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openxmlformats-officedocument.oleObject"/>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Default Extension="emf" ContentType="image/x-emf"/>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4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88"/>
  </p:notesMasterIdLst>
  <p:handoutMasterIdLst>
    <p:handoutMasterId r:id="rId89"/>
  </p:handoutMasterIdLst>
  <p:sldIdLst>
    <p:sldId id="256" r:id="rId2"/>
    <p:sldId id="414" r:id="rId3"/>
    <p:sldId id="582" r:id="rId4"/>
    <p:sldId id="415" r:id="rId5"/>
    <p:sldId id="261" r:id="rId6"/>
    <p:sldId id="416" r:id="rId7"/>
    <p:sldId id="492" r:id="rId8"/>
    <p:sldId id="417" r:id="rId9"/>
    <p:sldId id="493" r:id="rId10"/>
    <p:sldId id="494" r:id="rId11"/>
    <p:sldId id="496" r:id="rId12"/>
    <p:sldId id="503" r:id="rId13"/>
    <p:sldId id="500" r:id="rId14"/>
    <p:sldId id="501" r:id="rId15"/>
    <p:sldId id="502" r:id="rId16"/>
    <p:sldId id="587" r:id="rId17"/>
    <p:sldId id="583" r:id="rId18"/>
    <p:sldId id="512" r:id="rId19"/>
    <p:sldId id="505" r:id="rId20"/>
    <p:sldId id="506" r:id="rId21"/>
    <p:sldId id="509" r:id="rId22"/>
    <p:sldId id="516" r:id="rId23"/>
    <p:sldId id="513" r:id="rId24"/>
    <p:sldId id="586" r:id="rId25"/>
    <p:sldId id="514" r:id="rId26"/>
    <p:sldId id="518" r:id="rId27"/>
    <p:sldId id="519" r:id="rId28"/>
    <p:sldId id="520" r:id="rId29"/>
    <p:sldId id="521" r:id="rId30"/>
    <p:sldId id="522" r:id="rId31"/>
    <p:sldId id="523" r:id="rId32"/>
    <p:sldId id="524" r:id="rId33"/>
    <p:sldId id="525" r:id="rId34"/>
    <p:sldId id="526" r:id="rId35"/>
    <p:sldId id="527" r:id="rId36"/>
    <p:sldId id="528" r:id="rId37"/>
    <p:sldId id="529" r:id="rId38"/>
    <p:sldId id="530" r:id="rId39"/>
    <p:sldId id="531" r:id="rId40"/>
    <p:sldId id="532" r:id="rId41"/>
    <p:sldId id="533" r:id="rId42"/>
    <p:sldId id="534" r:id="rId43"/>
    <p:sldId id="535" r:id="rId44"/>
    <p:sldId id="536" r:id="rId45"/>
    <p:sldId id="537" r:id="rId46"/>
    <p:sldId id="538" r:id="rId47"/>
    <p:sldId id="539" r:id="rId48"/>
    <p:sldId id="540" r:id="rId49"/>
    <p:sldId id="541" r:id="rId50"/>
    <p:sldId id="543" r:id="rId51"/>
    <p:sldId id="544" r:id="rId52"/>
    <p:sldId id="545" r:id="rId53"/>
    <p:sldId id="546" r:id="rId54"/>
    <p:sldId id="547" r:id="rId55"/>
    <p:sldId id="549" r:id="rId56"/>
    <p:sldId id="550" r:id="rId57"/>
    <p:sldId id="551" r:id="rId58"/>
    <p:sldId id="552" r:id="rId59"/>
    <p:sldId id="553" r:id="rId60"/>
    <p:sldId id="554" r:id="rId61"/>
    <p:sldId id="555" r:id="rId62"/>
    <p:sldId id="556" r:id="rId63"/>
    <p:sldId id="557" r:id="rId64"/>
    <p:sldId id="558" r:id="rId65"/>
    <p:sldId id="559" r:id="rId66"/>
    <p:sldId id="560" r:id="rId67"/>
    <p:sldId id="561" r:id="rId68"/>
    <p:sldId id="562" r:id="rId69"/>
    <p:sldId id="563" r:id="rId70"/>
    <p:sldId id="564" r:id="rId71"/>
    <p:sldId id="565" r:id="rId72"/>
    <p:sldId id="566" r:id="rId73"/>
    <p:sldId id="567" r:id="rId74"/>
    <p:sldId id="568" r:id="rId75"/>
    <p:sldId id="569" r:id="rId76"/>
    <p:sldId id="570" r:id="rId77"/>
    <p:sldId id="571" r:id="rId78"/>
    <p:sldId id="572" r:id="rId79"/>
    <p:sldId id="573" r:id="rId80"/>
    <p:sldId id="574" r:id="rId81"/>
    <p:sldId id="575" r:id="rId82"/>
    <p:sldId id="576" r:id="rId83"/>
    <p:sldId id="577" r:id="rId84"/>
    <p:sldId id="578" r:id="rId85"/>
    <p:sldId id="581" r:id="rId86"/>
    <p:sldId id="579" r:id="rId87"/>
  </p:sldIdLst>
  <p:sldSz cx="12192000" cy="6858000"/>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E49F"/>
    <a:srgbClr val="595959"/>
  </p:clrMru>
</p:presentationPr>
</file>

<file path=ppt/tableStyles.xml><?xml version="1.0" encoding="utf-8"?>
<a:tblStyleLst xmlns:a="http://schemas.openxmlformats.org/drawingml/2006/main" def="{22838BEF-8BB2-4498-84A7-C5851F593DF1}">
  <a:tblStyle styleId="{10A1B5D5-9B99-4C35-A422-299274C87663}" styleName="中度样式 1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2838BEF-8BB2-4498-84A7-C5851F593DF1}" styleName="Μεσαίο στυλ 4 - Έμφαση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8EC20E35-A176-4012-BC5E-935CFFF8708E}" styleName="Μεσαίο στυλ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8799B23B-EC83-4686-B30A-512413B5E67A}" styleName="Φωτεινό στυλ 3 - Έμφαση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9D7B26C5-4107-4FEC-AEDC-1716B250A1EF}" styleName="Φωτεινό στυλ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Φωτεινό στυλ 1 - Έμφαση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Φωτεινό στυλ 2 - Έμφαση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79" autoAdjust="0"/>
    <p:restoredTop sz="93299" autoAdjust="0"/>
  </p:normalViewPr>
  <p:slideViewPr>
    <p:cSldViewPr snapToGrid="0">
      <p:cViewPr varScale="1">
        <p:scale>
          <a:sx n="121" d="100"/>
          <a:sy n="121" d="100"/>
        </p:scale>
        <p:origin x="-192" y="-108"/>
      </p:cViewPr>
      <p:guideLst>
        <p:guide orient="horz" pos="2160"/>
        <p:guide pos="3840"/>
      </p:guideLst>
    </p:cSldViewPr>
  </p:slideViewPr>
  <p:outlineViewPr>
    <p:cViewPr>
      <p:scale>
        <a:sx n="33" d="100"/>
        <a:sy n="33" d="100"/>
      </p:scale>
      <p:origin x="0" y="-11940"/>
    </p:cViewPr>
  </p:outlineViewPr>
  <p:notesTextViewPr>
    <p:cViewPr>
      <p:scale>
        <a:sx n="3" d="2"/>
        <a:sy n="3" d="2"/>
      </p:scale>
      <p:origin x="0" y="0"/>
    </p:cViewPr>
  </p:notesTextViewPr>
  <p:sorterViewPr>
    <p:cViewPr>
      <p:scale>
        <a:sx n="50" d="100"/>
        <a:sy n="50" d="100"/>
      </p:scale>
      <p:origin x="0" y="0"/>
    </p:cViewPr>
  </p:sorterViewPr>
  <p:notesViewPr>
    <p:cSldViewPr snapToGrid="0">
      <p:cViewPr varScale="1">
        <p:scale>
          <a:sx n="59" d="100"/>
          <a:sy n="59" d="100"/>
        </p:scale>
        <p:origin x="2790" y="84"/>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notesMaster" Target="notesMasters/notesMaster1.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 Id="rId5" Type="http://schemas.openxmlformats.org/officeDocument/2006/relationships/image" Target="../media/image26.png"/><Relationship Id="rId4" Type="http://schemas.openxmlformats.org/officeDocument/2006/relationships/image" Target="../media/image2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Σύμβολο κράτησης θέσης κεφαλίδας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l-GR"/>
          </a:p>
        </p:txBody>
      </p:sp>
      <p:sp>
        <p:nvSpPr>
          <p:cNvPr id="3" name="Θέση ημερομηνίας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FD3046FA-819D-4568-867A-9F3E0585372A}" type="datetime1">
              <a:rPr lang="el-GR"/>
              <a:pPr>
                <a:defRPr/>
              </a:pPr>
              <a:t>29/11/2019</a:t>
            </a:fld>
            <a:endParaRPr lang="el-GR" dirty="0"/>
          </a:p>
        </p:txBody>
      </p:sp>
      <p:sp>
        <p:nvSpPr>
          <p:cNvPr id="4" name="Θέση υποσέλιδου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l-GR"/>
          </a:p>
        </p:txBody>
      </p:sp>
      <p:sp>
        <p:nvSpPr>
          <p:cNvPr id="5" name="Θέση αριθμού διαφάνειας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D1E45BA2-6423-4DB9-AF6E-16E5337AD708}" type="slidenum">
              <a:rPr lang="el-GR"/>
              <a:pPr>
                <a:defRPr/>
              </a:pPr>
              <a:t>‹#›</a:t>
            </a:fld>
            <a:endParaRPr lang="el-GR" dirty="0"/>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l-GR"/>
          </a:p>
        </p:txBody>
      </p:sp>
      <p:sp>
        <p:nvSpPr>
          <p:cNvPr id="3" name="Θέση ημερομηνίας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C2F2206D-E54F-4841-9477-E1CFA51274C5}" type="datetime1">
              <a:rPr lang="el-GR"/>
              <a:pPr>
                <a:defRPr/>
              </a:pPr>
              <a:t>29/11/2019</a:t>
            </a:fld>
            <a:endParaRPr lang="el-GR" dirty="0"/>
          </a:p>
        </p:txBody>
      </p:sp>
      <p:sp>
        <p:nvSpPr>
          <p:cNvPr id="4" name="Θέση εικόνας διαφάνειας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l-GR" noProof="0" dirty="0"/>
          </a:p>
        </p:txBody>
      </p:sp>
      <p:sp>
        <p:nvSpPr>
          <p:cNvPr id="5" name="Σύμβολο κράτησης θέσης σημειώσεων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l-GR" noProof="0" dirty="0"/>
              <a:t>Επεξεργασία στυλ κειμένου υποδείγματος</a:t>
            </a:r>
          </a:p>
          <a:p>
            <a:pPr lvl="1"/>
            <a:r>
              <a:rPr lang="el-GR" noProof="0" dirty="0"/>
              <a:t>Δεύτερου επιπέδου</a:t>
            </a:r>
          </a:p>
          <a:p>
            <a:pPr lvl="2"/>
            <a:r>
              <a:rPr lang="el-GR" noProof="0" dirty="0"/>
              <a:t>Τρίτου επιπέδου</a:t>
            </a:r>
          </a:p>
          <a:p>
            <a:pPr lvl="3"/>
            <a:r>
              <a:rPr lang="el-GR" noProof="0" dirty="0"/>
              <a:t>Τέταρτου επιπέδου</a:t>
            </a:r>
          </a:p>
          <a:p>
            <a:pPr lvl="4"/>
            <a:r>
              <a:rPr lang="el-GR" noProof="0" dirty="0"/>
              <a:t>Πέμπτου επιπέδου</a:t>
            </a:r>
          </a:p>
        </p:txBody>
      </p:sp>
      <p:sp>
        <p:nvSpPr>
          <p:cNvPr id="6" name="Σύμβολο κράτησης θέσης υποσέλιδου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l-GR"/>
          </a:p>
        </p:txBody>
      </p:sp>
      <p:sp>
        <p:nvSpPr>
          <p:cNvPr id="7" name="Θέση αριθμού διαφάνειας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68BB928E-EC05-4C8D-A936-C7570407122E}" type="slidenum">
              <a:rPr lang="el-GR"/>
              <a:pPr>
                <a:defRPr/>
              </a:pPr>
              <a:t>‹#›</a:t>
            </a:fld>
            <a:endParaRPr lang="el-GR" dirty="0"/>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29698"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29699"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1EDD539-87B7-49E4-B670-42E11558B67D}" type="slidenum">
              <a:rPr lang="el-GR">
                <a:cs typeface="Arial" charset="0"/>
              </a:rPr>
              <a:pPr fontAlgn="base">
                <a:spcBef>
                  <a:spcPct val="0"/>
                </a:spcBef>
                <a:spcAft>
                  <a:spcPct val="0"/>
                </a:spcAft>
                <a:defRPr/>
              </a:pPr>
              <a:t>1</a:t>
            </a:fld>
            <a:endParaRPr lang="el-GR">
              <a:cs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51202"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51203"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DA38A08-1153-465B-AAC3-1D18B9D857E8}" type="slidenum">
              <a:rPr lang="el-GR">
                <a:cs typeface="Arial" charset="0"/>
              </a:rPr>
              <a:pPr fontAlgn="base">
                <a:spcBef>
                  <a:spcPct val="0"/>
                </a:spcBef>
                <a:spcAft>
                  <a:spcPct val="0"/>
                </a:spcAft>
                <a:defRPr/>
              </a:pPr>
              <a:t>13</a:t>
            </a:fld>
            <a:endParaRPr lang="el-GR">
              <a:cs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53250"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53251"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F356AE7-1894-45E0-959D-6DF0D365181E}" type="slidenum">
              <a:rPr lang="el-GR">
                <a:cs typeface="Arial" charset="0"/>
              </a:rPr>
              <a:pPr fontAlgn="base">
                <a:spcBef>
                  <a:spcPct val="0"/>
                </a:spcBef>
                <a:spcAft>
                  <a:spcPct val="0"/>
                </a:spcAft>
                <a:defRPr/>
              </a:pPr>
              <a:t>14</a:t>
            </a:fld>
            <a:endParaRPr lang="el-GR">
              <a:cs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55298"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55299"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7EE74E9-C5AE-452A-BC64-D23CFD801E07}" type="slidenum">
              <a:rPr lang="el-GR">
                <a:cs typeface="Arial" charset="0"/>
              </a:rPr>
              <a:pPr fontAlgn="base">
                <a:spcBef>
                  <a:spcPct val="0"/>
                </a:spcBef>
                <a:spcAft>
                  <a:spcPct val="0"/>
                </a:spcAft>
                <a:defRPr/>
              </a:pPr>
              <a:t>15</a:t>
            </a:fld>
            <a:endParaRPr lang="el-GR">
              <a:cs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5734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57347"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FD36A15-3D71-4D54-A859-5C90AA0E7891}" type="slidenum">
              <a:rPr lang="el-GR">
                <a:cs typeface="Arial" charset="0"/>
              </a:rPr>
              <a:pPr fontAlgn="base">
                <a:spcBef>
                  <a:spcPct val="0"/>
                </a:spcBef>
                <a:spcAft>
                  <a:spcPct val="0"/>
                </a:spcAft>
                <a:defRPr/>
              </a:pPr>
              <a:t>16</a:t>
            </a:fld>
            <a:endParaRPr lang="el-GR">
              <a:cs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61442"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61443"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A08279F-BDE6-40D0-96E5-2AA3084B247E}" type="slidenum">
              <a:rPr lang="el-GR">
                <a:cs typeface="Arial" charset="0"/>
              </a:rPr>
              <a:pPr fontAlgn="base">
                <a:spcBef>
                  <a:spcPct val="0"/>
                </a:spcBef>
                <a:spcAft>
                  <a:spcPct val="0"/>
                </a:spcAft>
                <a:defRPr/>
              </a:pPr>
              <a:t>19</a:t>
            </a:fld>
            <a:endParaRPr lang="el-GR">
              <a:cs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63490"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63491"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9EAD1FF-88C3-49BB-A777-EC05291A7880}" type="slidenum">
              <a:rPr lang="el-GR">
                <a:cs typeface="Arial" charset="0"/>
              </a:rPr>
              <a:pPr fontAlgn="base">
                <a:spcBef>
                  <a:spcPct val="0"/>
                </a:spcBef>
                <a:spcAft>
                  <a:spcPct val="0"/>
                </a:spcAft>
                <a:defRPr/>
              </a:pPr>
              <a:t>20</a:t>
            </a:fld>
            <a:endParaRPr lang="el-GR">
              <a:cs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65538"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65539"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BB2E5EC-67DD-429B-AF07-530D3CD98F9C}" type="slidenum">
              <a:rPr lang="el-GR">
                <a:cs typeface="Arial" charset="0"/>
              </a:rPr>
              <a:pPr fontAlgn="base">
                <a:spcBef>
                  <a:spcPct val="0"/>
                </a:spcBef>
                <a:spcAft>
                  <a:spcPct val="0"/>
                </a:spcAft>
                <a:defRPr/>
              </a:pPr>
              <a:t>21</a:t>
            </a:fld>
            <a:endParaRPr lang="el-GR">
              <a:cs typeface="Arial"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6758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67587"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72ACFB6-F2A6-4F58-BC56-AEDE92142A7C}" type="slidenum">
              <a:rPr lang="el-GR">
                <a:cs typeface="Arial" charset="0"/>
              </a:rPr>
              <a:pPr fontAlgn="base">
                <a:spcBef>
                  <a:spcPct val="0"/>
                </a:spcBef>
                <a:spcAft>
                  <a:spcPct val="0"/>
                </a:spcAft>
                <a:defRPr/>
              </a:pPr>
              <a:t>22</a:t>
            </a:fld>
            <a:endParaRPr lang="el-GR">
              <a:cs typeface="Arial"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70658"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70659"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FA91ED6-B284-4829-BFB3-ED71DD41643B}" type="slidenum">
              <a:rPr lang="el-GR">
                <a:cs typeface="Arial" charset="0"/>
              </a:rPr>
              <a:pPr fontAlgn="base">
                <a:spcBef>
                  <a:spcPct val="0"/>
                </a:spcBef>
                <a:spcAft>
                  <a:spcPct val="0"/>
                </a:spcAft>
                <a:defRPr/>
              </a:pPr>
              <a:t>24</a:t>
            </a:fld>
            <a:endParaRPr lang="el-GR">
              <a:cs typeface="Arial"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7270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72707"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BB60CE2-CB4C-4230-8D90-C259416C33D9}" type="slidenum">
              <a:rPr lang="el-GR">
                <a:cs typeface="Arial" charset="0"/>
              </a:rPr>
              <a:pPr fontAlgn="base">
                <a:spcBef>
                  <a:spcPct val="0"/>
                </a:spcBef>
                <a:spcAft>
                  <a:spcPct val="0"/>
                </a:spcAft>
                <a:defRPr/>
              </a:pPr>
              <a:t>25</a:t>
            </a:fld>
            <a:endParaRPr lang="el-GR">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3174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31747"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09071F0-B4C8-49B0-B585-8819E672E053}" type="slidenum">
              <a:rPr lang="el-GR">
                <a:cs typeface="Arial" charset="0"/>
              </a:rPr>
              <a:pPr fontAlgn="base">
                <a:spcBef>
                  <a:spcPct val="0"/>
                </a:spcBef>
                <a:spcAft>
                  <a:spcPct val="0"/>
                </a:spcAft>
                <a:defRPr/>
              </a:pPr>
              <a:t>2</a:t>
            </a:fld>
            <a:endParaRPr lang="el-GR">
              <a:cs typeface="Arial"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74754"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74755"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914518D-DDD9-47EA-A54B-3F52199612F6}" type="slidenum">
              <a:rPr lang="el-GR">
                <a:cs typeface="Arial" charset="0"/>
              </a:rPr>
              <a:pPr fontAlgn="base">
                <a:spcBef>
                  <a:spcPct val="0"/>
                </a:spcBef>
                <a:spcAft>
                  <a:spcPct val="0"/>
                </a:spcAft>
                <a:defRPr/>
              </a:pPr>
              <a:t>26</a:t>
            </a:fld>
            <a:endParaRPr lang="el-GR">
              <a:cs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76802"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76803"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26D178A-1E5A-4029-B432-10B6BF1F2748}" type="slidenum">
              <a:rPr lang="el-GR">
                <a:cs typeface="Arial" charset="0"/>
              </a:rPr>
              <a:pPr fontAlgn="base">
                <a:spcBef>
                  <a:spcPct val="0"/>
                </a:spcBef>
                <a:spcAft>
                  <a:spcPct val="0"/>
                </a:spcAft>
                <a:defRPr/>
              </a:pPr>
              <a:t>27</a:t>
            </a:fld>
            <a:endParaRPr lang="el-GR">
              <a:cs typeface="Arial"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79874"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79875"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0557E47-C5CD-4953-A28A-A5C449FF4EB3}" type="slidenum">
              <a:rPr lang="el-GR">
                <a:cs typeface="Arial" charset="0"/>
              </a:rPr>
              <a:pPr fontAlgn="base">
                <a:spcBef>
                  <a:spcPct val="0"/>
                </a:spcBef>
                <a:spcAft>
                  <a:spcPct val="0"/>
                </a:spcAft>
                <a:defRPr/>
              </a:pPr>
              <a:t>29</a:t>
            </a:fld>
            <a:endParaRPr lang="el-GR">
              <a:cs typeface="Arial"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81922"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81923"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B83BE5F-FB3F-4A7B-BDE3-96EA70E3EEE2}" type="slidenum">
              <a:rPr lang="el-GR">
                <a:cs typeface="Arial" charset="0"/>
              </a:rPr>
              <a:pPr fontAlgn="base">
                <a:spcBef>
                  <a:spcPct val="0"/>
                </a:spcBef>
                <a:spcAft>
                  <a:spcPct val="0"/>
                </a:spcAft>
                <a:defRPr/>
              </a:pPr>
              <a:t>30</a:t>
            </a:fld>
            <a:endParaRPr lang="el-GR">
              <a:cs typeface="Arial"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83970"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83971"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C4F3CCD-128A-464D-BCA2-4BB1ECB96604}" type="slidenum">
              <a:rPr lang="el-GR">
                <a:cs typeface="Arial" charset="0"/>
              </a:rPr>
              <a:pPr fontAlgn="base">
                <a:spcBef>
                  <a:spcPct val="0"/>
                </a:spcBef>
                <a:spcAft>
                  <a:spcPct val="0"/>
                </a:spcAft>
                <a:defRPr/>
              </a:pPr>
              <a:t>31</a:t>
            </a:fld>
            <a:endParaRPr lang="el-GR">
              <a:cs typeface="Arial"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87042"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87043"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00AE1F2-1F5D-4F97-9753-6F34246C2B5A}" type="slidenum">
              <a:rPr lang="el-GR">
                <a:cs typeface="Arial" charset="0"/>
              </a:rPr>
              <a:pPr fontAlgn="base">
                <a:spcBef>
                  <a:spcPct val="0"/>
                </a:spcBef>
                <a:spcAft>
                  <a:spcPct val="0"/>
                </a:spcAft>
                <a:defRPr/>
              </a:pPr>
              <a:t>33</a:t>
            </a:fld>
            <a:endParaRPr lang="el-GR">
              <a:cs typeface="Arial"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90114"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90115"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BF8DF2C-466D-4912-B00E-DB4AEB3A54F6}" type="slidenum">
              <a:rPr lang="el-GR">
                <a:cs typeface="Arial" charset="0"/>
              </a:rPr>
              <a:pPr fontAlgn="base">
                <a:spcBef>
                  <a:spcPct val="0"/>
                </a:spcBef>
                <a:spcAft>
                  <a:spcPct val="0"/>
                </a:spcAft>
                <a:defRPr/>
              </a:pPr>
              <a:t>35</a:t>
            </a:fld>
            <a:endParaRPr lang="el-GR">
              <a:cs typeface="Arial"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92162"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92163"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A7406D9-A6BC-4EAF-A1CE-2F39D7F70352}" type="slidenum">
              <a:rPr lang="el-GR">
                <a:cs typeface="Arial" charset="0"/>
              </a:rPr>
              <a:pPr fontAlgn="base">
                <a:spcBef>
                  <a:spcPct val="0"/>
                </a:spcBef>
                <a:spcAft>
                  <a:spcPct val="0"/>
                </a:spcAft>
                <a:defRPr/>
              </a:pPr>
              <a:t>36</a:t>
            </a:fld>
            <a:endParaRPr lang="el-GR">
              <a:cs typeface="Arial"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94210"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94211"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61B9B2E-D286-499F-A3C9-8577109234D6}" type="slidenum">
              <a:rPr lang="el-GR">
                <a:cs typeface="Arial" charset="0"/>
              </a:rPr>
              <a:pPr fontAlgn="base">
                <a:spcBef>
                  <a:spcPct val="0"/>
                </a:spcBef>
                <a:spcAft>
                  <a:spcPct val="0"/>
                </a:spcAft>
                <a:defRPr/>
              </a:pPr>
              <a:t>37</a:t>
            </a:fld>
            <a:endParaRPr lang="el-GR">
              <a:cs typeface="Arial"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96258"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96259"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01EE99A-3576-4FE1-981A-EAC92A551A7E}" type="slidenum">
              <a:rPr lang="el-GR">
                <a:cs typeface="Arial" charset="0"/>
              </a:rPr>
              <a:pPr fontAlgn="base">
                <a:spcBef>
                  <a:spcPct val="0"/>
                </a:spcBef>
                <a:spcAft>
                  <a:spcPct val="0"/>
                </a:spcAft>
                <a:defRPr/>
              </a:pPr>
              <a:t>38</a:t>
            </a:fld>
            <a:endParaRPr lang="el-GR">
              <a:cs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34818"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34819"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BFD980D-61EA-4050-98A7-092E3098B0A7}" type="slidenum">
              <a:rPr lang="el-GR">
                <a:cs typeface="Arial" charset="0"/>
              </a:rPr>
              <a:pPr fontAlgn="base">
                <a:spcBef>
                  <a:spcPct val="0"/>
                </a:spcBef>
                <a:spcAft>
                  <a:spcPct val="0"/>
                </a:spcAft>
                <a:defRPr/>
              </a:pPr>
              <a:t>4</a:t>
            </a:fld>
            <a:endParaRPr lang="el-GR">
              <a:cs typeface="Arial"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9830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98307"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16A90F5-9A77-4039-8F75-797C81E3B359}" type="slidenum">
              <a:rPr lang="el-GR">
                <a:cs typeface="Arial" charset="0"/>
              </a:rPr>
              <a:pPr fontAlgn="base">
                <a:spcBef>
                  <a:spcPct val="0"/>
                </a:spcBef>
                <a:spcAft>
                  <a:spcPct val="0"/>
                </a:spcAft>
                <a:defRPr/>
              </a:pPr>
              <a:t>39</a:t>
            </a:fld>
            <a:endParaRPr lang="el-GR">
              <a:cs typeface="Arial"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00354"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00355"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0DFE753-139C-4E88-B901-EDCD595560E0}" type="slidenum">
              <a:rPr lang="el-GR">
                <a:cs typeface="Arial" charset="0"/>
              </a:rPr>
              <a:pPr fontAlgn="base">
                <a:spcBef>
                  <a:spcPct val="0"/>
                </a:spcBef>
                <a:spcAft>
                  <a:spcPct val="0"/>
                </a:spcAft>
                <a:defRPr/>
              </a:pPr>
              <a:t>40</a:t>
            </a:fld>
            <a:endParaRPr lang="el-GR">
              <a:cs typeface="Arial"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02402"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02403"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89AFA58-F4A3-4AFD-8286-408B599D53EA}" type="slidenum">
              <a:rPr lang="el-GR">
                <a:cs typeface="Arial" charset="0"/>
              </a:rPr>
              <a:pPr fontAlgn="base">
                <a:spcBef>
                  <a:spcPct val="0"/>
                </a:spcBef>
                <a:spcAft>
                  <a:spcPct val="0"/>
                </a:spcAft>
                <a:defRPr/>
              </a:pPr>
              <a:t>41</a:t>
            </a:fld>
            <a:endParaRPr lang="el-GR">
              <a:cs typeface="Arial"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04450"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04451"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8FD796D-576B-46C1-A577-00F2A0437C6C}" type="slidenum">
              <a:rPr lang="el-GR">
                <a:cs typeface="Arial" charset="0"/>
              </a:rPr>
              <a:pPr fontAlgn="base">
                <a:spcBef>
                  <a:spcPct val="0"/>
                </a:spcBef>
                <a:spcAft>
                  <a:spcPct val="0"/>
                </a:spcAft>
                <a:defRPr/>
              </a:pPr>
              <a:t>42</a:t>
            </a:fld>
            <a:endParaRPr lang="el-GR">
              <a:cs typeface="Arial"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06498"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06499"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D028305-10D0-4D3D-AF8D-2A367A91F43B}" type="slidenum">
              <a:rPr lang="el-GR">
                <a:cs typeface="Arial" charset="0"/>
              </a:rPr>
              <a:pPr fontAlgn="base">
                <a:spcBef>
                  <a:spcPct val="0"/>
                </a:spcBef>
                <a:spcAft>
                  <a:spcPct val="0"/>
                </a:spcAft>
                <a:defRPr/>
              </a:pPr>
              <a:t>43</a:t>
            </a:fld>
            <a:endParaRPr lang="el-GR">
              <a:cs typeface="Arial"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0854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08547"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1B83655-188E-4C34-8208-3E14D2FD6B9A}" type="slidenum">
              <a:rPr lang="el-GR">
                <a:cs typeface="Arial" charset="0"/>
              </a:rPr>
              <a:pPr fontAlgn="base">
                <a:spcBef>
                  <a:spcPct val="0"/>
                </a:spcBef>
                <a:spcAft>
                  <a:spcPct val="0"/>
                </a:spcAft>
                <a:defRPr/>
              </a:pPr>
              <a:t>44</a:t>
            </a:fld>
            <a:endParaRPr lang="el-GR">
              <a:cs typeface="Arial"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10594"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10595"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BBD9296-B71F-407C-8C0E-05162B2421B4}" type="slidenum">
              <a:rPr lang="el-GR">
                <a:cs typeface="Arial" charset="0"/>
              </a:rPr>
              <a:pPr fontAlgn="base">
                <a:spcBef>
                  <a:spcPct val="0"/>
                </a:spcBef>
                <a:spcAft>
                  <a:spcPct val="0"/>
                </a:spcAft>
                <a:defRPr/>
              </a:pPr>
              <a:t>45</a:t>
            </a:fld>
            <a:endParaRPr lang="el-GR">
              <a:cs typeface="Arial"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12642"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12643"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FF7BDDB-EE84-47A0-AC68-532D7B4FAA75}" type="slidenum">
              <a:rPr lang="el-GR">
                <a:cs typeface="Arial" charset="0"/>
              </a:rPr>
              <a:pPr fontAlgn="base">
                <a:spcBef>
                  <a:spcPct val="0"/>
                </a:spcBef>
                <a:spcAft>
                  <a:spcPct val="0"/>
                </a:spcAft>
                <a:defRPr/>
              </a:pPr>
              <a:t>46</a:t>
            </a:fld>
            <a:endParaRPr lang="el-GR">
              <a:cs typeface="Arial"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14690"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14691"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4AB706D-FF7F-47CA-B032-1F81527F52D2}" type="slidenum">
              <a:rPr lang="el-GR">
                <a:cs typeface="Arial" charset="0"/>
              </a:rPr>
              <a:pPr fontAlgn="base">
                <a:spcBef>
                  <a:spcPct val="0"/>
                </a:spcBef>
                <a:spcAft>
                  <a:spcPct val="0"/>
                </a:spcAft>
                <a:defRPr/>
              </a:pPr>
              <a:t>47</a:t>
            </a:fld>
            <a:endParaRPr lang="el-GR">
              <a:cs typeface="Arial"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16738"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16739"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0236B00-A9E3-4A23-9EC6-A445F4DB32BA}" type="slidenum">
              <a:rPr lang="el-GR">
                <a:cs typeface="Arial" charset="0"/>
              </a:rPr>
              <a:pPr fontAlgn="base">
                <a:spcBef>
                  <a:spcPct val="0"/>
                </a:spcBef>
                <a:spcAft>
                  <a:spcPct val="0"/>
                </a:spcAft>
                <a:defRPr/>
              </a:pPr>
              <a:t>48</a:t>
            </a:fld>
            <a:endParaRPr lang="el-GR">
              <a:cs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3686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36867"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AB63554-52E0-441F-BCD3-BC439688A085}" type="slidenum">
              <a:rPr lang="el-GR">
                <a:cs typeface="Arial" charset="0"/>
              </a:rPr>
              <a:pPr fontAlgn="base">
                <a:spcBef>
                  <a:spcPct val="0"/>
                </a:spcBef>
                <a:spcAft>
                  <a:spcPct val="0"/>
                </a:spcAft>
                <a:defRPr/>
              </a:pPr>
              <a:t>5</a:t>
            </a:fld>
            <a:endParaRPr lang="el-GR">
              <a:cs typeface="Arial"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1878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18787"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7BBB169-E04C-4AFF-972C-5F5016DD283E}" type="slidenum">
              <a:rPr lang="el-GR">
                <a:cs typeface="Arial" charset="0"/>
              </a:rPr>
              <a:pPr fontAlgn="base">
                <a:spcBef>
                  <a:spcPct val="0"/>
                </a:spcBef>
                <a:spcAft>
                  <a:spcPct val="0"/>
                </a:spcAft>
                <a:defRPr/>
              </a:pPr>
              <a:t>49</a:t>
            </a:fld>
            <a:endParaRPr lang="el-GR">
              <a:cs typeface="Arial"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20834"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20835"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7C52E62-6672-4AF8-A32A-2F33CB05CC95}" type="slidenum">
              <a:rPr lang="el-GR">
                <a:cs typeface="Arial" charset="0"/>
              </a:rPr>
              <a:pPr fontAlgn="base">
                <a:spcBef>
                  <a:spcPct val="0"/>
                </a:spcBef>
                <a:spcAft>
                  <a:spcPct val="0"/>
                </a:spcAft>
                <a:defRPr/>
              </a:pPr>
              <a:t>50</a:t>
            </a:fld>
            <a:endParaRPr lang="el-GR">
              <a:cs typeface="Arial"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22882"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22883"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AE40C46-9E2F-4DDD-AA1C-B22CE0CCEA8D}" type="slidenum">
              <a:rPr lang="el-GR">
                <a:cs typeface="Arial" charset="0"/>
              </a:rPr>
              <a:pPr fontAlgn="base">
                <a:spcBef>
                  <a:spcPct val="0"/>
                </a:spcBef>
                <a:spcAft>
                  <a:spcPct val="0"/>
                </a:spcAft>
                <a:defRPr/>
              </a:pPr>
              <a:t>51</a:t>
            </a:fld>
            <a:endParaRPr lang="el-GR">
              <a:cs typeface="Arial"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24930"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24931"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835E830-46D2-4293-A784-DA01DD958D01}" type="slidenum">
              <a:rPr lang="el-GR">
                <a:cs typeface="Arial" charset="0"/>
              </a:rPr>
              <a:pPr fontAlgn="base">
                <a:spcBef>
                  <a:spcPct val="0"/>
                </a:spcBef>
                <a:spcAft>
                  <a:spcPct val="0"/>
                </a:spcAft>
                <a:defRPr/>
              </a:pPr>
              <a:t>52</a:t>
            </a:fld>
            <a:endParaRPr lang="el-GR">
              <a:cs typeface="Arial"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26978"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26979"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B114A2-A119-40B3-BA71-A0111165F93C}" type="slidenum">
              <a:rPr lang="el-GR">
                <a:cs typeface="Arial" charset="0"/>
              </a:rPr>
              <a:pPr fontAlgn="base">
                <a:spcBef>
                  <a:spcPct val="0"/>
                </a:spcBef>
                <a:spcAft>
                  <a:spcPct val="0"/>
                </a:spcAft>
                <a:defRPr/>
              </a:pPr>
              <a:t>53</a:t>
            </a:fld>
            <a:endParaRPr lang="el-GR">
              <a:cs typeface="Arial"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2902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29027"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9E78EA2-9353-4423-B8A9-5A482DA781A6}" type="slidenum">
              <a:rPr lang="el-GR">
                <a:cs typeface="Arial" charset="0"/>
              </a:rPr>
              <a:pPr fontAlgn="base">
                <a:spcBef>
                  <a:spcPct val="0"/>
                </a:spcBef>
                <a:spcAft>
                  <a:spcPct val="0"/>
                </a:spcAft>
                <a:defRPr/>
              </a:pPr>
              <a:t>54</a:t>
            </a:fld>
            <a:endParaRPr lang="el-GR">
              <a:cs typeface="Arial"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31074"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31075"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30C7E44-46EF-4F18-872B-387DA661B583}" type="slidenum">
              <a:rPr lang="el-GR">
                <a:cs typeface="Arial" charset="0"/>
              </a:rPr>
              <a:pPr fontAlgn="base">
                <a:spcBef>
                  <a:spcPct val="0"/>
                </a:spcBef>
                <a:spcAft>
                  <a:spcPct val="0"/>
                </a:spcAft>
                <a:defRPr/>
              </a:pPr>
              <a:t>55</a:t>
            </a:fld>
            <a:endParaRPr lang="el-GR">
              <a:cs typeface="Arial"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33122"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33123"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E5073C0-9B54-4CCD-87A9-7EB51B63CDA2}" type="slidenum">
              <a:rPr lang="el-GR">
                <a:cs typeface="Arial" charset="0"/>
              </a:rPr>
              <a:pPr fontAlgn="base">
                <a:spcBef>
                  <a:spcPct val="0"/>
                </a:spcBef>
                <a:spcAft>
                  <a:spcPct val="0"/>
                </a:spcAft>
                <a:defRPr/>
              </a:pPr>
              <a:t>56</a:t>
            </a:fld>
            <a:endParaRPr lang="el-GR">
              <a:cs typeface="Arial"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35170"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35171"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43D323A-2250-4513-A2BD-1EA42F02C6A5}" type="slidenum">
              <a:rPr lang="el-GR">
                <a:cs typeface="Arial" charset="0"/>
              </a:rPr>
              <a:pPr fontAlgn="base">
                <a:spcBef>
                  <a:spcPct val="0"/>
                </a:spcBef>
                <a:spcAft>
                  <a:spcPct val="0"/>
                </a:spcAft>
                <a:defRPr/>
              </a:pPr>
              <a:t>57</a:t>
            </a:fld>
            <a:endParaRPr lang="el-GR">
              <a:cs typeface="Arial"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37218"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37219"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3553120-FB64-4D57-9C5B-313D3FDCB90D}" type="slidenum">
              <a:rPr lang="el-GR">
                <a:cs typeface="Arial" charset="0"/>
              </a:rPr>
              <a:pPr fontAlgn="base">
                <a:spcBef>
                  <a:spcPct val="0"/>
                </a:spcBef>
                <a:spcAft>
                  <a:spcPct val="0"/>
                </a:spcAft>
                <a:defRPr/>
              </a:pPr>
              <a:t>58</a:t>
            </a:fld>
            <a:endParaRPr lang="el-GR">
              <a:cs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38914"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38915"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A5F46E2-563A-405B-A7FF-834825940A27}" type="slidenum">
              <a:rPr lang="el-GR">
                <a:cs typeface="Arial" charset="0"/>
              </a:rPr>
              <a:pPr fontAlgn="base">
                <a:spcBef>
                  <a:spcPct val="0"/>
                </a:spcBef>
                <a:spcAft>
                  <a:spcPct val="0"/>
                </a:spcAft>
                <a:defRPr/>
              </a:pPr>
              <a:t>6</a:t>
            </a:fld>
            <a:endParaRPr lang="el-GR">
              <a:cs typeface="Arial"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3926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39267"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301CF44-8DED-490A-9252-1C6AB12B0396}" type="slidenum">
              <a:rPr lang="el-GR">
                <a:cs typeface="Arial" charset="0"/>
              </a:rPr>
              <a:pPr fontAlgn="base">
                <a:spcBef>
                  <a:spcPct val="0"/>
                </a:spcBef>
                <a:spcAft>
                  <a:spcPct val="0"/>
                </a:spcAft>
                <a:defRPr/>
              </a:pPr>
              <a:t>59</a:t>
            </a:fld>
            <a:endParaRPr lang="el-GR">
              <a:cs typeface="Arial"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41314"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41315"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69EF90F-4D28-4613-AD5E-09AACAFEEF2D}" type="slidenum">
              <a:rPr lang="el-GR">
                <a:cs typeface="Arial" charset="0"/>
              </a:rPr>
              <a:pPr fontAlgn="base">
                <a:spcBef>
                  <a:spcPct val="0"/>
                </a:spcBef>
                <a:spcAft>
                  <a:spcPct val="0"/>
                </a:spcAft>
                <a:defRPr/>
              </a:pPr>
              <a:t>60</a:t>
            </a:fld>
            <a:endParaRPr lang="el-GR">
              <a:cs typeface="Arial"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43362"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43363"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D92FADE-5A71-4703-8C96-134DBB0D8566}" type="slidenum">
              <a:rPr lang="el-GR">
                <a:cs typeface="Arial" charset="0"/>
              </a:rPr>
              <a:pPr fontAlgn="base">
                <a:spcBef>
                  <a:spcPct val="0"/>
                </a:spcBef>
                <a:spcAft>
                  <a:spcPct val="0"/>
                </a:spcAft>
                <a:defRPr/>
              </a:pPr>
              <a:t>61</a:t>
            </a:fld>
            <a:endParaRPr lang="el-GR">
              <a:cs typeface="Arial"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45410"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45411"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A8E0F28-89A5-43B2-8015-D80FC2F0E601}" type="slidenum">
              <a:rPr lang="el-GR">
                <a:cs typeface="Arial" charset="0"/>
              </a:rPr>
              <a:pPr fontAlgn="base">
                <a:spcBef>
                  <a:spcPct val="0"/>
                </a:spcBef>
                <a:spcAft>
                  <a:spcPct val="0"/>
                </a:spcAft>
                <a:defRPr/>
              </a:pPr>
              <a:t>62</a:t>
            </a:fld>
            <a:endParaRPr lang="el-GR">
              <a:cs typeface="Arial"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47458"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47459"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218B875-9E80-4784-9590-F8D209D680E5}" type="slidenum">
              <a:rPr lang="el-GR">
                <a:cs typeface="Arial" charset="0"/>
              </a:rPr>
              <a:pPr fontAlgn="base">
                <a:spcBef>
                  <a:spcPct val="0"/>
                </a:spcBef>
                <a:spcAft>
                  <a:spcPct val="0"/>
                </a:spcAft>
                <a:defRPr/>
              </a:pPr>
              <a:t>63</a:t>
            </a:fld>
            <a:endParaRPr lang="el-GR">
              <a:cs typeface="Arial"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4950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49507"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F8C5F63-91B7-45B9-B94A-7FDFFB7066D1}" type="slidenum">
              <a:rPr lang="el-GR">
                <a:cs typeface="Arial" charset="0"/>
              </a:rPr>
              <a:pPr fontAlgn="base">
                <a:spcBef>
                  <a:spcPct val="0"/>
                </a:spcBef>
                <a:spcAft>
                  <a:spcPct val="0"/>
                </a:spcAft>
                <a:defRPr/>
              </a:pPr>
              <a:t>64</a:t>
            </a:fld>
            <a:endParaRPr lang="el-GR">
              <a:cs typeface="Arial"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51554"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51555"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B5383CA-28EB-4D81-A90E-C982EBB11537}" type="slidenum">
              <a:rPr lang="el-GR">
                <a:cs typeface="Arial" charset="0"/>
              </a:rPr>
              <a:pPr fontAlgn="base">
                <a:spcBef>
                  <a:spcPct val="0"/>
                </a:spcBef>
                <a:spcAft>
                  <a:spcPct val="0"/>
                </a:spcAft>
                <a:defRPr/>
              </a:pPr>
              <a:t>65</a:t>
            </a:fld>
            <a:endParaRPr lang="el-GR">
              <a:cs typeface="Arial"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53602"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53603"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587687E-BB41-4394-B27F-C29D69D2120E}" type="slidenum">
              <a:rPr lang="el-GR">
                <a:cs typeface="Arial" charset="0"/>
              </a:rPr>
              <a:pPr fontAlgn="base">
                <a:spcBef>
                  <a:spcPct val="0"/>
                </a:spcBef>
                <a:spcAft>
                  <a:spcPct val="0"/>
                </a:spcAft>
                <a:defRPr/>
              </a:pPr>
              <a:t>66</a:t>
            </a:fld>
            <a:endParaRPr lang="el-GR">
              <a:cs typeface="Arial" charset="0"/>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55650"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55651"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D645BD8-B6D2-4BD0-B49D-1F79864CBAA8}" type="slidenum">
              <a:rPr lang="el-GR">
                <a:cs typeface="Arial" charset="0"/>
              </a:rPr>
              <a:pPr fontAlgn="base">
                <a:spcBef>
                  <a:spcPct val="0"/>
                </a:spcBef>
                <a:spcAft>
                  <a:spcPct val="0"/>
                </a:spcAft>
                <a:defRPr/>
              </a:pPr>
              <a:t>67</a:t>
            </a:fld>
            <a:endParaRPr lang="el-GR">
              <a:cs typeface="Arial"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57698"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57699"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BB361AB-7730-495F-A023-D6893A377EAA}" type="slidenum">
              <a:rPr lang="el-GR">
                <a:cs typeface="Arial" charset="0"/>
              </a:rPr>
              <a:pPr fontAlgn="base">
                <a:spcBef>
                  <a:spcPct val="0"/>
                </a:spcBef>
                <a:spcAft>
                  <a:spcPct val="0"/>
                </a:spcAft>
                <a:defRPr/>
              </a:pPr>
              <a:t>68</a:t>
            </a:fld>
            <a:endParaRPr lang="el-GR">
              <a:cs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4198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41987"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DBC007-70AA-4182-BF92-8BFA40E9C039}" type="slidenum">
              <a:rPr lang="el-GR">
                <a:cs typeface="Arial" charset="0"/>
              </a:rPr>
              <a:pPr fontAlgn="base">
                <a:spcBef>
                  <a:spcPct val="0"/>
                </a:spcBef>
                <a:spcAft>
                  <a:spcPct val="0"/>
                </a:spcAft>
                <a:defRPr/>
              </a:pPr>
              <a:t>8</a:t>
            </a:fld>
            <a:endParaRPr lang="el-GR">
              <a:cs typeface="Arial"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5974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59747"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F757AB7-2354-4D8A-8393-0B61DD4F6CF6}" type="slidenum">
              <a:rPr lang="el-GR">
                <a:cs typeface="Arial" charset="0"/>
              </a:rPr>
              <a:pPr fontAlgn="base">
                <a:spcBef>
                  <a:spcPct val="0"/>
                </a:spcBef>
                <a:spcAft>
                  <a:spcPct val="0"/>
                </a:spcAft>
                <a:defRPr/>
              </a:pPr>
              <a:t>69</a:t>
            </a:fld>
            <a:endParaRPr lang="el-GR">
              <a:cs typeface="Arial" charset="0"/>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61794"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61795"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602D8D6-8214-457B-8D01-8DCEFA933523}" type="slidenum">
              <a:rPr lang="el-GR">
                <a:cs typeface="Arial" charset="0"/>
              </a:rPr>
              <a:pPr fontAlgn="base">
                <a:spcBef>
                  <a:spcPct val="0"/>
                </a:spcBef>
                <a:spcAft>
                  <a:spcPct val="0"/>
                </a:spcAft>
                <a:defRPr/>
              </a:pPr>
              <a:t>70</a:t>
            </a:fld>
            <a:endParaRPr lang="el-GR">
              <a:cs typeface="Arial" charset="0"/>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1"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63842"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63843"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E891526-F3EE-49D2-BFA3-3317D3F40923}" type="slidenum">
              <a:rPr lang="el-GR">
                <a:cs typeface="Arial" charset="0"/>
              </a:rPr>
              <a:pPr fontAlgn="base">
                <a:spcBef>
                  <a:spcPct val="0"/>
                </a:spcBef>
                <a:spcAft>
                  <a:spcPct val="0"/>
                </a:spcAft>
                <a:defRPr/>
              </a:pPr>
              <a:t>71</a:t>
            </a:fld>
            <a:endParaRPr lang="el-GR">
              <a:cs typeface="Arial" charset="0"/>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89"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65890"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65891"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5B52354-3D02-48B8-9773-B78F9C7A1D87}" type="slidenum">
              <a:rPr lang="el-GR">
                <a:cs typeface="Arial" charset="0"/>
              </a:rPr>
              <a:pPr fontAlgn="base">
                <a:spcBef>
                  <a:spcPct val="0"/>
                </a:spcBef>
                <a:spcAft>
                  <a:spcPct val="0"/>
                </a:spcAft>
                <a:defRPr/>
              </a:pPr>
              <a:t>72</a:t>
            </a:fld>
            <a:endParaRPr lang="el-GR">
              <a:cs typeface="Arial" charset="0"/>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7"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67938"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67939"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42FF3B2-A086-4425-A916-9C996DC1492C}" type="slidenum">
              <a:rPr lang="el-GR">
                <a:cs typeface="Arial" charset="0"/>
              </a:rPr>
              <a:pPr fontAlgn="base">
                <a:spcBef>
                  <a:spcPct val="0"/>
                </a:spcBef>
                <a:spcAft>
                  <a:spcPct val="0"/>
                </a:spcAft>
                <a:defRPr/>
              </a:pPr>
              <a:t>73</a:t>
            </a:fld>
            <a:endParaRPr lang="el-GR">
              <a:cs typeface="Arial" charset="0"/>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6998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69987"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94A59E1-4BFA-4E1D-96C3-39243C22210C}" type="slidenum">
              <a:rPr lang="el-GR">
                <a:cs typeface="Arial" charset="0"/>
              </a:rPr>
              <a:pPr fontAlgn="base">
                <a:spcBef>
                  <a:spcPct val="0"/>
                </a:spcBef>
                <a:spcAft>
                  <a:spcPct val="0"/>
                </a:spcAft>
                <a:defRPr/>
              </a:pPr>
              <a:t>74</a:t>
            </a:fld>
            <a:endParaRPr lang="el-GR">
              <a:cs typeface="Arial" charset="0"/>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3"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72034"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72035"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01904D1-95F7-46D2-8E56-1FB505DD986A}" type="slidenum">
              <a:rPr lang="el-GR">
                <a:cs typeface="Arial" charset="0"/>
              </a:rPr>
              <a:pPr fontAlgn="base">
                <a:spcBef>
                  <a:spcPct val="0"/>
                </a:spcBef>
                <a:spcAft>
                  <a:spcPct val="0"/>
                </a:spcAft>
                <a:defRPr/>
              </a:pPr>
              <a:t>75</a:t>
            </a:fld>
            <a:endParaRPr lang="el-GR">
              <a:cs typeface="Arial" charset="0"/>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1"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74082"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74083"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B9968D2-AA32-42C5-AA80-9FDD13AC591F}" type="slidenum">
              <a:rPr lang="el-GR">
                <a:cs typeface="Arial" charset="0"/>
              </a:rPr>
              <a:pPr fontAlgn="base">
                <a:spcBef>
                  <a:spcPct val="0"/>
                </a:spcBef>
                <a:spcAft>
                  <a:spcPct val="0"/>
                </a:spcAft>
                <a:defRPr/>
              </a:pPr>
              <a:t>76</a:t>
            </a:fld>
            <a:endParaRPr lang="el-GR">
              <a:cs typeface="Arial" charset="0"/>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29"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76130"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76131"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72F8D4E-79ED-41DB-A92E-948A9B741EF2}" type="slidenum">
              <a:rPr lang="el-GR">
                <a:cs typeface="Arial" charset="0"/>
              </a:rPr>
              <a:pPr fontAlgn="base">
                <a:spcBef>
                  <a:spcPct val="0"/>
                </a:spcBef>
                <a:spcAft>
                  <a:spcPct val="0"/>
                </a:spcAft>
                <a:defRPr/>
              </a:pPr>
              <a:t>77</a:t>
            </a:fld>
            <a:endParaRPr lang="el-GR">
              <a:cs typeface="Arial" charset="0"/>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7"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78178"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78179"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8B4B253-A7D4-4C7F-A949-C7D1B6BE355F}" type="slidenum">
              <a:rPr lang="el-GR">
                <a:cs typeface="Arial" charset="0"/>
              </a:rPr>
              <a:pPr fontAlgn="base">
                <a:spcBef>
                  <a:spcPct val="0"/>
                </a:spcBef>
                <a:spcAft>
                  <a:spcPct val="0"/>
                </a:spcAft>
                <a:defRPr/>
              </a:pPr>
              <a:t>78</a:t>
            </a:fld>
            <a:endParaRPr lang="el-GR">
              <a:cs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44034"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44035"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022DFB2-C5A0-4405-80E5-F39582742260}" type="slidenum">
              <a:rPr lang="el-GR">
                <a:cs typeface="Arial" charset="0"/>
              </a:rPr>
              <a:pPr fontAlgn="base">
                <a:spcBef>
                  <a:spcPct val="0"/>
                </a:spcBef>
                <a:spcAft>
                  <a:spcPct val="0"/>
                </a:spcAft>
                <a:defRPr/>
              </a:pPr>
              <a:t>9</a:t>
            </a:fld>
            <a:endParaRPr lang="el-GR">
              <a:cs typeface="Arial" charset="0"/>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8022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80227"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253A8BE-AF7D-449F-8BFE-946766CCA4BE}" type="slidenum">
              <a:rPr lang="el-GR">
                <a:cs typeface="Arial" charset="0"/>
              </a:rPr>
              <a:pPr fontAlgn="base">
                <a:spcBef>
                  <a:spcPct val="0"/>
                </a:spcBef>
                <a:spcAft>
                  <a:spcPct val="0"/>
                </a:spcAft>
                <a:defRPr/>
              </a:pPr>
              <a:t>79</a:t>
            </a:fld>
            <a:endParaRPr lang="el-GR">
              <a:cs typeface="Arial" charset="0"/>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3"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82274"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82275"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7BCF078-9331-4100-AE79-34653FE5997C}" type="slidenum">
              <a:rPr lang="el-GR">
                <a:cs typeface="Arial" charset="0"/>
              </a:rPr>
              <a:pPr fontAlgn="base">
                <a:spcBef>
                  <a:spcPct val="0"/>
                </a:spcBef>
                <a:spcAft>
                  <a:spcPct val="0"/>
                </a:spcAft>
                <a:defRPr/>
              </a:pPr>
              <a:t>80</a:t>
            </a:fld>
            <a:endParaRPr lang="el-GR">
              <a:cs typeface="Arial" charset="0"/>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1"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84322"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84323"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2247586-6DE7-49FF-8E90-9D65A56ACA04}" type="slidenum">
              <a:rPr lang="el-GR">
                <a:cs typeface="Arial" charset="0"/>
              </a:rPr>
              <a:pPr fontAlgn="base">
                <a:spcBef>
                  <a:spcPct val="0"/>
                </a:spcBef>
                <a:spcAft>
                  <a:spcPct val="0"/>
                </a:spcAft>
                <a:defRPr/>
              </a:pPr>
              <a:t>81</a:t>
            </a:fld>
            <a:endParaRPr lang="el-GR">
              <a:cs typeface="Arial" charset="0"/>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69"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86370"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86371"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8BA52B5-DAC4-4260-AFEE-A168FCCB6167}" type="slidenum">
              <a:rPr lang="el-GR">
                <a:cs typeface="Arial" charset="0"/>
              </a:rPr>
              <a:pPr fontAlgn="base">
                <a:spcBef>
                  <a:spcPct val="0"/>
                </a:spcBef>
                <a:spcAft>
                  <a:spcPct val="0"/>
                </a:spcAft>
                <a:defRPr/>
              </a:pPr>
              <a:t>82</a:t>
            </a:fld>
            <a:endParaRPr lang="el-GR">
              <a:cs typeface="Arial" charset="0"/>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7"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88418"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88419"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D0DF1B3-E336-427F-A9A0-BE020FA0C237}" type="slidenum">
              <a:rPr lang="el-GR">
                <a:cs typeface="Arial" charset="0"/>
              </a:rPr>
              <a:pPr fontAlgn="base">
                <a:spcBef>
                  <a:spcPct val="0"/>
                </a:spcBef>
                <a:spcAft>
                  <a:spcPct val="0"/>
                </a:spcAft>
                <a:defRPr/>
              </a:pPr>
              <a:t>83</a:t>
            </a:fld>
            <a:endParaRPr lang="el-GR">
              <a:cs typeface="Arial" charset="0"/>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9046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90467"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1B7422B-1944-4732-B19A-FFCF89476152}" type="slidenum">
              <a:rPr lang="el-GR">
                <a:cs typeface="Arial" charset="0"/>
              </a:rPr>
              <a:pPr fontAlgn="base">
                <a:spcBef>
                  <a:spcPct val="0"/>
                </a:spcBef>
                <a:spcAft>
                  <a:spcPct val="0"/>
                </a:spcAft>
                <a:defRPr/>
              </a:pPr>
              <a:t>84</a:t>
            </a:fld>
            <a:endParaRPr lang="el-GR">
              <a:cs typeface="Arial" charset="0"/>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3"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92514"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92515"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0325589-6A38-41BE-ABE9-1C08450AE3BA}" type="slidenum">
              <a:rPr lang="el-GR">
                <a:cs typeface="Arial" charset="0"/>
              </a:rPr>
              <a:pPr fontAlgn="base">
                <a:spcBef>
                  <a:spcPct val="0"/>
                </a:spcBef>
                <a:spcAft>
                  <a:spcPct val="0"/>
                </a:spcAft>
                <a:defRPr/>
              </a:pPr>
              <a:t>85</a:t>
            </a:fld>
            <a:endParaRPr lang="el-GR">
              <a:cs typeface="Arial" charset="0"/>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1"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94562"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94563"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875C6A9-B850-459D-A743-50313DF3E7CD}" type="slidenum">
              <a:rPr lang="el-GR">
                <a:cs typeface="Arial" charset="0"/>
              </a:rPr>
              <a:pPr fontAlgn="base">
                <a:spcBef>
                  <a:spcPct val="0"/>
                </a:spcBef>
                <a:spcAft>
                  <a:spcPct val="0"/>
                </a:spcAft>
                <a:defRPr/>
              </a:pPr>
              <a:t>86</a:t>
            </a:fld>
            <a:endParaRPr lang="el-GR">
              <a:cs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46082"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46083"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B7AEC8F-5AC0-4711-B9ED-51A38F245403}" type="slidenum">
              <a:rPr lang="el-GR">
                <a:cs typeface="Arial" charset="0"/>
              </a:rPr>
              <a:pPr fontAlgn="base">
                <a:spcBef>
                  <a:spcPct val="0"/>
                </a:spcBef>
                <a:spcAft>
                  <a:spcPct val="0"/>
                </a:spcAft>
                <a:defRPr/>
              </a:pPr>
              <a:t>10</a:t>
            </a:fld>
            <a:endParaRPr lang="el-GR">
              <a:cs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48130"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48131" name="Θέση αριθμού διαφάνειας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36E0FF3-D713-4148-B2B8-F7496C7FF1A0}" type="slidenum">
              <a:rPr lang="el-GR">
                <a:cs typeface="Arial" charset="0"/>
              </a:rPr>
              <a:pPr fontAlgn="base">
                <a:spcBef>
                  <a:spcPct val="0"/>
                </a:spcBef>
                <a:spcAft>
                  <a:spcPct val="0"/>
                </a:spcAft>
                <a:defRPr/>
              </a:pPr>
              <a:t>11</a:t>
            </a:fld>
            <a:endParaRPr lang="el-GR">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Διαφάνεια τίτλου">
    <p:spTree>
      <p:nvGrpSpPr>
        <p:cNvPr id="1" name=""/>
        <p:cNvGrpSpPr/>
        <p:nvPr/>
      </p:nvGrpSpPr>
      <p:grpSpPr>
        <a:xfrm>
          <a:off x="0" y="0"/>
          <a:ext cx="0" cy="0"/>
          <a:chOff x="0" y="0"/>
          <a:chExt cx="0" cy="0"/>
        </a:xfrm>
      </p:grpSpPr>
      <p:sp>
        <p:nvSpPr>
          <p:cNvPr id="5" name="Ορθογώνιο 11"/>
          <p:cNvSpPr/>
          <p:nvPr userDrawn="1"/>
        </p:nvSpPr>
        <p:spPr>
          <a:xfrm>
            <a:off x="0" y="6780213"/>
            <a:ext cx="12192000" cy="77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6" name="Ορθογώνιο 12"/>
          <p:cNvSpPr/>
          <p:nvPr userDrawn="1"/>
        </p:nvSpPr>
        <p:spPr>
          <a:xfrm>
            <a:off x="0" y="6780213"/>
            <a:ext cx="12204700" cy="31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1" name="Θέση εικόνας 10"/>
          <p:cNvSpPr>
            <a:spLocks noGrp="1"/>
          </p:cNvSpPr>
          <p:nvPr>
            <p:ph type="pic" sz="quarter" idx="13"/>
          </p:nvPr>
        </p:nvSpPr>
        <p:spPr>
          <a:xfrm>
            <a:off x="0" y="0"/>
            <a:ext cx="12192000" cy="6784058"/>
          </a:xfrm>
          <a:solidFill>
            <a:schemeClr val="bg1">
              <a:lumMod val="95000"/>
            </a:schemeClr>
          </a:solidFill>
        </p:spPr>
        <p:txBody>
          <a:bodyPr tIns="1116000" rtlCol="0">
            <a:noAutofit/>
          </a:bodyPr>
          <a:lstStyle>
            <a:lvl1pPr marL="0" indent="0" algn="ctr">
              <a:buNone/>
              <a:defRPr/>
            </a:lvl1pPr>
          </a:lstStyle>
          <a:p>
            <a:pPr lvl="0"/>
            <a:r>
              <a:rPr lang="el-GR" noProof="0" dirty="0"/>
              <a:t>Κάντε κλικ στο εικονίδιο για να προσθέσετε μια εικόνα</a:t>
            </a:r>
          </a:p>
        </p:txBody>
      </p:sp>
      <p:sp>
        <p:nvSpPr>
          <p:cNvPr id="2" name="Τίτλος 1"/>
          <p:cNvSpPr>
            <a:spLocks noGrp="1"/>
          </p:cNvSpPr>
          <p:nvPr>
            <p:ph type="ctrTitle"/>
          </p:nvPr>
        </p:nvSpPr>
        <p:spPr>
          <a:xfrm>
            <a:off x="144000" y="3163899"/>
            <a:ext cx="4860000" cy="1800000"/>
          </a:xfrm>
          <a:solidFill>
            <a:schemeClr val="bg1"/>
          </a:solidFill>
          <a:ln>
            <a:noFill/>
          </a:ln>
        </p:spPr>
        <p:txBody>
          <a:bodyPr lIns="180000" tIns="72000" rIns="180000" bIns="72000"/>
          <a:lstStyle>
            <a:lvl1pPr algn="l">
              <a:defRPr sz="5000">
                <a:solidFill>
                  <a:schemeClr val="tx1">
                    <a:lumMod val="75000"/>
                    <a:lumOff val="25000"/>
                  </a:schemeClr>
                </a:solidFill>
              </a:defRPr>
            </a:lvl1pPr>
          </a:lstStyle>
          <a:p>
            <a:r>
              <a:rPr lang="el-GR" noProof="0" dirty="0"/>
              <a:t>Kλικ για επεξεργασία του τίτλου</a:t>
            </a:r>
          </a:p>
        </p:txBody>
      </p:sp>
      <p:sp>
        <p:nvSpPr>
          <p:cNvPr id="3" name="Υπότιτλος 2"/>
          <p:cNvSpPr>
            <a:spLocks noGrp="1"/>
          </p:cNvSpPr>
          <p:nvPr>
            <p:ph type="subTitle" idx="1"/>
          </p:nvPr>
        </p:nvSpPr>
        <p:spPr>
          <a:xfrm>
            <a:off x="144000" y="5119698"/>
            <a:ext cx="4860000" cy="836602"/>
          </a:xfrm>
          <a:solidFill>
            <a:schemeClr val="bg1"/>
          </a:solidFill>
        </p:spPr>
        <p:txBody>
          <a:bodyPr lIns="180000" tIns="72000" rIns="180000" bIns="72000" rtlCol="0" anchor="ctr"/>
          <a:lstStyle>
            <a:lvl1pPr marL="0" indent="0" algn="l">
              <a:buNone/>
              <a:defRPr sz="24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noProof="0"/>
              <a:t>Κάντε κλικ για να επεξεργαστείτε τον υπότιτλο του υποδείγματος</a:t>
            </a:r>
            <a:endParaRPr lang="el-GR" noProof="0"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Τίτλος και περιεχόμενο">
    <p:spTree>
      <p:nvGrpSpPr>
        <p:cNvPr id="1" name=""/>
        <p:cNvGrpSpPr/>
        <p:nvPr/>
      </p:nvGrpSpPr>
      <p:grpSpPr>
        <a:xfrm>
          <a:off x="0" y="0"/>
          <a:ext cx="0" cy="0"/>
          <a:chOff x="0" y="0"/>
          <a:chExt cx="0" cy="0"/>
        </a:xfrm>
      </p:grpSpPr>
      <p:sp>
        <p:nvSpPr>
          <p:cNvPr id="3" name="Θέση περιεχομένου 2"/>
          <p:cNvSpPr>
            <a:spLocks noGrp="1"/>
          </p:cNvSpPr>
          <p:nvPr>
            <p:ph idx="1"/>
          </p:nvPr>
        </p:nvSpPr>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9" name="Τίτλος 8"/>
          <p:cNvSpPr>
            <a:spLocks noGrp="1"/>
          </p:cNvSpPr>
          <p:nvPr>
            <p:ph type="title"/>
          </p:nvPr>
        </p:nvSpPr>
        <p:spPr/>
        <p:txBody>
          <a:bodyPr/>
          <a:lstStyle/>
          <a:p>
            <a:r>
              <a:rPr lang="el-GR" noProof="0"/>
              <a:t>Kλικ για επεξεργασία του τίτλου</a:t>
            </a:r>
            <a:endParaRPr lang="el-GR" noProof="0" dirty="0"/>
          </a:p>
        </p:txBody>
      </p:sp>
      <p:sp>
        <p:nvSpPr>
          <p:cNvPr id="4" name="Θέση υποσέλιδου 4"/>
          <p:cNvSpPr>
            <a:spLocks noGrp="1"/>
          </p:cNvSpPr>
          <p:nvPr>
            <p:ph type="ftr" sz="quarter" idx="10"/>
          </p:nvPr>
        </p:nvSpPr>
        <p:spPr/>
        <p:txBody>
          <a:bodyPr/>
          <a:lstStyle>
            <a:lvl1pPr>
              <a:defRPr/>
            </a:lvl1pPr>
          </a:lstStyle>
          <a:p>
            <a:pPr>
              <a:defRPr/>
            </a:pPr>
            <a:r>
              <a:rPr lang="el-GR"/>
              <a:t>Προσθέστε υποσέλιδο</a:t>
            </a:r>
          </a:p>
        </p:txBody>
      </p:sp>
      <p:sp>
        <p:nvSpPr>
          <p:cNvPr id="5" name="Θέση αριθμού διαφάνειας 5"/>
          <p:cNvSpPr>
            <a:spLocks noGrp="1"/>
          </p:cNvSpPr>
          <p:nvPr>
            <p:ph type="sldNum" sz="quarter" idx="11"/>
          </p:nvPr>
        </p:nvSpPr>
        <p:spPr/>
        <p:txBody>
          <a:bodyPr/>
          <a:lstStyle>
            <a:lvl1pPr>
              <a:defRPr/>
            </a:lvl1pPr>
          </a:lstStyle>
          <a:p>
            <a:pPr>
              <a:defRPr/>
            </a:pPr>
            <a:fld id="{651DB1C4-3A1B-4128-A78D-12D50280928F}" type="slidenum">
              <a:rPr lang="el-GR"/>
              <a:pPr>
                <a:defRPr/>
              </a:pPr>
              <a:t>‹#›</a:t>
            </a:fld>
            <a:endParaRPr lang="el-G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p:nvPr>
        </p:nvSpPr>
        <p:spPr>
          <a:xfrm>
            <a:off x="432000" y="432000"/>
            <a:ext cx="11340000" cy="432000"/>
          </a:xfrm>
        </p:spPr>
        <p:txBody>
          <a:bodyPr/>
          <a:lstStyle>
            <a:lvl1pPr>
              <a:defRPr>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3" name="Θέση περιεχομένου 2"/>
          <p:cNvSpPr>
            <a:spLocks noGrp="1"/>
          </p:cNvSpPr>
          <p:nvPr>
            <p:ph sz="half" idx="1"/>
          </p:nvPr>
        </p:nvSpPr>
        <p:spPr>
          <a:xfrm>
            <a:off x="432000" y="1152000"/>
            <a:ext cx="5472000" cy="5040000"/>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6" name="Θέση κειμένου 5"/>
          <p:cNvSpPr>
            <a:spLocks noGrp="1"/>
          </p:cNvSpPr>
          <p:nvPr>
            <p:ph type="body" sz="quarter" idx="12"/>
          </p:nvPr>
        </p:nvSpPr>
        <p:spPr>
          <a:xfrm>
            <a:off x="6299887" y="1152525"/>
            <a:ext cx="5472113" cy="5038725"/>
          </a:xfrm>
        </p:spPr>
        <p:txBody>
          <a:bodyPr rtlCol="0"/>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5" name="Θέση υποσέλιδου 7"/>
          <p:cNvSpPr>
            <a:spLocks noGrp="1"/>
          </p:cNvSpPr>
          <p:nvPr>
            <p:ph type="ftr" sz="quarter" idx="13"/>
          </p:nvPr>
        </p:nvSpPr>
        <p:spPr/>
        <p:txBody>
          <a:bodyPr/>
          <a:lstStyle>
            <a:lvl1pPr>
              <a:defRPr>
                <a:solidFill>
                  <a:schemeClr val="tx1">
                    <a:lumMod val="75000"/>
                    <a:lumOff val="25000"/>
                  </a:schemeClr>
                </a:solidFill>
              </a:defRPr>
            </a:lvl1pPr>
          </a:lstStyle>
          <a:p>
            <a:pPr>
              <a:defRPr/>
            </a:pPr>
            <a:r>
              <a:rPr lang="el-GR"/>
              <a:t>Προσθέστε υποσέλιδο</a:t>
            </a:r>
            <a:endParaRPr lang="el-GR" dirty="0"/>
          </a:p>
        </p:txBody>
      </p:sp>
      <p:sp>
        <p:nvSpPr>
          <p:cNvPr id="7" name="Θέση αριθμού διαφάνειας 8"/>
          <p:cNvSpPr>
            <a:spLocks noGrp="1"/>
          </p:cNvSpPr>
          <p:nvPr>
            <p:ph type="sldNum" sz="quarter" idx="14"/>
          </p:nvPr>
        </p:nvSpPr>
        <p:spPr/>
        <p:txBody>
          <a:bodyPr/>
          <a:lstStyle>
            <a:lvl1pPr>
              <a:defRPr>
                <a:solidFill>
                  <a:schemeClr val="tx1">
                    <a:lumMod val="75000"/>
                    <a:lumOff val="25000"/>
                  </a:schemeClr>
                </a:solidFill>
              </a:defRPr>
            </a:lvl1pPr>
          </a:lstStyle>
          <a:p>
            <a:pPr>
              <a:defRPr/>
            </a:pPr>
            <a:fld id="{B1DDD61C-E9DE-41A5-9B87-3F0540FD22AA}" type="slidenum">
              <a:rPr lang="el-GR"/>
              <a:pPr>
                <a:defRPr/>
              </a:pPr>
              <a:t>‹#›</a:t>
            </a:fld>
            <a:endParaRPr lang="el-GR"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5" name="Θέση κειμένου 5"/>
          <p:cNvSpPr>
            <a:spLocks noGrp="1"/>
          </p:cNvSpPr>
          <p:nvPr>
            <p:ph type="body" sz="quarter" idx="32"/>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8" name="Θέση περιεχομένου 2"/>
          <p:cNvSpPr>
            <a:spLocks noGrp="1"/>
          </p:cNvSpPr>
          <p:nvPr>
            <p:ph sz="half" idx="29"/>
          </p:nvPr>
        </p:nvSpPr>
        <p:spPr>
          <a:xfrm>
            <a:off x="1790100" y="2701131"/>
            <a:ext cx="3546675" cy="2828138"/>
          </a:xfrm>
        </p:spPr>
        <p:txBody>
          <a:bodyPr rtlCol="0"/>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9" name="Θέση περιεχομένου 3"/>
          <p:cNvSpPr>
            <a:spLocks noGrp="1"/>
          </p:cNvSpPr>
          <p:nvPr>
            <p:ph sz="half" idx="2"/>
          </p:nvPr>
        </p:nvSpPr>
        <p:spPr>
          <a:xfrm>
            <a:off x="7658100" y="2701131"/>
            <a:ext cx="3546675" cy="2828138"/>
          </a:xfrm>
        </p:spPr>
        <p:txBody>
          <a:bodyPr rtlCol="0"/>
          <a:lstStyle>
            <a:lvl1pPr>
              <a:buClr>
                <a:schemeClr val="accent1">
                  <a:lumMod val="50000"/>
                </a:schemeClr>
              </a:buClr>
              <a:defRPr/>
            </a:lvl1pPr>
            <a:lvl2pPr>
              <a:buClr>
                <a:schemeClr val="accent1">
                  <a:lumMod val="50000"/>
                </a:schemeClr>
              </a:buClr>
              <a:defRPr/>
            </a:lvl2pPr>
            <a:lvl3pPr>
              <a:buClr>
                <a:schemeClr val="accent1">
                  <a:lumMod val="50000"/>
                </a:schemeClr>
              </a:buClr>
              <a:defRPr/>
            </a:lvl3pPr>
            <a:lvl4pPr>
              <a:buClr>
                <a:schemeClr val="accent1">
                  <a:lumMod val="50000"/>
                </a:schemeClr>
              </a:buClr>
              <a:defRPr/>
            </a:lvl4pPr>
            <a:lvl5pPr>
              <a:buClr>
                <a:schemeClr val="accent1">
                  <a:lumMod val="50000"/>
                </a:schemeClr>
              </a:buClr>
              <a:defRPr/>
            </a:lvl5pPr>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10" name="Θέση κειμένου 3"/>
          <p:cNvSpPr>
            <a:spLocks noGrp="1"/>
          </p:cNvSpPr>
          <p:nvPr>
            <p:ph type="body" sz="quarter" idx="27"/>
          </p:nvPr>
        </p:nvSpPr>
        <p:spPr>
          <a:xfrm>
            <a:off x="1793079" y="1728000"/>
            <a:ext cx="3554451" cy="735800"/>
          </a:xfrm>
          <a:noFill/>
        </p:spPr>
        <p:txBody>
          <a:bodyPr rtlCol="0"/>
          <a:lstStyle>
            <a:lvl1pPr marL="0" indent="0" algn="l">
              <a:buNone/>
              <a:defRPr sz="5400">
                <a:solidFill>
                  <a:schemeClr val="accent1"/>
                </a:solidFill>
                <a:latin typeface="+mj-lt"/>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11" name="Θέση κειμένου 4"/>
          <p:cNvSpPr>
            <a:spLocks noGrp="1"/>
          </p:cNvSpPr>
          <p:nvPr>
            <p:ph type="body" sz="quarter" idx="30"/>
          </p:nvPr>
        </p:nvSpPr>
        <p:spPr>
          <a:xfrm>
            <a:off x="7655762" y="1722438"/>
            <a:ext cx="3538517" cy="735749"/>
          </a:xfrm>
        </p:spPr>
        <p:txBody>
          <a:bodyPr rtlCol="0"/>
          <a:lstStyle>
            <a:lvl1pPr marL="0" indent="0">
              <a:buNone/>
              <a:defRPr sz="5400">
                <a:solidFill>
                  <a:schemeClr val="accent1">
                    <a:lumMod val="50000"/>
                  </a:schemeClr>
                </a:solidFill>
                <a:latin typeface="+mj-lt"/>
              </a:defRPr>
            </a:lvl1pPr>
          </a:lstStyle>
          <a:p>
            <a:pPr lvl="0"/>
            <a:r>
              <a:rPr lang="el-GR" noProof="0" dirty="0"/>
              <a:t>Kλικ για επεξεργασία των στυλ του υποδείγματος</a:t>
            </a:r>
          </a:p>
        </p:txBody>
      </p:sp>
      <p:sp>
        <p:nvSpPr>
          <p:cNvPr id="4" name="Θέση εικόνας 3"/>
          <p:cNvSpPr>
            <a:spLocks noGrp="1"/>
          </p:cNvSpPr>
          <p:nvPr>
            <p:ph type="pic" sz="quarter" idx="33"/>
          </p:nvPr>
        </p:nvSpPr>
        <p:spPr>
          <a:xfrm>
            <a:off x="859785" y="1722438"/>
            <a:ext cx="735013" cy="735012"/>
          </a:xfrm>
        </p:spPr>
        <p:txBody>
          <a:bodyPr rtlCol="0" anchor="ctr">
            <a:noAutofit/>
          </a:bodyPr>
          <a:lstStyle>
            <a:lvl1pPr marL="0" indent="0" algn="ctr">
              <a:buNone/>
              <a:defRPr sz="1100" i="1"/>
            </a:lvl1pPr>
          </a:lstStyle>
          <a:p>
            <a:pPr lvl="0"/>
            <a:r>
              <a:rPr lang="el-GR" noProof="0"/>
              <a:t>Κάντε κλικ στο εικονίδιο για να προσθέσετε μια εικόνα</a:t>
            </a:r>
            <a:endParaRPr lang="el-GR" noProof="0" dirty="0"/>
          </a:p>
        </p:txBody>
      </p:sp>
      <p:sp>
        <p:nvSpPr>
          <p:cNvPr id="12" name="Θέση εικόνας 3"/>
          <p:cNvSpPr>
            <a:spLocks noGrp="1"/>
          </p:cNvSpPr>
          <p:nvPr>
            <p:ph type="pic" sz="quarter" idx="34"/>
          </p:nvPr>
        </p:nvSpPr>
        <p:spPr>
          <a:xfrm>
            <a:off x="6722468" y="1722438"/>
            <a:ext cx="735013" cy="735012"/>
          </a:xfrm>
        </p:spPr>
        <p:txBody>
          <a:bodyPr rtlCol="0" anchor="ctr">
            <a:noAutofit/>
          </a:bodyPr>
          <a:lstStyle>
            <a:lvl1pPr marL="0" indent="0" algn="ctr">
              <a:buNone/>
              <a:defRPr sz="1100" i="1"/>
            </a:lvl1pPr>
          </a:lstStyle>
          <a:p>
            <a:pPr lvl="0"/>
            <a:r>
              <a:rPr lang="el-GR" noProof="0"/>
              <a:t>Κάντε κλικ στο εικονίδιο για να προσθέσετε μια εικόνα</a:t>
            </a:r>
            <a:endParaRPr lang="el-GR" noProof="0" dirty="0"/>
          </a:p>
        </p:txBody>
      </p:sp>
      <p:sp>
        <p:nvSpPr>
          <p:cNvPr id="13" name="Θέση υποσέλιδου 5"/>
          <p:cNvSpPr>
            <a:spLocks noGrp="1"/>
          </p:cNvSpPr>
          <p:nvPr>
            <p:ph type="ftr" sz="quarter" idx="35"/>
          </p:nvPr>
        </p:nvSpPr>
        <p:spPr/>
        <p:txBody>
          <a:bodyPr/>
          <a:lstStyle>
            <a:lvl1pPr>
              <a:defRPr>
                <a:solidFill>
                  <a:schemeClr val="tx1">
                    <a:lumMod val="75000"/>
                    <a:lumOff val="25000"/>
                  </a:schemeClr>
                </a:solidFill>
              </a:defRPr>
            </a:lvl1pPr>
          </a:lstStyle>
          <a:p>
            <a:pPr>
              <a:defRPr/>
            </a:pPr>
            <a:r>
              <a:rPr lang="el-GR"/>
              <a:t>Προσθέστε υποσέλιδο</a:t>
            </a:r>
            <a:endParaRPr lang="el-GR" dirty="0"/>
          </a:p>
        </p:txBody>
      </p:sp>
      <p:sp>
        <p:nvSpPr>
          <p:cNvPr id="14" name="Θέση αριθμού διαφάνειας 6"/>
          <p:cNvSpPr>
            <a:spLocks noGrp="1"/>
          </p:cNvSpPr>
          <p:nvPr>
            <p:ph type="sldNum" sz="quarter" idx="36"/>
          </p:nvPr>
        </p:nvSpPr>
        <p:spPr/>
        <p:txBody>
          <a:bodyPr/>
          <a:lstStyle>
            <a:lvl1pPr>
              <a:defRPr>
                <a:solidFill>
                  <a:schemeClr val="tx1">
                    <a:lumMod val="75000"/>
                    <a:lumOff val="25000"/>
                  </a:schemeClr>
                </a:solidFill>
              </a:defRPr>
            </a:lvl1pPr>
          </a:lstStyle>
          <a:p>
            <a:pPr>
              <a:defRPr/>
            </a:pPr>
            <a:fld id="{27538A10-1A38-4BCB-93EA-F62384C60B1F}" type="slidenum">
              <a:rPr lang="el-GR"/>
              <a:pPr>
                <a:defRPr/>
              </a:pPr>
              <a:t>‹#›</a:t>
            </a:fld>
            <a:endParaRPr lang="el-GR"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Μόνο τίτλος">
    <p:spTree>
      <p:nvGrpSpPr>
        <p:cNvPr id="1" name=""/>
        <p:cNvGrpSpPr/>
        <p:nvPr/>
      </p:nvGrpSpPr>
      <p:grpSpPr>
        <a:xfrm>
          <a:off x="0" y="0"/>
          <a:ext cx="0" cy="0"/>
          <a:chOff x="0" y="0"/>
          <a:chExt cx="0" cy="0"/>
        </a:xfrm>
      </p:grpSpPr>
      <p:sp>
        <p:nvSpPr>
          <p:cNvPr id="22" name="Πλαίσιο κειμένου 24"/>
          <p:cNvSpPr txBox="1"/>
          <p:nvPr userDrawn="1"/>
        </p:nvSpPr>
        <p:spPr>
          <a:xfrm>
            <a:off x="4921250" y="2994025"/>
            <a:ext cx="317500" cy="1544638"/>
          </a:xfrm>
          <a:custGeom>
            <a:avLst/>
            <a:gdLst>
              <a:gd name="connsiteX0" fmla="*/ 173971 w 317688"/>
              <a:gd name="connsiteY0" fmla="*/ 0 h 1544221"/>
              <a:gd name="connsiteX1" fmla="*/ 219948 w 317688"/>
              <a:gd name="connsiteY1" fmla="*/ 125619 h 1544221"/>
              <a:gd name="connsiteX2" fmla="*/ 317688 w 317688"/>
              <a:gd name="connsiteY2" fmla="*/ 772110 h 1544221"/>
              <a:gd name="connsiteX3" fmla="*/ 219948 w 317688"/>
              <a:gd name="connsiteY3" fmla="*/ 1418601 h 1544221"/>
              <a:gd name="connsiteX4" fmla="*/ 173971 w 317688"/>
              <a:gd name="connsiteY4" fmla="*/ 1544221 h 1544221"/>
              <a:gd name="connsiteX5" fmla="*/ 142832 w 317688"/>
              <a:gd name="connsiteY5" fmla="*/ 1479580 h 1544221"/>
              <a:gd name="connsiteX6" fmla="*/ 0 w 317688"/>
              <a:gd name="connsiteY6" fmla="*/ 772110 h 1544221"/>
              <a:gd name="connsiteX7" fmla="*/ 142832 w 317688"/>
              <a:gd name="connsiteY7" fmla="*/ 64641 h 1544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688" h="1544221">
                <a:moveTo>
                  <a:pt x="173971" y="0"/>
                </a:moveTo>
                <a:lnTo>
                  <a:pt x="219948" y="125619"/>
                </a:lnTo>
                <a:cubicBezTo>
                  <a:pt x="283469" y="329846"/>
                  <a:pt x="317688" y="546982"/>
                  <a:pt x="317688" y="772110"/>
                </a:cubicBezTo>
                <a:cubicBezTo>
                  <a:pt x="317688" y="997239"/>
                  <a:pt x="283469" y="1214375"/>
                  <a:pt x="219948" y="1418601"/>
                </a:cubicBezTo>
                <a:lnTo>
                  <a:pt x="173971" y="1544221"/>
                </a:lnTo>
                <a:lnTo>
                  <a:pt x="142832" y="1479580"/>
                </a:lnTo>
                <a:cubicBezTo>
                  <a:pt x="50859" y="1262132"/>
                  <a:pt x="0" y="1023060"/>
                  <a:pt x="0" y="772110"/>
                </a:cubicBezTo>
                <a:cubicBezTo>
                  <a:pt x="0" y="521160"/>
                  <a:pt x="50859" y="282088"/>
                  <a:pt x="142832" y="64641"/>
                </a:cubicBezTo>
                <a:close/>
              </a:path>
            </a:pathLst>
          </a:custGeom>
          <a:solidFill>
            <a:schemeClr val="accent1"/>
          </a:solidFill>
        </p:spPr>
        <p:txBody>
          <a:bodyPr lIns="0" tIns="0" rIns="0" bIns="0" anchor="ct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lang="en-ZA" sz="1800" kern="1200" dirty="0">
                <a:solidFill>
                  <a:schemeClr val="bg1"/>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endParaRPr lang="el-GR"/>
          </a:p>
        </p:txBody>
      </p:sp>
      <p:sp>
        <p:nvSpPr>
          <p:cNvPr id="23" name="Πλαίσιο κειμένου 25"/>
          <p:cNvSpPr txBox="1"/>
          <p:nvPr userDrawn="1"/>
        </p:nvSpPr>
        <p:spPr>
          <a:xfrm>
            <a:off x="8239125" y="3054350"/>
            <a:ext cx="317500" cy="1422400"/>
          </a:xfrm>
          <a:custGeom>
            <a:avLst/>
            <a:gdLst>
              <a:gd name="connsiteX0" fmla="*/ 172863 w 317687"/>
              <a:gd name="connsiteY0" fmla="*/ 0 h 1423210"/>
              <a:gd name="connsiteX1" fmla="*/ 174856 w 317687"/>
              <a:gd name="connsiteY1" fmla="*/ 4136 h 1423210"/>
              <a:gd name="connsiteX2" fmla="*/ 317687 w 317687"/>
              <a:gd name="connsiteY2" fmla="*/ 711605 h 1423210"/>
              <a:gd name="connsiteX3" fmla="*/ 174856 w 317687"/>
              <a:gd name="connsiteY3" fmla="*/ 1419075 h 1423210"/>
              <a:gd name="connsiteX4" fmla="*/ 172864 w 317687"/>
              <a:gd name="connsiteY4" fmla="*/ 1423210 h 1423210"/>
              <a:gd name="connsiteX5" fmla="*/ 122602 w 317687"/>
              <a:gd name="connsiteY5" fmla="*/ 1318873 h 1423210"/>
              <a:gd name="connsiteX6" fmla="*/ 0 w 317687"/>
              <a:gd name="connsiteY6" fmla="*/ 711604 h 1423210"/>
              <a:gd name="connsiteX7" fmla="*/ 122602 w 317687"/>
              <a:gd name="connsiteY7" fmla="*/ 104335 h 14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687" h="1423210">
                <a:moveTo>
                  <a:pt x="172863" y="0"/>
                </a:moveTo>
                <a:lnTo>
                  <a:pt x="174856" y="4136"/>
                </a:lnTo>
                <a:cubicBezTo>
                  <a:pt x="266828" y="221583"/>
                  <a:pt x="317687" y="460655"/>
                  <a:pt x="317687" y="711605"/>
                </a:cubicBezTo>
                <a:cubicBezTo>
                  <a:pt x="317687" y="962555"/>
                  <a:pt x="266828" y="1201627"/>
                  <a:pt x="174856" y="1419075"/>
                </a:cubicBezTo>
                <a:lnTo>
                  <a:pt x="172864" y="1423210"/>
                </a:lnTo>
                <a:lnTo>
                  <a:pt x="122602" y="1318873"/>
                </a:lnTo>
                <a:cubicBezTo>
                  <a:pt x="43656" y="1132223"/>
                  <a:pt x="0" y="927012"/>
                  <a:pt x="0" y="711604"/>
                </a:cubicBezTo>
                <a:cubicBezTo>
                  <a:pt x="0" y="496197"/>
                  <a:pt x="43656" y="290985"/>
                  <a:pt x="122602" y="104335"/>
                </a:cubicBezTo>
                <a:close/>
              </a:path>
            </a:pathLst>
          </a:custGeom>
          <a:solidFill>
            <a:schemeClr val="accent1">
              <a:lumMod val="50000"/>
            </a:schemeClr>
          </a:solidFill>
        </p:spPr>
        <p:txBody>
          <a:bodyPr lIns="0" tIns="0" rIns="0" bIns="0" anchor="ct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lang="en-ZA" sz="1800" kern="1200" dirty="0">
                <a:solidFill>
                  <a:schemeClr val="bg1"/>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endParaRPr lang="el-GR"/>
          </a:p>
        </p:txBody>
      </p:sp>
      <p:sp>
        <p:nvSpPr>
          <p:cNvPr id="13" name="Θέση κειμένου 3"/>
          <p:cNvSpPr>
            <a:spLocks noGrp="1"/>
          </p:cNvSpPr>
          <p:nvPr>
            <p:ph type="body" sz="quarter" idx="27"/>
          </p:nvPr>
        </p:nvSpPr>
        <p:spPr>
          <a:xfrm>
            <a:off x="890706" y="1593150"/>
            <a:ext cx="4348065" cy="4348065"/>
          </a:xfrm>
          <a:prstGeom prst="ellipse">
            <a:avLst/>
          </a:prstGeom>
          <a:solidFill>
            <a:schemeClr val="bg1">
              <a:lumMod val="85000"/>
            </a:schemeClr>
          </a:solidFill>
        </p:spPr>
        <p:txBody>
          <a:bodyPr rtlCol="0" anchor="ctr"/>
          <a:lstStyle>
            <a:lvl1pPr marL="0" indent="0" algn="ctr">
              <a:buNone/>
              <a:defRPr sz="1800">
                <a:solidFill>
                  <a:schemeClr val="tx1">
                    <a:lumMod val="85000"/>
                    <a:lumOff val="15000"/>
                  </a:schemeClr>
                </a:solidFill>
                <a:latin typeface="+mn-lt"/>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14" name="Θέση κειμένου 9"/>
          <p:cNvSpPr>
            <a:spLocks noGrp="1"/>
          </p:cNvSpPr>
          <p:nvPr>
            <p:ph type="body" sz="quarter" idx="28"/>
          </p:nvPr>
        </p:nvSpPr>
        <p:spPr>
          <a:xfrm>
            <a:off x="4921084" y="1949641"/>
            <a:ext cx="3635083" cy="3635083"/>
          </a:xfrm>
          <a:prstGeom prst="ellipse">
            <a:avLst/>
          </a:prstGeom>
          <a:solidFill>
            <a:schemeClr val="tx1">
              <a:lumMod val="65000"/>
              <a:lumOff val="35000"/>
            </a:schemeClr>
          </a:solidFill>
        </p:spPr>
        <p:txBody>
          <a:bodyPr rtlCol="0" anchor="ctr">
            <a:noAutofit/>
          </a:bodyPr>
          <a:lstStyle>
            <a:lvl1pPr marL="0" indent="0" algn="ctr">
              <a:buNone/>
              <a:defRPr lang="en-ZA" sz="1800" dirty="0">
                <a:solidFill>
                  <a:schemeClr val="bg1"/>
                </a:solidFill>
              </a:defRPr>
            </a:lvl1pPr>
          </a:lstStyle>
          <a:p>
            <a:pPr lvl="0"/>
            <a:r>
              <a:rPr lang="el-GR" noProof="0" dirty="0"/>
              <a:t>Kλικ για επεξεργασία των στυλ του υποδείγματος</a:t>
            </a:r>
          </a:p>
        </p:txBody>
      </p:sp>
      <p:sp>
        <p:nvSpPr>
          <p:cNvPr id="15" name="Θέση κειμένου 9"/>
          <p:cNvSpPr>
            <a:spLocks noGrp="1"/>
          </p:cNvSpPr>
          <p:nvPr>
            <p:ph type="body" sz="quarter" idx="29"/>
          </p:nvPr>
        </p:nvSpPr>
        <p:spPr>
          <a:xfrm>
            <a:off x="8238481" y="2207063"/>
            <a:ext cx="3120238" cy="3120238"/>
          </a:xfrm>
          <a:prstGeom prst="ellipse">
            <a:avLst/>
          </a:prstGeom>
          <a:solidFill>
            <a:schemeClr val="tx1">
              <a:lumMod val="85000"/>
              <a:lumOff val="15000"/>
            </a:schemeClr>
          </a:solidFill>
        </p:spPr>
        <p:txBody>
          <a:bodyPr rtlCol="0" anchor="ctr">
            <a:noAutofit/>
          </a:bodyPr>
          <a:lstStyle>
            <a:lvl1pPr marL="0" indent="0" algn="ctr">
              <a:buNone/>
              <a:defRPr lang="en-ZA" sz="1800" dirty="0">
                <a:solidFill>
                  <a:schemeClr val="bg1"/>
                </a:solidFill>
              </a:defRPr>
            </a:lvl1pPr>
          </a:lstStyle>
          <a:p>
            <a:pPr lvl="0"/>
            <a:r>
              <a:rPr lang="el-GR" noProof="0" dirty="0"/>
              <a:t>Kλικ για επεξεργασία των στυλ του υποδείγματος</a:t>
            </a:r>
          </a:p>
        </p:txBody>
      </p:sp>
      <p:sp>
        <p:nvSpPr>
          <p:cNvPr id="2" name="Τίτλος 1"/>
          <p:cNvSpPr>
            <a:spLocks noGrp="1"/>
          </p:cNvSpPr>
          <p:nvPr>
            <p:ph type="title"/>
          </p:nvPr>
        </p:nvSpPr>
        <p:spPr/>
        <p:txBody>
          <a:bodyPr/>
          <a:lstStyle>
            <a:lvl1pPr>
              <a:defRPr>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5" name="Θέση κειμένου 5"/>
          <p:cNvSpPr>
            <a:spLocks noGrp="1"/>
          </p:cNvSpPr>
          <p:nvPr>
            <p:ph type="body" sz="quarter" idx="32"/>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16" name="Θέση κειμένου 3"/>
          <p:cNvSpPr>
            <a:spLocks noGrp="1"/>
          </p:cNvSpPr>
          <p:nvPr>
            <p:ph type="body" sz="quarter" idx="30"/>
          </p:nvPr>
        </p:nvSpPr>
        <p:spPr>
          <a:xfrm>
            <a:off x="1658929" y="2205688"/>
            <a:ext cx="2811618" cy="1440000"/>
          </a:xfrm>
          <a:prstGeom prst="rect">
            <a:avLst/>
          </a:prstGeom>
          <a:noFill/>
        </p:spPr>
        <p:txBody>
          <a:bodyPr rtlCol="0" anchor="b"/>
          <a:lstStyle>
            <a:lvl1pPr marL="0" indent="0" algn="ctr">
              <a:spcBef>
                <a:spcPts val="0"/>
              </a:spcBef>
              <a:spcAft>
                <a:spcPts val="0"/>
              </a:spcAft>
              <a:buNone/>
              <a:defRPr sz="6600">
                <a:solidFill>
                  <a:schemeClr val="tx1">
                    <a:lumMod val="85000"/>
                    <a:lumOff val="15000"/>
                  </a:schemeClr>
                </a:solidFill>
                <a:latin typeface="+mj-lt"/>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17" name="Θέση κειμένου 9"/>
          <p:cNvSpPr>
            <a:spLocks noGrp="1"/>
          </p:cNvSpPr>
          <p:nvPr>
            <p:ph type="body" sz="quarter" idx="31"/>
          </p:nvPr>
        </p:nvSpPr>
        <p:spPr>
          <a:xfrm>
            <a:off x="5332816" y="2205688"/>
            <a:ext cx="2811618" cy="1440000"/>
          </a:xfrm>
          <a:prstGeom prst="rect">
            <a:avLst/>
          </a:prstGeom>
          <a:noFill/>
        </p:spPr>
        <p:txBody>
          <a:bodyPr rtlCol="0" anchor="b">
            <a:noAutofit/>
          </a:bodyPr>
          <a:lstStyle>
            <a:lvl1pPr marL="0" indent="0" algn="ctr">
              <a:spcBef>
                <a:spcPts val="0"/>
              </a:spcBef>
              <a:spcAft>
                <a:spcPts val="0"/>
              </a:spcAft>
              <a:buNone/>
              <a:defRPr lang="en-ZA" sz="6600" dirty="0">
                <a:solidFill>
                  <a:schemeClr val="bg1"/>
                </a:solidFill>
                <a:latin typeface="+mj-lt"/>
              </a:defRPr>
            </a:lvl1pPr>
          </a:lstStyle>
          <a:p>
            <a:pPr lvl="0"/>
            <a:r>
              <a:rPr lang="el-GR" noProof="0" dirty="0"/>
              <a:t>Kλικ για επεξεργασία των στυλ του υποδείγματος</a:t>
            </a:r>
          </a:p>
        </p:txBody>
      </p:sp>
      <p:sp>
        <p:nvSpPr>
          <p:cNvPr id="18" name="Θέση κειμένου 9"/>
          <p:cNvSpPr>
            <a:spLocks noGrp="1"/>
          </p:cNvSpPr>
          <p:nvPr>
            <p:ph type="body" sz="quarter" idx="33"/>
          </p:nvPr>
        </p:nvSpPr>
        <p:spPr>
          <a:xfrm>
            <a:off x="8547101" y="2205688"/>
            <a:ext cx="2597043" cy="1440000"/>
          </a:xfrm>
          <a:prstGeom prst="rect">
            <a:avLst/>
          </a:prstGeom>
          <a:noFill/>
        </p:spPr>
        <p:txBody>
          <a:bodyPr rtlCol="0" anchor="b">
            <a:noAutofit/>
          </a:bodyPr>
          <a:lstStyle>
            <a:lvl1pPr marL="0" indent="0" algn="ctr">
              <a:spcBef>
                <a:spcPts val="0"/>
              </a:spcBef>
              <a:spcAft>
                <a:spcPts val="0"/>
              </a:spcAft>
              <a:buNone/>
              <a:defRPr lang="en-ZA" sz="6600" dirty="0">
                <a:solidFill>
                  <a:schemeClr val="bg1"/>
                </a:solidFill>
                <a:latin typeface="+mj-lt"/>
              </a:defRPr>
            </a:lvl1pPr>
          </a:lstStyle>
          <a:p>
            <a:pPr lvl="0"/>
            <a:r>
              <a:rPr lang="el-GR" noProof="0" dirty="0"/>
              <a:t>Kλικ για επεξεργασία των στυλ του υποδείγματος</a:t>
            </a:r>
          </a:p>
        </p:txBody>
      </p:sp>
      <p:sp>
        <p:nvSpPr>
          <p:cNvPr id="19" name="Θέση περιεχομένου 3"/>
          <p:cNvSpPr>
            <a:spLocks noGrp="1"/>
          </p:cNvSpPr>
          <p:nvPr>
            <p:ph sz="half" idx="2"/>
          </p:nvPr>
        </p:nvSpPr>
        <p:spPr>
          <a:xfrm>
            <a:off x="2074738" y="4243333"/>
            <a:ext cx="1980000" cy="720000"/>
          </a:xfrm>
        </p:spPr>
        <p:txBody>
          <a:bodyPr rtlCol="0"/>
          <a:lstStyle>
            <a:lvl1pPr marL="0" indent="0" algn="ctr">
              <a:buFont typeface="Arial" panose="020B0604020202020204" pitchFamily="34" charset="0"/>
              <a:buNone/>
              <a:defRPr sz="1400">
                <a:solidFill>
                  <a:schemeClr val="tx1">
                    <a:lumMod val="85000"/>
                    <a:lumOff val="15000"/>
                  </a:schemeClr>
                </a:solidFill>
              </a:defRPr>
            </a:lvl1pPr>
          </a:lstStyle>
          <a:p>
            <a:pPr lvl="0"/>
            <a:r>
              <a:rPr lang="el-GR" noProof="0" dirty="0"/>
              <a:t>Kλικ για επεξεργασία των στυλ του υποδείγματος</a:t>
            </a:r>
          </a:p>
        </p:txBody>
      </p:sp>
      <p:sp>
        <p:nvSpPr>
          <p:cNvPr id="20" name="Θέση κειμένου 5"/>
          <p:cNvSpPr>
            <a:spLocks noGrp="1"/>
          </p:cNvSpPr>
          <p:nvPr>
            <p:ph type="body" sz="quarter" idx="12"/>
          </p:nvPr>
        </p:nvSpPr>
        <p:spPr>
          <a:xfrm>
            <a:off x="5748625" y="4243333"/>
            <a:ext cx="1980000" cy="720000"/>
          </a:xfrm>
        </p:spPr>
        <p:txBody>
          <a:bodyPr rtlCol="0"/>
          <a:lstStyle>
            <a:lvl1pPr marL="0" indent="0" algn="ctr">
              <a:buFont typeface="Arial" panose="020B0604020202020204" pitchFamily="34" charset="0"/>
              <a:buNone/>
              <a:defRPr sz="1400">
                <a:solidFill>
                  <a:schemeClr val="bg1"/>
                </a:solidFill>
              </a:defRPr>
            </a:lvl1pPr>
          </a:lstStyle>
          <a:p>
            <a:pPr lvl="0"/>
            <a:r>
              <a:rPr lang="el-GR" noProof="0" dirty="0"/>
              <a:t>Kλικ για επεξεργασία των στυλ του υποδείγματος</a:t>
            </a:r>
          </a:p>
        </p:txBody>
      </p:sp>
      <p:sp>
        <p:nvSpPr>
          <p:cNvPr id="21" name="Θέση κειμένου 9"/>
          <p:cNvSpPr>
            <a:spLocks noGrp="1"/>
          </p:cNvSpPr>
          <p:nvPr>
            <p:ph type="body" sz="quarter" idx="13"/>
          </p:nvPr>
        </p:nvSpPr>
        <p:spPr>
          <a:xfrm>
            <a:off x="8808600" y="4243333"/>
            <a:ext cx="1980000" cy="720000"/>
          </a:xfrm>
        </p:spPr>
        <p:txBody>
          <a:bodyPr rtlCol="0"/>
          <a:lstStyle>
            <a:lvl1pPr marL="0" indent="0" algn="ctr">
              <a:buFont typeface="Arial" panose="020B0604020202020204" pitchFamily="34" charset="0"/>
              <a:buNone/>
              <a:defRPr sz="1400">
                <a:solidFill>
                  <a:schemeClr val="bg1"/>
                </a:solidFill>
              </a:defRPr>
            </a:lvl1pPr>
          </a:lstStyle>
          <a:p>
            <a:pPr lvl="0"/>
            <a:r>
              <a:rPr lang="el-GR" noProof="0" dirty="0"/>
              <a:t>Kλικ για επεξεργασία των στυλ του υποδείγματος</a:t>
            </a:r>
          </a:p>
        </p:txBody>
      </p:sp>
      <p:sp>
        <p:nvSpPr>
          <p:cNvPr id="24" name="Θέση υποσέλιδου 5"/>
          <p:cNvSpPr>
            <a:spLocks noGrp="1"/>
          </p:cNvSpPr>
          <p:nvPr>
            <p:ph type="ftr" sz="quarter" idx="34"/>
          </p:nvPr>
        </p:nvSpPr>
        <p:spPr/>
        <p:txBody>
          <a:bodyPr/>
          <a:lstStyle>
            <a:lvl1pPr>
              <a:defRPr>
                <a:solidFill>
                  <a:schemeClr val="tx1">
                    <a:lumMod val="75000"/>
                    <a:lumOff val="25000"/>
                  </a:schemeClr>
                </a:solidFill>
              </a:defRPr>
            </a:lvl1pPr>
          </a:lstStyle>
          <a:p>
            <a:pPr>
              <a:defRPr/>
            </a:pPr>
            <a:r>
              <a:rPr lang="el-GR"/>
              <a:t>Προσθέστε υποσέλιδο</a:t>
            </a:r>
            <a:endParaRPr lang="el-GR" dirty="0"/>
          </a:p>
        </p:txBody>
      </p:sp>
      <p:sp>
        <p:nvSpPr>
          <p:cNvPr id="25" name="Θέση αριθμού διαφάνειας 6"/>
          <p:cNvSpPr>
            <a:spLocks noGrp="1"/>
          </p:cNvSpPr>
          <p:nvPr>
            <p:ph type="sldNum" sz="quarter" idx="35"/>
          </p:nvPr>
        </p:nvSpPr>
        <p:spPr/>
        <p:txBody>
          <a:bodyPr/>
          <a:lstStyle>
            <a:lvl1pPr>
              <a:defRPr>
                <a:solidFill>
                  <a:schemeClr val="tx1">
                    <a:lumMod val="75000"/>
                    <a:lumOff val="25000"/>
                  </a:schemeClr>
                </a:solidFill>
              </a:defRPr>
            </a:lvl1pPr>
          </a:lstStyle>
          <a:p>
            <a:pPr>
              <a:defRPr/>
            </a:pPr>
            <a:fld id="{58267C4C-8CFF-4311-B6E7-348087D14CF6}" type="slidenum">
              <a:rPr lang="el-GR"/>
              <a:pPr>
                <a:defRPr/>
              </a:pPr>
              <a:t>‹#›</a:t>
            </a:fld>
            <a:endParaRPr lang="el-GR"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Μόνο τίτλος">
    <p:spTree>
      <p:nvGrpSpPr>
        <p:cNvPr id="1" name=""/>
        <p:cNvGrpSpPr/>
        <p:nvPr/>
      </p:nvGrpSpPr>
      <p:grpSpPr>
        <a:xfrm>
          <a:off x="0" y="0"/>
          <a:ext cx="0" cy="0"/>
          <a:chOff x="0" y="0"/>
          <a:chExt cx="0" cy="0"/>
        </a:xfrm>
      </p:grpSpPr>
      <p:sp>
        <p:nvSpPr>
          <p:cNvPr id="7" name="Βέλος: Αριστερά-δεξιά 2"/>
          <p:cNvSpPr/>
          <p:nvPr userDrawn="1"/>
        </p:nvSpPr>
        <p:spPr>
          <a:xfrm>
            <a:off x="388938" y="3559175"/>
            <a:ext cx="11414125" cy="96838"/>
          </a:xfrm>
          <a:prstGeom prst="leftRightArrow">
            <a:avLst>
              <a:gd name="adj1" fmla="val 100000"/>
              <a:gd name="adj2"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8" name="Βέλος: Αριστερά-δεξιά 13"/>
          <p:cNvSpPr/>
          <p:nvPr userDrawn="1"/>
        </p:nvSpPr>
        <p:spPr>
          <a:xfrm rot="5400000">
            <a:off x="3772694" y="3575844"/>
            <a:ext cx="4652963" cy="98425"/>
          </a:xfrm>
          <a:prstGeom prst="leftRightArrow">
            <a:avLst>
              <a:gd name="adj1" fmla="val 100000"/>
              <a:gd name="adj2"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 name="Τίτλος 1"/>
          <p:cNvSpPr>
            <a:spLocks noGrp="1"/>
          </p:cNvSpPr>
          <p:nvPr>
            <p:ph type="title"/>
          </p:nvPr>
        </p:nvSpPr>
        <p:spPr/>
        <p:txBody>
          <a:bodyPr/>
          <a:lstStyle>
            <a:lvl1pPr>
              <a:defRPr>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10" name="Θέση κειμένου 5"/>
          <p:cNvSpPr>
            <a:spLocks noGrp="1"/>
          </p:cNvSpPr>
          <p:nvPr>
            <p:ph type="body" sz="quarter" idx="12"/>
          </p:nvPr>
        </p:nvSpPr>
        <p:spPr>
          <a:xfrm>
            <a:off x="5109000" y="951013"/>
            <a:ext cx="1980000" cy="252000"/>
          </a:xfrm>
        </p:spPr>
        <p:txBody>
          <a:bodyPr rtlCol="0"/>
          <a:lstStyle>
            <a:lvl1pPr marL="0" indent="0" algn="ctr">
              <a:buFont typeface="Arial" panose="020B0604020202020204" pitchFamily="34" charset="0"/>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1" name="Θέση κειμένου 5"/>
          <p:cNvSpPr>
            <a:spLocks noGrp="1"/>
          </p:cNvSpPr>
          <p:nvPr>
            <p:ph type="body" sz="quarter" idx="13"/>
          </p:nvPr>
        </p:nvSpPr>
        <p:spPr>
          <a:xfrm>
            <a:off x="5109000" y="6046600"/>
            <a:ext cx="1980000" cy="252000"/>
          </a:xfrm>
        </p:spPr>
        <p:txBody>
          <a:bodyPr rtlCol="0"/>
          <a:lstStyle>
            <a:lvl1pPr marL="0" indent="0" algn="ctr">
              <a:buFont typeface="Arial" panose="020B0604020202020204" pitchFamily="34" charset="0"/>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2" name="Θέση κειμένου 5"/>
          <p:cNvSpPr>
            <a:spLocks noGrp="1"/>
          </p:cNvSpPr>
          <p:nvPr>
            <p:ph type="body" sz="quarter" idx="14"/>
          </p:nvPr>
        </p:nvSpPr>
        <p:spPr>
          <a:xfrm>
            <a:off x="432000" y="3260393"/>
            <a:ext cx="1980000" cy="252000"/>
          </a:xfrm>
        </p:spPr>
        <p:txBody>
          <a:bodyPr rtlCol="0"/>
          <a:lstStyle>
            <a:lvl1pPr marL="0" indent="0" algn="l">
              <a:buFont typeface="Arial" panose="020B0604020202020204" pitchFamily="34" charset="0"/>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3" name="Θέση κειμένου 5"/>
          <p:cNvSpPr>
            <a:spLocks noGrp="1"/>
          </p:cNvSpPr>
          <p:nvPr>
            <p:ph type="body" sz="quarter" idx="15"/>
          </p:nvPr>
        </p:nvSpPr>
        <p:spPr>
          <a:xfrm>
            <a:off x="9792001" y="3260393"/>
            <a:ext cx="1980000" cy="252000"/>
          </a:xfrm>
        </p:spPr>
        <p:txBody>
          <a:bodyPr rtlCol="0"/>
          <a:lstStyle>
            <a:lvl1pPr marL="0" indent="0" algn="r">
              <a:buFont typeface="Arial" panose="020B0604020202020204" pitchFamily="34" charset="0"/>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9" name="Θέση υποσέλιδου 5"/>
          <p:cNvSpPr>
            <a:spLocks noGrp="1"/>
          </p:cNvSpPr>
          <p:nvPr>
            <p:ph type="ftr" sz="quarter" idx="16"/>
          </p:nvPr>
        </p:nvSpPr>
        <p:spPr/>
        <p:txBody>
          <a:bodyPr/>
          <a:lstStyle>
            <a:lvl1pPr>
              <a:defRPr>
                <a:solidFill>
                  <a:schemeClr val="tx1">
                    <a:lumMod val="75000"/>
                    <a:lumOff val="25000"/>
                  </a:schemeClr>
                </a:solidFill>
              </a:defRPr>
            </a:lvl1pPr>
          </a:lstStyle>
          <a:p>
            <a:pPr>
              <a:defRPr/>
            </a:pPr>
            <a:r>
              <a:rPr lang="el-GR"/>
              <a:t>Προσθέστε υποσέλιδο</a:t>
            </a:r>
            <a:endParaRPr lang="el-GR" dirty="0"/>
          </a:p>
        </p:txBody>
      </p:sp>
      <p:sp>
        <p:nvSpPr>
          <p:cNvPr id="14" name="Θέση αριθμού διαφάνειας 6"/>
          <p:cNvSpPr>
            <a:spLocks noGrp="1"/>
          </p:cNvSpPr>
          <p:nvPr>
            <p:ph type="sldNum" sz="quarter" idx="17"/>
          </p:nvPr>
        </p:nvSpPr>
        <p:spPr/>
        <p:txBody>
          <a:bodyPr/>
          <a:lstStyle>
            <a:lvl1pPr>
              <a:defRPr>
                <a:solidFill>
                  <a:schemeClr val="tx1">
                    <a:lumMod val="75000"/>
                    <a:lumOff val="25000"/>
                  </a:schemeClr>
                </a:solidFill>
              </a:defRPr>
            </a:lvl1pPr>
          </a:lstStyle>
          <a:p>
            <a:pPr>
              <a:defRPr/>
            </a:pPr>
            <a:fld id="{93A5FF25-97E0-4379-841A-2BCD92F35C57}" type="slidenum">
              <a:rPr lang="el-GR"/>
              <a:pPr>
                <a:defRPr/>
              </a:pPr>
              <a:t>‹#›</a:t>
            </a:fld>
            <a:endParaRPr lang="el-GR"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Μόνο τίτλος">
    <p:spTree>
      <p:nvGrpSpPr>
        <p:cNvPr id="1" name=""/>
        <p:cNvGrpSpPr/>
        <p:nvPr/>
      </p:nvGrpSpPr>
      <p:grpSpPr>
        <a:xfrm>
          <a:off x="0" y="0"/>
          <a:ext cx="0" cy="0"/>
          <a:chOff x="0" y="0"/>
          <a:chExt cx="0" cy="0"/>
        </a:xfrm>
      </p:grpSpPr>
      <p:sp>
        <p:nvSpPr>
          <p:cNvPr id="14" name="Ορθογώνιο 6"/>
          <p:cNvSpPr/>
          <p:nvPr userDrawn="1"/>
        </p:nvSpPr>
        <p:spPr>
          <a:xfrm>
            <a:off x="795338" y="2344738"/>
            <a:ext cx="2974975" cy="1444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5" name="Ορθογώνιο 6"/>
          <p:cNvSpPr/>
          <p:nvPr userDrawn="1"/>
        </p:nvSpPr>
        <p:spPr>
          <a:xfrm flipH="1" flipV="1">
            <a:off x="795338" y="1655763"/>
            <a:ext cx="2974975" cy="1444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6" name="Ορθογώνιο 6"/>
          <p:cNvSpPr/>
          <p:nvPr userDrawn="1"/>
        </p:nvSpPr>
        <p:spPr>
          <a:xfrm>
            <a:off x="4608513" y="2344738"/>
            <a:ext cx="2974975" cy="1444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7" name="Ορθογώνιο 6"/>
          <p:cNvSpPr/>
          <p:nvPr userDrawn="1"/>
        </p:nvSpPr>
        <p:spPr>
          <a:xfrm flipH="1" flipV="1">
            <a:off x="4608513" y="1655763"/>
            <a:ext cx="2974975" cy="1444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8" name="Ορθογώνιο 6"/>
          <p:cNvSpPr/>
          <p:nvPr userDrawn="1"/>
        </p:nvSpPr>
        <p:spPr>
          <a:xfrm>
            <a:off x="8434388" y="2344738"/>
            <a:ext cx="2974975" cy="1444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9" name="Ορθογώνιο 6"/>
          <p:cNvSpPr/>
          <p:nvPr userDrawn="1"/>
        </p:nvSpPr>
        <p:spPr>
          <a:xfrm flipH="1" flipV="1">
            <a:off x="8434388" y="1655763"/>
            <a:ext cx="2974975" cy="1444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pic>
        <p:nvPicPr>
          <p:cNvPr id="20" name="Γραφικό 19" descr="Δεξιό βέλος"/>
          <p:cNvPicPr>
            <a:picLocks noChangeAspect="1"/>
          </p:cNvPicPr>
          <p:nvPr userDrawn="1"/>
        </p:nvPicPr>
        <p:blipFill>
          <a:blip r:embed="rId2"/>
          <a:srcRect/>
          <a:stretch>
            <a:fillRect/>
          </a:stretch>
        </p:blipFill>
        <p:spPr bwMode="auto">
          <a:xfrm>
            <a:off x="4081463" y="3932238"/>
            <a:ext cx="220662" cy="376237"/>
          </a:xfrm>
          <a:prstGeom prst="rect">
            <a:avLst/>
          </a:prstGeom>
          <a:noFill/>
          <a:ln w="9525">
            <a:noFill/>
            <a:miter lim="800000"/>
            <a:headEnd/>
            <a:tailEnd/>
          </a:ln>
        </p:spPr>
      </p:pic>
      <p:pic>
        <p:nvPicPr>
          <p:cNvPr id="21" name="Γραφικό 20" descr="Δεξιό βέλος"/>
          <p:cNvPicPr>
            <a:picLocks noChangeAspect="1"/>
          </p:cNvPicPr>
          <p:nvPr userDrawn="1"/>
        </p:nvPicPr>
        <p:blipFill>
          <a:blip r:embed="rId2"/>
          <a:srcRect/>
          <a:stretch>
            <a:fillRect/>
          </a:stretch>
        </p:blipFill>
        <p:spPr bwMode="auto">
          <a:xfrm>
            <a:off x="7900988" y="3932238"/>
            <a:ext cx="220662" cy="376237"/>
          </a:xfrm>
          <a:prstGeom prst="rect">
            <a:avLst/>
          </a:prstGeom>
          <a:noFill/>
          <a:ln w="9525">
            <a:noFill/>
            <a:miter lim="800000"/>
            <a:headEnd/>
            <a:tailEnd/>
          </a:ln>
        </p:spPr>
      </p:pic>
      <p:sp>
        <p:nvSpPr>
          <p:cNvPr id="2" name="Τίτλος 1"/>
          <p:cNvSpPr>
            <a:spLocks noGrp="1"/>
          </p:cNvSpPr>
          <p:nvPr>
            <p:ph type="title"/>
          </p:nvPr>
        </p:nvSpPr>
        <p:spPr/>
        <p:txBody>
          <a:bodyPr/>
          <a:lstStyle>
            <a:lvl1pPr>
              <a:defRPr>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5" name="Θέση κειμένου 5"/>
          <p:cNvSpPr>
            <a:spLocks noGrp="1"/>
          </p:cNvSpPr>
          <p:nvPr>
            <p:ph type="body" sz="quarter" idx="32"/>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8" name="Θέση περιεχομένου 2"/>
          <p:cNvSpPr>
            <a:spLocks noGrp="1"/>
          </p:cNvSpPr>
          <p:nvPr>
            <p:ph idx="14"/>
          </p:nvPr>
        </p:nvSpPr>
        <p:spPr>
          <a:xfrm>
            <a:off x="794569" y="2673626"/>
            <a:ext cx="2975206" cy="3269974"/>
          </a:xfrm>
          <a:solidFill>
            <a:schemeClr val="bg1">
              <a:lumMod val="95000"/>
            </a:schemeClr>
          </a:solidFill>
          <a:ln>
            <a:solidFill>
              <a:schemeClr val="bg1">
                <a:lumMod val="85000"/>
              </a:schemeClr>
            </a:solidFill>
          </a:ln>
        </p:spPr>
        <p:txBody>
          <a:bodyPr lIns="136800" tIns="252000" rIns="136800" rtlCol="0"/>
          <a:lstStyle>
            <a:lvl1pPr marL="266700" indent="-266700">
              <a:buClr>
                <a:schemeClr val="tx1">
                  <a:lumMod val="75000"/>
                  <a:lumOff val="25000"/>
                </a:schemeClr>
              </a:buClr>
              <a:buFont typeface="Arial" panose="020B0604020202020204" pitchFamily="34" charset="0"/>
              <a:buChar char="•"/>
              <a:defRPr/>
            </a:lvl1pPr>
            <a:lvl2pPr>
              <a:buClr>
                <a:schemeClr val="tx1">
                  <a:lumMod val="75000"/>
                  <a:lumOff val="25000"/>
                </a:schemeClr>
              </a:buClr>
              <a:defRPr/>
            </a:lvl2pPr>
            <a:lvl3pPr>
              <a:buClr>
                <a:schemeClr val="tx1">
                  <a:lumMod val="75000"/>
                  <a:lumOff val="25000"/>
                </a:schemeClr>
              </a:buClr>
              <a:defRPr/>
            </a:lvl3pPr>
            <a:lvl4pPr>
              <a:buClr>
                <a:schemeClr val="tx1">
                  <a:lumMod val="75000"/>
                  <a:lumOff val="25000"/>
                </a:schemeClr>
              </a:buClr>
              <a:defRPr/>
            </a:lvl4pPr>
            <a:lvl5pPr>
              <a:buClr>
                <a:schemeClr val="tx1">
                  <a:lumMod val="75000"/>
                  <a:lumOff val="25000"/>
                </a:schemeClr>
              </a:buClr>
              <a:defRPr/>
            </a:lvl5pPr>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9" name="Θέση περιεχομένου 2"/>
          <p:cNvSpPr>
            <a:spLocks noGrp="1"/>
          </p:cNvSpPr>
          <p:nvPr>
            <p:ph idx="15"/>
          </p:nvPr>
        </p:nvSpPr>
        <p:spPr>
          <a:xfrm>
            <a:off x="4614397" y="2673626"/>
            <a:ext cx="2975206" cy="3269974"/>
          </a:xfrm>
          <a:solidFill>
            <a:schemeClr val="bg1">
              <a:lumMod val="95000"/>
            </a:schemeClr>
          </a:solidFill>
          <a:ln>
            <a:solidFill>
              <a:schemeClr val="bg1">
                <a:lumMod val="85000"/>
              </a:schemeClr>
            </a:solidFill>
          </a:ln>
        </p:spPr>
        <p:txBody>
          <a:bodyPr lIns="136800" tIns="252000" rIns="136800" rtlCol="0"/>
          <a:lstStyle>
            <a:lvl1pPr marL="266700" indent="-266700">
              <a:buClr>
                <a:schemeClr val="tx1">
                  <a:lumMod val="75000"/>
                  <a:lumOff val="25000"/>
                </a:schemeClr>
              </a:buClr>
              <a:buFont typeface="Arial" panose="020B0604020202020204" pitchFamily="34" charset="0"/>
              <a:buChar char="•"/>
              <a:defRPr/>
            </a:lvl1pPr>
            <a:lvl2pPr>
              <a:buClr>
                <a:schemeClr val="tx1">
                  <a:lumMod val="75000"/>
                  <a:lumOff val="25000"/>
                </a:schemeClr>
              </a:buClr>
              <a:defRPr/>
            </a:lvl2pPr>
            <a:lvl3pPr>
              <a:buClr>
                <a:schemeClr val="tx1">
                  <a:lumMod val="75000"/>
                  <a:lumOff val="25000"/>
                </a:schemeClr>
              </a:buClr>
              <a:defRPr/>
            </a:lvl3pPr>
            <a:lvl4pPr>
              <a:buClr>
                <a:schemeClr val="tx1">
                  <a:lumMod val="75000"/>
                  <a:lumOff val="25000"/>
                </a:schemeClr>
              </a:buClr>
              <a:defRPr/>
            </a:lvl4pPr>
            <a:lvl5pPr>
              <a:buClr>
                <a:schemeClr val="tx1">
                  <a:lumMod val="75000"/>
                  <a:lumOff val="25000"/>
                </a:schemeClr>
              </a:buClr>
              <a:defRPr/>
            </a:lvl5pPr>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10" name="Θέση περιεχομένου 2"/>
          <p:cNvSpPr>
            <a:spLocks noGrp="1"/>
          </p:cNvSpPr>
          <p:nvPr>
            <p:ph idx="16"/>
          </p:nvPr>
        </p:nvSpPr>
        <p:spPr>
          <a:xfrm>
            <a:off x="8434225" y="2673626"/>
            <a:ext cx="2975206" cy="3269974"/>
          </a:xfrm>
          <a:solidFill>
            <a:schemeClr val="bg1">
              <a:lumMod val="95000"/>
            </a:schemeClr>
          </a:solidFill>
          <a:ln>
            <a:solidFill>
              <a:schemeClr val="bg1">
                <a:lumMod val="85000"/>
              </a:schemeClr>
            </a:solidFill>
          </a:ln>
        </p:spPr>
        <p:txBody>
          <a:bodyPr lIns="136800" tIns="252000" rIns="136800" rtlCol="0"/>
          <a:lstStyle>
            <a:lvl1pPr marL="266700" indent="-266700">
              <a:buClr>
                <a:schemeClr val="tx1">
                  <a:lumMod val="75000"/>
                  <a:lumOff val="25000"/>
                </a:schemeClr>
              </a:buClr>
              <a:buFont typeface="Arial" panose="020B0604020202020204" pitchFamily="34" charset="0"/>
              <a:buChar char="•"/>
              <a:defRPr/>
            </a:lvl1pPr>
            <a:lvl2pPr>
              <a:buClr>
                <a:schemeClr val="tx1">
                  <a:lumMod val="75000"/>
                  <a:lumOff val="25000"/>
                </a:schemeClr>
              </a:buClr>
              <a:defRPr/>
            </a:lvl2pPr>
            <a:lvl3pPr>
              <a:buClr>
                <a:schemeClr val="tx1">
                  <a:lumMod val="75000"/>
                  <a:lumOff val="25000"/>
                </a:schemeClr>
              </a:buClr>
              <a:defRPr/>
            </a:lvl3pPr>
            <a:lvl4pPr>
              <a:buClr>
                <a:schemeClr val="tx1">
                  <a:lumMod val="75000"/>
                  <a:lumOff val="25000"/>
                </a:schemeClr>
              </a:buClr>
              <a:defRPr/>
            </a:lvl4pPr>
            <a:lvl5pPr>
              <a:buClr>
                <a:schemeClr val="tx1">
                  <a:lumMod val="75000"/>
                  <a:lumOff val="25000"/>
                </a:schemeClr>
              </a:buClr>
              <a:defRPr/>
            </a:lvl5pPr>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11" name="Θέση περιεχομένου 2"/>
          <p:cNvSpPr>
            <a:spLocks noGrp="1"/>
          </p:cNvSpPr>
          <p:nvPr>
            <p:ph idx="1"/>
          </p:nvPr>
        </p:nvSpPr>
        <p:spPr>
          <a:xfrm>
            <a:off x="794569" y="1728000"/>
            <a:ext cx="2975206" cy="720000"/>
          </a:xfrm>
          <a:noFill/>
          <a:ln w="28575">
            <a:noFill/>
          </a:ln>
        </p:spPr>
        <p:txBody>
          <a:bodyPr lIns="108000" tIns="36000" rIns="108000" bIns="36000" rtlCol="0" anchor="ctr"/>
          <a:lstStyle>
            <a:lvl1pPr marL="0" indent="0" algn="ctr">
              <a:buNone/>
              <a:defRPr>
                <a:solidFill>
                  <a:schemeClr val="accent1"/>
                </a:solidFill>
                <a:latin typeface="+mj-lt"/>
              </a:defRPr>
            </a:lvl1pPr>
          </a:lstStyle>
          <a:p>
            <a:pPr lvl="0"/>
            <a:r>
              <a:rPr lang="el-GR" noProof="0" dirty="0"/>
              <a:t>Kλικ για επεξεργασία των στυλ του υποδείγματος</a:t>
            </a:r>
          </a:p>
        </p:txBody>
      </p:sp>
      <p:sp>
        <p:nvSpPr>
          <p:cNvPr id="12" name="Θέση περιεχομένου 2"/>
          <p:cNvSpPr>
            <a:spLocks noGrp="1"/>
          </p:cNvSpPr>
          <p:nvPr>
            <p:ph idx="12"/>
          </p:nvPr>
        </p:nvSpPr>
        <p:spPr>
          <a:xfrm>
            <a:off x="4614397" y="1728000"/>
            <a:ext cx="2975206" cy="720000"/>
          </a:xfrm>
          <a:noFill/>
          <a:ln w="28575">
            <a:noFill/>
          </a:ln>
        </p:spPr>
        <p:txBody>
          <a:bodyPr lIns="108000" tIns="36000" rIns="108000" bIns="36000" rtlCol="0" anchor="ctr"/>
          <a:lstStyle>
            <a:lvl1pPr marL="0" indent="0" algn="ctr">
              <a:buNone/>
              <a:defRPr>
                <a:solidFill>
                  <a:schemeClr val="accent1"/>
                </a:solidFill>
                <a:latin typeface="+mj-lt"/>
              </a:defRPr>
            </a:lvl1pPr>
          </a:lstStyle>
          <a:p>
            <a:pPr lvl="0"/>
            <a:r>
              <a:rPr lang="el-GR" noProof="0" dirty="0"/>
              <a:t>Kλικ για επεξεργασία των στυλ του υποδείγματος</a:t>
            </a:r>
          </a:p>
        </p:txBody>
      </p:sp>
      <p:sp>
        <p:nvSpPr>
          <p:cNvPr id="13" name="Θέση περιεχομένου 2"/>
          <p:cNvSpPr>
            <a:spLocks noGrp="1"/>
          </p:cNvSpPr>
          <p:nvPr>
            <p:ph idx="13"/>
          </p:nvPr>
        </p:nvSpPr>
        <p:spPr>
          <a:xfrm>
            <a:off x="8434225" y="1728000"/>
            <a:ext cx="2975206" cy="720000"/>
          </a:xfrm>
          <a:noFill/>
          <a:ln w="28575">
            <a:noFill/>
          </a:ln>
        </p:spPr>
        <p:txBody>
          <a:bodyPr lIns="108000" tIns="36000" rIns="108000" bIns="36000" rtlCol="0" anchor="ctr"/>
          <a:lstStyle>
            <a:lvl1pPr marL="0" indent="0" algn="ctr">
              <a:buNone/>
              <a:defRPr>
                <a:solidFill>
                  <a:schemeClr val="accent1"/>
                </a:solidFill>
                <a:latin typeface="+mj-lt"/>
              </a:defRPr>
            </a:lvl1pPr>
          </a:lstStyle>
          <a:p>
            <a:pPr lvl="0"/>
            <a:r>
              <a:rPr lang="el-GR" noProof="0" dirty="0"/>
              <a:t>Kλικ για επεξεργασία των στυλ του υποδείγματος</a:t>
            </a:r>
          </a:p>
        </p:txBody>
      </p:sp>
      <p:sp>
        <p:nvSpPr>
          <p:cNvPr id="22" name="Θέση υποσέλιδου 5"/>
          <p:cNvSpPr>
            <a:spLocks noGrp="1"/>
          </p:cNvSpPr>
          <p:nvPr>
            <p:ph type="ftr" sz="quarter" idx="33"/>
          </p:nvPr>
        </p:nvSpPr>
        <p:spPr/>
        <p:txBody>
          <a:bodyPr/>
          <a:lstStyle>
            <a:lvl1pPr>
              <a:defRPr>
                <a:solidFill>
                  <a:schemeClr val="tx1">
                    <a:lumMod val="75000"/>
                    <a:lumOff val="25000"/>
                  </a:schemeClr>
                </a:solidFill>
              </a:defRPr>
            </a:lvl1pPr>
          </a:lstStyle>
          <a:p>
            <a:pPr>
              <a:defRPr/>
            </a:pPr>
            <a:r>
              <a:rPr lang="el-GR"/>
              <a:t>Προσθέστε υποσέλιδο</a:t>
            </a:r>
            <a:endParaRPr lang="el-GR" dirty="0"/>
          </a:p>
        </p:txBody>
      </p:sp>
      <p:sp>
        <p:nvSpPr>
          <p:cNvPr id="23" name="Θέση αριθμού διαφάνειας 6"/>
          <p:cNvSpPr>
            <a:spLocks noGrp="1"/>
          </p:cNvSpPr>
          <p:nvPr>
            <p:ph type="sldNum" sz="quarter" idx="34"/>
          </p:nvPr>
        </p:nvSpPr>
        <p:spPr/>
        <p:txBody>
          <a:bodyPr/>
          <a:lstStyle>
            <a:lvl1pPr>
              <a:defRPr>
                <a:solidFill>
                  <a:schemeClr val="tx1">
                    <a:lumMod val="75000"/>
                    <a:lumOff val="25000"/>
                  </a:schemeClr>
                </a:solidFill>
              </a:defRPr>
            </a:lvl1pPr>
          </a:lstStyle>
          <a:p>
            <a:pPr>
              <a:defRPr/>
            </a:pPr>
            <a:fld id="{7E01A4AA-E8A7-4FE7-9147-6929FAA8B043}" type="slidenum">
              <a:rPr lang="el-GR"/>
              <a:pPr>
                <a:defRPr/>
              </a:pPr>
              <a:t>‹#›</a:t>
            </a:fld>
            <a:endParaRPr lang="el-GR"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9_Μόνο τίτλος">
    <p:spTree>
      <p:nvGrpSpPr>
        <p:cNvPr id="1" name=""/>
        <p:cNvGrpSpPr/>
        <p:nvPr/>
      </p:nvGrpSpPr>
      <p:grpSpPr>
        <a:xfrm>
          <a:off x="0" y="0"/>
          <a:ext cx="0" cy="0"/>
          <a:chOff x="0" y="0"/>
          <a:chExt cx="0" cy="0"/>
        </a:xfrm>
      </p:grpSpPr>
      <p:sp>
        <p:nvSpPr>
          <p:cNvPr id="37" name="Βέλος: Δεξιό 36"/>
          <p:cNvSpPr/>
          <p:nvPr userDrawn="1"/>
        </p:nvSpPr>
        <p:spPr>
          <a:xfrm>
            <a:off x="388938" y="4008438"/>
            <a:ext cx="11414125" cy="96837"/>
          </a:xfrm>
          <a:prstGeom prst="rightArrow">
            <a:avLst>
              <a:gd name="adj1" fmla="val 100000"/>
              <a:gd name="adj2" fmla="val 8593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solidFill>
                <a:schemeClr val="tx1">
                  <a:lumMod val="75000"/>
                  <a:lumOff val="25000"/>
                </a:schemeClr>
              </a:solidFill>
            </a:endParaRPr>
          </a:p>
        </p:txBody>
      </p:sp>
      <p:sp>
        <p:nvSpPr>
          <p:cNvPr id="2" name="Τίτλος 1"/>
          <p:cNvSpPr>
            <a:spLocks noGrp="1"/>
          </p:cNvSpPr>
          <p:nvPr>
            <p:ph type="title"/>
          </p:nvPr>
        </p:nvSpPr>
        <p:spPr/>
        <p:txBody>
          <a:bodyPr/>
          <a:lstStyle>
            <a:lvl1pPr>
              <a:defRPr>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5" name="Θέση κειμένου 5"/>
          <p:cNvSpPr>
            <a:spLocks noGrp="1"/>
          </p:cNvSpPr>
          <p:nvPr>
            <p:ph type="body" sz="quarter" idx="32"/>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9" name="Θέση κειμένου 10"/>
          <p:cNvSpPr>
            <a:spLocks noGrp="1"/>
          </p:cNvSpPr>
          <p:nvPr>
            <p:ph type="body" sz="quarter" idx="33"/>
          </p:nvPr>
        </p:nvSpPr>
        <p:spPr>
          <a:xfrm>
            <a:off x="316466" y="4173151"/>
            <a:ext cx="608493" cy="201776"/>
          </a:xfrm>
        </p:spPr>
        <p:txBody>
          <a:bodyPr rtlCol="0" anchor="ctr"/>
          <a:lstStyle>
            <a:lvl1pPr marL="0" indent="0" algn="ctr">
              <a:buNone/>
              <a:defRPr sz="1400" b="1">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10" name="Θέση κειμένου 10"/>
          <p:cNvSpPr>
            <a:spLocks noGrp="1"/>
          </p:cNvSpPr>
          <p:nvPr>
            <p:ph type="body" sz="quarter" idx="34"/>
          </p:nvPr>
        </p:nvSpPr>
        <p:spPr>
          <a:xfrm>
            <a:off x="431799"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1" name="Θέση κειμένου 10"/>
          <p:cNvSpPr>
            <a:spLocks noGrp="1"/>
          </p:cNvSpPr>
          <p:nvPr>
            <p:ph type="body" sz="quarter" idx="35"/>
          </p:nvPr>
        </p:nvSpPr>
        <p:spPr>
          <a:xfrm>
            <a:off x="903816"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2" name="Θέση κειμένου 10"/>
          <p:cNvSpPr>
            <a:spLocks noGrp="1"/>
          </p:cNvSpPr>
          <p:nvPr>
            <p:ph type="body" sz="quarter" idx="36"/>
          </p:nvPr>
        </p:nvSpPr>
        <p:spPr>
          <a:xfrm>
            <a:off x="1375833"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3" name="Θέση κειμένου 10"/>
          <p:cNvSpPr>
            <a:spLocks noGrp="1"/>
          </p:cNvSpPr>
          <p:nvPr>
            <p:ph type="body" sz="quarter" idx="37"/>
          </p:nvPr>
        </p:nvSpPr>
        <p:spPr>
          <a:xfrm>
            <a:off x="1847850"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4" name="Θέση κειμένου 10"/>
          <p:cNvSpPr>
            <a:spLocks noGrp="1"/>
          </p:cNvSpPr>
          <p:nvPr>
            <p:ph type="body" sz="quarter" idx="38"/>
          </p:nvPr>
        </p:nvSpPr>
        <p:spPr>
          <a:xfrm>
            <a:off x="5980666" y="4173151"/>
            <a:ext cx="608493" cy="201776"/>
          </a:xfrm>
        </p:spPr>
        <p:txBody>
          <a:bodyPr rtlCol="0" anchor="ctr"/>
          <a:lstStyle>
            <a:lvl1pPr marL="0" indent="0" algn="ctr">
              <a:buNone/>
              <a:defRPr sz="1400" b="1">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15" name="Θέση κειμένου 10"/>
          <p:cNvSpPr>
            <a:spLocks noGrp="1"/>
          </p:cNvSpPr>
          <p:nvPr>
            <p:ph type="body" sz="quarter" idx="39"/>
          </p:nvPr>
        </p:nvSpPr>
        <p:spPr>
          <a:xfrm>
            <a:off x="2319867"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6" name="Θέση κειμένου 10"/>
          <p:cNvSpPr>
            <a:spLocks noGrp="1"/>
          </p:cNvSpPr>
          <p:nvPr>
            <p:ph type="body" sz="quarter" idx="40"/>
          </p:nvPr>
        </p:nvSpPr>
        <p:spPr>
          <a:xfrm>
            <a:off x="2791884"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7" name="Θέση κειμένου 10"/>
          <p:cNvSpPr>
            <a:spLocks noGrp="1"/>
          </p:cNvSpPr>
          <p:nvPr>
            <p:ph type="body" sz="quarter" idx="41"/>
          </p:nvPr>
        </p:nvSpPr>
        <p:spPr>
          <a:xfrm>
            <a:off x="3263901"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8" name="Θέση κειμένου 10"/>
          <p:cNvSpPr>
            <a:spLocks noGrp="1"/>
          </p:cNvSpPr>
          <p:nvPr>
            <p:ph type="body" sz="quarter" idx="42"/>
          </p:nvPr>
        </p:nvSpPr>
        <p:spPr>
          <a:xfrm>
            <a:off x="4679952"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9" name="Θέση κειμένου 10"/>
          <p:cNvSpPr>
            <a:spLocks noGrp="1"/>
          </p:cNvSpPr>
          <p:nvPr>
            <p:ph type="body" sz="quarter" idx="43"/>
          </p:nvPr>
        </p:nvSpPr>
        <p:spPr>
          <a:xfrm>
            <a:off x="3735918"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20" name="Θέση κειμένου 10"/>
          <p:cNvSpPr>
            <a:spLocks noGrp="1"/>
          </p:cNvSpPr>
          <p:nvPr>
            <p:ph type="body" sz="quarter" idx="44"/>
          </p:nvPr>
        </p:nvSpPr>
        <p:spPr>
          <a:xfrm>
            <a:off x="4207935"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21" name="Θέση κειμένου 10"/>
          <p:cNvSpPr>
            <a:spLocks noGrp="1"/>
          </p:cNvSpPr>
          <p:nvPr>
            <p:ph type="body" sz="quarter" idx="45"/>
          </p:nvPr>
        </p:nvSpPr>
        <p:spPr>
          <a:xfrm>
            <a:off x="5151969"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22" name="Θέση κειμένου 10"/>
          <p:cNvSpPr>
            <a:spLocks noGrp="1"/>
          </p:cNvSpPr>
          <p:nvPr>
            <p:ph type="body" sz="quarter" idx="46"/>
          </p:nvPr>
        </p:nvSpPr>
        <p:spPr>
          <a:xfrm>
            <a:off x="5623986"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23" name="Θέση κειμένου 10"/>
          <p:cNvSpPr>
            <a:spLocks noGrp="1"/>
          </p:cNvSpPr>
          <p:nvPr>
            <p:ph type="body" sz="quarter" idx="47"/>
          </p:nvPr>
        </p:nvSpPr>
        <p:spPr>
          <a:xfrm>
            <a:off x="6095999"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24" name="Θέση κειμένου 10"/>
          <p:cNvSpPr>
            <a:spLocks noGrp="1"/>
          </p:cNvSpPr>
          <p:nvPr>
            <p:ph type="body" sz="quarter" idx="48"/>
          </p:nvPr>
        </p:nvSpPr>
        <p:spPr>
          <a:xfrm>
            <a:off x="6568012"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25" name="Θέση κειμένου 10"/>
          <p:cNvSpPr>
            <a:spLocks noGrp="1"/>
          </p:cNvSpPr>
          <p:nvPr>
            <p:ph type="body" sz="quarter" idx="49"/>
          </p:nvPr>
        </p:nvSpPr>
        <p:spPr>
          <a:xfrm>
            <a:off x="7040029"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26" name="Θέση κειμένου 10"/>
          <p:cNvSpPr>
            <a:spLocks noGrp="1"/>
          </p:cNvSpPr>
          <p:nvPr>
            <p:ph type="body" sz="quarter" idx="50"/>
          </p:nvPr>
        </p:nvSpPr>
        <p:spPr>
          <a:xfrm>
            <a:off x="7512046"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27" name="Θέση κειμένου 10"/>
          <p:cNvSpPr>
            <a:spLocks noGrp="1"/>
          </p:cNvSpPr>
          <p:nvPr>
            <p:ph type="body" sz="quarter" idx="51"/>
          </p:nvPr>
        </p:nvSpPr>
        <p:spPr>
          <a:xfrm>
            <a:off x="7984063"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28" name="Θέση κειμένου 10"/>
          <p:cNvSpPr>
            <a:spLocks noGrp="1"/>
          </p:cNvSpPr>
          <p:nvPr>
            <p:ph type="body" sz="quarter" idx="52"/>
          </p:nvPr>
        </p:nvSpPr>
        <p:spPr>
          <a:xfrm>
            <a:off x="8456080"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29" name="Θέση κειμένου 10"/>
          <p:cNvSpPr>
            <a:spLocks noGrp="1"/>
          </p:cNvSpPr>
          <p:nvPr>
            <p:ph type="body" sz="quarter" idx="53"/>
          </p:nvPr>
        </p:nvSpPr>
        <p:spPr>
          <a:xfrm>
            <a:off x="8928097"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30" name="Θέση κειμένου 10"/>
          <p:cNvSpPr>
            <a:spLocks noGrp="1"/>
          </p:cNvSpPr>
          <p:nvPr>
            <p:ph type="body" sz="quarter" idx="54"/>
          </p:nvPr>
        </p:nvSpPr>
        <p:spPr>
          <a:xfrm>
            <a:off x="10344148"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31" name="Θέση κειμένου 10"/>
          <p:cNvSpPr>
            <a:spLocks noGrp="1"/>
          </p:cNvSpPr>
          <p:nvPr>
            <p:ph type="body" sz="quarter" idx="55"/>
          </p:nvPr>
        </p:nvSpPr>
        <p:spPr>
          <a:xfrm>
            <a:off x="9400114"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32" name="Θέση κειμένου 10"/>
          <p:cNvSpPr>
            <a:spLocks noGrp="1"/>
          </p:cNvSpPr>
          <p:nvPr>
            <p:ph type="body" sz="quarter" idx="56"/>
          </p:nvPr>
        </p:nvSpPr>
        <p:spPr>
          <a:xfrm>
            <a:off x="9872131"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33" name="Θέση κειμένου 10"/>
          <p:cNvSpPr>
            <a:spLocks noGrp="1"/>
          </p:cNvSpPr>
          <p:nvPr>
            <p:ph type="body" sz="quarter" idx="57"/>
          </p:nvPr>
        </p:nvSpPr>
        <p:spPr>
          <a:xfrm>
            <a:off x="10816165"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34" name="Θέση κειμένου 10"/>
          <p:cNvSpPr>
            <a:spLocks noGrp="1"/>
          </p:cNvSpPr>
          <p:nvPr>
            <p:ph type="body" sz="quarter" idx="58"/>
          </p:nvPr>
        </p:nvSpPr>
        <p:spPr>
          <a:xfrm>
            <a:off x="11288182"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35" name="Θέση κειμένου 3"/>
          <p:cNvSpPr>
            <a:spLocks noGrp="1"/>
          </p:cNvSpPr>
          <p:nvPr>
            <p:ph type="body" sz="quarter" idx="59"/>
          </p:nvPr>
        </p:nvSpPr>
        <p:spPr>
          <a:xfrm>
            <a:off x="5360988" y="2190750"/>
            <a:ext cx="1793875" cy="561975"/>
          </a:xfrm>
          <a:solidFill>
            <a:schemeClr val="bg1">
              <a:lumMod val="95000"/>
            </a:schemeClr>
          </a:solidFill>
          <a:ln>
            <a:noFill/>
          </a:ln>
        </p:spPr>
        <p:txBody>
          <a:bodyPr tIns="36000" rtlCol="0"/>
          <a:lstStyle>
            <a:lvl1pPr marL="0" indent="0" algn="ctr">
              <a:buNone/>
              <a:defRPr sz="16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36" name="Θέση κειμένου 36"/>
          <p:cNvSpPr>
            <a:spLocks noGrp="1"/>
          </p:cNvSpPr>
          <p:nvPr>
            <p:ph type="body" sz="quarter" idx="60"/>
          </p:nvPr>
        </p:nvSpPr>
        <p:spPr>
          <a:xfrm>
            <a:off x="5412717" y="2505005"/>
            <a:ext cx="1690417" cy="224670"/>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38" name="Θέση υποσέλιδου 5"/>
          <p:cNvSpPr>
            <a:spLocks noGrp="1"/>
          </p:cNvSpPr>
          <p:nvPr>
            <p:ph type="ftr" sz="quarter" idx="61"/>
          </p:nvPr>
        </p:nvSpPr>
        <p:spPr/>
        <p:txBody>
          <a:bodyPr/>
          <a:lstStyle>
            <a:lvl1pPr>
              <a:defRPr>
                <a:solidFill>
                  <a:schemeClr val="tx1">
                    <a:lumMod val="75000"/>
                    <a:lumOff val="25000"/>
                  </a:schemeClr>
                </a:solidFill>
              </a:defRPr>
            </a:lvl1pPr>
          </a:lstStyle>
          <a:p>
            <a:pPr>
              <a:defRPr/>
            </a:pPr>
            <a:r>
              <a:rPr lang="el-GR"/>
              <a:t>Προσθέστε υποσέλιδο</a:t>
            </a:r>
            <a:endParaRPr lang="el-GR" dirty="0"/>
          </a:p>
        </p:txBody>
      </p:sp>
      <p:sp>
        <p:nvSpPr>
          <p:cNvPr id="39" name="Θέση αριθμού διαφάνειας 6"/>
          <p:cNvSpPr>
            <a:spLocks noGrp="1"/>
          </p:cNvSpPr>
          <p:nvPr>
            <p:ph type="sldNum" sz="quarter" idx="62"/>
          </p:nvPr>
        </p:nvSpPr>
        <p:spPr/>
        <p:txBody>
          <a:bodyPr/>
          <a:lstStyle>
            <a:lvl1pPr>
              <a:defRPr>
                <a:solidFill>
                  <a:schemeClr val="tx1">
                    <a:lumMod val="75000"/>
                    <a:lumOff val="25000"/>
                  </a:schemeClr>
                </a:solidFill>
              </a:defRPr>
            </a:lvl1pPr>
          </a:lstStyle>
          <a:p>
            <a:pPr>
              <a:defRPr/>
            </a:pPr>
            <a:fld id="{D27D9FD0-E9E5-4A1C-AE2A-40823A523865}" type="slidenum">
              <a:rPr lang="el-GR"/>
              <a:pPr>
                <a:defRPr/>
              </a:pPr>
              <a:t>‹#›</a:t>
            </a:fld>
            <a:endParaRPr lang="el-GR"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0_Μόνο τίτλος">
    <p:spTree>
      <p:nvGrpSpPr>
        <p:cNvPr id="1" name=""/>
        <p:cNvGrpSpPr/>
        <p:nvPr/>
      </p:nvGrpSpPr>
      <p:grpSpPr>
        <a:xfrm>
          <a:off x="0" y="0"/>
          <a:ext cx="0" cy="0"/>
          <a:chOff x="0" y="0"/>
          <a:chExt cx="0" cy="0"/>
        </a:xfrm>
      </p:grpSpPr>
      <p:sp>
        <p:nvSpPr>
          <p:cNvPr id="20" name="Ορθογώνιο 6"/>
          <p:cNvSpPr/>
          <p:nvPr userDrawn="1"/>
        </p:nvSpPr>
        <p:spPr>
          <a:xfrm>
            <a:off x="2055813" y="3514725"/>
            <a:ext cx="1703387" cy="14446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1" name="Ορθογώνιο 6"/>
          <p:cNvSpPr/>
          <p:nvPr userDrawn="1"/>
        </p:nvSpPr>
        <p:spPr>
          <a:xfrm>
            <a:off x="6062663" y="3514725"/>
            <a:ext cx="1703387" cy="14446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2" name="Ορθογώνιο 6"/>
          <p:cNvSpPr/>
          <p:nvPr userDrawn="1"/>
        </p:nvSpPr>
        <p:spPr>
          <a:xfrm>
            <a:off x="10067925" y="3514725"/>
            <a:ext cx="1703388" cy="14446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 name="Τίτλος 1"/>
          <p:cNvSpPr>
            <a:spLocks noGrp="1"/>
          </p:cNvSpPr>
          <p:nvPr>
            <p:ph type="title"/>
          </p:nvPr>
        </p:nvSpPr>
        <p:spPr/>
        <p:txBody>
          <a:bodyPr/>
          <a:lstStyle>
            <a:lvl1pPr>
              <a:defRPr>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5" name="Θέση κειμένου 5"/>
          <p:cNvSpPr>
            <a:spLocks noGrp="1"/>
          </p:cNvSpPr>
          <p:nvPr>
            <p:ph type="body" sz="quarter" idx="32"/>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8" name="Θέση εικόνας 4"/>
          <p:cNvSpPr>
            <a:spLocks noGrp="1"/>
          </p:cNvSpPr>
          <p:nvPr>
            <p:ph type="pic" sz="quarter" idx="12"/>
          </p:nvPr>
        </p:nvSpPr>
        <p:spPr>
          <a:xfrm>
            <a:off x="512915" y="2319681"/>
            <a:ext cx="1352367" cy="1352367"/>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dirty="0"/>
              <a:t>Κάντε κλικ στο εικονίδιο για να προσθέσετε μια εικόνα</a:t>
            </a:r>
          </a:p>
        </p:txBody>
      </p:sp>
      <p:sp>
        <p:nvSpPr>
          <p:cNvPr id="9" name="Θέση κειμένου 8"/>
          <p:cNvSpPr>
            <a:spLocks noGrp="1"/>
          </p:cNvSpPr>
          <p:nvPr>
            <p:ph type="body" sz="quarter" idx="13"/>
          </p:nvPr>
        </p:nvSpPr>
        <p:spPr>
          <a:xfrm>
            <a:off x="2055970" y="2319681"/>
            <a:ext cx="1703313" cy="701538"/>
          </a:xfrm>
        </p:spPr>
        <p:txBody>
          <a:bodyPr rtlCol="0"/>
          <a:lstStyle>
            <a:lvl1pPr marL="0" indent="0" algn="l">
              <a:buFont typeface="Arial" panose="020B0604020202020204" pitchFamily="34" charset="0"/>
              <a:buNone/>
              <a:defRPr sz="2400">
                <a:latin typeface="+mj-lt"/>
              </a:defRPr>
            </a:lvl1pPr>
          </a:lstStyle>
          <a:p>
            <a:pPr lvl="0"/>
            <a:r>
              <a:rPr lang="el-GR" noProof="0" dirty="0"/>
              <a:t>Kλικ για επεξεργασία των στυλ του υποδείγματος</a:t>
            </a:r>
          </a:p>
        </p:txBody>
      </p:sp>
      <p:sp>
        <p:nvSpPr>
          <p:cNvPr id="10" name="Θέση κειμένου 10"/>
          <p:cNvSpPr>
            <a:spLocks noGrp="1"/>
          </p:cNvSpPr>
          <p:nvPr>
            <p:ph type="body" sz="quarter" idx="14"/>
          </p:nvPr>
        </p:nvSpPr>
        <p:spPr>
          <a:xfrm>
            <a:off x="512915" y="3800064"/>
            <a:ext cx="3246368" cy="1800000"/>
          </a:xfrm>
        </p:spPr>
        <p:txBody>
          <a:bodyPr rtlCol="0"/>
          <a:lstStyle>
            <a:lvl1pPr marL="0" indent="0" algn="l">
              <a:buNone/>
              <a:defRPr sz="1400">
                <a:solidFill>
                  <a:schemeClr val="tx1">
                    <a:lumMod val="50000"/>
                    <a:lumOff val="50000"/>
                  </a:schemeClr>
                </a:solidFill>
              </a:defRPr>
            </a:lvl1pPr>
          </a:lstStyle>
          <a:p>
            <a:pPr lvl="0"/>
            <a:r>
              <a:rPr lang="el-GR" noProof="0" dirty="0"/>
              <a:t>Kλικ για επεξεργασία των στυλ του υποδείγματος</a:t>
            </a:r>
          </a:p>
        </p:txBody>
      </p:sp>
      <p:sp>
        <p:nvSpPr>
          <p:cNvPr id="11" name="Θέση κειμένου 8"/>
          <p:cNvSpPr>
            <a:spLocks noGrp="1"/>
          </p:cNvSpPr>
          <p:nvPr>
            <p:ph type="body" sz="quarter" idx="33"/>
          </p:nvPr>
        </p:nvSpPr>
        <p:spPr>
          <a:xfrm>
            <a:off x="2055970" y="3055171"/>
            <a:ext cx="1703313" cy="245885"/>
          </a:xfrm>
        </p:spPr>
        <p:txBody>
          <a:bodyPr rtlCol="0"/>
          <a:lstStyle>
            <a:lvl1pPr marL="0" indent="0" algn="l">
              <a:buFont typeface="Arial" panose="020B0604020202020204" pitchFamily="34" charset="0"/>
              <a:buNone/>
              <a:defRPr sz="1400">
                <a:solidFill>
                  <a:schemeClr val="bg1">
                    <a:lumMod val="50000"/>
                  </a:schemeClr>
                </a:solidFill>
              </a:defRPr>
            </a:lvl1pPr>
          </a:lstStyle>
          <a:p>
            <a:pPr lvl="0"/>
            <a:r>
              <a:rPr lang="el-GR" noProof="0" dirty="0"/>
              <a:t>Kλικ για επεξεργασία των στυλ του υποδείγματος</a:t>
            </a:r>
          </a:p>
        </p:txBody>
      </p:sp>
      <p:sp>
        <p:nvSpPr>
          <p:cNvPr id="12" name="Θέση εικόνας 4"/>
          <p:cNvSpPr>
            <a:spLocks noGrp="1"/>
          </p:cNvSpPr>
          <p:nvPr>
            <p:ph type="pic" sz="quarter" idx="34"/>
          </p:nvPr>
        </p:nvSpPr>
        <p:spPr>
          <a:xfrm>
            <a:off x="4523213" y="2319681"/>
            <a:ext cx="1352367" cy="1352367"/>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dirty="0"/>
              <a:t>Κάντε κλικ στο εικονίδιο για να προσθέσετε μια εικόνα</a:t>
            </a:r>
          </a:p>
        </p:txBody>
      </p:sp>
      <p:sp>
        <p:nvSpPr>
          <p:cNvPr id="13" name="Θέση κειμένου 8"/>
          <p:cNvSpPr>
            <a:spLocks noGrp="1"/>
          </p:cNvSpPr>
          <p:nvPr>
            <p:ph type="body" sz="quarter" idx="35"/>
          </p:nvPr>
        </p:nvSpPr>
        <p:spPr>
          <a:xfrm>
            <a:off x="6061985" y="2319681"/>
            <a:ext cx="1703313" cy="701538"/>
          </a:xfrm>
        </p:spPr>
        <p:txBody>
          <a:bodyPr rtlCol="0"/>
          <a:lstStyle>
            <a:lvl1pPr marL="0" indent="0" algn="l">
              <a:buFont typeface="Arial" panose="020B0604020202020204" pitchFamily="34" charset="0"/>
              <a:buNone/>
              <a:defRPr sz="2400">
                <a:latin typeface="+mj-lt"/>
              </a:defRPr>
            </a:lvl1pPr>
          </a:lstStyle>
          <a:p>
            <a:pPr lvl="0"/>
            <a:r>
              <a:rPr lang="el-GR" noProof="0" dirty="0"/>
              <a:t>Kλικ για επεξεργασία των στυλ του υποδείγματος</a:t>
            </a:r>
          </a:p>
        </p:txBody>
      </p:sp>
      <p:sp>
        <p:nvSpPr>
          <p:cNvPr id="14" name="Θέση κειμένου 10"/>
          <p:cNvSpPr>
            <a:spLocks noGrp="1"/>
          </p:cNvSpPr>
          <p:nvPr>
            <p:ph type="body" sz="quarter" idx="36"/>
          </p:nvPr>
        </p:nvSpPr>
        <p:spPr>
          <a:xfrm>
            <a:off x="4518930" y="3800064"/>
            <a:ext cx="3246368" cy="1800000"/>
          </a:xfrm>
        </p:spPr>
        <p:txBody>
          <a:bodyPr rtlCol="0"/>
          <a:lstStyle>
            <a:lvl1pPr marL="0" indent="0" algn="l">
              <a:buNone/>
              <a:defRPr sz="1400">
                <a:solidFill>
                  <a:schemeClr val="tx1">
                    <a:lumMod val="50000"/>
                    <a:lumOff val="50000"/>
                  </a:schemeClr>
                </a:solidFill>
              </a:defRPr>
            </a:lvl1pPr>
          </a:lstStyle>
          <a:p>
            <a:pPr lvl="0"/>
            <a:r>
              <a:rPr lang="el-GR" noProof="0" dirty="0"/>
              <a:t>Kλικ για επεξεργασία των στυλ του υποδείγματος</a:t>
            </a:r>
          </a:p>
        </p:txBody>
      </p:sp>
      <p:sp>
        <p:nvSpPr>
          <p:cNvPr id="15" name="Θέση κειμένου 8"/>
          <p:cNvSpPr>
            <a:spLocks noGrp="1"/>
          </p:cNvSpPr>
          <p:nvPr>
            <p:ph type="body" sz="quarter" idx="37"/>
          </p:nvPr>
        </p:nvSpPr>
        <p:spPr>
          <a:xfrm>
            <a:off x="6061985" y="3055171"/>
            <a:ext cx="1703313" cy="245885"/>
          </a:xfrm>
        </p:spPr>
        <p:txBody>
          <a:bodyPr rtlCol="0"/>
          <a:lstStyle>
            <a:lvl1pPr marL="0" indent="0" algn="l">
              <a:buFont typeface="Arial" panose="020B0604020202020204" pitchFamily="34" charset="0"/>
              <a:buNone/>
              <a:defRPr sz="1400">
                <a:solidFill>
                  <a:schemeClr val="bg1">
                    <a:lumMod val="50000"/>
                  </a:schemeClr>
                </a:solidFill>
              </a:defRPr>
            </a:lvl1pPr>
          </a:lstStyle>
          <a:p>
            <a:pPr lvl="0"/>
            <a:r>
              <a:rPr lang="el-GR" noProof="0" dirty="0"/>
              <a:t>Kλικ για επεξεργασία των στυλ του υποδείγματος</a:t>
            </a:r>
          </a:p>
        </p:txBody>
      </p:sp>
      <p:sp>
        <p:nvSpPr>
          <p:cNvPr id="16" name="Θέση εικόνας 4"/>
          <p:cNvSpPr>
            <a:spLocks noGrp="1"/>
          </p:cNvSpPr>
          <p:nvPr>
            <p:ph type="pic" sz="quarter" idx="38"/>
          </p:nvPr>
        </p:nvSpPr>
        <p:spPr>
          <a:xfrm>
            <a:off x="8533512" y="2319681"/>
            <a:ext cx="1352367" cy="1352367"/>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dirty="0"/>
              <a:t>Κάντε κλικ στο εικονίδιο για να προσθέσετε μια εικόνα</a:t>
            </a:r>
          </a:p>
        </p:txBody>
      </p:sp>
      <p:sp>
        <p:nvSpPr>
          <p:cNvPr id="17" name="Θέση κειμένου 8"/>
          <p:cNvSpPr>
            <a:spLocks noGrp="1"/>
          </p:cNvSpPr>
          <p:nvPr>
            <p:ph type="body" sz="quarter" idx="39"/>
          </p:nvPr>
        </p:nvSpPr>
        <p:spPr>
          <a:xfrm>
            <a:off x="10068000" y="2319681"/>
            <a:ext cx="1703313" cy="701538"/>
          </a:xfrm>
        </p:spPr>
        <p:txBody>
          <a:bodyPr rtlCol="0"/>
          <a:lstStyle>
            <a:lvl1pPr marL="0" indent="0" algn="l">
              <a:buFont typeface="Arial" panose="020B0604020202020204" pitchFamily="34" charset="0"/>
              <a:buNone/>
              <a:defRPr sz="2400">
                <a:latin typeface="+mj-lt"/>
              </a:defRPr>
            </a:lvl1pPr>
          </a:lstStyle>
          <a:p>
            <a:pPr lvl="0"/>
            <a:r>
              <a:rPr lang="el-GR" noProof="0" dirty="0"/>
              <a:t>Kλικ για επεξεργασία των στυλ του υποδείγματος</a:t>
            </a:r>
          </a:p>
        </p:txBody>
      </p:sp>
      <p:sp>
        <p:nvSpPr>
          <p:cNvPr id="18" name="Θέση κειμένου 10"/>
          <p:cNvSpPr>
            <a:spLocks noGrp="1"/>
          </p:cNvSpPr>
          <p:nvPr>
            <p:ph type="body" sz="quarter" idx="40"/>
          </p:nvPr>
        </p:nvSpPr>
        <p:spPr>
          <a:xfrm>
            <a:off x="8524945" y="3800064"/>
            <a:ext cx="3246368" cy="1800000"/>
          </a:xfrm>
        </p:spPr>
        <p:txBody>
          <a:bodyPr rtlCol="0"/>
          <a:lstStyle>
            <a:lvl1pPr marL="0" indent="0" algn="l">
              <a:buNone/>
              <a:defRPr sz="1400">
                <a:solidFill>
                  <a:schemeClr val="tx1">
                    <a:lumMod val="50000"/>
                    <a:lumOff val="50000"/>
                  </a:schemeClr>
                </a:solidFill>
              </a:defRPr>
            </a:lvl1pPr>
          </a:lstStyle>
          <a:p>
            <a:pPr lvl="0"/>
            <a:r>
              <a:rPr lang="el-GR" noProof="0" dirty="0"/>
              <a:t>Kλικ για επεξεργασία των στυλ του υποδείγματος</a:t>
            </a:r>
          </a:p>
        </p:txBody>
      </p:sp>
      <p:sp>
        <p:nvSpPr>
          <p:cNvPr id="19" name="Θέση κειμένου 8"/>
          <p:cNvSpPr>
            <a:spLocks noGrp="1"/>
          </p:cNvSpPr>
          <p:nvPr>
            <p:ph type="body" sz="quarter" idx="41"/>
          </p:nvPr>
        </p:nvSpPr>
        <p:spPr>
          <a:xfrm>
            <a:off x="10068000" y="3055171"/>
            <a:ext cx="1703313" cy="245885"/>
          </a:xfrm>
        </p:spPr>
        <p:txBody>
          <a:bodyPr rtlCol="0"/>
          <a:lstStyle>
            <a:lvl1pPr marL="0" indent="0" algn="l">
              <a:buFont typeface="Arial" panose="020B0604020202020204" pitchFamily="34" charset="0"/>
              <a:buNone/>
              <a:defRPr sz="1400">
                <a:solidFill>
                  <a:schemeClr val="bg1">
                    <a:lumMod val="50000"/>
                  </a:schemeClr>
                </a:solidFill>
              </a:defRPr>
            </a:lvl1pPr>
          </a:lstStyle>
          <a:p>
            <a:pPr lvl="0"/>
            <a:r>
              <a:rPr lang="el-GR" noProof="0" dirty="0"/>
              <a:t>Kλικ για επεξεργασία των στυλ του υποδείγματος</a:t>
            </a:r>
          </a:p>
        </p:txBody>
      </p:sp>
      <p:sp>
        <p:nvSpPr>
          <p:cNvPr id="23" name="Θέση υποσέλιδου 5"/>
          <p:cNvSpPr>
            <a:spLocks noGrp="1"/>
          </p:cNvSpPr>
          <p:nvPr>
            <p:ph type="ftr" sz="quarter" idx="42"/>
          </p:nvPr>
        </p:nvSpPr>
        <p:spPr/>
        <p:txBody>
          <a:bodyPr/>
          <a:lstStyle>
            <a:lvl1pPr>
              <a:defRPr>
                <a:solidFill>
                  <a:schemeClr val="tx1">
                    <a:lumMod val="75000"/>
                    <a:lumOff val="25000"/>
                  </a:schemeClr>
                </a:solidFill>
              </a:defRPr>
            </a:lvl1pPr>
          </a:lstStyle>
          <a:p>
            <a:pPr>
              <a:defRPr/>
            </a:pPr>
            <a:r>
              <a:rPr lang="el-GR"/>
              <a:t>Προσθέστε υποσέλιδο</a:t>
            </a:r>
            <a:endParaRPr lang="el-GR" dirty="0"/>
          </a:p>
        </p:txBody>
      </p:sp>
      <p:sp>
        <p:nvSpPr>
          <p:cNvPr id="24" name="Θέση αριθμού διαφάνειας 6"/>
          <p:cNvSpPr>
            <a:spLocks noGrp="1"/>
          </p:cNvSpPr>
          <p:nvPr>
            <p:ph type="sldNum" sz="quarter" idx="43"/>
          </p:nvPr>
        </p:nvSpPr>
        <p:spPr/>
        <p:txBody>
          <a:bodyPr/>
          <a:lstStyle>
            <a:lvl1pPr>
              <a:defRPr>
                <a:solidFill>
                  <a:schemeClr val="tx1">
                    <a:lumMod val="75000"/>
                    <a:lumOff val="25000"/>
                  </a:schemeClr>
                </a:solidFill>
              </a:defRPr>
            </a:lvl1pPr>
          </a:lstStyle>
          <a:p>
            <a:pPr>
              <a:defRPr/>
            </a:pPr>
            <a:fld id="{16F75170-4BEC-4457-B43D-F0C40290953C}" type="slidenum">
              <a:rPr lang="el-GR"/>
              <a:pPr>
                <a:defRPr/>
              </a:pPr>
              <a:t>‹#›</a:t>
            </a:fld>
            <a:endParaRPr lang="el-GR"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1_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5" name="Θέση κειμένου 5"/>
          <p:cNvSpPr>
            <a:spLocks noGrp="1"/>
          </p:cNvSpPr>
          <p:nvPr>
            <p:ph type="body" sz="quarter" idx="32"/>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8" name="Θέση κειμένου 8"/>
          <p:cNvSpPr>
            <a:spLocks noGrp="1"/>
          </p:cNvSpPr>
          <p:nvPr>
            <p:ph type="body" sz="quarter" idx="17"/>
          </p:nvPr>
        </p:nvSpPr>
        <p:spPr>
          <a:xfrm>
            <a:off x="431800" y="4113808"/>
            <a:ext cx="1620000" cy="631554"/>
          </a:xfrm>
        </p:spPr>
        <p:txBody>
          <a:bodyPr rtlCol="0"/>
          <a:lstStyle>
            <a:lvl1pPr marL="0" indent="0" algn="l">
              <a:buFont typeface="Arial" panose="020B0604020202020204" pitchFamily="34" charset="0"/>
              <a:buNone/>
              <a:defRPr sz="2400">
                <a:latin typeface="+mj-lt"/>
              </a:defRPr>
            </a:lvl1pPr>
          </a:lstStyle>
          <a:p>
            <a:pPr lvl="0"/>
            <a:r>
              <a:rPr lang="el-GR" noProof="0" dirty="0"/>
              <a:t>Kλικ για επεξεργασία των στυλ του υποδείγματος</a:t>
            </a:r>
          </a:p>
        </p:txBody>
      </p:sp>
      <p:sp>
        <p:nvSpPr>
          <p:cNvPr id="9" name="Θέση κειμένου 10"/>
          <p:cNvSpPr>
            <a:spLocks noGrp="1"/>
          </p:cNvSpPr>
          <p:nvPr>
            <p:ph type="body" sz="quarter" idx="18"/>
          </p:nvPr>
        </p:nvSpPr>
        <p:spPr>
          <a:xfrm>
            <a:off x="431800" y="4797591"/>
            <a:ext cx="1620000" cy="720000"/>
          </a:xfrm>
        </p:spPr>
        <p:txBody>
          <a:bodyPr rtlCol="0"/>
          <a:lstStyle>
            <a:lvl1pPr marL="0" indent="0" algn="l">
              <a:buNone/>
              <a:defRPr sz="1400">
                <a:solidFill>
                  <a:schemeClr val="tx1">
                    <a:lumMod val="50000"/>
                    <a:lumOff val="50000"/>
                  </a:schemeClr>
                </a:solidFill>
              </a:defRPr>
            </a:lvl1pPr>
          </a:lstStyle>
          <a:p>
            <a:pPr lvl="0"/>
            <a:r>
              <a:rPr lang="el-GR" noProof="0" dirty="0"/>
              <a:t>Kλικ για επεξεργασία των στυλ του υποδείγματος</a:t>
            </a:r>
          </a:p>
        </p:txBody>
      </p:sp>
      <p:sp>
        <p:nvSpPr>
          <p:cNvPr id="10" name="Θέση κειμένου 8"/>
          <p:cNvSpPr>
            <a:spLocks noGrp="1"/>
          </p:cNvSpPr>
          <p:nvPr>
            <p:ph type="body" sz="quarter" idx="33"/>
          </p:nvPr>
        </p:nvSpPr>
        <p:spPr>
          <a:xfrm>
            <a:off x="2375703" y="4113808"/>
            <a:ext cx="1620000" cy="631554"/>
          </a:xfrm>
        </p:spPr>
        <p:txBody>
          <a:bodyPr rtlCol="0"/>
          <a:lstStyle>
            <a:lvl1pPr marL="0" indent="0" algn="l">
              <a:buFont typeface="Arial" panose="020B0604020202020204" pitchFamily="34" charset="0"/>
              <a:buNone/>
              <a:defRPr sz="2400">
                <a:latin typeface="+mj-lt"/>
              </a:defRPr>
            </a:lvl1pPr>
          </a:lstStyle>
          <a:p>
            <a:pPr lvl="0"/>
            <a:r>
              <a:rPr lang="el-GR" noProof="0" dirty="0"/>
              <a:t>Kλικ για επεξεργασία των στυλ του υποδείγματος</a:t>
            </a:r>
          </a:p>
        </p:txBody>
      </p:sp>
      <p:sp>
        <p:nvSpPr>
          <p:cNvPr id="11" name="Θέση κειμένου 10"/>
          <p:cNvSpPr>
            <a:spLocks noGrp="1"/>
          </p:cNvSpPr>
          <p:nvPr>
            <p:ph type="body" sz="quarter" idx="34"/>
          </p:nvPr>
        </p:nvSpPr>
        <p:spPr>
          <a:xfrm>
            <a:off x="2375703" y="4797591"/>
            <a:ext cx="1620000" cy="720000"/>
          </a:xfrm>
        </p:spPr>
        <p:txBody>
          <a:bodyPr rtlCol="0"/>
          <a:lstStyle>
            <a:lvl1pPr marL="0" indent="0" algn="l">
              <a:buNone/>
              <a:defRPr sz="1400">
                <a:solidFill>
                  <a:schemeClr val="tx1">
                    <a:lumMod val="50000"/>
                    <a:lumOff val="50000"/>
                  </a:schemeClr>
                </a:solidFill>
              </a:defRPr>
            </a:lvl1pPr>
          </a:lstStyle>
          <a:p>
            <a:pPr lvl="0"/>
            <a:r>
              <a:rPr lang="el-GR" noProof="0" dirty="0"/>
              <a:t>Kλικ για επεξεργασία των στυλ του υποδείγματος</a:t>
            </a:r>
          </a:p>
        </p:txBody>
      </p:sp>
      <p:sp>
        <p:nvSpPr>
          <p:cNvPr id="12" name="Θέση κειμένου 8"/>
          <p:cNvSpPr>
            <a:spLocks noGrp="1"/>
          </p:cNvSpPr>
          <p:nvPr>
            <p:ph type="body" sz="quarter" idx="35"/>
          </p:nvPr>
        </p:nvSpPr>
        <p:spPr>
          <a:xfrm>
            <a:off x="4319606" y="4113808"/>
            <a:ext cx="1620000" cy="631554"/>
          </a:xfrm>
        </p:spPr>
        <p:txBody>
          <a:bodyPr rtlCol="0"/>
          <a:lstStyle>
            <a:lvl1pPr marL="0" indent="0" algn="l">
              <a:buFont typeface="Arial" panose="020B0604020202020204" pitchFamily="34" charset="0"/>
              <a:buNone/>
              <a:defRPr sz="2400">
                <a:latin typeface="+mj-lt"/>
              </a:defRPr>
            </a:lvl1pPr>
          </a:lstStyle>
          <a:p>
            <a:pPr lvl="0"/>
            <a:r>
              <a:rPr lang="el-GR" noProof="0" dirty="0"/>
              <a:t>Kλικ για επεξεργασία των στυλ του υποδείγματος</a:t>
            </a:r>
          </a:p>
        </p:txBody>
      </p:sp>
      <p:sp>
        <p:nvSpPr>
          <p:cNvPr id="13" name="Θέση κειμένου 10"/>
          <p:cNvSpPr>
            <a:spLocks noGrp="1"/>
          </p:cNvSpPr>
          <p:nvPr>
            <p:ph type="body" sz="quarter" idx="36"/>
          </p:nvPr>
        </p:nvSpPr>
        <p:spPr>
          <a:xfrm>
            <a:off x="4319606" y="4797591"/>
            <a:ext cx="1620000" cy="720000"/>
          </a:xfrm>
        </p:spPr>
        <p:txBody>
          <a:bodyPr rtlCol="0"/>
          <a:lstStyle>
            <a:lvl1pPr marL="0" indent="0" algn="l">
              <a:buNone/>
              <a:defRPr sz="1400">
                <a:solidFill>
                  <a:schemeClr val="tx1">
                    <a:lumMod val="50000"/>
                    <a:lumOff val="50000"/>
                  </a:schemeClr>
                </a:solidFill>
              </a:defRPr>
            </a:lvl1pPr>
          </a:lstStyle>
          <a:p>
            <a:pPr lvl="0"/>
            <a:r>
              <a:rPr lang="el-GR" noProof="0" dirty="0"/>
              <a:t>Kλικ για επεξεργασία των στυλ του υποδείγματος</a:t>
            </a:r>
          </a:p>
        </p:txBody>
      </p:sp>
      <p:sp>
        <p:nvSpPr>
          <p:cNvPr id="14" name="Θέση κειμένου 8"/>
          <p:cNvSpPr>
            <a:spLocks noGrp="1"/>
          </p:cNvSpPr>
          <p:nvPr>
            <p:ph type="body" sz="quarter" idx="37"/>
          </p:nvPr>
        </p:nvSpPr>
        <p:spPr>
          <a:xfrm>
            <a:off x="6263509" y="4113808"/>
            <a:ext cx="1620000" cy="631554"/>
          </a:xfrm>
        </p:spPr>
        <p:txBody>
          <a:bodyPr rtlCol="0"/>
          <a:lstStyle>
            <a:lvl1pPr marL="0" indent="0" algn="l">
              <a:buFont typeface="Arial" panose="020B0604020202020204" pitchFamily="34" charset="0"/>
              <a:buNone/>
              <a:defRPr sz="2400">
                <a:latin typeface="+mj-lt"/>
              </a:defRPr>
            </a:lvl1pPr>
          </a:lstStyle>
          <a:p>
            <a:pPr lvl="0"/>
            <a:r>
              <a:rPr lang="el-GR" noProof="0" dirty="0"/>
              <a:t>Kλικ για επεξεργασία των στυλ του υποδείγματος</a:t>
            </a:r>
          </a:p>
        </p:txBody>
      </p:sp>
      <p:sp>
        <p:nvSpPr>
          <p:cNvPr id="15" name="Θέση κειμένου 10"/>
          <p:cNvSpPr>
            <a:spLocks noGrp="1"/>
          </p:cNvSpPr>
          <p:nvPr>
            <p:ph type="body" sz="quarter" idx="38"/>
          </p:nvPr>
        </p:nvSpPr>
        <p:spPr>
          <a:xfrm>
            <a:off x="6263509" y="4797591"/>
            <a:ext cx="1620000" cy="720000"/>
          </a:xfrm>
        </p:spPr>
        <p:txBody>
          <a:bodyPr rtlCol="0"/>
          <a:lstStyle>
            <a:lvl1pPr marL="0" indent="0" algn="l">
              <a:buNone/>
              <a:defRPr sz="1400">
                <a:solidFill>
                  <a:schemeClr val="tx1">
                    <a:lumMod val="50000"/>
                    <a:lumOff val="50000"/>
                  </a:schemeClr>
                </a:solidFill>
              </a:defRPr>
            </a:lvl1pPr>
          </a:lstStyle>
          <a:p>
            <a:pPr lvl="0"/>
            <a:r>
              <a:rPr lang="el-GR" noProof="0" dirty="0"/>
              <a:t>Kλικ για επεξεργασία των στυλ του υποδείγματος</a:t>
            </a:r>
          </a:p>
        </p:txBody>
      </p:sp>
      <p:sp>
        <p:nvSpPr>
          <p:cNvPr id="16" name="Θέση κειμένου 8"/>
          <p:cNvSpPr>
            <a:spLocks noGrp="1"/>
          </p:cNvSpPr>
          <p:nvPr>
            <p:ph type="body" sz="quarter" idx="39"/>
          </p:nvPr>
        </p:nvSpPr>
        <p:spPr>
          <a:xfrm>
            <a:off x="8207412" y="4113808"/>
            <a:ext cx="1620000" cy="631554"/>
          </a:xfrm>
        </p:spPr>
        <p:txBody>
          <a:bodyPr rtlCol="0"/>
          <a:lstStyle>
            <a:lvl1pPr marL="0" indent="0" algn="l">
              <a:buFont typeface="Arial" panose="020B0604020202020204" pitchFamily="34" charset="0"/>
              <a:buNone/>
              <a:defRPr sz="2400">
                <a:latin typeface="+mj-lt"/>
              </a:defRPr>
            </a:lvl1pPr>
          </a:lstStyle>
          <a:p>
            <a:pPr lvl="0"/>
            <a:r>
              <a:rPr lang="el-GR" noProof="0" dirty="0"/>
              <a:t>Kλικ για επεξεργασία των στυλ του υποδείγματος</a:t>
            </a:r>
          </a:p>
        </p:txBody>
      </p:sp>
      <p:sp>
        <p:nvSpPr>
          <p:cNvPr id="17" name="Θέση κειμένου 10"/>
          <p:cNvSpPr>
            <a:spLocks noGrp="1"/>
          </p:cNvSpPr>
          <p:nvPr>
            <p:ph type="body" sz="quarter" idx="40"/>
          </p:nvPr>
        </p:nvSpPr>
        <p:spPr>
          <a:xfrm>
            <a:off x="8207412" y="4797591"/>
            <a:ext cx="1620000" cy="720000"/>
          </a:xfrm>
        </p:spPr>
        <p:txBody>
          <a:bodyPr rtlCol="0"/>
          <a:lstStyle>
            <a:lvl1pPr marL="0" indent="0" algn="l">
              <a:buNone/>
              <a:defRPr sz="1400">
                <a:solidFill>
                  <a:schemeClr val="tx1">
                    <a:lumMod val="50000"/>
                    <a:lumOff val="50000"/>
                  </a:schemeClr>
                </a:solidFill>
              </a:defRPr>
            </a:lvl1pPr>
          </a:lstStyle>
          <a:p>
            <a:pPr lvl="0"/>
            <a:r>
              <a:rPr lang="el-GR" noProof="0" dirty="0"/>
              <a:t>Kλικ για επεξεργασία των στυλ του υποδείγματος</a:t>
            </a:r>
          </a:p>
        </p:txBody>
      </p:sp>
      <p:sp>
        <p:nvSpPr>
          <p:cNvPr id="18" name="Θέση εικόνας 15"/>
          <p:cNvSpPr>
            <a:spLocks noGrp="1"/>
          </p:cNvSpPr>
          <p:nvPr>
            <p:ph type="pic" sz="quarter" idx="41"/>
          </p:nvPr>
        </p:nvSpPr>
        <p:spPr>
          <a:xfrm>
            <a:off x="431800"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19" name="Θέση εικόνας 15"/>
          <p:cNvSpPr>
            <a:spLocks noGrp="1"/>
          </p:cNvSpPr>
          <p:nvPr>
            <p:ph type="pic" sz="quarter" idx="42"/>
          </p:nvPr>
        </p:nvSpPr>
        <p:spPr>
          <a:xfrm>
            <a:off x="2375703"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0" name="Θέση εικόνας 15"/>
          <p:cNvSpPr>
            <a:spLocks noGrp="1"/>
          </p:cNvSpPr>
          <p:nvPr>
            <p:ph type="pic" sz="quarter" idx="43"/>
          </p:nvPr>
        </p:nvSpPr>
        <p:spPr>
          <a:xfrm>
            <a:off x="4319606"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1" name="Θέση εικόνας 15"/>
          <p:cNvSpPr>
            <a:spLocks noGrp="1"/>
          </p:cNvSpPr>
          <p:nvPr>
            <p:ph type="pic" sz="quarter" idx="44"/>
          </p:nvPr>
        </p:nvSpPr>
        <p:spPr>
          <a:xfrm>
            <a:off x="6263509"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2" name="Θέση εικόνας 15"/>
          <p:cNvSpPr>
            <a:spLocks noGrp="1"/>
          </p:cNvSpPr>
          <p:nvPr>
            <p:ph type="pic" sz="quarter" idx="45"/>
          </p:nvPr>
        </p:nvSpPr>
        <p:spPr>
          <a:xfrm>
            <a:off x="8207412"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3" name="Θέση κειμένου 8"/>
          <p:cNvSpPr>
            <a:spLocks noGrp="1"/>
          </p:cNvSpPr>
          <p:nvPr>
            <p:ph type="body" sz="quarter" idx="46"/>
          </p:nvPr>
        </p:nvSpPr>
        <p:spPr>
          <a:xfrm>
            <a:off x="10151313" y="4113808"/>
            <a:ext cx="1620000" cy="631554"/>
          </a:xfrm>
        </p:spPr>
        <p:txBody>
          <a:bodyPr rtlCol="0"/>
          <a:lstStyle>
            <a:lvl1pPr marL="0" indent="0" algn="l">
              <a:buFont typeface="Arial" panose="020B0604020202020204" pitchFamily="34" charset="0"/>
              <a:buNone/>
              <a:defRPr sz="2400">
                <a:latin typeface="+mj-lt"/>
              </a:defRPr>
            </a:lvl1pPr>
          </a:lstStyle>
          <a:p>
            <a:pPr lvl="0"/>
            <a:r>
              <a:rPr lang="el-GR" noProof="0" dirty="0"/>
              <a:t>Kλικ για επεξεργασία των στυλ του υποδείγματος</a:t>
            </a:r>
          </a:p>
        </p:txBody>
      </p:sp>
      <p:sp>
        <p:nvSpPr>
          <p:cNvPr id="24" name="Θέση κειμένου 10"/>
          <p:cNvSpPr>
            <a:spLocks noGrp="1"/>
          </p:cNvSpPr>
          <p:nvPr>
            <p:ph type="body" sz="quarter" idx="47"/>
          </p:nvPr>
        </p:nvSpPr>
        <p:spPr>
          <a:xfrm>
            <a:off x="10151313" y="4797591"/>
            <a:ext cx="1620000" cy="720000"/>
          </a:xfrm>
        </p:spPr>
        <p:txBody>
          <a:bodyPr rtlCol="0"/>
          <a:lstStyle>
            <a:lvl1pPr marL="0" indent="0" algn="l">
              <a:buNone/>
              <a:defRPr sz="1400">
                <a:solidFill>
                  <a:schemeClr val="tx1">
                    <a:lumMod val="50000"/>
                    <a:lumOff val="50000"/>
                  </a:schemeClr>
                </a:solidFill>
              </a:defRPr>
            </a:lvl1pPr>
          </a:lstStyle>
          <a:p>
            <a:pPr lvl="0"/>
            <a:r>
              <a:rPr lang="el-GR" noProof="0" dirty="0"/>
              <a:t>Kλικ για επεξεργασία των στυλ του υποδείγματος</a:t>
            </a:r>
          </a:p>
        </p:txBody>
      </p:sp>
      <p:sp>
        <p:nvSpPr>
          <p:cNvPr id="25" name="Θέση εικόνας 15"/>
          <p:cNvSpPr>
            <a:spLocks noGrp="1"/>
          </p:cNvSpPr>
          <p:nvPr>
            <p:ph type="pic" sz="quarter" idx="48"/>
          </p:nvPr>
        </p:nvSpPr>
        <p:spPr>
          <a:xfrm>
            <a:off x="10151313"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6" name="Θέση υποσέλιδου 5"/>
          <p:cNvSpPr>
            <a:spLocks noGrp="1"/>
          </p:cNvSpPr>
          <p:nvPr>
            <p:ph type="ftr" sz="quarter" idx="49"/>
          </p:nvPr>
        </p:nvSpPr>
        <p:spPr/>
        <p:txBody>
          <a:bodyPr/>
          <a:lstStyle>
            <a:lvl1pPr>
              <a:defRPr>
                <a:solidFill>
                  <a:schemeClr val="tx1">
                    <a:lumMod val="75000"/>
                    <a:lumOff val="25000"/>
                  </a:schemeClr>
                </a:solidFill>
              </a:defRPr>
            </a:lvl1pPr>
          </a:lstStyle>
          <a:p>
            <a:pPr>
              <a:defRPr/>
            </a:pPr>
            <a:r>
              <a:rPr lang="el-GR"/>
              <a:t>Προσθέστε υποσέλιδο</a:t>
            </a:r>
            <a:endParaRPr lang="el-GR" dirty="0"/>
          </a:p>
        </p:txBody>
      </p:sp>
      <p:sp>
        <p:nvSpPr>
          <p:cNvPr id="27" name="Θέση αριθμού διαφάνειας 6"/>
          <p:cNvSpPr>
            <a:spLocks noGrp="1"/>
          </p:cNvSpPr>
          <p:nvPr>
            <p:ph type="sldNum" sz="quarter" idx="50"/>
          </p:nvPr>
        </p:nvSpPr>
        <p:spPr/>
        <p:txBody>
          <a:bodyPr/>
          <a:lstStyle>
            <a:lvl1pPr>
              <a:defRPr>
                <a:solidFill>
                  <a:schemeClr val="tx1">
                    <a:lumMod val="75000"/>
                    <a:lumOff val="25000"/>
                  </a:schemeClr>
                </a:solidFill>
              </a:defRPr>
            </a:lvl1pPr>
          </a:lstStyle>
          <a:p>
            <a:pPr>
              <a:defRPr/>
            </a:pPr>
            <a:fld id="{9F90887F-F06F-4A2A-B1B1-9B3E641039CF}" type="slidenum">
              <a:rPr lang="el-GR"/>
              <a:pPr>
                <a:defRPr/>
              </a:pPr>
              <a:t>‹#›</a:t>
            </a:fld>
            <a:endParaRPr lang="el-GR"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 στηλών">
    <p:spTree>
      <p:nvGrpSpPr>
        <p:cNvPr id="1" name=""/>
        <p:cNvGrpSpPr/>
        <p:nvPr/>
      </p:nvGrpSpPr>
      <p:grpSpPr>
        <a:xfrm>
          <a:off x="0" y="0"/>
          <a:ext cx="0" cy="0"/>
          <a:chOff x="0" y="0"/>
          <a:chExt cx="0" cy="0"/>
        </a:xfrm>
      </p:grpSpPr>
      <p:sp>
        <p:nvSpPr>
          <p:cNvPr id="2" name="Τίτλος 1"/>
          <p:cNvSpPr>
            <a:spLocks noGrp="1"/>
          </p:cNvSpPr>
          <p:nvPr>
            <p:ph type="title"/>
          </p:nvPr>
        </p:nvSpPr>
        <p:spPr>
          <a:xfrm>
            <a:off x="432000" y="432000"/>
            <a:ext cx="11340000" cy="432000"/>
          </a:xfrm>
        </p:spPr>
        <p:txBody>
          <a:bodyPr/>
          <a:lstStyle>
            <a:lvl1pPr>
              <a:defRPr>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3" name="Θέση περιεχομένου 2"/>
          <p:cNvSpPr>
            <a:spLocks noGrp="1"/>
          </p:cNvSpPr>
          <p:nvPr>
            <p:ph idx="1"/>
          </p:nvPr>
        </p:nvSpPr>
        <p:spPr>
          <a:xfrm>
            <a:off x="432000" y="1152000"/>
            <a:ext cx="3600000" cy="5039250"/>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5" name="Θέση κειμένου 4"/>
          <p:cNvSpPr>
            <a:spLocks noGrp="1"/>
          </p:cNvSpPr>
          <p:nvPr>
            <p:ph type="body" sz="quarter" idx="12"/>
          </p:nvPr>
        </p:nvSpPr>
        <p:spPr>
          <a:xfrm>
            <a:off x="4301550" y="1152000"/>
            <a:ext cx="3600450" cy="5038725"/>
          </a:xfrm>
        </p:spPr>
        <p:txBody>
          <a:bodyPr rtlCol="0"/>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11" name="Θέση κειμένου 10"/>
          <p:cNvSpPr>
            <a:spLocks noGrp="1"/>
          </p:cNvSpPr>
          <p:nvPr>
            <p:ph type="body" sz="quarter" idx="13"/>
          </p:nvPr>
        </p:nvSpPr>
        <p:spPr>
          <a:xfrm>
            <a:off x="8171550" y="1152000"/>
            <a:ext cx="3600450" cy="5038725"/>
          </a:xfrm>
        </p:spPr>
        <p:txBody>
          <a:bodyPr rtlCol="0"/>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6" name="Θέση υποσέλιδου 6"/>
          <p:cNvSpPr>
            <a:spLocks noGrp="1"/>
          </p:cNvSpPr>
          <p:nvPr>
            <p:ph type="ftr" sz="quarter" idx="14"/>
          </p:nvPr>
        </p:nvSpPr>
        <p:spPr/>
        <p:txBody>
          <a:bodyPr/>
          <a:lstStyle>
            <a:lvl1pPr>
              <a:defRPr>
                <a:solidFill>
                  <a:schemeClr val="tx1">
                    <a:lumMod val="75000"/>
                    <a:lumOff val="25000"/>
                  </a:schemeClr>
                </a:solidFill>
              </a:defRPr>
            </a:lvl1pPr>
          </a:lstStyle>
          <a:p>
            <a:pPr>
              <a:defRPr/>
            </a:pPr>
            <a:r>
              <a:rPr lang="el-GR"/>
              <a:t>Προσθέστε υποσέλιδο</a:t>
            </a:r>
          </a:p>
        </p:txBody>
      </p:sp>
      <p:sp>
        <p:nvSpPr>
          <p:cNvPr id="7" name="Σύμβολο κράτησης αριθμού διαφάνειας 7"/>
          <p:cNvSpPr>
            <a:spLocks noGrp="1"/>
          </p:cNvSpPr>
          <p:nvPr>
            <p:ph type="sldNum" sz="quarter" idx="15"/>
          </p:nvPr>
        </p:nvSpPr>
        <p:spPr/>
        <p:txBody>
          <a:bodyPr/>
          <a:lstStyle>
            <a:lvl1pPr>
              <a:defRPr>
                <a:solidFill>
                  <a:schemeClr val="tx1">
                    <a:lumMod val="75000"/>
                    <a:lumOff val="25000"/>
                  </a:schemeClr>
                </a:solidFill>
              </a:defRPr>
            </a:lvl1pPr>
          </a:lstStyle>
          <a:p>
            <a:pPr>
              <a:defRPr/>
            </a:pPr>
            <a:fld id="{7706EE37-4B57-469D-BD41-B94246DF40C7}" type="slidenum">
              <a:rPr lang="el-GR"/>
              <a:pPr>
                <a:defRPr/>
              </a:pPr>
              <a:t>‹#›</a:t>
            </a:fld>
            <a:endParaRPr lang="el-G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Διαφάνεια τίτλου">
    <p:spTree>
      <p:nvGrpSpPr>
        <p:cNvPr id="1" name=""/>
        <p:cNvGrpSpPr/>
        <p:nvPr/>
      </p:nvGrpSpPr>
      <p:grpSpPr>
        <a:xfrm>
          <a:off x="0" y="0"/>
          <a:ext cx="0" cy="0"/>
          <a:chOff x="0" y="0"/>
          <a:chExt cx="0" cy="0"/>
        </a:xfrm>
      </p:grpSpPr>
      <p:sp>
        <p:nvSpPr>
          <p:cNvPr id="7" name="Ορθογώνιο 12"/>
          <p:cNvSpPr/>
          <p:nvPr userDrawn="1"/>
        </p:nvSpPr>
        <p:spPr>
          <a:xfrm>
            <a:off x="0" y="6780213"/>
            <a:ext cx="12192000" cy="77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8" name="Ορθογώνιο 13"/>
          <p:cNvSpPr/>
          <p:nvPr userDrawn="1"/>
        </p:nvSpPr>
        <p:spPr>
          <a:xfrm>
            <a:off x="0" y="6780213"/>
            <a:ext cx="12204700" cy="31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2" name="Θέση εικόνας 10"/>
          <p:cNvSpPr>
            <a:spLocks noGrp="1"/>
          </p:cNvSpPr>
          <p:nvPr>
            <p:ph type="pic" sz="quarter" idx="13"/>
          </p:nvPr>
        </p:nvSpPr>
        <p:spPr>
          <a:xfrm>
            <a:off x="0" y="0"/>
            <a:ext cx="12192000" cy="6778800"/>
          </a:xfrm>
          <a:solidFill>
            <a:schemeClr val="bg1">
              <a:lumMod val="95000"/>
            </a:schemeClr>
          </a:solidFill>
        </p:spPr>
        <p:txBody>
          <a:bodyPr rIns="540000" rtlCol="0" anchor="ctr">
            <a:noAutofit/>
          </a:bodyPr>
          <a:lstStyle>
            <a:lvl1pPr marL="0" indent="0" algn="r">
              <a:buNone/>
              <a:defRPr/>
            </a:lvl1pPr>
          </a:lstStyle>
          <a:p>
            <a:pPr lvl="0"/>
            <a:r>
              <a:rPr lang="el-GR" noProof="0" dirty="0"/>
              <a:t>Κάντε κλικ στο εικονίδιο για να προσθέσετε μια εικόνα</a:t>
            </a:r>
          </a:p>
        </p:txBody>
      </p:sp>
      <p:sp>
        <p:nvSpPr>
          <p:cNvPr id="2" name="Τίτλος 1"/>
          <p:cNvSpPr>
            <a:spLocks noGrp="1"/>
          </p:cNvSpPr>
          <p:nvPr>
            <p:ph type="ctrTitle"/>
          </p:nvPr>
        </p:nvSpPr>
        <p:spPr>
          <a:xfrm>
            <a:off x="144000" y="144000"/>
            <a:ext cx="4860000" cy="6480000"/>
          </a:xfrm>
          <a:solidFill>
            <a:schemeClr val="bg1"/>
          </a:solidFill>
          <a:ln>
            <a:noFill/>
          </a:ln>
        </p:spPr>
        <p:txBody>
          <a:bodyPr lIns="432000" tIns="72000" rIns="288000" bIns="1404000" anchor="b"/>
          <a:lstStyle>
            <a:lvl1pPr algn="l">
              <a:defRPr sz="5000">
                <a:solidFill>
                  <a:schemeClr val="tx1">
                    <a:lumMod val="75000"/>
                    <a:lumOff val="25000"/>
                  </a:schemeClr>
                </a:solidFill>
              </a:defRPr>
            </a:lvl1pPr>
          </a:lstStyle>
          <a:p>
            <a:r>
              <a:rPr lang="el-GR" noProof="0" dirty="0"/>
              <a:t>Kλικ για επεξεργασία του τίτλου</a:t>
            </a:r>
          </a:p>
        </p:txBody>
      </p:sp>
      <p:sp>
        <p:nvSpPr>
          <p:cNvPr id="3" name="Υπότιτλος 2"/>
          <p:cNvSpPr>
            <a:spLocks noGrp="1"/>
          </p:cNvSpPr>
          <p:nvPr>
            <p:ph type="subTitle" idx="1"/>
          </p:nvPr>
        </p:nvSpPr>
        <p:spPr>
          <a:xfrm>
            <a:off x="607606" y="5578496"/>
            <a:ext cx="3932788" cy="750814"/>
          </a:xfrm>
          <a:noFill/>
        </p:spPr>
        <p:txBody>
          <a:bodyPr rtlCol="0"/>
          <a:lstStyle>
            <a:lvl1pPr marL="0" indent="0" algn="l">
              <a:buNone/>
              <a:defRPr sz="18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noProof="0"/>
              <a:t>Κάντε κλικ για να επεξεργαστείτε τον υπότιτλο του υποδείγματος</a:t>
            </a:r>
            <a:endParaRPr lang="el-GR" noProof="0" dirty="0"/>
          </a:p>
        </p:txBody>
      </p:sp>
      <p:sp>
        <p:nvSpPr>
          <p:cNvPr id="6" name="Θέση εικόνας 5"/>
          <p:cNvSpPr>
            <a:spLocks noGrp="1"/>
          </p:cNvSpPr>
          <p:nvPr>
            <p:ph type="pic" sz="quarter" idx="14"/>
          </p:nvPr>
        </p:nvSpPr>
        <p:spPr>
          <a:xfrm>
            <a:off x="607606" y="764518"/>
            <a:ext cx="3932788" cy="2448000"/>
          </a:xfrm>
          <a:solidFill>
            <a:schemeClr val="bg1">
              <a:lumMod val="95000"/>
            </a:schemeClr>
          </a:solidFill>
        </p:spPr>
        <p:txBody>
          <a:bodyPr rtlCol="0" anchor="ctr">
            <a:noAutofit/>
          </a:bodyPr>
          <a:lstStyle>
            <a:lvl1pPr marL="0" indent="0" algn="ctr">
              <a:buNone/>
              <a:defRPr/>
            </a:lvl1pPr>
          </a:lstStyle>
          <a:p>
            <a:pPr lvl="0"/>
            <a:r>
              <a:rPr lang="el-GR" noProof="0"/>
              <a:t>Κάντε κλικ στο εικονίδιο για να προσθέσετε μια εικόνα</a:t>
            </a:r>
            <a:endParaRPr lang="el-GR" noProof="0"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 στηλών">
    <p:spTree>
      <p:nvGrpSpPr>
        <p:cNvPr id="1" name=""/>
        <p:cNvGrpSpPr/>
        <p:nvPr/>
      </p:nvGrpSpPr>
      <p:grpSpPr>
        <a:xfrm>
          <a:off x="0" y="0"/>
          <a:ext cx="0" cy="0"/>
          <a:chOff x="0" y="0"/>
          <a:chExt cx="0" cy="0"/>
        </a:xfrm>
      </p:grpSpPr>
      <p:sp>
        <p:nvSpPr>
          <p:cNvPr id="2" name="Τίτλος 1"/>
          <p:cNvSpPr>
            <a:spLocks noGrp="1"/>
          </p:cNvSpPr>
          <p:nvPr>
            <p:ph type="title"/>
          </p:nvPr>
        </p:nvSpPr>
        <p:spPr>
          <a:xfrm>
            <a:off x="432000" y="432000"/>
            <a:ext cx="11340000" cy="432000"/>
          </a:xfrm>
        </p:spPr>
        <p:txBody>
          <a:bodyPr/>
          <a:lstStyle>
            <a:lvl1pPr>
              <a:defRPr>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3" name="Θέση περιεχομένου 2"/>
          <p:cNvSpPr>
            <a:spLocks noGrp="1"/>
          </p:cNvSpPr>
          <p:nvPr>
            <p:ph idx="1"/>
          </p:nvPr>
        </p:nvSpPr>
        <p:spPr>
          <a:xfrm>
            <a:off x="432000" y="1152000"/>
            <a:ext cx="2160000" cy="5039250"/>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5" name="Θέση κειμένου 4"/>
          <p:cNvSpPr>
            <a:spLocks noGrp="1"/>
          </p:cNvSpPr>
          <p:nvPr>
            <p:ph type="body" sz="quarter" idx="12"/>
          </p:nvPr>
        </p:nvSpPr>
        <p:spPr>
          <a:xfrm>
            <a:off x="2726412" y="1152525"/>
            <a:ext cx="2160588" cy="5038725"/>
          </a:xfrm>
        </p:spPr>
        <p:txBody>
          <a:bodyPr rtlCol="0"/>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13" name="Θέση κειμένου 12"/>
          <p:cNvSpPr>
            <a:spLocks noGrp="1"/>
          </p:cNvSpPr>
          <p:nvPr>
            <p:ph type="body" sz="quarter" idx="13"/>
          </p:nvPr>
        </p:nvSpPr>
        <p:spPr>
          <a:xfrm>
            <a:off x="5021412" y="1152525"/>
            <a:ext cx="2160588" cy="5038725"/>
          </a:xfrm>
        </p:spPr>
        <p:txBody>
          <a:bodyPr rtlCol="0"/>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15" name="Θέση κειμένου 14"/>
          <p:cNvSpPr>
            <a:spLocks noGrp="1"/>
          </p:cNvSpPr>
          <p:nvPr>
            <p:ph type="body" sz="quarter" idx="14"/>
          </p:nvPr>
        </p:nvSpPr>
        <p:spPr>
          <a:xfrm>
            <a:off x="7316412" y="1148060"/>
            <a:ext cx="2160588" cy="5038725"/>
          </a:xfrm>
        </p:spPr>
        <p:txBody>
          <a:bodyPr rtlCol="0"/>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17" name="Θέση κειμένου 16"/>
          <p:cNvSpPr>
            <a:spLocks noGrp="1"/>
          </p:cNvSpPr>
          <p:nvPr>
            <p:ph type="body" sz="quarter" idx="15"/>
          </p:nvPr>
        </p:nvSpPr>
        <p:spPr>
          <a:xfrm>
            <a:off x="9611412" y="1152525"/>
            <a:ext cx="2160588" cy="5038725"/>
          </a:xfrm>
        </p:spPr>
        <p:txBody>
          <a:bodyPr rtlCol="0"/>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8" name="Θέση υποσέλιδου 6"/>
          <p:cNvSpPr>
            <a:spLocks noGrp="1"/>
          </p:cNvSpPr>
          <p:nvPr>
            <p:ph type="ftr" sz="quarter" idx="16"/>
          </p:nvPr>
        </p:nvSpPr>
        <p:spPr/>
        <p:txBody>
          <a:bodyPr/>
          <a:lstStyle>
            <a:lvl1pPr>
              <a:defRPr>
                <a:solidFill>
                  <a:schemeClr val="tx1">
                    <a:lumMod val="75000"/>
                    <a:lumOff val="25000"/>
                  </a:schemeClr>
                </a:solidFill>
              </a:defRPr>
            </a:lvl1pPr>
          </a:lstStyle>
          <a:p>
            <a:pPr>
              <a:defRPr/>
            </a:pPr>
            <a:r>
              <a:rPr lang="el-GR"/>
              <a:t>Προσθέστε υποσέλιδο</a:t>
            </a:r>
          </a:p>
        </p:txBody>
      </p:sp>
      <p:sp>
        <p:nvSpPr>
          <p:cNvPr id="9" name="Σύμβολο κράτησης αριθμού διαφάνειας 7"/>
          <p:cNvSpPr>
            <a:spLocks noGrp="1"/>
          </p:cNvSpPr>
          <p:nvPr>
            <p:ph type="sldNum" sz="quarter" idx="17"/>
          </p:nvPr>
        </p:nvSpPr>
        <p:spPr/>
        <p:txBody>
          <a:bodyPr/>
          <a:lstStyle>
            <a:lvl1pPr>
              <a:defRPr>
                <a:solidFill>
                  <a:schemeClr val="tx1">
                    <a:lumMod val="75000"/>
                    <a:lumOff val="25000"/>
                  </a:schemeClr>
                </a:solidFill>
              </a:defRPr>
            </a:lvl1pPr>
          </a:lstStyle>
          <a:p>
            <a:pPr>
              <a:defRPr/>
            </a:pPr>
            <a:fld id="{637F853F-AF26-44C7-9244-14E77329361A}" type="slidenum">
              <a:rPr lang="el-GR"/>
              <a:pPr>
                <a:defRPr/>
              </a:pPr>
              <a:t>‹#›</a:t>
            </a:fld>
            <a:endParaRPr lang="el-GR"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Σύγκριση">
    <p:spTree>
      <p:nvGrpSpPr>
        <p:cNvPr id="1" name=""/>
        <p:cNvGrpSpPr/>
        <p:nvPr/>
      </p:nvGrpSpPr>
      <p:grpSpPr>
        <a:xfrm>
          <a:off x="0" y="0"/>
          <a:ext cx="0" cy="0"/>
          <a:chOff x="0" y="0"/>
          <a:chExt cx="0" cy="0"/>
        </a:xfrm>
      </p:grpSpPr>
      <p:cxnSp>
        <p:nvCxnSpPr>
          <p:cNvPr id="7" name="Ευθεία γραμμή σύνδεσης 8"/>
          <p:cNvCxnSpPr/>
          <p:nvPr userDrawn="1"/>
        </p:nvCxnSpPr>
        <p:spPr>
          <a:xfrm>
            <a:off x="6102350" y="2185988"/>
            <a:ext cx="0" cy="262731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 name="Τίτλος 1"/>
          <p:cNvSpPr>
            <a:spLocks noGrp="1"/>
          </p:cNvSpPr>
          <p:nvPr>
            <p:ph type="title"/>
          </p:nvPr>
        </p:nvSpPr>
        <p:spPr>
          <a:xfrm>
            <a:off x="432000" y="432000"/>
            <a:ext cx="11340000" cy="432000"/>
          </a:xfrm>
        </p:spPr>
        <p:txBody>
          <a:bodyPr/>
          <a:lstStyle>
            <a:lvl1pPr>
              <a:defRPr>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3" name="Θέση κειμένου 2"/>
          <p:cNvSpPr>
            <a:spLocks noGrp="1"/>
          </p:cNvSpPr>
          <p:nvPr>
            <p:ph type="body" idx="1"/>
          </p:nvPr>
        </p:nvSpPr>
        <p:spPr>
          <a:xfrm>
            <a:off x="432000" y="1152000"/>
            <a:ext cx="5472000" cy="360000"/>
          </a:xfrm>
        </p:spPr>
        <p:txBody>
          <a:bodyPr rtlCol="0"/>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noProof="0"/>
              <a:t>Kλικ για επεξεργασία των στυλ του υποδείγματος</a:t>
            </a:r>
          </a:p>
        </p:txBody>
      </p:sp>
      <p:sp>
        <p:nvSpPr>
          <p:cNvPr id="4" name="Θέση περιεχομένου 3"/>
          <p:cNvSpPr>
            <a:spLocks noGrp="1"/>
          </p:cNvSpPr>
          <p:nvPr>
            <p:ph sz="half" idx="2"/>
          </p:nvPr>
        </p:nvSpPr>
        <p:spPr>
          <a:xfrm>
            <a:off x="432000" y="1584000"/>
            <a:ext cx="5472000" cy="4608000"/>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8" name="Θέση κειμένου 7"/>
          <p:cNvSpPr>
            <a:spLocks noGrp="1"/>
          </p:cNvSpPr>
          <p:nvPr>
            <p:ph type="body" sz="quarter" idx="12"/>
          </p:nvPr>
        </p:nvSpPr>
        <p:spPr>
          <a:xfrm>
            <a:off x="6299887" y="1584325"/>
            <a:ext cx="5472113" cy="4606925"/>
          </a:xfrm>
        </p:spPr>
        <p:txBody>
          <a:bodyPr rtlCol="0"/>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12" name="Θέση κειμένου 11"/>
          <p:cNvSpPr>
            <a:spLocks noGrp="1"/>
          </p:cNvSpPr>
          <p:nvPr>
            <p:ph type="body" sz="quarter" idx="13"/>
          </p:nvPr>
        </p:nvSpPr>
        <p:spPr>
          <a:xfrm>
            <a:off x="6300000" y="1152525"/>
            <a:ext cx="5472000" cy="358775"/>
          </a:xfrm>
        </p:spPr>
        <p:txBody>
          <a:bodyPr rtlCol="0"/>
          <a:lstStyle>
            <a:lvl1pPr marL="0" indent="0">
              <a:buNone/>
              <a:defRPr sz="2400" b="1"/>
            </a:lvl1pPr>
          </a:lstStyle>
          <a:p>
            <a:pPr lvl="0"/>
            <a:r>
              <a:rPr lang="el-GR" noProof="0"/>
              <a:t>Kλικ για επεξεργασία των στυλ του υποδείγματος</a:t>
            </a:r>
          </a:p>
        </p:txBody>
      </p:sp>
      <p:sp>
        <p:nvSpPr>
          <p:cNvPr id="9" name="Θέση υποσέλιδου 9"/>
          <p:cNvSpPr>
            <a:spLocks noGrp="1"/>
          </p:cNvSpPr>
          <p:nvPr>
            <p:ph type="ftr" sz="quarter" idx="14"/>
          </p:nvPr>
        </p:nvSpPr>
        <p:spPr/>
        <p:txBody>
          <a:bodyPr/>
          <a:lstStyle>
            <a:lvl1pPr>
              <a:defRPr>
                <a:solidFill>
                  <a:schemeClr val="tx1">
                    <a:lumMod val="75000"/>
                    <a:lumOff val="25000"/>
                  </a:schemeClr>
                </a:solidFill>
              </a:defRPr>
            </a:lvl1pPr>
          </a:lstStyle>
          <a:p>
            <a:pPr>
              <a:defRPr/>
            </a:pPr>
            <a:r>
              <a:rPr lang="el-GR"/>
              <a:t>Προσθέστε υποσέλιδο</a:t>
            </a:r>
          </a:p>
        </p:txBody>
      </p:sp>
      <p:sp>
        <p:nvSpPr>
          <p:cNvPr id="10" name="Σύμβολο κράτησης θέσης αριθμού διαφάνειας 10"/>
          <p:cNvSpPr>
            <a:spLocks noGrp="1"/>
          </p:cNvSpPr>
          <p:nvPr>
            <p:ph type="sldNum" sz="quarter" idx="15"/>
          </p:nvPr>
        </p:nvSpPr>
        <p:spPr/>
        <p:txBody>
          <a:bodyPr/>
          <a:lstStyle>
            <a:lvl1pPr>
              <a:defRPr>
                <a:solidFill>
                  <a:schemeClr val="tx1">
                    <a:lumMod val="75000"/>
                    <a:lumOff val="25000"/>
                  </a:schemeClr>
                </a:solidFill>
              </a:defRPr>
            </a:lvl1pPr>
          </a:lstStyle>
          <a:p>
            <a:pPr>
              <a:defRPr/>
            </a:pPr>
            <a:fld id="{D00D5C45-C25B-4DAE-999E-ABC34A35F464}" type="slidenum">
              <a:rPr lang="el-GR"/>
              <a:pPr>
                <a:defRPr/>
              </a:pPr>
              <a:t>‹#›</a:t>
            </a:fld>
            <a:endParaRPr lang="el-GR"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5" name="Θέση κειμένου 5"/>
          <p:cNvSpPr>
            <a:spLocks noGrp="1"/>
          </p:cNvSpPr>
          <p:nvPr>
            <p:ph type="body" sz="quarter" idx="32"/>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4" name="Θέση υποσέλιδου 5"/>
          <p:cNvSpPr>
            <a:spLocks noGrp="1"/>
          </p:cNvSpPr>
          <p:nvPr>
            <p:ph type="ftr" sz="quarter" idx="33"/>
          </p:nvPr>
        </p:nvSpPr>
        <p:spPr/>
        <p:txBody>
          <a:bodyPr/>
          <a:lstStyle>
            <a:lvl1pPr>
              <a:defRPr>
                <a:solidFill>
                  <a:schemeClr val="tx1">
                    <a:lumMod val="75000"/>
                    <a:lumOff val="25000"/>
                  </a:schemeClr>
                </a:solidFill>
              </a:defRPr>
            </a:lvl1pPr>
          </a:lstStyle>
          <a:p>
            <a:pPr>
              <a:defRPr/>
            </a:pPr>
            <a:r>
              <a:rPr lang="el-GR"/>
              <a:t>Προσθέστε υποσέλιδο</a:t>
            </a:r>
            <a:endParaRPr lang="el-GR" dirty="0"/>
          </a:p>
        </p:txBody>
      </p:sp>
      <p:sp>
        <p:nvSpPr>
          <p:cNvPr id="6" name="Θέση αριθμού διαφάνειας 6"/>
          <p:cNvSpPr>
            <a:spLocks noGrp="1"/>
          </p:cNvSpPr>
          <p:nvPr>
            <p:ph type="sldNum" sz="quarter" idx="34"/>
          </p:nvPr>
        </p:nvSpPr>
        <p:spPr/>
        <p:txBody>
          <a:bodyPr/>
          <a:lstStyle>
            <a:lvl1pPr>
              <a:defRPr>
                <a:solidFill>
                  <a:schemeClr val="tx1">
                    <a:lumMod val="75000"/>
                    <a:lumOff val="25000"/>
                  </a:schemeClr>
                </a:solidFill>
              </a:defRPr>
            </a:lvl1pPr>
          </a:lstStyle>
          <a:p>
            <a:pPr>
              <a:defRPr/>
            </a:pPr>
            <a:fld id="{A4DA9C45-6197-4C33-B058-5A63E46EC8BA}" type="slidenum">
              <a:rPr lang="el-GR"/>
              <a:pPr>
                <a:defRPr/>
              </a:pPr>
              <a:t>‹#›</a:t>
            </a:fld>
            <a:endParaRPr lang="el-GR"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Κενό">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noProof="0"/>
              <a:t>Kλικ για επεξεργασία του τίτλου</a:t>
            </a:r>
            <a:endParaRPr lang="el-GR" noProof="0" dirty="0"/>
          </a:p>
        </p:txBody>
      </p:sp>
      <p:sp>
        <p:nvSpPr>
          <p:cNvPr id="3" name="Θέση υποσέλιδου 4"/>
          <p:cNvSpPr>
            <a:spLocks noGrp="1"/>
          </p:cNvSpPr>
          <p:nvPr>
            <p:ph type="ftr" sz="quarter" idx="10"/>
          </p:nvPr>
        </p:nvSpPr>
        <p:spPr/>
        <p:txBody>
          <a:bodyPr/>
          <a:lstStyle>
            <a:lvl1pPr>
              <a:defRPr>
                <a:solidFill>
                  <a:schemeClr val="tx1">
                    <a:lumMod val="75000"/>
                    <a:lumOff val="25000"/>
                  </a:schemeClr>
                </a:solidFill>
              </a:defRPr>
            </a:lvl1pPr>
          </a:lstStyle>
          <a:p>
            <a:pPr>
              <a:defRPr/>
            </a:pPr>
            <a:r>
              <a:rPr lang="el-GR"/>
              <a:t>Προσθέστε υποσέλιδο</a:t>
            </a:r>
            <a:endParaRPr lang="el-GR" dirty="0"/>
          </a:p>
        </p:txBody>
      </p:sp>
      <p:sp>
        <p:nvSpPr>
          <p:cNvPr id="4" name="Θέση αριθμού διαφάνειας 5"/>
          <p:cNvSpPr>
            <a:spLocks noGrp="1"/>
          </p:cNvSpPr>
          <p:nvPr>
            <p:ph type="sldNum" sz="quarter" idx="11"/>
          </p:nvPr>
        </p:nvSpPr>
        <p:spPr/>
        <p:txBody>
          <a:bodyPr/>
          <a:lstStyle>
            <a:lvl1pPr>
              <a:defRPr>
                <a:solidFill>
                  <a:schemeClr val="tx1">
                    <a:lumMod val="75000"/>
                    <a:lumOff val="25000"/>
                  </a:schemeClr>
                </a:solidFill>
              </a:defRPr>
            </a:lvl1pPr>
          </a:lstStyle>
          <a:p>
            <a:pPr>
              <a:defRPr/>
            </a:pPr>
            <a:fld id="{259B106D-C749-4341-AECF-70BCC07FFDF7}" type="slidenum">
              <a:rPr lang="el-GR"/>
              <a:pPr>
                <a:defRPr/>
              </a:pPr>
              <a:t>‹#›</a:t>
            </a:fld>
            <a:endParaRPr lang="el-GR"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4_Διαφάνεια τίτλου">
    <p:spTree>
      <p:nvGrpSpPr>
        <p:cNvPr id="1" name=""/>
        <p:cNvGrpSpPr/>
        <p:nvPr/>
      </p:nvGrpSpPr>
      <p:grpSpPr>
        <a:xfrm>
          <a:off x="0" y="0"/>
          <a:ext cx="0" cy="0"/>
          <a:chOff x="0" y="0"/>
          <a:chExt cx="0" cy="0"/>
        </a:xfrm>
      </p:grpSpPr>
      <p:sp>
        <p:nvSpPr>
          <p:cNvPr id="8" name="Ορθογώνιο 12"/>
          <p:cNvSpPr/>
          <p:nvPr userDrawn="1"/>
        </p:nvSpPr>
        <p:spPr>
          <a:xfrm>
            <a:off x="0" y="6780213"/>
            <a:ext cx="12192000" cy="77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9" name="Ορθογώνιο 13"/>
          <p:cNvSpPr/>
          <p:nvPr userDrawn="1"/>
        </p:nvSpPr>
        <p:spPr>
          <a:xfrm>
            <a:off x="0" y="6780213"/>
            <a:ext cx="12204700" cy="31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2" name="Θέση εικόνας 10"/>
          <p:cNvSpPr>
            <a:spLocks noGrp="1"/>
          </p:cNvSpPr>
          <p:nvPr>
            <p:ph type="pic" sz="quarter" idx="13"/>
          </p:nvPr>
        </p:nvSpPr>
        <p:spPr>
          <a:xfrm>
            <a:off x="0" y="0"/>
            <a:ext cx="12192000" cy="6778800"/>
          </a:xfrm>
          <a:solidFill>
            <a:schemeClr val="bg1">
              <a:lumMod val="95000"/>
            </a:schemeClr>
          </a:solidFill>
        </p:spPr>
        <p:txBody>
          <a:bodyPr tIns="1116000" rtlCol="0">
            <a:noAutofit/>
          </a:bodyPr>
          <a:lstStyle>
            <a:lvl1pPr marL="0" indent="0" algn="ctr">
              <a:buNone/>
              <a:defRPr/>
            </a:lvl1pPr>
          </a:lstStyle>
          <a:p>
            <a:pPr lvl="0"/>
            <a:r>
              <a:rPr lang="el-GR" noProof="0" dirty="0"/>
              <a:t>Κάντε κλικ στο εικονίδιο για να προσθέσετε μια εικόνα</a:t>
            </a:r>
          </a:p>
        </p:txBody>
      </p:sp>
      <p:sp>
        <p:nvSpPr>
          <p:cNvPr id="2" name="Τίτλος 1"/>
          <p:cNvSpPr>
            <a:spLocks noGrp="1"/>
          </p:cNvSpPr>
          <p:nvPr>
            <p:ph type="ctrTitle"/>
          </p:nvPr>
        </p:nvSpPr>
        <p:spPr>
          <a:xfrm>
            <a:off x="144000" y="144000"/>
            <a:ext cx="4860000" cy="6480000"/>
          </a:xfrm>
          <a:solidFill>
            <a:schemeClr val="bg1"/>
          </a:solidFill>
          <a:ln>
            <a:noFill/>
          </a:ln>
        </p:spPr>
        <p:txBody>
          <a:bodyPr lIns="432000" tIns="72000" rIns="288000" bIns="2448000" anchor="b"/>
          <a:lstStyle>
            <a:lvl1pPr algn="l">
              <a:defRPr sz="5500">
                <a:solidFill>
                  <a:schemeClr val="tx1">
                    <a:lumMod val="75000"/>
                    <a:lumOff val="25000"/>
                  </a:schemeClr>
                </a:solidFill>
              </a:defRPr>
            </a:lvl1pPr>
          </a:lstStyle>
          <a:p>
            <a:r>
              <a:rPr lang="el-GR" noProof="0" dirty="0"/>
              <a:t>Kλικ για επεξεργασία του τίτλου</a:t>
            </a:r>
          </a:p>
        </p:txBody>
      </p:sp>
      <p:sp>
        <p:nvSpPr>
          <p:cNvPr id="3" name="Υπότιτλος 2"/>
          <p:cNvSpPr>
            <a:spLocks noGrp="1"/>
          </p:cNvSpPr>
          <p:nvPr>
            <p:ph type="subTitle" idx="1"/>
          </p:nvPr>
        </p:nvSpPr>
        <p:spPr>
          <a:xfrm>
            <a:off x="1038224" y="4504149"/>
            <a:ext cx="3349381" cy="252000"/>
          </a:xfrm>
          <a:noFill/>
        </p:spPr>
        <p:txBody>
          <a:bodyPr rtlCol="0"/>
          <a:lstStyle>
            <a:lvl1pPr marL="0" indent="0" algn="l">
              <a:buNone/>
              <a:defRPr sz="18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noProof="0" dirty="0"/>
              <a:t>Κάντε κλικ για να επεξεργαστείτε τον υπότιτλο του υποδείγματος</a:t>
            </a:r>
          </a:p>
        </p:txBody>
      </p:sp>
      <p:sp>
        <p:nvSpPr>
          <p:cNvPr id="5" name="Θέση κειμένου 4"/>
          <p:cNvSpPr>
            <a:spLocks noGrp="1"/>
          </p:cNvSpPr>
          <p:nvPr>
            <p:ph type="body" sz="quarter" idx="15"/>
          </p:nvPr>
        </p:nvSpPr>
        <p:spPr>
          <a:xfrm>
            <a:off x="1038224" y="4908147"/>
            <a:ext cx="3349381" cy="252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11" name="Θέση κειμένου 10"/>
          <p:cNvSpPr>
            <a:spLocks noGrp="1"/>
          </p:cNvSpPr>
          <p:nvPr>
            <p:ph type="body" sz="quarter" idx="16"/>
          </p:nvPr>
        </p:nvSpPr>
        <p:spPr>
          <a:xfrm>
            <a:off x="1038631" y="5312145"/>
            <a:ext cx="3349381" cy="252000"/>
          </a:xfrm>
        </p:spPr>
        <p:txBody>
          <a:bodyPr rtlCol="0"/>
          <a:lstStyle>
            <a:lvl1pPr marL="0" indent="0">
              <a:buNone/>
              <a:defRPr/>
            </a:lvl1pPr>
          </a:lstStyle>
          <a:p>
            <a:pPr lvl="0"/>
            <a:r>
              <a:rPr lang="el-GR" noProof="0" dirty="0"/>
              <a:t>Kλικ για επεξεργασία των στυλ του υποδείγματος</a:t>
            </a:r>
          </a:p>
        </p:txBody>
      </p:sp>
      <p:sp>
        <p:nvSpPr>
          <p:cNvPr id="16" name="Θέση κειμένου 15"/>
          <p:cNvSpPr>
            <a:spLocks noGrp="1"/>
          </p:cNvSpPr>
          <p:nvPr>
            <p:ph type="body" sz="quarter" idx="17"/>
          </p:nvPr>
        </p:nvSpPr>
        <p:spPr>
          <a:xfrm>
            <a:off x="1026094" y="5715370"/>
            <a:ext cx="3350644" cy="252413"/>
          </a:xfrm>
        </p:spPr>
        <p:txBody>
          <a:bodyPr rtlCol="0"/>
          <a:lstStyle>
            <a:lvl1pPr marL="0" indent="0">
              <a:buNone/>
              <a:defRPr/>
            </a:lvl1pPr>
          </a:lstStyle>
          <a:p>
            <a:pPr lvl="0"/>
            <a:r>
              <a:rPr lang="el-GR" noProof="0" dirty="0"/>
              <a:t>Kλικ για επεξεργασία των στυλ του υποδείγματος</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Διαφάνεια τίτλου">
    <p:spTree>
      <p:nvGrpSpPr>
        <p:cNvPr id="1" name=""/>
        <p:cNvGrpSpPr/>
        <p:nvPr/>
      </p:nvGrpSpPr>
      <p:grpSpPr>
        <a:xfrm>
          <a:off x="0" y="0"/>
          <a:ext cx="0" cy="0"/>
          <a:chOff x="0" y="0"/>
          <a:chExt cx="0" cy="0"/>
        </a:xfrm>
      </p:grpSpPr>
      <p:sp>
        <p:nvSpPr>
          <p:cNvPr id="11" name="Θέση εικόνας 10"/>
          <p:cNvSpPr>
            <a:spLocks noGrp="1"/>
          </p:cNvSpPr>
          <p:nvPr>
            <p:ph type="pic" sz="quarter" idx="13"/>
          </p:nvPr>
        </p:nvSpPr>
        <p:spPr>
          <a:xfrm>
            <a:off x="0" y="0"/>
            <a:ext cx="12192000" cy="6013450"/>
          </a:xfrm>
          <a:solidFill>
            <a:schemeClr val="bg1">
              <a:lumMod val="95000"/>
            </a:schemeClr>
          </a:solidFill>
        </p:spPr>
        <p:txBody>
          <a:bodyPr lIns="576000" rIns="36000" rtlCol="0" anchor="ctr">
            <a:noAutofit/>
          </a:bodyPr>
          <a:lstStyle>
            <a:lvl1pPr marL="0" indent="0" algn="l">
              <a:buNone/>
              <a:defRPr/>
            </a:lvl1pPr>
          </a:lstStyle>
          <a:p>
            <a:pPr lvl="0"/>
            <a:r>
              <a:rPr lang="el-GR" noProof="0" dirty="0"/>
              <a:t>Κάντε κλικ στο εικονίδιο για να προσθέσετε μια εικόνα</a:t>
            </a:r>
          </a:p>
        </p:txBody>
      </p:sp>
      <p:sp>
        <p:nvSpPr>
          <p:cNvPr id="2" name="Τίτλος 1"/>
          <p:cNvSpPr>
            <a:spLocks noGrp="1"/>
          </p:cNvSpPr>
          <p:nvPr>
            <p:ph type="ctrTitle"/>
          </p:nvPr>
        </p:nvSpPr>
        <p:spPr>
          <a:xfrm>
            <a:off x="7189200" y="163897"/>
            <a:ext cx="4860000" cy="5724000"/>
          </a:xfrm>
          <a:solidFill>
            <a:schemeClr val="bg1"/>
          </a:solidFill>
          <a:ln>
            <a:noFill/>
          </a:ln>
        </p:spPr>
        <p:txBody>
          <a:bodyPr lIns="432000" tIns="72000" rIns="288000" bIns="1404000" anchor="b"/>
          <a:lstStyle>
            <a:lvl1pPr algn="l">
              <a:defRPr sz="4500">
                <a:solidFill>
                  <a:schemeClr val="tx1">
                    <a:lumMod val="75000"/>
                    <a:lumOff val="25000"/>
                  </a:schemeClr>
                </a:solidFill>
              </a:defRPr>
            </a:lvl1pPr>
          </a:lstStyle>
          <a:p>
            <a:r>
              <a:rPr lang="el-GR" noProof="0" dirty="0"/>
              <a:t>Kλικ για επεξεργασία του τίτλου</a:t>
            </a:r>
          </a:p>
        </p:txBody>
      </p:sp>
      <p:sp>
        <p:nvSpPr>
          <p:cNvPr id="3" name="Υπότιτλος 2"/>
          <p:cNvSpPr>
            <a:spLocks noGrp="1"/>
          </p:cNvSpPr>
          <p:nvPr>
            <p:ph type="subTitle" idx="1"/>
          </p:nvPr>
        </p:nvSpPr>
        <p:spPr>
          <a:xfrm>
            <a:off x="7652806" y="4837186"/>
            <a:ext cx="3932788" cy="750814"/>
          </a:xfrm>
          <a:noFill/>
        </p:spPr>
        <p:txBody>
          <a:bodyPr rtlCol="0"/>
          <a:lstStyle>
            <a:lvl1pPr marL="0" indent="0" algn="l">
              <a:buNone/>
              <a:defRPr sz="18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noProof="0"/>
              <a:t>Κάντε κλικ για να επεξεργαστείτε τον υπότιτλο του υποδείγματος</a:t>
            </a:r>
            <a:endParaRPr lang="el-GR" noProof="0" dirty="0"/>
          </a:p>
        </p:txBody>
      </p:sp>
      <p:sp>
        <p:nvSpPr>
          <p:cNvPr id="8" name="Θέση εικόνας 5"/>
          <p:cNvSpPr>
            <a:spLocks noGrp="1"/>
          </p:cNvSpPr>
          <p:nvPr>
            <p:ph type="pic" sz="quarter" idx="14"/>
          </p:nvPr>
        </p:nvSpPr>
        <p:spPr>
          <a:xfrm>
            <a:off x="7652806" y="764519"/>
            <a:ext cx="3932788" cy="1872000"/>
          </a:xfrm>
          <a:solidFill>
            <a:schemeClr val="bg1">
              <a:lumMod val="95000"/>
            </a:schemeClr>
          </a:solidFill>
        </p:spPr>
        <p:txBody>
          <a:bodyPr rtlCol="0" anchor="ctr">
            <a:noAutofit/>
          </a:bodyPr>
          <a:lstStyle>
            <a:lvl1pPr marL="0" indent="0" algn="ctr">
              <a:buNone/>
              <a:defRPr/>
            </a:lvl1pPr>
          </a:lstStyle>
          <a:p>
            <a:pPr lvl="0"/>
            <a:r>
              <a:rPr lang="el-GR" noProof="0"/>
              <a:t>Κάντε κλικ στο εικονίδιο για να προσθέσετε μια εικόνα</a:t>
            </a:r>
            <a:endParaRPr lang="el-GR" noProof="0" dirty="0"/>
          </a:p>
        </p:txBody>
      </p:sp>
      <p:sp>
        <p:nvSpPr>
          <p:cNvPr id="6" name="Θέση υποσέλιδου 4"/>
          <p:cNvSpPr>
            <a:spLocks noGrp="1"/>
          </p:cNvSpPr>
          <p:nvPr>
            <p:ph type="ftr" sz="quarter" idx="15"/>
          </p:nvPr>
        </p:nvSpPr>
        <p:spPr/>
        <p:txBody>
          <a:bodyPr/>
          <a:lstStyle>
            <a:lvl1pPr>
              <a:defRPr/>
            </a:lvl1pPr>
          </a:lstStyle>
          <a:p>
            <a:pPr>
              <a:defRPr/>
            </a:pPr>
            <a:r>
              <a:rPr lang="el-GR"/>
              <a:t>Προσθέστε υποσέλιδο</a:t>
            </a:r>
          </a:p>
        </p:txBody>
      </p:sp>
      <p:sp>
        <p:nvSpPr>
          <p:cNvPr id="7" name="Θέση αριθμού διαφάνειας 5"/>
          <p:cNvSpPr>
            <a:spLocks noGrp="1"/>
          </p:cNvSpPr>
          <p:nvPr>
            <p:ph type="sldNum" sz="quarter" idx="16"/>
          </p:nvPr>
        </p:nvSpPr>
        <p:spPr/>
        <p:txBody>
          <a:bodyPr/>
          <a:lstStyle>
            <a:lvl1pPr>
              <a:defRPr/>
            </a:lvl1pPr>
          </a:lstStyle>
          <a:p>
            <a:pPr>
              <a:defRPr/>
            </a:pPr>
            <a:fld id="{700DF943-9910-4668-AA6C-8E7A3EDC8DC7}" type="slidenum">
              <a:rPr lang="el-GR"/>
              <a:pPr>
                <a:defRPr/>
              </a:pPr>
              <a:t>‹#›</a:t>
            </a:fld>
            <a:endParaRPr lang="el-G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Διαφάνεια τίτλου">
    <p:spTree>
      <p:nvGrpSpPr>
        <p:cNvPr id="1" name=""/>
        <p:cNvGrpSpPr/>
        <p:nvPr/>
      </p:nvGrpSpPr>
      <p:grpSpPr>
        <a:xfrm>
          <a:off x="0" y="0"/>
          <a:ext cx="0" cy="0"/>
          <a:chOff x="0" y="0"/>
          <a:chExt cx="0" cy="0"/>
        </a:xfrm>
      </p:grpSpPr>
      <p:sp>
        <p:nvSpPr>
          <p:cNvPr id="7" name="Ορθογώνιο 3"/>
          <p:cNvSpPr/>
          <p:nvPr userDrawn="1"/>
        </p:nvSpPr>
        <p:spPr>
          <a:xfrm>
            <a:off x="0" y="0"/>
            <a:ext cx="12192000" cy="60134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 name="Τίτλος 1"/>
          <p:cNvSpPr>
            <a:spLocks noGrp="1"/>
          </p:cNvSpPr>
          <p:nvPr>
            <p:ph type="ctrTitle"/>
          </p:nvPr>
        </p:nvSpPr>
        <p:spPr>
          <a:xfrm>
            <a:off x="7189200" y="163897"/>
            <a:ext cx="4860000" cy="5724000"/>
          </a:xfrm>
          <a:solidFill>
            <a:schemeClr val="bg1"/>
          </a:solidFill>
          <a:ln>
            <a:noFill/>
          </a:ln>
        </p:spPr>
        <p:txBody>
          <a:bodyPr lIns="432000" tIns="72000" rIns="288000" bIns="1404000" anchor="b"/>
          <a:lstStyle>
            <a:lvl1pPr algn="l">
              <a:defRPr sz="4500">
                <a:solidFill>
                  <a:schemeClr val="tx1">
                    <a:lumMod val="75000"/>
                    <a:lumOff val="25000"/>
                  </a:schemeClr>
                </a:solidFill>
              </a:defRPr>
            </a:lvl1pPr>
          </a:lstStyle>
          <a:p>
            <a:r>
              <a:rPr lang="el-GR" noProof="0" dirty="0"/>
              <a:t>Kλικ για επεξεργασία του τίτλου</a:t>
            </a:r>
          </a:p>
        </p:txBody>
      </p:sp>
      <p:sp>
        <p:nvSpPr>
          <p:cNvPr id="3" name="Υπότιτλος 2"/>
          <p:cNvSpPr>
            <a:spLocks noGrp="1"/>
          </p:cNvSpPr>
          <p:nvPr>
            <p:ph type="subTitle" idx="1"/>
          </p:nvPr>
        </p:nvSpPr>
        <p:spPr>
          <a:xfrm>
            <a:off x="7652806" y="4837186"/>
            <a:ext cx="3932788" cy="750814"/>
          </a:xfrm>
          <a:noFill/>
        </p:spPr>
        <p:txBody>
          <a:bodyPr rtlCol="0"/>
          <a:lstStyle>
            <a:lvl1pPr marL="0" indent="0" algn="l">
              <a:buNone/>
              <a:defRPr sz="18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noProof="0"/>
              <a:t>Κάντε κλικ για να επεξεργαστείτε τον υπότιτλο του υποδείγματος</a:t>
            </a:r>
            <a:endParaRPr lang="el-GR" noProof="0" dirty="0"/>
          </a:p>
        </p:txBody>
      </p:sp>
      <p:sp>
        <p:nvSpPr>
          <p:cNvPr id="12" name="Θέση εικόνας 5"/>
          <p:cNvSpPr>
            <a:spLocks noGrp="1"/>
          </p:cNvSpPr>
          <p:nvPr>
            <p:ph type="pic" sz="quarter" idx="16"/>
          </p:nvPr>
        </p:nvSpPr>
        <p:spPr>
          <a:xfrm>
            <a:off x="7652806" y="764519"/>
            <a:ext cx="1872000" cy="1872000"/>
          </a:xfrm>
          <a:solidFill>
            <a:schemeClr val="bg1">
              <a:lumMod val="95000"/>
            </a:schemeClr>
          </a:solidFill>
        </p:spPr>
        <p:txBody>
          <a:bodyPr rtlCol="0" anchor="ctr">
            <a:noAutofit/>
          </a:bodyPr>
          <a:lstStyle>
            <a:lvl1pPr marL="0" indent="0" algn="ctr">
              <a:buNone/>
              <a:defRPr/>
            </a:lvl1pPr>
          </a:lstStyle>
          <a:p>
            <a:pPr lvl="0"/>
            <a:r>
              <a:rPr lang="el-GR" noProof="0"/>
              <a:t>Κάντε κλικ στο εικονίδιο για να προσθέσετε μια εικόνα</a:t>
            </a:r>
            <a:endParaRPr lang="el-GR" noProof="0" dirty="0"/>
          </a:p>
        </p:txBody>
      </p:sp>
      <p:sp>
        <p:nvSpPr>
          <p:cNvPr id="13" name="Θέση εικόνας 5"/>
          <p:cNvSpPr>
            <a:spLocks noGrp="1"/>
          </p:cNvSpPr>
          <p:nvPr>
            <p:ph type="pic" sz="quarter" idx="17"/>
          </p:nvPr>
        </p:nvSpPr>
        <p:spPr>
          <a:xfrm>
            <a:off x="9713594" y="764519"/>
            <a:ext cx="1872000" cy="1872000"/>
          </a:xfrm>
          <a:solidFill>
            <a:schemeClr val="bg1">
              <a:lumMod val="95000"/>
            </a:schemeClr>
          </a:solidFill>
        </p:spPr>
        <p:txBody>
          <a:bodyPr rtlCol="0" anchor="ctr">
            <a:noAutofit/>
          </a:bodyPr>
          <a:lstStyle>
            <a:lvl1pPr marL="0" indent="0" algn="ctr">
              <a:buNone/>
              <a:defRPr/>
            </a:lvl1pPr>
          </a:lstStyle>
          <a:p>
            <a:pPr lvl="0"/>
            <a:r>
              <a:rPr lang="el-GR" noProof="0"/>
              <a:t>Κάντε κλικ στο εικονίδιο για να προσθέσετε μια εικόνα</a:t>
            </a:r>
            <a:endParaRPr lang="el-GR" noProof="0" dirty="0"/>
          </a:p>
        </p:txBody>
      </p:sp>
      <p:sp>
        <p:nvSpPr>
          <p:cNvPr id="16" name="Θέση κειμένου 15"/>
          <p:cNvSpPr>
            <a:spLocks noGrp="1"/>
          </p:cNvSpPr>
          <p:nvPr>
            <p:ph type="body" sz="quarter" idx="18"/>
          </p:nvPr>
        </p:nvSpPr>
        <p:spPr>
          <a:xfrm>
            <a:off x="424800" y="3327399"/>
            <a:ext cx="6350000" cy="2560498"/>
          </a:xfrm>
        </p:spPr>
        <p:txBody>
          <a:bodyPr rtlCol="0"/>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8" name="Θέση αριθμού διαφάνειας 4"/>
          <p:cNvSpPr>
            <a:spLocks noGrp="1"/>
          </p:cNvSpPr>
          <p:nvPr>
            <p:ph type="sldNum" sz="quarter" idx="19"/>
          </p:nvPr>
        </p:nvSpPr>
        <p:spPr/>
        <p:txBody>
          <a:bodyPr/>
          <a:lstStyle>
            <a:lvl1pPr>
              <a:defRPr/>
            </a:lvl1pPr>
          </a:lstStyle>
          <a:p>
            <a:pPr>
              <a:defRPr/>
            </a:pPr>
            <a:fld id="{BA39FDEE-F6A3-4900-A972-D00ADE5C85E3}" type="slidenum">
              <a:rPr lang="el-GR"/>
              <a:pPr>
                <a:defRPr/>
              </a:pPr>
              <a:t>‹#›</a:t>
            </a:fld>
            <a:endParaRPr lang="el-GR" dirty="0"/>
          </a:p>
        </p:txBody>
      </p:sp>
      <p:sp>
        <p:nvSpPr>
          <p:cNvPr id="9" name="Θέση υποσέλιδου 8"/>
          <p:cNvSpPr>
            <a:spLocks noGrp="1"/>
          </p:cNvSpPr>
          <p:nvPr>
            <p:ph type="ftr" sz="quarter" idx="20"/>
          </p:nvPr>
        </p:nvSpPr>
        <p:spPr/>
        <p:txBody>
          <a:bodyPr/>
          <a:lstStyle>
            <a:lvl1pPr>
              <a:defRPr/>
            </a:lvl1pPr>
          </a:lstStyle>
          <a:p>
            <a:pPr>
              <a:defRPr/>
            </a:pPr>
            <a:r>
              <a:rPr lang="el-GR"/>
              <a:t>Προσθέστε υποσέλιδο</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Μόνο τίτλος">
    <p:spTree>
      <p:nvGrpSpPr>
        <p:cNvPr id="1" name=""/>
        <p:cNvGrpSpPr/>
        <p:nvPr/>
      </p:nvGrpSpPr>
      <p:grpSpPr>
        <a:xfrm>
          <a:off x="0" y="0"/>
          <a:ext cx="0" cy="0"/>
          <a:chOff x="0" y="0"/>
          <a:chExt cx="0" cy="0"/>
        </a:xfrm>
      </p:grpSpPr>
      <p:sp>
        <p:nvSpPr>
          <p:cNvPr id="23" name="Ορθογώνιο 6"/>
          <p:cNvSpPr/>
          <p:nvPr userDrawn="1"/>
        </p:nvSpPr>
        <p:spPr>
          <a:xfrm>
            <a:off x="7523163" y="3629025"/>
            <a:ext cx="1836737" cy="14446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4" name="Ορθογώνιο 6"/>
          <p:cNvSpPr/>
          <p:nvPr userDrawn="1"/>
        </p:nvSpPr>
        <p:spPr>
          <a:xfrm>
            <a:off x="9869488" y="3629025"/>
            <a:ext cx="1836737" cy="14446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5" name="Ορθογώνιο 6"/>
          <p:cNvSpPr/>
          <p:nvPr userDrawn="1"/>
        </p:nvSpPr>
        <p:spPr>
          <a:xfrm>
            <a:off x="503238" y="3629025"/>
            <a:ext cx="1836737" cy="14446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6" name="Ορθογώνιο 6"/>
          <p:cNvSpPr/>
          <p:nvPr userDrawn="1"/>
        </p:nvSpPr>
        <p:spPr>
          <a:xfrm>
            <a:off x="2843213" y="3629025"/>
            <a:ext cx="1836737" cy="14446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7" name="Ορθογώνιο 6"/>
          <p:cNvSpPr/>
          <p:nvPr userDrawn="1"/>
        </p:nvSpPr>
        <p:spPr>
          <a:xfrm>
            <a:off x="5178425" y="3629025"/>
            <a:ext cx="1835150" cy="14446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 name="Τίτλος 1"/>
          <p:cNvSpPr>
            <a:spLocks noGrp="1"/>
          </p:cNvSpPr>
          <p:nvPr>
            <p:ph type="title"/>
          </p:nvPr>
        </p:nvSpPr>
        <p:spPr/>
        <p:txBody>
          <a:bodyPr/>
          <a:lstStyle>
            <a:lvl1pPr>
              <a:defRPr>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5" name="Θέση κειμένου 8"/>
          <p:cNvSpPr>
            <a:spLocks noGrp="1"/>
          </p:cNvSpPr>
          <p:nvPr>
            <p:ph type="body" sz="quarter" idx="17"/>
          </p:nvPr>
        </p:nvSpPr>
        <p:spPr>
          <a:xfrm>
            <a:off x="4318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8" name="Θέση κειμένου 10"/>
          <p:cNvSpPr>
            <a:spLocks noGrp="1"/>
          </p:cNvSpPr>
          <p:nvPr>
            <p:ph type="body" sz="quarter" idx="18"/>
          </p:nvPr>
        </p:nvSpPr>
        <p:spPr>
          <a:xfrm>
            <a:off x="431800" y="4605832"/>
            <a:ext cx="1980000" cy="720000"/>
          </a:xfrm>
        </p:spPr>
        <p:txBody>
          <a:bodyPr rtlCol="0"/>
          <a:lstStyle>
            <a:lvl1pPr marL="0" indent="0" algn="ctr">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9" name="Θέση κειμένου 8"/>
          <p:cNvSpPr>
            <a:spLocks noGrp="1"/>
          </p:cNvSpPr>
          <p:nvPr>
            <p:ph type="body" sz="quarter" idx="33"/>
          </p:nvPr>
        </p:nvSpPr>
        <p:spPr>
          <a:xfrm>
            <a:off x="277185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10" name="Θέση κειμένου 10"/>
          <p:cNvSpPr>
            <a:spLocks noGrp="1"/>
          </p:cNvSpPr>
          <p:nvPr>
            <p:ph type="body" sz="quarter" idx="34"/>
          </p:nvPr>
        </p:nvSpPr>
        <p:spPr>
          <a:xfrm>
            <a:off x="2771850" y="4605832"/>
            <a:ext cx="1980000" cy="720000"/>
          </a:xfrm>
        </p:spPr>
        <p:txBody>
          <a:bodyPr rtlCol="0"/>
          <a:lstStyle>
            <a:lvl1pPr marL="0" indent="0" algn="ctr">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1" name="Θέση κειμένου 8"/>
          <p:cNvSpPr>
            <a:spLocks noGrp="1"/>
          </p:cNvSpPr>
          <p:nvPr>
            <p:ph type="body" sz="quarter" idx="35"/>
          </p:nvPr>
        </p:nvSpPr>
        <p:spPr>
          <a:xfrm>
            <a:off x="51119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12" name="Θέση κειμένου 10"/>
          <p:cNvSpPr>
            <a:spLocks noGrp="1"/>
          </p:cNvSpPr>
          <p:nvPr>
            <p:ph type="body" sz="quarter" idx="36"/>
          </p:nvPr>
        </p:nvSpPr>
        <p:spPr>
          <a:xfrm>
            <a:off x="5111900" y="4605832"/>
            <a:ext cx="1980000" cy="720000"/>
          </a:xfrm>
        </p:spPr>
        <p:txBody>
          <a:bodyPr rtlCol="0"/>
          <a:lstStyle>
            <a:lvl1pPr marL="0" indent="0" algn="ctr">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3" name="Θέση κειμένου 8"/>
          <p:cNvSpPr>
            <a:spLocks noGrp="1"/>
          </p:cNvSpPr>
          <p:nvPr>
            <p:ph type="body" sz="quarter" idx="37"/>
          </p:nvPr>
        </p:nvSpPr>
        <p:spPr>
          <a:xfrm>
            <a:off x="745195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14" name="Θέση κειμένου 10"/>
          <p:cNvSpPr>
            <a:spLocks noGrp="1"/>
          </p:cNvSpPr>
          <p:nvPr>
            <p:ph type="body" sz="quarter" idx="38"/>
          </p:nvPr>
        </p:nvSpPr>
        <p:spPr>
          <a:xfrm>
            <a:off x="7451950" y="4605832"/>
            <a:ext cx="1980000" cy="720000"/>
          </a:xfrm>
        </p:spPr>
        <p:txBody>
          <a:bodyPr rtlCol="0"/>
          <a:lstStyle>
            <a:lvl1pPr marL="0" indent="0" algn="ctr">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5" name="Θέση κειμένου 8"/>
          <p:cNvSpPr>
            <a:spLocks noGrp="1"/>
          </p:cNvSpPr>
          <p:nvPr>
            <p:ph type="body" sz="quarter" idx="39"/>
          </p:nvPr>
        </p:nvSpPr>
        <p:spPr>
          <a:xfrm>
            <a:off x="97920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16" name="Θέση κειμένου 10"/>
          <p:cNvSpPr>
            <a:spLocks noGrp="1"/>
          </p:cNvSpPr>
          <p:nvPr>
            <p:ph type="body" sz="quarter" idx="40"/>
          </p:nvPr>
        </p:nvSpPr>
        <p:spPr>
          <a:xfrm>
            <a:off x="9792000" y="4605832"/>
            <a:ext cx="1980000" cy="720000"/>
          </a:xfrm>
        </p:spPr>
        <p:txBody>
          <a:bodyPr rtlCol="0"/>
          <a:lstStyle>
            <a:lvl1pPr marL="0" indent="0" algn="ctr">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7" name="Θέση εικόνας 15"/>
          <p:cNvSpPr>
            <a:spLocks noGrp="1"/>
          </p:cNvSpPr>
          <p:nvPr>
            <p:ph type="pic" sz="quarter" idx="41"/>
          </p:nvPr>
        </p:nvSpPr>
        <p:spPr>
          <a:xfrm>
            <a:off x="6838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18" name="Θέση εικόνας 15"/>
          <p:cNvSpPr>
            <a:spLocks noGrp="1"/>
          </p:cNvSpPr>
          <p:nvPr>
            <p:ph type="pic" sz="quarter" idx="42"/>
          </p:nvPr>
        </p:nvSpPr>
        <p:spPr>
          <a:xfrm>
            <a:off x="302385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19" name="Θέση εικόνας 15"/>
          <p:cNvSpPr>
            <a:spLocks noGrp="1"/>
          </p:cNvSpPr>
          <p:nvPr>
            <p:ph type="pic" sz="quarter" idx="43"/>
          </p:nvPr>
        </p:nvSpPr>
        <p:spPr>
          <a:xfrm>
            <a:off x="53639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0" name="Θέση εικόνας 15"/>
          <p:cNvSpPr>
            <a:spLocks noGrp="1"/>
          </p:cNvSpPr>
          <p:nvPr>
            <p:ph type="pic" sz="quarter" idx="44"/>
          </p:nvPr>
        </p:nvSpPr>
        <p:spPr>
          <a:xfrm>
            <a:off x="770395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1" name="Θέση εικόνας 15"/>
          <p:cNvSpPr>
            <a:spLocks noGrp="1"/>
          </p:cNvSpPr>
          <p:nvPr>
            <p:ph type="pic" sz="quarter" idx="45"/>
          </p:nvPr>
        </p:nvSpPr>
        <p:spPr>
          <a:xfrm>
            <a:off x="100440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2" name="Θέση κειμένου 5"/>
          <p:cNvSpPr>
            <a:spLocks noGrp="1"/>
          </p:cNvSpPr>
          <p:nvPr>
            <p:ph type="body" sz="quarter" idx="32"/>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28" name="Θέση υποσέλιδου 5"/>
          <p:cNvSpPr>
            <a:spLocks noGrp="1"/>
          </p:cNvSpPr>
          <p:nvPr>
            <p:ph type="ftr" sz="quarter" idx="46"/>
          </p:nvPr>
        </p:nvSpPr>
        <p:spPr/>
        <p:txBody>
          <a:bodyPr/>
          <a:lstStyle>
            <a:lvl1pPr>
              <a:defRPr>
                <a:solidFill>
                  <a:schemeClr val="tx1">
                    <a:lumMod val="75000"/>
                    <a:lumOff val="25000"/>
                  </a:schemeClr>
                </a:solidFill>
              </a:defRPr>
            </a:lvl1pPr>
          </a:lstStyle>
          <a:p>
            <a:pPr>
              <a:defRPr/>
            </a:pPr>
            <a:r>
              <a:rPr lang="el-GR"/>
              <a:t>Προσθέστε υποσέλιδο</a:t>
            </a:r>
            <a:endParaRPr lang="el-GR" dirty="0"/>
          </a:p>
        </p:txBody>
      </p:sp>
      <p:sp>
        <p:nvSpPr>
          <p:cNvPr id="29" name="Θέση αριθμού διαφάνειας 6"/>
          <p:cNvSpPr>
            <a:spLocks noGrp="1"/>
          </p:cNvSpPr>
          <p:nvPr>
            <p:ph type="sldNum" sz="quarter" idx="47"/>
          </p:nvPr>
        </p:nvSpPr>
        <p:spPr/>
        <p:txBody>
          <a:bodyPr/>
          <a:lstStyle>
            <a:lvl1pPr>
              <a:defRPr>
                <a:solidFill>
                  <a:schemeClr val="tx1">
                    <a:lumMod val="75000"/>
                    <a:lumOff val="25000"/>
                  </a:schemeClr>
                </a:solidFill>
              </a:defRPr>
            </a:lvl1pPr>
          </a:lstStyle>
          <a:p>
            <a:pPr>
              <a:defRPr/>
            </a:pPr>
            <a:fld id="{81759EFF-BD99-4A8B-B2AF-2DB9EC204BC4}" type="slidenum">
              <a:rPr lang="el-GR"/>
              <a:pPr>
                <a:defRPr/>
              </a:pPr>
              <a:t>‹#›</a:t>
            </a:fld>
            <a:endParaRPr lang="el-G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Μόνο τίτλος">
    <p:spTree>
      <p:nvGrpSpPr>
        <p:cNvPr id="1" name=""/>
        <p:cNvGrpSpPr/>
        <p:nvPr/>
      </p:nvGrpSpPr>
      <p:grpSpPr>
        <a:xfrm>
          <a:off x="0" y="0"/>
          <a:ext cx="0" cy="0"/>
          <a:chOff x="0" y="0"/>
          <a:chExt cx="0" cy="0"/>
        </a:xfrm>
      </p:grpSpPr>
      <p:grpSp>
        <p:nvGrpSpPr>
          <p:cNvPr id="17" name="Ομάδα 24"/>
          <p:cNvGrpSpPr>
            <a:grpSpLocks/>
          </p:cNvGrpSpPr>
          <p:nvPr userDrawn="1"/>
        </p:nvGrpSpPr>
        <p:grpSpPr bwMode="auto">
          <a:xfrm>
            <a:off x="323850" y="323850"/>
            <a:ext cx="4319588" cy="6119813"/>
            <a:chOff x="180000" y="180000"/>
            <a:chExt cx="4330700" cy="6292683"/>
          </a:xfrm>
        </p:grpSpPr>
        <p:sp>
          <p:nvSpPr>
            <p:cNvPr id="18" name="Ορθογώνιο 6"/>
            <p:cNvSpPr/>
            <p:nvPr/>
          </p:nvSpPr>
          <p:spPr>
            <a:xfrm>
              <a:off x="180000" y="6289861"/>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4" name="Ορθογώνιο 6"/>
            <p:cNvSpPr/>
            <p:nvPr/>
          </p:nvSpPr>
          <p:spPr>
            <a:xfrm flipV="1">
              <a:off x="180000" y="180000"/>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
        <p:nvSpPr>
          <p:cNvPr id="25" name="Ορθογώνιο 6"/>
          <p:cNvSpPr/>
          <p:nvPr userDrawn="1"/>
        </p:nvSpPr>
        <p:spPr>
          <a:xfrm>
            <a:off x="5178425" y="3629025"/>
            <a:ext cx="1835150" cy="14446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6" name="Ορθογώνιο 6"/>
          <p:cNvSpPr/>
          <p:nvPr userDrawn="1"/>
        </p:nvSpPr>
        <p:spPr>
          <a:xfrm>
            <a:off x="7523163" y="3629025"/>
            <a:ext cx="1836737" cy="14446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7" name="Ορθογώνιο 6"/>
          <p:cNvSpPr/>
          <p:nvPr userDrawn="1"/>
        </p:nvSpPr>
        <p:spPr>
          <a:xfrm>
            <a:off x="9869488" y="3629025"/>
            <a:ext cx="1836737" cy="14446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3" name="Θέση εικόνας 10"/>
          <p:cNvSpPr>
            <a:spLocks noGrp="1"/>
          </p:cNvSpPr>
          <p:nvPr>
            <p:ph type="pic" sz="quarter" idx="13"/>
          </p:nvPr>
        </p:nvSpPr>
        <p:spPr>
          <a:xfrm>
            <a:off x="143999" y="143998"/>
            <a:ext cx="4680001" cy="6480000"/>
          </a:xfrm>
          <a:solidFill>
            <a:schemeClr val="bg1">
              <a:lumMod val="95000"/>
            </a:schemeClr>
          </a:solidFill>
        </p:spPr>
        <p:txBody>
          <a:bodyPr lIns="576000" rIns="36000" rtlCol="0" anchor="ctr">
            <a:noAutofit/>
          </a:bodyPr>
          <a:lstStyle>
            <a:lvl1pPr marL="0" indent="0" algn="l">
              <a:buNone/>
              <a:defRPr/>
            </a:lvl1pPr>
          </a:lstStyle>
          <a:p>
            <a:pPr lvl="0"/>
            <a:r>
              <a:rPr lang="el-GR" noProof="0" dirty="0"/>
              <a:t>Κάντε κλικ στο εικονίδιο για να προσθέσετε μια εικόνα</a:t>
            </a:r>
          </a:p>
        </p:txBody>
      </p:sp>
      <p:sp>
        <p:nvSpPr>
          <p:cNvPr id="2" name="Τίτλος 1"/>
          <p:cNvSpPr>
            <a:spLocks noGrp="1"/>
          </p:cNvSpPr>
          <p:nvPr>
            <p:ph type="title"/>
          </p:nvPr>
        </p:nvSpPr>
        <p:spPr>
          <a:xfrm>
            <a:off x="5111900" y="432000"/>
            <a:ext cx="6660100" cy="432000"/>
          </a:xfrm>
        </p:spPr>
        <p:txBody>
          <a:bodyPr/>
          <a:lstStyle>
            <a:lvl1pPr>
              <a:defRPr sz="2300">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11" name="Θέση κειμένου 8"/>
          <p:cNvSpPr>
            <a:spLocks noGrp="1"/>
          </p:cNvSpPr>
          <p:nvPr>
            <p:ph type="body" sz="quarter" idx="35"/>
          </p:nvPr>
        </p:nvSpPr>
        <p:spPr>
          <a:xfrm>
            <a:off x="51119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12" name="Θέση κειμένου 10"/>
          <p:cNvSpPr>
            <a:spLocks noGrp="1"/>
          </p:cNvSpPr>
          <p:nvPr>
            <p:ph type="body" sz="quarter" idx="36"/>
          </p:nvPr>
        </p:nvSpPr>
        <p:spPr>
          <a:xfrm>
            <a:off x="5111900" y="4605832"/>
            <a:ext cx="1980000" cy="720000"/>
          </a:xfrm>
        </p:spPr>
        <p:txBody>
          <a:bodyPr rtlCol="0"/>
          <a:lstStyle>
            <a:lvl1pPr marL="0" indent="0" algn="ctr">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3" name="Θέση κειμένου 8"/>
          <p:cNvSpPr>
            <a:spLocks noGrp="1"/>
          </p:cNvSpPr>
          <p:nvPr>
            <p:ph type="body" sz="quarter" idx="37"/>
          </p:nvPr>
        </p:nvSpPr>
        <p:spPr>
          <a:xfrm>
            <a:off x="745195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14" name="Θέση κειμένου 10"/>
          <p:cNvSpPr>
            <a:spLocks noGrp="1"/>
          </p:cNvSpPr>
          <p:nvPr>
            <p:ph type="body" sz="quarter" idx="38"/>
          </p:nvPr>
        </p:nvSpPr>
        <p:spPr>
          <a:xfrm>
            <a:off x="7451950" y="4605832"/>
            <a:ext cx="1980000" cy="720000"/>
          </a:xfrm>
        </p:spPr>
        <p:txBody>
          <a:bodyPr rtlCol="0"/>
          <a:lstStyle>
            <a:lvl1pPr marL="0" indent="0" algn="ctr">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5" name="Θέση κειμένου 8"/>
          <p:cNvSpPr>
            <a:spLocks noGrp="1"/>
          </p:cNvSpPr>
          <p:nvPr>
            <p:ph type="body" sz="quarter" idx="39"/>
          </p:nvPr>
        </p:nvSpPr>
        <p:spPr>
          <a:xfrm>
            <a:off x="97920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16" name="Θέση κειμένου 10"/>
          <p:cNvSpPr>
            <a:spLocks noGrp="1"/>
          </p:cNvSpPr>
          <p:nvPr>
            <p:ph type="body" sz="quarter" idx="40"/>
          </p:nvPr>
        </p:nvSpPr>
        <p:spPr>
          <a:xfrm>
            <a:off x="9792000" y="4605832"/>
            <a:ext cx="1980000" cy="720000"/>
          </a:xfrm>
        </p:spPr>
        <p:txBody>
          <a:bodyPr rtlCol="0"/>
          <a:lstStyle>
            <a:lvl1pPr marL="0" indent="0" algn="ctr">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9" name="Θέση εικόνας 15"/>
          <p:cNvSpPr>
            <a:spLocks noGrp="1"/>
          </p:cNvSpPr>
          <p:nvPr>
            <p:ph type="pic" sz="quarter" idx="43"/>
          </p:nvPr>
        </p:nvSpPr>
        <p:spPr>
          <a:xfrm>
            <a:off x="53639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0" name="Θέση εικόνας 15"/>
          <p:cNvSpPr>
            <a:spLocks noGrp="1"/>
          </p:cNvSpPr>
          <p:nvPr>
            <p:ph type="pic" sz="quarter" idx="44"/>
          </p:nvPr>
        </p:nvSpPr>
        <p:spPr>
          <a:xfrm>
            <a:off x="770395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1" name="Θέση εικόνας 15"/>
          <p:cNvSpPr>
            <a:spLocks noGrp="1"/>
          </p:cNvSpPr>
          <p:nvPr>
            <p:ph type="pic" sz="quarter" idx="45"/>
          </p:nvPr>
        </p:nvSpPr>
        <p:spPr>
          <a:xfrm>
            <a:off x="100440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2" name="Θέση κειμένου 5"/>
          <p:cNvSpPr>
            <a:spLocks noGrp="1"/>
          </p:cNvSpPr>
          <p:nvPr>
            <p:ph type="body" sz="quarter" idx="32"/>
          </p:nvPr>
        </p:nvSpPr>
        <p:spPr>
          <a:xfrm>
            <a:off x="5111499" y="1008000"/>
            <a:ext cx="6659814"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28" name="Θέση υποσέλιδου 5"/>
          <p:cNvSpPr>
            <a:spLocks noGrp="1"/>
          </p:cNvSpPr>
          <p:nvPr>
            <p:ph type="ftr" sz="quarter" idx="46"/>
          </p:nvPr>
        </p:nvSpPr>
        <p:spPr/>
        <p:txBody>
          <a:bodyPr/>
          <a:lstStyle>
            <a:lvl1pPr>
              <a:defRPr>
                <a:solidFill>
                  <a:schemeClr val="tx1">
                    <a:lumMod val="75000"/>
                    <a:lumOff val="25000"/>
                  </a:schemeClr>
                </a:solidFill>
              </a:defRPr>
            </a:lvl1pPr>
          </a:lstStyle>
          <a:p>
            <a:pPr>
              <a:defRPr/>
            </a:pPr>
            <a:r>
              <a:rPr lang="el-GR"/>
              <a:t>Προσθέστε υποσέλιδο</a:t>
            </a:r>
            <a:endParaRPr lang="el-GR" dirty="0"/>
          </a:p>
        </p:txBody>
      </p:sp>
      <p:sp>
        <p:nvSpPr>
          <p:cNvPr id="29" name="Θέση αριθμού διαφάνειας 6"/>
          <p:cNvSpPr>
            <a:spLocks noGrp="1"/>
          </p:cNvSpPr>
          <p:nvPr>
            <p:ph type="sldNum" sz="quarter" idx="47"/>
          </p:nvPr>
        </p:nvSpPr>
        <p:spPr/>
        <p:txBody>
          <a:bodyPr/>
          <a:lstStyle>
            <a:lvl1pPr>
              <a:defRPr>
                <a:solidFill>
                  <a:schemeClr val="tx1">
                    <a:lumMod val="75000"/>
                    <a:lumOff val="25000"/>
                  </a:schemeClr>
                </a:solidFill>
              </a:defRPr>
            </a:lvl1pPr>
          </a:lstStyle>
          <a:p>
            <a:pPr>
              <a:defRPr/>
            </a:pPr>
            <a:fld id="{9FF37016-42F2-4BD5-8CA2-BEA96AA6D4F0}" type="slidenum">
              <a:rPr lang="el-GR"/>
              <a:pPr>
                <a:defRPr/>
              </a:pPr>
              <a:t>‹#›</a:t>
            </a:fld>
            <a:endParaRPr lang="el-G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Μόνο τίτλος">
    <p:spTree>
      <p:nvGrpSpPr>
        <p:cNvPr id="1" name=""/>
        <p:cNvGrpSpPr/>
        <p:nvPr/>
      </p:nvGrpSpPr>
      <p:grpSpPr>
        <a:xfrm>
          <a:off x="0" y="0"/>
          <a:ext cx="0" cy="0"/>
          <a:chOff x="0" y="0"/>
          <a:chExt cx="0" cy="0"/>
        </a:xfrm>
      </p:grpSpPr>
      <p:grpSp>
        <p:nvGrpSpPr>
          <p:cNvPr id="17" name="Ομάδα 24"/>
          <p:cNvGrpSpPr>
            <a:grpSpLocks/>
          </p:cNvGrpSpPr>
          <p:nvPr userDrawn="1"/>
        </p:nvGrpSpPr>
        <p:grpSpPr bwMode="auto">
          <a:xfrm>
            <a:off x="323850" y="323850"/>
            <a:ext cx="4319588" cy="6119813"/>
            <a:chOff x="180000" y="180000"/>
            <a:chExt cx="4330700" cy="6292683"/>
          </a:xfrm>
        </p:grpSpPr>
        <p:sp>
          <p:nvSpPr>
            <p:cNvPr id="18" name="Ορθογώνιο 6"/>
            <p:cNvSpPr/>
            <p:nvPr/>
          </p:nvSpPr>
          <p:spPr>
            <a:xfrm>
              <a:off x="180000" y="6289861"/>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1" name="Ορθογώνιο 6"/>
            <p:cNvSpPr/>
            <p:nvPr/>
          </p:nvSpPr>
          <p:spPr>
            <a:xfrm flipV="1">
              <a:off x="180000" y="180000"/>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
        <p:nvSpPr>
          <p:cNvPr id="24" name="Ορθογώνιο 6"/>
          <p:cNvSpPr/>
          <p:nvPr userDrawn="1"/>
        </p:nvSpPr>
        <p:spPr>
          <a:xfrm>
            <a:off x="6502400" y="3311525"/>
            <a:ext cx="1836738" cy="14446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5" name="Ορθογώνιο 6"/>
          <p:cNvSpPr/>
          <p:nvPr userDrawn="1"/>
        </p:nvSpPr>
        <p:spPr>
          <a:xfrm>
            <a:off x="9917113" y="3311525"/>
            <a:ext cx="1836737" cy="14446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6" name="Ορθογώνιο 6"/>
          <p:cNvSpPr/>
          <p:nvPr userDrawn="1"/>
        </p:nvSpPr>
        <p:spPr>
          <a:xfrm>
            <a:off x="6502400" y="4935538"/>
            <a:ext cx="1836738" cy="1444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7" name="Ορθογώνιο 6"/>
          <p:cNvSpPr/>
          <p:nvPr userDrawn="1"/>
        </p:nvSpPr>
        <p:spPr>
          <a:xfrm>
            <a:off x="9917113" y="4935538"/>
            <a:ext cx="1836737" cy="1444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3" name="Θέση εικόνας 10"/>
          <p:cNvSpPr>
            <a:spLocks noGrp="1"/>
          </p:cNvSpPr>
          <p:nvPr>
            <p:ph type="pic" sz="quarter" idx="13"/>
          </p:nvPr>
        </p:nvSpPr>
        <p:spPr>
          <a:xfrm>
            <a:off x="143999" y="143998"/>
            <a:ext cx="4680001" cy="6480000"/>
          </a:xfrm>
          <a:solidFill>
            <a:schemeClr val="bg1">
              <a:lumMod val="95000"/>
            </a:schemeClr>
          </a:solidFill>
        </p:spPr>
        <p:txBody>
          <a:bodyPr lIns="576000" rIns="36000" rtlCol="0" anchor="ctr">
            <a:noAutofit/>
          </a:bodyPr>
          <a:lstStyle>
            <a:lvl1pPr marL="0" indent="0" algn="l">
              <a:buNone/>
              <a:defRPr/>
            </a:lvl1pPr>
          </a:lstStyle>
          <a:p>
            <a:pPr lvl="0"/>
            <a:r>
              <a:rPr lang="el-GR" noProof="0" dirty="0"/>
              <a:t>Κάντε κλικ στο εικονίδιο για να προσθέσετε μια εικόνα</a:t>
            </a:r>
          </a:p>
        </p:txBody>
      </p:sp>
      <p:sp>
        <p:nvSpPr>
          <p:cNvPr id="2" name="Τίτλος 1"/>
          <p:cNvSpPr>
            <a:spLocks noGrp="1"/>
          </p:cNvSpPr>
          <p:nvPr>
            <p:ph type="title"/>
          </p:nvPr>
        </p:nvSpPr>
        <p:spPr>
          <a:xfrm>
            <a:off x="5111900" y="432000"/>
            <a:ext cx="6660100" cy="432000"/>
          </a:xfrm>
        </p:spPr>
        <p:txBody>
          <a:bodyPr/>
          <a:lstStyle>
            <a:lvl1pPr>
              <a:defRPr sz="2300">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11" name="Θέση κειμένου 8"/>
          <p:cNvSpPr>
            <a:spLocks noGrp="1"/>
          </p:cNvSpPr>
          <p:nvPr>
            <p:ph type="body" sz="quarter" idx="35"/>
          </p:nvPr>
        </p:nvSpPr>
        <p:spPr>
          <a:xfrm>
            <a:off x="6502388" y="2233079"/>
            <a:ext cx="1872000" cy="360000"/>
          </a:xfrm>
        </p:spPr>
        <p:txBody>
          <a:bodyPr rtlCol="0"/>
          <a:lstStyle>
            <a:lvl1pPr marL="0" indent="0" algn="l">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12" name="Θέση κειμένου 10"/>
          <p:cNvSpPr>
            <a:spLocks noGrp="1"/>
          </p:cNvSpPr>
          <p:nvPr>
            <p:ph type="body" sz="quarter" idx="36"/>
          </p:nvPr>
        </p:nvSpPr>
        <p:spPr>
          <a:xfrm>
            <a:off x="6502388" y="2721591"/>
            <a:ext cx="1872000" cy="360000"/>
          </a:xfrm>
        </p:spPr>
        <p:txBody>
          <a:bodyPr rtlCol="0"/>
          <a:lstStyle>
            <a:lvl1pPr marL="0" indent="0" algn="l">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3" name="Θέση κειμένου 8"/>
          <p:cNvSpPr>
            <a:spLocks noGrp="1"/>
          </p:cNvSpPr>
          <p:nvPr>
            <p:ph type="body" sz="quarter" idx="37"/>
          </p:nvPr>
        </p:nvSpPr>
        <p:spPr>
          <a:xfrm>
            <a:off x="9899313" y="2233079"/>
            <a:ext cx="1872000" cy="360000"/>
          </a:xfrm>
        </p:spPr>
        <p:txBody>
          <a:bodyPr rtlCol="0"/>
          <a:lstStyle>
            <a:lvl1pPr marL="0" indent="0" algn="l">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14" name="Θέση κειμένου 10"/>
          <p:cNvSpPr>
            <a:spLocks noGrp="1"/>
          </p:cNvSpPr>
          <p:nvPr>
            <p:ph type="body" sz="quarter" idx="38"/>
          </p:nvPr>
        </p:nvSpPr>
        <p:spPr>
          <a:xfrm>
            <a:off x="9899313" y="2721591"/>
            <a:ext cx="1872000" cy="360000"/>
          </a:xfrm>
        </p:spPr>
        <p:txBody>
          <a:bodyPr rtlCol="0"/>
          <a:lstStyle>
            <a:lvl1pPr marL="0" indent="0" algn="l">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9" name="Θέση εικόνας 15"/>
          <p:cNvSpPr>
            <a:spLocks noGrp="1"/>
          </p:cNvSpPr>
          <p:nvPr>
            <p:ph type="pic" sz="quarter" idx="43"/>
          </p:nvPr>
        </p:nvSpPr>
        <p:spPr>
          <a:xfrm>
            <a:off x="5130008" y="2233079"/>
            <a:ext cx="1219835" cy="1219835"/>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spc="-50" baseline="0">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0" name="Θέση εικόνας 15"/>
          <p:cNvSpPr>
            <a:spLocks noGrp="1"/>
          </p:cNvSpPr>
          <p:nvPr>
            <p:ph type="pic" sz="quarter" idx="44"/>
          </p:nvPr>
        </p:nvSpPr>
        <p:spPr>
          <a:xfrm>
            <a:off x="8526933" y="2233079"/>
            <a:ext cx="1219835" cy="1219835"/>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spc="-50" baseline="0">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2" name="Θέση κειμένου 5"/>
          <p:cNvSpPr>
            <a:spLocks noGrp="1"/>
          </p:cNvSpPr>
          <p:nvPr>
            <p:ph type="body" sz="quarter" idx="32"/>
          </p:nvPr>
        </p:nvSpPr>
        <p:spPr>
          <a:xfrm>
            <a:off x="5111499" y="1008000"/>
            <a:ext cx="6659814"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33" name="Θέση κειμένου 8"/>
          <p:cNvSpPr>
            <a:spLocks noGrp="1"/>
          </p:cNvSpPr>
          <p:nvPr>
            <p:ph type="body" sz="quarter" idx="45"/>
          </p:nvPr>
        </p:nvSpPr>
        <p:spPr>
          <a:xfrm>
            <a:off x="6502388" y="3859797"/>
            <a:ext cx="1872000" cy="360000"/>
          </a:xfrm>
        </p:spPr>
        <p:txBody>
          <a:bodyPr rtlCol="0"/>
          <a:lstStyle>
            <a:lvl1pPr marL="0" indent="0" algn="l">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34" name="Θέση κειμένου 10"/>
          <p:cNvSpPr>
            <a:spLocks noGrp="1"/>
          </p:cNvSpPr>
          <p:nvPr>
            <p:ph type="body" sz="quarter" idx="46"/>
          </p:nvPr>
        </p:nvSpPr>
        <p:spPr>
          <a:xfrm>
            <a:off x="6502388" y="4348309"/>
            <a:ext cx="1872000" cy="360000"/>
          </a:xfrm>
        </p:spPr>
        <p:txBody>
          <a:bodyPr rtlCol="0"/>
          <a:lstStyle>
            <a:lvl1pPr marL="0" indent="0" algn="l">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35" name="Θέση κειμένου 8"/>
          <p:cNvSpPr>
            <a:spLocks noGrp="1"/>
          </p:cNvSpPr>
          <p:nvPr>
            <p:ph type="body" sz="quarter" idx="47"/>
          </p:nvPr>
        </p:nvSpPr>
        <p:spPr>
          <a:xfrm>
            <a:off x="9899313" y="3859797"/>
            <a:ext cx="1872000" cy="360000"/>
          </a:xfrm>
        </p:spPr>
        <p:txBody>
          <a:bodyPr rtlCol="0"/>
          <a:lstStyle>
            <a:lvl1pPr marL="0" indent="0" algn="l">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36" name="Θέση κειμένου 10"/>
          <p:cNvSpPr>
            <a:spLocks noGrp="1"/>
          </p:cNvSpPr>
          <p:nvPr>
            <p:ph type="body" sz="quarter" idx="48"/>
          </p:nvPr>
        </p:nvSpPr>
        <p:spPr>
          <a:xfrm>
            <a:off x="9899313" y="4348309"/>
            <a:ext cx="1872000" cy="360000"/>
          </a:xfrm>
        </p:spPr>
        <p:txBody>
          <a:bodyPr rtlCol="0"/>
          <a:lstStyle>
            <a:lvl1pPr marL="0" indent="0" algn="l">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37" name="Θέση εικόνας 15"/>
          <p:cNvSpPr>
            <a:spLocks noGrp="1"/>
          </p:cNvSpPr>
          <p:nvPr>
            <p:ph type="pic" sz="quarter" idx="49"/>
          </p:nvPr>
        </p:nvSpPr>
        <p:spPr>
          <a:xfrm>
            <a:off x="5130008" y="3859797"/>
            <a:ext cx="1219835" cy="1219835"/>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spc="-50" baseline="0">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38" name="Θέση εικόνας 15"/>
          <p:cNvSpPr>
            <a:spLocks noGrp="1"/>
          </p:cNvSpPr>
          <p:nvPr>
            <p:ph type="pic" sz="quarter" idx="50"/>
          </p:nvPr>
        </p:nvSpPr>
        <p:spPr>
          <a:xfrm>
            <a:off x="8526933" y="3859797"/>
            <a:ext cx="1219835" cy="1219835"/>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spc="-50" baseline="0">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8" name="Θέση υποσέλιδου 5"/>
          <p:cNvSpPr>
            <a:spLocks noGrp="1"/>
          </p:cNvSpPr>
          <p:nvPr>
            <p:ph type="ftr" sz="quarter" idx="51"/>
          </p:nvPr>
        </p:nvSpPr>
        <p:spPr/>
        <p:txBody>
          <a:bodyPr/>
          <a:lstStyle>
            <a:lvl1pPr>
              <a:defRPr>
                <a:solidFill>
                  <a:schemeClr val="tx1">
                    <a:lumMod val="75000"/>
                    <a:lumOff val="25000"/>
                  </a:schemeClr>
                </a:solidFill>
              </a:defRPr>
            </a:lvl1pPr>
          </a:lstStyle>
          <a:p>
            <a:pPr>
              <a:defRPr/>
            </a:pPr>
            <a:r>
              <a:rPr lang="el-GR"/>
              <a:t>Προσθέστε υποσέλιδο</a:t>
            </a:r>
            <a:endParaRPr lang="el-GR" dirty="0"/>
          </a:p>
        </p:txBody>
      </p:sp>
      <p:sp>
        <p:nvSpPr>
          <p:cNvPr id="29" name="Θέση αριθμού διαφάνειας 6"/>
          <p:cNvSpPr>
            <a:spLocks noGrp="1"/>
          </p:cNvSpPr>
          <p:nvPr>
            <p:ph type="sldNum" sz="quarter" idx="52"/>
          </p:nvPr>
        </p:nvSpPr>
        <p:spPr/>
        <p:txBody>
          <a:bodyPr/>
          <a:lstStyle>
            <a:lvl1pPr>
              <a:defRPr>
                <a:solidFill>
                  <a:schemeClr val="tx1">
                    <a:lumMod val="75000"/>
                    <a:lumOff val="25000"/>
                  </a:schemeClr>
                </a:solidFill>
              </a:defRPr>
            </a:lvl1pPr>
          </a:lstStyle>
          <a:p>
            <a:pPr>
              <a:defRPr/>
            </a:pPr>
            <a:fld id="{B030BC17-F7E3-4948-BF61-C94742424224}" type="slidenum">
              <a:rPr lang="el-GR"/>
              <a:pPr>
                <a:defRPr/>
              </a:pPr>
              <a:t>‹#›</a:t>
            </a:fld>
            <a:endParaRPr lang="el-G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Τίτλος και περιεχόμενο">
    <p:spTree>
      <p:nvGrpSpPr>
        <p:cNvPr id="1" name=""/>
        <p:cNvGrpSpPr/>
        <p:nvPr/>
      </p:nvGrpSpPr>
      <p:grpSpPr>
        <a:xfrm>
          <a:off x="0" y="0"/>
          <a:ext cx="0" cy="0"/>
          <a:chOff x="0" y="0"/>
          <a:chExt cx="0" cy="0"/>
        </a:xfrm>
      </p:grpSpPr>
      <p:pic>
        <p:nvPicPr>
          <p:cNvPr id="6" name="Εικόνα 6"/>
          <p:cNvPicPr>
            <a:picLocks noChangeAspect="1"/>
          </p:cNvPicPr>
          <p:nvPr userDrawn="1"/>
        </p:nvPicPr>
        <p:blipFill>
          <a:blip r:embed="rId2"/>
          <a:srcRect/>
          <a:stretch>
            <a:fillRect/>
          </a:stretch>
        </p:blipFill>
        <p:spPr bwMode="auto">
          <a:xfrm>
            <a:off x="663575" y="812800"/>
            <a:ext cx="11528425" cy="5645150"/>
          </a:xfrm>
          <a:prstGeom prst="rect">
            <a:avLst/>
          </a:prstGeom>
          <a:noFill/>
          <a:ln w="9525">
            <a:noFill/>
            <a:miter lim="800000"/>
            <a:headEnd/>
            <a:tailEnd/>
          </a:ln>
        </p:spPr>
      </p:pic>
      <p:sp>
        <p:nvSpPr>
          <p:cNvPr id="8" name="Θέση εικόνας 10"/>
          <p:cNvSpPr>
            <a:spLocks noGrp="1"/>
          </p:cNvSpPr>
          <p:nvPr>
            <p:ph type="pic" sz="quarter" idx="13"/>
          </p:nvPr>
        </p:nvSpPr>
        <p:spPr>
          <a:xfrm>
            <a:off x="5217319" y="1255405"/>
            <a:ext cx="6974680" cy="3935414"/>
          </a:xfrm>
          <a:solidFill>
            <a:schemeClr val="bg1">
              <a:lumMod val="95000"/>
              <a:alpha val="70000"/>
            </a:schemeClr>
          </a:solid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dirty="0"/>
              <a:t>Κάντε κλικ στο εικονίδιο για να προσθέσετε μια εικόνα</a:t>
            </a:r>
          </a:p>
        </p:txBody>
      </p:sp>
      <p:sp>
        <p:nvSpPr>
          <p:cNvPr id="3" name="Θέση περιεχομένου 2"/>
          <p:cNvSpPr>
            <a:spLocks noGrp="1"/>
          </p:cNvSpPr>
          <p:nvPr>
            <p:ph idx="1"/>
          </p:nvPr>
        </p:nvSpPr>
        <p:spPr>
          <a:xfrm>
            <a:off x="424370" y="3955774"/>
            <a:ext cx="3978665" cy="1976617"/>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9" name="Τίτλος 8"/>
          <p:cNvSpPr>
            <a:spLocks noGrp="1"/>
          </p:cNvSpPr>
          <p:nvPr>
            <p:ph type="title"/>
          </p:nvPr>
        </p:nvSpPr>
        <p:spPr>
          <a:xfrm>
            <a:off x="432000" y="432000"/>
            <a:ext cx="3971035" cy="432000"/>
          </a:xfrm>
        </p:spPr>
        <p:txBody>
          <a:bodyPr anchor="t"/>
          <a:lstStyle>
            <a:lvl1pPr>
              <a:defRPr>
                <a:solidFill>
                  <a:schemeClr val="tx1">
                    <a:lumMod val="75000"/>
                    <a:lumOff val="25000"/>
                  </a:schemeClr>
                </a:solidFill>
              </a:defRPr>
            </a:lvl1pPr>
          </a:lstStyle>
          <a:p>
            <a:r>
              <a:rPr lang="el-GR" noProof="0" dirty="0"/>
              <a:t>Kλικ για επεξεργασία του τίτλου</a:t>
            </a:r>
          </a:p>
        </p:txBody>
      </p:sp>
      <p:sp>
        <p:nvSpPr>
          <p:cNvPr id="4" name="Θέση κειμένου 3"/>
          <p:cNvSpPr>
            <a:spLocks noGrp="1"/>
          </p:cNvSpPr>
          <p:nvPr>
            <p:ph type="body" sz="quarter" idx="14"/>
          </p:nvPr>
        </p:nvSpPr>
        <p:spPr>
          <a:xfrm>
            <a:off x="423863" y="2563813"/>
            <a:ext cx="3979862" cy="1212850"/>
          </a:xfrm>
        </p:spPr>
        <p:txBody>
          <a:bodyPr rtlCol="0" anchor="b"/>
          <a:lstStyle>
            <a:lvl1pPr marL="0" indent="0">
              <a:buNone/>
              <a:defRPr sz="2800">
                <a:latin typeface="+mj-lt"/>
              </a:defRPr>
            </a:lvl1pPr>
            <a:lvl2pPr marL="266700" indent="0">
              <a:buNone/>
              <a:defRPr>
                <a:latin typeface="+mj-lt"/>
              </a:defRPr>
            </a:lvl2pPr>
            <a:lvl3pPr marL="542925" indent="0">
              <a:buNone/>
              <a:defRPr>
                <a:latin typeface="+mj-lt"/>
              </a:defRPr>
            </a:lvl3pPr>
            <a:lvl4pPr marL="809625" indent="0">
              <a:buNone/>
              <a:defRPr>
                <a:latin typeface="+mj-lt"/>
              </a:defRPr>
            </a:lvl4pPr>
            <a:lvl5pPr marL="1076325" indent="0">
              <a:buNone/>
              <a:defRPr>
                <a:latin typeface="+mj-lt"/>
              </a:defRPr>
            </a:lvl5pPr>
          </a:lstStyle>
          <a:p>
            <a:pPr lvl="0"/>
            <a:r>
              <a:rPr lang="el-GR" noProof="0" dirty="0"/>
              <a:t>Kλικ για επεξεργασία των στυλ του υποδείγματος</a:t>
            </a:r>
          </a:p>
        </p:txBody>
      </p:sp>
      <p:sp>
        <p:nvSpPr>
          <p:cNvPr id="7" name="Θέση αριθμού διαφάνειας 4"/>
          <p:cNvSpPr>
            <a:spLocks noGrp="1"/>
          </p:cNvSpPr>
          <p:nvPr>
            <p:ph type="sldNum" sz="quarter" idx="15"/>
          </p:nvPr>
        </p:nvSpPr>
        <p:spPr/>
        <p:txBody>
          <a:bodyPr/>
          <a:lstStyle>
            <a:lvl1pPr>
              <a:defRPr/>
            </a:lvl1pPr>
          </a:lstStyle>
          <a:p>
            <a:pPr>
              <a:defRPr/>
            </a:pPr>
            <a:fld id="{A761BAA9-BAC2-4425-8B99-C54989B5BE7C}" type="slidenum">
              <a:rPr lang="el-GR"/>
              <a:pPr>
                <a:defRPr/>
              </a:pPr>
              <a:t>‹#›</a:t>
            </a:fld>
            <a:endParaRPr lang="el-GR" dirty="0"/>
          </a:p>
        </p:txBody>
      </p:sp>
      <p:sp>
        <p:nvSpPr>
          <p:cNvPr id="10" name="Θέση υποσέλιδου 5"/>
          <p:cNvSpPr>
            <a:spLocks noGrp="1"/>
          </p:cNvSpPr>
          <p:nvPr>
            <p:ph type="ftr" sz="quarter" idx="16"/>
          </p:nvPr>
        </p:nvSpPr>
        <p:spPr/>
        <p:txBody>
          <a:bodyPr/>
          <a:lstStyle>
            <a:lvl1pPr>
              <a:defRPr/>
            </a:lvl1pPr>
          </a:lstStyle>
          <a:p>
            <a:pPr>
              <a:defRPr/>
            </a:pPr>
            <a:r>
              <a:rPr lang="el-GR"/>
              <a:t>Προσθέστε υποσέλιδο</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Μόνο τίτλος">
    <p:spTree>
      <p:nvGrpSpPr>
        <p:cNvPr id="1" name=""/>
        <p:cNvGrpSpPr/>
        <p:nvPr/>
      </p:nvGrpSpPr>
      <p:grpSpPr>
        <a:xfrm>
          <a:off x="0" y="0"/>
          <a:ext cx="0" cy="0"/>
          <a:chOff x="0" y="0"/>
          <a:chExt cx="0" cy="0"/>
        </a:xfrm>
      </p:grpSpPr>
      <p:grpSp>
        <p:nvGrpSpPr>
          <p:cNvPr id="15" name="Ομάδα 14"/>
          <p:cNvGrpSpPr>
            <a:grpSpLocks/>
          </p:cNvGrpSpPr>
          <p:nvPr userDrawn="1"/>
        </p:nvGrpSpPr>
        <p:grpSpPr bwMode="auto">
          <a:xfrm>
            <a:off x="2843213" y="1643063"/>
            <a:ext cx="6516687" cy="2130425"/>
            <a:chOff x="2843850" y="1642400"/>
            <a:chExt cx="1836000" cy="2131094"/>
          </a:xfrm>
        </p:grpSpPr>
        <p:sp>
          <p:nvSpPr>
            <p:cNvPr id="16" name="Ορθογώνιο 6"/>
            <p:cNvSpPr/>
            <p:nvPr/>
          </p:nvSpPr>
          <p:spPr>
            <a:xfrm>
              <a:off x="2843850" y="3628986"/>
              <a:ext cx="1836000" cy="14450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7" name="Ορθογώνιο 6"/>
            <p:cNvSpPr/>
            <p:nvPr/>
          </p:nvSpPr>
          <p:spPr>
            <a:xfrm flipV="1">
              <a:off x="2843850" y="1642400"/>
              <a:ext cx="1836000" cy="14450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
        <p:nvSpPr>
          <p:cNvPr id="2" name="Τίτλος 1"/>
          <p:cNvSpPr>
            <a:spLocks noGrp="1"/>
          </p:cNvSpPr>
          <p:nvPr>
            <p:ph type="title"/>
          </p:nvPr>
        </p:nvSpPr>
        <p:spPr/>
        <p:txBody>
          <a:bodyPr/>
          <a:lstStyle>
            <a:lvl1pPr>
              <a:defRPr>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9" name="Θέση κειμένου 8"/>
          <p:cNvSpPr>
            <a:spLocks noGrp="1"/>
          </p:cNvSpPr>
          <p:nvPr>
            <p:ph type="body" sz="quarter" idx="33"/>
          </p:nvPr>
        </p:nvSpPr>
        <p:spPr>
          <a:xfrm>
            <a:off x="277185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10" name="Θέση κειμένου 10"/>
          <p:cNvSpPr>
            <a:spLocks noGrp="1"/>
          </p:cNvSpPr>
          <p:nvPr>
            <p:ph type="body" sz="quarter" idx="34"/>
          </p:nvPr>
        </p:nvSpPr>
        <p:spPr>
          <a:xfrm>
            <a:off x="2771850" y="4605832"/>
            <a:ext cx="1980000" cy="720000"/>
          </a:xfrm>
        </p:spPr>
        <p:txBody>
          <a:bodyPr rtlCol="0"/>
          <a:lstStyle>
            <a:lvl1pPr marL="0" indent="0" algn="ctr">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1" name="Θέση κειμένου 8"/>
          <p:cNvSpPr>
            <a:spLocks noGrp="1"/>
          </p:cNvSpPr>
          <p:nvPr>
            <p:ph type="body" sz="quarter" idx="35"/>
          </p:nvPr>
        </p:nvSpPr>
        <p:spPr>
          <a:xfrm>
            <a:off x="51119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12" name="Θέση κειμένου 10"/>
          <p:cNvSpPr>
            <a:spLocks noGrp="1"/>
          </p:cNvSpPr>
          <p:nvPr>
            <p:ph type="body" sz="quarter" idx="36"/>
          </p:nvPr>
        </p:nvSpPr>
        <p:spPr>
          <a:xfrm>
            <a:off x="5111900" y="4605832"/>
            <a:ext cx="1980000" cy="720000"/>
          </a:xfrm>
        </p:spPr>
        <p:txBody>
          <a:bodyPr rtlCol="0"/>
          <a:lstStyle>
            <a:lvl1pPr marL="0" indent="0" algn="ctr">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3" name="Θέση κειμένου 8"/>
          <p:cNvSpPr>
            <a:spLocks noGrp="1"/>
          </p:cNvSpPr>
          <p:nvPr>
            <p:ph type="body" sz="quarter" idx="37"/>
          </p:nvPr>
        </p:nvSpPr>
        <p:spPr>
          <a:xfrm>
            <a:off x="745195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14" name="Θέση κειμένου 10"/>
          <p:cNvSpPr>
            <a:spLocks noGrp="1"/>
          </p:cNvSpPr>
          <p:nvPr>
            <p:ph type="body" sz="quarter" idx="38"/>
          </p:nvPr>
        </p:nvSpPr>
        <p:spPr>
          <a:xfrm>
            <a:off x="7451950" y="4605832"/>
            <a:ext cx="1980000" cy="720000"/>
          </a:xfrm>
        </p:spPr>
        <p:txBody>
          <a:bodyPr rtlCol="0"/>
          <a:lstStyle>
            <a:lvl1pPr marL="0" indent="0" algn="ctr">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8" name="Θέση εικόνας 15"/>
          <p:cNvSpPr>
            <a:spLocks noGrp="1"/>
          </p:cNvSpPr>
          <p:nvPr>
            <p:ph type="pic" sz="quarter" idx="42"/>
          </p:nvPr>
        </p:nvSpPr>
        <p:spPr>
          <a:xfrm>
            <a:off x="302385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19" name="Θέση εικόνας 15"/>
          <p:cNvSpPr>
            <a:spLocks noGrp="1"/>
          </p:cNvSpPr>
          <p:nvPr>
            <p:ph type="pic" sz="quarter" idx="43"/>
          </p:nvPr>
        </p:nvSpPr>
        <p:spPr>
          <a:xfrm>
            <a:off x="53639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0" name="Θέση εικόνας 15"/>
          <p:cNvSpPr>
            <a:spLocks noGrp="1"/>
          </p:cNvSpPr>
          <p:nvPr>
            <p:ph type="pic" sz="quarter" idx="44"/>
          </p:nvPr>
        </p:nvSpPr>
        <p:spPr>
          <a:xfrm>
            <a:off x="770395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2" name="Θέση κειμένου 5"/>
          <p:cNvSpPr>
            <a:spLocks noGrp="1"/>
          </p:cNvSpPr>
          <p:nvPr>
            <p:ph type="body" sz="quarter" idx="32"/>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21" name="Θέση υποσέλιδου 5"/>
          <p:cNvSpPr>
            <a:spLocks noGrp="1"/>
          </p:cNvSpPr>
          <p:nvPr>
            <p:ph type="ftr" sz="quarter" idx="45"/>
          </p:nvPr>
        </p:nvSpPr>
        <p:spPr/>
        <p:txBody>
          <a:bodyPr/>
          <a:lstStyle>
            <a:lvl1pPr>
              <a:defRPr>
                <a:solidFill>
                  <a:schemeClr val="tx1">
                    <a:lumMod val="75000"/>
                    <a:lumOff val="25000"/>
                  </a:schemeClr>
                </a:solidFill>
              </a:defRPr>
            </a:lvl1pPr>
          </a:lstStyle>
          <a:p>
            <a:pPr>
              <a:defRPr/>
            </a:pPr>
            <a:r>
              <a:rPr lang="el-GR"/>
              <a:t>Προσθέστε υποσέλιδο</a:t>
            </a:r>
            <a:endParaRPr lang="el-GR" dirty="0"/>
          </a:p>
        </p:txBody>
      </p:sp>
      <p:sp>
        <p:nvSpPr>
          <p:cNvPr id="23" name="Θέση αριθμού διαφάνειας 6"/>
          <p:cNvSpPr>
            <a:spLocks noGrp="1"/>
          </p:cNvSpPr>
          <p:nvPr>
            <p:ph type="sldNum" sz="quarter" idx="46"/>
          </p:nvPr>
        </p:nvSpPr>
        <p:spPr/>
        <p:txBody>
          <a:bodyPr/>
          <a:lstStyle>
            <a:lvl1pPr>
              <a:defRPr>
                <a:solidFill>
                  <a:schemeClr val="tx1">
                    <a:lumMod val="75000"/>
                    <a:lumOff val="25000"/>
                  </a:schemeClr>
                </a:solidFill>
              </a:defRPr>
            </a:lvl1pPr>
          </a:lstStyle>
          <a:p>
            <a:pPr>
              <a:defRPr/>
            </a:pPr>
            <a:fld id="{52152093-ADC9-413B-95D1-2039C22379C2}" type="slidenum">
              <a:rPr lang="el-GR"/>
              <a:pPr>
                <a:defRPr/>
              </a:pPr>
              <a:t>‹#›</a:t>
            </a:fld>
            <a:endParaRPr lang="el-G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Ορθογώνιο 6"/>
          <p:cNvSpPr/>
          <p:nvPr userDrawn="1"/>
        </p:nvSpPr>
        <p:spPr>
          <a:xfrm>
            <a:off x="11407775" y="6126163"/>
            <a:ext cx="539750" cy="539750"/>
          </a:xfrm>
          <a:prstGeom prst="rect">
            <a:avLst/>
          </a:pr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6" name="Ορθογώνιο 15"/>
          <p:cNvSpPr/>
          <p:nvPr userDrawn="1"/>
        </p:nvSpPr>
        <p:spPr>
          <a:xfrm>
            <a:off x="0" y="6780213"/>
            <a:ext cx="12192000" cy="777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 name="Θέση τίτλου 1"/>
          <p:cNvSpPr>
            <a:spLocks noGrp="1"/>
          </p:cNvSpPr>
          <p:nvPr>
            <p:ph type="title"/>
          </p:nvPr>
        </p:nvSpPr>
        <p:spPr>
          <a:xfrm>
            <a:off x="431800" y="431800"/>
            <a:ext cx="11339513" cy="431800"/>
          </a:xfrm>
          <a:prstGeom prst="rect">
            <a:avLst/>
          </a:prstGeom>
        </p:spPr>
        <p:txBody>
          <a:bodyPr vert="horz" lIns="0" tIns="0" rIns="0" bIns="0" rtlCol="0" anchor="ctr">
            <a:noAutofit/>
          </a:bodyPr>
          <a:lstStyle/>
          <a:p>
            <a:r>
              <a:rPr lang="el-GR" noProof="0" dirty="0"/>
              <a:t>Κάντε κλικ για να επεξεργαστείτε το Στυλ κύριου τίτλου</a:t>
            </a:r>
          </a:p>
        </p:txBody>
      </p:sp>
      <p:sp>
        <p:nvSpPr>
          <p:cNvPr id="1029" name="Θέση κειμένου 2"/>
          <p:cNvSpPr>
            <a:spLocks noGrp="1"/>
          </p:cNvSpPr>
          <p:nvPr>
            <p:ph type="body" idx="1"/>
          </p:nvPr>
        </p:nvSpPr>
        <p:spPr bwMode="auto">
          <a:xfrm>
            <a:off x="423863" y="1271588"/>
            <a:ext cx="11341100" cy="4660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l-GR" smtClean="0"/>
              <a:t>Επεξεργασία στυλ κειμένου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p>
        </p:txBody>
      </p:sp>
      <p:sp>
        <p:nvSpPr>
          <p:cNvPr id="5" name="Θέση υποσέλιδου 4"/>
          <p:cNvSpPr>
            <a:spLocks noGrp="1"/>
          </p:cNvSpPr>
          <p:nvPr>
            <p:ph type="ftr" sz="quarter" idx="3"/>
          </p:nvPr>
        </p:nvSpPr>
        <p:spPr>
          <a:xfrm>
            <a:off x="7089775" y="6488113"/>
            <a:ext cx="4114800" cy="206375"/>
          </a:xfrm>
          <a:prstGeom prst="rect">
            <a:avLst/>
          </a:prstGeom>
        </p:spPr>
        <p:txBody>
          <a:bodyPr vert="horz" lIns="0" tIns="0" rIns="0" bIns="0" rtlCol="0" anchor="b"/>
          <a:lstStyle>
            <a:lvl1pPr algn="r" fontAlgn="auto">
              <a:spcBef>
                <a:spcPts val="0"/>
              </a:spcBef>
              <a:spcAft>
                <a:spcPts val="0"/>
              </a:spcAft>
              <a:defRPr sz="1200" i="1">
                <a:solidFill>
                  <a:schemeClr val="tx1">
                    <a:lumMod val="75000"/>
                    <a:lumOff val="25000"/>
                  </a:schemeClr>
                </a:solidFill>
                <a:latin typeface="+mn-lt"/>
                <a:cs typeface="+mn-cs"/>
              </a:defRPr>
            </a:lvl1pPr>
          </a:lstStyle>
          <a:p>
            <a:pPr>
              <a:defRPr/>
            </a:pPr>
            <a:r>
              <a:rPr lang="el-GR"/>
              <a:t>Προσθέστε υποσέλιδο</a:t>
            </a:r>
          </a:p>
        </p:txBody>
      </p:sp>
      <p:sp>
        <p:nvSpPr>
          <p:cNvPr id="6" name="Θέση αριθμού διαφάνειας 5"/>
          <p:cNvSpPr>
            <a:spLocks noGrp="1"/>
          </p:cNvSpPr>
          <p:nvPr>
            <p:ph type="sldNum" sz="quarter" idx="4"/>
          </p:nvPr>
        </p:nvSpPr>
        <p:spPr>
          <a:xfrm>
            <a:off x="11409363" y="6213475"/>
            <a:ext cx="536575" cy="365125"/>
          </a:xfrm>
          <a:prstGeom prst="rect">
            <a:avLst/>
          </a:prstGeom>
        </p:spPr>
        <p:txBody>
          <a:bodyPr vert="horz" lIns="0" tIns="0" rIns="0" bIns="0" rtlCol="0" anchor="ctr"/>
          <a:lstStyle>
            <a:lvl1pPr algn="ctr" fontAlgn="auto">
              <a:spcBef>
                <a:spcPts val="0"/>
              </a:spcBef>
              <a:spcAft>
                <a:spcPts val="0"/>
              </a:spcAft>
              <a:defRPr sz="1600" b="1" i="0">
                <a:solidFill>
                  <a:schemeClr val="tx1">
                    <a:lumMod val="50000"/>
                    <a:lumOff val="50000"/>
                  </a:schemeClr>
                </a:solidFill>
                <a:latin typeface="+mj-lt"/>
                <a:cs typeface="+mn-cs"/>
              </a:defRPr>
            </a:lvl1pPr>
          </a:lstStyle>
          <a:p>
            <a:pPr>
              <a:defRPr/>
            </a:pPr>
            <a:fld id="{AF42F0E7-ABB6-4DB4-B6FC-1884D82B2D67}" type="slidenum">
              <a:rPr lang="el-GR"/>
              <a:pPr>
                <a:defRPr/>
              </a:pPr>
              <a:t>‹#›</a:t>
            </a:fld>
            <a:endParaRPr lang="el-GR" dirty="0"/>
          </a:p>
        </p:txBody>
      </p:sp>
      <p:cxnSp>
        <p:nvCxnSpPr>
          <p:cNvPr id="12" name="Ευθεία γραμμή σύνδεσης 11"/>
          <p:cNvCxnSpPr/>
          <p:nvPr userDrawn="1"/>
        </p:nvCxnSpPr>
        <p:spPr>
          <a:xfrm>
            <a:off x="11407775" y="6780213"/>
            <a:ext cx="5397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Ορθογώνιο 18"/>
          <p:cNvSpPr/>
          <p:nvPr userDrawn="1"/>
        </p:nvSpPr>
        <p:spPr>
          <a:xfrm>
            <a:off x="0" y="6780213"/>
            <a:ext cx="11231563" cy="31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nvGrpSpPr>
          <p:cNvPr id="1034" name="Ομάδα 10"/>
          <p:cNvGrpSpPr>
            <a:grpSpLocks/>
          </p:cNvGrpSpPr>
          <p:nvPr userDrawn="1"/>
        </p:nvGrpSpPr>
        <p:grpSpPr bwMode="auto">
          <a:xfrm>
            <a:off x="9874250" y="6130925"/>
            <a:ext cx="1330325" cy="319088"/>
            <a:chOff x="1985170" y="1950690"/>
            <a:chExt cx="2173095" cy="523220"/>
          </a:xfrm>
        </p:grpSpPr>
        <p:sp>
          <p:nvSpPr>
            <p:cNvPr id="13" name="Ορθογώνιο 12"/>
            <p:cNvSpPr/>
            <p:nvPr/>
          </p:nvSpPr>
          <p:spPr>
            <a:xfrm>
              <a:off x="1985170" y="1950690"/>
              <a:ext cx="2173095" cy="523220"/>
            </a:xfrm>
            <a:prstGeom prst="rect">
              <a:avLst/>
            </a:prstGeom>
            <a:solidFill>
              <a:schemeClr val="tx1"/>
            </a:solidFill>
            <a:ln>
              <a:solidFill>
                <a:schemeClr val="bg1">
                  <a:lumMod val="95000"/>
                </a:schemeClr>
              </a:solidFill>
            </a:ln>
          </p:spPr>
          <p:txBody>
            <a:bodyPr wrap="none" anchor="ctr"/>
            <a:lstStyle/>
            <a:p>
              <a:pPr algn="ctr" fontAlgn="auto">
                <a:spcBef>
                  <a:spcPts val="0"/>
                </a:spcBef>
                <a:spcAft>
                  <a:spcPts val="0"/>
                </a:spcAft>
                <a:defRPr/>
              </a:pPr>
              <a:r>
                <a:rPr lang="el-GR" sz="1200" b="1" dirty="0" err="1">
                  <a:solidFill>
                    <a:schemeClr val="bg1"/>
                  </a:solidFill>
                  <a:latin typeface="+mj-lt"/>
                  <a:cs typeface="+mn-cs"/>
                </a:rPr>
                <a:t>Contoso</a:t>
              </a:r>
              <a:r>
                <a:rPr lang="el-GR" sz="1200" dirty="0">
                  <a:solidFill>
                    <a:schemeClr val="bg1"/>
                  </a:solidFill>
                  <a:latin typeface="+mj-lt"/>
                  <a:cs typeface="+mn-cs"/>
                </a:rPr>
                <a:t> </a:t>
              </a:r>
              <a:r>
                <a:rPr lang="el-GR" sz="1200" i="1" dirty="0" err="1">
                  <a:solidFill>
                    <a:schemeClr val="bg1"/>
                  </a:solidFill>
                  <a:latin typeface="+mj-lt"/>
                  <a:cs typeface="+mn-cs"/>
                </a:rPr>
                <a:t>Ltd</a:t>
              </a:r>
              <a:r>
                <a:rPr lang="el-GR" sz="1200" dirty="0">
                  <a:solidFill>
                    <a:schemeClr val="bg1"/>
                  </a:solidFill>
                  <a:latin typeface="+mj-lt"/>
                  <a:cs typeface="+mn-cs"/>
                </a:rPr>
                <a:t>.</a:t>
              </a:r>
            </a:p>
          </p:txBody>
        </p:sp>
        <p:sp>
          <p:nvSpPr>
            <p:cNvPr id="14" name="Ορθογώνιο 6"/>
            <p:cNvSpPr/>
            <p:nvPr/>
          </p:nvSpPr>
          <p:spPr>
            <a:xfrm flipV="1">
              <a:off x="2086305" y="2033989"/>
              <a:ext cx="204861" cy="17961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 name="connsiteX0-19" fmla="*/ 4330700 w 4330700"/>
                <a:gd name="connsiteY0-20" fmla="*/ 588834 h 588834"/>
                <a:gd name="connsiteX1-21" fmla="*/ 0 w 4330700"/>
                <a:gd name="connsiteY1-22" fmla="*/ 588834 h 588834"/>
                <a:gd name="connsiteX2-23" fmla="*/ 0 w 4330700"/>
                <a:gd name="connsiteY2-24" fmla="*/ 0 h 588834"/>
                <a:gd name="connsiteX0-25" fmla="*/ 550806 w 550806"/>
                <a:gd name="connsiteY0-26" fmla="*/ 588834 h 588834"/>
                <a:gd name="connsiteX1-27" fmla="*/ 0 w 550806"/>
                <a:gd name="connsiteY1-28" fmla="*/ 588834 h 588834"/>
                <a:gd name="connsiteX2-29" fmla="*/ 0 w 550806"/>
                <a:gd name="connsiteY2-30" fmla="*/ 0 h 588834"/>
              </a:gdLst>
              <a:ahLst/>
              <a:cxnLst>
                <a:cxn ang="0">
                  <a:pos x="connsiteX0-1" y="connsiteY0-2"/>
                </a:cxn>
                <a:cxn ang="0">
                  <a:pos x="connsiteX1-3" y="connsiteY1-4"/>
                </a:cxn>
                <a:cxn ang="0">
                  <a:pos x="connsiteX2-5" y="connsiteY2-6"/>
                </a:cxn>
              </a:cxnLst>
              <a:rect l="l" t="t" r="r" b="b"/>
              <a:pathLst>
                <a:path w="550806" h="588834">
                  <a:moveTo>
                    <a:pt x="550806" y="588834"/>
                  </a:moveTo>
                  <a:lnTo>
                    <a:pt x="0" y="588834"/>
                  </a:lnTo>
                  <a:lnTo>
                    <a:pt x="0" y="0"/>
                  </a:lnTo>
                </a:path>
              </a:pathLst>
            </a:cu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sz="1100" dirty="0"/>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2" r:id="rId3"/>
    <p:sldLayoutId id="2147483675" r:id="rId4"/>
    <p:sldLayoutId id="2147483676" r:id="rId5"/>
    <p:sldLayoutId id="2147483677" r:id="rId6"/>
    <p:sldLayoutId id="2147483678" r:id="rId7"/>
    <p:sldLayoutId id="2147483679" r:id="rId8"/>
    <p:sldLayoutId id="2147483680" r:id="rId9"/>
    <p:sldLayoutId id="2147483671" r:id="rId10"/>
    <p:sldLayoutId id="2147483681" r:id="rId11"/>
    <p:sldLayoutId id="2147483682" r:id="rId12"/>
    <p:sldLayoutId id="2147483683" r:id="rId13"/>
    <p:sldLayoutId id="2147483684" r:id="rId14"/>
    <p:sldLayoutId id="2147483685" r:id="rId15"/>
    <p:sldLayoutId id="2147483686" r:id="rId16"/>
    <p:sldLayoutId id="2147483687" r:id="rId17"/>
    <p:sldLayoutId id="2147483688" r:id="rId18"/>
    <p:sldLayoutId id="2147483689" r:id="rId19"/>
    <p:sldLayoutId id="2147483690" r:id="rId20"/>
    <p:sldLayoutId id="2147483691" r:id="rId21"/>
    <p:sldLayoutId id="2147483692" r:id="rId22"/>
    <p:sldLayoutId id="2147483693" r:id="rId23"/>
    <p:sldLayoutId id="2147483694" r:id="rId24"/>
  </p:sldLayoutIdLst>
  <p:hf hdr="0" dt="0"/>
  <p:txStyles>
    <p:titleStyle>
      <a:lvl1pPr algn="l" rtl="0" eaLnBrk="0" fontAlgn="base" hangingPunct="0">
        <a:lnSpc>
          <a:spcPct val="90000"/>
        </a:lnSpc>
        <a:spcBef>
          <a:spcPct val="0"/>
        </a:spcBef>
        <a:spcAft>
          <a:spcPct val="0"/>
        </a:spcAft>
        <a:defRPr sz="3200" kern="1200" spc="-100">
          <a:solidFill>
            <a:srgbClr val="404040"/>
          </a:solidFill>
          <a:latin typeface="+mj-lt"/>
          <a:ea typeface="+mj-ea"/>
          <a:cs typeface="+mj-cs"/>
        </a:defRPr>
      </a:lvl1pPr>
      <a:lvl2pPr algn="l" rtl="0" eaLnBrk="0" fontAlgn="base" hangingPunct="0">
        <a:lnSpc>
          <a:spcPct val="90000"/>
        </a:lnSpc>
        <a:spcBef>
          <a:spcPct val="0"/>
        </a:spcBef>
        <a:spcAft>
          <a:spcPct val="0"/>
        </a:spcAft>
        <a:defRPr sz="3200">
          <a:solidFill>
            <a:srgbClr val="404040"/>
          </a:solidFill>
          <a:latin typeface="Cambria" pitchFamily="18" charset="0"/>
        </a:defRPr>
      </a:lvl2pPr>
      <a:lvl3pPr algn="l" rtl="0" eaLnBrk="0" fontAlgn="base" hangingPunct="0">
        <a:lnSpc>
          <a:spcPct val="90000"/>
        </a:lnSpc>
        <a:spcBef>
          <a:spcPct val="0"/>
        </a:spcBef>
        <a:spcAft>
          <a:spcPct val="0"/>
        </a:spcAft>
        <a:defRPr sz="3200">
          <a:solidFill>
            <a:srgbClr val="404040"/>
          </a:solidFill>
          <a:latin typeface="Cambria" pitchFamily="18" charset="0"/>
        </a:defRPr>
      </a:lvl3pPr>
      <a:lvl4pPr algn="l" rtl="0" eaLnBrk="0" fontAlgn="base" hangingPunct="0">
        <a:lnSpc>
          <a:spcPct val="90000"/>
        </a:lnSpc>
        <a:spcBef>
          <a:spcPct val="0"/>
        </a:spcBef>
        <a:spcAft>
          <a:spcPct val="0"/>
        </a:spcAft>
        <a:defRPr sz="3200">
          <a:solidFill>
            <a:srgbClr val="404040"/>
          </a:solidFill>
          <a:latin typeface="Cambria" pitchFamily="18" charset="0"/>
        </a:defRPr>
      </a:lvl4pPr>
      <a:lvl5pPr algn="l" rtl="0" eaLnBrk="0" fontAlgn="base" hangingPunct="0">
        <a:lnSpc>
          <a:spcPct val="90000"/>
        </a:lnSpc>
        <a:spcBef>
          <a:spcPct val="0"/>
        </a:spcBef>
        <a:spcAft>
          <a:spcPct val="0"/>
        </a:spcAft>
        <a:defRPr sz="3200">
          <a:solidFill>
            <a:srgbClr val="404040"/>
          </a:solidFill>
          <a:latin typeface="Cambria" pitchFamily="18" charset="0"/>
        </a:defRPr>
      </a:lvl5pPr>
      <a:lvl6pPr marL="457200" algn="l" rtl="0" fontAlgn="base">
        <a:lnSpc>
          <a:spcPct val="90000"/>
        </a:lnSpc>
        <a:spcBef>
          <a:spcPct val="0"/>
        </a:spcBef>
        <a:spcAft>
          <a:spcPct val="0"/>
        </a:spcAft>
        <a:defRPr sz="3200">
          <a:solidFill>
            <a:srgbClr val="404040"/>
          </a:solidFill>
          <a:latin typeface="Cambria" pitchFamily="18" charset="0"/>
        </a:defRPr>
      </a:lvl6pPr>
      <a:lvl7pPr marL="914400" algn="l" rtl="0" fontAlgn="base">
        <a:lnSpc>
          <a:spcPct val="90000"/>
        </a:lnSpc>
        <a:spcBef>
          <a:spcPct val="0"/>
        </a:spcBef>
        <a:spcAft>
          <a:spcPct val="0"/>
        </a:spcAft>
        <a:defRPr sz="3200">
          <a:solidFill>
            <a:srgbClr val="404040"/>
          </a:solidFill>
          <a:latin typeface="Cambria" pitchFamily="18" charset="0"/>
        </a:defRPr>
      </a:lvl7pPr>
      <a:lvl8pPr marL="1371600" algn="l" rtl="0" fontAlgn="base">
        <a:lnSpc>
          <a:spcPct val="90000"/>
        </a:lnSpc>
        <a:spcBef>
          <a:spcPct val="0"/>
        </a:spcBef>
        <a:spcAft>
          <a:spcPct val="0"/>
        </a:spcAft>
        <a:defRPr sz="3200">
          <a:solidFill>
            <a:srgbClr val="404040"/>
          </a:solidFill>
          <a:latin typeface="Cambria" pitchFamily="18" charset="0"/>
        </a:defRPr>
      </a:lvl8pPr>
      <a:lvl9pPr marL="1828800" algn="l" rtl="0" fontAlgn="base">
        <a:lnSpc>
          <a:spcPct val="90000"/>
        </a:lnSpc>
        <a:spcBef>
          <a:spcPct val="0"/>
        </a:spcBef>
        <a:spcAft>
          <a:spcPct val="0"/>
        </a:spcAft>
        <a:defRPr sz="3200">
          <a:solidFill>
            <a:srgbClr val="404040"/>
          </a:solidFill>
          <a:latin typeface="Cambria" pitchFamily="18" charset="0"/>
        </a:defRPr>
      </a:lvl9pPr>
    </p:titleStyle>
    <p:bodyStyle>
      <a:lvl1pPr marL="266700" indent="-266700" algn="l" rtl="0" eaLnBrk="0" fontAlgn="base" hangingPunct="0">
        <a:lnSpc>
          <a:spcPct val="90000"/>
        </a:lnSpc>
        <a:spcBef>
          <a:spcPts val="1000"/>
        </a:spcBef>
        <a:spcAft>
          <a:spcPct val="0"/>
        </a:spcAft>
        <a:buClr>
          <a:schemeClr val="accent1"/>
        </a:buClr>
        <a:buFont typeface="Calibri" pitchFamily="34" charset="0"/>
        <a:buChar char="○"/>
        <a:defRPr kern="1200">
          <a:solidFill>
            <a:srgbClr val="404040"/>
          </a:solidFill>
          <a:latin typeface="+mn-lt"/>
          <a:ea typeface="+mn-ea"/>
          <a:cs typeface="+mn-cs"/>
        </a:defRPr>
      </a:lvl1pPr>
      <a:lvl2pPr marL="542925" indent="-276225" algn="l" rtl="0" eaLnBrk="0" fontAlgn="base" hangingPunct="0">
        <a:lnSpc>
          <a:spcPct val="90000"/>
        </a:lnSpc>
        <a:spcBef>
          <a:spcPts val="500"/>
        </a:spcBef>
        <a:spcAft>
          <a:spcPct val="0"/>
        </a:spcAft>
        <a:buClr>
          <a:schemeClr val="accent1"/>
        </a:buClr>
        <a:buFont typeface="Arial" charset="0"/>
        <a:buChar char="•"/>
        <a:defRPr sz="1600" kern="1200">
          <a:solidFill>
            <a:srgbClr val="404040"/>
          </a:solidFill>
          <a:latin typeface="+mn-lt"/>
          <a:ea typeface="+mn-ea"/>
          <a:cs typeface="+mn-cs"/>
        </a:defRPr>
      </a:lvl2pPr>
      <a:lvl3pPr marL="809625" indent="-266700" algn="l" rtl="0" eaLnBrk="0" fontAlgn="base" hangingPunct="0">
        <a:lnSpc>
          <a:spcPct val="90000"/>
        </a:lnSpc>
        <a:spcBef>
          <a:spcPts val="500"/>
        </a:spcBef>
        <a:spcAft>
          <a:spcPct val="0"/>
        </a:spcAft>
        <a:buClr>
          <a:schemeClr val="accent1"/>
        </a:buClr>
        <a:buFont typeface="Wingdings" pitchFamily="2" charset="2"/>
        <a:buChar char="§"/>
        <a:defRPr sz="1400" kern="1200">
          <a:solidFill>
            <a:srgbClr val="404040"/>
          </a:solidFill>
          <a:latin typeface="+mn-lt"/>
          <a:ea typeface="+mn-ea"/>
          <a:cs typeface="+mn-cs"/>
        </a:defRPr>
      </a:lvl3pPr>
      <a:lvl4pPr marL="1076325" indent="-266700" algn="l" rtl="0" eaLnBrk="0" fontAlgn="base" hangingPunct="0">
        <a:lnSpc>
          <a:spcPct val="90000"/>
        </a:lnSpc>
        <a:spcBef>
          <a:spcPts val="500"/>
        </a:spcBef>
        <a:spcAft>
          <a:spcPct val="0"/>
        </a:spcAft>
        <a:buClr>
          <a:schemeClr val="accent1"/>
        </a:buClr>
        <a:buFont typeface="Wingdings" pitchFamily="2" charset="2"/>
        <a:buChar char="§"/>
        <a:defRPr sz="1400" kern="1200">
          <a:solidFill>
            <a:srgbClr val="404040"/>
          </a:solidFill>
          <a:latin typeface="+mn-lt"/>
          <a:ea typeface="+mn-ea"/>
          <a:cs typeface="+mn-cs"/>
        </a:defRPr>
      </a:lvl4pPr>
      <a:lvl5pPr marL="1343025" indent="-266700" algn="l" rtl="0" eaLnBrk="0" fontAlgn="base" hangingPunct="0">
        <a:lnSpc>
          <a:spcPct val="90000"/>
        </a:lnSpc>
        <a:spcBef>
          <a:spcPts val="500"/>
        </a:spcBef>
        <a:spcAft>
          <a:spcPct val="0"/>
        </a:spcAft>
        <a:buClr>
          <a:schemeClr val="accent1"/>
        </a:buClr>
        <a:buFont typeface="Wingdings" pitchFamily="2" charset="2"/>
        <a:buChar char="§"/>
        <a:defRPr sz="1400" kern="1200">
          <a:solidFill>
            <a:srgbClr val="40404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jpeg"/><Relationship Id="rId7" Type="http://schemas.openxmlformats.org/officeDocument/2006/relationships/image" Target="../media/image14.jpeg"/><Relationship Id="rId12"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13.jpeg"/><Relationship Id="rId11" Type="http://schemas.openxmlformats.org/officeDocument/2006/relationships/image" Target="../media/image28.png"/><Relationship Id="rId5" Type="http://schemas.openxmlformats.org/officeDocument/2006/relationships/image" Target="../media/image12.png"/><Relationship Id="rId10" Type="http://schemas.openxmlformats.org/officeDocument/2006/relationships/image" Target="../media/image27.png"/><Relationship Id="rId4" Type="http://schemas.openxmlformats.org/officeDocument/2006/relationships/image" Target="../media/image11.jpeg"/><Relationship Id="rId9"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9.xml"/><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image" Target="../media/image35.jpeg"/><Relationship Id="rId4" Type="http://schemas.openxmlformats.org/officeDocument/2006/relationships/image" Target="../media/image34.jpeg"/></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35.jpeg"/><Relationship Id="rId4" Type="http://schemas.openxmlformats.org/officeDocument/2006/relationships/image" Target="../media/image34.jpeg"/></Relationships>
</file>

<file path=ppt/slides/_rels/slide1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png"/><Relationship Id="rId1" Type="http://schemas.openxmlformats.org/officeDocument/2006/relationships/slideLayout" Target="../slideLayouts/slideLayout1.xml"/><Relationship Id="rId4" Type="http://schemas.openxmlformats.org/officeDocument/2006/relationships/image" Target="../media/image41.jpeg"/></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44.jpeg"/><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8" Type="http://schemas.openxmlformats.org/officeDocument/2006/relationships/image" Target="../media/image16.jpeg"/><Relationship Id="rId13" Type="http://schemas.openxmlformats.org/officeDocument/2006/relationships/image" Target="../media/image49.jpeg"/><Relationship Id="rId3" Type="http://schemas.openxmlformats.org/officeDocument/2006/relationships/image" Target="../media/image11.jpeg"/><Relationship Id="rId7" Type="http://schemas.openxmlformats.org/officeDocument/2006/relationships/image" Target="../media/image15.png"/><Relationship Id="rId12" Type="http://schemas.openxmlformats.org/officeDocument/2006/relationships/image" Target="../media/image48.png"/><Relationship Id="rId17" Type="http://schemas.openxmlformats.org/officeDocument/2006/relationships/image" Target="../media/image53.jpeg"/><Relationship Id="rId2" Type="http://schemas.openxmlformats.org/officeDocument/2006/relationships/notesSlide" Target="../notesSlides/notesSlide15.xml"/><Relationship Id="rId16" Type="http://schemas.openxmlformats.org/officeDocument/2006/relationships/image" Target="../media/image52.jpeg"/><Relationship Id="rId1" Type="http://schemas.openxmlformats.org/officeDocument/2006/relationships/slideLayout" Target="../slideLayouts/slideLayout5.xml"/><Relationship Id="rId6" Type="http://schemas.openxmlformats.org/officeDocument/2006/relationships/image" Target="../media/image14.jpeg"/><Relationship Id="rId11" Type="http://schemas.openxmlformats.org/officeDocument/2006/relationships/image" Target="../media/image47.png"/><Relationship Id="rId5" Type="http://schemas.openxmlformats.org/officeDocument/2006/relationships/image" Target="../media/image13.jpeg"/><Relationship Id="rId15" Type="http://schemas.openxmlformats.org/officeDocument/2006/relationships/image" Target="../media/image51.jpeg"/><Relationship Id="rId10" Type="http://schemas.openxmlformats.org/officeDocument/2006/relationships/image" Target="../media/image46.png"/><Relationship Id="rId4" Type="http://schemas.openxmlformats.org/officeDocument/2006/relationships/image" Target="../media/image12.png"/><Relationship Id="rId9" Type="http://schemas.openxmlformats.org/officeDocument/2006/relationships/image" Target="../media/image45.png"/><Relationship Id="rId14" Type="http://schemas.openxmlformats.org/officeDocument/2006/relationships/image" Target="../media/image50.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2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63.jpeg"/><Relationship Id="rId5" Type="http://schemas.openxmlformats.org/officeDocument/2006/relationships/image" Target="../media/image62.png"/><Relationship Id="rId4" Type="http://schemas.openxmlformats.org/officeDocument/2006/relationships/image" Target="../media/image61.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4.jpeg"/><Relationship Id="rId7" Type="http://schemas.openxmlformats.org/officeDocument/2006/relationships/image" Target="../media/image67.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56.png"/></Relationships>
</file>

<file path=ppt/slides/_rels/slide28.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70.jpeg"/><Relationship Id="rId7" Type="http://schemas.openxmlformats.org/officeDocument/2006/relationships/image" Target="../media/image73.jpeg"/><Relationship Id="rId2" Type="http://schemas.openxmlformats.org/officeDocument/2006/relationships/notesSlide" Target="../notesSlides/notesSlide22.xml"/><Relationship Id="rId1" Type="http://schemas.openxmlformats.org/officeDocument/2006/relationships/slideLayout" Target="../slideLayouts/slideLayout8.xml"/><Relationship Id="rId6" Type="http://schemas.openxmlformats.org/officeDocument/2006/relationships/image" Target="../media/image72.jpeg"/><Relationship Id="rId5" Type="http://schemas.openxmlformats.org/officeDocument/2006/relationships/image" Target="../media/image71.jpeg"/><Relationship Id="rId4" Type="http://schemas.openxmlformats.org/officeDocument/2006/relationships/image" Target="../media/image37.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3.xml"/><Relationship Id="rId1" Type="http://schemas.openxmlformats.org/officeDocument/2006/relationships/slideLayout" Target="../slideLayouts/slideLayout22.xml"/><Relationship Id="rId6" Type="http://schemas.openxmlformats.org/officeDocument/2006/relationships/image" Target="../media/image77.jpeg"/><Relationship Id="rId5" Type="http://schemas.openxmlformats.org/officeDocument/2006/relationships/image" Target="../media/image76.png"/><Relationship Id="rId4" Type="http://schemas.openxmlformats.org/officeDocument/2006/relationships/image" Target="../media/image75.jpeg"/></Relationships>
</file>

<file path=ppt/slides/_rels/slide31.xml.rels><?xml version="1.0" encoding="UTF-8" standalone="yes"?>
<Relationships xmlns="http://schemas.openxmlformats.org/package/2006/relationships"><Relationship Id="rId8" Type="http://schemas.openxmlformats.org/officeDocument/2006/relationships/image" Target="../media/image80.jpeg"/><Relationship Id="rId3" Type="http://schemas.openxmlformats.org/officeDocument/2006/relationships/image" Target="../media/image33.jpeg"/><Relationship Id="rId7" Type="http://schemas.openxmlformats.org/officeDocument/2006/relationships/image" Target="../media/image79.png"/><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78.png"/><Relationship Id="rId5" Type="http://schemas.openxmlformats.org/officeDocument/2006/relationships/image" Target="../media/image35.jpeg"/><Relationship Id="rId10" Type="http://schemas.openxmlformats.org/officeDocument/2006/relationships/image" Target="../media/image82.png"/><Relationship Id="rId4" Type="http://schemas.openxmlformats.org/officeDocument/2006/relationships/image" Target="../media/image34.jpeg"/><Relationship Id="rId9" Type="http://schemas.openxmlformats.org/officeDocument/2006/relationships/image" Target="../media/image81.jpeg"/></Relationships>
</file>

<file path=ppt/slides/_rels/slide32.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8" Type="http://schemas.openxmlformats.org/officeDocument/2006/relationships/image" Target="../media/image89.jpeg"/><Relationship Id="rId3" Type="http://schemas.openxmlformats.org/officeDocument/2006/relationships/image" Target="../media/image34.jpeg"/><Relationship Id="rId7" Type="http://schemas.openxmlformats.org/officeDocument/2006/relationships/image" Target="../media/image88.jpeg"/><Relationship Id="rId2" Type="http://schemas.openxmlformats.org/officeDocument/2006/relationships/notesSlide" Target="../notesSlides/notesSlide25.xml"/><Relationship Id="rId1" Type="http://schemas.openxmlformats.org/officeDocument/2006/relationships/slideLayout" Target="../slideLayouts/slideLayout4.xml"/><Relationship Id="rId6" Type="http://schemas.openxmlformats.org/officeDocument/2006/relationships/image" Target="../media/image87.jpeg"/><Relationship Id="rId5" Type="http://schemas.openxmlformats.org/officeDocument/2006/relationships/image" Target="../media/image86.png"/><Relationship Id="rId4" Type="http://schemas.openxmlformats.org/officeDocument/2006/relationships/image" Target="../media/image85.png"/></Relationships>
</file>

<file path=ppt/slides/_rels/slide3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90.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3.jpeg"/><Relationship Id="rId7" Type="http://schemas.openxmlformats.org/officeDocument/2006/relationships/image" Target="../media/image91.jpeg"/><Relationship Id="rId2" Type="http://schemas.openxmlformats.org/officeDocument/2006/relationships/notesSlide" Target="../notesSlides/notesSlide26.xml"/><Relationship Id="rId1" Type="http://schemas.openxmlformats.org/officeDocument/2006/relationships/slideLayout" Target="../slideLayouts/slideLayout4.xml"/><Relationship Id="rId6" Type="http://schemas.openxmlformats.org/officeDocument/2006/relationships/image" Target="../media/image81.jpeg"/><Relationship Id="rId5" Type="http://schemas.openxmlformats.org/officeDocument/2006/relationships/image" Target="../media/image35.jpeg"/><Relationship Id="rId4" Type="http://schemas.openxmlformats.org/officeDocument/2006/relationships/image" Target="../media/image34.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2.xml"/></Relationships>
</file>

<file path=ppt/slides/_rels/slide3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image" Target="../media/image11.jpeg"/><Relationship Id="rId9" Type="http://schemas.openxmlformats.org/officeDocument/2006/relationships/image" Target="../media/image16.jpeg"/></Relationships>
</file>

<file path=ppt/slides/_rels/slide40.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31.xml"/><Relationship Id="rId1" Type="http://schemas.openxmlformats.org/officeDocument/2006/relationships/slideLayout" Target="../slideLayouts/slideLayout8.xml"/><Relationship Id="rId6" Type="http://schemas.openxmlformats.org/officeDocument/2006/relationships/image" Target="../media/image92.jpeg"/><Relationship Id="rId5" Type="http://schemas.openxmlformats.org/officeDocument/2006/relationships/image" Target="../media/image82.png"/><Relationship Id="rId4" Type="http://schemas.openxmlformats.org/officeDocument/2006/relationships/image" Target="../media/image37.png"/></Relationships>
</file>

<file path=ppt/slides/_rels/slide4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image" Target="../media/image34.jpe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2.xml"/></Relationships>
</file>

<file path=ppt/slides/_rels/slide43.xml.rels><?xml version="1.0" encoding="UTF-8" standalone="yes"?>
<Relationships xmlns="http://schemas.openxmlformats.org/package/2006/relationships"><Relationship Id="rId8" Type="http://schemas.openxmlformats.org/officeDocument/2006/relationships/image" Target="../media/image92.jpeg"/><Relationship Id="rId3" Type="http://schemas.openxmlformats.org/officeDocument/2006/relationships/image" Target="../media/image93.jpeg"/><Relationship Id="rId7" Type="http://schemas.openxmlformats.org/officeDocument/2006/relationships/image" Target="../media/image97.emf"/><Relationship Id="rId2" Type="http://schemas.openxmlformats.org/officeDocument/2006/relationships/notesSlide" Target="../notesSlides/notesSlide34.xml"/><Relationship Id="rId1" Type="http://schemas.openxmlformats.org/officeDocument/2006/relationships/slideLayout" Target="../slideLayouts/slideLayout4.xml"/><Relationship Id="rId6" Type="http://schemas.openxmlformats.org/officeDocument/2006/relationships/image" Target="../media/image96.jpeg"/><Relationship Id="rId5" Type="http://schemas.openxmlformats.org/officeDocument/2006/relationships/image" Target="../media/image95.jpeg"/><Relationship Id="rId10" Type="http://schemas.openxmlformats.org/officeDocument/2006/relationships/image" Target="../media/image82.png"/><Relationship Id="rId4" Type="http://schemas.openxmlformats.org/officeDocument/2006/relationships/image" Target="../media/image94.jpeg"/><Relationship Id="rId9" Type="http://schemas.openxmlformats.org/officeDocument/2006/relationships/image" Target="../media/image37.png"/></Relationships>
</file>

<file path=ppt/slides/_rels/slide44.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35.xml"/><Relationship Id="rId1" Type="http://schemas.openxmlformats.org/officeDocument/2006/relationships/slideLayout" Target="../slideLayouts/slideLayout9.xml"/><Relationship Id="rId4" Type="http://schemas.openxmlformats.org/officeDocument/2006/relationships/image" Target="../media/image99.png"/></Relationships>
</file>

<file path=ppt/slides/_rels/slide4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6.xml"/><Relationship Id="rId1" Type="http://schemas.openxmlformats.org/officeDocument/2006/relationships/slideLayout" Target="../slideLayouts/slideLayout4.xml"/><Relationship Id="rId5" Type="http://schemas.openxmlformats.org/officeDocument/2006/relationships/image" Target="../media/image100.jpeg"/><Relationship Id="rId4" Type="http://schemas.openxmlformats.org/officeDocument/2006/relationships/image" Target="../media/image34.jpeg"/></Relationships>
</file>

<file path=ppt/slides/_rels/slide46.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93.jpeg"/><Relationship Id="rId7" Type="http://schemas.openxmlformats.org/officeDocument/2006/relationships/image" Target="../media/image97.emf"/><Relationship Id="rId2" Type="http://schemas.openxmlformats.org/officeDocument/2006/relationships/notesSlide" Target="../notesSlides/notesSlide37.xml"/><Relationship Id="rId1" Type="http://schemas.openxmlformats.org/officeDocument/2006/relationships/slideLayout" Target="../slideLayouts/slideLayout4.xml"/><Relationship Id="rId6" Type="http://schemas.openxmlformats.org/officeDocument/2006/relationships/image" Target="../media/image96.jpeg"/><Relationship Id="rId5" Type="http://schemas.openxmlformats.org/officeDocument/2006/relationships/image" Target="../media/image95.jpeg"/><Relationship Id="rId4" Type="http://schemas.openxmlformats.org/officeDocument/2006/relationships/image" Target="../media/image94.jpeg"/><Relationship Id="rId9" Type="http://schemas.openxmlformats.org/officeDocument/2006/relationships/image" Target="../media/image101.jpeg"/></Relationships>
</file>

<file path=ppt/slides/_rels/slide47.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38.xml"/><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9.xml"/><Relationship Id="rId1" Type="http://schemas.openxmlformats.org/officeDocument/2006/relationships/slideLayout" Target="../slideLayouts/slideLayout22.xml"/><Relationship Id="rId4" Type="http://schemas.openxmlformats.org/officeDocument/2006/relationships/image" Target="../media/image82.png"/></Relationships>
</file>

<file path=ppt/slides/_rels/slide4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1.jpeg"/></Relationships>
</file>

<file path=ppt/slides/_rels/slide5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2.xml"/><Relationship Id="rId1" Type="http://schemas.openxmlformats.org/officeDocument/2006/relationships/slideLayout" Target="../slideLayouts/slideLayout6.xml"/><Relationship Id="rId4" Type="http://schemas.openxmlformats.org/officeDocument/2006/relationships/image" Target="../media/image103.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44.xml"/><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2.xml"/></Relationships>
</file>

<file path=ppt/slides/_rels/slide55.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46.xml"/><Relationship Id="rId1" Type="http://schemas.openxmlformats.org/officeDocument/2006/relationships/slideLayout" Target="../slideLayouts/slideLayout6.xml"/><Relationship Id="rId4" Type="http://schemas.openxmlformats.org/officeDocument/2006/relationships/image" Target="../media/image105.png"/></Relationships>
</file>

<file path=ppt/slides/_rels/slide56.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47.xml"/><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48.xml"/><Relationship Id="rId1" Type="http://schemas.openxmlformats.org/officeDocument/2006/relationships/slideLayout" Target="../slideLayouts/slideLayout9.xml"/><Relationship Id="rId4" Type="http://schemas.openxmlformats.org/officeDocument/2006/relationships/image" Target="../media/image108.png"/></Relationships>
</file>

<file path=ppt/slides/_rels/slide5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9.xml"/><Relationship Id="rId1" Type="http://schemas.openxmlformats.org/officeDocument/2006/relationships/slideLayout" Target="../slideLayouts/slideLayout4.xml"/><Relationship Id="rId5" Type="http://schemas.openxmlformats.org/officeDocument/2006/relationships/image" Target="../media/image109.jpeg"/><Relationship Id="rId4" Type="http://schemas.openxmlformats.org/officeDocument/2006/relationships/image" Target="../media/image34.jpeg"/></Relationships>
</file>

<file path=ppt/slides/_rels/slide59.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93.jpeg"/><Relationship Id="rId7" Type="http://schemas.openxmlformats.org/officeDocument/2006/relationships/image" Target="../media/image97.emf"/><Relationship Id="rId12" Type="http://schemas.openxmlformats.org/officeDocument/2006/relationships/image" Target="../media/image6.jpeg"/><Relationship Id="rId2" Type="http://schemas.openxmlformats.org/officeDocument/2006/relationships/notesSlide" Target="../notesSlides/notesSlide50.xml"/><Relationship Id="rId1" Type="http://schemas.openxmlformats.org/officeDocument/2006/relationships/slideLayout" Target="../slideLayouts/slideLayout4.xml"/><Relationship Id="rId6" Type="http://schemas.openxmlformats.org/officeDocument/2006/relationships/image" Target="../media/image96.jpeg"/><Relationship Id="rId11" Type="http://schemas.openxmlformats.org/officeDocument/2006/relationships/image" Target="../media/image111.jpeg"/><Relationship Id="rId5" Type="http://schemas.openxmlformats.org/officeDocument/2006/relationships/image" Target="../media/image95.jpeg"/><Relationship Id="rId10" Type="http://schemas.openxmlformats.org/officeDocument/2006/relationships/image" Target="../media/image110.jpeg"/><Relationship Id="rId4" Type="http://schemas.openxmlformats.org/officeDocument/2006/relationships/image" Target="../media/image94.jpeg"/><Relationship Id="rId9" Type="http://schemas.openxmlformats.org/officeDocument/2006/relationships/image" Target="../media/image101.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70.jpeg"/><Relationship Id="rId7" Type="http://schemas.openxmlformats.org/officeDocument/2006/relationships/image" Target="../media/image7.jpeg"/><Relationship Id="rId2" Type="http://schemas.openxmlformats.org/officeDocument/2006/relationships/notesSlide" Target="../notesSlides/notesSlide52.xml"/><Relationship Id="rId1" Type="http://schemas.openxmlformats.org/officeDocument/2006/relationships/slideLayout" Target="../slideLayouts/slideLayout8.xml"/><Relationship Id="rId6" Type="http://schemas.openxmlformats.org/officeDocument/2006/relationships/image" Target="../media/image92.jpeg"/><Relationship Id="rId5" Type="http://schemas.openxmlformats.org/officeDocument/2006/relationships/image" Target="../media/image82.png"/><Relationship Id="rId4" Type="http://schemas.openxmlformats.org/officeDocument/2006/relationships/image" Target="../media/image37.png"/></Relationships>
</file>

<file path=ppt/slides/_rels/slide6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notesSlide" Target="../notesSlides/notesSlide53.xml"/><Relationship Id="rId1" Type="http://schemas.openxmlformats.org/officeDocument/2006/relationships/slideLayout" Target="../slideLayouts/slideLayout5.x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image" Target="../media/image11.jpeg"/><Relationship Id="rId9" Type="http://schemas.openxmlformats.org/officeDocument/2006/relationships/image" Target="../media/image16.jpeg"/></Relationships>
</file>

<file path=ppt/slides/_rels/slide6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54.xml"/><Relationship Id="rId1" Type="http://schemas.openxmlformats.org/officeDocument/2006/relationships/slideLayout" Target="../slideLayouts/slideLayout4.xml"/><Relationship Id="rId6" Type="http://schemas.openxmlformats.org/officeDocument/2006/relationships/image" Target="../media/image21.jpeg"/><Relationship Id="rId5" Type="http://schemas.openxmlformats.org/officeDocument/2006/relationships/image" Target="../media/image113.jpeg"/><Relationship Id="rId4" Type="http://schemas.openxmlformats.org/officeDocument/2006/relationships/image" Target="../media/image34.jpe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55.xml"/><Relationship Id="rId7" Type="http://schemas.openxmlformats.org/officeDocument/2006/relationships/image" Target="../media/image117.png"/><Relationship Id="rId2" Type="http://schemas.openxmlformats.org/officeDocument/2006/relationships/slideLayout" Target="../slideLayouts/slideLayout22.xml"/><Relationship Id="rId1" Type="http://schemas.openxmlformats.org/officeDocument/2006/relationships/vmlDrawing" Target="../drawings/vmlDrawing2.vml"/><Relationship Id="rId6" Type="http://schemas.openxmlformats.org/officeDocument/2006/relationships/oleObject" Target="../embeddings/oleObject7.bin"/><Relationship Id="rId5" Type="http://schemas.openxmlformats.org/officeDocument/2006/relationships/image" Target="../media/image116.png"/><Relationship Id="rId4" Type="http://schemas.openxmlformats.org/officeDocument/2006/relationships/image" Target="../media/image115.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2.xml"/></Relationships>
</file>

<file path=ppt/slides/_rels/slide6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58.xml"/><Relationship Id="rId1" Type="http://schemas.openxmlformats.org/officeDocument/2006/relationships/slideLayout" Target="../slideLayouts/slideLayout4.xml"/><Relationship Id="rId6" Type="http://schemas.openxmlformats.org/officeDocument/2006/relationships/image" Target="../media/image37.png"/><Relationship Id="rId5" Type="http://schemas.openxmlformats.org/officeDocument/2006/relationships/image" Target="../media/image113.jpeg"/><Relationship Id="rId4" Type="http://schemas.openxmlformats.org/officeDocument/2006/relationships/image" Target="../media/image34.jpe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61.xml"/><Relationship Id="rId1" Type="http://schemas.openxmlformats.org/officeDocument/2006/relationships/slideLayout" Target="../slideLayouts/slideLayout9.xml"/><Relationship Id="rId5" Type="http://schemas.openxmlformats.org/officeDocument/2006/relationships/image" Target="../media/image120.png"/><Relationship Id="rId4" Type="http://schemas.openxmlformats.org/officeDocument/2006/relationships/image" Target="../media/image119.png"/></Relationships>
</file>

<file path=ppt/slides/_rels/slide71.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notesSlide" Target="../notesSlides/notesSlide62.xml"/><Relationship Id="rId1" Type="http://schemas.openxmlformats.org/officeDocument/2006/relationships/slideLayout" Target="../slideLayouts/slideLayout6.xml"/><Relationship Id="rId6" Type="http://schemas.openxmlformats.org/officeDocument/2006/relationships/image" Target="../media/image124.png"/><Relationship Id="rId5" Type="http://schemas.openxmlformats.org/officeDocument/2006/relationships/image" Target="../media/image123.png"/><Relationship Id="rId4" Type="http://schemas.openxmlformats.org/officeDocument/2006/relationships/image" Target="../media/image122.png"/></Relationships>
</file>

<file path=ppt/slides/_rels/slide72.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63.xml"/><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64.xml"/><Relationship Id="rId1" Type="http://schemas.openxmlformats.org/officeDocument/2006/relationships/slideLayout" Target="../slideLayouts/slideLayout22.xml"/></Relationships>
</file>

<file path=ppt/slides/_rels/slide74.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notesSlide" Target="../notesSlides/notesSlide65.xml"/><Relationship Id="rId1" Type="http://schemas.openxmlformats.org/officeDocument/2006/relationships/slideLayout" Target="../slideLayouts/slideLayout24.xml"/><Relationship Id="rId6" Type="http://schemas.openxmlformats.org/officeDocument/2006/relationships/image" Target="../media/image129.jpeg"/><Relationship Id="rId5" Type="http://schemas.openxmlformats.org/officeDocument/2006/relationships/image" Target="../media/image128.jpeg"/><Relationship Id="rId4" Type="http://schemas.openxmlformats.org/officeDocument/2006/relationships/image" Target="../media/image127.png"/></Relationships>
</file>

<file path=ppt/slides/_rels/slide75.xml.rels><?xml version="1.0" encoding="UTF-8" standalone="yes"?>
<Relationships xmlns="http://schemas.openxmlformats.org/package/2006/relationships"><Relationship Id="rId8" Type="http://schemas.openxmlformats.org/officeDocument/2006/relationships/image" Target="../media/image92.jpeg"/><Relationship Id="rId3" Type="http://schemas.openxmlformats.org/officeDocument/2006/relationships/image" Target="../media/image93.jpeg"/><Relationship Id="rId7" Type="http://schemas.openxmlformats.org/officeDocument/2006/relationships/image" Target="../media/image97.emf"/><Relationship Id="rId2" Type="http://schemas.openxmlformats.org/officeDocument/2006/relationships/notesSlide" Target="../notesSlides/notesSlide66.xml"/><Relationship Id="rId1" Type="http://schemas.openxmlformats.org/officeDocument/2006/relationships/slideLayout" Target="../slideLayouts/slideLayout4.xml"/><Relationship Id="rId6" Type="http://schemas.openxmlformats.org/officeDocument/2006/relationships/image" Target="../media/image96.jpeg"/><Relationship Id="rId5" Type="http://schemas.openxmlformats.org/officeDocument/2006/relationships/image" Target="../media/image95.jpeg"/><Relationship Id="rId10" Type="http://schemas.openxmlformats.org/officeDocument/2006/relationships/image" Target="../media/image7.jpeg"/><Relationship Id="rId4" Type="http://schemas.openxmlformats.org/officeDocument/2006/relationships/image" Target="../media/image94.jpeg"/><Relationship Id="rId9" Type="http://schemas.openxmlformats.org/officeDocument/2006/relationships/image" Target="../media/image82.png"/></Relationships>
</file>

<file path=ppt/slides/_rels/slide7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67.xml"/><Relationship Id="rId1" Type="http://schemas.openxmlformats.org/officeDocument/2006/relationships/slideLayout" Target="../slideLayouts/slideLayout4.xml"/><Relationship Id="rId5" Type="http://schemas.openxmlformats.org/officeDocument/2006/relationships/image" Target="../media/image35.jpeg"/><Relationship Id="rId4" Type="http://schemas.openxmlformats.org/officeDocument/2006/relationships/image" Target="../media/image34.jpeg"/></Relationships>
</file>

<file path=ppt/slides/_rels/slide77.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68.xml"/><Relationship Id="rId1" Type="http://schemas.openxmlformats.org/officeDocument/2006/relationships/slideLayout" Target="../slideLayouts/slideLayout8.xml"/><Relationship Id="rId6" Type="http://schemas.openxmlformats.org/officeDocument/2006/relationships/image" Target="../media/image131.jpeg"/><Relationship Id="rId5" Type="http://schemas.openxmlformats.org/officeDocument/2006/relationships/image" Target="../media/image130.jpeg"/><Relationship Id="rId4" Type="http://schemas.openxmlformats.org/officeDocument/2006/relationships/image" Target="../media/image82.png"/></Relationships>
</file>

<file path=ppt/slides/_rels/slide78.xml.rels><?xml version="1.0" encoding="UTF-8" standalone="yes"?>
<Relationships xmlns="http://schemas.openxmlformats.org/package/2006/relationships"><Relationship Id="rId8" Type="http://schemas.openxmlformats.org/officeDocument/2006/relationships/image" Target="../media/image92.jpeg"/><Relationship Id="rId3" Type="http://schemas.openxmlformats.org/officeDocument/2006/relationships/image" Target="../media/image93.jpeg"/><Relationship Id="rId7" Type="http://schemas.openxmlformats.org/officeDocument/2006/relationships/image" Target="../media/image97.emf"/><Relationship Id="rId2" Type="http://schemas.openxmlformats.org/officeDocument/2006/relationships/notesSlide" Target="../notesSlides/notesSlide69.xml"/><Relationship Id="rId1" Type="http://schemas.openxmlformats.org/officeDocument/2006/relationships/slideLayout" Target="../slideLayouts/slideLayout4.xml"/><Relationship Id="rId6" Type="http://schemas.openxmlformats.org/officeDocument/2006/relationships/image" Target="../media/image96.jpeg"/><Relationship Id="rId5" Type="http://schemas.openxmlformats.org/officeDocument/2006/relationships/image" Target="../media/image95.jpeg"/><Relationship Id="rId10" Type="http://schemas.openxmlformats.org/officeDocument/2006/relationships/image" Target="../media/image132.jpeg"/><Relationship Id="rId4" Type="http://schemas.openxmlformats.org/officeDocument/2006/relationships/image" Target="../media/image94.jpeg"/><Relationship Id="rId9" Type="http://schemas.openxmlformats.org/officeDocument/2006/relationships/image" Target="../media/image82.png"/></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2.xml"/></Relationships>
</file>

<file path=ppt/slides/_rels/slide8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72.xml"/><Relationship Id="rId1" Type="http://schemas.openxmlformats.org/officeDocument/2006/relationships/slideLayout" Target="../slideLayouts/slideLayout6.xml"/><Relationship Id="rId4" Type="http://schemas.openxmlformats.org/officeDocument/2006/relationships/image" Target="../media/image60.jpeg"/></Relationships>
</file>

<file path=ppt/slides/_rels/slide8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2.xml"/></Relationships>
</file>

<file path=ppt/slides/_rels/slide84.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75.xml"/><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notesSlide" Target="../notesSlides/notesSlide7.xml"/><Relationship Id="rId7" Type="http://schemas.openxmlformats.org/officeDocument/2006/relationships/oleObject" Target="../embeddings/oleObject4.bin"/><Relationship Id="rId2" Type="http://schemas.openxmlformats.org/officeDocument/2006/relationships/slideLayout" Target="../slideLayouts/slideLayout22.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oleObject" Target="../embeddings/oleObject1.bin"/><Relationship Id="rId9" Type="http://schemas.openxmlformats.org/officeDocument/2006/relationships/oleObject" Target="../embeddings/oleObject6.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Θέση εικόνας 18" descr="Μεγάλη ξύλινη σήραγγα"/>
          <p:cNvPicPr>
            <a:picLocks noGrp="1" noChangeAspect="1"/>
          </p:cNvPicPr>
          <p:nvPr>
            <p:ph type="pic" sz="quarter" idx="13"/>
          </p:nvPr>
        </p:nvPicPr>
        <p:blipFill>
          <a:blip r:embed="rId3"/>
          <a:srcRect/>
          <a:stretch>
            <a:fillRect/>
          </a:stretch>
        </p:blipFill>
        <p:spPr>
          <a:xfrm>
            <a:off x="0" y="0"/>
            <a:ext cx="12192000" cy="6783388"/>
          </a:xfrm>
        </p:spPr>
      </p:pic>
      <p:sp>
        <p:nvSpPr>
          <p:cNvPr id="22" name="Τίτλος 21"/>
          <p:cNvSpPr>
            <a:spLocks noGrp="1"/>
          </p:cNvSpPr>
          <p:nvPr>
            <p:ph type="ctrTitle"/>
          </p:nvPr>
        </p:nvSpPr>
        <p:spPr>
          <a:xfrm>
            <a:off x="144463" y="2600325"/>
            <a:ext cx="4859337" cy="2498725"/>
          </a:xfrm>
        </p:spPr>
        <p:txBody>
          <a:bodyPr/>
          <a:lstStyle/>
          <a:p>
            <a:pPr eaLnBrk="1" fontAlgn="auto" hangingPunct="1">
              <a:spcAft>
                <a:spcPts val="0"/>
              </a:spcAft>
              <a:defRPr/>
            </a:pPr>
            <a:r>
              <a:rPr lang="el-GR" sz="2600" b="1" dirty="0">
                <a:solidFill>
                  <a:schemeClr val="tx1">
                    <a:lumMod val="65000"/>
                    <a:lumOff val="35000"/>
                  </a:schemeClr>
                </a:solidFill>
              </a:rPr>
              <a:t>ΟΙ ΕΠΙΔΡΑΣΕΙΣ ΤΩΝ ΚΥΡΙΟΤΕΡΩΝ ΘΕΩΡΗΤΙΚΩΝ ΡΕΥΜΑΤΩΝ</a:t>
            </a:r>
            <a:br>
              <a:rPr lang="el-GR" sz="2600" b="1" dirty="0">
                <a:solidFill>
                  <a:schemeClr val="tx1">
                    <a:lumMod val="65000"/>
                    <a:lumOff val="35000"/>
                  </a:schemeClr>
                </a:solidFill>
              </a:rPr>
            </a:br>
            <a:r>
              <a:rPr lang="el-GR" sz="2600" b="1" dirty="0">
                <a:solidFill>
                  <a:schemeClr val="tx1">
                    <a:lumMod val="65000"/>
                    <a:lumOff val="35000"/>
                  </a:schemeClr>
                </a:solidFill>
              </a:rPr>
              <a:t>ΤΗΣ ΔΙΟΙΚΗΤΙΚΗΣ ΕΠΙΣΤΗΜΗΣ</a:t>
            </a:r>
            <a:br>
              <a:rPr lang="el-GR" sz="2600" b="1" dirty="0">
                <a:solidFill>
                  <a:schemeClr val="tx1">
                    <a:lumMod val="65000"/>
                    <a:lumOff val="35000"/>
                  </a:schemeClr>
                </a:solidFill>
              </a:rPr>
            </a:br>
            <a:r>
              <a:rPr lang="el-GR" sz="2600" b="1" dirty="0">
                <a:solidFill>
                  <a:schemeClr val="tx1">
                    <a:lumMod val="65000"/>
                    <a:lumOff val="35000"/>
                  </a:schemeClr>
                </a:solidFill>
              </a:rPr>
              <a:t>ΣΤΟΝ ΣΧΕΔΙΑΣΜΟ ΤΗΣ ΟΡΓΑΝΩΤΙΚΗΣ ΔΟΜΗΣ</a:t>
            </a:r>
          </a:p>
        </p:txBody>
      </p:sp>
      <p:sp>
        <p:nvSpPr>
          <p:cNvPr id="28675" name="Υπότιτλος 22"/>
          <p:cNvSpPr>
            <a:spLocks noGrp="1"/>
          </p:cNvSpPr>
          <p:nvPr>
            <p:ph type="subTitle" idx="1"/>
          </p:nvPr>
        </p:nvSpPr>
        <p:spPr>
          <a:xfrm>
            <a:off x="144463" y="5272088"/>
            <a:ext cx="4859337" cy="836612"/>
          </a:xfrm>
          <a:solidFill>
            <a:schemeClr val="tx1"/>
          </a:solidFill>
        </p:spPr>
        <p:txBody>
          <a:bodyPr/>
          <a:lstStyle/>
          <a:p>
            <a:pPr eaLnBrk="1" hangingPunct="1"/>
            <a:r>
              <a:rPr lang="el-GR" sz="2000" b="1" smtClean="0">
                <a:solidFill>
                  <a:schemeClr val="bg1"/>
                </a:solidFill>
              </a:rPr>
              <a:t>Λεωνίδας Ε. Μαρούδας</a:t>
            </a:r>
            <a:endParaRPr lang="el-GR" sz="2000" smtClean="0">
              <a:solidFill>
                <a:schemeClr val="bg1"/>
              </a:solidFill>
            </a:endParaRPr>
          </a:p>
          <a:p>
            <a:pPr eaLnBrk="1" hangingPunct="1"/>
            <a:r>
              <a:rPr lang="el-GR" sz="2000" b="1" smtClean="0">
                <a:solidFill>
                  <a:schemeClr val="bg1"/>
                </a:solidFill>
              </a:rPr>
              <a:t>Καθηγητής</a:t>
            </a:r>
            <a:endParaRPr lang="el-GR" sz="2000" smtClean="0">
              <a:solidFill>
                <a:schemeClr val="bg1"/>
              </a:solidFill>
            </a:endParaRPr>
          </a:p>
        </p:txBody>
      </p:sp>
      <p:grpSp>
        <p:nvGrpSpPr>
          <p:cNvPr id="28676" name="Ομάδα 111" descr="Αγκύλες επισήμανσης εικόνας&#10;"/>
          <p:cNvGrpSpPr>
            <a:grpSpLocks/>
          </p:cNvGrpSpPr>
          <p:nvPr/>
        </p:nvGrpSpPr>
        <p:grpSpPr bwMode="auto">
          <a:xfrm>
            <a:off x="144463" y="144463"/>
            <a:ext cx="4859337" cy="6497637"/>
            <a:chOff x="408650" y="404285"/>
            <a:chExt cx="4330700" cy="3164637"/>
          </a:xfrm>
        </p:grpSpPr>
        <p:sp>
          <p:nvSpPr>
            <p:cNvPr id="110" name="Ορθογώνιο 6"/>
            <p:cNvSpPr/>
            <p:nvPr/>
          </p:nvSpPr>
          <p:spPr>
            <a:xfrm>
              <a:off x="408650" y="3386451"/>
              <a:ext cx="4330700" cy="182471"/>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11" name="Ορθογώνιο 6"/>
            <p:cNvSpPr/>
            <p:nvPr/>
          </p:nvSpPr>
          <p:spPr>
            <a:xfrm flipV="1">
              <a:off x="408650" y="404285"/>
              <a:ext cx="4330700" cy="182471"/>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pic>
        <p:nvPicPr>
          <p:cNvPr id="28677" name="Picture 2" descr="ÎÏÎ¿ÏÎ­Î»ÎµÏÎ¼Î± ÎµÎ¹ÎºÏÎ½Î±Ï Î³Î¹Î± ÏÎ±Î½ÎµÏÎ¹ÏÏÎ·Î¼Î¹Î¿ ÏÎ±ÏÏÏÎ½ Î»Î¿Î³Î¿"/>
          <p:cNvPicPr>
            <a:picLocks noChangeAspect="1" noChangeArrowheads="1"/>
          </p:cNvPicPr>
          <p:nvPr/>
        </p:nvPicPr>
        <p:blipFill>
          <a:blip r:embed="rId4"/>
          <a:srcRect/>
          <a:stretch>
            <a:fillRect/>
          </a:stretch>
        </p:blipFill>
        <p:spPr bwMode="auto">
          <a:xfrm>
            <a:off x="153988" y="850900"/>
            <a:ext cx="2438400" cy="790575"/>
          </a:xfrm>
          <a:prstGeom prst="rect">
            <a:avLst/>
          </a:prstGeom>
          <a:noFill/>
          <a:ln w="9525">
            <a:noFill/>
            <a:miter lim="800000"/>
            <a:headEnd/>
            <a:tailEnd/>
          </a:ln>
        </p:spPr>
      </p:pic>
      <p:sp>
        <p:nvSpPr>
          <p:cNvPr id="28678" name="TextBox 4"/>
          <p:cNvSpPr txBox="1">
            <a:spLocks noChangeArrowheads="1"/>
          </p:cNvSpPr>
          <p:nvPr/>
        </p:nvSpPr>
        <p:spPr bwMode="auto">
          <a:xfrm>
            <a:off x="144463" y="1535113"/>
            <a:ext cx="2447925" cy="461962"/>
          </a:xfrm>
          <a:prstGeom prst="rect">
            <a:avLst/>
          </a:prstGeom>
          <a:solidFill>
            <a:schemeClr val="bg1"/>
          </a:solidFill>
          <a:ln w="9525">
            <a:noFill/>
            <a:miter lim="800000"/>
            <a:headEnd/>
            <a:tailEnd/>
          </a:ln>
        </p:spPr>
        <p:txBody>
          <a:bodyPr>
            <a:spAutoFit/>
          </a:bodyPr>
          <a:lstStyle/>
          <a:p>
            <a:r>
              <a:rPr lang="el-GR" sz="1200" b="1">
                <a:latin typeface="Calibri" pitchFamily="34" charset="0"/>
              </a:rPr>
              <a:t>ΤΜΗΜΑ ΔΙΟΙΚΗΣΗΣ ΕΠΙΧΕΙΡΗΣΕΩΝ</a:t>
            </a:r>
          </a:p>
          <a:p>
            <a:r>
              <a:rPr lang="el-GR" sz="1200" b="1">
                <a:latin typeface="Calibri" pitchFamily="34" charset="0"/>
              </a:rPr>
              <a:t>ΑΚΑΔΗΜΑΪΚΟ ΕΤΟΣ: 2018-19 </a:t>
            </a:r>
            <a:endParaRPr lang="el-GR" sz="1200">
              <a:latin typeface="Calibri"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Θέση εικόνας 33" descr="εικόνα ουρανοξύστη διαμερισμάτων"/>
          <p:cNvPicPr>
            <a:picLocks noGrp="1" noChangeAspect="1"/>
          </p:cNvPicPr>
          <p:nvPr>
            <p:ph type="pic" sz="quarter" idx="45"/>
          </p:nvPr>
        </p:nvPicPr>
        <p:blipFill>
          <a:blip r:embed="rId3"/>
          <a:srcRect/>
          <a:stretch>
            <a:fillRect/>
          </a:stretch>
        </p:blipFill>
        <p:spPr>
          <a:xfrm>
            <a:off x="10044113" y="1981200"/>
            <a:ext cx="1476375" cy="1476375"/>
          </a:xfrm>
          <a:ln w="9525"/>
        </p:spPr>
      </p:pic>
      <p:pic>
        <p:nvPicPr>
          <p:cNvPr id="45058" name="Θέση εικόνας 27" descr="Μολύβι επάνω σε σχέδιο κτιρίου"/>
          <p:cNvPicPr>
            <a:picLocks noGrp="1" noChangeAspect="1"/>
          </p:cNvPicPr>
          <p:nvPr>
            <p:ph type="pic" sz="quarter" idx="42"/>
          </p:nvPr>
        </p:nvPicPr>
        <p:blipFill>
          <a:blip r:embed="rId4"/>
          <a:srcRect/>
          <a:stretch>
            <a:fillRect/>
          </a:stretch>
        </p:blipFill>
        <p:spPr>
          <a:xfrm>
            <a:off x="3024188" y="1981200"/>
            <a:ext cx="1476375" cy="1476375"/>
          </a:xfrm>
          <a:ln w="9525"/>
        </p:spPr>
      </p:pic>
      <p:pic>
        <p:nvPicPr>
          <p:cNvPr id="45059" name="Γραφικό 39" descr="Βιβλία"/>
          <p:cNvPicPr>
            <a:picLocks noChangeAspect="1"/>
          </p:cNvPicPr>
          <p:nvPr/>
        </p:nvPicPr>
        <p:blipFill>
          <a:blip r:embed="rId5"/>
          <a:srcRect/>
          <a:stretch>
            <a:fillRect/>
          </a:stretch>
        </p:blipFill>
        <p:spPr bwMode="auto">
          <a:xfrm>
            <a:off x="5111750" y="896938"/>
            <a:ext cx="687388" cy="687387"/>
          </a:xfrm>
          <a:prstGeom prst="rect">
            <a:avLst/>
          </a:prstGeom>
          <a:noFill/>
          <a:ln w="9525">
            <a:noFill/>
            <a:miter lim="800000"/>
            <a:headEnd/>
            <a:tailEnd/>
          </a:ln>
        </p:spPr>
      </p:pic>
      <p:sp>
        <p:nvSpPr>
          <p:cNvPr id="7" name="Θέση κειμένου 6"/>
          <p:cNvSpPr>
            <a:spLocks noGrp="1"/>
          </p:cNvSpPr>
          <p:nvPr>
            <p:ph type="body" sz="quarter" idx="33"/>
          </p:nvPr>
        </p:nvSpPr>
        <p:spPr>
          <a:xfrm>
            <a:off x="2824163" y="3968750"/>
            <a:ext cx="2066925" cy="360363"/>
          </a:xfrm>
        </p:spPr>
        <p:txBody>
          <a:bodyPr>
            <a:noAutofit/>
          </a:bodyPr>
          <a:lstStyle/>
          <a:p>
            <a:pPr eaLnBrk="1" fontAlgn="auto" hangingPunct="1">
              <a:spcAft>
                <a:spcPts val="0"/>
              </a:spcAft>
              <a:defRPr/>
            </a:pPr>
            <a:r>
              <a:rPr lang="el-GR" dirty="0"/>
              <a:t>Νέους ανταγωνιστές</a:t>
            </a:r>
          </a:p>
        </p:txBody>
      </p:sp>
      <p:pic>
        <p:nvPicPr>
          <p:cNvPr id="45061" name="Θέση εικόνας 29" descr="γωνιακή προβολή ουρανοξύστη από το έδαφος"/>
          <p:cNvPicPr>
            <a:picLocks noGrp="1" noChangeAspect="1"/>
          </p:cNvPicPr>
          <p:nvPr>
            <p:ph type="pic" sz="quarter" idx="43"/>
          </p:nvPr>
        </p:nvPicPr>
        <p:blipFill>
          <a:blip r:embed="rId6"/>
          <a:srcRect/>
          <a:stretch>
            <a:fillRect/>
          </a:stretch>
        </p:blipFill>
        <p:spPr>
          <a:xfrm>
            <a:off x="5364163" y="1981200"/>
            <a:ext cx="1476375" cy="1476375"/>
          </a:xfrm>
          <a:ln w="9525"/>
        </p:spPr>
      </p:pic>
      <p:sp>
        <p:nvSpPr>
          <p:cNvPr id="9" name="Θέση κειμένου 8"/>
          <p:cNvSpPr>
            <a:spLocks noGrp="1"/>
          </p:cNvSpPr>
          <p:nvPr>
            <p:ph type="body" sz="quarter" idx="35"/>
          </p:nvPr>
        </p:nvSpPr>
        <p:spPr>
          <a:xfrm>
            <a:off x="5111750" y="3970338"/>
            <a:ext cx="1979613" cy="587375"/>
          </a:xfrm>
        </p:spPr>
        <p:txBody>
          <a:bodyPr>
            <a:noAutofit/>
          </a:bodyPr>
          <a:lstStyle/>
          <a:p>
            <a:pPr eaLnBrk="1" fontAlgn="auto" hangingPunct="1">
              <a:spcAft>
                <a:spcPts val="0"/>
              </a:spcAft>
              <a:defRPr/>
            </a:pPr>
            <a:r>
              <a:rPr lang="el-GR" dirty="0"/>
              <a:t>Άλλους ανταγωνιστές</a:t>
            </a:r>
          </a:p>
        </p:txBody>
      </p:sp>
      <p:pic>
        <p:nvPicPr>
          <p:cNvPr id="45063" name="Θέση εικόνας 31" descr="εναέρια προβολή δικτύου αυτοκινητοδρόμων σε μεγάλη πόλη"/>
          <p:cNvPicPr>
            <a:picLocks noGrp="1" noChangeAspect="1"/>
          </p:cNvPicPr>
          <p:nvPr>
            <p:ph type="pic" sz="quarter" idx="44"/>
          </p:nvPr>
        </p:nvPicPr>
        <p:blipFill>
          <a:blip r:embed="rId7"/>
          <a:srcRect/>
          <a:stretch>
            <a:fillRect/>
          </a:stretch>
        </p:blipFill>
        <p:spPr>
          <a:xfrm>
            <a:off x="7704138" y="1981200"/>
            <a:ext cx="1476375" cy="1476375"/>
          </a:xfrm>
          <a:ln w="9525"/>
        </p:spPr>
      </p:pic>
      <p:pic>
        <p:nvPicPr>
          <p:cNvPr id="45064" name="Γραφικό 44" descr="Φοίνικας"/>
          <p:cNvPicPr>
            <a:picLocks noChangeAspect="1"/>
          </p:cNvPicPr>
          <p:nvPr/>
        </p:nvPicPr>
        <p:blipFill>
          <a:blip r:embed="rId8"/>
          <a:srcRect/>
          <a:stretch>
            <a:fillRect/>
          </a:stretch>
        </p:blipFill>
        <p:spPr bwMode="auto">
          <a:xfrm>
            <a:off x="9834563" y="863600"/>
            <a:ext cx="755650" cy="755650"/>
          </a:xfrm>
          <a:prstGeom prst="rect">
            <a:avLst/>
          </a:prstGeom>
          <a:noFill/>
          <a:ln w="9525">
            <a:noFill/>
            <a:miter lim="800000"/>
            <a:headEnd/>
            <a:tailEnd/>
          </a:ln>
        </p:spPr>
      </p:pic>
      <p:sp>
        <p:nvSpPr>
          <p:cNvPr id="11" name="Θέση κειμένου 10"/>
          <p:cNvSpPr>
            <a:spLocks noGrp="1"/>
          </p:cNvSpPr>
          <p:nvPr>
            <p:ph type="body" sz="quarter" idx="37"/>
          </p:nvPr>
        </p:nvSpPr>
        <p:spPr>
          <a:xfrm>
            <a:off x="7350125" y="3968750"/>
            <a:ext cx="2168525" cy="360363"/>
          </a:xfrm>
        </p:spPr>
        <p:txBody>
          <a:bodyPr>
            <a:noAutofit/>
          </a:bodyPr>
          <a:lstStyle/>
          <a:p>
            <a:pPr eaLnBrk="1" fontAlgn="auto" hangingPunct="1">
              <a:spcAft>
                <a:spcPts val="0"/>
              </a:spcAft>
              <a:defRPr/>
            </a:pPr>
            <a:r>
              <a:rPr lang="el-GR" dirty="0"/>
              <a:t>Πελάτες της επιχείρησης</a:t>
            </a:r>
          </a:p>
        </p:txBody>
      </p:sp>
      <p:sp>
        <p:nvSpPr>
          <p:cNvPr id="3" name="Θέση υποσέλιδου 2"/>
          <p:cNvSpPr>
            <a:spLocks noGrp="1"/>
          </p:cNvSpPr>
          <p:nvPr>
            <p:ph type="ftr" sz="quarter" idx="46"/>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47"/>
          </p:nvPr>
        </p:nvSpPr>
        <p:spPr/>
        <p:txBody>
          <a:bodyPr/>
          <a:lstStyle/>
          <a:p>
            <a:pPr>
              <a:defRPr/>
            </a:pPr>
            <a:fld id="{CC50F2D8-CF32-4CAC-88B5-9E264375181E}" type="slidenum">
              <a:rPr lang="el-GR"/>
              <a:pPr>
                <a:defRPr/>
              </a:pPr>
              <a:t>10</a:t>
            </a:fld>
            <a:endParaRPr lang="el-GR" dirty="0"/>
          </a:p>
        </p:txBody>
      </p:sp>
      <p:grpSp>
        <p:nvGrpSpPr>
          <p:cNvPr id="48" name="Γραφικό 20" descr="Επανάληψη"/>
          <p:cNvGrpSpPr/>
          <p:nvPr/>
        </p:nvGrpSpPr>
        <p:grpSpPr>
          <a:xfrm>
            <a:off x="1137920" y="2378710"/>
            <a:ext cx="657860" cy="679450"/>
            <a:chOff x="2792404" y="2595563"/>
            <a:chExt cx="914400" cy="914400"/>
          </a:xfrm>
          <a:solidFill>
            <a:schemeClr val="bg1"/>
          </a:solidFill>
        </p:grpSpPr>
        <p:sp>
          <p:nvSpPr>
            <p:cNvPr id="49" name="Ελεύθερη σχεδίαση: Σχήμα 24"/>
            <p:cNvSpPr/>
            <p:nvPr/>
          </p:nvSpPr>
          <p:spPr>
            <a:xfrm>
              <a:off x="2801453" y="2693194"/>
              <a:ext cx="771525" cy="457200"/>
            </a:xfrm>
            <a:custGeom>
              <a:avLst/>
              <a:gdLst>
                <a:gd name="connsiteX0" fmla="*/ 190024 w 771525"/>
                <a:gd name="connsiteY0" fmla="*/ 451009 h 457200"/>
                <a:gd name="connsiteX1" fmla="*/ 372904 w 771525"/>
                <a:gd name="connsiteY1" fmla="*/ 268129 h 457200"/>
                <a:gd name="connsiteX2" fmla="*/ 270986 w 771525"/>
                <a:gd name="connsiteY2" fmla="*/ 268129 h 457200"/>
                <a:gd name="connsiteX3" fmla="*/ 450056 w 771525"/>
                <a:gd name="connsiteY3" fmla="*/ 158591 h 457200"/>
                <a:gd name="connsiteX4" fmla="*/ 582454 w 771525"/>
                <a:gd name="connsiteY4" fmla="*/ 209074 h 457200"/>
                <a:gd name="connsiteX5" fmla="*/ 768191 w 771525"/>
                <a:gd name="connsiteY5" fmla="*/ 209074 h 457200"/>
                <a:gd name="connsiteX6" fmla="*/ 450056 w 771525"/>
                <a:gd name="connsiteY6" fmla="*/ 7144 h 457200"/>
                <a:gd name="connsiteX7" fmla="*/ 110014 w 771525"/>
                <a:gd name="connsiteY7" fmla="*/ 268129 h 457200"/>
                <a:gd name="connsiteX8" fmla="*/ 7144 w 771525"/>
                <a:gd name="connsiteY8" fmla="*/ 268129 h 457200"/>
                <a:gd name="connsiteX9" fmla="*/ 190024 w 771525"/>
                <a:gd name="connsiteY9" fmla="*/ 451009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457200">
                  <a:moveTo>
                    <a:pt x="190024" y="451009"/>
                  </a:moveTo>
                  <a:lnTo>
                    <a:pt x="372904" y="268129"/>
                  </a:lnTo>
                  <a:lnTo>
                    <a:pt x="270986" y="268129"/>
                  </a:lnTo>
                  <a:cubicBezTo>
                    <a:pt x="304324" y="203359"/>
                    <a:pt x="371951" y="158591"/>
                    <a:pt x="450056" y="158591"/>
                  </a:cubicBezTo>
                  <a:cubicBezTo>
                    <a:pt x="500539" y="158591"/>
                    <a:pt x="547211" y="177641"/>
                    <a:pt x="582454" y="209074"/>
                  </a:cubicBezTo>
                  <a:lnTo>
                    <a:pt x="768191" y="209074"/>
                  </a:lnTo>
                  <a:cubicBezTo>
                    <a:pt x="711994" y="89059"/>
                    <a:pt x="590074" y="7144"/>
                    <a:pt x="450056" y="7144"/>
                  </a:cubicBezTo>
                  <a:cubicBezTo>
                    <a:pt x="287179" y="7144"/>
                    <a:pt x="150019" y="117634"/>
                    <a:pt x="110014" y="268129"/>
                  </a:cubicBezTo>
                  <a:lnTo>
                    <a:pt x="7144" y="268129"/>
                  </a:lnTo>
                  <a:lnTo>
                    <a:pt x="190024" y="451009"/>
                  </a:ln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sp>
          <p:nvSpPr>
            <p:cNvPr id="50" name="Ελεύθερη σχεδίαση: Σχήμα 25"/>
            <p:cNvSpPr/>
            <p:nvPr/>
          </p:nvSpPr>
          <p:spPr>
            <a:xfrm>
              <a:off x="2925278" y="2954179"/>
              <a:ext cx="771525" cy="457200"/>
            </a:xfrm>
            <a:custGeom>
              <a:avLst/>
              <a:gdLst>
                <a:gd name="connsiteX0" fmla="*/ 768191 w 771525"/>
                <a:gd name="connsiteY0" fmla="*/ 190024 h 457200"/>
                <a:gd name="connsiteX1" fmla="*/ 585311 w 771525"/>
                <a:gd name="connsiteY1" fmla="*/ 7144 h 457200"/>
                <a:gd name="connsiteX2" fmla="*/ 402431 w 771525"/>
                <a:gd name="connsiteY2" fmla="*/ 190024 h 457200"/>
                <a:gd name="connsiteX3" fmla="*/ 505301 w 771525"/>
                <a:gd name="connsiteY3" fmla="*/ 190024 h 457200"/>
                <a:gd name="connsiteX4" fmla="*/ 326231 w 771525"/>
                <a:gd name="connsiteY4" fmla="*/ 299561 h 457200"/>
                <a:gd name="connsiteX5" fmla="*/ 193834 w 771525"/>
                <a:gd name="connsiteY5" fmla="*/ 249079 h 457200"/>
                <a:gd name="connsiteX6" fmla="*/ 7144 w 771525"/>
                <a:gd name="connsiteY6" fmla="*/ 249079 h 457200"/>
                <a:gd name="connsiteX7" fmla="*/ 326231 w 771525"/>
                <a:gd name="connsiteY7" fmla="*/ 451009 h 457200"/>
                <a:gd name="connsiteX8" fmla="*/ 666274 w 771525"/>
                <a:gd name="connsiteY8" fmla="*/ 190024 h 457200"/>
                <a:gd name="connsiteX9" fmla="*/ 768191 w 771525"/>
                <a:gd name="connsiteY9" fmla="*/ 190024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457200">
                  <a:moveTo>
                    <a:pt x="768191" y="190024"/>
                  </a:moveTo>
                  <a:lnTo>
                    <a:pt x="585311" y="7144"/>
                  </a:lnTo>
                  <a:lnTo>
                    <a:pt x="402431" y="190024"/>
                  </a:lnTo>
                  <a:lnTo>
                    <a:pt x="505301" y="190024"/>
                  </a:lnTo>
                  <a:cubicBezTo>
                    <a:pt x="471964" y="254794"/>
                    <a:pt x="404336" y="299561"/>
                    <a:pt x="326231" y="299561"/>
                  </a:cubicBezTo>
                  <a:cubicBezTo>
                    <a:pt x="275749" y="299561"/>
                    <a:pt x="229076" y="280511"/>
                    <a:pt x="193834" y="249079"/>
                  </a:cubicBezTo>
                  <a:lnTo>
                    <a:pt x="7144" y="249079"/>
                  </a:lnTo>
                  <a:cubicBezTo>
                    <a:pt x="64294" y="369094"/>
                    <a:pt x="185261" y="451009"/>
                    <a:pt x="326231" y="451009"/>
                  </a:cubicBezTo>
                  <a:cubicBezTo>
                    <a:pt x="489109" y="451009"/>
                    <a:pt x="626269" y="340519"/>
                    <a:pt x="666274" y="190024"/>
                  </a:cubicBezTo>
                  <a:lnTo>
                    <a:pt x="768191" y="190024"/>
                  </a:ln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grpSp>
      <p:sp>
        <p:nvSpPr>
          <p:cNvPr id="45069" name="TextBox 37"/>
          <p:cNvSpPr txBox="1">
            <a:spLocks noChangeArrowheads="1"/>
          </p:cNvSpPr>
          <p:nvPr/>
        </p:nvSpPr>
        <p:spPr bwMode="auto">
          <a:xfrm>
            <a:off x="9678988" y="6073775"/>
            <a:ext cx="157162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42" name="Θέση κειμένου 6">
            <a:extLst>
              <a:ext uri="{FF2B5EF4-FFF2-40B4-BE49-F238E27FC236}"/>
            </a:extLst>
          </p:cNvPr>
          <p:cNvSpPr txBox="1">
            <a:spLocks/>
          </p:cNvSpPr>
          <p:nvPr/>
        </p:nvSpPr>
        <p:spPr>
          <a:xfrm>
            <a:off x="2773363" y="4821238"/>
            <a:ext cx="2155825" cy="360362"/>
          </a:xfrm>
          <a:prstGeom prst="rect">
            <a:avLst/>
          </a:prstGeom>
        </p:spPr>
        <p:txBody>
          <a:bodyPr lIns="0" tIns="0" rIns="0" bIns="0"/>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l-GR" sz="1600" dirty="0">
                <a:latin typeface="+mn-lt"/>
              </a:rPr>
              <a:t>Που πιθανόν θα εισέλθουν στην αγορά των παραγόμενων από την επιχείρηση προϊόντων ή των παρεχόμενων υπηρεσιών</a:t>
            </a:r>
          </a:p>
        </p:txBody>
      </p:sp>
      <p:sp>
        <p:nvSpPr>
          <p:cNvPr id="54" name="Θέση κειμένου 6">
            <a:extLst>
              <a:ext uri="{FF2B5EF4-FFF2-40B4-BE49-F238E27FC236}"/>
            </a:extLst>
          </p:cNvPr>
          <p:cNvSpPr txBox="1">
            <a:spLocks/>
          </p:cNvSpPr>
          <p:nvPr/>
        </p:nvSpPr>
        <p:spPr>
          <a:xfrm>
            <a:off x="5111750" y="4821238"/>
            <a:ext cx="1979613" cy="360362"/>
          </a:xfrm>
          <a:prstGeom prst="rect">
            <a:avLst/>
          </a:prstGeom>
        </p:spPr>
        <p:txBody>
          <a:bodyPr lIns="0" tIns="0" rIns="0" bIns="0"/>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l-GR" sz="1600" dirty="0">
                <a:latin typeface="+mn-lt"/>
              </a:rPr>
              <a:t>Που παράγουν ή θα εισέλθουν στην αγορά για να παράγουν προϊόντα ή υπηρεσίες, που αντικαθιστούν τα προϊόντα ή υπηρεσίες που παράγονται ή παρέχονται από την επιχείρηση</a:t>
            </a:r>
          </a:p>
        </p:txBody>
      </p:sp>
      <p:grpSp>
        <p:nvGrpSpPr>
          <p:cNvPr id="38" name="Γραφικό 36" descr="Χρήστες">
            <a:extLst>
              <a:ext uri="{FF2B5EF4-FFF2-40B4-BE49-F238E27FC236}"/>
            </a:extLst>
          </p:cNvPr>
          <p:cNvGrpSpPr/>
          <p:nvPr/>
        </p:nvGrpSpPr>
        <p:grpSpPr>
          <a:xfrm>
            <a:off x="10344689" y="2310602"/>
            <a:ext cx="874622" cy="967322"/>
            <a:chOff x="5638800" y="2971800"/>
            <a:chExt cx="914400" cy="914400"/>
          </a:xfrm>
          <a:solidFill>
            <a:schemeClr val="bg1"/>
          </a:solidFill>
        </p:grpSpPr>
        <p:sp>
          <p:nvSpPr>
            <p:cNvPr id="39" name="Ελεύθερη σχεδίαση: Σχήμα 38">
              <a:extLst>
                <a:ext uri="{FF2B5EF4-FFF2-40B4-BE49-F238E27FC236}"/>
              </a:extLst>
            </p:cNvPr>
            <p:cNvSpPr/>
            <p:nvPr/>
          </p:nvSpPr>
          <p:spPr>
            <a:xfrm>
              <a:off x="5774531" y="3172301"/>
              <a:ext cx="180975" cy="180975"/>
            </a:xfrm>
            <a:custGeom>
              <a:avLst/>
              <a:gdLst>
                <a:gd name="connsiteX0" fmla="*/ 178594 w 180975"/>
                <a:gd name="connsiteY0" fmla="*/ 92869 h 180975"/>
                <a:gd name="connsiteX1" fmla="*/ 92869 w 180975"/>
                <a:gd name="connsiteY1" fmla="*/ 178594 h 180975"/>
                <a:gd name="connsiteX2" fmla="*/ 7144 w 180975"/>
                <a:gd name="connsiteY2" fmla="*/ 92869 h 180975"/>
                <a:gd name="connsiteX3" fmla="*/ 92869 w 180975"/>
                <a:gd name="connsiteY3" fmla="*/ 7144 h 180975"/>
                <a:gd name="connsiteX4" fmla="*/ 178594 w 180975"/>
                <a:gd name="connsiteY4" fmla="*/ 92869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178594" y="92869"/>
                  </a:moveTo>
                  <a:cubicBezTo>
                    <a:pt x="178594" y="140213"/>
                    <a:pt x="140213" y="178594"/>
                    <a:pt x="92869" y="178594"/>
                  </a:cubicBezTo>
                  <a:cubicBezTo>
                    <a:pt x="45524" y="178594"/>
                    <a:pt x="7144" y="140213"/>
                    <a:pt x="7144" y="92869"/>
                  </a:cubicBezTo>
                  <a:cubicBezTo>
                    <a:pt x="7144" y="45524"/>
                    <a:pt x="45524" y="7144"/>
                    <a:pt x="92869" y="7144"/>
                  </a:cubicBezTo>
                  <a:cubicBezTo>
                    <a:pt x="140213" y="7144"/>
                    <a:pt x="178594" y="45524"/>
                    <a:pt x="178594" y="9286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3" name="Ελεύθερη σχεδίαση: Σχήμα 42">
              <a:extLst>
                <a:ext uri="{FF2B5EF4-FFF2-40B4-BE49-F238E27FC236}"/>
              </a:extLst>
            </p:cNvPr>
            <p:cNvSpPr/>
            <p:nvPr/>
          </p:nvSpPr>
          <p:spPr>
            <a:xfrm>
              <a:off x="6231731" y="3172301"/>
              <a:ext cx="180975" cy="180975"/>
            </a:xfrm>
            <a:custGeom>
              <a:avLst/>
              <a:gdLst>
                <a:gd name="connsiteX0" fmla="*/ 178594 w 180975"/>
                <a:gd name="connsiteY0" fmla="*/ 92869 h 180975"/>
                <a:gd name="connsiteX1" fmla="*/ 92869 w 180975"/>
                <a:gd name="connsiteY1" fmla="*/ 178594 h 180975"/>
                <a:gd name="connsiteX2" fmla="*/ 7144 w 180975"/>
                <a:gd name="connsiteY2" fmla="*/ 92869 h 180975"/>
                <a:gd name="connsiteX3" fmla="*/ 92869 w 180975"/>
                <a:gd name="connsiteY3" fmla="*/ 7144 h 180975"/>
                <a:gd name="connsiteX4" fmla="*/ 178594 w 180975"/>
                <a:gd name="connsiteY4" fmla="*/ 92869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178594" y="92869"/>
                  </a:moveTo>
                  <a:cubicBezTo>
                    <a:pt x="178594" y="140213"/>
                    <a:pt x="140213" y="178594"/>
                    <a:pt x="92869" y="178594"/>
                  </a:cubicBezTo>
                  <a:cubicBezTo>
                    <a:pt x="45524" y="178594"/>
                    <a:pt x="7144" y="140213"/>
                    <a:pt x="7144" y="92869"/>
                  </a:cubicBezTo>
                  <a:cubicBezTo>
                    <a:pt x="7144" y="45524"/>
                    <a:pt x="45524" y="7144"/>
                    <a:pt x="92869" y="7144"/>
                  </a:cubicBezTo>
                  <a:cubicBezTo>
                    <a:pt x="140213" y="7144"/>
                    <a:pt x="178594" y="45524"/>
                    <a:pt x="178594" y="9286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65" name="Ελεύθερη σχεδίαση: Σχήμα 64">
              <a:extLst>
                <a:ext uri="{FF2B5EF4-FFF2-40B4-BE49-F238E27FC236}"/>
              </a:extLst>
            </p:cNvPr>
            <p:cNvSpPr/>
            <p:nvPr/>
          </p:nvSpPr>
          <p:spPr>
            <a:xfrm>
              <a:off x="5917406" y="3499961"/>
              <a:ext cx="352425" cy="180975"/>
            </a:xfrm>
            <a:custGeom>
              <a:avLst/>
              <a:gdLst>
                <a:gd name="connsiteX0" fmla="*/ 350044 w 352425"/>
                <a:gd name="connsiteY0" fmla="*/ 178594 h 180975"/>
                <a:gd name="connsiteX1" fmla="*/ 350044 w 352425"/>
                <a:gd name="connsiteY1" fmla="*/ 92869 h 180975"/>
                <a:gd name="connsiteX2" fmla="*/ 332899 w 352425"/>
                <a:gd name="connsiteY2" fmla="*/ 58579 h 180975"/>
                <a:gd name="connsiteX3" fmla="*/ 249079 w 352425"/>
                <a:gd name="connsiteY3" fmla="*/ 18574 h 180975"/>
                <a:gd name="connsiteX4" fmla="*/ 178594 w 352425"/>
                <a:gd name="connsiteY4" fmla="*/ 7144 h 180975"/>
                <a:gd name="connsiteX5" fmla="*/ 108109 w 352425"/>
                <a:gd name="connsiteY5" fmla="*/ 18574 h 180975"/>
                <a:gd name="connsiteX6" fmla="*/ 24289 w 352425"/>
                <a:gd name="connsiteY6" fmla="*/ 58579 h 180975"/>
                <a:gd name="connsiteX7" fmla="*/ 7144 w 352425"/>
                <a:gd name="connsiteY7" fmla="*/ 92869 h 180975"/>
                <a:gd name="connsiteX8" fmla="*/ 7144 w 352425"/>
                <a:gd name="connsiteY8" fmla="*/ 178594 h 180975"/>
                <a:gd name="connsiteX9" fmla="*/ 350044 w 352425"/>
                <a:gd name="connsiteY9" fmla="*/ 178594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2425" h="180975">
                  <a:moveTo>
                    <a:pt x="350044" y="178594"/>
                  </a:moveTo>
                  <a:lnTo>
                    <a:pt x="350044" y="92869"/>
                  </a:lnTo>
                  <a:cubicBezTo>
                    <a:pt x="350044" y="79534"/>
                    <a:pt x="344329" y="66199"/>
                    <a:pt x="332899" y="58579"/>
                  </a:cubicBezTo>
                  <a:cubicBezTo>
                    <a:pt x="310039" y="39529"/>
                    <a:pt x="279559" y="26194"/>
                    <a:pt x="249079" y="18574"/>
                  </a:cubicBezTo>
                  <a:cubicBezTo>
                    <a:pt x="228124" y="12859"/>
                    <a:pt x="203359" y="7144"/>
                    <a:pt x="178594" y="7144"/>
                  </a:cubicBezTo>
                  <a:cubicBezTo>
                    <a:pt x="155734" y="7144"/>
                    <a:pt x="130969" y="10954"/>
                    <a:pt x="108109" y="18574"/>
                  </a:cubicBezTo>
                  <a:cubicBezTo>
                    <a:pt x="77629" y="26194"/>
                    <a:pt x="49054" y="41434"/>
                    <a:pt x="24289" y="58579"/>
                  </a:cubicBezTo>
                  <a:cubicBezTo>
                    <a:pt x="12859" y="68104"/>
                    <a:pt x="7144" y="79534"/>
                    <a:pt x="7144" y="92869"/>
                  </a:cubicBezTo>
                  <a:lnTo>
                    <a:pt x="7144" y="178594"/>
                  </a:lnTo>
                  <a:lnTo>
                    <a:pt x="350044" y="178594"/>
                  </a:lnTo>
                  <a:close/>
                </a:path>
              </a:pathLst>
            </a:custGeom>
            <a:grpFill/>
            <a:ln w="9525" cap="flat">
              <a:noFill/>
              <a:prstDash val="solid"/>
              <a:miter/>
            </a:ln>
          </p:spPr>
          <p:txBody>
            <a:bodyPr anchor="ctr"/>
            <a:lstStyle/>
            <a:p>
              <a:pPr fontAlgn="auto">
                <a:spcBef>
                  <a:spcPts val="0"/>
                </a:spcBef>
                <a:spcAft>
                  <a:spcPts val="0"/>
                </a:spcAft>
                <a:defRPr/>
              </a:pPr>
              <a:endParaRPr lang="el-GR" dirty="0">
                <a:latin typeface="+mn-lt"/>
                <a:cs typeface="+mn-cs"/>
              </a:endParaRPr>
            </a:p>
          </p:txBody>
        </p:sp>
        <p:sp>
          <p:nvSpPr>
            <p:cNvPr id="66" name="Ελεύθερη σχεδίαση: Σχήμα 65">
              <a:extLst>
                <a:ext uri="{FF2B5EF4-FFF2-40B4-BE49-F238E27FC236}"/>
              </a:extLst>
            </p:cNvPr>
            <p:cNvSpPr/>
            <p:nvPr/>
          </p:nvSpPr>
          <p:spPr>
            <a:xfrm>
              <a:off x="6003131" y="3305651"/>
              <a:ext cx="180975" cy="180975"/>
            </a:xfrm>
            <a:custGeom>
              <a:avLst/>
              <a:gdLst>
                <a:gd name="connsiteX0" fmla="*/ 178594 w 180975"/>
                <a:gd name="connsiteY0" fmla="*/ 92869 h 180975"/>
                <a:gd name="connsiteX1" fmla="*/ 92869 w 180975"/>
                <a:gd name="connsiteY1" fmla="*/ 178594 h 180975"/>
                <a:gd name="connsiteX2" fmla="*/ 7144 w 180975"/>
                <a:gd name="connsiteY2" fmla="*/ 92869 h 180975"/>
                <a:gd name="connsiteX3" fmla="*/ 92869 w 180975"/>
                <a:gd name="connsiteY3" fmla="*/ 7144 h 180975"/>
                <a:gd name="connsiteX4" fmla="*/ 178594 w 180975"/>
                <a:gd name="connsiteY4" fmla="*/ 92869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178594" y="92869"/>
                  </a:moveTo>
                  <a:cubicBezTo>
                    <a:pt x="178594" y="140213"/>
                    <a:pt x="140213" y="178594"/>
                    <a:pt x="92869" y="178594"/>
                  </a:cubicBezTo>
                  <a:cubicBezTo>
                    <a:pt x="45524" y="178594"/>
                    <a:pt x="7144" y="140213"/>
                    <a:pt x="7144" y="92869"/>
                  </a:cubicBezTo>
                  <a:cubicBezTo>
                    <a:pt x="7144" y="45524"/>
                    <a:pt x="45524" y="7144"/>
                    <a:pt x="92869" y="7144"/>
                  </a:cubicBezTo>
                  <a:cubicBezTo>
                    <a:pt x="140213" y="7144"/>
                    <a:pt x="178594" y="45524"/>
                    <a:pt x="178594" y="9286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67" name="Ελεύθερη σχεδίαση: Σχήμα 66">
              <a:extLst>
                <a:ext uri="{FF2B5EF4-FFF2-40B4-BE49-F238E27FC236}"/>
              </a:extLst>
            </p:cNvPr>
            <p:cNvSpPr/>
            <p:nvPr/>
          </p:nvSpPr>
          <p:spPr>
            <a:xfrm>
              <a:off x="6178391" y="3366611"/>
              <a:ext cx="323850" cy="180975"/>
            </a:xfrm>
            <a:custGeom>
              <a:avLst/>
              <a:gdLst>
                <a:gd name="connsiteX0" fmla="*/ 300514 w 323850"/>
                <a:gd name="connsiteY0" fmla="*/ 58579 h 180975"/>
                <a:gd name="connsiteX1" fmla="*/ 216694 w 323850"/>
                <a:gd name="connsiteY1" fmla="*/ 18574 h 180975"/>
                <a:gd name="connsiteX2" fmla="*/ 146209 w 323850"/>
                <a:gd name="connsiteY2" fmla="*/ 7144 h 180975"/>
                <a:gd name="connsiteX3" fmla="*/ 75724 w 323850"/>
                <a:gd name="connsiteY3" fmla="*/ 18574 h 180975"/>
                <a:gd name="connsiteX4" fmla="*/ 41434 w 323850"/>
                <a:gd name="connsiteY4" fmla="*/ 31909 h 180975"/>
                <a:gd name="connsiteX5" fmla="*/ 41434 w 323850"/>
                <a:gd name="connsiteY5" fmla="*/ 33814 h 180975"/>
                <a:gd name="connsiteX6" fmla="*/ 7144 w 323850"/>
                <a:gd name="connsiteY6" fmla="*/ 117634 h 180975"/>
                <a:gd name="connsiteX7" fmla="*/ 94774 w 323850"/>
                <a:gd name="connsiteY7" fmla="*/ 161449 h 180975"/>
                <a:gd name="connsiteX8" fmla="*/ 110014 w 323850"/>
                <a:gd name="connsiteY8" fmla="*/ 178594 h 180975"/>
                <a:gd name="connsiteX9" fmla="*/ 317659 w 323850"/>
                <a:gd name="connsiteY9" fmla="*/ 178594 h 180975"/>
                <a:gd name="connsiteX10" fmla="*/ 317659 w 323850"/>
                <a:gd name="connsiteY10" fmla="*/ 92869 h 180975"/>
                <a:gd name="connsiteX11" fmla="*/ 300514 w 323850"/>
                <a:gd name="connsiteY11" fmla="*/ 5857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3850" h="180975">
                  <a:moveTo>
                    <a:pt x="300514" y="58579"/>
                  </a:moveTo>
                  <a:cubicBezTo>
                    <a:pt x="277654" y="39529"/>
                    <a:pt x="247174" y="26194"/>
                    <a:pt x="216694" y="18574"/>
                  </a:cubicBezTo>
                  <a:cubicBezTo>
                    <a:pt x="195739" y="12859"/>
                    <a:pt x="170974" y="7144"/>
                    <a:pt x="146209" y="7144"/>
                  </a:cubicBezTo>
                  <a:cubicBezTo>
                    <a:pt x="123349" y="7144"/>
                    <a:pt x="98584" y="10954"/>
                    <a:pt x="75724" y="18574"/>
                  </a:cubicBezTo>
                  <a:cubicBezTo>
                    <a:pt x="64294" y="22384"/>
                    <a:pt x="52864" y="26194"/>
                    <a:pt x="41434" y="31909"/>
                  </a:cubicBezTo>
                  <a:lnTo>
                    <a:pt x="41434" y="33814"/>
                  </a:lnTo>
                  <a:cubicBezTo>
                    <a:pt x="41434" y="66199"/>
                    <a:pt x="28099" y="96679"/>
                    <a:pt x="7144" y="117634"/>
                  </a:cubicBezTo>
                  <a:cubicBezTo>
                    <a:pt x="43339" y="129064"/>
                    <a:pt x="71914" y="144304"/>
                    <a:pt x="94774" y="161449"/>
                  </a:cubicBezTo>
                  <a:cubicBezTo>
                    <a:pt x="100489" y="167164"/>
                    <a:pt x="106204" y="170974"/>
                    <a:pt x="110014" y="178594"/>
                  </a:cubicBezTo>
                  <a:lnTo>
                    <a:pt x="317659" y="178594"/>
                  </a:lnTo>
                  <a:lnTo>
                    <a:pt x="317659" y="92869"/>
                  </a:lnTo>
                  <a:cubicBezTo>
                    <a:pt x="317659" y="79534"/>
                    <a:pt x="311944" y="66199"/>
                    <a:pt x="300514" y="5857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68" name="Ελεύθερη σχεδίαση: Σχήμα 67">
              <a:extLst>
                <a:ext uri="{FF2B5EF4-FFF2-40B4-BE49-F238E27FC236}"/>
              </a:extLst>
            </p:cNvPr>
            <p:cNvSpPr/>
            <p:nvPr/>
          </p:nvSpPr>
          <p:spPr>
            <a:xfrm>
              <a:off x="5688806" y="3366611"/>
              <a:ext cx="323850" cy="180975"/>
            </a:xfrm>
            <a:custGeom>
              <a:avLst/>
              <a:gdLst>
                <a:gd name="connsiteX0" fmla="*/ 230029 w 323850"/>
                <a:gd name="connsiteY0" fmla="*/ 161449 h 180975"/>
                <a:gd name="connsiteX1" fmla="*/ 230029 w 323850"/>
                <a:gd name="connsiteY1" fmla="*/ 161449 h 180975"/>
                <a:gd name="connsiteX2" fmla="*/ 317659 w 323850"/>
                <a:gd name="connsiteY2" fmla="*/ 117634 h 180975"/>
                <a:gd name="connsiteX3" fmla="*/ 283369 w 323850"/>
                <a:gd name="connsiteY3" fmla="*/ 33814 h 180975"/>
                <a:gd name="connsiteX4" fmla="*/ 283369 w 323850"/>
                <a:gd name="connsiteY4" fmla="*/ 30004 h 180975"/>
                <a:gd name="connsiteX5" fmla="*/ 249079 w 323850"/>
                <a:gd name="connsiteY5" fmla="*/ 18574 h 180975"/>
                <a:gd name="connsiteX6" fmla="*/ 178594 w 323850"/>
                <a:gd name="connsiteY6" fmla="*/ 7144 h 180975"/>
                <a:gd name="connsiteX7" fmla="*/ 108109 w 323850"/>
                <a:gd name="connsiteY7" fmla="*/ 18574 h 180975"/>
                <a:gd name="connsiteX8" fmla="*/ 24289 w 323850"/>
                <a:gd name="connsiteY8" fmla="*/ 58579 h 180975"/>
                <a:gd name="connsiteX9" fmla="*/ 7144 w 323850"/>
                <a:gd name="connsiteY9" fmla="*/ 92869 h 180975"/>
                <a:gd name="connsiteX10" fmla="*/ 7144 w 323850"/>
                <a:gd name="connsiteY10" fmla="*/ 178594 h 180975"/>
                <a:gd name="connsiteX11" fmla="*/ 212884 w 323850"/>
                <a:gd name="connsiteY11" fmla="*/ 178594 h 180975"/>
                <a:gd name="connsiteX12" fmla="*/ 230029 w 323850"/>
                <a:gd name="connsiteY12" fmla="*/ 16144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3850" h="180975">
                  <a:moveTo>
                    <a:pt x="230029" y="161449"/>
                  </a:moveTo>
                  <a:lnTo>
                    <a:pt x="230029" y="161449"/>
                  </a:lnTo>
                  <a:cubicBezTo>
                    <a:pt x="256699" y="142399"/>
                    <a:pt x="287179" y="127159"/>
                    <a:pt x="317659" y="117634"/>
                  </a:cubicBezTo>
                  <a:cubicBezTo>
                    <a:pt x="296704" y="94774"/>
                    <a:pt x="283369" y="66199"/>
                    <a:pt x="283369" y="33814"/>
                  </a:cubicBezTo>
                  <a:cubicBezTo>
                    <a:pt x="283369" y="31909"/>
                    <a:pt x="283369" y="31909"/>
                    <a:pt x="283369" y="30004"/>
                  </a:cubicBezTo>
                  <a:cubicBezTo>
                    <a:pt x="271939" y="26194"/>
                    <a:pt x="260509" y="20479"/>
                    <a:pt x="249079" y="18574"/>
                  </a:cubicBezTo>
                  <a:cubicBezTo>
                    <a:pt x="228124" y="12859"/>
                    <a:pt x="203359" y="7144"/>
                    <a:pt x="178594" y="7144"/>
                  </a:cubicBezTo>
                  <a:cubicBezTo>
                    <a:pt x="155734" y="7144"/>
                    <a:pt x="130969" y="10954"/>
                    <a:pt x="108109" y="18574"/>
                  </a:cubicBezTo>
                  <a:cubicBezTo>
                    <a:pt x="77629" y="28099"/>
                    <a:pt x="49054" y="41434"/>
                    <a:pt x="24289" y="58579"/>
                  </a:cubicBezTo>
                  <a:cubicBezTo>
                    <a:pt x="12859" y="66199"/>
                    <a:pt x="7144" y="79534"/>
                    <a:pt x="7144" y="92869"/>
                  </a:cubicBezTo>
                  <a:lnTo>
                    <a:pt x="7144" y="178594"/>
                  </a:lnTo>
                  <a:lnTo>
                    <a:pt x="212884" y="178594"/>
                  </a:lnTo>
                  <a:cubicBezTo>
                    <a:pt x="218599" y="170974"/>
                    <a:pt x="222409" y="167164"/>
                    <a:pt x="230029" y="16144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
        <p:nvSpPr>
          <p:cNvPr id="35" name="Τίτλος 1">
            <a:extLst>
              <a:ext uri="{FF2B5EF4-FFF2-40B4-BE49-F238E27FC236}"/>
            </a:extLst>
          </p:cNvPr>
          <p:cNvSpPr>
            <a:spLocks noGrp="1"/>
          </p:cNvSpPr>
          <p:nvPr>
            <p:ph type="title"/>
          </p:nvPr>
        </p:nvSpPr>
        <p:spPr>
          <a:xfrm>
            <a:off x="431800" y="277813"/>
            <a:ext cx="11339513" cy="431800"/>
          </a:xfrm>
        </p:spPr>
        <p:txBody>
          <a:bodyPr/>
          <a:lstStyle/>
          <a:p>
            <a:pPr algn="ctr" eaLnBrk="1" fontAlgn="auto" hangingPunct="1">
              <a:spcAft>
                <a:spcPts val="0"/>
              </a:spcAft>
              <a:defRPr/>
            </a:pPr>
            <a:r>
              <a:rPr lang="el-GR" sz="2400" b="1" dirty="0"/>
              <a:t>Παράδειγμα: Ομάδα ανταγωνιστικών δυνάμεων</a:t>
            </a:r>
            <a:endParaRPr lang="el-GR" sz="2400" dirty="0"/>
          </a:p>
        </p:txBody>
      </p:sp>
      <p:pic>
        <p:nvPicPr>
          <p:cNvPr id="45074" name="Θέση εικόνας 25" descr="Κοντινή εικόνα εσωτερικού υλικού δόμησης"/>
          <p:cNvPicPr>
            <a:picLocks noGrp="1" noChangeAspect="1"/>
          </p:cNvPicPr>
          <p:nvPr>
            <p:ph type="pic" sz="quarter" idx="41"/>
          </p:nvPr>
        </p:nvPicPr>
        <p:blipFill>
          <a:blip r:embed="rId9"/>
          <a:srcRect/>
          <a:stretch>
            <a:fillRect/>
          </a:stretch>
        </p:blipFill>
        <p:spPr>
          <a:xfrm>
            <a:off x="684213" y="1981200"/>
            <a:ext cx="1476375" cy="1476375"/>
          </a:xfrm>
          <a:ln w="9525"/>
        </p:spPr>
      </p:pic>
      <p:sp>
        <p:nvSpPr>
          <p:cNvPr id="45075" name="Θέση κειμένου 6"/>
          <p:cNvSpPr txBox="1">
            <a:spLocks/>
          </p:cNvSpPr>
          <p:nvPr/>
        </p:nvSpPr>
        <p:spPr bwMode="auto">
          <a:xfrm>
            <a:off x="454025" y="3956050"/>
            <a:ext cx="1981200" cy="35877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a:solidFill>
                  <a:srgbClr val="404040"/>
                </a:solidFill>
                <a:latin typeface="Cambria" pitchFamily="18" charset="0"/>
              </a:rPr>
              <a:t>Ανταγωνιστές</a:t>
            </a:r>
          </a:p>
        </p:txBody>
      </p:sp>
      <p:sp>
        <p:nvSpPr>
          <p:cNvPr id="41" name="Θέση κειμένου 6">
            <a:extLst>
              <a:ext uri="{FF2B5EF4-FFF2-40B4-BE49-F238E27FC236}"/>
            </a:extLst>
          </p:cNvPr>
          <p:cNvSpPr txBox="1">
            <a:spLocks/>
          </p:cNvSpPr>
          <p:nvPr/>
        </p:nvSpPr>
        <p:spPr>
          <a:xfrm>
            <a:off x="520700" y="4821238"/>
            <a:ext cx="1979613" cy="360362"/>
          </a:xfrm>
          <a:prstGeom prst="rect">
            <a:avLst/>
          </a:prstGeom>
        </p:spPr>
        <p:txBody>
          <a:bodyPr lIns="0" tIns="0" rIns="0" bIns="0"/>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l-GR" sz="1600" dirty="0">
                <a:latin typeface="+mn-lt"/>
              </a:rPr>
              <a:t>Που ήδη υπάρχουν στα παραγόμενα από την επιχείρηση προϊόντα ή υπηρεσίες</a:t>
            </a:r>
          </a:p>
        </p:txBody>
      </p:sp>
      <p:sp>
        <p:nvSpPr>
          <p:cNvPr id="45077" name="Θέση κειμένου 10"/>
          <p:cNvSpPr txBox="1">
            <a:spLocks/>
          </p:cNvSpPr>
          <p:nvPr/>
        </p:nvSpPr>
        <p:spPr bwMode="auto">
          <a:xfrm>
            <a:off x="9906000" y="3956050"/>
            <a:ext cx="1831975" cy="35877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a:solidFill>
                  <a:srgbClr val="404040"/>
                </a:solidFill>
                <a:latin typeface="Cambria" pitchFamily="18" charset="0"/>
              </a:rPr>
              <a:t>Προμηθευτές της επιχείρησης</a:t>
            </a:r>
          </a:p>
        </p:txBody>
      </p:sp>
      <p:grpSp>
        <p:nvGrpSpPr>
          <p:cNvPr id="20" name="Γραφικό 15" descr="Χρήστης">
            <a:extLst>
              <a:ext uri="{FF2B5EF4-FFF2-40B4-BE49-F238E27FC236}"/>
            </a:extLst>
          </p:cNvPr>
          <p:cNvGrpSpPr/>
          <p:nvPr/>
        </p:nvGrpSpPr>
        <p:grpSpPr>
          <a:xfrm>
            <a:off x="7984750" y="2271063"/>
            <a:ext cx="914400" cy="914400"/>
            <a:chOff x="5638800" y="2971800"/>
            <a:chExt cx="914400" cy="914400"/>
          </a:xfrm>
          <a:solidFill>
            <a:schemeClr val="bg1"/>
          </a:solidFill>
        </p:grpSpPr>
        <p:sp>
          <p:nvSpPr>
            <p:cNvPr id="21" name="Ελεύθερη σχεδίαση: Σχήμα 20">
              <a:extLst>
                <a:ext uri="{FF2B5EF4-FFF2-40B4-BE49-F238E27FC236}"/>
              </a:extLst>
            </p:cNvPr>
            <p:cNvSpPr/>
            <p:nvPr/>
          </p:nvSpPr>
          <p:spPr>
            <a:xfrm>
              <a:off x="5936456" y="3098006"/>
              <a:ext cx="314325" cy="314325"/>
            </a:xfrm>
            <a:custGeom>
              <a:avLst/>
              <a:gdLst>
                <a:gd name="connsiteX0" fmla="*/ 311944 w 314325"/>
                <a:gd name="connsiteY0" fmla="*/ 159544 h 314325"/>
                <a:gd name="connsiteX1" fmla="*/ 159544 w 314325"/>
                <a:gd name="connsiteY1" fmla="*/ 311944 h 314325"/>
                <a:gd name="connsiteX2" fmla="*/ 7144 w 314325"/>
                <a:gd name="connsiteY2" fmla="*/ 159544 h 314325"/>
                <a:gd name="connsiteX3" fmla="*/ 159544 w 314325"/>
                <a:gd name="connsiteY3" fmla="*/ 7144 h 314325"/>
                <a:gd name="connsiteX4" fmla="*/ 311944 w 314325"/>
                <a:gd name="connsiteY4" fmla="*/ 159544 h 314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5" h="314325">
                  <a:moveTo>
                    <a:pt x="311944" y="159544"/>
                  </a:moveTo>
                  <a:cubicBezTo>
                    <a:pt x="311944" y="243712"/>
                    <a:pt x="243712" y="311944"/>
                    <a:pt x="159544" y="311944"/>
                  </a:cubicBezTo>
                  <a:cubicBezTo>
                    <a:pt x="75376" y="311944"/>
                    <a:pt x="7144" y="243712"/>
                    <a:pt x="7144" y="159544"/>
                  </a:cubicBezTo>
                  <a:cubicBezTo>
                    <a:pt x="7144" y="75376"/>
                    <a:pt x="75376" y="7144"/>
                    <a:pt x="159544" y="7144"/>
                  </a:cubicBezTo>
                  <a:cubicBezTo>
                    <a:pt x="243712" y="7144"/>
                    <a:pt x="311944" y="75376"/>
                    <a:pt x="311944" y="15954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3" name="Ελεύθερη σχεδίαση: Σχήμα 22">
              <a:extLst>
                <a:ext uri="{FF2B5EF4-FFF2-40B4-BE49-F238E27FC236}"/>
              </a:extLst>
            </p:cNvPr>
            <p:cNvSpPr/>
            <p:nvPr/>
          </p:nvSpPr>
          <p:spPr>
            <a:xfrm>
              <a:off x="5784056" y="3440906"/>
              <a:ext cx="619125" cy="314325"/>
            </a:xfrm>
            <a:custGeom>
              <a:avLst/>
              <a:gdLst>
                <a:gd name="connsiteX0" fmla="*/ 616744 w 619125"/>
                <a:gd name="connsiteY0" fmla="*/ 311944 h 314325"/>
                <a:gd name="connsiteX1" fmla="*/ 616744 w 619125"/>
                <a:gd name="connsiteY1" fmla="*/ 159544 h 314325"/>
                <a:gd name="connsiteX2" fmla="*/ 586264 w 619125"/>
                <a:gd name="connsiteY2" fmla="*/ 98584 h 314325"/>
                <a:gd name="connsiteX3" fmla="*/ 437674 w 619125"/>
                <a:gd name="connsiteY3" fmla="*/ 26194 h 314325"/>
                <a:gd name="connsiteX4" fmla="*/ 311944 w 619125"/>
                <a:gd name="connsiteY4" fmla="*/ 7144 h 314325"/>
                <a:gd name="connsiteX5" fmla="*/ 186214 w 619125"/>
                <a:gd name="connsiteY5" fmla="*/ 26194 h 314325"/>
                <a:gd name="connsiteX6" fmla="*/ 37624 w 619125"/>
                <a:gd name="connsiteY6" fmla="*/ 98584 h 314325"/>
                <a:gd name="connsiteX7" fmla="*/ 7144 w 619125"/>
                <a:gd name="connsiteY7" fmla="*/ 159544 h 314325"/>
                <a:gd name="connsiteX8" fmla="*/ 7144 w 619125"/>
                <a:gd name="connsiteY8" fmla="*/ 311944 h 314325"/>
                <a:gd name="connsiteX9" fmla="*/ 616744 w 619125"/>
                <a:gd name="connsiteY9" fmla="*/ 311944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9125" h="314325">
                  <a:moveTo>
                    <a:pt x="616744" y="311944"/>
                  </a:moveTo>
                  <a:lnTo>
                    <a:pt x="616744" y="159544"/>
                  </a:lnTo>
                  <a:cubicBezTo>
                    <a:pt x="616744" y="136684"/>
                    <a:pt x="605314" y="113824"/>
                    <a:pt x="586264" y="98584"/>
                  </a:cubicBezTo>
                  <a:cubicBezTo>
                    <a:pt x="544354" y="64294"/>
                    <a:pt x="491014" y="41434"/>
                    <a:pt x="437674" y="26194"/>
                  </a:cubicBezTo>
                  <a:cubicBezTo>
                    <a:pt x="399574" y="14764"/>
                    <a:pt x="357664" y="7144"/>
                    <a:pt x="311944" y="7144"/>
                  </a:cubicBezTo>
                  <a:cubicBezTo>
                    <a:pt x="270034" y="7144"/>
                    <a:pt x="228124" y="14764"/>
                    <a:pt x="186214" y="26194"/>
                  </a:cubicBezTo>
                  <a:cubicBezTo>
                    <a:pt x="132874" y="41434"/>
                    <a:pt x="79534" y="68104"/>
                    <a:pt x="37624" y="98584"/>
                  </a:cubicBezTo>
                  <a:cubicBezTo>
                    <a:pt x="18574" y="113824"/>
                    <a:pt x="7144" y="136684"/>
                    <a:pt x="7144" y="159544"/>
                  </a:cubicBezTo>
                  <a:lnTo>
                    <a:pt x="7144" y="311944"/>
                  </a:lnTo>
                  <a:lnTo>
                    <a:pt x="616744" y="3119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
        <p:nvSpPr>
          <p:cNvPr id="2" name="Ορθογώνιο 1">
            <a:extLst>
              <a:ext uri="{FF2B5EF4-FFF2-40B4-BE49-F238E27FC236}"/>
            </a:extLst>
          </p:cNvPr>
          <p:cNvSpPr/>
          <p:nvPr/>
        </p:nvSpPr>
        <p:spPr>
          <a:xfrm>
            <a:off x="338138" y="1006475"/>
            <a:ext cx="11526837" cy="584200"/>
          </a:xfrm>
          <a:prstGeom prst="rect">
            <a:avLst/>
          </a:prstGeom>
        </p:spPr>
        <p:txBody>
          <a:bodyPr>
            <a:spAutoFit/>
          </a:bodyPr>
          <a:lstStyle/>
          <a:p>
            <a:pPr algn="ctr" fontAlgn="auto">
              <a:spcBef>
                <a:spcPts val="0"/>
              </a:spcBef>
              <a:spcAft>
                <a:spcPts val="0"/>
              </a:spcAft>
              <a:defRPr/>
            </a:pPr>
            <a:r>
              <a:rPr lang="el-GR" sz="1600" dirty="0">
                <a:solidFill>
                  <a:schemeClr val="tx1">
                    <a:lumMod val="75000"/>
                    <a:lumOff val="25000"/>
                  </a:schemeClr>
                </a:solidFill>
                <a:latin typeface="+mn-lt"/>
                <a:cs typeface="+mn-cs"/>
              </a:rPr>
              <a:t>Αναφερόμενοι στο προηγούμενο σχήμα, ας πάρουμε για παράδειγμα την ομάδα των ανταγωνιστικών δυνάμεων. Όπως έχουμε ήδη αναφέρει το ανταγωνιστικό περιβάλλον μιας επιχείρησης αποτελείται από:</a:t>
            </a:r>
          </a:p>
        </p:txBody>
      </p:sp>
      <p:pic>
        <p:nvPicPr>
          <p:cNvPr id="45080" name="Γραφικό 5" descr="Επανάληψη"/>
          <p:cNvPicPr>
            <a:picLocks noChangeAspect="1"/>
          </p:cNvPicPr>
          <p:nvPr/>
        </p:nvPicPr>
        <p:blipFill>
          <a:blip r:embed="rId10"/>
          <a:srcRect/>
          <a:stretch>
            <a:fillRect/>
          </a:stretch>
        </p:blipFill>
        <p:spPr bwMode="auto">
          <a:xfrm>
            <a:off x="1003300" y="2366963"/>
            <a:ext cx="914400" cy="914400"/>
          </a:xfrm>
          <a:prstGeom prst="rect">
            <a:avLst/>
          </a:prstGeom>
          <a:noFill/>
          <a:ln w="9525">
            <a:noFill/>
            <a:miter lim="800000"/>
            <a:headEnd/>
            <a:tailEnd/>
          </a:ln>
        </p:spPr>
      </p:pic>
      <p:pic>
        <p:nvPicPr>
          <p:cNvPr id="45081" name="Γραφικό 16" descr="Λήψη"/>
          <p:cNvPicPr>
            <a:picLocks noChangeAspect="1"/>
          </p:cNvPicPr>
          <p:nvPr/>
        </p:nvPicPr>
        <p:blipFill>
          <a:blip r:embed="rId11"/>
          <a:srcRect/>
          <a:stretch>
            <a:fillRect/>
          </a:stretch>
        </p:blipFill>
        <p:spPr bwMode="auto">
          <a:xfrm>
            <a:off x="3303588" y="2351088"/>
            <a:ext cx="914400" cy="914400"/>
          </a:xfrm>
          <a:prstGeom prst="rect">
            <a:avLst/>
          </a:prstGeom>
          <a:noFill/>
          <a:ln w="9525">
            <a:noFill/>
            <a:miter lim="800000"/>
            <a:headEnd/>
            <a:tailEnd/>
          </a:ln>
        </p:spPr>
      </p:pic>
      <p:pic>
        <p:nvPicPr>
          <p:cNvPr id="45082" name="Γραφικό 25" descr="Βέλος: Περιστροφή δεξιά"/>
          <p:cNvPicPr>
            <a:picLocks noChangeAspect="1"/>
          </p:cNvPicPr>
          <p:nvPr/>
        </p:nvPicPr>
        <p:blipFill>
          <a:blip r:embed="rId12"/>
          <a:srcRect/>
          <a:stretch>
            <a:fillRect/>
          </a:stretch>
        </p:blipFill>
        <p:spPr bwMode="auto">
          <a:xfrm>
            <a:off x="5580063" y="2284413"/>
            <a:ext cx="914400" cy="914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373063" y="401638"/>
            <a:ext cx="11339512" cy="431800"/>
          </a:xfrm>
        </p:spPr>
        <p:txBody>
          <a:bodyPr/>
          <a:lstStyle/>
          <a:p>
            <a:pPr algn="ctr" eaLnBrk="1" fontAlgn="auto" hangingPunct="1">
              <a:spcAft>
                <a:spcPts val="0"/>
              </a:spcAft>
              <a:defRPr/>
            </a:pPr>
            <a:r>
              <a:rPr lang="el-GR" sz="2800" b="1" dirty="0" err="1">
                <a:solidFill>
                  <a:schemeClr val="bg2">
                    <a:lumMod val="50000"/>
                  </a:schemeClr>
                </a:solidFill>
                <a:latin typeface="+mn-lt"/>
                <a:ea typeface="+mn-ea"/>
                <a:cs typeface="+mn-cs"/>
              </a:rPr>
              <a:t>Starbucks</a:t>
            </a:r>
            <a:r>
              <a:rPr lang="el-GR" sz="2800" b="1" dirty="0">
                <a:solidFill>
                  <a:schemeClr val="bg2">
                    <a:lumMod val="50000"/>
                  </a:schemeClr>
                </a:solidFill>
                <a:latin typeface="+mn-lt"/>
                <a:ea typeface="+mn-ea"/>
                <a:cs typeface="+mn-cs"/>
              </a:rPr>
              <a:t>: δείγμα συνθηκών γενικού περιβάλλοντος </a:t>
            </a:r>
            <a:r>
              <a:rPr lang="el-GR" sz="2400" dirty="0"/>
              <a:t/>
            </a:r>
            <a:br>
              <a:rPr lang="el-GR" sz="2400" dirty="0"/>
            </a:br>
            <a:endParaRPr lang="el-GR" sz="2400" dirty="0"/>
          </a:p>
        </p:txBody>
      </p:sp>
      <p:sp>
        <p:nvSpPr>
          <p:cNvPr id="3" name="Θέση υποσέλιδου 2"/>
          <p:cNvSpPr>
            <a:spLocks noGrp="1"/>
          </p:cNvSpPr>
          <p:nvPr>
            <p:ph type="ftr" sz="quarter" idx="33"/>
          </p:nvPr>
        </p:nvSpPr>
        <p:spPr>
          <a:xfrm>
            <a:off x="6330950" y="7064375"/>
            <a:ext cx="4114800" cy="206375"/>
          </a:xfrm>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a:xfrm>
            <a:off x="11403013" y="6211888"/>
            <a:ext cx="538162" cy="365125"/>
          </a:xfrm>
        </p:spPr>
        <p:txBody>
          <a:bodyPr/>
          <a:lstStyle/>
          <a:p>
            <a:pPr>
              <a:defRPr/>
            </a:pPr>
            <a:fld id="{A63FB7F3-7F3C-41B7-A313-A53112052A25}" type="slidenum">
              <a:rPr lang="el-GR"/>
              <a:pPr>
                <a:defRPr/>
              </a:pPr>
              <a:t>11</a:t>
            </a:fld>
            <a:endParaRPr lang="el-GR" dirty="0"/>
          </a:p>
        </p:txBody>
      </p:sp>
      <p:sp>
        <p:nvSpPr>
          <p:cNvPr id="47108" name="TextBox 37"/>
          <p:cNvSpPr txBox="1">
            <a:spLocks noChangeArrowheads="1"/>
          </p:cNvSpPr>
          <p:nvPr/>
        </p:nvSpPr>
        <p:spPr bwMode="auto">
          <a:xfrm>
            <a:off x="9807575" y="5916613"/>
            <a:ext cx="1411288" cy="646112"/>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7" name="Ορθογώνιο: Στρογγύλεμα γωνιών 6">
            <a:extLst>
              <a:ext uri="{FF2B5EF4-FFF2-40B4-BE49-F238E27FC236}"/>
            </a:extLst>
          </p:cNvPr>
          <p:cNvSpPr/>
          <p:nvPr/>
        </p:nvSpPr>
        <p:spPr>
          <a:xfrm>
            <a:off x="4924425" y="1125538"/>
            <a:ext cx="2217738" cy="1443037"/>
          </a:xfrm>
          <a:prstGeom prst="roundRect">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50" name="Θέση κειμένου 5">
            <a:extLst>
              <a:ext uri="{FF2B5EF4-FFF2-40B4-BE49-F238E27FC236}"/>
            </a:extLst>
          </p:cNvPr>
          <p:cNvSpPr txBox="1">
            <a:spLocks/>
          </p:cNvSpPr>
          <p:nvPr/>
        </p:nvSpPr>
        <p:spPr>
          <a:xfrm>
            <a:off x="4870450" y="1193800"/>
            <a:ext cx="2344738" cy="1219200"/>
          </a:xfrm>
          <a:prstGeom prst="rect">
            <a:avLst/>
          </a:prstGeom>
        </p:spPr>
        <p:txBody>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spcAft>
                <a:spcPts val="0"/>
              </a:spcAft>
              <a:buFont typeface="Calibri" panose="020F0502020204030204" pitchFamily="34" charset="0"/>
              <a:buNone/>
              <a:defRPr/>
            </a:pPr>
            <a:r>
              <a:rPr lang="el-GR" sz="1600" b="1" dirty="0">
                <a:solidFill>
                  <a:schemeClr val="bg2">
                    <a:lumMod val="50000"/>
                  </a:schemeClr>
                </a:solidFill>
              </a:rPr>
              <a:t>Οικονομικό Περιβάλλον</a:t>
            </a:r>
          </a:p>
          <a:p>
            <a:pPr fontAlgn="auto">
              <a:spcAft>
                <a:spcPts val="0"/>
              </a:spcAft>
              <a:buClr>
                <a:schemeClr val="accent3">
                  <a:lumMod val="75000"/>
                </a:schemeClr>
              </a:buClr>
              <a:defRPr/>
            </a:pPr>
            <a:r>
              <a:rPr lang="el-GR" sz="1600" dirty="0"/>
              <a:t>Οικονομική ανάπτυξη</a:t>
            </a:r>
          </a:p>
          <a:p>
            <a:pPr fontAlgn="auto">
              <a:spcAft>
                <a:spcPts val="0"/>
              </a:spcAft>
              <a:buClr>
                <a:schemeClr val="accent3">
                  <a:lumMod val="75000"/>
                </a:schemeClr>
              </a:buClr>
              <a:defRPr/>
            </a:pPr>
            <a:r>
              <a:rPr lang="el-GR" sz="1600" dirty="0"/>
              <a:t>Ποσοστό Ανεργίας</a:t>
            </a:r>
          </a:p>
          <a:p>
            <a:pPr fontAlgn="auto">
              <a:spcAft>
                <a:spcPts val="0"/>
              </a:spcAft>
              <a:buClr>
                <a:schemeClr val="accent3">
                  <a:lumMod val="75000"/>
                </a:schemeClr>
              </a:buClr>
              <a:defRPr/>
            </a:pPr>
            <a:r>
              <a:rPr lang="el-GR" sz="1600" dirty="0"/>
              <a:t>Διαθέσιμο εισόδημα</a:t>
            </a:r>
          </a:p>
          <a:p>
            <a:pPr marL="0" indent="0" fontAlgn="auto">
              <a:spcAft>
                <a:spcPts val="0"/>
              </a:spcAft>
              <a:buFont typeface="Calibri" panose="020F0502020204030204" pitchFamily="34" charset="0"/>
              <a:buNone/>
              <a:defRPr/>
            </a:pPr>
            <a:endParaRPr lang="el-GR" sz="1600" b="1" dirty="0">
              <a:solidFill>
                <a:schemeClr val="bg2">
                  <a:lumMod val="50000"/>
                </a:schemeClr>
              </a:solidFill>
            </a:endParaRPr>
          </a:p>
        </p:txBody>
      </p:sp>
      <p:sp>
        <p:nvSpPr>
          <p:cNvPr id="54" name="Ορθογώνιο: Στρογγύλεμα γωνιών 53">
            <a:extLst>
              <a:ext uri="{FF2B5EF4-FFF2-40B4-BE49-F238E27FC236}"/>
            </a:extLst>
          </p:cNvPr>
          <p:cNvSpPr/>
          <p:nvPr/>
        </p:nvSpPr>
        <p:spPr>
          <a:xfrm>
            <a:off x="7913688" y="2901950"/>
            <a:ext cx="3489325" cy="1433513"/>
          </a:xfrm>
          <a:prstGeom prst="roundRect">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56" name="Θέση κειμένου 5">
            <a:extLst>
              <a:ext uri="{FF2B5EF4-FFF2-40B4-BE49-F238E27FC236}"/>
            </a:extLst>
          </p:cNvPr>
          <p:cNvSpPr txBox="1">
            <a:spLocks/>
          </p:cNvSpPr>
          <p:nvPr/>
        </p:nvSpPr>
        <p:spPr>
          <a:xfrm>
            <a:off x="8015288" y="2922588"/>
            <a:ext cx="3387725" cy="1806575"/>
          </a:xfrm>
          <a:prstGeom prst="rect">
            <a:avLst/>
          </a:prstGeom>
        </p:spPr>
        <p:txBody>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spcAft>
                <a:spcPts val="0"/>
              </a:spcAft>
              <a:buFont typeface="Calibri" panose="020F0502020204030204" pitchFamily="34" charset="0"/>
              <a:buNone/>
              <a:defRPr/>
            </a:pPr>
            <a:r>
              <a:rPr lang="el-GR" sz="1600" b="1" dirty="0" err="1">
                <a:solidFill>
                  <a:schemeClr val="bg2">
                    <a:lumMod val="50000"/>
                  </a:schemeClr>
                </a:solidFill>
              </a:rPr>
              <a:t>Κοινωνικο</a:t>
            </a:r>
            <a:r>
              <a:rPr lang="el-GR" sz="1600" b="1" dirty="0">
                <a:solidFill>
                  <a:schemeClr val="bg2">
                    <a:lumMod val="50000"/>
                  </a:schemeClr>
                </a:solidFill>
              </a:rPr>
              <a:t>-Πολιτισμικό περιβάλλον</a:t>
            </a:r>
          </a:p>
          <a:p>
            <a:pPr fontAlgn="auto">
              <a:spcAft>
                <a:spcPts val="0"/>
              </a:spcAft>
              <a:buClr>
                <a:schemeClr val="accent3">
                  <a:lumMod val="75000"/>
                </a:schemeClr>
              </a:buClr>
              <a:buFont typeface="Courier New" panose="02070309020205020404" pitchFamily="49" charset="0"/>
              <a:buChar char="o"/>
              <a:defRPr/>
            </a:pPr>
            <a:r>
              <a:rPr lang="el-GR" sz="1600" dirty="0"/>
              <a:t>Δημογραφικά στοιχεία πληθυσμού</a:t>
            </a:r>
          </a:p>
          <a:p>
            <a:pPr fontAlgn="auto">
              <a:spcAft>
                <a:spcPts val="0"/>
              </a:spcAft>
              <a:buClr>
                <a:schemeClr val="accent3">
                  <a:lumMod val="75000"/>
                </a:schemeClr>
              </a:buClr>
              <a:buFont typeface="Courier New" panose="02070309020205020404" pitchFamily="49" charset="0"/>
              <a:buChar char="o"/>
              <a:defRPr/>
            </a:pPr>
            <a:r>
              <a:rPr lang="el-GR" sz="1600" dirty="0"/>
              <a:t>Σύστημα εκπαίδευσης</a:t>
            </a:r>
          </a:p>
          <a:p>
            <a:pPr fontAlgn="auto">
              <a:spcAft>
                <a:spcPts val="0"/>
              </a:spcAft>
              <a:buClr>
                <a:schemeClr val="accent3">
                  <a:lumMod val="75000"/>
                </a:schemeClr>
              </a:buClr>
              <a:buFont typeface="Courier New" panose="02070309020205020404" pitchFamily="49" charset="0"/>
              <a:buChar char="o"/>
              <a:defRPr/>
            </a:pPr>
            <a:r>
              <a:rPr lang="el-GR" sz="1600" dirty="0"/>
              <a:t>Αξίες υγείας, διατροφής</a:t>
            </a:r>
          </a:p>
        </p:txBody>
      </p:sp>
      <p:sp>
        <p:nvSpPr>
          <p:cNvPr id="57" name="Θέση κειμένου 5">
            <a:extLst>
              <a:ext uri="{FF2B5EF4-FFF2-40B4-BE49-F238E27FC236}"/>
            </a:extLst>
          </p:cNvPr>
          <p:cNvSpPr txBox="1">
            <a:spLocks/>
          </p:cNvSpPr>
          <p:nvPr/>
        </p:nvSpPr>
        <p:spPr>
          <a:xfrm>
            <a:off x="5353050" y="4473575"/>
            <a:ext cx="1485900" cy="455613"/>
          </a:xfrm>
          <a:prstGeom prst="rect">
            <a:avLst/>
          </a:prstGeom>
        </p:spPr>
        <p:txBody>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spcAft>
                <a:spcPts val="0"/>
              </a:spcAft>
              <a:buFont typeface="Calibri" panose="020F0502020204030204" pitchFamily="34" charset="0"/>
              <a:buNone/>
              <a:defRPr/>
            </a:pPr>
            <a:r>
              <a:rPr lang="en-US" sz="2000" b="1" dirty="0">
                <a:solidFill>
                  <a:schemeClr val="bg2">
                    <a:lumMod val="50000"/>
                  </a:schemeClr>
                </a:solidFill>
              </a:rPr>
              <a:t>Starbucks</a:t>
            </a:r>
            <a:endParaRPr lang="el-GR" sz="2000" b="1" dirty="0">
              <a:solidFill>
                <a:schemeClr val="bg2">
                  <a:lumMod val="50000"/>
                </a:schemeClr>
              </a:solidFill>
            </a:endParaRPr>
          </a:p>
        </p:txBody>
      </p:sp>
      <p:cxnSp>
        <p:nvCxnSpPr>
          <p:cNvPr id="10" name="Ευθεία γραμμή σύνδεσης 9">
            <a:extLst>
              <a:ext uri="{FF2B5EF4-FFF2-40B4-BE49-F238E27FC236}"/>
            </a:extLst>
          </p:cNvPr>
          <p:cNvCxnSpPr>
            <a:cxnSpLocks/>
          </p:cNvCxnSpPr>
          <p:nvPr/>
        </p:nvCxnSpPr>
        <p:spPr>
          <a:xfrm>
            <a:off x="7189788" y="1803400"/>
            <a:ext cx="1801812" cy="0"/>
          </a:xfrm>
          <a:prstGeom prst="line">
            <a:avLst/>
          </a:prstGeom>
          <a:ln w="57150">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Ευθεία γραμμή σύνδεσης 11">
            <a:extLst>
              <a:ext uri="{FF2B5EF4-FFF2-40B4-BE49-F238E27FC236}"/>
            </a:extLst>
          </p:cNvPr>
          <p:cNvCxnSpPr>
            <a:cxnSpLocks/>
          </p:cNvCxnSpPr>
          <p:nvPr/>
        </p:nvCxnSpPr>
        <p:spPr>
          <a:xfrm flipV="1">
            <a:off x="8977313" y="1797050"/>
            <a:ext cx="0" cy="958850"/>
          </a:xfrm>
          <a:prstGeom prst="line">
            <a:avLst/>
          </a:prstGeom>
          <a:ln w="57150">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6" name="Ευθύγραμμο βέλος σύνδεσης 25">
            <a:extLst>
              <a:ext uri="{FF2B5EF4-FFF2-40B4-BE49-F238E27FC236}"/>
            </a:extLst>
          </p:cNvPr>
          <p:cNvCxnSpPr>
            <a:cxnSpLocks/>
          </p:cNvCxnSpPr>
          <p:nvPr/>
        </p:nvCxnSpPr>
        <p:spPr>
          <a:xfrm flipH="1" flipV="1">
            <a:off x="4483100" y="3305175"/>
            <a:ext cx="787400" cy="287338"/>
          </a:xfrm>
          <a:prstGeom prst="straightConnector1">
            <a:avLst/>
          </a:prstGeom>
          <a:ln w="57150">
            <a:solidFill>
              <a:schemeClr val="accent3">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9" name="Ευθύγραμμο βέλος σύνδεσης 78">
            <a:extLst>
              <a:ext uri="{FF2B5EF4-FFF2-40B4-BE49-F238E27FC236}"/>
            </a:extLst>
          </p:cNvPr>
          <p:cNvCxnSpPr>
            <a:cxnSpLocks/>
          </p:cNvCxnSpPr>
          <p:nvPr/>
        </p:nvCxnSpPr>
        <p:spPr>
          <a:xfrm flipV="1">
            <a:off x="6975475" y="3352800"/>
            <a:ext cx="754063" cy="277813"/>
          </a:xfrm>
          <a:prstGeom prst="straightConnector1">
            <a:avLst/>
          </a:prstGeom>
          <a:ln w="57150">
            <a:solidFill>
              <a:schemeClr val="accent3">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4" name="Ευθύγραμμο βέλος σύνδεσης 223">
            <a:extLst>
              <a:ext uri="{FF2B5EF4-FFF2-40B4-BE49-F238E27FC236}"/>
            </a:extLst>
          </p:cNvPr>
          <p:cNvCxnSpPr>
            <a:cxnSpLocks/>
          </p:cNvCxnSpPr>
          <p:nvPr/>
        </p:nvCxnSpPr>
        <p:spPr>
          <a:xfrm flipV="1">
            <a:off x="6096000" y="2614613"/>
            <a:ext cx="0" cy="361950"/>
          </a:xfrm>
          <a:prstGeom prst="straightConnector1">
            <a:avLst/>
          </a:prstGeom>
          <a:ln w="57150">
            <a:solidFill>
              <a:schemeClr val="accent3">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6" name="Ευθύγραμμο βέλος σύνδεσης 225">
            <a:extLst>
              <a:ext uri="{FF2B5EF4-FFF2-40B4-BE49-F238E27FC236}"/>
            </a:extLst>
          </p:cNvPr>
          <p:cNvCxnSpPr>
            <a:cxnSpLocks/>
          </p:cNvCxnSpPr>
          <p:nvPr/>
        </p:nvCxnSpPr>
        <p:spPr>
          <a:xfrm flipH="1">
            <a:off x="4483100" y="4513263"/>
            <a:ext cx="787400" cy="415925"/>
          </a:xfrm>
          <a:prstGeom prst="straightConnector1">
            <a:avLst/>
          </a:prstGeom>
          <a:ln w="57150">
            <a:solidFill>
              <a:schemeClr val="accent3">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9" name="Ευθεία γραμμή σύνδεσης 98">
            <a:extLst>
              <a:ext uri="{FF2B5EF4-FFF2-40B4-BE49-F238E27FC236}"/>
            </a:extLst>
          </p:cNvPr>
          <p:cNvCxnSpPr>
            <a:cxnSpLocks/>
          </p:cNvCxnSpPr>
          <p:nvPr/>
        </p:nvCxnSpPr>
        <p:spPr>
          <a:xfrm flipV="1">
            <a:off x="4387850" y="5907088"/>
            <a:ext cx="3341688" cy="9525"/>
          </a:xfrm>
          <a:prstGeom prst="line">
            <a:avLst/>
          </a:prstGeom>
          <a:ln w="57150">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0" name="Ευθεία γραμμή σύνδεσης 99">
            <a:extLst>
              <a:ext uri="{FF2B5EF4-FFF2-40B4-BE49-F238E27FC236}"/>
            </a:extLst>
          </p:cNvPr>
          <p:cNvCxnSpPr>
            <a:cxnSpLocks/>
          </p:cNvCxnSpPr>
          <p:nvPr/>
        </p:nvCxnSpPr>
        <p:spPr>
          <a:xfrm flipH="1" flipV="1">
            <a:off x="8990013" y="4371975"/>
            <a:ext cx="1587" cy="788988"/>
          </a:xfrm>
          <a:prstGeom prst="line">
            <a:avLst/>
          </a:prstGeom>
          <a:ln w="57150">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1" name="Ευθεία γραμμή σύνδεσης 100">
            <a:extLst>
              <a:ext uri="{FF2B5EF4-FFF2-40B4-BE49-F238E27FC236}"/>
            </a:extLst>
          </p:cNvPr>
          <p:cNvCxnSpPr>
            <a:cxnSpLocks/>
          </p:cNvCxnSpPr>
          <p:nvPr/>
        </p:nvCxnSpPr>
        <p:spPr>
          <a:xfrm flipV="1">
            <a:off x="3116263" y="1797050"/>
            <a:ext cx="0" cy="958850"/>
          </a:xfrm>
          <a:prstGeom prst="line">
            <a:avLst/>
          </a:prstGeom>
          <a:ln w="57150">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2" name="Ευθεία γραμμή σύνδεσης 101">
            <a:extLst>
              <a:ext uri="{FF2B5EF4-FFF2-40B4-BE49-F238E27FC236}"/>
            </a:extLst>
          </p:cNvPr>
          <p:cNvCxnSpPr>
            <a:cxnSpLocks/>
          </p:cNvCxnSpPr>
          <p:nvPr/>
        </p:nvCxnSpPr>
        <p:spPr>
          <a:xfrm>
            <a:off x="3092450" y="1801813"/>
            <a:ext cx="1800225" cy="0"/>
          </a:xfrm>
          <a:prstGeom prst="line">
            <a:avLst/>
          </a:prstGeom>
          <a:ln w="57150">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4" name="Ευθεία γραμμή σύνδεσης 103">
            <a:extLst>
              <a:ext uri="{FF2B5EF4-FFF2-40B4-BE49-F238E27FC236}"/>
            </a:extLst>
          </p:cNvPr>
          <p:cNvCxnSpPr>
            <a:cxnSpLocks/>
          </p:cNvCxnSpPr>
          <p:nvPr/>
        </p:nvCxnSpPr>
        <p:spPr>
          <a:xfrm flipV="1">
            <a:off x="3125788" y="5156200"/>
            <a:ext cx="0" cy="960438"/>
          </a:xfrm>
          <a:prstGeom prst="line">
            <a:avLst/>
          </a:prstGeom>
          <a:ln w="57150"/>
        </p:spPr>
        <p:style>
          <a:lnRef idx="1">
            <a:schemeClr val="accent1"/>
          </a:lnRef>
          <a:fillRef idx="0">
            <a:schemeClr val="accent1"/>
          </a:fillRef>
          <a:effectRef idx="0">
            <a:schemeClr val="accent1"/>
          </a:effectRef>
          <a:fontRef idx="minor">
            <a:schemeClr val="tx1"/>
          </a:fontRef>
        </p:style>
      </p:cxnSp>
      <p:pic>
        <p:nvPicPr>
          <p:cNvPr id="47125" name="Picture 2" descr="ÎÏÎ¿ÏÎ­Î»ÎµÏÎ¼Î± ÎµÎ¹ÎºÏÎ½Î±Ï Î³Î¹Î± STARBUCKS"/>
          <p:cNvPicPr>
            <a:picLocks noChangeAspect="1" noChangeArrowheads="1"/>
          </p:cNvPicPr>
          <p:nvPr/>
        </p:nvPicPr>
        <p:blipFill>
          <a:blip r:embed="rId3"/>
          <a:srcRect/>
          <a:stretch>
            <a:fillRect/>
          </a:stretch>
        </p:blipFill>
        <p:spPr bwMode="auto">
          <a:xfrm>
            <a:off x="5378450" y="3079750"/>
            <a:ext cx="1433513" cy="1433513"/>
          </a:xfrm>
          <a:prstGeom prst="rect">
            <a:avLst/>
          </a:prstGeom>
          <a:noFill/>
          <a:ln w="9525">
            <a:noFill/>
            <a:miter lim="800000"/>
            <a:headEnd/>
            <a:tailEnd/>
          </a:ln>
        </p:spPr>
      </p:pic>
      <p:sp>
        <p:nvSpPr>
          <p:cNvPr id="30" name="Ορθογώνιο: Στρογγύλεμα γωνιών 29">
            <a:extLst>
              <a:ext uri="{FF2B5EF4-FFF2-40B4-BE49-F238E27FC236}"/>
            </a:extLst>
          </p:cNvPr>
          <p:cNvSpPr/>
          <p:nvPr/>
        </p:nvSpPr>
        <p:spPr>
          <a:xfrm>
            <a:off x="7913688" y="5129213"/>
            <a:ext cx="3489325" cy="1433512"/>
          </a:xfrm>
          <a:prstGeom prst="roundRect">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31" name="Θέση κειμένου 5">
            <a:extLst>
              <a:ext uri="{FF2B5EF4-FFF2-40B4-BE49-F238E27FC236}"/>
            </a:extLst>
          </p:cNvPr>
          <p:cNvSpPr txBox="1">
            <a:spLocks/>
          </p:cNvSpPr>
          <p:nvPr/>
        </p:nvSpPr>
        <p:spPr>
          <a:xfrm>
            <a:off x="8024813" y="5243513"/>
            <a:ext cx="3387725" cy="1804987"/>
          </a:xfrm>
          <a:prstGeom prst="rect">
            <a:avLst/>
          </a:prstGeom>
        </p:spPr>
        <p:txBody>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spcAft>
                <a:spcPts val="0"/>
              </a:spcAft>
              <a:buFont typeface="Calibri" panose="020F0502020204030204" pitchFamily="34" charset="0"/>
              <a:buNone/>
              <a:defRPr/>
            </a:pPr>
            <a:r>
              <a:rPr lang="el-GR" sz="1600" b="1" dirty="0">
                <a:solidFill>
                  <a:schemeClr val="bg2">
                    <a:lumMod val="50000"/>
                  </a:schemeClr>
                </a:solidFill>
              </a:rPr>
              <a:t>Τεχνολογικό περιβάλλον</a:t>
            </a:r>
          </a:p>
          <a:p>
            <a:pPr fontAlgn="auto">
              <a:spcAft>
                <a:spcPts val="0"/>
              </a:spcAft>
              <a:buClr>
                <a:schemeClr val="accent3">
                  <a:lumMod val="75000"/>
                </a:schemeClr>
              </a:buClr>
              <a:buFont typeface="Courier New" panose="02070309020205020404" pitchFamily="49" charset="0"/>
              <a:buChar char="o"/>
              <a:defRPr/>
            </a:pPr>
            <a:r>
              <a:rPr lang="el-GR" sz="1600" dirty="0"/>
              <a:t>Πληροφοριακά συστήματα, υποδομές</a:t>
            </a:r>
          </a:p>
          <a:p>
            <a:pPr fontAlgn="auto">
              <a:spcAft>
                <a:spcPts val="0"/>
              </a:spcAft>
              <a:buClr>
                <a:schemeClr val="accent3">
                  <a:lumMod val="75000"/>
                </a:schemeClr>
              </a:buClr>
              <a:buFont typeface="Courier New" panose="02070309020205020404" pitchFamily="49" charset="0"/>
              <a:buChar char="o"/>
              <a:defRPr/>
            </a:pPr>
            <a:r>
              <a:rPr lang="el-GR" sz="1600" dirty="0"/>
              <a:t>Πρόσβαση σε γρήγορο </a:t>
            </a:r>
            <a:r>
              <a:rPr lang="en-US" sz="1600" dirty="0"/>
              <a:t>internet</a:t>
            </a:r>
            <a:endParaRPr lang="el-GR" sz="1600" dirty="0"/>
          </a:p>
        </p:txBody>
      </p:sp>
      <p:sp>
        <p:nvSpPr>
          <p:cNvPr id="32" name="Ορθογώνιο: Στρογγύλεμα γωνιών 31">
            <a:extLst>
              <a:ext uri="{FF2B5EF4-FFF2-40B4-BE49-F238E27FC236}"/>
            </a:extLst>
          </p:cNvPr>
          <p:cNvSpPr/>
          <p:nvPr/>
        </p:nvSpPr>
        <p:spPr>
          <a:xfrm>
            <a:off x="685800" y="5105400"/>
            <a:ext cx="3489325" cy="1433513"/>
          </a:xfrm>
          <a:prstGeom prst="roundRect">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33" name="Θέση κειμένου 5">
            <a:extLst>
              <a:ext uri="{FF2B5EF4-FFF2-40B4-BE49-F238E27FC236}"/>
            </a:extLst>
          </p:cNvPr>
          <p:cNvSpPr txBox="1">
            <a:spLocks/>
          </p:cNvSpPr>
          <p:nvPr/>
        </p:nvSpPr>
        <p:spPr>
          <a:xfrm>
            <a:off x="723900" y="5248275"/>
            <a:ext cx="3389313" cy="1384300"/>
          </a:xfrm>
          <a:prstGeom prst="rect">
            <a:avLst/>
          </a:prstGeom>
        </p:spPr>
        <p:txBody>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spcAft>
                <a:spcPts val="0"/>
              </a:spcAft>
              <a:buFont typeface="Calibri" panose="020F0502020204030204" pitchFamily="34" charset="0"/>
              <a:buNone/>
              <a:defRPr/>
            </a:pPr>
            <a:r>
              <a:rPr lang="el-GR" sz="1600" b="1" dirty="0">
                <a:solidFill>
                  <a:schemeClr val="bg2">
                    <a:lumMod val="50000"/>
                  </a:schemeClr>
                </a:solidFill>
              </a:rPr>
              <a:t>Φυσικό περιβάλλον</a:t>
            </a:r>
          </a:p>
          <a:p>
            <a:pPr fontAlgn="auto">
              <a:spcAft>
                <a:spcPts val="0"/>
              </a:spcAft>
              <a:buClr>
                <a:schemeClr val="accent3">
                  <a:lumMod val="75000"/>
                </a:schemeClr>
              </a:buClr>
              <a:buFont typeface="Courier New" panose="02070309020205020404" pitchFamily="49" charset="0"/>
              <a:buChar char="o"/>
              <a:defRPr/>
            </a:pPr>
            <a:r>
              <a:rPr lang="el-GR" sz="1600" dirty="0"/>
              <a:t>«Πράσινες» αξίες</a:t>
            </a:r>
          </a:p>
          <a:p>
            <a:pPr fontAlgn="auto">
              <a:spcAft>
                <a:spcPts val="0"/>
              </a:spcAft>
              <a:buClr>
                <a:schemeClr val="accent3">
                  <a:lumMod val="75000"/>
                </a:schemeClr>
              </a:buClr>
              <a:buFont typeface="Courier New" panose="02070309020205020404" pitchFamily="49" charset="0"/>
              <a:buChar char="o"/>
              <a:defRPr/>
            </a:pPr>
            <a:r>
              <a:rPr lang="el-GR" sz="1600" dirty="0"/>
              <a:t>Υποδομές ανακύκλωσης</a:t>
            </a:r>
          </a:p>
        </p:txBody>
      </p:sp>
      <p:sp>
        <p:nvSpPr>
          <p:cNvPr id="34" name="Ορθογώνιο: Στρογγύλεμα γωνιών 33">
            <a:extLst>
              <a:ext uri="{FF2B5EF4-FFF2-40B4-BE49-F238E27FC236}"/>
            </a:extLst>
          </p:cNvPr>
          <p:cNvSpPr/>
          <p:nvPr/>
        </p:nvSpPr>
        <p:spPr>
          <a:xfrm>
            <a:off x="685800" y="2871788"/>
            <a:ext cx="3489325" cy="1431925"/>
          </a:xfrm>
          <a:prstGeom prst="roundRect">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35" name="Θέση κειμένου 5">
            <a:extLst>
              <a:ext uri="{FF2B5EF4-FFF2-40B4-BE49-F238E27FC236}"/>
            </a:extLst>
          </p:cNvPr>
          <p:cNvSpPr txBox="1">
            <a:spLocks/>
          </p:cNvSpPr>
          <p:nvPr/>
        </p:nvSpPr>
        <p:spPr>
          <a:xfrm>
            <a:off x="787400" y="2919413"/>
            <a:ext cx="3387725" cy="1806575"/>
          </a:xfrm>
          <a:prstGeom prst="rect">
            <a:avLst/>
          </a:prstGeom>
        </p:spPr>
        <p:txBody>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spcAft>
                <a:spcPts val="0"/>
              </a:spcAft>
              <a:buFont typeface="Calibri" panose="020F0502020204030204" pitchFamily="34" charset="0"/>
              <a:buNone/>
              <a:defRPr/>
            </a:pPr>
            <a:r>
              <a:rPr lang="el-GR" sz="1600" b="1" dirty="0">
                <a:solidFill>
                  <a:schemeClr val="bg2">
                    <a:lumMod val="50000"/>
                  </a:schemeClr>
                </a:solidFill>
              </a:rPr>
              <a:t>Νομικό - πολιτικό περιβάλλον</a:t>
            </a:r>
          </a:p>
          <a:p>
            <a:pPr fontAlgn="auto">
              <a:spcAft>
                <a:spcPts val="0"/>
              </a:spcAft>
              <a:buClr>
                <a:schemeClr val="accent3">
                  <a:lumMod val="75000"/>
                </a:schemeClr>
              </a:buClr>
              <a:buFont typeface="Courier New" panose="02070309020205020404" pitchFamily="49" charset="0"/>
              <a:buChar char="o"/>
              <a:defRPr/>
            </a:pPr>
            <a:r>
              <a:rPr lang="el-GR" sz="1600" dirty="0"/>
              <a:t>Νόμοι &amp; κανονισμοί</a:t>
            </a:r>
          </a:p>
          <a:p>
            <a:pPr fontAlgn="auto">
              <a:spcAft>
                <a:spcPts val="0"/>
              </a:spcAft>
              <a:buClr>
                <a:schemeClr val="accent3">
                  <a:lumMod val="75000"/>
                </a:schemeClr>
              </a:buClr>
              <a:buFont typeface="Courier New" panose="02070309020205020404" pitchFamily="49" charset="0"/>
              <a:buChar char="o"/>
              <a:defRPr/>
            </a:pPr>
            <a:r>
              <a:rPr lang="el-GR" sz="1600" dirty="0"/>
              <a:t>Επιχειρηματικές μορφές</a:t>
            </a:r>
          </a:p>
          <a:p>
            <a:pPr fontAlgn="auto">
              <a:spcAft>
                <a:spcPts val="0"/>
              </a:spcAft>
              <a:buClr>
                <a:schemeClr val="accent3">
                  <a:lumMod val="75000"/>
                </a:schemeClr>
              </a:buClr>
              <a:buFont typeface="Courier New" panose="02070309020205020404" pitchFamily="49" charset="0"/>
              <a:buChar char="o"/>
              <a:defRPr/>
            </a:pPr>
            <a:r>
              <a:rPr lang="el-GR" sz="1600" dirty="0"/>
              <a:t>Πολιτικές τάσεις</a:t>
            </a:r>
          </a:p>
        </p:txBody>
      </p:sp>
      <p:cxnSp>
        <p:nvCxnSpPr>
          <p:cNvPr id="52" name="Ευθύγραμμο βέλος σύνδεσης 51">
            <a:extLst>
              <a:ext uri="{FF2B5EF4-FFF2-40B4-BE49-F238E27FC236}"/>
            </a:extLst>
          </p:cNvPr>
          <p:cNvCxnSpPr>
            <a:cxnSpLocks/>
          </p:cNvCxnSpPr>
          <p:nvPr/>
        </p:nvCxnSpPr>
        <p:spPr>
          <a:xfrm>
            <a:off x="6913563" y="4473575"/>
            <a:ext cx="815975" cy="382588"/>
          </a:xfrm>
          <a:prstGeom prst="straightConnector1">
            <a:avLst/>
          </a:prstGeom>
          <a:ln w="57150">
            <a:solidFill>
              <a:schemeClr val="accent3">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0" name="Ευθεία γραμμή σύνδεσης 59">
            <a:extLst>
              <a:ext uri="{FF2B5EF4-FFF2-40B4-BE49-F238E27FC236}"/>
            </a:extLst>
          </p:cNvPr>
          <p:cNvCxnSpPr>
            <a:cxnSpLocks/>
          </p:cNvCxnSpPr>
          <p:nvPr/>
        </p:nvCxnSpPr>
        <p:spPr>
          <a:xfrm flipH="1" flipV="1">
            <a:off x="3106738" y="4327525"/>
            <a:ext cx="1587" cy="788988"/>
          </a:xfrm>
          <a:prstGeom prst="line">
            <a:avLst/>
          </a:prstGeom>
          <a:ln w="57150">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9154" name="Picture 2" descr="Î£ÏÎµÏÎ¹ÎºÎ® ÎµÎ¹ÎºÏÎ½Î±"/>
          <p:cNvPicPr>
            <a:picLocks noChangeAspect="1" noChangeArrowheads="1"/>
          </p:cNvPicPr>
          <p:nvPr/>
        </p:nvPicPr>
        <p:blipFill>
          <a:blip r:embed="rId2"/>
          <a:srcRect l="15778" r="11333"/>
          <a:stretch>
            <a:fillRect/>
          </a:stretch>
        </p:blipFill>
        <p:spPr bwMode="auto">
          <a:xfrm>
            <a:off x="0" y="0"/>
            <a:ext cx="12192000" cy="6858000"/>
          </a:xfrm>
          <a:prstGeom prst="rect">
            <a:avLst/>
          </a:prstGeom>
          <a:noFill/>
          <a:ln w="9525">
            <a:noFill/>
            <a:miter lim="800000"/>
            <a:headEnd/>
            <a:tailEnd/>
          </a:ln>
        </p:spPr>
      </p:pic>
      <p:sp>
        <p:nvSpPr>
          <p:cNvPr id="71" name="Freeform 5">
            <a:extLst>
              <a:ext uri="{FF2B5EF4-FFF2-40B4-BE49-F238E27FC236}"/>
              <a:ext uri="{C183D7F6-B498-43B3-948B-1728B52AA6E4}"/>
            </a:extLst>
          </p:cNvPr>
          <p:cNvSpPr>
            <a:spLocks noGrp="1" noRot="1" noChangeAspect="1" noMove="1" noResize="1" noEditPoints="1" noAdjustHandles="1" noChangeArrowheads="1" noChangeShapeType="1" noTextEdit="1"/>
          </p:cNvSpPr>
          <p:nvPr/>
        </p:nvSpPr>
        <p:spPr bwMode="grayWhite">
          <a:xfrm>
            <a:off x="7488238" y="2278063"/>
            <a:ext cx="4703762" cy="4579937"/>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0000"/>
            </a:schemeClr>
          </a:solidFill>
          <a:ln w="50800" cap="sq" cmpd="dbl">
            <a:noFill/>
            <a:miter lim="800000"/>
          </a:ln>
          <a:effectLst/>
          <a:extLst/>
        </p:spPr>
        <p:txBody>
          <a:bodyPr>
            <a:normAutofit/>
          </a:bodyPr>
          <a:lstStyle/>
          <a:p>
            <a:pPr algn="ctr" fontAlgn="auto">
              <a:spcBef>
                <a:spcPts val="0"/>
              </a:spcBef>
              <a:spcAft>
                <a:spcPts val="1000"/>
              </a:spcAft>
              <a:buClr>
                <a:schemeClr val="tx1"/>
              </a:buClr>
              <a:buSzPct val="100000"/>
              <a:buFont typeface="Arial"/>
              <a:buNone/>
              <a:defRPr/>
            </a:pPr>
            <a:endParaRPr lang="en-US" sz="1600" cap="all">
              <a:latin typeface="+mn-lt"/>
              <a:cs typeface="+mn-cs"/>
            </a:endParaRPr>
          </a:p>
        </p:txBody>
      </p:sp>
      <p:sp>
        <p:nvSpPr>
          <p:cNvPr id="2" name="TextBox 1">
            <a:extLst>
              <a:ext uri="{FF2B5EF4-FFF2-40B4-BE49-F238E27FC236}"/>
            </a:extLst>
          </p:cNvPr>
          <p:cNvSpPr txBox="1"/>
          <p:nvPr/>
        </p:nvSpPr>
        <p:spPr>
          <a:xfrm>
            <a:off x="8021638" y="3232150"/>
            <a:ext cx="3852862" cy="1833563"/>
          </a:xfrm>
          <a:prstGeom prst="rect">
            <a:avLst/>
          </a:prstGeom>
        </p:spPr>
        <p:txBody>
          <a:bodyPr anchor="b">
            <a:normAutofit/>
          </a:bodyPr>
          <a:lstStyle/>
          <a:p>
            <a:pPr algn="ctr" fontAlgn="auto">
              <a:lnSpc>
                <a:spcPct val="90000"/>
              </a:lnSpc>
              <a:spcAft>
                <a:spcPts val="600"/>
              </a:spcAft>
              <a:defRPr/>
            </a:pPr>
            <a:r>
              <a:rPr lang="el-GR" sz="4000" dirty="0">
                <a:latin typeface="+mj-lt"/>
                <a:ea typeface="+mj-ea"/>
                <a:cs typeface="+mj-cs"/>
              </a:rPr>
              <a:t>Κατάστημα </a:t>
            </a:r>
            <a:r>
              <a:rPr lang="en-US" sz="4000" dirty="0">
                <a:latin typeface="+mj-lt"/>
                <a:ea typeface="+mj-ea"/>
                <a:cs typeface="+mj-cs"/>
              </a:rPr>
              <a:t>Starbucks</a:t>
            </a:r>
          </a:p>
        </p:txBody>
      </p:sp>
      <p:cxnSp>
        <p:nvCxnSpPr>
          <p:cNvPr id="73" name="Straight Connector 72">
            <a:extLst>
              <a:ext uri="{FF2B5EF4-FFF2-40B4-BE49-F238E27FC236}"/>
              <a:ext uri="{C183D7F6-B498-43B3-948B-1728B52AA6E4}"/>
            </a:extLst>
          </p:cNvPr>
          <p:cNvCxnSpPr>
            <a:cxnSpLocks noGrp="1" noRot="1" noChangeAspect="1" noMove="1" noResize="1" noEditPoints="1" noAdjustHandles="1" noChangeArrowheads="1" noChangeShapeType="1"/>
          </p:cNvCxnSpPr>
          <p:nvPr/>
        </p:nvCxnSpPr>
        <p:spPr>
          <a:xfrm>
            <a:off x="9480550" y="5124450"/>
            <a:ext cx="935038"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pic>
        <p:nvPicPr>
          <p:cNvPr id="49158" name="Picture 4" descr="Î£ÏÎµÏÎ¹ÎºÎ® ÎµÎ¹ÎºÏÎ½Î±"/>
          <p:cNvPicPr>
            <a:picLocks noChangeAspect="1" noChangeArrowheads="1"/>
          </p:cNvPicPr>
          <p:nvPr/>
        </p:nvPicPr>
        <p:blipFill>
          <a:blip r:embed="rId3"/>
          <a:srcRect/>
          <a:stretch>
            <a:fillRect/>
          </a:stretch>
        </p:blipFill>
        <p:spPr bwMode="auto">
          <a:xfrm>
            <a:off x="9101138" y="5181600"/>
            <a:ext cx="1739900" cy="1571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Θέση κειμένου 26">
            <a:extLst>
              <a:ext uri="{FF2B5EF4-FFF2-40B4-BE49-F238E27FC236}"/>
            </a:extLst>
          </p:cNvPr>
          <p:cNvSpPr txBox="1">
            <a:spLocks/>
          </p:cNvSpPr>
          <p:nvPr/>
        </p:nvSpPr>
        <p:spPr>
          <a:xfrm>
            <a:off x="5757863" y="1679575"/>
            <a:ext cx="4046537" cy="3992563"/>
          </a:xfrm>
          <a:prstGeom prst="ellipse">
            <a:avLst/>
          </a:prstGeom>
          <a:solidFill>
            <a:schemeClr val="bg2">
              <a:lumMod val="25000"/>
            </a:schemeClr>
          </a:solidFill>
        </p:spPr>
        <p:txBody>
          <a:bodyPr lIns="0" tIns="0" rIns="0" bIns="0" anchor="ct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85000"/>
                    <a:lumOff val="1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l-GR" sz="3200" dirty="0">
                <a:solidFill>
                  <a:schemeClr val="bg1"/>
                </a:solidFill>
                <a:latin typeface="+mj-lt"/>
              </a:rPr>
              <a:t>μεταβαλλόμενο </a:t>
            </a:r>
          </a:p>
          <a:p>
            <a:pPr fontAlgn="auto">
              <a:spcAft>
                <a:spcPts val="0"/>
              </a:spcAft>
              <a:defRPr/>
            </a:pPr>
            <a:r>
              <a:rPr lang="el-GR" sz="3200" dirty="0">
                <a:solidFill>
                  <a:schemeClr val="bg1"/>
                </a:solidFill>
                <a:latin typeface="+mj-lt"/>
              </a:rPr>
              <a:t>περιβάλλον</a:t>
            </a:r>
          </a:p>
          <a:p>
            <a:pPr fontAlgn="auto">
              <a:spcAft>
                <a:spcPts val="0"/>
              </a:spcAft>
              <a:defRPr/>
            </a:pPr>
            <a:endParaRPr lang="el-GR" dirty="0"/>
          </a:p>
        </p:txBody>
      </p:sp>
      <p:sp>
        <p:nvSpPr>
          <p:cNvPr id="23" name="Τίτλος 22"/>
          <p:cNvSpPr>
            <a:spLocks noGrp="1"/>
          </p:cNvSpPr>
          <p:nvPr>
            <p:ph type="title"/>
          </p:nvPr>
        </p:nvSpPr>
        <p:spPr/>
        <p:txBody>
          <a:bodyPr/>
          <a:lstStyle/>
          <a:p>
            <a:pPr algn="ctr" eaLnBrk="1" fontAlgn="auto" hangingPunct="1">
              <a:spcAft>
                <a:spcPts val="0"/>
              </a:spcAft>
              <a:defRPr/>
            </a:pPr>
            <a:r>
              <a:rPr lang="el-GR" sz="2400" dirty="0"/>
              <a:t>Αρχικά μπορούμε να διακρίνουμε το περιβάλλον μέσα στο οποίο λειτουργεί μια επιχείρηση σε 2 μόνο κατηγορίες:</a:t>
            </a:r>
          </a:p>
        </p:txBody>
      </p:sp>
      <p:sp>
        <p:nvSpPr>
          <p:cNvPr id="27" name="Θέση κειμένου 26"/>
          <p:cNvSpPr>
            <a:spLocks noGrp="1"/>
          </p:cNvSpPr>
          <p:nvPr>
            <p:ph type="body" sz="quarter" idx="27"/>
          </p:nvPr>
        </p:nvSpPr>
        <p:spPr>
          <a:xfrm>
            <a:off x="2116138" y="1679575"/>
            <a:ext cx="4046537" cy="3992563"/>
          </a:xfrm>
        </p:spPr>
        <p:txBody>
          <a:bodyPr>
            <a:noAutofit/>
          </a:bodyPr>
          <a:lstStyle/>
          <a:p>
            <a:pPr eaLnBrk="1" fontAlgn="auto" hangingPunct="1">
              <a:spcAft>
                <a:spcPts val="0"/>
              </a:spcAft>
              <a:defRPr/>
            </a:pPr>
            <a:r>
              <a:rPr lang="el-GR" sz="3200" dirty="0">
                <a:latin typeface="+mj-lt"/>
              </a:rPr>
              <a:t>σταθερό </a:t>
            </a:r>
          </a:p>
          <a:p>
            <a:pPr eaLnBrk="1" fontAlgn="auto" hangingPunct="1">
              <a:spcAft>
                <a:spcPts val="0"/>
              </a:spcAft>
              <a:defRPr/>
            </a:pPr>
            <a:r>
              <a:rPr lang="el-GR" sz="3200" dirty="0">
                <a:latin typeface="+mj-lt"/>
              </a:rPr>
              <a:t>περιβάλλον</a:t>
            </a:r>
          </a:p>
          <a:p>
            <a:pPr eaLnBrk="1" fontAlgn="auto" hangingPunct="1">
              <a:spcAft>
                <a:spcPts val="0"/>
              </a:spcAft>
              <a:defRPr/>
            </a:pPr>
            <a:endParaRPr lang="el-GR" dirty="0"/>
          </a:p>
        </p:txBody>
      </p:sp>
      <p:sp>
        <p:nvSpPr>
          <p:cNvPr id="6" name="Θέση υποσέλιδου 5"/>
          <p:cNvSpPr>
            <a:spLocks noGrp="1"/>
          </p:cNvSpPr>
          <p:nvPr>
            <p:ph type="ftr" sz="quarter" idx="34"/>
          </p:nvPr>
        </p:nvSpPr>
        <p:spPr/>
        <p:txBody>
          <a:bodyPr/>
          <a:lstStyle/>
          <a:p>
            <a:pPr>
              <a:defRPr/>
            </a:pPr>
            <a:r>
              <a:rPr lang="el-GR" dirty="0"/>
              <a:t>Προσθέστε υποσέλιδο</a:t>
            </a:r>
          </a:p>
        </p:txBody>
      </p:sp>
      <p:sp>
        <p:nvSpPr>
          <p:cNvPr id="7" name="Θέση αριθμού διαφάνειας 6"/>
          <p:cNvSpPr>
            <a:spLocks noGrp="1"/>
          </p:cNvSpPr>
          <p:nvPr>
            <p:ph type="sldNum" sz="quarter" idx="35"/>
          </p:nvPr>
        </p:nvSpPr>
        <p:spPr/>
        <p:txBody>
          <a:bodyPr/>
          <a:lstStyle/>
          <a:p>
            <a:pPr>
              <a:defRPr/>
            </a:pPr>
            <a:fld id="{2F28E6A9-105A-483B-A7E7-22D1478A427F}" type="slidenum">
              <a:rPr lang="el-GR"/>
              <a:pPr>
                <a:defRPr/>
              </a:pPr>
              <a:t>13</a:t>
            </a:fld>
            <a:endParaRPr lang="el-GR" dirty="0"/>
          </a:p>
        </p:txBody>
      </p:sp>
      <p:sp>
        <p:nvSpPr>
          <p:cNvPr id="34" name="Πλαίσιο κειμένου 33" descr="Σημείο τομής γραφήματος"/>
          <p:cNvSpPr txBox="1"/>
          <p:nvPr/>
        </p:nvSpPr>
        <p:spPr>
          <a:xfrm>
            <a:off x="5757863" y="2747963"/>
            <a:ext cx="404812" cy="1855787"/>
          </a:xfrm>
          <a:custGeom>
            <a:avLst/>
            <a:gdLst>
              <a:gd name="connsiteX0" fmla="*/ 173971 w 317688"/>
              <a:gd name="connsiteY0" fmla="*/ 0 h 1544221"/>
              <a:gd name="connsiteX1" fmla="*/ 219948 w 317688"/>
              <a:gd name="connsiteY1" fmla="*/ 125619 h 1544221"/>
              <a:gd name="connsiteX2" fmla="*/ 317688 w 317688"/>
              <a:gd name="connsiteY2" fmla="*/ 772110 h 1544221"/>
              <a:gd name="connsiteX3" fmla="*/ 219948 w 317688"/>
              <a:gd name="connsiteY3" fmla="*/ 1418601 h 1544221"/>
              <a:gd name="connsiteX4" fmla="*/ 173971 w 317688"/>
              <a:gd name="connsiteY4" fmla="*/ 1544221 h 1544221"/>
              <a:gd name="connsiteX5" fmla="*/ 142832 w 317688"/>
              <a:gd name="connsiteY5" fmla="*/ 1479580 h 1544221"/>
              <a:gd name="connsiteX6" fmla="*/ 0 w 317688"/>
              <a:gd name="connsiteY6" fmla="*/ 772110 h 1544221"/>
              <a:gd name="connsiteX7" fmla="*/ 142832 w 317688"/>
              <a:gd name="connsiteY7" fmla="*/ 64641 h 1544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688" h="1544221">
                <a:moveTo>
                  <a:pt x="173971" y="0"/>
                </a:moveTo>
                <a:lnTo>
                  <a:pt x="219948" y="125619"/>
                </a:lnTo>
                <a:cubicBezTo>
                  <a:pt x="283469" y="329846"/>
                  <a:pt x="317688" y="546982"/>
                  <a:pt x="317688" y="772110"/>
                </a:cubicBezTo>
                <a:cubicBezTo>
                  <a:pt x="317688" y="997239"/>
                  <a:pt x="283469" y="1214375"/>
                  <a:pt x="219948" y="1418601"/>
                </a:cubicBezTo>
                <a:lnTo>
                  <a:pt x="173971" y="1544221"/>
                </a:lnTo>
                <a:lnTo>
                  <a:pt x="142832" y="1479580"/>
                </a:lnTo>
                <a:cubicBezTo>
                  <a:pt x="50859" y="1262132"/>
                  <a:pt x="0" y="1023060"/>
                  <a:pt x="0" y="772110"/>
                </a:cubicBezTo>
                <a:cubicBezTo>
                  <a:pt x="0" y="521160"/>
                  <a:pt x="50859" y="282088"/>
                  <a:pt x="142832" y="64641"/>
                </a:cubicBezTo>
                <a:close/>
              </a:path>
            </a:pathLst>
          </a:custGeom>
          <a:solidFill>
            <a:schemeClr val="accent1">
              <a:lumMod val="60000"/>
              <a:lumOff val="40000"/>
            </a:schemeClr>
          </a:solidFill>
        </p:spPr>
        <p:txBody>
          <a:bodyPr lIns="0" tIns="0" rIns="0" bIns="0" anchor="ct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lang="en-ZA" sz="1800" kern="1200" dirty="0">
                <a:solidFill>
                  <a:schemeClr val="bg1"/>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endParaRPr lang="el-GR"/>
          </a:p>
        </p:txBody>
      </p:sp>
      <p:sp>
        <p:nvSpPr>
          <p:cNvPr id="50183" name="TextBox 37"/>
          <p:cNvSpPr txBox="1">
            <a:spLocks noChangeArrowheads="1"/>
          </p:cNvSpPr>
          <p:nvPr/>
        </p:nvSpPr>
        <p:spPr bwMode="auto">
          <a:xfrm>
            <a:off x="9804400" y="60991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7189788" y="495300"/>
            <a:ext cx="4859337" cy="5521325"/>
          </a:xfrm>
        </p:spPr>
        <p:txBody>
          <a:bodyPr/>
          <a:lstStyle/>
          <a:p>
            <a:pPr algn="ctr" eaLnBrk="1" fontAlgn="auto" hangingPunct="1">
              <a:spcAft>
                <a:spcPts val="0"/>
              </a:spcAft>
              <a:defRPr/>
            </a:pPr>
            <a:r>
              <a:rPr lang="el-GR" sz="2800" b="1" dirty="0"/>
              <a:t>Σταθερό Περιβάλλον</a:t>
            </a:r>
            <a:endParaRPr lang="el-GR" sz="2800" dirty="0"/>
          </a:p>
        </p:txBody>
      </p:sp>
      <p:pic>
        <p:nvPicPr>
          <p:cNvPr id="10" name="Θέση εικόνας 9" descr="Εικόνα παραθύρων κτιρίου"/>
          <p:cNvPicPr>
            <a:picLocks noGrp="1" noChangeAspect="1"/>
          </p:cNvPicPr>
          <p:nvPr>
            <p:ph type="pic" sz="quarter" idx="16"/>
          </p:nvPr>
        </p:nvPicPr>
        <p:blipFill>
          <a:blip r:embed="rId3"/>
          <a:stretch>
            <a:fillRect/>
          </a:stretch>
        </p:blipFill>
        <p:spPr>
          <a:xfrm>
            <a:off x="7459663" y="758825"/>
            <a:ext cx="1871662" cy="1873250"/>
          </a:xfrm>
        </p:spPr>
      </p:pic>
      <p:pic>
        <p:nvPicPr>
          <p:cNvPr id="12" name="Θέση εικόνας 11" descr="Κοντινή εικόνα εσωτερικού υλικού δόμησης"/>
          <p:cNvPicPr>
            <a:picLocks noGrp="1" noChangeAspect="1"/>
          </p:cNvPicPr>
          <p:nvPr>
            <p:ph type="pic" sz="quarter" idx="17"/>
          </p:nvPr>
        </p:nvPicPr>
        <p:blipFill>
          <a:blip r:embed="rId4"/>
          <a:stretch>
            <a:fillRect/>
          </a:stretch>
        </p:blipFill>
        <p:spPr>
          <a:xfrm>
            <a:off x="9713913" y="768350"/>
            <a:ext cx="1871662" cy="1865313"/>
          </a:xfrm>
        </p:spPr>
      </p:pic>
      <p:sp>
        <p:nvSpPr>
          <p:cNvPr id="5" name="Θέση υποσέλιδου 4"/>
          <p:cNvSpPr>
            <a:spLocks noGrp="1"/>
          </p:cNvSpPr>
          <p:nvPr>
            <p:ph type="ftr" sz="quarter" idx="20"/>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19"/>
          </p:nvPr>
        </p:nvSpPr>
        <p:spPr/>
        <p:txBody>
          <a:bodyPr/>
          <a:lstStyle/>
          <a:p>
            <a:pPr>
              <a:defRPr/>
            </a:pPr>
            <a:fld id="{A4E5ECE8-3721-4B90-8F7C-CF2AB0A9620D}" type="slidenum">
              <a:rPr lang="el-GR"/>
              <a:pPr>
                <a:defRPr/>
              </a:pPr>
              <a:t>14</a:t>
            </a:fld>
            <a:endParaRPr lang="el-GR" dirty="0"/>
          </a:p>
        </p:txBody>
      </p:sp>
      <p:sp>
        <p:nvSpPr>
          <p:cNvPr id="52230" name="TextBox 37"/>
          <p:cNvSpPr txBox="1">
            <a:spLocks noChangeArrowheads="1"/>
          </p:cNvSpPr>
          <p:nvPr/>
        </p:nvSpPr>
        <p:spPr bwMode="auto">
          <a:xfrm>
            <a:off x="97932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52231" name="TextBox 37"/>
          <p:cNvSpPr txBox="1">
            <a:spLocks noChangeArrowheads="1"/>
          </p:cNvSpPr>
          <p:nvPr/>
        </p:nvSpPr>
        <p:spPr bwMode="auto">
          <a:xfrm>
            <a:off x="7635875" y="2646363"/>
            <a:ext cx="1335088" cy="130175"/>
          </a:xfrm>
          <a:prstGeom prst="rect">
            <a:avLst/>
          </a:prstGeom>
          <a:solidFill>
            <a:schemeClr val="bg1"/>
          </a:solidFill>
          <a:ln w="9525">
            <a:noFill/>
            <a:miter lim="800000"/>
            <a:headEnd/>
            <a:tailEnd/>
          </a:ln>
        </p:spPr>
        <p:txBody>
          <a:bodyPr>
            <a:spAutoFit/>
          </a:bodyPr>
          <a:lstStyle/>
          <a:p>
            <a:endParaRPr lang="el-GR" sz="800">
              <a:solidFill>
                <a:schemeClr val="bg1"/>
              </a:solidFill>
              <a:latin typeface="Calibri" pitchFamily="34" charset="0"/>
            </a:endParaRPr>
          </a:p>
        </p:txBody>
      </p:sp>
      <p:sp>
        <p:nvSpPr>
          <p:cNvPr id="52232" name="Θέση κειμένου 5"/>
          <p:cNvSpPr txBox="1">
            <a:spLocks/>
          </p:cNvSpPr>
          <p:nvPr/>
        </p:nvSpPr>
        <p:spPr bwMode="auto">
          <a:xfrm>
            <a:off x="971550" y="2386013"/>
            <a:ext cx="2266950" cy="358775"/>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Μικρές τεχνολογικές καινοτομίες ή ανακαλύψεις</a:t>
            </a:r>
          </a:p>
        </p:txBody>
      </p:sp>
      <p:sp>
        <p:nvSpPr>
          <p:cNvPr id="52233" name="Θέση κειμένου 5"/>
          <p:cNvSpPr txBox="1">
            <a:spLocks/>
          </p:cNvSpPr>
          <p:nvPr/>
        </p:nvSpPr>
        <p:spPr bwMode="auto">
          <a:xfrm>
            <a:off x="4697413" y="2386013"/>
            <a:ext cx="2074862" cy="358775"/>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Λίγους ανταγωνιστές</a:t>
            </a:r>
          </a:p>
        </p:txBody>
      </p:sp>
      <p:sp>
        <p:nvSpPr>
          <p:cNvPr id="26" name="Ορθογώνιο 6" descr="Πλαίσιο επισήμανσης.">
            <a:extLst>
              <a:ext uri="{FF2B5EF4-FFF2-40B4-BE49-F238E27FC236}"/>
            </a:extLst>
          </p:cNvPr>
          <p:cNvSpPr/>
          <p:nvPr/>
        </p:nvSpPr>
        <p:spPr>
          <a:xfrm rot="10800000" flipV="1">
            <a:off x="817563" y="3152775"/>
            <a:ext cx="2574925" cy="7778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solidFill>
                <a:schemeClr val="bg2">
                  <a:lumMod val="75000"/>
                </a:schemeClr>
              </a:solidFill>
            </a:endParaRPr>
          </a:p>
        </p:txBody>
      </p:sp>
      <p:sp>
        <p:nvSpPr>
          <p:cNvPr id="27" name="Ορθογώνιο 6" descr="Πλαίσιο επισήμανσης.">
            <a:extLst>
              <a:ext uri="{FF2B5EF4-FFF2-40B4-BE49-F238E27FC236}"/>
            </a:extLst>
          </p:cNvPr>
          <p:cNvSpPr/>
          <p:nvPr/>
        </p:nvSpPr>
        <p:spPr>
          <a:xfrm rot="10800000" flipV="1">
            <a:off x="4364038" y="3201988"/>
            <a:ext cx="2576512" cy="7778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solidFill>
                <a:schemeClr val="bg2">
                  <a:lumMod val="75000"/>
                </a:schemeClr>
              </a:solidFill>
            </a:endParaRPr>
          </a:p>
        </p:txBody>
      </p:sp>
      <p:sp>
        <p:nvSpPr>
          <p:cNvPr id="52236" name="Text Placeholder 24"/>
          <p:cNvSpPr txBox="1">
            <a:spLocks/>
          </p:cNvSpPr>
          <p:nvPr/>
        </p:nvSpPr>
        <p:spPr bwMode="auto">
          <a:xfrm>
            <a:off x="601663" y="4560888"/>
            <a:ext cx="6507162" cy="77152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Λειτουργεί σε ένα </a:t>
            </a:r>
            <a:endParaRPr lang="en-US" sz="1600">
              <a:solidFill>
                <a:srgbClr val="404040"/>
              </a:solidFill>
              <a:latin typeface="Calibri" pitchFamily="34" charset="0"/>
            </a:endParaRPr>
          </a:p>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Σταθερό Περιβάλλον.</a:t>
            </a:r>
            <a:endParaRPr lang="el-GR" sz="1600">
              <a:solidFill>
                <a:srgbClr val="404040"/>
              </a:solidFill>
              <a:latin typeface="Calibri" pitchFamily="34" charset="0"/>
            </a:endParaRPr>
          </a:p>
          <a:p>
            <a:pPr algn="ctr">
              <a:lnSpc>
                <a:spcPct val="90000"/>
              </a:lnSpc>
              <a:spcBef>
                <a:spcPts val="1000"/>
              </a:spcBef>
              <a:buClr>
                <a:schemeClr val="accent1"/>
              </a:buClr>
              <a:buFont typeface="Calibri" pitchFamily="34" charset="0"/>
              <a:buNone/>
            </a:pPr>
            <a:endParaRPr lang="el-GR" sz="1600">
              <a:solidFill>
                <a:srgbClr val="404040"/>
              </a:solidFill>
              <a:latin typeface="Calibri" pitchFamily="34" charset="0"/>
            </a:endParaRPr>
          </a:p>
          <a:p>
            <a:pPr algn="ctr">
              <a:lnSpc>
                <a:spcPct val="90000"/>
              </a:lnSpc>
              <a:spcBef>
                <a:spcPts val="1000"/>
              </a:spcBef>
              <a:buClr>
                <a:schemeClr val="accent1"/>
              </a:buClr>
              <a:buFont typeface="Calibri" pitchFamily="34" charset="0"/>
              <a:buNone/>
            </a:pPr>
            <a:endParaRPr lang="el-GR" sz="1600">
              <a:solidFill>
                <a:srgbClr val="404040"/>
              </a:solidFill>
              <a:latin typeface="Calibri" pitchFamily="34" charset="0"/>
            </a:endParaRPr>
          </a:p>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 </a:t>
            </a:r>
          </a:p>
        </p:txBody>
      </p:sp>
      <p:pic>
        <p:nvPicPr>
          <p:cNvPr id="52237" name="Picture 2" descr="ÎÏÎ¿ÏÎ­Î»ÎµÏÎ¼Î± ÎµÎ¹ÎºÏÎ½Î±Ï Î³Î¹Î± PRODUCTIVITY black white images"/>
          <p:cNvPicPr>
            <a:picLocks noChangeAspect="1" noChangeArrowheads="1"/>
          </p:cNvPicPr>
          <p:nvPr/>
        </p:nvPicPr>
        <p:blipFill>
          <a:blip r:embed="rId5"/>
          <a:srcRect/>
          <a:stretch>
            <a:fillRect/>
          </a:stretch>
        </p:blipFill>
        <p:spPr bwMode="auto">
          <a:xfrm>
            <a:off x="7459663" y="758825"/>
            <a:ext cx="4125912" cy="1862138"/>
          </a:xfrm>
          <a:prstGeom prst="rect">
            <a:avLst/>
          </a:prstGeom>
          <a:noFill/>
          <a:ln w="9525">
            <a:noFill/>
            <a:miter lim="800000"/>
            <a:headEnd/>
            <a:tailEnd/>
          </a:ln>
        </p:spPr>
      </p:pic>
      <p:grpSp>
        <p:nvGrpSpPr>
          <p:cNvPr id="11" name="Γραφικό 6" descr="Φορητός υπολογιστής">
            <a:extLst>
              <a:ext uri="{FF2B5EF4-FFF2-40B4-BE49-F238E27FC236}"/>
            </a:extLst>
          </p:cNvPr>
          <p:cNvGrpSpPr/>
          <p:nvPr/>
        </p:nvGrpSpPr>
        <p:grpSpPr>
          <a:xfrm>
            <a:off x="320665" y="2380248"/>
            <a:ext cx="573074" cy="635308"/>
            <a:chOff x="5638800" y="2971800"/>
            <a:chExt cx="914400" cy="914400"/>
          </a:xfrm>
          <a:solidFill>
            <a:schemeClr val="bg2">
              <a:lumMod val="50000"/>
            </a:schemeClr>
          </a:solidFill>
        </p:grpSpPr>
        <p:sp>
          <p:nvSpPr>
            <p:cNvPr id="15" name="Ελεύθερη σχεδίαση: Σχήμα 14">
              <a:extLst>
                <a:ext uri="{FF2B5EF4-FFF2-40B4-BE49-F238E27FC236}"/>
              </a:extLst>
            </p:cNvPr>
            <p:cNvSpPr/>
            <p:nvPr/>
          </p:nvSpPr>
          <p:spPr>
            <a:xfrm>
              <a:off x="5765006" y="3155156"/>
              <a:ext cx="657225" cy="447675"/>
            </a:xfrm>
            <a:custGeom>
              <a:avLst/>
              <a:gdLst>
                <a:gd name="connsiteX0" fmla="*/ 597694 w 657225"/>
                <a:gd name="connsiteY0" fmla="*/ 388144 h 447675"/>
                <a:gd name="connsiteX1" fmla="*/ 64294 w 657225"/>
                <a:gd name="connsiteY1" fmla="*/ 388144 h 447675"/>
                <a:gd name="connsiteX2" fmla="*/ 64294 w 657225"/>
                <a:gd name="connsiteY2" fmla="*/ 64294 h 447675"/>
                <a:gd name="connsiteX3" fmla="*/ 597694 w 657225"/>
                <a:gd name="connsiteY3" fmla="*/ 64294 h 447675"/>
                <a:gd name="connsiteX4" fmla="*/ 597694 w 657225"/>
                <a:gd name="connsiteY4" fmla="*/ 388144 h 447675"/>
                <a:gd name="connsiteX5" fmla="*/ 654844 w 657225"/>
                <a:gd name="connsiteY5" fmla="*/ 45244 h 447675"/>
                <a:gd name="connsiteX6" fmla="*/ 616744 w 657225"/>
                <a:gd name="connsiteY6" fmla="*/ 7144 h 447675"/>
                <a:gd name="connsiteX7" fmla="*/ 45244 w 657225"/>
                <a:gd name="connsiteY7" fmla="*/ 7144 h 447675"/>
                <a:gd name="connsiteX8" fmla="*/ 7144 w 657225"/>
                <a:gd name="connsiteY8" fmla="*/ 45244 h 447675"/>
                <a:gd name="connsiteX9" fmla="*/ 7144 w 657225"/>
                <a:gd name="connsiteY9" fmla="*/ 445294 h 447675"/>
                <a:gd name="connsiteX10" fmla="*/ 654844 w 657225"/>
                <a:gd name="connsiteY10" fmla="*/ 445294 h 447675"/>
                <a:gd name="connsiteX11" fmla="*/ 654844 w 657225"/>
                <a:gd name="connsiteY11" fmla="*/ 45244 h 44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7225" h="447675">
                  <a:moveTo>
                    <a:pt x="597694" y="388144"/>
                  </a:moveTo>
                  <a:lnTo>
                    <a:pt x="64294" y="388144"/>
                  </a:lnTo>
                  <a:lnTo>
                    <a:pt x="64294" y="64294"/>
                  </a:lnTo>
                  <a:lnTo>
                    <a:pt x="597694" y="64294"/>
                  </a:lnTo>
                  <a:lnTo>
                    <a:pt x="597694" y="388144"/>
                  </a:lnTo>
                  <a:close/>
                  <a:moveTo>
                    <a:pt x="654844" y="45244"/>
                  </a:moveTo>
                  <a:cubicBezTo>
                    <a:pt x="654844" y="24289"/>
                    <a:pt x="637699" y="7144"/>
                    <a:pt x="616744" y="7144"/>
                  </a:cubicBezTo>
                  <a:lnTo>
                    <a:pt x="45244" y="7144"/>
                  </a:lnTo>
                  <a:cubicBezTo>
                    <a:pt x="24289" y="7144"/>
                    <a:pt x="7144" y="24289"/>
                    <a:pt x="7144" y="45244"/>
                  </a:cubicBezTo>
                  <a:lnTo>
                    <a:pt x="7144" y="445294"/>
                  </a:lnTo>
                  <a:lnTo>
                    <a:pt x="654844" y="445294"/>
                  </a:lnTo>
                  <a:lnTo>
                    <a:pt x="654844" y="452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6" name="Ελεύθερη σχεδίαση: Σχήμα 15">
              <a:extLst>
                <a:ext uri="{FF2B5EF4-FFF2-40B4-BE49-F238E27FC236}"/>
              </a:extLst>
            </p:cNvPr>
            <p:cNvSpPr/>
            <p:nvPr/>
          </p:nvSpPr>
          <p:spPr>
            <a:xfrm>
              <a:off x="5650706" y="3631406"/>
              <a:ext cx="885825" cy="66675"/>
            </a:xfrm>
            <a:custGeom>
              <a:avLst/>
              <a:gdLst>
                <a:gd name="connsiteX0" fmla="*/ 502444 w 885825"/>
                <a:gd name="connsiteY0" fmla="*/ 7144 h 66675"/>
                <a:gd name="connsiteX1" fmla="*/ 502444 w 885825"/>
                <a:gd name="connsiteY1" fmla="*/ 16669 h 66675"/>
                <a:gd name="connsiteX2" fmla="*/ 492919 w 885825"/>
                <a:gd name="connsiteY2" fmla="*/ 26194 h 66675"/>
                <a:gd name="connsiteX3" fmla="*/ 397669 w 885825"/>
                <a:gd name="connsiteY3" fmla="*/ 26194 h 66675"/>
                <a:gd name="connsiteX4" fmla="*/ 388144 w 885825"/>
                <a:gd name="connsiteY4" fmla="*/ 16669 h 66675"/>
                <a:gd name="connsiteX5" fmla="*/ 388144 w 885825"/>
                <a:gd name="connsiteY5" fmla="*/ 7144 h 66675"/>
                <a:gd name="connsiteX6" fmla="*/ 7144 w 885825"/>
                <a:gd name="connsiteY6" fmla="*/ 7144 h 66675"/>
                <a:gd name="connsiteX7" fmla="*/ 7144 w 885825"/>
                <a:gd name="connsiteY7" fmla="*/ 26194 h 66675"/>
                <a:gd name="connsiteX8" fmla="*/ 45244 w 885825"/>
                <a:gd name="connsiteY8" fmla="*/ 64294 h 66675"/>
                <a:gd name="connsiteX9" fmla="*/ 845344 w 885825"/>
                <a:gd name="connsiteY9" fmla="*/ 64294 h 66675"/>
                <a:gd name="connsiteX10" fmla="*/ 883444 w 885825"/>
                <a:gd name="connsiteY10" fmla="*/ 26194 h 66675"/>
                <a:gd name="connsiteX11" fmla="*/ 883444 w 885825"/>
                <a:gd name="connsiteY11" fmla="*/ 7144 h 66675"/>
                <a:gd name="connsiteX12" fmla="*/ 502444 w 885825"/>
                <a:gd name="connsiteY12" fmla="*/ 7144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85825" h="66675">
                  <a:moveTo>
                    <a:pt x="502444" y="7144"/>
                  </a:moveTo>
                  <a:lnTo>
                    <a:pt x="502444" y="16669"/>
                  </a:lnTo>
                  <a:cubicBezTo>
                    <a:pt x="502444" y="22384"/>
                    <a:pt x="498634" y="26194"/>
                    <a:pt x="492919" y="26194"/>
                  </a:cubicBezTo>
                  <a:lnTo>
                    <a:pt x="397669" y="26194"/>
                  </a:lnTo>
                  <a:cubicBezTo>
                    <a:pt x="391954" y="26194"/>
                    <a:pt x="388144" y="22384"/>
                    <a:pt x="388144" y="16669"/>
                  </a:cubicBezTo>
                  <a:lnTo>
                    <a:pt x="388144" y="7144"/>
                  </a:lnTo>
                  <a:lnTo>
                    <a:pt x="7144" y="7144"/>
                  </a:lnTo>
                  <a:lnTo>
                    <a:pt x="7144" y="26194"/>
                  </a:lnTo>
                  <a:cubicBezTo>
                    <a:pt x="7144" y="47149"/>
                    <a:pt x="24289" y="64294"/>
                    <a:pt x="45244" y="64294"/>
                  </a:cubicBezTo>
                  <a:lnTo>
                    <a:pt x="845344" y="64294"/>
                  </a:lnTo>
                  <a:cubicBezTo>
                    <a:pt x="866299" y="64294"/>
                    <a:pt x="883444" y="47149"/>
                    <a:pt x="883444" y="26194"/>
                  </a:cubicBezTo>
                  <a:lnTo>
                    <a:pt x="883444" y="7144"/>
                  </a:lnTo>
                  <a:lnTo>
                    <a:pt x="502444" y="71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
        <p:nvSpPr>
          <p:cNvPr id="52239" name="Θέση κειμένου 7"/>
          <p:cNvSpPr txBox="1">
            <a:spLocks/>
          </p:cNvSpPr>
          <p:nvPr/>
        </p:nvSpPr>
        <p:spPr bwMode="auto">
          <a:xfrm>
            <a:off x="869950" y="660400"/>
            <a:ext cx="5826125" cy="461963"/>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Γενικά, ορίζουμε ότι μια επιχείρηση που παράγει ένα προϊόν ή μια υπηρεσία που έχει τα ακόλουθα χαρακτηριστικά:</a:t>
            </a:r>
          </a:p>
          <a:p>
            <a:pPr algn="ctr">
              <a:lnSpc>
                <a:spcPct val="90000"/>
              </a:lnSpc>
              <a:spcBef>
                <a:spcPts val="1000"/>
              </a:spcBef>
              <a:buClr>
                <a:schemeClr val="accent1"/>
              </a:buClr>
              <a:buFont typeface="Calibri" pitchFamily="34" charset="0"/>
              <a:buNone/>
            </a:pPr>
            <a:endParaRPr lang="el-GR" sz="1600">
              <a:solidFill>
                <a:srgbClr val="404040"/>
              </a:solidFill>
              <a:latin typeface="Calibri" pitchFamily="34" charset="0"/>
            </a:endParaRPr>
          </a:p>
        </p:txBody>
      </p:sp>
      <p:grpSp>
        <p:nvGrpSpPr>
          <p:cNvPr id="23" name="Γραφικό 21" descr="Χρήστες">
            <a:extLst>
              <a:ext uri="{FF2B5EF4-FFF2-40B4-BE49-F238E27FC236}"/>
            </a:extLst>
          </p:cNvPr>
          <p:cNvGrpSpPr/>
          <p:nvPr/>
        </p:nvGrpSpPr>
        <p:grpSpPr>
          <a:xfrm>
            <a:off x="4008600" y="2278449"/>
            <a:ext cx="642730" cy="725201"/>
            <a:chOff x="5638800" y="2971800"/>
            <a:chExt cx="914400" cy="914400"/>
          </a:xfrm>
          <a:solidFill>
            <a:schemeClr val="bg2">
              <a:lumMod val="50000"/>
            </a:schemeClr>
          </a:solidFill>
        </p:grpSpPr>
        <p:sp>
          <p:nvSpPr>
            <p:cNvPr id="25" name="Ελεύθερη σχεδίαση: Σχήμα 24">
              <a:extLst>
                <a:ext uri="{FF2B5EF4-FFF2-40B4-BE49-F238E27FC236}"/>
              </a:extLst>
            </p:cNvPr>
            <p:cNvSpPr/>
            <p:nvPr/>
          </p:nvSpPr>
          <p:spPr>
            <a:xfrm>
              <a:off x="5774531" y="3172301"/>
              <a:ext cx="180975" cy="180975"/>
            </a:xfrm>
            <a:custGeom>
              <a:avLst/>
              <a:gdLst>
                <a:gd name="connsiteX0" fmla="*/ 178594 w 180975"/>
                <a:gd name="connsiteY0" fmla="*/ 92869 h 180975"/>
                <a:gd name="connsiteX1" fmla="*/ 92869 w 180975"/>
                <a:gd name="connsiteY1" fmla="*/ 178594 h 180975"/>
                <a:gd name="connsiteX2" fmla="*/ 7144 w 180975"/>
                <a:gd name="connsiteY2" fmla="*/ 92869 h 180975"/>
                <a:gd name="connsiteX3" fmla="*/ 92869 w 180975"/>
                <a:gd name="connsiteY3" fmla="*/ 7144 h 180975"/>
                <a:gd name="connsiteX4" fmla="*/ 178594 w 180975"/>
                <a:gd name="connsiteY4" fmla="*/ 92869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178594" y="92869"/>
                  </a:moveTo>
                  <a:cubicBezTo>
                    <a:pt x="178594" y="140213"/>
                    <a:pt x="140213" y="178594"/>
                    <a:pt x="92869" y="178594"/>
                  </a:cubicBezTo>
                  <a:cubicBezTo>
                    <a:pt x="45524" y="178594"/>
                    <a:pt x="7144" y="140213"/>
                    <a:pt x="7144" y="92869"/>
                  </a:cubicBezTo>
                  <a:cubicBezTo>
                    <a:pt x="7144" y="45524"/>
                    <a:pt x="45524" y="7144"/>
                    <a:pt x="92869" y="7144"/>
                  </a:cubicBezTo>
                  <a:cubicBezTo>
                    <a:pt x="140213" y="7144"/>
                    <a:pt x="178594" y="45524"/>
                    <a:pt x="178594" y="9286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8" name="Ελεύθερη σχεδίαση: Σχήμα 27">
              <a:extLst>
                <a:ext uri="{FF2B5EF4-FFF2-40B4-BE49-F238E27FC236}"/>
              </a:extLst>
            </p:cNvPr>
            <p:cNvSpPr/>
            <p:nvPr/>
          </p:nvSpPr>
          <p:spPr>
            <a:xfrm>
              <a:off x="6231731" y="3172301"/>
              <a:ext cx="180975" cy="180975"/>
            </a:xfrm>
            <a:custGeom>
              <a:avLst/>
              <a:gdLst>
                <a:gd name="connsiteX0" fmla="*/ 178594 w 180975"/>
                <a:gd name="connsiteY0" fmla="*/ 92869 h 180975"/>
                <a:gd name="connsiteX1" fmla="*/ 92869 w 180975"/>
                <a:gd name="connsiteY1" fmla="*/ 178594 h 180975"/>
                <a:gd name="connsiteX2" fmla="*/ 7144 w 180975"/>
                <a:gd name="connsiteY2" fmla="*/ 92869 h 180975"/>
                <a:gd name="connsiteX3" fmla="*/ 92869 w 180975"/>
                <a:gd name="connsiteY3" fmla="*/ 7144 h 180975"/>
                <a:gd name="connsiteX4" fmla="*/ 178594 w 180975"/>
                <a:gd name="connsiteY4" fmla="*/ 92869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178594" y="92869"/>
                  </a:moveTo>
                  <a:cubicBezTo>
                    <a:pt x="178594" y="140213"/>
                    <a:pt x="140213" y="178594"/>
                    <a:pt x="92869" y="178594"/>
                  </a:cubicBezTo>
                  <a:cubicBezTo>
                    <a:pt x="45524" y="178594"/>
                    <a:pt x="7144" y="140213"/>
                    <a:pt x="7144" y="92869"/>
                  </a:cubicBezTo>
                  <a:cubicBezTo>
                    <a:pt x="7144" y="45524"/>
                    <a:pt x="45524" y="7144"/>
                    <a:pt x="92869" y="7144"/>
                  </a:cubicBezTo>
                  <a:cubicBezTo>
                    <a:pt x="140213" y="7144"/>
                    <a:pt x="178594" y="45524"/>
                    <a:pt x="178594" y="9286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9" name="Ελεύθερη σχεδίαση: Σχήμα 28">
              <a:extLst>
                <a:ext uri="{FF2B5EF4-FFF2-40B4-BE49-F238E27FC236}"/>
              </a:extLst>
            </p:cNvPr>
            <p:cNvSpPr/>
            <p:nvPr/>
          </p:nvSpPr>
          <p:spPr>
            <a:xfrm>
              <a:off x="5917406" y="3499961"/>
              <a:ext cx="352425" cy="180975"/>
            </a:xfrm>
            <a:custGeom>
              <a:avLst/>
              <a:gdLst>
                <a:gd name="connsiteX0" fmla="*/ 350044 w 352425"/>
                <a:gd name="connsiteY0" fmla="*/ 178594 h 180975"/>
                <a:gd name="connsiteX1" fmla="*/ 350044 w 352425"/>
                <a:gd name="connsiteY1" fmla="*/ 92869 h 180975"/>
                <a:gd name="connsiteX2" fmla="*/ 332899 w 352425"/>
                <a:gd name="connsiteY2" fmla="*/ 58579 h 180975"/>
                <a:gd name="connsiteX3" fmla="*/ 249079 w 352425"/>
                <a:gd name="connsiteY3" fmla="*/ 18574 h 180975"/>
                <a:gd name="connsiteX4" fmla="*/ 178594 w 352425"/>
                <a:gd name="connsiteY4" fmla="*/ 7144 h 180975"/>
                <a:gd name="connsiteX5" fmla="*/ 108109 w 352425"/>
                <a:gd name="connsiteY5" fmla="*/ 18574 h 180975"/>
                <a:gd name="connsiteX6" fmla="*/ 24289 w 352425"/>
                <a:gd name="connsiteY6" fmla="*/ 58579 h 180975"/>
                <a:gd name="connsiteX7" fmla="*/ 7144 w 352425"/>
                <a:gd name="connsiteY7" fmla="*/ 92869 h 180975"/>
                <a:gd name="connsiteX8" fmla="*/ 7144 w 352425"/>
                <a:gd name="connsiteY8" fmla="*/ 178594 h 180975"/>
                <a:gd name="connsiteX9" fmla="*/ 350044 w 352425"/>
                <a:gd name="connsiteY9" fmla="*/ 178594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2425" h="180975">
                  <a:moveTo>
                    <a:pt x="350044" y="178594"/>
                  </a:moveTo>
                  <a:lnTo>
                    <a:pt x="350044" y="92869"/>
                  </a:lnTo>
                  <a:cubicBezTo>
                    <a:pt x="350044" y="79534"/>
                    <a:pt x="344329" y="66199"/>
                    <a:pt x="332899" y="58579"/>
                  </a:cubicBezTo>
                  <a:cubicBezTo>
                    <a:pt x="310039" y="39529"/>
                    <a:pt x="279559" y="26194"/>
                    <a:pt x="249079" y="18574"/>
                  </a:cubicBezTo>
                  <a:cubicBezTo>
                    <a:pt x="228124" y="12859"/>
                    <a:pt x="203359" y="7144"/>
                    <a:pt x="178594" y="7144"/>
                  </a:cubicBezTo>
                  <a:cubicBezTo>
                    <a:pt x="155734" y="7144"/>
                    <a:pt x="130969" y="10954"/>
                    <a:pt x="108109" y="18574"/>
                  </a:cubicBezTo>
                  <a:cubicBezTo>
                    <a:pt x="77629" y="26194"/>
                    <a:pt x="49054" y="41434"/>
                    <a:pt x="24289" y="58579"/>
                  </a:cubicBezTo>
                  <a:cubicBezTo>
                    <a:pt x="12859" y="68104"/>
                    <a:pt x="7144" y="79534"/>
                    <a:pt x="7144" y="92869"/>
                  </a:cubicBezTo>
                  <a:lnTo>
                    <a:pt x="7144" y="178594"/>
                  </a:lnTo>
                  <a:lnTo>
                    <a:pt x="350044" y="1785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1" name="Ελεύθερη σχεδίαση: Σχήμα 30">
              <a:extLst>
                <a:ext uri="{FF2B5EF4-FFF2-40B4-BE49-F238E27FC236}"/>
              </a:extLst>
            </p:cNvPr>
            <p:cNvSpPr/>
            <p:nvPr/>
          </p:nvSpPr>
          <p:spPr>
            <a:xfrm>
              <a:off x="6003131" y="3305651"/>
              <a:ext cx="180975" cy="180975"/>
            </a:xfrm>
            <a:custGeom>
              <a:avLst/>
              <a:gdLst>
                <a:gd name="connsiteX0" fmla="*/ 178594 w 180975"/>
                <a:gd name="connsiteY0" fmla="*/ 92869 h 180975"/>
                <a:gd name="connsiteX1" fmla="*/ 92869 w 180975"/>
                <a:gd name="connsiteY1" fmla="*/ 178594 h 180975"/>
                <a:gd name="connsiteX2" fmla="*/ 7144 w 180975"/>
                <a:gd name="connsiteY2" fmla="*/ 92869 h 180975"/>
                <a:gd name="connsiteX3" fmla="*/ 92869 w 180975"/>
                <a:gd name="connsiteY3" fmla="*/ 7144 h 180975"/>
                <a:gd name="connsiteX4" fmla="*/ 178594 w 180975"/>
                <a:gd name="connsiteY4" fmla="*/ 92869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178594" y="92869"/>
                  </a:moveTo>
                  <a:cubicBezTo>
                    <a:pt x="178594" y="140213"/>
                    <a:pt x="140213" y="178594"/>
                    <a:pt x="92869" y="178594"/>
                  </a:cubicBezTo>
                  <a:cubicBezTo>
                    <a:pt x="45524" y="178594"/>
                    <a:pt x="7144" y="140213"/>
                    <a:pt x="7144" y="92869"/>
                  </a:cubicBezTo>
                  <a:cubicBezTo>
                    <a:pt x="7144" y="45524"/>
                    <a:pt x="45524" y="7144"/>
                    <a:pt x="92869" y="7144"/>
                  </a:cubicBezTo>
                  <a:cubicBezTo>
                    <a:pt x="140213" y="7144"/>
                    <a:pt x="178594" y="45524"/>
                    <a:pt x="178594" y="9286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2" name="Ελεύθερη σχεδίαση: Σχήμα 31">
              <a:extLst>
                <a:ext uri="{FF2B5EF4-FFF2-40B4-BE49-F238E27FC236}"/>
              </a:extLst>
            </p:cNvPr>
            <p:cNvSpPr/>
            <p:nvPr/>
          </p:nvSpPr>
          <p:spPr>
            <a:xfrm>
              <a:off x="6178391" y="3366611"/>
              <a:ext cx="323850" cy="180975"/>
            </a:xfrm>
            <a:custGeom>
              <a:avLst/>
              <a:gdLst>
                <a:gd name="connsiteX0" fmla="*/ 300514 w 323850"/>
                <a:gd name="connsiteY0" fmla="*/ 58579 h 180975"/>
                <a:gd name="connsiteX1" fmla="*/ 216694 w 323850"/>
                <a:gd name="connsiteY1" fmla="*/ 18574 h 180975"/>
                <a:gd name="connsiteX2" fmla="*/ 146209 w 323850"/>
                <a:gd name="connsiteY2" fmla="*/ 7144 h 180975"/>
                <a:gd name="connsiteX3" fmla="*/ 75724 w 323850"/>
                <a:gd name="connsiteY3" fmla="*/ 18574 h 180975"/>
                <a:gd name="connsiteX4" fmla="*/ 41434 w 323850"/>
                <a:gd name="connsiteY4" fmla="*/ 31909 h 180975"/>
                <a:gd name="connsiteX5" fmla="*/ 41434 w 323850"/>
                <a:gd name="connsiteY5" fmla="*/ 33814 h 180975"/>
                <a:gd name="connsiteX6" fmla="*/ 7144 w 323850"/>
                <a:gd name="connsiteY6" fmla="*/ 117634 h 180975"/>
                <a:gd name="connsiteX7" fmla="*/ 94774 w 323850"/>
                <a:gd name="connsiteY7" fmla="*/ 161449 h 180975"/>
                <a:gd name="connsiteX8" fmla="*/ 110014 w 323850"/>
                <a:gd name="connsiteY8" fmla="*/ 178594 h 180975"/>
                <a:gd name="connsiteX9" fmla="*/ 317659 w 323850"/>
                <a:gd name="connsiteY9" fmla="*/ 178594 h 180975"/>
                <a:gd name="connsiteX10" fmla="*/ 317659 w 323850"/>
                <a:gd name="connsiteY10" fmla="*/ 92869 h 180975"/>
                <a:gd name="connsiteX11" fmla="*/ 300514 w 323850"/>
                <a:gd name="connsiteY11" fmla="*/ 5857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3850" h="180975">
                  <a:moveTo>
                    <a:pt x="300514" y="58579"/>
                  </a:moveTo>
                  <a:cubicBezTo>
                    <a:pt x="277654" y="39529"/>
                    <a:pt x="247174" y="26194"/>
                    <a:pt x="216694" y="18574"/>
                  </a:cubicBezTo>
                  <a:cubicBezTo>
                    <a:pt x="195739" y="12859"/>
                    <a:pt x="170974" y="7144"/>
                    <a:pt x="146209" y="7144"/>
                  </a:cubicBezTo>
                  <a:cubicBezTo>
                    <a:pt x="123349" y="7144"/>
                    <a:pt x="98584" y="10954"/>
                    <a:pt x="75724" y="18574"/>
                  </a:cubicBezTo>
                  <a:cubicBezTo>
                    <a:pt x="64294" y="22384"/>
                    <a:pt x="52864" y="26194"/>
                    <a:pt x="41434" y="31909"/>
                  </a:cubicBezTo>
                  <a:lnTo>
                    <a:pt x="41434" y="33814"/>
                  </a:lnTo>
                  <a:cubicBezTo>
                    <a:pt x="41434" y="66199"/>
                    <a:pt x="28099" y="96679"/>
                    <a:pt x="7144" y="117634"/>
                  </a:cubicBezTo>
                  <a:cubicBezTo>
                    <a:pt x="43339" y="129064"/>
                    <a:pt x="71914" y="144304"/>
                    <a:pt x="94774" y="161449"/>
                  </a:cubicBezTo>
                  <a:cubicBezTo>
                    <a:pt x="100489" y="167164"/>
                    <a:pt x="106204" y="170974"/>
                    <a:pt x="110014" y="178594"/>
                  </a:cubicBezTo>
                  <a:lnTo>
                    <a:pt x="317659" y="178594"/>
                  </a:lnTo>
                  <a:lnTo>
                    <a:pt x="317659" y="92869"/>
                  </a:lnTo>
                  <a:cubicBezTo>
                    <a:pt x="317659" y="79534"/>
                    <a:pt x="311944" y="66199"/>
                    <a:pt x="300514" y="5857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3" name="Ελεύθερη σχεδίαση: Σχήμα 32">
              <a:extLst>
                <a:ext uri="{FF2B5EF4-FFF2-40B4-BE49-F238E27FC236}"/>
              </a:extLst>
            </p:cNvPr>
            <p:cNvSpPr/>
            <p:nvPr/>
          </p:nvSpPr>
          <p:spPr>
            <a:xfrm>
              <a:off x="5688806" y="3366611"/>
              <a:ext cx="323850" cy="180975"/>
            </a:xfrm>
            <a:custGeom>
              <a:avLst/>
              <a:gdLst>
                <a:gd name="connsiteX0" fmla="*/ 230029 w 323850"/>
                <a:gd name="connsiteY0" fmla="*/ 161449 h 180975"/>
                <a:gd name="connsiteX1" fmla="*/ 230029 w 323850"/>
                <a:gd name="connsiteY1" fmla="*/ 161449 h 180975"/>
                <a:gd name="connsiteX2" fmla="*/ 317659 w 323850"/>
                <a:gd name="connsiteY2" fmla="*/ 117634 h 180975"/>
                <a:gd name="connsiteX3" fmla="*/ 283369 w 323850"/>
                <a:gd name="connsiteY3" fmla="*/ 33814 h 180975"/>
                <a:gd name="connsiteX4" fmla="*/ 283369 w 323850"/>
                <a:gd name="connsiteY4" fmla="*/ 30004 h 180975"/>
                <a:gd name="connsiteX5" fmla="*/ 249079 w 323850"/>
                <a:gd name="connsiteY5" fmla="*/ 18574 h 180975"/>
                <a:gd name="connsiteX6" fmla="*/ 178594 w 323850"/>
                <a:gd name="connsiteY6" fmla="*/ 7144 h 180975"/>
                <a:gd name="connsiteX7" fmla="*/ 108109 w 323850"/>
                <a:gd name="connsiteY7" fmla="*/ 18574 h 180975"/>
                <a:gd name="connsiteX8" fmla="*/ 24289 w 323850"/>
                <a:gd name="connsiteY8" fmla="*/ 58579 h 180975"/>
                <a:gd name="connsiteX9" fmla="*/ 7144 w 323850"/>
                <a:gd name="connsiteY9" fmla="*/ 92869 h 180975"/>
                <a:gd name="connsiteX10" fmla="*/ 7144 w 323850"/>
                <a:gd name="connsiteY10" fmla="*/ 178594 h 180975"/>
                <a:gd name="connsiteX11" fmla="*/ 212884 w 323850"/>
                <a:gd name="connsiteY11" fmla="*/ 178594 h 180975"/>
                <a:gd name="connsiteX12" fmla="*/ 230029 w 323850"/>
                <a:gd name="connsiteY12" fmla="*/ 16144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3850" h="180975">
                  <a:moveTo>
                    <a:pt x="230029" y="161449"/>
                  </a:moveTo>
                  <a:lnTo>
                    <a:pt x="230029" y="161449"/>
                  </a:lnTo>
                  <a:cubicBezTo>
                    <a:pt x="256699" y="142399"/>
                    <a:pt x="287179" y="127159"/>
                    <a:pt x="317659" y="117634"/>
                  </a:cubicBezTo>
                  <a:cubicBezTo>
                    <a:pt x="296704" y="94774"/>
                    <a:pt x="283369" y="66199"/>
                    <a:pt x="283369" y="33814"/>
                  </a:cubicBezTo>
                  <a:cubicBezTo>
                    <a:pt x="283369" y="31909"/>
                    <a:pt x="283369" y="31909"/>
                    <a:pt x="283369" y="30004"/>
                  </a:cubicBezTo>
                  <a:cubicBezTo>
                    <a:pt x="271939" y="26194"/>
                    <a:pt x="260509" y="20479"/>
                    <a:pt x="249079" y="18574"/>
                  </a:cubicBezTo>
                  <a:cubicBezTo>
                    <a:pt x="228124" y="12859"/>
                    <a:pt x="203359" y="7144"/>
                    <a:pt x="178594" y="7144"/>
                  </a:cubicBezTo>
                  <a:cubicBezTo>
                    <a:pt x="155734" y="7144"/>
                    <a:pt x="130969" y="10954"/>
                    <a:pt x="108109" y="18574"/>
                  </a:cubicBezTo>
                  <a:cubicBezTo>
                    <a:pt x="77629" y="28099"/>
                    <a:pt x="49054" y="41434"/>
                    <a:pt x="24289" y="58579"/>
                  </a:cubicBezTo>
                  <a:cubicBezTo>
                    <a:pt x="12859" y="66199"/>
                    <a:pt x="7144" y="79534"/>
                    <a:pt x="7144" y="92869"/>
                  </a:cubicBezTo>
                  <a:lnTo>
                    <a:pt x="7144" y="178594"/>
                  </a:lnTo>
                  <a:lnTo>
                    <a:pt x="212884" y="178594"/>
                  </a:lnTo>
                  <a:cubicBezTo>
                    <a:pt x="218599" y="170974"/>
                    <a:pt x="222409" y="167164"/>
                    <a:pt x="230029" y="16144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
        <p:nvSpPr>
          <p:cNvPr id="7" name="Γραφικό 5" descr="Βέλος: Περιστροφή δεξιά">
            <a:extLst>
              <a:ext uri="{FF2B5EF4-FFF2-40B4-BE49-F238E27FC236}"/>
            </a:extLst>
          </p:cNvPr>
          <p:cNvSpPr/>
          <p:nvPr/>
        </p:nvSpPr>
        <p:spPr>
          <a:xfrm>
            <a:off x="3479800" y="3776663"/>
            <a:ext cx="608013" cy="479425"/>
          </a:xfrm>
          <a:custGeom>
            <a:avLst/>
            <a:gdLst>
              <a:gd name="connsiteX0" fmla="*/ 721519 w 847725"/>
              <a:gd name="connsiteY0" fmla="*/ 422548 h 657225"/>
              <a:gd name="connsiteX1" fmla="*/ 673894 w 847725"/>
              <a:gd name="connsiteY1" fmla="*/ 174898 h 657225"/>
              <a:gd name="connsiteX2" fmla="*/ 432911 w 847725"/>
              <a:gd name="connsiteY2" fmla="*/ 10115 h 657225"/>
              <a:gd name="connsiteX3" fmla="*/ 141446 w 847725"/>
              <a:gd name="connsiteY3" fmla="*/ 83458 h 657225"/>
              <a:gd name="connsiteX4" fmla="*/ 7144 w 847725"/>
              <a:gd name="connsiteY4" fmla="*/ 325393 h 657225"/>
              <a:gd name="connsiteX5" fmla="*/ 118586 w 847725"/>
              <a:gd name="connsiteY5" fmla="*/ 152038 h 657225"/>
              <a:gd name="connsiteX6" fmla="*/ 321469 w 847725"/>
              <a:gd name="connsiteY6" fmla="*/ 116796 h 657225"/>
              <a:gd name="connsiteX7" fmla="*/ 477679 w 847725"/>
              <a:gd name="connsiteY7" fmla="*/ 238715 h 657225"/>
              <a:gd name="connsiteX8" fmla="*/ 511969 w 847725"/>
              <a:gd name="connsiteY8" fmla="*/ 422548 h 657225"/>
              <a:gd name="connsiteX9" fmla="*/ 388144 w 847725"/>
              <a:gd name="connsiteY9" fmla="*/ 422548 h 657225"/>
              <a:gd name="connsiteX10" fmla="*/ 616744 w 847725"/>
              <a:gd name="connsiteY10" fmla="*/ 651148 h 657225"/>
              <a:gd name="connsiteX11" fmla="*/ 845344 w 847725"/>
              <a:gd name="connsiteY11" fmla="*/ 422548 h 657225"/>
              <a:gd name="connsiteX12" fmla="*/ 721519 w 847725"/>
              <a:gd name="connsiteY12" fmla="*/ 422548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7725" h="657225">
                <a:moveTo>
                  <a:pt x="721519" y="422548"/>
                </a:moveTo>
                <a:cubicBezTo>
                  <a:pt x="724376" y="333966"/>
                  <a:pt x="721519" y="253003"/>
                  <a:pt x="673894" y="174898"/>
                </a:cubicBezTo>
                <a:cubicBezTo>
                  <a:pt x="620554" y="87268"/>
                  <a:pt x="535781" y="22498"/>
                  <a:pt x="432911" y="10115"/>
                </a:cubicBezTo>
                <a:cubicBezTo>
                  <a:pt x="330041" y="-2267"/>
                  <a:pt x="226219" y="24403"/>
                  <a:pt x="141446" y="83458"/>
                </a:cubicBezTo>
                <a:cubicBezTo>
                  <a:pt x="69056" y="136798"/>
                  <a:pt x="7144" y="233001"/>
                  <a:pt x="7144" y="325393"/>
                </a:cubicBezTo>
                <a:cubicBezTo>
                  <a:pt x="18574" y="254908"/>
                  <a:pt x="58579" y="192043"/>
                  <a:pt x="118586" y="152038"/>
                </a:cubicBezTo>
                <a:cubicBezTo>
                  <a:pt x="178594" y="112033"/>
                  <a:pt x="251936" y="99650"/>
                  <a:pt x="321469" y="116796"/>
                </a:cubicBezTo>
                <a:cubicBezTo>
                  <a:pt x="387191" y="132035"/>
                  <a:pt x="441484" y="182518"/>
                  <a:pt x="477679" y="238715"/>
                </a:cubicBezTo>
                <a:cubicBezTo>
                  <a:pt x="513874" y="294913"/>
                  <a:pt x="511969" y="357778"/>
                  <a:pt x="511969" y="422548"/>
                </a:cubicBezTo>
                <a:lnTo>
                  <a:pt x="388144" y="422548"/>
                </a:lnTo>
                <a:lnTo>
                  <a:pt x="616744" y="651148"/>
                </a:lnTo>
                <a:cubicBezTo>
                  <a:pt x="616744" y="651148"/>
                  <a:pt x="806291" y="461601"/>
                  <a:pt x="845344" y="422548"/>
                </a:cubicBezTo>
                <a:lnTo>
                  <a:pt x="721519" y="422548"/>
                </a:lnTo>
                <a:close/>
              </a:path>
            </a:pathLst>
          </a:custGeom>
          <a:solidFill>
            <a:schemeClr val="bg2">
              <a:lumMod val="50000"/>
            </a:schemeClr>
          </a:solid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273" name="Ομάδα 72" descr="Θέση εικόνας"/>
          <p:cNvGrpSpPr>
            <a:grpSpLocks/>
          </p:cNvGrpSpPr>
          <p:nvPr/>
        </p:nvGrpSpPr>
        <p:grpSpPr bwMode="auto">
          <a:xfrm>
            <a:off x="323850" y="323850"/>
            <a:ext cx="4319588" cy="6119813"/>
            <a:chOff x="180000" y="180000"/>
            <a:chExt cx="4330700" cy="6292683"/>
          </a:xfrm>
        </p:grpSpPr>
        <p:sp>
          <p:nvSpPr>
            <p:cNvPr id="74" name="Ορθογώνιο 6"/>
            <p:cNvSpPr/>
            <p:nvPr/>
          </p:nvSpPr>
          <p:spPr>
            <a:xfrm>
              <a:off x="180000" y="6289861"/>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75" name="Ορθογώνιο 6"/>
            <p:cNvSpPr/>
            <p:nvPr/>
          </p:nvSpPr>
          <p:spPr>
            <a:xfrm flipV="1">
              <a:off x="180000" y="180000"/>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
        <p:nvSpPr>
          <p:cNvPr id="37" name="Τίτλος 36"/>
          <p:cNvSpPr>
            <a:spLocks noGrp="1"/>
          </p:cNvSpPr>
          <p:nvPr>
            <p:ph type="title"/>
          </p:nvPr>
        </p:nvSpPr>
        <p:spPr>
          <a:xfrm>
            <a:off x="5111750" y="557213"/>
            <a:ext cx="6659563" cy="431800"/>
          </a:xfrm>
        </p:spPr>
        <p:txBody>
          <a:bodyPr/>
          <a:lstStyle/>
          <a:p>
            <a:pPr algn="ctr" eaLnBrk="1" fontAlgn="auto" hangingPunct="1">
              <a:spcAft>
                <a:spcPts val="0"/>
              </a:spcAft>
              <a:defRPr/>
            </a:pPr>
            <a:r>
              <a:rPr lang="el-GR" b="1" dirty="0">
                <a:solidFill>
                  <a:schemeClr val="tx1">
                    <a:lumMod val="65000"/>
                    <a:lumOff val="35000"/>
                  </a:schemeClr>
                </a:solidFill>
              </a:rPr>
              <a:t>Μεταβαλλόμενο (αβέβαιο) περιβάλλον</a:t>
            </a:r>
            <a:br>
              <a:rPr lang="el-GR" b="1" dirty="0">
                <a:solidFill>
                  <a:schemeClr val="tx1">
                    <a:lumMod val="65000"/>
                    <a:lumOff val="35000"/>
                  </a:schemeClr>
                </a:solidFill>
              </a:rPr>
            </a:br>
            <a:endParaRPr lang="el-GR" dirty="0">
              <a:solidFill>
                <a:schemeClr val="tx1">
                  <a:lumMod val="65000"/>
                  <a:lumOff val="35000"/>
                </a:schemeClr>
              </a:solidFill>
            </a:endParaRPr>
          </a:p>
        </p:txBody>
      </p:sp>
      <p:sp>
        <p:nvSpPr>
          <p:cNvPr id="40" name="Θέση κειμένου 39"/>
          <p:cNvSpPr>
            <a:spLocks noGrp="1"/>
          </p:cNvSpPr>
          <p:nvPr>
            <p:ph type="body" sz="quarter" idx="35"/>
          </p:nvPr>
        </p:nvSpPr>
        <p:spPr>
          <a:xfrm>
            <a:off x="5018088" y="3983038"/>
            <a:ext cx="2155825" cy="360362"/>
          </a:xfrm>
        </p:spPr>
        <p:txBody>
          <a:bodyPr>
            <a:noAutofit/>
          </a:bodyPr>
          <a:lstStyle/>
          <a:p>
            <a:pPr eaLnBrk="1" fontAlgn="auto" hangingPunct="1">
              <a:spcAft>
                <a:spcPts val="0"/>
              </a:spcAft>
              <a:defRPr/>
            </a:pPr>
            <a:r>
              <a:rPr lang="el-GR" b="1" dirty="0"/>
              <a:t>Πολλαπλασιάζεται</a:t>
            </a:r>
          </a:p>
        </p:txBody>
      </p:sp>
      <p:sp>
        <p:nvSpPr>
          <p:cNvPr id="42" name="Θέση κειμένου 41"/>
          <p:cNvSpPr>
            <a:spLocks noGrp="1"/>
          </p:cNvSpPr>
          <p:nvPr>
            <p:ph type="body" sz="quarter" idx="37"/>
          </p:nvPr>
        </p:nvSpPr>
        <p:spPr>
          <a:xfrm>
            <a:off x="7451725" y="3971925"/>
            <a:ext cx="1979613" cy="358775"/>
          </a:xfrm>
        </p:spPr>
        <p:txBody>
          <a:bodyPr>
            <a:noAutofit/>
          </a:bodyPr>
          <a:lstStyle/>
          <a:p>
            <a:pPr eaLnBrk="1" fontAlgn="auto" hangingPunct="1">
              <a:spcAft>
                <a:spcPts val="0"/>
              </a:spcAft>
              <a:defRPr/>
            </a:pPr>
            <a:r>
              <a:rPr lang="el-GR" b="1" dirty="0"/>
              <a:t>Μεταλλάσσεται</a:t>
            </a:r>
          </a:p>
        </p:txBody>
      </p:sp>
      <p:sp>
        <p:nvSpPr>
          <p:cNvPr id="44" name="Θέση κειμένου 43"/>
          <p:cNvSpPr>
            <a:spLocks noGrp="1"/>
          </p:cNvSpPr>
          <p:nvPr>
            <p:ph type="body" sz="quarter" idx="39"/>
          </p:nvPr>
        </p:nvSpPr>
        <p:spPr>
          <a:xfrm>
            <a:off x="9791700" y="3971925"/>
            <a:ext cx="1979613" cy="358775"/>
          </a:xfrm>
        </p:spPr>
        <p:txBody>
          <a:bodyPr>
            <a:noAutofit/>
          </a:bodyPr>
          <a:lstStyle/>
          <a:p>
            <a:pPr eaLnBrk="1" fontAlgn="auto" hangingPunct="1">
              <a:spcAft>
                <a:spcPts val="0"/>
              </a:spcAft>
              <a:defRPr/>
            </a:pPr>
            <a:r>
              <a:rPr lang="el-GR" b="1" dirty="0"/>
              <a:t>Περιέχει πολλούς ανταγωνιστές</a:t>
            </a:r>
          </a:p>
        </p:txBody>
      </p:sp>
      <p:sp>
        <p:nvSpPr>
          <p:cNvPr id="4" name="Θέση υποσέλιδου 3"/>
          <p:cNvSpPr>
            <a:spLocks noGrp="1"/>
          </p:cNvSpPr>
          <p:nvPr>
            <p:ph type="ftr" sz="quarter" idx="46"/>
          </p:nvPr>
        </p:nvSpPr>
        <p:spPr/>
        <p:txBody>
          <a:bodyPr/>
          <a:lstStyle/>
          <a:p>
            <a:pPr>
              <a:defRPr/>
            </a:pPr>
            <a:r>
              <a:rPr lang="el-GR" dirty="0"/>
              <a:t>Προσθέστε υποσέλιδο</a:t>
            </a:r>
          </a:p>
        </p:txBody>
      </p:sp>
      <p:sp>
        <p:nvSpPr>
          <p:cNvPr id="5" name="Θέση αριθμού διαφάνειας 4"/>
          <p:cNvSpPr>
            <a:spLocks noGrp="1"/>
          </p:cNvSpPr>
          <p:nvPr>
            <p:ph type="sldNum" sz="quarter" idx="47"/>
          </p:nvPr>
        </p:nvSpPr>
        <p:spPr/>
        <p:txBody>
          <a:bodyPr/>
          <a:lstStyle/>
          <a:p>
            <a:pPr>
              <a:defRPr/>
            </a:pPr>
            <a:fld id="{F4F015E7-43C2-4A11-8E2C-7ADAAD95591D}" type="slidenum">
              <a:rPr lang="el-GR"/>
              <a:pPr>
                <a:defRPr/>
              </a:pPr>
              <a:t>15</a:t>
            </a:fld>
            <a:endParaRPr lang="el-GR" dirty="0"/>
          </a:p>
        </p:txBody>
      </p:sp>
      <p:sp>
        <p:nvSpPr>
          <p:cNvPr id="54280"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pic>
        <p:nvPicPr>
          <p:cNvPr id="21" name="Θέση εικόνας 16" descr="γωνιακή εικόνα ουρανοξύστη από το έδαφος">
            <a:extLst>
              <a:ext uri="{FF2B5EF4-FFF2-40B4-BE49-F238E27FC236}"/>
            </a:extLst>
          </p:cNvPr>
          <p:cNvPicPr>
            <a:picLocks noGrp="1" noChangeAspect="1"/>
          </p:cNvPicPr>
          <p:nvPr>
            <p:ph type="pic" sz="quarter" idx="13"/>
          </p:nvPr>
        </p:nvPicPr>
        <p:blipFill>
          <a:blip r:embed="rId3"/>
          <a:stretch>
            <a:fillRect/>
          </a:stretch>
        </p:blipFill>
        <p:spPr>
          <a:xfrm>
            <a:off x="246063" y="163513"/>
            <a:ext cx="4679950" cy="6477000"/>
          </a:xfrm>
        </p:spPr>
      </p:pic>
      <p:sp>
        <p:nvSpPr>
          <p:cNvPr id="23" name="Ορθογώνιο 6">
            <a:extLst>
              <a:ext uri="{FF2B5EF4-FFF2-40B4-BE49-F238E27FC236}"/>
            </a:extLst>
          </p:cNvPr>
          <p:cNvSpPr/>
          <p:nvPr/>
        </p:nvSpPr>
        <p:spPr>
          <a:xfrm flipV="1">
            <a:off x="323850" y="309563"/>
            <a:ext cx="4319588" cy="1778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4" name="Ορθογώνιο 6">
            <a:extLst>
              <a:ext uri="{FF2B5EF4-FFF2-40B4-BE49-F238E27FC236}"/>
            </a:extLst>
          </p:cNvPr>
          <p:cNvSpPr/>
          <p:nvPr/>
        </p:nvSpPr>
        <p:spPr>
          <a:xfrm>
            <a:off x="425450" y="6253163"/>
            <a:ext cx="4319588" cy="1778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 name="Ορθογώνιο 1">
            <a:extLst>
              <a:ext uri="{FF2B5EF4-FFF2-40B4-BE49-F238E27FC236}"/>
            </a:extLst>
          </p:cNvPr>
          <p:cNvSpPr/>
          <p:nvPr/>
        </p:nvSpPr>
        <p:spPr>
          <a:xfrm>
            <a:off x="5394325" y="1203325"/>
            <a:ext cx="6096000" cy="646113"/>
          </a:xfrm>
          <a:prstGeom prst="rect">
            <a:avLst/>
          </a:prstGeom>
        </p:spPr>
        <p:txBody>
          <a:bodyPr>
            <a:spAutoFit/>
          </a:bodyPr>
          <a:lstStyle/>
          <a:p>
            <a:pPr algn="ctr" fontAlgn="auto">
              <a:spcBef>
                <a:spcPts val="0"/>
              </a:spcBef>
              <a:spcAft>
                <a:spcPts val="0"/>
              </a:spcAft>
              <a:defRPr/>
            </a:pPr>
            <a:r>
              <a:rPr lang="el-GR" dirty="0">
                <a:solidFill>
                  <a:schemeClr val="tx1">
                    <a:lumMod val="75000"/>
                    <a:lumOff val="25000"/>
                  </a:schemeClr>
                </a:solidFill>
                <a:latin typeface="+mn-lt"/>
                <a:cs typeface="+mn-cs"/>
              </a:rPr>
              <a:t>Το αντιμετωπίζουν οι επιχειρήσεις που λειτουργούν σε μια αγορά που:</a:t>
            </a:r>
          </a:p>
        </p:txBody>
      </p:sp>
      <p:sp>
        <p:nvSpPr>
          <p:cNvPr id="19" name="Θέση κειμένου 6">
            <a:extLst>
              <a:ext uri="{FF2B5EF4-FFF2-40B4-BE49-F238E27FC236}"/>
            </a:extLst>
          </p:cNvPr>
          <p:cNvSpPr txBox="1">
            <a:spLocks/>
          </p:cNvSpPr>
          <p:nvPr/>
        </p:nvSpPr>
        <p:spPr>
          <a:xfrm>
            <a:off x="5111750" y="4471988"/>
            <a:ext cx="1806575" cy="360362"/>
          </a:xfrm>
          <a:prstGeom prst="rect">
            <a:avLst/>
          </a:prstGeom>
        </p:spPr>
        <p:txBody>
          <a:bodyPr lIns="0" tIns="0" rIns="0" bIns="0"/>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l-GR" sz="1600" dirty="0">
                <a:latin typeface="+mn-lt"/>
              </a:rPr>
              <a:t>Με ραγδαίους ρυθμούς</a:t>
            </a:r>
          </a:p>
        </p:txBody>
      </p:sp>
      <p:sp>
        <p:nvSpPr>
          <p:cNvPr id="22" name="Θέση κειμένου 6">
            <a:extLst>
              <a:ext uri="{FF2B5EF4-FFF2-40B4-BE49-F238E27FC236}"/>
            </a:extLst>
          </p:cNvPr>
          <p:cNvSpPr txBox="1">
            <a:spLocks/>
          </p:cNvSpPr>
          <p:nvPr/>
        </p:nvSpPr>
        <p:spPr>
          <a:xfrm>
            <a:off x="7486650" y="4471988"/>
            <a:ext cx="1806575" cy="360362"/>
          </a:xfrm>
          <a:prstGeom prst="rect">
            <a:avLst/>
          </a:prstGeom>
        </p:spPr>
        <p:txBody>
          <a:bodyPr lIns="0" tIns="0" rIns="0" bIns="0"/>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l-GR" sz="1600" dirty="0">
                <a:latin typeface="+mn-lt"/>
              </a:rPr>
              <a:t>Λόγω συνεχούς εμφάνισης τεχνολογικών καινοτομιών</a:t>
            </a:r>
          </a:p>
        </p:txBody>
      </p:sp>
      <p:sp>
        <p:nvSpPr>
          <p:cNvPr id="7" name="Γραφικό 5" descr="Αριθμομηχανή">
            <a:extLst>
              <a:ext uri="{FF2B5EF4-FFF2-40B4-BE49-F238E27FC236}"/>
            </a:extLst>
          </p:cNvPr>
          <p:cNvSpPr/>
          <p:nvPr/>
        </p:nvSpPr>
        <p:spPr>
          <a:xfrm>
            <a:off x="5861050" y="2789238"/>
            <a:ext cx="468313" cy="665162"/>
          </a:xfrm>
          <a:custGeom>
            <a:avLst/>
            <a:gdLst>
              <a:gd name="connsiteX0" fmla="*/ 383087 w 468174"/>
              <a:gd name="connsiteY0" fmla="*/ 218815 h 665300"/>
              <a:gd name="connsiteX1" fmla="*/ 87398 w 468174"/>
              <a:gd name="connsiteY1" fmla="*/ 218815 h 665300"/>
              <a:gd name="connsiteX2" fmla="*/ 87398 w 468174"/>
              <a:gd name="connsiteY2" fmla="*/ 87398 h 665300"/>
              <a:gd name="connsiteX3" fmla="*/ 383087 w 468174"/>
              <a:gd name="connsiteY3" fmla="*/ 87398 h 665300"/>
              <a:gd name="connsiteX4" fmla="*/ 383087 w 468174"/>
              <a:gd name="connsiteY4" fmla="*/ 218815 h 665300"/>
              <a:gd name="connsiteX5" fmla="*/ 383087 w 468174"/>
              <a:gd name="connsiteY5" fmla="*/ 333805 h 665300"/>
              <a:gd name="connsiteX6" fmla="*/ 333805 w 468174"/>
              <a:gd name="connsiteY6" fmla="*/ 333805 h 665300"/>
              <a:gd name="connsiteX7" fmla="*/ 333805 w 468174"/>
              <a:gd name="connsiteY7" fmla="*/ 284524 h 665300"/>
              <a:gd name="connsiteX8" fmla="*/ 383087 w 468174"/>
              <a:gd name="connsiteY8" fmla="*/ 284524 h 665300"/>
              <a:gd name="connsiteX9" fmla="*/ 383087 w 468174"/>
              <a:gd name="connsiteY9" fmla="*/ 333805 h 665300"/>
              <a:gd name="connsiteX10" fmla="*/ 383087 w 468174"/>
              <a:gd name="connsiteY10" fmla="*/ 415941 h 665300"/>
              <a:gd name="connsiteX11" fmla="*/ 333805 w 468174"/>
              <a:gd name="connsiteY11" fmla="*/ 415941 h 665300"/>
              <a:gd name="connsiteX12" fmla="*/ 333805 w 468174"/>
              <a:gd name="connsiteY12" fmla="*/ 366660 h 665300"/>
              <a:gd name="connsiteX13" fmla="*/ 383087 w 468174"/>
              <a:gd name="connsiteY13" fmla="*/ 366660 h 665300"/>
              <a:gd name="connsiteX14" fmla="*/ 383087 w 468174"/>
              <a:gd name="connsiteY14" fmla="*/ 415941 h 665300"/>
              <a:gd name="connsiteX15" fmla="*/ 383087 w 468174"/>
              <a:gd name="connsiteY15" fmla="*/ 498077 h 665300"/>
              <a:gd name="connsiteX16" fmla="*/ 333805 w 468174"/>
              <a:gd name="connsiteY16" fmla="*/ 498077 h 665300"/>
              <a:gd name="connsiteX17" fmla="*/ 333805 w 468174"/>
              <a:gd name="connsiteY17" fmla="*/ 448795 h 665300"/>
              <a:gd name="connsiteX18" fmla="*/ 383087 w 468174"/>
              <a:gd name="connsiteY18" fmla="*/ 448795 h 665300"/>
              <a:gd name="connsiteX19" fmla="*/ 383087 w 468174"/>
              <a:gd name="connsiteY19" fmla="*/ 498077 h 665300"/>
              <a:gd name="connsiteX20" fmla="*/ 383087 w 468174"/>
              <a:gd name="connsiteY20" fmla="*/ 580213 h 665300"/>
              <a:gd name="connsiteX21" fmla="*/ 333805 w 468174"/>
              <a:gd name="connsiteY21" fmla="*/ 580213 h 665300"/>
              <a:gd name="connsiteX22" fmla="*/ 333805 w 468174"/>
              <a:gd name="connsiteY22" fmla="*/ 530931 h 665300"/>
              <a:gd name="connsiteX23" fmla="*/ 383087 w 468174"/>
              <a:gd name="connsiteY23" fmla="*/ 530931 h 665300"/>
              <a:gd name="connsiteX24" fmla="*/ 383087 w 468174"/>
              <a:gd name="connsiteY24" fmla="*/ 580213 h 665300"/>
              <a:gd name="connsiteX25" fmla="*/ 300951 w 468174"/>
              <a:gd name="connsiteY25" fmla="*/ 333805 h 665300"/>
              <a:gd name="connsiteX26" fmla="*/ 251669 w 468174"/>
              <a:gd name="connsiteY26" fmla="*/ 333805 h 665300"/>
              <a:gd name="connsiteX27" fmla="*/ 251669 w 468174"/>
              <a:gd name="connsiteY27" fmla="*/ 284524 h 665300"/>
              <a:gd name="connsiteX28" fmla="*/ 300951 w 468174"/>
              <a:gd name="connsiteY28" fmla="*/ 284524 h 665300"/>
              <a:gd name="connsiteX29" fmla="*/ 300951 w 468174"/>
              <a:gd name="connsiteY29" fmla="*/ 333805 h 665300"/>
              <a:gd name="connsiteX30" fmla="*/ 300951 w 468174"/>
              <a:gd name="connsiteY30" fmla="*/ 415941 h 665300"/>
              <a:gd name="connsiteX31" fmla="*/ 251669 w 468174"/>
              <a:gd name="connsiteY31" fmla="*/ 415941 h 665300"/>
              <a:gd name="connsiteX32" fmla="*/ 251669 w 468174"/>
              <a:gd name="connsiteY32" fmla="*/ 366660 h 665300"/>
              <a:gd name="connsiteX33" fmla="*/ 300951 w 468174"/>
              <a:gd name="connsiteY33" fmla="*/ 366660 h 665300"/>
              <a:gd name="connsiteX34" fmla="*/ 300951 w 468174"/>
              <a:gd name="connsiteY34" fmla="*/ 415941 h 665300"/>
              <a:gd name="connsiteX35" fmla="*/ 300951 w 468174"/>
              <a:gd name="connsiteY35" fmla="*/ 498077 h 665300"/>
              <a:gd name="connsiteX36" fmla="*/ 251669 w 468174"/>
              <a:gd name="connsiteY36" fmla="*/ 498077 h 665300"/>
              <a:gd name="connsiteX37" fmla="*/ 251669 w 468174"/>
              <a:gd name="connsiteY37" fmla="*/ 448795 h 665300"/>
              <a:gd name="connsiteX38" fmla="*/ 300951 w 468174"/>
              <a:gd name="connsiteY38" fmla="*/ 448795 h 665300"/>
              <a:gd name="connsiteX39" fmla="*/ 300951 w 468174"/>
              <a:gd name="connsiteY39" fmla="*/ 498077 h 665300"/>
              <a:gd name="connsiteX40" fmla="*/ 300951 w 468174"/>
              <a:gd name="connsiteY40" fmla="*/ 580213 h 665300"/>
              <a:gd name="connsiteX41" fmla="*/ 251669 w 468174"/>
              <a:gd name="connsiteY41" fmla="*/ 580213 h 665300"/>
              <a:gd name="connsiteX42" fmla="*/ 251669 w 468174"/>
              <a:gd name="connsiteY42" fmla="*/ 530931 h 665300"/>
              <a:gd name="connsiteX43" fmla="*/ 300951 w 468174"/>
              <a:gd name="connsiteY43" fmla="*/ 530931 h 665300"/>
              <a:gd name="connsiteX44" fmla="*/ 300951 w 468174"/>
              <a:gd name="connsiteY44" fmla="*/ 580213 h 665300"/>
              <a:gd name="connsiteX45" fmla="*/ 218815 w 468174"/>
              <a:gd name="connsiteY45" fmla="*/ 333805 h 665300"/>
              <a:gd name="connsiteX46" fmla="*/ 169534 w 468174"/>
              <a:gd name="connsiteY46" fmla="*/ 333805 h 665300"/>
              <a:gd name="connsiteX47" fmla="*/ 169534 w 468174"/>
              <a:gd name="connsiteY47" fmla="*/ 284524 h 665300"/>
              <a:gd name="connsiteX48" fmla="*/ 218815 w 468174"/>
              <a:gd name="connsiteY48" fmla="*/ 284524 h 665300"/>
              <a:gd name="connsiteX49" fmla="*/ 218815 w 468174"/>
              <a:gd name="connsiteY49" fmla="*/ 333805 h 665300"/>
              <a:gd name="connsiteX50" fmla="*/ 218815 w 468174"/>
              <a:gd name="connsiteY50" fmla="*/ 415941 h 665300"/>
              <a:gd name="connsiteX51" fmla="*/ 169534 w 468174"/>
              <a:gd name="connsiteY51" fmla="*/ 415941 h 665300"/>
              <a:gd name="connsiteX52" fmla="*/ 169534 w 468174"/>
              <a:gd name="connsiteY52" fmla="*/ 366660 h 665300"/>
              <a:gd name="connsiteX53" fmla="*/ 218815 w 468174"/>
              <a:gd name="connsiteY53" fmla="*/ 366660 h 665300"/>
              <a:gd name="connsiteX54" fmla="*/ 218815 w 468174"/>
              <a:gd name="connsiteY54" fmla="*/ 415941 h 665300"/>
              <a:gd name="connsiteX55" fmla="*/ 218815 w 468174"/>
              <a:gd name="connsiteY55" fmla="*/ 498077 h 665300"/>
              <a:gd name="connsiteX56" fmla="*/ 169534 w 468174"/>
              <a:gd name="connsiteY56" fmla="*/ 498077 h 665300"/>
              <a:gd name="connsiteX57" fmla="*/ 169534 w 468174"/>
              <a:gd name="connsiteY57" fmla="*/ 448795 h 665300"/>
              <a:gd name="connsiteX58" fmla="*/ 218815 w 468174"/>
              <a:gd name="connsiteY58" fmla="*/ 448795 h 665300"/>
              <a:gd name="connsiteX59" fmla="*/ 218815 w 468174"/>
              <a:gd name="connsiteY59" fmla="*/ 498077 h 665300"/>
              <a:gd name="connsiteX60" fmla="*/ 218815 w 468174"/>
              <a:gd name="connsiteY60" fmla="*/ 580213 h 665300"/>
              <a:gd name="connsiteX61" fmla="*/ 87398 w 468174"/>
              <a:gd name="connsiteY61" fmla="*/ 580213 h 665300"/>
              <a:gd name="connsiteX62" fmla="*/ 87398 w 468174"/>
              <a:gd name="connsiteY62" fmla="*/ 530931 h 665300"/>
              <a:gd name="connsiteX63" fmla="*/ 218815 w 468174"/>
              <a:gd name="connsiteY63" fmla="*/ 530931 h 665300"/>
              <a:gd name="connsiteX64" fmla="*/ 218815 w 468174"/>
              <a:gd name="connsiteY64" fmla="*/ 580213 h 665300"/>
              <a:gd name="connsiteX65" fmla="*/ 87398 w 468174"/>
              <a:gd name="connsiteY65" fmla="*/ 448795 h 665300"/>
              <a:gd name="connsiteX66" fmla="*/ 136679 w 468174"/>
              <a:gd name="connsiteY66" fmla="*/ 448795 h 665300"/>
              <a:gd name="connsiteX67" fmla="*/ 136679 w 468174"/>
              <a:gd name="connsiteY67" fmla="*/ 498077 h 665300"/>
              <a:gd name="connsiteX68" fmla="*/ 87398 w 468174"/>
              <a:gd name="connsiteY68" fmla="*/ 498077 h 665300"/>
              <a:gd name="connsiteX69" fmla="*/ 87398 w 468174"/>
              <a:gd name="connsiteY69" fmla="*/ 448795 h 665300"/>
              <a:gd name="connsiteX70" fmla="*/ 87398 w 468174"/>
              <a:gd name="connsiteY70" fmla="*/ 366660 h 665300"/>
              <a:gd name="connsiteX71" fmla="*/ 136679 w 468174"/>
              <a:gd name="connsiteY71" fmla="*/ 366660 h 665300"/>
              <a:gd name="connsiteX72" fmla="*/ 136679 w 468174"/>
              <a:gd name="connsiteY72" fmla="*/ 415941 h 665300"/>
              <a:gd name="connsiteX73" fmla="*/ 87398 w 468174"/>
              <a:gd name="connsiteY73" fmla="*/ 415941 h 665300"/>
              <a:gd name="connsiteX74" fmla="*/ 87398 w 468174"/>
              <a:gd name="connsiteY74" fmla="*/ 366660 h 665300"/>
              <a:gd name="connsiteX75" fmla="*/ 87398 w 468174"/>
              <a:gd name="connsiteY75" fmla="*/ 284524 h 665300"/>
              <a:gd name="connsiteX76" fmla="*/ 136679 w 468174"/>
              <a:gd name="connsiteY76" fmla="*/ 284524 h 665300"/>
              <a:gd name="connsiteX77" fmla="*/ 136679 w 468174"/>
              <a:gd name="connsiteY77" fmla="*/ 333805 h 665300"/>
              <a:gd name="connsiteX78" fmla="*/ 87398 w 468174"/>
              <a:gd name="connsiteY78" fmla="*/ 333805 h 665300"/>
              <a:gd name="connsiteX79" fmla="*/ 87398 w 468174"/>
              <a:gd name="connsiteY79" fmla="*/ 284524 h 665300"/>
              <a:gd name="connsiteX80" fmla="*/ 432368 w 468174"/>
              <a:gd name="connsiteY80" fmla="*/ 5262 h 665300"/>
              <a:gd name="connsiteX81" fmla="*/ 38116 w 468174"/>
              <a:gd name="connsiteY81" fmla="*/ 5262 h 665300"/>
              <a:gd name="connsiteX82" fmla="*/ 5262 w 468174"/>
              <a:gd name="connsiteY82" fmla="*/ 38116 h 665300"/>
              <a:gd name="connsiteX83" fmla="*/ 5262 w 468174"/>
              <a:gd name="connsiteY83" fmla="*/ 629494 h 665300"/>
              <a:gd name="connsiteX84" fmla="*/ 38116 w 468174"/>
              <a:gd name="connsiteY84" fmla="*/ 662349 h 665300"/>
              <a:gd name="connsiteX85" fmla="*/ 432368 w 468174"/>
              <a:gd name="connsiteY85" fmla="*/ 662349 h 665300"/>
              <a:gd name="connsiteX86" fmla="*/ 465223 w 468174"/>
              <a:gd name="connsiteY86" fmla="*/ 629494 h 665300"/>
              <a:gd name="connsiteX87" fmla="*/ 465223 w 468174"/>
              <a:gd name="connsiteY87" fmla="*/ 38116 h 665300"/>
              <a:gd name="connsiteX88" fmla="*/ 432368 w 468174"/>
              <a:gd name="connsiteY88" fmla="*/ 5262 h 66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468174" h="665300">
                <a:moveTo>
                  <a:pt x="383087" y="218815"/>
                </a:moveTo>
                <a:lnTo>
                  <a:pt x="87398" y="218815"/>
                </a:lnTo>
                <a:lnTo>
                  <a:pt x="87398" y="87398"/>
                </a:lnTo>
                <a:lnTo>
                  <a:pt x="383087" y="87398"/>
                </a:lnTo>
                <a:lnTo>
                  <a:pt x="383087" y="218815"/>
                </a:lnTo>
                <a:close/>
                <a:moveTo>
                  <a:pt x="383087" y="333805"/>
                </a:moveTo>
                <a:lnTo>
                  <a:pt x="333805" y="333805"/>
                </a:lnTo>
                <a:lnTo>
                  <a:pt x="333805" y="284524"/>
                </a:lnTo>
                <a:lnTo>
                  <a:pt x="383087" y="284524"/>
                </a:lnTo>
                <a:lnTo>
                  <a:pt x="383087" y="333805"/>
                </a:lnTo>
                <a:close/>
                <a:moveTo>
                  <a:pt x="383087" y="415941"/>
                </a:moveTo>
                <a:lnTo>
                  <a:pt x="333805" y="415941"/>
                </a:lnTo>
                <a:lnTo>
                  <a:pt x="333805" y="366660"/>
                </a:lnTo>
                <a:lnTo>
                  <a:pt x="383087" y="366660"/>
                </a:lnTo>
                <a:lnTo>
                  <a:pt x="383087" y="415941"/>
                </a:lnTo>
                <a:close/>
                <a:moveTo>
                  <a:pt x="383087" y="498077"/>
                </a:moveTo>
                <a:lnTo>
                  <a:pt x="333805" y="498077"/>
                </a:lnTo>
                <a:lnTo>
                  <a:pt x="333805" y="448795"/>
                </a:lnTo>
                <a:lnTo>
                  <a:pt x="383087" y="448795"/>
                </a:lnTo>
                <a:lnTo>
                  <a:pt x="383087" y="498077"/>
                </a:lnTo>
                <a:close/>
                <a:moveTo>
                  <a:pt x="383087" y="580213"/>
                </a:moveTo>
                <a:lnTo>
                  <a:pt x="333805" y="580213"/>
                </a:lnTo>
                <a:lnTo>
                  <a:pt x="333805" y="530931"/>
                </a:lnTo>
                <a:lnTo>
                  <a:pt x="383087" y="530931"/>
                </a:lnTo>
                <a:lnTo>
                  <a:pt x="383087" y="580213"/>
                </a:lnTo>
                <a:close/>
                <a:moveTo>
                  <a:pt x="300951" y="333805"/>
                </a:moveTo>
                <a:lnTo>
                  <a:pt x="251669" y="333805"/>
                </a:lnTo>
                <a:lnTo>
                  <a:pt x="251669" y="284524"/>
                </a:lnTo>
                <a:lnTo>
                  <a:pt x="300951" y="284524"/>
                </a:lnTo>
                <a:lnTo>
                  <a:pt x="300951" y="333805"/>
                </a:lnTo>
                <a:close/>
                <a:moveTo>
                  <a:pt x="300951" y="415941"/>
                </a:moveTo>
                <a:lnTo>
                  <a:pt x="251669" y="415941"/>
                </a:lnTo>
                <a:lnTo>
                  <a:pt x="251669" y="366660"/>
                </a:lnTo>
                <a:lnTo>
                  <a:pt x="300951" y="366660"/>
                </a:lnTo>
                <a:lnTo>
                  <a:pt x="300951" y="415941"/>
                </a:lnTo>
                <a:close/>
                <a:moveTo>
                  <a:pt x="300951" y="498077"/>
                </a:moveTo>
                <a:lnTo>
                  <a:pt x="251669" y="498077"/>
                </a:lnTo>
                <a:lnTo>
                  <a:pt x="251669" y="448795"/>
                </a:lnTo>
                <a:lnTo>
                  <a:pt x="300951" y="448795"/>
                </a:lnTo>
                <a:lnTo>
                  <a:pt x="300951" y="498077"/>
                </a:lnTo>
                <a:close/>
                <a:moveTo>
                  <a:pt x="300951" y="580213"/>
                </a:moveTo>
                <a:lnTo>
                  <a:pt x="251669" y="580213"/>
                </a:lnTo>
                <a:lnTo>
                  <a:pt x="251669" y="530931"/>
                </a:lnTo>
                <a:lnTo>
                  <a:pt x="300951" y="530931"/>
                </a:lnTo>
                <a:lnTo>
                  <a:pt x="300951" y="580213"/>
                </a:lnTo>
                <a:close/>
                <a:moveTo>
                  <a:pt x="218815" y="333805"/>
                </a:moveTo>
                <a:lnTo>
                  <a:pt x="169534" y="333805"/>
                </a:lnTo>
                <a:lnTo>
                  <a:pt x="169534" y="284524"/>
                </a:lnTo>
                <a:lnTo>
                  <a:pt x="218815" y="284524"/>
                </a:lnTo>
                <a:lnTo>
                  <a:pt x="218815" y="333805"/>
                </a:lnTo>
                <a:close/>
                <a:moveTo>
                  <a:pt x="218815" y="415941"/>
                </a:moveTo>
                <a:lnTo>
                  <a:pt x="169534" y="415941"/>
                </a:lnTo>
                <a:lnTo>
                  <a:pt x="169534" y="366660"/>
                </a:lnTo>
                <a:lnTo>
                  <a:pt x="218815" y="366660"/>
                </a:lnTo>
                <a:lnTo>
                  <a:pt x="218815" y="415941"/>
                </a:lnTo>
                <a:close/>
                <a:moveTo>
                  <a:pt x="218815" y="498077"/>
                </a:moveTo>
                <a:lnTo>
                  <a:pt x="169534" y="498077"/>
                </a:lnTo>
                <a:lnTo>
                  <a:pt x="169534" y="448795"/>
                </a:lnTo>
                <a:lnTo>
                  <a:pt x="218815" y="448795"/>
                </a:lnTo>
                <a:lnTo>
                  <a:pt x="218815" y="498077"/>
                </a:lnTo>
                <a:close/>
                <a:moveTo>
                  <a:pt x="218815" y="580213"/>
                </a:moveTo>
                <a:lnTo>
                  <a:pt x="87398" y="580213"/>
                </a:lnTo>
                <a:lnTo>
                  <a:pt x="87398" y="530931"/>
                </a:lnTo>
                <a:lnTo>
                  <a:pt x="218815" y="530931"/>
                </a:lnTo>
                <a:lnTo>
                  <a:pt x="218815" y="580213"/>
                </a:lnTo>
                <a:close/>
                <a:moveTo>
                  <a:pt x="87398" y="448795"/>
                </a:moveTo>
                <a:lnTo>
                  <a:pt x="136679" y="448795"/>
                </a:lnTo>
                <a:lnTo>
                  <a:pt x="136679" y="498077"/>
                </a:lnTo>
                <a:lnTo>
                  <a:pt x="87398" y="498077"/>
                </a:lnTo>
                <a:lnTo>
                  <a:pt x="87398" y="448795"/>
                </a:lnTo>
                <a:close/>
                <a:moveTo>
                  <a:pt x="87398" y="366660"/>
                </a:moveTo>
                <a:lnTo>
                  <a:pt x="136679" y="366660"/>
                </a:lnTo>
                <a:lnTo>
                  <a:pt x="136679" y="415941"/>
                </a:lnTo>
                <a:lnTo>
                  <a:pt x="87398" y="415941"/>
                </a:lnTo>
                <a:lnTo>
                  <a:pt x="87398" y="366660"/>
                </a:lnTo>
                <a:close/>
                <a:moveTo>
                  <a:pt x="87398" y="284524"/>
                </a:moveTo>
                <a:lnTo>
                  <a:pt x="136679" y="284524"/>
                </a:lnTo>
                <a:lnTo>
                  <a:pt x="136679" y="333805"/>
                </a:lnTo>
                <a:lnTo>
                  <a:pt x="87398" y="333805"/>
                </a:lnTo>
                <a:lnTo>
                  <a:pt x="87398" y="284524"/>
                </a:lnTo>
                <a:close/>
                <a:moveTo>
                  <a:pt x="432368" y="5262"/>
                </a:moveTo>
                <a:lnTo>
                  <a:pt x="38116" y="5262"/>
                </a:lnTo>
                <a:cubicBezTo>
                  <a:pt x="20046" y="5262"/>
                  <a:pt x="5262" y="20046"/>
                  <a:pt x="5262" y="38116"/>
                </a:cubicBezTo>
                <a:lnTo>
                  <a:pt x="5262" y="629494"/>
                </a:lnTo>
                <a:cubicBezTo>
                  <a:pt x="5262" y="647564"/>
                  <a:pt x="20046" y="662349"/>
                  <a:pt x="38116" y="662349"/>
                </a:cubicBezTo>
                <a:lnTo>
                  <a:pt x="432368" y="662349"/>
                </a:lnTo>
                <a:cubicBezTo>
                  <a:pt x="450438" y="662349"/>
                  <a:pt x="465223" y="647564"/>
                  <a:pt x="465223" y="629494"/>
                </a:cubicBezTo>
                <a:lnTo>
                  <a:pt x="465223" y="38116"/>
                </a:lnTo>
                <a:cubicBezTo>
                  <a:pt x="465223" y="20046"/>
                  <a:pt x="450438" y="5262"/>
                  <a:pt x="432368" y="5262"/>
                </a:cubicBezTo>
                <a:close/>
              </a:path>
            </a:pathLst>
          </a:custGeom>
          <a:solidFill>
            <a:schemeClr val="bg2">
              <a:lumMod val="50000"/>
            </a:schemeClr>
          </a:solidFill>
          <a:ln w="8136" cap="flat">
            <a:noFill/>
            <a:prstDash val="solid"/>
            <a:miter/>
          </a:ln>
        </p:spPr>
        <p:txBody>
          <a:bodyPr anchor="ctr"/>
          <a:lstStyle/>
          <a:p>
            <a:pPr fontAlgn="auto">
              <a:spcBef>
                <a:spcPts val="0"/>
              </a:spcBef>
              <a:spcAft>
                <a:spcPts val="0"/>
              </a:spcAft>
              <a:defRPr/>
            </a:pPr>
            <a:endParaRPr lang="el-GR">
              <a:latin typeface="+mn-lt"/>
              <a:cs typeface="+mn-cs"/>
            </a:endParaRPr>
          </a:p>
        </p:txBody>
      </p:sp>
      <p:grpSp>
        <p:nvGrpSpPr>
          <p:cNvPr id="10" name="Γραφικό 8" descr="Επανάληψη">
            <a:extLst>
              <a:ext uri="{FF2B5EF4-FFF2-40B4-BE49-F238E27FC236}"/>
            </a:extLst>
          </p:cNvPr>
          <p:cNvGrpSpPr/>
          <p:nvPr/>
        </p:nvGrpSpPr>
        <p:grpSpPr>
          <a:xfrm>
            <a:off x="7869666" y="2615139"/>
            <a:ext cx="914400" cy="914400"/>
            <a:chOff x="5638800" y="2971800"/>
            <a:chExt cx="914400" cy="914400"/>
          </a:xfrm>
          <a:solidFill>
            <a:schemeClr val="bg2">
              <a:lumMod val="50000"/>
            </a:schemeClr>
          </a:solidFill>
        </p:grpSpPr>
        <p:sp>
          <p:nvSpPr>
            <p:cNvPr id="12" name="Ελεύθερη σχεδίαση: Σχήμα 11">
              <a:extLst>
                <a:ext uri="{FF2B5EF4-FFF2-40B4-BE49-F238E27FC236}"/>
              </a:extLst>
            </p:cNvPr>
            <p:cNvSpPr/>
            <p:nvPr/>
          </p:nvSpPr>
          <p:spPr>
            <a:xfrm>
              <a:off x="5647849" y="3069431"/>
              <a:ext cx="771525" cy="457200"/>
            </a:xfrm>
            <a:custGeom>
              <a:avLst/>
              <a:gdLst>
                <a:gd name="connsiteX0" fmla="*/ 190024 w 771525"/>
                <a:gd name="connsiteY0" fmla="*/ 451009 h 457200"/>
                <a:gd name="connsiteX1" fmla="*/ 372904 w 771525"/>
                <a:gd name="connsiteY1" fmla="*/ 268129 h 457200"/>
                <a:gd name="connsiteX2" fmla="*/ 270986 w 771525"/>
                <a:gd name="connsiteY2" fmla="*/ 268129 h 457200"/>
                <a:gd name="connsiteX3" fmla="*/ 450056 w 771525"/>
                <a:gd name="connsiteY3" fmla="*/ 158591 h 457200"/>
                <a:gd name="connsiteX4" fmla="*/ 582454 w 771525"/>
                <a:gd name="connsiteY4" fmla="*/ 209074 h 457200"/>
                <a:gd name="connsiteX5" fmla="*/ 768191 w 771525"/>
                <a:gd name="connsiteY5" fmla="*/ 209074 h 457200"/>
                <a:gd name="connsiteX6" fmla="*/ 450056 w 771525"/>
                <a:gd name="connsiteY6" fmla="*/ 7144 h 457200"/>
                <a:gd name="connsiteX7" fmla="*/ 110014 w 771525"/>
                <a:gd name="connsiteY7" fmla="*/ 268129 h 457200"/>
                <a:gd name="connsiteX8" fmla="*/ 7144 w 771525"/>
                <a:gd name="connsiteY8" fmla="*/ 268129 h 457200"/>
                <a:gd name="connsiteX9" fmla="*/ 190024 w 771525"/>
                <a:gd name="connsiteY9" fmla="*/ 451009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457200">
                  <a:moveTo>
                    <a:pt x="190024" y="451009"/>
                  </a:moveTo>
                  <a:lnTo>
                    <a:pt x="372904" y="268129"/>
                  </a:lnTo>
                  <a:lnTo>
                    <a:pt x="270986" y="268129"/>
                  </a:lnTo>
                  <a:cubicBezTo>
                    <a:pt x="304324" y="203359"/>
                    <a:pt x="371951" y="158591"/>
                    <a:pt x="450056" y="158591"/>
                  </a:cubicBezTo>
                  <a:cubicBezTo>
                    <a:pt x="500539" y="158591"/>
                    <a:pt x="547211" y="177641"/>
                    <a:pt x="582454" y="209074"/>
                  </a:cubicBezTo>
                  <a:lnTo>
                    <a:pt x="768191" y="209074"/>
                  </a:lnTo>
                  <a:cubicBezTo>
                    <a:pt x="711994" y="89059"/>
                    <a:pt x="590074" y="7144"/>
                    <a:pt x="450056" y="7144"/>
                  </a:cubicBezTo>
                  <a:cubicBezTo>
                    <a:pt x="287179" y="7144"/>
                    <a:pt x="150019" y="117634"/>
                    <a:pt x="110014" y="268129"/>
                  </a:cubicBezTo>
                  <a:lnTo>
                    <a:pt x="7144" y="268129"/>
                  </a:lnTo>
                  <a:lnTo>
                    <a:pt x="190024" y="451009"/>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3" name="Ελεύθερη σχεδίαση: Σχήμα 12">
              <a:extLst>
                <a:ext uri="{FF2B5EF4-FFF2-40B4-BE49-F238E27FC236}"/>
              </a:extLst>
            </p:cNvPr>
            <p:cNvSpPr/>
            <p:nvPr/>
          </p:nvSpPr>
          <p:spPr>
            <a:xfrm>
              <a:off x="5771674" y="3330416"/>
              <a:ext cx="771525" cy="457200"/>
            </a:xfrm>
            <a:custGeom>
              <a:avLst/>
              <a:gdLst>
                <a:gd name="connsiteX0" fmla="*/ 768191 w 771525"/>
                <a:gd name="connsiteY0" fmla="*/ 190024 h 457200"/>
                <a:gd name="connsiteX1" fmla="*/ 585311 w 771525"/>
                <a:gd name="connsiteY1" fmla="*/ 7144 h 457200"/>
                <a:gd name="connsiteX2" fmla="*/ 402431 w 771525"/>
                <a:gd name="connsiteY2" fmla="*/ 190024 h 457200"/>
                <a:gd name="connsiteX3" fmla="*/ 505301 w 771525"/>
                <a:gd name="connsiteY3" fmla="*/ 190024 h 457200"/>
                <a:gd name="connsiteX4" fmla="*/ 326231 w 771525"/>
                <a:gd name="connsiteY4" fmla="*/ 299561 h 457200"/>
                <a:gd name="connsiteX5" fmla="*/ 193834 w 771525"/>
                <a:gd name="connsiteY5" fmla="*/ 249079 h 457200"/>
                <a:gd name="connsiteX6" fmla="*/ 7144 w 771525"/>
                <a:gd name="connsiteY6" fmla="*/ 249079 h 457200"/>
                <a:gd name="connsiteX7" fmla="*/ 326231 w 771525"/>
                <a:gd name="connsiteY7" fmla="*/ 451009 h 457200"/>
                <a:gd name="connsiteX8" fmla="*/ 666274 w 771525"/>
                <a:gd name="connsiteY8" fmla="*/ 190024 h 457200"/>
                <a:gd name="connsiteX9" fmla="*/ 768191 w 771525"/>
                <a:gd name="connsiteY9" fmla="*/ 190024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457200">
                  <a:moveTo>
                    <a:pt x="768191" y="190024"/>
                  </a:moveTo>
                  <a:lnTo>
                    <a:pt x="585311" y="7144"/>
                  </a:lnTo>
                  <a:lnTo>
                    <a:pt x="402431" y="190024"/>
                  </a:lnTo>
                  <a:lnTo>
                    <a:pt x="505301" y="190024"/>
                  </a:lnTo>
                  <a:cubicBezTo>
                    <a:pt x="471964" y="254794"/>
                    <a:pt x="404336" y="299561"/>
                    <a:pt x="326231" y="299561"/>
                  </a:cubicBezTo>
                  <a:cubicBezTo>
                    <a:pt x="275749" y="299561"/>
                    <a:pt x="229076" y="280511"/>
                    <a:pt x="193834" y="249079"/>
                  </a:cubicBezTo>
                  <a:lnTo>
                    <a:pt x="7144" y="249079"/>
                  </a:lnTo>
                  <a:cubicBezTo>
                    <a:pt x="64294" y="369094"/>
                    <a:pt x="185261" y="451009"/>
                    <a:pt x="326231" y="451009"/>
                  </a:cubicBezTo>
                  <a:cubicBezTo>
                    <a:pt x="489109" y="451009"/>
                    <a:pt x="626269" y="340519"/>
                    <a:pt x="666274" y="190024"/>
                  </a:cubicBezTo>
                  <a:lnTo>
                    <a:pt x="768191" y="19002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grpSp>
        <p:nvGrpSpPr>
          <p:cNvPr id="30" name="Γραφικό 30" descr="Ομάδα">
            <a:extLst>
              <a:ext uri="{FF2B5EF4-FFF2-40B4-BE49-F238E27FC236}"/>
            </a:extLst>
          </p:cNvPr>
          <p:cNvGrpSpPr/>
          <p:nvPr/>
        </p:nvGrpSpPr>
        <p:grpSpPr>
          <a:xfrm>
            <a:off x="10436645" y="2788564"/>
            <a:ext cx="768130" cy="689180"/>
            <a:chOff x="5680220" y="3052286"/>
            <a:chExt cx="826784" cy="753428"/>
          </a:xfrm>
          <a:solidFill>
            <a:schemeClr val="bg2">
              <a:lumMod val="50000"/>
            </a:schemeClr>
          </a:solidFill>
        </p:grpSpPr>
        <p:sp>
          <p:nvSpPr>
            <p:cNvPr id="31" name="Ελεύθερη σχεδίαση: Σχήμα 32">
              <a:extLst>
                <a:ext uri="{FF2B5EF4-FFF2-40B4-BE49-F238E27FC236}"/>
              </a:extLst>
            </p:cNvPr>
            <p:cNvSpPr/>
            <p:nvPr/>
          </p:nvSpPr>
          <p:spPr>
            <a:xfrm>
              <a:off x="6260306"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sp>
          <p:nvSpPr>
            <p:cNvPr id="32" name="Ελεύθερη σχεδίαση: Σχήμα 33">
              <a:extLst>
                <a:ext uri="{FF2B5EF4-FFF2-40B4-BE49-F238E27FC236}"/>
              </a:extLst>
            </p:cNvPr>
            <p:cNvSpPr/>
            <p:nvPr/>
          </p:nvSpPr>
          <p:spPr>
            <a:xfrm>
              <a:off x="5784056"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sp>
          <p:nvSpPr>
            <p:cNvPr id="33" name="Ελεύθερη σχεδίαση: Σχήμα 34">
              <a:extLst>
                <a:ext uri="{FF2B5EF4-FFF2-40B4-BE49-F238E27FC236}"/>
              </a:extLst>
            </p:cNvPr>
            <p:cNvSpPr/>
            <p:nvPr/>
          </p:nvSpPr>
          <p:spPr>
            <a:xfrm>
              <a:off x="6022181"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sp>
          <p:nvSpPr>
            <p:cNvPr id="34" name="Ελεύθερη σχεδίαση: Σχήμα 35">
              <a:extLst>
                <a:ext uri="{FF2B5EF4-FFF2-40B4-BE49-F238E27FC236}"/>
              </a:extLst>
            </p:cNvPr>
            <p:cNvSpPr/>
            <p:nvPr/>
          </p:nvSpPr>
          <p:spPr>
            <a:xfrm>
              <a:off x="5912668" y="3225766"/>
              <a:ext cx="388310" cy="550972"/>
            </a:xfrm>
            <a:custGeom>
              <a:avLst/>
              <a:gdLst>
                <a:gd name="connsiteX0" fmla="*/ 345295 w 352425"/>
                <a:gd name="connsiteY0" fmla="*/ 230981 h 600075"/>
                <a:gd name="connsiteX1" fmla="*/ 302432 w 352425"/>
                <a:gd name="connsiteY1" fmla="*/ 72866 h 600075"/>
                <a:gd name="connsiteX2" fmla="*/ 293860 w 352425"/>
                <a:gd name="connsiteY2" fmla="*/ 57626 h 600075"/>
                <a:gd name="connsiteX3" fmla="*/ 228137 w 352425"/>
                <a:gd name="connsiteY3" fmla="*/ 15716 h 600075"/>
                <a:gd name="connsiteX4" fmla="*/ 176702 w 352425"/>
                <a:gd name="connsiteY4" fmla="*/ 7144 h 600075"/>
                <a:gd name="connsiteX5" fmla="*/ 125267 w 352425"/>
                <a:gd name="connsiteY5" fmla="*/ 15716 h 600075"/>
                <a:gd name="connsiteX6" fmla="*/ 59545 w 352425"/>
                <a:gd name="connsiteY6" fmla="*/ 57626 h 600075"/>
                <a:gd name="connsiteX7" fmla="*/ 50972 w 352425"/>
                <a:gd name="connsiteY7" fmla="*/ 72866 h 600075"/>
                <a:gd name="connsiteX8" fmla="*/ 8110 w 352425"/>
                <a:gd name="connsiteY8" fmla="*/ 230981 h 600075"/>
                <a:gd name="connsiteX9" fmla="*/ 28112 w 352425"/>
                <a:gd name="connsiteY9" fmla="*/ 267176 h 600075"/>
                <a:gd name="connsiteX10" fmla="*/ 35732 w 352425"/>
                <a:gd name="connsiteY10" fmla="*/ 268129 h 600075"/>
                <a:gd name="connsiteX11" fmla="*/ 63355 w 352425"/>
                <a:gd name="connsiteY11" fmla="*/ 247174 h 600075"/>
                <a:gd name="connsiteX12" fmla="*/ 101455 w 352425"/>
                <a:gd name="connsiteY12" fmla="*/ 108109 h 600075"/>
                <a:gd name="connsiteX13" fmla="*/ 101455 w 352425"/>
                <a:gd name="connsiteY13" fmla="*/ 592931 h 600075"/>
                <a:gd name="connsiteX14" fmla="*/ 158605 w 352425"/>
                <a:gd name="connsiteY14" fmla="*/ 592931 h 600075"/>
                <a:gd name="connsiteX15" fmla="*/ 158605 w 352425"/>
                <a:gd name="connsiteY15" fmla="*/ 320516 h 600075"/>
                <a:gd name="connsiteX16" fmla="*/ 196705 w 352425"/>
                <a:gd name="connsiteY16" fmla="*/ 320516 h 600075"/>
                <a:gd name="connsiteX17" fmla="*/ 196705 w 352425"/>
                <a:gd name="connsiteY17" fmla="*/ 591979 h 600075"/>
                <a:gd name="connsiteX18" fmla="*/ 253855 w 352425"/>
                <a:gd name="connsiteY18" fmla="*/ 591979 h 600075"/>
                <a:gd name="connsiteX19" fmla="*/ 253855 w 352425"/>
                <a:gd name="connsiteY19" fmla="*/ 108109 h 600075"/>
                <a:gd name="connsiteX20" fmla="*/ 291955 w 352425"/>
                <a:gd name="connsiteY20" fmla="*/ 247174 h 600075"/>
                <a:gd name="connsiteX21" fmla="*/ 319577 w 352425"/>
                <a:gd name="connsiteY21" fmla="*/ 268129 h 600075"/>
                <a:gd name="connsiteX22" fmla="*/ 327197 w 352425"/>
                <a:gd name="connsiteY22" fmla="*/ 267176 h 600075"/>
                <a:gd name="connsiteX23" fmla="*/ 345295 w 352425"/>
                <a:gd name="connsiteY23" fmla="*/ 23098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2425" h="600075">
                  <a:moveTo>
                    <a:pt x="345295" y="230981"/>
                  </a:moveTo>
                  <a:lnTo>
                    <a:pt x="302432" y="72866"/>
                  </a:lnTo>
                  <a:cubicBezTo>
                    <a:pt x="300527" y="67151"/>
                    <a:pt x="297670" y="61436"/>
                    <a:pt x="293860" y="57626"/>
                  </a:cubicBezTo>
                  <a:cubicBezTo>
                    <a:pt x="275762" y="38576"/>
                    <a:pt x="252902" y="24289"/>
                    <a:pt x="228137" y="15716"/>
                  </a:cubicBezTo>
                  <a:cubicBezTo>
                    <a:pt x="211945" y="10001"/>
                    <a:pt x="194800" y="7144"/>
                    <a:pt x="176702" y="7144"/>
                  </a:cubicBezTo>
                  <a:cubicBezTo>
                    <a:pt x="158605" y="7144"/>
                    <a:pt x="141460" y="10001"/>
                    <a:pt x="125267" y="15716"/>
                  </a:cubicBezTo>
                  <a:cubicBezTo>
                    <a:pt x="99550" y="24289"/>
                    <a:pt x="77642" y="38576"/>
                    <a:pt x="59545" y="57626"/>
                  </a:cubicBezTo>
                  <a:cubicBezTo>
                    <a:pt x="55735" y="62389"/>
                    <a:pt x="52877" y="67151"/>
                    <a:pt x="50972" y="72866"/>
                  </a:cubicBezTo>
                  <a:lnTo>
                    <a:pt x="8110" y="230981"/>
                  </a:lnTo>
                  <a:cubicBezTo>
                    <a:pt x="4300" y="246221"/>
                    <a:pt x="11920" y="263366"/>
                    <a:pt x="28112" y="267176"/>
                  </a:cubicBezTo>
                  <a:cubicBezTo>
                    <a:pt x="30970" y="268129"/>
                    <a:pt x="32875" y="268129"/>
                    <a:pt x="35732" y="268129"/>
                  </a:cubicBezTo>
                  <a:cubicBezTo>
                    <a:pt x="48115" y="268129"/>
                    <a:pt x="59545" y="259556"/>
                    <a:pt x="63355" y="247174"/>
                  </a:cubicBezTo>
                  <a:lnTo>
                    <a:pt x="101455" y="108109"/>
                  </a:lnTo>
                  <a:lnTo>
                    <a:pt x="101455" y="592931"/>
                  </a:lnTo>
                  <a:lnTo>
                    <a:pt x="158605" y="592931"/>
                  </a:lnTo>
                  <a:lnTo>
                    <a:pt x="158605" y="320516"/>
                  </a:lnTo>
                  <a:lnTo>
                    <a:pt x="196705" y="320516"/>
                  </a:lnTo>
                  <a:lnTo>
                    <a:pt x="196705" y="591979"/>
                  </a:lnTo>
                  <a:lnTo>
                    <a:pt x="253855" y="591979"/>
                  </a:lnTo>
                  <a:lnTo>
                    <a:pt x="253855" y="108109"/>
                  </a:lnTo>
                  <a:lnTo>
                    <a:pt x="291955" y="247174"/>
                  </a:lnTo>
                  <a:cubicBezTo>
                    <a:pt x="295765" y="259556"/>
                    <a:pt x="307195" y="268129"/>
                    <a:pt x="319577" y="268129"/>
                  </a:cubicBezTo>
                  <a:cubicBezTo>
                    <a:pt x="322435" y="268129"/>
                    <a:pt x="324340" y="268129"/>
                    <a:pt x="327197" y="267176"/>
                  </a:cubicBezTo>
                  <a:cubicBezTo>
                    <a:pt x="340532" y="263366"/>
                    <a:pt x="349105" y="246221"/>
                    <a:pt x="345295" y="230981"/>
                  </a:cubicBez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dirty="0"/>
            </a:p>
          </p:txBody>
        </p:sp>
        <p:sp>
          <p:nvSpPr>
            <p:cNvPr id="35" name="Ελεύθερη σχεδίαση: Σχήμα 36">
              <a:extLst>
                <a:ext uri="{FF2B5EF4-FFF2-40B4-BE49-F238E27FC236}"/>
              </a:extLst>
            </p:cNvPr>
            <p:cNvSpPr/>
            <p:nvPr/>
          </p:nvSpPr>
          <p:spPr>
            <a:xfrm>
              <a:off x="5680220" y="3204686"/>
              <a:ext cx="285750" cy="600075"/>
            </a:xfrm>
            <a:custGeom>
              <a:avLst/>
              <a:gdLst>
                <a:gd name="connsiteX0" fmla="*/ 228137 w 285750"/>
                <a:gd name="connsiteY0" fmla="*/ 227171 h 600075"/>
                <a:gd name="connsiteX1" fmla="*/ 271000 w 285750"/>
                <a:gd name="connsiteY1" fmla="*/ 69056 h 600075"/>
                <a:gd name="connsiteX2" fmla="*/ 282430 w 285750"/>
                <a:gd name="connsiteY2" fmla="*/ 46196 h 600075"/>
                <a:gd name="connsiteX3" fmla="*/ 228137 w 285750"/>
                <a:gd name="connsiteY3" fmla="*/ 15716 h 600075"/>
                <a:gd name="connsiteX4" fmla="*/ 176702 w 285750"/>
                <a:gd name="connsiteY4" fmla="*/ 7144 h 600075"/>
                <a:gd name="connsiteX5" fmla="*/ 125267 w 285750"/>
                <a:gd name="connsiteY5" fmla="*/ 15716 h 600075"/>
                <a:gd name="connsiteX6" fmla="*/ 59545 w 285750"/>
                <a:gd name="connsiteY6" fmla="*/ 57626 h 600075"/>
                <a:gd name="connsiteX7" fmla="*/ 50972 w 285750"/>
                <a:gd name="connsiteY7" fmla="*/ 72866 h 600075"/>
                <a:gd name="connsiteX8" fmla="*/ 8110 w 285750"/>
                <a:gd name="connsiteY8" fmla="*/ 231934 h 600075"/>
                <a:gd name="connsiteX9" fmla="*/ 28112 w 285750"/>
                <a:gd name="connsiteY9" fmla="*/ 268129 h 600075"/>
                <a:gd name="connsiteX10" fmla="*/ 35732 w 285750"/>
                <a:gd name="connsiteY10" fmla="*/ 269081 h 600075"/>
                <a:gd name="connsiteX11" fmla="*/ 63355 w 285750"/>
                <a:gd name="connsiteY11" fmla="*/ 248126 h 600075"/>
                <a:gd name="connsiteX12" fmla="*/ 101455 w 285750"/>
                <a:gd name="connsiteY12" fmla="*/ 109061 h 600075"/>
                <a:gd name="connsiteX13" fmla="*/ 101455 w 285750"/>
                <a:gd name="connsiteY13" fmla="*/ 593884 h 600075"/>
                <a:gd name="connsiteX14" fmla="*/ 158605 w 285750"/>
                <a:gd name="connsiteY14" fmla="*/ 593884 h 600075"/>
                <a:gd name="connsiteX15" fmla="*/ 158605 w 285750"/>
                <a:gd name="connsiteY15" fmla="*/ 321469 h 600075"/>
                <a:gd name="connsiteX16" fmla="*/ 196705 w 285750"/>
                <a:gd name="connsiteY16" fmla="*/ 321469 h 600075"/>
                <a:gd name="connsiteX17" fmla="*/ 196705 w 285750"/>
                <a:gd name="connsiteY17" fmla="*/ 592931 h 600075"/>
                <a:gd name="connsiteX18" fmla="*/ 253855 w 285750"/>
                <a:gd name="connsiteY18" fmla="*/ 592931 h 600075"/>
                <a:gd name="connsiteX19" fmla="*/ 253855 w 285750"/>
                <a:gd name="connsiteY19" fmla="*/ 284321 h 600075"/>
                <a:gd name="connsiteX20" fmla="*/ 228137 w 285750"/>
                <a:gd name="connsiteY20" fmla="*/ 22717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750" h="600075">
                  <a:moveTo>
                    <a:pt x="228137" y="227171"/>
                  </a:moveTo>
                  <a:lnTo>
                    <a:pt x="271000" y="69056"/>
                  </a:lnTo>
                  <a:cubicBezTo>
                    <a:pt x="272905" y="60484"/>
                    <a:pt x="277667" y="52864"/>
                    <a:pt x="282430" y="46196"/>
                  </a:cubicBezTo>
                  <a:cubicBezTo>
                    <a:pt x="267190" y="32861"/>
                    <a:pt x="248140" y="22384"/>
                    <a:pt x="228137" y="15716"/>
                  </a:cubicBezTo>
                  <a:cubicBezTo>
                    <a:pt x="211945" y="10001"/>
                    <a:pt x="194800" y="7144"/>
                    <a:pt x="176702" y="7144"/>
                  </a:cubicBezTo>
                  <a:cubicBezTo>
                    <a:pt x="158605" y="7144"/>
                    <a:pt x="141460" y="10001"/>
                    <a:pt x="125267" y="15716"/>
                  </a:cubicBezTo>
                  <a:cubicBezTo>
                    <a:pt x="99550" y="24289"/>
                    <a:pt x="77642" y="38576"/>
                    <a:pt x="59545" y="57626"/>
                  </a:cubicBezTo>
                  <a:cubicBezTo>
                    <a:pt x="55735" y="62389"/>
                    <a:pt x="52877" y="67151"/>
                    <a:pt x="50972" y="72866"/>
                  </a:cubicBezTo>
                  <a:lnTo>
                    <a:pt x="8110" y="231934"/>
                  </a:lnTo>
                  <a:cubicBezTo>
                    <a:pt x="4300" y="247174"/>
                    <a:pt x="11920" y="264319"/>
                    <a:pt x="28112" y="268129"/>
                  </a:cubicBezTo>
                  <a:cubicBezTo>
                    <a:pt x="30970" y="269081"/>
                    <a:pt x="32875" y="269081"/>
                    <a:pt x="35732" y="269081"/>
                  </a:cubicBezTo>
                  <a:cubicBezTo>
                    <a:pt x="48115" y="269081"/>
                    <a:pt x="59545" y="260509"/>
                    <a:pt x="63355" y="248126"/>
                  </a:cubicBezTo>
                  <a:lnTo>
                    <a:pt x="101455" y="109061"/>
                  </a:lnTo>
                  <a:lnTo>
                    <a:pt x="101455" y="593884"/>
                  </a:lnTo>
                  <a:lnTo>
                    <a:pt x="158605" y="593884"/>
                  </a:lnTo>
                  <a:lnTo>
                    <a:pt x="158605" y="321469"/>
                  </a:lnTo>
                  <a:lnTo>
                    <a:pt x="196705" y="321469"/>
                  </a:lnTo>
                  <a:lnTo>
                    <a:pt x="196705" y="592931"/>
                  </a:lnTo>
                  <a:lnTo>
                    <a:pt x="253855" y="592931"/>
                  </a:lnTo>
                  <a:lnTo>
                    <a:pt x="253855" y="284321"/>
                  </a:lnTo>
                  <a:cubicBezTo>
                    <a:pt x="233852" y="274796"/>
                    <a:pt x="222422" y="250984"/>
                    <a:pt x="228137" y="227171"/>
                  </a:cubicBez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sp>
          <p:nvSpPr>
            <p:cNvPr id="36" name="Ελεύθερη σχεδίαση: Σχήμα 37">
              <a:extLst>
                <a:ext uri="{FF2B5EF4-FFF2-40B4-BE49-F238E27FC236}"/>
              </a:extLst>
            </p:cNvPr>
            <p:cNvSpPr/>
            <p:nvPr/>
          </p:nvSpPr>
          <p:spPr>
            <a:xfrm>
              <a:off x="6221254" y="3205639"/>
              <a:ext cx="285750" cy="600075"/>
            </a:xfrm>
            <a:custGeom>
              <a:avLst/>
              <a:gdLst>
                <a:gd name="connsiteX0" fmla="*/ 282416 w 285750"/>
                <a:gd name="connsiteY0" fmla="*/ 230981 h 600075"/>
                <a:gd name="connsiteX1" fmla="*/ 238601 w 285750"/>
                <a:gd name="connsiteY1" fmla="*/ 72866 h 600075"/>
                <a:gd name="connsiteX2" fmla="*/ 230029 w 285750"/>
                <a:gd name="connsiteY2" fmla="*/ 57626 h 600075"/>
                <a:gd name="connsiteX3" fmla="*/ 164306 w 285750"/>
                <a:gd name="connsiteY3" fmla="*/ 15716 h 600075"/>
                <a:gd name="connsiteX4" fmla="*/ 112871 w 285750"/>
                <a:gd name="connsiteY4" fmla="*/ 7144 h 600075"/>
                <a:gd name="connsiteX5" fmla="*/ 61436 w 285750"/>
                <a:gd name="connsiteY5" fmla="*/ 15716 h 600075"/>
                <a:gd name="connsiteX6" fmla="*/ 7144 w 285750"/>
                <a:gd name="connsiteY6" fmla="*/ 46196 h 600075"/>
                <a:gd name="connsiteX7" fmla="*/ 18574 w 285750"/>
                <a:gd name="connsiteY7" fmla="*/ 68104 h 600075"/>
                <a:gd name="connsiteX8" fmla="*/ 61436 w 285750"/>
                <a:gd name="connsiteY8" fmla="*/ 226219 h 600075"/>
                <a:gd name="connsiteX9" fmla="*/ 35719 w 285750"/>
                <a:gd name="connsiteY9" fmla="*/ 283369 h 600075"/>
                <a:gd name="connsiteX10" fmla="*/ 35719 w 285750"/>
                <a:gd name="connsiteY10" fmla="*/ 592931 h 600075"/>
                <a:gd name="connsiteX11" fmla="*/ 92869 w 285750"/>
                <a:gd name="connsiteY11" fmla="*/ 592931 h 600075"/>
                <a:gd name="connsiteX12" fmla="*/ 92869 w 285750"/>
                <a:gd name="connsiteY12" fmla="*/ 320516 h 600075"/>
                <a:gd name="connsiteX13" fmla="*/ 130969 w 285750"/>
                <a:gd name="connsiteY13" fmla="*/ 320516 h 600075"/>
                <a:gd name="connsiteX14" fmla="*/ 130969 w 285750"/>
                <a:gd name="connsiteY14" fmla="*/ 591979 h 600075"/>
                <a:gd name="connsiteX15" fmla="*/ 188119 w 285750"/>
                <a:gd name="connsiteY15" fmla="*/ 591979 h 600075"/>
                <a:gd name="connsiteX16" fmla="*/ 188119 w 285750"/>
                <a:gd name="connsiteY16" fmla="*/ 108109 h 600075"/>
                <a:gd name="connsiteX17" fmla="*/ 226219 w 285750"/>
                <a:gd name="connsiteY17" fmla="*/ 247174 h 600075"/>
                <a:gd name="connsiteX18" fmla="*/ 253841 w 285750"/>
                <a:gd name="connsiteY18" fmla="*/ 268129 h 600075"/>
                <a:gd name="connsiteX19" fmla="*/ 261461 w 285750"/>
                <a:gd name="connsiteY19" fmla="*/ 267176 h 600075"/>
                <a:gd name="connsiteX20" fmla="*/ 282416 w 285750"/>
                <a:gd name="connsiteY20" fmla="*/ 23098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750" h="600075">
                  <a:moveTo>
                    <a:pt x="282416" y="230981"/>
                  </a:moveTo>
                  <a:lnTo>
                    <a:pt x="238601" y="72866"/>
                  </a:lnTo>
                  <a:cubicBezTo>
                    <a:pt x="236696" y="67151"/>
                    <a:pt x="233839" y="61436"/>
                    <a:pt x="230029" y="57626"/>
                  </a:cubicBezTo>
                  <a:cubicBezTo>
                    <a:pt x="211931" y="38576"/>
                    <a:pt x="189071" y="24289"/>
                    <a:pt x="164306" y="15716"/>
                  </a:cubicBezTo>
                  <a:cubicBezTo>
                    <a:pt x="148114" y="10001"/>
                    <a:pt x="130969" y="7144"/>
                    <a:pt x="112871" y="7144"/>
                  </a:cubicBezTo>
                  <a:cubicBezTo>
                    <a:pt x="94774" y="7144"/>
                    <a:pt x="77629" y="10001"/>
                    <a:pt x="61436" y="15716"/>
                  </a:cubicBezTo>
                  <a:cubicBezTo>
                    <a:pt x="41434" y="22384"/>
                    <a:pt x="23336" y="32861"/>
                    <a:pt x="7144" y="46196"/>
                  </a:cubicBezTo>
                  <a:cubicBezTo>
                    <a:pt x="12859" y="52864"/>
                    <a:pt x="16669" y="60484"/>
                    <a:pt x="18574" y="68104"/>
                  </a:cubicBezTo>
                  <a:lnTo>
                    <a:pt x="61436" y="226219"/>
                  </a:lnTo>
                  <a:cubicBezTo>
                    <a:pt x="68104" y="250031"/>
                    <a:pt x="55721" y="273844"/>
                    <a:pt x="35719" y="283369"/>
                  </a:cubicBezTo>
                  <a:lnTo>
                    <a:pt x="35719" y="592931"/>
                  </a:lnTo>
                  <a:lnTo>
                    <a:pt x="92869" y="592931"/>
                  </a:lnTo>
                  <a:lnTo>
                    <a:pt x="92869" y="320516"/>
                  </a:lnTo>
                  <a:lnTo>
                    <a:pt x="130969" y="320516"/>
                  </a:lnTo>
                  <a:lnTo>
                    <a:pt x="130969" y="591979"/>
                  </a:lnTo>
                  <a:lnTo>
                    <a:pt x="188119" y="591979"/>
                  </a:lnTo>
                  <a:lnTo>
                    <a:pt x="188119" y="108109"/>
                  </a:lnTo>
                  <a:lnTo>
                    <a:pt x="226219" y="247174"/>
                  </a:lnTo>
                  <a:cubicBezTo>
                    <a:pt x="230029" y="259556"/>
                    <a:pt x="241459" y="268129"/>
                    <a:pt x="253841" y="268129"/>
                  </a:cubicBezTo>
                  <a:cubicBezTo>
                    <a:pt x="256699" y="268129"/>
                    <a:pt x="258604" y="268129"/>
                    <a:pt x="261461" y="267176"/>
                  </a:cubicBezTo>
                  <a:cubicBezTo>
                    <a:pt x="277654" y="263366"/>
                    <a:pt x="286226" y="246221"/>
                    <a:pt x="282416" y="230981"/>
                  </a:cubicBez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Θέση εικόνας 10" descr="σχέδια μεταλλικών ραφιών βιβλίων σε οροφή"/>
          <p:cNvPicPr>
            <a:picLocks noGrp="1" noChangeAspect="1"/>
          </p:cNvPicPr>
          <p:nvPr>
            <p:ph type="pic" sz="quarter" idx="13"/>
          </p:nvPr>
        </p:nvPicPr>
        <p:blipFill>
          <a:blip r:embed="rId3"/>
          <a:stretch>
            <a:fillRect/>
          </a:stretch>
        </p:blipFill>
        <p:spPr>
          <a:xfrm>
            <a:off x="0" y="1588"/>
            <a:ext cx="12192000" cy="6010275"/>
          </a:xfrm>
        </p:spPr>
      </p:pic>
      <p:sp>
        <p:nvSpPr>
          <p:cNvPr id="3" name="Τίτλος 2"/>
          <p:cNvSpPr>
            <a:spLocks noGrp="1"/>
          </p:cNvSpPr>
          <p:nvPr>
            <p:ph type="ctrTitle"/>
          </p:nvPr>
        </p:nvSpPr>
        <p:spPr>
          <a:xfrm>
            <a:off x="7189788" y="163513"/>
            <a:ext cx="4859337" cy="5724525"/>
          </a:xfrm>
        </p:spPr>
        <p:txBody>
          <a:bodyPr/>
          <a:lstStyle/>
          <a:p>
            <a:pPr algn="ctr" eaLnBrk="1" fontAlgn="auto" hangingPunct="1">
              <a:spcAft>
                <a:spcPts val="0"/>
              </a:spcAft>
              <a:defRPr/>
            </a:pPr>
            <a:r>
              <a:rPr lang="el-GR" sz="4000" dirty="0"/>
              <a:t>Σταθερό Περιβάλλον</a:t>
            </a:r>
          </a:p>
        </p:txBody>
      </p:sp>
      <p:sp>
        <p:nvSpPr>
          <p:cNvPr id="9" name="Ορθογώνιο 6" descr="Διαχωριστική γραμμή επισήμανσης"/>
          <p:cNvSpPr/>
          <p:nvPr/>
        </p:nvSpPr>
        <p:spPr>
          <a:xfrm flipV="1">
            <a:off x="7453313" y="404813"/>
            <a:ext cx="4330700" cy="1825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8" name="Ορθογώνιο 6" descr="Διαχωριστικό επισήμανσης κάτω εικόνας"/>
          <p:cNvSpPr/>
          <p:nvPr/>
        </p:nvSpPr>
        <p:spPr>
          <a:xfrm>
            <a:off x="7453313" y="3146425"/>
            <a:ext cx="4330700" cy="18256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6" name="Θέση υποσέλιδου 5"/>
          <p:cNvSpPr>
            <a:spLocks noGrp="1"/>
          </p:cNvSpPr>
          <p:nvPr>
            <p:ph type="ftr" sz="quarter" idx="15"/>
          </p:nvPr>
        </p:nvSpPr>
        <p:spPr/>
        <p:txBody>
          <a:bodyPr/>
          <a:lstStyle/>
          <a:p>
            <a:pPr>
              <a:defRPr/>
            </a:pPr>
            <a:r>
              <a:rPr lang="el-GR" dirty="0"/>
              <a:t>Προσθέστε υποσέλιδο</a:t>
            </a:r>
          </a:p>
        </p:txBody>
      </p:sp>
      <p:sp>
        <p:nvSpPr>
          <p:cNvPr id="5" name="Θέση αριθμού διαφάνειας 4"/>
          <p:cNvSpPr>
            <a:spLocks noGrp="1"/>
          </p:cNvSpPr>
          <p:nvPr>
            <p:ph type="sldNum" sz="quarter" idx="16"/>
          </p:nvPr>
        </p:nvSpPr>
        <p:spPr/>
        <p:txBody>
          <a:bodyPr/>
          <a:lstStyle/>
          <a:p>
            <a:pPr>
              <a:defRPr/>
            </a:pPr>
            <a:fld id="{1CAF9827-D44F-4166-8FC6-421465C34DED}" type="slidenum">
              <a:rPr lang="el-GR"/>
              <a:pPr>
                <a:defRPr/>
              </a:pPr>
              <a:t>16</a:t>
            </a:fld>
            <a:endParaRPr lang="el-GR" dirty="0"/>
          </a:p>
        </p:txBody>
      </p:sp>
      <p:sp>
        <p:nvSpPr>
          <p:cNvPr id="56327" name="TextBox 37"/>
          <p:cNvSpPr txBox="1">
            <a:spLocks noChangeArrowheads="1"/>
          </p:cNvSpPr>
          <p:nvPr/>
        </p:nvSpPr>
        <p:spPr bwMode="auto">
          <a:xfrm>
            <a:off x="98059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pic>
        <p:nvPicPr>
          <p:cNvPr id="56328" name="Θέση εικόνας 11" descr="Κοντινή εικόνα εσωτερικού υλικού δόμησης"/>
          <p:cNvPicPr>
            <a:picLocks noChangeAspect="1"/>
          </p:cNvPicPr>
          <p:nvPr/>
        </p:nvPicPr>
        <p:blipFill>
          <a:blip r:embed="rId4"/>
          <a:srcRect/>
          <a:stretch>
            <a:fillRect/>
          </a:stretch>
        </p:blipFill>
        <p:spPr bwMode="auto">
          <a:xfrm>
            <a:off x="7658100" y="587375"/>
            <a:ext cx="4019550" cy="2559050"/>
          </a:xfrm>
          <a:prstGeom prst="rect">
            <a:avLst/>
          </a:prstGeom>
          <a:noFill/>
          <a:ln w="9525">
            <a:noFill/>
            <a:miter lim="800000"/>
            <a:headEnd/>
            <a:tailEnd/>
          </a:ln>
        </p:spPr>
      </p:pic>
      <p:pic>
        <p:nvPicPr>
          <p:cNvPr id="56329" name="Picture 2" descr="ÎÏÎ¿ÏÎ­Î»ÎµÏÎ¼Î± ÎµÎ¹ÎºÏÎ½Î±Ï Î³Î¹Î± PRODUCTIVITY black white images"/>
          <p:cNvPicPr>
            <a:picLocks noChangeAspect="1" noChangeArrowheads="1"/>
          </p:cNvPicPr>
          <p:nvPr/>
        </p:nvPicPr>
        <p:blipFill>
          <a:blip r:embed="rId5"/>
          <a:srcRect/>
          <a:stretch>
            <a:fillRect/>
          </a:stretch>
        </p:blipFill>
        <p:spPr bwMode="auto">
          <a:xfrm>
            <a:off x="7659688" y="536575"/>
            <a:ext cx="4017962" cy="2609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8370" name="Picture 2" descr="ÎÏÎ¿ÏÎ­Î»ÎµÏÎ¼Î± ÎµÎ¹ÎºÏÎ½Î±Ï Î³Î¹Î± images le henaff company factory"/>
          <p:cNvPicPr>
            <a:picLocks noChangeAspect="1" noChangeArrowheads="1"/>
          </p:cNvPicPr>
          <p:nvPr/>
        </p:nvPicPr>
        <p:blipFill>
          <a:blip r:embed="rId2">
            <a:grayscl/>
          </a:blip>
          <a:srcRect r="2" b="2852"/>
          <a:stretch>
            <a:fillRect/>
          </a:stretch>
        </p:blipFill>
        <p:spPr bwMode="auto">
          <a:xfrm>
            <a:off x="0" y="0"/>
            <a:ext cx="10655300" cy="6858000"/>
          </a:xfrm>
          <a:prstGeom prst="rect">
            <a:avLst/>
          </a:prstGeom>
          <a:noFill/>
          <a:ln w="9525">
            <a:noFill/>
            <a:miter lim="800000"/>
            <a:headEnd/>
            <a:tailEnd/>
          </a:ln>
        </p:spPr>
      </p:pic>
      <p:sp>
        <p:nvSpPr>
          <p:cNvPr id="4" name="TextBox 3">
            <a:extLst>
              <a:ext uri="{FF2B5EF4-FFF2-40B4-BE49-F238E27FC236}"/>
            </a:extLst>
          </p:cNvPr>
          <p:cNvSpPr txBox="1"/>
          <p:nvPr/>
        </p:nvSpPr>
        <p:spPr>
          <a:xfrm>
            <a:off x="9315450" y="4027488"/>
            <a:ext cx="2679700" cy="1016000"/>
          </a:xfrm>
          <a:prstGeom prst="rect">
            <a:avLst/>
          </a:prstGeom>
          <a:noFill/>
        </p:spPr>
        <p:txBody>
          <a:bodyPr>
            <a:spAutoFit/>
          </a:bodyPr>
          <a:lstStyle/>
          <a:p>
            <a:pPr algn="ctr" fontAlgn="auto">
              <a:spcBef>
                <a:spcPts val="0"/>
              </a:spcBef>
              <a:spcAft>
                <a:spcPts val="0"/>
              </a:spcAft>
              <a:defRPr/>
            </a:pPr>
            <a:r>
              <a:rPr lang="el-GR" sz="2000" b="1" dirty="0">
                <a:solidFill>
                  <a:schemeClr val="accent1">
                    <a:lumMod val="75000"/>
                  </a:schemeClr>
                </a:solidFill>
                <a:latin typeface="+mn-lt"/>
                <a:cs typeface="+mn-cs"/>
              </a:rPr>
              <a:t>Τμήμα συναρμολόγησης </a:t>
            </a:r>
            <a:endParaRPr lang="en-US" sz="2000" b="1" dirty="0">
              <a:solidFill>
                <a:schemeClr val="accent1">
                  <a:lumMod val="75000"/>
                </a:schemeClr>
              </a:solidFill>
              <a:latin typeface="+mn-lt"/>
              <a:cs typeface="+mn-cs"/>
            </a:endParaRPr>
          </a:p>
          <a:p>
            <a:pPr algn="ctr" fontAlgn="auto">
              <a:spcBef>
                <a:spcPts val="0"/>
              </a:spcBef>
              <a:spcAft>
                <a:spcPts val="0"/>
              </a:spcAft>
              <a:defRPr/>
            </a:pPr>
            <a:r>
              <a:rPr lang="en-US" sz="2000" b="1" dirty="0">
                <a:solidFill>
                  <a:schemeClr val="accent1">
                    <a:lumMod val="75000"/>
                  </a:schemeClr>
                </a:solidFill>
                <a:latin typeface="+mn-lt"/>
                <a:cs typeface="+mn-cs"/>
              </a:rPr>
              <a:t>Le </a:t>
            </a:r>
            <a:r>
              <a:rPr lang="en-US" sz="2000" b="1" dirty="0" err="1">
                <a:solidFill>
                  <a:schemeClr val="accent1">
                    <a:lumMod val="75000"/>
                  </a:schemeClr>
                </a:solidFill>
                <a:latin typeface="+mn-lt"/>
                <a:cs typeface="+mn-cs"/>
              </a:rPr>
              <a:t>Henaff</a:t>
            </a:r>
            <a:endParaRPr lang="el-GR" sz="2000" b="1" dirty="0">
              <a:solidFill>
                <a:schemeClr val="accent1">
                  <a:lumMod val="75000"/>
                </a:schemeClr>
              </a:solidFill>
              <a:latin typeface="+mn-lt"/>
              <a:cs typeface="+mn-cs"/>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2">
            <a:lumMod val="40000"/>
            <a:lumOff val="60000"/>
          </a:schemeClr>
        </a:solidFill>
        <a:effectLst/>
      </p:bgPr>
    </p:bg>
    <p:spTree>
      <p:nvGrpSpPr>
        <p:cNvPr id="1" name=""/>
        <p:cNvGrpSpPr/>
        <p:nvPr/>
      </p:nvGrpSpPr>
      <p:grpSpPr>
        <a:xfrm>
          <a:off x="0" y="0"/>
          <a:ext cx="0" cy="0"/>
          <a:chOff x="0" y="0"/>
          <a:chExt cx="0" cy="0"/>
        </a:xfrm>
      </p:grpSpPr>
      <p:sp>
        <p:nvSpPr>
          <p:cNvPr id="2064" name="Rectangle 82">
            <a:extLst>
              <a:ext uri="{FF2B5EF4-FFF2-40B4-BE49-F238E27FC236}"/>
              <a:ext uri="{C183D7F6-B498-43B3-948B-1728B52AA6E4}"/>
            </a:extLst>
          </p:cNvPr>
          <p:cNvSpPr>
            <a:spLocks noGrp="1" noRot="1" noChangeAspect="1" noMove="1" noResize="1" noEditPoints="1" noAdjustHandles="1" noChangeArrowheads="1" noChangeShapeType="1" noTextEdit="1"/>
          </p:cNvSpPr>
          <p:nvPr/>
        </p:nvSpPr>
        <p:spPr>
          <a:xfrm>
            <a:off x="2841625" y="0"/>
            <a:ext cx="93503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59395" name="Picture 84"/>
          <p:cNvPicPr>
            <a:picLocks noGrp="1" noRot="1" noChangeAspect="1" noMove="1" noResize="1" noEditPoints="1" noAdjustHandles="1" noChangeArrowheads="1" noChangeShapeType="1" noCrop="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87" name="Freeform 56">
            <a:extLst>
              <a:ext uri="{FF2B5EF4-FFF2-40B4-BE49-F238E27FC236}"/>
              <a:ext uri="{C183D7F6-B498-43B3-948B-1728B52AA6E4}"/>
            </a:extLst>
          </p:cNvPr>
          <p:cNvSpPr>
            <a:spLocks noGrp="1" noRot="1" noChangeAspect="1" noMove="1" noResize="1" noEditPoints="1" noAdjustHandles="1" noChangeArrowheads="1" noChangeShapeType="1" noTextEdit="1"/>
          </p:cNvSpPr>
          <p:nvPr/>
        </p:nvSpPr>
        <p:spPr>
          <a:xfrm>
            <a:off x="3235021" y="2"/>
            <a:ext cx="4305922" cy="3193227"/>
          </a:xfrm>
          <a:custGeom>
            <a:avLst/>
            <a:gdLst>
              <a:gd name="connsiteX0" fmla="*/ 268379 w 4305922"/>
              <a:gd name="connsiteY0" fmla="*/ 0 h 3193227"/>
              <a:gd name="connsiteX1" fmla="*/ 4037544 w 4305922"/>
              <a:gd name="connsiteY1" fmla="*/ 0 h 3193227"/>
              <a:gd name="connsiteX2" fmla="*/ 4046072 w 4305922"/>
              <a:gd name="connsiteY2" fmla="*/ 14037 h 3193227"/>
              <a:gd name="connsiteX3" fmla="*/ 4305922 w 4305922"/>
              <a:gd name="connsiteY3" fmla="*/ 1040266 h 3193227"/>
              <a:gd name="connsiteX4" fmla="*/ 2152962 w 4305922"/>
              <a:gd name="connsiteY4" fmla="*/ 3193227 h 3193227"/>
              <a:gd name="connsiteX5" fmla="*/ 0 w 4305922"/>
              <a:gd name="connsiteY5" fmla="*/ 1040266 h 3193227"/>
              <a:gd name="connsiteX6" fmla="*/ 259851 w 4305922"/>
              <a:gd name="connsiteY6" fmla="*/ 14037 h 3193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05922" h="3193227">
                <a:moveTo>
                  <a:pt x="268379" y="0"/>
                </a:moveTo>
                <a:lnTo>
                  <a:pt x="4037544" y="0"/>
                </a:lnTo>
                <a:lnTo>
                  <a:pt x="4046072" y="14037"/>
                </a:lnTo>
                <a:cubicBezTo>
                  <a:pt x="4211790" y="319097"/>
                  <a:pt x="4305922" y="668689"/>
                  <a:pt x="4305922" y="1040266"/>
                </a:cubicBezTo>
                <a:cubicBezTo>
                  <a:pt x="4305922" y="2229314"/>
                  <a:pt x="3342009" y="3193227"/>
                  <a:pt x="2152962" y="3193227"/>
                </a:cubicBezTo>
                <a:cubicBezTo>
                  <a:pt x="963913" y="3193227"/>
                  <a:pt x="0" y="2229314"/>
                  <a:pt x="0" y="1040266"/>
                </a:cubicBezTo>
                <a:cubicBezTo>
                  <a:pt x="0" y="668689"/>
                  <a:pt x="94133" y="319097"/>
                  <a:pt x="259851" y="14037"/>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2060" name="Picture 12" descr="Î£ÏÎµÏÎ¹ÎºÎ® ÎµÎ¹ÎºÏÎ½Î±">
            <a:extLst>
              <a:ext uri="{FF2B5EF4-FFF2-40B4-BE49-F238E27FC236}"/>
            </a:extLst>
          </p:cNvPr>
          <p:cNvPicPr>
            <a:picLocks noChangeAspect="1" noChangeArrowheads="1"/>
          </p:cNvPicPr>
          <p:nvPr/>
        </p:nvPicPr>
        <p:blipFill rotWithShape="1">
          <a:blip r:embed="rId3">
            <a:alphaModFix/>
            <a:grayscl/>
            <a:extLst>
              <a:ext uri="{28A0092B-C50C-407E-A947-70E740481C1C}"/>
            </a:extLst>
          </a:blip>
          <a:srcRect l="7986" r="7688" b="1"/>
          <a:stretch/>
        </p:blipFill>
        <p:spPr bwMode="auto">
          <a:xfrm>
            <a:off x="3347837" y="1"/>
            <a:ext cx="4063868" cy="3072200"/>
          </a:xfrm>
          <a:custGeom>
            <a:avLst/>
            <a:gdLst>
              <a:gd name="connsiteX0" fmla="*/ 288818 w 4063868"/>
              <a:gd name="connsiteY0" fmla="*/ 0 h 3072200"/>
              <a:gd name="connsiteX1" fmla="*/ 3775050 w 4063868"/>
              <a:gd name="connsiteY1" fmla="*/ 0 h 3072200"/>
              <a:gd name="connsiteX2" fmla="*/ 3818625 w 4063868"/>
              <a:gd name="connsiteY2" fmla="*/ 71726 h 3072200"/>
              <a:gd name="connsiteX3" fmla="*/ 4063868 w 4063868"/>
              <a:gd name="connsiteY3" fmla="*/ 1040266 h 3072200"/>
              <a:gd name="connsiteX4" fmla="*/ 2031934 w 4063868"/>
              <a:gd name="connsiteY4" fmla="*/ 3072200 h 3072200"/>
              <a:gd name="connsiteX5" fmla="*/ 0 w 4063868"/>
              <a:gd name="connsiteY5" fmla="*/ 1040266 h 3072200"/>
              <a:gd name="connsiteX6" fmla="*/ 245244 w 4063868"/>
              <a:gd name="connsiteY6" fmla="*/ 71726 h 30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63868" h="3072200">
                <a:moveTo>
                  <a:pt x="288818" y="0"/>
                </a:moveTo>
                <a:lnTo>
                  <a:pt x="3775050" y="0"/>
                </a:lnTo>
                <a:lnTo>
                  <a:pt x="3818625" y="71726"/>
                </a:lnTo>
                <a:cubicBezTo>
                  <a:pt x="3975028" y="359637"/>
                  <a:pt x="4063868" y="689577"/>
                  <a:pt x="4063868" y="1040266"/>
                </a:cubicBezTo>
                <a:cubicBezTo>
                  <a:pt x="4063868" y="2162473"/>
                  <a:pt x="3154140" y="3072200"/>
                  <a:pt x="2031934" y="3072200"/>
                </a:cubicBezTo>
                <a:cubicBezTo>
                  <a:pt x="909728" y="3072200"/>
                  <a:pt x="0" y="2162473"/>
                  <a:pt x="0" y="1040266"/>
                </a:cubicBezTo>
                <a:cubicBezTo>
                  <a:pt x="0" y="689577"/>
                  <a:pt x="88841" y="359637"/>
                  <a:pt x="245244" y="71726"/>
                </a:cubicBezTo>
                <a:close/>
              </a:path>
            </a:pathLst>
          </a:custGeom>
          <a:noFill/>
          <a:effectLst>
            <a:softEdge rad="0"/>
          </a:effectLst>
          <a:extLst>
            <a:ext uri="{909E8E84-426E-40DD-AFC4-6F175D3DCCD1}"/>
          </a:extLst>
        </p:spPr>
      </p:pic>
      <p:sp>
        <p:nvSpPr>
          <p:cNvPr id="89" name="Freeform 58">
            <a:extLst>
              <a:ext uri="{FF2B5EF4-FFF2-40B4-BE49-F238E27FC236}"/>
              <a:ext uri="{C183D7F6-B498-43B3-948B-1728B52AA6E4}"/>
            </a:extLst>
          </p:cNvPr>
          <p:cNvSpPr>
            <a:spLocks noGrp="1" noRot="1" noChangeAspect="1" noMove="1" noResize="1" noEditPoints="1" noAdjustHandles="1" noChangeArrowheads="1" noChangeShapeType="1" noTextEdit="1"/>
          </p:cNvSpPr>
          <p:nvPr/>
        </p:nvSpPr>
        <p:spPr>
          <a:xfrm>
            <a:off x="7685658" y="1424717"/>
            <a:ext cx="4506342" cy="5442758"/>
          </a:xfrm>
          <a:custGeom>
            <a:avLst/>
            <a:gdLst>
              <a:gd name="connsiteX0" fmla="*/ 3034499 w 4506342"/>
              <a:gd name="connsiteY0" fmla="*/ 0 h 5442758"/>
              <a:gd name="connsiteX1" fmla="*/ 4480922 w 4506342"/>
              <a:gd name="connsiteY1" fmla="*/ 366248 h 5442758"/>
              <a:gd name="connsiteX2" fmla="*/ 4506342 w 4506342"/>
              <a:gd name="connsiteY2" fmla="*/ 381691 h 5442758"/>
              <a:gd name="connsiteX3" fmla="*/ 4506342 w 4506342"/>
              <a:gd name="connsiteY3" fmla="*/ 5442758 h 5442758"/>
              <a:gd name="connsiteX4" fmla="*/ 1193461 w 4506342"/>
              <a:gd name="connsiteY4" fmla="*/ 5442758 h 5442758"/>
              <a:gd name="connsiteX5" fmla="*/ 1104276 w 4506342"/>
              <a:gd name="connsiteY5" fmla="*/ 5376066 h 5442758"/>
              <a:gd name="connsiteX6" fmla="*/ 0 w 4506342"/>
              <a:gd name="connsiteY6" fmla="*/ 3034499 h 5442758"/>
              <a:gd name="connsiteX7" fmla="*/ 3034499 w 4506342"/>
              <a:gd name="connsiteY7" fmla="*/ 0 h 5442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06342" h="5442758">
                <a:moveTo>
                  <a:pt x="3034499" y="0"/>
                </a:moveTo>
                <a:cubicBezTo>
                  <a:pt x="3558220" y="0"/>
                  <a:pt x="4050953" y="132675"/>
                  <a:pt x="4480922" y="366248"/>
                </a:cubicBezTo>
                <a:lnTo>
                  <a:pt x="4506342" y="381691"/>
                </a:lnTo>
                <a:lnTo>
                  <a:pt x="4506342" y="5442758"/>
                </a:lnTo>
                <a:lnTo>
                  <a:pt x="1193461" y="5442758"/>
                </a:lnTo>
                <a:lnTo>
                  <a:pt x="1104276" y="5376066"/>
                </a:lnTo>
                <a:cubicBezTo>
                  <a:pt x="429867" y="4819495"/>
                  <a:pt x="0" y="3977198"/>
                  <a:pt x="0" y="3034499"/>
                </a:cubicBezTo>
                <a:cubicBezTo>
                  <a:pt x="0" y="1358591"/>
                  <a:pt x="1358591" y="0"/>
                  <a:pt x="3034499"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3" name="Picture 14" descr="Î£ÏÎµÏÎ¹ÎºÎ® ÎµÎ¹ÎºÏÎ½Î±">
            <a:extLst>
              <a:ext uri="{FF2B5EF4-FFF2-40B4-BE49-F238E27FC236}"/>
            </a:extLst>
          </p:cNvPr>
          <p:cNvPicPr>
            <a:picLocks noChangeAspect="1" noChangeArrowheads="1"/>
          </p:cNvPicPr>
          <p:nvPr/>
        </p:nvPicPr>
        <p:blipFill rotWithShape="1">
          <a:blip r:embed="rId4">
            <a:alphaModFix/>
            <a:grayscl/>
            <a:extLst>
              <a:ext uri="{28A0092B-C50C-407E-A947-70E740481C1C}"/>
            </a:extLst>
          </a:blip>
          <a:srcRect l="17298" r="27774"/>
          <a:stretch/>
        </p:blipFill>
        <p:spPr bwMode="auto">
          <a:xfrm>
            <a:off x="7840768" y="1579827"/>
            <a:ext cx="4351232" cy="5287648"/>
          </a:xfrm>
          <a:custGeom>
            <a:avLst/>
            <a:gdLst>
              <a:gd name="connsiteX0" fmla="*/ 2879389 w 4351232"/>
              <a:gd name="connsiteY0" fmla="*/ 0 h 5287648"/>
              <a:gd name="connsiteX1" fmla="*/ 4251877 w 4351232"/>
              <a:gd name="connsiteY1" fmla="*/ 347527 h 5287648"/>
              <a:gd name="connsiteX2" fmla="*/ 4351232 w 4351232"/>
              <a:gd name="connsiteY2" fmla="*/ 407886 h 5287648"/>
              <a:gd name="connsiteX3" fmla="*/ 4351232 w 4351232"/>
              <a:gd name="connsiteY3" fmla="*/ 5287648 h 5287648"/>
              <a:gd name="connsiteX4" fmla="*/ 1303444 w 4351232"/>
              <a:gd name="connsiteY4" fmla="*/ 5287648 h 5287648"/>
              <a:gd name="connsiteX5" fmla="*/ 1269495 w 4351232"/>
              <a:gd name="connsiteY5" fmla="*/ 5267024 h 5287648"/>
              <a:gd name="connsiteX6" fmla="*/ 0 w 4351232"/>
              <a:gd name="connsiteY6" fmla="*/ 2879389 h 5287648"/>
              <a:gd name="connsiteX7" fmla="*/ 2879389 w 4351232"/>
              <a:gd name="connsiteY7" fmla="*/ 0 h 5287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51232" h="5287648">
                <a:moveTo>
                  <a:pt x="2879389" y="0"/>
                </a:moveTo>
                <a:cubicBezTo>
                  <a:pt x="3376340" y="0"/>
                  <a:pt x="3843887" y="125893"/>
                  <a:pt x="4251877" y="347527"/>
                </a:cubicBezTo>
                <a:lnTo>
                  <a:pt x="4351232" y="407886"/>
                </a:lnTo>
                <a:lnTo>
                  <a:pt x="4351232" y="5287648"/>
                </a:lnTo>
                <a:lnTo>
                  <a:pt x="1303444" y="5287648"/>
                </a:lnTo>
                <a:lnTo>
                  <a:pt x="1269495" y="5267024"/>
                </a:lnTo>
                <a:cubicBezTo>
                  <a:pt x="503573" y="4749577"/>
                  <a:pt x="0" y="3873291"/>
                  <a:pt x="0" y="2879389"/>
                </a:cubicBezTo>
                <a:cubicBezTo>
                  <a:pt x="0" y="1289146"/>
                  <a:pt x="1289146" y="0"/>
                  <a:pt x="2879389" y="0"/>
                </a:cubicBezTo>
                <a:close/>
              </a:path>
            </a:pathLst>
          </a:custGeom>
          <a:noFill/>
          <a:effectLst>
            <a:softEdge rad="0"/>
          </a:effectLst>
          <a:extLst>
            <a:ext uri="{909E8E84-426E-40DD-AFC4-6F175D3DCCD1}"/>
          </a:extLst>
        </p:spPr>
      </p:pic>
      <p:sp>
        <p:nvSpPr>
          <p:cNvPr id="21" name="Θέση κειμένου 44">
            <a:extLst>
              <a:ext uri="{FF2B5EF4-FFF2-40B4-BE49-F238E27FC236}"/>
            </a:extLst>
          </p:cNvPr>
          <p:cNvSpPr txBox="1">
            <a:spLocks/>
          </p:cNvSpPr>
          <p:nvPr/>
        </p:nvSpPr>
        <p:spPr>
          <a:xfrm>
            <a:off x="482600" y="3192463"/>
            <a:ext cx="2752725" cy="2709862"/>
          </a:xfrm>
          <a:prstGeom prst="ellipse">
            <a:avLst/>
          </a:prstGeom>
          <a:solidFill>
            <a:srgbClr val="FFFFFF"/>
          </a:solidFill>
          <a:ln w="174625" cmpd="thinThick">
            <a:solidFill>
              <a:schemeClr val="accent1">
                <a:lumMod val="60000"/>
                <a:lumOff val="40000"/>
              </a:schemeClr>
            </a:solidFill>
          </a:ln>
        </p:spPr>
        <p:txBody>
          <a:bodyPr anchor="ctr">
            <a:normAutofit/>
          </a:bodyP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Bef>
                <a:spcPct val="0"/>
              </a:spcBef>
              <a:spcAft>
                <a:spcPts val="600"/>
              </a:spcAft>
              <a:defRPr/>
            </a:pPr>
            <a:r>
              <a:rPr lang="el-GR" sz="1800" dirty="0">
                <a:solidFill>
                  <a:srgbClr val="262626"/>
                </a:solidFill>
                <a:latin typeface="+mj-lt"/>
                <a:ea typeface="+mj-ea"/>
                <a:cs typeface="+mj-cs"/>
              </a:rPr>
              <a:t>Τμήμα Συναρμολόγησης </a:t>
            </a:r>
            <a:r>
              <a:rPr lang="en-US" sz="1800" dirty="0">
                <a:solidFill>
                  <a:srgbClr val="262626"/>
                </a:solidFill>
                <a:latin typeface="+mj-lt"/>
                <a:ea typeface="+mj-ea"/>
                <a:cs typeface="+mj-cs"/>
              </a:rPr>
              <a:t>Audi</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417" name="Ομάδα 18" descr="Θέση εικόνας"/>
          <p:cNvGrpSpPr>
            <a:grpSpLocks/>
          </p:cNvGrpSpPr>
          <p:nvPr/>
        </p:nvGrpSpPr>
        <p:grpSpPr bwMode="auto">
          <a:xfrm>
            <a:off x="323850" y="309563"/>
            <a:ext cx="4319588" cy="6121400"/>
            <a:chOff x="180000" y="180000"/>
            <a:chExt cx="4330700" cy="6292683"/>
          </a:xfrm>
        </p:grpSpPr>
        <p:sp>
          <p:nvSpPr>
            <p:cNvPr id="20" name="Ορθογώνιο 6"/>
            <p:cNvSpPr/>
            <p:nvPr/>
          </p:nvSpPr>
          <p:spPr>
            <a:xfrm>
              <a:off x="180000" y="6289908"/>
              <a:ext cx="4330700" cy="18277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1" name="Ορθογώνιο 6"/>
            <p:cNvSpPr/>
            <p:nvPr/>
          </p:nvSpPr>
          <p:spPr>
            <a:xfrm flipV="1">
              <a:off x="180000" y="180000"/>
              <a:ext cx="4330700" cy="18277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
        <p:nvSpPr>
          <p:cNvPr id="3" name="Τίτλος 2"/>
          <p:cNvSpPr>
            <a:spLocks noGrp="1"/>
          </p:cNvSpPr>
          <p:nvPr>
            <p:ph type="title"/>
          </p:nvPr>
        </p:nvSpPr>
        <p:spPr>
          <a:xfrm>
            <a:off x="6521450" y="1011238"/>
            <a:ext cx="4684713" cy="431800"/>
          </a:xfrm>
        </p:spPr>
        <p:txBody>
          <a:bodyPr/>
          <a:lstStyle/>
          <a:p>
            <a:pPr algn="ctr" eaLnBrk="1" fontAlgn="auto" hangingPunct="1">
              <a:spcAft>
                <a:spcPts val="0"/>
              </a:spcAft>
              <a:defRPr/>
            </a:pPr>
            <a:r>
              <a:rPr lang="el-GR" dirty="0"/>
              <a:t>Ένα </a:t>
            </a:r>
            <a:r>
              <a:rPr lang="el-GR" b="1" dirty="0"/>
              <a:t>σταθερό περιβάλλον</a:t>
            </a:r>
            <a:r>
              <a:rPr lang="el-GR" dirty="0"/>
              <a:t> χαρακτηρίζεται από:</a:t>
            </a:r>
            <a:br>
              <a:rPr lang="el-GR" dirty="0"/>
            </a:br>
            <a:endParaRPr lang="el-GR" sz="2800" b="1" dirty="0">
              <a:solidFill>
                <a:schemeClr val="bg2">
                  <a:lumMod val="50000"/>
                </a:schemeClr>
              </a:solidFill>
            </a:endParaRPr>
          </a:p>
        </p:txBody>
      </p:sp>
      <p:sp>
        <p:nvSpPr>
          <p:cNvPr id="6" name="Θέση κειμένου 5"/>
          <p:cNvSpPr>
            <a:spLocks noGrp="1"/>
          </p:cNvSpPr>
          <p:nvPr>
            <p:ph type="body" sz="quarter" idx="35"/>
          </p:nvPr>
        </p:nvSpPr>
        <p:spPr>
          <a:xfrm>
            <a:off x="6418263" y="2836863"/>
            <a:ext cx="1871662" cy="358775"/>
          </a:xfrm>
        </p:spPr>
        <p:txBody>
          <a:bodyPr>
            <a:noAutofit/>
          </a:bodyPr>
          <a:lstStyle/>
          <a:p>
            <a:pPr algn="ctr" eaLnBrk="1" fontAlgn="auto" hangingPunct="1">
              <a:spcAft>
                <a:spcPts val="0"/>
              </a:spcAft>
              <a:defRPr/>
            </a:pPr>
            <a:r>
              <a:rPr lang="el-GR" b="1" dirty="0"/>
              <a:t>Προϊόντα ή υπηρεσίες</a:t>
            </a:r>
          </a:p>
        </p:txBody>
      </p:sp>
      <p:sp>
        <p:nvSpPr>
          <p:cNvPr id="13" name="Θέση κειμένου 12"/>
          <p:cNvSpPr>
            <a:spLocks noGrp="1"/>
          </p:cNvSpPr>
          <p:nvPr>
            <p:ph type="body" sz="quarter" idx="45"/>
          </p:nvPr>
        </p:nvSpPr>
        <p:spPr>
          <a:xfrm>
            <a:off x="6391275" y="4549775"/>
            <a:ext cx="2130425" cy="358775"/>
          </a:xfrm>
        </p:spPr>
        <p:txBody>
          <a:bodyPr>
            <a:noAutofit/>
          </a:bodyPr>
          <a:lstStyle/>
          <a:p>
            <a:pPr algn="ctr" eaLnBrk="1" fontAlgn="auto" hangingPunct="1">
              <a:spcAft>
                <a:spcPts val="0"/>
              </a:spcAft>
              <a:defRPr/>
            </a:pPr>
            <a:r>
              <a:rPr lang="el-GR" b="1" dirty="0"/>
              <a:t>Σταθερές κρατικές πολιτικές</a:t>
            </a:r>
          </a:p>
        </p:txBody>
      </p:sp>
      <p:sp>
        <p:nvSpPr>
          <p:cNvPr id="8" name="Θέση κειμένου 7"/>
          <p:cNvSpPr>
            <a:spLocks noGrp="1"/>
          </p:cNvSpPr>
          <p:nvPr>
            <p:ph type="body" sz="quarter" idx="37"/>
          </p:nvPr>
        </p:nvSpPr>
        <p:spPr>
          <a:xfrm>
            <a:off x="9899650" y="2784475"/>
            <a:ext cx="1871663" cy="360363"/>
          </a:xfrm>
        </p:spPr>
        <p:txBody>
          <a:bodyPr>
            <a:noAutofit/>
          </a:bodyPr>
          <a:lstStyle/>
          <a:p>
            <a:pPr algn="ctr" eaLnBrk="1" fontAlgn="auto" hangingPunct="1">
              <a:spcAft>
                <a:spcPts val="0"/>
              </a:spcAft>
              <a:defRPr/>
            </a:pPr>
            <a:r>
              <a:rPr lang="el-GR" b="1" dirty="0"/>
              <a:t>Σταθερό σύνολο ανταγωνιστών</a:t>
            </a:r>
          </a:p>
        </p:txBody>
      </p:sp>
      <p:sp>
        <p:nvSpPr>
          <p:cNvPr id="4" name="Θέση υποσέλιδου 3"/>
          <p:cNvSpPr>
            <a:spLocks noGrp="1"/>
          </p:cNvSpPr>
          <p:nvPr>
            <p:ph type="ftr" sz="quarter" idx="51"/>
          </p:nvPr>
        </p:nvSpPr>
        <p:spPr/>
        <p:txBody>
          <a:bodyPr/>
          <a:lstStyle/>
          <a:p>
            <a:pPr>
              <a:defRPr/>
            </a:pPr>
            <a:r>
              <a:rPr lang="el-GR" dirty="0"/>
              <a:t>Προσθέστε υποσέλιδο</a:t>
            </a:r>
          </a:p>
        </p:txBody>
      </p:sp>
      <p:sp>
        <p:nvSpPr>
          <p:cNvPr id="5" name="Θέση αριθμού διαφάνειας 4"/>
          <p:cNvSpPr>
            <a:spLocks noGrp="1"/>
          </p:cNvSpPr>
          <p:nvPr>
            <p:ph type="sldNum" sz="quarter" idx="52"/>
          </p:nvPr>
        </p:nvSpPr>
        <p:spPr/>
        <p:txBody>
          <a:bodyPr/>
          <a:lstStyle/>
          <a:p>
            <a:pPr>
              <a:defRPr/>
            </a:pPr>
            <a:fld id="{875BB931-4B00-4D94-9AE1-7C3674FC6297}" type="slidenum">
              <a:rPr lang="el-GR"/>
              <a:pPr>
                <a:defRPr/>
              </a:pPr>
              <a:t>19</a:t>
            </a:fld>
            <a:endParaRPr lang="el-GR" dirty="0"/>
          </a:p>
        </p:txBody>
      </p:sp>
      <p:sp>
        <p:nvSpPr>
          <p:cNvPr id="60424" name="Text Placeholder 24"/>
          <p:cNvSpPr>
            <a:spLocks noGrp="1"/>
          </p:cNvSpPr>
          <p:nvPr>
            <p:ph type="body" sz="quarter" idx="46"/>
          </p:nvPr>
        </p:nvSpPr>
        <p:spPr>
          <a:xfrm>
            <a:off x="6521450" y="5210175"/>
            <a:ext cx="1871663" cy="771525"/>
          </a:xfrm>
        </p:spPr>
        <p:txBody>
          <a:bodyPr/>
          <a:lstStyle/>
          <a:p>
            <a:pPr algn="ctr" eaLnBrk="1" hangingPunct="1"/>
            <a:r>
              <a:rPr lang="el-GR" smtClean="0">
                <a:solidFill>
                  <a:srgbClr val="404040"/>
                </a:solidFill>
              </a:rPr>
              <a:t>(π.χ. φορολογική πολιτική) και παρεμβάσεις για έλεγχο</a:t>
            </a:r>
          </a:p>
        </p:txBody>
      </p:sp>
      <p:sp>
        <p:nvSpPr>
          <p:cNvPr id="60425"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60426" name="Text Placeholder 24"/>
          <p:cNvSpPr txBox="1">
            <a:spLocks/>
          </p:cNvSpPr>
          <p:nvPr/>
        </p:nvSpPr>
        <p:spPr bwMode="auto">
          <a:xfrm>
            <a:off x="6521450" y="3557588"/>
            <a:ext cx="1871663" cy="77152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που δεν έχουν αλλάξει πολύ τα τελευταία χρόνια</a:t>
            </a:r>
          </a:p>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 </a:t>
            </a:r>
          </a:p>
        </p:txBody>
      </p:sp>
      <p:pic>
        <p:nvPicPr>
          <p:cNvPr id="60427" name="Γραφικό 17" descr="Φορητός υπολογιστής"/>
          <p:cNvPicPr>
            <a:picLocks noChangeAspect="1"/>
          </p:cNvPicPr>
          <p:nvPr/>
        </p:nvPicPr>
        <p:blipFill>
          <a:blip r:embed="rId3"/>
          <a:srcRect/>
          <a:stretch>
            <a:fillRect/>
          </a:stretch>
        </p:blipFill>
        <p:spPr bwMode="auto">
          <a:xfrm>
            <a:off x="9147175" y="4430713"/>
            <a:ext cx="409575" cy="409575"/>
          </a:xfrm>
          <a:prstGeom prst="rect">
            <a:avLst/>
          </a:prstGeom>
          <a:noFill/>
          <a:ln w="9525">
            <a:noFill/>
            <a:miter lim="800000"/>
            <a:headEnd/>
            <a:tailEnd/>
          </a:ln>
        </p:spPr>
      </p:pic>
      <p:pic>
        <p:nvPicPr>
          <p:cNvPr id="60428" name="Γραφικό 23" descr="Λίστα"/>
          <p:cNvPicPr>
            <a:picLocks noChangeAspect="1"/>
          </p:cNvPicPr>
          <p:nvPr/>
        </p:nvPicPr>
        <p:blipFill>
          <a:blip r:embed="rId4"/>
          <a:srcRect/>
          <a:stretch>
            <a:fillRect/>
          </a:stretch>
        </p:blipFill>
        <p:spPr bwMode="auto">
          <a:xfrm>
            <a:off x="5899150" y="4484688"/>
            <a:ext cx="360363" cy="360362"/>
          </a:xfrm>
          <a:prstGeom prst="rect">
            <a:avLst/>
          </a:prstGeom>
          <a:noFill/>
          <a:ln w="9525">
            <a:noFill/>
            <a:miter lim="800000"/>
            <a:headEnd/>
            <a:tailEnd/>
          </a:ln>
        </p:spPr>
      </p:pic>
      <p:sp>
        <p:nvSpPr>
          <p:cNvPr id="60429" name="Θέση κειμένου 12"/>
          <p:cNvSpPr txBox="1">
            <a:spLocks/>
          </p:cNvSpPr>
          <p:nvPr/>
        </p:nvSpPr>
        <p:spPr bwMode="auto">
          <a:xfrm>
            <a:off x="9558338" y="4475163"/>
            <a:ext cx="2555875" cy="360362"/>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b="1">
                <a:solidFill>
                  <a:srgbClr val="404040"/>
                </a:solidFill>
                <a:latin typeface="Cambria" pitchFamily="18" charset="0"/>
              </a:rPr>
              <a:t>Έλλειψη τεχνολογικών ανακαλύψεων</a:t>
            </a:r>
          </a:p>
        </p:txBody>
      </p:sp>
      <p:pic>
        <p:nvPicPr>
          <p:cNvPr id="60430" name="Picture 4" descr="Î£ÏÎµÏÎ¹ÎºÎ® ÎµÎ¹ÎºÏÎ½Î±"/>
          <p:cNvPicPr>
            <a:picLocks noChangeAspect="1" noChangeArrowheads="1"/>
          </p:cNvPicPr>
          <p:nvPr/>
        </p:nvPicPr>
        <p:blipFill>
          <a:blip r:embed="rId5"/>
          <a:srcRect/>
          <a:stretch>
            <a:fillRect/>
          </a:stretch>
        </p:blipFill>
        <p:spPr bwMode="auto">
          <a:xfrm>
            <a:off x="225425" y="222250"/>
            <a:ext cx="4981575" cy="6413500"/>
          </a:xfrm>
          <a:prstGeom prst="rect">
            <a:avLst/>
          </a:prstGeom>
          <a:noFill/>
          <a:ln w="9525">
            <a:noFill/>
            <a:miter lim="800000"/>
            <a:headEnd/>
            <a:tailEnd/>
          </a:ln>
        </p:spPr>
      </p:pic>
      <p:sp>
        <p:nvSpPr>
          <p:cNvPr id="60431" name="Text Placeholder 24"/>
          <p:cNvSpPr txBox="1">
            <a:spLocks/>
          </p:cNvSpPr>
          <p:nvPr/>
        </p:nvSpPr>
        <p:spPr bwMode="auto">
          <a:xfrm>
            <a:off x="9899650" y="3556000"/>
            <a:ext cx="1871663" cy="77152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πελατών και λοιπών ενδιαφερόμενων</a:t>
            </a:r>
          </a:p>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 </a:t>
            </a:r>
          </a:p>
        </p:txBody>
      </p:sp>
      <p:grpSp>
        <p:nvGrpSpPr>
          <p:cNvPr id="23" name="Γραφικό 30" descr="Ομάδα">
            <a:extLst>
              <a:ext uri="{FF2B5EF4-FFF2-40B4-BE49-F238E27FC236}"/>
            </a:extLst>
          </p:cNvPr>
          <p:cNvGrpSpPr/>
          <p:nvPr/>
        </p:nvGrpSpPr>
        <p:grpSpPr>
          <a:xfrm>
            <a:off x="9172039" y="2909734"/>
            <a:ext cx="360045" cy="381431"/>
            <a:chOff x="5680220" y="3052286"/>
            <a:chExt cx="826784" cy="753428"/>
          </a:xfrm>
          <a:solidFill>
            <a:schemeClr val="bg2">
              <a:lumMod val="50000"/>
            </a:schemeClr>
          </a:solidFill>
        </p:grpSpPr>
        <p:sp>
          <p:nvSpPr>
            <p:cNvPr id="26" name="Ελεύθερη σχεδίαση: Σχήμα 32">
              <a:extLst>
                <a:ext uri="{FF2B5EF4-FFF2-40B4-BE49-F238E27FC236}"/>
              </a:extLst>
            </p:cNvPr>
            <p:cNvSpPr/>
            <p:nvPr/>
          </p:nvSpPr>
          <p:spPr>
            <a:xfrm>
              <a:off x="6260306"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sp>
          <p:nvSpPr>
            <p:cNvPr id="27" name="Ελεύθερη σχεδίαση: Σχήμα 33">
              <a:extLst>
                <a:ext uri="{FF2B5EF4-FFF2-40B4-BE49-F238E27FC236}"/>
              </a:extLst>
            </p:cNvPr>
            <p:cNvSpPr/>
            <p:nvPr/>
          </p:nvSpPr>
          <p:spPr>
            <a:xfrm>
              <a:off x="5784056"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sp>
          <p:nvSpPr>
            <p:cNvPr id="29" name="Ελεύθερη σχεδίαση: Σχήμα 34">
              <a:extLst>
                <a:ext uri="{FF2B5EF4-FFF2-40B4-BE49-F238E27FC236}"/>
              </a:extLst>
            </p:cNvPr>
            <p:cNvSpPr/>
            <p:nvPr/>
          </p:nvSpPr>
          <p:spPr>
            <a:xfrm>
              <a:off x="6022181"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sp>
          <p:nvSpPr>
            <p:cNvPr id="31" name="Ελεύθερη σχεδίαση: Σχήμα 35">
              <a:extLst>
                <a:ext uri="{FF2B5EF4-FFF2-40B4-BE49-F238E27FC236}"/>
              </a:extLst>
            </p:cNvPr>
            <p:cNvSpPr/>
            <p:nvPr/>
          </p:nvSpPr>
          <p:spPr>
            <a:xfrm>
              <a:off x="5912668" y="3225766"/>
              <a:ext cx="388310" cy="550972"/>
            </a:xfrm>
            <a:custGeom>
              <a:avLst/>
              <a:gdLst>
                <a:gd name="connsiteX0" fmla="*/ 345295 w 352425"/>
                <a:gd name="connsiteY0" fmla="*/ 230981 h 600075"/>
                <a:gd name="connsiteX1" fmla="*/ 302432 w 352425"/>
                <a:gd name="connsiteY1" fmla="*/ 72866 h 600075"/>
                <a:gd name="connsiteX2" fmla="*/ 293860 w 352425"/>
                <a:gd name="connsiteY2" fmla="*/ 57626 h 600075"/>
                <a:gd name="connsiteX3" fmla="*/ 228137 w 352425"/>
                <a:gd name="connsiteY3" fmla="*/ 15716 h 600075"/>
                <a:gd name="connsiteX4" fmla="*/ 176702 w 352425"/>
                <a:gd name="connsiteY4" fmla="*/ 7144 h 600075"/>
                <a:gd name="connsiteX5" fmla="*/ 125267 w 352425"/>
                <a:gd name="connsiteY5" fmla="*/ 15716 h 600075"/>
                <a:gd name="connsiteX6" fmla="*/ 59545 w 352425"/>
                <a:gd name="connsiteY6" fmla="*/ 57626 h 600075"/>
                <a:gd name="connsiteX7" fmla="*/ 50972 w 352425"/>
                <a:gd name="connsiteY7" fmla="*/ 72866 h 600075"/>
                <a:gd name="connsiteX8" fmla="*/ 8110 w 352425"/>
                <a:gd name="connsiteY8" fmla="*/ 230981 h 600075"/>
                <a:gd name="connsiteX9" fmla="*/ 28112 w 352425"/>
                <a:gd name="connsiteY9" fmla="*/ 267176 h 600075"/>
                <a:gd name="connsiteX10" fmla="*/ 35732 w 352425"/>
                <a:gd name="connsiteY10" fmla="*/ 268129 h 600075"/>
                <a:gd name="connsiteX11" fmla="*/ 63355 w 352425"/>
                <a:gd name="connsiteY11" fmla="*/ 247174 h 600075"/>
                <a:gd name="connsiteX12" fmla="*/ 101455 w 352425"/>
                <a:gd name="connsiteY12" fmla="*/ 108109 h 600075"/>
                <a:gd name="connsiteX13" fmla="*/ 101455 w 352425"/>
                <a:gd name="connsiteY13" fmla="*/ 592931 h 600075"/>
                <a:gd name="connsiteX14" fmla="*/ 158605 w 352425"/>
                <a:gd name="connsiteY14" fmla="*/ 592931 h 600075"/>
                <a:gd name="connsiteX15" fmla="*/ 158605 w 352425"/>
                <a:gd name="connsiteY15" fmla="*/ 320516 h 600075"/>
                <a:gd name="connsiteX16" fmla="*/ 196705 w 352425"/>
                <a:gd name="connsiteY16" fmla="*/ 320516 h 600075"/>
                <a:gd name="connsiteX17" fmla="*/ 196705 w 352425"/>
                <a:gd name="connsiteY17" fmla="*/ 591979 h 600075"/>
                <a:gd name="connsiteX18" fmla="*/ 253855 w 352425"/>
                <a:gd name="connsiteY18" fmla="*/ 591979 h 600075"/>
                <a:gd name="connsiteX19" fmla="*/ 253855 w 352425"/>
                <a:gd name="connsiteY19" fmla="*/ 108109 h 600075"/>
                <a:gd name="connsiteX20" fmla="*/ 291955 w 352425"/>
                <a:gd name="connsiteY20" fmla="*/ 247174 h 600075"/>
                <a:gd name="connsiteX21" fmla="*/ 319577 w 352425"/>
                <a:gd name="connsiteY21" fmla="*/ 268129 h 600075"/>
                <a:gd name="connsiteX22" fmla="*/ 327197 w 352425"/>
                <a:gd name="connsiteY22" fmla="*/ 267176 h 600075"/>
                <a:gd name="connsiteX23" fmla="*/ 345295 w 352425"/>
                <a:gd name="connsiteY23" fmla="*/ 23098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2425" h="600075">
                  <a:moveTo>
                    <a:pt x="345295" y="230981"/>
                  </a:moveTo>
                  <a:lnTo>
                    <a:pt x="302432" y="72866"/>
                  </a:lnTo>
                  <a:cubicBezTo>
                    <a:pt x="300527" y="67151"/>
                    <a:pt x="297670" y="61436"/>
                    <a:pt x="293860" y="57626"/>
                  </a:cubicBezTo>
                  <a:cubicBezTo>
                    <a:pt x="275762" y="38576"/>
                    <a:pt x="252902" y="24289"/>
                    <a:pt x="228137" y="15716"/>
                  </a:cubicBezTo>
                  <a:cubicBezTo>
                    <a:pt x="211945" y="10001"/>
                    <a:pt x="194800" y="7144"/>
                    <a:pt x="176702" y="7144"/>
                  </a:cubicBezTo>
                  <a:cubicBezTo>
                    <a:pt x="158605" y="7144"/>
                    <a:pt x="141460" y="10001"/>
                    <a:pt x="125267" y="15716"/>
                  </a:cubicBezTo>
                  <a:cubicBezTo>
                    <a:pt x="99550" y="24289"/>
                    <a:pt x="77642" y="38576"/>
                    <a:pt x="59545" y="57626"/>
                  </a:cubicBezTo>
                  <a:cubicBezTo>
                    <a:pt x="55735" y="62389"/>
                    <a:pt x="52877" y="67151"/>
                    <a:pt x="50972" y="72866"/>
                  </a:cubicBezTo>
                  <a:lnTo>
                    <a:pt x="8110" y="230981"/>
                  </a:lnTo>
                  <a:cubicBezTo>
                    <a:pt x="4300" y="246221"/>
                    <a:pt x="11920" y="263366"/>
                    <a:pt x="28112" y="267176"/>
                  </a:cubicBezTo>
                  <a:cubicBezTo>
                    <a:pt x="30970" y="268129"/>
                    <a:pt x="32875" y="268129"/>
                    <a:pt x="35732" y="268129"/>
                  </a:cubicBezTo>
                  <a:cubicBezTo>
                    <a:pt x="48115" y="268129"/>
                    <a:pt x="59545" y="259556"/>
                    <a:pt x="63355" y="247174"/>
                  </a:cubicBezTo>
                  <a:lnTo>
                    <a:pt x="101455" y="108109"/>
                  </a:lnTo>
                  <a:lnTo>
                    <a:pt x="101455" y="592931"/>
                  </a:lnTo>
                  <a:lnTo>
                    <a:pt x="158605" y="592931"/>
                  </a:lnTo>
                  <a:lnTo>
                    <a:pt x="158605" y="320516"/>
                  </a:lnTo>
                  <a:lnTo>
                    <a:pt x="196705" y="320516"/>
                  </a:lnTo>
                  <a:lnTo>
                    <a:pt x="196705" y="591979"/>
                  </a:lnTo>
                  <a:lnTo>
                    <a:pt x="253855" y="591979"/>
                  </a:lnTo>
                  <a:lnTo>
                    <a:pt x="253855" y="108109"/>
                  </a:lnTo>
                  <a:lnTo>
                    <a:pt x="291955" y="247174"/>
                  </a:lnTo>
                  <a:cubicBezTo>
                    <a:pt x="295765" y="259556"/>
                    <a:pt x="307195" y="268129"/>
                    <a:pt x="319577" y="268129"/>
                  </a:cubicBezTo>
                  <a:cubicBezTo>
                    <a:pt x="322435" y="268129"/>
                    <a:pt x="324340" y="268129"/>
                    <a:pt x="327197" y="267176"/>
                  </a:cubicBezTo>
                  <a:cubicBezTo>
                    <a:pt x="340532" y="263366"/>
                    <a:pt x="349105" y="246221"/>
                    <a:pt x="345295" y="230981"/>
                  </a:cubicBez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dirty="0"/>
            </a:p>
          </p:txBody>
        </p:sp>
        <p:sp>
          <p:nvSpPr>
            <p:cNvPr id="32" name="Ελεύθερη σχεδίαση: Σχήμα 36">
              <a:extLst>
                <a:ext uri="{FF2B5EF4-FFF2-40B4-BE49-F238E27FC236}"/>
              </a:extLst>
            </p:cNvPr>
            <p:cNvSpPr/>
            <p:nvPr/>
          </p:nvSpPr>
          <p:spPr>
            <a:xfrm>
              <a:off x="5680220" y="3204686"/>
              <a:ext cx="285750" cy="600075"/>
            </a:xfrm>
            <a:custGeom>
              <a:avLst/>
              <a:gdLst>
                <a:gd name="connsiteX0" fmla="*/ 228137 w 285750"/>
                <a:gd name="connsiteY0" fmla="*/ 227171 h 600075"/>
                <a:gd name="connsiteX1" fmla="*/ 271000 w 285750"/>
                <a:gd name="connsiteY1" fmla="*/ 69056 h 600075"/>
                <a:gd name="connsiteX2" fmla="*/ 282430 w 285750"/>
                <a:gd name="connsiteY2" fmla="*/ 46196 h 600075"/>
                <a:gd name="connsiteX3" fmla="*/ 228137 w 285750"/>
                <a:gd name="connsiteY3" fmla="*/ 15716 h 600075"/>
                <a:gd name="connsiteX4" fmla="*/ 176702 w 285750"/>
                <a:gd name="connsiteY4" fmla="*/ 7144 h 600075"/>
                <a:gd name="connsiteX5" fmla="*/ 125267 w 285750"/>
                <a:gd name="connsiteY5" fmla="*/ 15716 h 600075"/>
                <a:gd name="connsiteX6" fmla="*/ 59545 w 285750"/>
                <a:gd name="connsiteY6" fmla="*/ 57626 h 600075"/>
                <a:gd name="connsiteX7" fmla="*/ 50972 w 285750"/>
                <a:gd name="connsiteY7" fmla="*/ 72866 h 600075"/>
                <a:gd name="connsiteX8" fmla="*/ 8110 w 285750"/>
                <a:gd name="connsiteY8" fmla="*/ 231934 h 600075"/>
                <a:gd name="connsiteX9" fmla="*/ 28112 w 285750"/>
                <a:gd name="connsiteY9" fmla="*/ 268129 h 600075"/>
                <a:gd name="connsiteX10" fmla="*/ 35732 w 285750"/>
                <a:gd name="connsiteY10" fmla="*/ 269081 h 600075"/>
                <a:gd name="connsiteX11" fmla="*/ 63355 w 285750"/>
                <a:gd name="connsiteY11" fmla="*/ 248126 h 600075"/>
                <a:gd name="connsiteX12" fmla="*/ 101455 w 285750"/>
                <a:gd name="connsiteY12" fmla="*/ 109061 h 600075"/>
                <a:gd name="connsiteX13" fmla="*/ 101455 w 285750"/>
                <a:gd name="connsiteY13" fmla="*/ 593884 h 600075"/>
                <a:gd name="connsiteX14" fmla="*/ 158605 w 285750"/>
                <a:gd name="connsiteY14" fmla="*/ 593884 h 600075"/>
                <a:gd name="connsiteX15" fmla="*/ 158605 w 285750"/>
                <a:gd name="connsiteY15" fmla="*/ 321469 h 600075"/>
                <a:gd name="connsiteX16" fmla="*/ 196705 w 285750"/>
                <a:gd name="connsiteY16" fmla="*/ 321469 h 600075"/>
                <a:gd name="connsiteX17" fmla="*/ 196705 w 285750"/>
                <a:gd name="connsiteY17" fmla="*/ 592931 h 600075"/>
                <a:gd name="connsiteX18" fmla="*/ 253855 w 285750"/>
                <a:gd name="connsiteY18" fmla="*/ 592931 h 600075"/>
                <a:gd name="connsiteX19" fmla="*/ 253855 w 285750"/>
                <a:gd name="connsiteY19" fmla="*/ 284321 h 600075"/>
                <a:gd name="connsiteX20" fmla="*/ 228137 w 285750"/>
                <a:gd name="connsiteY20" fmla="*/ 22717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750" h="600075">
                  <a:moveTo>
                    <a:pt x="228137" y="227171"/>
                  </a:moveTo>
                  <a:lnTo>
                    <a:pt x="271000" y="69056"/>
                  </a:lnTo>
                  <a:cubicBezTo>
                    <a:pt x="272905" y="60484"/>
                    <a:pt x="277667" y="52864"/>
                    <a:pt x="282430" y="46196"/>
                  </a:cubicBezTo>
                  <a:cubicBezTo>
                    <a:pt x="267190" y="32861"/>
                    <a:pt x="248140" y="22384"/>
                    <a:pt x="228137" y="15716"/>
                  </a:cubicBezTo>
                  <a:cubicBezTo>
                    <a:pt x="211945" y="10001"/>
                    <a:pt x="194800" y="7144"/>
                    <a:pt x="176702" y="7144"/>
                  </a:cubicBezTo>
                  <a:cubicBezTo>
                    <a:pt x="158605" y="7144"/>
                    <a:pt x="141460" y="10001"/>
                    <a:pt x="125267" y="15716"/>
                  </a:cubicBezTo>
                  <a:cubicBezTo>
                    <a:pt x="99550" y="24289"/>
                    <a:pt x="77642" y="38576"/>
                    <a:pt x="59545" y="57626"/>
                  </a:cubicBezTo>
                  <a:cubicBezTo>
                    <a:pt x="55735" y="62389"/>
                    <a:pt x="52877" y="67151"/>
                    <a:pt x="50972" y="72866"/>
                  </a:cubicBezTo>
                  <a:lnTo>
                    <a:pt x="8110" y="231934"/>
                  </a:lnTo>
                  <a:cubicBezTo>
                    <a:pt x="4300" y="247174"/>
                    <a:pt x="11920" y="264319"/>
                    <a:pt x="28112" y="268129"/>
                  </a:cubicBezTo>
                  <a:cubicBezTo>
                    <a:pt x="30970" y="269081"/>
                    <a:pt x="32875" y="269081"/>
                    <a:pt x="35732" y="269081"/>
                  </a:cubicBezTo>
                  <a:cubicBezTo>
                    <a:pt x="48115" y="269081"/>
                    <a:pt x="59545" y="260509"/>
                    <a:pt x="63355" y="248126"/>
                  </a:cubicBezTo>
                  <a:lnTo>
                    <a:pt x="101455" y="109061"/>
                  </a:lnTo>
                  <a:lnTo>
                    <a:pt x="101455" y="593884"/>
                  </a:lnTo>
                  <a:lnTo>
                    <a:pt x="158605" y="593884"/>
                  </a:lnTo>
                  <a:lnTo>
                    <a:pt x="158605" y="321469"/>
                  </a:lnTo>
                  <a:lnTo>
                    <a:pt x="196705" y="321469"/>
                  </a:lnTo>
                  <a:lnTo>
                    <a:pt x="196705" y="592931"/>
                  </a:lnTo>
                  <a:lnTo>
                    <a:pt x="253855" y="592931"/>
                  </a:lnTo>
                  <a:lnTo>
                    <a:pt x="253855" y="284321"/>
                  </a:lnTo>
                  <a:cubicBezTo>
                    <a:pt x="233852" y="274796"/>
                    <a:pt x="222422" y="250984"/>
                    <a:pt x="228137" y="227171"/>
                  </a:cubicBez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sp>
          <p:nvSpPr>
            <p:cNvPr id="34" name="Ελεύθερη σχεδίαση: Σχήμα 37">
              <a:extLst>
                <a:ext uri="{FF2B5EF4-FFF2-40B4-BE49-F238E27FC236}"/>
              </a:extLst>
            </p:cNvPr>
            <p:cNvSpPr/>
            <p:nvPr/>
          </p:nvSpPr>
          <p:spPr>
            <a:xfrm>
              <a:off x="6221254" y="3205639"/>
              <a:ext cx="285750" cy="600075"/>
            </a:xfrm>
            <a:custGeom>
              <a:avLst/>
              <a:gdLst>
                <a:gd name="connsiteX0" fmla="*/ 282416 w 285750"/>
                <a:gd name="connsiteY0" fmla="*/ 230981 h 600075"/>
                <a:gd name="connsiteX1" fmla="*/ 238601 w 285750"/>
                <a:gd name="connsiteY1" fmla="*/ 72866 h 600075"/>
                <a:gd name="connsiteX2" fmla="*/ 230029 w 285750"/>
                <a:gd name="connsiteY2" fmla="*/ 57626 h 600075"/>
                <a:gd name="connsiteX3" fmla="*/ 164306 w 285750"/>
                <a:gd name="connsiteY3" fmla="*/ 15716 h 600075"/>
                <a:gd name="connsiteX4" fmla="*/ 112871 w 285750"/>
                <a:gd name="connsiteY4" fmla="*/ 7144 h 600075"/>
                <a:gd name="connsiteX5" fmla="*/ 61436 w 285750"/>
                <a:gd name="connsiteY5" fmla="*/ 15716 h 600075"/>
                <a:gd name="connsiteX6" fmla="*/ 7144 w 285750"/>
                <a:gd name="connsiteY6" fmla="*/ 46196 h 600075"/>
                <a:gd name="connsiteX7" fmla="*/ 18574 w 285750"/>
                <a:gd name="connsiteY7" fmla="*/ 68104 h 600075"/>
                <a:gd name="connsiteX8" fmla="*/ 61436 w 285750"/>
                <a:gd name="connsiteY8" fmla="*/ 226219 h 600075"/>
                <a:gd name="connsiteX9" fmla="*/ 35719 w 285750"/>
                <a:gd name="connsiteY9" fmla="*/ 283369 h 600075"/>
                <a:gd name="connsiteX10" fmla="*/ 35719 w 285750"/>
                <a:gd name="connsiteY10" fmla="*/ 592931 h 600075"/>
                <a:gd name="connsiteX11" fmla="*/ 92869 w 285750"/>
                <a:gd name="connsiteY11" fmla="*/ 592931 h 600075"/>
                <a:gd name="connsiteX12" fmla="*/ 92869 w 285750"/>
                <a:gd name="connsiteY12" fmla="*/ 320516 h 600075"/>
                <a:gd name="connsiteX13" fmla="*/ 130969 w 285750"/>
                <a:gd name="connsiteY13" fmla="*/ 320516 h 600075"/>
                <a:gd name="connsiteX14" fmla="*/ 130969 w 285750"/>
                <a:gd name="connsiteY14" fmla="*/ 591979 h 600075"/>
                <a:gd name="connsiteX15" fmla="*/ 188119 w 285750"/>
                <a:gd name="connsiteY15" fmla="*/ 591979 h 600075"/>
                <a:gd name="connsiteX16" fmla="*/ 188119 w 285750"/>
                <a:gd name="connsiteY16" fmla="*/ 108109 h 600075"/>
                <a:gd name="connsiteX17" fmla="*/ 226219 w 285750"/>
                <a:gd name="connsiteY17" fmla="*/ 247174 h 600075"/>
                <a:gd name="connsiteX18" fmla="*/ 253841 w 285750"/>
                <a:gd name="connsiteY18" fmla="*/ 268129 h 600075"/>
                <a:gd name="connsiteX19" fmla="*/ 261461 w 285750"/>
                <a:gd name="connsiteY19" fmla="*/ 267176 h 600075"/>
                <a:gd name="connsiteX20" fmla="*/ 282416 w 285750"/>
                <a:gd name="connsiteY20" fmla="*/ 23098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750" h="600075">
                  <a:moveTo>
                    <a:pt x="282416" y="230981"/>
                  </a:moveTo>
                  <a:lnTo>
                    <a:pt x="238601" y="72866"/>
                  </a:lnTo>
                  <a:cubicBezTo>
                    <a:pt x="236696" y="67151"/>
                    <a:pt x="233839" y="61436"/>
                    <a:pt x="230029" y="57626"/>
                  </a:cubicBezTo>
                  <a:cubicBezTo>
                    <a:pt x="211931" y="38576"/>
                    <a:pt x="189071" y="24289"/>
                    <a:pt x="164306" y="15716"/>
                  </a:cubicBezTo>
                  <a:cubicBezTo>
                    <a:pt x="148114" y="10001"/>
                    <a:pt x="130969" y="7144"/>
                    <a:pt x="112871" y="7144"/>
                  </a:cubicBezTo>
                  <a:cubicBezTo>
                    <a:pt x="94774" y="7144"/>
                    <a:pt x="77629" y="10001"/>
                    <a:pt x="61436" y="15716"/>
                  </a:cubicBezTo>
                  <a:cubicBezTo>
                    <a:pt x="41434" y="22384"/>
                    <a:pt x="23336" y="32861"/>
                    <a:pt x="7144" y="46196"/>
                  </a:cubicBezTo>
                  <a:cubicBezTo>
                    <a:pt x="12859" y="52864"/>
                    <a:pt x="16669" y="60484"/>
                    <a:pt x="18574" y="68104"/>
                  </a:cubicBezTo>
                  <a:lnTo>
                    <a:pt x="61436" y="226219"/>
                  </a:lnTo>
                  <a:cubicBezTo>
                    <a:pt x="68104" y="250031"/>
                    <a:pt x="55721" y="273844"/>
                    <a:pt x="35719" y="283369"/>
                  </a:cubicBezTo>
                  <a:lnTo>
                    <a:pt x="35719" y="592931"/>
                  </a:lnTo>
                  <a:lnTo>
                    <a:pt x="92869" y="592931"/>
                  </a:lnTo>
                  <a:lnTo>
                    <a:pt x="92869" y="320516"/>
                  </a:lnTo>
                  <a:lnTo>
                    <a:pt x="130969" y="320516"/>
                  </a:lnTo>
                  <a:lnTo>
                    <a:pt x="130969" y="591979"/>
                  </a:lnTo>
                  <a:lnTo>
                    <a:pt x="188119" y="591979"/>
                  </a:lnTo>
                  <a:lnTo>
                    <a:pt x="188119" y="108109"/>
                  </a:lnTo>
                  <a:lnTo>
                    <a:pt x="226219" y="247174"/>
                  </a:lnTo>
                  <a:cubicBezTo>
                    <a:pt x="230029" y="259556"/>
                    <a:pt x="241459" y="268129"/>
                    <a:pt x="253841" y="268129"/>
                  </a:cubicBezTo>
                  <a:cubicBezTo>
                    <a:pt x="256699" y="268129"/>
                    <a:pt x="258604" y="268129"/>
                    <a:pt x="261461" y="267176"/>
                  </a:cubicBezTo>
                  <a:cubicBezTo>
                    <a:pt x="277654" y="263366"/>
                    <a:pt x="286226" y="246221"/>
                    <a:pt x="282416" y="230981"/>
                  </a:cubicBez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grpSp>
      <p:grpSp>
        <p:nvGrpSpPr>
          <p:cNvPr id="9" name="Γραφικό 6" descr="Κουτί">
            <a:extLst>
              <a:ext uri="{FF2B5EF4-FFF2-40B4-BE49-F238E27FC236}"/>
            </a:extLst>
          </p:cNvPr>
          <p:cNvGrpSpPr/>
          <p:nvPr/>
        </p:nvGrpSpPr>
        <p:grpSpPr>
          <a:xfrm>
            <a:off x="5822179" y="2912456"/>
            <a:ext cx="457200" cy="457200"/>
            <a:chOff x="5822179" y="2967488"/>
            <a:chExt cx="457200" cy="457200"/>
          </a:xfrm>
          <a:solidFill>
            <a:schemeClr val="bg2">
              <a:lumMod val="50000"/>
            </a:schemeClr>
          </a:solidFill>
        </p:grpSpPr>
        <p:sp>
          <p:nvSpPr>
            <p:cNvPr id="10" name="Ελεύθερη σχεδίαση: Σχήμα 9">
              <a:extLst>
                <a:ext uri="{FF2B5EF4-FFF2-40B4-BE49-F238E27FC236}"/>
              </a:extLst>
            </p:cNvPr>
            <p:cNvSpPr/>
            <p:nvPr/>
          </p:nvSpPr>
          <p:spPr>
            <a:xfrm>
              <a:off x="5890045" y="3056785"/>
              <a:ext cx="233363" cy="142875"/>
            </a:xfrm>
            <a:custGeom>
              <a:avLst/>
              <a:gdLst>
                <a:gd name="connsiteX0" fmla="*/ 75009 w 233362"/>
                <a:gd name="connsiteY0" fmla="*/ 3572 h 142875"/>
                <a:gd name="connsiteX1" fmla="*/ 3572 w 233362"/>
                <a:gd name="connsiteY1" fmla="*/ 46911 h 142875"/>
                <a:gd name="connsiteX2" fmla="*/ 160734 w 233362"/>
                <a:gd name="connsiteY2" fmla="*/ 142161 h 142875"/>
                <a:gd name="connsiteX3" fmla="*/ 232172 w 233362"/>
                <a:gd name="connsiteY3" fmla="*/ 98822 h 142875"/>
              </a:gdLst>
              <a:ahLst/>
              <a:cxnLst>
                <a:cxn ang="0">
                  <a:pos x="connsiteX0" y="connsiteY0"/>
                </a:cxn>
                <a:cxn ang="0">
                  <a:pos x="connsiteX1" y="connsiteY1"/>
                </a:cxn>
                <a:cxn ang="0">
                  <a:pos x="connsiteX2" y="connsiteY2"/>
                </a:cxn>
                <a:cxn ang="0">
                  <a:pos x="connsiteX3" y="connsiteY3"/>
                </a:cxn>
              </a:cxnLst>
              <a:rect l="l" t="t" r="r" b="b"/>
              <a:pathLst>
                <a:path w="233362" h="142875">
                  <a:moveTo>
                    <a:pt x="75009" y="3572"/>
                  </a:moveTo>
                  <a:lnTo>
                    <a:pt x="3572" y="46911"/>
                  </a:lnTo>
                  <a:lnTo>
                    <a:pt x="160734" y="142161"/>
                  </a:lnTo>
                  <a:lnTo>
                    <a:pt x="232172" y="98822"/>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1" name="Ελεύθερη σχεδίαση: Σχήμα 10">
              <a:extLst>
                <a:ext uri="{FF2B5EF4-FFF2-40B4-BE49-F238E27FC236}"/>
              </a:extLst>
            </p:cNvPr>
            <p:cNvSpPr/>
            <p:nvPr/>
          </p:nvSpPr>
          <p:spPr>
            <a:xfrm>
              <a:off x="5979580" y="3004874"/>
              <a:ext cx="228600" cy="142875"/>
            </a:xfrm>
            <a:custGeom>
              <a:avLst/>
              <a:gdLst>
                <a:gd name="connsiteX0" fmla="*/ 228362 w 228600"/>
                <a:gd name="connsiteY0" fmla="*/ 98822 h 142875"/>
                <a:gd name="connsiteX1" fmla="*/ 71199 w 228600"/>
                <a:gd name="connsiteY1" fmla="*/ 3572 h 142875"/>
                <a:gd name="connsiteX2" fmla="*/ 3572 w 228600"/>
                <a:gd name="connsiteY2" fmla="*/ 44529 h 142875"/>
                <a:gd name="connsiteX3" fmla="*/ 160734 w 228600"/>
                <a:gd name="connsiteY3" fmla="*/ 139779 h 142875"/>
              </a:gdLst>
              <a:ahLst/>
              <a:cxnLst>
                <a:cxn ang="0">
                  <a:pos x="connsiteX0" y="connsiteY0"/>
                </a:cxn>
                <a:cxn ang="0">
                  <a:pos x="connsiteX1" y="connsiteY1"/>
                </a:cxn>
                <a:cxn ang="0">
                  <a:pos x="connsiteX2" y="connsiteY2"/>
                </a:cxn>
                <a:cxn ang="0">
                  <a:pos x="connsiteX3" y="connsiteY3"/>
                </a:cxn>
              </a:cxnLst>
              <a:rect l="l" t="t" r="r" b="b"/>
              <a:pathLst>
                <a:path w="228600" h="142875">
                  <a:moveTo>
                    <a:pt x="228362" y="98822"/>
                  </a:moveTo>
                  <a:lnTo>
                    <a:pt x="71199" y="3572"/>
                  </a:lnTo>
                  <a:lnTo>
                    <a:pt x="3572" y="44529"/>
                  </a:lnTo>
                  <a:lnTo>
                    <a:pt x="160734" y="139779"/>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2" name="Ελεύθερη σχεδίαση: Σχήμα 11">
              <a:extLst>
                <a:ext uri="{FF2B5EF4-FFF2-40B4-BE49-F238E27FC236}"/>
              </a:extLst>
            </p:cNvPr>
            <p:cNvSpPr/>
            <p:nvPr/>
          </p:nvSpPr>
          <p:spPr>
            <a:xfrm>
              <a:off x="5890045" y="3122507"/>
              <a:ext cx="152400" cy="261938"/>
            </a:xfrm>
            <a:custGeom>
              <a:avLst/>
              <a:gdLst>
                <a:gd name="connsiteX0" fmla="*/ 3572 w 152400"/>
                <a:gd name="connsiteY0" fmla="*/ 19288 h 261937"/>
                <a:gd name="connsiteX1" fmla="*/ 3572 w 152400"/>
                <a:gd name="connsiteY1" fmla="*/ 171688 h 261937"/>
                <a:gd name="connsiteX2" fmla="*/ 151209 w 152400"/>
                <a:gd name="connsiteY2" fmla="*/ 261223 h 261937"/>
                <a:gd name="connsiteX3" fmla="*/ 151209 w 152400"/>
                <a:gd name="connsiteY3" fmla="*/ 93107 h 261937"/>
                <a:gd name="connsiteX4" fmla="*/ 3572 w 152400"/>
                <a:gd name="connsiteY4" fmla="*/ 3572 h 2619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261937">
                  <a:moveTo>
                    <a:pt x="3572" y="19288"/>
                  </a:moveTo>
                  <a:lnTo>
                    <a:pt x="3572" y="171688"/>
                  </a:lnTo>
                  <a:lnTo>
                    <a:pt x="151209" y="261223"/>
                  </a:lnTo>
                  <a:lnTo>
                    <a:pt x="151209" y="93107"/>
                  </a:lnTo>
                  <a:lnTo>
                    <a:pt x="3572" y="3572"/>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4" name="Ελεύθερη σχεδίαση: Σχήμα 13">
              <a:extLst>
                <a:ext uri="{FF2B5EF4-FFF2-40B4-BE49-F238E27FC236}"/>
              </a:extLst>
            </p:cNvPr>
            <p:cNvSpPr/>
            <p:nvPr/>
          </p:nvSpPr>
          <p:spPr>
            <a:xfrm>
              <a:off x="6056732" y="3122507"/>
              <a:ext cx="152400" cy="261938"/>
            </a:xfrm>
            <a:custGeom>
              <a:avLst/>
              <a:gdLst>
                <a:gd name="connsiteX0" fmla="*/ 55959 w 152400"/>
                <a:gd name="connsiteY0" fmla="*/ 119301 h 261937"/>
                <a:gd name="connsiteX1" fmla="*/ 22622 w 152400"/>
                <a:gd name="connsiteY1" fmla="*/ 138351 h 261937"/>
                <a:gd name="connsiteX2" fmla="*/ 22622 w 152400"/>
                <a:gd name="connsiteY2" fmla="*/ 105013 h 261937"/>
                <a:gd name="connsiteX3" fmla="*/ 55959 w 152400"/>
                <a:gd name="connsiteY3" fmla="*/ 85963 h 261937"/>
                <a:gd name="connsiteX4" fmla="*/ 55959 w 152400"/>
                <a:gd name="connsiteY4" fmla="*/ 119301 h 261937"/>
                <a:gd name="connsiteX5" fmla="*/ 3572 w 152400"/>
                <a:gd name="connsiteY5" fmla="*/ 93107 h 261937"/>
                <a:gd name="connsiteX6" fmla="*/ 3572 w 152400"/>
                <a:gd name="connsiteY6" fmla="*/ 261223 h 261937"/>
                <a:gd name="connsiteX7" fmla="*/ 151209 w 152400"/>
                <a:gd name="connsiteY7" fmla="*/ 171688 h 261937"/>
                <a:gd name="connsiteX8" fmla="*/ 151209 w 152400"/>
                <a:gd name="connsiteY8" fmla="*/ 3572 h 261937"/>
                <a:gd name="connsiteX9" fmla="*/ 3572 w 152400"/>
                <a:gd name="connsiteY9" fmla="*/ 93107 h 261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400" h="261937">
                  <a:moveTo>
                    <a:pt x="55959" y="119301"/>
                  </a:moveTo>
                  <a:lnTo>
                    <a:pt x="22622" y="138351"/>
                  </a:lnTo>
                  <a:lnTo>
                    <a:pt x="22622" y="105013"/>
                  </a:lnTo>
                  <a:lnTo>
                    <a:pt x="55959" y="85963"/>
                  </a:lnTo>
                  <a:lnTo>
                    <a:pt x="55959" y="119301"/>
                  </a:lnTo>
                  <a:close/>
                  <a:moveTo>
                    <a:pt x="3572" y="93107"/>
                  </a:moveTo>
                  <a:lnTo>
                    <a:pt x="3572" y="261223"/>
                  </a:lnTo>
                  <a:lnTo>
                    <a:pt x="151209" y="171688"/>
                  </a:lnTo>
                  <a:lnTo>
                    <a:pt x="151209" y="3572"/>
                  </a:lnTo>
                  <a:lnTo>
                    <a:pt x="3572" y="93107"/>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Θέση εικόνας 39" descr="Κοντινό τριγωνικό σχέδιο δόμησης"/>
          <p:cNvPicPr>
            <a:picLocks noGrp="1" noChangeAspect="1"/>
          </p:cNvPicPr>
          <p:nvPr>
            <p:ph type="pic" sz="quarter" idx="13"/>
          </p:nvPr>
        </p:nvPicPr>
        <p:blipFill>
          <a:blip r:embed="rId3"/>
          <a:srcRect/>
          <a:stretch>
            <a:fillRect/>
          </a:stretch>
        </p:blipFill>
        <p:spPr>
          <a:xfrm>
            <a:off x="0" y="-14288"/>
            <a:ext cx="12192000" cy="6778626"/>
          </a:xfrm>
          <a:ln w="76200"/>
        </p:spPr>
      </p:pic>
      <p:sp>
        <p:nvSpPr>
          <p:cNvPr id="22" name="Τίτλος 21"/>
          <p:cNvSpPr>
            <a:spLocks noGrp="1"/>
          </p:cNvSpPr>
          <p:nvPr>
            <p:ph type="ctrTitle"/>
          </p:nvPr>
        </p:nvSpPr>
        <p:spPr>
          <a:xfrm>
            <a:off x="144463" y="144463"/>
            <a:ext cx="4859337" cy="6480175"/>
          </a:xfrm>
        </p:spPr>
        <p:txBody>
          <a:bodyPr/>
          <a:lstStyle/>
          <a:p>
            <a:pPr algn="ctr" eaLnBrk="1" fontAlgn="auto" hangingPunct="1">
              <a:spcAft>
                <a:spcPts val="0"/>
              </a:spcAft>
              <a:defRPr/>
            </a:pPr>
            <a:r>
              <a:rPr lang="el-GR" dirty="0"/>
              <a:t>Μέρος </a:t>
            </a:r>
            <a:r>
              <a:rPr lang="en-US" dirty="0"/>
              <a:t>2</a:t>
            </a:r>
            <a:r>
              <a:rPr lang="el-GR" dirty="0"/>
              <a:t>ο</a:t>
            </a:r>
            <a:br>
              <a:rPr lang="el-GR" dirty="0"/>
            </a:br>
            <a:endParaRPr lang="el-GR" dirty="0"/>
          </a:p>
        </p:txBody>
      </p:sp>
      <p:sp>
        <p:nvSpPr>
          <p:cNvPr id="30723" name="Υπότιτλος 22"/>
          <p:cNvSpPr>
            <a:spLocks noGrp="1"/>
          </p:cNvSpPr>
          <p:nvPr>
            <p:ph type="subTitle" idx="1"/>
          </p:nvPr>
        </p:nvSpPr>
        <p:spPr>
          <a:xfrm>
            <a:off x="558800" y="4824413"/>
            <a:ext cx="3932238" cy="1093787"/>
          </a:xfrm>
        </p:spPr>
        <p:txBody>
          <a:bodyPr/>
          <a:lstStyle/>
          <a:p>
            <a:pPr algn="ctr" eaLnBrk="1" hangingPunct="1"/>
            <a:r>
              <a:rPr lang="el-GR" sz="2400" smtClean="0">
                <a:solidFill>
                  <a:srgbClr val="404040"/>
                </a:solidFill>
              </a:rPr>
              <a:t>Επιδράσεις Περιβάλλοντος, Τεχνολογίας &amp; Διακίνησης – Επεξεργασίας Πληροφόρησης  στον οργανωτικό σχεδιασμό </a:t>
            </a:r>
          </a:p>
        </p:txBody>
      </p:sp>
      <p:sp>
        <p:nvSpPr>
          <p:cNvPr id="7" name="Ορθογώνιο 6" descr="Διαχωριστική γραμμή κάτω εικόνας"/>
          <p:cNvSpPr/>
          <p:nvPr/>
        </p:nvSpPr>
        <p:spPr>
          <a:xfrm>
            <a:off x="407988" y="3386138"/>
            <a:ext cx="4330700" cy="1825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b="1" dirty="0"/>
          </a:p>
        </p:txBody>
      </p:sp>
      <p:sp>
        <p:nvSpPr>
          <p:cNvPr id="17" name="Ορθογώνιο 6" descr="Διαχωριστική γραμμή επάνω εικόνας"/>
          <p:cNvSpPr/>
          <p:nvPr/>
        </p:nvSpPr>
        <p:spPr>
          <a:xfrm flipV="1">
            <a:off x="407988" y="404813"/>
            <a:ext cx="4330700" cy="1825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1" name="Ορθογώνιο 6"/>
          <p:cNvSpPr/>
          <p:nvPr/>
        </p:nvSpPr>
        <p:spPr>
          <a:xfrm flipV="1">
            <a:off x="9977438" y="6151563"/>
            <a:ext cx="203200" cy="1778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 name="connsiteX0-19" fmla="*/ 4330700 w 4330700"/>
              <a:gd name="connsiteY0-20" fmla="*/ 588834 h 588834"/>
              <a:gd name="connsiteX1-21" fmla="*/ 0 w 4330700"/>
              <a:gd name="connsiteY1-22" fmla="*/ 588834 h 588834"/>
              <a:gd name="connsiteX2-23" fmla="*/ 0 w 4330700"/>
              <a:gd name="connsiteY2-24" fmla="*/ 0 h 588834"/>
              <a:gd name="connsiteX0-25" fmla="*/ 550806 w 550806"/>
              <a:gd name="connsiteY0-26" fmla="*/ 588834 h 588834"/>
              <a:gd name="connsiteX1-27" fmla="*/ 0 w 550806"/>
              <a:gd name="connsiteY1-28" fmla="*/ 588834 h 588834"/>
              <a:gd name="connsiteX2-29" fmla="*/ 0 w 550806"/>
              <a:gd name="connsiteY2-30" fmla="*/ 0 h 588834"/>
            </a:gdLst>
            <a:ahLst/>
            <a:cxnLst>
              <a:cxn ang="0">
                <a:pos x="connsiteX0-1" y="connsiteY0-2"/>
              </a:cxn>
              <a:cxn ang="0">
                <a:pos x="connsiteX1-3" y="connsiteY1-4"/>
              </a:cxn>
              <a:cxn ang="0">
                <a:pos x="connsiteX2-5" y="connsiteY2-6"/>
              </a:cxn>
            </a:cxnLst>
            <a:rect l="l" t="t" r="r" b="b"/>
            <a:pathLst>
              <a:path w="550806" h="588834">
                <a:moveTo>
                  <a:pt x="550806" y="588834"/>
                </a:moveTo>
                <a:lnTo>
                  <a:pt x="0" y="588834"/>
                </a:lnTo>
                <a:lnTo>
                  <a:pt x="0" y="0"/>
                </a:lnTo>
              </a:path>
            </a:pathLst>
          </a:cu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pic>
        <p:nvPicPr>
          <p:cNvPr id="30727" name="Picture 6" descr="ÎÏÎ¿ÏÎ­Î»ÎµÏÎ¼Î± ÎµÎ¹ÎºÏÎ½Î±Ï Î³Î¹Î± company black white images"/>
          <p:cNvPicPr>
            <a:picLocks noChangeAspect="1" noChangeArrowheads="1"/>
          </p:cNvPicPr>
          <p:nvPr/>
        </p:nvPicPr>
        <p:blipFill>
          <a:blip r:embed="rId4"/>
          <a:srcRect/>
          <a:stretch>
            <a:fillRect/>
          </a:stretch>
        </p:blipFill>
        <p:spPr bwMode="auto">
          <a:xfrm>
            <a:off x="614363" y="533400"/>
            <a:ext cx="3876675" cy="2906713"/>
          </a:xfrm>
          <a:prstGeom prst="rect">
            <a:avLst/>
          </a:prstGeom>
          <a:noFill/>
          <a:ln w="9525">
            <a:noFill/>
            <a:miter lim="800000"/>
            <a:headEnd/>
            <a:tailEnd/>
          </a:ln>
        </p:spPr>
      </p:pic>
      <p:pic>
        <p:nvPicPr>
          <p:cNvPr id="30728" name="Picture 6" descr="ÎÏÎ¿ÏÎ­Î»ÎµÏÎ¼Î± ÎµÎ¹ÎºÏÎ½Î±Ï Î³Î¹Î± production BLACK WHITE IMAGES"/>
          <p:cNvPicPr>
            <a:picLocks noChangeAspect="1" noChangeArrowheads="1"/>
          </p:cNvPicPr>
          <p:nvPr/>
        </p:nvPicPr>
        <p:blipFill>
          <a:blip r:embed="rId5"/>
          <a:srcRect/>
          <a:stretch>
            <a:fillRect/>
          </a:stretch>
        </p:blipFill>
        <p:spPr bwMode="auto">
          <a:xfrm>
            <a:off x="614363" y="533400"/>
            <a:ext cx="3876675" cy="2906713"/>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5" name="Θέση εικόνας 27" descr="Μολύβι επάνω σε σχέδιο κτιρίου"/>
          <p:cNvPicPr>
            <a:picLocks noGrp="1" noChangeAspect="1"/>
          </p:cNvPicPr>
          <p:nvPr>
            <p:ph type="pic" sz="quarter" idx="42"/>
          </p:nvPr>
        </p:nvPicPr>
        <p:blipFill>
          <a:blip r:embed="rId3"/>
          <a:srcRect/>
          <a:stretch>
            <a:fillRect/>
          </a:stretch>
        </p:blipFill>
        <p:spPr>
          <a:xfrm>
            <a:off x="3024188" y="1981200"/>
            <a:ext cx="1476375" cy="1476375"/>
          </a:xfrm>
          <a:ln w="9525"/>
        </p:spPr>
      </p:pic>
      <p:pic>
        <p:nvPicPr>
          <p:cNvPr id="62466" name="Γραφικό 39" descr="Βιβλία"/>
          <p:cNvPicPr>
            <a:picLocks noChangeAspect="1"/>
          </p:cNvPicPr>
          <p:nvPr/>
        </p:nvPicPr>
        <p:blipFill>
          <a:blip r:embed="rId4"/>
          <a:srcRect/>
          <a:stretch>
            <a:fillRect/>
          </a:stretch>
        </p:blipFill>
        <p:spPr bwMode="auto">
          <a:xfrm>
            <a:off x="5111750" y="896938"/>
            <a:ext cx="687388" cy="687387"/>
          </a:xfrm>
          <a:prstGeom prst="rect">
            <a:avLst/>
          </a:prstGeom>
          <a:noFill/>
          <a:ln w="9525">
            <a:noFill/>
            <a:miter lim="800000"/>
            <a:headEnd/>
            <a:tailEnd/>
          </a:ln>
        </p:spPr>
      </p:pic>
      <p:sp>
        <p:nvSpPr>
          <p:cNvPr id="7" name="Θέση κειμένου 6"/>
          <p:cNvSpPr>
            <a:spLocks noGrp="1"/>
          </p:cNvSpPr>
          <p:nvPr>
            <p:ph type="body" sz="quarter" idx="33"/>
          </p:nvPr>
        </p:nvSpPr>
        <p:spPr>
          <a:xfrm>
            <a:off x="2824163" y="3968750"/>
            <a:ext cx="2066925" cy="360363"/>
          </a:xfrm>
        </p:spPr>
        <p:txBody>
          <a:bodyPr>
            <a:noAutofit/>
          </a:bodyPr>
          <a:lstStyle/>
          <a:p>
            <a:pPr eaLnBrk="1" fontAlgn="auto" hangingPunct="1">
              <a:spcAft>
                <a:spcPts val="0"/>
              </a:spcAft>
              <a:defRPr/>
            </a:pPr>
            <a:r>
              <a:rPr lang="el-GR" b="1" dirty="0"/>
              <a:t>Εξόρυξη άνθρακα</a:t>
            </a:r>
          </a:p>
        </p:txBody>
      </p:sp>
      <p:pic>
        <p:nvPicPr>
          <p:cNvPr id="62468" name="Θέση εικόνας 29" descr="γωνιακή προβολή ουρανοξύστη από το έδαφος"/>
          <p:cNvPicPr>
            <a:picLocks noGrp="1" noChangeAspect="1"/>
          </p:cNvPicPr>
          <p:nvPr>
            <p:ph type="pic" sz="quarter" idx="43"/>
          </p:nvPr>
        </p:nvPicPr>
        <p:blipFill>
          <a:blip r:embed="rId5"/>
          <a:srcRect/>
          <a:stretch>
            <a:fillRect/>
          </a:stretch>
        </p:blipFill>
        <p:spPr>
          <a:xfrm>
            <a:off x="5364163" y="1981200"/>
            <a:ext cx="1476375" cy="1476375"/>
          </a:xfrm>
          <a:ln w="9525"/>
        </p:spPr>
      </p:pic>
      <p:sp>
        <p:nvSpPr>
          <p:cNvPr id="9" name="Θέση κειμένου 8"/>
          <p:cNvSpPr>
            <a:spLocks noGrp="1"/>
          </p:cNvSpPr>
          <p:nvPr>
            <p:ph type="body" sz="quarter" idx="35"/>
          </p:nvPr>
        </p:nvSpPr>
        <p:spPr>
          <a:xfrm>
            <a:off x="5111750" y="3970338"/>
            <a:ext cx="1979613" cy="587375"/>
          </a:xfrm>
        </p:spPr>
        <p:txBody>
          <a:bodyPr>
            <a:noAutofit/>
          </a:bodyPr>
          <a:lstStyle/>
          <a:p>
            <a:pPr eaLnBrk="1" fontAlgn="auto" hangingPunct="1">
              <a:spcAft>
                <a:spcPts val="0"/>
              </a:spcAft>
              <a:defRPr/>
            </a:pPr>
            <a:r>
              <a:rPr lang="el-GR" b="1" dirty="0"/>
              <a:t>Παραγωγή χρωμάτων</a:t>
            </a:r>
          </a:p>
        </p:txBody>
      </p:sp>
      <p:pic>
        <p:nvPicPr>
          <p:cNvPr id="62470" name="Θέση εικόνας 31" descr="εναέρια προβολή δικτύου αυτοκινητοδρόμων σε μεγάλη πόλη"/>
          <p:cNvPicPr>
            <a:picLocks noGrp="1" noChangeAspect="1"/>
          </p:cNvPicPr>
          <p:nvPr>
            <p:ph type="pic" sz="quarter" idx="44"/>
          </p:nvPr>
        </p:nvPicPr>
        <p:blipFill>
          <a:blip r:embed="rId6"/>
          <a:srcRect/>
          <a:stretch>
            <a:fillRect/>
          </a:stretch>
        </p:blipFill>
        <p:spPr>
          <a:xfrm>
            <a:off x="7704138" y="1981200"/>
            <a:ext cx="1476375" cy="1476375"/>
          </a:xfrm>
          <a:ln w="9525"/>
        </p:spPr>
      </p:pic>
      <p:pic>
        <p:nvPicPr>
          <p:cNvPr id="62471" name="Γραφικό 44" descr="Φοίνικας"/>
          <p:cNvPicPr>
            <a:picLocks noChangeAspect="1"/>
          </p:cNvPicPr>
          <p:nvPr/>
        </p:nvPicPr>
        <p:blipFill>
          <a:blip r:embed="rId7"/>
          <a:srcRect/>
          <a:stretch>
            <a:fillRect/>
          </a:stretch>
        </p:blipFill>
        <p:spPr bwMode="auto">
          <a:xfrm>
            <a:off x="9834563" y="863600"/>
            <a:ext cx="755650" cy="755650"/>
          </a:xfrm>
          <a:prstGeom prst="rect">
            <a:avLst/>
          </a:prstGeom>
          <a:noFill/>
          <a:ln w="9525">
            <a:noFill/>
            <a:miter lim="800000"/>
            <a:headEnd/>
            <a:tailEnd/>
          </a:ln>
        </p:spPr>
      </p:pic>
      <p:sp>
        <p:nvSpPr>
          <p:cNvPr id="11" name="Θέση κειμένου 10"/>
          <p:cNvSpPr>
            <a:spLocks noGrp="1"/>
          </p:cNvSpPr>
          <p:nvPr>
            <p:ph type="body" sz="quarter" idx="37"/>
          </p:nvPr>
        </p:nvSpPr>
        <p:spPr>
          <a:xfrm>
            <a:off x="7350125" y="3968750"/>
            <a:ext cx="2168525" cy="360363"/>
          </a:xfrm>
        </p:spPr>
        <p:txBody>
          <a:bodyPr>
            <a:noAutofit/>
          </a:bodyPr>
          <a:lstStyle/>
          <a:p>
            <a:pPr eaLnBrk="1" fontAlgn="auto" hangingPunct="1">
              <a:spcAft>
                <a:spcPts val="0"/>
              </a:spcAft>
              <a:defRPr/>
            </a:pPr>
            <a:r>
              <a:rPr lang="el-GR" b="1" dirty="0"/>
              <a:t>Παραγωγή βασικών συστατικών τροφών</a:t>
            </a:r>
          </a:p>
        </p:txBody>
      </p:sp>
      <p:sp>
        <p:nvSpPr>
          <p:cNvPr id="3" name="Θέση υποσέλιδου 2"/>
          <p:cNvSpPr>
            <a:spLocks noGrp="1"/>
          </p:cNvSpPr>
          <p:nvPr>
            <p:ph type="ftr" sz="quarter" idx="46"/>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47"/>
          </p:nvPr>
        </p:nvSpPr>
        <p:spPr/>
        <p:txBody>
          <a:bodyPr/>
          <a:lstStyle/>
          <a:p>
            <a:pPr>
              <a:defRPr/>
            </a:pPr>
            <a:fld id="{AE7539B5-50A6-495D-B05D-5D40796199E9}" type="slidenum">
              <a:rPr lang="el-GR"/>
              <a:pPr>
                <a:defRPr/>
              </a:pPr>
              <a:t>20</a:t>
            </a:fld>
            <a:endParaRPr lang="el-GR" dirty="0"/>
          </a:p>
        </p:txBody>
      </p:sp>
      <p:grpSp>
        <p:nvGrpSpPr>
          <p:cNvPr id="48" name="Γραφικό 20" descr="Επανάληψη"/>
          <p:cNvGrpSpPr/>
          <p:nvPr/>
        </p:nvGrpSpPr>
        <p:grpSpPr>
          <a:xfrm>
            <a:off x="1137920" y="2378710"/>
            <a:ext cx="657860" cy="679450"/>
            <a:chOff x="2792404" y="2595563"/>
            <a:chExt cx="914400" cy="914400"/>
          </a:xfrm>
          <a:solidFill>
            <a:schemeClr val="bg1"/>
          </a:solidFill>
        </p:grpSpPr>
        <p:sp>
          <p:nvSpPr>
            <p:cNvPr id="49" name="Ελεύθερη σχεδίαση: Σχήμα 24"/>
            <p:cNvSpPr/>
            <p:nvPr/>
          </p:nvSpPr>
          <p:spPr>
            <a:xfrm>
              <a:off x="2801453" y="2693194"/>
              <a:ext cx="771525" cy="457200"/>
            </a:xfrm>
            <a:custGeom>
              <a:avLst/>
              <a:gdLst>
                <a:gd name="connsiteX0" fmla="*/ 190024 w 771525"/>
                <a:gd name="connsiteY0" fmla="*/ 451009 h 457200"/>
                <a:gd name="connsiteX1" fmla="*/ 372904 w 771525"/>
                <a:gd name="connsiteY1" fmla="*/ 268129 h 457200"/>
                <a:gd name="connsiteX2" fmla="*/ 270986 w 771525"/>
                <a:gd name="connsiteY2" fmla="*/ 268129 h 457200"/>
                <a:gd name="connsiteX3" fmla="*/ 450056 w 771525"/>
                <a:gd name="connsiteY3" fmla="*/ 158591 h 457200"/>
                <a:gd name="connsiteX4" fmla="*/ 582454 w 771525"/>
                <a:gd name="connsiteY4" fmla="*/ 209074 h 457200"/>
                <a:gd name="connsiteX5" fmla="*/ 768191 w 771525"/>
                <a:gd name="connsiteY5" fmla="*/ 209074 h 457200"/>
                <a:gd name="connsiteX6" fmla="*/ 450056 w 771525"/>
                <a:gd name="connsiteY6" fmla="*/ 7144 h 457200"/>
                <a:gd name="connsiteX7" fmla="*/ 110014 w 771525"/>
                <a:gd name="connsiteY7" fmla="*/ 268129 h 457200"/>
                <a:gd name="connsiteX8" fmla="*/ 7144 w 771525"/>
                <a:gd name="connsiteY8" fmla="*/ 268129 h 457200"/>
                <a:gd name="connsiteX9" fmla="*/ 190024 w 771525"/>
                <a:gd name="connsiteY9" fmla="*/ 451009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457200">
                  <a:moveTo>
                    <a:pt x="190024" y="451009"/>
                  </a:moveTo>
                  <a:lnTo>
                    <a:pt x="372904" y="268129"/>
                  </a:lnTo>
                  <a:lnTo>
                    <a:pt x="270986" y="268129"/>
                  </a:lnTo>
                  <a:cubicBezTo>
                    <a:pt x="304324" y="203359"/>
                    <a:pt x="371951" y="158591"/>
                    <a:pt x="450056" y="158591"/>
                  </a:cubicBezTo>
                  <a:cubicBezTo>
                    <a:pt x="500539" y="158591"/>
                    <a:pt x="547211" y="177641"/>
                    <a:pt x="582454" y="209074"/>
                  </a:cubicBezTo>
                  <a:lnTo>
                    <a:pt x="768191" y="209074"/>
                  </a:lnTo>
                  <a:cubicBezTo>
                    <a:pt x="711994" y="89059"/>
                    <a:pt x="590074" y="7144"/>
                    <a:pt x="450056" y="7144"/>
                  </a:cubicBezTo>
                  <a:cubicBezTo>
                    <a:pt x="287179" y="7144"/>
                    <a:pt x="150019" y="117634"/>
                    <a:pt x="110014" y="268129"/>
                  </a:cubicBezTo>
                  <a:lnTo>
                    <a:pt x="7144" y="268129"/>
                  </a:lnTo>
                  <a:lnTo>
                    <a:pt x="190024" y="451009"/>
                  </a:ln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sp>
          <p:nvSpPr>
            <p:cNvPr id="50" name="Ελεύθερη σχεδίαση: Σχήμα 25"/>
            <p:cNvSpPr/>
            <p:nvPr/>
          </p:nvSpPr>
          <p:spPr>
            <a:xfrm>
              <a:off x="2925278" y="2954179"/>
              <a:ext cx="771525" cy="457200"/>
            </a:xfrm>
            <a:custGeom>
              <a:avLst/>
              <a:gdLst>
                <a:gd name="connsiteX0" fmla="*/ 768191 w 771525"/>
                <a:gd name="connsiteY0" fmla="*/ 190024 h 457200"/>
                <a:gd name="connsiteX1" fmla="*/ 585311 w 771525"/>
                <a:gd name="connsiteY1" fmla="*/ 7144 h 457200"/>
                <a:gd name="connsiteX2" fmla="*/ 402431 w 771525"/>
                <a:gd name="connsiteY2" fmla="*/ 190024 h 457200"/>
                <a:gd name="connsiteX3" fmla="*/ 505301 w 771525"/>
                <a:gd name="connsiteY3" fmla="*/ 190024 h 457200"/>
                <a:gd name="connsiteX4" fmla="*/ 326231 w 771525"/>
                <a:gd name="connsiteY4" fmla="*/ 299561 h 457200"/>
                <a:gd name="connsiteX5" fmla="*/ 193834 w 771525"/>
                <a:gd name="connsiteY5" fmla="*/ 249079 h 457200"/>
                <a:gd name="connsiteX6" fmla="*/ 7144 w 771525"/>
                <a:gd name="connsiteY6" fmla="*/ 249079 h 457200"/>
                <a:gd name="connsiteX7" fmla="*/ 326231 w 771525"/>
                <a:gd name="connsiteY7" fmla="*/ 451009 h 457200"/>
                <a:gd name="connsiteX8" fmla="*/ 666274 w 771525"/>
                <a:gd name="connsiteY8" fmla="*/ 190024 h 457200"/>
                <a:gd name="connsiteX9" fmla="*/ 768191 w 771525"/>
                <a:gd name="connsiteY9" fmla="*/ 190024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457200">
                  <a:moveTo>
                    <a:pt x="768191" y="190024"/>
                  </a:moveTo>
                  <a:lnTo>
                    <a:pt x="585311" y="7144"/>
                  </a:lnTo>
                  <a:lnTo>
                    <a:pt x="402431" y="190024"/>
                  </a:lnTo>
                  <a:lnTo>
                    <a:pt x="505301" y="190024"/>
                  </a:lnTo>
                  <a:cubicBezTo>
                    <a:pt x="471964" y="254794"/>
                    <a:pt x="404336" y="299561"/>
                    <a:pt x="326231" y="299561"/>
                  </a:cubicBezTo>
                  <a:cubicBezTo>
                    <a:pt x="275749" y="299561"/>
                    <a:pt x="229076" y="280511"/>
                    <a:pt x="193834" y="249079"/>
                  </a:cubicBezTo>
                  <a:lnTo>
                    <a:pt x="7144" y="249079"/>
                  </a:lnTo>
                  <a:cubicBezTo>
                    <a:pt x="64294" y="369094"/>
                    <a:pt x="185261" y="451009"/>
                    <a:pt x="326231" y="451009"/>
                  </a:cubicBezTo>
                  <a:cubicBezTo>
                    <a:pt x="489109" y="451009"/>
                    <a:pt x="626269" y="340519"/>
                    <a:pt x="666274" y="190024"/>
                  </a:cubicBezTo>
                  <a:lnTo>
                    <a:pt x="768191" y="190024"/>
                  </a:ln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grpSp>
      <p:sp>
        <p:nvSpPr>
          <p:cNvPr id="62476" name="TextBox 37"/>
          <p:cNvSpPr txBox="1">
            <a:spLocks noChangeArrowheads="1"/>
          </p:cNvSpPr>
          <p:nvPr/>
        </p:nvSpPr>
        <p:spPr bwMode="auto">
          <a:xfrm>
            <a:off x="9678988" y="6073775"/>
            <a:ext cx="157162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54" name="Θέση κειμένου 6">
            <a:extLst>
              <a:ext uri="{FF2B5EF4-FFF2-40B4-BE49-F238E27FC236}"/>
            </a:extLst>
          </p:cNvPr>
          <p:cNvSpPr txBox="1">
            <a:spLocks/>
          </p:cNvSpPr>
          <p:nvPr/>
        </p:nvSpPr>
        <p:spPr>
          <a:xfrm>
            <a:off x="7539038" y="4870450"/>
            <a:ext cx="1979612" cy="360363"/>
          </a:xfrm>
          <a:prstGeom prst="rect">
            <a:avLst/>
          </a:prstGeom>
        </p:spPr>
        <p:txBody>
          <a:bodyPr lIns="0" tIns="0" rIns="0" bIns="0"/>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l-GR" sz="1600" dirty="0">
                <a:latin typeface="+mn-lt"/>
              </a:rPr>
              <a:t>π.χ. αλεύρι, ζάχαρη, </a:t>
            </a:r>
            <a:r>
              <a:rPr lang="el-GR" sz="1600" dirty="0" err="1">
                <a:latin typeface="+mn-lt"/>
              </a:rPr>
              <a:t>κ.λ.π</a:t>
            </a:r>
            <a:r>
              <a:rPr lang="el-GR" sz="1600" dirty="0">
                <a:latin typeface="+mn-lt"/>
              </a:rPr>
              <a:t>.</a:t>
            </a:r>
          </a:p>
        </p:txBody>
      </p:sp>
      <p:grpSp>
        <p:nvGrpSpPr>
          <p:cNvPr id="38" name="Γραφικό 36" descr="Χρήστες">
            <a:extLst>
              <a:ext uri="{FF2B5EF4-FFF2-40B4-BE49-F238E27FC236}"/>
            </a:extLst>
          </p:cNvPr>
          <p:cNvGrpSpPr/>
          <p:nvPr/>
        </p:nvGrpSpPr>
        <p:grpSpPr>
          <a:xfrm>
            <a:off x="10344689" y="2310602"/>
            <a:ext cx="874622" cy="967322"/>
            <a:chOff x="5638800" y="2971800"/>
            <a:chExt cx="914400" cy="914400"/>
          </a:xfrm>
          <a:solidFill>
            <a:schemeClr val="accent3">
              <a:lumMod val="20000"/>
              <a:lumOff val="80000"/>
            </a:schemeClr>
          </a:solidFill>
        </p:grpSpPr>
        <p:sp>
          <p:nvSpPr>
            <p:cNvPr id="39" name="Ελεύθερη σχεδίαση: Σχήμα 38">
              <a:extLst>
                <a:ext uri="{FF2B5EF4-FFF2-40B4-BE49-F238E27FC236}"/>
              </a:extLst>
            </p:cNvPr>
            <p:cNvSpPr/>
            <p:nvPr/>
          </p:nvSpPr>
          <p:spPr>
            <a:xfrm>
              <a:off x="5774531" y="3172301"/>
              <a:ext cx="180975" cy="180975"/>
            </a:xfrm>
            <a:custGeom>
              <a:avLst/>
              <a:gdLst>
                <a:gd name="connsiteX0" fmla="*/ 178594 w 180975"/>
                <a:gd name="connsiteY0" fmla="*/ 92869 h 180975"/>
                <a:gd name="connsiteX1" fmla="*/ 92869 w 180975"/>
                <a:gd name="connsiteY1" fmla="*/ 178594 h 180975"/>
                <a:gd name="connsiteX2" fmla="*/ 7144 w 180975"/>
                <a:gd name="connsiteY2" fmla="*/ 92869 h 180975"/>
                <a:gd name="connsiteX3" fmla="*/ 92869 w 180975"/>
                <a:gd name="connsiteY3" fmla="*/ 7144 h 180975"/>
                <a:gd name="connsiteX4" fmla="*/ 178594 w 180975"/>
                <a:gd name="connsiteY4" fmla="*/ 92869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178594" y="92869"/>
                  </a:moveTo>
                  <a:cubicBezTo>
                    <a:pt x="178594" y="140213"/>
                    <a:pt x="140213" y="178594"/>
                    <a:pt x="92869" y="178594"/>
                  </a:cubicBezTo>
                  <a:cubicBezTo>
                    <a:pt x="45524" y="178594"/>
                    <a:pt x="7144" y="140213"/>
                    <a:pt x="7144" y="92869"/>
                  </a:cubicBezTo>
                  <a:cubicBezTo>
                    <a:pt x="7144" y="45524"/>
                    <a:pt x="45524" y="7144"/>
                    <a:pt x="92869" y="7144"/>
                  </a:cubicBezTo>
                  <a:cubicBezTo>
                    <a:pt x="140213" y="7144"/>
                    <a:pt x="178594" y="45524"/>
                    <a:pt x="178594" y="9286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3" name="Ελεύθερη σχεδίαση: Σχήμα 42">
              <a:extLst>
                <a:ext uri="{FF2B5EF4-FFF2-40B4-BE49-F238E27FC236}"/>
              </a:extLst>
            </p:cNvPr>
            <p:cNvSpPr/>
            <p:nvPr/>
          </p:nvSpPr>
          <p:spPr>
            <a:xfrm>
              <a:off x="6231731" y="3172301"/>
              <a:ext cx="180975" cy="180975"/>
            </a:xfrm>
            <a:custGeom>
              <a:avLst/>
              <a:gdLst>
                <a:gd name="connsiteX0" fmla="*/ 178594 w 180975"/>
                <a:gd name="connsiteY0" fmla="*/ 92869 h 180975"/>
                <a:gd name="connsiteX1" fmla="*/ 92869 w 180975"/>
                <a:gd name="connsiteY1" fmla="*/ 178594 h 180975"/>
                <a:gd name="connsiteX2" fmla="*/ 7144 w 180975"/>
                <a:gd name="connsiteY2" fmla="*/ 92869 h 180975"/>
                <a:gd name="connsiteX3" fmla="*/ 92869 w 180975"/>
                <a:gd name="connsiteY3" fmla="*/ 7144 h 180975"/>
                <a:gd name="connsiteX4" fmla="*/ 178594 w 180975"/>
                <a:gd name="connsiteY4" fmla="*/ 92869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178594" y="92869"/>
                  </a:moveTo>
                  <a:cubicBezTo>
                    <a:pt x="178594" y="140213"/>
                    <a:pt x="140213" y="178594"/>
                    <a:pt x="92869" y="178594"/>
                  </a:cubicBezTo>
                  <a:cubicBezTo>
                    <a:pt x="45524" y="178594"/>
                    <a:pt x="7144" y="140213"/>
                    <a:pt x="7144" y="92869"/>
                  </a:cubicBezTo>
                  <a:cubicBezTo>
                    <a:pt x="7144" y="45524"/>
                    <a:pt x="45524" y="7144"/>
                    <a:pt x="92869" y="7144"/>
                  </a:cubicBezTo>
                  <a:cubicBezTo>
                    <a:pt x="140213" y="7144"/>
                    <a:pt x="178594" y="45524"/>
                    <a:pt x="178594" y="9286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65" name="Ελεύθερη σχεδίαση: Σχήμα 64">
              <a:extLst>
                <a:ext uri="{FF2B5EF4-FFF2-40B4-BE49-F238E27FC236}"/>
              </a:extLst>
            </p:cNvPr>
            <p:cNvSpPr/>
            <p:nvPr/>
          </p:nvSpPr>
          <p:spPr>
            <a:xfrm>
              <a:off x="5917406" y="3499961"/>
              <a:ext cx="352425" cy="180975"/>
            </a:xfrm>
            <a:custGeom>
              <a:avLst/>
              <a:gdLst>
                <a:gd name="connsiteX0" fmla="*/ 350044 w 352425"/>
                <a:gd name="connsiteY0" fmla="*/ 178594 h 180975"/>
                <a:gd name="connsiteX1" fmla="*/ 350044 w 352425"/>
                <a:gd name="connsiteY1" fmla="*/ 92869 h 180975"/>
                <a:gd name="connsiteX2" fmla="*/ 332899 w 352425"/>
                <a:gd name="connsiteY2" fmla="*/ 58579 h 180975"/>
                <a:gd name="connsiteX3" fmla="*/ 249079 w 352425"/>
                <a:gd name="connsiteY3" fmla="*/ 18574 h 180975"/>
                <a:gd name="connsiteX4" fmla="*/ 178594 w 352425"/>
                <a:gd name="connsiteY4" fmla="*/ 7144 h 180975"/>
                <a:gd name="connsiteX5" fmla="*/ 108109 w 352425"/>
                <a:gd name="connsiteY5" fmla="*/ 18574 h 180975"/>
                <a:gd name="connsiteX6" fmla="*/ 24289 w 352425"/>
                <a:gd name="connsiteY6" fmla="*/ 58579 h 180975"/>
                <a:gd name="connsiteX7" fmla="*/ 7144 w 352425"/>
                <a:gd name="connsiteY7" fmla="*/ 92869 h 180975"/>
                <a:gd name="connsiteX8" fmla="*/ 7144 w 352425"/>
                <a:gd name="connsiteY8" fmla="*/ 178594 h 180975"/>
                <a:gd name="connsiteX9" fmla="*/ 350044 w 352425"/>
                <a:gd name="connsiteY9" fmla="*/ 178594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2425" h="180975">
                  <a:moveTo>
                    <a:pt x="350044" y="178594"/>
                  </a:moveTo>
                  <a:lnTo>
                    <a:pt x="350044" y="92869"/>
                  </a:lnTo>
                  <a:cubicBezTo>
                    <a:pt x="350044" y="79534"/>
                    <a:pt x="344329" y="66199"/>
                    <a:pt x="332899" y="58579"/>
                  </a:cubicBezTo>
                  <a:cubicBezTo>
                    <a:pt x="310039" y="39529"/>
                    <a:pt x="279559" y="26194"/>
                    <a:pt x="249079" y="18574"/>
                  </a:cubicBezTo>
                  <a:cubicBezTo>
                    <a:pt x="228124" y="12859"/>
                    <a:pt x="203359" y="7144"/>
                    <a:pt x="178594" y="7144"/>
                  </a:cubicBezTo>
                  <a:cubicBezTo>
                    <a:pt x="155734" y="7144"/>
                    <a:pt x="130969" y="10954"/>
                    <a:pt x="108109" y="18574"/>
                  </a:cubicBezTo>
                  <a:cubicBezTo>
                    <a:pt x="77629" y="26194"/>
                    <a:pt x="49054" y="41434"/>
                    <a:pt x="24289" y="58579"/>
                  </a:cubicBezTo>
                  <a:cubicBezTo>
                    <a:pt x="12859" y="68104"/>
                    <a:pt x="7144" y="79534"/>
                    <a:pt x="7144" y="92869"/>
                  </a:cubicBezTo>
                  <a:lnTo>
                    <a:pt x="7144" y="178594"/>
                  </a:lnTo>
                  <a:lnTo>
                    <a:pt x="350044" y="178594"/>
                  </a:lnTo>
                  <a:close/>
                </a:path>
              </a:pathLst>
            </a:custGeom>
            <a:grpFill/>
            <a:ln w="9525" cap="flat">
              <a:noFill/>
              <a:prstDash val="solid"/>
              <a:miter/>
            </a:ln>
          </p:spPr>
          <p:txBody>
            <a:bodyPr anchor="ctr"/>
            <a:lstStyle/>
            <a:p>
              <a:pPr fontAlgn="auto">
                <a:spcBef>
                  <a:spcPts val="0"/>
                </a:spcBef>
                <a:spcAft>
                  <a:spcPts val="0"/>
                </a:spcAft>
                <a:defRPr/>
              </a:pPr>
              <a:endParaRPr lang="el-GR" dirty="0">
                <a:latin typeface="+mn-lt"/>
                <a:cs typeface="+mn-cs"/>
              </a:endParaRPr>
            </a:p>
          </p:txBody>
        </p:sp>
        <p:sp>
          <p:nvSpPr>
            <p:cNvPr id="66" name="Ελεύθερη σχεδίαση: Σχήμα 65">
              <a:extLst>
                <a:ext uri="{FF2B5EF4-FFF2-40B4-BE49-F238E27FC236}"/>
              </a:extLst>
            </p:cNvPr>
            <p:cNvSpPr/>
            <p:nvPr/>
          </p:nvSpPr>
          <p:spPr>
            <a:xfrm>
              <a:off x="6003131" y="3305651"/>
              <a:ext cx="180975" cy="180975"/>
            </a:xfrm>
            <a:custGeom>
              <a:avLst/>
              <a:gdLst>
                <a:gd name="connsiteX0" fmla="*/ 178594 w 180975"/>
                <a:gd name="connsiteY0" fmla="*/ 92869 h 180975"/>
                <a:gd name="connsiteX1" fmla="*/ 92869 w 180975"/>
                <a:gd name="connsiteY1" fmla="*/ 178594 h 180975"/>
                <a:gd name="connsiteX2" fmla="*/ 7144 w 180975"/>
                <a:gd name="connsiteY2" fmla="*/ 92869 h 180975"/>
                <a:gd name="connsiteX3" fmla="*/ 92869 w 180975"/>
                <a:gd name="connsiteY3" fmla="*/ 7144 h 180975"/>
                <a:gd name="connsiteX4" fmla="*/ 178594 w 180975"/>
                <a:gd name="connsiteY4" fmla="*/ 92869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178594" y="92869"/>
                  </a:moveTo>
                  <a:cubicBezTo>
                    <a:pt x="178594" y="140213"/>
                    <a:pt x="140213" y="178594"/>
                    <a:pt x="92869" y="178594"/>
                  </a:cubicBezTo>
                  <a:cubicBezTo>
                    <a:pt x="45524" y="178594"/>
                    <a:pt x="7144" y="140213"/>
                    <a:pt x="7144" y="92869"/>
                  </a:cubicBezTo>
                  <a:cubicBezTo>
                    <a:pt x="7144" y="45524"/>
                    <a:pt x="45524" y="7144"/>
                    <a:pt x="92869" y="7144"/>
                  </a:cubicBezTo>
                  <a:cubicBezTo>
                    <a:pt x="140213" y="7144"/>
                    <a:pt x="178594" y="45524"/>
                    <a:pt x="178594" y="9286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67" name="Ελεύθερη σχεδίαση: Σχήμα 66">
              <a:extLst>
                <a:ext uri="{FF2B5EF4-FFF2-40B4-BE49-F238E27FC236}"/>
              </a:extLst>
            </p:cNvPr>
            <p:cNvSpPr/>
            <p:nvPr/>
          </p:nvSpPr>
          <p:spPr>
            <a:xfrm>
              <a:off x="6178391" y="3366611"/>
              <a:ext cx="323850" cy="180975"/>
            </a:xfrm>
            <a:custGeom>
              <a:avLst/>
              <a:gdLst>
                <a:gd name="connsiteX0" fmla="*/ 300514 w 323850"/>
                <a:gd name="connsiteY0" fmla="*/ 58579 h 180975"/>
                <a:gd name="connsiteX1" fmla="*/ 216694 w 323850"/>
                <a:gd name="connsiteY1" fmla="*/ 18574 h 180975"/>
                <a:gd name="connsiteX2" fmla="*/ 146209 w 323850"/>
                <a:gd name="connsiteY2" fmla="*/ 7144 h 180975"/>
                <a:gd name="connsiteX3" fmla="*/ 75724 w 323850"/>
                <a:gd name="connsiteY3" fmla="*/ 18574 h 180975"/>
                <a:gd name="connsiteX4" fmla="*/ 41434 w 323850"/>
                <a:gd name="connsiteY4" fmla="*/ 31909 h 180975"/>
                <a:gd name="connsiteX5" fmla="*/ 41434 w 323850"/>
                <a:gd name="connsiteY5" fmla="*/ 33814 h 180975"/>
                <a:gd name="connsiteX6" fmla="*/ 7144 w 323850"/>
                <a:gd name="connsiteY6" fmla="*/ 117634 h 180975"/>
                <a:gd name="connsiteX7" fmla="*/ 94774 w 323850"/>
                <a:gd name="connsiteY7" fmla="*/ 161449 h 180975"/>
                <a:gd name="connsiteX8" fmla="*/ 110014 w 323850"/>
                <a:gd name="connsiteY8" fmla="*/ 178594 h 180975"/>
                <a:gd name="connsiteX9" fmla="*/ 317659 w 323850"/>
                <a:gd name="connsiteY9" fmla="*/ 178594 h 180975"/>
                <a:gd name="connsiteX10" fmla="*/ 317659 w 323850"/>
                <a:gd name="connsiteY10" fmla="*/ 92869 h 180975"/>
                <a:gd name="connsiteX11" fmla="*/ 300514 w 323850"/>
                <a:gd name="connsiteY11" fmla="*/ 5857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3850" h="180975">
                  <a:moveTo>
                    <a:pt x="300514" y="58579"/>
                  </a:moveTo>
                  <a:cubicBezTo>
                    <a:pt x="277654" y="39529"/>
                    <a:pt x="247174" y="26194"/>
                    <a:pt x="216694" y="18574"/>
                  </a:cubicBezTo>
                  <a:cubicBezTo>
                    <a:pt x="195739" y="12859"/>
                    <a:pt x="170974" y="7144"/>
                    <a:pt x="146209" y="7144"/>
                  </a:cubicBezTo>
                  <a:cubicBezTo>
                    <a:pt x="123349" y="7144"/>
                    <a:pt x="98584" y="10954"/>
                    <a:pt x="75724" y="18574"/>
                  </a:cubicBezTo>
                  <a:cubicBezTo>
                    <a:pt x="64294" y="22384"/>
                    <a:pt x="52864" y="26194"/>
                    <a:pt x="41434" y="31909"/>
                  </a:cubicBezTo>
                  <a:lnTo>
                    <a:pt x="41434" y="33814"/>
                  </a:lnTo>
                  <a:cubicBezTo>
                    <a:pt x="41434" y="66199"/>
                    <a:pt x="28099" y="96679"/>
                    <a:pt x="7144" y="117634"/>
                  </a:cubicBezTo>
                  <a:cubicBezTo>
                    <a:pt x="43339" y="129064"/>
                    <a:pt x="71914" y="144304"/>
                    <a:pt x="94774" y="161449"/>
                  </a:cubicBezTo>
                  <a:cubicBezTo>
                    <a:pt x="100489" y="167164"/>
                    <a:pt x="106204" y="170974"/>
                    <a:pt x="110014" y="178594"/>
                  </a:cubicBezTo>
                  <a:lnTo>
                    <a:pt x="317659" y="178594"/>
                  </a:lnTo>
                  <a:lnTo>
                    <a:pt x="317659" y="92869"/>
                  </a:lnTo>
                  <a:cubicBezTo>
                    <a:pt x="317659" y="79534"/>
                    <a:pt x="311944" y="66199"/>
                    <a:pt x="300514" y="5857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68" name="Ελεύθερη σχεδίαση: Σχήμα 67">
              <a:extLst>
                <a:ext uri="{FF2B5EF4-FFF2-40B4-BE49-F238E27FC236}"/>
              </a:extLst>
            </p:cNvPr>
            <p:cNvSpPr/>
            <p:nvPr/>
          </p:nvSpPr>
          <p:spPr>
            <a:xfrm>
              <a:off x="5688806" y="3366611"/>
              <a:ext cx="323850" cy="180975"/>
            </a:xfrm>
            <a:custGeom>
              <a:avLst/>
              <a:gdLst>
                <a:gd name="connsiteX0" fmla="*/ 230029 w 323850"/>
                <a:gd name="connsiteY0" fmla="*/ 161449 h 180975"/>
                <a:gd name="connsiteX1" fmla="*/ 230029 w 323850"/>
                <a:gd name="connsiteY1" fmla="*/ 161449 h 180975"/>
                <a:gd name="connsiteX2" fmla="*/ 317659 w 323850"/>
                <a:gd name="connsiteY2" fmla="*/ 117634 h 180975"/>
                <a:gd name="connsiteX3" fmla="*/ 283369 w 323850"/>
                <a:gd name="connsiteY3" fmla="*/ 33814 h 180975"/>
                <a:gd name="connsiteX4" fmla="*/ 283369 w 323850"/>
                <a:gd name="connsiteY4" fmla="*/ 30004 h 180975"/>
                <a:gd name="connsiteX5" fmla="*/ 249079 w 323850"/>
                <a:gd name="connsiteY5" fmla="*/ 18574 h 180975"/>
                <a:gd name="connsiteX6" fmla="*/ 178594 w 323850"/>
                <a:gd name="connsiteY6" fmla="*/ 7144 h 180975"/>
                <a:gd name="connsiteX7" fmla="*/ 108109 w 323850"/>
                <a:gd name="connsiteY7" fmla="*/ 18574 h 180975"/>
                <a:gd name="connsiteX8" fmla="*/ 24289 w 323850"/>
                <a:gd name="connsiteY8" fmla="*/ 58579 h 180975"/>
                <a:gd name="connsiteX9" fmla="*/ 7144 w 323850"/>
                <a:gd name="connsiteY9" fmla="*/ 92869 h 180975"/>
                <a:gd name="connsiteX10" fmla="*/ 7144 w 323850"/>
                <a:gd name="connsiteY10" fmla="*/ 178594 h 180975"/>
                <a:gd name="connsiteX11" fmla="*/ 212884 w 323850"/>
                <a:gd name="connsiteY11" fmla="*/ 178594 h 180975"/>
                <a:gd name="connsiteX12" fmla="*/ 230029 w 323850"/>
                <a:gd name="connsiteY12" fmla="*/ 16144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3850" h="180975">
                  <a:moveTo>
                    <a:pt x="230029" y="161449"/>
                  </a:moveTo>
                  <a:lnTo>
                    <a:pt x="230029" y="161449"/>
                  </a:lnTo>
                  <a:cubicBezTo>
                    <a:pt x="256699" y="142399"/>
                    <a:pt x="287179" y="127159"/>
                    <a:pt x="317659" y="117634"/>
                  </a:cubicBezTo>
                  <a:cubicBezTo>
                    <a:pt x="296704" y="94774"/>
                    <a:pt x="283369" y="66199"/>
                    <a:pt x="283369" y="33814"/>
                  </a:cubicBezTo>
                  <a:cubicBezTo>
                    <a:pt x="283369" y="31909"/>
                    <a:pt x="283369" y="31909"/>
                    <a:pt x="283369" y="30004"/>
                  </a:cubicBezTo>
                  <a:cubicBezTo>
                    <a:pt x="271939" y="26194"/>
                    <a:pt x="260509" y="20479"/>
                    <a:pt x="249079" y="18574"/>
                  </a:cubicBezTo>
                  <a:cubicBezTo>
                    <a:pt x="228124" y="12859"/>
                    <a:pt x="203359" y="7144"/>
                    <a:pt x="178594" y="7144"/>
                  </a:cubicBezTo>
                  <a:cubicBezTo>
                    <a:pt x="155734" y="7144"/>
                    <a:pt x="130969" y="10954"/>
                    <a:pt x="108109" y="18574"/>
                  </a:cubicBezTo>
                  <a:cubicBezTo>
                    <a:pt x="77629" y="28099"/>
                    <a:pt x="49054" y="41434"/>
                    <a:pt x="24289" y="58579"/>
                  </a:cubicBezTo>
                  <a:cubicBezTo>
                    <a:pt x="12859" y="66199"/>
                    <a:pt x="7144" y="79534"/>
                    <a:pt x="7144" y="92869"/>
                  </a:cubicBezTo>
                  <a:lnTo>
                    <a:pt x="7144" y="178594"/>
                  </a:lnTo>
                  <a:lnTo>
                    <a:pt x="212884" y="178594"/>
                  </a:lnTo>
                  <a:cubicBezTo>
                    <a:pt x="218599" y="170974"/>
                    <a:pt x="222409" y="167164"/>
                    <a:pt x="230029" y="16144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
        <p:nvSpPr>
          <p:cNvPr id="35" name="Τίτλος 1">
            <a:extLst>
              <a:ext uri="{FF2B5EF4-FFF2-40B4-BE49-F238E27FC236}"/>
            </a:extLst>
          </p:cNvPr>
          <p:cNvSpPr>
            <a:spLocks noGrp="1"/>
          </p:cNvSpPr>
          <p:nvPr>
            <p:ph type="title"/>
          </p:nvPr>
        </p:nvSpPr>
        <p:spPr>
          <a:xfrm>
            <a:off x="995363" y="711200"/>
            <a:ext cx="10020300" cy="431800"/>
          </a:xfrm>
        </p:spPr>
        <p:txBody>
          <a:bodyPr/>
          <a:lstStyle/>
          <a:p>
            <a:pPr algn="ctr" eaLnBrk="1" fontAlgn="auto" hangingPunct="1">
              <a:spcAft>
                <a:spcPts val="0"/>
              </a:spcAft>
              <a:defRPr/>
            </a:pPr>
            <a:r>
              <a:rPr lang="el-GR" sz="2400" b="1" dirty="0"/>
              <a:t>Παραδείγματα επιχειρήσεων που θεωρούνται ότι λειτουργούν σε σταθερό περιβάλλον:</a:t>
            </a:r>
            <a:r>
              <a:rPr lang="el-GR" dirty="0"/>
              <a:t/>
            </a:r>
            <a:br>
              <a:rPr lang="el-GR" dirty="0"/>
            </a:br>
            <a:endParaRPr lang="el-GR" sz="2400" dirty="0"/>
          </a:p>
        </p:txBody>
      </p:sp>
      <p:pic>
        <p:nvPicPr>
          <p:cNvPr id="62480" name="Θέση εικόνας 25" descr="Κοντινή εικόνα εσωτερικού υλικού δόμησης"/>
          <p:cNvPicPr>
            <a:picLocks noGrp="1" noChangeAspect="1"/>
          </p:cNvPicPr>
          <p:nvPr>
            <p:ph type="pic" sz="quarter" idx="41"/>
          </p:nvPr>
        </p:nvPicPr>
        <p:blipFill>
          <a:blip r:embed="rId8"/>
          <a:srcRect/>
          <a:stretch>
            <a:fillRect/>
          </a:stretch>
        </p:blipFill>
        <p:spPr>
          <a:xfrm>
            <a:off x="684213" y="1981200"/>
            <a:ext cx="1476375" cy="1476375"/>
          </a:xfrm>
          <a:ln w="9525"/>
        </p:spPr>
      </p:pic>
      <p:sp>
        <p:nvSpPr>
          <p:cNvPr id="62481" name="Θέση κειμένου 6"/>
          <p:cNvSpPr txBox="1">
            <a:spLocks/>
          </p:cNvSpPr>
          <p:nvPr/>
        </p:nvSpPr>
        <p:spPr bwMode="auto">
          <a:xfrm>
            <a:off x="454025" y="3956050"/>
            <a:ext cx="1981200" cy="35877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b="1">
                <a:solidFill>
                  <a:srgbClr val="404040"/>
                </a:solidFill>
                <a:latin typeface="Cambria" pitchFamily="18" charset="0"/>
              </a:rPr>
              <a:t>Παραγωγή μπύρας</a:t>
            </a:r>
          </a:p>
        </p:txBody>
      </p:sp>
      <p:sp>
        <p:nvSpPr>
          <p:cNvPr id="62482" name="Θέση κειμένου 10"/>
          <p:cNvSpPr txBox="1">
            <a:spLocks/>
          </p:cNvSpPr>
          <p:nvPr/>
        </p:nvSpPr>
        <p:spPr bwMode="auto">
          <a:xfrm>
            <a:off x="9906000" y="3956050"/>
            <a:ext cx="1831975" cy="35877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b="1">
                <a:solidFill>
                  <a:srgbClr val="404040"/>
                </a:solidFill>
                <a:latin typeface="Cambria" pitchFamily="18" charset="0"/>
              </a:rPr>
              <a:t>Παραγωγή φιαλών</a:t>
            </a:r>
          </a:p>
        </p:txBody>
      </p:sp>
      <p:grpSp>
        <p:nvGrpSpPr>
          <p:cNvPr id="20" name="Γραφικό 15" descr="Χρήστης">
            <a:extLst>
              <a:ext uri="{FF2B5EF4-FFF2-40B4-BE49-F238E27FC236}"/>
            </a:extLst>
          </p:cNvPr>
          <p:cNvGrpSpPr/>
          <p:nvPr/>
        </p:nvGrpSpPr>
        <p:grpSpPr>
          <a:xfrm>
            <a:off x="7984750" y="2271063"/>
            <a:ext cx="914400" cy="914400"/>
            <a:chOff x="5638800" y="2971800"/>
            <a:chExt cx="914400" cy="914400"/>
          </a:xfrm>
          <a:solidFill>
            <a:schemeClr val="accent3">
              <a:lumMod val="20000"/>
              <a:lumOff val="80000"/>
            </a:schemeClr>
          </a:solidFill>
        </p:grpSpPr>
        <p:sp>
          <p:nvSpPr>
            <p:cNvPr id="21" name="Ελεύθερη σχεδίαση: Σχήμα 20">
              <a:extLst>
                <a:ext uri="{FF2B5EF4-FFF2-40B4-BE49-F238E27FC236}"/>
              </a:extLst>
            </p:cNvPr>
            <p:cNvSpPr/>
            <p:nvPr/>
          </p:nvSpPr>
          <p:spPr>
            <a:xfrm>
              <a:off x="5936456" y="3098006"/>
              <a:ext cx="314325" cy="314325"/>
            </a:xfrm>
            <a:custGeom>
              <a:avLst/>
              <a:gdLst>
                <a:gd name="connsiteX0" fmla="*/ 311944 w 314325"/>
                <a:gd name="connsiteY0" fmla="*/ 159544 h 314325"/>
                <a:gd name="connsiteX1" fmla="*/ 159544 w 314325"/>
                <a:gd name="connsiteY1" fmla="*/ 311944 h 314325"/>
                <a:gd name="connsiteX2" fmla="*/ 7144 w 314325"/>
                <a:gd name="connsiteY2" fmla="*/ 159544 h 314325"/>
                <a:gd name="connsiteX3" fmla="*/ 159544 w 314325"/>
                <a:gd name="connsiteY3" fmla="*/ 7144 h 314325"/>
                <a:gd name="connsiteX4" fmla="*/ 311944 w 314325"/>
                <a:gd name="connsiteY4" fmla="*/ 159544 h 314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5" h="314325">
                  <a:moveTo>
                    <a:pt x="311944" y="159544"/>
                  </a:moveTo>
                  <a:cubicBezTo>
                    <a:pt x="311944" y="243712"/>
                    <a:pt x="243712" y="311944"/>
                    <a:pt x="159544" y="311944"/>
                  </a:cubicBezTo>
                  <a:cubicBezTo>
                    <a:pt x="75376" y="311944"/>
                    <a:pt x="7144" y="243712"/>
                    <a:pt x="7144" y="159544"/>
                  </a:cubicBezTo>
                  <a:cubicBezTo>
                    <a:pt x="7144" y="75376"/>
                    <a:pt x="75376" y="7144"/>
                    <a:pt x="159544" y="7144"/>
                  </a:cubicBezTo>
                  <a:cubicBezTo>
                    <a:pt x="243712" y="7144"/>
                    <a:pt x="311944" y="75376"/>
                    <a:pt x="311944" y="15954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3" name="Ελεύθερη σχεδίαση: Σχήμα 22">
              <a:extLst>
                <a:ext uri="{FF2B5EF4-FFF2-40B4-BE49-F238E27FC236}"/>
              </a:extLst>
            </p:cNvPr>
            <p:cNvSpPr/>
            <p:nvPr/>
          </p:nvSpPr>
          <p:spPr>
            <a:xfrm>
              <a:off x="5784056" y="3440906"/>
              <a:ext cx="619125" cy="314325"/>
            </a:xfrm>
            <a:custGeom>
              <a:avLst/>
              <a:gdLst>
                <a:gd name="connsiteX0" fmla="*/ 616744 w 619125"/>
                <a:gd name="connsiteY0" fmla="*/ 311944 h 314325"/>
                <a:gd name="connsiteX1" fmla="*/ 616744 w 619125"/>
                <a:gd name="connsiteY1" fmla="*/ 159544 h 314325"/>
                <a:gd name="connsiteX2" fmla="*/ 586264 w 619125"/>
                <a:gd name="connsiteY2" fmla="*/ 98584 h 314325"/>
                <a:gd name="connsiteX3" fmla="*/ 437674 w 619125"/>
                <a:gd name="connsiteY3" fmla="*/ 26194 h 314325"/>
                <a:gd name="connsiteX4" fmla="*/ 311944 w 619125"/>
                <a:gd name="connsiteY4" fmla="*/ 7144 h 314325"/>
                <a:gd name="connsiteX5" fmla="*/ 186214 w 619125"/>
                <a:gd name="connsiteY5" fmla="*/ 26194 h 314325"/>
                <a:gd name="connsiteX6" fmla="*/ 37624 w 619125"/>
                <a:gd name="connsiteY6" fmla="*/ 98584 h 314325"/>
                <a:gd name="connsiteX7" fmla="*/ 7144 w 619125"/>
                <a:gd name="connsiteY7" fmla="*/ 159544 h 314325"/>
                <a:gd name="connsiteX8" fmla="*/ 7144 w 619125"/>
                <a:gd name="connsiteY8" fmla="*/ 311944 h 314325"/>
                <a:gd name="connsiteX9" fmla="*/ 616744 w 619125"/>
                <a:gd name="connsiteY9" fmla="*/ 311944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9125" h="314325">
                  <a:moveTo>
                    <a:pt x="616744" y="311944"/>
                  </a:moveTo>
                  <a:lnTo>
                    <a:pt x="616744" y="159544"/>
                  </a:lnTo>
                  <a:cubicBezTo>
                    <a:pt x="616744" y="136684"/>
                    <a:pt x="605314" y="113824"/>
                    <a:pt x="586264" y="98584"/>
                  </a:cubicBezTo>
                  <a:cubicBezTo>
                    <a:pt x="544354" y="64294"/>
                    <a:pt x="491014" y="41434"/>
                    <a:pt x="437674" y="26194"/>
                  </a:cubicBezTo>
                  <a:cubicBezTo>
                    <a:pt x="399574" y="14764"/>
                    <a:pt x="357664" y="7144"/>
                    <a:pt x="311944" y="7144"/>
                  </a:cubicBezTo>
                  <a:cubicBezTo>
                    <a:pt x="270034" y="7144"/>
                    <a:pt x="228124" y="14764"/>
                    <a:pt x="186214" y="26194"/>
                  </a:cubicBezTo>
                  <a:cubicBezTo>
                    <a:pt x="132874" y="41434"/>
                    <a:pt x="79534" y="68104"/>
                    <a:pt x="37624" y="98584"/>
                  </a:cubicBezTo>
                  <a:cubicBezTo>
                    <a:pt x="18574" y="113824"/>
                    <a:pt x="7144" y="136684"/>
                    <a:pt x="7144" y="159544"/>
                  </a:cubicBezTo>
                  <a:lnTo>
                    <a:pt x="7144" y="311944"/>
                  </a:lnTo>
                  <a:lnTo>
                    <a:pt x="616744" y="3119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pic>
        <p:nvPicPr>
          <p:cNvPr id="62484" name="Γραφικό 5" descr="Επανάληψη"/>
          <p:cNvPicPr>
            <a:picLocks noChangeAspect="1"/>
          </p:cNvPicPr>
          <p:nvPr/>
        </p:nvPicPr>
        <p:blipFill>
          <a:blip r:embed="rId9"/>
          <a:srcRect/>
          <a:stretch>
            <a:fillRect/>
          </a:stretch>
        </p:blipFill>
        <p:spPr bwMode="auto">
          <a:xfrm>
            <a:off x="1003300" y="2366963"/>
            <a:ext cx="914400" cy="914400"/>
          </a:xfrm>
          <a:prstGeom prst="rect">
            <a:avLst/>
          </a:prstGeom>
          <a:noFill/>
          <a:ln w="9525">
            <a:noFill/>
            <a:miter lim="800000"/>
            <a:headEnd/>
            <a:tailEnd/>
          </a:ln>
        </p:spPr>
      </p:pic>
      <p:pic>
        <p:nvPicPr>
          <p:cNvPr id="62485" name="Γραφικό 16" descr="Λήψη"/>
          <p:cNvPicPr>
            <a:picLocks noChangeAspect="1"/>
          </p:cNvPicPr>
          <p:nvPr/>
        </p:nvPicPr>
        <p:blipFill>
          <a:blip r:embed="rId10"/>
          <a:srcRect/>
          <a:stretch>
            <a:fillRect/>
          </a:stretch>
        </p:blipFill>
        <p:spPr bwMode="auto">
          <a:xfrm>
            <a:off x="3303588" y="2351088"/>
            <a:ext cx="914400" cy="914400"/>
          </a:xfrm>
          <a:prstGeom prst="rect">
            <a:avLst/>
          </a:prstGeom>
          <a:noFill/>
          <a:ln w="9525">
            <a:noFill/>
            <a:miter lim="800000"/>
            <a:headEnd/>
            <a:tailEnd/>
          </a:ln>
        </p:spPr>
      </p:pic>
      <p:pic>
        <p:nvPicPr>
          <p:cNvPr id="62486" name="Γραφικό 25" descr="Βέλος: Περιστροφή δεξιά"/>
          <p:cNvPicPr>
            <a:picLocks noChangeAspect="1"/>
          </p:cNvPicPr>
          <p:nvPr/>
        </p:nvPicPr>
        <p:blipFill>
          <a:blip r:embed="rId11"/>
          <a:srcRect/>
          <a:stretch>
            <a:fillRect/>
          </a:stretch>
        </p:blipFill>
        <p:spPr bwMode="auto">
          <a:xfrm>
            <a:off x="5580063" y="2284413"/>
            <a:ext cx="914400" cy="914400"/>
          </a:xfrm>
          <a:prstGeom prst="rect">
            <a:avLst/>
          </a:prstGeom>
          <a:noFill/>
          <a:ln w="9525">
            <a:noFill/>
            <a:miter lim="800000"/>
            <a:headEnd/>
            <a:tailEnd/>
          </a:ln>
        </p:spPr>
      </p:pic>
      <p:pic>
        <p:nvPicPr>
          <p:cNvPr id="62487" name="Θέση εικόνας 11" descr="Μπύρα"/>
          <p:cNvPicPr>
            <a:picLocks noGrp="1" noChangeAspect="1"/>
          </p:cNvPicPr>
          <p:nvPr>
            <p:ph type="pic" sz="quarter" idx="45"/>
          </p:nvPr>
        </p:nvPicPr>
        <p:blipFill>
          <a:blip r:embed="rId12"/>
          <a:srcRect/>
          <a:stretch>
            <a:fillRect/>
          </a:stretch>
        </p:blipFill>
        <p:spPr>
          <a:xfrm>
            <a:off x="10044113" y="1981200"/>
            <a:ext cx="1476375" cy="1476375"/>
          </a:xfrm>
          <a:ln w="9525"/>
        </p:spPr>
      </p:pic>
      <p:pic>
        <p:nvPicPr>
          <p:cNvPr id="62488" name="Picture 2" descr="ÎÏÎ¿ÏÎ­Î»ÎµÏÎ¼Î± ÎµÎ¹ÎºÏÎ½Î±Ï Î³Î¹Î± beer production black white images"/>
          <p:cNvPicPr>
            <a:picLocks noChangeAspect="1" noChangeArrowheads="1"/>
          </p:cNvPicPr>
          <p:nvPr/>
        </p:nvPicPr>
        <p:blipFill>
          <a:blip r:embed="rId13"/>
          <a:srcRect/>
          <a:stretch>
            <a:fillRect/>
          </a:stretch>
        </p:blipFill>
        <p:spPr bwMode="auto">
          <a:xfrm>
            <a:off x="10010775" y="1954213"/>
            <a:ext cx="1620838" cy="1601787"/>
          </a:xfrm>
          <a:prstGeom prst="rect">
            <a:avLst/>
          </a:prstGeom>
          <a:noFill/>
          <a:ln w="9525">
            <a:noFill/>
            <a:miter lim="800000"/>
            <a:headEnd/>
            <a:tailEnd/>
          </a:ln>
        </p:spPr>
      </p:pic>
      <p:pic>
        <p:nvPicPr>
          <p:cNvPr id="62489" name="Picture 2" descr="ÎÏÎ¿ÏÎ­Î»ÎµÏÎ¼Î± ÎµÎ¹ÎºÏÎ½Î±Ï Î³Î¹Î± beer"/>
          <p:cNvPicPr>
            <a:picLocks noChangeAspect="1" noChangeArrowheads="1"/>
          </p:cNvPicPr>
          <p:nvPr/>
        </p:nvPicPr>
        <p:blipFill>
          <a:blip r:embed="rId14">
            <a:grayscl/>
          </a:blip>
          <a:srcRect/>
          <a:stretch>
            <a:fillRect/>
          </a:stretch>
        </p:blipFill>
        <p:spPr bwMode="auto">
          <a:xfrm>
            <a:off x="679450" y="1978025"/>
            <a:ext cx="1482725" cy="1479550"/>
          </a:xfrm>
          <a:prstGeom prst="rect">
            <a:avLst/>
          </a:prstGeom>
          <a:noFill/>
          <a:ln w="9525">
            <a:noFill/>
            <a:miter lim="800000"/>
            <a:headEnd/>
            <a:tailEnd/>
          </a:ln>
        </p:spPr>
      </p:pic>
      <p:pic>
        <p:nvPicPr>
          <p:cNvPr id="62490" name="Picture 4" descr="ÎÏÎ¿ÏÎ­Î»ÎµÏÎ¼Î± ÎµÎ¹ÎºÏÎ½Î±Ï Î³Î¹Î± coal mining"/>
          <p:cNvPicPr>
            <a:picLocks noChangeAspect="1" noChangeArrowheads="1"/>
          </p:cNvPicPr>
          <p:nvPr/>
        </p:nvPicPr>
        <p:blipFill>
          <a:blip r:embed="rId15"/>
          <a:srcRect/>
          <a:stretch>
            <a:fillRect/>
          </a:stretch>
        </p:blipFill>
        <p:spPr bwMode="auto">
          <a:xfrm>
            <a:off x="3032125" y="1997075"/>
            <a:ext cx="1468438" cy="1460500"/>
          </a:xfrm>
          <a:prstGeom prst="rect">
            <a:avLst/>
          </a:prstGeom>
          <a:noFill/>
          <a:ln w="9525">
            <a:noFill/>
            <a:miter lim="800000"/>
            <a:headEnd/>
            <a:tailEnd/>
          </a:ln>
        </p:spPr>
      </p:pic>
      <p:pic>
        <p:nvPicPr>
          <p:cNvPr id="6150" name="Picture 6" descr="ÎÏÎ¿ÏÎ­Î»ÎµÏÎ¼Î± ÎµÎ¹ÎºÏÎ½Î±Ï Î³Î¹Î± ÏÎ¹Î½ÎµÎ»Î¿ Î¶ÏÎ³ÏÎ±ÏÎ¹ÎºÎ·Ï">
            <a:extLst>
              <a:ext uri="{FF2B5EF4-FFF2-40B4-BE49-F238E27FC236}"/>
            </a:extLst>
          </p:cNvPr>
          <p:cNvPicPr>
            <a:picLocks noChangeAspect="1" noChangeArrowheads="1"/>
          </p:cNvPicPr>
          <p:nvPr/>
        </p:nvPicPr>
        <p:blipFill>
          <a:blip r:embed="rId16">
            <a:grayscl/>
          </a:blip>
          <a:srcRect/>
          <a:stretch>
            <a:fillRect/>
          </a:stretch>
        </p:blipFill>
        <p:spPr bwMode="auto">
          <a:xfrm>
            <a:off x="5360988" y="1970088"/>
            <a:ext cx="1490662" cy="1487487"/>
          </a:xfrm>
          <a:prstGeom prst="rect">
            <a:avLst/>
          </a:prstGeom>
          <a:noFill/>
          <a:ln>
            <a:solidFill>
              <a:schemeClr val="bg2">
                <a:lumMod val="75000"/>
              </a:schemeClr>
            </a:solidFill>
          </a:ln>
          <a:extLst>
            <a:ext uri="{909E8E84-426E-40DD-AFC4-6F175D3DCCD1}"/>
          </a:extLst>
        </p:spPr>
      </p:pic>
      <p:pic>
        <p:nvPicPr>
          <p:cNvPr id="62492" name="Picture 8" descr="ÎÏÎ¿ÏÎ­Î»ÎµÏÎ¼Î± ÎµÎ¹ÎºÏÎ½Î±Ï Î³Î¹Î± sugar production"/>
          <p:cNvPicPr>
            <a:picLocks noChangeAspect="1" noChangeArrowheads="1"/>
          </p:cNvPicPr>
          <p:nvPr/>
        </p:nvPicPr>
        <p:blipFill>
          <a:blip r:embed="rId17"/>
          <a:srcRect/>
          <a:stretch>
            <a:fillRect/>
          </a:stretch>
        </p:blipFill>
        <p:spPr bwMode="auto">
          <a:xfrm>
            <a:off x="7689850" y="1954213"/>
            <a:ext cx="1490663" cy="1503362"/>
          </a:xfrm>
          <a:prstGeom prst="rect">
            <a:avLst/>
          </a:prstGeom>
          <a:noFill/>
          <a:ln w="9525">
            <a:noFill/>
            <a:miter lim="800000"/>
            <a:headEnd/>
            <a:tailEnd/>
          </a:ln>
        </p:spPr>
      </p:pic>
      <p:sp>
        <p:nvSpPr>
          <p:cNvPr id="62493" name="TextBox 14"/>
          <p:cNvSpPr txBox="1">
            <a:spLocks noChangeArrowheads="1"/>
          </p:cNvSpPr>
          <p:nvPr/>
        </p:nvSpPr>
        <p:spPr bwMode="auto">
          <a:xfrm>
            <a:off x="10171113" y="3479800"/>
            <a:ext cx="1238250" cy="217488"/>
          </a:xfrm>
          <a:prstGeom prst="rect">
            <a:avLst/>
          </a:prstGeom>
          <a:solidFill>
            <a:schemeClr val="bg1"/>
          </a:solidFill>
          <a:ln w="9525">
            <a:noFill/>
            <a:miter lim="800000"/>
            <a:headEnd/>
            <a:tailEnd/>
          </a:ln>
        </p:spPr>
        <p:txBody>
          <a:bodyPr>
            <a:spAutoFit/>
          </a:bodyPr>
          <a:lstStyle/>
          <a:p>
            <a:endParaRPr lang="el-GR">
              <a:latin typeface="Calibri"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Θέση κειμένου 4"/>
          <p:cNvSpPr>
            <a:spLocks noGrp="1"/>
          </p:cNvSpPr>
          <p:nvPr>
            <p:ph type="body" sz="quarter" idx="33"/>
          </p:nvPr>
        </p:nvSpPr>
        <p:spPr>
          <a:xfrm>
            <a:off x="1600200" y="3876675"/>
            <a:ext cx="2190750" cy="360363"/>
          </a:xfrm>
        </p:spPr>
        <p:txBody>
          <a:bodyPr>
            <a:noAutofit/>
          </a:bodyPr>
          <a:lstStyle/>
          <a:p>
            <a:pPr eaLnBrk="1" fontAlgn="auto" hangingPunct="1">
              <a:spcAft>
                <a:spcPts val="0"/>
              </a:spcAft>
              <a:defRPr/>
            </a:pPr>
            <a:r>
              <a:rPr lang="el-GR" sz="1600" b="1" dirty="0"/>
              <a:t>Δεν είναι σχετικά συχνές</a:t>
            </a:r>
          </a:p>
        </p:txBody>
      </p:sp>
      <p:sp>
        <p:nvSpPr>
          <p:cNvPr id="64514" name="Θέση κειμένου 5"/>
          <p:cNvSpPr>
            <a:spLocks noGrp="1"/>
          </p:cNvSpPr>
          <p:nvPr>
            <p:ph type="body" sz="quarter" idx="34"/>
          </p:nvPr>
        </p:nvSpPr>
        <p:spPr>
          <a:xfrm>
            <a:off x="1600200" y="5129213"/>
            <a:ext cx="2190750" cy="1882775"/>
          </a:xfrm>
        </p:spPr>
        <p:txBody>
          <a:bodyPr/>
          <a:lstStyle/>
          <a:p>
            <a:pPr eaLnBrk="1" hangingPunct="1"/>
            <a:r>
              <a:rPr lang="el-GR" smtClean="0">
                <a:solidFill>
                  <a:srgbClr val="404040"/>
                </a:solidFill>
              </a:rPr>
              <a:t>Και όταν συμβαίνουν έχουν πολύ μικρή επίδραση στην οργανωτική δομή και στις εσωτερικές λειτουργίες της επιχείρησης</a:t>
            </a:r>
          </a:p>
        </p:txBody>
      </p:sp>
      <p:sp>
        <p:nvSpPr>
          <p:cNvPr id="7" name="Θέση κειμένου 6"/>
          <p:cNvSpPr>
            <a:spLocks noGrp="1"/>
          </p:cNvSpPr>
          <p:nvPr>
            <p:ph type="body" sz="quarter" idx="35"/>
          </p:nvPr>
        </p:nvSpPr>
        <p:spPr>
          <a:xfrm>
            <a:off x="5253038" y="3902075"/>
            <a:ext cx="1979612" cy="633413"/>
          </a:xfrm>
        </p:spPr>
        <p:txBody>
          <a:bodyPr>
            <a:noAutofit/>
          </a:bodyPr>
          <a:lstStyle/>
          <a:p>
            <a:pPr eaLnBrk="1" fontAlgn="auto" hangingPunct="1">
              <a:spcAft>
                <a:spcPts val="0"/>
              </a:spcAft>
              <a:defRPr/>
            </a:pPr>
            <a:r>
              <a:rPr lang="el-GR" sz="1600" b="1" dirty="0"/>
              <a:t>Το ίδιο το προϊόν είναι ασύνηθες να αλλάξει ουσιαστικά</a:t>
            </a:r>
          </a:p>
        </p:txBody>
      </p:sp>
      <p:sp>
        <p:nvSpPr>
          <p:cNvPr id="9" name="Θέση κειμένου 8"/>
          <p:cNvSpPr>
            <a:spLocks noGrp="1"/>
          </p:cNvSpPr>
          <p:nvPr>
            <p:ph type="body" sz="quarter" idx="37"/>
          </p:nvPr>
        </p:nvSpPr>
        <p:spPr>
          <a:xfrm>
            <a:off x="8353425" y="3943350"/>
            <a:ext cx="2538413" cy="493713"/>
          </a:xfrm>
        </p:spPr>
        <p:txBody>
          <a:bodyPr>
            <a:noAutofit/>
          </a:bodyPr>
          <a:lstStyle/>
          <a:p>
            <a:pPr eaLnBrk="1" fontAlgn="auto" hangingPunct="1">
              <a:spcAft>
                <a:spcPts val="0"/>
              </a:spcAft>
              <a:defRPr/>
            </a:pPr>
            <a:r>
              <a:rPr lang="el-GR" sz="1600" b="1" dirty="0"/>
              <a:t>Οι αλλαγές στην παραγωγή αφορούν το μέγεθος της παραγωγής του προϊόντος</a:t>
            </a:r>
          </a:p>
        </p:txBody>
      </p:sp>
      <p:sp>
        <p:nvSpPr>
          <p:cNvPr id="3" name="Θέση υποσέλιδου 2"/>
          <p:cNvSpPr>
            <a:spLocks noGrp="1"/>
          </p:cNvSpPr>
          <p:nvPr>
            <p:ph type="ftr" sz="quarter" idx="45"/>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46"/>
          </p:nvPr>
        </p:nvSpPr>
        <p:spPr/>
        <p:txBody>
          <a:bodyPr/>
          <a:lstStyle/>
          <a:p>
            <a:pPr>
              <a:defRPr/>
            </a:pPr>
            <a:fld id="{E7C7AFB1-3D53-42C9-B0EA-5E4B931F24E7}" type="slidenum">
              <a:rPr lang="el-GR"/>
              <a:pPr>
                <a:defRPr/>
              </a:pPr>
              <a:t>21</a:t>
            </a:fld>
            <a:endParaRPr lang="el-GR" dirty="0"/>
          </a:p>
        </p:txBody>
      </p:sp>
      <p:sp>
        <p:nvSpPr>
          <p:cNvPr id="64519" name="TextBox 37"/>
          <p:cNvSpPr txBox="1">
            <a:spLocks noChangeArrowheads="1"/>
          </p:cNvSpPr>
          <p:nvPr/>
        </p:nvSpPr>
        <p:spPr bwMode="auto">
          <a:xfrm>
            <a:off x="98059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12" name="Title 11"/>
          <p:cNvSpPr>
            <a:spLocks noGrp="1"/>
          </p:cNvSpPr>
          <p:nvPr>
            <p:ph type="title"/>
          </p:nvPr>
        </p:nvSpPr>
        <p:spPr>
          <a:xfrm>
            <a:off x="573088" y="463550"/>
            <a:ext cx="11339512" cy="431800"/>
          </a:xfrm>
        </p:spPr>
        <p:txBody>
          <a:bodyPr/>
          <a:lstStyle/>
          <a:p>
            <a:pPr algn="ctr" eaLnBrk="1" fontAlgn="auto" hangingPunct="1">
              <a:spcAft>
                <a:spcPts val="0"/>
              </a:spcAft>
              <a:defRPr/>
            </a:pPr>
            <a:r>
              <a:rPr lang="el-GR" dirty="0"/>
              <a:t>Οι αλλαγές σε ένα σταθερό περιβάλλον:</a:t>
            </a:r>
            <a:endParaRPr lang="el-GR" altLang="en-US" dirty="0">
              <a:solidFill>
                <a:schemeClr val="bg2">
                  <a:lumMod val="50000"/>
                </a:schemeClr>
              </a:solidFill>
            </a:endParaRPr>
          </a:p>
        </p:txBody>
      </p:sp>
      <p:sp>
        <p:nvSpPr>
          <p:cNvPr id="64521" name="Θέση κειμένου 5"/>
          <p:cNvSpPr txBox="1">
            <a:spLocks/>
          </p:cNvSpPr>
          <p:nvPr/>
        </p:nvSpPr>
        <p:spPr bwMode="auto">
          <a:xfrm>
            <a:off x="5148263" y="5129213"/>
            <a:ext cx="2190750" cy="188277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Άρα, τα διοικητικά στελέχη που είναι επιφορτισμένα με την παραγωγή δεν αντιμετωπίζουν συνήθως προβλήματα άμεσης αναγκαιότητας για την αλλαγή της διαδικασίας παραγωγής</a:t>
            </a:r>
          </a:p>
        </p:txBody>
      </p:sp>
      <p:sp>
        <p:nvSpPr>
          <p:cNvPr id="64522" name="Θέση κειμένου 5"/>
          <p:cNvSpPr txBox="1">
            <a:spLocks/>
          </p:cNvSpPr>
          <p:nvPr/>
        </p:nvSpPr>
        <p:spPr bwMode="auto">
          <a:xfrm>
            <a:off x="8224838" y="5132388"/>
            <a:ext cx="2782887" cy="1881187"/>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(π.χ. ποσότητα μπύρας ή καρβελιών ψωμιού που πρέπει να παραχθούν για να πουληθούν). Οι επιχειρήσεις ανταποκρίνεται συνήθως στις αυξομειώσεις αυτές της ζήτησης, αλλάζοντας το μέγεθος της εργατικής δύναμης και όχι αλλάζοντας το προϊόν ή τη μέθοδο παραγωγής. </a:t>
            </a:r>
          </a:p>
        </p:txBody>
      </p:sp>
      <p:sp>
        <p:nvSpPr>
          <p:cNvPr id="10" name="Γραφικό 7" descr="Τσάντα αγορών">
            <a:extLst>
              <a:ext uri="{FF2B5EF4-FFF2-40B4-BE49-F238E27FC236}"/>
            </a:extLst>
          </p:cNvPr>
          <p:cNvSpPr/>
          <p:nvPr/>
        </p:nvSpPr>
        <p:spPr>
          <a:xfrm>
            <a:off x="5842000" y="2259013"/>
            <a:ext cx="619125" cy="847725"/>
          </a:xfrm>
          <a:custGeom>
            <a:avLst/>
            <a:gdLst>
              <a:gd name="connsiteX0" fmla="*/ 504387 w 619125"/>
              <a:gd name="connsiteY0" fmla="*/ 761524 h 847725"/>
              <a:gd name="connsiteX1" fmla="*/ 530104 w 619125"/>
              <a:gd name="connsiteY1" fmla="*/ 355759 h 847725"/>
              <a:gd name="connsiteX2" fmla="*/ 556774 w 619125"/>
              <a:gd name="connsiteY2" fmla="*/ 709136 h 847725"/>
              <a:gd name="connsiteX3" fmla="*/ 504387 w 619125"/>
              <a:gd name="connsiteY3" fmla="*/ 761524 h 847725"/>
              <a:gd name="connsiteX4" fmla="*/ 445332 w 619125"/>
              <a:gd name="connsiteY4" fmla="*/ 788194 h 847725"/>
              <a:gd name="connsiteX5" fmla="*/ 64332 w 619125"/>
              <a:gd name="connsiteY5" fmla="*/ 788194 h 847725"/>
              <a:gd name="connsiteX6" fmla="*/ 97669 w 619125"/>
              <a:gd name="connsiteY6" fmla="*/ 254794 h 847725"/>
              <a:gd name="connsiteX7" fmla="*/ 139579 w 619125"/>
              <a:gd name="connsiteY7" fmla="*/ 254794 h 847725"/>
              <a:gd name="connsiteX8" fmla="*/ 139579 w 619125"/>
              <a:gd name="connsiteY8" fmla="*/ 330994 h 847725"/>
              <a:gd name="connsiteX9" fmla="*/ 158629 w 619125"/>
              <a:gd name="connsiteY9" fmla="*/ 350044 h 847725"/>
              <a:gd name="connsiteX10" fmla="*/ 177679 w 619125"/>
              <a:gd name="connsiteY10" fmla="*/ 330994 h 847725"/>
              <a:gd name="connsiteX11" fmla="*/ 177679 w 619125"/>
              <a:gd name="connsiteY11" fmla="*/ 254794 h 847725"/>
              <a:gd name="connsiteX12" fmla="*/ 368179 w 619125"/>
              <a:gd name="connsiteY12" fmla="*/ 254794 h 847725"/>
              <a:gd name="connsiteX13" fmla="*/ 368179 w 619125"/>
              <a:gd name="connsiteY13" fmla="*/ 330994 h 847725"/>
              <a:gd name="connsiteX14" fmla="*/ 387229 w 619125"/>
              <a:gd name="connsiteY14" fmla="*/ 350044 h 847725"/>
              <a:gd name="connsiteX15" fmla="*/ 406279 w 619125"/>
              <a:gd name="connsiteY15" fmla="*/ 330994 h 847725"/>
              <a:gd name="connsiteX16" fmla="*/ 406279 w 619125"/>
              <a:gd name="connsiteY16" fmla="*/ 254794 h 847725"/>
              <a:gd name="connsiteX17" fmla="*/ 478669 w 619125"/>
              <a:gd name="connsiteY17" fmla="*/ 254794 h 847725"/>
              <a:gd name="connsiteX18" fmla="*/ 445332 w 619125"/>
              <a:gd name="connsiteY18" fmla="*/ 788194 h 847725"/>
              <a:gd name="connsiteX19" fmla="*/ 177679 w 619125"/>
              <a:gd name="connsiteY19" fmla="*/ 159544 h 847725"/>
              <a:gd name="connsiteX20" fmla="*/ 247212 w 619125"/>
              <a:gd name="connsiteY20" fmla="*/ 68104 h 847725"/>
              <a:gd name="connsiteX21" fmla="*/ 225304 w 619125"/>
              <a:gd name="connsiteY21" fmla="*/ 140494 h 847725"/>
              <a:gd name="connsiteX22" fmla="*/ 225304 w 619125"/>
              <a:gd name="connsiteY22" fmla="*/ 197644 h 847725"/>
              <a:gd name="connsiteX23" fmla="*/ 177679 w 619125"/>
              <a:gd name="connsiteY23" fmla="*/ 197644 h 847725"/>
              <a:gd name="connsiteX24" fmla="*/ 177679 w 619125"/>
              <a:gd name="connsiteY24" fmla="*/ 159544 h 847725"/>
              <a:gd name="connsiteX25" fmla="*/ 297694 w 619125"/>
              <a:gd name="connsiteY25" fmla="*/ 67151 h 847725"/>
              <a:gd name="connsiteX26" fmla="*/ 368179 w 619125"/>
              <a:gd name="connsiteY26" fmla="*/ 159544 h 847725"/>
              <a:gd name="connsiteX27" fmla="*/ 368179 w 619125"/>
              <a:gd name="connsiteY27" fmla="*/ 197644 h 847725"/>
              <a:gd name="connsiteX28" fmla="*/ 263404 w 619125"/>
              <a:gd name="connsiteY28" fmla="*/ 197644 h 847725"/>
              <a:gd name="connsiteX29" fmla="*/ 263404 w 619125"/>
              <a:gd name="connsiteY29" fmla="*/ 140494 h 847725"/>
              <a:gd name="connsiteX30" fmla="*/ 297694 w 619125"/>
              <a:gd name="connsiteY30" fmla="*/ 67151 h 847725"/>
              <a:gd name="connsiteX31" fmla="*/ 358654 w 619125"/>
              <a:gd name="connsiteY31" fmla="*/ 45244 h 847725"/>
              <a:gd name="connsiteX32" fmla="*/ 453904 w 619125"/>
              <a:gd name="connsiteY32" fmla="*/ 140494 h 847725"/>
              <a:gd name="connsiteX33" fmla="*/ 453904 w 619125"/>
              <a:gd name="connsiteY33" fmla="*/ 197644 h 847725"/>
              <a:gd name="connsiteX34" fmla="*/ 406279 w 619125"/>
              <a:gd name="connsiteY34" fmla="*/ 197644 h 847725"/>
              <a:gd name="connsiteX35" fmla="*/ 406279 w 619125"/>
              <a:gd name="connsiteY35" fmla="*/ 159544 h 847725"/>
              <a:gd name="connsiteX36" fmla="*/ 343414 w 619125"/>
              <a:gd name="connsiteY36" fmla="*/ 46196 h 847725"/>
              <a:gd name="connsiteX37" fmla="*/ 358654 w 619125"/>
              <a:gd name="connsiteY37" fmla="*/ 45244 h 847725"/>
              <a:gd name="connsiteX38" fmla="*/ 577729 w 619125"/>
              <a:gd name="connsiteY38" fmla="*/ 233839 h 847725"/>
              <a:gd name="connsiteX39" fmla="*/ 539629 w 619125"/>
              <a:gd name="connsiteY39" fmla="*/ 197644 h 847725"/>
              <a:gd name="connsiteX40" fmla="*/ 498672 w 619125"/>
              <a:gd name="connsiteY40" fmla="*/ 197644 h 847725"/>
              <a:gd name="connsiteX41" fmla="*/ 536772 w 619125"/>
              <a:gd name="connsiteY41" fmla="*/ 230029 h 847725"/>
              <a:gd name="connsiteX42" fmla="*/ 498672 w 619125"/>
              <a:gd name="connsiteY42" fmla="*/ 197644 h 847725"/>
              <a:gd name="connsiteX43" fmla="*/ 492004 w 619125"/>
              <a:gd name="connsiteY43" fmla="*/ 197644 h 847725"/>
              <a:gd name="connsiteX44" fmla="*/ 492004 w 619125"/>
              <a:gd name="connsiteY44" fmla="*/ 140494 h 847725"/>
              <a:gd name="connsiteX45" fmla="*/ 358654 w 619125"/>
              <a:gd name="connsiteY45" fmla="*/ 7144 h 847725"/>
              <a:gd name="connsiteX46" fmla="*/ 289122 w 619125"/>
              <a:gd name="connsiteY46" fmla="*/ 27146 h 847725"/>
              <a:gd name="connsiteX47" fmla="*/ 272929 w 619125"/>
              <a:gd name="connsiteY47" fmla="*/ 26194 h 847725"/>
              <a:gd name="connsiteX48" fmla="*/ 139579 w 619125"/>
              <a:gd name="connsiteY48" fmla="*/ 159544 h 847725"/>
              <a:gd name="connsiteX49" fmla="*/ 139579 w 619125"/>
              <a:gd name="connsiteY49" fmla="*/ 197644 h 847725"/>
              <a:gd name="connsiteX50" fmla="*/ 80524 w 619125"/>
              <a:gd name="connsiteY50" fmla="*/ 197644 h 847725"/>
              <a:gd name="connsiteX51" fmla="*/ 42424 w 619125"/>
              <a:gd name="connsiteY51" fmla="*/ 233839 h 847725"/>
              <a:gd name="connsiteX52" fmla="*/ 7182 w 619125"/>
              <a:gd name="connsiteY52" fmla="*/ 805339 h 847725"/>
              <a:gd name="connsiteX53" fmla="*/ 45282 w 619125"/>
              <a:gd name="connsiteY53" fmla="*/ 845344 h 847725"/>
              <a:gd name="connsiteX54" fmla="*/ 464382 w 619125"/>
              <a:gd name="connsiteY54" fmla="*/ 845344 h 847725"/>
              <a:gd name="connsiteX55" fmla="*/ 486289 w 619125"/>
              <a:gd name="connsiteY55" fmla="*/ 845344 h 847725"/>
              <a:gd name="connsiteX56" fmla="*/ 513912 w 619125"/>
              <a:gd name="connsiteY56" fmla="*/ 832961 h 847725"/>
              <a:gd name="connsiteX57" fmla="*/ 604399 w 619125"/>
              <a:gd name="connsiteY57" fmla="*/ 743426 h 847725"/>
              <a:gd name="connsiteX58" fmla="*/ 615829 w 619125"/>
              <a:gd name="connsiteY58" fmla="*/ 713899 h 847725"/>
              <a:gd name="connsiteX59" fmla="*/ 577729 w 619125"/>
              <a:gd name="connsiteY59" fmla="*/ 233839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19125" h="847725">
                <a:moveTo>
                  <a:pt x="504387" y="761524"/>
                </a:moveTo>
                <a:lnTo>
                  <a:pt x="530104" y="355759"/>
                </a:lnTo>
                <a:lnTo>
                  <a:pt x="556774" y="709136"/>
                </a:lnTo>
                <a:lnTo>
                  <a:pt x="504387" y="761524"/>
                </a:lnTo>
                <a:close/>
                <a:moveTo>
                  <a:pt x="445332" y="788194"/>
                </a:moveTo>
                <a:lnTo>
                  <a:pt x="64332" y="788194"/>
                </a:lnTo>
                <a:lnTo>
                  <a:pt x="97669" y="254794"/>
                </a:lnTo>
                <a:lnTo>
                  <a:pt x="139579" y="254794"/>
                </a:lnTo>
                <a:lnTo>
                  <a:pt x="139579" y="330994"/>
                </a:lnTo>
                <a:cubicBezTo>
                  <a:pt x="139579" y="341471"/>
                  <a:pt x="148152" y="350044"/>
                  <a:pt x="158629" y="350044"/>
                </a:cubicBezTo>
                <a:cubicBezTo>
                  <a:pt x="169107" y="350044"/>
                  <a:pt x="177679" y="341471"/>
                  <a:pt x="177679" y="330994"/>
                </a:cubicBezTo>
                <a:lnTo>
                  <a:pt x="177679" y="254794"/>
                </a:lnTo>
                <a:lnTo>
                  <a:pt x="368179" y="254794"/>
                </a:lnTo>
                <a:lnTo>
                  <a:pt x="368179" y="330994"/>
                </a:lnTo>
                <a:cubicBezTo>
                  <a:pt x="368179" y="341471"/>
                  <a:pt x="376752" y="350044"/>
                  <a:pt x="387229" y="350044"/>
                </a:cubicBezTo>
                <a:cubicBezTo>
                  <a:pt x="397707" y="350044"/>
                  <a:pt x="406279" y="341471"/>
                  <a:pt x="406279" y="330994"/>
                </a:cubicBezTo>
                <a:lnTo>
                  <a:pt x="406279" y="254794"/>
                </a:lnTo>
                <a:lnTo>
                  <a:pt x="478669" y="254794"/>
                </a:lnTo>
                <a:lnTo>
                  <a:pt x="445332" y="788194"/>
                </a:lnTo>
                <a:close/>
                <a:moveTo>
                  <a:pt x="177679" y="159544"/>
                </a:moveTo>
                <a:cubicBezTo>
                  <a:pt x="177679" y="115729"/>
                  <a:pt x="207207" y="79534"/>
                  <a:pt x="247212" y="68104"/>
                </a:cubicBezTo>
                <a:cubicBezTo>
                  <a:pt x="232924" y="89059"/>
                  <a:pt x="225304" y="113824"/>
                  <a:pt x="225304" y="140494"/>
                </a:cubicBezTo>
                <a:lnTo>
                  <a:pt x="225304" y="197644"/>
                </a:lnTo>
                <a:lnTo>
                  <a:pt x="177679" y="197644"/>
                </a:lnTo>
                <a:lnTo>
                  <a:pt x="177679" y="159544"/>
                </a:lnTo>
                <a:close/>
                <a:moveTo>
                  <a:pt x="297694" y="67151"/>
                </a:moveTo>
                <a:cubicBezTo>
                  <a:pt x="338652" y="77629"/>
                  <a:pt x="368179" y="114776"/>
                  <a:pt x="368179" y="159544"/>
                </a:cubicBezTo>
                <a:lnTo>
                  <a:pt x="368179" y="197644"/>
                </a:lnTo>
                <a:lnTo>
                  <a:pt x="263404" y="197644"/>
                </a:lnTo>
                <a:lnTo>
                  <a:pt x="263404" y="140494"/>
                </a:lnTo>
                <a:cubicBezTo>
                  <a:pt x="263404" y="110966"/>
                  <a:pt x="276739" y="85249"/>
                  <a:pt x="297694" y="67151"/>
                </a:cubicBezTo>
                <a:close/>
                <a:moveTo>
                  <a:pt x="358654" y="45244"/>
                </a:moveTo>
                <a:cubicBezTo>
                  <a:pt x="411042" y="45244"/>
                  <a:pt x="453904" y="88106"/>
                  <a:pt x="453904" y="140494"/>
                </a:cubicBezTo>
                <a:lnTo>
                  <a:pt x="453904" y="197644"/>
                </a:lnTo>
                <a:lnTo>
                  <a:pt x="406279" y="197644"/>
                </a:lnTo>
                <a:lnTo>
                  <a:pt x="406279" y="159544"/>
                </a:lnTo>
                <a:cubicBezTo>
                  <a:pt x="406279" y="111919"/>
                  <a:pt x="381514" y="70009"/>
                  <a:pt x="343414" y="46196"/>
                </a:cubicBezTo>
                <a:cubicBezTo>
                  <a:pt x="348177" y="46196"/>
                  <a:pt x="353892" y="45244"/>
                  <a:pt x="358654" y="45244"/>
                </a:cubicBezTo>
                <a:close/>
                <a:moveTo>
                  <a:pt x="577729" y="233839"/>
                </a:moveTo>
                <a:cubicBezTo>
                  <a:pt x="576777" y="213836"/>
                  <a:pt x="559632" y="197644"/>
                  <a:pt x="539629" y="197644"/>
                </a:cubicBezTo>
                <a:lnTo>
                  <a:pt x="498672" y="197644"/>
                </a:lnTo>
                <a:cubicBezTo>
                  <a:pt x="517722" y="197644"/>
                  <a:pt x="533914" y="211931"/>
                  <a:pt x="536772" y="230029"/>
                </a:cubicBezTo>
                <a:cubicBezTo>
                  <a:pt x="533914" y="211931"/>
                  <a:pt x="518674" y="197644"/>
                  <a:pt x="498672" y="197644"/>
                </a:cubicBezTo>
                <a:lnTo>
                  <a:pt x="492004" y="197644"/>
                </a:lnTo>
                <a:lnTo>
                  <a:pt x="492004" y="140494"/>
                </a:lnTo>
                <a:cubicBezTo>
                  <a:pt x="492004" y="67151"/>
                  <a:pt x="431997" y="7144"/>
                  <a:pt x="358654" y="7144"/>
                </a:cubicBezTo>
                <a:cubicBezTo>
                  <a:pt x="332937" y="7144"/>
                  <a:pt x="309124" y="14764"/>
                  <a:pt x="289122" y="27146"/>
                </a:cubicBezTo>
                <a:cubicBezTo>
                  <a:pt x="283407" y="26194"/>
                  <a:pt x="278644" y="26194"/>
                  <a:pt x="272929" y="26194"/>
                </a:cubicBezTo>
                <a:cubicBezTo>
                  <a:pt x="199587" y="26194"/>
                  <a:pt x="139579" y="86201"/>
                  <a:pt x="139579" y="159544"/>
                </a:cubicBezTo>
                <a:lnTo>
                  <a:pt x="139579" y="197644"/>
                </a:lnTo>
                <a:lnTo>
                  <a:pt x="80524" y="197644"/>
                </a:lnTo>
                <a:cubicBezTo>
                  <a:pt x="60522" y="197644"/>
                  <a:pt x="43377" y="212884"/>
                  <a:pt x="42424" y="233839"/>
                </a:cubicBezTo>
                <a:lnTo>
                  <a:pt x="7182" y="805339"/>
                </a:lnTo>
                <a:cubicBezTo>
                  <a:pt x="6229" y="827246"/>
                  <a:pt x="23374" y="845344"/>
                  <a:pt x="45282" y="845344"/>
                </a:cubicBezTo>
                <a:lnTo>
                  <a:pt x="464382" y="845344"/>
                </a:lnTo>
                <a:lnTo>
                  <a:pt x="486289" y="845344"/>
                </a:lnTo>
                <a:cubicBezTo>
                  <a:pt x="496767" y="845344"/>
                  <a:pt x="507244" y="840581"/>
                  <a:pt x="513912" y="832961"/>
                </a:cubicBezTo>
                <a:lnTo>
                  <a:pt x="604399" y="743426"/>
                </a:lnTo>
                <a:cubicBezTo>
                  <a:pt x="612019" y="735806"/>
                  <a:pt x="616782" y="724376"/>
                  <a:pt x="615829" y="713899"/>
                </a:cubicBezTo>
                <a:lnTo>
                  <a:pt x="577729" y="233839"/>
                </a:lnTo>
                <a:close/>
              </a:path>
            </a:pathLst>
          </a:custGeom>
          <a:solidFill>
            <a:schemeClr val="bg2">
              <a:lumMod val="50000"/>
            </a:schemeClr>
          </a:solid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8" name="Γραφικό 16" descr="Ανανέωση">
            <a:extLst>
              <a:ext uri="{FF2B5EF4-FFF2-40B4-BE49-F238E27FC236}"/>
            </a:extLst>
          </p:cNvPr>
          <p:cNvSpPr/>
          <p:nvPr/>
        </p:nvSpPr>
        <p:spPr>
          <a:xfrm>
            <a:off x="2357438" y="2413000"/>
            <a:ext cx="676275" cy="733425"/>
          </a:xfrm>
          <a:custGeom>
            <a:avLst/>
            <a:gdLst>
              <a:gd name="connsiteX0" fmla="*/ 673894 w 676275"/>
              <a:gd name="connsiteY0" fmla="*/ 235744 h 733425"/>
              <a:gd name="connsiteX1" fmla="*/ 673894 w 676275"/>
              <a:gd name="connsiteY1" fmla="*/ 35719 h 733425"/>
              <a:gd name="connsiteX2" fmla="*/ 610076 w 676275"/>
              <a:gd name="connsiteY2" fmla="*/ 99536 h 733425"/>
              <a:gd name="connsiteX3" fmla="*/ 369094 w 676275"/>
              <a:gd name="connsiteY3" fmla="*/ 7144 h 733425"/>
              <a:gd name="connsiteX4" fmla="*/ 7144 w 676275"/>
              <a:gd name="connsiteY4" fmla="*/ 369094 h 733425"/>
              <a:gd name="connsiteX5" fmla="*/ 369094 w 676275"/>
              <a:gd name="connsiteY5" fmla="*/ 731044 h 733425"/>
              <a:gd name="connsiteX6" fmla="*/ 625316 w 676275"/>
              <a:gd name="connsiteY6" fmla="*/ 625316 h 733425"/>
              <a:gd name="connsiteX7" fmla="*/ 544354 w 676275"/>
              <a:gd name="connsiteY7" fmla="*/ 544354 h 733425"/>
              <a:gd name="connsiteX8" fmla="*/ 369094 w 676275"/>
              <a:gd name="connsiteY8" fmla="*/ 616744 h 733425"/>
              <a:gd name="connsiteX9" fmla="*/ 121444 w 676275"/>
              <a:gd name="connsiteY9" fmla="*/ 369094 h 733425"/>
              <a:gd name="connsiteX10" fmla="*/ 369094 w 676275"/>
              <a:gd name="connsiteY10" fmla="*/ 121444 h 733425"/>
              <a:gd name="connsiteX11" fmla="*/ 529114 w 676275"/>
              <a:gd name="connsiteY11" fmla="*/ 180499 h 733425"/>
              <a:gd name="connsiteX12" fmla="*/ 473869 w 676275"/>
              <a:gd name="connsiteY12" fmla="*/ 235744 h 733425"/>
              <a:gd name="connsiteX13" fmla="*/ 673894 w 676275"/>
              <a:gd name="connsiteY13" fmla="*/ 235744 h 73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76275" h="733425">
                <a:moveTo>
                  <a:pt x="673894" y="235744"/>
                </a:moveTo>
                <a:lnTo>
                  <a:pt x="673894" y="35719"/>
                </a:lnTo>
                <a:lnTo>
                  <a:pt x="610076" y="99536"/>
                </a:lnTo>
                <a:cubicBezTo>
                  <a:pt x="546259" y="42386"/>
                  <a:pt x="461486" y="7144"/>
                  <a:pt x="369094" y="7144"/>
                </a:cubicBezTo>
                <a:cubicBezTo>
                  <a:pt x="169069" y="7144"/>
                  <a:pt x="7144" y="169069"/>
                  <a:pt x="7144" y="369094"/>
                </a:cubicBezTo>
                <a:cubicBezTo>
                  <a:pt x="7144" y="569119"/>
                  <a:pt x="169069" y="731044"/>
                  <a:pt x="369094" y="731044"/>
                </a:cubicBezTo>
                <a:cubicBezTo>
                  <a:pt x="469106" y="731044"/>
                  <a:pt x="559594" y="690086"/>
                  <a:pt x="625316" y="625316"/>
                </a:cubicBezTo>
                <a:lnTo>
                  <a:pt x="544354" y="544354"/>
                </a:lnTo>
                <a:cubicBezTo>
                  <a:pt x="499586" y="589121"/>
                  <a:pt x="437674" y="616744"/>
                  <a:pt x="369094" y="616744"/>
                </a:cubicBezTo>
                <a:cubicBezTo>
                  <a:pt x="232886" y="616744"/>
                  <a:pt x="121444" y="505301"/>
                  <a:pt x="121444" y="369094"/>
                </a:cubicBezTo>
                <a:cubicBezTo>
                  <a:pt x="121444" y="232886"/>
                  <a:pt x="232886" y="121444"/>
                  <a:pt x="369094" y="121444"/>
                </a:cubicBezTo>
                <a:cubicBezTo>
                  <a:pt x="430054" y="121444"/>
                  <a:pt x="486251" y="143351"/>
                  <a:pt x="529114" y="180499"/>
                </a:cubicBezTo>
                <a:lnTo>
                  <a:pt x="473869" y="235744"/>
                </a:lnTo>
                <a:lnTo>
                  <a:pt x="673894" y="235744"/>
                </a:lnTo>
                <a:close/>
              </a:path>
            </a:pathLst>
          </a:custGeom>
          <a:solidFill>
            <a:schemeClr val="bg2">
              <a:lumMod val="50000"/>
            </a:schemeClr>
          </a:solid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nvGrpSpPr>
          <p:cNvPr id="24" name="Γραφικό 22" descr="Ανοδική τάση">
            <a:extLst>
              <a:ext uri="{FF2B5EF4-FFF2-40B4-BE49-F238E27FC236}"/>
            </a:extLst>
          </p:cNvPr>
          <p:cNvGrpSpPr/>
          <p:nvPr/>
        </p:nvGrpSpPr>
        <p:grpSpPr>
          <a:xfrm>
            <a:off x="9159354" y="2322006"/>
            <a:ext cx="914400" cy="914400"/>
            <a:chOff x="5638800" y="2971800"/>
            <a:chExt cx="914400" cy="914400"/>
          </a:xfrm>
          <a:solidFill>
            <a:schemeClr val="bg2">
              <a:lumMod val="50000"/>
            </a:schemeClr>
          </a:solidFill>
        </p:grpSpPr>
        <p:sp>
          <p:nvSpPr>
            <p:cNvPr id="25" name="Ελεύθερη σχεδίαση: Σχήμα 24">
              <a:extLst>
                <a:ext uri="{FF2B5EF4-FFF2-40B4-BE49-F238E27FC236}"/>
              </a:extLst>
            </p:cNvPr>
            <p:cNvSpPr/>
            <p:nvPr/>
          </p:nvSpPr>
          <p:spPr>
            <a:xfrm>
              <a:off x="5765006" y="3098006"/>
              <a:ext cx="657225" cy="657225"/>
            </a:xfrm>
            <a:custGeom>
              <a:avLst/>
              <a:gdLst>
                <a:gd name="connsiteX0" fmla="*/ 64294 w 657225"/>
                <a:gd name="connsiteY0" fmla="*/ 7144 h 657225"/>
                <a:gd name="connsiteX1" fmla="*/ 7144 w 657225"/>
                <a:gd name="connsiteY1" fmla="*/ 7144 h 657225"/>
                <a:gd name="connsiteX2" fmla="*/ 7144 w 657225"/>
                <a:gd name="connsiteY2" fmla="*/ 654844 h 657225"/>
                <a:gd name="connsiteX3" fmla="*/ 654844 w 657225"/>
                <a:gd name="connsiteY3" fmla="*/ 654844 h 657225"/>
                <a:gd name="connsiteX4" fmla="*/ 654844 w 657225"/>
                <a:gd name="connsiteY4" fmla="*/ 597694 h 657225"/>
                <a:gd name="connsiteX5" fmla="*/ 64294 w 657225"/>
                <a:gd name="connsiteY5" fmla="*/ 597694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7225" h="657225">
                  <a:moveTo>
                    <a:pt x="64294" y="7144"/>
                  </a:moveTo>
                  <a:lnTo>
                    <a:pt x="7144" y="7144"/>
                  </a:lnTo>
                  <a:lnTo>
                    <a:pt x="7144" y="654844"/>
                  </a:lnTo>
                  <a:lnTo>
                    <a:pt x="654844" y="654844"/>
                  </a:lnTo>
                  <a:lnTo>
                    <a:pt x="654844" y="597694"/>
                  </a:lnTo>
                  <a:lnTo>
                    <a:pt x="64294" y="5976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6" name="Ελεύθερη σχεδίαση: Σχήμα 25">
              <a:extLst>
                <a:ext uri="{FF2B5EF4-FFF2-40B4-BE49-F238E27FC236}"/>
              </a:extLst>
            </p:cNvPr>
            <p:cNvSpPr/>
            <p:nvPr/>
          </p:nvSpPr>
          <p:spPr>
            <a:xfrm>
              <a:off x="5859304" y="3259931"/>
              <a:ext cx="561975" cy="333375"/>
            </a:xfrm>
            <a:custGeom>
              <a:avLst/>
              <a:gdLst>
                <a:gd name="connsiteX0" fmla="*/ 408146 w 561975"/>
                <a:gd name="connsiteY0" fmla="*/ 7144 h 333375"/>
                <a:gd name="connsiteX1" fmla="*/ 464344 w 561975"/>
                <a:gd name="connsiteY1" fmla="*/ 63341 h 333375"/>
                <a:gd name="connsiteX2" fmla="*/ 389096 w 561975"/>
                <a:gd name="connsiteY2" fmla="*/ 138589 h 333375"/>
                <a:gd name="connsiteX3" fmla="*/ 331946 w 561975"/>
                <a:gd name="connsiteY3" fmla="*/ 81439 h 333375"/>
                <a:gd name="connsiteX4" fmla="*/ 236696 w 561975"/>
                <a:gd name="connsiteY4" fmla="*/ 176689 h 333375"/>
                <a:gd name="connsiteX5" fmla="*/ 179546 w 561975"/>
                <a:gd name="connsiteY5" fmla="*/ 119539 h 333375"/>
                <a:gd name="connsiteX6" fmla="*/ 7144 w 561975"/>
                <a:gd name="connsiteY6" fmla="*/ 291941 h 333375"/>
                <a:gd name="connsiteX7" fmla="*/ 47149 w 561975"/>
                <a:gd name="connsiteY7" fmla="*/ 331946 h 333375"/>
                <a:gd name="connsiteX8" fmla="*/ 179546 w 561975"/>
                <a:gd name="connsiteY8" fmla="*/ 199549 h 333375"/>
                <a:gd name="connsiteX9" fmla="*/ 236696 w 561975"/>
                <a:gd name="connsiteY9" fmla="*/ 256699 h 333375"/>
                <a:gd name="connsiteX10" fmla="*/ 331946 w 561975"/>
                <a:gd name="connsiteY10" fmla="*/ 161449 h 333375"/>
                <a:gd name="connsiteX11" fmla="*/ 389096 w 561975"/>
                <a:gd name="connsiteY11" fmla="*/ 218599 h 333375"/>
                <a:gd name="connsiteX12" fmla="*/ 504349 w 561975"/>
                <a:gd name="connsiteY12" fmla="*/ 103346 h 333375"/>
                <a:gd name="connsiteX13" fmla="*/ 560546 w 561975"/>
                <a:gd name="connsiteY13" fmla="*/ 159544 h 333375"/>
                <a:gd name="connsiteX14" fmla="*/ 560546 w 561975"/>
                <a:gd name="connsiteY14" fmla="*/ 7144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61975" h="333375">
                  <a:moveTo>
                    <a:pt x="408146" y="7144"/>
                  </a:moveTo>
                  <a:lnTo>
                    <a:pt x="464344" y="63341"/>
                  </a:lnTo>
                  <a:lnTo>
                    <a:pt x="389096" y="138589"/>
                  </a:lnTo>
                  <a:lnTo>
                    <a:pt x="331946" y="81439"/>
                  </a:lnTo>
                  <a:lnTo>
                    <a:pt x="236696" y="176689"/>
                  </a:lnTo>
                  <a:lnTo>
                    <a:pt x="179546" y="119539"/>
                  </a:lnTo>
                  <a:lnTo>
                    <a:pt x="7144" y="291941"/>
                  </a:lnTo>
                  <a:lnTo>
                    <a:pt x="47149" y="331946"/>
                  </a:lnTo>
                  <a:lnTo>
                    <a:pt x="179546" y="199549"/>
                  </a:lnTo>
                  <a:lnTo>
                    <a:pt x="236696" y="256699"/>
                  </a:lnTo>
                  <a:lnTo>
                    <a:pt x="331946" y="161449"/>
                  </a:lnTo>
                  <a:lnTo>
                    <a:pt x="389096" y="218599"/>
                  </a:lnTo>
                  <a:lnTo>
                    <a:pt x="504349" y="103346"/>
                  </a:lnTo>
                  <a:lnTo>
                    <a:pt x="560546" y="159544"/>
                  </a:lnTo>
                  <a:lnTo>
                    <a:pt x="560546" y="71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1" name="Picture 4" descr="ÎÏÎ¿ÏÎ­Î»ÎµÏÎ¼Î± ÎµÎ¹ÎºÏÎ½Î±Ï Î³Î¹Î± FAST FOOD COMPANY IMAGES"/>
          <p:cNvPicPr>
            <a:picLocks noChangeAspect="1" noChangeArrowheads="1"/>
          </p:cNvPicPr>
          <p:nvPr/>
        </p:nvPicPr>
        <p:blipFill>
          <a:blip r:embed="rId3">
            <a:grayscl/>
          </a:blip>
          <a:srcRect/>
          <a:stretch>
            <a:fillRect/>
          </a:stretch>
        </p:blipFill>
        <p:spPr bwMode="auto">
          <a:xfrm>
            <a:off x="42863" y="192088"/>
            <a:ext cx="4791075" cy="6386512"/>
          </a:xfrm>
          <a:prstGeom prst="rect">
            <a:avLst/>
          </a:prstGeom>
          <a:noFill/>
          <a:ln w="9525">
            <a:noFill/>
            <a:miter lim="800000"/>
            <a:headEnd/>
            <a:tailEnd/>
          </a:ln>
        </p:spPr>
      </p:pic>
      <p:grpSp>
        <p:nvGrpSpPr>
          <p:cNvPr id="66562" name="Ομάδα 72" descr="Θέση εικόνας"/>
          <p:cNvGrpSpPr>
            <a:grpSpLocks/>
          </p:cNvGrpSpPr>
          <p:nvPr/>
        </p:nvGrpSpPr>
        <p:grpSpPr bwMode="auto">
          <a:xfrm>
            <a:off x="323850" y="323850"/>
            <a:ext cx="4319588" cy="6119813"/>
            <a:chOff x="180000" y="180000"/>
            <a:chExt cx="4330700" cy="6292683"/>
          </a:xfrm>
        </p:grpSpPr>
        <p:sp>
          <p:nvSpPr>
            <p:cNvPr id="74" name="Ορθογώνιο 6"/>
            <p:cNvSpPr/>
            <p:nvPr/>
          </p:nvSpPr>
          <p:spPr>
            <a:xfrm>
              <a:off x="180000" y="6289861"/>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75" name="Ορθογώνιο 6"/>
            <p:cNvSpPr/>
            <p:nvPr/>
          </p:nvSpPr>
          <p:spPr>
            <a:xfrm flipV="1">
              <a:off x="180000" y="180000"/>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
        <p:nvSpPr>
          <p:cNvPr id="4" name="Θέση υποσέλιδου 3"/>
          <p:cNvSpPr>
            <a:spLocks noGrp="1"/>
          </p:cNvSpPr>
          <p:nvPr>
            <p:ph type="ftr" sz="quarter" idx="46"/>
          </p:nvPr>
        </p:nvSpPr>
        <p:spPr/>
        <p:txBody>
          <a:bodyPr/>
          <a:lstStyle/>
          <a:p>
            <a:pPr>
              <a:defRPr/>
            </a:pPr>
            <a:r>
              <a:rPr lang="el-GR" dirty="0"/>
              <a:t>Προσθέστε υποσέλιδο</a:t>
            </a:r>
          </a:p>
        </p:txBody>
      </p:sp>
      <p:sp>
        <p:nvSpPr>
          <p:cNvPr id="5" name="Θέση αριθμού διαφάνειας 4"/>
          <p:cNvSpPr>
            <a:spLocks noGrp="1"/>
          </p:cNvSpPr>
          <p:nvPr>
            <p:ph type="sldNum" sz="quarter" idx="47"/>
          </p:nvPr>
        </p:nvSpPr>
        <p:spPr/>
        <p:txBody>
          <a:bodyPr/>
          <a:lstStyle/>
          <a:p>
            <a:pPr>
              <a:defRPr/>
            </a:pPr>
            <a:fld id="{F94334AC-021C-402C-B4F4-2B8A55B26E1C}" type="slidenum">
              <a:rPr lang="el-GR"/>
              <a:pPr>
                <a:defRPr/>
              </a:pPr>
              <a:t>22</a:t>
            </a:fld>
            <a:endParaRPr lang="el-GR" dirty="0"/>
          </a:p>
        </p:txBody>
      </p:sp>
      <p:sp>
        <p:nvSpPr>
          <p:cNvPr id="66565"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22" name="Τίτλος 1">
            <a:extLst>
              <a:ext uri="{FF2B5EF4-FFF2-40B4-BE49-F238E27FC236}"/>
            </a:extLst>
          </p:cNvPr>
          <p:cNvSpPr>
            <a:spLocks noGrp="1"/>
          </p:cNvSpPr>
          <p:nvPr>
            <p:ph type="title"/>
          </p:nvPr>
        </p:nvSpPr>
        <p:spPr>
          <a:xfrm>
            <a:off x="5064125" y="419100"/>
            <a:ext cx="6750050" cy="431800"/>
          </a:xfrm>
        </p:spPr>
        <p:txBody>
          <a:bodyPr/>
          <a:lstStyle/>
          <a:p>
            <a:pPr algn="ctr" eaLnBrk="1" fontAlgn="auto" hangingPunct="1">
              <a:spcAft>
                <a:spcPts val="0"/>
              </a:spcAft>
              <a:defRPr/>
            </a:pPr>
            <a:r>
              <a:rPr lang="el-GR" sz="2800" b="1" dirty="0">
                <a:solidFill>
                  <a:schemeClr val="tx1">
                    <a:lumMod val="65000"/>
                    <a:lumOff val="35000"/>
                  </a:schemeClr>
                </a:solidFill>
              </a:rPr>
              <a:t/>
            </a:r>
            <a:br>
              <a:rPr lang="el-GR" sz="2800" b="1" dirty="0">
                <a:solidFill>
                  <a:schemeClr val="tx1">
                    <a:lumMod val="65000"/>
                    <a:lumOff val="35000"/>
                  </a:schemeClr>
                </a:solidFill>
              </a:rPr>
            </a:br>
            <a:r>
              <a:rPr lang="el-GR" sz="2800" b="1" dirty="0">
                <a:solidFill>
                  <a:schemeClr val="tx1">
                    <a:lumMod val="65000"/>
                    <a:lumOff val="35000"/>
                  </a:schemeClr>
                </a:solidFill>
              </a:rPr>
              <a:t>Αλυσίδες  εστιατορίων πρόχειρου φαγητού (</a:t>
            </a:r>
            <a:r>
              <a:rPr lang="el-GR" sz="2800" b="1" dirty="0" err="1">
                <a:solidFill>
                  <a:schemeClr val="tx1">
                    <a:lumMod val="65000"/>
                    <a:lumOff val="35000"/>
                  </a:schemeClr>
                </a:solidFill>
              </a:rPr>
              <a:t>Fast</a:t>
            </a:r>
            <a:r>
              <a:rPr lang="el-GR" sz="2800" b="1" dirty="0">
                <a:solidFill>
                  <a:schemeClr val="tx1">
                    <a:lumMod val="65000"/>
                    <a:lumOff val="35000"/>
                  </a:schemeClr>
                </a:solidFill>
              </a:rPr>
              <a:t> </a:t>
            </a:r>
            <a:r>
              <a:rPr lang="el-GR" sz="2800" b="1" dirty="0" err="1">
                <a:solidFill>
                  <a:schemeClr val="tx1">
                    <a:lumMod val="65000"/>
                    <a:lumOff val="35000"/>
                  </a:schemeClr>
                </a:solidFill>
              </a:rPr>
              <a:t>Food</a:t>
            </a:r>
            <a:r>
              <a:rPr lang="en-US" sz="2800" b="1" dirty="0">
                <a:solidFill>
                  <a:schemeClr val="tx1">
                    <a:lumMod val="65000"/>
                    <a:lumOff val="35000"/>
                  </a:schemeClr>
                </a:solidFill>
              </a:rPr>
              <a:t>s</a:t>
            </a:r>
            <a:r>
              <a:rPr lang="el-GR" sz="2800" b="1" dirty="0">
                <a:solidFill>
                  <a:schemeClr val="tx1">
                    <a:lumMod val="65000"/>
                    <a:lumOff val="35000"/>
                  </a:schemeClr>
                </a:solidFill>
              </a:rPr>
              <a:t>)</a:t>
            </a:r>
            <a:br>
              <a:rPr lang="el-GR" sz="2800" b="1" dirty="0">
                <a:solidFill>
                  <a:schemeClr val="tx1">
                    <a:lumMod val="65000"/>
                    <a:lumOff val="35000"/>
                  </a:schemeClr>
                </a:solidFill>
              </a:rPr>
            </a:br>
            <a:endParaRPr lang="el-GR" sz="2800" b="1" dirty="0">
              <a:solidFill>
                <a:schemeClr val="tx1">
                  <a:lumMod val="65000"/>
                  <a:lumOff val="35000"/>
                </a:schemeClr>
              </a:solidFill>
            </a:endParaRPr>
          </a:p>
        </p:txBody>
      </p:sp>
      <p:sp>
        <p:nvSpPr>
          <p:cNvPr id="66567" name="Θέση κειμένου 4"/>
          <p:cNvSpPr txBox="1">
            <a:spLocks/>
          </p:cNvSpPr>
          <p:nvPr/>
        </p:nvSpPr>
        <p:spPr bwMode="auto">
          <a:xfrm>
            <a:off x="5195888" y="3971925"/>
            <a:ext cx="1981200" cy="358775"/>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Η τεχνολογία</a:t>
            </a:r>
            <a:endParaRPr lang="el-GR">
              <a:solidFill>
                <a:srgbClr val="404040"/>
              </a:solidFill>
              <a:latin typeface="Calibri" pitchFamily="34" charset="0"/>
            </a:endParaRPr>
          </a:p>
        </p:txBody>
      </p:sp>
      <p:sp>
        <p:nvSpPr>
          <p:cNvPr id="66568" name="Θέση κειμένου 6"/>
          <p:cNvSpPr txBox="1">
            <a:spLocks/>
          </p:cNvSpPr>
          <p:nvPr/>
        </p:nvSpPr>
        <p:spPr bwMode="auto">
          <a:xfrm>
            <a:off x="5202238" y="4564063"/>
            <a:ext cx="1979612" cy="360362"/>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a:solidFill>
                  <a:srgbClr val="404040"/>
                </a:solidFill>
                <a:latin typeface="Cambria" pitchFamily="18" charset="0"/>
              </a:rPr>
              <a:t>Έχει την τάση να μην υφίσταται ουσιώδεις αλλαγές</a:t>
            </a:r>
          </a:p>
          <a:p>
            <a:pPr algn="ctr">
              <a:lnSpc>
                <a:spcPct val="90000"/>
              </a:lnSpc>
              <a:spcBef>
                <a:spcPts val="1000"/>
              </a:spcBef>
              <a:buClr>
                <a:schemeClr val="accent1"/>
              </a:buClr>
              <a:buFont typeface="Arial" charset="0"/>
              <a:buNone/>
            </a:pPr>
            <a:endParaRPr lang="el-GR" sz="1600">
              <a:solidFill>
                <a:srgbClr val="404040"/>
              </a:solidFill>
              <a:latin typeface="Cambria" pitchFamily="18" charset="0"/>
            </a:endParaRPr>
          </a:p>
        </p:txBody>
      </p:sp>
      <p:sp>
        <p:nvSpPr>
          <p:cNvPr id="66569" name="Θέση κειμένου 6"/>
          <p:cNvSpPr txBox="1">
            <a:spLocks/>
          </p:cNvSpPr>
          <p:nvPr/>
        </p:nvSpPr>
        <p:spPr bwMode="auto">
          <a:xfrm>
            <a:off x="7448550" y="3971925"/>
            <a:ext cx="1981200" cy="358775"/>
          </a:xfrm>
          <a:prstGeom prst="rect">
            <a:avLst/>
          </a:prstGeom>
          <a:noFill/>
          <a:ln w="9525">
            <a:noFill/>
            <a:miter lim="800000"/>
            <a:headEnd/>
            <a:tailEnd/>
          </a:ln>
        </p:spPr>
        <p:txBody>
          <a:bodyPr/>
          <a:lstStyle/>
          <a:p>
            <a:pPr>
              <a:lnSpc>
                <a:spcPct val="90000"/>
              </a:lnSpc>
              <a:spcBef>
                <a:spcPts val="1000"/>
              </a:spcBef>
              <a:buClr>
                <a:schemeClr val="accent1"/>
              </a:buClr>
              <a:buFont typeface="Calibri" pitchFamily="34" charset="0"/>
              <a:buNone/>
            </a:pPr>
            <a:r>
              <a:rPr lang="el-GR" b="1">
                <a:solidFill>
                  <a:srgbClr val="404040"/>
                </a:solidFill>
                <a:latin typeface="Calibri" pitchFamily="34" charset="0"/>
              </a:rPr>
              <a:t>Η δυνητική αγορά</a:t>
            </a:r>
          </a:p>
        </p:txBody>
      </p:sp>
      <p:sp>
        <p:nvSpPr>
          <p:cNvPr id="66570" name="Θέση κειμένου 6"/>
          <p:cNvSpPr txBox="1">
            <a:spLocks/>
          </p:cNvSpPr>
          <p:nvPr/>
        </p:nvSpPr>
        <p:spPr bwMode="auto">
          <a:xfrm>
            <a:off x="7545388" y="4559300"/>
            <a:ext cx="1979612" cy="35877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a:solidFill>
                  <a:srgbClr val="404040"/>
                </a:solidFill>
                <a:latin typeface="Cambria" pitchFamily="18" charset="0"/>
              </a:rPr>
              <a:t>Είναι η ίδια για όλους τους ανταγωνιστές</a:t>
            </a:r>
          </a:p>
        </p:txBody>
      </p:sp>
      <p:sp>
        <p:nvSpPr>
          <p:cNvPr id="66571" name="Θέση κειμένου 8"/>
          <p:cNvSpPr>
            <a:spLocks noGrp="1"/>
          </p:cNvSpPr>
          <p:nvPr>
            <p:ph type="body" sz="quarter" idx="35"/>
          </p:nvPr>
        </p:nvSpPr>
        <p:spPr>
          <a:xfrm>
            <a:off x="9799638" y="4040188"/>
            <a:ext cx="1979612" cy="587375"/>
          </a:xfrm>
        </p:spPr>
        <p:txBody>
          <a:bodyPr/>
          <a:lstStyle/>
          <a:p>
            <a:pPr eaLnBrk="1" hangingPunct="1">
              <a:buFont typeface="Arial" charset="0"/>
              <a:buNone/>
            </a:pPr>
            <a:r>
              <a:rPr lang="el-GR" b="1" smtClean="0">
                <a:solidFill>
                  <a:srgbClr val="404040"/>
                </a:solidFill>
                <a:latin typeface="Calibri" pitchFamily="34" charset="0"/>
              </a:rPr>
              <a:t>Οι ανταγωνιστές</a:t>
            </a:r>
          </a:p>
        </p:txBody>
      </p:sp>
      <p:sp>
        <p:nvSpPr>
          <p:cNvPr id="66572" name="Θέση κειμένου 6"/>
          <p:cNvSpPr txBox="1">
            <a:spLocks/>
          </p:cNvSpPr>
          <p:nvPr/>
        </p:nvSpPr>
        <p:spPr bwMode="auto">
          <a:xfrm>
            <a:off x="9799638" y="4568825"/>
            <a:ext cx="1979612" cy="360363"/>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a:solidFill>
                  <a:srgbClr val="404040"/>
                </a:solidFill>
                <a:latin typeface="Cambria" pitchFamily="18" charset="0"/>
              </a:rPr>
              <a:t>Έχουν τις ίδιες παραγωγικές διαδικασίες και στρατηγικές μάρκετινγκ</a:t>
            </a:r>
          </a:p>
        </p:txBody>
      </p:sp>
      <p:pic>
        <p:nvPicPr>
          <p:cNvPr id="66573" name="Γραφικό 28" descr="Παζλ"/>
          <p:cNvPicPr>
            <a:picLocks noChangeAspect="1"/>
          </p:cNvPicPr>
          <p:nvPr/>
        </p:nvPicPr>
        <p:blipFill>
          <a:blip r:embed="rId4"/>
          <a:srcRect/>
          <a:stretch>
            <a:fillRect/>
          </a:stretch>
        </p:blipFill>
        <p:spPr bwMode="auto">
          <a:xfrm>
            <a:off x="10442575" y="2794000"/>
            <a:ext cx="679450" cy="677863"/>
          </a:xfrm>
          <a:prstGeom prst="rect">
            <a:avLst/>
          </a:prstGeom>
          <a:noFill/>
          <a:ln w="9525">
            <a:noFill/>
            <a:miter lim="800000"/>
            <a:headEnd/>
            <a:tailEnd/>
          </a:ln>
        </p:spPr>
      </p:pic>
      <p:sp>
        <p:nvSpPr>
          <p:cNvPr id="2" name="Ορθογώνιο 1">
            <a:extLst>
              <a:ext uri="{FF2B5EF4-FFF2-40B4-BE49-F238E27FC236}"/>
            </a:extLst>
          </p:cNvPr>
          <p:cNvSpPr/>
          <p:nvPr/>
        </p:nvSpPr>
        <p:spPr>
          <a:xfrm>
            <a:off x="5305425" y="1533525"/>
            <a:ext cx="6435725" cy="646113"/>
          </a:xfrm>
          <a:prstGeom prst="rect">
            <a:avLst/>
          </a:prstGeom>
        </p:spPr>
        <p:txBody>
          <a:bodyPr>
            <a:spAutoFit/>
          </a:bodyPr>
          <a:lstStyle/>
          <a:p>
            <a:pPr algn="ctr" fontAlgn="auto">
              <a:spcBef>
                <a:spcPts val="0"/>
              </a:spcBef>
              <a:spcAft>
                <a:spcPts val="0"/>
              </a:spcAft>
              <a:defRPr/>
            </a:pPr>
            <a:r>
              <a:rPr lang="el-GR" dirty="0">
                <a:solidFill>
                  <a:schemeClr val="tx1">
                    <a:lumMod val="75000"/>
                    <a:lumOff val="25000"/>
                  </a:schemeClr>
                </a:solidFill>
                <a:latin typeface="+mj-lt"/>
                <a:cs typeface="+mn-cs"/>
              </a:rPr>
              <a:t>Το περιβάλλον στο οποίο λειτουργούν οι επιχειρήσεις αυτού του τύπου, θεωρείται σχετικά σταθερό διότι:</a:t>
            </a:r>
          </a:p>
        </p:txBody>
      </p:sp>
      <p:pic>
        <p:nvPicPr>
          <p:cNvPr id="66575" name="Γραφικό 6" descr="Φορητός υπολογιστής"/>
          <p:cNvPicPr>
            <a:picLocks noChangeAspect="1"/>
          </p:cNvPicPr>
          <p:nvPr/>
        </p:nvPicPr>
        <p:blipFill>
          <a:blip r:embed="rId5"/>
          <a:srcRect/>
          <a:stretch>
            <a:fillRect/>
          </a:stretch>
        </p:blipFill>
        <p:spPr bwMode="auto">
          <a:xfrm>
            <a:off x="5689600" y="2727325"/>
            <a:ext cx="812800" cy="814388"/>
          </a:xfrm>
          <a:prstGeom prst="rect">
            <a:avLst/>
          </a:prstGeom>
          <a:noFill/>
          <a:ln w="9525">
            <a:noFill/>
            <a:miter lim="800000"/>
            <a:headEnd/>
            <a:tailEnd/>
          </a:ln>
        </p:spPr>
      </p:pic>
      <p:pic>
        <p:nvPicPr>
          <p:cNvPr id="66576" name="Γραφικό 8" descr="Τσάντα αγορών"/>
          <p:cNvPicPr>
            <a:picLocks noChangeAspect="1"/>
          </p:cNvPicPr>
          <p:nvPr/>
        </p:nvPicPr>
        <p:blipFill>
          <a:blip r:embed="rId6"/>
          <a:srcRect/>
          <a:stretch>
            <a:fillRect/>
          </a:stretch>
        </p:blipFill>
        <p:spPr bwMode="auto">
          <a:xfrm>
            <a:off x="8032750" y="2752725"/>
            <a:ext cx="812800" cy="679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8610" name="Εικόνα 8"/>
          <p:cNvPicPr>
            <a:picLocks noChangeAspect="1" noChangeArrowheads="1"/>
          </p:cNvPicPr>
          <p:nvPr/>
        </p:nvPicPr>
        <p:blipFill>
          <a:blip r:embed="rId2">
            <a:grayscl/>
          </a:blip>
          <a:srcRect l="1778" r="2" b="2"/>
          <a:stretch>
            <a:fillRect/>
          </a:stretch>
        </p:blipFill>
        <p:spPr bwMode="auto">
          <a:xfrm>
            <a:off x="0" y="0"/>
            <a:ext cx="12192000" cy="6858000"/>
          </a:xfrm>
          <a:prstGeom prst="rect">
            <a:avLst/>
          </a:prstGeom>
          <a:noFill/>
          <a:ln w="9525">
            <a:noFill/>
            <a:miter lim="800000"/>
            <a:headEnd/>
            <a:tailEnd/>
          </a:ln>
        </p:spPr>
      </p:pic>
      <p:sp>
        <p:nvSpPr>
          <p:cNvPr id="21" name="Freeform 5">
            <a:extLst>
              <a:ext uri="{FF2B5EF4-FFF2-40B4-BE49-F238E27FC236}"/>
              <a:ext uri="{C183D7F6-B498-43B3-948B-1728B52AA6E4}"/>
            </a:extLst>
          </p:cNvPr>
          <p:cNvSpPr>
            <a:spLocks noGrp="1" noRot="1" noChangeAspect="1" noMove="1" noResize="1" noEditPoints="1" noAdjustHandles="1" noChangeArrowheads="1" noChangeShapeType="1" noTextEdit="1"/>
          </p:cNvSpPr>
          <p:nvPr/>
        </p:nvSpPr>
        <p:spPr bwMode="grayWhite">
          <a:xfrm>
            <a:off x="7488238" y="2278063"/>
            <a:ext cx="4703762" cy="4579937"/>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0000"/>
            </a:schemeClr>
          </a:solidFill>
          <a:ln w="50800" cap="sq" cmpd="dbl">
            <a:noFill/>
            <a:miter lim="800000"/>
          </a:ln>
          <a:effectLst/>
          <a:extLst/>
        </p:spPr>
        <p:txBody>
          <a:bodyPr>
            <a:normAutofit/>
          </a:bodyPr>
          <a:lstStyle/>
          <a:p>
            <a:pPr algn="ctr" fontAlgn="auto">
              <a:spcBef>
                <a:spcPts val="0"/>
              </a:spcBef>
              <a:spcAft>
                <a:spcPts val="1000"/>
              </a:spcAft>
              <a:buClr>
                <a:schemeClr val="tx1"/>
              </a:buClr>
              <a:buSzPct val="100000"/>
              <a:buFont typeface="Arial"/>
              <a:buNone/>
              <a:defRPr/>
            </a:pPr>
            <a:endParaRPr lang="en-US" sz="1600" cap="all">
              <a:latin typeface="+mn-lt"/>
              <a:cs typeface="+mn-cs"/>
            </a:endParaRPr>
          </a:p>
        </p:txBody>
      </p:sp>
      <p:cxnSp>
        <p:nvCxnSpPr>
          <p:cNvPr id="23" name="Straight Connector 22">
            <a:extLst>
              <a:ext uri="{FF2B5EF4-FFF2-40B4-BE49-F238E27FC236}"/>
              <a:ext uri="{C183D7F6-B498-43B3-948B-1728B52AA6E4}"/>
            </a:extLst>
          </p:cNvPr>
          <p:cNvCxnSpPr>
            <a:cxnSpLocks noGrp="1" noRot="1" noChangeAspect="1" noMove="1" noResize="1" noEditPoints="1" noAdjustHandles="1" noChangeArrowheads="1" noChangeShapeType="1"/>
          </p:cNvCxnSpPr>
          <p:nvPr/>
        </p:nvCxnSpPr>
        <p:spPr>
          <a:xfrm>
            <a:off x="9480550" y="5124450"/>
            <a:ext cx="935038"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pic>
        <p:nvPicPr>
          <p:cNvPr id="68613" name="Picture 2" descr="ÎÏÎ¿ÏÎ­Î»ÎµÏÎ¼Î± ÎµÎ¹ÎºÏÎ½Î±Ï Î³Î¹Î± mcdonalds logo"/>
          <p:cNvPicPr>
            <a:picLocks noChangeAspect="1" noChangeArrowheads="1"/>
          </p:cNvPicPr>
          <p:nvPr/>
        </p:nvPicPr>
        <p:blipFill>
          <a:blip r:embed="rId3"/>
          <a:srcRect/>
          <a:stretch>
            <a:fillRect/>
          </a:stretch>
        </p:blipFill>
        <p:spPr bwMode="auto">
          <a:xfrm>
            <a:off x="9109075" y="3959225"/>
            <a:ext cx="1677988" cy="10080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3" name="Picture 2" descr="Î£ÏÎµÏÎ¹ÎºÎ® ÎµÎ¹ÎºÏÎ½Î±"/>
          <p:cNvPicPr>
            <a:picLocks noChangeAspect="1" noChangeArrowheads="1"/>
          </p:cNvPicPr>
          <p:nvPr/>
        </p:nvPicPr>
        <p:blipFill>
          <a:blip r:embed="rId3"/>
          <a:srcRect/>
          <a:stretch>
            <a:fillRect/>
          </a:stretch>
        </p:blipFill>
        <p:spPr bwMode="auto">
          <a:xfrm>
            <a:off x="-41275" y="0"/>
            <a:ext cx="12233275" cy="6048375"/>
          </a:xfrm>
          <a:prstGeom prst="rect">
            <a:avLst/>
          </a:prstGeom>
          <a:noFill/>
          <a:ln w="9525">
            <a:noFill/>
            <a:miter lim="800000"/>
            <a:headEnd/>
            <a:tailEnd/>
          </a:ln>
        </p:spPr>
      </p:pic>
      <p:pic>
        <p:nvPicPr>
          <p:cNvPr id="69634" name="Picture 6" descr="http://www.mixartista.it/wp-content/uploads/2018/03/architecture-3104866.jpg"/>
          <p:cNvPicPr>
            <a:picLocks noChangeAspect="1" noChangeArrowheads="1"/>
          </p:cNvPicPr>
          <p:nvPr/>
        </p:nvPicPr>
        <p:blipFill>
          <a:blip r:embed="rId4"/>
          <a:srcRect/>
          <a:stretch>
            <a:fillRect/>
          </a:stretch>
        </p:blipFill>
        <p:spPr bwMode="auto">
          <a:xfrm>
            <a:off x="-41275" y="12700"/>
            <a:ext cx="12233275" cy="6046788"/>
          </a:xfrm>
          <a:prstGeom prst="rect">
            <a:avLst/>
          </a:prstGeom>
          <a:noFill/>
          <a:ln w="9525">
            <a:noFill/>
            <a:miter lim="800000"/>
            <a:headEnd/>
            <a:tailEnd/>
          </a:ln>
        </p:spPr>
      </p:pic>
      <p:sp>
        <p:nvSpPr>
          <p:cNvPr id="3" name="Τίτλος 2"/>
          <p:cNvSpPr>
            <a:spLocks noGrp="1"/>
          </p:cNvSpPr>
          <p:nvPr>
            <p:ph type="ctrTitle"/>
          </p:nvPr>
        </p:nvSpPr>
        <p:spPr>
          <a:xfrm>
            <a:off x="7189788" y="163513"/>
            <a:ext cx="4859337" cy="5724525"/>
          </a:xfrm>
        </p:spPr>
        <p:txBody>
          <a:bodyPr/>
          <a:lstStyle/>
          <a:p>
            <a:pPr algn="ctr" eaLnBrk="1" fontAlgn="auto" hangingPunct="1">
              <a:spcAft>
                <a:spcPts val="0"/>
              </a:spcAft>
              <a:defRPr/>
            </a:pPr>
            <a:r>
              <a:rPr lang="el-GR" sz="4000" dirty="0"/>
              <a:t>Μεταβαλλόμενο Περιβάλλον</a:t>
            </a:r>
          </a:p>
        </p:txBody>
      </p:sp>
      <p:sp>
        <p:nvSpPr>
          <p:cNvPr id="9" name="Ορθογώνιο 6" descr="Διαχωριστική γραμμή επισήμανσης"/>
          <p:cNvSpPr/>
          <p:nvPr/>
        </p:nvSpPr>
        <p:spPr>
          <a:xfrm flipV="1">
            <a:off x="7453313" y="404813"/>
            <a:ext cx="4330700" cy="1825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pic>
        <p:nvPicPr>
          <p:cNvPr id="13" name="Θέση εικόνας 12" descr="εικόνα σχεδίου"/>
          <p:cNvPicPr>
            <a:picLocks noGrp="1" noChangeAspect="1"/>
          </p:cNvPicPr>
          <p:nvPr>
            <p:ph type="pic" sz="quarter" idx="14"/>
          </p:nvPr>
        </p:nvPicPr>
        <p:blipFill>
          <a:blip r:embed="rId5"/>
          <a:stretch>
            <a:fillRect/>
          </a:stretch>
        </p:blipFill>
        <p:spPr>
          <a:xfrm>
            <a:off x="7653338" y="766763"/>
            <a:ext cx="3932237" cy="1868487"/>
          </a:xfrm>
        </p:spPr>
      </p:pic>
      <p:sp>
        <p:nvSpPr>
          <p:cNvPr id="8" name="Ορθογώνιο 6" descr="Διαχωριστικό επισήμανσης κάτω εικόνας"/>
          <p:cNvSpPr/>
          <p:nvPr/>
        </p:nvSpPr>
        <p:spPr>
          <a:xfrm>
            <a:off x="7453313" y="2814638"/>
            <a:ext cx="4330700" cy="1825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6" name="Θέση υποσέλιδου 5"/>
          <p:cNvSpPr>
            <a:spLocks noGrp="1"/>
          </p:cNvSpPr>
          <p:nvPr>
            <p:ph type="ftr" sz="quarter" idx="15"/>
          </p:nvPr>
        </p:nvSpPr>
        <p:spPr/>
        <p:txBody>
          <a:bodyPr/>
          <a:lstStyle/>
          <a:p>
            <a:pPr>
              <a:defRPr/>
            </a:pPr>
            <a:r>
              <a:rPr lang="el-GR" dirty="0"/>
              <a:t>Προσθέστε υποσέλιδο</a:t>
            </a:r>
          </a:p>
        </p:txBody>
      </p:sp>
      <p:sp>
        <p:nvSpPr>
          <p:cNvPr id="5" name="Θέση αριθμού διαφάνειας 4"/>
          <p:cNvSpPr>
            <a:spLocks noGrp="1"/>
          </p:cNvSpPr>
          <p:nvPr>
            <p:ph type="sldNum" sz="quarter" idx="16"/>
          </p:nvPr>
        </p:nvSpPr>
        <p:spPr/>
        <p:txBody>
          <a:bodyPr/>
          <a:lstStyle/>
          <a:p>
            <a:pPr>
              <a:defRPr/>
            </a:pPr>
            <a:fld id="{EF837A92-660D-4AEF-938A-33C81503F8C6}" type="slidenum">
              <a:rPr lang="el-GR"/>
              <a:pPr>
                <a:defRPr/>
              </a:pPr>
              <a:t>24</a:t>
            </a:fld>
            <a:endParaRPr lang="el-GR" dirty="0"/>
          </a:p>
        </p:txBody>
      </p:sp>
      <p:sp>
        <p:nvSpPr>
          <p:cNvPr id="69641" name="TextBox 11"/>
          <p:cNvSpPr txBox="1">
            <a:spLocks noChangeArrowheads="1"/>
          </p:cNvSpPr>
          <p:nvPr/>
        </p:nvSpPr>
        <p:spPr bwMode="auto">
          <a:xfrm>
            <a:off x="9551988" y="6073775"/>
            <a:ext cx="1652587"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pic>
        <p:nvPicPr>
          <p:cNvPr id="69642" name="Picture 2" descr="ÎÏÎ¿ÏÎ­Î»ÎµÏÎ¼Î± ÎµÎ¹ÎºÏÎ½Î±Ï Î³Î¹Î± FACTORY BLACK WHITE IMAGES"/>
          <p:cNvPicPr>
            <a:picLocks noChangeAspect="1" noChangeArrowheads="1"/>
          </p:cNvPicPr>
          <p:nvPr/>
        </p:nvPicPr>
        <p:blipFill>
          <a:blip r:embed="rId6"/>
          <a:srcRect/>
          <a:stretch>
            <a:fillRect/>
          </a:stretch>
        </p:blipFill>
        <p:spPr bwMode="auto">
          <a:xfrm>
            <a:off x="7642225" y="738188"/>
            <a:ext cx="3943350" cy="19097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338138" y="431800"/>
            <a:ext cx="11339512" cy="431800"/>
          </a:xfrm>
        </p:spPr>
        <p:txBody>
          <a:bodyPr/>
          <a:lstStyle/>
          <a:p>
            <a:pPr eaLnBrk="1" fontAlgn="auto" hangingPunct="1">
              <a:spcAft>
                <a:spcPts val="0"/>
              </a:spcAft>
              <a:defRPr/>
            </a:pPr>
            <a:r>
              <a:rPr lang="el-GR" dirty="0"/>
              <a:t>Μεταβαλλόμενο Περιβάλλον</a:t>
            </a:r>
          </a:p>
        </p:txBody>
      </p:sp>
      <p:sp>
        <p:nvSpPr>
          <p:cNvPr id="71682" name="Θέση κειμένου 4"/>
          <p:cNvSpPr>
            <a:spLocks noGrp="1"/>
          </p:cNvSpPr>
          <p:nvPr>
            <p:ph type="body" sz="quarter" idx="32"/>
          </p:nvPr>
        </p:nvSpPr>
        <p:spPr>
          <a:xfrm>
            <a:off x="431800" y="1008063"/>
            <a:ext cx="11339513" cy="360362"/>
          </a:xfrm>
        </p:spPr>
        <p:txBody>
          <a:bodyPr/>
          <a:lstStyle/>
          <a:p>
            <a:pPr eaLnBrk="1" hangingPunct="1"/>
            <a:r>
              <a:rPr lang="el-GR" smtClean="0"/>
              <a:t>Χαρακτηρίζεται από:</a:t>
            </a:r>
          </a:p>
          <a:p>
            <a:pPr eaLnBrk="1" hangingPunct="1"/>
            <a:endParaRPr lang="el-GR" smtClean="0"/>
          </a:p>
        </p:txBody>
      </p:sp>
      <p:sp>
        <p:nvSpPr>
          <p:cNvPr id="9" name="Θέση περιεχομένου 8"/>
          <p:cNvSpPr>
            <a:spLocks noGrp="1"/>
          </p:cNvSpPr>
          <p:nvPr>
            <p:ph idx="1"/>
          </p:nvPr>
        </p:nvSpPr>
        <p:spPr>
          <a:xfrm>
            <a:off x="795338" y="1728788"/>
            <a:ext cx="2974975" cy="719137"/>
          </a:xfrm>
        </p:spPr>
        <p:txBody>
          <a:bodyPr>
            <a:noAutofit/>
          </a:bodyPr>
          <a:lstStyle/>
          <a:p>
            <a:pPr eaLnBrk="1" fontAlgn="auto" hangingPunct="1">
              <a:spcAft>
                <a:spcPts val="0"/>
              </a:spcAft>
              <a:defRPr/>
            </a:pPr>
            <a:r>
              <a:rPr lang="el-GR" b="1" i="1" dirty="0"/>
              <a:t>1</a:t>
            </a:r>
            <a:r>
              <a:rPr lang="el-GR" dirty="0"/>
              <a:t/>
            </a:r>
            <a:br>
              <a:rPr lang="el-GR" dirty="0"/>
            </a:br>
            <a:endParaRPr lang="el-GR" dirty="0">
              <a:solidFill>
                <a:schemeClr val="tx1">
                  <a:lumMod val="75000"/>
                  <a:lumOff val="25000"/>
                </a:schemeClr>
              </a:solidFill>
              <a:latin typeface="+mn-lt"/>
            </a:endParaRPr>
          </a:p>
        </p:txBody>
      </p:sp>
      <p:sp>
        <p:nvSpPr>
          <p:cNvPr id="6" name="Θέση περιεχομένου 5"/>
          <p:cNvSpPr>
            <a:spLocks noGrp="1"/>
          </p:cNvSpPr>
          <p:nvPr>
            <p:ph idx="14"/>
          </p:nvPr>
        </p:nvSpPr>
        <p:spPr>
          <a:xfrm>
            <a:off x="795338" y="2673350"/>
            <a:ext cx="2974975" cy="3814763"/>
          </a:xfrm>
          <a:noFill/>
        </p:spPr>
        <p:txBody>
          <a:bodyPr>
            <a:noAutofit/>
          </a:bodyPr>
          <a:lstStyle/>
          <a:p>
            <a:pPr marL="0" indent="0" eaLnBrk="1" fontAlgn="auto" hangingPunct="1">
              <a:spcAft>
                <a:spcPts val="0"/>
              </a:spcAft>
              <a:buFont typeface="Arial" panose="020B0604020202020204" pitchFamily="34" charset="0"/>
              <a:buNone/>
              <a:defRPr/>
            </a:pPr>
            <a:r>
              <a:rPr lang="el-GR" b="1" dirty="0">
                <a:solidFill>
                  <a:schemeClr val="tx1">
                    <a:lumMod val="75000"/>
                    <a:lumOff val="25000"/>
                  </a:schemeClr>
                </a:solidFill>
              </a:rPr>
              <a:t>Προϊόντα ή υπηρεσίες </a:t>
            </a:r>
            <a:r>
              <a:rPr lang="el-GR" dirty="0">
                <a:solidFill>
                  <a:schemeClr val="tx1">
                    <a:lumMod val="75000"/>
                    <a:lumOff val="25000"/>
                  </a:schemeClr>
                </a:solidFill>
              </a:rPr>
              <a:t>που χαρακτηρίζονται από αρκετές ή συνεχόμενες αλλαγές</a:t>
            </a:r>
          </a:p>
        </p:txBody>
      </p:sp>
      <p:sp>
        <p:nvSpPr>
          <p:cNvPr id="10" name="Θέση περιεχομένου 9"/>
          <p:cNvSpPr>
            <a:spLocks noGrp="1"/>
          </p:cNvSpPr>
          <p:nvPr>
            <p:ph idx="12"/>
          </p:nvPr>
        </p:nvSpPr>
        <p:spPr>
          <a:xfrm>
            <a:off x="4614863" y="1728788"/>
            <a:ext cx="2974975" cy="719137"/>
          </a:xfrm>
        </p:spPr>
        <p:txBody>
          <a:bodyPr>
            <a:noAutofit/>
          </a:bodyPr>
          <a:lstStyle/>
          <a:p>
            <a:pPr eaLnBrk="1" fontAlgn="auto" hangingPunct="1">
              <a:spcAft>
                <a:spcPts val="0"/>
              </a:spcAft>
              <a:defRPr/>
            </a:pPr>
            <a:r>
              <a:rPr lang="el-GR" b="1" i="1" dirty="0"/>
              <a:t>2</a:t>
            </a:r>
            <a:r>
              <a:rPr lang="el-GR" dirty="0"/>
              <a:t/>
            </a:r>
            <a:br>
              <a:rPr lang="el-GR" dirty="0"/>
            </a:br>
            <a:endParaRPr lang="el-GR" sz="1200" dirty="0">
              <a:solidFill>
                <a:schemeClr val="tx1">
                  <a:lumMod val="75000"/>
                  <a:lumOff val="25000"/>
                </a:schemeClr>
              </a:solidFill>
              <a:latin typeface="+mn-lt"/>
            </a:endParaRPr>
          </a:p>
        </p:txBody>
      </p:sp>
      <p:sp>
        <p:nvSpPr>
          <p:cNvPr id="7" name="Θέση περιεχομένου 6"/>
          <p:cNvSpPr>
            <a:spLocks noGrp="1"/>
          </p:cNvSpPr>
          <p:nvPr>
            <p:ph idx="15"/>
          </p:nvPr>
        </p:nvSpPr>
        <p:spPr>
          <a:xfrm>
            <a:off x="4614863" y="2673350"/>
            <a:ext cx="2974975" cy="3814763"/>
          </a:xfrm>
          <a:noFill/>
        </p:spPr>
        <p:txBody>
          <a:bodyPr>
            <a:noAutofit/>
          </a:bodyPr>
          <a:lstStyle/>
          <a:p>
            <a:pPr marL="0" indent="0" eaLnBrk="1" fontAlgn="auto" hangingPunct="1">
              <a:spcAft>
                <a:spcPts val="0"/>
              </a:spcAft>
              <a:buFont typeface="Arial" panose="020B0604020202020204" pitchFamily="34" charset="0"/>
              <a:buNone/>
              <a:defRPr/>
            </a:pPr>
            <a:r>
              <a:rPr lang="el-GR" dirty="0">
                <a:solidFill>
                  <a:schemeClr val="tx1">
                    <a:lumMod val="75000"/>
                    <a:lumOff val="25000"/>
                  </a:schemeClr>
                </a:solidFill>
              </a:rPr>
              <a:t>Συνεχώς </a:t>
            </a:r>
            <a:r>
              <a:rPr lang="el-GR" b="1" dirty="0">
                <a:solidFill>
                  <a:schemeClr val="tx1">
                    <a:lumMod val="75000"/>
                    <a:lumOff val="25000"/>
                  </a:schemeClr>
                </a:solidFill>
              </a:rPr>
              <a:t>μεταβαλλόμενους ανταγωνιστές</a:t>
            </a:r>
            <a:r>
              <a:rPr lang="el-GR" dirty="0">
                <a:solidFill>
                  <a:schemeClr val="tx1">
                    <a:lumMod val="75000"/>
                    <a:lumOff val="25000"/>
                  </a:schemeClr>
                </a:solidFill>
              </a:rPr>
              <a:t>, </a:t>
            </a:r>
            <a:r>
              <a:rPr lang="el-GR" b="1" dirty="0">
                <a:solidFill>
                  <a:schemeClr val="tx1">
                    <a:lumMod val="75000"/>
                    <a:lumOff val="25000"/>
                  </a:schemeClr>
                </a:solidFill>
              </a:rPr>
              <a:t>πελάτες</a:t>
            </a:r>
            <a:r>
              <a:rPr lang="el-GR" dirty="0">
                <a:solidFill>
                  <a:schemeClr val="tx1">
                    <a:lumMod val="75000"/>
                    <a:lumOff val="25000"/>
                  </a:schemeClr>
                </a:solidFill>
              </a:rPr>
              <a:t> &amp; λοιπούς </a:t>
            </a:r>
            <a:r>
              <a:rPr lang="el-GR" b="1" dirty="0">
                <a:solidFill>
                  <a:schemeClr val="tx1">
                    <a:lumMod val="75000"/>
                    <a:lumOff val="25000"/>
                  </a:schemeClr>
                </a:solidFill>
              </a:rPr>
              <a:t>εξωτερικούς</a:t>
            </a:r>
            <a:r>
              <a:rPr lang="el-GR" dirty="0">
                <a:solidFill>
                  <a:schemeClr val="tx1">
                    <a:lumMod val="75000"/>
                    <a:lumOff val="25000"/>
                  </a:schemeClr>
                </a:solidFill>
              </a:rPr>
              <a:t> </a:t>
            </a:r>
            <a:r>
              <a:rPr lang="el-GR" b="1" dirty="0">
                <a:solidFill>
                  <a:schemeClr val="tx1">
                    <a:lumMod val="75000"/>
                    <a:lumOff val="25000"/>
                  </a:schemeClr>
                </a:solidFill>
              </a:rPr>
              <a:t>σχετικούς παράγοντες </a:t>
            </a:r>
            <a:r>
              <a:rPr lang="el-GR" dirty="0">
                <a:solidFill>
                  <a:schemeClr val="tx1">
                    <a:lumMod val="75000"/>
                    <a:lumOff val="25000"/>
                  </a:schemeClr>
                </a:solidFill>
              </a:rPr>
              <a:t>ή συνεχώς μεταβαλλόμενο τρόπο της συμπεριφοράς τους</a:t>
            </a:r>
          </a:p>
        </p:txBody>
      </p:sp>
      <p:sp>
        <p:nvSpPr>
          <p:cNvPr id="11" name="Θέση περιεχομένου 10"/>
          <p:cNvSpPr>
            <a:spLocks noGrp="1"/>
          </p:cNvSpPr>
          <p:nvPr>
            <p:ph idx="13"/>
          </p:nvPr>
        </p:nvSpPr>
        <p:spPr>
          <a:xfrm>
            <a:off x="8434388" y="1728788"/>
            <a:ext cx="3511550" cy="719137"/>
          </a:xfrm>
        </p:spPr>
        <p:txBody>
          <a:bodyPr>
            <a:noAutofit/>
          </a:bodyPr>
          <a:lstStyle/>
          <a:p>
            <a:pPr eaLnBrk="1" fontAlgn="auto" hangingPunct="1">
              <a:spcAft>
                <a:spcPts val="0"/>
              </a:spcAft>
              <a:defRPr/>
            </a:pPr>
            <a:r>
              <a:rPr lang="el-GR" b="1" i="1" dirty="0"/>
              <a:t>3</a:t>
            </a:r>
            <a:r>
              <a:rPr lang="el-GR" dirty="0"/>
              <a:t/>
            </a:r>
            <a:br>
              <a:rPr lang="el-GR" dirty="0"/>
            </a:br>
            <a:endParaRPr lang="el-GR" sz="1200" dirty="0">
              <a:solidFill>
                <a:schemeClr val="tx1">
                  <a:lumMod val="75000"/>
                  <a:lumOff val="25000"/>
                </a:schemeClr>
              </a:solidFill>
              <a:latin typeface="+mn-lt"/>
            </a:endParaRPr>
          </a:p>
        </p:txBody>
      </p:sp>
      <p:sp>
        <p:nvSpPr>
          <p:cNvPr id="8" name="Θέση περιεχομένου 7"/>
          <p:cNvSpPr>
            <a:spLocks noGrp="1"/>
          </p:cNvSpPr>
          <p:nvPr>
            <p:ph idx="16"/>
          </p:nvPr>
        </p:nvSpPr>
        <p:spPr>
          <a:xfrm>
            <a:off x="8434388" y="2673350"/>
            <a:ext cx="3511550" cy="3814763"/>
          </a:xfrm>
          <a:noFill/>
        </p:spPr>
        <p:txBody>
          <a:bodyPr>
            <a:noAutofit/>
          </a:bodyPr>
          <a:lstStyle/>
          <a:p>
            <a:pPr marL="0" indent="0" eaLnBrk="1" fontAlgn="auto" hangingPunct="1">
              <a:spcAft>
                <a:spcPts val="0"/>
              </a:spcAft>
              <a:buFont typeface="Arial" panose="020B0604020202020204" pitchFamily="34" charset="0"/>
              <a:buNone/>
              <a:defRPr/>
            </a:pPr>
            <a:r>
              <a:rPr lang="el-GR" b="1" dirty="0">
                <a:solidFill>
                  <a:schemeClr val="tx1">
                    <a:lumMod val="75000"/>
                    <a:lumOff val="25000"/>
                  </a:schemeClr>
                </a:solidFill>
              </a:rPr>
              <a:t>Απρόβλεπτες &amp; μεταβαλλόμενες κυβερνητικές πράξεις </a:t>
            </a:r>
            <a:r>
              <a:rPr lang="el-GR" dirty="0">
                <a:solidFill>
                  <a:schemeClr val="tx1">
                    <a:lumMod val="75000"/>
                    <a:lumOff val="25000"/>
                  </a:schemeClr>
                </a:solidFill>
              </a:rPr>
              <a:t>και πολιτικές, που πιθανόν αντανακλούν πολιτικές αντιδράσεις &amp; αλληλοεπιδράσεις μεταξύ του δημοσίου και των διαφόρων ομάδων πίεσης, όπως π.χ. ομάδων προστασίας </a:t>
            </a:r>
            <a:r>
              <a:rPr lang="el-GR" dirty="0" smtClean="0">
                <a:solidFill>
                  <a:schemeClr val="tx1">
                    <a:lumMod val="75000"/>
                    <a:lumOff val="25000"/>
                  </a:schemeClr>
                </a:solidFill>
              </a:rPr>
              <a:t>καταναλωτή, </a:t>
            </a:r>
            <a:r>
              <a:rPr lang="el-GR" dirty="0">
                <a:solidFill>
                  <a:schemeClr val="tx1">
                    <a:lumMod val="75000"/>
                    <a:lumOff val="25000"/>
                  </a:schemeClr>
                </a:solidFill>
              </a:rPr>
              <a:t>ελέγχου μόλυνσης περιβάλλοντος, ασφάλειας προϊόντων, ατομικών δικαιωμάτων (π.χ. ισότητας </a:t>
            </a:r>
            <a:r>
              <a:rPr lang="el-GR" dirty="0" smtClean="0">
                <a:solidFill>
                  <a:schemeClr val="tx1">
                    <a:lumMod val="75000"/>
                    <a:lumOff val="25000"/>
                  </a:schemeClr>
                </a:solidFill>
              </a:rPr>
              <a:t>φύλων), </a:t>
            </a:r>
            <a:r>
              <a:rPr lang="el-GR" dirty="0">
                <a:solidFill>
                  <a:schemeClr val="tx1">
                    <a:lumMod val="75000"/>
                    <a:lumOff val="25000"/>
                  </a:schemeClr>
                </a:solidFill>
              </a:rPr>
              <a:t>συνδικαλιστικών </a:t>
            </a:r>
            <a:r>
              <a:rPr lang="el-GR" dirty="0" smtClean="0">
                <a:solidFill>
                  <a:schemeClr val="tx1">
                    <a:lumMod val="75000"/>
                    <a:lumOff val="25000"/>
                  </a:schemeClr>
                </a:solidFill>
              </a:rPr>
              <a:t> φορέων</a:t>
            </a:r>
            <a:endParaRPr lang="el-GR" dirty="0">
              <a:solidFill>
                <a:schemeClr val="tx1">
                  <a:lumMod val="75000"/>
                  <a:lumOff val="25000"/>
                </a:schemeClr>
              </a:solidFill>
            </a:endParaRPr>
          </a:p>
        </p:txBody>
      </p:sp>
      <p:sp>
        <p:nvSpPr>
          <p:cNvPr id="3" name="Θέση υποσέλιδου 2"/>
          <p:cNvSpPr>
            <a:spLocks noGrp="1"/>
          </p:cNvSpPr>
          <p:nvPr>
            <p:ph type="ftr" sz="quarter" idx="33"/>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p:txBody>
          <a:bodyPr/>
          <a:lstStyle/>
          <a:p>
            <a:pPr>
              <a:defRPr/>
            </a:pPr>
            <a:fld id="{1381F5C0-8372-4741-AA92-AA52BFB21D4D}" type="slidenum">
              <a:rPr lang="el-GR"/>
              <a:pPr>
                <a:defRPr/>
              </a:pPr>
              <a:t>25</a:t>
            </a:fld>
            <a:endParaRPr lang="el-GR" dirty="0"/>
          </a:p>
        </p:txBody>
      </p:sp>
      <p:sp>
        <p:nvSpPr>
          <p:cNvPr id="71691" name="TextBox 11"/>
          <p:cNvSpPr txBox="1">
            <a:spLocks noChangeArrowheads="1"/>
          </p:cNvSpPr>
          <p:nvPr/>
        </p:nvSpPr>
        <p:spPr bwMode="auto">
          <a:xfrm>
            <a:off x="9836150" y="6116638"/>
            <a:ext cx="1368425" cy="646112"/>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cxnSp>
        <p:nvCxnSpPr>
          <p:cNvPr id="17" name="Ευθεία γραμμή σύνδεσης 16">
            <a:extLst>
              <a:ext uri="{FF2B5EF4-FFF2-40B4-BE49-F238E27FC236}"/>
            </a:extLst>
          </p:cNvPr>
          <p:cNvCxnSpPr/>
          <p:nvPr/>
        </p:nvCxnSpPr>
        <p:spPr>
          <a:xfrm>
            <a:off x="4094163" y="3952875"/>
            <a:ext cx="168275" cy="168275"/>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Ευθεία γραμμή σύνδεσης 18">
            <a:extLst>
              <a:ext uri="{FF2B5EF4-FFF2-40B4-BE49-F238E27FC236}"/>
            </a:extLst>
          </p:cNvPr>
          <p:cNvCxnSpPr>
            <a:cxnSpLocks/>
          </p:cNvCxnSpPr>
          <p:nvPr/>
        </p:nvCxnSpPr>
        <p:spPr>
          <a:xfrm flipH="1">
            <a:off x="4094163" y="4121150"/>
            <a:ext cx="168275" cy="15557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υποσέλιδου 2"/>
          <p:cNvSpPr>
            <a:spLocks noGrp="1"/>
          </p:cNvSpPr>
          <p:nvPr>
            <p:ph type="ftr" sz="quarter" idx="33"/>
          </p:nvPr>
        </p:nvSpPr>
        <p:spPr>
          <a:xfrm>
            <a:off x="6330950" y="7064375"/>
            <a:ext cx="4114800" cy="206375"/>
          </a:xfrm>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a:xfrm>
            <a:off x="11403013" y="6211888"/>
            <a:ext cx="538162" cy="365125"/>
          </a:xfrm>
        </p:spPr>
        <p:txBody>
          <a:bodyPr/>
          <a:lstStyle/>
          <a:p>
            <a:pPr>
              <a:defRPr/>
            </a:pPr>
            <a:fld id="{805327DB-1CF0-431A-AAC8-EA78B61659F5}" type="slidenum">
              <a:rPr lang="el-GR"/>
              <a:pPr>
                <a:defRPr/>
              </a:pPr>
              <a:t>26</a:t>
            </a:fld>
            <a:endParaRPr lang="el-GR" dirty="0"/>
          </a:p>
        </p:txBody>
      </p:sp>
      <p:sp>
        <p:nvSpPr>
          <p:cNvPr id="73731" name="TextBox 37"/>
          <p:cNvSpPr txBox="1">
            <a:spLocks noChangeArrowheads="1"/>
          </p:cNvSpPr>
          <p:nvPr/>
        </p:nvSpPr>
        <p:spPr bwMode="auto">
          <a:xfrm>
            <a:off x="9807575" y="5916613"/>
            <a:ext cx="1411288" cy="646112"/>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6" name="Ορθογώνιο 6" descr="Πλαίσιο επισήμανσης.">
            <a:extLst>
              <a:ext uri="{FF2B5EF4-FFF2-40B4-BE49-F238E27FC236}"/>
            </a:extLst>
          </p:cNvPr>
          <p:cNvSpPr/>
          <p:nvPr/>
        </p:nvSpPr>
        <p:spPr>
          <a:xfrm rot="10800000">
            <a:off x="760413" y="1736725"/>
            <a:ext cx="3009900" cy="635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7" name="Τίτλος 2">
            <a:extLst>
              <a:ext uri="{FF2B5EF4-FFF2-40B4-BE49-F238E27FC236}"/>
            </a:extLst>
          </p:cNvPr>
          <p:cNvSpPr>
            <a:spLocks noGrp="1"/>
          </p:cNvSpPr>
          <p:nvPr>
            <p:ph type="title"/>
          </p:nvPr>
        </p:nvSpPr>
        <p:spPr>
          <a:xfrm>
            <a:off x="419100" y="469900"/>
            <a:ext cx="4813300" cy="431800"/>
          </a:xfrm>
        </p:spPr>
        <p:txBody>
          <a:bodyPr/>
          <a:lstStyle/>
          <a:p>
            <a:pPr eaLnBrk="1" fontAlgn="auto" hangingPunct="1">
              <a:spcAft>
                <a:spcPts val="0"/>
              </a:spcAft>
              <a:defRPr/>
            </a:pPr>
            <a:r>
              <a:rPr lang="el-GR" dirty="0"/>
              <a:t>Μεταβαλλόμενο Περιβάλλον</a:t>
            </a:r>
          </a:p>
        </p:txBody>
      </p:sp>
      <p:grpSp>
        <p:nvGrpSpPr>
          <p:cNvPr id="73734" name="Ομάδα 37" descr="Θέση εικόνας"/>
          <p:cNvGrpSpPr>
            <a:grpSpLocks/>
          </p:cNvGrpSpPr>
          <p:nvPr/>
        </p:nvGrpSpPr>
        <p:grpSpPr bwMode="auto">
          <a:xfrm>
            <a:off x="323850" y="323850"/>
            <a:ext cx="4319588" cy="6119813"/>
            <a:chOff x="180000" y="180000"/>
            <a:chExt cx="4330700" cy="6292683"/>
          </a:xfrm>
        </p:grpSpPr>
        <p:sp>
          <p:nvSpPr>
            <p:cNvPr id="43" name="Ορθογώνιο 6">
              <a:extLst>
                <a:ext uri="{FF2B5EF4-FFF2-40B4-BE49-F238E27FC236}"/>
              </a:extLst>
            </p:cNvPr>
            <p:cNvSpPr/>
            <p:nvPr/>
          </p:nvSpPr>
          <p:spPr>
            <a:xfrm>
              <a:off x="180000" y="6289861"/>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44" name="Ορθογώνιο 6">
              <a:extLst>
                <a:ext uri="{FF2B5EF4-FFF2-40B4-BE49-F238E27FC236}"/>
              </a:extLst>
            </p:cNvPr>
            <p:cNvSpPr/>
            <p:nvPr/>
          </p:nvSpPr>
          <p:spPr>
            <a:xfrm flipV="1">
              <a:off x="180000" y="180000"/>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grpSp>
        <p:nvGrpSpPr>
          <p:cNvPr id="73735" name="Ομάδα 46" descr="Θέση εικόνας"/>
          <p:cNvGrpSpPr>
            <a:grpSpLocks/>
          </p:cNvGrpSpPr>
          <p:nvPr/>
        </p:nvGrpSpPr>
        <p:grpSpPr bwMode="auto">
          <a:xfrm>
            <a:off x="293688" y="400050"/>
            <a:ext cx="4349750" cy="6119813"/>
            <a:chOff x="-3666" y="101650"/>
            <a:chExt cx="4361588" cy="6292683"/>
          </a:xfrm>
        </p:grpSpPr>
        <p:sp>
          <p:nvSpPr>
            <p:cNvPr id="48" name="Ορθογώνιο 6">
              <a:extLst>
                <a:ext uri="{FF2B5EF4-FFF2-40B4-BE49-F238E27FC236}"/>
              </a:extLst>
            </p:cNvPr>
            <p:cNvSpPr/>
            <p:nvPr/>
          </p:nvSpPr>
          <p:spPr>
            <a:xfrm>
              <a:off x="26578" y="6211511"/>
              <a:ext cx="4331344"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49" name="Ορθογώνιο 6">
              <a:extLst>
                <a:ext uri="{FF2B5EF4-FFF2-40B4-BE49-F238E27FC236}"/>
              </a:extLst>
            </p:cNvPr>
            <p:cNvSpPr/>
            <p:nvPr/>
          </p:nvSpPr>
          <p:spPr>
            <a:xfrm flipV="1">
              <a:off x="-3666" y="101650"/>
              <a:ext cx="4331343"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
        <p:nvSpPr>
          <p:cNvPr id="73736" name="Θέση περιεχομένου 3"/>
          <p:cNvSpPr txBox="1">
            <a:spLocks/>
          </p:cNvSpPr>
          <p:nvPr/>
        </p:nvSpPr>
        <p:spPr bwMode="auto">
          <a:xfrm>
            <a:off x="419100" y="990600"/>
            <a:ext cx="2954338" cy="407988"/>
          </a:xfrm>
          <a:prstGeom prst="rect">
            <a:avLst/>
          </a:prstGeom>
          <a:noFill/>
          <a:ln w="9525">
            <a:noFill/>
            <a:miter lim="800000"/>
            <a:headEnd/>
            <a:tailEnd/>
          </a:ln>
        </p:spPr>
        <p:txBody>
          <a:bodyPr/>
          <a:lstStyle/>
          <a:p>
            <a:pPr>
              <a:lnSpc>
                <a:spcPct val="90000"/>
              </a:lnSpc>
              <a:spcBef>
                <a:spcPts val="1000"/>
              </a:spcBef>
              <a:buClr>
                <a:schemeClr val="accent1"/>
              </a:buClr>
              <a:buFont typeface="Calibri" pitchFamily="34" charset="0"/>
              <a:buNone/>
            </a:pPr>
            <a:r>
              <a:rPr lang="el-GR">
                <a:solidFill>
                  <a:srgbClr val="404040"/>
                </a:solidFill>
                <a:latin typeface="Calibri" pitchFamily="34" charset="0"/>
              </a:rPr>
              <a:t>Μέρος Δεύτερο</a:t>
            </a:r>
          </a:p>
        </p:txBody>
      </p:sp>
      <p:sp>
        <p:nvSpPr>
          <p:cNvPr id="36" name="Ορθογώνιο 6">
            <a:extLst>
              <a:ext uri="{FF2B5EF4-FFF2-40B4-BE49-F238E27FC236}"/>
            </a:extLst>
          </p:cNvPr>
          <p:cNvSpPr/>
          <p:nvPr/>
        </p:nvSpPr>
        <p:spPr>
          <a:xfrm flipV="1">
            <a:off x="350838" y="400050"/>
            <a:ext cx="4319587" cy="1778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37" name="Ορθογώνιο 6">
            <a:extLst>
              <a:ext uri="{FF2B5EF4-FFF2-40B4-BE49-F238E27FC236}"/>
            </a:extLst>
          </p:cNvPr>
          <p:cNvSpPr/>
          <p:nvPr/>
        </p:nvSpPr>
        <p:spPr>
          <a:xfrm>
            <a:off x="346075" y="6211888"/>
            <a:ext cx="4319588" cy="17621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39" name="Θέση περιεχομένου 8">
            <a:extLst>
              <a:ext uri="{FF2B5EF4-FFF2-40B4-BE49-F238E27FC236}"/>
            </a:extLst>
          </p:cNvPr>
          <p:cNvSpPr txBox="1">
            <a:spLocks/>
          </p:cNvSpPr>
          <p:nvPr/>
        </p:nvSpPr>
        <p:spPr>
          <a:xfrm>
            <a:off x="760413" y="1984375"/>
            <a:ext cx="2974975" cy="720725"/>
          </a:xfrm>
          <a:prstGeom prst="rect">
            <a:avLst/>
          </a:prstGeom>
        </p:spPr>
        <p:txBody>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spcAft>
                <a:spcPts val="0"/>
              </a:spcAft>
              <a:buFont typeface="Calibri" panose="020F0502020204030204" pitchFamily="34" charset="0"/>
              <a:buNone/>
              <a:defRPr/>
            </a:pPr>
            <a:r>
              <a:rPr lang="el-GR" b="1" i="1" dirty="0">
                <a:solidFill>
                  <a:schemeClr val="accent1">
                    <a:lumMod val="75000"/>
                  </a:schemeClr>
                </a:solidFill>
              </a:rPr>
              <a:t>4</a:t>
            </a:r>
          </a:p>
        </p:txBody>
      </p:sp>
      <p:sp>
        <p:nvSpPr>
          <p:cNvPr id="40" name="Ορθογώνιο 6" descr="Πλαίσιο επισήμανσης.">
            <a:extLst>
              <a:ext uri="{FF2B5EF4-FFF2-40B4-BE49-F238E27FC236}"/>
            </a:extLst>
          </p:cNvPr>
          <p:cNvSpPr/>
          <p:nvPr/>
        </p:nvSpPr>
        <p:spPr>
          <a:xfrm rot="10800000" flipV="1">
            <a:off x="760413" y="2363788"/>
            <a:ext cx="3009900" cy="635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42" name="Θέση περιεχομένου 5">
            <a:extLst>
              <a:ext uri="{FF2B5EF4-FFF2-40B4-BE49-F238E27FC236}"/>
            </a:extLst>
          </p:cNvPr>
          <p:cNvSpPr txBox="1">
            <a:spLocks/>
          </p:cNvSpPr>
          <p:nvPr/>
        </p:nvSpPr>
        <p:spPr>
          <a:xfrm>
            <a:off x="795338" y="2673350"/>
            <a:ext cx="2974975" cy="3814763"/>
          </a:xfrm>
          <a:prstGeom prst="rect">
            <a:avLst/>
          </a:prstGeom>
          <a:noFill/>
          <a:ln>
            <a:solidFill>
              <a:schemeClr val="bg1">
                <a:lumMod val="75000"/>
              </a:schemeClr>
            </a:solidFill>
          </a:ln>
        </p:spPr>
        <p:txBody>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spcAft>
                <a:spcPts val="0"/>
              </a:spcAft>
              <a:buFont typeface="Calibri" panose="020F0502020204030204" pitchFamily="34" charset="0"/>
              <a:buNone/>
              <a:defRPr/>
            </a:pPr>
            <a:r>
              <a:rPr lang="el-GR" dirty="0"/>
              <a:t>Μεγάλες και γρήγορες </a:t>
            </a:r>
            <a:r>
              <a:rPr lang="el-GR" b="1" dirty="0"/>
              <a:t>αλλαγές στις αξίες και στις προσδοκίες</a:t>
            </a:r>
            <a:r>
              <a:rPr lang="el-GR" dirty="0"/>
              <a:t> μεγάλου αριθμού ατόμων</a:t>
            </a:r>
          </a:p>
        </p:txBody>
      </p:sp>
      <p:sp>
        <p:nvSpPr>
          <p:cNvPr id="45" name="Ορθογώνιο 6" descr="Πλαίσιο επισήμανσης.">
            <a:extLst>
              <a:ext uri="{FF2B5EF4-FFF2-40B4-BE49-F238E27FC236}"/>
            </a:extLst>
          </p:cNvPr>
          <p:cNvSpPr/>
          <p:nvPr/>
        </p:nvSpPr>
        <p:spPr>
          <a:xfrm rot="10800000">
            <a:off x="4914900" y="1746250"/>
            <a:ext cx="3008313" cy="6191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46" name="Θέση περιεχομένου 8">
            <a:extLst>
              <a:ext uri="{FF2B5EF4-FFF2-40B4-BE49-F238E27FC236}"/>
            </a:extLst>
          </p:cNvPr>
          <p:cNvSpPr txBox="1">
            <a:spLocks/>
          </p:cNvSpPr>
          <p:nvPr/>
        </p:nvSpPr>
        <p:spPr>
          <a:xfrm>
            <a:off x="4914900" y="1993900"/>
            <a:ext cx="2974975" cy="719138"/>
          </a:xfrm>
          <a:prstGeom prst="rect">
            <a:avLst/>
          </a:prstGeom>
        </p:spPr>
        <p:txBody>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spcAft>
                <a:spcPts val="0"/>
              </a:spcAft>
              <a:buFont typeface="Calibri" panose="020F0502020204030204" pitchFamily="34" charset="0"/>
              <a:buNone/>
              <a:defRPr/>
            </a:pPr>
            <a:r>
              <a:rPr lang="el-GR" b="1" i="1" dirty="0">
                <a:solidFill>
                  <a:schemeClr val="accent1">
                    <a:lumMod val="75000"/>
                  </a:schemeClr>
                </a:solidFill>
              </a:rPr>
              <a:t>5</a:t>
            </a:r>
          </a:p>
        </p:txBody>
      </p:sp>
      <p:sp>
        <p:nvSpPr>
          <p:cNvPr id="53" name="Ορθογώνιο 6" descr="Πλαίσιο επισήμανσης.">
            <a:extLst>
              <a:ext uri="{FF2B5EF4-FFF2-40B4-BE49-F238E27FC236}"/>
            </a:extLst>
          </p:cNvPr>
          <p:cNvSpPr/>
          <p:nvPr/>
        </p:nvSpPr>
        <p:spPr>
          <a:xfrm rot="10800000" flipV="1">
            <a:off x="4914900" y="2373313"/>
            <a:ext cx="3008313" cy="6191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54" name="Θέση περιεχομένου 5">
            <a:extLst>
              <a:ext uri="{FF2B5EF4-FFF2-40B4-BE49-F238E27FC236}"/>
            </a:extLst>
          </p:cNvPr>
          <p:cNvSpPr txBox="1">
            <a:spLocks/>
          </p:cNvSpPr>
          <p:nvPr/>
        </p:nvSpPr>
        <p:spPr>
          <a:xfrm>
            <a:off x="4948238" y="2682875"/>
            <a:ext cx="2974975" cy="3813175"/>
          </a:xfrm>
          <a:prstGeom prst="rect">
            <a:avLst/>
          </a:prstGeom>
          <a:noFill/>
          <a:ln>
            <a:solidFill>
              <a:schemeClr val="bg1">
                <a:lumMod val="75000"/>
              </a:schemeClr>
            </a:solidFill>
          </a:ln>
        </p:spPr>
        <p:txBody>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spcAft>
                <a:spcPts val="0"/>
              </a:spcAft>
              <a:buFont typeface="Calibri" panose="020F0502020204030204" pitchFamily="34" charset="0"/>
              <a:buNone/>
              <a:defRPr/>
            </a:pPr>
            <a:r>
              <a:rPr lang="el-GR" dirty="0"/>
              <a:t>Μεγάλες </a:t>
            </a:r>
            <a:r>
              <a:rPr lang="el-GR" b="1" dirty="0"/>
              <a:t>τεχνολογικές ανακαλύψεις ή καινοτομίες</a:t>
            </a:r>
            <a:r>
              <a:rPr lang="el-GR" dirty="0"/>
              <a:t> οι οποίες κάνουν την χρησιμοποίηση των υπαρχόντων τεχνολογιών, ασύμφορη ή αδύνατη (άχρηστη)</a:t>
            </a:r>
          </a:p>
        </p:txBody>
      </p:sp>
      <p:cxnSp>
        <p:nvCxnSpPr>
          <p:cNvPr id="67" name="Ευθεία γραμμή σύνδεσης 66">
            <a:extLst>
              <a:ext uri="{FF2B5EF4-FFF2-40B4-BE49-F238E27FC236}"/>
            </a:extLst>
          </p:cNvPr>
          <p:cNvCxnSpPr/>
          <p:nvPr/>
        </p:nvCxnSpPr>
        <p:spPr>
          <a:xfrm>
            <a:off x="4275138" y="3773488"/>
            <a:ext cx="168275" cy="168275"/>
          </a:xfrm>
          <a:prstGeom prst="line">
            <a:avLst/>
          </a:prstGeom>
          <a:ln w="571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Ευθεία γραμμή σύνδεσης 67">
            <a:extLst>
              <a:ext uri="{FF2B5EF4-FFF2-40B4-BE49-F238E27FC236}"/>
            </a:extLst>
          </p:cNvPr>
          <p:cNvCxnSpPr>
            <a:cxnSpLocks/>
          </p:cNvCxnSpPr>
          <p:nvPr/>
        </p:nvCxnSpPr>
        <p:spPr>
          <a:xfrm flipH="1">
            <a:off x="4275138" y="3902075"/>
            <a:ext cx="168275" cy="155575"/>
          </a:xfrm>
          <a:prstGeom prst="line">
            <a:avLst/>
          </a:prstGeom>
          <a:ln w="571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7" name="Picture 4" descr="Î£ÏÎµÏÎ¹ÎºÎ® ÎµÎ¹ÎºÏÎ½Î±"/>
          <p:cNvPicPr>
            <a:picLocks noChangeAspect="1" noChangeArrowheads="1"/>
          </p:cNvPicPr>
          <p:nvPr/>
        </p:nvPicPr>
        <p:blipFill>
          <a:blip r:embed="rId3"/>
          <a:srcRect/>
          <a:stretch>
            <a:fillRect/>
          </a:stretch>
        </p:blipFill>
        <p:spPr bwMode="auto">
          <a:xfrm>
            <a:off x="146050" y="219075"/>
            <a:ext cx="4738688" cy="6419850"/>
          </a:xfrm>
          <a:prstGeom prst="rect">
            <a:avLst/>
          </a:prstGeom>
          <a:noFill/>
          <a:ln w="9525">
            <a:noFill/>
            <a:miter lim="800000"/>
            <a:headEnd/>
            <a:tailEnd/>
          </a:ln>
        </p:spPr>
      </p:pic>
      <p:grpSp>
        <p:nvGrpSpPr>
          <p:cNvPr id="75778" name="Ομάδα 18" descr="Θέση εικόνας"/>
          <p:cNvGrpSpPr>
            <a:grpSpLocks/>
          </p:cNvGrpSpPr>
          <p:nvPr/>
        </p:nvGrpSpPr>
        <p:grpSpPr bwMode="auto">
          <a:xfrm>
            <a:off x="323850" y="323850"/>
            <a:ext cx="4319588" cy="6164263"/>
            <a:chOff x="180000" y="180000"/>
            <a:chExt cx="4330700" cy="6337924"/>
          </a:xfrm>
        </p:grpSpPr>
        <p:sp>
          <p:nvSpPr>
            <p:cNvPr id="20" name="Ορθογώνιο 6"/>
            <p:cNvSpPr/>
            <p:nvPr/>
          </p:nvSpPr>
          <p:spPr>
            <a:xfrm>
              <a:off x="180000" y="6335115"/>
              <a:ext cx="4330700" cy="182809"/>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1" name="Ορθογώνιο 6"/>
            <p:cNvSpPr/>
            <p:nvPr/>
          </p:nvSpPr>
          <p:spPr>
            <a:xfrm flipV="1">
              <a:off x="180000" y="180000"/>
              <a:ext cx="4330700" cy="182809"/>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
        <p:nvSpPr>
          <p:cNvPr id="3" name="Τίτλος 2"/>
          <p:cNvSpPr>
            <a:spLocks noGrp="1"/>
          </p:cNvSpPr>
          <p:nvPr>
            <p:ph type="title"/>
          </p:nvPr>
        </p:nvSpPr>
        <p:spPr>
          <a:xfrm>
            <a:off x="5414963" y="312738"/>
            <a:ext cx="6659562" cy="431800"/>
          </a:xfrm>
        </p:spPr>
        <p:txBody>
          <a:bodyPr/>
          <a:lstStyle/>
          <a:p>
            <a:pPr algn="ctr" eaLnBrk="1" fontAlgn="auto" hangingPunct="1">
              <a:spcAft>
                <a:spcPts val="0"/>
              </a:spcAft>
              <a:defRPr/>
            </a:pPr>
            <a:r>
              <a:rPr lang="el-GR" altLang="el-GR" sz="2200" b="1" dirty="0">
                <a:sym typeface="+mn-ea"/>
              </a:rPr>
              <a:t>Παραδείγματα επιχειρήσεων που λειτουργούν σε μεταβαλλόμενο περιβάλλον</a:t>
            </a:r>
            <a:endParaRPr lang="el-GR" sz="2200" b="1" dirty="0"/>
          </a:p>
        </p:txBody>
      </p:sp>
      <p:sp>
        <p:nvSpPr>
          <p:cNvPr id="6" name="Θέση κειμένου 5"/>
          <p:cNvSpPr>
            <a:spLocks noGrp="1"/>
          </p:cNvSpPr>
          <p:nvPr>
            <p:ph type="body" sz="quarter" idx="35"/>
          </p:nvPr>
        </p:nvSpPr>
        <p:spPr>
          <a:xfrm>
            <a:off x="6311900" y="3575050"/>
            <a:ext cx="2252663" cy="360363"/>
          </a:xfrm>
        </p:spPr>
        <p:txBody>
          <a:bodyPr>
            <a:noAutofit/>
          </a:bodyPr>
          <a:lstStyle/>
          <a:p>
            <a:pPr algn="ctr" eaLnBrk="1" fontAlgn="auto" hangingPunct="1">
              <a:spcAft>
                <a:spcPts val="0"/>
              </a:spcAft>
              <a:defRPr/>
            </a:pPr>
            <a:r>
              <a:rPr lang="el-GR" sz="1600" b="1" dirty="0"/>
              <a:t>Η/Υ, προγραμμάτων Η/Υ και πληροφορικής</a:t>
            </a:r>
          </a:p>
        </p:txBody>
      </p:sp>
      <p:sp>
        <p:nvSpPr>
          <p:cNvPr id="13" name="Θέση κειμένου 12"/>
          <p:cNvSpPr>
            <a:spLocks noGrp="1"/>
          </p:cNvSpPr>
          <p:nvPr>
            <p:ph type="body" sz="quarter" idx="45"/>
          </p:nvPr>
        </p:nvSpPr>
        <p:spPr>
          <a:xfrm>
            <a:off x="6502400" y="5180013"/>
            <a:ext cx="1871663" cy="360362"/>
          </a:xfrm>
        </p:spPr>
        <p:txBody>
          <a:bodyPr>
            <a:noAutofit/>
          </a:bodyPr>
          <a:lstStyle/>
          <a:p>
            <a:pPr algn="ctr" eaLnBrk="1" fontAlgn="auto" hangingPunct="1">
              <a:spcAft>
                <a:spcPts val="0"/>
              </a:spcAft>
              <a:defRPr/>
            </a:pPr>
            <a:r>
              <a:rPr lang="el-GR" sz="1600" b="1" dirty="0"/>
              <a:t>Φαρμακευτικών προϊόντων</a:t>
            </a:r>
          </a:p>
        </p:txBody>
      </p:sp>
      <p:sp>
        <p:nvSpPr>
          <p:cNvPr id="8" name="Θέση κειμένου 7"/>
          <p:cNvSpPr>
            <a:spLocks noGrp="1"/>
          </p:cNvSpPr>
          <p:nvPr>
            <p:ph type="body" sz="quarter" idx="37"/>
          </p:nvPr>
        </p:nvSpPr>
        <p:spPr>
          <a:xfrm>
            <a:off x="9899650" y="3575050"/>
            <a:ext cx="1871663" cy="360363"/>
          </a:xfrm>
        </p:spPr>
        <p:txBody>
          <a:bodyPr>
            <a:noAutofit/>
          </a:bodyPr>
          <a:lstStyle/>
          <a:p>
            <a:pPr algn="ctr" eaLnBrk="1" fontAlgn="auto" hangingPunct="1">
              <a:spcAft>
                <a:spcPts val="0"/>
              </a:spcAft>
              <a:defRPr/>
            </a:pPr>
            <a:r>
              <a:rPr lang="el-GR" sz="1600" b="1" dirty="0"/>
              <a:t>Ηλεκτρονικής</a:t>
            </a:r>
          </a:p>
        </p:txBody>
      </p:sp>
      <p:sp>
        <p:nvSpPr>
          <p:cNvPr id="4" name="Θέση υποσέλιδου 3"/>
          <p:cNvSpPr>
            <a:spLocks noGrp="1"/>
          </p:cNvSpPr>
          <p:nvPr>
            <p:ph type="ftr" sz="quarter" idx="51"/>
          </p:nvPr>
        </p:nvSpPr>
        <p:spPr/>
        <p:txBody>
          <a:bodyPr/>
          <a:lstStyle/>
          <a:p>
            <a:pPr>
              <a:defRPr/>
            </a:pPr>
            <a:r>
              <a:rPr lang="el-GR" dirty="0"/>
              <a:t>Προσθέστε υποσέλιδο</a:t>
            </a:r>
          </a:p>
        </p:txBody>
      </p:sp>
      <p:sp>
        <p:nvSpPr>
          <p:cNvPr id="5" name="Θέση αριθμού διαφάνειας 4"/>
          <p:cNvSpPr>
            <a:spLocks noGrp="1"/>
          </p:cNvSpPr>
          <p:nvPr>
            <p:ph type="sldNum" sz="quarter" idx="52"/>
          </p:nvPr>
        </p:nvSpPr>
        <p:spPr/>
        <p:txBody>
          <a:bodyPr/>
          <a:lstStyle/>
          <a:p>
            <a:pPr>
              <a:defRPr/>
            </a:pPr>
            <a:fld id="{2A4B63A9-70D9-4E38-82FC-BD897FEBB587}" type="slidenum">
              <a:rPr lang="el-GR"/>
              <a:pPr>
                <a:defRPr/>
              </a:pPr>
              <a:t>27</a:t>
            </a:fld>
            <a:endParaRPr lang="el-GR" dirty="0"/>
          </a:p>
        </p:txBody>
      </p:sp>
      <p:sp>
        <p:nvSpPr>
          <p:cNvPr id="26" name="Θέση κειμένου 13"/>
          <p:cNvSpPr>
            <a:spLocks noGrp="1"/>
          </p:cNvSpPr>
          <p:nvPr/>
        </p:nvSpPr>
        <p:spPr>
          <a:xfrm>
            <a:off x="9794875" y="5346700"/>
            <a:ext cx="2233613" cy="906463"/>
          </a:xfrm>
          <a:prstGeom prst="rect">
            <a:avLst/>
          </a:prstGeom>
        </p:spPr>
        <p:txBody>
          <a:bodyPr lIns="0" tIns="0" rIns="0" bIns="0"/>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spcAft>
                <a:spcPts val="0"/>
              </a:spcAft>
              <a:defRPr/>
            </a:pPr>
            <a:r>
              <a:rPr lang="el-GR" sz="1600" b="1" dirty="0">
                <a:latin typeface="+mj-lt"/>
              </a:rPr>
              <a:t>Μόδας</a:t>
            </a:r>
          </a:p>
        </p:txBody>
      </p:sp>
      <p:sp>
        <p:nvSpPr>
          <p:cNvPr id="75786" name="TextBox 37"/>
          <p:cNvSpPr txBox="1">
            <a:spLocks noChangeArrowheads="1"/>
          </p:cNvSpPr>
          <p:nvPr/>
        </p:nvSpPr>
        <p:spPr bwMode="auto">
          <a:xfrm>
            <a:off x="9732963" y="6073775"/>
            <a:ext cx="1485900"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pic>
        <p:nvPicPr>
          <p:cNvPr id="75787" name="Γραφικό 14" descr="Φορητός υπολογιστής"/>
          <p:cNvPicPr>
            <a:picLocks noChangeAspect="1"/>
          </p:cNvPicPr>
          <p:nvPr/>
        </p:nvPicPr>
        <p:blipFill>
          <a:blip r:embed="rId4"/>
          <a:srcRect/>
          <a:stretch>
            <a:fillRect/>
          </a:stretch>
        </p:blipFill>
        <p:spPr bwMode="auto">
          <a:xfrm>
            <a:off x="6981825" y="2541588"/>
            <a:ext cx="914400" cy="914400"/>
          </a:xfrm>
          <a:prstGeom prst="rect">
            <a:avLst/>
          </a:prstGeom>
          <a:noFill/>
          <a:ln w="9525">
            <a:noFill/>
            <a:miter lim="800000"/>
            <a:headEnd/>
            <a:tailEnd/>
          </a:ln>
        </p:spPr>
      </p:pic>
      <p:pic>
        <p:nvPicPr>
          <p:cNvPr id="75788" name="Γραφικό 16" descr="Κάμερα Web"/>
          <p:cNvPicPr>
            <a:picLocks noChangeAspect="1"/>
          </p:cNvPicPr>
          <p:nvPr/>
        </p:nvPicPr>
        <p:blipFill>
          <a:blip r:embed="rId5"/>
          <a:srcRect/>
          <a:stretch>
            <a:fillRect/>
          </a:stretch>
        </p:blipFill>
        <p:spPr bwMode="auto">
          <a:xfrm>
            <a:off x="10379075" y="2549525"/>
            <a:ext cx="914400" cy="914400"/>
          </a:xfrm>
          <a:prstGeom prst="rect">
            <a:avLst/>
          </a:prstGeom>
          <a:noFill/>
          <a:ln w="9525">
            <a:noFill/>
            <a:miter lim="800000"/>
            <a:headEnd/>
            <a:tailEnd/>
          </a:ln>
        </p:spPr>
      </p:pic>
      <p:pic>
        <p:nvPicPr>
          <p:cNvPr id="75789" name="Γραφικό 29" descr="Φάρμακο"/>
          <p:cNvPicPr>
            <a:picLocks noChangeAspect="1"/>
          </p:cNvPicPr>
          <p:nvPr/>
        </p:nvPicPr>
        <p:blipFill>
          <a:blip r:embed="rId6"/>
          <a:srcRect/>
          <a:stretch>
            <a:fillRect/>
          </a:stretch>
        </p:blipFill>
        <p:spPr bwMode="auto">
          <a:xfrm>
            <a:off x="7089775" y="4259263"/>
            <a:ext cx="763588" cy="763587"/>
          </a:xfrm>
          <a:prstGeom prst="rect">
            <a:avLst/>
          </a:prstGeom>
          <a:noFill/>
          <a:ln w="9525">
            <a:noFill/>
            <a:miter lim="800000"/>
            <a:headEnd/>
            <a:tailEnd/>
          </a:ln>
        </p:spPr>
      </p:pic>
      <p:pic>
        <p:nvPicPr>
          <p:cNvPr id="75790" name="Γραφικό 31" descr="Ψηλά τακούνια"/>
          <p:cNvPicPr>
            <a:picLocks noChangeAspect="1"/>
          </p:cNvPicPr>
          <p:nvPr/>
        </p:nvPicPr>
        <p:blipFill>
          <a:blip r:embed="rId7"/>
          <a:srcRect/>
          <a:stretch>
            <a:fillRect/>
          </a:stretch>
        </p:blipFill>
        <p:spPr bwMode="auto">
          <a:xfrm>
            <a:off x="10529888" y="4233863"/>
            <a:ext cx="763587" cy="763587"/>
          </a:xfrm>
          <a:prstGeom prst="rect">
            <a:avLst/>
          </a:prstGeom>
          <a:noFill/>
          <a:ln w="9525">
            <a:noFill/>
            <a:miter lim="800000"/>
            <a:headEnd/>
            <a:tailEnd/>
          </a:ln>
        </p:spPr>
      </p:pic>
      <p:sp>
        <p:nvSpPr>
          <p:cNvPr id="22" name="Ορθογώνιο 6" descr="Πλαίσιο επισήμανσης.">
            <a:extLst>
              <a:ext uri="{FF2B5EF4-FFF2-40B4-BE49-F238E27FC236}"/>
            </a:extLst>
          </p:cNvPr>
          <p:cNvSpPr/>
          <p:nvPr/>
        </p:nvSpPr>
        <p:spPr>
          <a:xfrm rot="10800000" flipV="1">
            <a:off x="8205788" y="1989138"/>
            <a:ext cx="1871662" cy="17303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solidFill>
                <a:schemeClr val="bg2">
                  <a:lumMod val="75000"/>
                </a:schemeClr>
              </a:solidFill>
            </a:endParaRPr>
          </a:p>
        </p:txBody>
      </p:sp>
      <p:pic>
        <p:nvPicPr>
          <p:cNvPr id="75792" name="Γραφικό 8" descr="Δορυφόρος"/>
          <p:cNvPicPr>
            <a:picLocks noChangeAspect="1"/>
          </p:cNvPicPr>
          <p:nvPr/>
        </p:nvPicPr>
        <p:blipFill>
          <a:blip r:embed="rId8"/>
          <a:srcRect/>
          <a:stretch>
            <a:fillRect/>
          </a:stretch>
        </p:blipFill>
        <p:spPr bwMode="auto">
          <a:xfrm>
            <a:off x="8745538" y="1325563"/>
            <a:ext cx="784225" cy="784225"/>
          </a:xfrm>
          <a:prstGeom prst="rect">
            <a:avLst/>
          </a:prstGeom>
          <a:noFill/>
          <a:ln w="9525">
            <a:noFill/>
            <a:miter lim="800000"/>
            <a:headEnd/>
            <a:tailEnd/>
          </a:ln>
        </p:spPr>
      </p:pic>
      <p:sp>
        <p:nvSpPr>
          <p:cNvPr id="75793" name="Θέση κειμένου 7"/>
          <p:cNvSpPr txBox="1">
            <a:spLocks/>
          </p:cNvSpPr>
          <p:nvPr/>
        </p:nvSpPr>
        <p:spPr bwMode="auto">
          <a:xfrm>
            <a:off x="8201025" y="2273300"/>
            <a:ext cx="1871663" cy="360363"/>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sz="1600" b="1">
                <a:solidFill>
                  <a:srgbClr val="404040"/>
                </a:solidFill>
                <a:latin typeface="Cambria" pitchFamily="18" charset="0"/>
              </a:rPr>
              <a:t>Τηλεπικοινωνιών</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7826" name="Εικόνα 30"/>
          <p:cNvPicPr>
            <a:picLocks noChangeAspect="1" noChangeArrowheads="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103" name="Freeform 5">
            <a:extLst>
              <a:ext uri="{FF2B5EF4-FFF2-40B4-BE49-F238E27FC236}"/>
              <a:ext uri="{C183D7F6-B498-43B3-948B-1728B52AA6E4}"/>
            </a:extLst>
          </p:cNvPr>
          <p:cNvSpPr>
            <a:spLocks noGrp="1" noRot="1" noChangeAspect="1" noMove="1" noResize="1" noEditPoints="1" noAdjustHandles="1" noChangeArrowheads="1" noChangeShapeType="1" noTextEdit="1"/>
          </p:cNvSpPr>
          <p:nvPr/>
        </p:nvSpPr>
        <p:spPr bwMode="grayWhite">
          <a:xfrm>
            <a:off x="7488238" y="2278063"/>
            <a:ext cx="4703762" cy="4579937"/>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0000"/>
            </a:schemeClr>
          </a:solidFill>
          <a:ln w="50800" cap="sq" cmpd="dbl">
            <a:noFill/>
            <a:miter lim="800000"/>
          </a:ln>
          <a:effectLst/>
          <a:extLst/>
        </p:spPr>
        <p:txBody>
          <a:bodyPr>
            <a:normAutofit/>
          </a:bodyPr>
          <a:lstStyle/>
          <a:p>
            <a:pPr algn="ctr" fontAlgn="auto">
              <a:spcBef>
                <a:spcPts val="0"/>
              </a:spcBef>
              <a:spcAft>
                <a:spcPts val="1000"/>
              </a:spcAft>
              <a:buClr>
                <a:schemeClr val="tx1"/>
              </a:buClr>
              <a:buSzPct val="100000"/>
              <a:buFont typeface="Arial"/>
              <a:buNone/>
              <a:defRPr/>
            </a:pPr>
            <a:endParaRPr lang="en-US" sz="1600" cap="all">
              <a:latin typeface="+mn-lt"/>
              <a:cs typeface="+mn-cs"/>
            </a:endParaRPr>
          </a:p>
        </p:txBody>
      </p:sp>
      <p:sp>
        <p:nvSpPr>
          <p:cNvPr id="20" name="Θέση κειμένου 44">
            <a:extLst>
              <a:ext uri="{FF2B5EF4-FFF2-40B4-BE49-F238E27FC236}"/>
            </a:extLst>
          </p:cNvPr>
          <p:cNvSpPr txBox="1">
            <a:spLocks/>
          </p:cNvSpPr>
          <p:nvPr/>
        </p:nvSpPr>
        <p:spPr>
          <a:xfrm>
            <a:off x="8021638" y="3232150"/>
            <a:ext cx="3852862" cy="1833563"/>
          </a:xfrm>
          <a:prstGeom prst="ellipse">
            <a:avLst/>
          </a:prstGeom>
        </p:spPr>
        <p:txBody>
          <a:bodyPr anchor="b">
            <a:normAutofit/>
          </a:bodyP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Bef>
                <a:spcPct val="0"/>
              </a:spcBef>
              <a:spcAft>
                <a:spcPts val="600"/>
              </a:spcAft>
              <a:defRPr/>
            </a:pPr>
            <a:r>
              <a:rPr lang="en-US" sz="4000" dirty="0" err="1">
                <a:solidFill>
                  <a:schemeClr val="tx1"/>
                </a:solidFill>
                <a:latin typeface="+mj-lt"/>
                <a:ea typeface="+mj-ea"/>
                <a:cs typeface="+mj-cs"/>
              </a:rPr>
              <a:t>Ετ</a:t>
            </a:r>
            <a:r>
              <a:rPr lang="en-US" sz="4000" dirty="0">
                <a:solidFill>
                  <a:schemeClr val="tx1"/>
                </a:solidFill>
                <a:latin typeface="+mj-lt"/>
                <a:ea typeface="+mj-ea"/>
                <a:cs typeface="+mj-cs"/>
              </a:rPr>
              <a:t>αιρεία IBM </a:t>
            </a:r>
          </a:p>
        </p:txBody>
      </p:sp>
      <p:cxnSp>
        <p:nvCxnSpPr>
          <p:cNvPr id="104" name="Straight Connector 98">
            <a:extLst>
              <a:ext uri="{FF2B5EF4-FFF2-40B4-BE49-F238E27FC236}"/>
              <a:ext uri="{C183D7F6-B498-43B3-948B-1728B52AA6E4}"/>
            </a:extLst>
          </p:cNvPr>
          <p:cNvCxnSpPr>
            <a:cxnSpLocks noGrp="1" noRot="1" noChangeAspect="1" noMove="1" noResize="1" noEditPoints="1" noAdjustHandles="1" noChangeArrowheads="1" noChangeShapeType="1"/>
          </p:cNvCxnSpPr>
          <p:nvPr/>
        </p:nvCxnSpPr>
        <p:spPr>
          <a:xfrm>
            <a:off x="9480550" y="5124450"/>
            <a:ext cx="935038"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107950" y="1855788"/>
            <a:ext cx="4491038" cy="4217987"/>
          </a:xfrm>
        </p:spPr>
        <p:txBody>
          <a:bodyPr>
            <a:noAutofit/>
          </a:bodyPr>
          <a:lstStyle/>
          <a:p>
            <a:pPr eaLnBrk="1" fontAlgn="auto" hangingPunct="1">
              <a:spcAft>
                <a:spcPts val="0"/>
              </a:spcAft>
              <a:defRPr/>
            </a:pPr>
            <a:r>
              <a:rPr lang="el-GR" sz="1600" b="1" dirty="0"/>
              <a:t>Παράδειγμα</a:t>
            </a:r>
            <a:r>
              <a:rPr lang="el-GR" sz="1600" dirty="0"/>
              <a:t>: η εισαγωγή </a:t>
            </a:r>
            <a:r>
              <a:rPr lang="el-GR" sz="1600" b="1" dirty="0"/>
              <a:t>ηλεκτρονικών ψηφιακών ρολογιών</a:t>
            </a:r>
            <a:r>
              <a:rPr lang="el-GR" sz="1600" dirty="0"/>
              <a:t>, είχε μια τεράστια επίδραση στις βιομηχανίες και την αγορά των ρολογιών</a:t>
            </a:r>
          </a:p>
          <a:p>
            <a:pPr marL="0" indent="0" eaLnBrk="1" fontAlgn="auto" hangingPunct="1">
              <a:spcAft>
                <a:spcPts val="0"/>
              </a:spcAft>
              <a:buFont typeface="Calibri" pitchFamily="34" charset="0"/>
              <a:buNone/>
              <a:defRPr/>
            </a:pPr>
            <a:endParaRPr lang="el-GR" sz="1600" dirty="0"/>
          </a:p>
          <a:p>
            <a:pPr eaLnBrk="1" fontAlgn="auto" hangingPunct="1">
              <a:spcAft>
                <a:spcPts val="0"/>
              </a:spcAft>
              <a:defRPr/>
            </a:pPr>
            <a:r>
              <a:rPr lang="el-GR" sz="1600" dirty="0"/>
              <a:t>Για πολλούς αιώνες τα </a:t>
            </a:r>
            <a:r>
              <a:rPr lang="el-GR" sz="1600" b="1" dirty="0"/>
              <a:t>ελβετικά ρολόγια κυριαρχούσαν στην αγορά</a:t>
            </a:r>
            <a:r>
              <a:rPr lang="el-GR" sz="1600" dirty="0"/>
              <a:t>, βασιζόμενα στην απαιτούμενη δεξιοτεχνία (τέχνη) της κατασκευής τους, στην οποία έδιναν έμφαση οι ελβετικές επιχειρήσεις που ανταγωνίζονταν μεταξύ τους και λειτουργούσαν ανεξάρτητα</a:t>
            </a:r>
          </a:p>
          <a:p>
            <a:pPr marL="0" indent="0" eaLnBrk="1" fontAlgn="auto" hangingPunct="1">
              <a:spcAft>
                <a:spcPts val="0"/>
              </a:spcAft>
              <a:buFont typeface="Calibri" pitchFamily="34" charset="0"/>
              <a:buNone/>
              <a:defRPr/>
            </a:pPr>
            <a:endParaRPr lang="el-GR" sz="1600" dirty="0"/>
          </a:p>
          <a:p>
            <a:pPr eaLnBrk="1" fontAlgn="auto" hangingPunct="1">
              <a:spcAft>
                <a:spcPts val="0"/>
              </a:spcAft>
              <a:defRPr/>
            </a:pPr>
            <a:r>
              <a:rPr lang="el-GR" sz="1600" dirty="0"/>
              <a:t>Η τεχνολογική αλλαγή από τα χειροποίητα στα ηλεκτρονικά ψηφιακά ρολόγια βρήκε τις ελβετικές επιχειρήσεις ανέτοιμες ή και ανίκανες να ανταποκριθούν στον ανταγωνισμό </a:t>
            </a:r>
          </a:p>
          <a:p>
            <a:pPr eaLnBrk="1" fontAlgn="auto" hangingPunct="1">
              <a:spcAft>
                <a:spcPts val="0"/>
              </a:spcAft>
              <a:defRPr/>
            </a:pPr>
            <a:endParaRPr lang="el-GR" sz="1600" noProof="1"/>
          </a:p>
          <a:p>
            <a:pPr marL="0" indent="0" eaLnBrk="1" fontAlgn="auto" hangingPunct="1">
              <a:spcAft>
                <a:spcPts val="0"/>
              </a:spcAft>
              <a:buFont typeface="Calibri" pitchFamily="34" charset="0"/>
              <a:buNone/>
              <a:defRPr/>
            </a:pPr>
            <a:endParaRPr lang="el-GR" sz="1600" noProof="1"/>
          </a:p>
        </p:txBody>
      </p:sp>
      <p:pic>
        <p:nvPicPr>
          <p:cNvPr id="15" name="Θέση εικόνας 14" descr="εναέρια προβολή αυτοκινητοδρόμων μεγάλης πόλης"/>
          <p:cNvPicPr>
            <a:picLocks noGrp="1" noChangeAspect="1"/>
          </p:cNvPicPr>
          <p:nvPr>
            <p:ph type="pic" sz="quarter" idx="13"/>
          </p:nvPr>
        </p:nvPicPr>
        <p:blipFill>
          <a:blip r:embed="rId3"/>
          <a:srcRect/>
          <a:stretch>
            <a:fillRect/>
          </a:stretch>
        </p:blipFill>
        <p:spPr>
          <a:xfrm>
            <a:off x="5218113" y="1255713"/>
            <a:ext cx="6973887" cy="3935412"/>
          </a:xfrm>
        </p:spPr>
      </p:pic>
      <p:sp>
        <p:nvSpPr>
          <p:cNvPr id="4" name="Θέση αριθμού διαφάνειας 3"/>
          <p:cNvSpPr>
            <a:spLocks noGrp="1"/>
          </p:cNvSpPr>
          <p:nvPr>
            <p:ph type="sldNum" sz="quarter" idx="15"/>
          </p:nvPr>
        </p:nvSpPr>
        <p:spPr/>
        <p:txBody>
          <a:bodyPr/>
          <a:lstStyle/>
          <a:p>
            <a:pPr>
              <a:defRPr/>
            </a:pPr>
            <a:fld id="{0CB67A86-C9C2-47F3-A505-F911027FC8EC}" type="slidenum">
              <a:rPr lang="el-GR"/>
              <a:pPr>
                <a:defRPr/>
              </a:pPr>
              <a:t>29</a:t>
            </a:fld>
            <a:endParaRPr lang="el-GR" dirty="0"/>
          </a:p>
        </p:txBody>
      </p:sp>
      <p:sp>
        <p:nvSpPr>
          <p:cNvPr id="78852"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pic>
        <p:nvPicPr>
          <p:cNvPr id="12" name="Θέση εικόνας 10" descr="σχέδια μεταλλικών ραφιών βιβλίων σε οροφή">
            <a:extLst>
              <a:ext uri="{FF2B5EF4-FFF2-40B4-BE49-F238E27FC236}"/>
            </a:extLst>
          </p:cNvPr>
          <p:cNvPicPr>
            <a:picLocks noChangeAspect="1"/>
          </p:cNvPicPr>
          <p:nvPr/>
        </p:nvPicPr>
        <p:blipFill>
          <a:blip r:embed="rId4"/>
          <a:stretch>
            <a:fillRect/>
          </a:stretch>
        </p:blipFill>
        <p:spPr>
          <a:xfrm>
            <a:off x="5216525" y="1255713"/>
            <a:ext cx="6975475" cy="3935412"/>
          </a:xfrm>
          <a:prstGeom prst="rect">
            <a:avLst/>
          </a:prstGeom>
          <a:solidFill>
            <a:schemeClr val="bg1">
              <a:lumMod val="95000"/>
              <a:alpha val="70000"/>
            </a:schemeClr>
          </a:solidFill>
          <a:ln w="95250" cap="sq" cmpd="sng" algn="ctr">
            <a:noFill/>
            <a:prstDash val="solid"/>
            <a:miter lim="800000"/>
          </a:ln>
          <a:effectLst/>
        </p:spPr>
      </p:pic>
      <p:sp>
        <p:nvSpPr>
          <p:cNvPr id="10" name="Τίτλος 5">
            <a:extLst>
              <a:ext uri="{FF2B5EF4-FFF2-40B4-BE49-F238E27FC236}"/>
            </a:extLst>
          </p:cNvPr>
          <p:cNvSpPr txBox="1">
            <a:spLocks/>
          </p:cNvSpPr>
          <p:nvPr/>
        </p:nvSpPr>
        <p:spPr>
          <a:xfrm>
            <a:off x="107950" y="763588"/>
            <a:ext cx="4491038" cy="839787"/>
          </a:xfrm>
          <a:prstGeom prst="rect">
            <a:avLst/>
          </a:prstGeom>
        </p:spPr>
        <p:txBody>
          <a:bodyPr lIns="0" tIns="0" rIns="0" bIns="0"/>
          <a:lst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a:lstStyle>
          <a:p>
            <a:pPr algn="ctr" fontAlgn="auto">
              <a:spcAft>
                <a:spcPts val="0"/>
              </a:spcAft>
              <a:defRPr/>
            </a:pPr>
            <a:r>
              <a:rPr lang="el-GR" sz="2400" b="1" dirty="0">
                <a:solidFill>
                  <a:schemeClr val="tx1">
                    <a:lumMod val="85000"/>
                    <a:lumOff val="15000"/>
                  </a:schemeClr>
                </a:solidFill>
              </a:rPr>
              <a:t>Μεταβολές περιβάλλοντος λόγω τεχνολογικών αλλαγών</a:t>
            </a:r>
            <a:r>
              <a:rPr lang="el-GR" sz="2400" dirty="0">
                <a:solidFill>
                  <a:schemeClr val="tx1">
                    <a:lumMod val="85000"/>
                    <a:lumOff val="15000"/>
                  </a:schemeClr>
                </a:solidFill>
              </a:rPr>
              <a:t/>
            </a:r>
            <a:br>
              <a:rPr lang="el-GR" sz="2400" dirty="0">
                <a:solidFill>
                  <a:schemeClr val="tx1">
                    <a:lumMod val="85000"/>
                    <a:lumOff val="15000"/>
                  </a:schemeClr>
                </a:solidFill>
              </a:rPr>
            </a:br>
            <a:endParaRPr lang="el-GR" sz="2400" b="1" dirty="0">
              <a:solidFill>
                <a:schemeClr val="tx1">
                  <a:lumMod val="85000"/>
                  <a:lumOff val="15000"/>
                </a:schemeClr>
              </a:solidFill>
            </a:endParaRPr>
          </a:p>
        </p:txBody>
      </p:sp>
      <p:pic>
        <p:nvPicPr>
          <p:cNvPr id="78855" name="Picture 8" descr="ÎÏÎ¿ÏÎ­Î»ÎµÏÎ¼Î± ÎµÎ¹ÎºÏÎ½Î±Ï Î³Î¹Î± SMART WATCH "/>
          <p:cNvPicPr>
            <a:picLocks noChangeAspect="1" noChangeArrowheads="1"/>
          </p:cNvPicPr>
          <p:nvPr/>
        </p:nvPicPr>
        <p:blipFill>
          <a:blip r:embed="rId5">
            <a:grayscl/>
          </a:blip>
          <a:srcRect/>
          <a:stretch>
            <a:fillRect/>
          </a:stretch>
        </p:blipFill>
        <p:spPr bwMode="auto">
          <a:xfrm>
            <a:off x="5216525" y="1255713"/>
            <a:ext cx="6975475" cy="3935412"/>
          </a:xfrm>
          <a:prstGeom prst="rect">
            <a:avLst/>
          </a:prstGeom>
          <a:noFill/>
          <a:ln w="76200">
            <a:noFill/>
            <a:miter lim="800000"/>
            <a:headEnd/>
            <a:tailEnd/>
          </a:ln>
        </p:spPr>
      </p:pic>
      <p:pic>
        <p:nvPicPr>
          <p:cNvPr id="78856" name="Picture 12" descr="ÎÏÎ¿ÏÎ­Î»ÎµÏÎ¼Î± ÎµÎ¹ÎºÏÎ½Î±Ï Î³Î¹Î± smart WATCH image high definition"/>
          <p:cNvPicPr>
            <a:picLocks noChangeAspect="1" noChangeArrowheads="1"/>
          </p:cNvPicPr>
          <p:nvPr/>
        </p:nvPicPr>
        <p:blipFill>
          <a:blip r:embed="rId6"/>
          <a:srcRect/>
          <a:stretch>
            <a:fillRect/>
          </a:stretch>
        </p:blipFill>
        <p:spPr bwMode="auto">
          <a:xfrm>
            <a:off x="5216525" y="1255713"/>
            <a:ext cx="6975475" cy="3935412"/>
          </a:xfrm>
          <a:prstGeom prst="rect">
            <a:avLst/>
          </a:prstGeom>
          <a:noFill/>
          <a:ln w="9525">
            <a:noFill/>
            <a:miter lim="800000"/>
            <a:headEnd/>
            <a:tailEnd/>
          </a:ln>
        </p:spPr>
      </p:pic>
      <p:pic>
        <p:nvPicPr>
          <p:cNvPr id="78857" name="Picture 6" descr="Î£ÏÎµÏÎ¹ÎºÎ® ÎµÎ¹ÎºÏÎ½Î±"/>
          <p:cNvPicPr>
            <a:picLocks noChangeAspect="1" noChangeArrowheads="1"/>
          </p:cNvPicPr>
          <p:nvPr/>
        </p:nvPicPr>
        <p:blipFill>
          <a:blip r:embed="rId7">
            <a:grayscl/>
          </a:blip>
          <a:srcRect/>
          <a:stretch>
            <a:fillRect/>
          </a:stretch>
        </p:blipFill>
        <p:spPr bwMode="auto">
          <a:xfrm>
            <a:off x="5216525" y="1255713"/>
            <a:ext cx="6975475" cy="39354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2770" name="Picture 2" descr="Î£ÏÎµÏÎ¹ÎºÎ® ÎµÎ¹ÎºÏÎ½Î±"/>
          <p:cNvPicPr>
            <a:picLocks noChangeAspect="1" noChangeArrowheads="1"/>
          </p:cNvPicPr>
          <p:nvPr/>
        </p:nvPicPr>
        <p:blipFill>
          <a:blip r:embed="rId2"/>
          <a:srcRect l="7246" r="16382" b="-2"/>
          <a:stretch>
            <a:fillRect/>
          </a:stretch>
        </p:blipFill>
        <p:spPr bwMode="auto">
          <a:xfrm>
            <a:off x="838200" y="-3175"/>
            <a:ext cx="9928225" cy="6858000"/>
          </a:xfrm>
          <a:prstGeom prst="rect">
            <a:avLst/>
          </a:prstGeom>
          <a:noFill/>
          <a:ln w="9525">
            <a:noFill/>
            <a:miter lim="800000"/>
            <a:headEnd/>
            <a:tailEnd/>
          </a:ln>
        </p:spPr>
      </p:pic>
      <p:pic>
        <p:nvPicPr>
          <p:cNvPr id="32771" name="Picture 134"/>
          <p:cNvPicPr>
            <a:picLocks noGrp="1" noRot="1" noChangeAspect="1" noMove="1" noResize="1" noEditPoints="1" noAdjustHandles="1" noChangeArrowheads="1" noChangeShapeType="1" noCrop="1"/>
          </p:cNvPicPr>
          <p:nvPr/>
        </p:nvPicPr>
        <p:blipFill>
          <a:blip r:embed="rId3"/>
          <a:srcRect/>
          <a:stretch>
            <a:fillRect/>
          </a:stretch>
        </p:blipFill>
        <p:spPr bwMode="auto">
          <a:xfrm>
            <a:off x="0" y="0"/>
            <a:ext cx="12192000" cy="6858000"/>
          </a:xfrm>
          <a:prstGeom prst="rect">
            <a:avLst/>
          </a:prstGeom>
          <a:noFill/>
          <a:ln w="9525">
            <a:noFill/>
            <a:miter lim="800000"/>
            <a:headEnd/>
            <a:tailEnd/>
          </a:ln>
        </p:spPr>
      </p:pic>
      <p:sp>
        <p:nvSpPr>
          <p:cNvPr id="32772" name="TextBox 1"/>
          <p:cNvSpPr txBox="1">
            <a:spLocks noChangeArrowheads="1"/>
          </p:cNvSpPr>
          <p:nvPr/>
        </p:nvSpPr>
        <p:spPr bwMode="auto">
          <a:xfrm>
            <a:off x="9804400" y="5610225"/>
            <a:ext cx="2189163" cy="830263"/>
          </a:xfrm>
          <a:prstGeom prst="rect">
            <a:avLst/>
          </a:prstGeom>
          <a:noFill/>
          <a:ln w="9525">
            <a:noFill/>
            <a:miter lim="800000"/>
            <a:headEnd/>
            <a:tailEnd/>
          </a:ln>
        </p:spPr>
        <p:txBody>
          <a:bodyPr>
            <a:spAutoFit/>
          </a:bodyPr>
          <a:lstStyle/>
          <a:p>
            <a:pPr algn="ctr"/>
            <a:r>
              <a:rPr lang="el-GR" sz="1600">
                <a:latin typeface="Calibri" pitchFamily="34" charset="0"/>
              </a:rPr>
              <a:t>Εργοστάσιο πλεκτοβιομηχανίας, Λονδίνο 1970</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υποσέλιδου 2"/>
          <p:cNvSpPr>
            <a:spLocks noGrp="1"/>
          </p:cNvSpPr>
          <p:nvPr>
            <p:ph type="ftr" sz="quarter" idx="33"/>
          </p:nvPr>
        </p:nvSpPr>
        <p:spPr>
          <a:xfrm>
            <a:off x="6330950" y="7064375"/>
            <a:ext cx="4114800" cy="206375"/>
          </a:xfrm>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a:xfrm>
            <a:off x="11403013" y="6211888"/>
            <a:ext cx="538162" cy="365125"/>
          </a:xfrm>
        </p:spPr>
        <p:txBody>
          <a:bodyPr/>
          <a:lstStyle/>
          <a:p>
            <a:pPr>
              <a:defRPr/>
            </a:pPr>
            <a:fld id="{E602D450-DD84-4899-B362-5FA46C5775DC}" type="slidenum">
              <a:rPr lang="el-GR"/>
              <a:pPr>
                <a:defRPr/>
              </a:pPr>
              <a:t>30</a:t>
            </a:fld>
            <a:endParaRPr lang="el-GR" dirty="0"/>
          </a:p>
        </p:txBody>
      </p:sp>
      <p:sp>
        <p:nvSpPr>
          <p:cNvPr id="80899" name="TextBox 37"/>
          <p:cNvSpPr txBox="1">
            <a:spLocks noChangeArrowheads="1"/>
          </p:cNvSpPr>
          <p:nvPr/>
        </p:nvSpPr>
        <p:spPr bwMode="auto">
          <a:xfrm>
            <a:off x="9807575" y="5916613"/>
            <a:ext cx="1411288" cy="646112"/>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6" name="Ορθογώνιο 6" descr="Πλαίσιο επισήμανσης.">
            <a:extLst>
              <a:ext uri="{FF2B5EF4-FFF2-40B4-BE49-F238E27FC236}"/>
            </a:extLst>
          </p:cNvPr>
          <p:cNvSpPr/>
          <p:nvPr/>
        </p:nvSpPr>
        <p:spPr>
          <a:xfrm rot="10800000" flipV="1">
            <a:off x="1368425" y="2962275"/>
            <a:ext cx="2576513" cy="7778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9" name="Text Placeholder 24">
            <a:extLst>
              <a:ext uri="{FF2B5EF4-FFF2-40B4-BE49-F238E27FC236}"/>
            </a:extLst>
          </p:cNvPr>
          <p:cNvSpPr txBox="1">
            <a:spLocks/>
          </p:cNvSpPr>
          <p:nvPr/>
        </p:nvSpPr>
        <p:spPr>
          <a:xfrm>
            <a:off x="1384300" y="2371725"/>
            <a:ext cx="2560638" cy="273050"/>
          </a:xfrm>
          <a:prstGeom prst="rect">
            <a:avLst/>
          </a:prstGeom>
        </p:spPr>
        <p:txBody>
          <a:bodyPr lIns="0" tIns="0" rIns="0" bIns="0"/>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spcAft>
                <a:spcPts val="0"/>
              </a:spcAft>
              <a:defRPr/>
            </a:pPr>
            <a:r>
              <a:rPr lang="el-GR" sz="1800" b="1" dirty="0">
                <a:solidFill>
                  <a:schemeClr val="tx1">
                    <a:lumMod val="65000"/>
                    <a:lumOff val="35000"/>
                  </a:schemeClr>
                </a:solidFill>
              </a:rPr>
              <a:t>Πολυτελών Ρολογιών</a:t>
            </a:r>
            <a:endParaRPr lang="el-GR" sz="1800" dirty="0">
              <a:solidFill>
                <a:schemeClr val="tx1">
                  <a:lumMod val="65000"/>
                  <a:lumOff val="35000"/>
                </a:schemeClr>
              </a:solidFill>
            </a:endParaRPr>
          </a:p>
        </p:txBody>
      </p:sp>
      <p:sp>
        <p:nvSpPr>
          <p:cNvPr id="12" name="Ορθογώνιο 6" descr="Πλαίσιο επισήμανσης.">
            <a:extLst>
              <a:ext uri="{FF2B5EF4-FFF2-40B4-BE49-F238E27FC236}"/>
            </a:extLst>
          </p:cNvPr>
          <p:cNvSpPr/>
          <p:nvPr/>
        </p:nvSpPr>
        <p:spPr>
          <a:xfrm rot="10800000" flipV="1">
            <a:off x="8247063" y="3021013"/>
            <a:ext cx="2576512" cy="762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3" name="Text Placeholder 24">
            <a:extLst>
              <a:ext uri="{FF2B5EF4-FFF2-40B4-BE49-F238E27FC236}"/>
            </a:extLst>
          </p:cNvPr>
          <p:cNvSpPr txBox="1">
            <a:spLocks/>
          </p:cNvSpPr>
          <p:nvPr/>
        </p:nvSpPr>
        <p:spPr>
          <a:xfrm>
            <a:off x="8340725" y="2365375"/>
            <a:ext cx="2387600" cy="496888"/>
          </a:xfrm>
          <a:prstGeom prst="rect">
            <a:avLst/>
          </a:prstGeom>
        </p:spPr>
        <p:txBody>
          <a:bodyPr lIns="0" tIns="0" rIns="0" bIns="0"/>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spcAft>
                <a:spcPts val="0"/>
              </a:spcAft>
              <a:defRPr/>
            </a:pPr>
            <a:r>
              <a:rPr lang="el-GR" sz="1800" b="1" dirty="0">
                <a:solidFill>
                  <a:schemeClr val="tx1">
                    <a:lumMod val="65000"/>
                    <a:lumOff val="35000"/>
                  </a:schemeClr>
                </a:solidFill>
              </a:rPr>
              <a:t>Εύχρηστων &amp; καλαίσθητων ρολογιών</a:t>
            </a:r>
            <a:r>
              <a:rPr lang="el-GR" dirty="0">
                <a:solidFill>
                  <a:schemeClr val="tx1">
                    <a:lumMod val="65000"/>
                    <a:lumOff val="35000"/>
                  </a:schemeClr>
                </a:solidFill>
              </a:rPr>
              <a:t> </a:t>
            </a:r>
          </a:p>
        </p:txBody>
      </p:sp>
      <p:grpSp>
        <p:nvGrpSpPr>
          <p:cNvPr id="80904" name="Ομάδα 37" descr="Θέση εικόνας"/>
          <p:cNvGrpSpPr>
            <a:grpSpLocks/>
          </p:cNvGrpSpPr>
          <p:nvPr/>
        </p:nvGrpSpPr>
        <p:grpSpPr bwMode="auto">
          <a:xfrm>
            <a:off x="323850" y="323850"/>
            <a:ext cx="4319588" cy="6119813"/>
            <a:chOff x="180000" y="180000"/>
            <a:chExt cx="4330700" cy="6292683"/>
          </a:xfrm>
        </p:grpSpPr>
        <p:sp>
          <p:nvSpPr>
            <p:cNvPr id="43" name="Ορθογώνιο 6">
              <a:extLst>
                <a:ext uri="{FF2B5EF4-FFF2-40B4-BE49-F238E27FC236}"/>
              </a:extLst>
            </p:cNvPr>
            <p:cNvSpPr/>
            <p:nvPr/>
          </p:nvSpPr>
          <p:spPr>
            <a:xfrm>
              <a:off x="180000" y="6289861"/>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44" name="Ορθογώνιο 6">
              <a:extLst>
                <a:ext uri="{FF2B5EF4-FFF2-40B4-BE49-F238E27FC236}"/>
              </a:extLst>
            </p:cNvPr>
            <p:cNvSpPr/>
            <p:nvPr/>
          </p:nvSpPr>
          <p:spPr>
            <a:xfrm flipV="1">
              <a:off x="180000" y="180000"/>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grpSp>
        <p:nvGrpSpPr>
          <p:cNvPr id="80905" name="Ομάδα 46" descr="Θέση εικόνας"/>
          <p:cNvGrpSpPr>
            <a:grpSpLocks/>
          </p:cNvGrpSpPr>
          <p:nvPr/>
        </p:nvGrpSpPr>
        <p:grpSpPr bwMode="auto">
          <a:xfrm>
            <a:off x="293688" y="400050"/>
            <a:ext cx="4349750" cy="6119813"/>
            <a:chOff x="-3666" y="101650"/>
            <a:chExt cx="4361588" cy="6292683"/>
          </a:xfrm>
        </p:grpSpPr>
        <p:sp>
          <p:nvSpPr>
            <p:cNvPr id="48" name="Ορθογώνιο 6">
              <a:extLst>
                <a:ext uri="{FF2B5EF4-FFF2-40B4-BE49-F238E27FC236}"/>
              </a:extLst>
            </p:cNvPr>
            <p:cNvSpPr/>
            <p:nvPr/>
          </p:nvSpPr>
          <p:spPr>
            <a:xfrm>
              <a:off x="26578" y="6211511"/>
              <a:ext cx="4331344"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49" name="Ορθογώνιο 6">
              <a:extLst>
                <a:ext uri="{FF2B5EF4-FFF2-40B4-BE49-F238E27FC236}"/>
              </a:extLst>
            </p:cNvPr>
            <p:cNvSpPr/>
            <p:nvPr/>
          </p:nvSpPr>
          <p:spPr>
            <a:xfrm flipV="1">
              <a:off x="-3666" y="101650"/>
              <a:ext cx="4331343"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
        <p:nvSpPr>
          <p:cNvPr id="80906" name="Θέση περιεχομένου 3"/>
          <p:cNvSpPr txBox="1">
            <a:spLocks/>
          </p:cNvSpPr>
          <p:nvPr/>
        </p:nvSpPr>
        <p:spPr bwMode="auto">
          <a:xfrm>
            <a:off x="182563" y="976313"/>
            <a:ext cx="11758612" cy="1008062"/>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Ολόκληρη </a:t>
            </a:r>
            <a:r>
              <a:rPr lang="el-GR" sz="1600" b="1">
                <a:solidFill>
                  <a:srgbClr val="404040"/>
                </a:solidFill>
                <a:latin typeface="Calibri" pitchFamily="34" charset="0"/>
              </a:rPr>
              <a:t>η βιομηχανία ρολογιών της Ελβετίας </a:t>
            </a:r>
            <a:r>
              <a:rPr lang="el-GR" sz="1600">
                <a:solidFill>
                  <a:srgbClr val="404040"/>
                </a:solidFill>
                <a:latin typeface="Calibri" pitchFamily="34" charset="0"/>
              </a:rPr>
              <a:t>υπέστη τεράστιες ζημιές και </a:t>
            </a:r>
            <a:r>
              <a:rPr lang="el-GR" sz="1600" b="1">
                <a:solidFill>
                  <a:srgbClr val="404040"/>
                </a:solidFill>
                <a:latin typeface="Calibri" pitchFamily="34" charset="0"/>
              </a:rPr>
              <a:t>αναγκάστηκε</a:t>
            </a:r>
            <a:r>
              <a:rPr lang="el-GR" sz="1600">
                <a:solidFill>
                  <a:srgbClr val="404040"/>
                </a:solidFill>
                <a:latin typeface="Calibri" pitchFamily="34" charset="0"/>
              </a:rPr>
              <a:t> σταδιακά, τουλάχιστον ορισμένες από τις επιχειρήσεις του κλάδου, </a:t>
            </a:r>
            <a:r>
              <a:rPr lang="el-GR" sz="1600" b="1">
                <a:solidFill>
                  <a:srgbClr val="404040"/>
                </a:solidFill>
                <a:latin typeface="Calibri" pitchFamily="34" charset="0"/>
              </a:rPr>
              <a:t>να προσαρμοστεί </a:t>
            </a:r>
            <a:r>
              <a:rPr lang="el-GR" sz="1600">
                <a:solidFill>
                  <a:srgbClr val="404040"/>
                </a:solidFill>
                <a:latin typeface="Calibri" pitchFamily="34" charset="0"/>
              </a:rPr>
              <a:t>στην παραγωγή προϊόντων που απευθύνονται σε συγκεκριμένα τμήματα του καταναλωτικού κοινού, όπως:</a:t>
            </a:r>
          </a:p>
        </p:txBody>
      </p:sp>
      <p:sp>
        <p:nvSpPr>
          <p:cNvPr id="36" name="Ορθογώνιο 6">
            <a:extLst>
              <a:ext uri="{FF2B5EF4-FFF2-40B4-BE49-F238E27FC236}"/>
            </a:extLst>
          </p:cNvPr>
          <p:cNvSpPr/>
          <p:nvPr/>
        </p:nvSpPr>
        <p:spPr>
          <a:xfrm flipV="1">
            <a:off x="350838" y="400050"/>
            <a:ext cx="4319587" cy="1778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37" name="Ορθογώνιο 6">
            <a:extLst>
              <a:ext uri="{FF2B5EF4-FFF2-40B4-BE49-F238E27FC236}"/>
            </a:extLst>
          </p:cNvPr>
          <p:cNvSpPr/>
          <p:nvPr/>
        </p:nvSpPr>
        <p:spPr>
          <a:xfrm>
            <a:off x="346075" y="6211888"/>
            <a:ext cx="4319588" cy="17621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pic>
        <p:nvPicPr>
          <p:cNvPr id="80909" name="Εικόνα 39"/>
          <p:cNvPicPr>
            <a:picLocks noChangeAspect="1" noChangeArrowheads="1"/>
          </p:cNvPicPr>
          <p:nvPr/>
        </p:nvPicPr>
        <p:blipFill>
          <a:blip r:embed="rId3"/>
          <a:srcRect/>
          <a:stretch>
            <a:fillRect/>
          </a:stretch>
        </p:blipFill>
        <p:spPr bwMode="auto">
          <a:xfrm>
            <a:off x="881063" y="3808413"/>
            <a:ext cx="3584575" cy="2781300"/>
          </a:xfrm>
          <a:prstGeom prst="rect">
            <a:avLst/>
          </a:prstGeom>
          <a:noFill/>
          <a:ln w="9525">
            <a:noFill/>
            <a:miter lim="800000"/>
            <a:headEnd/>
            <a:tailEnd/>
          </a:ln>
        </p:spPr>
      </p:pic>
      <p:sp>
        <p:nvSpPr>
          <p:cNvPr id="80910" name="TextBox 7"/>
          <p:cNvSpPr txBox="1">
            <a:spLocks noChangeArrowheads="1"/>
          </p:cNvSpPr>
          <p:nvPr/>
        </p:nvSpPr>
        <p:spPr bwMode="auto">
          <a:xfrm>
            <a:off x="7512050" y="6315075"/>
            <a:ext cx="3890963" cy="368300"/>
          </a:xfrm>
          <a:prstGeom prst="rect">
            <a:avLst/>
          </a:prstGeom>
          <a:solidFill>
            <a:schemeClr val="bg1"/>
          </a:solidFill>
          <a:ln w="9525">
            <a:noFill/>
            <a:miter lim="800000"/>
            <a:headEnd/>
            <a:tailEnd/>
          </a:ln>
        </p:spPr>
        <p:txBody>
          <a:bodyPr>
            <a:spAutoFit/>
          </a:bodyPr>
          <a:lstStyle/>
          <a:p>
            <a:endParaRPr lang="el-GR">
              <a:latin typeface="Calibri" pitchFamily="34" charset="0"/>
            </a:endParaRPr>
          </a:p>
        </p:txBody>
      </p:sp>
      <p:sp>
        <p:nvSpPr>
          <p:cNvPr id="45" name="Τίτλος 5">
            <a:extLst>
              <a:ext uri="{FF2B5EF4-FFF2-40B4-BE49-F238E27FC236}"/>
            </a:extLst>
          </p:cNvPr>
          <p:cNvSpPr txBox="1">
            <a:spLocks/>
          </p:cNvSpPr>
          <p:nvPr/>
        </p:nvSpPr>
        <p:spPr>
          <a:xfrm>
            <a:off x="2797175" y="261938"/>
            <a:ext cx="7065963" cy="839787"/>
          </a:xfrm>
          <a:prstGeom prst="rect">
            <a:avLst/>
          </a:prstGeom>
        </p:spPr>
        <p:txBody>
          <a:bodyPr lIns="0" tIns="0" rIns="0" bIns="0"/>
          <a:lst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a:lstStyle>
          <a:p>
            <a:pPr algn="ctr" fontAlgn="auto">
              <a:spcAft>
                <a:spcPts val="0"/>
              </a:spcAft>
              <a:defRPr/>
            </a:pPr>
            <a:r>
              <a:rPr lang="el-GR" sz="2400" b="1" dirty="0">
                <a:solidFill>
                  <a:schemeClr val="tx1">
                    <a:lumMod val="65000"/>
                    <a:lumOff val="35000"/>
                  </a:schemeClr>
                </a:solidFill>
              </a:rPr>
              <a:t>Προσαρμογή ελβετικής βιομηχανίας ρολογιών</a:t>
            </a:r>
            <a:r>
              <a:rPr lang="el-GR" sz="2400" dirty="0">
                <a:solidFill>
                  <a:schemeClr val="tx1">
                    <a:lumMod val="65000"/>
                    <a:lumOff val="35000"/>
                  </a:schemeClr>
                </a:solidFill>
              </a:rPr>
              <a:t/>
            </a:r>
            <a:br>
              <a:rPr lang="el-GR" sz="2400" dirty="0">
                <a:solidFill>
                  <a:schemeClr val="tx1">
                    <a:lumMod val="65000"/>
                    <a:lumOff val="35000"/>
                  </a:schemeClr>
                </a:solidFill>
              </a:rPr>
            </a:br>
            <a:endParaRPr lang="el-GR" sz="2400" b="1" dirty="0">
              <a:solidFill>
                <a:schemeClr val="tx1">
                  <a:lumMod val="65000"/>
                  <a:lumOff val="35000"/>
                </a:schemeClr>
              </a:solidFill>
            </a:endParaRPr>
          </a:p>
        </p:txBody>
      </p:sp>
      <p:pic>
        <p:nvPicPr>
          <p:cNvPr id="80912" name="Picture 6" descr="ÎÏÎ¿ÏÎ­Î»ÎµÏÎ¼Î± ÎµÎ¹ÎºÏÎ½Î±Ï Î³Î¹Î± SWATCH STORE"/>
          <p:cNvPicPr>
            <a:picLocks noChangeAspect="1" noChangeArrowheads="1"/>
          </p:cNvPicPr>
          <p:nvPr/>
        </p:nvPicPr>
        <p:blipFill>
          <a:blip r:embed="rId4">
            <a:grayscl/>
          </a:blip>
          <a:srcRect/>
          <a:stretch>
            <a:fillRect/>
          </a:stretch>
        </p:blipFill>
        <p:spPr bwMode="auto">
          <a:xfrm>
            <a:off x="7742238" y="3851275"/>
            <a:ext cx="3586162" cy="2741613"/>
          </a:xfrm>
          <a:prstGeom prst="rect">
            <a:avLst/>
          </a:prstGeom>
          <a:noFill/>
          <a:ln w="9525">
            <a:noFill/>
            <a:miter lim="800000"/>
            <a:headEnd/>
            <a:tailEnd/>
          </a:ln>
        </p:spPr>
      </p:pic>
      <p:pic>
        <p:nvPicPr>
          <p:cNvPr id="80913" name="Picture 10" descr="ÎÏÎ¿ÏÎ­Î»ÎµÏÎ¼Î± ÎµÎ¹ÎºÏÎ½Î±Ï Î³Î¹Î± swatch logo"/>
          <p:cNvPicPr>
            <a:picLocks noChangeAspect="1" noChangeArrowheads="1"/>
          </p:cNvPicPr>
          <p:nvPr/>
        </p:nvPicPr>
        <p:blipFill>
          <a:blip r:embed="rId5"/>
          <a:srcRect/>
          <a:stretch>
            <a:fillRect/>
          </a:stretch>
        </p:blipFill>
        <p:spPr bwMode="auto">
          <a:xfrm>
            <a:off x="9042400" y="3287713"/>
            <a:ext cx="984250" cy="369887"/>
          </a:xfrm>
          <a:prstGeom prst="rect">
            <a:avLst/>
          </a:prstGeom>
          <a:noFill/>
          <a:ln w="9525">
            <a:noFill/>
            <a:miter lim="800000"/>
            <a:headEnd/>
            <a:tailEnd/>
          </a:ln>
        </p:spPr>
      </p:pic>
      <p:pic>
        <p:nvPicPr>
          <p:cNvPr id="80914" name="Picture 16" descr="Î£ÏÎµÏÎ¹ÎºÎ® ÎµÎ¹ÎºÏÎ½Î±"/>
          <p:cNvPicPr>
            <a:picLocks noChangeAspect="1" noChangeArrowheads="1"/>
          </p:cNvPicPr>
          <p:nvPr/>
        </p:nvPicPr>
        <p:blipFill>
          <a:blip r:embed="rId6"/>
          <a:srcRect/>
          <a:stretch>
            <a:fillRect/>
          </a:stretch>
        </p:blipFill>
        <p:spPr bwMode="auto">
          <a:xfrm>
            <a:off x="2165350" y="3078163"/>
            <a:ext cx="984250" cy="6397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Θέση κειμένου 7"/>
          <p:cNvSpPr>
            <a:spLocks noGrp="1"/>
          </p:cNvSpPr>
          <p:nvPr>
            <p:ph type="body" sz="quarter" idx="18"/>
          </p:nvPr>
        </p:nvSpPr>
        <p:spPr>
          <a:xfrm>
            <a:off x="1670050" y="898525"/>
            <a:ext cx="4332288" cy="463550"/>
          </a:xfrm>
        </p:spPr>
        <p:txBody>
          <a:bodyPr/>
          <a:lstStyle/>
          <a:p>
            <a:pPr marL="0" indent="0" algn="ctr" eaLnBrk="1" hangingPunct="1">
              <a:buFont typeface="Calibri" pitchFamily="34" charset="0"/>
              <a:buNone/>
            </a:pPr>
            <a:r>
              <a:rPr lang="el-GR" smtClean="0"/>
              <a:t>Στην ηλεκτρονική, οι τεχνολογικές τομές:</a:t>
            </a:r>
          </a:p>
        </p:txBody>
      </p:sp>
      <p:sp>
        <p:nvSpPr>
          <p:cNvPr id="2" name="Τίτλος 1"/>
          <p:cNvSpPr>
            <a:spLocks noGrp="1"/>
          </p:cNvSpPr>
          <p:nvPr>
            <p:ph type="ctrTitle"/>
          </p:nvPr>
        </p:nvSpPr>
        <p:spPr>
          <a:xfrm>
            <a:off x="7189788" y="495300"/>
            <a:ext cx="4859337" cy="5521325"/>
          </a:xfrm>
        </p:spPr>
        <p:txBody>
          <a:bodyPr/>
          <a:lstStyle/>
          <a:p>
            <a:pPr algn="ctr" eaLnBrk="1" fontAlgn="auto" hangingPunct="1">
              <a:spcAft>
                <a:spcPts val="0"/>
              </a:spcAft>
              <a:defRPr/>
            </a:pPr>
            <a:r>
              <a:rPr lang="el-GR" sz="3600" b="1" dirty="0"/>
              <a:t>Επεξήγηση</a:t>
            </a:r>
            <a:endParaRPr lang="el-GR" sz="3600" dirty="0"/>
          </a:p>
        </p:txBody>
      </p:sp>
      <p:pic>
        <p:nvPicPr>
          <p:cNvPr id="10" name="Θέση εικόνας 9" descr="Εικόνα παραθύρων κτιρίου"/>
          <p:cNvPicPr>
            <a:picLocks noGrp="1" noChangeAspect="1"/>
          </p:cNvPicPr>
          <p:nvPr>
            <p:ph type="pic" sz="quarter" idx="16"/>
          </p:nvPr>
        </p:nvPicPr>
        <p:blipFill>
          <a:blip r:embed="rId3"/>
          <a:stretch>
            <a:fillRect/>
          </a:stretch>
        </p:blipFill>
        <p:spPr>
          <a:xfrm>
            <a:off x="7459663" y="758825"/>
            <a:ext cx="1871662" cy="1873250"/>
          </a:xfrm>
        </p:spPr>
      </p:pic>
      <p:pic>
        <p:nvPicPr>
          <p:cNvPr id="12" name="Θέση εικόνας 11" descr="Κοντινή εικόνα εσωτερικού υλικού δόμησης"/>
          <p:cNvPicPr>
            <a:picLocks noGrp="1" noChangeAspect="1"/>
          </p:cNvPicPr>
          <p:nvPr>
            <p:ph type="pic" sz="quarter" idx="17"/>
          </p:nvPr>
        </p:nvPicPr>
        <p:blipFill>
          <a:blip r:embed="rId4"/>
          <a:stretch>
            <a:fillRect/>
          </a:stretch>
        </p:blipFill>
        <p:spPr>
          <a:xfrm>
            <a:off x="9713913" y="768350"/>
            <a:ext cx="1871662" cy="1865313"/>
          </a:xfrm>
        </p:spPr>
      </p:pic>
      <p:sp>
        <p:nvSpPr>
          <p:cNvPr id="5" name="Θέση υποσέλιδου 4"/>
          <p:cNvSpPr>
            <a:spLocks noGrp="1"/>
          </p:cNvSpPr>
          <p:nvPr>
            <p:ph type="ftr" sz="quarter" idx="20"/>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19"/>
          </p:nvPr>
        </p:nvSpPr>
        <p:spPr/>
        <p:txBody>
          <a:bodyPr/>
          <a:lstStyle/>
          <a:p>
            <a:pPr>
              <a:defRPr/>
            </a:pPr>
            <a:fld id="{0766AD66-D88B-4149-8EBE-EE5666D7D13F}" type="slidenum">
              <a:rPr lang="el-GR"/>
              <a:pPr>
                <a:defRPr/>
              </a:pPr>
              <a:t>31</a:t>
            </a:fld>
            <a:endParaRPr lang="el-GR" dirty="0"/>
          </a:p>
        </p:txBody>
      </p:sp>
      <p:sp>
        <p:nvSpPr>
          <p:cNvPr id="82951" name="TextBox 37"/>
          <p:cNvSpPr txBox="1">
            <a:spLocks noChangeArrowheads="1"/>
          </p:cNvSpPr>
          <p:nvPr/>
        </p:nvSpPr>
        <p:spPr bwMode="auto">
          <a:xfrm>
            <a:off x="97932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82952" name="TextBox 37"/>
          <p:cNvSpPr txBox="1">
            <a:spLocks noChangeArrowheads="1"/>
          </p:cNvSpPr>
          <p:nvPr/>
        </p:nvSpPr>
        <p:spPr bwMode="auto">
          <a:xfrm>
            <a:off x="7635875" y="2646363"/>
            <a:ext cx="1335088" cy="130175"/>
          </a:xfrm>
          <a:prstGeom prst="rect">
            <a:avLst/>
          </a:prstGeom>
          <a:solidFill>
            <a:schemeClr val="bg1"/>
          </a:solidFill>
          <a:ln w="9525">
            <a:noFill/>
            <a:miter lim="800000"/>
            <a:headEnd/>
            <a:tailEnd/>
          </a:ln>
        </p:spPr>
        <p:txBody>
          <a:bodyPr>
            <a:spAutoFit/>
          </a:bodyPr>
          <a:lstStyle/>
          <a:p>
            <a:endParaRPr lang="el-GR" sz="800">
              <a:solidFill>
                <a:schemeClr val="bg1"/>
              </a:solidFill>
              <a:latin typeface="Calibri" pitchFamily="34" charset="0"/>
            </a:endParaRPr>
          </a:p>
        </p:txBody>
      </p:sp>
      <p:sp>
        <p:nvSpPr>
          <p:cNvPr id="82953" name="Θέση κειμένου 5"/>
          <p:cNvSpPr txBox="1">
            <a:spLocks/>
          </p:cNvSpPr>
          <p:nvPr/>
        </p:nvSpPr>
        <p:spPr bwMode="auto">
          <a:xfrm>
            <a:off x="630238" y="3517900"/>
            <a:ext cx="2268537" cy="358775"/>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n-US" b="1">
                <a:solidFill>
                  <a:srgbClr val="404040"/>
                </a:solidFill>
                <a:latin typeface="Calibri" pitchFamily="34" charset="0"/>
              </a:rPr>
              <a:t>T</a:t>
            </a:r>
            <a:r>
              <a:rPr lang="el-GR" b="1">
                <a:solidFill>
                  <a:srgbClr val="404040"/>
                </a:solidFill>
                <a:latin typeface="Calibri" pitchFamily="34" charset="0"/>
              </a:rPr>
              <a:t>ων ολοκληρωμένων κυκλωμάτων</a:t>
            </a:r>
          </a:p>
        </p:txBody>
      </p:sp>
      <p:sp>
        <p:nvSpPr>
          <p:cNvPr id="82954" name="Θέση κειμένου 5"/>
          <p:cNvSpPr txBox="1">
            <a:spLocks/>
          </p:cNvSpPr>
          <p:nvPr/>
        </p:nvSpPr>
        <p:spPr bwMode="auto">
          <a:xfrm>
            <a:off x="4000500" y="3517900"/>
            <a:ext cx="2833688" cy="358775"/>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n-US" b="1">
                <a:solidFill>
                  <a:srgbClr val="404040"/>
                </a:solidFill>
                <a:latin typeface="Calibri" pitchFamily="34" charset="0"/>
              </a:rPr>
              <a:t>T</a:t>
            </a:r>
            <a:r>
              <a:rPr lang="el-GR" b="1">
                <a:solidFill>
                  <a:srgbClr val="404040"/>
                </a:solidFill>
                <a:latin typeface="Calibri" pitchFamily="34" charset="0"/>
              </a:rPr>
              <a:t>ης ελαχιστοποίησης του μεγέθους</a:t>
            </a:r>
          </a:p>
        </p:txBody>
      </p:sp>
      <p:sp>
        <p:nvSpPr>
          <p:cNvPr id="26" name="Ορθογώνιο 6" descr="Πλαίσιο επισήμανσης.">
            <a:extLst>
              <a:ext uri="{FF2B5EF4-FFF2-40B4-BE49-F238E27FC236}"/>
            </a:extLst>
          </p:cNvPr>
          <p:cNvSpPr/>
          <p:nvPr/>
        </p:nvSpPr>
        <p:spPr>
          <a:xfrm rot="10800000" flipV="1">
            <a:off x="579438" y="3240088"/>
            <a:ext cx="2574925" cy="7778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solidFill>
                <a:schemeClr val="bg2">
                  <a:lumMod val="75000"/>
                </a:schemeClr>
              </a:solidFill>
            </a:endParaRPr>
          </a:p>
        </p:txBody>
      </p:sp>
      <p:sp>
        <p:nvSpPr>
          <p:cNvPr id="27" name="Ορθογώνιο 6" descr="Πλαίσιο επισήμανσης.">
            <a:extLst>
              <a:ext uri="{FF2B5EF4-FFF2-40B4-BE49-F238E27FC236}"/>
            </a:extLst>
          </p:cNvPr>
          <p:cNvSpPr/>
          <p:nvPr/>
        </p:nvSpPr>
        <p:spPr>
          <a:xfrm rot="10800000" flipV="1">
            <a:off x="4125913" y="3289300"/>
            <a:ext cx="2576512" cy="7778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solidFill>
                <a:schemeClr val="bg2">
                  <a:lumMod val="75000"/>
                </a:schemeClr>
              </a:solidFill>
            </a:endParaRPr>
          </a:p>
        </p:txBody>
      </p:sp>
      <p:sp>
        <p:nvSpPr>
          <p:cNvPr id="82957" name="Text Placeholder 24"/>
          <p:cNvSpPr txBox="1">
            <a:spLocks/>
          </p:cNvSpPr>
          <p:nvPr/>
        </p:nvSpPr>
        <p:spPr bwMode="auto">
          <a:xfrm>
            <a:off x="582613" y="5443538"/>
            <a:ext cx="6507162" cy="77152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a:solidFill>
                  <a:srgbClr val="404040"/>
                </a:solidFill>
                <a:latin typeface="Calibri" pitchFamily="34" charset="0"/>
              </a:rPr>
              <a:t>επηρέασαν σημαντικότατα την φύση των προϊόντων (π.χ. προσωπικοί Η/Υ)</a:t>
            </a:r>
          </a:p>
          <a:p>
            <a:pPr algn="ctr">
              <a:lnSpc>
                <a:spcPct val="90000"/>
              </a:lnSpc>
              <a:spcBef>
                <a:spcPts val="1000"/>
              </a:spcBef>
              <a:buClr>
                <a:schemeClr val="accent1"/>
              </a:buClr>
              <a:buFont typeface="Calibri" pitchFamily="34" charset="0"/>
              <a:buNone/>
            </a:pPr>
            <a:endParaRPr lang="el-GR">
              <a:solidFill>
                <a:srgbClr val="404040"/>
              </a:solidFill>
              <a:latin typeface="Calibri" pitchFamily="34" charset="0"/>
            </a:endParaRPr>
          </a:p>
          <a:p>
            <a:pPr algn="ctr">
              <a:lnSpc>
                <a:spcPct val="90000"/>
              </a:lnSpc>
              <a:spcBef>
                <a:spcPts val="1000"/>
              </a:spcBef>
              <a:buClr>
                <a:schemeClr val="accent1"/>
              </a:buClr>
              <a:buFont typeface="Calibri" pitchFamily="34" charset="0"/>
              <a:buNone/>
            </a:pPr>
            <a:r>
              <a:rPr lang="el-GR">
                <a:solidFill>
                  <a:srgbClr val="404040"/>
                </a:solidFill>
                <a:latin typeface="Calibri" pitchFamily="34" charset="0"/>
              </a:rPr>
              <a:t> </a:t>
            </a:r>
          </a:p>
        </p:txBody>
      </p:sp>
      <p:pic>
        <p:nvPicPr>
          <p:cNvPr id="82958" name="Picture 2" descr="ÎÏÎ¿ÏÎ­Î»ÎµÏÎ¼Î± ÎµÎ¹ÎºÏÎ½Î±Ï Î³Î¹Î± PRODUCTIVITY black white images"/>
          <p:cNvPicPr>
            <a:picLocks noChangeAspect="1" noChangeArrowheads="1"/>
          </p:cNvPicPr>
          <p:nvPr/>
        </p:nvPicPr>
        <p:blipFill>
          <a:blip r:embed="rId5"/>
          <a:srcRect/>
          <a:stretch>
            <a:fillRect/>
          </a:stretch>
        </p:blipFill>
        <p:spPr bwMode="auto">
          <a:xfrm>
            <a:off x="7486650" y="784225"/>
            <a:ext cx="4125913" cy="1862138"/>
          </a:xfrm>
          <a:prstGeom prst="rect">
            <a:avLst/>
          </a:prstGeom>
          <a:noFill/>
          <a:ln w="9525">
            <a:noFill/>
            <a:miter lim="800000"/>
            <a:headEnd/>
            <a:tailEnd/>
          </a:ln>
        </p:spPr>
      </p:pic>
      <p:pic>
        <p:nvPicPr>
          <p:cNvPr id="82959" name="Γραφικό 6" descr="Μονό γρανάζι"/>
          <p:cNvPicPr>
            <a:picLocks noChangeAspect="1"/>
          </p:cNvPicPr>
          <p:nvPr/>
        </p:nvPicPr>
        <p:blipFill>
          <a:blip r:embed="rId6"/>
          <a:srcRect/>
          <a:stretch>
            <a:fillRect/>
          </a:stretch>
        </p:blipFill>
        <p:spPr bwMode="auto">
          <a:xfrm>
            <a:off x="1308100" y="2225675"/>
            <a:ext cx="914400" cy="914400"/>
          </a:xfrm>
          <a:prstGeom prst="rect">
            <a:avLst/>
          </a:prstGeom>
          <a:noFill/>
          <a:ln w="9525">
            <a:noFill/>
            <a:miter lim="800000"/>
            <a:headEnd/>
            <a:tailEnd/>
          </a:ln>
        </p:spPr>
      </p:pic>
      <p:pic>
        <p:nvPicPr>
          <p:cNvPr id="82960" name="Γραφικό 14" descr="Smartphone"/>
          <p:cNvPicPr>
            <a:picLocks noChangeAspect="1"/>
          </p:cNvPicPr>
          <p:nvPr/>
        </p:nvPicPr>
        <p:blipFill>
          <a:blip r:embed="rId7"/>
          <a:srcRect/>
          <a:stretch>
            <a:fillRect/>
          </a:stretch>
        </p:blipFill>
        <p:spPr bwMode="auto">
          <a:xfrm>
            <a:off x="5002213" y="2360613"/>
            <a:ext cx="785812" cy="785812"/>
          </a:xfrm>
          <a:prstGeom prst="rect">
            <a:avLst/>
          </a:prstGeom>
          <a:noFill/>
          <a:ln w="9525">
            <a:noFill/>
            <a:miter lim="800000"/>
            <a:headEnd/>
            <a:tailEnd/>
          </a:ln>
        </p:spPr>
      </p:pic>
      <p:pic>
        <p:nvPicPr>
          <p:cNvPr id="82961" name="Picture 2" descr="ÎÏÎ¿ÏÎ­Î»ÎµÏÎ¼Î± ÎµÎ¹ÎºÏÎ½Î±Ï Î³Î¹Î± LAPTOP BLACK WHITE IMAGES"/>
          <p:cNvPicPr>
            <a:picLocks noChangeAspect="1" noChangeArrowheads="1"/>
          </p:cNvPicPr>
          <p:nvPr/>
        </p:nvPicPr>
        <p:blipFill>
          <a:blip r:embed="rId8"/>
          <a:srcRect/>
          <a:stretch>
            <a:fillRect/>
          </a:stretch>
        </p:blipFill>
        <p:spPr bwMode="auto">
          <a:xfrm>
            <a:off x="7426325" y="755650"/>
            <a:ext cx="4622800" cy="3929063"/>
          </a:xfrm>
          <a:prstGeom prst="rect">
            <a:avLst/>
          </a:prstGeom>
          <a:noFill/>
          <a:ln w="9525">
            <a:noFill/>
            <a:miter lim="800000"/>
            <a:headEnd/>
            <a:tailEnd/>
          </a:ln>
        </p:spPr>
      </p:pic>
      <p:pic>
        <p:nvPicPr>
          <p:cNvPr id="82962" name="Picture 8" descr="Î£ÏÎµÏÎ¹ÎºÎ® ÎµÎ¹ÎºÏÎ½Î±"/>
          <p:cNvPicPr>
            <a:picLocks noChangeAspect="1" noChangeArrowheads="1"/>
          </p:cNvPicPr>
          <p:nvPr/>
        </p:nvPicPr>
        <p:blipFill>
          <a:blip r:embed="rId9"/>
          <a:srcRect/>
          <a:stretch>
            <a:fillRect/>
          </a:stretch>
        </p:blipFill>
        <p:spPr bwMode="auto">
          <a:xfrm>
            <a:off x="7426325" y="739775"/>
            <a:ext cx="4622800" cy="3944938"/>
          </a:xfrm>
          <a:prstGeom prst="rect">
            <a:avLst/>
          </a:prstGeom>
          <a:noFill/>
          <a:ln w="9525">
            <a:noFill/>
            <a:miter lim="800000"/>
            <a:headEnd/>
            <a:tailEnd/>
          </a:ln>
        </p:spPr>
      </p:pic>
      <p:pic>
        <p:nvPicPr>
          <p:cNvPr id="82963" name="Γραφικό 16" descr="Βέλος: Περιστροφή δεξιά"/>
          <p:cNvPicPr>
            <a:picLocks noChangeAspect="1"/>
          </p:cNvPicPr>
          <p:nvPr/>
        </p:nvPicPr>
        <p:blipFill>
          <a:blip r:embed="rId10"/>
          <a:srcRect/>
          <a:stretch>
            <a:fillRect/>
          </a:stretch>
        </p:blipFill>
        <p:spPr bwMode="auto">
          <a:xfrm>
            <a:off x="3343275" y="4578350"/>
            <a:ext cx="657225" cy="657225"/>
          </a:xfrm>
          <a:prstGeom prst="rect">
            <a:avLst/>
          </a:prstGeom>
          <a:noFill/>
          <a:ln w="9525">
            <a:noFill/>
            <a:miter lim="800000"/>
            <a:headEnd/>
            <a:tailEnd/>
          </a:ln>
        </p:spPr>
      </p:pic>
      <p:sp>
        <p:nvSpPr>
          <p:cNvPr id="29" name="Τίτλος 5">
            <a:extLst>
              <a:ext uri="{FF2B5EF4-FFF2-40B4-BE49-F238E27FC236}"/>
            </a:extLst>
          </p:cNvPr>
          <p:cNvSpPr txBox="1">
            <a:spLocks/>
          </p:cNvSpPr>
          <p:nvPr/>
        </p:nvSpPr>
        <p:spPr>
          <a:xfrm>
            <a:off x="1819275" y="358775"/>
            <a:ext cx="4037013" cy="839788"/>
          </a:xfrm>
          <a:prstGeom prst="rect">
            <a:avLst/>
          </a:prstGeom>
        </p:spPr>
        <p:txBody>
          <a:bodyPr lIns="0" tIns="0" rIns="0" bIns="0"/>
          <a:lst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a:lstStyle>
          <a:p>
            <a:pPr algn="ctr" fontAlgn="auto">
              <a:spcAft>
                <a:spcPts val="0"/>
              </a:spcAft>
              <a:defRPr/>
            </a:pPr>
            <a:r>
              <a:rPr lang="el-GR" sz="2400" b="1" dirty="0">
                <a:solidFill>
                  <a:schemeClr val="tx1">
                    <a:lumMod val="65000"/>
                    <a:lumOff val="35000"/>
                  </a:schemeClr>
                </a:solidFill>
              </a:rPr>
              <a:t>Τομέας Ηλεκτρονικής</a:t>
            </a:r>
            <a:r>
              <a:rPr lang="el-GR" sz="2400" dirty="0">
                <a:solidFill>
                  <a:schemeClr val="tx1">
                    <a:lumMod val="65000"/>
                    <a:lumOff val="35000"/>
                  </a:schemeClr>
                </a:solidFill>
              </a:rPr>
              <a:t/>
            </a:r>
            <a:br>
              <a:rPr lang="el-GR" sz="2400" dirty="0">
                <a:solidFill>
                  <a:schemeClr val="tx1">
                    <a:lumMod val="65000"/>
                    <a:lumOff val="35000"/>
                  </a:schemeClr>
                </a:solidFill>
              </a:rPr>
            </a:br>
            <a:endParaRPr lang="el-GR" sz="2400" b="1" dirty="0">
              <a:solidFill>
                <a:schemeClr val="tx1">
                  <a:lumMod val="65000"/>
                  <a:lumOff val="35000"/>
                </a:schemeClr>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4" name="Rectangle 73">
            <a:extLst>
              <a:ext uri="{FF2B5EF4-FFF2-40B4-BE49-F238E27FC236}"/>
              <a:ext uri="{C183D7F6-B498-43B3-948B-1728B52AA6E4}"/>
            </a:extLst>
          </p:cNvPr>
          <p:cNvSpPr>
            <a:spLocks noGrp="1" noRot="1" noChangeAspect="1" noMove="1" noResize="1" noEditPoints="1" noAdjustHandles="1" noChangeArrowheads="1" noChangeShapeType="1" noTextEdit="1"/>
          </p:cNvSpPr>
          <p:nvPr/>
        </p:nvSpPr>
        <p:spPr>
          <a:xfrm>
            <a:off x="0" y="0"/>
            <a:ext cx="627062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84995" name="Picture 75"/>
          <p:cNvPicPr>
            <a:picLocks noGrp="1" noRot="1" noChangeAspect="1" noMove="1" noResize="1" noEditPoints="1" noAdjustHandles="1" noChangeArrowheads="1" noChangeShapeType="1" noCrop="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78" name="Freeform 49">
            <a:extLst>
              <a:ext uri="{FF2B5EF4-FFF2-40B4-BE49-F238E27FC236}"/>
              <a:ext uri="{C183D7F6-B498-43B3-948B-1728B52AA6E4}"/>
            </a:extLst>
          </p:cNvPr>
          <p:cNvSpPr>
            <a:spLocks noGrp="1" noRot="1" noChangeAspect="1" noMove="1" noResize="1" noEditPoints="1" noAdjustHandles="1" noChangeArrowheads="1" noChangeShapeType="1" noTextEdit="1"/>
          </p:cNvSpPr>
          <p:nvPr/>
        </p:nvSpPr>
        <p:spPr>
          <a:xfrm>
            <a:off x="1"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1268" name="Picture 4" descr="ÎÏÎ¿ÏÎ­Î»ÎµÏÎ¼Î± ÎµÎ¹ÎºÏÎ½Î±Ï Î³Î¹Î± FACTORY APPLE">
            <a:extLst>
              <a:ext uri="{FF2B5EF4-FFF2-40B4-BE49-F238E27FC236}"/>
            </a:extLst>
          </p:cNvPr>
          <p:cNvPicPr>
            <a:picLocks noChangeAspect="1" noChangeArrowheads="1"/>
          </p:cNvPicPr>
          <p:nvPr/>
        </p:nvPicPr>
        <p:blipFill rotWithShape="1">
          <a:blip r:embed="rId3">
            <a:alphaModFix/>
            <a:grayscl/>
            <a:extLst>
              <a:ext uri="{28A0092B-C50C-407E-A947-70E740481C1C}"/>
            </a:extLst>
          </a:blip>
          <a:srcRect l="13197" r="19455" b="-1"/>
          <a:stretch/>
        </p:blipFill>
        <p:spPr bwMode="auto">
          <a:xfrm>
            <a:off x="1" y="770037"/>
            <a:ext cx="5298683" cy="6097438"/>
          </a:xfrm>
          <a:custGeom>
            <a:avLst/>
            <a:gdLst>
              <a:gd name="connsiteX0" fmla="*/ 2178155 w 5298683"/>
              <a:gd name="connsiteY0" fmla="*/ 0 h 6097438"/>
              <a:gd name="connsiteX1" fmla="*/ 5298683 w 5298683"/>
              <a:gd name="connsiteY1" fmla="*/ 3120527 h 6097438"/>
              <a:gd name="connsiteX2" fmla="*/ 3392805 w 5298683"/>
              <a:gd name="connsiteY2" fmla="*/ 5995828 h 6097438"/>
              <a:gd name="connsiteX3" fmla="*/ 3115184 w 5298683"/>
              <a:gd name="connsiteY3" fmla="*/ 6097438 h 6097438"/>
              <a:gd name="connsiteX4" fmla="*/ 1241127 w 5298683"/>
              <a:gd name="connsiteY4" fmla="*/ 6097438 h 6097438"/>
              <a:gd name="connsiteX5" fmla="*/ 963506 w 5298683"/>
              <a:gd name="connsiteY5" fmla="*/ 5995828 h 6097438"/>
              <a:gd name="connsiteX6" fmla="*/ 193210 w 5298683"/>
              <a:gd name="connsiteY6" fmla="*/ 5528477 h 6097438"/>
              <a:gd name="connsiteX7" fmla="*/ 0 w 5298683"/>
              <a:gd name="connsiteY7" fmla="*/ 5352876 h 6097438"/>
              <a:gd name="connsiteX8" fmla="*/ 0 w 5298683"/>
              <a:gd name="connsiteY8" fmla="*/ 888178 h 6097438"/>
              <a:gd name="connsiteX9" fmla="*/ 193210 w 5298683"/>
              <a:gd name="connsiteY9" fmla="*/ 712577 h 6097438"/>
              <a:gd name="connsiteX10" fmla="*/ 2178155 w 5298683"/>
              <a:gd name="connsiteY10" fmla="*/ 0 h 6097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98683" h="6097438">
                <a:moveTo>
                  <a:pt x="2178155" y="0"/>
                </a:moveTo>
                <a:cubicBezTo>
                  <a:pt x="3901575" y="0"/>
                  <a:pt x="5298683" y="1397108"/>
                  <a:pt x="5298683" y="3120527"/>
                </a:cubicBezTo>
                <a:cubicBezTo>
                  <a:pt x="5298683" y="4413092"/>
                  <a:pt x="4512810" y="5522106"/>
                  <a:pt x="3392805" y="5995828"/>
                </a:cubicBezTo>
                <a:lnTo>
                  <a:pt x="3115184" y="6097438"/>
                </a:lnTo>
                <a:lnTo>
                  <a:pt x="1241127" y="6097438"/>
                </a:lnTo>
                <a:lnTo>
                  <a:pt x="963506" y="5995828"/>
                </a:lnTo>
                <a:cubicBezTo>
                  <a:pt x="683504" y="5877397"/>
                  <a:pt x="424387" y="5719261"/>
                  <a:pt x="193210" y="5528477"/>
                </a:cubicBezTo>
                <a:lnTo>
                  <a:pt x="0" y="5352876"/>
                </a:lnTo>
                <a:lnTo>
                  <a:pt x="0" y="888178"/>
                </a:lnTo>
                <a:lnTo>
                  <a:pt x="193210" y="712577"/>
                </a:lnTo>
                <a:cubicBezTo>
                  <a:pt x="732621" y="267415"/>
                  <a:pt x="1424159" y="0"/>
                  <a:pt x="2178155" y="0"/>
                </a:cubicBezTo>
                <a:close/>
              </a:path>
            </a:pathLst>
          </a:custGeom>
          <a:noFill/>
          <a:effectLst>
            <a:softEdge rad="0"/>
          </a:effectLst>
          <a:extLst>
            <a:ext uri="{909E8E84-426E-40DD-AFC4-6F175D3DCCD1}"/>
          </a:extLst>
        </p:spPr>
      </p:pic>
      <p:sp>
        <p:nvSpPr>
          <p:cNvPr id="12" name="Θέση κειμένου 44">
            <a:extLst>
              <a:ext uri="{FF2B5EF4-FFF2-40B4-BE49-F238E27FC236}"/>
            </a:extLst>
          </p:cNvPr>
          <p:cNvSpPr txBox="1">
            <a:spLocks/>
          </p:cNvSpPr>
          <p:nvPr/>
        </p:nvSpPr>
        <p:spPr>
          <a:xfrm>
            <a:off x="7854950" y="3657600"/>
            <a:ext cx="2752725" cy="2709863"/>
          </a:xfrm>
          <a:prstGeom prst="ellipse">
            <a:avLst/>
          </a:prstGeom>
          <a:solidFill>
            <a:srgbClr val="FFFFFF"/>
          </a:solidFill>
          <a:ln w="174625" cmpd="thinThick">
            <a:solidFill>
              <a:schemeClr val="accent1">
                <a:lumMod val="60000"/>
                <a:lumOff val="40000"/>
              </a:schemeClr>
            </a:solidFill>
          </a:ln>
        </p:spPr>
        <p:txBody>
          <a:bodyPr anchor="ctr">
            <a:normAutofit/>
          </a:bodyP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Bef>
                <a:spcPct val="0"/>
              </a:spcBef>
              <a:spcAft>
                <a:spcPts val="600"/>
              </a:spcAft>
              <a:defRPr/>
            </a:pPr>
            <a:r>
              <a:rPr lang="en-US" sz="1800"/>
              <a:t>Εργοστάσιο </a:t>
            </a:r>
            <a:r>
              <a:rPr lang="el-GR" sz="1800"/>
              <a:t>κατασκευής </a:t>
            </a:r>
            <a:r>
              <a:rPr lang="en-US" sz="1800"/>
              <a:t>iPad στην Ταϊβάν</a:t>
            </a:r>
            <a:endParaRPr lang="en-US" sz="1800"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6018" name="Θέση κειμένου 7"/>
          <p:cNvSpPr>
            <a:spLocks noGrp="1"/>
          </p:cNvSpPr>
          <p:nvPr>
            <p:ph type="body" sz="quarter" idx="18"/>
          </p:nvPr>
        </p:nvSpPr>
        <p:spPr>
          <a:xfrm>
            <a:off x="555625" y="1066800"/>
            <a:ext cx="6002338" cy="463550"/>
          </a:xfrm>
        </p:spPr>
        <p:txBody>
          <a:bodyPr/>
          <a:lstStyle/>
          <a:p>
            <a:pPr marL="0" indent="0" algn="ctr" eaLnBrk="1" hangingPunct="1">
              <a:buFont typeface="Calibri" pitchFamily="34" charset="0"/>
              <a:buNone/>
            </a:pPr>
            <a:r>
              <a:rPr lang="el-GR" sz="1600" smtClean="0"/>
              <a:t>Στην μόδα, ο όγκος των πληροφοριών, η διαφήμιση και τα ΜΜΕ, συνέβαλλαν στις αλλαγές των προτιμήσεων της νεολαίας</a:t>
            </a:r>
          </a:p>
        </p:txBody>
      </p:sp>
      <p:sp>
        <p:nvSpPr>
          <p:cNvPr id="2" name="Τίτλος 1"/>
          <p:cNvSpPr>
            <a:spLocks noGrp="1"/>
          </p:cNvSpPr>
          <p:nvPr>
            <p:ph type="ctrTitle"/>
          </p:nvPr>
        </p:nvSpPr>
        <p:spPr>
          <a:xfrm>
            <a:off x="7189788" y="495300"/>
            <a:ext cx="4859337" cy="5521325"/>
          </a:xfrm>
        </p:spPr>
        <p:txBody>
          <a:bodyPr/>
          <a:lstStyle/>
          <a:p>
            <a:pPr algn="ctr" eaLnBrk="1" fontAlgn="auto" hangingPunct="1">
              <a:spcAft>
                <a:spcPts val="0"/>
              </a:spcAft>
              <a:defRPr/>
            </a:pPr>
            <a:r>
              <a:rPr lang="el-GR" sz="3600" b="1" dirty="0"/>
              <a:t>Επεξήγηση</a:t>
            </a:r>
            <a:endParaRPr lang="el-GR" sz="3600" dirty="0"/>
          </a:p>
        </p:txBody>
      </p:sp>
      <p:pic>
        <p:nvPicPr>
          <p:cNvPr id="12" name="Θέση εικόνας 11" descr="Κοντινή εικόνα εσωτερικού υλικού δόμησης"/>
          <p:cNvPicPr>
            <a:picLocks noGrp="1" noChangeAspect="1"/>
          </p:cNvPicPr>
          <p:nvPr>
            <p:ph type="pic" sz="quarter" idx="17"/>
          </p:nvPr>
        </p:nvPicPr>
        <p:blipFill>
          <a:blip r:embed="rId3"/>
          <a:stretch>
            <a:fillRect/>
          </a:stretch>
        </p:blipFill>
        <p:spPr>
          <a:xfrm>
            <a:off x="9713913" y="768350"/>
            <a:ext cx="1871662" cy="1865313"/>
          </a:xfrm>
        </p:spPr>
      </p:pic>
      <p:sp>
        <p:nvSpPr>
          <p:cNvPr id="5" name="Θέση υποσέλιδου 4"/>
          <p:cNvSpPr>
            <a:spLocks noGrp="1"/>
          </p:cNvSpPr>
          <p:nvPr>
            <p:ph type="ftr" sz="quarter" idx="20"/>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19"/>
          </p:nvPr>
        </p:nvSpPr>
        <p:spPr/>
        <p:txBody>
          <a:bodyPr/>
          <a:lstStyle/>
          <a:p>
            <a:pPr>
              <a:defRPr/>
            </a:pPr>
            <a:fld id="{578446A1-55EA-46D6-9F73-D92D45993C06}" type="slidenum">
              <a:rPr lang="el-GR"/>
              <a:pPr>
                <a:defRPr/>
              </a:pPr>
              <a:t>33</a:t>
            </a:fld>
            <a:endParaRPr lang="el-GR" dirty="0"/>
          </a:p>
        </p:txBody>
      </p:sp>
      <p:sp>
        <p:nvSpPr>
          <p:cNvPr id="86023" name="TextBox 37"/>
          <p:cNvSpPr txBox="1">
            <a:spLocks noChangeArrowheads="1"/>
          </p:cNvSpPr>
          <p:nvPr/>
        </p:nvSpPr>
        <p:spPr bwMode="auto">
          <a:xfrm>
            <a:off x="97932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86024" name="TextBox 37"/>
          <p:cNvSpPr txBox="1">
            <a:spLocks noChangeArrowheads="1"/>
          </p:cNvSpPr>
          <p:nvPr/>
        </p:nvSpPr>
        <p:spPr bwMode="auto">
          <a:xfrm>
            <a:off x="7635875" y="2646363"/>
            <a:ext cx="1335088" cy="130175"/>
          </a:xfrm>
          <a:prstGeom prst="rect">
            <a:avLst/>
          </a:prstGeom>
          <a:solidFill>
            <a:schemeClr val="bg1"/>
          </a:solidFill>
          <a:ln w="9525">
            <a:noFill/>
            <a:miter lim="800000"/>
            <a:headEnd/>
            <a:tailEnd/>
          </a:ln>
        </p:spPr>
        <p:txBody>
          <a:bodyPr>
            <a:spAutoFit/>
          </a:bodyPr>
          <a:lstStyle/>
          <a:p>
            <a:endParaRPr lang="el-GR" sz="800">
              <a:solidFill>
                <a:schemeClr val="bg1"/>
              </a:solidFill>
              <a:latin typeface="Calibri" pitchFamily="34" charset="0"/>
            </a:endParaRPr>
          </a:p>
        </p:txBody>
      </p:sp>
      <p:sp>
        <p:nvSpPr>
          <p:cNvPr id="86025" name="Θέση κειμένου 5"/>
          <p:cNvSpPr txBox="1">
            <a:spLocks/>
          </p:cNvSpPr>
          <p:nvPr/>
        </p:nvSpPr>
        <p:spPr bwMode="auto">
          <a:xfrm>
            <a:off x="631825" y="3868738"/>
            <a:ext cx="2266950" cy="360362"/>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Εταιρείες όπως η </a:t>
            </a:r>
            <a:r>
              <a:rPr lang="el-GR" sz="1600" b="1">
                <a:solidFill>
                  <a:srgbClr val="404040"/>
                </a:solidFill>
                <a:latin typeface="Calibri" pitchFamily="34" charset="0"/>
              </a:rPr>
              <a:t>Levis,</a:t>
            </a:r>
            <a:r>
              <a:rPr lang="el-GR" sz="1600">
                <a:solidFill>
                  <a:srgbClr val="404040"/>
                </a:solidFill>
                <a:latin typeface="Calibri" pitchFamily="34" charset="0"/>
              </a:rPr>
              <a:t> No 1 μάρκα τζιν και σπορ ρούχων, υποσκελίστηκε από ανταγωνιστικές επιχειρήσεις</a:t>
            </a:r>
          </a:p>
        </p:txBody>
      </p:sp>
      <p:sp>
        <p:nvSpPr>
          <p:cNvPr id="86026" name="Θέση κειμένου 5"/>
          <p:cNvSpPr txBox="1">
            <a:spLocks/>
          </p:cNvSpPr>
          <p:nvPr/>
        </p:nvSpPr>
        <p:spPr bwMode="auto">
          <a:xfrm>
            <a:off x="4279900" y="3868738"/>
            <a:ext cx="2268538" cy="360362"/>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Όπως η </a:t>
            </a:r>
            <a:r>
              <a:rPr lang="el-GR" sz="1600" b="1">
                <a:solidFill>
                  <a:srgbClr val="404040"/>
                </a:solidFill>
                <a:latin typeface="Calibri" pitchFamily="34" charset="0"/>
              </a:rPr>
              <a:t>Tommy Hilfiger</a:t>
            </a:r>
            <a:r>
              <a:rPr lang="el-GR" sz="1600">
                <a:solidFill>
                  <a:srgbClr val="404040"/>
                </a:solidFill>
                <a:latin typeface="Calibri" pitchFamily="34" charset="0"/>
              </a:rPr>
              <a:t>, που αξιοποίησε τις νέες τάσεις στο νεανικό ντύσιμο, μέσω της διαφήμισης και του MTV</a:t>
            </a:r>
          </a:p>
        </p:txBody>
      </p:sp>
      <p:sp>
        <p:nvSpPr>
          <p:cNvPr id="26" name="Ορθογώνιο 6" descr="Πλαίσιο επισήμανσης.">
            <a:extLst>
              <a:ext uri="{FF2B5EF4-FFF2-40B4-BE49-F238E27FC236}"/>
            </a:extLst>
          </p:cNvPr>
          <p:cNvSpPr/>
          <p:nvPr/>
        </p:nvSpPr>
        <p:spPr>
          <a:xfrm rot="10800000" flipV="1">
            <a:off x="579438" y="3592513"/>
            <a:ext cx="2574925" cy="762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solidFill>
                <a:schemeClr val="bg2">
                  <a:lumMod val="75000"/>
                </a:schemeClr>
              </a:solidFill>
            </a:endParaRPr>
          </a:p>
        </p:txBody>
      </p:sp>
      <p:sp>
        <p:nvSpPr>
          <p:cNvPr id="27" name="Ορθογώνιο 6" descr="Πλαίσιο επισήμανσης.">
            <a:extLst>
              <a:ext uri="{FF2B5EF4-FFF2-40B4-BE49-F238E27FC236}"/>
            </a:extLst>
          </p:cNvPr>
          <p:cNvSpPr/>
          <p:nvPr/>
        </p:nvSpPr>
        <p:spPr>
          <a:xfrm rot="10800000" flipV="1">
            <a:off x="4125913" y="3640138"/>
            <a:ext cx="2576512" cy="7778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solidFill>
                <a:schemeClr val="bg2">
                  <a:lumMod val="75000"/>
                </a:schemeClr>
              </a:solidFill>
            </a:endParaRPr>
          </a:p>
        </p:txBody>
      </p:sp>
      <p:sp>
        <p:nvSpPr>
          <p:cNvPr id="29" name="Τίτλος 5">
            <a:extLst>
              <a:ext uri="{FF2B5EF4-FFF2-40B4-BE49-F238E27FC236}"/>
            </a:extLst>
          </p:cNvPr>
          <p:cNvSpPr txBox="1">
            <a:spLocks/>
          </p:cNvSpPr>
          <p:nvPr/>
        </p:nvSpPr>
        <p:spPr>
          <a:xfrm>
            <a:off x="1538288" y="401638"/>
            <a:ext cx="4037012" cy="463550"/>
          </a:xfrm>
          <a:prstGeom prst="rect">
            <a:avLst/>
          </a:prstGeom>
        </p:spPr>
        <p:txBody>
          <a:bodyPr lIns="0" tIns="0" rIns="0" bIns="0"/>
          <a:lst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a:lstStyle>
          <a:p>
            <a:pPr algn="ctr" fontAlgn="auto">
              <a:spcAft>
                <a:spcPts val="0"/>
              </a:spcAft>
              <a:defRPr/>
            </a:pPr>
            <a:r>
              <a:rPr lang="el-GR" sz="2400" b="1" dirty="0">
                <a:solidFill>
                  <a:schemeClr val="tx1">
                    <a:lumMod val="65000"/>
                    <a:lumOff val="35000"/>
                  </a:schemeClr>
                </a:solidFill>
              </a:rPr>
              <a:t>Μόδα</a:t>
            </a:r>
            <a:r>
              <a:rPr lang="el-GR" sz="2400" dirty="0">
                <a:solidFill>
                  <a:schemeClr val="tx1">
                    <a:lumMod val="65000"/>
                    <a:lumOff val="35000"/>
                  </a:schemeClr>
                </a:solidFill>
              </a:rPr>
              <a:t/>
            </a:r>
            <a:br>
              <a:rPr lang="el-GR" sz="2400" dirty="0">
                <a:solidFill>
                  <a:schemeClr val="tx1">
                    <a:lumMod val="65000"/>
                    <a:lumOff val="35000"/>
                  </a:schemeClr>
                </a:solidFill>
              </a:rPr>
            </a:br>
            <a:endParaRPr lang="el-GR" sz="2400" b="1" dirty="0">
              <a:solidFill>
                <a:schemeClr val="tx1">
                  <a:lumMod val="65000"/>
                  <a:lumOff val="35000"/>
                </a:schemeClr>
              </a:solidFill>
            </a:endParaRPr>
          </a:p>
        </p:txBody>
      </p:sp>
      <p:pic>
        <p:nvPicPr>
          <p:cNvPr id="86030" name="Picture 12" descr="ÎÏÎ¿ÏÎ­Î»ÎµÏÎ¼Î± ÎµÎ¹ÎºÏÎ½Î±Ï Î³Î¹Î± levis logo"/>
          <p:cNvPicPr>
            <a:picLocks noChangeAspect="1" noChangeArrowheads="1"/>
          </p:cNvPicPr>
          <p:nvPr/>
        </p:nvPicPr>
        <p:blipFill>
          <a:blip r:embed="rId4"/>
          <a:srcRect/>
          <a:stretch>
            <a:fillRect/>
          </a:stretch>
        </p:blipFill>
        <p:spPr bwMode="auto">
          <a:xfrm>
            <a:off x="1276350" y="2867025"/>
            <a:ext cx="776288" cy="690563"/>
          </a:xfrm>
          <a:prstGeom prst="rect">
            <a:avLst/>
          </a:prstGeom>
          <a:noFill/>
          <a:ln w="9525">
            <a:noFill/>
            <a:miter lim="800000"/>
            <a:headEnd/>
            <a:tailEnd/>
          </a:ln>
        </p:spPr>
      </p:pic>
      <p:pic>
        <p:nvPicPr>
          <p:cNvPr id="86031" name="Picture 14" descr="ÎÏÎ¿ÏÎ­Î»ÎµÏÎ¼Î± ÎµÎ¹ÎºÏÎ½Î±Ï Î³Î¹Î± tommy hilfiger logo"/>
          <p:cNvPicPr>
            <a:picLocks noChangeAspect="1" noChangeArrowheads="1"/>
          </p:cNvPicPr>
          <p:nvPr/>
        </p:nvPicPr>
        <p:blipFill>
          <a:blip r:embed="rId5"/>
          <a:srcRect/>
          <a:stretch>
            <a:fillRect/>
          </a:stretch>
        </p:blipFill>
        <p:spPr bwMode="auto">
          <a:xfrm>
            <a:off x="5026025" y="2816225"/>
            <a:ext cx="776288" cy="776288"/>
          </a:xfrm>
          <a:prstGeom prst="rect">
            <a:avLst/>
          </a:prstGeom>
          <a:noFill/>
          <a:ln w="9525">
            <a:noFill/>
            <a:miter lim="800000"/>
            <a:headEnd/>
            <a:tailEnd/>
          </a:ln>
        </p:spPr>
      </p:pic>
      <p:pic>
        <p:nvPicPr>
          <p:cNvPr id="86032" name="Picture 4" descr="ÎÏÎ¿ÏÎ­Î»ÎµÏÎ¼Î± ÎµÎ¹ÎºÏÎ½Î±Ï Î³Î¹Î± images black white fashion figures"/>
          <p:cNvPicPr>
            <a:picLocks noChangeAspect="1" noChangeArrowheads="1"/>
          </p:cNvPicPr>
          <p:nvPr/>
        </p:nvPicPr>
        <p:blipFill>
          <a:blip r:embed="rId6">
            <a:grayscl/>
          </a:blip>
          <a:srcRect/>
          <a:stretch>
            <a:fillRect/>
          </a:stretch>
        </p:blipFill>
        <p:spPr bwMode="auto">
          <a:xfrm>
            <a:off x="7621588" y="768350"/>
            <a:ext cx="4184650" cy="5159375"/>
          </a:xfrm>
          <a:prstGeom prst="rect">
            <a:avLst/>
          </a:prstGeom>
          <a:noFill/>
          <a:ln w="9525">
            <a:noFill/>
            <a:miter lim="800000"/>
            <a:headEnd/>
            <a:tailEnd/>
          </a:ln>
        </p:spPr>
      </p:pic>
      <p:pic>
        <p:nvPicPr>
          <p:cNvPr id="86033" name="Picture 8" descr="https://alexandranea.com.au/wp-content/uploads/2015/09/Valentino-Roma-Stripes-lowres.jpg"/>
          <p:cNvPicPr>
            <a:picLocks noChangeAspect="1" noChangeArrowheads="1"/>
          </p:cNvPicPr>
          <p:nvPr/>
        </p:nvPicPr>
        <p:blipFill>
          <a:blip r:embed="rId7"/>
          <a:srcRect/>
          <a:stretch>
            <a:fillRect/>
          </a:stretch>
        </p:blipFill>
        <p:spPr bwMode="auto">
          <a:xfrm>
            <a:off x="7735888" y="747713"/>
            <a:ext cx="3671887" cy="5326062"/>
          </a:xfrm>
          <a:prstGeom prst="rect">
            <a:avLst/>
          </a:prstGeom>
          <a:noFill/>
          <a:ln w="9525">
            <a:noFill/>
            <a:miter lim="800000"/>
            <a:headEnd/>
            <a:tailEnd/>
          </a:ln>
        </p:spPr>
      </p:pic>
      <p:pic>
        <p:nvPicPr>
          <p:cNvPr id="86034" name="Picture 12" descr="Î£ÏÎµÏÎ¹ÎºÎ® ÎµÎ¹ÎºÏÎ½Î±"/>
          <p:cNvPicPr>
            <a:picLocks noChangeAspect="1" noChangeArrowheads="1"/>
          </p:cNvPicPr>
          <p:nvPr/>
        </p:nvPicPr>
        <p:blipFill>
          <a:blip r:embed="rId8"/>
          <a:srcRect/>
          <a:stretch>
            <a:fillRect/>
          </a:stretch>
        </p:blipFill>
        <p:spPr bwMode="auto">
          <a:xfrm>
            <a:off x="7929563" y="592138"/>
            <a:ext cx="3494087" cy="54244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8066" name="Εικόνα 12"/>
          <p:cNvPicPr>
            <a:picLocks noChangeAspect="1" noChangeArrowheads="1"/>
          </p:cNvPicPr>
          <p:nvPr/>
        </p:nvPicPr>
        <p:blipFill>
          <a:blip r:embed="rId2">
            <a:grayscl/>
          </a:blip>
          <a:srcRect t="2448" b="11014"/>
          <a:stretch>
            <a:fillRect/>
          </a:stretch>
        </p:blipFill>
        <p:spPr bwMode="auto">
          <a:xfrm>
            <a:off x="0" y="-12700"/>
            <a:ext cx="12192000" cy="6858000"/>
          </a:xfrm>
          <a:prstGeom prst="rect">
            <a:avLst/>
          </a:prstGeom>
          <a:noFill/>
          <a:ln w="9525">
            <a:noFill/>
            <a:miter lim="800000"/>
            <a:headEnd/>
            <a:tailEnd/>
          </a:ln>
        </p:spPr>
      </p:pic>
      <p:sp>
        <p:nvSpPr>
          <p:cNvPr id="21" name="Freeform 5">
            <a:extLst>
              <a:ext uri="{FF2B5EF4-FFF2-40B4-BE49-F238E27FC236}"/>
              <a:ext uri="{C183D7F6-B498-43B3-948B-1728B52AA6E4}"/>
            </a:extLst>
          </p:cNvPr>
          <p:cNvSpPr>
            <a:spLocks noGrp="1" noRot="1" noChangeAspect="1" noMove="1" noResize="1" noEditPoints="1" noAdjustHandles="1" noChangeArrowheads="1" noChangeShapeType="1" noTextEdit="1"/>
          </p:cNvSpPr>
          <p:nvPr/>
        </p:nvSpPr>
        <p:spPr bwMode="grayWhite">
          <a:xfrm>
            <a:off x="7488238" y="2278063"/>
            <a:ext cx="4703762" cy="4579937"/>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0000"/>
            </a:schemeClr>
          </a:solidFill>
          <a:ln w="50800" cap="sq" cmpd="dbl">
            <a:noFill/>
            <a:miter lim="800000"/>
          </a:ln>
          <a:effectLst/>
          <a:extLst/>
        </p:spPr>
        <p:txBody>
          <a:bodyPr>
            <a:normAutofit/>
          </a:bodyPr>
          <a:lstStyle/>
          <a:p>
            <a:pPr algn="ctr" fontAlgn="auto">
              <a:spcBef>
                <a:spcPts val="0"/>
              </a:spcBef>
              <a:spcAft>
                <a:spcPts val="1000"/>
              </a:spcAft>
              <a:buClr>
                <a:schemeClr val="tx1"/>
              </a:buClr>
              <a:buSzPct val="100000"/>
              <a:buFont typeface="Arial"/>
              <a:buNone/>
              <a:defRPr/>
            </a:pPr>
            <a:endParaRPr lang="en-US" sz="1600" cap="all">
              <a:latin typeface="+mn-lt"/>
              <a:cs typeface="+mn-cs"/>
            </a:endParaRPr>
          </a:p>
        </p:txBody>
      </p:sp>
      <p:sp>
        <p:nvSpPr>
          <p:cNvPr id="16" name="Θέση κειμένου 44">
            <a:extLst>
              <a:ext uri="{FF2B5EF4-FFF2-40B4-BE49-F238E27FC236}"/>
            </a:extLst>
          </p:cNvPr>
          <p:cNvSpPr txBox="1">
            <a:spLocks/>
          </p:cNvSpPr>
          <p:nvPr/>
        </p:nvSpPr>
        <p:spPr>
          <a:xfrm>
            <a:off x="8021638" y="3232150"/>
            <a:ext cx="3852862" cy="1833563"/>
          </a:xfrm>
          <a:prstGeom prst="ellipse">
            <a:avLst/>
          </a:prstGeom>
        </p:spPr>
        <p:txBody>
          <a:bodyPr anchor="b">
            <a:normAutofit/>
          </a:bodyP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Bef>
                <a:spcPct val="0"/>
              </a:spcBef>
              <a:spcAft>
                <a:spcPts val="600"/>
              </a:spcAft>
              <a:defRPr/>
            </a:pPr>
            <a:r>
              <a:rPr lang="en-US" sz="2500" dirty="0">
                <a:solidFill>
                  <a:schemeClr val="tx1"/>
                </a:solidFill>
                <a:latin typeface="+mj-lt"/>
                <a:ea typeface="+mj-ea"/>
                <a:cs typeface="+mj-cs"/>
              </a:rPr>
              <a:t>Tommy</a:t>
            </a:r>
          </a:p>
          <a:p>
            <a:pPr fontAlgn="auto">
              <a:spcBef>
                <a:spcPct val="0"/>
              </a:spcBef>
              <a:spcAft>
                <a:spcPts val="600"/>
              </a:spcAft>
              <a:defRPr/>
            </a:pPr>
            <a:r>
              <a:rPr lang="en-US" sz="2500" dirty="0">
                <a:solidFill>
                  <a:schemeClr val="tx1"/>
                </a:solidFill>
                <a:latin typeface="+mj-lt"/>
                <a:ea typeface="+mj-ea"/>
                <a:cs typeface="+mj-cs"/>
              </a:rPr>
              <a:t>Hilfiger</a:t>
            </a:r>
          </a:p>
        </p:txBody>
      </p:sp>
      <p:cxnSp>
        <p:nvCxnSpPr>
          <p:cNvPr id="23" name="Straight Connector 22">
            <a:extLst>
              <a:ext uri="{FF2B5EF4-FFF2-40B4-BE49-F238E27FC236}"/>
              <a:ext uri="{C183D7F6-B498-43B3-948B-1728B52AA6E4}"/>
            </a:extLst>
          </p:cNvPr>
          <p:cNvCxnSpPr>
            <a:cxnSpLocks noGrp="1" noRot="1" noChangeAspect="1" noMove="1" noResize="1" noEditPoints="1" noAdjustHandles="1" noChangeArrowheads="1" noChangeShapeType="1"/>
          </p:cNvCxnSpPr>
          <p:nvPr/>
        </p:nvCxnSpPr>
        <p:spPr>
          <a:xfrm>
            <a:off x="9480550" y="5124450"/>
            <a:ext cx="935038"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pic>
        <p:nvPicPr>
          <p:cNvPr id="88070" name="Picture 2" descr="ÎÏÎ¿ÏÎ­Î»ÎµÏÎ¼Î± ÎµÎ¹ÎºÏÎ½Î±Ï Î³Î¹Î± tommy hilfiger logo"/>
          <p:cNvPicPr>
            <a:picLocks noChangeAspect="1" noChangeArrowheads="1"/>
          </p:cNvPicPr>
          <p:nvPr/>
        </p:nvPicPr>
        <p:blipFill>
          <a:blip r:embed="rId3"/>
          <a:srcRect/>
          <a:stretch>
            <a:fillRect/>
          </a:stretch>
        </p:blipFill>
        <p:spPr bwMode="auto">
          <a:xfrm>
            <a:off x="9417050" y="5181600"/>
            <a:ext cx="1062038" cy="10620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Θέση κειμένου 7"/>
          <p:cNvSpPr>
            <a:spLocks noGrp="1"/>
          </p:cNvSpPr>
          <p:nvPr>
            <p:ph type="body" sz="quarter" idx="18"/>
          </p:nvPr>
        </p:nvSpPr>
        <p:spPr>
          <a:xfrm>
            <a:off x="228600" y="458788"/>
            <a:ext cx="6716713" cy="2138362"/>
          </a:xfrm>
        </p:spPr>
        <p:txBody>
          <a:bodyPr/>
          <a:lstStyle/>
          <a:p>
            <a:pPr marL="0" indent="0" algn="ctr" eaLnBrk="1" hangingPunct="1">
              <a:buFont typeface="Calibri" pitchFamily="34" charset="0"/>
              <a:buNone/>
            </a:pPr>
            <a:r>
              <a:rPr lang="el-GR" sz="2000" b="1" smtClean="0"/>
              <a:t>Αβεβαιότητα</a:t>
            </a:r>
            <a:r>
              <a:rPr lang="el-GR" sz="1600" smtClean="0"/>
              <a:t> </a:t>
            </a:r>
          </a:p>
          <a:p>
            <a:pPr marL="0" indent="0" algn="ctr" eaLnBrk="1" hangingPunct="1">
              <a:buFont typeface="Calibri" pitchFamily="34" charset="0"/>
              <a:buNone/>
            </a:pPr>
            <a:endParaRPr lang="el-GR" sz="1600" smtClean="0"/>
          </a:p>
          <a:p>
            <a:pPr marL="0" indent="0" algn="ctr" eaLnBrk="1" hangingPunct="1">
              <a:buFont typeface="Calibri" pitchFamily="34" charset="0"/>
              <a:buNone/>
            </a:pPr>
            <a:endParaRPr lang="el-GR" sz="1600" smtClean="0"/>
          </a:p>
          <a:p>
            <a:pPr marL="0" indent="0" algn="ctr" eaLnBrk="1" hangingPunct="1">
              <a:buFont typeface="Calibri" pitchFamily="34" charset="0"/>
              <a:buNone/>
            </a:pPr>
            <a:r>
              <a:rPr lang="el-GR" sz="1600" smtClean="0"/>
              <a:t>είναι η έλλειψη πλήρους πληροφόρησης σχετικά με το τι υπάρχει και ποιες εξελίξεις μπορούν να συμβούν στο εξωτερικό περιβάλλον και σημαίνει ότι οι αρμόδιοι για τη λήψη αποφάσεων δυσκολεύονται να προβλέψουν, λόγω έλλειψης πληροφοριών, τις εξωτερικές αλλαγές</a:t>
            </a:r>
          </a:p>
        </p:txBody>
      </p:sp>
      <p:sp>
        <p:nvSpPr>
          <p:cNvPr id="2" name="Τίτλος 1"/>
          <p:cNvSpPr>
            <a:spLocks noGrp="1"/>
          </p:cNvSpPr>
          <p:nvPr>
            <p:ph type="ctrTitle"/>
          </p:nvPr>
        </p:nvSpPr>
        <p:spPr>
          <a:xfrm>
            <a:off x="7189788" y="495300"/>
            <a:ext cx="4859337" cy="5521325"/>
          </a:xfrm>
        </p:spPr>
        <p:txBody>
          <a:bodyPr/>
          <a:lstStyle/>
          <a:p>
            <a:pPr algn="ctr" eaLnBrk="1" fontAlgn="auto" hangingPunct="1">
              <a:spcAft>
                <a:spcPts val="0"/>
              </a:spcAft>
              <a:defRPr/>
            </a:pPr>
            <a:r>
              <a:rPr lang="el-GR" sz="2800" b="1" dirty="0"/>
              <a:t>Περιβαλλοντική Αβεβαιότητα</a:t>
            </a:r>
            <a:endParaRPr lang="el-GR" sz="2800" dirty="0"/>
          </a:p>
        </p:txBody>
      </p:sp>
      <p:pic>
        <p:nvPicPr>
          <p:cNvPr id="10" name="Θέση εικόνας 9" descr="Εικόνα παραθύρων κτιρίου"/>
          <p:cNvPicPr>
            <a:picLocks noGrp="1" noChangeAspect="1"/>
          </p:cNvPicPr>
          <p:nvPr>
            <p:ph type="pic" sz="quarter" idx="16"/>
          </p:nvPr>
        </p:nvPicPr>
        <p:blipFill>
          <a:blip r:embed="rId3"/>
          <a:stretch>
            <a:fillRect/>
          </a:stretch>
        </p:blipFill>
        <p:spPr>
          <a:xfrm>
            <a:off x="7459663" y="758825"/>
            <a:ext cx="1871662" cy="1873250"/>
          </a:xfrm>
        </p:spPr>
      </p:pic>
      <p:pic>
        <p:nvPicPr>
          <p:cNvPr id="12" name="Θέση εικόνας 11" descr="Κοντινή εικόνα εσωτερικού υλικού δόμησης"/>
          <p:cNvPicPr>
            <a:picLocks noGrp="1" noChangeAspect="1"/>
          </p:cNvPicPr>
          <p:nvPr>
            <p:ph type="pic" sz="quarter" idx="17"/>
          </p:nvPr>
        </p:nvPicPr>
        <p:blipFill>
          <a:blip r:embed="rId4"/>
          <a:stretch>
            <a:fillRect/>
          </a:stretch>
        </p:blipFill>
        <p:spPr>
          <a:xfrm>
            <a:off x="9713913" y="768350"/>
            <a:ext cx="1871662" cy="1865313"/>
          </a:xfrm>
        </p:spPr>
      </p:pic>
      <p:sp>
        <p:nvSpPr>
          <p:cNvPr id="5" name="Θέση υποσέλιδου 4"/>
          <p:cNvSpPr>
            <a:spLocks noGrp="1"/>
          </p:cNvSpPr>
          <p:nvPr>
            <p:ph type="ftr" sz="quarter" idx="20"/>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19"/>
          </p:nvPr>
        </p:nvSpPr>
        <p:spPr/>
        <p:txBody>
          <a:bodyPr/>
          <a:lstStyle/>
          <a:p>
            <a:pPr>
              <a:defRPr/>
            </a:pPr>
            <a:fld id="{7C59C5BC-331D-4AB5-8E3D-B5D68ADF591A}" type="slidenum">
              <a:rPr lang="el-GR"/>
              <a:pPr>
                <a:defRPr/>
              </a:pPr>
              <a:t>35</a:t>
            </a:fld>
            <a:endParaRPr lang="el-GR" dirty="0"/>
          </a:p>
        </p:txBody>
      </p:sp>
      <p:sp>
        <p:nvSpPr>
          <p:cNvPr id="89095" name="TextBox 37"/>
          <p:cNvSpPr txBox="1">
            <a:spLocks noChangeArrowheads="1"/>
          </p:cNvSpPr>
          <p:nvPr/>
        </p:nvSpPr>
        <p:spPr bwMode="auto">
          <a:xfrm>
            <a:off x="97932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89096" name="TextBox 37"/>
          <p:cNvSpPr txBox="1">
            <a:spLocks noChangeArrowheads="1"/>
          </p:cNvSpPr>
          <p:nvPr/>
        </p:nvSpPr>
        <p:spPr bwMode="auto">
          <a:xfrm>
            <a:off x="7635875" y="2646363"/>
            <a:ext cx="1335088" cy="130175"/>
          </a:xfrm>
          <a:prstGeom prst="rect">
            <a:avLst/>
          </a:prstGeom>
          <a:solidFill>
            <a:schemeClr val="bg1"/>
          </a:solidFill>
          <a:ln w="9525">
            <a:noFill/>
            <a:miter lim="800000"/>
            <a:headEnd/>
            <a:tailEnd/>
          </a:ln>
        </p:spPr>
        <p:txBody>
          <a:bodyPr>
            <a:spAutoFit/>
          </a:bodyPr>
          <a:lstStyle/>
          <a:p>
            <a:endParaRPr lang="el-GR" sz="800">
              <a:solidFill>
                <a:schemeClr val="bg1"/>
              </a:solidFill>
              <a:latin typeface="Calibri" pitchFamily="34" charset="0"/>
            </a:endParaRPr>
          </a:p>
        </p:txBody>
      </p:sp>
      <p:sp>
        <p:nvSpPr>
          <p:cNvPr id="89097" name="Θέση κειμένου 5"/>
          <p:cNvSpPr txBox="1">
            <a:spLocks/>
          </p:cNvSpPr>
          <p:nvPr/>
        </p:nvSpPr>
        <p:spPr bwMode="auto">
          <a:xfrm>
            <a:off x="579438" y="5370513"/>
            <a:ext cx="2266950" cy="360362"/>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Βαθμός πολυπλοκότητας</a:t>
            </a:r>
            <a:endParaRPr lang="el-GR" sz="1600">
              <a:solidFill>
                <a:srgbClr val="404040"/>
              </a:solidFill>
              <a:latin typeface="Calibri" pitchFamily="34" charset="0"/>
            </a:endParaRPr>
          </a:p>
        </p:txBody>
      </p:sp>
      <p:sp>
        <p:nvSpPr>
          <p:cNvPr id="89098" name="Θέση κειμένου 5"/>
          <p:cNvSpPr txBox="1">
            <a:spLocks/>
          </p:cNvSpPr>
          <p:nvPr/>
        </p:nvSpPr>
        <p:spPr bwMode="auto">
          <a:xfrm>
            <a:off x="4587875" y="5370513"/>
            <a:ext cx="1658938" cy="360362"/>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Ρυθμός αλλαγής</a:t>
            </a:r>
            <a:endParaRPr lang="el-GR" sz="1600">
              <a:solidFill>
                <a:srgbClr val="404040"/>
              </a:solidFill>
              <a:latin typeface="Calibri" pitchFamily="34" charset="0"/>
            </a:endParaRPr>
          </a:p>
        </p:txBody>
      </p:sp>
      <p:sp>
        <p:nvSpPr>
          <p:cNvPr id="26" name="Ορθογώνιο 6" descr="Πλαίσιο επισήμανσης.">
            <a:extLst>
              <a:ext uri="{FF2B5EF4-FFF2-40B4-BE49-F238E27FC236}"/>
            </a:extLst>
          </p:cNvPr>
          <p:cNvSpPr/>
          <p:nvPr/>
        </p:nvSpPr>
        <p:spPr>
          <a:xfrm rot="10800000" flipV="1">
            <a:off x="579438" y="5094288"/>
            <a:ext cx="2574925" cy="762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solidFill>
                <a:schemeClr val="bg2">
                  <a:lumMod val="75000"/>
                </a:schemeClr>
              </a:solidFill>
            </a:endParaRPr>
          </a:p>
        </p:txBody>
      </p:sp>
      <p:sp>
        <p:nvSpPr>
          <p:cNvPr id="27" name="Ορθογώνιο 6" descr="Πλαίσιο επισήμανσης.">
            <a:extLst>
              <a:ext uri="{FF2B5EF4-FFF2-40B4-BE49-F238E27FC236}"/>
            </a:extLst>
          </p:cNvPr>
          <p:cNvSpPr/>
          <p:nvPr/>
        </p:nvSpPr>
        <p:spPr>
          <a:xfrm rot="10800000" flipV="1">
            <a:off x="4125913" y="5141913"/>
            <a:ext cx="2576512" cy="7778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solidFill>
                <a:schemeClr val="bg2">
                  <a:lumMod val="75000"/>
                </a:schemeClr>
              </a:solidFill>
            </a:endParaRPr>
          </a:p>
        </p:txBody>
      </p:sp>
      <p:sp>
        <p:nvSpPr>
          <p:cNvPr id="89101" name="Text Placeholder 24"/>
          <p:cNvSpPr txBox="1">
            <a:spLocks/>
          </p:cNvSpPr>
          <p:nvPr/>
        </p:nvSpPr>
        <p:spPr bwMode="auto">
          <a:xfrm>
            <a:off x="350838" y="3484563"/>
            <a:ext cx="6507162" cy="77152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Οι δύο διαστάσεις της περιβαλλοντικής αβεβαιότητας:</a:t>
            </a:r>
          </a:p>
          <a:p>
            <a:pPr algn="ctr">
              <a:lnSpc>
                <a:spcPct val="90000"/>
              </a:lnSpc>
              <a:spcBef>
                <a:spcPts val="1000"/>
              </a:spcBef>
              <a:buClr>
                <a:schemeClr val="accent1"/>
              </a:buClr>
              <a:buFont typeface="Calibri" pitchFamily="34" charset="0"/>
              <a:buNone/>
            </a:pPr>
            <a:endParaRPr lang="el-GR" sz="1600">
              <a:solidFill>
                <a:srgbClr val="404040"/>
              </a:solidFill>
              <a:latin typeface="Calibri" pitchFamily="34" charset="0"/>
            </a:endParaRPr>
          </a:p>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 </a:t>
            </a:r>
          </a:p>
        </p:txBody>
      </p:sp>
      <p:pic>
        <p:nvPicPr>
          <p:cNvPr id="89102" name="Picture 2" descr="ÎÏÎ¿ÏÎ­Î»ÎµÏÎ¼Î± ÎµÎ¹ÎºÏÎ½Î±Ï Î³Î¹Î± PRODUCTIVITY black white images"/>
          <p:cNvPicPr>
            <a:picLocks noChangeAspect="1" noChangeArrowheads="1"/>
          </p:cNvPicPr>
          <p:nvPr/>
        </p:nvPicPr>
        <p:blipFill>
          <a:blip r:embed="rId5"/>
          <a:srcRect/>
          <a:stretch>
            <a:fillRect/>
          </a:stretch>
        </p:blipFill>
        <p:spPr bwMode="auto">
          <a:xfrm>
            <a:off x="7486650" y="784225"/>
            <a:ext cx="4125913" cy="1862138"/>
          </a:xfrm>
          <a:prstGeom prst="rect">
            <a:avLst/>
          </a:prstGeom>
          <a:noFill/>
          <a:ln w="9525">
            <a:noFill/>
            <a:miter lim="800000"/>
            <a:headEnd/>
            <a:tailEnd/>
          </a:ln>
        </p:spPr>
      </p:pic>
      <p:pic>
        <p:nvPicPr>
          <p:cNvPr id="89103" name="Picture 8" descr="Î£ÏÎµÏÎ¹ÎºÎ® ÎµÎ¹ÎºÏÎ½Î±"/>
          <p:cNvPicPr>
            <a:picLocks noChangeAspect="1" noChangeArrowheads="1"/>
          </p:cNvPicPr>
          <p:nvPr/>
        </p:nvPicPr>
        <p:blipFill>
          <a:blip r:embed="rId6"/>
          <a:srcRect/>
          <a:stretch>
            <a:fillRect/>
          </a:stretch>
        </p:blipFill>
        <p:spPr bwMode="auto">
          <a:xfrm>
            <a:off x="7426325" y="739775"/>
            <a:ext cx="4622800" cy="2689225"/>
          </a:xfrm>
          <a:prstGeom prst="rect">
            <a:avLst/>
          </a:prstGeom>
          <a:noFill/>
          <a:ln w="9525">
            <a:noFill/>
            <a:miter lim="800000"/>
            <a:headEnd/>
            <a:tailEnd/>
          </a:ln>
        </p:spPr>
      </p:pic>
      <p:sp>
        <p:nvSpPr>
          <p:cNvPr id="89104" name="Γραφικό 5" descr="Βέλος: Περιστροφή δεξιά"/>
          <p:cNvSpPr>
            <a:spLocks/>
          </p:cNvSpPr>
          <p:nvPr/>
        </p:nvSpPr>
        <p:spPr bwMode="auto">
          <a:xfrm>
            <a:off x="3322638" y="923925"/>
            <a:ext cx="528637" cy="407988"/>
          </a:xfrm>
          <a:custGeom>
            <a:avLst/>
            <a:gdLst>
              <a:gd name="T0" fmla="*/ 453398 w 528594"/>
              <a:gd name="T1" fmla="*/ 264173 h 408459"/>
              <a:gd name="T2" fmla="*/ 423358 w 528594"/>
              <a:gd name="T3" fmla="*/ 108357 h 408459"/>
              <a:gd name="T4" fmla="*/ 271363 w 528594"/>
              <a:gd name="T5" fmla="*/ 4680 h 408459"/>
              <a:gd name="T6" fmla="*/ 87525 w 528594"/>
              <a:gd name="T7" fmla="*/ 50824 h 408459"/>
              <a:gd name="T8" fmla="*/ 2816 w 528594"/>
              <a:gd name="T9" fmla="*/ 203045 h 408459"/>
              <a:gd name="T10" fmla="*/ 73107 w 528594"/>
              <a:gd name="T11" fmla="*/ 93973 h 408459"/>
              <a:gd name="T12" fmla="*/ 201071 w 528594"/>
              <a:gd name="T13" fmla="*/ 71799 h 408459"/>
              <a:gd name="T14" fmla="*/ 299599 w 528594"/>
              <a:gd name="T15" fmla="*/ 148509 h 408459"/>
              <a:gd name="T16" fmla="*/ 321227 w 528594"/>
              <a:gd name="T17" fmla="*/ 264173 h 408459"/>
              <a:gd name="T18" fmla="*/ 243126 w 528594"/>
              <a:gd name="T19" fmla="*/ 264173 h 408459"/>
              <a:gd name="T20" fmla="*/ 387311 w 528594"/>
              <a:gd name="T21" fmla="*/ 408003 h 408459"/>
              <a:gd name="T22" fmla="*/ 531498 w 528594"/>
              <a:gd name="T23" fmla="*/ 264173 h 408459"/>
              <a:gd name="T24" fmla="*/ 453398 w 528594"/>
              <a:gd name="T25" fmla="*/ 264173 h 40845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8594"/>
              <a:gd name="T40" fmla="*/ 0 h 408459"/>
              <a:gd name="T41" fmla="*/ 528594 w 528594"/>
              <a:gd name="T42" fmla="*/ 408459 h 40845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8594" h="408459">
                <a:moveTo>
                  <a:pt x="453323" y="264782"/>
                </a:moveTo>
                <a:cubicBezTo>
                  <a:pt x="455125" y="208920"/>
                  <a:pt x="453323" y="157862"/>
                  <a:pt x="423289" y="108607"/>
                </a:cubicBezTo>
                <a:cubicBezTo>
                  <a:pt x="389651" y="53345"/>
                  <a:pt x="336191" y="12499"/>
                  <a:pt x="271318" y="4690"/>
                </a:cubicBezTo>
                <a:cubicBezTo>
                  <a:pt x="206445" y="-3119"/>
                  <a:pt x="140971" y="13700"/>
                  <a:pt x="87511" y="50942"/>
                </a:cubicBezTo>
                <a:cubicBezTo>
                  <a:pt x="41860" y="84580"/>
                  <a:pt x="2816" y="145248"/>
                  <a:pt x="2816" y="203514"/>
                </a:cubicBezTo>
                <a:cubicBezTo>
                  <a:pt x="10024" y="159063"/>
                  <a:pt x="35252" y="119419"/>
                  <a:pt x="73095" y="94190"/>
                </a:cubicBezTo>
                <a:cubicBezTo>
                  <a:pt x="110937" y="68962"/>
                  <a:pt x="157189" y="61153"/>
                  <a:pt x="201039" y="71965"/>
                </a:cubicBezTo>
                <a:cubicBezTo>
                  <a:pt x="242485" y="81576"/>
                  <a:pt x="276724" y="113412"/>
                  <a:pt x="299550" y="148852"/>
                </a:cubicBezTo>
                <a:cubicBezTo>
                  <a:pt x="322375" y="184292"/>
                  <a:pt x="321174" y="223937"/>
                  <a:pt x="321174" y="264782"/>
                </a:cubicBezTo>
                <a:lnTo>
                  <a:pt x="243086" y="264782"/>
                </a:lnTo>
                <a:lnTo>
                  <a:pt x="387248" y="408945"/>
                </a:lnTo>
                <a:cubicBezTo>
                  <a:pt x="387248" y="408945"/>
                  <a:pt x="506783" y="289410"/>
                  <a:pt x="531411" y="264782"/>
                </a:cubicBezTo>
                <a:lnTo>
                  <a:pt x="453323" y="264782"/>
                </a:lnTo>
                <a:close/>
              </a:path>
            </a:pathLst>
          </a:custGeom>
          <a:solidFill>
            <a:srgbClr val="000000"/>
          </a:solidFill>
          <a:ln w="5953" cap="flat">
            <a:noFill/>
            <a:prstDash val="solid"/>
            <a:miter lim="800000"/>
            <a:headEnd/>
            <a:tailEnd/>
          </a:ln>
        </p:spPr>
        <p:txBody>
          <a:bodyPr anchor="ctr"/>
          <a:lstStyle/>
          <a:p>
            <a:endParaRPr lang="el-GR"/>
          </a:p>
        </p:txBody>
      </p:sp>
      <p:grpSp>
        <p:nvGrpSpPr>
          <p:cNvPr id="22" name="Γραφικό 20" descr="Γρανάζια">
            <a:extLst>
              <a:ext uri="{FF2B5EF4-FFF2-40B4-BE49-F238E27FC236}"/>
            </a:extLst>
          </p:cNvPr>
          <p:cNvGrpSpPr/>
          <p:nvPr/>
        </p:nvGrpSpPr>
        <p:grpSpPr>
          <a:xfrm>
            <a:off x="1409045" y="4516048"/>
            <a:ext cx="608010" cy="546748"/>
            <a:chOff x="5638800" y="2971800"/>
            <a:chExt cx="914400" cy="914400"/>
          </a:xfrm>
          <a:solidFill>
            <a:schemeClr val="accent1"/>
          </a:solidFill>
        </p:grpSpPr>
        <p:sp>
          <p:nvSpPr>
            <p:cNvPr id="23" name="Ελεύθερη σχεδίαση: Σχήμα 22">
              <a:extLst>
                <a:ext uri="{FF2B5EF4-FFF2-40B4-BE49-F238E27FC236}"/>
              </a:extLst>
            </p:cNvPr>
            <p:cNvSpPr/>
            <p:nvPr/>
          </p:nvSpPr>
          <p:spPr>
            <a:xfrm>
              <a:off x="5993606" y="3045619"/>
              <a:ext cx="419100" cy="419100"/>
            </a:xfrm>
            <a:custGeom>
              <a:avLst/>
              <a:gdLst>
                <a:gd name="connsiteX0" fmla="*/ 210026 w 419100"/>
                <a:gd name="connsiteY0" fmla="*/ 281464 h 419100"/>
                <a:gd name="connsiteX1" fmla="*/ 138589 w 419100"/>
                <a:gd name="connsiteY1" fmla="*/ 210026 h 419100"/>
                <a:gd name="connsiteX2" fmla="*/ 210026 w 419100"/>
                <a:gd name="connsiteY2" fmla="*/ 138589 h 419100"/>
                <a:gd name="connsiteX3" fmla="*/ 281464 w 419100"/>
                <a:gd name="connsiteY3" fmla="*/ 210026 h 419100"/>
                <a:gd name="connsiteX4" fmla="*/ 210026 w 419100"/>
                <a:gd name="connsiteY4" fmla="*/ 281464 h 419100"/>
                <a:gd name="connsiteX5" fmla="*/ 370999 w 419100"/>
                <a:gd name="connsiteY5" fmla="*/ 165259 h 419100"/>
                <a:gd name="connsiteX6" fmla="*/ 355759 w 419100"/>
                <a:gd name="connsiteY6" fmla="*/ 128111 h 419100"/>
                <a:gd name="connsiteX7" fmla="*/ 370999 w 419100"/>
                <a:gd name="connsiteY7" fmla="*/ 83344 h 419100"/>
                <a:gd name="connsiteX8" fmla="*/ 336709 w 419100"/>
                <a:gd name="connsiteY8" fmla="*/ 49054 h 419100"/>
                <a:gd name="connsiteX9" fmla="*/ 291941 w 419100"/>
                <a:gd name="connsiteY9" fmla="*/ 64294 h 419100"/>
                <a:gd name="connsiteX10" fmla="*/ 254794 w 419100"/>
                <a:gd name="connsiteY10" fmla="*/ 49054 h 419100"/>
                <a:gd name="connsiteX11" fmla="*/ 233839 w 419100"/>
                <a:gd name="connsiteY11" fmla="*/ 7144 h 419100"/>
                <a:gd name="connsiteX12" fmla="*/ 186214 w 419100"/>
                <a:gd name="connsiteY12" fmla="*/ 7144 h 419100"/>
                <a:gd name="connsiteX13" fmla="*/ 165259 w 419100"/>
                <a:gd name="connsiteY13" fmla="*/ 49054 h 419100"/>
                <a:gd name="connsiteX14" fmla="*/ 128111 w 419100"/>
                <a:gd name="connsiteY14" fmla="*/ 64294 h 419100"/>
                <a:gd name="connsiteX15" fmla="*/ 83344 w 419100"/>
                <a:gd name="connsiteY15" fmla="*/ 49054 h 419100"/>
                <a:gd name="connsiteX16" fmla="*/ 49054 w 419100"/>
                <a:gd name="connsiteY16" fmla="*/ 83344 h 419100"/>
                <a:gd name="connsiteX17" fmla="*/ 64294 w 419100"/>
                <a:gd name="connsiteY17" fmla="*/ 128111 h 419100"/>
                <a:gd name="connsiteX18" fmla="*/ 49054 w 419100"/>
                <a:gd name="connsiteY18" fmla="*/ 165259 h 419100"/>
                <a:gd name="connsiteX19" fmla="*/ 7144 w 419100"/>
                <a:gd name="connsiteY19" fmla="*/ 186214 h 419100"/>
                <a:gd name="connsiteX20" fmla="*/ 7144 w 419100"/>
                <a:gd name="connsiteY20" fmla="*/ 233839 h 419100"/>
                <a:gd name="connsiteX21" fmla="*/ 49054 w 419100"/>
                <a:gd name="connsiteY21" fmla="*/ 254794 h 419100"/>
                <a:gd name="connsiteX22" fmla="*/ 64294 w 419100"/>
                <a:gd name="connsiteY22" fmla="*/ 291941 h 419100"/>
                <a:gd name="connsiteX23" fmla="*/ 49054 w 419100"/>
                <a:gd name="connsiteY23" fmla="*/ 336709 h 419100"/>
                <a:gd name="connsiteX24" fmla="*/ 82391 w 419100"/>
                <a:gd name="connsiteY24" fmla="*/ 370046 h 419100"/>
                <a:gd name="connsiteX25" fmla="*/ 127159 w 419100"/>
                <a:gd name="connsiteY25" fmla="*/ 354806 h 419100"/>
                <a:gd name="connsiteX26" fmla="*/ 164306 w 419100"/>
                <a:gd name="connsiteY26" fmla="*/ 370046 h 419100"/>
                <a:gd name="connsiteX27" fmla="*/ 185261 w 419100"/>
                <a:gd name="connsiteY27" fmla="*/ 411956 h 419100"/>
                <a:gd name="connsiteX28" fmla="*/ 232886 w 419100"/>
                <a:gd name="connsiteY28" fmla="*/ 411956 h 419100"/>
                <a:gd name="connsiteX29" fmla="*/ 253841 w 419100"/>
                <a:gd name="connsiteY29" fmla="*/ 370046 h 419100"/>
                <a:gd name="connsiteX30" fmla="*/ 290989 w 419100"/>
                <a:gd name="connsiteY30" fmla="*/ 354806 h 419100"/>
                <a:gd name="connsiteX31" fmla="*/ 335756 w 419100"/>
                <a:gd name="connsiteY31" fmla="*/ 370046 h 419100"/>
                <a:gd name="connsiteX32" fmla="*/ 370046 w 419100"/>
                <a:gd name="connsiteY32" fmla="*/ 336709 h 419100"/>
                <a:gd name="connsiteX33" fmla="*/ 354806 w 419100"/>
                <a:gd name="connsiteY33" fmla="*/ 291941 h 419100"/>
                <a:gd name="connsiteX34" fmla="*/ 370999 w 419100"/>
                <a:gd name="connsiteY34" fmla="*/ 254794 h 419100"/>
                <a:gd name="connsiteX35" fmla="*/ 412909 w 419100"/>
                <a:gd name="connsiteY35" fmla="*/ 233839 h 419100"/>
                <a:gd name="connsiteX36" fmla="*/ 412909 w 419100"/>
                <a:gd name="connsiteY36" fmla="*/ 186214 h 419100"/>
                <a:gd name="connsiteX37" fmla="*/ 370999 w 419100"/>
                <a:gd name="connsiteY37" fmla="*/ 165259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9100" h="419100">
                  <a:moveTo>
                    <a:pt x="210026" y="281464"/>
                  </a:moveTo>
                  <a:cubicBezTo>
                    <a:pt x="170021" y="281464"/>
                    <a:pt x="138589" y="249079"/>
                    <a:pt x="138589" y="210026"/>
                  </a:cubicBezTo>
                  <a:cubicBezTo>
                    <a:pt x="138589" y="170974"/>
                    <a:pt x="170974" y="138589"/>
                    <a:pt x="210026" y="138589"/>
                  </a:cubicBezTo>
                  <a:cubicBezTo>
                    <a:pt x="250031" y="138589"/>
                    <a:pt x="281464" y="170974"/>
                    <a:pt x="281464" y="210026"/>
                  </a:cubicBezTo>
                  <a:cubicBezTo>
                    <a:pt x="281464" y="249079"/>
                    <a:pt x="249079" y="281464"/>
                    <a:pt x="210026" y="281464"/>
                  </a:cubicBezTo>
                  <a:close/>
                  <a:moveTo>
                    <a:pt x="370999" y="165259"/>
                  </a:moveTo>
                  <a:cubicBezTo>
                    <a:pt x="367189" y="151924"/>
                    <a:pt x="362426" y="139541"/>
                    <a:pt x="355759" y="128111"/>
                  </a:cubicBezTo>
                  <a:lnTo>
                    <a:pt x="370999" y="83344"/>
                  </a:lnTo>
                  <a:lnTo>
                    <a:pt x="336709" y="49054"/>
                  </a:lnTo>
                  <a:lnTo>
                    <a:pt x="291941" y="64294"/>
                  </a:lnTo>
                  <a:cubicBezTo>
                    <a:pt x="280511" y="57626"/>
                    <a:pt x="268129" y="52864"/>
                    <a:pt x="254794" y="49054"/>
                  </a:cubicBezTo>
                  <a:lnTo>
                    <a:pt x="233839" y="7144"/>
                  </a:lnTo>
                  <a:lnTo>
                    <a:pt x="186214" y="7144"/>
                  </a:lnTo>
                  <a:lnTo>
                    <a:pt x="165259" y="49054"/>
                  </a:lnTo>
                  <a:cubicBezTo>
                    <a:pt x="151924" y="52864"/>
                    <a:pt x="139541" y="57626"/>
                    <a:pt x="128111" y="64294"/>
                  </a:cubicBezTo>
                  <a:lnTo>
                    <a:pt x="83344" y="49054"/>
                  </a:lnTo>
                  <a:lnTo>
                    <a:pt x="49054" y="83344"/>
                  </a:lnTo>
                  <a:lnTo>
                    <a:pt x="64294" y="128111"/>
                  </a:lnTo>
                  <a:cubicBezTo>
                    <a:pt x="57626" y="139541"/>
                    <a:pt x="52864" y="151924"/>
                    <a:pt x="49054" y="165259"/>
                  </a:cubicBezTo>
                  <a:lnTo>
                    <a:pt x="7144" y="186214"/>
                  </a:lnTo>
                  <a:lnTo>
                    <a:pt x="7144" y="233839"/>
                  </a:lnTo>
                  <a:lnTo>
                    <a:pt x="49054" y="254794"/>
                  </a:lnTo>
                  <a:cubicBezTo>
                    <a:pt x="52864" y="268129"/>
                    <a:pt x="57626" y="280511"/>
                    <a:pt x="64294" y="291941"/>
                  </a:cubicBezTo>
                  <a:lnTo>
                    <a:pt x="49054" y="336709"/>
                  </a:lnTo>
                  <a:lnTo>
                    <a:pt x="82391" y="370046"/>
                  </a:lnTo>
                  <a:lnTo>
                    <a:pt x="127159" y="354806"/>
                  </a:lnTo>
                  <a:cubicBezTo>
                    <a:pt x="138589" y="361474"/>
                    <a:pt x="150971" y="366236"/>
                    <a:pt x="164306" y="370046"/>
                  </a:cubicBezTo>
                  <a:lnTo>
                    <a:pt x="185261" y="411956"/>
                  </a:lnTo>
                  <a:lnTo>
                    <a:pt x="232886" y="411956"/>
                  </a:lnTo>
                  <a:lnTo>
                    <a:pt x="253841" y="370046"/>
                  </a:lnTo>
                  <a:cubicBezTo>
                    <a:pt x="267176" y="366236"/>
                    <a:pt x="279559" y="361474"/>
                    <a:pt x="290989" y="354806"/>
                  </a:cubicBezTo>
                  <a:lnTo>
                    <a:pt x="335756" y="370046"/>
                  </a:lnTo>
                  <a:lnTo>
                    <a:pt x="370046" y="336709"/>
                  </a:lnTo>
                  <a:lnTo>
                    <a:pt x="354806" y="291941"/>
                  </a:lnTo>
                  <a:cubicBezTo>
                    <a:pt x="361474" y="280511"/>
                    <a:pt x="367189" y="267176"/>
                    <a:pt x="370999" y="254794"/>
                  </a:cubicBezTo>
                  <a:lnTo>
                    <a:pt x="412909" y="233839"/>
                  </a:lnTo>
                  <a:lnTo>
                    <a:pt x="412909" y="186214"/>
                  </a:lnTo>
                  <a:lnTo>
                    <a:pt x="370999" y="165259"/>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4" name="Ελεύθερη σχεδίαση: Σχήμα 23">
              <a:extLst>
                <a:ext uri="{FF2B5EF4-FFF2-40B4-BE49-F238E27FC236}"/>
              </a:extLst>
            </p:cNvPr>
            <p:cNvSpPr/>
            <p:nvPr/>
          </p:nvSpPr>
          <p:spPr>
            <a:xfrm>
              <a:off x="5778341" y="3392329"/>
              <a:ext cx="419100" cy="419100"/>
            </a:xfrm>
            <a:custGeom>
              <a:avLst/>
              <a:gdLst>
                <a:gd name="connsiteX0" fmla="*/ 210026 w 419100"/>
                <a:gd name="connsiteY0" fmla="*/ 281464 h 419100"/>
                <a:gd name="connsiteX1" fmla="*/ 138589 w 419100"/>
                <a:gd name="connsiteY1" fmla="*/ 210026 h 419100"/>
                <a:gd name="connsiteX2" fmla="*/ 210026 w 419100"/>
                <a:gd name="connsiteY2" fmla="*/ 138589 h 419100"/>
                <a:gd name="connsiteX3" fmla="*/ 281464 w 419100"/>
                <a:gd name="connsiteY3" fmla="*/ 210026 h 419100"/>
                <a:gd name="connsiteX4" fmla="*/ 210026 w 419100"/>
                <a:gd name="connsiteY4" fmla="*/ 281464 h 419100"/>
                <a:gd name="connsiteX5" fmla="*/ 210026 w 419100"/>
                <a:gd name="connsiteY5" fmla="*/ 281464 h 419100"/>
                <a:gd name="connsiteX6" fmla="*/ 355759 w 419100"/>
                <a:gd name="connsiteY6" fmla="*/ 128111 h 419100"/>
                <a:gd name="connsiteX7" fmla="*/ 370999 w 419100"/>
                <a:gd name="connsiteY7" fmla="*/ 83344 h 419100"/>
                <a:gd name="connsiteX8" fmla="*/ 336709 w 419100"/>
                <a:gd name="connsiteY8" fmla="*/ 49054 h 419100"/>
                <a:gd name="connsiteX9" fmla="*/ 291941 w 419100"/>
                <a:gd name="connsiteY9" fmla="*/ 64294 h 419100"/>
                <a:gd name="connsiteX10" fmla="*/ 254794 w 419100"/>
                <a:gd name="connsiteY10" fmla="*/ 49054 h 419100"/>
                <a:gd name="connsiteX11" fmla="*/ 233839 w 419100"/>
                <a:gd name="connsiteY11" fmla="*/ 7144 h 419100"/>
                <a:gd name="connsiteX12" fmla="*/ 186214 w 419100"/>
                <a:gd name="connsiteY12" fmla="*/ 7144 h 419100"/>
                <a:gd name="connsiteX13" fmla="*/ 165259 w 419100"/>
                <a:gd name="connsiteY13" fmla="*/ 49054 h 419100"/>
                <a:gd name="connsiteX14" fmla="*/ 128111 w 419100"/>
                <a:gd name="connsiteY14" fmla="*/ 64294 h 419100"/>
                <a:gd name="connsiteX15" fmla="*/ 83344 w 419100"/>
                <a:gd name="connsiteY15" fmla="*/ 49054 h 419100"/>
                <a:gd name="connsiteX16" fmla="*/ 50006 w 419100"/>
                <a:gd name="connsiteY16" fmla="*/ 82391 h 419100"/>
                <a:gd name="connsiteX17" fmla="*/ 64294 w 419100"/>
                <a:gd name="connsiteY17" fmla="*/ 127159 h 419100"/>
                <a:gd name="connsiteX18" fmla="*/ 49054 w 419100"/>
                <a:gd name="connsiteY18" fmla="*/ 164306 h 419100"/>
                <a:gd name="connsiteX19" fmla="*/ 7144 w 419100"/>
                <a:gd name="connsiteY19" fmla="*/ 185261 h 419100"/>
                <a:gd name="connsiteX20" fmla="*/ 7144 w 419100"/>
                <a:gd name="connsiteY20" fmla="*/ 232886 h 419100"/>
                <a:gd name="connsiteX21" fmla="*/ 49054 w 419100"/>
                <a:gd name="connsiteY21" fmla="*/ 253841 h 419100"/>
                <a:gd name="connsiteX22" fmla="*/ 64294 w 419100"/>
                <a:gd name="connsiteY22" fmla="*/ 290989 h 419100"/>
                <a:gd name="connsiteX23" fmla="*/ 50006 w 419100"/>
                <a:gd name="connsiteY23" fmla="*/ 335756 h 419100"/>
                <a:gd name="connsiteX24" fmla="*/ 83344 w 419100"/>
                <a:gd name="connsiteY24" fmla="*/ 369094 h 419100"/>
                <a:gd name="connsiteX25" fmla="*/ 128111 w 419100"/>
                <a:gd name="connsiteY25" fmla="*/ 354806 h 419100"/>
                <a:gd name="connsiteX26" fmla="*/ 165259 w 419100"/>
                <a:gd name="connsiteY26" fmla="*/ 370046 h 419100"/>
                <a:gd name="connsiteX27" fmla="*/ 186214 w 419100"/>
                <a:gd name="connsiteY27" fmla="*/ 411956 h 419100"/>
                <a:gd name="connsiteX28" fmla="*/ 233839 w 419100"/>
                <a:gd name="connsiteY28" fmla="*/ 411956 h 419100"/>
                <a:gd name="connsiteX29" fmla="*/ 254794 w 419100"/>
                <a:gd name="connsiteY29" fmla="*/ 370046 h 419100"/>
                <a:gd name="connsiteX30" fmla="*/ 291941 w 419100"/>
                <a:gd name="connsiteY30" fmla="*/ 354806 h 419100"/>
                <a:gd name="connsiteX31" fmla="*/ 336709 w 419100"/>
                <a:gd name="connsiteY31" fmla="*/ 370046 h 419100"/>
                <a:gd name="connsiteX32" fmla="*/ 370046 w 419100"/>
                <a:gd name="connsiteY32" fmla="*/ 335756 h 419100"/>
                <a:gd name="connsiteX33" fmla="*/ 355759 w 419100"/>
                <a:gd name="connsiteY33" fmla="*/ 291941 h 419100"/>
                <a:gd name="connsiteX34" fmla="*/ 370999 w 419100"/>
                <a:gd name="connsiteY34" fmla="*/ 254794 h 419100"/>
                <a:gd name="connsiteX35" fmla="*/ 412909 w 419100"/>
                <a:gd name="connsiteY35" fmla="*/ 233839 h 419100"/>
                <a:gd name="connsiteX36" fmla="*/ 412909 w 419100"/>
                <a:gd name="connsiteY36" fmla="*/ 186214 h 419100"/>
                <a:gd name="connsiteX37" fmla="*/ 370999 w 419100"/>
                <a:gd name="connsiteY37" fmla="*/ 165259 h 419100"/>
                <a:gd name="connsiteX38" fmla="*/ 355759 w 419100"/>
                <a:gd name="connsiteY38" fmla="*/ 12811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19100" h="419100">
                  <a:moveTo>
                    <a:pt x="210026" y="281464"/>
                  </a:moveTo>
                  <a:cubicBezTo>
                    <a:pt x="170021" y="281464"/>
                    <a:pt x="138589" y="249079"/>
                    <a:pt x="138589" y="210026"/>
                  </a:cubicBezTo>
                  <a:cubicBezTo>
                    <a:pt x="138589" y="170021"/>
                    <a:pt x="170974" y="138589"/>
                    <a:pt x="210026" y="138589"/>
                  </a:cubicBezTo>
                  <a:cubicBezTo>
                    <a:pt x="250031" y="138589"/>
                    <a:pt x="281464" y="170974"/>
                    <a:pt x="281464" y="210026"/>
                  </a:cubicBezTo>
                  <a:cubicBezTo>
                    <a:pt x="281464" y="249079"/>
                    <a:pt x="250031" y="281464"/>
                    <a:pt x="210026" y="281464"/>
                  </a:cubicBezTo>
                  <a:lnTo>
                    <a:pt x="210026" y="281464"/>
                  </a:lnTo>
                  <a:close/>
                  <a:moveTo>
                    <a:pt x="355759" y="128111"/>
                  </a:moveTo>
                  <a:lnTo>
                    <a:pt x="370999" y="83344"/>
                  </a:lnTo>
                  <a:lnTo>
                    <a:pt x="336709" y="49054"/>
                  </a:lnTo>
                  <a:lnTo>
                    <a:pt x="291941" y="64294"/>
                  </a:lnTo>
                  <a:cubicBezTo>
                    <a:pt x="280511" y="57626"/>
                    <a:pt x="267176" y="52864"/>
                    <a:pt x="254794" y="49054"/>
                  </a:cubicBezTo>
                  <a:lnTo>
                    <a:pt x="233839" y="7144"/>
                  </a:lnTo>
                  <a:lnTo>
                    <a:pt x="186214" y="7144"/>
                  </a:lnTo>
                  <a:lnTo>
                    <a:pt x="165259" y="49054"/>
                  </a:lnTo>
                  <a:cubicBezTo>
                    <a:pt x="151924" y="52864"/>
                    <a:pt x="139541" y="57626"/>
                    <a:pt x="128111" y="64294"/>
                  </a:cubicBezTo>
                  <a:lnTo>
                    <a:pt x="83344" y="49054"/>
                  </a:lnTo>
                  <a:lnTo>
                    <a:pt x="50006" y="82391"/>
                  </a:lnTo>
                  <a:lnTo>
                    <a:pt x="64294" y="127159"/>
                  </a:lnTo>
                  <a:cubicBezTo>
                    <a:pt x="57626" y="138589"/>
                    <a:pt x="52864" y="151924"/>
                    <a:pt x="49054" y="164306"/>
                  </a:cubicBezTo>
                  <a:lnTo>
                    <a:pt x="7144" y="185261"/>
                  </a:lnTo>
                  <a:lnTo>
                    <a:pt x="7144" y="232886"/>
                  </a:lnTo>
                  <a:lnTo>
                    <a:pt x="49054" y="253841"/>
                  </a:lnTo>
                  <a:cubicBezTo>
                    <a:pt x="52864" y="267176"/>
                    <a:pt x="57626" y="279559"/>
                    <a:pt x="64294" y="290989"/>
                  </a:cubicBezTo>
                  <a:lnTo>
                    <a:pt x="50006" y="335756"/>
                  </a:lnTo>
                  <a:lnTo>
                    <a:pt x="83344" y="369094"/>
                  </a:lnTo>
                  <a:lnTo>
                    <a:pt x="128111" y="354806"/>
                  </a:lnTo>
                  <a:cubicBezTo>
                    <a:pt x="139541" y="361474"/>
                    <a:pt x="151924" y="366236"/>
                    <a:pt x="165259" y="370046"/>
                  </a:cubicBezTo>
                  <a:lnTo>
                    <a:pt x="186214" y="411956"/>
                  </a:lnTo>
                  <a:lnTo>
                    <a:pt x="233839" y="411956"/>
                  </a:lnTo>
                  <a:lnTo>
                    <a:pt x="254794" y="370046"/>
                  </a:lnTo>
                  <a:cubicBezTo>
                    <a:pt x="268129" y="366236"/>
                    <a:pt x="280511" y="361474"/>
                    <a:pt x="291941" y="354806"/>
                  </a:cubicBezTo>
                  <a:lnTo>
                    <a:pt x="336709" y="370046"/>
                  </a:lnTo>
                  <a:lnTo>
                    <a:pt x="370046" y="335756"/>
                  </a:lnTo>
                  <a:lnTo>
                    <a:pt x="355759" y="291941"/>
                  </a:lnTo>
                  <a:cubicBezTo>
                    <a:pt x="362426" y="280511"/>
                    <a:pt x="367189" y="268129"/>
                    <a:pt x="370999" y="254794"/>
                  </a:cubicBezTo>
                  <a:lnTo>
                    <a:pt x="412909" y="233839"/>
                  </a:lnTo>
                  <a:lnTo>
                    <a:pt x="412909" y="186214"/>
                  </a:lnTo>
                  <a:lnTo>
                    <a:pt x="370999" y="165259"/>
                  </a:lnTo>
                  <a:cubicBezTo>
                    <a:pt x="367189" y="151924"/>
                    <a:pt x="362426" y="139541"/>
                    <a:pt x="355759" y="128111"/>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pic>
        <p:nvPicPr>
          <p:cNvPr id="89106" name="Picture 2" descr="ÎÏÎ¿ÏÎ­Î»ÎµÏÎ¼Î± ÎµÎ¹ÎºÏÎ½Î±Ï Î³Î¹Î± environmental uncertainty"/>
          <p:cNvPicPr>
            <a:picLocks noChangeAspect="1" noChangeArrowheads="1"/>
          </p:cNvPicPr>
          <p:nvPr/>
        </p:nvPicPr>
        <p:blipFill>
          <a:blip r:embed="rId7">
            <a:grayscl/>
          </a:blip>
          <a:srcRect/>
          <a:stretch>
            <a:fillRect/>
          </a:stretch>
        </p:blipFill>
        <p:spPr bwMode="auto">
          <a:xfrm>
            <a:off x="7370763" y="768350"/>
            <a:ext cx="4462462" cy="2716213"/>
          </a:xfrm>
          <a:prstGeom prst="rect">
            <a:avLst/>
          </a:prstGeom>
          <a:noFill/>
          <a:ln w="9525">
            <a:noFill/>
            <a:miter lim="800000"/>
            <a:headEnd/>
            <a:tailEnd/>
          </a:ln>
        </p:spPr>
      </p:pic>
      <p:grpSp>
        <p:nvGrpSpPr>
          <p:cNvPr id="7" name="Γραφικό 5" descr="Επανάληψη">
            <a:extLst>
              <a:ext uri="{FF2B5EF4-FFF2-40B4-BE49-F238E27FC236}"/>
            </a:extLst>
          </p:cNvPr>
          <p:cNvGrpSpPr/>
          <p:nvPr/>
        </p:nvGrpSpPr>
        <p:grpSpPr>
          <a:xfrm>
            <a:off x="5152740" y="4560187"/>
            <a:ext cx="523122" cy="557936"/>
            <a:chOff x="5638800" y="2971800"/>
            <a:chExt cx="914400" cy="914400"/>
          </a:xfrm>
          <a:solidFill>
            <a:schemeClr val="accent1"/>
          </a:solidFill>
        </p:grpSpPr>
        <p:sp>
          <p:nvSpPr>
            <p:cNvPr id="11" name="Ελεύθερη σχεδίαση: Σχήμα 10">
              <a:extLst>
                <a:ext uri="{FF2B5EF4-FFF2-40B4-BE49-F238E27FC236}"/>
              </a:extLst>
            </p:cNvPr>
            <p:cNvSpPr/>
            <p:nvPr/>
          </p:nvSpPr>
          <p:spPr>
            <a:xfrm>
              <a:off x="5647849" y="3069431"/>
              <a:ext cx="771525" cy="457200"/>
            </a:xfrm>
            <a:custGeom>
              <a:avLst/>
              <a:gdLst>
                <a:gd name="connsiteX0" fmla="*/ 190024 w 771525"/>
                <a:gd name="connsiteY0" fmla="*/ 451009 h 457200"/>
                <a:gd name="connsiteX1" fmla="*/ 372904 w 771525"/>
                <a:gd name="connsiteY1" fmla="*/ 268129 h 457200"/>
                <a:gd name="connsiteX2" fmla="*/ 270986 w 771525"/>
                <a:gd name="connsiteY2" fmla="*/ 268129 h 457200"/>
                <a:gd name="connsiteX3" fmla="*/ 450056 w 771525"/>
                <a:gd name="connsiteY3" fmla="*/ 158591 h 457200"/>
                <a:gd name="connsiteX4" fmla="*/ 582454 w 771525"/>
                <a:gd name="connsiteY4" fmla="*/ 209074 h 457200"/>
                <a:gd name="connsiteX5" fmla="*/ 768191 w 771525"/>
                <a:gd name="connsiteY5" fmla="*/ 209074 h 457200"/>
                <a:gd name="connsiteX6" fmla="*/ 450056 w 771525"/>
                <a:gd name="connsiteY6" fmla="*/ 7144 h 457200"/>
                <a:gd name="connsiteX7" fmla="*/ 110014 w 771525"/>
                <a:gd name="connsiteY7" fmla="*/ 268129 h 457200"/>
                <a:gd name="connsiteX8" fmla="*/ 7144 w 771525"/>
                <a:gd name="connsiteY8" fmla="*/ 268129 h 457200"/>
                <a:gd name="connsiteX9" fmla="*/ 190024 w 771525"/>
                <a:gd name="connsiteY9" fmla="*/ 451009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457200">
                  <a:moveTo>
                    <a:pt x="190024" y="451009"/>
                  </a:moveTo>
                  <a:lnTo>
                    <a:pt x="372904" y="268129"/>
                  </a:lnTo>
                  <a:lnTo>
                    <a:pt x="270986" y="268129"/>
                  </a:lnTo>
                  <a:cubicBezTo>
                    <a:pt x="304324" y="203359"/>
                    <a:pt x="371951" y="158591"/>
                    <a:pt x="450056" y="158591"/>
                  </a:cubicBezTo>
                  <a:cubicBezTo>
                    <a:pt x="500539" y="158591"/>
                    <a:pt x="547211" y="177641"/>
                    <a:pt x="582454" y="209074"/>
                  </a:cubicBezTo>
                  <a:lnTo>
                    <a:pt x="768191" y="209074"/>
                  </a:lnTo>
                  <a:cubicBezTo>
                    <a:pt x="711994" y="89059"/>
                    <a:pt x="590074" y="7144"/>
                    <a:pt x="450056" y="7144"/>
                  </a:cubicBezTo>
                  <a:cubicBezTo>
                    <a:pt x="287179" y="7144"/>
                    <a:pt x="150019" y="117634"/>
                    <a:pt x="110014" y="268129"/>
                  </a:cubicBezTo>
                  <a:lnTo>
                    <a:pt x="7144" y="268129"/>
                  </a:lnTo>
                  <a:lnTo>
                    <a:pt x="190024" y="451009"/>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5" name="Ελεύθερη σχεδίαση: Σχήμα 14">
              <a:extLst>
                <a:ext uri="{FF2B5EF4-FFF2-40B4-BE49-F238E27FC236}"/>
              </a:extLst>
            </p:cNvPr>
            <p:cNvSpPr/>
            <p:nvPr/>
          </p:nvSpPr>
          <p:spPr>
            <a:xfrm>
              <a:off x="5771674" y="3330416"/>
              <a:ext cx="771525" cy="457200"/>
            </a:xfrm>
            <a:custGeom>
              <a:avLst/>
              <a:gdLst>
                <a:gd name="connsiteX0" fmla="*/ 768191 w 771525"/>
                <a:gd name="connsiteY0" fmla="*/ 190024 h 457200"/>
                <a:gd name="connsiteX1" fmla="*/ 585311 w 771525"/>
                <a:gd name="connsiteY1" fmla="*/ 7144 h 457200"/>
                <a:gd name="connsiteX2" fmla="*/ 402431 w 771525"/>
                <a:gd name="connsiteY2" fmla="*/ 190024 h 457200"/>
                <a:gd name="connsiteX3" fmla="*/ 505301 w 771525"/>
                <a:gd name="connsiteY3" fmla="*/ 190024 h 457200"/>
                <a:gd name="connsiteX4" fmla="*/ 326231 w 771525"/>
                <a:gd name="connsiteY4" fmla="*/ 299561 h 457200"/>
                <a:gd name="connsiteX5" fmla="*/ 193834 w 771525"/>
                <a:gd name="connsiteY5" fmla="*/ 249079 h 457200"/>
                <a:gd name="connsiteX6" fmla="*/ 7144 w 771525"/>
                <a:gd name="connsiteY6" fmla="*/ 249079 h 457200"/>
                <a:gd name="connsiteX7" fmla="*/ 326231 w 771525"/>
                <a:gd name="connsiteY7" fmla="*/ 451009 h 457200"/>
                <a:gd name="connsiteX8" fmla="*/ 666274 w 771525"/>
                <a:gd name="connsiteY8" fmla="*/ 190024 h 457200"/>
                <a:gd name="connsiteX9" fmla="*/ 768191 w 771525"/>
                <a:gd name="connsiteY9" fmla="*/ 190024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457200">
                  <a:moveTo>
                    <a:pt x="768191" y="190024"/>
                  </a:moveTo>
                  <a:lnTo>
                    <a:pt x="585311" y="7144"/>
                  </a:lnTo>
                  <a:lnTo>
                    <a:pt x="402431" y="190024"/>
                  </a:lnTo>
                  <a:lnTo>
                    <a:pt x="505301" y="190024"/>
                  </a:lnTo>
                  <a:cubicBezTo>
                    <a:pt x="471964" y="254794"/>
                    <a:pt x="404336" y="299561"/>
                    <a:pt x="326231" y="299561"/>
                  </a:cubicBezTo>
                  <a:cubicBezTo>
                    <a:pt x="275749" y="299561"/>
                    <a:pt x="229076" y="280511"/>
                    <a:pt x="193834" y="249079"/>
                  </a:cubicBezTo>
                  <a:lnTo>
                    <a:pt x="7144" y="249079"/>
                  </a:lnTo>
                  <a:cubicBezTo>
                    <a:pt x="64294" y="369094"/>
                    <a:pt x="185261" y="451009"/>
                    <a:pt x="326231" y="451009"/>
                  </a:cubicBezTo>
                  <a:cubicBezTo>
                    <a:pt x="489109" y="451009"/>
                    <a:pt x="626269" y="340519"/>
                    <a:pt x="666274" y="190024"/>
                  </a:cubicBezTo>
                  <a:lnTo>
                    <a:pt x="768191" y="19002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Ορθογώνιο 36">
            <a:extLst>
              <a:ext uri="{FF2B5EF4-FFF2-40B4-BE49-F238E27FC236}"/>
            </a:extLst>
          </p:cNvPr>
          <p:cNvSpPr/>
          <p:nvPr/>
        </p:nvSpPr>
        <p:spPr>
          <a:xfrm>
            <a:off x="3006725" y="3635375"/>
            <a:ext cx="3089275" cy="165576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36" name="Ορθογώνιο 35">
            <a:extLst>
              <a:ext uri="{FF2B5EF4-FFF2-40B4-BE49-F238E27FC236}"/>
            </a:extLst>
          </p:cNvPr>
          <p:cNvSpPr/>
          <p:nvPr/>
        </p:nvSpPr>
        <p:spPr>
          <a:xfrm>
            <a:off x="6437313" y="3635375"/>
            <a:ext cx="3089275" cy="1655763"/>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35" name="Ορθογώνιο 34">
            <a:extLst>
              <a:ext uri="{FF2B5EF4-FFF2-40B4-BE49-F238E27FC236}"/>
            </a:extLst>
          </p:cNvPr>
          <p:cNvSpPr/>
          <p:nvPr/>
        </p:nvSpPr>
        <p:spPr>
          <a:xfrm>
            <a:off x="6437313" y="1684338"/>
            <a:ext cx="3089275" cy="1655762"/>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2" name="Τίτλος 1"/>
          <p:cNvSpPr>
            <a:spLocks noGrp="1"/>
          </p:cNvSpPr>
          <p:nvPr>
            <p:ph type="title"/>
          </p:nvPr>
        </p:nvSpPr>
        <p:spPr/>
        <p:txBody>
          <a:bodyPr/>
          <a:lstStyle/>
          <a:p>
            <a:pPr algn="ctr" eaLnBrk="1" fontAlgn="auto" hangingPunct="1">
              <a:spcAft>
                <a:spcPts val="0"/>
              </a:spcAft>
              <a:defRPr/>
            </a:pPr>
            <a:r>
              <a:rPr lang="el-GR" dirty="0"/>
              <a:t>Περιβαλλοντική Αβεβαιότητα</a:t>
            </a:r>
          </a:p>
        </p:txBody>
      </p:sp>
      <p:sp>
        <p:nvSpPr>
          <p:cNvPr id="3" name="Θέση υποσέλιδου 2"/>
          <p:cNvSpPr>
            <a:spLocks noGrp="1"/>
          </p:cNvSpPr>
          <p:nvPr>
            <p:ph type="ftr" sz="quarter" idx="33"/>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p:txBody>
          <a:bodyPr/>
          <a:lstStyle/>
          <a:p>
            <a:pPr>
              <a:defRPr/>
            </a:pPr>
            <a:fld id="{7F9303FF-CD94-467C-82DF-87210E0D90BB}" type="slidenum">
              <a:rPr lang="el-GR"/>
              <a:pPr>
                <a:defRPr/>
              </a:pPr>
              <a:t>36</a:t>
            </a:fld>
            <a:endParaRPr lang="el-GR" dirty="0"/>
          </a:p>
        </p:txBody>
      </p:sp>
      <p:sp>
        <p:nvSpPr>
          <p:cNvPr id="91143" name="TextBox 37"/>
          <p:cNvSpPr txBox="1">
            <a:spLocks noChangeArrowheads="1"/>
          </p:cNvSpPr>
          <p:nvPr/>
        </p:nvSpPr>
        <p:spPr bwMode="auto">
          <a:xfrm>
            <a:off x="98059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8" name="Ορθογώνιο 7">
            <a:extLst>
              <a:ext uri="{FF2B5EF4-FFF2-40B4-BE49-F238E27FC236}"/>
            </a:extLst>
          </p:cNvPr>
          <p:cNvSpPr/>
          <p:nvPr/>
        </p:nvSpPr>
        <p:spPr>
          <a:xfrm>
            <a:off x="3006725" y="1676400"/>
            <a:ext cx="3089275" cy="1655763"/>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91145" name="TextBox 9"/>
          <p:cNvSpPr txBox="1">
            <a:spLocks noChangeArrowheads="1"/>
          </p:cNvSpPr>
          <p:nvPr/>
        </p:nvSpPr>
        <p:spPr bwMode="auto">
          <a:xfrm>
            <a:off x="6684963" y="1808163"/>
            <a:ext cx="2595562" cy="1354137"/>
          </a:xfrm>
          <a:prstGeom prst="rect">
            <a:avLst/>
          </a:prstGeom>
          <a:noFill/>
          <a:ln w="9525">
            <a:noFill/>
            <a:miter lim="800000"/>
            <a:headEnd/>
            <a:tailEnd/>
          </a:ln>
        </p:spPr>
        <p:txBody>
          <a:bodyPr>
            <a:spAutoFit/>
          </a:bodyPr>
          <a:lstStyle/>
          <a:p>
            <a:pPr algn="ctr"/>
            <a:r>
              <a:rPr lang="el-GR" b="1">
                <a:latin typeface="Calibri" pitchFamily="34" charset="0"/>
              </a:rPr>
              <a:t>Υψηλή Αβεβαιότητα</a:t>
            </a:r>
          </a:p>
          <a:p>
            <a:pPr algn="ctr"/>
            <a:endParaRPr lang="el-GR" sz="1600">
              <a:latin typeface="Calibri" pitchFamily="34" charset="0"/>
            </a:endParaRPr>
          </a:p>
          <a:p>
            <a:pPr algn="ctr"/>
            <a:r>
              <a:rPr lang="el-GR" sz="1600">
                <a:latin typeface="Calibri" pitchFamily="34" charset="0"/>
              </a:rPr>
              <a:t>Απαιτεί την υψηλότερη ευελιξία &amp; προσαρμοστικότητα</a:t>
            </a:r>
          </a:p>
        </p:txBody>
      </p:sp>
      <p:sp>
        <p:nvSpPr>
          <p:cNvPr id="29" name="TextBox 28">
            <a:extLst>
              <a:ext uri="{FF2B5EF4-FFF2-40B4-BE49-F238E27FC236}"/>
            </a:extLst>
          </p:cNvPr>
          <p:cNvSpPr txBox="1"/>
          <p:nvPr/>
        </p:nvSpPr>
        <p:spPr>
          <a:xfrm>
            <a:off x="3254375" y="2038350"/>
            <a:ext cx="2593975" cy="893763"/>
          </a:xfrm>
          <a:prstGeom prst="rect">
            <a:avLst/>
          </a:prstGeom>
          <a:solidFill>
            <a:schemeClr val="accent3">
              <a:lumMod val="40000"/>
              <a:lumOff val="60000"/>
            </a:schemeClr>
          </a:solidFill>
        </p:spPr>
        <p:txBody>
          <a:bodyPr>
            <a:spAutoFit/>
          </a:bodyPr>
          <a:lstStyle/>
          <a:p>
            <a:pPr algn="ctr" fontAlgn="auto">
              <a:spcBef>
                <a:spcPts val="0"/>
              </a:spcBef>
              <a:spcAft>
                <a:spcPts val="0"/>
              </a:spcAft>
              <a:defRPr/>
            </a:pPr>
            <a:r>
              <a:rPr lang="el-GR" b="1" dirty="0">
                <a:latin typeface="+mn-lt"/>
                <a:cs typeface="+mn-cs"/>
              </a:rPr>
              <a:t>Υψηλή – Μέτρια Αβεβαιότητα</a:t>
            </a:r>
          </a:p>
          <a:p>
            <a:pPr algn="ctr" fontAlgn="auto">
              <a:spcBef>
                <a:spcPts val="0"/>
              </a:spcBef>
              <a:spcAft>
                <a:spcPts val="0"/>
              </a:spcAft>
              <a:defRPr/>
            </a:pPr>
            <a:endParaRPr lang="el-GR" sz="1600" b="1" dirty="0">
              <a:latin typeface="+mn-lt"/>
              <a:cs typeface="+mn-cs"/>
            </a:endParaRPr>
          </a:p>
        </p:txBody>
      </p:sp>
      <p:sp>
        <p:nvSpPr>
          <p:cNvPr id="91147" name="TextBox 31"/>
          <p:cNvSpPr txBox="1">
            <a:spLocks noChangeArrowheads="1"/>
          </p:cNvSpPr>
          <p:nvPr/>
        </p:nvSpPr>
        <p:spPr bwMode="auto">
          <a:xfrm>
            <a:off x="6684963" y="4054475"/>
            <a:ext cx="2595562" cy="892175"/>
          </a:xfrm>
          <a:prstGeom prst="rect">
            <a:avLst/>
          </a:prstGeom>
          <a:noFill/>
          <a:ln w="9525">
            <a:noFill/>
            <a:miter lim="800000"/>
            <a:headEnd/>
            <a:tailEnd/>
          </a:ln>
        </p:spPr>
        <p:txBody>
          <a:bodyPr>
            <a:spAutoFit/>
          </a:bodyPr>
          <a:lstStyle/>
          <a:p>
            <a:pPr algn="ctr"/>
            <a:r>
              <a:rPr lang="el-GR" b="1">
                <a:latin typeface="Calibri" pitchFamily="34" charset="0"/>
              </a:rPr>
              <a:t>Χαμηλή – Μέτρια Αβεβαιότητα</a:t>
            </a:r>
          </a:p>
          <a:p>
            <a:pPr algn="ctr"/>
            <a:endParaRPr lang="el-GR" sz="1600" b="1">
              <a:latin typeface="Calibri" pitchFamily="34" charset="0"/>
            </a:endParaRPr>
          </a:p>
        </p:txBody>
      </p:sp>
      <p:sp>
        <p:nvSpPr>
          <p:cNvPr id="91148" name="TextBox 33"/>
          <p:cNvSpPr txBox="1">
            <a:spLocks noChangeArrowheads="1"/>
          </p:cNvSpPr>
          <p:nvPr/>
        </p:nvSpPr>
        <p:spPr bwMode="auto">
          <a:xfrm>
            <a:off x="3557588" y="4054475"/>
            <a:ext cx="1987550" cy="892175"/>
          </a:xfrm>
          <a:prstGeom prst="rect">
            <a:avLst/>
          </a:prstGeom>
          <a:noFill/>
          <a:ln w="9525">
            <a:noFill/>
            <a:miter lim="800000"/>
            <a:headEnd/>
            <a:tailEnd/>
          </a:ln>
        </p:spPr>
        <p:txBody>
          <a:bodyPr>
            <a:spAutoFit/>
          </a:bodyPr>
          <a:lstStyle/>
          <a:p>
            <a:pPr algn="ctr"/>
            <a:r>
              <a:rPr lang="el-GR" b="1">
                <a:latin typeface="Calibri" pitchFamily="34" charset="0"/>
              </a:rPr>
              <a:t>Χαμηλή Αβεβαιότητα</a:t>
            </a:r>
          </a:p>
          <a:p>
            <a:pPr algn="ctr"/>
            <a:endParaRPr lang="el-GR" sz="1600" b="1">
              <a:latin typeface="Calibri" pitchFamily="34" charset="0"/>
            </a:endParaRPr>
          </a:p>
        </p:txBody>
      </p:sp>
      <p:cxnSp>
        <p:nvCxnSpPr>
          <p:cNvPr id="15" name="Ευθύγραμμο βέλος σύνδεσης 14">
            <a:extLst>
              <a:ext uri="{FF2B5EF4-FFF2-40B4-BE49-F238E27FC236}"/>
            </a:extLst>
          </p:cNvPr>
          <p:cNvCxnSpPr>
            <a:cxnSpLocks/>
          </p:cNvCxnSpPr>
          <p:nvPr/>
        </p:nvCxnSpPr>
        <p:spPr>
          <a:xfrm>
            <a:off x="6232525" y="5553075"/>
            <a:ext cx="329406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8" name="Ευθύγραμμο βέλος σύνδεσης 17">
            <a:extLst>
              <a:ext uri="{FF2B5EF4-FFF2-40B4-BE49-F238E27FC236}"/>
            </a:extLst>
          </p:cNvPr>
          <p:cNvCxnSpPr>
            <a:cxnSpLocks/>
          </p:cNvCxnSpPr>
          <p:nvPr/>
        </p:nvCxnSpPr>
        <p:spPr>
          <a:xfrm flipH="1">
            <a:off x="3019425" y="5553075"/>
            <a:ext cx="3225800"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8" name="Ευθύγραμμο βέλος σύνδεσης 37">
            <a:extLst>
              <a:ext uri="{FF2B5EF4-FFF2-40B4-BE49-F238E27FC236}"/>
            </a:extLst>
          </p:cNvPr>
          <p:cNvCxnSpPr>
            <a:cxnSpLocks/>
          </p:cNvCxnSpPr>
          <p:nvPr/>
        </p:nvCxnSpPr>
        <p:spPr>
          <a:xfrm flipV="1">
            <a:off x="2740025" y="1676400"/>
            <a:ext cx="0" cy="226060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9" name="Ευθύγραμμο βέλος σύνδεσης 38">
            <a:extLst>
              <a:ext uri="{FF2B5EF4-FFF2-40B4-BE49-F238E27FC236}"/>
            </a:extLst>
          </p:cNvPr>
          <p:cNvCxnSpPr>
            <a:cxnSpLocks/>
          </p:cNvCxnSpPr>
          <p:nvPr/>
        </p:nvCxnSpPr>
        <p:spPr>
          <a:xfrm flipH="1">
            <a:off x="2740025" y="3924300"/>
            <a:ext cx="0" cy="153987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91153" name="TextBox 44"/>
          <p:cNvSpPr txBox="1">
            <a:spLocks noChangeArrowheads="1"/>
          </p:cNvSpPr>
          <p:nvPr/>
        </p:nvSpPr>
        <p:spPr bwMode="auto">
          <a:xfrm>
            <a:off x="3019425" y="5751513"/>
            <a:ext cx="1412875" cy="584200"/>
          </a:xfrm>
          <a:prstGeom prst="rect">
            <a:avLst/>
          </a:prstGeom>
          <a:solidFill>
            <a:schemeClr val="bg1"/>
          </a:solidFill>
          <a:ln w="9525">
            <a:noFill/>
            <a:miter lim="800000"/>
            <a:headEnd/>
            <a:tailEnd/>
          </a:ln>
        </p:spPr>
        <p:txBody>
          <a:bodyPr>
            <a:spAutoFit/>
          </a:bodyPr>
          <a:lstStyle/>
          <a:p>
            <a:pPr algn="ctr"/>
            <a:r>
              <a:rPr lang="el-GR" sz="1600">
                <a:latin typeface="Calibri" pitchFamily="34" charset="0"/>
              </a:rPr>
              <a:t>Χαμηλή</a:t>
            </a:r>
          </a:p>
          <a:p>
            <a:pPr algn="ctr"/>
            <a:endParaRPr lang="el-GR" sz="1600">
              <a:latin typeface="Calibri" pitchFamily="34" charset="0"/>
            </a:endParaRPr>
          </a:p>
        </p:txBody>
      </p:sp>
      <p:sp>
        <p:nvSpPr>
          <p:cNvPr id="91154" name="TextBox 45"/>
          <p:cNvSpPr txBox="1">
            <a:spLocks noChangeArrowheads="1"/>
          </p:cNvSpPr>
          <p:nvPr/>
        </p:nvSpPr>
        <p:spPr bwMode="auto">
          <a:xfrm>
            <a:off x="8353425" y="5751513"/>
            <a:ext cx="1412875" cy="584200"/>
          </a:xfrm>
          <a:prstGeom prst="rect">
            <a:avLst/>
          </a:prstGeom>
          <a:solidFill>
            <a:schemeClr val="bg1"/>
          </a:solidFill>
          <a:ln w="9525">
            <a:noFill/>
            <a:miter lim="800000"/>
            <a:headEnd/>
            <a:tailEnd/>
          </a:ln>
        </p:spPr>
        <p:txBody>
          <a:bodyPr>
            <a:spAutoFit/>
          </a:bodyPr>
          <a:lstStyle/>
          <a:p>
            <a:pPr algn="ctr"/>
            <a:r>
              <a:rPr lang="el-GR" sz="1600">
                <a:latin typeface="Calibri" pitchFamily="34" charset="0"/>
              </a:rPr>
              <a:t>Υψηλή</a:t>
            </a:r>
          </a:p>
          <a:p>
            <a:pPr algn="ctr"/>
            <a:endParaRPr lang="el-GR" sz="1600">
              <a:latin typeface="Calibri" pitchFamily="34" charset="0"/>
            </a:endParaRPr>
          </a:p>
        </p:txBody>
      </p:sp>
      <p:sp>
        <p:nvSpPr>
          <p:cNvPr id="91155" name="TextBox 46"/>
          <p:cNvSpPr txBox="1">
            <a:spLocks noChangeArrowheads="1"/>
          </p:cNvSpPr>
          <p:nvPr/>
        </p:nvSpPr>
        <p:spPr bwMode="auto">
          <a:xfrm>
            <a:off x="1470025" y="1743075"/>
            <a:ext cx="1146175" cy="584200"/>
          </a:xfrm>
          <a:prstGeom prst="rect">
            <a:avLst/>
          </a:prstGeom>
          <a:solidFill>
            <a:schemeClr val="bg1"/>
          </a:solidFill>
          <a:ln w="9525">
            <a:noFill/>
            <a:miter lim="800000"/>
            <a:headEnd/>
            <a:tailEnd/>
          </a:ln>
        </p:spPr>
        <p:txBody>
          <a:bodyPr>
            <a:spAutoFit/>
          </a:bodyPr>
          <a:lstStyle/>
          <a:p>
            <a:pPr algn="ctr"/>
            <a:r>
              <a:rPr lang="el-GR" sz="1600">
                <a:latin typeface="Calibri" pitchFamily="34" charset="0"/>
              </a:rPr>
              <a:t>Υψηλός</a:t>
            </a:r>
          </a:p>
          <a:p>
            <a:pPr algn="ctr"/>
            <a:endParaRPr lang="el-GR" sz="1600">
              <a:latin typeface="Calibri" pitchFamily="34" charset="0"/>
            </a:endParaRPr>
          </a:p>
        </p:txBody>
      </p:sp>
      <p:sp>
        <p:nvSpPr>
          <p:cNvPr id="91156" name="TextBox 47"/>
          <p:cNvSpPr txBox="1">
            <a:spLocks noChangeArrowheads="1"/>
          </p:cNvSpPr>
          <p:nvPr/>
        </p:nvSpPr>
        <p:spPr bwMode="auto">
          <a:xfrm>
            <a:off x="1441450" y="4905375"/>
            <a:ext cx="1203325" cy="585788"/>
          </a:xfrm>
          <a:prstGeom prst="rect">
            <a:avLst/>
          </a:prstGeom>
          <a:solidFill>
            <a:schemeClr val="bg1"/>
          </a:solidFill>
          <a:ln w="9525">
            <a:noFill/>
            <a:miter lim="800000"/>
            <a:headEnd/>
            <a:tailEnd/>
          </a:ln>
        </p:spPr>
        <p:txBody>
          <a:bodyPr>
            <a:spAutoFit/>
          </a:bodyPr>
          <a:lstStyle/>
          <a:p>
            <a:pPr algn="ctr"/>
            <a:r>
              <a:rPr lang="el-GR" sz="1600">
                <a:latin typeface="Calibri" pitchFamily="34" charset="0"/>
              </a:rPr>
              <a:t>Χαμηλός</a:t>
            </a:r>
          </a:p>
          <a:p>
            <a:pPr algn="ctr"/>
            <a:endParaRPr lang="el-GR" sz="1600">
              <a:latin typeface="Calibri" pitchFamily="34" charset="0"/>
            </a:endParaRPr>
          </a:p>
        </p:txBody>
      </p:sp>
      <p:sp>
        <p:nvSpPr>
          <p:cNvPr id="91157" name="TextBox 48"/>
          <p:cNvSpPr txBox="1">
            <a:spLocks noChangeArrowheads="1"/>
          </p:cNvSpPr>
          <p:nvPr/>
        </p:nvSpPr>
        <p:spPr bwMode="auto">
          <a:xfrm>
            <a:off x="4529138" y="6273800"/>
            <a:ext cx="3432175" cy="338138"/>
          </a:xfrm>
          <a:prstGeom prst="rect">
            <a:avLst/>
          </a:prstGeom>
          <a:solidFill>
            <a:schemeClr val="bg1"/>
          </a:solidFill>
          <a:ln w="9525">
            <a:noFill/>
            <a:miter lim="800000"/>
            <a:headEnd/>
            <a:tailEnd/>
          </a:ln>
        </p:spPr>
        <p:txBody>
          <a:bodyPr>
            <a:spAutoFit/>
          </a:bodyPr>
          <a:lstStyle/>
          <a:p>
            <a:pPr algn="ctr"/>
            <a:r>
              <a:rPr lang="el-GR" sz="1600" b="1">
                <a:latin typeface="Calibri" pitchFamily="34" charset="0"/>
              </a:rPr>
              <a:t>Πολυπλοκότητα Περιβάλλοντος</a:t>
            </a:r>
          </a:p>
        </p:txBody>
      </p:sp>
      <p:sp>
        <p:nvSpPr>
          <p:cNvPr id="91158" name="TextBox 49"/>
          <p:cNvSpPr txBox="1">
            <a:spLocks noChangeArrowheads="1"/>
          </p:cNvSpPr>
          <p:nvPr/>
        </p:nvSpPr>
        <p:spPr bwMode="auto">
          <a:xfrm>
            <a:off x="860425" y="3168650"/>
            <a:ext cx="1612900" cy="831850"/>
          </a:xfrm>
          <a:prstGeom prst="rect">
            <a:avLst/>
          </a:prstGeom>
          <a:solidFill>
            <a:schemeClr val="bg1"/>
          </a:solidFill>
          <a:ln w="9525">
            <a:noFill/>
            <a:miter lim="800000"/>
            <a:headEnd/>
            <a:tailEnd/>
          </a:ln>
        </p:spPr>
        <p:txBody>
          <a:bodyPr>
            <a:spAutoFit/>
          </a:bodyPr>
          <a:lstStyle/>
          <a:p>
            <a:pPr algn="ctr"/>
            <a:r>
              <a:rPr lang="el-GR" sz="1600" b="1">
                <a:latin typeface="Calibri" pitchFamily="34" charset="0"/>
              </a:rPr>
              <a:t>Ρυθμός Αλλαγής Περιβάλλοντος</a:t>
            </a:r>
          </a:p>
          <a:p>
            <a:pPr algn="ctr"/>
            <a:endParaRPr lang="el-GR" sz="1600" b="1">
              <a:latin typeface="Calibri" pitchFamily="34"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Θέση κειμένου 26">
            <a:extLst>
              <a:ext uri="{FF2B5EF4-FFF2-40B4-BE49-F238E27FC236}"/>
            </a:extLst>
          </p:cNvPr>
          <p:cNvSpPr txBox="1">
            <a:spLocks/>
          </p:cNvSpPr>
          <p:nvPr/>
        </p:nvSpPr>
        <p:spPr>
          <a:xfrm>
            <a:off x="5757863" y="777875"/>
            <a:ext cx="4046537" cy="3992563"/>
          </a:xfrm>
          <a:prstGeom prst="ellipse">
            <a:avLst/>
          </a:prstGeom>
          <a:solidFill>
            <a:schemeClr val="bg2">
              <a:lumMod val="25000"/>
            </a:schemeClr>
          </a:solidFill>
        </p:spPr>
        <p:txBody>
          <a:bodyPr lIns="0" tIns="0" rIns="0" bIns="0" anchor="ct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85000"/>
                    <a:lumOff val="1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endParaRPr lang="el-GR" sz="2400" dirty="0">
              <a:solidFill>
                <a:schemeClr val="bg1"/>
              </a:solidFill>
            </a:endParaRPr>
          </a:p>
          <a:p>
            <a:pPr fontAlgn="auto">
              <a:spcAft>
                <a:spcPts val="0"/>
              </a:spcAft>
              <a:defRPr/>
            </a:pPr>
            <a:r>
              <a:rPr lang="el-GR" sz="2400" dirty="0">
                <a:solidFill>
                  <a:schemeClr val="bg1"/>
                </a:solidFill>
              </a:rPr>
              <a:t>Η διάσταση του ρυθμού αλλαγής (σταθερότητα ή αστάθεια)</a:t>
            </a:r>
          </a:p>
          <a:p>
            <a:pPr fontAlgn="auto">
              <a:spcAft>
                <a:spcPts val="0"/>
              </a:spcAft>
              <a:defRPr/>
            </a:pPr>
            <a:endParaRPr lang="el-GR" dirty="0"/>
          </a:p>
        </p:txBody>
      </p:sp>
      <p:sp>
        <p:nvSpPr>
          <p:cNvPr id="27" name="Θέση κειμένου 26"/>
          <p:cNvSpPr>
            <a:spLocks noGrp="1"/>
          </p:cNvSpPr>
          <p:nvPr>
            <p:ph type="body" sz="quarter" idx="27"/>
          </p:nvPr>
        </p:nvSpPr>
        <p:spPr>
          <a:xfrm>
            <a:off x="2116138" y="777875"/>
            <a:ext cx="4046537" cy="3992563"/>
          </a:xfrm>
        </p:spPr>
        <p:txBody>
          <a:bodyPr>
            <a:noAutofit/>
          </a:bodyPr>
          <a:lstStyle/>
          <a:p>
            <a:pPr eaLnBrk="1" fontAlgn="auto" hangingPunct="1">
              <a:spcAft>
                <a:spcPts val="0"/>
              </a:spcAft>
              <a:defRPr/>
            </a:pPr>
            <a:r>
              <a:rPr lang="el-GR" sz="2400" dirty="0"/>
              <a:t>Η διάσταση της απλότητας &amp; της πολυπλοκότητας</a:t>
            </a:r>
          </a:p>
          <a:p>
            <a:pPr eaLnBrk="1" fontAlgn="auto" hangingPunct="1">
              <a:spcAft>
                <a:spcPts val="0"/>
              </a:spcAft>
              <a:defRPr/>
            </a:pPr>
            <a:endParaRPr lang="el-GR" dirty="0"/>
          </a:p>
        </p:txBody>
      </p:sp>
      <p:sp>
        <p:nvSpPr>
          <p:cNvPr id="6" name="Θέση υποσέλιδου 5"/>
          <p:cNvSpPr>
            <a:spLocks noGrp="1"/>
          </p:cNvSpPr>
          <p:nvPr>
            <p:ph type="ftr" sz="quarter" idx="34"/>
          </p:nvPr>
        </p:nvSpPr>
        <p:spPr/>
        <p:txBody>
          <a:bodyPr/>
          <a:lstStyle/>
          <a:p>
            <a:pPr>
              <a:defRPr/>
            </a:pPr>
            <a:r>
              <a:rPr lang="el-GR" dirty="0"/>
              <a:t>Προσθέστε υποσέλιδο</a:t>
            </a:r>
          </a:p>
        </p:txBody>
      </p:sp>
      <p:sp>
        <p:nvSpPr>
          <p:cNvPr id="7" name="Θέση αριθμού διαφάνειας 6"/>
          <p:cNvSpPr>
            <a:spLocks noGrp="1"/>
          </p:cNvSpPr>
          <p:nvPr>
            <p:ph type="sldNum" sz="quarter" idx="35"/>
          </p:nvPr>
        </p:nvSpPr>
        <p:spPr/>
        <p:txBody>
          <a:bodyPr/>
          <a:lstStyle/>
          <a:p>
            <a:pPr>
              <a:defRPr/>
            </a:pPr>
            <a:fld id="{3679205F-25EA-4034-B515-A1E634B8A59A}" type="slidenum">
              <a:rPr lang="el-GR"/>
              <a:pPr>
                <a:defRPr/>
              </a:pPr>
              <a:t>37</a:t>
            </a:fld>
            <a:endParaRPr lang="el-GR" dirty="0"/>
          </a:p>
        </p:txBody>
      </p:sp>
      <p:sp>
        <p:nvSpPr>
          <p:cNvPr id="34" name="Πλαίσιο κειμένου 33" descr="Σημείο τομής γραφήματος"/>
          <p:cNvSpPr txBox="1"/>
          <p:nvPr/>
        </p:nvSpPr>
        <p:spPr>
          <a:xfrm>
            <a:off x="5757863" y="1846263"/>
            <a:ext cx="404812" cy="1855787"/>
          </a:xfrm>
          <a:custGeom>
            <a:avLst/>
            <a:gdLst>
              <a:gd name="connsiteX0" fmla="*/ 173971 w 317688"/>
              <a:gd name="connsiteY0" fmla="*/ 0 h 1544221"/>
              <a:gd name="connsiteX1" fmla="*/ 219948 w 317688"/>
              <a:gd name="connsiteY1" fmla="*/ 125619 h 1544221"/>
              <a:gd name="connsiteX2" fmla="*/ 317688 w 317688"/>
              <a:gd name="connsiteY2" fmla="*/ 772110 h 1544221"/>
              <a:gd name="connsiteX3" fmla="*/ 219948 w 317688"/>
              <a:gd name="connsiteY3" fmla="*/ 1418601 h 1544221"/>
              <a:gd name="connsiteX4" fmla="*/ 173971 w 317688"/>
              <a:gd name="connsiteY4" fmla="*/ 1544221 h 1544221"/>
              <a:gd name="connsiteX5" fmla="*/ 142832 w 317688"/>
              <a:gd name="connsiteY5" fmla="*/ 1479580 h 1544221"/>
              <a:gd name="connsiteX6" fmla="*/ 0 w 317688"/>
              <a:gd name="connsiteY6" fmla="*/ 772110 h 1544221"/>
              <a:gd name="connsiteX7" fmla="*/ 142832 w 317688"/>
              <a:gd name="connsiteY7" fmla="*/ 64641 h 1544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688" h="1544221">
                <a:moveTo>
                  <a:pt x="173971" y="0"/>
                </a:moveTo>
                <a:lnTo>
                  <a:pt x="219948" y="125619"/>
                </a:lnTo>
                <a:cubicBezTo>
                  <a:pt x="283469" y="329846"/>
                  <a:pt x="317688" y="546982"/>
                  <a:pt x="317688" y="772110"/>
                </a:cubicBezTo>
                <a:cubicBezTo>
                  <a:pt x="317688" y="997239"/>
                  <a:pt x="283469" y="1214375"/>
                  <a:pt x="219948" y="1418601"/>
                </a:cubicBezTo>
                <a:lnTo>
                  <a:pt x="173971" y="1544221"/>
                </a:lnTo>
                <a:lnTo>
                  <a:pt x="142832" y="1479580"/>
                </a:lnTo>
                <a:cubicBezTo>
                  <a:pt x="50859" y="1262132"/>
                  <a:pt x="0" y="1023060"/>
                  <a:pt x="0" y="772110"/>
                </a:cubicBezTo>
                <a:cubicBezTo>
                  <a:pt x="0" y="521160"/>
                  <a:pt x="50859" y="282088"/>
                  <a:pt x="142832" y="64641"/>
                </a:cubicBezTo>
                <a:close/>
              </a:path>
            </a:pathLst>
          </a:custGeom>
          <a:solidFill>
            <a:schemeClr val="accent1">
              <a:lumMod val="40000"/>
              <a:lumOff val="60000"/>
            </a:schemeClr>
          </a:solidFill>
        </p:spPr>
        <p:txBody>
          <a:bodyPr lIns="0" tIns="0" rIns="0" bIns="0" anchor="ct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lang="en-ZA" sz="1800" kern="1200" dirty="0">
                <a:solidFill>
                  <a:schemeClr val="bg1"/>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endParaRPr lang="el-GR"/>
          </a:p>
        </p:txBody>
      </p:sp>
      <p:sp>
        <p:nvSpPr>
          <p:cNvPr id="93190" name="TextBox 37"/>
          <p:cNvSpPr txBox="1">
            <a:spLocks noChangeArrowheads="1"/>
          </p:cNvSpPr>
          <p:nvPr/>
        </p:nvSpPr>
        <p:spPr bwMode="auto">
          <a:xfrm>
            <a:off x="9804400" y="60991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11" name="Τίτλος 22">
            <a:extLst>
              <a:ext uri="{FF2B5EF4-FFF2-40B4-BE49-F238E27FC236}"/>
            </a:extLst>
          </p:cNvPr>
          <p:cNvSpPr>
            <a:spLocks noGrp="1"/>
          </p:cNvSpPr>
          <p:nvPr>
            <p:ph type="title"/>
          </p:nvPr>
        </p:nvSpPr>
        <p:spPr>
          <a:xfrm>
            <a:off x="365125" y="5256213"/>
            <a:ext cx="11461750" cy="431800"/>
          </a:xfrm>
        </p:spPr>
        <p:txBody>
          <a:bodyPr/>
          <a:lstStyle/>
          <a:p>
            <a:pPr algn="ctr" eaLnBrk="1" fontAlgn="auto" hangingPunct="1">
              <a:spcAft>
                <a:spcPts val="0"/>
              </a:spcAft>
              <a:defRPr/>
            </a:pPr>
            <a:r>
              <a:rPr lang="el-GR" sz="2000" dirty="0"/>
              <a:t>Μπορούν να συνδυαστούν σε ένα πλαίσιο για την αξιολόγηση της περιβαλλοντικής αβεβαιότητας</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Ορθογώνιο 15">
            <a:extLst>
              <a:ext uri="{FF2B5EF4-FFF2-40B4-BE49-F238E27FC236}"/>
            </a:extLst>
          </p:cNvPr>
          <p:cNvSpPr/>
          <p:nvPr/>
        </p:nvSpPr>
        <p:spPr>
          <a:xfrm>
            <a:off x="7747000" y="3309938"/>
            <a:ext cx="3244850" cy="600075"/>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2" name="Ορθογώνιο 11">
            <a:extLst>
              <a:ext uri="{FF2B5EF4-FFF2-40B4-BE49-F238E27FC236}"/>
            </a:extLst>
          </p:cNvPr>
          <p:cNvSpPr/>
          <p:nvPr/>
        </p:nvSpPr>
        <p:spPr>
          <a:xfrm>
            <a:off x="7740650" y="527050"/>
            <a:ext cx="3251200" cy="655638"/>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3" name="Θέση υποσέλιδου 2"/>
          <p:cNvSpPr>
            <a:spLocks noGrp="1"/>
          </p:cNvSpPr>
          <p:nvPr>
            <p:ph type="ftr" sz="quarter" idx="33"/>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p:txBody>
          <a:bodyPr/>
          <a:lstStyle/>
          <a:p>
            <a:pPr>
              <a:defRPr/>
            </a:pPr>
            <a:fld id="{AA4D5D7C-E597-497A-91A2-CBB8A475BC13}" type="slidenum">
              <a:rPr lang="el-GR"/>
              <a:pPr>
                <a:defRPr/>
              </a:pPr>
              <a:t>38</a:t>
            </a:fld>
            <a:endParaRPr lang="el-GR" dirty="0"/>
          </a:p>
        </p:txBody>
      </p:sp>
      <p:sp>
        <p:nvSpPr>
          <p:cNvPr id="95237" name="TextBox 37"/>
          <p:cNvSpPr txBox="1">
            <a:spLocks noChangeArrowheads="1"/>
          </p:cNvSpPr>
          <p:nvPr/>
        </p:nvSpPr>
        <p:spPr bwMode="auto">
          <a:xfrm>
            <a:off x="9636125" y="6073775"/>
            <a:ext cx="1582738"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6" name="Ορθογώνιο 5">
            <a:extLst>
              <a:ext uri="{FF2B5EF4-FFF2-40B4-BE49-F238E27FC236}"/>
            </a:extLst>
          </p:cNvPr>
          <p:cNvSpPr/>
          <p:nvPr/>
        </p:nvSpPr>
        <p:spPr>
          <a:xfrm>
            <a:off x="3783013" y="527050"/>
            <a:ext cx="3251200" cy="655638"/>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solidFill>
                <a:schemeClr val="bg1"/>
              </a:solidFill>
            </a:endParaRPr>
          </a:p>
        </p:txBody>
      </p:sp>
      <p:sp>
        <p:nvSpPr>
          <p:cNvPr id="9" name="TextBox 8">
            <a:extLst>
              <a:ext uri="{FF2B5EF4-FFF2-40B4-BE49-F238E27FC236}"/>
            </a:extLst>
          </p:cNvPr>
          <p:cNvSpPr txBox="1"/>
          <p:nvPr/>
        </p:nvSpPr>
        <p:spPr>
          <a:xfrm>
            <a:off x="3843338" y="598488"/>
            <a:ext cx="3073400" cy="584200"/>
          </a:xfrm>
          <a:prstGeom prst="rect">
            <a:avLst/>
          </a:prstGeom>
          <a:solidFill>
            <a:schemeClr val="bg2">
              <a:lumMod val="50000"/>
            </a:schemeClr>
          </a:solidFill>
          <a:ln>
            <a:noFill/>
          </a:ln>
        </p:spPr>
        <p:txBody>
          <a:bodyPr>
            <a:spAutoFit/>
          </a:bodyPr>
          <a:lstStyle/>
          <a:p>
            <a:pPr algn="ctr" fontAlgn="auto">
              <a:spcBef>
                <a:spcPts val="0"/>
              </a:spcBef>
              <a:spcAft>
                <a:spcPts val="0"/>
              </a:spcAft>
              <a:defRPr/>
            </a:pPr>
            <a:r>
              <a:rPr lang="el-GR" sz="1600" b="1" dirty="0">
                <a:solidFill>
                  <a:schemeClr val="bg1"/>
                </a:solidFill>
                <a:latin typeface="+mn-lt"/>
                <a:cs typeface="+mn-cs"/>
              </a:rPr>
              <a:t>Απλότητα + Σταθερότητα =  Μικρή Αβεβαιότητα</a:t>
            </a:r>
          </a:p>
        </p:txBody>
      </p:sp>
      <p:sp>
        <p:nvSpPr>
          <p:cNvPr id="95240" name="TextBox 10"/>
          <p:cNvSpPr txBox="1">
            <a:spLocks noChangeArrowheads="1"/>
          </p:cNvSpPr>
          <p:nvPr/>
        </p:nvSpPr>
        <p:spPr bwMode="auto">
          <a:xfrm>
            <a:off x="7750175" y="598488"/>
            <a:ext cx="3209925" cy="584200"/>
          </a:xfrm>
          <a:prstGeom prst="rect">
            <a:avLst/>
          </a:prstGeom>
          <a:solidFill>
            <a:schemeClr val="accent1"/>
          </a:solidFill>
          <a:ln w="9525">
            <a:noFill/>
            <a:miter lim="800000"/>
            <a:headEnd/>
            <a:tailEnd/>
          </a:ln>
        </p:spPr>
        <p:txBody>
          <a:bodyPr>
            <a:spAutoFit/>
          </a:bodyPr>
          <a:lstStyle/>
          <a:p>
            <a:pPr algn="ctr"/>
            <a:r>
              <a:rPr lang="el-GR" sz="1600" b="1">
                <a:solidFill>
                  <a:schemeClr val="bg1"/>
                </a:solidFill>
                <a:latin typeface="Calibri" pitchFamily="34" charset="0"/>
              </a:rPr>
              <a:t>Πολυπλοκότητα + Σταθερότητα = Μικρή έως Μέτρια Αβεβαιότητα</a:t>
            </a:r>
          </a:p>
        </p:txBody>
      </p:sp>
      <p:sp>
        <p:nvSpPr>
          <p:cNvPr id="13" name="Ορθογώνιο 12">
            <a:extLst>
              <a:ext uri="{FF2B5EF4-FFF2-40B4-BE49-F238E27FC236}"/>
            </a:extLst>
          </p:cNvPr>
          <p:cNvSpPr/>
          <p:nvPr/>
        </p:nvSpPr>
        <p:spPr>
          <a:xfrm>
            <a:off x="3783013" y="3243263"/>
            <a:ext cx="3251200" cy="633412"/>
          </a:xfrm>
          <a:prstGeom prst="rect">
            <a:avLst/>
          </a:prstGeom>
          <a:solidFill>
            <a:schemeClr val="accent4">
              <a:lumMod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4" name="TextBox 13">
            <a:extLst>
              <a:ext uri="{FF2B5EF4-FFF2-40B4-BE49-F238E27FC236}"/>
            </a:extLst>
          </p:cNvPr>
          <p:cNvSpPr txBox="1"/>
          <p:nvPr/>
        </p:nvSpPr>
        <p:spPr>
          <a:xfrm>
            <a:off x="3871913" y="3287713"/>
            <a:ext cx="3073400" cy="585787"/>
          </a:xfrm>
          <a:prstGeom prst="rect">
            <a:avLst/>
          </a:prstGeom>
          <a:solidFill>
            <a:schemeClr val="accent4">
              <a:lumMod val="75000"/>
            </a:schemeClr>
          </a:solidFill>
        </p:spPr>
        <p:txBody>
          <a:bodyPr>
            <a:spAutoFit/>
          </a:bodyPr>
          <a:lstStyle/>
          <a:p>
            <a:pPr algn="ctr" fontAlgn="auto">
              <a:spcBef>
                <a:spcPts val="0"/>
              </a:spcBef>
              <a:spcAft>
                <a:spcPts val="0"/>
              </a:spcAft>
              <a:defRPr/>
            </a:pPr>
            <a:r>
              <a:rPr lang="el-GR" sz="1600" b="1" dirty="0">
                <a:solidFill>
                  <a:schemeClr val="bg1"/>
                </a:solidFill>
                <a:latin typeface="+mn-lt"/>
                <a:cs typeface="+mn-cs"/>
              </a:rPr>
              <a:t>Απλότητα + Αστάθεια =  </a:t>
            </a:r>
            <a:endParaRPr lang="en-US" sz="1600" b="1" dirty="0">
              <a:solidFill>
                <a:schemeClr val="bg1"/>
              </a:solidFill>
              <a:latin typeface="+mn-lt"/>
              <a:cs typeface="+mn-cs"/>
            </a:endParaRPr>
          </a:p>
          <a:p>
            <a:pPr algn="ctr" fontAlgn="auto">
              <a:spcBef>
                <a:spcPts val="0"/>
              </a:spcBef>
              <a:spcAft>
                <a:spcPts val="0"/>
              </a:spcAft>
              <a:defRPr/>
            </a:pPr>
            <a:r>
              <a:rPr lang="el-GR" sz="1600" b="1" dirty="0">
                <a:solidFill>
                  <a:schemeClr val="bg1"/>
                </a:solidFill>
                <a:latin typeface="+mn-lt"/>
                <a:cs typeface="+mn-cs"/>
              </a:rPr>
              <a:t>Υψηλή έως Μέτρια Αβεβαιότητα</a:t>
            </a:r>
          </a:p>
        </p:txBody>
      </p:sp>
      <p:sp>
        <p:nvSpPr>
          <p:cNvPr id="15" name="TextBox 14">
            <a:extLst>
              <a:ext uri="{FF2B5EF4-FFF2-40B4-BE49-F238E27FC236}"/>
            </a:extLst>
          </p:cNvPr>
          <p:cNvSpPr txBox="1"/>
          <p:nvPr/>
        </p:nvSpPr>
        <p:spPr>
          <a:xfrm>
            <a:off x="7956550" y="3324225"/>
            <a:ext cx="2606675" cy="585788"/>
          </a:xfrm>
          <a:prstGeom prst="rect">
            <a:avLst/>
          </a:prstGeom>
          <a:solidFill>
            <a:schemeClr val="accent3">
              <a:lumMod val="60000"/>
              <a:lumOff val="40000"/>
            </a:schemeClr>
          </a:solidFill>
        </p:spPr>
        <p:txBody>
          <a:bodyPr>
            <a:spAutoFit/>
          </a:bodyPr>
          <a:lstStyle/>
          <a:p>
            <a:pPr algn="ctr" fontAlgn="auto">
              <a:spcBef>
                <a:spcPts val="0"/>
              </a:spcBef>
              <a:spcAft>
                <a:spcPts val="0"/>
              </a:spcAft>
              <a:defRPr/>
            </a:pPr>
            <a:r>
              <a:rPr lang="el-GR" sz="1600" b="1" dirty="0">
                <a:solidFill>
                  <a:schemeClr val="bg1"/>
                </a:solidFill>
                <a:latin typeface="+mn-lt"/>
                <a:cs typeface="+mn-cs"/>
              </a:rPr>
              <a:t>Πολυπλοκότητα + Αστάθεια =  Υψηλή Αβεβαιότητα</a:t>
            </a:r>
          </a:p>
        </p:txBody>
      </p:sp>
      <p:sp>
        <p:nvSpPr>
          <p:cNvPr id="18" name="TextBox 17">
            <a:extLst>
              <a:ext uri="{FF2B5EF4-FFF2-40B4-BE49-F238E27FC236}"/>
            </a:extLst>
          </p:cNvPr>
          <p:cNvSpPr txBox="1"/>
          <p:nvPr/>
        </p:nvSpPr>
        <p:spPr>
          <a:xfrm>
            <a:off x="3783013" y="1212850"/>
            <a:ext cx="3251200" cy="2032000"/>
          </a:xfrm>
          <a:prstGeom prst="rect">
            <a:avLst/>
          </a:prstGeom>
          <a:solidFill>
            <a:schemeClr val="bg1"/>
          </a:solidFill>
          <a:ln w="19050">
            <a:solidFill>
              <a:schemeClr val="bg2">
                <a:lumMod val="50000"/>
              </a:schemeClr>
            </a:solidFill>
            <a:prstDash val="sysDash"/>
          </a:ln>
        </p:spPr>
        <p:txBody>
          <a:bodyPr>
            <a:spAutoFit/>
          </a:bodyPr>
          <a:lstStyle/>
          <a:p>
            <a:pPr marL="342900" indent="-342900" fontAlgn="auto">
              <a:spcBef>
                <a:spcPts val="0"/>
              </a:spcBef>
              <a:spcAft>
                <a:spcPts val="0"/>
              </a:spcAft>
              <a:buFontTx/>
              <a:buAutoNum type="arabicPeriod"/>
              <a:defRPr/>
            </a:pPr>
            <a:r>
              <a:rPr lang="el-GR" sz="1400" dirty="0">
                <a:latin typeface="+mn-lt"/>
                <a:cs typeface="+mn-cs"/>
              </a:rPr>
              <a:t>Μικρός αριθμός εξωτερικών στοιχείων. Τα στοιχεία είναι όμοια</a:t>
            </a:r>
          </a:p>
          <a:p>
            <a:pPr marL="342900" indent="-342900" fontAlgn="auto">
              <a:spcBef>
                <a:spcPts val="0"/>
              </a:spcBef>
              <a:spcAft>
                <a:spcPts val="0"/>
              </a:spcAft>
              <a:buFontTx/>
              <a:buAutoNum type="arabicPeriod"/>
              <a:defRPr/>
            </a:pPr>
            <a:r>
              <a:rPr lang="el-GR" sz="1400" dirty="0">
                <a:latin typeface="+mn-lt"/>
                <a:cs typeface="+mn-cs"/>
              </a:rPr>
              <a:t>Τα στοιχεία παραμένουν ίδια ή αλλάζουν με αργό ρυθμό </a:t>
            </a:r>
          </a:p>
          <a:p>
            <a:pPr fontAlgn="auto">
              <a:spcBef>
                <a:spcPts val="0"/>
              </a:spcBef>
              <a:spcAft>
                <a:spcPts val="0"/>
              </a:spcAft>
              <a:defRPr/>
            </a:pPr>
            <a:r>
              <a:rPr lang="el-GR" sz="1400" dirty="0">
                <a:latin typeface="+mn-lt"/>
                <a:cs typeface="+mn-cs"/>
              </a:rPr>
              <a:t>Παραδείγματα: Εμφιαλωτήρια αναψυκτικών, διανομείς μπύρας, κατασκευαστές εμπορευματοκιβωτίων, εταιρείες επεξεργασίας τροφίμων</a:t>
            </a:r>
          </a:p>
          <a:p>
            <a:pPr fontAlgn="auto">
              <a:spcBef>
                <a:spcPts val="0"/>
              </a:spcBef>
              <a:spcAft>
                <a:spcPts val="0"/>
              </a:spcAft>
              <a:defRPr/>
            </a:pPr>
            <a:endParaRPr lang="el-GR" sz="1400" dirty="0">
              <a:latin typeface="+mn-lt"/>
              <a:cs typeface="+mn-cs"/>
            </a:endParaRPr>
          </a:p>
        </p:txBody>
      </p:sp>
      <p:sp>
        <p:nvSpPr>
          <p:cNvPr id="19" name="TextBox 18">
            <a:extLst>
              <a:ext uri="{FF2B5EF4-FFF2-40B4-BE49-F238E27FC236}"/>
            </a:extLst>
          </p:cNvPr>
          <p:cNvSpPr txBox="1"/>
          <p:nvPr/>
        </p:nvSpPr>
        <p:spPr>
          <a:xfrm>
            <a:off x="3783013" y="3910013"/>
            <a:ext cx="3251200" cy="1816100"/>
          </a:xfrm>
          <a:prstGeom prst="rect">
            <a:avLst/>
          </a:prstGeom>
          <a:solidFill>
            <a:schemeClr val="bg1"/>
          </a:solidFill>
          <a:ln w="19050">
            <a:solidFill>
              <a:schemeClr val="bg2">
                <a:lumMod val="50000"/>
              </a:schemeClr>
            </a:solidFill>
            <a:prstDash val="sysDash"/>
          </a:ln>
        </p:spPr>
        <p:txBody>
          <a:bodyPr>
            <a:spAutoFit/>
          </a:bodyPr>
          <a:lstStyle/>
          <a:p>
            <a:pPr marL="342900" indent="-342900" fontAlgn="auto">
              <a:spcBef>
                <a:spcPts val="0"/>
              </a:spcBef>
              <a:spcAft>
                <a:spcPts val="0"/>
              </a:spcAft>
              <a:buFontTx/>
              <a:buAutoNum type="arabicPeriod"/>
              <a:defRPr/>
            </a:pPr>
            <a:r>
              <a:rPr lang="el-GR" sz="1400" dirty="0">
                <a:latin typeface="+mn-lt"/>
                <a:cs typeface="+mn-cs"/>
              </a:rPr>
              <a:t>Μικρός αριθμός εξωτερικών στοιχείων. Τα στοιχεία είναι όμοια</a:t>
            </a:r>
          </a:p>
          <a:p>
            <a:pPr marL="342900" indent="-342900" fontAlgn="auto">
              <a:spcBef>
                <a:spcPts val="0"/>
              </a:spcBef>
              <a:spcAft>
                <a:spcPts val="0"/>
              </a:spcAft>
              <a:buFontTx/>
              <a:buAutoNum type="arabicPeriod"/>
              <a:defRPr/>
            </a:pPr>
            <a:r>
              <a:rPr lang="el-GR" sz="1400" dirty="0">
                <a:latin typeface="+mn-lt"/>
                <a:cs typeface="+mn-cs"/>
              </a:rPr>
              <a:t>Τα στοιχεία αλλάζουν συχνά &amp; με απρόβλεπτο τρόπο</a:t>
            </a:r>
          </a:p>
          <a:p>
            <a:pPr fontAlgn="auto">
              <a:spcBef>
                <a:spcPts val="0"/>
              </a:spcBef>
              <a:spcAft>
                <a:spcPts val="0"/>
              </a:spcAft>
              <a:defRPr/>
            </a:pPr>
            <a:r>
              <a:rPr lang="el-GR" sz="1400" dirty="0">
                <a:latin typeface="+mn-lt"/>
                <a:cs typeface="+mn-cs"/>
              </a:rPr>
              <a:t>Παραδείγματα: Ηλεκτρονικό εμπόριο, ενδύματα μόδας, μουσική βιομηχανία, κατασκευαστές παιχνιδιών</a:t>
            </a:r>
          </a:p>
          <a:p>
            <a:pPr fontAlgn="auto">
              <a:spcBef>
                <a:spcPts val="0"/>
              </a:spcBef>
              <a:spcAft>
                <a:spcPts val="0"/>
              </a:spcAft>
              <a:defRPr/>
            </a:pPr>
            <a:endParaRPr lang="el-GR" sz="1400" dirty="0">
              <a:latin typeface="+mn-lt"/>
              <a:cs typeface="+mn-cs"/>
            </a:endParaRPr>
          </a:p>
        </p:txBody>
      </p:sp>
      <p:sp>
        <p:nvSpPr>
          <p:cNvPr id="20" name="TextBox 19">
            <a:extLst>
              <a:ext uri="{FF2B5EF4-FFF2-40B4-BE49-F238E27FC236}"/>
            </a:extLst>
          </p:cNvPr>
          <p:cNvSpPr txBox="1"/>
          <p:nvPr/>
        </p:nvSpPr>
        <p:spPr>
          <a:xfrm>
            <a:off x="7747000" y="1238250"/>
            <a:ext cx="3251200" cy="2030413"/>
          </a:xfrm>
          <a:prstGeom prst="rect">
            <a:avLst/>
          </a:prstGeom>
          <a:solidFill>
            <a:schemeClr val="bg1"/>
          </a:solidFill>
          <a:ln w="19050">
            <a:solidFill>
              <a:schemeClr val="bg2">
                <a:lumMod val="50000"/>
              </a:schemeClr>
            </a:solidFill>
            <a:prstDash val="sysDash"/>
          </a:ln>
        </p:spPr>
        <p:txBody>
          <a:bodyPr>
            <a:spAutoFit/>
          </a:bodyPr>
          <a:lstStyle/>
          <a:p>
            <a:pPr marL="342900" indent="-342900" fontAlgn="auto">
              <a:spcBef>
                <a:spcPts val="0"/>
              </a:spcBef>
              <a:spcAft>
                <a:spcPts val="0"/>
              </a:spcAft>
              <a:buFontTx/>
              <a:buAutoNum type="arabicPeriod"/>
              <a:defRPr/>
            </a:pPr>
            <a:r>
              <a:rPr lang="el-GR" sz="1400" dirty="0">
                <a:latin typeface="+mn-lt"/>
                <a:cs typeface="+mn-cs"/>
              </a:rPr>
              <a:t>Μεγάλος αριθμός εξωτερικών στοιχείων. Τα στοιχεία είναι ανόμοια</a:t>
            </a:r>
          </a:p>
          <a:p>
            <a:pPr marL="342900" indent="-342900" fontAlgn="auto">
              <a:spcBef>
                <a:spcPts val="0"/>
              </a:spcBef>
              <a:spcAft>
                <a:spcPts val="0"/>
              </a:spcAft>
              <a:buFontTx/>
              <a:buAutoNum type="arabicPeriod"/>
              <a:defRPr/>
            </a:pPr>
            <a:r>
              <a:rPr lang="el-GR" sz="1400" dirty="0">
                <a:latin typeface="+mn-lt"/>
                <a:cs typeface="+mn-cs"/>
              </a:rPr>
              <a:t>Τα στοιχεία παραμένουν ίδια ή αλλάζουν με αργό ρυθμό </a:t>
            </a:r>
          </a:p>
          <a:p>
            <a:pPr fontAlgn="auto">
              <a:spcBef>
                <a:spcPts val="0"/>
              </a:spcBef>
              <a:spcAft>
                <a:spcPts val="0"/>
              </a:spcAft>
              <a:defRPr/>
            </a:pPr>
            <a:r>
              <a:rPr lang="el-GR" sz="1400" dirty="0">
                <a:latin typeface="+mn-lt"/>
                <a:cs typeface="+mn-cs"/>
              </a:rPr>
              <a:t>Παραδείγματα: Πανεπιστήμια, κατασκευαστές ηλεκτρ. συσκευών, εταιρείες χημικών προϊόντων, ασφαλιστικές εταιρείες</a:t>
            </a:r>
            <a:endParaRPr lang="en-US" sz="1400" dirty="0">
              <a:latin typeface="+mn-lt"/>
              <a:cs typeface="+mn-cs"/>
            </a:endParaRPr>
          </a:p>
          <a:p>
            <a:pPr fontAlgn="auto">
              <a:spcBef>
                <a:spcPts val="0"/>
              </a:spcBef>
              <a:spcAft>
                <a:spcPts val="0"/>
              </a:spcAft>
              <a:defRPr/>
            </a:pPr>
            <a:endParaRPr lang="el-GR" sz="1400" dirty="0">
              <a:latin typeface="+mn-lt"/>
              <a:cs typeface="+mn-cs"/>
            </a:endParaRPr>
          </a:p>
        </p:txBody>
      </p:sp>
      <p:sp>
        <p:nvSpPr>
          <p:cNvPr id="21" name="TextBox 20">
            <a:extLst>
              <a:ext uri="{FF2B5EF4-FFF2-40B4-BE49-F238E27FC236}"/>
            </a:extLst>
          </p:cNvPr>
          <p:cNvSpPr txBox="1"/>
          <p:nvPr/>
        </p:nvSpPr>
        <p:spPr>
          <a:xfrm>
            <a:off x="7747000" y="3917950"/>
            <a:ext cx="3251200" cy="1816100"/>
          </a:xfrm>
          <a:prstGeom prst="rect">
            <a:avLst/>
          </a:prstGeom>
          <a:solidFill>
            <a:schemeClr val="bg1"/>
          </a:solidFill>
          <a:ln w="19050">
            <a:solidFill>
              <a:schemeClr val="bg2">
                <a:lumMod val="50000"/>
              </a:schemeClr>
            </a:solidFill>
            <a:prstDash val="sysDash"/>
          </a:ln>
        </p:spPr>
        <p:txBody>
          <a:bodyPr>
            <a:spAutoFit/>
          </a:bodyPr>
          <a:lstStyle/>
          <a:p>
            <a:pPr marL="342900" indent="-342900" fontAlgn="auto">
              <a:spcBef>
                <a:spcPts val="0"/>
              </a:spcBef>
              <a:spcAft>
                <a:spcPts val="0"/>
              </a:spcAft>
              <a:buFontTx/>
              <a:buAutoNum type="arabicPeriod"/>
              <a:defRPr/>
            </a:pPr>
            <a:r>
              <a:rPr lang="el-GR" sz="1400" dirty="0">
                <a:latin typeface="+mn-lt"/>
                <a:cs typeface="+mn-cs"/>
              </a:rPr>
              <a:t>Μεγάλος αριθμός εξωτερικών στοιχείων. Τα στοιχεία είναι ανόμοια</a:t>
            </a:r>
          </a:p>
          <a:p>
            <a:pPr marL="342900" indent="-342900" fontAlgn="auto">
              <a:spcBef>
                <a:spcPts val="0"/>
              </a:spcBef>
              <a:spcAft>
                <a:spcPts val="0"/>
              </a:spcAft>
              <a:buFontTx/>
              <a:buAutoNum type="arabicPeriod"/>
              <a:defRPr/>
            </a:pPr>
            <a:r>
              <a:rPr lang="el-GR" sz="1400" dirty="0">
                <a:latin typeface="+mn-lt"/>
                <a:cs typeface="+mn-cs"/>
              </a:rPr>
              <a:t>Τα στοιχεία αλλάζουν συχνά &amp; με απρόβλεπτο τρόπο</a:t>
            </a:r>
          </a:p>
          <a:p>
            <a:pPr fontAlgn="auto">
              <a:spcBef>
                <a:spcPts val="0"/>
              </a:spcBef>
              <a:spcAft>
                <a:spcPts val="0"/>
              </a:spcAft>
              <a:defRPr/>
            </a:pPr>
            <a:r>
              <a:rPr lang="el-GR" sz="1400" dirty="0">
                <a:latin typeface="+mn-lt"/>
                <a:cs typeface="+mn-cs"/>
              </a:rPr>
              <a:t>Παραδείγματα: Επιχειρήσεις υπολογιστών, επιχειρήσεις αεροναυπηγικής, επιχειρήσεις τηλεπικοινωνιών, αεροπορικές εταιρείες</a:t>
            </a:r>
          </a:p>
        </p:txBody>
      </p:sp>
      <p:cxnSp>
        <p:nvCxnSpPr>
          <p:cNvPr id="22" name="Ευθεία γραμμή σύνδεσης 21">
            <a:extLst>
              <a:ext uri="{FF2B5EF4-FFF2-40B4-BE49-F238E27FC236}"/>
            </a:extLst>
          </p:cNvPr>
          <p:cNvCxnSpPr/>
          <p:nvPr/>
        </p:nvCxnSpPr>
        <p:spPr>
          <a:xfrm>
            <a:off x="3805238" y="6073775"/>
            <a:ext cx="7154862"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4" name="Ευθεία γραμμή σύνδεσης 23">
            <a:extLst>
              <a:ext uri="{FF2B5EF4-FFF2-40B4-BE49-F238E27FC236}"/>
            </a:extLst>
          </p:cNvPr>
          <p:cNvCxnSpPr>
            <a:cxnSpLocks/>
          </p:cNvCxnSpPr>
          <p:nvPr/>
        </p:nvCxnSpPr>
        <p:spPr>
          <a:xfrm flipH="1" flipV="1">
            <a:off x="3360738" y="598488"/>
            <a:ext cx="6350" cy="5127625"/>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95250" name="TextBox 26"/>
          <p:cNvSpPr txBox="1">
            <a:spLocks noChangeArrowheads="1"/>
          </p:cNvSpPr>
          <p:nvPr/>
        </p:nvSpPr>
        <p:spPr bwMode="auto">
          <a:xfrm>
            <a:off x="3341688" y="6124575"/>
            <a:ext cx="1412875" cy="338138"/>
          </a:xfrm>
          <a:prstGeom prst="rect">
            <a:avLst/>
          </a:prstGeom>
          <a:solidFill>
            <a:schemeClr val="bg1"/>
          </a:solidFill>
          <a:ln w="9525">
            <a:noFill/>
            <a:miter lim="800000"/>
            <a:headEnd/>
            <a:tailEnd/>
          </a:ln>
        </p:spPr>
        <p:txBody>
          <a:bodyPr>
            <a:spAutoFit/>
          </a:bodyPr>
          <a:lstStyle/>
          <a:p>
            <a:pPr algn="ctr"/>
            <a:r>
              <a:rPr lang="el-GR" sz="1600">
                <a:latin typeface="Calibri" pitchFamily="34" charset="0"/>
              </a:rPr>
              <a:t>Απλότητα</a:t>
            </a:r>
          </a:p>
        </p:txBody>
      </p:sp>
      <p:sp>
        <p:nvSpPr>
          <p:cNvPr id="95251" name="TextBox 27"/>
          <p:cNvSpPr txBox="1">
            <a:spLocks noChangeArrowheads="1"/>
          </p:cNvSpPr>
          <p:nvPr/>
        </p:nvSpPr>
        <p:spPr bwMode="auto">
          <a:xfrm>
            <a:off x="9636125" y="6127750"/>
            <a:ext cx="1568450" cy="338138"/>
          </a:xfrm>
          <a:prstGeom prst="rect">
            <a:avLst/>
          </a:prstGeom>
          <a:solidFill>
            <a:schemeClr val="bg1"/>
          </a:solidFill>
          <a:ln w="9525">
            <a:noFill/>
            <a:miter lim="800000"/>
            <a:headEnd/>
            <a:tailEnd/>
          </a:ln>
        </p:spPr>
        <p:txBody>
          <a:bodyPr>
            <a:spAutoFit/>
          </a:bodyPr>
          <a:lstStyle/>
          <a:p>
            <a:pPr algn="ctr"/>
            <a:r>
              <a:rPr lang="el-GR" sz="1600">
                <a:latin typeface="Calibri" pitchFamily="34" charset="0"/>
              </a:rPr>
              <a:t>Πολυπλοκότητα</a:t>
            </a:r>
          </a:p>
        </p:txBody>
      </p:sp>
      <p:sp>
        <p:nvSpPr>
          <p:cNvPr id="95252" name="TextBox 28"/>
          <p:cNvSpPr txBox="1">
            <a:spLocks noChangeArrowheads="1"/>
          </p:cNvSpPr>
          <p:nvPr/>
        </p:nvSpPr>
        <p:spPr bwMode="auto">
          <a:xfrm>
            <a:off x="5735638" y="6318250"/>
            <a:ext cx="3433762" cy="339725"/>
          </a:xfrm>
          <a:prstGeom prst="rect">
            <a:avLst/>
          </a:prstGeom>
          <a:solidFill>
            <a:schemeClr val="bg1"/>
          </a:solidFill>
          <a:ln w="9525">
            <a:noFill/>
            <a:miter lim="800000"/>
            <a:headEnd/>
            <a:tailEnd/>
          </a:ln>
        </p:spPr>
        <p:txBody>
          <a:bodyPr>
            <a:spAutoFit/>
          </a:bodyPr>
          <a:lstStyle/>
          <a:p>
            <a:pPr algn="ctr"/>
            <a:r>
              <a:rPr lang="el-GR" sz="1600" b="1">
                <a:latin typeface="Calibri" pitchFamily="34" charset="0"/>
              </a:rPr>
              <a:t>Πολυπλοκότητα Περιβάλλοντος</a:t>
            </a:r>
          </a:p>
        </p:txBody>
      </p:sp>
      <p:sp>
        <p:nvSpPr>
          <p:cNvPr id="95253" name="TextBox 32"/>
          <p:cNvSpPr txBox="1">
            <a:spLocks noChangeArrowheads="1"/>
          </p:cNvSpPr>
          <p:nvPr/>
        </p:nvSpPr>
        <p:spPr bwMode="auto">
          <a:xfrm>
            <a:off x="1738313" y="588963"/>
            <a:ext cx="1274762" cy="585787"/>
          </a:xfrm>
          <a:prstGeom prst="rect">
            <a:avLst/>
          </a:prstGeom>
          <a:solidFill>
            <a:schemeClr val="bg1"/>
          </a:solidFill>
          <a:ln w="9525">
            <a:noFill/>
            <a:miter lim="800000"/>
            <a:headEnd/>
            <a:tailEnd/>
          </a:ln>
        </p:spPr>
        <p:txBody>
          <a:bodyPr>
            <a:spAutoFit/>
          </a:bodyPr>
          <a:lstStyle/>
          <a:p>
            <a:pPr algn="ctr"/>
            <a:r>
              <a:rPr lang="el-GR" sz="1600">
                <a:latin typeface="Calibri" pitchFamily="34" charset="0"/>
              </a:rPr>
              <a:t>Σταθερότητα</a:t>
            </a:r>
          </a:p>
          <a:p>
            <a:pPr algn="ctr"/>
            <a:endParaRPr lang="el-GR" sz="1600">
              <a:latin typeface="Calibri" pitchFamily="34" charset="0"/>
            </a:endParaRPr>
          </a:p>
        </p:txBody>
      </p:sp>
      <p:sp>
        <p:nvSpPr>
          <p:cNvPr id="95254" name="TextBox 33"/>
          <p:cNvSpPr txBox="1">
            <a:spLocks noChangeArrowheads="1"/>
          </p:cNvSpPr>
          <p:nvPr/>
        </p:nvSpPr>
        <p:spPr bwMode="auto">
          <a:xfrm>
            <a:off x="1866900" y="5259388"/>
            <a:ext cx="1204913" cy="584200"/>
          </a:xfrm>
          <a:prstGeom prst="rect">
            <a:avLst/>
          </a:prstGeom>
          <a:solidFill>
            <a:schemeClr val="bg1"/>
          </a:solidFill>
          <a:ln w="9525">
            <a:noFill/>
            <a:miter lim="800000"/>
            <a:headEnd/>
            <a:tailEnd/>
          </a:ln>
        </p:spPr>
        <p:txBody>
          <a:bodyPr>
            <a:spAutoFit/>
          </a:bodyPr>
          <a:lstStyle/>
          <a:p>
            <a:pPr algn="ctr"/>
            <a:r>
              <a:rPr lang="el-GR" sz="1600">
                <a:latin typeface="Calibri" pitchFamily="34" charset="0"/>
              </a:rPr>
              <a:t>Αστάθεια</a:t>
            </a:r>
          </a:p>
          <a:p>
            <a:pPr algn="ctr"/>
            <a:endParaRPr lang="el-GR" sz="1600">
              <a:latin typeface="Calibri" pitchFamily="34" charset="0"/>
            </a:endParaRPr>
          </a:p>
        </p:txBody>
      </p:sp>
      <p:sp>
        <p:nvSpPr>
          <p:cNvPr id="95255" name="TextBox 34"/>
          <p:cNvSpPr txBox="1">
            <a:spLocks noChangeArrowheads="1"/>
          </p:cNvSpPr>
          <p:nvPr/>
        </p:nvSpPr>
        <p:spPr bwMode="auto">
          <a:xfrm>
            <a:off x="1408113" y="3243263"/>
            <a:ext cx="1612900" cy="830262"/>
          </a:xfrm>
          <a:prstGeom prst="rect">
            <a:avLst/>
          </a:prstGeom>
          <a:solidFill>
            <a:schemeClr val="bg1"/>
          </a:solidFill>
          <a:ln w="9525">
            <a:noFill/>
            <a:miter lim="800000"/>
            <a:headEnd/>
            <a:tailEnd/>
          </a:ln>
        </p:spPr>
        <p:txBody>
          <a:bodyPr>
            <a:spAutoFit/>
          </a:bodyPr>
          <a:lstStyle/>
          <a:p>
            <a:pPr algn="ctr"/>
            <a:r>
              <a:rPr lang="el-GR" sz="1600" b="1">
                <a:latin typeface="Calibri" pitchFamily="34" charset="0"/>
              </a:rPr>
              <a:t>Περιβαλλοντική Αλλαγή</a:t>
            </a:r>
          </a:p>
          <a:p>
            <a:pPr algn="ctr"/>
            <a:endParaRPr lang="el-GR" sz="1600" b="1">
              <a:latin typeface="Calibri" pitchFamily="34" charset="0"/>
            </a:endParaRPr>
          </a:p>
        </p:txBody>
      </p:sp>
      <p:sp>
        <p:nvSpPr>
          <p:cNvPr id="38" name="Βέλος: Δεξιό 37">
            <a:extLst>
              <a:ext uri="{FF2B5EF4-FFF2-40B4-BE49-F238E27FC236}"/>
            </a:extLst>
          </p:cNvPr>
          <p:cNvSpPr/>
          <p:nvPr/>
        </p:nvSpPr>
        <p:spPr>
          <a:xfrm rot="1719226">
            <a:off x="6351588" y="2943225"/>
            <a:ext cx="1643062" cy="846138"/>
          </a:xfrm>
          <a:prstGeom prst="rightArrow">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solidFill>
                <a:schemeClr val="bg1"/>
              </a:solidFill>
            </a:endParaRPr>
          </a:p>
        </p:txBody>
      </p:sp>
      <p:sp>
        <p:nvSpPr>
          <p:cNvPr id="17" name="TextBox 16">
            <a:extLst>
              <a:ext uri="{FF2B5EF4-FFF2-40B4-BE49-F238E27FC236}"/>
            </a:extLst>
          </p:cNvPr>
          <p:cNvSpPr txBox="1"/>
          <p:nvPr/>
        </p:nvSpPr>
        <p:spPr>
          <a:xfrm rot="1689865">
            <a:off x="6445250" y="3168650"/>
            <a:ext cx="1371600" cy="338138"/>
          </a:xfrm>
          <a:prstGeom prst="rect">
            <a:avLst/>
          </a:prstGeom>
          <a:solidFill>
            <a:schemeClr val="bg2">
              <a:lumMod val="50000"/>
            </a:schemeClr>
          </a:solidFill>
          <a:ln>
            <a:noFill/>
          </a:ln>
        </p:spPr>
        <p:txBody>
          <a:bodyPr>
            <a:spAutoFit/>
          </a:bodyPr>
          <a:lstStyle/>
          <a:p>
            <a:pPr algn="ctr" fontAlgn="auto">
              <a:spcBef>
                <a:spcPts val="0"/>
              </a:spcBef>
              <a:spcAft>
                <a:spcPts val="0"/>
              </a:spcAft>
              <a:defRPr/>
            </a:pPr>
            <a:r>
              <a:rPr lang="el-GR" sz="1600" b="1" dirty="0">
                <a:solidFill>
                  <a:schemeClr val="bg1"/>
                </a:solidFill>
                <a:latin typeface="+mn-lt"/>
                <a:cs typeface="+mn-cs"/>
              </a:rPr>
              <a:t>Αβεβαιότητα</a:t>
            </a:r>
          </a:p>
        </p:txBody>
      </p:sp>
      <p:sp>
        <p:nvSpPr>
          <p:cNvPr id="30" name="Βέλος: Πεντάγωνο 29">
            <a:extLst>
              <a:ext uri="{FF2B5EF4-FFF2-40B4-BE49-F238E27FC236}"/>
            </a:extLst>
          </p:cNvPr>
          <p:cNvSpPr/>
          <p:nvPr/>
        </p:nvSpPr>
        <p:spPr>
          <a:xfrm>
            <a:off x="0" y="898525"/>
            <a:ext cx="2546350" cy="1957388"/>
          </a:xfrm>
          <a:prstGeom prst="homePlat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Aft>
                <a:spcPts val="600"/>
              </a:spcAft>
              <a:defRPr/>
            </a:pPr>
            <a:r>
              <a:rPr lang="el-GR" b="1" dirty="0">
                <a:solidFill>
                  <a:schemeClr val="bg1"/>
                </a:solidFill>
              </a:rPr>
              <a:t>Πλαίσιο αξιολόγησης  περιβαλλοντικής αβεβαιότητας</a:t>
            </a:r>
            <a:endParaRPr lang="en-US" b="1" dirty="0">
              <a:solidFill>
                <a:schemeClr val="bg1"/>
              </a:solidFill>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Θέση εικόνας 39" descr="Κοντινό τριγωνικό σχέδιο δόμησης"/>
          <p:cNvPicPr>
            <a:picLocks noGrp="1" noChangeAspect="1"/>
          </p:cNvPicPr>
          <p:nvPr>
            <p:ph type="pic" sz="quarter" idx="13"/>
          </p:nvPr>
        </p:nvPicPr>
        <p:blipFill>
          <a:blip r:embed="rId3"/>
          <a:srcRect/>
          <a:stretch>
            <a:fillRect/>
          </a:stretch>
        </p:blipFill>
        <p:spPr>
          <a:xfrm>
            <a:off x="0" y="0"/>
            <a:ext cx="12192000" cy="6778625"/>
          </a:xfrm>
        </p:spPr>
      </p:pic>
      <p:sp>
        <p:nvSpPr>
          <p:cNvPr id="22" name="Τίτλος 21"/>
          <p:cNvSpPr>
            <a:spLocks noGrp="1"/>
          </p:cNvSpPr>
          <p:nvPr>
            <p:ph type="ctrTitle"/>
          </p:nvPr>
        </p:nvSpPr>
        <p:spPr>
          <a:xfrm>
            <a:off x="144463" y="144463"/>
            <a:ext cx="4859337" cy="6480175"/>
          </a:xfrm>
        </p:spPr>
        <p:txBody>
          <a:bodyPr/>
          <a:lstStyle/>
          <a:p>
            <a:pPr algn="ctr" eaLnBrk="1" fontAlgn="auto" hangingPunct="1">
              <a:spcAft>
                <a:spcPts val="0"/>
              </a:spcAft>
              <a:defRPr/>
            </a:pPr>
            <a:r>
              <a:rPr lang="el-GR" sz="2800" dirty="0"/>
              <a:t>Προσαρμογή Οργανωτικής Δομής στο Περιβάλλον </a:t>
            </a:r>
            <a:r>
              <a:rPr lang="el-GR" dirty="0"/>
              <a:t/>
            </a:r>
            <a:br>
              <a:rPr lang="el-GR" dirty="0"/>
            </a:br>
            <a:endParaRPr lang="el-GR" dirty="0"/>
          </a:p>
        </p:txBody>
      </p:sp>
      <p:sp>
        <p:nvSpPr>
          <p:cNvPr id="7" name="Ορθογώνιο 6" descr="Διαχωριστική γραμμή κάτω εικόνας"/>
          <p:cNvSpPr/>
          <p:nvPr/>
        </p:nvSpPr>
        <p:spPr>
          <a:xfrm>
            <a:off x="407988" y="3386138"/>
            <a:ext cx="4330700" cy="1825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7" name="Ορθογώνιο 6" descr="Διαχωριστική γραμμή επάνω εικόνας"/>
          <p:cNvSpPr/>
          <p:nvPr/>
        </p:nvSpPr>
        <p:spPr>
          <a:xfrm flipV="1">
            <a:off x="407988" y="404813"/>
            <a:ext cx="4330700" cy="1825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pic>
        <p:nvPicPr>
          <p:cNvPr id="97285" name="Picture 6" descr="ÎÏÎ¿ÏÎ­Î»ÎµÏÎ¼Î± ÎµÎ¹ÎºÏÎ½Î±Ï Î³Î¹Î± company black white images"/>
          <p:cNvPicPr>
            <a:picLocks noChangeAspect="1" noChangeArrowheads="1"/>
          </p:cNvPicPr>
          <p:nvPr/>
        </p:nvPicPr>
        <p:blipFill>
          <a:blip r:embed="rId4"/>
          <a:srcRect/>
          <a:stretch>
            <a:fillRect/>
          </a:stretch>
        </p:blipFill>
        <p:spPr bwMode="auto">
          <a:xfrm>
            <a:off x="614363" y="533400"/>
            <a:ext cx="3876675" cy="29067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Θέση εικόνας 33" descr="εικόνα ουρανοξύστη διαμερισμάτων"/>
          <p:cNvPicPr>
            <a:picLocks noGrp="1" noChangeAspect="1"/>
          </p:cNvPicPr>
          <p:nvPr>
            <p:ph type="pic" sz="quarter" idx="45"/>
          </p:nvPr>
        </p:nvPicPr>
        <p:blipFill>
          <a:blip r:embed="rId3"/>
          <a:srcRect/>
          <a:stretch>
            <a:fillRect/>
          </a:stretch>
        </p:blipFill>
        <p:spPr>
          <a:xfrm>
            <a:off x="10044113" y="1981200"/>
            <a:ext cx="1476375" cy="1476375"/>
          </a:xfrm>
          <a:ln w="9525"/>
        </p:spPr>
      </p:pic>
      <p:pic>
        <p:nvPicPr>
          <p:cNvPr id="33794" name="Θέση εικόνας 27" descr="Μολύβι επάνω σε σχέδιο κτιρίου"/>
          <p:cNvPicPr>
            <a:picLocks noGrp="1" noChangeAspect="1"/>
          </p:cNvPicPr>
          <p:nvPr>
            <p:ph type="pic" sz="quarter" idx="42"/>
          </p:nvPr>
        </p:nvPicPr>
        <p:blipFill>
          <a:blip r:embed="rId4"/>
          <a:srcRect/>
          <a:stretch>
            <a:fillRect/>
          </a:stretch>
        </p:blipFill>
        <p:spPr>
          <a:xfrm>
            <a:off x="3024188" y="1981200"/>
            <a:ext cx="1476375" cy="1476375"/>
          </a:xfrm>
          <a:ln w="9525"/>
        </p:spPr>
      </p:pic>
      <p:pic>
        <p:nvPicPr>
          <p:cNvPr id="33795" name="Γραφικό 39" descr="Βιβλία"/>
          <p:cNvPicPr>
            <a:picLocks noChangeAspect="1"/>
          </p:cNvPicPr>
          <p:nvPr/>
        </p:nvPicPr>
        <p:blipFill>
          <a:blip r:embed="rId5"/>
          <a:srcRect/>
          <a:stretch>
            <a:fillRect/>
          </a:stretch>
        </p:blipFill>
        <p:spPr bwMode="auto">
          <a:xfrm>
            <a:off x="5111750" y="896938"/>
            <a:ext cx="687388" cy="687387"/>
          </a:xfrm>
          <a:prstGeom prst="rect">
            <a:avLst/>
          </a:prstGeom>
          <a:noFill/>
          <a:ln w="9525">
            <a:noFill/>
            <a:miter lim="800000"/>
            <a:headEnd/>
            <a:tailEnd/>
          </a:ln>
        </p:spPr>
      </p:pic>
      <p:sp>
        <p:nvSpPr>
          <p:cNvPr id="7" name="Θέση κειμένου 6"/>
          <p:cNvSpPr>
            <a:spLocks noGrp="1"/>
          </p:cNvSpPr>
          <p:nvPr>
            <p:ph type="body" sz="quarter" idx="33"/>
          </p:nvPr>
        </p:nvSpPr>
        <p:spPr>
          <a:xfrm>
            <a:off x="2860675" y="3971925"/>
            <a:ext cx="1981200" cy="360363"/>
          </a:xfrm>
        </p:spPr>
        <p:txBody>
          <a:bodyPr>
            <a:noAutofit/>
          </a:bodyPr>
          <a:lstStyle/>
          <a:p>
            <a:pPr eaLnBrk="1" fontAlgn="auto" hangingPunct="1">
              <a:spcAft>
                <a:spcPts val="0"/>
              </a:spcAft>
              <a:defRPr/>
            </a:pPr>
            <a:r>
              <a:rPr lang="el-GR" dirty="0"/>
              <a:t>Το εύρος ελέγχου</a:t>
            </a:r>
          </a:p>
        </p:txBody>
      </p:sp>
      <p:pic>
        <p:nvPicPr>
          <p:cNvPr id="33797" name="Θέση εικόνας 29" descr="γωνιακή προβολή ουρανοξύστη από το έδαφος"/>
          <p:cNvPicPr>
            <a:picLocks noGrp="1" noChangeAspect="1"/>
          </p:cNvPicPr>
          <p:nvPr>
            <p:ph type="pic" sz="quarter" idx="43"/>
          </p:nvPr>
        </p:nvPicPr>
        <p:blipFill>
          <a:blip r:embed="rId6"/>
          <a:srcRect/>
          <a:stretch>
            <a:fillRect/>
          </a:stretch>
        </p:blipFill>
        <p:spPr>
          <a:xfrm>
            <a:off x="5364163" y="1981200"/>
            <a:ext cx="1476375" cy="1476375"/>
          </a:xfrm>
          <a:ln w="9525"/>
        </p:spPr>
      </p:pic>
      <p:sp>
        <p:nvSpPr>
          <p:cNvPr id="9" name="Θέση κειμένου 8"/>
          <p:cNvSpPr>
            <a:spLocks noGrp="1"/>
          </p:cNvSpPr>
          <p:nvPr>
            <p:ph type="body" sz="quarter" idx="35"/>
          </p:nvPr>
        </p:nvSpPr>
        <p:spPr>
          <a:xfrm>
            <a:off x="5111750" y="3970338"/>
            <a:ext cx="1979613" cy="587375"/>
          </a:xfrm>
        </p:spPr>
        <p:txBody>
          <a:bodyPr>
            <a:noAutofit/>
          </a:bodyPr>
          <a:lstStyle/>
          <a:p>
            <a:pPr eaLnBrk="1" fontAlgn="auto" hangingPunct="1">
              <a:spcAft>
                <a:spcPts val="0"/>
              </a:spcAft>
              <a:defRPr/>
            </a:pPr>
            <a:r>
              <a:rPr lang="el-GR" dirty="0"/>
              <a:t>Η ανάθεση εξουσίας</a:t>
            </a:r>
          </a:p>
        </p:txBody>
      </p:sp>
      <p:pic>
        <p:nvPicPr>
          <p:cNvPr id="33799" name="Θέση εικόνας 31" descr="εναέρια προβολή δικτύου αυτοκινητοδρόμων σε μεγάλη πόλη"/>
          <p:cNvPicPr>
            <a:picLocks noGrp="1" noChangeAspect="1"/>
          </p:cNvPicPr>
          <p:nvPr>
            <p:ph type="pic" sz="quarter" idx="44"/>
          </p:nvPr>
        </p:nvPicPr>
        <p:blipFill>
          <a:blip r:embed="rId7"/>
          <a:srcRect/>
          <a:stretch>
            <a:fillRect/>
          </a:stretch>
        </p:blipFill>
        <p:spPr>
          <a:xfrm>
            <a:off x="7704138" y="1981200"/>
            <a:ext cx="1476375" cy="1476375"/>
          </a:xfrm>
          <a:ln w="9525"/>
        </p:spPr>
      </p:pic>
      <p:pic>
        <p:nvPicPr>
          <p:cNvPr id="33800" name="Γραφικό 44" descr="Φοίνικας"/>
          <p:cNvPicPr>
            <a:picLocks noChangeAspect="1"/>
          </p:cNvPicPr>
          <p:nvPr/>
        </p:nvPicPr>
        <p:blipFill>
          <a:blip r:embed="rId8"/>
          <a:srcRect/>
          <a:stretch>
            <a:fillRect/>
          </a:stretch>
        </p:blipFill>
        <p:spPr bwMode="auto">
          <a:xfrm>
            <a:off x="9834563" y="863600"/>
            <a:ext cx="755650" cy="755650"/>
          </a:xfrm>
          <a:prstGeom prst="rect">
            <a:avLst/>
          </a:prstGeom>
          <a:noFill/>
          <a:ln w="9525">
            <a:noFill/>
            <a:miter lim="800000"/>
            <a:headEnd/>
            <a:tailEnd/>
          </a:ln>
        </p:spPr>
      </p:pic>
      <p:sp>
        <p:nvSpPr>
          <p:cNvPr id="11" name="Θέση κειμένου 10"/>
          <p:cNvSpPr>
            <a:spLocks noGrp="1"/>
          </p:cNvSpPr>
          <p:nvPr>
            <p:ph type="body" sz="quarter" idx="37"/>
          </p:nvPr>
        </p:nvSpPr>
        <p:spPr>
          <a:xfrm>
            <a:off x="7350125" y="3968750"/>
            <a:ext cx="2168525" cy="360363"/>
          </a:xfrm>
        </p:spPr>
        <p:txBody>
          <a:bodyPr>
            <a:noAutofit/>
          </a:bodyPr>
          <a:lstStyle/>
          <a:p>
            <a:pPr eaLnBrk="1" fontAlgn="auto" hangingPunct="1">
              <a:spcAft>
                <a:spcPts val="0"/>
              </a:spcAft>
              <a:defRPr/>
            </a:pPr>
            <a:r>
              <a:rPr lang="el-GR" dirty="0"/>
              <a:t>Η θεσμοθέτηση κατάλληλων μηχανισμών</a:t>
            </a:r>
          </a:p>
        </p:txBody>
      </p:sp>
      <p:sp>
        <p:nvSpPr>
          <p:cNvPr id="3" name="Θέση υποσέλιδου 2"/>
          <p:cNvSpPr>
            <a:spLocks noGrp="1"/>
          </p:cNvSpPr>
          <p:nvPr>
            <p:ph type="ftr" sz="quarter" idx="46"/>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47"/>
          </p:nvPr>
        </p:nvSpPr>
        <p:spPr/>
        <p:txBody>
          <a:bodyPr/>
          <a:lstStyle/>
          <a:p>
            <a:pPr>
              <a:defRPr/>
            </a:pPr>
            <a:fld id="{C4C21C6A-2C69-4B41-8848-6A5FE895D834}" type="slidenum">
              <a:rPr lang="el-GR"/>
              <a:pPr>
                <a:defRPr/>
              </a:pPr>
              <a:t>4</a:t>
            </a:fld>
            <a:endParaRPr lang="el-GR" dirty="0"/>
          </a:p>
        </p:txBody>
      </p:sp>
      <p:grpSp>
        <p:nvGrpSpPr>
          <p:cNvPr id="48" name="Γραφικό 20" descr="Επανάληψη"/>
          <p:cNvGrpSpPr/>
          <p:nvPr/>
        </p:nvGrpSpPr>
        <p:grpSpPr>
          <a:xfrm>
            <a:off x="1137920" y="2378710"/>
            <a:ext cx="657860" cy="679450"/>
            <a:chOff x="2792404" y="2595563"/>
            <a:chExt cx="914400" cy="914400"/>
          </a:xfrm>
          <a:solidFill>
            <a:schemeClr val="bg1"/>
          </a:solidFill>
        </p:grpSpPr>
        <p:sp>
          <p:nvSpPr>
            <p:cNvPr id="49" name="Ελεύθερη σχεδίαση: Σχήμα 24"/>
            <p:cNvSpPr/>
            <p:nvPr/>
          </p:nvSpPr>
          <p:spPr>
            <a:xfrm>
              <a:off x="2801453" y="2693194"/>
              <a:ext cx="771525" cy="457200"/>
            </a:xfrm>
            <a:custGeom>
              <a:avLst/>
              <a:gdLst>
                <a:gd name="connsiteX0" fmla="*/ 190024 w 771525"/>
                <a:gd name="connsiteY0" fmla="*/ 451009 h 457200"/>
                <a:gd name="connsiteX1" fmla="*/ 372904 w 771525"/>
                <a:gd name="connsiteY1" fmla="*/ 268129 h 457200"/>
                <a:gd name="connsiteX2" fmla="*/ 270986 w 771525"/>
                <a:gd name="connsiteY2" fmla="*/ 268129 h 457200"/>
                <a:gd name="connsiteX3" fmla="*/ 450056 w 771525"/>
                <a:gd name="connsiteY3" fmla="*/ 158591 h 457200"/>
                <a:gd name="connsiteX4" fmla="*/ 582454 w 771525"/>
                <a:gd name="connsiteY4" fmla="*/ 209074 h 457200"/>
                <a:gd name="connsiteX5" fmla="*/ 768191 w 771525"/>
                <a:gd name="connsiteY5" fmla="*/ 209074 h 457200"/>
                <a:gd name="connsiteX6" fmla="*/ 450056 w 771525"/>
                <a:gd name="connsiteY6" fmla="*/ 7144 h 457200"/>
                <a:gd name="connsiteX7" fmla="*/ 110014 w 771525"/>
                <a:gd name="connsiteY7" fmla="*/ 268129 h 457200"/>
                <a:gd name="connsiteX8" fmla="*/ 7144 w 771525"/>
                <a:gd name="connsiteY8" fmla="*/ 268129 h 457200"/>
                <a:gd name="connsiteX9" fmla="*/ 190024 w 771525"/>
                <a:gd name="connsiteY9" fmla="*/ 451009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457200">
                  <a:moveTo>
                    <a:pt x="190024" y="451009"/>
                  </a:moveTo>
                  <a:lnTo>
                    <a:pt x="372904" y="268129"/>
                  </a:lnTo>
                  <a:lnTo>
                    <a:pt x="270986" y="268129"/>
                  </a:lnTo>
                  <a:cubicBezTo>
                    <a:pt x="304324" y="203359"/>
                    <a:pt x="371951" y="158591"/>
                    <a:pt x="450056" y="158591"/>
                  </a:cubicBezTo>
                  <a:cubicBezTo>
                    <a:pt x="500539" y="158591"/>
                    <a:pt x="547211" y="177641"/>
                    <a:pt x="582454" y="209074"/>
                  </a:cubicBezTo>
                  <a:lnTo>
                    <a:pt x="768191" y="209074"/>
                  </a:lnTo>
                  <a:cubicBezTo>
                    <a:pt x="711994" y="89059"/>
                    <a:pt x="590074" y="7144"/>
                    <a:pt x="450056" y="7144"/>
                  </a:cubicBezTo>
                  <a:cubicBezTo>
                    <a:pt x="287179" y="7144"/>
                    <a:pt x="150019" y="117634"/>
                    <a:pt x="110014" y="268129"/>
                  </a:cubicBezTo>
                  <a:lnTo>
                    <a:pt x="7144" y="268129"/>
                  </a:lnTo>
                  <a:lnTo>
                    <a:pt x="190024" y="451009"/>
                  </a:ln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sp>
          <p:nvSpPr>
            <p:cNvPr id="50" name="Ελεύθερη σχεδίαση: Σχήμα 25"/>
            <p:cNvSpPr/>
            <p:nvPr/>
          </p:nvSpPr>
          <p:spPr>
            <a:xfrm>
              <a:off x="2925278" y="2954179"/>
              <a:ext cx="771525" cy="457200"/>
            </a:xfrm>
            <a:custGeom>
              <a:avLst/>
              <a:gdLst>
                <a:gd name="connsiteX0" fmla="*/ 768191 w 771525"/>
                <a:gd name="connsiteY0" fmla="*/ 190024 h 457200"/>
                <a:gd name="connsiteX1" fmla="*/ 585311 w 771525"/>
                <a:gd name="connsiteY1" fmla="*/ 7144 h 457200"/>
                <a:gd name="connsiteX2" fmla="*/ 402431 w 771525"/>
                <a:gd name="connsiteY2" fmla="*/ 190024 h 457200"/>
                <a:gd name="connsiteX3" fmla="*/ 505301 w 771525"/>
                <a:gd name="connsiteY3" fmla="*/ 190024 h 457200"/>
                <a:gd name="connsiteX4" fmla="*/ 326231 w 771525"/>
                <a:gd name="connsiteY4" fmla="*/ 299561 h 457200"/>
                <a:gd name="connsiteX5" fmla="*/ 193834 w 771525"/>
                <a:gd name="connsiteY5" fmla="*/ 249079 h 457200"/>
                <a:gd name="connsiteX6" fmla="*/ 7144 w 771525"/>
                <a:gd name="connsiteY6" fmla="*/ 249079 h 457200"/>
                <a:gd name="connsiteX7" fmla="*/ 326231 w 771525"/>
                <a:gd name="connsiteY7" fmla="*/ 451009 h 457200"/>
                <a:gd name="connsiteX8" fmla="*/ 666274 w 771525"/>
                <a:gd name="connsiteY8" fmla="*/ 190024 h 457200"/>
                <a:gd name="connsiteX9" fmla="*/ 768191 w 771525"/>
                <a:gd name="connsiteY9" fmla="*/ 190024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457200">
                  <a:moveTo>
                    <a:pt x="768191" y="190024"/>
                  </a:moveTo>
                  <a:lnTo>
                    <a:pt x="585311" y="7144"/>
                  </a:lnTo>
                  <a:lnTo>
                    <a:pt x="402431" y="190024"/>
                  </a:lnTo>
                  <a:lnTo>
                    <a:pt x="505301" y="190024"/>
                  </a:lnTo>
                  <a:cubicBezTo>
                    <a:pt x="471964" y="254794"/>
                    <a:pt x="404336" y="299561"/>
                    <a:pt x="326231" y="299561"/>
                  </a:cubicBezTo>
                  <a:cubicBezTo>
                    <a:pt x="275749" y="299561"/>
                    <a:pt x="229076" y="280511"/>
                    <a:pt x="193834" y="249079"/>
                  </a:cubicBezTo>
                  <a:lnTo>
                    <a:pt x="7144" y="249079"/>
                  </a:lnTo>
                  <a:cubicBezTo>
                    <a:pt x="64294" y="369094"/>
                    <a:pt x="185261" y="451009"/>
                    <a:pt x="326231" y="451009"/>
                  </a:cubicBezTo>
                  <a:cubicBezTo>
                    <a:pt x="489109" y="451009"/>
                    <a:pt x="626269" y="340519"/>
                    <a:pt x="666274" y="190024"/>
                  </a:cubicBezTo>
                  <a:lnTo>
                    <a:pt x="768191" y="190024"/>
                  </a:ln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grpSp>
      <p:sp>
        <p:nvSpPr>
          <p:cNvPr id="33805" name="TextBox 37"/>
          <p:cNvSpPr txBox="1">
            <a:spLocks noChangeArrowheads="1"/>
          </p:cNvSpPr>
          <p:nvPr/>
        </p:nvSpPr>
        <p:spPr bwMode="auto">
          <a:xfrm>
            <a:off x="9678988" y="6073775"/>
            <a:ext cx="157162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42" name="Θέση κειμένου 6">
            <a:extLst>
              <a:ext uri="{FF2B5EF4-FFF2-40B4-BE49-F238E27FC236}"/>
            </a:extLst>
          </p:cNvPr>
          <p:cNvSpPr txBox="1">
            <a:spLocks/>
          </p:cNvSpPr>
          <p:nvPr/>
        </p:nvSpPr>
        <p:spPr>
          <a:xfrm>
            <a:off x="2773363" y="4821238"/>
            <a:ext cx="2155825" cy="360362"/>
          </a:xfrm>
          <a:prstGeom prst="rect">
            <a:avLst/>
          </a:prstGeom>
        </p:spPr>
        <p:txBody>
          <a:bodyPr lIns="0" tIns="0" rIns="0" bIns="0"/>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l-GR" sz="1600" dirty="0">
                <a:latin typeface="+mn-lt"/>
              </a:rPr>
              <a:t>Ή “εύρος διοίκησης” ή “περιοχή ευθύνης” των διοικητικών στελεχών</a:t>
            </a:r>
          </a:p>
        </p:txBody>
      </p:sp>
      <p:sp>
        <p:nvSpPr>
          <p:cNvPr id="54" name="Θέση κειμένου 6">
            <a:extLst>
              <a:ext uri="{FF2B5EF4-FFF2-40B4-BE49-F238E27FC236}"/>
            </a:extLst>
          </p:cNvPr>
          <p:cNvSpPr txBox="1">
            <a:spLocks/>
          </p:cNvSpPr>
          <p:nvPr/>
        </p:nvSpPr>
        <p:spPr>
          <a:xfrm>
            <a:off x="5111750" y="4821238"/>
            <a:ext cx="1979613" cy="360362"/>
          </a:xfrm>
          <a:prstGeom prst="rect">
            <a:avLst/>
          </a:prstGeom>
        </p:spPr>
        <p:txBody>
          <a:bodyPr lIns="0" tIns="0" rIns="0" bIns="0"/>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l-GR" sz="1600" dirty="0">
                <a:latin typeface="+mn-lt"/>
              </a:rPr>
              <a:t>Για την λήψη αποφάσεων</a:t>
            </a:r>
          </a:p>
        </p:txBody>
      </p:sp>
      <p:sp>
        <p:nvSpPr>
          <p:cNvPr id="63" name="Θέση κειμένου 6">
            <a:extLst>
              <a:ext uri="{FF2B5EF4-FFF2-40B4-BE49-F238E27FC236}"/>
            </a:extLst>
          </p:cNvPr>
          <p:cNvSpPr txBox="1">
            <a:spLocks/>
          </p:cNvSpPr>
          <p:nvPr/>
        </p:nvSpPr>
        <p:spPr>
          <a:xfrm>
            <a:off x="7451725" y="4821238"/>
            <a:ext cx="2155825" cy="1800225"/>
          </a:xfrm>
          <a:prstGeom prst="rect">
            <a:avLst/>
          </a:prstGeom>
        </p:spPr>
        <p:txBody>
          <a:bodyPr lIns="0" tIns="0" rIns="0" bIns="0"/>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l-GR" sz="1600" dirty="0">
                <a:latin typeface="+mn-lt"/>
              </a:rPr>
              <a:t>Για τον συντονισμό μεταξύ διαφορετικών δραστηριοτήτων ή τμημάτων της επιχείρησης</a:t>
            </a:r>
          </a:p>
        </p:txBody>
      </p:sp>
      <p:sp>
        <p:nvSpPr>
          <p:cNvPr id="33809" name="Γραφικό 20" descr="Συνδετήρας"/>
          <p:cNvSpPr>
            <a:spLocks/>
          </p:cNvSpPr>
          <p:nvPr/>
        </p:nvSpPr>
        <p:spPr bwMode="auto">
          <a:xfrm>
            <a:off x="8286750" y="2386013"/>
            <a:ext cx="344488" cy="708025"/>
          </a:xfrm>
          <a:custGeom>
            <a:avLst/>
            <a:gdLst>
              <a:gd name="T0" fmla="*/ 149641 w 371475"/>
              <a:gd name="T1" fmla="*/ 539924 h 809625"/>
              <a:gd name="T2" fmla="*/ 5683 w 371475"/>
              <a:gd name="T3" fmla="*/ 418879 h 809625"/>
              <a:gd name="T4" fmla="*/ 5683 w 371475"/>
              <a:gd name="T5" fmla="*/ 93970 h 809625"/>
              <a:gd name="T6" fmla="*/ 111757 w 371475"/>
              <a:gd name="T7" fmla="*/ 4778 h 809625"/>
              <a:gd name="T8" fmla="*/ 217832 w 371475"/>
              <a:gd name="T9" fmla="*/ 93970 h 809625"/>
              <a:gd name="T10" fmla="*/ 217832 w 371475"/>
              <a:gd name="T11" fmla="*/ 393396 h 809625"/>
              <a:gd name="T12" fmla="*/ 149641 w 371475"/>
              <a:gd name="T13" fmla="*/ 450734 h 809625"/>
              <a:gd name="T14" fmla="*/ 81450 w 371475"/>
              <a:gd name="T15" fmla="*/ 393396 h 809625"/>
              <a:gd name="T16" fmla="*/ 81450 w 371475"/>
              <a:gd name="T17" fmla="*/ 240497 h 809625"/>
              <a:gd name="T18" fmla="*/ 126911 w 371475"/>
              <a:gd name="T19" fmla="*/ 240497 h 809625"/>
              <a:gd name="T20" fmla="*/ 126911 w 371475"/>
              <a:gd name="T21" fmla="*/ 393396 h 809625"/>
              <a:gd name="T22" fmla="*/ 149641 w 371475"/>
              <a:gd name="T23" fmla="*/ 412509 h 809625"/>
              <a:gd name="T24" fmla="*/ 172372 w 371475"/>
              <a:gd name="T25" fmla="*/ 393396 h 809625"/>
              <a:gd name="T26" fmla="*/ 172372 w 371475"/>
              <a:gd name="T27" fmla="*/ 93970 h 809625"/>
              <a:gd name="T28" fmla="*/ 111757 w 371475"/>
              <a:gd name="T29" fmla="*/ 43003 h 809625"/>
              <a:gd name="T30" fmla="*/ 51143 w 371475"/>
              <a:gd name="T31" fmla="*/ 93970 h 809625"/>
              <a:gd name="T32" fmla="*/ 51143 w 371475"/>
              <a:gd name="T33" fmla="*/ 418879 h 809625"/>
              <a:gd name="T34" fmla="*/ 149641 w 371475"/>
              <a:gd name="T35" fmla="*/ 501699 h 809625"/>
              <a:gd name="T36" fmla="*/ 248139 w 371475"/>
              <a:gd name="T37" fmla="*/ 418879 h 809625"/>
              <a:gd name="T38" fmla="*/ 248139 w 371475"/>
              <a:gd name="T39" fmla="*/ 285093 h 809625"/>
              <a:gd name="T40" fmla="*/ 293601 w 371475"/>
              <a:gd name="T41" fmla="*/ 285093 h 809625"/>
              <a:gd name="T42" fmla="*/ 293601 w 371475"/>
              <a:gd name="T43" fmla="*/ 418879 h 809625"/>
              <a:gd name="T44" fmla="*/ 149641 w 371475"/>
              <a:gd name="T45" fmla="*/ 539924 h 80962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71475"/>
              <a:gd name="T70" fmla="*/ 0 h 809625"/>
              <a:gd name="T71" fmla="*/ 371475 w 371475"/>
              <a:gd name="T72" fmla="*/ 809625 h 80962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71475" h="809625">
                <a:moveTo>
                  <a:pt x="188119" y="807244"/>
                </a:moveTo>
                <a:cubicBezTo>
                  <a:pt x="88106" y="807244"/>
                  <a:pt x="7144" y="726281"/>
                  <a:pt x="7144" y="626269"/>
                </a:cubicBezTo>
                <a:lnTo>
                  <a:pt x="7144" y="140494"/>
                </a:lnTo>
                <a:cubicBezTo>
                  <a:pt x="7144" y="67151"/>
                  <a:pt x="67151" y="7144"/>
                  <a:pt x="140494" y="7144"/>
                </a:cubicBezTo>
                <a:cubicBezTo>
                  <a:pt x="213836" y="7144"/>
                  <a:pt x="273844" y="67151"/>
                  <a:pt x="273844" y="140494"/>
                </a:cubicBezTo>
                <a:lnTo>
                  <a:pt x="273844" y="588169"/>
                </a:lnTo>
                <a:cubicBezTo>
                  <a:pt x="273844" y="635794"/>
                  <a:pt x="235744" y="673894"/>
                  <a:pt x="188119" y="673894"/>
                </a:cubicBezTo>
                <a:cubicBezTo>
                  <a:pt x="140494" y="673894"/>
                  <a:pt x="102394" y="635794"/>
                  <a:pt x="102394" y="588169"/>
                </a:cubicBezTo>
                <a:lnTo>
                  <a:pt x="102394" y="359569"/>
                </a:lnTo>
                <a:lnTo>
                  <a:pt x="159544" y="359569"/>
                </a:lnTo>
                <a:lnTo>
                  <a:pt x="159544" y="588169"/>
                </a:lnTo>
                <a:cubicBezTo>
                  <a:pt x="159544" y="604361"/>
                  <a:pt x="171926" y="616744"/>
                  <a:pt x="188119" y="616744"/>
                </a:cubicBezTo>
                <a:cubicBezTo>
                  <a:pt x="204311" y="616744"/>
                  <a:pt x="216694" y="604361"/>
                  <a:pt x="216694" y="588169"/>
                </a:cubicBezTo>
                <a:lnTo>
                  <a:pt x="216694" y="140494"/>
                </a:lnTo>
                <a:cubicBezTo>
                  <a:pt x="216694" y="98584"/>
                  <a:pt x="182404" y="64294"/>
                  <a:pt x="140494" y="64294"/>
                </a:cubicBezTo>
                <a:cubicBezTo>
                  <a:pt x="98584" y="64294"/>
                  <a:pt x="64294" y="98584"/>
                  <a:pt x="64294" y="140494"/>
                </a:cubicBezTo>
                <a:lnTo>
                  <a:pt x="64294" y="626269"/>
                </a:lnTo>
                <a:cubicBezTo>
                  <a:pt x="64294" y="694849"/>
                  <a:pt x="119539" y="750094"/>
                  <a:pt x="188119" y="750094"/>
                </a:cubicBezTo>
                <a:cubicBezTo>
                  <a:pt x="256699" y="750094"/>
                  <a:pt x="311944" y="694849"/>
                  <a:pt x="311944" y="626269"/>
                </a:cubicBezTo>
                <a:lnTo>
                  <a:pt x="311944" y="426244"/>
                </a:lnTo>
                <a:lnTo>
                  <a:pt x="369094" y="426244"/>
                </a:lnTo>
                <a:lnTo>
                  <a:pt x="369094" y="626269"/>
                </a:lnTo>
                <a:cubicBezTo>
                  <a:pt x="369094" y="726281"/>
                  <a:pt x="288131" y="807244"/>
                  <a:pt x="188119" y="807244"/>
                </a:cubicBezTo>
                <a:close/>
              </a:path>
            </a:pathLst>
          </a:custGeom>
          <a:solidFill>
            <a:schemeClr val="bg1"/>
          </a:solidFill>
          <a:ln w="9525" cap="flat">
            <a:noFill/>
            <a:prstDash val="solid"/>
            <a:miter lim="800000"/>
            <a:headEnd/>
            <a:tailEnd/>
          </a:ln>
        </p:spPr>
        <p:txBody>
          <a:bodyPr anchor="ctr"/>
          <a:lstStyle/>
          <a:p>
            <a:endParaRPr lang="el-GR"/>
          </a:p>
        </p:txBody>
      </p:sp>
      <p:grpSp>
        <p:nvGrpSpPr>
          <p:cNvPr id="38" name="Γραφικό 36" descr="Χρήστες">
            <a:extLst>
              <a:ext uri="{FF2B5EF4-FFF2-40B4-BE49-F238E27FC236}"/>
            </a:extLst>
          </p:cNvPr>
          <p:cNvGrpSpPr/>
          <p:nvPr/>
        </p:nvGrpSpPr>
        <p:grpSpPr>
          <a:xfrm>
            <a:off x="10344689" y="2310602"/>
            <a:ext cx="874622" cy="967322"/>
            <a:chOff x="5638800" y="2971800"/>
            <a:chExt cx="914400" cy="914400"/>
          </a:xfrm>
          <a:solidFill>
            <a:schemeClr val="bg1"/>
          </a:solidFill>
        </p:grpSpPr>
        <p:sp>
          <p:nvSpPr>
            <p:cNvPr id="39" name="Ελεύθερη σχεδίαση: Σχήμα 38">
              <a:extLst>
                <a:ext uri="{FF2B5EF4-FFF2-40B4-BE49-F238E27FC236}"/>
              </a:extLst>
            </p:cNvPr>
            <p:cNvSpPr/>
            <p:nvPr/>
          </p:nvSpPr>
          <p:spPr>
            <a:xfrm>
              <a:off x="5774531" y="3172301"/>
              <a:ext cx="180975" cy="180975"/>
            </a:xfrm>
            <a:custGeom>
              <a:avLst/>
              <a:gdLst>
                <a:gd name="connsiteX0" fmla="*/ 178594 w 180975"/>
                <a:gd name="connsiteY0" fmla="*/ 92869 h 180975"/>
                <a:gd name="connsiteX1" fmla="*/ 92869 w 180975"/>
                <a:gd name="connsiteY1" fmla="*/ 178594 h 180975"/>
                <a:gd name="connsiteX2" fmla="*/ 7144 w 180975"/>
                <a:gd name="connsiteY2" fmla="*/ 92869 h 180975"/>
                <a:gd name="connsiteX3" fmla="*/ 92869 w 180975"/>
                <a:gd name="connsiteY3" fmla="*/ 7144 h 180975"/>
                <a:gd name="connsiteX4" fmla="*/ 178594 w 180975"/>
                <a:gd name="connsiteY4" fmla="*/ 92869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178594" y="92869"/>
                  </a:moveTo>
                  <a:cubicBezTo>
                    <a:pt x="178594" y="140213"/>
                    <a:pt x="140213" y="178594"/>
                    <a:pt x="92869" y="178594"/>
                  </a:cubicBezTo>
                  <a:cubicBezTo>
                    <a:pt x="45524" y="178594"/>
                    <a:pt x="7144" y="140213"/>
                    <a:pt x="7144" y="92869"/>
                  </a:cubicBezTo>
                  <a:cubicBezTo>
                    <a:pt x="7144" y="45524"/>
                    <a:pt x="45524" y="7144"/>
                    <a:pt x="92869" y="7144"/>
                  </a:cubicBezTo>
                  <a:cubicBezTo>
                    <a:pt x="140213" y="7144"/>
                    <a:pt x="178594" y="45524"/>
                    <a:pt x="178594" y="9286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3" name="Ελεύθερη σχεδίαση: Σχήμα 42">
              <a:extLst>
                <a:ext uri="{FF2B5EF4-FFF2-40B4-BE49-F238E27FC236}"/>
              </a:extLst>
            </p:cNvPr>
            <p:cNvSpPr/>
            <p:nvPr/>
          </p:nvSpPr>
          <p:spPr>
            <a:xfrm>
              <a:off x="6231731" y="3172301"/>
              <a:ext cx="180975" cy="180975"/>
            </a:xfrm>
            <a:custGeom>
              <a:avLst/>
              <a:gdLst>
                <a:gd name="connsiteX0" fmla="*/ 178594 w 180975"/>
                <a:gd name="connsiteY0" fmla="*/ 92869 h 180975"/>
                <a:gd name="connsiteX1" fmla="*/ 92869 w 180975"/>
                <a:gd name="connsiteY1" fmla="*/ 178594 h 180975"/>
                <a:gd name="connsiteX2" fmla="*/ 7144 w 180975"/>
                <a:gd name="connsiteY2" fmla="*/ 92869 h 180975"/>
                <a:gd name="connsiteX3" fmla="*/ 92869 w 180975"/>
                <a:gd name="connsiteY3" fmla="*/ 7144 h 180975"/>
                <a:gd name="connsiteX4" fmla="*/ 178594 w 180975"/>
                <a:gd name="connsiteY4" fmla="*/ 92869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178594" y="92869"/>
                  </a:moveTo>
                  <a:cubicBezTo>
                    <a:pt x="178594" y="140213"/>
                    <a:pt x="140213" y="178594"/>
                    <a:pt x="92869" y="178594"/>
                  </a:cubicBezTo>
                  <a:cubicBezTo>
                    <a:pt x="45524" y="178594"/>
                    <a:pt x="7144" y="140213"/>
                    <a:pt x="7144" y="92869"/>
                  </a:cubicBezTo>
                  <a:cubicBezTo>
                    <a:pt x="7144" y="45524"/>
                    <a:pt x="45524" y="7144"/>
                    <a:pt x="92869" y="7144"/>
                  </a:cubicBezTo>
                  <a:cubicBezTo>
                    <a:pt x="140213" y="7144"/>
                    <a:pt x="178594" y="45524"/>
                    <a:pt x="178594" y="9286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65" name="Ελεύθερη σχεδίαση: Σχήμα 64">
              <a:extLst>
                <a:ext uri="{FF2B5EF4-FFF2-40B4-BE49-F238E27FC236}"/>
              </a:extLst>
            </p:cNvPr>
            <p:cNvSpPr/>
            <p:nvPr/>
          </p:nvSpPr>
          <p:spPr>
            <a:xfrm>
              <a:off x="5917406" y="3499961"/>
              <a:ext cx="352425" cy="180975"/>
            </a:xfrm>
            <a:custGeom>
              <a:avLst/>
              <a:gdLst>
                <a:gd name="connsiteX0" fmla="*/ 350044 w 352425"/>
                <a:gd name="connsiteY0" fmla="*/ 178594 h 180975"/>
                <a:gd name="connsiteX1" fmla="*/ 350044 w 352425"/>
                <a:gd name="connsiteY1" fmla="*/ 92869 h 180975"/>
                <a:gd name="connsiteX2" fmla="*/ 332899 w 352425"/>
                <a:gd name="connsiteY2" fmla="*/ 58579 h 180975"/>
                <a:gd name="connsiteX3" fmla="*/ 249079 w 352425"/>
                <a:gd name="connsiteY3" fmla="*/ 18574 h 180975"/>
                <a:gd name="connsiteX4" fmla="*/ 178594 w 352425"/>
                <a:gd name="connsiteY4" fmla="*/ 7144 h 180975"/>
                <a:gd name="connsiteX5" fmla="*/ 108109 w 352425"/>
                <a:gd name="connsiteY5" fmla="*/ 18574 h 180975"/>
                <a:gd name="connsiteX6" fmla="*/ 24289 w 352425"/>
                <a:gd name="connsiteY6" fmla="*/ 58579 h 180975"/>
                <a:gd name="connsiteX7" fmla="*/ 7144 w 352425"/>
                <a:gd name="connsiteY7" fmla="*/ 92869 h 180975"/>
                <a:gd name="connsiteX8" fmla="*/ 7144 w 352425"/>
                <a:gd name="connsiteY8" fmla="*/ 178594 h 180975"/>
                <a:gd name="connsiteX9" fmla="*/ 350044 w 352425"/>
                <a:gd name="connsiteY9" fmla="*/ 178594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2425" h="180975">
                  <a:moveTo>
                    <a:pt x="350044" y="178594"/>
                  </a:moveTo>
                  <a:lnTo>
                    <a:pt x="350044" y="92869"/>
                  </a:lnTo>
                  <a:cubicBezTo>
                    <a:pt x="350044" y="79534"/>
                    <a:pt x="344329" y="66199"/>
                    <a:pt x="332899" y="58579"/>
                  </a:cubicBezTo>
                  <a:cubicBezTo>
                    <a:pt x="310039" y="39529"/>
                    <a:pt x="279559" y="26194"/>
                    <a:pt x="249079" y="18574"/>
                  </a:cubicBezTo>
                  <a:cubicBezTo>
                    <a:pt x="228124" y="12859"/>
                    <a:pt x="203359" y="7144"/>
                    <a:pt x="178594" y="7144"/>
                  </a:cubicBezTo>
                  <a:cubicBezTo>
                    <a:pt x="155734" y="7144"/>
                    <a:pt x="130969" y="10954"/>
                    <a:pt x="108109" y="18574"/>
                  </a:cubicBezTo>
                  <a:cubicBezTo>
                    <a:pt x="77629" y="26194"/>
                    <a:pt x="49054" y="41434"/>
                    <a:pt x="24289" y="58579"/>
                  </a:cubicBezTo>
                  <a:cubicBezTo>
                    <a:pt x="12859" y="68104"/>
                    <a:pt x="7144" y="79534"/>
                    <a:pt x="7144" y="92869"/>
                  </a:cubicBezTo>
                  <a:lnTo>
                    <a:pt x="7144" y="178594"/>
                  </a:lnTo>
                  <a:lnTo>
                    <a:pt x="350044" y="178594"/>
                  </a:lnTo>
                  <a:close/>
                </a:path>
              </a:pathLst>
            </a:custGeom>
            <a:grpFill/>
            <a:ln w="9525" cap="flat">
              <a:noFill/>
              <a:prstDash val="solid"/>
              <a:miter/>
            </a:ln>
          </p:spPr>
          <p:txBody>
            <a:bodyPr anchor="ctr"/>
            <a:lstStyle/>
            <a:p>
              <a:pPr fontAlgn="auto">
                <a:spcBef>
                  <a:spcPts val="0"/>
                </a:spcBef>
                <a:spcAft>
                  <a:spcPts val="0"/>
                </a:spcAft>
                <a:defRPr/>
              </a:pPr>
              <a:endParaRPr lang="el-GR" dirty="0">
                <a:latin typeface="+mn-lt"/>
                <a:cs typeface="+mn-cs"/>
              </a:endParaRPr>
            </a:p>
          </p:txBody>
        </p:sp>
        <p:sp>
          <p:nvSpPr>
            <p:cNvPr id="66" name="Ελεύθερη σχεδίαση: Σχήμα 65">
              <a:extLst>
                <a:ext uri="{FF2B5EF4-FFF2-40B4-BE49-F238E27FC236}"/>
              </a:extLst>
            </p:cNvPr>
            <p:cNvSpPr/>
            <p:nvPr/>
          </p:nvSpPr>
          <p:spPr>
            <a:xfrm>
              <a:off x="6003131" y="3305651"/>
              <a:ext cx="180975" cy="180975"/>
            </a:xfrm>
            <a:custGeom>
              <a:avLst/>
              <a:gdLst>
                <a:gd name="connsiteX0" fmla="*/ 178594 w 180975"/>
                <a:gd name="connsiteY0" fmla="*/ 92869 h 180975"/>
                <a:gd name="connsiteX1" fmla="*/ 92869 w 180975"/>
                <a:gd name="connsiteY1" fmla="*/ 178594 h 180975"/>
                <a:gd name="connsiteX2" fmla="*/ 7144 w 180975"/>
                <a:gd name="connsiteY2" fmla="*/ 92869 h 180975"/>
                <a:gd name="connsiteX3" fmla="*/ 92869 w 180975"/>
                <a:gd name="connsiteY3" fmla="*/ 7144 h 180975"/>
                <a:gd name="connsiteX4" fmla="*/ 178594 w 180975"/>
                <a:gd name="connsiteY4" fmla="*/ 92869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178594" y="92869"/>
                  </a:moveTo>
                  <a:cubicBezTo>
                    <a:pt x="178594" y="140213"/>
                    <a:pt x="140213" y="178594"/>
                    <a:pt x="92869" y="178594"/>
                  </a:cubicBezTo>
                  <a:cubicBezTo>
                    <a:pt x="45524" y="178594"/>
                    <a:pt x="7144" y="140213"/>
                    <a:pt x="7144" y="92869"/>
                  </a:cubicBezTo>
                  <a:cubicBezTo>
                    <a:pt x="7144" y="45524"/>
                    <a:pt x="45524" y="7144"/>
                    <a:pt x="92869" y="7144"/>
                  </a:cubicBezTo>
                  <a:cubicBezTo>
                    <a:pt x="140213" y="7144"/>
                    <a:pt x="178594" y="45524"/>
                    <a:pt x="178594" y="9286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67" name="Ελεύθερη σχεδίαση: Σχήμα 66">
              <a:extLst>
                <a:ext uri="{FF2B5EF4-FFF2-40B4-BE49-F238E27FC236}"/>
              </a:extLst>
            </p:cNvPr>
            <p:cNvSpPr/>
            <p:nvPr/>
          </p:nvSpPr>
          <p:spPr>
            <a:xfrm>
              <a:off x="6178391" y="3366611"/>
              <a:ext cx="323850" cy="180975"/>
            </a:xfrm>
            <a:custGeom>
              <a:avLst/>
              <a:gdLst>
                <a:gd name="connsiteX0" fmla="*/ 300514 w 323850"/>
                <a:gd name="connsiteY0" fmla="*/ 58579 h 180975"/>
                <a:gd name="connsiteX1" fmla="*/ 216694 w 323850"/>
                <a:gd name="connsiteY1" fmla="*/ 18574 h 180975"/>
                <a:gd name="connsiteX2" fmla="*/ 146209 w 323850"/>
                <a:gd name="connsiteY2" fmla="*/ 7144 h 180975"/>
                <a:gd name="connsiteX3" fmla="*/ 75724 w 323850"/>
                <a:gd name="connsiteY3" fmla="*/ 18574 h 180975"/>
                <a:gd name="connsiteX4" fmla="*/ 41434 w 323850"/>
                <a:gd name="connsiteY4" fmla="*/ 31909 h 180975"/>
                <a:gd name="connsiteX5" fmla="*/ 41434 w 323850"/>
                <a:gd name="connsiteY5" fmla="*/ 33814 h 180975"/>
                <a:gd name="connsiteX6" fmla="*/ 7144 w 323850"/>
                <a:gd name="connsiteY6" fmla="*/ 117634 h 180975"/>
                <a:gd name="connsiteX7" fmla="*/ 94774 w 323850"/>
                <a:gd name="connsiteY7" fmla="*/ 161449 h 180975"/>
                <a:gd name="connsiteX8" fmla="*/ 110014 w 323850"/>
                <a:gd name="connsiteY8" fmla="*/ 178594 h 180975"/>
                <a:gd name="connsiteX9" fmla="*/ 317659 w 323850"/>
                <a:gd name="connsiteY9" fmla="*/ 178594 h 180975"/>
                <a:gd name="connsiteX10" fmla="*/ 317659 w 323850"/>
                <a:gd name="connsiteY10" fmla="*/ 92869 h 180975"/>
                <a:gd name="connsiteX11" fmla="*/ 300514 w 323850"/>
                <a:gd name="connsiteY11" fmla="*/ 5857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3850" h="180975">
                  <a:moveTo>
                    <a:pt x="300514" y="58579"/>
                  </a:moveTo>
                  <a:cubicBezTo>
                    <a:pt x="277654" y="39529"/>
                    <a:pt x="247174" y="26194"/>
                    <a:pt x="216694" y="18574"/>
                  </a:cubicBezTo>
                  <a:cubicBezTo>
                    <a:pt x="195739" y="12859"/>
                    <a:pt x="170974" y="7144"/>
                    <a:pt x="146209" y="7144"/>
                  </a:cubicBezTo>
                  <a:cubicBezTo>
                    <a:pt x="123349" y="7144"/>
                    <a:pt x="98584" y="10954"/>
                    <a:pt x="75724" y="18574"/>
                  </a:cubicBezTo>
                  <a:cubicBezTo>
                    <a:pt x="64294" y="22384"/>
                    <a:pt x="52864" y="26194"/>
                    <a:pt x="41434" y="31909"/>
                  </a:cubicBezTo>
                  <a:lnTo>
                    <a:pt x="41434" y="33814"/>
                  </a:lnTo>
                  <a:cubicBezTo>
                    <a:pt x="41434" y="66199"/>
                    <a:pt x="28099" y="96679"/>
                    <a:pt x="7144" y="117634"/>
                  </a:cubicBezTo>
                  <a:cubicBezTo>
                    <a:pt x="43339" y="129064"/>
                    <a:pt x="71914" y="144304"/>
                    <a:pt x="94774" y="161449"/>
                  </a:cubicBezTo>
                  <a:cubicBezTo>
                    <a:pt x="100489" y="167164"/>
                    <a:pt x="106204" y="170974"/>
                    <a:pt x="110014" y="178594"/>
                  </a:cubicBezTo>
                  <a:lnTo>
                    <a:pt x="317659" y="178594"/>
                  </a:lnTo>
                  <a:lnTo>
                    <a:pt x="317659" y="92869"/>
                  </a:lnTo>
                  <a:cubicBezTo>
                    <a:pt x="317659" y="79534"/>
                    <a:pt x="311944" y="66199"/>
                    <a:pt x="300514" y="5857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68" name="Ελεύθερη σχεδίαση: Σχήμα 67">
              <a:extLst>
                <a:ext uri="{FF2B5EF4-FFF2-40B4-BE49-F238E27FC236}"/>
              </a:extLst>
            </p:cNvPr>
            <p:cNvSpPr/>
            <p:nvPr/>
          </p:nvSpPr>
          <p:spPr>
            <a:xfrm>
              <a:off x="5688806" y="3366611"/>
              <a:ext cx="323850" cy="180975"/>
            </a:xfrm>
            <a:custGeom>
              <a:avLst/>
              <a:gdLst>
                <a:gd name="connsiteX0" fmla="*/ 230029 w 323850"/>
                <a:gd name="connsiteY0" fmla="*/ 161449 h 180975"/>
                <a:gd name="connsiteX1" fmla="*/ 230029 w 323850"/>
                <a:gd name="connsiteY1" fmla="*/ 161449 h 180975"/>
                <a:gd name="connsiteX2" fmla="*/ 317659 w 323850"/>
                <a:gd name="connsiteY2" fmla="*/ 117634 h 180975"/>
                <a:gd name="connsiteX3" fmla="*/ 283369 w 323850"/>
                <a:gd name="connsiteY3" fmla="*/ 33814 h 180975"/>
                <a:gd name="connsiteX4" fmla="*/ 283369 w 323850"/>
                <a:gd name="connsiteY4" fmla="*/ 30004 h 180975"/>
                <a:gd name="connsiteX5" fmla="*/ 249079 w 323850"/>
                <a:gd name="connsiteY5" fmla="*/ 18574 h 180975"/>
                <a:gd name="connsiteX6" fmla="*/ 178594 w 323850"/>
                <a:gd name="connsiteY6" fmla="*/ 7144 h 180975"/>
                <a:gd name="connsiteX7" fmla="*/ 108109 w 323850"/>
                <a:gd name="connsiteY7" fmla="*/ 18574 h 180975"/>
                <a:gd name="connsiteX8" fmla="*/ 24289 w 323850"/>
                <a:gd name="connsiteY8" fmla="*/ 58579 h 180975"/>
                <a:gd name="connsiteX9" fmla="*/ 7144 w 323850"/>
                <a:gd name="connsiteY9" fmla="*/ 92869 h 180975"/>
                <a:gd name="connsiteX10" fmla="*/ 7144 w 323850"/>
                <a:gd name="connsiteY10" fmla="*/ 178594 h 180975"/>
                <a:gd name="connsiteX11" fmla="*/ 212884 w 323850"/>
                <a:gd name="connsiteY11" fmla="*/ 178594 h 180975"/>
                <a:gd name="connsiteX12" fmla="*/ 230029 w 323850"/>
                <a:gd name="connsiteY12" fmla="*/ 16144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3850" h="180975">
                  <a:moveTo>
                    <a:pt x="230029" y="161449"/>
                  </a:moveTo>
                  <a:lnTo>
                    <a:pt x="230029" y="161449"/>
                  </a:lnTo>
                  <a:cubicBezTo>
                    <a:pt x="256699" y="142399"/>
                    <a:pt x="287179" y="127159"/>
                    <a:pt x="317659" y="117634"/>
                  </a:cubicBezTo>
                  <a:cubicBezTo>
                    <a:pt x="296704" y="94774"/>
                    <a:pt x="283369" y="66199"/>
                    <a:pt x="283369" y="33814"/>
                  </a:cubicBezTo>
                  <a:cubicBezTo>
                    <a:pt x="283369" y="31909"/>
                    <a:pt x="283369" y="31909"/>
                    <a:pt x="283369" y="30004"/>
                  </a:cubicBezTo>
                  <a:cubicBezTo>
                    <a:pt x="271939" y="26194"/>
                    <a:pt x="260509" y="20479"/>
                    <a:pt x="249079" y="18574"/>
                  </a:cubicBezTo>
                  <a:cubicBezTo>
                    <a:pt x="228124" y="12859"/>
                    <a:pt x="203359" y="7144"/>
                    <a:pt x="178594" y="7144"/>
                  </a:cubicBezTo>
                  <a:cubicBezTo>
                    <a:pt x="155734" y="7144"/>
                    <a:pt x="130969" y="10954"/>
                    <a:pt x="108109" y="18574"/>
                  </a:cubicBezTo>
                  <a:cubicBezTo>
                    <a:pt x="77629" y="28099"/>
                    <a:pt x="49054" y="41434"/>
                    <a:pt x="24289" y="58579"/>
                  </a:cubicBezTo>
                  <a:cubicBezTo>
                    <a:pt x="12859" y="66199"/>
                    <a:pt x="7144" y="79534"/>
                    <a:pt x="7144" y="92869"/>
                  </a:cubicBezTo>
                  <a:lnTo>
                    <a:pt x="7144" y="178594"/>
                  </a:lnTo>
                  <a:lnTo>
                    <a:pt x="212884" y="178594"/>
                  </a:lnTo>
                  <a:cubicBezTo>
                    <a:pt x="218599" y="170974"/>
                    <a:pt x="222409" y="167164"/>
                    <a:pt x="230029" y="16144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
        <p:nvSpPr>
          <p:cNvPr id="35" name="Τίτλος 1">
            <a:extLst>
              <a:ext uri="{FF2B5EF4-FFF2-40B4-BE49-F238E27FC236}"/>
            </a:extLst>
          </p:cNvPr>
          <p:cNvSpPr>
            <a:spLocks noGrp="1"/>
          </p:cNvSpPr>
          <p:nvPr>
            <p:ph type="title"/>
          </p:nvPr>
        </p:nvSpPr>
        <p:spPr>
          <a:xfrm>
            <a:off x="431800" y="277813"/>
            <a:ext cx="11339513" cy="431800"/>
          </a:xfrm>
        </p:spPr>
        <p:txBody>
          <a:bodyPr/>
          <a:lstStyle/>
          <a:p>
            <a:pPr algn="ctr" eaLnBrk="1" fontAlgn="auto" hangingPunct="1">
              <a:spcAft>
                <a:spcPts val="0"/>
              </a:spcAft>
              <a:defRPr/>
            </a:pPr>
            <a:r>
              <a:rPr lang="el-GR" b="1" dirty="0"/>
              <a:t>Σχεδιασμός Οργανωτικής Δομής της Επιχείρησης</a:t>
            </a:r>
            <a:endParaRPr lang="el-GR" dirty="0"/>
          </a:p>
        </p:txBody>
      </p:sp>
      <p:pic>
        <p:nvPicPr>
          <p:cNvPr id="33812" name="Θέση εικόνας 25" descr="Κοντινή εικόνα εσωτερικού υλικού δόμησης"/>
          <p:cNvPicPr>
            <a:picLocks noGrp="1" noChangeAspect="1"/>
          </p:cNvPicPr>
          <p:nvPr>
            <p:ph type="pic" sz="quarter" idx="41"/>
          </p:nvPr>
        </p:nvPicPr>
        <p:blipFill>
          <a:blip r:embed="rId9"/>
          <a:srcRect/>
          <a:stretch>
            <a:fillRect/>
          </a:stretch>
        </p:blipFill>
        <p:spPr>
          <a:xfrm>
            <a:off x="684213" y="1981200"/>
            <a:ext cx="1476375" cy="1476375"/>
          </a:xfrm>
          <a:ln w="9525"/>
        </p:spPr>
      </p:pic>
      <p:sp>
        <p:nvSpPr>
          <p:cNvPr id="33813" name="Θέση κειμένου 6"/>
          <p:cNvSpPr txBox="1">
            <a:spLocks/>
          </p:cNvSpPr>
          <p:nvPr/>
        </p:nvSpPr>
        <p:spPr bwMode="auto">
          <a:xfrm>
            <a:off x="454025" y="3956050"/>
            <a:ext cx="1981200" cy="35877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a:solidFill>
                  <a:srgbClr val="404040"/>
                </a:solidFill>
                <a:latin typeface="Cambria" pitchFamily="18" charset="0"/>
              </a:rPr>
              <a:t>Η τμηματοποίηση</a:t>
            </a:r>
          </a:p>
        </p:txBody>
      </p:sp>
      <p:sp>
        <p:nvSpPr>
          <p:cNvPr id="41" name="Θέση κειμένου 6">
            <a:extLst>
              <a:ext uri="{FF2B5EF4-FFF2-40B4-BE49-F238E27FC236}"/>
            </a:extLst>
          </p:cNvPr>
          <p:cNvSpPr txBox="1">
            <a:spLocks/>
          </p:cNvSpPr>
          <p:nvPr/>
        </p:nvSpPr>
        <p:spPr>
          <a:xfrm>
            <a:off x="520700" y="4821238"/>
            <a:ext cx="1979613" cy="360362"/>
          </a:xfrm>
          <a:prstGeom prst="rect">
            <a:avLst/>
          </a:prstGeom>
        </p:spPr>
        <p:txBody>
          <a:bodyPr lIns="0" tIns="0" rIns="0" bIns="0"/>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l-GR" sz="1600" dirty="0">
                <a:latin typeface="+mn-lt"/>
              </a:rPr>
              <a:t>Δηλαδή η κατανομή δραστηριοτήτων ή λειτουργιών</a:t>
            </a:r>
          </a:p>
        </p:txBody>
      </p:sp>
      <p:sp>
        <p:nvSpPr>
          <p:cNvPr id="33815" name="Θέση κειμένου 10"/>
          <p:cNvSpPr txBox="1">
            <a:spLocks/>
          </p:cNvSpPr>
          <p:nvPr/>
        </p:nvSpPr>
        <p:spPr bwMode="auto">
          <a:xfrm>
            <a:off x="9777413" y="3956050"/>
            <a:ext cx="2108200" cy="35877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a:solidFill>
                  <a:srgbClr val="404040"/>
                </a:solidFill>
                <a:latin typeface="Cambria" pitchFamily="18" charset="0"/>
              </a:rPr>
              <a:t>Οι σχέσεις μεταξύ λειτουργιών γραμμής &amp; επιτελείου</a:t>
            </a:r>
          </a:p>
        </p:txBody>
      </p:sp>
      <p:grpSp>
        <p:nvGrpSpPr>
          <p:cNvPr id="20" name="Γραφικό 15" descr="Χρήστης">
            <a:extLst>
              <a:ext uri="{FF2B5EF4-FFF2-40B4-BE49-F238E27FC236}"/>
            </a:extLst>
          </p:cNvPr>
          <p:cNvGrpSpPr/>
          <p:nvPr/>
        </p:nvGrpSpPr>
        <p:grpSpPr>
          <a:xfrm>
            <a:off x="5644700" y="2268401"/>
            <a:ext cx="914400" cy="914400"/>
            <a:chOff x="5638800" y="2971800"/>
            <a:chExt cx="914400" cy="914400"/>
          </a:xfrm>
          <a:solidFill>
            <a:schemeClr val="bg1"/>
          </a:solidFill>
        </p:grpSpPr>
        <p:sp>
          <p:nvSpPr>
            <p:cNvPr id="21" name="Ελεύθερη σχεδίαση: Σχήμα 20">
              <a:extLst>
                <a:ext uri="{FF2B5EF4-FFF2-40B4-BE49-F238E27FC236}"/>
              </a:extLst>
            </p:cNvPr>
            <p:cNvSpPr/>
            <p:nvPr/>
          </p:nvSpPr>
          <p:spPr>
            <a:xfrm>
              <a:off x="5936456" y="3098006"/>
              <a:ext cx="314325" cy="314325"/>
            </a:xfrm>
            <a:custGeom>
              <a:avLst/>
              <a:gdLst>
                <a:gd name="connsiteX0" fmla="*/ 311944 w 314325"/>
                <a:gd name="connsiteY0" fmla="*/ 159544 h 314325"/>
                <a:gd name="connsiteX1" fmla="*/ 159544 w 314325"/>
                <a:gd name="connsiteY1" fmla="*/ 311944 h 314325"/>
                <a:gd name="connsiteX2" fmla="*/ 7144 w 314325"/>
                <a:gd name="connsiteY2" fmla="*/ 159544 h 314325"/>
                <a:gd name="connsiteX3" fmla="*/ 159544 w 314325"/>
                <a:gd name="connsiteY3" fmla="*/ 7144 h 314325"/>
                <a:gd name="connsiteX4" fmla="*/ 311944 w 314325"/>
                <a:gd name="connsiteY4" fmla="*/ 159544 h 314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5" h="314325">
                  <a:moveTo>
                    <a:pt x="311944" y="159544"/>
                  </a:moveTo>
                  <a:cubicBezTo>
                    <a:pt x="311944" y="243712"/>
                    <a:pt x="243712" y="311944"/>
                    <a:pt x="159544" y="311944"/>
                  </a:cubicBezTo>
                  <a:cubicBezTo>
                    <a:pt x="75376" y="311944"/>
                    <a:pt x="7144" y="243712"/>
                    <a:pt x="7144" y="159544"/>
                  </a:cubicBezTo>
                  <a:cubicBezTo>
                    <a:pt x="7144" y="75376"/>
                    <a:pt x="75376" y="7144"/>
                    <a:pt x="159544" y="7144"/>
                  </a:cubicBezTo>
                  <a:cubicBezTo>
                    <a:pt x="243712" y="7144"/>
                    <a:pt x="311944" y="75376"/>
                    <a:pt x="311944" y="15954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3" name="Ελεύθερη σχεδίαση: Σχήμα 22">
              <a:extLst>
                <a:ext uri="{FF2B5EF4-FFF2-40B4-BE49-F238E27FC236}"/>
              </a:extLst>
            </p:cNvPr>
            <p:cNvSpPr/>
            <p:nvPr/>
          </p:nvSpPr>
          <p:spPr>
            <a:xfrm>
              <a:off x="5784056" y="3440906"/>
              <a:ext cx="619125" cy="314325"/>
            </a:xfrm>
            <a:custGeom>
              <a:avLst/>
              <a:gdLst>
                <a:gd name="connsiteX0" fmla="*/ 616744 w 619125"/>
                <a:gd name="connsiteY0" fmla="*/ 311944 h 314325"/>
                <a:gd name="connsiteX1" fmla="*/ 616744 w 619125"/>
                <a:gd name="connsiteY1" fmla="*/ 159544 h 314325"/>
                <a:gd name="connsiteX2" fmla="*/ 586264 w 619125"/>
                <a:gd name="connsiteY2" fmla="*/ 98584 h 314325"/>
                <a:gd name="connsiteX3" fmla="*/ 437674 w 619125"/>
                <a:gd name="connsiteY3" fmla="*/ 26194 h 314325"/>
                <a:gd name="connsiteX4" fmla="*/ 311944 w 619125"/>
                <a:gd name="connsiteY4" fmla="*/ 7144 h 314325"/>
                <a:gd name="connsiteX5" fmla="*/ 186214 w 619125"/>
                <a:gd name="connsiteY5" fmla="*/ 26194 h 314325"/>
                <a:gd name="connsiteX6" fmla="*/ 37624 w 619125"/>
                <a:gd name="connsiteY6" fmla="*/ 98584 h 314325"/>
                <a:gd name="connsiteX7" fmla="*/ 7144 w 619125"/>
                <a:gd name="connsiteY7" fmla="*/ 159544 h 314325"/>
                <a:gd name="connsiteX8" fmla="*/ 7144 w 619125"/>
                <a:gd name="connsiteY8" fmla="*/ 311944 h 314325"/>
                <a:gd name="connsiteX9" fmla="*/ 616744 w 619125"/>
                <a:gd name="connsiteY9" fmla="*/ 311944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9125" h="314325">
                  <a:moveTo>
                    <a:pt x="616744" y="311944"/>
                  </a:moveTo>
                  <a:lnTo>
                    <a:pt x="616744" y="159544"/>
                  </a:lnTo>
                  <a:cubicBezTo>
                    <a:pt x="616744" y="136684"/>
                    <a:pt x="605314" y="113824"/>
                    <a:pt x="586264" y="98584"/>
                  </a:cubicBezTo>
                  <a:cubicBezTo>
                    <a:pt x="544354" y="64294"/>
                    <a:pt x="491014" y="41434"/>
                    <a:pt x="437674" y="26194"/>
                  </a:cubicBezTo>
                  <a:cubicBezTo>
                    <a:pt x="399574" y="14764"/>
                    <a:pt x="357664" y="7144"/>
                    <a:pt x="311944" y="7144"/>
                  </a:cubicBezTo>
                  <a:cubicBezTo>
                    <a:pt x="270034" y="7144"/>
                    <a:pt x="228124" y="14764"/>
                    <a:pt x="186214" y="26194"/>
                  </a:cubicBezTo>
                  <a:cubicBezTo>
                    <a:pt x="132874" y="41434"/>
                    <a:pt x="79534" y="68104"/>
                    <a:pt x="37624" y="98584"/>
                  </a:cubicBezTo>
                  <a:cubicBezTo>
                    <a:pt x="18574" y="113824"/>
                    <a:pt x="7144" y="136684"/>
                    <a:pt x="7144" y="159544"/>
                  </a:cubicBezTo>
                  <a:lnTo>
                    <a:pt x="7144" y="311944"/>
                  </a:lnTo>
                  <a:lnTo>
                    <a:pt x="616744" y="3119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
        <p:nvSpPr>
          <p:cNvPr id="2" name="Ορθογώνιο 1">
            <a:extLst>
              <a:ext uri="{FF2B5EF4-FFF2-40B4-BE49-F238E27FC236}"/>
            </a:extLst>
          </p:cNvPr>
          <p:cNvSpPr/>
          <p:nvPr/>
        </p:nvSpPr>
        <p:spPr>
          <a:xfrm>
            <a:off x="338138" y="1006475"/>
            <a:ext cx="11526837" cy="584200"/>
          </a:xfrm>
          <a:prstGeom prst="rect">
            <a:avLst/>
          </a:prstGeom>
        </p:spPr>
        <p:txBody>
          <a:bodyPr>
            <a:spAutoFit/>
          </a:bodyPr>
          <a:lstStyle/>
          <a:p>
            <a:pPr algn="ctr" fontAlgn="auto">
              <a:spcBef>
                <a:spcPts val="0"/>
              </a:spcBef>
              <a:spcAft>
                <a:spcPts val="0"/>
              </a:spcAft>
              <a:defRPr/>
            </a:pPr>
            <a:r>
              <a:rPr lang="el-GR" sz="1600" dirty="0">
                <a:solidFill>
                  <a:schemeClr val="tx1">
                    <a:lumMod val="75000"/>
                    <a:lumOff val="25000"/>
                  </a:schemeClr>
                </a:solidFill>
                <a:latin typeface="+mn-lt"/>
                <a:cs typeface="+mn-cs"/>
              </a:rPr>
              <a:t>Είναι ιδιαίτερα σημαντικός, διότι -</a:t>
            </a:r>
            <a:r>
              <a:rPr lang="en-US" sz="1600" dirty="0">
                <a:solidFill>
                  <a:schemeClr val="tx1">
                    <a:lumMod val="75000"/>
                    <a:lumOff val="25000"/>
                  </a:schemeClr>
                </a:solidFill>
                <a:latin typeface="+mn-lt"/>
                <a:cs typeface="+mn-cs"/>
              </a:rPr>
              <a:t> </a:t>
            </a:r>
            <a:r>
              <a:rPr lang="el-GR" sz="1600" dirty="0">
                <a:solidFill>
                  <a:schemeClr val="tx1">
                    <a:lumMod val="75000"/>
                    <a:lumOff val="25000"/>
                  </a:schemeClr>
                </a:solidFill>
                <a:latin typeface="+mn-lt"/>
                <a:cs typeface="+mn-cs"/>
              </a:rPr>
              <a:t>μεταξύ άλλων</a:t>
            </a:r>
            <a:r>
              <a:rPr lang="en-US" sz="1600" dirty="0">
                <a:solidFill>
                  <a:schemeClr val="tx1">
                    <a:lumMod val="75000"/>
                    <a:lumOff val="25000"/>
                  </a:schemeClr>
                </a:solidFill>
                <a:latin typeface="+mn-lt"/>
                <a:cs typeface="+mn-cs"/>
              </a:rPr>
              <a:t> </a:t>
            </a:r>
            <a:r>
              <a:rPr lang="el-GR" sz="1600" dirty="0">
                <a:solidFill>
                  <a:schemeClr val="tx1">
                    <a:lumMod val="75000"/>
                    <a:lumOff val="25000"/>
                  </a:schemeClr>
                </a:solidFill>
                <a:latin typeface="+mn-lt"/>
                <a:cs typeface="+mn-cs"/>
              </a:rPr>
              <a:t>- καθορίζει την κατανομή εργασιών &amp; αρμοδιοτήτων, τον συντονισμό και τις σχέσεις της εξουσίας μέσα στην επιχείρηση. Ορισμένα από τα κύρια στοιχεία μιας οργανωτικής δομής, τα οποία μπορούν να σχεδιαστούν είναι:</a:t>
            </a:r>
          </a:p>
        </p:txBody>
      </p:sp>
      <p:grpSp>
        <p:nvGrpSpPr>
          <p:cNvPr id="8" name="Γραφικό 5" descr="Ιεραρχία">
            <a:extLst>
              <a:ext uri="{FF2B5EF4-FFF2-40B4-BE49-F238E27FC236}"/>
            </a:extLst>
          </p:cNvPr>
          <p:cNvGrpSpPr/>
          <p:nvPr/>
        </p:nvGrpSpPr>
        <p:grpSpPr>
          <a:xfrm>
            <a:off x="964600" y="2262284"/>
            <a:ext cx="914400" cy="914400"/>
            <a:chOff x="5638800" y="2971800"/>
            <a:chExt cx="914400" cy="914400"/>
          </a:xfrm>
          <a:solidFill>
            <a:schemeClr val="bg1"/>
          </a:solidFill>
        </p:grpSpPr>
        <p:sp>
          <p:nvSpPr>
            <p:cNvPr id="10" name="Ελεύθερη σχεδίαση: Σχήμα 9">
              <a:extLst>
                <a:ext uri="{FF2B5EF4-FFF2-40B4-BE49-F238E27FC236}"/>
              </a:extLst>
            </p:cNvPr>
            <p:cNvSpPr/>
            <p:nvPr/>
          </p:nvSpPr>
          <p:spPr>
            <a:xfrm>
              <a:off x="5993606" y="3612356"/>
              <a:ext cx="200025" cy="142875"/>
            </a:xfrm>
            <a:custGeom>
              <a:avLst/>
              <a:gdLst>
                <a:gd name="connsiteX0" fmla="*/ 7144 w 200025"/>
                <a:gd name="connsiteY0" fmla="*/ 7144 h 142875"/>
                <a:gd name="connsiteX1" fmla="*/ 197644 w 200025"/>
                <a:gd name="connsiteY1" fmla="*/ 7144 h 142875"/>
                <a:gd name="connsiteX2" fmla="*/ 197644 w 200025"/>
                <a:gd name="connsiteY2" fmla="*/ 140494 h 142875"/>
                <a:gd name="connsiteX3" fmla="*/ 7144 w 200025"/>
                <a:gd name="connsiteY3" fmla="*/ 140494 h 142875"/>
              </a:gdLst>
              <a:ahLst/>
              <a:cxnLst>
                <a:cxn ang="0">
                  <a:pos x="connsiteX0" y="connsiteY0"/>
                </a:cxn>
                <a:cxn ang="0">
                  <a:pos x="connsiteX1" y="connsiteY1"/>
                </a:cxn>
                <a:cxn ang="0">
                  <a:pos x="connsiteX2" y="connsiteY2"/>
                </a:cxn>
                <a:cxn ang="0">
                  <a:pos x="connsiteX3" y="connsiteY3"/>
                </a:cxn>
              </a:cxnLst>
              <a:rect l="l" t="t" r="r" b="b"/>
              <a:pathLst>
                <a:path w="200025" h="142875">
                  <a:moveTo>
                    <a:pt x="7144" y="7144"/>
                  </a:moveTo>
                  <a:lnTo>
                    <a:pt x="197644" y="7144"/>
                  </a:lnTo>
                  <a:lnTo>
                    <a:pt x="197644" y="140494"/>
                  </a:lnTo>
                  <a:lnTo>
                    <a:pt x="7144" y="1404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2" name="Ελεύθερη σχεδίαση: Σχήμα 11">
              <a:extLst>
                <a:ext uri="{FF2B5EF4-FFF2-40B4-BE49-F238E27FC236}"/>
              </a:extLst>
            </p:cNvPr>
            <p:cNvSpPr/>
            <p:nvPr/>
          </p:nvSpPr>
          <p:spPr>
            <a:xfrm>
              <a:off x="5993606" y="3098006"/>
              <a:ext cx="200025" cy="142875"/>
            </a:xfrm>
            <a:custGeom>
              <a:avLst/>
              <a:gdLst>
                <a:gd name="connsiteX0" fmla="*/ 7144 w 200025"/>
                <a:gd name="connsiteY0" fmla="*/ 7144 h 142875"/>
                <a:gd name="connsiteX1" fmla="*/ 197644 w 200025"/>
                <a:gd name="connsiteY1" fmla="*/ 7144 h 142875"/>
                <a:gd name="connsiteX2" fmla="*/ 197644 w 200025"/>
                <a:gd name="connsiteY2" fmla="*/ 140494 h 142875"/>
                <a:gd name="connsiteX3" fmla="*/ 7144 w 200025"/>
                <a:gd name="connsiteY3" fmla="*/ 140494 h 142875"/>
              </a:gdLst>
              <a:ahLst/>
              <a:cxnLst>
                <a:cxn ang="0">
                  <a:pos x="connsiteX0" y="connsiteY0"/>
                </a:cxn>
                <a:cxn ang="0">
                  <a:pos x="connsiteX1" y="connsiteY1"/>
                </a:cxn>
                <a:cxn ang="0">
                  <a:pos x="connsiteX2" y="connsiteY2"/>
                </a:cxn>
                <a:cxn ang="0">
                  <a:pos x="connsiteX3" y="connsiteY3"/>
                </a:cxn>
              </a:cxnLst>
              <a:rect l="l" t="t" r="r" b="b"/>
              <a:pathLst>
                <a:path w="200025" h="142875">
                  <a:moveTo>
                    <a:pt x="7144" y="7144"/>
                  </a:moveTo>
                  <a:lnTo>
                    <a:pt x="197644" y="7144"/>
                  </a:lnTo>
                  <a:lnTo>
                    <a:pt x="197644" y="140494"/>
                  </a:lnTo>
                  <a:lnTo>
                    <a:pt x="7144" y="1404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4" name="Ελεύθερη σχεδίαση: Σχήμα 13">
              <a:extLst>
                <a:ext uri="{FF2B5EF4-FFF2-40B4-BE49-F238E27FC236}"/>
              </a:extLst>
            </p:cNvPr>
            <p:cNvSpPr/>
            <p:nvPr/>
          </p:nvSpPr>
          <p:spPr>
            <a:xfrm>
              <a:off x="5707856" y="3612356"/>
              <a:ext cx="200025" cy="142875"/>
            </a:xfrm>
            <a:custGeom>
              <a:avLst/>
              <a:gdLst>
                <a:gd name="connsiteX0" fmla="*/ 7144 w 200025"/>
                <a:gd name="connsiteY0" fmla="*/ 7144 h 142875"/>
                <a:gd name="connsiteX1" fmla="*/ 197644 w 200025"/>
                <a:gd name="connsiteY1" fmla="*/ 7144 h 142875"/>
                <a:gd name="connsiteX2" fmla="*/ 197644 w 200025"/>
                <a:gd name="connsiteY2" fmla="*/ 140494 h 142875"/>
                <a:gd name="connsiteX3" fmla="*/ 7144 w 200025"/>
                <a:gd name="connsiteY3" fmla="*/ 140494 h 142875"/>
              </a:gdLst>
              <a:ahLst/>
              <a:cxnLst>
                <a:cxn ang="0">
                  <a:pos x="connsiteX0" y="connsiteY0"/>
                </a:cxn>
                <a:cxn ang="0">
                  <a:pos x="connsiteX1" y="connsiteY1"/>
                </a:cxn>
                <a:cxn ang="0">
                  <a:pos x="connsiteX2" y="connsiteY2"/>
                </a:cxn>
                <a:cxn ang="0">
                  <a:pos x="connsiteX3" y="connsiteY3"/>
                </a:cxn>
              </a:cxnLst>
              <a:rect l="l" t="t" r="r" b="b"/>
              <a:pathLst>
                <a:path w="200025" h="142875">
                  <a:moveTo>
                    <a:pt x="7144" y="7144"/>
                  </a:moveTo>
                  <a:lnTo>
                    <a:pt x="197644" y="7144"/>
                  </a:lnTo>
                  <a:lnTo>
                    <a:pt x="197644" y="140494"/>
                  </a:lnTo>
                  <a:lnTo>
                    <a:pt x="7144" y="1404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5" name="Ελεύθερη σχεδίαση: Σχήμα 14">
              <a:extLst>
                <a:ext uri="{FF2B5EF4-FFF2-40B4-BE49-F238E27FC236}"/>
              </a:extLst>
            </p:cNvPr>
            <p:cNvSpPr/>
            <p:nvPr/>
          </p:nvSpPr>
          <p:spPr>
            <a:xfrm>
              <a:off x="6279356" y="3612356"/>
              <a:ext cx="200025" cy="142875"/>
            </a:xfrm>
            <a:custGeom>
              <a:avLst/>
              <a:gdLst>
                <a:gd name="connsiteX0" fmla="*/ 7144 w 200025"/>
                <a:gd name="connsiteY0" fmla="*/ 7144 h 142875"/>
                <a:gd name="connsiteX1" fmla="*/ 197644 w 200025"/>
                <a:gd name="connsiteY1" fmla="*/ 7144 h 142875"/>
                <a:gd name="connsiteX2" fmla="*/ 197644 w 200025"/>
                <a:gd name="connsiteY2" fmla="*/ 140494 h 142875"/>
                <a:gd name="connsiteX3" fmla="*/ 7144 w 200025"/>
                <a:gd name="connsiteY3" fmla="*/ 140494 h 142875"/>
              </a:gdLst>
              <a:ahLst/>
              <a:cxnLst>
                <a:cxn ang="0">
                  <a:pos x="connsiteX0" y="connsiteY0"/>
                </a:cxn>
                <a:cxn ang="0">
                  <a:pos x="connsiteX1" y="connsiteY1"/>
                </a:cxn>
                <a:cxn ang="0">
                  <a:pos x="connsiteX2" y="connsiteY2"/>
                </a:cxn>
                <a:cxn ang="0">
                  <a:pos x="connsiteX3" y="connsiteY3"/>
                </a:cxn>
              </a:cxnLst>
              <a:rect l="l" t="t" r="r" b="b"/>
              <a:pathLst>
                <a:path w="200025" h="142875">
                  <a:moveTo>
                    <a:pt x="7144" y="7144"/>
                  </a:moveTo>
                  <a:lnTo>
                    <a:pt x="197644" y="7144"/>
                  </a:lnTo>
                  <a:lnTo>
                    <a:pt x="197644" y="140494"/>
                  </a:lnTo>
                  <a:lnTo>
                    <a:pt x="7144" y="1404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6" name="Ελεύθερη σχεδίαση: Σχήμα 15">
              <a:extLst>
                <a:ext uri="{FF2B5EF4-FFF2-40B4-BE49-F238E27FC236}"/>
              </a:extLst>
            </p:cNvPr>
            <p:cNvSpPr/>
            <p:nvPr/>
          </p:nvSpPr>
          <p:spPr>
            <a:xfrm>
              <a:off x="5784056" y="3269456"/>
              <a:ext cx="619125" cy="314325"/>
            </a:xfrm>
            <a:custGeom>
              <a:avLst/>
              <a:gdLst>
                <a:gd name="connsiteX0" fmla="*/ 330994 w 619125"/>
                <a:gd name="connsiteY0" fmla="*/ 140494 h 314325"/>
                <a:gd name="connsiteX1" fmla="*/ 330994 w 619125"/>
                <a:gd name="connsiteY1" fmla="*/ 7144 h 314325"/>
                <a:gd name="connsiteX2" fmla="*/ 292894 w 619125"/>
                <a:gd name="connsiteY2" fmla="*/ 7144 h 314325"/>
                <a:gd name="connsiteX3" fmla="*/ 292894 w 619125"/>
                <a:gd name="connsiteY3" fmla="*/ 140494 h 314325"/>
                <a:gd name="connsiteX4" fmla="*/ 7144 w 619125"/>
                <a:gd name="connsiteY4" fmla="*/ 140494 h 314325"/>
                <a:gd name="connsiteX5" fmla="*/ 7144 w 619125"/>
                <a:gd name="connsiteY5" fmla="*/ 311944 h 314325"/>
                <a:gd name="connsiteX6" fmla="*/ 45244 w 619125"/>
                <a:gd name="connsiteY6" fmla="*/ 311944 h 314325"/>
                <a:gd name="connsiteX7" fmla="*/ 45244 w 619125"/>
                <a:gd name="connsiteY7" fmla="*/ 178594 h 314325"/>
                <a:gd name="connsiteX8" fmla="*/ 292894 w 619125"/>
                <a:gd name="connsiteY8" fmla="*/ 178594 h 314325"/>
                <a:gd name="connsiteX9" fmla="*/ 292894 w 619125"/>
                <a:gd name="connsiteY9" fmla="*/ 311944 h 314325"/>
                <a:gd name="connsiteX10" fmla="*/ 330994 w 619125"/>
                <a:gd name="connsiteY10" fmla="*/ 311944 h 314325"/>
                <a:gd name="connsiteX11" fmla="*/ 330994 w 619125"/>
                <a:gd name="connsiteY11" fmla="*/ 178594 h 314325"/>
                <a:gd name="connsiteX12" fmla="*/ 578644 w 619125"/>
                <a:gd name="connsiteY12" fmla="*/ 178594 h 314325"/>
                <a:gd name="connsiteX13" fmla="*/ 578644 w 619125"/>
                <a:gd name="connsiteY13" fmla="*/ 311944 h 314325"/>
                <a:gd name="connsiteX14" fmla="*/ 616744 w 619125"/>
                <a:gd name="connsiteY14" fmla="*/ 311944 h 314325"/>
                <a:gd name="connsiteX15" fmla="*/ 616744 w 619125"/>
                <a:gd name="connsiteY15" fmla="*/ 140494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9125" h="314325">
                  <a:moveTo>
                    <a:pt x="330994" y="140494"/>
                  </a:moveTo>
                  <a:lnTo>
                    <a:pt x="330994" y="7144"/>
                  </a:lnTo>
                  <a:lnTo>
                    <a:pt x="292894" y="7144"/>
                  </a:lnTo>
                  <a:lnTo>
                    <a:pt x="292894" y="140494"/>
                  </a:lnTo>
                  <a:lnTo>
                    <a:pt x="7144" y="140494"/>
                  </a:lnTo>
                  <a:lnTo>
                    <a:pt x="7144" y="311944"/>
                  </a:lnTo>
                  <a:lnTo>
                    <a:pt x="45244" y="311944"/>
                  </a:lnTo>
                  <a:lnTo>
                    <a:pt x="45244" y="178594"/>
                  </a:lnTo>
                  <a:lnTo>
                    <a:pt x="292894" y="178594"/>
                  </a:lnTo>
                  <a:lnTo>
                    <a:pt x="292894" y="311944"/>
                  </a:lnTo>
                  <a:lnTo>
                    <a:pt x="330994" y="311944"/>
                  </a:lnTo>
                  <a:lnTo>
                    <a:pt x="330994" y="178594"/>
                  </a:lnTo>
                  <a:lnTo>
                    <a:pt x="578644" y="178594"/>
                  </a:lnTo>
                  <a:lnTo>
                    <a:pt x="578644" y="311944"/>
                  </a:lnTo>
                  <a:lnTo>
                    <a:pt x="616744" y="311944"/>
                  </a:lnTo>
                  <a:lnTo>
                    <a:pt x="616744" y="1404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grpSp>
        <p:nvGrpSpPr>
          <p:cNvPr id="19" name="Γραφικό 17" descr="Μάτι">
            <a:extLst>
              <a:ext uri="{FF2B5EF4-FFF2-40B4-BE49-F238E27FC236}"/>
            </a:extLst>
          </p:cNvPr>
          <p:cNvGrpSpPr/>
          <p:nvPr/>
        </p:nvGrpSpPr>
        <p:grpSpPr>
          <a:xfrm>
            <a:off x="3302966" y="2270783"/>
            <a:ext cx="914400" cy="914400"/>
            <a:chOff x="5638800" y="2971800"/>
            <a:chExt cx="914400" cy="914400"/>
          </a:xfrm>
          <a:solidFill>
            <a:schemeClr val="bg1"/>
          </a:solidFill>
        </p:grpSpPr>
        <p:sp>
          <p:nvSpPr>
            <p:cNvPr id="24" name="Ελεύθερη σχεδίαση: Σχήμα 23">
              <a:extLst>
                <a:ext uri="{FF2B5EF4-FFF2-40B4-BE49-F238E27FC236}"/>
              </a:extLst>
            </p:cNvPr>
            <p:cNvSpPr/>
            <p:nvPr/>
          </p:nvSpPr>
          <p:spPr>
            <a:xfrm>
              <a:off x="5708188" y="3193256"/>
              <a:ext cx="771525" cy="466725"/>
            </a:xfrm>
            <a:custGeom>
              <a:avLst/>
              <a:gdLst>
                <a:gd name="connsiteX0" fmla="*/ 520210 w 771525"/>
                <a:gd name="connsiteY0" fmla="*/ 372904 h 466725"/>
                <a:gd name="connsiteX1" fmla="*/ 527830 w 771525"/>
                <a:gd name="connsiteY1" fmla="*/ 107156 h 466725"/>
                <a:gd name="connsiteX2" fmla="*/ 701185 w 771525"/>
                <a:gd name="connsiteY2" fmla="*/ 246221 h 466725"/>
                <a:gd name="connsiteX3" fmla="*/ 520210 w 771525"/>
                <a:gd name="connsiteY3" fmla="*/ 372904 h 466725"/>
                <a:gd name="connsiteX4" fmla="*/ 145877 w 771525"/>
                <a:gd name="connsiteY4" fmla="*/ 176689 h 466725"/>
                <a:gd name="connsiteX5" fmla="*/ 246842 w 771525"/>
                <a:gd name="connsiteY5" fmla="*/ 108109 h 466725"/>
                <a:gd name="connsiteX6" fmla="*/ 255415 w 771525"/>
                <a:gd name="connsiteY6" fmla="*/ 372904 h 466725"/>
                <a:gd name="connsiteX7" fmla="*/ 74440 w 771525"/>
                <a:gd name="connsiteY7" fmla="*/ 246221 h 466725"/>
                <a:gd name="connsiteX8" fmla="*/ 145877 w 771525"/>
                <a:gd name="connsiteY8" fmla="*/ 176689 h 466725"/>
                <a:gd name="connsiteX9" fmla="*/ 145877 w 771525"/>
                <a:gd name="connsiteY9" fmla="*/ 176689 h 466725"/>
                <a:gd name="connsiteX10" fmla="*/ 387812 w 771525"/>
                <a:gd name="connsiteY10" fmla="*/ 388144 h 466725"/>
                <a:gd name="connsiteX11" fmla="*/ 235412 w 771525"/>
                <a:gd name="connsiteY11" fmla="*/ 235744 h 466725"/>
                <a:gd name="connsiteX12" fmla="*/ 387812 w 771525"/>
                <a:gd name="connsiteY12" fmla="*/ 83344 h 466725"/>
                <a:gd name="connsiteX13" fmla="*/ 540213 w 771525"/>
                <a:gd name="connsiteY13" fmla="*/ 235744 h 466725"/>
                <a:gd name="connsiteX14" fmla="*/ 387812 w 771525"/>
                <a:gd name="connsiteY14" fmla="*/ 388144 h 466725"/>
                <a:gd name="connsiteX15" fmla="*/ 758335 w 771525"/>
                <a:gd name="connsiteY15" fmla="*/ 219551 h 466725"/>
                <a:gd name="connsiteX16" fmla="*/ 387812 w 771525"/>
                <a:gd name="connsiteY16" fmla="*/ 7144 h 466725"/>
                <a:gd name="connsiteX17" fmla="*/ 17290 w 771525"/>
                <a:gd name="connsiteY17" fmla="*/ 219551 h 466725"/>
                <a:gd name="connsiteX18" fmla="*/ 19195 w 771525"/>
                <a:gd name="connsiteY18" fmla="*/ 276701 h 466725"/>
                <a:gd name="connsiteX19" fmla="*/ 387812 w 771525"/>
                <a:gd name="connsiteY19" fmla="*/ 464344 h 466725"/>
                <a:gd name="connsiteX20" fmla="*/ 757383 w 771525"/>
                <a:gd name="connsiteY20" fmla="*/ 276701 h 466725"/>
                <a:gd name="connsiteX21" fmla="*/ 758335 w 771525"/>
                <a:gd name="connsiteY21" fmla="*/ 219551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466725">
                  <a:moveTo>
                    <a:pt x="520210" y="372904"/>
                  </a:moveTo>
                  <a:cubicBezTo>
                    <a:pt x="594505" y="301466"/>
                    <a:pt x="598315" y="183356"/>
                    <a:pt x="527830" y="107156"/>
                  </a:cubicBezTo>
                  <a:cubicBezTo>
                    <a:pt x="603077" y="146209"/>
                    <a:pt x="664990" y="206216"/>
                    <a:pt x="701185" y="246221"/>
                  </a:cubicBezTo>
                  <a:cubicBezTo>
                    <a:pt x="663085" y="283369"/>
                    <a:pt x="598315" y="338614"/>
                    <a:pt x="520210" y="372904"/>
                  </a:cubicBezTo>
                  <a:close/>
                  <a:moveTo>
                    <a:pt x="145877" y="176689"/>
                  </a:moveTo>
                  <a:cubicBezTo>
                    <a:pt x="177310" y="150019"/>
                    <a:pt x="210647" y="127159"/>
                    <a:pt x="246842" y="108109"/>
                  </a:cubicBezTo>
                  <a:cubicBezTo>
                    <a:pt x="177310" y="184309"/>
                    <a:pt x="181120" y="301466"/>
                    <a:pt x="255415" y="372904"/>
                  </a:cubicBezTo>
                  <a:cubicBezTo>
                    <a:pt x="177310" y="338614"/>
                    <a:pt x="111587" y="283369"/>
                    <a:pt x="74440" y="246221"/>
                  </a:cubicBezTo>
                  <a:cubicBezTo>
                    <a:pt x="96347" y="221456"/>
                    <a:pt x="120160" y="198596"/>
                    <a:pt x="145877" y="176689"/>
                  </a:cubicBezTo>
                  <a:lnTo>
                    <a:pt x="145877" y="176689"/>
                  </a:lnTo>
                  <a:close/>
                  <a:moveTo>
                    <a:pt x="387812" y="388144"/>
                  </a:moveTo>
                  <a:cubicBezTo>
                    <a:pt x="303992" y="388144"/>
                    <a:pt x="235412" y="319564"/>
                    <a:pt x="235412" y="235744"/>
                  </a:cubicBezTo>
                  <a:cubicBezTo>
                    <a:pt x="235412" y="151924"/>
                    <a:pt x="303992" y="83344"/>
                    <a:pt x="387812" y="83344"/>
                  </a:cubicBezTo>
                  <a:cubicBezTo>
                    <a:pt x="471632" y="83344"/>
                    <a:pt x="540213" y="151924"/>
                    <a:pt x="540213" y="235744"/>
                  </a:cubicBezTo>
                  <a:cubicBezTo>
                    <a:pt x="540213" y="319564"/>
                    <a:pt x="471632" y="388144"/>
                    <a:pt x="387812" y="388144"/>
                  </a:cubicBezTo>
                  <a:close/>
                  <a:moveTo>
                    <a:pt x="758335" y="219551"/>
                  </a:moveTo>
                  <a:cubicBezTo>
                    <a:pt x="703090" y="154781"/>
                    <a:pt x="558310" y="7144"/>
                    <a:pt x="387812" y="7144"/>
                  </a:cubicBezTo>
                  <a:cubicBezTo>
                    <a:pt x="217315" y="7144"/>
                    <a:pt x="72535" y="154781"/>
                    <a:pt x="17290" y="219551"/>
                  </a:cubicBezTo>
                  <a:cubicBezTo>
                    <a:pt x="3002" y="236696"/>
                    <a:pt x="3955" y="260509"/>
                    <a:pt x="19195" y="276701"/>
                  </a:cubicBezTo>
                  <a:cubicBezTo>
                    <a:pt x="75392" y="335756"/>
                    <a:pt x="219220" y="464344"/>
                    <a:pt x="387812" y="464344"/>
                  </a:cubicBezTo>
                  <a:cubicBezTo>
                    <a:pt x="556405" y="464344"/>
                    <a:pt x="700233" y="335756"/>
                    <a:pt x="757383" y="276701"/>
                  </a:cubicBezTo>
                  <a:cubicBezTo>
                    <a:pt x="771670" y="261461"/>
                    <a:pt x="772623" y="236696"/>
                    <a:pt x="758335" y="219551"/>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5" name="Ελεύθερη σχεδίαση: Σχήμα 24">
              <a:extLst>
                <a:ext uri="{FF2B5EF4-FFF2-40B4-BE49-F238E27FC236}"/>
              </a:extLst>
            </p:cNvPr>
            <p:cNvSpPr/>
            <p:nvPr/>
          </p:nvSpPr>
          <p:spPr>
            <a:xfrm>
              <a:off x="5993606" y="3326606"/>
              <a:ext cx="200025" cy="200025"/>
            </a:xfrm>
            <a:custGeom>
              <a:avLst/>
              <a:gdLst>
                <a:gd name="connsiteX0" fmla="*/ 197644 w 200025"/>
                <a:gd name="connsiteY0" fmla="*/ 102394 h 200025"/>
                <a:gd name="connsiteX1" fmla="*/ 102394 w 200025"/>
                <a:gd name="connsiteY1" fmla="*/ 197644 h 200025"/>
                <a:gd name="connsiteX2" fmla="*/ 7144 w 200025"/>
                <a:gd name="connsiteY2" fmla="*/ 102394 h 200025"/>
                <a:gd name="connsiteX3" fmla="*/ 102394 w 200025"/>
                <a:gd name="connsiteY3" fmla="*/ 7144 h 200025"/>
                <a:gd name="connsiteX4" fmla="*/ 197644 w 200025"/>
                <a:gd name="connsiteY4" fmla="*/ 102394 h 200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025" h="200025">
                  <a:moveTo>
                    <a:pt x="197644" y="102394"/>
                  </a:moveTo>
                  <a:cubicBezTo>
                    <a:pt x="197644" y="154999"/>
                    <a:pt x="154999" y="197644"/>
                    <a:pt x="102394" y="197644"/>
                  </a:cubicBezTo>
                  <a:cubicBezTo>
                    <a:pt x="49789" y="197644"/>
                    <a:pt x="7144" y="154999"/>
                    <a:pt x="7144" y="102394"/>
                  </a:cubicBezTo>
                  <a:cubicBezTo>
                    <a:pt x="7144" y="49789"/>
                    <a:pt x="49789" y="7144"/>
                    <a:pt x="102394" y="7144"/>
                  </a:cubicBezTo>
                  <a:cubicBezTo>
                    <a:pt x="154999" y="7144"/>
                    <a:pt x="197644" y="49789"/>
                    <a:pt x="197644" y="10239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131763" y="1711325"/>
            <a:ext cx="4492625" cy="4217988"/>
          </a:xfrm>
        </p:spPr>
        <p:txBody>
          <a:bodyPr>
            <a:noAutofit/>
          </a:bodyPr>
          <a:lstStyle/>
          <a:p>
            <a:pPr eaLnBrk="1" fontAlgn="auto" hangingPunct="1">
              <a:spcAft>
                <a:spcPts val="0"/>
              </a:spcAft>
              <a:defRPr/>
            </a:pPr>
            <a:r>
              <a:rPr lang="el-GR" sz="1600" b="1" dirty="0"/>
              <a:t>Δύο γνωστοί ερευνητές</a:t>
            </a:r>
            <a:r>
              <a:rPr lang="el-GR" sz="1600" dirty="0"/>
              <a:t> της εξέλιξης της Θεωρίας των Οργανώσεων και του οργανωτικού σχεδιασμού, οι </a:t>
            </a:r>
            <a:r>
              <a:rPr lang="el-GR" sz="1600" b="1" dirty="0"/>
              <a:t>T</a:t>
            </a:r>
            <a:r>
              <a:rPr lang="el-GR" sz="1600" b="1" dirty="0" smtClean="0"/>
              <a:t>. </a:t>
            </a:r>
            <a:r>
              <a:rPr lang="el-GR" sz="1600" b="1" dirty="0" err="1" smtClean="0"/>
              <a:t>Burns</a:t>
            </a:r>
            <a:r>
              <a:rPr lang="el-GR" sz="1600" b="1" dirty="0" smtClean="0"/>
              <a:t> </a:t>
            </a:r>
            <a:r>
              <a:rPr lang="el-GR" sz="1600" dirty="0"/>
              <a:t>και </a:t>
            </a:r>
            <a:r>
              <a:rPr lang="el-GR" sz="1600" b="1" dirty="0"/>
              <a:t>G. M. </a:t>
            </a:r>
            <a:r>
              <a:rPr lang="el-GR" sz="1600" b="1" dirty="0" err="1"/>
              <a:t>Stalker</a:t>
            </a:r>
            <a:r>
              <a:rPr lang="el-GR" sz="1600" dirty="0"/>
              <a:t>, μετά από συστηματική μελέτη είκοσι βιομηχανικών επιχειρήσεων στην Αγγλία και στη Σκωτία</a:t>
            </a:r>
          </a:p>
          <a:p>
            <a:pPr marL="0" indent="0" eaLnBrk="1" fontAlgn="auto" hangingPunct="1">
              <a:spcAft>
                <a:spcPts val="0"/>
              </a:spcAft>
              <a:buFont typeface="Calibri" pitchFamily="34" charset="0"/>
              <a:buNone/>
              <a:defRPr/>
            </a:pPr>
            <a:endParaRPr lang="el-GR" sz="1600" dirty="0"/>
          </a:p>
          <a:p>
            <a:pPr marL="0" indent="0" eaLnBrk="1" fontAlgn="auto" hangingPunct="1">
              <a:spcAft>
                <a:spcPts val="0"/>
              </a:spcAft>
              <a:buFont typeface="Calibri" pitchFamily="34" charset="0"/>
              <a:buNone/>
              <a:defRPr/>
            </a:pPr>
            <a:endParaRPr lang="el-GR" sz="1600" dirty="0"/>
          </a:p>
          <a:p>
            <a:pPr marL="0" indent="0" eaLnBrk="1" fontAlgn="auto" hangingPunct="1">
              <a:spcAft>
                <a:spcPts val="0"/>
              </a:spcAft>
              <a:buFont typeface="Calibri" pitchFamily="34" charset="0"/>
              <a:buNone/>
              <a:defRPr/>
            </a:pPr>
            <a:endParaRPr lang="el-GR" sz="1600" dirty="0"/>
          </a:p>
          <a:p>
            <a:pPr eaLnBrk="1" fontAlgn="auto" hangingPunct="1">
              <a:spcAft>
                <a:spcPts val="0"/>
              </a:spcAft>
              <a:defRPr/>
            </a:pPr>
            <a:r>
              <a:rPr lang="el-GR" sz="1600" dirty="0"/>
              <a:t>κατέληξαν στο </a:t>
            </a:r>
            <a:r>
              <a:rPr lang="el-GR" sz="1600" b="1" dirty="0"/>
              <a:t>συμπέρασμα </a:t>
            </a:r>
            <a:r>
              <a:rPr lang="el-GR" sz="1600" dirty="0"/>
              <a:t>ότι γενικά οι επιχειρήσεις που λειτουργούν αποτελεσματικά σε σταθερά περιβάλλοντα, έχουν διαφορετικές Οργανωτικές Δομές από αυτές που λειτουργούν αποτελεσματικά σε μεταβαλλόμενα (ή δυναμικά) περιβάλλοντα</a:t>
            </a:r>
          </a:p>
          <a:p>
            <a:pPr eaLnBrk="1" fontAlgn="auto" hangingPunct="1">
              <a:spcAft>
                <a:spcPts val="0"/>
              </a:spcAft>
              <a:defRPr/>
            </a:pPr>
            <a:endParaRPr lang="el-GR" sz="1600" noProof="1"/>
          </a:p>
          <a:p>
            <a:pPr marL="0" indent="0" eaLnBrk="1" fontAlgn="auto" hangingPunct="1">
              <a:spcAft>
                <a:spcPts val="0"/>
              </a:spcAft>
              <a:buFont typeface="Calibri" pitchFamily="34" charset="0"/>
              <a:buNone/>
              <a:defRPr/>
            </a:pPr>
            <a:endParaRPr lang="el-GR" sz="1600" noProof="1"/>
          </a:p>
        </p:txBody>
      </p:sp>
      <p:pic>
        <p:nvPicPr>
          <p:cNvPr id="15" name="Θέση εικόνας 14" descr="εναέρια προβολή αυτοκινητοδρόμων μεγάλης πόλης"/>
          <p:cNvPicPr>
            <a:picLocks noGrp="1" noChangeAspect="1"/>
          </p:cNvPicPr>
          <p:nvPr>
            <p:ph type="pic" sz="quarter" idx="13"/>
          </p:nvPr>
        </p:nvPicPr>
        <p:blipFill>
          <a:blip r:embed="rId3"/>
          <a:srcRect/>
          <a:stretch>
            <a:fillRect/>
          </a:stretch>
        </p:blipFill>
        <p:spPr>
          <a:xfrm>
            <a:off x="5218113" y="1255713"/>
            <a:ext cx="6973887" cy="3935412"/>
          </a:xfrm>
        </p:spPr>
      </p:pic>
      <p:sp>
        <p:nvSpPr>
          <p:cNvPr id="4" name="Θέση αριθμού διαφάνειας 3"/>
          <p:cNvSpPr>
            <a:spLocks noGrp="1"/>
          </p:cNvSpPr>
          <p:nvPr>
            <p:ph type="sldNum" sz="quarter" idx="15"/>
          </p:nvPr>
        </p:nvSpPr>
        <p:spPr/>
        <p:txBody>
          <a:bodyPr/>
          <a:lstStyle/>
          <a:p>
            <a:pPr>
              <a:defRPr/>
            </a:pPr>
            <a:fld id="{E2043DEE-A8F0-48A4-9586-C844E22C767C}" type="slidenum">
              <a:rPr lang="el-GR"/>
              <a:pPr>
                <a:defRPr/>
              </a:pPr>
              <a:t>40</a:t>
            </a:fld>
            <a:endParaRPr lang="el-GR" dirty="0"/>
          </a:p>
        </p:txBody>
      </p:sp>
      <p:sp>
        <p:nvSpPr>
          <p:cNvPr id="99332"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pic>
        <p:nvPicPr>
          <p:cNvPr id="12" name="Θέση εικόνας 10" descr="σχέδια μεταλλικών ραφιών βιβλίων σε οροφή">
            <a:extLst>
              <a:ext uri="{FF2B5EF4-FFF2-40B4-BE49-F238E27FC236}"/>
            </a:extLst>
          </p:cNvPr>
          <p:cNvPicPr>
            <a:picLocks noChangeAspect="1"/>
          </p:cNvPicPr>
          <p:nvPr/>
        </p:nvPicPr>
        <p:blipFill>
          <a:blip r:embed="rId4"/>
          <a:stretch>
            <a:fillRect/>
          </a:stretch>
        </p:blipFill>
        <p:spPr>
          <a:xfrm>
            <a:off x="5216525" y="1255713"/>
            <a:ext cx="6975475" cy="3935412"/>
          </a:xfrm>
          <a:prstGeom prst="rect">
            <a:avLst/>
          </a:prstGeom>
          <a:solidFill>
            <a:schemeClr val="bg1">
              <a:lumMod val="95000"/>
              <a:alpha val="70000"/>
            </a:schemeClr>
          </a:solidFill>
          <a:ln w="95250" cap="sq" cmpd="sng" algn="ctr">
            <a:noFill/>
            <a:prstDash val="solid"/>
            <a:miter lim="800000"/>
          </a:ln>
          <a:effectLst/>
        </p:spPr>
      </p:pic>
      <p:pic>
        <p:nvPicPr>
          <p:cNvPr id="99334" name="Γραφικό 4" descr="Βέλος: Περιστροφή δεξιά"/>
          <p:cNvPicPr>
            <a:picLocks noChangeAspect="1"/>
          </p:cNvPicPr>
          <p:nvPr/>
        </p:nvPicPr>
        <p:blipFill>
          <a:blip r:embed="rId5"/>
          <a:srcRect/>
          <a:stretch>
            <a:fillRect/>
          </a:stretch>
        </p:blipFill>
        <p:spPr bwMode="auto">
          <a:xfrm>
            <a:off x="1887538" y="3013075"/>
            <a:ext cx="682625" cy="682625"/>
          </a:xfrm>
          <a:prstGeom prst="rect">
            <a:avLst/>
          </a:prstGeom>
          <a:noFill/>
          <a:ln w="9525">
            <a:noFill/>
            <a:miter lim="800000"/>
            <a:headEnd/>
            <a:tailEnd/>
          </a:ln>
        </p:spPr>
      </p:pic>
      <p:pic>
        <p:nvPicPr>
          <p:cNvPr id="99335" name="Picture 2" descr="ÎÏÎ¿ÏÎ­Î»ÎµÏÎ¼Î± ÎµÎ¹ÎºÏÎ½Î±Ï Î³Î¹Î± assembly part black white images"/>
          <p:cNvPicPr>
            <a:picLocks noChangeAspect="1" noChangeArrowheads="1"/>
          </p:cNvPicPr>
          <p:nvPr/>
        </p:nvPicPr>
        <p:blipFill>
          <a:blip r:embed="rId6"/>
          <a:srcRect/>
          <a:stretch>
            <a:fillRect/>
          </a:stretch>
        </p:blipFill>
        <p:spPr bwMode="auto">
          <a:xfrm>
            <a:off x="5216525" y="1255713"/>
            <a:ext cx="6975475" cy="3935412"/>
          </a:xfrm>
          <a:prstGeom prst="rect">
            <a:avLst/>
          </a:prstGeom>
          <a:noFill/>
          <a:ln w="9525">
            <a:noFill/>
            <a:miter lim="800000"/>
            <a:headEnd/>
            <a:tailEnd/>
          </a:ln>
        </p:spPr>
      </p:pic>
      <p:sp>
        <p:nvSpPr>
          <p:cNvPr id="9" name="Τίτλος 1">
            <a:extLst>
              <a:ext uri="{FF2B5EF4-FFF2-40B4-BE49-F238E27FC236}"/>
            </a:extLst>
          </p:cNvPr>
          <p:cNvSpPr>
            <a:spLocks noGrp="1"/>
          </p:cNvSpPr>
          <p:nvPr>
            <p:ph type="title"/>
          </p:nvPr>
        </p:nvSpPr>
        <p:spPr>
          <a:xfrm>
            <a:off x="404813" y="468313"/>
            <a:ext cx="3946525" cy="431800"/>
          </a:xfrm>
        </p:spPr>
        <p:txBody>
          <a:bodyPr/>
          <a:lstStyle/>
          <a:p>
            <a:pPr algn="ctr" eaLnBrk="1" fontAlgn="auto" hangingPunct="1">
              <a:spcAft>
                <a:spcPts val="0"/>
              </a:spcAft>
              <a:defRPr/>
            </a:pPr>
            <a:r>
              <a:rPr lang="el-GR" sz="2400" b="1" dirty="0">
                <a:solidFill>
                  <a:schemeClr val="tx1">
                    <a:lumMod val="65000"/>
                    <a:lumOff val="35000"/>
                  </a:schemeClr>
                </a:solidFill>
              </a:rPr>
              <a:t>Μηχανιστική &amp; Οργανική Οργανωτική Δομή</a:t>
            </a:r>
            <a:r>
              <a:rPr lang="el-GR" sz="2400" dirty="0">
                <a:solidFill>
                  <a:schemeClr val="tx1">
                    <a:lumMod val="65000"/>
                    <a:lumOff val="35000"/>
                  </a:schemeClr>
                </a:solidFill>
              </a:rPr>
              <a:t/>
            </a:r>
            <a:br>
              <a:rPr lang="el-GR" sz="2400" dirty="0">
                <a:solidFill>
                  <a:schemeClr val="tx1">
                    <a:lumMod val="65000"/>
                    <a:lumOff val="35000"/>
                  </a:schemeClr>
                </a:solidFill>
              </a:rPr>
            </a:br>
            <a:endParaRPr lang="el-GR" sz="2400" dirty="0">
              <a:solidFill>
                <a:schemeClr val="tx1">
                  <a:lumMod val="65000"/>
                  <a:lumOff val="35000"/>
                </a:schemeClr>
              </a:solidFill>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7189788" y="495300"/>
            <a:ext cx="4859337" cy="5521325"/>
          </a:xfrm>
        </p:spPr>
        <p:txBody>
          <a:bodyPr/>
          <a:lstStyle/>
          <a:p>
            <a:pPr algn="ctr" eaLnBrk="1" fontAlgn="auto" hangingPunct="1">
              <a:spcAft>
                <a:spcPts val="0"/>
              </a:spcAft>
              <a:defRPr/>
            </a:pPr>
            <a:r>
              <a:rPr lang="el-GR" sz="2800" b="1" dirty="0"/>
              <a:t>Τύποι </a:t>
            </a:r>
            <a:br>
              <a:rPr lang="el-GR" sz="2800" b="1" dirty="0"/>
            </a:br>
            <a:r>
              <a:rPr lang="el-GR" sz="2800" b="1" dirty="0"/>
              <a:t>Οργανωτικής Δομής</a:t>
            </a:r>
            <a:endParaRPr lang="el-GR" sz="2800" dirty="0"/>
          </a:p>
        </p:txBody>
      </p:sp>
      <p:pic>
        <p:nvPicPr>
          <p:cNvPr id="10" name="Θέση εικόνας 9" descr="Εικόνα παραθύρων κτιρίου"/>
          <p:cNvPicPr>
            <a:picLocks noGrp="1" noChangeAspect="1"/>
          </p:cNvPicPr>
          <p:nvPr>
            <p:ph type="pic" sz="quarter" idx="16"/>
          </p:nvPr>
        </p:nvPicPr>
        <p:blipFill>
          <a:blip r:embed="rId3"/>
          <a:stretch>
            <a:fillRect/>
          </a:stretch>
        </p:blipFill>
        <p:spPr>
          <a:xfrm>
            <a:off x="7459663" y="758825"/>
            <a:ext cx="1871662" cy="1873250"/>
          </a:xfrm>
        </p:spPr>
      </p:pic>
      <p:pic>
        <p:nvPicPr>
          <p:cNvPr id="12" name="Θέση εικόνας 11" descr="Κοντινή εικόνα εσωτερικού υλικού δόμησης"/>
          <p:cNvPicPr>
            <a:picLocks noGrp="1" noChangeAspect="1"/>
          </p:cNvPicPr>
          <p:nvPr>
            <p:ph type="pic" sz="quarter" idx="17"/>
          </p:nvPr>
        </p:nvPicPr>
        <p:blipFill>
          <a:blip r:embed="rId4"/>
          <a:stretch>
            <a:fillRect/>
          </a:stretch>
        </p:blipFill>
        <p:spPr>
          <a:xfrm>
            <a:off x="9713913" y="768350"/>
            <a:ext cx="1871662" cy="1865313"/>
          </a:xfrm>
        </p:spPr>
      </p:pic>
      <p:sp>
        <p:nvSpPr>
          <p:cNvPr id="5" name="Θέση υποσέλιδου 4"/>
          <p:cNvSpPr>
            <a:spLocks noGrp="1"/>
          </p:cNvSpPr>
          <p:nvPr>
            <p:ph type="ftr" sz="quarter" idx="20"/>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19"/>
          </p:nvPr>
        </p:nvSpPr>
        <p:spPr/>
        <p:txBody>
          <a:bodyPr/>
          <a:lstStyle/>
          <a:p>
            <a:pPr>
              <a:defRPr/>
            </a:pPr>
            <a:fld id="{045187A8-B226-4457-B3D2-C02F87E657EF}" type="slidenum">
              <a:rPr lang="el-GR"/>
              <a:pPr>
                <a:defRPr/>
              </a:pPr>
              <a:t>41</a:t>
            </a:fld>
            <a:endParaRPr lang="el-GR" dirty="0"/>
          </a:p>
        </p:txBody>
      </p:sp>
      <p:sp>
        <p:nvSpPr>
          <p:cNvPr id="101382" name="TextBox 37"/>
          <p:cNvSpPr txBox="1">
            <a:spLocks noChangeArrowheads="1"/>
          </p:cNvSpPr>
          <p:nvPr/>
        </p:nvSpPr>
        <p:spPr bwMode="auto">
          <a:xfrm>
            <a:off x="97932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101383" name="TextBox 37"/>
          <p:cNvSpPr txBox="1">
            <a:spLocks noChangeArrowheads="1"/>
          </p:cNvSpPr>
          <p:nvPr/>
        </p:nvSpPr>
        <p:spPr bwMode="auto">
          <a:xfrm>
            <a:off x="7635875" y="2646363"/>
            <a:ext cx="1335088" cy="130175"/>
          </a:xfrm>
          <a:prstGeom prst="rect">
            <a:avLst/>
          </a:prstGeom>
          <a:solidFill>
            <a:schemeClr val="bg1"/>
          </a:solidFill>
          <a:ln w="9525">
            <a:noFill/>
            <a:miter lim="800000"/>
            <a:headEnd/>
            <a:tailEnd/>
          </a:ln>
        </p:spPr>
        <p:txBody>
          <a:bodyPr>
            <a:spAutoFit/>
          </a:bodyPr>
          <a:lstStyle/>
          <a:p>
            <a:endParaRPr lang="el-GR" sz="800">
              <a:solidFill>
                <a:schemeClr val="bg1"/>
              </a:solidFill>
              <a:latin typeface="Calibri" pitchFamily="34" charset="0"/>
            </a:endParaRPr>
          </a:p>
        </p:txBody>
      </p:sp>
      <p:sp>
        <p:nvSpPr>
          <p:cNvPr id="101384" name="Θέση κειμένου 5"/>
          <p:cNvSpPr txBox="1">
            <a:spLocks/>
          </p:cNvSpPr>
          <p:nvPr/>
        </p:nvSpPr>
        <p:spPr bwMode="auto">
          <a:xfrm>
            <a:off x="528638" y="2420938"/>
            <a:ext cx="2268537" cy="360362"/>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Μηχανιστικός οργανισμός</a:t>
            </a:r>
          </a:p>
        </p:txBody>
      </p:sp>
      <p:sp>
        <p:nvSpPr>
          <p:cNvPr id="101385" name="Θέση κειμένου 5"/>
          <p:cNvSpPr txBox="1">
            <a:spLocks/>
          </p:cNvSpPr>
          <p:nvPr/>
        </p:nvSpPr>
        <p:spPr bwMode="auto">
          <a:xfrm>
            <a:off x="4538663" y="2420938"/>
            <a:ext cx="1658937" cy="360362"/>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Οργανικός οργανισμός</a:t>
            </a:r>
          </a:p>
        </p:txBody>
      </p:sp>
      <p:sp>
        <p:nvSpPr>
          <p:cNvPr id="26" name="Ορθογώνιο 6" descr="Πλαίσιο επισήμανσης.">
            <a:extLst>
              <a:ext uri="{FF2B5EF4-FFF2-40B4-BE49-F238E27FC236}"/>
            </a:extLst>
          </p:cNvPr>
          <p:cNvSpPr/>
          <p:nvPr/>
        </p:nvSpPr>
        <p:spPr>
          <a:xfrm rot="10800000" flipV="1">
            <a:off x="528638" y="2143125"/>
            <a:ext cx="2576512" cy="7778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solidFill>
                <a:schemeClr val="bg2">
                  <a:lumMod val="75000"/>
                </a:schemeClr>
              </a:solidFill>
            </a:endParaRPr>
          </a:p>
        </p:txBody>
      </p:sp>
      <p:sp>
        <p:nvSpPr>
          <p:cNvPr id="27" name="Ορθογώνιο 6" descr="Πλαίσιο επισήμανσης.">
            <a:extLst>
              <a:ext uri="{FF2B5EF4-FFF2-40B4-BE49-F238E27FC236}"/>
            </a:extLst>
          </p:cNvPr>
          <p:cNvSpPr/>
          <p:nvPr/>
        </p:nvSpPr>
        <p:spPr>
          <a:xfrm rot="10800000" flipV="1">
            <a:off x="4076700" y="2192338"/>
            <a:ext cx="2576513" cy="7778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solidFill>
                <a:schemeClr val="bg2">
                  <a:lumMod val="75000"/>
                </a:schemeClr>
              </a:solidFill>
            </a:endParaRPr>
          </a:p>
        </p:txBody>
      </p:sp>
      <p:sp>
        <p:nvSpPr>
          <p:cNvPr id="101388" name="Text Placeholder 24"/>
          <p:cNvSpPr txBox="1">
            <a:spLocks/>
          </p:cNvSpPr>
          <p:nvPr/>
        </p:nvSpPr>
        <p:spPr bwMode="auto">
          <a:xfrm>
            <a:off x="1158875" y="457200"/>
            <a:ext cx="5099050" cy="503238"/>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Οι δύο διαφορετικοί τύποι Οργανωτικής Δομής ονομάστηκαν αντίστοιχα:</a:t>
            </a:r>
          </a:p>
          <a:p>
            <a:pPr algn="ctr">
              <a:lnSpc>
                <a:spcPct val="90000"/>
              </a:lnSpc>
              <a:spcBef>
                <a:spcPts val="1000"/>
              </a:spcBef>
              <a:buClr>
                <a:schemeClr val="accent1"/>
              </a:buClr>
              <a:buFont typeface="Calibri" pitchFamily="34" charset="0"/>
              <a:buNone/>
            </a:pPr>
            <a:endParaRPr lang="el-GR" sz="1600">
              <a:solidFill>
                <a:srgbClr val="404040"/>
              </a:solidFill>
              <a:latin typeface="Calibri" pitchFamily="34" charset="0"/>
            </a:endParaRPr>
          </a:p>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 </a:t>
            </a:r>
          </a:p>
        </p:txBody>
      </p:sp>
      <p:grpSp>
        <p:nvGrpSpPr>
          <p:cNvPr id="22" name="Γραφικό 20" descr="Γρανάζια">
            <a:extLst>
              <a:ext uri="{FF2B5EF4-FFF2-40B4-BE49-F238E27FC236}"/>
            </a:extLst>
          </p:cNvPr>
          <p:cNvGrpSpPr/>
          <p:nvPr/>
        </p:nvGrpSpPr>
        <p:grpSpPr>
          <a:xfrm>
            <a:off x="1359470" y="1502063"/>
            <a:ext cx="608010" cy="546748"/>
            <a:chOff x="5638800" y="2971800"/>
            <a:chExt cx="914400" cy="914400"/>
          </a:xfrm>
          <a:solidFill>
            <a:schemeClr val="accent1"/>
          </a:solidFill>
        </p:grpSpPr>
        <p:sp>
          <p:nvSpPr>
            <p:cNvPr id="23" name="Ελεύθερη σχεδίαση: Σχήμα 22">
              <a:extLst>
                <a:ext uri="{FF2B5EF4-FFF2-40B4-BE49-F238E27FC236}"/>
              </a:extLst>
            </p:cNvPr>
            <p:cNvSpPr/>
            <p:nvPr/>
          </p:nvSpPr>
          <p:spPr>
            <a:xfrm>
              <a:off x="5993606" y="3045619"/>
              <a:ext cx="419100" cy="419100"/>
            </a:xfrm>
            <a:custGeom>
              <a:avLst/>
              <a:gdLst>
                <a:gd name="connsiteX0" fmla="*/ 210026 w 419100"/>
                <a:gd name="connsiteY0" fmla="*/ 281464 h 419100"/>
                <a:gd name="connsiteX1" fmla="*/ 138589 w 419100"/>
                <a:gd name="connsiteY1" fmla="*/ 210026 h 419100"/>
                <a:gd name="connsiteX2" fmla="*/ 210026 w 419100"/>
                <a:gd name="connsiteY2" fmla="*/ 138589 h 419100"/>
                <a:gd name="connsiteX3" fmla="*/ 281464 w 419100"/>
                <a:gd name="connsiteY3" fmla="*/ 210026 h 419100"/>
                <a:gd name="connsiteX4" fmla="*/ 210026 w 419100"/>
                <a:gd name="connsiteY4" fmla="*/ 281464 h 419100"/>
                <a:gd name="connsiteX5" fmla="*/ 370999 w 419100"/>
                <a:gd name="connsiteY5" fmla="*/ 165259 h 419100"/>
                <a:gd name="connsiteX6" fmla="*/ 355759 w 419100"/>
                <a:gd name="connsiteY6" fmla="*/ 128111 h 419100"/>
                <a:gd name="connsiteX7" fmla="*/ 370999 w 419100"/>
                <a:gd name="connsiteY7" fmla="*/ 83344 h 419100"/>
                <a:gd name="connsiteX8" fmla="*/ 336709 w 419100"/>
                <a:gd name="connsiteY8" fmla="*/ 49054 h 419100"/>
                <a:gd name="connsiteX9" fmla="*/ 291941 w 419100"/>
                <a:gd name="connsiteY9" fmla="*/ 64294 h 419100"/>
                <a:gd name="connsiteX10" fmla="*/ 254794 w 419100"/>
                <a:gd name="connsiteY10" fmla="*/ 49054 h 419100"/>
                <a:gd name="connsiteX11" fmla="*/ 233839 w 419100"/>
                <a:gd name="connsiteY11" fmla="*/ 7144 h 419100"/>
                <a:gd name="connsiteX12" fmla="*/ 186214 w 419100"/>
                <a:gd name="connsiteY12" fmla="*/ 7144 h 419100"/>
                <a:gd name="connsiteX13" fmla="*/ 165259 w 419100"/>
                <a:gd name="connsiteY13" fmla="*/ 49054 h 419100"/>
                <a:gd name="connsiteX14" fmla="*/ 128111 w 419100"/>
                <a:gd name="connsiteY14" fmla="*/ 64294 h 419100"/>
                <a:gd name="connsiteX15" fmla="*/ 83344 w 419100"/>
                <a:gd name="connsiteY15" fmla="*/ 49054 h 419100"/>
                <a:gd name="connsiteX16" fmla="*/ 49054 w 419100"/>
                <a:gd name="connsiteY16" fmla="*/ 83344 h 419100"/>
                <a:gd name="connsiteX17" fmla="*/ 64294 w 419100"/>
                <a:gd name="connsiteY17" fmla="*/ 128111 h 419100"/>
                <a:gd name="connsiteX18" fmla="*/ 49054 w 419100"/>
                <a:gd name="connsiteY18" fmla="*/ 165259 h 419100"/>
                <a:gd name="connsiteX19" fmla="*/ 7144 w 419100"/>
                <a:gd name="connsiteY19" fmla="*/ 186214 h 419100"/>
                <a:gd name="connsiteX20" fmla="*/ 7144 w 419100"/>
                <a:gd name="connsiteY20" fmla="*/ 233839 h 419100"/>
                <a:gd name="connsiteX21" fmla="*/ 49054 w 419100"/>
                <a:gd name="connsiteY21" fmla="*/ 254794 h 419100"/>
                <a:gd name="connsiteX22" fmla="*/ 64294 w 419100"/>
                <a:gd name="connsiteY22" fmla="*/ 291941 h 419100"/>
                <a:gd name="connsiteX23" fmla="*/ 49054 w 419100"/>
                <a:gd name="connsiteY23" fmla="*/ 336709 h 419100"/>
                <a:gd name="connsiteX24" fmla="*/ 82391 w 419100"/>
                <a:gd name="connsiteY24" fmla="*/ 370046 h 419100"/>
                <a:gd name="connsiteX25" fmla="*/ 127159 w 419100"/>
                <a:gd name="connsiteY25" fmla="*/ 354806 h 419100"/>
                <a:gd name="connsiteX26" fmla="*/ 164306 w 419100"/>
                <a:gd name="connsiteY26" fmla="*/ 370046 h 419100"/>
                <a:gd name="connsiteX27" fmla="*/ 185261 w 419100"/>
                <a:gd name="connsiteY27" fmla="*/ 411956 h 419100"/>
                <a:gd name="connsiteX28" fmla="*/ 232886 w 419100"/>
                <a:gd name="connsiteY28" fmla="*/ 411956 h 419100"/>
                <a:gd name="connsiteX29" fmla="*/ 253841 w 419100"/>
                <a:gd name="connsiteY29" fmla="*/ 370046 h 419100"/>
                <a:gd name="connsiteX30" fmla="*/ 290989 w 419100"/>
                <a:gd name="connsiteY30" fmla="*/ 354806 h 419100"/>
                <a:gd name="connsiteX31" fmla="*/ 335756 w 419100"/>
                <a:gd name="connsiteY31" fmla="*/ 370046 h 419100"/>
                <a:gd name="connsiteX32" fmla="*/ 370046 w 419100"/>
                <a:gd name="connsiteY32" fmla="*/ 336709 h 419100"/>
                <a:gd name="connsiteX33" fmla="*/ 354806 w 419100"/>
                <a:gd name="connsiteY33" fmla="*/ 291941 h 419100"/>
                <a:gd name="connsiteX34" fmla="*/ 370999 w 419100"/>
                <a:gd name="connsiteY34" fmla="*/ 254794 h 419100"/>
                <a:gd name="connsiteX35" fmla="*/ 412909 w 419100"/>
                <a:gd name="connsiteY35" fmla="*/ 233839 h 419100"/>
                <a:gd name="connsiteX36" fmla="*/ 412909 w 419100"/>
                <a:gd name="connsiteY36" fmla="*/ 186214 h 419100"/>
                <a:gd name="connsiteX37" fmla="*/ 370999 w 419100"/>
                <a:gd name="connsiteY37" fmla="*/ 165259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9100" h="419100">
                  <a:moveTo>
                    <a:pt x="210026" y="281464"/>
                  </a:moveTo>
                  <a:cubicBezTo>
                    <a:pt x="170021" y="281464"/>
                    <a:pt x="138589" y="249079"/>
                    <a:pt x="138589" y="210026"/>
                  </a:cubicBezTo>
                  <a:cubicBezTo>
                    <a:pt x="138589" y="170974"/>
                    <a:pt x="170974" y="138589"/>
                    <a:pt x="210026" y="138589"/>
                  </a:cubicBezTo>
                  <a:cubicBezTo>
                    <a:pt x="250031" y="138589"/>
                    <a:pt x="281464" y="170974"/>
                    <a:pt x="281464" y="210026"/>
                  </a:cubicBezTo>
                  <a:cubicBezTo>
                    <a:pt x="281464" y="249079"/>
                    <a:pt x="249079" y="281464"/>
                    <a:pt x="210026" y="281464"/>
                  </a:cubicBezTo>
                  <a:close/>
                  <a:moveTo>
                    <a:pt x="370999" y="165259"/>
                  </a:moveTo>
                  <a:cubicBezTo>
                    <a:pt x="367189" y="151924"/>
                    <a:pt x="362426" y="139541"/>
                    <a:pt x="355759" y="128111"/>
                  </a:cubicBezTo>
                  <a:lnTo>
                    <a:pt x="370999" y="83344"/>
                  </a:lnTo>
                  <a:lnTo>
                    <a:pt x="336709" y="49054"/>
                  </a:lnTo>
                  <a:lnTo>
                    <a:pt x="291941" y="64294"/>
                  </a:lnTo>
                  <a:cubicBezTo>
                    <a:pt x="280511" y="57626"/>
                    <a:pt x="268129" y="52864"/>
                    <a:pt x="254794" y="49054"/>
                  </a:cubicBezTo>
                  <a:lnTo>
                    <a:pt x="233839" y="7144"/>
                  </a:lnTo>
                  <a:lnTo>
                    <a:pt x="186214" y="7144"/>
                  </a:lnTo>
                  <a:lnTo>
                    <a:pt x="165259" y="49054"/>
                  </a:lnTo>
                  <a:cubicBezTo>
                    <a:pt x="151924" y="52864"/>
                    <a:pt x="139541" y="57626"/>
                    <a:pt x="128111" y="64294"/>
                  </a:cubicBezTo>
                  <a:lnTo>
                    <a:pt x="83344" y="49054"/>
                  </a:lnTo>
                  <a:lnTo>
                    <a:pt x="49054" y="83344"/>
                  </a:lnTo>
                  <a:lnTo>
                    <a:pt x="64294" y="128111"/>
                  </a:lnTo>
                  <a:cubicBezTo>
                    <a:pt x="57626" y="139541"/>
                    <a:pt x="52864" y="151924"/>
                    <a:pt x="49054" y="165259"/>
                  </a:cubicBezTo>
                  <a:lnTo>
                    <a:pt x="7144" y="186214"/>
                  </a:lnTo>
                  <a:lnTo>
                    <a:pt x="7144" y="233839"/>
                  </a:lnTo>
                  <a:lnTo>
                    <a:pt x="49054" y="254794"/>
                  </a:lnTo>
                  <a:cubicBezTo>
                    <a:pt x="52864" y="268129"/>
                    <a:pt x="57626" y="280511"/>
                    <a:pt x="64294" y="291941"/>
                  </a:cubicBezTo>
                  <a:lnTo>
                    <a:pt x="49054" y="336709"/>
                  </a:lnTo>
                  <a:lnTo>
                    <a:pt x="82391" y="370046"/>
                  </a:lnTo>
                  <a:lnTo>
                    <a:pt x="127159" y="354806"/>
                  </a:lnTo>
                  <a:cubicBezTo>
                    <a:pt x="138589" y="361474"/>
                    <a:pt x="150971" y="366236"/>
                    <a:pt x="164306" y="370046"/>
                  </a:cubicBezTo>
                  <a:lnTo>
                    <a:pt x="185261" y="411956"/>
                  </a:lnTo>
                  <a:lnTo>
                    <a:pt x="232886" y="411956"/>
                  </a:lnTo>
                  <a:lnTo>
                    <a:pt x="253841" y="370046"/>
                  </a:lnTo>
                  <a:cubicBezTo>
                    <a:pt x="267176" y="366236"/>
                    <a:pt x="279559" y="361474"/>
                    <a:pt x="290989" y="354806"/>
                  </a:cubicBezTo>
                  <a:lnTo>
                    <a:pt x="335756" y="370046"/>
                  </a:lnTo>
                  <a:lnTo>
                    <a:pt x="370046" y="336709"/>
                  </a:lnTo>
                  <a:lnTo>
                    <a:pt x="354806" y="291941"/>
                  </a:lnTo>
                  <a:cubicBezTo>
                    <a:pt x="361474" y="280511"/>
                    <a:pt x="367189" y="267176"/>
                    <a:pt x="370999" y="254794"/>
                  </a:cubicBezTo>
                  <a:lnTo>
                    <a:pt x="412909" y="233839"/>
                  </a:lnTo>
                  <a:lnTo>
                    <a:pt x="412909" y="186214"/>
                  </a:lnTo>
                  <a:lnTo>
                    <a:pt x="370999" y="165259"/>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4" name="Ελεύθερη σχεδίαση: Σχήμα 23">
              <a:extLst>
                <a:ext uri="{FF2B5EF4-FFF2-40B4-BE49-F238E27FC236}"/>
              </a:extLst>
            </p:cNvPr>
            <p:cNvSpPr/>
            <p:nvPr/>
          </p:nvSpPr>
          <p:spPr>
            <a:xfrm>
              <a:off x="5778341" y="3392329"/>
              <a:ext cx="419100" cy="419100"/>
            </a:xfrm>
            <a:custGeom>
              <a:avLst/>
              <a:gdLst>
                <a:gd name="connsiteX0" fmla="*/ 210026 w 419100"/>
                <a:gd name="connsiteY0" fmla="*/ 281464 h 419100"/>
                <a:gd name="connsiteX1" fmla="*/ 138589 w 419100"/>
                <a:gd name="connsiteY1" fmla="*/ 210026 h 419100"/>
                <a:gd name="connsiteX2" fmla="*/ 210026 w 419100"/>
                <a:gd name="connsiteY2" fmla="*/ 138589 h 419100"/>
                <a:gd name="connsiteX3" fmla="*/ 281464 w 419100"/>
                <a:gd name="connsiteY3" fmla="*/ 210026 h 419100"/>
                <a:gd name="connsiteX4" fmla="*/ 210026 w 419100"/>
                <a:gd name="connsiteY4" fmla="*/ 281464 h 419100"/>
                <a:gd name="connsiteX5" fmla="*/ 210026 w 419100"/>
                <a:gd name="connsiteY5" fmla="*/ 281464 h 419100"/>
                <a:gd name="connsiteX6" fmla="*/ 355759 w 419100"/>
                <a:gd name="connsiteY6" fmla="*/ 128111 h 419100"/>
                <a:gd name="connsiteX7" fmla="*/ 370999 w 419100"/>
                <a:gd name="connsiteY7" fmla="*/ 83344 h 419100"/>
                <a:gd name="connsiteX8" fmla="*/ 336709 w 419100"/>
                <a:gd name="connsiteY8" fmla="*/ 49054 h 419100"/>
                <a:gd name="connsiteX9" fmla="*/ 291941 w 419100"/>
                <a:gd name="connsiteY9" fmla="*/ 64294 h 419100"/>
                <a:gd name="connsiteX10" fmla="*/ 254794 w 419100"/>
                <a:gd name="connsiteY10" fmla="*/ 49054 h 419100"/>
                <a:gd name="connsiteX11" fmla="*/ 233839 w 419100"/>
                <a:gd name="connsiteY11" fmla="*/ 7144 h 419100"/>
                <a:gd name="connsiteX12" fmla="*/ 186214 w 419100"/>
                <a:gd name="connsiteY12" fmla="*/ 7144 h 419100"/>
                <a:gd name="connsiteX13" fmla="*/ 165259 w 419100"/>
                <a:gd name="connsiteY13" fmla="*/ 49054 h 419100"/>
                <a:gd name="connsiteX14" fmla="*/ 128111 w 419100"/>
                <a:gd name="connsiteY14" fmla="*/ 64294 h 419100"/>
                <a:gd name="connsiteX15" fmla="*/ 83344 w 419100"/>
                <a:gd name="connsiteY15" fmla="*/ 49054 h 419100"/>
                <a:gd name="connsiteX16" fmla="*/ 50006 w 419100"/>
                <a:gd name="connsiteY16" fmla="*/ 82391 h 419100"/>
                <a:gd name="connsiteX17" fmla="*/ 64294 w 419100"/>
                <a:gd name="connsiteY17" fmla="*/ 127159 h 419100"/>
                <a:gd name="connsiteX18" fmla="*/ 49054 w 419100"/>
                <a:gd name="connsiteY18" fmla="*/ 164306 h 419100"/>
                <a:gd name="connsiteX19" fmla="*/ 7144 w 419100"/>
                <a:gd name="connsiteY19" fmla="*/ 185261 h 419100"/>
                <a:gd name="connsiteX20" fmla="*/ 7144 w 419100"/>
                <a:gd name="connsiteY20" fmla="*/ 232886 h 419100"/>
                <a:gd name="connsiteX21" fmla="*/ 49054 w 419100"/>
                <a:gd name="connsiteY21" fmla="*/ 253841 h 419100"/>
                <a:gd name="connsiteX22" fmla="*/ 64294 w 419100"/>
                <a:gd name="connsiteY22" fmla="*/ 290989 h 419100"/>
                <a:gd name="connsiteX23" fmla="*/ 50006 w 419100"/>
                <a:gd name="connsiteY23" fmla="*/ 335756 h 419100"/>
                <a:gd name="connsiteX24" fmla="*/ 83344 w 419100"/>
                <a:gd name="connsiteY24" fmla="*/ 369094 h 419100"/>
                <a:gd name="connsiteX25" fmla="*/ 128111 w 419100"/>
                <a:gd name="connsiteY25" fmla="*/ 354806 h 419100"/>
                <a:gd name="connsiteX26" fmla="*/ 165259 w 419100"/>
                <a:gd name="connsiteY26" fmla="*/ 370046 h 419100"/>
                <a:gd name="connsiteX27" fmla="*/ 186214 w 419100"/>
                <a:gd name="connsiteY27" fmla="*/ 411956 h 419100"/>
                <a:gd name="connsiteX28" fmla="*/ 233839 w 419100"/>
                <a:gd name="connsiteY28" fmla="*/ 411956 h 419100"/>
                <a:gd name="connsiteX29" fmla="*/ 254794 w 419100"/>
                <a:gd name="connsiteY29" fmla="*/ 370046 h 419100"/>
                <a:gd name="connsiteX30" fmla="*/ 291941 w 419100"/>
                <a:gd name="connsiteY30" fmla="*/ 354806 h 419100"/>
                <a:gd name="connsiteX31" fmla="*/ 336709 w 419100"/>
                <a:gd name="connsiteY31" fmla="*/ 370046 h 419100"/>
                <a:gd name="connsiteX32" fmla="*/ 370046 w 419100"/>
                <a:gd name="connsiteY32" fmla="*/ 335756 h 419100"/>
                <a:gd name="connsiteX33" fmla="*/ 355759 w 419100"/>
                <a:gd name="connsiteY33" fmla="*/ 291941 h 419100"/>
                <a:gd name="connsiteX34" fmla="*/ 370999 w 419100"/>
                <a:gd name="connsiteY34" fmla="*/ 254794 h 419100"/>
                <a:gd name="connsiteX35" fmla="*/ 412909 w 419100"/>
                <a:gd name="connsiteY35" fmla="*/ 233839 h 419100"/>
                <a:gd name="connsiteX36" fmla="*/ 412909 w 419100"/>
                <a:gd name="connsiteY36" fmla="*/ 186214 h 419100"/>
                <a:gd name="connsiteX37" fmla="*/ 370999 w 419100"/>
                <a:gd name="connsiteY37" fmla="*/ 165259 h 419100"/>
                <a:gd name="connsiteX38" fmla="*/ 355759 w 419100"/>
                <a:gd name="connsiteY38" fmla="*/ 12811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19100" h="419100">
                  <a:moveTo>
                    <a:pt x="210026" y="281464"/>
                  </a:moveTo>
                  <a:cubicBezTo>
                    <a:pt x="170021" y="281464"/>
                    <a:pt x="138589" y="249079"/>
                    <a:pt x="138589" y="210026"/>
                  </a:cubicBezTo>
                  <a:cubicBezTo>
                    <a:pt x="138589" y="170021"/>
                    <a:pt x="170974" y="138589"/>
                    <a:pt x="210026" y="138589"/>
                  </a:cubicBezTo>
                  <a:cubicBezTo>
                    <a:pt x="250031" y="138589"/>
                    <a:pt x="281464" y="170974"/>
                    <a:pt x="281464" y="210026"/>
                  </a:cubicBezTo>
                  <a:cubicBezTo>
                    <a:pt x="281464" y="249079"/>
                    <a:pt x="250031" y="281464"/>
                    <a:pt x="210026" y="281464"/>
                  </a:cubicBezTo>
                  <a:lnTo>
                    <a:pt x="210026" y="281464"/>
                  </a:lnTo>
                  <a:close/>
                  <a:moveTo>
                    <a:pt x="355759" y="128111"/>
                  </a:moveTo>
                  <a:lnTo>
                    <a:pt x="370999" y="83344"/>
                  </a:lnTo>
                  <a:lnTo>
                    <a:pt x="336709" y="49054"/>
                  </a:lnTo>
                  <a:lnTo>
                    <a:pt x="291941" y="64294"/>
                  </a:lnTo>
                  <a:cubicBezTo>
                    <a:pt x="280511" y="57626"/>
                    <a:pt x="267176" y="52864"/>
                    <a:pt x="254794" y="49054"/>
                  </a:cubicBezTo>
                  <a:lnTo>
                    <a:pt x="233839" y="7144"/>
                  </a:lnTo>
                  <a:lnTo>
                    <a:pt x="186214" y="7144"/>
                  </a:lnTo>
                  <a:lnTo>
                    <a:pt x="165259" y="49054"/>
                  </a:lnTo>
                  <a:cubicBezTo>
                    <a:pt x="151924" y="52864"/>
                    <a:pt x="139541" y="57626"/>
                    <a:pt x="128111" y="64294"/>
                  </a:cubicBezTo>
                  <a:lnTo>
                    <a:pt x="83344" y="49054"/>
                  </a:lnTo>
                  <a:lnTo>
                    <a:pt x="50006" y="82391"/>
                  </a:lnTo>
                  <a:lnTo>
                    <a:pt x="64294" y="127159"/>
                  </a:lnTo>
                  <a:cubicBezTo>
                    <a:pt x="57626" y="138589"/>
                    <a:pt x="52864" y="151924"/>
                    <a:pt x="49054" y="164306"/>
                  </a:cubicBezTo>
                  <a:lnTo>
                    <a:pt x="7144" y="185261"/>
                  </a:lnTo>
                  <a:lnTo>
                    <a:pt x="7144" y="232886"/>
                  </a:lnTo>
                  <a:lnTo>
                    <a:pt x="49054" y="253841"/>
                  </a:lnTo>
                  <a:cubicBezTo>
                    <a:pt x="52864" y="267176"/>
                    <a:pt x="57626" y="279559"/>
                    <a:pt x="64294" y="290989"/>
                  </a:cubicBezTo>
                  <a:lnTo>
                    <a:pt x="50006" y="335756"/>
                  </a:lnTo>
                  <a:lnTo>
                    <a:pt x="83344" y="369094"/>
                  </a:lnTo>
                  <a:lnTo>
                    <a:pt x="128111" y="354806"/>
                  </a:lnTo>
                  <a:cubicBezTo>
                    <a:pt x="139541" y="361474"/>
                    <a:pt x="151924" y="366236"/>
                    <a:pt x="165259" y="370046"/>
                  </a:cubicBezTo>
                  <a:lnTo>
                    <a:pt x="186214" y="411956"/>
                  </a:lnTo>
                  <a:lnTo>
                    <a:pt x="233839" y="411956"/>
                  </a:lnTo>
                  <a:lnTo>
                    <a:pt x="254794" y="370046"/>
                  </a:lnTo>
                  <a:cubicBezTo>
                    <a:pt x="268129" y="366236"/>
                    <a:pt x="280511" y="361474"/>
                    <a:pt x="291941" y="354806"/>
                  </a:cubicBezTo>
                  <a:lnTo>
                    <a:pt x="336709" y="370046"/>
                  </a:lnTo>
                  <a:lnTo>
                    <a:pt x="370046" y="335756"/>
                  </a:lnTo>
                  <a:lnTo>
                    <a:pt x="355759" y="291941"/>
                  </a:lnTo>
                  <a:cubicBezTo>
                    <a:pt x="362426" y="280511"/>
                    <a:pt x="367189" y="268129"/>
                    <a:pt x="370999" y="254794"/>
                  </a:cubicBezTo>
                  <a:lnTo>
                    <a:pt x="412909" y="233839"/>
                  </a:lnTo>
                  <a:lnTo>
                    <a:pt x="412909" y="186214"/>
                  </a:lnTo>
                  <a:lnTo>
                    <a:pt x="370999" y="165259"/>
                  </a:lnTo>
                  <a:cubicBezTo>
                    <a:pt x="367189" y="151924"/>
                    <a:pt x="362426" y="139541"/>
                    <a:pt x="355759" y="128111"/>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
        <p:nvSpPr>
          <p:cNvPr id="101390" name="Θέση κειμένου 5"/>
          <p:cNvSpPr txBox="1">
            <a:spLocks/>
          </p:cNvSpPr>
          <p:nvPr/>
        </p:nvSpPr>
        <p:spPr bwMode="auto">
          <a:xfrm>
            <a:off x="528638" y="3068638"/>
            <a:ext cx="2268537" cy="360362"/>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Γραφειοκρατική οργάνωση με υψηλό βαθμό εξειδίκευσης, τυποποίησης και συγκεντρωτισμού</a:t>
            </a:r>
          </a:p>
        </p:txBody>
      </p:sp>
      <p:sp>
        <p:nvSpPr>
          <p:cNvPr id="101391" name="Θέση κειμένου 5"/>
          <p:cNvSpPr txBox="1">
            <a:spLocks/>
          </p:cNvSpPr>
          <p:nvPr/>
        </p:nvSpPr>
        <p:spPr bwMode="auto">
          <a:xfrm>
            <a:off x="4230688" y="3067050"/>
            <a:ext cx="2268537" cy="360363"/>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Μια χαλαρή δομή με χαμηλό βαθμό εξειδίκευσης, τυποποίησης και συγκεντρωτισμού</a:t>
            </a:r>
          </a:p>
        </p:txBody>
      </p:sp>
      <p:sp>
        <p:nvSpPr>
          <p:cNvPr id="101392" name="Γραφικό 10" descr="Δίκτυο"/>
          <p:cNvSpPr>
            <a:spLocks/>
          </p:cNvSpPr>
          <p:nvPr/>
        </p:nvSpPr>
        <p:spPr bwMode="auto">
          <a:xfrm>
            <a:off x="5130800" y="1589088"/>
            <a:ext cx="466725" cy="415925"/>
          </a:xfrm>
          <a:custGeom>
            <a:avLst/>
            <a:gdLst>
              <a:gd name="T0" fmla="*/ 192408 w 723900"/>
              <a:gd name="T1" fmla="*/ 54214 h 685800"/>
              <a:gd name="T2" fmla="*/ 165604 w 723900"/>
              <a:gd name="T3" fmla="*/ 45054 h 685800"/>
              <a:gd name="T4" fmla="*/ 153095 w 723900"/>
              <a:gd name="T5" fmla="*/ 63161 h 685800"/>
              <a:gd name="T6" fmla="*/ 120164 w 723900"/>
              <a:gd name="T7" fmla="*/ 74664 h 685800"/>
              <a:gd name="T8" fmla="*/ 103061 w 723900"/>
              <a:gd name="T9" fmla="*/ 64652 h 685800"/>
              <a:gd name="T10" fmla="*/ 103061 w 723900"/>
              <a:gd name="T11" fmla="*/ 35042 h 685800"/>
              <a:gd name="T12" fmla="*/ 118378 w 723900"/>
              <a:gd name="T13" fmla="*/ 18639 h 685800"/>
              <a:gd name="T14" fmla="*/ 97955 w 723900"/>
              <a:gd name="T15" fmla="*/ 1598 h 685800"/>
              <a:gd name="T16" fmla="*/ 97955 w 723900"/>
              <a:gd name="T17" fmla="*/ 1598 h 685800"/>
              <a:gd name="T18" fmla="*/ 77533 w 723900"/>
              <a:gd name="T19" fmla="*/ 18639 h 685800"/>
              <a:gd name="T20" fmla="*/ 92850 w 723900"/>
              <a:gd name="T21" fmla="*/ 35042 h 685800"/>
              <a:gd name="T22" fmla="*/ 92850 w 723900"/>
              <a:gd name="T23" fmla="*/ 64439 h 685800"/>
              <a:gd name="T24" fmla="*/ 75746 w 723900"/>
              <a:gd name="T25" fmla="*/ 74451 h 685800"/>
              <a:gd name="T26" fmla="*/ 42815 w 723900"/>
              <a:gd name="T27" fmla="*/ 62948 h 685800"/>
              <a:gd name="T28" fmla="*/ 30306 w 723900"/>
              <a:gd name="T29" fmla="*/ 44841 h 685800"/>
              <a:gd name="T30" fmla="*/ 3502 w 723900"/>
              <a:gd name="T31" fmla="*/ 54001 h 685800"/>
              <a:gd name="T32" fmla="*/ 14479 w 723900"/>
              <a:gd name="T33" fmla="*/ 76368 h 685800"/>
              <a:gd name="T34" fmla="*/ 38475 w 723900"/>
              <a:gd name="T35" fmla="*/ 70830 h 685800"/>
              <a:gd name="T36" fmla="*/ 72172 w 723900"/>
              <a:gd name="T37" fmla="*/ 82333 h 685800"/>
              <a:gd name="T38" fmla="*/ 71917 w 723900"/>
              <a:gd name="T39" fmla="*/ 85102 h 685800"/>
              <a:gd name="T40" fmla="*/ 77022 w 723900"/>
              <a:gd name="T41" fmla="*/ 97884 h 685800"/>
              <a:gd name="T42" fmla="*/ 50473 w 723900"/>
              <a:gd name="T43" fmla="*/ 120251 h 685800"/>
              <a:gd name="T44" fmla="*/ 25711 w 723900"/>
              <a:gd name="T45" fmla="*/ 122806 h 685800"/>
              <a:gd name="T46" fmla="*/ 25711 w 723900"/>
              <a:gd name="T47" fmla="*/ 146878 h 685800"/>
              <a:gd name="T48" fmla="*/ 54558 w 723900"/>
              <a:gd name="T49" fmla="*/ 146878 h 685800"/>
              <a:gd name="T50" fmla="*/ 57621 w 723900"/>
              <a:gd name="T51" fmla="*/ 126215 h 685800"/>
              <a:gd name="T52" fmla="*/ 84680 w 723900"/>
              <a:gd name="T53" fmla="*/ 103635 h 685800"/>
              <a:gd name="T54" fmla="*/ 97445 w 723900"/>
              <a:gd name="T55" fmla="*/ 106617 h 685800"/>
              <a:gd name="T56" fmla="*/ 97955 w 723900"/>
              <a:gd name="T57" fmla="*/ 106617 h 685800"/>
              <a:gd name="T58" fmla="*/ 98466 w 723900"/>
              <a:gd name="T59" fmla="*/ 106617 h 685800"/>
              <a:gd name="T60" fmla="*/ 111229 w 723900"/>
              <a:gd name="T61" fmla="*/ 103635 h 685800"/>
              <a:gd name="T62" fmla="*/ 138289 w 723900"/>
              <a:gd name="T63" fmla="*/ 126215 h 685800"/>
              <a:gd name="T64" fmla="*/ 141353 w 723900"/>
              <a:gd name="T65" fmla="*/ 147091 h 685800"/>
              <a:gd name="T66" fmla="*/ 170199 w 723900"/>
              <a:gd name="T67" fmla="*/ 147091 h 685800"/>
              <a:gd name="T68" fmla="*/ 170199 w 723900"/>
              <a:gd name="T69" fmla="*/ 123020 h 685800"/>
              <a:gd name="T70" fmla="*/ 145437 w 723900"/>
              <a:gd name="T71" fmla="*/ 120464 h 685800"/>
              <a:gd name="T72" fmla="*/ 118888 w 723900"/>
              <a:gd name="T73" fmla="*/ 98096 h 685800"/>
              <a:gd name="T74" fmla="*/ 123994 w 723900"/>
              <a:gd name="T75" fmla="*/ 85315 h 685800"/>
              <a:gd name="T76" fmla="*/ 123739 w 723900"/>
              <a:gd name="T77" fmla="*/ 82546 h 685800"/>
              <a:gd name="T78" fmla="*/ 157435 w 723900"/>
              <a:gd name="T79" fmla="*/ 71043 h 685800"/>
              <a:gd name="T80" fmla="*/ 181432 w 723900"/>
              <a:gd name="T81" fmla="*/ 76581 h 685800"/>
              <a:gd name="T82" fmla="*/ 192408 w 723900"/>
              <a:gd name="T83" fmla="*/ 54214 h 68580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723900"/>
              <a:gd name="T127" fmla="*/ 0 h 685800"/>
              <a:gd name="T128" fmla="*/ 723900 w 723900"/>
              <a:gd name="T129" fmla="*/ 685800 h 68580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723900" h="685800">
                <a:moveTo>
                  <a:pt x="717917" y="242411"/>
                </a:moveTo>
                <a:cubicBezTo>
                  <a:pt x="701725" y="203359"/>
                  <a:pt x="656957" y="185261"/>
                  <a:pt x="617905" y="201454"/>
                </a:cubicBezTo>
                <a:cubicBezTo>
                  <a:pt x="585520" y="214789"/>
                  <a:pt x="566470" y="249079"/>
                  <a:pt x="571232" y="282416"/>
                </a:cubicBezTo>
                <a:lnTo>
                  <a:pt x="448360" y="333851"/>
                </a:lnTo>
                <a:cubicBezTo>
                  <a:pt x="435025" y="310991"/>
                  <a:pt x="411212" y="293846"/>
                  <a:pt x="384542" y="289084"/>
                </a:cubicBezTo>
                <a:lnTo>
                  <a:pt x="384542" y="156686"/>
                </a:lnTo>
                <a:cubicBezTo>
                  <a:pt x="416927" y="148114"/>
                  <a:pt x="441692" y="118586"/>
                  <a:pt x="441692" y="83344"/>
                </a:cubicBezTo>
                <a:cubicBezTo>
                  <a:pt x="441692" y="41434"/>
                  <a:pt x="407402" y="7144"/>
                  <a:pt x="365492" y="7144"/>
                </a:cubicBezTo>
                <a:cubicBezTo>
                  <a:pt x="323582" y="7144"/>
                  <a:pt x="289292" y="41434"/>
                  <a:pt x="289292" y="83344"/>
                </a:cubicBezTo>
                <a:cubicBezTo>
                  <a:pt x="289292" y="118586"/>
                  <a:pt x="314057" y="148114"/>
                  <a:pt x="346442" y="156686"/>
                </a:cubicBezTo>
                <a:lnTo>
                  <a:pt x="346442" y="288131"/>
                </a:lnTo>
                <a:cubicBezTo>
                  <a:pt x="318820" y="292894"/>
                  <a:pt x="295960" y="310039"/>
                  <a:pt x="282625" y="332899"/>
                </a:cubicBezTo>
                <a:lnTo>
                  <a:pt x="159752" y="281464"/>
                </a:lnTo>
                <a:cubicBezTo>
                  <a:pt x="164515" y="248126"/>
                  <a:pt x="146417" y="213836"/>
                  <a:pt x="113080" y="200501"/>
                </a:cubicBezTo>
                <a:cubicBezTo>
                  <a:pt x="74027" y="184309"/>
                  <a:pt x="29260" y="202406"/>
                  <a:pt x="13067" y="241459"/>
                </a:cubicBezTo>
                <a:cubicBezTo>
                  <a:pt x="-3125" y="280511"/>
                  <a:pt x="14972" y="325279"/>
                  <a:pt x="54025" y="341471"/>
                </a:cubicBezTo>
                <a:cubicBezTo>
                  <a:pt x="86410" y="354806"/>
                  <a:pt x="123557" y="344329"/>
                  <a:pt x="143560" y="316706"/>
                </a:cubicBezTo>
                <a:lnTo>
                  <a:pt x="269290" y="368141"/>
                </a:lnTo>
                <a:cubicBezTo>
                  <a:pt x="268337" y="371951"/>
                  <a:pt x="268337" y="376714"/>
                  <a:pt x="268337" y="380524"/>
                </a:cubicBezTo>
                <a:cubicBezTo>
                  <a:pt x="268337" y="401479"/>
                  <a:pt x="275005" y="421481"/>
                  <a:pt x="287387" y="437674"/>
                </a:cubicBezTo>
                <a:lnTo>
                  <a:pt x="188327" y="537686"/>
                </a:lnTo>
                <a:cubicBezTo>
                  <a:pt x="158800" y="520541"/>
                  <a:pt x="120700" y="524351"/>
                  <a:pt x="95935" y="549116"/>
                </a:cubicBezTo>
                <a:cubicBezTo>
                  <a:pt x="66407" y="578644"/>
                  <a:pt x="66407" y="627221"/>
                  <a:pt x="95935" y="656749"/>
                </a:cubicBezTo>
                <a:cubicBezTo>
                  <a:pt x="125462" y="686276"/>
                  <a:pt x="174040" y="686276"/>
                  <a:pt x="203567" y="656749"/>
                </a:cubicBezTo>
                <a:cubicBezTo>
                  <a:pt x="228332" y="631984"/>
                  <a:pt x="232142" y="593884"/>
                  <a:pt x="214997" y="564356"/>
                </a:cubicBezTo>
                <a:lnTo>
                  <a:pt x="315962" y="463391"/>
                </a:lnTo>
                <a:cubicBezTo>
                  <a:pt x="330250" y="471964"/>
                  <a:pt x="346442" y="476726"/>
                  <a:pt x="363587" y="476726"/>
                </a:cubicBezTo>
                <a:cubicBezTo>
                  <a:pt x="364540" y="476726"/>
                  <a:pt x="364540" y="476726"/>
                  <a:pt x="365492" y="476726"/>
                </a:cubicBezTo>
                <a:cubicBezTo>
                  <a:pt x="366445" y="476726"/>
                  <a:pt x="366445" y="476726"/>
                  <a:pt x="367397" y="476726"/>
                </a:cubicBezTo>
                <a:cubicBezTo>
                  <a:pt x="384542" y="476726"/>
                  <a:pt x="400735" y="471964"/>
                  <a:pt x="415022" y="463391"/>
                </a:cubicBezTo>
                <a:lnTo>
                  <a:pt x="515987" y="564356"/>
                </a:lnTo>
                <a:cubicBezTo>
                  <a:pt x="498842" y="593884"/>
                  <a:pt x="502652" y="631984"/>
                  <a:pt x="527417" y="657701"/>
                </a:cubicBezTo>
                <a:cubicBezTo>
                  <a:pt x="556945" y="687229"/>
                  <a:pt x="605522" y="687229"/>
                  <a:pt x="635050" y="657701"/>
                </a:cubicBezTo>
                <a:cubicBezTo>
                  <a:pt x="664577" y="628174"/>
                  <a:pt x="664577" y="579596"/>
                  <a:pt x="635050" y="550069"/>
                </a:cubicBezTo>
                <a:cubicBezTo>
                  <a:pt x="610285" y="525304"/>
                  <a:pt x="572185" y="521494"/>
                  <a:pt x="542657" y="538639"/>
                </a:cubicBezTo>
                <a:lnTo>
                  <a:pt x="443597" y="438626"/>
                </a:lnTo>
                <a:cubicBezTo>
                  <a:pt x="455980" y="422434"/>
                  <a:pt x="462647" y="403384"/>
                  <a:pt x="462647" y="381476"/>
                </a:cubicBezTo>
                <a:cubicBezTo>
                  <a:pt x="462647" y="377666"/>
                  <a:pt x="462647" y="372904"/>
                  <a:pt x="461695" y="369094"/>
                </a:cubicBezTo>
                <a:lnTo>
                  <a:pt x="587425" y="317659"/>
                </a:lnTo>
                <a:cubicBezTo>
                  <a:pt x="607427" y="344329"/>
                  <a:pt x="644575" y="355759"/>
                  <a:pt x="676960" y="342424"/>
                </a:cubicBezTo>
                <a:cubicBezTo>
                  <a:pt x="715060" y="325279"/>
                  <a:pt x="734110" y="281464"/>
                  <a:pt x="717917" y="242411"/>
                </a:cubicBezTo>
                <a:close/>
              </a:path>
            </a:pathLst>
          </a:custGeom>
          <a:solidFill>
            <a:schemeClr val="accent1"/>
          </a:solidFill>
          <a:ln w="9525" cap="flat">
            <a:noFill/>
            <a:prstDash val="solid"/>
            <a:miter lim="800000"/>
            <a:headEnd/>
            <a:tailEnd/>
          </a:ln>
        </p:spPr>
        <p:txBody>
          <a:bodyPr anchor="ctr"/>
          <a:lstStyle/>
          <a:p>
            <a:endParaRPr lang="el-G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69850" y="279400"/>
            <a:ext cx="11118850" cy="431800"/>
          </a:xfrm>
        </p:spPr>
        <p:txBody>
          <a:bodyPr/>
          <a:lstStyle/>
          <a:p>
            <a:pPr algn="ctr" eaLnBrk="1" fontAlgn="auto" hangingPunct="1">
              <a:spcAft>
                <a:spcPts val="0"/>
              </a:spcAft>
              <a:defRPr/>
            </a:pPr>
            <a:r>
              <a:rPr lang="el-GR" sz="2000" b="1" dirty="0">
                <a:solidFill>
                  <a:schemeClr val="tx1">
                    <a:lumMod val="65000"/>
                    <a:lumOff val="35000"/>
                  </a:schemeClr>
                </a:solidFill>
              </a:rPr>
              <a:t>Χαρακτηριστικά Στοιχεία και Διαφορές Μηχανιστικής και Οργανικής Οργανωτικής Δομής</a:t>
            </a:r>
            <a:r>
              <a:rPr lang="el-GR" sz="2000" dirty="0">
                <a:solidFill>
                  <a:schemeClr val="tx1">
                    <a:lumMod val="65000"/>
                    <a:lumOff val="35000"/>
                  </a:schemeClr>
                </a:solidFill>
              </a:rPr>
              <a:t/>
            </a:r>
            <a:br>
              <a:rPr lang="el-GR" sz="2000" dirty="0">
                <a:solidFill>
                  <a:schemeClr val="tx1">
                    <a:lumMod val="65000"/>
                    <a:lumOff val="35000"/>
                  </a:schemeClr>
                </a:solidFill>
              </a:rPr>
            </a:br>
            <a:endParaRPr lang="el-GR" sz="2000" dirty="0">
              <a:solidFill>
                <a:schemeClr val="tx1">
                  <a:lumMod val="65000"/>
                  <a:lumOff val="35000"/>
                </a:schemeClr>
              </a:solidFill>
            </a:endParaRPr>
          </a:p>
        </p:txBody>
      </p:sp>
      <p:sp>
        <p:nvSpPr>
          <p:cNvPr id="3" name="Θέση υποσέλιδου 2"/>
          <p:cNvSpPr>
            <a:spLocks noGrp="1"/>
          </p:cNvSpPr>
          <p:nvPr>
            <p:ph type="ftr" sz="quarter" idx="33"/>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p:txBody>
          <a:bodyPr/>
          <a:lstStyle/>
          <a:p>
            <a:pPr>
              <a:defRPr/>
            </a:pPr>
            <a:fld id="{4E610CE8-55C4-4743-BFFC-18F74A7BB1E0}" type="slidenum">
              <a:rPr lang="el-GR"/>
              <a:pPr>
                <a:defRPr/>
              </a:pPr>
              <a:t>42</a:t>
            </a:fld>
            <a:endParaRPr lang="el-GR" dirty="0"/>
          </a:p>
        </p:txBody>
      </p:sp>
      <p:sp>
        <p:nvSpPr>
          <p:cNvPr id="103428" name="TextBox 37"/>
          <p:cNvSpPr txBox="1">
            <a:spLocks noChangeArrowheads="1"/>
          </p:cNvSpPr>
          <p:nvPr/>
        </p:nvSpPr>
        <p:spPr bwMode="auto">
          <a:xfrm>
            <a:off x="98059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graphicFrame>
        <p:nvGraphicFramePr>
          <p:cNvPr id="5" name="Πίνακας 4">
            <a:extLst>
              <a:ext uri="{FF2B5EF4-FFF2-40B4-BE49-F238E27FC236}"/>
            </a:extLst>
          </p:cNvPr>
          <p:cNvGraphicFramePr>
            <a:graphicFrameLocks noGrp="1"/>
          </p:cNvGraphicFramePr>
          <p:nvPr/>
        </p:nvGraphicFramePr>
        <p:xfrm>
          <a:off x="85725" y="1014413"/>
          <a:ext cx="11120438" cy="5705475"/>
        </p:xfrm>
        <a:graphic>
          <a:graphicData uri="http://schemas.openxmlformats.org/drawingml/2006/table">
            <a:tbl>
              <a:tblPr firstRow="1" bandRow="1">
                <a:tableStyleId>{22838BEF-8BB2-4498-84A7-C5851F593DF1}</a:tableStyleId>
              </a:tblPr>
              <a:tblGrid>
                <a:gridCol w="2494419">
                  <a:extLst>
                    <a:ext uri="{9D8B030D-6E8A-4147-A177-3AD203B41FA5}"/>
                  </a:extLst>
                </a:gridCol>
                <a:gridCol w="4110919">
                  <a:extLst>
                    <a:ext uri="{9D8B030D-6E8A-4147-A177-3AD203B41FA5}"/>
                  </a:extLst>
                </a:gridCol>
                <a:gridCol w="4514361">
                  <a:extLst>
                    <a:ext uri="{9D8B030D-6E8A-4147-A177-3AD203B41FA5}"/>
                  </a:extLst>
                </a:gridCol>
              </a:tblGrid>
              <a:tr h="370840">
                <a:tc>
                  <a:txBody>
                    <a:bodyPr/>
                    <a:lstStyle/>
                    <a:p>
                      <a:pPr algn="ctr"/>
                      <a:r>
                        <a:rPr lang="el-GR" sz="1600" b="1" kern="1200" dirty="0">
                          <a:solidFill>
                            <a:schemeClr val="dk1"/>
                          </a:solidFill>
                          <a:effectLst/>
                          <a:latin typeface="+mn-lt"/>
                          <a:ea typeface="+mn-ea"/>
                          <a:cs typeface="+mn-cs"/>
                        </a:rPr>
                        <a:t>α/α </a:t>
                      </a:r>
                    </a:p>
                    <a:p>
                      <a:pPr algn="ctr"/>
                      <a:r>
                        <a:rPr lang="el-GR" sz="1600" b="1" kern="1200" dirty="0">
                          <a:solidFill>
                            <a:schemeClr val="dk1"/>
                          </a:solidFill>
                          <a:effectLst/>
                          <a:latin typeface="+mn-lt"/>
                          <a:ea typeface="+mn-ea"/>
                          <a:cs typeface="+mn-cs"/>
                        </a:rPr>
                        <a:t>Χαρακτηριστικών &amp; Διαφορών</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l-GR" sz="1600" b="1" kern="1200" dirty="0">
                          <a:solidFill>
                            <a:schemeClr val="dk1"/>
                          </a:solidFill>
                          <a:effectLst/>
                          <a:latin typeface="+mn-lt"/>
                          <a:ea typeface="+mn-ea"/>
                          <a:cs typeface="+mn-cs"/>
                        </a:rPr>
                        <a:t>ΜΗΧΑΝΙΣΤΙΚΗ</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l-GR" sz="1600" b="1" kern="1200" dirty="0">
                          <a:solidFill>
                            <a:schemeClr val="dk1"/>
                          </a:solidFill>
                          <a:effectLst/>
                          <a:latin typeface="+mn-lt"/>
                          <a:ea typeface="+mn-ea"/>
                          <a:cs typeface="+mn-cs"/>
                        </a:rPr>
                        <a:t>ΟΡΓΑΝΙΚΗ</a:t>
                      </a:r>
                    </a:p>
                  </a:txBody>
                  <a:tcPr/>
                </a:tc>
                <a:extLst>
                  <a:ext uri="{0D108BD9-81ED-4DB2-BD59-A6C34878D82A}"/>
                </a:extLst>
              </a:tr>
              <a:tr h="370840">
                <a:tc>
                  <a:txBody>
                    <a:bodyPr/>
                    <a:lstStyle/>
                    <a:p>
                      <a:pPr algn="ctr"/>
                      <a:r>
                        <a:rPr lang="el-GR" sz="1400" dirty="0"/>
                        <a:t>1</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l-GR" sz="1400" kern="1200" dirty="0">
                          <a:solidFill>
                            <a:schemeClr val="dk1"/>
                          </a:solidFill>
                          <a:effectLst/>
                          <a:latin typeface="+mn-lt"/>
                          <a:ea typeface="+mn-ea"/>
                          <a:cs typeface="+mn-cs"/>
                        </a:rPr>
                        <a:t>Οι εργασίες είναι πάρα πολύ εξειδικευμένες</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l-GR" sz="1400" kern="1200" dirty="0">
                          <a:solidFill>
                            <a:schemeClr val="dk1"/>
                          </a:solidFill>
                          <a:effectLst/>
                          <a:latin typeface="+mn-lt"/>
                          <a:ea typeface="+mn-ea"/>
                          <a:cs typeface="+mn-cs"/>
                        </a:rPr>
                        <a:t>Οι εργασίες τείνουν να είναι </a:t>
                      </a:r>
                      <a:r>
                        <a:rPr lang="el-GR" sz="1400" kern="1200" dirty="0" smtClean="0">
                          <a:solidFill>
                            <a:schemeClr val="dk1"/>
                          </a:solidFill>
                          <a:effectLst/>
                          <a:latin typeface="+mn-lt"/>
                          <a:ea typeface="+mn-ea"/>
                          <a:cs typeface="+mn-cs"/>
                        </a:rPr>
                        <a:t>αλληλεξαρτώμενες</a:t>
                      </a:r>
                      <a:endParaRPr lang="el-GR" sz="1400" kern="1200" dirty="0">
                        <a:solidFill>
                          <a:schemeClr val="dk1"/>
                        </a:solidFill>
                        <a:effectLst/>
                        <a:latin typeface="+mn-lt"/>
                        <a:ea typeface="+mn-ea"/>
                        <a:cs typeface="+mn-cs"/>
                      </a:endParaRPr>
                    </a:p>
                  </a:txBody>
                  <a:tcPr/>
                </a:tc>
                <a:extLst>
                  <a:ext uri="{0D108BD9-81ED-4DB2-BD59-A6C34878D82A}"/>
                </a:extLst>
              </a:tr>
              <a:tr h="370840">
                <a:tc>
                  <a:txBody>
                    <a:bodyPr/>
                    <a:lstStyle/>
                    <a:p>
                      <a:pPr algn="ctr"/>
                      <a:r>
                        <a:rPr lang="el-GR" sz="1400" dirty="0"/>
                        <a:t>2</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l-GR" sz="1400" kern="1200" dirty="0">
                          <a:solidFill>
                            <a:schemeClr val="dk1"/>
                          </a:solidFill>
                          <a:effectLst/>
                          <a:latin typeface="+mn-lt"/>
                          <a:ea typeface="+mn-ea"/>
                          <a:cs typeface="+mn-cs"/>
                        </a:rPr>
                        <a:t>Όλες οι εργασίες είναι άκαμπτα προσδιορισμένες. Τυχόν αλλαγές αποφασίζονται από την ανώτατη διοίκηση </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l-GR" sz="1400" kern="1200" dirty="0">
                          <a:solidFill>
                            <a:schemeClr val="dk1"/>
                          </a:solidFill>
                          <a:effectLst/>
                          <a:latin typeface="+mn-lt"/>
                          <a:ea typeface="+mn-ea"/>
                          <a:cs typeface="+mn-cs"/>
                        </a:rPr>
                        <a:t>Οι εργασίες ρυθμίζονται και επανακαθορίζονται συνεχώς μέσω των αλληλοεπιδράσεων των εργαζομένων</a:t>
                      </a:r>
                    </a:p>
                  </a:txBody>
                  <a:tcPr/>
                </a:tc>
                <a:extLst>
                  <a:ext uri="{0D108BD9-81ED-4DB2-BD59-A6C34878D82A}"/>
                </a:extLst>
              </a:tr>
              <a:tr h="370840">
                <a:tc>
                  <a:txBody>
                    <a:bodyPr/>
                    <a:lstStyle/>
                    <a:p>
                      <a:pPr algn="ctr"/>
                      <a:r>
                        <a:rPr lang="el-GR" sz="1400" dirty="0"/>
                        <a:t>3</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l-GR" sz="1400" kern="1200" dirty="0">
                          <a:solidFill>
                            <a:schemeClr val="dk1"/>
                          </a:solidFill>
                          <a:effectLst/>
                          <a:latin typeface="+mn-lt"/>
                          <a:ea typeface="+mn-ea"/>
                          <a:cs typeface="+mn-cs"/>
                        </a:rPr>
                        <a:t>Οι εξειδικευμένοι ρόλοι (δικαιώματα, υποχρεώσεις, τεχνικές μέθοδοι) είναι προδιαγεγραμμένοι για κάθε εργαζόμενο</a:t>
                      </a:r>
                    </a:p>
                    <a:p>
                      <a:pPr algn="ctr"/>
                      <a:endParaRPr lang="el-GR"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l-GR" sz="1400" kern="1200" dirty="0">
                          <a:solidFill>
                            <a:schemeClr val="dk1"/>
                          </a:solidFill>
                          <a:effectLst/>
                          <a:latin typeface="+mn-lt"/>
                          <a:ea typeface="+mn-ea"/>
                          <a:cs typeface="+mn-cs"/>
                        </a:rPr>
                        <a:t>Οι γενικοί ρόλοι είναι αποδεκτοί (δηλαδή υπευθυνότητα για την εκτέλεση ολοκληρωμένου έργου, εκτός από τον εξειδικευμένο καθορισμό ρόλων)</a:t>
                      </a:r>
                    </a:p>
                  </a:txBody>
                  <a:tcPr/>
                </a:tc>
                <a:extLst>
                  <a:ext uri="{0D108BD9-81ED-4DB2-BD59-A6C34878D82A}"/>
                </a:extLst>
              </a:tr>
              <a:tr h="370840">
                <a:tc>
                  <a:txBody>
                    <a:bodyPr/>
                    <a:lstStyle/>
                    <a:p>
                      <a:pPr algn="ctr"/>
                      <a:r>
                        <a:rPr lang="el-GR" sz="1400" dirty="0"/>
                        <a:t>4</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l-GR" sz="1400" kern="1200" dirty="0">
                          <a:solidFill>
                            <a:schemeClr val="dk1"/>
                          </a:solidFill>
                          <a:effectLst/>
                          <a:latin typeface="+mn-lt"/>
                          <a:ea typeface="+mn-ea"/>
                          <a:cs typeface="+mn-cs"/>
                        </a:rPr>
                        <a:t>Η δομή της εξουσίας, πληροφόρησης και ελέγχου είναι ιεραρχική</a:t>
                      </a:r>
                    </a:p>
                    <a:p>
                      <a:pPr algn="ctr"/>
                      <a:endParaRPr lang="el-GR"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l-GR" sz="1400" kern="1200" dirty="0">
                          <a:solidFill>
                            <a:schemeClr val="dk1"/>
                          </a:solidFill>
                          <a:effectLst/>
                          <a:latin typeface="+mn-lt"/>
                          <a:ea typeface="+mn-ea"/>
                          <a:cs typeface="+mn-cs"/>
                        </a:rPr>
                        <a:t>Η δομή της εξουσίας, επικοινωνίας και ελέγχου είναι σε μορφή δικτύου</a:t>
                      </a:r>
                    </a:p>
                  </a:txBody>
                  <a:tcPr/>
                </a:tc>
                <a:extLst>
                  <a:ext uri="{0D108BD9-81ED-4DB2-BD59-A6C34878D82A}"/>
                </a:extLst>
              </a:tr>
              <a:tr h="370840">
                <a:tc>
                  <a:txBody>
                    <a:bodyPr/>
                    <a:lstStyle/>
                    <a:p>
                      <a:pPr algn="ctr"/>
                      <a:r>
                        <a:rPr lang="el-GR" sz="1400" dirty="0"/>
                        <a:t>5</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l-GR" sz="1400" kern="1200" dirty="0">
                          <a:solidFill>
                            <a:schemeClr val="dk1"/>
                          </a:solidFill>
                          <a:effectLst/>
                          <a:latin typeface="+mn-lt"/>
                          <a:ea typeface="+mn-ea"/>
                          <a:cs typeface="+mn-cs"/>
                        </a:rPr>
                        <a:t>Η επικοινωνία διεξάγεται κυρίως κάθετα, δηλαδή μεταξύ προϊσταμένου και υφισταμένου</a:t>
                      </a:r>
                    </a:p>
                    <a:p>
                      <a:pPr algn="ctr"/>
                      <a:endParaRPr lang="el-GR"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l-GR" sz="1400" kern="1200" dirty="0">
                          <a:solidFill>
                            <a:schemeClr val="dk1"/>
                          </a:solidFill>
                          <a:effectLst/>
                          <a:latin typeface="+mn-lt"/>
                          <a:ea typeface="+mn-ea"/>
                          <a:cs typeface="+mn-cs"/>
                        </a:rPr>
                        <a:t>Η επικοινωνία διεξάγεται κάθετα, αλλά και οριζόντια, ανάλογα με την προέλευση, την υποστήριξη και την χρησιμοποίηση της απαραίτητης πληροφόρησης</a:t>
                      </a:r>
                    </a:p>
                    <a:p>
                      <a:pPr algn="ctr"/>
                      <a:endParaRPr lang="el-GR" sz="1400" dirty="0"/>
                    </a:p>
                  </a:txBody>
                  <a:tcPr/>
                </a:tc>
                <a:extLst>
                  <a:ext uri="{0D108BD9-81ED-4DB2-BD59-A6C34878D82A}"/>
                </a:extLst>
              </a:tr>
              <a:tr h="370840">
                <a:tc>
                  <a:txBody>
                    <a:bodyPr/>
                    <a:lstStyle/>
                    <a:p>
                      <a:pPr algn="ctr"/>
                      <a:r>
                        <a:rPr lang="el-GR" sz="1400" dirty="0"/>
                        <a:t>6</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l-GR" sz="1400" kern="1200" dirty="0">
                          <a:solidFill>
                            <a:schemeClr val="dk1"/>
                          </a:solidFill>
                          <a:effectLst/>
                          <a:latin typeface="+mn-lt"/>
                          <a:ea typeface="+mn-ea"/>
                          <a:cs typeface="+mn-cs"/>
                        </a:rPr>
                        <a:t>Οι επικοινωνίες έχουν πρωταρχικά, </a:t>
                      </a:r>
                      <a:r>
                        <a:rPr lang="el-GR" sz="1400" kern="1200" dirty="0" smtClean="0">
                          <a:solidFill>
                            <a:schemeClr val="dk1"/>
                          </a:solidFill>
                          <a:effectLst/>
                          <a:latin typeface="+mn-lt"/>
                          <a:ea typeface="+mn-ea"/>
                          <a:cs typeface="+mn-cs"/>
                        </a:rPr>
                        <a:t>την </a:t>
                      </a:r>
                      <a:r>
                        <a:rPr lang="el-GR" sz="1400" kern="1200" dirty="0">
                          <a:solidFill>
                            <a:schemeClr val="dk1"/>
                          </a:solidFill>
                          <a:effectLst/>
                          <a:latin typeface="+mn-lt"/>
                          <a:ea typeface="+mn-ea"/>
                          <a:cs typeface="+mn-cs"/>
                        </a:rPr>
                        <a:t>μορφή αποφάσεων και οδηγιών, που εκδίδονται από τους προϊσταμένους και αιτήσεων ή παροχών απαραίτητων πληροφοριών, που παρέχονται από τους υφισταμένους </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l-GR" sz="1400" kern="1200" dirty="0">
                          <a:solidFill>
                            <a:schemeClr val="dk1"/>
                          </a:solidFill>
                          <a:effectLst/>
                          <a:latin typeface="+mn-lt"/>
                          <a:ea typeface="+mn-ea"/>
                          <a:cs typeface="+mn-cs"/>
                        </a:rPr>
                        <a:t>Οι επικοινωνίες έχουν την μορφή παροχής πληροφοριών και συμβουλών μεταξύ όλων των επιπέδων της ιεραρχίας</a:t>
                      </a:r>
                    </a:p>
                  </a:txBody>
                  <a:tcPr/>
                </a:tc>
                <a:extLst>
                  <a:ext uri="{0D108BD9-81ED-4DB2-BD59-A6C34878D82A}"/>
                </a:extLst>
              </a:tr>
            </a:tbl>
          </a:graphicData>
        </a:graphic>
      </p:graphicFrame>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Θέση περιεχομένου 5"/>
          <p:cNvSpPr>
            <a:spLocks noGrp="1"/>
          </p:cNvSpPr>
          <p:nvPr>
            <p:ph idx="4294967295"/>
          </p:nvPr>
        </p:nvSpPr>
        <p:spPr>
          <a:xfrm>
            <a:off x="403225" y="1268413"/>
            <a:ext cx="6100763" cy="2160587"/>
          </a:xfrm>
        </p:spPr>
        <p:txBody>
          <a:bodyPr rtlCol="0">
            <a:noAutofit/>
          </a:bodyPr>
          <a:lstStyle/>
          <a:p>
            <a:pPr eaLnBrk="1" fontAlgn="auto" hangingPunct="1">
              <a:spcAft>
                <a:spcPts val="0"/>
              </a:spcAft>
              <a:defRPr/>
            </a:pPr>
            <a:r>
              <a:rPr lang="el-GR" dirty="0">
                <a:solidFill>
                  <a:schemeClr val="tx1">
                    <a:lumMod val="75000"/>
                    <a:lumOff val="25000"/>
                  </a:schemeClr>
                </a:solidFill>
              </a:rPr>
              <a:t>Ο Μηχανιστικός Τύπος Οργάνωσης είναι περισσότερο κατάλληλος για επιχειρήσεις που λειτουργούν σε σταθερά περιβάλλοντα</a:t>
            </a:r>
          </a:p>
          <a:p>
            <a:pPr marL="0" indent="0" eaLnBrk="1" fontAlgn="auto" hangingPunct="1">
              <a:spcAft>
                <a:spcPts val="0"/>
              </a:spcAft>
              <a:buFont typeface="Calibri" pitchFamily="34" charset="0"/>
              <a:buNone/>
              <a:defRPr/>
            </a:pPr>
            <a:endParaRPr lang="el-GR" dirty="0">
              <a:solidFill>
                <a:schemeClr val="tx1">
                  <a:lumMod val="75000"/>
                  <a:lumOff val="25000"/>
                </a:schemeClr>
              </a:solidFill>
            </a:endParaRPr>
          </a:p>
          <a:p>
            <a:pPr eaLnBrk="1" fontAlgn="auto" hangingPunct="1">
              <a:spcAft>
                <a:spcPts val="0"/>
              </a:spcAft>
              <a:defRPr/>
            </a:pPr>
            <a:r>
              <a:rPr lang="el-GR" dirty="0">
                <a:solidFill>
                  <a:schemeClr val="tx1">
                    <a:lumMod val="75000"/>
                    <a:lumOff val="25000"/>
                  </a:schemeClr>
                </a:solidFill>
              </a:rPr>
              <a:t>Σε ένα σταθερό περιβάλλον οι εργαζόμενοι εκτελούν συνεχώς και επαναληπτικά, τις ίδιες εργασίες, επομένως η μεγάλη εξειδίκευση</a:t>
            </a:r>
            <a:r>
              <a:rPr lang="el-GR" b="1" dirty="0">
                <a:solidFill>
                  <a:schemeClr val="tx1">
                    <a:lumMod val="75000"/>
                    <a:lumOff val="25000"/>
                  </a:schemeClr>
                </a:solidFill>
              </a:rPr>
              <a:t> </a:t>
            </a:r>
            <a:r>
              <a:rPr lang="el-GR" dirty="0">
                <a:solidFill>
                  <a:schemeClr val="tx1">
                    <a:lumMod val="75000"/>
                    <a:lumOff val="25000"/>
                  </a:schemeClr>
                </a:solidFill>
              </a:rPr>
              <a:t>στην εργασία είναι απαραίτητη</a:t>
            </a:r>
          </a:p>
          <a:p>
            <a:pPr eaLnBrk="1" fontAlgn="auto" hangingPunct="1">
              <a:spcBef>
                <a:spcPts val="0"/>
              </a:spcBef>
              <a:spcAft>
                <a:spcPts val="1500"/>
              </a:spcAft>
              <a:defRPr/>
            </a:pPr>
            <a:endParaRPr lang="el-GR" noProof="1">
              <a:solidFill>
                <a:schemeClr val="tx1">
                  <a:lumMod val="75000"/>
                  <a:lumOff val="25000"/>
                </a:schemeClr>
              </a:solidFill>
            </a:endParaRPr>
          </a:p>
          <a:p>
            <a:pPr marL="0" indent="0" eaLnBrk="1" fontAlgn="auto" hangingPunct="1">
              <a:spcBef>
                <a:spcPts val="0"/>
              </a:spcBef>
              <a:spcAft>
                <a:spcPts val="1500"/>
              </a:spcAft>
              <a:buFont typeface="Calibri" pitchFamily="34" charset="0"/>
              <a:buNone/>
              <a:defRPr/>
            </a:pPr>
            <a:endParaRPr lang="el-GR" noProof="1">
              <a:solidFill>
                <a:schemeClr val="tx1">
                  <a:lumMod val="75000"/>
                  <a:lumOff val="25000"/>
                </a:schemeClr>
              </a:solidFill>
            </a:endParaRPr>
          </a:p>
        </p:txBody>
      </p:sp>
      <p:sp>
        <p:nvSpPr>
          <p:cNvPr id="2" name="Τίτλος 1"/>
          <p:cNvSpPr>
            <a:spLocks noGrp="1"/>
          </p:cNvSpPr>
          <p:nvPr>
            <p:ph type="ctrTitle"/>
          </p:nvPr>
        </p:nvSpPr>
        <p:spPr>
          <a:xfrm>
            <a:off x="7189788" y="163513"/>
            <a:ext cx="4859337" cy="5724525"/>
          </a:xfrm>
        </p:spPr>
        <p:txBody>
          <a:bodyPr/>
          <a:lstStyle/>
          <a:p>
            <a:pPr algn="ctr" eaLnBrk="1" fontAlgn="auto" hangingPunct="1">
              <a:spcAft>
                <a:spcPts val="0"/>
              </a:spcAft>
              <a:defRPr/>
            </a:pPr>
            <a:r>
              <a:rPr lang="el-GR" sz="3200" b="1" dirty="0"/>
              <a:t>Μηχανιστικός Τύπος Οργάνωσης</a:t>
            </a:r>
            <a:endParaRPr lang="el-GR" sz="3200" dirty="0"/>
          </a:p>
        </p:txBody>
      </p:sp>
      <p:sp>
        <p:nvSpPr>
          <p:cNvPr id="9" name="Ορθογώνιο 6" descr="Κάτω διαχωριστική γραμμή"/>
          <p:cNvSpPr/>
          <p:nvPr/>
        </p:nvSpPr>
        <p:spPr>
          <a:xfrm>
            <a:off x="7453313" y="2814638"/>
            <a:ext cx="4330700" cy="1825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0" name="Ορθογώνιο 6" descr="Επάνω διαχωριστική γραμμή"/>
          <p:cNvSpPr/>
          <p:nvPr/>
        </p:nvSpPr>
        <p:spPr>
          <a:xfrm flipV="1">
            <a:off x="7453313" y="404813"/>
            <a:ext cx="4330700" cy="1825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5" name="Θέση υποσέλιδου 4"/>
          <p:cNvSpPr>
            <a:spLocks noGrp="1"/>
          </p:cNvSpPr>
          <p:nvPr>
            <p:ph type="ftr" sz="quarter" idx="20"/>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19"/>
          </p:nvPr>
        </p:nvSpPr>
        <p:spPr/>
        <p:txBody>
          <a:bodyPr/>
          <a:lstStyle/>
          <a:p>
            <a:pPr>
              <a:defRPr/>
            </a:pPr>
            <a:fld id="{BCAF82E0-F383-4EA0-86C3-32CCD65FD6B3}" type="slidenum">
              <a:rPr lang="el-GR"/>
              <a:pPr>
                <a:defRPr/>
              </a:pPr>
              <a:t>43</a:t>
            </a:fld>
            <a:endParaRPr lang="el-GR" dirty="0"/>
          </a:p>
        </p:txBody>
      </p:sp>
      <p:pic>
        <p:nvPicPr>
          <p:cNvPr id="105479" name="Picture 4" descr="ÎÏÎ¿ÏÎ­Î»ÎµÏÎ¼Î± ÎµÎ¹ÎºÏÎ½Î±Ï Î³Î¹Î± Î´Î¹Î¿Î¹ÎºÎ·ÏÎ· ÎµÏÎ¹ÏÎµÎ¹ÏÎ·ÏÎµÏÎ½"/>
          <p:cNvPicPr>
            <a:picLocks noChangeAspect="1" noChangeArrowheads="1"/>
          </p:cNvPicPr>
          <p:nvPr/>
        </p:nvPicPr>
        <p:blipFill>
          <a:blip r:embed="rId3"/>
          <a:srcRect/>
          <a:stretch>
            <a:fillRect/>
          </a:stretch>
        </p:blipFill>
        <p:spPr bwMode="auto">
          <a:xfrm>
            <a:off x="7550150" y="587375"/>
            <a:ext cx="4135438" cy="2317750"/>
          </a:xfrm>
          <a:prstGeom prst="rect">
            <a:avLst/>
          </a:prstGeom>
          <a:noFill/>
          <a:ln w="9525">
            <a:noFill/>
            <a:miter lim="800000"/>
            <a:headEnd/>
            <a:tailEnd/>
          </a:ln>
        </p:spPr>
      </p:pic>
      <p:sp>
        <p:nvSpPr>
          <p:cNvPr id="17" name="Θέση περιεχομένου 5"/>
          <p:cNvSpPr txBox="1"/>
          <p:nvPr/>
        </p:nvSpPr>
        <p:spPr>
          <a:xfrm>
            <a:off x="403225" y="4497388"/>
            <a:ext cx="6100763" cy="1092200"/>
          </a:xfrm>
          <a:prstGeom prst="rect">
            <a:avLst/>
          </a:prstGeom>
        </p:spPr>
        <p:txBody>
          <a:bodyPr lIns="0" tIns="0" rIns="0" bIns="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l-GR" dirty="0"/>
              <a:t>Η εξειδίκευση αυτής της μορφής δεν απαιτεί ιδιαίτερες γνώσεις και μεγάλη επαγγελματική εμπειρία και συνήθως αποκτάται με μάθηση στην πράξη (</a:t>
            </a:r>
            <a:r>
              <a:rPr lang="el-GR" dirty="0" err="1"/>
              <a:t>learning</a:t>
            </a:r>
            <a:r>
              <a:rPr lang="el-GR" dirty="0"/>
              <a:t> </a:t>
            </a:r>
            <a:r>
              <a:rPr lang="el-GR" dirty="0" err="1"/>
              <a:t>by</a:t>
            </a:r>
            <a:r>
              <a:rPr lang="el-GR" dirty="0"/>
              <a:t> </a:t>
            </a:r>
            <a:r>
              <a:rPr lang="el-GR" dirty="0" err="1"/>
              <a:t>doing</a:t>
            </a:r>
            <a:r>
              <a:rPr lang="el-GR" dirty="0"/>
              <a:t>)</a:t>
            </a:r>
          </a:p>
          <a:p>
            <a:pPr marL="0" indent="0" fontAlgn="auto">
              <a:spcBef>
                <a:spcPts val="0"/>
              </a:spcBef>
              <a:spcAft>
                <a:spcPts val="1500"/>
              </a:spcAft>
              <a:buFont typeface="Calibri" panose="020F0502020204030204" pitchFamily="34" charset="0"/>
              <a:buNone/>
              <a:defRPr/>
            </a:pPr>
            <a:endParaRPr lang="el-GR" noProof="1"/>
          </a:p>
          <a:p>
            <a:pPr marL="0" indent="0" fontAlgn="auto">
              <a:spcBef>
                <a:spcPts val="0"/>
              </a:spcBef>
              <a:spcAft>
                <a:spcPts val="1500"/>
              </a:spcAft>
              <a:buFont typeface="Calibri" panose="020F0502020204030204" pitchFamily="34" charset="0"/>
              <a:buNone/>
              <a:defRPr/>
            </a:pPr>
            <a:endParaRPr lang="el-GR" noProof="1"/>
          </a:p>
        </p:txBody>
      </p:sp>
      <p:sp>
        <p:nvSpPr>
          <p:cNvPr id="105481" name="TextBox 17"/>
          <p:cNvSpPr txBox="1">
            <a:spLocks noChangeArrowheads="1"/>
          </p:cNvSpPr>
          <p:nvPr/>
        </p:nvSpPr>
        <p:spPr bwMode="auto">
          <a:xfrm>
            <a:off x="9737725" y="6029325"/>
            <a:ext cx="1466850" cy="922338"/>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μόνο</a:t>
            </a:r>
          </a:p>
          <a:p>
            <a:endParaRPr lang="el-GR">
              <a:solidFill>
                <a:schemeClr val="bg1"/>
              </a:solidFill>
              <a:latin typeface="Calibri" pitchFamily="34" charset="0"/>
            </a:endParaRPr>
          </a:p>
          <a:p>
            <a:endParaRPr lang="el-GR">
              <a:solidFill>
                <a:schemeClr val="bg1"/>
              </a:solidFill>
              <a:latin typeface="Calibri" pitchFamily="34" charset="0"/>
            </a:endParaRPr>
          </a:p>
        </p:txBody>
      </p:sp>
      <p:sp>
        <p:nvSpPr>
          <p:cNvPr id="105482" name="AutoShape 4" descr="Î£ÏÎµÏÎ¹ÎºÎ® ÎµÎ¹ÎºÏÎ½Î±"/>
          <p:cNvSpPr>
            <a:spLocks noChangeAspect="1" noChangeArrowheads="1"/>
          </p:cNvSpPr>
          <p:nvPr/>
        </p:nvSpPr>
        <p:spPr bwMode="auto">
          <a:xfrm>
            <a:off x="5943600" y="3276600"/>
            <a:ext cx="304800" cy="304800"/>
          </a:xfrm>
          <a:prstGeom prst="rect">
            <a:avLst/>
          </a:prstGeom>
          <a:noFill/>
          <a:ln w="9525">
            <a:noFill/>
            <a:miter lim="800000"/>
            <a:headEnd/>
            <a:tailEnd/>
          </a:ln>
        </p:spPr>
        <p:txBody>
          <a:bodyPr/>
          <a:lstStyle/>
          <a:p>
            <a:endParaRPr lang="el-GR">
              <a:latin typeface="Calibri" pitchFamily="34" charset="0"/>
            </a:endParaRPr>
          </a:p>
        </p:txBody>
      </p:sp>
      <p:pic>
        <p:nvPicPr>
          <p:cNvPr id="105483" name="Picture 8" descr="Î£ÏÎµÏÎ¹ÎºÎ® ÎµÎ¹ÎºÏÎ½Î±"/>
          <p:cNvPicPr>
            <a:picLocks noChangeAspect="1" noChangeArrowheads="1"/>
          </p:cNvPicPr>
          <p:nvPr/>
        </p:nvPicPr>
        <p:blipFill>
          <a:blip r:embed="rId4"/>
          <a:srcRect/>
          <a:stretch>
            <a:fillRect/>
          </a:stretch>
        </p:blipFill>
        <p:spPr bwMode="auto">
          <a:xfrm>
            <a:off x="7550150" y="587375"/>
            <a:ext cx="4135438" cy="2317750"/>
          </a:xfrm>
          <a:prstGeom prst="rect">
            <a:avLst/>
          </a:prstGeom>
          <a:noFill/>
          <a:ln w="9525">
            <a:noFill/>
            <a:miter lim="800000"/>
            <a:headEnd/>
            <a:tailEnd/>
          </a:ln>
        </p:spPr>
      </p:pic>
      <p:pic>
        <p:nvPicPr>
          <p:cNvPr id="105484" name="Picture 10" descr="ÎÏÎ¿ÏÎ­Î»ÎµÏÎ¼Î± ÎµÎ¹ÎºÏÎ½Î±Ï Î³Î¹Î± management black white images"/>
          <p:cNvPicPr>
            <a:picLocks noChangeAspect="1" noChangeArrowheads="1"/>
          </p:cNvPicPr>
          <p:nvPr/>
        </p:nvPicPr>
        <p:blipFill>
          <a:blip r:embed="rId5"/>
          <a:srcRect/>
          <a:stretch>
            <a:fillRect/>
          </a:stretch>
        </p:blipFill>
        <p:spPr bwMode="auto">
          <a:xfrm>
            <a:off x="7550150" y="569913"/>
            <a:ext cx="4135438" cy="2335212"/>
          </a:xfrm>
          <a:prstGeom prst="rect">
            <a:avLst/>
          </a:prstGeom>
          <a:noFill/>
          <a:ln w="9525">
            <a:noFill/>
            <a:miter lim="800000"/>
            <a:headEnd/>
            <a:tailEnd/>
          </a:ln>
        </p:spPr>
      </p:pic>
      <p:pic>
        <p:nvPicPr>
          <p:cNvPr id="105485" name="Picture 12" descr="ÎÏÎ¿ÏÎ­Î»ÎµÏÎ¼Î± ÎµÎ¹ÎºÏÎ½Î±Ï Î³Î¹Î± management black white images"/>
          <p:cNvPicPr>
            <a:picLocks noChangeAspect="1" noChangeArrowheads="1"/>
          </p:cNvPicPr>
          <p:nvPr/>
        </p:nvPicPr>
        <p:blipFill>
          <a:blip r:embed="rId6"/>
          <a:srcRect/>
          <a:stretch>
            <a:fillRect/>
          </a:stretch>
        </p:blipFill>
        <p:spPr bwMode="auto">
          <a:xfrm>
            <a:off x="7550150" y="569913"/>
            <a:ext cx="4135438" cy="2335212"/>
          </a:xfrm>
          <a:prstGeom prst="rect">
            <a:avLst/>
          </a:prstGeom>
          <a:noFill/>
          <a:ln w="9525">
            <a:noFill/>
            <a:miter lim="800000"/>
            <a:headEnd/>
            <a:tailEnd/>
          </a:ln>
        </p:spPr>
      </p:pic>
      <p:pic>
        <p:nvPicPr>
          <p:cNvPr id="105486" name="Εικόνα 19"/>
          <p:cNvPicPr>
            <a:picLocks noChangeAspect="1" noChangeArrowheads="1"/>
          </p:cNvPicPr>
          <p:nvPr/>
        </p:nvPicPr>
        <p:blipFill>
          <a:blip r:embed="rId7"/>
          <a:srcRect/>
          <a:stretch>
            <a:fillRect/>
          </a:stretch>
        </p:blipFill>
        <p:spPr bwMode="auto">
          <a:xfrm>
            <a:off x="7558088" y="552450"/>
            <a:ext cx="4222750" cy="2335213"/>
          </a:xfrm>
          <a:prstGeom prst="rect">
            <a:avLst/>
          </a:prstGeom>
          <a:noFill/>
          <a:ln w="9525">
            <a:noFill/>
            <a:miter lim="800000"/>
            <a:headEnd/>
            <a:tailEnd/>
          </a:ln>
        </p:spPr>
      </p:pic>
      <p:pic>
        <p:nvPicPr>
          <p:cNvPr id="105487" name="Picture 2" descr="ÎÏÎ¿ÏÎ­Î»ÎµÏÎ¼Î± ÎµÎ¹ÎºÏÎ½Î±Ï Î³Î¹Î± assembly part black white images"/>
          <p:cNvPicPr>
            <a:picLocks noChangeAspect="1" noChangeArrowheads="1"/>
          </p:cNvPicPr>
          <p:nvPr/>
        </p:nvPicPr>
        <p:blipFill>
          <a:blip r:embed="rId8"/>
          <a:srcRect/>
          <a:stretch>
            <a:fillRect/>
          </a:stretch>
        </p:blipFill>
        <p:spPr bwMode="auto">
          <a:xfrm>
            <a:off x="7558088" y="495300"/>
            <a:ext cx="4127500" cy="2392363"/>
          </a:xfrm>
          <a:prstGeom prst="rect">
            <a:avLst/>
          </a:prstGeom>
          <a:noFill/>
          <a:ln w="9525">
            <a:noFill/>
            <a:miter lim="800000"/>
            <a:headEnd/>
            <a:tailEnd/>
          </a:ln>
        </p:spPr>
      </p:pic>
      <p:pic>
        <p:nvPicPr>
          <p:cNvPr id="21" name="Θέση εικόνας 10" descr="σχέδια μεταλλικών ραφιών βιβλίων σε οροφή">
            <a:extLst>
              <a:ext uri="{FF2B5EF4-FFF2-40B4-BE49-F238E27FC236}"/>
            </a:extLst>
          </p:cNvPr>
          <p:cNvPicPr>
            <a:picLocks noChangeAspect="1"/>
          </p:cNvPicPr>
          <p:nvPr/>
        </p:nvPicPr>
        <p:blipFill>
          <a:blip r:embed="rId9"/>
          <a:stretch>
            <a:fillRect/>
          </a:stretch>
        </p:blipFill>
        <p:spPr>
          <a:xfrm>
            <a:off x="7546975" y="495300"/>
            <a:ext cx="4143375" cy="2427288"/>
          </a:xfrm>
          <a:prstGeom prst="rect">
            <a:avLst/>
          </a:prstGeom>
          <a:solidFill>
            <a:schemeClr val="bg1">
              <a:lumMod val="95000"/>
              <a:alpha val="70000"/>
            </a:schemeClr>
          </a:solidFill>
          <a:ln w="95250" cap="sq" cmpd="sng" algn="ctr">
            <a:noFill/>
            <a:prstDash val="solid"/>
            <a:miter lim="800000"/>
          </a:ln>
          <a:effectLst/>
        </p:spPr>
      </p:pic>
      <p:pic>
        <p:nvPicPr>
          <p:cNvPr id="105489" name="Γραφικό 12" descr="Βέλος: Περιστροφή δεξιά"/>
          <p:cNvPicPr>
            <a:picLocks noChangeAspect="1"/>
          </p:cNvPicPr>
          <p:nvPr/>
        </p:nvPicPr>
        <p:blipFill>
          <a:blip r:embed="rId10"/>
          <a:srcRect/>
          <a:stretch>
            <a:fillRect/>
          </a:stretch>
        </p:blipFill>
        <p:spPr bwMode="auto">
          <a:xfrm>
            <a:off x="3073400" y="3581400"/>
            <a:ext cx="762000"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Θέση κειμένου 13"/>
          <p:cNvSpPr>
            <a:spLocks noGrp="1"/>
          </p:cNvSpPr>
          <p:nvPr>
            <p:ph type="body" sz="quarter" idx="32"/>
          </p:nvPr>
        </p:nvSpPr>
        <p:spPr>
          <a:xfrm>
            <a:off x="2733675" y="2006600"/>
            <a:ext cx="1979613" cy="1760538"/>
          </a:xfrm>
        </p:spPr>
        <p:txBody>
          <a:bodyPr/>
          <a:lstStyle/>
          <a:p>
            <a:pPr algn="ctr" eaLnBrk="1" hangingPunct="1"/>
            <a:r>
              <a:rPr lang="el-GR" sz="1600" smtClean="0"/>
              <a:t>Ο αντικειμενικός στόχος της ανώτατης διοίκησης στην περίπτωση αυτή, από πλευράς σχεδιασμού της οργάνωσης</a:t>
            </a:r>
          </a:p>
        </p:txBody>
      </p:sp>
      <p:pic>
        <p:nvPicPr>
          <p:cNvPr id="107522" name="Θέση εικόνας 11" descr="Καθηγητής"/>
          <p:cNvPicPr>
            <a:picLocks noChangeAspect="1"/>
          </p:cNvPicPr>
          <p:nvPr/>
        </p:nvPicPr>
        <p:blipFill>
          <a:blip r:embed="rId3"/>
          <a:srcRect/>
          <a:stretch>
            <a:fillRect/>
          </a:stretch>
        </p:blipFill>
        <p:spPr bwMode="auto">
          <a:xfrm>
            <a:off x="3332163" y="4038600"/>
            <a:ext cx="782637" cy="869950"/>
          </a:xfrm>
          <a:prstGeom prst="rect">
            <a:avLst/>
          </a:prstGeom>
          <a:noFill/>
          <a:ln w="95250" cap="sq" algn="ctr">
            <a:noFill/>
            <a:miter lim="800000"/>
            <a:headEnd/>
            <a:tailEnd/>
          </a:ln>
        </p:spPr>
      </p:pic>
      <p:pic>
        <p:nvPicPr>
          <p:cNvPr id="107523" name="Θέση εικόνας 15" descr="Ομάδα"/>
          <p:cNvPicPr>
            <a:picLocks noChangeAspect="1"/>
          </p:cNvPicPr>
          <p:nvPr/>
        </p:nvPicPr>
        <p:blipFill>
          <a:blip r:embed="rId4"/>
          <a:srcRect/>
          <a:stretch>
            <a:fillRect/>
          </a:stretch>
        </p:blipFill>
        <p:spPr bwMode="auto">
          <a:xfrm>
            <a:off x="5637213" y="3992563"/>
            <a:ext cx="917575" cy="915987"/>
          </a:xfrm>
          <a:prstGeom prst="rect">
            <a:avLst/>
          </a:prstGeom>
          <a:noFill/>
          <a:ln w="95250" cap="sq" algn="ctr">
            <a:noFill/>
            <a:miter lim="800000"/>
            <a:headEnd/>
            <a:tailEnd/>
          </a:ln>
        </p:spPr>
      </p:pic>
      <p:sp>
        <p:nvSpPr>
          <p:cNvPr id="3" name="Θέση υποσέλιδου 2"/>
          <p:cNvSpPr>
            <a:spLocks noGrp="1"/>
          </p:cNvSpPr>
          <p:nvPr>
            <p:ph type="ftr" sz="quarter" idx="45"/>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46"/>
          </p:nvPr>
        </p:nvSpPr>
        <p:spPr/>
        <p:txBody>
          <a:bodyPr/>
          <a:lstStyle/>
          <a:p>
            <a:pPr>
              <a:defRPr/>
            </a:pPr>
            <a:fld id="{DB8D9F3C-ACBE-4241-9696-317EDA135DFA}" type="slidenum">
              <a:rPr lang="el-GR"/>
              <a:pPr>
                <a:defRPr/>
              </a:pPr>
              <a:t>44</a:t>
            </a:fld>
            <a:endParaRPr lang="el-GR" dirty="0"/>
          </a:p>
        </p:txBody>
      </p:sp>
      <p:sp>
        <p:nvSpPr>
          <p:cNvPr id="107526" name="Θέση κειμένου 13"/>
          <p:cNvSpPr txBox="1">
            <a:spLocks/>
          </p:cNvSpPr>
          <p:nvPr/>
        </p:nvSpPr>
        <p:spPr bwMode="auto">
          <a:xfrm>
            <a:off x="5110163" y="2006600"/>
            <a:ext cx="1979612" cy="1760538"/>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Είναι να επιτύχει να εργαστεί ομαδικά το ανθρώπινο δυναμικό</a:t>
            </a:r>
          </a:p>
        </p:txBody>
      </p:sp>
      <p:sp>
        <p:nvSpPr>
          <p:cNvPr id="107527" name="Θέση κειμένου 13"/>
          <p:cNvSpPr txBox="1">
            <a:spLocks/>
          </p:cNvSpPr>
          <p:nvPr/>
        </p:nvSpPr>
        <p:spPr bwMode="auto">
          <a:xfrm>
            <a:off x="7445375" y="2006600"/>
            <a:ext cx="1981200" cy="1760538"/>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Βασικά κατά παρόμοιο τρόπο, όπως τα επί μέρους τμήματα μιας μηχανής, ούτως ώστε να επιτευχθεί απόδοση ανάλογη της μηχανής</a:t>
            </a:r>
          </a:p>
          <a:p>
            <a:pPr algn="ctr">
              <a:lnSpc>
                <a:spcPct val="90000"/>
              </a:lnSpc>
              <a:spcBef>
                <a:spcPts val="1000"/>
              </a:spcBef>
              <a:buClr>
                <a:schemeClr val="accent1"/>
              </a:buClr>
              <a:buFont typeface="Calibri" pitchFamily="34" charset="0"/>
              <a:buNone/>
            </a:pPr>
            <a:endParaRPr lang="el-GR" sz="1600">
              <a:solidFill>
                <a:srgbClr val="404040"/>
              </a:solidFill>
              <a:latin typeface="Calibri" pitchFamily="34" charset="0"/>
            </a:endParaRPr>
          </a:p>
        </p:txBody>
      </p:sp>
      <p:sp>
        <p:nvSpPr>
          <p:cNvPr id="107528" name="TextBox 29"/>
          <p:cNvSpPr txBox="1">
            <a:spLocks noChangeArrowheads="1"/>
          </p:cNvSpPr>
          <p:nvPr/>
        </p:nvSpPr>
        <p:spPr bwMode="auto">
          <a:xfrm>
            <a:off x="4684713" y="2301875"/>
            <a:ext cx="504825" cy="584200"/>
          </a:xfrm>
          <a:prstGeom prst="rect">
            <a:avLst/>
          </a:prstGeom>
          <a:noFill/>
          <a:ln w="9525">
            <a:noFill/>
            <a:miter lim="800000"/>
            <a:headEnd/>
            <a:tailEnd/>
          </a:ln>
        </p:spPr>
        <p:txBody>
          <a:bodyPr>
            <a:spAutoFit/>
          </a:bodyPr>
          <a:lstStyle/>
          <a:p>
            <a:pPr algn="ctr"/>
            <a:r>
              <a:rPr lang="el-GR" sz="3200" b="1">
                <a:solidFill>
                  <a:schemeClr val="accent1"/>
                </a:solidFill>
                <a:latin typeface="Calibri" pitchFamily="34" charset="0"/>
              </a:rPr>
              <a:t>&gt;</a:t>
            </a:r>
          </a:p>
        </p:txBody>
      </p:sp>
      <p:sp>
        <p:nvSpPr>
          <p:cNvPr id="107529" name="TextBox 36"/>
          <p:cNvSpPr txBox="1">
            <a:spLocks noChangeArrowheads="1"/>
          </p:cNvSpPr>
          <p:nvPr/>
        </p:nvSpPr>
        <p:spPr bwMode="auto">
          <a:xfrm>
            <a:off x="7089775" y="2301875"/>
            <a:ext cx="504825" cy="584200"/>
          </a:xfrm>
          <a:prstGeom prst="rect">
            <a:avLst/>
          </a:prstGeom>
          <a:noFill/>
          <a:ln w="9525">
            <a:noFill/>
            <a:miter lim="800000"/>
            <a:headEnd/>
            <a:tailEnd/>
          </a:ln>
        </p:spPr>
        <p:txBody>
          <a:bodyPr>
            <a:spAutoFit/>
          </a:bodyPr>
          <a:lstStyle/>
          <a:p>
            <a:pPr algn="ctr"/>
            <a:r>
              <a:rPr lang="el-GR" sz="3200" b="1">
                <a:solidFill>
                  <a:schemeClr val="accent1"/>
                </a:solidFill>
                <a:latin typeface="Calibri" pitchFamily="34" charset="0"/>
              </a:rPr>
              <a:t>&gt;</a:t>
            </a:r>
          </a:p>
        </p:txBody>
      </p:sp>
      <p:sp>
        <p:nvSpPr>
          <p:cNvPr id="107530" name="TextBox 37"/>
          <p:cNvSpPr txBox="1">
            <a:spLocks noChangeArrowheads="1"/>
          </p:cNvSpPr>
          <p:nvPr/>
        </p:nvSpPr>
        <p:spPr bwMode="auto">
          <a:xfrm>
            <a:off x="98059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grpSp>
        <p:nvGrpSpPr>
          <p:cNvPr id="7" name="Γραφικό 5" descr="Γρανάζια">
            <a:extLst>
              <a:ext uri="{FF2B5EF4-FFF2-40B4-BE49-F238E27FC236}"/>
            </a:extLst>
          </p:cNvPr>
          <p:cNvGrpSpPr/>
          <p:nvPr/>
        </p:nvGrpSpPr>
        <p:grpSpPr>
          <a:xfrm>
            <a:off x="8077523" y="4038197"/>
            <a:ext cx="774357" cy="784654"/>
            <a:chOff x="5638800" y="2971800"/>
            <a:chExt cx="914400" cy="914400"/>
          </a:xfrm>
          <a:solidFill>
            <a:schemeClr val="tx1">
              <a:lumMod val="75000"/>
              <a:lumOff val="25000"/>
            </a:schemeClr>
          </a:solidFill>
        </p:grpSpPr>
        <p:sp>
          <p:nvSpPr>
            <p:cNvPr id="8" name="Ελεύθερη σχεδίαση: Σχήμα 7">
              <a:extLst>
                <a:ext uri="{FF2B5EF4-FFF2-40B4-BE49-F238E27FC236}"/>
              </a:extLst>
            </p:cNvPr>
            <p:cNvSpPr/>
            <p:nvPr/>
          </p:nvSpPr>
          <p:spPr>
            <a:xfrm>
              <a:off x="5993606" y="3045619"/>
              <a:ext cx="419100" cy="419100"/>
            </a:xfrm>
            <a:custGeom>
              <a:avLst/>
              <a:gdLst>
                <a:gd name="connsiteX0" fmla="*/ 210026 w 419100"/>
                <a:gd name="connsiteY0" fmla="*/ 281464 h 419100"/>
                <a:gd name="connsiteX1" fmla="*/ 138589 w 419100"/>
                <a:gd name="connsiteY1" fmla="*/ 210026 h 419100"/>
                <a:gd name="connsiteX2" fmla="*/ 210026 w 419100"/>
                <a:gd name="connsiteY2" fmla="*/ 138589 h 419100"/>
                <a:gd name="connsiteX3" fmla="*/ 281464 w 419100"/>
                <a:gd name="connsiteY3" fmla="*/ 210026 h 419100"/>
                <a:gd name="connsiteX4" fmla="*/ 210026 w 419100"/>
                <a:gd name="connsiteY4" fmla="*/ 281464 h 419100"/>
                <a:gd name="connsiteX5" fmla="*/ 370999 w 419100"/>
                <a:gd name="connsiteY5" fmla="*/ 165259 h 419100"/>
                <a:gd name="connsiteX6" fmla="*/ 355759 w 419100"/>
                <a:gd name="connsiteY6" fmla="*/ 128111 h 419100"/>
                <a:gd name="connsiteX7" fmla="*/ 370999 w 419100"/>
                <a:gd name="connsiteY7" fmla="*/ 83344 h 419100"/>
                <a:gd name="connsiteX8" fmla="*/ 336709 w 419100"/>
                <a:gd name="connsiteY8" fmla="*/ 49054 h 419100"/>
                <a:gd name="connsiteX9" fmla="*/ 291941 w 419100"/>
                <a:gd name="connsiteY9" fmla="*/ 64294 h 419100"/>
                <a:gd name="connsiteX10" fmla="*/ 254794 w 419100"/>
                <a:gd name="connsiteY10" fmla="*/ 49054 h 419100"/>
                <a:gd name="connsiteX11" fmla="*/ 233839 w 419100"/>
                <a:gd name="connsiteY11" fmla="*/ 7144 h 419100"/>
                <a:gd name="connsiteX12" fmla="*/ 186214 w 419100"/>
                <a:gd name="connsiteY12" fmla="*/ 7144 h 419100"/>
                <a:gd name="connsiteX13" fmla="*/ 165259 w 419100"/>
                <a:gd name="connsiteY13" fmla="*/ 49054 h 419100"/>
                <a:gd name="connsiteX14" fmla="*/ 128111 w 419100"/>
                <a:gd name="connsiteY14" fmla="*/ 64294 h 419100"/>
                <a:gd name="connsiteX15" fmla="*/ 83344 w 419100"/>
                <a:gd name="connsiteY15" fmla="*/ 49054 h 419100"/>
                <a:gd name="connsiteX16" fmla="*/ 49054 w 419100"/>
                <a:gd name="connsiteY16" fmla="*/ 83344 h 419100"/>
                <a:gd name="connsiteX17" fmla="*/ 64294 w 419100"/>
                <a:gd name="connsiteY17" fmla="*/ 128111 h 419100"/>
                <a:gd name="connsiteX18" fmla="*/ 49054 w 419100"/>
                <a:gd name="connsiteY18" fmla="*/ 165259 h 419100"/>
                <a:gd name="connsiteX19" fmla="*/ 7144 w 419100"/>
                <a:gd name="connsiteY19" fmla="*/ 186214 h 419100"/>
                <a:gd name="connsiteX20" fmla="*/ 7144 w 419100"/>
                <a:gd name="connsiteY20" fmla="*/ 233839 h 419100"/>
                <a:gd name="connsiteX21" fmla="*/ 49054 w 419100"/>
                <a:gd name="connsiteY21" fmla="*/ 254794 h 419100"/>
                <a:gd name="connsiteX22" fmla="*/ 64294 w 419100"/>
                <a:gd name="connsiteY22" fmla="*/ 291941 h 419100"/>
                <a:gd name="connsiteX23" fmla="*/ 49054 w 419100"/>
                <a:gd name="connsiteY23" fmla="*/ 336709 h 419100"/>
                <a:gd name="connsiteX24" fmla="*/ 82391 w 419100"/>
                <a:gd name="connsiteY24" fmla="*/ 370046 h 419100"/>
                <a:gd name="connsiteX25" fmla="*/ 127159 w 419100"/>
                <a:gd name="connsiteY25" fmla="*/ 354806 h 419100"/>
                <a:gd name="connsiteX26" fmla="*/ 164306 w 419100"/>
                <a:gd name="connsiteY26" fmla="*/ 370046 h 419100"/>
                <a:gd name="connsiteX27" fmla="*/ 185261 w 419100"/>
                <a:gd name="connsiteY27" fmla="*/ 411956 h 419100"/>
                <a:gd name="connsiteX28" fmla="*/ 232886 w 419100"/>
                <a:gd name="connsiteY28" fmla="*/ 411956 h 419100"/>
                <a:gd name="connsiteX29" fmla="*/ 253841 w 419100"/>
                <a:gd name="connsiteY29" fmla="*/ 370046 h 419100"/>
                <a:gd name="connsiteX30" fmla="*/ 290989 w 419100"/>
                <a:gd name="connsiteY30" fmla="*/ 354806 h 419100"/>
                <a:gd name="connsiteX31" fmla="*/ 335756 w 419100"/>
                <a:gd name="connsiteY31" fmla="*/ 370046 h 419100"/>
                <a:gd name="connsiteX32" fmla="*/ 370046 w 419100"/>
                <a:gd name="connsiteY32" fmla="*/ 336709 h 419100"/>
                <a:gd name="connsiteX33" fmla="*/ 354806 w 419100"/>
                <a:gd name="connsiteY33" fmla="*/ 291941 h 419100"/>
                <a:gd name="connsiteX34" fmla="*/ 370999 w 419100"/>
                <a:gd name="connsiteY34" fmla="*/ 254794 h 419100"/>
                <a:gd name="connsiteX35" fmla="*/ 412909 w 419100"/>
                <a:gd name="connsiteY35" fmla="*/ 233839 h 419100"/>
                <a:gd name="connsiteX36" fmla="*/ 412909 w 419100"/>
                <a:gd name="connsiteY36" fmla="*/ 186214 h 419100"/>
                <a:gd name="connsiteX37" fmla="*/ 370999 w 419100"/>
                <a:gd name="connsiteY37" fmla="*/ 165259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9100" h="419100">
                  <a:moveTo>
                    <a:pt x="210026" y="281464"/>
                  </a:moveTo>
                  <a:cubicBezTo>
                    <a:pt x="170021" y="281464"/>
                    <a:pt x="138589" y="249079"/>
                    <a:pt x="138589" y="210026"/>
                  </a:cubicBezTo>
                  <a:cubicBezTo>
                    <a:pt x="138589" y="170974"/>
                    <a:pt x="170974" y="138589"/>
                    <a:pt x="210026" y="138589"/>
                  </a:cubicBezTo>
                  <a:cubicBezTo>
                    <a:pt x="250031" y="138589"/>
                    <a:pt x="281464" y="170974"/>
                    <a:pt x="281464" y="210026"/>
                  </a:cubicBezTo>
                  <a:cubicBezTo>
                    <a:pt x="281464" y="249079"/>
                    <a:pt x="249079" y="281464"/>
                    <a:pt x="210026" y="281464"/>
                  </a:cubicBezTo>
                  <a:close/>
                  <a:moveTo>
                    <a:pt x="370999" y="165259"/>
                  </a:moveTo>
                  <a:cubicBezTo>
                    <a:pt x="367189" y="151924"/>
                    <a:pt x="362426" y="139541"/>
                    <a:pt x="355759" y="128111"/>
                  </a:cubicBezTo>
                  <a:lnTo>
                    <a:pt x="370999" y="83344"/>
                  </a:lnTo>
                  <a:lnTo>
                    <a:pt x="336709" y="49054"/>
                  </a:lnTo>
                  <a:lnTo>
                    <a:pt x="291941" y="64294"/>
                  </a:lnTo>
                  <a:cubicBezTo>
                    <a:pt x="280511" y="57626"/>
                    <a:pt x="268129" y="52864"/>
                    <a:pt x="254794" y="49054"/>
                  </a:cubicBezTo>
                  <a:lnTo>
                    <a:pt x="233839" y="7144"/>
                  </a:lnTo>
                  <a:lnTo>
                    <a:pt x="186214" y="7144"/>
                  </a:lnTo>
                  <a:lnTo>
                    <a:pt x="165259" y="49054"/>
                  </a:lnTo>
                  <a:cubicBezTo>
                    <a:pt x="151924" y="52864"/>
                    <a:pt x="139541" y="57626"/>
                    <a:pt x="128111" y="64294"/>
                  </a:cubicBezTo>
                  <a:lnTo>
                    <a:pt x="83344" y="49054"/>
                  </a:lnTo>
                  <a:lnTo>
                    <a:pt x="49054" y="83344"/>
                  </a:lnTo>
                  <a:lnTo>
                    <a:pt x="64294" y="128111"/>
                  </a:lnTo>
                  <a:cubicBezTo>
                    <a:pt x="57626" y="139541"/>
                    <a:pt x="52864" y="151924"/>
                    <a:pt x="49054" y="165259"/>
                  </a:cubicBezTo>
                  <a:lnTo>
                    <a:pt x="7144" y="186214"/>
                  </a:lnTo>
                  <a:lnTo>
                    <a:pt x="7144" y="233839"/>
                  </a:lnTo>
                  <a:lnTo>
                    <a:pt x="49054" y="254794"/>
                  </a:lnTo>
                  <a:cubicBezTo>
                    <a:pt x="52864" y="268129"/>
                    <a:pt x="57626" y="280511"/>
                    <a:pt x="64294" y="291941"/>
                  </a:cubicBezTo>
                  <a:lnTo>
                    <a:pt x="49054" y="336709"/>
                  </a:lnTo>
                  <a:lnTo>
                    <a:pt x="82391" y="370046"/>
                  </a:lnTo>
                  <a:lnTo>
                    <a:pt x="127159" y="354806"/>
                  </a:lnTo>
                  <a:cubicBezTo>
                    <a:pt x="138589" y="361474"/>
                    <a:pt x="150971" y="366236"/>
                    <a:pt x="164306" y="370046"/>
                  </a:cubicBezTo>
                  <a:lnTo>
                    <a:pt x="185261" y="411956"/>
                  </a:lnTo>
                  <a:lnTo>
                    <a:pt x="232886" y="411956"/>
                  </a:lnTo>
                  <a:lnTo>
                    <a:pt x="253841" y="370046"/>
                  </a:lnTo>
                  <a:cubicBezTo>
                    <a:pt x="267176" y="366236"/>
                    <a:pt x="279559" y="361474"/>
                    <a:pt x="290989" y="354806"/>
                  </a:cubicBezTo>
                  <a:lnTo>
                    <a:pt x="335756" y="370046"/>
                  </a:lnTo>
                  <a:lnTo>
                    <a:pt x="370046" y="336709"/>
                  </a:lnTo>
                  <a:lnTo>
                    <a:pt x="354806" y="291941"/>
                  </a:lnTo>
                  <a:cubicBezTo>
                    <a:pt x="361474" y="280511"/>
                    <a:pt x="367189" y="267176"/>
                    <a:pt x="370999" y="254794"/>
                  </a:cubicBezTo>
                  <a:lnTo>
                    <a:pt x="412909" y="233839"/>
                  </a:lnTo>
                  <a:lnTo>
                    <a:pt x="412909" y="186214"/>
                  </a:lnTo>
                  <a:lnTo>
                    <a:pt x="370999" y="165259"/>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9" name="Ελεύθερη σχεδίαση: Σχήμα 8">
              <a:extLst>
                <a:ext uri="{FF2B5EF4-FFF2-40B4-BE49-F238E27FC236}"/>
              </a:extLst>
            </p:cNvPr>
            <p:cNvSpPr/>
            <p:nvPr/>
          </p:nvSpPr>
          <p:spPr>
            <a:xfrm>
              <a:off x="5778341" y="3392329"/>
              <a:ext cx="419100" cy="419100"/>
            </a:xfrm>
            <a:custGeom>
              <a:avLst/>
              <a:gdLst>
                <a:gd name="connsiteX0" fmla="*/ 210026 w 419100"/>
                <a:gd name="connsiteY0" fmla="*/ 281464 h 419100"/>
                <a:gd name="connsiteX1" fmla="*/ 138589 w 419100"/>
                <a:gd name="connsiteY1" fmla="*/ 210026 h 419100"/>
                <a:gd name="connsiteX2" fmla="*/ 210026 w 419100"/>
                <a:gd name="connsiteY2" fmla="*/ 138589 h 419100"/>
                <a:gd name="connsiteX3" fmla="*/ 281464 w 419100"/>
                <a:gd name="connsiteY3" fmla="*/ 210026 h 419100"/>
                <a:gd name="connsiteX4" fmla="*/ 210026 w 419100"/>
                <a:gd name="connsiteY4" fmla="*/ 281464 h 419100"/>
                <a:gd name="connsiteX5" fmla="*/ 210026 w 419100"/>
                <a:gd name="connsiteY5" fmla="*/ 281464 h 419100"/>
                <a:gd name="connsiteX6" fmla="*/ 355759 w 419100"/>
                <a:gd name="connsiteY6" fmla="*/ 128111 h 419100"/>
                <a:gd name="connsiteX7" fmla="*/ 370999 w 419100"/>
                <a:gd name="connsiteY7" fmla="*/ 83344 h 419100"/>
                <a:gd name="connsiteX8" fmla="*/ 336709 w 419100"/>
                <a:gd name="connsiteY8" fmla="*/ 49054 h 419100"/>
                <a:gd name="connsiteX9" fmla="*/ 291941 w 419100"/>
                <a:gd name="connsiteY9" fmla="*/ 64294 h 419100"/>
                <a:gd name="connsiteX10" fmla="*/ 254794 w 419100"/>
                <a:gd name="connsiteY10" fmla="*/ 49054 h 419100"/>
                <a:gd name="connsiteX11" fmla="*/ 233839 w 419100"/>
                <a:gd name="connsiteY11" fmla="*/ 7144 h 419100"/>
                <a:gd name="connsiteX12" fmla="*/ 186214 w 419100"/>
                <a:gd name="connsiteY12" fmla="*/ 7144 h 419100"/>
                <a:gd name="connsiteX13" fmla="*/ 165259 w 419100"/>
                <a:gd name="connsiteY13" fmla="*/ 49054 h 419100"/>
                <a:gd name="connsiteX14" fmla="*/ 128111 w 419100"/>
                <a:gd name="connsiteY14" fmla="*/ 64294 h 419100"/>
                <a:gd name="connsiteX15" fmla="*/ 83344 w 419100"/>
                <a:gd name="connsiteY15" fmla="*/ 49054 h 419100"/>
                <a:gd name="connsiteX16" fmla="*/ 50006 w 419100"/>
                <a:gd name="connsiteY16" fmla="*/ 82391 h 419100"/>
                <a:gd name="connsiteX17" fmla="*/ 64294 w 419100"/>
                <a:gd name="connsiteY17" fmla="*/ 127159 h 419100"/>
                <a:gd name="connsiteX18" fmla="*/ 49054 w 419100"/>
                <a:gd name="connsiteY18" fmla="*/ 164306 h 419100"/>
                <a:gd name="connsiteX19" fmla="*/ 7144 w 419100"/>
                <a:gd name="connsiteY19" fmla="*/ 185261 h 419100"/>
                <a:gd name="connsiteX20" fmla="*/ 7144 w 419100"/>
                <a:gd name="connsiteY20" fmla="*/ 232886 h 419100"/>
                <a:gd name="connsiteX21" fmla="*/ 49054 w 419100"/>
                <a:gd name="connsiteY21" fmla="*/ 253841 h 419100"/>
                <a:gd name="connsiteX22" fmla="*/ 64294 w 419100"/>
                <a:gd name="connsiteY22" fmla="*/ 290989 h 419100"/>
                <a:gd name="connsiteX23" fmla="*/ 50006 w 419100"/>
                <a:gd name="connsiteY23" fmla="*/ 335756 h 419100"/>
                <a:gd name="connsiteX24" fmla="*/ 83344 w 419100"/>
                <a:gd name="connsiteY24" fmla="*/ 369094 h 419100"/>
                <a:gd name="connsiteX25" fmla="*/ 128111 w 419100"/>
                <a:gd name="connsiteY25" fmla="*/ 354806 h 419100"/>
                <a:gd name="connsiteX26" fmla="*/ 165259 w 419100"/>
                <a:gd name="connsiteY26" fmla="*/ 370046 h 419100"/>
                <a:gd name="connsiteX27" fmla="*/ 186214 w 419100"/>
                <a:gd name="connsiteY27" fmla="*/ 411956 h 419100"/>
                <a:gd name="connsiteX28" fmla="*/ 233839 w 419100"/>
                <a:gd name="connsiteY28" fmla="*/ 411956 h 419100"/>
                <a:gd name="connsiteX29" fmla="*/ 254794 w 419100"/>
                <a:gd name="connsiteY29" fmla="*/ 370046 h 419100"/>
                <a:gd name="connsiteX30" fmla="*/ 291941 w 419100"/>
                <a:gd name="connsiteY30" fmla="*/ 354806 h 419100"/>
                <a:gd name="connsiteX31" fmla="*/ 336709 w 419100"/>
                <a:gd name="connsiteY31" fmla="*/ 370046 h 419100"/>
                <a:gd name="connsiteX32" fmla="*/ 370046 w 419100"/>
                <a:gd name="connsiteY32" fmla="*/ 335756 h 419100"/>
                <a:gd name="connsiteX33" fmla="*/ 355759 w 419100"/>
                <a:gd name="connsiteY33" fmla="*/ 291941 h 419100"/>
                <a:gd name="connsiteX34" fmla="*/ 370999 w 419100"/>
                <a:gd name="connsiteY34" fmla="*/ 254794 h 419100"/>
                <a:gd name="connsiteX35" fmla="*/ 412909 w 419100"/>
                <a:gd name="connsiteY35" fmla="*/ 233839 h 419100"/>
                <a:gd name="connsiteX36" fmla="*/ 412909 w 419100"/>
                <a:gd name="connsiteY36" fmla="*/ 186214 h 419100"/>
                <a:gd name="connsiteX37" fmla="*/ 370999 w 419100"/>
                <a:gd name="connsiteY37" fmla="*/ 165259 h 419100"/>
                <a:gd name="connsiteX38" fmla="*/ 355759 w 419100"/>
                <a:gd name="connsiteY38" fmla="*/ 12811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19100" h="419100">
                  <a:moveTo>
                    <a:pt x="210026" y="281464"/>
                  </a:moveTo>
                  <a:cubicBezTo>
                    <a:pt x="170021" y="281464"/>
                    <a:pt x="138589" y="249079"/>
                    <a:pt x="138589" y="210026"/>
                  </a:cubicBezTo>
                  <a:cubicBezTo>
                    <a:pt x="138589" y="170021"/>
                    <a:pt x="170974" y="138589"/>
                    <a:pt x="210026" y="138589"/>
                  </a:cubicBezTo>
                  <a:cubicBezTo>
                    <a:pt x="250031" y="138589"/>
                    <a:pt x="281464" y="170974"/>
                    <a:pt x="281464" y="210026"/>
                  </a:cubicBezTo>
                  <a:cubicBezTo>
                    <a:pt x="281464" y="249079"/>
                    <a:pt x="250031" y="281464"/>
                    <a:pt x="210026" y="281464"/>
                  </a:cubicBezTo>
                  <a:lnTo>
                    <a:pt x="210026" y="281464"/>
                  </a:lnTo>
                  <a:close/>
                  <a:moveTo>
                    <a:pt x="355759" y="128111"/>
                  </a:moveTo>
                  <a:lnTo>
                    <a:pt x="370999" y="83344"/>
                  </a:lnTo>
                  <a:lnTo>
                    <a:pt x="336709" y="49054"/>
                  </a:lnTo>
                  <a:lnTo>
                    <a:pt x="291941" y="64294"/>
                  </a:lnTo>
                  <a:cubicBezTo>
                    <a:pt x="280511" y="57626"/>
                    <a:pt x="267176" y="52864"/>
                    <a:pt x="254794" y="49054"/>
                  </a:cubicBezTo>
                  <a:lnTo>
                    <a:pt x="233839" y="7144"/>
                  </a:lnTo>
                  <a:lnTo>
                    <a:pt x="186214" y="7144"/>
                  </a:lnTo>
                  <a:lnTo>
                    <a:pt x="165259" y="49054"/>
                  </a:lnTo>
                  <a:cubicBezTo>
                    <a:pt x="151924" y="52864"/>
                    <a:pt x="139541" y="57626"/>
                    <a:pt x="128111" y="64294"/>
                  </a:cubicBezTo>
                  <a:lnTo>
                    <a:pt x="83344" y="49054"/>
                  </a:lnTo>
                  <a:lnTo>
                    <a:pt x="50006" y="82391"/>
                  </a:lnTo>
                  <a:lnTo>
                    <a:pt x="64294" y="127159"/>
                  </a:lnTo>
                  <a:cubicBezTo>
                    <a:pt x="57626" y="138589"/>
                    <a:pt x="52864" y="151924"/>
                    <a:pt x="49054" y="164306"/>
                  </a:cubicBezTo>
                  <a:lnTo>
                    <a:pt x="7144" y="185261"/>
                  </a:lnTo>
                  <a:lnTo>
                    <a:pt x="7144" y="232886"/>
                  </a:lnTo>
                  <a:lnTo>
                    <a:pt x="49054" y="253841"/>
                  </a:lnTo>
                  <a:cubicBezTo>
                    <a:pt x="52864" y="267176"/>
                    <a:pt x="57626" y="279559"/>
                    <a:pt x="64294" y="290989"/>
                  </a:cubicBezTo>
                  <a:lnTo>
                    <a:pt x="50006" y="335756"/>
                  </a:lnTo>
                  <a:lnTo>
                    <a:pt x="83344" y="369094"/>
                  </a:lnTo>
                  <a:lnTo>
                    <a:pt x="128111" y="354806"/>
                  </a:lnTo>
                  <a:cubicBezTo>
                    <a:pt x="139541" y="361474"/>
                    <a:pt x="151924" y="366236"/>
                    <a:pt x="165259" y="370046"/>
                  </a:cubicBezTo>
                  <a:lnTo>
                    <a:pt x="186214" y="411956"/>
                  </a:lnTo>
                  <a:lnTo>
                    <a:pt x="233839" y="411956"/>
                  </a:lnTo>
                  <a:lnTo>
                    <a:pt x="254794" y="370046"/>
                  </a:lnTo>
                  <a:cubicBezTo>
                    <a:pt x="268129" y="366236"/>
                    <a:pt x="280511" y="361474"/>
                    <a:pt x="291941" y="354806"/>
                  </a:cubicBezTo>
                  <a:lnTo>
                    <a:pt x="336709" y="370046"/>
                  </a:lnTo>
                  <a:lnTo>
                    <a:pt x="370046" y="335756"/>
                  </a:lnTo>
                  <a:lnTo>
                    <a:pt x="355759" y="291941"/>
                  </a:lnTo>
                  <a:cubicBezTo>
                    <a:pt x="362426" y="280511"/>
                    <a:pt x="367189" y="268129"/>
                    <a:pt x="370999" y="254794"/>
                  </a:cubicBezTo>
                  <a:lnTo>
                    <a:pt x="412909" y="233839"/>
                  </a:lnTo>
                  <a:lnTo>
                    <a:pt x="412909" y="186214"/>
                  </a:lnTo>
                  <a:lnTo>
                    <a:pt x="370999" y="165259"/>
                  </a:lnTo>
                  <a:cubicBezTo>
                    <a:pt x="367189" y="151924"/>
                    <a:pt x="362426" y="139541"/>
                    <a:pt x="355759" y="128111"/>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7189788" y="495300"/>
            <a:ext cx="4859337" cy="5521325"/>
          </a:xfrm>
        </p:spPr>
        <p:txBody>
          <a:bodyPr/>
          <a:lstStyle/>
          <a:p>
            <a:pPr algn="ctr" eaLnBrk="1" fontAlgn="auto" hangingPunct="1">
              <a:spcAft>
                <a:spcPts val="0"/>
              </a:spcAft>
              <a:defRPr/>
            </a:pPr>
            <a:endParaRPr lang="el-GR" sz="2800" dirty="0"/>
          </a:p>
        </p:txBody>
      </p:sp>
      <p:pic>
        <p:nvPicPr>
          <p:cNvPr id="10" name="Θέση εικόνας 9" descr="Εικόνα παραθύρων κτιρίου"/>
          <p:cNvPicPr>
            <a:picLocks noGrp="1" noChangeAspect="1"/>
          </p:cNvPicPr>
          <p:nvPr>
            <p:ph type="pic" sz="quarter" idx="16"/>
          </p:nvPr>
        </p:nvPicPr>
        <p:blipFill>
          <a:blip r:embed="rId3"/>
          <a:stretch>
            <a:fillRect/>
          </a:stretch>
        </p:blipFill>
        <p:spPr>
          <a:xfrm>
            <a:off x="7459663" y="758825"/>
            <a:ext cx="1871662" cy="1873250"/>
          </a:xfrm>
        </p:spPr>
      </p:pic>
      <p:pic>
        <p:nvPicPr>
          <p:cNvPr id="12" name="Θέση εικόνας 11" descr="Κοντινή εικόνα εσωτερικού υλικού δόμησης"/>
          <p:cNvPicPr>
            <a:picLocks noGrp="1" noChangeAspect="1"/>
          </p:cNvPicPr>
          <p:nvPr>
            <p:ph type="pic" sz="quarter" idx="17"/>
          </p:nvPr>
        </p:nvPicPr>
        <p:blipFill>
          <a:blip r:embed="rId4"/>
          <a:stretch>
            <a:fillRect/>
          </a:stretch>
        </p:blipFill>
        <p:spPr>
          <a:xfrm>
            <a:off x="9713913" y="768350"/>
            <a:ext cx="1871662" cy="1865313"/>
          </a:xfrm>
        </p:spPr>
      </p:pic>
      <p:sp>
        <p:nvSpPr>
          <p:cNvPr id="5" name="Θέση υποσέλιδου 4"/>
          <p:cNvSpPr>
            <a:spLocks noGrp="1"/>
          </p:cNvSpPr>
          <p:nvPr>
            <p:ph type="ftr" sz="quarter" idx="20"/>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19"/>
          </p:nvPr>
        </p:nvSpPr>
        <p:spPr/>
        <p:txBody>
          <a:bodyPr/>
          <a:lstStyle/>
          <a:p>
            <a:pPr>
              <a:defRPr/>
            </a:pPr>
            <a:fld id="{BB663219-5E06-41FD-B90A-95173B461B7C}" type="slidenum">
              <a:rPr lang="el-GR"/>
              <a:pPr>
                <a:defRPr/>
              </a:pPr>
              <a:t>45</a:t>
            </a:fld>
            <a:endParaRPr lang="el-GR" dirty="0"/>
          </a:p>
        </p:txBody>
      </p:sp>
      <p:sp>
        <p:nvSpPr>
          <p:cNvPr id="109574" name="TextBox 37"/>
          <p:cNvSpPr txBox="1">
            <a:spLocks noChangeArrowheads="1"/>
          </p:cNvSpPr>
          <p:nvPr/>
        </p:nvSpPr>
        <p:spPr bwMode="auto">
          <a:xfrm>
            <a:off x="97932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109575" name="TextBox 37"/>
          <p:cNvSpPr txBox="1">
            <a:spLocks noChangeArrowheads="1"/>
          </p:cNvSpPr>
          <p:nvPr/>
        </p:nvSpPr>
        <p:spPr bwMode="auto">
          <a:xfrm>
            <a:off x="7635875" y="2646363"/>
            <a:ext cx="1335088" cy="130175"/>
          </a:xfrm>
          <a:prstGeom prst="rect">
            <a:avLst/>
          </a:prstGeom>
          <a:solidFill>
            <a:schemeClr val="bg1"/>
          </a:solidFill>
          <a:ln w="9525">
            <a:noFill/>
            <a:miter lim="800000"/>
            <a:headEnd/>
            <a:tailEnd/>
          </a:ln>
        </p:spPr>
        <p:txBody>
          <a:bodyPr>
            <a:spAutoFit/>
          </a:bodyPr>
          <a:lstStyle/>
          <a:p>
            <a:endParaRPr lang="el-GR" sz="800">
              <a:solidFill>
                <a:schemeClr val="bg1"/>
              </a:solidFill>
              <a:latin typeface="Calibri" pitchFamily="34" charset="0"/>
            </a:endParaRPr>
          </a:p>
        </p:txBody>
      </p:sp>
      <p:sp>
        <p:nvSpPr>
          <p:cNvPr id="109576" name="Θέση κειμένου 5"/>
          <p:cNvSpPr txBox="1">
            <a:spLocks/>
          </p:cNvSpPr>
          <p:nvPr/>
        </p:nvSpPr>
        <p:spPr bwMode="auto">
          <a:xfrm>
            <a:off x="474663" y="2816225"/>
            <a:ext cx="2268537" cy="360363"/>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Είτε αποχωρούν</a:t>
            </a:r>
          </a:p>
        </p:txBody>
      </p:sp>
      <p:sp>
        <p:nvSpPr>
          <p:cNvPr id="109577" name="Θέση κειμένου 5"/>
          <p:cNvSpPr txBox="1">
            <a:spLocks/>
          </p:cNvSpPr>
          <p:nvPr/>
        </p:nvSpPr>
        <p:spPr bwMode="auto">
          <a:xfrm>
            <a:off x="4484688" y="2816225"/>
            <a:ext cx="1657350" cy="360363"/>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Είτε απολύονται</a:t>
            </a:r>
          </a:p>
        </p:txBody>
      </p:sp>
      <p:sp>
        <p:nvSpPr>
          <p:cNvPr id="26" name="Ορθογώνιο 6" descr="Πλαίσιο επισήμανσης.">
            <a:extLst>
              <a:ext uri="{FF2B5EF4-FFF2-40B4-BE49-F238E27FC236}"/>
            </a:extLst>
          </p:cNvPr>
          <p:cNvSpPr/>
          <p:nvPr/>
        </p:nvSpPr>
        <p:spPr>
          <a:xfrm rot="10800000" flipV="1">
            <a:off x="474663" y="2538413"/>
            <a:ext cx="2574925" cy="7778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solidFill>
                <a:schemeClr val="bg2">
                  <a:lumMod val="75000"/>
                </a:schemeClr>
              </a:solidFill>
            </a:endParaRPr>
          </a:p>
        </p:txBody>
      </p:sp>
      <p:sp>
        <p:nvSpPr>
          <p:cNvPr id="27" name="Ορθογώνιο 6" descr="Πλαίσιο επισήμανσης.">
            <a:extLst>
              <a:ext uri="{FF2B5EF4-FFF2-40B4-BE49-F238E27FC236}"/>
            </a:extLst>
          </p:cNvPr>
          <p:cNvSpPr/>
          <p:nvPr/>
        </p:nvSpPr>
        <p:spPr>
          <a:xfrm rot="10800000" flipV="1">
            <a:off x="4022725" y="2587625"/>
            <a:ext cx="2574925" cy="7778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solidFill>
                <a:schemeClr val="bg2">
                  <a:lumMod val="75000"/>
                </a:schemeClr>
              </a:solidFill>
            </a:endParaRPr>
          </a:p>
        </p:txBody>
      </p:sp>
      <p:sp>
        <p:nvSpPr>
          <p:cNvPr id="109580" name="Text Placeholder 24"/>
          <p:cNvSpPr txBox="1">
            <a:spLocks/>
          </p:cNvSpPr>
          <p:nvPr/>
        </p:nvSpPr>
        <p:spPr bwMode="auto">
          <a:xfrm>
            <a:off x="1158875" y="457200"/>
            <a:ext cx="5099050" cy="503238"/>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Με αυτή την οργανωτική δομή δεν δημιουργούνται άμεσα λειτουργικά προβλήματα όταν φεύγουν εργαζόμενοι:</a:t>
            </a:r>
            <a:endParaRPr lang="el-GR" sz="1600" b="1">
              <a:solidFill>
                <a:srgbClr val="404040"/>
              </a:solidFill>
              <a:latin typeface="Calibri" pitchFamily="34" charset="0"/>
            </a:endParaRPr>
          </a:p>
          <a:p>
            <a:pPr algn="ctr">
              <a:lnSpc>
                <a:spcPct val="90000"/>
              </a:lnSpc>
              <a:spcBef>
                <a:spcPts val="1000"/>
              </a:spcBef>
              <a:buClr>
                <a:schemeClr val="accent1"/>
              </a:buClr>
              <a:buFont typeface="Calibri" pitchFamily="34" charset="0"/>
              <a:buNone/>
            </a:pPr>
            <a:endParaRPr lang="el-GR" sz="1600">
              <a:solidFill>
                <a:srgbClr val="404040"/>
              </a:solidFill>
              <a:latin typeface="Calibri" pitchFamily="34" charset="0"/>
            </a:endParaRPr>
          </a:p>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 </a:t>
            </a:r>
          </a:p>
        </p:txBody>
      </p:sp>
      <p:sp>
        <p:nvSpPr>
          <p:cNvPr id="109581" name="Θέση κειμένου 5"/>
          <p:cNvSpPr txBox="1">
            <a:spLocks/>
          </p:cNvSpPr>
          <p:nvPr/>
        </p:nvSpPr>
        <p:spPr bwMode="auto">
          <a:xfrm>
            <a:off x="844550" y="4227513"/>
            <a:ext cx="5729288" cy="360362"/>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Αφού άλλοι μπορούν εύκολα να καλύψουν το κενό (όπως τα ανταλλακτικά μιας μηχανής)</a:t>
            </a:r>
          </a:p>
        </p:txBody>
      </p:sp>
      <p:grpSp>
        <p:nvGrpSpPr>
          <p:cNvPr id="7" name="Γραφικό 5" descr="Περπάτημα">
            <a:extLst>
              <a:ext uri="{FF2B5EF4-FFF2-40B4-BE49-F238E27FC236}"/>
            </a:extLst>
          </p:cNvPr>
          <p:cNvGrpSpPr/>
          <p:nvPr/>
        </p:nvGrpSpPr>
        <p:grpSpPr>
          <a:xfrm>
            <a:off x="1235881" y="1738149"/>
            <a:ext cx="745476" cy="745476"/>
            <a:chOff x="5638800" y="2971800"/>
            <a:chExt cx="745476" cy="745476"/>
          </a:xfrm>
          <a:solidFill>
            <a:schemeClr val="tx1">
              <a:lumMod val="75000"/>
              <a:lumOff val="25000"/>
            </a:schemeClr>
          </a:solidFill>
        </p:grpSpPr>
        <p:sp>
          <p:nvSpPr>
            <p:cNvPr id="8" name="Ελεύθερη σχεδίαση: Σχήμα 7">
              <a:extLst>
                <a:ext uri="{FF2B5EF4-FFF2-40B4-BE49-F238E27FC236}"/>
              </a:extLst>
            </p:cNvPr>
            <p:cNvSpPr/>
            <p:nvPr/>
          </p:nvSpPr>
          <p:spPr>
            <a:xfrm>
              <a:off x="5982418" y="3004803"/>
              <a:ext cx="132011" cy="132011"/>
            </a:xfrm>
            <a:custGeom>
              <a:avLst/>
              <a:gdLst>
                <a:gd name="connsiteX0" fmla="*/ 130070 w 132011"/>
                <a:gd name="connsiteY0" fmla="*/ 67947 h 132011"/>
                <a:gd name="connsiteX1" fmla="*/ 67947 w 132011"/>
                <a:gd name="connsiteY1" fmla="*/ 130070 h 132011"/>
                <a:gd name="connsiteX2" fmla="*/ 5824 w 132011"/>
                <a:gd name="connsiteY2" fmla="*/ 67947 h 132011"/>
                <a:gd name="connsiteX3" fmla="*/ 67947 w 132011"/>
                <a:gd name="connsiteY3" fmla="*/ 5824 h 132011"/>
                <a:gd name="connsiteX4" fmla="*/ 130070 w 132011"/>
                <a:gd name="connsiteY4" fmla="*/ 67947 h 132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011" h="132011">
                  <a:moveTo>
                    <a:pt x="130070" y="67947"/>
                  </a:moveTo>
                  <a:cubicBezTo>
                    <a:pt x="130070" y="102257"/>
                    <a:pt x="102257" y="130070"/>
                    <a:pt x="67947" y="130070"/>
                  </a:cubicBezTo>
                  <a:cubicBezTo>
                    <a:pt x="33637" y="130070"/>
                    <a:pt x="5824" y="102257"/>
                    <a:pt x="5824" y="67947"/>
                  </a:cubicBezTo>
                  <a:cubicBezTo>
                    <a:pt x="5824" y="33637"/>
                    <a:pt x="33637" y="5824"/>
                    <a:pt x="67947" y="5824"/>
                  </a:cubicBezTo>
                  <a:cubicBezTo>
                    <a:pt x="102257" y="5824"/>
                    <a:pt x="130070" y="33637"/>
                    <a:pt x="130070" y="67947"/>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9" name="Ελεύθερη σχεδίαση: Σχήμα 8">
              <a:extLst>
                <a:ext uri="{FF2B5EF4-FFF2-40B4-BE49-F238E27FC236}"/>
              </a:extLst>
            </p:cNvPr>
            <p:cNvSpPr/>
            <p:nvPr/>
          </p:nvSpPr>
          <p:spPr>
            <a:xfrm>
              <a:off x="5788071" y="3144580"/>
              <a:ext cx="442626" cy="535811"/>
            </a:xfrm>
            <a:custGeom>
              <a:avLst/>
              <a:gdLst>
                <a:gd name="connsiteX0" fmla="*/ 419931 w 442626"/>
                <a:gd name="connsiteY0" fmla="*/ 170450 h 535810"/>
                <a:gd name="connsiteX1" fmla="*/ 339947 w 442626"/>
                <a:gd name="connsiteY1" fmla="*/ 144048 h 535810"/>
                <a:gd name="connsiteX2" fmla="*/ 294131 w 442626"/>
                <a:gd name="connsiteY2" fmla="*/ 38439 h 535810"/>
                <a:gd name="connsiteX3" fmla="*/ 239774 w 442626"/>
                <a:gd name="connsiteY3" fmla="*/ 5824 h 535810"/>
                <a:gd name="connsiteX4" fmla="*/ 213372 w 442626"/>
                <a:gd name="connsiteY4" fmla="*/ 12036 h 535810"/>
                <a:gd name="connsiteX5" fmla="*/ 104656 w 442626"/>
                <a:gd name="connsiteY5" fmla="*/ 54746 h 535810"/>
                <a:gd name="connsiteX6" fmla="*/ 87572 w 442626"/>
                <a:gd name="connsiteY6" fmla="*/ 71830 h 535810"/>
                <a:gd name="connsiteX7" fmla="*/ 48746 w 442626"/>
                <a:gd name="connsiteY7" fmla="*/ 165014 h 535810"/>
                <a:gd name="connsiteX8" fmla="*/ 65829 w 442626"/>
                <a:gd name="connsiteY8" fmla="*/ 205394 h 535810"/>
                <a:gd name="connsiteX9" fmla="*/ 77477 w 442626"/>
                <a:gd name="connsiteY9" fmla="*/ 207724 h 535810"/>
                <a:gd name="connsiteX10" fmla="*/ 106209 w 442626"/>
                <a:gd name="connsiteY10" fmla="*/ 188310 h 535810"/>
                <a:gd name="connsiteX11" fmla="*/ 138047 w 442626"/>
                <a:gd name="connsiteY11" fmla="*/ 107550 h 535810"/>
                <a:gd name="connsiteX12" fmla="*/ 170662 w 442626"/>
                <a:gd name="connsiteY12" fmla="*/ 95126 h 535810"/>
                <a:gd name="connsiteX13" fmla="*/ 117081 w 442626"/>
                <a:gd name="connsiteY13" fmla="*/ 356819 h 535810"/>
                <a:gd name="connsiteX14" fmla="*/ 13025 w 442626"/>
                <a:gd name="connsiteY14" fmla="*/ 483395 h 535810"/>
                <a:gd name="connsiteX15" fmla="*/ 16908 w 442626"/>
                <a:gd name="connsiteY15" fmla="*/ 526881 h 535810"/>
                <a:gd name="connsiteX16" fmla="*/ 36321 w 442626"/>
                <a:gd name="connsiteY16" fmla="*/ 533870 h 535810"/>
                <a:gd name="connsiteX17" fmla="*/ 60394 w 442626"/>
                <a:gd name="connsiteY17" fmla="*/ 522221 h 535810"/>
                <a:gd name="connsiteX18" fmla="*/ 169109 w 442626"/>
                <a:gd name="connsiteY18" fmla="*/ 390210 h 535810"/>
                <a:gd name="connsiteX19" fmla="*/ 175321 w 442626"/>
                <a:gd name="connsiteY19" fmla="*/ 377009 h 535810"/>
                <a:gd name="connsiteX20" fmla="*/ 193958 w 442626"/>
                <a:gd name="connsiteY20" fmla="*/ 286931 h 535810"/>
                <a:gd name="connsiteX21" fmla="*/ 277824 w 442626"/>
                <a:gd name="connsiteY21" fmla="*/ 347501 h 535810"/>
                <a:gd name="connsiteX22" fmla="*/ 277824 w 442626"/>
                <a:gd name="connsiteY22" fmla="*/ 502808 h 535810"/>
                <a:gd name="connsiteX23" fmla="*/ 308886 w 442626"/>
                <a:gd name="connsiteY23" fmla="*/ 533870 h 535810"/>
                <a:gd name="connsiteX24" fmla="*/ 339947 w 442626"/>
                <a:gd name="connsiteY24" fmla="*/ 502808 h 535810"/>
                <a:gd name="connsiteX25" fmla="*/ 339947 w 442626"/>
                <a:gd name="connsiteY25" fmla="*/ 331970 h 535810"/>
                <a:gd name="connsiteX26" fmla="*/ 327523 w 442626"/>
                <a:gd name="connsiteY26" fmla="*/ 307121 h 535810"/>
                <a:gd name="connsiteX27" fmla="*/ 252198 w 442626"/>
                <a:gd name="connsiteY27" fmla="*/ 251986 h 535810"/>
                <a:gd name="connsiteX28" fmla="*/ 273165 w 442626"/>
                <a:gd name="connsiteY28" fmla="*/ 147154 h 535810"/>
                <a:gd name="connsiteX29" fmla="*/ 287919 w 442626"/>
                <a:gd name="connsiteY29" fmla="*/ 181322 h 535810"/>
                <a:gd name="connsiteX30" fmla="*/ 306556 w 442626"/>
                <a:gd name="connsiteY30" fmla="*/ 198405 h 535810"/>
                <a:gd name="connsiteX31" fmla="*/ 399741 w 442626"/>
                <a:gd name="connsiteY31" fmla="*/ 229467 h 535810"/>
                <a:gd name="connsiteX32" fmla="*/ 409836 w 442626"/>
                <a:gd name="connsiteY32" fmla="*/ 231020 h 535810"/>
                <a:gd name="connsiteX33" fmla="*/ 439344 w 442626"/>
                <a:gd name="connsiteY33" fmla="*/ 210053 h 535810"/>
                <a:gd name="connsiteX34" fmla="*/ 419931 w 442626"/>
                <a:gd name="connsiteY34" fmla="*/ 170450 h 535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42626" h="535810">
                  <a:moveTo>
                    <a:pt x="419931" y="170450"/>
                  </a:moveTo>
                  <a:lnTo>
                    <a:pt x="339947" y="144048"/>
                  </a:lnTo>
                  <a:cubicBezTo>
                    <a:pt x="339947" y="144048"/>
                    <a:pt x="295685" y="41545"/>
                    <a:pt x="294131" y="38439"/>
                  </a:cubicBezTo>
                  <a:cubicBezTo>
                    <a:pt x="283260" y="19025"/>
                    <a:pt x="263070" y="5824"/>
                    <a:pt x="239774" y="5824"/>
                  </a:cubicBezTo>
                  <a:cubicBezTo>
                    <a:pt x="230455" y="5824"/>
                    <a:pt x="221137" y="8154"/>
                    <a:pt x="213372" y="12036"/>
                  </a:cubicBezTo>
                  <a:lnTo>
                    <a:pt x="104656" y="54746"/>
                  </a:lnTo>
                  <a:cubicBezTo>
                    <a:pt x="96891" y="57852"/>
                    <a:pt x="90679" y="64064"/>
                    <a:pt x="87572" y="71830"/>
                  </a:cubicBezTo>
                  <a:lnTo>
                    <a:pt x="48746" y="165014"/>
                  </a:lnTo>
                  <a:cubicBezTo>
                    <a:pt x="42533" y="180545"/>
                    <a:pt x="49522" y="199182"/>
                    <a:pt x="65829" y="205394"/>
                  </a:cubicBezTo>
                  <a:cubicBezTo>
                    <a:pt x="69712" y="206947"/>
                    <a:pt x="73595" y="207724"/>
                    <a:pt x="77477" y="207724"/>
                  </a:cubicBezTo>
                  <a:cubicBezTo>
                    <a:pt x="89902" y="207724"/>
                    <a:pt x="101550" y="200735"/>
                    <a:pt x="106209" y="188310"/>
                  </a:cubicBezTo>
                  <a:lnTo>
                    <a:pt x="138047" y="107550"/>
                  </a:lnTo>
                  <a:lnTo>
                    <a:pt x="170662" y="95126"/>
                  </a:lnTo>
                  <a:lnTo>
                    <a:pt x="117081" y="356819"/>
                  </a:lnTo>
                  <a:lnTo>
                    <a:pt x="13025" y="483395"/>
                  </a:lnTo>
                  <a:cubicBezTo>
                    <a:pt x="2153" y="496596"/>
                    <a:pt x="3706" y="516009"/>
                    <a:pt x="16908" y="526881"/>
                  </a:cubicBezTo>
                  <a:cubicBezTo>
                    <a:pt x="22343" y="531540"/>
                    <a:pt x="29332" y="533870"/>
                    <a:pt x="36321" y="533870"/>
                  </a:cubicBezTo>
                  <a:cubicBezTo>
                    <a:pt x="45639" y="533870"/>
                    <a:pt x="54181" y="529987"/>
                    <a:pt x="60394" y="522221"/>
                  </a:cubicBezTo>
                  <a:lnTo>
                    <a:pt x="169109" y="390210"/>
                  </a:lnTo>
                  <a:cubicBezTo>
                    <a:pt x="172215" y="386327"/>
                    <a:pt x="174545" y="381668"/>
                    <a:pt x="175321" y="377009"/>
                  </a:cubicBezTo>
                  <a:lnTo>
                    <a:pt x="193958" y="286931"/>
                  </a:lnTo>
                  <a:lnTo>
                    <a:pt x="277824" y="347501"/>
                  </a:lnTo>
                  <a:lnTo>
                    <a:pt x="277824" y="502808"/>
                  </a:lnTo>
                  <a:cubicBezTo>
                    <a:pt x="277824" y="519892"/>
                    <a:pt x="291802" y="533870"/>
                    <a:pt x="308886" y="533870"/>
                  </a:cubicBezTo>
                  <a:cubicBezTo>
                    <a:pt x="325970" y="533870"/>
                    <a:pt x="339947" y="519892"/>
                    <a:pt x="339947" y="502808"/>
                  </a:cubicBezTo>
                  <a:lnTo>
                    <a:pt x="339947" y="331970"/>
                  </a:lnTo>
                  <a:cubicBezTo>
                    <a:pt x="339947" y="321875"/>
                    <a:pt x="335288" y="312556"/>
                    <a:pt x="327523" y="307121"/>
                  </a:cubicBezTo>
                  <a:lnTo>
                    <a:pt x="252198" y="251986"/>
                  </a:lnTo>
                  <a:lnTo>
                    <a:pt x="273165" y="147154"/>
                  </a:lnTo>
                  <a:lnTo>
                    <a:pt x="287919" y="181322"/>
                  </a:lnTo>
                  <a:cubicBezTo>
                    <a:pt x="291802" y="189087"/>
                    <a:pt x="298014" y="195299"/>
                    <a:pt x="306556" y="198405"/>
                  </a:cubicBezTo>
                  <a:lnTo>
                    <a:pt x="399741" y="229467"/>
                  </a:lnTo>
                  <a:cubicBezTo>
                    <a:pt x="402847" y="230243"/>
                    <a:pt x="405953" y="231020"/>
                    <a:pt x="409836" y="231020"/>
                  </a:cubicBezTo>
                  <a:cubicBezTo>
                    <a:pt x="423037" y="231020"/>
                    <a:pt x="434685" y="222478"/>
                    <a:pt x="439344" y="210053"/>
                  </a:cubicBezTo>
                  <a:cubicBezTo>
                    <a:pt x="444780" y="193746"/>
                    <a:pt x="436238" y="175886"/>
                    <a:pt x="419931" y="170450"/>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
        <p:nvSpPr>
          <p:cNvPr id="17" name="Γραφικό 15" descr="Δείκτης προς τα δεξιά ">
            <a:extLst>
              <a:ext uri="{FF2B5EF4-FFF2-40B4-BE49-F238E27FC236}"/>
            </a:extLst>
          </p:cNvPr>
          <p:cNvSpPr/>
          <p:nvPr/>
        </p:nvSpPr>
        <p:spPr>
          <a:xfrm>
            <a:off x="5024438" y="2090738"/>
            <a:ext cx="569912" cy="360362"/>
          </a:xfrm>
          <a:custGeom>
            <a:avLst/>
            <a:gdLst>
              <a:gd name="connsiteX0" fmla="*/ 759619 w 809625"/>
              <a:gd name="connsiteY0" fmla="*/ 140689 h 542925"/>
              <a:gd name="connsiteX1" fmla="*/ 288131 w 809625"/>
              <a:gd name="connsiteY1" fmla="*/ 140689 h 542925"/>
              <a:gd name="connsiteX2" fmla="*/ 464344 w 809625"/>
              <a:gd name="connsiteY2" fmla="*/ 101636 h 542925"/>
              <a:gd name="connsiteX3" fmla="*/ 500539 w 809625"/>
              <a:gd name="connsiteY3" fmla="*/ 44486 h 542925"/>
              <a:gd name="connsiteX4" fmla="*/ 443389 w 809625"/>
              <a:gd name="connsiteY4" fmla="*/ 8291 h 542925"/>
              <a:gd name="connsiteX5" fmla="*/ 186214 w 809625"/>
              <a:gd name="connsiteY5" fmla="*/ 65441 h 542925"/>
              <a:gd name="connsiteX6" fmla="*/ 159544 w 809625"/>
              <a:gd name="connsiteY6" fmla="*/ 83539 h 542925"/>
              <a:gd name="connsiteX7" fmla="*/ 78581 w 809625"/>
              <a:gd name="connsiteY7" fmla="*/ 188314 h 542925"/>
              <a:gd name="connsiteX8" fmla="*/ 7144 w 809625"/>
              <a:gd name="connsiteY8" fmla="*/ 188314 h 542925"/>
              <a:gd name="connsiteX9" fmla="*/ 7144 w 809625"/>
              <a:gd name="connsiteY9" fmla="*/ 464539 h 542925"/>
              <a:gd name="connsiteX10" fmla="*/ 54769 w 809625"/>
              <a:gd name="connsiteY10" fmla="*/ 464539 h 542925"/>
              <a:gd name="connsiteX11" fmla="*/ 254794 w 809625"/>
              <a:gd name="connsiteY11" fmla="*/ 540739 h 542925"/>
              <a:gd name="connsiteX12" fmla="*/ 426244 w 809625"/>
              <a:gd name="connsiteY12" fmla="*/ 540739 h 542925"/>
              <a:gd name="connsiteX13" fmla="*/ 483394 w 809625"/>
              <a:gd name="connsiteY13" fmla="*/ 483589 h 542925"/>
              <a:gd name="connsiteX14" fmla="*/ 468154 w 809625"/>
              <a:gd name="connsiteY14" fmla="*/ 445489 h 542925"/>
              <a:gd name="connsiteX15" fmla="*/ 473869 w 809625"/>
              <a:gd name="connsiteY15" fmla="*/ 445489 h 542925"/>
              <a:gd name="connsiteX16" fmla="*/ 531019 w 809625"/>
              <a:gd name="connsiteY16" fmla="*/ 388339 h 542925"/>
              <a:gd name="connsiteX17" fmla="*/ 514826 w 809625"/>
              <a:gd name="connsiteY17" fmla="*/ 348334 h 542925"/>
              <a:gd name="connsiteX18" fmla="*/ 559594 w 809625"/>
              <a:gd name="connsiteY18" fmla="*/ 293089 h 542925"/>
              <a:gd name="connsiteX19" fmla="*/ 502444 w 809625"/>
              <a:gd name="connsiteY19" fmla="*/ 235939 h 542925"/>
              <a:gd name="connsiteX20" fmla="*/ 759619 w 809625"/>
              <a:gd name="connsiteY20" fmla="*/ 235939 h 542925"/>
              <a:gd name="connsiteX21" fmla="*/ 807244 w 809625"/>
              <a:gd name="connsiteY21" fmla="*/ 188314 h 542925"/>
              <a:gd name="connsiteX22" fmla="*/ 759619 w 809625"/>
              <a:gd name="connsiteY22" fmla="*/ 140689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09625" h="542925">
                <a:moveTo>
                  <a:pt x="759619" y="140689"/>
                </a:moveTo>
                <a:lnTo>
                  <a:pt x="288131" y="140689"/>
                </a:lnTo>
                <a:lnTo>
                  <a:pt x="464344" y="101636"/>
                </a:lnTo>
                <a:cubicBezTo>
                  <a:pt x="490061" y="95921"/>
                  <a:pt x="506254" y="70204"/>
                  <a:pt x="500539" y="44486"/>
                </a:cubicBezTo>
                <a:cubicBezTo>
                  <a:pt x="494824" y="18769"/>
                  <a:pt x="469106" y="2576"/>
                  <a:pt x="443389" y="8291"/>
                </a:cubicBezTo>
                <a:lnTo>
                  <a:pt x="186214" y="65441"/>
                </a:lnTo>
                <a:cubicBezTo>
                  <a:pt x="176689" y="68299"/>
                  <a:pt x="167164" y="74014"/>
                  <a:pt x="159544" y="83539"/>
                </a:cubicBezTo>
                <a:lnTo>
                  <a:pt x="78581" y="188314"/>
                </a:lnTo>
                <a:lnTo>
                  <a:pt x="7144" y="188314"/>
                </a:lnTo>
                <a:lnTo>
                  <a:pt x="7144" y="464539"/>
                </a:lnTo>
                <a:lnTo>
                  <a:pt x="54769" y="464539"/>
                </a:lnTo>
                <a:cubicBezTo>
                  <a:pt x="122396" y="464539"/>
                  <a:pt x="127159" y="540739"/>
                  <a:pt x="254794" y="540739"/>
                </a:cubicBezTo>
                <a:cubicBezTo>
                  <a:pt x="285274" y="540739"/>
                  <a:pt x="386239" y="540739"/>
                  <a:pt x="426244" y="540739"/>
                </a:cubicBezTo>
                <a:cubicBezTo>
                  <a:pt x="457676" y="540739"/>
                  <a:pt x="483394" y="515021"/>
                  <a:pt x="483394" y="483589"/>
                </a:cubicBezTo>
                <a:cubicBezTo>
                  <a:pt x="483394" y="468349"/>
                  <a:pt x="477679" y="455014"/>
                  <a:pt x="468154" y="445489"/>
                </a:cubicBezTo>
                <a:cubicBezTo>
                  <a:pt x="470059" y="445489"/>
                  <a:pt x="471964" y="445489"/>
                  <a:pt x="473869" y="445489"/>
                </a:cubicBezTo>
                <a:cubicBezTo>
                  <a:pt x="505301" y="445489"/>
                  <a:pt x="531019" y="419771"/>
                  <a:pt x="531019" y="388339"/>
                </a:cubicBezTo>
                <a:cubicBezTo>
                  <a:pt x="531019" y="373099"/>
                  <a:pt x="525304" y="358811"/>
                  <a:pt x="514826" y="348334"/>
                </a:cubicBezTo>
                <a:cubicBezTo>
                  <a:pt x="540544" y="342619"/>
                  <a:pt x="559594" y="319759"/>
                  <a:pt x="559594" y="293089"/>
                </a:cubicBezTo>
                <a:cubicBezTo>
                  <a:pt x="559594" y="261656"/>
                  <a:pt x="533876" y="235939"/>
                  <a:pt x="502444" y="235939"/>
                </a:cubicBezTo>
                <a:lnTo>
                  <a:pt x="759619" y="235939"/>
                </a:lnTo>
                <a:cubicBezTo>
                  <a:pt x="786289" y="235939"/>
                  <a:pt x="807244" y="214984"/>
                  <a:pt x="807244" y="188314"/>
                </a:cubicBezTo>
                <a:cubicBezTo>
                  <a:pt x="807244" y="161644"/>
                  <a:pt x="786289" y="140689"/>
                  <a:pt x="759619" y="140689"/>
                </a:cubicBezTo>
                <a:close/>
              </a:path>
            </a:pathLst>
          </a:custGeom>
          <a:solidFill>
            <a:schemeClr val="tx1">
              <a:lumMod val="75000"/>
              <a:lumOff val="25000"/>
            </a:schemeClr>
          </a:solid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pic>
        <p:nvPicPr>
          <p:cNvPr id="109584" name="Picture 4" descr="ÎÏÎ¿ÏÎ­Î»ÎµÏÎ¼Î± ÎµÎ¹ÎºÏÎ½Î±Ï Î³Î¹Î± ÎÎÎ§ÎÎÎ ÎÎ¡ÎÎÎ£Î¤ÎÎ£ÎÎÎ¥"/>
          <p:cNvPicPr>
            <a:picLocks noChangeAspect="1" noChangeArrowheads="1"/>
          </p:cNvPicPr>
          <p:nvPr/>
        </p:nvPicPr>
        <p:blipFill>
          <a:blip r:embed="rId5">
            <a:grayscl/>
          </a:blip>
          <a:srcRect/>
          <a:stretch>
            <a:fillRect/>
          </a:stretch>
        </p:blipFill>
        <p:spPr bwMode="auto">
          <a:xfrm>
            <a:off x="7480300" y="735013"/>
            <a:ext cx="4357688" cy="40846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Θέση περιεχομένου 5"/>
          <p:cNvSpPr>
            <a:spLocks noGrp="1"/>
          </p:cNvSpPr>
          <p:nvPr>
            <p:ph idx="4294967295"/>
          </p:nvPr>
        </p:nvSpPr>
        <p:spPr>
          <a:xfrm>
            <a:off x="407988" y="511175"/>
            <a:ext cx="6099175" cy="3841750"/>
          </a:xfrm>
        </p:spPr>
        <p:txBody>
          <a:bodyPr rtlCol="0">
            <a:noAutofit/>
          </a:bodyPr>
          <a:lstStyle/>
          <a:p>
            <a:pPr eaLnBrk="1" fontAlgn="auto" hangingPunct="1">
              <a:spcAft>
                <a:spcPts val="0"/>
              </a:spcAft>
              <a:defRPr/>
            </a:pPr>
            <a:r>
              <a:rPr lang="el-GR" dirty="0">
                <a:solidFill>
                  <a:schemeClr val="tx1">
                    <a:lumMod val="75000"/>
                    <a:lumOff val="25000"/>
                  </a:schemeClr>
                </a:solidFill>
              </a:rPr>
              <a:t>Η </a:t>
            </a:r>
            <a:r>
              <a:rPr lang="el-GR" b="1" dirty="0">
                <a:solidFill>
                  <a:schemeClr val="tx1">
                    <a:lumMod val="75000"/>
                    <a:lumOff val="25000"/>
                  </a:schemeClr>
                </a:solidFill>
              </a:rPr>
              <a:t>Οργανική Οργανωτική Δομή</a:t>
            </a:r>
            <a:r>
              <a:rPr lang="el-GR" dirty="0">
                <a:solidFill>
                  <a:schemeClr val="tx1">
                    <a:lumMod val="75000"/>
                    <a:lumOff val="25000"/>
                  </a:schemeClr>
                </a:solidFill>
              </a:rPr>
              <a:t> είναι σχεδιασμένη για να προωθεί την ομαδική εργασία</a:t>
            </a:r>
          </a:p>
          <a:p>
            <a:pPr marL="0" indent="0" eaLnBrk="1" fontAlgn="auto" hangingPunct="1">
              <a:spcAft>
                <a:spcPts val="0"/>
              </a:spcAft>
              <a:buFont typeface="Calibri" pitchFamily="34" charset="0"/>
              <a:buNone/>
              <a:defRPr/>
            </a:pPr>
            <a:endParaRPr lang="el-GR" dirty="0">
              <a:solidFill>
                <a:schemeClr val="tx1">
                  <a:lumMod val="75000"/>
                  <a:lumOff val="25000"/>
                </a:schemeClr>
              </a:solidFill>
            </a:endParaRPr>
          </a:p>
          <a:p>
            <a:pPr eaLnBrk="1" fontAlgn="auto" hangingPunct="1">
              <a:spcAft>
                <a:spcPts val="0"/>
              </a:spcAft>
              <a:defRPr/>
            </a:pPr>
            <a:r>
              <a:rPr lang="el-GR" dirty="0">
                <a:solidFill>
                  <a:schemeClr val="tx1">
                    <a:lumMod val="75000"/>
                    <a:lumOff val="25000"/>
                  </a:schemeClr>
                </a:solidFill>
              </a:rPr>
              <a:t>Στην περίπτωση αυτή δίνεται πολύ </a:t>
            </a:r>
            <a:r>
              <a:rPr lang="el-GR" b="1" dirty="0">
                <a:solidFill>
                  <a:schemeClr val="tx1">
                    <a:lumMod val="75000"/>
                    <a:lumOff val="25000"/>
                  </a:schemeClr>
                </a:solidFill>
              </a:rPr>
              <a:t>λιγότερη έμφαση στην έκδοση διαταγών και οδηγιών </a:t>
            </a:r>
            <a:r>
              <a:rPr lang="el-GR" dirty="0">
                <a:solidFill>
                  <a:schemeClr val="tx1">
                    <a:lumMod val="75000"/>
                    <a:lumOff val="25000"/>
                  </a:schemeClr>
                </a:solidFill>
              </a:rPr>
              <a:t>από τους προϊσταμένους προς τους υφισταμένους</a:t>
            </a:r>
          </a:p>
          <a:p>
            <a:pPr marL="0" indent="0" eaLnBrk="1" fontAlgn="auto" hangingPunct="1">
              <a:spcAft>
                <a:spcPts val="0"/>
              </a:spcAft>
              <a:buFont typeface="Calibri" pitchFamily="34" charset="0"/>
              <a:buNone/>
              <a:defRPr/>
            </a:pPr>
            <a:endParaRPr lang="el-GR" dirty="0">
              <a:solidFill>
                <a:schemeClr val="tx1">
                  <a:lumMod val="75000"/>
                  <a:lumOff val="25000"/>
                </a:schemeClr>
              </a:solidFill>
            </a:endParaRPr>
          </a:p>
          <a:p>
            <a:pPr eaLnBrk="1" fontAlgn="auto" hangingPunct="1">
              <a:spcAft>
                <a:spcPts val="0"/>
              </a:spcAft>
              <a:defRPr/>
            </a:pPr>
            <a:r>
              <a:rPr lang="el-GR" dirty="0">
                <a:solidFill>
                  <a:schemeClr val="tx1">
                    <a:lumMod val="75000"/>
                    <a:lumOff val="25000"/>
                  </a:schemeClr>
                </a:solidFill>
              </a:rPr>
              <a:t>Βεβαίως, ο τύπος της Οργανικής Οργανωτικής Δομής είναι περισσότερο κατάλληλος για επιχειρήσεις που λειτουργούν σε </a:t>
            </a:r>
            <a:r>
              <a:rPr lang="el-GR" b="1" dirty="0">
                <a:solidFill>
                  <a:schemeClr val="tx1">
                    <a:lumMod val="75000"/>
                    <a:lumOff val="25000"/>
                  </a:schemeClr>
                </a:solidFill>
              </a:rPr>
              <a:t>μεταβαλλόμενο περιβάλλον</a:t>
            </a:r>
            <a:r>
              <a:rPr lang="el-GR" dirty="0">
                <a:solidFill>
                  <a:schemeClr val="tx1">
                    <a:lumMod val="75000"/>
                    <a:lumOff val="25000"/>
                  </a:schemeClr>
                </a:solidFill>
              </a:rPr>
              <a:t>. Στο περιβάλλον αυτό, οι απαιτούμενες εργασίες πρέπει συνεχώς να επαναπροσδιορίζονται για να ανταποκρίνονται στις συνεχώς μεταβαλλόμενες απαιτήσεις και αλλαγές</a:t>
            </a:r>
          </a:p>
          <a:p>
            <a:pPr eaLnBrk="1" fontAlgn="auto" hangingPunct="1">
              <a:spcAft>
                <a:spcPts val="0"/>
              </a:spcAft>
              <a:defRPr/>
            </a:pPr>
            <a:endParaRPr lang="el-GR" noProof="1">
              <a:solidFill>
                <a:schemeClr val="tx1">
                  <a:lumMod val="75000"/>
                  <a:lumOff val="25000"/>
                </a:schemeClr>
              </a:solidFill>
            </a:endParaRPr>
          </a:p>
          <a:p>
            <a:pPr marL="0" indent="0" eaLnBrk="1" fontAlgn="auto" hangingPunct="1">
              <a:spcBef>
                <a:spcPts val="0"/>
              </a:spcBef>
              <a:spcAft>
                <a:spcPts val="1500"/>
              </a:spcAft>
              <a:buFont typeface="Calibri" pitchFamily="34" charset="0"/>
              <a:buNone/>
              <a:defRPr/>
            </a:pPr>
            <a:endParaRPr lang="el-GR" noProof="1">
              <a:solidFill>
                <a:schemeClr val="tx1">
                  <a:lumMod val="75000"/>
                  <a:lumOff val="25000"/>
                </a:schemeClr>
              </a:solidFill>
            </a:endParaRPr>
          </a:p>
        </p:txBody>
      </p:sp>
      <p:sp>
        <p:nvSpPr>
          <p:cNvPr id="2" name="Τίτλος 1"/>
          <p:cNvSpPr>
            <a:spLocks noGrp="1"/>
          </p:cNvSpPr>
          <p:nvPr>
            <p:ph type="ctrTitle"/>
          </p:nvPr>
        </p:nvSpPr>
        <p:spPr>
          <a:xfrm>
            <a:off x="7189788" y="163513"/>
            <a:ext cx="4859337" cy="5724525"/>
          </a:xfrm>
        </p:spPr>
        <p:txBody>
          <a:bodyPr/>
          <a:lstStyle/>
          <a:p>
            <a:pPr algn="ctr" eaLnBrk="1" fontAlgn="auto" hangingPunct="1">
              <a:spcAft>
                <a:spcPts val="0"/>
              </a:spcAft>
              <a:defRPr/>
            </a:pPr>
            <a:r>
              <a:rPr lang="el-GR" sz="3200" b="1" dirty="0"/>
              <a:t>Οργανική Οργανωτική Δομή</a:t>
            </a:r>
            <a:endParaRPr lang="el-GR" sz="3200" dirty="0"/>
          </a:p>
        </p:txBody>
      </p:sp>
      <p:sp>
        <p:nvSpPr>
          <p:cNvPr id="9" name="Ορθογώνιο 6" descr="Κάτω διαχωριστική γραμμή"/>
          <p:cNvSpPr/>
          <p:nvPr/>
        </p:nvSpPr>
        <p:spPr>
          <a:xfrm>
            <a:off x="7453313" y="2814638"/>
            <a:ext cx="4330700" cy="1825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0" name="Ορθογώνιο 6" descr="Επάνω διαχωριστική γραμμή"/>
          <p:cNvSpPr/>
          <p:nvPr/>
        </p:nvSpPr>
        <p:spPr>
          <a:xfrm flipV="1">
            <a:off x="7453313" y="404813"/>
            <a:ext cx="4330700" cy="1825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5" name="Θέση υποσέλιδου 4"/>
          <p:cNvSpPr>
            <a:spLocks noGrp="1"/>
          </p:cNvSpPr>
          <p:nvPr>
            <p:ph type="ftr" sz="quarter" idx="20"/>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19"/>
          </p:nvPr>
        </p:nvSpPr>
        <p:spPr/>
        <p:txBody>
          <a:bodyPr/>
          <a:lstStyle/>
          <a:p>
            <a:pPr>
              <a:defRPr/>
            </a:pPr>
            <a:fld id="{8ACB0C37-A47B-4A10-A046-DB0A636FF93C}" type="slidenum">
              <a:rPr lang="el-GR"/>
              <a:pPr>
                <a:defRPr/>
              </a:pPr>
              <a:t>46</a:t>
            </a:fld>
            <a:endParaRPr lang="el-GR" dirty="0"/>
          </a:p>
        </p:txBody>
      </p:sp>
      <p:pic>
        <p:nvPicPr>
          <p:cNvPr id="111623" name="Picture 4" descr="ÎÏÎ¿ÏÎ­Î»ÎµÏÎ¼Î± ÎµÎ¹ÎºÏÎ½Î±Ï Î³Î¹Î± Î´Î¹Î¿Î¹ÎºÎ·ÏÎ· ÎµÏÎ¹ÏÎµÎ¹ÏÎ·ÏÎµÏÎ½"/>
          <p:cNvPicPr>
            <a:picLocks noChangeAspect="1" noChangeArrowheads="1"/>
          </p:cNvPicPr>
          <p:nvPr/>
        </p:nvPicPr>
        <p:blipFill>
          <a:blip r:embed="rId3"/>
          <a:srcRect/>
          <a:stretch>
            <a:fillRect/>
          </a:stretch>
        </p:blipFill>
        <p:spPr bwMode="auto">
          <a:xfrm>
            <a:off x="7550150" y="587375"/>
            <a:ext cx="4135438" cy="2317750"/>
          </a:xfrm>
          <a:prstGeom prst="rect">
            <a:avLst/>
          </a:prstGeom>
          <a:noFill/>
          <a:ln w="9525">
            <a:noFill/>
            <a:miter lim="800000"/>
            <a:headEnd/>
            <a:tailEnd/>
          </a:ln>
        </p:spPr>
      </p:pic>
      <p:sp>
        <p:nvSpPr>
          <p:cNvPr id="17" name="Θέση περιεχομένου 5"/>
          <p:cNvSpPr txBox="1"/>
          <p:nvPr/>
        </p:nvSpPr>
        <p:spPr>
          <a:xfrm>
            <a:off x="407988" y="5287963"/>
            <a:ext cx="6099175" cy="1092200"/>
          </a:xfrm>
          <a:prstGeom prst="rect">
            <a:avLst/>
          </a:prstGeom>
        </p:spPr>
        <p:txBody>
          <a:bodyPr lIns="0" tIns="0" rIns="0" bIns="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l-GR" dirty="0"/>
              <a:t>Στην περίπτωση αυτή οι εργαζόμενοι πρέπει να είναι </a:t>
            </a:r>
            <a:r>
              <a:rPr lang="el-GR" b="1" dirty="0"/>
              <a:t>καλά εκπαιδευμένοι</a:t>
            </a:r>
            <a:r>
              <a:rPr lang="el-GR" dirty="0"/>
              <a:t> και να μπορούν να επιλύουν ποικίλα προβλήματα</a:t>
            </a:r>
          </a:p>
          <a:p>
            <a:pPr marL="0" indent="0" fontAlgn="auto">
              <a:spcBef>
                <a:spcPts val="0"/>
              </a:spcBef>
              <a:spcAft>
                <a:spcPts val="1500"/>
              </a:spcAft>
              <a:buFont typeface="Calibri" panose="020F0502020204030204" pitchFamily="34" charset="0"/>
              <a:buNone/>
              <a:defRPr/>
            </a:pPr>
            <a:endParaRPr lang="el-GR" noProof="1"/>
          </a:p>
          <a:p>
            <a:pPr marL="0" indent="0" fontAlgn="auto">
              <a:spcBef>
                <a:spcPts val="0"/>
              </a:spcBef>
              <a:spcAft>
                <a:spcPts val="1500"/>
              </a:spcAft>
              <a:buFont typeface="Calibri" panose="020F0502020204030204" pitchFamily="34" charset="0"/>
              <a:buNone/>
              <a:defRPr/>
            </a:pPr>
            <a:endParaRPr lang="el-GR" noProof="1"/>
          </a:p>
        </p:txBody>
      </p:sp>
      <p:sp>
        <p:nvSpPr>
          <p:cNvPr id="111625" name="TextBox 17"/>
          <p:cNvSpPr txBox="1">
            <a:spLocks noChangeArrowheads="1"/>
          </p:cNvSpPr>
          <p:nvPr/>
        </p:nvSpPr>
        <p:spPr bwMode="auto">
          <a:xfrm>
            <a:off x="9737725" y="6029325"/>
            <a:ext cx="1466850" cy="922338"/>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μόνο</a:t>
            </a:r>
          </a:p>
          <a:p>
            <a:endParaRPr lang="el-GR">
              <a:solidFill>
                <a:schemeClr val="bg1"/>
              </a:solidFill>
              <a:latin typeface="Calibri" pitchFamily="34" charset="0"/>
            </a:endParaRPr>
          </a:p>
          <a:p>
            <a:endParaRPr lang="el-GR">
              <a:solidFill>
                <a:schemeClr val="bg1"/>
              </a:solidFill>
              <a:latin typeface="Calibri" pitchFamily="34" charset="0"/>
            </a:endParaRPr>
          </a:p>
        </p:txBody>
      </p:sp>
      <p:sp>
        <p:nvSpPr>
          <p:cNvPr id="111626" name="AutoShape 4" descr="Î£ÏÎµÏÎ¹ÎºÎ® ÎµÎ¹ÎºÏÎ½Î±"/>
          <p:cNvSpPr>
            <a:spLocks noChangeAspect="1" noChangeArrowheads="1"/>
          </p:cNvSpPr>
          <p:nvPr/>
        </p:nvSpPr>
        <p:spPr bwMode="auto">
          <a:xfrm>
            <a:off x="5943600" y="3276600"/>
            <a:ext cx="304800" cy="304800"/>
          </a:xfrm>
          <a:prstGeom prst="rect">
            <a:avLst/>
          </a:prstGeom>
          <a:noFill/>
          <a:ln w="9525">
            <a:noFill/>
            <a:miter lim="800000"/>
            <a:headEnd/>
            <a:tailEnd/>
          </a:ln>
        </p:spPr>
        <p:txBody>
          <a:bodyPr/>
          <a:lstStyle/>
          <a:p>
            <a:endParaRPr lang="el-GR">
              <a:latin typeface="Calibri" pitchFamily="34" charset="0"/>
            </a:endParaRPr>
          </a:p>
        </p:txBody>
      </p:sp>
      <p:pic>
        <p:nvPicPr>
          <p:cNvPr id="111627" name="Picture 8" descr="Î£ÏÎµÏÎ¹ÎºÎ® ÎµÎ¹ÎºÏÎ½Î±"/>
          <p:cNvPicPr>
            <a:picLocks noChangeAspect="1" noChangeArrowheads="1"/>
          </p:cNvPicPr>
          <p:nvPr/>
        </p:nvPicPr>
        <p:blipFill>
          <a:blip r:embed="rId4"/>
          <a:srcRect/>
          <a:stretch>
            <a:fillRect/>
          </a:stretch>
        </p:blipFill>
        <p:spPr bwMode="auto">
          <a:xfrm>
            <a:off x="7550150" y="587375"/>
            <a:ext cx="4135438" cy="2317750"/>
          </a:xfrm>
          <a:prstGeom prst="rect">
            <a:avLst/>
          </a:prstGeom>
          <a:noFill/>
          <a:ln w="9525">
            <a:noFill/>
            <a:miter lim="800000"/>
            <a:headEnd/>
            <a:tailEnd/>
          </a:ln>
        </p:spPr>
      </p:pic>
      <p:pic>
        <p:nvPicPr>
          <p:cNvPr id="111628" name="Picture 10" descr="ÎÏÎ¿ÏÎ­Î»ÎµÏÎ¼Î± ÎµÎ¹ÎºÏÎ½Î±Ï Î³Î¹Î± management black white images"/>
          <p:cNvPicPr>
            <a:picLocks noChangeAspect="1" noChangeArrowheads="1"/>
          </p:cNvPicPr>
          <p:nvPr/>
        </p:nvPicPr>
        <p:blipFill>
          <a:blip r:embed="rId5"/>
          <a:srcRect/>
          <a:stretch>
            <a:fillRect/>
          </a:stretch>
        </p:blipFill>
        <p:spPr bwMode="auto">
          <a:xfrm>
            <a:off x="7550150" y="569913"/>
            <a:ext cx="4135438" cy="2335212"/>
          </a:xfrm>
          <a:prstGeom prst="rect">
            <a:avLst/>
          </a:prstGeom>
          <a:noFill/>
          <a:ln w="9525">
            <a:noFill/>
            <a:miter lim="800000"/>
            <a:headEnd/>
            <a:tailEnd/>
          </a:ln>
        </p:spPr>
      </p:pic>
      <p:pic>
        <p:nvPicPr>
          <p:cNvPr id="111629" name="Picture 12" descr="ÎÏÎ¿ÏÎ­Î»ÎµÏÎ¼Î± ÎµÎ¹ÎºÏÎ½Î±Ï Î³Î¹Î± management black white images"/>
          <p:cNvPicPr>
            <a:picLocks noChangeAspect="1" noChangeArrowheads="1"/>
          </p:cNvPicPr>
          <p:nvPr/>
        </p:nvPicPr>
        <p:blipFill>
          <a:blip r:embed="rId6"/>
          <a:srcRect/>
          <a:stretch>
            <a:fillRect/>
          </a:stretch>
        </p:blipFill>
        <p:spPr bwMode="auto">
          <a:xfrm>
            <a:off x="7550150" y="569913"/>
            <a:ext cx="4135438" cy="2335212"/>
          </a:xfrm>
          <a:prstGeom prst="rect">
            <a:avLst/>
          </a:prstGeom>
          <a:noFill/>
          <a:ln w="9525">
            <a:noFill/>
            <a:miter lim="800000"/>
            <a:headEnd/>
            <a:tailEnd/>
          </a:ln>
        </p:spPr>
      </p:pic>
      <p:pic>
        <p:nvPicPr>
          <p:cNvPr id="111630" name="Εικόνα 19"/>
          <p:cNvPicPr>
            <a:picLocks noChangeAspect="1" noChangeArrowheads="1"/>
          </p:cNvPicPr>
          <p:nvPr/>
        </p:nvPicPr>
        <p:blipFill>
          <a:blip r:embed="rId7"/>
          <a:srcRect/>
          <a:stretch>
            <a:fillRect/>
          </a:stretch>
        </p:blipFill>
        <p:spPr bwMode="auto">
          <a:xfrm>
            <a:off x="7558088" y="552450"/>
            <a:ext cx="4222750" cy="2335213"/>
          </a:xfrm>
          <a:prstGeom prst="rect">
            <a:avLst/>
          </a:prstGeom>
          <a:noFill/>
          <a:ln w="9525">
            <a:noFill/>
            <a:miter lim="800000"/>
            <a:headEnd/>
            <a:tailEnd/>
          </a:ln>
        </p:spPr>
      </p:pic>
      <p:pic>
        <p:nvPicPr>
          <p:cNvPr id="111631" name="Γραφικό 12" descr="Βέλος: Περιστροφή δεξιά"/>
          <p:cNvPicPr>
            <a:picLocks noChangeAspect="1"/>
          </p:cNvPicPr>
          <p:nvPr/>
        </p:nvPicPr>
        <p:blipFill>
          <a:blip r:embed="rId8"/>
          <a:srcRect/>
          <a:stretch>
            <a:fillRect/>
          </a:stretch>
        </p:blipFill>
        <p:spPr bwMode="auto">
          <a:xfrm>
            <a:off x="3076575" y="4438650"/>
            <a:ext cx="762000" cy="762000"/>
          </a:xfrm>
          <a:prstGeom prst="rect">
            <a:avLst/>
          </a:prstGeom>
          <a:noFill/>
          <a:ln w="9525">
            <a:noFill/>
            <a:miter lim="800000"/>
            <a:headEnd/>
            <a:tailEnd/>
          </a:ln>
        </p:spPr>
      </p:pic>
      <p:pic>
        <p:nvPicPr>
          <p:cNvPr id="111632" name="Θέση εικόνας 31" descr="Μεγάλη ξύλινη σήραγγα"/>
          <p:cNvPicPr>
            <a:picLocks noChangeAspect="1"/>
          </p:cNvPicPr>
          <p:nvPr/>
        </p:nvPicPr>
        <p:blipFill>
          <a:blip r:embed="rId9"/>
          <a:srcRect/>
          <a:stretch>
            <a:fillRect/>
          </a:stretch>
        </p:blipFill>
        <p:spPr bwMode="auto">
          <a:xfrm>
            <a:off x="7546975" y="495300"/>
            <a:ext cx="4144963" cy="24098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Θέση κειμένου 4"/>
          <p:cNvSpPr>
            <a:spLocks noGrp="1"/>
          </p:cNvSpPr>
          <p:nvPr>
            <p:ph type="body" sz="quarter" idx="33"/>
          </p:nvPr>
        </p:nvSpPr>
        <p:spPr>
          <a:xfrm>
            <a:off x="2771775" y="3971925"/>
            <a:ext cx="1979613" cy="358775"/>
          </a:xfrm>
        </p:spPr>
        <p:txBody>
          <a:bodyPr>
            <a:noAutofit/>
          </a:bodyPr>
          <a:lstStyle/>
          <a:p>
            <a:pPr eaLnBrk="1" fontAlgn="auto" hangingPunct="1">
              <a:spcAft>
                <a:spcPts val="0"/>
              </a:spcAft>
              <a:defRPr/>
            </a:pPr>
            <a:r>
              <a:rPr lang="el-GR" dirty="0"/>
              <a:t>Η εξουσία</a:t>
            </a:r>
          </a:p>
        </p:txBody>
      </p:sp>
      <p:sp>
        <p:nvSpPr>
          <p:cNvPr id="7" name="Θέση κειμένου 6"/>
          <p:cNvSpPr>
            <a:spLocks noGrp="1"/>
          </p:cNvSpPr>
          <p:nvPr>
            <p:ph type="body" sz="quarter" idx="35"/>
          </p:nvPr>
        </p:nvSpPr>
        <p:spPr>
          <a:xfrm>
            <a:off x="5111750" y="3971925"/>
            <a:ext cx="1979613" cy="358775"/>
          </a:xfrm>
        </p:spPr>
        <p:txBody>
          <a:bodyPr>
            <a:noAutofit/>
          </a:bodyPr>
          <a:lstStyle/>
          <a:p>
            <a:pPr eaLnBrk="1" fontAlgn="auto" hangingPunct="1">
              <a:spcAft>
                <a:spcPts val="0"/>
              </a:spcAft>
              <a:defRPr/>
            </a:pPr>
            <a:r>
              <a:rPr lang="el-GR" dirty="0"/>
              <a:t>Η ευθύνη</a:t>
            </a:r>
          </a:p>
        </p:txBody>
      </p:sp>
      <p:sp>
        <p:nvSpPr>
          <p:cNvPr id="9" name="Θέση κειμένου 8"/>
          <p:cNvSpPr>
            <a:spLocks noGrp="1"/>
          </p:cNvSpPr>
          <p:nvPr>
            <p:ph type="body" sz="quarter" idx="37"/>
          </p:nvPr>
        </p:nvSpPr>
        <p:spPr>
          <a:xfrm>
            <a:off x="7451725" y="3971925"/>
            <a:ext cx="1979613" cy="358775"/>
          </a:xfrm>
        </p:spPr>
        <p:txBody>
          <a:bodyPr>
            <a:noAutofit/>
          </a:bodyPr>
          <a:lstStyle/>
          <a:p>
            <a:pPr eaLnBrk="1" fontAlgn="auto" hangingPunct="1">
              <a:spcAft>
                <a:spcPts val="0"/>
              </a:spcAft>
              <a:defRPr/>
            </a:pPr>
            <a:r>
              <a:rPr lang="el-GR" dirty="0"/>
              <a:t>Η υπευθυνότητα</a:t>
            </a:r>
          </a:p>
        </p:txBody>
      </p:sp>
      <p:sp>
        <p:nvSpPr>
          <p:cNvPr id="10" name="Θέση κειμένου 9"/>
          <p:cNvSpPr>
            <a:spLocks noGrp="1"/>
          </p:cNvSpPr>
          <p:nvPr>
            <p:ph type="body" sz="quarter" idx="38"/>
          </p:nvPr>
        </p:nvSpPr>
        <p:spPr>
          <a:xfrm>
            <a:off x="2266950" y="4841875"/>
            <a:ext cx="8285163" cy="719138"/>
          </a:xfrm>
        </p:spPr>
        <p:txBody>
          <a:bodyPr>
            <a:noAutofit/>
          </a:bodyPr>
          <a:lstStyle/>
          <a:p>
            <a:pPr eaLnBrk="1" fontAlgn="auto" hangingPunct="1">
              <a:spcAft>
                <a:spcPts val="0"/>
              </a:spcAft>
              <a:defRPr/>
            </a:pPr>
            <a:r>
              <a:rPr lang="el-GR" sz="1800" dirty="0"/>
              <a:t>Πρέπει να δίνεται στα άτομα που έχουν τη μεγαλύτερη επιδεξιότητα και εμπειρία για να επιλύουν τα προβλήματα που προκύπτουν</a:t>
            </a:r>
          </a:p>
          <a:p>
            <a:pPr marL="285750" indent="-285750" algn="l" eaLnBrk="1" fontAlgn="auto" hangingPunct="1">
              <a:spcAft>
                <a:spcPts val="0"/>
              </a:spcAft>
              <a:buFont typeface="Courier New" panose="02070309020205020404" pitchFamily="49" charset="0"/>
              <a:buChar char="o"/>
              <a:defRPr/>
            </a:pPr>
            <a:endParaRPr lang="el-GR" sz="1800" dirty="0"/>
          </a:p>
        </p:txBody>
      </p:sp>
      <p:sp>
        <p:nvSpPr>
          <p:cNvPr id="3" name="Θέση υποσέλιδου 2"/>
          <p:cNvSpPr>
            <a:spLocks noGrp="1"/>
          </p:cNvSpPr>
          <p:nvPr>
            <p:ph type="ftr" sz="quarter" idx="45"/>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46"/>
          </p:nvPr>
        </p:nvSpPr>
        <p:spPr/>
        <p:txBody>
          <a:bodyPr/>
          <a:lstStyle/>
          <a:p>
            <a:pPr>
              <a:defRPr/>
            </a:pPr>
            <a:fld id="{F05FD39E-E9F4-49B1-BC50-F29AFF0A6803}" type="slidenum">
              <a:rPr lang="el-GR"/>
              <a:pPr>
                <a:defRPr/>
              </a:pPr>
              <a:t>47</a:t>
            </a:fld>
            <a:endParaRPr lang="el-GR" dirty="0"/>
          </a:p>
        </p:txBody>
      </p:sp>
      <p:sp>
        <p:nvSpPr>
          <p:cNvPr id="113671"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13" name="Γραφικό 11" descr="Σελιδοδείκτης">
            <a:extLst>
              <a:ext uri="{FF2B5EF4-FFF2-40B4-BE49-F238E27FC236}"/>
            </a:extLst>
          </p:cNvPr>
          <p:cNvSpPr/>
          <p:nvPr/>
        </p:nvSpPr>
        <p:spPr>
          <a:xfrm>
            <a:off x="3567113" y="2427288"/>
            <a:ext cx="390525" cy="627062"/>
          </a:xfrm>
          <a:custGeom>
            <a:avLst/>
            <a:gdLst>
              <a:gd name="connsiteX0" fmla="*/ 388144 w 390525"/>
              <a:gd name="connsiteY0" fmla="*/ 769144 h 771525"/>
              <a:gd name="connsiteX1" fmla="*/ 388144 w 390525"/>
              <a:gd name="connsiteY1" fmla="*/ 45244 h 771525"/>
              <a:gd name="connsiteX2" fmla="*/ 350044 w 390525"/>
              <a:gd name="connsiteY2" fmla="*/ 7144 h 771525"/>
              <a:gd name="connsiteX3" fmla="*/ 45244 w 390525"/>
              <a:gd name="connsiteY3" fmla="*/ 7144 h 771525"/>
              <a:gd name="connsiteX4" fmla="*/ 7144 w 390525"/>
              <a:gd name="connsiteY4" fmla="*/ 45244 h 771525"/>
              <a:gd name="connsiteX5" fmla="*/ 7144 w 390525"/>
              <a:gd name="connsiteY5" fmla="*/ 769144 h 771525"/>
              <a:gd name="connsiteX6" fmla="*/ 197644 w 390525"/>
              <a:gd name="connsiteY6" fmla="*/ 578644 h 771525"/>
              <a:gd name="connsiteX7" fmla="*/ 388144 w 390525"/>
              <a:gd name="connsiteY7" fmla="*/ 769144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771525">
                <a:moveTo>
                  <a:pt x="388144" y="769144"/>
                </a:moveTo>
                <a:lnTo>
                  <a:pt x="388144" y="45244"/>
                </a:lnTo>
                <a:cubicBezTo>
                  <a:pt x="388144" y="24289"/>
                  <a:pt x="370999" y="7144"/>
                  <a:pt x="350044" y="7144"/>
                </a:cubicBezTo>
                <a:lnTo>
                  <a:pt x="45244" y="7144"/>
                </a:lnTo>
                <a:cubicBezTo>
                  <a:pt x="24289" y="7144"/>
                  <a:pt x="7144" y="24289"/>
                  <a:pt x="7144" y="45244"/>
                </a:cubicBezTo>
                <a:lnTo>
                  <a:pt x="7144" y="769144"/>
                </a:lnTo>
                <a:lnTo>
                  <a:pt x="197644" y="578644"/>
                </a:lnTo>
                <a:lnTo>
                  <a:pt x="388144" y="769144"/>
                </a:lnTo>
                <a:close/>
              </a:path>
            </a:pathLst>
          </a:custGeom>
          <a:solidFill>
            <a:schemeClr val="tx1">
              <a:lumMod val="75000"/>
              <a:lumOff val="25000"/>
            </a:schemeClr>
          </a:solid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pic>
        <p:nvPicPr>
          <p:cNvPr id="113673" name="Γραφικό 14" descr="Νερό"/>
          <p:cNvPicPr>
            <a:picLocks noChangeAspect="1"/>
          </p:cNvPicPr>
          <p:nvPr/>
        </p:nvPicPr>
        <p:blipFill>
          <a:blip r:embed="rId3"/>
          <a:srcRect/>
          <a:stretch>
            <a:fillRect/>
          </a:stretch>
        </p:blipFill>
        <p:spPr bwMode="auto">
          <a:xfrm>
            <a:off x="8029575" y="2376488"/>
            <a:ext cx="823913" cy="823912"/>
          </a:xfrm>
          <a:prstGeom prst="rect">
            <a:avLst/>
          </a:prstGeom>
          <a:noFill/>
          <a:ln w="9525">
            <a:noFill/>
            <a:miter lim="800000"/>
            <a:headEnd/>
            <a:tailEnd/>
          </a:ln>
        </p:spPr>
      </p:pic>
      <p:sp>
        <p:nvSpPr>
          <p:cNvPr id="18" name="Γραφικό 16" descr="Κατεύθυνση">
            <a:extLst>
              <a:ext uri="{FF2B5EF4-FFF2-40B4-BE49-F238E27FC236}"/>
            </a:extLst>
          </p:cNvPr>
          <p:cNvSpPr/>
          <p:nvPr/>
        </p:nvSpPr>
        <p:spPr>
          <a:xfrm>
            <a:off x="5751513" y="2497138"/>
            <a:ext cx="585787" cy="584200"/>
          </a:xfrm>
          <a:custGeom>
            <a:avLst/>
            <a:gdLst>
              <a:gd name="connsiteX0" fmla="*/ 563224 w 584713"/>
              <a:gd name="connsiteY0" fmla="*/ 5627 h 584713"/>
              <a:gd name="connsiteX1" fmla="*/ 557292 w 584713"/>
              <a:gd name="connsiteY1" fmla="*/ 6475 h 584713"/>
              <a:gd name="connsiteX2" fmla="*/ 18339 w 584713"/>
              <a:gd name="connsiteY2" fmla="*/ 186126 h 584713"/>
              <a:gd name="connsiteX3" fmla="*/ 5627 w 584713"/>
              <a:gd name="connsiteY3" fmla="*/ 203074 h 584713"/>
              <a:gd name="connsiteX4" fmla="*/ 18339 w 584713"/>
              <a:gd name="connsiteY4" fmla="*/ 220022 h 584713"/>
              <a:gd name="connsiteX5" fmla="*/ 274257 w 584713"/>
              <a:gd name="connsiteY5" fmla="*/ 312390 h 584713"/>
              <a:gd name="connsiteX6" fmla="*/ 366625 w 584713"/>
              <a:gd name="connsiteY6" fmla="*/ 568309 h 584713"/>
              <a:gd name="connsiteX7" fmla="*/ 383573 w 584713"/>
              <a:gd name="connsiteY7" fmla="*/ 581020 h 584713"/>
              <a:gd name="connsiteX8" fmla="*/ 400521 w 584713"/>
              <a:gd name="connsiteY8" fmla="*/ 568309 h 584713"/>
              <a:gd name="connsiteX9" fmla="*/ 580172 w 584713"/>
              <a:gd name="connsiteY9" fmla="*/ 28507 h 584713"/>
              <a:gd name="connsiteX10" fmla="*/ 577630 w 584713"/>
              <a:gd name="connsiteY10" fmla="*/ 12407 h 584713"/>
              <a:gd name="connsiteX11" fmla="*/ 563224 w 584713"/>
              <a:gd name="connsiteY11" fmla="*/ 5627 h 584713"/>
              <a:gd name="connsiteX12" fmla="*/ 563224 w 584713"/>
              <a:gd name="connsiteY12" fmla="*/ 5627 h 584713"/>
              <a:gd name="connsiteX13" fmla="*/ 512379 w 584713"/>
              <a:gd name="connsiteY13" fmla="*/ 75115 h 584713"/>
              <a:gd name="connsiteX14" fmla="*/ 382725 w 584713"/>
              <a:gd name="connsiteY14" fmla="*/ 464077 h 584713"/>
              <a:gd name="connsiteX15" fmla="*/ 322559 w 584713"/>
              <a:gd name="connsiteY15" fmla="*/ 296289 h 584713"/>
              <a:gd name="connsiteX16" fmla="*/ 314085 w 584713"/>
              <a:gd name="connsiteY16" fmla="*/ 273409 h 584713"/>
              <a:gd name="connsiteX17" fmla="*/ 291205 w 584713"/>
              <a:gd name="connsiteY17" fmla="*/ 264935 h 584713"/>
              <a:gd name="connsiteX18" fmla="*/ 123418 w 584713"/>
              <a:gd name="connsiteY18" fmla="*/ 204769 h 584713"/>
              <a:gd name="connsiteX19" fmla="*/ 512379 w 584713"/>
              <a:gd name="connsiteY19" fmla="*/ 75115 h 58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4713" h="584713">
                <a:moveTo>
                  <a:pt x="563224" y="5627"/>
                </a:moveTo>
                <a:cubicBezTo>
                  <a:pt x="561529" y="5627"/>
                  <a:pt x="558987" y="5627"/>
                  <a:pt x="557292" y="6475"/>
                </a:cubicBezTo>
                <a:lnTo>
                  <a:pt x="18339" y="186126"/>
                </a:lnTo>
                <a:cubicBezTo>
                  <a:pt x="10712" y="188668"/>
                  <a:pt x="5627" y="195448"/>
                  <a:pt x="5627" y="203074"/>
                </a:cubicBezTo>
                <a:cubicBezTo>
                  <a:pt x="5627" y="210701"/>
                  <a:pt x="10712" y="217480"/>
                  <a:pt x="18339" y="220022"/>
                </a:cubicBezTo>
                <a:lnTo>
                  <a:pt x="274257" y="312390"/>
                </a:lnTo>
                <a:lnTo>
                  <a:pt x="366625" y="568309"/>
                </a:lnTo>
                <a:cubicBezTo>
                  <a:pt x="369167" y="575935"/>
                  <a:pt x="375946" y="581020"/>
                  <a:pt x="383573" y="581020"/>
                </a:cubicBezTo>
                <a:cubicBezTo>
                  <a:pt x="391200" y="581020"/>
                  <a:pt x="397979" y="575935"/>
                  <a:pt x="400521" y="568309"/>
                </a:cubicBezTo>
                <a:lnTo>
                  <a:pt x="580172" y="28507"/>
                </a:lnTo>
                <a:cubicBezTo>
                  <a:pt x="581867" y="22576"/>
                  <a:pt x="581020" y="16644"/>
                  <a:pt x="577630" y="12407"/>
                </a:cubicBezTo>
                <a:cubicBezTo>
                  <a:pt x="575088" y="9017"/>
                  <a:pt x="570003" y="5627"/>
                  <a:pt x="563224" y="5627"/>
                </a:cubicBezTo>
                <a:lnTo>
                  <a:pt x="563224" y="5627"/>
                </a:lnTo>
                <a:close/>
                <a:moveTo>
                  <a:pt x="512379" y="75115"/>
                </a:moveTo>
                <a:lnTo>
                  <a:pt x="382725" y="464077"/>
                </a:lnTo>
                <a:lnTo>
                  <a:pt x="322559" y="296289"/>
                </a:lnTo>
                <a:lnTo>
                  <a:pt x="314085" y="273409"/>
                </a:lnTo>
                <a:lnTo>
                  <a:pt x="291205" y="264935"/>
                </a:lnTo>
                <a:lnTo>
                  <a:pt x="123418" y="204769"/>
                </a:lnTo>
                <a:lnTo>
                  <a:pt x="512379" y="75115"/>
                </a:lnTo>
              </a:path>
            </a:pathLst>
          </a:custGeom>
          <a:solidFill>
            <a:schemeClr val="tx1">
              <a:lumMod val="75000"/>
              <a:lumOff val="25000"/>
            </a:schemeClr>
          </a:solidFill>
          <a:ln w="8434" cap="flat">
            <a:noFill/>
            <a:prstDash val="solid"/>
            <a:miter/>
          </a:ln>
        </p:spPr>
        <p:txBody>
          <a:bodyPr anchor="ctr"/>
          <a:lstStyle/>
          <a:p>
            <a:pPr fontAlgn="auto">
              <a:spcBef>
                <a:spcPts val="0"/>
              </a:spcBef>
              <a:spcAft>
                <a:spcPts val="0"/>
              </a:spcAft>
              <a:defRPr/>
            </a:pPr>
            <a:endParaRPr lang="el-GR">
              <a:latin typeface="+mn-lt"/>
              <a:cs typeface="+mn-cs"/>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3" name="Picture 6" descr="Î£ÏÎµÏÎ¹ÎºÎ® ÎµÎ¹ÎºÏÎ½Î±"/>
          <p:cNvPicPr>
            <a:picLocks noChangeAspect="1" noChangeArrowheads="1"/>
          </p:cNvPicPr>
          <p:nvPr/>
        </p:nvPicPr>
        <p:blipFill>
          <a:blip r:embed="rId3"/>
          <a:srcRect/>
          <a:stretch>
            <a:fillRect/>
          </a:stretch>
        </p:blipFill>
        <p:spPr bwMode="auto">
          <a:xfrm>
            <a:off x="254000" y="400050"/>
            <a:ext cx="4662488" cy="6326188"/>
          </a:xfrm>
          <a:prstGeom prst="rect">
            <a:avLst/>
          </a:prstGeom>
          <a:noFill/>
          <a:ln w="9525">
            <a:noFill/>
            <a:miter lim="800000"/>
            <a:headEnd/>
            <a:tailEnd/>
          </a:ln>
        </p:spPr>
      </p:pic>
      <p:sp>
        <p:nvSpPr>
          <p:cNvPr id="3" name="Θέση υποσέλιδου 2"/>
          <p:cNvSpPr>
            <a:spLocks noGrp="1"/>
          </p:cNvSpPr>
          <p:nvPr>
            <p:ph type="ftr" sz="quarter" idx="33"/>
          </p:nvPr>
        </p:nvSpPr>
        <p:spPr>
          <a:xfrm>
            <a:off x="6330950" y="7064375"/>
            <a:ext cx="4114800" cy="206375"/>
          </a:xfrm>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a:xfrm>
            <a:off x="11403013" y="6211888"/>
            <a:ext cx="538162" cy="365125"/>
          </a:xfrm>
        </p:spPr>
        <p:txBody>
          <a:bodyPr/>
          <a:lstStyle/>
          <a:p>
            <a:pPr>
              <a:defRPr/>
            </a:pPr>
            <a:fld id="{E2595715-4483-4B2E-9F55-8A846E441230}" type="slidenum">
              <a:rPr lang="el-GR"/>
              <a:pPr>
                <a:defRPr/>
              </a:pPr>
              <a:t>48</a:t>
            </a:fld>
            <a:endParaRPr lang="el-GR" dirty="0"/>
          </a:p>
        </p:txBody>
      </p:sp>
      <p:sp>
        <p:nvSpPr>
          <p:cNvPr id="115716" name="TextBox 37"/>
          <p:cNvSpPr txBox="1">
            <a:spLocks noChangeArrowheads="1"/>
          </p:cNvSpPr>
          <p:nvPr/>
        </p:nvSpPr>
        <p:spPr bwMode="auto">
          <a:xfrm>
            <a:off x="9807575" y="5916613"/>
            <a:ext cx="1411288" cy="646112"/>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6" name="Ορθογώνιο 6" descr="Πλαίσιο επισήμανσης.">
            <a:extLst>
              <a:ext uri="{FF2B5EF4-FFF2-40B4-BE49-F238E27FC236}"/>
            </a:extLst>
          </p:cNvPr>
          <p:cNvSpPr/>
          <p:nvPr/>
        </p:nvSpPr>
        <p:spPr>
          <a:xfrm rot="10800000" flipV="1">
            <a:off x="5432425" y="1681163"/>
            <a:ext cx="2576513" cy="7778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15718" name="Text Placeholder 24"/>
          <p:cNvSpPr txBox="1">
            <a:spLocks/>
          </p:cNvSpPr>
          <p:nvPr/>
        </p:nvSpPr>
        <p:spPr bwMode="auto">
          <a:xfrm>
            <a:off x="5472113" y="1974850"/>
            <a:ext cx="2560637" cy="274638"/>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Οι προϊστάμενοι</a:t>
            </a:r>
          </a:p>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 </a:t>
            </a:r>
          </a:p>
        </p:txBody>
      </p:sp>
      <p:sp>
        <p:nvSpPr>
          <p:cNvPr id="12" name="Ορθογώνιο 6" descr="Πλαίσιο επισήμανσης.">
            <a:extLst>
              <a:ext uri="{FF2B5EF4-FFF2-40B4-BE49-F238E27FC236}"/>
            </a:extLst>
          </p:cNvPr>
          <p:cNvSpPr/>
          <p:nvPr/>
        </p:nvSpPr>
        <p:spPr>
          <a:xfrm rot="10800000" flipV="1">
            <a:off x="9120188" y="1685925"/>
            <a:ext cx="2576512" cy="7778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15720" name="Text Placeholder 24"/>
          <p:cNvSpPr txBox="1">
            <a:spLocks/>
          </p:cNvSpPr>
          <p:nvPr/>
        </p:nvSpPr>
        <p:spPr bwMode="auto">
          <a:xfrm>
            <a:off x="8967788" y="1962150"/>
            <a:ext cx="2954337" cy="287338"/>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Οι υφιστάμενοι</a:t>
            </a:r>
          </a:p>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 </a:t>
            </a:r>
          </a:p>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 </a:t>
            </a:r>
          </a:p>
        </p:txBody>
      </p:sp>
      <p:grpSp>
        <p:nvGrpSpPr>
          <p:cNvPr id="115721" name="Ομάδα 37" descr="Θέση εικόνας"/>
          <p:cNvGrpSpPr>
            <a:grpSpLocks/>
          </p:cNvGrpSpPr>
          <p:nvPr/>
        </p:nvGrpSpPr>
        <p:grpSpPr bwMode="auto">
          <a:xfrm>
            <a:off x="393700" y="558800"/>
            <a:ext cx="4319588" cy="6003925"/>
            <a:chOff x="180000" y="299181"/>
            <a:chExt cx="4330700" cy="6173502"/>
          </a:xfrm>
        </p:grpSpPr>
        <p:sp>
          <p:nvSpPr>
            <p:cNvPr id="43" name="Ορθογώνιο 6">
              <a:extLst>
                <a:ext uri="{FF2B5EF4-FFF2-40B4-BE49-F238E27FC236}"/>
              </a:extLst>
            </p:cNvPr>
            <p:cNvSpPr/>
            <p:nvPr/>
          </p:nvSpPr>
          <p:spPr>
            <a:xfrm>
              <a:off x="180000" y="6289861"/>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44" name="Ορθογώνιο 6">
              <a:extLst>
                <a:ext uri="{FF2B5EF4-FFF2-40B4-BE49-F238E27FC236}"/>
              </a:extLst>
            </p:cNvPr>
            <p:cNvSpPr/>
            <p:nvPr/>
          </p:nvSpPr>
          <p:spPr>
            <a:xfrm flipV="1">
              <a:off x="180000" y="299181"/>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
        <p:nvSpPr>
          <p:cNvPr id="115722" name="Θέση κειμένου 6"/>
          <p:cNvSpPr txBox="1">
            <a:spLocks/>
          </p:cNvSpPr>
          <p:nvPr/>
        </p:nvSpPr>
        <p:spPr bwMode="auto">
          <a:xfrm>
            <a:off x="5540375" y="3254375"/>
            <a:ext cx="6164263" cy="36512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sz="1600">
                <a:solidFill>
                  <a:srgbClr val="404040"/>
                </a:solidFill>
                <a:latin typeface="Cambria" pitchFamily="18" charset="0"/>
              </a:rPr>
              <a:t>Ενθαρρύνονται να εργάζονται συλλογικά σε ομάδες</a:t>
            </a:r>
          </a:p>
        </p:txBody>
      </p:sp>
      <p:grpSp>
        <p:nvGrpSpPr>
          <p:cNvPr id="11" name="Γραφικό 9" descr="Χρήστης">
            <a:extLst>
              <a:ext uri="{FF2B5EF4-FFF2-40B4-BE49-F238E27FC236}"/>
            </a:extLst>
          </p:cNvPr>
          <p:cNvGrpSpPr/>
          <p:nvPr/>
        </p:nvGrpSpPr>
        <p:grpSpPr>
          <a:xfrm>
            <a:off x="6374652" y="885528"/>
            <a:ext cx="691520" cy="711558"/>
            <a:chOff x="5638800" y="2971800"/>
            <a:chExt cx="914400" cy="914400"/>
          </a:xfrm>
          <a:solidFill>
            <a:schemeClr val="tx1">
              <a:lumMod val="85000"/>
              <a:lumOff val="15000"/>
            </a:schemeClr>
          </a:solidFill>
        </p:grpSpPr>
        <p:sp>
          <p:nvSpPr>
            <p:cNvPr id="14" name="Ελεύθερη σχεδίαση: Σχήμα 13">
              <a:extLst>
                <a:ext uri="{FF2B5EF4-FFF2-40B4-BE49-F238E27FC236}"/>
              </a:extLst>
            </p:cNvPr>
            <p:cNvSpPr/>
            <p:nvPr/>
          </p:nvSpPr>
          <p:spPr>
            <a:xfrm>
              <a:off x="5936456" y="3098006"/>
              <a:ext cx="314325" cy="314325"/>
            </a:xfrm>
            <a:custGeom>
              <a:avLst/>
              <a:gdLst>
                <a:gd name="connsiteX0" fmla="*/ 311944 w 314325"/>
                <a:gd name="connsiteY0" fmla="*/ 159544 h 314325"/>
                <a:gd name="connsiteX1" fmla="*/ 159544 w 314325"/>
                <a:gd name="connsiteY1" fmla="*/ 311944 h 314325"/>
                <a:gd name="connsiteX2" fmla="*/ 7144 w 314325"/>
                <a:gd name="connsiteY2" fmla="*/ 159544 h 314325"/>
                <a:gd name="connsiteX3" fmla="*/ 159544 w 314325"/>
                <a:gd name="connsiteY3" fmla="*/ 7144 h 314325"/>
                <a:gd name="connsiteX4" fmla="*/ 311944 w 314325"/>
                <a:gd name="connsiteY4" fmla="*/ 159544 h 314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5" h="314325">
                  <a:moveTo>
                    <a:pt x="311944" y="159544"/>
                  </a:moveTo>
                  <a:cubicBezTo>
                    <a:pt x="311944" y="243712"/>
                    <a:pt x="243712" y="311944"/>
                    <a:pt x="159544" y="311944"/>
                  </a:cubicBezTo>
                  <a:cubicBezTo>
                    <a:pt x="75376" y="311944"/>
                    <a:pt x="7144" y="243712"/>
                    <a:pt x="7144" y="159544"/>
                  </a:cubicBezTo>
                  <a:cubicBezTo>
                    <a:pt x="7144" y="75376"/>
                    <a:pt x="75376" y="7144"/>
                    <a:pt x="159544" y="7144"/>
                  </a:cubicBezTo>
                  <a:cubicBezTo>
                    <a:pt x="243712" y="7144"/>
                    <a:pt x="311944" y="75376"/>
                    <a:pt x="311944" y="15954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7" name="Ελεύθερη σχεδίαση: Σχήμα 16">
              <a:extLst>
                <a:ext uri="{FF2B5EF4-FFF2-40B4-BE49-F238E27FC236}"/>
              </a:extLst>
            </p:cNvPr>
            <p:cNvSpPr/>
            <p:nvPr/>
          </p:nvSpPr>
          <p:spPr>
            <a:xfrm>
              <a:off x="5784056" y="3440906"/>
              <a:ext cx="619125" cy="314325"/>
            </a:xfrm>
            <a:custGeom>
              <a:avLst/>
              <a:gdLst>
                <a:gd name="connsiteX0" fmla="*/ 616744 w 619125"/>
                <a:gd name="connsiteY0" fmla="*/ 311944 h 314325"/>
                <a:gd name="connsiteX1" fmla="*/ 616744 w 619125"/>
                <a:gd name="connsiteY1" fmla="*/ 159544 h 314325"/>
                <a:gd name="connsiteX2" fmla="*/ 586264 w 619125"/>
                <a:gd name="connsiteY2" fmla="*/ 98584 h 314325"/>
                <a:gd name="connsiteX3" fmla="*/ 437674 w 619125"/>
                <a:gd name="connsiteY3" fmla="*/ 26194 h 314325"/>
                <a:gd name="connsiteX4" fmla="*/ 311944 w 619125"/>
                <a:gd name="connsiteY4" fmla="*/ 7144 h 314325"/>
                <a:gd name="connsiteX5" fmla="*/ 186214 w 619125"/>
                <a:gd name="connsiteY5" fmla="*/ 26194 h 314325"/>
                <a:gd name="connsiteX6" fmla="*/ 37624 w 619125"/>
                <a:gd name="connsiteY6" fmla="*/ 98584 h 314325"/>
                <a:gd name="connsiteX7" fmla="*/ 7144 w 619125"/>
                <a:gd name="connsiteY7" fmla="*/ 159544 h 314325"/>
                <a:gd name="connsiteX8" fmla="*/ 7144 w 619125"/>
                <a:gd name="connsiteY8" fmla="*/ 311944 h 314325"/>
                <a:gd name="connsiteX9" fmla="*/ 616744 w 619125"/>
                <a:gd name="connsiteY9" fmla="*/ 311944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9125" h="314325">
                  <a:moveTo>
                    <a:pt x="616744" y="311944"/>
                  </a:moveTo>
                  <a:lnTo>
                    <a:pt x="616744" y="159544"/>
                  </a:lnTo>
                  <a:cubicBezTo>
                    <a:pt x="616744" y="136684"/>
                    <a:pt x="605314" y="113824"/>
                    <a:pt x="586264" y="98584"/>
                  </a:cubicBezTo>
                  <a:cubicBezTo>
                    <a:pt x="544354" y="64294"/>
                    <a:pt x="491014" y="41434"/>
                    <a:pt x="437674" y="26194"/>
                  </a:cubicBezTo>
                  <a:cubicBezTo>
                    <a:pt x="399574" y="14764"/>
                    <a:pt x="357664" y="7144"/>
                    <a:pt x="311944" y="7144"/>
                  </a:cubicBezTo>
                  <a:cubicBezTo>
                    <a:pt x="270034" y="7144"/>
                    <a:pt x="228124" y="14764"/>
                    <a:pt x="186214" y="26194"/>
                  </a:cubicBezTo>
                  <a:cubicBezTo>
                    <a:pt x="132874" y="41434"/>
                    <a:pt x="79534" y="68104"/>
                    <a:pt x="37624" y="98584"/>
                  </a:cubicBezTo>
                  <a:cubicBezTo>
                    <a:pt x="18574" y="113824"/>
                    <a:pt x="7144" y="136684"/>
                    <a:pt x="7144" y="159544"/>
                  </a:cubicBezTo>
                  <a:lnTo>
                    <a:pt x="7144" y="311944"/>
                  </a:lnTo>
                  <a:lnTo>
                    <a:pt x="616744" y="3119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grpSp>
        <p:nvGrpSpPr>
          <p:cNvPr id="23" name="Γραφικό 21" descr="Σύσκεψη">
            <a:extLst>
              <a:ext uri="{FF2B5EF4-FFF2-40B4-BE49-F238E27FC236}"/>
            </a:extLst>
          </p:cNvPr>
          <p:cNvGrpSpPr/>
          <p:nvPr/>
        </p:nvGrpSpPr>
        <p:grpSpPr>
          <a:xfrm>
            <a:off x="10036392" y="793372"/>
            <a:ext cx="817455" cy="914400"/>
            <a:chOff x="9987920" y="843845"/>
            <a:chExt cx="914400" cy="914400"/>
          </a:xfrm>
          <a:solidFill>
            <a:schemeClr val="tx1">
              <a:lumMod val="85000"/>
              <a:lumOff val="15000"/>
            </a:schemeClr>
          </a:solidFill>
        </p:grpSpPr>
        <p:sp>
          <p:nvSpPr>
            <p:cNvPr id="24" name="Ελεύθερη σχεδίαση: Σχήμα 23">
              <a:extLst>
                <a:ext uri="{FF2B5EF4-FFF2-40B4-BE49-F238E27FC236}"/>
              </a:extLst>
            </p:cNvPr>
            <p:cNvSpPr/>
            <p:nvPr/>
          </p:nvSpPr>
          <p:spPr>
            <a:xfrm>
              <a:off x="10371301" y="1026249"/>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966"/>
                    <a:pt x="110966" y="140494"/>
                    <a:pt x="73819" y="140494"/>
                  </a:cubicBezTo>
                  <a:cubicBezTo>
                    <a:pt x="36671" y="140494"/>
                    <a:pt x="7144" y="110966"/>
                    <a:pt x="7144" y="73819"/>
                  </a:cubicBezTo>
                  <a:cubicBezTo>
                    <a:pt x="7144" y="36671"/>
                    <a:pt x="36671" y="7144"/>
                    <a:pt x="73819" y="7144"/>
                  </a:cubicBezTo>
                  <a:cubicBezTo>
                    <a:pt x="110966" y="7144"/>
                    <a:pt x="140494" y="37624"/>
                    <a:pt x="140494" y="73819"/>
                  </a:cubicBezTo>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5" name="Ελεύθερη σχεδίαση: Σχήμα 24">
              <a:extLst>
                <a:ext uri="{FF2B5EF4-FFF2-40B4-BE49-F238E27FC236}"/>
              </a:extLst>
            </p:cNvPr>
            <p:cNvSpPr/>
            <p:nvPr/>
          </p:nvSpPr>
          <p:spPr>
            <a:xfrm>
              <a:off x="10638001" y="1064349"/>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966"/>
                    <a:pt x="110966" y="140494"/>
                    <a:pt x="73819" y="140494"/>
                  </a:cubicBezTo>
                  <a:cubicBezTo>
                    <a:pt x="36671" y="140494"/>
                    <a:pt x="7144" y="110966"/>
                    <a:pt x="7144" y="73819"/>
                  </a:cubicBezTo>
                  <a:cubicBezTo>
                    <a:pt x="7144" y="36671"/>
                    <a:pt x="36671" y="7144"/>
                    <a:pt x="73819" y="7144"/>
                  </a:cubicBezTo>
                  <a:cubicBezTo>
                    <a:pt x="110966" y="7144"/>
                    <a:pt x="140494" y="36671"/>
                    <a:pt x="140494" y="73819"/>
                  </a:cubicBezTo>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7" name="Ελεύθερη σχεδίαση: Σχήμα 26">
              <a:extLst>
                <a:ext uri="{FF2B5EF4-FFF2-40B4-BE49-F238E27FC236}"/>
              </a:extLst>
            </p:cNvPr>
            <p:cNvSpPr/>
            <p:nvPr/>
          </p:nvSpPr>
          <p:spPr>
            <a:xfrm>
              <a:off x="10104601" y="1064349"/>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966"/>
                    <a:pt x="110966" y="140494"/>
                    <a:pt x="73819" y="140494"/>
                  </a:cubicBezTo>
                  <a:cubicBezTo>
                    <a:pt x="36671" y="140494"/>
                    <a:pt x="7144" y="110966"/>
                    <a:pt x="7144" y="73819"/>
                  </a:cubicBezTo>
                  <a:cubicBezTo>
                    <a:pt x="7144" y="36671"/>
                    <a:pt x="36671" y="7144"/>
                    <a:pt x="73819" y="7144"/>
                  </a:cubicBezTo>
                  <a:cubicBezTo>
                    <a:pt x="110966" y="7144"/>
                    <a:pt x="140494" y="36671"/>
                    <a:pt x="140494" y="73819"/>
                  </a:cubicBezTo>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8" name="Ελεύθερη σχεδίαση: Σχήμα 27">
              <a:extLst>
                <a:ext uri="{FF2B5EF4-FFF2-40B4-BE49-F238E27FC236}"/>
              </a:extLst>
            </p:cNvPr>
            <p:cNvSpPr/>
            <p:nvPr/>
          </p:nvSpPr>
          <p:spPr>
            <a:xfrm>
              <a:off x="10062691" y="1310094"/>
              <a:ext cx="762000" cy="257175"/>
            </a:xfrm>
            <a:custGeom>
              <a:avLst/>
              <a:gdLst>
                <a:gd name="connsiteX0" fmla="*/ 7144 w 762000"/>
                <a:gd name="connsiteY0" fmla="*/ 258604 h 257175"/>
                <a:gd name="connsiteX1" fmla="*/ 382429 w 762000"/>
                <a:gd name="connsiteY1" fmla="*/ 7144 h 257175"/>
                <a:gd name="connsiteX2" fmla="*/ 757714 w 762000"/>
                <a:gd name="connsiteY2" fmla="*/ 258604 h 257175"/>
                <a:gd name="connsiteX3" fmla="*/ 7144 w 762000"/>
                <a:gd name="connsiteY3" fmla="*/ 258604 h 257175"/>
              </a:gdLst>
              <a:ahLst/>
              <a:cxnLst>
                <a:cxn ang="0">
                  <a:pos x="connsiteX0" y="connsiteY0"/>
                </a:cxn>
                <a:cxn ang="0">
                  <a:pos x="connsiteX1" y="connsiteY1"/>
                </a:cxn>
                <a:cxn ang="0">
                  <a:pos x="connsiteX2" y="connsiteY2"/>
                </a:cxn>
                <a:cxn ang="0">
                  <a:pos x="connsiteX3" y="connsiteY3"/>
                </a:cxn>
              </a:cxnLst>
              <a:rect l="l" t="t" r="r" b="b"/>
              <a:pathLst>
                <a:path w="762000" h="257175">
                  <a:moveTo>
                    <a:pt x="7144" y="258604"/>
                  </a:moveTo>
                  <a:cubicBezTo>
                    <a:pt x="7144" y="119539"/>
                    <a:pt x="174784" y="7144"/>
                    <a:pt x="382429" y="7144"/>
                  </a:cubicBezTo>
                  <a:cubicBezTo>
                    <a:pt x="589121" y="7144"/>
                    <a:pt x="757714" y="119539"/>
                    <a:pt x="757714" y="258604"/>
                  </a:cubicBezTo>
                  <a:lnTo>
                    <a:pt x="7144" y="25860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9" name="Ελεύθερη σχεδίαση: Σχήμα 28">
              <a:extLst>
                <a:ext uri="{FF2B5EF4-FFF2-40B4-BE49-F238E27FC236}"/>
              </a:extLst>
            </p:cNvPr>
            <p:cNvSpPr/>
            <p:nvPr/>
          </p:nvSpPr>
          <p:spPr>
            <a:xfrm>
              <a:off x="10056976" y="1217104"/>
              <a:ext cx="238125" cy="228600"/>
            </a:xfrm>
            <a:custGeom>
              <a:avLst/>
              <a:gdLst>
                <a:gd name="connsiteX0" fmla="*/ 98584 w 238125"/>
                <a:gd name="connsiteY0" fmla="*/ 135376 h 228600"/>
                <a:gd name="connsiteX1" fmla="*/ 235744 w 238125"/>
                <a:gd name="connsiteY1" fmla="*/ 74416 h 228600"/>
                <a:gd name="connsiteX2" fmla="*/ 235744 w 238125"/>
                <a:gd name="connsiteY2" fmla="*/ 63938 h 228600"/>
                <a:gd name="connsiteX3" fmla="*/ 224314 w 238125"/>
                <a:gd name="connsiteY3" fmla="*/ 36316 h 228600"/>
                <a:gd name="connsiteX4" fmla="*/ 206216 w 238125"/>
                <a:gd name="connsiteY4" fmla="*/ 25838 h 228600"/>
                <a:gd name="connsiteX5" fmla="*/ 38576 w 238125"/>
                <a:gd name="connsiteY5" fmla="*/ 24886 h 228600"/>
                <a:gd name="connsiteX6" fmla="*/ 17621 w 238125"/>
                <a:gd name="connsiteY6" fmla="*/ 36316 h 228600"/>
                <a:gd name="connsiteX7" fmla="*/ 7144 w 238125"/>
                <a:gd name="connsiteY7" fmla="*/ 63938 h 228600"/>
                <a:gd name="connsiteX8" fmla="*/ 7144 w 238125"/>
                <a:gd name="connsiteY8" fmla="*/ 225863 h 228600"/>
                <a:gd name="connsiteX9" fmla="*/ 98584 w 238125"/>
                <a:gd name="connsiteY9" fmla="*/ 135376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25" h="228600">
                  <a:moveTo>
                    <a:pt x="98584" y="135376"/>
                  </a:moveTo>
                  <a:cubicBezTo>
                    <a:pt x="138589" y="108706"/>
                    <a:pt x="185261" y="87751"/>
                    <a:pt x="235744" y="74416"/>
                  </a:cubicBezTo>
                  <a:lnTo>
                    <a:pt x="235744" y="63938"/>
                  </a:lnTo>
                  <a:cubicBezTo>
                    <a:pt x="235744" y="53461"/>
                    <a:pt x="230981" y="42983"/>
                    <a:pt x="224314" y="36316"/>
                  </a:cubicBezTo>
                  <a:cubicBezTo>
                    <a:pt x="221456" y="33458"/>
                    <a:pt x="214789" y="29648"/>
                    <a:pt x="206216" y="25838"/>
                  </a:cubicBezTo>
                  <a:cubicBezTo>
                    <a:pt x="153829" y="1073"/>
                    <a:pt x="91916" y="1073"/>
                    <a:pt x="38576" y="24886"/>
                  </a:cubicBezTo>
                  <a:cubicBezTo>
                    <a:pt x="29051" y="28696"/>
                    <a:pt x="21431" y="33458"/>
                    <a:pt x="17621" y="36316"/>
                  </a:cubicBezTo>
                  <a:cubicBezTo>
                    <a:pt x="11906" y="42983"/>
                    <a:pt x="7144" y="53461"/>
                    <a:pt x="7144" y="63938"/>
                  </a:cubicBezTo>
                  <a:lnTo>
                    <a:pt x="7144" y="225863"/>
                  </a:lnTo>
                  <a:cubicBezTo>
                    <a:pt x="29051" y="192526"/>
                    <a:pt x="59531" y="161093"/>
                    <a:pt x="98584" y="135376"/>
                  </a:cubicBezTo>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0" name="Ελεύθερη σχεδίαση: Σχήμα 29">
              <a:extLst>
                <a:ext uri="{FF2B5EF4-FFF2-40B4-BE49-F238E27FC236}"/>
              </a:extLst>
            </p:cNvPr>
            <p:cNvSpPr/>
            <p:nvPr/>
          </p:nvSpPr>
          <p:spPr>
            <a:xfrm>
              <a:off x="10322724" y="1179004"/>
              <a:ext cx="238125" cy="104775"/>
            </a:xfrm>
            <a:custGeom>
              <a:avLst/>
              <a:gdLst>
                <a:gd name="connsiteX0" fmla="*/ 236696 w 238125"/>
                <a:gd name="connsiteY0" fmla="*/ 102991 h 104775"/>
                <a:gd name="connsiteX1" fmla="*/ 236696 w 238125"/>
                <a:gd name="connsiteY1" fmla="*/ 63938 h 104775"/>
                <a:gd name="connsiteX2" fmla="*/ 225266 w 238125"/>
                <a:gd name="connsiteY2" fmla="*/ 36316 h 104775"/>
                <a:gd name="connsiteX3" fmla="*/ 207169 w 238125"/>
                <a:gd name="connsiteY3" fmla="*/ 25838 h 104775"/>
                <a:gd name="connsiteX4" fmla="*/ 39529 w 238125"/>
                <a:gd name="connsiteY4" fmla="*/ 24886 h 104775"/>
                <a:gd name="connsiteX5" fmla="*/ 18574 w 238125"/>
                <a:gd name="connsiteY5" fmla="*/ 36316 h 104775"/>
                <a:gd name="connsiteX6" fmla="*/ 7144 w 238125"/>
                <a:gd name="connsiteY6" fmla="*/ 63938 h 104775"/>
                <a:gd name="connsiteX7" fmla="*/ 7144 w 238125"/>
                <a:gd name="connsiteY7" fmla="*/ 102991 h 104775"/>
                <a:gd name="connsiteX8" fmla="*/ 121444 w 238125"/>
                <a:gd name="connsiteY8" fmla="*/ 91561 h 104775"/>
                <a:gd name="connsiteX9" fmla="*/ 236696 w 238125"/>
                <a:gd name="connsiteY9" fmla="*/ 10299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25" h="104775">
                  <a:moveTo>
                    <a:pt x="236696" y="102991"/>
                  </a:moveTo>
                  <a:lnTo>
                    <a:pt x="236696" y="63938"/>
                  </a:lnTo>
                  <a:cubicBezTo>
                    <a:pt x="236696" y="53461"/>
                    <a:pt x="231934" y="42983"/>
                    <a:pt x="225266" y="36316"/>
                  </a:cubicBezTo>
                  <a:cubicBezTo>
                    <a:pt x="222409" y="33458"/>
                    <a:pt x="215741" y="29648"/>
                    <a:pt x="207169" y="25838"/>
                  </a:cubicBezTo>
                  <a:cubicBezTo>
                    <a:pt x="154781" y="1073"/>
                    <a:pt x="92869" y="1073"/>
                    <a:pt x="39529" y="24886"/>
                  </a:cubicBezTo>
                  <a:cubicBezTo>
                    <a:pt x="30004" y="28696"/>
                    <a:pt x="22384" y="33458"/>
                    <a:pt x="18574" y="36316"/>
                  </a:cubicBezTo>
                  <a:cubicBezTo>
                    <a:pt x="10954" y="42983"/>
                    <a:pt x="7144" y="53461"/>
                    <a:pt x="7144" y="63938"/>
                  </a:cubicBezTo>
                  <a:lnTo>
                    <a:pt x="7144" y="102991"/>
                  </a:lnTo>
                  <a:cubicBezTo>
                    <a:pt x="44291" y="95371"/>
                    <a:pt x="82391" y="91561"/>
                    <a:pt x="121444" y="91561"/>
                  </a:cubicBezTo>
                  <a:cubicBezTo>
                    <a:pt x="160496" y="91561"/>
                    <a:pt x="199549" y="96323"/>
                    <a:pt x="236696" y="102991"/>
                  </a:cubicBezTo>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1" name="Ελεύθερη σχεδίαση: Σχήμα 30">
              <a:extLst>
                <a:ext uri="{FF2B5EF4-FFF2-40B4-BE49-F238E27FC236}"/>
              </a:extLst>
            </p:cNvPr>
            <p:cNvSpPr/>
            <p:nvPr/>
          </p:nvSpPr>
          <p:spPr>
            <a:xfrm>
              <a:off x="10589424" y="1217104"/>
              <a:ext cx="238125" cy="228600"/>
            </a:xfrm>
            <a:custGeom>
              <a:avLst/>
              <a:gdLst>
                <a:gd name="connsiteX0" fmla="*/ 236696 w 238125"/>
                <a:gd name="connsiteY0" fmla="*/ 225863 h 228600"/>
                <a:gd name="connsiteX1" fmla="*/ 236696 w 238125"/>
                <a:gd name="connsiteY1" fmla="*/ 63938 h 228600"/>
                <a:gd name="connsiteX2" fmla="*/ 225266 w 238125"/>
                <a:gd name="connsiteY2" fmla="*/ 36316 h 228600"/>
                <a:gd name="connsiteX3" fmla="*/ 207169 w 238125"/>
                <a:gd name="connsiteY3" fmla="*/ 25838 h 228600"/>
                <a:gd name="connsiteX4" fmla="*/ 39529 w 238125"/>
                <a:gd name="connsiteY4" fmla="*/ 24886 h 228600"/>
                <a:gd name="connsiteX5" fmla="*/ 18574 w 238125"/>
                <a:gd name="connsiteY5" fmla="*/ 36316 h 228600"/>
                <a:gd name="connsiteX6" fmla="*/ 7144 w 238125"/>
                <a:gd name="connsiteY6" fmla="*/ 63938 h 228600"/>
                <a:gd name="connsiteX7" fmla="*/ 7144 w 238125"/>
                <a:gd name="connsiteY7" fmla="*/ 74416 h 228600"/>
                <a:gd name="connsiteX8" fmla="*/ 144304 w 238125"/>
                <a:gd name="connsiteY8" fmla="*/ 135376 h 228600"/>
                <a:gd name="connsiteX9" fmla="*/ 236696 w 238125"/>
                <a:gd name="connsiteY9" fmla="*/ 22586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25" h="228600">
                  <a:moveTo>
                    <a:pt x="236696" y="225863"/>
                  </a:moveTo>
                  <a:lnTo>
                    <a:pt x="236696" y="63938"/>
                  </a:lnTo>
                  <a:cubicBezTo>
                    <a:pt x="236696" y="53461"/>
                    <a:pt x="231934" y="42983"/>
                    <a:pt x="225266" y="36316"/>
                  </a:cubicBezTo>
                  <a:cubicBezTo>
                    <a:pt x="222409" y="33458"/>
                    <a:pt x="215741" y="29648"/>
                    <a:pt x="207169" y="25838"/>
                  </a:cubicBezTo>
                  <a:cubicBezTo>
                    <a:pt x="154781" y="1073"/>
                    <a:pt x="92869" y="1073"/>
                    <a:pt x="39529" y="24886"/>
                  </a:cubicBezTo>
                  <a:cubicBezTo>
                    <a:pt x="30004" y="28696"/>
                    <a:pt x="22384" y="33458"/>
                    <a:pt x="18574" y="36316"/>
                  </a:cubicBezTo>
                  <a:cubicBezTo>
                    <a:pt x="10954" y="42983"/>
                    <a:pt x="7144" y="53461"/>
                    <a:pt x="7144" y="63938"/>
                  </a:cubicBezTo>
                  <a:lnTo>
                    <a:pt x="7144" y="74416"/>
                  </a:lnTo>
                  <a:cubicBezTo>
                    <a:pt x="57626" y="87751"/>
                    <a:pt x="104299" y="108706"/>
                    <a:pt x="144304" y="135376"/>
                  </a:cubicBezTo>
                  <a:cubicBezTo>
                    <a:pt x="184309" y="161093"/>
                    <a:pt x="214789" y="192526"/>
                    <a:pt x="236696" y="225863"/>
                  </a:cubicBezTo>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pic>
        <p:nvPicPr>
          <p:cNvPr id="115725" name="Γραφικό 32" descr="Βέλος: Περιστροφή δεξιά"/>
          <p:cNvPicPr>
            <a:picLocks noChangeAspect="1"/>
          </p:cNvPicPr>
          <p:nvPr/>
        </p:nvPicPr>
        <p:blipFill>
          <a:blip r:embed="rId4"/>
          <a:srcRect/>
          <a:stretch>
            <a:fillRect/>
          </a:stretch>
        </p:blipFill>
        <p:spPr bwMode="auto">
          <a:xfrm>
            <a:off x="8275638" y="2301875"/>
            <a:ext cx="692150" cy="692150"/>
          </a:xfrm>
          <a:prstGeom prst="rect">
            <a:avLst/>
          </a:prstGeom>
          <a:noFill/>
          <a:ln w="9525">
            <a:noFill/>
            <a:miter lim="800000"/>
            <a:headEnd/>
            <a:tailEnd/>
          </a:ln>
        </p:spPr>
      </p:pic>
      <p:sp>
        <p:nvSpPr>
          <p:cNvPr id="34" name="Ορθογώνιο 33">
            <a:extLst>
              <a:ext uri="{FF2B5EF4-FFF2-40B4-BE49-F238E27FC236}"/>
            </a:extLst>
          </p:cNvPr>
          <p:cNvSpPr/>
          <p:nvPr/>
        </p:nvSpPr>
        <p:spPr>
          <a:xfrm>
            <a:off x="5657850" y="4865688"/>
            <a:ext cx="6096000" cy="338137"/>
          </a:xfrm>
          <a:prstGeom prst="rect">
            <a:avLst/>
          </a:prstGeom>
        </p:spPr>
        <p:txBody>
          <a:bodyPr>
            <a:spAutoFit/>
          </a:bodyPr>
          <a:lstStyle/>
          <a:p>
            <a:pPr algn="ctr" fontAlgn="auto">
              <a:spcBef>
                <a:spcPts val="0"/>
              </a:spcBef>
              <a:spcAft>
                <a:spcPts val="0"/>
              </a:spcAft>
              <a:defRPr/>
            </a:pPr>
            <a:r>
              <a:rPr lang="el-GR" sz="1600" dirty="0">
                <a:solidFill>
                  <a:schemeClr val="tx1">
                    <a:lumMod val="75000"/>
                    <a:lumOff val="25000"/>
                  </a:schemeClr>
                </a:solidFill>
                <a:latin typeface="+mj-lt"/>
                <a:cs typeface="+mn-cs"/>
              </a:rPr>
              <a:t>Η λήψη αποφάσεων πρέπει φυσικά να είναι αποκεντρωμένη</a:t>
            </a:r>
          </a:p>
        </p:txBody>
      </p:sp>
      <p:pic>
        <p:nvPicPr>
          <p:cNvPr id="115727" name="Γραφικό 66" descr="Βέλος: Περιστροφή δεξιά"/>
          <p:cNvPicPr>
            <a:picLocks noChangeAspect="1"/>
          </p:cNvPicPr>
          <p:nvPr/>
        </p:nvPicPr>
        <p:blipFill>
          <a:blip r:embed="rId4"/>
          <a:srcRect/>
          <a:stretch>
            <a:fillRect/>
          </a:stretch>
        </p:blipFill>
        <p:spPr bwMode="auto">
          <a:xfrm>
            <a:off x="8275638" y="3813175"/>
            <a:ext cx="692150" cy="692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Θέση εικόνας 39" descr="Κοντινό τριγωνικό σχέδιο δόμησης">
            <a:extLst>
              <a:ext uri="{FF2B5EF4-FFF2-40B4-BE49-F238E27FC236}"/>
            </a:extLst>
          </p:cNvPr>
          <p:cNvPicPr>
            <a:picLocks noGrp="1" noChangeAspect="1"/>
          </p:cNvPicPr>
          <p:nvPr>
            <p:ph type="pic" sz="quarter" idx="13"/>
          </p:nvPr>
        </p:nvPicPr>
        <p:blipFill>
          <a:blip r:embed="rId3"/>
          <a:srcRect/>
          <a:stretch>
            <a:fillRect/>
          </a:stretch>
        </p:blipFill>
        <p:spPr>
          <a:xfrm>
            <a:off x="0" y="0"/>
            <a:ext cx="12192000" cy="6086475"/>
          </a:xfrm>
        </p:spPr>
      </p:pic>
      <p:sp>
        <p:nvSpPr>
          <p:cNvPr id="5" name="Θέση αριθμού διαφάνειας 4"/>
          <p:cNvSpPr>
            <a:spLocks noGrp="1"/>
          </p:cNvSpPr>
          <p:nvPr>
            <p:ph type="sldNum" sz="quarter" idx="16"/>
          </p:nvPr>
        </p:nvSpPr>
        <p:spPr/>
        <p:txBody>
          <a:bodyPr/>
          <a:lstStyle/>
          <a:p>
            <a:pPr>
              <a:defRPr/>
            </a:pPr>
            <a:fld id="{F6B3D53B-A478-4345-84AA-FC39CF6F4FC7}" type="slidenum">
              <a:rPr lang="el-GR"/>
              <a:pPr>
                <a:defRPr/>
              </a:pPr>
              <a:t>49</a:t>
            </a:fld>
            <a:endParaRPr lang="el-GR" dirty="0"/>
          </a:p>
        </p:txBody>
      </p:sp>
      <p:sp>
        <p:nvSpPr>
          <p:cNvPr id="12" name="Τίτλος 2">
            <a:extLst>
              <a:ext uri="{FF2B5EF4-FFF2-40B4-BE49-F238E27FC236}"/>
            </a:extLst>
          </p:cNvPr>
          <p:cNvSpPr txBox="1">
            <a:spLocks/>
          </p:cNvSpPr>
          <p:nvPr/>
        </p:nvSpPr>
        <p:spPr>
          <a:xfrm>
            <a:off x="6697663" y="417513"/>
            <a:ext cx="4859337" cy="5251450"/>
          </a:xfrm>
          <a:prstGeom prst="rect">
            <a:avLst/>
          </a:prstGeom>
          <a:solidFill>
            <a:schemeClr val="bg1"/>
          </a:solidFill>
          <a:ln w="57150">
            <a:solidFill>
              <a:schemeClr val="tx1">
                <a:lumMod val="85000"/>
                <a:lumOff val="15000"/>
              </a:schemeClr>
            </a:solidFill>
          </a:ln>
        </p:spPr>
        <p:txBody>
          <a:bodyPr lIns="432000" tIns="72000" rIns="288000" bIns="1404000" anchor="b"/>
          <a:lstStyle>
            <a:lvl1pPr algn="l" defTabSz="914400" rtl="0" eaLnBrk="1" latinLnBrk="0" hangingPunct="1">
              <a:lnSpc>
                <a:spcPct val="90000"/>
              </a:lnSpc>
              <a:spcBef>
                <a:spcPct val="0"/>
              </a:spcBef>
              <a:buNone/>
              <a:defRPr sz="4500" kern="1200" spc="-100" baseline="0">
                <a:solidFill>
                  <a:schemeClr val="tx1">
                    <a:lumMod val="75000"/>
                    <a:lumOff val="25000"/>
                  </a:schemeClr>
                </a:solidFill>
                <a:latin typeface="+mj-lt"/>
                <a:ea typeface="+mj-ea"/>
                <a:cs typeface="+mj-cs"/>
              </a:defRPr>
            </a:lvl1pPr>
          </a:lstStyle>
          <a:p>
            <a:pPr fontAlgn="auto">
              <a:spcAft>
                <a:spcPts val="0"/>
              </a:spcAft>
              <a:defRPr/>
            </a:pPr>
            <a:endParaRPr lang="el-GR" sz="5000" dirty="0"/>
          </a:p>
        </p:txBody>
      </p:sp>
      <p:sp>
        <p:nvSpPr>
          <p:cNvPr id="117764" name="Text Placeholder 24"/>
          <p:cNvSpPr txBox="1">
            <a:spLocks/>
          </p:cNvSpPr>
          <p:nvPr/>
        </p:nvSpPr>
        <p:spPr bwMode="auto">
          <a:xfrm>
            <a:off x="7459663" y="3030538"/>
            <a:ext cx="3562350" cy="2198687"/>
          </a:xfrm>
          <a:prstGeom prst="rect">
            <a:avLst/>
          </a:prstGeom>
          <a:noFill/>
          <a:ln w="9525">
            <a:noFill/>
            <a:miter lim="800000"/>
            <a:headEnd/>
            <a:tailEnd/>
          </a:ln>
        </p:spPr>
        <p:txBody>
          <a:bodyPr lIns="0" tIns="0" rIns="0" bIns="0"/>
          <a:lstStyle/>
          <a:p>
            <a:pPr marL="285750" indent="-285750">
              <a:lnSpc>
                <a:spcPct val="90000"/>
              </a:lnSpc>
              <a:spcBef>
                <a:spcPts val="1000"/>
              </a:spcBef>
              <a:buClr>
                <a:schemeClr val="accent1"/>
              </a:buClr>
              <a:buFont typeface="Courier New" pitchFamily="49" charset="0"/>
              <a:buChar char="o"/>
            </a:pPr>
            <a:r>
              <a:rPr lang="el-GR" sz="1600">
                <a:solidFill>
                  <a:srgbClr val="404040"/>
                </a:solidFill>
                <a:latin typeface="Calibri" pitchFamily="34" charset="0"/>
              </a:rPr>
              <a:t>Συνεργασία (κάθετη και οριζόντια)</a:t>
            </a:r>
          </a:p>
          <a:p>
            <a:pPr marL="285750" indent="-285750">
              <a:lnSpc>
                <a:spcPct val="90000"/>
              </a:lnSpc>
              <a:spcBef>
                <a:spcPts val="1000"/>
              </a:spcBef>
              <a:buClr>
                <a:schemeClr val="accent1"/>
              </a:buClr>
              <a:buFont typeface="Courier New" pitchFamily="49" charset="0"/>
              <a:buChar char="o"/>
            </a:pPr>
            <a:r>
              <a:rPr lang="el-GR" sz="1600">
                <a:solidFill>
                  <a:srgbClr val="404040"/>
                </a:solidFill>
                <a:latin typeface="Calibri" pitchFamily="34" charset="0"/>
              </a:rPr>
              <a:t>Ευπροσάρμοστες αρμοδιότητες</a:t>
            </a:r>
          </a:p>
          <a:p>
            <a:pPr marL="285750" indent="-285750">
              <a:lnSpc>
                <a:spcPct val="90000"/>
              </a:lnSpc>
              <a:spcBef>
                <a:spcPts val="1000"/>
              </a:spcBef>
              <a:buClr>
                <a:schemeClr val="accent1"/>
              </a:buClr>
              <a:buFont typeface="Courier New" pitchFamily="49" charset="0"/>
              <a:buChar char="o"/>
            </a:pPr>
            <a:r>
              <a:rPr lang="el-GR" sz="1600">
                <a:solidFill>
                  <a:srgbClr val="404040"/>
                </a:solidFill>
                <a:latin typeface="Calibri" pitchFamily="34" charset="0"/>
              </a:rPr>
              <a:t>Λίγοι κανόνες</a:t>
            </a:r>
          </a:p>
          <a:p>
            <a:pPr marL="285750" indent="-285750">
              <a:lnSpc>
                <a:spcPct val="90000"/>
              </a:lnSpc>
              <a:spcBef>
                <a:spcPts val="1000"/>
              </a:spcBef>
              <a:buClr>
                <a:schemeClr val="accent1"/>
              </a:buClr>
              <a:buFont typeface="Courier New" pitchFamily="49" charset="0"/>
              <a:buChar char="o"/>
            </a:pPr>
            <a:r>
              <a:rPr lang="el-GR" sz="1600">
                <a:solidFill>
                  <a:srgbClr val="404040"/>
                </a:solidFill>
                <a:latin typeface="Calibri" pitchFamily="34" charset="0"/>
              </a:rPr>
              <a:t>Άτυπη επικοινωνία</a:t>
            </a:r>
          </a:p>
          <a:p>
            <a:pPr marL="285750" indent="-285750">
              <a:lnSpc>
                <a:spcPct val="90000"/>
              </a:lnSpc>
              <a:spcBef>
                <a:spcPts val="1000"/>
              </a:spcBef>
              <a:buClr>
                <a:schemeClr val="accent1"/>
              </a:buClr>
              <a:buFont typeface="Courier New" pitchFamily="49" charset="0"/>
              <a:buChar char="o"/>
            </a:pPr>
            <a:r>
              <a:rPr lang="el-GR" sz="1600">
                <a:solidFill>
                  <a:srgbClr val="404040"/>
                </a:solidFill>
                <a:latin typeface="Calibri" pitchFamily="34" charset="0"/>
              </a:rPr>
              <a:t>Αποκεντρωμένη λήψη αποφάσεων</a:t>
            </a:r>
          </a:p>
          <a:p>
            <a:pPr marL="285750" indent="-285750">
              <a:lnSpc>
                <a:spcPct val="90000"/>
              </a:lnSpc>
              <a:spcBef>
                <a:spcPts val="1000"/>
              </a:spcBef>
              <a:buClr>
                <a:schemeClr val="accent1"/>
              </a:buClr>
              <a:buFont typeface="Courier New" pitchFamily="49" charset="0"/>
              <a:buChar char="o"/>
            </a:pPr>
            <a:r>
              <a:rPr lang="el-GR" sz="1600">
                <a:solidFill>
                  <a:srgbClr val="404040"/>
                </a:solidFill>
                <a:latin typeface="Calibri" pitchFamily="34" charset="0"/>
              </a:rPr>
              <a:t>Πιο επίπεδες τομές</a:t>
            </a:r>
          </a:p>
          <a:p>
            <a:pPr marL="285750" indent="-285750">
              <a:lnSpc>
                <a:spcPct val="90000"/>
              </a:lnSpc>
              <a:spcBef>
                <a:spcPts val="1000"/>
              </a:spcBef>
              <a:buClr>
                <a:schemeClr val="accent1"/>
              </a:buClr>
              <a:buFont typeface="Courier New" pitchFamily="49" charset="0"/>
              <a:buChar char="o"/>
            </a:pPr>
            <a:endParaRPr lang="el-GR" sz="1600">
              <a:solidFill>
                <a:srgbClr val="404040"/>
              </a:solidFill>
              <a:latin typeface="Calibri" pitchFamily="34" charset="0"/>
            </a:endParaRPr>
          </a:p>
        </p:txBody>
      </p:sp>
      <p:sp>
        <p:nvSpPr>
          <p:cNvPr id="117765" name="TextBox 37"/>
          <p:cNvSpPr txBox="1">
            <a:spLocks noChangeArrowheads="1"/>
          </p:cNvSpPr>
          <p:nvPr/>
        </p:nvSpPr>
        <p:spPr bwMode="auto">
          <a:xfrm>
            <a:off x="9809163" y="60864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30" name="Τίτλος 2">
            <a:extLst>
              <a:ext uri="{FF2B5EF4-FFF2-40B4-BE49-F238E27FC236}"/>
            </a:extLst>
          </p:cNvPr>
          <p:cNvSpPr txBox="1">
            <a:spLocks/>
          </p:cNvSpPr>
          <p:nvPr/>
        </p:nvSpPr>
        <p:spPr>
          <a:xfrm>
            <a:off x="635000" y="417513"/>
            <a:ext cx="4859338" cy="5251450"/>
          </a:xfrm>
          <a:prstGeom prst="rect">
            <a:avLst/>
          </a:prstGeom>
          <a:solidFill>
            <a:schemeClr val="bg1"/>
          </a:solidFill>
          <a:ln w="57150">
            <a:solidFill>
              <a:schemeClr val="tx1">
                <a:lumMod val="85000"/>
                <a:lumOff val="15000"/>
              </a:schemeClr>
            </a:solidFill>
          </a:ln>
        </p:spPr>
        <p:txBody>
          <a:bodyPr lIns="432000" tIns="72000" rIns="288000" bIns="1404000" anchor="b"/>
          <a:lstStyle>
            <a:lvl1pPr algn="l" defTabSz="914400" rtl="0" eaLnBrk="1" latinLnBrk="0" hangingPunct="1">
              <a:lnSpc>
                <a:spcPct val="90000"/>
              </a:lnSpc>
              <a:spcBef>
                <a:spcPct val="0"/>
              </a:spcBef>
              <a:buNone/>
              <a:defRPr sz="4500" kern="1200" spc="-100" baseline="0">
                <a:solidFill>
                  <a:schemeClr val="tx1">
                    <a:lumMod val="75000"/>
                    <a:lumOff val="25000"/>
                  </a:schemeClr>
                </a:solidFill>
                <a:latin typeface="+mj-lt"/>
                <a:ea typeface="+mj-ea"/>
                <a:cs typeface="+mj-cs"/>
              </a:defRPr>
            </a:lvl1pPr>
          </a:lstStyle>
          <a:p>
            <a:pPr fontAlgn="auto">
              <a:spcAft>
                <a:spcPts val="0"/>
              </a:spcAft>
              <a:defRPr/>
            </a:pPr>
            <a:endParaRPr lang="el-GR" sz="5000" dirty="0"/>
          </a:p>
        </p:txBody>
      </p:sp>
      <p:sp>
        <p:nvSpPr>
          <p:cNvPr id="2" name="Ισοσκελές τρίγωνο 1">
            <a:extLst>
              <a:ext uri="{FF2B5EF4-FFF2-40B4-BE49-F238E27FC236}"/>
            </a:extLst>
          </p:cNvPr>
          <p:cNvSpPr/>
          <p:nvPr/>
        </p:nvSpPr>
        <p:spPr>
          <a:xfrm>
            <a:off x="1836738" y="779463"/>
            <a:ext cx="2327275" cy="1776412"/>
          </a:xfrm>
          <a:prstGeom prst="triangle">
            <a:avLst/>
          </a:prstGeom>
          <a:solidFill>
            <a:schemeClr val="tx1">
              <a:lumMod val="50000"/>
              <a:lumOff val="50000"/>
            </a:schemeClr>
          </a:solid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17768" name="Text Placeholder 24"/>
          <p:cNvSpPr txBox="1">
            <a:spLocks/>
          </p:cNvSpPr>
          <p:nvPr/>
        </p:nvSpPr>
        <p:spPr bwMode="auto">
          <a:xfrm>
            <a:off x="2282825" y="2085975"/>
            <a:ext cx="1554163" cy="35242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b="1">
                <a:solidFill>
                  <a:schemeClr val="bg1"/>
                </a:solidFill>
                <a:latin typeface="Calibri" pitchFamily="34" charset="0"/>
              </a:rPr>
              <a:t>Μηχανιστικοί</a:t>
            </a:r>
          </a:p>
        </p:txBody>
      </p:sp>
      <p:sp>
        <p:nvSpPr>
          <p:cNvPr id="117769" name="Text Placeholder 24"/>
          <p:cNvSpPr txBox="1">
            <a:spLocks/>
          </p:cNvSpPr>
          <p:nvPr/>
        </p:nvSpPr>
        <p:spPr bwMode="auto">
          <a:xfrm>
            <a:off x="1395413" y="3043238"/>
            <a:ext cx="3441700" cy="2124075"/>
          </a:xfrm>
          <a:prstGeom prst="rect">
            <a:avLst/>
          </a:prstGeom>
          <a:noFill/>
          <a:ln w="9525">
            <a:noFill/>
            <a:miter lim="800000"/>
            <a:headEnd/>
            <a:tailEnd/>
          </a:ln>
        </p:spPr>
        <p:txBody>
          <a:bodyPr lIns="0" tIns="0" rIns="0" bIns="0"/>
          <a:lstStyle/>
          <a:p>
            <a:pPr marL="285750" indent="-285750">
              <a:lnSpc>
                <a:spcPct val="90000"/>
              </a:lnSpc>
              <a:spcBef>
                <a:spcPts val="1000"/>
              </a:spcBef>
              <a:buClr>
                <a:schemeClr val="accent1"/>
              </a:buClr>
              <a:buFont typeface="Courier New" pitchFamily="49" charset="0"/>
              <a:buChar char="o"/>
            </a:pPr>
            <a:r>
              <a:rPr lang="el-GR" sz="1600">
                <a:solidFill>
                  <a:srgbClr val="404040"/>
                </a:solidFill>
                <a:latin typeface="Calibri" pitchFamily="34" charset="0"/>
              </a:rPr>
              <a:t>Άκαμπτες ιεραρχικές σχέσεις </a:t>
            </a:r>
          </a:p>
          <a:p>
            <a:pPr marL="285750" indent="-285750">
              <a:lnSpc>
                <a:spcPct val="90000"/>
              </a:lnSpc>
              <a:spcBef>
                <a:spcPts val="1000"/>
              </a:spcBef>
              <a:buClr>
                <a:schemeClr val="accent1"/>
              </a:buClr>
              <a:buFont typeface="Courier New" pitchFamily="49" charset="0"/>
              <a:buChar char="o"/>
            </a:pPr>
            <a:r>
              <a:rPr lang="el-GR" sz="1600">
                <a:solidFill>
                  <a:srgbClr val="404040"/>
                </a:solidFill>
                <a:latin typeface="Calibri" pitchFamily="34" charset="0"/>
              </a:rPr>
              <a:t>Καθορισμένες αρμοδιότητες</a:t>
            </a:r>
          </a:p>
          <a:p>
            <a:pPr marL="285750" indent="-285750">
              <a:lnSpc>
                <a:spcPct val="90000"/>
              </a:lnSpc>
              <a:spcBef>
                <a:spcPts val="1000"/>
              </a:spcBef>
              <a:buClr>
                <a:schemeClr val="accent1"/>
              </a:buClr>
              <a:buFont typeface="Courier New" pitchFamily="49" charset="0"/>
              <a:buChar char="o"/>
            </a:pPr>
            <a:r>
              <a:rPr lang="el-GR" sz="1600">
                <a:solidFill>
                  <a:srgbClr val="404040"/>
                </a:solidFill>
                <a:latin typeface="Calibri" pitchFamily="34" charset="0"/>
              </a:rPr>
              <a:t>Πολλοί κανόνες</a:t>
            </a:r>
          </a:p>
          <a:p>
            <a:pPr marL="285750" indent="-285750">
              <a:lnSpc>
                <a:spcPct val="90000"/>
              </a:lnSpc>
              <a:spcBef>
                <a:spcPts val="1000"/>
              </a:spcBef>
              <a:buClr>
                <a:schemeClr val="accent1"/>
              </a:buClr>
              <a:buFont typeface="Courier New" pitchFamily="49" charset="0"/>
              <a:buChar char="o"/>
            </a:pPr>
            <a:r>
              <a:rPr lang="el-GR" sz="1600">
                <a:solidFill>
                  <a:srgbClr val="404040"/>
                </a:solidFill>
                <a:latin typeface="Calibri" pitchFamily="34" charset="0"/>
              </a:rPr>
              <a:t>Τυποποιημένοι δίαυλοι επικοινωνίας</a:t>
            </a:r>
          </a:p>
          <a:p>
            <a:pPr marL="285750" indent="-285750">
              <a:lnSpc>
                <a:spcPct val="90000"/>
              </a:lnSpc>
              <a:spcBef>
                <a:spcPts val="1000"/>
              </a:spcBef>
              <a:buClr>
                <a:schemeClr val="accent1"/>
              </a:buClr>
              <a:buFont typeface="Courier New" pitchFamily="49" charset="0"/>
              <a:buChar char="o"/>
            </a:pPr>
            <a:r>
              <a:rPr lang="el-GR" sz="1600">
                <a:solidFill>
                  <a:srgbClr val="404040"/>
                </a:solidFill>
                <a:latin typeface="Calibri" pitchFamily="34" charset="0"/>
              </a:rPr>
              <a:t>Συγκεντρωτική εξουσία αποφάσεων</a:t>
            </a:r>
          </a:p>
          <a:p>
            <a:pPr marL="285750" indent="-285750">
              <a:lnSpc>
                <a:spcPct val="90000"/>
              </a:lnSpc>
              <a:spcBef>
                <a:spcPts val="1000"/>
              </a:spcBef>
              <a:buClr>
                <a:schemeClr val="accent1"/>
              </a:buClr>
              <a:buFont typeface="Courier New" pitchFamily="49" charset="0"/>
              <a:buChar char="o"/>
            </a:pPr>
            <a:r>
              <a:rPr lang="el-GR" sz="1600">
                <a:solidFill>
                  <a:srgbClr val="404040"/>
                </a:solidFill>
                <a:latin typeface="Calibri" pitchFamily="34" charset="0"/>
              </a:rPr>
              <a:t>Υψηλότερες δομές</a:t>
            </a:r>
          </a:p>
        </p:txBody>
      </p:sp>
      <p:sp>
        <p:nvSpPr>
          <p:cNvPr id="10" name="Ελεύθερη σχεδίαση: Σχήμα 9">
            <a:extLst>
              <a:ext uri="{FF2B5EF4-FFF2-40B4-BE49-F238E27FC236}"/>
            </a:extLst>
          </p:cNvPr>
          <p:cNvSpPr/>
          <p:nvPr/>
        </p:nvSpPr>
        <p:spPr>
          <a:xfrm>
            <a:off x="7747000" y="947738"/>
            <a:ext cx="2608263" cy="1608137"/>
          </a:xfrm>
          <a:custGeom>
            <a:avLst/>
            <a:gdLst>
              <a:gd name="connsiteX0" fmla="*/ 655471 w 2607381"/>
              <a:gd name="connsiteY0" fmla="*/ 903250 h 1608842"/>
              <a:gd name="connsiteX1" fmla="*/ 397893 w 2607381"/>
              <a:gd name="connsiteY1" fmla="*/ 1238101 h 1608842"/>
              <a:gd name="connsiteX2" fmla="*/ 88800 w 2607381"/>
              <a:gd name="connsiteY2" fmla="*/ 1173707 h 1608842"/>
              <a:gd name="connsiteX3" fmla="*/ 24406 w 2607381"/>
              <a:gd name="connsiteY3" fmla="*/ 800219 h 1608842"/>
              <a:gd name="connsiteX4" fmla="*/ 449409 w 2607381"/>
              <a:gd name="connsiteY4" fmla="*/ 516884 h 1608842"/>
              <a:gd name="connsiteX5" fmla="*/ 526682 w 2607381"/>
              <a:gd name="connsiteY5" fmla="*/ 169154 h 1608842"/>
              <a:gd name="connsiteX6" fmla="*/ 745623 w 2607381"/>
              <a:gd name="connsiteY6" fmla="*/ 182033 h 1608842"/>
              <a:gd name="connsiteX7" fmla="*/ 925927 w 2607381"/>
              <a:gd name="connsiteY7" fmla="*/ 362338 h 1608842"/>
              <a:gd name="connsiteX8" fmla="*/ 1054716 w 2607381"/>
              <a:gd name="connsiteY8" fmla="*/ 426732 h 1608842"/>
              <a:gd name="connsiteX9" fmla="*/ 1299414 w 2607381"/>
              <a:gd name="connsiteY9" fmla="*/ 413853 h 1608842"/>
              <a:gd name="connsiteX10" fmla="*/ 1634265 w 2607381"/>
              <a:gd name="connsiteY10" fmla="*/ 91881 h 1608842"/>
              <a:gd name="connsiteX11" fmla="*/ 1788812 w 2607381"/>
              <a:gd name="connsiteY11" fmla="*/ 14608 h 1608842"/>
              <a:gd name="connsiteX12" fmla="*/ 1917600 w 2607381"/>
              <a:gd name="connsiteY12" fmla="*/ 27487 h 1608842"/>
              <a:gd name="connsiteX13" fmla="*/ 2123662 w 2607381"/>
              <a:gd name="connsiteY13" fmla="*/ 285064 h 1608842"/>
              <a:gd name="connsiteX14" fmla="*/ 2123662 w 2607381"/>
              <a:gd name="connsiteY14" fmla="*/ 529763 h 1608842"/>
              <a:gd name="connsiteX15" fmla="*/ 2458513 w 2607381"/>
              <a:gd name="connsiteY15" fmla="*/ 581278 h 1608842"/>
              <a:gd name="connsiteX16" fmla="*/ 2600181 w 2607381"/>
              <a:gd name="connsiteY16" fmla="*/ 748704 h 1608842"/>
              <a:gd name="connsiteX17" fmla="*/ 2535786 w 2607381"/>
              <a:gd name="connsiteY17" fmla="*/ 1006281 h 1608842"/>
              <a:gd name="connsiteX18" fmla="*/ 2110783 w 2607381"/>
              <a:gd name="connsiteY18" fmla="*/ 1044918 h 1608842"/>
              <a:gd name="connsiteX19" fmla="*/ 1878964 w 2607381"/>
              <a:gd name="connsiteY19" fmla="*/ 1250980 h 1608842"/>
              <a:gd name="connsiteX20" fmla="*/ 1634265 w 2607381"/>
              <a:gd name="connsiteY20" fmla="*/ 1560073 h 1608842"/>
              <a:gd name="connsiteX21" fmla="*/ 1106231 w 2607381"/>
              <a:gd name="connsiteY21" fmla="*/ 1560073 h 1608842"/>
              <a:gd name="connsiteX22" fmla="*/ 810017 w 2607381"/>
              <a:gd name="connsiteY22" fmla="*/ 1096433 h 1608842"/>
              <a:gd name="connsiteX23" fmla="*/ 655471 w 2607381"/>
              <a:gd name="connsiteY23" fmla="*/ 903250 h 1608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607381" h="1608842">
                <a:moveTo>
                  <a:pt x="655471" y="903250"/>
                </a:moveTo>
                <a:cubicBezTo>
                  <a:pt x="586784" y="926861"/>
                  <a:pt x="492338" y="1193025"/>
                  <a:pt x="397893" y="1238101"/>
                </a:cubicBezTo>
                <a:cubicBezTo>
                  <a:pt x="303448" y="1283177"/>
                  <a:pt x="151048" y="1246687"/>
                  <a:pt x="88800" y="1173707"/>
                </a:cubicBezTo>
                <a:cubicBezTo>
                  <a:pt x="26552" y="1100727"/>
                  <a:pt x="-35696" y="909690"/>
                  <a:pt x="24406" y="800219"/>
                </a:cubicBezTo>
                <a:cubicBezTo>
                  <a:pt x="84508" y="690748"/>
                  <a:pt x="365696" y="622061"/>
                  <a:pt x="449409" y="516884"/>
                </a:cubicBezTo>
                <a:cubicBezTo>
                  <a:pt x="533122" y="411707"/>
                  <a:pt x="477313" y="224962"/>
                  <a:pt x="526682" y="169154"/>
                </a:cubicBezTo>
                <a:cubicBezTo>
                  <a:pt x="576051" y="113346"/>
                  <a:pt x="679082" y="149836"/>
                  <a:pt x="745623" y="182033"/>
                </a:cubicBezTo>
                <a:cubicBezTo>
                  <a:pt x="812164" y="214230"/>
                  <a:pt x="874412" y="321555"/>
                  <a:pt x="925927" y="362338"/>
                </a:cubicBezTo>
                <a:cubicBezTo>
                  <a:pt x="977442" y="403121"/>
                  <a:pt x="992468" y="418146"/>
                  <a:pt x="1054716" y="426732"/>
                </a:cubicBezTo>
                <a:cubicBezTo>
                  <a:pt x="1116964" y="435318"/>
                  <a:pt x="1202823" y="469661"/>
                  <a:pt x="1299414" y="413853"/>
                </a:cubicBezTo>
                <a:cubicBezTo>
                  <a:pt x="1396006" y="358044"/>
                  <a:pt x="1552699" y="158422"/>
                  <a:pt x="1634265" y="91881"/>
                </a:cubicBezTo>
                <a:cubicBezTo>
                  <a:pt x="1715831" y="25340"/>
                  <a:pt x="1741590" y="25340"/>
                  <a:pt x="1788812" y="14608"/>
                </a:cubicBezTo>
                <a:cubicBezTo>
                  <a:pt x="1836034" y="3876"/>
                  <a:pt x="1861792" y="-17589"/>
                  <a:pt x="1917600" y="27487"/>
                </a:cubicBezTo>
                <a:cubicBezTo>
                  <a:pt x="1973408" y="72563"/>
                  <a:pt x="2089318" y="201351"/>
                  <a:pt x="2123662" y="285064"/>
                </a:cubicBezTo>
                <a:cubicBezTo>
                  <a:pt x="2158006" y="368777"/>
                  <a:pt x="2067854" y="480394"/>
                  <a:pt x="2123662" y="529763"/>
                </a:cubicBezTo>
                <a:cubicBezTo>
                  <a:pt x="2179470" y="579132"/>
                  <a:pt x="2379093" y="544788"/>
                  <a:pt x="2458513" y="581278"/>
                </a:cubicBezTo>
                <a:cubicBezTo>
                  <a:pt x="2537933" y="617768"/>
                  <a:pt x="2587302" y="677870"/>
                  <a:pt x="2600181" y="748704"/>
                </a:cubicBezTo>
                <a:cubicBezTo>
                  <a:pt x="2613060" y="819538"/>
                  <a:pt x="2617352" y="956912"/>
                  <a:pt x="2535786" y="1006281"/>
                </a:cubicBezTo>
                <a:cubicBezTo>
                  <a:pt x="2454220" y="1055650"/>
                  <a:pt x="2220253" y="1004135"/>
                  <a:pt x="2110783" y="1044918"/>
                </a:cubicBezTo>
                <a:cubicBezTo>
                  <a:pt x="2001313" y="1085701"/>
                  <a:pt x="1958384" y="1165121"/>
                  <a:pt x="1878964" y="1250980"/>
                </a:cubicBezTo>
                <a:cubicBezTo>
                  <a:pt x="1799544" y="1336839"/>
                  <a:pt x="1763054" y="1508558"/>
                  <a:pt x="1634265" y="1560073"/>
                </a:cubicBezTo>
                <a:cubicBezTo>
                  <a:pt x="1505476" y="1611588"/>
                  <a:pt x="1243606" y="1637346"/>
                  <a:pt x="1106231" y="1560073"/>
                </a:cubicBezTo>
                <a:cubicBezTo>
                  <a:pt x="968856" y="1482800"/>
                  <a:pt x="885144" y="1210197"/>
                  <a:pt x="810017" y="1096433"/>
                </a:cubicBezTo>
                <a:cubicBezTo>
                  <a:pt x="734890" y="982670"/>
                  <a:pt x="724158" y="879639"/>
                  <a:pt x="655471" y="903250"/>
                </a:cubicBezTo>
                <a:close/>
              </a:path>
            </a:pathLst>
          </a:custGeom>
          <a:solidFill>
            <a:schemeClr val="tx1">
              <a:lumMod val="50000"/>
              <a:lumOff val="50000"/>
            </a:schemeClr>
          </a:solid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17771" name="Text Placeholder 24"/>
          <p:cNvSpPr txBox="1">
            <a:spLocks/>
          </p:cNvSpPr>
          <p:nvPr/>
        </p:nvSpPr>
        <p:spPr bwMode="auto">
          <a:xfrm>
            <a:off x="8350250" y="1576388"/>
            <a:ext cx="1554163" cy="350837"/>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b="1">
                <a:solidFill>
                  <a:schemeClr val="bg1"/>
                </a:solidFill>
                <a:latin typeface="Calibri" pitchFamily="34" charset="0"/>
              </a:rPr>
              <a:t>Οργανικοί</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841" name="Ομάδα 72" descr="Θέση εικόνας"/>
          <p:cNvGrpSpPr>
            <a:grpSpLocks/>
          </p:cNvGrpSpPr>
          <p:nvPr/>
        </p:nvGrpSpPr>
        <p:grpSpPr bwMode="auto">
          <a:xfrm>
            <a:off x="323850" y="323850"/>
            <a:ext cx="4319588" cy="6119813"/>
            <a:chOff x="180000" y="180000"/>
            <a:chExt cx="4330700" cy="6292683"/>
          </a:xfrm>
        </p:grpSpPr>
        <p:sp>
          <p:nvSpPr>
            <p:cNvPr id="74" name="Ορθογώνιο 6"/>
            <p:cNvSpPr/>
            <p:nvPr/>
          </p:nvSpPr>
          <p:spPr>
            <a:xfrm>
              <a:off x="180000" y="6289861"/>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75" name="Ορθογώνιο 6"/>
            <p:cNvSpPr/>
            <p:nvPr/>
          </p:nvSpPr>
          <p:spPr>
            <a:xfrm flipV="1">
              <a:off x="180000" y="180000"/>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
        <p:nvSpPr>
          <p:cNvPr id="35842" name="Θέση κειμένου 38"/>
          <p:cNvSpPr>
            <a:spLocks noGrp="1"/>
          </p:cNvSpPr>
          <p:nvPr>
            <p:ph type="body" sz="quarter" idx="32"/>
          </p:nvPr>
        </p:nvSpPr>
        <p:spPr>
          <a:xfrm>
            <a:off x="5111750" y="928688"/>
            <a:ext cx="6659563" cy="360362"/>
          </a:xfrm>
        </p:spPr>
        <p:txBody>
          <a:bodyPr/>
          <a:lstStyle/>
          <a:p>
            <a:pPr algn="ctr" eaLnBrk="1" hangingPunct="1"/>
            <a:r>
              <a:rPr lang="el-GR" sz="1600" smtClean="0"/>
              <a:t>Μια πληρέστερη προσέγγιση του σχεδιασμού μιας οργανωτικής δομής προϋποθέτει τη συστηματική μελέτη και ανάλυση των παρακάτω τριών καθοριστικών παραγόντων:</a:t>
            </a:r>
          </a:p>
        </p:txBody>
      </p:sp>
      <p:sp>
        <p:nvSpPr>
          <p:cNvPr id="35843" name="Θέση κειμένου 40"/>
          <p:cNvSpPr>
            <a:spLocks noGrp="1"/>
          </p:cNvSpPr>
          <p:nvPr>
            <p:ph type="body" sz="quarter" idx="36"/>
          </p:nvPr>
        </p:nvSpPr>
        <p:spPr>
          <a:xfrm>
            <a:off x="5111750" y="4035425"/>
            <a:ext cx="1979613" cy="1079500"/>
          </a:xfrm>
        </p:spPr>
        <p:txBody>
          <a:bodyPr/>
          <a:lstStyle/>
          <a:p>
            <a:pPr eaLnBrk="1" hangingPunct="1"/>
            <a:r>
              <a:rPr lang="el-GR" sz="1600" b="1" smtClean="0">
                <a:solidFill>
                  <a:srgbClr val="404040"/>
                </a:solidFill>
              </a:rPr>
              <a:t>Του εξωτερικού περιβάλλοντος της επιχείρησης</a:t>
            </a:r>
          </a:p>
          <a:p>
            <a:pPr eaLnBrk="1" hangingPunct="1"/>
            <a:endParaRPr lang="el-GR" sz="1600" b="1" noProof="1" smtClean="0">
              <a:solidFill>
                <a:srgbClr val="404040"/>
              </a:solidFill>
            </a:endParaRPr>
          </a:p>
        </p:txBody>
      </p:sp>
      <p:sp>
        <p:nvSpPr>
          <p:cNvPr id="35844" name="Θέση κειμένου 42"/>
          <p:cNvSpPr>
            <a:spLocks noGrp="1"/>
          </p:cNvSpPr>
          <p:nvPr>
            <p:ph type="body" sz="quarter" idx="38"/>
          </p:nvPr>
        </p:nvSpPr>
        <p:spPr>
          <a:xfrm>
            <a:off x="7451725" y="4035425"/>
            <a:ext cx="1979613" cy="1350963"/>
          </a:xfrm>
        </p:spPr>
        <p:txBody>
          <a:bodyPr/>
          <a:lstStyle/>
          <a:p>
            <a:pPr eaLnBrk="1" hangingPunct="1"/>
            <a:r>
              <a:rPr lang="el-GR" sz="1600" b="1" smtClean="0">
                <a:solidFill>
                  <a:srgbClr val="404040"/>
                </a:solidFill>
              </a:rPr>
              <a:t>Της τεχνολογίας της επιχείρησης</a:t>
            </a:r>
          </a:p>
        </p:txBody>
      </p:sp>
      <p:sp>
        <p:nvSpPr>
          <p:cNvPr id="35845" name="Θέση κειμένου 44"/>
          <p:cNvSpPr>
            <a:spLocks noGrp="1"/>
          </p:cNvSpPr>
          <p:nvPr>
            <p:ph type="body" sz="quarter" idx="40"/>
          </p:nvPr>
        </p:nvSpPr>
        <p:spPr>
          <a:xfrm>
            <a:off x="9652000" y="4035425"/>
            <a:ext cx="2190750" cy="682625"/>
          </a:xfrm>
        </p:spPr>
        <p:txBody>
          <a:bodyPr/>
          <a:lstStyle/>
          <a:p>
            <a:pPr eaLnBrk="1" hangingPunct="1"/>
            <a:r>
              <a:rPr lang="el-GR" sz="1600" b="1" smtClean="0">
                <a:solidFill>
                  <a:srgbClr val="404040"/>
                </a:solidFill>
              </a:rPr>
              <a:t>Των ειδών και των τύπων της πληροφόρησης</a:t>
            </a:r>
          </a:p>
        </p:txBody>
      </p:sp>
      <p:sp>
        <p:nvSpPr>
          <p:cNvPr id="4" name="Θέση υποσέλιδου 3"/>
          <p:cNvSpPr>
            <a:spLocks noGrp="1"/>
          </p:cNvSpPr>
          <p:nvPr>
            <p:ph type="ftr" sz="quarter" idx="46"/>
          </p:nvPr>
        </p:nvSpPr>
        <p:spPr/>
        <p:txBody>
          <a:bodyPr/>
          <a:lstStyle/>
          <a:p>
            <a:pPr>
              <a:defRPr/>
            </a:pPr>
            <a:r>
              <a:rPr lang="el-GR" dirty="0"/>
              <a:t>Προσθέστε υποσέλιδο</a:t>
            </a:r>
          </a:p>
        </p:txBody>
      </p:sp>
      <p:sp>
        <p:nvSpPr>
          <p:cNvPr id="5" name="Θέση αριθμού διαφάνειας 4"/>
          <p:cNvSpPr>
            <a:spLocks noGrp="1"/>
          </p:cNvSpPr>
          <p:nvPr>
            <p:ph type="sldNum" sz="quarter" idx="47"/>
          </p:nvPr>
        </p:nvSpPr>
        <p:spPr/>
        <p:txBody>
          <a:bodyPr/>
          <a:lstStyle/>
          <a:p>
            <a:pPr>
              <a:defRPr/>
            </a:pPr>
            <a:fld id="{3F1B37DC-692D-4E32-9010-E7D448983B38}" type="slidenum">
              <a:rPr lang="el-GR"/>
              <a:pPr>
                <a:defRPr/>
              </a:pPr>
              <a:t>5</a:t>
            </a:fld>
            <a:endParaRPr lang="el-GR" dirty="0"/>
          </a:p>
        </p:txBody>
      </p:sp>
      <p:pic>
        <p:nvPicPr>
          <p:cNvPr id="35848" name="Picture 6" descr="Î£ÏÎµÏÎ¹ÎºÎ® ÎµÎ¹ÎºÏÎ½Î±"/>
          <p:cNvPicPr>
            <a:picLocks noChangeAspect="1" noChangeArrowheads="1"/>
          </p:cNvPicPr>
          <p:nvPr/>
        </p:nvPicPr>
        <p:blipFill>
          <a:blip r:embed="rId3"/>
          <a:srcRect/>
          <a:stretch>
            <a:fillRect/>
          </a:stretch>
        </p:blipFill>
        <p:spPr bwMode="auto">
          <a:xfrm>
            <a:off x="246063" y="265113"/>
            <a:ext cx="4397375" cy="6326187"/>
          </a:xfrm>
          <a:prstGeom prst="rect">
            <a:avLst/>
          </a:prstGeom>
          <a:noFill/>
          <a:ln w="9525">
            <a:noFill/>
            <a:miter lim="800000"/>
            <a:headEnd/>
            <a:tailEnd/>
          </a:ln>
        </p:spPr>
      </p:pic>
      <p:pic>
        <p:nvPicPr>
          <p:cNvPr id="35849" name="Θέση εικόνας 27" descr="Μολύβι επάνω σε σχέδιο κτιρίου"/>
          <p:cNvPicPr>
            <a:picLocks noChangeAspect="1"/>
          </p:cNvPicPr>
          <p:nvPr/>
        </p:nvPicPr>
        <p:blipFill>
          <a:blip r:embed="rId4"/>
          <a:srcRect/>
          <a:stretch>
            <a:fillRect/>
          </a:stretch>
        </p:blipFill>
        <p:spPr bwMode="auto">
          <a:xfrm>
            <a:off x="246063" y="185738"/>
            <a:ext cx="4465637" cy="6477000"/>
          </a:xfrm>
          <a:prstGeom prst="rect">
            <a:avLst/>
          </a:prstGeom>
          <a:noFill/>
          <a:ln w="9525">
            <a:noFill/>
            <a:miter lim="800000"/>
            <a:headEnd/>
            <a:tailEnd/>
          </a:ln>
        </p:spPr>
      </p:pic>
      <p:sp>
        <p:nvSpPr>
          <p:cNvPr id="22" name="Ορθογώνιο 6">
            <a:extLst>
              <a:ext uri="{FF2B5EF4-FFF2-40B4-BE49-F238E27FC236}"/>
            </a:extLst>
          </p:cNvPr>
          <p:cNvSpPr/>
          <p:nvPr/>
        </p:nvSpPr>
        <p:spPr>
          <a:xfrm flipV="1">
            <a:off x="284163" y="407988"/>
            <a:ext cx="4321175" cy="1778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3" name="Ορθογώνιο 6">
            <a:extLst>
              <a:ext uri="{FF2B5EF4-FFF2-40B4-BE49-F238E27FC236}"/>
            </a:extLst>
          </p:cNvPr>
          <p:cNvSpPr/>
          <p:nvPr/>
        </p:nvSpPr>
        <p:spPr>
          <a:xfrm>
            <a:off x="319088" y="6213475"/>
            <a:ext cx="4319587" cy="2286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35852" name="TextBox 6"/>
          <p:cNvSpPr txBox="1">
            <a:spLocks noChangeArrowheads="1"/>
          </p:cNvSpPr>
          <p:nvPr/>
        </p:nvSpPr>
        <p:spPr bwMode="auto">
          <a:xfrm>
            <a:off x="9812338" y="6213475"/>
            <a:ext cx="1392237" cy="369888"/>
          </a:xfrm>
          <a:prstGeom prst="rect">
            <a:avLst/>
          </a:prstGeom>
          <a:noFill/>
          <a:ln w="9525">
            <a:noFill/>
            <a:miter lim="800000"/>
            <a:headEnd/>
            <a:tailEnd/>
          </a:ln>
        </p:spPr>
        <p:txBody>
          <a:bodyPr>
            <a:spAutoFit/>
          </a:bodyPr>
          <a:lstStyle/>
          <a:p>
            <a:endParaRPr lang="el-GR">
              <a:latin typeface="Calibri" pitchFamily="34" charset="0"/>
            </a:endParaRPr>
          </a:p>
        </p:txBody>
      </p:sp>
      <p:sp>
        <p:nvSpPr>
          <p:cNvPr id="35853" name="TextBox 7"/>
          <p:cNvSpPr txBox="1">
            <a:spLocks noChangeArrowheads="1"/>
          </p:cNvSpPr>
          <p:nvPr/>
        </p:nvSpPr>
        <p:spPr bwMode="auto">
          <a:xfrm>
            <a:off x="9652000" y="6046788"/>
            <a:ext cx="1652588" cy="647700"/>
          </a:xfrm>
          <a:prstGeom prst="rect">
            <a:avLst/>
          </a:prstGeom>
          <a:solidFill>
            <a:schemeClr val="bg1"/>
          </a:solidFill>
          <a:ln w="9525">
            <a:noFill/>
            <a:miter lim="800000"/>
            <a:headEnd/>
            <a:tailEnd/>
          </a:ln>
        </p:spPr>
        <p:txBody>
          <a:bodyPr>
            <a:spAutoFit/>
          </a:bodyPr>
          <a:lstStyle/>
          <a:p>
            <a:endParaRPr lang="el-GR">
              <a:latin typeface="Calibri" pitchFamily="34" charset="0"/>
            </a:endParaRPr>
          </a:p>
        </p:txBody>
      </p:sp>
      <p:pic>
        <p:nvPicPr>
          <p:cNvPr id="35854" name="Γραφικό 9" descr="Φυλλοβόλο δέντρο"/>
          <p:cNvPicPr>
            <a:picLocks noChangeAspect="1"/>
          </p:cNvPicPr>
          <p:nvPr/>
        </p:nvPicPr>
        <p:blipFill>
          <a:blip r:embed="rId5"/>
          <a:srcRect/>
          <a:stretch>
            <a:fillRect/>
          </a:stretch>
        </p:blipFill>
        <p:spPr bwMode="auto">
          <a:xfrm>
            <a:off x="5715000" y="2674938"/>
            <a:ext cx="762000" cy="762000"/>
          </a:xfrm>
          <a:prstGeom prst="rect">
            <a:avLst/>
          </a:prstGeom>
          <a:noFill/>
          <a:ln w="9525">
            <a:noFill/>
            <a:miter lim="800000"/>
            <a:headEnd/>
            <a:tailEnd/>
          </a:ln>
        </p:spPr>
      </p:pic>
      <p:pic>
        <p:nvPicPr>
          <p:cNvPr id="35855" name="Γραφικό 17" descr="Φορητός υπολογιστής"/>
          <p:cNvPicPr>
            <a:picLocks noChangeAspect="1"/>
          </p:cNvPicPr>
          <p:nvPr/>
        </p:nvPicPr>
        <p:blipFill>
          <a:blip r:embed="rId6"/>
          <a:srcRect/>
          <a:stretch>
            <a:fillRect/>
          </a:stretch>
        </p:blipFill>
        <p:spPr bwMode="auto">
          <a:xfrm>
            <a:off x="8018463" y="2700338"/>
            <a:ext cx="762000" cy="762000"/>
          </a:xfrm>
          <a:prstGeom prst="rect">
            <a:avLst/>
          </a:prstGeom>
          <a:noFill/>
          <a:ln w="9525">
            <a:noFill/>
            <a:miter lim="800000"/>
            <a:headEnd/>
            <a:tailEnd/>
          </a:ln>
        </p:spPr>
      </p:pic>
      <p:sp>
        <p:nvSpPr>
          <p:cNvPr id="35856" name="Θέση κειμένου 44"/>
          <p:cNvSpPr txBox="1">
            <a:spLocks/>
          </p:cNvSpPr>
          <p:nvPr/>
        </p:nvSpPr>
        <p:spPr bwMode="auto">
          <a:xfrm>
            <a:off x="9831388" y="4627563"/>
            <a:ext cx="2014537" cy="1341437"/>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Που πρέπει να διακινηθούν- επεξεργαστούν για να λαμβάνονται οι κατάλληλες αποφάσεις</a:t>
            </a:r>
          </a:p>
        </p:txBody>
      </p:sp>
      <p:grpSp>
        <p:nvGrpSpPr>
          <p:cNvPr id="6" name="Γραφικό 2" descr="Λίστα ελέγχου">
            <a:extLst>
              <a:ext uri="{FF2B5EF4-FFF2-40B4-BE49-F238E27FC236}"/>
            </a:extLst>
          </p:cNvPr>
          <p:cNvGrpSpPr/>
          <p:nvPr/>
        </p:nvGrpSpPr>
        <p:grpSpPr>
          <a:xfrm>
            <a:off x="10478392" y="2684567"/>
            <a:ext cx="762000" cy="762000"/>
            <a:chOff x="5638800" y="2971800"/>
            <a:chExt cx="914400" cy="914400"/>
          </a:xfrm>
          <a:solidFill>
            <a:schemeClr val="tx1">
              <a:lumMod val="85000"/>
              <a:lumOff val="15000"/>
            </a:schemeClr>
          </a:solidFill>
        </p:grpSpPr>
        <p:sp>
          <p:nvSpPr>
            <p:cNvPr id="9" name="Ελεύθερη σχεδίαση: Σχήμα 8">
              <a:extLst>
                <a:ext uri="{FF2B5EF4-FFF2-40B4-BE49-F238E27FC236}"/>
              </a:extLst>
            </p:cNvPr>
            <p:cNvSpPr/>
            <p:nvPr/>
          </p:nvSpPr>
          <p:spPr>
            <a:xfrm>
              <a:off x="5793581" y="3040856"/>
              <a:ext cx="600075" cy="771525"/>
            </a:xfrm>
            <a:custGeom>
              <a:avLst/>
              <a:gdLst>
                <a:gd name="connsiteX0" fmla="*/ 64294 w 600075"/>
                <a:gd name="connsiteY0" fmla="*/ 64294 h 771525"/>
                <a:gd name="connsiteX1" fmla="*/ 540544 w 600075"/>
                <a:gd name="connsiteY1" fmla="*/ 64294 h 771525"/>
                <a:gd name="connsiteX2" fmla="*/ 540544 w 600075"/>
                <a:gd name="connsiteY2" fmla="*/ 711994 h 771525"/>
                <a:gd name="connsiteX3" fmla="*/ 64294 w 600075"/>
                <a:gd name="connsiteY3" fmla="*/ 711994 h 771525"/>
                <a:gd name="connsiteX4" fmla="*/ 64294 w 600075"/>
                <a:gd name="connsiteY4" fmla="*/ 64294 h 771525"/>
                <a:gd name="connsiteX5" fmla="*/ 7144 w 600075"/>
                <a:gd name="connsiteY5" fmla="*/ 769144 h 771525"/>
                <a:gd name="connsiteX6" fmla="*/ 597694 w 600075"/>
                <a:gd name="connsiteY6" fmla="*/ 769144 h 771525"/>
                <a:gd name="connsiteX7" fmla="*/ 597694 w 600075"/>
                <a:gd name="connsiteY7" fmla="*/ 7144 h 771525"/>
                <a:gd name="connsiteX8" fmla="*/ 7144 w 600075"/>
                <a:gd name="connsiteY8" fmla="*/ 7144 h 771525"/>
                <a:gd name="connsiteX9" fmla="*/ 7144 w 600075"/>
                <a:gd name="connsiteY9" fmla="*/ 769144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0075" h="771525">
                  <a:moveTo>
                    <a:pt x="64294" y="64294"/>
                  </a:moveTo>
                  <a:lnTo>
                    <a:pt x="540544" y="64294"/>
                  </a:lnTo>
                  <a:lnTo>
                    <a:pt x="540544" y="711994"/>
                  </a:lnTo>
                  <a:lnTo>
                    <a:pt x="64294" y="711994"/>
                  </a:lnTo>
                  <a:lnTo>
                    <a:pt x="64294" y="64294"/>
                  </a:lnTo>
                  <a:close/>
                  <a:moveTo>
                    <a:pt x="7144" y="769144"/>
                  </a:moveTo>
                  <a:lnTo>
                    <a:pt x="597694" y="769144"/>
                  </a:lnTo>
                  <a:lnTo>
                    <a:pt x="597694" y="7144"/>
                  </a:lnTo>
                  <a:lnTo>
                    <a:pt x="7144" y="7144"/>
                  </a:lnTo>
                  <a:lnTo>
                    <a:pt x="7144" y="769144"/>
                  </a:lnTo>
                  <a:close/>
                </a:path>
              </a:pathLst>
            </a:custGeom>
            <a:grpFill/>
            <a:ln w="9525" cap="flat">
              <a:solidFill>
                <a:schemeClr val="tx1">
                  <a:lumMod val="85000"/>
                  <a:lumOff val="15000"/>
                </a:schemeClr>
              </a:solidFill>
              <a:prstDash val="solid"/>
              <a:miter/>
            </a:ln>
          </p:spPr>
          <p:txBody>
            <a:bodyPr anchor="ctr"/>
            <a:lstStyle/>
            <a:p>
              <a:pPr fontAlgn="auto">
                <a:spcBef>
                  <a:spcPts val="0"/>
                </a:spcBef>
                <a:spcAft>
                  <a:spcPts val="0"/>
                </a:spcAft>
                <a:defRPr/>
              </a:pPr>
              <a:endParaRPr lang="el-GR">
                <a:latin typeface="+mn-lt"/>
                <a:cs typeface="+mn-cs"/>
              </a:endParaRPr>
            </a:p>
          </p:txBody>
        </p:sp>
        <p:sp>
          <p:nvSpPr>
            <p:cNvPr id="11" name="Ελεύθερη σχεδίαση: Σχήμα 10">
              <a:extLst>
                <a:ext uri="{FF2B5EF4-FFF2-40B4-BE49-F238E27FC236}"/>
              </a:extLst>
            </p:cNvPr>
            <p:cNvSpPr/>
            <p:nvPr/>
          </p:nvSpPr>
          <p:spPr>
            <a:xfrm>
              <a:off x="6107906" y="3183731"/>
              <a:ext cx="171450" cy="47625"/>
            </a:xfrm>
            <a:custGeom>
              <a:avLst/>
              <a:gdLst>
                <a:gd name="connsiteX0" fmla="*/ 7144 w 171450"/>
                <a:gd name="connsiteY0" fmla="*/ 7144 h 47625"/>
                <a:gd name="connsiteX1" fmla="*/ 169069 w 171450"/>
                <a:gd name="connsiteY1" fmla="*/ 7144 h 47625"/>
                <a:gd name="connsiteX2" fmla="*/ 169069 w 171450"/>
                <a:gd name="connsiteY2" fmla="*/ 45244 h 47625"/>
                <a:gd name="connsiteX3" fmla="*/ 7144 w 171450"/>
                <a:gd name="connsiteY3" fmla="*/ 45244 h 47625"/>
              </a:gdLst>
              <a:ahLst/>
              <a:cxnLst>
                <a:cxn ang="0">
                  <a:pos x="connsiteX0" y="connsiteY0"/>
                </a:cxn>
                <a:cxn ang="0">
                  <a:pos x="connsiteX1" y="connsiteY1"/>
                </a:cxn>
                <a:cxn ang="0">
                  <a:pos x="connsiteX2" y="connsiteY2"/>
                </a:cxn>
                <a:cxn ang="0">
                  <a:pos x="connsiteX3" y="connsiteY3"/>
                </a:cxn>
              </a:cxnLst>
              <a:rect l="l" t="t" r="r" b="b"/>
              <a:pathLst>
                <a:path w="171450" h="47625">
                  <a:moveTo>
                    <a:pt x="7144" y="7144"/>
                  </a:moveTo>
                  <a:lnTo>
                    <a:pt x="169069" y="7144"/>
                  </a:lnTo>
                  <a:lnTo>
                    <a:pt x="169069" y="45244"/>
                  </a:lnTo>
                  <a:lnTo>
                    <a:pt x="7144" y="45244"/>
                  </a:lnTo>
                  <a:close/>
                </a:path>
              </a:pathLst>
            </a:custGeom>
            <a:grpFill/>
            <a:ln w="9525" cap="flat">
              <a:solidFill>
                <a:schemeClr val="tx1">
                  <a:lumMod val="85000"/>
                  <a:lumOff val="15000"/>
                </a:schemeClr>
              </a:solidFill>
              <a:prstDash val="solid"/>
              <a:miter/>
            </a:ln>
          </p:spPr>
          <p:txBody>
            <a:bodyPr anchor="ctr"/>
            <a:lstStyle/>
            <a:p>
              <a:pPr fontAlgn="auto">
                <a:spcBef>
                  <a:spcPts val="0"/>
                </a:spcBef>
                <a:spcAft>
                  <a:spcPts val="0"/>
                </a:spcAft>
                <a:defRPr/>
              </a:pPr>
              <a:endParaRPr lang="el-GR">
                <a:latin typeface="+mn-lt"/>
                <a:cs typeface="+mn-cs"/>
              </a:endParaRPr>
            </a:p>
          </p:txBody>
        </p:sp>
        <p:sp>
          <p:nvSpPr>
            <p:cNvPr id="12" name="Ελεύθερη σχεδίαση: Σχήμα 11">
              <a:extLst>
                <a:ext uri="{FF2B5EF4-FFF2-40B4-BE49-F238E27FC236}"/>
              </a:extLst>
            </p:cNvPr>
            <p:cNvSpPr/>
            <p:nvPr/>
          </p:nvSpPr>
          <p:spPr>
            <a:xfrm>
              <a:off x="6107906" y="3336131"/>
              <a:ext cx="171450" cy="47625"/>
            </a:xfrm>
            <a:custGeom>
              <a:avLst/>
              <a:gdLst>
                <a:gd name="connsiteX0" fmla="*/ 7144 w 171450"/>
                <a:gd name="connsiteY0" fmla="*/ 7144 h 47625"/>
                <a:gd name="connsiteX1" fmla="*/ 169069 w 171450"/>
                <a:gd name="connsiteY1" fmla="*/ 7144 h 47625"/>
                <a:gd name="connsiteX2" fmla="*/ 169069 w 171450"/>
                <a:gd name="connsiteY2" fmla="*/ 45244 h 47625"/>
                <a:gd name="connsiteX3" fmla="*/ 7144 w 171450"/>
                <a:gd name="connsiteY3" fmla="*/ 45244 h 47625"/>
              </a:gdLst>
              <a:ahLst/>
              <a:cxnLst>
                <a:cxn ang="0">
                  <a:pos x="connsiteX0" y="connsiteY0"/>
                </a:cxn>
                <a:cxn ang="0">
                  <a:pos x="connsiteX1" y="connsiteY1"/>
                </a:cxn>
                <a:cxn ang="0">
                  <a:pos x="connsiteX2" y="connsiteY2"/>
                </a:cxn>
                <a:cxn ang="0">
                  <a:pos x="connsiteX3" y="connsiteY3"/>
                </a:cxn>
              </a:cxnLst>
              <a:rect l="l" t="t" r="r" b="b"/>
              <a:pathLst>
                <a:path w="171450" h="47625">
                  <a:moveTo>
                    <a:pt x="7144" y="7144"/>
                  </a:moveTo>
                  <a:lnTo>
                    <a:pt x="169069" y="7144"/>
                  </a:lnTo>
                  <a:lnTo>
                    <a:pt x="169069" y="45244"/>
                  </a:lnTo>
                  <a:lnTo>
                    <a:pt x="7144" y="45244"/>
                  </a:lnTo>
                  <a:close/>
                </a:path>
              </a:pathLst>
            </a:custGeom>
            <a:grpFill/>
            <a:ln w="9525" cap="flat">
              <a:solidFill>
                <a:schemeClr val="tx1">
                  <a:lumMod val="85000"/>
                  <a:lumOff val="15000"/>
                </a:schemeClr>
              </a:solidFill>
              <a:prstDash val="solid"/>
              <a:miter/>
            </a:ln>
          </p:spPr>
          <p:txBody>
            <a:bodyPr anchor="ctr"/>
            <a:lstStyle/>
            <a:p>
              <a:pPr fontAlgn="auto">
                <a:spcBef>
                  <a:spcPts val="0"/>
                </a:spcBef>
                <a:spcAft>
                  <a:spcPts val="0"/>
                </a:spcAft>
                <a:defRPr/>
              </a:pPr>
              <a:endParaRPr lang="el-GR">
                <a:latin typeface="+mn-lt"/>
                <a:cs typeface="+mn-cs"/>
              </a:endParaRPr>
            </a:p>
          </p:txBody>
        </p:sp>
        <p:sp>
          <p:nvSpPr>
            <p:cNvPr id="13" name="Ελεύθερη σχεδίαση: Σχήμα 12">
              <a:extLst>
                <a:ext uri="{FF2B5EF4-FFF2-40B4-BE49-F238E27FC236}"/>
              </a:extLst>
            </p:cNvPr>
            <p:cNvSpPr/>
            <p:nvPr/>
          </p:nvSpPr>
          <p:spPr>
            <a:xfrm>
              <a:off x="6107906" y="3640931"/>
              <a:ext cx="171450" cy="47625"/>
            </a:xfrm>
            <a:custGeom>
              <a:avLst/>
              <a:gdLst>
                <a:gd name="connsiteX0" fmla="*/ 7144 w 171450"/>
                <a:gd name="connsiteY0" fmla="*/ 7144 h 47625"/>
                <a:gd name="connsiteX1" fmla="*/ 169069 w 171450"/>
                <a:gd name="connsiteY1" fmla="*/ 7144 h 47625"/>
                <a:gd name="connsiteX2" fmla="*/ 169069 w 171450"/>
                <a:gd name="connsiteY2" fmla="*/ 45244 h 47625"/>
                <a:gd name="connsiteX3" fmla="*/ 7144 w 171450"/>
                <a:gd name="connsiteY3" fmla="*/ 45244 h 47625"/>
              </a:gdLst>
              <a:ahLst/>
              <a:cxnLst>
                <a:cxn ang="0">
                  <a:pos x="connsiteX0" y="connsiteY0"/>
                </a:cxn>
                <a:cxn ang="0">
                  <a:pos x="connsiteX1" y="connsiteY1"/>
                </a:cxn>
                <a:cxn ang="0">
                  <a:pos x="connsiteX2" y="connsiteY2"/>
                </a:cxn>
                <a:cxn ang="0">
                  <a:pos x="connsiteX3" y="connsiteY3"/>
                </a:cxn>
              </a:cxnLst>
              <a:rect l="l" t="t" r="r" b="b"/>
              <a:pathLst>
                <a:path w="171450" h="47625">
                  <a:moveTo>
                    <a:pt x="7144" y="7144"/>
                  </a:moveTo>
                  <a:lnTo>
                    <a:pt x="169069" y="7144"/>
                  </a:lnTo>
                  <a:lnTo>
                    <a:pt x="169069" y="45244"/>
                  </a:lnTo>
                  <a:lnTo>
                    <a:pt x="7144" y="45244"/>
                  </a:lnTo>
                  <a:close/>
                </a:path>
              </a:pathLst>
            </a:custGeom>
            <a:grpFill/>
            <a:ln w="9525" cap="flat">
              <a:solidFill>
                <a:schemeClr val="tx1">
                  <a:lumMod val="85000"/>
                  <a:lumOff val="15000"/>
                </a:schemeClr>
              </a:solidFill>
              <a:prstDash val="solid"/>
              <a:miter/>
            </a:ln>
          </p:spPr>
          <p:txBody>
            <a:bodyPr anchor="ctr"/>
            <a:lstStyle/>
            <a:p>
              <a:pPr fontAlgn="auto">
                <a:spcBef>
                  <a:spcPts val="0"/>
                </a:spcBef>
                <a:spcAft>
                  <a:spcPts val="0"/>
                </a:spcAft>
                <a:defRPr/>
              </a:pPr>
              <a:endParaRPr lang="el-GR">
                <a:latin typeface="+mn-lt"/>
                <a:cs typeface="+mn-cs"/>
              </a:endParaRPr>
            </a:p>
          </p:txBody>
        </p:sp>
        <p:sp>
          <p:nvSpPr>
            <p:cNvPr id="14" name="Ελεύθερη σχεδίαση: Σχήμα 13">
              <a:extLst>
                <a:ext uri="{FF2B5EF4-FFF2-40B4-BE49-F238E27FC236}"/>
              </a:extLst>
            </p:cNvPr>
            <p:cNvSpPr/>
            <p:nvPr/>
          </p:nvSpPr>
          <p:spPr>
            <a:xfrm>
              <a:off x="6107906" y="3488531"/>
              <a:ext cx="171450" cy="47625"/>
            </a:xfrm>
            <a:custGeom>
              <a:avLst/>
              <a:gdLst>
                <a:gd name="connsiteX0" fmla="*/ 7144 w 171450"/>
                <a:gd name="connsiteY0" fmla="*/ 7144 h 47625"/>
                <a:gd name="connsiteX1" fmla="*/ 169069 w 171450"/>
                <a:gd name="connsiteY1" fmla="*/ 7144 h 47625"/>
                <a:gd name="connsiteX2" fmla="*/ 169069 w 171450"/>
                <a:gd name="connsiteY2" fmla="*/ 45244 h 47625"/>
                <a:gd name="connsiteX3" fmla="*/ 7144 w 171450"/>
                <a:gd name="connsiteY3" fmla="*/ 45244 h 47625"/>
              </a:gdLst>
              <a:ahLst/>
              <a:cxnLst>
                <a:cxn ang="0">
                  <a:pos x="connsiteX0" y="connsiteY0"/>
                </a:cxn>
                <a:cxn ang="0">
                  <a:pos x="connsiteX1" y="connsiteY1"/>
                </a:cxn>
                <a:cxn ang="0">
                  <a:pos x="connsiteX2" y="connsiteY2"/>
                </a:cxn>
                <a:cxn ang="0">
                  <a:pos x="connsiteX3" y="connsiteY3"/>
                </a:cxn>
              </a:cxnLst>
              <a:rect l="l" t="t" r="r" b="b"/>
              <a:pathLst>
                <a:path w="171450" h="47625">
                  <a:moveTo>
                    <a:pt x="7144" y="7144"/>
                  </a:moveTo>
                  <a:lnTo>
                    <a:pt x="169069" y="7144"/>
                  </a:lnTo>
                  <a:lnTo>
                    <a:pt x="169069" y="45244"/>
                  </a:lnTo>
                  <a:lnTo>
                    <a:pt x="7144" y="45244"/>
                  </a:lnTo>
                  <a:close/>
                </a:path>
              </a:pathLst>
            </a:custGeom>
            <a:grpFill/>
            <a:ln w="9525" cap="flat">
              <a:solidFill>
                <a:schemeClr val="tx1">
                  <a:lumMod val="85000"/>
                  <a:lumOff val="15000"/>
                </a:schemeClr>
              </a:solidFill>
              <a:prstDash val="solid"/>
              <a:miter/>
            </a:ln>
          </p:spPr>
          <p:txBody>
            <a:bodyPr anchor="ctr"/>
            <a:lstStyle/>
            <a:p>
              <a:pPr fontAlgn="auto">
                <a:spcBef>
                  <a:spcPts val="0"/>
                </a:spcBef>
                <a:spcAft>
                  <a:spcPts val="0"/>
                </a:spcAft>
                <a:defRPr/>
              </a:pPr>
              <a:endParaRPr lang="el-GR">
                <a:latin typeface="+mn-lt"/>
                <a:cs typeface="+mn-cs"/>
              </a:endParaRPr>
            </a:p>
          </p:txBody>
        </p:sp>
        <p:sp>
          <p:nvSpPr>
            <p:cNvPr id="15" name="Ελεύθερη σχεδίαση: Σχήμα 14">
              <a:extLst>
                <a:ext uri="{FF2B5EF4-FFF2-40B4-BE49-F238E27FC236}"/>
              </a:extLst>
            </p:cNvPr>
            <p:cNvSpPr/>
            <p:nvPr/>
          </p:nvSpPr>
          <p:spPr>
            <a:xfrm>
              <a:off x="5907881" y="3136106"/>
              <a:ext cx="152400" cy="123825"/>
            </a:xfrm>
            <a:custGeom>
              <a:avLst/>
              <a:gdLst>
                <a:gd name="connsiteX0" fmla="*/ 148114 w 152400"/>
                <a:gd name="connsiteY0" fmla="*/ 33814 h 123825"/>
                <a:gd name="connsiteX1" fmla="*/ 121444 w 152400"/>
                <a:gd name="connsiteY1" fmla="*/ 7144 h 123825"/>
                <a:gd name="connsiteX2" fmla="*/ 58579 w 152400"/>
                <a:gd name="connsiteY2" fmla="*/ 70009 h 123825"/>
                <a:gd name="connsiteX3" fmla="*/ 33814 w 152400"/>
                <a:gd name="connsiteY3" fmla="*/ 45244 h 123825"/>
                <a:gd name="connsiteX4" fmla="*/ 7144 w 152400"/>
                <a:gd name="connsiteY4" fmla="*/ 71914 h 123825"/>
                <a:gd name="connsiteX5" fmla="*/ 58579 w 152400"/>
                <a:gd name="connsiteY5" fmla="*/ 123349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400" h="123825">
                  <a:moveTo>
                    <a:pt x="148114" y="33814"/>
                  </a:moveTo>
                  <a:lnTo>
                    <a:pt x="121444" y="7144"/>
                  </a:lnTo>
                  <a:lnTo>
                    <a:pt x="58579" y="70009"/>
                  </a:lnTo>
                  <a:lnTo>
                    <a:pt x="33814" y="45244"/>
                  </a:lnTo>
                  <a:lnTo>
                    <a:pt x="7144" y="71914"/>
                  </a:lnTo>
                  <a:lnTo>
                    <a:pt x="58579" y="123349"/>
                  </a:lnTo>
                  <a:close/>
                </a:path>
              </a:pathLst>
            </a:custGeom>
            <a:grpFill/>
            <a:ln w="9525" cap="flat">
              <a:solidFill>
                <a:schemeClr val="tx1">
                  <a:lumMod val="85000"/>
                  <a:lumOff val="15000"/>
                </a:schemeClr>
              </a:solidFill>
              <a:prstDash val="solid"/>
              <a:miter/>
            </a:ln>
          </p:spPr>
          <p:txBody>
            <a:bodyPr anchor="ctr"/>
            <a:lstStyle/>
            <a:p>
              <a:pPr fontAlgn="auto">
                <a:spcBef>
                  <a:spcPts val="0"/>
                </a:spcBef>
                <a:spcAft>
                  <a:spcPts val="0"/>
                </a:spcAft>
                <a:defRPr/>
              </a:pPr>
              <a:endParaRPr lang="el-GR">
                <a:latin typeface="+mn-lt"/>
                <a:cs typeface="+mn-cs"/>
              </a:endParaRPr>
            </a:p>
          </p:txBody>
        </p:sp>
        <p:sp>
          <p:nvSpPr>
            <p:cNvPr id="16" name="Ελεύθερη σχεδίαση: Σχήμα 15">
              <a:extLst>
                <a:ext uri="{FF2B5EF4-FFF2-40B4-BE49-F238E27FC236}"/>
              </a:extLst>
            </p:cNvPr>
            <p:cNvSpPr/>
            <p:nvPr/>
          </p:nvSpPr>
          <p:spPr>
            <a:xfrm>
              <a:off x="5907881" y="3288506"/>
              <a:ext cx="152400" cy="123825"/>
            </a:xfrm>
            <a:custGeom>
              <a:avLst/>
              <a:gdLst>
                <a:gd name="connsiteX0" fmla="*/ 148114 w 152400"/>
                <a:gd name="connsiteY0" fmla="*/ 33814 h 123825"/>
                <a:gd name="connsiteX1" fmla="*/ 121444 w 152400"/>
                <a:gd name="connsiteY1" fmla="*/ 7144 h 123825"/>
                <a:gd name="connsiteX2" fmla="*/ 58579 w 152400"/>
                <a:gd name="connsiteY2" fmla="*/ 70009 h 123825"/>
                <a:gd name="connsiteX3" fmla="*/ 33814 w 152400"/>
                <a:gd name="connsiteY3" fmla="*/ 45244 h 123825"/>
                <a:gd name="connsiteX4" fmla="*/ 7144 w 152400"/>
                <a:gd name="connsiteY4" fmla="*/ 71914 h 123825"/>
                <a:gd name="connsiteX5" fmla="*/ 58579 w 152400"/>
                <a:gd name="connsiteY5" fmla="*/ 123349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400" h="123825">
                  <a:moveTo>
                    <a:pt x="148114" y="33814"/>
                  </a:moveTo>
                  <a:lnTo>
                    <a:pt x="121444" y="7144"/>
                  </a:lnTo>
                  <a:lnTo>
                    <a:pt x="58579" y="70009"/>
                  </a:lnTo>
                  <a:lnTo>
                    <a:pt x="33814" y="45244"/>
                  </a:lnTo>
                  <a:lnTo>
                    <a:pt x="7144" y="71914"/>
                  </a:lnTo>
                  <a:lnTo>
                    <a:pt x="58579" y="123349"/>
                  </a:lnTo>
                  <a:close/>
                </a:path>
              </a:pathLst>
            </a:custGeom>
            <a:grpFill/>
            <a:ln w="9525" cap="flat">
              <a:solidFill>
                <a:schemeClr val="tx1">
                  <a:lumMod val="85000"/>
                  <a:lumOff val="15000"/>
                </a:schemeClr>
              </a:solidFill>
              <a:prstDash val="solid"/>
              <a:miter/>
            </a:ln>
          </p:spPr>
          <p:txBody>
            <a:bodyPr anchor="ctr"/>
            <a:lstStyle/>
            <a:p>
              <a:pPr fontAlgn="auto">
                <a:spcBef>
                  <a:spcPts val="0"/>
                </a:spcBef>
                <a:spcAft>
                  <a:spcPts val="0"/>
                </a:spcAft>
                <a:defRPr/>
              </a:pPr>
              <a:endParaRPr lang="el-GR">
                <a:latin typeface="+mn-lt"/>
                <a:cs typeface="+mn-cs"/>
              </a:endParaRPr>
            </a:p>
          </p:txBody>
        </p:sp>
        <p:sp>
          <p:nvSpPr>
            <p:cNvPr id="17" name="Ελεύθερη σχεδίαση: Σχήμα 16">
              <a:extLst>
                <a:ext uri="{FF2B5EF4-FFF2-40B4-BE49-F238E27FC236}"/>
              </a:extLst>
            </p:cNvPr>
            <p:cNvSpPr/>
            <p:nvPr/>
          </p:nvSpPr>
          <p:spPr>
            <a:xfrm>
              <a:off x="5907881" y="3440906"/>
              <a:ext cx="152400" cy="123825"/>
            </a:xfrm>
            <a:custGeom>
              <a:avLst/>
              <a:gdLst>
                <a:gd name="connsiteX0" fmla="*/ 148114 w 152400"/>
                <a:gd name="connsiteY0" fmla="*/ 33814 h 123825"/>
                <a:gd name="connsiteX1" fmla="*/ 121444 w 152400"/>
                <a:gd name="connsiteY1" fmla="*/ 7144 h 123825"/>
                <a:gd name="connsiteX2" fmla="*/ 58579 w 152400"/>
                <a:gd name="connsiteY2" fmla="*/ 70009 h 123825"/>
                <a:gd name="connsiteX3" fmla="*/ 33814 w 152400"/>
                <a:gd name="connsiteY3" fmla="*/ 45244 h 123825"/>
                <a:gd name="connsiteX4" fmla="*/ 7144 w 152400"/>
                <a:gd name="connsiteY4" fmla="*/ 71914 h 123825"/>
                <a:gd name="connsiteX5" fmla="*/ 58579 w 152400"/>
                <a:gd name="connsiteY5" fmla="*/ 123349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400" h="123825">
                  <a:moveTo>
                    <a:pt x="148114" y="33814"/>
                  </a:moveTo>
                  <a:lnTo>
                    <a:pt x="121444" y="7144"/>
                  </a:lnTo>
                  <a:lnTo>
                    <a:pt x="58579" y="70009"/>
                  </a:lnTo>
                  <a:lnTo>
                    <a:pt x="33814" y="45244"/>
                  </a:lnTo>
                  <a:lnTo>
                    <a:pt x="7144" y="71914"/>
                  </a:lnTo>
                  <a:lnTo>
                    <a:pt x="58579" y="123349"/>
                  </a:lnTo>
                  <a:close/>
                </a:path>
              </a:pathLst>
            </a:custGeom>
            <a:grpFill/>
            <a:ln w="9525" cap="flat">
              <a:solidFill>
                <a:schemeClr val="tx1">
                  <a:lumMod val="85000"/>
                  <a:lumOff val="15000"/>
                </a:schemeClr>
              </a:solidFill>
              <a:prstDash val="solid"/>
              <a:miter/>
            </a:ln>
          </p:spPr>
          <p:txBody>
            <a:bodyPr anchor="ctr"/>
            <a:lstStyle/>
            <a:p>
              <a:pPr fontAlgn="auto">
                <a:spcBef>
                  <a:spcPts val="0"/>
                </a:spcBef>
                <a:spcAft>
                  <a:spcPts val="0"/>
                </a:spcAft>
                <a:defRPr/>
              </a:pPr>
              <a:endParaRPr lang="el-GR">
                <a:latin typeface="+mn-lt"/>
                <a:cs typeface="+mn-cs"/>
              </a:endParaRPr>
            </a:p>
          </p:txBody>
        </p:sp>
        <p:sp>
          <p:nvSpPr>
            <p:cNvPr id="19" name="Ελεύθερη σχεδίαση: Σχήμα 18">
              <a:extLst>
                <a:ext uri="{FF2B5EF4-FFF2-40B4-BE49-F238E27FC236}"/>
              </a:extLst>
            </p:cNvPr>
            <p:cNvSpPr/>
            <p:nvPr/>
          </p:nvSpPr>
          <p:spPr>
            <a:xfrm>
              <a:off x="5907881" y="3591401"/>
              <a:ext cx="152400" cy="123825"/>
            </a:xfrm>
            <a:custGeom>
              <a:avLst/>
              <a:gdLst>
                <a:gd name="connsiteX0" fmla="*/ 148114 w 152400"/>
                <a:gd name="connsiteY0" fmla="*/ 33814 h 123825"/>
                <a:gd name="connsiteX1" fmla="*/ 121444 w 152400"/>
                <a:gd name="connsiteY1" fmla="*/ 7144 h 123825"/>
                <a:gd name="connsiteX2" fmla="*/ 58579 w 152400"/>
                <a:gd name="connsiteY2" fmla="*/ 70009 h 123825"/>
                <a:gd name="connsiteX3" fmla="*/ 33814 w 152400"/>
                <a:gd name="connsiteY3" fmla="*/ 45244 h 123825"/>
                <a:gd name="connsiteX4" fmla="*/ 7144 w 152400"/>
                <a:gd name="connsiteY4" fmla="*/ 71914 h 123825"/>
                <a:gd name="connsiteX5" fmla="*/ 58579 w 152400"/>
                <a:gd name="connsiteY5" fmla="*/ 123349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400" h="123825">
                  <a:moveTo>
                    <a:pt x="148114" y="33814"/>
                  </a:moveTo>
                  <a:lnTo>
                    <a:pt x="121444" y="7144"/>
                  </a:lnTo>
                  <a:lnTo>
                    <a:pt x="58579" y="70009"/>
                  </a:lnTo>
                  <a:lnTo>
                    <a:pt x="33814" y="45244"/>
                  </a:lnTo>
                  <a:lnTo>
                    <a:pt x="7144" y="71914"/>
                  </a:lnTo>
                  <a:lnTo>
                    <a:pt x="58579" y="123349"/>
                  </a:lnTo>
                  <a:close/>
                </a:path>
              </a:pathLst>
            </a:custGeom>
            <a:grpFill/>
            <a:ln w="9525" cap="flat">
              <a:solidFill>
                <a:schemeClr val="tx1">
                  <a:lumMod val="85000"/>
                  <a:lumOff val="15000"/>
                </a:schemeClr>
              </a:solidFill>
              <a:prstDash val="solid"/>
              <a:miter/>
            </a:ln>
          </p:spPr>
          <p:txBody>
            <a:bodyPr anchor="ctr"/>
            <a:lstStyle/>
            <a:p>
              <a:pPr fontAlgn="auto">
                <a:spcBef>
                  <a:spcPts val="0"/>
                </a:spcBef>
                <a:spcAft>
                  <a:spcPts val="0"/>
                </a:spcAft>
                <a:defRPr/>
              </a:pPr>
              <a:endParaRPr lang="el-GR">
                <a:latin typeface="+mn-lt"/>
                <a:cs typeface="+mn-cs"/>
              </a:endParaRPr>
            </a:p>
          </p:txBody>
        </p:sp>
      </p:gr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Θέση εικόνας 16" descr="γωνιακή εικόνα ουρανοξύστη από το έδαφος"/>
          <p:cNvPicPr>
            <a:picLocks noGrp="1" noChangeAspect="1"/>
          </p:cNvPicPr>
          <p:nvPr>
            <p:ph type="pic" sz="quarter" idx="13"/>
          </p:nvPr>
        </p:nvPicPr>
        <p:blipFill>
          <a:blip r:embed="rId3"/>
          <a:stretch>
            <a:fillRect/>
          </a:stretch>
        </p:blipFill>
        <p:spPr>
          <a:xfrm>
            <a:off x="144463" y="146050"/>
            <a:ext cx="4679950" cy="6477000"/>
          </a:xfrm>
        </p:spPr>
      </p:pic>
      <p:grpSp>
        <p:nvGrpSpPr>
          <p:cNvPr id="119810" name="Ομάδα 18" descr="Θέση εικόνας"/>
          <p:cNvGrpSpPr>
            <a:grpSpLocks/>
          </p:cNvGrpSpPr>
          <p:nvPr/>
        </p:nvGrpSpPr>
        <p:grpSpPr bwMode="auto">
          <a:xfrm>
            <a:off x="323850" y="323850"/>
            <a:ext cx="4319588" cy="6119813"/>
            <a:chOff x="180000" y="180000"/>
            <a:chExt cx="4330700" cy="6292683"/>
          </a:xfrm>
        </p:grpSpPr>
        <p:sp>
          <p:nvSpPr>
            <p:cNvPr id="20" name="Ορθογώνιο 6"/>
            <p:cNvSpPr/>
            <p:nvPr/>
          </p:nvSpPr>
          <p:spPr>
            <a:xfrm>
              <a:off x="180000" y="6289861"/>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1" name="Ορθογώνιο 6"/>
            <p:cNvSpPr/>
            <p:nvPr/>
          </p:nvSpPr>
          <p:spPr>
            <a:xfrm flipV="1">
              <a:off x="180000" y="180000"/>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
        <p:nvSpPr>
          <p:cNvPr id="3" name="Τίτλος 2"/>
          <p:cNvSpPr>
            <a:spLocks noGrp="1"/>
          </p:cNvSpPr>
          <p:nvPr>
            <p:ph type="title"/>
          </p:nvPr>
        </p:nvSpPr>
        <p:spPr>
          <a:xfrm>
            <a:off x="5111750" y="466725"/>
            <a:ext cx="6659563" cy="749300"/>
          </a:xfrm>
        </p:spPr>
        <p:txBody>
          <a:bodyPr/>
          <a:lstStyle/>
          <a:p>
            <a:pPr algn="ctr" eaLnBrk="1" fontAlgn="auto" hangingPunct="1">
              <a:spcAft>
                <a:spcPts val="0"/>
              </a:spcAft>
              <a:defRPr/>
            </a:pPr>
            <a:r>
              <a:rPr lang="el-GR" b="1" dirty="0">
                <a:solidFill>
                  <a:schemeClr val="tx1">
                    <a:lumMod val="65000"/>
                    <a:lumOff val="35000"/>
                  </a:schemeClr>
                </a:solidFill>
              </a:rPr>
              <a:t>Πώς αλλάζουν τον εργασιακό χώρο οι σχεδιασμοί των οργανισμών;</a:t>
            </a:r>
            <a:br>
              <a:rPr lang="el-GR" b="1" dirty="0">
                <a:solidFill>
                  <a:schemeClr val="tx1">
                    <a:lumMod val="65000"/>
                    <a:lumOff val="35000"/>
                  </a:schemeClr>
                </a:solidFill>
              </a:rPr>
            </a:br>
            <a:endParaRPr lang="el-GR" b="1" dirty="0">
              <a:solidFill>
                <a:schemeClr val="tx1">
                  <a:lumMod val="65000"/>
                  <a:lumOff val="35000"/>
                </a:schemeClr>
              </a:solidFill>
            </a:endParaRPr>
          </a:p>
        </p:txBody>
      </p:sp>
      <p:sp>
        <p:nvSpPr>
          <p:cNvPr id="6" name="Θέση κειμένου 5"/>
          <p:cNvSpPr>
            <a:spLocks noGrp="1"/>
          </p:cNvSpPr>
          <p:nvPr>
            <p:ph type="body" sz="quarter" idx="35"/>
          </p:nvPr>
        </p:nvSpPr>
        <p:spPr>
          <a:xfrm>
            <a:off x="6318250" y="2797175"/>
            <a:ext cx="2185988" cy="430213"/>
          </a:xfrm>
        </p:spPr>
        <p:txBody>
          <a:bodyPr>
            <a:noAutofit/>
          </a:bodyPr>
          <a:lstStyle/>
          <a:p>
            <a:pPr algn="ctr" eaLnBrk="1" fontAlgn="auto" hangingPunct="1">
              <a:spcAft>
                <a:spcPts val="0"/>
              </a:spcAft>
              <a:defRPr/>
            </a:pPr>
            <a:r>
              <a:rPr lang="el-GR" dirty="0"/>
              <a:t>Προβλέψιμοι στόχοι</a:t>
            </a:r>
          </a:p>
        </p:txBody>
      </p:sp>
      <p:sp>
        <p:nvSpPr>
          <p:cNvPr id="13" name="Θέση κειμένου 12"/>
          <p:cNvSpPr>
            <a:spLocks noGrp="1"/>
          </p:cNvSpPr>
          <p:nvPr>
            <p:ph type="body" sz="quarter" idx="45"/>
          </p:nvPr>
        </p:nvSpPr>
        <p:spPr>
          <a:xfrm>
            <a:off x="6500813" y="4321175"/>
            <a:ext cx="1871662" cy="360363"/>
          </a:xfrm>
        </p:spPr>
        <p:txBody>
          <a:bodyPr>
            <a:noAutofit/>
          </a:bodyPr>
          <a:lstStyle/>
          <a:p>
            <a:pPr algn="ctr" eaLnBrk="1" fontAlgn="auto" hangingPunct="1">
              <a:spcAft>
                <a:spcPts val="0"/>
              </a:spcAft>
              <a:defRPr/>
            </a:pPr>
            <a:r>
              <a:rPr lang="el-GR" dirty="0"/>
              <a:t>Πολλοί κανόνες &amp; διαδικασίες</a:t>
            </a:r>
          </a:p>
        </p:txBody>
      </p:sp>
      <p:sp>
        <p:nvSpPr>
          <p:cNvPr id="8" name="Θέση κειμένου 7"/>
          <p:cNvSpPr>
            <a:spLocks noGrp="1"/>
          </p:cNvSpPr>
          <p:nvPr>
            <p:ph type="body" sz="quarter" idx="37"/>
          </p:nvPr>
        </p:nvSpPr>
        <p:spPr>
          <a:xfrm>
            <a:off x="9899650" y="2767013"/>
            <a:ext cx="1979613" cy="369887"/>
          </a:xfrm>
        </p:spPr>
        <p:txBody>
          <a:bodyPr>
            <a:noAutofit/>
          </a:bodyPr>
          <a:lstStyle/>
          <a:p>
            <a:pPr algn="ctr" eaLnBrk="1" fontAlgn="auto" hangingPunct="1">
              <a:spcAft>
                <a:spcPts val="0"/>
              </a:spcAft>
              <a:defRPr/>
            </a:pPr>
            <a:r>
              <a:rPr lang="el-GR" dirty="0"/>
              <a:t>Κεντρική εξουσία</a:t>
            </a:r>
          </a:p>
        </p:txBody>
      </p:sp>
      <p:sp>
        <p:nvSpPr>
          <p:cNvPr id="4" name="Θέση υποσέλιδου 3"/>
          <p:cNvSpPr>
            <a:spLocks noGrp="1"/>
          </p:cNvSpPr>
          <p:nvPr>
            <p:ph type="ftr" sz="quarter" idx="51"/>
          </p:nvPr>
        </p:nvSpPr>
        <p:spPr/>
        <p:txBody>
          <a:bodyPr/>
          <a:lstStyle/>
          <a:p>
            <a:pPr>
              <a:defRPr/>
            </a:pPr>
            <a:r>
              <a:rPr lang="el-GR" dirty="0"/>
              <a:t>Προσθέστε υποσέλιδο</a:t>
            </a:r>
          </a:p>
        </p:txBody>
      </p:sp>
      <p:sp>
        <p:nvSpPr>
          <p:cNvPr id="5" name="Θέση αριθμού διαφάνειας 4"/>
          <p:cNvSpPr>
            <a:spLocks noGrp="1"/>
          </p:cNvSpPr>
          <p:nvPr>
            <p:ph type="sldNum" sz="quarter" idx="52"/>
          </p:nvPr>
        </p:nvSpPr>
        <p:spPr/>
        <p:txBody>
          <a:bodyPr/>
          <a:lstStyle/>
          <a:p>
            <a:pPr>
              <a:defRPr/>
            </a:pPr>
            <a:fld id="{ECCB793E-03FD-4BBB-8195-39653E6914D9}" type="slidenum">
              <a:rPr lang="el-GR"/>
              <a:pPr>
                <a:defRPr/>
              </a:pPr>
              <a:t>50</a:t>
            </a:fld>
            <a:endParaRPr lang="el-GR" dirty="0"/>
          </a:p>
        </p:txBody>
      </p:sp>
      <p:sp>
        <p:nvSpPr>
          <p:cNvPr id="119817"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119818" name="Text Placeholder 24"/>
          <p:cNvSpPr txBox="1">
            <a:spLocks/>
          </p:cNvSpPr>
          <p:nvPr/>
        </p:nvSpPr>
        <p:spPr bwMode="auto">
          <a:xfrm>
            <a:off x="7213600" y="1236663"/>
            <a:ext cx="2632075" cy="430212"/>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a:solidFill>
                  <a:srgbClr val="404040"/>
                </a:solidFill>
                <a:latin typeface="Calibri" pitchFamily="34" charset="0"/>
              </a:rPr>
              <a:t>Μηχανιστικοί Σχεδιασμοί</a:t>
            </a:r>
          </a:p>
        </p:txBody>
      </p:sp>
      <p:sp>
        <p:nvSpPr>
          <p:cNvPr id="119819" name="Θέση κειμένου 12"/>
          <p:cNvSpPr txBox="1">
            <a:spLocks/>
          </p:cNvSpPr>
          <p:nvPr/>
        </p:nvSpPr>
        <p:spPr bwMode="auto">
          <a:xfrm>
            <a:off x="9953625" y="4402138"/>
            <a:ext cx="1871663" cy="35877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a:solidFill>
                  <a:srgbClr val="404040"/>
                </a:solidFill>
                <a:latin typeface="Cambria" pitchFamily="18" charset="0"/>
              </a:rPr>
              <a:t>Στενό εύρος ελέγχου</a:t>
            </a:r>
          </a:p>
        </p:txBody>
      </p:sp>
      <p:grpSp>
        <p:nvGrpSpPr>
          <p:cNvPr id="12" name="Γραφικό 10" descr="Ευστοχία">
            <a:extLst>
              <a:ext uri="{FF2B5EF4-FFF2-40B4-BE49-F238E27FC236}"/>
            </a:extLst>
          </p:cNvPr>
          <p:cNvGrpSpPr/>
          <p:nvPr/>
        </p:nvGrpSpPr>
        <p:grpSpPr>
          <a:xfrm>
            <a:off x="5573180" y="2603732"/>
            <a:ext cx="636501" cy="631125"/>
            <a:chOff x="5638800" y="2971800"/>
            <a:chExt cx="914400" cy="914400"/>
          </a:xfrm>
          <a:solidFill>
            <a:schemeClr val="tx1">
              <a:lumMod val="75000"/>
              <a:lumOff val="25000"/>
            </a:schemeClr>
          </a:solidFill>
        </p:grpSpPr>
        <p:sp>
          <p:nvSpPr>
            <p:cNvPr id="14" name="Ελεύθερη σχεδίαση: Σχήμα 13">
              <a:extLst>
                <a:ext uri="{FF2B5EF4-FFF2-40B4-BE49-F238E27FC236}"/>
              </a:extLst>
            </p:cNvPr>
            <p:cNvSpPr/>
            <p:nvPr/>
          </p:nvSpPr>
          <p:spPr>
            <a:xfrm>
              <a:off x="5978366" y="3045619"/>
              <a:ext cx="495300" cy="495300"/>
            </a:xfrm>
            <a:custGeom>
              <a:avLst/>
              <a:gdLst>
                <a:gd name="connsiteX0" fmla="*/ 408146 w 495300"/>
                <a:gd name="connsiteY0" fmla="*/ 92869 h 495300"/>
                <a:gd name="connsiteX1" fmla="*/ 398621 w 495300"/>
                <a:gd name="connsiteY1" fmla="*/ 7144 h 495300"/>
                <a:gd name="connsiteX2" fmla="*/ 293846 w 495300"/>
                <a:gd name="connsiteY2" fmla="*/ 111919 h 495300"/>
                <a:gd name="connsiteX3" fmla="*/ 299561 w 495300"/>
                <a:gd name="connsiteY3" fmla="*/ 161449 h 495300"/>
                <a:gd name="connsiteX4" fmla="*/ 147161 w 495300"/>
                <a:gd name="connsiteY4" fmla="*/ 313849 h 495300"/>
                <a:gd name="connsiteX5" fmla="*/ 102394 w 495300"/>
                <a:gd name="connsiteY5" fmla="*/ 302419 h 495300"/>
                <a:gd name="connsiteX6" fmla="*/ 7144 w 495300"/>
                <a:gd name="connsiteY6" fmla="*/ 397669 h 495300"/>
                <a:gd name="connsiteX7" fmla="*/ 102394 w 495300"/>
                <a:gd name="connsiteY7" fmla="*/ 492919 h 495300"/>
                <a:gd name="connsiteX8" fmla="*/ 197644 w 495300"/>
                <a:gd name="connsiteY8" fmla="*/ 397669 h 495300"/>
                <a:gd name="connsiteX9" fmla="*/ 187166 w 495300"/>
                <a:gd name="connsiteY9" fmla="*/ 353854 h 495300"/>
                <a:gd name="connsiteX10" fmla="*/ 339566 w 495300"/>
                <a:gd name="connsiteY10" fmla="*/ 201454 h 495300"/>
                <a:gd name="connsiteX11" fmla="*/ 389096 w 495300"/>
                <a:gd name="connsiteY11" fmla="*/ 207169 h 495300"/>
                <a:gd name="connsiteX12" fmla="*/ 493871 w 495300"/>
                <a:gd name="connsiteY12" fmla="*/ 102394 h 495300"/>
                <a:gd name="connsiteX13" fmla="*/ 408146 w 495300"/>
                <a:gd name="connsiteY13" fmla="*/ 92869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300" h="495300">
                  <a:moveTo>
                    <a:pt x="408146" y="92869"/>
                  </a:moveTo>
                  <a:lnTo>
                    <a:pt x="398621" y="7144"/>
                  </a:lnTo>
                  <a:lnTo>
                    <a:pt x="293846" y="111919"/>
                  </a:lnTo>
                  <a:lnTo>
                    <a:pt x="299561" y="161449"/>
                  </a:lnTo>
                  <a:lnTo>
                    <a:pt x="147161" y="313849"/>
                  </a:lnTo>
                  <a:cubicBezTo>
                    <a:pt x="133826" y="307181"/>
                    <a:pt x="118586" y="302419"/>
                    <a:pt x="102394" y="302419"/>
                  </a:cubicBezTo>
                  <a:cubicBezTo>
                    <a:pt x="50006" y="302419"/>
                    <a:pt x="7144" y="345281"/>
                    <a:pt x="7144" y="397669"/>
                  </a:cubicBezTo>
                  <a:cubicBezTo>
                    <a:pt x="7144" y="450056"/>
                    <a:pt x="50006" y="492919"/>
                    <a:pt x="102394" y="492919"/>
                  </a:cubicBezTo>
                  <a:cubicBezTo>
                    <a:pt x="154781" y="492919"/>
                    <a:pt x="197644" y="450056"/>
                    <a:pt x="197644" y="397669"/>
                  </a:cubicBezTo>
                  <a:cubicBezTo>
                    <a:pt x="197644" y="381476"/>
                    <a:pt x="193834" y="367189"/>
                    <a:pt x="187166" y="353854"/>
                  </a:cubicBezTo>
                  <a:lnTo>
                    <a:pt x="339566" y="201454"/>
                  </a:lnTo>
                  <a:lnTo>
                    <a:pt x="389096" y="207169"/>
                  </a:lnTo>
                  <a:lnTo>
                    <a:pt x="493871" y="102394"/>
                  </a:lnTo>
                  <a:lnTo>
                    <a:pt x="408146" y="92869"/>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6" name="Ελεύθερη σχεδίαση: Σχήμα 15">
              <a:extLst>
                <a:ext uri="{FF2B5EF4-FFF2-40B4-BE49-F238E27FC236}"/>
              </a:extLst>
            </p:cNvPr>
            <p:cNvSpPr/>
            <p:nvPr/>
          </p:nvSpPr>
          <p:spPr>
            <a:xfrm>
              <a:off x="5712619" y="3074194"/>
              <a:ext cx="733425" cy="733425"/>
            </a:xfrm>
            <a:custGeom>
              <a:avLst/>
              <a:gdLst>
                <a:gd name="connsiteX0" fmla="*/ 681514 w 733425"/>
                <a:gd name="connsiteY0" fmla="*/ 205264 h 733425"/>
                <a:gd name="connsiteX1" fmla="*/ 669131 w 733425"/>
                <a:gd name="connsiteY1" fmla="*/ 218599 h 733425"/>
                <a:gd name="connsiteX2" fmla="*/ 651034 w 733425"/>
                <a:gd name="connsiteY2" fmla="*/ 216694 h 733425"/>
                <a:gd name="connsiteX3" fmla="*/ 631031 w 733425"/>
                <a:gd name="connsiteY3" fmla="*/ 213836 h 733425"/>
                <a:gd name="connsiteX4" fmla="*/ 673894 w 733425"/>
                <a:gd name="connsiteY4" fmla="*/ 369094 h 733425"/>
                <a:gd name="connsiteX5" fmla="*/ 369094 w 733425"/>
                <a:gd name="connsiteY5" fmla="*/ 673894 h 733425"/>
                <a:gd name="connsiteX6" fmla="*/ 64294 w 733425"/>
                <a:gd name="connsiteY6" fmla="*/ 369094 h 733425"/>
                <a:gd name="connsiteX7" fmla="*/ 369094 w 733425"/>
                <a:gd name="connsiteY7" fmla="*/ 64294 h 733425"/>
                <a:gd name="connsiteX8" fmla="*/ 524351 w 733425"/>
                <a:gd name="connsiteY8" fmla="*/ 107156 h 733425"/>
                <a:gd name="connsiteX9" fmla="*/ 522446 w 733425"/>
                <a:gd name="connsiteY9" fmla="*/ 88106 h 733425"/>
                <a:gd name="connsiteX10" fmla="*/ 519589 w 733425"/>
                <a:gd name="connsiteY10" fmla="*/ 69056 h 733425"/>
                <a:gd name="connsiteX11" fmla="*/ 532924 w 733425"/>
                <a:gd name="connsiteY11" fmla="*/ 55721 h 733425"/>
                <a:gd name="connsiteX12" fmla="*/ 539591 w 733425"/>
                <a:gd name="connsiteY12" fmla="*/ 49054 h 733425"/>
                <a:gd name="connsiteX13" fmla="*/ 369094 w 733425"/>
                <a:gd name="connsiteY13" fmla="*/ 7144 h 733425"/>
                <a:gd name="connsiteX14" fmla="*/ 7144 w 733425"/>
                <a:gd name="connsiteY14" fmla="*/ 369094 h 733425"/>
                <a:gd name="connsiteX15" fmla="*/ 369094 w 733425"/>
                <a:gd name="connsiteY15" fmla="*/ 731044 h 733425"/>
                <a:gd name="connsiteX16" fmla="*/ 731044 w 733425"/>
                <a:gd name="connsiteY16" fmla="*/ 369094 h 733425"/>
                <a:gd name="connsiteX17" fmla="*/ 688181 w 733425"/>
                <a:gd name="connsiteY17" fmla="*/ 199549 h 733425"/>
                <a:gd name="connsiteX18" fmla="*/ 681514 w 733425"/>
                <a:gd name="connsiteY18" fmla="*/ 205264 h 73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33425" h="733425">
                  <a:moveTo>
                    <a:pt x="681514" y="205264"/>
                  </a:moveTo>
                  <a:lnTo>
                    <a:pt x="669131" y="218599"/>
                  </a:lnTo>
                  <a:lnTo>
                    <a:pt x="651034" y="216694"/>
                  </a:lnTo>
                  <a:lnTo>
                    <a:pt x="631031" y="213836"/>
                  </a:lnTo>
                  <a:cubicBezTo>
                    <a:pt x="657701" y="259556"/>
                    <a:pt x="673894" y="311944"/>
                    <a:pt x="673894" y="369094"/>
                  </a:cubicBezTo>
                  <a:cubicBezTo>
                    <a:pt x="673894" y="536734"/>
                    <a:pt x="536734" y="673894"/>
                    <a:pt x="369094" y="673894"/>
                  </a:cubicBezTo>
                  <a:cubicBezTo>
                    <a:pt x="201454" y="673894"/>
                    <a:pt x="64294" y="536734"/>
                    <a:pt x="64294" y="369094"/>
                  </a:cubicBezTo>
                  <a:cubicBezTo>
                    <a:pt x="64294" y="201454"/>
                    <a:pt x="201454" y="64294"/>
                    <a:pt x="369094" y="64294"/>
                  </a:cubicBezTo>
                  <a:cubicBezTo>
                    <a:pt x="425291" y="64294"/>
                    <a:pt x="478631" y="79534"/>
                    <a:pt x="524351" y="107156"/>
                  </a:cubicBezTo>
                  <a:lnTo>
                    <a:pt x="522446" y="88106"/>
                  </a:lnTo>
                  <a:lnTo>
                    <a:pt x="519589" y="69056"/>
                  </a:lnTo>
                  <a:lnTo>
                    <a:pt x="532924" y="55721"/>
                  </a:lnTo>
                  <a:lnTo>
                    <a:pt x="539591" y="49054"/>
                  </a:lnTo>
                  <a:cubicBezTo>
                    <a:pt x="488156" y="22384"/>
                    <a:pt x="431006" y="7144"/>
                    <a:pt x="369094" y="7144"/>
                  </a:cubicBezTo>
                  <a:cubicBezTo>
                    <a:pt x="169069" y="7144"/>
                    <a:pt x="7144" y="169069"/>
                    <a:pt x="7144" y="369094"/>
                  </a:cubicBezTo>
                  <a:cubicBezTo>
                    <a:pt x="7144" y="569119"/>
                    <a:pt x="169069" y="731044"/>
                    <a:pt x="369094" y="731044"/>
                  </a:cubicBezTo>
                  <a:cubicBezTo>
                    <a:pt x="569119" y="731044"/>
                    <a:pt x="731044" y="569119"/>
                    <a:pt x="731044" y="369094"/>
                  </a:cubicBezTo>
                  <a:cubicBezTo>
                    <a:pt x="731044" y="307181"/>
                    <a:pt x="715804" y="250031"/>
                    <a:pt x="688181" y="199549"/>
                  </a:cubicBezTo>
                  <a:lnTo>
                    <a:pt x="681514" y="20526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8" name="Ελεύθερη σχεδίαση: Σχήμα 17">
              <a:extLst>
                <a:ext uri="{FF2B5EF4-FFF2-40B4-BE49-F238E27FC236}"/>
              </a:extLst>
            </p:cNvPr>
            <p:cNvSpPr/>
            <p:nvPr/>
          </p:nvSpPr>
          <p:spPr>
            <a:xfrm>
              <a:off x="5845969" y="3207544"/>
              <a:ext cx="466725" cy="466725"/>
            </a:xfrm>
            <a:custGeom>
              <a:avLst/>
              <a:gdLst>
                <a:gd name="connsiteX0" fmla="*/ 394811 w 466725"/>
                <a:gd name="connsiteY0" fmla="*/ 170974 h 466725"/>
                <a:gd name="connsiteX1" fmla="*/ 407194 w 466725"/>
                <a:gd name="connsiteY1" fmla="*/ 235744 h 466725"/>
                <a:gd name="connsiteX2" fmla="*/ 235744 w 466725"/>
                <a:gd name="connsiteY2" fmla="*/ 407194 h 466725"/>
                <a:gd name="connsiteX3" fmla="*/ 64294 w 466725"/>
                <a:gd name="connsiteY3" fmla="*/ 235744 h 466725"/>
                <a:gd name="connsiteX4" fmla="*/ 235744 w 466725"/>
                <a:gd name="connsiteY4" fmla="*/ 64294 h 466725"/>
                <a:gd name="connsiteX5" fmla="*/ 300514 w 466725"/>
                <a:gd name="connsiteY5" fmla="*/ 76676 h 466725"/>
                <a:gd name="connsiteX6" fmla="*/ 343376 w 466725"/>
                <a:gd name="connsiteY6" fmla="*/ 33814 h 466725"/>
                <a:gd name="connsiteX7" fmla="*/ 235744 w 466725"/>
                <a:gd name="connsiteY7" fmla="*/ 7144 h 466725"/>
                <a:gd name="connsiteX8" fmla="*/ 7144 w 466725"/>
                <a:gd name="connsiteY8" fmla="*/ 235744 h 466725"/>
                <a:gd name="connsiteX9" fmla="*/ 235744 w 466725"/>
                <a:gd name="connsiteY9" fmla="*/ 464344 h 466725"/>
                <a:gd name="connsiteX10" fmla="*/ 464344 w 466725"/>
                <a:gd name="connsiteY10" fmla="*/ 235744 h 466725"/>
                <a:gd name="connsiteX11" fmla="*/ 437674 w 466725"/>
                <a:gd name="connsiteY11" fmla="*/ 128111 h 466725"/>
                <a:gd name="connsiteX12" fmla="*/ 394811 w 466725"/>
                <a:gd name="connsiteY12" fmla="*/ 170974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466725">
                  <a:moveTo>
                    <a:pt x="394811" y="170974"/>
                  </a:moveTo>
                  <a:cubicBezTo>
                    <a:pt x="403384" y="190976"/>
                    <a:pt x="407194" y="212884"/>
                    <a:pt x="407194" y="235744"/>
                  </a:cubicBezTo>
                  <a:cubicBezTo>
                    <a:pt x="407194" y="330041"/>
                    <a:pt x="330041" y="407194"/>
                    <a:pt x="235744" y="407194"/>
                  </a:cubicBezTo>
                  <a:cubicBezTo>
                    <a:pt x="141446" y="407194"/>
                    <a:pt x="64294" y="330041"/>
                    <a:pt x="64294" y="235744"/>
                  </a:cubicBezTo>
                  <a:cubicBezTo>
                    <a:pt x="64294" y="141446"/>
                    <a:pt x="141446" y="64294"/>
                    <a:pt x="235744" y="64294"/>
                  </a:cubicBezTo>
                  <a:cubicBezTo>
                    <a:pt x="258604" y="64294"/>
                    <a:pt x="280511" y="69056"/>
                    <a:pt x="300514" y="76676"/>
                  </a:cubicBezTo>
                  <a:lnTo>
                    <a:pt x="343376" y="33814"/>
                  </a:lnTo>
                  <a:cubicBezTo>
                    <a:pt x="310991" y="16669"/>
                    <a:pt x="274796" y="7144"/>
                    <a:pt x="235744" y="7144"/>
                  </a:cubicBezTo>
                  <a:cubicBezTo>
                    <a:pt x="110014" y="7144"/>
                    <a:pt x="7144" y="110014"/>
                    <a:pt x="7144" y="235744"/>
                  </a:cubicBezTo>
                  <a:cubicBezTo>
                    <a:pt x="7144" y="361474"/>
                    <a:pt x="110014" y="464344"/>
                    <a:pt x="235744" y="464344"/>
                  </a:cubicBezTo>
                  <a:cubicBezTo>
                    <a:pt x="361474" y="464344"/>
                    <a:pt x="464344" y="361474"/>
                    <a:pt x="464344" y="235744"/>
                  </a:cubicBezTo>
                  <a:cubicBezTo>
                    <a:pt x="464344" y="196691"/>
                    <a:pt x="454819" y="160496"/>
                    <a:pt x="437674" y="128111"/>
                  </a:cubicBezTo>
                  <a:lnTo>
                    <a:pt x="394811" y="17097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grpSp>
        <p:nvGrpSpPr>
          <p:cNvPr id="30" name="Γραφικό 28" descr="Χρήστης">
            <a:extLst>
              <a:ext uri="{FF2B5EF4-FFF2-40B4-BE49-F238E27FC236}"/>
            </a:extLst>
          </p:cNvPr>
          <p:cNvGrpSpPr/>
          <p:nvPr/>
        </p:nvGrpSpPr>
        <p:grpSpPr>
          <a:xfrm>
            <a:off x="9250884" y="2538297"/>
            <a:ext cx="594782" cy="646331"/>
            <a:chOff x="5638800" y="2971800"/>
            <a:chExt cx="914400" cy="914400"/>
          </a:xfrm>
          <a:solidFill>
            <a:schemeClr val="tx1">
              <a:lumMod val="75000"/>
              <a:lumOff val="25000"/>
            </a:schemeClr>
          </a:solidFill>
        </p:grpSpPr>
        <p:sp>
          <p:nvSpPr>
            <p:cNvPr id="31" name="Ελεύθερη σχεδίαση: Σχήμα 30">
              <a:extLst>
                <a:ext uri="{FF2B5EF4-FFF2-40B4-BE49-F238E27FC236}"/>
              </a:extLst>
            </p:cNvPr>
            <p:cNvSpPr/>
            <p:nvPr/>
          </p:nvSpPr>
          <p:spPr>
            <a:xfrm>
              <a:off x="5936456" y="3098006"/>
              <a:ext cx="314325" cy="314325"/>
            </a:xfrm>
            <a:custGeom>
              <a:avLst/>
              <a:gdLst>
                <a:gd name="connsiteX0" fmla="*/ 311944 w 314325"/>
                <a:gd name="connsiteY0" fmla="*/ 159544 h 314325"/>
                <a:gd name="connsiteX1" fmla="*/ 159544 w 314325"/>
                <a:gd name="connsiteY1" fmla="*/ 311944 h 314325"/>
                <a:gd name="connsiteX2" fmla="*/ 7144 w 314325"/>
                <a:gd name="connsiteY2" fmla="*/ 159544 h 314325"/>
                <a:gd name="connsiteX3" fmla="*/ 159544 w 314325"/>
                <a:gd name="connsiteY3" fmla="*/ 7144 h 314325"/>
                <a:gd name="connsiteX4" fmla="*/ 311944 w 314325"/>
                <a:gd name="connsiteY4" fmla="*/ 159544 h 314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5" h="314325">
                  <a:moveTo>
                    <a:pt x="311944" y="159544"/>
                  </a:moveTo>
                  <a:cubicBezTo>
                    <a:pt x="311944" y="243712"/>
                    <a:pt x="243712" y="311944"/>
                    <a:pt x="159544" y="311944"/>
                  </a:cubicBezTo>
                  <a:cubicBezTo>
                    <a:pt x="75376" y="311944"/>
                    <a:pt x="7144" y="243712"/>
                    <a:pt x="7144" y="159544"/>
                  </a:cubicBezTo>
                  <a:cubicBezTo>
                    <a:pt x="7144" y="75376"/>
                    <a:pt x="75376" y="7144"/>
                    <a:pt x="159544" y="7144"/>
                  </a:cubicBezTo>
                  <a:cubicBezTo>
                    <a:pt x="243712" y="7144"/>
                    <a:pt x="311944" y="75376"/>
                    <a:pt x="311944" y="15954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2" name="Ελεύθερη σχεδίαση: Σχήμα 31">
              <a:extLst>
                <a:ext uri="{FF2B5EF4-FFF2-40B4-BE49-F238E27FC236}"/>
              </a:extLst>
            </p:cNvPr>
            <p:cNvSpPr/>
            <p:nvPr/>
          </p:nvSpPr>
          <p:spPr>
            <a:xfrm>
              <a:off x="5784056" y="3440906"/>
              <a:ext cx="619125" cy="314325"/>
            </a:xfrm>
            <a:custGeom>
              <a:avLst/>
              <a:gdLst>
                <a:gd name="connsiteX0" fmla="*/ 616744 w 619125"/>
                <a:gd name="connsiteY0" fmla="*/ 311944 h 314325"/>
                <a:gd name="connsiteX1" fmla="*/ 616744 w 619125"/>
                <a:gd name="connsiteY1" fmla="*/ 159544 h 314325"/>
                <a:gd name="connsiteX2" fmla="*/ 586264 w 619125"/>
                <a:gd name="connsiteY2" fmla="*/ 98584 h 314325"/>
                <a:gd name="connsiteX3" fmla="*/ 437674 w 619125"/>
                <a:gd name="connsiteY3" fmla="*/ 26194 h 314325"/>
                <a:gd name="connsiteX4" fmla="*/ 311944 w 619125"/>
                <a:gd name="connsiteY4" fmla="*/ 7144 h 314325"/>
                <a:gd name="connsiteX5" fmla="*/ 186214 w 619125"/>
                <a:gd name="connsiteY5" fmla="*/ 26194 h 314325"/>
                <a:gd name="connsiteX6" fmla="*/ 37624 w 619125"/>
                <a:gd name="connsiteY6" fmla="*/ 98584 h 314325"/>
                <a:gd name="connsiteX7" fmla="*/ 7144 w 619125"/>
                <a:gd name="connsiteY7" fmla="*/ 159544 h 314325"/>
                <a:gd name="connsiteX8" fmla="*/ 7144 w 619125"/>
                <a:gd name="connsiteY8" fmla="*/ 311944 h 314325"/>
                <a:gd name="connsiteX9" fmla="*/ 616744 w 619125"/>
                <a:gd name="connsiteY9" fmla="*/ 311944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9125" h="314325">
                  <a:moveTo>
                    <a:pt x="616744" y="311944"/>
                  </a:moveTo>
                  <a:lnTo>
                    <a:pt x="616744" y="159544"/>
                  </a:lnTo>
                  <a:cubicBezTo>
                    <a:pt x="616744" y="136684"/>
                    <a:pt x="605314" y="113824"/>
                    <a:pt x="586264" y="98584"/>
                  </a:cubicBezTo>
                  <a:cubicBezTo>
                    <a:pt x="544354" y="64294"/>
                    <a:pt x="491014" y="41434"/>
                    <a:pt x="437674" y="26194"/>
                  </a:cubicBezTo>
                  <a:cubicBezTo>
                    <a:pt x="399574" y="14764"/>
                    <a:pt x="357664" y="7144"/>
                    <a:pt x="311944" y="7144"/>
                  </a:cubicBezTo>
                  <a:cubicBezTo>
                    <a:pt x="270034" y="7144"/>
                    <a:pt x="228124" y="14764"/>
                    <a:pt x="186214" y="26194"/>
                  </a:cubicBezTo>
                  <a:cubicBezTo>
                    <a:pt x="132874" y="41434"/>
                    <a:pt x="79534" y="68104"/>
                    <a:pt x="37624" y="98584"/>
                  </a:cubicBezTo>
                  <a:cubicBezTo>
                    <a:pt x="18574" y="113824"/>
                    <a:pt x="7144" y="136684"/>
                    <a:pt x="7144" y="159544"/>
                  </a:cubicBezTo>
                  <a:lnTo>
                    <a:pt x="7144" y="311944"/>
                  </a:lnTo>
                  <a:lnTo>
                    <a:pt x="616744" y="3119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grpSp>
        <p:nvGrpSpPr>
          <p:cNvPr id="35" name="Γραφικό 33" descr="Λίστα">
            <a:extLst>
              <a:ext uri="{FF2B5EF4-FFF2-40B4-BE49-F238E27FC236}"/>
            </a:extLst>
          </p:cNvPr>
          <p:cNvGrpSpPr/>
          <p:nvPr/>
        </p:nvGrpSpPr>
        <p:grpSpPr>
          <a:xfrm>
            <a:off x="5624564" y="4211052"/>
            <a:ext cx="580041" cy="580041"/>
            <a:chOff x="5638800" y="2971800"/>
            <a:chExt cx="580041" cy="580041"/>
          </a:xfrm>
          <a:solidFill>
            <a:schemeClr val="tx1">
              <a:lumMod val="75000"/>
              <a:lumOff val="25000"/>
            </a:schemeClr>
          </a:solidFill>
        </p:grpSpPr>
        <p:sp>
          <p:nvSpPr>
            <p:cNvPr id="36" name="Ελεύθερη σχεδίαση: Σχήμα 35">
              <a:extLst>
                <a:ext uri="{FF2B5EF4-FFF2-40B4-BE49-F238E27FC236}"/>
              </a:extLst>
            </p:cNvPr>
            <p:cNvSpPr/>
            <p:nvPr/>
          </p:nvSpPr>
          <p:spPr>
            <a:xfrm>
              <a:off x="5738683" y="3017305"/>
              <a:ext cx="374610" cy="483368"/>
            </a:xfrm>
            <a:custGeom>
              <a:avLst/>
              <a:gdLst>
                <a:gd name="connsiteX0" fmla="*/ 39085 w 374609"/>
                <a:gd name="connsiteY0" fmla="*/ 39085 h 483367"/>
                <a:gd name="connsiteX1" fmla="*/ 341189 w 374609"/>
                <a:gd name="connsiteY1" fmla="*/ 39085 h 483367"/>
                <a:gd name="connsiteX2" fmla="*/ 341189 w 374609"/>
                <a:gd name="connsiteY2" fmla="*/ 449947 h 483367"/>
                <a:gd name="connsiteX3" fmla="*/ 39085 w 374609"/>
                <a:gd name="connsiteY3" fmla="*/ 449947 h 483367"/>
                <a:gd name="connsiteX4" fmla="*/ 39085 w 374609"/>
                <a:gd name="connsiteY4" fmla="*/ 39085 h 483367"/>
                <a:gd name="connsiteX5" fmla="*/ 2832 w 374609"/>
                <a:gd name="connsiteY5" fmla="*/ 486200 h 483367"/>
                <a:gd name="connsiteX6" fmla="*/ 377442 w 374609"/>
                <a:gd name="connsiteY6" fmla="*/ 486200 h 483367"/>
                <a:gd name="connsiteX7" fmla="*/ 377442 w 374609"/>
                <a:gd name="connsiteY7" fmla="*/ 2832 h 483367"/>
                <a:gd name="connsiteX8" fmla="*/ 2832 w 374609"/>
                <a:gd name="connsiteY8" fmla="*/ 2832 h 483367"/>
                <a:gd name="connsiteX9" fmla="*/ 2832 w 374609"/>
                <a:gd name="connsiteY9" fmla="*/ 486200 h 483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4609" h="483367">
                  <a:moveTo>
                    <a:pt x="39085" y="39085"/>
                  </a:moveTo>
                  <a:lnTo>
                    <a:pt x="341189" y="39085"/>
                  </a:lnTo>
                  <a:lnTo>
                    <a:pt x="341189" y="449947"/>
                  </a:lnTo>
                  <a:lnTo>
                    <a:pt x="39085" y="449947"/>
                  </a:lnTo>
                  <a:lnTo>
                    <a:pt x="39085" y="39085"/>
                  </a:lnTo>
                  <a:close/>
                  <a:moveTo>
                    <a:pt x="2832" y="486200"/>
                  </a:moveTo>
                  <a:lnTo>
                    <a:pt x="377442" y="486200"/>
                  </a:lnTo>
                  <a:lnTo>
                    <a:pt x="377442" y="2832"/>
                  </a:lnTo>
                  <a:lnTo>
                    <a:pt x="2832" y="2832"/>
                  </a:lnTo>
                  <a:lnTo>
                    <a:pt x="2832" y="486200"/>
                  </a:lnTo>
                  <a:close/>
                </a:path>
              </a:pathLst>
            </a:custGeom>
            <a:grpFill/>
            <a:ln w="5953"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7" name="Ελεύθερη σχεδίαση: Σχήμα 36">
              <a:extLst>
                <a:ext uri="{FF2B5EF4-FFF2-40B4-BE49-F238E27FC236}"/>
              </a:extLst>
            </p:cNvPr>
            <p:cNvSpPr/>
            <p:nvPr/>
          </p:nvSpPr>
          <p:spPr>
            <a:xfrm>
              <a:off x="5817231" y="3089810"/>
              <a:ext cx="48337" cy="48337"/>
            </a:xfrm>
            <a:custGeom>
              <a:avLst/>
              <a:gdLst>
                <a:gd name="connsiteX0" fmla="*/ 2832 w 48336"/>
                <a:gd name="connsiteY0" fmla="*/ 2832 h 48336"/>
                <a:gd name="connsiteX1" fmla="*/ 51169 w 48336"/>
                <a:gd name="connsiteY1" fmla="*/ 2832 h 48336"/>
                <a:gd name="connsiteX2" fmla="*/ 51169 w 48336"/>
                <a:gd name="connsiteY2" fmla="*/ 51169 h 48336"/>
                <a:gd name="connsiteX3" fmla="*/ 2832 w 48336"/>
                <a:gd name="connsiteY3" fmla="*/ 51169 h 48336"/>
              </a:gdLst>
              <a:ahLst/>
              <a:cxnLst>
                <a:cxn ang="0">
                  <a:pos x="connsiteX0" y="connsiteY0"/>
                </a:cxn>
                <a:cxn ang="0">
                  <a:pos x="connsiteX1" y="connsiteY1"/>
                </a:cxn>
                <a:cxn ang="0">
                  <a:pos x="connsiteX2" y="connsiteY2"/>
                </a:cxn>
                <a:cxn ang="0">
                  <a:pos x="connsiteX3" y="connsiteY3"/>
                </a:cxn>
              </a:cxnLst>
              <a:rect l="l" t="t" r="r" b="b"/>
              <a:pathLst>
                <a:path w="48336" h="48336">
                  <a:moveTo>
                    <a:pt x="2832" y="2832"/>
                  </a:moveTo>
                  <a:lnTo>
                    <a:pt x="51169" y="2832"/>
                  </a:lnTo>
                  <a:lnTo>
                    <a:pt x="51169" y="51169"/>
                  </a:lnTo>
                  <a:lnTo>
                    <a:pt x="2832" y="51169"/>
                  </a:lnTo>
                  <a:close/>
                </a:path>
              </a:pathLst>
            </a:custGeom>
            <a:grpFill/>
            <a:ln w="5953"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9" name="Ελεύθερη σχεδίαση: Σχήμα 38">
              <a:extLst>
                <a:ext uri="{FF2B5EF4-FFF2-40B4-BE49-F238E27FC236}"/>
              </a:extLst>
            </p:cNvPr>
            <p:cNvSpPr/>
            <p:nvPr/>
          </p:nvSpPr>
          <p:spPr>
            <a:xfrm>
              <a:off x="5913904" y="3101894"/>
              <a:ext cx="120842" cy="24168"/>
            </a:xfrm>
            <a:custGeom>
              <a:avLst/>
              <a:gdLst>
                <a:gd name="connsiteX0" fmla="*/ 2832 w 120841"/>
                <a:gd name="connsiteY0" fmla="*/ 2832 h 24168"/>
                <a:gd name="connsiteX1" fmla="*/ 123674 w 120841"/>
                <a:gd name="connsiteY1" fmla="*/ 2832 h 24168"/>
                <a:gd name="connsiteX2" fmla="*/ 123674 w 120841"/>
                <a:gd name="connsiteY2" fmla="*/ 27001 h 24168"/>
                <a:gd name="connsiteX3" fmla="*/ 2832 w 120841"/>
                <a:gd name="connsiteY3" fmla="*/ 27001 h 24168"/>
              </a:gdLst>
              <a:ahLst/>
              <a:cxnLst>
                <a:cxn ang="0">
                  <a:pos x="connsiteX0" y="connsiteY0"/>
                </a:cxn>
                <a:cxn ang="0">
                  <a:pos x="connsiteX1" y="connsiteY1"/>
                </a:cxn>
                <a:cxn ang="0">
                  <a:pos x="connsiteX2" y="connsiteY2"/>
                </a:cxn>
                <a:cxn ang="0">
                  <a:pos x="connsiteX3" y="connsiteY3"/>
                </a:cxn>
              </a:cxnLst>
              <a:rect l="l" t="t" r="r" b="b"/>
              <a:pathLst>
                <a:path w="120841" h="24168">
                  <a:moveTo>
                    <a:pt x="2832" y="2832"/>
                  </a:moveTo>
                  <a:lnTo>
                    <a:pt x="123674" y="2832"/>
                  </a:lnTo>
                  <a:lnTo>
                    <a:pt x="123674" y="27001"/>
                  </a:lnTo>
                  <a:lnTo>
                    <a:pt x="2832" y="27001"/>
                  </a:lnTo>
                  <a:close/>
                </a:path>
              </a:pathLst>
            </a:custGeom>
            <a:grpFill/>
            <a:ln w="5953"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0" name="Ελεύθερη σχεδίαση: Σχήμα 39">
              <a:extLst>
                <a:ext uri="{FF2B5EF4-FFF2-40B4-BE49-F238E27FC236}"/>
              </a:extLst>
            </p:cNvPr>
            <p:cNvSpPr/>
            <p:nvPr/>
          </p:nvSpPr>
          <p:spPr>
            <a:xfrm>
              <a:off x="5817231" y="3186483"/>
              <a:ext cx="48337" cy="48337"/>
            </a:xfrm>
            <a:custGeom>
              <a:avLst/>
              <a:gdLst>
                <a:gd name="connsiteX0" fmla="*/ 2832 w 48336"/>
                <a:gd name="connsiteY0" fmla="*/ 2832 h 48336"/>
                <a:gd name="connsiteX1" fmla="*/ 51169 w 48336"/>
                <a:gd name="connsiteY1" fmla="*/ 2832 h 48336"/>
                <a:gd name="connsiteX2" fmla="*/ 51169 w 48336"/>
                <a:gd name="connsiteY2" fmla="*/ 51169 h 48336"/>
                <a:gd name="connsiteX3" fmla="*/ 2832 w 48336"/>
                <a:gd name="connsiteY3" fmla="*/ 51169 h 48336"/>
              </a:gdLst>
              <a:ahLst/>
              <a:cxnLst>
                <a:cxn ang="0">
                  <a:pos x="connsiteX0" y="connsiteY0"/>
                </a:cxn>
                <a:cxn ang="0">
                  <a:pos x="connsiteX1" y="connsiteY1"/>
                </a:cxn>
                <a:cxn ang="0">
                  <a:pos x="connsiteX2" y="connsiteY2"/>
                </a:cxn>
                <a:cxn ang="0">
                  <a:pos x="connsiteX3" y="connsiteY3"/>
                </a:cxn>
              </a:cxnLst>
              <a:rect l="l" t="t" r="r" b="b"/>
              <a:pathLst>
                <a:path w="48336" h="48336">
                  <a:moveTo>
                    <a:pt x="2832" y="2832"/>
                  </a:moveTo>
                  <a:lnTo>
                    <a:pt x="51169" y="2832"/>
                  </a:lnTo>
                  <a:lnTo>
                    <a:pt x="51169" y="51169"/>
                  </a:lnTo>
                  <a:lnTo>
                    <a:pt x="2832" y="51169"/>
                  </a:lnTo>
                  <a:close/>
                </a:path>
              </a:pathLst>
            </a:custGeom>
            <a:grpFill/>
            <a:ln w="5953"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1" name="Ελεύθερη σχεδίαση: Σχήμα 40">
              <a:extLst>
                <a:ext uri="{FF2B5EF4-FFF2-40B4-BE49-F238E27FC236}"/>
              </a:extLst>
            </p:cNvPr>
            <p:cNvSpPr/>
            <p:nvPr/>
          </p:nvSpPr>
          <p:spPr>
            <a:xfrm>
              <a:off x="5913904" y="3198567"/>
              <a:ext cx="120842" cy="24168"/>
            </a:xfrm>
            <a:custGeom>
              <a:avLst/>
              <a:gdLst>
                <a:gd name="connsiteX0" fmla="*/ 2832 w 120841"/>
                <a:gd name="connsiteY0" fmla="*/ 2832 h 24168"/>
                <a:gd name="connsiteX1" fmla="*/ 123674 w 120841"/>
                <a:gd name="connsiteY1" fmla="*/ 2832 h 24168"/>
                <a:gd name="connsiteX2" fmla="*/ 123674 w 120841"/>
                <a:gd name="connsiteY2" fmla="*/ 27001 h 24168"/>
                <a:gd name="connsiteX3" fmla="*/ 2832 w 120841"/>
                <a:gd name="connsiteY3" fmla="*/ 27001 h 24168"/>
              </a:gdLst>
              <a:ahLst/>
              <a:cxnLst>
                <a:cxn ang="0">
                  <a:pos x="connsiteX0" y="connsiteY0"/>
                </a:cxn>
                <a:cxn ang="0">
                  <a:pos x="connsiteX1" y="connsiteY1"/>
                </a:cxn>
                <a:cxn ang="0">
                  <a:pos x="connsiteX2" y="connsiteY2"/>
                </a:cxn>
                <a:cxn ang="0">
                  <a:pos x="connsiteX3" y="connsiteY3"/>
                </a:cxn>
              </a:cxnLst>
              <a:rect l="l" t="t" r="r" b="b"/>
              <a:pathLst>
                <a:path w="120841" h="24168">
                  <a:moveTo>
                    <a:pt x="2832" y="2832"/>
                  </a:moveTo>
                  <a:lnTo>
                    <a:pt x="123674" y="2832"/>
                  </a:lnTo>
                  <a:lnTo>
                    <a:pt x="123674" y="27001"/>
                  </a:lnTo>
                  <a:lnTo>
                    <a:pt x="2832" y="27001"/>
                  </a:lnTo>
                  <a:close/>
                </a:path>
              </a:pathLst>
            </a:custGeom>
            <a:grpFill/>
            <a:ln w="5953"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2" name="Ελεύθερη σχεδίαση: Σχήμα 41">
              <a:extLst>
                <a:ext uri="{FF2B5EF4-FFF2-40B4-BE49-F238E27FC236}"/>
              </a:extLst>
            </p:cNvPr>
            <p:cNvSpPr/>
            <p:nvPr/>
          </p:nvSpPr>
          <p:spPr>
            <a:xfrm>
              <a:off x="5817231" y="3283157"/>
              <a:ext cx="48337" cy="48337"/>
            </a:xfrm>
            <a:custGeom>
              <a:avLst/>
              <a:gdLst>
                <a:gd name="connsiteX0" fmla="*/ 2832 w 48336"/>
                <a:gd name="connsiteY0" fmla="*/ 2832 h 48336"/>
                <a:gd name="connsiteX1" fmla="*/ 51169 w 48336"/>
                <a:gd name="connsiteY1" fmla="*/ 2832 h 48336"/>
                <a:gd name="connsiteX2" fmla="*/ 51169 w 48336"/>
                <a:gd name="connsiteY2" fmla="*/ 51169 h 48336"/>
                <a:gd name="connsiteX3" fmla="*/ 2832 w 48336"/>
                <a:gd name="connsiteY3" fmla="*/ 51169 h 48336"/>
              </a:gdLst>
              <a:ahLst/>
              <a:cxnLst>
                <a:cxn ang="0">
                  <a:pos x="connsiteX0" y="connsiteY0"/>
                </a:cxn>
                <a:cxn ang="0">
                  <a:pos x="connsiteX1" y="connsiteY1"/>
                </a:cxn>
                <a:cxn ang="0">
                  <a:pos x="connsiteX2" y="connsiteY2"/>
                </a:cxn>
                <a:cxn ang="0">
                  <a:pos x="connsiteX3" y="connsiteY3"/>
                </a:cxn>
              </a:cxnLst>
              <a:rect l="l" t="t" r="r" b="b"/>
              <a:pathLst>
                <a:path w="48336" h="48336">
                  <a:moveTo>
                    <a:pt x="2832" y="2832"/>
                  </a:moveTo>
                  <a:lnTo>
                    <a:pt x="51169" y="2832"/>
                  </a:lnTo>
                  <a:lnTo>
                    <a:pt x="51169" y="51169"/>
                  </a:lnTo>
                  <a:lnTo>
                    <a:pt x="2832" y="51169"/>
                  </a:lnTo>
                  <a:close/>
                </a:path>
              </a:pathLst>
            </a:custGeom>
            <a:grpFill/>
            <a:ln w="5953"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3" name="Ελεύθερη σχεδίαση: Σχήμα 42">
              <a:extLst>
                <a:ext uri="{FF2B5EF4-FFF2-40B4-BE49-F238E27FC236}"/>
              </a:extLst>
            </p:cNvPr>
            <p:cNvSpPr/>
            <p:nvPr/>
          </p:nvSpPr>
          <p:spPr>
            <a:xfrm>
              <a:off x="5913904" y="3295241"/>
              <a:ext cx="120842" cy="24168"/>
            </a:xfrm>
            <a:custGeom>
              <a:avLst/>
              <a:gdLst>
                <a:gd name="connsiteX0" fmla="*/ 2832 w 120841"/>
                <a:gd name="connsiteY0" fmla="*/ 2832 h 24168"/>
                <a:gd name="connsiteX1" fmla="*/ 123674 w 120841"/>
                <a:gd name="connsiteY1" fmla="*/ 2832 h 24168"/>
                <a:gd name="connsiteX2" fmla="*/ 123674 w 120841"/>
                <a:gd name="connsiteY2" fmla="*/ 27001 h 24168"/>
                <a:gd name="connsiteX3" fmla="*/ 2832 w 120841"/>
                <a:gd name="connsiteY3" fmla="*/ 27001 h 24168"/>
              </a:gdLst>
              <a:ahLst/>
              <a:cxnLst>
                <a:cxn ang="0">
                  <a:pos x="connsiteX0" y="connsiteY0"/>
                </a:cxn>
                <a:cxn ang="0">
                  <a:pos x="connsiteX1" y="connsiteY1"/>
                </a:cxn>
                <a:cxn ang="0">
                  <a:pos x="connsiteX2" y="connsiteY2"/>
                </a:cxn>
                <a:cxn ang="0">
                  <a:pos x="connsiteX3" y="connsiteY3"/>
                </a:cxn>
              </a:cxnLst>
              <a:rect l="l" t="t" r="r" b="b"/>
              <a:pathLst>
                <a:path w="120841" h="24168">
                  <a:moveTo>
                    <a:pt x="2832" y="2832"/>
                  </a:moveTo>
                  <a:lnTo>
                    <a:pt x="123674" y="2832"/>
                  </a:lnTo>
                  <a:lnTo>
                    <a:pt x="123674" y="27001"/>
                  </a:lnTo>
                  <a:lnTo>
                    <a:pt x="2832" y="27001"/>
                  </a:lnTo>
                  <a:close/>
                </a:path>
              </a:pathLst>
            </a:custGeom>
            <a:grpFill/>
            <a:ln w="5953"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4" name="Ελεύθερη σχεδίαση: Σχήμα 43">
              <a:extLst>
                <a:ext uri="{FF2B5EF4-FFF2-40B4-BE49-F238E27FC236}"/>
              </a:extLst>
            </p:cNvPr>
            <p:cNvSpPr/>
            <p:nvPr/>
          </p:nvSpPr>
          <p:spPr>
            <a:xfrm>
              <a:off x="5817231" y="3379830"/>
              <a:ext cx="48337" cy="48337"/>
            </a:xfrm>
            <a:custGeom>
              <a:avLst/>
              <a:gdLst>
                <a:gd name="connsiteX0" fmla="*/ 2832 w 48336"/>
                <a:gd name="connsiteY0" fmla="*/ 2832 h 48336"/>
                <a:gd name="connsiteX1" fmla="*/ 51169 w 48336"/>
                <a:gd name="connsiteY1" fmla="*/ 2832 h 48336"/>
                <a:gd name="connsiteX2" fmla="*/ 51169 w 48336"/>
                <a:gd name="connsiteY2" fmla="*/ 51169 h 48336"/>
                <a:gd name="connsiteX3" fmla="*/ 2832 w 48336"/>
                <a:gd name="connsiteY3" fmla="*/ 51169 h 48336"/>
              </a:gdLst>
              <a:ahLst/>
              <a:cxnLst>
                <a:cxn ang="0">
                  <a:pos x="connsiteX0" y="connsiteY0"/>
                </a:cxn>
                <a:cxn ang="0">
                  <a:pos x="connsiteX1" y="connsiteY1"/>
                </a:cxn>
                <a:cxn ang="0">
                  <a:pos x="connsiteX2" y="connsiteY2"/>
                </a:cxn>
                <a:cxn ang="0">
                  <a:pos x="connsiteX3" y="connsiteY3"/>
                </a:cxn>
              </a:cxnLst>
              <a:rect l="l" t="t" r="r" b="b"/>
              <a:pathLst>
                <a:path w="48336" h="48336">
                  <a:moveTo>
                    <a:pt x="2832" y="2832"/>
                  </a:moveTo>
                  <a:lnTo>
                    <a:pt x="51169" y="2832"/>
                  </a:lnTo>
                  <a:lnTo>
                    <a:pt x="51169" y="51169"/>
                  </a:lnTo>
                  <a:lnTo>
                    <a:pt x="2832" y="51169"/>
                  </a:lnTo>
                  <a:close/>
                </a:path>
              </a:pathLst>
            </a:custGeom>
            <a:grpFill/>
            <a:ln w="5953"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5" name="Ελεύθερη σχεδίαση: Σχήμα 44">
              <a:extLst>
                <a:ext uri="{FF2B5EF4-FFF2-40B4-BE49-F238E27FC236}"/>
              </a:extLst>
            </p:cNvPr>
            <p:cNvSpPr/>
            <p:nvPr/>
          </p:nvSpPr>
          <p:spPr>
            <a:xfrm>
              <a:off x="5913904" y="3391914"/>
              <a:ext cx="120842" cy="24168"/>
            </a:xfrm>
            <a:custGeom>
              <a:avLst/>
              <a:gdLst>
                <a:gd name="connsiteX0" fmla="*/ 2832 w 120841"/>
                <a:gd name="connsiteY0" fmla="*/ 2832 h 24168"/>
                <a:gd name="connsiteX1" fmla="*/ 123674 w 120841"/>
                <a:gd name="connsiteY1" fmla="*/ 2832 h 24168"/>
                <a:gd name="connsiteX2" fmla="*/ 123674 w 120841"/>
                <a:gd name="connsiteY2" fmla="*/ 27001 h 24168"/>
                <a:gd name="connsiteX3" fmla="*/ 2832 w 120841"/>
                <a:gd name="connsiteY3" fmla="*/ 27001 h 24168"/>
              </a:gdLst>
              <a:ahLst/>
              <a:cxnLst>
                <a:cxn ang="0">
                  <a:pos x="connsiteX0" y="connsiteY0"/>
                </a:cxn>
                <a:cxn ang="0">
                  <a:pos x="connsiteX1" y="connsiteY1"/>
                </a:cxn>
                <a:cxn ang="0">
                  <a:pos x="connsiteX2" y="connsiteY2"/>
                </a:cxn>
                <a:cxn ang="0">
                  <a:pos x="connsiteX3" y="connsiteY3"/>
                </a:cxn>
              </a:cxnLst>
              <a:rect l="l" t="t" r="r" b="b"/>
              <a:pathLst>
                <a:path w="120841" h="24168">
                  <a:moveTo>
                    <a:pt x="2832" y="2832"/>
                  </a:moveTo>
                  <a:lnTo>
                    <a:pt x="123674" y="2832"/>
                  </a:lnTo>
                  <a:lnTo>
                    <a:pt x="123674" y="27001"/>
                  </a:lnTo>
                  <a:lnTo>
                    <a:pt x="2832" y="27001"/>
                  </a:lnTo>
                  <a:close/>
                </a:path>
              </a:pathLst>
            </a:custGeom>
            <a:grpFill/>
            <a:ln w="5953" cap="flat">
              <a:noFill/>
              <a:prstDash val="solid"/>
              <a:miter/>
            </a:ln>
          </p:spPr>
          <p:txBody>
            <a:bodyPr anchor="ctr"/>
            <a:lstStyle/>
            <a:p>
              <a:pPr fontAlgn="auto">
                <a:spcBef>
                  <a:spcPts val="0"/>
                </a:spcBef>
                <a:spcAft>
                  <a:spcPts val="0"/>
                </a:spcAft>
                <a:defRPr/>
              </a:pPr>
              <a:endParaRPr lang="el-GR">
                <a:latin typeface="+mn-lt"/>
                <a:cs typeface="+mn-cs"/>
              </a:endParaRPr>
            </a:p>
          </p:txBody>
        </p:sp>
      </p:grpSp>
      <p:sp>
        <p:nvSpPr>
          <p:cNvPr id="48" name="Γραφικό 46" descr="Δίκτυο">
            <a:extLst>
              <a:ext uri="{FF2B5EF4-FFF2-40B4-BE49-F238E27FC236}"/>
            </a:extLst>
          </p:cNvPr>
          <p:cNvSpPr/>
          <p:nvPr/>
        </p:nvSpPr>
        <p:spPr>
          <a:xfrm>
            <a:off x="9345613" y="4283075"/>
            <a:ext cx="457200" cy="430213"/>
          </a:xfrm>
          <a:custGeom>
            <a:avLst/>
            <a:gdLst>
              <a:gd name="connsiteX0" fmla="*/ 717917 w 723900"/>
              <a:gd name="connsiteY0" fmla="*/ 242411 h 685800"/>
              <a:gd name="connsiteX1" fmla="*/ 617905 w 723900"/>
              <a:gd name="connsiteY1" fmla="*/ 201454 h 685800"/>
              <a:gd name="connsiteX2" fmla="*/ 571232 w 723900"/>
              <a:gd name="connsiteY2" fmla="*/ 282416 h 685800"/>
              <a:gd name="connsiteX3" fmla="*/ 448360 w 723900"/>
              <a:gd name="connsiteY3" fmla="*/ 333851 h 685800"/>
              <a:gd name="connsiteX4" fmla="*/ 384542 w 723900"/>
              <a:gd name="connsiteY4" fmla="*/ 289084 h 685800"/>
              <a:gd name="connsiteX5" fmla="*/ 384542 w 723900"/>
              <a:gd name="connsiteY5" fmla="*/ 156686 h 685800"/>
              <a:gd name="connsiteX6" fmla="*/ 441692 w 723900"/>
              <a:gd name="connsiteY6" fmla="*/ 83344 h 685800"/>
              <a:gd name="connsiteX7" fmla="*/ 365492 w 723900"/>
              <a:gd name="connsiteY7" fmla="*/ 7144 h 685800"/>
              <a:gd name="connsiteX8" fmla="*/ 365492 w 723900"/>
              <a:gd name="connsiteY8" fmla="*/ 7144 h 685800"/>
              <a:gd name="connsiteX9" fmla="*/ 289292 w 723900"/>
              <a:gd name="connsiteY9" fmla="*/ 83344 h 685800"/>
              <a:gd name="connsiteX10" fmla="*/ 346442 w 723900"/>
              <a:gd name="connsiteY10" fmla="*/ 156686 h 685800"/>
              <a:gd name="connsiteX11" fmla="*/ 346442 w 723900"/>
              <a:gd name="connsiteY11" fmla="*/ 288131 h 685800"/>
              <a:gd name="connsiteX12" fmla="*/ 282625 w 723900"/>
              <a:gd name="connsiteY12" fmla="*/ 332899 h 685800"/>
              <a:gd name="connsiteX13" fmla="*/ 159752 w 723900"/>
              <a:gd name="connsiteY13" fmla="*/ 281464 h 685800"/>
              <a:gd name="connsiteX14" fmla="*/ 113080 w 723900"/>
              <a:gd name="connsiteY14" fmla="*/ 200501 h 685800"/>
              <a:gd name="connsiteX15" fmla="*/ 13067 w 723900"/>
              <a:gd name="connsiteY15" fmla="*/ 241459 h 685800"/>
              <a:gd name="connsiteX16" fmla="*/ 54025 w 723900"/>
              <a:gd name="connsiteY16" fmla="*/ 341471 h 685800"/>
              <a:gd name="connsiteX17" fmla="*/ 143560 w 723900"/>
              <a:gd name="connsiteY17" fmla="*/ 316706 h 685800"/>
              <a:gd name="connsiteX18" fmla="*/ 269290 w 723900"/>
              <a:gd name="connsiteY18" fmla="*/ 368141 h 685800"/>
              <a:gd name="connsiteX19" fmla="*/ 268337 w 723900"/>
              <a:gd name="connsiteY19" fmla="*/ 380524 h 685800"/>
              <a:gd name="connsiteX20" fmla="*/ 287387 w 723900"/>
              <a:gd name="connsiteY20" fmla="*/ 437674 h 685800"/>
              <a:gd name="connsiteX21" fmla="*/ 188327 w 723900"/>
              <a:gd name="connsiteY21" fmla="*/ 537686 h 685800"/>
              <a:gd name="connsiteX22" fmla="*/ 95935 w 723900"/>
              <a:gd name="connsiteY22" fmla="*/ 549116 h 685800"/>
              <a:gd name="connsiteX23" fmla="*/ 95935 w 723900"/>
              <a:gd name="connsiteY23" fmla="*/ 656749 h 685800"/>
              <a:gd name="connsiteX24" fmla="*/ 203567 w 723900"/>
              <a:gd name="connsiteY24" fmla="*/ 656749 h 685800"/>
              <a:gd name="connsiteX25" fmla="*/ 214997 w 723900"/>
              <a:gd name="connsiteY25" fmla="*/ 564356 h 685800"/>
              <a:gd name="connsiteX26" fmla="*/ 315962 w 723900"/>
              <a:gd name="connsiteY26" fmla="*/ 463391 h 685800"/>
              <a:gd name="connsiteX27" fmla="*/ 363587 w 723900"/>
              <a:gd name="connsiteY27" fmla="*/ 476726 h 685800"/>
              <a:gd name="connsiteX28" fmla="*/ 365492 w 723900"/>
              <a:gd name="connsiteY28" fmla="*/ 476726 h 685800"/>
              <a:gd name="connsiteX29" fmla="*/ 367397 w 723900"/>
              <a:gd name="connsiteY29" fmla="*/ 476726 h 685800"/>
              <a:gd name="connsiteX30" fmla="*/ 415022 w 723900"/>
              <a:gd name="connsiteY30" fmla="*/ 463391 h 685800"/>
              <a:gd name="connsiteX31" fmla="*/ 515987 w 723900"/>
              <a:gd name="connsiteY31" fmla="*/ 564356 h 685800"/>
              <a:gd name="connsiteX32" fmla="*/ 527417 w 723900"/>
              <a:gd name="connsiteY32" fmla="*/ 657701 h 685800"/>
              <a:gd name="connsiteX33" fmla="*/ 635050 w 723900"/>
              <a:gd name="connsiteY33" fmla="*/ 657701 h 685800"/>
              <a:gd name="connsiteX34" fmla="*/ 635050 w 723900"/>
              <a:gd name="connsiteY34" fmla="*/ 550069 h 685800"/>
              <a:gd name="connsiteX35" fmla="*/ 542657 w 723900"/>
              <a:gd name="connsiteY35" fmla="*/ 538639 h 685800"/>
              <a:gd name="connsiteX36" fmla="*/ 443597 w 723900"/>
              <a:gd name="connsiteY36" fmla="*/ 438626 h 685800"/>
              <a:gd name="connsiteX37" fmla="*/ 462647 w 723900"/>
              <a:gd name="connsiteY37" fmla="*/ 381476 h 685800"/>
              <a:gd name="connsiteX38" fmla="*/ 461695 w 723900"/>
              <a:gd name="connsiteY38" fmla="*/ 369094 h 685800"/>
              <a:gd name="connsiteX39" fmla="*/ 587425 w 723900"/>
              <a:gd name="connsiteY39" fmla="*/ 317659 h 685800"/>
              <a:gd name="connsiteX40" fmla="*/ 676960 w 723900"/>
              <a:gd name="connsiteY40" fmla="*/ 342424 h 685800"/>
              <a:gd name="connsiteX41" fmla="*/ 717917 w 723900"/>
              <a:gd name="connsiteY41" fmla="*/ 242411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23900" h="685800">
                <a:moveTo>
                  <a:pt x="717917" y="242411"/>
                </a:moveTo>
                <a:cubicBezTo>
                  <a:pt x="701725" y="203359"/>
                  <a:pt x="656957" y="185261"/>
                  <a:pt x="617905" y="201454"/>
                </a:cubicBezTo>
                <a:cubicBezTo>
                  <a:pt x="585520" y="214789"/>
                  <a:pt x="566470" y="249079"/>
                  <a:pt x="571232" y="282416"/>
                </a:cubicBezTo>
                <a:lnTo>
                  <a:pt x="448360" y="333851"/>
                </a:lnTo>
                <a:cubicBezTo>
                  <a:pt x="435025" y="310991"/>
                  <a:pt x="411212" y="293846"/>
                  <a:pt x="384542" y="289084"/>
                </a:cubicBezTo>
                <a:lnTo>
                  <a:pt x="384542" y="156686"/>
                </a:lnTo>
                <a:cubicBezTo>
                  <a:pt x="416927" y="148114"/>
                  <a:pt x="441692" y="118586"/>
                  <a:pt x="441692" y="83344"/>
                </a:cubicBezTo>
                <a:cubicBezTo>
                  <a:pt x="441692" y="41434"/>
                  <a:pt x="407402" y="7144"/>
                  <a:pt x="365492" y="7144"/>
                </a:cubicBezTo>
                <a:lnTo>
                  <a:pt x="365492" y="7144"/>
                </a:lnTo>
                <a:cubicBezTo>
                  <a:pt x="323582" y="7144"/>
                  <a:pt x="289292" y="41434"/>
                  <a:pt x="289292" y="83344"/>
                </a:cubicBezTo>
                <a:cubicBezTo>
                  <a:pt x="289292" y="118586"/>
                  <a:pt x="314057" y="148114"/>
                  <a:pt x="346442" y="156686"/>
                </a:cubicBezTo>
                <a:lnTo>
                  <a:pt x="346442" y="288131"/>
                </a:lnTo>
                <a:cubicBezTo>
                  <a:pt x="318820" y="292894"/>
                  <a:pt x="295960" y="310039"/>
                  <a:pt x="282625" y="332899"/>
                </a:cubicBezTo>
                <a:lnTo>
                  <a:pt x="159752" y="281464"/>
                </a:lnTo>
                <a:cubicBezTo>
                  <a:pt x="164515" y="248126"/>
                  <a:pt x="146417" y="213836"/>
                  <a:pt x="113080" y="200501"/>
                </a:cubicBezTo>
                <a:cubicBezTo>
                  <a:pt x="74027" y="184309"/>
                  <a:pt x="29260" y="202406"/>
                  <a:pt x="13067" y="241459"/>
                </a:cubicBezTo>
                <a:cubicBezTo>
                  <a:pt x="-3125" y="280511"/>
                  <a:pt x="14972" y="325279"/>
                  <a:pt x="54025" y="341471"/>
                </a:cubicBezTo>
                <a:cubicBezTo>
                  <a:pt x="86410" y="354806"/>
                  <a:pt x="123557" y="344329"/>
                  <a:pt x="143560" y="316706"/>
                </a:cubicBezTo>
                <a:lnTo>
                  <a:pt x="269290" y="368141"/>
                </a:lnTo>
                <a:cubicBezTo>
                  <a:pt x="268337" y="371951"/>
                  <a:pt x="268337" y="376714"/>
                  <a:pt x="268337" y="380524"/>
                </a:cubicBezTo>
                <a:cubicBezTo>
                  <a:pt x="268337" y="401479"/>
                  <a:pt x="275005" y="421481"/>
                  <a:pt x="287387" y="437674"/>
                </a:cubicBezTo>
                <a:lnTo>
                  <a:pt x="188327" y="537686"/>
                </a:lnTo>
                <a:cubicBezTo>
                  <a:pt x="158800" y="520541"/>
                  <a:pt x="120700" y="524351"/>
                  <a:pt x="95935" y="549116"/>
                </a:cubicBezTo>
                <a:cubicBezTo>
                  <a:pt x="66407" y="578644"/>
                  <a:pt x="66407" y="627221"/>
                  <a:pt x="95935" y="656749"/>
                </a:cubicBezTo>
                <a:cubicBezTo>
                  <a:pt x="125462" y="686276"/>
                  <a:pt x="174040" y="686276"/>
                  <a:pt x="203567" y="656749"/>
                </a:cubicBezTo>
                <a:cubicBezTo>
                  <a:pt x="228332" y="631984"/>
                  <a:pt x="232142" y="593884"/>
                  <a:pt x="214997" y="564356"/>
                </a:cubicBezTo>
                <a:lnTo>
                  <a:pt x="315962" y="463391"/>
                </a:lnTo>
                <a:cubicBezTo>
                  <a:pt x="330250" y="471964"/>
                  <a:pt x="346442" y="476726"/>
                  <a:pt x="363587" y="476726"/>
                </a:cubicBezTo>
                <a:cubicBezTo>
                  <a:pt x="364540" y="476726"/>
                  <a:pt x="364540" y="476726"/>
                  <a:pt x="365492" y="476726"/>
                </a:cubicBezTo>
                <a:cubicBezTo>
                  <a:pt x="366445" y="476726"/>
                  <a:pt x="366445" y="476726"/>
                  <a:pt x="367397" y="476726"/>
                </a:cubicBezTo>
                <a:cubicBezTo>
                  <a:pt x="384542" y="476726"/>
                  <a:pt x="400735" y="471964"/>
                  <a:pt x="415022" y="463391"/>
                </a:cubicBezTo>
                <a:lnTo>
                  <a:pt x="515987" y="564356"/>
                </a:lnTo>
                <a:cubicBezTo>
                  <a:pt x="498842" y="593884"/>
                  <a:pt x="502652" y="631984"/>
                  <a:pt x="527417" y="657701"/>
                </a:cubicBezTo>
                <a:cubicBezTo>
                  <a:pt x="556945" y="687229"/>
                  <a:pt x="605522" y="687229"/>
                  <a:pt x="635050" y="657701"/>
                </a:cubicBezTo>
                <a:cubicBezTo>
                  <a:pt x="664577" y="628174"/>
                  <a:pt x="664577" y="579596"/>
                  <a:pt x="635050" y="550069"/>
                </a:cubicBezTo>
                <a:cubicBezTo>
                  <a:pt x="610285" y="525304"/>
                  <a:pt x="572185" y="521494"/>
                  <a:pt x="542657" y="538639"/>
                </a:cubicBezTo>
                <a:lnTo>
                  <a:pt x="443597" y="438626"/>
                </a:lnTo>
                <a:cubicBezTo>
                  <a:pt x="455980" y="422434"/>
                  <a:pt x="462647" y="403384"/>
                  <a:pt x="462647" y="381476"/>
                </a:cubicBezTo>
                <a:cubicBezTo>
                  <a:pt x="462647" y="377666"/>
                  <a:pt x="462647" y="372904"/>
                  <a:pt x="461695" y="369094"/>
                </a:cubicBezTo>
                <a:lnTo>
                  <a:pt x="587425" y="317659"/>
                </a:lnTo>
                <a:cubicBezTo>
                  <a:pt x="607427" y="344329"/>
                  <a:pt x="644575" y="355759"/>
                  <a:pt x="676960" y="342424"/>
                </a:cubicBezTo>
                <a:cubicBezTo>
                  <a:pt x="715060" y="325279"/>
                  <a:pt x="734110" y="281464"/>
                  <a:pt x="717917" y="242411"/>
                </a:cubicBezTo>
                <a:close/>
              </a:path>
            </a:pathLst>
          </a:custGeom>
          <a:solidFill>
            <a:schemeClr val="tx1">
              <a:lumMod val="75000"/>
              <a:lumOff val="25000"/>
            </a:schemeClr>
          </a:solid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7" name="Picture 4" descr="Î£ÏÎµÏÎ¹ÎºÎ® ÎµÎ¹ÎºÏÎ½Î±"/>
          <p:cNvPicPr>
            <a:picLocks noChangeAspect="1" noChangeArrowheads="1"/>
          </p:cNvPicPr>
          <p:nvPr/>
        </p:nvPicPr>
        <p:blipFill>
          <a:blip r:embed="rId3"/>
          <a:srcRect/>
          <a:stretch>
            <a:fillRect/>
          </a:stretch>
        </p:blipFill>
        <p:spPr bwMode="auto">
          <a:xfrm>
            <a:off x="44450" y="169863"/>
            <a:ext cx="4979988" cy="6415087"/>
          </a:xfrm>
          <a:prstGeom prst="rect">
            <a:avLst/>
          </a:prstGeom>
          <a:noFill/>
          <a:ln w="9525">
            <a:noFill/>
            <a:miter lim="800000"/>
            <a:headEnd/>
            <a:tailEnd/>
          </a:ln>
        </p:spPr>
      </p:pic>
      <p:grpSp>
        <p:nvGrpSpPr>
          <p:cNvPr id="121858" name="Ομάδα 72" descr="Θέση εικόνας"/>
          <p:cNvGrpSpPr>
            <a:grpSpLocks/>
          </p:cNvGrpSpPr>
          <p:nvPr/>
        </p:nvGrpSpPr>
        <p:grpSpPr bwMode="auto">
          <a:xfrm>
            <a:off x="323850" y="323850"/>
            <a:ext cx="4319588" cy="6119813"/>
            <a:chOff x="180000" y="180000"/>
            <a:chExt cx="4330700" cy="6292683"/>
          </a:xfrm>
        </p:grpSpPr>
        <p:sp>
          <p:nvSpPr>
            <p:cNvPr id="74" name="Ορθογώνιο 6"/>
            <p:cNvSpPr/>
            <p:nvPr/>
          </p:nvSpPr>
          <p:spPr>
            <a:xfrm>
              <a:off x="180000" y="6289861"/>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75" name="Ορθογώνιο 6"/>
            <p:cNvSpPr/>
            <p:nvPr/>
          </p:nvSpPr>
          <p:spPr>
            <a:xfrm flipV="1">
              <a:off x="180000" y="180000"/>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
        <p:nvSpPr>
          <p:cNvPr id="4" name="Θέση υποσέλιδου 3"/>
          <p:cNvSpPr>
            <a:spLocks noGrp="1"/>
          </p:cNvSpPr>
          <p:nvPr>
            <p:ph type="ftr" sz="quarter" idx="46"/>
          </p:nvPr>
        </p:nvSpPr>
        <p:spPr/>
        <p:txBody>
          <a:bodyPr/>
          <a:lstStyle/>
          <a:p>
            <a:pPr>
              <a:defRPr/>
            </a:pPr>
            <a:r>
              <a:rPr lang="el-GR" dirty="0"/>
              <a:t>Προσθέστε υποσέλιδο</a:t>
            </a:r>
          </a:p>
        </p:txBody>
      </p:sp>
      <p:sp>
        <p:nvSpPr>
          <p:cNvPr id="5" name="Θέση αριθμού διαφάνειας 4"/>
          <p:cNvSpPr>
            <a:spLocks noGrp="1"/>
          </p:cNvSpPr>
          <p:nvPr>
            <p:ph type="sldNum" sz="quarter" idx="47"/>
          </p:nvPr>
        </p:nvSpPr>
        <p:spPr/>
        <p:txBody>
          <a:bodyPr/>
          <a:lstStyle/>
          <a:p>
            <a:pPr>
              <a:defRPr/>
            </a:pPr>
            <a:fld id="{31989250-3E10-4FCF-8F89-C9BB0B66FB68}" type="slidenum">
              <a:rPr lang="el-GR"/>
              <a:pPr>
                <a:defRPr/>
              </a:pPr>
              <a:t>51</a:t>
            </a:fld>
            <a:endParaRPr lang="el-GR" dirty="0"/>
          </a:p>
        </p:txBody>
      </p:sp>
      <p:sp>
        <p:nvSpPr>
          <p:cNvPr id="121861"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22" name="Τίτλος 1">
            <a:extLst>
              <a:ext uri="{FF2B5EF4-FFF2-40B4-BE49-F238E27FC236}"/>
            </a:extLst>
          </p:cNvPr>
          <p:cNvSpPr>
            <a:spLocks noGrp="1"/>
          </p:cNvSpPr>
          <p:nvPr>
            <p:ph type="title"/>
          </p:nvPr>
        </p:nvSpPr>
        <p:spPr>
          <a:xfrm>
            <a:off x="5114925" y="412750"/>
            <a:ext cx="6750050" cy="431800"/>
          </a:xfrm>
        </p:spPr>
        <p:txBody>
          <a:bodyPr/>
          <a:lstStyle/>
          <a:p>
            <a:pPr algn="ctr" eaLnBrk="1" fontAlgn="auto" hangingPunct="1">
              <a:spcAft>
                <a:spcPts val="0"/>
              </a:spcAft>
              <a:defRPr/>
            </a:pPr>
            <a:r>
              <a:rPr lang="el-GR" sz="2200" b="1" dirty="0">
                <a:solidFill>
                  <a:schemeClr val="tx1">
                    <a:lumMod val="65000"/>
                    <a:lumOff val="35000"/>
                  </a:schemeClr>
                </a:solidFill>
              </a:rPr>
              <a:t/>
            </a:r>
            <a:br>
              <a:rPr lang="el-GR" sz="2200" b="1" dirty="0">
                <a:solidFill>
                  <a:schemeClr val="tx1">
                    <a:lumMod val="65000"/>
                    <a:lumOff val="35000"/>
                  </a:schemeClr>
                </a:solidFill>
              </a:rPr>
            </a:br>
            <a:r>
              <a:rPr lang="el-GR" sz="2200" b="1" dirty="0">
                <a:solidFill>
                  <a:schemeClr val="tx1">
                    <a:lumMod val="65000"/>
                    <a:lumOff val="35000"/>
                  </a:schemeClr>
                </a:solidFill>
              </a:rPr>
              <a:t>Πώς αλλάζουν τον εργασιακό χώρο οι σχεδιασμοί των οργανισμών;</a:t>
            </a:r>
            <a:br>
              <a:rPr lang="el-GR" sz="2200" b="1" dirty="0">
                <a:solidFill>
                  <a:schemeClr val="tx1">
                    <a:lumMod val="65000"/>
                    <a:lumOff val="35000"/>
                  </a:schemeClr>
                </a:solidFill>
              </a:rPr>
            </a:br>
            <a:endParaRPr lang="el-GR" sz="2200" b="1" dirty="0">
              <a:solidFill>
                <a:schemeClr val="tx1">
                  <a:lumMod val="65000"/>
                  <a:lumOff val="35000"/>
                </a:schemeClr>
              </a:solidFill>
            </a:endParaRPr>
          </a:p>
        </p:txBody>
      </p:sp>
      <p:sp>
        <p:nvSpPr>
          <p:cNvPr id="121863" name="Θέση κειμένου 4"/>
          <p:cNvSpPr txBox="1">
            <a:spLocks/>
          </p:cNvSpPr>
          <p:nvPr/>
        </p:nvSpPr>
        <p:spPr bwMode="auto">
          <a:xfrm>
            <a:off x="5195888" y="3971925"/>
            <a:ext cx="1981200" cy="358775"/>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Εξειδικευμένα καθήκοντα</a:t>
            </a:r>
          </a:p>
        </p:txBody>
      </p:sp>
      <p:sp>
        <p:nvSpPr>
          <p:cNvPr id="121864" name="Θέση κειμένου 6"/>
          <p:cNvSpPr txBox="1">
            <a:spLocks/>
          </p:cNvSpPr>
          <p:nvPr/>
        </p:nvSpPr>
        <p:spPr bwMode="auto">
          <a:xfrm>
            <a:off x="7400925" y="3971925"/>
            <a:ext cx="2076450" cy="358775"/>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Λίγες ομάδες &amp; δυνάμεις εργασίας</a:t>
            </a:r>
          </a:p>
        </p:txBody>
      </p:sp>
      <p:sp>
        <p:nvSpPr>
          <p:cNvPr id="121865" name="Θέση κειμένου 8"/>
          <p:cNvSpPr>
            <a:spLocks noGrp="1"/>
          </p:cNvSpPr>
          <p:nvPr>
            <p:ph type="body" sz="quarter" idx="35"/>
          </p:nvPr>
        </p:nvSpPr>
        <p:spPr>
          <a:xfrm>
            <a:off x="9742488" y="3975100"/>
            <a:ext cx="2078037" cy="587375"/>
          </a:xfrm>
        </p:spPr>
        <p:txBody>
          <a:bodyPr/>
          <a:lstStyle/>
          <a:p>
            <a:pPr eaLnBrk="1" hangingPunct="1">
              <a:buFont typeface="Arial" charset="0"/>
              <a:buNone/>
            </a:pPr>
            <a:r>
              <a:rPr lang="el-GR" b="1" smtClean="0">
                <a:solidFill>
                  <a:srgbClr val="404040"/>
                </a:solidFill>
                <a:latin typeface="Calibri" pitchFamily="34" charset="0"/>
              </a:rPr>
              <a:t>Επίσημα &amp; ανεπίσημα μέσα συντονισμού</a:t>
            </a:r>
          </a:p>
        </p:txBody>
      </p:sp>
      <p:pic>
        <p:nvPicPr>
          <p:cNvPr id="121866" name="Γραφικό 28" descr="Παζλ"/>
          <p:cNvPicPr>
            <a:picLocks noChangeAspect="1"/>
          </p:cNvPicPr>
          <p:nvPr/>
        </p:nvPicPr>
        <p:blipFill>
          <a:blip r:embed="rId4"/>
          <a:srcRect/>
          <a:stretch>
            <a:fillRect/>
          </a:stretch>
        </p:blipFill>
        <p:spPr bwMode="auto">
          <a:xfrm>
            <a:off x="10442575" y="2794000"/>
            <a:ext cx="679450" cy="677863"/>
          </a:xfrm>
          <a:prstGeom prst="rect">
            <a:avLst/>
          </a:prstGeom>
          <a:noFill/>
          <a:ln w="9525">
            <a:noFill/>
            <a:miter lim="800000"/>
            <a:headEnd/>
            <a:tailEnd/>
          </a:ln>
        </p:spPr>
      </p:pic>
      <p:sp>
        <p:nvSpPr>
          <p:cNvPr id="2" name="Ορθογώνιο 1">
            <a:extLst>
              <a:ext uri="{FF2B5EF4-FFF2-40B4-BE49-F238E27FC236}"/>
            </a:extLst>
          </p:cNvPr>
          <p:cNvSpPr/>
          <p:nvPr/>
        </p:nvSpPr>
        <p:spPr>
          <a:xfrm>
            <a:off x="5316538" y="1247775"/>
            <a:ext cx="6437312" cy="646113"/>
          </a:xfrm>
          <a:prstGeom prst="rect">
            <a:avLst/>
          </a:prstGeom>
        </p:spPr>
        <p:txBody>
          <a:bodyPr>
            <a:spAutoFit/>
          </a:bodyPr>
          <a:lstStyle/>
          <a:p>
            <a:pPr algn="ctr" fontAlgn="auto">
              <a:spcBef>
                <a:spcPts val="0"/>
              </a:spcBef>
              <a:spcAft>
                <a:spcPts val="0"/>
              </a:spcAft>
              <a:defRPr/>
            </a:pPr>
            <a:r>
              <a:rPr lang="el-GR" b="1" dirty="0">
                <a:solidFill>
                  <a:schemeClr val="tx1">
                    <a:lumMod val="65000"/>
                    <a:lumOff val="35000"/>
                  </a:schemeClr>
                </a:solidFill>
                <a:latin typeface="+mn-lt"/>
                <a:cs typeface="+mn-cs"/>
              </a:rPr>
              <a:t>Μηχανιστικοί Σχεδιασμοί</a:t>
            </a:r>
          </a:p>
          <a:p>
            <a:pPr algn="ctr" fontAlgn="auto">
              <a:spcBef>
                <a:spcPts val="0"/>
              </a:spcBef>
              <a:spcAft>
                <a:spcPts val="0"/>
              </a:spcAft>
              <a:defRPr/>
            </a:pPr>
            <a:r>
              <a:rPr lang="el-GR" dirty="0">
                <a:latin typeface="+mn-lt"/>
                <a:cs typeface="+mn-cs"/>
              </a:rPr>
              <a:t>Μέρος Δεύτερο</a:t>
            </a:r>
          </a:p>
        </p:txBody>
      </p:sp>
      <p:grpSp>
        <p:nvGrpSpPr>
          <p:cNvPr id="8" name="Γραφικό 5" descr="Σύσκεψη">
            <a:extLst>
              <a:ext uri="{FF2B5EF4-FFF2-40B4-BE49-F238E27FC236}"/>
            </a:extLst>
          </p:cNvPr>
          <p:cNvGrpSpPr/>
          <p:nvPr/>
        </p:nvGrpSpPr>
        <p:grpSpPr>
          <a:xfrm>
            <a:off x="8012905" y="2793433"/>
            <a:ext cx="852801" cy="823139"/>
            <a:chOff x="6632775" y="2392342"/>
            <a:chExt cx="914400" cy="914400"/>
          </a:xfrm>
          <a:solidFill>
            <a:schemeClr val="tx1">
              <a:lumMod val="75000"/>
              <a:lumOff val="25000"/>
            </a:schemeClr>
          </a:solidFill>
        </p:grpSpPr>
        <p:sp>
          <p:nvSpPr>
            <p:cNvPr id="10" name="Ελεύθερη σχεδίαση: Σχήμα 9">
              <a:extLst>
                <a:ext uri="{FF2B5EF4-FFF2-40B4-BE49-F238E27FC236}"/>
              </a:extLst>
            </p:cNvPr>
            <p:cNvSpPr/>
            <p:nvPr/>
          </p:nvSpPr>
          <p:spPr>
            <a:xfrm>
              <a:off x="7016156" y="257474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966"/>
                    <a:pt x="110966" y="140494"/>
                    <a:pt x="73819" y="140494"/>
                  </a:cubicBezTo>
                  <a:cubicBezTo>
                    <a:pt x="36671" y="140494"/>
                    <a:pt x="7144" y="110966"/>
                    <a:pt x="7144" y="73819"/>
                  </a:cubicBezTo>
                  <a:cubicBezTo>
                    <a:pt x="7144" y="36671"/>
                    <a:pt x="36671" y="7144"/>
                    <a:pt x="73819" y="7144"/>
                  </a:cubicBezTo>
                  <a:cubicBezTo>
                    <a:pt x="110966" y="7144"/>
                    <a:pt x="140494" y="37624"/>
                    <a:pt x="140494" y="73819"/>
                  </a:cubicBezTo>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1" name="Ελεύθερη σχεδίαση: Σχήμα 10">
              <a:extLst>
                <a:ext uri="{FF2B5EF4-FFF2-40B4-BE49-F238E27FC236}"/>
              </a:extLst>
            </p:cNvPr>
            <p:cNvSpPr/>
            <p:nvPr/>
          </p:nvSpPr>
          <p:spPr>
            <a:xfrm>
              <a:off x="7282856" y="261284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966"/>
                    <a:pt x="110966" y="140494"/>
                    <a:pt x="73819" y="140494"/>
                  </a:cubicBezTo>
                  <a:cubicBezTo>
                    <a:pt x="36671" y="140494"/>
                    <a:pt x="7144" y="110966"/>
                    <a:pt x="7144" y="73819"/>
                  </a:cubicBezTo>
                  <a:cubicBezTo>
                    <a:pt x="7144" y="36671"/>
                    <a:pt x="36671" y="7144"/>
                    <a:pt x="73819" y="7144"/>
                  </a:cubicBezTo>
                  <a:cubicBezTo>
                    <a:pt x="110966" y="7144"/>
                    <a:pt x="140494" y="36671"/>
                    <a:pt x="140494" y="73819"/>
                  </a:cubicBezTo>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2" name="Ελεύθερη σχεδίαση: Σχήμα 11">
              <a:extLst>
                <a:ext uri="{FF2B5EF4-FFF2-40B4-BE49-F238E27FC236}"/>
              </a:extLst>
            </p:cNvPr>
            <p:cNvSpPr/>
            <p:nvPr/>
          </p:nvSpPr>
          <p:spPr>
            <a:xfrm>
              <a:off x="6749456" y="261284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966"/>
                    <a:pt x="110966" y="140494"/>
                    <a:pt x="73819" y="140494"/>
                  </a:cubicBezTo>
                  <a:cubicBezTo>
                    <a:pt x="36671" y="140494"/>
                    <a:pt x="7144" y="110966"/>
                    <a:pt x="7144" y="73819"/>
                  </a:cubicBezTo>
                  <a:cubicBezTo>
                    <a:pt x="7144" y="36671"/>
                    <a:pt x="36671" y="7144"/>
                    <a:pt x="73819" y="7144"/>
                  </a:cubicBezTo>
                  <a:cubicBezTo>
                    <a:pt x="110966" y="7144"/>
                    <a:pt x="140494" y="36671"/>
                    <a:pt x="140494" y="73819"/>
                  </a:cubicBezTo>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3" name="Ελεύθερη σχεδίαση: Σχήμα 12">
              <a:extLst>
                <a:ext uri="{FF2B5EF4-FFF2-40B4-BE49-F238E27FC236}"/>
              </a:extLst>
            </p:cNvPr>
            <p:cNvSpPr/>
            <p:nvPr/>
          </p:nvSpPr>
          <p:spPr>
            <a:xfrm>
              <a:off x="6707546" y="2858591"/>
              <a:ext cx="762000" cy="257175"/>
            </a:xfrm>
            <a:custGeom>
              <a:avLst/>
              <a:gdLst>
                <a:gd name="connsiteX0" fmla="*/ 7144 w 762000"/>
                <a:gd name="connsiteY0" fmla="*/ 258604 h 257175"/>
                <a:gd name="connsiteX1" fmla="*/ 382429 w 762000"/>
                <a:gd name="connsiteY1" fmla="*/ 7144 h 257175"/>
                <a:gd name="connsiteX2" fmla="*/ 757714 w 762000"/>
                <a:gd name="connsiteY2" fmla="*/ 258604 h 257175"/>
                <a:gd name="connsiteX3" fmla="*/ 7144 w 762000"/>
                <a:gd name="connsiteY3" fmla="*/ 258604 h 257175"/>
              </a:gdLst>
              <a:ahLst/>
              <a:cxnLst>
                <a:cxn ang="0">
                  <a:pos x="connsiteX0" y="connsiteY0"/>
                </a:cxn>
                <a:cxn ang="0">
                  <a:pos x="connsiteX1" y="connsiteY1"/>
                </a:cxn>
                <a:cxn ang="0">
                  <a:pos x="connsiteX2" y="connsiteY2"/>
                </a:cxn>
                <a:cxn ang="0">
                  <a:pos x="connsiteX3" y="connsiteY3"/>
                </a:cxn>
              </a:cxnLst>
              <a:rect l="l" t="t" r="r" b="b"/>
              <a:pathLst>
                <a:path w="762000" h="257175">
                  <a:moveTo>
                    <a:pt x="7144" y="258604"/>
                  </a:moveTo>
                  <a:cubicBezTo>
                    <a:pt x="7144" y="119539"/>
                    <a:pt x="174784" y="7144"/>
                    <a:pt x="382429" y="7144"/>
                  </a:cubicBezTo>
                  <a:cubicBezTo>
                    <a:pt x="589121" y="7144"/>
                    <a:pt x="757714" y="119539"/>
                    <a:pt x="757714" y="258604"/>
                  </a:cubicBezTo>
                  <a:lnTo>
                    <a:pt x="7144" y="25860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4" name="Ελεύθερη σχεδίαση: Σχήμα 13">
              <a:extLst>
                <a:ext uri="{FF2B5EF4-FFF2-40B4-BE49-F238E27FC236}"/>
              </a:extLst>
            </p:cNvPr>
            <p:cNvSpPr/>
            <p:nvPr/>
          </p:nvSpPr>
          <p:spPr>
            <a:xfrm>
              <a:off x="6701831" y="2765601"/>
              <a:ext cx="238125" cy="228600"/>
            </a:xfrm>
            <a:custGeom>
              <a:avLst/>
              <a:gdLst>
                <a:gd name="connsiteX0" fmla="*/ 98584 w 238125"/>
                <a:gd name="connsiteY0" fmla="*/ 135376 h 228600"/>
                <a:gd name="connsiteX1" fmla="*/ 235744 w 238125"/>
                <a:gd name="connsiteY1" fmla="*/ 74416 h 228600"/>
                <a:gd name="connsiteX2" fmla="*/ 235744 w 238125"/>
                <a:gd name="connsiteY2" fmla="*/ 63938 h 228600"/>
                <a:gd name="connsiteX3" fmla="*/ 224314 w 238125"/>
                <a:gd name="connsiteY3" fmla="*/ 36316 h 228600"/>
                <a:gd name="connsiteX4" fmla="*/ 206216 w 238125"/>
                <a:gd name="connsiteY4" fmla="*/ 25838 h 228600"/>
                <a:gd name="connsiteX5" fmla="*/ 38576 w 238125"/>
                <a:gd name="connsiteY5" fmla="*/ 24886 h 228600"/>
                <a:gd name="connsiteX6" fmla="*/ 17621 w 238125"/>
                <a:gd name="connsiteY6" fmla="*/ 36316 h 228600"/>
                <a:gd name="connsiteX7" fmla="*/ 7144 w 238125"/>
                <a:gd name="connsiteY7" fmla="*/ 63938 h 228600"/>
                <a:gd name="connsiteX8" fmla="*/ 7144 w 238125"/>
                <a:gd name="connsiteY8" fmla="*/ 225863 h 228600"/>
                <a:gd name="connsiteX9" fmla="*/ 98584 w 238125"/>
                <a:gd name="connsiteY9" fmla="*/ 135376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25" h="228600">
                  <a:moveTo>
                    <a:pt x="98584" y="135376"/>
                  </a:moveTo>
                  <a:cubicBezTo>
                    <a:pt x="138589" y="108706"/>
                    <a:pt x="185261" y="87751"/>
                    <a:pt x="235744" y="74416"/>
                  </a:cubicBezTo>
                  <a:lnTo>
                    <a:pt x="235744" y="63938"/>
                  </a:lnTo>
                  <a:cubicBezTo>
                    <a:pt x="235744" y="53461"/>
                    <a:pt x="230981" y="42983"/>
                    <a:pt x="224314" y="36316"/>
                  </a:cubicBezTo>
                  <a:cubicBezTo>
                    <a:pt x="221456" y="33458"/>
                    <a:pt x="214789" y="29648"/>
                    <a:pt x="206216" y="25838"/>
                  </a:cubicBezTo>
                  <a:cubicBezTo>
                    <a:pt x="153829" y="1073"/>
                    <a:pt x="91916" y="1073"/>
                    <a:pt x="38576" y="24886"/>
                  </a:cubicBezTo>
                  <a:cubicBezTo>
                    <a:pt x="29051" y="28696"/>
                    <a:pt x="21431" y="33458"/>
                    <a:pt x="17621" y="36316"/>
                  </a:cubicBezTo>
                  <a:cubicBezTo>
                    <a:pt x="11906" y="42983"/>
                    <a:pt x="7144" y="53461"/>
                    <a:pt x="7144" y="63938"/>
                  </a:cubicBezTo>
                  <a:lnTo>
                    <a:pt x="7144" y="225863"/>
                  </a:lnTo>
                  <a:cubicBezTo>
                    <a:pt x="29051" y="192526"/>
                    <a:pt x="59531" y="161093"/>
                    <a:pt x="98584" y="135376"/>
                  </a:cubicBezTo>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5" name="Ελεύθερη σχεδίαση: Σχήμα 14">
              <a:extLst>
                <a:ext uri="{FF2B5EF4-FFF2-40B4-BE49-F238E27FC236}"/>
              </a:extLst>
            </p:cNvPr>
            <p:cNvSpPr/>
            <p:nvPr/>
          </p:nvSpPr>
          <p:spPr>
            <a:xfrm>
              <a:off x="6967579" y="2727501"/>
              <a:ext cx="238125" cy="104775"/>
            </a:xfrm>
            <a:custGeom>
              <a:avLst/>
              <a:gdLst>
                <a:gd name="connsiteX0" fmla="*/ 236696 w 238125"/>
                <a:gd name="connsiteY0" fmla="*/ 102991 h 104775"/>
                <a:gd name="connsiteX1" fmla="*/ 236696 w 238125"/>
                <a:gd name="connsiteY1" fmla="*/ 63938 h 104775"/>
                <a:gd name="connsiteX2" fmla="*/ 225266 w 238125"/>
                <a:gd name="connsiteY2" fmla="*/ 36316 h 104775"/>
                <a:gd name="connsiteX3" fmla="*/ 207169 w 238125"/>
                <a:gd name="connsiteY3" fmla="*/ 25838 h 104775"/>
                <a:gd name="connsiteX4" fmla="*/ 39529 w 238125"/>
                <a:gd name="connsiteY4" fmla="*/ 24886 h 104775"/>
                <a:gd name="connsiteX5" fmla="*/ 18574 w 238125"/>
                <a:gd name="connsiteY5" fmla="*/ 36316 h 104775"/>
                <a:gd name="connsiteX6" fmla="*/ 7144 w 238125"/>
                <a:gd name="connsiteY6" fmla="*/ 63938 h 104775"/>
                <a:gd name="connsiteX7" fmla="*/ 7144 w 238125"/>
                <a:gd name="connsiteY7" fmla="*/ 102991 h 104775"/>
                <a:gd name="connsiteX8" fmla="*/ 121444 w 238125"/>
                <a:gd name="connsiteY8" fmla="*/ 91561 h 104775"/>
                <a:gd name="connsiteX9" fmla="*/ 236696 w 238125"/>
                <a:gd name="connsiteY9" fmla="*/ 10299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25" h="104775">
                  <a:moveTo>
                    <a:pt x="236696" y="102991"/>
                  </a:moveTo>
                  <a:lnTo>
                    <a:pt x="236696" y="63938"/>
                  </a:lnTo>
                  <a:cubicBezTo>
                    <a:pt x="236696" y="53461"/>
                    <a:pt x="231934" y="42983"/>
                    <a:pt x="225266" y="36316"/>
                  </a:cubicBezTo>
                  <a:cubicBezTo>
                    <a:pt x="222409" y="33458"/>
                    <a:pt x="215741" y="29648"/>
                    <a:pt x="207169" y="25838"/>
                  </a:cubicBezTo>
                  <a:cubicBezTo>
                    <a:pt x="154781" y="1073"/>
                    <a:pt x="92869" y="1073"/>
                    <a:pt x="39529" y="24886"/>
                  </a:cubicBezTo>
                  <a:cubicBezTo>
                    <a:pt x="30004" y="28696"/>
                    <a:pt x="22384" y="33458"/>
                    <a:pt x="18574" y="36316"/>
                  </a:cubicBezTo>
                  <a:cubicBezTo>
                    <a:pt x="10954" y="42983"/>
                    <a:pt x="7144" y="53461"/>
                    <a:pt x="7144" y="63938"/>
                  </a:cubicBezTo>
                  <a:lnTo>
                    <a:pt x="7144" y="102991"/>
                  </a:lnTo>
                  <a:cubicBezTo>
                    <a:pt x="44291" y="95371"/>
                    <a:pt x="82391" y="91561"/>
                    <a:pt x="121444" y="91561"/>
                  </a:cubicBezTo>
                  <a:cubicBezTo>
                    <a:pt x="160496" y="91561"/>
                    <a:pt x="199549" y="96323"/>
                    <a:pt x="236696" y="102991"/>
                  </a:cubicBezTo>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6" name="Ελεύθερη σχεδίαση: Σχήμα 15">
              <a:extLst>
                <a:ext uri="{FF2B5EF4-FFF2-40B4-BE49-F238E27FC236}"/>
              </a:extLst>
            </p:cNvPr>
            <p:cNvSpPr/>
            <p:nvPr/>
          </p:nvSpPr>
          <p:spPr>
            <a:xfrm>
              <a:off x="7234279" y="2765601"/>
              <a:ext cx="238125" cy="228600"/>
            </a:xfrm>
            <a:custGeom>
              <a:avLst/>
              <a:gdLst>
                <a:gd name="connsiteX0" fmla="*/ 236696 w 238125"/>
                <a:gd name="connsiteY0" fmla="*/ 225863 h 228600"/>
                <a:gd name="connsiteX1" fmla="*/ 236696 w 238125"/>
                <a:gd name="connsiteY1" fmla="*/ 63938 h 228600"/>
                <a:gd name="connsiteX2" fmla="*/ 225266 w 238125"/>
                <a:gd name="connsiteY2" fmla="*/ 36316 h 228600"/>
                <a:gd name="connsiteX3" fmla="*/ 207169 w 238125"/>
                <a:gd name="connsiteY3" fmla="*/ 25838 h 228600"/>
                <a:gd name="connsiteX4" fmla="*/ 39529 w 238125"/>
                <a:gd name="connsiteY4" fmla="*/ 24886 h 228600"/>
                <a:gd name="connsiteX5" fmla="*/ 18574 w 238125"/>
                <a:gd name="connsiteY5" fmla="*/ 36316 h 228600"/>
                <a:gd name="connsiteX6" fmla="*/ 7144 w 238125"/>
                <a:gd name="connsiteY6" fmla="*/ 63938 h 228600"/>
                <a:gd name="connsiteX7" fmla="*/ 7144 w 238125"/>
                <a:gd name="connsiteY7" fmla="*/ 74416 h 228600"/>
                <a:gd name="connsiteX8" fmla="*/ 144304 w 238125"/>
                <a:gd name="connsiteY8" fmla="*/ 135376 h 228600"/>
                <a:gd name="connsiteX9" fmla="*/ 236696 w 238125"/>
                <a:gd name="connsiteY9" fmla="*/ 22586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25" h="228600">
                  <a:moveTo>
                    <a:pt x="236696" y="225863"/>
                  </a:moveTo>
                  <a:lnTo>
                    <a:pt x="236696" y="63938"/>
                  </a:lnTo>
                  <a:cubicBezTo>
                    <a:pt x="236696" y="53461"/>
                    <a:pt x="231934" y="42983"/>
                    <a:pt x="225266" y="36316"/>
                  </a:cubicBezTo>
                  <a:cubicBezTo>
                    <a:pt x="222409" y="33458"/>
                    <a:pt x="215741" y="29648"/>
                    <a:pt x="207169" y="25838"/>
                  </a:cubicBezTo>
                  <a:cubicBezTo>
                    <a:pt x="154781" y="1073"/>
                    <a:pt x="92869" y="1073"/>
                    <a:pt x="39529" y="24886"/>
                  </a:cubicBezTo>
                  <a:cubicBezTo>
                    <a:pt x="30004" y="28696"/>
                    <a:pt x="22384" y="33458"/>
                    <a:pt x="18574" y="36316"/>
                  </a:cubicBezTo>
                  <a:cubicBezTo>
                    <a:pt x="10954" y="42983"/>
                    <a:pt x="7144" y="53461"/>
                    <a:pt x="7144" y="63938"/>
                  </a:cubicBezTo>
                  <a:lnTo>
                    <a:pt x="7144" y="74416"/>
                  </a:lnTo>
                  <a:cubicBezTo>
                    <a:pt x="57626" y="87751"/>
                    <a:pt x="104299" y="108706"/>
                    <a:pt x="144304" y="135376"/>
                  </a:cubicBezTo>
                  <a:cubicBezTo>
                    <a:pt x="184309" y="161093"/>
                    <a:pt x="214789" y="192526"/>
                    <a:pt x="236696" y="225863"/>
                  </a:cubicBezTo>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grpSp>
        <p:nvGrpSpPr>
          <p:cNvPr id="19" name="Γραφικό 17" descr="Έγγραφο">
            <a:extLst>
              <a:ext uri="{FF2B5EF4-FFF2-40B4-BE49-F238E27FC236}"/>
            </a:extLst>
          </p:cNvPr>
          <p:cNvGrpSpPr/>
          <p:nvPr/>
        </p:nvGrpSpPr>
        <p:grpSpPr>
          <a:xfrm>
            <a:off x="5701365" y="2892842"/>
            <a:ext cx="789270" cy="678977"/>
            <a:chOff x="5638800" y="2971800"/>
            <a:chExt cx="678977" cy="678977"/>
          </a:xfrm>
          <a:solidFill>
            <a:schemeClr val="tx1">
              <a:lumMod val="75000"/>
              <a:lumOff val="25000"/>
            </a:schemeClr>
          </a:solidFill>
        </p:grpSpPr>
        <p:sp>
          <p:nvSpPr>
            <p:cNvPr id="20" name="Ελεύθερη σχεδίαση: Σχήμα 19">
              <a:extLst>
                <a:ext uri="{FF2B5EF4-FFF2-40B4-BE49-F238E27FC236}"/>
              </a:extLst>
            </p:cNvPr>
            <p:cNvSpPr/>
            <p:nvPr/>
          </p:nvSpPr>
          <p:spPr>
            <a:xfrm>
              <a:off x="5755112" y="3024458"/>
              <a:ext cx="445579" cy="572887"/>
            </a:xfrm>
            <a:custGeom>
              <a:avLst/>
              <a:gdLst>
                <a:gd name="connsiteX0" fmla="*/ 46359 w 445578"/>
                <a:gd name="connsiteY0" fmla="*/ 527301 h 572886"/>
                <a:gd name="connsiteX1" fmla="*/ 46359 w 445578"/>
                <a:gd name="connsiteY1" fmla="*/ 46359 h 572886"/>
                <a:gd name="connsiteX2" fmla="*/ 223176 w 445578"/>
                <a:gd name="connsiteY2" fmla="*/ 46359 h 572886"/>
                <a:gd name="connsiteX3" fmla="*/ 223176 w 445578"/>
                <a:gd name="connsiteY3" fmla="*/ 194885 h 572886"/>
                <a:gd name="connsiteX4" fmla="*/ 399993 w 445578"/>
                <a:gd name="connsiteY4" fmla="*/ 194885 h 572886"/>
                <a:gd name="connsiteX5" fmla="*/ 399993 w 445578"/>
                <a:gd name="connsiteY5" fmla="*/ 527301 h 572886"/>
                <a:gd name="connsiteX6" fmla="*/ 46359 w 445578"/>
                <a:gd name="connsiteY6" fmla="*/ 527301 h 572886"/>
                <a:gd name="connsiteX7" fmla="*/ 265612 w 445578"/>
                <a:gd name="connsiteY7" fmla="*/ 64041 h 572886"/>
                <a:gd name="connsiteX8" fmla="*/ 354021 w 445578"/>
                <a:gd name="connsiteY8" fmla="*/ 152449 h 572886"/>
                <a:gd name="connsiteX9" fmla="*/ 265612 w 445578"/>
                <a:gd name="connsiteY9" fmla="*/ 152449 h 572886"/>
                <a:gd name="connsiteX10" fmla="*/ 265612 w 445578"/>
                <a:gd name="connsiteY10" fmla="*/ 64041 h 572886"/>
                <a:gd name="connsiteX11" fmla="*/ 265612 w 445578"/>
                <a:gd name="connsiteY11" fmla="*/ 3923 h 572886"/>
                <a:gd name="connsiteX12" fmla="*/ 3923 w 445578"/>
                <a:gd name="connsiteY12" fmla="*/ 3923 h 572886"/>
                <a:gd name="connsiteX13" fmla="*/ 3923 w 445578"/>
                <a:gd name="connsiteY13" fmla="*/ 569737 h 572886"/>
                <a:gd name="connsiteX14" fmla="*/ 442429 w 445578"/>
                <a:gd name="connsiteY14" fmla="*/ 569737 h 572886"/>
                <a:gd name="connsiteX15" fmla="*/ 442429 w 445578"/>
                <a:gd name="connsiteY15" fmla="*/ 159522 h 572886"/>
                <a:gd name="connsiteX16" fmla="*/ 265612 w 445578"/>
                <a:gd name="connsiteY16" fmla="*/ 3923 h 57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5578" h="572886">
                  <a:moveTo>
                    <a:pt x="46359" y="527301"/>
                  </a:moveTo>
                  <a:lnTo>
                    <a:pt x="46359" y="46359"/>
                  </a:lnTo>
                  <a:lnTo>
                    <a:pt x="223176" y="46359"/>
                  </a:lnTo>
                  <a:lnTo>
                    <a:pt x="223176" y="194885"/>
                  </a:lnTo>
                  <a:lnTo>
                    <a:pt x="399993" y="194885"/>
                  </a:lnTo>
                  <a:lnTo>
                    <a:pt x="399993" y="527301"/>
                  </a:lnTo>
                  <a:lnTo>
                    <a:pt x="46359" y="527301"/>
                  </a:lnTo>
                  <a:close/>
                  <a:moveTo>
                    <a:pt x="265612" y="64041"/>
                  </a:moveTo>
                  <a:lnTo>
                    <a:pt x="354021" y="152449"/>
                  </a:lnTo>
                  <a:lnTo>
                    <a:pt x="265612" y="152449"/>
                  </a:lnTo>
                  <a:lnTo>
                    <a:pt x="265612" y="64041"/>
                  </a:lnTo>
                  <a:close/>
                  <a:moveTo>
                    <a:pt x="265612" y="3923"/>
                  </a:moveTo>
                  <a:lnTo>
                    <a:pt x="3923" y="3923"/>
                  </a:lnTo>
                  <a:lnTo>
                    <a:pt x="3923" y="569737"/>
                  </a:lnTo>
                  <a:lnTo>
                    <a:pt x="442429" y="569737"/>
                  </a:lnTo>
                  <a:lnTo>
                    <a:pt x="442429" y="159522"/>
                  </a:lnTo>
                  <a:lnTo>
                    <a:pt x="265612" y="3923"/>
                  </a:lnTo>
                  <a:close/>
                </a:path>
              </a:pathLst>
            </a:custGeom>
            <a:grpFill/>
            <a:ln w="704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1" name="Ελεύθερη σχεδίαση: Σχήμα 20">
              <a:extLst>
                <a:ext uri="{FF2B5EF4-FFF2-40B4-BE49-F238E27FC236}"/>
              </a:extLst>
            </p:cNvPr>
            <p:cNvSpPr/>
            <p:nvPr/>
          </p:nvSpPr>
          <p:spPr>
            <a:xfrm>
              <a:off x="5839985" y="3286147"/>
              <a:ext cx="275834" cy="35363"/>
            </a:xfrm>
            <a:custGeom>
              <a:avLst/>
              <a:gdLst>
                <a:gd name="connsiteX0" fmla="*/ 3923 w 275834"/>
                <a:gd name="connsiteY0" fmla="*/ 3923 h 35363"/>
                <a:gd name="connsiteX1" fmla="*/ 272685 w 275834"/>
                <a:gd name="connsiteY1" fmla="*/ 3923 h 35363"/>
                <a:gd name="connsiteX2" fmla="*/ 272685 w 275834"/>
                <a:gd name="connsiteY2" fmla="*/ 32214 h 35363"/>
                <a:gd name="connsiteX3" fmla="*/ 3923 w 275834"/>
                <a:gd name="connsiteY3" fmla="*/ 32214 h 35363"/>
              </a:gdLst>
              <a:ahLst/>
              <a:cxnLst>
                <a:cxn ang="0">
                  <a:pos x="connsiteX0" y="connsiteY0"/>
                </a:cxn>
                <a:cxn ang="0">
                  <a:pos x="connsiteX1" y="connsiteY1"/>
                </a:cxn>
                <a:cxn ang="0">
                  <a:pos x="connsiteX2" y="connsiteY2"/>
                </a:cxn>
                <a:cxn ang="0">
                  <a:pos x="connsiteX3" y="connsiteY3"/>
                </a:cxn>
              </a:cxnLst>
              <a:rect l="l" t="t" r="r" b="b"/>
              <a:pathLst>
                <a:path w="275834" h="35363">
                  <a:moveTo>
                    <a:pt x="3923" y="3923"/>
                  </a:moveTo>
                  <a:lnTo>
                    <a:pt x="272685" y="3923"/>
                  </a:lnTo>
                  <a:lnTo>
                    <a:pt x="272685" y="32214"/>
                  </a:lnTo>
                  <a:lnTo>
                    <a:pt x="3923" y="32214"/>
                  </a:lnTo>
                  <a:close/>
                </a:path>
              </a:pathLst>
            </a:custGeom>
            <a:grpFill/>
            <a:ln w="704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3" name="Ελεύθερη σχεδίαση: Σχήμα 22">
              <a:extLst>
                <a:ext uri="{FF2B5EF4-FFF2-40B4-BE49-F238E27FC236}"/>
              </a:extLst>
            </p:cNvPr>
            <p:cNvSpPr/>
            <p:nvPr/>
          </p:nvSpPr>
          <p:spPr>
            <a:xfrm>
              <a:off x="5839985" y="3229566"/>
              <a:ext cx="99017" cy="35363"/>
            </a:xfrm>
            <a:custGeom>
              <a:avLst/>
              <a:gdLst>
                <a:gd name="connsiteX0" fmla="*/ 3923 w 99017"/>
                <a:gd name="connsiteY0" fmla="*/ 3923 h 35363"/>
                <a:gd name="connsiteX1" fmla="*/ 95868 w 99017"/>
                <a:gd name="connsiteY1" fmla="*/ 3923 h 35363"/>
                <a:gd name="connsiteX2" fmla="*/ 95868 w 99017"/>
                <a:gd name="connsiteY2" fmla="*/ 32214 h 35363"/>
                <a:gd name="connsiteX3" fmla="*/ 3923 w 99017"/>
                <a:gd name="connsiteY3" fmla="*/ 32214 h 35363"/>
              </a:gdLst>
              <a:ahLst/>
              <a:cxnLst>
                <a:cxn ang="0">
                  <a:pos x="connsiteX0" y="connsiteY0"/>
                </a:cxn>
                <a:cxn ang="0">
                  <a:pos x="connsiteX1" y="connsiteY1"/>
                </a:cxn>
                <a:cxn ang="0">
                  <a:pos x="connsiteX2" y="connsiteY2"/>
                </a:cxn>
                <a:cxn ang="0">
                  <a:pos x="connsiteX3" y="connsiteY3"/>
                </a:cxn>
              </a:cxnLst>
              <a:rect l="l" t="t" r="r" b="b"/>
              <a:pathLst>
                <a:path w="99017" h="35363">
                  <a:moveTo>
                    <a:pt x="3923" y="3923"/>
                  </a:moveTo>
                  <a:lnTo>
                    <a:pt x="95868" y="3923"/>
                  </a:lnTo>
                  <a:lnTo>
                    <a:pt x="95868" y="32214"/>
                  </a:lnTo>
                  <a:lnTo>
                    <a:pt x="3923" y="32214"/>
                  </a:lnTo>
                  <a:close/>
                </a:path>
              </a:pathLst>
            </a:custGeom>
            <a:grpFill/>
            <a:ln w="704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4" name="Ελεύθερη σχεδίαση: Σχήμα 23">
              <a:extLst>
                <a:ext uri="{FF2B5EF4-FFF2-40B4-BE49-F238E27FC236}"/>
              </a:extLst>
            </p:cNvPr>
            <p:cNvSpPr/>
            <p:nvPr/>
          </p:nvSpPr>
          <p:spPr>
            <a:xfrm>
              <a:off x="5839985" y="3342729"/>
              <a:ext cx="275834" cy="35363"/>
            </a:xfrm>
            <a:custGeom>
              <a:avLst/>
              <a:gdLst>
                <a:gd name="connsiteX0" fmla="*/ 3923 w 275834"/>
                <a:gd name="connsiteY0" fmla="*/ 3923 h 35363"/>
                <a:gd name="connsiteX1" fmla="*/ 272685 w 275834"/>
                <a:gd name="connsiteY1" fmla="*/ 3923 h 35363"/>
                <a:gd name="connsiteX2" fmla="*/ 272685 w 275834"/>
                <a:gd name="connsiteY2" fmla="*/ 32214 h 35363"/>
                <a:gd name="connsiteX3" fmla="*/ 3923 w 275834"/>
                <a:gd name="connsiteY3" fmla="*/ 32214 h 35363"/>
              </a:gdLst>
              <a:ahLst/>
              <a:cxnLst>
                <a:cxn ang="0">
                  <a:pos x="connsiteX0" y="connsiteY0"/>
                </a:cxn>
                <a:cxn ang="0">
                  <a:pos x="connsiteX1" y="connsiteY1"/>
                </a:cxn>
                <a:cxn ang="0">
                  <a:pos x="connsiteX2" y="connsiteY2"/>
                </a:cxn>
                <a:cxn ang="0">
                  <a:pos x="connsiteX3" y="connsiteY3"/>
                </a:cxn>
              </a:cxnLst>
              <a:rect l="l" t="t" r="r" b="b"/>
              <a:pathLst>
                <a:path w="275834" h="35363">
                  <a:moveTo>
                    <a:pt x="3923" y="3923"/>
                  </a:moveTo>
                  <a:lnTo>
                    <a:pt x="272685" y="3923"/>
                  </a:lnTo>
                  <a:lnTo>
                    <a:pt x="272685" y="32214"/>
                  </a:lnTo>
                  <a:lnTo>
                    <a:pt x="3923" y="32214"/>
                  </a:lnTo>
                  <a:close/>
                </a:path>
              </a:pathLst>
            </a:custGeom>
            <a:grpFill/>
            <a:ln w="704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7" name="Ελεύθερη σχεδίαση: Σχήμα 26">
              <a:extLst>
                <a:ext uri="{FF2B5EF4-FFF2-40B4-BE49-F238E27FC236}"/>
              </a:extLst>
            </p:cNvPr>
            <p:cNvSpPr/>
            <p:nvPr/>
          </p:nvSpPr>
          <p:spPr>
            <a:xfrm>
              <a:off x="5839985" y="3399310"/>
              <a:ext cx="275834" cy="35363"/>
            </a:xfrm>
            <a:custGeom>
              <a:avLst/>
              <a:gdLst>
                <a:gd name="connsiteX0" fmla="*/ 3923 w 275834"/>
                <a:gd name="connsiteY0" fmla="*/ 3923 h 35363"/>
                <a:gd name="connsiteX1" fmla="*/ 272685 w 275834"/>
                <a:gd name="connsiteY1" fmla="*/ 3923 h 35363"/>
                <a:gd name="connsiteX2" fmla="*/ 272685 w 275834"/>
                <a:gd name="connsiteY2" fmla="*/ 32214 h 35363"/>
                <a:gd name="connsiteX3" fmla="*/ 3923 w 275834"/>
                <a:gd name="connsiteY3" fmla="*/ 32214 h 35363"/>
              </a:gdLst>
              <a:ahLst/>
              <a:cxnLst>
                <a:cxn ang="0">
                  <a:pos x="connsiteX0" y="connsiteY0"/>
                </a:cxn>
                <a:cxn ang="0">
                  <a:pos x="connsiteX1" y="connsiteY1"/>
                </a:cxn>
                <a:cxn ang="0">
                  <a:pos x="connsiteX2" y="connsiteY2"/>
                </a:cxn>
                <a:cxn ang="0">
                  <a:pos x="connsiteX3" y="connsiteY3"/>
                </a:cxn>
              </a:cxnLst>
              <a:rect l="l" t="t" r="r" b="b"/>
              <a:pathLst>
                <a:path w="275834" h="35363">
                  <a:moveTo>
                    <a:pt x="3923" y="3923"/>
                  </a:moveTo>
                  <a:lnTo>
                    <a:pt x="272685" y="3923"/>
                  </a:lnTo>
                  <a:lnTo>
                    <a:pt x="272685" y="32214"/>
                  </a:lnTo>
                  <a:lnTo>
                    <a:pt x="3923" y="32214"/>
                  </a:lnTo>
                  <a:close/>
                </a:path>
              </a:pathLst>
            </a:custGeom>
            <a:grpFill/>
            <a:ln w="704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8" name="Ελεύθερη σχεδίαση: Σχήμα 27">
              <a:extLst>
                <a:ext uri="{FF2B5EF4-FFF2-40B4-BE49-F238E27FC236}"/>
              </a:extLst>
            </p:cNvPr>
            <p:cNvSpPr/>
            <p:nvPr/>
          </p:nvSpPr>
          <p:spPr>
            <a:xfrm>
              <a:off x="5839985" y="3455892"/>
              <a:ext cx="275834" cy="35363"/>
            </a:xfrm>
            <a:custGeom>
              <a:avLst/>
              <a:gdLst>
                <a:gd name="connsiteX0" fmla="*/ 3923 w 275834"/>
                <a:gd name="connsiteY0" fmla="*/ 3923 h 35363"/>
                <a:gd name="connsiteX1" fmla="*/ 272685 w 275834"/>
                <a:gd name="connsiteY1" fmla="*/ 3923 h 35363"/>
                <a:gd name="connsiteX2" fmla="*/ 272685 w 275834"/>
                <a:gd name="connsiteY2" fmla="*/ 32214 h 35363"/>
                <a:gd name="connsiteX3" fmla="*/ 3923 w 275834"/>
                <a:gd name="connsiteY3" fmla="*/ 32214 h 35363"/>
              </a:gdLst>
              <a:ahLst/>
              <a:cxnLst>
                <a:cxn ang="0">
                  <a:pos x="connsiteX0" y="connsiteY0"/>
                </a:cxn>
                <a:cxn ang="0">
                  <a:pos x="connsiteX1" y="connsiteY1"/>
                </a:cxn>
                <a:cxn ang="0">
                  <a:pos x="connsiteX2" y="connsiteY2"/>
                </a:cxn>
                <a:cxn ang="0">
                  <a:pos x="connsiteX3" y="connsiteY3"/>
                </a:cxn>
              </a:cxnLst>
              <a:rect l="l" t="t" r="r" b="b"/>
              <a:pathLst>
                <a:path w="275834" h="35363">
                  <a:moveTo>
                    <a:pt x="3923" y="3923"/>
                  </a:moveTo>
                  <a:lnTo>
                    <a:pt x="272685" y="3923"/>
                  </a:lnTo>
                  <a:lnTo>
                    <a:pt x="272685" y="32214"/>
                  </a:lnTo>
                  <a:lnTo>
                    <a:pt x="3923" y="32214"/>
                  </a:lnTo>
                  <a:close/>
                </a:path>
              </a:pathLst>
            </a:custGeom>
            <a:grpFill/>
            <a:ln w="7045" cap="flat">
              <a:noFill/>
              <a:prstDash val="solid"/>
              <a:miter/>
            </a:ln>
          </p:spPr>
          <p:txBody>
            <a:bodyPr anchor="ctr"/>
            <a:lstStyle/>
            <a:p>
              <a:pPr fontAlgn="auto">
                <a:spcBef>
                  <a:spcPts val="0"/>
                </a:spcBef>
                <a:spcAft>
                  <a:spcPts val="0"/>
                </a:spcAft>
                <a:defRPr/>
              </a:pPr>
              <a:endParaRPr lang="el-GR">
                <a:latin typeface="+mn-lt"/>
                <a:cs typeface="+mn-cs"/>
              </a:endParaRPr>
            </a:p>
          </p:txBody>
        </p:sp>
      </p:gr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31800" y="206375"/>
            <a:ext cx="11339513" cy="801688"/>
          </a:xfrm>
        </p:spPr>
        <p:txBody>
          <a:bodyPr/>
          <a:lstStyle/>
          <a:p>
            <a:pPr algn="ctr" eaLnBrk="1" fontAlgn="auto" hangingPunct="1">
              <a:spcAft>
                <a:spcPts val="0"/>
              </a:spcAft>
              <a:defRPr/>
            </a:pPr>
            <a:r>
              <a:rPr lang="el-GR" sz="2400" b="1" dirty="0">
                <a:solidFill>
                  <a:schemeClr val="tx1">
                    <a:lumMod val="65000"/>
                    <a:lumOff val="35000"/>
                  </a:schemeClr>
                </a:solidFill>
              </a:rPr>
              <a:t>Πώς αλλάζουν τον εργασιακό χώρο οι σχεδιασμοί των οργανισμών;</a:t>
            </a:r>
            <a:endParaRPr lang="el-GR" sz="2400" dirty="0"/>
          </a:p>
        </p:txBody>
      </p:sp>
      <p:sp>
        <p:nvSpPr>
          <p:cNvPr id="5" name="Θέση κειμένου 4"/>
          <p:cNvSpPr>
            <a:spLocks noGrp="1"/>
          </p:cNvSpPr>
          <p:nvPr>
            <p:ph type="body" sz="quarter" idx="33"/>
          </p:nvPr>
        </p:nvSpPr>
        <p:spPr>
          <a:xfrm>
            <a:off x="2771775" y="3971925"/>
            <a:ext cx="1979613" cy="358775"/>
          </a:xfrm>
        </p:spPr>
        <p:txBody>
          <a:bodyPr>
            <a:noAutofit/>
          </a:bodyPr>
          <a:lstStyle/>
          <a:p>
            <a:pPr marL="266700" lvl="1" indent="0" algn="ctr" eaLnBrk="1" fontAlgn="auto" hangingPunct="1">
              <a:spcAft>
                <a:spcPts val="0"/>
              </a:spcAft>
              <a:buFont typeface="Arial" panose="020B0604020202020204" pitchFamily="34" charset="0"/>
              <a:buNone/>
              <a:defRPr/>
            </a:pPr>
            <a:r>
              <a:rPr lang="el-GR" sz="1800" b="1" dirty="0">
                <a:solidFill>
                  <a:schemeClr val="tx1">
                    <a:lumMod val="75000"/>
                    <a:lumOff val="25000"/>
                  </a:schemeClr>
                </a:solidFill>
                <a:latin typeface="+mj-lt"/>
              </a:rPr>
              <a:t>Προσαρμόσιμοι στόχοι </a:t>
            </a:r>
          </a:p>
        </p:txBody>
      </p:sp>
      <p:sp>
        <p:nvSpPr>
          <p:cNvPr id="7" name="Θέση κειμένου 6"/>
          <p:cNvSpPr>
            <a:spLocks noGrp="1"/>
          </p:cNvSpPr>
          <p:nvPr>
            <p:ph type="body" sz="quarter" idx="35"/>
          </p:nvPr>
        </p:nvSpPr>
        <p:spPr>
          <a:xfrm>
            <a:off x="5111750" y="3971925"/>
            <a:ext cx="1979613" cy="358775"/>
          </a:xfrm>
        </p:spPr>
        <p:txBody>
          <a:bodyPr>
            <a:noAutofit/>
          </a:bodyPr>
          <a:lstStyle/>
          <a:p>
            <a:pPr eaLnBrk="1" fontAlgn="auto" hangingPunct="1">
              <a:spcAft>
                <a:spcPts val="0"/>
              </a:spcAft>
              <a:defRPr/>
            </a:pPr>
            <a:r>
              <a:rPr lang="el-GR" b="1" dirty="0"/>
              <a:t>Αποκεντρωμένη εξουσία</a:t>
            </a:r>
          </a:p>
        </p:txBody>
      </p:sp>
      <p:sp>
        <p:nvSpPr>
          <p:cNvPr id="9" name="Θέση κειμένου 8"/>
          <p:cNvSpPr>
            <a:spLocks noGrp="1"/>
          </p:cNvSpPr>
          <p:nvPr>
            <p:ph type="body" sz="quarter" idx="37"/>
          </p:nvPr>
        </p:nvSpPr>
        <p:spPr>
          <a:xfrm>
            <a:off x="7497763" y="3971925"/>
            <a:ext cx="1979612" cy="358775"/>
          </a:xfrm>
        </p:spPr>
        <p:txBody>
          <a:bodyPr>
            <a:noAutofit/>
          </a:bodyPr>
          <a:lstStyle/>
          <a:p>
            <a:pPr eaLnBrk="1" fontAlgn="auto" hangingPunct="1">
              <a:spcAft>
                <a:spcPts val="0"/>
              </a:spcAft>
              <a:defRPr/>
            </a:pPr>
            <a:r>
              <a:rPr lang="el-GR" b="1" dirty="0"/>
              <a:t>Λίγοι κανόνες &amp; διαδικασίες</a:t>
            </a:r>
          </a:p>
        </p:txBody>
      </p:sp>
      <p:sp>
        <p:nvSpPr>
          <p:cNvPr id="123909" name="Θέση κειμένου 9"/>
          <p:cNvSpPr>
            <a:spLocks noGrp="1"/>
          </p:cNvSpPr>
          <p:nvPr>
            <p:ph type="body" sz="quarter" idx="38"/>
          </p:nvPr>
        </p:nvSpPr>
        <p:spPr>
          <a:xfrm>
            <a:off x="4605338" y="1020763"/>
            <a:ext cx="2981325" cy="450850"/>
          </a:xfrm>
        </p:spPr>
        <p:txBody>
          <a:bodyPr/>
          <a:lstStyle/>
          <a:p>
            <a:pPr eaLnBrk="1" hangingPunct="1"/>
            <a:r>
              <a:rPr lang="el-GR" sz="2000" smtClean="0">
                <a:solidFill>
                  <a:srgbClr val="404040"/>
                </a:solidFill>
              </a:rPr>
              <a:t>Οργανικοί σχεδιασμοί</a:t>
            </a:r>
          </a:p>
        </p:txBody>
      </p:sp>
      <p:sp>
        <p:nvSpPr>
          <p:cNvPr id="3" name="Θέση υποσέλιδου 2"/>
          <p:cNvSpPr>
            <a:spLocks noGrp="1"/>
          </p:cNvSpPr>
          <p:nvPr>
            <p:ph type="ftr" sz="quarter" idx="45"/>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46"/>
          </p:nvPr>
        </p:nvSpPr>
        <p:spPr/>
        <p:txBody>
          <a:bodyPr/>
          <a:lstStyle/>
          <a:p>
            <a:pPr>
              <a:defRPr/>
            </a:pPr>
            <a:fld id="{99101524-C453-40B8-BFFC-C707DE9E4E10}" type="slidenum">
              <a:rPr lang="el-GR"/>
              <a:pPr>
                <a:defRPr/>
              </a:pPr>
              <a:t>52</a:t>
            </a:fld>
            <a:endParaRPr lang="el-GR" dirty="0"/>
          </a:p>
        </p:txBody>
      </p:sp>
      <p:sp>
        <p:nvSpPr>
          <p:cNvPr id="123912"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grpSp>
        <p:nvGrpSpPr>
          <p:cNvPr id="13" name="Γραφικό 10" descr="Ευστοχία">
            <a:extLst>
              <a:ext uri="{FF2B5EF4-FFF2-40B4-BE49-F238E27FC236}"/>
            </a:extLst>
          </p:cNvPr>
          <p:cNvGrpSpPr/>
          <p:nvPr/>
        </p:nvGrpSpPr>
        <p:grpSpPr>
          <a:xfrm>
            <a:off x="3443599" y="2561247"/>
            <a:ext cx="636501" cy="631125"/>
            <a:chOff x="5638800" y="2971800"/>
            <a:chExt cx="914400" cy="914400"/>
          </a:xfrm>
          <a:solidFill>
            <a:schemeClr val="tx1">
              <a:lumMod val="75000"/>
              <a:lumOff val="25000"/>
            </a:schemeClr>
          </a:solidFill>
        </p:grpSpPr>
        <p:sp>
          <p:nvSpPr>
            <p:cNvPr id="14" name="Ελεύθερη σχεδίαση: Σχήμα 13">
              <a:extLst>
                <a:ext uri="{FF2B5EF4-FFF2-40B4-BE49-F238E27FC236}"/>
              </a:extLst>
            </p:cNvPr>
            <p:cNvSpPr/>
            <p:nvPr/>
          </p:nvSpPr>
          <p:spPr>
            <a:xfrm>
              <a:off x="5978366" y="3045619"/>
              <a:ext cx="495300" cy="495300"/>
            </a:xfrm>
            <a:custGeom>
              <a:avLst/>
              <a:gdLst>
                <a:gd name="connsiteX0" fmla="*/ 408146 w 495300"/>
                <a:gd name="connsiteY0" fmla="*/ 92869 h 495300"/>
                <a:gd name="connsiteX1" fmla="*/ 398621 w 495300"/>
                <a:gd name="connsiteY1" fmla="*/ 7144 h 495300"/>
                <a:gd name="connsiteX2" fmla="*/ 293846 w 495300"/>
                <a:gd name="connsiteY2" fmla="*/ 111919 h 495300"/>
                <a:gd name="connsiteX3" fmla="*/ 299561 w 495300"/>
                <a:gd name="connsiteY3" fmla="*/ 161449 h 495300"/>
                <a:gd name="connsiteX4" fmla="*/ 147161 w 495300"/>
                <a:gd name="connsiteY4" fmla="*/ 313849 h 495300"/>
                <a:gd name="connsiteX5" fmla="*/ 102394 w 495300"/>
                <a:gd name="connsiteY5" fmla="*/ 302419 h 495300"/>
                <a:gd name="connsiteX6" fmla="*/ 7144 w 495300"/>
                <a:gd name="connsiteY6" fmla="*/ 397669 h 495300"/>
                <a:gd name="connsiteX7" fmla="*/ 102394 w 495300"/>
                <a:gd name="connsiteY7" fmla="*/ 492919 h 495300"/>
                <a:gd name="connsiteX8" fmla="*/ 197644 w 495300"/>
                <a:gd name="connsiteY8" fmla="*/ 397669 h 495300"/>
                <a:gd name="connsiteX9" fmla="*/ 187166 w 495300"/>
                <a:gd name="connsiteY9" fmla="*/ 353854 h 495300"/>
                <a:gd name="connsiteX10" fmla="*/ 339566 w 495300"/>
                <a:gd name="connsiteY10" fmla="*/ 201454 h 495300"/>
                <a:gd name="connsiteX11" fmla="*/ 389096 w 495300"/>
                <a:gd name="connsiteY11" fmla="*/ 207169 h 495300"/>
                <a:gd name="connsiteX12" fmla="*/ 493871 w 495300"/>
                <a:gd name="connsiteY12" fmla="*/ 102394 h 495300"/>
                <a:gd name="connsiteX13" fmla="*/ 408146 w 495300"/>
                <a:gd name="connsiteY13" fmla="*/ 92869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300" h="495300">
                  <a:moveTo>
                    <a:pt x="408146" y="92869"/>
                  </a:moveTo>
                  <a:lnTo>
                    <a:pt x="398621" y="7144"/>
                  </a:lnTo>
                  <a:lnTo>
                    <a:pt x="293846" y="111919"/>
                  </a:lnTo>
                  <a:lnTo>
                    <a:pt x="299561" y="161449"/>
                  </a:lnTo>
                  <a:lnTo>
                    <a:pt x="147161" y="313849"/>
                  </a:lnTo>
                  <a:cubicBezTo>
                    <a:pt x="133826" y="307181"/>
                    <a:pt x="118586" y="302419"/>
                    <a:pt x="102394" y="302419"/>
                  </a:cubicBezTo>
                  <a:cubicBezTo>
                    <a:pt x="50006" y="302419"/>
                    <a:pt x="7144" y="345281"/>
                    <a:pt x="7144" y="397669"/>
                  </a:cubicBezTo>
                  <a:cubicBezTo>
                    <a:pt x="7144" y="450056"/>
                    <a:pt x="50006" y="492919"/>
                    <a:pt x="102394" y="492919"/>
                  </a:cubicBezTo>
                  <a:cubicBezTo>
                    <a:pt x="154781" y="492919"/>
                    <a:pt x="197644" y="450056"/>
                    <a:pt x="197644" y="397669"/>
                  </a:cubicBezTo>
                  <a:cubicBezTo>
                    <a:pt x="197644" y="381476"/>
                    <a:pt x="193834" y="367189"/>
                    <a:pt x="187166" y="353854"/>
                  </a:cubicBezTo>
                  <a:lnTo>
                    <a:pt x="339566" y="201454"/>
                  </a:lnTo>
                  <a:lnTo>
                    <a:pt x="389096" y="207169"/>
                  </a:lnTo>
                  <a:lnTo>
                    <a:pt x="493871" y="102394"/>
                  </a:lnTo>
                  <a:lnTo>
                    <a:pt x="408146" y="92869"/>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5" name="Ελεύθερη σχεδίαση: Σχήμα 14">
              <a:extLst>
                <a:ext uri="{FF2B5EF4-FFF2-40B4-BE49-F238E27FC236}"/>
              </a:extLst>
            </p:cNvPr>
            <p:cNvSpPr/>
            <p:nvPr/>
          </p:nvSpPr>
          <p:spPr>
            <a:xfrm>
              <a:off x="5712619" y="3074194"/>
              <a:ext cx="733425" cy="733425"/>
            </a:xfrm>
            <a:custGeom>
              <a:avLst/>
              <a:gdLst>
                <a:gd name="connsiteX0" fmla="*/ 681514 w 733425"/>
                <a:gd name="connsiteY0" fmla="*/ 205264 h 733425"/>
                <a:gd name="connsiteX1" fmla="*/ 669131 w 733425"/>
                <a:gd name="connsiteY1" fmla="*/ 218599 h 733425"/>
                <a:gd name="connsiteX2" fmla="*/ 651034 w 733425"/>
                <a:gd name="connsiteY2" fmla="*/ 216694 h 733425"/>
                <a:gd name="connsiteX3" fmla="*/ 631031 w 733425"/>
                <a:gd name="connsiteY3" fmla="*/ 213836 h 733425"/>
                <a:gd name="connsiteX4" fmla="*/ 673894 w 733425"/>
                <a:gd name="connsiteY4" fmla="*/ 369094 h 733425"/>
                <a:gd name="connsiteX5" fmla="*/ 369094 w 733425"/>
                <a:gd name="connsiteY5" fmla="*/ 673894 h 733425"/>
                <a:gd name="connsiteX6" fmla="*/ 64294 w 733425"/>
                <a:gd name="connsiteY6" fmla="*/ 369094 h 733425"/>
                <a:gd name="connsiteX7" fmla="*/ 369094 w 733425"/>
                <a:gd name="connsiteY7" fmla="*/ 64294 h 733425"/>
                <a:gd name="connsiteX8" fmla="*/ 524351 w 733425"/>
                <a:gd name="connsiteY8" fmla="*/ 107156 h 733425"/>
                <a:gd name="connsiteX9" fmla="*/ 522446 w 733425"/>
                <a:gd name="connsiteY9" fmla="*/ 88106 h 733425"/>
                <a:gd name="connsiteX10" fmla="*/ 519589 w 733425"/>
                <a:gd name="connsiteY10" fmla="*/ 69056 h 733425"/>
                <a:gd name="connsiteX11" fmla="*/ 532924 w 733425"/>
                <a:gd name="connsiteY11" fmla="*/ 55721 h 733425"/>
                <a:gd name="connsiteX12" fmla="*/ 539591 w 733425"/>
                <a:gd name="connsiteY12" fmla="*/ 49054 h 733425"/>
                <a:gd name="connsiteX13" fmla="*/ 369094 w 733425"/>
                <a:gd name="connsiteY13" fmla="*/ 7144 h 733425"/>
                <a:gd name="connsiteX14" fmla="*/ 7144 w 733425"/>
                <a:gd name="connsiteY14" fmla="*/ 369094 h 733425"/>
                <a:gd name="connsiteX15" fmla="*/ 369094 w 733425"/>
                <a:gd name="connsiteY15" fmla="*/ 731044 h 733425"/>
                <a:gd name="connsiteX16" fmla="*/ 731044 w 733425"/>
                <a:gd name="connsiteY16" fmla="*/ 369094 h 733425"/>
                <a:gd name="connsiteX17" fmla="*/ 688181 w 733425"/>
                <a:gd name="connsiteY17" fmla="*/ 199549 h 733425"/>
                <a:gd name="connsiteX18" fmla="*/ 681514 w 733425"/>
                <a:gd name="connsiteY18" fmla="*/ 205264 h 73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33425" h="733425">
                  <a:moveTo>
                    <a:pt x="681514" y="205264"/>
                  </a:moveTo>
                  <a:lnTo>
                    <a:pt x="669131" y="218599"/>
                  </a:lnTo>
                  <a:lnTo>
                    <a:pt x="651034" y="216694"/>
                  </a:lnTo>
                  <a:lnTo>
                    <a:pt x="631031" y="213836"/>
                  </a:lnTo>
                  <a:cubicBezTo>
                    <a:pt x="657701" y="259556"/>
                    <a:pt x="673894" y="311944"/>
                    <a:pt x="673894" y="369094"/>
                  </a:cubicBezTo>
                  <a:cubicBezTo>
                    <a:pt x="673894" y="536734"/>
                    <a:pt x="536734" y="673894"/>
                    <a:pt x="369094" y="673894"/>
                  </a:cubicBezTo>
                  <a:cubicBezTo>
                    <a:pt x="201454" y="673894"/>
                    <a:pt x="64294" y="536734"/>
                    <a:pt x="64294" y="369094"/>
                  </a:cubicBezTo>
                  <a:cubicBezTo>
                    <a:pt x="64294" y="201454"/>
                    <a:pt x="201454" y="64294"/>
                    <a:pt x="369094" y="64294"/>
                  </a:cubicBezTo>
                  <a:cubicBezTo>
                    <a:pt x="425291" y="64294"/>
                    <a:pt x="478631" y="79534"/>
                    <a:pt x="524351" y="107156"/>
                  </a:cubicBezTo>
                  <a:lnTo>
                    <a:pt x="522446" y="88106"/>
                  </a:lnTo>
                  <a:lnTo>
                    <a:pt x="519589" y="69056"/>
                  </a:lnTo>
                  <a:lnTo>
                    <a:pt x="532924" y="55721"/>
                  </a:lnTo>
                  <a:lnTo>
                    <a:pt x="539591" y="49054"/>
                  </a:lnTo>
                  <a:cubicBezTo>
                    <a:pt x="488156" y="22384"/>
                    <a:pt x="431006" y="7144"/>
                    <a:pt x="369094" y="7144"/>
                  </a:cubicBezTo>
                  <a:cubicBezTo>
                    <a:pt x="169069" y="7144"/>
                    <a:pt x="7144" y="169069"/>
                    <a:pt x="7144" y="369094"/>
                  </a:cubicBezTo>
                  <a:cubicBezTo>
                    <a:pt x="7144" y="569119"/>
                    <a:pt x="169069" y="731044"/>
                    <a:pt x="369094" y="731044"/>
                  </a:cubicBezTo>
                  <a:cubicBezTo>
                    <a:pt x="569119" y="731044"/>
                    <a:pt x="731044" y="569119"/>
                    <a:pt x="731044" y="369094"/>
                  </a:cubicBezTo>
                  <a:cubicBezTo>
                    <a:pt x="731044" y="307181"/>
                    <a:pt x="715804" y="250031"/>
                    <a:pt x="688181" y="199549"/>
                  </a:cubicBezTo>
                  <a:lnTo>
                    <a:pt x="681514" y="20526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6" name="Ελεύθερη σχεδίαση: Σχήμα 15">
              <a:extLst>
                <a:ext uri="{FF2B5EF4-FFF2-40B4-BE49-F238E27FC236}"/>
              </a:extLst>
            </p:cNvPr>
            <p:cNvSpPr/>
            <p:nvPr/>
          </p:nvSpPr>
          <p:spPr>
            <a:xfrm>
              <a:off x="5845969" y="3207544"/>
              <a:ext cx="466725" cy="466725"/>
            </a:xfrm>
            <a:custGeom>
              <a:avLst/>
              <a:gdLst>
                <a:gd name="connsiteX0" fmla="*/ 394811 w 466725"/>
                <a:gd name="connsiteY0" fmla="*/ 170974 h 466725"/>
                <a:gd name="connsiteX1" fmla="*/ 407194 w 466725"/>
                <a:gd name="connsiteY1" fmla="*/ 235744 h 466725"/>
                <a:gd name="connsiteX2" fmla="*/ 235744 w 466725"/>
                <a:gd name="connsiteY2" fmla="*/ 407194 h 466725"/>
                <a:gd name="connsiteX3" fmla="*/ 64294 w 466725"/>
                <a:gd name="connsiteY3" fmla="*/ 235744 h 466725"/>
                <a:gd name="connsiteX4" fmla="*/ 235744 w 466725"/>
                <a:gd name="connsiteY4" fmla="*/ 64294 h 466725"/>
                <a:gd name="connsiteX5" fmla="*/ 300514 w 466725"/>
                <a:gd name="connsiteY5" fmla="*/ 76676 h 466725"/>
                <a:gd name="connsiteX6" fmla="*/ 343376 w 466725"/>
                <a:gd name="connsiteY6" fmla="*/ 33814 h 466725"/>
                <a:gd name="connsiteX7" fmla="*/ 235744 w 466725"/>
                <a:gd name="connsiteY7" fmla="*/ 7144 h 466725"/>
                <a:gd name="connsiteX8" fmla="*/ 7144 w 466725"/>
                <a:gd name="connsiteY8" fmla="*/ 235744 h 466725"/>
                <a:gd name="connsiteX9" fmla="*/ 235744 w 466725"/>
                <a:gd name="connsiteY9" fmla="*/ 464344 h 466725"/>
                <a:gd name="connsiteX10" fmla="*/ 464344 w 466725"/>
                <a:gd name="connsiteY10" fmla="*/ 235744 h 466725"/>
                <a:gd name="connsiteX11" fmla="*/ 437674 w 466725"/>
                <a:gd name="connsiteY11" fmla="*/ 128111 h 466725"/>
                <a:gd name="connsiteX12" fmla="*/ 394811 w 466725"/>
                <a:gd name="connsiteY12" fmla="*/ 170974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466725">
                  <a:moveTo>
                    <a:pt x="394811" y="170974"/>
                  </a:moveTo>
                  <a:cubicBezTo>
                    <a:pt x="403384" y="190976"/>
                    <a:pt x="407194" y="212884"/>
                    <a:pt x="407194" y="235744"/>
                  </a:cubicBezTo>
                  <a:cubicBezTo>
                    <a:pt x="407194" y="330041"/>
                    <a:pt x="330041" y="407194"/>
                    <a:pt x="235744" y="407194"/>
                  </a:cubicBezTo>
                  <a:cubicBezTo>
                    <a:pt x="141446" y="407194"/>
                    <a:pt x="64294" y="330041"/>
                    <a:pt x="64294" y="235744"/>
                  </a:cubicBezTo>
                  <a:cubicBezTo>
                    <a:pt x="64294" y="141446"/>
                    <a:pt x="141446" y="64294"/>
                    <a:pt x="235744" y="64294"/>
                  </a:cubicBezTo>
                  <a:cubicBezTo>
                    <a:pt x="258604" y="64294"/>
                    <a:pt x="280511" y="69056"/>
                    <a:pt x="300514" y="76676"/>
                  </a:cubicBezTo>
                  <a:lnTo>
                    <a:pt x="343376" y="33814"/>
                  </a:lnTo>
                  <a:cubicBezTo>
                    <a:pt x="310991" y="16669"/>
                    <a:pt x="274796" y="7144"/>
                    <a:pt x="235744" y="7144"/>
                  </a:cubicBezTo>
                  <a:cubicBezTo>
                    <a:pt x="110014" y="7144"/>
                    <a:pt x="7144" y="110014"/>
                    <a:pt x="7144" y="235744"/>
                  </a:cubicBezTo>
                  <a:cubicBezTo>
                    <a:pt x="7144" y="361474"/>
                    <a:pt x="110014" y="464344"/>
                    <a:pt x="235744" y="464344"/>
                  </a:cubicBezTo>
                  <a:cubicBezTo>
                    <a:pt x="361474" y="464344"/>
                    <a:pt x="464344" y="361474"/>
                    <a:pt x="464344" y="235744"/>
                  </a:cubicBezTo>
                  <a:cubicBezTo>
                    <a:pt x="464344" y="196691"/>
                    <a:pt x="454819" y="160496"/>
                    <a:pt x="437674" y="128111"/>
                  </a:cubicBezTo>
                  <a:lnTo>
                    <a:pt x="394811" y="17097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grpSp>
        <p:nvGrpSpPr>
          <p:cNvPr id="17" name="Γραφικό 28" descr="Χρήστης">
            <a:extLst>
              <a:ext uri="{FF2B5EF4-FFF2-40B4-BE49-F238E27FC236}"/>
            </a:extLst>
          </p:cNvPr>
          <p:cNvGrpSpPr/>
          <p:nvPr/>
        </p:nvGrpSpPr>
        <p:grpSpPr>
          <a:xfrm>
            <a:off x="5798608" y="2491804"/>
            <a:ext cx="594782" cy="646331"/>
            <a:chOff x="5638800" y="2971800"/>
            <a:chExt cx="914400" cy="914400"/>
          </a:xfrm>
          <a:solidFill>
            <a:schemeClr val="tx1">
              <a:lumMod val="75000"/>
              <a:lumOff val="25000"/>
            </a:schemeClr>
          </a:solidFill>
        </p:grpSpPr>
        <p:sp>
          <p:nvSpPr>
            <p:cNvPr id="18" name="Ελεύθερη σχεδίαση: Σχήμα 17">
              <a:extLst>
                <a:ext uri="{FF2B5EF4-FFF2-40B4-BE49-F238E27FC236}"/>
              </a:extLst>
            </p:cNvPr>
            <p:cNvSpPr/>
            <p:nvPr/>
          </p:nvSpPr>
          <p:spPr>
            <a:xfrm>
              <a:off x="5936456" y="3098006"/>
              <a:ext cx="314325" cy="314325"/>
            </a:xfrm>
            <a:custGeom>
              <a:avLst/>
              <a:gdLst>
                <a:gd name="connsiteX0" fmla="*/ 311944 w 314325"/>
                <a:gd name="connsiteY0" fmla="*/ 159544 h 314325"/>
                <a:gd name="connsiteX1" fmla="*/ 159544 w 314325"/>
                <a:gd name="connsiteY1" fmla="*/ 311944 h 314325"/>
                <a:gd name="connsiteX2" fmla="*/ 7144 w 314325"/>
                <a:gd name="connsiteY2" fmla="*/ 159544 h 314325"/>
                <a:gd name="connsiteX3" fmla="*/ 159544 w 314325"/>
                <a:gd name="connsiteY3" fmla="*/ 7144 h 314325"/>
                <a:gd name="connsiteX4" fmla="*/ 311944 w 314325"/>
                <a:gd name="connsiteY4" fmla="*/ 159544 h 314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5" h="314325">
                  <a:moveTo>
                    <a:pt x="311944" y="159544"/>
                  </a:moveTo>
                  <a:cubicBezTo>
                    <a:pt x="311944" y="243712"/>
                    <a:pt x="243712" y="311944"/>
                    <a:pt x="159544" y="311944"/>
                  </a:cubicBezTo>
                  <a:cubicBezTo>
                    <a:pt x="75376" y="311944"/>
                    <a:pt x="7144" y="243712"/>
                    <a:pt x="7144" y="159544"/>
                  </a:cubicBezTo>
                  <a:cubicBezTo>
                    <a:pt x="7144" y="75376"/>
                    <a:pt x="75376" y="7144"/>
                    <a:pt x="159544" y="7144"/>
                  </a:cubicBezTo>
                  <a:cubicBezTo>
                    <a:pt x="243712" y="7144"/>
                    <a:pt x="311944" y="75376"/>
                    <a:pt x="311944" y="15954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9" name="Ελεύθερη σχεδίαση: Σχήμα 18">
              <a:extLst>
                <a:ext uri="{FF2B5EF4-FFF2-40B4-BE49-F238E27FC236}"/>
              </a:extLst>
            </p:cNvPr>
            <p:cNvSpPr/>
            <p:nvPr/>
          </p:nvSpPr>
          <p:spPr>
            <a:xfrm>
              <a:off x="5784056" y="3440906"/>
              <a:ext cx="619125" cy="314325"/>
            </a:xfrm>
            <a:custGeom>
              <a:avLst/>
              <a:gdLst>
                <a:gd name="connsiteX0" fmla="*/ 616744 w 619125"/>
                <a:gd name="connsiteY0" fmla="*/ 311944 h 314325"/>
                <a:gd name="connsiteX1" fmla="*/ 616744 w 619125"/>
                <a:gd name="connsiteY1" fmla="*/ 159544 h 314325"/>
                <a:gd name="connsiteX2" fmla="*/ 586264 w 619125"/>
                <a:gd name="connsiteY2" fmla="*/ 98584 h 314325"/>
                <a:gd name="connsiteX3" fmla="*/ 437674 w 619125"/>
                <a:gd name="connsiteY3" fmla="*/ 26194 h 314325"/>
                <a:gd name="connsiteX4" fmla="*/ 311944 w 619125"/>
                <a:gd name="connsiteY4" fmla="*/ 7144 h 314325"/>
                <a:gd name="connsiteX5" fmla="*/ 186214 w 619125"/>
                <a:gd name="connsiteY5" fmla="*/ 26194 h 314325"/>
                <a:gd name="connsiteX6" fmla="*/ 37624 w 619125"/>
                <a:gd name="connsiteY6" fmla="*/ 98584 h 314325"/>
                <a:gd name="connsiteX7" fmla="*/ 7144 w 619125"/>
                <a:gd name="connsiteY7" fmla="*/ 159544 h 314325"/>
                <a:gd name="connsiteX8" fmla="*/ 7144 w 619125"/>
                <a:gd name="connsiteY8" fmla="*/ 311944 h 314325"/>
                <a:gd name="connsiteX9" fmla="*/ 616744 w 619125"/>
                <a:gd name="connsiteY9" fmla="*/ 311944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9125" h="314325">
                  <a:moveTo>
                    <a:pt x="616744" y="311944"/>
                  </a:moveTo>
                  <a:lnTo>
                    <a:pt x="616744" y="159544"/>
                  </a:lnTo>
                  <a:cubicBezTo>
                    <a:pt x="616744" y="136684"/>
                    <a:pt x="605314" y="113824"/>
                    <a:pt x="586264" y="98584"/>
                  </a:cubicBezTo>
                  <a:cubicBezTo>
                    <a:pt x="544354" y="64294"/>
                    <a:pt x="491014" y="41434"/>
                    <a:pt x="437674" y="26194"/>
                  </a:cubicBezTo>
                  <a:cubicBezTo>
                    <a:pt x="399574" y="14764"/>
                    <a:pt x="357664" y="7144"/>
                    <a:pt x="311944" y="7144"/>
                  </a:cubicBezTo>
                  <a:cubicBezTo>
                    <a:pt x="270034" y="7144"/>
                    <a:pt x="228124" y="14764"/>
                    <a:pt x="186214" y="26194"/>
                  </a:cubicBezTo>
                  <a:cubicBezTo>
                    <a:pt x="132874" y="41434"/>
                    <a:pt x="79534" y="68104"/>
                    <a:pt x="37624" y="98584"/>
                  </a:cubicBezTo>
                  <a:cubicBezTo>
                    <a:pt x="18574" y="113824"/>
                    <a:pt x="7144" y="136684"/>
                    <a:pt x="7144" y="159544"/>
                  </a:cubicBezTo>
                  <a:lnTo>
                    <a:pt x="7144" y="311944"/>
                  </a:lnTo>
                  <a:lnTo>
                    <a:pt x="616744" y="3119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grpSp>
        <p:nvGrpSpPr>
          <p:cNvPr id="20" name="Γραφικό 33" descr="Λίστα">
            <a:extLst>
              <a:ext uri="{FF2B5EF4-FFF2-40B4-BE49-F238E27FC236}"/>
            </a:extLst>
          </p:cNvPr>
          <p:cNvGrpSpPr/>
          <p:nvPr/>
        </p:nvGrpSpPr>
        <p:grpSpPr>
          <a:xfrm>
            <a:off x="8151929" y="2534235"/>
            <a:ext cx="580041" cy="580041"/>
            <a:chOff x="5638800" y="2971800"/>
            <a:chExt cx="580041" cy="580041"/>
          </a:xfrm>
          <a:solidFill>
            <a:schemeClr val="tx1">
              <a:lumMod val="75000"/>
              <a:lumOff val="25000"/>
            </a:schemeClr>
          </a:solidFill>
        </p:grpSpPr>
        <p:sp>
          <p:nvSpPr>
            <p:cNvPr id="21" name="Ελεύθερη σχεδίαση: Σχήμα 20">
              <a:extLst>
                <a:ext uri="{FF2B5EF4-FFF2-40B4-BE49-F238E27FC236}"/>
              </a:extLst>
            </p:cNvPr>
            <p:cNvSpPr/>
            <p:nvPr/>
          </p:nvSpPr>
          <p:spPr>
            <a:xfrm>
              <a:off x="5738683" y="3017305"/>
              <a:ext cx="374610" cy="483368"/>
            </a:xfrm>
            <a:custGeom>
              <a:avLst/>
              <a:gdLst>
                <a:gd name="connsiteX0" fmla="*/ 39085 w 374609"/>
                <a:gd name="connsiteY0" fmla="*/ 39085 h 483367"/>
                <a:gd name="connsiteX1" fmla="*/ 341189 w 374609"/>
                <a:gd name="connsiteY1" fmla="*/ 39085 h 483367"/>
                <a:gd name="connsiteX2" fmla="*/ 341189 w 374609"/>
                <a:gd name="connsiteY2" fmla="*/ 449947 h 483367"/>
                <a:gd name="connsiteX3" fmla="*/ 39085 w 374609"/>
                <a:gd name="connsiteY3" fmla="*/ 449947 h 483367"/>
                <a:gd name="connsiteX4" fmla="*/ 39085 w 374609"/>
                <a:gd name="connsiteY4" fmla="*/ 39085 h 483367"/>
                <a:gd name="connsiteX5" fmla="*/ 2832 w 374609"/>
                <a:gd name="connsiteY5" fmla="*/ 486200 h 483367"/>
                <a:gd name="connsiteX6" fmla="*/ 377442 w 374609"/>
                <a:gd name="connsiteY6" fmla="*/ 486200 h 483367"/>
                <a:gd name="connsiteX7" fmla="*/ 377442 w 374609"/>
                <a:gd name="connsiteY7" fmla="*/ 2832 h 483367"/>
                <a:gd name="connsiteX8" fmla="*/ 2832 w 374609"/>
                <a:gd name="connsiteY8" fmla="*/ 2832 h 483367"/>
                <a:gd name="connsiteX9" fmla="*/ 2832 w 374609"/>
                <a:gd name="connsiteY9" fmla="*/ 486200 h 483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4609" h="483367">
                  <a:moveTo>
                    <a:pt x="39085" y="39085"/>
                  </a:moveTo>
                  <a:lnTo>
                    <a:pt x="341189" y="39085"/>
                  </a:lnTo>
                  <a:lnTo>
                    <a:pt x="341189" y="449947"/>
                  </a:lnTo>
                  <a:lnTo>
                    <a:pt x="39085" y="449947"/>
                  </a:lnTo>
                  <a:lnTo>
                    <a:pt x="39085" y="39085"/>
                  </a:lnTo>
                  <a:close/>
                  <a:moveTo>
                    <a:pt x="2832" y="486200"/>
                  </a:moveTo>
                  <a:lnTo>
                    <a:pt x="377442" y="486200"/>
                  </a:lnTo>
                  <a:lnTo>
                    <a:pt x="377442" y="2832"/>
                  </a:lnTo>
                  <a:lnTo>
                    <a:pt x="2832" y="2832"/>
                  </a:lnTo>
                  <a:lnTo>
                    <a:pt x="2832" y="486200"/>
                  </a:lnTo>
                  <a:close/>
                </a:path>
              </a:pathLst>
            </a:custGeom>
            <a:grpFill/>
            <a:ln w="5953"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2" name="Ελεύθερη σχεδίαση: Σχήμα 21">
              <a:extLst>
                <a:ext uri="{FF2B5EF4-FFF2-40B4-BE49-F238E27FC236}"/>
              </a:extLst>
            </p:cNvPr>
            <p:cNvSpPr/>
            <p:nvPr/>
          </p:nvSpPr>
          <p:spPr>
            <a:xfrm>
              <a:off x="5817231" y="3089810"/>
              <a:ext cx="48337" cy="48337"/>
            </a:xfrm>
            <a:custGeom>
              <a:avLst/>
              <a:gdLst>
                <a:gd name="connsiteX0" fmla="*/ 2832 w 48336"/>
                <a:gd name="connsiteY0" fmla="*/ 2832 h 48336"/>
                <a:gd name="connsiteX1" fmla="*/ 51169 w 48336"/>
                <a:gd name="connsiteY1" fmla="*/ 2832 h 48336"/>
                <a:gd name="connsiteX2" fmla="*/ 51169 w 48336"/>
                <a:gd name="connsiteY2" fmla="*/ 51169 h 48336"/>
                <a:gd name="connsiteX3" fmla="*/ 2832 w 48336"/>
                <a:gd name="connsiteY3" fmla="*/ 51169 h 48336"/>
              </a:gdLst>
              <a:ahLst/>
              <a:cxnLst>
                <a:cxn ang="0">
                  <a:pos x="connsiteX0" y="connsiteY0"/>
                </a:cxn>
                <a:cxn ang="0">
                  <a:pos x="connsiteX1" y="connsiteY1"/>
                </a:cxn>
                <a:cxn ang="0">
                  <a:pos x="connsiteX2" y="connsiteY2"/>
                </a:cxn>
                <a:cxn ang="0">
                  <a:pos x="connsiteX3" y="connsiteY3"/>
                </a:cxn>
              </a:cxnLst>
              <a:rect l="l" t="t" r="r" b="b"/>
              <a:pathLst>
                <a:path w="48336" h="48336">
                  <a:moveTo>
                    <a:pt x="2832" y="2832"/>
                  </a:moveTo>
                  <a:lnTo>
                    <a:pt x="51169" y="2832"/>
                  </a:lnTo>
                  <a:lnTo>
                    <a:pt x="51169" y="51169"/>
                  </a:lnTo>
                  <a:lnTo>
                    <a:pt x="2832" y="51169"/>
                  </a:lnTo>
                  <a:close/>
                </a:path>
              </a:pathLst>
            </a:custGeom>
            <a:grpFill/>
            <a:ln w="5953"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3" name="Ελεύθερη σχεδίαση: Σχήμα 22">
              <a:extLst>
                <a:ext uri="{FF2B5EF4-FFF2-40B4-BE49-F238E27FC236}"/>
              </a:extLst>
            </p:cNvPr>
            <p:cNvSpPr/>
            <p:nvPr/>
          </p:nvSpPr>
          <p:spPr>
            <a:xfrm>
              <a:off x="5913904" y="3101894"/>
              <a:ext cx="120842" cy="24168"/>
            </a:xfrm>
            <a:custGeom>
              <a:avLst/>
              <a:gdLst>
                <a:gd name="connsiteX0" fmla="*/ 2832 w 120841"/>
                <a:gd name="connsiteY0" fmla="*/ 2832 h 24168"/>
                <a:gd name="connsiteX1" fmla="*/ 123674 w 120841"/>
                <a:gd name="connsiteY1" fmla="*/ 2832 h 24168"/>
                <a:gd name="connsiteX2" fmla="*/ 123674 w 120841"/>
                <a:gd name="connsiteY2" fmla="*/ 27001 h 24168"/>
                <a:gd name="connsiteX3" fmla="*/ 2832 w 120841"/>
                <a:gd name="connsiteY3" fmla="*/ 27001 h 24168"/>
              </a:gdLst>
              <a:ahLst/>
              <a:cxnLst>
                <a:cxn ang="0">
                  <a:pos x="connsiteX0" y="connsiteY0"/>
                </a:cxn>
                <a:cxn ang="0">
                  <a:pos x="connsiteX1" y="connsiteY1"/>
                </a:cxn>
                <a:cxn ang="0">
                  <a:pos x="connsiteX2" y="connsiteY2"/>
                </a:cxn>
                <a:cxn ang="0">
                  <a:pos x="connsiteX3" y="connsiteY3"/>
                </a:cxn>
              </a:cxnLst>
              <a:rect l="l" t="t" r="r" b="b"/>
              <a:pathLst>
                <a:path w="120841" h="24168">
                  <a:moveTo>
                    <a:pt x="2832" y="2832"/>
                  </a:moveTo>
                  <a:lnTo>
                    <a:pt x="123674" y="2832"/>
                  </a:lnTo>
                  <a:lnTo>
                    <a:pt x="123674" y="27001"/>
                  </a:lnTo>
                  <a:lnTo>
                    <a:pt x="2832" y="27001"/>
                  </a:lnTo>
                  <a:close/>
                </a:path>
              </a:pathLst>
            </a:custGeom>
            <a:grpFill/>
            <a:ln w="5953"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4" name="Ελεύθερη σχεδίαση: Σχήμα 23">
              <a:extLst>
                <a:ext uri="{FF2B5EF4-FFF2-40B4-BE49-F238E27FC236}"/>
              </a:extLst>
            </p:cNvPr>
            <p:cNvSpPr/>
            <p:nvPr/>
          </p:nvSpPr>
          <p:spPr>
            <a:xfrm>
              <a:off x="5817231" y="3186483"/>
              <a:ext cx="48337" cy="48337"/>
            </a:xfrm>
            <a:custGeom>
              <a:avLst/>
              <a:gdLst>
                <a:gd name="connsiteX0" fmla="*/ 2832 w 48336"/>
                <a:gd name="connsiteY0" fmla="*/ 2832 h 48336"/>
                <a:gd name="connsiteX1" fmla="*/ 51169 w 48336"/>
                <a:gd name="connsiteY1" fmla="*/ 2832 h 48336"/>
                <a:gd name="connsiteX2" fmla="*/ 51169 w 48336"/>
                <a:gd name="connsiteY2" fmla="*/ 51169 h 48336"/>
                <a:gd name="connsiteX3" fmla="*/ 2832 w 48336"/>
                <a:gd name="connsiteY3" fmla="*/ 51169 h 48336"/>
              </a:gdLst>
              <a:ahLst/>
              <a:cxnLst>
                <a:cxn ang="0">
                  <a:pos x="connsiteX0" y="connsiteY0"/>
                </a:cxn>
                <a:cxn ang="0">
                  <a:pos x="connsiteX1" y="connsiteY1"/>
                </a:cxn>
                <a:cxn ang="0">
                  <a:pos x="connsiteX2" y="connsiteY2"/>
                </a:cxn>
                <a:cxn ang="0">
                  <a:pos x="connsiteX3" y="connsiteY3"/>
                </a:cxn>
              </a:cxnLst>
              <a:rect l="l" t="t" r="r" b="b"/>
              <a:pathLst>
                <a:path w="48336" h="48336">
                  <a:moveTo>
                    <a:pt x="2832" y="2832"/>
                  </a:moveTo>
                  <a:lnTo>
                    <a:pt x="51169" y="2832"/>
                  </a:lnTo>
                  <a:lnTo>
                    <a:pt x="51169" y="51169"/>
                  </a:lnTo>
                  <a:lnTo>
                    <a:pt x="2832" y="51169"/>
                  </a:lnTo>
                  <a:close/>
                </a:path>
              </a:pathLst>
            </a:custGeom>
            <a:grpFill/>
            <a:ln w="5953"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5" name="Ελεύθερη σχεδίαση: Σχήμα 24">
              <a:extLst>
                <a:ext uri="{FF2B5EF4-FFF2-40B4-BE49-F238E27FC236}"/>
              </a:extLst>
            </p:cNvPr>
            <p:cNvSpPr/>
            <p:nvPr/>
          </p:nvSpPr>
          <p:spPr>
            <a:xfrm>
              <a:off x="5913904" y="3198567"/>
              <a:ext cx="120842" cy="24168"/>
            </a:xfrm>
            <a:custGeom>
              <a:avLst/>
              <a:gdLst>
                <a:gd name="connsiteX0" fmla="*/ 2832 w 120841"/>
                <a:gd name="connsiteY0" fmla="*/ 2832 h 24168"/>
                <a:gd name="connsiteX1" fmla="*/ 123674 w 120841"/>
                <a:gd name="connsiteY1" fmla="*/ 2832 h 24168"/>
                <a:gd name="connsiteX2" fmla="*/ 123674 w 120841"/>
                <a:gd name="connsiteY2" fmla="*/ 27001 h 24168"/>
                <a:gd name="connsiteX3" fmla="*/ 2832 w 120841"/>
                <a:gd name="connsiteY3" fmla="*/ 27001 h 24168"/>
              </a:gdLst>
              <a:ahLst/>
              <a:cxnLst>
                <a:cxn ang="0">
                  <a:pos x="connsiteX0" y="connsiteY0"/>
                </a:cxn>
                <a:cxn ang="0">
                  <a:pos x="connsiteX1" y="connsiteY1"/>
                </a:cxn>
                <a:cxn ang="0">
                  <a:pos x="connsiteX2" y="connsiteY2"/>
                </a:cxn>
                <a:cxn ang="0">
                  <a:pos x="connsiteX3" y="connsiteY3"/>
                </a:cxn>
              </a:cxnLst>
              <a:rect l="l" t="t" r="r" b="b"/>
              <a:pathLst>
                <a:path w="120841" h="24168">
                  <a:moveTo>
                    <a:pt x="2832" y="2832"/>
                  </a:moveTo>
                  <a:lnTo>
                    <a:pt x="123674" y="2832"/>
                  </a:lnTo>
                  <a:lnTo>
                    <a:pt x="123674" y="27001"/>
                  </a:lnTo>
                  <a:lnTo>
                    <a:pt x="2832" y="27001"/>
                  </a:lnTo>
                  <a:close/>
                </a:path>
              </a:pathLst>
            </a:custGeom>
            <a:grpFill/>
            <a:ln w="5953"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6" name="Ελεύθερη σχεδίαση: Σχήμα 25">
              <a:extLst>
                <a:ext uri="{FF2B5EF4-FFF2-40B4-BE49-F238E27FC236}"/>
              </a:extLst>
            </p:cNvPr>
            <p:cNvSpPr/>
            <p:nvPr/>
          </p:nvSpPr>
          <p:spPr>
            <a:xfrm>
              <a:off x="5817231" y="3283157"/>
              <a:ext cx="48337" cy="48337"/>
            </a:xfrm>
            <a:custGeom>
              <a:avLst/>
              <a:gdLst>
                <a:gd name="connsiteX0" fmla="*/ 2832 w 48336"/>
                <a:gd name="connsiteY0" fmla="*/ 2832 h 48336"/>
                <a:gd name="connsiteX1" fmla="*/ 51169 w 48336"/>
                <a:gd name="connsiteY1" fmla="*/ 2832 h 48336"/>
                <a:gd name="connsiteX2" fmla="*/ 51169 w 48336"/>
                <a:gd name="connsiteY2" fmla="*/ 51169 h 48336"/>
                <a:gd name="connsiteX3" fmla="*/ 2832 w 48336"/>
                <a:gd name="connsiteY3" fmla="*/ 51169 h 48336"/>
              </a:gdLst>
              <a:ahLst/>
              <a:cxnLst>
                <a:cxn ang="0">
                  <a:pos x="connsiteX0" y="connsiteY0"/>
                </a:cxn>
                <a:cxn ang="0">
                  <a:pos x="connsiteX1" y="connsiteY1"/>
                </a:cxn>
                <a:cxn ang="0">
                  <a:pos x="connsiteX2" y="connsiteY2"/>
                </a:cxn>
                <a:cxn ang="0">
                  <a:pos x="connsiteX3" y="connsiteY3"/>
                </a:cxn>
              </a:cxnLst>
              <a:rect l="l" t="t" r="r" b="b"/>
              <a:pathLst>
                <a:path w="48336" h="48336">
                  <a:moveTo>
                    <a:pt x="2832" y="2832"/>
                  </a:moveTo>
                  <a:lnTo>
                    <a:pt x="51169" y="2832"/>
                  </a:lnTo>
                  <a:lnTo>
                    <a:pt x="51169" y="51169"/>
                  </a:lnTo>
                  <a:lnTo>
                    <a:pt x="2832" y="51169"/>
                  </a:lnTo>
                  <a:close/>
                </a:path>
              </a:pathLst>
            </a:custGeom>
            <a:grpFill/>
            <a:ln w="5953"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7" name="Ελεύθερη σχεδίαση: Σχήμα 26">
              <a:extLst>
                <a:ext uri="{FF2B5EF4-FFF2-40B4-BE49-F238E27FC236}"/>
              </a:extLst>
            </p:cNvPr>
            <p:cNvSpPr/>
            <p:nvPr/>
          </p:nvSpPr>
          <p:spPr>
            <a:xfrm>
              <a:off x="5913904" y="3295241"/>
              <a:ext cx="120842" cy="24168"/>
            </a:xfrm>
            <a:custGeom>
              <a:avLst/>
              <a:gdLst>
                <a:gd name="connsiteX0" fmla="*/ 2832 w 120841"/>
                <a:gd name="connsiteY0" fmla="*/ 2832 h 24168"/>
                <a:gd name="connsiteX1" fmla="*/ 123674 w 120841"/>
                <a:gd name="connsiteY1" fmla="*/ 2832 h 24168"/>
                <a:gd name="connsiteX2" fmla="*/ 123674 w 120841"/>
                <a:gd name="connsiteY2" fmla="*/ 27001 h 24168"/>
                <a:gd name="connsiteX3" fmla="*/ 2832 w 120841"/>
                <a:gd name="connsiteY3" fmla="*/ 27001 h 24168"/>
              </a:gdLst>
              <a:ahLst/>
              <a:cxnLst>
                <a:cxn ang="0">
                  <a:pos x="connsiteX0" y="connsiteY0"/>
                </a:cxn>
                <a:cxn ang="0">
                  <a:pos x="connsiteX1" y="connsiteY1"/>
                </a:cxn>
                <a:cxn ang="0">
                  <a:pos x="connsiteX2" y="connsiteY2"/>
                </a:cxn>
                <a:cxn ang="0">
                  <a:pos x="connsiteX3" y="connsiteY3"/>
                </a:cxn>
              </a:cxnLst>
              <a:rect l="l" t="t" r="r" b="b"/>
              <a:pathLst>
                <a:path w="120841" h="24168">
                  <a:moveTo>
                    <a:pt x="2832" y="2832"/>
                  </a:moveTo>
                  <a:lnTo>
                    <a:pt x="123674" y="2832"/>
                  </a:lnTo>
                  <a:lnTo>
                    <a:pt x="123674" y="27001"/>
                  </a:lnTo>
                  <a:lnTo>
                    <a:pt x="2832" y="27001"/>
                  </a:lnTo>
                  <a:close/>
                </a:path>
              </a:pathLst>
            </a:custGeom>
            <a:grpFill/>
            <a:ln w="5953"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8" name="Ελεύθερη σχεδίαση: Σχήμα 27">
              <a:extLst>
                <a:ext uri="{FF2B5EF4-FFF2-40B4-BE49-F238E27FC236}"/>
              </a:extLst>
            </p:cNvPr>
            <p:cNvSpPr/>
            <p:nvPr/>
          </p:nvSpPr>
          <p:spPr>
            <a:xfrm>
              <a:off x="5817231" y="3379830"/>
              <a:ext cx="48337" cy="48337"/>
            </a:xfrm>
            <a:custGeom>
              <a:avLst/>
              <a:gdLst>
                <a:gd name="connsiteX0" fmla="*/ 2832 w 48336"/>
                <a:gd name="connsiteY0" fmla="*/ 2832 h 48336"/>
                <a:gd name="connsiteX1" fmla="*/ 51169 w 48336"/>
                <a:gd name="connsiteY1" fmla="*/ 2832 h 48336"/>
                <a:gd name="connsiteX2" fmla="*/ 51169 w 48336"/>
                <a:gd name="connsiteY2" fmla="*/ 51169 h 48336"/>
                <a:gd name="connsiteX3" fmla="*/ 2832 w 48336"/>
                <a:gd name="connsiteY3" fmla="*/ 51169 h 48336"/>
              </a:gdLst>
              <a:ahLst/>
              <a:cxnLst>
                <a:cxn ang="0">
                  <a:pos x="connsiteX0" y="connsiteY0"/>
                </a:cxn>
                <a:cxn ang="0">
                  <a:pos x="connsiteX1" y="connsiteY1"/>
                </a:cxn>
                <a:cxn ang="0">
                  <a:pos x="connsiteX2" y="connsiteY2"/>
                </a:cxn>
                <a:cxn ang="0">
                  <a:pos x="connsiteX3" y="connsiteY3"/>
                </a:cxn>
              </a:cxnLst>
              <a:rect l="l" t="t" r="r" b="b"/>
              <a:pathLst>
                <a:path w="48336" h="48336">
                  <a:moveTo>
                    <a:pt x="2832" y="2832"/>
                  </a:moveTo>
                  <a:lnTo>
                    <a:pt x="51169" y="2832"/>
                  </a:lnTo>
                  <a:lnTo>
                    <a:pt x="51169" y="51169"/>
                  </a:lnTo>
                  <a:lnTo>
                    <a:pt x="2832" y="51169"/>
                  </a:lnTo>
                  <a:close/>
                </a:path>
              </a:pathLst>
            </a:custGeom>
            <a:grpFill/>
            <a:ln w="5953"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9" name="Ελεύθερη σχεδίαση: Σχήμα 28">
              <a:extLst>
                <a:ext uri="{FF2B5EF4-FFF2-40B4-BE49-F238E27FC236}"/>
              </a:extLst>
            </p:cNvPr>
            <p:cNvSpPr/>
            <p:nvPr/>
          </p:nvSpPr>
          <p:spPr>
            <a:xfrm>
              <a:off x="5913904" y="3391914"/>
              <a:ext cx="120842" cy="24168"/>
            </a:xfrm>
            <a:custGeom>
              <a:avLst/>
              <a:gdLst>
                <a:gd name="connsiteX0" fmla="*/ 2832 w 120841"/>
                <a:gd name="connsiteY0" fmla="*/ 2832 h 24168"/>
                <a:gd name="connsiteX1" fmla="*/ 123674 w 120841"/>
                <a:gd name="connsiteY1" fmla="*/ 2832 h 24168"/>
                <a:gd name="connsiteX2" fmla="*/ 123674 w 120841"/>
                <a:gd name="connsiteY2" fmla="*/ 27001 h 24168"/>
                <a:gd name="connsiteX3" fmla="*/ 2832 w 120841"/>
                <a:gd name="connsiteY3" fmla="*/ 27001 h 24168"/>
              </a:gdLst>
              <a:ahLst/>
              <a:cxnLst>
                <a:cxn ang="0">
                  <a:pos x="connsiteX0" y="connsiteY0"/>
                </a:cxn>
                <a:cxn ang="0">
                  <a:pos x="connsiteX1" y="connsiteY1"/>
                </a:cxn>
                <a:cxn ang="0">
                  <a:pos x="connsiteX2" y="connsiteY2"/>
                </a:cxn>
                <a:cxn ang="0">
                  <a:pos x="connsiteX3" y="connsiteY3"/>
                </a:cxn>
              </a:cxnLst>
              <a:rect l="l" t="t" r="r" b="b"/>
              <a:pathLst>
                <a:path w="120841" h="24168">
                  <a:moveTo>
                    <a:pt x="2832" y="2832"/>
                  </a:moveTo>
                  <a:lnTo>
                    <a:pt x="123674" y="2832"/>
                  </a:lnTo>
                  <a:lnTo>
                    <a:pt x="123674" y="27001"/>
                  </a:lnTo>
                  <a:lnTo>
                    <a:pt x="2832" y="27001"/>
                  </a:lnTo>
                  <a:close/>
                </a:path>
              </a:pathLst>
            </a:custGeom>
            <a:grpFill/>
            <a:ln w="5953" cap="flat">
              <a:noFill/>
              <a:prstDash val="solid"/>
              <a:miter/>
            </a:ln>
          </p:spPr>
          <p:txBody>
            <a:bodyPr anchor="ctr"/>
            <a:lstStyle/>
            <a:p>
              <a:pPr fontAlgn="auto">
                <a:spcBef>
                  <a:spcPts val="0"/>
                </a:spcBef>
                <a:spcAft>
                  <a:spcPts val="0"/>
                </a:spcAft>
                <a:defRPr/>
              </a:pPr>
              <a:endParaRPr lang="el-GR">
                <a:latin typeface="+mn-lt"/>
                <a:cs typeface="+mn-cs"/>
              </a:endParaRPr>
            </a:p>
          </p:txBody>
        </p:sp>
      </p:gr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31800" y="206375"/>
            <a:ext cx="11339513" cy="801688"/>
          </a:xfrm>
        </p:spPr>
        <p:txBody>
          <a:bodyPr/>
          <a:lstStyle/>
          <a:p>
            <a:pPr algn="ctr" eaLnBrk="1" fontAlgn="auto" hangingPunct="1">
              <a:spcAft>
                <a:spcPts val="0"/>
              </a:spcAft>
              <a:defRPr/>
            </a:pPr>
            <a:r>
              <a:rPr lang="el-GR" sz="2400" b="1" dirty="0">
                <a:solidFill>
                  <a:schemeClr val="tx1">
                    <a:lumMod val="65000"/>
                    <a:lumOff val="35000"/>
                  </a:schemeClr>
                </a:solidFill>
              </a:rPr>
              <a:t>Πώς αλλάζουν τον εργασιακό χώρο οι σχεδιασμοί των οργανισμών;</a:t>
            </a:r>
            <a:endParaRPr lang="el-GR" sz="2400" dirty="0"/>
          </a:p>
        </p:txBody>
      </p:sp>
      <p:sp>
        <p:nvSpPr>
          <p:cNvPr id="5" name="Θέση κειμένου 4"/>
          <p:cNvSpPr>
            <a:spLocks noGrp="1"/>
          </p:cNvSpPr>
          <p:nvPr>
            <p:ph type="body" sz="quarter" idx="33"/>
          </p:nvPr>
        </p:nvSpPr>
        <p:spPr>
          <a:xfrm>
            <a:off x="1644650" y="3978275"/>
            <a:ext cx="1979613" cy="360363"/>
          </a:xfrm>
        </p:spPr>
        <p:txBody>
          <a:bodyPr>
            <a:noAutofit/>
          </a:bodyPr>
          <a:lstStyle/>
          <a:p>
            <a:pPr eaLnBrk="1" fontAlgn="auto" hangingPunct="1">
              <a:spcAft>
                <a:spcPts val="0"/>
              </a:spcAft>
              <a:defRPr/>
            </a:pPr>
            <a:r>
              <a:rPr lang="el-GR" dirty="0"/>
              <a:t>Μεγάλο εύρος ελέγχου</a:t>
            </a:r>
          </a:p>
        </p:txBody>
      </p:sp>
      <p:sp>
        <p:nvSpPr>
          <p:cNvPr id="7" name="Θέση κειμένου 6"/>
          <p:cNvSpPr>
            <a:spLocks noGrp="1"/>
          </p:cNvSpPr>
          <p:nvPr>
            <p:ph type="body" sz="quarter" idx="35"/>
          </p:nvPr>
        </p:nvSpPr>
        <p:spPr>
          <a:xfrm>
            <a:off x="3983038" y="3997325"/>
            <a:ext cx="1668462" cy="360363"/>
          </a:xfrm>
        </p:spPr>
        <p:txBody>
          <a:bodyPr>
            <a:noAutofit/>
          </a:bodyPr>
          <a:lstStyle/>
          <a:p>
            <a:pPr eaLnBrk="1" fontAlgn="auto" hangingPunct="1">
              <a:spcAft>
                <a:spcPts val="0"/>
              </a:spcAft>
              <a:defRPr/>
            </a:pPr>
            <a:r>
              <a:rPr lang="el-GR" dirty="0"/>
              <a:t>Κοινά καθήκοντα</a:t>
            </a:r>
          </a:p>
        </p:txBody>
      </p:sp>
      <p:sp>
        <p:nvSpPr>
          <p:cNvPr id="9" name="Θέση κειμένου 8"/>
          <p:cNvSpPr>
            <a:spLocks noGrp="1"/>
          </p:cNvSpPr>
          <p:nvPr>
            <p:ph type="body" sz="quarter" idx="37"/>
          </p:nvPr>
        </p:nvSpPr>
        <p:spPr>
          <a:xfrm>
            <a:off x="6415088" y="3986213"/>
            <a:ext cx="1528762" cy="358775"/>
          </a:xfrm>
        </p:spPr>
        <p:txBody>
          <a:bodyPr>
            <a:noAutofit/>
          </a:bodyPr>
          <a:lstStyle/>
          <a:p>
            <a:pPr eaLnBrk="1" fontAlgn="auto" hangingPunct="1">
              <a:spcAft>
                <a:spcPts val="0"/>
              </a:spcAft>
              <a:defRPr/>
            </a:pPr>
            <a:r>
              <a:rPr lang="el-GR" dirty="0"/>
              <a:t>Πολλές ομάδες &amp; δυνάμεις εργασίας</a:t>
            </a:r>
          </a:p>
        </p:txBody>
      </p:sp>
      <p:sp>
        <p:nvSpPr>
          <p:cNvPr id="125957" name="Θέση κειμένου 9"/>
          <p:cNvSpPr>
            <a:spLocks noGrp="1"/>
          </p:cNvSpPr>
          <p:nvPr>
            <p:ph type="body" sz="quarter" idx="38"/>
          </p:nvPr>
        </p:nvSpPr>
        <p:spPr>
          <a:xfrm>
            <a:off x="4603750" y="890588"/>
            <a:ext cx="2981325" cy="450850"/>
          </a:xfrm>
        </p:spPr>
        <p:txBody>
          <a:bodyPr/>
          <a:lstStyle/>
          <a:p>
            <a:pPr eaLnBrk="1" hangingPunct="1"/>
            <a:r>
              <a:rPr lang="el-GR" sz="2000" smtClean="0">
                <a:solidFill>
                  <a:srgbClr val="404040"/>
                </a:solidFill>
              </a:rPr>
              <a:t>Οργανικοί σχεδιασμοί</a:t>
            </a:r>
          </a:p>
        </p:txBody>
      </p:sp>
      <p:sp>
        <p:nvSpPr>
          <p:cNvPr id="3" name="Θέση υποσέλιδου 2"/>
          <p:cNvSpPr>
            <a:spLocks noGrp="1"/>
          </p:cNvSpPr>
          <p:nvPr>
            <p:ph type="ftr" sz="quarter" idx="45"/>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46"/>
          </p:nvPr>
        </p:nvSpPr>
        <p:spPr/>
        <p:txBody>
          <a:bodyPr/>
          <a:lstStyle/>
          <a:p>
            <a:pPr>
              <a:defRPr/>
            </a:pPr>
            <a:fld id="{5239CF4A-5F74-4757-9DC8-20A37C51F2FF}" type="slidenum">
              <a:rPr lang="el-GR"/>
              <a:pPr>
                <a:defRPr/>
              </a:pPr>
              <a:t>53</a:t>
            </a:fld>
            <a:endParaRPr lang="el-GR" dirty="0"/>
          </a:p>
        </p:txBody>
      </p:sp>
      <p:sp>
        <p:nvSpPr>
          <p:cNvPr id="125960"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125961" name="Ορθογώνιο 5"/>
          <p:cNvSpPr>
            <a:spLocks noChangeArrowheads="1"/>
          </p:cNvSpPr>
          <p:nvPr/>
        </p:nvSpPr>
        <p:spPr bwMode="auto">
          <a:xfrm>
            <a:off x="5259388" y="1265238"/>
            <a:ext cx="1670050" cy="369887"/>
          </a:xfrm>
          <a:prstGeom prst="rect">
            <a:avLst/>
          </a:prstGeom>
          <a:noFill/>
          <a:ln w="9525">
            <a:noFill/>
            <a:miter lim="800000"/>
            <a:headEnd/>
            <a:tailEnd/>
          </a:ln>
        </p:spPr>
        <p:txBody>
          <a:bodyPr wrap="none">
            <a:spAutoFit/>
          </a:bodyPr>
          <a:lstStyle/>
          <a:p>
            <a:pPr algn="ctr"/>
            <a:r>
              <a:rPr lang="el-GR">
                <a:latin typeface="Calibri" pitchFamily="34" charset="0"/>
              </a:rPr>
              <a:t>Μέρος Δεύτερο</a:t>
            </a:r>
          </a:p>
        </p:txBody>
      </p:sp>
      <p:sp>
        <p:nvSpPr>
          <p:cNvPr id="125962" name="Θέση κειμένου 6"/>
          <p:cNvSpPr txBox="1">
            <a:spLocks/>
          </p:cNvSpPr>
          <p:nvPr/>
        </p:nvSpPr>
        <p:spPr bwMode="auto">
          <a:xfrm>
            <a:off x="8567738" y="3978275"/>
            <a:ext cx="1979612" cy="360363"/>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a:solidFill>
                  <a:srgbClr val="404040"/>
                </a:solidFill>
                <a:latin typeface="Cambria" pitchFamily="18" charset="0"/>
              </a:rPr>
              <a:t>Ανεπίσημα &amp; προσωπικά μέσα συντονισμού</a:t>
            </a:r>
          </a:p>
        </p:txBody>
      </p:sp>
      <p:pic>
        <p:nvPicPr>
          <p:cNvPr id="125963" name="Γραφικό 30" descr="Παζλ"/>
          <p:cNvPicPr>
            <a:picLocks noChangeAspect="1"/>
          </p:cNvPicPr>
          <p:nvPr/>
        </p:nvPicPr>
        <p:blipFill>
          <a:blip r:embed="rId3"/>
          <a:srcRect/>
          <a:stretch>
            <a:fillRect/>
          </a:stretch>
        </p:blipFill>
        <p:spPr bwMode="auto">
          <a:xfrm>
            <a:off x="9218613" y="2360613"/>
            <a:ext cx="679450" cy="679450"/>
          </a:xfrm>
          <a:prstGeom prst="rect">
            <a:avLst/>
          </a:prstGeom>
          <a:noFill/>
          <a:ln w="9525">
            <a:noFill/>
            <a:miter lim="800000"/>
            <a:headEnd/>
            <a:tailEnd/>
          </a:ln>
        </p:spPr>
      </p:pic>
      <p:grpSp>
        <p:nvGrpSpPr>
          <p:cNvPr id="32" name="Γραφικό 5" descr="Σύσκεψη">
            <a:extLst>
              <a:ext uri="{FF2B5EF4-FFF2-40B4-BE49-F238E27FC236}"/>
            </a:extLst>
          </p:cNvPr>
          <p:cNvGrpSpPr/>
          <p:nvPr/>
        </p:nvGrpSpPr>
        <p:grpSpPr>
          <a:xfrm>
            <a:off x="6750486" y="2340179"/>
            <a:ext cx="678977" cy="800735"/>
            <a:chOff x="6632775" y="2392342"/>
            <a:chExt cx="914400" cy="914400"/>
          </a:xfrm>
          <a:solidFill>
            <a:schemeClr val="tx1">
              <a:lumMod val="75000"/>
              <a:lumOff val="25000"/>
            </a:schemeClr>
          </a:solidFill>
        </p:grpSpPr>
        <p:sp>
          <p:nvSpPr>
            <p:cNvPr id="33" name="Ελεύθερη σχεδίαση: Σχήμα 32">
              <a:extLst>
                <a:ext uri="{FF2B5EF4-FFF2-40B4-BE49-F238E27FC236}"/>
              </a:extLst>
            </p:cNvPr>
            <p:cNvSpPr/>
            <p:nvPr/>
          </p:nvSpPr>
          <p:spPr>
            <a:xfrm>
              <a:off x="7016156" y="257474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966"/>
                    <a:pt x="110966" y="140494"/>
                    <a:pt x="73819" y="140494"/>
                  </a:cubicBezTo>
                  <a:cubicBezTo>
                    <a:pt x="36671" y="140494"/>
                    <a:pt x="7144" y="110966"/>
                    <a:pt x="7144" y="73819"/>
                  </a:cubicBezTo>
                  <a:cubicBezTo>
                    <a:pt x="7144" y="36671"/>
                    <a:pt x="36671" y="7144"/>
                    <a:pt x="73819" y="7144"/>
                  </a:cubicBezTo>
                  <a:cubicBezTo>
                    <a:pt x="110966" y="7144"/>
                    <a:pt x="140494" y="37624"/>
                    <a:pt x="140494" y="73819"/>
                  </a:cubicBezTo>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4" name="Ελεύθερη σχεδίαση: Σχήμα 33">
              <a:extLst>
                <a:ext uri="{FF2B5EF4-FFF2-40B4-BE49-F238E27FC236}"/>
              </a:extLst>
            </p:cNvPr>
            <p:cNvSpPr/>
            <p:nvPr/>
          </p:nvSpPr>
          <p:spPr>
            <a:xfrm>
              <a:off x="7282856" y="261284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966"/>
                    <a:pt x="110966" y="140494"/>
                    <a:pt x="73819" y="140494"/>
                  </a:cubicBezTo>
                  <a:cubicBezTo>
                    <a:pt x="36671" y="140494"/>
                    <a:pt x="7144" y="110966"/>
                    <a:pt x="7144" y="73819"/>
                  </a:cubicBezTo>
                  <a:cubicBezTo>
                    <a:pt x="7144" y="36671"/>
                    <a:pt x="36671" y="7144"/>
                    <a:pt x="73819" y="7144"/>
                  </a:cubicBezTo>
                  <a:cubicBezTo>
                    <a:pt x="110966" y="7144"/>
                    <a:pt x="140494" y="36671"/>
                    <a:pt x="140494" y="73819"/>
                  </a:cubicBezTo>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5" name="Ελεύθερη σχεδίαση: Σχήμα 34">
              <a:extLst>
                <a:ext uri="{FF2B5EF4-FFF2-40B4-BE49-F238E27FC236}"/>
              </a:extLst>
            </p:cNvPr>
            <p:cNvSpPr/>
            <p:nvPr/>
          </p:nvSpPr>
          <p:spPr>
            <a:xfrm>
              <a:off x="6749456" y="261284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966"/>
                    <a:pt x="110966" y="140494"/>
                    <a:pt x="73819" y="140494"/>
                  </a:cubicBezTo>
                  <a:cubicBezTo>
                    <a:pt x="36671" y="140494"/>
                    <a:pt x="7144" y="110966"/>
                    <a:pt x="7144" y="73819"/>
                  </a:cubicBezTo>
                  <a:cubicBezTo>
                    <a:pt x="7144" y="36671"/>
                    <a:pt x="36671" y="7144"/>
                    <a:pt x="73819" y="7144"/>
                  </a:cubicBezTo>
                  <a:cubicBezTo>
                    <a:pt x="110966" y="7144"/>
                    <a:pt x="140494" y="36671"/>
                    <a:pt x="140494" y="73819"/>
                  </a:cubicBezTo>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6" name="Ελεύθερη σχεδίαση: Σχήμα 35">
              <a:extLst>
                <a:ext uri="{FF2B5EF4-FFF2-40B4-BE49-F238E27FC236}"/>
              </a:extLst>
            </p:cNvPr>
            <p:cNvSpPr/>
            <p:nvPr/>
          </p:nvSpPr>
          <p:spPr>
            <a:xfrm>
              <a:off x="6707546" y="2858591"/>
              <a:ext cx="762000" cy="257175"/>
            </a:xfrm>
            <a:custGeom>
              <a:avLst/>
              <a:gdLst>
                <a:gd name="connsiteX0" fmla="*/ 7144 w 762000"/>
                <a:gd name="connsiteY0" fmla="*/ 258604 h 257175"/>
                <a:gd name="connsiteX1" fmla="*/ 382429 w 762000"/>
                <a:gd name="connsiteY1" fmla="*/ 7144 h 257175"/>
                <a:gd name="connsiteX2" fmla="*/ 757714 w 762000"/>
                <a:gd name="connsiteY2" fmla="*/ 258604 h 257175"/>
                <a:gd name="connsiteX3" fmla="*/ 7144 w 762000"/>
                <a:gd name="connsiteY3" fmla="*/ 258604 h 257175"/>
              </a:gdLst>
              <a:ahLst/>
              <a:cxnLst>
                <a:cxn ang="0">
                  <a:pos x="connsiteX0" y="connsiteY0"/>
                </a:cxn>
                <a:cxn ang="0">
                  <a:pos x="connsiteX1" y="connsiteY1"/>
                </a:cxn>
                <a:cxn ang="0">
                  <a:pos x="connsiteX2" y="connsiteY2"/>
                </a:cxn>
                <a:cxn ang="0">
                  <a:pos x="connsiteX3" y="connsiteY3"/>
                </a:cxn>
              </a:cxnLst>
              <a:rect l="l" t="t" r="r" b="b"/>
              <a:pathLst>
                <a:path w="762000" h="257175">
                  <a:moveTo>
                    <a:pt x="7144" y="258604"/>
                  </a:moveTo>
                  <a:cubicBezTo>
                    <a:pt x="7144" y="119539"/>
                    <a:pt x="174784" y="7144"/>
                    <a:pt x="382429" y="7144"/>
                  </a:cubicBezTo>
                  <a:cubicBezTo>
                    <a:pt x="589121" y="7144"/>
                    <a:pt x="757714" y="119539"/>
                    <a:pt x="757714" y="258604"/>
                  </a:cubicBezTo>
                  <a:lnTo>
                    <a:pt x="7144" y="25860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7" name="Ελεύθερη σχεδίαση: Σχήμα 36">
              <a:extLst>
                <a:ext uri="{FF2B5EF4-FFF2-40B4-BE49-F238E27FC236}"/>
              </a:extLst>
            </p:cNvPr>
            <p:cNvSpPr/>
            <p:nvPr/>
          </p:nvSpPr>
          <p:spPr>
            <a:xfrm>
              <a:off x="6701831" y="2765601"/>
              <a:ext cx="238125" cy="228600"/>
            </a:xfrm>
            <a:custGeom>
              <a:avLst/>
              <a:gdLst>
                <a:gd name="connsiteX0" fmla="*/ 98584 w 238125"/>
                <a:gd name="connsiteY0" fmla="*/ 135376 h 228600"/>
                <a:gd name="connsiteX1" fmla="*/ 235744 w 238125"/>
                <a:gd name="connsiteY1" fmla="*/ 74416 h 228600"/>
                <a:gd name="connsiteX2" fmla="*/ 235744 w 238125"/>
                <a:gd name="connsiteY2" fmla="*/ 63938 h 228600"/>
                <a:gd name="connsiteX3" fmla="*/ 224314 w 238125"/>
                <a:gd name="connsiteY3" fmla="*/ 36316 h 228600"/>
                <a:gd name="connsiteX4" fmla="*/ 206216 w 238125"/>
                <a:gd name="connsiteY4" fmla="*/ 25838 h 228600"/>
                <a:gd name="connsiteX5" fmla="*/ 38576 w 238125"/>
                <a:gd name="connsiteY5" fmla="*/ 24886 h 228600"/>
                <a:gd name="connsiteX6" fmla="*/ 17621 w 238125"/>
                <a:gd name="connsiteY6" fmla="*/ 36316 h 228600"/>
                <a:gd name="connsiteX7" fmla="*/ 7144 w 238125"/>
                <a:gd name="connsiteY7" fmla="*/ 63938 h 228600"/>
                <a:gd name="connsiteX8" fmla="*/ 7144 w 238125"/>
                <a:gd name="connsiteY8" fmla="*/ 225863 h 228600"/>
                <a:gd name="connsiteX9" fmla="*/ 98584 w 238125"/>
                <a:gd name="connsiteY9" fmla="*/ 135376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25" h="228600">
                  <a:moveTo>
                    <a:pt x="98584" y="135376"/>
                  </a:moveTo>
                  <a:cubicBezTo>
                    <a:pt x="138589" y="108706"/>
                    <a:pt x="185261" y="87751"/>
                    <a:pt x="235744" y="74416"/>
                  </a:cubicBezTo>
                  <a:lnTo>
                    <a:pt x="235744" y="63938"/>
                  </a:lnTo>
                  <a:cubicBezTo>
                    <a:pt x="235744" y="53461"/>
                    <a:pt x="230981" y="42983"/>
                    <a:pt x="224314" y="36316"/>
                  </a:cubicBezTo>
                  <a:cubicBezTo>
                    <a:pt x="221456" y="33458"/>
                    <a:pt x="214789" y="29648"/>
                    <a:pt x="206216" y="25838"/>
                  </a:cubicBezTo>
                  <a:cubicBezTo>
                    <a:pt x="153829" y="1073"/>
                    <a:pt x="91916" y="1073"/>
                    <a:pt x="38576" y="24886"/>
                  </a:cubicBezTo>
                  <a:cubicBezTo>
                    <a:pt x="29051" y="28696"/>
                    <a:pt x="21431" y="33458"/>
                    <a:pt x="17621" y="36316"/>
                  </a:cubicBezTo>
                  <a:cubicBezTo>
                    <a:pt x="11906" y="42983"/>
                    <a:pt x="7144" y="53461"/>
                    <a:pt x="7144" y="63938"/>
                  </a:cubicBezTo>
                  <a:lnTo>
                    <a:pt x="7144" y="225863"/>
                  </a:lnTo>
                  <a:cubicBezTo>
                    <a:pt x="29051" y="192526"/>
                    <a:pt x="59531" y="161093"/>
                    <a:pt x="98584" y="135376"/>
                  </a:cubicBezTo>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9" name="Ελεύθερη σχεδίαση: Σχήμα 38">
              <a:extLst>
                <a:ext uri="{FF2B5EF4-FFF2-40B4-BE49-F238E27FC236}"/>
              </a:extLst>
            </p:cNvPr>
            <p:cNvSpPr/>
            <p:nvPr/>
          </p:nvSpPr>
          <p:spPr>
            <a:xfrm>
              <a:off x="6967579" y="2727501"/>
              <a:ext cx="238125" cy="104775"/>
            </a:xfrm>
            <a:custGeom>
              <a:avLst/>
              <a:gdLst>
                <a:gd name="connsiteX0" fmla="*/ 236696 w 238125"/>
                <a:gd name="connsiteY0" fmla="*/ 102991 h 104775"/>
                <a:gd name="connsiteX1" fmla="*/ 236696 w 238125"/>
                <a:gd name="connsiteY1" fmla="*/ 63938 h 104775"/>
                <a:gd name="connsiteX2" fmla="*/ 225266 w 238125"/>
                <a:gd name="connsiteY2" fmla="*/ 36316 h 104775"/>
                <a:gd name="connsiteX3" fmla="*/ 207169 w 238125"/>
                <a:gd name="connsiteY3" fmla="*/ 25838 h 104775"/>
                <a:gd name="connsiteX4" fmla="*/ 39529 w 238125"/>
                <a:gd name="connsiteY4" fmla="*/ 24886 h 104775"/>
                <a:gd name="connsiteX5" fmla="*/ 18574 w 238125"/>
                <a:gd name="connsiteY5" fmla="*/ 36316 h 104775"/>
                <a:gd name="connsiteX6" fmla="*/ 7144 w 238125"/>
                <a:gd name="connsiteY6" fmla="*/ 63938 h 104775"/>
                <a:gd name="connsiteX7" fmla="*/ 7144 w 238125"/>
                <a:gd name="connsiteY7" fmla="*/ 102991 h 104775"/>
                <a:gd name="connsiteX8" fmla="*/ 121444 w 238125"/>
                <a:gd name="connsiteY8" fmla="*/ 91561 h 104775"/>
                <a:gd name="connsiteX9" fmla="*/ 236696 w 238125"/>
                <a:gd name="connsiteY9" fmla="*/ 10299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25" h="104775">
                  <a:moveTo>
                    <a:pt x="236696" y="102991"/>
                  </a:moveTo>
                  <a:lnTo>
                    <a:pt x="236696" y="63938"/>
                  </a:lnTo>
                  <a:cubicBezTo>
                    <a:pt x="236696" y="53461"/>
                    <a:pt x="231934" y="42983"/>
                    <a:pt x="225266" y="36316"/>
                  </a:cubicBezTo>
                  <a:cubicBezTo>
                    <a:pt x="222409" y="33458"/>
                    <a:pt x="215741" y="29648"/>
                    <a:pt x="207169" y="25838"/>
                  </a:cubicBezTo>
                  <a:cubicBezTo>
                    <a:pt x="154781" y="1073"/>
                    <a:pt x="92869" y="1073"/>
                    <a:pt x="39529" y="24886"/>
                  </a:cubicBezTo>
                  <a:cubicBezTo>
                    <a:pt x="30004" y="28696"/>
                    <a:pt x="22384" y="33458"/>
                    <a:pt x="18574" y="36316"/>
                  </a:cubicBezTo>
                  <a:cubicBezTo>
                    <a:pt x="10954" y="42983"/>
                    <a:pt x="7144" y="53461"/>
                    <a:pt x="7144" y="63938"/>
                  </a:cubicBezTo>
                  <a:lnTo>
                    <a:pt x="7144" y="102991"/>
                  </a:lnTo>
                  <a:cubicBezTo>
                    <a:pt x="44291" y="95371"/>
                    <a:pt x="82391" y="91561"/>
                    <a:pt x="121444" y="91561"/>
                  </a:cubicBezTo>
                  <a:cubicBezTo>
                    <a:pt x="160496" y="91561"/>
                    <a:pt x="199549" y="96323"/>
                    <a:pt x="236696" y="102991"/>
                  </a:cubicBezTo>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0" name="Ελεύθερη σχεδίαση: Σχήμα 39">
              <a:extLst>
                <a:ext uri="{FF2B5EF4-FFF2-40B4-BE49-F238E27FC236}"/>
              </a:extLst>
            </p:cNvPr>
            <p:cNvSpPr/>
            <p:nvPr/>
          </p:nvSpPr>
          <p:spPr>
            <a:xfrm>
              <a:off x="7234279" y="2765601"/>
              <a:ext cx="238125" cy="228600"/>
            </a:xfrm>
            <a:custGeom>
              <a:avLst/>
              <a:gdLst>
                <a:gd name="connsiteX0" fmla="*/ 236696 w 238125"/>
                <a:gd name="connsiteY0" fmla="*/ 225863 h 228600"/>
                <a:gd name="connsiteX1" fmla="*/ 236696 w 238125"/>
                <a:gd name="connsiteY1" fmla="*/ 63938 h 228600"/>
                <a:gd name="connsiteX2" fmla="*/ 225266 w 238125"/>
                <a:gd name="connsiteY2" fmla="*/ 36316 h 228600"/>
                <a:gd name="connsiteX3" fmla="*/ 207169 w 238125"/>
                <a:gd name="connsiteY3" fmla="*/ 25838 h 228600"/>
                <a:gd name="connsiteX4" fmla="*/ 39529 w 238125"/>
                <a:gd name="connsiteY4" fmla="*/ 24886 h 228600"/>
                <a:gd name="connsiteX5" fmla="*/ 18574 w 238125"/>
                <a:gd name="connsiteY5" fmla="*/ 36316 h 228600"/>
                <a:gd name="connsiteX6" fmla="*/ 7144 w 238125"/>
                <a:gd name="connsiteY6" fmla="*/ 63938 h 228600"/>
                <a:gd name="connsiteX7" fmla="*/ 7144 w 238125"/>
                <a:gd name="connsiteY7" fmla="*/ 74416 h 228600"/>
                <a:gd name="connsiteX8" fmla="*/ 144304 w 238125"/>
                <a:gd name="connsiteY8" fmla="*/ 135376 h 228600"/>
                <a:gd name="connsiteX9" fmla="*/ 236696 w 238125"/>
                <a:gd name="connsiteY9" fmla="*/ 22586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25" h="228600">
                  <a:moveTo>
                    <a:pt x="236696" y="225863"/>
                  </a:moveTo>
                  <a:lnTo>
                    <a:pt x="236696" y="63938"/>
                  </a:lnTo>
                  <a:cubicBezTo>
                    <a:pt x="236696" y="53461"/>
                    <a:pt x="231934" y="42983"/>
                    <a:pt x="225266" y="36316"/>
                  </a:cubicBezTo>
                  <a:cubicBezTo>
                    <a:pt x="222409" y="33458"/>
                    <a:pt x="215741" y="29648"/>
                    <a:pt x="207169" y="25838"/>
                  </a:cubicBezTo>
                  <a:cubicBezTo>
                    <a:pt x="154781" y="1073"/>
                    <a:pt x="92869" y="1073"/>
                    <a:pt x="39529" y="24886"/>
                  </a:cubicBezTo>
                  <a:cubicBezTo>
                    <a:pt x="30004" y="28696"/>
                    <a:pt x="22384" y="33458"/>
                    <a:pt x="18574" y="36316"/>
                  </a:cubicBezTo>
                  <a:cubicBezTo>
                    <a:pt x="10954" y="42983"/>
                    <a:pt x="7144" y="53461"/>
                    <a:pt x="7144" y="63938"/>
                  </a:cubicBezTo>
                  <a:lnTo>
                    <a:pt x="7144" y="74416"/>
                  </a:lnTo>
                  <a:cubicBezTo>
                    <a:pt x="57626" y="87751"/>
                    <a:pt x="104299" y="108706"/>
                    <a:pt x="144304" y="135376"/>
                  </a:cubicBezTo>
                  <a:cubicBezTo>
                    <a:pt x="184309" y="161093"/>
                    <a:pt x="214789" y="192526"/>
                    <a:pt x="236696" y="225863"/>
                  </a:cubicBezTo>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grpSp>
        <p:nvGrpSpPr>
          <p:cNvPr id="41" name="Γραφικό 17" descr="Έγγραφο">
            <a:extLst>
              <a:ext uri="{FF2B5EF4-FFF2-40B4-BE49-F238E27FC236}"/>
            </a:extLst>
          </p:cNvPr>
          <p:cNvGrpSpPr/>
          <p:nvPr/>
        </p:nvGrpSpPr>
        <p:grpSpPr>
          <a:xfrm>
            <a:off x="4558805" y="2398264"/>
            <a:ext cx="701120" cy="696878"/>
            <a:chOff x="5638800" y="2971800"/>
            <a:chExt cx="678977" cy="678977"/>
          </a:xfrm>
          <a:solidFill>
            <a:schemeClr val="tx1">
              <a:lumMod val="75000"/>
              <a:lumOff val="25000"/>
            </a:schemeClr>
          </a:solidFill>
        </p:grpSpPr>
        <p:sp>
          <p:nvSpPr>
            <p:cNvPr id="42" name="Ελεύθερη σχεδίαση: Σχήμα 41">
              <a:extLst>
                <a:ext uri="{FF2B5EF4-FFF2-40B4-BE49-F238E27FC236}"/>
              </a:extLst>
            </p:cNvPr>
            <p:cNvSpPr/>
            <p:nvPr/>
          </p:nvSpPr>
          <p:spPr>
            <a:xfrm>
              <a:off x="5755112" y="3024458"/>
              <a:ext cx="445579" cy="572887"/>
            </a:xfrm>
            <a:custGeom>
              <a:avLst/>
              <a:gdLst>
                <a:gd name="connsiteX0" fmla="*/ 46359 w 445578"/>
                <a:gd name="connsiteY0" fmla="*/ 527301 h 572886"/>
                <a:gd name="connsiteX1" fmla="*/ 46359 w 445578"/>
                <a:gd name="connsiteY1" fmla="*/ 46359 h 572886"/>
                <a:gd name="connsiteX2" fmla="*/ 223176 w 445578"/>
                <a:gd name="connsiteY2" fmla="*/ 46359 h 572886"/>
                <a:gd name="connsiteX3" fmla="*/ 223176 w 445578"/>
                <a:gd name="connsiteY3" fmla="*/ 194885 h 572886"/>
                <a:gd name="connsiteX4" fmla="*/ 399993 w 445578"/>
                <a:gd name="connsiteY4" fmla="*/ 194885 h 572886"/>
                <a:gd name="connsiteX5" fmla="*/ 399993 w 445578"/>
                <a:gd name="connsiteY5" fmla="*/ 527301 h 572886"/>
                <a:gd name="connsiteX6" fmla="*/ 46359 w 445578"/>
                <a:gd name="connsiteY6" fmla="*/ 527301 h 572886"/>
                <a:gd name="connsiteX7" fmla="*/ 265612 w 445578"/>
                <a:gd name="connsiteY7" fmla="*/ 64041 h 572886"/>
                <a:gd name="connsiteX8" fmla="*/ 354021 w 445578"/>
                <a:gd name="connsiteY8" fmla="*/ 152449 h 572886"/>
                <a:gd name="connsiteX9" fmla="*/ 265612 w 445578"/>
                <a:gd name="connsiteY9" fmla="*/ 152449 h 572886"/>
                <a:gd name="connsiteX10" fmla="*/ 265612 w 445578"/>
                <a:gd name="connsiteY10" fmla="*/ 64041 h 572886"/>
                <a:gd name="connsiteX11" fmla="*/ 265612 w 445578"/>
                <a:gd name="connsiteY11" fmla="*/ 3923 h 572886"/>
                <a:gd name="connsiteX12" fmla="*/ 3923 w 445578"/>
                <a:gd name="connsiteY12" fmla="*/ 3923 h 572886"/>
                <a:gd name="connsiteX13" fmla="*/ 3923 w 445578"/>
                <a:gd name="connsiteY13" fmla="*/ 569737 h 572886"/>
                <a:gd name="connsiteX14" fmla="*/ 442429 w 445578"/>
                <a:gd name="connsiteY14" fmla="*/ 569737 h 572886"/>
                <a:gd name="connsiteX15" fmla="*/ 442429 w 445578"/>
                <a:gd name="connsiteY15" fmla="*/ 159522 h 572886"/>
                <a:gd name="connsiteX16" fmla="*/ 265612 w 445578"/>
                <a:gd name="connsiteY16" fmla="*/ 3923 h 57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5578" h="572886">
                  <a:moveTo>
                    <a:pt x="46359" y="527301"/>
                  </a:moveTo>
                  <a:lnTo>
                    <a:pt x="46359" y="46359"/>
                  </a:lnTo>
                  <a:lnTo>
                    <a:pt x="223176" y="46359"/>
                  </a:lnTo>
                  <a:lnTo>
                    <a:pt x="223176" y="194885"/>
                  </a:lnTo>
                  <a:lnTo>
                    <a:pt x="399993" y="194885"/>
                  </a:lnTo>
                  <a:lnTo>
                    <a:pt x="399993" y="527301"/>
                  </a:lnTo>
                  <a:lnTo>
                    <a:pt x="46359" y="527301"/>
                  </a:lnTo>
                  <a:close/>
                  <a:moveTo>
                    <a:pt x="265612" y="64041"/>
                  </a:moveTo>
                  <a:lnTo>
                    <a:pt x="354021" y="152449"/>
                  </a:lnTo>
                  <a:lnTo>
                    <a:pt x="265612" y="152449"/>
                  </a:lnTo>
                  <a:lnTo>
                    <a:pt x="265612" y="64041"/>
                  </a:lnTo>
                  <a:close/>
                  <a:moveTo>
                    <a:pt x="265612" y="3923"/>
                  </a:moveTo>
                  <a:lnTo>
                    <a:pt x="3923" y="3923"/>
                  </a:lnTo>
                  <a:lnTo>
                    <a:pt x="3923" y="569737"/>
                  </a:lnTo>
                  <a:lnTo>
                    <a:pt x="442429" y="569737"/>
                  </a:lnTo>
                  <a:lnTo>
                    <a:pt x="442429" y="159522"/>
                  </a:lnTo>
                  <a:lnTo>
                    <a:pt x="265612" y="3923"/>
                  </a:lnTo>
                  <a:close/>
                </a:path>
              </a:pathLst>
            </a:custGeom>
            <a:grpFill/>
            <a:ln w="704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3" name="Ελεύθερη σχεδίαση: Σχήμα 42">
              <a:extLst>
                <a:ext uri="{FF2B5EF4-FFF2-40B4-BE49-F238E27FC236}"/>
              </a:extLst>
            </p:cNvPr>
            <p:cNvSpPr/>
            <p:nvPr/>
          </p:nvSpPr>
          <p:spPr>
            <a:xfrm>
              <a:off x="5839985" y="3286147"/>
              <a:ext cx="275834" cy="35363"/>
            </a:xfrm>
            <a:custGeom>
              <a:avLst/>
              <a:gdLst>
                <a:gd name="connsiteX0" fmla="*/ 3923 w 275834"/>
                <a:gd name="connsiteY0" fmla="*/ 3923 h 35363"/>
                <a:gd name="connsiteX1" fmla="*/ 272685 w 275834"/>
                <a:gd name="connsiteY1" fmla="*/ 3923 h 35363"/>
                <a:gd name="connsiteX2" fmla="*/ 272685 w 275834"/>
                <a:gd name="connsiteY2" fmla="*/ 32214 h 35363"/>
                <a:gd name="connsiteX3" fmla="*/ 3923 w 275834"/>
                <a:gd name="connsiteY3" fmla="*/ 32214 h 35363"/>
              </a:gdLst>
              <a:ahLst/>
              <a:cxnLst>
                <a:cxn ang="0">
                  <a:pos x="connsiteX0" y="connsiteY0"/>
                </a:cxn>
                <a:cxn ang="0">
                  <a:pos x="connsiteX1" y="connsiteY1"/>
                </a:cxn>
                <a:cxn ang="0">
                  <a:pos x="connsiteX2" y="connsiteY2"/>
                </a:cxn>
                <a:cxn ang="0">
                  <a:pos x="connsiteX3" y="connsiteY3"/>
                </a:cxn>
              </a:cxnLst>
              <a:rect l="l" t="t" r="r" b="b"/>
              <a:pathLst>
                <a:path w="275834" h="35363">
                  <a:moveTo>
                    <a:pt x="3923" y="3923"/>
                  </a:moveTo>
                  <a:lnTo>
                    <a:pt x="272685" y="3923"/>
                  </a:lnTo>
                  <a:lnTo>
                    <a:pt x="272685" y="32214"/>
                  </a:lnTo>
                  <a:lnTo>
                    <a:pt x="3923" y="32214"/>
                  </a:lnTo>
                  <a:close/>
                </a:path>
              </a:pathLst>
            </a:custGeom>
            <a:grpFill/>
            <a:ln w="704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4" name="Ελεύθερη σχεδίαση: Σχήμα 43">
              <a:extLst>
                <a:ext uri="{FF2B5EF4-FFF2-40B4-BE49-F238E27FC236}"/>
              </a:extLst>
            </p:cNvPr>
            <p:cNvSpPr/>
            <p:nvPr/>
          </p:nvSpPr>
          <p:spPr>
            <a:xfrm>
              <a:off x="5839985" y="3229566"/>
              <a:ext cx="99017" cy="35363"/>
            </a:xfrm>
            <a:custGeom>
              <a:avLst/>
              <a:gdLst>
                <a:gd name="connsiteX0" fmla="*/ 3923 w 99017"/>
                <a:gd name="connsiteY0" fmla="*/ 3923 h 35363"/>
                <a:gd name="connsiteX1" fmla="*/ 95868 w 99017"/>
                <a:gd name="connsiteY1" fmla="*/ 3923 h 35363"/>
                <a:gd name="connsiteX2" fmla="*/ 95868 w 99017"/>
                <a:gd name="connsiteY2" fmla="*/ 32214 h 35363"/>
                <a:gd name="connsiteX3" fmla="*/ 3923 w 99017"/>
                <a:gd name="connsiteY3" fmla="*/ 32214 h 35363"/>
              </a:gdLst>
              <a:ahLst/>
              <a:cxnLst>
                <a:cxn ang="0">
                  <a:pos x="connsiteX0" y="connsiteY0"/>
                </a:cxn>
                <a:cxn ang="0">
                  <a:pos x="connsiteX1" y="connsiteY1"/>
                </a:cxn>
                <a:cxn ang="0">
                  <a:pos x="connsiteX2" y="connsiteY2"/>
                </a:cxn>
                <a:cxn ang="0">
                  <a:pos x="connsiteX3" y="connsiteY3"/>
                </a:cxn>
              </a:cxnLst>
              <a:rect l="l" t="t" r="r" b="b"/>
              <a:pathLst>
                <a:path w="99017" h="35363">
                  <a:moveTo>
                    <a:pt x="3923" y="3923"/>
                  </a:moveTo>
                  <a:lnTo>
                    <a:pt x="95868" y="3923"/>
                  </a:lnTo>
                  <a:lnTo>
                    <a:pt x="95868" y="32214"/>
                  </a:lnTo>
                  <a:lnTo>
                    <a:pt x="3923" y="32214"/>
                  </a:lnTo>
                  <a:close/>
                </a:path>
              </a:pathLst>
            </a:custGeom>
            <a:grpFill/>
            <a:ln w="704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5" name="Ελεύθερη σχεδίαση: Σχήμα 44">
              <a:extLst>
                <a:ext uri="{FF2B5EF4-FFF2-40B4-BE49-F238E27FC236}"/>
              </a:extLst>
            </p:cNvPr>
            <p:cNvSpPr/>
            <p:nvPr/>
          </p:nvSpPr>
          <p:spPr>
            <a:xfrm>
              <a:off x="5839985" y="3342729"/>
              <a:ext cx="275834" cy="35363"/>
            </a:xfrm>
            <a:custGeom>
              <a:avLst/>
              <a:gdLst>
                <a:gd name="connsiteX0" fmla="*/ 3923 w 275834"/>
                <a:gd name="connsiteY0" fmla="*/ 3923 h 35363"/>
                <a:gd name="connsiteX1" fmla="*/ 272685 w 275834"/>
                <a:gd name="connsiteY1" fmla="*/ 3923 h 35363"/>
                <a:gd name="connsiteX2" fmla="*/ 272685 w 275834"/>
                <a:gd name="connsiteY2" fmla="*/ 32214 h 35363"/>
                <a:gd name="connsiteX3" fmla="*/ 3923 w 275834"/>
                <a:gd name="connsiteY3" fmla="*/ 32214 h 35363"/>
              </a:gdLst>
              <a:ahLst/>
              <a:cxnLst>
                <a:cxn ang="0">
                  <a:pos x="connsiteX0" y="connsiteY0"/>
                </a:cxn>
                <a:cxn ang="0">
                  <a:pos x="connsiteX1" y="connsiteY1"/>
                </a:cxn>
                <a:cxn ang="0">
                  <a:pos x="connsiteX2" y="connsiteY2"/>
                </a:cxn>
                <a:cxn ang="0">
                  <a:pos x="connsiteX3" y="connsiteY3"/>
                </a:cxn>
              </a:cxnLst>
              <a:rect l="l" t="t" r="r" b="b"/>
              <a:pathLst>
                <a:path w="275834" h="35363">
                  <a:moveTo>
                    <a:pt x="3923" y="3923"/>
                  </a:moveTo>
                  <a:lnTo>
                    <a:pt x="272685" y="3923"/>
                  </a:lnTo>
                  <a:lnTo>
                    <a:pt x="272685" y="32214"/>
                  </a:lnTo>
                  <a:lnTo>
                    <a:pt x="3923" y="32214"/>
                  </a:lnTo>
                  <a:close/>
                </a:path>
              </a:pathLst>
            </a:custGeom>
            <a:grpFill/>
            <a:ln w="704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6" name="Ελεύθερη σχεδίαση: Σχήμα 45">
              <a:extLst>
                <a:ext uri="{FF2B5EF4-FFF2-40B4-BE49-F238E27FC236}"/>
              </a:extLst>
            </p:cNvPr>
            <p:cNvSpPr/>
            <p:nvPr/>
          </p:nvSpPr>
          <p:spPr>
            <a:xfrm>
              <a:off x="5839985" y="3399310"/>
              <a:ext cx="275834" cy="35363"/>
            </a:xfrm>
            <a:custGeom>
              <a:avLst/>
              <a:gdLst>
                <a:gd name="connsiteX0" fmla="*/ 3923 w 275834"/>
                <a:gd name="connsiteY0" fmla="*/ 3923 h 35363"/>
                <a:gd name="connsiteX1" fmla="*/ 272685 w 275834"/>
                <a:gd name="connsiteY1" fmla="*/ 3923 h 35363"/>
                <a:gd name="connsiteX2" fmla="*/ 272685 w 275834"/>
                <a:gd name="connsiteY2" fmla="*/ 32214 h 35363"/>
                <a:gd name="connsiteX3" fmla="*/ 3923 w 275834"/>
                <a:gd name="connsiteY3" fmla="*/ 32214 h 35363"/>
              </a:gdLst>
              <a:ahLst/>
              <a:cxnLst>
                <a:cxn ang="0">
                  <a:pos x="connsiteX0" y="connsiteY0"/>
                </a:cxn>
                <a:cxn ang="0">
                  <a:pos x="connsiteX1" y="connsiteY1"/>
                </a:cxn>
                <a:cxn ang="0">
                  <a:pos x="connsiteX2" y="connsiteY2"/>
                </a:cxn>
                <a:cxn ang="0">
                  <a:pos x="connsiteX3" y="connsiteY3"/>
                </a:cxn>
              </a:cxnLst>
              <a:rect l="l" t="t" r="r" b="b"/>
              <a:pathLst>
                <a:path w="275834" h="35363">
                  <a:moveTo>
                    <a:pt x="3923" y="3923"/>
                  </a:moveTo>
                  <a:lnTo>
                    <a:pt x="272685" y="3923"/>
                  </a:lnTo>
                  <a:lnTo>
                    <a:pt x="272685" y="32214"/>
                  </a:lnTo>
                  <a:lnTo>
                    <a:pt x="3923" y="32214"/>
                  </a:lnTo>
                  <a:close/>
                </a:path>
              </a:pathLst>
            </a:custGeom>
            <a:grpFill/>
            <a:ln w="704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7" name="Ελεύθερη σχεδίαση: Σχήμα 46">
              <a:extLst>
                <a:ext uri="{FF2B5EF4-FFF2-40B4-BE49-F238E27FC236}"/>
              </a:extLst>
            </p:cNvPr>
            <p:cNvSpPr/>
            <p:nvPr/>
          </p:nvSpPr>
          <p:spPr>
            <a:xfrm>
              <a:off x="5839985" y="3455892"/>
              <a:ext cx="275834" cy="35363"/>
            </a:xfrm>
            <a:custGeom>
              <a:avLst/>
              <a:gdLst>
                <a:gd name="connsiteX0" fmla="*/ 3923 w 275834"/>
                <a:gd name="connsiteY0" fmla="*/ 3923 h 35363"/>
                <a:gd name="connsiteX1" fmla="*/ 272685 w 275834"/>
                <a:gd name="connsiteY1" fmla="*/ 3923 h 35363"/>
                <a:gd name="connsiteX2" fmla="*/ 272685 w 275834"/>
                <a:gd name="connsiteY2" fmla="*/ 32214 h 35363"/>
                <a:gd name="connsiteX3" fmla="*/ 3923 w 275834"/>
                <a:gd name="connsiteY3" fmla="*/ 32214 h 35363"/>
              </a:gdLst>
              <a:ahLst/>
              <a:cxnLst>
                <a:cxn ang="0">
                  <a:pos x="connsiteX0" y="connsiteY0"/>
                </a:cxn>
                <a:cxn ang="0">
                  <a:pos x="connsiteX1" y="connsiteY1"/>
                </a:cxn>
                <a:cxn ang="0">
                  <a:pos x="connsiteX2" y="connsiteY2"/>
                </a:cxn>
                <a:cxn ang="0">
                  <a:pos x="connsiteX3" y="connsiteY3"/>
                </a:cxn>
              </a:cxnLst>
              <a:rect l="l" t="t" r="r" b="b"/>
              <a:pathLst>
                <a:path w="275834" h="35363">
                  <a:moveTo>
                    <a:pt x="3923" y="3923"/>
                  </a:moveTo>
                  <a:lnTo>
                    <a:pt x="272685" y="3923"/>
                  </a:lnTo>
                  <a:lnTo>
                    <a:pt x="272685" y="32214"/>
                  </a:lnTo>
                  <a:lnTo>
                    <a:pt x="3923" y="32214"/>
                  </a:lnTo>
                  <a:close/>
                </a:path>
              </a:pathLst>
            </a:custGeom>
            <a:grpFill/>
            <a:ln w="7045" cap="flat">
              <a:noFill/>
              <a:prstDash val="solid"/>
              <a:miter/>
            </a:ln>
          </p:spPr>
          <p:txBody>
            <a:bodyPr anchor="ctr"/>
            <a:lstStyle/>
            <a:p>
              <a:pPr fontAlgn="auto">
                <a:spcBef>
                  <a:spcPts val="0"/>
                </a:spcBef>
                <a:spcAft>
                  <a:spcPts val="0"/>
                </a:spcAft>
                <a:defRPr/>
              </a:pPr>
              <a:endParaRPr lang="el-GR">
                <a:latin typeface="+mn-lt"/>
                <a:cs typeface="+mn-cs"/>
              </a:endParaRPr>
            </a:p>
          </p:txBody>
        </p:sp>
      </p:grpSp>
      <p:sp>
        <p:nvSpPr>
          <p:cNvPr id="48" name="Γραφικό 46" descr="Δίκτυο">
            <a:extLst>
              <a:ext uri="{FF2B5EF4-FFF2-40B4-BE49-F238E27FC236}"/>
            </a:extLst>
          </p:cNvPr>
          <p:cNvSpPr/>
          <p:nvPr/>
        </p:nvSpPr>
        <p:spPr>
          <a:xfrm>
            <a:off x="2355850" y="2495550"/>
            <a:ext cx="555625" cy="503238"/>
          </a:xfrm>
          <a:custGeom>
            <a:avLst/>
            <a:gdLst>
              <a:gd name="connsiteX0" fmla="*/ 717917 w 723900"/>
              <a:gd name="connsiteY0" fmla="*/ 242411 h 685800"/>
              <a:gd name="connsiteX1" fmla="*/ 617905 w 723900"/>
              <a:gd name="connsiteY1" fmla="*/ 201454 h 685800"/>
              <a:gd name="connsiteX2" fmla="*/ 571232 w 723900"/>
              <a:gd name="connsiteY2" fmla="*/ 282416 h 685800"/>
              <a:gd name="connsiteX3" fmla="*/ 448360 w 723900"/>
              <a:gd name="connsiteY3" fmla="*/ 333851 h 685800"/>
              <a:gd name="connsiteX4" fmla="*/ 384542 w 723900"/>
              <a:gd name="connsiteY4" fmla="*/ 289084 h 685800"/>
              <a:gd name="connsiteX5" fmla="*/ 384542 w 723900"/>
              <a:gd name="connsiteY5" fmla="*/ 156686 h 685800"/>
              <a:gd name="connsiteX6" fmla="*/ 441692 w 723900"/>
              <a:gd name="connsiteY6" fmla="*/ 83344 h 685800"/>
              <a:gd name="connsiteX7" fmla="*/ 365492 w 723900"/>
              <a:gd name="connsiteY7" fmla="*/ 7144 h 685800"/>
              <a:gd name="connsiteX8" fmla="*/ 365492 w 723900"/>
              <a:gd name="connsiteY8" fmla="*/ 7144 h 685800"/>
              <a:gd name="connsiteX9" fmla="*/ 289292 w 723900"/>
              <a:gd name="connsiteY9" fmla="*/ 83344 h 685800"/>
              <a:gd name="connsiteX10" fmla="*/ 346442 w 723900"/>
              <a:gd name="connsiteY10" fmla="*/ 156686 h 685800"/>
              <a:gd name="connsiteX11" fmla="*/ 346442 w 723900"/>
              <a:gd name="connsiteY11" fmla="*/ 288131 h 685800"/>
              <a:gd name="connsiteX12" fmla="*/ 282625 w 723900"/>
              <a:gd name="connsiteY12" fmla="*/ 332899 h 685800"/>
              <a:gd name="connsiteX13" fmla="*/ 159752 w 723900"/>
              <a:gd name="connsiteY13" fmla="*/ 281464 h 685800"/>
              <a:gd name="connsiteX14" fmla="*/ 113080 w 723900"/>
              <a:gd name="connsiteY14" fmla="*/ 200501 h 685800"/>
              <a:gd name="connsiteX15" fmla="*/ 13067 w 723900"/>
              <a:gd name="connsiteY15" fmla="*/ 241459 h 685800"/>
              <a:gd name="connsiteX16" fmla="*/ 54025 w 723900"/>
              <a:gd name="connsiteY16" fmla="*/ 341471 h 685800"/>
              <a:gd name="connsiteX17" fmla="*/ 143560 w 723900"/>
              <a:gd name="connsiteY17" fmla="*/ 316706 h 685800"/>
              <a:gd name="connsiteX18" fmla="*/ 269290 w 723900"/>
              <a:gd name="connsiteY18" fmla="*/ 368141 h 685800"/>
              <a:gd name="connsiteX19" fmla="*/ 268337 w 723900"/>
              <a:gd name="connsiteY19" fmla="*/ 380524 h 685800"/>
              <a:gd name="connsiteX20" fmla="*/ 287387 w 723900"/>
              <a:gd name="connsiteY20" fmla="*/ 437674 h 685800"/>
              <a:gd name="connsiteX21" fmla="*/ 188327 w 723900"/>
              <a:gd name="connsiteY21" fmla="*/ 537686 h 685800"/>
              <a:gd name="connsiteX22" fmla="*/ 95935 w 723900"/>
              <a:gd name="connsiteY22" fmla="*/ 549116 h 685800"/>
              <a:gd name="connsiteX23" fmla="*/ 95935 w 723900"/>
              <a:gd name="connsiteY23" fmla="*/ 656749 h 685800"/>
              <a:gd name="connsiteX24" fmla="*/ 203567 w 723900"/>
              <a:gd name="connsiteY24" fmla="*/ 656749 h 685800"/>
              <a:gd name="connsiteX25" fmla="*/ 214997 w 723900"/>
              <a:gd name="connsiteY25" fmla="*/ 564356 h 685800"/>
              <a:gd name="connsiteX26" fmla="*/ 315962 w 723900"/>
              <a:gd name="connsiteY26" fmla="*/ 463391 h 685800"/>
              <a:gd name="connsiteX27" fmla="*/ 363587 w 723900"/>
              <a:gd name="connsiteY27" fmla="*/ 476726 h 685800"/>
              <a:gd name="connsiteX28" fmla="*/ 365492 w 723900"/>
              <a:gd name="connsiteY28" fmla="*/ 476726 h 685800"/>
              <a:gd name="connsiteX29" fmla="*/ 367397 w 723900"/>
              <a:gd name="connsiteY29" fmla="*/ 476726 h 685800"/>
              <a:gd name="connsiteX30" fmla="*/ 415022 w 723900"/>
              <a:gd name="connsiteY30" fmla="*/ 463391 h 685800"/>
              <a:gd name="connsiteX31" fmla="*/ 515987 w 723900"/>
              <a:gd name="connsiteY31" fmla="*/ 564356 h 685800"/>
              <a:gd name="connsiteX32" fmla="*/ 527417 w 723900"/>
              <a:gd name="connsiteY32" fmla="*/ 657701 h 685800"/>
              <a:gd name="connsiteX33" fmla="*/ 635050 w 723900"/>
              <a:gd name="connsiteY33" fmla="*/ 657701 h 685800"/>
              <a:gd name="connsiteX34" fmla="*/ 635050 w 723900"/>
              <a:gd name="connsiteY34" fmla="*/ 550069 h 685800"/>
              <a:gd name="connsiteX35" fmla="*/ 542657 w 723900"/>
              <a:gd name="connsiteY35" fmla="*/ 538639 h 685800"/>
              <a:gd name="connsiteX36" fmla="*/ 443597 w 723900"/>
              <a:gd name="connsiteY36" fmla="*/ 438626 h 685800"/>
              <a:gd name="connsiteX37" fmla="*/ 462647 w 723900"/>
              <a:gd name="connsiteY37" fmla="*/ 381476 h 685800"/>
              <a:gd name="connsiteX38" fmla="*/ 461695 w 723900"/>
              <a:gd name="connsiteY38" fmla="*/ 369094 h 685800"/>
              <a:gd name="connsiteX39" fmla="*/ 587425 w 723900"/>
              <a:gd name="connsiteY39" fmla="*/ 317659 h 685800"/>
              <a:gd name="connsiteX40" fmla="*/ 676960 w 723900"/>
              <a:gd name="connsiteY40" fmla="*/ 342424 h 685800"/>
              <a:gd name="connsiteX41" fmla="*/ 717917 w 723900"/>
              <a:gd name="connsiteY41" fmla="*/ 242411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23900" h="685800">
                <a:moveTo>
                  <a:pt x="717917" y="242411"/>
                </a:moveTo>
                <a:cubicBezTo>
                  <a:pt x="701725" y="203359"/>
                  <a:pt x="656957" y="185261"/>
                  <a:pt x="617905" y="201454"/>
                </a:cubicBezTo>
                <a:cubicBezTo>
                  <a:pt x="585520" y="214789"/>
                  <a:pt x="566470" y="249079"/>
                  <a:pt x="571232" y="282416"/>
                </a:cubicBezTo>
                <a:lnTo>
                  <a:pt x="448360" y="333851"/>
                </a:lnTo>
                <a:cubicBezTo>
                  <a:pt x="435025" y="310991"/>
                  <a:pt x="411212" y="293846"/>
                  <a:pt x="384542" y="289084"/>
                </a:cubicBezTo>
                <a:lnTo>
                  <a:pt x="384542" y="156686"/>
                </a:lnTo>
                <a:cubicBezTo>
                  <a:pt x="416927" y="148114"/>
                  <a:pt x="441692" y="118586"/>
                  <a:pt x="441692" y="83344"/>
                </a:cubicBezTo>
                <a:cubicBezTo>
                  <a:pt x="441692" y="41434"/>
                  <a:pt x="407402" y="7144"/>
                  <a:pt x="365492" y="7144"/>
                </a:cubicBezTo>
                <a:lnTo>
                  <a:pt x="365492" y="7144"/>
                </a:lnTo>
                <a:cubicBezTo>
                  <a:pt x="323582" y="7144"/>
                  <a:pt x="289292" y="41434"/>
                  <a:pt x="289292" y="83344"/>
                </a:cubicBezTo>
                <a:cubicBezTo>
                  <a:pt x="289292" y="118586"/>
                  <a:pt x="314057" y="148114"/>
                  <a:pt x="346442" y="156686"/>
                </a:cubicBezTo>
                <a:lnTo>
                  <a:pt x="346442" y="288131"/>
                </a:lnTo>
                <a:cubicBezTo>
                  <a:pt x="318820" y="292894"/>
                  <a:pt x="295960" y="310039"/>
                  <a:pt x="282625" y="332899"/>
                </a:cubicBezTo>
                <a:lnTo>
                  <a:pt x="159752" y="281464"/>
                </a:lnTo>
                <a:cubicBezTo>
                  <a:pt x="164515" y="248126"/>
                  <a:pt x="146417" y="213836"/>
                  <a:pt x="113080" y="200501"/>
                </a:cubicBezTo>
                <a:cubicBezTo>
                  <a:pt x="74027" y="184309"/>
                  <a:pt x="29260" y="202406"/>
                  <a:pt x="13067" y="241459"/>
                </a:cubicBezTo>
                <a:cubicBezTo>
                  <a:pt x="-3125" y="280511"/>
                  <a:pt x="14972" y="325279"/>
                  <a:pt x="54025" y="341471"/>
                </a:cubicBezTo>
                <a:cubicBezTo>
                  <a:pt x="86410" y="354806"/>
                  <a:pt x="123557" y="344329"/>
                  <a:pt x="143560" y="316706"/>
                </a:cubicBezTo>
                <a:lnTo>
                  <a:pt x="269290" y="368141"/>
                </a:lnTo>
                <a:cubicBezTo>
                  <a:pt x="268337" y="371951"/>
                  <a:pt x="268337" y="376714"/>
                  <a:pt x="268337" y="380524"/>
                </a:cubicBezTo>
                <a:cubicBezTo>
                  <a:pt x="268337" y="401479"/>
                  <a:pt x="275005" y="421481"/>
                  <a:pt x="287387" y="437674"/>
                </a:cubicBezTo>
                <a:lnTo>
                  <a:pt x="188327" y="537686"/>
                </a:lnTo>
                <a:cubicBezTo>
                  <a:pt x="158800" y="520541"/>
                  <a:pt x="120700" y="524351"/>
                  <a:pt x="95935" y="549116"/>
                </a:cubicBezTo>
                <a:cubicBezTo>
                  <a:pt x="66407" y="578644"/>
                  <a:pt x="66407" y="627221"/>
                  <a:pt x="95935" y="656749"/>
                </a:cubicBezTo>
                <a:cubicBezTo>
                  <a:pt x="125462" y="686276"/>
                  <a:pt x="174040" y="686276"/>
                  <a:pt x="203567" y="656749"/>
                </a:cubicBezTo>
                <a:cubicBezTo>
                  <a:pt x="228332" y="631984"/>
                  <a:pt x="232142" y="593884"/>
                  <a:pt x="214997" y="564356"/>
                </a:cubicBezTo>
                <a:lnTo>
                  <a:pt x="315962" y="463391"/>
                </a:lnTo>
                <a:cubicBezTo>
                  <a:pt x="330250" y="471964"/>
                  <a:pt x="346442" y="476726"/>
                  <a:pt x="363587" y="476726"/>
                </a:cubicBezTo>
                <a:cubicBezTo>
                  <a:pt x="364540" y="476726"/>
                  <a:pt x="364540" y="476726"/>
                  <a:pt x="365492" y="476726"/>
                </a:cubicBezTo>
                <a:cubicBezTo>
                  <a:pt x="366445" y="476726"/>
                  <a:pt x="366445" y="476726"/>
                  <a:pt x="367397" y="476726"/>
                </a:cubicBezTo>
                <a:cubicBezTo>
                  <a:pt x="384542" y="476726"/>
                  <a:pt x="400735" y="471964"/>
                  <a:pt x="415022" y="463391"/>
                </a:cubicBezTo>
                <a:lnTo>
                  <a:pt x="515987" y="564356"/>
                </a:lnTo>
                <a:cubicBezTo>
                  <a:pt x="498842" y="593884"/>
                  <a:pt x="502652" y="631984"/>
                  <a:pt x="527417" y="657701"/>
                </a:cubicBezTo>
                <a:cubicBezTo>
                  <a:pt x="556945" y="687229"/>
                  <a:pt x="605522" y="687229"/>
                  <a:pt x="635050" y="657701"/>
                </a:cubicBezTo>
                <a:cubicBezTo>
                  <a:pt x="664577" y="628174"/>
                  <a:pt x="664577" y="579596"/>
                  <a:pt x="635050" y="550069"/>
                </a:cubicBezTo>
                <a:cubicBezTo>
                  <a:pt x="610285" y="525304"/>
                  <a:pt x="572185" y="521494"/>
                  <a:pt x="542657" y="538639"/>
                </a:cubicBezTo>
                <a:lnTo>
                  <a:pt x="443597" y="438626"/>
                </a:lnTo>
                <a:cubicBezTo>
                  <a:pt x="455980" y="422434"/>
                  <a:pt x="462647" y="403384"/>
                  <a:pt x="462647" y="381476"/>
                </a:cubicBezTo>
                <a:cubicBezTo>
                  <a:pt x="462647" y="377666"/>
                  <a:pt x="462647" y="372904"/>
                  <a:pt x="461695" y="369094"/>
                </a:cubicBezTo>
                <a:lnTo>
                  <a:pt x="587425" y="317659"/>
                </a:lnTo>
                <a:cubicBezTo>
                  <a:pt x="607427" y="344329"/>
                  <a:pt x="644575" y="355759"/>
                  <a:pt x="676960" y="342424"/>
                </a:cubicBezTo>
                <a:cubicBezTo>
                  <a:pt x="715060" y="325279"/>
                  <a:pt x="734110" y="281464"/>
                  <a:pt x="717917" y="242411"/>
                </a:cubicBezTo>
                <a:close/>
              </a:path>
            </a:pathLst>
          </a:custGeom>
          <a:solidFill>
            <a:schemeClr val="tx1">
              <a:lumMod val="75000"/>
              <a:lumOff val="25000"/>
            </a:schemeClr>
          </a:solid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060450" y="230188"/>
            <a:ext cx="10037763" cy="431800"/>
          </a:xfrm>
        </p:spPr>
        <p:txBody>
          <a:bodyPr/>
          <a:lstStyle/>
          <a:p>
            <a:pPr algn="ctr" eaLnBrk="1" fontAlgn="auto" hangingPunct="1">
              <a:spcAft>
                <a:spcPts val="0"/>
              </a:spcAft>
              <a:defRPr/>
            </a:pPr>
            <a:r>
              <a:rPr lang="el-GR" sz="2000" b="1" dirty="0">
                <a:solidFill>
                  <a:schemeClr val="tx1">
                    <a:lumMod val="50000"/>
                    <a:lumOff val="50000"/>
                  </a:schemeClr>
                </a:solidFill>
              </a:rPr>
              <a:t>Εναλλακτικές οργανωτικού σχεδιασμού: από τους γραφειοκρατικούς στους προσαρμοστικούς οργανισμούς</a:t>
            </a:r>
            <a:endParaRPr lang="el-GR" sz="2000" dirty="0">
              <a:solidFill>
                <a:schemeClr val="tx1">
                  <a:lumMod val="50000"/>
                  <a:lumOff val="50000"/>
                </a:schemeClr>
              </a:solidFill>
            </a:endParaRPr>
          </a:p>
        </p:txBody>
      </p:sp>
      <p:sp>
        <p:nvSpPr>
          <p:cNvPr id="3" name="Θέση υποσέλιδου 2"/>
          <p:cNvSpPr>
            <a:spLocks noGrp="1"/>
          </p:cNvSpPr>
          <p:nvPr>
            <p:ph type="ftr" sz="quarter" idx="33"/>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p:txBody>
          <a:bodyPr/>
          <a:lstStyle/>
          <a:p>
            <a:pPr>
              <a:defRPr/>
            </a:pPr>
            <a:fld id="{F93B7E34-BD0B-4D1D-8805-41B1DBFB7FF7}" type="slidenum">
              <a:rPr lang="el-GR"/>
              <a:pPr>
                <a:defRPr/>
              </a:pPr>
              <a:t>54</a:t>
            </a:fld>
            <a:endParaRPr lang="el-GR" dirty="0"/>
          </a:p>
        </p:txBody>
      </p:sp>
      <p:sp>
        <p:nvSpPr>
          <p:cNvPr id="128004" name="TextBox 37"/>
          <p:cNvSpPr txBox="1">
            <a:spLocks noChangeArrowheads="1"/>
          </p:cNvSpPr>
          <p:nvPr/>
        </p:nvSpPr>
        <p:spPr bwMode="auto">
          <a:xfrm>
            <a:off x="98059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128005" name="TextBox 46"/>
          <p:cNvSpPr txBox="1">
            <a:spLocks noChangeArrowheads="1"/>
          </p:cNvSpPr>
          <p:nvPr/>
        </p:nvSpPr>
        <p:spPr bwMode="auto">
          <a:xfrm>
            <a:off x="1376363" y="1008063"/>
            <a:ext cx="2565400" cy="584200"/>
          </a:xfrm>
          <a:prstGeom prst="rect">
            <a:avLst/>
          </a:prstGeom>
          <a:solidFill>
            <a:schemeClr val="bg1"/>
          </a:solidFill>
          <a:ln w="9525">
            <a:noFill/>
            <a:miter lim="800000"/>
            <a:headEnd/>
            <a:tailEnd/>
          </a:ln>
        </p:spPr>
        <p:txBody>
          <a:bodyPr>
            <a:spAutoFit/>
          </a:bodyPr>
          <a:lstStyle/>
          <a:p>
            <a:pPr algn="ctr"/>
            <a:r>
              <a:rPr lang="el-GR" sz="1600">
                <a:latin typeface="Calibri" pitchFamily="34" charset="0"/>
              </a:rPr>
              <a:t>Μηχανιστικοί Σχεδιασμοί</a:t>
            </a:r>
          </a:p>
          <a:p>
            <a:pPr algn="ctr"/>
            <a:endParaRPr lang="el-GR" sz="1600">
              <a:latin typeface="Calibri" pitchFamily="34" charset="0"/>
            </a:endParaRPr>
          </a:p>
        </p:txBody>
      </p:sp>
      <p:sp>
        <p:nvSpPr>
          <p:cNvPr id="128006" name="TextBox 49"/>
          <p:cNvSpPr txBox="1">
            <a:spLocks noChangeArrowheads="1"/>
          </p:cNvSpPr>
          <p:nvPr/>
        </p:nvSpPr>
        <p:spPr bwMode="auto">
          <a:xfrm>
            <a:off x="1668463" y="1423988"/>
            <a:ext cx="1979612" cy="831850"/>
          </a:xfrm>
          <a:prstGeom prst="rect">
            <a:avLst/>
          </a:prstGeom>
          <a:solidFill>
            <a:schemeClr val="bg1"/>
          </a:solidFill>
          <a:ln w="9525">
            <a:noFill/>
            <a:miter lim="800000"/>
            <a:headEnd/>
            <a:tailEnd/>
          </a:ln>
        </p:spPr>
        <p:txBody>
          <a:bodyPr>
            <a:spAutoFit/>
          </a:bodyPr>
          <a:lstStyle/>
          <a:p>
            <a:pPr algn="ctr"/>
            <a:r>
              <a:rPr lang="el-GR" sz="1600" b="1">
                <a:latin typeface="Calibri" pitchFamily="34" charset="0"/>
              </a:rPr>
              <a:t>Γραφειοκρατικοί Σχεδιασμοί</a:t>
            </a:r>
          </a:p>
          <a:p>
            <a:pPr algn="ctr"/>
            <a:endParaRPr lang="el-GR" sz="1600" b="1">
              <a:latin typeface="Calibri" pitchFamily="34" charset="0"/>
            </a:endParaRPr>
          </a:p>
        </p:txBody>
      </p:sp>
      <p:sp>
        <p:nvSpPr>
          <p:cNvPr id="43" name="Ορθογώνιο 42">
            <a:extLst>
              <a:ext uri="{FF2B5EF4-FFF2-40B4-BE49-F238E27FC236}"/>
            </a:extLst>
          </p:cNvPr>
          <p:cNvSpPr/>
          <p:nvPr/>
        </p:nvSpPr>
        <p:spPr>
          <a:xfrm>
            <a:off x="1262063" y="6175375"/>
            <a:ext cx="2906712" cy="568325"/>
          </a:xfrm>
          <a:prstGeom prst="rect">
            <a:avLst/>
          </a:prstGeom>
          <a:solidFill>
            <a:schemeClr val="accent2">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44" name="TextBox 43">
            <a:extLst>
              <a:ext uri="{FF2B5EF4-FFF2-40B4-BE49-F238E27FC236}"/>
            </a:extLst>
          </p:cNvPr>
          <p:cNvSpPr txBox="1"/>
          <p:nvPr/>
        </p:nvSpPr>
        <p:spPr>
          <a:xfrm>
            <a:off x="1573213" y="6253163"/>
            <a:ext cx="2286000" cy="338137"/>
          </a:xfrm>
          <a:prstGeom prst="rect">
            <a:avLst/>
          </a:prstGeom>
          <a:solidFill>
            <a:schemeClr val="accent2">
              <a:lumMod val="60000"/>
              <a:lumOff val="40000"/>
            </a:schemeClr>
          </a:solidFill>
        </p:spPr>
        <p:txBody>
          <a:bodyPr>
            <a:spAutoFit/>
          </a:bodyPr>
          <a:lstStyle/>
          <a:p>
            <a:pPr algn="ctr" fontAlgn="auto">
              <a:spcBef>
                <a:spcPts val="0"/>
              </a:spcBef>
              <a:spcAft>
                <a:spcPts val="0"/>
              </a:spcAft>
              <a:defRPr/>
            </a:pPr>
            <a:r>
              <a:rPr lang="el-GR" sz="1600" b="1" dirty="0">
                <a:latin typeface="+mn-lt"/>
                <a:cs typeface="+mn-cs"/>
              </a:rPr>
              <a:t>Επίσημος &amp; απρόσωπος</a:t>
            </a:r>
          </a:p>
        </p:txBody>
      </p:sp>
      <p:sp>
        <p:nvSpPr>
          <p:cNvPr id="51" name="Ορθογώνιο 50">
            <a:extLst>
              <a:ext uri="{FF2B5EF4-FFF2-40B4-BE49-F238E27FC236}"/>
            </a:extLst>
          </p:cNvPr>
          <p:cNvSpPr/>
          <p:nvPr/>
        </p:nvSpPr>
        <p:spPr>
          <a:xfrm>
            <a:off x="1262063" y="4176713"/>
            <a:ext cx="2906712" cy="568325"/>
          </a:xfrm>
          <a:prstGeom prst="rect">
            <a:avLst/>
          </a:prstGeom>
          <a:solidFill>
            <a:schemeClr val="accent4">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52" name="TextBox 51">
            <a:extLst>
              <a:ext uri="{FF2B5EF4-FFF2-40B4-BE49-F238E27FC236}"/>
            </a:extLst>
          </p:cNvPr>
          <p:cNvSpPr txBox="1"/>
          <p:nvPr/>
        </p:nvSpPr>
        <p:spPr>
          <a:xfrm>
            <a:off x="1655763" y="4249738"/>
            <a:ext cx="2005012" cy="338137"/>
          </a:xfrm>
          <a:prstGeom prst="rect">
            <a:avLst/>
          </a:prstGeom>
          <a:solidFill>
            <a:schemeClr val="accent4">
              <a:lumMod val="60000"/>
              <a:lumOff val="40000"/>
            </a:schemeClr>
          </a:solidFill>
        </p:spPr>
        <p:txBody>
          <a:bodyPr>
            <a:spAutoFit/>
          </a:bodyPr>
          <a:lstStyle/>
          <a:p>
            <a:pPr algn="ctr" fontAlgn="auto">
              <a:spcBef>
                <a:spcPts val="0"/>
              </a:spcBef>
              <a:spcAft>
                <a:spcPts val="0"/>
              </a:spcAft>
              <a:defRPr/>
            </a:pPr>
            <a:r>
              <a:rPr lang="el-GR" sz="1600" b="1" dirty="0">
                <a:latin typeface="+mn-lt"/>
                <a:cs typeface="+mn-cs"/>
              </a:rPr>
              <a:t>Στενό</a:t>
            </a:r>
          </a:p>
        </p:txBody>
      </p:sp>
      <p:sp>
        <p:nvSpPr>
          <p:cNvPr id="53" name="Ορθογώνιο 52">
            <a:extLst>
              <a:ext uri="{FF2B5EF4-FFF2-40B4-BE49-F238E27FC236}"/>
            </a:extLst>
          </p:cNvPr>
          <p:cNvSpPr/>
          <p:nvPr/>
        </p:nvSpPr>
        <p:spPr>
          <a:xfrm>
            <a:off x="1262063" y="4843463"/>
            <a:ext cx="2906712" cy="566737"/>
          </a:xfrm>
          <a:prstGeom prst="rect">
            <a:avLst/>
          </a:prstGeom>
          <a:solidFill>
            <a:schemeClr val="accent1">
              <a:lumMod val="40000"/>
              <a:lumOff val="6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54" name="TextBox 53">
            <a:extLst>
              <a:ext uri="{FF2B5EF4-FFF2-40B4-BE49-F238E27FC236}"/>
            </a:extLst>
          </p:cNvPr>
          <p:cNvSpPr txBox="1"/>
          <p:nvPr/>
        </p:nvSpPr>
        <p:spPr>
          <a:xfrm>
            <a:off x="1655763" y="4916488"/>
            <a:ext cx="2005012" cy="338137"/>
          </a:xfrm>
          <a:prstGeom prst="rect">
            <a:avLst/>
          </a:prstGeom>
          <a:solidFill>
            <a:schemeClr val="accent1">
              <a:lumMod val="40000"/>
              <a:lumOff val="60000"/>
            </a:schemeClr>
          </a:solidFill>
        </p:spPr>
        <p:txBody>
          <a:bodyPr>
            <a:spAutoFit/>
          </a:bodyPr>
          <a:lstStyle/>
          <a:p>
            <a:pPr algn="ctr" fontAlgn="auto">
              <a:spcBef>
                <a:spcPts val="0"/>
              </a:spcBef>
              <a:spcAft>
                <a:spcPts val="0"/>
              </a:spcAft>
              <a:defRPr/>
            </a:pPr>
            <a:r>
              <a:rPr lang="el-GR" sz="1600" b="1" dirty="0">
                <a:latin typeface="+mn-lt"/>
                <a:cs typeface="+mn-cs"/>
              </a:rPr>
              <a:t>Εξειδικευμένα</a:t>
            </a:r>
          </a:p>
        </p:txBody>
      </p:sp>
      <p:sp>
        <p:nvSpPr>
          <p:cNvPr id="56" name="Ορθογώνιο 55">
            <a:extLst>
              <a:ext uri="{FF2B5EF4-FFF2-40B4-BE49-F238E27FC236}"/>
            </a:extLst>
          </p:cNvPr>
          <p:cNvSpPr/>
          <p:nvPr/>
        </p:nvSpPr>
        <p:spPr>
          <a:xfrm>
            <a:off x="1262063" y="5510213"/>
            <a:ext cx="2906712" cy="566737"/>
          </a:xfrm>
          <a:prstGeom prst="rect">
            <a:avLst/>
          </a:prstGeom>
          <a:solidFill>
            <a:schemeClr val="accent5">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57" name="TextBox 56">
            <a:extLst>
              <a:ext uri="{FF2B5EF4-FFF2-40B4-BE49-F238E27FC236}"/>
            </a:extLst>
          </p:cNvPr>
          <p:cNvSpPr txBox="1"/>
          <p:nvPr/>
        </p:nvSpPr>
        <p:spPr>
          <a:xfrm>
            <a:off x="1655763" y="5581650"/>
            <a:ext cx="2005012" cy="339725"/>
          </a:xfrm>
          <a:prstGeom prst="rect">
            <a:avLst/>
          </a:prstGeom>
          <a:solidFill>
            <a:schemeClr val="accent5">
              <a:lumMod val="60000"/>
              <a:lumOff val="40000"/>
            </a:schemeClr>
          </a:solidFill>
        </p:spPr>
        <p:txBody>
          <a:bodyPr>
            <a:spAutoFit/>
          </a:bodyPr>
          <a:lstStyle/>
          <a:p>
            <a:pPr algn="ctr" fontAlgn="auto">
              <a:spcBef>
                <a:spcPts val="0"/>
              </a:spcBef>
              <a:spcAft>
                <a:spcPts val="0"/>
              </a:spcAft>
              <a:defRPr/>
            </a:pPr>
            <a:r>
              <a:rPr lang="el-GR" sz="1600" b="1" dirty="0">
                <a:latin typeface="+mn-lt"/>
                <a:cs typeface="+mn-cs"/>
              </a:rPr>
              <a:t>Λίγες</a:t>
            </a:r>
          </a:p>
        </p:txBody>
      </p:sp>
      <p:sp>
        <p:nvSpPr>
          <p:cNvPr id="58" name="Ορθογώνιο 57">
            <a:extLst>
              <a:ext uri="{FF2B5EF4-FFF2-40B4-BE49-F238E27FC236}"/>
            </a:extLst>
          </p:cNvPr>
          <p:cNvSpPr/>
          <p:nvPr/>
        </p:nvSpPr>
        <p:spPr>
          <a:xfrm>
            <a:off x="1262063" y="2159000"/>
            <a:ext cx="2906712" cy="566738"/>
          </a:xfrm>
          <a:prstGeom prst="rect">
            <a:avLst/>
          </a:prstGeom>
          <a:solidFill>
            <a:schemeClr val="accent1">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59" name="TextBox 58">
            <a:extLst>
              <a:ext uri="{FF2B5EF4-FFF2-40B4-BE49-F238E27FC236}"/>
            </a:extLst>
          </p:cNvPr>
          <p:cNvSpPr txBox="1"/>
          <p:nvPr/>
        </p:nvSpPr>
        <p:spPr>
          <a:xfrm>
            <a:off x="1655763" y="2232025"/>
            <a:ext cx="2005012" cy="338138"/>
          </a:xfrm>
          <a:prstGeom prst="rect">
            <a:avLst/>
          </a:prstGeom>
          <a:solidFill>
            <a:schemeClr val="accent1">
              <a:lumMod val="60000"/>
              <a:lumOff val="40000"/>
            </a:schemeClr>
          </a:solidFill>
        </p:spPr>
        <p:txBody>
          <a:bodyPr>
            <a:spAutoFit/>
          </a:bodyPr>
          <a:lstStyle/>
          <a:p>
            <a:pPr algn="ctr" fontAlgn="auto">
              <a:spcBef>
                <a:spcPts val="0"/>
              </a:spcBef>
              <a:spcAft>
                <a:spcPts val="0"/>
              </a:spcAft>
              <a:defRPr/>
            </a:pPr>
            <a:r>
              <a:rPr lang="el-GR" sz="1600" b="1" dirty="0" err="1">
                <a:latin typeface="+mn-lt"/>
                <a:cs typeface="+mn-cs"/>
              </a:rPr>
              <a:t>Προβλεψιμότητα</a:t>
            </a:r>
            <a:endParaRPr lang="el-GR" sz="1600" b="1" dirty="0">
              <a:latin typeface="+mn-lt"/>
              <a:cs typeface="+mn-cs"/>
            </a:endParaRPr>
          </a:p>
        </p:txBody>
      </p:sp>
      <p:sp>
        <p:nvSpPr>
          <p:cNvPr id="60" name="Ορθογώνιο 59">
            <a:extLst>
              <a:ext uri="{FF2B5EF4-FFF2-40B4-BE49-F238E27FC236}"/>
            </a:extLst>
          </p:cNvPr>
          <p:cNvSpPr/>
          <p:nvPr/>
        </p:nvSpPr>
        <p:spPr>
          <a:xfrm>
            <a:off x="1262063" y="2836863"/>
            <a:ext cx="2906712" cy="566737"/>
          </a:xfrm>
          <a:prstGeom prst="rect">
            <a:avLst/>
          </a:prstGeom>
          <a:solidFill>
            <a:schemeClr val="accent3">
              <a:lumMod val="40000"/>
              <a:lumOff val="6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61" name="TextBox 60">
            <a:extLst>
              <a:ext uri="{FF2B5EF4-FFF2-40B4-BE49-F238E27FC236}"/>
            </a:extLst>
          </p:cNvPr>
          <p:cNvSpPr txBox="1"/>
          <p:nvPr/>
        </p:nvSpPr>
        <p:spPr>
          <a:xfrm>
            <a:off x="1655763" y="2908300"/>
            <a:ext cx="2005012" cy="339725"/>
          </a:xfrm>
          <a:prstGeom prst="rect">
            <a:avLst/>
          </a:prstGeom>
          <a:solidFill>
            <a:schemeClr val="accent3">
              <a:lumMod val="40000"/>
              <a:lumOff val="60000"/>
            </a:schemeClr>
          </a:solidFill>
        </p:spPr>
        <p:txBody>
          <a:bodyPr>
            <a:spAutoFit/>
          </a:bodyPr>
          <a:lstStyle/>
          <a:p>
            <a:pPr algn="ctr" fontAlgn="auto">
              <a:spcBef>
                <a:spcPts val="0"/>
              </a:spcBef>
              <a:spcAft>
                <a:spcPts val="0"/>
              </a:spcAft>
              <a:defRPr/>
            </a:pPr>
            <a:r>
              <a:rPr lang="el-GR" sz="1600" b="1" dirty="0">
                <a:latin typeface="+mn-lt"/>
                <a:cs typeface="+mn-cs"/>
              </a:rPr>
              <a:t>Κεντρική</a:t>
            </a:r>
          </a:p>
        </p:txBody>
      </p:sp>
      <p:sp>
        <p:nvSpPr>
          <p:cNvPr id="62" name="Ορθογώνιο 61">
            <a:extLst>
              <a:ext uri="{FF2B5EF4-FFF2-40B4-BE49-F238E27FC236}"/>
            </a:extLst>
          </p:cNvPr>
          <p:cNvSpPr/>
          <p:nvPr/>
        </p:nvSpPr>
        <p:spPr>
          <a:xfrm>
            <a:off x="1262063" y="3505200"/>
            <a:ext cx="2906712" cy="566738"/>
          </a:xfrm>
          <a:prstGeom prst="rect">
            <a:avLst/>
          </a:prstGeom>
          <a:solidFill>
            <a:schemeClr val="bg2">
              <a:lumMod val="9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63" name="TextBox 62">
            <a:extLst>
              <a:ext uri="{FF2B5EF4-FFF2-40B4-BE49-F238E27FC236}"/>
            </a:extLst>
          </p:cNvPr>
          <p:cNvSpPr txBox="1"/>
          <p:nvPr/>
        </p:nvSpPr>
        <p:spPr>
          <a:xfrm>
            <a:off x="1655763" y="3578225"/>
            <a:ext cx="2005012" cy="338138"/>
          </a:xfrm>
          <a:prstGeom prst="rect">
            <a:avLst/>
          </a:prstGeom>
          <a:solidFill>
            <a:schemeClr val="bg2">
              <a:lumMod val="90000"/>
            </a:schemeClr>
          </a:solidFill>
        </p:spPr>
        <p:txBody>
          <a:bodyPr>
            <a:spAutoFit/>
          </a:bodyPr>
          <a:lstStyle/>
          <a:p>
            <a:pPr algn="ctr" fontAlgn="auto">
              <a:spcBef>
                <a:spcPts val="0"/>
              </a:spcBef>
              <a:spcAft>
                <a:spcPts val="0"/>
              </a:spcAft>
              <a:defRPr/>
            </a:pPr>
            <a:r>
              <a:rPr lang="el-GR" sz="1600" b="1" dirty="0">
                <a:latin typeface="+mn-lt"/>
                <a:cs typeface="+mn-cs"/>
              </a:rPr>
              <a:t>Πολλοί</a:t>
            </a:r>
          </a:p>
        </p:txBody>
      </p:sp>
      <p:sp>
        <p:nvSpPr>
          <p:cNvPr id="128021" name="TextBox 63"/>
          <p:cNvSpPr txBox="1">
            <a:spLocks noChangeArrowheads="1"/>
          </p:cNvSpPr>
          <p:nvPr/>
        </p:nvSpPr>
        <p:spPr bwMode="auto">
          <a:xfrm>
            <a:off x="8102600" y="984250"/>
            <a:ext cx="2566988" cy="584200"/>
          </a:xfrm>
          <a:prstGeom prst="rect">
            <a:avLst/>
          </a:prstGeom>
          <a:solidFill>
            <a:schemeClr val="bg1"/>
          </a:solidFill>
          <a:ln w="9525">
            <a:noFill/>
            <a:miter lim="800000"/>
            <a:headEnd/>
            <a:tailEnd/>
          </a:ln>
        </p:spPr>
        <p:txBody>
          <a:bodyPr>
            <a:spAutoFit/>
          </a:bodyPr>
          <a:lstStyle/>
          <a:p>
            <a:pPr algn="ctr"/>
            <a:r>
              <a:rPr lang="el-GR" sz="1600">
                <a:latin typeface="Calibri" pitchFamily="34" charset="0"/>
              </a:rPr>
              <a:t>Οργανικοί Σχεδιασμοί</a:t>
            </a:r>
          </a:p>
          <a:p>
            <a:pPr algn="ctr"/>
            <a:endParaRPr lang="el-GR" sz="1600">
              <a:latin typeface="Calibri" pitchFamily="34" charset="0"/>
            </a:endParaRPr>
          </a:p>
        </p:txBody>
      </p:sp>
      <p:sp>
        <p:nvSpPr>
          <p:cNvPr id="128022" name="TextBox 64"/>
          <p:cNvSpPr txBox="1">
            <a:spLocks noChangeArrowheads="1"/>
          </p:cNvSpPr>
          <p:nvPr/>
        </p:nvSpPr>
        <p:spPr bwMode="auto">
          <a:xfrm>
            <a:off x="8396288" y="1400175"/>
            <a:ext cx="1979612" cy="831850"/>
          </a:xfrm>
          <a:prstGeom prst="rect">
            <a:avLst/>
          </a:prstGeom>
          <a:solidFill>
            <a:schemeClr val="bg1"/>
          </a:solidFill>
          <a:ln w="9525">
            <a:noFill/>
            <a:miter lim="800000"/>
            <a:headEnd/>
            <a:tailEnd/>
          </a:ln>
        </p:spPr>
        <p:txBody>
          <a:bodyPr>
            <a:spAutoFit/>
          </a:bodyPr>
          <a:lstStyle/>
          <a:p>
            <a:pPr algn="ctr"/>
            <a:r>
              <a:rPr lang="el-GR" sz="1600" b="1">
                <a:latin typeface="Calibri" pitchFamily="34" charset="0"/>
              </a:rPr>
              <a:t>Προσαρμοστικοί Σχεδιασμοί</a:t>
            </a:r>
          </a:p>
          <a:p>
            <a:pPr algn="ctr"/>
            <a:endParaRPr lang="el-GR" sz="1600" b="1">
              <a:latin typeface="Calibri" pitchFamily="34" charset="0"/>
            </a:endParaRPr>
          </a:p>
        </p:txBody>
      </p:sp>
      <p:sp>
        <p:nvSpPr>
          <p:cNvPr id="66" name="Ορθογώνιο 65">
            <a:extLst>
              <a:ext uri="{FF2B5EF4-FFF2-40B4-BE49-F238E27FC236}"/>
            </a:extLst>
          </p:cNvPr>
          <p:cNvSpPr/>
          <p:nvPr/>
        </p:nvSpPr>
        <p:spPr>
          <a:xfrm>
            <a:off x="7989888" y="6151563"/>
            <a:ext cx="2906712" cy="568325"/>
          </a:xfrm>
          <a:prstGeom prst="rect">
            <a:avLst/>
          </a:prstGeom>
          <a:solidFill>
            <a:schemeClr val="accent2">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67" name="TextBox 66">
            <a:extLst>
              <a:ext uri="{FF2B5EF4-FFF2-40B4-BE49-F238E27FC236}"/>
            </a:extLst>
          </p:cNvPr>
          <p:cNvSpPr txBox="1"/>
          <p:nvPr/>
        </p:nvSpPr>
        <p:spPr>
          <a:xfrm>
            <a:off x="8072438" y="6262688"/>
            <a:ext cx="2824162" cy="338137"/>
          </a:xfrm>
          <a:prstGeom prst="rect">
            <a:avLst/>
          </a:prstGeom>
          <a:solidFill>
            <a:schemeClr val="accent2">
              <a:lumMod val="60000"/>
              <a:lumOff val="40000"/>
            </a:schemeClr>
          </a:solidFill>
        </p:spPr>
        <p:txBody>
          <a:bodyPr>
            <a:spAutoFit/>
          </a:bodyPr>
          <a:lstStyle/>
          <a:p>
            <a:pPr algn="ctr" fontAlgn="auto">
              <a:spcBef>
                <a:spcPts val="0"/>
              </a:spcBef>
              <a:spcAft>
                <a:spcPts val="0"/>
              </a:spcAft>
              <a:defRPr/>
            </a:pPr>
            <a:r>
              <a:rPr lang="el-GR" sz="1600" b="1" dirty="0">
                <a:latin typeface="+mn-lt"/>
                <a:cs typeface="+mn-cs"/>
              </a:rPr>
              <a:t>Ανεπίσημος &amp; προσωπικός</a:t>
            </a:r>
          </a:p>
        </p:txBody>
      </p:sp>
      <p:sp>
        <p:nvSpPr>
          <p:cNvPr id="68" name="Ορθογώνιο 67">
            <a:extLst>
              <a:ext uri="{FF2B5EF4-FFF2-40B4-BE49-F238E27FC236}"/>
            </a:extLst>
          </p:cNvPr>
          <p:cNvSpPr/>
          <p:nvPr/>
        </p:nvSpPr>
        <p:spPr>
          <a:xfrm>
            <a:off x="7989888" y="4152900"/>
            <a:ext cx="2906712" cy="568325"/>
          </a:xfrm>
          <a:prstGeom prst="rect">
            <a:avLst/>
          </a:prstGeom>
          <a:solidFill>
            <a:schemeClr val="accent4">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69" name="TextBox 68">
            <a:extLst>
              <a:ext uri="{FF2B5EF4-FFF2-40B4-BE49-F238E27FC236}"/>
            </a:extLst>
          </p:cNvPr>
          <p:cNvSpPr txBox="1"/>
          <p:nvPr/>
        </p:nvSpPr>
        <p:spPr>
          <a:xfrm>
            <a:off x="8383588" y="4225925"/>
            <a:ext cx="2005012" cy="338138"/>
          </a:xfrm>
          <a:prstGeom prst="rect">
            <a:avLst/>
          </a:prstGeom>
          <a:solidFill>
            <a:schemeClr val="accent4">
              <a:lumMod val="60000"/>
              <a:lumOff val="40000"/>
            </a:schemeClr>
          </a:solidFill>
        </p:spPr>
        <p:txBody>
          <a:bodyPr>
            <a:spAutoFit/>
          </a:bodyPr>
          <a:lstStyle/>
          <a:p>
            <a:pPr algn="ctr" fontAlgn="auto">
              <a:spcBef>
                <a:spcPts val="0"/>
              </a:spcBef>
              <a:spcAft>
                <a:spcPts val="0"/>
              </a:spcAft>
              <a:defRPr/>
            </a:pPr>
            <a:r>
              <a:rPr lang="el-GR" sz="1600" b="1" dirty="0">
                <a:latin typeface="+mn-lt"/>
                <a:cs typeface="+mn-cs"/>
              </a:rPr>
              <a:t>Ευρύ</a:t>
            </a:r>
          </a:p>
        </p:txBody>
      </p:sp>
      <p:sp>
        <p:nvSpPr>
          <p:cNvPr id="70" name="Ορθογώνιο 69">
            <a:extLst>
              <a:ext uri="{FF2B5EF4-FFF2-40B4-BE49-F238E27FC236}"/>
            </a:extLst>
          </p:cNvPr>
          <p:cNvSpPr/>
          <p:nvPr/>
        </p:nvSpPr>
        <p:spPr>
          <a:xfrm>
            <a:off x="7989888" y="4819650"/>
            <a:ext cx="2906712" cy="566738"/>
          </a:xfrm>
          <a:prstGeom prst="rect">
            <a:avLst/>
          </a:prstGeom>
          <a:solidFill>
            <a:schemeClr val="accent1">
              <a:lumMod val="40000"/>
              <a:lumOff val="6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71" name="TextBox 70">
            <a:extLst>
              <a:ext uri="{FF2B5EF4-FFF2-40B4-BE49-F238E27FC236}"/>
            </a:extLst>
          </p:cNvPr>
          <p:cNvSpPr txBox="1"/>
          <p:nvPr/>
        </p:nvSpPr>
        <p:spPr>
          <a:xfrm>
            <a:off x="8383588" y="4892675"/>
            <a:ext cx="2005012" cy="338138"/>
          </a:xfrm>
          <a:prstGeom prst="rect">
            <a:avLst/>
          </a:prstGeom>
          <a:solidFill>
            <a:schemeClr val="accent1">
              <a:lumMod val="40000"/>
              <a:lumOff val="60000"/>
            </a:schemeClr>
          </a:solidFill>
        </p:spPr>
        <p:txBody>
          <a:bodyPr>
            <a:spAutoFit/>
          </a:bodyPr>
          <a:lstStyle/>
          <a:p>
            <a:pPr algn="ctr" fontAlgn="auto">
              <a:spcBef>
                <a:spcPts val="0"/>
              </a:spcBef>
              <a:spcAft>
                <a:spcPts val="0"/>
              </a:spcAft>
              <a:defRPr/>
            </a:pPr>
            <a:r>
              <a:rPr lang="el-GR" sz="1600" b="1" dirty="0">
                <a:latin typeface="+mn-lt"/>
                <a:cs typeface="+mn-cs"/>
              </a:rPr>
              <a:t>Κοινά</a:t>
            </a:r>
          </a:p>
        </p:txBody>
      </p:sp>
      <p:sp>
        <p:nvSpPr>
          <p:cNvPr id="72" name="Ορθογώνιο 71">
            <a:extLst>
              <a:ext uri="{FF2B5EF4-FFF2-40B4-BE49-F238E27FC236}"/>
            </a:extLst>
          </p:cNvPr>
          <p:cNvSpPr/>
          <p:nvPr/>
        </p:nvSpPr>
        <p:spPr>
          <a:xfrm>
            <a:off x="7989888" y="5486400"/>
            <a:ext cx="2906712" cy="566738"/>
          </a:xfrm>
          <a:prstGeom prst="rect">
            <a:avLst/>
          </a:prstGeom>
          <a:solidFill>
            <a:schemeClr val="accent5">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73" name="TextBox 72">
            <a:extLst>
              <a:ext uri="{FF2B5EF4-FFF2-40B4-BE49-F238E27FC236}"/>
            </a:extLst>
          </p:cNvPr>
          <p:cNvSpPr txBox="1"/>
          <p:nvPr/>
        </p:nvSpPr>
        <p:spPr>
          <a:xfrm>
            <a:off x="8383588" y="5557838"/>
            <a:ext cx="2005012" cy="339725"/>
          </a:xfrm>
          <a:prstGeom prst="rect">
            <a:avLst/>
          </a:prstGeom>
          <a:solidFill>
            <a:schemeClr val="accent5">
              <a:lumMod val="60000"/>
              <a:lumOff val="40000"/>
            </a:schemeClr>
          </a:solidFill>
        </p:spPr>
        <p:txBody>
          <a:bodyPr>
            <a:spAutoFit/>
          </a:bodyPr>
          <a:lstStyle/>
          <a:p>
            <a:pPr algn="ctr" fontAlgn="auto">
              <a:spcBef>
                <a:spcPts val="0"/>
              </a:spcBef>
              <a:spcAft>
                <a:spcPts val="0"/>
              </a:spcAft>
              <a:defRPr/>
            </a:pPr>
            <a:r>
              <a:rPr lang="el-GR" sz="1600" b="1" dirty="0">
                <a:latin typeface="+mn-lt"/>
                <a:cs typeface="+mn-cs"/>
              </a:rPr>
              <a:t>Πολλές</a:t>
            </a:r>
          </a:p>
        </p:txBody>
      </p:sp>
      <p:sp>
        <p:nvSpPr>
          <p:cNvPr id="74" name="Ορθογώνιο 73">
            <a:extLst>
              <a:ext uri="{FF2B5EF4-FFF2-40B4-BE49-F238E27FC236}"/>
            </a:extLst>
          </p:cNvPr>
          <p:cNvSpPr/>
          <p:nvPr/>
        </p:nvSpPr>
        <p:spPr>
          <a:xfrm>
            <a:off x="7989888" y="2135188"/>
            <a:ext cx="2906712" cy="566737"/>
          </a:xfrm>
          <a:prstGeom prst="rect">
            <a:avLst/>
          </a:prstGeom>
          <a:solidFill>
            <a:schemeClr val="accent1">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75" name="TextBox 74">
            <a:extLst>
              <a:ext uri="{FF2B5EF4-FFF2-40B4-BE49-F238E27FC236}"/>
            </a:extLst>
          </p:cNvPr>
          <p:cNvSpPr txBox="1"/>
          <p:nvPr/>
        </p:nvSpPr>
        <p:spPr>
          <a:xfrm>
            <a:off x="8383588" y="2208213"/>
            <a:ext cx="2005012" cy="338137"/>
          </a:xfrm>
          <a:prstGeom prst="rect">
            <a:avLst/>
          </a:prstGeom>
          <a:solidFill>
            <a:schemeClr val="accent1">
              <a:lumMod val="60000"/>
              <a:lumOff val="40000"/>
            </a:schemeClr>
          </a:solidFill>
        </p:spPr>
        <p:txBody>
          <a:bodyPr>
            <a:spAutoFit/>
          </a:bodyPr>
          <a:lstStyle/>
          <a:p>
            <a:pPr algn="ctr" fontAlgn="auto">
              <a:spcBef>
                <a:spcPts val="0"/>
              </a:spcBef>
              <a:spcAft>
                <a:spcPts val="0"/>
              </a:spcAft>
              <a:defRPr/>
            </a:pPr>
            <a:r>
              <a:rPr lang="el-GR" sz="1600" b="1" dirty="0">
                <a:latin typeface="+mn-lt"/>
                <a:cs typeface="+mn-cs"/>
              </a:rPr>
              <a:t>Προσαρμοστικότητα</a:t>
            </a:r>
          </a:p>
        </p:txBody>
      </p:sp>
      <p:sp>
        <p:nvSpPr>
          <p:cNvPr id="76" name="Ορθογώνιο 75">
            <a:extLst>
              <a:ext uri="{FF2B5EF4-FFF2-40B4-BE49-F238E27FC236}"/>
            </a:extLst>
          </p:cNvPr>
          <p:cNvSpPr/>
          <p:nvPr/>
        </p:nvSpPr>
        <p:spPr>
          <a:xfrm>
            <a:off x="7989888" y="2813050"/>
            <a:ext cx="2906712" cy="566738"/>
          </a:xfrm>
          <a:prstGeom prst="rect">
            <a:avLst/>
          </a:prstGeom>
          <a:solidFill>
            <a:schemeClr val="accent3">
              <a:lumMod val="40000"/>
              <a:lumOff val="6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77" name="TextBox 76">
            <a:extLst>
              <a:ext uri="{FF2B5EF4-FFF2-40B4-BE49-F238E27FC236}"/>
            </a:extLst>
          </p:cNvPr>
          <p:cNvSpPr txBox="1"/>
          <p:nvPr/>
        </p:nvSpPr>
        <p:spPr>
          <a:xfrm>
            <a:off x="8383588" y="2884488"/>
            <a:ext cx="2005012" cy="339725"/>
          </a:xfrm>
          <a:prstGeom prst="rect">
            <a:avLst/>
          </a:prstGeom>
          <a:solidFill>
            <a:schemeClr val="accent3">
              <a:lumMod val="40000"/>
              <a:lumOff val="60000"/>
            </a:schemeClr>
          </a:solidFill>
        </p:spPr>
        <p:txBody>
          <a:bodyPr>
            <a:spAutoFit/>
          </a:bodyPr>
          <a:lstStyle/>
          <a:p>
            <a:pPr algn="ctr" fontAlgn="auto">
              <a:spcBef>
                <a:spcPts val="0"/>
              </a:spcBef>
              <a:spcAft>
                <a:spcPts val="0"/>
              </a:spcAft>
              <a:defRPr/>
            </a:pPr>
            <a:r>
              <a:rPr lang="el-GR" sz="1600" b="1" dirty="0">
                <a:latin typeface="+mn-lt"/>
                <a:cs typeface="+mn-cs"/>
              </a:rPr>
              <a:t>Αποκεντρωμένη</a:t>
            </a:r>
          </a:p>
        </p:txBody>
      </p:sp>
      <p:sp>
        <p:nvSpPr>
          <p:cNvPr id="78" name="Ορθογώνιο 77">
            <a:extLst>
              <a:ext uri="{FF2B5EF4-FFF2-40B4-BE49-F238E27FC236}"/>
            </a:extLst>
          </p:cNvPr>
          <p:cNvSpPr/>
          <p:nvPr/>
        </p:nvSpPr>
        <p:spPr>
          <a:xfrm>
            <a:off x="7989888" y="3481388"/>
            <a:ext cx="2906712" cy="566737"/>
          </a:xfrm>
          <a:prstGeom prst="rect">
            <a:avLst/>
          </a:prstGeom>
          <a:solidFill>
            <a:schemeClr val="bg2">
              <a:lumMod val="9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79" name="TextBox 78">
            <a:extLst>
              <a:ext uri="{FF2B5EF4-FFF2-40B4-BE49-F238E27FC236}"/>
            </a:extLst>
          </p:cNvPr>
          <p:cNvSpPr txBox="1"/>
          <p:nvPr/>
        </p:nvSpPr>
        <p:spPr>
          <a:xfrm>
            <a:off x="8383588" y="3554413"/>
            <a:ext cx="2005012" cy="338137"/>
          </a:xfrm>
          <a:prstGeom prst="rect">
            <a:avLst/>
          </a:prstGeom>
          <a:solidFill>
            <a:schemeClr val="bg2">
              <a:lumMod val="90000"/>
            </a:schemeClr>
          </a:solidFill>
        </p:spPr>
        <p:txBody>
          <a:bodyPr>
            <a:spAutoFit/>
          </a:bodyPr>
          <a:lstStyle/>
          <a:p>
            <a:pPr algn="ctr" fontAlgn="auto">
              <a:spcBef>
                <a:spcPts val="0"/>
              </a:spcBef>
              <a:spcAft>
                <a:spcPts val="0"/>
              </a:spcAft>
              <a:defRPr/>
            </a:pPr>
            <a:r>
              <a:rPr lang="el-GR" sz="1600" b="1" dirty="0">
                <a:latin typeface="+mn-lt"/>
                <a:cs typeface="+mn-cs"/>
              </a:rPr>
              <a:t>Λίγοι</a:t>
            </a:r>
          </a:p>
        </p:txBody>
      </p:sp>
      <p:sp>
        <p:nvSpPr>
          <p:cNvPr id="128037" name="TextBox 79"/>
          <p:cNvSpPr txBox="1">
            <a:spLocks noChangeArrowheads="1"/>
          </p:cNvSpPr>
          <p:nvPr/>
        </p:nvSpPr>
        <p:spPr bwMode="auto">
          <a:xfrm>
            <a:off x="4813300" y="2268538"/>
            <a:ext cx="2565400" cy="339725"/>
          </a:xfrm>
          <a:prstGeom prst="rect">
            <a:avLst/>
          </a:prstGeom>
          <a:solidFill>
            <a:schemeClr val="bg1"/>
          </a:solidFill>
          <a:ln w="9525">
            <a:noFill/>
            <a:miter lim="800000"/>
            <a:headEnd/>
            <a:tailEnd/>
          </a:ln>
        </p:spPr>
        <p:txBody>
          <a:bodyPr>
            <a:spAutoFit/>
          </a:bodyPr>
          <a:lstStyle/>
          <a:p>
            <a:pPr algn="ctr"/>
            <a:r>
              <a:rPr lang="el-GR" sz="1600">
                <a:latin typeface="Calibri" pitchFamily="34" charset="0"/>
              </a:rPr>
              <a:t>Στόχος</a:t>
            </a:r>
          </a:p>
        </p:txBody>
      </p:sp>
      <p:sp>
        <p:nvSpPr>
          <p:cNvPr id="128038" name="TextBox 80"/>
          <p:cNvSpPr txBox="1">
            <a:spLocks noChangeArrowheads="1"/>
          </p:cNvSpPr>
          <p:nvPr/>
        </p:nvSpPr>
        <p:spPr bwMode="auto">
          <a:xfrm>
            <a:off x="4813300" y="2949575"/>
            <a:ext cx="2565400" cy="339725"/>
          </a:xfrm>
          <a:prstGeom prst="rect">
            <a:avLst/>
          </a:prstGeom>
          <a:solidFill>
            <a:schemeClr val="bg1"/>
          </a:solidFill>
          <a:ln w="9525">
            <a:noFill/>
            <a:miter lim="800000"/>
            <a:headEnd/>
            <a:tailEnd/>
          </a:ln>
        </p:spPr>
        <p:txBody>
          <a:bodyPr>
            <a:spAutoFit/>
          </a:bodyPr>
          <a:lstStyle/>
          <a:p>
            <a:pPr algn="ctr"/>
            <a:r>
              <a:rPr lang="el-GR" sz="1600">
                <a:latin typeface="Calibri" pitchFamily="34" charset="0"/>
              </a:rPr>
              <a:t>Εξουσία</a:t>
            </a:r>
          </a:p>
        </p:txBody>
      </p:sp>
      <p:sp>
        <p:nvSpPr>
          <p:cNvPr id="128039" name="TextBox 81"/>
          <p:cNvSpPr txBox="1">
            <a:spLocks noChangeArrowheads="1"/>
          </p:cNvSpPr>
          <p:nvPr/>
        </p:nvSpPr>
        <p:spPr bwMode="auto">
          <a:xfrm>
            <a:off x="4830763" y="3619500"/>
            <a:ext cx="2565400" cy="338138"/>
          </a:xfrm>
          <a:prstGeom prst="rect">
            <a:avLst/>
          </a:prstGeom>
          <a:solidFill>
            <a:schemeClr val="bg1"/>
          </a:solidFill>
          <a:ln w="9525">
            <a:noFill/>
            <a:miter lim="800000"/>
            <a:headEnd/>
            <a:tailEnd/>
          </a:ln>
        </p:spPr>
        <p:txBody>
          <a:bodyPr>
            <a:spAutoFit/>
          </a:bodyPr>
          <a:lstStyle/>
          <a:p>
            <a:pPr algn="ctr"/>
            <a:r>
              <a:rPr lang="el-GR" sz="1600">
                <a:latin typeface="Calibri" pitchFamily="34" charset="0"/>
              </a:rPr>
              <a:t>Κανόνες &amp; διαδικασίες</a:t>
            </a:r>
          </a:p>
        </p:txBody>
      </p:sp>
      <p:sp>
        <p:nvSpPr>
          <p:cNvPr id="128040" name="TextBox 82"/>
          <p:cNvSpPr txBox="1">
            <a:spLocks noChangeArrowheads="1"/>
          </p:cNvSpPr>
          <p:nvPr/>
        </p:nvSpPr>
        <p:spPr bwMode="auto">
          <a:xfrm>
            <a:off x="4813300" y="4287838"/>
            <a:ext cx="2565400" cy="338137"/>
          </a:xfrm>
          <a:prstGeom prst="rect">
            <a:avLst/>
          </a:prstGeom>
          <a:solidFill>
            <a:schemeClr val="bg1"/>
          </a:solidFill>
          <a:ln w="9525">
            <a:noFill/>
            <a:miter lim="800000"/>
            <a:headEnd/>
            <a:tailEnd/>
          </a:ln>
        </p:spPr>
        <p:txBody>
          <a:bodyPr>
            <a:spAutoFit/>
          </a:bodyPr>
          <a:lstStyle/>
          <a:p>
            <a:pPr algn="ctr"/>
            <a:r>
              <a:rPr lang="el-GR" sz="1600">
                <a:latin typeface="Calibri" pitchFamily="34" charset="0"/>
              </a:rPr>
              <a:t>Εύρος ελέγχου</a:t>
            </a:r>
          </a:p>
        </p:txBody>
      </p:sp>
      <p:sp>
        <p:nvSpPr>
          <p:cNvPr id="128041" name="TextBox 83"/>
          <p:cNvSpPr txBox="1">
            <a:spLocks noChangeArrowheads="1"/>
          </p:cNvSpPr>
          <p:nvPr/>
        </p:nvSpPr>
        <p:spPr bwMode="auto">
          <a:xfrm>
            <a:off x="4795838" y="4956175"/>
            <a:ext cx="2566987" cy="338138"/>
          </a:xfrm>
          <a:prstGeom prst="rect">
            <a:avLst/>
          </a:prstGeom>
          <a:solidFill>
            <a:schemeClr val="bg1"/>
          </a:solidFill>
          <a:ln w="9525">
            <a:noFill/>
            <a:miter lim="800000"/>
            <a:headEnd/>
            <a:tailEnd/>
          </a:ln>
        </p:spPr>
        <p:txBody>
          <a:bodyPr>
            <a:spAutoFit/>
          </a:bodyPr>
          <a:lstStyle/>
          <a:p>
            <a:pPr algn="ctr"/>
            <a:r>
              <a:rPr lang="el-GR" sz="1600">
                <a:latin typeface="Calibri" pitchFamily="34" charset="0"/>
              </a:rPr>
              <a:t>Καθήκοντα</a:t>
            </a:r>
          </a:p>
        </p:txBody>
      </p:sp>
      <p:sp>
        <p:nvSpPr>
          <p:cNvPr id="128042" name="TextBox 84"/>
          <p:cNvSpPr txBox="1">
            <a:spLocks noChangeArrowheads="1"/>
          </p:cNvSpPr>
          <p:nvPr/>
        </p:nvSpPr>
        <p:spPr bwMode="auto">
          <a:xfrm>
            <a:off x="4795838" y="5619750"/>
            <a:ext cx="2686050" cy="338138"/>
          </a:xfrm>
          <a:prstGeom prst="rect">
            <a:avLst/>
          </a:prstGeom>
          <a:solidFill>
            <a:schemeClr val="bg1"/>
          </a:solidFill>
          <a:ln w="9525">
            <a:noFill/>
            <a:miter lim="800000"/>
            <a:headEnd/>
            <a:tailEnd/>
          </a:ln>
        </p:spPr>
        <p:txBody>
          <a:bodyPr>
            <a:spAutoFit/>
          </a:bodyPr>
          <a:lstStyle/>
          <a:p>
            <a:pPr algn="ctr"/>
            <a:r>
              <a:rPr lang="el-GR" sz="1600">
                <a:latin typeface="Calibri" pitchFamily="34" charset="0"/>
              </a:rPr>
              <a:t>Ομάδες &amp; δυνάμεις εργασίας </a:t>
            </a:r>
          </a:p>
        </p:txBody>
      </p:sp>
      <p:sp>
        <p:nvSpPr>
          <p:cNvPr id="128043" name="TextBox 85"/>
          <p:cNvSpPr txBox="1">
            <a:spLocks noChangeArrowheads="1"/>
          </p:cNvSpPr>
          <p:nvPr/>
        </p:nvSpPr>
        <p:spPr bwMode="auto">
          <a:xfrm>
            <a:off x="4795838" y="6283325"/>
            <a:ext cx="2566987" cy="339725"/>
          </a:xfrm>
          <a:prstGeom prst="rect">
            <a:avLst/>
          </a:prstGeom>
          <a:solidFill>
            <a:schemeClr val="bg1"/>
          </a:solidFill>
          <a:ln w="9525">
            <a:noFill/>
            <a:miter lim="800000"/>
            <a:headEnd/>
            <a:tailEnd/>
          </a:ln>
        </p:spPr>
        <p:txBody>
          <a:bodyPr>
            <a:spAutoFit/>
          </a:bodyPr>
          <a:lstStyle/>
          <a:p>
            <a:pPr algn="ctr"/>
            <a:r>
              <a:rPr lang="el-GR" sz="1600">
                <a:latin typeface="Calibri" pitchFamily="34" charset="0"/>
              </a:rPr>
              <a:t>Συντονισμός</a:t>
            </a:r>
          </a:p>
        </p:txBody>
      </p:sp>
      <p:cxnSp>
        <p:nvCxnSpPr>
          <p:cNvPr id="9" name="Ευθύγραμμο βέλος σύνδεσης 8">
            <a:extLst>
              <a:ext uri="{FF2B5EF4-FFF2-40B4-BE49-F238E27FC236}"/>
            </a:extLst>
          </p:cNvPr>
          <p:cNvCxnSpPr>
            <a:cxnSpLocks/>
          </p:cNvCxnSpPr>
          <p:nvPr/>
        </p:nvCxnSpPr>
        <p:spPr>
          <a:xfrm>
            <a:off x="6437313" y="2451100"/>
            <a:ext cx="1447800" cy="0"/>
          </a:xfrm>
          <a:prstGeom prst="straightConnector1">
            <a:avLst/>
          </a:prstGeom>
          <a:ln w="28575">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4" name="Ευθύγραμμο βέλος σύνδεσης 13">
            <a:extLst>
              <a:ext uri="{FF2B5EF4-FFF2-40B4-BE49-F238E27FC236}"/>
            </a:extLst>
          </p:cNvPr>
          <p:cNvCxnSpPr/>
          <p:nvPr/>
        </p:nvCxnSpPr>
        <p:spPr>
          <a:xfrm flipH="1">
            <a:off x="4267200" y="2451100"/>
            <a:ext cx="1471613" cy="0"/>
          </a:xfrm>
          <a:prstGeom prst="straightConnector1">
            <a:avLst/>
          </a:prstGeom>
          <a:ln w="28575">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Ευθύγραμμο βέλος σύνδεσης 19">
            <a:extLst>
              <a:ext uri="{FF2B5EF4-FFF2-40B4-BE49-F238E27FC236}"/>
            </a:extLst>
          </p:cNvPr>
          <p:cNvCxnSpPr>
            <a:cxnSpLocks/>
          </p:cNvCxnSpPr>
          <p:nvPr/>
        </p:nvCxnSpPr>
        <p:spPr>
          <a:xfrm>
            <a:off x="6467475" y="3119438"/>
            <a:ext cx="1430338" cy="0"/>
          </a:xfrm>
          <a:prstGeom prst="straightConnector1">
            <a:avLst/>
          </a:prstGeom>
          <a:ln w="28575">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3" name="Ευθύγραμμο βέλος σύνδεσης 22">
            <a:extLst>
              <a:ext uri="{FF2B5EF4-FFF2-40B4-BE49-F238E27FC236}"/>
            </a:extLst>
          </p:cNvPr>
          <p:cNvCxnSpPr/>
          <p:nvPr/>
        </p:nvCxnSpPr>
        <p:spPr>
          <a:xfrm flipH="1">
            <a:off x="4267200" y="3119438"/>
            <a:ext cx="1471613" cy="0"/>
          </a:xfrm>
          <a:prstGeom prst="straightConnector1">
            <a:avLst/>
          </a:prstGeom>
          <a:ln w="28575">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8" name="Ευθύγραμμο βέλος σύνδεσης 87">
            <a:extLst>
              <a:ext uri="{FF2B5EF4-FFF2-40B4-BE49-F238E27FC236}"/>
            </a:extLst>
          </p:cNvPr>
          <p:cNvCxnSpPr>
            <a:cxnSpLocks/>
          </p:cNvCxnSpPr>
          <p:nvPr/>
        </p:nvCxnSpPr>
        <p:spPr>
          <a:xfrm flipH="1">
            <a:off x="4267200" y="3787775"/>
            <a:ext cx="835025" cy="0"/>
          </a:xfrm>
          <a:prstGeom prst="straightConnector1">
            <a:avLst/>
          </a:prstGeom>
          <a:ln w="28575">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1" name="Ευθύγραμμο βέλος σύνδεσης 90">
            <a:extLst>
              <a:ext uri="{FF2B5EF4-FFF2-40B4-BE49-F238E27FC236}"/>
            </a:extLst>
          </p:cNvPr>
          <p:cNvCxnSpPr/>
          <p:nvPr/>
        </p:nvCxnSpPr>
        <p:spPr>
          <a:xfrm>
            <a:off x="7089775" y="3787775"/>
            <a:ext cx="795338" cy="0"/>
          </a:xfrm>
          <a:prstGeom prst="straightConnector1">
            <a:avLst/>
          </a:prstGeom>
          <a:ln w="28575">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3" name="Ευθύγραμμο βέλος σύνδεσης 92">
            <a:extLst>
              <a:ext uri="{FF2B5EF4-FFF2-40B4-BE49-F238E27FC236}"/>
            </a:extLst>
          </p:cNvPr>
          <p:cNvCxnSpPr/>
          <p:nvPr/>
        </p:nvCxnSpPr>
        <p:spPr>
          <a:xfrm flipH="1">
            <a:off x="4267200" y="4456113"/>
            <a:ext cx="1179513" cy="0"/>
          </a:xfrm>
          <a:prstGeom prst="straightConnector1">
            <a:avLst/>
          </a:prstGeom>
          <a:ln w="28575">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5" name="Ευθύγραμμο βέλος σύνδεσης 94">
            <a:extLst>
              <a:ext uri="{FF2B5EF4-FFF2-40B4-BE49-F238E27FC236}"/>
            </a:extLst>
          </p:cNvPr>
          <p:cNvCxnSpPr>
            <a:cxnSpLocks/>
          </p:cNvCxnSpPr>
          <p:nvPr/>
        </p:nvCxnSpPr>
        <p:spPr>
          <a:xfrm flipV="1">
            <a:off x="6732588" y="4456113"/>
            <a:ext cx="1143000" cy="0"/>
          </a:xfrm>
          <a:prstGeom prst="straightConnector1">
            <a:avLst/>
          </a:prstGeom>
          <a:ln w="28575">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8" name="Ευθύγραμμο βέλος σύνδεσης 97">
            <a:extLst>
              <a:ext uri="{FF2B5EF4-FFF2-40B4-BE49-F238E27FC236}"/>
            </a:extLst>
          </p:cNvPr>
          <p:cNvCxnSpPr/>
          <p:nvPr/>
        </p:nvCxnSpPr>
        <p:spPr>
          <a:xfrm flipH="1">
            <a:off x="4267200" y="5124450"/>
            <a:ext cx="1298575" cy="0"/>
          </a:xfrm>
          <a:prstGeom prst="straightConnector1">
            <a:avLst/>
          </a:prstGeom>
          <a:ln w="28575">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0" name="Ευθύγραμμο βέλος σύνδεσης 99">
            <a:extLst>
              <a:ext uri="{FF2B5EF4-FFF2-40B4-BE49-F238E27FC236}"/>
            </a:extLst>
          </p:cNvPr>
          <p:cNvCxnSpPr/>
          <p:nvPr/>
        </p:nvCxnSpPr>
        <p:spPr>
          <a:xfrm flipV="1">
            <a:off x="6592888" y="5099050"/>
            <a:ext cx="1282700" cy="12700"/>
          </a:xfrm>
          <a:prstGeom prst="straightConnector1">
            <a:avLst/>
          </a:prstGeom>
          <a:ln w="28575">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2" name="Ευθύγραμμο βέλος σύνδεσης 101">
            <a:extLst>
              <a:ext uri="{FF2B5EF4-FFF2-40B4-BE49-F238E27FC236}"/>
            </a:extLst>
          </p:cNvPr>
          <p:cNvCxnSpPr>
            <a:cxnSpLocks/>
          </p:cNvCxnSpPr>
          <p:nvPr/>
        </p:nvCxnSpPr>
        <p:spPr>
          <a:xfrm flipH="1">
            <a:off x="4235450" y="5789613"/>
            <a:ext cx="627063" cy="3175"/>
          </a:xfrm>
          <a:prstGeom prst="straightConnector1">
            <a:avLst/>
          </a:prstGeom>
          <a:ln w="28575">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6" name="Ευθύγραμμο βέλος σύνδεσης 105">
            <a:extLst>
              <a:ext uri="{FF2B5EF4-FFF2-40B4-BE49-F238E27FC236}"/>
            </a:extLst>
          </p:cNvPr>
          <p:cNvCxnSpPr/>
          <p:nvPr/>
        </p:nvCxnSpPr>
        <p:spPr>
          <a:xfrm>
            <a:off x="7388225" y="5789613"/>
            <a:ext cx="523875" cy="0"/>
          </a:xfrm>
          <a:prstGeom prst="straightConnector1">
            <a:avLst/>
          </a:prstGeom>
          <a:ln w="28575">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8" name="Ευθύγραμμο βέλος σύνδεσης 107">
            <a:extLst>
              <a:ext uri="{FF2B5EF4-FFF2-40B4-BE49-F238E27FC236}"/>
            </a:extLst>
          </p:cNvPr>
          <p:cNvCxnSpPr/>
          <p:nvPr/>
        </p:nvCxnSpPr>
        <p:spPr>
          <a:xfrm flipH="1">
            <a:off x="4267200" y="6453188"/>
            <a:ext cx="1298575" cy="0"/>
          </a:xfrm>
          <a:prstGeom prst="straightConnector1">
            <a:avLst/>
          </a:prstGeom>
          <a:ln w="28575">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0" name="Ευθύγραμμο βέλος σύνδεσης 109">
            <a:extLst>
              <a:ext uri="{FF2B5EF4-FFF2-40B4-BE49-F238E27FC236}"/>
            </a:extLst>
          </p:cNvPr>
          <p:cNvCxnSpPr/>
          <p:nvPr/>
        </p:nvCxnSpPr>
        <p:spPr>
          <a:xfrm>
            <a:off x="6605588" y="6453188"/>
            <a:ext cx="1292225" cy="0"/>
          </a:xfrm>
          <a:prstGeom prst="straightConnector1">
            <a:avLst/>
          </a:prstGeom>
          <a:ln w="28575">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049" name="Picture 8" descr="light black and white architecture white skyline building city skyscraper highrise cityscape line darkness black monochrome tower block symmetry shape metropolis urban area monochrome photography"/>
          <p:cNvPicPr>
            <a:picLocks noChangeAspect="1" noChangeArrowheads="1"/>
          </p:cNvPicPr>
          <p:nvPr/>
        </p:nvPicPr>
        <p:blipFill>
          <a:blip r:embed="rId3"/>
          <a:srcRect/>
          <a:stretch>
            <a:fillRect/>
          </a:stretch>
        </p:blipFill>
        <p:spPr bwMode="auto">
          <a:xfrm>
            <a:off x="93663" y="163513"/>
            <a:ext cx="4816475" cy="6415087"/>
          </a:xfrm>
          <a:prstGeom prst="rect">
            <a:avLst/>
          </a:prstGeom>
          <a:noFill/>
          <a:ln w="9525">
            <a:noFill/>
            <a:miter lim="800000"/>
            <a:headEnd/>
            <a:tailEnd/>
          </a:ln>
        </p:spPr>
      </p:pic>
      <p:grpSp>
        <p:nvGrpSpPr>
          <p:cNvPr id="130050" name="Ομάδα 72" descr="Θέση εικόνας"/>
          <p:cNvGrpSpPr>
            <a:grpSpLocks/>
          </p:cNvGrpSpPr>
          <p:nvPr/>
        </p:nvGrpSpPr>
        <p:grpSpPr bwMode="auto">
          <a:xfrm>
            <a:off x="323850" y="323850"/>
            <a:ext cx="4319588" cy="6119813"/>
            <a:chOff x="180000" y="180000"/>
            <a:chExt cx="4330700" cy="6292683"/>
          </a:xfrm>
        </p:grpSpPr>
        <p:sp>
          <p:nvSpPr>
            <p:cNvPr id="74" name="Ορθογώνιο 6"/>
            <p:cNvSpPr/>
            <p:nvPr/>
          </p:nvSpPr>
          <p:spPr>
            <a:xfrm>
              <a:off x="180000" y="6289861"/>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75" name="Ορθογώνιο 6"/>
            <p:cNvSpPr/>
            <p:nvPr/>
          </p:nvSpPr>
          <p:spPr>
            <a:xfrm flipV="1">
              <a:off x="180000" y="180000"/>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
        <p:nvSpPr>
          <p:cNvPr id="4" name="Θέση υποσέλιδου 3"/>
          <p:cNvSpPr>
            <a:spLocks noGrp="1"/>
          </p:cNvSpPr>
          <p:nvPr>
            <p:ph type="ftr" sz="quarter" idx="46"/>
          </p:nvPr>
        </p:nvSpPr>
        <p:spPr/>
        <p:txBody>
          <a:bodyPr/>
          <a:lstStyle/>
          <a:p>
            <a:pPr>
              <a:defRPr/>
            </a:pPr>
            <a:r>
              <a:rPr lang="el-GR" dirty="0"/>
              <a:t>Προσθέστε υποσέλιδο</a:t>
            </a:r>
          </a:p>
        </p:txBody>
      </p:sp>
      <p:sp>
        <p:nvSpPr>
          <p:cNvPr id="5" name="Θέση αριθμού διαφάνειας 4"/>
          <p:cNvSpPr>
            <a:spLocks noGrp="1"/>
          </p:cNvSpPr>
          <p:nvPr>
            <p:ph type="sldNum" sz="quarter" idx="47"/>
          </p:nvPr>
        </p:nvSpPr>
        <p:spPr/>
        <p:txBody>
          <a:bodyPr/>
          <a:lstStyle/>
          <a:p>
            <a:pPr>
              <a:defRPr/>
            </a:pPr>
            <a:fld id="{1CF5BE99-16F4-49E5-9C14-834BAE12860F}" type="slidenum">
              <a:rPr lang="el-GR"/>
              <a:pPr>
                <a:defRPr/>
              </a:pPr>
              <a:t>55</a:t>
            </a:fld>
            <a:endParaRPr lang="el-GR" dirty="0"/>
          </a:p>
        </p:txBody>
      </p:sp>
      <p:sp>
        <p:nvSpPr>
          <p:cNvPr id="130053"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22" name="Τίτλος 1">
            <a:extLst>
              <a:ext uri="{FF2B5EF4-FFF2-40B4-BE49-F238E27FC236}"/>
            </a:extLst>
          </p:cNvPr>
          <p:cNvSpPr>
            <a:spLocks noGrp="1"/>
          </p:cNvSpPr>
          <p:nvPr>
            <p:ph type="title"/>
          </p:nvPr>
        </p:nvSpPr>
        <p:spPr>
          <a:xfrm>
            <a:off x="5114925" y="412750"/>
            <a:ext cx="6750050" cy="431800"/>
          </a:xfrm>
        </p:spPr>
        <p:txBody>
          <a:bodyPr/>
          <a:lstStyle/>
          <a:p>
            <a:pPr algn="ctr" eaLnBrk="1" fontAlgn="auto" hangingPunct="1">
              <a:spcAft>
                <a:spcPts val="0"/>
              </a:spcAft>
              <a:defRPr/>
            </a:pPr>
            <a:r>
              <a:rPr lang="el-GR" sz="2200" b="1" dirty="0">
                <a:solidFill>
                  <a:schemeClr val="tx1">
                    <a:lumMod val="65000"/>
                    <a:lumOff val="35000"/>
                  </a:schemeClr>
                </a:solidFill>
              </a:rPr>
              <a:t/>
            </a:r>
            <a:br>
              <a:rPr lang="el-GR" sz="2200" b="1" dirty="0">
                <a:solidFill>
                  <a:schemeClr val="tx1">
                    <a:lumMod val="65000"/>
                    <a:lumOff val="35000"/>
                  </a:schemeClr>
                </a:solidFill>
              </a:rPr>
            </a:br>
            <a:r>
              <a:rPr lang="el-GR" dirty="0"/>
              <a:t> </a:t>
            </a:r>
            <a:r>
              <a:rPr lang="el-GR" sz="2400" dirty="0"/>
              <a:t>Διαφοροποίηση και Ολοκλήρωση (Συνοχή)</a:t>
            </a:r>
            <a:br>
              <a:rPr lang="el-GR" sz="2400" dirty="0"/>
            </a:br>
            <a:endParaRPr lang="el-GR" sz="2400" b="1" dirty="0">
              <a:solidFill>
                <a:schemeClr val="tx1">
                  <a:lumMod val="65000"/>
                  <a:lumOff val="35000"/>
                </a:schemeClr>
              </a:solidFill>
            </a:endParaRPr>
          </a:p>
        </p:txBody>
      </p:sp>
      <p:sp>
        <p:nvSpPr>
          <p:cNvPr id="130055" name="Θέση κειμένου 4"/>
          <p:cNvSpPr txBox="1">
            <a:spLocks/>
          </p:cNvSpPr>
          <p:nvPr/>
        </p:nvSpPr>
        <p:spPr bwMode="auto">
          <a:xfrm>
            <a:off x="5195888" y="3971925"/>
            <a:ext cx="1981200" cy="358775"/>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Ο τρόπος σκέψης</a:t>
            </a:r>
          </a:p>
        </p:txBody>
      </p:sp>
      <p:sp>
        <p:nvSpPr>
          <p:cNvPr id="130056" name="Θέση κειμένου 6"/>
          <p:cNvSpPr txBox="1">
            <a:spLocks/>
          </p:cNvSpPr>
          <p:nvPr/>
        </p:nvSpPr>
        <p:spPr bwMode="auto">
          <a:xfrm>
            <a:off x="7400925" y="3971925"/>
            <a:ext cx="2076450" cy="358775"/>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Η στάση</a:t>
            </a:r>
          </a:p>
        </p:txBody>
      </p:sp>
      <p:sp>
        <p:nvSpPr>
          <p:cNvPr id="130057" name="Θέση κειμένου 8"/>
          <p:cNvSpPr>
            <a:spLocks noGrp="1"/>
          </p:cNvSpPr>
          <p:nvPr>
            <p:ph type="body" sz="quarter" idx="35"/>
          </p:nvPr>
        </p:nvSpPr>
        <p:spPr>
          <a:xfrm>
            <a:off x="9742488" y="3975100"/>
            <a:ext cx="2078037" cy="587375"/>
          </a:xfrm>
        </p:spPr>
        <p:txBody>
          <a:bodyPr/>
          <a:lstStyle/>
          <a:p>
            <a:pPr eaLnBrk="1" hangingPunct="1">
              <a:buFont typeface="Arial" charset="0"/>
              <a:buNone/>
            </a:pPr>
            <a:r>
              <a:rPr lang="el-GR" b="1" smtClean="0">
                <a:solidFill>
                  <a:srgbClr val="404040"/>
                </a:solidFill>
                <a:latin typeface="Calibri" pitchFamily="34" charset="0"/>
              </a:rPr>
              <a:t>Η συμπεριφορά</a:t>
            </a:r>
          </a:p>
        </p:txBody>
      </p:sp>
      <p:pic>
        <p:nvPicPr>
          <p:cNvPr id="130058" name="Γραφικό 28" descr="Παζλ"/>
          <p:cNvPicPr>
            <a:picLocks noChangeAspect="1"/>
          </p:cNvPicPr>
          <p:nvPr/>
        </p:nvPicPr>
        <p:blipFill>
          <a:blip r:embed="rId4"/>
          <a:srcRect/>
          <a:stretch>
            <a:fillRect/>
          </a:stretch>
        </p:blipFill>
        <p:spPr bwMode="auto">
          <a:xfrm>
            <a:off x="10466388" y="2905125"/>
            <a:ext cx="587375" cy="587375"/>
          </a:xfrm>
          <a:prstGeom prst="rect">
            <a:avLst/>
          </a:prstGeom>
          <a:noFill/>
          <a:ln w="9525">
            <a:noFill/>
            <a:miter lim="800000"/>
            <a:headEnd/>
            <a:tailEnd/>
          </a:ln>
        </p:spPr>
      </p:pic>
      <p:sp>
        <p:nvSpPr>
          <p:cNvPr id="130059" name="Ορθογώνιο 1"/>
          <p:cNvSpPr>
            <a:spLocks noChangeArrowheads="1"/>
          </p:cNvSpPr>
          <p:nvPr/>
        </p:nvSpPr>
        <p:spPr bwMode="auto">
          <a:xfrm>
            <a:off x="5356225" y="1222375"/>
            <a:ext cx="6435725" cy="584200"/>
          </a:xfrm>
          <a:prstGeom prst="rect">
            <a:avLst/>
          </a:prstGeom>
          <a:noFill/>
          <a:ln w="9525">
            <a:noFill/>
            <a:miter lim="800000"/>
            <a:headEnd/>
            <a:tailEnd/>
          </a:ln>
        </p:spPr>
        <p:txBody>
          <a:bodyPr>
            <a:spAutoFit/>
          </a:bodyPr>
          <a:lstStyle/>
          <a:p>
            <a:r>
              <a:rPr lang="el-GR" sz="1600">
                <a:latin typeface="Calibri" pitchFamily="34" charset="0"/>
              </a:rPr>
              <a:t>Είναι σύνηθες, σε διαφορετικά τμήματα μιας επιχείρησης, να υπάρχουν διαφοροποιημένες ομάδες ατόμων, δηλαδή ομάδες ατόμων των οποίων:</a:t>
            </a:r>
          </a:p>
        </p:txBody>
      </p:sp>
      <p:grpSp>
        <p:nvGrpSpPr>
          <p:cNvPr id="7" name="Γραφικό 5" descr="Κεφάλι με γρανάζια">
            <a:extLst>
              <a:ext uri="{FF2B5EF4-FFF2-40B4-BE49-F238E27FC236}"/>
            </a:extLst>
          </p:cNvPr>
          <p:cNvGrpSpPr/>
          <p:nvPr/>
        </p:nvGrpSpPr>
        <p:grpSpPr>
          <a:xfrm>
            <a:off x="5808243" y="2849971"/>
            <a:ext cx="747518" cy="678977"/>
            <a:chOff x="5638800" y="2971800"/>
            <a:chExt cx="914400" cy="914400"/>
          </a:xfrm>
          <a:solidFill>
            <a:schemeClr val="tx1">
              <a:lumMod val="65000"/>
              <a:lumOff val="35000"/>
            </a:schemeClr>
          </a:solidFill>
        </p:grpSpPr>
        <p:sp>
          <p:nvSpPr>
            <p:cNvPr id="9" name="Ελεύθερη σχεδίαση: Σχήμα 8">
              <a:extLst>
                <a:ext uri="{FF2B5EF4-FFF2-40B4-BE49-F238E27FC236}"/>
              </a:extLst>
            </p:cNvPr>
            <p:cNvSpPr/>
            <p:nvPr/>
          </p:nvSpPr>
          <p:spPr>
            <a:xfrm>
              <a:off x="6040279" y="3152299"/>
              <a:ext cx="85725" cy="85725"/>
            </a:xfrm>
            <a:custGeom>
              <a:avLst/>
              <a:gdLst>
                <a:gd name="connsiteX0" fmla="*/ 47149 w 85725"/>
                <a:gd name="connsiteY0" fmla="*/ 7144 h 85725"/>
                <a:gd name="connsiteX1" fmla="*/ 7144 w 85725"/>
                <a:gd name="connsiteY1" fmla="*/ 47149 h 85725"/>
                <a:gd name="connsiteX2" fmla="*/ 47149 w 85725"/>
                <a:gd name="connsiteY2" fmla="*/ 87154 h 85725"/>
                <a:gd name="connsiteX3" fmla="*/ 87154 w 85725"/>
                <a:gd name="connsiteY3" fmla="*/ 47149 h 85725"/>
                <a:gd name="connsiteX4" fmla="*/ 47149 w 85725"/>
                <a:gd name="connsiteY4" fmla="*/ 7144 h 85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 h="85725">
                  <a:moveTo>
                    <a:pt x="47149" y="7144"/>
                  </a:moveTo>
                  <a:cubicBezTo>
                    <a:pt x="25241" y="7144"/>
                    <a:pt x="7144" y="25241"/>
                    <a:pt x="7144" y="47149"/>
                  </a:cubicBezTo>
                  <a:cubicBezTo>
                    <a:pt x="7144" y="69056"/>
                    <a:pt x="25241" y="87154"/>
                    <a:pt x="47149" y="87154"/>
                  </a:cubicBezTo>
                  <a:cubicBezTo>
                    <a:pt x="69056" y="87154"/>
                    <a:pt x="87154" y="69056"/>
                    <a:pt x="87154" y="47149"/>
                  </a:cubicBezTo>
                  <a:cubicBezTo>
                    <a:pt x="87154" y="25241"/>
                    <a:pt x="69056" y="7144"/>
                    <a:pt x="47149" y="714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7" name="Ελεύθερη σχεδίαση: Σχήμα 16">
              <a:extLst>
                <a:ext uri="{FF2B5EF4-FFF2-40B4-BE49-F238E27FC236}"/>
              </a:extLst>
            </p:cNvPr>
            <p:cNvSpPr/>
            <p:nvPr/>
          </p:nvSpPr>
          <p:spPr>
            <a:xfrm>
              <a:off x="5920264" y="3345656"/>
              <a:ext cx="85725" cy="85725"/>
            </a:xfrm>
            <a:custGeom>
              <a:avLst/>
              <a:gdLst>
                <a:gd name="connsiteX0" fmla="*/ 87154 w 85725"/>
                <a:gd name="connsiteY0" fmla="*/ 47149 h 85725"/>
                <a:gd name="connsiteX1" fmla="*/ 47149 w 85725"/>
                <a:gd name="connsiteY1" fmla="*/ 87154 h 85725"/>
                <a:gd name="connsiteX2" fmla="*/ 7144 w 85725"/>
                <a:gd name="connsiteY2" fmla="*/ 47149 h 85725"/>
                <a:gd name="connsiteX3" fmla="*/ 47149 w 85725"/>
                <a:gd name="connsiteY3" fmla="*/ 7144 h 85725"/>
                <a:gd name="connsiteX4" fmla="*/ 87154 w 85725"/>
                <a:gd name="connsiteY4" fmla="*/ 47149 h 85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 h="85725">
                  <a:moveTo>
                    <a:pt x="87154" y="47149"/>
                  </a:moveTo>
                  <a:cubicBezTo>
                    <a:pt x="87154" y="69243"/>
                    <a:pt x="69243" y="87154"/>
                    <a:pt x="47149" y="87154"/>
                  </a:cubicBezTo>
                  <a:cubicBezTo>
                    <a:pt x="25055" y="87154"/>
                    <a:pt x="7144" y="69243"/>
                    <a:pt x="7144" y="47149"/>
                  </a:cubicBezTo>
                  <a:cubicBezTo>
                    <a:pt x="7144" y="25055"/>
                    <a:pt x="25055" y="7144"/>
                    <a:pt x="47149" y="7144"/>
                  </a:cubicBezTo>
                  <a:cubicBezTo>
                    <a:pt x="69243" y="7144"/>
                    <a:pt x="87154" y="25055"/>
                    <a:pt x="87154" y="4714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8" name="Ελεύθερη σχεδίαση: Σχήμα 17">
              <a:extLst>
                <a:ext uri="{FF2B5EF4-FFF2-40B4-BE49-F238E27FC236}"/>
              </a:extLst>
            </p:cNvPr>
            <p:cNvSpPr/>
            <p:nvPr/>
          </p:nvSpPr>
          <p:spPr>
            <a:xfrm>
              <a:off x="5764815" y="3017996"/>
              <a:ext cx="657225" cy="781050"/>
            </a:xfrm>
            <a:custGeom>
              <a:avLst/>
              <a:gdLst>
                <a:gd name="connsiteX0" fmla="*/ 435960 w 657225"/>
                <a:gd name="connsiteY0" fmla="*/ 194786 h 781050"/>
                <a:gd name="connsiteX1" fmla="*/ 412148 w 657225"/>
                <a:gd name="connsiteY1" fmla="*/ 206216 h 781050"/>
                <a:gd name="connsiteX2" fmla="*/ 402623 w 657225"/>
                <a:gd name="connsiteY2" fmla="*/ 227171 h 781050"/>
                <a:gd name="connsiteX3" fmla="*/ 411195 w 657225"/>
                <a:gd name="connsiteY3" fmla="*/ 251936 h 781050"/>
                <a:gd name="connsiteX4" fmla="*/ 392145 w 657225"/>
                <a:gd name="connsiteY4" fmla="*/ 270986 h 781050"/>
                <a:gd name="connsiteX5" fmla="*/ 367380 w 657225"/>
                <a:gd name="connsiteY5" fmla="*/ 262414 h 781050"/>
                <a:gd name="connsiteX6" fmla="*/ 346425 w 657225"/>
                <a:gd name="connsiteY6" fmla="*/ 270986 h 781050"/>
                <a:gd name="connsiteX7" fmla="*/ 334995 w 657225"/>
                <a:gd name="connsiteY7" fmla="*/ 293846 h 781050"/>
                <a:gd name="connsiteX8" fmla="*/ 308325 w 657225"/>
                <a:gd name="connsiteY8" fmla="*/ 293846 h 781050"/>
                <a:gd name="connsiteX9" fmla="*/ 296895 w 657225"/>
                <a:gd name="connsiteY9" fmla="*/ 270034 h 781050"/>
                <a:gd name="connsiteX10" fmla="*/ 275940 w 657225"/>
                <a:gd name="connsiteY10" fmla="*/ 261461 h 781050"/>
                <a:gd name="connsiteX11" fmla="*/ 251175 w 657225"/>
                <a:gd name="connsiteY11" fmla="*/ 270034 h 781050"/>
                <a:gd name="connsiteX12" fmla="*/ 232125 w 657225"/>
                <a:gd name="connsiteY12" fmla="*/ 250984 h 781050"/>
                <a:gd name="connsiteX13" fmla="*/ 240698 w 657225"/>
                <a:gd name="connsiteY13" fmla="*/ 226219 h 781050"/>
                <a:gd name="connsiteX14" fmla="*/ 232125 w 657225"/>
                <a:gd name="connsiteY14" fmla="*/ 205264 h 781050"/>
                <a:gd name="connsiteX15" fmla="*/ 208312 w 657225"/>
                <a:gd name="connsiteY15" fmla="*/ 193834 h 781050"/>
                <a:gd name="connsiteX16" fmla="*/ 208312 w 657225"/>
                <a:gd name="connsiteY16" fmla="*/ 167164 h 781050"/>
                <a:gd name="connsiteX17" fmla="*/ 232125 w 657225"/>
                <a:gd name="connsiteY17" fmla="*/ 155734 h 781050"/>
                <a:gd name="connsiteX18" fmla="*/ 240698 w 657225"/>
                <a:gd name="connsiteY18" fmla="*/ 134779 h 781050"/>
                <a:gd name="connsiteX19" fmla="*/ 233078 w 657225"/>
                <a:gd name="connsiteY19" fmla="*/ 110014 h 781050"/>
                <a:gd name="connsiteX20" fmla="*/ 252128 w 657225"/>
                <a:gd name="connsiteY20" fmla="*/ 90964 h 781050"/>
                <a:gd name="connsiteX21" fmla="*/ 276893 w 657225"/>
                <a:gd name="connsiteY21" fmla="*/ 99536 h 781050"/>
                <a:gd name="connsiteX22" fmla="*/ 297848 w 657225"/>
                <a:gd name="connsiteY22" fmla="*/ 90964 h 781050"/>
                <a:gd name="connsiteX23" fmla="*/ 309278 w 657225"/>
                <a:gd name="connsiteY23" fmla="*/ 67151 h 781050"/>
                <a:gd name="connsiteX24" fmla="*/ 335948 w 657225"/>
                <a:gd name="connsiteY24" fmla="*/ 67151 h 781050"/>
                <a:gd name="connsiteX25" fmla="*/ 347378 w 657225"/>
                <a:gd name="connsiteY25" fmla="*/ 90011 h 781050"/>
                <a:gd name="connsiteX26" fmla="*/ 368333 w 657225"/>
                <a:gd name="connsiteY26" fmla="*/ 98584 h 781050"/>
                <a:gd name="connsiteX27" fmla="*/ 393098 w 657225"/>
                <a:gd name="connsiteY27" fmla="*/ 90011 h 781050"/>
                <a:gd name="connsiteX28" fmla="*/ 412148 w 657225"/>
                <a:gd name="connsiteY28" fmla="*/ 109061 h 781050"/>
                <a:gd name="connsiteX29" fmla="*/ 403575 w 657225"/>
                <a:gd name="connsiteY29" fmla="*/ 133826 h 781050"/>
                <a:gd name="connsiteX30" fmla="*/ 412148 w 657225"/>
                <a:gd name="connsiteY30" fmla="*/ 154781 h 781050"/>
                <a:gd name="connsiteX31" fmla="*/ 435960 w 657225"/>
                <a:gd name="connsiteY31" fmla="*/ 166211 h 781050"/>
                <a:gd name="connsiteX32" fmla="*/ 435960 w 657225"/>
                <a:gd name="connsiteY32" fmla="*/ 194786 h 781050"/>
                <a:gd name="connsiteX33" fmla="*/ 315945 w 657225"/>
                <a:gd name="connsiteY33" fmla="*/ 388144 h 781050"/>
                <a:gd name="connsiteX34" fmla="*/ 292133 w 657225"/>
                <a:gd name="connsiteY34" fmla="*/ 399574 h 781050"/>
                <a:gd name="connsiteX35" fmla="*/ 283560 w 657225"/>
                <a:gd name="connsiteY35" fmla="*/ 420529 h 781050"/>
                <a:gd name="connsiteX36" fmla="*/ 291180 w 657225"/>
                <a:gd name="connsiteY36" fmla="*/ 445294 h 781050"/>
                <a:gd name="connsiteX37" fmla="*/ 272130 w 657225"/>
                <a:gd name="connsiteY37" fmla="*/ 464344 h 781050"/>
                <a:gd name="connsiteX38" fmla="*/ 247365 w 657225"/>
                <a:gd name="connsiteY38" fmla="*/ 455771 h 781050"/>
                <a:gd name="connsiteX39" fmla="*/ 226410 w 657225"/>
                <a:gd name="connsiteY39" fmla="*/ 464344 h 781050"/>
                <a:gd name="connsiteX40" fmla="*/ 215933 w 657225"/>
                <a:gd name="connsiteY40" fmla="*/ 487204 h 781050"/>
                <a:gd name="connsiteX41" fmla="*/ 189262 w 657225"/>
                <a:gd name="connsiteY41" fmla="*/ 487204 h 781050"/>
                <a:gd name="connsiteX42" fmla="*/ 177833 w 657225"/>
                <a:gd name="connsiteY42" fmla="*/ 463391 h 781050"/>
                <a:gd name="connsiteX43" fmla="*/ 156878 w 657225"/>
                <a:gd name="connsiteY43" fmla="*/ 454819 h 781050"/>
                <a:gd name="connsiteX44" fmla="*/ 132113 w 657225"/>
                <a:gd name="connsiteY44" fmla="*/ 462439 h 781050"/>
                <a:gd name="connsiteX45" fmla="*/ 113063 w 657225"/>
                <a:gd name="connsiteY45" fmla="*/ 443389 h 781050"/>
                <a:gd name="connsiteX46" fmla="*/ 121635 w 657225"/>
                <a:gd name="connsiteY46" fmla="*/ 418624 h 781050"/>
                <a:gd name="connsiteX47" fmla="*/ 113063 w 657225"/>
                <a:gd name="connsiteY47" fmla="*/ 397669 h 781050"/>
                <a:gd name="connsiteX48" fmla="*/ 89250 w 657225"/>
                <a:gd name="connsiteY48" fmla="*/ 386239 h 781050"/>
                <a:gd name="connsiteX49" fmla="*/ 89250 w 657225"/>
                <a:gd name="connsiteY49" fmla="*/ 359569 h 781050"/>
                <a:gd name="connsiteX50" fmla="*/ 113063 w 657225"/>
                <a:gd name="connsiteY50" fmla="*/ 348139 h 781050"/>
                <a:gd name="connsiteX51" fmla="*/ 121635 w 657225"/>
                <a:gd name="connsiteY51" fmla="*/ 327184 h 781050"/>
                <a:gd name="connsiteX52" fmla="*/ 113063 w 657225"/>
                <a:gd name="connsiteY52" fmla="*/ 302419 h 781050"/>
                <a:gd name="connsiteX53" fmla="*/ 132113 w 657225"/>
                <a:gd name="connsiteY53" fmla="*/ 283369 h 781050"/>
                <a:gd name="connsiteX54" fmla="*/ 156878 w 657225"/>
                <a:gd name="connsiteY54" fmla="*/ 291941 h 781050"/>
                <a:gd name="connsiteX55" fmla="*/ 177833 w 657225"/>
                <a:gd name="connsiteY55" fmla="*/ 283369 h 781050"/>
                <a:gd name="connsiteX56" fmla="*/ 189262 w 657225"/>
                <a:gd name="connsiteY56" fmla="*/ 259556 h 781050"/>
                <a:gd name="connsiteX57" fmla="*/ 216885 w 657225"/>
                <a:gd name="connsiteY57" fmla="*/ 259556 h 781050"/>
                <a:gd name="connsiteX58" fmla="*/ 228315 w 657225"/>
                <a:gd name="connsiteY58" fmla="*/ 283369 h 781050"/>
                <a:gd name="connsiteX59" fmla="*/ 249270 w 657225"/>
                <a:gd name="connsiteY59" fmla="*/ 291941 h 781050"/>
                <a:gd name="connsiteX60" fmla="*/ 274035 w 657225"/>
                <a:gd name="connsiteY60" fmla="*/ 283369 h 781050"/>
                <a:gd name="connsiteX61" fmla="*/ 293085 w 657225"/>
                <a:gd name="connsiteY61" fmla="*/ 302419 h 781050"/>
                <a:gd name="connsiteX62" fmla="*/ 284512 w 657225"/>
                <a:gd name="connsiteY62" fmla="*/ 327184 h 781050"/>
                <a:gd name="connsiteX63" fmla="*/ 293085 w 657225"/>
                <a:gd name="connsiteY63" fmla="*/ 348139 h 781050"/>
                <a:gd name="connsiteX64" fmla="*/ 316898 w 657225"/>
                <a:gd name="connsiteY64" fmla="*/ 359569 h 781050"/>
                <a:gd name="connsiteX65" fmla="*/ 315945 w 657225"/>
                <a:gd name="connsiteY65" fmla="*/ 388144 h 781050"/>
                <a:gd name="connsiteX66" fmla="*/ 315945 w 657225"/>
                <a:gd name="connsiteY66" fmla="*/ 388144 h 781050"/>
                <a:gd name="connsiteX67" fmla="*/ 645510 w 657225"/>
                <a:gd name="connsiteY67" fmla="*/ 423386 h 781050"/>
                <a:gd name="connsiteX68" fmla="*/ 579788 w 657225"/>
                <a:gd name="connsiteY68" fmla="*/ 309086 h 781050"/>
                <a:gd name="connsiteX69" fmla="*/ 579788 w 657225"/>
                <a:gd name="connsiteY69" fmla="*/ 304324 h 781050"/>
                <a:gd name="connsiteX70" fmla="*/ 439770 w 657225"/>
                <a:gd name="connsiteY70" fmla="*/ 47149 h 781050"/>
                <a:gd name="connsiteX71" fmla="*/ 147353 w 657225"/>
                <a:gd name="connsiteY71" fmla="*/ 47149 h 781050"/>
                <a:gd name="connsiteX72" fmla="*/ 7335 w 657225"/>
                <a:gd name="connsiteY72" fmla="*/ 304324 h 781050"/>
                <a:gd name="connsiteX73" fmla="*/ 119730 w 657225"/>
                <a:gd name="connsiteY73" fmla="*/ 534829 h 781050"/>
                <a:gd name="connsiteX74" fmla="*/ 119730 w 657225"/>
                <a:gd name="connsiteY74" fmla="*/ 775811 h 781050"/>
                <a:gd name="connsiteX75" fmla="*/ 420720 w 657225"/>
                <a:gd name="connsiteY75" fmla="*/ 775811 h 781050"/>
                <a:gd name="connsiteX76" fmla="*/ 420720 w 657225"/>
                <a:gd name="connsiteY76" fmla="*/ 661511 h 781050"/>
                <a:gd name="connsiteX77" fmla="*/ 467393 w 657225"/>
                <a:gd name="connsiteY77" fmla="*/ 661511 h 781050"/>
                <a:gd name="connsiteX78" fmla="*/ 547402 w 657225"/>
                <a:gd name="connsiteY78" fmla="*/ 628174 h 781050"/>
                <a:gd name="connsiteX79" fmla="*/ 579788 w 657225"/>
                <a:gd name="connsiteY79" fmla="*/ 547211 h 781050"/>
                <a:gd name="connsiteX80" fmla="*/ 579788 w 657225"/>
                <a:gd name="connsiteY80" fmla="*/ 490061 h 781050"/>
                <a:gd name="connsiteX81" fmla="*/ 621698 w 657225"/>
                <a:gd name="connsiteY81" fmla="*/ 490061 h 781050"/>
                <a:gd name="connsiteX82" fmla="*/ 645510 w 657225"/>
                <a:gd name="connsiteY82" fmla="*/ 423386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57225" h="781050">
                  <a:moveTo>
                    <a:pt x="435960" y="194786"/>
                  </a:moveTo>
                  <a:lnTo>
                    <a:pt x="412148" y="206216"/>
                  </a:lnTo>
                  <a:cubicBezTo>
                    <a:pt x="410243" y="213836"/>
                    <a:pt x="406433" y="220504"/>
                    <a:pt x="402623" y="227171"/>
                  </a:cubicBezTo>
                  <a:lnTo>
                    <a:pt x="411195" y="251936"/>
                  </a:lnTo>
                  <a:lnTo>
                    <a:pt x="392145" y="270986"/>
                  </a:lnTo>
                  <a:lnTo>
                    <a:pt x="367380" y="262414"/>
                  </a:lnTo>
                  <a:cubicBezTo>
                    <a:pt x="360712" y="266224"/>
                    <a:pt x="354045" y="269081"/>
                    <a:pt x="346425" y="270986"/>
                  </a:cubicBezTo>
                  <a:lnTo>
                    <a:pt x="334995" y="293846"/>
                  </a:lnTo>
                  <a:lnTo>
                    <a:pt x="308325" y="293846"/>
                  </a:lnTo>
                  <a:lnTo>
                    <a:pt x="296895" y="270034"/>
                  </a:lnTo>
                  <a:cubicBezTo>
                    <a:pt x="289275" y="268129"/>
                    <a:pt x="282608" y="265271"/>
                    <a:pt x="275940" y="261461"/>
                  </a:cubicBezTo>
                  <a:lnTo>
                    <a:pt x="251175" y="270034"/>
                  </a:lnTo>
                  <a:lnTo>
                    <a:pt x="232125" y="250984"/>
                  </a:lnTo>
                  <a:lnTo>
                    <a:pt x="240698" y="226219"/>
                  </a:lnTo>
                  <a:cubicBezTo>
                    <a:pt x="236887" y="219551"/>
                    <a:pt x="234030" y="212884"/>
                    <a:pt x="232125" y="205264"/>
                  </a:cubicBezTo>
                  <a:lnTo>
                    <a:pt x="208312" y="193834"/>
                  </a:lnTo>
                  <a:lnTo>
                    <a:pt x="208312" y="167164"/>
                  </a:lnTo>
                  <a:lnTo>
                    <a:pt x="232125" y="155734"/>
                  </a:lnTo>
                  <a:cubicBezTo>
                    <a:pt x="234030" y="148114"/>
                    <a:pt x="236887" y="141446"/>
                    <a:pt x="240698" y="134779"/>
                  </a:cubicBezTo>
                  <a:lnTo>
                    <a:pt x="233078" y="110014"/>
                  </a:lnTo>
                  <a:lnTo>
                    <a:pt x="252128" y="90964"/>
                  </a:lnTo>
                  <a:lnTo>
                    <a:pt x="276893" y="99536"/>
                  </a:lnTo>
                  <a:cubicBezTo>
                    <a:pt x="283560" y="95726"/>
                    <a:pt x="290228" y="92869"/>
                    <a:pt x="297848" y="90964"/>
                  </a:cubicBezTo>
                  <a:lnTo>
                    <a:pt x="309278" y="67151"/>
                  </a:lnTo>
                  <a:lnTo>
                    <a:pt x="335948" y="67151"/>
                  </a:lnTo>
                  <a:lnTo>
                    <a:pt x="347378" y="90011"/>
                  </a:lnTo>
                  <a:cubicBezTo>
                    <a:pt x="354998" y="91916"/>
                    <a:pt x="361665" y="94774"/>
                    <a:pt x="368333" y="98584"/>
                  </a:cubicBezTo>
                  <a:lnTo>
                    <a:pt x="393098" y="90011"/>
                  </a:lnTo>
                  <a:lnTo>
                    <a:pt x="412148" y="109061"/>
                  </a:lnTo>
                  <a:lnTo>
                    <a:pt x="403575" y="133826"/>
                  </a:lnTo>
                  <a:cubicBezTo>
                    <a:pt x="407385" y="140494"/>
                    <a:pt x="410243" y="147161"/>
                    <a:pt x="412148" y="154781"/>
                  </a:cubicBezTo>
                  <a:lnTo>
                    <a:pt x="435960" y="166211"/>
                  </a:lnTo>
                  <a:lnTo>
                    <a:pt x="435960" y="194786"/>
                  </a:lnTo>
                  <a:close/>
                  <a:moveTo>
                    <a:pt x="315945" y="388144"/>
                  </a:moveTo>
                  <a:lnTo>
                    <a:pt x="292133" y="399574"/>
                  </a:lnTo>
                  <a:cubicBezTo>
                    <a:pt x="290228" y="407194"/>
                    <a:pt x="287370" y="413861"/>
                    <a:pt x="283560" y="420529"/>
                  </a:cubicBezTo>
                  <a:lnTo>
                    <a:pt x="291180" y="445294"/>
                  </a:lnTo>
                  <a:lnTo>
                    <a:pt x="272130" y="464344"/>
                  </a:lnTo>
                  <a:lnTo>
                    <a:pt x="247365" y="455771"/>
                  </a:lnTo>
                  <a:cubicBezTo>
                    <a:pt x="240698" y="459581"/>
                    <a:pt x="234030" y="462439"/>
                    <a:pt x="226410" y="464344"/>
                  </a:cubicBezTo>
                  <a:lnTo>
                    <a:pt x="215933" y="487204"/>
                  </a:lnTo>
                  <a:lnTo>
                    <a:pt x="189262" y="487204"/>
                  </a:lnTo>
                  <a:lnTo>
                    <a:pt x="177833" y="463391"/>
                  </a:lnTo>
                  <a:cubicBezTo>
                    <a:pt x="170213" y="461486"/>
                    <a:pt x="163545" y="458629"/>
                    <a:pt x="156878" y="454819"/>
                  </a:cubicBezTo>
                  <a:lnTo>
                    <a:pt x="132113" y="462439"/>
                  </a:lnTo>
                  <a:lnTo>
                    <a:pt x="113063" y="443389"/>
                  </a:lnTo>
                  <a:lnTo>
                    <a:pt x="121635" y="418624"/>
                  </a:lnTo>
                  <a:cubicBezTo>
                    <a:pt x="117825" y="411956"/>
                    <a:pt x="114967" y="405289"/>
                    <a:pt x="113063" y="397669"/>
                  </a:cubicBezTo>
                  <a:lnTo>
                    <a:pt x="89250" y="386239"/>
                  </a:lnTo>
                  <a:lnTo>
                    <a:pt x="89250" y="359569"/>
                  </a:lnTo>
                  <a:lnTo>
                    <a:pt x="113063" y="348139"/>
                  </a:lnTo>
                  <a:cubicBezTo>
                    <a:pt x="114967" y="340519"/>
                    <a:pt x="117825" y="333851"/>
                    <a:pt x="121635" y="327184"/>
                  </a:cubicBezTo>
                  <a:lnTo>
                    <a:pt x="113063" y="302419"/>
                  </a:lnTo>
                  <a:lnTo>
                    <a:pt x="132113" y="283369"/>
                  </a:lnTo>
                  <a:lnTo>
                    <a:pt x="156878" y="291941"/>
                  </a:lnTo>
                  <a:cubicBezTo>
                    <a:pt x="163545" y="288131"/>
                    <a:pt x="170213" y="285274"/>
                    <a:pt x="177833" y="283369"/>
                  </a:cubicBezTo>
                  <a:lnTo>
                    <a:pt x="189262" y="259556"/>
                  </a:lnTo>
                  <a:lnTo>
                    <a:pt x="216885" y="259556"/>
                  </a:lnTo>
                  <a:lnTo>
                    <a:pt x="228315" y="283369"/>
                  </a:lnTo>
                  <a:cubicBezTo>
                    <a:pt x="235935" y="285274"/>
                    <a:pt x="242603" y="288131"/>
                    <a:pt x="249270" y="291941"/>
                  </a:cubicBezTo>
                  <a:lnTo>
                    <a:pt x="274035" y="283369"/>
                  </a:lnTo>
                  <a:lnTo>
                    <a:pt x="293085" y="302419"/>
                  </a:lnTo>
                  <a:lnTo>
                    <a:pt x="284512" y="327184"/>
                  </a:lnTo>
                  <a:cubicBezTo>
                    <a:pt x="288323" y="333851"/>
                    <a:pt x="291180" y="340519"/>
                    <a:pt x="293085" y="348139"/>
                  </a:cubicBezTo>
                  <a:lnTo>
                    <a:pt x="316898" y="359569"/>
                  </a:lnTo>
                  <a:lnTo>
                    <a:pt x="315945" y="388144"/>
                  </a:lnTo>
                  <a:lnTo>
                    <a:pt x="315945" y="388144"/>
                  </a:lnTo>
                  <a:close/>
                  <a:moveTo>
                    <a:pt x="645510" y="423386"/>
                  </a:moveTo>
                  <a:lnTo>
                    <a:pt x="579788" y="309086"/>
                  </a:lnTo>
                  <a:lnTo>
                    <a:pt x="579788" y="304324"/>
                  </a:lnTo>
                  <a:cubicBezTo>
                    <a:pt x="583598" y="199549"/>
                    <a:pt x="530258" y="101441"/>
                    <a:pt x="439770" y="47149"/>
                  </a:cubicBezTo>
                  <a:cubicBezTo>
                    <a:pt x="349283" y="-6191"/>
                    <a:pt x="237840" y="-6191"/>
                    <a:pt x="147353" y="47149"/>
                  </a:cubicBezTo>
                  <a:cubicBezTo>
                    <a:pt x="56865" y="100489"/>
                    <a:pt x="3525" y="199549"/>
                    <a:pt x="7335" y="304324"/>
                  </a:cubicBezTo>
                  <a:cubicBezTo>
                    <a:pt x="7335" y="394811"/>
                    <a:pt x="48292" y="479584"/>
                    <a:pt x="119730" y="534829"/>
                  </a:cubicBezTo>
                  <a:lnTo>
                    <a:pt x="119730" y="775811"/>
                  </a:lnTo>
                  <a:lnTo>
                    <a:pt x="420720" y="775811"/>
                  </a:lnTo>
                  <a:lnTo>
                    <a:pt x="420720" y="661511"/>
                  </a:lnTo>
                  <a:lnTo>
                    <a:pt x="467393" y="661511"/>
                  </a:lnTo>
                  <a:cubicBezTo>
                    <a:pt x="497873" y="661511"/>
                    <a:pt x="526448" y="649129"/>
                    <a:pt x="547402" y="628174"/>
                  </a:cubicBezTo>
                  <a:cubicBezTo>
                    <a:pt x="568358" y="606266"/>
                    <a:pt x="579788" y="577691"/>
                    <a:pt x="579788" y="547211"/>
                  </a:cubicBezTo>
                  <a:lnTo>
                    <a:pt x="579788" y="490061"/>
                  </a:lnTo>
                  <a:lnTo>
                    <a:pt x="621698" y="490061"/>
                  </a:lnTo>
                  <a:cubicBezTo>
                    <a:pt x="646463" y="487204"/>
                    <a:pt x="668370" y="458629"/>
                    <a:pt x="645510" y="423386"/>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grpSp>
        <p:nvGrpSpPr>
          <p:cNvPr id="32" name="Γραφικό 30" descr="Γυναίκα">
            <a:extLst>
              <a:ext uri="{FF2B5EF4-FFF2-40B4-BE49-F238E27FC236}"/>
            </a:extLst>
          </p:cNvPr>
          <p:cNvGrpSpPr/>
          <p:nvPr/>
        </p:nvGrpSpPr>
        <p:grpSpPr>
          <a:xfrm>
            <a:off x="8099817" y="2850189"/>
            <a:ext cx="678977" cy="678977"/>
            <a:chOff x="5638800" y="2971800"/>
            <a:chExt cx="914400" cy="914400"/>
          </a:xfrm>
          <a:solidFill>
            <a:schemeClr val="tx1">
              <a:lumMod val="65000"/>
              <a:lumOff val="35000"/>
            </a:schemeClr>
          </a:solidFill>
        </p:grpSpPr>
        <p:sp>
          <p:nvSpPr>
            <p:cNvPr id="33" name="Ελεύθερη σχεδίαση: Σχήμα 32">
              <a:extLst>
                <a:ext uri="{FF2B5EF4-FFF2-40B4-BE49-F238E27FC236}"/>
              </a:extLst>
            </p:cNvPr>
            <p:cNvSpPr/>
            <p:nvPr/>
          </p:nvSpPr>
          <p:spPr>
            <a:xfrm>
              <a:off x="6013609" y="2993231"/>
              <a:ext cx="161925" cy="161925"/>
            </a:xfrm>
            <a:custGeom>
              <a:avLst/>
              <a:gdLst>
                <a:gd name="connsiteX0" fmla="*/ 159544 w 161925"/>
                <a:gd name="connsiteY0" fmla="*/ 83344 h 161925"/>
                <a:gd name="connsiteX1" fmla="*/ 83344 w 161925"/>
                <a:gd name="connsiteY1" fmla="*/ 159544 h 161925"/>
                <a:gd name="connsiteX2" fmla="*/ 7144 w 161925"/>
                <a:gd name="connsiteY2" fmla="*/ 83344 h 161925"/>
                <a:gd name="connsiteX3" fmla="*/ 83344 w 161925"/>
                <a:gd name="connsiteY3" fmla="*/ 7144 h 161925"/>
                <a:gd name="connsiteX4" fmla="*/ 159544 w 161925"/>
                <a:gd name="connsiteY4" fmla="*/ 83344 h 161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161925">
                  <a:moveTo>
                    <a:pt x="159544" y="83344"/>
                  </a:moveTo>
                  <a:cubicBezTo>
                    <a:pt x="159544" y="125428"/>
                    <a:pt x="125428" y="159544"/>
                    <a:pt x="83344" y="159544"/>
                  </a:cubicBezTo>
                  <a:cubicBezTo>
                    <a:pt x="41260" y="159544"/>
                    <a:pt x="7144" y="125428"/>
                    <a:pt x="7144" y="83344"/>
                  </a:cubicBezTo>
                  <a:cubicBezTo>
                    <a:pt x="7144" y="41260"/>
                    <a:pt x="41260" y="7144"/>
                    <a:pt x="83344" y="7144"/>
                  </a:cubicBezTo>
                  <a:cubicBezTo>
                    <a:pt x="125428" y="7144"/>
                    <a:pt x="159544" y="41260"/>
                    <a:pt x="159544" y="8334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5" name="Ελεύθερη σχεδίαση: Σχήμα 34">
              <a:extLst>
                <a:ext uri="{FF2B5EF4-FFF2-40B4-BE49-F238E27FC236}"/>
              </a:extLst>
            </p:cNvPr>
            <p:cNvSpPr/>
            <p:nvPr/>
          </p:nvSpPr>
          <p:spPr>
            <a:xfrm>
              <a:off x="5878793" y="3164681"/>
              <a:ext cx="428625" cy="695325"/>
            </a:xfrm>
            <a:custGeom>
              <a:avLst/>
              <a:gdLst>
                <a:gd name="connsiteX0" fmla="*/ 425805 w 428625"/>
                <a:gd name="connsiteY0" fmla="*/ 300514 h 695325"/>
                <a:gd name="connsiteX1" fmla="*/ 357225 w 428625"/>
                <a:gd name="connsiteY1" fmla="*/ 64294 h 695325"/>
                <a:gd name="connsiteX2" fmla="*/ 341985 w 428625"/>
                <a:gd name="connsiteY2" fmla="*/ 43339 h 695325"/>
                <a:gd name="connsiteX3" fmla="*/ 261975 w 428625"/>
                <a:gd name="connsiteY3" fmla="*/ 10954 h 695325"/>
                <a:gd name="connsiteX4" fmla="*/ 218160 w 428625"/>
                <a:gd name="connsiteY4" fmla="*/ 7144 h 695325"/>
                <a:gd name="connsiteX5" fmla="*/ 174345 w 428625"/>
                <a:gd name="connsiteY5" fmla="*/ 10954 h 695325"/>
                <a:gd name="connsiteX6" fmla="*/ 94335 w 428625"/>
                <a:gd name="connsiteY6" fmla="*/ 43339 h 695325"/>
                <a:gd name="connsiteX7" fmla="*/ 79095 w 428625"/>
                <a:gd name="connsiteY7" fmla="*/ 64294 h 695325"/>
                <a:gd name="connsiteX8" fmla="*/ 8610 w 428625"/>
                <a:gd name="connsiteY8" fmla="*/ 300514 h 695325"/>
                <a:gd name="connsiteX9" fmla="*/ 35280 w 428625"/>
                <a:gd name="connsiteY9" fmla="*/ 348139 h 695325"/>
                <a:gd name="connsiteX10" fmla="*/ 46710 w 428625"/>
                <a:gd name="connsiteY10" fmla="*/ 350044 h 695325"/>
                <a:gd name="connsiteX11" fmla="*/ 82905 w 428625"/>
                <a:gd name="connsiteY11" fmla="*/ 323374 h 695325"/>
                <a:gd name="connsiteX12" fmla="*/ 141960 w 428625"/>
                <a:gd name="connsiteY12" fmla="*/ 123349 h 695325"/>
                <a:gd name="connsiteX13" fmla="*/ 141960 w 428625"/>
                <a:gd name="connsiteY13" fmla="*/ 190024 h 695325"/>
                <a:gd name="connsiteX14" fmla="*/ 71475 w 428625"/>
                <a:gd name="connsiteY14" fmla="*/ 426244 h 695325"/>
                <a:gd name="connsiteX15" fmla="*/ 122910 w 428625"/>
                <a:gd name="connsiteY15" fmla="*/ 426244 h 695325"/>
                <a:gd name="connsiteX16" fmla="*/ 122910 w 428625"/>
                <a:gd name="connsiteY16" fmla="*/ 692944 h 695325"/>
                <a:gd name="connsiteX17" fmla="*/ 199110 w 428625"/>
                <a:gd name="connsiteY17" fmla="*/ 692944 h 695325"/>
                <a:gd name="connsiteX18" fmla="*/ 199110 w 428625"/>
                <a:gd name="connsiteY18" fmla="*/ 426244 h 695325"/>
                <a:gd name="connsiteX19" fmla="*/ 237210 w 428625"/>
                <a:gd name="connsiteY19" fmla="*/ 426244 h 695325"/>
                <a:gd name="connsiteX20" fmla="*/ 237210 w 428625"/>
                <a:gd name="connsiteY20" fmla="*/ 692944 h 695325"/>
                <a:gd name="connsiteX21" fmla="*/ 313410 w 428625"/>
                <a:gd name="connsiteY21" fmla="*/ 692944 h 695325"/>
                <a:gd name="connsiteX22" fmla="*/ 313410 w 428625"/>
                <a:gd name="connsiteY22" fmla="*/ 426244 h 695325"/>
                <a:gd name="connsiteX23" fmla="*/ 364845 w 428625"/>
                <a:gd name="connsiteY23" fmla="*/ 426244 h 695325"/>
                <a:gd name="connsiteX24" fmla="*/ 294360 w 428625"/>
                <a:gd name="connsiteY24" fmla="*/ 190024 h 695325"/>
                <a:gd name="connsiteX25" fmla="*/ 294360 w 428625"/>
                <a:gd name="connsiteY25" fmla="*/ 123349 h 695325"/>
                <a:gd name="connsiteX26" fmla="*/ 353415 w 428625"/>
                <a:gd name="connsiteY26" fmla="*/ 323374 h 695325"/>
                <a:gd name="connsiteX27" fmla="*/ 389610 w 428625"/>
                <a:gd name="connsiteY27" fmla="*/ 350044 h 695325"/>
                <a:gd name="connsiteX28" fmla="*/ 401040 w 428625"/>
                <a:gd name="connsiteY28" fmla="*/ 348139 h 695325"/>
                <a:gd name="connsiteX29" fmla="*/ 425805 w 428625"/>
                <a:gd name="connsiteY29" fmla="*/ 300514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8625" h="695325">
                  <a:moveTo>
                    <a:pt x="425805" y="300514"/>
                  </a:moveTo>
                  <a:lnTo>
                    <a:pt x="357225" y="64294"/>
                  </a:lnTo>
                  <a:cubicBezTo>
                    <a:pt x="355320" y="54769"/>
                    <a:pt x="349605" y="47149"/>
                    <a:pt x="341985" y="43339"/>
                  </a:cubicBezTo>
                  <a:cubicBezTo>
                    <a:pt x="319125" y="28099"/>
                    <a:pt x="292455" y="18574"/>
                    <a:pt x="261975" y="10954"/>
                  </a:cubicBezTo>
                  <a:cubicBezTo>
                    <a:pt x="246735" y="9049"/>
                    <a:pt x="233400" y="7144"/>
                    <a:pt x="218160" y="7144"/>
                  </a:cubicBezTo>
                  <a:cubicBezTo>
                    <a:pt x="202920" y="7144"/>
                    <a:pt x="189585" y="9049"/>
                    <a:pt x="174345" y="10954"/>
                  </a:cubicBezTo>
                  <a:cubicBezTo>
                    <a:pt x="143865" y="16669"/>
                    <a:pt x="117195" y="28099"/>
                    <a:pt x="94335" y="43339"/>
                  </a:cubicBezTo>
                  <a:cubicBezTo>
                    <a:pt x="86715" y="49054"/>
                    <a:pt x="81000" y="54769"/>
                    <a:pt x="79095" y="64294"/>
                  </a:cubicBezTo>
                  <a:lnTo>
                    <a:pt x="8610" y="300514"/>
                  </a:lnTo>
                  <a:cubicBezTo>
                    <a:pt x="2895" y="321469"/>
                    <a:pt x="14325" y="342424"/>
                    <a:pt x="35280" y="348139"/>
                  </a:cubicBezTo>
                  <a:cubicBezTo>
                    <a:pt x="39090" y="350044"/>
                    <a:pt x="42900" y="350044"/>
                    <a:pt x="46710" y="350044"/>
                  </a:cubicBezTo>
                  <a:cubicBezTo>
                    <a:pt x="63855" y="350044"/>
                    <a:pt x="79095" y="338614"/>
                    <a:pt x="82905" y="323374"/>
                  </a:cubicBezTo>
                  <a:lnTo>
                    <a:pt x="141960" y="123349"/>
                  </a:lnTo>
                  <a:lnTo>
                    <a:pt x="141960" y="190024"/>
                  </a:lnTo>
                  <a:lnTo>
                    <a:pt x="71475" y="426244"/>
                  </a:lnTo>
                  <a:lnTo>
                    <a:pt x="122910" y="426244"/>
                  </a:lnTo>
                  <a:lnTo>
                    <a:pt x="122910" y="692944"/>
                  </a:lnTo>
                  <a:lnTo>
                    <a:pt x="199110" y="692944"/>
                  </a:lnTo>
                  <a:lnTo>
                    <a:pt x="199110" y="426244"/>
                  </a:lnTo>
                  <a:lnTo>
                    <a:pt x="237210" y="426244"/>
                  </a:lnTo>
                  <a:lnTo>
                    <a:pt x="237210" y="692944"/>
                  </a:lnTo>
                  <a:lnTo>
                    <a:pt x="313410" y="692944"/>
                  </a:lnTo>
                  <a:lnTo>
                    <a:pt x="313410" y="426244"/>
                  </a:lnTo>
                  <a:lnTo>
                    <a:pt x="364845" y="426244"/>
                  </a:lnTo>
                  <a:lnTo>
                    <a:pt x="294360" y="190024"/>
                  </a:lnTo>
                  <a:lnTo>
                    <a:pt x="294360" y="123349"/>
                  </a:lnTo>
                  <a:lnTo>
                    <a:pt x="353415" y="323374"/>
                  </a:lnTo>
                  <a:cubicBezTo>
                    <a:pt x="359130" y="340519"/>
                    <a:pt x="374370" y="350044"/>
                    <a:pt x="389610" y="350044"/>
                  </a:cubicBezTo>
                  <a:cubicBezTo>
                    <a:pt x="393420" y="350044"/>
                    <a:pt x="397230" y="350044"/>
                    <a:pt x="401040" y="348139"/>
                  </a:cubicBezTo>
                  <a:cubicBezTo>
                    <a:pt x="420090" y="342424"/>
                    <a:pt x="431520" y="321469"/>
                    <a:pt x="425805" y="30051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
        <p:nvSpPr>
          <p:cNvPr id="130062" name="Ορθογώνιο 35"/>
          <p:cNvSpPr>
            <a:spLocks noChangeArrowheads="1"/>
          </p:cNvSpPr>
          <p:nvPr/>
        </p:nvSpPr>
        <p:spPr bwMode="auto">
          <a:xfrm>
            <a:off x="5548313" y="5160963"/>
            <a:ext cx="6096000" cy="584200"/>
          </a:xfrm>
          <a:prstGeom prst="rect">
            <a:avLst/>
          </a:prstGeom>
          <a:noFill/>
          <a:ln w="9525">
            <a:noFill/>
            <a:miter lim="800000"/>
            <a:headEnd/>
            <a:tailEnd/>
          </a:ln>
        </p:spPr>
        <p:txBody>
          <a:bodyPr>
            <a:spAutoFit/>
          </a:bodyPr>
          <a:lstStyle/>
          <a:p>
            <a:pPr algn="ctr"/>
            <a:r>
              <a:rPr lang="el-GR" sz="1600">
                <a:latin typeface="Calibri" pitchFamily="34" charset="0"/>
              </a:rPr>
              <a:t>Είναι διαφοροποιημένα μεταξύ τους ανάλογα με τις περιοχές (τμήματα) που η κάθε ομάδα έχει εξειδικευμένη εμπειρία και γνώση</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31800" y="206375"/>
            <a:ext cx="11339513" cy="801688"/>
          </a:xfrm>
        </p:spPr>
        <p:txBody>
          <a:bodyPr/>
          <a:lstStyle/>
          <a:p>
            <a:pPr algn="ctr" eaLnBrk="1" fontAlgn="auto" hangingPunct="1">
              <a:spcAft>
                <a:spcPts val="0"/>
              </a:spcAft>
              <a:defRPr/>
            </a:pPr>
            <a:r>
              <a:rPr lang="el-GR" sz="2400" b="1" dirty="0">
                <a:solidFill>
                  <a:schemeClr val="tx1">
                    <a:lumMod val="65000"/>
                    <a:lumOff val="35000"/>
                  </a:schemeClr>
                </a:solidFill>
              </a:rPr>
              <a:t>Παράδειγμα: Τρόπος σκέψης ενός διευθυντού παραγωγής</a:t>
            </a:r>
            <a:endParaRPr lang="el-GR" sz="2400" dirty="0"/>
          </a:p>
        </p:txBody>
      </p:sp>
      <p:sp>
        <p:nvSpPr>
          <p:cNvPr id="5" name="Θέση κειμένου 4"/>
          <p:cNvSpPr>
            <a:spLocks noGrp="1"/>
          </p:cNvSpPr>
          <p:nvPr>
            <p:ph type="body" sz="quarter" idx="33"/>
          </p:nvPr>
        </p:nvSpPr>
        <p:spPr>
          <a:xfrm>
            <a:off x="2771775" y="3971925"/>
            <a:ext cx="1979613" cy="358775"/>
          </a:xfrm>
        </p:spPr>
        <p:txBody>
          <a:bodyPr>
            <a:noAutofit/>
          </a:bodyPr>
          <a:lstStyle/>
          <a:p>
            <a:pPr eaLnBrk="1" fontAlgn="auto" hangingPunct="1">
              <a:spcAft>
                <a:spcPts val="0"/>
              </a:spcAft>
              <a:defRPr/>
            </a:pPr>
            <a:r>
              <a:rPr lang="el-GR" dirty="0"/>
              <a:t>Τη μείωση του κόστους παραγωγής</a:t>
            </a:r>
          </a:p>
        </p:txBody>
      </p:sp>
      <p:sp>
        <p:nvSpPr>
          <p:cNvPr id="7" name="Θέση κειμένου 6"/>
          <p:cNvSpPr>
            <a:spLocks noGrp="1"/>
          </p:cNvSpPr>
          <p:nvPr>
            <p:ph type="body" sz="quarter" idx="35"/>
          </p:nvPr>
        </p:nvSpPr>
        <p:spPr>
          <a:xfrm>
            <a:off x="5111750" y="3971925"/>
            <a:ext cx="1979613" cy="358775"/>
          </a:xfrm>
        </p:spPr>
        <p:txBody>
          <a:bodyPr>
            <a:noAutofit/>
          </a:bodyPr>
          <a:lstStyle/>
          <a:p>
            <a:pPr eaLnBrk="1" fontAlgn="auto" hangingPunct="1">
              <a:spcAft>
                <a:spcPts val="0"/>
              </a:spcAft>
              <a:defRPr/>
            </a:pPr>
            <a:r>
              <a:rPr lang="el-GR" dirty="0"/>
              <a:t>Την εκπλήρωση των ημερησίων ορίων (πλαφόν) παραγωγής</a:t>
            </a:r>
          </a:p>
        </p:txBody>
      </p:sp>
      <p:sp>
        <p:nvSpPr>
          <p:cNvPr id="9" name="Θέση κειμένου 8"/>
          <p:cNvSpPr>
            <a:spLocks noGrp="1"/>
          </p:cNvSpPr>
          <p:nvPr>
            <p:ph type="body" sz="quarter" idx="37"/>
          </p:nvPr>
        </p:nvSpPr>
        <p:spPr>
          <a:xfrm>
            <a:off x="7497763" y="3971925"/>
            <a:ext cx="1979612" cy="358775"/>
          </a:xfrm>
        </p:spPr>
        <p:txBody>
          <a:bodyPr>
            <a:noAutofit/>
          </a:bodyPr>
          <a:lstStyle/>
          <a:p>
            <a:pPr eaLnBrk="1" fontAlgn="auto" hangingPunct="1">
              <a:spcAft>
                <a:spcPts val="0"/>
              </a:spcAft>
              <a:defRPr/>
            </a:pPr>
            <a:r>
              <a:rPr lang="el-GR" dirty="0"/>
              <a:t>Την αυστηρή τήρηση κανόνων και κανονισμών</a:t>
            </a:r>
          </a:p>
        </p:txBody>
      </p:sp>
      <p:sp>
        <p:nvSpPr>
          <p:cNvPr id="132101" name="Θέση κειμένου 9"/>
          <p:cNvSpPr>
            <a:spLocks noGrp="1"/>
          </p:cNvSpPr>
          <p:nvPr>
            <p:ph type="body" sz="quarter" idx="38"/>
          </p:nvPr>
        </p:nvSpPr>
        <p:spPr>
          <a:xfrm>
            <a:off x="3538538" y="1006475"/>
            <a:ext cx="5126037" cy="450850"/>
          </a:xfrm>
        </p:spPr>
        <p:txBody>
          <a:bodyPr/>
          <a:lstStyle/>
          <a:p>
            <a:pPr eaLnBrk="1" hangingPunct="1"/>
            <a:r>
              <a:rPr lang="el-GR" sz="1800" smtClean="0">
                <a:solidFill>
                  <a:srgbClr val="404040"/>
                </a:solidFill>
              </a:rPr>
              <a:t>Πιθανόν να είναι κυρίαρχα προσανατολισμένος προς:</a:t>
            </a:r>
          </a:p>
        </p:txBody>
      </p:sp>
      <p:sp>
        <p:nvSpPr>
          <p:cNvPr id="3" name="Θέση υποσέλιδου 2"/>
          <p:cNvSpPr>
            <a:spLocks noGrp="1"/>
          </p:cNvSpPr>
          <p:nvPr>
            <p:ph type="ftr" sz="quarter" idx="45"/>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46"/>
          </p:nvPr>
        </p:nvSpPr>
        <p:spPr/>
        <p:txBody>
          <a:bodyPr/>
          <a:lstStyle/>
          <a:p>
            <a:pPr>
              <a:defRPr/>
            </a:pPr>
            <a:fld id="{CD192162-195F-477D-9977-A797BEC33DB7}" type="slidenum">
              <a:rPr lang="el-GR"/>
              <a:pPr>
                <a:defRPr/>
              </a:pPr>
              <a:t>56</a:t>
            </a:fld>
            <a:endParaRPr lang="el-GR" dirty="0"/>
          </a:p>
        </p:txBody>
      </p:sp>
      <p:sp>
        <p:nvSpPr>
          <p:cNvPr id="132104"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grpSp>
        <p:nvGrpSpPr>
          <p:cNvPr id="20" name="Γραφικό 33" descr="Λίστα">
            <a:extLst>
              <a:ext uri="{FF2B5EF4-FFF2-40B4-BE49-F238E27FC236}"/>
            </a:extLst>
          </p:cNvPr>
          <p:cNvGrpSpPr/>
          <p:nvPr/>
        </p:nvGrpSpPr>
        <p:grpSpPr>
          <a:xfrm>
            <a:off x="8075131" y="2441890"/>
            <a:ext cx="824646" cy="800735"/>
            <a:chOff x="5638800" y="2971800"/>
            <a:chExt cx="580041" cy="580041"/>
          </a:xfrm>
          <a:solidFill>
            <a:schemeClr val="tx1">
              <a:lumMod val="95000"/>
              <a:lumOff val="5000"/>
            </a:schemeClr>
          </a:solidFill>
        </p:grpSpPr>
        <p:sp>
          <p:nvSpPr>
            <p:cNvPr id="21" name="Ελεύθερη σχεδίαση: Σχήμα 20">
              <a:extLst>
                <a:ext uri="{FF2B5EF4-FFF2-40B4-BE49-F238E27FC236}"/>
              </a:extLst>
            </p:cNvPr>
            <p:cNvSpPr/>
            <p:nvPr/>
          </p:nvSpPr>
          <p:spPr>
            <a:xfrm>
              <a:off x="5738683" y="3017305"/>
              <a:ext cx="374610" cy="483368"/>
            </a:xfrm>
            <a:custGeom>
              <a:avLst/>
              <a:gdLst>
                <a:gd name="connsiteX0" fmla="*/ 39085 w 374609"/>
                <a:gd name="connsiteY0" fmla="*/ 39085 h 483367"/>
                <a:gd name="connsiteX1" fmla="*/ 341189 w 374609"/>
                <a:gd name="connsiteY1" fmla="*/ 39085 h 483367"/>
                <a:gd name="connsiteX2" fmla="*/ 341189 w 374609"/>
                <a:gd name="connsiteY2" fmla="*/ 449947 h 483367"/>
                <a:gd name="connsiteX3" fmla="*/ 39085 w 374609"/>
                <a:gd name="connsiteY3" fmla="*/ 449947 h 483367"/>
                <a:gd name="connsiteX4" fmla="*/ 39085 w 374609"/>
                <a:gd name="connsiteY4" fmla="*/ 39085 h 483367"/>
                <a:gd name="connsiteX5" fmla="*/ 2832 w 374609"/>
                <a:gd name="connsiteY5" fmla="*/ 486200 h 483367"/>
                <a:gd name="connsiteX6" fmla="*/ 377442 w 374609"/>
                <a:gd name="connsiteY6" fmla="*/ 486200 h 483367"/>
                <a:gd name="connsiteX7" fmla="*/ 377442 w 374609"/>
                <a:gd name="connsiteY7" fmla="*/ 2832 h 483367"/>
                <a:gd name="connsiteX8" fmla="*/ 2832 w 374609"/>
                <a:gd name="connsiteY8" fmla="*/ 2832 h 483367"/>
                <a:gd name="connsiteX9" fmla="*/ 2832 w 374609"/>
                <a:gd name="connsiteY9" fmla="*/ 486200 h 483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4609" h="483367">
                  <a:moveTo>
                    <a:pt x="39085" y="39085"/>
                  </a:moveTo>
                  <a:lnTo>
                    <a:pt x="341189" y="39085"/>
                  </a:lnTo>
                  <a:lnTo>
                    <a:pt x="341189" y="449947"/>
                  </a:lnTo>
                  <a:lnTo>
                    <a:pt x="39085" y="449947"/>
                  </a:lnTo>
                  <a:lnTo>
                    <a:pt x="39085" y="39085"/>
                  </a:lnTo>
                  <a:close/>
                  <a:moveTo>
                    <a:pt x="2832" y="486200"/>
                  </a:moveTo>
                  <a:lnTo>
                    <a:pt x="377442" y="486200"/>
                  </a:lnTo>
                  <a:lnTo>
                    <a:pt x="377442" y="2832"/>
                  </a:lnTo>
                  <a:lnTo>
                    <a:pt x="2832" y="2832"/>
                  </a:lnTo>
                  <a:lnTo>
                    <a:pt x="2832" y="486200"/>
                  </a:lnTo>
                  <a:close/>
                </a:path>
              </a:pathLst>
            </a:custGeom>
            <a:grpFill/>
            <a:ln w="5953"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2" name="Ελεύθερη σχεδίαση: Σχήμα 21">
              <a:extLst>
                <a:ext uri="{FF2B5EF4-FFF2-40B4-BE49-F238E27FC236}"/>
              </a:extLst>
            </p:cNvPr>
            <p:cNvSpPr/>
            <p:nvPr/>
          </p:nvSpPr>
          <p:spPr>
            <a:xfrm>
              <a:off x="5817231" y="3089810"/>
              <a:ext cx="48337" cy="48337"/>
            </a:xfrm>
            <a:custGeom>
              <a:avLst/>
              <a:gdLst>
                <a:gd name="connsiteX0" fmla="*/ 2832 w 48336"/>
                <a:gd name="connsiteY0" fmla="*/ 2832 h 48336"/>
                <a:gd name="connsiteX1" fmla="*/ 51169 w 48336"/>
                <a:gd name="connsiteY1" fmla="*/ 2832 h 48336"/>
                <a:gd name="connsiteX2" fmla="*/ 51169 w 48336"/>
                <a:gd name="connsiteY2" fmla="*/ 51169 h 48336"/>
                <a:gd name="connsiteX3" fmla="*/ 2832 w 48336"/>
                <a:gd name="connsiteY3" fmla="*/ 51169 h 48336"/>
              </a:gdLst>
              <a:ahLst/>
              <a:cxnLst>
                <a:cxn ang="0">
                  <a:pos x="connsiteX0" y="connsiteY0"/>
                </a:cxn>
                <a:cxn ang="0">
                  <a:pos x="connsiteX1" y="connsiteY1"/>
                </a:cxn>
                <a:cxn ang="0">
                  <a:pos x="connsiteX2" y="connsiteY2"/>
                </a:cxn>
                <a:cxn ang="0">
                  <a:pos x="connsiteX3" y="connsiteY3"/>
                </a:cxn>
              </a:cxnLst>
              <a:rect l="l" t="t" r="r" b="b"/>
              <a:pathLst>
                <a:path w="48336" h="48336">
                  <a:moveTo>
                    <a:pt x="2832" y="2832"/>
                  </a:moveTo>
                  <a:lnTo>
                    <a:pt x="51169" y="2832"/>
                  </a:lnTo>
                  <a:lnTo>
                    <a:pt x="51169" y="51169"/>
                  </a:lnTo>
                  <a:lnTo>
                    <a:pt x="2832" y="51169"/>
                  </a:lnTo>
                  <a:close/>
                </a:path>
              </a:pathLst>
            </a:custGeom>
            <a:grpFill/>
            <a:ln w="5953"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3" name="Ελεύθερη σχεδίαση: Σχήμα 22">
              <a:extLst>
                <a:ext uri="{FF2B5EF4-FFF2-40B4-BE49-F238E27FC236}"/>
              </a:extLst>
            </p:cNvPr>
            <p:cNvSpPr/>
            <p:nvPr/>
          </p:nvSpPr>
          <p:spPr>
            <a:xfrm>
              <a:off x="5913904" y="3101894"/>
              <a:ext cx="120842" cy="24168"/>
            </a:xfrm>
            <a:custGeom>
              <a:avLst/>
              <a:gdLst>
                <a:gd name="connsiteX0" fmla="*/ 2832 w 120841"/>
                <a:gd name="connsiteY0" fmla="*/ 2832 h 24168"/>
                <a:gd name="connsiteX1" fmla="*/ 123674 w 120841"/>
                <a:gd name="connsiteY1" fmla="*/ 2832 h 24168"/>
                <a:gd name="connsiteX2" fmla="*/ 123674 w 120841"/>
                <a:gd name="connsiteY2" fmla="*/ 27001 h 24168"/>
                <a:gd name="connsiteX3" fmla="*/ 2832 w 120841"/>
                <a:gd name="connsiteY3" fmla="*/ 27001 h 24168"/>
              </a:gdLst>
              <a:ahLst/>
              <a:cxnLst>
                <a:cxn ang="0">
                  <a:pos x="connsiteX0" y="connsiteY0"/>
                </a:cxn>
                <a:cxn ang="0">
                  <a:pos x="connsiteX1" y="connsiteY1"/>
                </a:cxn>
                <a:cxn ang="0">
                  <a:pos x="connsiteX2" y="connsiteY2"/>
                </a:cxn>
                <a:cxn ang="0">
                  <a:pos x="connsiteX3" y="connsiteY3"/>
                </a:cxn>
              </a:cxnLst>
              <a:rect l="l" t="t" r="r" b="b"/>
              <a:pathLst>
                <a:path w="120841" h="24168">
                  <a:moveTo>
                    <a:pt x="2832" y="2832"/>
                  </a:moveTo>
                  <a:lnTo>
                    <a:pt x="123674" y="2832"/>
                  </a:lnTo>
                  <a:lnTo>
                    <a:pt x="123674" y="27001"/>
                  </a:lnTo>
                  <a:lnTo>
                    <a:pt x="2832" y="27001"/>
                  </a:lnTo>
                  <a:close/>
                </a:path>
              </a:pathLst>
            </a:custGeom>
            <a:grpFill/>
            <a:ln w="5953"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4" name="Ελεύθερη σχεδίαση: Σχήμα 23">
              <a:extLst>
                <a:ext uri="{FF2B5EF4-FFF2-40B4-BE49-F238E27FC236}"/>
              </a:extLst>
            </p:cNvPr>
            <p:cNvSpPr/>
            <p:nvPr/>
          </p:nvSpPr>
          <p:spPr>
            <a:xfrm>
              <a:off x="5817231" y="3186483"/>
              <a:ext cx="48337" cy="48337"/>
            </a:xfrm>
            <a:custGeom>
              <a:avLst/>
              <a:gdLst>
                <a:gd name="connsiteX0" fmla="*/ 2832 w 48336"/>
                <a:gd name="connsiteY0" fmla="*/ 2832 h 48336"/>
                <a:gd name="connsiteX1" fmla="*/ 51169 w 48336"/>
                <a:gd name="connsiteY1" fmla="*/ 2832 h 48336"/>
                <a:gd name="connsiteX2" fmla="*/ 51169 w 48336"/>
                <a:gd name="connsiteY2" fmla="*/ 51169 h 48336"/>
                <a:gd name="connsiteX3" fmla="*/ 2832 w 48336"/>
                <a:gd name="connsiteY3" fmla="*/ 51169 h 48336"/>
              </a:gdLst>
              <a:ahLst/>
              <a:cxnLst>
                <a:cxn ang="0">
                  <a:pos x="connsiteX0" y="connsiteY0"/>
                </a:cxn>
                <a:cxn ang="0">
                  <a:pos x="connsiteX1" y="connsiteY1"/>
                </a:cxn>
                <a:cxn ang="0">
                  <a:pos x="connsiteX2" y="connsiteY2"/>
                </a:cxn>
                <a:cxn ang="0">
                  <a:pos x="connsiteX3" y="connsiteY3"/>
                </a:cxn>
              </a:cxnLst>
              <a:rect l="l" t="t" r="r" b="b"/>
              <a:pathLst>
                <a:path w="48336" h="48336">
                  <a:moveTo>
                    <a:pt x="2832" y="2832"/>
                  </a:moveTo>
                  <a:lnTo>
                    <a:pt x="51169" y="2832"/>
                  </a:lnTo>
                  <a:lnTo>
                    <a:pt x="51169" y="51169"/>
                  </a:lnTo>
                  <a:lnTo>
                    <a:pt x="2832" y="51169"/>
                  </a:lnTo>
                  <a:close/>
                </a:path>
              </a:pathLst>
            </a:custGeom>
            <a:grpFill/>
            <a:ln w="5953"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5" name="Ελεύθερη σχεδίαση: Σχήμα 24">
              <a:extLst>
                <a:ext uri="{FF2B5EF4-FFF2-40B4-BE49-F238E27FC236}"/>
              </a:extLst>
            </p:cNvPr>
            <p:cNvSpPr/>
            <p:nvPr/>
          </p:nvSpPr>
          <p:spPr>
            <a:xfrm>
              <a:off x="5913904" y="3198567"/>
              <a:ext cx="120842" cy="24168"/>
            </a:xfrm>
            <a:custGeom>
              <a:avLst/>
              <a:gdLst>
                <a:gd name="connsiteX0" fmla="*/ 2832 w 120841"/>
                <a:gd name="connsiteY0" fmla="*/ 2832 h 24168"/>
                <a:gd name="connsiteX1" fmla="*/ 123674 w 120841"/>
                <a:gd name="connsiteY1" fmla="*/ 2832 h 24168"/>
                <a:gd name="connsiteX2" fmla="*/ 123674 w 120841"/>
                <a:gd name="connsiteY2" fmla="*/ 27001 h 24168"/>
                <a:gd name="connsiteX3" fmla="*/ 2832 w 120841"/>
                <a:gd name="connsiteY3" fmla="*/ 27001 h 24168"/>
              </a:gdLst>
              <a:ahLst/>
              <a:cxnLst>
                <a:cxn ang="0">
                  <a:pos x="connsiteX0" y="connsiteY0"/>
                </a:cxn>
                <a:cxn ang="0">
                  <a:pos x="connsiteX1" y="connsiteY1"/>
                </a:cxn>
                <a:cxn ang="0">
                  <a:pos x="connsiteX2" y="connsiteY2"/>
                </a:cxn>
                <a:cxn ang="0">
                  <a:pos x="connsiteX3" y="connsiteY3"/>
                </a:cxn>
              </a:cxnLst>
              <a:rect l="l" t="t" r="r" b="b"/>
              <a:pathLst>
                <a:path w="120841" h="24168">
                  <a:moveTo>
                    <a:pt x="2832" y="2832"/>
                  </a:moveTo>
                  <a:lnTo>
                    <a:pt x="123674" y="2832"/>
                  </a:lnTo>
                  <a:lnTo>
                    <a:pt x="123674" y="27001"/>
                  </a:lnTo>
                  <a:lnTo>
                    <a:pt x="2832" y="27001"/>
                  </a:lnTo>
                  <a:close/>
                </a:path>
              </a:pathLst>
            </a:custGeom>
            <a:grpFill/>
            <a:ln w="5953"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6" name="Ελεύθερη σχεδίαση: Σχήμα 25">
              <a:extLst>
                <a:ext uri="{FF2B5EF4-FFF2-40B4-BE49-F238E27FC236}"/>
              </a:extLst>
            </p:cNvPr>
            <p:cNvSpPr/>
            <p:nvPr/>
          </p:nvSpPr>
          <p:spPr>
            <a:xfrm>
              <a:off x="5817231" y="3283157"/>
              <a:ext cx="48337" cy="48337"/>
            </a:xfrm>
            <a:custGeom>
              <a:avLst/>
              <a:gdLst>
                <a:gd name="connsiteX0" fmla="*/ 2832 w 48336"/>
                <a:gd name="connsiteY0" fmla="*/ 2832 h 48336"/>
                <a:gd name="connsiteX1" fmla="*/ 51169 w 48336"/>
                <a:gd name="connsiteY1" fmla="*/ 2832 h 48336"/>
                <a:gd name="connsiteX2" fmla="*/ 51169 w 48336"/>
                <a:gd name="connsiteY2" fmla="*/ 51169 h 48336"/>
                <a:gd name="connsiteX3" fmla="*/ 2832 w 48336"/>
                <a:gd name="connsiteY3" fmla="*/ 51169 h 48336"/>
              </a:gdLst>
              <a:ahLst/>
              <a:cxnLst>
                <a:cxn ang="0">
                  <a:pos x="connsiteX0" y="connsiteY0"/>
                </a:cxn>
                <a:cxn ang="0">
                  <a:pos x="connsiteX1" y="connsiteY1"/>
                </a:cxn>
                <a:cxn ang="0">
                  <a:pos x="connsiteX2" y="connsiteY2"/>
                </a:cxn>
                <a:cxn ang="0">
                  <a:pos x="connsiteX3" y="connsiteY3"/>
                </a:cxn>
              </a:cxnLst>
              <a:rect l="l" t="t" r="r" b="b"/>
              <a:pathLst>
                <a:path w="48336" h="48336">
                  <a:moveTo>
                    <a:pt x="2832" y="2832"/>
                  </a:moveTo>
                  <a:lnTo>
                    <a:pt x="51169" y="2832"/>
                  </a:lnTo>
                  <a:lnTo>
                    <a:pt x="51169" y="51169"/>
                  </a:lnTo>
                  <a:lnTo>
                    <a:pt x="2832" y="51169"/>
                  </a:lnTo>
                  <a:close/>
                </a:path>
              </a:pathLst>
            </a:custGeom>
            <a:grpFill/>
            <a:ln w="5953"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7" name="Ελεύθερη σχεδίαση: Σχήμα 26">
              <a:extLst>
                <a:ext uri="{FF2B5EF4-FFF2-40B4-BE49-F238E27FC236}"/>
              </a:extLst>
            </p:cNvPr>
            <p:cNvSpPr/>
            <p:nvPr/>
          </p:nvSpPr>
          <p:spPr>
            <a:xfrm>
              <a:off x="5913904" y="3295241"/>
              <a:ext cx="120842" cy="24168"/>
            </a:xfrm>
            <a:custGeom>
              <a:avLst/>
              <a:gdLst>
                <a:gd name="connsiteX0" fmla="*/ 2832 w 120841"/>
                <a:gd name="connsiteY0" fmla="*/ 2832 h 24168"/>
                <a:gd name="connsiteX1" fmla="*/ 123674 w 120841"/>
                <a:gd name="connsiteY1" fmla="*/ 2832 h 24168"/>
                <a:gd name="connsiteX2" fmla="*/ 123674 w 120841"/>
                <a:gd name="connsiteY2" fmla="*/ 27001 h 24168"/>
                <a:gd name="connsiteX3" fmla="*/ 2832 w 120841"/>
                <a:gd name="connsiteY3" fmla="*/ 27001 h 24168"/>
              </a:gdLst>
              <a:ahLst/>
              <a:cxnLst>
                <a:cxn ang="0">
                  <a:pos x="connsiteX0" y="connsiteY0"/>
                </a:cxn>
                <a:cxn ang="0">
                  <a:pos x="connsiteX1" y="connsiteY1"/>
                </a:cxn>
                <a:cxn ang="0">
                  <a:pos x="connsiteX2" y="connsiteY2"/>
                </a:cxn>
                <a:cxn ang="0">
                  <a:pos x="connsiteX3" y="connsiteY3"/>
                </a:cxn>
              </a:cxnLst>
              <a:rect l="l" t="t" r="r" b="b"/>
              <a:pathLst>
                <a:path w="120841" h="24168">
                  <a:moveTo>
                    <a:pt x="2832" y="2832"/>
                  </a:moveTo>
                  <a:lnTo>
                    <a:pt x="123674" y="2832"/>
                  </a:lnTo>
                  <a:lnTo>
                    <a:pt x="123674" y="27001"/>
                  </a:lnTo>
                  <a:lnTo>
                    <a:pt x="2832" y="27001"/>
                  </a:lnTo>
                  <a:close/>
                </a:path>
              </a:pathLst>
            </a:custGeom>
            <a:grpFill/>
            <a:ln w="5953"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8" name="Ελεύθερη σχεδίαση: Σχήμα 27">
              <a:extLst>
                <a:ext uri="{FF2B5EF4-FFF2-40B4-BE49-F238E27FC236}"/>
              </a:extLst>
            </p:cNvPr>
            <p:cNvSpPr/>
            <p:nvPr/>
          </p:nvSpPr>
          <p:spPr>
            <a:xfrm>
              <a:off x="5817231" y="3379830"/>
              <a:ext cx="48337" cy="48337"/>
            </a:xfrm>
            <a:custGeom>
              <a:avLst/>
              <a:gdLst>
                <a:gd name="connsiteX0" fmla="*/ 2832 w 48336"/>
                <a:gd name="connsiteY0" fmla="*/ 2832 h 48336"/>
                <a:gd name="connsiteX1" fmla="*/ 51169 w 48336"/>
                <a:gd name="connsiteY1" fmla="*/ 2832 h 48336"/>
                <a:gd name="connsiteX2" fmla="*/ 51169 w 48336"/>
                <a:gd name="connsiteY2" fmla="*/ 51169 h 48336"/>
                <a:gd name="connsiteX3" fmla="*/ 2832 w 48336"/>
                <a:gd name="connsiteY3" fmla="*/ 51169 h 48336"/>
              </a:gdLst>
              <a:ahLst/>
              <a:cxnLst>
                <a:cxn ang="0">
                  <a:pos x="connsiteX0" y="connsiteY0"/>
                </a:cxn>
                <a:cxn ang="0">
                  <a:pos x="connsiteX1" y="connsiteY1"/>
                </a:cxn>
                <a:cxn ang="0">
                  <a:pos x="connsiteX2" y="connsiteY2"/>
                </a:cxn>
                <a:cxn ang="0">
                  <a:pos x="connsiteX3" y="connsiteY3"/>
                </a:cxn>
              </a:cxnLst>
              <a:rect l="l" t="t" r="r" b="b"/>
              <a:pathLst>
                <a:path w="48336" h="48336">
                  <a:moveTo>
                    <a:pt x="2832" y="2832"/>
                  </a:moveTo>
                  <a:lnTo>
                    <a:pt x="51169" y="2832"/>
                  </a:lnTo>
                  <a:lnTo>
                    <a:pt x="51169" y="51169"/>
                  </a:lnTo>
                  <a:lnTo>
                    <a:pt x="2832" y="51169"/>
                  </a:lnTo>
                  <a:close/>
                </a:path>
              </a:pathLst>
            </a:custGeom>
            <a:grpFill/>
            <a:ln w="5953"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9" name="Ελεύθερη σχεδίαση: Σχήμα 28">
              <a:extLst>
                <a:ext uri="{FF2B5EF4-FFF2-40B4-BE49-F238E27FC236}"/>
              </a:extLst>
            </p:cNvPr>
            <p:cNvSpPr/>
            <p:nvPr/>
          </p:nvSpPr>
          <p:spPr>
            <a:xfrm>
              <a:off x="5913904" y="3391914"/>
              <a:ext cx="120842" cy="24168"/>
            </a:xfrm>
            <a:custGeom>
              <a:avLst/>
              <a:gdLst>
                <a:gd name="connsiteX0" fmla="*/ 2832 w 120841"/>
                <a:gd name="connsiteY0" fmla="*/ 2832 h 24168"/>
                <a:gd name="connsiteX1" fmla="*/ 123674 w 120841"/>
                <a:gd name="connsiteY1" fmla="*/ 2832 h 24168"/>
                <a:gd name="connsiteX2" fmla="*/ 123674 w 120841"/>
                <a:gd name="connsiteY2" fmla="*/ 27001 h 24168"/>
                <a:gd name="connsiteX3" fmla="*/ 2832 w 120841"/>
                <a:gd name="connsiteY3" fmla="*/ 27001 h 24168"/>
              </a:gdLst>
              <a:ahLst/>
              <a:cxnLst>
                <a:cxn ang="0">
                  <a:pos x="connsiteX0" y="connsiteY0"/>
                </a:cxn>
                <a:cxn ang="0">
                  <a:pos x="connsiteX1" y="connsiteY1"/>
                </a:cxn>
                <a:cxn ang="0">
                  <a:pos x="connsiteX2" y="connsiteY2"/>
                </a:cxn>
                <a:cxn ang="0">
                  <a:pos x="connsiteX3" y="connsiteY3"/>
                </a:cxn>
              </a:cxnLst>
              <a:rect l="l" t="t" r="r" b="b"/>
              <a:pathLst>
                <a:path w="120841" h="24168">
                  <a:moveTo>
                    <a:pt x="2832" y="2832"/>
                  </a:moveTo>
                  <a:lnTo>
                    <a:pt x="123674" y="2832"/>
                  </a:lnTo>
                  <a:lnTo>
                    <a:pt x="123674" y="27001"/>
                  </a:lnTo>
                  <a:lnTo>
                    <a:pt x="2832" y="27001"/>
                  </a:lnTo>
                  <a:close/>
                </a:path>
              </a:pathLst>
            </a:custGeom>
            <a:grpFill/>
            <a:ln w="5953" cap="flat">
              <a:noFill/>
              <a:prstDash val="solid"/>
              <a:miter/>
            </a:ln>
          </p:spPr>
          <p:txBody>
            <a:bodyPr anchor="ctr"/>
            <a:lstStyle/>
            <a:p>
              <a:pPr fontAlgn="auto">
                <a:spcBef>
                  <a:spcPts val="0"/>
                </a:spcBef>
                <a:spcAft>
                  <a:spcPts val="0"/>
                </a:spcAft>
                <a:defRPr/>
              </a:pPr>
              <a:endParaRPr lang="el-GR">
                <a:latin typeface="+mn-lt"/>
                <a:cs typeface="+mn-cs"/>
              </a:endParaRPr>
            </a:p>
          </p:txBody>
        </p:sp>
      </p:grpSp>
      <p:sp>
        <p:nvSpPr>
          <p:cNvPr id="6" name="Ορθογώνιο 5">
            <a:extLst>
              <a:ext uri="{FF2B5EF4-FFF2-40B4-BE49-F238E27FC236}"/>
            </a:extLst>
          </p:cNvPr>
          <p:cNvSpPr/>
          <p:nvPr/>
        </p:nvSpPr>
        <p:spPr>
          <a:xfrm>
            <a:off x="2924175" y="5559425"/>
            <a:ext cx="6354763" cy="646113"/>
          </a:xfrm>
          <a:prstGeom prst="rect">
            <a:avLst/>
          </a:prstGeom>
        </p:spPr>
        <p:txBody>
          <a:bodyPr>
            <a:spAutoFit/>
          </a:bodyPr>
          <a:lstStyle/>
          <a:p>
            <a:pPr algn="ctr" fontAlgn="auto">
              <a:spcBef>
                <a:spcPts val="0"/>
              </a:spcBef>
              <a:spcAft>
                <a:spcPts val="0"/>
              </a:spcAft>
              <a:defRPr/>
            </a:pPr>
            <a:r>
              <a:rPr lang="el-GR" dirty="0">
                <a:solidFill>
                  <a:schemeClr val="tx1">
                    <a:lumMod val="75000"/>
                    <a:lumOff val="25000"/>
                  </a:schemeClr>
                </a:solidFill>
                <a:latin typeface="+mn-lt"/>
                <a:cs typeface="+mn-cs"/>
              </a:rPr>
              <a:t>Ούτως ώστε να είναι εξασφαλισμένη μια αποδοτική και αποτελεσματική διαδικασία παραγωγής</a:t>
            </a:r>
          </a:p>
        </p:txBody>
      </p:sp>
      <p:grpSp>
        <p:nvGrpSpPr>
          <p:cNvPr id="12" name="Γραφικό 10" descr="Καθοδική τάση">
            <a:extLst>
              <a:ext uri="{FF2B5EF4-FFF2-40B4-BE49-F238E27FC236}"/>
            </a:extLst>
          </p:cNvPr>
          <p:cNvGrpSpPr/>
          <p:nvPr/>
        </p:nvGrpSpPr>
        <p:grpSpPr>
          <a:xfrm>
            <a:off x="3304650" y="2388392"/>
            <a:ext cx="914400" cy="914400"/>
            <a:chOff x="5638800" y="2971800"/>
            <a:chExt cx="914400" cy="914400"/>
          </a:xfrm>
          <a:solidFill>
            <a:schemeClr val="tx1">
              <a:lumMod val="95000"/>
              <a:lumOff val="5000"/>
            </a:schemeClr>
          </a:solidFill>
        </p:grpSpPr>
        <p:sp>
          <p:nvSpPr>
            <p:cNvPr id="30" name="Ελεύθερη σχεδίαση: Σχήμα 29">
              <a:extLst>
                <a:ext uri="{FF2B5EF4-FFF2-40B4-BE49-F238E27FC236}"/>
              </a:extLst>
            </p:cNvPr>
            <p:cNvSpPr/>
            <p:nvPr/>
          </p:nvSpPr>
          <p:spPr>
            <a:xfrm>
              <a:off x="5765006" y="3098006"/>
              <a:ext cx="657225" cy="657225"/>
            </a:xfrm>
            <a:custGeom>
              <a:avLst/>
              <a:gdLst>
                <a:gd name="connsiteX0" fmla="*/ 64294 w 657225"/>
                <a:gd name="connsiteY0" fmla="*/ 7144 h 657225"/>
                <a:gd name="connsiteX1" fmla="*/ 7144 w 657225"/>
                <a:gd name="connsiteY1" fmla="*/ 7144 h 657225"/>
                <a:gd name="connsiteX2" fmla="*/ 7144 w 657225"/>
                <a:gd name="connsiteY2" fmla="*/ 654844 h 657225"/>
                <a:gd name="connsiteX3" fmla="*/ 654844 w 657225"/>
                <a:gd name="connsiteY3" fmla="*/ 654844 h 657225"/>
                <a:gd name="connsiteX4" fmla="*/ 654844 w 657225"/>
                <a:gd name="connsiteY4" fmla="*/ 597694 h 657225"/>
                <a:gd name="connsiteX5" fmla="*/ 64294 w 657225"/>
                <a:gd name="connsiteY5" fmla="*/ 597694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7225" h="657225">
                  <a:moveTo>
                    <a:pt x="64294" y="7144"/>
                  </a:moveTo>
                  <a:lnTo>
                    <a:pt x="7144" y="7144"/>
                  </a:lnTo>
                  <a:lnTo>
                    <a:pt x="7144" y="654844"/>
                  </a:lnTo>
                  <a:lnTo>
                    <a:pt x="654844" y="654844"/>
                  </a:lnTo>
                  <a:lnTo>
                    <a:pt x="654844" y="597694"/>
                  </a:lnTo>
                  <a:lnTo>
                    <a:pt x="64294" y="5976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1" name="Ελεύθερη σχεδίαση: Σχήμα 30">
              <a:extLst>
                <a:ext uri="{FF2B5EF4-FFF2-40B4-BE49-F238E27FC236}"/>
              </a:extLst>
            </p:cNvPr>
            <p:cNvSpPr/>
            <p:nvPr/>
          </p:nvSpPr>
          <p:spPr>
            <a:xfrm>
              <a:off x="5859304" y="3258979"/>
              <a:ext cx="561975" cy="333375"/>
            </a:xfrm>
            <a:custGeom>
              <a:avLst/>
              <a:gdLst>
                <a:gd name="connsiteX0" fmla="*/ 504349 w 561975"/>
                <a:gd name="connsiteY0" fmla="*/ 235744 h 333375"/>
                <a:gd name="connsiteX1" fmla="*/ 389096 w 561975"/>
                <a:gd name="connsiteY1" fmla="*/ 120491 h 333375"/>
                <a:gd name="connsiteX2" fmla="*/ 331946 w 561975"/>
                <a:gd name="connsiteY2" fmla="*/ 177641 h 333375"/>
                <a:gd name="connsiteX3" fmla="*/ 236696 w 561975"/>
                <a:gd name="connsiteY3" fmla="*/ 82391 h 333375"/>
                <a:gd name="connsiteX4" fmla="*/ 179546 w 561975"/>
                <a:gd name="connsiteY4" fmla="*/ 139541 h 333375"/>
                <a:gd name="connsiteX5" fmla="*/ 47149 w 561975"/>
                <a:gd name="connsiteY5" fmla="*/ 7144 h 333375"/>
                <a:gd name="connsiteX6" fmla="*/ 7144 w 561975"/>
                <a:gd name="connsiteY6" fmla="*/ 47149 h 333375"/>
                <a:gd name="connsiteX7" fmla="*/ 179546 w 561975"/>
                <a:gd name="connsiteY7" fmla="*/ 219551 h 333375"/>
                <a:gd name="connsiteX8" fmla="*/ 236696 w 561975"/>
                <a:gd name="connsiteY8" fmla="*/ 162401 h 333375"/>
                <a:gd name="connsiteX9" fmla="*/ 331946 w 561975"/>
                <a:gd name="connsiteY9" fmla="*/ 257651 h 333375"/>
                <a:gd name="connsiteX10" fmla="*/ 389096 w 561975"/>
                <a:gd name="connsiteY10" fmla="*/ 200501 h 333375"/>
                <a:gd name="connsiteX11" fmla="*/ 464344 w 561975"/>
                <a:gd name="connsiteY11" fmla="*/ 275749 h 333375"/>
                <a:gd name="connsiteX12" fmla="*/ 408146 w 561975"/>
                <a:gd name="connsiteY12" fmla="*/ 331946 h 333375"/>
                <a:gd name="connsiteX13" fmla="*/ 560546 w 561975"/>
                <a:gd name="connsiteY13" fmla="*/ 331946 h 333375"/>
                <a:gd name="connsiteX14" fmla="*/ 560546 w 561975"/>
                <a:gd name="connsiteY14" fmla="*/ 179546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61975" h="333375">
                  <a:moveTo>
                    <a:pt x="504349" y="235744"/>
                  </a:moveTo>
                  <a:lnTo>
                    <a:pt x="389096" y="120491"/>
                  </a:lnTo>
                  <a:lnTo>
                    <a:pt x="331946" y="177641"/>
                  </a:lnTo>
                  <a:lnTo>
                    <a:pt x="236696" y="82391"/>
                  </a:lnTo>
                  <a:lnTo>
                    <a:pt x="179546" y="139541"/>
                  </a:lnTo>
                  <a:lnTo>
                    <a:pt x="47149" y="7144"/>
                  </a:lnTo>
                  <a:lnTo>
                    <a:pt x="7144" y="47149"/>
                  </a:lnTo>
                  <a:lnTo>
                    <a:pt x="179546" y="219551"/>
                  </a:lnTo>
                  <a:lnTo>
                    <a:pt x="236696" y="162401"/>
                  </a:lnTo>
                  <a:lnTo>
                    <a:pt x="331946" y="257651"/>
                  </a:lnTo>
                  <a:lnTo>
                    <a:pt x="389096" y="200501"/>
                  </a:lnTo>
                  <a:lnTo>
                    <a:pt x="464344" y="275749"/>
                  </a:lnTo>
                  <a:lnTo>
                    <a:pt x="408146" y="331946"/>
                  </a:lnTo>
                  <a:lnTo>
                    <a:pt x="560546" y="331946"/>
                  </a:lnTo>
                  <a:lnTo>
                    <a:pt x="560546" y="179546"/>
                  </a:lnTo>
                  <a:close/>
                </a:path>
              </a:pathLst>
            </a:custGeom>
            <a:grpFill/>
            <a:ln w="9525" cap="flat">
              <a:noFill/>
              <a:prstDash val="solid"/>
              <a:miter/>
            </a:ln>
          </p:spPr>
          <p:txBody>
            <a:bodyPr anchor="ctr"/>
            <a:lstStyle/>
            <a:p>
              <a:pPr fontAlgn="auto">
                <a:spcBef>
                  <a:spcPts val="0"/>
                </a:spcBef>
                <a:spcAft>
                  <a:spcPts val="0"/>
                </a:spcAft>
                <a:defRPr/>
              </a:pPr>
              <a:endParaRPr lang="el-GR" dirty="0">
                <a:latin typeface="+mn-lt"/>
                <a:cs typeface="+mn-cs"/>
              </a:endParaRPr>
            </a:p>
          </p:txBody>
        </p:sp>
      </p:grpSp>
      <p:pic>
        <p:nvPicPr>
          <p:cNvPr id="132108" name="Γραφικό 32" descr="Ημερήσιο ημερολόγιο"/>
          <p:cNvPicPr>
            <a:picLocks noChangeAspect="1"/>
          </p:cNvPicPr>
          <p:nvPr/>
        </p:nvPicPr>
        <p:blipFill>
          <a:blip r:embed="rId3"/>
          <a:srcRect/>
          <a:stretch>
            <a:fillRect/>
          </a:stretch>
        </p:blipFill>
        <p:spPr bwMode="auto">
          <a:xfrm>
            <a:off x="5684838" y="2420938"/>
            <a:ext cx="822325" cy="901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31800" y="206375"/>
            <a:ext cx="11339513" cy="801688"/>
          </a:xfrm>
        </p:spPr>
        <p:txBody>
          <a:bodyPr/>
          <a:lstStyle/>
          <a:p>
            <a:pPr algn="ctr" eaLnBrk="1" fontAlgn="auto" hangingPunct="1">
              <a:spcAft>
                <a:spcPts val="0"/>
              </a:spcAft>
              <a:defRPr/>
            </a:pPr>
            <a:r>
              <a:rPr lang="el-GR" sz="2400" b="1" dirty="0">
                <a:solidFill>
                  <a:schemeClr val="tx1">
                    <a:lumMod val="65000"/>
                    <a:lumOff val="35000"/>
                  </a:schemeClr>
                </a:solidFill>
              </a:rPr>
              <a:t>Παράδειγμα: Τρόπος σκέψης ενός διευθυντού μάρκετινγκ</a:t>
            </a:r>
            <a:r>
              <a:rPr lang="el-GR" dirty="0"/>
              <a:t/>
            </a:r>
            <a:br>
              <a:rPr lang="el-GR" dirty="0"/>
            </a:br>
            <a:endParaRPr lang="el-GR" sz="2400" dirty="0"/>
          </a:p>
        </p:txBody>
      </p:sp>
      <p:sp>
        <p:nvSpPr>
          <p:cNvPr id="5" name="Θέση κειμένου 4"/>
          <p:cNvSpPr>
            <a:spLocks noGrp="1"/>
          </p:cNvSpPr>
          <p:nvPr>
            <p:ph type="body" sz="quarter" idx="33"/>
          </p:nvPr>
        </p:nvSpPr>
        <p:spPr>
          <a:xfrm>
            <a:off x="2771775" y="3971925"/>
            <a:ext cx="1979613" cy="358775"/>
          </a:xfrm>
        </p:spPr>
        <p:txBody>
          <a:bodyPr>
            <a:noAutofit/>
          </a:bodyPr>
          <a:lstStyle/>
          <a:p>
            <a:pPr eaLnBrk="1" fontAlgn="auto" hangingPunct="1">
              <a:spcAft>
                <a:spcPts val="0"/>
              </a:spcAft>
              <a:defRPr/>
            </a:pPr>
            <a:r>
              <a:rPr lang="el-GR" dirty="0"/>
              <a:t>Την αύξηση του όγκου των πωλήσεων</a:t>
            </a:r>
          </a:p>
        </p:txBody>
      </p:sp>
      <p:sp>
        <p:nvSpPr>
          <p:cNvPr id="7" name="Θέση κειμένου 6"/>
          <p:cNvSpPr>
            <a:spLocks noGrp="1"/>
          </p:cNvSpPr>
          <p:nvPr>
            <p:ph type="body" sz="quarter" idx="35"/>
          </p:nvPr>
        </p:nvSpPr>
        <p:spPr>
          <a:xfrm>
            <a:off x="5111750" y="3971925"/>
            <a:ext cx="1979613" cy="358775"/>
          </a:xfrm>
        </p:spPr>
        <p:txBody>
          <a:bodyPr>
            <a:noAutofit/>
          </a:bodyPr>
          <a:lstStyle/>
          <a:p>
            <a:pPr eaLnBrk="1" fontAlgn="auto" hangingPunct="1">
              <a:spcAft>
                <a:spcPts val="0"/>
              </a:spcAft>
              <a:defRPr/>
            </a:pPr>
            <a:r>
              <a:rPr lang="el-GR" dirty="0"/>
              <a:t>Τις δυνατότητες εισαγωγής νέων προϊόντων στην αγορά τα επόμενα 3 χρόνια</a:t>
            </a:r>
          </a:p>
        </p:txBody>
      </p:sp>
      <p:sp>
        <p:nvSpPr>
          <p:cNvPr id="9" name="Θέση κειμένου 8"/>
          <p:cNvSpPr>
            <a:spLocks noGrp="1"/>
          </p:cNvSpPr>
          <p:nvPr>
            <p:ph type="body" sz="quarter" idx="37"/>
          </p:nvPr>
        </p:nvSpPr>
        <p:spPr>
          <a:xfrm>
            <a:off x="7497763" y="3971925"/>
            <a:ext cx="1979612" cy="358775"/>
          </a:xfrm>
        </p:spPr>
        <p:txBody>
          <a:bodyPr>
            <a:noAutofit/>
          </a:bodyPr>
          <a:lstStyle/>
          <a:p>
            <a:pPr eaLnBrk="1" fontAlgn="auto" hangingPunct="1">
              <a:spcAft>
                <a:spcPts val="0"/>
              </a:spcAft>
              <a:defRPr/>
            </a:pPr>
            <a:r>
              <a:rPr lang="el-GR" dirty="0"/>
              <a:t>Την ύπαρξη όσο το δυνατόν περισσότερο ελαστικών κανόνων και κανονισμών</a:t>
            </a:r>
          </a:p>
        </p:txBody>
      </p:sp>
      <p:sp>
        <p:nvSpPr>
          <p:cNvPr id="134149" name="Θέση κειμένου 9"/>
          <p:cNvSpPr>
            <a:spLocks noGrp="1"/>
          </p:cNvSpPr>
          <p:nvPr>
            <p:ph type="body" sz="quarter" idx="38"/>
          </p:nvPr>
        </p:nvSpPr>
        <p:spPr>
          <a:xfrm>
            <a:off x="3538538" y="1006475"/>
            <a:ext cx="5126037" cy="450850"/>
          </a:xfrm>
        </p:spPr>
        <p:txBody>
          <a:bodyPr/>
          <a:lstStyle/>
          <a:p>
            <a:pPr eaLnBrk="1" hangingPunct="1"/>
            <a:r>
              <a:rPr lang="el-GR" sz="1800" smtClean="0">
                <a:solidFill>
                  <a:srgbClr val="404040"/>
                </a:solidFill>
              </a:rPr>
              <a:t>Πιθανόν να είναι κυρίαρχα προσανατολισμένος προς:</a:t>
            </a:r>
          </a:p>
        </p:txBody>
      </p:sp>
      <p:sp>
        <p:nvSpPr>
          <p:cNvPr id="3" name="Θέση υποσέλιδου 2"/>
          <p:cNvSpPr>
            <a:spLocks noGrp="1"/>
          </p:cNvSpPr>
          <p:nvPr>
            <p:ph type="ftr" sz="quarter" idx="45"/>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46"/>
          </p:nvPr>
        </p:nvSpPr>
        <p:spPr/>
        <p:txBody>
          <a:bodyPr/>
          <a:lstStyle/>
          <a:p>
            <a:pPr>
              <a:defRPr/>
            </a:pPr>
            <a:fld id="{4C635D9A-FFC1-46F3-85D1-56FDB0473862}" type="slidenum">
              <a:rPr lang="el-GR"/>
              <a:pPr>
                <a:defRPr/>
              </a:pPr>
              <a:t>57</a:t>
            </a:fld>
            <a:endParaRPr lang="el-GR" dirty="0"/>
          </a:p>
        </p:txBody>
      </p:sp>
      <p:sp>
        <p:nvSpPr>
          <p:cNvPr id="134152"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grpSp>
        <p:nvGrpSpPr>
          <p:cNvPr id="20" name="Γραφικό 33" descr="Λίστα">
            <a:extLst>
              <a:ext uri="{FF2B5EF4-FFF2-40B4-BE49-F238E27FC236}"/>
            </a:extLst>
          </p:cNvPr>
          <p:cNvGrpSpPr/>
          <p:nvPr/>
        </p:nvGrpSpPr>
        <p:grpSpPr>
          <a:xfrm>
            <a:off x="7972950" y="2404616"/>
            <a:ext cx="824646" cy="800735"/>
            <a:chOff x="5638800" y="2971800"/>
            <a:chExt cx="580041" cy="580041"/>
          </a:xfrm>
          <a:solidFill>
            <a:schemeClr val="tx1"/>
          </a:solidFill>
        </p:grpSpPr>
        <p:sp>
          <p:nvSpPr>
            <p:cNvPr id="21" name="Ελεύθερη σχεδίαση: Σχήμα 20">
              <a:extLst>
                <a:ext uri="{FF2B5EF4-FFF2-40B4-BE49-F238E27FC236}"/>
              </a:extLst>
            </p:cNvPr>
            <p:cNvSpPr/>
            <p:nvPr/>
          </p:nvSpPr>
          <p:spPr>
            <a:xfrm>
              <a:off x="5738683" y="3017305"/>
              <a:ext cx="374610" cy="483368"/>
            </a:xfrm>
            <a:custGeom>
              <a:avLst/>
              <a:gdLst>
                <a:gd name="connsiteX0" fmla="*/ 39085 w 374609"/>
                <a:gd name="connsiteY0" fmla="*/ 39085 h 483367"/>
                <a:gd name="connsiteX1" fmla="*/ 341189 w 374609"/>
                <a:gd name="connsiteY1" fmla="*/ 39085 h 483367"/>
                <a:gd name="connsiteX2" fmla="*/ 341189 w 374609"/>
                <a:gd name="connsiteY2" fmla="*/ 449947 h 483367"/>
                <a:gd name="connsiteX3" fmla="*/ 39085 w 374609"/>
                <a:gd name="connsiteY3" fmla="*/ 449947 h 483367"/>
                <a:gd name="connsiteX4" fmla="*/ 39085 w 374609"/>
                <a:gd name="connsiteY4" fmla="*/ 39085 h 483367"/>
                <a:gd name="connsiteX5" fmla="*/ 2832 w 374609"/>
                <a:gd name="connsiteY5" fmla="*/ 486200 h 483367"/>
                <a:gd name="connsiteX6" fmla="*/ 377442 w 374609"/>
                <a:gd name="connsiteY6" fmla="*/ 486200 h 483367"/>
                <a:gd name="connsiteX7" fmla="*/ 377442 w 374609"/>
                <a:gd name="connsiteY7" fmla="*/ 2832 h 483367"/>
                <a:gd name="connsiteX8" fmla="*/ 2832 w 374609"/>
                <a:gd name="connsiteY8" fmla="*/ 2832 h 483367"/>
                <a:gd name="connsiteX9" fmla="*/ 2832 w 374609"/>
                <a:gd name="connsiteY9" fmla="*/ 486200 h 483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4609" h="483367">
                  <a:moveTo>
                    <a:pt x="39085" y="39085"/>
                  </a:moveTo>
                  <a:lnTo>
                    <a:pt x="341189" y="39085"/>
                  </a:lnTo>
                  <a:lnTo>
                    <a:pt x="341189" y="449947"/>
                  </a:lnTo>
                  <a:lnTo>
                    <a:pt x="39085" y="449947"/>
                  </a:lnTo>
                  <a:lnTo>
                    <a:pt x="39085" y="39085"/>
                  </a:lnTo>
                  <a:close/>
                  <a:moveTo>
                    <a:pt x="2832" y="486200"/>
                  </a:moveTo>
                  <a:lnTo>
                    <a:pt x="377442" y="486200"/>
                  </a:lnTo>
                  <a:lnTo>
                    <a:pt x="377442" y="2832"/>
                  </a:lnTo>
                  <a:lnTo>
                    <a:pt x="2832" y="2832"/>
                  </a:lnTo>
                  <a:lnTo>
                    <a:pt x="2832" y="486200"/>
                  </a:lnTo>
                  <a:close/>
                </a:path>
              </a:pathLst>
            </a:custGeom>
            <a:grpFill/>
            <a:ln w="5953"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2" name="Ελεύθερη σχεδίαση: Σχήμα 21">
              <a:extLst>
                <a:ext uri="{FF2B5EF4-FFF2-40B4-BE49-F238E27FC236}"/>
              </a:extLst>
            </p:cNvPr>
            <p:cNvSpPr/>
            <p:nvPr/>
          </p:nvSpPr>
          <p:spPr>
            <a:xfrm>
              <a:off x="5817231" y="3089810"/>
              <a:ext cx="48337" cy="48337"/>
            </a:xfrm>
            <a:custGeom>
              <a:avLst/>
              <a:gdLst>
                <a:gd name="connsiteX0" fmla="*/ 2832 w 48336"/>
                <a:gd name="connsiteY0" fmla="*/ 2832 h 48336"/>
                <a:gd name="connsiteX1" fmla="*/ 51169 w 48336"/>
                <a:gd name="connsiteY1" fmla="*/ 2832 h 48336"/>
                <a:gd name="connsiteX2" fmla="*/ 51169 w 48336"/>
                <a:gd name="connsiteY2" fmla="*/ 51169 h 48336"/>
                <a:gd name="connsiteX3" fmla="*/ 2832 w 48336"/>
                <a:gd name="connsiteY3" fmla="*/ 51169 h 48336"/>
              </a:gdLst>
              <a:ahLst/>
              <a:cxnLst>
                <a:cxn ang="0">
                  <a:pos x="connsiteX0" y="connsiteY0"/>
                </a:cxn>
                <a:cxn ang="0">
                  <a:pos x="connsiteX1" y="connsiteY1"/>
                </a:cxn>
                <a:cxn ang="0">
                  <a:pos x="connsiteX2" y="connsiteY2"/>
                </a:cxn>
                <a:cxn ang="0">
                  <a:pos x="connsiteX3" y="connsiteY3"/>
                </a:cxn>
              </a:cxnLst>
              <a:rect l="l" t="t" r="r" b="b"/>
              <a:pathLst>
                <a:path w="48336" h="48336">
                  <a:moveTo>
                    <a:pt x="2832" y="2832"/>
                  </a:moveTo>
                  <a:lnTo>
                    <a:pt x="51169" y="2832"/>
                  </a:lnTo>
                  <a:lnTo>
                    <a:pt x="51169" y="51169"/>
                  </a:lnTo>
                  <a:lnTo>
                    <a:pt x="2832" y="51169"/>
                  </a:lnTo>
                  <a:close/>
                </a:path>
              </a:pathLst>
            </a:custGeom>
            <a:grpFill/>
            <a:ln w="5953"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3" name="Ελεύθερη σχεδίαση: Σχήμα 22">
              <a:extLst>
                <a:ext uri="{FF2B5EF4-FFF2-40B4-BE49-F238E27FC236}"/>
              </a:extLst>
            </p:cNvPr>
            <p:cNvSpPr/>
            <p:nvPr/>
          </p:nvSpPr>
          <p:spPr>
            <a:xfrm>
              <a:off x="5913904" y="3101894"/>
              <a:ext cx="120842" cy="24168"/>
            </a:xfrm>
            <a:custGeom>
              <a:avLst/>
              <a:gdLst>
                <a:gd name="connsiteX0" fmla="*/ 2832 w 120841"/>
                <a:gd name="connsiteY0" fmla="*/ 2832 h 24168"/>
                <a:gd name="connsiteX1" fmla="*/ 123674 w 120841"/>
                <a:gd name="connsiteY1" fmla="*/ 2832 h 24168"/>
                <a:gd name="connsiteX2" fmla="*/ 123674 w 120841"/>
                <a:gd name="connsiteY2" fmla="*/ 27001 h 24168"/>
                <a:gd name="connsiteX3" fmla="*/ 2832 w 120841"/>
                <a:gd name="connsiteY3" fmla="*/ 27001 h 24168"/>
              </a:gdLst>
              <a:ahLst/>
              <a:cxnLst>
                <a:cxn ang="0">
                  <a:pos x="connsiteX0" y="connsiteY0"/>
                </a:cxn>
                <a:cxn ang="0">
                  <a:pos x="connsiteX1" y="connsiteY1"/>
                </a:cxn>
                <a:cxn ang="0">
                  <a:pos x="connsiteX2" y="connsiteY2"/>
                </a:cxn>
                <a:cxn ang="0">
                  <a:pos x="connsiteX3" y="connsiteY3"/>
                </a:cxn>
              </a:cxnLst>
              <a:rect l="l" t="t" r="r" b="b"/>
              <a:pathLst>
                <a:path w="120841" h="24168">
                  <a:moveTo>
                    <a:pt x="2832" y="2832"/>
                  </a:moveTo>
                  <a:lnTo>
                    <a:pt x="123674" y="2832"/>
                  </a:lnTo>
                  <a:lnTo>
                    <a:pt x="123674" y="27001"/>
                  </a:lnTo>
                  <a:lnTo>
                    <a:pt x="2832" y="27001"/>
                  </a:lnTo>
                  <a:close/>
                </a:path>
              </a:pathLst>
            </a:custGeom>
            <a:grpFill/>
            <a:ln w="5953"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4" name="Ελεύθερη σχεδίαση: Σχήμα 23">
              <a:extLst>
                <a:ext uri="{FF2B5EF4-FFF2-40B4-BE49-F238E27FC236}"/>
              </a:extLst>
            </p:cNvPr>
            <p:cNvSpPr/>
            <p:nvPr/>
          </p:nvSpPr>
          <p:spPr>
            <a:xfrm>
              <a:off x="5817231" y="3186483"/>
              <a:ext cx="48337" cy="48337"/>
            </a:xfrm>
            <a:custGeom>
              <a:avLst/>
              <a:gdLst>
                <a:gd name="connsiteX0" fmla="*/ 2832 w 48336"/>
                <a:gd name="connsiteY0" fmla="*/ 2832 h 48336"/>
                <a:gd name="connsiteX1" fmla="*/ 51169 w 48336"/>
                <a:gd name="connsiteY1" fmla="*/ 2832 h 48336"/>
                <a:gd name="connsiteX2" fmla="*/ 51169 w 48336"/>
                <a:gd name="connsiteY2" fmla="*/ 51169 h 48336"/>
                <a:gd name="connsiteX3" fmla="*/ 2832 w 48336"/>
                <a:gd name="connsiteY3" fmla="*/ 51169 h 48336"/>
              </a:gdLst>
              <a:ahLst/>
              <a:cxnLst>
                <a:cxn ang="0">
                  <a:pos x="connsiteX0" y="connsiteY0"/>
                </a:cxn>
                <a:cxn ang="0">
                  <a:pos x="connsiteX1" y="connsiteY1"/>
                </a:cxn>
                <a:cxn ang="0">
                  <a:pos x="connsiteX2" y="connsiteY2"/>
                </a:cxn>
                <a:cxn ang="0">
                  <a:pos x="connsiteX3" y="connsiteY3"/>
                </a:cxn>
              </a:cxnLst>
              <a:rect l="l" t="t" r="r" b="b"/>
              <a:pathLst>
                <a:path w="48336" h="48336">
                  <a:moveTo>
                    <a:pt x="2832" y="2832"/>
                  </a:moveTo>
                  <a:lnTo>
                    <a:pt x="51169" y="2832"/>
                  </a:lnTo>
                  <a:lnTo>
                    <a:pt x="51169" y="51169"/>
                  </a:lnTo>
                  <a:lnTo>
                    <a:pt x="2832" y="51169"/>
                  </a:lnTo>
                  <a:close/>
                </a:path>
              </a:pathLst>
            </a:custGeom>
            <a:grpFill/>
            <a:ln w="5953"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5" name="Ελεύθερη σχεδίαση: Σχήμα 24">
              <a:extLst>
                <a:ext uri="{FF2B5EF4-FFF2-40B4-BE49-F238E27FC236}"/>
              </a:extLst>
            </p:cNvPr>
            <p:cNvSpPr/>
            <p:nvPr/>
          </p:nvSpPr>
          <p:spPr>
            <a:xfrm>
              <a:off x="5913904" y="3198567"/>
              <a:ext cx="120842" cy="24168"/>
            </a:xfrm>
            <a:custGeom>
              <a:avLst/>
              <a:gdLst>
                <a:gd name="connsiteX0" fmla="*/ 2832 w 120841"/>
                <a:gd name="connsiteY0" fmla="*/ 2832 h 24168"/>
                <a:gd name="connsiteX1" fmla="*/ 123674 w 120841"/>
                <a:gd name="connsiteY1" fmla="*/ 2832 h 24168"/>
                <a:gd name="connsiteX2" fmla="*/ 123674 w 120841"/>
                <a:gd name="connsiteY2" fmla="*/ 27001 h 24168"/>
                <a:gd name="connsiteX3" fmla="*/ 2832 w 120841"/>
                <a:gd name="connsiteY3" fmla="*/ 27001 h 24168"/>
              </a:gdLst>
              <a:ahLst/>
              <a:cxnLst>
                <a:cxn ang="0">
                  <a:pos x="connsiteX0" y="connsiteY0"/>
                </a:cxn>
                <a:cxn ang="0">
                  <a:pos x="connsiteX1" y="connsiteY1"/>
                </a:cxn>
                <a:cxn ang="0">
                  <a:pos x="connsiteX2" y="connsiteY2"/>
                </a:cxn>
                <a:cxn ang="0">
                  <a:pos x="connsiteX3" y="connsiteY3"/>
                </a:cxn>
              </a:cxnLst>
              <a:rect l="l" t="t" r="r" b="b"/>
              <a:pathLst>
                <a:path w="120841" h="24168">
                  <a:moveTo>
                    <a:pt x="2832" y="2832"/>
                  </a:moveTo>
                  <a:lnTo>
                    <a:pt x="123674" y="2832"/>
                  </a:lnTo>
                  <a:lnTo>
                    <a:pt x="123674" y="27001"/>
                  </a:lnTo>
                  <a:lnTo>
                    <a:pt x="2832" y="27001"/>
                  </a:lnTo>
                  <a:close/>
                </a:path>
              </a:pathLst>
            </a:custGeom>
            <a:grpFill/>
            <a:ln w="5953"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6" name="Ελεύθερη σχεδίαση: Σχήμα 25">
              <a:extLst>
                <a:ext uri="{FF2B5EF4-FFF2-40B4-BE49-F238E27FC236}"/>
              </a:extLst>
            </p:cNvPr>
            <p:cNvSpPr/>
            <p:nvPr/>
          </p:nvSpPr>
          <p:spPr>
            <a:xfrm>
              <a:off x="5817231" y="3283157"/>
              <a:ext cx="48337" cy="48337"/>
            </a:xfrm>
            <a:custGeom>
              <a:avLst/>
              <a:gdLst>
                <a:gd name="connsiteX0" fmla="*/ 2832 w 48336"/>
                <a:gd name="connsiteY0" fmla="*/ 2832 h 48336"/>
                <a:gd name="connsiteX1" fmla="*/ 51169 w 48336"/>
                <a:gd name="connsiteY1" fmla="*/ 2832 h 48336"/>
                <a:gd name="connsiteX2" fmla="*/ 51169 w 48336"/>
                <a:gd name="connsiteY2" fmla="*/ 51169 h 48336"/>
                <a:gd name="connsiteX3" fmla="*/ 2832 w 48336"/>
                <a:gd name="connsiteY3" fmla="*/ 51169 h 48336"/>
              </a:gdLst>
              <a:ahLst/>
              <a:cxnLst>
                <a:cxn ang="0">
                  <a:pos x="connsiteX0" y="connsiteY0"/>
                </a:cxn>
                <a:cxn ang="0">
                  <a:pos x="connsiteX1" y="connsiteY1"/>
                </a:cxn>
                <a:cxn ang="0">
                  <a:pos x="connsiteX2" y="connsiteY2"/>
                </a:cxn>
                <a:cxn ang="0">
                  <a:pos x="connsiteX3" y="connsiteY3"/>
                </a:cxn>
              </a:cxnLst>
              <a:rect l="l" t="t" r="r" b="b"/>
              <a:pathLst>
                <a:path w="48336" h="48336">
                  <a:moveTo>
                    <a:pt x="2832" y="2832"/>
                  </a:moveTo>
                  <a:lnTo>
                    <a:pt x="51169" y="2832"/>
                  </a:lnTo>
                  <a:lnTo>
                    <a:pt x="51169" y="51169"/>
                  </a:lnTo>
                  <a:lnTo>
                    <a:pt x="2832" y="51169"/>
                  </a:lnTo>
                  <a:close/>
                </a:path>
              </a:pathLst>
            </a:custGeom>
            <a:grpFill/>
            <a:ln w="5953"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7" name="Ελεύθερη σχεδίαση: Σχήμα 26">
              <a:extLst>
                <a:ext uri="{FF2B5EF4-FFF2-40B4-BE49-F238E27FC236}"/>
              </a:extLst>
            </p:cNvPr>
            <p:cNvSpPr/>
            <p:nvPr/>
          </p:nvSpPr>
          <p:spPr>
            <a:xfrm>
              <a:off x="5913904" y="3295241"/>
              <a:ext cx="120842" cy="24168"/>
            </a:xfrm>
            <a:custGeom>
              <a:avLst/>
              <a:gdLst>
                <a:gd name="connsiteX0" fmla="*/ 2832 w 120841"/>
                <a:gd name="connsiteY0" fmla="*/ 2832 h 24168"/>
                <a:gd name="connsiteX1" fmla="*/ 123674 w 120841"/>
                <a:gd name="connsiteY1" fmla="*/ 2832 h 24168"/>
                <a:gd name="connsiteX2" fmla="*/ 123674 w 120841"/>
                <a:gd name="connsiteY2" fmla="*/ 27001 h 24168"/>
                <a:gd name="connsiteX3" fmla="*/ 2832 w 120841"/>
                <a:gd name="connsiteY3" fmla="*/ 27001 h 24168"/>
              </a:gdLst>
              <a:ahLst/>
              <a:cxnLst>
                <a:cxn ang="0">
                  <a:pos x="connsiteX0" y="connsiteY0"/>
                </a:cxn>
                <a:cxn ang="0">
                  <a:pos x="connsiteX1" y="connsiteY1"/>
                </a:cxn>
                <a:cxn ang="0">
                  <a:pos x="connsiteX2" y="connsiteY2"/>
                </a:cxn>
                <a:cxn ang="0">
                  <a:pos x="connsiteX3" y="connsiteY3"/>
                </a:cxn>
              </a:cxnLst>
              <a:rect l="l" t="t" r="r" b="b"/>
              <a:pathLst>
                <a:path w="120841" h="24168">
                  <a:moveTo>
                    <a:pt x="2832" y="2832"/>
                  </a:moveTo>
                  <a:lnTo>
                    <a:pt x="123674" y="2832"/>
                  </a:lnTo>
                  <a:lnTo>
                    <a:pt x="123674" y="27001"/>
                  </a:lnTo>
                  <a:lnTo>
                    <a:pt x="2832" y="27001"/>
                  </a:lnTo>
                  <a:close/>
                </a:path>
              </a:pathLst>
            </a:custGeom>
            <a:grpFill/>
            <a:ln w="5953"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8" name="Ελεύθερη σχεδίαση: Σχήμα 27">
              <a:extLst>
                <a:ext uri="{FF2B5EF4-FFF2-40B4-BE49-F238E27FC236}"/>
              </a:extLst>
            </p:cNvPr>
            <p:cNvSpPr/>
            <p:nvPr/>
          </p:nvSpPr>
          <p:spPr>
            <a:xfrm>
              <a:off x="5817231" y="3379830"/>
              <a:ext cx="48337" cy="48337"/>
            </a:xfrm>
            <a:custGeom>
              <a:avLst/>
              <a:gdLst>
                <a:gd name="connsiteX0" fmla="*/ 2832 w 48336"/>
                <a:gd name="connsiteY0" fmla="*/ 2832 h 48336"/>
                <a:gd name="connsiteX1" fmla="*/ 51169 w 48336"/>
                <a:gd name="connsiteY1" fmla="*/ 2832 h 48336"/>
                <a:gd name="connsiteX2" fmla="*/ 51169 w 48336"/>
                <a:gd name="connsiteY2" fmla="*/ 51169 h 48336"/>
                <a:gd name="connsiteX3" fmla="*/ 2832 w 48336"/>
                <a:gd name="connsiteY3" fmla="*/ 51169 h 48336"/>
              </a:gdLst>
              <a:ahLst/>
              <a:cxnLst>
                <a:cxn ang="0">
                  <a:pos x="connsiteX0" y="connsiteY0"/>
                </a:cxn>
                <a:cxn ang="0">
                  <a:pos x="connsiteX1" y="connsiteY1"/>
                </a:cxn>
                <a:cxn ang="0">
                  <a:pos x="connsiteX2" y="connsiteY2"/>
                </a:cxn>
                <a:cxn ang="0">
                  <a:pos x="connsiteX3" y="connsiteY3"/>
                </a:cxn>
              </a:cxnLst>
              <a:rect l="l" t="t" r="r" b="b"/>
              <a:pathLst>
                <a:path w="48336" h="48336">
                  <a:moveTo>
                    <a:pt x="2832" y="2832"/>
                  </a:moveTo>
                  <a:lnTo>
                    <a:pt x="51169" y="2832"/>
                  </a:lnTo>
                  <a:lnTo>
                    <a:pt x="51169" y="51169"/>
                  </a:lnTo>
                  <a:lnTo>
                    <a:pt x="2832" y="51169"/>
                  </a:lnTo>
                  <a:close/>
                </a:path>
              </a:pathLst>
            </a:custGeom>
            <a:grpFill/>
            <a:ln w="5953"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9" name="Ελεύθερη σχεδίαση: Σχήμα 28">
              <a:extLst>
                <a:ext uri="{FF2B5EF4-FFF2-40B4-BE49-F238E27FC236}"/>
              </a:extLst>
            </p:cNvPr>
            <p:cNvSpPr/>
            <p:nvPr/>
          </p:nvSpPr>
          <p:spPr>
            <a:xfrm>
              <a:off x="5913904" y="3391914"/>
              <a:ext cx="120842" cy="24168"/>
            </a:xfrm>
            <a:custGeom>
              <a:avLst/>
              <a:gdLst>
                <a:gd name="connsiteX0" fmla="*/ 2832 w 120841"/>
                <a:gd name="connsiteY0" fmla="*/ 2832 h 24168"/>
                <a:gd name="connsiteX1" fmla="*/ 123674 w 120841"/>
                <a:gd name="connsiteY1" fmla="*/ 2832 h 24168"/>
                <a:gd name="connsiteX2" fmla="*/ 123674 w 120841"/>
                <a:gd name="connsiteY2" fmla="*/ 27001 h 24168"/>
                <a:gd name="connsiteX3" fmla="*/ 2832 w 120841"/>
                <a:gd name="connsiteY3" fmla="*/ 27001 h 24168"/>
              </a:gdLst>
              <a:ahLst/>
              <a:cxnLst>
                <a:cxn ang="0">
                  <a:pos x="connsiteX0" y="connsiteY0"/>
                </a:cxn>
                <a:cxn ang="0">
                  <a:pos x="connsiteX1" y="connsiteY1"/>
                </a:cxn>
                <a:cxn ang="0">
                  <a:pos x="connsiteX2" y="connsiteY2"/>
                </a:cxn>
                <a:cxn ang="0">
                  <a:pos x="connsiteX3" y="connsiteY3"/>
                </a:cxn>
              </a:cxnLst>
              <a:rect l="l" t="t" r="r" b="b"/>
              <a:pathLst>
                <a:path w="120841" h="24168">
                  <a:moveTo>
                    <a:pt x="2832" y="2832"/>
                  </a:moveTo>
                  <a:lnTo>
                    <a:pt x="123674" y="2832"/>
                  </a:lnTo>
                  <a:lnTo>
                    <a:pt x="123674" y="27001"/>
                  </a:lnTo>
                  <a:lnTo>
                    <a:pt x="2832" y="27001"/>
                  </a:lnTo>
                  <a:close/>
                </a:path>
              </a:pathLst>
            </a:custGeom>
            <a:grpFill/>
            <a:ln w="5953" cap="flat">
              <a:noFill/>
              <a:prstDash val="solid"/>
              <a:miter/>
            </a:ln>
          </p:spPr>
          <p:txBody>
            <a:bodyPr anchor="ctr"/>
            <a:lstStyle/>
            <a:p>
              <a:pPr fontAlgn="auto">
                <a:spcBef>
                  <a:spcPts val="0"/>
                </a:spcBef>
                <a:spcAft>
                  <a:spcPts val="0"/>
                </a:spcAft>
                <a:defRPr/>
              </a:pPr>
              <a:endParaRPr lang="el-GR">
                <a:latin typeface="+mn-lt"/>
                <a:cs typeface="+mn-cs"/>
              </a:endParaRPr>
            </a:p>
          </p:txBody>
        </p:sp>
      </p:grpSp>
      <p:sp>
        <p:nvSpPr>
          <p:cNvPr id="6" name="Ορθογώνιο 5">
            <a:extLst>
              <a:ext uri="{FF2B5EF4-FFF2-40B4-BE49-F238E27FC236}"/>
            </a:extLst>
          </p:cNvPr>
          <p:cNvSpPr/>
          <p:nvPr/>
        </p:nvSpPr>
        <p:spPr>
          <a:xfrm>
            <a:off x="2917825" y="5708650"/>
            <a:ext cx="6356350" cy="646113"/>
          </a:xfrm>
          <a:prstGeom prst="rect">
            <a:avLst/>
          </a:prstGeom>
        </p:spPr>
        <p:txBody>
          <a:bodyPr>
            <a:spAutoFit/>
          </a:bodyPr>
          <a:lstStyle/>
          <a:p>
            <a:pPr algn="ctr" fontAlgn="auto">
              <a:spcBef>
                <a:spcPts val="0"/>
              </a:spcBef>
              <a:spcAft>
                <a:spcPts val="0"/>
              </a:spcAft>
              <a:defRPr/>
            </a:pPr>
            <a:r>
              <a:rPr lang="el-GR" dirty="0">
                <a:solidFill>
                  <a:schemeClr val="tx1">
                    <a:lumMod val="75000"/>
                    <a:lumOff val="25000"/>
                  </a:schemeClr>
                </a:solidFill>
                <a:latin typeface="+mn-lt"/>
                <a:cs typeface="+mn-cs"/>
              </a:rPr>
              <a:t>Ούτως ώστε να μπορούν να ικανοποιηθούν και οι πιθανόν ιδιόμορφοι αλλά σημαντικοί πελάτες</a:t>
            </a:r>
          </a:p>
        </p:txBody>
      </p:sp>
      <p:pic>
        <p:nvPicPr>
          <p:cNvPr id="134155" name="Γραφικό 10" descr="Ανοδική τάση"/>
          <p:cNvPicPr>
            <a:picLocks noChangeAspect="1"/>
          </p:cNvPicPr>
          <p:nvPr/>
        </p:nvPicPr>
        <p:blipFill>
          <a:blip r:embed="rId3"/>
          <a:srcRect/>
          <a:stretch>
            <a:fillRect/>
          </a:stretch>
        </p:blipFill>
        <p:spPr bwMode="auto">
          <a:xfrm>
            <a:off x="3305175" y="2347913"/>
            <a:ext cx="914400" cy="914400"/>
          </a:xfrm>
          <a:prstGeom prst="rect">
            <a:avLst/>
          </a:prstGeom>
          <a:noFill/>
          <a:ln w="9525">
            <a:noFill/>
            <a:miter lim="800000"/>
            <a:headEnd/>
            <a:tailEnd/>
          </a:ln>
        </p:spPr>
      </p:pic>
      <p:pic>
        <p:nvPicPr>
          <p:cNvPr id="134156" name="Γραφικό 13" descr="Καρτελάκι"/>
          <p:cNvPicPr>
            <a:picLocks noChangeAspect="1"/>
          </p:cNvPicPr>
          <p:nvPr/>
        </p:nvPicPr>
        <p:blipFill>
          <a:blip r:embed="rId4"/>
          <a:srcRect/>
          <a:stretch>
            <a:fillRect/>
          </a:stretch>
        </p:blipFill>
        <p:spPr bwMode="auto">
          <a:xfrm>
            <a:off x="5638800" y="2347913"/>
            <a:ext cx="914400" cy="914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7189788" y="163513"/>
            <a:ext cx="4859337" cy="5724525"/>
          </a:xfrm>
        </p:spPr>
        <p:txBody>
          <a:bodyPr/>
          <a:lstStyle/>
          <a:p>
            <a:pPr algn="ctr" eaLnBrk="1" fontAlgn="auto" hangingPunct="1">
              <a:spcAft>
                <a:spcPts val="0"/>
              </a:spcAft>
              <a:defRPr/>
            </a:pPr>
            <a:r>
              <a:rPr lang="el-GR" sz="3200" dirty="0"/>
              <a:t>Μελετητές της εξέλιξης των οργανώσεων</a:t>
            </a:r>
          </a:p>
        </p:txBody>
      </p:sp>
      <p:pic>
        <p:nvPicPr>
          <p:cNvPr id="10" name="Θέση εικόνας 9" descr="Εικόνα παραθύρων κτιρίου"/>
          <p:cNvPicPr>
            <a:picLocks noGrp="1" noChangeAspect="1"/>
          </p:cNvPicPr>
          <p:nvPr>
            <p:ph type="pic" sz="quarter" idx="16"/>
          </p:nvPr>
        </p:nvPicPr>
        <p:blipFill>
          <a:blip r:embed="rId3"/>
          <a:stretch>
            <a:fillRect/>
          </a:stretch>
        </p:blipFill>
        <p:spPr>
          <a:xfrm>
            <a:off x="7653338" y="765175"/>
            <a:ext cx="1871662" cy="1871663"/>
          </a:xfrm>
        </p:spPr>
      </p:pic>
      <p:pic>
        <p:nvPicPr>
          <p:cNvPr id="12" name="Θέση εικόνας 11" descr="Κοντινή εικόνα εσωτερικού υλικού δόμησης"/>
          <p:cNvPicPr>
            <a:picLocks noGrp="1" noChangeAspect="1"/>
          </p:cNvPicPr>
          <p:nvPr>
            <p:ph type="pic" sz="quarter" idx="17"/>
          </p:nvPr>
        </p:nvPicPr>
        <p:blipFill>
          <a:blip r:embed="rId4"/>
          <a:stretch>
            <a:fillRect/>
          </a:stretch>
        </p:blipFill>
        <p:spPr>
          <a:xfrm>
            <a:off x="9713913" y="768350"/>
            <a:ext cx="1871662" cy="1865313"/>
          </a:xfrm>
        </p:spPr>
      </p:pic>
      <p:sp>
        <p:nvSpPr>
          <p:cNvPr id="5" name="Θέση υποσέλιδου 4"/>
          <p:cNvSpPr>
            <a:spLocks noGrp="1"/>
          </p:cNvSpPr>
          <p:nvPr>
            <p:ph type="ftr" sz="quarter" idx="20"/>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19"/>
          </p:nvPr>
        </p:nvSpPr>
        <p:spPr/>
        <p:txBody>
          <a:bodyPr/>
          <a:lstStyle/>
          <a:p>
            <a:pPr>
              <a:defRPr/>
            </a:pPr>
            <a:fld id="{BBD70B51-F4DB-4D28-9178-C3C1B91EF790}" type="slidenum">
              <a:rPr lang="el-GR"/>
              <a:pPr>
                <a:defRPr/>
              </a:pPr>
              <a:t>58</a:t>
            </a:fld>
            <a:endParaRPr lang="el-GR" dirty="0"/>
          </a:p>
        </p:txBody>
      </p:sp>
      <p:sp>
        <p:nvSpPr>
          <p:cNvPr id="136198"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14" name="Θέση κειμένου 13">
            <a:extLst>
              <a:ext uri="{FF2B5EF4-FFF2-40B4-BE49-F238E27FC236}"/>
            </a:extLst>
          </p:cNvPr>
          <p:cNvSpPr>
            <a:spLocks noGrp="1"/>
          </p:cNvSpPr>
          <p:nvPr>
            <p:ph type="body" sz="quarter" idx="18"/>
          </p:nvPr>
        </p:nvSpPr>
        <p:spPr>
          <a:xfrm>
            <a:off x="425450" y="2792413"/>
            <a:ext cx="6350000" cy="2560637"/>
          </a:xfrm>
        </p:spPr>
        <p:txBody>
          <a:bodyPr>
            <a:noAutofit/>
          </a:bodyPr>
          <a:lstStyle/>
          <a:p>
            <a:pPr eaLnBrk="1" fontAlgn="auto" hangingPunct="1">
              <a:spcAft>
                <a:spcPts val="0"/>
              </a:spcAft>
              <a:defRPr/>
            </a:pPr>
            <a:r>
              <a:rPr lang="el-GR" dirty="0">
                <a:solidFill>
                  <a:schemeClr val="tx1">
                    <a:lumMod val="75000"/>
                    <a:lumOff val="25000"/>
                  </a:schemeClr>
                </a:solidFill>
              </a:rPr>
              <a:t>Δύο γνωστοί μελετητές της εξέλιξης των οργανώσεων, οι </a:t>
            </a:r>
            <a:r>
              <a:rPr lang="el-GR" b="1" dirty="0">
                <a:solidFill>
                  <a:schemeClr val="tx1">
                    <a:lumMod val="75000"/>
                    <a:lumOff val="25000"/>
                  </a:schemeClr>
                </a:solidFill>
              </a:rPr>
              <a:t>P. </a:t>
            </a:r>
            <a:r>
              <a:rPr lang="el-GR" b="1" dirty="0" err="1">
                <a:solidFill>
                  <a:schemeClr val="tx1">
                    <a:lumMod val="75000"/>
                    <a:lumOff val="25000"/>
                  </a:schemeClr>
                </a:solidFill>
              </a:rPr>
              <a:t>Lawrence</a:t>
            </a:r>
            <a:r>
              <a:rPr lang="el-GR" dirty="0">
                <a:solidFill>
                  <a:schemeClr val="tx1">
                    <a:lumMod val="75000"/>
                    <a:lumOff val="25000"/>
                  </a:schemeClr>
                </a:solidFill>
              </a:rPr>
              <a:t> (1922 – 2011) και </a:t>
            </a:r>
            <a:r>
              <a:rPr lang="el-GR" b="1" dirty="0">
                <a:solidFill>
                  <a:schemeClr val="tx1">
                    <a:lumMod val="75000"/>
                    <a:lumOff val="25000"/>
                  </a:schemeClr>
                </a:solidFill>
              </a:rPr>
              <a:t>J. </a:t>
            </a:r>
            <a:r>
              <a:rPr lang="el-GR" b="1" dirty="0" err="1">
                <a:solidFill>
                  <a:schemeClr val="tx1">
                    <a:lumMod val="75000"/>
                    <a:lumOff val="25000"/>
                  </a:schemeClr>
                </a:solidFill>
              </a:rPr>
              <a:t>Lorsch</a:t>
            </a:r>
            <a:r>
              <a:rPr lang="el-GR" dirty="0">
                <a:solidFill>
                  <a:schemeClr val="tx1">
                    <a:lumMod val="75000"/>
                    <a:lumOff val="25000"/>
                  </a:schemeClr>
                </a:solidFill>
              </a:rPr>
              <a:t> (1932-),  εξετάζοντας τις Οργανωτικές Δομές σε σταθερά και μεταβαλλόμενα περιβάλλοντα σε μια σειρά από μελέτες τους, εισήγαγαν  τους όρους (έννοιες)</a:t>
            </a:r>
          </a:p>
          <a:p>
            <a:pPr eaLnBrk="1" fontAlgn="auto" hangingPunct="1">
              <a:spcAft>
                <a:spcPts val="0"/>
              </a:spcAft>
              <a:defRPr/>
            </a:pPr>
            <a:endParaRPr lang="el-GR" dirty="0">
              <a:solidFill>
                <a:schemeClr val="tx1">
                  <a:lumMod val="75000"/>
                  <a:lumOff val="25000"/>
                </a:schemeClr>
              </a:solidFill>
            </a:endParaRPr>
          </a:p>
          <a:p>
            <a:pPr marL="0" indent="0" eaLnBrk="1" fontAlgn="auto" hangingPunct="1">
              <a:spcAft>
                <a:spcPts val="0"/>
              </a:spcAft>
              <a:buFont typeface="Calibri" pitchFamily="34" charset="0"/>
              <a:buNone/>
              <a:defRPr/>
            </a:pPr>
            <a:r>
              <a:rPr lang="el-GR" dirty="0">
                <a:solidFill>
                  <a:schemeClr val="tx1">
                    <a:lumMod val="75000"/>
                    <a:lumOff val="25000"/>
                  </a:schemeClr>
                </a:solidFill>
              </a:rPr>
              <a:t>     </a:t>
            </a:r>
            <a:r>
              <a:rPr lang="el-GR" b="1" dirty="0">
                <a:solidFill>
                  <a:schemeClr val="tx1">
                    <a:lumMod val="75000"/>
                    <a:lumOff val="25000"/>
                  </a:schemeClr>
                </a:solidFill>
              </a:rPr>
              <a:t>(α)</a:t>
            </a:r>
            <a:r>
              <a:rPr lang="el-GR" dirty="0">
                <a:solidFill>
                  <a:schemeClr val="tx1">
                    <a:lumMod val="75000"/>
                    <a:lumOff val="25000"/>
                  </a:schemeClr>
                </a:solidFill>
              </a:rPr>
              <a:t> της διαφοροποίησης</a:t>
            </a:r>
          </a:p>
          <a:p>
            <a:pPr marL="0" indent="0" eaLnBrk="1" fontAlgn="auto" hangingPunct="1">
              <a:spcAft>
                <a:spcPts val="0"/>
              </a:spcAft>
              <a:buFont typeface="Calibri" pitchFamily="34" charset="0"/>
              <a:buNone/>
              <a:defRPr/>
            </a:pPr>
            <a:r>
              <a:rPr lang="el-GR" dirty="0">
                <a:solidFill>
                  <a:schemeClr val="tx1">
                    <a:lumMod val="75000"/>
                    <a:lumOff val="25000"/>
                  </a:schemeClr>
                </a:solidFill>
              </a:rPr>
              <a:t>     </a:t>
            </a:r>
            <a:r>
              <a:rPr lang="el-GR" b="1" dirty="0">
                <a:solidFill>
                  <a:schemeClr val="tx1">
                    <a:lumMod val="75000"/>
                    <a:lumOff val="25000"/>
                  </a:schemeClr>
                </a:solidFill>
              </a:rPr>
              <a:t>(β)</a:t>
            </a:r>
            <a:r>
              <a:rPr lang="el-GR" dirty="0">
                <a:solidFill>
                  <a:schemeClr val="tx1">
                    <a:lumMod val="75000"/>
                    <a:lumOff val="25000"/>
                  </a:schemeClr>
                </a:solidFill>
              </a:rPr>
              <a:t> της ολοκλήρωσης (συνοχής)</a:t>
            </a:r>
          </a:p>
          <a:p>
            <a:pPr marL="0" indent="0" eaLnBrk="1" fontAlgn="auto" hangingPunct="1">
              <a:spcAft>
                <a:spcPts val="0"/>
              </a:spcAft>
              <a:buFont typeface="Calibri" pitchFamily="34" charset="0"/>
              <a:buNone/>
              <a:defRPr/>
            </a:pPr>
            <a:endParaRPr lang="el-GR" dirty="0">
              <a:solidFill>
                <a:schemeClr val="tx1">
                  <a:lumMod val="75000"/>
                  <a:lumOff val="25000"/>
                </a:schemeClr>
              </a:solidFill>
            </a:endParaRPr>
          </a:p>
          <a:p>
            <a:pPr marL="0" indent="0" eaLnBrk="1" fontAlgn="auto" hangingPunct="1">
              <a:spcAft>
                <a:spcPts val="0"/>
              </a:spcAft>
              <a:buFont typeface="Calibri" pitchFamily="34" charset="0"/>
              <a:buNone/>
              <a:defRPr/>
            </a:pPr>
            <a:endParaRPr lang="el-GR" dirty="0">
              <a:solidFill>
                <a:schemeClr val="tx1">
                  <a:lumMod val="75000"/>
                  <a:lumOff val="25000"/>
                </a:schemeClr>
              </a:solidFill>
            </a:endParaRPr>
          </a:p>
          <a:p>
            <a:pPr eaLnBrk="1" fontAlgn="auto" hangingPunct="1">
              <a:spcAft>
                <a:spcPts val="0"/>
              </a:spcAft>
              <a:defRPr/>
            </a:pPr>
            <a:endParaRPr lang="el-GR" dirty="0">
              <a:solidFill>
                <a:schemeClr val="tx1">
                  <a:lumMod val="75000"/>
                  <a:lumOff val="25000"/>
                </a:schemeClr>
              </a:solidFill>
            </a:endParaRPr>
          </a:p>
        </p:txBody>
      </p:sp>
      <p:pic>
        <p:nvPicPr>
          <p:cNvPr id="136200" name="Picture 4" descr="ÎÏÎ¿ÏÎ­Î»ÎµÏÎ¼Î± ÎµÎ¹ÎºÏÎ½Î±Ï Î³Î¹Î± JAY W Lorsch"/>
          <p:cNvPicPr>
            <a:picLocks noChangeAspect="1" noChangeArrowheads="1"/>
          </p:cNvPicPr>
          <p:nvPr/>
        </p:nvPicPr>
        <p:blipFill>
          <a:blip r:embed="rId5">
            <a:grayscl/>
          </a:blip>
          <a:srcRect/>
          <a:stretch>
            <a:fillRect/>
          </a:stretch>
        </p:blipFill>
        <p:spPr bwMode="auto">
          <a:xfrm>
            <a:off x="7653338" y="279400"/>
            <a:ext cx="4113212" cy="304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Θέση περιεχομένου 5"/>
          <p:cNvSpPr>
            <a:spLocks noGrp="1"/>
          </p:cNvSpPr>
          <p:nvPr>
            <p:ph idx="4294967295"/>
          </p:nvPr>
        </p:nvSpPr>
        <p:spPr>
          <a:xfrm>
            <a:off x="401638" y="1279525"/>
            <a:ext cx="6099175" cy="4603750"/>
          </a:xfrm>
        </p:spPr>
        <p:txBody>
          <a:bodyPr rtlCol="0">
            <a:noAutofit/>
          </a:bodyPr>
          <a:lstStyle/>
          <a:p>
            <a:pPr eaLnBrk="1" fontAlgn="auto" hangingPunct="1">
              <a:spcAft>
                <a:spcPts val="0"/>
              </a:spcAft>
              <a:defRPr/>
            </a:pPr>
            <a:r>
              <a:rPr lang="el-GR" sz="1600" dirty="0">
                <a:solidFill>
                  <a:schemeClr val="tx1">
                    <a:lumMod val="75000"/>
                    <a:lumOff val="25000"/>
                  </a:schemeClr>
                </a:solidFill>
              </a:rPr>
              <a:t>Η έννοια της  </a:t>
            </a:r>
            <a:r>
              <a:rPr lang="el-GR" sz="1600" b="1" dirty="0">
                <a:solidFill>
                  <a:schemeClr val="tx1">
                    <a:lumMod val="75000"/>
                    <a:lumOff val="25000"/>
                  </a:schemeClr>
                </a:solidFill>
              </a:rPr>
              <a:t>δ ι α φ ο ρ ο π ο  ί η σ η ς</a:t>
            </a:r>
            <a:r>
              <a:rPr lang="el-GR" sz="1600" dirty="0">
                <a:solidFill>
                  <a:schemeClr val="tx1">
                    <a:lumMod val="75000"/>
                    <a:lumOff val="25000"/>
                  </a:schemeClr>
                </a:solidFill>
              </a:rPr>
              <a:t>  αναφέρεται</a:t>
            </a:r>
          </a:p>
          <a:p>
            <a:pPr marL="0" indent="0" eaLnBrk="1" fontAlgn="auto" hangingPunct="1">
              <a:spcAft>
                <a:spcPts val="0"/>
              </a:spcAft>
              <a:buFont typeface="Calibri" pitchFamily="34" charset="0"/>
              <a:buNone/>
              <a:defRPr/>
            </a:pPr>
            <a:endParaRPr lang="el-GR" sz="1600" dirty="0">
              <a:solidFill>
                <a:schemeClr val="tx1">
                  <a:lumMod val="75000"/>
                  <a:lumOff val="25000"/>
                </a:schemeClr>
              </a:solidFill>
            </a:endParaRPr>
          </a:p>
          <a:p>
            <a:pPr marL="0" indent="0" eaLnBrk="1" fontAlgn="auto" hangingPunct="1">
              <a:spcAft>
                <a:spcPts val="0"/>
              </a:spcAft>
              <a:buFont typeface="Calibri" pitchFamily="34" charset="0"/>
              <a:buNone/>
              <a:defRPr/>
            </a:pPr>
            <a:endParaRPr lang="el-GR" sz="1600" dirty="0">
              <a:solidFill>
                <a:schemeClr val="tx1">
                  <a:lumMod val="75000"/>
                  <a:lumOff val="25000"/>
                </a:schemeClr>
              </a:solidFill>
            </a:endParaRPr>
          </a:p>
          <a:p>
            <a:pPr marL="276225" lvl="1" indent="0" eaLnBrk="1" fontAlgn="auto" hangingPunct="1">
              <a:spcAft>
                <a:spcPts val="0"/>
              </a:spcAft>
              <a:buFont typeface="Arial" panose="020B0604020202020204" pitchFamily="34" charset="0"/>
              <a:buNone/>
              <a:defRPr/>
            </a:pPr>
            <a:r>
              <a:rPr lang="el-GR" dirty="0">
                <a:solidFill>
                  <a:schemeClr val="tx1">
                    <a:lumMod val="75000"/>
                    <a:lumOff val="25000"/>
                  </a:schemeClr>
                </a:solidFill>
              </a:rPr>
              <a:t>στο μέγεθος (βαθμό) των διαφορών που υπάρχουν στη δομή, τον τρόπο λειτουργίας και τον διοικητικό προσανατολισμό μεταξύ διαφορετικών τμημάτων μιας επιχείρησης</a:t>
            </a:r>
          </a:p>
          <a:p>
            <a:pPr marL="0" indent="0" eaLnBrk="1" fontAlgn="auto" hangingPunct="1">
              <a:spcAft>
                <a:spcPts val="0"/>
              </a:spcAft>
              <a:buFont typeface="Calibri" pitchFamily="34" charset="0"/>
              <a:buNone/>
              <a:defRPr/>
            </a:pPr>
            <a:endParaRPr lang="el-GR" sz="1600" dirty="0">
              <a:solidFill>
                <a:schemeClr val="tx1">
                  <a:lumMod val="75000"/>
                  <a:lumOff val="25000"/>
                </a:schemeClr>
              </a:solidFill>
            </a:endParaRPr>
          </a:p>
          <a:p>
            <a:pPr eaLnBrk="1" fontAlgn="auto" hangingPunct="1">
              <a:spcAft>
                <a:spcPts val="0"/>
              </a:spcAft>
              <a:defRPr/>
            </a:pPr>
            <a:r>
              <a:rPr lang="el-GR" sz="1600" dirty="0">
                <a:solidFill>
                  <a:schemeClr val="tx1">
                    <a:lumMod val="75000"/>
                    <a:lumOff val="25000"/>
                  </a:schemeClr>
                </a:solidFill>
              </a:rPr>
              <a:t>Άρα, ως </a:t>
            </a:r>
            <a:r>
              <a:rPr lang="el-GR" sz="1600" b="1" dirty="0">
                <a:solidFill>
                  <a:schemeClr val="tx1">
                    <a:lumMod val="75000"/>
                    <a:lumOff val="25000"/>
                  </a:schemeClr>
                </a:solidFill>
              </a:rPr>
              <a:t>διαφοροποίηση ορίζουμε </a:t>
            </a:r>
            <a:r>
              <a:rPr lang="el-GR" sz="1600" dirty="0">
                <a:solidFill>
                  <a:schemeClr val="tx1">
                    <a:lumMod val="75000"/>
                    <a:lumOff val="25000"/>
                  </a:schemeClr>
                </a:solidFill>
              </a:rPr>
              <a:t>την κατάσταση κατά την οποία, η οργάνωση διαιρείται σε υποσυστήματα, το καθένα εκ των οποίων τείνει να αναπτύξει ιδιαίτερα χαρακτηριστικά σε συνάρτηση με τις απαιτήσεις του ειδικού περιβάλλοντος που αντιμετωπίζει</a:t>
            </a:r>
          </a:p>
          <a:p>
            <a:pPr marL="0" indent="0" eaLnBrk="1" fontAlgn="auto" hangingPunct="1">
              <a:spcAft>
                <a:spcPts val="0"/>
              </a:spcAft>
              <a:buFont typeface="Calibri" pitchFamily="34" charset="0"/>
              <a:buNone/>
              <a:defRPr/>
            </a:pPr>
            <a:endParaRPr lang="el-GR" sz="1600" dirty="0">
              <a:solidFill>
                <a:schemeClr val="tx1">
                  <a:lumMod val="75000"/>
                  <a:lumOff val="25000"/>
                </a:schemeClr>
              </a:solidFill>
            </a:endParaRPr>
          </a:p>
          <a:p>
            <a:pPr eaLnBrk="1" fontAlgn="auto" hangingPunct="1">
              <a:spcAft>
                <a:spcPts val="0"/>
              </a:spcAft>
              <a:defRPr/>
            </a:pPr>
            <a:r>
              <a:rPr lang="el-GR" sz="1600" dirty="0">
                <a:solidFill>
                  <a:schemeClr val="tx1">
                    <a:lumMod val="75000"/>
                    <a:lumOff val="25000"/>
                  </a:schemeClr>
                </a:solidFill>
              </a:rPr>
              <a:t>Εάν οι διευθυντές ή γενικότερα τα διοικητικά στελέχη και τα τμήματά τους παρουσιάζουν διαφορές, όπως αυτές που αναφέρθηκαν παραπάνω για τους διευθυντές παραγωγής και μάρκετινγκ, τότε η επιχείρηση εμφανίζει </a:t>
            </a:r>
            <a:r>
              <a:rPr lang="el-GR" sz="1600" b="1" dirty="0">
                <a:solidFill>
                  <a:schemeClr val="tx1">
                    <a:lumMod val="75000"/>
                    <a:lumOff val="25000"/>
                  </a:schemeClr>
                </a:solidFill>
              </a:rPr>
              <a:t>υψηλό βαθμό διαφοροποίησης</a:t>
            </a:r>
            <a:endParaRPr lang="el-GR" sz="1600" noProof="1">
              <a:solidFill>
                <a:schemeClr val="tx1">
                  <a:lumMod val="75000"/>
                  <a:lumOff val="25000"/>
                </a:schemeClr>
              </a:solidFill>
            </a:endParaRPr>
          </a:p>
          <a:p>
            <a:pPr marL="0" indent="0" eaLnBrk="1" fontAlgn="auto" hangingPunct="1">
              <a:spcBef>
                <a:spcPts val="0"/>
              </a:spcBef>
              <a:spcAft>
                <a:spcPts val="1500"/>
              </a:spcAft>
              <a:buFont typeface="Calibri" pitchFamily="34" charset="0"/>
              <a:buNone/>
              <a:defRPr/>
            </a:pPr>
            <a:endParaRPr lang="el-GR" sz="1600" noProof="1">
              <a:solidFill>
                <a:schemeClr val="tx1">
                  <a:lumMod val="75000"/>
                  <a:lumOff val="25000"/>
                </a:schemeClr>
              </a:solidFill>
            </a:endParaRPr>
          </a:p>
        </p:txBody>
      </p:sp>
      <p:sp>
        <p:nvSpPr>
          <p:cNvPr id="2" name="Τίτλος 1"/>
          <p:cNvSpPr>
            <a:spLocks noGrp="1"/>
          </p:cNvSpPr>
          <p:nvPr>
            <p:ph type="ctrTitle"/>
          </p:nvPr>
        </p:nvSpPr>
        <p:spPr>
          <a:xfrm>
            <a:off x="7189788" y="163513"/>
            <a:ext cx="4859337" cy="5724525"/>
          </a:xfrm>
        </p:spPr>
        <p:txBody>
          <a:bodyPr/>
          <a:lstStyle/>
          <a:p>
            <a:pPr algn="ctr" eaLnBrk="1" fontAlgn="auto" hangingPunct="1">
              <a:spcAft>
                <a:spcPts val="0"/>
              </a:spcAft>
              <a:defRPr/>
            </a:pPr>
            <a:r>
              <a:rPr lang="el-GR" sz="3200" b="1" dirty="0"/>
              <a:t>Η έννοια της διαφοροποίησης</a:t>
            </a:r>
            <a:endParaRPr lang="el-GR" sz="3200" dirty="0"/>
          </a:p>
        </p:txBody>
      </p:sp>
      <p:sp>
        <p:nvSpPr>
          <p:cNvPr id="9" name="Ορθογώνιο 6" descr="Κάτω διαχωριστική γραμμή"/>
          <p:cNvSpPr/>
          <p:nvPr/>
        </p:nvSpPr>
        <p:spPr>
          <a:xfrm>
            <a:off x="7453313" y="2814638"/>
            <a:ext cx="4330700" cy="1825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0" name="Ορθογώνιο 6" descr="Επάνω διαχωριστική γραμμή"/>
          <p:cNvSpPr/>
          <p:nvPr/>
        </p:nvSpPr>
        <p:spPr>
          <a:xfrm flipV="1">
            <a:off x="7453313" y="404813"/>
            <a:ext cx="4330700" cy="1825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5" name="Θέση υποσέλιδου 4"/>
          <p:cNvSpPr>
            <a:spLocks noGrp="1"/>
          </p:cNvSpPr>
          <p:nvPr>
            <p:ph type="ftr" sz="quarter" idx="20"/>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19"/>
          </p:nvPr>
        </p:nvSpPr>
        <p:spPr/>
        <p:txBody>
          <a:bodyPr/>
          <a:lstStyle/>
          <a:p>
            <a:pPr>
              <a:defRPr/>
            </a:pPr>
            <a:fld id="{7D3ED000-71A5-4B96-968F-6ED9A4F9CBD5}" type="slidenum">
              <a:rPr lang="el-GR"/>
              <a:pPr>
                <a:defRPr/>
              </a:pPr>
              <a:t>59</a:t>
            </a:fld>
            <a:endParaRPr lang="el-GR" dirty="0"/>
          </a:p>
        </p:txBody>
      </p:sp>
      <p:pic>
        <p:nvPicPr>
          <p:cNvPr id="138247" name="Picture 4" descr="ÎÏÎ¿ÏÎ­Î»ÎµÏÎ¼Î± ÎµÎ¹ÎºÏÎ½Î±Ï Î³Î¹Î± Î´Î¹Î¿Î¹ÎºÎ·ÏÎ· ÎµÏÎ¹ÏÎµÎ¹ÏÎ·ÏÎµÏÎ½"/>
          <p:cNvPicPr>
            <a:picLocks noChangeAspect="1" noChangeArrowheads="1"/>
          </p:cNvPicPr>
          <p:nvPr/>
        </p:nvPicPr>
        <p:blipFill>
          <a:blip r:embed="rId3"/>
          <a:srcRect/>
          <a:stretch>
            <a:fillRect/>
          </a:stretch>
        </p:blipFill>
        <p:spPr bwMode="auto">
          <a:xfrm>
            <a:off x="7550150" y="587375"/>
            <a:ext cx="4135438" cy="2317750"/>
          </a:xfrm>
          <a:prstGeom prst="rect">
            <a:avLst/>
          </a:prstGeom>
          <a:noFill/>
          <a:ln w="9525">
            <a:noFill/>
            <a:miter lim="800000"/>
            <a:headEnd/>
            <a:tailEnd/>
          </a:ln>
        </p:spPr>
      </p:pic>
      <p:sp>
        <p:nvSpPr>
          <p:cNvPr id="138248" name="TextBox 17"/>
          <p:cNvSpPr txBox="1">
            <a:spLocks noChangeArrowheads="1"/>
          </p:cNvSpPr>
          <p:nvPr/>
        </p:nvSpPr>
        <p:spPr bwMode="auto">
          <a:xfrm>
            <a:off x="9737725" y="6029325"/>
            <a:ext cx="1466850" cy="922338"/>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μόνο</a:t>
            </a:r>
          </a:p>
          <a:p>
            <a:endParaRPr lang="el-GR">
              <a:solidFill>
                <a:schemeClr val="bg1"/>
              </a:solidFill>
              <a:latin typeface="Calibri" pitchFamily="34" charset="0"/>
            </a:endParaRPr>
          </a:p>
          <a:p>
            <a:endParaRPr lang="el-GR">
              <a:solidFill>
                <a:schemeClr val="bg1"/>
              </a:solidFill>
              <a:latin typeface="Calibri" pitchFamily="34" charset="0"/>
            </a:endParaRPr>
          </a:p>
        </p:txBody>
      </p:sp>
      <p:sp>
        <p:nvSpPr>
          <p:cNvPr id="138249" name="AutoShape 4" descr="Î£ÏÎµÏÎ¹ÎºÎ® ÎµÎ¹ÎºÏÎ½Î±"/>
          <p:cNvSpPr>
            <a:spLocks noChangeAspect="1" noChangeArrowheads="1"/>
          </p:cNvSpPr>
          <p:nvPr/>
        </p:nvSpPr>
        <p:spPr bwMode="auto">
          <a:xfrm>
            <a:off x="5943600" y="3276600"/>
            <a:ext cx="304800" cy="304800"/>
          </a:xfrm>
          <a:prstGeom prst="rect">
            <a:avLst/>
          </a:prstGeom>
          <a:noFill/>
          <a:ln w="9525">
            <a:noFill/>
            <a:miter lim="800000"/>
            <a:headEnd/>
            <a:tailEnd/>
          </a:ln>
        </p:spPr>
        <p:txBody>
          <a:bodyPr/>
          <a:lstStyle/>
          <a:p>
            <a:endParaRPr lang="el-GR">
              <a:latin typeface="Calibri" pitchFamily="34" charset="0"/>
            </a:endParaRPr>
          </a:p>
        </p:txBody>
      </p:sp>
      <p:pic>
        <p:nvPicPr>
          <p:cNvPr id="138250" name="Picture 8" descr="Î£ÏÎµÏÎ¹ÎºÎ® ÎµÎ¹ÎºÏÎ½Î±"/>
          <p:cNvPicPr>
            <a:picLocks noChangeAspect="1" noChangeArrowheads="1"/>
          </p:cNvPicPr>
          <p:nvPr/>
        </p:nvPicPr>
        <p:blipFill>
          <a:blip r:embed="rId4"/>
          <a:srcRect/>
          <a:stretch>
            <a:fillRect/>
          </a:stretch>
        </p:blipFill>
        <p:spPr bwMode="auto">
          <a:xfrm>
            <a:off x="7550150" y="587375"/>
            <a:ext cx="4135438" cy="2317750"/>
          </a:xfrm>
          <a:prstGeom prst="rect">
            <a:avLst/>
          </a:prstGeom>
          <a:noFill/>
          <a:ln w="9525">
            <a:noFill/>
            <a:miter lim="800000"/>
            <a:headEnd/>
            <a:tailEnd/>
          </a:ln>
        </p:spPr>
      </p:pic>
      <p:pic>
        <p:nvPicPr>
          <p:cNvPr id="138251" name="Picture 10" descr="ÎÏÎ¿ÏÎ­Î»ÎµÏÎ¼Î± ÎµÎ¹ÎºÏÎ½Î±Ï Î³Î¹Î± management black white images"/>
          <p:cNvPicPr>
            <a:picLocks noChangeAspect="1" noChangeArrowheads="1"/>
          </p:cNvPicPr>
          <p:nvPr/>
        </p:nvPicPr>
        <p:blipFill>
          <a:blip r:embed="rId5"/>
          <a:srcRect/>
          <a:stretch>
            <a:fillRect/>
          </a:stretch>
        </p:blipFill>
        <p:spPr bwMode="auto">
          <a:xfrm>
            <a:off x="7550150" y="569913"/>
            <a:ext cx="4135438" cy="2335212"/>
          </a:xfrm>
          <a:prstGeom prst="rect">
            <a:avLst/>
          </a:prstGeom>
          <a:noFill/>
          <a:ln w="9525">
            <a:noFill/>
            <a:miter lim="800000"/>
            <a:headEnd/>
            <a:tailEnd/>
          </a:ln>
        </p:spPr>
      </p:pic>
      <p:pic>
        <p:nvPicPr>
          <p:cNvPr id="138252" name="Picture 12" descr="ÎÏÎ¿ÏÎ­Î»ÎµÏÎ¼Î± ÎµÎ¹ÎºÏÎ½Î±Ï Î³Î¹Î± management black white images"/>
          <p:cNvPicPr>
            <a:picLocks noChangeAspect="1" noChangeArrowheads="1"/>
          </p:cNvPicPr>
          <p:nvPr/>
        </p:nvPicPr>
        <p:blipFill>
          <a:blip r:embed="rId6"/>
          <a:srcRect/>
          <a:stretch>
            <a:fillRect/>
          </a:stretch>
        </p:blipFill>
        <p:spPr bwMode="auto">
          <a:xfrm>
            <a:off x="7550150" y="569913"/>
            <a:ext cx="4135438" cy="2335212"/>
          </a:xfrm>
          <a:prstGeom prst="rect">
            <a:avLst/>
          </a:prstGeom>
          <a:noFill/>
          <a:ln w="9525">
            <a:noFill/>
            <a:miter lim="800000"/>
            <a:headEnd/>
            <a:tailEnd/>
          </a:ln>
        </p:spPr>
      </p:pic>
      <p:pic>
        <p:nvPicPr>
          <p:cNvPr id="138253" name="Εικόνα 19"/>
          <p:cNvPicPr>
            <a:picLocks noChangeAspect="1" noChangeArrowheads="1"/>
          </p:cNvPicPr>
          <p:nvPr/>
        </p:nvPicPr>
        <p:blipFill>
          <a:blip r:embed="rId7"/>
          <a:srcRect/>
          <a:stretch>
            <a:fillRect/>
          </a:stretch>
        </p:blipFill>
        <p:spPr bwMode="auto">
          <a:xfrm>
            <a:off x="7558088" y="552450"/>
            <a:ext cx="4222750" cy="2335213"/>
          </a:xfrm>
          <a:prstGeom prst="rect">
            <a:avLst/>
          </a:prstGeom>
          <a:noFill/>
          <a:ln w="9525">
            <a:noFill/>
            <a:miter lim="800000"/>
            <a:headEnd/>
            <a:tailEnd/>
          </a:ln>
        </p:spPr>
      </p:pic>
      <p:pic>
        <p:nvPicPr>
          <p:cNvPr id="138254" name="Γραφικό 12" descr="Βέλος: Περιστροφή δεξιά"/>
          <p:cNvPicPr>
            <a:picLocks noChangeAspect="1"/>
          </p:cNvPicPr>
          <p:nvPr/>
        </p:nvPicPr>
        <p:blipFill>
          <a:blip r:embed="rId8"/>
          <a:srcRect/>
          <a:stretch>
            <a:fillRect/>
          </a:stretch>
        </p:blipFill>
        <p:spPr bwMode="auto">
          <a:xfrm>
            <a:off x="2901950" y="1624013"/>
            <a:ext cx="549275" cy="549275"/>
          </a:xfrm>
          <a:prstGeom prst="rect">
            <a:avLst/>
          </a:prstGeom>
          <a:noFill/>
          <a:ln w="9525">
            <a:noFill/>
            <a:miter lim="800000"/>
            <a:headEnd/>
            <a:tailEnd/>
          </a:ln>
        </p:spPr>
      </p:pic>
      <p:pic>
        <p:nvPicPr>
          <p:cNvPr id="138255" name="Θέση εικόνας 31" descr="Μεγάλη ξύλινη σήραγγα"/>
          <p:cNvPicPr>
            <a:picLocks noChangeAspect="1"/>
          </p:cNvPicPr>
          <p:nvPr/>
        </p:nvPicPr>
        <p:blipFill>
          <a:blip r:embed="rId9"/>
          <a:srcRect/>
          <a:stretch>
            <a:fillRect/>
          </a:stretch>
        </p:blipFill>
        <p:spPr bwMode="auto">
          <a:xfrm>
            <a:off x="7546975" y="495300"/>
            <a:ext cx="4144963" cy="2409825"/>
          </a:xfrm>
          <a:prstGeom prst="rect">
            <a:avLst/>
          </a:prstGeom>
          <a:noFill/>
          <a:ln w="9525">
            <a:noFill/>
            <a:miter lim="800000"/>
            <a:headEnd/>
            <a:tailEnd/>
          </a:ln>
        </p:spPr>
      </p:pic>
      <p:pic>
        <p:nvPicPr>
          <p:cNvPr id="138256" name="Picture 4" descr="Î£ÏÎµÏÎ¹ÎºÎ® ÎµÎ¹ÎºÏÎ½Î±"/>
          <p:cNvPicPr>
            <a:picLocks noChangeAspect="1" noChangeArrowheads="1"/>
          </p:cNvPicPr>
          <p:nvPr/>
        </p:nvPicPr>
        <p:blipFill>
          <a:blip r:embed="rId10"/>
          <a:srcRect/>
          <a:stretch>
            <a:fillRect/>
          </a:stretch>
        </p:blipFill>
        <p:spPr bwMode="auto">
          <a:xfrm>
            <a:off x="7539038" y="457200"/>
            <a:ext cx="4152900" cy="2447925"/>
          </a:xfrm>
          <a:prstGeom prst="rect">
            <a:avLst/>
          </a:prstGeom>
          <a:noFill/>
          <a:ln w="9525">
            <a:noFill/>
            <a:miter lim="800000"/>
            <a:headEnd/>
            <a:tailEnd/>
          </a:ln>
        </p:spPr>
      </p:pic>
      <p:pic>
        <p:nvPicPr>
          <p:cNvPr id="138257" name="Picture 6" descr="Î£ÏÎµÏÎ¹ÎºÎ® ÎµÎ¹ÎºÏÎ½Î±"/>
          <p:cNvPicPr>
            <a:picLocks noChangeAspect="1" noChangeArrowheads="1"/>
          </p:cNvPicPr>
          <p:nvPr/>
        </p:nvPicPr>
        <p:blipFill>
          <a:blip r:embed="rId11"/>
          <a:srcRect/>
          <a:stretch>
            <a:fillRect/>
          </a:stretch>
        </p:blipFill>
        <p:spPr bwMode="auto">
          <a:xfrm>
            <a:off x="7518400" y="457200"/>
            <a:ext cx="4222750" cy="2447925"/>
          </a:xfrm>
          <a:prstGeom prst="rect">
            <a:avLst/>
          </a:prstGeom>
          <a:noFill/>
          <a:ln w="9525">
            <a:noFill/>
            <a:miter lim="800000"/>
            <a:headEnd/>
            <a:tailEnd/>
          </a:ln>
        </p:spPr>
      </p:pic>
      <p:pic>
        <p:nvPicPr>
          <p:cNvPr id="138258" name="Picture 6" descr="ÎÏÎ¿ÏÎ­Î»ÎµÏÎ¼Î± ÎµÎ¹ÎºÏÎ½Î±Ï Î³Î¹Î± company black white images"/>
          <p:cNvPicPr>
            <a:picLocks noChangeAspect="1" noChangeArrowheads="1"/>
          </p:cNvPicPr>
          <p:nvPr/>
        </p:nvPicPr>
        <p:blipFill>
          <a:blip r:embed="rId12"/>
          <a:srcRect/>
          <a:stretch>
            <a:fillRect/>
          </a:stretch>
        </p:blipFill>
        <p:spPr bwMode="auto">
          <a:xfrm>
            <a:off x="7515225" y="444500"/>
            <a:ext cx="4222750" cy="25352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Τίτλος 22"/>
          <p:cNvSpPr>
            <a:spLocks noGrp="1"/>
          </p:cNvSpPr>
          <p:nvPr>
            <p:ph type="title"/>
          </p:nvPr>
        </p:nvSpPr>
        <p:spPr>
          <a:xfrm>
            <a:off x="1658938" y="965200"/>
            <a:ext cx="8977312" cy="431800"/>
          </a:xfrm>
        </p:spPr>
        <p:txBody>
          <a:bodyPr/>
          <a:lstStyle/>
          <a:p>
            <a:pPr algn="ctr" eaLnBrk="1" fontAlgn="auto" hangingPunct="1">
              <a:spcAft>
                <a:spcPts val="0"/>
              </a:spcAft>
              <a:defRPr/>
            </a:pPr>
            <a:r>
              <a:rPr lang="el-GR" sz="1600" dirty="0">
                <a:latin typeface="+mn-lt"/>
                <a:ea typeface="+mn-ea"/>
                <a:cs typeface="+mn-cs"/>
              </a:rPr>
              <a:t>Που ένα διοικητικό στέλεχος, το οποίο αντιμετωπίζει ένα πρόβλημα σχεδιασμού Οργανωτικής Δομής θα πρέπει να εξετάσει συστηματικά και να απαντήσει :</a:t>
            </a:r>
          </a:p>
        </p:txBody>
      </p:sp>
      <p:sp>
        <p:nvSpPr>
          <p:cNvPr id="27" name="Θέση κειμένου 26"/>
          <p:cNvSpPr>
            <a:spLocks noGrp="1"/>
          </p:cNvSpPr>
          <p:nvPr>
            <p:ph type="body" sz="quarter" idx="27"/>
          </p:nvPr>
        </p:nvSpPr>
        <p:spPr>
          <a:xfrm>
            <a:off x="890588" y="1593850"/>
            <a:ext cx="4348162" cy="4346575"/>
          </a:xfrm>
        </p:spPr>
        <p:txBody>
          <a:bodyPr>
            <a:noAutofit/>
          </a:bodyPr>
          <a:lstStyle/>
          <a:p>
            <a:pPr eaLnBrk="1" fontAlgn="auto" hangingPunct="1">
              <a:spcAft>
                <a:spcPts val="0"/>
              </a:spcAft>
              <a:defRPr/>
            </a:pPr>
            <a:r>
              <a:rPr lang="el-GR" dirty="0"/>
              <a:t>Πόσο αβέβαιο είναι το εξωτερικό περιβάλλον μέσα στο οποίο λειτουργεί η επιχείρηση και ποια η καταλληλότερη Οργανωτική Δομή για το περιβάλλον αυτό;</a:t>
            </a:r>
          </a:p>
        </p:txBody>
      </p:sp>
      <p:sp>
        <p:nvSpPr>
          <p:cNvPr id="30" name="Θέση κειμένου 29"/>
          <p:cNvSpPr>
            <a:spLocks noGrp="1"/>
          </p:cNvSpPr>
          <p:nvPr>
            <p:ph type="body" sz="quarter" idx="30"/>
          </p:nvPr>
        </p:nvSpPr>
        <p:spPr>
          <a:xfrm>
            <a:off x="1658938" y="1614488"/>
            <a:ext cx="2811462" cy="1439862"/>
          </a:xfrm>
        </p:spPr>
        <p:txBody>
          <a:bodyPr>
            <a:noAutofit/>
          </a:bodyPr>
          <a:lstStyle/>
          <a:p>
            <a:pPr eaLnBrk="1" fontAlgn="auto" hangingPunct="1">
              <a:defRPr/>
            </a:pPr>
            <a:r>
              <a:rPr lang="en-US" altLang="el-GR" sz="6000" dirty="0"/>
              <a:t>1</a:t>
            </a:r>
          </a:p>
        </p:txBody>
      </p:sp>
      <p:sp>
        <p:nvSpPr>
          <p:cNvPr id="28" name="Θέση κειμένου 27"/>
          <p:cNvSpPr>
            <a:spLocks noGrp="1"/>
          </p:cNvSpPr>
          <p:nvPr>
            <p:ph type="body" sz="quarter" idx="28"/>
          </p:nvPr>
        </p:nvSpPr>
        <p:spPr>
          <a:xfrm>
            <a:off x="4911725" y="1947863"/>
            <a:ext cx="3635375" cy="3635375"/>
          </a:xfrm>
        </p:spPr>
        <p:txBody>
          <a:bodyPr/>
          <a:lstStyle/>
          <a:p>
            <a:pPr eaLnBrk="1" fontAlgn="auto" hangingPunct="1">
              <a:spcAft>
                <a:spcPts val="0"/>
              </a:spcAft>
              <a:defRPr/>
            </a:pPr>
            <a:r>
              <a:rPr lang="el-GR"/>
              <a:t>Πώς επηρεάζεται η Οργανωτική Δομή της επιχείρησης από την τεχνολογία;</a:t>
            </a:r>
          </a:p>
        </p:txBody>
      </p:sp>
      <p:sp>
        <p:nvSpPr>
          <p:cNvPr id="31" name="Θέση κειμένου 30"/>
          <p:cNvSpPr>
            <a:spLocks noGrp="1"/>
          </p:cNvSpPr>
          <p:nvPr>
            <p:ph type="body" sz="quarter" idx="31"/>
          </p:nvPr>
        </p:nvSpPr>
        <p:spPr>
          <a:xfrm>
            <a:off x="5322888" y="1744663"/>
            <a:ext cx="2811462" cy="1439862"/>
          </a:xfrm>
        </p:spPr>
        <p:txBody>
          <a:bodyPr/>
          <a:lstStyle/>
          <a:p>
            <a:pPr eaLnBrk="1" fontAlgn="auto" hangingPunct="1">
              <a:defRPr/>
            </a:pPr>
            <a:r>
              <a:rPr lang="el-GR" sz="6000"/>
              <a:t>2 </a:t>
            </a:r>
          </a:p>
        </p:txBody>
      </p:sp>
      <p:sp>
        <p:nvSpPr>
          <p:cNvPr id="29" name="Θέση κειμένου 28"/>
          <p:cNvSpPr>
            <a:spLocks noGrp="1"/>
          </p:cNvSpPr>
          <p:nvPr>
            <p:ph type="body" sz="quarter" idx="29"/>
          </p:nvPr>
        </p:nvSpPr>
        <p:spPr>
          <a:xfrm>
            <a:off x="8239125" y="2206625"/>
            <a:ext cx="3170238" cy="3121025"/>
          </a:xfrm>
        </p:spPr>
        <p:txBody>
          <a:bodyPr/>
          <a:lstStyle/>
          <a:p>
            <a:pPr eaLnBrk="1" fontAlgn="auto" hangingPunct="1">
              <a:spcAft>
                <a:spcPts val="0"/>
              </a:spcAft>
              <a:defRPr/>
            </a:pPr>
            <a:r>
              <a:rPr lang="el-GR"/>
              <a:t>Ποιες πληροφορίες χρειάζονται και σε ποιούς, για να μπορούν να λαμβάνουν αποφάσεις;</a:t>
            </a:r>
          </a:p>
        </p:txBody>
      </p:sp>
      <p:sp>
        <p:nvSpPr>
          <p:cNvPr id="33" name="Θέση κειμένου 32"/>
          <p:cNvSpPr>
            <a:spLocks noGrp="1"/>
          </p:cNvSpPr>
          <p:nvPr>
            <p:ph type="body" sz="quarter" idx="33"/>
          </p:nvPr>
        </p:nvSpPr>
        <p:spPr>
          <a:xfrm>
            <a:off x="8556625" y="1743075"/>
            <a:ext cx="2597150" cy="1439863"/>
          </a:xfrm>
        </p:spPr>
        <p:txBody>
          <a:bodyPr/>
          <a:lstStyle/>
          <a:p>
            <a:pPr eaLnBrk="1" fontAlgn="auto" hangingPunct="1">
              <a:defRPr/>
            </a:pPr>
            <a:r>
              <a:rPr lang="el-GR" sz="6000"/>
              <a:t>3</a:t>
            </a:r>
          </a:p>
        </p:txBody>
      </p:sp>
      <p:sp>
        <p:nvSpPr>
          <p:cNvPr id="6" name="Θέση υποσέλιδου 5"/>
          <p:cNvSpPr>
            <a:spLocks noGrp="1"/>
          </p:cNvSpPr>
          <p:nvPr>
            <p:ph type="ftr" sz="quarter" idx="34"/>
          </p:nvPr>
        </p:nvSpPr>
        <p:spPr/>
        <p:txBody>
          <a:bodyPr/>
          <a:lstStyle/>
          <a:p>
            <a:pPr>
              <a:defRPr/>
            </a:pPr>
            <a:r>
              <a:rPr lang="el-GR" dirty="0"/>
              <a:t>Προσθέστε υποσέλιδο</a:t>
            </a:r>
          </a:p>
        </p:txBody>
      </p:sp>
      <p:sp>
        <p:nvSpPr>
          <p:cNvPr id="7" name="Θέση αριθμού διαφάνειας 6"/>
          <p:cNvSpPr>
            <a:spLocks noGrp="1"/>
          </p:cNvSpPr>
          <p:nvPr>
            <p:ph type="sldNum" sz="quarter" idx="35"/>
          </p:nvPr>
        </p:nvSpPr>
        <p:spPr/>
        <p:txBody>
          <a:bodyPr/>
          <a:lstStyle/>
          <a:p>
            <a:pPr>
              <a:defRPr/>
            </a:pPr>
            <a:fld id="{040F9CD8-CC68-402D-A277-AE7BA5797D69}" type="slidenum">
              <a:rPr lang="el-GR"/>
              <a:pPr>
                <a:defRPr/>
              </a:pPr>
              <a:t>6</a:t>
            </a:fld>
            <a:endParaRPr lang="el-GR" dirty="0"/>
          </a:p>
        </p:txBody>
      </p:sp>
      <p:sp>
        <p:nvSpPr>
          <p:cNvPr id="35" name="Πλαίσιο κειμένου 34" descr="Σημείο τομής γραφήματος"/>
          <p:cNvSpPr txBox="1"/>
          <p:nvPr/>
        </p:nvSpPr>
        <p:spPr>
          <a:xfrm>
            <a:off x="8239125" y="3054350"/>
            <a:ext cx="317500" cy="1422400"/>
          </a:xfrm>
          <a:custGeom>
            <a:avLst/>
            <a:gdLst>
              <a:gd name="connsiteX0" fmla="*/ 172863 w 317687"/>
              <a:gd name="connsiteY0" fmla="*/ 0 h 1423210"/>
              <a:gd name="connsiteX1" fmla="*/ 174856 w 317687"/>
              <a:gd name="connsiteY1" fmla="*/ 4136 h 1423210"/>
              <a:gd name="connsiteX2" fmla="*/ 317687 w 317687"/>
              <a:gd name="connsiteY2" fmla="*/ 711605 h 1423210"/>
              <a:gd name="connsiteX3" fmla="*/ 174856 w 317687"/>
              <a:gd name="connsiteY3" fmla="*/ 1419075 h 1423210"/>
              <a:gd name="connsiteX4" fmla="*/ 172864 w 317687"/>
              <a:gd name="connsiteY4" fmla="*/ 1423210 h 1423210"/>
              <a:gd name="connsiteX5" fmla="*/ 122602 w 317687"/>
              <a:gd name="connsiteY5" fmla="*/ 1318873 h 1423210"/>
              <a:gd name="connsiteX6" fmla="*/ 0 w 317687"/>
              <a:gd name="connsiteY6" fmla="*/ 711604 h 1423210"/>
              <a:gd name="connsiteX7" fmla="*/ 122602 w 317687"/>
              <a:gd name="connsiteY7" fmla="*/ 104335 h 14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687" h="1423210">
                <a:moveTo>
                  <a:pt x="172863" y="0"/>
                </a:moveTo>
                <a:lnTo>
                  <a:pt x="174856" y="4136"/>
                </a:lnTo>
                <a:cubicBezTo>
                  <a:pt x="266828" y="221583"/>
                  <a:pt x="317687" y="460655"/>
                  <a:pt x="317687" y="711605"/>
                </a:cubicBezTo>
                <a:cubicBezTo>
                  <a:pt x="317687" y="962555"/>
                  <a:pt x="266828" y="1201627"/>
                  <a:pt x="174856" y="1419075"/>
                </a:cubicBezTo>
                <a:lnTo>
                  <a:pt x="172864" y="1423210"/>
                </a:lnTo>
                <a:lnTo>
                  <a:pt x="122602" y="1318873"/>
                </a:lnTo>
                <a:cubicBezTo>
                  <a:pt x="43656" y="1132223"/>
                  <a:pt x="0" y="927012"/>
                  <a:pt x="0" y="711604"/>
                </a:cubicBezTo>
                <a:cubicBezTo>
                  <a:pt x="0" y="496197"/>
                  <a:pt x="43656" y="290985"/>
                  <a:pt x="122602" y="104335"/>
                </a:cubicBezTo>
                <a:close/>
              </a:path>
            </a:pathLst>
          </a:custGeom>
          <a:solidFill>
            <a:schemeClr val="accent1">
              <a:lumMod val="60000"/>
              <a:lumOff val="40000"/>
            </a:schemeClr>
          </a:solidFill>
        </p:spPr>
        <p:txBody>
          <a:bodyPr lIns="0" tIns="0" rIns="0" bIns="0" anchor="ct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lang="en-ZA" sz="1800" kern="1200" dirty="0">
                <a:solidFill>
                  <a:schemeClr val="bg1"/>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endParaRPr lang="el-GR"/>
          </a:p>
        </p:txBody>
      </p:sp>
      <p:sp>
        <p:nvSpPr>
          <p:cNvPr id="34" name="Πλαίσιο κειμένου 33" descr="Σημείο τομής γραφήματος"/>
          <p:cNvSpPr txBox="1"/>
          <p:nvPr/>
        </p:nvSpPr>
        <p:spPr>
          <a:xfrm>
            <a:off x="4906963" y="2994025"/>
            <a:ext cx="317500" cy="1544638"/>
          </a:xfrm>
          <a:custGeom>
            <a:avLst/>
            <a:gdLst>
              <a:gd name="connsiteX0" fmla="*/ 173971 w 317688"/>
              <a:gd name="connsiteY0" fmla="*/ 0 h 1544221"/>
              <a:gd name="connsiteX1" fmla="*/ 219948 w 317688"/>
              <a:gd name="connsiteY1" fmla="*/ 125619 h 1544221"/>
              <a:gd name="connsiteX2" fmla="*/ 317688 w 317688"/>
              <a:gd name="connsiteY2" fmla="*/ 772110 h 1544221"/>
              <a:gd name="connsiteX3" fmla="*/ 219948 w 317688"/>
              <a:gd name="connsiteY3" fmla="*/ 1418601 h 1544221"/>
              <a:gd name="connsiteX4" fmla="*/ 173971 w 317688"/>
              <a:gd name="connsiteY4" fmla="*/ 1544221 h 1544221"/>
              <a:gd name="connsiteX5" fmla="*/ 142832 w 317688"/>
              <a:gd name="connsiteY5" fmla="*/ 1479580 h 1544221"/>
              <a:gd name="connsiteX6" fmla="*/ 0 w 317688"/>
              <a:gd name="connsiteY6" fmla="*/ 772110 h 1544221"/>
              <a:gd name="connsiteX7" fmla="*/ 142832 w 317688"/>
              <a:gd name="connsiteY7" fmla="*/ 64641 h 1544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688" h="1544221">
                <a:moveTo>
                  <a:pt x="173971" y="0"/>
                </a:moveTo>
                <a:lnTo>
                  <a:pt x="219948" y="125619"/>
                </a:lnTo>
                <a:cubicBezTo>
                  <a:pt x="283469" y="329846"/>
                  <a:pt x="317688" y="546982"/>
                  <a:pt x="317688" y="772110"/>
                </a:cubicBezTo>
                <a:cubicBezTo>
                  <a:pt x="317688" y="997239"/>
                  <a:pt x="283469" y="1214375"/>
                  <a:pt x="219948" y="1418601"/>
                </a:cubicBezTo>
                <a:lnTo>
                  <a:pt x="173971" y="1544221"/>
                </a:lnTo>
                <a:lnTo>
                  <a:pt x="142832" y="1479580"/>
                </a:lnTo>
                <a:cubicBezTo>
                  <a:pt x="50859" y="1262132"/>
                  <a:pt x="0" y="1023060"/>
                  <a:pt x="0" y="772110"/>
                </a:cubicBezTo>
                <a:cubicBezTo>
                  <a:pt x="0" y="521160"/>
                  <a:pt x="50859" y="282088"/>
                  <a:pt x="142832" y="64641"/>
                </a:cubicBezTo>
                <a:close/>
              </a:path>
            </a:pathLst>
          </a:custGeom>
          <a:solidFill>
            <a:schemeClr val="accent1">
              <a:lumMod val="60000"/>
              <a:lumOff val="40000"/>
            </a:schemeClr>
          </a:solidFill>
        </p:spPr>
        <p:txBody>
          <a:bodyPr lIns="0" tIns="0" rIns="0" bIns="0" anchor="ct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lang="en-ZA" sz="1800" kern="1200" dirty="0">
                <a:solidFill>
                  <a:schemeClr val="bg1"/>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endParaRPr lang="el-GR"/>
          </a:p>
        </p:txBody>
      </p:sp>
      <p:sp>
        <p:nvSpPr>
          <p:cNvPr id="37900"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14" name="Τίτλος 22">
            <a:extLst>
              <a:ext uri="{FF2B5EF4-FFF2-40B4-BE49-F238E27FC236}"/>
            </a:extLst>
          </p:cNvPr>
          <p:cNvSpPr txBox="1">
            <a:spLocks/>
          </p:cNvSpPr>
          <p:nvPr/>
        </p:nvSpPr>
        <p:spPr>
          <a:xfrm>
            <a:off x="1608138" y="274638"/>
            <a:ext cx="8975725" cy="431800"/>
          </a:xfrm>
          <a:prstGeom prst="rect">
            <a:avLst/>
          </a:prstGeom>
        </p:spPr>
        <p:txBody>
          <a:bodyPr lIns="0" tIns="0" rIns="0" bIns="0" anchor="ctr"/>
          <a:lst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a:lstStyle>
          <a:p>
            <a:pPr algn="ctr" fontAlgn="auto">
              <a:spcAft>
                <a:spcPts val="0"/>
              </a:spcAft>
              <a:defRPr/>
            </a:pPr>
            <a:r>
              <a:rPr lang="el-GR" b="1" dirty="0">
                <a:ea typeface="+mn-ea"/>
                <a:cs typeface="+mn-cs"/>
              </a:rPr>
              <a:t>3 ερωτήματα </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0289" name="Picture 4" descr="ÎÏÎ¿ÏÎ­Î»ÎµÏÎ¼Î± ÎµÎ¹ÎºÏÎ½Î±Ï Î³Î¹Î± production BLACK WHITE IMAGES"/>
          <p:cNvPicPr>
            <a:picLocks noChangeAspect="1" noChangeArrowheads="1"/>
          </p:cNvPicPr>
          <p:nvPr/>
        </p:nvPicPr>
        <p:blipFill>
          <a:blip r:embed="rId3"/>
          <a:srcRect/>
          <a:stretch>
            <a:fillRect/>
          </a:stretch>
        </p:blipFill>
        <p:spPr bwMode="auto">
          <a:xfrm>
            <a:off x="106363" y="185738"/>
            <a:ext cx="4789487" cy="6405562"/>
          </a:xfrm>
          <a:prstGeom prst="rect">
            <a:avLst/>
          </a:prstGeom>
          <a:noFill/>
          <a:ln w="9525">
            <a:noFill/>
            <a:miter lim="800000"/>
            <a:headEnd/>
            <a:tailEnd/>
          </a:ln>
        </p:spPr>
      </p:pic>
      <p:grpSp>
        <p:nvGrpSpPr>
          <p:cNvPr id="140290" name="Ομάδα 18" descr="Θέση εικόνας"/>
          <p:cNvGrpSpPr>
            <a:grpSpLocks/>
          </p:cNvGrpSpPr>
          <p:nvPr/>
        </p:nvGrpSpPr>
        <p:grpSpPr bwMode="auto">
          <a:xfrm>
            <a:off x="323850" y="323850"/>
            <a:ext cx="4319588" cy="6119813"/>
            <a:chOff x="180000" y="180000"/>
            <a:chExt cx="4330700" cy="6292683"/>
          </a:xfrm>
        </p:grpSpPr>
        <p:sp>
          <p:nvSpPr>
            <p:cNvPr id="20" name="Ορθογώνιο 6"/>
            <p:cNvSpPr/>
            <p:nvPr/>
          </p:nvSpPr>
          <p:spPr>
            <a:xfrm>
              <a:off x="180000" y="6289861"/>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1" name="Ορθογώνιο 6"/>
            <p:cNvSpPr/>
            <p:nvPr/>
          </p:nvSpPr>
          <p:spPr>
            <a:xfrm flipV="1">
              <a:off x="180000" y="180000"/>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
        <p:nvSpPr>
          <p:cNvPr id="3" name="Τίτλος 2"/>
          <p:cNvSpPr>
            <a:spLocks noGrp="1"/>
          </p:cNvSpPr>
          <p:nvPr>
            <p:ph type="title"/>
          </p:nvPr>
        </p:nvSpPr>
        <p:spPr>
          <a:xfrm>
            <a:off x="5749925" y="654050"/>
            <a:ext cx="5683250" cy="749300"/>
          </a:xfrm>
        </p:spPr>
        <p:txBody>
          <a:bodyPr/>
          <a:lstStyle/>
          <a:p>
            <a:pPr algn="ctr" eaLnBrk="1" fontAlgn="auto" hangingPunct="1">
              <a:spcAft>
                <a:spcPts val="0"/>
              </a:spcAft>
              <a:defRPr/>
            </a:pPr>
            <a:r>
              <a:rPr lang="el-GR" b="1" dirty="0">
                <a:solidFill>
                  <a:schemeClr val="tx1">
                    <a:lumMod val="65000"/>
                    <a:lumOff val="35000"/>
                  </a:schemeClr>
                </a:solidFill>
              </a:rPr>
              <a:t>Κοινές πηγές διαφοροποίησης των υποσυστημάτων:</a:t>
            </a:r>
            <a:br>
              <a:rPr lang="el-GR" b="1" dirty="0">
                <a:solidFill>
                  <a:schemeClr val="tx1">
                    <a:lumMod val="65000"/>
                    <a:lumOff val="35000"/>
                  </a:schemeClr>
                </a:solidFill>
              </a:rPr>
            </a:br>
            <a:endParaRPr lang="el-GR" b="1" dirty="0">
              <a:solidFill>
                <a:schemeClr val="tx1">
                  <a:lumMod val="65000"/>
                  <a:lumOff val="35000"/>
                </a:schemeClr>
              </a:solidFill>
            </a:endParaRPr>
          </a:p>
        </p:txBody>
      </p:sp>
      <p:sp>
        <p:nvSpPr>
          <p:cNvPr id="6" name="Θέση κειμένου 5"/>
          <p:cNvSpPr>
            <a:spLocks noGrp="1"/>
          </p:cNvSpPr>
          <p:nvPr>
            <p:ph type="body" sz="quarter" idx="35"/>
          </p:nvPr>
        </p:nvSpPr>
        <p:spPr>
          <a:xfrm>
            <a:off x="6318250" y="2797175"/>
            <a:ext cx="2185988" cy="430213"/>
          </a:xfrm>
        </p:spPr>
        <p:txBody>
          <a:bodyPr>
            <a:noAutofit/>
          </a:bodyPr>
          <a:lstStyle/>
          <a:p>
            <a:pPr algn="ctr" eaLnBrk="1" fontAlgn="auto" hangingPunct="1">
              <a:spcAft>
                <a:spcPts val="0"/>
              </a:spcAft>
              <a:defRPr/>
            </a:pPr>
            <a:r>
              <a:rPr lang="el-GR" dirty="0"/>
              <a:t>Χρονικός προσανατολισμός</a:t>
            </a:r>
          </a:p>
        </p:txBody>
      </p:sp>
      <p:sp>
        <p:nvSpPr>
          <p:cNvPr id="13" name="Θέση κειμένου 12"/>
          <p:cNvSpPr>
            <a:spLocks noGrp="1"/>
          </p:cNvSpPr>
          <p:nvPr>
            <p:ph type="body" sz="quarter" idx="45"/>
          </p:nvPr>
        </p:nvSpPr>
        <p:spPr>
          <a:xfrm>
            <a:off x="6500813" y="4321175"/>
            <a:ext cx="1871662" cy="360363"/>
          </a:xfrm>
        </p:spPr>
        <p:txBody>
          <a:bodyPr>
            <a:noAutofit/>
          </a:bodyPr>
          <a:lstStyle/>
          <a:p>
            <a:pPr algn="ctr" eaLnBrk="1" fontAlgn="auto" hangingPunct="1">
              <a:spcAft>
                <a:spcPts val="0"/>
              </a:spcAft>
              <a:defRPr/>
            </a:pPr>
            <a:r>
              <a:rPr lang="el-GR" dirty="0"/>
              <a:t>Διαπροσωπικός προσανατολισμός</a:t>
            </a:r>
          </a:p>
        </p:txBody>
      </p:sp>
      <p:sp>
        <p:nvSpPr>
          <p:cNvPr id="8" name="Θέση κειμένου 7"/>
          <p:cNvSpPr>
            <a:spLocks noGrp="1"/>
          </p:cNvSpPr>
          <p:nvPr>
            <p:ph type="body" sz="quarter" idx="37"/>
          </p:nvPr>
        </p:nvSpPr>
        <p:spPr>
          <a:xfrm>
            <a:off x="9899650" y="2767013"/>
            <a:ext cx="1979613" cy="369887"/>
          </a:xfrm>
        </p:spPr>
        <p:txBody>
          <a:bodyPr>
            <a:noAutofit/>
          </a:bodyPr>
          <a:lstStyle/>
          <a:p>
            <a:pPr algn="ctr" eaLnBrk="1" fontAlgn="auto" hangingPunct="1">
              <a:spcAft>
                <a:spcPts val="0"/>
              </a:spcAft>
              <a:defRPr/>
            </a:pPr>
            <a:r>
              <a:rPr lang="el-GR" dirty="0"/>
              <a:t>Στόχοι</a:t>
            </a:r>
          </a:p>
        </p:txBody>
      </p:sp>
      <p:sp>
        <p:nvSpPr>
          <p:cNvPr id="4" name="Θέση υποσέλιδου 3"/>
          <p:cNvSpPr>
            <a:spLocks noGrp="1"/>
          </p:cNvSpPr>
          <p:nvPr>
            <p:ph type="ftr" sz="quarter" idx="51"/>
          </p:nvPr>
        </p:nvSpPr>
        <p:spPr/>
        <p:txBody>
          <a:bodyPr/>
          <a:lstStyle/>
          <a:p>
            <a:pPr>
              <a:defRPr/>
            </a:pPr>
            <a:r>
              <a:rPr lang="el-GR" dirty="0"/>
              <a:t>Προσθέστε υποσέλιδο</a:t>
            </a:r>
          </a:p>
        </p:txBody>
      </p:sp>
      <p:sp>
        <p:nvSpPr>
          <p:cNvPr id="5" name="Θέση αριθμού διαφάνειας 4"/>
          <p:cNvSpPr>
            <a:spLocks noGrp="1"/>
          </p:cNvSpPr>
          <p:nvPr>
            <p:ph type="sldNum" sz="quarter" idx="52"/>
          </p:nvPr>
        </p:nvSpPr>
        <p:spPr/>
        <p:txBody>
          <a:bodyPr/>
          <a:lstStyle/>
          <a:p>
            <a:pPr>
              <a:defRPr/>
            </a:pPr>
            <a:fld id="{9176D711-9AEF-4422-B246-B796E40BFC3C}" type="slidenum">
              <a:rPr lang="el-GR"/>
              <a:pPr>
                <a:defRPr/>
              </a:pPr>
              <a:t>60</a:t>
            </a:fld>
            <a:endParaRPr lang="el-GR" dirty="0"/>
          </a:p>
        </p:txBody>
      </p:sp>
      <p:sp>
        <p:nvSpPr>
          <p:cNvPr id="140297"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140298" name="Θέση κειμένου 12"/>
          <p:cNvSpPr txBox="1">
            <a:spLocks/>
          </p:cNvSpPr>
          <p:nvPr/>
        </p:nvSpPr>
        <p:spPr bwMode="auto">
          <a:xfrm>
            <a:off x="9953625" y="4402138"/>
            <a:ext cx="1871663" cy="35877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a:solidFill>
                  <a:srgbClr val="404040"/>
                </a:solidFill>
                <a:latin typeface="Cambria" pitchFamily="18" charset="0"/>
              </a:rPr>
              <a:t>Επίσημη δομή</a:t>
            </a:r>
          </a:p>
        </p:txBody>
      </p:sp>
      <p:grpSp>
        <p:nvGrpSpPr>
          <p:cNvPr id="12" name="Γραφικό 10" descr="Ευστοχία">
            <a:extLst>
              <a:ext uri="{FF2B5EF4-FFF2-40B4-BE49-F238E27FC236}"/>
            </a:extLst>
          </p:cNvPr>
          <p:cNvGrpSpPr/>
          <p:nvPr/>
        </p:nvGrpSpPr>
        <p:grpSpPr>
          <a:xfrm>
            <a:off x="9145887" y="2647072"/>
            <a:ext cx="636501" cy="631125"/>
            <a:chOff x="5638800" y="2971800"/>
            <a:chExt cx="914400" cy="914400"/>
          </a:xfrm>
          <a:solidFill>
            <a:schemeClr val="tx1">
              <a:lumMod val="75000"/>
              <a:lumOff val="25000"/>
            </a:schemeClr>
          </a:solidFill>
        </p:grpSpPr>
        <p:sp>
          <p:nvSpPr>
            <p:cNvPr id="14" name="Ελεύθερη σχεδίαση: Σχήμα 13">
              <a:extLst>
                <a:ext uri="{FF2B5EF4-FFF2-40B4-BE49-F238E27FC236}"/>
              </a:extLst>
            </p:cNvPr>
            <p:cNvSpPr/>
            <p:nvPr/>
          </p:nvSpPr>
          <p:spPr>
            <a:xfrm>
              <a:off x="5978366" y="3045619"/>
              <a:ext cx="495300" cy="495300"/>
            </a:xfrm>
            <a:custGeom>
              <a:avLst/>
              <a:gdLst>
                <a:gd name="connsiteX0" fmla="*/ 408146 w 495300"/>
                <a:gd name="connsiteY0" fmla="*/ 92869 h 495300"/>
                <a:gd name="connsiteX1" fmla="*/ 398621 w 495300"/>
                <a:gd name="connsiteY1" fmla="*/ 7144 h 495300"/>
                <a:gd name="connsiteX2" fmla="*/ 293846 w 495300"/>
                <a:gd name="connsiteY2" fmla="*/ 111919 h 495300"/>
                <a:gd name="connsiteX3" fmla="*/ 299561 w 495300"/>
                <a:gd name="connsiteY3" fmla="*/ 161449 h 495300"/>
                <a:gd name="connsiteX4" fmla="*/ 147161 w 495300"/>
                <a:gd name="connsiteY4" fmla="*/ 313849 h 495300"/>
                <a:gd name="connsiteX5" fmla="*/ 102394 w 495300"/>
                <a:gd name="connsiteY5" fmla="*/ 302419 h 495300"/>
                <a:gd name="connsiteX6" fmla="*/ 7144 w 495300"/>
                <a:gd name="connsiteY6" fmla="*/ 397669 h 495300"/>
                <a:gd name="connsiteX7" fmla="*/ 102394 w 495300"/>
                <a:gd name="connsiteY7" fmla="*/ 492919 h 495300"/>
                <a:gd name="connsiteX8" fmla="*/ 197644 w 495300"/>
                <a:gd name="connsiteY8" fmla="*/ 397669 h 495300"/>
                <a:gd name="connsiteX9" fmla="*/ 187166 w 495300"/>
                <a:gd name="connsiteY9" fmla="*/ 353854 h 495300"/>
                <a:gd name="connsiteX10" fmla="*/ 339566 w 495300"/>
                <a:gd name="connsiteY10" fmla="*/ 201454 h 495300"/>
                <a:gd name="connsiteX11" fmla="*/ 389096 w 495300"/>
                <a:gd name="connsiteY11" fmla="*/ 207169 h 495300"/>
                <a:gd name="connsiteX12" fmla="*/ 493871 w 495300"/>
                <a:gd name="connsiteY12" fmla="*/ 102394 h 495300"/>
                <a:gd name="connsiteX13" fmla="*/ 408146 w 495300"/>
                <a:gd name="connsiteY13" fmla="*/ 92869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300" h="495300">
                  <a:moveTo>
                    <a:pt x="408146" y="92869"/>
                  </a:moveTo>
                  <a:lnTo>
                    <a:pt x="398621" y="7144"/>
                  </a:lnTo>
                  <a:lnTo>
                    <a:pt x="293846" y="111919"/>
                  </a:lnTo>
                  <a:lnTo>
                    <a:pt x="299561" y="161449"/>
                  </a:lnTo>
                  <a:lnTo>
                    <a:pt x="147161" y="313849"/>
                  </a:lnTo>
                  <a:cubicBezTo>
                    <a:pt x="133826" y="307181"/>
                    <a:pt x="118586" y="302419"/>
                    <a:pt x="102394" y="302419"/>
                  </a:cubicBezTo>
                  <a:cubicBezTo>
                    <a:pt x="50006" y="302419"/>
                    <a:pt x="7144" y="345281"/>
                    <a:pt x="7144" y="397669"/>
                  </a:cubicBezTo>
                  <a:cubicBezTo>
                    <a:pt x="7144" y="450056"/>
                    <a:pt x="50006" y="492919"/>
                    <a:pt x="102394" y="492919"/>
                  </a:cubicBezTo>
                  <a:cubicBezTo>
                    <a:pt x="154781" y="492919"/>
                    <a:pt x="197644" y="450056"/>
                    <a:pt x="197644" y="397669"/>
                  </a:cubicBezTo>
                  <a:cubicBezTo>
                    <a:pt x="197644" y="381476"/>
                    <a:pt x="193834" y="367189"/>
                    <a:pt x="187166" y="353854"/>
                  </a:cubicBezTo>
                  <a:lnTo>
                    <a:pt x="339566" y="201454"/>
                  </a:lnTo>
                  <a:lnTo>
                    <a:pt x="389096" y="207169"/>
                  </a:lnTo>
                  <a:lnTo>
                    <a:pt x="493871" y="102394"/>
                  </a:lnTo>
                  <a:lnTo>
                    <a:pt x="408146" y="92869"/>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6" name="Ελεύθερη σχεδίαση: Σχήμα 15">
              <a:extLst>
                <a:ext uri="{FF2B5EF4-FFF2-40B4-BE49-F238E27FC236}"/>
              </a:extLst>
            </p:cNvPr>
            <p:cNvSpPr/>
            <p:nvPr/>
          </p:nvSpPr>
          <p:spPr>
            <a:xfrm>
              <a:off x="5712619" y="3074194"/>
              <a:ext cx="733425" cy="733425"/>
            </a:xfrm>
            <a:custGeom>
              <a:avLst/>
              <a:gdLst>
                <a:gd name="connsiteX0" fmla="*/ 681514 w 733425"/>
                <a:gd name="connsiteY0" fmla="*/ 205264 h 733425"/>
                <a:gd name="connsiteX1" fmla="*/ 669131 w 733425"/>
                <a:gd name="connsiteY1" fmla="*/ 218599 h 733425"/>
                <a:gd name="connsiteX2" fmla="*/ 651034 w 733425"/>
                <a:gd name="connsiteY2" fmla="*/ 216694 h 733425"/>
                <a:gd name="connsiteX3" fmla="*/ 631031 w 733425"/>
                <a:gd name="connsiteY3" fmla="*/ 213836 h 733425"/>
                <a:gd name="connsiteX4" fmla="*/ 673894 w 733425"/>
                <a:gd name="connsiteY4" fmla="*/ 369094 h 733425"/>
                <a:gd name="connsiteX5" fmla="*/ 369094 w 733425"/>
                <a:gd name="connsiteY5" fmla="*/ 673894 h 733425"/>
                <a:gd name="connsiteX6" fmla="*/ 64294 w 733425"/>
                <a:gd name="connsiteY6" fmla="*/ 369094 h 733425"/>
                <a:gd name="connsiteX7" fmla="*/ 369094 w 733425"/>
                <a:gd name="connsiteY7" fmla="*/ 64294 h 733425"/>
                <a:gd name="connsiteX8" fmla="*/ 524351 w 733425"/>
                <a:gd name="connsiteY8" fmla="*/ 107156 h 733425"/>
                <a:gd name="connsiteX9" fmla="*/ 522446 w 733425"/>
                <a:gd name="connsiteY9" fmla="*/ 88106 h 733425"/>
                <a:gd name="connsiteX10" fmla="*/ 519589 w 733425"/>
                <a:gd name="connsiteY10" fmla="*/ 69056 h 733425"/>
                <a:gd name="connsiteX11" fmla="*/ 532924 w 733425"/>
                <a:gd name="connsiteY11" fmla="*/ 55721 h 733425"/>
                <a:gd name="connsiteX12" fmla="*/ 539591 w 733425"/>
                <a:gd name="connsiteY12" fmla="*/ 49054 h 733425"/>
                <a:gd name="connsiteX13" fmla="*/ 369094 w 733425"/>
                <a:gd name="connsiteY13" fmla="*/ 7144 h 733425"/>
                <a:gd name="connsiteX14" fmla="*/ 7144 w 733425"/>
                <a:gd name="connsiteY14" fmla="*/ 369094 h 733425"/>
                <a:gd name="connsiteX15" fmla="*/ 369094 w 733425"/>
                <a:gd name="connsiteY15" fmla="*/ 731044 h 733425"/>
                <a:gd name="connsiteX16" fmla="*/ 731044 w 733425"/>
                <a:gd name="connsiteY16" fmla="*/ 369094 h 733425"/>
                <a:gd name="connsiteX17" fmla="*/ 688181 w 733425"/>
                <a:gd name="connsiteY17" fmla="*/ 199549 h 733425"/>
                <a:gd name="connsiteX18" fmla="*/ 681514 w 733425"/>
                <a:gd name="connsiteY18" fmla="*/ 205264 h 73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33425" h="733425">
                  <a:moveTo>
                    <a:pt x="681514" y="205264"/>
                  </a:moveTo>
                  <a:lnTo>
                    <a:pt x="669131" y="218599"/>
                  </a:lnTo>
                  <a:lnTo>
                    <a:pt x="651034" y="216694"/>
                  </a:lnTo>
                  <a:lnTo>
                    <a:pt x="631031" y="213836"/>
                  </a:lnTo>
                  <a:cubicBezTo>
                    <a:pt x="657701" y="259556"/>
                    <a:pt x="673894" y="311944"/>
                    <a:pt x="673894" y="369094"/>
                  </a:cubicBezTo>
                  <a:cubicBezTo>
                    <a:pt x="673894" y="536734"/>
                    <a:pt x="536734" y="673894"/>
                    <a:pt x="369094" y="673894"/>
                  </a:cubicBezTo>
                  <a:cubicBezTo>
                    <a:pt x="201454" y="673894"/>
                    <a:pt x="64294" y="536734"/>
                    <a:pt x="64294" y="369094"/>
                  </a:cubicBezTo>
                  <a:cubicBezTo>
                    <a:pt x="64294" y="201454"/>
                    <a:pt x="201454" y="64294"/>
                    <a:pt x="369094" y="64294"/>
                  </a:cubicBezTo>
                  <a:cubicBezTo>
                    <a:pt x="425291" y="64294"/>
                    <a:pt x="478631" y="79534"/>
                    <a:pt x="524351" y="107156"/>
                  </a:cubicBezTo>
                  <a:lnTo>
                    <a:pt x="522446" y="88106"/>
                  </a:lnTo>
                  <a:lnTo>
                    <a:pt x="519589" y="69056"/>
                  </a:lnTo>
                  <a:lnTo>
                    <a:pt x="532924" y="55721"/>
                  </a:lnTo>
                  <a:lnTo>
                    <a:pt x="539591" y="49054"/>
                  </a:lnTo>
                  <a:cubicBezTo>
                    <a:pt x="488156" y="22384"/>
                    <a:pt x="431006" y="7144"/>
                    <a:pt x="369094" y="7144"/>
                  </a:cubicBezTo>
                  <a:cubicBezTo>
                    <a:pt x="169069" y="7144"/>
                    <a:pt x="7144" y="169069"/>
                    <a:pt x="7144" y="369094"/>
                  </a:cubicBezTo>
                  <a:cubicBezTo>
                    <a:pt x="7144" y="569119"/>
                    <a:pt x="169069" y="731044"/>
                    <a:pt x="369094" y="731044"/>
                  </a:cubicBezTo>
                  <a:cubicBezTo>
                    <a:pt x="569119" y="731044"/>
                    <a:pt x="731044" y="569119"/>
                    <a:pt x="731044" y="369094"/>
                  </a:cubicBezTo>
                  <a:cubicBezTo>
                    <a:pt x="731044" y="307181"/>
                    <a:pt x="715804" y="250031"/>
                    <a:pt x="688181" y="199549"/>
                  </a:cubicBezTo>
                  <a:lnTo>
                    <a:pt x="681514" y="20526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8" name="Ελεύθερη σχεδίαση: Σχήμα 17">
              <a:extLst>
                <a:ext uri="{FF2B5EF4-FFF2-40B4-BE49-F238E27FC236}"/>
              </a:extLst>
            </p:cNvPr>
            <p:cNvSpPr/>
            <p:nvPr/>
          </p:nvSpPr>
          <p:spPr>
            <a:xfrm>
              <a:off x="5845969" y="3207544"/>
              <a:ext cx="466725" cy="466725"/>
            </a:xfrm>
            <a:custGeom>
              <a:avLst/>
              <a:gdLst>
                <a:gd name="connsiteX0" fmla="*/ 394811 w 466725"/>
                <a:gd name="connsiteY0" fmla="*/ 170974 h 466725"/>
                <a:gd name="connsiteX1" fmla="*/ 407194 w 466725"/>
                <a:gd name="connsiteY1" fmla="*/ 235744 h 466725"/>
                <a:gd name="connsiteX2" fmla="*/ 235744 w 466725"/>
                <a:gd name="connsiteY2" fmla="*/ 407194 h 466725"/>
                <a:gd name="connsiteX3" fmla="*/ 64294 w 466725"/>
                <a:gd name="connsiteY3" fmla="*/ 235744 h 466725"/>
                <a:gd name="connsiteX4" fmla="*/ 235744 w 466725"/>
                <a:gd name="connsiteY4" fmla="*/ 64294 h 466725"/>
                <a:gd name="connsiteX5" fmla="*/ 300514 w 466725"/>
                <a:gd name="connsiteY5" fmla="*/ 76676 h 466725"/>
                <a:gd name="connsiteX6" fmla="*/ 343376 w 466725"/>
                <a:gd name="connsiteY6" fmla="*/ 33814 h 466725"/>
                <a:gd name="connsiteX7" fmla="*/ 235744 w 466725"/>
                <a:gd name="connsiteY7" fmla="*/ 7144 h 466725"/>
                <a:gd name="connsiteX8" fmla="*/ 7144 w 466725"/>
                <a:gd name="connsiteY8" fmla="*/ 235744 h 466725"/>
                <a:gd name="connsiteX9" fmla="*/ 235744 w 466725"/>
                <a:gd name="connsiteY9" fmla="*/ 464344 h 466725"/>
                <a:gd name="connsiteX10" fmla="*/ 464344 w 466725"/>
                <a:gd name="connsiteY10" fmla="*/ 235744 h 466725"/>
                <a:gd name="connsiteX11" fmla="*/ 437674 w 466725"/>
                <a:gd name="connsiteY11" fmla="*/ 128111 h 466725"/>
                <a:gd name="connsiteX12" fmla="*/ 394811 w 466725"/>
                <a:gd name="connsiteY12" fmla="*/ 170974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725" h="466725">
                  <a:moveTo>
                    <a:pt x="394811" y="170974"/>
                  </a:moveTo>
                  <a:cubicBezTo>
                    <a:pt x="403384" y="190976"/>
                    <a:pt x="407194" y="212884"/>
                    <a:pt x="407194" y="235744"/>
                  </a:cubicBezTo>
                  <a:cubicBezTo>
                    <a:pt x="407194" y="330041"/>
                    <a:pt x="330041" y="407194"/>
                    <a:pt x="235744" y="407194"/>
                  </a:cubicBezTo>
                  <a:cubicBezTo>
                    <a:pt x="141446" y="407194"/>
                    <a:pt x="64294" y="330041"/>
                    <a:pt x="64294" y="235744"/>
                  </a:cubicBezTo>
                  <a:cubicBezTo>
                    <a:pt x="64294" y="141446"/>
                    <a:pt x="141446" y="64294"/>
                    <a:pt x="235744" y="64294"/>
                  </a:cubicBezTo>
                  <a:cubicBezTo>
                    <a:pt x="258604" y="64294"/>
                    <a:pt x="280511" y="69056"/>
                    <a:pt x="300514" y="76676"/>
                  </a:cubicBezTo>
                  <a:lnTo>
                    <a:pt x="343376" y="33814"/>
                  </a:lnTo>
                  <a:cubicBezTo>
                    <a:pt x="310991" y="16669"/>
                    <a:pt x="274796" y="7144"/>
                    <a:pt x="235744" y="7144"/>
                  </a:cubicBezTo>
                  <a:cubicBezTo>
                    <a:pt x="110014" y="7144"/>
                    <a:pt x="7144" y="110014"/>
                    <a:pt x="7144" y="235744"/>
                  </a:cubicBezTo>
                  <a:cubicBezTo>
                    <a:pt x="7144" y="361474"/>
                    <a:pt x="110014" y="464344"/>
                    <a:pt x="235744" y="464344"/>
                  </a:cubicBezTo>
                  <a:cubicBezTo>
                    <a:pt x="361474" y="464344"/>
                    <a:pt x="464344" y="361474"/>
                    <a:pt x="464344" y="235744"/>
                  </a:cubicBezTo>
                  <a:cubicBezTo>
                    <a:pt x="464344" y="196691"/>
                    <a:pt x="454819" y="160496"/>
                    <a:pt x="437674" y="128111"/>
                  </a:cubicBezTo>
                  <a:lnTo>
                    <a:pt x="394811" y="17097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grpSp>
        <p:nvGrpSpPr>
          <p:cNvPr id="33" name="Γραφικό 22" descr="Χρονόμετρο">
            <a:extLst>
              <a:ext uri="{FF2B5EF4-FFF2-40B4-BE49-F238E27FC236}"/>
            </a:extLst>
          </p:cNvPr>
          <p:cNvGrpSpPr/>
          <p:nvPr/>
        </p:nvGrpSpPr>
        <p:grpSpPr>
          <a:xfrm>
            <a:off x="5626131" y="2593492"/>
            <a:ext cx="750675" cy="659467"/>
            <a:chOff x="5638800" y="2971800"/>
            <a:chExt cx="914400" cy="914400"/>
          </a:xfrm>
          <a:solidFill>
            <a:schemeClr val="tx1">
              <a:lumMod val="75000"/>
              <a:lumOff val="25000"/>
            </a:schemeClr>
          </a:solidFill>
        </p:grpSpPr>
        <p:sp>
          <p:nvSpPr>
            <p:cNvPr id="34" name="Ελεύθερη σχεδίαση: Σχήμα 33">
              <a:extLst>
                <a:ext uri="{FF2B5EF4-FFF2-40B4-BE49-F238E27FC236}"/>
              </a:extLst>
            </p:cNvPr>
            <p:cNvSpPr/>
            <p:nvPr/>
          </p:nvSpPr>
          <p:spPr>
            <a:xfrm>
              <a:off x="6069806" y="3259931"/>
              <a:ext cx="47625" cy="47625"/>
            </a:xfrm>
            <a:custGeom>
              <a:avLst/>
              <a:gdLst>
                <a:gd name="connsiteX0" fmla="*/ 45244 w 47625"/>
                <a:gd name="connsiteY0" fmla="*/ 26194 h 47625"/>
                <a:gd name="connsiteX1" fmla="*/ 26194 w 47625"/>
                <a:gd name="connsiteY1" fmla="*/ 45244 h 47625"/>
                <a:gd name="connsiteX2" fmla="*/ 7144 w 47625"/>
                <a:gd name="connsiteY2" fmla="*/ 26194 h 47625"/>
                <a:gd name="connsiteX3" fmla="*/ 26194 w 47625"/>
                <a:gd name="connsiteY3" fmla="*/ 7144 h 47625"/>
                <a:gd name="connsiteX4" fmla="*/ 45244 w 47625"/>
                <a:gd name="connsiteY4" fmla="*/ 26194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5244" y="26194"/>
                  </a:moveTo>
                  <a:cubicBezTo>
                    <a:pt x="45244" y="36715"/>
                    <a:pt x="36715" y="45244"/>
                    <a:pt x="26194" y="45244"/>
                  </a:cubicBezTo>
                  <a:cubicBezTo>
                    <a:pt x="15673" y="45244"/>
                    <a:pt x="7144" y="36715"/>
                    <a:pt x="7144" y="26194"/>
                  </a:cubicBezTo>
                  <a:cubicBezTo>
                    <a:pt x="7144" y="15673"/>
                    <a:pt x="15673" y="7144"/>
                    <a:pt x="26194" y="7144"/>
                  </a:cubicBezTo>
                  <a:cubicBezTo>
                    <a:pt x="36715" y="7144"/>
                    <a:pt x="45244" y="15673"/>
                    <a:pt x="45244" y="2619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6" name="Ελεύθερη σχεδίαση: Σχήμα 45">
              <a:extLst>
                <a:ext uri="{FF2B5EF4-FFF2-40B4-BE49-F238E27FC236}"/>
              </a:extLst>
            </p:cNvPr>
            <p:cNvSpPr/>
            <p:nvPr/>
          </p:nvSpPr>
          <p:spPr>
            <a:xfrm>
              <a:off x="6069806" y="3640931"/>
              <a:ext cx="47625" cy="47625"/>
            </a:xfrm>
            <a:custGeom>
              <a:avLst/>
              <a:gdLst>
                <a:gd name="connsiteX0" fmla="*/ 45244 w 47625"/>
                <a:gd name="connsiteY0" fmla="*/ 26194 h 47625"/>
                <a:gd name="connsiteX1" fmla="*/ 26194 w 47625"/>
                <a:gd name="connsiteY1" fmla="*/ 45244 h 47625"/>
                <a:gd name="connsiteX2" fmla="*/ 7144 w 47625"/>
                <a:gd name="connsiteY2" fmla="*/ 26194 h 47625"/>
                <a:gd name="connsiteX3" fmla="*/ 26194 w 47625"/>
                <a:gd name="connsiteY3" fmla="*/ 7144 h 47625"/>
                <a:gd name="connsiteX4" fmla="*/ 45244 w 47625"/>
                <a:gd name="connsiteY4" fmla="*/ 26194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5244" y="26194"/>
                  </a:moveTo>
                  <a:cubicBezTo>
                    <a:pt x="45244" y="36715"/>
                    <a:pt x="36715" y="45244"/>
                    <a:pt x="26194" y="45244"/>
                  </a:cubicBezTo>
                  <a:cubicBezTo>
                    <a:pt x="15673" y="45244"/>
                    <a:pt x="7144" y="36715"/>
                    <a:pt x="7144" y="26194"/>
                  </a:cubicBezTo>
                  <a:cubicBezTo>
                    <a:pt x="7144" y="15673"/>
                    <a:pt x="15673" y="7144"/>
                    <a:pt x="26194" y="7144"/>
                  </a:cubicBezTo>
                  <a:cubicBezTo>
                    <a:pt x="36715" y="7144"/>
                    <a:pt x="45244" y="15673"/>
                    <a:pt x="45244" y="2619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7" name="Ελεύθερη σχεδίαση: Σχήμα 46">
              <a:extLst>
                <a:ext uri="{FF2B5EF4-FFF2-40B4-BE49-F238E27FC236}"/>
              </a:extLst>
            </p:cNvPr>
            <p:cNvSpPr/>
            <p:nvPr/>
          </p:nvSpPr>
          <p:spPr>
            <a:xfrm>
              <a:off x="6260306" y="3440906"/>
              <a:ext cx="47625" cy="47625"/>
            </a:xfrm>
            <a:custGeom>
              <a:avLst/>
              <a:gdLst>
                <a:gd name="connsiteX0" fmla="*/ 45244 w 47625"/>
                <a:gd name="connsiteY0" fmla="*/ 26194 h 47625"/>
                <a:gd name="connsiteX1" fmla="*/ 26194 w 47625"/>
                <a:gd name="connsiteY1" fmla="*/ 45244 h 47625"/>
                <a:gd name="connsiteX2" fmla="*/ 7144 w 47625"/>
                <a:gd name="connsiteY2" fmla="*/ 26194 h 47625"/>
                <a:gd name="connsiteX3" fmla="*/ 26194 w 47625"/>
                <a:gd name="connsiteY3" fmla="*/ 7144 h 47625"/>
                <a:gd name="connsiteX4" fmla="*/ 45244 w 47625"/>
                <a:gd name="connsiteY4" fmla="*/ 26194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5244" y="26194"/>
                  </a:moveTo>
                  <a:cubicBezTo>
                    <a:pt x="45244" y="36715"/>
                    <a:pt x="36715" y="45244"/>
                    <a:pt x="26194" y="45244"/>
                  </a:cubicBezTo>
                  <a:cubicBezTo>
                    <a:pt x="15673" y="45244"/>
                    <a:pt x="7144" y="36715"/>
                    <a:pt x="7144" y="26194"/>
                  </a:cubicBezTo>
                  <a:cubicBezTo>
                    <a:pt x="7144" y="15673"/>
                    <a:pt x="15673" y="7144"/>
                    <a:pt x="26194" y="7144"/>
                  </a:cubicBezTo>
                  <a:cubicBezTo>
                    <a:pt x="36715" y="7144"/>
                    <a:pt x="45244" y="15673"/>
                    <a:pt x="45244" y="2619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9" name="Ελεύθερη σχεδίαση: Σχήμα 48">
              <a:extLst>
                <a:ext uri="{FF2B5EF4-FFF2-40B4-BE49-F238E27FC236}"/>
              </a:extLst>
            </p:cNvPr>
            <p:cNvSpPr/>
            <p:nvPr/>
          </p:nvSpPr>
          <p:spPr>
            <a:xfrm>
              <a:off x="5879306" y="3440906"/>
              <a:ext cx="47625" cy="47625"/>
            </a:xfrm>
            <a:custGeom>
              <a:avLst/>
              <a:gdLst>
                <a:gd name="connsiteX0" fmla="*/ 45244 w 47625"/>
                <a:gd name="connsiteY0" fmla="*/ 26194 h 47625"/>
                <a:gd name="connsiteX1" fmla="*/ 26194 w 47625"/>
                <a:gd name="connsiteY1" fmla="*/ 45244 h 47625"/>
                <a:gd name="connsiteX2" fmla="*/ 7144 w 47625"/>
                <a:gd name="connsiteY2" fmla="*/ 26194 h 47625"/>
                <a:gd name="connsiteX3" fmla="*/ 26194 w 47625"/>
                <a:gd name="connsiteY3" fmla="*/ 7144 h 47625"/>
                <a:gd name="connsiteX4" fmla="*/ 45244 w 47625"/>
                <a:gd name="connsiteY4" fmla="*/ 26194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5244" y="26194"/>
                  </a:moveTo>
                  <a:cubicBezTo>
                    <a:pt x="45244" y="36715"/>
                    <a:pt x="36715" y="45244"/>
                    <a:pt x="26194" y="45244"/>
                  </a:cubicBezTo>
                  <a:cubicBezTo>
                    <a:pt x="15673" y="45244"/>
                    <a:pt x="7144" y="36715"/>
                    <a:pt x="7144" y="26194"/>
                  </a:cubicBezTo>
                  <a:cubicBezTo>
                    <a:pt x="7144" y="15673"/>
                    <a:pt x="15673" y="7144"/>
                    <a:pt x="26194" y="7144"/>
                  </a:cubicBezTo>
                  <a:cubicBezTo>
                    <a:pt x="36715" y="7144"/>
                    <a:pt x="45244" y="15673"/>
                    <a:pt x="45244" y="2619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50" name="Ελεύθερη σχεδίαση: Σχήμα 49">
              <a:extLst>
                <a:ext uri="{FF2B5EF4-FFF2-40B4-BE49-F238E27FC236}"/>
              </a:extLst>
            </p:cNvPr>
            <p:cNvSpPr/>
            <p:nvPr/>
          </p:nvSpPr>
          <p:spPr>
            <a:xfrm>
              <a:off x="6069806" y="3326606"/>
              <a:ext cx="133350" cy="247650"/>
            </a:xfrm>
            <a:custGeom>
              <a:avLst/>
              <a:gdLst>
                <a:gd name="connsiteX0" fmla="*/ 45244 w 133350"/>
                <a:gd name="connsiteY0" fmla="*/ 7144 h 247650"/>
                <a:gd name="connsiteX1" fmla="*/ 7144 w 133350"/>
                <a:gd name="connsiteY1" fmla="*/ 7144 h 247650"/>
                <a:gd name="connsiteX2" fmla="*/ 7144 w 133350"/>
                <a:gd name="connsiteY2" fmla="*/ 140494 h 247650"/>
                <a:gd name="connsiteX3" fmla="*/ 12859 w 133350"/>
                <a:gd name="connsiteY3" fmla="*/ 153829 h 247650"/>
                <a:gd name="connsiteX4" fmla="*/ 107156 w 133350"/>
                <a:gd name="connsiteY4" fmla="*/ 248126 h 247650"/>
                <a:gd name="connsiteX5" fmla="*/ 133826 w 133350"/>
                <a:gd name="connsiteY5" fmla="*/ 221456 h 247650"/>
                <a:gd name="connsiteX6" fmla="*/ 45244 w 133350"/>
                <a:gd name="connsiteY6" fmla="*/ 132874 h 247650"/>
                <a:gd name="connsiteX7" fmla="*/ 45244 w 133350"/>
                <a:gd name="connsiteY7" fmla="*/ 7144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3350" h="247650">
                  <a:moveTo>
                    <a:pt x="45244" y="7144"/>
                  </a:moveTo>
                  <a:lnTo>
                    <a:pt x="7144" y="7144"/>
                  </a:lnTo>
                  <a:lnTo>
                    <a:pt x="7144" y="140494"/>
                  </a:lnTo>
                  <a:cubicBezTo>
                    <a:pt x="7144" y="145256"/>
                    <a:pt x="9049" y="150019"/>
                    <a:pt x="12859" y="153829"/>
                  </a:cubicBezTo>
                  <a:lnTo>
                    <a:pt x="107156" y="248126"/>
                  </a:lnTo>
                  <a:lnTo>
                    <a:pt x="133826" y="221456"/>
                  </a:lnTo>
                  <a:lnTo>
                    <a:pt x="45244" y="132874"/>
                  </a:lnTo>
                  <a:lnTo>
                    <a:pt x="45244" y="71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51" name="Ελεύθερη σχεδίαση: Σχήμα 50">
              <a:extLst>
                <a:ext uri="{FF2B5EF4-FFF2-40B4-BE49-F238E27FC236}"/>
              </a:extLst>
            </p:cNvPr>
            <p:cNvSpPr/>
            <p:nvPr/>
          </p:nvSpPr>
          <p:spPr>
            <a:xfrm>
              <a:off x="5765297" y="3050381"/>
              <a:ext cx="657225" cy="752475"/>
            </a:xfrm>
            <a:custGeom>
              <a:avLst/>
              <a:gdLst>
                <a:gd name="connsiteX0" fmla="*/ 330703 w 657225"/>
                <a:gd name="connsiteY0" fmla="*/ 692944 h 752475"/>
                <a:gd name="connsiteX1" fmla="*/ 64003 w 657225"/>
                <a:gd name="connsiteY1" fmla="*/ 426244 h 752475"/>
                <a:gd name="connsiteX2" fmla="*/ 330703 w 657225"/>
                <a:gd name="connsiteY2" fmla="*/ 159544 h 752475"/>
                <a:gd name="connsiteX3" fmla="*/ 597403 w 657225"/>
                <a:gd name="connsiteY3" fmla="*/ 426244 h 752475"/>
                <a:gd name="connsiteX4" fmla="*/ 330703 w 657225"/>
                <a:gd name="connsiteY4" fmla="*/ 692944 h 752475"/>
                <a:gd name="connsiteX5" fmla="*/ 330703 w 657225"/>
                <a:gd name="connsiteY5" fmla="*/ 692944 h 752475"/>
                <a:gd name="connsiteX6" fmla="*/ 556445 w 657225"/>
                <a:gd name="connsiteY6" fmla="*/ 193834 h 752475"/>
                <a:gd name="connsiteX7" fmla="*/ 585020 w 657225"/>
                <a:gd name="connsiteY7" fmla="*/ 165259 h 752475"/>
                <a:gd name="connsiteX8" fmla="*/ 584068 w 657225"/>
                <a:gd name="connsiteY8" fmla="*/ 125254 h 752475"/>
                <a:gd name="connsiteX9" fmla="*/ 544063 w 657225"/>
                <a:gd name="connsiteY9" fmla="*/ 124301 h 752475"/>
                <a:gd name="connsiteX10" fmla="*/ 511678 w 657225"/>
                <a:gd name="connsiteY10" fmla="*/ 157639 h 752475"/>
                <a:gd name="connsiteX11" fmla="*/ 359278 w 657225"/>
                <a:gd name="connsiteY11" fmla="*/ 104299 h 752475"/>
                <a:gd name="connsiteX12" fmla="*/ 359278 w 657225"/>
                <a:gd name="connsiteY12" fmla="*/ 64294 h 752475"/>
                <a:gd name="connsiteX13" fmla="*/ 445003 w 657225"/>
                <a:gd name="connsiteY13" fmla="*/ 64294 h 752475"/>
                <a:gd name="connsiteX14" fmla="*/ 445003 w 657225"/>
                <a:gd name="connsiteY14" fmla="*/ 7144 h 752475"/>
                <a:gd name="connsiteX15" fmla="*/ 216403 w 657225"/>
                <a:gd name="connsiteY15" fmla="*/ 7144 h 752475"/>
                <a:gd name="connsiteX16" fmla="*/ 216403 w 657225"/>
                <a:gd name="connsiteY16" fmla="*/ 64294 h 752475"/>
                <a:gd name="connsiteX17" fmla="*/ 302128 w 657225"/>
                <a:gd name="connsiteY17" fmla="*/ 64294 h 752475"/>
                <a:gd name="connsiteX18" fmla="*/ 302128 w 657225"/>
                <a:gd name="connsiteY18" fmla="*/ 103346 h 752475"/>
                <a:gd name="connsiteX19" fmla="*/ 9710 w 657225"/>
                <a:gd name="connsiteY19" fmla="*/ 385286 h 752475"/>
                <a:gd name="connsiteX20" fmla="*/ 223070 w 657225"/>
                <a:gd name="connsiteY20" fmla="*/ 731044 h 752475"/>
                <a:gd name="connsiteX21" fmla="*/ 606928 w 657225"/>
                <a:gd name="connsiteY21" fmla="*/ 596741 h 752475"/>
                <a:gd name="connsiteX22" fmla="*/ 556445 w 657225"/>
                <a:gd name="connsiteY22" fmla="*/ 193834 h 752475"/>
                <a:gd name="connsiteX23" fmla="*/ 556445 w 657225"/>
                <a:gd name="connsiteY23" fmla="*/ 19383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57225" h="752475">
                  <a:moveTo>
                    <a:pt x="330703" y="692944"/>
                  </a:moveTo>
                  <a:cubicBezTo>
                    <a:pt x="183065" y="692944"/>
                    <a:pt x="64003" y="573881"/>
                    <a:pt x="64003" y="426244"/>
                  </a:cubicBezTo>
                  <a:cubicBezTo>
                    <a:pt x="64003" y="278606"/>
                    <a:pt x="183065" y="159544"/>
                    <a:pt x="330703" y="159544"/>
                  </a:cubicBezTo>
                  <a:cubicBezTo>
                    <a:pt x="478340" y="159544"/>
                    <a:pt x="597403" y="278606"/>
                    <a:pt x="597403" y="426244"/>
                  </a:cubicBezTo>
                  <a:cubicBezTo>
                    <a:pt x="597403" y="573881"/>
                    <a:pt x="478340" y="692944"/>
                    <a:pt x="330703" y="692944"/>
                  </a:cubicBezTo>
                  <a:lnTo>
                    <a:pt x="330703" y="692944"/>
                  </a:lnTo>
                  <a:close/>
                  <a:moveTo>
                    <a:pt x="556445" y="193834"/>
                  </a:moveTo>
                  <a:lnTo>
                    <a:pt x="585020" y="165259"/>
                  </a:lnTo>
                  <a:cubicBezTo>
                    <a:pt x="595498" y="153829"/>
                    <a:pt x="595498" y="136684"/>
                    <a:pt x="584068" y="125254"/>
                  </a:cubicBezTo>
                  <a:cubicBezTo>
                    <a:pt x="573590" y="114776"/>
                    <a:pt x="555493" y="113824"/>
                    <a:pt x="544063" y="124301"/>
                  </a:cubicBezTo>
                  <a:lnTo>
                    <a:pt x="511678" y="157639"/>
                  </a:lnTo>
                  <a:cubicBezTo>
                    <a:pt x="465958" y="127159"/>
                    <a:pt x="413570" y="108109"/>
                    <a:pt x="359278" y="104299"/>
                  </a:cubicBezTo>
                  <a:lnTo>
                    <a:pt x="359278" y="64294"/>
                  </a:lnTo>
                  <a:lnTo>
                    <a:pt x="445003" y="64294"/>
                  </a:lnTo>
                  <a:lnTo>
                    <a:pt x="445003" y="7144"/>
                  </a:lnTo>
                  <a:lnTo>
                    <a:pt x="216403" y="7144"/>
                  </a:lnTo>
                  <a:lnTo>
                    <a:pt x="216403" y="64294"/>
                  </a:lnTo>
                  <a:lnTo>
                    <a:pt x="302128" y="64294"/>
                  </a:lnTo>
                  <a:lnTo>
                    <a:pt x="302128" y="103346"/>
                  </a:lnTo>
                  <a:cubicBezTo>
                    <a:pt x="150680" y="116681"/>
                    <a:pt x="28760" y="233839"/>
                    <a:pt x="9710" y="385286"/>
                  </a:cubicBezTo>
                  <a:cubicBezTo>
                    <a:pt x="-9340" y="536734"/>
                    <a:pt x="79243" y="680561"/>
                    <a:pt x="223070" y="731044"/>
                  </a:cubicBezTo>
                  <a:cubicBezTo>
                    <a:pt x="366898" y="781526"/>
                    <a:pt x="525965" y="726281"/>
                    <a:pt x="606928" y="596741"/>
                  </a:cubicBezTo>
                  <a:cubicBezTo>
                    <a:pt x="687890" y="467201"/>
                    <a:pt x="665030" y="299561"/>
                    <a:pt x="556445" y="193834"/>
                  </a:cubicBezTo>
                  <a:lnTo>
                    <a:pt x="556445" y="19383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grpSp>
        <p:nvGrpSpPr>
          <p:cNvPr id="52" name="Γραφικό 24" descr="Ιεραρχία">
            <a:extLst>
              <a:ext uri="{FF2B5EF4-FFF2-40B4-BE49-F238E27FC236}"/>
            </a:extLst>
          </p:cNvPr>
          <p:cNvGrpSpPr/>
          <p:nvPr/>
        </p:nvGrpSpPr>
        <p:grpSpPr>
          <a:xfrm>
            <a:off x="9131643" y="4117025"/>
            <a:ext cx="685813" cy="733425"/>
            <a:chOff x="5788800" y="3121800"/>
            <a:chExt cx="914400" cy="914400"/>
          </a:xfrm>
          <a:solidFill>
            <a:schemeClr val="tx1">
              <a:lumMod val="75000"/>
              <a:lumOff val="25000"/>
            </a:schemeClr>
          </a:solidFill>
        </p:grpSpPr>
        <p:sp>
          <p:nvSpPr>
            <p:cNvPr id="53" name="Ελεύθερη σχεδίαση: Σχήμα 52">
              <a:extLst>
                <a:ext uri="{FF2B5EF4-FFF2-40B4-BE49-F238E27FC236}"/>
              </a:extLst>
            </p:cNvPr>
            <p:cNvSpPr/>
            <p:nvPr/>
          </p:nvSpPr>
          <p:spPr>
            <a:xfrm>
              <a:off x="6143606" y="3762356"/>
              <a:ext cx="200025" cy="142875"/>
            </a:xfrm>
            <a:custGeom>
              <a:avLst/>
              <a:gdLst>
                <a:gd name="connsiteX0" fmla="*/ 7144 w 200025"/>
                <a:gd name="connsiteY0" fmla="*/ 7144 h 142875"/>
                <a:gd name="connsiteX1" fmla="*/ 197644 w 200025"/>
                <a:gd name="connsiteY1" fmla="*/ 7144 h 142875"/>
                <a:gd name="connsiteX2" fmla="*/ 197644 w 200025"/>
                <a:gd name="connsiteY2" fmla="*/ 140494 h 142875"/>
                <a:gd name="connsiteX3" fmla="*/ 7144 w 200025"/>
                <a:gd name="connsiteY3" fmla="*/ 140494 h 142875"/>
              </a:gdLst>
              <a:ahLst/>
              <a:cxnLst>
                <a:cxn ang="0">
                  <a:pos x="connsiteX0" y="connsiteY0"/>
                </a:cxn>
                <a:cxn ang="0">
                  <a:pos x="connsiteX1" y="connsiteY1"/>
                </a:cxn>
                <a:cxn ang="0">
                  <a:pos x="connsiteX2" y="connsiteY2"/>
                </a:cxn>
                <a:cxn ang="0">
                  <a:pos x="connsiteX3" y="connsiteY3"/>
                </a:cxn>
              </a:cxnLst>
              <a:rect l="l" t="t" r="r" b="b"/>
              <a:pathLst>
                <a:path w="200025" h="142875">
                  <a:moveTo>
                    <a:pt x="7144" y="7144"/>
                  </a:moveTo>
                  <a:lnTo>
                    <a:pt x="197644" y="7144"/>
                  </a:lnTo>
                  <a:lnTo>
                    <a:pt x="197644" y="140494"/>
                  </a:lnTo>
                  <a:lnTo>
                    <a:pt x="7144" y="1404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54" name="Ελεύθερη σχεδίαση: Σχήμα 53">
              <a:extLst>
                <a:ext uri="{FF2B5EF4-FFF2-40B4-BE49-F238E27FC236}"/>
              </a:extLst>
            </p:cNvPr>
            <p:cNvSpPr/>
            <p:nvPr/>
          </p:nvSpPr>
          <p:spPr>
            <a:xfrm>
              <a:off x="6143606" y="3248006"/>
              <a:ext cx="200025" cy="142875"/>
            </a:xfrm>
            <a:custGeom>
              <a:avLst/>
              <a:gdLst>
                <a:gd name="connsiteX0" fmla="*/ 7144 w 200025"/>
                <a:gd name="connsiteY0" fmla="*/ 7144 h 142875"/>
                <a:gd name="connsiteX1" fmla="*/ 197644 w 200025"/>
                <a:gd name="connsiteY1" fmla="*/ 7144 h 142875"/>
                <a:gd name="connsiteX2" fmla="*/ 197644 w 200025"/>
                <a:gd name="connsiteY2" fmla="*/ 140494 h 142875"/>
                <a:gd name="connsiteX3" fmla="*/ 7144 w 200025"/>
                <a:gd name="connsiteY3" fmla="*/ 140494 h 142875"/>
              </a:gdLst>
              <a:ahLst/>
              <a:cxnLst>
                <a:cxn ang="0">
                  <a:pos x="connsiteX0" y="connsiteY0"/>
                </a:cxn>
                <a:cxn ang="0">
                  <a:pos x="connsiteX1" y="connsiteY1"/>
                </a:cxn>
                <a:cxn ang="0">
                  <a:pos x="connsiteX2" y="connsiteY2"/>
                </a:cxn>
                <a:cxn ang="0">
                  <a:pos x="connsiteX3" y="connsiteY3"/>
                </a:cxn>
              </a:cxnLst>
              <a:rect l="l" t="t" r="r" b="b"/>
              <a:pathLst>
                <a:path w="200025" h="142875">
                  <a:moveTo>
                    <a:pt x="7144" y="7144"/>
                  </a:moveTo>
                  <a:lnTo>
                    <a:pt x="197644" y="7144"/>
                  </a:lnTo>
                  <a:lnTo>
                    <a:pt x="197644" y="140494"/>
                  </a:lnTo>
                  <a:lnTo>
                    <a:pt x="7144" y="1404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55" name="Ελεύθερη σχεδίαση: Σχήμα 54">
              <a:extLst>
                <a:ext uri="{FF2B5EF4-FFF2-40B4-BE49-F238E27FC236}"/>
              </a:extLst>
            </p:cNvPr>
            <p:cNvSpPr/>
            <p:nvPr/>
          </p:nvSpPr>
          <p:spPr>
            <a:xfrm>
              <a:off x="5857856" y="3762356"/>
              <a:ext cx="200025" cy="142875"/>
            </a:xfrm>
            <a:custGeom>
              <a:avLst/>
              <a:gdLst>
                <a:gd name="connsiteX0" fmla="*/ 7144 w 200025"/>
                <a:gd name="connsiteY0" fmla="*/ 7144 h 142875"/>
                <a:gd name="connsiteX1" fmla="*/ 197644 w 200025"/>
                <a:gd name="connsiteY1" fmla="*/ 7144 h 142875"/>
                <a:gd name="connsiteX2" fmla="*/ 197644 w 200025"/>
                <a:gd name="connsiteY2" fmla="*/ 140494 h 142875"/>
                <a:gd name="connsiteX3" fmla="*/ 7144 w 200025"/>
                <a:gd name="connsiteY3" fmla="*/ 140494 h 142875"/>
              </a:gdLst>
              <a:ahLst/>
              <a:cxnLst>
                <a:cxn ang="0">
                  <a:pos x="connsiteX0" y="connsiteY0"/>
                </a:cxn>
                <a:cxn ang="0">
                  <a:pos x="connsiteX1" y="connsiteY1"/>
                </a:cxn>
                <a:cxn ang="0">
                  <a:pos x="connsiteX2" y="connsiteY2"/>
                </a:cxn>
                <a:cxn ang="0">
                  <a:pos x="connsiteX3" y="connsiteY3"/>
                </a:cxn>
              </a:cxnLst>
              <a:rect l="l" t="t" r="r" b="b"/>
              <a:pathLst>
                <a:path w="200025" h="142875">
                  <a:moveTo>
                    <a:pt x="7144" y="7144"/>
                  </a:moveTo>
                  <a:lnTo>
                    <a:pt x="197644" y="7144"/>
                  </a:lnTo>
                  <a:lnTo>
                    <a:pt x="197644" y="140494"/>
                  </a:lnTo>
                  <a:lnTo>
                    <a:pt x="7144" y="1404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56" name="Ελεύθερη σχεδίαση: Σχήμα 55">
              <a:extLst>
                <a:ext uri="{FF2B5EF4-FFF2-40B4-BE49-F238E27FC236}"/>
              </a:extLst>
            </p:cNvPr>
            <p:cNvSpPr/>
            <p:nvPr/>
          </p:nvSpPr>
          <p:spPr>
            <a:xfrm>
              <a:off x="6429356" y="3762356"/>
              <a:ext cx="200025" cy="142875"/>
            </a:xfrm>
            <a:custGeom>
              <a:avLst/>
              <a:gdLst>
                <a:gd name="connsiteX0" fmla="*/ 7144 w 200025"/>
                <a:gd name="connsiteY0" fmla="*/ 7144 h 142875"/>
                <a:gd name="connsiteX1" fmla="*/ 197644 w 200025"/>
                <a:gd name="connsiteY1" fmla="*/ 7144 h 142875"/>
                <a:gd name="connsiteX2" fmla="*/ 197644 w 200025"/>
                <a:gd name="connsiteY2" fmla="*/ 140494 h 142875"/>
                <a:gd name="connsiteX3" fmla="*/ 7144 w 200025"/>
                <a:gd name="connsiteY3" fmla="*/ 140494 h 142875"/>
              </a:gdLst>
              <a:ahLst/>
              <a:cxnLst>
                <a:cxn ang="0">
                  <a:pos x="connsiteX0" y="connsiteY0"/>
                </a:cxn>
                <a:cxn ang="0">
                  <a:pos x="connsiteX1" y="connsiteY1"/>
                </a:cxn>
                <a:cxn ang="0">
                  <a:pos x="connsiteX2" y="connsiteY2"/>
                </a:cxn>
                <a:cxn ang="0">
                  <a:pos x="connsiteX3" y="connsiteY3"/>
                </a:cxn>
              </a:cxnLst>
              <a:rect l="l" t="t" r="r" b="b"/>
              <a:pathLst>
                <a:path w="200025" h="142875">
                  <a:moveTo>
                    <a:pt x="7144" y="7144"/>
                  </a:moveTo>
                  <a:lnTo>
                    <a:pt x="197644" y="7144"/>
                  </a:lnTo>
                  <a:lnTo>
                    <a:pt x="197644" y="140494"/>
                  </a:lnTo>
                  <a:lnTo>
                    <a:pt x="7144" y="1404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57" name="Ελεύθερη σχεδίαση: Σχήμα 56">
              <a:extLst>
                <a:ext uri="{FF2B5EF4-FFF2-40B4-BE49-F238E27FC236}"/>
              </a:extLst>
            </p:cNvPr>
            <p:cNvSpPr/>
            <p:nvPr/>
          </p:nvSpPr>
          <p:spPr>
            <a:xfrm>
              <a:off x="5934056" y="3419456"/>
              <a:ext cx="619125" cy="314325"/>
            </a:xfrm>
            <a:custGeom>
              <a:avLst/>
              <a:gdLst>
                <a:gd name="connsiteX0" fmla="*/ 330994 w 619125"/>
                <a:gd name="connsiteY0" fmla="*/ 140494 h 314325"/>
                <a:gd name="connsiteX1" fmla="*/ 330994 w 619125"/>
                <a:gd name="connsiteY1" fmla="*/ 7144 h 314325"/>
                <a:gd name="connsiteX2" fmla="*/ 292894 w 619125"/>
                <a:gd name="connsiteY2" fmla="*/ 7144 h 314325"/>
                <a:gd name="connsiteX3" fmla="*/ 292894 w 619125"/>
                <a:gd name="connsiteY3" fmla="*/ 140494 h 314325"/>
                <a:gd name="connsiteX4" fmla="*/ 7144 w 619125"/>
                <a:gd name="connsiteY4" fmla="*/ 140494 h 314325"/>
                <a:gd name="connsiteX5" fmla="*/ 7144 w 619125"/>
                <a:gd name="connsiteY5" fmla="*/ 311944 h 314325"/>
                <a:gd name="connsiteX6" fmla="*/ 45244 w 619125"/>
                <a:gd name="connsiteY6" fmla="*/ 311944 h 314325"/>
                <a:gd name="connsiteX7" fmla="*/ 45244 w 619125"/>
                <a:gd name="connsiteY7" fmla="*/ 178594 h 314325"/>
                <a:gd name="connsiteX8" fmla="*/ 292894 w 619125"/>
                <a:gd name="connsiteY8" fmla="*/ 178594 h 314325"/>
                <a:gd name="connsiteX9" fmla="*/ 292894 w 619125"/>
                <a:gd name="connsiteY9" fmla="*/ 311944 h 314325"/>
                <a:gd name="connsiteX10" fmla="*/ 330994 w 619125"/>
                <a:gd name="connsiteY10" fmla="*/ 311944 h 314325"/>
                <a:gd name="connsiteX11" fmla="*/ 330994 w 619125"/>
                <a:gd name="connsiteY11" fmla="*/ 178594 h 314325"/>
                <a:gd name="connsiteX12" fmla="*/ 578644 w 619125"/>
                <a:gd name="connsiteY12" fmla="*/ 178594 h 314325"/>
                <a:gd name="connsiteX13" fmla="*/ 578644 w 619125"/>
                <a:gd name="connsiteY13" fmla="*/ 311944 h 314325"/>
                <a:gd name="connsiteX14" fmla="*/ 616744 w 619125"/>
                <a:gd name="connsiteY14" fmla="*/ 311944 h 314325"/>
                <a:gd name="connsiteX15" fmla="*/ 616744 w 619125"/>
                <a:gd name="connsiteY15" fmla="*/ 140494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9125" h="314325">
                  <a:moveTo>
                    <a:pt x="330994" y="140494"/>
                  </a:moveTo>
                  <a:lnTo>
                    <a:pt x="330994" y="7144"/>
                  </a:lnTo>
                  <a:lnTo>
                    <a:pt x="292894" y="7144"/>
                  </a:lnTo>
                  <a:lnTo>
                    <a:pt x="292894" y="140494"/>
                  </a:lnTo>
                  <a:lnTo>
                    <a:pt x="7144" y="140494"/>
                  </a:lnTo>
                  <a:lnTo>
                    <a:pt x="7144" y="311944"/>
                  </a:lnTo>
                  <a:lnTo>
                    <a:pt x="45244" y="311944"/>
                  </a:lnTo>
                  <a:lnTo>
                    <a:pt x="45244" y="178594"/>
                  </a:lnTo>
                  <a:lnTo>
                    <a:pt x="292894" y="178594"/>
                  </a:lnTo>
                  <a:lnTo>
                    <a:pt x="292894" y="311944"/>
                  </a:lnTo>
                  <a:lnTo>
                    <a:pt x="330994" y="311944"/>
                  </a:lnTo>
                  <a:lnTo>
                    <a:pt x="330994" y="178594"/>
                  </a:lnTo>
                  <a:lnTo>
                    <a:pt x="578644" y="178594"/>
                  </a:lnTo>
                  <a:lnTo>
                    <a:pt x="578644" y="311944"/>
                  </a:lnTo>
                  <a:lnTo>
                    <a:pt x="616744" y="311944"/>
                  </a:lnTo>
                  <a:lnTo>
                    <a:pt x="616744" y="1404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grpSp>
        <p:nvGrpSpPr>
          <p:cNvPr id="58" name="Γραφικό 28" descr="Πυξίδα">
            <a:extLst>
              <a:ext uri="{FF2B5EF4-FFF2-40B4-BE49-F238E27FC236}"/>
            </a:extLst>
          </p:cNvPr>
          <p:cNvGrpSpPr/>
          <p:nvPr/>
        </p:nvGrpSpPr>
        <p:grpSpPr>
          <a:xfrm>
            <a:off x="5682426" y="4309930"/>
            <a:ext cx="704549" cy="634876"/>
            <a:chOff x="5938800" y="3271800"/>
            <a:chExt cx="914400" cy="914400"/>
          </a:xfrm>
          <a:solidFill>
            <a:schemeClr val="tx1">
              <a:lumMod val="75000"/>
              <a:lumOff val="25000"/>
            </a:schemeClr>
          </a:solidFill>
        </p:grpSpPr>
        <p:sp>
          <p:nvSpPr>
            <p:cNvPr id="59" name="Ελεύθερη σχεδίαση: Σχήμα 58">
              <a:extLst>
                <a:ext uri="{FF2B5EF4-FFF2-40B4-BE49-F238E27FC236}"/>
              </a:extLst>
            </p:cNvPr>
            <p:cNvSpPr/>
            <p:nvPr/>
          </p:nvSpPr>
          <p:spPr>
            <a:xfrm>
              <a:off x="6026906" y="3359906"/>
              <a:ext cx="733425" cy="733425"/>
            </a:xfrm>
            <a:custGeom>
              <a:avLst/>
              <a:gdLst>
                <a:gd name="connsiteX0" fmla="*/ 369094 w 733425"/>
                <a:gd name="connsiteY0" fmla="*/ 7144 h 733425"/>
                <a:gd name="connsiteX1" fmla="*/ 7144 w 733425"/>
                <a:gd name="connsiteY1" fmla="*/ 369094 h 733425"/>
                <a:gd name="connsiteX2" fmla="*/ 369094 w 733425"/>
                <a:gd name="connsiteY2" fmla="*/ 731044 h 733425"/>
                <a:gd name="connsiteX3" fmla="*/ 731044 w 733425"/>
                <a:gd name="connsiteY3" fmla="*/ 369094 h 733425"/>
                <a:gd name="connsiteX4" fmla="*/ 369094 w 733425"/>
                <a:gd name="connsiteY4" fmla="*/ 7144 h 733425"/>
                <a:gd name="connsiteX5" fmla="*/ 369094 w 733425"/>
                <a:gd name="connsiteY5" fmla="*/ 64294 h 733425"/>
                <a:gd name="connsiteX6" fmla="*/ 673894 w 733425"/>
                <a:gd name="connsiteY6" fmla="*/ 369094 h 733425"/>
                <a:gd name="connsiteX7" fmla="*/ 369094 w 733425"/>
                <a:gd name="connsiteY7" fmla="*/ 673894 h 733425"/>
                <a:gd name="connsiteX8" fmla="*/ 64294 w 733425"/>
                <a:gd name="connsiteY8" fmla="*/ 369094 h 733425"/>
                <a:gd name="connsiteX9" fmla="*/ 369094 w 733425"/>
                <a:gd name="connsiteY9" fmla="*/ 64294 h 73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3425" h="733425">
                  <a:moveTo>
                    <a:pt x="369094" y="7144"/>
                  </a:moveTo>
                  <a:cubicBezTo>
                    <a:pt x="169069" y="7144"/>
                    <a:pt x="7144" y="169069"/>
                    <a:pt x="7144" y="369094"/>
                  </a:cubicBezTo>
                  <a:cubicBezTo>
                    <a:pt x="7144" y="569119"/>
                    <a:pt x="169069" y="731044"/>
                    <a:pt x="369094" y="731044"/>
                  </a:cubicBezTo>
                  <a:cubicBezTo>
                    <a:pt x="569119" y="731044"/>
                    <a:pt x="731044" y="569119"/>
                    <a:pt x="731044" y="369094"/>
                  </a:cubicBezTo>
                  <a:cubicBezTo>
                    <a:pt x="731044" y="169069"/>
                    <a:pt x="569119" y="7144"/>
                    <a:pt x="369094" y="7144"/>
                  </a:cubicBezTo>
                  <a:close/>
                  <a:moveTo>
                    <a:pt x="369094" y="64294"/>
                  </a:moveTo>
                  <a:cubicBezTo>
                    <a:pt x="536734" y="64294"/>
                    <a:pt x="673894" y="201454"/>
                    <a:pt x="673894" y="369094"/>
                  </a:cubicBezTo>
                  <a:cubicBezTo>
                    <a:pt x="673894" y="536734"/>
                    <a:pt x="536734" y="673894"/>
                    <a:pt x="369094" y="673894"/>
                  </a:cubicBezTo>
                  <a:cubicBezTo>
                    <a:pt x="201454" y="673894"/>
                    <a:pt x="64294" y="536734"/>
                    <a:pt x="64294" y="369094"/>
                  </a:cubicBezTo>
                  <a:cubicBezTo>
                    <a:pt x="64294" y="201454"/>
                    <a:pt x="201454" y="64294"/>
                    <a:pt x="369094" y="64294"/>
                  </a:cubicBezTo>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60" name="Ελεύθερη σχεδίαση: Σχήμα 59">
              <a:extLst>
                <a:ext uri="{FF2B5EF4-FFF2-40B4-BE49-F238E27FC236}"/>
              </a:extLst>
            </p:cNvPr>
            <p:cNvSpPr/>
            <p:nvPr/>
          </p:nvSpPr>
          <p:spPr>
            <a:xfrm>
              <a:off x="6240266" y="3575171"/>
              <a:ext cx="304800" cy="304800"/>
            </a:xfrm>
            <a:custGeom>
              <a:avLst/>
              <a:gdLst>
                <a:gd name="connsiteX0" fmla="*/ 7144 w 304800"/>
                <a:gd name="connsiteY0" fmla="*/ 302419 h 304800"/>
                <a:gd name="connsiteX1" fmla="*/ 216694 w 304800"/>
                <a:gd name="connsiteY1" fmla="*/ 216694 h 304800"/>
                <a:gd name="connsiteX2" fmla="*/ 302419 w 304800"/>
                <a:gd name="connsiteY2" fmla="*/ 7144 h 304800"/>
                <a:gd name="connsiteX3" fmla="*/ 92869 w 304800"/>
                <a:gd name="connsiteY3" fmla="*/ 94774 h 304800"/>
                <a:gd name="connsiteX4" fmla="*/ 7144 w 304800"/>
                <a:gd name="connsiteY4" fmla="*/ 302419 h 304800"/>
                <a:gd name="connsiteX5" fmla="*/ 155734 w 304800"/>
                <a:gd name="connsiteY5" fmla="*/ 134779 h 304800"/>
                <a:gd name="connsiteX6" fmla="*/ 174784 w 304800"/>
                <a:gd name="connsiteY6" fmla="*/ 153829 h 304800"/>
                <a:gd name="connsiteX7" fmla="*/ 155734 w 304800"/>
                <a:gd name="connsiteY7" fmla="*/ 172879 h 304800"/>
                <a:gd name="connsiteX8" fmla="*/ 136684 w 304800"/>
                <a:gd name="connsiteY8" fmla="*/ 153829 h 304800"/>
                <a:gd name="connsiteX9" fmla="*/ 155734 w 304800"/>
                <a:gd name="connsiteY9" fmla="*/ 134779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4800" h="304800">
                  <a:moveTo>
                    <a:pt x="7144" y="302419"/>
                  </a:moveTo>
                  <a:lnTo>
                    <a:pt x="216694" y="216694"/>
                  </a:lnTo>
                  <a:lnTo>
                    <a:pt x="302419" y="7144"/>
                  </a:lnTo>
                  <a:lnTo>
                    <a:pt x="92869" y="94774"/>
                  </a:lnTo>
                  <a:lnTo>
                    <a:pt x="7144" y="302419"/>
                  </a:lnTo>
                  <a:close/>
                  <a:moveTo>
                    <a:pt x="155734" y="134779"/>
                  </a:moveTo>
                  <a:cubicBezTo>
                    <a:pt x="167164" y="134779"/>
                    <a:pt x="174784" y="142399"/>
                    <a:pt x="174784" y="153829"/>
                  </a:cubicBezTo>
                  <a:cubicBezTo>
                    <a:pt x="174784" y="165259"/>
                    <a:pt x="167164" y="172879"/>
                    <a:pt x="155734" y="172879"/>
                  </a:cubicBezTo>
                  <a:cubicBezTo>
                    <a:pt x="144304" y="172879"/>
                    <a:pt x="136684" y="165259"/>
                    <a:pt x="136684" y="153829"/>
                  </a:cubicBezTo>
                  <a:cubicBezTo>
                    <a:pt x="136684" y="142399"/>
                    <a:pt x="144304" y="134779"/>
                    <a:pt x="155734" y="134779"/>
                  </a:cubicBezTo>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131763" y="2082800"/>
            <a:ext cx="4492625" cy="3305175"/>
          </a:xfrm>
        </p:spPr>
        <p:txBody>
          <a:bodyPr>
            <a:noAutofit/>
          </a:bodyPr>
          <a:lstStyle/>
          <a:p>
            <a:pPr eaLnBrk="1" fontAlgn="auto" hangingPunct="1">
              <a:spcAft>
                <a:spcPts val="0"/>
              </a:spcAft>
              <a:defRPr/>
            </a:pPr>
            <a:r>
              <a:rPr lang="el-GR" sz="1600" dirty="0"/>
              <a:t>Αναφέρεται στον </a:t>
            </a:r>
            <a:r>
              <a:rPr lang="el-GR" sz="1600" b="1" dirty="0"/>
              <a:t>βαθμό</a:t>
            </a:r>
            <a:r>
              <a:rPr lang="el-GR" sz="1600" dirty="0"/>
              <a:t> με τον οποίο </a:t>
            </a:r>
            <a:r>
              <a:rPr lang="el-GR" sz="1600" b="1" dirty="0"/>
              <a:t>τα διάφορα τμήματα συνεργάζοντα</a:t>
            </a:r>
            <a:r>
              <a:rPr lang="el-GR" sz="1600" dirty="0"/>
              <a:t>ι μεταξύ τους σαν ομάδα</a:t>
            </a:r>
          </a:p>
          <a:p>
            <a:pPr marL="0" indent="0" eaLnBrk="1" fontAlgn="auto" hangingPunct="1">
              <a:spcAft>
                <a:spcPts val="0"/>
              </a:spcAft>
              <a:buFont typeface="Calibri" pitchFamily="34" charset="0"/>
              <a:buNone/>
              <a:defRPr/>
            </a:pPr>
            <a:endParaRPr lang="el-GR" dirty="0"/>
          </a:p>
          <a:p>
            <a:pPr marL="0" indent="0" eaLnBrk="1" fontAlgn="auto" hangingPunct="1">
              <a:spcAft>
                <a:spcPts val="0"/>
              </a:spcAft>
              <a:buFont typeface="Calibri" pitchFamily="34" charset="0"/>
              <a:buNone/>
              <a:defRPr/>
            </a:pPr>
            <a:endParaRPr lang="el-GR" sz="1600" dirty="0"/>
          </a:p>
          <a:p>
            <a:pPr marL="0" indent="0" eaLnBrk="1" fontAlgn="auto" hangingPunct="1">
              <a:spcAft>
                <a:spcPts val="0"/>
              </a:spcAft>
              <a:buFont typeface="Calibri" pitchFamily="34" charset="0"/>
              <a:buNone/>
              <a:defRPr/>
            </a:pPr>
            <a:endParaRPr lang="el-GR" sz="1600" dirty="0"/>
          </a:p>
          <a:p>
            <a:pPr eaLnBrk="1" fontAlgn="auto" hangingPunct="1">
              <a:spcAft>
                <a:spcPts val="0"/>
              </a:spcAft>
              <a:defRPr/>
            </a:pPr>
            <a:r>
              <a:rPr lang="el-GR" sz="1600" dirty="0"/>
              <a:t>Άρα, </a:t>
            </a:r>
            <a:r>
              <a:rPr lang="el-GR" sz="1600" b="1" dirty="0"/>
              <a:t>ως ολοκλήρωση ορίζουμε </a:t>
            </a:r>
            <a:r>
              <a:rPr lang="el-GR" sz="1600" dirty="0"/>
              <a:t>την διαδικασία που αποσκοπεί στην εγκαθίδρυση της ενότητας των προσπαθειών μεταξύ των διαφόρων υποσυστημάτων (λειτουργικών ομάδων ή τμημάτων), ούτως ώστε να επιτευχθούν οι στόχοι της οργάνωσης.</a:t>
            </a:r>
          </a:p>
          <a:p>
            <a:pPr eaLnBrk="1" fontAlgn="auto" hangingPunct="1">
              <a:spcAft>
                <a:spcPts val="0"/>
              </a:spcAft>
              <a:defRPr/>
            </a:pPr>
            <a:endParaRPr lang="el-GR" sz="1600" noProof="1"/>
          </a:p>
          <a:p>
            <a:pPr marL="0" indent="0" eaLnBrk="1" fontAlgn="auto" hangingPunct="1">
              <a:spcAft>
                <a:spcPts val="0"/>
              </a:spcAft>
              <a:buFont typeface="Calibri" pitchFamily="34" charset="0"/>
              <a:buNone/>
              <a:defRPr/>
            </a:pPr>
            <a:endParaRPr lang="el-GR" sz="1600" noProof="1"/>
          </a:p>
        </p:txBody>
      </p:sp>
      <p:pic>
        <p:nvPicPr>
          <p:cNvPr id="15" name="Θέση εικόνας 14" descr="εναέρια προβολή αυτοκινητοδρόμων μεγάλης πόλης"/>
          <p:cNvPicPr>
            <a:picLocks noGrp="1" noChangeAspect="1"/>
          </p:cNvPicPr>
          <p:nvPr>
            <p:ph type="pic" sz="quarter" idx="13"/>
          </p:nvPr>
        </p:nvPicPr>
        <p:blipFill>
          <a:blip r:embed="rId3"/>
          <a:srcRect/>
          <a:stretch>
            <a:fillRect/>
          </a:stretch>
        </p:blipFill>
        <p:spPr>
          <a:xfrm>
            <a:off x="5218113" y="1255713"/>
            <a:ext cx="6973887" cy="3935412"/>
          </a:xfrm>
        </p:spPr>
      </p:pic>
      <p:sp>
        <p:nvSpPr>
          <p:cNvPr id="4" name="Θέση αριθμού διαφάνειας 3"/>
          <p:cNvSpPr>
            <a:spLocks noGrp="1"/>
          </p:cNvSpPr>
          <p:nvPr>
            <p:ph type="sldNum" sz="quarter" idx="15"/>
          </p:nvPr>
        </p:nvSpPr>
        <p:spPr/>
        <p:txBody>
          <a:bodyPr/>
          <a:lstStyle/>
          <a:p>
            <a:pPr>
              <a:defRPr/>
            </a:pPr>
            <a:fld id="{AA6E4554-A57F-4753-8DD6-58BA324A7C7C}" type="slidenum">
              <a:rPr lang="el-GR"/>
              <a:pPr>
                <a:defRPr/>
              </a:pPr>
              <a:t>61</a:t>
            </a:fld>
            <a:endParaRPr lang="el-GR" dirty="0"/>
          </a:p>
        </p:txBody>
      </p:sp>
      <p:sp>
        <p:nvSpPr>
          <p:cNvPr id="142340"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pic>
        <p:nvPicPr>
          <p:cNvPr id="12" name="Θέση εικόνας 10" descr="σχέδια μεταλλικών ραφιών βιβλίων σε οροφή">
            <a:extLst>
              <a:ext uri="{FF2B5EF4-FFF2-40B4-BE49-F238E27FC236}"/>
            </a:extLst>
          </p:cNvPr>
          <p:cNvPicPr>
            <a:picLocks noChangeAspect="1"/>
          </p:cNvPicPr>
          <p:nvPr/>
        </p:nvPicPr>
        <p:blipFill>
          <a:blip r:embed="rId4"/>
          <a:stretch>
            <a:fillRect/>
          </a:stretch>
        </p:blipFill>
        <p:spPr>
          <a:xfrm>
            <a:off x="5216525" y="1255713"/>
            <a:ext cx="6975475" cy="3935412"/>
          </a:xfrm>
          <a:prstGeom prst="rect">
            <a:avLst/>
          </a:prstGeom>
          <a:solidFill>
            <a:schemeClr val="bg1">
              <a:lumMod val="95000"/>
              <a:alpha val="70000"/>
            </a:schemeClr>
          </a:solidFill>
          <a:ln w="95250" cap="sq" cmpd="sng" algn="ctr">
            <a:noFill/>
            <a:prstDash val="solid"/>
            <a:miter lim="800000"/>
          </a:ln>
          <a:effectLst/>
        </p:spPr>
      </p:pic>
      <p:pic>
        <p:nvPicPr>
          <p:cNvPr id="142342" name="Γραφικό 4" descr="Βέλος: Περιστροφή δεξιά"/>
          <p:cNvPicPr>
            <a:picLocks noChangeAspect="1"/>
          </p:cNvPicPr>
          <p:nvPr/>
        </p:nvPicPr>
        <p:blipFill>
          <a:blip r:embed="rId5"/>
          <a:srcRect/>
          <a:stretch>
            <a:fillRect/>
          </a:stretch>
        </p:blipFill>
        <p:spPr bwMode="auto">
          <a:xfrm>
            <a:off x="2036763" y="2746375"/>
            <a:ext cx="682625" cy="682625"/>
          </a:xfrm>
          <a:prstGeom prst="rect">
            <a:avLst/>
          </a:prstGeom>
          <a:noFill/>
          <a:ln w="9525">
            <a:noFill/>
            <a:miter lim="800000"/>
            <a:headEnd/>
            <a:tailEnd/>
          </a:ln>
        </p:spPr>
      </p:pic>
      <p:pic>
        <p:nvPicPr>
          <p:cNvPr id="142343" name="Picture 2" descr="ÎÏÎ¿ÏÎ­Î»ÎµÏÎ¼Î± ÎµÎ¹ÎºÏÎ½Î±Ï Î³Î¹Î± assembly part black white images"/>
          <p:cNvPicPr>
            <a:picLocks noChangeAspect="1" noChangeArrowheads="1"/>
          </p:cNvPicPr>
          <p:nvPr/>
        </p:nvPicPr>
        <p:blipFill>
          <a:blip r:embed="rId6"/>
          <a:srcRect/>
          <a:stretch>
            <a:fillRect/>
          </a:stretch>
        </p:blipFill>
        <p:spPr bwMode="auto">
          <a:xfrm>
            <a:off x="5216525" y="1255713"/>
            <a:ext cx="6975475" cy="3935412"/>
          </a:xfrm>
          <a:prstGeom prst="rect">
            <a:avLst/>
          </a:prstGeom>
          <a:noFill/>
          <a:ln w="9525">
            <a:noFill/>
            <a:miter lim="800000"/>
            <a:headEnd/>
            <a:tailEnd/>
          </a:ln>
        </p:spPr>
      </p:pic>
      <p:sp>
        <p:nvSpPr>
          <p:cNvPr id="2" name="Ορθογώνιο 1">
            <a:extLst>
              <a:ext uri="{FF2B5EF4-FFF2-40B4-BE49-F238E27FC236}"/>
            </a:extLst>
          </p:cNvPr>
          <p:cNvSpPr/>
          <p:nvPr/>
        </p:nvSpPr>
        <p:spPr>
          <a:xfrm>
            <a:off x="661988" y="1255713"/>
            <a:ext cx="3433762" cy="430212"/>
          </a:xfrm>
          <a:prstGeom prst="rect">
            <a:avLst/>
          </a:prstGeom>
        </p:spPr>
        <p:txBody>
          <a:bodyPr wrap="none">
            <a:spAutoFit/>
          </a:bodyPr>
          <a:lstStyle/>
          <a:p>
            <a:pPr fontAlgn="auto">
              <a:spcBef>
                <a:spcPts val="0"/>
              </a:spcBef>
              <a:spcAft>
                <a:spcPts val="0"/>
              </a:spcAft>
              <a:defRPr/>
            </a:pPr>
            <a:r>
              <a:rPr lang="el-GR" sz="2200" b="1" spc="-100" dirty="0">
                <a:solidFill>
                  <a:schemeClr val="tx1">
                    <a:lumMod val="65000"/>
                    <a:lumOff val="35000"/>
                  </a:schemeClr>
                </a:solidFill>
                <a:latin typeface="+mj-lt"/>
                <a:ea typeface="+mj-ea"/>
                <a:cs typeface="+mj-cs"/>
              </a:rPr>
              <a:t>Η έννοια της ολοκλήρωσης</a:t>
            </a:r>
          </a:p>
        </p:txBody>
      </p:sp>
      <p:pic>
        <p:nvPicPr>
          <p:cNvPr id="142345" name="Picture 6" descr="ÎÏÎ¿ÏÎ­Î»ÎµÏÎ¼Î± ÎµÎ¹ÎºÏÎ½Î±Ï Î³Î¹Î± production BLACK WHITE IMAGES"/>
          <p:cNvPicPr>
            <a:picLocks noChangeAspect="1" noChangeArrowheads="1"/>
          </p:cNvPicPr>
          <p:nvPr/>
        </p:nvPicPr>
        <p:blipFill>
          <a:blip r:embed="rId7"/>
          <a:srcRect/>
          <a:stretch>
            <a:fillRect/>
          </a:stretch>
        </p:blipFill>
        <p:spPr bwMode="auto">
          <a:xfrm>
            <a:off x="5216525" y="1255713"/>
            <a:ext cx="6975475" cy="39354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385" name="Θέση εικόνας 33" descr="εικόνα ουρανοξύστη διαμερισμάτων"/>
          <p:cNvPicPr>
            <a:picLocks noGrp="1" noChangeAspect="1"/>
          </p:cNvPicPr>
          <p:nvPr>
            <p:ph type="pic" sz="quarter" idx="45"/>
          </p:nvPr>
        </p:nvPicPr>
        <p:blipFill>
          <a:blip r:embed="rId3"/>
          <a:srcRect/>
          <a:stretch>
            <a:fillRect/>
          </a:stretch>
        </p:blipFill>
        <p:spPr>
          <a:xfrm>
            <a:off x="10044113" y="1981200"/>
            <a:ext cx="1476375" cy="1476375"/>
          </a:xfrm>
          <a:ln w="9525"/>
        </p:spPr>
      </p:pic>
      <p:pic>
        <p:nvPicPr>
          <p:cNvPr id="144386" name="Θέση εικόνας 27" descr="Μολύβι επάνω σε σχέδιο κτιρίου"/>
          <p:cNvPicPr>
            <a:picLocks noGrp="1" noChangeAspect="1"/>
          </p:cNvPicPr>
          <p:nvPr>
            <p:ph type="pic" sz="quarter" idx="42"/>
          </p:nvPr>
        </p:nvPicPr>
        <p:blipFill>
          <a:blip r:embed="rId4"/>
          <a:srcRect/>
          <a:stretch>
            <a:fillRect/>
          </a:stretch>
        </p:blipFill>
        <p:spPr>
          <a:xfrm>
            <a:off x="3024188" y="1981200"/>
            <a:ext cx="1476375" cy="1476375"/>
          </a:xfrm>
          <a:ln w="9525"/>
        </p:spPr>
      </p:pic>
      <p:pic>
        <p:nvPicPr>
          <p:cNvPr id="144387" name="Γραφικό 39" descr="Βιβλία"/>
          <p:cNvPicPr>
            <a:picLocks noChangeAspect="1"/>
          </p:cNvPicPr>
          <p:nvPr/>
        </p:nvPicPr>
        <p:blipFill>
          <a:blip r:embed="rId5"/>
          <a:srcRect/>
          <a:stretch>
            <a:fillRect/>
          </a:stretch>
        </p:blipFill>
        <p:spPr bwMode="auto">
          <a:xfrm>
            <a:off x="5111750" y="896938"/>
            <a:ext cx="687388" cy="687387"/>
          </a:xfrm>
          <a:prstGeom prst="rect">
            <a:avLst/>
          </a:prstGeom>
          <a:noFill/>
          <a:ln w="9525">
            <a:noFill/>
            <a:miter lim="800000"/>
            <a:headEnd/>
            <a:tailEnd/>
          </a:ln>
        </p:spPr>
      </p:pic>
      <p:sp>
        <p:nvSpPr>
          <p:cNvPr id="7" name="Θέση κειμένου 6"/>
          <p:cNvSpPr>
            <a:spLocks noGrp="1"/>
          </p:cNvSpPr>
          <p:nvPr>
            <p:ph type="body" sz="quarter" idx="33"/>
          </p:nvPr>
        </p:nvSpPr>
        <p:spPr>
          <a:xfrm>
            <a:off x="2824163" y="3968750"/>
            <a:ext cx="2066925" cy="360363"/>
          </a:xfrm>
        </p:spPr>
        <p:txBody>
          <a:bodyPr>
            <a:noAutofit/>
          </a:bodyPr>
          <a:lstStyle/>
          <a:p>
            <a:pPr eaLnBrk="1" fontAlgn="auto" hangingPunct="1">
              <a:spcAft>
                <a:spcPts val="0"/>
              </a:spcAft>
              <a:defRPr/>
            </a:pPr>
            <a:r>
              <a:rPr lang="el-GR" dirty="0"/>
              <a:t>Ιεραρχική δομή εξουσίας</a:t>
            </a:r>
          </a:p>
        </p:txBody>
      </p:sp>
      <p:pic>
        <p:nvPicPr>
          <p:cNvPr id="144389" name="Θέση εικόνας 29" descr="γωνιακή προβολή ουρανοξύστη από το έδαφος"/>
          <p:cNvPicPr>
            <a:picLocks noGrp="1" noChangeAspect="1"/>
          </p:cNvPicPr>
          <p:nvPr>
            <p:ph type="pic" sz="quarter" idx="43"/>
          </p:nvPr>
        </p:nvPicPr>
        <p:blipFill>
          <a:blip r:embed="rId6"/>
          <a:srcRect/>
          <a:stretch>
            <a:fillRect/>
          </a:stretch>
        </p:blipFill>
        <p:spPr>
          <a:xfrm>
            <a:off x="5364163" y="1981200"/>
            <a:ext cx="1476375" cy="1476375"/>
          </a:xfrm>
          <a:ln w="9525"/>
        </p:spPr>
      </p:pic>
      <p:sp>
        <p:nvSpPr>
          <p:cNvPr id="9" name="Θέση κειμένου 8"/>
          <p:cNvSpPr>
            <a:spLocks noGrp="1"/>
          </p:cNvSpPr>
          <p:nvPr>
            <p:ph type="body" sz="quarter" idx="35"/>
          </p:nvPr>
        </p:nvSpPr>
        <p:spPr>
          <a:xfrm>
            <a:off x="5111750" y="3970338"/>
            <a:ext cx="1979613" cy="587375"/>
          </a:xfrm>
        </p:spPr>
        <p:txBody>
          <a:bodyPr>
            <a:noAutofit/>
          </a:bodyPr>
          <a:lstStyle/>
          <a:p>
            <a:pPr eaLnBrk="1" fontAlgn="auto" hangingPunct="1">
              <a:spcAft>
                <a:spcPts val="0"/>
              </a:spcAft>
              <a:defRPr/>
            </a:pPr>
            <a:r>
              <a:rPr lang="el-GR" dirty="0"/>
              <a:t>Ομάδες εργασίας</a:t>
            </a:r>
          </a:p>
        </p:txBody>
      </p:sp>
      <p:pic>
        <p:nvPicPr>
          <p:cNvPr id="144391" name="Θέση εικόνας 31" descr="εναέρια προβολή δικτύου αυτοκινητοδρόμων σε μεγάλη πόλη"/>
          <p:cNvPicPr>
            <a:picLocks noGrp="1" noChangeAspect="1"/>
          </p:cNvPicPr>
          <p:nvPr>
            <p:ph type="pic" sz="quarter" idx="44"/>
          </p:nvPr>
        </p:nvPicPr>
        <p:blipFill>
          <a:blip r:embed="rId7"/>
          <a:srcRect/>
          <a:stretch>
            <a:fillRect/>
          </a:stretch>
        </p:blipFill>
        <p:spPr>
          <a:xfrm>
            <a:off x="7704138" y="1981200"/>
            <a:ext cx="1476375" cy="1476375"/>
          </a:xfrm>
          <a:ln w="9525"/>
        </p:spPr>
      </p:pic>
      <p:pic>
        <p:nvPicPr>
          <p:cNvPr id="144392" name="Γραφικό 44" descr="Φοίνικας"/>
          <p:cNvPicPr>
            <a:picLocks noChangeAspect="1"/>
          </p:cNvPicPr>
          <p:nvPr/>
        </p:nvPicPr>
        <p:blipFill>
          <a:blip r:embed="rId8"/>
          <a:srcRect/>
          <a:stretch>
            <a:fillRect/>
          </a:stretch>
        </p:blipFill>
        <p:spPr bwMode="auto">
          <a:xfrm>
            <a:off x="9834563" y="863600"/>
            <a:ext cx="755650" cy="755650"/>
          </a:xfrm>
          <a:prstGeom prst="rect">
            <a:avLst/>
          </a:prstGeom>
          <a:noFill/>
          <a:ln w="9525">
            <a:noFill/>
            <a:miter lim="800000"/>
            <a:headEnd/>
            <a:tailEnd/>
          </a:ln>
        </p:spPr>
      </p:pic>
      <p:sp>
        <p:nvSpPr>
          <p:cNvPr id="11" name="Θέση κειμένου 10"/>
          <p:cNvSpPr>
            <a:spLocks noGrp="1"/>
          </p:cNvSpPr>
          <p:nvPr>
            <p:ph type="body" sz="quarter" idx="37"/>
          </p:nvPr>
        </p:nvSpPr>
        <p:spPr>
          <a:xfrm>
            <a:off x="7350125" y="3968750"/>
            <a:ext cx="2168525" cy="360363"/>
          </a:xfrm>
        </p:spPr>
        <p:txBody>
          <a:bodyPr>
            <a:noAutofit/>
          </a:bodyPr>
          <a:lstStyle/>
          <a:p>
            <a:pPr eaLnBrk="1" fontAlgn="auto" hangingPunct="1">
              <a:spcAft>
                <a:spcPts val="0"/>
              </a:spcAft>
              <a:defRPr/>
            </a:pPr>
            <a:r>
              <a:rPr lang="el-GR" dirty="0"/>
              <a:t>Συντονιστές</a:t>
            </a:r>
          </a:p>
        </p:txBody>
      </p:sp>
      <p:sp>
        <p:nvSpPr>
          <p:cNvPr id="3" name="Θέση υποσέλιδου 2"/>
          <p:cNvSpPr>
            <a:spLocks noGrp="1"/>
          </p:cNvSpPr>
          <p:nvPr>
            <p:ph type="ftr" sz="quarter" idx="46"/>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47"/>
          </p:nvPr>
        </p:nvSpPr>
        <p:spPr/>
        <p:txBody>
          <a:bodyPr/>
          <a:lstStyle/>
          <a:p>
            <a:pPr>
              <a:defRPr/>
            </a:pPr>
            <a:fld id="{3AB1D02D-A75B-4CA9-9A55-43509CD25429}" type="slidenum">
              <a:rPr lang="el-GR"/>
              <a:pPr>
                <a:defRPr/>
              </a:pPr>
              <a:t>62</a:t>
            </a:fld>
            <a:endParaRPr lang="el-GR" dirty="0"/>
          </a:p>
        </p:txBody>
      </p:sp>
      <p:grpSp>
        <p:nvGrpSpPr>
          <p:cNvPr id="48" name="Γραφικό 20" descr="Επανάληψη"/>
          <p:cNvGrpSpPr/>
          <p:nvPr/>
        </p:nvGrpSpPr>
        <p:grpSpPr>
          <a:xfrm>
            <a:off x="1137920" y="2378710"/>
            <a:ext cx="657860" cy="679450"/>
            <a:chOff x="2792404" y="2595563"/>
            <a:chExt cx="914400" cy="914400"/>
          </a:xfrm>
          <a:solidFill>
            <a:schemeClr val="bg1"/>
          </a:solidFill>
        </p:grpSpPr>
        <p:sp>
          <p:nvSpPr>
            <p:cNvPr id="49" name="Ελεύθερη σχεδίαση: Σχήμα 24"/>
            <p:cNvSpPr/>
            <p:nvPr/>
          </p:nvSpPr>
          <p:spPr>
            <a:xfrm>
              <a:off x="2801453" y="2693194"/>
              <a:ext cx="771525" cy="457200"/>
            </a:xfrm>
            <a:custGeom>
              <a:avLst/>
              <a:gdLst>
                <a:gd name="connsiteX0" fmla="*/ 190024 w 771525"/>
                <a:gd name="connsiteY0" fmla="*/ 451009 h 457200"/>
                <a:gd name="connsiteX1" fmla="*/ 372904 w 771525"/>
                <a:gd name="connsiteY1" fmla="*/ 268129 h 457200"/>
                <a:gd name="connsiteX2" fmla="*/ 270986 w 771525"/>
                <a:gd name="connsiteY2" fmla="*/ 268129 h 457200"/>
                <a:gd name="connsiteX3" fmla="*/ 450056 w 771525"/>
                <a:gd name="connsiteY3" fmla="*/ 158591 h 457200"/>
                <a:gd name="connsiteX4" fmla="*/ 582454 w 771525"/>
                <a:gd name="connsiteY4" fmla="*/ 209074 h 457200"/>
                <a:gd name="connsiteX5" fmla="*/ 768191 w 771525"/>
                <a:gd name="connsiteY5" fmla="*/ 209074 h 457200"/>
                <a:gd name="connsiteX6" fmla="*/ 450056 w 771525"/>
                <a:gd name="connsiteY6" fmla="*/ 7144 h 457200"/>
                <a:gd name="connsiteX7" fmla="*/ 110014 w 771525"/>
                <a:gd name="connsiteY7" fmla="*/ 268129 h 457200"/>
                <a:gd name="connsiteX8" fmla="*/ 7144 w 771525"/>
                <a:gd name="connsiteY8" fmla="*/ 268129 h 457200"/>
                <a:gd name="connsiteX9" fmla="*/ 190024 w 771525"/>
                <a:gd name="connsiteY9" fmla="*/ 451009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457200">
                  <a:moveTo>
                    <a:pt x="190024" y="451009"/>
                  </a:moveTo>
                  <a:lnTo>
                    <a:pt x="372904" y="268129"/>
                  </a:lnTo>
                  <a:lnTo>
                    <a:pt x="270986" y="268129"/>
                  </a:lnTo>
                  <a:cubicBezTo>
                    <a:pt x="304324" y="203359"/>
                    <a:pt x="371951" y="158591"/>
                    <a:pt x="450056" y="158591"/>
                  </a:cubicBezTo>
                  <a:cubicBezTo>
                    <a:pt x="500539" y="158591"/>
                    <a:pt x="547211" y="177641"/>
                    <a:pt x="582454" y="209074"/>
                  </a:cubicBezTo>
                  <a:lnTo>
                    <a:pt x="768191" y="209074"/>
                  </a:lnTo>
                  <a:cubicBezTo>
                    <a:pt x="711994" y="89059"/>
                    <a:pt x="590074" y="7144"/>
                    <a:pt x="450056" y="7144"/>
                  </a:cubicBezTo>
                  <a:cubicBezTo>
                    <a:pt x="287179" y="7144"/>
                    <a:pt x="150019" y="117634"/>
                    <a:pt x="110014" y="268129"/>
                  </a:cubicBezTo>
                  <a:lnTo>
                    <a:pt x="7144" y="268129"/>
                  </a:lnTo>
                  <a:lnTo>
                    <a:pt x="190024" y="451009"/>
                  </a:ln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sp>
          <p:nvSpPr>
            <p:cNvPr id="50" name="Ελεύθερη σχεδίαση: Σχήμα 25"/>
            <p:cNvSpPr/>
            <p:nvPr/>
          </p:nvSpPr>
          <p:spPr>
            <a:xfrm>
              <a:off x="2925278" y="2954179"/>
              <a:ext cx="771525" cy="457200"/>
            </a:xfrm>
            <a:custGeom>
              <a:avLst/>
              <a:gdLst>
                <a:gd name="connsiteX0" fmla="*/ 768191 w 771525"/>
                <a:gd name="connsiteY0" fmla="*/ 190024 h 457200"/>
                <a:gd name="connsiteX1" fmla="*/ 585311 w 771525"/>
                <a:gd name="connsiteY1" fmla="*/ 7144 h 457200"/>
                <a:gd name="connsiteX2" fmla="*/ 402431 w 771525"/>
                <a:gd name="connsiteY2" fmla="*/ 190024 h 457200"/>
                <a:gd name="connsiteX3" fmla="*/ 505301 w 771525"/>
                <a:gd name="connsiteY3" fmla="*/ 190024 h 457200"/>
                <a:gd name="connsiteX4" fmla="*/ 326231 w 771525"/>
                <a:gd name="connsiteY4" fmla="*/ 299561 h 457200"/>
                <a:gd name="connsiteX5" fmla="*/ 193834 w 771525"/>
                <a:gd name="connsiteY5" fmla="*/ 249079 h 457200"/>
                <a:gd name="connsiteX6" fmla="*/ 7144 w 771525"/>
                <a:gd name="connsiteY6" fmla="*/ 249079 h 457200"/>
                <a:gd name="connsiteX7" fmla="*/ 326231 w 771525"/>
                <a:gd name="connsiteY7" fmla="*/ 451009 h 457200"/>
                <a:gd name="connsiteX8" fmla="*/ 666274 w 771525"/>
                <a:gd name="connsiteY8" fmla="*/ 190024 h 457200"/>
                <a:gd name="connsiteX9" fmla="*/ 768191 w 771525"/>
                <a:gd name="connsiteY9" fmla="*/ 190024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457200">
                  <a:moveTo>
                    <a:pt x="768191" y="190024"/>
                  </a:moveTo>
                  <a:lnTo>
                    <a:pt x="585311" y="7144"/>
                  </a:lnTo>
                  <a:lnTo>
                    <a:pt x="402431" y="190024"/>
                  </a:lnTo>
                  <a:lnTo>
                    <a:pt x="505301" y="190024"/>
                  </a:lnTo>
                  <a:cubicBezTo>
                    <a:pt x="471964" y="254794"/>
                    <a:pt x="404336" y="299561"/>
                    <a:pt x="326231" y="299561"/>
                  </a:cubicBezTo>
                  <a:cubicBezTo>
                    <a:pt x="275749" y="299561"/>
                    <a:pt x="229076" y="280511"/>
                    <a:pt x="193834" y="249079"/>
                  </a:cubicBezTo>
                  <a:lnTo>
                    <a:pt x="7144" y="249079"/>
                  </a:lnTo>
                  <a:cubicBezTo>
                    <a:pt x="64294" y="369094"/>
                    <a:pt x="185261" y="451009"/>
                    <a:pt x="326231" y="451009"/>
                  </a:cubicBezTo>
                  <a:cubicBezTo>
                    <a:pt x="489109" y="451009"/>
                    <a:pt x="626269" y="340519"/>
                    <a:pt x="666274" y="190024"/>
                  </a:cubicBezTo>
                  <a:lnTo>
                    <a:pt x="768191" y="190024"/>
                  </a:ln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grpSp>
      <p:sp>
        <p:nvSpPr>
          <p:cNvPr id="144397" name="TextBox 37"/>
          <p:cNvSpPr txBox="1">
            <a:spLocks noChangeArrowheads="1"/>
          </p:cNvSpPr>
          <p:nvPr/>
        </p:nvSpPr>
        <p:spPr bwMode="auto">
          <a:xfrm>
            <a:off x="9678988" y="6073775"/>
            <a:ext cx="157162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grpSp>
        <p:nvGrpSpPr>
          <p:cNvPr id="38" name="Γραφικό 36" descr="Χρήστες">
            <a:extLst>
              <a:ext uri="{FF2B5EF4-FFF2-40B4-BE49-F238E27FC236}"/>
            </a:extLst>
          </p:cNvPr>
          <p:cNvGrpSpPr/>
          <p:nvPr/>
        </p:nvGrpSpPr>
        <p:grpSpPr>
          <a:xfrm>
            <a:off x="5664589" y="2256508"/>
            <a:ext cx="874622" cy="967322"/>
            <a:chOff x="5638800" y="2971800"/>
            <a:chExt cx="914400" cy="914400"/>
          </a:xfrm>
          <a:solidFill>
            <a:schemeClr val="bg1"/>
          </a:solidFill>
        </p:grpSpPr>
        <p:sp>
          <p:nvSpPr>
            <p:cNvPr id="39" name="Ελεύθερη σχεδίαση: Σχήμα 38">
              <a:extLst>
                <a:ext uri="{FF2B5EF4-FFF2-40B4-BE49-F238E27FC236}"/>
              </a:extLst>
            </p:cNvPr>
            <p:cNvSpPr/>
            <p:nvPr/>
          </p:nvSpPr>
          <p:spPr>
            <a:xfrm>
              <a:off x="5774531" y="3172301"/>
              <a:ext cx="180975" cy="180975"/>
            </a:xfrm>
            <a:custGeom>
              <a:avLst/>
              <a:gdLst>
                <a:gd name="connsiteX0" fmla="*/ 178594 w 180975"/>
                <a:gd name="connsiteY0" fmla="*/ 92869 h 180975"/>
                <a:gd name="connsiteX1" fmla="*/ 92869 w 180975"/>
                <a:gd name="connsiteY1" fmla="*/ 178594 h 180975"/>
                <a:gd name="connsiteX2" fmla="*/ 7144 w 180975"/>
                <a:gd name="connsiteY2" fmla="*/ 92869 h 180975"/>
                <a:gd name="connsiteX3" fmla="*/ 92869 w 180975"/>
                <a:gd name="connsiteY3" fmla="*/ 7144 h 180975"/>
                <a:gd name="connsiteX4" fmla="*/ 178594 w 180975"/>
                <a:gd name="connsiteY4" fmla="*/ 92869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178594" y="92869"/>
                  </a:moveTo>
                  <a:cubicBezTo>
                    <a:pt x="178594" y="140213"/>
                    <a:pt x="140213" y="178594"/>
                    <a:pt x="92869" y="178594"/>
                  </a:cubicBezTo>
                  <a:cubicBezTo>
                    <a:pt x="45524" y="178594"/>
                    <a:pt x="7144" y="140213"/>
                    <a:pt x="7144" y="92869"/>
                  </a:cubicBezTo>
                  <a:cubicBezTo>
                    <a:pt x="7144" y="45524"/>
                    <a:pt x="45524" y="7144"/>
                    <a:pt x="92869" y="7144"/>
                  </a:cubicBezTo>
                  <a:cubicBezTo>
                    <a:pt x="140213" y="7144"/>
                    <a:pt x="178594" y="45524"/>
                    <a:pt x="178594" y="9286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3" name="Ελεύθερη σχεδίαση: Σχήμα 42">
              <a:extLst>
                <a:ext uri="{FF2B5EF4-FFF2-40B4-BE49-F238E27FC236}"/>
              </a:extLst>
            </p:cNvPr>
            <p:cNvSpPr/>
            <p:nvPr/>
          </p:nvSpPr>
          <p:spPr>
            <a:xfrm>
              <a:off x="6231731" y="3172301"/>
              <a:ext cx="180975" cy="180975"/>
            </a:xfrm>
            <a:custGeom>
              <a:avLst/>
              <a:gdLst>
                <a:gd name="connsiteX0" fmla="*/ 178594 w 180975"/>
                <a:gd name="connsiteY0" fmla="*/ 92869 h 180975"/>
                <a:gd name="connsiteX1" fmla="*/ 92869 w 180975"/>
                <a:gd name="connsiteY1" fmla="*/ 178594 h 180975"/>
                <a:gd name="connsiteX2" fmla="*/ 7144 w 180975"/>
                <a:gd name="connsiteY2" fmla="*/ 92869 h 180975"/>
                <a:gd name="connsiteX3" fmla="*/ 92869 w 180975"/>
                <a:gd name="connsiteY3" fmla="*/ 7144 h 180975"/>
                <a:gd name="connsiteX4" fmla="*/ 178594 w 180975"/>
                <a:gd name="connsiteY4" fmla="*/ 92869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178594" y="92869"/>
                  </a:moveTo>
                  <a:cubicBezTo>
                    <a:pt x="178594" y="140213"/>
                    <a:pt x="140213" y="178594"/>
                    <a:pt x="92869" y="178594"/>
                  </a:cubicBezTo>
                  <a:cubicBezTo>
                    <a:pt x="45524" y="178594"/>
                    <a:pt x="7144" y="140213"/>
                    <a:pt x="7144" y="92869"/>
                  </a:cubicBezTo>
                  <a:cubicBezTo>
                    <a:pt x="7144" y="45524"/>
                    <a:pt x="45524" y="7144"/>
                    <a:pt x="92869" y="7144"/>
                  </a:cubicBezTo>
                  <a:cubicBezTo>
                    <a:pt x="140213" y="7144"/>
                    <a:pt x="178594" y="45524"/>
                    <a:pt x="178594" y="9286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65" name="Ελεύθερη σχεδίαση: Σχήμα 64">
              <a:extLst>
                <a:ext uri="{FF2B5EF4-FFF2-40B4-BE49-F238E27FC236}"/>
              </a:extLst>
            </p:cNvPr>
            <p:cNvSpPr/>
            <p:nvPr/>
          </p:nvSpPr>
          <p:spPr>
            <a:xfrm>
              <a:off x="5917406" y="3499961"/>
              <a:ext cx="352425" cy="180975"/>
            </a:xfrm>
            <a:custGeom>
              <a:avLst/>
              <a:gdLst>
                <a:gd name="connsiteX0" fmla="*/ 350044 w 352425"/>
                <a:gd name="connsiteY0" fmla="*/ 178594 h 180975"/>
                <a:gd name="connsiteX1" fmla="*/ 350044 w 352425"/>
                <a:gd name="connsiteY1" fmla="*/ 92869 h 180975"/>
                <a:gd name="connsiteX2" fmla="*/ 332899 w 352425"/>
                <a:gd name="connsiteY2" fmla="*/ 58579 h 180975"/>
                <a:gd name="connsiteX3" fmla="*/ 249079 w 352425"/>
                <a:gd name="connsiteY3" fmla="*/ 18574 h 180975"/>
                <a:gd name="connsiteX4" fmla="*/ 178594 w 352425"/>
                <a:gd name="connsiteY4" fmla="*/ 7144 h 180975"/>
                <a:gd name="connsiteX5" fmla="*/ 108109 w 352425"/>
                <a:gd name="connsiteY5" fmla="*/ 18574 h 180975"/>
                <a:gd name="connsiteX6" fmla="*/ 24289 w 352425"/>
                <a:gd name="connsiteY6" fmla="*/ 58579 h 180975"/>
                <a:gd name="connsiteX7" fmla="*/ 7144 w 352425"/>
                <a:gd name="connsiteY7" fmla="*/ 92869 h 180975"/>
                <a:gd name="connsiteX8" fmla="*/ 7144 w 352425"/>
                <a:gd name="connsiteY8" fmla="*/ 178594 h 180975"/>
                <a:gd name="connsiteX9" fmla="*/ 350044 w 352425"/>
                <a:gd name="connsiteY9" fmla="*/ 178594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2425" h="180975">
                  <a:moveTo>
                    <a:pt x="350044" y="178594"/>
                  </a:moveTo>
                  <a:lnTo>
                    <a:pt x="350044" y="92869"/>
                  </a:lnTo>
                  <a:cubicBezTo>
                    <a:pt x="350044" y="79534"/>
                    <a:pt x="344329" y="66199"/>
                    <a:pt x="332899" y="58579"/>
                  </a:cubicBezTo>
                  <a:cubicBezTo>
                    <a:pt x="310039" y="39529"/>
                    <a:pt x="279559" y="26194"/>
                    <a:pt x="249079" y="18574"/>
                  </a:cubicBezTo>
                  <a:cubicBezTo>
                    <a:pt x="228124" y="12859"/>
                    <a:pt x="203359" y="7144"/>
                    <a:pt x="178594" y="7144"/>
                  </a:cubicBezTo>
                  <a:cubicBezTo>
                    <a:pt x="155734" y="7144"/>
                    <a:pt x="130969" y="10954"/>
                    <a:pt x="108109" y="18574"/>
                  </a:cubicBezTo>
                  <a:cubicBezTo>
                    <a:pt x="77629" y="26194"/>
                    <a:pt x="49054" y="41434"/>
                    <a:pt x="24289" y="58579"/>
                  </a:cubicBezTo>
                  <a:cubicBezTo>
                    <a:pt x="12859" y="68104"/>
                    <a:pt x="7144" y="79534"/>
                    <a:pt x="7144" y="92869"/>
                  </a:cubicBezTo>
                  <a:lnTo>
                    <a:pt x="7144" y="178594"/>
                  </a:lnTo>
                  <a:lnTo>
                    <a:pt x="350044" y="178594"/>
                  </a:lnTo>
                  <a:close/>
                </a:path>
              </a:pathLst>
            </a:custGeom>
            <a:grpFill/>
            <a:ln w="9525" cap="flat">
              <a:noFill/>
              <a:prstDash val="solid"/>
              <a:miter/>
            </a:ln>
          </p:spPr>
          <p:txBody>
            <a:bodyPr anchor="ctr"/>
            <a:lstStyle/>
            <a:p>
              <a:pPr fontAlgn="auto">
                <a:spcBef>
                  <a:spcPts val="0"/>
                </a:spcBef>
                <a:spcAft>
                  <a:spcPts val="0"/>
                </a:spcAft>
                <a:defRPr/>
              </a:pPr>
              <a:endParaRPr lang="el-GR" dirty="0">
                <a:latin typeface="+mn-lt"/>
                <a:cs typeface="+mn-cs"/>
              </a:endParaRPr>
            </a:p>
          </p:txBody>
        </p:sp>
        <p:sp>
          <p:nvSpPr>
            <p:cNvPr id="66" name="Ελεύθερη σχεδίαση: Σχήμα 65">
              <a:extLst>
                <a:ext uri="{FF2B5EF4-FFF2-40B4-BE49-F238E27FC236}"/>
              </a:extLst>
            </p:cNvPr>
            <p:cNvSpPr/>
            <p:nvPr/>
          </p:nvSpPr>
          <p:spPr>
            <a:xfrm>
              <a:off x="6003131" y="3305651"/>
              <a:ext cx="180975" cy="180975"/>
            </a:xfrm>
            <a:custGeom>
              <a:avLst/>
              <a:gdLst>
                <a:gd name="connsiteX0" fmla="*/ 178594 w 180975"/>
                <a:gd name="connsiteY0" fmla="*/ 92869 h 180975"/>
                <a:gd name="connsiteX1" fmla="*/ 92869 w 180975"/>
                <a:gd name="connsiteY1" fmla="*/ 178594 h 180975"/>
                <a:gd name="connsiteX2" fmla="*/ 7144 w 180975"/>
                <a:gd name="connsiteY2" fmla="*/ 92869 h 180975"/>
                <a:gd name="connsiteX3" fmla="*/ 92869 w 180975"/>
                <a:gd name="connsiteY3" fmla="*/ 7144 h 180975"/>
                <a:gd name="connsiteX4" fmla="*/ 178594 w 180975"/>
                <a:gd name="connsiteY4" fmla="*/ 92869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178594" y="92869"/>
                  </a:moveTo>
                  <a:cubicBezTo>
                    <a:pt x="178594" y="140213"/>
                    <a:pt x="140213" y="178594"/>
                    <a:pt x="92869" y="178594"/>
                  </a:cubicBezTo>
                  <a:cubicBezTo>
                    <a:pt x="45524" y="178594"/>
                    <a:pt x="7144" y="140213"/>
                    <a:pt x="7144" y="92869"/>
                  </a:cubicBezTo>
                  <a:cubicBezTo>
                    <a:pt x="7144" y="45524"/>
                    <a:pt x="45524" y="7144"/>
                    <a:pt x="92869" y="7144"/>
                  </a:cubicBezTo>
                  <a:cubicBezTo>
                    <a:pt x="140213" y="7144"/>
                    <a:pt x="178594" y="45524"/>
                    <a:pt x="178594" y="9286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67" name="Ελεύθερη σχεδίαση: Σχήμα 66">
              <a:extLst>
                <a:ext uri="{FF2B5EF4-FFF2-40B4-BE49-F238E27FC236}"/>
              </a:extLst>
            </p:cNvPr>
            <p:cNvSpPr/>
            <p:nvPr/>
          </p:nvSpPr>
          <p:spPr>
            <a:xfrm>
              <a:off x="6178391" y="3366611"/>
              <a:ext cx="323850" cy="180975"/>
            </a:xfrm>
            <a:custGeom>
              <a:avLst/>
              <a:gdLst>
                <a:gd name="connsiteX0" fmla="*/ 300514 w 323850"/>
                <a:gd name="connsiteY0" fmla="*/ 58579 h 180975"/>
                <a:gd name="connsiteX1" fmla="*/ 216694 w 323850"/>
                <a:gd name="connsiteY1" fmla="*/ 18574 h 180975"/>
                <a:gd name="connsiteX2" fmla="*/ 146209 w 323850"/>
                <a:gd name="connsiteY2" fmla="*/ 7144 h 180975"/>
                <a:gd name="connsiteX3" fmla="*/ 75724 w 323850"/>
                <a:gd name="connsiteY3" fmla="*/ 18574 h 180975"/>
                <a:gd name="connsiteX4" fmla="*/ 41434 w 323850"/>
                <a:gd name="connsiteY4" fmla="*/ 31909 h 180975"/>
                <a:gd name="connsiteX5" fmla="*/ 41434 w 323850"/>
                <a:gd name="connsiteY5" fmla="*/ 33814 h 180975"/>
                <a:gd name="connsiteX6" fmla="*/ 7144 w 323850"/>
                <a:gd name="connsiteY6" fmla="*/ 117634 h 180975"/>
                <a:gd name="connsiteX7" fmla="*/ 94774 w 323850"/>
                <a:gd name="connsiteY7" fmla="*/ 161449 h 180975"/>
                <a:gd name="connsiteX8" fmla="*/ 110014 w 323850"/>
                <a:gd name="connsiteY8" fmla="*/ 178594 h 180975"/>
                <a:gd name="connsiteX9" fmla="*/ 317659 w 323850"/>
                <a:gd name="connsiteY9" fmla="*/ 178594 h 180975"/>
                <a:gd name="connsiteX10" fmla="*/ 317659 w 323850"/>
                <a:gd name="connsiteY10" fmla="*/ 92869 h 180975"/>
                <a:gd name="connsiteX11" fmla="*/ 300514 w 323850"/>
                <a:gd name="connsiteY11" fmla="*/ 5857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3850" h="180975">
                  <a:moveTo>
                    <a:pt x="300514" y="58579"/>
                  </a:moveTo>
                  <a:cubicBezTo>
                    <a:pt x="277654" y="39529"/>
                    <a:pt x="247174" y="26194"/>
                    <a:pt x="216694" y="18574"/>
                  </a:cubicBezTo>
                  <a:cubicBezTo>
                    <a:pt x="195739" y="12859"/>
                    <a:pt x="170974" y="7144"/>
                    <a:pt x="146209" y="7144"/>
                  </a:cubicBezTo>
                  <a:cubicBezTo>
                    <a:pt x="123349" y="7144"/>
                    <a:pt x="98584" y="10954"/>
                    <a:pt x="75724" y="18574"/>
                  </a:cubicBezTo>
                  <a:cubicBezTo>
                    <a:pt x="64294" y="22384"/>
                    <a:pt x="52864" y="26194"/>
                    <a:pt x="41434" y="31909"/>
                  </a:cubicBezTo>
                  <a:lnTo>
                    <a:pt x="41434" y="33814"/>
                  </a:lnTo>
                  <a:cubicBezTo>
                    <a:pt x="41434" y="66199"/>
                    <a:pt x="28099" y="96679"/>
                    <a:pt x="7144" y="117634"/>
                  </a:cubicBezTo>
                  <a:cubicBezTo>
                    <a:pt x="43339" y="129064"/>
                    <a:pt x="71914" y="144304"/>
                    <a:pt x="94774" y="161449"/>
                  </a:cubicBezTo>
                  <a:cubicBezTo>
                    <a:pt x="100489" y="167164"/>
                    <a:pt x="106204" y="170974"/>
                    <a:pt x="110014" y="178594"/>
                  </a:cubicBezTo>
                  <a:lnTo>
                    <a:pt x="317659" y="178594"/>
                  </a:lnTo>
                  <a:lnTo>
                    <a:pt x="317659" y="92869"/>
                  </a:lnTo>
                  <a:cubicBezTo>
                    <a:pt x="317659" y="79534"/>
                    <a:pt x="311944" y="66199"/>
                    <a:pt x="300514" y="5857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68" name="Ελεύθερη σχεδίαση: Σχήμα 67">
              <a:extLst>
                <a:ext uri="{FF2B5EF4-FFF2-40B4-BE49-F238E27FC236}"/>
              </a:extLst>
            </p:cNvPr>
            <p:cNvSpPr/>
            <p:nvPr/>
          </p:nvSpPr>
          <p:spPr>
            <a:xfrm>
              <a:off x="5688806" y="3366611"/>
              <a:ext cx="323850" cy="180975"/>
            </a:xfrm>
            <a:custGeom>
              <a:avLst/>
              <a:gdLst>
                <a:gd name="connsiteX0" fmla="*/ 230029 w 323850"/>
                <a:gd name="connsiteY0" fmla="*/ 161449 h 180975"/>
                <a:gd name="connsiteX1" fmla="*/ 230029 w 323850"/>
                <a:gd name="connsiteY1" fmla="*/ 161449 h 180975"/>
                <a:gd name="connsiteX2" fmla="*/ 317659 w 323850"/>
                <a:gd name="connsiteY2" fmla="*/ 117634 h 180975"/>
                <a:gd name="connsiteX3" fmla="*/ 283369 w 323850"/>
                <a:gd name="connsiteY3" fmla="*/ 33814 h 180975"/>
                <a:gd name="connsiteX4" fmla="*/ 283369 w 323850"/>
                <a:gd name="connsiteY4" fmla="*/ 30004 h 180975"/>
                <a:gd name="connsiteX5" fmla="*/ 249079 w 323850"/>
                <a:gd name="connsiteY5" fmla="*/ 18574 h 180975"/>
                <a:gd name="connsiteX6" fmla="*/ 178594 w 323850"/>
                <a:gd name="connsiteY6" fmla="*/ 7144 h 180975"/>
                <a:gd name="connsiteX7" fmla="*/ 108109 w 323850"/>
                <a:gd name="connsiteY7" fmla="*/ 18574 h 180975"/>
                <a:gd name="connsiteX8" fmla="*/ 24289 w 323850"/>
                <a:gd name="connsiteY8" fmla="*/ 58579 h 180975"/>
                <a:gd name="connsiteX9" fmla="*/ 7144 w 323850"/>
                <a:gd name="connsiteY9" fmla="*/ 92869 h 180975"/>
                <a:gd name="connsiteX10" fmla="*/ 7144 w 323850"/>
                <a:gd name="connsiteY10" fmla="*/ 178594 h 180975"/>
                <a:gd name="connsiteX11" fmla="*/ 212884 w 323850"/>
                <a:gd name="connsiteY11" fmla="*/ 178594 h 180975"/>
                <a:gd name="connsiteX12" fmla="*/ 230029 w 323850"/>
                <a:gd name="connsiteY12" fmla="*/ 16144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3850" h="180975">
                  <a:moveTo>
                    <a:pt x="230029" y="161449"/>
                  </a:moveTo>
                  <a:lnTo>
                    <a:pt x="230029" y="161449"/>
                  </a:lnTo>
                  <a:cubicBezTo>
                    <a:pt x="256699" y="142399"/>
                    <a:pt x="287179" y="127159"/>
                    <a:pt x="317659" y="117634"/>
                  </a:cubicBezTo>
                  <a:cubicBezTo>
                    <a:pt x="296704" y="94774"/>
                    <a:pt x="283369" y="66199"/>
                    <a:pt x="283369" y="33814"/>
                  </a:cubicBezTo>
                  <a:cubicBezTo>
                    <a:pt x="283369" y="31909"/>
                    <a:pt x="283369" y="31909"/>
                    <a:pt x="283369" y="30004"/>
                  </a:cubicBezTo>
                  <a:cubicBezTo>
                    <a:pt x="271939" y="26194"/>
                    <a:pt x="260509" y="20479"/>
                    <a:pt x="249079" y="18574"/>
                  </a:cubicBezTo>
                  <a:cubicBezTo>
                    <a:pt x="228124" y="12859"/>
                    <a:pt x="203359" y="7144"/>
                    <a:pt x="178594" y="7144"/>
                  </a:cubicBezTo>
                  <a:cubicBezTo>
                    <a:pt x="155734" y="7144"/>
                    <a:pt x="130969" y="10954"/>
                    <a:pt x="108109" y="18574"/>
                  </a:cubicBezTo>
                  <a:cubicBezTo>
                    <a:pt x="77629" y="28099"/>
                    <a:pt x="49054" y="41434"/>
                    <a:pt x="24289" y="58579"/>
                  </a:cubicBezTo>
                  <a:cubicBezTo>
                    <a:pt x="12859" y="66199"/>
                    <a:pt x="7144" y="79534"/>
                    <a:pt x="7144" y="92869"/>
                  </a:cubicBezTo>
                  <a:lnTo>
                    <a:pt x="7144" y="178594"/>
                  </a:lnTo>
                  <a:lnTo>
                    <a:pt x="212884" y="178594"/>
                  </a:lnTo>
                  <a:cubicBezTo>
                    <a:pt x="218599" y="170974"/>
                    <a:pt x="222409" y="167164"/>
                    <a:pt x="230029" y="16144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
        <p:nvSpPr>
          <p:cNvPr id="35" name="Τίτλος 1">
            <a:extLst>
              <a:ext uri="{FF2B5EF4-FFF2-40B4-BE49-F238E27FC236}"/>
            </a:extLst>
          </p:cNvPr>
          <p:cNvSpPr>
            <a:spLocks noGrp="1"/>
          </p:cNvSpPr>
          <p:nvPr>
            <p:ph type="title"/>
          </p:nvPr>
        </p:nvSpPr>
        <p:spPr>
          <a:xfrm>
            <a:off x="882650" y="534988"/>
            <a:ext cx="10426700" cy="431800"/>
          </a:xfrm>
        </p:spPr>
        <p:txBody>
          <a:bodyPr/>
          <a:lstStyle/>
          <a:p>
            <a:pPr algn="ctr" eaLnBrk="1" fontAlgn="auto" hangingPunct="1">
              <a:spcAft>
                <a:spcPts val="0"/>
              </a:spcAft>
              <a:defRPr/>
            </a:pPr>
            <a:r>
              <a:rPr lang="el-GR" sz="2400" b="1" dirty="0"/>
              <a:t>Τα μέσα επίτευξης της ολοκλήρωσης περιλαμβάνουν:</a:t>
            </a:r>
          </a:p>
        </p:txBody>
      </p:sp>
      <p:pic>
        <p:nvPicPr>
          <p:cNvPr id="144400" name="Θέση εικόνας 25" descr="Κοντινή εικόνα εσωτερικού υλικού δόμησης"/>
          <p:cNvPicPr>
            <a:picLocks noGrp="1" noChangeAspect="1"/>
          </p:cNvPicPr>
          <p:nvPr>
            <p:ph type="pic" sz="quarter" idx="41"/>
          </p:nvPr>
        </p:nvPicPr>
        <p:blipFill>
          <a:blip r:embed="rId9"/>
          <a:srcRect/>
          <a:stretch>
            <a:fillRect/>
          </a:stretch>
        </p:blipFill>
        <p:spPr>
          <a:xfrm>
            <a:off x="684213" y="1981200"/>
            <a:ext cx="1476375" cy="1476375"/>
          </a:xfrm>
          <a:ln w="9525"/>
        </p:spPr>
      </p:pic>
      <p:sp>
        <p:nvSpPr>
          <p:cNvPr id="144401" name="Θέση κειμένου 6"/>
          <p:cNvSpPr txBox="1">
            <a:spLocks/>
          </p:cNvSpPr>
          <p:nvPr/>
        </p:nvSpPr>
        <p:spPr bwMode="auto">
          <a:xfrm>
            <a:off x="454025" y="3956050"/>
            <a:ext cx="1981200" cy="35877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a:solidFill>
                  <a:srgbClr val="404040"/>
                </a:solidFill>
                <a:latin typeface="Cambria" pitchFamily="18" charset="0"/>
              </a:rPr>
              <a:t>Κανόνες &amp; κανονισμούς</a:t>
            </a:r>
          </a:p>
        </p:txBody>
      </p:sp>
      <p:sp>
        <p:nvSpPr>
          <p:cNvPr id="41" name="Θέση κειμένου 6">
            <a:extLst>
              <a:ext uri="{FF2B5EF4-FFF2-40B4-BE49-F238E27FC236}"/>
            </a:extLst>
          </p:cNvPr>
          <p:cNvSpPr txBox="1">
            <a:spLocks/>
          </p:cNvSpPr>
          <p:nvPr/>
        </p:nvSpPr>
        <p:spPr>
          <a:xfrm>
            <a:off x="9790113" y="4854575"/>
            <a:ext cx="1979612" cy="360363"/>
          </a:xfrm>
          <a:prstGeom prst="rect">
            <a:avLst/>
          </a:prstGeom>
        </p:spPr>
        <p:txBody>
          <a:bodyPr lIns="0" tIns="0" rIns="0" bIns="0"/>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l-GR" sz="1600" dirty="0">
                <a:latin typeface="+mn-lt"/>
              </a:rPr>
              <a:t>ή προϊσταμένων τμημάτων</a:t>
            </a:r>
          </a:p>
        </p:txBody>
      </p:sp>
      <p:sp>
        <p:nvSpPr>
          <p:cNvPr id="144403" name="Θέση κειμένου 10"/>
          <p:cNvSpPr txBox="1">
            <a:spLocks/>
          </p:cNvSpPr>
          <p:nvPr/>
        </p:nvSpPr>
        <p:spPr bwMode="auto">
          <a:xfrm>
            <a:off x="9906000" y="3956050"/>
            <a:ext cx="1831975" cy="35877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a:solidFill>
                  <a:srgbClr val="404040"/>
                </a:solidFill>
                <a:latin typeface="Cambria" pitchFamily="18" charset="0"/>
              </a:rPr>
              <a:t>Άμεσες οριζόντιες επαφές μεταξύ τμημάτων</a:t>
            </a:r>
          </a:p>
        </p:txBody>
      </p:sp>
      <p:grpSp>
        <p:nvGrpSpPr>
          <p:cNvPr id="20" name="Γραφικό 15" descr="Χρήστης">
            <a:extLst>
              <a:ext uri="{FF2B5EF4-FFF2-40B4-BE49-F238E27FC236}"/>
            </a:extLst>
          </p:cNvPr>
          <p:cNvGrpSpPr/>
          <p:nvPr/>
        </p:nvGrpSpPr>
        <p:grpSpPr>
          <a:xfrm>
            <a:off x="7984750" y="2271063"/>
            <a:ext cx="914400" cy="914400"/>
            <a:chOff x="5638800" y="2971800"/>
            <a:chExt cx="914400" cy="914400"/>
          </a:xfrm>
          <a:solidFill>
            <a:schemeClr val="bg1"/>
          </a:solidFill>
        </p:grpSpPr>
        <p:sp>
          <p:nvSpPr>
            <p:cNvPr id="21" name="Ελεύθερη σχεδίαση: Σχήμα 20">
              <a:extLst>
                <a:ext uri="{FF2B5EF4-FFF2-40B4-BE49-F238E27FC236}"/>
              </a:extLst>
            </p:cNvPr>
            <p:cNvSpPr/>
            <p:nvPr/>
          </p:nvSpPr>
          <p:spPr>
            <a:xfrm>
              <a:off x="5936456" y="3098006"/>
              <a:ext cx="314325" cy="314325"/>
            </a:xfrm>
            <a:custGeom>
              <a:avLst/>
              <a:gdLst>
                <a:gd name="connsiteX0" fmla="*/ 311944 w 314325"/>
                <a:gd name="connsiteY0" fmla="*/ 159544 h 314325"/>
                <a:gd name="connsiteX1" fmla="*/ 159544 w 314325"/>
                <a:gd name="connsiteY1" fmla="*/ 311944 h 314325"/>
                <a:gd name="connsiteX2" fmla="*/ 7144 w 314325"/>
                <a:gd name="connsiteY2" fmla="*/ 159544 h 314325"/>
                <a:gd name="connsiteX3" fmla="*/ 159544 w 314325"/>
                <a:gd name="connsiteY3" fmla="*/ 7144 h 314325"/>
                <a:gd name="connsiteX4" fmla="*/ 311944 w 314325"/>
                <a:gd name="connsiteY4" fmla="*/ 159544 h 314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5" h="314325">
                  <a:moveTo>
                    <a:pt x="311944" y="159544"/>
                  </a:moveTo>
                  <a:cubicBezTo>
                    <a:pt x="311944" y="243712"/>
                    <a:pt x="243712" y="311944"/>
                    <a:pt x="159544" y="311944"/>
                  </a:cubicBezTo>
                  <a:cubicBezTo>
                    <a:pt x="75376" y="311944"/>
                    <a:pt x="7144" y="243712"/>
                    <a:pt x="7144" y="159544"/>
                  </a:cubicBezTo>
                  <a:cubicBezTo>
                    <a:pt x="7144" y="75376"/>
                    <a:pt x="75376" y="7144"/>
                    <a:pt x="159544" y="7144"/>
                  </a:cubicBezTo>
                  <a:cubicBezTo>
                    <a:pt x="243712" y="7144"/>
                    <a:pt x="311944" y="75376"/>
                    <a:pt x="311944" y="15954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3" name="Ελεύθερη σχεδίαση: Σχήμα 22">
              <a:extLst>
                <a:ext uri="{FF2B5EF4-FFF2-40B4-BE49-F238E27FC236}"/>
              </a:extLst>
            </p:cNvPr>
            <p:cNvSpPr/>
            <p:nvPr/>
          </p:nvSpPr>
          <p:spPr>
            <a:xfrm>
              <a:off x="5784056" y="3440906"/>
              <a:ext cx="619125" cy="314325"/>
            </a:xfrm>
            <a:custGeom>
              <a:avLst/>
              <a:gdLst>
                <a:gd name="connsiteX0" fmla="*/ 616744 w 619125"/>
                <a:gd name="connsiteY0" fmla="*/ 311944 h 314325"/>
                <a:gd name="connsiteX1" fmla="*/ 616744 w 619125"/>
                <a:gd name="connsiteY1" fmla="*/ 159544 h 314325"/>
                <a:gd name="connsiteX2" fmla="*/ 586264 w 619125"/>
                <a:gd name="connsiteY2" fmla="*/ 98584 h 314325"/>
                <a:gd name="connsiteX3" fmla="*/ 437674 w 619125"/>
                <a:gd name="connsiteY3" fmla="*/ 26194 h 314325"/>
                <a:gd name="connsiteX4" fmla="*/ 311944 w 619125"/>
                <a:gd name="connsiteY4" fmla="*/ 7144 h 314325"/>
                <a:gd name="connsiteX5" fmla="*/ 186214 w 619125"/>
                <a:gd name="connsiteY5" fmla="*/ 26194 h 314325"/>
                <a:gd name="connsiteX6" fmla="*/ 37624 w 619125"/>
                <a:gd name="connsiteY6" fmla="*/ 98584 h 314325"/>
                <a:gd name="connsiteX7" fmla="*/ 7144 w 619125"/>
                <a:gd name="connsiteY7" fmla="*/ 159544 h 314325"/>
                <a:gd name="connsiteX8" fmla="*/ 7144 w 619125"/>
                <a:gd name="connsiteY8" fmla="*/ 311944 h 314325"/>
                <a:gd name="connsiteX9" fmla="*/ 616744 w 619125"/>
                <a:gd name="connsiteY9" fmla="*/ 311944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9125" h="314325">
                  <a:moveTo>
                    <a:pt x="616744" y="311944"/>
                  </a:moveTo>
                  <a:lnTo>
                    <a:pt x="616744" y="159544"/>
                  </a:lnTo>
                  <a:cubicBezTo>
                    <a:pt x="616744" y="136684"/>
                    <a:pt x="605314" y="113824"/>
                    <a:pt x="586264" y="98584"/>
                  </a:cubicBezTo>
                  <a:cubicBezTo>
                    <a:pt x="544354" y="64294"/>
                    <a:pt x="491014" y="41434"/>
                    <a:pt x="437674" y="26194"/>
                  </a:cubicBezTo>
                  <a:cubicBezTo>
                    <a:pt x="399574" y="14764"/>
                    <a:pt x="357664" y="7144"/>
                    <a:pt x="311944" y="7144"/>
                  </a:cubicBezTo>
                  <a:cubicBezTo>
                    <a:pt x="270034" y="7144"/>
                    <a:pt x="228124" y="14764"/>
                    <a:pt x="186214" y="26194"/>
                  </a:cubicBezTo>
                  <a:cubicBezTo>
                    <a:pt x="132874" y="41434"/>
                    <a:pt x="79534" y="68104"/>
                    <a:pt x="37624" y="98584"/>
                  </a:cubicBezTo>
                  <a:cubicBezTo>
                    <a:pt x="18574" y="113824"/>
                    <a:pt x="7144" y="136684"/>
                    <a:pt x="7144" y="159544"/>
                  </a:cubicBezTo>
                  <a:lnTo>
                    <a:pt x="7144" y="311944"/>
                  </a:lnTo>
                  <a:lnTo>
                    <a:pt x="616744" y="3119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grpSp>
        <p:nvGrpSpPr>
          <p:cNvPr id="13" name="Γραφικό 7" descr="Λίστα">
            <a:extLst>
              <a:ext uri="{FF2B5EF4-FFF2-40B4-BE49-F238E27FC236}"/>
            </a:extLst>
          </p:cNvPr>
          <p:cNvGrpSpPr/>
          <p:nvPr/>
        </p:nvGrpSpPr>
        <p:grpSpPr>
          <a:xfrm>
            <a:off x="987391" y="2288218"/>
            <a:ext cx="914400" cy="914400"/>
            <a:chOff x="5638800" y="2971800"/>
            <a:chExt cx="914400" cy="914400"/>
          </a:xfrm>
          <a:solidFill>
            <a:schemeClr val="bg1"/>
          </a:solidFill>
        </p:grpSpPr>
        <p:sp>
          <p:nvSpPr>
            <p:cNvPr id="14" name="Ελεύθερη σχεδίαση: Σχήμα 13">
              <a:extLst>
                <a:ext uri="{FF2B5EF4-FFF2-40B4-BE49-F238E27FC236}"/>
              </a:extLst>
            </p:cNvPr>
            <p:cNvSpPr/>
            <p:nvPr/>
          </p:nvSpPr>
          <p:spPr>
            <a:xfrm>
              <a:off x="5793581" y="3040856"/>
              <a:ext cx="600075" cy="771525"/>
            </a:xfrm>
            <a:custGeom>
              <a:avLst/>
              <a:gdLst>
                <a:gd name="connsiteX0" fmla="*/ 64294 w 600075"/>
                <a:gd name="connsiteY0" fmla="*/ 64294 h 771525"/>
                <a:gd name="connsiteX1" fmla="*/ 540544 w 600075"/>
                <a:gd name="connsiteY1" fmla="*/ 64294 h 771525"/>
                <a:gd name="connsiteX2" fmla="*/ 540544 w 600075"/>
                <a:gd name="connsiteY2" fmla="*/ 711994 h 771525"/>
                <a:gd name="connsiteX3" fmla="*/ 64294 w 600075"/>
                <a:gd name="connsiteY3" fmla="*/ 711994 h 771525"/>
                <a:gd name="connsiteX4" fmla="*/ 64294 w 600075"/>
                <a:gd name="connsiteY4" fmla="*/ 64294 h 771525"/>
                <a:gd name="connsiteX5" fmla="*/ 7144 w 600075"/>
                <a:gd name="connsiteY5" fmla="*/ 769144 h 771525"/>
                <a:gd name="connsiteX6" fmla="*/ 597694 w 600075"/>
                <a:gd name="connsiteY6" fmla="*/ 769144 h 771525"/>
                <a:gd name="connsiteX7" fmla="*/ 597694 w 600075"/>
                <a:gd name="connsiteY7" fmla="*/ 7144 h 771525"/>
                <a:gd name="connsiteX8" fmla="*/ 7144 w 600075"/>
                <a:gd name="connsiteY8" fmla="*/ 7144 h 771525"/>
                <a:gd name="connsiteX9" fmla="*/ 7144 w 600075"/>
                <a:gd name="connsiteY9" fmla="*/ 769144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0075" h="771525">
                  <a:moveTo>
                    <a:pt x="64294" y="64294"/>
                  </a:moveTo>
                  <a:lnTo>
                    <a:pt x="540544" y="64294"/>
                  </a:lnTo>
                  <a:lnTo>
                    <a:pt x="540544" y="711994"/>
                  </a:lnTo>
                  <a:lnTo>
                    <a:pt x="64294" y="711994"/>
                  </a:lnTo>
                  <a:lnTo>
                    <a:pt x="64294" y="64294"/>
                  </a:lnTo>
                  <a:close/>
                  <a:moveTo>
                    <a:pt x="7144" y="769144"/>
                  </a:moveTo>
                  <a:lnTo>
                    <a:pt x="597694" y="769144"/>
                  </a:lnTo>
                  <a:lnTo>
                    <a:pt x="597694" y="7144"/>
                  </a:lnTo>
                  <a:lnTo>
                    <a:pt x="7144" y="7144"/>
                  </a:lnTo>
                  <a:lnTo>
                    <a:pt x="7144" y="7691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5" name="Ελεύθερη σχεδίαση: Σχήμα 14">
              <a:extLst>
                <a:ext uri="{FF2B5EF4-FFF2-40B4-BE49-F238E27FC236}"/>
              </a:extLst>
            </p:cNvPr>
            <p:cNvSpPr/>
            <p:nvPr/>
          </p:nvSpPr>
          <p:spPr>
            <a:xfrm>
              <a:off x="5917406" y="3155156"/>
              <a:ext cx="85725" cy="85725"/>
            </a:xfrm>
            <a:custGeom>
              <a:avLst/>
              <a:gdLst>
                <a:gd name="connsiteX0" fmla="*/ 7144 w 85725"/>
                <a:gd name="connsiteY0" fmla="*/ 7144 h 85725"/>
                <a:gd name="connsiteX1" fmla="*/ 83344 w 85725"/>
                <a:gd name="connsiteY1" fmla="*/ 7144 h 85725"/>
                <a:gd name="connsiteX2" fmla="*/ 83344 w 85725"/>
                <a:gd name="connsiteY2" fmla="*/ 83344 h 85725"/>
                <a:gd name="connsiteX3" fmla="*/ 7144 w 85725"/>
                <a:gd name="connsiteY3" fmla="*/ 83344 h 85725"/>
              </a:gdLst>
              <a:ahLst/>
              <a:cxnLst>
                <a:cxn ang="0">
                  <a:pos x="connsiteX0" y="connsiteY0"/>
                </a:cxn>
                <a:cxn ang="0">
                  <a:pos x="connsiteX1" y="connsiteY1"/>
                </a:cxn>
                <a:cxn ang="0">
                  <a:pos x="connsiteX2" y="connsiteY2"/>
                </a:cxn>
                <a:cxn ang="0">
                  <a:pos x="connsiteX3" y="connsiteY3"/>
                </a:cxn>
              </a:cxnLst>
              <a:rect l="l" t="t" r="r" b="b"/>
              <a:pathLst>
                <a:path w="85725" h="85725">
                  <a:moveTo>
                    <a:pt x="7144" y="7144"/>
                  </a:moveTo>
                  <a:lnTo>
                    <a:pt x="83344" y="7144"/>
                  </a:lnTo>
                  <a:lnTo>
                    <a:pt x="83344" y="83344"/>
                  </a:lnTo>
                  <a:lnTo>
                    <a:pt x="7144" y="833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6" name="Ελεύθερη σχεδίαση: Σχήμα 15">
              <a:extLst>
                <a:ext uri="{FF2B5EF4-FFF2-40B4-BE49-F238E27FC236}"/>
              </a:extLst>
            </p:cNvPr>
            <p:cNvSpPr/>
            <p:nvPr/>
          </p:nvSpPr>
          <p:spPr>
            <a:xfrm>
              <a:off x="6069806" y="3174206"/>
              <a:ext cx="200025" cy="47625"/>
            </a:xfrm>
            <a:custGeom>
              <a:avLst/>
              <a:gdLst>
                <a:gd name="connsiteX0" fmla="*/ 7144 w 200025"/>
                <a:gd name="connsiteY0" fmla="*/ 7144 h 47625"/>
                <a:gd name="connsiteX1" fmla="*/ 197644 w 200025"/>
                <a:gd name="connsiteY1" fmla="*/ 7144 h 47625"/>
                <a:gd name="connsiteX2" fmla="*/ 197644 w 200025"/>
                <a:gd name="connsiteY2" fmla="*/ 45244 h 47625"/>
                <a:gd name="connsiteX3" fmla="*/ 7144 w 200025"/>
                <a:gd name="connsiteY3" fmla="*/ 45244 h 47625"/>
              </a:gdLst>
              <a:ahLst/>
              <a:cxnLst>
                <a:cxn ang="0">
                  <a:pos x="connsiteX0" y="connsiteY0"/>
                </a:cxn>
                <a:cxn ang="0">
                  <a:pos x="connsiteX1" y="connsiteY1"/>
                </a:cxn>
                <a:cxn ang="0">
                  <a:pos x="connsiteX2" y="connsiteY2"/>
                </a:cxn>
                <a:cxn ang="0">
                  <a:pos x="connsiteX3" y="connsiteY3"/>
                </a:cxn>
              </a:cxnLst>
              <a:rect l="l" t="t" r="r" b="b"/>
              <a:pathLst>
                <a:path w="200025" h="47625">
                  <a:moveTo>
                    <a:pt x="7144" y="7144"/>
                  </a:moveTo>
                  <a:lnTo>
                    <a:pt x="197644" y="7144"/>
                  </a:lnTo>
                  <a:lnTo>
                    <a:pt x="197644" y="45244"/>
                  </a:lnTo>
                  <a:lnTo>
                    <a:pt x="7144" y="452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8" name="Ελεύθερη σχεδίαση: Σχήμα 17">
              <a:extLst>
                <a:ext uri="{FF2B5EF4-FFF2-40B4-BE49-F238E27FC236}"/>
              </a:extLst>
            </p:cNvPr>
            <p:cNvSpPr/>
            <p:nvPr/>
          </p:nvSpPr>
          <p:spPr>
            <a:xfrm>
              <a:off x="5917406" y="3307556"/>
              <a:ext cx="85725" cy="85725"/>
            </a:xfrm>
            <a:custGeom>
              <a:avLst/>
              <a:gdLst>
                <a:gd name="connsiteX0" fmla="*/ 7144 w 85725"/>
                <a:gd name="connsiteY0" fmla="*/ 7144 h 85725"/>
                <a:gd name="connsiteX1" fmla="*/ 83344 w 85725"/>
                <a:gd name="connsiteY1" fmla="*/ 7144 h 85725"/>
                <a:gd name="connsiteX2" fmla="*/ 83344 w 85725"/>
                <a:gd name="connsiteY2" fmla="*/ 83344 h 85725"/>
                <a:gd name="connsiteX3" fmla="*/ 7144 w 85725"/>
                <a:gd name="connsiteY3" fmla="*/ 83344 h 85725"/>
              </a:gdLst>
              <a:ahLst/>
              <a:cxnLst>
                <a:cxn ang="0">
                  <a:pos x="connsiteX0" y="connsiteY0"/>
                </a:cxn>
                <a:cxn ang="0">
                  <a:pos x="connsiteX1" y="connsiteY1"/>
                </a:cxn>
                <a:cxn ang="0">
                  <a:pos x="connsiteX2" y="connsiteY2"/>
                </a:cxn>
                <a:cxn ang="0">
                  <a:pos x="connsiteX3" y="connsiteY3"/>
                </a:cxn>
              </a:cxnLst>
              <a:rect l="l" t="t" r="r" b="b"/>
              <a:pathLst>
                <a:path w="85725" h="85725">
                  <a:moveTo>
                    <a:pt x="7144" y="7144"/>
                  </a:moveTo>
                  <a:lnTo>
                    <a:pt x="83344" y="7144"/>
                  </a:lnTo>
                  <a:lnTo>
                    <a:pt x="83344" y="83344"/>
                  </a:lnTo>
                  <a:lnTo>
                    <a:pt x="7144" y="833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9" name="Ελεύθερη σχεδίαση: Σχήμα 18">
              <a:extLst>
                <a:ext uri="{FF2B5EF4-FFF2-40B4-BE49-F238E27FC236}"/>
              </a:extLst>
            </p:cNvPr>
            <p:cNvSpPr/>
            <p:nvPr/>
          </p:nvSpPr>
          <p:spPr>
            <a:xfrm>
              <a:off x="6069806" y="3326606"/>
              <a:ext cx="200025" cy="47625"/>
            </a:xfrm>
            <a:custGeom>
              <a:avLst/>
              <a:gdLst>
                <a:gd name="connsiteX0" fmla="*/ 7144 w 200025"/>
                <a:gd name="connsiteY0" fmla="*/ 7144 h 47625"/>
                <a:gd name="connsiteX1" fmla="*/ 197644 w 200025"/>
                <a:gd name="connsiteY1" fmla="*/ 7144 h 47625"/>
                <a:gd name="connsiteX2" fmla="*/ 197644 w 200025"/>
                <a:gd name="connsiteY2" fmla="*/ 45244 h 47625"/>
                <a:gd name="connsiteX3" fmla="*/ 7144 w 200025"/>
                <a:gd name="connsiteY3" fmla="*/ 45244 h 47625"/>
              </a:gdLst>
              <a:ahLst/>
              <a:cxnLst>
                <a:cxn ang="0">
                  <a:pos x="connsiteX0" y="connsiteY0"/>
                </a:cxn>
                <a:cxn ang="0">
                  <a:pos x="connsiteX1" y="connsiteY1"/>
                </a:cxn>
                <a:cxn ang="0">
                  <a:pos x="connsiteX2" y="connsiteY2"/>
                </a:cxn>
                <a:cxn ang="0">
                  <a:pos x="connsiteX3" y="connsiteY3"/>
                </a:cxn>
              </a:cxnLst>
              <a:rect l="l" t="t" r="r" b="b"/>
              <a:pathLst>
                <a:path w="200025" h="47625">
                  <a:moveTo>
                    <a:pt x="7144" y="7144"/>
                  </a:moveTo>
                  <a:lnTo>
                    <a:pt x="197644" y="7144"/>
                  </a:lnTo>
                  <a:lnTo>
                    <a:pt x="197644" y="45244"/>
                  </a:lnTo>
                  <a:lnTo>
                    <a:pt x="7144" y="452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2" name="Ελεύθερη σχεδίαση: Σχήμα 21">
              <a:extLst>
                <a:ext uri="{FF2B5EF4-FFF2-40B4-BE49-F238E27FC236}"/>
              </a:extLst>
            </p:cNvPr>
            <p:cNvSpPr/>
            <p:nvPr/>
          </p:nvSpPr>
          <p:spPr>
            <a:xfrm>
              <a:off x="5917406" y="3459956"/>
              <a:ext cx="85725" cy="85725"/>
            </a:xfrm>
            <a:custGeom>
              <a:avLst/>
              <a:gdLst>
                <a:gd name="connsiteX0" fmla="*/ 7144 w 85725"/>
                <a:gd name="connsiteY0" fmla="*/ 7144 h 85725"/>
                <a:gd name="connsiteX1" fmla="*/ 83344 w 85725"/>
                <a:gd name="connsiteY1" fmla="*/ 7144 h 85725"/>
                <a:gd name="connsiteX2" fmla="*/ 83344 w 85725"/>
                <a:gd name="connsiteY2" fmla="*/ 83344 h 85725"/>
                <a:gd name="connsiteX3" fmla="*/ 7144 w 85725"/>
                <a:gd name="connsiteY3" fmla="*/ 83344 h 85725"/>
              </a:gdLst>
              <a:ahLst/>
              <a:cxnLst>
                <a:cxn ang="0">
                  <a:pos x="connsiteX0" y="connsiteY0"/>
                </a:cxn>
                <a:cxn ang="0">
                  <a:pos x="connsiteX1" y="connsiteY1"/>
                </a:cxn>
                <a:cxn ang="0">
                  <a:pos x="connsiteX2" y="connsiteY2"/>
                </a:cxn>
                <a:cxn ang="0">
                  <a:pos x="connsiteX3" y="connsiteY3"/>
                </a:cxn>
              </a:cxnLst>
              <a:rect l="l" t="t" r="r" b="b"/>
              <a:pathLst>
                <a:path w="85725" h="85725">
                  <a:moveTo>
                    <a:pt x="7144" y="7144"/>
                  </a:moveTo>
                  <a:lnTo>
                    <a:pt x="83344" y="7144"/>
                  </a:lnTo>
                  <a:lnTo>
                    <a:pt x="83344" y="83344"/>
                  </a:lnTo>
                  <a:lnTo>
                    <a:pt x="7144" y="833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4" name="Ελεύθερη σχεδίαση: Σχήμα 23">
              <a:extLst>
                <a:ext uri="{FF2B5EF4-FFF2-40B4-BE49-F238E27FC236}"/>
              </a:extLst>
            </p:cNvPr>
            <p:cNvSpPr/>
            <p:nvPr/>
          </p:nvSpPr>
          <p:spPr>
            <a:xfrm>
              <a:off x="6069806" y="3479006"/>
              <a:ext cx="200025" cy="47625"/>
            </a:xfrm>
            <a:custGeom>
              <a:avLst/>
              <a:gdLst>
                <a:gd name="connsiteX0" fmla="*/ 7144 w 200025"/>
                <a:gd name="connsiteY0" fmla="*/ 7144 h 47625"/>
                <a:gd name="connsiteX1" fmla="*/ 197644 w 200025"/>
                <a:gd name="connsiteY1" fmla="*/ 7144 h 47625"/>
                <a:gd name="connsiteX2" fmla="*/ 197644 w 200025"/>
                <a:gd name="connsiteY2" fmla="*/ 45244 h 47625"/>
                <a:gd name="connsiteX3" fmla="*/ 7144 w 200025"/>
                <a:gd name="connsiteY3" fmla="*/ 45244 h 47625"/>
              </a:gdLst>
              <a:ahLst/>
              <a:cxnLst>
                <a:cxn ang="0">
                  <a:pos x="connsiteX0" y="connsiteY0"/>
                </a:cxn>
                <a:cxn ang="0">
                  <a:pos x="connsiteX1" y="connsiteY1"/>
                </a:cxn>
                <a:cxn ang="0">
                  <a:pos x="connsiteX2" y="connsiteY2"/>
                </a:cxn>
                <a:cxn ang="0">
                  <a:pos x="connsiteX3" y="connsiteY3"/>
                </a:cxn>
              </a:cxnLst>
              <a:rect l="l" t="t" r="r" b="b"/>
              <a:pathLst>
                <a:path w="200025" h="47625">
                  <a:moveTo>
                    <a:pt x="7144" y="7144"/>
                  </a:moveTo>
                  <a:lnTo>
                    <a:pt x="197644" y="7144"/>
                  </a:lnTo>
                  <a:lnTo>
                    <a:pt x="197644" y="45244"/>
                  </a:lnTo>
                  <a:lnTo>
                    <a:pt x="7144" y="452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5" name="Ελεύθερη σχεδίαση: Σχήμα 24">
              <a:extLst>
                <a:ext uri="{FF2B5EF4-FFF2-40B4-BE49-F238E27FC236}"/>
              </a:extLst>
            </p:cNvPr>
            <p:cNvSpPr/>
            <p:nvPr/>
          </p:nvSpPr>
          <p:spPr>
            <a:xfrm>
              <a:off x="5917406" y="3612356"/>
              <a:ext cx="85725" cy="85725"/>
            </a:xfrm>
            <a:custGeom>
              <a:avLst/>
              <a:gdLst>
                <a:gd name="connsiteX0" fmla="*/ 7144 w 85725"/>
                <a:gd name="connsiteY0" fmla="*/ 7144 h 85725"/>
                <a:gd name="connsiteX1" fmla="*/ 83344 w 85725"/>
                <a:gd name="connsiteY1" fmla="*/ 7144 h 85725"/>
                <a:gd name="connsiteX2" fmla="*/ 83344 w 85725"/>
                <a:gd name="connsiteY2" fmla="*/ 83344 h 85725"/>
                <a:gd name="connsiteX3" fmla="*/ 7144 w 85725"/>
                <a:gd name="connsiteY3" fmla="*/ 83344 h 85725"/>
              </a:gdLst>
              <a:ahLst/>
              <a:cxnLst>
                <a:cxn ang="0">
                  <a:pos x="connsiteX0" y="connsiteY0"/>
                </a:cxn>
                <a:cxn ang="0">
                  <a:pos x="connsiteX1" y="connsiteY1"/>
                </a:cxn>
                <a:cxn ang="0">
                  <a:pos x="connsiteX2" y="connsiteY2"/>
                </a:cxn>
                <a:cxn ang="0">
                  <a:pos x="connsiteX3" y="connsiteY3"/>
                </a:cxn>
              </a:cxnLst>
              <a:rect l="l" t="t" r="r" b="b"/>
              <a:pathLst>
                <a:path w="85725" h="85725">
                  <a:moveTo>
                    <a:pt x="7144" y="7144"/>
                  </a:moveTo>
                  <a:lnTo>
                    <a:pt x="83344" y="7144"/>
                  </a:lnTo>
                  <a:lnTo>
                    <a:pt x="83344" y="83344"/>
                  </a:lnTo>
                  <a:lnTo>
                    <a:pt x="7144" y="833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7" name="Ελεύθερη σχεδίαση: Σχήμα 26">
              <a:extLst>
                <a:ext uri="{FF2B5EF4-FFF2-40B4-BE49-F238E27FC236}"/>
              </a:extLst>
            </p:cNvPr>
            <p:cNvSpPr/>
            <p:nvPr/>
          </p:nvSpPr>
          <p:spPr>
            <a:xfrm>
              <a:off x="6069806" y="3631406"/>
              <a:ext cx="200025" cy="47625"/>
            </a:xfrm>
            <a:custGeom>
              <a:avLst/>
              <a:gdLst>
                <a:gd name="connsiteX0" fmla="*/ 7144 w 200025"/>
                <a:gd name="connsiteY0" fmla="*/ 7144 h 47625"/>
                <a:gd name="connsiteX1" fmla="*/ 197644 w 200025"/>
                <a:gd name="connsiteY1" fmla="*/ 7144 h 47625"/>
                <a:gd name="connsiteX2" fmla="*/ 197644 w 200025"/>
                <a:gd name="connsiteY2" fmla="*/ 45244 h 47625"/>
                <a:gd name="connsiteX3" fmla="*/ 7144 w 200025"/>
                <a:gd name="connsiteY3" fmla="*/ 45244 h 47625"/>
              </a:gdLst>
              <a:ahLst/>
              <a:cxnLst>
                <a:cxn ang="0">
                  <a:pos x="connsiteX0" y="connsiteY0"/>
                </a:cxn>
                <a:cxn ang="0">
                  <a:pos x="connsiteX1" y="connsiteY1"/>
                </a:cxn>
                <a:cxn ang="0">
                  <a:pos x="connsiteX2" y="connsiteY2"/>
                </a:cxn>
                <a:cxn ang="0">
                  <a:pos x="connsiteX3" y="connsiteY3"/>
                </a:cxn>
              </a:cxnLst>
              <a:rect l="l" t="t" r="r" b="b"/>
              <a:pathLst>
                <a:path w="200025" h="47625">
                  <a:moveTo>
                    <a:pt x="7144" y="7144"/>
                  </a:moveTo>
                  <a:lnTo>
                    <a:pt x="197644" y="7144"/>
                  </a:lnTo>
                  <a:lnTo>
                    <a:pt x="197644" y="45244"/>
                  </a:lnTo>
                  <a:lnTo>
                    <a:pt x="7144" y="452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grpSp>
        <p:nvGrpSpPr>
          <p:cNvPr id="29" name="Γραφικό 11" descr="Ιεραρχία">
            <a:extLst>
              <a:ext uri="{FF2B5EF4-FFF2-40B4-BE49-F238E27FC236}"/>
            </a:extLst>
          </p:cNvPr>
          <p:cNvGrpSpPr/>
          <p:nvPr/>
        </p:nvGrpSpPr>
        <p:grpSpPr>
          <a:xfrm>
            <a:off x="3302965" y="2343930"/>
            <a:ext cx="914400" cy="914400"/>
            <a:chOff x="5788800" y="3121800"/>
            <a:chExt cx="914400" cy="914400"/>
          </a:xfrm>
          <a:solidFill>
            <a:schemeClr val="bg1"/>
          </a:solidFill>
        </p:grpSpPr>
        <p:sp>
          <p:nvSpPr>
            <p:cNvPr id="31" name="Ελεύθερη σχεδίαση: Σχήμα 30">
              <a:extLst>
                <a:ext uri="{FF2B5EF4-FFF2-40B4-BE49-F238E27FC236}"/>
              </a:extLst>
            </p:cNvPr>
            <p:cNvSpPr/>
            <p:nvPr/>
          </p:nvSpPr>
          <p:spPr>
            <a:xfrm>
              <a:off x="6143606" y="3762356"/>
              <a:ext cx="200025" cy="142875"/>
            </a:xfrm>
            <a:custGeom>
              <a:avLst/>
              <a:gdLst>
                <a:gd name="connsiteX0" fmla="*/ 7144 w 200025"/>
                <a:gd name="connsiteY0" fmla="*/ 7144 h 142875"/>
                <a:gd name="connsiteX1" fmla="*/ 197644 w 200025"/>
                <a:gd name="connsiteY1" fmla="*/ 7144 h 142875"/>
                <a:gd name="connsiteX2" fmla="*/ 197644 w 200025"/>
                <a:gd name="connsiteY2" fmla="*/ 140494 h 142875"/>
                <a:gd name="connsiteX3" fmla="*/ 7144 w 200025"/>
                <a:gd name="connsiteY3" fmla="*/ 140494 h 142875"/>
              </a:gdLst>
              <a:ahLst/>
              <a:cxnLst>
                <a:cxn ang="0">
                  <a:pos x="connsiteX0" y="connsiteY0"/>
                </a:cxn>
                <a:cxn ang="0">
                  <a:pos x="connsiteX1" y="connsiteY1"/>
                </a:cxn>
                <a:cxn ang="0">
                  <a:pos x="connsiteX2" y="connsiteY2"/>
                </a:cxn>
                <a:cxn ang="0">
                  <a:pos x="connsiteX3" y="connsiteY3"/>
                </a:cxn>
              </a:cxnLst>
              <a:rect l="l" t="t" r="r" b="b"/>
              <a:pathLst>
                <a:path w="200025" h="142875">
                  <a:moveTo>
                    <a:pt x="7144" y="7144"/>
                  </a:moveTo>
                  <a:lnTo>
                    <a:pt x="197644" y="7144"/>
                  </a:lnTo>
                  <a:lnTo>
                    <a:pt x="197644" y="140494"/>
                  </a:lnTo>
                  <a:lnTo>
                    <a:pt x="7144" y="1404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3" name="Ελεύθερη σχεδίαση: Σχήμα 32">
              <a:extLst>
                <a:ext uri="{FF2B5EF4-FFF2-40B4-BE49-F238E27FC236}"/>
              </a:extLst>
            </p:cNvPr>
            <p:cNvSpPr/>
            <p:nvPr/>
          </p:nvSpPr>
          <p:spPr>
            <a:xfrm>
              <a:off x="6143606" y="3248006"/>
              <a:ext cx="200025" cy="142875"/>
            </a:xfrm>
            <a:custGeom>
              <a:avLst/>
              <a:gdLst>
                <a:gd name="connsiteX0" fmla="*/ 7144 w 200025"/>
                <a:gd name="connsiteY0" fmla="*/ 7144 h 142875"/>
                <a:gd name="connsiteX1" fmla="*/ 197644 w 200025"/>
                <a:gd name="connsiteY1" fmla="*/ 7144 h 142875"/>
                <a:gd name="connsiteX2" fmla="*/ 197644 w 200025"/>
                <a:gd name="connsiteY2" fmla="*/ 140494 h 142875"/>
                <a:gd name="connsiteX3" fmla="*/ 7144 w 200025"/>
                <a:gd name="connsiteY3" fmla="*/ 140494 h 142875"/>
              </a:gdLst>
              <a:ahLst/>
              <a:cxnLst>
                <a:cxn ang="0">
                  <a:pos x="connsiteX0" y="connsiteY0"/>
                </a:cxn>
                <a:cxn ang="0">
                  <a:pos x="connsiteX1" y="connsiteY1"/>
                </a:cxn>
                <a:cxn ang="0">
                  <a:pos x="connsiteX2" y="connsiteY2"/>
                </a:cxn>
                <a:cxn ang="0">
                  <a:pos x="connsiteX3" y="connsiteY3"/>
                </a:cxn>
              </a:cxnLst>
              <a:rect l="l" t="t" r="r" b="b"/>
              <a:pathLst>
                <a:path w="200025" h="142875">
                  <a:moveTo>
                    <a:pt x="7144" y="7144"/>
                  </a:moveTo>
                  <a:lnTo>
                    <a:pt x="197644" y="7144"/>
                  </a:lnTo>
                  <a:lnTo>
                    <a:pt x="197644" y="140494"/>
                  </a:lnTo>
                  <a:lnTo>
                    <a:pt x="7144" y="1404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4" name="Ελεύθερη σχεδίαση: Σχήμα 33">
              <a:extLst>
                <a:ext uri="{FF2B5EF4-FFF2-40B4-BE49-F238E27FC236}"/>
              </a:extLst>
            </p:cNvPr>
            <p:cNvSpPr/>
            <p:nvPr/>
          </p:nvSpPr>
          <p:spPr>
            <a:xfrm>
              <a:off x="5857856" y="3762356"/>
              <a:ext cx="200025" cy="142875"/>
            </a:xfrm>
            <a:custGeom>
              <a:avLst/>
              <a:gdLst>
                <a:gd name="connsiteX0" fmla="*/ 7144 w 200025"/>
                <a:gd name="connsiteY0" fmla="*/ 7144 h 142875"/>
                <a:gd name="connsiteX1" fmla="*/ 197644 w 200025"/>
                <a:gd name="connsiteY1" fmla="*/ 7144 h 142875"/>
                <a:gd name="connsiteX2" fmla="*/ 197644 w 200025"/>
                <a:gd name="connsiteY2" fmla="*/ 140494 h 142875"/>
                <a:gd name="connsiteX3" fmla="*/ 7144 w 200025"/>
                <a:gd name="connsiteY3" fmla="*/ 140494 h 142875"/>
              </a:gdLst>
              <a:ahLst/>
              <a:cxnLst>
                <a:cxn ang="0">
                  <a:pos x="connsiteX0" y="connsiteY0"/>
                </a:cxn>
                <a:cxn ang="0">
                  <a:pos x="connsiteX1" y="connsiteY1"/>
                </a:cxn>
                <a:cxn ang="0">
                  <a:pos x="connsiteX2" y="connsiteY2"/>
                </a:cxn>
                <a:cxn ang="0">
                  <a:pos x="connsiteX3" y="connsiteY3"/>
                </a:cxn>
              </a:cxnLst>
              <a:rect l="l" t="t" r="r" b="b"/>
              <a:pathLst>
                <a:path w="200025" h="142875">
                  <a:moveTo>
                    <a:pt x="7144" y="7144"/>
                  </a:moveTo>
                  <a:lnTo>
                    <a:pt x="197644" y="7144"/>
                  </a:lnTo>
                  <a:lnTo>
                    <a:pt x="197644" y="140494"/>
                  </a:lnTo>
                  <a:lnTo>
                    <a:pt x="7144" y="1404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7" name="Ελεύθερη σχεδίαση: Σχήμα 46">
              <a:extLst>
                <a:ext uri="{FF2B5EF4-FFF2-40B4-BE49-F238E27FC236}"/>
              </a:extLst>
            </p:cNvPr>
            <p:cNvSpPr/>
            <p:nvPr/>
          </p:nvSpPr>
          <p:spPr>
            <a:xfrm>
              <a:off x="6429356" y="3762356"/>
              <a:ext cx="200025" cy="142875"/>
            </a:xfrm>
            <a:custGeom>
              <a:avLst/>
              <a:gdLst>
                <a:gd name="connsiteX0" fmla="*/ 7144 w 200025"/>
                <a:gd name="connsiteY0" fmla="*/ 7144 h 142875"/>
                <a:gd name="connsiteX1" fmla="*/ 197644 w 200025"/>
                <a:gd name="connsiteY1" fmla="*/ 7144 h 142875"/>
                <a:gd name="connsiteX2" fmla="*/ 197644 w 200025"/>
                <a:gd name="connsiteY2" fmla="*/ 140494 h 142875"/>
                <a:gd name="connsiteX3" fmla="*/ 7144 w 200025"/>
                <a:gd name="connsiteY3" fmla="*/ 140494 h 142875"/>
              </a:gdLst>
              <a:ahLst/>
              <a:cxnLst>
                <a:cxn ang="0">
                  <a:pos x="connsiteX0" y="connsiteY0"/>
                </a:cxn>
                <a:cxn ang="0">
                  <a:pos x="connsiteX1" y="connsiteY1"/>
                </a:cxn>
                <a:cxn ang="0">
                  <a:pos x="connsiteX2" y="connsiteY2"/>
                </a:cxn>
                <a:cxn ang="0">
                  <a:pos x="connsiteX3" y="connsiteY3"/>
                </a:cxn>
              </a:cxnLst>
              <a:rect l="l" t="t" r="r" b="b"/>
              <a:pathLst>
                <a:path w="200025" h="142875">
                  <a:moveTo>
                    <a:pt x="7144" y="7144"/>
                  </a:moveTo>
                  <a:lnTo>
                    <a:pt x="197644" y="7144"/>
                  </a:lnTo>
                  <a:lnTo>
                    <a:pt x="197644" y="140494"/>
                  </a:lnTo>
                  <a:lnTo>
                    <a:pt x="7144" y="1404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51" name="Ελεύθερη σχεδίαση: Σχήμα 50">
              <a:extLst>
                <a:ext uri="{FF2B5EF4-FFF2-40B4-BE49-F238E27FC236}"/>
              </a:extLst>
            </p:cNvPr>
            <p:cNvSpPr/>
            <p:nvPr/>
          </p:nvSpPr>
          <p:spPr>
            <a:xfrm>
              <a:off x="5934056" y="3419456"/>
              <a:ext cx="619125" cy="314325"/>
            </a:xfrm>
            <a:custGeom>
              <a:avLst/>
              <a:gdLst>
                <a:gd name="connsiteX0" fmla="*/ 330994 w 619125"/>
                <a:gd name="connsiteY0" fmla="*/ 140494 h 314325"/>
                <a:gd name="connsiteX1" fmla="*/ 330994 w 619125"/>
                <a:gd name="connsiteY1" fmla="*/ 7144 h 314325"/>
                <a:gd name="connsiteX2" fmla="*/ 292894 w 619125"/>
                <a:gd name="connsiteY2" fmla="*/ 7144 h 314325"/>
                <a:gd name="connsiteX3" fmla="*/ 292894 w 619125"/>
                <a:gd name="connsiteY3" fmla="*/ 140494 h 314325"/>
                <a:gd name="connsiteX4" fmla="*/ 7144 w 619125"/>
                <a:gd name="connsiteY4" fmla="*/ 140494 h 314325"/>
                <a:gd name="connsiteX5" fmla="*/ 7144 w 619125"/>
                <a:gd name="connsiteY5" fmla="*/ 311944 h 314325"/>
                <a:gd name="connsiteX6" fmla="*/ 45244 w 619125"/>
                <a:gd name="connsiteY6" fmla="*/ 311944 h 314325"/>
                <a:gd name="connsiteX7" fmla="*/ 45244 w 619125"/>
                <a:gd name="connsiteY7" fmla="*/ 178594 h 314325"/>
                <a:gd name="connsiteX8" fmla="*/ 292894 w 619125"/>
                <a:gd name="connsiteY8" fmla="*/ 178594 h 314325"/>
                <a:gd name="connsiteX9" fmla="*/ 292894 w 619125"/>
                <a:gd name="connsiteY9" fmla="*/ 311944 h 314325"/>
                <a:gd name="connsiteX10" fmla="*/ 330994 w 619125"/>
                <a:gd name="connsiteY10" fmla="*/ 311944 h 314325"/>
                <a:gd name="connsiteX11" fmla="*/ 330994 w 619125"/>
                <a:gd name="connsiteY11" fmla="*/ 178594 h 314325"/>
                <a:gd name="connsiteX12" fmla="*/ 578644 w 619125"/>
                <a:gd name="connsiteY12" fmla="*/ 178594 h 314325"/>
                <a:gd name="connsiteX13" fmla="*/ 578644 w 619125"/>
                <a:gd name="connsiteY13" fmla="*/ 311944 h 314325"/>
                <a:gd name="connsiteX14" fmla="*/ 616744 w 619125"/>
                <a:gd name="connsiteY14" fmla="*/ 311944 h 314325"/>
                <a:gd name="connsiteX15" fmla="*/ 616744 w 619125"/>
                <a:gd name="connsiteY15" fmla="*/ 140494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9125" h="314325">
                  <a:moveTo>
                    <a:pt x="330994" y="140494"/>
                  </a:moveTo>
                  <a:lnTo>
                    <a:pt x="330994" y="7144"/>
                  </a:lnTo>
                  <a:lnTo>
                    <a:pt x="292894" y="7144"/>
                  </a:lnTo>
                  <a:lnTo>
                    <a:pt x="292894" y="140494"/>
                  </a:lnTo>
                  <a:lnTo>
                    <a:pt x="7144" y="140494"/>
                  </a:lnTo>
                  <a:lnTo>
                    <a:pt x="7144" y="311944"/>
                  </a:lnTo>
                  <a:lnTo>
                    <a:pt x="45244" y="311944"/>
                  </a:lnTo>
                  <a:lnTo>
                    <a:pt x="45244" y="178594"/>
                  </a:lnTo>
                  <a:lnTo>
                    <a:pt x="292894" y="178594"/>
                  </a:lnTo>
                  <a:lnTo>
                    <a:pt x="292894" y="311944"/>
                  </a:lnTo>
                  <a:lnTo>
                    <a:pt x="330994" y="311944"/>
                  </a:lnTo>
                  <a:lnTo>
                    <a:pt x="330994" y="178594"/>
                  </a:lnTo>
                  <a:lnTo>
                    <a:pt x="578644" y="178594"/>
                  </a:lnTo>
                  <a:lnTo>
                    <a:pt x="578644" y="311944"/>
                  </a:lnTo>
                  <a:lnTo>
                    <a:pt x="616744" y="311944"/>
                  </a:lnTo>
                  <a:lnTo>
                    <a:pt x="616744" y="1404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
        <p:nvSpPr>
          <p:cNvPr id="144407" name="Γραφικό 52" descr="Δίκτυο"/>
          <p:cNvSpPr>
            <a:spLocks/>
          </p:cNvSpPr>
          <p:nvPr/>
        </p:nvSpPr>
        <p:spPr bwMode="auto">
          <a:xfrm>
            <a:off x="10456863" y="2376488"/>
            <a:ext cx="723900" cy="685800"/>
          </a:xfrm>
          <a:custGeom>
            <a:avLst/>
            <a:gdLst>
              <a:gd name="T0" fmla="*/ 717917 w 723900"/>
              <a:gd name="T1" fmla="*/ 242411 h 685800"/>
              <a:gd name="T2" fmla="*/ 617905 w 723900"/>
              <a:gd name="T3" fmla="*/ 201454 h 685800"/>
              <a:gd name="T4" fmla="*/ 571232 w 723900"/>
              <a:gd name="T5" fmla="*/ 282416 h 685800"/>
              <a:gd name="T6" fmla="*/ 448360 w 723900"/>
              <a:gd name="T7" fmla="*/ 333851 h 685800"/>
              <a:gd name="T8" fmla="*/ 384542 w 723900"/>
              <a:gd name="T9" fmla="*/ 289084 h 685800"/>
              <a:gd name="T10" fmla="*/ 384542 w 723900"/>
              <a:gd name="T11" fmla="*/ 156686 h 685800"/>
              <a:gd name="T12" fmla="*/ 441692 w 723900"/>
              <a:gd name="T13" fmla="*/ 83344 h 685800"/>
              <a:gd name="T14" fmla="*/ 365492 w 723900"/>
              <a:gd name="T15" fmla="*/ 7144 h 685800"/>
              <a:gd name="T16" fmla="*/ 365492 w 723900"/>
              <a:gd name="T17" fmla="*/ 7144 h 685800"/>
              <a:gd name="T18" fmla="*/ 289292 w 723900"/>
              <a:gd name="T19" fmla="*/ 83344 h 685800"/>
              <a:gd name="T20" fmla="*/ 346442 w 723900"/>
              <a:gd name="T21" fmla="*/ 156686 h 685800"/>
              <a:gd name="T22" fmla="*/ 346442 w 723900"/>
              <a:gd name="T23" fmla="*/ 288131 h 685800"/>
              <a:gd name="T24" fmla="*/ 282625 w 723900"/>
              <a:gd name="T25" fmla="*/ 332899 h 685800"/>
              <a:gd name="T26" fmla="*/ 159752 w 723900"/>
              <a:gd name="T27" fmla="*/ 281464 h 685800"/>
              <a:gd name="T28" fmla="*/ 113080 w 723900"/>
              <a:gd name="T29" fmla="*/ 200501 h 685800"/>
              <a:gd name="T30" fmla="*/ 13067 w 723900"/>
              <a:gd name="T31" fmla="*/ 241459 h 685800"/>
              <a:gd name="T32" fmla="*/ 54025 w 723900"/>
              <a:gd name="T33" fmla="*/ 341471 h 685800"/>
              <a:gd name="T34" fmla="*/ 143560 w 723900"/>
              <a:gd name="T35" fmla="*/ 316706 h 685800"/>
              <a:gd name="T36" fmla="*/ 269290 w 723900"/>
              <a:gd name="T37" fmla="*/ 368141 h 685800"/>
              <a:gd name="T38" fmla="*/ 268337 w 723900"/>
              <a:gd name="T39" fmla="*/ 380524 h 685800"/>
              <a:gd name="T40" fmla="*/ 287387 w 723900"/>
              <a:gd name="T41" fmla="*/ 437674 h 685800"/>
              <a:gd name="T42" fmla="*/ 188327 w 723900"/>
              <a:gd name="T43" fmla="*/ 537686 h 685800"/>
              <a:gd name="T44" fmla="*/ 95935 w 723900"/>
              <a:gd name="T45" fmla="*/ 549116 h 685800"/>
              <a:gd name="T46" fmla="*/ 95935 w 723900"/>
              <a:gd name="T47" fmla="*/ 656749 h 685800"/>
              <a:gd name="T48" fmla="*/ 203567 w 723900"/>
              <a:gd name="T49" fmla="*/ 656749 h 685800"/>
              <a:gd name="T50" fmla="*/ 214997 w 723900"/>
              <a:gd name="T51" fmla="*/ 564356 h 685800"/>
              <a:gd name="T52" fmla="*/ 315962 w 723900"/>
              <a:gd name="T53" fmla="*/ 463391 h 685800"/>
              <a:gd name="T54" fmla="*/ 363587 w 723900"/>
              <a:gd name="T55" fmla="*/ 476726 h 685800"/>
              <a:gd name="T56" fmla="*/ 365492 w 723900"/>
              <a:gd name="T57" fmla="*/ 476726 h 685800"/>
              <a:gd name="T58" fmla="*/ 367397 w 723900"/>
              <a:gd name="T59" fmla="*/ 476726 h 685800"/>
              <a:gd name="T60" fmla="*/ 415022 w 723900"/>
              <a:gd name="T61" fmla="*/ 463391 h 685800"/>
              <a:gd name="T62" fmla="*/ 515987 w 723900"/>
              <a:gd name="T63" fmla="*/ 564356 h 685800"/>
              <a:gd name="T64" fmla="*/ 527417 w 723900"/>
              <a:gd name="T65" fmla="*/ 657701 h 685800"/>
              <a:gd name="T66" fmla="*/ 635050 w 723900"/>
              <a:gd name="T67" fmla="*/ 657701 h 685800"/>
              <a:gd name="T68" fmla="*/ 635050 w 723900"/>
              <a:gd name="T69" fmla="*/ 550069 h 685800"/>
              <a:gd name="T70" fmla="*/ 542657 w 723900"/>
              <a:gd name="T71" fmla="*/ 538639 h 685800"/>
              <a:gd name="T72" fmla="*/ 443597 w 723900"/>
              <a:gd name="T73" fmla="*/ 438626 h 685800"/>
              <a:gd name="T74" fmla="*/ 462647 w 723900"/>
              <a:gd name="T75" fmla="*/ 381476 h 685800"/>
              <a:gd name="T76" fmla="*/ 461695 w 723900"/>
              <a:gd name="T77" fmla="*/ 369094 h 685800"/>
              <a:gd name="T78" fmla="*/ 587425 w 723900"/>
              <a:gd name="T79" fmla="*/ 317659 h 685800"/>
              <a:gd name="T80" fmla="*/ 676960 w 723900"/>
              <a:gd name="T81" fmla="*/ 342424 h 685800"/>
              <a:gd name="T82" fmla="*/ 717917 w 723900"/>
              <a:gd name="T83" fmla="*/ 242411 h 68580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723900"/>
              <a:gd name="T127" fmla="*/ 0 h 685800"/>
              <a:gd name="T128" fmla="*/ 723900 w 723900"/>
              <a:gd name="T129" fmla="*/ 685800 h 68580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723900" h="685800">
                <a:moveTo>
                  <a:pt x="717917" y="242411"/>
                </a:moveTo>
                <a:cubicBezTo>
                  <a:pt x="701725" y="203359"/>
                  <a:pt x="656957" y="185261"/>
                  <a:pt x="617905" y="201454"/>
                </a:cubicBezTo>
                <a:cubicBezTo>
                  <a:pt x="585520" y="214789"/>
                  <a:pt x="566470" y="249079"/>
                  <a:pt x="571232" y="282416"/>
                </a:cubicBezTo>
                <a:lnTo>
                  <a:pt x="448360" y="333851"/>
                </a:lnTo>
                <a:cubicBezTo>
                  <a:pt x="435025" y="310991"/>
                  <a:pt x="411212" y="293846"/>
                  <a:pt x="384542" y="289084"/>
                </a:cubicBezTo>
                <a:lnTo>
                  <a:pt x="384542" y="156686"/>
                </a:lnTo>
                <a:cubicBezTo>
                  <a:pt x="416927" y="148114"/>
                  <a:pt x="441692" y="118586"/>
                  <a:pt x="441692" y="83344"/>
                </a:cubicBezTo>
                <a:cubicBezTo>
                  <a:pt x="441692" y="41434"/>
                  <a:pt x="407402" y="7144"/>
                  <a:pt x="365492" y="7144"/>
                </a:cubicBezTo>
                <a:cubicBezTo>
                  <a:pt x="323582" y="7144"/>
                  <a:pt x="289292" y="41434"/>
                  <a:pt x="289292" y="83344"/>
                </a:cubicBezTo>
                <a:cubicBezTo>
                  <a:pt x="289292" y="118586"/>
                  <a:pt x="314057" y="148114"/>
                  <a:pt x="346442" y="156686"/>
                </a:cubicBezTo>
                <a:lnTo>
                  <a:pt x="346442" y="288131"/>
                </a:lnTo>
                <a:cubicBezTo>
                  <a:pt x="318820" y="292894"/>
                  <a:pt x="295960" y="310039"/>
                  <a:pt x="282625" y="332899"/>
                </a:cubicBezTo>
                <a:lnTo>
                  <a:pt x="159752" y="281464"/>
                </a:lnTo>
                <a:cubicBezTo>
                  <a:pt x="164515" y="248126"/>
                  <a:pt x="146417" y="213836"/>
                  <a:pt x="113080" y="200501"/>
                </a:cubicBezTo>
                <a:cubicBezTo>
                  <a:pt x="74027" y="184309"/>
                  <a:pt x="29260" y="202406"/>
                  <a:pt x="13067" y="241459"/>
                </a:cubicBezTo>
                <a:cubicBezTo>
                  <a:pt x="-3125" y="280511"/>
                  <a:pt x="14972" y="325279"/>
                  <a:pt x="54025" y="341471"/>
                </a:cubicBezTo>
                <a:cubicBezTo>
                  <a:pt x="86410" y="354806"/>
                  <a:pt x="123557" y="344329"/>
                  <a:pt x="143560" y="316706"/>
                </a:cubicBezTo>
                <a:lnTo>
                  <a:pt x="269290" y="368141"/>
                </a:lnTo>
                <a:cubicBezTo>
                  <a:pt x="268337" y="371951"/>
                  <a:pt x="268337" y="376714"/>
                  <a:pt x="268337" y="380524"/>
                </a:cubicBezTo>
                <a:cubicBezTo>
                  <a:pt x="268337" y="401479"/>
                  <a:pt x="275005" y="421481"/>
                  <a:pt x="287387" y="437674"/>
                </a:cubicBezTo>
                <a:lnTo>
                  <a:pt x="188327" y="537686"/>
                </a:lnTo>
                <a:cubicBezTo>
                  <a:pt x="158800" y="520541"/>
                  <a:pt x="120700" y="524351"/>
                  <a:pt x="95935" y="549116"/>
                </a:cubicBezTo>
                <a:cubicBezTo>
                  <a:pt x="66407" y="578644"/>
                  <a:pt x="66407" y="627221"/>
                  <a:pt x="95935" y="656749"/>
                </a:cubicBezTo>
                <a:cubicBezTo>
                  <a:pt x="125462" y="686276"/>
                  <a:pt x="174040" y="686276"/>
                  <a:pt x="203567" y="656749"/>
                </a:cubicBezTo>
                <a:cubicBezTo>
                  <a:pt x="228332" y="631984"/>
                  <a:pt x="232142" y="593884"/>
                  <a:pt x="214997" y="564356"/>
                </a:cubicBezTo>
                <a:lnTo>
                  <a:pt x="315962" y="463391"/>
                </a:lnTo>
                <a:cubicBezTo>
                  <a:pt x="330250" y="471964"/>
                  <a:pt x="346442" y="476726"/>
                  <a:pt x="363587" y="476726"/>
                </a:cubicBezTo>
                <a:cubicBezTo>
                  <a:pt x="364540" y="476726"/>
                  <a:pt x="364540" y="476726"/>
                  <a:pt x="365492" y="476726"/>
                </a:cubicBezTo>
                <a:cubicBezTo>
                  <a:pt x="366445" y="476726"/>
                  <a:pt x="366445" y="476726"/>
                  <a:pt x="367397" y="476726"/>
                </a:cubicBezTo>
                <a:cubicBezTo>
                  <a:pt x="384542" y="476726"/>
                  <a:pt x="400735" y="471964"/>
                  <a:pt x="415022" y="463391"/>
                </a:cubicBezTo>
                <a:lnTo>
                  <a:pt x="515987" y="564356"/>
                </a:lnTo>
                <a:cubicBezTo>
                  <a:pt x="498842" y="593884"/>
                  <a:pt x="502652" y="631984"/>
                  <a:pt x="527417" y="657701"/>
                </a:cubicBezTo>
                <a:cubicBezTo>
                  <a:pt x="556945" y="687229"/>
                  <a:pt x="605522" y="687229"/>
                  <a:pt x="635050" y="657701"/>
                </a:cubicBezTo>
                <a:cubicBezTo>
                  <a:pt x="664577" y="628174"/>
                  <a:pt x="664577" y="579596"/>
                  <a:pt x="635050" y="550069"/>
                </a:cubicBezTo>
                <a:cubicBezTo>
                  <a:pt x="610285" y="525304"/>
                  <a:pt x="572185" y="521494"/>
                  <a:pt x="542657" y="538639"/>
                </a:cubicBezTo>
                <a:lnTo>
                  <a:pt x="443597" y="438626"/>
                </a:lnTo>
                <a:cubicBezTo>
                  <a:pt x="455980" y="422434"/>
                  <a:pt x="462647" y="403384"/>
                  <a:pt x="462647" y="381476"/>
                </a:cubicBezTo>
                <a:cubicBezTo>
                  <a:pt x="462647" y="377666"/>
                  <a:pt x="462647" y="372904"/>
                  <a:pt x="461695" y="369094"/>
                </a:cubicBezTo>
                <a:lnTo>
                  <a:pt x="587425" y="317659"/>
                </a:lnTo>
                <a:cubicBezTo>
                  <a:pt x="607427" y="344329"/>
                  <a:pt x="644575" y="355759"/>
                  <a:pt x="676960" y="342424"/>
                </a:cubicBezTo>
                <a:cubicBezTo>
                  <a:pt x="715060" y="325279"/>
                  <a:pt x="734110" y="281464"/>
                  <a:pt x="717917" y="242411"/>
                </a:cubicBezTo>
                <a:close/>
              </a:path>
            </a:pathLst>
          </a:custGeom>
          <a:solidFill>
            <a:schemeClr val="bg1"/>
          </a:solidFill>
          <a:ln w="9525" cap="flat">
            <a:noFill/>
            <a:prstDash val="solid"/>
            <a:miter lim="800000"/>
            <a:headEnd/>
            <a:tailEnd/>
          </a:ln>
        </p:spPr>
        <p:txBody>
          <a:bodyPr anchor="ctr"/>
          <a:lstStyle/>
          <a:p>
            <a:endParaRPr lang="el-G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7189788" y="495300"/>
            <a:ext cx="4859337" cy="5521325"/>
          </a:xfrm>
        </p:spPr>
        <p:txBody>
          <a:bodyPr/>
          <a:lstStyle/>
          <a:p>
            <a:pPr algn="ctr" eaLnBrk="1" fontAlgn="auto" hangingPunct="1">
              <a:spcAft>
                <a:spcPts val="0"/>
              </a:spcAft>
              <a:defRPr/>
            </a:pPr>
            <a:r>
              <a:rPr lang="en-US" sz="2800" b="1" dirty="0"/>
              <a:t>B</a:t>
            </a:r>
            <a:r>
              <a:rPr lang="el-GR" sz="2800" b="1" dirty="0" err="1"/>
              <a:t>ασικό</a:t>
            </a:r>
            <a:r>
              <a:rPr lang="el-GR" sz="2800" b="1" dirty="0"/>
              <a:t> εννοιολογικό πλαίσιο των P. </a:t>
            </a:r>
            <a:r>
              <a:rPr lang="el-GR" sz="2800" b="1" dirty="0" err="1"/>
              <a:t>Lawrence</a:t>
            </a:r>
            <a:r>
              <a:rPr lang="el-GR" sz="2800" b="1" dirty="0"/>
              <a:t> και J. </a:t>
            </a:r>
            <a:r>
              <a:rPr lang="el-GR" sz="2800" b="1" dirty="0" err="1"/>
              <a:t>Lorsch</a:t>
            </a:r>
            <a:endParaRPr lang="el-GR" sz="2800" dirty="0"/>
          </a:p>
        </p:txBody>
      </p:sp>
      <p:pic>
        <p:nvPicPr>
          <p:cNvPr id="10" name="Θέση εικόνας 9" descr="Εικόνα παραθύρων κτιρίου"/>
          <p:cNvPicPr>
            <a:picLocks noGrp="1" noChangeAspect="1"/>
          </p:cNvPicPr>
          <p:nvPr>
            <p:ph type="pic" sz="quarter" idx="16"/>
          </p:nvPr>
        </p:nvPicPr>
        <p:blipFill>
          <a:blip r:embed="rId3"/>
          <a:stretch>
            <a:fillRect/>
          </a:stretch>
        </p:blipFill>
        <p:spPr>
          <a:xfrm>
            <a:off x="7459663" y="758825"/>
            <a:ext cx="1871662" cy="1873250"/>
          </a:xfrm>
        </p:spPr>
      </p:pic>
      <p:pic>
        <p:nvPicPr>
          <p:cNvPr id="12" name="Θέση εικόνας 11" descr="Κοντινή εικόνα εσωτερικού υλικού δόμησης"/>
          <p:cNvPicPr>
            <a:picLocks noGrp="1" noChangeAspect="1"/>
          </p:cNvPicPr>
          <p:nvPr>
            <p:ph type="pic" sz="quarter" idx="17"/>
          </p:nvPr>
        </p:nvPicPr>
        <p:blipFill>
          <a:blip r:embed="rId4"/>
          <a:stretch>
            <a:fillRect/>
          </a:stretch>
        </p:blipFill>
        <p:spPr>
          <a:xfrm>
            <a:off x="9713913" y="768350"/>
            <a:ext cx="1871662" cy="1865313"/>
          </a:xfrm>
        </p:spPr>
      </p:pic>
      <p:sp>
        <p:nvSpPr>
          <p:cNvPr id="5" name="Θέση υποσέλιδου 4"/>
          <p:cNvSpPr>
            <a:spLocks noGrp="1"/>
          </p:cNvSpPr>
          <p:nvPr>
            <p:ph type="ftr" sz="quarter" idx="20"/>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19"/>
          </p:nvPr>
        </p:nvSpPr>
        <p:spPr/>
        <p:txBody>
          <a:bodyPr/>
          <a:lstStyle/>
          <a:p>
            <a:pPr>
              <a:defRPr/>
            </a:pPr>
            <a:fld id="{EF0B7E07-C954-4DA5-B5EA-527D023A6F3D}" type="slidenum">
              <a:rPr lang="el-GR"/>
              <a:pPr>
                <a:defRPr/>
              </a:pPr>
              <a:t>63</a:t>
            </a:fld>
            <a:endParaRPr lang="el-GR" dirty="0"/>
          </a:p>
        </p:txBody>
      </p:sp>
      <p:sp>
        <p:nvSpPr>
          <p:cNvPr id="146438" name="TextBox 37"/>
          <p:cNvSpPr txBox="1">
            <a:spLocks noChangeArrowheads="1"/>
          </p:cNvSpPr>
          <p:nvPr/>
        </p:nvSpPr>
        <p:spPr bwMode="auto">
          <a:xfrm>
            <a:off x="97932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146439" name="TextBox 37"/>
          <p:cNvSpPr txBox="1">
            <a:spLocks noChangeArrowheads="1"/>
          </p:cNvSpPr>
          <p:nvPr/>
        </p:nvSpPr>
        <p:spPr bwMode="auto">
          <a:xfrm>
            <a:off x="7635875" y="2646363"/>
            <a:ext cx="1335088" cy="130175"/>
          </a:xfrm>
          <a:prstGeom prst="rect">
            <a:avLst/>
          </a:prstGeom>
          <a:solidFill>
            <a:schemeClr val="bg1"/>
          </a:solidFill>
          <a:ln w="9525">
            <a:noFill/>
            <a:miter lim="800000"/>
            <a:headEnd/>
            <a:tailEnd/>
          </a:ln>
        </p:spPr>
        <p:txBody>
          <a:bodyPr>
            <a:spAutoFit/>
          </a:bodyPr>
          <a:lstStyle/>
          <a:p>
            <a:endParaRPr lang="el-GR" sz="800">
              <a:solidFill>
                <a:schemeClr val="bg1"/>
              </a:solidFill>
              <a:latin typeface="Calibri" pitchFamily="34" charset="0"/>
            </a:endParaRPr>
          </a:p>
        </p:txBody>
      </p:sp>
      <p:sp>
        <p:nvSpPr>
          <p:cNvPr id="146440" name="Θέση κειμένου 5"/>
          <p:cNvSpPr txBox="1">
            <a:spLocks/>
          </p:cNvSpPr>
          <p:nvPr/>
        </p:nvSpPr>
        <p:spPr bwMode="auto">
          <a:xfrm>
            <a:off x="585788" y="4151313"/>
            <a:ext cx="2268537" cy="358775"/>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Τους περιορισμούς του περιβάλλοντός τους</a:t>
            </a:r>
          </a:p>
        </p:txBody>
      </p:sp>
      <p:sp>
        <p:nvSpPr>
          <p:cNvPr id="146441" name="Θέση κειμένου 5"/>
          <p:cNvSpPr txBox="1">
            <a:spLocks/>
          </p:cNvSpPr>
          <p:nvPr/>
        </p:nvSpPr>
        <p:spPr bwMode="auto">
          <a:xfrm>
            <a:off x="4356100" y="4151313"/>
            <a:ext cx="2130425" cy="358775"/>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Τις ευκαιρίες του περιβάλλοντός τους</a:t>
            </a:r>
          </a:p>
        </p:txBody>
      </p:sp>
      <p:sp>
        <p:nvSpPr>
          <p:cNvPr id="26" name="Ορθογώνιο 6" descr="Πλαίσιο επισήμανσης.">
            <a:extLst>
              <a:ext uri="{FF2B5EF4-FFF2-40B4-BE49-F238E27FC236}"/>
            </a:extLst>
          </p:cNvPr>
          <p:cNvSpPr/>
          <p:nvPr/>
        </p:nvSpPr>
        <p:spPr>
          <a:xfrm rot="10800000" flipV="1">
            <a:off x="585788" y="3873500"/>
            <a:ext cx="2576512" cy="7778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solidFill>
                <a:schemeClr val="bg2">
                  <a:lumMod val="75000"/>
                </a:schemeClr>
              </a:solidFill>
            </a:endParaRPr>
          </a:p>
        </p:txBody>
      </p:sp>
      <p:sp>
        <p:nvSpPr>
          <p:cNvPr id="27" name="Ορθογώνιο 6" descr="Πλαίσιο επισήμανσης.">
            <a:extLst>
              <a:ext uri="{FF2B5EF4-FFF2-40B4-BE49-F238E27FC236}"/>
            </a:extLst>
          </p:cNvPr>
          <p:cNvSpPr/>
          <p:nvPr/>
        </p:nvSpPr>
        <p:spPr>
          <a:xfrm rot="10800000" flipV="1">
            <a:off x="4133850" y="3922713"/>
            <a:ext cx="2574925" cy="7778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solidFill>
                <a:schemeClr val="bg2">
                  <a:lumMod val="75000"/>
                </a:schemeClr>
              </a:solidFill>
            </a:endParaRPr>
          </a:p>
        </p:txBody>
      </p:sp>
      <p:sp>
        <p:nvSpPr>
          <p:cNvPr id="146444" name="Text Placeholder 24"/>
          <p:cNvSpPr txBox="1">
            <a:spLocks/>
          </p:cNvSpPr>
          <p:nvPr/>
        </p:nvSpPr>
        <p:spPr bwMode="auto">
          <a:xfrm>
            <a:off x="1201738" y="768350"/>
            <a:ext cx="4860925" cy="501650"/>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Μια οργάνωση δημιουργείται όταν διάφορα άτομα </a:t>
            </a:r>
            <a:r>
              <a:rPr lang="el-GR" sz="1600" b="1">
                <a:solidFill>
                  <a:srgbClr val="404040"/>
                </a:solidFill>
                <a:latin typeface="Calibri" pitchFamily="34" charset="0"/>
              </a:rPr>
              <a:t>αναλαμβάνουν συλλογική δράση</a:t>
            </a:r>
            <a:r>
              <a:rPr lang="el-GR" sz="1600">
                <a:solidFill>
                  <a:srgbClr val="404040"/>
                </a:solidFill>
                <a:latin typeface="Calibri" pitchFamily="34" charset="0"/>
              </a:rPr>
              <a:t> και </a:t>
            </a:r>
            <a:r>
              <a:rPr lang="el-GR" sz="1600" b="1">
                <a:solidFill>
                  <a:srgbClr val="404040"/>
                </a:solidFill>
                <a:latin typeface="Calibri" pitchFamily="34" charset="0"/>
              </a:rPr>
              <a:t>ιδρύουν ένα οργανωτικό πλαίσιο</a:t>
            </a:r>
            <a:r>
              <a:rPr lang="el-GR" sz="1600">
                <a:solidFill>
                  <a:srgbClr val="404040"/>
                </a:solidFill>
                <a:latin typeface="Calibri" pitchFamily="34" charset="0"/>
              </a:rPr>
              <a:t>, για να μπορέσουν να βελτιώσουν και να αυξήσουν τις ικανότητές τους με στόχο να αντιμετωπίσουν:</a:t>
            </a:r>
          </a:p>
          <a:p>
            <a:pPr algn="ctr">
              <a:lnSpc>
                <a:spcPct val="90000"/>
              </a:lnSpc>
              <a:spcBef>
                <a:spcPts val="1000"/>
              </a:spcBef>
              <a:buClr>
                <a:schemeClr val="accent1"/>
              </a:buClr>
              <a:buFont typeface="Calibri" pitchFamily="34" charset="0"/>
              <a:buNone/>
            </a:pPr>
            <a:endParaRPr lang="el-GR" sz="1600">
              <a:solidFill>
                <a:srgbClr val="404040"/>
              </a:solidFill>
              <a:latin typeface="Calibri" pitchFamily="34" charset="0"/>
            </a:endParaRPr>
          </a:p>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 </a:t>
            </a:r>
          </a:p>
        </p:txBody>
      </p:sp>
      <p:pic>
        <p:nvPicPr>
          <p:cNvPr id="146445" name="Picture 2" descr="Î£ÏÎµÏÎ¹ÎºÎ® ÎµÎ¹ÎºÏÎ½Î±"/>
          <p:cNvPicPr>
            <a:picLocks noChangeAspect="1" noChangeArrowheads="1"/>
          </p:cNvPicPr>
          <p:nvPr/>
        </p:nvPicPr>
        <p:blipFill>
          <a:blip r:embed="rId5"/>
          <a:srcRect/>
          <a:stretch>
            <a:fillRect/>
          </a:stretch>
        </p:blipFill>
        <p:spPr bwMode="auto">
          <a:xfrm>
            <a:off x="7459663" y="709613"/>
            <a:ext cx="4410075" cy="2466975"/>
          </a:xfrm>
          <a:prstGeom prst="rect">
            <a:avLst/>
          </a:prstGeom>
          <a:noFill/>
          <a:ln w="9525">
            <a:noFill/>
            <a:miter lim="800000"/>
            <a:headEnd/>
            <a:tailEnd/>
          </a:ln>
        </p:spPr>
      </p:pic>
      <p:sp>
        <p:nvSpPr>
          <p:cNvPr id="16" name="Γραφικό 5" descr="Κατεύθυνση">
            <a:extLst>
              <a:ext uri="{FF2B5EF4-FFF2-40B4-BE49-F238E27FC236}"/>
            </a:extLst>
          </p:cNvPr>
          <p:cNvSpPr/>
          <p:nvPr/>
        </p:nvSpPr>
        <p:spPr>
          <a:xfrm>
            <a:off x="5092700" y="3113088"/>
            <a:ext cx="550863" cy="501650"/>
          </a:xfrm>
          <a:custGeom>
            <a:avLst/>
            <a:gdLst>
              <a:gd name="connsiteX0" fmla="*/ 633889 w 657225"/>
              <a:gd name="connsiteY0" fmla="*/ 7144 h 657225"/>
              <a:gd name="connsiteX1" fmla="*/ 627221 w 657225"/>
              <a:gd name="connsiteY1" fmla="*/ 8096 h 657225"/>
              <a:gd name="connsiteX2" fmla="*/ 21431 w 657225"/>
              <a:gd name="connsiteY2" fmla="*/ 210026 h 657225"/>
              <a:gd name="connsiteX3" fmla="*/ 7144 w 657225"/>
              <a:gd name="connsiteY3" fmla="*/ 229076 h 657225"/>
              <a:gd name="connsiteX4" fmla="*/ 21431 w 657225"/>
              <a:gd name="connsiteY4" fmla="*/ 248126 h 657225"/>
              <a:gd name="connsiteX5" fmla="*/ 309086 w 657225"/>
              <a:gd name="connsiteY5" fmla="*/ 351949 h 657225"/>
              <a:gd name="connsiteX6" fmla="*/ 412909 w 657225"/>
              <a:gd name="connsiteY6" fmla="*/ 639604 h 657225"/>
              <a:gd name="connsiteX7" fmla="*/ 431959 w 657225"/>
              <a:gd name="connsiteY7" fmla="*/ 653891 h 657225"/>
              <a:gd name="connsiteX8" fmla="*/ 451009 w 657225"/>
              <a:gd name="connsiteY8" fmla="*/ 639604 h 657225"/>
              <a:gd name="connsiteX9" fmla="*/ 652939 w 657225"/>
              <a:gd name="connsiteY9" fmla="*/ 32861 h 657225"/>
              <a:gd name="connsiteX10" fmla="*/ 650081 w 657225"/>
              <a:gd name="connsiteY10" fmla="*/ 14764 h 657225"/>
              <a:gd name="connsiteX11" fmla="*/ 633889 w 657225"/>
              <a:gd name="connsiteY11" fmla="*/ 7144 h 657225"/>
              <a:gd name="connsiteX12" fmla="*/ 633889 w 657225"/>
              <a:gd name="connsiteY12" fmla="*/ 7144 h 657225"/>
              <a:gd name="connsiteX13" fmla="*/ 576739 w 657225"/>
              <a:gd name="connsiteY13" fmla="*/ 85249 h 657225"/>
              <a:gd name="connsiteX14" fmla="*/ 431006 w 657225"/>
              <a:gd name="connsiteY14" fmla="*/ 522446 h 657225"/>
              <a:gd name="connsiteX15" fmla="*/ 363379 w 657225"/>
              <a:gd name="connsiteY15" fmla="*/ 333851 h 657225"/>
              <a:gd name="connsiteX16" fmla="*/ 353854 w 657225"/>
              <a:gd name="connsiteY16" fmla="*/ 308134 h 657225"/>
              <a:gd name="connsiteX17" fmla="*/ 328136 w 657225"/>
              <a:gd name="connsiteY17" fmla="*/ 298609 h 657225"/>
              <a:gd name="connsiteX18" fmla="*/ 139541 w 657225"/>
              <a:gd name="connsiteY18" fmla="*/ 230981 h 657225"/>
              <a:gd name="connsiteX19" fmla="*/ 576739 w 657225"/>
              <a:gd name="connsiteY19" fmla="*/ 85249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57225" h="657225">
                <a:moveTo>
                  <a:pt x="633889" y="7144"/>
                </a:moveTo>
                <a:cubicBezTo>
                  <a:pt x="631984" y="7144"/>
                  <a:pt x="629126" y="7144"/>
                  <a:pt x="627221" y="8096"/>
                </a:cubicBezTo>
                <a:lnTo>
                  <a:pt x="21431" y="210026"/>
                </a:lnTo>
                <a:cubicBezTo>
                  <a:pt x="12859" y="212884"/>
                  <a:pt x="7144" y="220504"/>
                  <a:pt x="7144" y="229076"/>
                </a:cubicBezTo>
                <a:cubicBezTo>
                  <a:pt x="7144" y="237649"/>
                  <a:pt x="12859" y="245269"/>
                  <a:pt x="21431" y="248126"/>
                </a:cubicBezTo>
                <a:lnTo>
                  <a:pt x="309086" y="351949"/>
                </a:lnTo>
                <a:lnTo>
                  <a:pt x="412909" y="639604"/>
                </a:lnTo>
                <a:cubicBezTo>
                  <a:pt x="415766" y="648176"/>
                  <a:pt x="423386" y="653891"/>
                  <a:pt x="431959" y="653891"/>
                </a:cubicBezTo>
                <a:cubicBezTo>
                  <a:pt x="440531" y="653891"/>
                  <a:pt x="448151" y="648176"/>
                  <a:pt x="451009" y="639604"/>
                </a:cubicBezTo>
                <a:lnTo>
                  <a:pt x="652939" y="32861"/>
                </a:lnTo>
                <a:cubicBezTo>
                  <a:pt x="654844" y="26194"/>
                  <a:pt x="653891" y="19526"/>
                  <a:pt x="650081" y="14764"/>
                </a:cubicBezTo>
                <a:cubicBezTo>
                  <a:pt x="647224" y="10954"/>
                  <a:pt x="641509" y="7144"/>
                  <a:pt x="633889" y="7144"/>
                </a:cubicBezTo>
                <a:lnTo>
                  <a:pt x="633889" y="7144"/>
                </a:lnTo>
                <a:close/>
                <a:moveTo>
                  <a:pt x="576739" y="85249"/>
                </a:moveTo>
                <a:lnTo>
                  <a:pt x="431006" y="522446"/>
                </a:lnTo>
                <a:lnTo>
                  <a:pt x="363379" y="333851"/>
                </a:lnTo>
                <a:lnTo>
                  <a:pt x="353854" y="308134"/>
                </a:lnTo>
                <a:lnTo>
                  <a:pt x="328136" y="298609"/>
                </a:lnTo>
                <a:lnTo>
                  <a:pt x="139541" y="230981"/>
                </a:lnTo>
                <a:lnTo>
                  <a:pt x="576739" y="85249"/>
                </a:lnTo>
              </a:path>
            </a:pathLst>
          </a:custGeom>
          <a:solidFill>
            <a:schemeClr val="tx1">
              <a:lumMod val="85000"/>
              <a:lumOff val="15000"/>
            </a:schemeClr>
          </a:solid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8" name="Γραφικό 14" descr="Καρφίτσα">
            <a:extLst>
              <a:ext uri="{FF2B5EF4-FFF2-40B4-BE49-F238E27FC236}"/>
            </a:extLst>
          </p:cNvPr>
          <p:cNvSpPr/>
          <p:nvPr/>
        </p:nvSpPr>
        <p:spPr>
          <a:xfrm>
            <a:off x="1376363" y="3098800"/>
            <a:ext cx="550862" cy="501650"/>
          </a:xfrm>
          <a:custGeom>
            <a:avLst/>
            <a:gdLst>
              <a:gd name="connsiteX0" fmla="*/ 337179 w 685800"/>
              <a:gd name="connsiteY0" fmla="*/ 661029 h 685800"/>
              <a:gd name="connsiteX1" fmla="*/ 473386 w 685800"/>
              <a:gd name="connsiteY1" fmla="*/ 524821 h 685800"/>
              <a:gd name="connsiteX2" fmla="*/ 666744 w 685800"/>
              <a:gd name="connsiteY2" fmla="*/ 681984 h 685800"/>
              <a:gd name="connsiteX3" fmla="*/ 681031 w 685800"/>
              <a:gd name="connsiteY3" fmla="*/ 681031 h 685800"/>
              <a:gd name="connsiteX4" fmla="*/ 681984 w 685800"/>
              <a:gd name="connsiteY4" fmla="*/ 666744 h 685800"/>
              <a:gd name="connsiteX5" fmla="*/ 524821 w 685800"/>
              <a:gd name="connsiteY5" fmla="*/ 474339 h 685800"/>
              <a:gd name="connsiteX6" fmla="*/ 661029 w 685800"/>
              <a:gd name="connsiteY6" fmla="*/ 338131 h 685800"/>
              <a:gd name="connsiteX7" fmla="*/ 669601 w 685800"/>
              <a:gd name="connsiteY7" fmla="*/ 298126 h 685800"/>
              <a:gd name="connsiteX8" fmla="*/ 637216 w 685800"/>
              <a:gd name="connsiteY8" fmla="*/ 273361 h 685800"/>
              <a:gd name="connsiteX9" fmla="*/ 504819 w 685800"/>
              <a:gd name="connsiteY9" fmla="*/ 307651 h 685800"/>
              <a:gd name="connsiteX10" fmla="*/ 302889 w 685800"/>
              <a:gd name="connsiteY10" fmla="*/ 145726 h 685800"/>
              <a:gd name="connsiteX11" fmla="*/ 324796 w 685800"/>
              <a:gd name="connsiteY11" fmla="*/ 38094 h 685800"/>
              <a:gd name="connsiteX12" fmla="*/ 269551 w 685800"/>
              <a:gd name="connsiteY12" fmla="*/ 15234 h 685800"/>
              <a:gd name="connsiteX13" fmla="*/ 15234 w 685800"/>
              <a:gd name="connsiteY13" fmla="*/ 269551 h 685800"/>
              <a:gd name="connsiteX14" fmla="*/ 38094 w 685800"/>
              <a:gd name="connsiteY14" fmla="*/ 324796 h 685800"/>
              <a:gd name="connsiteX15" fmla="*/ 145726 w 685800"/>
              <a:gd name="connsiteY15" fmla="*/ 302889 h 685800"/>
              <a:gd name="connsiteX16" fmla="*/ 307651 w 685800"/>
              <a:gd name="connsiteY16" fmla="*/ 504819 h 685800"/>
              <a:gd name="connsiteX17" fmla="*/ 273361 w 685800"/>
              <a:gd name="connsiteY17" fmla="*/ 637216 h 685800"/>
              <a:gd name="connsiteX18" fmla="*/ 298126 w 685800"/>
              <a:gd name="connsiteY18" fmla="*/ 669601 h 685800"/>
              <a:gd name="connsiteX19" fmla="*/ 337179 w 685800"/>
              <a:gd name="connsiteY19" fmla="*/ 661029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5800" h="685800">
                <a:moveTo>
                  <a:pt x="337179" y="661029"/>
                </a:moveTo>
                <a:lnTo>
                  <a:pt x="473386" y="524821"/>
                </a:lnTo>
                <a:lnTo>
                  <a:pt x="666744" y="681984"/>
                </a:lnTo>
                <a:cubicBezTo>
                  <a:pt x="670554" y="685794"/>
                  <a:pt x="677221" y="684841"/>
                  <a:pt x="681031" y="681031"/>
                </a:cubicBezTo>
                <a:cubicBezTo>
                  <a:pt x="684841" y="677221"/>
                  <a:pt x="684841" y="671506"/>
                  <a:pt x="681984" y="666744"/>
                </a:cubicBezTo>
                <a:lnTo>
                  <a:pt x="524821" y="474339"/>
                </a:lnTo>
                <a:lnTo>
                  <a:pt x="661029" y="338131"/>
                </a:lnTo>
                <a:cubicBezTo>
                  <a:pt x="671506" y="327654"/>
                  <a:pt x="674364" y="312414"/>
                  <a:pt x="669601" y="298126"/>
                </a:cubicBezTo>
                <a:cubicBezTo>
                  <a:pt x="664839" y="283839"/>
                  <a:pt x="651504" y="274314"/>
                  <a:pt x="637216" y="273361"/>
                </a:cubicBezTo>
                <a:cubicBezTo>
                  <a:pt x="599116" y="269551"/>
                  <a:pt x="552444" y="281934"/>
                  <a:pt x="504819" y="307651"/>
                </a:cubicBezTo>
                <a:lnTo>
                  <a:pt x="302889" y="145726"/>
                </a:lnTo>
                <a:cubicBezTo>
                  <a:pt x="320034" y="112389"/>
                  <a:pt x="327654" y="75241"/>
                  <a:pt x="324796" y="38094"/>
                </a:cubicBezTo>
                <a:cubicBezTo>
                  <a:pt x="320986" y="11424"/>
                  <a:pt x="287649" y="-2864"/>
                  <a:pt x="269551" y="15234"/>
                </a:cubicBezTo>
                <a:lnTo>
                  <a:pt x="15234" y="269551"/>
                </a:lnTo>
                <a:cubicBezTo>
                  <a:pt x="-2864" y="287649"/>
                  <a:pt x="11424" y="320986"/>
                  <a:pt x="38094" y="324796"/>
                </a:cubicBezTo>
                <a:cubicBezTo>
                  <a:pt x="75241" y="327654"/>
                  <a:pt x="112389" y="320986"/>
                  <a:pt x="145726" y="302889"/>
                </a:cubicBezTo>
                <a:lnTo>
                  <a:pt x="307651" y="504819"/>
                </a:lnTo>
                <a:cubicBezTo>
                  <a:pt x="281934" y="552444"/>
                  <a:pt x="270504" y="599116"/>
                  <a:pt x="273361" y="637216"/>
                </a:cubicBezTo>
                <a:cubicBezTo>
                  <a:pt x="274314" y="651504"/>
                  <a:pt x="283839" y="664839"/>
                  <a:pt x="298126" y="669601"/>
                </a:cubicBezTo>
                <a:cubicBezTo>
                  <a:pt x="311461" y="675316"/>
                  <a:pt x="326701" y="671506"/>
                  <a:pt x="337179" y="661029"/>
                </a:cubicBezTo>
                <a:close/>
              </a:path>
            </a:pathLst>
          </a:custGeom>
          <a:solidFill>
            <a:schemeClr val="tx1">
              <a:lumMod val="85000"/>
              <a:lumOff val="15000"/>
            </a:schemeClr>
          </a:solid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pic>
        <p:nvPicPr>
          <p:cNvPr id="146448" name="Picture 2" descr="ÎÏÎ¿ÏÎ­Î»ÎµÏÎ¼Î± ÎµÎ¹ÎºÏÎ½Î±Ï Î³Î¹Î± COMPANY MASONRY BLACK WHITE"/>
          <p:cNvPicPr>
            <a:picLocks noChangeAspect="1" noChangeArrowheads="1"/>
          </p:cNvPicPr>
          <p:nvPr/>
        </p:nvPicPr>
        <p:blipFill>
          <a:blip r:embed="rId6"/>
          <a:srcRect/>
          <a:stretch>
            <a:fillRect/>
          </a:stretch>
        </p:blipFill>
        <p:spPr bwMode="auto">
          <a:xfrm>
            <a:off x="7459663" y="709613"/>
            <a:ext cx="4410075" cy="2466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pPr algn="ctr" eaLnBrk="1" fontAlgn="auto" hangingPunct="1">
              <a:spcAft>
                <a:spcPts val="0"/>
              </a:spcAft>
              <a:defRPr/>
            </a:pPr>
            <a:r>
              <a:rPr lang="el-GR" dirty="0"/>
              <a:t>Σχέση Περιβάλλοντος &amp; Οργάνωσης</a:t>
            </a:r>
          </a:p>
        </p:txBody>
      </p:sp>
      <p:grpSp>
        <p:nvGrpSpPr>
          <p:cNvPr id="148486" name="Ομάδα 11"/>
          <p:cNvGrpSpPr>
            <a:grpSpLocks/>
          </p:cNvGrpSpPr>
          <p:nvPr/>
        </p:nvGrpSpPr>
        <p:grpSpPr bwMode="auto">
          <a:xfrm>
            <a:off x="4984750" y="6110288"/>
            <a:ext cx="2392363" cy="438150"/>
            <a:chOff x="818810" y="1153787"/>
            <a:chExt cx="2391394" cy="516155"/>
          </a:xfrm>
        </p:grpSpPr>
        <p:sp>
          <p:nvSpPr>
            <p:cNvPr id="14" name="Θέση κειμένου 80"/>
            <p:cNvSpPr txBox="1"/>
            <p:nvPr/>
          </p:nvSpPr>
          <p:spPr>
            <a:xfrm>
              <a:off x="818810" y="1275345"/>
              <a:ext cx="2391394" cy="273039"/>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sz="2000" b="1" dirty="0">
                  <a:solidFill>
                    <a:schemeClr val="tx1">
                      <a:lumMod val="75000"/>
                      <a:lumOff val="25000"/>
                    </a:schemeClr>
                  </a:solidFill>
                </a:rPr>
                <a:t>Άτομο</a:t>
              </a:r>
            </a:p>
          </p:txBody>
        </p:sp>
        <p:pic>
          <p:nvPicPr>
            <p:cNvPr id="148502" name="Γραφικό 15" descr="Δίκτυο"/>
            <p:cNvPicPr>
              <a:picLocks noChangeAspect="1"/>
            </p:cNvPicPr>
            <p:nvPr/>
          </p:nvPicPr>
          <p:blipFill>
            <a:blip r:embed="rId4"/>
            <a:srcRect/>
            <a:stretch>
              <a:fillRect/>
            </a:stretch>
          </p:blipFill>
          <p:spPr bwMode="auto">
            <a:xfrm>
              <a:off x="2464099" y="1153787"/>
              <a:ext cx="516155" cy="516155"/>
            </a:xfrm>
            <a:prstGeom prst="rect">
              <a:avLst/>
            </a:prstGeom>
            <a:noFill/>
            <a:ln w="9525">
              <a:noFill/>
              <a:miter lim="800000"/>
              <a:headEnd/>
              <a:tailEnd/>
            </a:ln>
          </p:spPr>
        </p:pic>
      </p:grpSp>
      <p:grpSp>
        <p:nvGrpSpPr>
          <p:cNvPr id="148487" name="Ομάδα 21"/>
          <p:cNvGrpSpPr>
            <a:grpSpLocks/>
          </p:cNvGrpSpPr>
          <p:nvPr/>
        </p:nvGrpSpPr>
        <p:grpSpPr bwMode="auto">
          <a:xfrm>
            <a:off x="266700" y="3170238"/>
            <a:ext cx="3032125" cy="831850"/>
            <a:chOff x="441628" y="2759296"/>
            <a:chExt cx="3032125" cy="831215"/>
          </a:xfrm>
        </p:grpSpPr>
        <p:sp>
          <p:nvSpPr>
            <p:cNvPr id="24" name="Θέση κειμένου 80"/>
            <p:cNvSpPr txBox="1"/>
            <p:nvPr/>
          </p:nvSpPr>
          <p:spPr>
            <a:xfrm>
              <a:off x="441628" y="3317669"/>
              <a:ext cx="3032125" cy="272842"/>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sz="2000" b="1" dirty="0">
                  <a:solidFill>
                    <a:schemeClr val="tx1">
                      <a:lumMod val="75000"/>
                      <a:lumOff val="25000"/>
                    </a:schemeClr>
                  </a:solidFill>
                </a:rPr>
                <a:t>Προβλήματα περιβάλλοντος</a:t>
              </a:r>
            </a:p>
          </p:txBody>
        </p:sp>
        <p:pic>
          <p:nvPicPr>
            <p:cNvPr id="148500" name="Γραφικό 25" descr="Εφημερίδα"/>
            <p:cNvPicPr>
              <a:picLocks noChangeAspect="1"/>
            </p:cNvPicPr>
            <p:nvPr/>
          </p:nvPicPr>
          <p:blipFill>
            <a:blip r:embed="rId5"/>
            <a:srcRect/>
            <a:stretch>
              <a:fillRect/>
            </a:stretch>
          </p:blipFill>
          <p:spPr bwMode="auto">
            <a:xfrm>
              <a:off x="2672761" y="2759296"/>
              <a:ext cx="516155" cy="516155"/>
            </a:xfrm>
            <a:prstGeom prst="rect">
              <a:avLst/>
            </a:prstGeom>
            <a:noFill/>
            <a:ln w="9525">
              <a:noFill/>
              <a:miter lim="800000"/>
              <a:headEnd/>
              <a:tailEnd/>
            </a:ln>
          </p:spPr>
        </p:pic>
      </p:grpSp>
      <p:graphicFrame>
        <p:nvGraphicFramePr>
          <p:cNvPr id="148484" name="Γράφημα 5"/>
          <p:cNvGraphicFramePr>
            <a:graphicFrameLocks/>
          </p:cNvGraphicFramePr>
          <p:nvPr/>
        </p:nvGraphicFramePr>
        <p:xfrm>
          <a:off x="4140200" y="1463675"/>
          <a:ext cx="4081463" cy="4064000"/>
        </p:xfrm>
        <a:graphic>
          <a:graphicData uri="http://schemas.openxmlformats.org/presentationml/2006/ole">
            <p:oleObj spid="_x0000_s148484" r:id="rId6" imgW="4084674" imgH="4066384" progId="Excel.Chart.8">
              <p:embed/>
            </p:oleObj>
          </a:graphicData>
        </a:graphic>
      </p:graphicFrame>
      <p:grpSp>
        <p:nvGrpSpPr>
          <p:cNvPr id="148488" name="Ομάδα 6"/>
          <p:cNvGrpSpPr>
            <a:grpSpLocks/>
          </p:cNvGrpSpPr>
          <p:nvPr/>
        </p:nvGrpSpPr>
        <p:grpSpPr bwMode="auto">
          <a:xfrm>
            <a:off x="8789988" y="3101975"/>
            <a:ext cx="2566987" cy="790575"/>
            <a:chOff x="8715682" y="2409244"/>
            <a:chExt cx="2566682" cy="789343"/>
          </a:xfrm>
        </p:grpSpPr>
        <p:sp>
          <p:nvSpPr>
            <p:cNvPr id="9" name="Θέση κειμένου 80"/>
            <p:cNvSpPr txBox="1"/>
            <p:nvPr/>
          </p:nvSpPr>
          <p:spPr>
            <a:xfrm>
              <a:off x="8715682" y="2925963"/>
              <a:ext cx="2566682" cy="272624"/>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sz="2000" b="1" dirty="0">
                  <a:solidFill>
                    <a:schemeClr val="tx1">
                      <a:lumMod val="75000"/>
                      <a:lumOff val="25000"/>
                    </a:schemeClr>
                  </a:solidFill>
                </a:rPr>
                <a:t>Ευκαιρίες Περιβάλλοντος</a:t>
              </a:r>
            </a:p>
          </p:txBody>
        </p:sp>
        <p:pic>
          <p:nvPicPr>
            <p:cNvPr id="148498" name="Γραφικό 10" descr="Κέντρο στόχου"/>
            <p:cNvPicPr>
              <a:picLocks noChangeAspect="1"/>
            </p:cNvPicPr>
            <p:nvPr/>
          </p:nvPicPr>
          <p:blipFill>
            <a:blip r:embed="rId7"/>
            <a:srcRect/>
            <a:stretch>
              <a:fillRect/>
            </a:stretch>
          </p:blipFill>
          <p:spPr bwMode="auto">
            <a:xfrm>
              <a:off x="8751854" y="2409244"/>
              <a:ext cx="567771" cy="567771"/>
            </a:xfrm>
            <a:prstGeom prst="rect">
              <a:avLst/>
            </a:prstGeom>
            <a:noFill/>
            <a:ln w="9525">
              <a:noFill/>
              <a:miter lim="800000"/>
              <a:headEnd/>
              <a:tailEnd/>
            </a:ln>
          </p:spPr>
        </p:pic>
      </p:grpSp>
      <p:sp>
        <p:nvSpPr>
          <p:cNvPr id="3" name="Θέση υποσέλιδου 2"/>
          <p:cNvSpPr>
            <a:spLocks noGrp="1"/>
          </p:cNvSpPr>
          <p:nvPr>
            <p:ph type="ftr" sz="quarter" idx="33"/>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p:txBody>
          <a:bodyPr/>
          <a:lstStyle/>
          <a:p>
            <a:pPr>
              <a:defRPr/>
            </a:pPr>
            <a:fld id="{5916D3AE-366B-4155-A3FC-17F758DE13E7}" type="slidenum">
              <a:rPr lang="el-GR"/>
              <a:pPr>
                <a:defRPr/>
              </a:pPr>
              <a:t>64</a:t>
            </a:fld>
            <a:endParaRPr lang="el-GR" dirty="0"/>
          </a:p>
        </p:txBody>
      </p:sp>
      <p:sp>
        <p:nvSpPr>
          <p:cNvPr id="5" name="Θέση κειμένου 80"/>
          <p:cNvSpPr txBox="1"/>
          <p:nvPr/>
        </p:nvSpPr>
        <p:spPr>
          <a:xfrm>
            <a:off x="4854575" y="3119438"/>
            <a:ext cx="2482850" cy="423862"/>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n-US" altLang="el-GR" sz="2000" b="1" dirty="0">
                <a:solidFill>
                  <a:schemeClr val="tx1">
                    <a:lumMod val="75000"/>
                    <a:lumOff val="25000"/>
                  </a:schemeClr>
                </a:solidFill>
              </a:rPr>
              <a:t>O</a:t>
            </a:r>
            <a:r>
              <a:rPr lang="el-GR" altLang="en-US" sz="2000" b="1" dirty="0">
                <a:solidFill>
                  <a:schemeClr val="tx1">
                    <a:lumMod val="75000"/>
                    <a:lumOff val="25000"/>
                  </a:schemeClr>
                </a:solidFill>
              </a:rPr>
              <a:t>ργάνωση</a:t>
            </a:r>
          </a:p>
        </p:txBody>
      </p:sp>
      <p:cxnSp>
        <p:nvCxnSpPr>
          <p:cNvPr id="20" name="Straight Arrow Connector 19"/>
          <p:cNvCxnSpPr/>
          <p:nvPr/>
        </p:nvCxnSpPr>
        <p:spPr>
          <a:xfrm>
            <a:off x="6600825" y="3895725"/>
            <a:ext cx="1839913" cy="0"/>
          </a:xfrm>
          <a:prstGeom prst="straightConnector1">
            <a:avLst/>
          </a:prstGeom>
          <a:ln w="76200">
            <a:solidFill>
              <a:schemeClr val="accent4"/>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6643688" y="3925888"/>
            <a:ext cx="0" cy="208280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5699125" y="3892550"/>
            <a:ext cx="22225" cy="2085975"/>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flipV="1">
            <a:off x="3827463" y="3884613"/>
            <a:ext cx="1931987" cy="11112"/>
          </a:xfrm>
          <a:prstGeom prst="straightConnector1">
            <a:avLst/>
          </a:prstGeom>
          <a:ln w="76200">
            <a:solidFill>
              <a:schemeClr val="accent4"/>
            </a:solidFill>
            <a:tailEnd type="arrow"/>
          </a:ln>
        </p:spPr>
        <p:style>
          <a:lnRef idx="1">
            <a:schemeClr val="accent1"/>
          </a:lnRef>
          <a:fillRef idx="0">
            <a:schemeClr val="accent1"/>
          </a:fillRef>
          <a:effectRef idx="0">
            <a:schemeClr val="accent1"/>
          </a:effectRef>
          <a:fontRef idx="minor">
            <a:schemeClr val="tx1"/>
          </a:fontRef>
        </p:style>
      </p:cxnSp>
      <p:sp>
        <p:nvSpPr>
          <p:cNvPr id="148496" name="TextBox 37"/>
          <p:cNvSpPr txBox="1">
            <a:spLocks noChangeArrowheads="1"/>
          </p:cNvSpPr>
          <p:nvPr/>
        </p:nvSpPr>
        <p:spPr bwMode="auto">
          <a:xfrm>
            <a:off x="98059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Διάγραμμα ροής: Εξαγωγή 16">
            <a:extLst>
              <a:ext uri="{FF2B5EF4-FFF2-40B4-BE49-F238E27FC236}"/>
            </a:extLst>
          </p:cNvPr>
          <p:cNvSpPr/>
          <p:nvPr/>
        </p:nvSpPr>
        <p:spPr>
          <a:xfrm>
            <a:off x="839788" y="1060450"/>
            <a:ext cx="4448175" cy="4103688"/>
          </a:xfrm>
          <a:prstGeom prst="flowChartExtract">
            <a:avLst/>
          </a:prstGeom>
          <a:solidFill>
            <a:schemeClr val="bg1"/>
          </a:solidFill>
          <a:ln w="28575">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3" name="Θέση υποσέλιδου 2"/>
          <p:cNvSpPr>
            <a:spLocks noGrp="1"/>
          </p:cNvSpPr>
          <p:nvPr>
            <p:ph type="ftr" sz="quarter" idx="33"/>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p:txBody>
          <a:bodyPr/>
          <a:lstStyle/>
          <a:p>
            <a:pPr>
              <a:defRPr/>
            </a:pPr>
            <a:fld id="{3F8129AA-1561-42EB-AA91-EDB8D6B4F440}" type="slidenum">
              <a:rPr lang="el-GR"/>
              <a:pPr>
                <a:defRPr/>
              </a:pPr>
              <a:t>65</a:t>
            </a:fld>
            <a:endParaRPr lang="el-GR" dirty="0"/>
          </a:p>
        </p:txBody>
      </p:sp>
      <p:sp>
        <p:nvSpPr>
          <p:cNvPr id="150532" name="TextBox 37"/>
          <p:cNvSpPr txBox="1">
            <a:spLocks noChangeArrowheads="1"/>
          </p:cNvSpPr>
          <p:nvPr/>
        </p:nvSpPr>
        <p:spPr bwMode="auto">
          <a:xfrm>
            <a:off x="98059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13" name="Διάγραμμα ροής: Εξαγωγή 12">
            <a:extLst>
              <a:ext uri="{FF2B5EF4-FFF2-40B4-BE49-F238E27FC236}"/>
            </a:extLst>
          </p:cNvPr>
          <p:cNvSpPr/>
          <p:nvPr/>
        </p:nvSpPr>
        <p:spPr>
          <a:xfrm>
            <a:off x="1435100" y="3757613"/>
            <a:ext cx="976313" cy="939800"/>
          </a:xfrm>
          <a:prstGeom prst="flowChartExtra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9" name="Διάγραμμα ροής: Γραμμή σύνδεσης 18">
            <a:extLst>
              <a:ext uri="{FF2B5EF4-FFF2-40B4-BE49-F238E27FC236}"/>
            </a:extLst>
          </p:cNvPr>
          <p:cNvSpPr/>
          <p:nvPr/>
        </p:nvSpPr>
        <p:spPr>
          <a:xfrm>
            <a:off x="1595438" y="4570413"/>
            <a:ext cx="61912" cy="46037"/>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37" name="Διάγραμμα ροής: Γραμμή σύνδεσης 36">
            <a:extLst>
              <a:ext uri="{FF2B5EF4-FFF2-40B4-BE49-F238E27FC236}"/>
            </a:extLst>
          </p:cNvPr>
          <p:cNvSpPr/>
          <p:nvPr/>
        </p:nvSpPr>
        <p:spPr>
          <a:xfrm>
            <a:off x="1809750" y="4613275"/>
            <a:ext cx="61913" cy="46038"/>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39" name="Διάγραμμα ροής: Γραμμή σύνδεσης 38">
            <a:extLst>
              <a:ext uri="{FF2B5EF4-FFF2-40B4-BE49-F238E27FC236}"/>
            </a:extLst>
          </p:cNvPr>
          <p:cNvSpPr/>
          <p:nvPr/>
        </p:nvSpPr>
        <p:spPr>
          <a:xfrm>
            <a:off x="2189163" y="4584700"/>
            <a:ext cx="60325" cy="46038"/>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40" name="Διάγραμμα ροής: Γραμμή σύνδεσης 39">
            <a:extLst>
              <a:ext uri="{FF2B5EF4-FFF2-40B4-BE49-F238E27FC236}"/>
            </a:extLst>
          </p:cNvPr>
          <p:cNvSpPr/>
          <p:nvPr/>
        </p:nvSpPr>
        <p:spPr>
          <a:xfrm>
            <a:off x="1985963" y="4629150"/>
            <a:ext cx="61912" cy="46038"/>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41" name="Διάγραμμα ροής: Εξαγωγή 40">
            <a:extLst>
              <a:ext uri="{FF2B5EF4-FFF2-40B4-BE49-F238E27FC236}"/>
            </a:extLst>
          </p:cNvPr>
          <p:cNvSpPr/>
          <p:nvPr/>
        </p:nvSpPr>
        <p:spPr>
          <a:xfrm>
            <a:off x="2600325" y="3943350"/>
            <a:ext cx="976313" cy="939800"/>
          </a:xfrm>
          <a:prstGeom prst="flowChartExtra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42" name="Διάγραμμα ροής: Γραμμή σύνδεσης 41">
            <a:extLst>
              <a:ext uri="{FF2B5EF4-FFF2-40B4-BE49-F238E27FC236}"/>
            </a:extLst>
          </p:cNvPr>
          <p:cNvSpPr/>
          <p:nvPr/>
        </p:nvSpPr>
        <p:spPr>
          <a:xfrm>
            <a:off x="2760663" y="4756150"/>
            <a:ext cx="61912" cy="46038"/>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43" name="Διάγραμμα ροής: Γραμμή σύνδεσης 42">
            <a:extLst>
              <a:ext uri="{FF2B5EF4-FFF2-40B4-BE49-F238E27FC236}"/>
            </a:extLst>
          </p:cNvPr>
          <p:cNvSpPr/>
          <p:nvPr/>
        </p:nvSpPr>
        <p:spPr>
          <a:xfrm>
            <a:off x="2974975" y="4799013"/>
            <a:ext cx="61913" cy="44450"/>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44" name="Διάγραμμα ροής: Γραμμή σύνδεσης 43">
            <a:extLst>
              <a:ext uri="{FF2B5EF4-FFF2-40B4-BE49-F238E27FC236}"/>
            </a:extLst>
          </p:cNvPr>
          <p:cNvSpPr/>
          <p:nvPr/>
        </p:nvSpPr>
        <p:spPr>
          <a:xfrm>
            <a:off x="3354388" y="4770438"/>
            <a:ext cx="61912" cy="44450"/>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45" name="Διάγραμμα ροής: Γραμμή σύνδεσης 44">
            <a:extLst>
              <a:ext uri="{FF2B5EF4-FFF2-40B4-BE49-F238E27FC236}"/>
            </a:extLst>
          </p:cNvPr>
          <p:cNvSpPr/>
          <p:nvPr/>
        </p:nvSpPr>
        <p:spPr>
          <a:xfrm>
            <a:off x="3152775" y="4814888"/>
            <a:ext cx="61913" cy="46037"/>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46" name="Διάγραμμα ροής: Εξαγωγή 45">
            <a:extLst>
              <a:ext uri="{FF2B5EF4-FFF2-40B4-BE49-F238E27FC236}"/>
            </a:extLst>
          </p:cNvPr>
          <p:cNvSpPr/>
          <p:nvPr/>
        </p:nvSpPr>
        <p:spPr>
          <a:xfrm>
            <a:off x="3905250" y="3943350"/>
            <a:ext cx="976313" cy="939800"/>
          </a:xfrm>
          <a:prstGeom prst="flowChartExtra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47" name="Διάγραμμα ροής: Γραμμή σύνδεσης 46">
            <a:extLst>
              <a:ext uri="{FF2B5EF4-FFF2-40B4-BE49-F238E27FC236}"/>
            </a:extLst>
          </p:cNvPr>
          <p:cNvSpPr/>
          <p:nvPr/>
        </p:nvSpPr>
        <p:spPr>
          <a:xfrm>
            <a:off x="4065588" y="4756150"/>
            <a:ext cx="61912" cy="46038"/>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48" name="Διάγραμμα ροής: Γραμμή σύνδεσης 47">
            <a:extLst>
              <a:ext uri="{FF2B5EF4-FFF2-40B4-BE49-F238E27FC236}"/>
            </a:extLst>
          </p:cNvPr>
          <p:cNvSpPr/>
          <p:nvPr/>
        </p:nvSpPr>
        <p:spPr>
          <a:xfrm>
            <a:off x="4279900" y="4799013"/>
            <a:ext cx="61913" cy="44450"/>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49" name="Διάγραμμα ροής: Γραμμή σύνδεσης 48">
            <a:extLst>
              <a:ext uri="{FF2B5EF4-FFF2-40B4-BE49-F238E27FC236}"/>
            </a:extLst>
          </p:cNvPr>
          <p:cNvSpPr/>
          <p:nvPr/>
        </p:nvSpPr>
        <p:spPr>
          <a:xfrm>
            <a:off x="4657725" y="4770438"/>
            <a:ext cx="61913" cy="44450"/>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50" name="Διάγραμμα ροής: Γραμμή σύνδεσης 49">
            <a:extLst>
              <a:ext uri="{FF2B5EF4-FFF2-40B4-BE49-F238E27FC236}"/>
            </a:extLst>
          </p:cNvPr>
          <p:cNvSpPr/>
          <p:nvPr/>
        </p:nvSpPr>
        <p:spPr>
          <a:xfrm>
            <a:off x="4456113" y="4814888"/>
            <a:ext cx="61912" cy="46037"/>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51" name="Διάγραμμα ροής: Εξαγωγή 50">
            <a:extLst>
              <a:ext uri="{FF2B5EF4-FFF2-40B4-BE49-F238E27FC236}"/>
            </a:extLst>
          </p:cNvPr>
          <p:cNvSpPr/>
          <p:nvPr/>
        </p:nvSpPr>
        <p:spPr>
          <a:xfrm>
            <a:off x="3278188" y="3614738"/>
            <a:ext cx="976312" cy="939800"/>
          </a:xfrm>
          <a:prstGeom prst="flowChartExtra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52" name="Διάγραμμα ροής: Γραμμή σύνδεσης 51">
            <a:extLst>
              <a:ext uri="{FF2B5EF4-FFF2-40B4-BE49-F238E27FC236}"/>
            </a:extLst>
          </p:cNvPr>
          <p:cNvSpPr/>
          <p:nvPr/>
        </p:nvSpPr>
        <p:spPr>
          <a:xfrm>
            <a:off x="3438525" y="4427538"/>
            <a:ext cx="61913" cy="46037"/>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53" name="Διάγραμμα ροής: Γραμμή σύνδεσης 52">
            <a:extLst>
              <a:ext uri="{FF2B5EF4-FFF2-40B4-BE49-F238E27FC236}"/>
            </a:extLst>
          </p:cNvPr>
          <p:cNvSpPr/>
          <p:nvPr/>
        </p:nvSpPr>
        <p:spPr>
          <a:xfrm>
            <a:off x="3652838" y="4470400"/>
            <a:ext cx="61912" cy="44450"/>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54" name="Διάγραμμα ροής: Γραμμή σύνδεσης 53">
            <a:extLst>
              <a:ext uri="{FF2B5EF4-FFF2-40B4-BE49-F238E27FC236}"/>
            </a:extLst>
          </p:cNvPr>
          <p:cNvSpPr/>
          <p:nvPr/>
        </p:nvSpPr>
        <p:spPr>
          <a:xfrm>
            <a:off x="4032250" y="4440238"/>
            <a:ext cx="61913" cy="46037"/>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56" name="Διάγραμμα ροής: Γραμμή σύνδεσης 55">
            <a:extLst>
              <a:ext uri="{FF2B5EF4-FFF2-40B4-BE49-F238E27FC236}"/>
            </a:extLst>
          </p:cNvPr>
          <p:cNvSpPr/>
          <p:nvPr/>
        </p:nvSpPr>
        <p:spPr>
          <a:xfrm>
            <a:off x="3829050" y="4486275"/>
            <a:ext cx="61913" cy="46038"/>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57" name="Διάγραμμα ροής: Εξαγωγή 56">
            <a:extLst>
              <a:ext uri="{FF2B5EF4-FFF2-40B4-BE49-F238E27FC236}"/>
            </a:extLst>
          </p:cNvPr>
          <p:cNvSpPr/>
          <p:nvPr/>
        </p:nvSpPr>
        <p:spPr>
          <a:xfrm>
            <a:off x="2017713" y="3409950"/>
            <a:ext cx="976312" cy="939800"/>
          </a:xfrm>
          <a:prstGeom prst="flowChartExtra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58" name="Διάγραμμα ροής: Γραμμή σύνδεσης 57">
            <a:extLst>
              <a:ext uri="{FF2B5EF4-FFF2-40B4-BE49-F238E27FC236}"/>
            </a:extLst>
          </p:cNvPr>
          <p:cNvSpPr/>
          <p:nvPr/>
        </p:nvSpPr>
        <p:spPr>
          <a:xfrm>
            <a:off x="2178050" y="4222750"/>
            <a:ext cx="61913" cy="46038"/>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59" name="Διάγραμμα ροής: Γραμμή σύνδεσης 58">
            <a:extLst>
              <a:ext uri="{FF2B5EF4-FFF2-40B4-BE49-F238E27FC236}"/>
            </a:extLst>
          </p:cNvPr>
          <p:cNvSpPr/>
          <p:nvPr/>
        </p:nvSpPr>
        <p:spPr>
          <a:xfrm>
            <a:off x="2392363" y="4265613"/>
            <a:ext cx="61912" cy="46037"/>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60" name="Διάγραμμα ροής: Γραμμή σύνδεσης 59">
            <a:extLst>
              <a:ext uri="{FF2B5EF4-FFF2-40B4-BE49-F238E27FC236}"/>
            </a:extLst>
          </p:cNvPr>
          <p:cNvSpPr/>
          <p:nvPr/>
        </p:nvSpPr>
        <p:spPr>
          <a:xfrm>
            <a:off x="2770188" y="4237038"/>
            <a:ext cx="61912" cy="46037"/>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61" name="Διάγραμμα ροής: Γραμμή σύνδεσης 60">
            <a:extLst>
              <a:ext uri="{FF2B5EF4-FFF2-40B4-BE49-F238E27FC236}"/>
            </a:extLst>
          </p:cNvPr>
          <p:cNvSpPr/>
          <p:nvPr/>
        </p:nvSpPr>
        <p:spPr>
          <a:xfrm>
            <a:off x="2568575" y="4281488"/>
            <a:ext cx="61913" cy="46037"/>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62" name="Διάγραμμα ροής: Εξαγωγή 61">
            <a:extLst>
              <a:ext uri="{FF2B5EF4-FFF2-40B4-BE49-F238E27FC236}"/>
            </a:extLst>
          </p:cNvPr>
          <p:cNvSpPr/>
          <p:nvPr/>
        </p:nvSpPr>
        <p:spPr>
          <a:xfrm>
            <a:off x="3276600" y="2840038"/>
            <a:ext cx="974725" cy="939800"/>
          </a:xfrm>
          <a:prstGeom prst="flowChartExtra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63" name="Διάγραμμα ροής: Γραμμή σύνδεσης 62">
            <a:extLst>
              <a:ext uri="{FF2B5EF4-FFF2-40B4-BE49-F238E27FC236}"/>
            </a:extLst>
          </p:cNvPr>
          <p:cNvSpPr/>
          <p:nvPr/>
        </p:nvSpPr>
        <p:spPr>
          <a:xfrm>
            <a:off x="3436938" y="3652838"/>
            <a:ext cx="61912" cy="46037"/>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64" name="Διάγραμμα ροής: Γραμμή σύνδεσης 63">
            <a:extLst>
              <a:ext uri="{FF2B5EF4-FFF2-40B4-BE49-F238E27FC236}"/>
            </a:extLst>
          </p:cNvPr>
          <p:cNvSpPr/>
          <p:nvPr/>
        </p:nvSpPr>
        <p:spPr>
          <a:xfrm>
            <a:off x="3651250" y="3695700"/>
            <a:ext cx="61913" cy="44450"/>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65" name="Διάγραμμα ροής: Γραμμή σύνδεσης 64">
            <a:extLst>
              <a:ext uri="{FF2B5EF4-FFF2-40B4-BE49-F238E27FC236}"/>
            </a:extLst>
          </p:cNvPr>
          <p:cNvSpPr/>
          <p:nvPr/>
        </p:nvSpPr>
        <p:spPr>
          <a:xfrm>
            <a:off x="4029075" y="3665538"/>
            <a:ext cx="61913" cy="46037"/>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66" name="Διάγραμμα ροής: Γραμμή σύνδεσης 65">
            <a:extLst>
              <a:ext uri="{FF2B5EF4-FFF2-40B4-BE49-F238E27FC236}"/>
            </a:extLst>
          </p:cNvPr>
          <p:cNvSpPr/>
          <p:nvPr/>
        </p:nvSpPr>
        <p:spPr>
          <a:xfrm>
            <a:off x="3827463" y="3711575"/>
            <a:ext cx="61912" cy="46038"/>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67" name="Διάγραμμα ροής: Εξαγωγή 66">
            <a:extLst>
              <a:ext uri="{FF2B5EF4-FFF2-40B4-BE49-F238E27FC236}"/>
            </a:extLst>
          </p:cNvPr>
          <p:cNvSpPr/>
          <p:nvPr/>
        </p:nvSpPr>
        <p:spPr>
          <a:xfrm>
            <a:off x="2238375" y="2598738"/>
            <a:ext cx="976313" cy="938212"/>
          </a:xfrm>
          <a:prstGeom prst="flowChartExtra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68" name="Διάγραμμα ροής: Γραμμή σύνδεσης 67">
            <a:extLst>
              <a:ext uri="{FF2B5EF4-FFF2-40B4-BE49-F238E27FC236}"/>
            </a:extLst>
          </p:cNvPr>
          <p:cNvSpPr/>
          <p:nvPr/>
        </p:nvSpPr>
        <p:spPr>
          <a:xfrm>
            <a:off x="2398713" y="3409950"/>
            <a:ext cx="61912" cy="46038"/>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69" name="Διάγραμμα ροής: Γραμμή σύνδεσης 68">
            <a:extLst>
              <a:ext uri="{FF2B5EF4-FFF2-40B4-BE49-F238E27FC236}"/>
            </a:extLst>
          </p:cNvPr>
          <p:cNvSpPr/>
          <p:nvPr/>
        </p:nvSpPr>
        <p:spPr>
          <a:xfrm>
            <a:off x="2613025" y="3452813"/>
            <a:ext cx="61913" cy="46037"/>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70" name="Διάγραμμα ροής: Γραμμή σύνδεσης 69">
            <a:extLst>
              <a:ext uri="{FF2B5EF4-FFF2-40B4-BE49-F238E27FC236}"/>
            </a:extLst>
          </p:cNvPr>
          <p:cNvSpPr/>
          <p:nvPr/>
        </p:nvSpPr>
        <p:spPr>
          <a:xfrm>
            <a:off x="2990850" y="3424238"/>
            <a:ext cx="61913" cy="46037"/>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71" name="Διάγραμμα ροής: Γραμμή σύνδεσης 70">
            <a:extLst>
              <a:ext uri="{FF2B5EF4-FFF2-40B4-BE49-F238E27FC236}"/>
            </a:extLst>
          </p:cNvPr>
          <p:cNvSpPr/>
          <p:nvPr/>
        </p:nvSpPr>
        <p:spPr>
          <a:xfrm>
            <a:off x="2789238" y="3470275"/>
            <a:ext cx="61912" cy="44450"/>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72" name="Διάγραμμα ροής: Εξαγωγή 71">
            <a:extLst>
              <a:ext uri="{FF2B5EF4-FFF2-40B4-BE49-F238E27FC236}"/>
            </a:extLst>
          </p:cNvPr>
          <p:cNvSpPr/>
          <p:nvPr/>
        </p:nvSpPr>
        <p:spPr>
          <a:xfrm>
            <a:off x="2565400" y="1679575"/>
            <a:ext cx="976313" cy="939800"/>
          </a:xfrm>
          <a:prstGeom prst="flowChartExtra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73" name="Διάγραμμα ροής: Γραμμή σύνδεσης 72">
            <a:extLst>
              <a:ext uri="{FF2B5EF4-FFF2-40B4-BE49-F238E27FC236}"/>
            </a:extLst>
          </p:cNvPr>
          <p:cNvSpPr/>
          <p:nvPr/>
        </p:nvSpPr>
        <p:spPr>
          <a:xfrm>
            <a:off x="2725738" y="2492375"/>
            <a:ext cx="61912" cy="46038"/>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74" name="Διάγραμμα ροής: Γραμμή σύνδεσης 73">
            <a:extLst>
              <a:ext uri="{FF2B5EF4-FFF2-40B4-BE49-F238E27FC236}"/>
            </a:extLst>
          </p:cNvPr>
          <p:cNvSpPr/>
          <p:nvPr/>
        </p:nvSpPr>
        <p:spPr>
          <a:xfrm>
            <a:off x="2940050" y="2535238"/>
            <a:ext cx="61913" cy="46037"/>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75" name="Διάγραμμα ροής: Γραμμή σύνδεσης 74">
            <a:extLst>
              <a:ext uri="{FF2B5EF4-FFF2-40B4-BE49-F238E27FC236}"/>
            </a:extLst>
          </p:cNvPr>
          <p:cNvSpPr/>
          <p:nvPr/>
        </p:nvSpPr>
        <p:spPr>
          <a:xfrm>
            <a:off x="3319463" y="2506663"/>
            <a:ext cx="61912" cy="46037"/>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76" name="Διάγραμμα ροής: Γραμμή σύνδεσης 75">
            <a:extLst>
              <a:ext uri="{FF2B5EF4-FFF2-40B4-BE49-F238E27FC236}"/>
            </a:extLst>
          </p:cNvPr>
          <p:cNvSpPr/>
          <p:nvPr/>
        </p:nvSpPr>
        <p:spPr>
          <a:xfrm>
            <a:off x="3117850" y="2551113"/>
            <a:ext cx="61913" cy="46037"/>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84" name="Διάγραμμα ροής: Γραμμή σύνδεσης 83">
            <a:extLst>
              <a:ext uri="{FF2B5EF4-FFF2-40B4-BE49-F238E27FC236}"/>
            </a:extLst>
          </p:cNvPr>
          <p:cNvSpPr/>
          <p:nvPr/>
        </p:nvSpPr>
        <p:spPr>
          <a:xfrm>
            <a:off x="2665413" y="703263"/>
            <a:ext cx="1239837" cy="1193800"/>
          </a:xfrm>
          <a:prstGeom prst="flowChartConnector">
            <a:avLst/>
          </a:prstGeom>
          <a:solidFill>
            <a:schemeClr val="accent1">
              <a:lumMod val="40000"/>
              <a:lumOff val="60000"/>
            </a:schemeClr>
          </a:solidFill>
          <a:ln w="3810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85" name="Διάγραμμα ροής: Γραμμή σύνδεσης 84">
            <a:extLst>
              <a:ext uri="{FF2B5EF4-FFF2-40B4-BE49-F238E27FC236}"/>
            </a:extLst>
          </p:cNvPr>
          <p:cNvSpPr/>
          <p:nvPr/>
        </p:nvSpPr>
        <p:spPr>
          <a:xfrm>
            <a:off x="3867150" y="2574925"/>
            <a:ext cx="1239838" cy="1193800"/>
          </a:xfrm>
          <a:prstGeom prst="flowChartConnector">
            <a:avLst/>
          </a:prstGeom>
          <a:solidFill>
            <a:schemeClr val="accent1">
              <a:lumMod val="40000"/>
              <a:lumOff val="60000"/>
            </a:schemeClr>
          </a:solidFill>
          <a:ln w="3810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86" name="Διάγραμμα ροής: Γραμμή σύνδεσης 85">
            <a:extLst>
              <a:ext uri="{FF2B5EF4-FFF2-40B4-BE49-F238E27FC236}"/>
            </a:extLst>
          </p:cNvPr>
          <p:cNvSpPr/>
          <p:nvPr/>
        </p:nvSpPr>
        <p:spPr>
          <a:xfrm>
            <a:off x="4765675" y="4240213"/>
            <a:ext cx="1239838" cy="1193800"/>
          </a:xfrm>
          <a:prstGeom prst="flowChartConnector">
            <a:avLst/>
          </a:prstGeom>
          <a:solidFill>
            <a:schemeClr val="accent1">
              <a:lumMod val="40000"/>
              <a:lumOff val="60000"/>
            </a:schemeClr>
          </a:solidFill>
          <a:ln w="3810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87" name="Διάγραμμα ροής: Γραμμή σύνδεσης 86">
            <a:extLst>
              <a:ext uri="{FF2B5EF4-FFF2-40B4-BE49-F238E27FC236}"/>
            </a:extLst>
          </p:cNvPr>
          <p:cNvSpPr/>
          <p:nvPr/>
        </p:nvSpPr>
        <p:spPr>
          <a:xfrm>
            <a:off x="1162050" y="2586038"/>
            <a:ext cx="1239838" cy="1193800"/>
          </a:xfrm>
          <a:prstGeom prst="flowChartConnector">
            <a:avLst/>
          </a:prstGeom>
          <a:solidFill>
            <a:schemeClr val="accent1">
              <a:lumMod val="40000"/>
              <a:lumOff val="60000"/>
            </a:schemeClr>
          </a:solidFill>
          <a:ln w="3810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88" name="Διάγραμμα ροής: Γραμμή σύνδεσης 87">
            <a:extLst>
              <a:ext uri="{FF2B5EF4-FFF2-40B4-BE49-F238E27FC236}"/>
            </a:extLst>
          </p:cNvPr>
          <p:cNvSpPr/>
          <p:nvPr/>
        </p:nvSpPr>
        <p:spPr>
          <a:xfrm>
            <a:off x="358775" y="4233863"/>
            <a:ext cx="1239838" cy="1195387"/>
          </a:xfrm>
          <a:prstGeom prst="flowChartConnector">
            <a:avLst/>
          </a:prstGeom>
          <a:solidFill>
            <a:schemeClr val="accent1">
              <a:lumMod val="40000"/>
              <a:lumOff val="60000"/>
            </a:schemeClr>
          </a:solidFill>
          <a:ln w="3810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89" name="Ελεύθερη σχεδίαση: Σχήμα 88">
            <a:extLst>
              <a:ext uri="{FF2B5EF4-FFF2-40B4-BE49-F238E27FC236}"/>
            </a:extLst>
          </p:cNvPr>
          <p:cNvSpPr/>
          <p:nvPr/>
        </p:nvSpPr>
        <p:spPr>
          <a:xfrm>
            <a:off x="2368550" y="4324350"/>
            <a:ext cx="190500" cy="1263650"/>
          </a:xfrm>
          <a:custGeom>
            <a:avLst/>
            <a:gdLst>
              <a:gd name="connsiteX0" fmla="*/ 66073 w 190339"/>
              <a:gd name="connsiteY0" fmla="*/ 0 h 1262580"/>
              <a:gd name="connsiteX1" fmla="*/ 189640 w 190339"/>
              <a:gd name="connsiteY1" fmla="*/ 247135 h 1262580"/>
              <a:gd name="connsiteX2" fmla="*/ 16646 w 190339"/>
              <a:gd name="connsiteY2" fmla="*/ 1136822 h 1262580"/>
              <a:gd name="connsiteX3" fmla="*/ 16646 w 190339"/>
              <a:gd name="connsiteY3" fmla="*/ 1235676 h 1262580"/>
            </a:gdLst>
            <a:ahLst/>
            <a:cxnLst>
              <a:cxn ang="0">
                <a:pos x="connsiteX0" y="connsiteY0"/>
              </a:cxn>
              <a:cxn ang="0">
                <a:pos x="connsiteX1" y="connsiteY1"/>
              </a:cxn>
              <a:cxn ang="0">
                <a:pos x="connsiteX2" y="connsiteY2"/>
              </a:cxn>
              <a:cxn ang="0">
                <a:pos x="connsiteX3" y="connsiteY3"/>
              </a:cxn>
            </a:cxnLst>
            <a:rect l="l" t="t" r="r" b="b"/>
            <a:pathLst>
              <a:path w="190339" h="1262580">
                <a:moveTo>
                  <a:pt x="66073" y="0"/>
                </a:moveTo>
                <a:cubicBezTo>
                  <a:pt x="131975" y="28832"/>
                  <a:pt x="197878" y="57665"/>
                  <a:pt x="189640" y="247135"/>
                </a:cubicBezTo>
                <a:cubicBezTo>
                  <a:pt x="181402" y="436605"/>
                  <a:pt x="45478" y="972065"/>
                  <a:pt x="16646" y="1136822"/>
                </a:cubicBezTo>
                <a:cubicBezTo>
                  <a:pt x="-12186" y="1301579"/>
                  <a:pt x="2230" y="1268627"/>
                  <a:pt x="16646" y="1235676"/>
                </a:cubicBezTo>
              </a:path>
            </a:pathLst>
          </a:cu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91" name="Ελεύθερη σχεδίαση: Σχήμα 90">
            <a:extLst>
              <a:ext uri="{FF2B5EF4-FFF2-40B4-BE49-F238E27FC236}"/>
            </a:extLst>
          </p:cNvPr>
          <p:cNvSpPr/>
          <p:nvPr/>
        </p:nvSpPr>
        <p:spPr>
          <a:xfrm>
            <a:off x="1828800" y="4670425"/>
            <a:ext cx="36513" cy="952500"/>
          </a:xfrm>
          <a:custGeom>
            <a:avLst/>
            <a:gdLst>
              <a:gd name="connsiteX0" fmla="*/ 12356 w 37280"/>
              <a:gd name="connsiteY0" fmla="*/ 0 h 951470"/>
              <a:gd name="connsiteX1" fmla="*/ 37070 w 37280"/>
              <a:gd name="connsiteY1" fmla="*/ 247135 h 951470"/>
              <a:gd name="connsiteX2" fmla="*/ 0 w 37280"/>
              <a:gd name="connsiteY2" fmla="*/ 951470 h 951470"/>
            </a:gdLst>
            <a:ahLst/>
            <a:cxnLst>
              <a:cxn ang="0">
                <a:pos x="connsiteX0" y="connsiteY0"/>
              </a:cxn>
              <a:cxn ang="0">
                <a:pos x="connsiteX1" y="connsiteY1"/>
              </a:cxn>
              <a:cxn ang="0">
                <a:pos x="connsiteX2" y="connsiteY2"/>
              </a:cxn>
            </a:cxnLst>
            <a:rect l="l" t="t" r="r" b="b"/>
            <a:pathLst>
              <a:path w="37280" h="951470">
                <a:moveTo>
                  <a:pt x="12356" y="0"/>
                </a:moveTo>
                <a:cubicBezTo>
                  <a:pt x="25742" y="44278"/>
                  <a:pt x="39129" y="88557"/>
                  <a:pt x="37070" y="247135"/>
                </a:cubicBezTo>
                <a:cubicBezTo>
                  <a:pt x="35011" y="405713"/>
                  <a:pt x="0" y="951470"/>
                  <a:pt x="0" y="951470"/>
                </a:cubicBezTo>
              </a:path>
            </a:pathLst>
          </a:cu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92" name="Ελεύθερη σχεδίαση: Σχήμα 91">
            <a:extLst>
              <a:ext uri="{FF2B5EF4-FFF2-40B4-BE49-F238E27FC236}"/>
            </a:extLst>
          </p:cNvPr>
          <p:cNvSpPr/>
          <p:nvPr/>
        </p:nvSpPr>
        <p:spPr>
          <a:xfrm>
            <a:off x="2781300" y="4843463"/>
            <a:ext cx="233363" cy="820737"/>
          </a:xfrm>
          <a:custGeom>
            <a:avLst/>
            <a:gdLst>
              <a:gd name="connsiteX0" fmla="*/ 233122 w 233122"/>
              <a:gd name="connsiteY0" fmla="*/ 0 h 819857"/>
              <a:gd name="connsiteX1" fmla="*/ 121912 w 233122"/>
              <a:gd name="connsiteY1" fmla="*/ 444843 h 819857"/>
              <a:gd name="connsiteX2" fmla="*/ 10701 w 233122"/>
              <a:gd name="connsiteY2" fmla="*/ 778476 h 819857"/>
              <a:gd name="connsiteX3" fmla="*/ 10701 w 233122"/>
              <a:gd name="connsiteY3" fmla="*/ 803189 h 819857"/>
            </a:gdLst>
            <a:ahLst/>
            <a:cxnLst>
              <a:cxn ang="0">
                <a:pos x="connsiteX0" y="connsiteY0"/>
              </a:cxn>
              <a:cxn ang="0">
                <a:pos x="connsiteX1" y="connsiteY1"/>
              </a:cxn>
              <a:cxn ang="0">
                <a:pos x="connsiteX2" y="connsiteY2"/>
              </a:cxn>
              <a:cxn ang="0">
                <a:pos x="connsiteX3" y="connsiteY3"/>
              </a:cxn>
            </a:cxnLst>
            <a:rect l="l" t="t" r="r" b="b"/>
            <a:pathLst>
              <a:path w="233122" h="819857">
                <a:moveTo>
                  <a:pt x="233122" y="0"/>
                </a:moveTo>
                <a:cubicBezTo>
                  <a:pt x="196052" y="157548"/>
                  <a:pt x="158982" y="315097"/>
                  <a:pt x="121912" y="444843"/>
                </a:cubicBezTo>
                <a:cubicBezTo>
                  <a:pt x="84842" y="574589"/>
                  <a:pt x="29236" y="718752"/>
                  <a:pt x="10701" y="778476"/>
                </a:cubicBezTo>
                <a:cubicBezTo>
                  <a:pt x="-7834" y="838200"/>
                  <a:pt x="1433" y="820694"/>
                  <a:pt x="10701" y="803189"/>
                </a:cubicBezTo>
              </a:path>
            </a:pathLst>
          </a:cu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93" name="Ελεύθερη σχεδίαση: Σχήμα 92">
            <a:extLst>
              <a:ext uri="{FF2B5EF4-FFF2-40B4-BE49-F238E27FC236}"/>
            </a:extLst>
          </p:cNvPr>
          <p:cNvSpPr/>
          <p:nvPr/>
        </p:nvSpPr>
        <p:spPr>
          <a:xfrm>
            <a:off x="3117850" y="4819650"/>
            <a:ext cx="268288" cy="892175"/>
          </a:xfrm>
          <a:custGeom>
            <a:avLst/>
            <a:gdLst>
              <a:gd name="connsiteX0" fmla="*/ 267348 w 268246"/>
              <a:gd name="connsiteY0" fmla="*/ 0 h 892039"/>
              <a:gd name="connsiteX1" fmla="*/ 230278 w 268246"/>
              <a:gd name="connsiteY1" fmla="*/ 345989 h 892039"/>
              <a:gd name="connsiteX2" fmla="*/ 20213 w 268246"/>
              <a:gd name="connsiteY2" fmla="*/ 840259 h 892039"/>
              <a:gd name="connsiteX3" fmla="*/ 20213 w 268246"/>
              <a:gd name="connsiteY3" fmla="*/ 852616 h 892039"/>
            </a:gdLst>
            <a:ahLst/>
            <a:cxnLst>
              <a:cxn ang="0">
                <a:pos x="connsiteX0" y="connsiteY0"/>
              </a:cxn>
              <a:cxn ang="0">
                <a:pos x="connsiteX1" y="connsiteY1"/>
              </a:cxn>
              <a:cxn ang="0">
                <a:pos x="connsiteX2" y="connsiteY2"/>
              </a:cxn>
              <a:cxn ang="0">
                <a:pos x="connsiteX3" y="connsiteY3"/>
              </a:cxn>
            </a:cxnLst>
            <a:rect l="l" t="t" r="r" b="b"/>
            <a:pathLst>
              <a:path w="268246" h="892039">
                <a:moveTo>
                  <a:pt x="267348" y="0"/>
                </a:moveTo>
                <a:cubicBezTo>
                  <a:pt x="269407" y="102973"/>
                  <a:pt x="271467" y="205946"/>
                  <a:pt x="230278" y="345989"/>
                </a:cubicBezTo>
                <a:cubicBezTo>
                  <a:pt x="189089" y="486032"/>
                  <a:pt x="55224" y="755821"/>
                  <a:pt x="20213" y="840259"/>
                </a:cubicBezTo>
                <a:cubicBezTo>
                  <a:pt x="-14798" y="924697"/>
                  <a:pt x="2707" y="888656"/>
                  <a:pt x="20213" y="852616"/>
                </a:cubicBezTo>
              </a:path>
            </a:pathLst>
          </a:cu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94" name="Ελεύθερη σχεδίαση: Σχήμα 93">
            <a:extLst>
              <a:ext uri="{FF2B5EF4-FFF2-40B4-BE49-F238E27FC236}"/>
            </a:extLst>
          </p:cNvPr>
          <p:cNvSpPr/>
          <p:nvPr/>
        </p:nvSpPr>
        <p:spPr>
          <a:xfrm>
            <a:off x="3509963" y="4510088"/>
            <a:ext cx="244475" cy="1174750"/>
          </a:xfrm>
          <a:custGeom>
            <a:avLst/>
            <a:gdLst>
              <a:gd name="connsiteX0" fmla="*/ 185351 w 245735"/>
              <a:gd name="connsiteY0" fmla="*/ 0 h 1173892"/>
              <a:gd name="connsiteX1" fmla="*/ 234778 w 245735"/>
              <a:gd name="connsiteY1" fmla="*/ 321276 h 1173892"/>
              <a:gd name="connsiteX2" fmla="*/ 0 w 245735"/>
              <a:gd name="connsiteY2" fmla="*/ 1173892 h 1173892"/>
            </a:gdLst>
            <a:ahLst/>
            <a:cxnLst>
              <a:cxn ang="0">
                <a:pos x="connsiteX0" y="connsiteY0"/>
              </a:cxn>
              <a:cxn ang="0">
                <a:pos x="connsiteX1" y="connsiteY1"/>
              </a:cxn>
              <a:cxn ang="0">
                <a:pos x="connsiteX2" y="connsiteY2"/>
              </a:cxn>
            </a:cxnLst>
            <a:rect l="l" t="t" r="r" b="b"/>
            <a:pathLst>
              <a:path w="245735" h="1173892">
                <a:moveTo>
                  <a:pt x="185351" y="0"/>
                </a:moveTo>
                <a:cubicBezTo>
                  <a:pt x="225510" y="62813"/>
                  <a:pt x="265670" y="125627"/>
                  <a:pt x="234778" y="321276"/>
                </a:cubicBezTo>
                <a:cubicBezTo>
                  <a:pt x="203886" y="516925"/>
                  <a:pt x="39130" y="1029730"/>
                  <a:pt x="0" y="1173892"/>
                </a:cubicBezTo>
              </a:path>
            </a:pathLst>
          </a:cu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97" name="Ελεύθερη σχεδίαση: Σχήμα 96">
            <a:extLst>
              <a:ext uri="{FF2B5EF4-FFF2-40B4-BE49-F238E27FC236}"/>
            </a:extLst>
          </p:cNvPr>
          <p:cNvSpPr/>
          <p:nvPr/>
        </p:nvSpPr>
        <p:spPr>
          <a:xfrm>
            <a:off x="3830638" y="4806950"/>
            <a:ext cx="247650" cy="877888"/>
          </a:xfrm>
          <a:custGeom>
            <a:avLst/>
            <a:gdLst>
              <a:gd name="connsiteX0" fmla="*/ 247135 w 247135"/>
              <a:gd name="connsiteY0" fmla="*/ 0 h 877329"/>
              <a:gd name="connsiteX1" fmla="*/ 98854 w 247135"/>
              <a:gd name="connsiteY1" fmla="*/ 185351 h 877329"/>
              <a:gd name="connsiteX2" fmla="*/ 0 w 247135"/>
              <a:gd name="connsiteY2" fmla="*/ 877329 h 877329"/>
            </a:gdLst>
            <a:ahLst/>
            <a:cxnLst>
              <a:cxn ang="0">
                <a:pos x="connsiteX0" y="connsiteY0"/>
              </a:cxn>
              <a:cxn ang="0">
                <a:pos x="connsiteX1" y="connsiteY1"/>
              </a:cxn>
              <a:cxn ang="0">
                <a:pos x="connsiteX2" y="connsiteY2"/>
              </a:cxn>
            </a:cxnLst>
            <a:rect l="l" t="t" r="r" b="b"/>
            <a:pathLst>
              <a:path w="247135" h="877329">
                <a:moveTo>
                  <a:pt x="247135" y="0"/>
                </a:moveTo>
                <a:cubicBezTo>
                  <a:pt x="193589" y="19565"/>
                  <a:pt x="140043" y="39130"/>
                  <a:pt x="98854" y="185351"/>
                </a:cubicBezTo>
                <a:cubicBezTo>
                  <a:pt x="57665" y="331572"/>
                  <a:pt x="28832" y="604450"/>
                  <a:pt x="0" y="877329"/>
                </a:cubicBezTo>
              </a:path>
            </a:pathLst>
          </a:cu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99" name="Ελεύθερη σχεδίαση: Σχήμα 98">
            <a:extLst>
              <a:ext uri="{FF2B5EF4-FFF2-40B4-BE49-F238E27FC236}"/>
            </a:extLst>
          </p:cNvPr>
          <p:cNvSpPr/>
          <p:nvPr/>
        </p:nvSpPr>
        <p:spPr>
          <a:xfrm>
            <a:off x="4232275" y="4868863"/>
            <a:ext cx="274638" cy="790575"/>
          </a:xfrm>
          <a:custGeom>
            <a:avLst/>
            <a:gdLst>
              <a:gd name="connsiteX0" fmla="*/ 253861 w 275263"/>
              <a:gd name="connsiteY0" fmla="*/ 0 h 790833"/>
              <a:gd name="connsiteX1" fmla="*/ 253861 w 275263"/>
              <a:gd name="connsiteY1" fmla="*/ 234779 h 790833"/>
              <a:gd name="connsiteX2" fmla="*/ 31440 w 275263"/>
              <a:gd name="connsiteY2" fmla="*/ 593124 h 790833"/>
              <a:gd name="connsiteX3" fmla="*/ 6726 w 275263"/>
              <a:gd name="connsiteY3" fmla="*/ 790833 h 790833"/>
            </a:gdLst>
            <a:ahLst/>
            <a:cxnLst>
              <a:cxn ang="0">
                <a:pos x="connsiteX0" y="connsiteY0"/>
              </a:cxn>
              <a:cxn ang="0">
                <a:pos x="connsiteX1" y="connsiteY1"/>
              </a:cxn>
              <a:cxn ang="0">
                <a:pos x="connsiteX2" y="connsiteY2"/>
              </a:cxn>
              <a:cxn ang="0">
                <a:pos x="connsiteX3" y="connsiteY3"/>
              </a:cxn>
            </a:cxnLst>
            <a:rect l="l" t="t" r="r" b="b"/>
            <a:pathLst>
              <a:path w="275263" h="790833">
                <a:moveTo>
                  <a:pt x="253861" y="0"/>
                </a:moveTo>
                <a:cubicBezTo>
                  <a:pt x="272396" y="67962"/>
                  <a:pt x="290931" y="135925"/>
                  <a:pt x="253861" y="234779"/>
                </a:cubicBezTo>
                <a:cubicBezTo>
                  <a:pt x="216791" y="333633"/>
                  <a:pt x="72629" y="500448"/>
                  <a:pt x="31440" y="593124"/>
                </a:cubicBezTo>
                <a:cubicBezTo>
                  <a:pt x="-9749" y="685800"/>
                  <a:pt x="-1512" y="738316"/>
                  <a:pt x="6726" y="790833"/>
                </a:cubicBezTo>
              </a:path>
            </a:pathLst>
          </a:cu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00" name="Ελεύθερη σχεδίαση: Σχήμα 99">
            <a:extLst>
              <a:ext uri="{FF2B5EF4-FFF2-40B4-BE49-F238E27FC236}"/>
            </a:extLst>
          </p:cNvPr>
          <p:cNvSpPr/>
          <p:nvPr/>
        </p:nvSpPr>
        <p:spPr>
          <a:xfrm>
            <a:off x="4640263" y="4819650"/>
            <a:ext cx="73025" cy="811213"/>
          </a:xfrm>
          <a:custGeom>
            <a:avLst/>
            <a:gdLst>
              <a:gd name="connsiteX0" fmla="*/ 55372 w 72798"/>
              <a:gd name="connsiteY0" fmla="*/ 0 h 812083"/>
              <a:gd name="connsiteX1" fmla="*/ 67729 w 72798"/>
              <a:gd name="connsiteY1" fmla="*/ 172994 h 812083"/>
              <a:gd name="connsiteX2" fmla="*/ 67729 w 72798"/>
              <a:gd name="connsiteY2" fmla="*/ 531340 h 812083"/>
              <a:gd name="connsiteX3" fmla="*/ 5945 w 72798"/>
              <a:gd name="connsiteY3" fmla="*/ 790832 h 812083"/>
              <a:gd name="connsiteX4" fmla="*/ 5945 w 72798"/>
              <a:gd name="connsiteY4" fmla="*/ 778476 h 812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798" h="812083">
                <a:moveTo>
                  <a:pt x="55372" y="0"/>
                </a:moveTo>
                <a:cubicBezTo>
                  <a:pt x="60521" y="42218"/>
                  <a:pt x="65670" y="84437"/>
                  <a:pt x="67729" y="172994"/>
                </a:cubicBezTo>
                <a:cubicBezTo>
                  <a:pt x="69788" y="261551"/>
                  <a:pt x="78026" y="428367"/>
                  <a:pt x="67729" y="531340"/>
                </a:cubicBezTo>
                <a:cubicBezTo>
                  <a:pt x="57432" y="634313"/>
                  <a:pt x="16242" y="749643"/>
                  <a:pt x="5945" y="790832"/>
                </a:cubicBezTo>
                <a:cubicBezTo>
                  <a:pt x="-4352" y="832021"/>
                  <a:pt x="796" y="805248"/>
                  <a:pt x="5945" y="778476"/>
                </a:cubicBezTo>
              </a:path>
            </a:pathLst>
          </a:cu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grpSp>
        <p:nvGrpSpPr>
          <p:cNvPr id="103" name="Γραφικό 101" descr="Άνδρας">
            <a:extLst>
              <a:ext uri="{FF2B5EF4-FFF2-40B4-BE49-F238E27FC236}"/>
            </a:extLst>
          </p:cNvPr>
          <p:cNvGrpSpPr/>
          <p:nvPr/>
        </p:nvGrpSpPr>
        <p:grpSpPr>
          <a:xfrm>
            <a:off x="1514372" y="5597149"/>
            <a:ext cx="639626" cy="588958"/>
            <a:chOff x="5638800" y="2971800"/>
            <a:chExt cx="914400" cy="914400"/>
          </a:xfrm>
          <a:solidFill>
            <a:schemeClr val="tx1">
              <a:lumMod val="75000"/>
              <a:lumOff val="25000"/>
            </a:schemeClr>
          </a:solidFill>
        </p:grpSpPr>
        <p:sp>
          <p:nvSpPr>
            <p:cNvPr id="104" name="Ελεύθερη σχεδίαση: Σχήμα 103">
              <a:extLst>
                <a:ext uri="{FF2B5EF4-FFF2-40B4-BE49-F238E27FC236}"/>
              </a:extLst>
            </p:cNvPr>
            <p:cNvSpPr/>
            <p:nvPr/>
          </p:nvSpPr>
          <p:spPr>
            <a:xfrm>
              <a:off x="6012656" y="2993231"/>
              <a:ext cx="161925" cy="161925"/>
            </a:xfrm>
            <a:custGeom>
              <a:avLst/>
              <a:gdLst>
                <a:gd name="connsiteX0" fmla="*/ 159544 w 161925"/>
                <a:gd name="connsiteY0" fmla="*/ 83344 h 161925"/>
                <a:gd name="connsiteX1" fmla="*/ 83344 w 161925"/>
                <a:gd name="connsiteY1" fmla="*/ 159544 h 161925"/>
                <a:gd name="connsiteX2" fmla="*/ 7144 w 161925"/>
                <a:gd name="connsiteY2" fmla="*/ 83344 h 161925"/>
                <a:gd name="connsiteX3" fmla="*/ 83344 w 161925"/>
                <a:gd name="connsiteY3" fmla="*/ 7144 h 161925"/>
                <a:gd name="connsiteX4" fmla="*/ 159544 w 161925"/>
                <a:gd name="connsiteY4" fmla="*/ 83344 h 161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161925">
                  <a:moveTo>
                    <a:pt x="159544" y="83344"/>
                  </a:moveTo>
                  <a:cubicBezTo>
                    <a:pt x="159544" y="125428"/>
                    <a:pt x="125428" y="159544"/>
                    <a:pt x="83344" y="159544"/>
                  </a:cubicBezTo>
                  <a:cubicBezTo>
                    <a:pt x="41260" y="159544"/>
                    <a:pt x="7144" y="125428"/>
                    <a:pt x="7144" y="83344"/>
                  </a:cubicBezTo>
                  <a:cubicBezTo>
                    <a:pt x="7144" y="41260"/>
                    <a:pt x="41260" y="7144"/>
                    <a:pt x="83344" y="7144"/>
                  </a:cubicBezTo>
                  <a:cubicBezTo>
                    <a:pt x="125428" y="7144"/>
                    <a:pt x="159544" y="41260"/>
                    <a:pt x="159544" y="8334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05" name="Ελεύθερη σχεδίαση: Σχήμα 104">
              <a:extLst>
                <a:ext uri="{FF2B5EF4-FFF2-40B4-BE49-F238E27FC236}"/>
              </a:extLst>
            </p:cNvPr>
            <p:cNvSpPr/>
            <p:nvPr/>
          </p:nvSpPr>
          <p:spPr>
            <a:xfrm>
              <a:off x="5879306" y="3164681"/>
              <a:ext cx="428625" cy="695325"/>
            </a:xfrm>
            <a:custGeom>
              <a:avLst/>
              <a:gdLst>
                <a:gd name="connsiteX0" fmla="*/ 424339 w 428625"/>
                <a:gd name="connsiteY0" fmla="*/ 304324 h 695325"/>
                <a:gd name="connsiteX1" fmla="*/ 370999 w 428625"/>
                <a:gd name="connsiteY1" fmla="*/ 77629 h 695325"/>
                <a:gd name="connsiteX2" fmla="*/ 359569 w 428625"/>
                <a:gd name="connsiteY2" fmla="*/ 56674 h 695325"/>
                <a:gd name="connsiteX3" fmla="*/ 279559 w 428625"/>
                <a:gd name="connsiteY3" fmla="*/ 14764 h 695325"/>
                <a:gd name="connsiteX4" fmla="*/ 216694 w 428625"/>
                <a:gd name="connsiteY4" fmla="*/ 7144 h 695325"/>
                <a:gd name="connsiteX5" fmla="*/ 153829 w 428625"/>
                <a:gd name="connsiteY5" fmla="*/ 16669 h 695325"/>
                <a:gd name="connsiteX6" fmla="*/ 73819 w 428625"/>
                <a:gd name="connsiteY6" fmla="*/ 58579 h 695325"/>
                <a:gd name="connsiteX7" fmla="*/ 62389 w 428625"/>
                <a:gd name="connsiteY7" fmla="*/ 79534 h 695325"/>
                <a:gd name="connsiteX8" fmla="*/ 9049 w 428625"/>
                <a:gd name="connsiteY8" fmla="*/ 306229 h 695325"/>
                <a:gd name="connsiteX9" fmla="*/ 7144 w 428625"/>
                <a:gd name="connsiteY9" fmla="*/ 315754 h 695325"/>
                <a:gd name="connsiteX10" fmla="*/ 45244 w 428625"/>
                <a:gd name="connsiteY10" fmla="*/ 353854 h 695325"/>
                <a:gd name="connsiteX11" fmla="*/ 81439 w 428625"/>
                <a:gd name="connsiteY11" fmla="*/ 325279 h 695325"/>
                <a:gd name="connsiteX12" fmla="*/ 121444 w 428625"/>
                <a:gd name="connsiteY12" fmla="*/ 159544 h 695325"/>
                <a:gd name="connsiteX13" fmla="*/ 121444 w 428625"/>
                <a:gd name="connsiteY13" fmla="*/ 692944 h 695325"/>
                <a:gd name="connsiteX14" fmla="*/ 197644 w 428625"/>
                <a:gd name="connsiteY14" fmla="*/ 692944 h 695325"/>
                <a:gd name="connsiteX15" fmla="*/ 197644 w 428625"/>
                <a:gd name="connsiteY15" fmla="*/ 350044 h 695325"/>
                <a:gd name="connsiteX16" fmla="*/ 235744 w 428625"/>
                <a:gd name="connsiteY16" fmla="*/ 350044 h 695325"/>
                <a:gd name="connsiteX17" fmla="*/ 235744 w 428625"/>
                <a:gd name="connsiteY17" fmla="*/ 692944 h 695325"/>
                <a:gd name="connsiteX18" fmla="*/ 311944 w 428625"/>
                <a:gd name="connsiteY18" fmla="*/ 692944 h 695325"/>
                <a:gd name="connsiteX19" fmla="*/ 311944 w 428625"/>
                <a:gd name="connsiteY19" fmla="*/ 157639 h 695325"/>
                <a:gd name="connsiteX20" fmla="*/ 351949 w 428625"/>
                <a:gd name="connsiteY20" fmla="*/ 323374 h 695325"/>
                <a:gd name="connsiteX21" fmla="*/ 388144 w 428625"/>
                <a:gd name="connsiteY21" fmla="*/ 351949 h 695325"/>
                <a:gd name="connsiteX22" fmla="*/ 426244 w 428625"/>
                <a:gd name="connsiteY22" fmla="*/ 313849 h 695325"/>
                <a:gd name="connsiteX23" fmla="*/ 424339 w 428625"/>
                <a:gd name="connsiteY23" fmla="*/ 304324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28625" h="695325">
                  <a:moveTo>
                    <a:pt x="424339" y="304324"/>
                  </a:moveTo>
                  <a:lnTo>
                    <a:pt x="370999" y="77629"/>
                  </a:lnTo>
                  <a:cubicBezTo>
                    <a:pt x="369094" y="70009"/>
                    <a:pt x="365284" y="62389"/>
                    <a:pt x="359569" y="56674"/>
                  </a:cubicBezTo>
                  <a:cubicBezTo>
                    <a:pt x="336709" y="37624"/>
                    <a:pt x="310039" y="24289"/>
                    <a:pt x="279559" y="14764"/>
                  </a:cubicBezTo>
                  <a:cubicBezTo>
                    <a:pt x="258604" y="10954"/>
                    <a:pt x="237649" y="7144"/>
                    <a:pt x="216694" y="7144"/>
                  </a:cubicBezTo>
                  <a:cubicBezTo>
                    <a:pt x="195739" y="7144"/>
                    <a:pt x="174784" y="10954"/>
                    <a:pt x="153829" y="16669"/>
                  </a:cubicBezTo>
                  <a:cubicBezTo>
                    <a:pt x="123349" y="24289"/>
                    <a:pt x="96679" y="39529"/>
                    <a:pt x="73819" y="58579"/>
                  </a:cubicBezTo>
                  <a:cubicBezTo>
                    <a:pt x="68104" y="64294"/>
                    <a:pt x="64294" y="71914"/>
                    <a:pt x="62389" y="79534"/>
                  </a:cubicBezTo>
                  <a:lnTo>
                    <a:pt x="9049" y="306229"/>
                  </a:lnTo>
                  <a:cubicBezTo>
                    <a:pt x="9049" y="308134"/>
                    <a:pt x="7144" y="311944"/>
                    <a:pt x="7144" y="315754"/>
                  </a:cubicBezTo>
                  <a:cubicBezTo>
                    <a:pt x="7144" y="336709"/>
                    <a:pt x="24289" y="353854"/>
                    <a:pt x="45244" y="353854"/>
                  </a:cubicBezTo>
                  <a:cubicBezTo>
                    <a:pt x="62389" y="353854"/>
                    <a:pt x="77629" y="340519"/>
                    <a:pt x="81439" y="325279"/>
                  </a:cubicBezTo>
                  <a:lnTo>
                    <a:pt x="121444" y="159544"/>
                  </a:lnTo>
                  <a:lnTo>
                    <a:pt x="121444" y="692944"/>
                  </a:lnTo>
                  <a:lnTo>
                    <a:pt x="197644" y="692944"/>
                  </a:lnTo>
                  <a:lnTo>
                    <a:pt x="197644" y="350044"/>
                  </a:lnTo>
                  <a:lnTo>
                    <a:pt x="235744" y="350044"/>
                  </a:lnTo>
                  <a:lnTo>
                    <a:pt x="235744" y="692944"/>
                  </a:lnTo>
                  <a:lnTo>
                    <a:pt x="311944" y="692944"/>
                  </a:lnTo>
                  <a:lnTo>
                    <a:pt x="311944" y="157639"/>
                  </a:lnTo>
                  <a:lnTo>
                    <a:pt x="351949" y="323374"/>
                  </a:lnTo>
                  <a:cubicBezTo>
                    <a:pt x="355759" y="338614"/>
                    <a:pt x="370999" y="351949"/>
                    <a:pt x="388144" y="351949"/>
                  </a:cubicBezTo>
                  <a:cubicBezTo>
                    <a:pt x="409099" y="351949"/>
                    <a:pt x="426244" y="334804"/>
                    <a:pt x="426244" y="313849"/>
                  </a:cubicBezTo>
                  <a:cubicBezTo>
                    <a:pt x="426244" y="310039"/>
                    <a:pt x="424339" y="306229"/>
                    <a:pt x="424339" y="30432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grpSp>
        <p:nvGrpSpPr>
          <p:cNvPr id="106" name="Γραφικό 101" descr="Άνδρας">
            <a:extLst>
              <a:ext uri="{FF2B5EF4-FFF2-40B4-BE49-F238E27FC236}"/>
            </a:extLst>
          </p:cNvPr>
          <p:cNvGrpSpPr/>
          <p:nvPr/>
        </p:nvGrpSpPr>
        <p:grpSpPr>
          <a:xfrm>
            <a:off x="2049989" y="5579217"/>
            <a:ext cx="639626" cy="588958"/>
            <a:chOff x="5638800" y="2971800"/>
            <a:chExt cx="914400" cy="914400"/>
          </a:xfrm>
          <a:solidFill>
            <a:schemeClr val="tx1">
              <a:lumMod val="75000"/>
              <a:lumOff val="25000"/>
            </a:schemeClr>
          </a:solidFill>
        </p:grpSpPr>
        <p:sp>
          <p:nvSpPr>
            <p:cNvPr id="107" name="Ελεύθερη σχεδίαση: Σχήμα 106">
              <a:extLst>
                <a:ext uri="{FF2B5EF4-FFF2-40B4-BE49-F238E27FC236}"/>
              </a:extLst>
            </p:cNvPr>
            <p:cNvSpPr/>
            <p:nvPr/>
          </p:nvSpPr>
          <p:spPr>
            <a:xfrm>
              <a:off x="6012656" y="2993231"/>
              <a:ext cx="161925" cy="161925"/>
            </a:xfrm>
            <a:custGeom>
              <a:avLst/>
              <a:gdLst>
                <a:gd name="connsiteX0" fmla="*/ 159544 w 161925"/>
                <a:gd name="connsiteY0" fmla="*/ 83344 h 161925"/>
                <a:gd name="connsiteX1" fmla="*/ 83344 w 161925"/>
                <a:gd name="connsiteY1" fmla="*/ 159544 h 161925"/>
                <a:gd name="connsiteX2" fmla="*/ 7144 w 161925"/>
                <a:gd name="connsiteY2" fmla="*/ 83344 h 161925"/>
                <a:gd name="connsiteX3" fmla="*/ 83344 w 161925"/>
                <a:gd name="connsiteY3" fmla="*/ 7144 h 161925"/>
                <a:gd name="connsiteX4" fmla="*/ 159544 w 161925"/>
                <a:gd name="connsiteY4" fmla="*/ 83344 h 161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161925">
                  <a:moveTo>
                    <a:pt x="159544" y="83344"/>
                  </a:moveTo>
                  <a:cubicBezTo>
                    <a:pt x="159544" y="125428"/>
                    <a:pt x="125428" y="159544"/>
                    <a:pt x="83344" y="159544"/>
                  </a:cubicBezTo>
                  <a:cubicBezTo>
                    <a:pt x="41260" y="159544"/>
                    <a:pt x="7144" y="125428"/>
                    <a:pt x="7144" y="83344"/>
                  </a:cubicBezTo>
                  <a:cubicBezTo>
                    <a:pt x="7144" y="41260"/>
                    <a:pt x="41260" y="7144"/>
                    <a:pt x="83344" y="7144"/>
                  </a:cubicBezTo>
                  <a:cubicBezTo>
                    <a:pt x="125428" y="7144"/>
                    <a:pt x="159544" y="41260"/>
                    <a:pt x="159544" y="8334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08" name="Ελεύθερη σχεδίαση: Σχήμα 107">
              <a:extLst>
                <a:ext uri="{FF2B5EF4-FFF2-40B4-BE49-F238E27FC236}"/>
              </a:extLst>
            </p:cNvPr>
            <p:cNvSpPr/>
            <p:nvPr/>
          </p:nvSpPr>
          <p:spPr>
            <a:xfrm>
              <a:off x="5879306" y="3164681"/>
              <a:ext cx="428625" cy="695325"/>
            </a:xfrm>
            <a:custGeom>
              <a:avLst/>
              <a:gdLst>
                <a:gd name="connsiteX0" fmla="*/ 424339 w 428625"/>
                <a:gd name="connsiteY0" fmla="*/ 304324 h 695325"/>
                <a:gd name="connsiteX1" fmla="*/ 370999 w 428625"/>
                <a:gd name="connsiteY1" fmla="*/ 77629 h 695325"/>
                <a:gd name="connsiteX2" fmla="*/ 359569 w 428625"/>
                <a:gd name="connsiteY2" fmla="*/ 56674 h 695325"/>
                <a:gd name="connsiteX3" fmla="*/ 279559 w 428625"/>
                <a:gd name="connsiteY3" fmla="*/ 14764 h 695325"/>
                <a:gd name="connsiteX4" fmla="*/ 216694 w 428625"/>
                <a:gd name="connsiteY4" fmla="*/ 7144 h 695325"/>
                <a:gd name="connsiteX5" fmla="*/ 153829 w 428625"/>
                <a:gd name="connsiteY5" fmla="*/ 16669 h 695325"/>
                <a:gd name="connsiteX6" fmla="*/ 73819 w 428625"/>
                <a:gd name="connsiteY6" fmla="*/ 58579 h 695325"/>
                <a:gd name="connsiteX7" fmla="*/ 62389 w 428625"/>
                <a:gd name="connsiteY7" fmla="*/ 79534 h 695325"/>
                <a:gd name="connsiteX8" fmla="*/ 9049 w 428625"/>
                <a:gd name="connsiteY8" fmla="*/ 306229 h 695325"/>
                <a:gd name="connsiteX9" fmla="*/ 7144 w 428625"/>
                <a:gd name="connsiteY9" fmla="*/ 315754 h 695325"/>
                <a:gd name="connsiteX10" fmla="*/ 45244 w 428625"/>
                <a:gd name="connsiteY10" fmla="*/ 353854 h 695325"/>
                <a:gd name="connsiteX11" fmla="*/ 81439 w 428625"/>
                <a:gd name="connsiteY11" fmla="*/ 325279 h 695325"/>
                <a:gd name="connsiteX12" fmla="*/ 121444 w 428625"/>
                <a:gd name="connsiteY12" fmla="*/ 159544 h 695325"/>
                <a:gd name="connsiteX13" fmla="*/ 121444 w 428625"/>
                <a:gd name="connsiteY13" fmla="*/ 692944 h 695325"/>
                <a:gd name="connsiteX14" fmla="*/ 197644 w 428625"/>
                <a:gd name="connsiteY14" fmla="*/ 692944 h 695325"/>
                <a:gd name="connsiteX15" fmla="*/ 197644 w 428625"/>
                <a:gd name="connsiteY15" fmla="*/ 350044 h 695325"/>
                <a:gd name="connsiteX16" fmla="*/ 235744 w 428625"/>
                <a:gd name="connsiteY16" fmla="*/ 350044 h 695325"/>
                <a:gd name="connsiteX17" fmla="*/ 235744 w 428625"/>
                <a:gd name="connsiteY17" fmla="*/ 692944 h 695325"/>
                <a:gd name="connsiteX18" fmla="*/ 311944 w 428625"/>
                <a:gd name="connsiteY18" fmla="*/ 692944 h 695325"/>
                <a:gd name="connsiteX19" fmla="*/ 311944 w 428625"/>
                <a:gd name="connsiteY19" fmla="*/ 157639 h 695325"/>
                <a:gd name="connsiteX20" fmla="*/ 351949 w 428625"/>
                <a:gd name="connsiteY20" fmla="*/ 323374 h 695325"/>
                <a:gd name="connsiteX21" fmla="*/ 388144 w 428625"/>
                <a:gd name="connsiteY21" fmla="*/ 351949 h 695325"/>
                <a:gd name="connsiteX22" fmla="*/ 426244 w 428625"/>
                <a:gd name="connsiteY22" fmla="*/ 313849 h 695325"/>
                <a:gd name="connsiteX23" fmla="*/ 424339 w 428625"/>
                <a:gd name="connsiteY23" fmla="*/ 304324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28625" h="695325">
                  <a:moveTo>
                    <a:pt x="424339" y="304324"/>
                  </a:moveTo>
                  <a:lnTo>
                    <a:pt x="370999" y="77629"/>
                  </a:lnTo>
                  <a:cubicBezTo>
                    <a:pt x="369094" y="70009"/>
                    <a:pt x="365284" y="62389"/>
                    <a:pt x="359569" y="56674"/>
                  </a:cubicBezTo>
                  <a:cubicBezTo>
                    <a:pt x="336709" y="37624"/>
                    <a:pt x="310039" y="24289"/>
                    <a:pt x="279559" y="14764"/>
                  </a:cubicBezTo>
                  <a:cubicBezTo>
                    <a:pt x="258604" y="10954"/>
                    <a:pt x="237649" y="7144"/>
                    <a:pt x="216694" y="7144"/>
                  </a:cubicBezTo>
                  <a:cubicBezTo>
                    <a:pt x="195739" y="7144"/>
                    <a:pt x="174784" y="10954"/>
                    <a:pt x="153829" y="16669"/>
                  </a:cubicBezTo>
                  <a:cubicBezTo>
                    <a:pt x="123349" y="24289"/>
                    <a:pt x="96679" y="39529"/>
                    <a:pt x="73819" y="58579"/>
                  </a:cubicBezTo>
                  <a:cubicBezTo>
                    <a:pt x="68104" y="64294"/>
                    <a:pt x="64294" y="71914"/>
                    <a:pt x="62389" y="79534"/>
                  </a:cubicBezTo>
                  <a:lnTo>
                    <a:pt x="9049" y="306229"/>
                  </a:lnTo>
                  <a:cubicBezTo>
                    <a:pt x="9049" y="308134"/>
                    <a:pt x="7144" y="311944"/>
                    <a:pt x="7144" y="315754"/>
                  </a:cubicBezTo>
                  <a:cubicBezTo>
                    <a:pt x="7144" y="336709"/>
                    <a:pt x="24289" y="353854"/>
                    <a:pt x="45244" y="353854"/>
                  </a:cubicBezTo>
                  <a:cubicBezTo>
                    <a:pt x="62389" y="353854"/>
                    <a:pt x="77629" y="340519"/>
                    <a:pt x="81439" y="325279"/>
                  </a:cubicBezTo>
                  <a:lnTo>
                    <a:pt x="121444" y="159544"/>
                  </a:lnTo>
                  <a:lnTo>
                    <a:pt x="121444" y="692944"/>
                  </a:lnTo>
                  <a:lnTo>
                    <a:pt x="197644" y="692944"/>
                  </a:lnTo>
                  <a:lnTo>
                    <a:pt x="197644" y="350044"/>
                  </a:lnTo>
                  <a:lnTo>
                    <a:pt x="235744" y="350044"/>
                  </a:lnTo>
                  <a:lnTo>
                    <a:pt x="235744" y="692944"/>
                  </a:lnTo>
                  <a:lnTo>
                    <a:pt x="311944" y="692944"/>
                  </a:lnTo>
                  <a:lnTo>
                    <a:pt x="311944" y="157639"/>
                  </a:lnTo>
                  <a:lnTo>
                    <a:pt x="351949" y="323374"/>
                  </a:lnTo>
                  <a:cubicBezTo>
                    <a:pt x="355759" y="338614"/>
                    <a:pt x="370999" y="351949"/>
                    <a:pt x="388144" y="351949"/>
                  </a:cubicBezTo>
                  <a:cubicBezTo>
                    <a:pt x="409099" y="351949"/>
                    <a:pt x="426244" y="334804"/>
                    <a:pt x="426244" y="313849"/>
                  </a:cubicBezTo>
                  <a:cubicBezTo>
                    <a:pt x="426244" y="310039"/>
                    <a:pt x="424339" y="306229"/>
                    <a:pt x="424339" y="30432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grpSp>
        <p:nvGrpSpPr>
          <p:cNvPr id="109" name="Γραφικό 101" descr="Άνδρας">
            <a:extLst>
              <a:ext uri="{FF2B5EF4-FFF2-40B4-BE49-F238E27FC236}"/>
            </a:extLst>
          </p:cNvPr>
          <p:cNvGrpSpPr/>
          <p:nvPr/>
        </p:nvGrpSpPr>
        <p:grpSpPr>
          <a:xfrm>
            <a:off x="2449394" y="5593590"/>
            <a:ext cx="639626" cy="588958"/>
            <a:chOff x="5638800" y="2971800"/>
            <a:chExt cx="914400" cy="914400"/>
          </a:xfrm>
          <a:solidFill>
            <a:schemeClr val="tx1">
              <a:lumMod val="75000"/>
              <a:lumOff val="25000"/>
            </a:schemeClr>
          </a:solidFill>
        </p:grpSpPr>
        <p:sp>
          <p:nvSpPr>
            <p:cNvPr id="110" name="Ελεύθερη σχεδίαση: Σχήμα 109">
              <a:extLst>
                <a:ext uri="{FF2B5EF4-FFF2-40B4-BE49-F238E27FC236}"/>
              </a:extLst>
            </p:cNvPr>
            <p:cNvSpPr/>
            <p:nvPr/>
          </p:nvSpPr>
          <p:spPr>
            <a:xfrm>
              <a:off x="6012656" y="2993231"/>
              <a:ext cx="161925" cy="161925"/>
            </a:xfrm>
            <a:custGeom>
              <a:avLst/>
              <a:gdLst>
                <a:gd name="connsiteX0" fmla="*/ 159544 w 161925"/>
                <a:gd name="connsiteY0" fmla="*/ 83344 h 161925"/>
                <a:gd name="connsiteX1" fmla="*/ 83344 w 161925"/>
                <a:gd name="connsiteY1" fmla="*/ 159544 h 161925"/>
                <a:gd name="connsiteX2" fmla="*/ 7144 w 161925"/>
                <a:gd name="connsiteY2" fmla="*/ 83344 h 161925"/>
                <a:gd name="connsiteX3" fmla="*/ 83344 w 161925"/>
                <a:gd name="connsiteY3" fmla="*/ 7144 h 161925"/>
                <a:gd name="connsiteX4" fmla="*/ 159544 w 161925"/>
                <a:gd name="connsiteY4" fmla="*/ 83344 h 161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161925">
                  <a:moveTo>
                    <a:pt x="159544" y="83344"/>
                  </a:moveTo>
                  <a:cubicBezTo>
                    <a:pt x="159544" y="125428"/>
                    <a:pt x="125428" y="159544"/>
                    <a:pt x="83344" y="159544"/>
                  </a:cubicBezTo>
                  <a:cubicBezTo>
                    <a:pt x="41260" y="159544"/>
                    <a:pt x="7144" y="125428"/>
                    <a:pt x="7144" y="83344"/>
                  </a:cubicBezTo>
                  <a:cubicBezTo>
                    <a:pt x="7144" y="41260"/>
                    <a:pt x="41260" y="7144"/>
                    <a:pt x="83344" y="7144"/>
                  </a:cubicBezTo>
                  <a:cubicBezTo>
                    <a:pt x="125428" y="7144"/>
                    <a:pt x="159544" y="41260"/>
                    <a:pt x="159544" y="8334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11" name="Ελεύθερη σχεδίαση: Σχήμα 110">
              <a:extLst>
                <a:ext uri="{FF2B5EF4-FFF2-40B4-BE49-F238E27FC236}"/>
              </a:extLst>
            </p:cNvPr>
            <p:cNvSpPr/>
            <p:nvPr/>
          </p:nvSpPr>
          <p:spPr>
            <a:xfrm>
              <a:off x="5879306" y="3164681"/>
              <a:ext cx="428625" cy="695325"/>
            </a:xfrm>
            <a:custGeom>
              <a:avLst/>
              <a:gdLst>
                <a:gd name="connsiteX0" fmla="*/ 424339 w 428625"/>
                <a:gd name="connsiteY0" fmla="*/ 304324 h 695325"/>
                <a:gd name="connsiteX1" fmla="*/ 370999 w 428625"/>
                <a:gd name="connsiteY1" fmla="*/ 77629 h 695325"/>
                <a:gd name="connsiteX2" fmla="*/ 359569 w 428625"/>
                <a:gd name="connsiteY2" fmla="*/ 56674 h 695325"/>
                <a:gd name="connsiteX3" fmla="*/ 279559 w 428625"/>
                <a:gd name="connsiteY3" fmla="*/ 14764 h 695325"/>
                <a:gd name="connsiteX4" fmla="*/ 216694 w 428625"/>
                <a:gd name="connsiteY4" fmla="*/ 7144 h 695325"/>
                <a:gd name="connsiteX5" fmla="*/ 153829 w 428625"/>
                <a:gd name="connsiteY5" fmla="*/ 16669 h 695325"/>
                <a:gd name="connsiteX6" fmla="*/ 73819 w 428625"/>
                <a:gd name="connsiteY6" fmla="*/ 58579 h 695325"/>
                <a:gd name="connsiteX7" fmla="*/ 62389 w 428625"/>
                <a:gd name="connsiteY7" fmla="*/ 79534 h 695325"/>
                <a:gd name="connsiteX8" fmla="*/ 9049 w 428625"/>
                <a:gd name="connsiteY8" fmla="*/ 306229 h 695325"/>
                <a:gd name="connsiteX9" fmla="*/ 7144 w 428625"/>
                <a:gd name="connsiteY9" fmla="*/ 315754 h 695325"/>
                <a:gd name="connsiteX10" fmla="*/ 45244 w 428625"/>
                <a:gd name="connsiteY10" fmla="*/ 353854 h 695325"/>
                <a:gd name="connsiteX11" fmla="*/ 81439 w 428625"/>
                <a:gd name="connsiteY11" fmla="*/ 325279 h 695325"/>
                <a:gd name="connsiteX12" fmla="*/ 121444 w 428625"/>
                <a:gd name="connsiteY12" fmla="*/ 159544 h 695325"/>
                <a:gd name="connsiteX13" fmla="*/ 121444 w 428625"/>
                <a:gd name="connsiteY13" fmla="*/ 692944 h 695325"/>
                <a:gd name="connsiteX14" fmla="*/ 197644 w 428625"/>
                <a:gd name="connsiteY14" fmla="*/ 692944 h 695325"/>
                <a:gd name="connsiteX15" fmla="*/ 197644 w 428625"/>
                <a:gd name="connsiteY15" fmla="*/ 350044 h 695325"/>
                <a:gd name="connsiteX16" fmla="*/ 235744 w 428625"/>
                <a:gd name="connsiteY16" fmla="*/ 350044 h 695325"/>
                <a:gd name="connsiteX17" fmla="*/ 235744 w 428625"/>
                <a:gd name="connsiteY17" fmla="*/ 692944 h 695325"/>
                <a:gd name="connsiteX18" fmla="*/ 311944 w 428625"/>
                <a:gd name="connsiteY18" fmla="*/ 692944 h 695325"/>
                <a:gd name="connsiteX19" fmla="*/ 311944 w 428625"/>
                <a:gd name="connsiteY19" fmla="*/ 157639 h 695325"/>
                <a:gd name="connsiteX20" fmla="*/ 351949 w 428625"/>
                <a:gd name="connsiteY20" fmla="*/ 323374 h 695325"/>
                <a:gd name="connsiteX21" fmla="*/ 388144 w 428625"/>
                <a:gd name="connsiteY21" fmla="*/ 351949 h 695325"/>
                <a:gd name="connsiteX22" fmla="*/ 426244 w 428625"/>
                <a:gd name="connsiteY22" fmla="*/ 313849 h 695325"/>
                <a:gd name="connsiteX23" fmla="*/ 424339 w 428625"/>
                <a:gd name="connsiteY23" fmla="*/ 304324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28625" h="695325">
                  <a:moveTo>
                    <a:pt x="424339" y="304324"/>
                  </a:moveTo>
                  <a:lnTo>
                    <a:pt x="370999" y="77629"/>
                  </a:lnTo>
                  <a:cubicBezTo>
                    <a:pt x="369094" y="70009"/>
                    <a:pt x="365284" y="62389"/>
                    <a:pt x="359569" y="56674"/>
                  </a:cubicBezTo>
                  <a:cubicBezTo>
                    <a:pt x="336709" y="37624"/>
                    <a:pt x="310039" y="24289"/>
                    <a:pt x="279559" y="14764"/>
                  </a:cubicBezTo>
                  <a:cubicBezTo>
                    <a:pt x="258604" y="10954"/>
                    <a:pt x="237649" y="7144"/>
                    <a:pt x="216694" y="7144"/>
                  </a:cubicBezTo>
                  <a:cubicBezTo>
                    <a:pt x="195739" y="7144"/>
                    <a:pt x="174784" y="10954"/>
                    <a:pt x="153829" y="16669"/>
                  </a:cubicBezTo>
                  <a:cubicBezTo>
                    <a:pt x="123349" y="24289"/>
                    <a:pt x="96679" y="39529"/>
                    <a:pt x="73819" y="58579"/>
                  </a:cubicBezTo>
                  <a:cubicBezTo>
                    <a:pt x="68104" y="64294"/>
                    <a:pt x="64294" y="71914"/>
                    <a:pt x="62389" y="79534"/>
                  </a:cubicBezTo>
                  <a:lnTo>
                    <a:pt x="9049" y="306229"/>
                  </a:lnTo>
                  <a:cubicBezTo>
                    <a:pt x="9049" y="308134"/>
                    <a:pt x="7144" y="311944"/>
                    <a:pt x="7144" y="315754"/>
                  </a:cubicBezTo>
                  <a:cubicBezTo>
                    <a:pt x="7144" y="336709"/>
                    <a:pt x="24289" y="353854"/>
                    <a:pt x="45244" y="353854"/>
                  </a:cubicBezTo>
                  <a:cubicBezTo>
                    <a:pt x="62389" y="353854"/>
                    <a:pt x="77629" y="340519"/>
                    <a:pt x="81439" y="325279"/>
                  </a:cubicBezTo>
                  <a:lnTo>
                    <a:pt x="121444" y="159544"/>
                  </a:lnTo>
                  <a:lnTo>
                    <a:pt x="121444" y="692944"/>
                  </a:lnTo>
                  <a:lnTo>
                    <a:pt x="197644" y="692944"/>
                  </a:lnTo>
                  <a:lnTo>
                    <a:pt x="197644" y="350044"/>
                  </a:lnTo>
                  <a:lnTo>
                    <a:pt x="235744" y="350044"/>
                  </a:lnTo>
                  <a:lnTo>
                    <a:pt x="235744" y="692944"/>
                  </a:lnTo>
                  <a:lnTo>
                    <a:pt x="311944" y="692944"/>
                  </a:lnTo>
                  <a:lnTo>
                    <a:pt x="311944" y="157639"/>
                  </a:lnTo>
                  <a:lnTo>
                    <a:pt x="351949" y="323374"/>
                  </a:lnTo>
                  <a:cubicBezTo>
                    <a:pt x="355759" y="338614"/>
                    <a:pt x="370999" y="351949"/>
                    <a:pt x="388144" y="351949"/>
                  </a:cubicBezTo>
                  <a:cubicBezTo>
                    <a:pt x="409099" y="351949"/>
                    <a:pt x="426244" y="334804"/>
                    <a:pt x="426244" y="313849"/>
                  </a:cubicBezTo>
                  <a:cubicBezTo>
                    <a:pt x="426244" y="310039"/>
                    <a:pt x="424339" y="306229"/>
                    <a:pt x="424339" y="304324"/>
                  </a:cubicBezTo>
                  <a:close/>
                </a:path>
              </a:pathLst>
            </a:custGeom>
            <a:grpFill/>
            <a:ln w="9525" cap="flat">
              <a:noFill/>
              <a:prstDash val="solid"/>
              <a:miter/>
            </a:ln>
          </p:spPr>
          <p:txBody>
            <a:bodyPr anchor="ctr"/>
            <a:lstStyle/>
            <a:p>
              <a:pPr fontAlgn="auto">
                <a:spcBef>
                  <a:spcPts val="0"/>
                </a:spcBef>
                <a:spcAft>
                  <a:spcPts val="0"/>
                </a:spcAft>
                <a:defRPr/>
              </a:pPr>
              <a:endParaRPr lang="el-GR" dirty="0">
                <a:latin typeface="+mn-lt"/>
                <a:cs typeface="+mn-cs"/>
              </a:endParaRPr>
            </a:p>
          </p:txBody>
        </p:sp>
      </p:grpSp>
      <p:grpSp>
        <p:nvGrpSpPr>
          <p:cNvPr id="112" name="Γραφικό 101" descr="Άνδρας">
            <a:extLst>
              <a:ext uri="{FF2B5EF4-FFF2-40B4-BE49-F238E27FC236}"/>
            </a:extLst>
          </p:cNvPr>
          <p:cNvGrpSpPr/>
          <p:nvPr/>
        </p:nvGrpSpPr>
        <p:grpSpPr>
          <a:xfrm>
            <a:off x="2810567" y="5607081"/>
            <a:ext cx="639626" cy="588958"/>
            <a:chOff x="5638800" y="2971800"/>
            <a:chExt cx="914400" cy="914400"/>
          </a:xfrm>
          <a:solidFill>
            <a:schemeClr val="tx1">
              <a:lumMod val="75000"/>
              <a:lumOff val="25000"/>
            </a:schemeClr>
          </a:solidFill>
        </p:grpSpPr>
        <p:sp>
          <p:nvSpPr>
            <p:cNvPr id="113" name="Ελεύθερη σχεδίαση: Σχήμα 112">
              <a:extLst>
                <a:ext uri="{FF2B5EF4-FFF2-40B4-BE49-F238E27FC236}"/>
              </a:extLst>
            </p:cNvPr>
            <p:cNvSpPr/>
            <p:nvPr/>
          </p:nvSpPr>
          <p:spPr>
            <a:xfrm>
              <a:off x="6012656" y="2993231"/>
              <a:ext cx="161925" cy="161925"/>
            </a:xfrm>
            <a:custGeom>
              <a:avLst/>
              <a:gdLst>
                <a:gd name="connsiteX0" fmla="*/ 159544 w 161925"/>
                <a:gd name="connsiteY0" fmla="*/ 83344 h 161925"/>
                <a:gd name="connsiteX1" fmla="*/ 83344 w 161925"/>
                <a:gd name="connsiteY1" fmla="*/ 159544 h 161925"/>
                <a:gd name="connsiteX2" fmla="*/ 7144 w 161925"/>
                <a:gd name="connsiteY2" fmla="*/ 83344 h 161925"/>
                <a:gd name="connsiteX3" fmla="*/ 83344 w 161925"/>
                <a:gd name="connsiteY3" fmla="*/ 7144 h 161925"/>
                <a:gd name="connsiteX4" fmla="*/ 159544 w 161925"/>
                <a:gd name="connsiteY4" fmla="*/ 83344 h 161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161925">
                  <a:moveTo>
                    <a:pt x="159544" y="83344"/>
                  </a:moveTo>
                  <a:cubicBezTo>
                    <a:pt x="159544" y="125428"/>
                    <a:pt x="125428" y="159544"/>
                    <a:pt x="83344" y="159544"/>
                  </a:cubicBezTo>
                  <a:cubicBezTo>
                    <a:pt x="41260" y="159544"/>
                    <a:pt x="7144" y="125428"/>
                    <a:pt x="7144" y="83344"/>
                  </a:cubicBezTo>
                  <a:cubicBezTo>
                    <a:pt x="7144" y="41260"/>
                    <a:pt x="41260" y="7144"/>
                    <a:pt x="83344" y="7144"/>
                  </a:cubicBezTo>
                  <a:cubicBezTo>
                    <a:pt x="125428" y="7144"/>
                    <a:pt x="159544" y="41260"/>
                    <a:pt x="159544" y="8334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14" name="Ελεύθερη σχεδίαση: Σχήμα 113">
              <a:extLst>
                <a:ext uri="{FF2B5EF4-FFF2-40B4-BE49-F238E27FC236}"/>
              </a:extLst>
            </p:cNvPr>
            <p:cNvSpPr/>
            <p:nvPr/>
          </p:nvSpPr>
          <p:spPr>
            <a:xfrm>
              <a:off x="5879306" y="3164681"/>
              <a:ext cx="428625" cy="695325"/>
            </a:xfrm>
            <a:custGeom>
              <a:avLst/>
              <a:gdLst>
                <a:gd name="connsiteX0" fmla="*/ 424339 w 428625"/>
                <a:gd name="connsiteY0" fmla="*/ 304324 h 695325"/>
                <a:gd name="connsiteX1" fmla="*/ 370999 w 428625"/>
                <a:gd name="connsiteY1" fmla="*/ 77629 h 695325"/>
                <a:gd name="connsiteX2" fmla="*/ 359569 w 428625"/>
                <a:gd name="connsiteY2" fmla="*/ 56674 h 695325"/>
                <a:gd name="connsiteX3" fmla="*/ 279559 w 428625"/>
                <a:gd name="connsiteY3" fmla="*/ 14764 h 695325"/>
                <a:gd name="connsiteX4" fmla="*/ 216694 w 428625"/>
                <a:gd name="connsiteY4" fmla="*/ 7144 h 695325"/>
                <a:gd name="connsiteX5" fmla="*/ 153829 w 428625"/>
                <a:gd name="connsiteY5" fmla="*/ 16669 h 695325"/>
                <a:gd name="connsiteX6" fmla="*/ 73819 w 428625"/>
                <a:gd name="connsiteY6" fmla="*/ 58579 h 695325"/>
                <a:gd name="connsiteX7" fmla="*/ 62389 w 428625"/>
                <a:gd name="connsiteY7" fmla="*/ 79534 h 695325"/>
                <a:gd name="connsiteX8" fmla="*/ 9049 w 428625"/>
                <a:gd name="connsiteY8" fmla="*/ 306229 h 695325"/>
                <a:gd name="connsiteX9" fmla="*/ 7144 w 428625"/>
                <a:gd name="connsiteY9" fmla="*/ 315754 h 695325"/>
                <a:gd name="connsiteX10" fmla="*/ 45244 w 428625"/>
                <a:gd name="connsiteY10" fmla="*/ 353854 h 695325"/>
                <a:gd name="connsiteX11" fmla="*/ 81439 w 428625"/>
                <a:gd name="connsiteY11" fmla="*/ 325279 h 695325"/>
                <a:gd name="connsiteX12" fmla="*/ 121444 w 428625"/>
                <a:gd name="connsiteY12" fmla="*/ 159544 h 695325"/>
                <a:gd name="connsiteX13" fmla="*/ 121444 w 428625"/>
                <a:gd name="connsiteY13" fmla="*/ 692944 h 695325"/>
                <a:gd name="connsiteX14" fmla="*/ 197644 w 428625"/>
                <a:gd name="connsiteY14" fmla="*/ 692944 h 695325"/>
                <a:gd name="connsiteX15" fmla="*/ 197644 w 428625"/>
                <a:gd name="connsiteY15" fmla="*/ 350044 h 695325"/>
                <a:gd name="connsiteX16" fmla="*/ 235744 w 428625"/>
                <a:gd name="connsiteY16" fmla="*/ 350044 h 695325"/>
                <a:gd name="connsiteX17" fmla="*/ 235744 w 428625"/>
                <a:gd name="connsiteY17" fmla="*/ 692944 h 695325"/>
                <a:gd name="connsiteX18" fmla="*/ 311944 w 428625"/>
                <a:gd name="connsiteY18" fmla="*/ 692944 h 695325"/>
                <a:gd name="connsiteX19" fmla="*/ 311944 w 428625"/>
                <a:gd name="connsiteY19" fmla="*/ 157639 h 695325"/>
                <a:gd name="connsiteX20" fmla="*/ 351949 w 428625"/>
                <a:gd name="connsiteY20" fmla="*/ 323374 h 695325"/>
                <a:gd name="connsiteX21" fmla="*/ 388144 w 428625"/>
                <a:gd name="connsiteY21" fmla="*/ 351949 h 695325"/>
                <a:gd name="connsiteX22" fmla="*/ 426244 w 428625"/>
                <a:gd name="connsiteY22" fmla="*/ 313849 h 695325"/>
                <a:gd name="connsiteX23" fmla="*/ 424339 w 428625"/>
                <a:gd name="connsiteY23" fmla="*/ 304324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28625" h="695325">
                  <a:moveTo>
                    <a:pt x="424339" y="304324"/>
                  </a:moveTo>
                  <a:lnTo>
                    <a:pt x="370999" y="77629"/>
                  </a:lnTo>
                  <a:cubicBezTo>
                    <a:pt x="369094" y="70009"/>
                    <a:pt x="365284" y="62389"/>
                    <a:pt x="359569" y="56674"/>
                  </a:cubicBezTo>
                  <a:cubicBezTo>
                    <a:pt x="336709" y="37624"/>
                    <a:pt x="310039" y="24289"/>
                    <a:pt x="279559" y="14764"/>
                  </a:cubicBezTo>
                  <a:cubicBezTo>
                    <a:pt x="258604" y="10954"/>
                    <a:pt x="237649" y="7144"/>
                    <a:pt x="216694" y="7144"/>
                  </a:cubicBezTo>
                  <a:cubicBezTo>
                    <a:pt x="195739" y="7144"/>
                    <a:pt x="174784" y="10954"/>
                    <a:pt x="153829" y="16669"/>
                  </a:cubicBezTo>
                  <a:cubicBezTo>
                    <a:pt x="123349" y="24289"/>
                    <a:pt x="96679" y="39529"/>
                    <a:pt x="73819" y="58579"/>
                  </a:cubicBezTo>
                  <a:cubicBezTo>
                    <a:pt x="68104" y="64294"/>
                    <a:pt x="64294" y="71914"/>
                    <a:pt x="62389" y="79534"/>
                  </a:cubicBezTo>
                  <a:lnTo>
                    <a:pt x="9049" y="306229"/>
                  </a:lnTo>
                  <a:cubicBezTo>
                    <a:pt x="9049" y="308134"/>
                    <a:pt x="7144" y="311944"/>
                    <a:pt x="7144" y="315754"/>
                  </a:cubicBezTo>
                  <a:cubicBezTo>
                    <a:pt x="7144" y="336709"/>
                    <a:pt x="24289" y="353854"/>
                    <a:pt x="45244" y="353854"/>
                  </a:cubicBezTo>
                  <a:cubicBezTo>
                    <a:pt x="62389" y="353854"/>
                    <a:pt x="77629" y="340519"/>
                    <a:pt x="81439" y="325279"/>
                  </a:cubicBezTo>
                  <a:lnTo>
                    <a:pt x="121444" y="159544"/>
                  </a:lnTo>
                  <a:lnTo>
                    <a:pt x="121444" y="692944"/>
                  </a:lnTo>
                  <a:lnTo>
                    <a:pt x="197644" y="692944"/>
                  </a:lnTo>
                  <a:lnTo>
                    <a:pt x="197644" y="350044"/>
                  </a:lnTo>
                  <a:lnTo>
                    <a:pt x="235744" y="350044"/>
                  </a:lnTo>
                  <a:lnTo>
                    <a:pt x="235744" y="692944"/>
                  </a:lnTo>
                  <a:lnTo>
                    <a:pt x="311944" y="692944"/>
                  </a:lnTo>
                  <a:lnTo>
                    <a:pt x="311944" y="157639"/>
                  </a:lnTo>
                  <a:lnTo>
                    <a:pt x="351949" y="323374"/>
                  </a:lnTo>
                  <a:cubicBezTo>
                    <a:pt x="355759" y="338614"/>
                    <a:pt x="370999" y="351949"/>
                    <a:pt x="388144" y="351949"/>
                  </a:cubicBezTo>
                  <a:cubicBezTo>
                    <a:pt x="409099" y="351949"/>
                    <a:pt x="426244" y="334804"/>
                    <a:pt x="426244" y="313849"/>
                  </a:cubicBezTo>
                  <a:cubicBezTo>
                    <a:pt x="426244" y="310039"/>
                    <a:pt x="424339" y="306229"/>
                    <a:pt x="424339" y="30432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grpSp>
        <p:nvGrpSpPr>
          <p:cNvPr id="115" name="Γραφικό 101" descr="Άνδρας">
            <a:extLst>
              <a:ext uri="{FF2B5EF4-FFF2-40B4-BE49-F238E27FC236}"/>
            </a:extLst>
          </p:cNvPr>
          <p:cNvGrpSpPr/>
          <p:nvPr/>
        </p:nvGrpSpPr>
        <p:grpSpPr>
          <a:xfrm>
            <a:off x="3188240" y="5592147"/>
            <a:ext cx="639626" cy="588958"/>
            <a:chOff x="5638800" y="2971800"/>
            <a:chExt cx="914400" cy="914400"/>
          </a:xfrm>
          <a:solidFill>
            <a:schemeClr val="tx1">
              <a:lumMod val="75000"/>
              <a:lumOff val="25000"/>
            </a:schemeClr>
          </a:solidFill>
        </p:grpSpPr>
        <p:sp>
          <p:nvSpPr>
            <p:cNvPr id="116" name="Ελεύθερη σχεδίαση: Σχήμα 115">
              <a:extLst>
                <a:ext uri="{FF2B5EF4-FFF2-40B4-BE49-F238E27FC236}"/>
              </a:extLst>
            </p:cNvPr>
            <p:cNvSpPr/>
            <p:nvPr/>
          </p:nvSpPr>
          <p:spPr>
            <a:xfrm>
              <a:off x="6012656" y="2993231"/>
              <a:ext cx="161925" cy="161925"/>
            </a:xfrm>
            <a:custGeom>
              <a:avLst/>
              <a:gdLst>
                <a:gd name="connsiteX0" fmla="*/ 159544 w 161925"/>
                <a:gd name="connsiteY0" fmla="*/ 83344 h 161925"/>
                <a:gd name="connsiteX1" fmla="*/ 83344 w 161925"/>
                <a:gd name="connsiteY1" fmla="*/ 159544 h 161925"/>
                <a:gd name="connsiteX2" fmla="*/ 7144 w 161925"/>
                <a:gd name="connsiteY2" fmla="*/ 83344 h 161925"/>
                <a:gd name="connsiteX3" fmla="*/ 83344 w 161925"/>
                <a:gd name="connsiteY3" fmla="*/ 7144 h 161925"/>
                <a:gd name="connsiteX4" fmla="*/ 159544 w 161925"/>
                <a:gd name="connsiteY4" fmla="*/ 83344 h 161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161925">
                  <a:moveTo>
                    <a:pt x="159544" y="83344"/>
                  </a:moveTo>
                  <a:cubicBezTo>
                    <a:pt x="159544" y="125428"/>
                    <a:pt x="125428" y="159544"/>
                    <a:pt x="83344" y="159544"/>
                  </a:cubicBezTo>
                  <a:cubicBezTo>
                    <a:pt x="41260" y="159544"/>
                    <a:pt x="7144" y="125428"/>
                    <a:pt x="7144" y="83344"/>
                  </a:cubicBezTo>
                  <a:cubicBezTo>
                    <a:pt x="7144" y="41260"/>
                    <a:pt x="41260" y="7144"/>
                    <a:pt x="83344" y="7144"/>
                  </a:cubicBezTo>
                  <a:cubicBezTo>
                    <a:pt x="125428" y="7144"/>
                    <a:pt x="159544" y="41260"/>
                    <a:pt x="159544" y="8334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17" name="Ελεύθερη σχεδίαση: Σχήμα 116">
              <a:extLst>
                <a:ext uri="{FF2B5EF4-FFF2-40B4-BE49-F238E27FC236}"/>
              </a:extLst>
            </p:cNvPr>
            <p:cNvSpPr/>
            <p:nvPr/>
          </p:nvSpPr>
          <p:spPr>
            <a:xfrm>
              <a:off x="5879306" y="3164681"/>
              <a:ext cx="428625" cy="695325"/>
            </a:xfrm>
            <a:custGeom>
              <a:avLst/>
              <a:gdLst>
                <a:gd name="connsiteX0" fmla="*/ 424339 w 428625"/>
                <a:gd name="connsiteY0" fmla="*/ 304324 h 695325"/>
                <a:gd name="connsiteX1" fmla="*/ 370999 w 428625"/>
                <a:gd name="connsiteY1" fmla="*/ 77629 h 695325"/>
                <a:gd name="connsiteX2" fmla="*/ 359569 w 428625"/>
                <a:gd name="connsiteY2" fmla="*/ 56674 h 695325"/>
                <a:gd name="connsiteX3" fmla="*/ 279559 w 428625"/>
                <a:gd name="connsiteY3" fmla="*/ 14764 h 695325"/>
                <a:gd name="connsiteX4" fmla="*/ 216694 w 428625"/>
                <a:gd name="connsiteY4" fmla="*/ 7144 h 695325"/>
                <a:gd name="connsiteX5" fmla="*/ 153829 w 428625"/>
                <a:gd name="connsiteY5" fmla="*/ 16669 h 695325"/>
                <a:gd name="connsiteX6" fmla="*/ 73819 w 428625"/>
                <a:gd name="connsiteY6" fmla="*/ 58579 h 695325"/>
                <a:gd name="connsiteX7" fmla="*/ 62389 w 428625"/>
                <a:gd name="connsiteY7" fmla="*/ 79534 h 695325"/>
                <a:gd name="connsiteX8" fmla="*/ 9049 w 428625"/>
                <a:gd name="connsiteY8" fmla="*/ 306229 h 695325"/>
                <a:gd name="connsiteX9" fmla="*/ 7144 w 428625"/>
                <a:gd name="connsiteY9" fmla="*/ 315754 h 695325"/>
                <a:gd name="connsiteX10" fmla="*/ 45244 w 428625"/>
                <a:gd name="connsiteY10" fmla="*/ 353854 h 695325"/>
                <a:gd name="connsiteX11" fmla="*/ 81439 w 428625"/>
                <a:gd name="connsiteY11" fmla="*/ 325279 h 695325"/>
                <a:gd name="connsiteX12" fmla="*/ 121444 w 428625"/>
                <a:gd name="connsiteY12" fmla="*/ 159544 h 695325"/>
                <a:gd name="connsiteX13" fmla="*/ 121444 w 428625"/>
                <a:gd name="connsiteY13" fmla="*/ 692944 h 695325"/>
                <a:gd name="connsiteX14" fmla="*/ 197644 w 428625"/>
                <a:gd name="connsiteY14" fmla="*/ 692944 h 695325"/>
                <a:gd name="connsiteX15" fmla="*/ 197644 w 428625"/>
                <a:gd name="connsiteY15" fmla="*/ 350044 h 695325"/>
                <a:gd name="connsiteX16" fmla="*/ 235744 w 428625"/>
                <a:gd name="connsiteY16" fmla="*/ 350044 h 695325"/>
                <a:gd name="connsiteX17" fmla="*/ 235744 w 428625"/>
                <a:gd name="connsiteY17" fmla="*/ 692944 h 695325"/>
                <a:gd name="connsiteX18" fmla="*/ 311944 w 428625"/>
                <a:gd name="connsiteY18" fmla="*/ 692944 h 695325"/>
                <a:gd name="connsiteX19" fmla="*/ 311944 w 428625"/>
                <a:gd name="connsiteY19" fmla="*/ 157639 h 695325"/>
                <a:gd name="connsiteX20" fmla="*/ 351949 w 428625"/>
                <a:gd name="connsiteY20" fmla="*/ 323374 h 695325"/>
                <a:gd name="connsiteX21" fmla="*/ 388144 w 428625"/>
                <a:gd name="connsiteY21" fmla="*/ 351949 h 695325"/>
                <a:gd name="connsiteX22" fmla="*/ 426244 w 428625"/>
                <a:gd name="connsiteY22" fmla="*/ 313849 h 695325"/>
                <a:gd name="connsiteX23" fmla="*/ 424339 w 428625"/>
                <a:gd name="connsiteY23" fmla="*/ 304324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28625" h="695325">
                  <a:moveTo>
                    <a:pt x="424339" y="304324"/>
                  </a:moveTo>
                  <a:lnTo>
                    <a:pt x="370999" y="77629"/>
                  </a:lnTo>
                  <a:cubicBezTo>
                    <a:pt x="369094" y="70009"/>
                    <a:pt x="365284" y="62389"/>
                    <a:pt x="359569" y="56674"/>
                  </a:cubicBezTo>
                  <a:cubicBezTo>
                    <a:pt x="336709" y="37624"/>
                    <a:pt x="310039" y="24289"/>
                    <a:pt x="279559" y="14764"/>
                  </a:cubicBezTo>
                  <a:cubicBezTo>
                    <a:pt x="258604" y="10954"/>
                    <a:pt x="237649" y="7144"/>
                    <a:pt x="216694" y="7144"/>
                  </a:cubicBezTo>
                  <a:cubicBezTo>
                    <a:pt x="195739" y="7144"/>
                    <a:pt x="174784" y="10954"/>
                    <a:pt x="153829" y="16669"/>
                  </a:cubicBezTo>
                  <a:cubicBezTo>
                    <a:pt x="123349" y="24289"/>
                    <a:pt x="96679" y="39529"/>
                    <a:pt x="73819" y="58579"/>
                  </a:cubicBezTo>
                  <a:cubicBezTo>
                    <a:pt x="68104" y="64294"/>
                    <a:pt x="64294" y="71914"/>
                    <a:pt x="62389" y="79534"/>
                  </a:cubicBezTo>
                  <a:lnTo>
                    <a:pt x="9049" y="306229"/>
                  </a:lnTo>
                  <a:cubicBezTo>
                    <a:pt x="9049" y="308134"/>
                    <a:pt x="7144" y="311944"/>
                    <a:pt x="7144" y="315754"/>
                  </a:cubicBezTo>
                  <a:cubicBezTo>
                    <a:pt x="7144" y="336709"/>
                    <a:pt x="24289" y="353854"/>
                    <a:pt x="45244" y="353854"/>
                  </a:cubicBezTo>
                  <a:cubicBezTo>
                    <a:pt x="62389" y="353854"/>
                    <a:pt x="77629" y="340519"/>
                    <a:pt x="81439" y="325279"/>
                  </a:cubicBezTo>
                  <a:lnTo>
                    <a:pt x="121444" y="159544"/>
                  </a:lnTo>
                  <a:lnTo>
                    <a:pt x="121444" y="692944"/>
                  </a:lnTo>
                  <a:lnTo>
                    <a:pt x="197644" y="692944"/>
                  </a:lnTo>
                  <a:lnTo>
                    <a:pt x="197644" y="350044"/>
                  </a:lnTo>
                  <a:lnTo>
                    <a:pt x="235744" y="350044"/>
                  </a:lnTo>
                  <a:lnTo>
                    <a:pt x="235744" y="692944"/>
                  </a:lnTo>
                  <a:lnTo>
                    <a:pt x="311944" y="692944"/>
                  </a:lnTo>
                  <a:lnTo>
                    <a:pt x="311944" y="157639"/>
                  </a:lnTo>
                  <a:lnTo>
                    <a:pt x="351949" y="323374"/>
                  </a:lnTo>
                  <a:cubicBezTo>
                    <a:pt x="355759" y="338614"/>
                    <a:pt x="370999" y="351949"/>
                    <a:pt x="388144" y="351949"/>
                  </a:cubicBezTo>
                  <a:cubicBezTo>
                    <a:pt x="409099" y="351949"/>
                    <a:pt x="426244" y="334804"/>
                    <a:pt x="426244" y="313849"/>
                  </a:cubicBezTo>
                  <a:cubicBezTo>
                    <a:pt x="426244" y="310039"/>
                    <a:pt x="424339" y="306229"/>
                    <a:pt x="424339" y="30432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grpSp>
        <p:nvGrpSpPr>
          <p:cNvPr id="118" name="Γραφικό 101" descr="Άνδρας">
            <a:extLst>
              <a:ext uri="{FF2B5EF4-FFF2-40B4-BE49-F238E27FC236}"/>
            </a:extLst>
          </p:cNvPr>
          <p:cNvGrpSpPr/>
          <p:nvPr/>
        </p:nvGrpSpPr>
        <p:grpSpPr>
          <a:xfrm>
            <a:off x="3526445" y="5592634"/>
            <a:ext cx="639626" cy="588958"/>
            <a:chOff x="5638800" y="2971800"/>
            <a:chExt cx="914400" cy="914400"/>
          </a:xfrm>
          <a:solidFill>
            <a:schemeClr val="tx1">
              <a:lumMod val="75000"/>
              <a:lumOff val="25000"/>
            </a:schemeClr>
          </a:solidFill>
        </p:grpSpPr>
        <p:sp>
          <p:nvSpPr>
            <p:cNvPr id="119" name="Ελεύθερη σχεδίαση: Σχήμα 118">
              <a:extLst>
                <a:ext uri="{FF2B5EF4-FFF2-40B4-BE49-F238E27FC236}"/>
              </a:extLst>
            </p:cNvPr>
            <p:cNvSpPr/>
            <p:nvPr/>
          </p:nvSpPr>
          <p:spPr>
            <a:xfrm>
              <a:off x="6012656" y="2993231"/>
              <a:ext cx="161925" cy="161925"/>
            </a:xfrm>
            <a:custGeom>
              <a:avLst/>
              <a:gdLst>
                <a:gd name="connsiteX0" fmla="*/ 159544 w 161925"/>
                <a:gd name="connsiteY0" fmla="*/ 83344 h 161925"/>
                <a:gd name="connsiteX1" fmla="*/ 83344 w 161925"/>
                <a:gd name="connsiteY1" fmla="*/ 159544 h 161925"/>
                <a:gd name="connsiteX2" fmla="*/ 7144 w 161925"/>
                <a:gd name="connsiteY2" fmla="*/ 83344 h 161925"/>
                <a:gd name="connsiteX3" fmla="*/ 83344 w 161925"/>
                <a:gd name="connsiteY3" fmla="*/ 7144 h 161925"/>
                <a:gd name="connsiteX4" fmla="*/ 159544 w 161925"/>
                <a:gd name="connsiteY4" fmla="*/ 83344 h 161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161925">
                  <a:moveTo>
                    <a:pt x="159544" y="83344"/>
                  </a:moveTo>
                  <a:cubicBezTo>
                    <a:pt x="159544" y="125428"/>
                    <a:pt x="125428" y="159544"/>
                    <a:pt x="83344" y="159544"/>
                  </a:cubicBezTo>
                  <a:cubicBezTo>
                    <a:pt x="41260" y="159544"/>
                    <a:pt x="7144" y="125428"/>
                    <a:pt x="7144" y="83344"/>
                  </a:cubicBezTo>
                  <a:cubicBezTo>
                    <a:pt x="7144" y="41260"/>
                    <a:pt x="41260" y="7144"/>
                    <a:pt x="83344" y="7144"/>
                  </a:cubicBezTo>
                  <a:cubicBezTo>
                    <a:pt x="125428" y="7144"/>
                    <a:pt x="159544" y="41260"/>
                    <a:pt x="159544" y="8334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20" name="Ελεύθερη σχεδίαση: Σχήμα 119">
              <a:extLst>
                <a:ext uri="{FF2B5EF4-FFF2-40B4-BE49-F238E27FC236}"/>
              </a:extLst>
            </p:cNvPr>
            <p:cNvSpPr/>
            <p:nvPr/>
          </p:nvSpPr>
          <p:spPr>
            <a:xfrm>
              <a:off x="5879306" y="3164681"/>
              <a:ext cx="428625" cy="695325"/>
            </a:xfrm>
            <a:custGeom>
              <a:avLst/>
              <a:gdLst>
                <a:gd name="connsiteX0" fmla="*/ 424339 w 428625"/>
                <a:gd name="connsiteY0" fmla="*/ 304324 h 695325"/>
                <a:gd name="connsiteX1" fmla="*/ 370999 w 428625"/>
                <a:gd name="connsiteY1" fmla="*/ 77629 h 695325"/>
                <a:gd name="connsiteX2" fmla="*/ 359569 w 428625"/>
                <a:gd name="connsiteY2" fmla="*/ 56674 h 695325"/>
                <a:gd name="connsiteX3" fmla="*/ 279559 w 428625"/>
                <a:gd name="connsiteY3" fmla="*/ 14764 h 695325"/>
                <a:gd name="connsiteX4" fmla="*/ 216694 w 428625"/>
                <a:gd name="connsiteY4" fmla="*/ 7144 h 695325"/>
                <a:gd name="connsiteX5" fmla="*/ 153829 w 428625"/>
                <a:gd name="connsiteY5" fmla="*/ 16669 h 695325"/>
                <a:gd name="connsiteX6" fmla="*/ 73819 w 428625"/>
                <a:gd name="connsiteY6" fmla="*/ 58579 h 695325"/>
                <a:gd name="connsiteX7" fmla="*/ 62389 w 428625"/>
                <a:gd name="connsiteY7" fmla="*/ 79534 h 695325"/>
                <a:gd name="connsiteX8" fmla="*/ 9049 w 428625"/>
                <a:gd name="connsiteY8" fmla="*/ 306229 h 695325"/>
                <a:gd name="connsiteX9" fmla="*/ 7144 w 428625"/>
                <a:gd name="connsiteY9" fmla="*/ 315754 h 695325"/>
                <a:gd name="connsiteX10" fmla="*/ 45244 w 428625"/>
                <a:gd name="connsiteY10" fmla="*/ 353854 h 695325"/>
                <a:gd name="connsiteX11" fmla="*/ 81439 w 428625"/>
                <a:gd name="connsiteY11" fmla="*/ 325279 h 695325"/>
                <a:gd name="connsiteX12" fmla="*/ 121444 w 428625"/>
                <a:gd name="connsiteY12" fmla="*/ 159544 h 695325"/>
                <a:gd name="connsiteX13" fmla="*/ 121444 w 428625"/>
                <a:gd name="connsiteY13" fmla="*/ 692944 h 695325"/>
                <a:gd name="connsiteX14" fmla="*/ 197644 w 428625"/>
                <a:gd name="connsiteY14" fmla="*/ 692944 h 695325"/>
                <a:gd name="connsiteX15" fmla="*/ 197644 w 428625"/>
                <a:gd name="connsiteY15" fmla="*/ 350044 h 695325"/>
                <a:gd name="connsiteX16" fmla="*/ 235744 w 428625"/>
                <a:gd name="connsiteY16" fmla="*/ 350044 h 695325"/>
                <a:gd name="connsiteX17" fmla="*/ 235744 w 428625"/>
                <a:gd name="connsiteY17" fmla="*/ 692944 h 695325"/>
                <a:gd name="connsiteX18" fmla="*/ 311944 w 428625"/>
                <a:gd name="connsiteY18" fmla="*/ 692944 h 695325"/>
                <a:gd name="connsiteX19" fmla="*/ 311944 w 428625"/>
                <a:gd name="connsiteY19" fmla="*/ 157639 h 695325"/>
                <a:gd name="connsiteX20" fmla="*/ 351949 w 428625"/>
                <a:gd name="connsiteY20" fmla="*/ 323374 h 695325"/>
                <a:gd name="connsiteX21" fmla="*/ 388144 w 428625"/>
                <a:gd name="connsiteY21" fmla="*/ 351949 h 695325"/>
                <a:gd name="connsiteX22" fmla="*/ 426244 w 428625"/>
                <a:gd name="connsiteY22" fmla="*/ 313849 h 695325"/>
                <a:gd name="connsiteX23" fmla="*/ 424339 w 428625"/>
                <a:gd name="connsiteY23" fmla="*/ 304324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28625" h="695325">
                  <a:moveTo>
                    <a:pt x="424339" y="304324"/>
                  </a:moveTo>
                  <a:lnTo>
                    <a:pt x="370999" y="77629"/>
                  </a:lnTo>
                  <a:cubicBezTo>
                    <a:pt x="369094" y="70009"/>
                    <a:pt x="365284" y="62389"/>
                    <a:pt x="359569" y="56674"/>
                  </a:cubicBezTo>
                  <a:cubicBezTo>
                    <a:pt x="336709" y="37624"/>
                    <a:pt x="310039" y="24289"/>
                    <a:pt x="279559" y="14764"/>
                  </a:cubicBezTo>
                  <a:cubicBezTo>
                    <a:pt x="258604" y="10954"/>
                    <a:pt x="237649" y="7144"/>
                    <a:pt x="216694" y="7144"/>
                  </a:cubicBezTo>
                  <a:cubicBezTo>
                    <a:pt x="195739" y="7144"/>
                    <a:pt x="174784" y="10954"/>
                    <a:pt x="153829" y="16669"/>
                  </a:cubicBezTo>
                  <a:cubicBezTo>
                    <a:pt x="123349" y="24289"/>
                    <a:pt x="96679" y="39529"/>
                    <a:pt x="73819" y="58579"/>
                  </a:cubicBezTo>
                  <a:cubicBezTo>
                    <a:pt x="68104" y="64294"/>
                    <a:pt x="64294" y="71914"/>
                    <a:pt x="62389" y="79534"/>
                  </a:cubicBezTo>
                  <a:lnTo>
                    <a:pt x="9049" y="306229"/>
                  </a:lnTo>
                  <a:cubicBezTo>
                    <a:pt x="9049" y="308134"/>
                    <a:pt x="7144" y="311944"/>
                    <a:pt x="7144" y="315754"/>
                  </a:cubicBezTo>
                  <a:cubicBezTo>
                    <a:pt x="7144" y="336709"/>
                    <a:pt x="24289" y="353854"/>
                    <a:pt x="45244" y="353854"/>
                  </a:cubicBezTo>
                  <a:cubicBezTo>
                    <a:pt x="62389" y="353854"/>
                    <a:pt x="77629" y="340519"/>
                    <a:pt x="81439" y="325279"/>
                  </a:cubicBezTo>
                  <a:lnTo>
                    <a:pt x="121444" y="159544"/>
                  </a:lnTo>
                  <a:lnTo>
                    <a:pt x="121444" y="692944"/>
                  </a:lnTo>
                  <a:lnTo>
                    <a:pt x="197644" y="692944"/>
                  </a:lnTo>
                  <a:lnTo>
                    <a:pt x="197644" y="350044"/>
                  </a:lnTo>
                  <a:lnTo>
                    <a:pt x="235744" y="350044"/>
                  </a:lnTo>
                  <a:lnTo>
                    <a:pt x="235744" y="692944"/>
                  </a:lnTo>
                  <a:lnTo>
                    <a:pt x="311944" y="692944"/>
                  </a:lnTo>
                  <a:lnTo>
                    <a:pt x="311944" y="157639"/>
                  </a:lnTo>
                  <a:lnTo>
                    <a:pt x="351949" y="323374"/>
                  </a:lnTo>
                  <a:cubicBezTo>
                    <a:pt x="355759" y="338614"/>
                    <a:pt x="370999" y="351949"/>
                    <a:pt x="388144" y="351949"/>
                  </a:cubicBezTo>
                  <a:cubicBezTo>
                    <a:pt x="409099" y="351949"/>
                    <a:pt x="426244" y="334804"/>
                    <a:pt x="426244" y="313849"/>
                  </a:cubicBezTo>
                  <a:cubicBezTo>
                    <a:pt x="426244" y="310039"/>
                    <a:pt x="424339" y="306229"/>
                    <a:pt x="424339" y="304324"/>
                  </a:cubicBezTo>
                  <a:close/>
                </a:path>
              </a:pathLst>
            </a:custGeom>
            <a:grpFill/>
            <a:ln w="9525" cap="flat">
              <a:noFill/>
              <a:prstDash val="solid"/>
              <a:miter/>
            </a:ln>
          </p:spPr>
          <p:txBody>
            <a:bodyPr anchor="ctr"/>
            <a:lstStyle/>
            <a:p>
              <a:pPr fontAlgn="auto">
                <a:spcBef>
                  <a:spcPts val="0"/>
                </a:spcBef>
                <a:spcAft>
                  <a:spcPts val="0"/>
                </a:spcAft>
                <a:defRPr/>
              </a:pPr>
              <a:endParaRPr lang="el-GR" dirty="0">
                <a:latin typeface="+mn-lt"/>
                <a:cs typeface="+mn-cs"/>
              </a:endParaRPr>
            </a:p>
          </p:txBody>
        </p:sp>
      </p:grpSp>
      <p:grpSp>
        <p:nvGrpSpPr>
          <p:cNvPr id="121" name="Γραφικό 101" descr="Άνδρας">
            <a:extLst>
              <a:ext uri="{FF2B5EF4-FFF2-40B4-BE49-F238E27FC236}"/>
            </a:extLst>
          </p:cNvPr>
          <p:cNvGrpSpPr/>
          <p:nvPr/>
        </p:nvGrpSpPr>
        <p:grpSpPr>
          <a:xfrm>
            <a:off x="3912504" y="5597234"/>
            <a:ext cx="639626" cy="588958"/>
            <a:chOff x="5638800" y="2971800"/>
            <a:chExt cx="914400" cy="914400"/>
          </a:xfrm>
          <a:solidFill>
            <a:schemeClr val="tx1">
              <a:lumMod val="75000"/>
              <a:lumOff val="25000"/>
            </a:schemeClr>
          </a:solidFill>
        </p:grpSpPr>
        <p:sp>
          <p:nvSpPr>
            <p:cNvPr id="122" name="Ελεύθερη σχεδίαση: Σχήμα 121">
              <a:extLst>
                <a:ext uri="{FF2B5EF4-FFF2-40B4-BE49-F238E27FC236}"/>
              </a:extLst>
            </p:cNvPr>
            <p:cNvSpPr/>
            <p:nvPr/>
          </p:nvSpPr>
          <p:spPr>
            <a:xfrm>
              <a:off x="6012656" y="2993231"/>
              <a:ext cx="161925" cy="161925"/>
            </a:xfrm>
            <a:custGeom>
              <a:avLst/>
              <a:gdLst>
                <a:gd name="connsiteX0" fmla="*/ 159544 w 161925"/>
                <a:gd name="connsiteY0" fmla="*/ 83344 h 161925"/>
                <a:gd name="connsiteX1" fmla="*/ 83344 w 161925"/>
                <a:gd name="connsiteY1" fmla="*/ 159544 h 161925"/>
                <a:gd name="connsiteX2" fmla="*/ 7144 w 161925"/>
                <a:gd name="connsiteY2" fmla="*/ 83344 h 161925"/>
                <a:gd name="connsiteX3" fmla="*/ 83344 w 161925"/>
                <a:gd name="connsiteY3" fmla="*/ 7144 h 161925"/>
                <a:gd name="connsiteX4" fmla="*/ 159544 w 161925"/>
                <a:gd name="connsiteY4" fmla="*/ 83344 h 161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161925">
                  <a:moveTo>
                    <a:pt x="159544" y="83344"/>
                  </a:moveTo>
                  <a:cubicBezTo>
                    <a:pt x="159544" y="125428"/>
                    <a:pt x="125428" y="159544"/>
                    <a:pt x="83344" y="159544"/>
                  </a:cubicBezTo>
                  <a:cubicBezTo>
                    <a:pt x="41260" y="159544"/>
                    <a:pt x="7144" y="125428"/>
                    <a:pt x="7144" y="83344"/>
                  </a:cubicBezTo>
                  <a:cubicBezTo>
                    <a:pt x="7144" y="41260"/>
                    <a:pt x="41260" y="7144"/>
                    <a:pt x="83344" y="7144"/>
                  </a:cubicBezTo>
                  <a:cubicBezTo>
                    <a:pt x="125428" y="7144"/>
                    <a:pt x="159544" y="41260"/>
                    <a:pt x="159544" y="8334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23" name="Ελεύθερη σχεδίαση: Σχήμα 122">
              <a:extLst>
                <a:ext uri="{FF2B5EF4-FFF2-40B4-BE49-F238E27FC236}"/>
              </a:extLst>
            </p:cNvPr>
            <p:cNvSpPr/>
            <p:nvPr/>
          </p:nvSpPr>
          <p:spPr>
            <a:xfrm>
              <a:off x="5879306" y="3164681"/>
              <a:ext cx="428625" cy="695325"/>
            </a:xfrm>
            <a:custGeom>
              <a:avLst/>
              <a:gdLst>
                <a:gd name="connsiteX0" fmla="*/ 424339 w 428625"/>
                <a:gd name="connsiteY0" fmla="*/ 304324 h 695325"/>
                <a:gd name="connsiteX1" fmla="*/ 370999 w 428625"/>
                <a:gd name="connsiteY1" fmla="*/ 77629 h 695325"/>
                <a:gd name="connsiteX2" fmla="*/ 359569 w 428625"/>
                <a:gd name="connsiteY2" fmla="*/ 56674 h 695325"/>
                <a:gd name="connsiteX3" fmla="*/ 279559 w 428625"/>
                <a:gd name="connsiteY3" fmla="*/ 14764 h 695325"/>
                <a:gd name="connsiteX4" fmla="*/ 216694 w 428625"/>
                <a:gd name="connsiteY4" fmla="*/ 7144 h 695325"/>
                <a:gd name="connsiteX5" fmla="*/ 153829 w 428625"/>
                <a:gd name="connsiteY5" fmla="*/ 16669 h 695325"/>
                <a:gd name="connsiteX6" fmla="*/ 73819 w 428625"/>
                <a:gd name="connsiteY6" fmla="*/ 58579 h 695325"/>
                <a:gd name="connsiteX7" fmla="*/ 62389 w 428625"/>
                <a:gd name="connsiteY7" fmla="*/ 79534 h 695325"/>
                <a:gd name="connsiteX8" fmla="*/ 9049 w 428625"/>
                <a:gd name="connsiteY8" fmla="*/ 306229 h 695325"/>
                <a:gd name="connsiteX9" fmla="*/ 7144 w 428625"/>
                <a:gd name="connsiteY9" fmla="*/ 315754 h 695325"/>
                <a:gd name="connsiteX10" fmla="*/ 45244 w 428625"/>
                <a:gd name="connsiteY10" fmla="*/ 353854 h 695325"/>
                <a:gd name="connsiteX11" fmla="*/ 81439 w 428625"/>
                <a:gd name="connsiteY11" fmla="*/ 325279 h 695325"/>
                <a:gd name="connsiteX12" fmla="*/ 121444 w 428625"/>
                <a:gd name="connsiteY12" fmla="*/ 159544 h 695325"/>
                <a:gd name="connsiteX13" fmla="*/ 121444 w 428625"/>
                <a:gd name="connsiteY13" fmla="*/ 692944 h 695325"/>
                <a:gd name="connsiteX14" fmla="*/ 197644 w 428625"/>
                <a:gd name="connsiteY14" fmla="*/ 692944 h 695325"/>
                <a:gd name="connsiteX15" fmla="*/ 197644 w 428625"/>
                <a:gd name="connsiteY15" fmla="*/ 350044 h 695325"/>
                <a:gd name="connsiteX16" fmla="*/ 235744 w 428625"/>
                <a:gd name="connsiteY16" fmla="*/ 350044 h 695325"/>
                <a:gd name="connsiteX17" fmla="*/ 235744 w 428625"/>
                <a:gd name="connsiteY17" fmla="*/ 692944 h 695325"/>
                <a:gd name="connsiteX18" fmla="*/ 311944 w 428625"/>
                <a:gd name="connsiteY18" fmla="*/ 692944 h 695325"/>
                <a:gd name="connsiteX19" fmla="*/ 311944 w 428625"/>
                <a:gd name="connsiteY19" fmla="*/ 157639 h 695325"/>
                <a:gd name="connsiteX20" fmla="*/ 351949 w 428625"/>
                <a:gd name="connsiteY20" fmla="*/ 323374 h 695325"/>
                <a:gd name="connsiteX21" fmla="*/ 388144 w 428625"/>
                <a:gd name="connsiteY21" fmla="*/ 351949 h 695325"/>
                <a:gd name="connsiteX22" fmla="*/ 426244 w 428625"/>
                <a:gd name="connsiteY22" fmla="*/ 313849 h 695325"/>
                <a:gd name="connsiteX23" fmla="*/ 424339 w 428625"/>
                <a:gd name="connsiteY23" fmla="*/ 304324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28625" h="695325">
                  <a:moveTo>
                    <a:pt x="424339" y="304324"/>
                  </a:moveTo>
                  <a:lnTo>
                    <a:pt x="370999" y="77629"/>
                  </a:lnTo>
                  <a:cubicBezTo>
                    <a:pt x="369094" y="70009"/>
                    <a:pt x="365284" y="62389"/>
                    <a:pt x="359569" y="56674"/>
                  </a:cubicBezTo>
                  <a:cubicBezTo>
                    <a:pt x="336709" y="37624"/>
                    <a:pt x="310039" y="24289"/>
                    <a:pt x="279559" y="14764"/>
                  </a:cubicBezTo>
                  <a:cubicBezTo>
                    <a:pt x="258604" y="10954"/>
                    <a:pt x="237649" y="7144"/>
                    <a:pt x="216694" y="7144"/>
                  </a:cubicBezTo>
                  <a:cubicBezTo>
                    <a:pt x="195739" y="7144"/>
                    <a:pt x="174784" y="10954"/>
                    <a:pt x="153829" y="16669"/>
                  </a:cubicBezTo>
                  <a:cubicBezTo>
                    <a:pt x="123349" y="24289"/>
                    <a:pt x="96679" y="39529"/>
                    <a:pt x="73819" y="58579"/>
                  </a:cubicBezTo>
                  <a:cubicBezTo>
                    <a:pt x="68104" y="64294"/>
                    <a:pt x="64294" y="71914"/>
                    <a:pt x="62389" y="79534"/>
                  </a:cubicBezTo>
                  <a:lnTo>
                    <a:pt x="9049" y="306229"/>
                  </a:lnTo>
                  <a:cubicBezTo>
                    <a:pt x="9049" y="308134"/>
                    <a:pt x="7144" y="311944"/>
                    <a:pt x="7144" y="315754"/>
                  </a:cubicBezTo>
                  <a:cubicBezTo>
                    <a:pt x="7144" y="336709"/>
                    <a:pt x="24289" y="353854"/>
                    <a:pt x="45244" y="353854"/>
                  </a:cubicBezTo>
                  <a:cubicBezTo>
                    <a:pt x="62389" y="353854"/>
                    <a:pt x="77629" y="340519"/>
                    <a:pt x="81439" y="325279"/>
                  </a:cubicBezTo>
                  <a:lnTo>
                    <a:pt x="121444" y="159544"/>
                  </a:lnTo>
                  <a:lnTo>
                    <a:pt x="121444" y="692944"/>
                  </a:lnTo>
                  <a:lnTo>
                    <a:pt x="197644" y="692944"/>
                  </a:lnTo>
                  <a:lnTo>
                    <a:pt x="197644" y="350044"/>
                  </a:lnTo>
                  <a:lnTo>
                    <a:pt x="235744" y="350044"/>
                  </a:lnTo>
                  <a:lnTo>
                    <a:pt x="235744" y="692944"/>
                  </a:lnTo>
                  <a:lnTo>
                    <a:pt x="311944" y="692944"/>
                  </a:lnTo>
                  <a:lnTo>
                    <a:pt x="311944" y="157639"/>
                  </a:lnTo>
                  <a:lnTo>
                    <a:pt x="351949" y="323374"/>
                  </a:lnTo>
                  <a:cubicBezTo>
                    <a:pt x="355759" y="338614"/>
                    <a:pt x="370999" y="351949"/>
                    <a:pt x="388144" y="351949"/>
                  </a:cubicBezTo>
                  <a:cubicBezTo>
                    <a:pt x="409099" y="351949"/>
                    <a:pt x="426244" y="334804"/>
                    <a:pt x="426244" y="313849"/>
                  </a:cubicBezTo>
                  <a:cubicBezTo>
                    <a:pt x="426244" y="310039"/>
                    <a:pt x="424339" y="306229"/>
                    <a:pt x="424339" y="30432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grpSp>
        <p:nvGrpSpPr>
          <p:cNvPr id="124" name="Γραφικό 101" descr="Άνδρας">
            <a:extLst>
              <a:ext uri="{FF2B5EF4-FFF2-40B4-BE49-F238E27FC236}"/>
            </a:extLst>
          </p:cNvPr>
          <p:cNvGrpSpPr/>
          <p:nvPr/>
        </p:nvGrpSpPr>
        <p:grpSpPr>
          <a:xfrm>
            <a:off x="4335840" y="5601510"/>
            <a:ext cx="639626" cy="588958"/>
            <a:chOff x="5638800" y="2971800"/>
            <a:chExt cx="914400" cy="914400"/>
          </a:xfrm>
          <a:solidFill>
            <a:schemeClr val="tx1">
              <a:lumMod val="75000"/>
              <a:lumOff val="25000"/>
            </a:schemeClr>
          </a:solidFill>
        </p:grpSpPr>
        <p:sp>
          <p:nvSpPr>
            <p:cNvPr id="125" name="Ελεύθερη σχεδίαση: Σχήμα 124">
              <a:extLst>
                <a:ext uri="{FF2B5EF4-FFF2-40B4-BE49-F238E27FC236}"/>
              </a:extLst>
            </p:cNvPr>
            <p:cNvSpPr/>
            <p:nvPr/>
          </p:nvSpPr>
          <p:spPr>
            <a:xfrm>
              <a:off x="6012656" y="2993231"/>
              <a:ext cx="161925" cy="161925"/>
            </a:xfrm>
            <a:custGeom>
              <a:avLst/>
              <a:gdLst>
                <a:gd name="connsiteX0" fmla="*/ 159544 w 161925"/>
                <a:gd name="connsiteY0" fmla="*/ 83344 h 161925"/>
                <a:gd name="connsiteX1" fmla="*/ 83344 w 161925"/>
                <a:gd name="connsiteY1" fmla="*/ 159544 h 161925"/>
                <a:gd name="connsiteX2" fmla="*/ 7144 w 161925"/>
                <a:gd name="connsiteY2" fmla="*/ 83344 h 161925"/>
                <a:gd name="connsiteX3" fmla="*/ 83344 w 161925"/>
                <a:gd name="connsiteY3" fmla="*/ 7144 h 161925"/>
                <a:gd name="connsiteX4" fmla="*/ 159544 w 161925"/>
                <a:gd name="connsiteY4" fmla="*/ 83344 h 161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161925">
                  <a:moveTo>
                    <a:pt x="159544" y="83344"/>
                  </a:moveTo>
                  <a:cubicBezTo>
                    <a:pt x="159544" y="125428"/>
                    <a:pt x="125428" y="159544"/>
                    <a:pt x="83344" y="159544"/>
                  </a:cubicBezTo>
                  <a:cubicBezTo>
                    <a:pt x="41260" y="159544"/>
                    <a:pt x="7144" y="125428"/>
                    <a:pt x="7144" y="83344"/>
                  </a:cubicBezTo>
                  <a:cubicBezTo>
                    <a:pt x="7144" y="41260"/>
                    <a:pt x="41260" y="7144"/>
                    <a:pt x="83344" y="7144"/>
                  </a:cubicBezTo>
                  <a:cubicBezTo>
                    <a:pt x="125428" y="7144"/>
                    <a:pt x="159544" y="41260"/>
                    <a:pt x="159544" y="8334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26" name="Ελεύθερη σχεδίαση: Σχήμα 125">
              <a:extLst>
                <a:ext uri="{FF2B5EF4-FFF2-40B4-BE49-F238E27FC236}"/>
              </a:extLst>
            </p:cNvPr>
            <p:cNvSpPr/>
            <p:nvPr/>
          </p:nvSpPr>
          <p:spPr>
            <a:xfrm>
              <a:off x="5879306" y="3164681"/>
              <a:ext cx="428625" cy="695325"/>
            </a:xfrm>
            <a:custGeom>
              <a:avLst/>
              <a:gdLst>
                <a:gd name="connsiteX0" fmla="*/ 424339 w 428625"/>
                <a:gd name="connsiteY0" fmla="*/ 304324 h 695325"/>
                <a:gd name="connsiteX1" fmla="*/ 370999 w 428625"/>
                <a:gd name="connsiteY1" fmla="*/ 77629 h 695325"/>
                <a:gd name="connsiteX2" fmla="*/ 359569 w 428625"/>
                <a:gd name="connsiteY2" fmla="*/ 56674 h 695325"/>
                <a:gd name="connsiteX3" fmla="*/ 279559 w 428625"/>
                <a:gd name="connsiteY3" fmla="*/ 14764 h 695325"/>
                <a:gd name="connsiteX4" fmla="*/ 216694 w 428625"/>
                <a:gd name="connsiteY4" fmla="*/ 7144 h 695325"/>
                <a:gd name="connsiteX5" fmla="*/ 153829 w 428625"/>
                <a:gd name="connsiteY5" fmla="*/ 16669 h 695325"/>
                <a:gd name="connsiteX6" fmla="*/ 73819 w 428625"/>
                <a:gd name="connsiteY6" fmla="*/ 58579 h 695325"/>
                <a:gd name="connsiteX7" fmla="*/ 62389 w 428625"/>
                <a:gd name="connsiteY7" fmla="*/ 79534 h 695325"/>
                <a:gd name="connsiteX8" fmla="*/ 9049 w 428625"/>
                <a:gd name="connsiteY8" fmla="*/ 306229 h 695325"/>
                <a:gd name="connsiteX9" fmla="*/ 7144 w 428625"/>
                <a:gd name="connsiteY9" fmla="*/ 315754 h 695325"/>
                <a:gd name="connsiteX10" fmla="*/ 45244 w 428625"/>
                <a:gd name="connsiteY10" fmla="*/ 353854 h 695325"/>
                <a:gd name="connsiteX11" fmla="*/ 81439 w 428625"/>
                <a:gd name="connsiteY11" fmla="*/ 325279 h 695325"/>
                <a:gd name="connsiteX12" fmla="*/ 121444 w 428625"/>
                <a:gd name="connsiteY12" fmla="*/ 159544 h 695325"/>
                <a:gd name="connsiteX13" fmla="*/ 121444 w 428625"/>
                <a:gd name="connsiteY13" fmla="*/ 692944 h 695325"/>
                <a:gd name="connsiteX14" fmla="*/ 197644 w 428625"/>
                <a:gd name="connsiteY14" fmla="*/ 692944 h 695325"/>
                <a:gd name="connsiteX15" fmla="*/ 197644 w 428625"/>
                <a:gd name="connsiteY15" fmla="*/ 350044 h 695325"/>
                <a:gd name="connsiteX16" fmla="*/ 235744 w 428625"/>
                <a:gd name="connsiteY16" fmla="*/ 350044 h 695325"/>
                <a:gd name="connsiteX17" fmla="*/ 235744 w 428625"/>
                <a:gd name="connsiteY17" fmla="*/ 692944 h 695325"/>
                <a:gd name="connsiteX18" fmla="*/ 311944 w 428625"/>
                <a:gd name="connsiteY18" fmla="*/ 692944 h 695325"/>
                <a:gd name="connsiteX19" fmla="*/ 311944 w 428625"/>
                <a:gd name="connsiteY19" fmla="*/ 157639 h 695325"/>
                <a:gd name="connsiteX20" fmla="*/ 351949 w 428625"/>
                <a:gd name="connsiteY20" fmla="*/ 323374 h 695325"/>
                <a:gd name="connsiteX21" fmla="*/ 388144 w 428625"/>
                <a:gd name="connsiteY21" fmla="*/ 351949 h 695325"/>
                <a:gd name="connsiteX22" fmla="*/ 426244 w 428625"/>
                <a:gd name="connsiteY22" fmla="*/ 313849 h 695325"/>
                <a:gd name="connsiteX23" fmla="*/ 424339 w 428625"/>
                <a:gd name="connsiteY23" fmla="*/ 304324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28625" h="695325">
                  <a:moveTo>
                    <a:pt x="424339" y="304324"/>
                  </a:moveTo>
                  <a:lnTo>
                    <a:pt x="370999" y="77629"/>
                  </a:lnTo>
                  <a:cubicBezTo>
                    <a:pt x="369094" y="70009"/>
                    <a:pt x="365284" y="62389"/>
                    <a:pt x="359569" y="56674"/>
                  </a:cubicBezTo>
                  <a:cubicBezTo>
                    <a:pt x="336709" y="37624"/>
                    <a:pt x="310039" y="24289"/>
                    <a:pt x="279559" y="14764"/>
                  </a:cubicBezTo>
                  <a:cubicBezTo>
                    <a:pt x="258604" y="10954"/>
                    <a:pt x="237649" y="7144"/>
                    <a:pt x="216694" y="7144"/>
                  </a:cubicBezTo>
                  <a:cubicBezTo>
                    <a:pt x="195739" y="7144"/>
                    <a:pt x="174784" y="10954"/>
                    <a:pt x="153829" y="16669"/>
                  </a:cubicBezTo>
                  <a:cubicBezTo>
                    <a:pt x="123349" y="24289"/>
                    <a:pt x="96679" y="39529"/>
                    <a:pt x="73819" y="58579"/>
                  </a:cubicBezTo>
                  <a:cubicBezTo>
                    <a:pt x="68104" y="64294"/>
                    <a:pt x="64294" y="71914"/>
                    <a:pt x="62389" y="79534"/>
                  </a:cubicBezTo>
                  <a:lnTo>
                    <a:pt x="9049" y="306229"/>
                  </a:lnTo>
                  <a:cubicBezTo>
                    <a:pt x="9049" y="308134"/>
                    <a:pt x="7144" y="311944"/>
                    <a:pt x="7144" y="315754"/>
                  </a:cubicBezTo>
                  <a:cubicBezTo>
                    <a:pt x="7144" y="336709"/>
                    <a:pt x="24289" y="353854"/>
                    <a:pt x="45244" y="353854"/>
                  </a:cubicBezTo>
                  <a:cubicBezTo>
                    <a:pt x="62389" y="353854"/>
                    <a:pt x="77629" y="340519"/>
                    <a:pt x="81439" y="325279"/>
                  </a:cubicBezTo>
                  <a:lnTo>
                    <a:pt x="121444" y="159544"/>
                  </a:lnTo>
                  <a:lnTo>
                    <a:pt x="121444" y="692944"/>
                  </a:lnTo>
                  <a:lnTo>
                    <a:pt x="197644" y="692944"/>
                  </a:lnTo>
                  <a:lnTo>
                    <a:pt x="197644" y="350044"/>
                  </a:lnTo>
                  <a:lnTo>
                    <a:pt x="235744" y="350044"/>
                  </a:lnTo>
                  <a:lnTo>
                    <a:pt x="235744" y="692944"/>
                  </a:lnTo>
                  <a:lnTo>
                    <a:pt x="311944" y="692944"/>
                  </a:lnTo>
                  <a:lnTo>
                    <a:pt x="311944" y="157639"/>
                  </a:lnTo>
                  <a:lnTo>
                    <a:pt x="351949" y="323374"/>
                  </a:lnTo>
                  <a:cubicBezTo>
                    <a:pt x="355759" y="338614"/>
                    <a:pt x="370999" y="351949"/>
                    <a:pt x="388144" y="351949"/>
                  </a:cubicBezTo>
                  <a:cubicBezTo>
                    <a:pt x="409099" y="351949"/>
                    <a:pt x="426244" y="334804"/>
                    <a:pt x="426244" y="313849"/>
                  </a:cubicBezTo>
                  <a:cubicBezTo>
                    <a:pt x="426244" y="310039"/>
                    <a:pt x="424339" y="306229"/>
                    <a:pt x="424339" y="30432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
        <p:nvSpPr>
          <p:cNvPr id="127" name="Text Placeholder 24">
            <a:extLst>
              <a:ext uri="{FF2B5EF4-FFF2-40B4-BE49-F238E27FC236}"/>
            </a:extLst>
          </p:cNvPr>
          <p:cNvSpPr txBox="1">
            <a:spLocks/>
          </p:cNvSpPr>
          <p:nvPr/>
        </p:nvSpPr>
        <p:spPr>
          <a:xfrm>
            <a:off x="7035800" y="1825625"/>
            <a:ext cx="4860925" cy="3578225"/>
          </a:xfrm>
          <a:prstGeom prst="rect">
            <a:avLst/>
          </a:prstGeom>
        </p:spPr>
        <p:txBody>
          <a:bodyPr lIns="0" tIns="0" rIns="0" bIns="0"/>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spcAft>
                <a:spcPts val="0"/>
              </a:spcAft>
              <a:defRPr/>
            </a:pPr>
            <a:r>
              <a:rPr lang="el-GR" sz="1600" dirty="0"/>
              <a:t>Όπως δείχνει το διπλανό </a:t>
            </a:r>
            <a:r>
              <a:rPr lang="el-GR" sz="1600" b="1" dirty="0"/>
              <a:t>Σχήμα:</a:t>
            </a:r>
          </a:p>
          <a:p>
            <a:pPr algn="ctr" fontAlgn="auto">
              <a:spcAft>
                <a:spcPts val="0"/>
              </a:spcAft>
              <a:defRPr/>
            </a:pPr>
            <a:endParaRPr lang="el-GR" sz="1600" b="1" dirty="0"/>
          </a:p>
          <a:p>
            <a:pPr marL="285750" indent="-285750" fontAlgn="auto">
              <a:spcAft>
                <a:spcPts val="0"/>
              </a:spcAft>
              <a:buFont typeface="Courier New" panose="02070309020205020404" pitchFamily="49" charset="0"/>
              <a:buChar char="o"/>
              <a:defRPr/>
            </a:pPr>
            <a:r>
              <a:rPr lang="el-GR" sz="1600" dirty="0"/>
              <a:t>Κάθε άτομο-μέλος της οργάνωσης συνδέεται με την εκτέλεση ενός συγκεκριμένου έργου (</a:t>
            </a:r>
            <a:r>
              <a:rPr lang="el-GR" sz="1600" b="1" dirty="0"/>
              <a:t>κουκίδα</a:t>
            </a:r>
            <a:r>
              <a:rPr lang="el-GR" sz="1600" dirty="0"/>
              <a:t>)</a:t>
            </a:r>
          </a:p>
          <a:p>
            <a:pPr marL="285750" indent="-285750" fontAlgn="auto">
              <a:spcAft>
                <a:spcPts val="0"/>
              </a:spcAft>
              <a:buFont typeface="Courier New" panose="02070309020205020404" pitchFamily="49" charset="0"/>
              <a:buChar char="o"/>
              <a:defRPr/>
            </a:pPr>
            <a:r>
              <a:rPr lang="el-GR" sz="1600" dirty="0"/>
              <a:t>Τα άτομα-μέλη ομαδοποιούνται σε λειτουργικές ομάδες (</a:t>
            </a:r>
            <a:r>
              <a:rPr lang="el-GR" sz="1600" b="1" dirty="0"/>
              <a:t>τρίγωνα</a:t>
            </a:r>
            <a:r>
              <a:rPr lang="el-GR" sz="1600" dirty="0"/>
              <a:t>)</a:t>
            </a:r>
          </a:p>
          <a:p>
            <a:pPr marL="285750" indent="-285750" fontAlgn="auto">
              <a:spcAft>
                <a:spcPts val="0"/>
              </a:spcAft>
              <a:buFont typeface="Courier New" panose="02070309020205020404" pitchFamily="49" charset="0"/>
              <a:buChar char="o"/>
              <a:defRPr/>
            </a:pPr>
            <a:r>
              <a:rPr lang="el-GR" sz="1600" dirty="0"/>
              <a:t>Το περιβάλλον της οργάνωσης δεν είναι αδιαφοροποίητο, αλλά  διαχωρισμένο σε διάφορους τομείς (</a:t>
            </a:r>
            <a:r>
              <a:rPr lang="el-GR" sz="1600" b="1" dirty="0"/>
              <a:t>κύκλους</a:t>
            </a:r>
            <a:r>
              <a:rPr lang="el-GR" sz="1600" dirty="0"/>
              <a:t>)</a:t>
            </a:r>
          </a:p>
          <a:p>
            <a:pPr marL="285750" indent="-285750" fontAlgn="auto">
              <a:spcAft>
                <a:spcPts val="0"/>
              </a:spcAft>
              <a:buFont typeface="Courier New" panose="02070309020205020404" pitchFamily="49" charset="0"/>
              <a:buChar char="o"/>
              <a:defRPr/>
            </a:pPr>
            <a:r>
              <a:rPr lang="el-GR" sz="1600" dirty="0"/>
              <a:t>Ορισμένα άτομα- μέλη συνδέονται με τους τομείς αυτούς, καθώς το ιδιαίτερο έργο που τους έχει ανατεθεί συνίσταται στην </a:t>
            </a:r>
            <a:r>
              <a:rPr lang="el-GR" sz="1600" b="1" dirty="0"/>
              <a:t>διενέργεια συναλλαγών </a:t>
            </a:r>
            <a:r>
              <a:rPr lang="el-GR" sz="1600" dirty="0"/>
              <a:t>με εκείνον ακριβώς τον τομέα του περιβάλλοντος</a:t>
            </a:r>
          </a:p>
          <a:p>
            <a:pPr marL="285750" indent="-285750" fontAlgn="auto">
              <a:spcAft>
                <a:spcPts val="0"/>
              </a:spcAft>
              <a:buFont typeface="Courier New" panose="02070309020205020404" pitchFamily="49" charset="0"/>
              <a:buChar char="o"/>
              <a:defRPr/>
            </a:pPr>
            <a:endParaRPr lang="el-GR" sz="1600" dirty="0"/>
          </a:p>
          <a:p>
            <a:pPr algn="ctr" fontAlgn="auto">
              <a:spcAft>
                <a:spcPts val="0"/>
              </a:spcAft>
              <a:defRPr/>
            </a:pPr>
            <a:endParaRPr lang="el-GR" sz="1600" dirty="0"/>
          </a:p>
          <a:p>
            <a:pPr algn="ctr" fontAlgn="auto">
              <a:spcAft>
                <a:spcPts val="0"/>
              </a:spcAft>
              <a:defRPr/>
            </a:pPr>
            <a:r>
              <a:rPr lang="el-GR" sz="1600" dirty="0"/>
              <a:t> </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0" name="Rectangle 69">
            <a:extLst>
              <a:ext uri="{FF2B5EF4-FFF2-40B4-BE49-F238E27FC236}"/>
              <a:ext uri="{C183D7F6-B498-43B3-948B-1728B52AA6E4}"/>
            </a:extLst>
          </p:cNvPr>
          <p:cNvSpPr>
            <a:spLocks noGrp="1" noRot="1" noChangeAspect="1" noMove="1" noResize="1" noEditPoints="1" noAdjustHandles="1" noChangeArrowheads="1" noChangeShapeType="1" noTextEdit="1"/>
          </p:cNvSpPr>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2" name="Rectangle 71">
            <a:extLst>
              <a:ext uri="{FF2B5EF4-FFF2-40B4-BE49-F238E27FC236}"/>
              <a:ext uri="{C183D7F6-B498-43B3-948B-1728B52AA6E4}"/>
            </a:extLst>
          </p:cNvPr>
          <p:cNvSpPr>
            <a:spLocks noGrp="1" noRot="1" noChangeAspect="1" noMove="1" noResize="1" noEditPoints="1" noAdjustHandles="1" noChangeArrowheads="1" noChangeShapeType="1" noTextEdit="1"/>
          </p:cNvSpPr>
          <p:nvPr/>
        </p:nvSpPr>
        <p:spPr>
          <a:xfrm>
            <a:off x="0" y="0"/>
            <a:ext cx="2012950" cy="68580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Τίτλος 1"/>
          <p:cNvSpPr>
            <a:spLocks noGrp="1"/>
          </p:cNvSpPr>
          <p:nvPr>
            <p:ph type="title"/>
          </p:nvPr>
        </p:nvSpPr>
        <p:spPr>
          <a:xfrm>
            <a:off x="639763" y="2074863"/>
            <a:ext cx="2752725" cy="2708275"/>
          </a:xfrm>
          <a:prstGeom prst="ellipse">
            <a:avLst/>
          </a:prstGeom>
          <a:solidFill>
            <a:srgbClr val="262626"/>
          </a:solidFill>
          <a:ln w="174625" cmpd="thinThick">
            <a:solidFill>
              <a:srgbClr val="262626"/>
            </a:solidFill>
          </a:ln>
        </p:spPr>
        <p:txBody>
          <a:bodyPr lIns="91440" tIns="45720" rIns="91440" bIns="45720">
            <a:normAutofit/>
          </a:bodyPr>
          <a:lstStyle/>
          <a:p>
            <a:pPr algn="ctr" eaLnBrk="1" fontAlgn="auto" hangingPunct="1">
              <a:spcAft>
                <a:spcPts val="0"/>
              </a:spcAft>
              <a:defRPr/>
            </a:pPr>
            <a:r>
              <a:rPr lang="el-GR" sz="1800" dirty="0">
                <a:solidFill>
                  <a:schemeClr val="bg1"/>
                </a:solidFill>
              </a:rPr>
              <a:t>Παραδείγματα </a:t>
            </a:r>
            <a:r>
              <a:rPr lang="el-GR" sz="1800" dirty="0" err="1">
                <a:solidFill>
                  <a:schemeClr val="bg1"/>
                </a:solidFill>
              </a:rPr>
              <a:t>οργανωσιακών</a:t>
            </a:r>
            <a:r>
              <a:rPr lang="el-GR" sz="1800" dirty="0">
                <a:solidFill>
                  <a:schemeClr val="bg1"/>
                </a:solidFill>
              </a:rPr>
              <a:t> μονάδων  &amp; των </a:t>
            </a:r>
            <a:r>
              <a:rPr lang="el-GR" sz="1800" dirty="0" smtClean="0">
                <a:solidFill>
                  <a:schemeClr val="bg1"/>
                </a:solidFill>
              </a:rPr>
              <a:t>αντίστοιχων  </a:t>
            </a:r>
            <a:r>
              <a:rPr lang="el-GR" sz="1800" dirty="0">
                <a:solidFill>
                  <a:schemeClr val="bg1"/>
                </a:solidFill>
              </a:rPr>
              <a:t>τομέων του περιβάλλοντός τους</a:t>
            </a:r>
          </a:p>
        </p:txBody>
      </p:sp>
      <p:graphicFrame>
        <p:nvGraphicFramePr>
          <p:cNvPr id="8" name="Πίνακας 7">
            <a:extLst>
              <a:ext uri="{FF2B5EF4-FFF2-40B4-BE49-F238E27FC236}"/>
            </a:extLst>
          </p:cNvPr>
          <p:cNvGraphicFramePr>
            <a:graphicFrameLocks noGrp="1"/>
          </p:cNvGraphicFramePr>
          <p:nvPr/>
        </p:nvGraphicFramePr>
        <p:xfrm>
          <a:off x="3554413" y="0"/>
          <a:ext cx="7939087" cy="6586538"/>
        </p:xfrm>
        <a:graphic>
          <a:graphicData uri="http://schemas.openxmlformats.org/drawingml/2006/table">
            <a:tbl>
              <a:tblPr firstRow="1" bandRow="1">
                <a:tableStyleId>{8EC20E35-A176-4012-BC5E-935CFFF8708E}</a:tableStyleId>
              </a:tblPr>
              <a:tblGrid>
                <a:gridCol w="3638474">
                  <a:extLst>
                    <a:ext uri="{9D8B030D-6E8A-4147-A177-3AD203B41FA5}"/>
                  </a:extLst>
                </a:gridCol>
                <a:gridCol w="4301314">
                  <a:extLst>
                    <a:ext uri="{9D8B030D-6E8A-4147-A177-3AD203B41FA5}"/>
                  </a:extLst>
                </a:gridCol>
              </a:tblGrid>
              <a:tr h="760742">
                <a:tc>
                  <a:txBody>
                    <a:bodyPr/>
                    <a:lstStyle/>
                    <a:p>
                      <a:pPr algn="l" fontAlgn="t">
                        <a:lnSpc>
                          <a:spcPct val="150000"/>
                        </a:lnSpc>
                        <a:spcBef>
                          <a:spcPts val="0"/>
                        </a:spcBef>
                        <a:spcAft>
                          <a:spcPts val="0"/>
                        </a:spcAft>
                      </a:pPr>
                      <a:endParaRPr lang="el-GR" sz="1600" u="none" strike="noStrike" dirty="0">
                        <a:effectLst/>
                      </a:endParaRPr>
                    </a:p>
                    <a:p>
                      <a:pPr algn="l" fontAlgn="t">
                        <a:lnSpc>
                          <a:spcPct val="150000"/>
                        </a:lnSpc>
                        <a:spcBef>
                          <a:spcPts val="0"/>
                        </a:spcBef>
                        <a:spcAft>
                          <a:spcPts val="0"/>
                        </a:spcAft>
                      </a:pPr>
                      <a:r>
                        <a:rPr lang="el-GR" sz="1600" u="none" strike="noStrike" dirty="0" err="1">
                          <a:effectLst/>
                        </a:rPr>
                        <a:t>Οργανωσιακή</a:t>
                      </a:r>
                      <a:r>
                        <a:rPr lang="el-GR" sz="1600" u="none" strike="noStrike" dirty="0">
                          <a:effectLst/>
                        </a:rPr>
                        <a:t> Μονάδα</a:t>
                      </a:r>
                      <a:endParaRPr lang="el-GR" sz="1600" b="0" i="0" u="none" strike="noStrike" dirty="0">
                        <a:effectLst/>
                        <a:latin typeface="Arial" panose="020B0604020202020204" pitchFamily="34" charset="0"/>
                      </a:endParaRPr>
                    </a:p>
                  </a:txBody>
                  <a:tcPr marL="51697" marR="51697" marT="25848" marB="25848"/>
                </a:tc>
                <a:tc>
                  <a:txBody>
                    <a:bodyPr/>
                    <a:lstStyle/>
                    <a:p>
                      <a:pPr algn="l" fontAlgn="t">
                        <a:lnSpc>
                          <a:spcPct val="150000"/>
                        </a:lnSpc>
                        <a:spcBef>
                          <a:spcPts val="0"/>
                        </a:spcBef>
                        <a:spcAft>
                          <a:spcPts val="0"/>
                        </a:spcAft>
                      </a:pPr>
                      <a:r>
                        <a:rPr lang="el-GR" sz="1600" u="none" strike="noStrike" dirty="0">
                          <a:effectLst/>
                        </a:rPr>
                        <a:t> </a:t>
                      </a:r>
                    </a:p>
                    <a:p>
                      <a:pPr algn="l" fontAlgn="t">
                        <a:lnSpc>
                          <a:spcPct val="150000"/>
                        </a:lnSpc>
                        <a:spcBef>
                          <a:spcPts val="0"/>
                        </a:spcBef>
                        <a:spcAft>
                          <a:spcPts val="0"/>
                        </a:spcAft>
                      </a:pPr>
                      <a:r>
                        <a:rPr lang="el-GR" sz="1600" u="none" strike="noStrike" dirty="0">
                          <a:effectLst/>
                        </a:rPr>
                        <a:t>Αντίστοιχος τομέας Περιβάλλοντος</a:t>
                      </a:r>
                    </a:p>
                    <a:p>
                      <a:pPr algn="l" fontAlgn="t">
                        <a:lnSpc>
                          <a:spcPct val="150000"/>
                        </a:lnSpc>
                        <a:spcBef>
                          <a:spcPts val="0"/>
                        </a:spcBef>
                        <a:spcAft>
                          <a:spcPts val="0"/>
                        </a:spcAft>
                      </a:pPr>
                      <a:endParaRPr lang="el-GR" sz="1600" b="0" i="0" u="none" strike="noStrike" dirty="0">
                        <a:effectLst/>
                        <a:latin typeface="Arial" panose="020B0604020202020204" pitchFamily="34" charset="0"/>
                      </a:endParaRPr>
                    </a:p>
                  </a:txBody>
                  <a:tcPr marL="51697" marR="51697" marT="25848" marB="25848"/>
                </a:tc>
                <a:extLst>
                  <a:ext uri="{0D108BD9-81ED-4DB2-BD59-A6C34878D82A}"/>
                </a:extLst>
              </a:tr>
              <a:tr h="536360">
                <a:tc>
                  <a:txBody>
                    <a:bodyPr/>
                    <a:lstStyle/>
                    <a:p>
                      <a:pPr algn="l" fontAlgn="t">
                        <a:lnSpc>
                          <a:spcPct val="150000"/>
                        </a:lnSpc>
                        <a:spcBef>
                          <a:spcPts val="0"/>
                        </a:spcBef>
                        <a:spcAft>
                          <a:spcPts val="0"/>
                        </a:spcAft>
                      </a:pPr>
                      <a:r>
                        <a:rPr lang="el-GR" sz="1400" u="none" strike="noStrike" dirty="0">
                          <a:effectLst/>
                        </a:rPr>
                        <a:t>Πωλήσεις</a:t>
                      </a:r>
                    </a:p>
                    <a:p>
                      <a:pPr algn="l" fontAlgn="t">
                        <a:lnSpc>
                          <a:spcPct val="150000"/>
                        </a:lnSpc>
                        <a:spcBef>
                          <a:spcPts val="0"/>
                        </a:spcBef>
                        <a:spcAft>
                          <a:spcPts val="0"/>
                        </a:spcAft>
                      </a:pPr>
                      <a:r>
                        <a:rPr lang="el-GR" sz="1400" u="none" strike="noStrike" dirty="0">
                          <a:effectLst/>
                        </a:rPr>
                        <a:t> </a:t>
                      </a:r>
                      <a:endParaRPr lang="el-GR" sz="1400" b="1" i="0" u="none" strike="noStrike" dirty="0">
                        <a:effectLst/>
                        <a:latin typeface="Arial" panose="020B0604020202020204" pitchFamily="34" charset="0"/>
                      </a:endParaRPr>
                    </a:p>
                  </a:txBody>
                  <a:tcPr marL="51697" marR="51697" marT="25848" marB="25848"/>
                </a:tc>
                <a:tc>
                  <a:txBody>
                    <a:bodyPr/>
                    <a:lstStyle/>
                    <a:p>
                      <a:pPr algn="l" fontAlgn="t">
                        <a:lnSpc>
                          <a:spcPct val="150000"/>
                        </a:lnSpc>
                        <a:spcBef>
                          <a:spcPts val="0"/>
                        </a:spcBef>
                        <a:spcAft>
                          <a:spcPts val="0"/>
                        </a:spcAft>
                      </a:pPr>
                      <a:r>
                        <a:rPr lang="el-GR" sz="1400" u="none" strike="noStrike" dirty="0">
                          <a:effectLst/>
                        </a:rPr>
                        <a:t>Πελάτες και Ανταγωνιστές</a:t>
                      </a:r>
                      <a:endParaRPr lang="el-GR" sz="1400" b="1" i="0" u="none" strike="noStrike" dirty="0">
                        <a:effectLst/>
                        <a:latin typeface="Arial" panose="020B0604020202020204" pitchFamily="34" charset="0"/>
                      </a:endParaRPr>
                    </a:p>
                  </a:txBody>
                  <a:tcPr marL="51697" marR="51697" marT="25848" marB="25848"/>
                </a:tc>
                <a:extLst>
                  <a:ext uri="{0D108BD9-81ED-4DB2-BD59-A6C34878D82A}"/>
                </a:extLst>
              </a:tr>
              <a:tr h="536360">
                <a:tc>
                  <a:txBody>
                    <a:bodyPr/>
                    <a:lstStyle/>
                    <a:p>
                      <a:pPr algn="l" fontAlgn="t">
                        <a:lnSpc>
                          <a:spcPct val="150000"/>
                        </a:lnSpc>
                        <a:spcBef>
                          <a:spcPts val="0"/>
                        </a:spcBef>
                        <a:spcAft>
                          <a:spcPts val="0"/>
                        </a:spcAft>
                      </a:pPr>
                      <a:r>
                        <a:rPr lang="el-GR" sz="1400" u="none" strike="noStrike">
                          <a:effectLst/>
                        </a:rPr>
                        <a:t>Έρευνα</a:t>
                      </a:r>
                    </a:p>
                    <a:p>
                      <a:pPr algn="l" fontAlgn="t">
                        <a:lnSpc>
                          <a:spcPct val="150000"/>
                        </a:lnSpc>
                        <a:spcBef>
                          <a:spcPts val="0"/>
                        </a:spcBef>
                        <a:spcAft>
                          <a:spcPts val="0"/>
                        </a:spcAft>
                      </a:pPr>
                      <a:r>
                        <a:rPr lang="el-GR" sz="1400" u="none" strike="noStrike">
                          <a:effectLst/>
                        </a:rPr>
                        <a:t> </a:t>
                      </a:r>
                      <a:endParaRPr lang="el-GR" sz="1400" b="1" i="0" u="none" strike="noStrike">
                        <a:effectLst/>
                        <a:latin typeface="Arial" panose="020B0604020202020204" pitchFamily="34" charset="0"/>
                      </a:endParaRPr>
                    </a:p>
                  </a:txBody>
                  <a:tcPr marL="51697" marR="51697" marT="25848" marB="25848"/>
                </a:tc>
                <a:tc>
                  <a:txBody>
                    <a:bodyPr/>
                    <a:lstStyle/>
                    <a:p>
                      <a:pPr algn="l" fontAlgn="t">
                        <a:lnSpc>
                          <a:spcPct val="150000"/>
                        </a:lnSpc>
                        <a:spcBef>
                          <a:spcPts val="0"/>
                        </a:spcBef>
                        <a:spcAft>
                          <a:spcPts val="0"/>
                        </a:spcAft>
                      </a:pPr>
                      <a:r>
                        <a:rPr lang="el-GR" sz="1400" u="none" strike="noStrike" dirty="0">
                          <a:effectLst/>
                        </a:rPr>
                        <a:t>Επιστήμη &amp; Τεχνολογία</a:t>
                      </a:r>
                      <a:endParaRPr lang="el-GR" sz="1400" b="1" i="0" u="none" strike="noStrike" dirty="0">
                        <a:effectLst/>
                        <a:latin typeface="Arial" panose="020B0604020202020204" pitchFamily="34" charset="0"/>
                      </a:endParaRPr>
                    </a:p>
                  </a:txBody>
                  <a:tcPr marL="51697" marR="51697" marT="25848" marB="25848"/>
                </a:tc>
                <a:extLst>
                  <a:ext uri="{0D108BD9-81ED-4DB2-BD59-A6C34878D82A}"/>
                </a:extLst>
              </a:tr>
              <a:tr h="536360">
                <a:tc>
                  <a:txBody>
                    <a:bodyPr/>
                    <a:lstStyle/>
                    <a:p>
                      <a:pPr algn="l" fontAlgn="t">
                        <a:lnSpc>
                          <a:spcPct val="150000"/>
                        </a:lnSpc>
                        <a:spcBef>
                          <a:spcPts val="0"/>
                        </a:spcBef>
                        <a:spcAft>
                          <a:spcPts val="0"/>
                        </a:spcAft>
                      </a:pPr>
                      <a:r>
                        <a:rPr lang="el-GR" sz="1400" u="none" strike="noStrike">
                          <a:effectLst/>
                        </a:rPr>
                        <a:t>Παραγωγή και μηχανολογικό τμήμα</a:t>
                      </a:r>
                      <a:endParaRPr lang="el-GR" sz="1400" b="1" i="0" u="none" strike="noStrike">
                        <a:effectLst/>
                        <a:latin typeface="Arial" panose="020B0604020202020204" pitchFamily="34" charset="0"/>
                      </a:endParaRPr>
                    </a:p>
                  </a:txBody>
                  <a:tcPr marL="51697" marR="51697" marT="25848" marB="25848"/>
                </a:tc>
                <a:tc>
                  <a:txBody>
                    <a:bodyPr/>
                    <a:lstStyle/>
                    <a:p>
                      <a:pPr algn="l" fontAlgn="t">
                        <a:lnSpc>
                          <a:spcPct val="150000"/>
                        </a:lnSpc>
                        <a:spcBef>
                          <a:spcPts val="0"/>
                        </a:spcBef>
                        <a:spcAft>
                          <a:spcPts val="0"/>
                        </a:spcAft>
                      </a:pPr>
                      <a:r>
                        <a:rPr lang="el-GR" sz="1400" u="none" strike="noStrike" dirty="0">
                          <a:effectLst/>
                        </a:rPr>
                        <a:t>Τεχνολογία &amp; προμηθευτές μηχανολογικού εξοπλισμού</a:t>
                      </a:r>
                    </a:p>
                    <a:p>
                      <a:pPr algn="l" fontAlgn="t">
                        <a:lnSpc>
                          <a:spcPct val="150000"/>
                        </a:lnSpc>
                        <a:spcBef>
                          <a:spcPts val="0"/>
                        </a:spcBef>
                        <a:spcAft>
                          <a:spcPts val="0"/>
                        </a:spcAft>
                      </a:pPr>
                      <a:r>
                        <a:rPr lang="el-GR" sz="1400" u="none" strike="noStrike" dirty="0">
                          <a:effectLst/>
                        </a:rPr>
                        <a:t> </a:t>
                      </a:r>
                      <a:endParaRPr lang="el-GR" sz="1400" b="1" i="0" u="none" strike="noStrike" dirty="0">
                        <a:effectLst/>
                        <a:latin typeface="Arial" panose="020B0604020202020204" pitchFamily="34" charset="0"/>
                      </a:endParaRPr>
                    </a:p>
                  </a:txBody>
                  <a:tcPr marL="51697" marR="51697" marT="25848" marB="25848"/>
                </a:tc>
                <a:extLst>
                  <a:ext uri="{0D108BD9-81ED-4DB2-BD59-A6C34878D82A}"/>
                </a:extLst>
              </a:tr>
              <a:tr h="536360">
                <a:tc>
                  <a:txBody>
                    <a:bodyPr/>
                    <a:lstStyle/>
                    <a:p>
                      <a:pPr algn="l" fontAlgn="t">
                        <a:lnSpc>
                          <a:spcPct val="150000"/>
                        </a:lnSpc>
                        <a:spcBef>
                          <a:spcPts val="0"/>
                        </a:spcBef>
                        <a:spcAft>
                          <a:spcPts val="0"/>
                        </a:spcAft>
                      </a:pPr>
                      <a:r>
                        <a:rPr lang="el-GR" sz="1400" u="none" strike="noStrike">
                          <a:effectLst/>
                        </a:rPr>
                        <a:t>Προμήθειες</a:t>
                      </a:r>
                      <a:endParaRPr lang="el-GR" sz="1400" b="1" i="0" u="none" strike="noStrike">
                        <a:effectLst/>
                        <a:latin typeface="Arial" panose="020B0604020202020204" pitchFamily="34" charset="0"/>
                      </a:endParaRPr>
                    </a:p>
                  </a:txBody>
                  <a:tcPr marL="51697" marR="51697" marT="25848" marB="25848"/>
                </a:tc>
                <a:tc>
                  <a:txBody>
                    <a:bodyPr/>
                    <a:lstStyle/>
                    <a:p>
                      <a:pPr algn="l" fontAlgn="t">
                        <a:lnSpc>
                          <a:spcPct val="150000"/>
                        </a:lnSpc>
                        <a:spcBef>
                          <a:spcPts val="0"/>
                        </a:spcBef>
                        <a:spcAft>
                          <a:spcPts val="0"/>
                        </a:spcAft>
                      </a:pPr>
                      <a:r>
                        <a:rPr lang="el-GR" sz="1400" u="none" strike="noStrike" dirty="0">
                          <a:effectLst/>
                        </a:rPr>
                        <a:t>Προμηθευτές</a:t>
                      </a:r>
                    </a:p>
                    <a:p>
                      <a:pPr algn="l" fontAlgn="t">
                        <a:lnSpc>
                          <a:spcPct val="150000"/>
                        </a:lnSpc>
                        <a:spcBef>
                          <a:spcPts val="0"/>
                        </a:spcBef>
                        <a:spcAft>
                          <a:spcPts val="0"/>
                        </a:spcAft>
                      </a:pPr>
                      <a:r>
                        <a:rPr lang="el-GR" sz="1400" u="none" strike="noStrike" dirty="0">
                          <a:effectLst/>
                        </a:rPr>
                        <a:t> </a:t>
                      </a:r>
                      <a:endParaRPr lang="el-GR" sz="1400" b="1" i="0" u="none" strike="noStrike" dirty="0">
                        <a:effectLst/>
                        <a:latin typeface="Arial" panose="020B0604020202020204" pitchFamily="34" charset="0"/>
                      </a:endParaRPr>
                    </a:p>
                  </a:txBody>
                  <a:tcPr marL="51697" marR="51697" marT="25848" marB="25848"/>
                </a:tc>
                <a:extLst>
                  <a:ext uri="{0D108BD9-81ED-4DB2-BD59-A6C34878D82A}"/>
                </a:extLst>
              </a:tr>
              <a:tr h="536360">
                <a:tc>
                  <a:txBody>
                    <a:bodyPr/>
                    <a:lstStyle/>
                    <a:p>
                      <a:pPr algn="l" fontAlgn="t">
                        <a:lnSpc>
                          <a:spcPct val="150000"/>
                        </a:lnSpc>
                        <a:spcBef>
                          <a:spcPts val="0"/>
                        </a:spcBef>
                        <a:spcAft>
                          <a:spcPts val="0"/>
                        </a:spcAft>
                      </a:pPr>
                      <a:r>
                        <a:rPr lang="el-GR" sz="1400" u="none" strike="noStrike">
                          <a:effectLst/>
                        </a:rPr>
                        <a:t>Οικονομική Υπηρεσία</a:t>
                      </a:r>
                      <a:endParaRPr lang="el-GR" sz="1400" b="1" i="0" u="none" strike="noStrike">
                        <a:effectLst/>
                        <a:latin typeface="Arial" panose="020B0604020202020204" pitchFamily="34" charset="0"/>
                      </a:endParaRPr>
                    </a:p>
                  </a:txBody>
                  <a:tcPr marL="51697" marR="51697" marT="25848" marB="25848"/>
                </a:tc>
                <a:tc>
                  <a:txBody>
                    <a:bodyPr/>
                    <a:lstStyle/>
                    <a:p>
                      <a:pPr algn="l" fontAlgn="t">
                        <a:lnSpc>
                          <a:spcPct val="150000"/>
                        </a:lnSpc>
                        <a:spcBef>
                          <a:spcPts val="0"/>
                        </a:spcBef>
                        <a:spcAft>
                          <a:spcPts val="0"/>
                        </a:spcAft>
                      </a:pPr>
                      <a:r>
                        <a:rPr lang="el-GR" sz="1400" u="none" strike="noStrike" dirty="0" err="1">
                          <a:effectLst/>
                        </a:rPr>
                        <a:t>Χρηματο</a:t>
                      </a:r>
                      <a:r>
                        <a:rPr lang="el-GR" sz="1400" u="none" strike="noStrike" dirty="0">
                          <a:effectLst/>
                        </a:rPr>
                        <a:t>-οικονομικοί φορείς</a:t>
                      </a:r>
                    </a:p>
                    <a:p>
                      <a:pPr algn="l" fontAlgn="t">
                        <a:lnSpc>
                          <a:spcPct val="150000"/>
                        </a:lnSpc>
                        <a:spcBef>
                          <a:spcPts val="0"/>
                        </a:spcBef>
                        <a:spcAft>
                          <a:spcPts val="0"/>
                        </a:spcAft>
                      </a:pPr>
                      <a:r>
                        <a:rPr lang="el-GR" sz="1400" u="none" strike="noStrike" dirty="0">
                          <a:effectLst/>
                        </a:rPr>
                        <a:t> </a:t>
                      </a:r>
                      <a:endParaRPr lang="el-GR" sz="1400" b="1" i="0" u="none" strike="noStrike" dirty="0">
                        <a:effectLst/>
                        <a:latin typeface="Arial" panose="020B0604020202020204" pitchFamily="34" charset="0"/>
                      </a:endParaRPr>
                    </a:p>
                  </a:txBody>
                  <a:tcPr marL="51697" marR="51697" marT="25848" marB="25848"/>
                </a:tc>
                <a:extLst>
                  <a:ext uri="{0D108BD9-81ED-4DB2-BD59-A6C34878D82A}"/>
                </a:extLst>
              </a:tr>
              <a:tr h="536360">
                <a:tc>
                  <a:txBody>
                    <a:bodyPr/>
                    <a:lstStyle/>
                    <a:p>
                      <a:pPr algn="l" fontAlgn="t">
                        <a:lnSpc>
                          <a:spcPct val="150000"/>
                        </a:lnSpc>
                        <a:spcBef>
                          <a:spcPts val="0"/>
                        </a:spcBef>
                        <a:spcAft>
                          <a:spcPts val="0"/>
                        </a:spcAft>
                      </a:pPr>
                      <a:r>
                        <a:rPr lang="el-GR" sz="1400" u="none" strike="noStrike">
                          <a:effectLst/>
                        </a:rPr>
                        <a:t>Διεύθυνση Προσωπικού</a:t>
                      </a:r>
                    </a:p>
                    <a:p>
                      <a:pPr algn="l" fontAlgn="t">
                        <a:lnSpc>
                          <a:spcPct val="150000"/>
                        </a:lnSpc>
                        <a:spcBef>
                          <a:spcPts val="0"/>
                        </a:spcBef>
                        <a:spcAft>
                          <a:spcPts val="0"/>
                        </a:spcAft>
                      </a:pPr>
                      <a:r>
                        <a:rPr lang="el-GR" sz="1400" u="none" strike="noStrike">
                          <a:effectLst/>
                        </a:rPr>
                        <a:t> </a:t>
                      </a:r>
                      <a:endParaRPr lang="el-GR" sz="1400" b="1" i="0" u="none" strike="noStrike">
                        <a:effectLst/>
                        <a:latin typeface="Arial" panose="020B0604020202020204" pitchFamily="34" charset="0"/>
                      </a:endParaRPr>
                    </a:p>
                  </a:txBody>
                  <a:tcPr marL="51697" marR="51697" marT="25848" marB="25848"/>
                </a:tc>
                <a:tc>
                  <a:txBody>
                    <a:bodyPr/>
                    <a:lstStyle/>
                    <a:p>
                      <a:pPr algn="l" fontAlgn="t">
                        <a:lnSpc>
                          <a:spcPct val="150000"/>
                        </a:lnSpc>
                        <a:spcBef>
                          <a:spcPts val="0"/>
                        </a:spcBef>
                        <a:spcAft>
                          <a:spcPts val="0"/>
                        </a:spcAft>
                      </a:pPr>
                      <a:r>
                        <a:rPr lang="el-GR" sz="1400" u="none" strike="noStrike" dirty="0">
                          <a:effectLst/>
                        </a:rPr>
                        <a:t>Αγορά εργασίας</a:t>
                      </a:r>
                      <a:endParaRPr lang="el-GR" sz="1400" b="1" i="0" u="none" strike="noStrike" dirty="0">
                        <a:effectLst/>
                        <a:latin typeface="Arial" panose="020B0604020202020204" pitchFamily="34" charset="0"/>
                      </a:endParaRPr>
                    </a:p>
                  </a:txBody>
                  <a:tcPr marL="51697" marR="51697" marT="25848" marB="25848"/>
                </a:tc>
                <a:extLst>
                  <a:ext uri="{0D108BD9-81ED-4DB2-BD59-A6C34878D82A}"/>
                </a:extLst>
              </a:tr>
              <a:tr h="594541">
                <a:tc>
                  <a:txBody>
                    <a:bodyPr/>
                    <a:lstStyle/>
                    <a:p>
                      <a:pPr algn="l" fontAlgn="t">
                        <a:lnSpc>
                          <a:spcPct val="150000"/>
                        </a:lnSpc>
                        <a:spcBef>
                          <a:spcPts val="0"/>
                        </a:spcBef>
                        <a:spcAft>
                          <a:spcPts val="0"/>
                        </a:spcAft>
                      </a:pPr>
                      <a:r>
                        <a:rPr lang="el-GR" sz="1400" u="none" strike="noStrike" dirty="0">
                          <a:effectLst/>
                        </a:rPr>
                        <a:t>Δημόσιες Σχέσεις</a:t>
                      </a:r>
                      <a:endParaRPr lang="el-GR" sz="1400" b="1" i="0" u="none" strike="noStrike" dirty="0">
                        <a:effectLst/>
                        <a:latin typeface="Arial" panose="020B0604020202020204" pitchFamily="34" charset="0"/>
                      </a:endParaRPr>
                    </a:p>
                  </a:txBody>
                  <a:tcPr marL="51697" marR="51697" marT="25848" marB="25848"/>
                </a:tc>
                <a:tc>
                  <a:txBody>
                    <a:bodyPr/>
                    <a:lstStyle/>
                    <a:p>
                      <a:pPr algn="l" fontAlgn="t">
                        <a:lnSpc>
                          <a:spcPct val="150000"/>
                        </a:lnSpc>
                        <a:spcBef>
                          <a:spcPts val="0"/>
                        </a:spcBef>
                        <a:spcAft>
                          <a:spcPts val="0"/>
                        </a:spcAft>
                      </a:pPr>
                      <a:r>
                        <a:rPr lang="el-GR" sz="1400" u="none" strike="noStrike" dirty="0">
                          <a:effectLst/>
                        </a:rPr>
                        <a:t>Μέσα Ενημέρωσης και Νομοθετικά Σώματα</a:t>
                      </a:r>
                      <a:endParaRPr lang="el-GR" sz="1400" b="1" i="0" u="none" strike="noStrike" dirty="0">
                        <a:effectLst/>
                        <a:latin typeface="Arial" panose="020B0604020202020204" pitchFamily="34" charset="0"/>
                      </a:endParaRPr>
                    </a:p>
                  </a:txBody>
                  <a:tcPr marL="51697" marR="51697" marT="25848" marB="25848"/>
                </a:tc>
                <a:extLst>
                  <a:ext uri="{0D108BD9-81ED-4DB2-BD59-A6C34878D82A}"/>
                </a:extLst>
              </a:tr>
              <a:tr h="472025">
                <a:tc>
                  <a:txBody>
                    <a:bodyPr/>
                    <a:lstStyle/>
                    <a:p>
                      <a:pPr algn="l" fontAlgn="t">
                        <a:lnSpc>
                          <a:spcPct val="150000"/>
                        </a:lnSpc>
                        <a:spcBef>
                          <a:spcPts val="0"/>
                        </a:spcBef>
                        <a:spcAft>
                          <a:spcPts val="0"/>
                        </a:spcAft>
                      </a:pPr>
                      <a:r>
                        <a:rPr lang="el-GR" sz="1400" u="none" strike="noStrike">
                          <a:effectLst/>
                        </a:rPr>
                        <a:t>Δικαστική (Νομική) Υπηρεσία</a:t>
                      </a:r>
                    </a:p>
                    <a:p>
                      <a:pPr algn="l" fontAlgn="t">
                        <a:lnSpc>
                          <a:spcPct val="150000"/>
                        </a:lnSpc>
                        <a:spcBef>
                          <a:spcPts val="0"/>
                        </a:spcBef>
                        <a:spcAft>
                          <a:spcPts val="0"/>
                        </a:spcAft>
                      </a:pPr>
                      <a:r>
                        <a:rPr lang="el-GR" sz="1400" u="none" strike="noStrike">
                          <a:effectLst/>
                        </a:rPr>
                        <a:t> </a:t>
                      </a:r>
                      <a:endParaRPr lang="el-GR" sz="1400" b="1" i="0" u="none" strike="noStrike">
                        <a:effectLst/>
                        <a:latin typeface="Arial" panose="020B0604020202020204" pitchFamily="34" charset="0"/>
                      </a:endParaRPr>
                    </a:p>
                  </a:txBody>
                  <a:tcPr marL="51697" marR="51697" marT="25848" marB="25848"/>
                </a:tc>
                <a:tc>
                  <a:txBody>
                    <a:bodyPr/>
                    <a:lstStyle/>
                    <a:p>
                      <a:pPr algn="l" fontAlgn="t">
                        <a:lnSpc>
                          <a:spcPct val="150000"/>
                        </a:lnSpc>
                        <a:spcBef>
                          <a:spcPts val="0"/>
                        </a:spcBef>
                        <a:spcAft>
                          <a:spcPts val="0"/>
                        </a:spcAft>
                      </a:pPr>
                      <a:r>
                        <a:rPr lang="el-GR" sz="1400" u="none" strike="noStrike" dirty="0">
                          <a:effectLst/>
                        </a:rPr>
                        <a:t>Κρατικές Αρχές (Υπηρεσίες)</a:t>
                      </a:r>
                      <a:endParaRPr lang="el-GR" sz="1400" b="1" i="0" u="none" strike="noStrike" dirty="0">
                        <a:effectLst/>
                        <a:latin typeface="Arial" panose="020B0604020202020204" pitchFamily="34" charset="0"/>
                      </a:endParaRPr>
                    </a:p>
                  </a:txBody>
                  <a:tcPr marL="51697" marR="51697" marT="25848" marB="25848"/>
                </a:tc>
                <a:extLst>
                  <a:ext uri="{0D108BD9-81ED-4DB2-BD59-A6C34878D82A}"/>
                </a:extLst>
              </a:tr>
            </a:tbl>
          </a:graphicData>
        </a:graphic>
      </p:graphicFrame>
      <p:cxnSp>
        <p:nvCxnSpPr>
          <p:cNvPr id="13" name="Ευθεία γραμμή σύνδεσης 12">
            <a:extLst>
              <a:ext uri="{FF2B5EF4-FFF2-40B4-BE49-F238E27FC236}"/>
            </a:extLst>
          </p:cNvPr>
          <p:cNvCxnSpPr>
            <a:cxnSpLocks/>
          </p:cNvCxnSpPr>
          <p:nvPr/>
        </p:nvCxnSpPr>
        <p:spPr>
          <a:xfrm>
            <a:off x="7105650" y="123825"/>
            <a:ext cx="0" cy="646271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2604" name="Θέση αριθμού διαφάνειας 3"/>
          <p:cNvSpPr txBox="1">
            <a:spLocks/>
          </p:cNvSpPr>
          <p:nvPr/>
        </p:nvSpPr>
        <p:spPr bwMode="auto">
          <a:xfrm>
            <a:off x="11445875" y="6356350"/>
            <a:ext cx="538163" cy="365125"/>
          </a:xfrm>
          <a:prstGeom prst="rect">
            <a:avLst/>
          </a:prstGeom>
          <a:noFill/>
          <a:ln w="9525">
            <a:noFill/>
            <a:miter lim="800000"/>
            <a:headEnd/>
            <a:tailEnd/>
          </a:ln>
        </p:spPr>
        <p:txBody>
          <a:bodyPr lIns="0" tIns="0" rIns="0" bIns="0" anchor="ctr"/>
          <a:lstStyle/>
          <a:p>
            <a:pPr algn="ctr"/>
            <a:fld id="{34C74C54-2B4E-4B75-80B6-AA4CB274B056}" type="slidenum">
              <a:rPr lang="el-GR" sz="1600" b="1">
                <a:solidFill>
                  <a:srgbClr val="404040"/>
                </a:solidFill>
                <a:latin typeface="Cambria" pitchFamily="18" charset="0"/>
              </a:rPr>
              <a:pPr algn="ctr"/>
              <a:t>66</a:t>
            </a:fld>
            <a:endParaRPr lang="el-GR" sz="1600" b="1">
              <a:solidFill>
                <a:srgbClr val="404040"/>
              </a:solidFill>
              <a:latin typeface="Cambria" pitchFamily="18" charset="0"/>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7189788" y="495300"/>
            <a:ext cx="4859337" cy="5521325"/>
          </a:xfrm>
        </p:spPr>
        <p:txBody>
          <a:bodyPr/>
          <a:lstStyle/>
          <a:p>
            <a:pPr algn="ctr" eaLnBrk="1" fontAlgn="auto" hangingPunct="1">
              <a:spcAft>
                <a:spcPts val="0"/>
              </a:spcAft>
              <a:defRPr/>
            </a:pPr>
            <a:r>
              <a:rPr lang="el-GR" sz="2800" b="1" dirty="0"/>
              <a:t>Βασικά στοιχεία σχεδιασμού υποσυστημάτων</a:t>
            </a:r>
            <a:endParaRPr lang="el-GR" sz="2800" dirty="0"/>
          </a:p>
        </p:txBody>
      </p:sp>
      <p:pic>
        <p:nvPicPr>
          <p:cNvPr id="10" name="Θέση εικόνας 9" descr="Εικόνα παραθύρων κτιρίου"/>
          <p:cNvPicPr>
            <a:picLocks noGrp="1" noChangeAspect="1"/>
          </p:cNvPicPr>
          <p:nvPr>
            <p:ph type="pic" sz="quarter" idx="16"/>
          </p:nvPr>
        </p:nvPicPr>
        <p:blipFill>
          <a:blip r:embed="rId3"/>
          <a:stretch>
            <a:fillRect/>
          </a:stretch>
        </p:blipFill>
        <p:spPr>
          <a:xfrm>
            <a:off x="7459663" y="758825"/>
            <a:ext cx="1871662" cy="1873250"/>
          </a:xfrm>
        </p:spPr>
      </p:pic>
      <p:pic>
        <p:nvPicPr>
          <p:cNvPr id="12" name="Θέση εικόνας 11" descr="Κοντινή εικόνα εσωτερικού υλικού δόμησης"/>
          <p:cNvPicPr>
            <a:picLocks noGrp="1" noChangeAspect="1"/>
          </p:cNvPicPr>
          <p:nvPr>
            <p:ph type="pic" sz="quarter" idx="17"/>
          </p:nvPr>
        </p:nvPicPr>
        <p:blipFill>
          <a:blip r:embed="rId4"/>
          <a:stretch>
            <a:fillRect/>
          </a:stretch>
        </p:blipFill>
        <p:spPr>
          <a:xfrm>
            <a:off x="9713913" y="768350"/>
            <a:ext cx="1871662" cy="1865313"/>
          </a:xfrm>
        </p:spPr>
      </p:pic>
      <p:sp>
        <p:nvSpPr>
          <p:cNvPr id="5" name="Θέση υποσέλιδου 4"/>
          <p:cNvSpPr>
            <a:spLocks noGrp="1"/>
          </p:cNvSpPr>
          <p:nvPr>
            <p:ph type="ftr" sz="quarter" idx="20"/>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19"/>
          </p:nvPr>
        </p:nvSpPr>
        <p:spPr/>
        <p:txBody>
          <a:bodyPr/>
          <a:lstStyle/>
          <a:p>
            <a:pPr>
              <a:defRPr/>
            </a:pPr>
            <a:fld id="{51F2C874-685A-441A-AB6F-12C16AAE3E50}" type="slidenum">
              <a:rPr lang="el-GR"/>
              <a:pPr>
                <a:defRPr/>
              </a:pPr>
              <a:t>67</a:t>
            </a:fld>
            <a:endParaRPr lang="el-GR" dirty="0"/>
          </a:p>
        </p:txBody>
      </p:sp>
      <p:sp>
        <p:nvSpPr>
          <p:cNvPr id="154630" name="TextBox 37"/>
          <p:cNvSpPr txBox="1">
            <a:spLocks noChangeArrowheads="1"/>
          </p:cNvSpPr>
          <p:nvPr/>
        </p:nvSpPr>
        <p:spPr bwMode="auto">
          <a:xfrm>
            <a:off x="97932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154631" name="TextBox 37"/>
          <p:cNvSpPr txBox="1">
            <a:spLocks noChangeArrowheads="1"/>
          </p:cNvSpPr>
          <p:nvPr/>
        </p:nvSpPr>
        <p:spPr bwMode="auto">
          <a:xfrm>
            <a:off x="7635875" y="2646363"/>
            <a:ext cx="1335088" cy="130175"/>
          </a:xfrm>
          <a:prstGeom prst="rect">
            <a:avLst/>
          </a:prstGeom>
          <a:solidFill>
            <a:schemeClr val="bg1"/>
          </a:solidFill>
          <a:ln w="9525">
            <a:noFill/>
            <a:miter lim="800000"/>
            <a:headEnd/>
            <a:tailEnd/>
          </a:ln>
        </p:spPr>
        <p:txBody>
          <a:bodyPr>
            <a:spAutoFit/>
          </a:bodyPr>
          <a:lstStyle/>
          <a:p>
            <a:endParaRPr lang="el-GR" sz="800">
              <a:solidFill>
                <a:schemeClr val="bg1"/>
              </a:solidFill>
              <a:latin typeface="Calibri" pitchFamily="34" charset="0"/>
            </a:endParaRPr>
          </a:p>
        </p:txBody>
      </p:sp>
      <p:sp>
        <p:nvSpPr>
          <p:cNvPr id="154632" name="Θέση κειμένου 5"/>
          <p:cNvSpPr txBox="1">
            <a:spLocks/>
          </p:cNvSpPr>
          <p:nvPr/>
        </p:nvSpPr>
        <p:spPr bwMode="auto">
          <a:xfrm>
            <a:off x="611188" y="3248025"/>
            <a:ext cx="2266950" cy="360363"/>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Τμήμα ή μονάδα εργασίας που έχει επικεφαλής ένα manager</a:t>
            </a:r>
          </a:p>
        </p:txBody>
      </p:sp>
      <p:sp>
        <p:nvSpPr>
          <p:cNvPr id="154633" name="Θέση κειμένου 5"/>
          <p:cNvSpPr txBox="1">
            <a:spLocks/>
          </p:cNvSpPr>
          <p:nvPr/>
        </p:nvSpPr>
        <p:spPr bwMode="auto">
          <a:xfrm>
            <a:off x="4379913" y="3248025"/>
            <a:ext cx="2132012" cy="360363"/>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Λειτουργεί ως μικρότερο μέρος του ευρύτερου οργανισμού</a:t>
            </a:r>
          </a:p>
        </p:txBody>
      </p:sp>
      <p:sp>
        <p:nvSpPr>
          <p:cNvPr id="26" name="Ορθογώνιο 6" descr="Πλαίσιο επισήμανσης.">
            <a:extLst>
              <a:ext uri="{FF2B5EF4-FFF2-40B4-BE49-F238E27FC236}"/>
            </a:extLst>
          </p:cNvPr>
          <p:cNvSpPr/>
          <p:nvPr/>
        </p:nvSpPr>
        <p:spPr>
          <a:xfrm rot="10800000" flipV="1">
            <a:off x="611188" y="2971800"/>
            <a:ext cx="2574925" cy="762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solidFill>
                <a:schemeClr val="bg2">
                  <a:lumMod val="75000"/>
                </a:schemeClr>
              </a:solidFill>
            </a:endParaRPr>
          </a:p>
        </p:txBody>
      </p:sp>
      <p:sp>
        <p:nvSpPr>
          <p:cNvPr id="27" name="Ορθογώνιο 6" descr="Πλαίσιο επισήμανσης.">
            <a:extLst>
              <a:ext uri="{FF2B5EF4-FFF2-40B4-BE49-F238E27FC236}"/>
            </a:extLst>
          </p:cNvPr>
          <p:cNvSpPr/>
          <p:nvPr/>
        </p:nvSpPr>
        <p:spPr>
          <a:xfrm rot="10800000" flipV="1">
            <a:off x="4157663" y="3021013"/>
            <a:ext cx="2576512" cy="762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solidFill>
                <a:schemeClr val="bg2">
                  <a:lumMod val="75000"/>
                </a:schemeClr>
              </a:solidFill>
            </a:endParaRPr>
          </a:p>
        </p:txBody>
      </p:sp>
      <p:sp>
        <p:nvSpPr>
          <p:cNvPr id="154636" name="Text Placeholder 24"/>
          <p:cNvSpPr txBox="1">
            <a:spLocks/>
          </p:cNvSpPr>
          <p:nvPr/>
        </p:nvSpPr>
        <p:spPr bwMode="auto">
          <a:xfrm>
            <a:off x="1201738" y="644525"/>
            <a:ext cx="4860925" cy="501650"/>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2800" b="1">
                <a:solidFill>
                  <a:srgbClr val="404040"/>
                </a:solidFill>
                <a:latin typeface="Calibri" pitchFamily="34" charset="0"/>
              </a:rPr>
              <a:t>Υποσύστημα</a:t>
            </a:r>
          </a:p>
          <a:p>
            <a:pPr algn="ctr">
              <a:lnSpc>
                <a:spcPct val="90000"/>
              </a:lnSpc>
              <a:spcBef>
                <a:spcPts val="1000"/>
              </a:spcBef>
              <a:buClr>
                <a:schemeClr val="accent1"/>
              </a:buClr>
              <a:buFont typeface="Calibri" pitchFamily="34" charset="0"/>
              <a:buNone/>
            </a:pPr>
            <a:endParaRPr lang="el-GR" sz="2800" b="1">
              <a:solidFill>
                <a:srgbClr val="404040"/>
              </a:solidFill>
              <a:latin typeface="Calibri" pitchFamily="34" charset="0"/>
            </a:endParaRPr>
          </a:p>
          <a:p>
            <a:pPr algn="ctr">
              <a:lnSpc>
                <a:spcPct val="90000"/>
              </a:lnSpc>
              <a:spcBef>
                <a:spcPts val="1000"/>
              </a:spcBef>
              <a:buClr>
                <a:schemeClr val="accent1"/>
              </a:buClr>
              <a:buFont typeface="Calibri" pitchFamily="34" charset="0"/>
              <a:buNone/>
            </a:pPr>
            <a:r>
              <a:rPr lang="el-GR" sz="2800" b="1">
                <a:solidFill>
                  <a:srgbClr val="404040"/>
                </a:solidFill>
                <a:latin typeface="Calibri" pitchFamily="34" charset="0"/>
              </a:rPr>
              <a:t> </a:t>
            </a:r>
          </a:p>
        </p:txBody>
      </p:sp>
      <p:pic>
        <p:nvPicPr>
          <p:cNvPr id="154637" name="Picture 2" descr="Î£ÏÎµÏÎ¹ÎºÎ® ÎµÎ¹ÎºÏÎ½Î±"/>
          <p:cNvPicPr>
            <a:picLocks noChangeAspect="1" noChangeArrowheads="1"/>
          </p:cNvPicPr>
          <p:nvPr/>
        </p:nvPicPr>
        <p:blipFill>
          <a:blip r:embed="rId5"/>
          <a:srcRect/>
          <a:stretch>
            <a:fillRect/>
          </a:stretch>
        </p:blipFill>
        <p:spPr bwMode="auto">
          <a:xfrm>
            <a:off x="7459663" y="709613"/>
            <a:ext cx="4410075" cy="2466975"/>
          </a:xfrm>
          <a:prstGeom prst="rect">
            <a:avLst/>
          </a:prstGeom>
          <a:noFill/>
          <a:ln w="9525">
            <a:noFill/>
            <a:miter lim="800000"/>
            <a:headEnd/>
            <a:tailEnd/>
          </a:ln>
        </p:spPr>
      </p:pic>
      <p:pic>
        <p:nvPicPr>
          <p:cNvPr id="17" name="Θέση εικόνας 10" descr="σχέδια μεταλλικών ραφιών βιβλίων σε οροφή">
            <a:extLst>
              <a:ext uri="{FF2B5EF4-FFF2-40B4-BE49-F238E27FC236}"/>
            </a:extLst>
          </p:cNvPr>
          <p:cNvPicPr>
            <a:picLocks noChangeAspect="1"/>
          </p:cNvPicPr>
          <p:nvPr/>
        </p:nvPicPr>
        <p:blipFill>
          <a:blip r:embed="rId6"/>
          <a:stretch>
            <a:fillRect/>
          </a:stretch>
        </p:blipFill>
        <p:spPr>
          <a:xfrm>
            <a:off x="7391400" y="687388"/>
            <a:ext cx="4478338" cy="2489200"/>
          </a:xfrm>
          <a:prstGeom prst="rect">
            <a:avLst/>
          </a:prstGeom>
          <a:solidFill>
            <a:schemeClr val="bg1">
              <a:lumMod val="95000"/>
              <a:alpha val="70000"/>
            </a:schemeClr>
          </a:solidFill>
          <a:ln w="95250" cap="sq" cmpd="sng" algn="ctr">
            <a:noFill/>
            <a:prstDash val="solid"/>
            <a:miter lim="800000"/>
          </a:ln>
          <a:effectLst/>
        </p:spPr>
      </p:pic>
      <p:grpSp>
        <p:nvGrpSpPr>
          <p:cNvPr id="9" name="Γραφικό 5" descr="Χρήστης">
            <a:extLst>
              <a:ext uri="{FF2B5EF4-FFF2-40B4-BE49-F238E27FC236}"/>
            </a:extLst>
          </p:cNvPr>
          <p:cNvGrpSpPr/>
          <p:nvPr/>
        </p:nvGrpSpPr>
        <p:grpSpPr>
          <a:xfrm>
            <a:off x="1287343" y="2009152"/>
            <a:ext cx="914400" cy="914400"/>
            <a:chOff x="5638800" y="2971800"/>
            <a:chExt cx="914400" cy="914400"/>
          </a:xfrm>
          <a:solidFill>
            <a:schemeClr val="tx1">
              <a:lumMod val="85000"/>
              <a:lumOff val="15000"/>
            </a:schemeClr>
          </a:solidFill>
        </p:grpSpPr>
        <p:sp>
          <p:nvSpPr>
            <p:cNvPr id="11" name="Ελεύθερη σχεδίαση: Σχήμα 10">
              <a:extLst>
                <a:ext uri="{FF2B5EF4-FFF2-40B4-BE49-F238E27FC236}"/>
              </a:extLst>
            </p:cNvPr>
            <p:cNvSpPr/>
            <p:nvPr/>
          </p:nvSpPr>
          <p:spPr>
            <a:xfrm>
              <a:off x="5936456" y="3098006"/>
              <a:ext cx="314325" cy="314325"/>
            </a:xfrm>
            <a:custGeom>
              <a:avLst/>
              <a:gdLst>
                <a:gd name="connsiteX0" fmla="*/ 311944 w 314325"/>
                <a:gd name="connsiteY0" fmla="*/ 159544 h 314325"/>
                <a:gd name="connsiteX1" fmla="*/ 159544 w 314325"/>
                <a:gd name="connsiteY1" fmla="*/ 311944 h 314325"/>
                <a:gd name="connsiteX2" fmla="*/ 7144 w 314325"/>
                <a:gd name="connsiteY2" fmla="*/ 159544 h 314325"/>
                <a:gd name="connsiteX3" fmla="*/ 159544 w 314325"/>
                <a:gd name="connsiteY3" fmla="*/ 7144 h 314325"/>
                <a:gd name="connsiteX4" fmla="*/ 311944 w 314325"/>
                <a:gd name="connsiteY4" fmla="*/ 159544 h 314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5" h="314325">
                  <a:moveTo>
                    <a:pt x="311944" y="159544"/>
                  </a:moveTo>
                  <a:cubicBezTo>
                    <a:pt x="311944" y="243712"/>
                    <a:pt x="243712" y="311944"/>
                    <a:pt x="159544" y="311944"/>
                  </a:cubicBezTo>
                  <a:cubicBezTo>
                    <a:pt x="75376" y="311944"/>
                    <a:pt x="7144" y="243712"/>
                    <a:pt x="7144" y="159544"/>
                  </a:cubicBezTo>
                  <a:cubicBezTo>
                    <a:pt x="7144" y="75376"/>
                    <a:pt x="75376" y="7144"/>
                    <a:pt x="159544" y="7144"/>
                  </a:cubicBezTo>
                  <a:cubicBezTo>
                    <a:pt x="243712" y="7144"/>
                    <a:pt x="311944" y="75376"/>
                    <a:pt x="311944" y="15954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5" name="Ελεύθερη σχεδίαση: Σχήμα 14">
              <a:extLst>
                <a:ext uri="{FF2B5EF4-FFF2-40B4-BE49-F238E27FC236}"/>
              </a:extLst>
            </p:cNvPr>
            <p:cNvSpPr/>
            <p:nvPr/>
          </p:nvSpPr>
          <p:spPr>
            <a:xfrm>
              <a:off x="5784056" y="3440906"/>
              <a:ext cx="619125" cy="314325"/>
            </a:xfrm>
            <a:custGeom>
              <a:avLst/>
              <a:gdLst>
                <a:gd name="connsiteX0" fmla="*/ 616744 w 619125"/>
                <a:gd name="connsiteY0" fmla="*/ 311944 h 314325"/>
                <a:gd name="connsiteX1" fmla="*/ 616744 w 619125"/>
                <a:gd name="connsiteY1" fmla="*/ 159544 h 314325"/>
                <a:gd name="connsiteX2" fmla="*/ 586264 w 619125"/>
                <a:gd name="connsiteY2" fmla="*/ 98584 h 314325"/>
                <a:gd name="connsiteX3" fmla="*/ 437674 w 619125"/>
                <a:gd name="connsiteY3" fmla="*/ 26194 h 314325"/>
                <a:gd name="connsiteX4" fmla="*/ 311944 w 619125"/>
                <a:gd name="connsiteY4" fmla="*/ 7144 h 314325"/>
                <a:gd name="connsiteX5" fmla="*/ 186214 w 619125"/>
                <a:gd name="connsiteY5" fmla="*/ 26194 h 314325"/>
                <a:gd name="connsiteX6" fmla="*/ 37624 w 619125"/>
                <a:gd name="connsiteY6" fmla="*/ 98584 h 314325"/>
                <a:gd name="connsiteX7" fmla="*/ 7144 w 619125"/>
                <a:gd name="connsiteY7" fmla="*/ 159544 h 314325"/>
                <a:gd name="connsiteX8" fmla="*/ 7144 w 619125"/>
                <a:gd name="connsiteY8" fmla="*/ 311944 h 314325"/>
                <a:gd name="connsiteX9" fmla="*/ 616744 w 619125"/>
                <a:gd name="connsiteY9" fmla="*/ 311944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9125" h="314325">
                  <a:moveTo>
                    <a:pt x="616744" y="311944"/>
                  </a:moveTo>
                  <a:lnTo>
                    <a:pt x="616744" y="159544"/>
                  </a:lnTo>
                  <a:cubicBezTo>
                    <a:pt x="616744" y="136684"/>
                    <a:pt x="605314" y="113824"/>
                    <a:pt x="586264" y="98584"/>
                  </a:cubicBezTo>
                  <a:cubicBezTo>
                    <a:pt x="544354" y="64294"/>
                    <a:pt x="491014" y="41434"/>
                    <a:pt x="437674" y="26194"/>
                  </a:cubicBezTo>
                  <a:cubicBezTo>
                    <a:pt x="399574" y="14764"/>
                    <a:pt x="357664" y="7144"/>
                    <a:pt x="311944" y="7144"/>
                  </a:cubicBezTo>
                  <a:cubicBezTo>
                    <a:pt x="270034" y="7144"/>
                    <a:pt x="228124" y="14764"/>
                    <a:pt x="186214" y="26194"/>
                  </a:cubicBezTo>
                  <a:cubicBezTo>
                    <a:pt x="132874" y="41434"/>
                    <a:pt x="79534" y="68104"/>
                    <a:pt x="37624" y="98584"/>
                  </a:cubicBezTo>
                  <a:cubicBezTo>
                    <a:pt x="18574" y="113824"/>
                    <a:pt x="7144" y="136684"/>
                    <a:pt x="7144" y="159544"/>
                  </a:cubicBezTo>
                  <a:lnTo>
                    <a:pt x="7144" y="311944"/>
                  </a:lnTo>
                  <a:lnTo>
                    <a:pt x="616744" y="3119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grpSp>
        <p:nvGrpSpPr>
          <p:cNvPr id="19" name="Γραφικό 7" descr="Ιεραρχία">
            <a:extLst>
              <a:ext uri="{FF2B5EF4-FFF2-40B4-BE49-F238E27FC236}"/>
            </a:extLst>
          </p:cNvPr>
          <p:cNvGrpSpPr/>
          <p:nvPr/>
        </p:nvGrpSpPr>
        <p:grpSpPr>
          <a:xfrm>
            <a:off x="4982557" y="2067311"/>
            <a:ext cx="914400" cy="914400"/>
            <a:chOff x="5788800" y="3121800"/>
            <a:chExt cx="914400" cy="914400"/>
          </a:xfrm>
          <a:solidFill>
            <a:schemeClr val="tx1">
              <a:lumMod val="85000"/>
              <a:lumOff val="15000"/>
            </a:schemeClr>
          </a:solidFill>
        </p:grpSpPr>
        <p:sp>
          <p:nvSpPr>
            <p:cNvPr id="21" name="Ελεύθερη σχεδίαση: Σχήμα 20">
              <a:extLst>
                <a:ext uri="{FF2B5EF4-FFF2-40B4-BE49-F238E27FC236}"/>
              </a:extLst>
            </p:cNvPr>
            <p:cNvSpPr/>
            <p:nvPr/>
          </p:nvSpPr>
          <p:spPr>
            <a:xfrm>
              <a:off x="6143606" y="3762356"/>
              <a:ext cx="200025" cy="142875"/>
            </a:xfrm>
            <a:custGeom>
              <a:avLst/>
              <a:gdLst>
                <a:gd name="connsiteX0" fmla="*/ 7144 w 200025"/>
                <a:gd name="connsiteY0" fmla="*/ 7144 h 142875"/>
                <a:gd name="connsiteX1" fmla="*/ 197644 w 200025"/>
                <a:gd name="connsiteY1" fmla="*/ 7144 h 142875"/>
                <a:gd name="connsiteX2" fmla="*/ 197644 w 200025"/>
                <a:gd name="connsiteY2" fmla="*/ 140494 h 142875"/>
                <a:gd name="connsiteX3" fmla="*/ 7144 w 200025"/>
                <a:gd name="connsiteY3" fmla="*/ 140494 h 142875"/>
              </a:gdLst>
              <a:ahLst/>
              <a:cxnLst>
                <a:cxn ang="0">
                  <a:pos x="connsiteX0" y="connsiteY0"/>
                </a:cxn>
                <a:cxn ang="0">
                  <a:pos x="connsiteX1" y="connsiteY1"/>
                </a:cxn>
                <a:cxn ang="0">
                  <a:pos x="connsiteX2" y="connsiteY2"/>
                </a:cxn>
                <a:cxn ang="0">
                  <a:pos x="connsiteX3" y="connsiteY3"/>
                </a:cxn>
              </a:cxnLst>
              <a:rect l="l" t="t" r="r" b="b"/>
              <a:pathLst>
                <a:path w="200025" h="142875">
                  <a:moveTo>
                    <a:pt x="7144" y="7144"/>
                  </a:moveTo>
                  <a:lnTo>
                    <a:pt x="197644" y="7144"/>
                  </a:lnTo>
                  <a:lnTo>
                    <a:pt x="197644" y="140494"/>
                  </a:lnTo>
                  <a:lnTo>
                    <a:pt x="7144" y="1404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3" name="Ελεύθερη σχεδίαση: Σχήμα 22">
              <a:extLst>
                <a:ext uri="{FF2B5EF4-FFF2-40B4-BE49-F238E27FC236}"/>
              </a:extLst>
            </p:cNvPr>
            <p:cNvSpPr/>
            <p:nvPr/>
          </p:nvSpPr>
          <p:spPr>
            <a:xfrm>
              <a:off x="6143606" y="3248006"/>
              <a:ext cx="200025" cy="142875"/>
            </a:xfrm>
            <a:custGeom>
              <a:avLst/>
              <a:gdLst>
                <a:gd name="connsiteX0" fmla="*/ 7144 w 200025"/>
                <a:gd name="connsiteY0" fmla="*/ 7144 h 142875"/>
                <a:gd name="connsiteX1" fmla="*/ 197644 w 200025"/>
                <a:gd name="connsiteY1" fmla="*/ 7144 h 142875"/>
                <a:gd name="connsiteX2" fmla="*/ 197644 w 200025"/>
                <a:gd name="connsiteY2" fmla="*/ 140494 h 142875"/>
                <a:gd name="connsiteX3" fmla="*/ 7144 w 200025"/>
                <a:gd name="connsiteY3" fmla="*/ 140494 h 142875"/>
              </a:gdLst>
              <a:ahLst/>
              <a:cxnLst>
                <a:cxn ang="0">
                  <a:pos x="connsiteX0" y="connsiteY0"/>
                </a:cxn>
                <a:cxn ang="0">
                  <a:pos x="connsiteX1" y="connsiteY1"/>
                </a:cxn>
                <a:cxn ang="0">
                  <a:pos x="connsiteX2" y="connsiteY2"/>
                </a:cxn>
                <a:cxn ang="0">
                  <a:pos x="connsiteX3" y="connsiteY3"/>
                </a:cxn>
              </a:cxnLst>
              <a:rect l="l" t="t" r="r" b="b"/>
              <a:pathLst>
                <a:path w="200025" h="142875">
                  <a:moveTo>
                    <a:pt x="7144" y="7144"/>
                  </a:moveTo>
                  <a:lnTo>
                    <a:pt x="197644" y="7144"/>
                  </a:lnTo>
                  <a:lnTo>
                    <a:pt x="197644" y="140494"/>
                  </a:lnTo>
                  <a:lnTo>
                    <a:pt x="7144" y="1404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4" name="Ελεύθερη σχεδίαση: Σχήμα 23">
              <a:extLst>
                <a:ext uri="{FF2B5EF4-FFF2-40B4-BE49-F238E27FC236}"/>
              </a:extLst>
            </p:cNvPr>
            <p:cNvSpPr/>
            <p:nvPr/>
          </p:nvSpPr>
          <p:spPr>
            <a:xfrm>
              <a:off x="5857856" y="3762356"/>
              <a:ext cx="200025" cy="142875"/>
            </a:xfrm>
            <a:custGeom>
              <a:avLst/>
              <a:gdLst>
                <a:gd name="connsiteX0" fmla="*/ 7144 w 200025"/>
                <a:gd name="connsiteY0" fmla="*/ 7144 h 142875"/>
                <a:gd name="connsiteX1" fmla="*/ 197644 w 200025"/>
                <a:gd name="connsiteY1" fmla="*/ 7144 h 142875"/>
                <a:gd name="connsiteX2" fmla="*/ 197644 w 200025"/>
                <a:gd name="connsiteY2" fmla="*/ 140494 h 142875"/>
                <a:gd name="connsiteX3" fmla="*/ 7144 w 200025"/>
                <a:gd name="connsiteY3" fmla="*/ 140494 h 142875"/>
              </a:gdLst>
              <a:ahLst/>
              <a:cxnLst>
                <a:cxn ang="0">
                  <a:pos x="connsiteX0" y="connsiteY0"/>
                </a:cxn>
                <a:cxn ang="0">
                  <a:pos x="connsiteX1" y="connsiteY1"/>
                </a:cxn>
                <a:cxn ang="0">
                  <a:pos x="connsiteX2" y="connsiteY2"/>
                </a:cxn>
                <a:cxn ang="0">
                  <a:pos x="connsiteX3" y="connsiteY3"/>
                </a:cxn>
              </a:cxnLst>
              <a:rect l="l" t="t" r="r" b="b"/>
              <a:pathLst>
                <a:path w="200025" h="142875">
                  <a:moveTo>
                    <a:pt x="7144" y="7144"/>
                  </a:moveTo>
                  <a:lnTo>
                    <a:pt x="197644" y="7144"/>
                  </a:lnTo>
                  <a:lnTo>
                    <a:pt x="197644" y="140494"/>
                  </a:lnTo>
                  <a:lnTo>
                    <a:pt x="7144" y="1404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5" name="Ελεύθερη σχεδίαση: Σχήμα 24">
              <a:extLst>
                <a:ext uri="{FF2B5EF4-FFF2-40B4-BE49-F238E27FC236}"/>
              </a:extLst>
            </p:cNvPr>
            <p:cNvSpPr/>
            <p:nvPr/>
          </p:nvSpPr>
          <p:spPr>
            <a:xfrm>
              <a:off x="6429356" y="3762356"/>
              <a:ext cx="200025" cy="142875"/>
            </a:xfrm>
            <a:custGeom>
              <a:avLst/>
              <a:gdLst>
                <a:gd name="connsiteX0" fmla="*/ 7144 w 200025"/>
                <a:gd name="connsiteY0" fmla="*/ 7144 h 142875"/>
                <a:gd name="connsiteX1" fmla="*/ 197644 w 200025"/>
                <a:gd name="connsiteY1" fmla="*/ 7144 h 142875"/>
                <a:gd name="connsiteX2" fmla="*/ 197644 w 200025"/>
                <a:gd name="connsiteY2" fmla="*/ 140494 h 142875"/>
                <a:gd name="connsiteX3" fmla="*/ 7144 w 200025"/>
                <a:gd name="connsiteY3" fmla="*/ 140494 h 142875"/>
              </a:gdLst>
              <a:ahLst/>
              <a:cxnLst>
                <a:cxn ang="0">
                  <a:pos x="connsiteX0" y="connsiteY0"/>
                </a:cxn>
                <a:cxn ang="0">
                  <a:pos x="connsiteX1" y="connsiteY1"/>
                </a:cxn>
                <a:cxn ang="0">
                  <a:pos x="connsiteX2" y="connsiteY2"/>
                </a:cxn>
                <a:cxn ang="0">
                  <a:pos x="connsiteX3" y="connsiteY3"/>
                </a:cxn>
              </a:cxnLst>
              <a:rect l="l" t="t" r="r" b="b"/>
              <a:pathLst>
                <a:path w="200025" h="142875">
                  <a:moveTo>
                    <a:pt x="7144" y="7144"/>
                  </a:moveTo>
                  <a:lnTo>
                    <a:pt x="197644" y="7144"/>
                  </a:lnTo>
                  <a:lnTo>
                    <a:pt x="197644" y="140494"/>
                  </a:lnTo>
                  <a:lnTo>
                    <a:pt x="7144" y="1404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8" name="Ελεύθερη σχεδίαση: Σχήμα 27">
              <a:extLst>
                <a:ext uri="{FF2B5EF4-FFF2-40B4-BE49-F238E27FC236}"/>
              </a:extLst>
            </p:cNvPr>
            <p:cNvSpPr/>
            <p:nvPr/>
          </p:nvSpPr>
          <p:spPr>
            <a:xfrm>
              <a:off x="5934056" y="3419456"/>
              <a:ext cx="619125" cy="314325"/>
            </a:xfrm>
            <a:custGeom>
              <a:avLst/>
              <a:gdLst>
                <a:gd name="connsiteX0" fmla="*/ 330994 w 619125"/>
                <a:gd name="connsiteY0" fmla="*/ 140494 h 314325"/>
                <a:gd name="connsiteX1" fmla="*/ 330994 w 619125"/>
                <a:gd name="connsiteY1" fmla="*/ 7144 h 314325"/>
                <a:gd name="connsiteX2" fmla="*/ 292894 w 619125"/>
                <a:gd name="connsiteY2" fmla="*/ 7144 h 314325"/>
                <a:gd name="connsiteX3" fmla="*/ 292894 w 619125"/>
                <a:gd name="connsiteY3" fmla="*/ 140494 h 314325"/>
                <a:gd name="connsiteX4" fmla="*/ 7144 w 619125"/>
                <a:gd name="connsiteY4" fmla="*/ 140494 h 314325"/>
                <a:gd name="connsiteX5" fmla="*/ 7144 w 619125"/>
                <a:gd name="connsiteY5" fmla="*/ 311944 h 314325"/>
                <a:gd name="connsiteX6" fmla="*/ 45244 w 619125"/>
                <a:gd name="connsiteY6" fmla="*/ 311944 h 314325"/>
                <a:gd name="connsiteX7" fmla="*/ 45244 w 619125"/>
                <a:gd name="connsiteY7" fmla="*/ 178594 h 314325"/>
                <a:gd name="connsiteX8" fmla="*/ 292894 w 619125"/>
                <a:gd name="connsiteY8" fmla="*/ 178594 h 314325"/>
                <a:gd name="connsiteX9" fmla="*/ 292894 w 619125"/>
                <a:gd name="connsiteY9" fmla="*/ 311944 h 314325"/>
                <a:gd name="connsiteX10" fmla="*/ 330994 w 619125"/>
                <a:gd name="connsiteY10" fmla="*/ 311944 h 314325"/>
                <a:gd name="connsiteX11" fmla="*/ 330994 w 619125"/>
                <a:gd name="connsiteY11" fmla="*/ 178594 h 314325"/>
                <a:gd name="connsiteX12" fmla="*/ 578644 w 619125"/>
                <a:gd name="connsiteY12" fmla="*/ 178594 h 314325"/>
                <a:gd name="connsiteX13" fmla="*/ 578644 w 619125"/>
                <a:gd name="connsiteY13" fmla="*/ 311944 h 314325"/>
                <a:gd name="connsiteX14" fmla="*/ 616744 w 619125"/>
                <a:gd name="connsiteY14" fmla="*/ 311944 h 314325"/>
                <a:gd name="connsiteX15" fmla="*/ 616744 w 619125"/>
                <a:gd name="connsiteY15" fmla="*/ 140494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9125" h="314325">
                  <a:moveTo>
                    <a:pt x="330994" y="140494"/>
                  </a:moveTo>
                  <a:lnTo>
                    <a:pt x="330994" y="7144"/>
                  </a:lnTo>
                  <a:lnTo>
                    <a:pt x="292894" y="7144"/>
                  </a:lnTo>
                  <a:lnTo>
                    <a:pt x="292894" y="140494"/>
                  </a:lnTo>
                  <a:lnTo>
                    <a:pt x="7144" y="140494"/>
                  </a:lnTo>
                  <a:lnTo>
                    <a:pt x="7144" y="311944"/>
                  </a:lnTo>
                  <a:lnTo>
                    <a:pt x="45244" y="311944"/>
                  </a:lnTo>
                  <a:lnTo>
                    <a:pt x="45244" y="178594"/>
                  </a:lnTo>
                  <a:lnTo>
                    <a:pt x="292894" y="178594"/>
                  </a:lnTo>
                  <a:lnTo>
                    <a:pt x="292894" y="311944"/>
                  </a:lnTo>
                  <a:lnTo>
                    <a:pt x="330994" y="311944"/>
                  </a:lnTo>
                  <a:lnTo>
                    <a:pt x="330994" y="178594"/>
                  </a:lnTo>
                  <a:lnTo>
                    <a:pt x="578644" y="178594"/>
                  </a:lnTo>
                  <a:lnTo>
                    <a:pt x="578644" y="311944"/>
                  </a:lnTo>
                  <a:lnTo>
                    <a:pt x="616744" y="311944"/>
                  </a:lnTo>
                  <a:lnTo>
                    <a:pt x="616744" y="1404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
        <p:nvSpPr>
          <p:cNvPr id="29" name="Ορθογώνιο 28">
            <a:extLst>
              <a:ext uri="{FF2B5EF4-FFF2-40B4-BE49-F238E27FC236}"/>
            </a:extLst>
          </p:cNvPr>
          <p:cNvSpPr/>
          <p:nvPr/>
        </p:nvSpPr>
        <p:spPr>
          <a:xfrm>
            <a:off x="584200" y="4768850"/>
            <a:ext cx="6096000" cy="831850"/>
          </a:xfrm>
          <a:prstGeom prst="rect">
            <a:avLst/>
          </a:prstGeom>
        </p:spPr>
        <p:txBody>
          <a:bodyPr>
            <a:spAutoFit/>
          </a:bodyPr>
          <a:lstStyle/>
          <a:p>
            <a:pPr algn="ctr" fontAlgn="auto">
              <a:spcBef>
                <a:spcPts val="0"/>
              </a:spcBef>
              <a:spcAft>
                <a:spcPts val="0"/>
              </a:spcAft>
              <a:defRPr/>
            </a:pPr>
            <a:r>
              <a:rPr lang="el-GR" sz="1600" dirty="0">
                <a:solidFill>
                  <a:schemeClr val="tx1">
                    <a:lumMod val="75000"/>
                    <a:lumOff val="25000"/>
                  </a:schemeClr>
                </a:solidFill>
                <a:latin typeface="+mn-lt"/>
                <a:cs typeface="+mn-cs"/>
              </a:rPr>
              <a:t>Στην ιδανική περίπτωση, κάθε υποσύστημα υποστηρίζει τα άλλα υποσυστήματα, λειτουργώντας με στόχο την καλύτερη δυνατή εξυπηρέτηση των συμφερόντων ολόκληρου του οργανισμού</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pPr eaLnBrk="1" fontAlgn="auto" hangingPunct="1">
              <a:spcAft>
                <a:spcPts val="0"/>
              </a:spcAft>
              <a:defRPr/>
            </a:pPr>
            <a:r>
              <a:rPr lang="el-GR" dirty="0"/>
              <a:t>Ευρήματα των </a:t>
            </a:r>
            <a:r>
              <a:rPr lang="el-GR" dirty="0" err="1"/>
              <a:t>Lawrence</a:t>
            </a:r>
            <a:r>
              <a:rPr lang="el-GR" dirty="0"/>
              <a:t> και </a:t>
            </a:r>
            <a:r>
              <a:rPr lang="el-GR" dirty="0" err="1"/>
              <a:t>Lorsch</a:t>
            </a:r>
            <a:endParaRPr lang="el-GR" dirty="0"/>
          </a:p>
        </p:txBody>
      </p:sp>
      <p:sp>
        <p:nvSpPr>
          <p:cNvPr id="156674" name="Θέση κειμένου 4"/>
          <p:cNvSpPr>
            <a:spLocks noGrp="1"/>
          </p:cNvSpPr>
          <p:nvPr>
            <p:ph type="body" sz="quarter" idx="32"/>
          </p:nvPr>
        </p:nvSpPr>
        <p:spPr>
          <a:xfrm>
            <a:off x="431800" y="1008063"/>
            <a:ext cx="11339513" cy="360362"/>
          </a:xfrm>
        </p:spPr>
        <p:txBody>
          <a:bodyPr/>
          <a:lstStyle/>
          <a:p>
            <a:pPr eaLnBrk="1" hangingPunct="1"/>
            <a:r>
              <a:rPr lang="el-GR" smtClean="0"/>
              <a:t>Πάνω στο σχεδιασμό των υποσυστημάτων:</a:t>
            </a:r>
          </a:p>
        </p:txBody>
      </p:sp>
      <p:sp>
        <p:nvSpPr>
          <p:cNvPr id="9" name="Θέση περιεχομένου 8"/>
          <p:cNvSpPr>
            <a:spLocks noGrp="1"/>
          </p:cNvSpPr>
          <p:nvPr>
            <p:ph idx="1"/>
          </p:nvPr>
        </p:nvSpPr>
        <p:spPr>
          <a:xfrm>
            <a:off x="795338" y="1728788"/>
            <a:ext cx="2974975" cy="719137"/>
          </a:xfrm>
        </p:spPr>
        <p:txBody>
          <a:bodyPr>
            <a:noAutofit/>
          </a:bodyPr>
          <a:lstStyle/>
          <a:p>
            <a:pPr eaLnBrk="1" fontAlgn="auto" hangingPunct="1">
              <a:spcAft>
                <a:spcPts val="0"/>
              </a:spcAft>
              <a:defRPr/>
            </a:pPr>
            <a:r>
              <a:rPr lang="el-GR" dirty="0"/>
              <a:t>Εύρημα </a:t>
            </a:r>
            <a:r>
              <a:rPr lang="el-GR" b="1" i="1" dirty="0"/>
              <a:t>1</a:t>
            </a:r>
            <a:r>
              <a:rPr lang="el-GR" dirty="0"/>
              <a:t/>
            </a:r>
            <a:br>
              <a:rPr lang="el-GR" dirty="0"/>
            </a:br>
            <a:endParaRPr lang="el-GR" dirty="0">
              <a:solidFill>
                <a:schemeClr val="tx1">
                  <a:lumMod val="75000"/>
                  <a:lumOff val="25000"/>
                </a:schemeClr>
              </a:solidFill>
              <a:latin typeface="+mn-lt"/>
            </a:endParaRPr>
          </a:p>
        </p:txBody>
      </p:sp>
      <p:sp>
        <p:nvSpPr>
          <p:cNvPr id="6" name="Θέση περιεχομένου 5"/>
          <p:cNvSpPr>
            <a:spLocks noGrp="1"/>
          </p:cNvSpPr>
          <p:nvPr>
            <p:ph idx="14"/>
          </p:nvPr>
        </p:nvSpPr>
        <p:spPr>
          <a:xfrm>
            <a:off x="795338" y="2673350"/>
            <a:ext cx="2974975" cy="2373313"/>
          </a:xfrm>
          <a:noFill/>
        </p:spPr>
        <p:txBody>
          <a:bodyPr>
            <a:noAutofit/>
          </a:bodyPr>
          <a:lstStyle/>
          <a:p>
            <a:pPr eaLnBrk="1" fontAlgn="auto" hangingPunct="1">
              <a:spcAft>
                <a:spcPts val="0"/>
              </a:spcAft>
              <a:buClr>
                <a:schemeClr val="accent1"/>
              </a:buClr>
              <a:buFont typeface="Courier New" panose="02070309020205020404" pitchFamily="49" charset="0"/>
              <a:buChar char="o"/>
              <a:defRPr/>
            </a:pPr>
            <a:r>
              <a:rPr lang="el-GR" dirty="0">
                <a:solidFill>
                  <a:schemeClr val="tx1">
                    <a:lumMod val="75000"/>
                    <a:lumOff val="25000"/>
                  </a:schemeClr>
                </a:solidFill>
              </a:rPr>
              <a:t>Οι δομές του συνολικού συστήματος των επιτυχημένων εταιρειών αντιμετωπίζουν τις προκλήσεις των περιβαλλόντων τους</a:t>
            </a:r>
          </a:p>
        </p:txBody>
      </p:sp>
      <p:sp>
        <p:nvSpPr>
          <p:cNvPr id="10" name="Θέση περιεχομένου 9"/>
          <p:cNvSpPr>
            <a:spLocks noGrp="1"/>
          </p:cNvSpPr>
          <p:nvPr>
            <p:ph idx="12"/>
          </p:nvPr>
        </p:nvSpPr>
        <p:spPr>
          <a:xfrm>
            <a:off x="4614863" y="1728788"/>
            <a:ext cx="2974975" cy="719137"/>
          </a:xfrm>
        </p:spPr>
        <p:txBody>
          <a:bodyPr>
            <a:noAutofit/>
          </a:bodyPr>
          <a:lstStyle/>
          <a:p>
            <a:pPr eaLnBrk="1" fontAlgn="auto" hangingPunct="1">
              <a:spcAft>
                <a:spcPts val="0"/>
              </a:spcAft>
              <a:defRPr/>
            </a:pPr>
            <a:r>
              <a:rPr lang="el-GR" dirty="0"/>
              <a:t>Εύρημα </a:t>
            </a:r>
            <a:r>
              <a:rPr lang="el-GR" b="1" i="1" dirty="0"/>
              <a:t>2</a:t>
            </a:r>
            <a:r>
              <a:rPr lang="el-GR" dirty="0"/>
              <a:t/>
            </a:r>
            <a:br>
              <a:rPr lang="el-GR" dirty="0"/>
            </a:br>
            <a:endParaRPr lang="el-GR" sz="1200" dirty="0">
              <a:solidFill>
                <a:schemeClr val="tx1">
                  <a:lumMod val="75000"/>
                  <a:lumOff val="25000"/>
                </a:schemeClr>
              </a:solidFill>
              <a:latin typeface="+mn-lt"/>
            </a:endParaRPr>
          </a:p>
        </p:txBody>
      </p:sp>
      <p:sp>
        <p:nvSpPr>
          <p:cNvPr id="7" name="Θέση περιεχομένου 6"/>
          <p:cNvSpPr>
            <a:spLocks noGrp="1"/>
          </p:cNvSpPr>
          <p:nvPr>
            <p:ph idx="15"/>
          </p:nvPr>
        </p:nvSpPr>
        <p:spPr>
          <a:xfrm>
            <a:off x="4614863" y="2673350"/>
            <a:ext cx="2974975" cy="2373313"/>
          </a:xfrm>
          <a:noFill/>
        </p:spPr>
        <p:txBody>
          <a:bodyPr>
            <a:noAutofit/>
          </a:bodyPr>
          <a:lstStyle/>
          <a:p>
            <a:pPr eaLnBrk="1" fontAlgn="auto" hangingPunct="1">
              <a:spcAft>
                <a:spcPts val="0"/>
              </a:spcAft>
              <a:buClr>
                <a:schemeClr val="accent1"/>
              </a:buClr>
              <a:buFont typeface="Courier New" panose="02070309020205020404" pitchFamily="49" charset="0"/>
              <a:buChar char="o"/>
              <a:defRPr/>
            </a:pPr>
            <a:r>
              <a:rPr lang="el-GR" dirty="0">
                <a:solidFill>
                  <a:schemeClr val="tx1">
                    <a:lumMod val="75000"/>
                    <a:lumOff val="25000"/>
                  </a:schemeClr>
                </a:solidFill>
              </a:rPr>
              <a:t>Οι </a:t>
            </a:r>
            <a:r>
              <a:rPr lang="el-GR" dirty="0" smtClean="0">
                <a:solidFill>
                  <a:schemeClr val="tx1">
                    <a:lumMod val="75000"/>
                    <a:lumOff val="25000"/>
                  </a:schemeClr>
                </a:solidFill>
              </a:rPr>
              <a:t>δομές των </a:t>
            </a:r>
            <a:r>
              <a:rPr lang="el-GR" dirty="0">
                <a:solidFill>
                  <a:schemeClr val="tx1">
                    <a:lumMod val="75000"/>
                    <a:lumOff val="25000"/>
                  </a:schemeClr>
                </a:solidFill>
              </a:rPr>
              <a:t>υποσυστημάτων των επιτυχημένων εταιρειών αντιμετωπίζουν τις προκλήσεις των αντίστοιχων </a:t>
            </a:r>
            <a:r>
              <a:rPr lang="el-GR" dirty="0" err="1">
                <a:solidFill>
                  <a:schemeClr val="tx1">
                    <a:lumMod val="75000"/>
                    <a:lumOff val="25000"/>
                  </a:schemeClr>
                </a:solidFill>
              </a:rPr>
              <a:t>υπο</a:t>
            </a:r>
            <a:r>
              <a:rPr lang="el-GR" dirty="0">
                <a:solidFill>
                  <a:schemeClr val="tx1">
                    <a:lumMod val="75000"/>
                    <a:lumOff val="25000"/>
                  </a:schemeClr>
                </a:solidFill>
              </a:rPr>
              <a:t>-περιβαλλόντων τους</a:t>
            </a:r>
          </a:p>
        </p:txBody>
      </p:sp>
      <p:sp>
        <p:nvSpPr>
          <p:cNvPr id="11" name="Θέση περιεχομένου 10"/>
          <p:cNvSpPr>
            <a:spLocks noGrp="1"/>
          </p:cNvSpPr>
          <p:nvPr>
            <p:ph idx="13"/>
          </p:nvPr>
        </p:nvSpPr>
        <p:spPr>
          <a:xfrm>
            <a:off x="8434388" y="1728788"/>
            <a:ext cx="2974975" cy="719137"/>
          </a:xfrm>
        </p:spPr>
        <p:txBody>
          <a:bodyPr>
            <a:noAutofit/>
          </a:bodyPr>
          <a:lstStyle/>
          <a:p>
            <a:pPr eaLnBrk="1" fontAlgn="auto" hangingPunct="1">
              <a:spcAft>
                <a:spcPts val="0"/>
              </a:spcAft>
              <a:defRPr/>
            </a:pPr>
            <a:r>
              <a:rPr lang="el-GR" dirty="0"/>
              <a:t>Εύρημα </a:t>
            </a:r>
            <a:r>
              <a:rPr lang="el-GR" b="1" i="1" dirty="0"/>
              <a:t>3</a:t>
            </a:r>
            <a:r>
              <a:rPr lang="el-GR" dirty="0"/>
              <a:t/>
            </a:r>
            <a:br>
              <a:rPr lang="el-GR" dirty="0"/>
            </a:br>
            <a:endParaRPr lang="el-GR" sz="1200" dirty="0">
              <a:solidFill>
                <a:schemeClr val="tx1">
                  <a:lumMod val="75000"/>
                  <a:lumOff val="25000"/>
                </a:schemeClr>
              </a:solidFill>
              <a:latin typeface="+mn-lt"/>
            </a:endParaRPr>
          </a:p>
        </p:txBody>
      </p:sp>
      <p:sp>
        <p:nvSpPr>
          <p:cNvPr id="8" name="Θέση περιεχομένου 7"/>
          <p:cNvSpPr>
            <a:spLocks noGrp="1"/>
          </p:cNvSpPr>
          <p:nvPr>
            <p:ph idx="16"/>
          </p:nvPr>
        </p:nvSpPr>
        <p:spPr>
          <a:xfrm>
            <a:off x="8434388" y="2673350"/>
            <a:ext cx="2974975" cy="2373313"/>
          </a:xfrm>
          <a:noFill/>
        </p:spPr>
        <p:txBody>
          <a:bodyPr>
            <a:noAutofit/>
          </a:bodyPr>
          <a:lstStyle/>
          <a:p>
            <a:pPr eaLnBrk="1" fontAlgn="auto" hangingPunct="1">
              <a:spcAft>
                <a:spcPts val="0"/>
              </a:spcAft>
              <a:buClr>
                <a:schemeClr val="accent1"/>
              </a:buClr>
              <a:buFont typeface="Courier New" panose="02070309020205020404" pitchFamily="49" charset="0"/>
              <a:buChar char="o"/>
              <a:defRPr/>
            </a:pPr>
            <a:r>
              <a:rPr lang="el-GR" dirty="0">
                <a:solidFill>
                  <a:schemeClr val="tx1">
                    <a:lumMod val="75000"/>
                    <a:lumOff val="25000"/>
                  </a:schemeClr>
                </a:solidFill>
              </a:rPr>
              <a:t>Τα υποσυστήματα στις επιτυχημένες εταιρείες συνεργάζονταν καλά μεταξύ τους</a:t>
            </a:r>
          </a:p>
        </p:txBody>
      </p:sp>
      <p:sp>
        <p:nvSpPr>
          <p:cNvPr id="3" name="Θέση υποσέλιδου 2"/>
          <p:cNvSpPr>
            <a:spLocks noGrp="1"/>
          </p:cNvSpPr>
          <p:nvPr>
            <p:ph type="ftr" sz="quarter" idx="33"/>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p:txBody>
          <a:bodyPr/>
          <a:lstStyle/>
          <a:p>
            <a:pPr>
              <a:defRPr/>
            </a:pPr>
            <a:fld id="{FD2D7212-34EC-4C62-ADF8-5577EDA0BB46}" type="slidenum">
              <a:rPr lang="el-GR"/>
              <a:pPr>
                <a:defRPr/>
              </a:pPr>
              <a:t>68</a:t>
            </a:fld>
            <a:endParaRPr lang="el-GR" dirty="0"/>
          </a:p>
        </p:txBody>
      </p:sp>
      <p:sp>
        <p:nvSpPr>
          <p:cNvPr id="156683" name="TextBox 11"/>
          <p:cNvSpPr txBox="1">
            <a:spLocks noChangeArrowheads="1"/>
          </p:cNvSpPr>
          <p:nvPr/>
        </p:nvSpPr>
        <p:spPr bwMode="auto">
          <a:xfrm>
            <a:off x="9836150" y="6116638"/>
            <a:ext cx="1368425" cy="646112"/>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25450" y="98425"/>
            <a:ext cx="11341100" cy="431800"/>
          </a:xfrm>
        </p:spPr>
        <p:txBody>
          <a:bodyPr/>
          <a:lstStyle/>
          <a:p>
            <a:pPr algn="ctr" eaLnBrk="1" fontAlgn="auto" hangingPunct="1">
              <a:spcAft>
                <a:spcPts val="0"/>
              </a:spcAft>
              <a:defRPr/>
            </a:pPr>
            <a:r>
              <a:rPr lang="el-GR" sz="2200" b="1" dirty="0"/>
              <a:t>Δυναμική μορφή βασικών μεταβλητών του εννοιολογικού πλαισίου των </a:t>
            </a:r>
            <a:r>
              <a:rPr lang="el-GR" sz="2200" b="1" dirty="0" err="1"/>
              <a:t>Lawrence</a:t>
            </a:r>
            <a:r>
              <a:rPr lang="el-GR" sz="2200" b="1" dirty="0"/>
              <a:t>  &amp; </a:t>
            </a:r>
            <a:r>
              <a:rPr lang="el-GR" sz="2200" b="1" dirty="0" err="1"/>
              <a:t>Lorsch</a:t>
            </a:r>
            <a:endParaRPr lang="el-GR" sz="2200" b="1" dirty="0"/>
          </a:p>
        </p:txBody>
      </p:sp>
      <p:sp>
        <p:nvSpPr>
          <p:cNvPr id="3" name="Θέση υποσέλιδου 2"/>
          <p:cNvSpPr>
            <a:spLocks noGrp="1"/>
          </p:cNvSpPr>
          <p:nvPr>
            <p:ph type="ftr" sz="quarter" idx="33"/>
          </p:nvPr>
        </p:nvSpPr>
        <p:spPr>
          <a:xfrm>
            <a:off x="7015163" y="6488113"/>
            <a:ext cx="4114800" cy="206375"/>
          </a:xfrm>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p:txBody>
          <a:bodyPr/>
          <a:lstStyle/>
          <a:p>
            <a:pPr>
              <a:defRPr/>
            </a:pPr>
            <a:fld id="{EE182215-BEB8-4B39-BFB5-5A30766B05A7}" type="slidenum">
              <a:rPr lang="el-GR"/>
              <a:pPr>
                <a:defRPr/>
              </a:pPr>
              <a:t>69</a:t>
            </a:fld>
            <a:endParaRPr lang="el-GR" dirty="0"/>
          </a:p>
        </p:txBody>
      </p:sp>
      <p:sp>
        <p:nvSpPr>
          <p:cNvPr id="158724" name="TextBox 37"/>
          <p:cNvSpPr txBox="1">
            <a:spLocks noChangeArrowheads="1"/>
          </p:cNvSpPr>
          <p:nvPr/>
        </p:nvSpPr>
        <p:spPr bwMode="auto">
          <a:xfrm>
            <a:off x="9748838" y="6073775"/>
            <a:ext cx="147002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8" name="TextBox 7">
            <a:extLst>
              <a:ext uri="{FF2B5EF4-FFF2-40B4-BE49-F238E27FC236}"/>
            </a:extLst>
          </p:cNvPr>
          <p:cNvSpPr txBox="1"/>
          <p:nvPr/>
        </p:nvSpPr>
        <p:spPr>
          <a:xfrm>
            <a:off x="4722813" y="5970588"/>
            <a:ext cx="2746375" cy="674687"/>
          </a:xfrm>
          <a:prstGeom prst="rect">
            <a:avLst/>
          </a:prstGeom>
          <a:noFill/>
          <a:ln w="19050">
            <a:solidFill>
              <a:schemeClr val="accent1">
                <a:lumMod val="60000"/>
                <a:lumOff val="40000"/>
              </a:schemeClr>
            </a:solidFill>
            <a:prstDash val="sysDash"/>
          </a:ln>
        </p:spPr>
        <p:txBody>
          <a:bodyPr>
            <a:spAutoFit/>
          </a:bodyPr>
          <a:lstStyle/>
          <a:p>
            <a:pPr algn="ctr" fontAlgn="auto">
              <a:lnSpc>
                <a:spcPct val="90000"/>
              </a:lnSpc>
              <a:spcBef>
                <a:spcPts val="1000"/>
              </a:spcBef>
              <a:spcAft>
                <a:spcPts val="0"/>
              </a:spcAft>
              <a:buClr>
                <a:schemeClr val="accent1"/>
              </a:buClr>
              <a:defRPr/>
            </a:pPr>
            <a:r>
              <a:rPr lang="el-GR" sz="1400" dirty="0">
                <a:solidFill>
                  <a:schemeClr val="tx1">
                    <a:lumMod val="75000"/>
                    <a:lumOff val="25000"/>
                  </a:schemeClr>
                </a:solidFill>
                <a:latin typeface="+mn-lt"/>
                <a:cs typeface="+mn-cs"/>
              </a:rPr>
              <a:t>Ανάλυση αποκλίσεων Προσδιορισμός προβλημάτων &amp; Εξεύρεση λύσεων</a:t>
            </a:r>
          </a:p>
        </p:txBody>
      </p:sp>
      <p:sp>
        <p:nvSpPr>
          <p:cNvPr id="23" name="TextBox 22">
            <a:extLst>
              <a:ext uri="{FF2B5EF4-FFF2-40B4-BE49-F238E27FC236}"/>
            </a:extLst>
          </p:cNvPr>
          <p:cNvSpPr txBox="1"/>
          <p:nvPr/>
        </p:nvSpPr>
        <p:spPr>
          <a:xfrm>
            <a:off x="3281363" y="3998913"/>
            <a:ext cx="2746375" cy="674687"/>
          </a:xfrm>
          <a:prstGeom prst="rect">
            <a:avLst/>
          </a:prstGeom>
          <a:noFill/>
          <a:ln w="19050">
            <a:solidFill>
              <a:schemeClr val="accent1">
                <a:lumMod val="60000"/>
                <a:lumOff val="40000"/>
              </a:schemeClr>
            </a:solidFill>
            <a:prstDash val="sysDash"/>
          </a:ln>
        </p:spPr>
        <p:txBody>
          <a:bodyPr>
            <a:spAutoFit/>
          </a:bodyPr>
          <a:lstStyle>
            <a:defPPr rtl="0">
              <a:defRPr lang="en-US"/>
            </a:defPPr>
            <a:lvl1pPr algn="ctr">
              <a:lnSpc>
                <a:spcPct val="90000"/>
              </a:lnSpc>
              <a:spcBef>
                <a:spcPts val="1000"/>
              </a:spcBef>
              <a:buClr>
                <a:schemeClr val="accent1"/>
              </a:buClr>
              <a:defRPr sz="1600">
                <a:solidFill>
                  <a:schemeClr val="tx1">
                    <a:lumMod val="75000"/>
                    <a:lumOff val="25000"/>
                  </a:schemeClr>
                </a:solidFill>
              </a:defRPr>
            </a:lvl1pPr>
          </a:lstStyle>
          <a:p>
            <a:pPr fontAlgn="auto">
              <a:spcAft>
                <a:spcPts val="0"/>
              </a:spcAft>
              <a:defRPr/>
            </a:pPr>
            <a:r>
              <a:rPr lang="el-GR" sz="1400" dirty="0" err="1">
                <a:latin typeface="+mn-lt"/>
                <a:cs typeface="+mn-cs"/>
              </a:rPr>
              <a:t>Σχεδιασθείσα</a:t>
            </a:r>
            <a:r>
              <a:rPr lang="el-GR" sz="1400" dirty="0">
                <a:latin typeface="+mn-lt"/>
                <a:cs typeface="+mn-cs"/>
              </a:rPr>
              <a:t> δομή επίτευξης ολοκλήρωσης στους τομείς επικοινωνίας &amp; λήψης αποφάσεων </a:t>
            </a:r>
          </a:p>
        </p:txBody>
      </p:sp>
      <p:sp>
        <p:nvSpPr>
          <p:cNvPr id="28" name="TextBox 27">
            <a:extLst>
              <a:ext uri="{FF2B5EF4-FFF2-40B4-BE49-F238E27FC236}"/>
            </a:extLst>
          </p:cNvPr>
          <p:cNvSpPr txBox="1"/>
          <p:nvPr/>
        </p:nvSpPr>
        <p:spPr>
          <a:xfrm>
            <a:off x="1470025" y="2832100"/>
            <a:ext cx="1347788" cy="674688"/>
          </a:xfrm>
          <a:prstGeom prst="rect">
            <a:avLst/>
          </a:prstGeom>
          <a:noFill/>
          <a:ln w="19050">
            <a:solidFill>
              <a:schemeClr val="accent1">
                <a:lumMod val="60000"/>
                <a:lumOff val="40000"/>
              </a:schemeClr>
            </a:solidFill>
            <a:prstDash val="sysDash"/>
          </a:ln>
        </p:spPr>
        <p:txBody>
          <a:bodyPr>
            <a:spAutoFit/>
          </a:bodyPr>
          <a:lstStyle>
            <a:defPPr rtl="0">
              <a:defRPr lang="en-US"/>
            </a:defPPr>
            <a:lvl1pPr algn="ctr">
              <a:lnSpc>
                <a:spcPct val="90000"/>
              </a:lnSpc>
              <a:spcBef>
                <a:spcPts val="1000"/>
              </a:spcBef>
              <a:buClr>
                <a:schemeClr val="accent1"/>
              </a:buClr>
              <a:defRPr sz="1600">
                <a:solidFill>
                  <a:schemeClr val="tx1">
                    <a:lumMod val="75000"/>
                    <a:lumOff val="25000"/>
                  </a:schemeClr>
                </a:solidFill>
              </a:defRPr>
            </a:lvl1pPr>
          </a:lstStyle>
          <a:p>
            <a:pPr fontAlgn="auto">
              <a:spcAft>
                <a:spcPts val="0"/>
              </a:spcAft>
              <a:defRPr/>
            </a:pPr>
            <a:r>
              <a:rPr lang="el-GR" sz="1400" dirty="0">
                <a:latin typeface="+mn-lt"/>
                <a:cs typeface="+mn-cs"/>
              </a:rPr>
              <a:t>Συναλλακτική στρατηγική (στόχοι)</a:t>
            </a:r>
          </a:p>
        </p:txBody>
      </p:sp>
      <p:sp>
        <p:nvSpPr>
          <p:cNvPr id="29" name="TextBox 28">
            <a:extLst>
              <a:ext uri="{FF2B5EF4-FFF2-40B4-BE49-F238E27FC236}"/>
            </a:extLst>
          </p:cNvPr>
          <p:cNvSpPr txBox="1"/>
          <p:nvPr/>
        </p:nvSpPr>
        <p:spPr>
          <a:xfrm>
            <a:off x="3305175" y="2840038"/>
            <a:ext cx="2212975" cy="673100"/>
          </a:xfrm>
          <a:prstGeom prst="rect">
            <a:avLst/>
          </a:prstGeom>
          <a:noFill/>
          <a:ln w="19050">
            <a:solidFill>
              <a:schemeClr val="accent1">
                <a:lumMod val="60000"/>
                <a:lumOff val="40000"/>
              </a:schemeClr>
            </a:solidFill>
            <a:prstDash val="sysDash"/>
          </a:ln>
        </p:spPr>
        <p:txBody>
          <a:bodyPr>
            <a:spAutoFit/>
          </a:bodyPr>
          <a:lstStyle>
            <a:defPPr rtl="0">
              <a:defRPr lang="en-US"/>
            </a:defPPr>
            <a:lvl1pPr algn="ctr">
              <a:lnSpc>
                <a:spcPct val="90000"/>
              </a:lnSpc>
              <a:spcBef>
                <a:spcPts val="1000"/>
              </a:spcBef>
              <a:buClr>
                <a:schemeClr val="accent1"/>
              </a:buClr>
              <a:defRPr sz="1600">
                <a:solidFill>
                  <a:schemeClr val="tx1">
                    <a:lumMod val="75000"/>
                    <a:lumOff val="25000"/>
                  </a:schemeClr>
                </a:solidFill>
              </a:defRPr>
            </a:lvl1pPr>
          </a:lstStyle>
          <a:p>
            <a:pPr fontAlgn="auto">
              <a:spcAft>
                <a:spcPts val="0"/>
              </a:spcAft>
              <a:defRPr/>
            </a:pPr>
            <a:r>
              <a:rPr lang="el-GR" sz="1400" dirty="0">
                <a:latin typeface="+mn-lt"/>
                <a:cs typeface="+mn-cs"/>
              </a:rPr>
              <a:t>Σχεδιασμένη διαφοροποίηση δραστηριοτήτων</a:t>
            </a:r>
          </a:p>
        </p:txBody>
      </p:sp>
      <p:sp>
        <p:nvSpPr>
          <p:cNvPr id="31" name="TextBox 30">
            <a:extLst>
              <a:ext uri="{FF2B5EF4-FFF2-40B4-BE49-F238E27FC236}"/>
            </a:extLst>
          </p:cNvPr>
          <p:cNvSpPr txBox="1"/>
          <p:nvPr/>
        </p:nvSpPr>
        <p:spPr>
          <a:xfrm>
            <a:off x="5965825" y="2832100"/>
            <a:ext cx="1333500" cy="674688"/>
          </a:xfrm>
          <a:prstGeom prst="rect">
            <a:avLst/>
          </a:prstGeom>
          <a:noFill/>
          <a:ln w="19050">
            <a:solidFill>
              <a:schemeClr val="accent1">
                <a:lumMod val="60000"/>
                <a:lumOff val="40000"/>
              </a:schemeClr>
            </a:solidFill>
            <a:prstDash val="sysDash"/>
          </a:ln>
        </p:spPr>
        <p:txBody>
          <a:bodyPr>
            <a:spAutoFit/>
          </a:bodyPr>
          <a:lstStyle>
            <a:defPPr rtl="0">
              <a:defRPr lang="en-US"/>
            </a:defPPr>
            <a:lvl1pPr algn="ctr">
              <a:lnSpc>
                <a:spcPct val="90000"/>
              </a:lnSpc>
              <a:spcBef>
                <a:spcPts val="1000"/>
              </a:spcBef>
              <a:buClr>
                <a:schemeClr val="accent1"/>
              </a:buClr>
              <a:defRPr sz="1600">
                <a:solidFill>
                  <a:schemeClr val="tx1">
                    <a:lumMod val="75000"/>
                    <a:lumOff val="25000"/>
                  </a:schemeClr>
                </a:solidFill>
              </a:defRPr>
            </a:lvl1pPr>
          </a:lstStyle>
          <a:p>
            <a:pPr fontAlgn="auto">
              <a:spcAft>
                <a:spcPts val="0"/>
              </a:spcAft>
              <a:defRPr/>
            </a:pPr>
            <a:r>
              <a:rPr lang="el-GR" sz="1400" dirty="0">
                <a:latin typeface="+mn-lt"/>
                <a:cs typeface="+mn-cs"/>
              </a:rPr>
              <a:t>Προσδοκίες ατόμων - μελών</a:t>
            </a:r>
          </a:p>
        </p:txBody>
      </p:sp>
      <p:sp>
        <p:nvSpPr>
          <p:cNvPr id="32" name="TextBox 31">
            <a:extLst>
              <a:ext uri="{FF2B5EF4-FFF2-40B4-BE49-F238E27FC236}"/>
            </a:extLst>
          </p:cNvPr>
          <p:cNvSpPr txBox="1"/>
          <p:nvPr/>
        </p:nvSpPr>
        <p:spPr>
          <a:xfrm>
            <a:off x="7748588" y="2832100"/>
            <a:ext cx="1328737" cy="674688"/>
          </a:xfrm>
          <a:prstGeom prst="rect">
            <a:avLst/>
          </a:prstGeom>
          <a:noFill/>
          <a:ln w="19050">
            <a:solidFill>
              <a:schemeClr val="accent1">
                <a:lumMod val="60000"/>
                <a:lumOff val="40000"/>
              </a:schemeClr>
            </a:solidFill>
            <a:prstDash val="sysDash"/>
          </a:ln>
        </p:spPr>
        <p:txBody>
          <a:bodyPr>
            <a:spAutoFit/>
          </a:bodyPr>
          <a:lstStyle>
            <a:defPPr rtl="0">
              <a:defRPr lang="en-US"/>
            </a:defPPr>
            <a:lvl1pPr algn="ctr">
              <a:lnSpc>
                <a:spcPct val="90000"/>
              </a:lnSpc>
              <a:spcBef>
                <a:spcPts val="1000"/>
              </a:spcBef>
              <a:buClr>
                <a:schemeClr val="accent1"/>
              </a:buClr>
              <a:defRPr sz="1600">
                <a:solidFill>
                  <a:schemeClr val="tx1">
                    <a:lumMod val="75000"/>
                    <a:lumOff val="25000"/>
                  </a:schemeClr>
                </a:solidFill>
              </a:defRPr>
            </a:lvl1pPr>
          </a:lstStyle>
          <a:p>
            <a:pPr fontAlgn="auto">
              <a:spcAft>
                <a:spcPts val="0"/>
              </a:spcAft>
              <a:defRPr/>
            </a:pPr>
            <a:r>
              <a:rPr lang="el-GR" sz="1400" dirty="0">
                <a:latin typeface="+mn-lt"/>
                <a:cs typeface="+mn-cs"/>
              </a:rPr>
              <a:t>Έμπρακτη συμπεριφορά </a:t>
            </a:r>
            <a:r>
              <a:rPr lang="el-GR" sz="1400" dirty="0">
                <a:solidFill>
                  <a:schemeClr val="bg1"/>
                </a:solidFill>
                <a:latin typeface="+mn-lt"/>
                <a:cs typeface="+mn-cs"/>
              </a:rPr>
              <a:t>….</a:t>
            </a:r>
          </a:p>
        </p:txBody>
      </p:sp>
      <p:sp>
        <p:nvSpPr>
          <p:cNvPr id="33" name="TextBox 32">
            <a:extLst>
              <a:ext uri="{FF2B5EF4-FFF2-40B4-BE49-F238E27FC236}"/>
            </a:extLst>
          </p:cNvPr>
          <p:cNvSpPr txBox="1"/>
          <p:nvPr/>
        </p:nvSpPr>
        <p:spPr>
          <a:xfrm>
            <a:off x="9526588" y="2852738"/>
            <a:ext cx="1328737" cy="673100"/>
          </a:xfrm>
          <a:prstGeom prst="rect">
            <a:avLst/>
          </a:prstGeom>
          <a:noFill/>
          <a:ln w="19050">
            <a:solidFill>
              <a:schemeClr val="accent1">
                <a:lumMod val="60000"/>
                <a:lumOff val="40000"/>
              </a:schemeClr>
            </a:solidFill>
            <a:prstDash val="sysDash"/>
          </a:ln>
        </p:spPr>
        <p:txBody>
          <a:bodyPr>
            <a:spAutoFit/>
          </a:bodyPr>
          <a:lstStyle>
            <a:defPPr rtl="0">
              <a:defRPr lang="en-US"/>
            </a:defPPr>
            <a:lvl1pPr algn="ctr">
              <a:lnSpc>
                <a:spcPct val="90000"/>
              </a:lnSpc>
              <a:spcBef>
                <a:spcPts val="1000"/>
              </a:spcBef>
              <a:buClr>
                <a:schemeClr val="accent1"/>
              </a:buClr>
              <a:defRPr sz="1600">
                <a:solidFill>
                  <a:schemeClr val="tx1">
                    <a:lumMod val="75000"/>
                    <a:lumOff val="25000"/>
                  </a:schemeClr>
                </a:solidFill>
              </a:defRPr>
            </a:lvl1pPr>
          </a:lstStyle>
          <a:p>
            <a:pPr fontAlgn="auto">
              <a:spcAft>
                <a:spcPts val="0"/>
              </a:spcAft>
              <a:defRPr/>
            </a:pPr>
            <a:r>
              <a:rPr lang="el-GR" sz="1400" dirty="0">
                <a:latin typeface="+mn-lt"/>
                <a:cs typeface="+mn-cs"/>
              </a:rPr>
              <a:t>Αποτελέσματα συναλλαγών </a:t>
            </a:r>
            <a:r>
              <a:rPr lang="el-GR" sz="1400" dirty="0">
                <a:solidFill>
                  <a:schemeClr val="bg1"/>
                </a:solidFill>
                <a:latin typeface="+mn-lt"/>
                <a:cs typeface="+mn-cs"/>
              </a:rPr>
              <a:t>………….</a:t>
            </a:r>
          </a:p>
        </p:txBody>
      </p:sp>
      <p:sp>
        <p:nvSpPr>
          <p:cNvPr id="34" name="TextBox 33">
            <a:extLst>
              <a:ext uri="{FF2B5EF4-FFF2-40B4-BE49-F238E27FC236}"/>
            </a:extLst>
          </p:cNvPr>
          <p:cNvSpPr txBox="1"/>
          <p:nvPr/>
        </p:nvSpPr>
        <p:spPr>
          <a:xfrm>
            <a:off x="311150" y="1585913"/>
            <a:ext cx="1349375" cy="673100"/>
          </a:xfrm>
          <a:prstGeom prst="rect">
            <a:avLst/>
          </a:prstGeom>
          <a:noFill/>
          <a:ln w="19050">
            <a:solidFill>
              <a:schemeClr val="accent1">
                <a:lumMod val="60000"/>
                <a:lumOff val="40000"/>
              </a:schemeClr>
            </a:solidFill>
            <a:prstDash val="sysDash"/>
          </a:ln>
        </p:spPr>
        <p:txBody>
          <a:bodyPr>
            <a:spAutoFit/>
          </a:bodyPr>
          <a:lstStyle>
            <a:defPPr rtl="0">
              <a:defRPr lang="en-US"/>
            </a:defPPr>
            <a:lvl1pPr algn="ctr">
              <a:lnSpc>
                <a:spcPct val="90000"/>
              </a:lnSpc>
              <a:spcBef>
                <a:spcPts val="1000"/>
              </a:spcBef>
              <a:buClr>
                <a:schemeClr val="accent1"/>
              </a:buClr>
              <a:defRPr sz="1600">
                <a:solidFill>
                  <a:schemeClr val="tx1">
                    <a:lumMod val="75000"/>
                    <a:lumOff val="25000"/>
                  </a:schemeClr>
                </a:solidFill>
              </a:defRPr>
            </a:lvl1pPr>
          </a:lstStyle>
          <a:p>
            <a:pPr fontAlgn="auto">
              <a:spcAft>
                <a:spcPts val="0"/>
              </a:spcAft>
              <a:defRPr/>
            </a:pPr>
            <a:r>
              <a:rPr lang="el-GR" sz="1400" dirty="0">
                <a:latin typeface="+mn-lt"/>
                <a:cs typeface="+mn-cs"/>
              </a:rPr>
              <a:t>Αντίστοιχος τομέας περιβάλλοντος</a:t>
            </a:r>
          </a:p>
        </p:txBody>
      </p:sp>
      <p:sp>
        <p:nvSpPr>
          <p:cNvPr id="35" name="TextBox 34">
            <a:extLst>
              <a:ext uri="{FF2B5EF4-FFF2-40B4-BE49-F238E27FC236}"/>
            </a:extLst>
          </p:cNvPr>
          <p:cNvSpPr txBox="1"/>
          <p:nvPr/>
        </p:nvSpPr>
        <p:spPr>
          <a:xfrm>
            <a:off x="3295650" y="1728788"/>
            <a:ext cx="2339975" cy="674687"/>
          </a:xfrm>
          <a:prstGeom prst="rect">
            <a:avLst/>
          </a:prstGeom>
          <a:noFill/>
          <a:ln w="19050">
            <a:solidFill>
              <a:schemeClr val="accent1">
                <a:lumMod val="60000"/>
                <a:lumOff val="40000"/>
              </a:schemeClr>
            </a:solidFill>
            <a:prstDash val="sysDash"/>
          </a:ln>
        </p:spPr>
        <p:txBody>
          <a:bodyPr>
            <a:spAutoFit/>
          </a:bodyPr>
          <a:lstStyle>
            <a:defPPr rtl="0">
              <a:defRPr lang="en-US"/>
            </a:defPPr>
            <a:lvl1pPr algn="ctr">
              <a:lnSpc>
                <a:spcPct val="90000"/>
              </a:lnSpc>
              <a:spcBef>
                <a:spcPts val="1000"/>
              </a:spcBef>
              <a:buClr>
                <a:schemeClr val="accent1"/>
              </a:buClr>
              <a:defRPr sz="1600">
                <a:solidFill>
                  <a:schemeClr val="tx1">
                    <a:lumMod val="75000"/>
                    <a:lumOff val="25000"/>
                  </a:schemeClr>
                </a:solidFill>
              </a:defRPr>
            </a:lvl1pPr>
          </a:lstStyle>
          <a:p>
            <a:pPr fontAlgn="auto">
              <a:spcAft>
                <a:spcPts val="0"/>
              </a:spcAft>
              <a:defRPr/>
            </a:pPr>
            <a:r>
              <a:rPr lang="el-GR" sz="1400" dirty="0">
                <a:latin typeface="+mn-lt"/>
                <a:cs typeface="+mn-cs"/>
              </a:rPr>
              <a:t>Προγραμματισθείσες ανάγκες ανθρώπινου δυναμικού</a:t>
            </a:r>
          </a:p>
        </p:txBody>
      </p:sp>
      <p:sp>
        <p:nvSpPr>
          <p:cNvPr id="36" name="TextBox 35">
            <a:extLst>
              <a:ext uri="{FF2B5EF4-FFF2-40B4-BE49-F238E27FC236}"/>
            </a:extLst>
          </p:cNvPr>
          <p:cNvSpPr txBox="1"/>
          <p:nvPr/>
        </p:nvSpPr>
        <p:spPr>
          <a:xfrm>
            <a:off x="6337300" y="1727200"/>
            <a:ext cx="1749425" cy="673100"/>
          </a:xfrm>
          <a:prstGeom prst="rect">
            <a:avLst/>
          </a:prstGeom>
          <a:noFill/>
          <a:ln w="19050">
            <a:solidFill>
              <a:schemeClr val="accent1">
                <a:lumMod val="60000"/>
                <a:lumOff val="40000"/>
              </a:schemeClr>
            </a:solidFill>
            <a:prstDash val="sysDash"/>
          </a:ln>
        </p:spPr>
        <p:txBody>
          <a:bodyPr>
            <a:spAutoFit/>
          </a:bodyPr>
          <a:lstStyle>
            <a:defPPr rtl="0">
              <a:defRPr lang="en-US"/>
            </a:defPPr>
            <a:lvl1pPr algn="ctr">
              <a:lnSpc>
                <a:spcPct val="90000"/>
              </a:lnSpc>
              <a:spcBef>
                <a:spcPts val="1000"/>
              </a:spcBef>
              <a:buClr>
                <a:schemeClr val="accent1"/>
              </a:buClr>
              <a:defRPr sz="1600">
                <a:solidFill>
                  <a:schemeClr val="tx1">
                    <a:lumMod val="75000"/>
                    <a:lumOff val="25000"/>
                  </a:schemeClr>
                </a:solidFill>
              </a:defRPr>
            </a:lvl1pPr>
          </a:lstStyle>
          <a:p>
            <a:pPr fontAlgn="auto">
              <a:spcAft>
                <a:spcPts val="0"/>
              </a:spcAft>
              <a:defRPr/>
            </a:pPr>
            <a:r>
              <a:rPr lang="el-GR" sz="1400" dirty="0">
                <a:latin typeface="+mn-lt"/>
                <a:cs typeface="+mn-cs"/>
              </a:rPr>
              <a:t>Συμμετοχές ατόμων-μελών &amp; προδιαθέσεις τους</a:t>
            </a:r>
          </a:p>
        </p:txBody>
      </p:sp>
      <p:sp>
        <p:nvSpPr>
          <p:cNvPr id="37" name="TextBox 36">
            <a:extLst>
              <a:ext uri="{FF2B5EF4-FFF2-40B4-BE49-F238E27FC236}"/>
            </a:extLst>
          </p:cNvPr>
          <p:cNvSpPr txBox="1"/>
          <p:nvPr/>
        </p:nvSpPr>
        <p:spPr>
          <a:xfrm>
            <a:off x="10588625" y="1585913"/>
            <a:ext cx="1412875" cy="673100"/>
          </a:xfrm>
          <a:prstGeom prst="rect">
            <a:avLst/>
          </a:prstGeom>
          <a:noFill/>
          <a:ln w="19050">
            <a:solidFill>
              <a:schemeClr val="accent1">
                <a:lumMod val="60000"/>
                <a:lumOff val="40000"/>
              </a:schemeClr>
            </a:solidFill>
            <a:prstDash val="sysDash"/>
          </a:ln>
        </p:spPr>
        <p:txBody>
          <a:bodyPr>
            <a:spAutoFit/>
          </a:bodyPr>
          <a:lstStyle>
            <a:defPPr rtl="0">
              <a:defRPr lang="en-US"/>
            </a:defPPr>
            <a:lvl1pPr algn="ctr">
              <a:lnSpc>
                <a:spcPct val="90000"/>
              </a:lnSpc>
              <a:spcBef>
                <a:spcPts val="1000"/>
              </a:spcBef>
              <a:buClr>
                <a:schemeClr val="accent1"/>
              </a:buClr>
              <a:defRPr sz="1600">
                <a:solidFill>
                  <a:schemeClr val="tx1">
                    <a:lumMod val="75000"/>
                    <a:lumOff val="25000"/>
                  </a:schemeClr>
                </a:solidFill>
              </a:defRPr>
            </a:lvl1pPr>
          </a:lstStyle>
          <a:p>
            <a:pPr fontAlgn="auto">
              <a:spcAft>
                <a:spcPts val="0"/>
              </a:spcAft>
              <a:defRPr/>
            </a:pPr>
            <a:r>
              <a:rPr lang="el-GR" sz="1400" dirty="0">
                <a:latin typeface="+mn-lt"/>
                <a:cs typeface="+mn-cs"/>
              </a:rPr>
              <a:t>Αντίστοιχος τομέας περιβάλλοντος</a:t>
            </a:r>
          </a:p>
        </p:txBody>
      </p:sp>
      <p:sp>
        <p:nvSpPr>
          <p:cNvPr id="38" name="TextBox 37">
            <a:extLst>
              <a:ext uri="{FF2B5EF4-FFF2-40B4-BE49-F238E27FC236}"/>
            </a:extLst>
          </p:cNvPr>
          <p:cNvSpPr txBox="1"/>
          <p:nvPr/>
        </p:nvSpPr>
        <p:spPr>
          <a:xfrm>
            <a:off x="5260975" y="5219700"/>
            <a:ext cx="1670050" cy="285750"/>
          </a:xfrm>
          <a:prstGeom prst="rect">
            <a:avLst/>
          </a:prstGeom>
          <a:noFill/>
          <a:ln w="19050">
            <a:solidFill>
              <a:schemeClr val="accent1">
                <a:lumMod val="60000"/>
                <a:lumOff val="40000"/>
              </a:schemeClr>
            </a:solidFill>
            <a:prstDash val="sysDash"/>
          </a:ln>
        </p:spPr>
        <p:txBody>
          <a:bodyPr>
            <a:spAutoFit/>
          </a:bodyPr>
          <a:lstStyle>
            <a:defPPr rtl="0">
              <a:defRPr lang="en-US"/>
            </a:defPPr>
            <a:lvl1pPr algn="ctr">
              <a:lnSpc>
                <a:spcPct val="90000"/>
              </a:lnSpc>
              <a:spcBef>
                <a:spcPts val="1000"/>
              </a:spcBef>
              <a:buClr>
                <a:schemeClr val="accent1"/>
              </a:buClr>
              <a:defRPr sz="1600">
                <a:solidFill>
                  <a:schemeClr val="tx1">
                    <a:lumMod val="75000"/>
                    <a:lumOff val="25000"/>
                  </a:schemeClr>
                </a:solidFill>
              </a:defRPr>
            </a:lvl1pPr>
          </a:lstStyle>
          <a:p>
            <a:pPr fontAlgn="auto">
              <a:spcAft>
                <a:spcPts val="0"/>
              </a:spcAft>
              <a:defRPr/>
            </a:pPr>
            <a:r>
              <a:rPr lang="el-GR" sz="1400" dirty="0">
                <a:latin typeface="+mn-lt"/>
                <a:cs typeface="+mn-cs"/>
              </a:rPr>
              <a:t>Αλλαγή</a:t>
            </a:r>
          </a:p>
        </p:txBody>
      </p:sp>
      <p:cxnSp>
        <p:nvCxnSpPr>
          <p:cNvPr id="13" name="Ευθύγραμμο βέλος σύνδεσης 12">
            <a:extLst>
              <a:ext uri="{FF2B5EF4-FFF2-40B4-BE49-F238E27FC236}"/>
            </a:extLst>
          </p:cNvPr>
          <p:cNvCxnSpPr/>
          <p:nvPr/>
        </p:nvCxnSpPr>
        <p:spPr>
          <a:xfrm flipV="1">
            <a:off x="5748338" y="5551488"/>
            <a:ext cx="0" cy="422275"/>
          </a:xfrm>
          <a:prstGeom prst="straightConnector1">
            <a:avLst/>
          </a:prstGeom>
          <a:ln w="38100">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9" name="Ευθύγραμμο βέλος σύνδεσης 38">
            <a:extLst>
              <a:ext uri="{FF2B5EF4-FFF2-40B4-BE49-F238E27FC236}"/>
            </a:extLst>
          </p:cNvPr>
          <p:cNvCxnSpPr/>
          <p:nvPr/>
        </p:nvCxnSpPr>
        <p:spPr>
          <a:xfrm flipV="1">
            <a:off x="6394450" y="5548313"/>
            <a:ext cx="0" cy="422275"/>
          </a:xfrm>
          <a:prstGeom prst="straightConnector1">
            <a:avLst/>
          </a:prstGeom>
          <a:ln w="38100">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0" name="Ευθύγραμμο βέλος σύνδεσης 39">
            <a:extLst>
              <a:ext uri="{FF2B5EF4-FFF2-40B4-BE49-F238E27FC236}"/>
            </a:extLst>
          </p:cNvPr>
          <p:cNvCxnSpPr>
            <a:cxnSpLocks/>
          </p:cNvCxnSpPr>
          <p:nvPr/>
        </p:nvCxnSpPr>
        <p:spPr>
          <a:xfrm flipH="1" flipV="1">
            <a:off x="5326063" y="5570538"/>
            <a:ext cx="223837" cy="400050"/>
          </a:xfrm>
          <a:prstGeom prst="straightConnector1">
            <a:avLst/>
          </a:prstGeom>
          <a:ln w="38100">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1" name="Ευθύγραμμο βέλος σύνδεσης 40">
            <a:extLst>
              <a:ext uri="{FF2B5EF4-FFF2-40B4-BE49-F238E27FC236}"/>
            </a:extLst>
          </p:cNvPr>
          <p:cNvCxnSpPr>
            <a:cxnSpLocks/>
          </p:cNvCxnSpPr>
          <p:nvPr/>
        </p:nvCxnSpPr>
        <p:spPr>
          <a:xfrm flipV="1">
            <a:off x="6567488" y="5570538"/>
            <a:ext cx="193675" cy="407987"/>
          </a:xfrm>
          <a:prstGeom prst="straightConnector1">
            <a:avLst/>
          </a:prstGeom>
          <a:ln w="38100">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7" name="Ευθεία γραμμή σύνδεσης 46">
            <a:extLst>
              <a:ext uri="{FF2B5EF4-FFF2-40B4-BE49-F238E27FC236}"/>
            </a:extLst>
          </p:cNvPr>
          <p:cNvCxnSpPr>
            <a:cxnSpLocks/>
          </p:cNvCxnSpPr>
          <p:nvPr/>
        </p:nvCxnSpPr>
        <p:spPr>
          <a:xfrm>
            <a:off x="2128838" y="1582738"/>
            <a:ext cx="8056562" cy="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0" name="Ευθεία γραμμή σύνδεσης 49">
            <a:extLst>
              <a:ext uri="{FF2B5EF4-FFF2-40B4-BE49-F238E27FC236}"/>
            </a:extLst>
          </p:cNvPr>
          <p:cNvCxnSpPr/>
          <p:nvPr/>
        </p:nvCxnSpPr>
        <p:spPr>
          <a:xfrm>
            <a:off x="2154238" y="1558925"/>
            <a:ext cx="0" cy="1249363"/>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2" name="Ευθεία γραμμή σύνδεσης 51">
            <a:extLst>
              <a:ext uri="{FF2B5EF4-FFF2-40B4-BE49-F238E27FC236}"/>
            </a:extLst>
          </p:cNvPr>
          <p:cNvCxnSpPr>
            <a:cxnSpLocks/>
          </p:cNvCxnSpPr>
          <p:nvPr/>
        </p:nvCxnSpPr>
        <p:spPr>
          <a:xfrm flipH="1">
            <a:off x="2154238" y="3543300"/>
            <a:ext cx="14287" cy="3176588"/>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6" name="Ευθεία γραμμή σύνδεσης 55">
            <a:extLst>
              <a:ext uri="{FF2B5EF4-FFF2-40B4-BE49-F238E27FC236}"/>
            </a:extLst>
          </p:cNvPr>
          <p:cNvCxnSpPr/>
          <p:nvPr/>
        </p:nvCxnSpPr>
        <p:spPr>
          <a:xfrm>
            <a:off x="10161588" y="1571625"/>
            <a:ext cx="0" cy="1249363"/>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8" name="Ευθεία γραμμή σύνδεσης 57">
            <a:extLst>
              <a:ext uri="{FF2B5EF4-FFF2-40B4-BE49-F238E27FC236}"/>
            </a:extLst>
          </p:cNvPr>
          <p:cNvCxnSpPr/>
          <p:nvPr/>
        </p:nvCxnSpPr>
        <p:spPr>
          <a:xfrm flipH="1">
            <a:off x="10163175" y="3529013"/>
            <a:ext cx="14288" cy="3178175"/>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9" name="Ευθεία γραμμή σύνδεσης 58">
            <a:extLst>
              <a:ext uri="{FF2B5EF4-FFF2-40B4-BE49-F238E27FC236}"/>
            </a:extLst>
          </p:cNvPr>
          <p:cNvCxnSpPr>
            <a:cxnSpLocks/>
          </p:cNvCxnSpPr>
          <p:nvPr/>
        </p:nvCxnSpPr>
        <p:spPr>
          <a:xfrm>
            <a:off x="2133600" y="6704013"/>
            <a:ext cx="8056563" cy="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1" name="Ευθύγραμμο βέλος σύνδεσης 60">
            <a:extLst>
              <a:ext uri="{FF2B5EF4-FFF2-40B4-BE49-F238E27FC236}"/>
            </a:extLst>
          </p:cNvPr>
          <p:cNvCxnSpPr/>
          <p:nvPr/>
        </p:nvCxnSpPr>
        <p:spPr>
          <a:xfrm flipV="1">
            <a:off x="1309688" y="3683000"/>
            <a:ext cx="646112" cy="431800"/>
          </a:xfrm>
          <a:prstGeom prst="straightConnector1">
            <a:avLst/>
          </a:prstGeom>
          <a:ln w="38100">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3" name="Ευθύγραμμο βέλος σύνδεσης 62">
            <a:extLst>
              <a:ext uri="{FF2B5EF4-FFF2-40B4-BE49-F238E27FC236}"/>
            </a:extLst>
          </p:cNvPr>
          <p:cNvCxnSpPr/>
          <p:nvPr/>
        </p:nvCxnSpPr>
        <p:spPr>
          <a:xfrm>
            <a:off x="2236788" y="3683000"/>
            <a:ext cx="2371725" cy="2619375"/>
          </a:xfrm>
          <a:prstGeom prst="straightConnector1">
            <a:avLst/>
          </a:prstGeom>
          <a:ln w="38100">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5" name="Ευθύγραμμο βέλος σύνδεσης 64">
            <a:extLst>
              <a:ext uri="{FF2B5EF4-FFF2-40B4-BE49-F238E27FC236}"/>
            </a:extLst>
          </p:cNvPr>
          <p:cNvCxnSpPr/>
          <p:nvPr/>
        </p:nvCxnSpPr>
        <p:spPr>
          <a:xfrm>
            <a:off x="2341563" y="3683000"/>
            <a:ext cx="811212" cy="315913"/>
          </a:xfrm>
          <a:prstGeom prst="straightConnector1">
            <a:avLst/>
          </a:prstGeom>
          <a:ln w="38100">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7" name="Ευθύγραμμο βέλος σύνδεσης 66">
            <a:extLst>
              <a:ext uri="{FF2B5EF4-FFF2-40B4-BE49-F238E27FC236}"/>
            </a:extLst>
          </p:cNvPr>
          <p:cNvCxnSpPr>
            <a:cxnSpLocks/>
          </p:cNvCxnSpPr>
          <p:nvPr/>
        </p:nvCxnSpPr>
        <p:spPr>
          <a:xfrm>
            <a:off x="2868613" y="3170238"/>
            <a:ext cx="369887" cy="4762"/>
          </a:xfrm>
          <a:prstGeom prst="straightConnector1">
            <a:avLst/>
          </a:prstGeom>
          <a:ln w="38100">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8" name="Ευθύγραμμο βέλος σύνδεσης 67">
            <a:extLst>
              <a:ext uri="{FF2B5EF4-FFF2-40B4-BE49-F238E27FC236}"/>
            </a:extLst>
          </p:cNvPr>
          <p:cNvCxnSpPr>
            <a:cxnSpLocks/>
          </p:cNvCxnSpPr>
          <p:nvPr/>
        </p:nvCxnSpPr>
        <p:spPr>
          <a:xfrm>
            <a:off x="5565775" y="3173413"/>
            <a:ext cx="369888" cy="6350"/>
          </a:xfrm>
          <a:prstGeom prst="straightConnector1">
            <a:avLst/>
          </a:prstGeom>
          <a:ln w="38100">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9" name="Ευθύγραμμο βέλος σύνδεσης 68">
            <a:extLst>
              <a:ext uri="{FF2B5EF4-FFF2-40B4-BE49-F238E27FC236}"/>
            </a:extLst>
          </p:cNvPr>
          <p:cNvCxnSpPr>
            <a:cxnSpLocks/>
          </p:cNvCxnSpPr>
          <p:nvPr/>
        </p:nvCxnSpPr>
        <p:spPr>
          <a:xfrm>
            <a:off x="7353300" y="3170238"/>
            <a:ext cx="371475" cy="4762"/>
          </a:xfrm>
          <a:prstGeom prst="straightConnector1">
            <a:avLst/>
          </a:prstGeom>
          <a:ln w="38100">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1" name="Ευθύγραμμο βέλος σύνδεσης 70">
            <a:extLst>
              <a:ext uri="{FF2B5EF4-FFF2-40B4-BE49-F238E27FC236}"/>
            </a:extLst>
          </p:cNvPr>
          <p:cNvCxnSpPr/>
          <p:nvPr/>
        </p:nvCxnSpPr>
        <p:spPr>
          <a:xfrm flipV="1">
            <a:off x="2273300" y="2301875"/>
            <a:ext cx="887413" cy="415925"/>
          </a:xfrm>
          <a:prstGeom prst="straightConnector1">
            <a:avLst/>
          </a:prstGeom>
          <a:ln w="38100">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3" name="Ευθύγραμμο βέλος σύνδεσης 72">
            <a:extLst>
              <a:ext uri="{FF2B5EF4-FFF2-40B4-BE49-F238E27FC236}"/>
            </a:extLst>
          </p:cNvPr>
          <p:cNvCxnSpPr/>
          <p:nvPr/>
        </p:nvCxnSpPr>
        <p:spPr>
          <a:xfrm>
            <a:off x="1684338" y="2314575"/>
            <a:ext cx="346075" cy="409575"/>
          </a:xfrm>
          <a:prstGeom prst="straightConnector1">
            <a:avLst/>
          </a:prstGeom>
          <a:ln w="38100">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4" name="Ευθύγραμμο βέλος σύνδεσης 73">
            <a:extLst>
              <a:ext uri="{FF2B5EF4-FFF2-40B4-BE49-F238E27FC236}"/>
            </a:extLst>
          </p:cNvPr>
          <p:cNvCxnSpPr>
            <a:cxnSpLocks/>
          </p:cNvCxnSpPr>
          <p:nvPr/>
        </p:nvCxnSpPr>
        <p:spPr>
          <a:xfrm>
            <a:off x="5718175" y="2078038"/>
            <a:ext cx="492125" cy="0"/>
          </a:xfrm>
          <a:prstGeom prst="straightConnector1">
            <a:avLst/>
          </a:prstGeom>
          <a:ln w="38100">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7" name="Ευθύγραμμο βέλος σύνδεσης 76">
            <a:extLst>
              <a:ext uri="{FF2B5EF4-FFF2-40B4-BE49-F238E27FC236}"/>
            </a:extLst>
          </p:cNvPr>
          <p:cNvCxnSpPr>
            <a:cxnSpLocks/>
          </p:cNvCxnSpPr>
          <p:nvPr/>
        </p:nvCxnSpPr>
        <p:spPr>
          <a:xfrm flipH="1" flipV="1">
            <a:off x="10312400" y="3600450"/>
            <a:ext cx="569913" cy="442913"/>
          </a:xfrm>
          <a:prstGeom prst="straightConnector1">
            <a:avLst/>
          </a:prstGeom>
          <a:ln w="38100">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0" name="Ευθύγραμμο βέλος σύνδεσης 79">
            <a:extLst>
              <a:ext uri="{FF2B5EF4-FFF2-40B4-BE49-F238E27FC236}"/>
            </a:extLst>
          </p:cNvPr>
          <p:cNvCxnSpPr/>
          <p:nvPr/>
        </p:nvCxnSpPr>
        <p:spPr>
          <a:xfrm flipH="1">
            <a:off x="10972800" y="3170238"/>
            <a:ext cx="620713" cy="0"/>
          </a:xfrm>
          <a:prstGeom prst="straightConnector1">
            <a:avLst/>
          </a:prstGeom>
          <a:ln w="38100">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2" name="Ευθύγραμμο βέλος σύνδεσης 81">
            <a:extLst>
              <a:ext uri="{FF2B5EF4-FFF2-40B4-BE49-F238E27FC236}"/>
            </a:extLst>
          </p:cNvPr>
          <p:cNvCxnSpPr>
            <a:stCxn id="37" idx="2"/>
          </p:cNvCxnSpPr>
          <p:nvPr/>
        </p:nvCxnSpPr>
        <p:spPr>
          <a:xfrm flipH="1">
            <a:off x="10882313" y="2259013"/>
            <a:ext cx="412750" cy="573087"/>
          </a:xfrm>
          <a:prstGeom prst="straightConnector1">
            <a:avLst/>
          </a:prstGeom>
          <a:ln w="38100">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3" name="TextBox 82">
            <a:extLst>
              <a:ext uri="{FF2B5EF4-FFF2-40B4-BE49-F238E27FC236}"/>
            </a:extLst>
          </p:cNvPr>
          <p:cNvSpPr txBox="1"/>
          <p:nvPr/>
        </p:nvSpPr>
        <p:spPr>
          <a:xfrm>
            <a:off x="6545263" y="847725"/>
            <a:ext cx="1333500" cy="287338"/>
          </a:xfrm>
          <a:prstGeom prst="rect">
            <a:avLst/>
          </a:prstGeom>
          <a:noFill/>
          <a:ln w="19050">
            <a:solidFill>
              <a:schemeClr val="accent1">
                <a:lumMod val="60000"/>
                <a:lumOff val="40000"/>
              </a:schemeClr>
            </a:solidFill>
            <a:prstDash val="sysDash"/>
          </a:ln>
        </p:spPr>
        <p:txBody>
          <a:bodyPr>
            <a:spAutoFit/>
          </a:bodyPr>
          <a:lstStyle>
            <a:defPPr rtl="0">
              <a:defRPr lang="en-US"/>
            </a:defPPr>
            <a:lvl1pPr algn="ctr">
              <a:lnSpc>
                <a:spcPct val="90000"/>
              </a:lnSpc>
              <a:spcBef>
                <a:spcPts val="1000"/>
              </a:spcBef>
              <a:buClr>
                <a:schemeClr val="accent1"/>
              </a:buClr>
              <a:defRPr sz="1600">
                <a:solidFill>
                  <a:schemeClr val="tx1">
                    <a:lumMod val="75000"/>
                    <a:lumOff val="25000"/>
                  </a:schemeClr>
                </a:solidFill>
              </a:defRPr>
            </a:lvl1pPr>
          </a:lstStyle>
          <a:p>
            <a:pPr fontAlgn="auto">
              <a:spcAft>
                <a:spcPts val="0"/>
              </a:spcAft>
              <a:defRPr/>
            </a:pPr>
            <a:r>
              <a:rPr lang="el-GR" sz="1400" dirty="0">
                <a:latin typeface="+mn-lt"/>
                <a:cs typeface="+mn-cs"/>
              </a:rPr>
              <a:t>Άτομα</a:t>
            </a:r>
          </a:p>
        </p:txBody>
      </p:sp>
      <p:sp>
        <p:nvSpPr>
          <p:cNvPr id="84" name="TextBox 83">
            <a:extLst>
              <a:ext uri="{FF2B5EF4-FFF2-40B4-BE49-F238E27FC236}"/>
            </a:extLst>
          </p:cNvPr>
          <p:cNvSpPr txBox="1"/>
          <p:nvPr/>
        </p:nvSpPr>
        <p:spPr>
          <a:xfrm>
            <a:off x="5137150" y="1182688"/>
            <a:ext cx="1333500" cy="287337"/>
          </a:xfrm>
          <a:prstGeom prst="rect">
            <a:avLst/>
          </a:prstGeom>
          <a:noFill/>
          <a:ln w="19050">
            <a:solidFill>
              <a:schemeClr val="accent1">
                <a:lumMod val="60000"/>
                <a:lumOff val="40000"/>
              </a:schemeClr>
            </a:solidFill>
            <a:prstDash val="sysDash"/>
          </a:ln>
        </p:spPr>
        <p:txBody>
          <a:bodyPr>
            <a:spAutoFit/>
          </a:bodyPr>
          <a:lstStyle>
            <a:defPPr rtl="0">
              <a:defRPr lang="en-US"/>
            </a:defPPr>
            <a:lvl1pPr algn="ctr">
              <a:lnSpc>
                <a:spcPct val="90000"/>
              </a:lnSpc>
              <a:spcBef>
                <a:spcPts val="1000"/>
              </a:spcBef>
              <a:buClr>
                <a:schemeClr val="accent1"/>
              </a:buClr>
              <a:defRPr sz="1600">
                <a:solidFill>
                  <a:schemeClr val="tx1">
                    <a:lumMod val="75000"/>
                    <a:lumOff val="25000"/>
                  </a:schemeClr>
                </a:solidFill>
              </a:defRPr>
            </a:lvl1pPr>
          </a:lstStyle>
          <a:p>
            <a:pPr fontAlgn="auto">
              <a:spcAft>
                <a:spcPts val="0"/>
              </a:spcAft>
              <a:defRPr/>
            </a:pPr>
            <a:r>
              <a:rPr lang="el-GR" sz="1400" dirty="0">
                <a:latin typeface="+mn-lt"/>
                <a:cs typeface="+mn-cs"/>
              </a:rPr>
              <a:t>Συμμετοχές</a:t>
            </a:r>
          </a:p>
        </p:txBody>
      </p:sp>
      <p:sp>
        <p:nvSpPr>
          <p:cNvPr id="85" name="TextBox 84">
            <a:extLst>
              <a:ext uri="{FF2B5EF4-FFF2-40B4-BE49-F238E27FC236}"/>
            </a:extLst>
          </p:cNvPr>
          <p:cNvSpPr txBox="1"/>
          <p:nvPr/>
        </p:nvSpPr>
        <p:spPr>
          <a:xfrm>
            <a:off x="7988300" y="1182688"/>
            <a:ext cx="1333500" cy="287337"/>
          </a:xfrm>
          <a:prstGeom prst="rect">
            <a:avLst/>
          </a:prstGeom>
          <a:noFill/>
          <a:ln w="19050">
            <a:solidFill>
              <a:schemeClr val="accent1">
                <a:lumMod val="60000"/>
                <a:lumOff val="40000"/>
              </a:schemeClr>
            </a:solidFill>
            <a:prstDash val="sysDash"/>
          </a:ln>
        </p:spPr>
        <p:txBody>
          <a:bodyPr>
            <a:spAutoFit/>
          </a:bodyPr>
          <a:lstStyle>
            <a:defPPr rtl="0">
              <a:defRPr lang="en-US"/>
            </a:defPPr>
            <a:lvl1pPr algn="ctr">
              <a:lnSpc>
                <a:spcPct val="90000"/>
              </a:lnSpc>
              <a:spcBef>
                <a:spcPts val="1000"/>
              </a:spcBef>
              <a:buClr>
                <a:schemeClr val="accent1"/>
              </a:buClr>
              <a:defRPr sz="1600">
                <a:solidFill>
                  <a:schemeClr val="tx1">
                    <a:lumMod val="75000"/>
                    <a:lumOff val="25000"/>
                  </a:schemeClr>
                </a:solidFill>
              </a:defRPr>
            </a:lvl1pPr>
          </a:lstStyle>
          <a:p>
            <a:pPr fontAlgn="auto">
              <a:spcAft>
                <a:spcPts val="0"/>
              </a:spcAft>
              <a:defRPr/>
            </a:pPr>
            <a:r>
              <a:rPr lang="el-GR" sz="1400" dirty="0">
                <a:latin typeface="+mn-lt"/>
                <a:cs typeface="+mn-cs"/>
              </a:rPr>
              <a:t>Κίνητρα</a:t>
            </a:r>
          </a:p>
        </p:txBody>
      </p:sp>
      <p:cxnSp>
        <p:nvCxnSpPr>
          <p:cNvPr id="89" name="Ευθύγραμμο βέλος σύνδεσης 88">
            <a:extLst>
              <a:ext uri="{FF2B5EF4-FFF2-40B4-BE49-F238E27FC236}"/>
            </a:extLst>
          </p:cNvPr>
          <p:cNvCxnSpPr/>
          <p:nvPr/>
        </p:nvCxnSpPr>
        <p:spPr>
          <a:xfrm>
            <a:off x="6931025" y="1146175"/>
            <a:ext cx="0" cy="561975"/>
          </a:xfrm>
          <a:prstGeom prst="straightConnector1">
            <a:avLst/>
          </a:prstGeom>
          <a:ln w="38100">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1" name="Ευθύγραμμο βέλος σύνδεσης 90">
            <a:extLst>
              <a:ext uri="{FF2B5EF4-FFF2-40B4-BE49-F238E27FC236}"/>
            </a:extLst>
          </p:cNvPr>
          <p:cNvCxnSpPr/>
          <p:nvPr/>
        </p:nvCxnSpPr>
        <p:spPr>
          <a:xfrm flipV="1">
            <a:off x="7469188" y="1171575"/>
            <a:ext cx="0" cy="542925"/>
          </a:xfrm>
          <a:prstGeom prst="straightConnector1">
            <a:avLst/>
          </a:prstGeom>
          <a:ln w="38100">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2" name="Ευθύγραμμο βέλος σύνδεσης 91">
            <a:extLst>
              <a:ext uri="{FF2B5EF4-FFF2-40B4-BE49-F238E27FC236}"/>
            </a:extLst>
          </p:cNvPr>
          <p:cNvCxnSpPr>
            <a:cxnSpLocks/>
          </p:cNvCxnSpPr>
          <p:nvPr/>
        </p:nvCxnSpPr>
        <p:spPr>
          <a:xfrm>
            <a:off x="9137650" y="3186113"/>
            <a:ext cx="369888" cy="6350"/>
          </a:xfrm>
          <a:prstGeom prst="straightConnector1">
            <a:avLst/>
          </a:prstGeom>
          <a:ln w="38100">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3" name="Ευθύγραμμο βέλος σύνδεσης 92">
            <a:extLst>
              <a:ext uri="{FF2B5EF4-FFF2-40B4-BE49-F238E27FC236}"/>
            </a:extLst>
          </p:cNvPr>
          <p:cNvCxnSpPr>
            <a:cxnSpLocks/>
          </p:cNvCxnSpPr>
          <p:nvPr/>
        </p:nvCxnSpPr>
        <p:spPr>
          <a:xfrm flipV="1">
            <a:off x="6081713" y="3589338"/>
            <a:ext cx="557212" cy="388937"/>
          </a:xfrm>
          <a:prstGeom prst="straightConnector1">
            <a:avLst/>
          </a:prstGeom>
          <a:ln w="38100">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5" name="Ευθύγραμμο βέλος σύνδεσης 94">
            <a:extLst>
              <a:ext uri="{FF2B5EF4-FFF2-40B4-BE49-F238E27FC236}"/>
            </a:extLst>
          </p:cNvPr>
          <p:cNvCxnSpPr>
            <a:cxnSpLocks/>
          </p:cNvCxnSpPr>
          <p:nvPr/>
        </p:nvCxnSpPr>
        <p:spPr>
          <a:xfrm flipH="1">
            <a:off x="7591425" y="3649663"/>
            <a:ext cx="2471738" cy="2697162"/>
          </a:xfrm>
          <a:prstGeom prst="straightConnector1">
            <a:avLst/>
          </a:prstGeom>
          <a:ln w="38100">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9938" name="Picture 4" descr="Î£ÏÎµÏÎ¹ÎºÎ® ÎµÎ¹ÎºÏÎ½Î±"/>
          <p:cNvPicPr>
            <a:picLocks noChangeAspect="1" noChangeArrowheads="1"/>
          </p:cNvPicPr>
          <p:nvPr/>
        </p:nvPicPr>
        <p:blipFill>
          <a:blip r:embed="rId2">
            <a:grayscl/>
          </a:blip>
          <a:srcRect t="9834" b="15166"/>
          <a:stretch>
            <a:fillRect/>
          </a:stretch>
        </p:blipFill>
        <p:spPr bwMode="auto">
          <a:xfrm>
            <a:off x="0" y="0"/>
            <a:ext cx="12192000" cy="6858000"/>
          </a:xfrm>
          <a:prstGeom prst="rect">
            <a:avLst/>
          </a:prstGeom>
          <a:noFill/>
          <a:ln w="9525">
            <a:noFill/>
            <a:miter lim="800000"/>
            <a:headEnd/>
            <a:tailEnd/>
          </a:ln>
        </p:spPr>
      </p:pic>
      <p:sp>
        <p:nvSpPr>
          <p:cNvPr id="16" name="Θέση κειμένου 44">
            <a:extLst>
              <a:ext uri="{FF2B5EF4-FFF2-40B4-BE49-F238E27FC236}"/>
            </a:extLst>
          </p:cNvPr>
          <p:cNvSpPr txBox="1">
            <a:spLocks/>
          </p:cNvSpPr>
          <p:nvPr/>
        </p:nvSpPr>
        <p:spPr>
          <a:xfrm>
            <a:off x="639763" y="639763"/>
            <a:ext cx="2752725" cy="2709862"/>
          </a:xfrm>
          <a:prstGeom prst="ellipse">
            <a:avLst/>
          </a:prstGeom>
          <a:solidFill>
            <a:srgbClr val="FFFFFF"/>
          </a:solidFill>
          <a:ln w="174625" cmpd="thinThick">
            <a:solidFill>
              <a:schemeClr val="accent1">
                <a:lumMod val="60000"/>
                <a:lumOff val="40000"/>
              </a:schemeClr>
            </a:solidFill>
          </a:ln>
        </p:spPr>
        <p:txBody>
          <a:bodyPr anchor="ctr">
            <a:normAutofit/>
          </a:bodyP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Bef>
                <a:spcPct val="0"/>
              </a:spcBef>
              <a:spcAft>
                <a:spcPts val="600"/>
              </a:spcAft>
              <a:defRPr/>
            </a:pPr>
            <a:r>
              <a:rPr lang="en-US" sz="1800" dirty="0" err="1">
                <a:solidFill>
                  <a:srgbClr val="262626"/>
                </a:solidFill>
                <a:latin typeface="+mj-lt"/>
                <a:ea typeface="+mj-ea"/>
                <a:cs typeface="+mj-cs"/>
              </a:rPr>
              <a:t>Συν</a:t>
            </a:r>
            <a:r>
              <a:rPr lang="en-US" sz="1800" dirty="0">
                <a:solidFill>
                  <a:srgbClr val="262626"/>
                </a:solidFill>
                <a:latin typeface="+mj-lt"/>
                <a:ea typeface="+mj-ea"/>
                <a:cs typeface="+mj-cs"/>
              </a:rPr>
              <a:t>αρμολόγηση</a:t>
            </a:r>
            <a:r>
              <a:rPr lang="el-GR" sz="1800" dirty="0">
                <a:solidFill>
                  <a:srgbClr val="262626"/>
                </a:solidFill>
                <a:latin typeface="+mj-lt"/>
                <a:ea typeface="+mj-ea"/>
                <a:cs typeface="+mj-cs"/>
              </a:rPr>
              <a:t> στις βαλίτσες </a:t>
            </a:r>
            <a:r>
              <a:rPr lang="en-US" sz="1800" dirty="0" err="1">
                <a:solidFill>
                  <a:srgbClr val="262626"/>
                </a:solidFill>
                <a:latin typeface="+mj-lt"/>
                <a:ea typeface="+mj-ea"/>
                <a:cs typeface="+mj-cs"/>
              </a:rPr>
              <a:t>Delsey</a:t>
            </a:r>
            <a:endParaRPr lang="en-US" sz="1800" dirty="0">
              <a:solidFill>
                <a:srgbClr val="262626"/>
              </a:solidFill>
              <a:latin typeface="+mj-lt"/>
              <a:ea typeface="+mj-ea"/>
              <a:cs typeface="+mj-cs"/>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pPr algn="ctr" eaLnBrk="1" fontAlgn="auto" hangingPunct="1">
              <a:spcAft>
                <a:spcPts val="0"/>
              </a:spcAft>
              <a:defRPr/>
            </a:pPr>
            <a:r>
              <a:rPr lang="el-GR" dirty="0"/>
              <a:t>Εμπειρική έρευνα σε δέκα επιχειρήσεις</a:t>
            </a:r>
          </a:p>
        </p:txBody>
      </p:sp>
      <p:sp>
        <p:nvSpPr>
          <p:cNvPr id="160770" name="Θέση κειμένου 13"/>
          <p:cNvSpPr>
            <a:spLocks noGrp="1"/>
          </p:cNvSpPr>
          <p:nvPr>
            <p:ph type="body" sz="quarter" idx="32"/>
          </p:nvPr>
        </p:nvSpPr>
        <p:spPr>
          <a:xfrm>
            <a:off x="431800" y="1008063"/>
            <a:ext cx="11339513" cy="360362"/>
          </a:xfrm>
        </p:spPr>
        <p:txBody>
          <a:bodyPr/>
          <a:lstStyle/>
          <a:p>
            <a:pPr algn="ctr" eaLnBrk="1" hangingPunct="1"/>
            <a:r>
              <a:rPr lang="el-GR" smtClean="0"/>
              <a:t>οι οποίες αντιπροσώπευαν διαφορετικά επίπεδα οικονομικής απόδοσης και είδη βιομηχανικού περιβάλλοντος</a:t>
            </a:r>
          </a:p>
        </p:txBody>
      </p:sp>
      <p:sp>
        <p:nvSpPr>
          <p:cNvPr id="5" name="Θέση κειμένου 4"/>
          <p:cNvSpPr>
            <a:spLocks noGrp="1"/>
          </p:cNvSpPr>
          <p:nvPr>
            <p:ph type="body" sz="quarter" idx="33"/>
          </p:nvPr>
        </p:nvSpPr>
        <p:spPr>
          <a:xfrm>
            <a:off x="2574925" y="3971925"/>
            <a:ext cx="1979613" cy="358775"/>
          </a:xfrm>
        </p:spPr>
        <p:txBody>
          <a:bodyPr>
            <a:noAutofit/>
          </a:bodyPr>
          <a:lstStyle/>
          <a:p>
            <a:pPr eaLnBrk="1" fontAlgn="auto" hangingPunct="1">
              <a:spcAft>
                <a:spcPts val="0"/>
              </a:spcAft>
              <a:defRPr/>
            </a:pPr>
            <a:r>
              <a:rPr lang="el-GR" dirty="0"/>
              <a:t>6 επιχειρήσεις πλαστικών</a:t>
            </a:r>
          </a:p>
        </p:txBody>
      </p:sp>
      <p:sp>
        <p:nvSpPr>
          <p:cNvPr id="160772" name="Θέση κειμένου 5"/>
          <p:cNvSpPr>
            <a:spLocks noGrp="1"/>
          </p:cNvSpPr>
          <p:nvPr>
            <p:ph type="body" sz="quarter" idx="34"/>
          </p:nvPr>
        </p:nvSpPr>
        <p:spPr>
          <a:xfrm>
            <a:off x="2574925" y="4605338"/>
            <a:ext cx="1979613" cy="1217612"/>
          </a:xfrm>
        </p:spPr>
        <p:txBody>
          <a:bodyPr/>
          <a:lstStyle/>
          <a:p>
            <a:pPr eaLnBrk="1" hangingPunct="1"/>
            <a:r>
              <a:rPr lang="el-GR" smtClean="0">
                <a:solidFill>
                  <a:srgbClr val="404040"/>
                </a:solidFill>
              </a:rPr>
              <a:t>Με τα κατωτέρω χαρακτηριστικά: σύντομος κύκλος ζωής προϊόντος, αναγκαιότητα ύπαρξης καινοτομιών, δυναμικό και μεταβαλλόμενο περιβάλλον, οργανικές δομές, ιδίως στα τμήματα ερευνών</a:t>
            </a:r>
          </a:p>
        </p:txBody>
      </p:sp>
      <p:sp>
        <p:nvSpPr>
          <p:cNvPr id="7" name="Θέση κειμένου 6"/>
          <p:cNvSpPr>
            <a:spLocks noGrp="1"/>
          </p:cNvSpPr>
          <p:nvPr>
            <p:ph type="body" sz="quarter" idx="35"/>
          </p:nvPr>
        </p:nvSpPr>
        <p:spPr>
          <a:xfrm>
            <a:off x="4751388" y="3971925"/>
            <a:ext cx="2700337" cy="633413"/>
          </a:xfrm>
        </p:spPr>
        <p:txBody>
          <a:bodyPr>
            <a:noAutofit/>
          </a:bodyPr>
          <a:lstStyle/>
          <a:p>
            <a:pPr eaLnBrk="1" fontAlgn="auto" hangingPunct="1">
              <a:spcAft>
                <a:spcPts val="0"/>
              </a:spcAft>
              <a:defRPr/>
            </a:pPr>
            <a:r>
              <a:rPr lang="el-GR" dirty="0"/>
              <a:t>2 επιχειρήσεις ειδών συσκευασίας (κιβώτια)</a:t>
            </a:r>
          </a:p>
        </p:txBody>
      </p:sp>
      <p:sp>
        <p:nvSpPr>
          <p:cNvPr id="160774" name="Θέση κειμένου 7"/>
          <p:cNvSpPr>
            <a:spLocks noGrp="1"/>
          </p:cNvSpPr>
          <p:nvPr>
            <p:ph type="body" sz="quarter" idx="36"/>
          </p:nvPr>
        </p:nvSpPr>
        <p:spPr>
          <a:xfrm>
            <a:off x="5111750" y="4605338"/>
            <a:ext cx="2066925" cy="720725"/>
          </a:xfrm>
        </p:spPr>
        <p:txBody>
          <a:bodyPr/>
          <a:lstStyle/>
          <a:p>
            <a:pPr eaLnBrk="1" hangingPunct="1"/>
            <a:r>
              <a:rPr lang="el-GR" smtClean="0">
                <a:solidFill>
                  <a:srgbClr val="404040"/>
                </a:solidFill>
              </a:rPr>
              <a:t>Με τα εξής χαρακτηριστικά: ανυπαρξία καινοτομιών, καθώς δεν είχαν εμφανιστεί για μεγάλη χρονική περίοδο (περίπου δύο δεκαετίες), νέα προϊόντα σε αυτόν τον κλάδο, περιορισμένοι ρυθμοί αύξησης των πωλήσεων, σταθερό και μη-απειλητικό περιβάλλον, μηχανιστικές δομές</a:t>
            </a:r>
          </a:p>
        </p:txBody>
      </p:sp>
      <p:sp>
        <p:nvSpPr>
          <p:cNvPr id="9" name="Θέση κειμένου 8"/>
          <p:cNvSpPr>
            <a:spLocks noGrp="1"/>
          </p:cNvSpPr>
          <p:nvPr>
            <p:ph type="body" sz="quarter" idx="37"/>
          </p:nvPr>
        </p:nvSpPr>
        <p:spPr>
          <a:xfrm>
            <a:off x="7481888" y="3971925"/>
            <a:ext cx="2495550" cy="358775"/>
          </a:xfrm>
        </p:spPr>
        <p:txBody>
          <a:bodyPr>
            <a:noAutofit/>
          </a:bodyPr>
          <a:lstStyle/>
          <a:p>
            <a:pPr eaLnBrk="1" fontAlgn="auto" hangingPunct="1">
              <a:spcAft>
                <a:spcPts val="0"/>
              </a:spcAft>
              <a:defRPr/>
            </a:pPr>
            <a:r>
              <a:rPr lang="el-GR" dirty="0"/>
              <a:t>2 επιχειρήσεις επεξεργασίας τροφίμων</a:t>
            </a:r>
          </a:p>
        </p:txBody>
      </p:sp>
      <p:sp>
        <p:nvSpPr>
          <p:cNvPr id="160776" name="Θέση κειμένου 9"/>
          <p:cNvSpPr>
            <a:spLocks noGrp="1"/>
          </p:cNvSpPr>
          <p:nvPr>
            <p:ph type="body" sz="quarter" idx="38"/>
          </p:nvPr>
        </p:nvSpPr>
        <p:spPr>
          <a:xfrm>
            <a:off x="8010525" y="4605338"/>
            <a:ext cx="1438275" cy="720725"/>
          </a:xfrm>
        </p:spPr>
        <p:txBody>
          <a:bodyPr/>
          <a:lstStyle/>
          <a:p>
            <a:pPr eaLnBrk="1" hangingPunct="1"/>
            <a:r>
              <a:rPr lang="el-GR" smtClean="0">
                <a:solidFill>
                  <a:srgbClr val="404040"/>
                </a:solidFill>
              </a:rPr>
              <a:t>Για κονσέρβες, οι οποίες αντιπροσώπευαν μια ενδιάμεση κατάσταση</a:t>
            </a:r>
          </a:p>
        </p:txBody>
      </p:sp>
      <p:sp>
        <p:nvSpPr>
          <p:cNvPr id="3" name="Θέση υποσέλιδου 2"/>
          <p:cNvSpPr>
            <a:spLocks noGrp="1"/>
          </p:cNvSpPr>
          <p:nvPr>
            <p:ph type="ftr" sz="quarter" idx="45"/>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46"/>
          </p:nvPr>
        </p:nvSpPr>
        <p:spPr/>
        <p:txBody>
          <a:bodyPr/>
          <a:lstStyle/>
          <a:p>
            <a:pPr>
              <a:defRPr/>
            </a:pPr>
            <a:fld id="{8D980593-5A6B-451E-89D9-72CB23D0660B}" type="slidenum">
              <a:rPr lang="el-GR"/>
              <a:pPr>
                <a:defRPr/>
              </a:pPr>
              <a:t>70</a:t>
            </a:fld>
            <a:endParaRPr lang="el-GR" dirty="0"/>
          </a:p>
        </p:txBody>
      </p:sp>
      <p:sp>
        <p:nvSpPr>
          <p:cNvPr id="160779" name="TextBox 37"/>
          <p:cNvSpPr txBox="1">
            <a:spLocks noChangeArrowheads="1"/>
          </p:cNvSpPr>
          <p:nvPr/>
        </p:nvSpPr>
        <p:spPr bwMode="auto">
          <a:xfrm>
            <a:off x="98059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pic>
        <p:nvPicPr>
          <p:cNvPr id="160780" name="Γραφικό 11" descr="Κουτί"/>
          <p:cNvPicPr>
            <a:picLocks noChangeAspect="1"/>
          </p:cNvPicPr>
          <p:nvPr/>
        </p:nvPicPr>
        <p:blipFill>
          <a:blip r:embed="rId3"/>
          <a:srcRect/>
          <a:stretch>
            <a:fillRect/>
          </a:stretch>
        </p:blipFill>
        <p:spPr bwMode="auto">
          <a:xfrm>
            <a:off x="5638800" y="2274888"/>
            <a:ext cx="914400" cy="914400"/>
          </a:xfrm>
          <a:prstGeom prst="rect">
            <a:avLst/>
          </a:prstGeom>
          <a:noFill/>
          <a:ln w="9525">
            <a:noFill/>
            <a:miter lim="800000"/>
            <a:headEnd/>
            <a:tailEnd/>
          </a:ln>
        </p:spPr>
      </p:pic>
      <p:pic>
        <p:nvPicPr>
          <p:cNvPr id="160781" name="Γραφικό 19" descr="Μπολ"/>
          <p:cNvPicPr>
            <a:picLocks noChangeAspect="1"/>
          </p:cNvPicPr>
          <p:nvPr/>
        </p:nvPicPr>
        <p:blipFill>
          <a:blip r:embed="rId4"/>
          <a:srcRect/>
          <a:stretch>
            <a:fillRect/>
          </a:stretch>
        </p:blipFill>
        <p:spPr bwMode="auto">
          <a:xfrm>
            <a:off x="3106738" y="2274888"/>
            <a:ext cx="914400" cy="914400"/>
          </a:xfrm>
          <a:prstGeom prst="rect">
            <a:avLst/>
          </a:prstGeom>
          <a:noFill/>
          <a:ln w="9525">
            <a:noFill/>
            <a:miter lim="800000"/>
            <a:headEnd/>
            <a:tailEnd/>
          </a:ln>
        </p:spPr>
      </p:pic>
      <p:pic>
        <p:nvPicPr>
          <p:cNvPr id="160782" name="Γραφικό 21" descr="Μικρό κέικ"/>
          <p:cNvPicPr>
            <a:picLocks noChangeAspect="1"/>
          </p:cNvPicPr>
          <p:nvPr/>
        </p:nvPicPr>
        <p:blipFill>
          <a:blip r:embed="rId5"/>
          <a:srcRect/>
          <a:stretch>
            <a:fillRect/>
          </a:stretch>
        </p:blipFill>
        <p:spPr bwMode="auto">
          <a:xfrm>
            <a:off x="8170863" y="2255838"/>
            <a:ext cx="914400" cy="914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2817" name="Picture 2" descr="http://www.375parkavenue.com/sites/375park.com/files/styles/gallery_history/public/gallery/1950_0.jpg?itok=YwbktUSV"/>
          <p:cNvPicPr>
            <a:picLocks noChangeAspect="1" noChangeArrowheads="1"/>
          </p:cNvPicPr>
          <p:nvPr/>
        </p:nvPicPr>
        <p:blipFill>
          <a:blip r:embed="rId3"/>
          <a:srcRect/>
          <a:stretch>
            <a:fillRect/>
          </a:stretch>
        </p:blipFill>
        <p:spPr bwMode="auto">
          <a:xfrm>
            <a:off x="177800" y="190500"/>
            <a:ext cx="4679950" cy="6477000"/>
          </a:xfrm>
          <a:prstGeom prst="rect">
            <a:avLst/>
          </a:prstGeom>
          <a:noFill/>
          <a:ln w="9525">
            <a:noFill/>
            <a:miter lim="800000"/>
            <a:headEnd/>
            <a:tailEnd/>
          </a:ln>
        </p:spPr>
      </p:pic>
      <p:grpSp>
        <p:nvGrpSpPr>
          <p:cNvPr id="162818" name="Ομάδα 72" descr="Θέση εικόνας"/>
          <p:cNvGrpSpPr>
            <a:grpSpLocks/>
          </p:cNvGrpSpPr>
          <p:nvPr/>
        </p:nvGrpSpPr>
        <p:grpSpPr bwMode="auto">
          <a:xfrm>
            <a:off x="334963" y="368300"/>
            <a:ext cx="4319587" cy="6121400"/>
            <a:chOff x="180000" y="180000"/>
            <a:chExt cx="4330700" cy="6292683"/>
          </a:xfrm>
        </p:grpSpPr>
        <p:sp>
          <p:nvSpPr>
            <p:cNvPr id="74" name="Ορθογώνιο 6"/>
            <p:cNvSpPr/>
            <p:nvPr/>
          </p:nvSpPr>
          <p:spPr>
            <a:xfrm>
              <a:off x="180000" y="6289908"/>
              <a:ext cx="4330700" cy="18277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75" name="Ορθογώνιο 6"/>
            <p:cNvSpPr/>
            <p:nvPr/>
          </p:nvSpPr>
          <p:spPr>
            <a:xfrm flipV="1">
              <a:off x="180000" y="180000"/>
              <a:ext cx="4330700" cy="18277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
        <p:nvSpPr>
          <p:cNvPr id="37" name="Τίτλος 36"/>
          <p:cNvSpPr>
            <a:spLocks noGrp="1"/>
          </p:cNvSpPr>
          <p:nvPr>
            <p:ph type="title"/>
          </p:nvPr>
        </p:nvSpPr>
        <p:spPr>
          <a:xfrm>
            <a:off x="5111750" y="431800"/>
            <a:ext cx="6659563" cy="431800"/>
          </a:xfrm>
        </p:spPr>
        <p:txBody>
          <a:bodyPr/>
          <a:lstStyle/>
          <a:p>
            <a:pPr algn="ctr" eaLnBrk="1" fontAlgn="auto" hangingPunct="1">
              <a:spcAft>
                <a:spcPts val="0"/>
              </a:spcAft>
              <a:defRPr/>
            </a:pPr>
            <a:r>
              <a:rPr lang="el-GR" b="1" dirty="0">
                <a:solidFill>
                  <a:schemeClr val="tx1">
                    <a:lumMod val="65000"/>
                    <a:lumOff val="35000"/>
                  </a:schemeClr>
                </a:solidFill>
              </a:rPr>
              <a:t>Εμπειρική έρευνα σε δέκα επιχειρήσεις</a:t>
            </a:r>
          </a:p>
        </p:txBody>
      </p:sp>
      <p:sp>
        <p:nvSpPr>
          <p:cNvPr id="40" name="Θέση κειμένου 39"/>
          <p:cNvSpPr>
            <a:spLocks noGrp="1"/>
          </p:cNvSpPr>
          <p:nvPr>
            <p:ph type="body" sz="quarter" idx="35"/>
          </p:nvPr>
        </p:nvSpPr>
        <p:spPr>
          <a:xfrm>
            <a:off x="5111750" y="3971925"/>
            <a:ext cx="1979613" cy="358775"/>
          </a:xfrm>
        </p:spPr>
        <p:txBody>
          <a:bodyPr>
            <a:noAutofit/>
          </a:bodyPr>
          <a:lstStyle/>
          <a:p>
            <a:pPr eaLnBrk="1" fontAlgn="auto" hangingPunct="1">
              <a:spcAft>
                <a:spcPts val="0"/>
              </a:spcAft>
              <a:defRPr/>
            </a:pPr>
            <a:r>
              <a:rPr lang="el-GR" dirty="0"/>
              <a:t>Το μέγεθος της αλλαγής</a:t>
            </a:r>
          </a:p>
        </p:txBody>
      </p:sp>
      <p:sp>
        <p:nvSpPr>
          <p:cNvPr id="42" name="Θέση κειμένου 41"/>
          <p:cNvSpPr>
            <a:spLocks noGrp="1"/>
          </p:cNvSpPr>
          <p:nvPr>
            <p:ph type="body" sz="quarter" idx="37"/>
          </p:nvPr>
        </p:nvSpPr>
        <p:spPr>
          <a:xfrm>
            <a:off x="7451725" y="3971925"/>
            <a:ext cx="1979613" cy="358775"/>
          </a:xfrm>
        </p:spPr>
        <p:txBody>
          <a:bodyPr>
            <a:noAutofit/>
          </a:bodyPr>
          <a:lstStyle/>
          <a:p>
            <a:pPr eaLnBrk="1" fontAlgn="auto" hangingPunct="1">
              <a:spcAft>
                <a:spcPts val="0"/>
              </a:spcAft>
              <a:defRPr/>
            </a:pPr>
            <a:r>
              <a:rPr lang="el-GR" dirty="0"/>
              <a:t>Τον βαθμό στον οποίο η πληροφόρηση που αποκτάται είναι βέβαιη</a:t>
            </a:r>
          </a:p>
        </p:txBody>
      </p:sp>
      <p:sp>
        <p:nvSpPr>
          <p:cNvPr id="44" name="Θέση κειμένου 43"/>
          <p:cNvSpPr>
            <a:spLocks noGrp="1"/>
          </p:cNvSpPr>
          <p:nvPr>
            <p:ph type="body" sz="quarter" idx="39"/>
          </p:nvPr>
        </p:nvSpPr>
        <p:spPr>
          <a:xfrm>
            <a:off x="9791700" y="3971925"/>
            <a:ext cx="1979613" cy="358775"/>
          </a:xfrm>
        </p:spPr>
        <p:txBody>
          <a:bodyPr>
            <a:noAutofit/>
          </a:bodyPr>
          <a:lstStyle/>
          <a:p>
            <a:pPr eaLnBrk="1" fontAlgn="auto" hangingPunct="1">
              <a:spcAft>
                <a:spcPts val="0"/>
              </a:spcAft>
              <a:defRPr/>
            </a:pPr>
            <a:r>
              <a:rPr lang="el-GR" dirty="0"/>
              <a:t>Την διάρκεια του χρόνου</a:t>
            </a:r>
          </a:p>
        </p:txBody>
      </p:sp>
      <p:sp>
        <p:nvSpPr>
          <p:cNvPr id="4" name="Θέση υποσέλιδου 3"/>
          <p:cNvSpPr>
            <a:spLocks noGrp="1"/>
          </p:cNvSpPr>
          <p:nvPr>
            <p:ph type="ftr" sz="quarter" idx="46"/>
          </p:nvPr>
        </p:nvSpPr>
        <p:spPr/>
        <p:txBody>
          <a:bodyPr/>
          <a:lstStyle/>
          <a:p>
            <a:pPr>
              <a:defRPr/>
            </a:pPr>
            <a:r>
              <a:rPr lang="el-GR" dirty="0"/>
              <a:t>Προσθέστε υποσέλιδο</a:t>
            </a:r>
          </a:p>
        </p:txBody>
      </p:sp>
      <p:sp>
        <p:nvSpPr>
          <p:cNvPr id="5" name="Θέση αριθμού διαφάνειας 4"/>
          <p:cNvSpPr>
            <a:spLocks noGrp="1"/>
          </p:cNvSpPr>
          <p:nvPr>
            <p:ph type="sldNum" sz="quarter" idx="47"/>
          </p:nvPr>
        </p:nvSpPr>
        <p:spPr/>
        <p:txBody>
          <a:bodyPr/>
          <a:lstStyle/>
          <a:p>
            <a:pPr>
              <a:defRPr/>
            </a:pPr>
            <a:fld id="{1BC6BF82-525D-4FB8-81B8-008A12DAF64C}" type="slidenum">
              <a:rPr lang="el-GR"/>
              <a:pPr>
                <a:defRPr/>
              </a:pPr>
              <a:t>71</a:t>
            </a:fld>
            <a:endParaRPr lang="el-GR" dirty="0"/>
          </a:p>
        </p:txBody>
      </p:sp>
      <p:sp>
        <p:nvSpPr>
          <p:cNvPr id="162825"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2" name="Ορθογώνιο 1">
            <a:extLst>
              <a:ext uri="{FF2B5EF4-FFF2-40B4-BE49-F238E27FC236}"/>
            </a:extLst>
          </p:cNvPr>
          <p:cNvSpPr/>
          <p:nvPr/>
        </p:nvSpPr>
        <p:spPr>
          <a:xfrm>
            <a:off x="5394325" y="1066800"/>
            <a:ext cx="6096000" cy="585788"/>
          </a:xfrm>
          <a:prstGeom prst="rect">
            <a:avLst/>
          </a:prstGeom>
        </p:spPr>
        <p:txBody>
          <a:bodyPr>
            <a:spAutoFit/>
          </a:bodyPr>
          <a:lstStyle/>
          <a:p>
            <a:pPr algn="ctr" fontAlgn="auto">
              <a:spcBef>
                <a:spcPts val="0"/>
              </a:spcBef>
              <a:spcAft>
                <a:spcPts val="0"/>
              </a:spcAft>
              <a:defRPr/>
            </a:pPr>
            <a:r>
              <a:rPr lang="el-GR" sz="1600" dirty="0">
                <a:solidFill>
                  <a:schemeClr val="tx1">
                    <a:lumMod val="75000"/>
                    <a:lumOff val="25000"/>
                  </a:schemeClr>
                </a:solidFill>
                <a:latin typeface="+mn-lt"/>
                <a:cs typeface="+mn-cs"/>
              </a:rPr>
              <a:t>Το </a:t>
            </a:r>
            <a:r>
              <a:rPr lang="el-GR" sz="1600" b="1" dirty="0">
                <a:solidFill>
                  <a:schemeClr val="tx1">
                    <a:lumMod val="75000"/>
                    <a:lumOff val="25000"/>
                  </a:schemeClr>
                </a:solidFill>
                <a:latin typeface="+mn-lt"/>
                <a:cs typeface="+mn-cs"/>
              </a:rPr>
              <a:t>εξωτερικό περιβάλλον </a:t>
            </a:r>
            <a:r>
              <a:rPr lang="el-GR" sz="1600" dirty="0">
                <a:solidFill>
                  <a:schemeClr val="tx1">
                    <a:lumMod val="75000"/>
                    <a:lumOff val="25000"/>
                  </a:schemeClr>
                </a:solidFill>
                <a:latin typeface="+mn-lt"/>
                <a:cs typeface="+mn-cs"/>
              </a:rPr>
              <a:t>των υπό έρευνα επιχειρήσεων μετρήθηκε σε όρους αβεβαιότητας για τρεις παράγοντες:</a:t>
            </a:r>
          </a:p>
        </p:txBody>
      </p:sp>
      <p:sp>
        <p:nvSpPr>
          <p:cNvPr id="162827" name="Θέση κειμένου 9"/>
          <p:cNvSpPr txBox="1">
            <a:spLocks/>
          </p:cNvSpPr>
          <p:nvPr/>
        </p:nvSpPr>
        <p:spPr bwMode="auto">
          <a:xfrm>
            <a:off x="5376863" y="4689475"/>
            <a:ext cx="1438275" cy="72072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στις συνθήκες του περιβάλλοντος</a:t>
            </a:r>
          </a:p>
        </p:txBody>
      </p:sp>
      <p:sp>
        <p:nvSpPr>
          <p:cNvPr id="162828" name="Θέση κειμένου 9"/>
          <p:cNvSpPr txBox="1">
            <a:spLocks/>
          </p:cNvSpPr>
          <p:nvPr/>
        </p:nvSpPr>
        <p:spPr bwMode="auto">
          <a:xfrm>
            <a:off x="10063163" y="4689475"/>
            <a:ext cx="1438275" cy="72072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που είναι απαραίτητος για να γίνουν γνωστά τα αποτελέσματα των αποφάσεων</a:t>
            </a:r>
          </a:p>
        </p:txBody>
      </p:sp>
      <p:pic>
        <p:nvPicPr>
          <p:cNvPr id="162829" name="Γραφικό 5" descr="Χρονόμετρο"/>
          <p:cNvPicPr>
            <a:picLocks noChangeAspect="1"/>
          </p:cNvPicPr>
          <p:nvPr/>
        </p:nvPicPr>
        <p:blipFill>
          <a:blip r:embed="rId4"/>
          <a:srcRect/>
          <a:stretch>
            <a:fillRect/>
          </a:stretch>
        </p:blipFill>
        <p:spPr bwMode="auto">
          <a:xfrm>
            <a:off x="10325100" y="2519363"/>
            <a:ext cx="914400" cy="914400"/>
          </a:xfrm>
          <a:prstGeom prst="rect">
            <a:avLst/>
          </a:prstGeom>
          <a:noFill/>
          <a:ln w="9525">
            <a:noFill/>
            <a:miter lim="800000"/>
            <a:headEnd/>
            <a:tailEnd/>
          </a:ln>
        </p:spPr>
      </p:pic>
      <p:pic>
        <p:nvPicPr>
          <p:cNvPr id="162830" name="Γραφικό 9" descr="Έγγραφο"/>
          <p:cNvPicPr>
            <a:picLocks noChangeAspect="1"/>
          </p:cNvPicPr>
          <p:nvPr/>
        </p:nvPicPr>
        <p:blipFill>
          <a:blip r:embed="rId5"/>
          <a:srcRect/>
          <a:stretch>
            <a:fillRect/>
          </a:stretch>
        </p:blipFill>
        <p:spPr bwMode="auto">
          <a:xfrm>
            <a:off x="7985125" y="2514600"/>
            <a:ext cx="914400" cy="914400"/>
          </a:xfrm>
          <a:prstGeom prst="rect">
            <a:avLst/>
          </a:prstGeom>
          <a:noFill/>
          <a:ln w="9525">
            <a:noFill/>
            <a:miter lim="800000"/>
            <a:headEnd/>
            <a:tailEnd/>
          </a:ln>
        </p:spPr>
      </p:pic>
      <p:pic>
        <p:nvPicPr>
          <p:cNvPr id="162831" name="Γραφικό 12" descr="Ανανέωση"/>
          <p:cNvPicPr>
            <a:picLocks noChangeAspect="1"/>
          </p:cNvPicPr>
          <p:nvPr/>
        </p:nvPicPr>
        <p:blipFill>
          <a:blip r:embed="rId6"/>
          <a:srcRect/>
          <a:stretch>
            <a:fillRect/>
          </a:stretch>
        </p:blipFill>
        <p:spPr bwMode="auto">
          <a:xfrm>
            <a:off x="5638800" y="2514600"/>
            <a:ext cx="914400" cy="914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pPr algn="ctr" eaLnBrk="1" fontAlgn="auto" hangingPunct="1">
              <a:spcAft>
                <a:spcPts val="0"/>
              </a:spcAft>
              <a:defRPr/>
            </a:pPr>
            <a:r>
              <a:rPr lang="el-GR" sz="2800" b="1" dirty="0">
                <a:solidFill>
                  <a:schemeClr val="tx1">
                    <a:lumMod val="65000"/>
                    <a:lumOff val="35000"/>
                  </a:schemeClr>
                </a:solidFill>
              </a:rPr>
              <a:t>Εμπειρική έρευνα σε δέκα επιχειρήσεις</a:t>
            </a:r>
            <a:endParaRPr lang="el-GR" sz="2800" dirty="0"/>
          </a:p>
        </p:txBody>
      </p:sp>
      <p:sp>
        <p:nvSpPr>
          <p:cNvPr id="164866" name="Θέση κειμένου 13"/>
          <p:cNvSpPr>
            <a:spLocks noGrp="1"/>
          </p:cNvSpPr>
          <p:nvPr>
            <p:ph type="body" sz="quarter" idx="32"/>
          </p:nvPr>
        </p:nvSpPr>
        <p:spPr>
          <a:xfrm>
            <a:off x="2733675" y="2006600"/>
            <a:ext cx="1979613" cy="1760538"/>
          </a:xfrm>
        </p:spPr>
        <p:txBody>
          <a:bodyPr/>
          <a:lstStyle/>
          <a:p>
            <a:pPr algn="ctr" eaLnBrk="1" hangingPunct="1"/>
            <a:r>
              <a:rPr lang="el-GR" sz="1600" smtClean="0"/>
              <a:t>Δεδομένου ότι κάθε λειτουργική ομάδα (υποσύστημα) της επιχείρησης αντιμετωπίζει και έναν διαφορετικό τομέα του εξωτερικού περιβάλλοντος</a:t>
            </a:r>
          </a:p>
        </p:txBody>
      </p:sp>
      <p:pic>
        <p:nvPicPr>
          <p:cNvPr id="164867" name="Θέση εικόνας 11" descr="Καθηγητής"/>
          <p:cNvPicPr>
            <a:picLocks noChangeAspect="1"/>
          </p:cNvPicPr>
          <p:nvPr/>
        </p:nvPicPr>
        <p:blipFill>
          <a:blip r:embed="rId3"/>
          <a:srcRect/>
          <a:stretch>
            <a:fillRect/>
          </a:stretch>
        </p:blipFill>
        <p:spPr bwMode="auto">
          <a:xfrm>
            <a:off x="5705475" y="4033838"/>
            <a:ext cx="781050" cy="871537"/>
          </a:xfrm>
          <a:prstGeom prst="rect">
            <a:avLst/>
          </a:prstGeom>
          <a:noFill/>
          <a:ln w="95250" cap="sq" algn="ctr">
            <a:noFill/>
            <a:miter lim="800000"/>
            <a:headEnd/>
            <a:tailEnd/>
          </a:ln>
        </p:spPr>
      </p:pic>
      <p:sp>
        <p:nvSpPr>
          <p:cNvPr id="3" name="Θέση υποσέλιδου 2"/>
          <p:cNvSpPr>
            <a:spLocks noGrp="1"/>
          </p:cNvSpPr>
          <p:nvPr>
            <p:ph type="ftr" sz="quarter" idx="45"/>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46"/>
          </p:nvPr>
        </p:nvSpPr>
        <p:spPr/>
        <p:txBody>
          <a:bodyPr/>
          <a:lstStyle/>
          <a:p>
            <a:pPr>
              <a:defRPr/>
            </a:pPr>
            <a:fld id="{CCCD3021-4E57-4CE8-8B69-C1290A683EBD}" type="slidenum">
              <a:rPr lang="el-GR"/>
              <a:pPr>
                <a:defRPr/>
              </a:pPr>
              <a:t>72</a:t>
            </a:fld>
            <a:endParaRPr lang="el-GR" dirty="0"/>
          </a:p>
        </p:txBody>
      </p:sp>
      <p:sp>
        <p:nvSpPr>
          <p:cNvPr id="13" name="Γραφικό 11" descr="Πινακίδα">
            <a:extLst>
              <a:ext uri="{FF2B5EF4-FFF2-40B4-BE49-F238E27FC236}"/>
            </a:extLst>
          </p:cNvPr>
          <p:cNvSpPr/>
          <p:nvPr/>
        </p:nvSpPr>
        <p:spPr>
          <a:xfrm>
            <a:off x="3492500" y="4121150"/>
            <a:ext cx="542925" cy="688975"/>
          </a:xfrm>
          <a:custGeom>
            <a:avLst/>
            <a:gdLst>
              <a:gd name="connsiteX0" fmla="*/ 502444 w 542925"/>
              <a:gd name="connsiteY0" fmla="*/ 426244 h 771525"/>
              <a:gd name="connsiteX1" fmla="*/ 45244 w 542925"/>
              <a:gd name="connsiteY1" fmla="*/ 426244 h 771525"/>
              <a:gd name="connsiteX2" fmla="*/ 45244 w 542925"/>
              <a:gd name="connsiteY2" fmla="*/ 159544 h 771525"/>
              <a:gd name="connsiteX3" fmla="*/ 502444 w 542925"/>
              <a:gd name="connsiteY3" fmla="*/ 159544 h 771525"/>
              <a:gd name="connsiteX4" fmla="*/ 502444 w 542925"/>
              <a:gd name="connsiteY4" fmla="*/ 426244 h 771525"/>
              <a:gd name="connsiteX5" fmla="*/ 502444 w 542925"/>
              <a:gd name="connsiteY5" fmla="*/ 83344 h 771525"/>
              <a:gd name="connsiteX6" fmla="*/ 302419 w 542925"/>
              <a:gd name="connsiteY6" fmla="*/ 83344 h 771525"/>
              <a:gd name="connsiteX7" fmla="*/ 302419 w 542925"/>
              <a:gd name="connsiteY7" fmla="*/ 35719 h 771525"/>
              <a:gd name="connsiteX8" fmla="*/ 273844 w 542925"/>
              <a:gd name="connsiteY8" fmla="*/ 7144 h 771525"/>
              <a:gd name="connsiteX9" fmla="*/ 245269 w 542925"/>
              <a:gd name="connsiteY9" fmla="*/ 35719 h 771525"/>
              <a:gd name="connsiteX10" fmla="*/ 245269 w 542925"/>
              <a:gd name="connsiteY10" fmla="*/ 83344 h 771525"/>
              <a:gd name="connsiteX11" fmla="*/ 45244 w 542925"/>
              <a:gd name="connsiteY11" fmla="*/ 83344 h 771525"/>
              <a:gd name="connsiteX12" fmla="*/ 7144 w 542925"/>
              <a:gd name="connsiteY12" fmla="*/ 121444 h 771525"/>
              <a:gd name="connsiteX13" fmla="*/ 7144 w 542925"/>
              <a:gd name="connsiteY13" fmla="*/ 426244 h 771525"/>
              <a:gd name="connsiteX14" fmla="*/ 45244 w 542925"/>
              <a:gd name="connsiteY14" fmla="*/ 464344 h 771525"/>
              <a:gd name="connsiteX15" fmla="*/ 245269 w 542925"/>
              <a:gd name="connsiteY15" fmla="*/ 464344 h 771525"/>
              <a:gd name="connsiteX16" fmla="*/ 245269 w 542925"/>
              <a:gd name="connsiteY16" fmla="*/ 769144 h 771525"/>
              <a:gd name="connsiteX17" fmla="*/ 302419 w 542925"/>
              <a:gd name="connsiteY17" fmla="*/ 769144 h 771525"/>
              <a:gd name="connsiteX18" fmla="*/ 302419 w 542925"/>
              <a:gd name="connsiteY18" fmla="*/ 464344 h 771525"/>
              <a:gd name="connsiteX19" fmla="*/ 502444 w 542925"/>
              <a:gd name="connsiteY19" fmla="*/ 464344 h 771525"/>
              <a:gd name="connsiteX20" fmla="*/ 540544 w 542925"/>
              <a:gd name="connsiteY20" fmla="*/ 426244 h 771525"/>
              <a:gd name="connsiteX21" fmla="*/ 540544 w 542925"/>
              <a:gd name="connsiteY21" fmla="*/ 121444 h 771525"/>
              <a:gd name="connsiteX22" fmla="*/ 502444 w 542925"/>
              <a:gd name="connsiteY22" fmla="*/ 83344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42925" h="771525">
                <a:moveTo>
                  <a:pt x="502444" y="426244"/>
                </a:moveTo>
                <a:lnTo>
                  <a:pt x="45244" y="426244"/>
                </a:lnTo>
                <a:lnTo>
                  <a:pt x="45244" y="159544"/>
                </a:lnTo>
                <a:lnTo>
                  <a:pt x="502444" y="159544"/>
                </a:lnTo>
                <a:lnTo>
                  <a:pt x="502444" y="426244"/>
                </a:lnTo>
                <a:close/>
                <a:moveTo>
                  <a:pt x="502444" y="83344"/>
                </a:moveTo>
                <a:lnTo>
                  <a:pt x="302419" y="83344"/>
                </a:lnTo>
                <a:lnTo>
                  <a:pt x="302419" y="35719"/>
                </a:lnTo>
                <a:cubicBezTo>
                  <a:pt x="302419" y="19526"/>
                  <a:pt x="290036" y="7144"/>
                  <a:pt x="273844" y="7144"/>
                </a:cubicBezTo>
                <a:cubicBezTo>
                  <a:pt x="257651" y="7144"/>
                  <a:pt x="245269" y="19526"/>
                  <a:pt x="245269" y="35719"/>
                </a:cubicBezTo>
                <a:lnTo>
                  <a:pt x="245269" y="83344"/>
                </a:lnTo>
                <a:lnTo>
                  <a:pt x="45244" y="83344"/>
                </a:lnTo>
                <a:cubicBezTo>
                  <a:pt x="24289" y="83344"/>
                  <a:pt x="7144" y="100489"/>
                  <a:pt x="7144" y="121444"/>
                </a:cubicBezTo>
                <a:lnTo>
                  <a:pt x="7144" y="426244"/>
                </a:lnTo>
                <a:cubicBezTo>
                  <a:pt x="7144" y="447199"/>
                  <a:pt x="24289" y="464344"/>
                  <a:pt x="45244" y="464344"/>
                </a:cubicBezTo>
                <a:lnTo>
                  <a:pt x="245269" y="464344"/>
                </a:lnTo>
                <a:lnTo>
                  <a:pt x="245269" y="769144"/>
                </a:lnTo>
                <a:lnTo>
                  <a:pt x="302419" y="769144"/>
                </a:lnTo>
                <a:lnTo>
                  <a:pt x="302419" y="464344"/>
                </a:lnTo>
                <a:lnTo>
                  <a:pt x="502444" y="464344"/>
                </a:lnTo>
                <a:cubicBezTo>
                  <a:pt x="523399" y="464344"/>
                  <a:pt x="540544" y="447199"/>
                  <a:pt x="540544" y="426244"/>
                </a:cubicBezTo>
                <a:lnTo>
                  <a:pt x="540544" y="121444"/>
                </a:lnTo>
                <a:cubicBezTo>
                  <a:pt x="540544" y="100489"/>
                  <a:pt x="523399" y="83344"/>
                  <a:pt x="502444" y="83344"/>
                </a:cubicBezTo>
                <a:close/>
              </a:path>
            </a:pathLst>
          </a:custGeom>
          <a:solidFill>
            <a:schemeClr val="tx1">
              <a:lumMod val="75000"/>
              <a:lumOff val="25000"/>
            </a:schemeClr>
          </a:solid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64871" name="Θέση κειμένου 13"/>
          <p:cNvSpPr txBox="1">
            <a:spLocks/>
          </p:cNvSpPr>
          <p:nvPr/>
        </p:nvSpPr>
        <p:spPr bwMode="auto">
          <a:xfrm>
            <a:off x="5222875" y="2006600"/>
            <a:ext cx="1858963" cy="1760538"/>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Προσδιορίζουν τρεις τομείς (επιστημονικός, τεχνικο-οικονομικός, καθώς και της αγοράς)</a:t>
            </a:r>
          </a:p>
        </p:txBody>
      </p:sp>
      <p:sp>
        <p:nvSpPr>
          <p:cNvPr id="164872" name="Θέση κειμένου 13"/>
          <p:cNvSpPr txBox="1">
            <a:spLocks/>
          </p:cNvSpPr>
          <p:nvPr/>
        </p:nvSpPr>
        <p:spPr bwMode="auto">
          <a:xfrm>
            <a:off x="7445375" y="2006600"/>
            <a:ext cx="1981200" cy="1760538"/>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Στους οποίους αντιστοιχούν τρία τμήματα της επιχείρησης (έρευνας, παραγωγής και πωλήσεων)</a:t>
            </a:r>
          </a:p>
          <a:p>
            <a:pPr algn="ctr">
              <a:lnSpc>
                <a:spcPct val="90000"/>
              </a:lnSpc>
              <a:spcBef>
                <a:spcPts val="1000"/>
              </a:spcBef>
              <a:buClr>
                <a:schemeClr val="accent1"/>
              </a:buClr>
              <a:buFont typeface="Calibri" pitchFamily="34" charset="0"/>
              <a:buNone/>
            </a:pPr>
            <a:endParaRPr lang="el-GR" sz="1600">
              <a:solidFill>
                <a:srgbClr val="404040"/>
              </a:solidFill>
              <a:latin typeface="Calibri" pitchFamily="34" charset="0"/>
            </a:endParaRPr>
          </a:p>
        </p:txBody>
      </p:sp>
      <p:sp>
        <p:nvSpPr>
          <p:cNvPr id="164873" name="TextBox 29"/>
          <p:cNvSpPr txBox="1">
            <a:spLocks noChangeArrowheads="1"/>
          </p:cNvSpPr>
          <p:nvPr/>
        </p:nvSpPr>
        <p:spPr bwMode="auto">
          <a:xfrm>
            <a:off x="4684713" y="2301875"/>
            <a:ext cx="504825" cy="584200"/>
          </a:xfrm>
          <a:prstGeom prst="rect">
            <a:avLst/>
          </a:prstGeom>
          <a:noFill/>
          <a:ln w="9525">
            <a:noFill/>
            <a:miter lim="800000"/>
            <a:headEnd/>
            <a:tailEnd/>
          </a:ln>
        </p:spPr>
        <p:txBody>
          <a:bodyPr>
            <a:spAutoFit/>
          </a:bodyPr>
          <a:lstStyle/>
          <a:p>
            <a:pPr algn="ctr"/>
            <a:r>
              <a:rPr lang="el-GR" sz="3200" b="1">
                <a:solidFill>
                  <a:schemeClr val="accent1"/>
                </a:solidFill>
                <a:latin typeface="Calibri" pitchFamily="34" charset="0"/>
              </a:rPr>
              <a:t>&gt;</a:t>
            </a:r>
          </a:p>
        </p:txBody>
      </p:sp>
      <p:sp>
        <p:nvSpPr>
          <p:cNvPr id="164874" name="TextBox 36"/>
          <p:cNvSpPr txBox="1">
            <a:spLocks noChangeArrowheads="1"/>
          </p:cNvSpPr>
          <p:nvPr/>
        </p:nvSpPr>
        <p:spPr bwMode="auto">
          <a:xfrm>
            <a:off x="7089775" y="2301875"/>
            <a:ext cx="504825" cy="584200"/>
          </a:xfrm>
          <a:prstGeom prst="rect">
            <a:avLst/>
          </a:prstGeom>
          <a:noFill/>
          <a:ln w="9525">
            <a:noFill/>
            <a:miter lim="800000"/>
            <a:headEnd/>
            <a:tailEnd/>
          </a:ln>
        </p:spPr>
        <p:txBody>
          <a:bodyPr>
            <a:spAutoFit/>
          </a:bodyPr>
          <a:lstStyle/>
          <a:p>
            <a:pPr algn="ctr"/>
            <a:r>
              <a:rPr lang="el-GR" sz="3200" b="1">
                <a:solidFill>
                  <a:schemeClr val="accent1"/>
                </a:solidFill>
                <a:latin typeface="Calibri" pitchFamily="34" charset="0"/>
              </a:rPr>
              <a:t>&gt;</a:t>
            </a:r>
          </a:p>
        </p:txBody>
      </p:sp>
      <p:sp>
        <p:nvSpPr>
          <p:cNvPr id="164875" name="TextBox 37"/>
          <p:cNvSpPr txBox="1">
            <a:spLocks noChangeArrowheads="1"/>
          </p:cNvSpPr>
          <p:nvPr/>
        </p:nvSpPr>
        <p:spPr bwMode="auto">
          <a:xfrm>
            <a:off x="98059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7" name="Γραφικό 5" descr="Καρτελάκι">
            <a:extLst>
              <a:ext uri="{FF2B5EF4-FFF2-40B4-BE49-F238E27FC236}"/>
            </a:extLst>
          </p:cNvPr>
          <p:cNvSpPr/>
          <p:nvPr/>
        </p:nvSpPr>
        <p:spPr>
          <a:xfrm>
            <a:off x="8156575" y="4168775"/>
            <a:ext cx="577850" cy="593725"/>
          </a:xfrm>
          <a:custGeom>
            <a:avLst/>
            <a:gdLst>
              <a:gd name="connsiteX0" fmla="*/ 197644 w 676275"/>
              <a:gd name="connsiteY0" fmla="*/ 273844 h 714375"/>
              <a:gd name="connsiteX1" fmla="*/ 159544 w 676275"/>
              <a:gd name="connsiteY1" fmla="*/ 235744 h 714375"/>
              <a:gd name="connsiteX2" fmla="*/ 177641 w 676275"/>
              <a:gd name="connsiteY2" fmla="*/ 203359 h 714375"/>
              <a:gd name="connsiteX3" fmla="*/ 178594 w 676275"/>
              <a:gd name="connsiteY3" fmla="*/ 226219 h 714375"/>
              <a:gd name="connsiteX4" fmla="*/ 197644 w 676275"/>
              <a:gd name="connsiteY4" fmla="*/ 245269 h 714375"/>
              <a:gd name="connsiteX5" fmla="*/ 216694 w 676275"/>
              <a:gd name="connsiteY5" fmla="*/ 226219 h 714375"/>
              <a:gd name="connsiteX6" fmla="*/ 215741 w 676275"/>
              <a:gd name="connsiteY6" fmla="*/ 202406 h 714375"/>
              <a:gd name="connsiteX7" fmla="*/ 235744 w 676275"/>
              <a:gd name="connsiteY7" fmla="*/ 235744 h 714375"/>
              <a:gd name="connsiteX8" fmla="*/ 197644 w 676275"/>
              <a:gd name="connsiteY8" fmla="*/ 273844 h 714375"/>
              <a:gd name="connsiteX9" fmla="*/ 666274 w 676275"/>
              <a:gd name="connsiteY9" fmla="*/ 437674 h 714375"/>
              <a:gd name="connsiteX10" fmla="*/ 399574 w 676275"/>
              <a:gd name="connsiteY10" fmla="*/ 170974 h 714375"/>
              <a:gd name="connsiteX11" fmla="*/ 372904 w 676275"/>
              <a:gd name="connsiteY11" fmla="*/ 159544 h 714375"/>
              <a:gd name="connsiteX12" fmla="*/ 209074 w 676275"/>
              <a:gd name="connsiteY12" fmla="*/ 159544 h 714375"/>
              <a:gd name="connsiteX13" fmla="*/ 144304 w 676275"/>
              <a:gd name="connsiteY13" fmla="*/ 102394 h 714375"/>
              <a:gd name="connsiteX14" fmla="*/ 110966 w 676275"/>
              <a:gd name="connsiteY14" fmla="*/ 96679 h 714375"/>
              <a:gd name="connsiteX15" fmla="*/ 45244 w 676275"/>
              <a:gd name="connsiteY15" fmla="*/ 26194 h 714375"/>
              <a:gd name="connsiteX16" fmla="*/ 26194 w 676275"/>
              <a:gd name="connsiteY16" fmla="*/ 7144 h 714375"/>
              <a:gd name="connsiteX17" fmla="*/ 7144 w 676275"/>
              <a:gd name="connsiteY17" fmla="*/ 26194 h 714375"/>
              <a:gd name="connsiteX18" fmla="*/ 105251 w 676275"/>
              <a:gd name="connsiteY18" fmla="*/ 134779 h 714375"/>
              <a:gd name="connsiteX19" fmla="*/ 137636 w 676275"/>
              <a:gd name="connsiteY19" fmla="*/ 140494 h 714375"/>
              <a:gd name="connsiteX20" fmla="*/ 170974 w 676275"/>
              <a:gd name="connsiteY20" fmla="*/ 165259 h 714375"/>
              <a:gd name="connsiteX21" fmla="*/ 122396 w 676275"/>
              <a:gd name="connsiteY21" fmla="*/ 236696 h 714375"/>
              <a:gd name="connsiteX22" fmla="*/ 122396 w 676275"/>
              <a:gd name="connsiteY22" fmla="*/ 411004 h 714375"/>
              <a:gd name="connsiteX23" fmla="*/ 133826 w 676275"/>
              <a:gd name="connsiteY23" fmla="*/ 437674 h 714375"/>
              <a:gd name="connsiteX24" fmla="*/ 400526 w 676275"/>
              <a:gd name="connsiteY24" fmla="*/ 704374 h 714375"/>
              <a:gd name="connsiteX25" fmla="*/ 426244 w 676275"/>
              <a:gd name="connsiteY25" fmla="*/ 714851 h 714375"/>
              <a:gd name="connsiteX26" fmla="*/ 452914 w 676275"/>
              <a:gd name="connsiteY26" fmla="*/ 703421 h 714375"/>
              <a:gd name="connsiteX27" fmla="*/ 665321 w 676275"/>
              <a:gd name="connsiteY27" fmla="*/ 491014 h 714375"/>
              <a:gd name="connsiteX28" fmla="*/ 666274 w 676275"/>
              <a:gd name="connsiteY28" fmla="*/ 437674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76275" h="714375">
                <a:moveTo>
                  <a:pt x="197644" y="273844"/>
                </a:moveTo>
                <a:cubicBezTo>
                  <a:pt x="176689" y="273844"/>
                  <a:pt x="159544" y="256699"/>
                  <a:pt x="159544" y="235744"/>
                </a:cubicBezTo>
                <a:cubicBezTo>
                  <a:pt x="159544" y="222409"/>
                  <a:pt x="167164" y="210026"/>
                  <a:pt x="177641" y="203359"/>
                </a:cubicBezTo>
                <a:cubicBezTo>
                  <a:pt x="177641" y="210026"/>
                  <a:pt x="178594" y="217646"/>
                  <a:pt x="178594" y="226219"/>
                </a:cubicBezTo>
                <a:cubicBezTo>
                  <a:pt x="178594" y="236696"/>
                  <a:pt x="187166" y="245269"/>
                  <a:pt x="197644" y="245269"/>
                </a:cubicBezTo>
                <a:cubicBezTo>
                  <a:pt x="208121" y="245269"/>
                  <a:pt x="216694" y="236696"/>
                  <a:pt x="216694" y="226219"/>
                </a:cubicBezTo>
                <a:cubicBezTo>
                  <a:pt x="216694" y="217646"/>
                  <a:pt x="216694" y="210026"/>
                  <a:pt x="215741" y="202406"/>
                </a:cubicBezTo>
                <a:cubicBezTo>
                  <a:pt x="227171" y="209074"/>
                  <a:pt x="235744" y="221456"/>
                  <a:pt x="235744" y="235744"/>
                </a:cubicBezTo>
                <a:cubicBezTo>
                  <a:pt x="235744" y="256699"/>
                  <a:pt x="218599" y="273844"/>
                  <a:pt x="197644" y="273844"/>
                </a:cubicBezTo>
                <a:close/>
                <a:moveTo>
                  <a:pt x="666274" y="437674"/>
                </a:moveTo>
                <a:lnTo>
                  <a:pt x="399574" y="170974"/>
                </a:lnTo>
                <a:cubicBezTo>
                  <a:pt x="391954" y="163354"/>
                  <a:pt x="382429" y="159544"/>
                  <a:pt x="372904" y="159544"/>
                </a:cubicBezTo>
                <a:lnTo>
                  <a:pt x="209074" y="159544"/>
                </a:lnTo>
                <a:cubicBezTo>
                  <a:pt x="198596" y="126206"/>
                  <a:pt x="178594" y="109061"/>
                  <a:pt x="144304" y="102394"/>
                </a:cubicBezTo>
                <a:cubicBezTo>
                  <a:pt x="131921" y="100489"/>
                  <a:pt x="121444" y="98584"/>
                  <a:pt x="110966" y="96679"/>
                </a:cubicBezTo>
                <a:cubicBezTo>
                  <a:pt x="56674" y="89059"/>
                  <a:pt x="45244" y="87154"/>
                  <a:pt x="45244" y="26194"/>
                </a:cubicBezTo>
                <a:cubicBezTo>
                  <a:pt x="45244" y="15716"/>
                  <a:pt x="36671" y="7144"/>
                  <a:pt x="26194" y="7144"/>
                </a:cubicBezTo>
                <a:cubicBezTo>
                  <a:pt x="15716" y="7144"/>
                  <a:pt x="7144" y="15716"/>
                  <a:pt x="7144" y="26194"/>
                </a:cubicBezTo>
                <a:cubicBezTo>
                  <a:pt x="7144" y="115729"/>
                  <a:pt x="42386" y="125254"/>
                  <a:pt x="105251" y="134779"/>
                </a:cubicBezTo>
                <a:cubicBezTo>
                  <a:pt x="114776" y="136684"/>
                  <a:pt x="125254" y="137636"/>
                  <a:pt x="137636" y="140494"/>
                </a:cubicBezTo>
                <a:cubicBezTo>
                  <a:pt x="150019" y="143351"/>
                  <a:pt x="163354" y="145256"/>
                  <a:pt x="170974" y="165259"/>
                </a:cubicBezTo>
                <a:cubicBezTo>
                  <a:pt x="142399" y="176689"/>
                  <a:pt x="122396" y="204311"/>
                  <a:pt x="122396" y="236696"/>
                </a:cubicBezTo>
                <a:lnTo>
                  <a:pt x="122396" y="411004"/>
                </a:lnTo>
                <a:cubicBezTo>
                  <a:pt x="122396" y="421481"/>
                  <a:pt x="126206" y="431006"/>
                  <a:pt x="133826" y="437674"/>
                </a:cubicBezTo>
                <a:lnTo>
                  <a:pt x="400526" y="704374"/>
                </a:lnTo>
                <a:cubicBezTo>
                  <a:pt x="407194" y="711994"/>
                  <a:pt x="416719" y="714851"/>
                  <a:pt x="426244" y="714851"/>
                </a:cubicBezTo>
                <a:cubicBezTo>
                  <a:pt x="435769" y="714851"/>
                  <a:pt x="445294" y="711041"/>
                  <a:pt x="452914" y="703421"/>
                </a:cubicBezTo>
                <a:lnTo>
                  <a:pt x="665321" y="491014"/>
                </a:lnTo>
                <a:cubicBezTo>
                  <a:pt x="680561" y="476726"/>
                  <a:pt x="680561" y="451961"/>
                  <a:pt x="666274" y="437674"/>
                </a:cubicBezTo>
                <a:close/>
              </a:path>
            </a:pathLst>
          </a:custGeom>
          <a:solidFill>
            <a:schemeClr val="tx1">
              <a:lumMod val="75000"/>
              <a:lumOff val="25000"/>
            </a:schemeClr>
          </a:solid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8" name="Rectangle 94">
            <a:extLst>
              <a:ext uri="{FF2B5EF4-FFF2-40B4-BE49-F238E27FC236}"/>
              <a:ext uri="{C183D7F6-B498-43B3-948B-1728B52AA6E4}"/>
            </a:extLst>
          </p:cNvPr>
          <p:cNvSpPr>
            <a:spLocks noGrp="1" noRot="1" noChangeAspect="1" noMove="1" noResize="1" noEditPoints="1" noAdjustHandles="1" noChangeArrowheads="1" noChangeShapeType="1" noTextEdit="1"/>
          </p:cNvSpPr>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7" name="Rectangle 96">
            <a:extLst>
              <a:ext uri="{FF2B5EF4-FFF2-40B4-BE49-F238E27FC236}"/>
              <a:ext uri="{C183D7F6-B498-43B3-948B-1728B52AA6E4}"/>
            </a:extLst>
          </p:cNvPr>
          <p:cNvSpPr>
            <a:spLocks noGrp="1" noRot="1" noChangeAspect="1" noMove="1" noResize="1" noEditPoints="1" noAdjustHandles="1" noChangeArrowheads="1" noChangeShapeType="1" noTextEdit="1"/>
          </p:cNvSpPr>
          <p:nvPr/>
        </p:nvSpPr>
        <p:spPr>
          <a:xfrm>
            <a:off x="0" y="0"/>
            <a:ext cx="2012950" cy="6858000"/>
          </a:xfrm>
          <a:prstGeom prst="rect">
            <a:avLst/>
          </a:prstGeom>
          <a:solidFill>
            <a:srgbClr val="6B55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Τίτλος 1"/>
          <p:cNvSpPr>
            <a:spLocks noGrp="1"/>
          </p:cNvSpPr>
          <p:nvPr>
            <p:ph type="title"/>
          </p:nvPr>
        </p:nvSpPr>
        <p:spPr>
          <a:xfrm>
            <a:off x="636588" y="2074863"/>
            <a:ext cx="2752725" cy="2708275"/>
          </a:xfrm>
          <a:prstGeom prst="ellipse">
            <a:avLst/>
          </a:prstGeom>
          <a:solidFill>
            <a:schemeClr val="accent3">
              <a:lumMod val="20000"/>
              <a:lumOff val="80000"/>
            </a:schemeClr>
          </a:solidFill>
          <a:ln w="174625" cmpd="thinThick">
            <a:solidFill>
              <a:srgbClr val="262626"/>
            </a:solidFill>
          </a:ln>
        </p:spPr>
        <p:txBody>
          <a:bodyPr lIns="91440" tIns="45720" rIns="91440" bIns="45720">
            <a:normAutofit/>
          </a:bodyPr>
          <a:lstStyle/>
          <a:p>
            <a:pPr algn="ctr" eaLnBrk="1" fontAlgn="auto" hangingPunct="1">
              <a:spcAft>
                <a:spcPts val="0"/>
              </a:spcAft>
              <a:defRPr/>
            </a:pPr>
            <a:r>
              <a:rPr lang="el-GR" sz="1600" b="1" dirty="0" err="1" smtClean="0">
                <a:solidFill>
                  <a:schemeClr val="tx1">
                    <a:lumMod val="65000"/>
                    <a:lumOff val="35000"/>
                  </a:schemeClr>
                </a:solidFill>
              </a:rPr>
              <a:t>Δι</a:t>
            </a:r>
            <a:r>
              <a:rPr lang="en-US" sz="1600" b="1" dirty="0" err="1" smtClean="0">
                <a:solidFill>
                  <a:schemeClr val="tx1">
                    <a:lumMod val="65000"/>
                    <a:lumOff val="35000"/>
                  </a:schemeClr>
                </a:solidFill>
              </a:rPr>
              <a:t>αφοροποίηση</a:t>
            </a:r>
            <a:r>
              <a:rPr lang="en-US" sz="1600" b="1" dirty="0" smtClean="0">
                <a:solidFill>
                  <a:schemeClr val="tx1">
                    <a:lumMod val="65000"/>
                    <a:lumOff val="35000"/>
                  </a:schemeClr>
                </a:solidFill>
              </a:rPr>
              <a:t> </a:t>
            </a:r>
            <a:r>
              <a:rPr lang="en-US" sz="1600" b="1" dirty="0">
                <a:solidFill>
                  <a:schemeClr val="tx1">
                    <a:lumMod val="65000"/>
                    <a:lumOff val="35000"/>
                  </a:schemeClr>
                </a:solidFill>
              </a:rPr>
              <a:t>υποσυστημάτων ανάμεσα στα τμήματα έρευνας και ανάπτυξης (R&amp;D), παραγωγής και πωλήσεων</a:t>
            </a:r>
          </a:p>
        </p:txBody>
      </p:sp>
      <p:pic>
        <p:nvPicPr>
          <p:cNvPr id="166917" name="Εικόνα 20" descr="9-9"/>
          <p:cNvPicPr>
            <a:picLocks noChangeAspect="1" noChangeArrowheads="1"/>
          </p:cNvPicPr>
          <p:nvPr/>
        </p:nvPicPr>
        <p:blipFill>
          <a:blip r:embed="rId3">
            <a:grayscl/>
          </a:blip>
          <a:srcRect/>
          <a:stretch>
            <a:fillRect/>
          </a:stretch>
        </p:blipFill>
        <p:spPr bwMode="auto">
          <a:xfrm>
            <a:off x="3602038" y="477838"/>
            <a:ext cx="8158162" cy="5557837"/>
          </a:xfrm>
          <a:prstGeom prst="rect">
            <a:avLst/>
          </a:prstGeom>
          <a:noFill/>
          <a:ln w="9525">
            <a:noFill/>
            <a:miter lim="800000"/>
            <a:headEnd/>
            <a:tailEnd/>
          </a:ln>
        </p:spPr>
      </p:pic>
      <p:sp>
        <p:nvSpPr>
          <p:cNvPr id="166918" name="Θέση αριθμού διαφάνειας 3"/>
          <p:cNvSpPr>
            <a:spLocks noGrp="1"/>
          </p:cNvSpPr>
          <p:nvPr>
            <p:ph type="sldNum" sz="quarter" idx="34"/>
          </p:nvPr>
        </p:nvSpPr>
        <p:spPr bwMode="auto">
          <a:xfrm>
            <a:off x="11310938" y="6356350"/>
            <a:ext cx="558800" cy="365125"/>
          </a:xfrm>
          <a:prstGeom prst="ellipse">
            <a:avLst/>
          </a:prstGeom>
          <a:noFill/>
          <a:ln>
            <a:round/>
            <a:headEnd/>
            <a:tailEnd/>
          </a:ln>
        </p:spPr>
        <p:txBody>
          <a:bodyPr wrap="square" lIns="91440" tIns="45720" rIns="91440" bIns="45720" numCol="1" anchorCtr="0" compatLnSpc="1">
            <a:prstTxWarp prst="textNoShape">
              <a:avLst/>
            </a:prstTxWarp>
          </a:bodyPr>
          <a:lstStyle/>
          <a:p>
            <a:pPr algn="r" fontAlgn="base">
              <a:lnSpc>
                <a:spcPct val="90000"/>
              </a:lnSpc>
              <a:spcBef>
                <a:spcPct val="0"/>
              </a:spcBef>
              <a:spcAft>
                <a:spcPts val="600"/>
              </a:spcAft>
            </a:pPr>
            <a:fld id="{75CB7EE8-835C-4859-B91C-CEA6F2428E11}" type="slidenum">
              <a:rPr lang="en-US" sz="1200" smtClean="0">
                <a:solidFill>
                  <a:srgbClr val="898989"/>
                </a:solidFill>
                <a:latin typeface="Calibri" pitchFamily="34" charset="0"/>
                <a:cs typeface="Arial" charset="0"/>
              </a:rPr>
              <a:pPr algn="r" fontAlgn="base">
                <a:lnSpc>
                  <a:spcPct val="90000"/>
                </a:lnSpc>
                <a:spcBef>
                  <a:spcPct val="0"/>
                </a:spcBef>
                <a:spcAft>
                  <a:spcPts val="600"/>
                </a:spcAft>
              </a:pPr>
              <a:t>73</a:t>
            </a:fld>
            <a:endParaRPr lang="en-US" sz="1200" smtClean="0">
              <a:solidFill>
                <a:srgbClr val="898989"/>
              </a:solidFill>
              <a:latin typeface="Calibri" pitchFamily="34" charset="0"/>
              <a:cs typeface="Arial" charset="0"/>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8961" name="Εικόνα 11"/>
          <p:cNvPicPr>
            <a:picLocks noChangeAspect="1"/>
          </p:cNvPicPr>
          <p:nvPr/>
        </p:nvPicPr>
        <p:blipFill>
          <a:blip r:embed="rId3"/>
          <a:srcRect/>
          <a:stretch>
            <a:fillRect/>
          </a:stretch>
        </p:blipFill>
        <p:spPr bwMode="auto">
          <a:xfrm>
            <a:off x="3668713" y="1062038"/>
            <a:ext cx="1984375" cy="2008187"/>
          </a:xfrm>
          <a:prstGeom prst="rect">
            <a:avLst/>
          </a:prstGeom>
          <a:noFill/>
          <a:ln w="9525">
            <a:noFill/>
            <a:miter lim="800000"/>
            <a:headEnd/>
            <a:tailEnd/>
          </a:ln>
        </p:spPr>
      </p:pic>
      <p:pic>
        <p:nvPicPr>
          <p:cNvPr id="18" name="Θέση εικόνας 17" descr="Κοντινή εικόνα βιβλίων αρχιτεκτονικής σε ράφι βιβλιοθήκης"/>
          <p:cNvPicPr>
            <a:picLocks noGrp="1" noChangeAspect="1"/>
          </p:cNvPicPr>
          <p:nvPr>
            <p:ph type="pic" sz="quarter" idx="13"/>
          </p:nvPr>
        </p:nvPicPr>
        <p:blipFill>
          <a:blip r:embed="rId4"/>
          <a:stretch>
            <a:fillRect/>
          </a:stretch>
        </p:blipFill>
        <p:spPr>
          <a:xfrm>
            <a:off x="3175" y="39688"/>
            <a:ext cx="12192000" cy="6778625"/>
          </a:xfrm>
        </p:spPr>
      </p:pic>
      <p:sp>
        <p:nvSpPr>
          <p:cNvPr id="3" name="Τίτλος 2"/>
          <p:cNvSpPr>
            <a:spLocks noGrp="1"/>
          </p:cNvSpPr>
          <p:nvPr>
            <p:ph type="ctrTitle"/>
          </p:nvPr>
        </p:nvSpPr>
        <p:spPr>
          <a:xfrm>
            <a:off x="1555750" y="176213"/>
            <a:ext cx="4859338" cy="6480175"/>
          </a:xfrm>
        </p:spPr>
        <p:txBody>
          <a:bodyPr/>
          <a:lstStyle/>
          <a:p>
            <a:pPr algn="ctr" eaLnBrk="1" fontAlgn="auto" hangingPunct="1">
              <a:spcAft>
                <a:spcPts val="0"/>
              </a:spcAft>
              <a:defRPr/>
            </a:pP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2400" b="1" dirty="0"/>
              <a:t>Κύρια αποτελέσματα </a:t>
            </a:r>
            <a:br>
              <a:rPr lang="el-GR" sz="2400" b="1" dirty="0"/>
            </a:br>
            <a:r>
              <a:rPr lang="el-GR" sz="2400" b="1" dirty="0"/>
              <a:t>&amp; συμπεράσματα </a:t>
            </a:r>
            <a:br>
              <a:rPr lang="el-GR" sz="2400" b="1" dirty="0"/>
            </a:br>
            <a:r>
              <a:rPr lang="el-GR" sz="2400" b="1" dirty="0"/>
              <a:t>των μελετών των ερευνητών</a:t>
            </a:r>
            <a:endParaRPr lang="el-GR" sz="2400" dirty="0"/>
          </a:p>
        </p:txBody>
      </p:sp>
      <p:sp>
        <p:nvSpPr>
          <p:cNvPr id="8" name="Ορθογώνιο 6" descr="Πλαίσιο επισήμανσης."/>
          <p:cNvSpPr/>
          <p:nvPr/>
        </p:nvSpPr>
        <p:spPr>
          <a:xfrm rot="10800000" flipV="1">
            <a:off x="2138363" y="2841625"/>
            <a:ext cx="3743325" cy="2286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pic>
        <p:nvPicPr>
          <p:cNvPr id="168965" name="Picture 4" descr="ÎÏÎ¿ÏÎ­Î»ÎµÏÎ¼Î± ÎµÎ¹ÎºÏÎ½Î±Ï Î³Î¹Î± RESEARCH BLACK WHITE IMAGES"/>
          <p:cNvPicPr>
            <a:picLocks noChangeAspect="1" noChangeArrowheads="1"/>
          </p:cNvPicPr>
          <p:nvPr/>
        </p:nvPicPr>
        <p:blipFill>
          <a:blip r:embed="rId5"/>
          <a:srcRect/>
          <a:stretch>
            <a:fillRect/>
          </a:stretch>
        </p:blipFill>
        <p:spPr bwMode="auto">
          <a:xfrm>
            <a:off x="2281238" y="657225"/>
            <a:ext cx="3455987" cy="2036763"/>
          </a:xfrm>
          <a:prstGeom prst="rect">
            <a:avLst/>
          </a:prstGeom>
          <a:noFill/>
          <a:ln w="9525">
            <a:noFill/>
            <a:miter lim="800000"/>
            <a:headEnd/>
            <a:tailEnd/>
          </a:ln>
        </p:spPr>
      </p:pic>
      <p:pic>
        <p:nvPicPr>
          <p:cNvPr id="168966" name="Picture 4" descr="ÎÏÎ¿ÏÎ­Î»ÎµÏÎ¼Î± ÎµÎ¹ÎºÏÎ½Î±Ï Î³Î¹Î± books black white images"/>
          <p:cNvPicPr>
            <a:picLocks noChangeAspect="1" noChangeArrowheads="1"/>
          </p:cNvPicPr>
          <p:nvPr/>
        </p:nvPicPr>
        <p:blipFill>
          <a:blip r:embed="rId6"/>
          <a:srcRect/>
          <a:stretch>
            <a:fillRect/>
          </a:stretch>
        </p:blipFill>
        <p:spPr bwMode="auto">
          <a:xfrm>
            <a:off x="2281238" y="611188"/>
            <a:ext cx="3600450" cy="22304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Θέση περιεχομένου 5"/>
          <p:cNvSpPr>
            <a:spLocks noGrp="1"/>
          </p:cNvSpPr>
          <p:nvPr>
            <p:ph idx="4294967295"/>
          </p:nvPr>
        </p:nvSpPr>
        <p:spPr>
          <a:xfrm>
            <a:off x="754063" y="2652713"/>
            <a:ext cx="5716587" cy="2162175"/>
          </a:xfrm>
        </p:spPr>
        <p:txBody>
          <a:bodyPr rtlCol="0">
            <a:noAutofit/>
          </a:bodyPr>
          <a:lstStyle/>
          <a:p>
            <a:pPr marL="0" indent="0" algn="ctr" eaLnBrk="1" fontAlgn="auto" hangingPunct="1">
              <a:spcAft>
                <a:spcPts val="0"/>
              </a:spcAft>
              <a:buFont typeface="Calibri" pitchFamily="34" charset="0"/>
              <a:buNone/>
              <a:defRPr/>
            </a:pPr>
            <a:r>
              <a:rPr lang="el-GR" dirty="0">
                <a:solidFill>
                  <a:schemeClr val="tx1">
                    <a:lumMod val="75000"/>
                    <a:lumOff val="25000"/>
                  </a:schemeClr>
                </a:solidFill>
              </a:rPr>
              <a:t>Οι επιχειρήσεις που λειτουργούν αποτελεσματικά σε </a:t>
            </a:r>
            <a:r>
              <a:rPr lang="el-GR" b="1" dirty="0">
                <a:solidFill>
                  <a:schemeClr val="tx1">
                    <a:lumMod val="75000"/>
                    <a:lumOff val="25000"/>
                  </a:schemeClr>
                </a:solidFill>
              </a:rPr>
              <a:t>σταθερά περιβάλλοντα </a:t>
            </a:r>
            <a:r>
              <a:rPr lang="el-GR" dirty="0">
                <a:solidFill>
                  <a:schemeClr val="tx1">
                    <a:lumMod val="75000"/>
                    <a:lumOff val="25000"/>
                  </a:schemeClr>
                </a:solidFill>
              </a:rPr>
              <a:t>τείνουν να έχουν Οργανωτικές Δομές με λιγότερα τμήματα</a:t>
            </a:r>
          </a:p>
          <a:p>
            <a:pPr marL="0" indent="0" eaLnBrk="1" fontAlgn="auto" hangingPunct="1">
              <a:spcAft>
                <a:spcPts val="0"/>
              </a:spcAft>
              <a:buFont typeface="Calibri" pitchFamily="34" charset="0"/>
              <a:buNone/>
              <a:defRPr/>
            </a:pPr>
            <a:endParaRPr lang="el-GR" dirty="0">
              <a:solidFill>
                <a:schemeClr val="tx1">
                  <a:lumMod val="75000"/>
                  <a:lumOff val="25000"/>
                </a:schemeClr>
              </a:solidFill>
            </a:endParaRPr>
          </a:p>
          <a:p>
            <a:pPr eaLnBrk="1" fontAlgn="auto" hangingPunct="1">
              <a:spcAft>
                <a:spcPts val="0"/>
              </a:spcAft>
              <a:defRPr/>
            </a:pPr>
            <a:endParaRPr lang="el-GR" dirty="0">
              <a:solidFill>
                <a:schemeClr val="tx1">
                  <a:lumMod val="75000"/>
                  <a:lumOff val="25000"/>
                </a:schemeClr>
              </a:solidFill>
            </a:endParaRPr>
          </a:p>
          <a:p>
            <a:pPr eaLnBrk="1" fontAlgn="auto" hangingPunct="1">
              <a:spcAft>
                <a:spcPts val="0"/>
              </a:spcAft>
              <a:defRPr/>
            </a:pPr>
            <a:endParaRPr lang="el-GR" dirty="0">
              <a:solidFill>
                <a:schemeClr val="tx1">
                  <a:lumMod val="75000"/>
                  <a:lumOff val="25000"/>
                </a:schemeClr>
              </a:solidFill>
            </a:endParaRPr>
          </a:p>
          <a:p>
            <a:pPr marL="0" indent="0" algn="ctr" eaLnBrk="1" fontAlgn="auto" hangingPunct="1">
              <a:spcAft>
                <a:spcPts val="0"/>
              </a:spcAft>
              <a:buFont typeface="Calibri" pitchFamily="34" charset="0"/>
              <a:buNone/>
              <a:defRPr/>
            </a:pPr>
            <a:r>
              <a:rPr lang="el-GR" dirty="0">
                <a:solidFill>
                  <a:schemeClr val="tx1">
                    <a:lumMod val="75000"/>
                    <a:lumOff val="25000"/>
                  </a:schemeClr>
                </a:solidFill>
              </a:rPr>
              <a:t>από τις αντίστοιχες επιχειρήσεις που λειτουργούν αποτελεσματικά σε </a:t>
            </a:r>
            <a:r>
              <a:rPr lang="el-GR" b="1" dirty="0">
                <a:solidFill>
                  <a:schemeClr val="tx1">
                    <a:lumMod val="75000"/>
                    <a:lumOff val="25000"/>
                  </a:schemeClr>
                </a:solidFill>
              </a:rPr>
              <a:t>μεταβαλλόμενα περιβάλλοντα</a:t>
            </a:r>
          </a:p>
          <a:p>
            <a:pPr marL="0" indent="0" eaLnBrk="1" fontAlgn="auto" hangingPunct="1">
              <a:spcBef>
                <a:spcPts val="0"/>
              </a:spcBef>
              <a:spcAft>
                <a:spcPts val="1500"/>
              </a:spcAft>
              <a:buFont typeface="Calibri" pitchFamily="34" charset="0"/>
              <a:buNone/>
              <a:defRPr/>
            </a:pPr>
            <a:endParaRPr lang="el-GR" noProof="1">
              <a:solidFill>
                <a:schemeClr val="tx1">
                  <a:lumMod val="75000"/>
                  <a:lumOff val="25000"/>
                </a:schemeClr>
              </a:solidFill>
            </a:endParaRPr>
          </a:p>
          <a:p>
            <a:pPr marL="0" indent="0" eaLnBrk="1" fontAlgn="auto" hangingPunct="1">
              <a:spcBef>
                <a:spcPts val="0"/>
              </a:spcBef>
              <a:spcAft>
                <a:spcPts val="1500"/>
              </a:spcAft>
              <a:buFont typeface="Calibri" pitchFamily="34" charset="0"/>
              <a:buNone/>
              <a:defRPr/>
            </a:pPr>
            <a:endParaRPr lang="el-GR" noProof="1">
              <a:solidFill>
                <a:schemeClr val="tx1">
                  <a:lumMod val="75000"/>
                  <a:lumOff val="25000"/>
                </a:schemeClr>
              </a:solidFill>
            </a:endParaRPr>
          </a:p>
        </p:txBody>
      </p:sp>
      <p:sp>
        <p:nvSpPr>
          <p:cNvPr id="2" name="Τίτλος 1"/>
          <p:cNvSpPr>
            <a:spLocks noGrp="1"/>
          </p:cNvSpPr>
          <p:nvPr>
            <p:ph type="ctrTitle"/>
          </p:nvPr>
        </p:nvSpPr>
        <p:spPr>
          <a:xfrm>
            <a:off x="7189788" y="163513"/>
            <a:ext cx="4859337" cy="5724525"/>
          </a:xfrm>
        </p:spPr>
        <p:txBody>
          <a:bodyPr/>
          <a:lstStyle/>
          <a:p>
            <a:pPr algn="ctr" eaLnBrk="1" fontAlgn="auto" hangingPunct="1">
              <a:spcAft>
                <a:spcPts val="0"/>
              </a:spcAft>
              <a:defRPr/>
            </a:pPr>
            <a:r>
              <a:rPr lang="en-US" sz="3200" dirty="0"/>
              <a:t>1</a:t>
            </a:r>
            <a:r>
              <a:rPr lang="el-GR" sz="3200" baseline="30000" dirty="0"/>
              <a:t>ο</a:t>
            </a:r>
            <a:r>
              <a:rPr lang="el-GR" sz="3200" dirty="0"/>
              <a:t> Αποτέλεσμα - Συμπέρασμα</a:t>
            </a:r>
          </a:p>
        </p:txBody>
      </p:sp>
      <p:sp>
        <p:nvSpPr>
          <p:cNvPr id="9" name="Ορθογώνιο 6" descr="Κάτω διαχωριστική γραμμή"/>
          <p:cNvSpPr/>
          <p:nvPr/>
        </p:nvSpPr>
        <p:spPr>
          <a:xfrm>
            <a:off x="7453313" y="2814638"/>
            <a:ext cx="4330700" cy="1825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0" name="Ορθογώνιο 6" descr="Επάνω διαχωριστική γραμμή"/>
          <p:cNvSpPr/>
          <p:nvPr/>
        </p:nvSpPr>
        <p:spPr>
          <a:xfrm flipV="1">
            <a:off x="7453313" y="404813"/>
            <a:ext cx="4330700" cy="1825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5" name="Θέση υποσέλιδου 4"/>
          <p:cNvSpPr>
            <a:spLocks noGrp="1"/>
          </p:cNvSpPr>
          <p:nvPr>
            <p:ph type="ftr" sz="quarter" idx="20"/>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19"/>
          </p:nvPr>
        </p:nvSpPr>
        <p:spPr/>
        <p:txBody>
          <a:bodyPr/>
          <a:lstStyle/>
          <a:p>
            <a:pPr>
              <a:defRPr/>
            </a:pPr>
            <a:fld id="{2E104D10-829E-4628-B64F-37FC765A2CB6}" type="slidenum">
              <a:rPr lang="el-GR"/>
              <a:pPr>
                <a:defRPr/>
              </a:pPr>
              <a:t>75</a:t>
            </a:fld>
            <a:endParaRPr lang="el-GR" dirty="0"/>
          </a:p>
        </p:txBody>
      </p:sp>
      <p:pic>
        <p:nvPicPr>
          <p:cNvPr id="171015" name="Picture 4" descr="ÎÏÎ¿ÏÎ­Î»ÎµÏÎ¼Î± ÎµÎ¹ÎºÏÎ½Î±Ï Î³Î¹Î± Î´Î¹Î¿Î¹ÎºÎ·ÏÎ· ÎµÏÎ¹ÏÎµÎ¹ÏÎ·ÏÎµÏÎ½"/>
          <p:cNvPicPr>
            <a:picLocks noChangeAspect="1" noChangeArrowheads="1"/>
          </p:cNvPicPr>
          <p:nvPr/>
        </p:nvPicPr>
        <p:blipFill>
          <a:blip r:embed="rId3"/>
          <a:srcRect/>
          <a:stretch>
            <a:fillRect/>
          </a:stretch>
        </p:blipFill>
        <p:spPr bwMode="auto">
          <a:xfrm>
            <a:off x="7550150" y="587375"/>
            <a:ext cx="4135438" cy="2317750"/>
          </a:xfrm>
          <a:prstGeom prst="rect">
            <a:avLst/>
          </a:prstGeom>
          <a:noFill/>
          <a:ln w="9525">
            <a:noFill/>
            <a:miter lim="800000"/>
            <a:headEnd/>
            <a:tailEnd/>
          </a:ln>
        </p:spPr>
      </p:pic>
      <p:sp>
        <p:nvSpPr>
          <p:cNvPr id="171016" name="TextBox 17"/>
          <p:cNvSpPr txBox="1">
            <a:spLocks noChangeArrowheads="1"/>
          </p:cNvSpPr>
          <p:nvPr/>
        </p:nvSpPr>
        <p:spPr bwMode="auto">
          <a:xfrm>
            <a:off x="9737725" y="6029325"/>
            <a:ext cx="1466850" cy="922338"/>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μόνο</a:t>
            </a:r>
          </a:p>
          <a:p>
            <a:endParaRPr lang="el-GR">
              <a:solidFill>
                <a:schemeClr val="bg1"/>
              </a:solidFill>
              <a:latin typeface="Calibri" pitchFamily="34" charset="0"/>
            </a:endParaRPr>
          </a:p>
          <a:p>
            <a:endParaRPr lang="el-GR">
              <a:solidFill>
                <a:schemeClr val="bg1"/>
              </a:solidFill>
              <a:latin typeface="Calibri" pitchFamily="34" charset="0"/>
            </a:endParaRPr>
          </a:p>
        </p:txBody>
      </p:sp>
      <p:sp>
        <p:nvSpPr>
          <p:cNvPr id="171017" name="AutoShape 4" descr="Î£ÏÎµÏÎ¹ÎºÎ® ÎµÎ¹ÎºÏÎ½Î±"/>
          <p:cNvSpPr>
            <a:spLocks noChangeAspect="1" noChangeArrowheads="1"/>
          </p:cNvSpPr>
          <p:nvPr/>
        </p:nvSpPr>
        <p:spPr bwMode="auto">
          <a:xfrm>
            <a:off x="5943600" y="3276600"/>
            <a:ext cx="304800" cy="304800"/>
          </a:xfrm>
          <a:prstGeom prst="rect">
            <a:avLst/>
          </a:prstGeom>
          <a:noFill/>
          <a:ln w="9525">
            <a:noFill/>
            <a:miter lim="800000"/>
            <a:headEnd/>
            <a:tailEnd/>
          </a:ln>
        </p:spPr>
        <p:txBody>
          <a:bodyPr/>
          <a:lstStyle/>
          <a:p>
            <a:endParaRPr lang="el-GR">
              <a:latin typeface="Calibri" pitchFamily="34" charset="0"/>
            </a:endParaRPr>
          </a:p>
        </p:txBody>
      </p:sp>
      <p:pic>
        <p:nvPicPr>
          <p:cNvPr id="171018" name="Picture 8" descr="Î£ÏÎµÏÎ¹ÎºÎ® ÎµÎ¹ÎºÏÎ½Î±"/>
          <p:cNvPicPr>
            <a:picLocks noChangeAspect="1" noChangeArrowheads="1"/>
          </p:cNvPicPr>
          <p:nvPr/>
        </p:nvPicPr>
        <p:blipFill>
          <a:blip r:embed="rId4"/>
          <a:srcRect/>
          <a:stretch>
            <a:fillRect/>
          </a:stretch>
        </p:blipFill>
        <p:spPr bwMode="auto">
          <a:xfrm>
            <a:off x="7550150" y="587375"/>
            <a:ext cx="4135438" cy="2317750"/>
          </a:xfrm>
          <a:prstGeom prst="rect">
            <a:avLst/>
          </a:prstGeom>
          <a:noFill/>
          <a:ln w="9525">
            <a:noFill/>
            <a:miter lim="800000"/>
            <a:headEnd/>
            <a:tailEnd/>
          </a:ln>
        </p:spPr>
      </p:pic>
      <p:pic>
        <p:nvPicPr>
          <p:cNvPr id="171019" name="Picture 10" descr="ÎÏÎ¿ÏÎ­Î»ÎµÏÎ¼Î± ÎµÎ¹ÎºÏÎ½Î±Ï Î³Î¹Î± management black white images"/>
          <p:cNvPicPr>
            <a:picLocks noChangeAspect="1" noChangeArrowheads="1"/>
          </p:cNvPicPr>
          <p:nvPr/>
        </p:nvPicPr>
        <p:blipFill>
          <a:blip r:embed="rId5"/>
          <a:srcRect/>
          <a:stretch>
            <a:fillRect/>
          </a:stretch>
        </p:blipFill>
        <p:spPr bwMode="auto">
          <a:xfrm>
            <a:off x="7550150" y="569913"/>
            <a:ext cx="4135438" cy="2335212"/>
          </a:xfrm>
          <a:prstGeom prst="rect">
            <a:avLst/>
          </a:prstGeom>
          <a:noFill/>
          <a:ln w="9525">
            <a:noFill/>
            <a:miter lim="800000"/>
            <a:headEnd/>
            <a:tailEnd/>
          </a:ln>
        </p:spPr>
      </p:pic>
      <p:pic>
        <p:nvPicPr>
          <p:cNvPr id="171020" name="Picture 12" descr="ÎÏÎ¿ÏÎ­Î»ÎµÏÎ¼Î± ÎµÎ¹ÎºÏÎ½Î±Ï Î³Î¹Î± management black white images"/>
          <p:cNvPicPr>
            <a:picLocks noChangeAspect="1" noChangeArrowheads="1"/>
          </p:cNvPicPr>
          <p:nvPr/>
        </p:nvPicPr>
        <p:blipFill>
          <a:blip r:embed="rId6"/>
          <a:srcRect/>
          <a:stretch>
            <a:fillRect/>
          </a:stretch>
        </p:blipFill>
        <p:spPr bwMode="auto">
          <a:xfrm>
            <a:off x="7550150" y="569913"/>
            <a:ext cx="4135438" cy="2335212"/>
          </a:xfrm>
          <a:prstGeom prst="rect">
            <a:avLst/>
          </a:prstGeom>
          <a:noFill/>
          <a:ln w="9525">
            <a:noFill/>
            <a:miter lim="800000"/>
            <a:headEnd/>
            <a:tailEnd/>
          </a:ln>
        </p:spPr>
      </p:pic>
      <p:pic>
        <p:nvPicPr>
          <p:cNvPr id="171021" name="Εικόνα 19"/>
          <p:cNvPicPr>
            <a:picLocks noChangeAspect="1" noChangeArrowheads="1"/>
          </p:cNvPicPr>
          <p:nvPr/>
        </p:nvPicPr>
        <p:blipFill>
          <a:blip r:embed="rId7"/>
          <a:srcRect/>
          <a:stretch>
            <a:fillRect/>
          </a:stretch>
        </p:blipFill>
        <p:spPr bwMode="auto">
          <a:xfrm>
            <a:off x="7558088" y="552450"/>
            <a:ext cx="4222750" cy="2335213"/>
          </a:xfrm>
          <a:prstGeom prst="rect">
            <a:avLst/>
          </a:prstGeom>
          <a:noFill/>
          <a:ln w="9525">
            <a:noFill/>
            <a:miter lim="800000"/>
            <a:headEnd/>
            <a:tailEnd/>
          </a:ln>
        </p:spPr>
      </p:pic>
      <p:pic>
        <p:nvPicPr>
          <p:cNvPr id="171022" name="Picture 2" descr="ÎÏÎ¿ÏÎ­Î»ÎµÏÎ¼Î± ÎµÎ¹ÎºÏÎ½Î±Ï Î³Î¹Î± assembly part black white images"/>
          <p:cNvPicPr>
            <a:picLocks noChangeAspect="1" noChangeArrowheads="1"/>
          </p:cNvPicPr>
          <p:nvPr/>
        </p:nvPicPr>
        <p:blipFill>
          <a:blip r:embed="rId8"/>
          <a:srcRect/>
          <a:stretch>
            <a:fillRect/>
          </a:stretch>
        </p:blipFill>
        <p:spPr bwMode="auto">
          <a:xfrm>
            <a:off x="7558088" y="495300"/>
            <a:ext cx="4127500" cy="2392363"/>
          </a:xfrm>
          <a:prstGeom prst="rect">
            <a:avLst/>
          </a:prstGeom>
          <a:noFill/>
          <a:ln w="9525">
            <a:noFill/>
            <a:miter lim="800000"/>
            <a:headEnd/>
            <a:tailEnd/>
          </a:ln>
        </p:spPr>
      </p:pic>
      <p:pic>
        <p:nvPicPr>
          <p:cNvPr id="171023" name="Γραφικό 12" descr="Βέλος: Περιστροφή δεξιά"/>
          <p:cNvPicPr>
            <a:picLocks noChangeAspect="1"/>
          </p:cNvPicPr>
          <p:nvPr/>
        </p:nvPicPr>
        <p:blipFill>
          <a:blip r:embed="rId9"/>
          <a:srcRect/>
          <a:stretch>
            <a:fillRect/>
          </a:stretch>
        </p:blipFill>
        <p:spPr bwMode="auto">
          <a:xfrm>
            <a:off x="3082925" y="3652838"/>
            <a:ext cx="723900" cy="771525"/>
          </a:xfrm>
          <a:prstGeom prst="rect">
            <a:avLst/>
          </a:prstGeom>
          <a:noFill/>
          <a:ln w="9525">
            <a:noFill/>
            <a:miter lim="800000"/>
            <a:headEnd/>
            <a:tailEnd/>
          </a:ln>
        </p:spPr>
      </p:pic>
      <p:pic>
        <p:nvPicPr>
          <p:cNvPr id="171024" name="Picture 6" descr="ÎÏÎ¿ÏÎ­Î»ÎµÏÎ¼Î± ÎµÎ¹ÎºÏÎ½Î±Ï Î³Î¹Î± production BLACK WHITE IMAGES"/>
          <p:cNvPicPr>
            <a:picLocks noChangeAspect="1" noChangeArrowheads="1"/>
          </p:cNvPicPr>
          <p:nvPr/>
        </p:nvPicPr>
        <p:blipFill>
          <a:blip r:embed="rId10"/>
          <a:srcRect/>
          <a:stretch>
            <a:fillRect/>
          </a:stretch>
        </p:blipFill>
        <p:spPr bwMode="auto">
          <a:xfrm>
            <a:off x="7558088" y="488950"/>
            <a:ext cx="4127500" cy="23987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Θέση κειμένου 7"/>
          <p:cNvSpPr>
            <a:spLocks noGrp="1"/>
          </p:cNvSpPr>
          <p:nvPr>
            <p:ph type="body" sz="quarter" idx="18"/>
          </p:nvPr>
        </p:nvSpPr>
        <p:spPr>
          <a:xfrm>
            <a:off x="333375" y="514350"/>
            <a:ext cx="6473825" cy="954088"/>
          </a:xfrm>
        </p:spPr>
        <p:txBody>
          <a:bodyPr/>
          <a:lstStyle/>
          <a:p>
            <a:pPr marL="0" indent="0" algn="ctr" eaLnBrk="1" hangingPunct="1">
              <a:buFont typeface="Calibri" pitchFamily="34" charset="0"/>
              <a:buNone/>
            </a:pPr>
            <a:r>
              <a:rPr lang="el-GR" sz="1600" smtClean="0"/>
              <a:t>Υπάρχουν διαφορές μεταξύ του τύπου της Οργανωτικής Δομής των διαφόρων τμημάτων μιας επιχείρησης (Μηχανιστική ή Οργανική). </a:t>
            </a:r>
          </a:p>
          <a:p>
            <a:pPr marL="0" indent="0" algn="ctr" eaLnBrk="1" hangingPunct="1">
              <a:buFont typeface="Calibri" pitchFamily="34" charset="0"/>
              <a:buNone/>
            </a:pPr>
            <a:r>
              <a:rPr lang="el-GR" sz="1600" smtClean="0"/>
              <a:t>Για παράδειγμα, στην περίπτωση επιχειρήσεων παραγωγής πλαστικών (μεταβαλλόμενο περιβάλλον):</a:t>
            </a:r>
          </a:p>
        </p:txBody>
      </p:sp>
      <p:sp>
        <p:nvSpPr>
          <p:cNvPr id="2" name="Τίτλος 1"/>
          <p:cNvSpPr>
            <a:spLocks noGrp="1"/>
          </p:cNvSpPr>
          <p:nvPr>
            <p:ph type="ctrTitle"/>
          </p:nvPr>
        </p:nvSpPr>
        <p:spPr>
          <a:xfrm>
            <a:off x="7189788" y="495300"/>
            <a:ext cx="4859337" cy="5521325"/>
          </a:xfrm>
        </p:spPr>
        <p:txBody>
          <a:bodyPr/>
          <a:lstStyle/>
          <a:p>
            <a:pPr algn="ctr" eaLnBrk="1" fontAlgn="auto" hangingPunct="1">
              <a:spcAft>
                <a:spcPts val="0"/>
              </a:spcAft>
              <a:defRPr/>
            </a:pPr>
            <a:r>
              <a:rPr lang="el-GR" sz="3600" dirty="0"/>
              <a:t>2</a:t>
            </a:r>
            <a:r>
              <a:rPr lang="el-GR" sz="3600" baseline="30000" dirty="0"/>
              <a:t>ο</a:t>
            </a:r>
            <a:r>
              <a:rPr lang="el-GR" sz="3600" dirty="0"/>
              <a:t> Αποτέλεσμα - Συμπέρασμα</a:t>
            </a:r>
          </a:p>
        </p:txBody>
      </p:sp>
      <p:pic>
        <p:nvPicPr>
          <p:cNvPr id="10" name="Θέση εικόνας 9" descr="Εικόνα παραθύρων κτιρίου"/>
          <p:cNvPicPr>
            <a:picLocks noGrp="1" noChangeAspect="1"/>
          </p:cNvPicPr>
          <p:nvPr>
            <p:ph type="pic" sz="quarter" idx="16"/>
          </p:nvPr>
        </p:nvPicPr>
        <p:blipFill>
          <a:blip r:embed="rId3"/>
          <a:stretch>
            <a:fillRect/>
          </a:stretch>
        </p:blipFill>
        <p:spPr>
          <a:xfrm>
            <a:off x="7459663" y="758825"/>
            <a:ext cx="1871662" cy="1873250"/>
          </a:xfrm>
        </p:spPr>
      </p:pic>
      <p:pic>
        <p:nvPicPr>
          <p:cNvPr id="12" name="Θέση εικόνας 11" descr="Κοντινή εικόνα εσωτερικού υλικού δόμησης"/>
          <p:cNvPicPr>
            <a:picLocks noGrp="1" noChangeAspect="1"/>
          </p:cNvPicPr>
          <p:nvPr>
            <p:ph type="pic" sz="quarter" idx="17"/>
          </p:nvPr>
        </p:nvPicPr>
        <p:blipFill>
          <a:blip r:embed="rId4"/>
          <a:stretch>
            <a:fillRect/>
          </a:stretch>
        </p:blipFill>
        <p:spPr>
          <a:xfrm>
            <a:off x="9713913" y="768350"/>
            <a:ext cx="1871662" cy="1865313"/>
          </a:xfrm>
        </p:spPr>
      </p:pic>
      <p:sp>
        <p:nvSpPr>
          <p:cNvPr id="5" name="Θέση υποσέλιδου 4"/>
          <p:cNvSpPr>
            <a:spLocks noGrp="1"/>
          </p:cNvSpPr>
          <p:nvPr>
            <p:ph type="ftr" sz="quarter" idx="20"/>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19"/>
          </p:nvPr>
        </p:nvSpPr>
        <p:spPr/>
        <p:txBody>
          <a:bodyPr/>
          <a:lstStyle/>
          <a:p>
            <a:pPr>
              <a:defRPr/>
            </a:pPr>
            <a:fld id="{AFCB4EA5-B9DA-44C0-82DE-EA34971CCBCB}" type="slidenum">
              <a:rPr lang="el-GR"/>
              <a:pPr>
                <a:defRPr/>
              </a:pPr>
              <a:t>76</a:t>
            </a:fld>
            <a:endParaRPr lang="el-GR" dirty="0"/>
          </a:p>
        </p:txBody>
      </p:sp>
      <p:sp>
        <p:nvSpPr>
          <p:cNvPr id="173063" name="TextBox 37"/>
          <p:cNvSpPr txBox="1">
            <a:spLocks noChangeArrowheads="1"/>
          </p:cNvSpPr>
          <p:nvPr/>
        </p:nvSpPr>
        <p:spPr bwMode="auto">
          <a:xfrm>
            <a:off x="97932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173064" name="TextBox 37"/>
          <p:cNvSpPr txBox="1">
            <a:spLocks noChangeArrowheads="1"/>
          </p:cNvSpPr>
          <p:nvPr/>
        </p:nvSpPr>
        <p:spPr bwMode="auto">
          <a:xfrm>
            <a:off x="7635875" y="2646363"/>
            <a:ext cx="1335088" cy="130175"/>
          </a:xfrm>
          <a:prstGeom prst="rect">
            <a:avLst/>
          </a:prstGeom>
          <a:solidFill>
            <a:schemeClr val="bg1"/>
          </a:solidFill>
          <a:ln w="9525">
            <a:noFill/>
            <a:miter lim="800000"/>
            <a:headEnd/>
            <a:tailEnd/>
          </a:ln>
        </p:spPr>
        <p:txBody>
          <a:bodyPr>
            <a:spAutoFit/>
          </a:bodyPr>
          <a:lstStyle/>
          <a:p>
            <a:endParaRPr lang="el-GR" sz="800">
              <a:solidFill>
                <a:schemeClr val="bg1"/>
              </a:solidFill>
              <a:latin typeface="Calibri" pitchFamily="34" charset="0"/>
            </a:endParaRPr>
          </a:p>
        </p:txBody>
      </p:sp>
      <p:sp>
        <p:nvSpPr>
          <p:cNvPr id="173065" name="Θέση κειμένου 5"/>
          <p:cNvSpPr txBox="1">
            <a:spLocks/>
          </p:cNvSpPr>
          <p:nvPr/>
        </p:nvSpPr>
        <p:spPr bwMode="auto">
          <a:xfrm>
            <a:off x="601663" y="2117725"/>
            <a:ext cx="2557462" cy="360363"/>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Τα τμήματα παραγωγής</a:t>
            </a:r>
          </a:p>
        </p:txBody>
      </p:sp>
      <p:sp>
        <p:nvSpPr>
          <p:cNvPr id="173066" name="Θέση κειμένου 5"/>
          <p:cNvSpPr txBox="1">
            <a:spLocks/>
          </p:cNvSpPr>
          <p:nvPr/>
        </p:nvSpPr>
        <p:spPr bwMode="auto">
          <a:xfrm>
            <a:off x="3997325" y="2066925"/>
            <a:ext cx="2833688" cy="360363"/>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Τα τμήματα έρευνας και ανάπτυξης</a:t>
            </a:r>
          </a:p>
          <a:p>
            <a:pPr algn="ctr">
              <a:lnSpc>
                <a:spcPct val="90000"/>
              </a:lnSpc>
              <a:spcBef>
                <a:spcPts val="1000"/>
              </a:spcBef>
              <a:buClr>
                <a:schemeClr val="accent1"/>
              </a:buClr>
              <a:buFont typeface="Calibri" pitchFamily="34" charset="0"/>
              <a:buNone/>
            </a:pPr>
            <a:endParaRPr lang="el-GR" b="1">
              <a:solidFill>
                <a:srgbClr val="404040"/>
              </a:solidFill>
              <a:latin typeface="Calibri" pitchFamily="34" charset="0"/>
            </a:endParaRPr>
          </a:p>
        </p:txBody>
      </p:sp>
      <p:sp>
        <p:nvSpPr>
          <p:cNvPr id="173067" name="Text Placeholder 24"/>
          <p:cNvSpPr txBox="1">
            <a:spLocks/>
          </p:cNvSpPr>
          <p:nvPr/>
        </p:nvSpPr>
        <p:spPr bwMode="auto">
          <a:xfrm>
            <a:off x="3856038" y="2944813"/>
            <a:ext cx="3116262" cy="77152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ήταν οργανωμένα σε Οργανικές Δομές. Φυσικά είναι γνωστό ότι τα τμήματα αυτά αντιμετωπίζουν συνεχείς απαιτήσεις για την ανάπτυξη νέων προϊόντων και νέων τρόπων παραγωγής πλαστικού</a:t>
            </a:r>
          </a:p>
          <a:p>
            <a:pPr algn="ctr">
              <a:lnSpc>
                <a:spcPct val="90000"/>
              </a:lnSpc>
              <a:spcBef>
                <a:spcPts val="1000"/>
              </a:spcBef>
              <a:buClr>
                <a:schemeClr val="accent1"/>
              </a:buClr>
              <a:buFont typeface="Calibri" pitchFamily="34" charset="0"/>
              <a:buNone/>
            </a:pPr>
            <a:endParaRPr lang="el-GR" sz="1400">
              <a:solidFill>
                <a:srgbClr val="404040"/>
              </a:solidFill>
              <a:latin typeface="Calibri" pitchFamily="34" charset="0"/>
            </a:endParaRPr>
          </a:p>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 </a:t>
            </a:r>
          </a:p>
        </p:txBody>
      </p:sp>
      <p:sp>
        <p:nvSpPr>
          <p:cNvPr id="26" name="Ορθογώνιο 6" descr="Πλαίσιο επισήμανσης.">
            <a:extLst>
              <a:ext uri="{FF2B5EF4-FFF2-40B4-BE49-F238E27FC236}"/>
            </a:extLst>
          </p:cNvPr>
          <p:cNvSpPr/>
          <p:nvPr/>
        </p:nvSpPr>
        <p:spPr>
          <a:xfrm rot="10800000" flipV="1">
            <a:off x="579438" y="2565400"/>
            <a:ext cx="2574925" cy="762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solidFill>
                <a:schemeClr val="bg2">
                  <a:lumMod val="75000"/>
                </a:schemeClr>
              </a:solidFill>
            </a:endParaRPr>
          </a:p>
        </p:txBody>
      </p:sp>
      <p:sp>
        <p:nvSpPr>
          <p:cNvPr id="27" name="Ορθογώνιο 6" descr="Πλαίσιο επισήμανσης.">
            <a:extLst>
              <a:ext uri="{FF2B5EF4-FFF2-40B4-BE49-F238E27FC236}"/>
            </a:extLst>
          </p:cNvPr>
          <p:cNvSpPr/>
          <p:nvPr/>
        </p:nvSpPr>
        <p:spPr>
          <a:xfrm rot="10800000" flipV="1">
            <a:off x="4125913" y="2614613"/>
            <a:ext cx="2576512" cy="762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solidFill>
                <a:schemeClr val="bg2">
                  <a:lumMod val="75000"/>
                </a:schemeClr>
              </a:solidFill>
            </a:endParaRPr>
          </a:p>
        </p:txBody>
      </p:sp>
      <p:sp>
        <p:nvSpPr>
          <p:cNvPr id="173070" name="Text Placeholder 24"/>
          <p:cNvSpPr txBox="1">
            <a:spLocks/>
          </p:cNvSpPr>
          <p:nvPr/>
        </p:nvSpPr>
        <p:spPr bwMode="auto">
          <a:xfrm>
            <a:off x="512763" y="4943475"/>
            <a:ext cx="6507162" cy="77152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Οι μελετητές γενικά υποστηρίζουν ότι η ύπαρξη μηχανιστικής δομής σε κάποια τμήματα και οργανικής σε κάποια άλλα, δεν μειώνει την αποτελεσματικότητα της επιχείρησης. Οι διαφορετικοί αυτοί τύποι Οργανωτικής Δομής μέσα στην ίδια επιχείρηση, δεν δημιουργούν πρόβλημα και μπορούν να συνυπάρχουν</a:t>
            </a:r>
          </a:p>
          <a:p>
            <a:pPr algn="ctr">
              <a:lnSpc>
                <a:spcPct val="90000"/>
              </a:lnSpc>
              <a:spcBef>
                <a:spcPts val="1000"/>
              </a:spcBef>
              <a:buClr>
                <a:schemeClr val="accent1"/>
              </a:buClr>
              <a:buFont typeface="Calibri" pitchFamily="34" charset="0"/>
              <a:buNone/>
            </a:pPr>
            <a:endParaRPr lang="el-GR" sz="1600">
              <a:solidFill>
                <a:srgbClr val="404040"/>
              </a:solidFill>
              <a:latin typeface="Calibri" pitchFamily="34" charset="0"/>
            </a:endParaRPr>
          </a:p>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 </a:t>
            </a:r>
          </a:p>
        </p:txBody>
      </p:sp>
      <p:pic>
        <p:nvPicPr>
          <p:cNvPr id="173071" name="Picture 2" descr="ÎÏÎ¿ÏÎ­Î»ÎµÏÎ¼Î± ÎµÎ¹ÎºÏÎ½Î±Ï Î³Î¹Î± PRODUCTIVITY black white images"/>
          <p:cNvPicPr>
            <a:picLocks noChangeAspect="1" noChangeArrowheads="1"/>
          </p:cNvPicPr>
          <p:nvPr/>
        </p:nvPicPr>
        <p:blipFill>
          <a:blip r:embed="rId5"/>
          <a:srcRect/>
          <a:stretch>
            <a:fillRect/>
          </a:stretch>
        </p:blipFill>
        <p:spPr bwMode="auto">
          <a:xfrm>
            <a:off x="7459663" y="758825"/>
            <a:ext cx="4125912" cy="1862138"/>
          </a:xfrm>
          <a:prstGeom prst="rect">
            <a:avLst/>
          </a:prstGeom>
          <a:noFill/>
          <a:ln w="9525">
            <a:noFill/>
            <a:miter lim="800000"/>
            <a:headEnd/>
            <a:tailEnd/>
          </a:ln>
        </p:spPr>
      </p:pic>
      <p:sp>
        <p:nvSpPr>
          <p:cNvPr id="173072" name="Text Placeholder 24"/>
          <p:cNvSpPr txBox="1">
            <a:spLocks/>
          </p:cNvSpPr>
          <p:nvPr/>
        </p:nvSpPr>
        <p:spPr bwMode="auto">
          <a:xfrm>
            <a:off x="307975" y="2933700"/>
            <a:ext cx="3117850" cy="77152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είχαν μακροχρόνια θεσμοθετημένες διαδικασίες παραγωγής και ήταν οργανωμένα σε τυπικές μηχανιστικές δομές (γραμμές παραγωγής)</a:t>
            </a:r>
          </a:p>
          <a:p>
            <a:pPr algn="ctr">
              <a:lnSpc>
                <a:spcPct val="90000"/>
              </a:lnSpc>
              <a:spcBef>
                <a:spcPts val="1000"/>
              </a:spcBef>
              <a:buClr>
                <a:schemeClr val="accent1"/>
              </a:buClr>
              <a:buFont typeface="Calibri" pitchFamily="34" charset="0"/>
              <a:buNone/>
            </a:pPr>
            <a:endParaRPr lang="el-GR" sz="1400">
              <a:solidFill>
                <a:srgbClr val="404040"/>
              </a:solidFill>
              <a:latin typeface="Calibri" pitchFamily="34" charset="0"/>
            </a:endParaRPr>
          </a:p>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 </a:t>
            </a:r>
          </a:p>
        </p:txBody>
      </p:sp>
      <p:grpSp>
        <p:nvGrpSpPr>
          <p:cNvPr id="173073" name="Γραφικό 6" descr="Γρανάζια"/>
          <p:cNvGrpSpPr>
            <a:grpSpLocks/>
          </p:cNvGrpSpPr>
          <p:nvPr/>
        </p:nvGrpSpPr>
        <p:grpSpPr bwMode="auto">
          <a:xfrm>
            <a:off x="106363" y="1895475"/>
            <a:ext cx="663575" cy="625475"/>
            <a:chOff x="5638800" y="2971800"/>
            <a:chExt cx="914400" cy="914400"/>
          </a:xfrm>
        </p:grpSpPr>
        <p:sp>
          <p:nvSpPr>
            <p:cNvPr id="173075" name="Ελεύθερη σχεδίαση: Σχήμα 16"/>
            <p:cNvSpPr>
              <a:spLocks/>
            </p:cNvSpPr>
            <p:nvPr/>
          </p:nvSpPr>
          <p:spPr bwMode="auto">
            <a:xfrm>
              <a:off x="5993606" y="3045619"/>
              <a:ext cx="419100" cy="419100"/>
            </a:xfrm>
            <a:custGeom>
              <a:avLst/>
              <a:gdLst>
                <a:gd name="T0" fmla="*/ 210026 w 419100"/>
                <a:gd name="T1" fmla="*/ 281464 h 419100"/>
                <a:gd name="T2" fmla="*/ 138589 w 419100"/>
                <a:gd name="T3" fmla="*/ 210026 h 419100"/>
                <a:gd name="T4" fmla="*/ 210026 w 419100"/>
                <a:gd name="T5" fmla="*/ 138589 h 419100"/>
                <a:gd name="T6" fmla="*/ 281464 w 419100"/>
                <a:gd name="T7" fmla="*/ 210026 h 419100"/>
                <a:gd name="T8" fmla="*/ 210026 w 419100"/>
                <a:gd name="T9" fmla="*/ 281464 h 419100"/>
                <a:gd name="T10" fmla="*/ 370999 w 419100"/>
                <a:gd name="T11" fmla="*/ 165259 h 419100"/>
                <a:gd name="T12" fmla="*/ 355759 w 419100"/>
                <a:gd name="T13" fmla="*/ 128111 h 419100"/>
                <a:gd name="T14" fmla="*/ 370999 w 419100"/>
                <a:gd name="T15" fmla="*/ 83344 h 419100"/>
                <a:gd name="T16" fmla="*/ 336709 w 419100"/>
                <a:gd name="T17" fmla="*/ 49054 h 419100"/>
                <a:gd name="T18" fmla="*/ 291941 w 419100"/>
                <a:gd name="T19" fmla="*/ 64294 h 419100"/>
                <a:gd name="T20" fmla="*/ 254794 w 419100"/>
                <a:gd name="T21" fmla="*/ 49054 h 419100"/>
                <a:gd name="T22" fmla="*/ 233839 w 419100"/>
                <a:gd name="T23" fmla="*/ 7144 h 419100"/>
                <a:gd name="T24" fmla="*/ 186214 w 419100"/>
                <a:gd name="T25" fmla="*/ 7144 h 419100"/>
                <a:gd name="T26" fmla="*/ 165259 w 419100"/>
                <a:gd name="T27" fmla="*/ 49054 h 419100"/>
                <a:gd name="T28" fmla="*/ 128111 w 419100"/>
                <a:gd name="T29" fmla="*/ 64294 h 419100"/>
                <a:gd name="T30" fmla="*/ 83344 w 419100"/>
                <a:gd name="T31" fmla="*/ 49054 h 419100"/>
                <a:gd name="T32" fmla="*/ 49054 w 419100"/>
                <a:gd name="T33" fmla="*/ 83344 h 419100"/>
                <a:gd name="T34" fmla="*/ 64294 w 419100"/>
                <a:gd name="T35" fmla="*/ 128111 h 419100"/>
                <a:gd name="T36" fmla="*/ 49054 w 419100"/>
                <a:gd name="T37" fmla="*/ 165259 h 419100"/>
                <a:gd name="T38" fmla="*/ 7144 w 419100"/>
                <a:gd name="T39" fmla="*/ 186214 h 419100"/>
                <a:gd name="T40" fmla="*/ 7144 w 419100"/>
                <a:gd name="T41" fmla="*/ 233839 h 419100"/>
                <a:gd name="T42" fmla="*/ 49054 w 419100"/>
                <a:gd name="T43" fmla="*/ 254794 h 419100"/>
                <a:gd name="T44" fmla="*/ 64294 w 419100"/>
                <a:gd name="T45" fmla="*/ 291941 h 419100"/>
                <a:gd name="T46" fmla="*/ 49054 w 419100"/>
                <a:gd name="T47" fmla="*/ 336709 h 419100"/>
                <a:gd name="T48" fmla="*/ 82391 w 419100"/>
                <a:gd name="T49" fmla="*/ 370046 h 419100"/>
                <a:gd name="T50" fmla="*/ 127159 w 419100"/>
                <a:gd name="T51" fmla="*/ 354806 h 419100"/>
                <a:gd name="T52" fmla="*/ 164306 w 419100"/>
                <a:gd name="T53" fmla="*/ 370046 h 419100"/>
                <a:gd name="T54" fmla="*/ 185261 w 419100"/>
                <a:gd name="T55" fmla="*/ 411956 h 419100"/>
                <a:gd name="T56" fmla="*/ 232886 w 419100"/>
                <a:gd name="T57" fmla="*/ 411956 h 419100"/>
                <a:gd name="T58" fmla="*/ 253841 w 419100"/>
                <a:gd name="T59" fmla="*/ 370046 h 419100"/>
                <a:gd name="T60" fmla="*/ 290989 w 419100"/>
                <a:gd name="T61" fmla="*/ 354806 h 419100"/>
                <a:gd name="T62" fmla="*/ 335756 w 419100"/>
                <a:gd name="T63" fmla="*/ 370046 h 419100"/>
                <a:gd name="T64" fmla="*/ 370046 w 419100"/>
                <a:gd name="T65" fmla="*/ 336709 h 419100"/>
                <a:gd name="T66" fmla="*/ 354806 w 419100"/>
                <a:gd name="T67" fmla="*/ 291941 h 419100"/>
                <a:gd name="T68" fmla="*/ 370999 w 419100"/>
                <a:gd name="T69" fmla="*/ 254794 h 419100"/>
                <a:gd name="T70" fmla="*/ 412909 w 419100"/>
                <a:gd name="T71" fmla="*/ 233839 h 419100"/>
                <a:gd name="T72" fmla="*/ 412909 w 419100"/>
                <a:gd name="T73" fmla="*/ 186214 h 419100"/>
                <a:gd name="T74" fmla="*/ 370999 w 419100"/>
                <a:gd name="T75" fmla="*/ 165259 h 41910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19100"/>
                <a:gd name="T115" fmla="*/ 0 h 419100"/>
                <a:gd name="T116" fmla="*/ 419100 w 419100"/>
                <a:gd name="T117" fmla="*/ 419100 h 41910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19100" h="419100">
                  <a:moveTo>
                    <a:pt x="210026" y="281464"/>
                  </a:moveTo>
                  <a:cubicBezTo>
                    <a:pt x="170021" y="281464"/>
                    <a:pt x="138589" y="249079"/>
                    <a:pt x="138589" y="210026"/>
                  </a:cubicBezTo>
                  <a:cubicBezTo>
                    <a:pt x="138589" y="170974"/>
                    <a:pt x="170974" y="138589"/>
                    <a:pt x="210026" y="138589"/>
                  </a:cubicBezTo>
                  <a:cubicBezTo>
                    <a:pt x="250031" y="138589"/>
                    <a:pt x="281464" y="170974"/>
                    <a:pt x="281464" y="210026"/>
                  </a:cubicBezTo>
                  <a:cubicBezTo>
                    <a:pt x="281464" y="249079"/>
                    <a:pt x="249079" y="281464"/>
                    <a:pt x="210026" y="281464"/>
                  </a:cubicBezTo>
                  <a:close/>
                  <a:moveTo>
                    <a:pt x="370999" y="165259"/>
                  </a:moveTo>
                  <a:cubicBezTo>
                    <a:pt x="367189" y="151924"/>
                    <a:pt x="362426" y="139541"/>
                    <a:pt x="355759" y="128111"/>
                  </a:cubicBezTo>
                  <a:lnTo>
                    <a:pt x="370999" y="83344"/>
                  </a:lnTo>
                  <a:lnTo>
                    <a:pt x="336709" y="49054"/>
                  </a:lnTo>
                  <a:lnTo>
                    <a:pt x="291941" y="64294"/>
                  </a:lnTo>
                  <a:cubicBezTo>
                    <a:pt x="280511" y="57626"/>
                    <a:pt x="268129" y="52864"/>
                    <a:pt x="254794" y="49054"/>
                  </a:cubicBezTo>
                  <a:lnTo>
                    <a:pt x="233839" y="7144"/>
                  </a:lnTo>
                  <a:lnTo>
                    <a:pt x="186214" y="7144"/>
                  </a:lnTo>
                  <a:lnTo>
                    <a:pt x="165259" y="49054"/>
                  </a:lnTo>
                  <a:cubicBezTo>
                    <a:pt x="151924" y="52864"/>
                    <a:pt x="139541" y="57626"/>
                    <a:pt x="128111" y="64294"/>
                  </a:cubicBezTo>
                  <a:lnTo>
                    <a:pt x="83344" y="49054"/>
                  </a:lnTo>
                  <a:lnTo>
                    <a:pt x="49054" y="83344"/>
                  </a:lnTo>
                  <a:lnTo>
                    <a:pt x="64294" y="128111"/>
                  </a:lnTo>
                  <a:cubicBezTo>
                    <a:pt x="57626" y="139541"/>
                    <a:pt x="52864" y="151924"/>
                    <a:pt x="49054" y="165259"/>
                  </a:cubicBezTo>
                  <a:lnTo>
                    <a:pt x="7144" y="186214"/>
                  </a:lnTo>
                  <a:lnTo>
                    <a:pt x="7144" y="233839"/>
                  </a:lnTo>
                  <a:lnTo>
                    <a:pt x="49054" y="254794"/>
                  </a:lnTo>
                  <a:cubicBezTo>
                    <a:pt x="52864" y="268129"/>
                    <a:pt x="57626" y="280511"/>
                    <a:pt x="64294" y="291941"/>
                  </a:cubicBezTo>
                  <a:lnTo>
                    <a:pt x="49054" y="336709"/>
                  </a:lnTo>
                  <a:lnTo>
                    <a:pt x="82391" y="370046"/>
                  </a:lnTo>
                  <a:lnTo>
                    <a:pt x="127159" y="354806"/>
                  </a:lnTo>
                  <a:cubicBezTo>
                    <a:pt x="138589" y="361474"/>
                    <a:pt x="150971" y="366236"/>
                    <a:pt x="164306" y="370046"/>
                  </a:cubicBezTo>
                  <a:lnTo>
                    <a:pt x="185261" y="411956"/>
                  </a:lnTo>
                  <a:lnTo>
                    <a:pt x="232886" y="411956"/>
                  </a:lnTo>
                  <a:lnTo>
                    <a:pt x="253841" y="370046"/>
                  </a:lnTo>
                  <a:cubicBezTo>
                    <a:pt x="267176" y="366236"/>
                    <a:pt x="279559" y="361474"/>
                    <a:pt x="290989" y="354806"/>
                  </a:cubicBezTo>
                  <a:lnTo>
                    <a:pt x="335756" y="370046"/>
                  </a:lnTo>
                  <a:lnTo>
                    <a:pt x="370046" y="336709"/>
                  </a:lnTo>
                  <a:lnTo>
                    <a:pt x="354806" y="291941"/>
                  </a:lnTo>
                  <a:cubicBezTo>
                    <a:pt x="361474" y="280511"/>
                    <a:pt x="367189" y="267176"/>
                    <a:pt x="370999" y="254794"/>
                  </a:cubicBezTo>
                  <a:lnTo>
                    <a:pt x="412909" y="233839"/>
                  </a:lnTo>
                  <a:lnTo>
                    <a:pt x="412909" y="186214"/>
                  </a:lnTo>
                  <a:lnTo>
                    <a:pt x="370999" y="165259"/>
                  </a:lnTo>
                  <a:close/>
                </a:path>
              </a:pathLst>
            </a:custGeom>
            <a:solidFill>
              <a:srgbClr val="000000"/>
            </a:solidFill>
            <a:ln w="9525" cap="flat">
              <a:noFill/>
              <a:prstDash val="solid"/>
              <a:miter lim="800000"/>
              <a:headEnd/>
              <a:tailEnd/>
            </a:ln>
          </p:spPr>
          <p:txBody>
            <a:bodyPr anchor="ctr"/>
            <a:lstStyle/>
            <a:p>
              <a:endParaRPr lang="el-GR"/>
            </a:p>
          </p:txBody>
        </p:sp>
        <p:sp>
          <p:nvSpPr>
            <p:cNvPr id="173076" name="Ελεύθερη σχεδίαση: Σχήμα 17"/>
            <p:cNvSpPr>
              <a:spLocks/>
            </p:cNvSpPr>
            <p:nvPr/>
          </p:nvSpPr>
          <p:spPr bwMode="auto">
            <a:xfrm>
              <a:off x="5778341" y="3392329"/>
              <a:ext cx="419100" cy="419100"/>
            </a:xfrm>
            <a:custGeom>
              <a:avLst/>
              <a:gdLst>
                <a:gd name="T0" fmla="*/ 210026 w 419100"/>
                <a:gd name="T1" fmla="*/ 281464 h 419100"/>
                <a:gd name="T2" fmla="*/ 138589 w 419100"/>
                <a:gd name="T3" fmla="*/ 210026 h 419100"/>
                <a:gd name="T4" fmla="*/ 210026 w 419100"/>
                <a:gd name="T5" fmla="*/ 138589 h 419100"/>
                <a:gd name="T6" fmla="*/ 281464 w 419100"/>
                <a:gd name="T7" fmla="*/ 210026 h 419100"/>
                <a:gd name="T8" fmla="*/ 210026 w 419100"/>
                <a:gd name="T9" fmla="*/ 281464 h 419100"/>
                <a:gd name="T10" fmla="*/ 210026 w 419100"/>
                <a:gd name="T11" fmla="*/ 281464 h 419100"/>
                <a:gd name="T12" fmla="*/ 355759 w 419100"/>
                <a:gd name="T13" fmla="*/ 128111 h 419100"/>
                <a:gd name="T14" fmla="*/ 370999 w 419100"/>
                <a:gd name="T15" fmla="*/ 83344 h 419100"/>
                <a:gd name="T16" fmla="*/ 336709 w 419100"/>
                <a:gd name="T17" fmla="*/ 49054 h 419100"/>
                <a:gd name="T18" fmla="*/ 291941 w 419100"/>
                <a:gd name="T19" fmla="*/ 64294 h 419100"/>
                <a:gd name="T20" fmla="*/ 254794 w 419100"/>
                <a:gd name="T21" fmla="*/ 49054 h 419100"/>
                <a:gd name="T22" fmla="*/ 233839 w 419100"/>
                <a:gd name="T23" fmla="*/ 7144 h 419100"/>
                <a:gd name="T24" fmla="*/ 186214 w 419100"/>
                <a:gd name="T25" fmla="*/ 7144 h 419100"/>
                <a:gd name="T26" fmla="*/ 165259 w 419100"/>
                <a:gd name="T27" fmla="*/ 49054 h 419100"/>
                <a:gd name="T28" fmla="*/ 128111 w 419100"/>
                <a:gd name="T29" fmla="*/ 64294 h 419100"/>
                <a:gd name="T30" fmla="*/ 83344 w 419100"/>
                <a:gd name="T31" fmla="*/ 49054 h 419100"/>
                <a:gd name="T32" fmla="*/ 50006 w 419100"/>
                <a:gd name="T33" fmla="*/ 82391 h 419100"/>
                <a:gd name="T34" fmla="*/ 64294 w 419100"/>
                <a:gd name="T35" fmla="*/ 127159 h 419100"/>
                <a:gd name="T36" fmla="*/ 49054 w 419100"/>
                <a:gd name="T37" fmla="*/ 164306 h 419100"/>
                <a:gd name="T38" fmla="*/ 7144 w 419100"/>
                <a:gd name="T39" fmla="*/ 185261 h 419100"/>
                <a:gd name="T40" fmla="*/ 7144 w 419100"/>
                <a:gd name="T41" fmla="*/ 232886 h 419100"/>
                <a:gd name="T42" fmla="*/ 49054 w 419100"/>
                <a:gd name="T43" fmla="*/ 253841 h 419100"/>
                <a:gd name="T44" fmla="*/ 64294 w 419100"/>
                <a:gd name="T45" fmla="*/ 290989 h 419100"/>
                <a:gd name="T46" fmla="*/ 50006 w 419100"/>
                <a:gd name="T47" fmla="*/ 335756 h 419100"/>
                <a:gd name="T48" fmla="*/ 83344 w 419100"/>
                <a:gd name="T49" fmla="*/ 369094 h 419100"/>
                <a:gd name="T50" fmla="*/ 128111 w 419100"/>
                <a:gd name="T51" fmla="*/ 354806 h 419100"/>
                <a:gd name="T52" fmla="*/ 165259 w 419100"/>
                <a:gd name="T53" fmla="*/ 370046 h 419100"/>
                <a:gd name="T54" fmla="*/ 186214 w 419100"/>
                <a:gd name="T55" fmla="*/ 411956 h 419100"/>
                <a:gd name="T56" fmla="*/ 233839 w 419100"/>
                <a:gd name="T57" fmla="*/ 411956 h 419100"/>
                <a:gd name="T58" fmla="*/ 254794 w 419100"/>
                <a:gd name="T59" fmla="*/ 370046 h 419100"/>
                <a:gd name="T60" fmla="*/ 291941 w 419100"/>
                <a:gd name="T61" fmla="*/ 354806 h 419100"/>
                <a:gd name="T62" fmla="*/ 336709 w 419100"/>
                <a:gd name="T63" fmla="*/ 370046 h 419100"/>
                <a:gd name="T64" fmla="*/ 370046 w 419100"/>
                <a:gd name="T65" fmla="*/ 335756 h 419100"/>
                <a:gd name="T66" fmla="*/ 355759 w 419100"/>
                <a:gd name="T67" fmla="*/ 291941 h 419100"/>
                <a:gd name="T68" fmla="*/ 370999 w 419100"/>
                <a:gd name="T69" fmla="*/ 254794 h 419100"/>
                <a:gd name="T70" fmla="*/ 412909 w 419100"/>
                <a:gd name="T71" fmla="*/ 233839 h 419100"/>
                <a:gd name="T72" fmla="*/ 412909 w 419100"/>
                <a:gd name="T73" fmla="*/ 186214 h 419100"/>
                <a:gd name="T74" fmla="*/ 370999 w 419100"/>
                <a:gd name="T75" fmla="*/ 165259 h 419100"/>
                <a:gd name="T76" fmla="*/ 355759 w 419100"/>
                <a:gd name="T77" fmla="*/ 128111 h 4191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19100"/>
                <a:gd name="T118" fmla="*/ 0 h 419100"/>
                <a:gd name="T119" fmla="*/ 419100 w 419100"/>
                <a:gd name="T120" fmla="*/ 419100 h 41910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19100" h="419100">
                  <a:moveTo>
                    <a:pt x="210026" y="281464"/>
                  </a:moveTo>
                  <a:cubicBezTo>
                    <a:pt x="170021" y="281464"/>
                    <a:pt x="138589" y="249079"/>
                    <a:pt x="138589" y="210026"/>
                  </a:cubicBezTo>
                  <a:cubicBezTo>
                    <a:pt x="138589" y="170021"/>
                    <a:pt x="170974" y="138589"/>
                    <a:pt x="210026" y="138589"/>
                  </a:cubicBezTo>
                  <a:cubicBezTo>
                    <a:pt x="250031" y="138589"/>
                    <a:pt x="281464" y="170974"/>
                    <a:pt x="281464" y="210026"/>
                  </a:cubicBezTo>
                  <a:cubicBezTo>
                    <a:pt x="281464" y="249079"/>
                    <a:pt x="250031" y="281464"/>
                    <a:pt x="210026" y="281464"/>
                  </a:cubicBezTo>
                  <a:close/>
                  <a:moveTo>
                    <a:pt x="355759" y="128111"/>
                  </a:moveTo>
                  <a:lnTo>
                    <a:pt x="370999" y="83344"/>
                  </a:lnTo>
                  <a:lnTo>
                    <a:pt x="336709" y="49054"/>
                  </a:lnTo>
                  <a:lnTo>
                    <a:pt x="291941" y="64294"/>
                  </a:lnTo>
                  <a:cubicBezTo>
                    <a:pt x="280511" y="57626"/>
                    <a:pt x="267176" y="52864"/>
                    <a:pt x="254794" y="49054"/>
                  </a:cubicBezTo>
                  <a:lnTo>
                    <a:pt x="233839" y="7144"/>
                  </a:lnTo>
                  <a:lnTo>
                    <a:pt x="186214" y="7144"/>
                  </a:lnTo>
                  <a:lnTo>
                    <a:pt x="165259" y="49054"/>
                  </a:lnTo>
                  <a:cubicBezTo>
                    <a:pt x="151924" y="52864"/>
                    <a:pt x="139541" y="57626"/>
                    <a:pt x="128111" y="64294"/>
                  </a:cubicBezTo>
                  <a:lnTo>
                    <a:pt x="83344" y="49054"/>
                  </a:lnTo>
                  <a:lnTo>
                    <a:pt x="50006" y="82391"/>
                  </a:lnTo>
                  <a:lnTo>
                    <a:pt x="64294" y="127159"/>
                  </a:lnTo>
                  <a:cubicBezTo>
                    <a:pt x="57626" y="138589"/>
                    <a:pt x="52864" y="151924"/>
                    <a:pt x="49054" y="164306"/>
                  </a:cubicBezTo>
                  <a:lnTo>
                    <a:pt x="7144" y="185261"/>
                  </a:lnTo>
                  <a:lnTo>
                    <a:pt x="7144" y="232886"/>
                  </a:lnTo>
                  <a:lnTo>
                    <a:pt x="49054" y="253841"/>
                  </a:lnTo>
                  <a:cubicBezTo>
                    <a:pt x="52864" y="267176"/>
                    <a:pt x="57626" y="279559"/>
                    <a:pt x="64294" y="290989"/>
                  </a:cubicBezTo>
                  <a:lnTo>
                    <a:pt x="50006" y="335756"/>
                  </a:lnTo>
                  <a:lnTo>
                    <a:pt x="83344" y="369094"/>
                  </a:lnTo>
                  <a:lnTo>
                    <a:pt x="128111" y="354806"/>
                  </a:lnTo>
                  <a:cubicBezTo>
                    <a:pt x="139541" y="361474"/>
                    <a:pt x="151924" y="366236"/>
                    <a:pt x="165259" y="370046"/>
                  </a:cubicBezTo>
                  <a:lnTo>
                    <a:pt x="186214" y="411956"/>
                  </a:lnTo>
                  <a:lnTo>
                    <a:pt x="233839" y="411956"/>
                  </a:lnTo>
                  <a:lnTo>
                    <a:pt x="254794" y="370046"/>
                  </a:lnTo>
                  <a:cubicBezTo>
                    <a:pt x="268129" y="366236"/>
                    <a:pt x="280511" y="361474"/>
                    <a:pt x="291941" y="354806"/>
                  </a:cubicBezTo>
                  <a:lnTo>
                    <a:pt x="336709" y="370046"/>
                  </a:lnTo>
                  <a:lnTo>
                    <a:pt x="370046" y="335756"/>
                  </a:lnTo>
                  <a:lnTo>
                    <a:pt x="355759" y="291941"/>
                  </a:lnTo>
                  <a:cubicBezTo>
                    <a:pt x="362426" y="280511"/>
                    <a:pt x="367189" y="268129"/>
                    <a:pt x="370999" y="254794"/>
                  </a:cubicBezTo>
                  <a:lnTo>
                    <a:pt x="412909" y="233839"/>
                  </a:lnTo>
                  <a:lnTo>
                    <a:pt x="412909" y="186214"/>
                  </a:lnTo>
                  <a:lnTo>
                    <a:pt x="370999" y="165259"/>
                  </a:lnTo>
                  <a:cubicBezTo>
                    <a:pt x="367189" y="151924"/>
                    <a:pt x="362426" y="139541"/>
                    <a:pt x="355759" y="128111"/>
                  </a:cubicBezTo>
                  <a:close/>
                </a:path>
              </a:pathLst>
            </a:custGeom>
            <a:solidFill>
              <a:srgbClr val="000000"/>
            </a:solidFill>
            <a:ln w="9525" cap="flat">
              <a:noFill/>
              <a:prstDash val="solid"/>
              <a:miter lim="800000"/>
              <a:headEnd/>
              <a:tailEnd/>
            </a:ln>
          </p:spPr>
          <p:txBody>
            <a:bodyPr anchor="ctr"/>
            <a:lstStyle/>
            <a:p>
              <a:endParaRPr lang="el-GR"/>
            </a:p>
          </p:txBody>
        </p:sp>
      </p:grpSp>
      <p:sp>
        <p:nvSpPr>
          <p:cNvPr id="173074" name="Γραφικό 14" descr="Μεγεθυντικός φακός"/>
          <p:cNvSpPr>
            <a:spLocks/>
          </p:cNvSpPr>
          <p:nvPr/>
        </p:nvSpPr>
        <p:spPr bwMode="auto">
          <a:xfrm>
            <a:off x="3760788" y="2012950"/>
            <a:ext cx="396875" cy="471488"/>
          </a:xfrm>
          <a:custGeom>
            <a:avLst/>
            <a:gdLst>
              <a:gd name="T0" fmla="*/ 104315 w 762000"/>
              <a:gd name="T1" fmla="*/ 152810 h 762000"/>
              <a:gd name="T2" fmla="*/ 87522 w 762000"/>
              <a:gd name="T3" fmla="*/ 124616 h 762000"/>
              <a:gd name="T4" fmla="*/ 79193 w 762000"/>
              <a:gd name="T5" fmla="*/ 120332 h 762000"/>
              <a:gd name="T6" fmla="*/ 73282 w 762000"/>
              <a:gd name="T7" fmla="*/ 110407 h 762000"/>
              <a:gd name="T8" fmla="*/ 81611 w 762000"/>
              <a:gd name="T9" fmla="*/ 69357 h 762000"/>
              <a:gd name="T10" fmla="*/ 41309 w 762000"/>
              <a:gd name="T11" fmla="*/ 1692 h 762000"/>
              <a:gd name="T12" fmla="*/ 1007 w 762000"/>
              <a:gd name="T13" fmla="*/ 69357 h 762000"/>
              <a:gd name="T14" fmla="*/ 41309 w 762000"/>
              <a:gd name="T15" fmla="*/ 137022 h 762000"/>
              <a:gd name="T16" fmla="*/ 65759 w 762000"/>
              <a:gd name="T17" fmla="*/ 123038 h 762000"/>
              <a:gd name="T18" fmla="*/ 71670 w 762000"/>
              <a:gd name="T19" fmla="*/ 132962 h 762000"/>
              <a:gd name="T20" fmla="*/ 74222 w 762000"/>
              <a:gd name="T21" fmla="*/ 146946 h 762000"/>
              <a:gd name="T22" fmla="*/ 91015 w 762000"/>
              <a:gd name="T23" fmla="*/ 175140 h 762000"/>
              <a:gd name="T24" fmla="*/ 97732 w 762000"/>
              <a:gd name="T25" fmla="*/ 179876 h 762000"/>
              <a:gd name="T26" fmla="*/ 104449 w 762000"/>
              <a:gd name="T27" fmla="*/ 175140 h 762000"/>
              <a:gd name="T28" fmla="*/ 104315 w 762000"/>
              <a:gd name="T29" fmla="*/ 152810 h 762000"/>
              <a:gd name="T30" fmla="*/ 41175 w 762000"/>
              <a:gd name="T31" fmla="*/ 123263 h 762000"/>
              <a:gd name="T32" fmla="*/ 8934 w 762000"/>
              <a:gd name="T33" fmla="*/ 69131 h 762000"/>
              <a:gd name="T34" fmla="*/ 41175 w 762000"/>
              <a:gd name="T35" fmla="*/ 14999 h 762000"/>
              <a:gd name="T36" fmla="*/ 73416 w 762000"/>
              <a:gd name="T37" fmla="*/ 69131 h 762000"/>
              <a:gd name="T38" fmla="*/ 41175 w 762000"/>
              <a:gd name="T39" fmla="*/ 123263 h 7620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62000"/>
              <a:gd name="T61" fmla="*/ 0 h 762000"/>
              <a:gd name="T62" fmla="*/ 762000 w 762000"/>
              <a:gd name="T63" fmla="*/ 762000 h 76200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62000" h="762000">
                <a:moveTo>
                  <a:pt x="739616" y="645319"/>
                </a:moveTo>
                <a:lnTo>
                  <a:pt x="620554" y="526256"/>
                </a:lnTo>
                <a:cubicBezTo>
                  <a:pt x="604361" y="510064"/>
                  <a:pt x="582454" y="504349"/>
                  <a:pt x="561499" y="508159"/>
                </a:cubicBezTo>
                <a:lnTo>
                  <a:pt x="519589" y="466249"/>
                </a:lnTo>
                <a:cubicBezTo>
                  <a:pt x="556736" y="418624"/>
                  <a:pt x="578644" y="357664"/>
                  <a:pt x="578644" y="292894"/>
                </a:cubicBezTo>
                <a:cubicBezTo>
                  <a:pt x="578644" y="135731"/>
                  <a:pt x="450056" y="7144"/>
                  <a:pt x="292894" y="7144"/>
                </a:cubicBezTo>
                <a:cubicBezTo>
                  <a:pt x="135731" y="7144"/>
                  <a:pt x="7144" y="135731"/>
                  <a:pt x="7144" y="292894"/>
                </a:cubicBezTo>
                <a:cubicBezTo>
                  <a:pt x="7144" y="450056"/>
                  <a:pt x="135731" y="578644"/>
                  <a:pt x="292894" y="578644"/>
                </a:cubicBezTo>
                <a:cubicBezTo>
                  <a:pt x="357664" y="578644"/>
                  <a:pt x="417671" y="556736"/>
                  <a:pt x="466249" y="519589"/>
                </a:cubicBezTo>
                <a:lnTo>
                  <a:pt x="508159" y="561499"/>
                </a:lnTo>
                <a:cubicBezTo>
                  <a:pt x="504349" y="582454"/>
                  <a:pt x="510064" y="604361"/>
                  <a:pt x="526256" y="620554"/>
                </a:cubicBezTo>
                <a:lnTo>
                  <a:pt x="645319" y="739616"/>
                </a:lnTo>
                <a:cubicBezTo>
                  <a:pt x="658654" y="752951"/>
                  <a:pt x="675799" y="759619"/>
                  <a:pt x="692944" y="759619"/>
                </a:cubicBezTo>
                <a:cubicBezTo>
                  <a:pt x="710089" y="759619"/>
                  <a:pt x="727234" y="752951"/>
                  <a:pt x="740569" y="739616"/>
                </a:cubicBezTo>
                <a:cubicBezTo>
                  <a:pt x="765334" y="712946"/>
                  <a:pt x="765334" y="671036"/>
                  <a:pt x="739616" y="645319"/>
                </a:cubicBezTo>
                <a:close/>
                <a:moveTo>
                  <a:pt x="291941" y="520541"/>
                </a:moveTo>
                <a:cubicBezTo>
                  <a:pt x="166211" y="520541"/>
                  <a:pt x="63341" y="417671"/>
                  <a:pt x="63341" y="291941"/>
                </a:cubicBezTo>
                <a:cubicBezTo>
                  <a:pt x="63341" y="166211"/>
                  <a:pt x="166211" y="63341"/>
                  <a:pt x="291941" y="63341"/>
                </a:cubicBezTo>
                <a:cubicBezTo>
                  <a:pt x="417671" y="63341"/>
                  <a:pt x="520541" y="166211"/>
                  <a:pt x="520541" y="291941"/>
                </a:cubicBezTo>
                <a:cubicBezTo>
                  <a:pt x="520541" y="417671"/>
                  <a:pt x="417671" y="520541"/>
                  <a:pt x="291941" y="520541"/>
                </a:cubicBezTo>
                <a:close/>
              </a:path>
            </a:pathLst>
          </a:custGeom>
          <a:solidFill>
            <a:srgbClr val="000000"/>
          </a:solidFill>
          <a:ln w="9525" cap="flat">
            <a:noFill/>
            <a:prstDash val="solid"/>
            <a:miter lim="800000"/>
            <a:headEnd/>
            <a:tailEnd/>
          </a:ln>
        </p:spPr>
        <p:txBody>
          <a:bodyPr anchor="ctr"/>
          <a:lstStyle/>
          <a:p>
            <a:endParaRPr lang="el-G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Τίτλος 5"/>
          <p:cNvSpPr>
            <a:spLocks noGrp="1"/>
          </p:cNvSpPr>
          <p:nvPr>
            <p:ph type="title"/>
          </p:nvPr>
        </p:nvSpPr>
        <p:spPr>
          <a:xfrm>
            <a:off x="523875" y="180975"/>
            <a:ext cx="3657600" cy="1409700"/>
          </a:xfrm>
        </p:spPr>
        <p:txBody>
          <a:bodyPr/>
          <a:lstStyle/>
          <a:p>
            <a:pPr algn="ctr" eaLnBrk="1" fontAlgn="auto" hangingPunct="1">
              <a:spcAft>
                <a:spcPts val="0"/>
              </a:spcAft>
              <a:defRPr/>
            </a:pPr>
            <a:r>
              <a:rPr lang="el-GR" sz="2800" b="1" dirty="0"/>
              <a:t>3ο Αποτέλεσμα – Συμπέρασμα</a:t>
            </a:r>
            <a:r>
              <a:rPr lang="el-GR" sz="2800" dirty="0"/>
              <a:t/>
            </a:r>
            <a:br>
              <a:rPr lang="el-GR" sz="2800" dirty="0"/>
            </a:br>
            <a:endParaRPr lang="el-GR" sz="2800" b="1" dirty="0"/>
          </a:p>
        </p:txBody>
      </p:sp>
      <p:sp>
        <p:nvSpPr>
          <p:cNvPr id="3" name="Θέση περιεχομένου 2"/>
          <p:cNvSpPr>
            <a:spLocks noGrp="1"/>
          </p:cNvSpPr>
          <p:nvPr>
            <p:ph idx="1"/>
          </p:nvPr>
        </p:nvSpPr>
        <p:spPr>
          <a:xfrm>
            <a:off x="107950" y="1590675"/>
            <a:ext cx="4491038" cy="4249738"/>
          </a:xfrm>
        </p:spPr>
        <p:txBody>
          <a:bodyPr>
            <a:noAutofit/>
          </a:bodyPr>
          <a:lstStyle/>
          <a:p>
            <a:pPr eaLnBrk="1" fontAlgn="auto" hangingPunct="1">
              <a:spcAft>
                <a:spcPts val="0"/>
              </a:spcAft>
              <a:defRPr/>
            </a:pPr>
            <a:r>
              <a:rPr lang="el-GR" dirty="0"/>
              <a:t>Στο εσωτερικό κάθε οργάνωσης υπάρχει μια </a:t>
            </a:r>
            <a:r>
              <a:rPr lang="el-GR" b="1" dirty="0"/>
              <a:t>ισχυρή αντίστροφη σχέση </a:t>
            </a:r>
            <a:r>
              <a:rPr lang="el-GR" dirty="0"/>
              <a:t>μεταξύ διαφοροποίησης και ολοκλήρωσης</a:t>
            </a:r>
          </a:p>
          <a:p>
            <a:pPr marL="0" indent="0" eaLnBrk="1" fontAlgn="auto" hangingPunct="1">
              <a:spcAft>
                <a:spcPts val="0"/>
              </a:spcAft>
              <a:buFont typeface="Calibri" pitchFamily="34" charset="0"/>
              <a:buNone/>
              <a:defRPr/>
            </a:pPr>
            <a:endParaRPr lang="el-GR" noProof="1"/>
          </a:p>
          <a:p>
            <a:pPr eaLnBrk="1" fontAlgn="auto" hangingPunct="1">
              <a:spcAft>
                <a:spcPts val="0"/>
              </a:spcAft>
              <a:defRPr/>
            </a:pPr>
            <a:r>
              <a:rPr lang="el-GR" dirty="0"/>
              <a:t>Δηλαδή, όταν τμήματα με υψηλό βαθμό διαφοροποίησης είναι άμεσα αλληλεξαρτώμενα</a:t>
            </a:r>
          </a:p>
          <a:p>
            <a:pPr marL="0" indent="0" eaLnBrk="1" fontAlgn="auto" hangingPunct="1">
              <a:spcAft>
                <a:spcPts val="0"/>
              </a:spcAft>
              <a:buFont typeface="Calibri" pitchFamily="34" charset="0"/>
              <a:buNone/>
              <a:defRPr/>
            </a:pPr>
            <a:endParaRPr lang="el-GR" noProof="1"/>
          </a:p>
          <a:p>
            <a:pPr marL="0" indent="0" eaLnBrk="1" fontAlgn="auto" hangingPunct="1">
              <a:spcAft>
                <a:spcPts val="0"/>
              </a:spcAft>
              <a:buFont typeface="Calibri" pitchFamily="34" charset="0"/>
              <a:buNone/>
              <a:defRPr/>
            </a:pPr>
            <a:endParaRPr lang="el-GR" noProof="1"/>
          </a:p>
          <a:p>
            <a:pPr eaLnBrk="1" fontAlgn="auto" hangingPunct="1">
              <a:spcAft>
                <a:spcPts val="0"/>
              </a:spcAft>
              <a:defRPr/>
            </a:pPr>
            <a:r>
              <a:rPr lang="el-GR" dirty="0"/>
              <a:t>τότε η επίτευξη ολοκλήρωσης καθίσταται δυσκολότερη σε σχέση με καταστάσεις όπου τα μέλη των τμημάτων έχουν παρόμοιους τρόπους σκέψης και συμπεριφοράς</a:t>
            </a:r>
          </a:p>
          <a:p>
            <a:pPr eaLnBrk="1" fontAlgn="auto" hangingPunct="1">
              <a:spcAft>
                <a:spcPts val="0"/>
              </a:spcAft>
              <a:defRPr/>
            </a:pPr>
            <a:endParaRPr lang="el-GR" noProof="1"/>
          </a:p>
        </p:txBody>
      </p:sp>
      <p:pic>
        <p:nvPicPr>
          <p:cNvPr id="15" name="Θέση εικόνας 14" descr="εναέρια προβολή αυτοκινητοδρόμων μεγάλης πόλης"/>
          <p:cNvPicPr>
            <a:picLocks noGrp="1" noChangeAspect="1"/>
          </p:cNvPicPr>
          <p:nvPr>
            <p:ph type="pic" sz="quarter" idx="13"/>
          </p:nvPr>
        </p:nvPicPr>
        <p:blipFill>
          <a:blip r:embed="rId3"/>
          <a:srcRect/>
          <a:stretch>
            <a:fillRect/>
          </a:stretch>
        </p:blipFill>
        <p:spPr>
          <a:xfrm>
            <a:off x="5218113" y="1255713"/>
            <a:ext cx="6973887" cy="3935412"/>
          </a:xfrm>
        </p:spPr>
      </p:pic>
      <p:sp>
        <p:nvSpPr>
          <p:cNvPr id="4" name="Θέση αριθμού διαφάνειας 3"/>
          <p:cNvSpPr>
            <a:spLocks noGrp="1"/>
          </p:cNvSpPr>
          <p:nvPr>
            <p:ph type="sldNum" sz="quarter" idx="15"/>
          </p:nvPr>
        </p:nvSpPr>
        <p:spPr/>
        <p:txBody>
          <a:bodyPr/>
          <a:lstStyle/>
          <a:p>
            <a:pPr>
              <a:defRPr/>
            </a:pPr>
            <a:fld id="{0000CC6D-E567-4F00-AE2C-45E857770E80}" type="slidenum">
              <a:rPr lang="el-GR"/>
              <a:pPr>
                <a:defRPr/>
              </a:pPr>
              <a:t>77</a:t>
            </a:fld>
            <a:endParaRPr lang="el-GR" dirty="0"/>
          </a:p>
        </p:txBody>
      </p:sp>
      <p:sp>
        <p:nvSpPr>
          <p:cNvPr id="175109"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pic>
        <p:nvPicPr>
          <p:cNvPr id="175110" name="Γραφικό 7" descr="Βέλος: Περιστροφή δεξιά"/>
          <p:cNvPicPr>
            <a:picLocks noChangeAspect="1"/>
          </p:cNvPicPr>
          <p:nvPr/>
        </p:nvPicPr>
        <p:blipFill>
          <a:blip r:embed="rId4"/>
          <a:srcRect/>
          <a:stretch>
            <a:fillRect/>
          </a:stretch>
        </p:blipFill>
        <p:spPr bwMode="auto">
          <a:xfrm>
            <a:off x="1728788" y="3678238"/>
            <a:ext cx="619125" cy="660400"/>
          </a:xfrm>
          <a:prstGeom prst="rect">
            <a:avLst/>
          </a:prstGeom>
          <a:noFill/>
          <a:ln w="9525">
            <a:noFill/>
            <a:miter lim="800000"/>
            <a:headEnd/>
            <a:tailEnd/>
          </a:ln>
        </p:spPr>
      </p:pic>
      <p:pic>
        <p:nvPicPr>
          <p:cNvPr id="175111" name="Picture 12" descr="Company Sign Mockup"/>
          <p:cNvPicPr>
            <a:picLocks noChangeAspect="1" noChangeArrowheads="1"/>
          </p:cNvPicPr>
          <p:nvPr/>
        </p:nvPicPr>
        <p:blipFill>
          <a:blip r:embed="rId5"/>
          <a:srcRect/>
          <a:stretch>
            <a:fillRect/>
          </a:stretch>
        </p:blipFill>
        <p:spPr bwMode="auto">
          <a:xfrm>
            <a:off x="5221288" y="1255713"/>
            <a:ext cx="6970712" cy="3935412"/>
          </a:xfrm>
          <a:prstGeom prst="rect">
            <a:avLst/>
          </a:prstGeom>
          <a:noFill/>
          <a:ln w="9525">
            <a:noFill/>
            <a:miter lim="800000"/>
            <a:headEnd/>
            <a:tailEnd/>
          </a:ln>
        </p:spPr>
      </p:pic>
      <p:pic>
        <p:nvPicPr>
          <p:cNvPr id="175112" name="Picture 14" descr="ÎÏÎ¿ÏÎ­Î»ÎµÏÎ¼Î± ÎµÎ¹ÎºÏÎ½Î±Ï Î³Î¹Î± company BUILDING BLACK WHITE IMAGES london"/>
          <p:cNvPicPr>
            <a:picLocks noChangeAspect="1" noChangeArrowheads="1"/>
          </p:cNvPicPr>
          <p:nvPr/>
        </p:nvPicPr>
        <p:blipFill>
          <a:blip r:embed="rId6"/>
          <a:srcRect/>
          <a:stretch>
            <a:fillRect/>
          </a:stretch>
        </p:blipFill>
        <p:spPr bwMode="auto">
          <a:xfrm>
            <a:off x="5216525" y="1244600"/>
            <a:ext cx="6975475" cy="3946525"/>
          </a:xfrm>
          <a:prstGeom prst="rect">
            <a:avLst/>
          </a:prstGeom>
          <a:noFill/>
          <a:ln w="9525">
            <a:noFill/>
            <a:miter lim="800000"/>
            <a:headEnd/>
            <a:tailEnd/>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Θέση περιεχομένου 5"/>
          <p:cNvSpPr>
            <a:spLocks noGrp="1"/>
          </p:cNvSpPr>
          <p:nvPr>
            <p:ph idx="4294967295"/>
          </p:nvPr>
        </p:nvSpPr>
        <p:spPr>
          <a:xfrm>
            <a:off x="531813" y="1720850"/>
            <a:ext cx="5716587" cy="4119563"/>
          </a:xfrm>
        </p:spPr>
        <p:txBody>
          <a:bodyPr rtlCol="0">
            <a:noAutofit/>
          </a:bodyPr>
          <a:lstStyle/>
          <a:p>
            <a:pPr eaLnBrk="1" fontAlgn="auto" hangingPunct="1">
              <a:spcAft>
                <a:spcPts val="0"/>
              </a:spcAft>
              <a:defRPr/>
            </a:pPr>
            <a:r>
              <a:rPr lang="el-GR" dirty="0">
                <a:solidFill>
                  <a:schemeClr val="tx1">
                    <a:lumMod val="75000"/>
                    <a:lumOff val="25000"/>
                  </a:schemeClr>
                </a:solidFill>
              </a:rPr>
              <a:t>Οι επιχειρήσεις που λειτουργούν με </a:t>
            </a:r>
            <a:r>
              <a:rPr lang="el-GR" b="1" dirty="0">
                <a:solidFill>
                  <a:schemeClr val="tx1">
                    <a:lumMod val="75000"/>
                    <a:lumOff val="25000"/>
                  </a:schemeClr>
                </a:solidFill>
              </a:rPr>
              <a:t>υψηλή απόδοση </a:t>
            </a:r>
            <a:r>
              <a:rPr lang="el-GR" dirty="0">
                <a:solidFill>
                  <a:schemeClr val="tx1">
                    <a:lumMod val="75000"/>
                    <a:lumOff val="25000"/>
                  </a:schemeClr>
                </a:solidFill>
              </a:rPr>
              <a:t>τόσο σε σταθερά όσο και σε μεταβαλλόμενα περιβάλλοντα</a:t>
            </a:r>
          </a:p>
          <a:p>
            <a:pPr marL="0" indent="0" eaLnBrk="1" fontAlgn="auto" hangingPunct="1">
              <a:spcAft>
                <a:spcPts val="0"/>
              </a:spcAft>
              <a:buFont typeface="Calibri" pitchFamily="34" charset="0"/>
              <a:buNone/>
              <a:defRPr/>
            </a:pPr>
            <a:endParaRPr lang="el-GR" dirty="0">
              <a:solidFill>
                <a:schemeClr val="tx1">
                  <a:lumMod val="75000"/>
                  <a:lumOff val="25000"/>
                </a:schemeClr>
              </a:solidFill>
            </a:endParaRPr>
          </a:p>
          <a:p>
            <a:pPr marL="0" indent="0" eaLnBrk="1" fontAlgn="auto" hangingPunct="1">
              <a:spcAft>
                <a:spcPts val="0"/>
              </a:spcAft>
              <a:buFont typeface="Calibri" pitchFamily="34" charset="0"/>
              <a:buNone/>
              <a:defRPr/>
            </a:pPr>
            <a:endParaRPr lang="el-GR" dirty="0">
              <a:solidFill>
                <a:schemeClr val="tx1">
                  <a:lumMod val="75000"/>
                  <a:lumOff val="25000"/>
                </a:schemeClr>
              </a:solidFill>
            </a:endParaRPr>
          </a:p>
          <a:p>
            <a:pPr marL="276225" lvl="1" indent="0" eaLnBrk="1" fontAlgn="auto" hangingPunct="1">
              <a:spcAft>
                <a:spcPts val="0"/>
              </a:spcAft>
              <a:buFont typeface="Arial" panose="020B0604020202020204" pitchFamily="34" charset="0"/>
              <a:buNone/>
              <a:defRPr/>
            </a:pPr>
            <a:r>
              <a:rPr lang="el-GR" sz="1800" dirty="0">
                <a:solidFill>
                  <a:schemeClr val="tx1">
                    <a:lumMod val="75000"/>
                    <a:lumOff val="25000"/>
                  </a:schemeClr>
                </a:solidFill>
              </a:rPr>
              <a:t>είχαν </a:t>
            </a:r>
            <a:r>
              <a:rPr lang="el-GR" sz="1800" b="1" dirty="0">
                <a:solidFill>
                  <a:schemeClr val="tx1">
                    <a:lumMod val="75000"/>
                    <a:lumOff val="25000"/>
                  </a:schemeClr>
                </a:solidFill>
              </a:rPr>
              <a:t>μεγαλύτερο βαθμό ολοκλήρωσης </a:t>
            </a:r>
            <a:r>
              <a:rPr lang="el-GR" sz="1800" dirty="0">
                <a:solidFill>
                  <a:schemeClr val="tx1">
                    <a:lumMod val="75000"/>
                    <a:lumOff val="25000"/>
                  </a:schemeClr>
                </a:solidFill>
              </a:rPr>
              <a:t>από τις επιχειρήσεις χαμηλότερης απόδοσης</a:t>
            </a:r>
          </a:p>
          <a:p>
            <a:pPr marL="285750" indent="-285750" eaLnBrk="1" fontAlgn="auto" hangingPunct="1">
              <a:spcAft>
                <a:spcPts val="0"/>
              </a:spcAft>
              <a:defRPr/>
            </a:pPr>
            <a:endParaRPr lang="el-GR" sz="2000" dirty="0">
              <a:solidFill>
                <a:schemeClr val="tx1">
                  <a:lumMod val="75000"/>
                  <a:lumOff val="25000"/>
                </a:schemeClr>
              </a:solidFill>
            </a:endParaRPr>
          </a:p>
          <a:p>
            <a:pPr marL="0" indent="0" eaLnBrk="1" fontAlgn="auto" hangingPunct="1">
              <a:spcAft>
                <a:spcPts val="0"/>
              </a:spcAft>
              <a:buFont typeface="Calibri" pitchFamily="34" charset="0"/>
              <a:buNone/>
              <a:defRPr/>
            </a:pPr>
            <a:endParaRPr lang="el-GR" sz="2000" dirty="0">
              <a:solidFill>
                <a:schemeClr val="tx1">
                  <a:lumMod val="75000"/>
                  <a:lumOff val="25000"/>
                </a:schemeClr>
              </a:solidFill>
            </a:endParaRPr>
          </a:p>
          <a:p>
            <a:pPr marL="285750" indent="-285750" eaLnBrk="1" fontAlgn="auto" hangingPunct="1">
              <a:spcAft>
                <a:spcPts val="0"/>
              </a:spcAft>
              <a:defRPr/>
            </a:pPr>
            <a:r>
              <a:rPr lang="el-GR" dirty="0">
                <a:solidFill>
                  <a:schemeClr val="tx1">
                    <a:lumMod val="75000"/>
                    <a:lumOff val="25000"/>
                  </a:schemeClr>
                </a:solidFill>
              </a:rPr>
              <a:t>Δηλαδή, όσο περισσότερο μπορεί μια Επιχείρηση να ολοκληρώσει (</a:t>
            </a:r>
            <a:r>
              <a:rPr lang="el-GR" b="1" dirty="0">
                <a:solidFill>
                  <a:schemeClr val="tx1">
                    <a:lumMod val="75000"/>
                    <a:lumOff val="25000"/>
                  </a:schemeClr>
                </a:solidFill>
              </a:rPr>
              <a:t>συντονίσει</a:t>
            </a:r>
            <a:r>
              <a:rPr lang="el-GR" dirty="0">
                <a:solidFill>
                  <a:schemeClr val="tx1">
                    <a:lumMod val="75000"/>
                    <a:lumOff val="25000"/>
                  </a:schemeClr>
                </a:solidFill>
              </a:rPr>
              <a:t>) τις </a:t>
            </a:r>
            <a:r>
              <a:rPr lang="el-GR" b="1" dirty="0">
                <a:solidFill>
                  <a:schemeClr val="tx1">
                    <a:lumMod val="75000"/>
                    <a:lumOff val="25000"/>
                  </a:schemeClr>
                </a:solidFill>
              </a:rPr>
              <a:t>δραστηριότητές</a:t>
            </a:r>
            <a:r>
              <a:rPr lang="el-GR" dirty="0">
                <a:solidFill>
                  <a:schemeClr val="tx1">
                    <a:lumMod val="75000"/>
                    <a:lumOff val="25000"/>
                  </a:schemeClr>
                </a:solidFill>
              </a:rPr>
              <a:t> της, τόσο περισσότερο τείνει να είναι </a:t>
            </a:r>
            <a:r>
              <a:rPr lang="el-GR" b="1" dirty="0">
                <a:solidFill>
                  <a:schemeClr val="tx1">
                    <a:lumMod val="75000"/>
                    <a:lumOff val="25000"/>
                  </a:schemeClr>
                </a:solidFill>
              </a:rPr>
              <a:t>αποδοτική</a:t>
            </a:r>
          </a:p>
          <a:p>
            <a:pPr marL="0" indent="0" eaLnBrk="1" fontAlgn="auto" hangingPunct="1">
              <a:spcAft>
                <a:spcPts val="0"/>
              </a:spcAft>
              <a:buFont typeface="Calibri" pitchFamily="34" charset="0"/>
              <a:buNone/>
              <a:defRPr/>
            </a:pPr>
            <a:endParaRPr lang="el-GR" sz="2000" dirty="0">
              <a:solidFill>
                <a:schemeClr val="tx1">
                  <a:lumMod val="75000"/>
                  <a:lumOff val="25000"/>
                </a:schemeClr>
              </a:solidFill>
            </a:endParaRPr>
          </a:p>
          <a:p>
            <a:pPr marL="0" indent="0" eaLnBrk="1" fontAlgn="auto" hangingPunct="1">
              <a:spcAft>
                <a:spcPts val="0"/>
              </a:spcAft>
              <a:buFont typeface="Calibri" pitchFamily="34" charset="0"/>
              <a:buNone/>
              <a:defRPr/>
            </a:pPr>
            <a:endParaRPr lang="el-GR" dirty="0">
              <a:solidFill>
                <a:schemeClr val="tx1">
                  <a:lumMod val="75000"/>
                  <a:lumOff val="25000"/>
                </a:schemeClr>
              </a:solidFill>
            </a:endParaRPr>
          </a:p>
          <a:p>
            <a:pPr marL="0" indent="0" eaLnBrk="1" fontAlgn="auto" hangingPunct="1">
              <a:spcBef>
                <a:spcPts val="0"/>
              </a:spcBef>
              <a:spcAft>
                <a:spcPts val="1500"/>
              </a:spcAft>
              <a:buFont typeface="Calibri" pitchFamily="34" charset="0"/>
              <a:buNone/>
              <a:defRPr/>
            </a:pPr>
            <a:endParaRPr lang="el-GR" noProof="1">
              <a:solidFill>
                <a:schemeClr val="tx1">
                  <a:lumMod val="75000"/>
                  <a:lumOff val="25000"/>
                </a:schemeClr>
              </a:solidFill>
            </a:endParaRPr>
          </a:p>
          <a:p>
            <a:pPr marL="0" indent="0" eaLnBrk="1" fontAlgn="auto" hangingPunct="1">
              <a:spcBef>
                <a:spcPts val="0"/>
              </a:spcBef>
              <a:spcAft>
                <a:spcPts val="1500"/>
              </a:spcAft>
              <a:buFont typeface="Calibri" pitchFamily="34" charset="0"/>
              <a:buNone/>
              <a:defRPr/>
            </a:pPr>
            <a:endParaRPr lang="el-GR" noProof="1">
              <a:solidFill>
                <a:schemeClr val="tx1">
                  <a:lumMod val="75000"/>
                  <a:lumOff val="25000"/>
                </a:schemeClr>
              </a:solidFill>
            </a:endParaRPr>
          </a:p>
        </p:txBody>
      </p:sp>
      <p:sp>
        <p:nvSpPr>
          <p:cNvPr id="2" name="Τίτλος 1"/>
          <p:cNvSpPr>
            <a:spLocks noGrp="1"/>
          </p:cNvSpPr>
          <p:nvPr>
            <p:ph type="ctrTitle"/>
          </p:nvPr>
        </p:nvSpPr>
        <p:spPr>
          <a:xfrm>
            <a:off x="7189788" y="163513"/>
            <a:ext cx="4859337" cy="5724525"/>
          </a:xfrm>
        </p:spPr>
        <p:txBody>
          <a:bodyPr/>
          <a:lstStyle/>
          <a:p>
            <a:pPr algn="ctr" eaLnBrk="1" fontAlgn="auto" hangingPunct="1">
              <a:spcAft>
                <a:spcPts val="0"/>
              </a:spcAft>
              <a:defRPr/>
            </a:pPr>
            <a:r>
              <a:rPr lang="el-GR" sz="3200" dirty="0"/>
              <a:t>4</a:t>
            </a:r>
            <a:r>
              <a:rPr lang="el-GR" sz="3200" baseline="30000" dirty="0"/>
              <a:t>ο</a:t>
            </a:r>
            <a:r>
              <a:rPr lang="el-GR" sz="3200" dirty="0"/>
              <a:t> Αποτέλεσμα - Συμπέρασμα</a:t>
            </a:r>
          </a:p>
        </p:txBody>
      </p:sp>
      <p:sp>
        <p:nvSpPr>
          <p:cNvPr id="9" name="Ορθογώνιο 6" descr="Κάτω διαχωριστική γραμμή"/>
          <p:cNvSpPr/>
          <p:nvPr/>
        </p:nvSpPr>
        <p:spPr>
          <a:xfrm>
            <a:off x="7453313" y="2814638"/>
            <a:ext cx="4330700" cy="1825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0" name="Ορθογώνιο 6" descr="Επάνω διαχωριστική γραμμή"/>
          <p:cNvSpPr/>
          <p:nvPr/>
        </p:nvSpPr>
        <p:spPr>
          <a:xfrm flipV="1">
            <a:off x="7453313" y="404813"/>
            <a:ext cx="4330700" cy="1825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5" name="Θέση υποσέλιδου 4"/>
          <p:cNvSpPr>
            <a:spLocks noGrp="1"/>
          </p:cNvSpPr>
          <p:nvPr>
            <p:ph type="ftr" sz="quarter" idx="20"/>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19"/>
          </p:nvPr>
        </p:nvSpPr>
        <p:spPr/>
        <p:txBody>
          <a:bodyPr/>
          <a:lstStyle/>
          <a:p>
            <a:pPr>
              <a:defRPr/>
            </a:pPr>
            <a:fld id="{E3444572-0B60-46A9-B7A5-EC4740B6012D}" type="slidenum">
              <a:rPr lang="el-GR"/>
              <a:pPr>
                <a:defRPr/>
              </a:pPr>
              <a:t>78</a:t>
            </a:fld>
            <a:endParaRPr lang="el-GR" dirty="0"/>
          </a:p>
        </p:txBody>
      </p:sp>
      <p:pic>
        <p:nvPicPr>
          <p:cNvPr id="177159" name="Picture 4" descr="ÎÏÎ¿ÏÎ­Î»ÎµÏÎ¼Î± ÎµÎ¹ÎºÏÎ½Î±Ï Î³Î¹Î± Î´Î¹Î¿Î¹ÎºÎ·ÏÎ· ÎµÏÎ¹ÏÎµÎ¹ÏÎ·ÏÎµÏÎ½"/>
          <p:cNvPicPr>
            <a:picLocks noChangeAspect="1" noChangeArrowheads="1"/>
          </p:cNvPicPr>
          <p:nvPr/>
        </p:nvPicPr>
        <p:blipFill>
          <a:blip r:embed="rId3"/>
          <a:srcRect/>
          <a:stretch>
            <a:fillRect/>
          </a:stretch>
        </p:blipFill>
        <p:spPr bwMode="auto">
          <a:xfrm>
            <a:off x="7550150" y="587375"/>
            <a:ext cx="4135438" cy="2317750"/>
          </a:xfrm>
          <a:prstGeom prst="rect">
            <a:avLst/>
          </a:prstGeom>
          <a:noFill/>
          <a:ln w="9525">
            <a:noFill/>
            <a:miter lim="800000"/>
            <a:headEnd/>
            <a:tailEnd/>
          </a:ln>
        </p:spPr>
      </p:pic>
      <p:sp>
        <p:nvSpPr>
          <p:cNvPr id="177160" name="TextBox 17"/>
          <p:cNvSpPr txBox="1">
            <a:spLocks noChangeArrowheads="1"/>
          </p:cNvSpPr>
          <p:nvPr/>
        </p:nvSpPr>
        <p:spPr bwMode="auto">
          <a:xfrm>
            <a:off x="9737725" y="6029325"/>
            <a:ext cx="1466850" cy="922338"/>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μόνο</a:t>
            </a:r>
          </a:p>
          <a:p>
            <a:endParaRPr lang="el-GR">
              <a:solidFill>
                <a:schemeClr val="bg1"/>
              </a:solidFill>
              <a:latin typeface="Calibri" pitchFamily="34" charset="0"/>
            </a:endParaRPr>
          </a:p>
          <a:p>
            <a:endParaRPr lang="el-GR">
              <a:solidFill>
                <a:schemeClr val="bg1"/>
              </a:solidFill>
              <a:latin typeface="Calibri" pitchFamily="34" charset="0"/>
            </a:endParaRPr>
          </a:p>
        </p:txBody>
      </p:sp>
      <p:sp>
        <p:nvSpPr>
          <p:cNvPr id="177161" name="AutoShape 4" descr="Î£ÏÎµÏÎ¹ÎºÎ® ÎµÎ¹ÎºÏÎ½Î±"/>
          <p:cNvSpPr>
            <a:spLocks noChangeAspect="1" noChangeArrowheads="1"/>
          </p:cNvSpPr>
          <p:nvPr/>
        </p:nvSpPr>
        <p:spPr bwMode="auto">
          <a:xfrm>
            <a:off x="5943600" y="3276600"/>
            <a:ext cx="304800" cy="304800"/>
          </a:xfrm>
          <a:prstGeom prst="rect">
            <a:avLst/>
          </a:prstGeom>
          <a:noFill/>
          <a:ln w="9525">
            <a:noFill/>
            <a:miter lim="800000"/>
            <a:headEnd/>
            <a:tailEnd/>
          </a:ln>
        </p:spPr>
        <p:txBody>
          <a:bodyPr/>
          <a:lstStyle/>
          <a:p>
            <a:endParaRPr lang="el-GR">
              <a:latin typeface="Calibri" pitchFamily="34" charset="0"/>
            </a:endParaRPr>
          </a:p>
        </p:txBody>
      </p:sp>
      <p:pic>
        <p:nvPicPr>
          <p:cNvPr id="177162" name="Picture 8" descr="Î£ÏÎµÏÎ¹ÎºÎ® ÎµÎ¹ÎºÏÎ½Î±"/>
          <p:cNvPicPr>
            <a:picLocks noChangeAspect="1" noChangeArrowheads="1"/>
          </p:cNvPicPr>
          <p:nvPr/>
        </p:nvPicPr>
        <p:blipFill>
          <a:blip r:embed="rId4"/>
          <a:srcRect/>
          <a:stretch>
            <a:fillRect/>
          </a:stretch>
        </p:blipFill>
        <p:spPr bwMode="auto">
          <a:xfrm>
            <a:off x="7550150" y="587375"/>
            <a:ext cx="4135438" cy="2317750"/>
          </a:xfrm>
          <a:prstGeom prst="rect">
            <a:avLst/>
          </a:prstGeom>
          <a:noFill/>
          <a:ln w="9525">
            <a:noFill/>
            <a:miter lim="800000"/>
            <a:headEnd/>
            <a:tailEnd/>
          </a:ln>
        </p:spPr>
      </p:pic>
      <p:pic>
        <p:nvPicPr>
          <p:cNvPr id="177163" name="Picture 10" descr="ÎÏÎ¿ÏÎ­Î»ÎµÏÎ¼Î± ÎµÎ¹ÎºÏÎ½Î±Ï Î³Î¹Î± management black white images"/>
          <p:cNvPicPr>
            <a:picLocks noChangeAspect="1" noChangeArrowheads="1"/>
          </p:cNvPicPr>
          <p:nvPr/>
        </p:nvPicPr>
        <p:blipFill>
          <a:blip r:embed="rId5"/>
          <a:srcRect/>
          <a:stretch>
            <a:fillRect/>
          </a:stretch>
        </p:blipFill>
        <p:spPr bwMode="auto">
          <a:xfrm>
            <a:off x="7550150" y="569913"/>
            <a:ext cx="4135438" cy="2335212"/>
          </a:xfrm>
          <a:prstGeom prst="rect">
            <a:avLst/>
          </a:prstGeom>
          <a:noFill/>
          <a:ln w="9525">
            <a:noFill/>
            <a:miter lim="800000"/>
            <a:headEnd/>
            <a:tailEnd/>
          </a:ln>
        </p:spPr>
      </p:pic>
      <p:pic>
        <p:nvPicPr>
          <p:cNvPr id="177164" name="Picture 12" descr="ÎÏÎ¿ÏÎ­Î»ÎµÏÎ¼Î± ÎµÎ¹ÎºÏÎ½Î±Ï Î³Î¹Î± management black white images"/>
          <p:cNvPicPr>
            <a:picLocks noChangeAspect="1" noChangeArrowheads="1"/>
          </p:cNvPicPr>
          <p:nvPr/>
        </p:nvPicPr>
        <p:blipFill>
          <a:blip r:embed="rId6"/>
          <a:srcRect/>
          <a:stretch>
            <a:fillRect/>
          </a:stretch>
        </p:blipFill>
        <p:spPr bwMode="auto">
          <a:xfrm>
            <a:off x="7550150" y="569913"/>
            <a:ext cx="4135438" cy="2335212"/>
          </a:xfrm>
          <a:prstGeom prst="rect">
            <a:avLst/>
          </a:prstGeom>
          <a:noFill/>
          <a:ln w="9525">
            <a:noFill/>
            <a:miter lim="800000"/>
            <a:headEnd/>
            <a:tailEnd/>
          </a:ln>
        </p:spPr>
      </p:pic>
      <p:pic>
        <p:nvPicPr>
          <p:cNvPr id="177165" name="Εικόνα 19"/>
          <p:cNvPicPr>
            <a:picLocks noChangeAspect="1" noChangeArrowheads="1"/>
          </p:cNvPicPr>
          <p:nvPr/>
        </p:nvPicPr>
        <p:blipFill>
          <a:blip r:embed="rId7"/>
          <a:srcRect/>
          <a:stretch>
            <a:fillRect/>
          </a:stretch>
        </p:blipFill>
        <p:spPr bwMode="auto">
          <a:xfrm>
            <a:off x="7558088" y="552450"/>
            <a:ext cx="4222750" cy="2335213"/>
          </a:xfrm>
          <a:prstGeom prst="rect">
            <a:avLst/>
          </a:prstGeom>
          <a:noFill/>
          <a:ln w="9525">
            <a:noFill/>
            <a:miter lim="800000"/>
            <a:headEnd/>
            <a:tailEnd/>
          </a:ln>
        </p:spPr>
      </p:pic>
      <p:pic>
        <p:nvPicPr>
          <p:cNvPr id="177166" name="Picture 2" descr="ÎÏÎ¿ÏÎ­Î»ÎµÏÎ¼Î± ÎµÎ¹ÎºÏÎ½Î±Ï Î³Î¹Î± assembly part black white images"/>
          <p:cNvPicPr>
            <a:picLocks noChangeAspect="1" noChangeArrowheads="1"/>
          </p:cNvPicPr>
          <p:nvPr/>
        </p:nvPicPr>
        <p:blipFill>
          <a:blip r:embed="rId8"/>
          <a:srcRect/>
          <a:stretch>
            <a:fillRect/>
          </a:stretch>
        </p:blipFill>
        <p:spPr bwMode="auto">
          <a:xfrm>
            <a:off x="7558088" y="495300"/>
            <a:ext cx="4127500" cy="2392363"/>
          </a:xfrm>
          <a:prstGeom prst="rect">
            <a:avLst/>
          </a:prstGeom>
          <a:noFill/>
          <a:ln w="9525">
            <a:noFill/>
            <a:miter lim="800000"/>
            <a:headEnd/>
            <a:tailEnd/>
          </a:ln>
        </p:spPr>
      </p:pic>
      <p:pic>
        <p:nvPicPr>
          <p:cNvPr id="177167" name="Γραφικό 12" descr="Βέλος: Περιστροφή δεξιά"/>
          <p:cNvPicPr>
            <a:picLocks noChangeAspect="1"/>
          </p:cNvPicPr>
          <p:nvPr/>
        </p:nvPicPr>
        <p:blipFill>
          <a:blip r:embed="rId9"/>
          <a:srcRect/>
          <a:stretch>
            <a:fillRect/>
          </a:stretch>
        </p:blipFill>
        <p:spPr bwMode="auto">
          <a:xfrm>
            <a:off x="2682875" y="2589213"/>
            <a:ext cx="492125" cy="458787"/>
          </a:xfrm>
          <a:prstGeom prst="rect">
            <a:avLst/>
          </a:prstGeom>
          <a:noFill/>
          <a:ln w="9525">
            <a:noFill/>
            <a:miter lim="800000"/>
            <a:headEnd/>
            <a:tailEnd/>
          </a:ln>
        </p:spPr>
      </p:pic>
      <p:pic>
        <p:nvPicPr>
          <p:cNvPr id="177168" name="Picture 4" descr="Î£ÏÎµÏÎ¹ÎºÎ® ÎµÎ¹ÎºÏÎ½Î±"/>
          <p:cNvPicPr>
            <a:picLocks noChangeAspect="1" noChangeArrowheads="1"/>
          </p:cNvPicPr>
          <p:nvPr/>
        </p:nvPicPr>
        <p:blipFill>
          <a:blip r:embed="rId10"/>
          <a:srcRect/>
          <a:stretch>
            <a:fillRect/>
          </a:stretch>
        </p:blipFill>
        <p:spPr bwMode="auto">
          <a:xfrm>
            <a:off x="7524750" y="465138"/>
            <a:ext cx="4224338" cy="2457450"/>
          </a:xfrm>
          <a:prstGeom prst="rect">
            <a:avLst/>
          </a:prstGeom>
          <a:noFill/>
          <a:ln w="9525">
            <a:noFill/>
            <a:miter lim="800000"/>
            <a:headEnd/>
            <a:tailEnd/>
          </a:ln>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338138" y="431800"/>
            <a:ext cx="11339512" cy="431800"/>
          </a:xfrm>
        </p:spPr>
        <p:txBody>
          <a:bodyPr/>
          <a:lstStyle/>
          <a:p>
            <a:pPr eaLnBrk="1" fontAlgn="auto" hangingPunct="1">
              <a:spcAft>
                <a:spcPts val="0"/>
              </a:spcAft>
              <a:defRPr/>
            </a:pPr>
            <a:r>
              <a:rPr lang="el-GR" dirty="0"/>
              <a:t>5</a:t>
            </a:r>
            <a:r>
              <a:rPr lang="el-GR" baseline="30000" dirty="0"/>
              <a:t>ο</a:t>
            </a:r>
            <a:r>
              <a:rPr lang="el-GR" dirty="0"/>
              <a:t> Αποτέλεσμα - Συμπέρασμα</a:t>
            </a:r>
          </a:p>
        </p:txBody>
      </p:sp>
      <p:sp>
        <p:nvSpPr>
          <p:cNvPr id="9" name="Θέση περιεχομένου 8"/>
          <p:cNvSpPr>
            <a:spLocks noGrp="1"/>
          </p:cNvSpPr>
          <p:nvPr>
            <p:ph idx="1"/>
          </p:nvPr>
        </p:nvSpPr>
        <p:spPr>
          <a:xfrm>
            <a:off x="795338" y="1728788"/>
            <a:ext cx="2974975" cy="719137"/>
          </a:xfrm>
        </p:spPr>
        <p:txBody>
          <a:bodyPr>
            <a:noAutofit/>
          </a:bodyPr>
          <a:lstStyle/>
          <a:p>
            <a:pPr eaLnBrk="1" fontAlgn="auto" hangingPunct="1">
              <a:spcAft>
                <a:spcPts val="0"/>
              </a:spcAft>
              <a:defRPr/>
            </a:pPr>
            <a:r>
              <a:rPr lang="el-GR" dirty="0"/>
              <a:t/>
            </a:r>
            <a:br>
              <a:rPr lang="el-GR" dirty="0"/>
            </a:br>
            <a:endParaRPr lang="el-GR" dirty="0">
              <a:solidFill>
                <a:schemeClr val="tx1">
                  <a:lumMod val="75000"/>
                  <a:lumOff val="25000"/>
                </a:schemeClr>
              </a:solidFill>
              <a:latin typeface="+mn-lt"/>
            </a:endParaRPr>
          </a:p>
        </p:txBody>
      </p:sp>
      <p:sp>
        <p:nvSpPr>
          <p:cNvPr id="6" name="Θέση περιεχομένου 5"/>
          <p:cNvSpPr>
            <a:spLocks noGrp="1"/>
          </p:cNvSpPr>
          <p:nvPr>
            <p:ph idx="14"/>
          </p:nvPr>
        </p:nvSpPr>
        <p:spPr>
          <a:xfrm>
            <a:off x="795338" y="2673350"/>
            <a:ext cx="2974975" cy="3814763"/>
          </a:xfrm>
          <a:noFill/>
        </p:spPr>
        <p:txBody>
          <a:bodyPr>
            <a:noAutofit/>
          </a:bodyPr>
          <a:lstStyle/>
          <a:p>
            <a:pPr marL="0" indent="0" algn="ctr" eaLnBrk="1" fontAlgn="auto" hangingPunct="1">
              <a:spcAft>
                <a:spcPts val="0"/>
              </a:spcAft>
              <a:buFont typeface="Arial" panose="020B0604020202020204" pitchFamily="34" charset="0"/>
              <a:buNone/>
              <a:defRPr/>
            </a:pPr>
            <a:r>
              <a:rPr lang="el-GR" sz="1600" dirty="0">
                <a:solidFill>
                  <a:schemeClr val="tx1">
                    <a:lumMod val="75000"/>
                    <a:lumOff val="25000"/>
                  </a:schemeClr>
                </a:solidFill>
              </a:rPr>
              <a:t>Οι περισσότερο αποτελεσματικές επιχειρήσεις σε </a:t>
            </a:r>
            <a:r>
              <a:rPr lang="el-GR" sz="1600" b="1" dirty="0">
                <a:solidFill>
                  <a:schemeClr val="tx1">
                    <a:lumMod val="75000"/>
                    <a:lumOff val="25000"/>
                  </a:schemeClr>
                </a:solidFill>
              </a:rPr>
              <a:t>μεταβαλλόμενο περιβάλλον</a:t>
            </a:r>
            <a:r>
              <a:rPr lang="el-GR" sz="1600" dirty="0">
                <a:solidFill>
                  <a:schemeClr val="tx1">
                    <a:lumMod val="75000"/>
                    <a:lumOff val="25000"/>
                  </a:schemeClr>
                </a:solidFill>
              </a:rPr>
              <a:t>, χρησιμοποιούσαν σαν εργαλείο ενοποίησης τις ομάδες εργασίας και τους συντονιστές, ενώ οι επιχειρήσεις σε </a:t>
            </a:r>
            <a:r>
              <a:rPr lang="el-GR" sz="1600" b="1" dirty="0">
                <a:solidFill>
                  <a:schemeClr val="tx1">
                    <a:lumMod val="75000"/>
                    <a:lumOff val="25000"/>
                  </a:schemeClr>
                </a:solidFill>
              </a:rPr>
              <a:t>σταθερό περιβάλλον </a:t>
            </a:r>
            <a:r>
              <a:rPr lang="el-GR" sz="1600" dirty="0">
                <a:solidFill>
                  <a:schemeClr val="tx1">
                    <a:lumMod val="75000"/>
                    <a:lumOff val="25000"/>
                  </a:schemeClr>
                </a:solidFill>
              </a:rPr>
              <a:t>στηρίζονταν κύρια σε κανόνες και κανονισμούς</a:t>
            </a:r>
          </a:p>
        </p:txBody>
      </p:sp>
      <p:sp>
        <p:nvSpPr>
          <p:cNvPr id="10" name="Θέση περιεχομένου 9"/>
          <p:cNvSpPr>
            <a:spLocks noGrp="1"/>
          </p:cNvSpPr>
          <p:nvPr>
            <p:ph idx="12"/>
          </p:nvPr>
        </p:nvSpPr>
        <p:spPr>
          <a:xfrm>
            <a:off x="4614863" y="1728788"/>
            <a:ext cx="2974975" cy="719137"/>
          </a:xfrm>
        </p:spPr>
        <p:txBody>
          <a:bodyPr>
            <a:noAutofit/>
          </a:bodyPr>
          <a:lstStyle/>
          <a:p>
            <a:pPr eaLnBrk="1" fontAlgn="auto" hangingPunct="1">
              <a:spcAft>
                <a:spcPts val="0"/>
              </a:spcAft>
              <a:defRPr/>
            </a:pPr>
            <a:r>
              <a:rPr lang="el-GR" dirty="0"/>
              <a:t/>
            </a:r>
            <a:br>
              <a:rPr lang="el-GR" dirty="0"/>
            </a:br>
            <a:endParaRPr lang="el-GR" sz="1200" dirty="0">
              <a:solidFill>
                <a:schemeClr val="tx1">
                  <a:lumMod val="75000"/>
                  <a:lumOff val="25000"/>
                </a:schemeClr>
              </a:solidFill>
              <a:latin typeface="+mn-lt"/>
            </a:endParaRPr>
          </a:p>
        </p:txBody>
      </p:sp>
      <p:sp>
        <p:nvSpPr>
          <p:cNvPr id="7" name="Θέση περιεχομένου 6"/>
          <p:cNvSpPr>
            <a:spLocks noGrp="1"/>
          </p:cNvSpPr>
          <p:nvPr>
            <p:ph idx="15"/>
          </p:nvPr>
        </p:nvSpPr>
        <p:spPr>
          <a:xfrm>
            <a:off x="4614863" y="2673350"/>
            <a:ext cx="2974975" cy="3814763"/>
          </a:xfrm>
          <a:noFill/>
        </p:spPr>
        <p:txBody>
          <a:bodyPr>
            <a:noAutofit/>
          </a:bodyPr>
          <a:lstStyle/>
          <a:p>
            <a:pPr marL="0" indent="0" algn="ctr" eaLnBrk="1" fontAlgn="auto" hangingPunct="1">
              <a:spcAft>
                <a:spcPts val="0"/>
              </a:spcAft>
              <a:buFont typeface="Arial" panose="020B0604020202020204" pitchFamily="34" charset="0"/>
              <a:buNone/>
              <a:defRPr/>
            </a:pPr>
            <a:r>
              <a:rPr lang="el-GR" sz="1600" dirty="0">
                <a:solidFill>
                  <a:schemeClr val="tx1">
                    <a:lumMod val="75000"/>
                    <a:lumOff val="25000"/>
                  </a:schemeClr>
                </a:solidFill>
              </a:rPr>
              <a:t>Δηλαδή, σε μια επιχείρηση, όπως η εταιρεία </a:t>
            </a:r>
            <a:r>
              <a:rPr lang="el-GR" sz="1600" b="1" dirty="0">
                <a:solidFill>
                  <a:schemeClr val="tx1">
                    <a:lumMod val="75000"/>
                    <a:lumOff val="25000"/>
                  </a:schemeClr>
                </a:solidFill>
              </a:rPr>
              <a:t>συσκευασίας υλικών (κιβώτια)</a:t>
            </a:r>
            <a:r>
              <a:rPr lang="el-GR" sz="1600" dirty="0">
                <a:solidFill>
                  <a:schemeClr val="tx1">
                    <a:lumMod val="75000"/>
                    <a:lumOff val="25000"/>
                  </a:schemeClr>
                </a:solidFill>
              </a:rPr>
              <a:t> με σχετικά χαμηλή διαφοροποίηση, η έρευνα έδειξε ότι η επίσημη ιεραρχία σε συνδυασμό με τα τυπικά πλάνα, τους κανόνες και τους ελέγχους, αποτελούσαν επαρκείς μηχανισμούς για την επίτευξη της απαιτούμενης ολοκλήρωσης</a:t>
            </a:r>
          </a:p>
        </p:txBody>
      </p:sp>
      <p:sp>
        <p:nvSpPr>
          <p:cNvPr id="11" name="Θέση περιεχομένου 10"/>
          <p:cNvSpPr>
            <a:spLocks noGrp="1"/>
          </p:cNvSpPr>
          <p:nvPr>
            <p:ph idx="13"/>
          </p:nvPr>
        </p:nvSpPr>
        <p:spPr>
          <a:xfrm>
            <a:off x="8434388" y="1728788"/>
            <a:ext cx="3511550" cy="719137"/>
          </a:xfrm>
        </p:spPr>
        <p:txBody>
          <a:bodyPr>
            <a:noAutofit/>
          </a:bodyPr>
          <a:lstStyle/>
          <a:p>
            <a:pPr eaLnBrk="1" fontAlgn="auto" hangingPunct="1">
              <a:spcAft>
                <a:spcPts val="0"/>
              </a:spcAft>
              <a:defRPr/>
            </a:pPr>
            <a:r>
              <a:rPr lang="el-GR" dirty="0"/>
              <a:t/>
            </a:r>
            <a:br>
              <a:rPr lang="el-GR" dirty="0"/>
            </a:br>
            <a:endParaRPr lang="el-GR" sz="1200" dirty="0">
              <a:solidFill>
                <a:schemeClr val="tx1">
                  <a:lumMod val="75000"/>
                  <a:lumOff val="25000"/>
                </a:schemeClr>
              </a:solidFill>
              <a:latin typeface="+mn-lt"/>
            </a:endParaRPr>
          </a:p>
        </p:txBody>
      </p:sp>
      <p:sp>
        <p:nvSpPr>
          <p:cNvPr id="3" name="Θέση υποσέλιδου 2"/>
          <p:cNvSpPr>
            <a:spLocks noGrp="1"/>
          </p:cNvSpPr>
          <p:nvPr>
            <p:ph type="ftr" sz="quarter" idx="33"/>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p:txBody>
          <a:bodyPr/>
          <a:lstStyle/>
          <a:p>
            <a:pPr>
              <a:defRPr/>
            </a:pPr>
            <a:fld id="{B0D3BE75-37E1-4E5E-B78E-A8506DC590C4}" type="slidenum">
              <a:rPr lang="el-GR"/>
              <a:pPr>
                <a:defRPr/>
              </a:pPr>
              <a:t>79</a:t>
            </a:fld>
            <a:endParaRPr lang="el-GR" dirty="0"/>
          </a:p>
        </p:txBody>
      </p:sp>
      <p:sp>
        <p:nvSpPr>
          <p:cNvPr id="179209" name="TextBox 11"/>
          <p:cNvSpPr txBox="1">
            <a:spLocks noChangeArrowheads="1"/>
          </p:cNvSpPr>
          <p:nvPr/>
        </p:nvSpPr>
        <p:spPr bwMode="auto">
          <a:xfrm>
            <a:off x="9836150" y="6116638"/>
            <a:ext cx="1368425" cy="646112"/>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cxnSp>
        <p:nvCxnSpPr>
          <p:cNvPr id="17" name="Ευθεία γραμμή σύνδεσης 16">
            <a:extLst>
              <a:ext uri="{FF2B5EF4-FFF2-40B4-BE49-F238E27FC236}"/>
            </a:extLst>
          </p:cNvPr>
          <p:cNvCxnSpPr/>
          <p:nvPr/>
        </p:nvCxnSpPr>
        <p:spPr>
          <a:xfrm>
            <a:off x="4094163" y="3952875"/>
            <a:ext cx="168275" cy="168275"/>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Ευθεία γραμμή σύνδεσης 18">
            <a:extLst>
              <a:ext uri="{FF2B5EF4-FFF2-40B4-BE49-F238E27FC236}"/>
            </a:extLst>
          </p:cNvPr>
          <p:cNvCxnSpPr>
            <a:cxnSpLocks/>
          </p:cNvCxnSpPr>
          <p:nvPr/>
        </p:nvCxnSpPr>
        <p:spPr>
          <a:xfrm flipH="1">
            <a:off x="4094163" y="4121150"/>
            <a:ext cx="168275" cy="155575"/>
          </a:xfrm>
          <a:prstGeom prst="line">
            <a:avLst/>
          </a:prstGeom>
        </p:spPr>
        <p:style>
          <a:lnRef idx="1">
            <a:schemeClr val="accent1"/>
          </a:lnRef>
          <a:fillRef idx="0">
            <a:schemeClr val="accent1"/>
          </a:fillRef>
          <a:effectRef idx="0">
            <a:schemeClr val="accent1"/>
          </a:effectRef>
          <a:fontRef idx="minor">
            <a:schemeClr val="tx1"/>
          </a:fontRef>
        </p:style>
      </p:cxnSp>
      <p:sp>
        <p:nvSpPr>
          <p:cNvPr id="23" name="Γραφικό 15" descr="Δίκτυο">
            <a:extLst>
              <a:ext uri="{FF2B5EF4-FFF2-40B4-BE49-F238E27FC236}"/>
            </a:extLst>
          </p:cNvPr>
          <p:cNvSpPr/>
          <p:nvPr/>
        </p:nvSpPr>
        <p:spPr>
          <a:xfrm>
            <a:off x="2012950" y="1897063"/>
            <a:ext cx="384175" cy="346075"/>
          </a:xfrm>
          <a:custGeom>
            <a:avLst/>
            <a:gdLst>
              <a:gd name="connsiteX0" fmla="*/ 717917 w 723900"/>
              <a:gd name="connsiteY0" fmla="*/ 242411 h 685800"/>
              <a:gd name="connsiteX1" fmla="*/ 617905 w 723900"/>
              <a:gd name="connsiteY1" fmla="*/ 201454 h 685800"/>
              <a:gd name="connsiteX2" fmla="*/ 571232 w 723900"/>
              <a:gd name="connsiteY2" fmla="*/ 282416 h 685800"/>
              <a:gd name="connsiteX3" fmla="*/ 448360 w 723900"/>
              <a:gd name="connsiteY3" fmla="*/ 333851 h 685800"/>
              <a:gd name="connsiteX4" fmla="*/ 384542 w 723900"/>
              <a:gd name="connsiteY4" fmla="*/ 289084 h 685800"/>
              <a:gd name="connsiteX5" fmla="*/ 384542 w 723900"/>
              <a:gd name="connsiteY5" fmla="*/ 156686 h 685800"/>
              <a:gd name="connsiteX6" fmla="*/ 441692 w 723900"/>
              <a:gd name="connsiteY6" fmla="*/ 83344 h 685800"/>
              <a:gd name="connsiteX7" fmla="*/ 365492 w 723900"/>
              <a:gd name="connsiteY7" fmla="*/ 7144 h 685800"/>
              <a:gd name="connsiteX8" fmla="*/ 365492 w 723900"/>
              <a:gd name="connsiteY8" fmla="*/ 7144 h 685800"/>
              <a:gd name="connsiteX9" fmla="*/ 289292 w 723900"/>
              <a:gd name="connsiteY9" fmla="*/ 83344 h 685800"/>
              <a:gd name="connsiteX10" fmla="*/ 346442 w 723900"/>
              <a:gd name="connsiteY10" fmla="*/ 156686 h 685800"/>
              <a:gd name="connsiteX11" fmla="*/ 346442 w 723900"/>
              <a:gd name="connsiteY11" fmla="*/ 288131 h 685800"/>
              <a:gd name="connsiteX12" fmla="*/ 282625 w 723900"/>
              <a:gd name="connsiteY12" fmla="*/ 332899 h 685800"/>
              <a:gd name="connsiteX13" fmla="*/ 159752 w 723900"/>
              <a:gd name="connsiteY13" fmla="*/ 281464 h 685800"/>
              <a:gd name="connsiteX14" fmla="*/ 113080 w 723900"/>
              <a:gd name="connsiteY14" fmla="*/ 200501 h 685800"/>
              <a:gd name="connsiteX15" fmla="*/ 13067 w 723900"/>
              <a:gd name="connsiteY15" fmla="*/ 241459 h 685800"/>
              <a:gd name="connsiteX16" fmla="*/ 54025 w 723900"/>
              <a:gd name="connsiteY16" fmla="*/ 341471 h 685800"/>
              <a:gd name="connsiteX17" fmla="*/ 143560 w 723900"/>
              <a:gd name="connsiteY17" fmla="*/ 316706 h 685800"/>
              <a:gd name="connsiteX18" fmla="*/ 269290 w 723900"/>
              <a:gd name="connsiteY18" fmla="*/ 368141 h 685800"/>
              <a:gd name="connsiteX19" fmla="*/ 268337 w 723900"/>
              <a:gd name="connsiteY19" fmla="*/ 380524 h 685800"/>
              <a:gd name="connsiteX20" fmla="*/ 287387 w 723900"/>
              <a:gd name="connsiteY20" fmla="*/ 437674 h 685800"/>
              <a:gd name="connsiteX21" fmla="*/ 188327 w 723900"/>
              <a:gd name="connsiteY21" fmla="*/ 537686 h 685800"/>
              <a:gd name="connsiteX22" fmla="*/ 95935 w 723900"/>
              <a:gd name="connsiteY22" fmla="*/ 549116 h 685800"/>
              <a:gd name="connsiteX23" fmla="*/ 95935 w 723900"/>
              <a:gd name="connsiteY23" fmla="*/ 656749 h 685800"/>
              <a:gd name="connsiteX24" fmla="*/ 203567 w 723900"/>
              <a:gd name="connsiteY24" fmla="*/ 656749 h 685800"/>
              <a:gd name="connsiteX25" fmla="*/ 214997 w 723900"/>
              <a:gd name="connsiteY25" fmla="*/ 564356 h 685800"/>
              <a:gd name="connsiteX26" fmla="*/ 315962 w 723900"/>
              <a:gd name="connsiteY26" fmla="*/ 463391 h 685800"/>
              <a:gd name="connsiteX27" fmla="*/ 363587 w 723900"/>
              <a:gd name="connsiteY27" fmla="*/ 476726 h 685800"/>
              <a:gd name="connsiteX28" fmla="*/ 365492 w 723900"/>
              <a:gd name="connsiteY28" fmla="*/ 476726 h 685800"/>
              <a:gd name="connsiteX29" fmla="*/ 367397 w 723900"/>
              <a:gd name="connsiteY29" fmla="*/ 476726 h 685800"/>
              <a:gd name="connsiteX30" fmla="*/ 415022 w 723900"/>
              <a:gd name="connsiteY30" fmla="*/ 463391 h 685800"/>
              <a:gd name="connsiteX31" fmla="*/ 515987 w 723900"/>
              <a:gd name="connsiteY31" fmla="*/ 564356 h 685800"/>
              <a:gd name="connsiteX32" fmla="*/ 527417 w 723900"/>
              <a:gd name="connsiteY32" fmla="*/ 657701 h 685800"/>
              <a:gd name="connsiteX33" fmla="*/ 635050 w 723900"/>
              <a:gd name="connsiteY33" fmla="*/ 657701 h 685800"/>
              <a:gd name="connsiteX34" fmla="*/ 635050 w 723900"/>
              <a:gd name="connsiteY34" fmla="*/ 550069 h 685800"/>
              <a:gd name="connsiteX35" fmla="*/ 542657 w 723900"/>
              <a:gd name="connsiteY35" fmla="*/ 538639 h 685800"/>
              <a:gd name="connsiteX36" fmla="*/ 443597 w 723900"/>
              <a:gd name="connsiteY36" fmla="*/ 438626 h 685800"/>
              <a:gd name="connsiteX37" fmla="*/ 462647 w 723900"/>
              <a:gd name="connsiteY37" fmla="*/ 381476 h 685800"/>
              <a:gd name="connsiteX38" fmla="*/ 461695 w 723900"/>
              <a:gd name="connsiteY38" fmla="*/ 369094 h 685800"/>
              <a:gd name="connsiteX39" fmla="*/ 587425 w 723900"/>
              <a:gd name="connsiteY39" fmla="*/ 317659 h 685800"/>
              <a:gd name="connsiteX40" fmla="*/ 676960 w 723900"/>
              <a:gd name="connsiteY40" fmla="*/ 342424 h 685800"/>
              <a:gd name="connsiteX41" fmla="*/ 717917 w 723900"/>
              <a:gd name="connsiteY41" fmla="*/ 242411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23900" h="685800">
                <a:moveTo>
                  <a:pt x="717917" y="242411"/>
                </a:moveTo>
                <a:cubicBezTo>
                  <a:pt x="701725" y="203359"/>
                  <a:pt x="656957" y="185261"/>
                  <a:pt x="617905" y="201454"/>
                </a:cubicBezTo>
                <a:cubicBezTo>
                  <a:pt x="585520" y="214789"/>
                  <a:pt x="566470" y="249079"/>
                  <a:pt x="571232" y="282416"/>
                </a:cubicBezTo>
                <a:lnTo>
                  <a:pt x="448360" y="333851"/>
                </a:lnTo>
                <a:cubicBezTo>
                  <a:pt x="435025" y="310991"/>
                  <a:pt x="411212" y="293846"/>
                  <a:pt x="384542" y="289084"/>
                </a:cubicBezTo>
                <a:lnTo>
                  <a:pt x="384542" y="156686"/>
                </a:lnTo>
                <a:cubicBezTo>
                  <a:pt x="416927" y="148114"/>
                  <a:pt x="441692" y="118586"/>
                  <a:pt x="441692" y="83344"/>
                </a:cubicBezTo>
                <a:cubicBezTo>
                  <a:pt x="441692" y="41434"/>
                  <a:pt x="407402" y="7144"/>
                  <a:pt x="365492" y="7144"/>
                </a:cubicBezTo>
                <a:lnTo>
                  <a:pt x="365492" y="7144"/>
                </a:lnTo>
                <a:cubicBezTo>
                  <a:pt x="323582" y="7144"/>
                  <a:pt x="289292" y="41434"/>
                  <a:pt x="289292" y="83344"/>
                </a:cubicBezTo>
                <a:cubicBezTo>
                  <a:pt x="289292" y="118586"/>
                  <a:pt x="314057" y="148114"/>
                  <a:pt x="346442" y="156686"/>
                </a:cubicBezTo>
                <a:lnTo>
                  <a:pt x="346442" y="288131"/>
                </a:lnTo>
                <a:cubicBezTo>
                  <a:pt x="318820" y="292894"/>
                  <a:pt x="295960" y="310039"/>
                  <a:pt x="282625" y="332899"/>
                </a:cubicBezTo>
                <a:lnTo>
                  <a:pt x="159752" y="281464"/>
                </a:lnTo>
                <a:cubicBezTo>
                  <a:pt x="164515" y="248126"/>
                  <a:pt x="146417" y="213836"/>
                  <a:pt x="113080" y="200501"/>
                </a:cubicBezTo>
                <a:cubicBezTo>
                  <a:pt x="74027" y="184309"/>
                  <a:pt x="29260" y="202406"/>
                  <a:pt x="13067" y="241459"/>
                </a:cubicBezTo>
                <a:cubicBezTo>
                  <a:pt x="-3125" y="280511"/>
                  <a:pt x="14972" y="325279"/>
                  <a:pt x="54025" y="341471"/>
                </a:cubicBezTo>
                <a:cubicBezTo>
                  <a:pt x="86410" y="354806"/>
                  <a:pt x="123557" y="344329"/>
                  <a:pt x="143560" y="316706"/>
                </a:cubicBezTo>
                <a:lnTo>
                  <a:pt x="269290" y="368141"/>
                </a:lnTo>
                <a:cubicBezTo>
                  <a:pt x="268337" y="371951"/>
                  <a:pt x="268337" y="376714"/>
                  <a:pt x="268337" y="380524"/>
                </a:cubicBezTo>
                <a:cubicBezTo>
                  <a:pt x="268337" y="401479"/>
                  <a:pt x="275005" y="421481"/>
                  <a:pt x="287387" y="437674"/>
                </a:cubicBezTo>
                <a:lnTo>
                  <a:pt x="188327" y="537686"/>
                </a:lnTo>
                <a:cubicBezTo>
                  <a:pt x="158800" y="520541"/>
                  <a:pt x="120700" y="524351"/>
                  <a:pt x="95935" y="549116"/>
                </a:cubicBezTo>
                <a:cubicBezTo>
                  <a:pt x="66407" y="578644"/>
                  <a:pt x="66407" y="627221"/>
                  <a:pt x="95935" y="656749"/>
                </a:cubicBezTo>
                <a:cubicBezTo>
                  <a:pt x="125462" y="686276"/>
                  <a:pt x="174040" y="686276"/>
                  <a:pt x="203567" y="656749"/>
                </a:cubicBezTo>
                <a:cubicBezTo>
                  <a:pt x="228332" y="631984"/>
                  <a:pt x="232142" y="593884"/>
                  <a:pt x="214997" y="564356"/>
                </a:cubicBezTo>
                <a:lnTo>
                  <a:pt x="315962" y="463391"/>
                </a:lnTo>
                <a:cubicBezTo>
                  <a:pt x="330250" y="471964"/>
                  <a:pt x="346442" y="476726"/>
                  <a:pt x="363587" y="476726"/>
                </a:cubicBezTo>
                <a:cubicBezTo>
                  <a:pt x="364540" y="476726"/>
                  <a:pt x="364540" y="476726"/>
                  <a:pt x="365492" y="476726"/>
                </a:cubicBezTo>
                <a:cubicBezTo>
                  <a:pt x="366445" y="476726"/>
                  <a:pt x="366445" y="476726"/>
                  <a:pt x="367397" y="476726"/>
                </a:cubicBezTo>
                <a:cubicBezTo>
                  <a:pt x="384542" y="476726"/>
                  <a:pt x="400735" y="471964"/>
                  <a:pt x="415022" y="463391"/>
                </a:cubicBezTo>
                <a:lnTo>
                  <a:pt x="515987" y="564356"/>
                </a:lnTo>
                <a:cubicBezTo>
                  <a:pt x="498842" y="593884"/>
                  <a:pt x="502652" y="631984"/>
                  <a:pt x="527417" y="657701"/>
                </a:cubicBezTo>
                <a:cubicBezTo>
                  <a:pt x="556945" y="687229"/>
                  <a:pt x="605522" y="687229"/>
                  <a:pt x="635050" y="657701"/>
                </a:cubicBezTo>
                <a:cubicBezTo>
                  <a:pt x="664577" y="628174"/>
                  <a:pt x="664577" y="579596"/>
                  <a:pt x="635050" y="550069"/>
                </a:cubicBezTo>
                <a:cubicBezTo>
                  <a:pt x="610285" y="525304"/>
                  <a:pt x="572185" y="521494"/>
                  <a:pt x="542657" y="538639"/>
                </a:cubicBezTo>
                <a:lnTo>
                  <a:pt x="443597" y="438626"/>
                </a:lnTo>
                <a:cubicBezTo>
                  <a:pt x="455980" y="422434"/>
                  <a:pt x="462647" y="403384"/>
                  <a:pt x="462647" y="381476"/>
                </a:cubicBezTo>
                <a:cubicBezTo>
                  <a:pt x="462647" y="377666"/>
                  <a:pt x="462647" y="372904"/>
                  <a:pt x="461695" y="369094"/>
                </a:cubicBezTo>
                <a:lnTo>
                  <a:pt x="587425" y="317659"/>
                </a:lnTo>
                <a:cubicBezTo>
                  <a:pt x="607427" y="344329"/>
                  <a:pt x="644575" y="355759"/>
                  <a:pt x="676960" y="342424"/>
                </a:cubicBezTo>
                <a:cubicBezTo>
                  <a:pt x="715060" y="325279"/>
                  <a:pt x="734110" y="281464"/>
                  <a:pt x="717917" y="242411"/>
                </a:cubicBezTo>
                <a:close/>
              </a:path>
            </a:pathLst>
          </a:custGeom>
          <a:solidFill>
            <a:schemeClr val="bg2">
              <a:lumMod val="75000"/>
            </a:schemeClr>
          </a:solid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4" name="Γραφικό 19" descr="Μονό γρανάζι">
            <a:extLst>
              <a:ext uri="{FF2B5EF4-FFF2-40B4-BE49-F238E27FC236}"/>
            </a:extLst>
          </p:cNvPr>
          <p:cNvSpPr/>
          <p:nvPr/>
        </p:nvSpPr>
        <p:spPr>
          <a:xfrm>
            <a:off x="5884863" y="1852613"/>
            <a:ext cx="422275" cy="425450"/>
          </a:xfrm>
          <a:custGeom>
            <a:avLst/>
            <a:gdLst>
              <a:gd name="connsiteX0" fmla="*/ 330994 w 657225"/>
              <a:gd name="connsiteY0" fmla="*/ 445294 h 657225"/>
              <a:gd name="connsiteX1" fmla="*/ 216694 w 657225"/>
              <a:gd name="connsiteY1" fmla="*/ 330994 h 657225"/>
              <a:gd name="connsiteX2" fmla="*/ 330994 w 657225"/>
              <a:gd name="connsiteY2" fmla="*/ 216694 h 657225"/>
              <a:gd name="connsiteX3" fmla="*/ 445294 w 657225"/>
              <a:gd name="connsiteY3" fmla="*/ 330994 h 657225"/>
              <a:gd name="connsiteX4" fmla="*/ 330994 w 657225"/>
              <a:gd name="connsiteY4" fmla="*/ 445294 h 657225"/>
              <a:gd name="connsiteX5" fmla="*/ 588169 w 657225"/>
              <a:gd name="connsiteY5" fmla="*/ 259556 h 657225"/>
              <a:gd name="connsiteX6" fmla="*/ 563404 w 657225"/>
              <a:gd name="connsiteY6" fmla="*/ 200501 h 657225"/>
              <a:gd name="connsiteX7" fmla="*/ 587216 w 657225"/>
              <a:gd name="connsiteY7" fmla="*/ 129064 h 657225"/>
              <a:gd name="connsiteX8" fmla="*/ 532924 w 657225"/>
              <a:gd name="connsiteY8" fmla="*/ 74771 h 657225"/>
              <a:gd name="connsiteX9" fmla="*/ 461486 w 657225"/>
              <a:gd name="connsiteY9" fmla="*/ 98584 h 657225"/>
              <a:gd name="connsiteX10" fmla="*/ 401479 w 657225"/>
              <a:gd name="connsiteY10" fmla="*/ 73819 h 657225"/>
              <a:gd name="connsiteX11" fmla="*/ 369094 w 657225"/>
              <a:gd name="connsiteY11" fmla="*/ 7144 h 657225"/>
              <a:gd name="connsiteX12" fmla="*/ 292894 w 657225"/>
              <a:gd name="connsiteY12" fmla="*/ 7144 h 657225"/>
              <a:gd name="connsiteX13" fmla="*/ 259556 w 657225"/>
              <a:gd name="connsiteY13" fmla="*/ 73819 h 657225"/>
              <a:gd name="connsiteX14" fmla="*/ 200501 w 657225"/>
              <a:gd name="connsiteY14" fmla="*/ 98584 h 657225"/>
              <a:gd name="connsiteX15" fmla="*/ 129064 w 657225"/>
              <a:gd name="connsiteY15" fmla="*/ 74771 h 657225"/>
              <a:gd name="connsiteX16" fmla="*/ 74771 w 657225"/>
              <a:gd name="connsiteY16" fmla="*/ 129064 h 657225"/>
              <a:gd name="connsiteX17" fmla="*/ 98584 w 657225"/>
              <a:gd name="connsiteY17" fmla="*/ 200501 h 657225"/>
              <a:gd name="connsiteX18" fmla="*/ 73819 w 657225"/>
              <a:gd name="connsiteY18" fmla="*/ 260509 h 657225"/>
              <a:gd name="connsiteX19" fmla="*/ 7144 w 657225"/>
              <a:gd name="connsiteY19" fmla="*/ 292894 h 657225"/>
              <a:gd name="connsiteX20" fmla="*/ 7144 w 657225"/>
              <a:gd name="connsiteY20" fmla="*/ 369094 h 657225"/>
              <a:gd name="connsiteX21" fmla="*/ 73819 w 657225"/>
              <a:gd name="connsiteY21" fmla="*/ 402431 h 657225"/>
              <a:gd name="connsiteX22" fmla="*/ 98584 w 657225"/>
              <a:gd name="connsiteY22" fmla="*/ 461486 h 657225"/>
              <a:gd name="connsiteX23" fmla="*/ 74771 w 657225"/>
              <a:gd name="connsiteY23" fmla="*/ 532924 h 657225"/>
              <a:gd name="connsiteX24" fmla="*/ 129064 w 657225"/>
              <a:gd name="connsiteY24" fmla="*/ 587216 h 657225"/>
              <a:gd name="connsiteX25" fmla="*/ 200501 w 657225"/>
              <a:gd name="connsiteY25" fmla="*/ 563404 h 657225"/>
              <a:gd name="connsiteX26" fmla="*/ 260509 w 657225"/>
              <a:gd name="connsiteY26" fmla="*/ 588169 h 657225"/>
              <a:gd name="connsiteX27" fmla="*/ 293846 w 657225"/>
              <a:gd name="connsiteY27" fmla="*/ 654844 h 657225"/>
              <a:gd name="connsiteX28" fmla="*/ 370046 w 657225"/>
              <a:gd name="connsiteY28" fmla="*/ 654844 h 657225"/>
              <a:gd name="connsiteX29" fmla="*/ 403384 w 657225"/>
              <a:gd name="connsiteY29" fmla="*/ 588169 h 657225"/>
              <a:gd name="connsiteX30" fmla="*/ 462439 w 657225"/>
              <a:gd name="connsiteY30" fmla="*/ 563404 h 657225"/>
              <a:gd name="connsiteX31" fmla="*/ 533876 w 657225"/>
              <a:gd name="connsiteY31" fmla="*/ 587216 h 657225"/>
              <a:gd name="connsiteX32" fmla="*/ 588169 w 657225"/>
              <a:gd name="connsiteY32" fmla="*/ 532924 h 657225"/>
              <a:gd name="connsiteX33" fmla="*/ 564356 w 657225"/>
              <a:gd name="connsiteY33" fmla="*/ 461486 h 657225"/>
              <a:gd name="connsiteX34" fmla="*/ 589121 w 657225"/>
              <a:gd name="connsiteY34" fmla="*/ 401479 h 657225"/>
              <a:gd name="connsiteX35" fmla="*/ 655796 w 657225"/>
              <a:gd name="connsiteY35" fmla="*/ 368141 h 657225"/>
              <a:gd name="connsiteX36" fmla="*/ 655796 w 657225"/>
              <a:gd name="connsiteY36" fmla="*/ 291941 h 657225"/>
              <a:gd name="connsiteX37" fmla="*/ 588169 w 657225"/>
              <a:gd name="connsiteY37" fmla="*/ 259556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57225" h="657225">
                <a:moveTo>
                  <a:pt x="330994" y="445294"/>
                </a:moveTo>
                <a:cubicBezTo>
                  <a:pt x="268129" y="445294"/>
                  <a:pt x="216694" y="393859"/>
                  <a:pt x="216694" y="330994"/>
                </a:cubicBezTo>
                <a:cubicBezTo>
                  <a:pt x="216694" y="268129"/>
                  <a:pt x="268129" y="216694"/>
                  <a:pt x="330994" y="216694"/>
                </a:cubicBezTo>
                <a:cubicBezTo>
                  <a:pt x="393859" y="216694"/>
                  <a:pt x="445294" y="268129"/>
                  <a:pt x="445294" y="330994"/>
                </a:cubicBezTo>
                <a:cubicBezTo>
                  <a:pt x="445294" y="393859"/>
                  <a:pt x="393859" y="445294"/>
                  <a:pt x="330994" y="445294"/>
                </a:cubicBezTo>
                <a:close/>
                <a:moveTo>
                  <a:pt x="588169" y="259556"/>
                </a:moveTo>
                <a:cubicBezTo>
                  <a:pt x="582454" y="238601"/>
                  <a:pt x="573881" y="218599"/>
                  <a:pt x="563404" y="200501"/>
                </a:cubicBezTo>
                <a:lnTo>
                  <a:pt x="587216" y="129064"/>
                </a:lnTo>
                <a:lnTo>
                  <a:pt x="532924" y="74771"/>
                </a:lnTo>
                <a:lnTo>
                  <a:pt x="461486" y="98584"/>
                </a:lnTo>
                <a:cubicBezTo>
                  <a:pt x="442436" y="88106"/>
                  <a:pt x="422434" y="79534"/>
                  <a:pt x="401479" y="73819"/>
                </a:cubicBezTo>
                <a:lnTo>
                  <a:pt x="369094" y="7144"/>
                </a:lnTo>
                <a:lnTo>
                  <a:pt x="292894" y="7144"/>
                </a:lnTo>
                <a:lnTo>
                  <a:pt x="259556" y="73819"/>
                </a:lnTo>
                <a:cubicBezTo>
                  <a:pt x="238601" y="79534"/>
                  <a:pt x="218599" y="88106"/>
                  <a:pt x="200501" y="98584"/>
                </a:cubicBezTo>
                <a:lnTo>
                  <a:pt x="129064" y="74771"/>
                </a:lnTo>
                <a:lnTo>
                  <a:pt x="74771" y="129064"/>
                </a:lnTo>
                <a:lnTo>
                  <a:pt x="98584" y="200501"/>
                </a:lnTo>
                <a:cubicBezTo>
                  <a:pt x="88106" y="219551"/>
                  <a:pt x="79534" y="239554"/>
                  <a:pt x="73819" y="260509"/>
                </a:cubicBezTo>
                <a:lnTo>
                  <a:pt x="7144" y="292894"/>
                </a:lnTo>
                <a:lnTo>
                  <a:pt x="7144" y="369094"/>
                </a:lnTo>
                <a:lnTo>
                  <a:pt x="73819" y="402431"/>
                </a:lnTo>
                <a:cubicBezTo>
                  <a:pt x="79534" y="423386"/>
                  <a:pt x="88106" y="443389"/>
                  <a:pt x="98584" y="461486"/>
                </a:cubicBezTo>
                <a:lnTo>
                  <a:pt x="74771" y="532924"/>
                </a:lnTo>
                <a:lnTo>
                  <a:pt x="129064" y="587216"/>
                </a:lnTo>
                <a:lnTo>
                  <a:pt x="200501" y="563404"/>
                </a:lnTo>
                <a:cubicBezTo>
                  <a:pt x="219551" y="573881"/>
                  <a:pt x="239554" y="582454"/>
                  <a:pt x="260509" y="588169"/>
                </a:cubicBezTo>
                <a:lnTo>
                  <a:pt x="293846" y="654844"/>
                </a:lnTo>
                <a:lnTo>
                  <a:pt x="370046" y="654844"/>
                </a:lnTo>
                <a:lnTo>
                  <a:pt x="403384" y="588169"/>
                </a:lnTo>
                <a:cubicBezTo>
                  <a:pt x="424339" y="582454"/>
                  <a:pt x="444341" y="573881"/>
                  <a:pt x="462439" y="563404"/>
                </a:cubicBezTo>
                <a:lnTo>
                  <a:pt x="533876" y="587216"/>
                </a:lnTo>
                <a:lnTo>
                  <a:pt x="588169" y="532924"/>
                </a:lnTo>
                <a:lnTo>
                  <a:pt x="564356" y="461486"/>
                </a:lnTo>
                <a:cubicBezTo>
                  <a:pt x="574834" y="442436"/>
                  <a:pt x="583406" y="422434"/>
                  <a:pt x="589121" y="401479"/>
                </a:cubicBezTo>
                <a:lnTo>
                  <a:pt x="655796" y="368141"/>
                </a:lnTo>
                <a:lnTo>
                  <a:pt x="655796" y="291941"/>
                </a:lnTo>
                <a:lnTo>
                  <a:pt x="588169" y="259556"/>
                </a:lnTo>
                <a:close/>
              </a:path>
            </a:pathLst>
          </a:custGeom>
          <a:solidFill>
            <a:schemeClr val="bg2">
              <a:lumMod val="75000"/>
            </a:schemeClr>
          </a:solid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5" name="Γραφικό 21" descr="Κατεύθυνση">
            <a:extLst>
              <a:ext uri="{FF2B5EF4-FFF2-40B4-BE49-F238E27FC236}"/>
            </a:extLst>
          </p:cNvPr>
          <p:cNvSpPr/>
          <p:nvPr/>
        </p:nvSpPr>
        <p:spPr>
          <a:xfrm>
            <a:off x="9861550" y="1936750"/>
            <a:ext cx="317500" cy="341313"/>
          </a:xfrm>
          <a:custGeom>
            <a:avLst/>
            <a:gdLst>
              <a:gd name="connsiteX0" fmla="*/ 633889 w 657225"/>
              <a:gd name="connsiteY0" fmla="*/ 7144 h 657225"/>
              <a:gd name="connsiteX1" fmla="*/ 627221 w 657225"/>
              <a:gd name="connsiteY1" fmla="*/ 8096 h 657225"/>
              <a:gd name="connsiteX2" fmla="*/ 21431 w 657225"/>
              <a:gd name="connsiteY2" fmla="*/ 210026 h 657225"/>
              <a:gd name="connsiteX3" fmla="*/ 7144 w 657225"/>
              <a:gd name="connsiteY3" fmla="*/ 229076 h 657225"/>
              <a:gd name="connsiteX4" fmla="*/ 21431 w 657225"/>
              <a:gd name="connsiteY4" fmla="*/ 248126 h 657225"/>
              <a:gd name="connsiteX5" fmla="*/ 309086 w 657225"/>
              <a:gd name="connsiteY5" fmla="*/ 351949 h 657225"/>
              <a:gd name="connsiteX6" fmla="*/ 412909 w 657225"/>
              <a:gd name="connsiteY6" fmla="*/ 639604 h 657225"/>
              <a:gd name="connsiteX7" fmla="*/ 431959 w 657225"/>
              <a:gd name="connsiteY7" fmla="*/ 653891 h 657225"/>
              <a:gd name="connsiteX8" fmla="*/ 451009 w 657225"/>
              <a:gd name="connsiteY8" fmla="*/ 639604 h 657225"/>
              <a:gd name="connsiteX9" fmla="*/ 652939 w 657225"/>
              <a:gd name="connsiteY9" fmla="*/ 32861 h 657225"/>
              <a:gd name="connsiteX10" fmla="*/ 650081 w 657225"/>
              <a:gd name="connsiteY10" fmla="*/ 14764 h 657225"/>
              <a:gd name="connsiteX11" fmla="*/ 633889 w 657225"/>
              <a:gd name="connsiteY11" fmla="*/ 7144 h 657225"/>
              <a:gd name="connsiteX12" fmla="*/ 633889 w 657225"/>
              <a:gd name="connsiteY12" fmla="*/ 7144 h 657225"/>
              <a:gd name="connsiteX13" fmla="*/ 576739 w 657225"/>
              <a:gd name="connsiteY13" fmla="*/ 85249 h 657225"/>
              <a:gd name="connsiteX14" fmla="*/ 431006 w 657225"/>
              <a:gd name="connsiteY14" fmla="*/ 522446 h 657225"/>
              <a:gd name="connsiteX15" fmla="*/ 363379 w 657225"/>
              <a:gd name="connsiteY15" fmla="*/ 333851 h 657225"/>
              <a:gd name="connsiteX16" fmla="*/ 353854 w 657225"/>
              <a:gd name="connsiteY16" fmla="*/ 308134 h 657225"/>
              <a:gd name="connsiteX17" fmla="*/ 328136 w 657225"/>
              <a:gd name="connsiteY17" fmla="*/ 298609 h 657225"/>
              <a:gd name="connsiteX18" fmla="*/ 139541 w 657225"/>
              <a:gd name="connsiteY18" fmla="*/ 230981 h 657225"/>
              <a:gd name="connsiteX19" fmla="*/ 576739 w 657225"/>
              <a:gd name="connsiteY19" fmla="*/ 85249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57225" h="657225">
                <a:moveTo>
                  <a:pt x="633889" y="7144"/>
                </a:moveTo>
                <a:cubicBezTo>
                  <a:pt x="631984" y="7144"/>
                  <a:pt x="629126" y="7144"/>
                  <a:pt x="627221" y="8096"/>
                </a:cubicBezTo>
                <a:lnTo>
                  <a:pt x="21431" y="210026"/>
                </a:lnTo>
                <a:cubicBezTo>
                  <a:pt x="12859" y="212884"/>
                  <a:pt x="7144" y="220504"/>
                  <a:pt x="7144" y="229076"/>
                </a:cubicBezTo>
                <a:cubicBezTo>
                  <a:pt x="7144" y="237649"/>
                  <a:pt x="12859" y="245269"/>
                  <a:pt x="21431" y="248126"/>
                </a:cubicBezTo>
                <a:lnTo>
                  <a:pt x="309086" y="351949"/>
                </a:lnTo>
                <a:lnTo>
                  <a:pt x="412909" y="639604"/>
                </a:lnTo>
                <a:cubicBezTo>
                  <a:pt x="415766" y="648176"/>
                  <a:pt x="423386" y="653891"/>
                  <a:pt x="431959" y="653891"/>
                </a:cubicBezTo>
                <a:cubicBezTo>
                  <a:pt x="440531" y="653891"/>
                  <a:pt x="448151" y="648176"/>
                  <a:pt x="451009" y="639604"/>
                </a:cubicBezTo>
                <a:lnTo>
                  <a:pt x="652939" y="32861"/>
                </a:lnTo>
                <a:cubicBezTo>
                  <a:pt x="654844" y="26194"/>
                  <a:pt x="653891" y="19526"/>
                  <a:pt x="650081" y="14764"/>
                </a:cubicBezTo>
                <a:cubicBezTo>
                  <a:pt x="647224" y="10954"/>
                  <a:pt x="641509" y="7144"/>
                  <a:pt x="633889" y="7144"/>
                </a:cubicBezTo>
                <a:lnTo>
                  <a:pt x="633889" y="7144"/>
                </a:lnTo>
                <a:close/>
                <a:moveTo>
                  <a:pt x="576739" y="85249"/>
                </a:moveTo>
                <a:lnTo>
                  <a:pt x="431006" y="522446"/>
                </a:lnTo>
                <a:lnTo>
                  <a:pt x="363379" y="333851"/>
                </a:lnTo>
                <a:lnTo>
                  <a:pt x="353854" y="308134"/>
                </a:lnTo>
                <a:lnTo>
                  <a:pt x="328136" y="298609"/>
                </a:lnTo>
                <a:lnTo>
                  <a:pt x="139541" y="230981"/>
                </a:lnTo>
                <a:lnTo>
                  <a:pt x="576739" y="85249"/>
                </a:lnTo>
              </a:path>
            </a:pathLst>
          </a:custGeom>
          <a:solidFill>
            <a:schemeClr val="bg2">
              <a:lumMod val="75000"/>
            </a:schemeClr>
          </a:solid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8" name="Θέση περιεχομένου 7"/>
          <p:cNvSpPr>
            <a:spLocks noGrp="1"/>
          </p:cNvSpPr>
          <p:nvPr>
            <p:ph idx="16"/>
          </p:nvPr>
        </p:nvSpPr>
        <p:spPr>
          <a:xfrm>
            <a:off x="8434388" y="2703513"/>
            <a:ext cx="3403600" cy="3813175"/>
          </a:xfrm>
          <a:noFill/>
        </p:spPr>
        <p:txBody>
          <a:bodyPr>
            <a:noAutofit/>
          </a:bodyPr>
          <a:lstStyle/>
          <a:p>
            <a:pPr marL="0" indent="0" algn="ctr" eaLnBrk="1" fontAlgn="auto" hangingPunct="1">
              <a:spcAft>
                <a:spcPts val="0"/>
              </a:spcAft>
              <a:buFont typeface="Arial" panose="020B0604020202020204" pitchFamily="34" charset="0"/>
              <a:buNone/>
              <a:defRPr/>
            </a:pPr>
            <a:r>
              <a:rPr lang="el-GR" sz="1600" dirty="0">
                <a:solidFill>
                  <a:schemeClr val="tx1">
                    <a:lumMod val="75000"/>
                    <a:lumOff val="25000"/>
                  </a:schemeClr>
                </a:solidFill>
              </a:rPr>
              <a:t>Όμως, οι επιχειρήσεις που ανήκαν στους κλάδους πλαστικών και τροφίμων, για να αντιμετωπίσουν την πολυπλοκότητα και την αβεβαιότητα του περιβάλλοντός τους, </a:t>
            </a:r>
            <a:r>
              <a:rPr lang="el-GR" sz="1600" b="1" dirty="0">
                <a:solidFill>
                  <a:schemeClr val="tx1">
                    <a:lumMod val="75000"/>
                    <a:lumOff val="25000"/>
                  </a:schemeClr>
                </a:solidFill>
              </a:rPr>
              <a:t>ανέπτυξαν συμπληρωματικούς μηχανισμούς</a:t>
            </a:r>
            <a:r>
              <a:rPr lang="el-GR" sz="1600" dirty="0">
                <a:solidFill>
                  <a:schemeClr val="tx1">
                    <a:lumMod val="75000"/>
                    <a:lumOff val="25000"/>
                  </a:schemeClr>
                </a:solidFill>
              </a:rPr>
              <a:t>, όπως άτομα με συντονιστικό ρόλο, ομάδες, ακόμη και ολόκληρα τμήματα, που η βασική τους συνεισφορά ήταν η επίτευξη ολοκλήρωσης μεταξύ των διαφόρων τμημάτων, ούτως ώστε να επιτύχουν ταυτόχρονα υψηλό βαθμό διαφοροποίησης και αποτελεσματική ολοκλήρωση</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Θέση περιεχομένου 5"/>
          <p:cNvSpPr>
            <a:spLocks noGrp="1"/>
          </p:cNvSpPr>
          <p:nvPr>
            <p:ph idx="4294967295"/>
          </p:nvPr>
        </p:nvSpPr>
        <p:spPr>
          <a:xfrm>
            <a:off x="423863" y="2905125"/>
            <a:ext cx="6100762" cy="2160588"/>
          </a:xfrm>
        </p:spPr>
        <p:txBody>
          <a:bodyPr rtlCol="0">
            <a:noAutofit/>
          </a:bodyPr>
          <a:lstStyle/>
          <a:p>
            <a:pPr marL="0" indent="0" eaLnBrk="1" fontAlgn="auto" hangingPunct="1">
              <a:spcBef>
                <a:spcPts val="0"/>
              </a:spcBef>
              <a:spcAft>
                <a:spcPts val="1500"/>
              </a:spcAft>
              <a:buFont typeface="Calibri" pitchFamily="34" charset="0"/>
              <a:buNone/>
              <a:defRPr/>
            </a:pPr>
            <a:r>
              <a:rPr lang="en-US" sz="2400" dirty="0">
                <a:solidFill>
                  <a:schemeClr val="tx1">
                    <a:lumMod val="75000"/>
                    <a:lumOff val="25000"/>
                  </a:schemeClr>
                </a:solidFill>
              </a:rPr>
              <a:t>   </a:t>
            </a:r>
            <a:r>
              <a:rPr lang="el-GR" sz="2400" dirty="0">
                <a:solidFill>
                  <a:schemeClr val="tx1">
                    <a:lumMod val="75000"/>
                    <a:lumOff val="25000"/>
                  </a:schemeClr>
                </a:solidFill>
              </a:rPr>
              <a:t> Εξωτερικό περιβάλλον:</a:t>
            </a:r>
            <a:endParaRPr lang="el-GR" sz="3200" noProof="1">
              <a:solidFill>
                <a:schemeClr val="tx1">
                  <a:lumMod val="75000"/>
                  <a:lumOff val="25000"/>
                </a:schemeClr>
              </a:solidFill>
            </a:endParaRPr>
          </a:p>
          <a:p>
            <a:pPr eaLnBrk="1" fontAlgn="auto" hangingPunct="1">
              <a:spcAft>
                <a:spcPts val="0"/>
              </a:spcAft>
              <a:buFont typeface="Courier New" panose="02070309020205020404" pitchFamily="49" charset="0"/>
              <a:buChar char="o"/>
              <a:defRPr/>
            </a:pPr>
            <a:r>
              <a:rPr lang="el-GR" dirty="0">
                <a:solidFill>
                  <a:schemeClr val="tx1">
                    <a:lumMod val="75000"/>
                    <a:lumOff val="25000"/>
                  </a:schemeClr>
                </a:solidFill>
              </a:rPr>
              <a:t>Οτιδήποτε βρίσκεται εξωτερικά μιας επιχείρησης, με κάποια έννοια, μπορεί να θεωρηθεί και να μελετηθεί ως το εξωτερικό περιβάλλον</a:t>
            </a:r>
          </a:p>
          <a:p>
            <a:pPr eaLnBrk="1" fontAlgn="auto" hangingPunct="1">
              <a:spcBef>
                <a:spcPts val="0"/>
              </a:spcBef>
              <a:spcAft>
                <a:spcPts val="1500"/>
              </a:spcAft>
              <a:buFont typeface="Courier New" panose="02070309020205020404" pitchFamily="49" charset="0"/>
              <a:buChar char="o"/>
              <a:defRPr/>
            </a:pPr>
            <a:endParaRPr lang="el-GR" noProof="1">
              <a:solidFill>
                <a:schemeClr val="tx1">
                  <a:lumMod val="75000"/>
                  <a:lumOff val="25000"/>
                </a:schemeClr>
              </a:solidFill>
            </a:endParaRPr>
          </a:p>
          <a:p>
            <a:pPr eaLnBrk="1" fontAlgn="auto" hangingPunct="1">
              <a:spcBef>
                <a:spcPts val="0"/>
              </a:spcBef>
              <a:spcAft>
                <a:spcPts val="1500"/>
              </a:spcAft>
              <a:buFont typeface="Courier New" panose="02070309020205020404" pitchFamily="49" charset="0"/>
              <a:buChar char="o"/>
              <a:defRPr/>
            </a:pPr>
            <a:endParaRPr lang="el-GR" noProof="1">
              <a:solidFill>
                <a:schemeClr val="tx1">
                  <a:lumMod val="75000"/>
                  <a:lumOff val="25000"/>
                </a:schemeClr>
              </a:solidFill>
            </a:endParaRPr>
          </a:p>
        </p:txBody>
      </p:sp>
      <p:sp>
        <p:nvSpPr>
          <p:cNvPr id="2" name="Τίτλος 1"/>
          <p:cNvSpPr>
            <a:spLocks noGrp="1"/>
          </p:cNvSpPr>
          <p:nvPr>
            <p:ph type="ctrTitle"/>
          </p:nvPr>
        </p:nvSpPr>
        <p:spPr>
          <a:xfrm>
            <a:off x="7189788" y="163513"/>
            <a:ext cx="4859337" cy="5724525"/>
          </a:xfrm>
        </p:spPr>
        <p:txBody>
          <a:bodyPr/>
          <a:lstStyle/>
          <a:p>
            <a:pPr algn="ctr" eaLnBrk="1" fontAlgn="auto" hangingPunct="1">
              <a:spcAft>
                <a:spcPts val="0"/>
              </a:spcAft>
              <a:defRPr/>
            </a:pPr>
            <a:r>
              <a:rPr lang="el-GR" sz="4400" dirty="0"/>
              <a:t>Κεφάλαιο 3ο</a:t>
            </a:r>
          </a:p>
        </p:txBody>
      </p:sp>
      <p:sp>
        <p:nvSpPr>
          <p:cNvPr id="9" name="Ορθογώνιο 6" descr="Κάτω διαχωριστική γραμμή"/>
          <p:cNvSpPr/>
          <p:nvPr/>
        </p:nvSpPr>
        <p:spPr>
          <a:xfrm>
            <a:off x="7453313" y="2814638"/>
            <a:ext cx="4330700" cy="1825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0" name="Ορθογώνιο 6" descr="Επάνω διαχωριστική γραμμή"/>
          <p:cNvSpPr/>
          <p:nvPr/>
        </p:nvSpPr>
        <p:spPr>
          <a:xfrm flipV="1">
            <a:off x="7453313" y="404813"/>
            <a:ext cx="4330700" cy="1825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40965" name="Υπότιτλος 2"/>
          <p:cNvSpPr>
            <a:spLocks noGrp="1"/>
          </p:cNvSpPr>
          <p:nvPr>
            <p:ph type="subTitle" idx="1"/>
          </p:nvPr>
        </p:nvSpPr>
        <p:spPr>
          <a:xfrm>
            <a:off x="7653338" y="4837113"/>
            <a:ext cx="4032250" cy="750887"/>
          </a:xfrm>
        </p:spPr>
        <p:txBody>
          <a:bodyPr/>
          <a:lstStyle/>
          <a:p>
            <a:pPr algn="ctr" eaLnBrk="1" hangingPunct="1"/>
            <a:r>
              <a:rPr lang="el-GR" sz="2400" b="1" smtClean="0">
                <a:solidFill>
                  <a:srgbClr val="404040"/>
                </a:solidFill>
              </a:rPr>
              <a:t>Οι επιδράσεις του εξωτερικού περιβάλλοντος στον οργανωτικό σχεδιασμό</a:t>
            </a:r>
          </a:p>
        </p:txBody>
      </p:sp>
      <p:sp>
        <p:nvSpPr>
          <p:cNvPr id="5" name="Θέση υποσέλιδου 4"/>
          <p:cNvSpPr>
            <a:spLocks noGrp="1"/>
          </p:cNvSpPr>
          <p:nvPr>
            <p:ph type="ftr" sz="quarter" idx="20"/>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19"/>
          </p:nvPr>
        </p:nvSpPr>
        <p:spPr/>
        <p:txBody>
          <a:bodyPr/>
          <a:lstStyle/>
          <a:p>
            <a:pPr>
              <a:defRPr/>
            </a:pPr>
            <a:fld id="{2E0EFEE2-500D-40FB-8478-68553BAD9FC3}" type="slidenum">
              <a:rPr lang="el-GR"/>
              <a:pPr>
                <a:defRPr/>
              </a:pPr>
              <a:t>8</a:t>
            </a:fld>
            <a:endParaRPr lang="el-GR" dirty="0"/>
          </a:p>
        </p:txBody>
      </p:sp>
      <p:sp>
        <p:nvSpPr>
          <p:cNvPr id="40968" name="TextBox 17"/>
          <p:cNvSpPr txBox="1">
            <a:spLocks noChangeArrowheads="1"/>
          </p:cNvSpPr>
          <p:nvPr/>
        </p:nvSpPr>
        <p:spPr bwMode="auto">
          <a:xfrm>
            <a:off x="9764713" y="5951538"/>
            <a:ext cx="1468437" cy="923925"/>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μόνο</a:t>
            </a:r>
          </a:p>
          <a:p>
            <a:endParaRPr lang="el-GR">
              <a:solidFill>
                <a:schemeClr val="bg1"/>
              </a:solidFill>
              <a:latin typeface="Calibri" pitchFamily="34" charset="0"/>
            </a:endParaRPr>
          </a:p>
          <a:p>
            <a:endParaRPr lang="el-GR">
              <a:solidFill>
                <a:schemeClr val="bg1"/>
              </a:solidFill>
              <a:latin typeface="Calibri" pitchFamily="34" charset="0"/>
            </a:endParaRPr>
          </a:p>
        </p:txBody>
      </p:sp>
      <p:sp>
        <p:nvSpPr>
          <p:cNvPr id="40969" name="AutoShape 4" descr="Î£ÏÎµÏÎ¹ÎºÎ® ÎµÎ¹ÎºÏÎ½Î±"/>
          <p:cNvSpPr>
            <a:spLocks noChangeAspect="1" noChangeArrowheads="1"/>
          </p:cNvSpPr>
          <p:nvPr/>
        </p:nvSpPr>
        <p:spPr bwMode="auto">
          <a:xfrm>
            <a:off x="5943600" y="3276600"/>
            <a:ext cx="304800" cy="304800"/>
          </a:xfrm>
          <a:prstGeom prst="rect">
            <a:avLst/>
          </a:prstGeom>
          <a:noFill/>
          <a:ln w="9525">
            <a:noFill/>
            <a:miter lim="800000"/>
            <a:headEnd/>
            <a:tailEnd/>
          </a:ln>
        </p:spPr>
        <p:txBody>
          <a:bodyPr/>
          <a:lstStyle/>
          <a:p>
            <a:endParaRPr lang="el-GR">
              <a:latin typeface="Calibri" pitchFamily="34" charset="0"/>
            </a:endParaRPr>
          </a:p>
        </p:txBody>
      </p:sp>
      <p:pic>
        <p:nvPicPr>
          <p:cNvPr id="40970" name="Picture 2" descr="ÎÏÎ¿ÏÎ­Î»ÎµÏÎ¼Î± ÎµÎ¹ÎºÏÎ½Î±Ï Î³Î¹Î± COMPANY MASONRY BLACK WHITE"/>
          <p:cNvPicPr>
            <a:picLocks noChangeAspect="1" noChangeArrowheads="1"/>
          </p:cNvPicPr>
          <p:nvPr/>
        </p:nvPicPr>
        <p:blipFill>
          <a:blip r:embed="rId3"/>
          <a:srcRect/>
          <a:stretch>
            <a:fillRect/>
          </a:stretch>
        </p:blipFill>
        <p:spPr bwMode="auto">
          <a:xfrm>
            <a:off x="7550150" y="569913"/>
            <a:ext cx="4135438" cy="2244725"/>
          </a:xfrm>
          <a:prstGeom prst="rect">
            <a:avLst/>
          </a:prstGeom>
          <a:noFill/>
          <a:ln w="9525">
            <a:noFill/>
            <a:miter lim="800000"/>
            <a:headEnd/>
            <a:tailEnd/>
          </a:ln>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25450" y="279400"/>
            <a:ext cx="11341100" cy="431800"/>
          </a:xfrm>
        </p:spPr>
        <p:txBody>
          <a:bodyPr/>
          <a:lstStyle/>
          <a:p>
            <a:pPr algn="ctr" eaLnBrk="1" fontAlgn="auto" hangingPunct="1">
              <a:spcAft>
                <a:spcPts val="0"/>
              </a:spcAft>
              <a:defRPr/>
            </a:pPr>
            <a:r>
              <a:rPr lang="el-GR" sz="2000" b="1" dirty="0"/>
              <a:t>Εισαγωγή στον Δομικό Σχεδιασμό των Οργανώσεων</a:t>
            </a:r>
            <a:r>
              <a:rPr lang="el-GR" sz="2000" dirty="0"/>
              <a:t/>
            </a:r>
            <a:br>
              <a:rPr lang="el-GR" sz="2000" dirty="0"/>
            </a:br>
            <a:r>
              <a:rPr lang="el-GR" sz="2000" b="1" dirty="0"/>
              <a:t>(περιβαλλοντικοί  παράγοντες &amp; </a:t>
            </a:r>
            <a:r>
              <a:rPr lang="el-GR" sz="2000" b="1" dirty="0" err="1"/>
              <a:t>οργανωσιακά</a:t>
            </a:r>
            <a:r>
              <a:rPr lang="el-GR" sz="2000" b="1" dirty="0"/>
              <a:t>   χαρακτηριστικά των αποτελεσματικών οργανώσεων)</a:t>
            </a:r>
            <a:endParaRPr lang="el-GR" sz="2000" dirty="0"/>
          </a:p>
        </p:txBody>
      </p:sp>
      <p:sp>
        <p:nvSpPr>
          <p:cNvPr id="3" name="Θέση υποσέλιδου 2"/>
          <p:cNvSpPr>
            <a:spLocks noGrp="1"/>
          </p:cNvSpPr>
          <p:nvPr>
            <p:ph type="ftr" sz="quarter" idx="33"/>
          </p:nvPr>
        </p:nvSpPr>
        <p:spPr/>
        <p:txBody>
          <a:bodyPr/>
          <a:lstStyle/>
          <a:p>
            <a:pPr>
              <a:defRPr/>
            </a:pPr>
            <a:r>
              <a:rPr lang="el-GR"/>
              <a:t>Προσθέστε υποσέλιδο</a:t>
            </a:r>
            <a:endParaRPr lang="el-GR" dirty="0"/>
          </a:p>
        </p:txBody>
      </p:sp>
      <p:sp>
        <p:nvSpPr>
          <p:cNvPr id="4" name="Θέση αριθμού διαφάνειας 3"/>
          <p:cNvSpPr>
            <a:spLocks noGrp="1"/>
          </p:cNvSpPr>
          <p:nvPr>
            <p:ph type="sldNum" sz="quarter" idx="34"/>
          </p:nvPr>
        </p:nvSpPr>
        <p:spPr/>
        <p:txBody>
          <a:bodyPr/>
          <a:lstStyle/>
          <a:p>
            <a:pPr>
              <a:defRPr/>
            </a:pPr>
            <a:fld id="{AC66347A-9EEF-4ABB-9A72-1F6567C2DEB4}" type="slidenum">
              <a:rPr lang="el-GR"/>
              <a:pPr>
                <a:defRPr/>
              </a:pPr>
              <a:t>80</a:t>
            </a:fld>
            <a:endParaRPr lang="el-GR" dirty="0"/>
          </a:p>
        </p:txBody>
      </p:sp>
      <p:sp>
        <p:nvSpPr>
          <p:cNvPr id="181252" name="TextBox 37"/>
          <p:cNvSpPr txBox="1">
            <a:spLocks noChangeArrowheads="1"/>
          </p:cNvSpPr>
          <p:nvPr/>
        </p:nvSpPr>
        <p:spPr bwMode="auto">
          <a:xfrm>
            <a:off x="98059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graphicFrame>
        <p:nvGraphicFramePr>
          <p:cNvPr id="13" name="Πίνακας 12">
            <a:extLst>
              <a:ext uri="{FF2B5EF4-FFF2-40B4-BE49-F238E27FC236}"/>
            </a:extLst>
          </p:cNvPr>
          <p:cNvGraphicFramePr>
            <a:graphicFrameLocks noGrp="1"/>
          </p:cNvGraphicFramePr>
          <p:nvPr/>
        </p:nvGraphicFramePr>
        <p:xfrm>
          <a:off x="747713" y="1209675"/>
          <a:ext cx="10698162" cy="4632325"/>
        </p:xfrm>
        <a:graphic>
          <a:graphicData uri="http://schemas.openxmlformats.org/drawingml/2006/table">
            <a:tbl>
              <a:tblPr firstRow="1" bandRow="1">
                <a:tableStyleId>{22838BEF-8BB2-4498-84A7-C5851F593DF1}</a:tableStyleId>
              </a:tblPr>
              <a:tblGrid>
                <a:gridCol w="1231131">
                  <a:extLst>
                    <a:ext uri="{9D8B030D-6E8A-4147-A177-3AD203B41FA5}"/>
                  </a:extLst>
                </a:gridCol>
                <a:gridCol w="1340514">
                  <a:extLst>
                    <a:ext uri="{9D8B030D-6E8A-4147-A177-3AD203B41FA5}"/>
                  </a:extLst>
                </a:gridCol>
                <a:gridCol w="1445740">
                  <a:extLst>
                    <a:ext uri="{9D8B030D-6E8A-4147-A177-3AD203B41FA5}"/>
                  </a:extLst>
                </a:gridCol>
                <a:gridCol w="1210962">
                  <a:extLst>
                    <a:ext uri="{9D8B030D-6E8A-4147-A177-3AD203B41FA5}"/>
                  </a:extLst>
                </a:gridCol>
                <a:gridCol w="1297460">
                  <a:extLst>
                    <a:ext uri="{9D8B030D-6E8A-4147-A177-3AD203B41FA5}"/>
                  </a:extLst>
                </a:gridCol>
                <a:gridCol w="1617296">
                  <a:extLst>
                    <a:ext uri="{9D8B030D-6E8A-4147-A177-3AD203B41FA5}"/>
                  </a:extLst>
                </a:gridCol>
                <a:gridCol w="1138261">
                  <a:extLst>
                    <a:ext uri="{9D8B030D-6E8A-4147-A177-3AD203B41FA5}"/>
                  </a:extLst>
                </a:gridCol>
                <a:gridCol w="1416784">
                  <a:extLst>
                    <a:ext uri="{9D8B030D-6E8A-4147-A177-3AD203B41FA5}"/>
                  </a:extLst>
                </a:gridCol>
              </a:tblGrid>
              <a:tr h="370840">
                <a:tc>
                  <a:txBody>
                    <a:bodyPr/>
                    <a:lstStyle/>
                    <a:p>
                      <a:pPr algn="ctr"/>
                      <a:r>
                        <a:rPr lang="el-GR" sz="1400" dirty="0"/>
                        <a:t>Βιομηχανικός Κλάδος</a:t>
                      </a:r>
                    </a:p>
                  </a:txBody>
                  <a:tcPr/>
                </a:tc>
                <a:tc>
                  <a:txBody>
                    <a:bodyPr/>
                    <a:lstStyle/>
                    <a:p>
                      <a:pPr algn="ctr"/>
                      <a:r>
                        <a:rPr lang="el-GR" sz="1400" dirty="0"/>
                        <a:t>Ποικιλομορφία Περιβάλλοντος</a:t>
                      </a:r>
                    </a:p>
                  </a:txBody>
                  <a:tcPr/>
                </a:tc>
                <a:tc>
                  <a:txBody>
                    <a:bodyPr/>
                    <a:lstStyle/>
                    <a:p>
                      <a:pPr algn="ctr"/>
                      <a:r>
                        <a:rPr lang="el-GR" sz="1400" dirty="0"/>
                        <a:t>Πραγματική Διαφοροποίηση</a:t>
                      </a:r>
                    </a:p>
                  </a:txBody>
                  <a:tcPr/>
                </a:tc>
                <a:tc>
                  <a:txBody>
                    <a:bodyPr/>
                    <a:lstStyle/>
                    <a:p>
                      <a:pPr algn="ctr"/>
                      <a:r>
                        <a:rPr lang="el-GR" sz="1400" dirty="0"/>
                        <a:t>Πραγματική Ολοκλήρωση</a:t>
                      </a:r>
                    </a:p>
                  </a:txBody>
                  <a:tcPr/>
                </a:tc>
                <a:tc>
                  <a:txBody>
                    <a:bodyPr/>
                    <a:lstStyle/>
                    <a:p>
                      <a:pPr algn="ctr"/>
                      <a:r>
                        <a:rPr lang="el-GR" sz="1400" dirty="0"/>
                        <a:t>Τύποι Μηχανισμών Ολοκλήρωσης</a:t>
                      </a:r>
                    </a:p>
                  </a:txBody>
                  <a:tcPr/>
                </a:tc>
                <a:tc>
                  <a:txBody>
                    <a:bodyPr/>
                    <a:lstStyle/>
                    <a:p>
                      <a:pPr algn="ctr"/>
                      <a:r>
                        <a:rPr lang="el-GR" sz="1400" dirty="0"/>
                        <a:t>Ειδικό προσωπικό Ολοκλήρωσης ως </a:t>
                      </a:r>
                      <a:r>
                        <a:rPr lang="el-GR" sz="1400" dirty="0" smtClean="0"/>
                        <a:t>% του </a:t>
                      </a:r>
                      <a:r>
                        <a:rPr lang="el-GR" sz="1400" dirty="0"/>
                        <a:t>συνολικού διοικητικού προσωπικού</a:t>
                      </a:r>
                    </a:p>
                  </a:txBody>
                  <a:tcPr/>
                </a:tc>
                <a:tc>
                  <a:txBody>
                    <a:bodyPr/>
                    <a:lstStyle/>
                    <a:p>
                      <a:pPr algn="ctr"/>
                      <a:r>
                        <a:rPr lang="el-GR" sz="1400" dirty="0"/>
                        <a:t>Ιεραρχική Επιρροή</a:t>
                      </a:r>
                    </a:p>
                  </a:txBody>
                  <a:tcPr/>
                </a:tc>
                <a:tc>
                  <a:txBody>
                    <a:bodyPr/>
                    <a:lstStyle/>
                    <a:p>
                      <a:pPr algn="ctr"/>
                      <a:r>
                        <a:rPr lang="el-GR" sz="1400" dirty="0"/>
                        <a:t>Μονάδα με σημαντική επιρροή</a:t>
                      </a:r>
                    </a:p>
                  </a:txBody>
                  <a:tcPr/>
                </a:tc>
                <a:extLst>
                  <a:ext uri="{0D108BD9-81ED-4DB2-BD59-A6C34878D82A}"/>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l-GR" sz="1400" b="0" kern="1200" dirty="0">
                          <a:solidFill>
                            <a:schemeClr val="dk1"/>
                          </a:solidFill>
                          <a:latin typeface="+mn-lt"/>
                          <a:ea typeface="+mn-ea"/>
                          <a:cs typeface="+mn-cs"/>
                        </a:rPr>
                        <a:t>Πλαστικά</a:t>
                      </a:r>
                    </a:p>
                  </a:txBody>
                  <a:tcPr/>
                </a:tc>
                <a:tc>
                  <a:txBody>
                    <a:bodyPr/>
                    <a:lstStyle/>
                    <a:p>
                      <a:pPr algn="ctr"/>
                      <a:r>
                        <a:rPr lang="el-GR" sz="1400" dirty="0"/>
                        <a:t>Υψηλή</a:t>
                      </a:r>
                    </a:p>
                  </a:txBody>
                  <a:tcPr/>
                </a:tc>
                <a:tc>
                  <a:txBody>
                    <a:bodyPr/>
                    <a:lstStyle/>
                    <a:p>
                      <a:pPr algn="ctr"/>
                      <a:r>
                        <a:rPr lang="el-GR" sz="1400" dirty="0"/>
                        <a:t>Υψηλή</a:t>
                      </a:r>
                    </a:p>
                  </a:txBody>
                  <a:tcPr/>
                </a:tc>
                <a:tc>
                  <a:txBody>
                    <a:bodyPr/>
                    <a:lstStyle/>
                    <a:p>
                      <a:pPr algn="ctr"/>
                      <a:r>
                        <a:rPr lang="el-GR" sz="1400" dirty="0"/>
                        <a:t>Υψηλή</a:t>
                      </a:r>
                    </a:p>
                  </a:txBody>
                  <a:tcPr/>
                </a:tc>
                <a:tc>
                  <a:txBody>
                    <a:bodyPr/>
                    <a:lstStyle/>
                    <a:p>
                      <a:pPr algn="ctr"/>
                      <a:r>
                        <a:rPr lang="el-GR" sz="1400" kern="1200" dirty="0">
                          <a:solidFill>
                            <a:schemeClr val="dk1"/>
                          </a:solidFill>
                          <a:latin typeface="+mn-lt"/>
                          <a:ea typeface="+mn-ea"/>
                          <a:cs typeface="+mn-cs"/>
                        </a:rPr>
                        <a:t>Ομάδες,</a:t>
                      </a:r>
                    </a:p>
                    <a:p>
                      <a:pPr algn="ctr"/>
                      <a:r>
                        <a:rPr lang="el-GR" sz="1400" kern="1200" dirty="0">
                          <a:solidFill>
                            <a:schemeClr val="dk1"/>
                          </a:solidFill>
                          <a:latin typeface="+mn-lt"/>
                          <a:ea typeface="+mn-ea"/>
                          <a:cs typeface="+mn-cs"/>
                        </a:rPr>
                        <a:t>ρόλοι,</a:t>
                      </a:r>
                    </a:p>
                    <a:p>
                      <a:pPr algn="ctr"/>
                      <a:r>
                        <a:rPr lang="el-GR" sz="1400" kern="1200" dirty="0">
                          <a:solidFill>
                            <a:schemeClr val="dk1"/>
                          </a:solidFill>
                          <a:latin typeface="+mn-lt"/>
                          <a:ea typeface="+mn-ea"/>
                          <a:cs typeface="+mn-cs"/>
                        </a:rPr>
                        <a:t>τμήματα,</a:t>
                      </a:r>
                    </a:p>
                    <a:p>
                      <a:pPr algn="ctr"/>
                      <a:r>
                        <a:rPr lang="el-GR" sz="1400" kern="1200" dirty="0">
                          <a:solidFill>
                            <a:schemeClr val="dk1"/>
                          </a:solidFill>
                          <a:latin typeface="+mn-lt"/>
                          <a:ea typeface="+mn-ea"/>
                          <a:cs typeface="+mn-cs"/>
                        </a:rPr>
                        <a:t>ιεραρχία,</a:t>
                      </a:r>
                    </a:p>
                    <a:p>
                      <a:pPr algn="ctr"/>
                      <a:r>
                        <a:rPr lang="el-GR" sz="1400" kern="1200" dirty="0">
                          <a:solidFill>
                            <a:schemeClr val="dk1"/>
                          </a:solidFill>
                          <a:latin typeface="+mn-lt"/>
                          <a:ea typeface="+mn-ea"/>
                          <a:cs typeface="+mn-cs"/>
                        </a:rPr>
                        <a:t>σχέδια και διαδικασίες</a:t>
                      </a:r>
                    </a:p>
                    <a:p>
                      <a:pPr algn="ctr"/>
                      <a:endParaRPr lang="el-GR"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l-GR" sz="1400" kern="1200" dirty="0">
                          <a:solidFill>
                            <a:schemeClr val="dk1"/>
                          </a:solidFill>
                          <a:latin typeface="+mn-lt"/>
                          <a:ea typeface="+mn-ea"/>
                          <a:cs typeface="+mn-cs"/>
                        </a:rPr>
                        <a:t>22% *</a:t>
                      </a:r>
                    </a:p>
                    <a:p>
                      <a:pPr algn="ctr"/>
                      <a:endParaRPr lang="el-GR" sz="1400" dirty="0"/>
                    </a:p>
                  </a:txBody>
                  <a:tcPr/>
                </a:tc>
                <a:tc>
                  <a:txBody>
                    <a:bodyPr/>
                    <a:lstStyle/>
                    <a:p>
                      <a:pPr marL="0" algn="ctr" defTabSz="914400" rtl="0" eaLnBrk="1" latinLnBrk="0" hangingPunct="1"/>
                      <a:r>
                        <a:rPr lang="el-GR" sz="1400" kern="1200" dirty="0">
                          <a:solidFill>
                            <a:schemeClr val="dk1"/>
                          </a:solidFill>
                          <a:latin typeface="+mn-lt"/>
                          <a:ea typeface="+mn-ea"/>
                          <a:cs typeface="+mn-cs"/>
                        </a:rPr>
                        <a:t>Ισότιμα </a:t>
                      </a:r>
                    </a:p>
                    <a:p>
                      <a:pPr marL="0" algn="ctr" defTabSz="914400" rtl="0" eaLnBrk="1" latinLnBrk="0" hangingPunct="1"/>
                      <a:r>
                        <a:rPr lang="el-GR" sz="1400" kern="1200" dirty="0">
                          <a:solidFill>
                            <a:schemeClr val="dk1"/>
                          </a:solidFill>
                          <a:latin typeface="+mn-lt"/>
                          <a:ea typeface="+mn-ea"/>
                          <a:cs typeface="+mn-cs"/>
                        </a:rPr>
                        <a:t>καταμερισμένη</a:t>
                      </a:r>
                    </a:p>
                    <a:p>
                      <a:pPr algn="ctr"/>
                      <a:endParaRPr lang="el-GR"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l-GR" sz="1400" kern="1200" dirty="0">
                          <a:solidFill>
                            <a:schemeClr val="dk1"/>
                          </a:solidFill>
                          <a:latin typeface="+mn-lt"/>
                          <a:ea typeface="+mn-ea"/>
                          <a:cs typeface="+mn-cs"/>
                        </a:rPr>
                        <a:t>Μονάδα</a:t>
                      </a:r>
                    </a:p>
                    <a:p>
                      <a:pPr marL="0" marR="0" lvl="0" indent="0" algn="ctr" defTabSz="914400" rtl="0" eaLnBrk="1" fontAlgn="auto" latinLnBrk="0" hangingPunct="1">
                        <a:lnSpc>
                          <a:spcPct val="100000"/>
                        </a:lnSpc>
                        <a:spcBef>
                          <a:spcPts val="0"/>
                        </a:spcBef>
                        <a:spcAft>
                          <a:spcPts val="0"/>
                        </a:spcAft>
                        <a:buClrTx/>
                        <a:buSzTx/>
                        <a:buFontTx/>
                        <a:buNone/>
                        <a:tabLst/>
                        <a:defRPr/>
                      </a:pPr>
                      <a:r>
                        <a:rPr lang="el-GR" sz="1400" kern="1200" dirty="0">
                          <a:solidFill>
                            <a:schemeClr val="dk1"/>
                          </a:solidFill>
                          <a:latin typeface="+mn-lt"/>
                          <a:ea typeface="+mn-ea"/>
                          <a:cs typeface="+mn-cs"/>
                        </a:rPr>
                        <a:t>επίτευξης</a:t>
                      </a:r>
                    </a:p>
                    <a:p>
                      <a:pPr marL="0" marR="0" lvl="0" indent="0" algn="ctr" defTabSz="914400" rtl="0" eaLnBrk="1" fontAlgn="auto" latinLnBrk="0" hangingPunct="1">
                        <a:lnSpc>
                          <a:spcPct val="100000"/>
                        </a:lnSpc>
                        <a:spcBef>
                          <a:spcPts val="0"/>
                        </a:spcBef>
                        <a:spcAft>
                          <a:spcPts val="0"/>
                        </a:spcAft>
                        <a:buClrTx/>
                        <a:buSzTx/>
                        <a:buFontTx/>
                        <a:buNone/>
                        <a:tabLst/>
                        <a:defRPr/>
                      </a:pPr>
                      <a:r>
                        <a:rPr lang="el-GR" sz="1400" kern="1200" dirty="0">
                          <a:solidFill>
                            <a:schemeClr val="dk1"/>
                          </a:solidFill>
                          <a:latin typeface="+mn-lt"/>
                          <a:ea typeface="+mn-ea"/>
                          <a:cs typeface="+mn-cs"/>
                        </a:rPr>
                        <a:t>ολοκλήρωσης</a:t>
                      </a:r>
                    </a:p>
                    <a:p>
                      <a:pPr algn="ctr"/>
                      <a:endParaRPr lang="el-GR" sz="1400" dirty="0"/>
                    </a:p>
                  </a:txBody>
                  <a:tcPr/>
                </a:tc>
                <a:extLst>
                  <a:ext uri="{0D108BD9-81ED-4DB2-BD59-A6C34878D82A}"/>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l-GR" sz="1400" b="0" kern="1200" dirty="0">
                          <a:solidFill>
                            <a:schemeClr val="dk1"/>
                          </a:solidFill>
                          <a:latin typeface="+mn-lt"/>
                          <a:ea typeface="+mn-ea"/>
                          <a:cs typeface="+mn-cs"/>
                        </a:rPr>
                        <a:t>Τρόφιμα</a:t>
                      </a:r>
                    </a:p>
                  </a:txBody>
                  <a:tcPr/>
                </a:tc>
                <a:tc>
                  <a:txBody>
                    <a:bodyPr/>
                    <a:lstStyle/>
                    <a:p>
                      <a:pPr algn="ctr"/>
                      <a:r>
                        <a:rPr lang="el-GR" sz="1400" dirty="0"/>
                        <a:t>Μέτρια</a:t>
                      </a:r>
                    </a:p>
                  </a:txBody>
                  <a:tcPr/>
                </a:tc>
                <a:tc>
                  <a:txBody>
                    <a:bodyPr/>
                    <a:lstStyle/>
                    <a:p>
                      <a:pPr algn="ctr"/>
                      <a:r>
                        <a:rPr lang="el-GR" sz="1400" dirty="0"/>
                        <a:t>Μέτρια</a:t>
                      </a:r>
                    </a:p>
                  </a:txBody>
                  <a:tcPr/>
                </a:tc>
                <a:tc>
                  <a:txBody>
                    <a:bodyPr/>
                    <a:lstStyle/>
                    <a:p>
                      <a:pPr algn="ctr"/>
                      <a:r>
                        <a:rPr lang="el-GR" sz="1400" dirty="0"/>
                        <a:t>Υψηλή</a:t>
                      </a:r>
                    </a:p>
                  </a:txBody>
                  <a:tcPr/>
                </a:tc>
                <a:tc>
                  <a:txBody>
                    <a:bodyPr/>
                    <a:lstStyle/>
                    <a:p>
                      <a:pPr marL="0" algn="ctr" defTabSz="914400" rtl="0" eaLnBrk="1" latinLnBrk="0" hangingPunct="1"/>
                      <a:r>
                        <a:rPr lang="el-GR" sz="1400" kern="1200" dirty="0">
                          <a:solidFill>
                            <a:schemeClr val="dk1"/>
                          </a:solidFill>
                          <a:latin typeface="+mn-lt"/>
                          <a:ea typeface="+mn-ea"/>
                          <a:cs typeface="+mn-cs"/>
                        </a:rPr>
                        <a:t>Ρόλοι, σχέδια,</a:t>
                      </a:r>
                    </a:p>
                    <a:p>
                      <a:pPr marL="0" algn="ctr" defTabSz="914400" rtl="0" eaLnBrk="1" latinLnBrk="0" hangingPunct="1"/>
                      <a:r>
                        <a:rPr lang="el-GR" sz="1400" kern="1200" dirty="0">
                          <a:solidFill>
                            <a:schemeClr val="dk1"/>
                          </a:solidFill>
                          <a:latin typeface="+mn-lt"/>
                          <a:ea typeface="+mn-ea"/>
                          <a:cs typeface="+mn-cs"/>
                        </a:rPr>
                        <a:t>ιεραρχία,</a:t>
                      </a:r>
                    </a:p>
                    <a:p>
                      <a:pPr marL="0" algn="ctr" defTabSz="914400" rtl="0" eaLnBrk="1" latinLnBrk="0" hangingPunct="1"/>
                      <a:r>
                        <a:rPr lang="el-GR" sz="1400" kern="1200" dirty="0">
                          <a:solidFill>
                            <a:schemeClr val="dk1"/>
                          </a:solidFill>
                          <a:latin typeface="+mn-lt"/>
                          <a:ea typeface="+mn-ea"/>
                          <a:cs typeface="+mn-cs"/>
                        </a:rPr>
                        <a:t>διαδικασίες</a:t>
                      </a:r>
                    </a:p>
                    <a:p>
                      <a:pPr algn="ctr"/>
                      <a:endParaRPr lang="el-GR"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l-GR" sz="1400" kern="1200" dirty="0">
                          <a:solidFill>
                            <a:schemeClr val="dk1"/>
                          </a:solidFill>
                          <a:latin typeface="+mn-lt"/>
                          <a:ea typeface="+mn-ea"/>
                          <a:cs typeface="+mn-cs"/>
                        </a:rPr>
                        <a:t>17% *</a:t>
                      </a:r>
                    </a:p>
                    <a:p>
                      <a:pPr algn="ctr"/>
                      <a:endParaRPr lang="el-GR" sz="1400" dirty="0"/>
                    </a:p>
                  </a:txBody>
                  <a:tcPr/>
                </a:tc>
                <a:tc>
                  <a:txBody>
                    <a:bodyPr/>
                    <a:lstStyle/>
                    <a:p>
                      <a:pPr algn="ctr"/>
                      <a:r>
                        <a:rPr lang="el-GR" sz="1400" kern="1200" dirty="0">
                          <a:solidFill>
                            <a:schemeClr val="dk1"/>
                          </a:solidFill>
                          <a:latin typeface="+mn-lt"/>
                          <a:ea typeface="+mn-ea"/>
                          <a:cs typeface="+mn-cs"/>
                        </a:rPr>
                        <a:t>Ισότιμα </a:t>
                      </a:r>
                    </a:p>
                    <a:p>
                      <a:pPr algn="ctr"/>
                      <a:r>
                        <a:rPr lang="el-GR" sz="1400" kern="1200" dirty="0">
                          <a:solidFill>
                            <a:schemeClr val="dk1"/>
                          </a:solidFill>
                          <a:latin typeface="+mn-lt"/>
                          <a:ea typeface="+mn-ea"/>
                          <a:cs typeface="+mn-cs"/>
                        </a:rPr>
                        <a:t>καταμερισμένη</a:t>
                      </a:r>
                    </a:p>
                    <a:p>
                      <a:pPr algn="ctr"/>
                      <a:endParaRPr lang="el-GR" sz="1400" kern="1200" dirty="0">
                        <a:solidFill>
                          <a:schemeClr val="dk1"/>
                        </a:solidFill>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l-GR" sz="1400" kern="1200" dirty="0">
                          <a:solidFill>
                            <a:schemeClr val="dk1"/>
                          </a:solidFill>
                          <a:latin typeface="+mn-lt"/>
                          <a:ea typeface="+mn-ea"/>
                          <a:cs typeface="+mn-cs"/>
                        </a:rPr>
                        <a:t>Πωλήσεις</a:t>
                      </a:r>
                    </a:p>
                    <a:p>
                      <a:pPr marL="0" marR="0" lvl="0" indent="0" algn="ctr" defTabSz="914400" rtl="0" eaLnBrk="1" fontAlgn="auto" latinLnBrk="0" hangingPunct="1">
                        <a:lnSpc>
                          <a:spcPct val="100000"/>
                        </a:lnSpc>
                        <a:spcBef>
                          <a:spcPts val="0"/>
                        </a:spcBef>
                        <a:spcAft>
                          <a:spcPts val="0"/>
                        </a:spcAft>
                        <a:buClrTx/>
                        <a:buSzTx/>
                        <a:buFontTx/>
                        <a:buNone/>
                        <a:tabLst/>
                        <a:defRPr/>
                      </a:pPr>
                      <a:r>
                        <a:rPr lang="el-GR" sz="1400" kern="1200" dirty="0">
                          <a:solidFill>
                            <a:schemeClr val="dk1"/>
                          </a:solidFill>
                          <a:latin typeface="+mn-lt"/>
                          <a:ea typeface="+mn-ea"/>
                          <a:cs typeface="+mn-cs"/>
                        </a:rPr>
                        <a:t>και </a:t>
                      </a:r>
                    </a:p>
                    <a:p>
                      <a:pPr marL="0" marR="0" lvl="0" indent="0" algn="ctr" defTabSz="914400" rtl="0" eaLnBrk="1" fontAlgn="auto" latinLnBrk="0" hangingPunct="1">
                        <a:lnSpc>
                          <a:spcPct val="100000"/>
                        </a:lnSpc>
                        <a:spcBef>
                          <a:spcPts val="0"/>
                        </a:spcBef>
                        <a:spcAft>
                          <a:spcPts val="0"/>
                        </a:spcAft>
                        <a:buClrTx/>
                        <a:buSzTx/>
                        <a:buFontTx/>
                        <a:buNone/>
                        <a:tabLst/>
                        <a:defRPr/>
                      </a:pPr>
                      <a:r>
                        <a:rPr lang="el-GR" sz="1400" kern="1200" dirty="0">
                          <a:solidFill>
                            <a:schemeClr val="dk1"/>
                          </a:solidFill>
                          <a:latin typeface="+mn-lt"/>
                          <a:ea typeface="+mn-ea"/>
                          <a:cs typeface="+mn-cs"/>
                        </a:rPr>
                        <a:t>Έρευνα</a:t>
                      </a:r>
                    </a:p>
                    <a:p>
                      <a:pPr algn="ctr"/>
                      <a:endParaRPr lang="el-GR" sz="1400" dirty="0"/>
                    </a:p>
                  </a:txBody>
                  <a:tcPr/>
                </a:tc>
                <a:extLst>
                  <a:ext uri="{0D108BD9-81ED-4DB2-BD59-A6C34878D82A}"/>
                </a:extLst>
              </a:tr>
              <a:tr h="370840">
                <a:tc>
                  <a:txBody>
                    <a:bodyPr/>
                    <a:lstStyle/>
                    <a:p>
                      <a:pPr algn="ctr"/>
                      <a:r>
                        <a:rPr lang="el-GR" sz="1400" b="0" kern="1200" dirty="0" smtClean="0">
                          <a:solidFill>
                            <a:schemeClr val="dk1"/>
                          </a:solidFill>
                          <a:latin typeface="+mn-lt"/>
                          <a:ea typeface="+mn-ea"/>
                          <a:cs typeface="+mn-cs"/>
                        </a:rPr>
                        <a:t>Υλικά </a:t>
                      </a:r>
                      <a:r>
                        <a:rPr lang="el-GR" sz="1400" b="0" kern="1200" dirty="0">
                          <a:solidFill>
                            <a:schemeClr val="dk1"/>
                          </a:solidFill>
                          <a:latin typeface="+mn-lt"/>
                          <a:ea typeface="+mn-ea"/>
                          <a:cs typeface="+mn-cs"/>
                        </a:rPr>
                        <a:t>συσκευασίας</a:t>
                      </a:r>
                    </a:p>
                    <a:p>
                      <a:pPr algn="ctr"/>
                      <a:r>
                        <a:rPr lang="el-GR" sz="1400" b="0" kern="1200" dirty="0">
                          <a:solidFill>
                            <a:schemeClr val="dk1"/>
                          </a:solidFill>
                          <a:latin typeface="+mn-lt"/>
                          <a:ea typeface="+mn-ea"/>
                          <a:cs typeface="+mn-cs"/>
                        </a:rPr>
                        <a:t>(κιβώτια)</a:t>
                      </a:r>
                    </a:p>
                    <a:p>
                      <a:pPr algn="ctr"/>
                      <a:endParaRPr lang="el-GR" sz="1400" b="0" dirty="0"/>
                    </a:p>
                  </a:txBody>
                  <a:tcPr/>
                </a:tc>
                <a:tc>
                  <a:txBody>
                    <a:bodyPr/>
                    <a:lstStyle/>
                    <a:p>
                      <a:pPr algn="ctr"/>
                      <a:r>
                        <a:rPr lang="el-GR" sz="1400" dirty="0"/>
                        <a:t>Χαμηλή</a:t>
                      </a:r>
                    </a:p>
                  </a:txBody>
                  <a:tcPr/>
                </a:tc>
                <a:tc>
                  <a:txBody>
                    <a:bodyPr/>
                    <a:lstStyle/>
                    <a:p>
                      <a:pPr algn="ctr"/>
                      <a:r>
                        <a:rPr lang="el-GR" sz="1400" dirty="0"/>
                        <a:t>Χαμηλή</a:t>
                      </a:r>
                    </a:p>
                  </a:txBody>
                  <a:tcPr/>
                </a:tc>
                <a:tc>
                  <a:txBody>
                    <a:bodyPr/>
                    <a:lstStyle/>
                    <a:p>
                      <a:pPr algn="ctr"/>
                      <a:r>
                        <a:rPr lang="el-GR" sz="1400" dirty="0"/>
                        <a:t>Υψηλή</a:t>
                      </a:r>
                    </a:p>
                  </a:txBody>
                  <a:tcPr/>
                </a:tc>
                <a:tc>
                  <a:txBody>
                    <a:bodyPr/>
                    <a:lstStyle/>
                    <a:p>
                      <a:pPr marL="0" algn="ctr" defTabSz="914400" rtl="0" eaLnBrk="1" latinLnBrk="0" hangingPunct="1"/>
                      <a:r>
                        <a:rPr lang="el-GR" sz="1400" kern="1200" dirty="0">
                          <a:solidFill>
                            <a:schemeClr val="dk1"/>
                          </a:solidFill>
                          <a:latin typeface="+mn-lt"/>
                          <a:ea typeface="+mn-ea"/>
                          <a:cs typeface="+mn-cs"/>
                        </a:rPr>
                        <a:t>Ιεραρχία,</a:t>
                      </a:r>
                    </a:p>
                    <a:p>
                      <a:pPr marL="0" algn="ctr" defTabSz="914400" rtl="0" eaLnBrk="1" latinLnBrk="0" hangingPunct="1"/>
                      <a:r>
                        <a:rPr lang="el-GR" sz="1400" kern="1200" dirty="0">
                          <a:solidFill>
                            <a:schemeClr val="dk1"/>
                          </a:solidFill>
                          <a:latin typeface="+mn-lt"/>
                          <a:ea typeface="+mn-ea"/>
                          <a:cs typeface="+mn-cs"/>
                        </a:rPr>
                        <a:t>σχέδια και διαδικασίες</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l-GR" sz="1400" kern="1200" dirty="0">
                          <a:solidFill>
                            <a:schemeClr val="dk1"/>
                          </a:solidFill>
                          <a:latin typeface="+mn-lt"/>
                          <a:ea typeface="+mn-ea"/>
                          <a:cs typeface="+mn-cs"/>
                        </a:rPr>
                        <a:t>0% *</a:t>
                      </a:r>
                    </a:p>
                    <a:p>
                      <a:pPr algn="ctr"/>
                      <a:endParaRPr lang="el-GR"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l-GR" sz="1400" kern="1200" dirty="0">
                          <a:solidFill>
                            <a:schemeClr val="dk1"/>
                          </a:solidFill>
                          <a:latin typeface="+mn-lt"/>
                          <a:ea typeface="+mn-ea"/>
                          <a:cs typeface="+mn-cs"/>
                        </a:rPr>
                        <a:t>Υψηλή στην κορυφή και χαμηλή στη βάση</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l-GR" sz="1400" kern="1200" dirty="0">
                          <a:solidFill>
                            <a:schemeClr val="dk1"/>
                          </a:solidFill>
                          <a:latin typeface="+mn-lt"/>
                          <a:ea typeface="+mn-ea"/>
                          <a:cs typeface="+mn-cs"/>
                        </a:rPr>
                        <a:t>Πωλήσεις</a:t>
                      </a:r>
                    </a:p>
                    <a:p>
                      <a:pPr algn="ctr"/>
                      <a:endParaRPr lang="el-GR" sz="1400" dirty="0"/>
                    </a:p>
                  </a:txBody>
                  <a:tcPr/>
                </a:tc>
                <a:extLst>
                  <a:ext uri="{0D108BD9-81ED-4DB2-BD59-A6C34878D82A}"/>
                </a:extLst>
              </a:tr>
            </a:tbl>
          </a:graphicData>
        </a:graphic>
      </p:graphicFrame>
      <p:graphicFrame>
        <p:nvGraphicFramePr>
          <p:cNvPr id="15" name="Πίνακας 14">
            <a:extLst>
              <a:ext uri="{FF2B5EF4-FFF2-40B4-BE49-F238E27FC236}"/>
            </a:extLst>
          </p:cNvPr>
          <p:cNvGraphicFramePr>
            <a:graphicFrameLocks noGrp="1"/>
          </p:cNvGraphicFramePr>
          <p:nvPr/>
        </p:nvGraphicFramePr>
        <p:xfrm>
          <a:off x="747713" y="6213475"/>
          <a:ext cx="10475912" cy="457200"/>
        </p:xfrm>
        <a:graphic>
          <a:graphicData uri="http://schemas.openxmlformats.org/drawingml/2006/table">
            <a:tbl>
              <a:tblPr>
                <a:tableStyleId>{22838BEF-8BB2-4498-84A7-C5851F593DF1}</a:tableStyleId>
              </a:tblPr>
              <a:tblGrid>
                <a:gridCol w="10476018">
                  <a:extLst>
                    <a:ext uri="{9D8B030D-6E8A-4147-A177-3AD203B41FA5}"/>
                  </a:extLst>
                </a:gridCol>
              </a:tblGrid>
              <a:tr h="0">
                <a:tc>
                  <a:txBody>
                    <a:bodyPr/>
                    <a:lstStyle/>
                    <a:p>
                      <a:pPr algn="l"/>
                      <a:r>
                        <a:rPr lang="el-GR" sz="1200" dirty="0">
                          <a:effectLst/>
                        </a:rPr>
                        <a:t> *Όπου υπάρχει αστερίσκος σημαίνει ότι αυτή η αναλογία ήταν σταθερή, για το προσωπικό υψηλής και χαμηλής ιεραρχικής βαθμίδας μέσα </a:t>
                      </a:r>
                      <a:r>
                        <a:rPr lang="el-GR" sz="1200" dirty="0" smtClean="0">
                          <a:effectLst/>
                        </a:rPr>
                        <a:t>σε αυτές </a:t>
                      </a:r>
                      <a:r>
                        <a:rPr lang="el-GR" sz="1200" dirty="0">
                          <a:effectLst/>
                        </a:rPr>
                        <a:t>τις βιομηχανίες.</a:t>
                      </a:r>
                      <a:endParaRPr lang="el-GR" sz="1200" dirty="0">
                        <a:effectLst/>
                        <a:latin typeface="HellasAlla"/>
                        <a:ea typeface="Times New Roman" panose="02020603050405020304" pitchFamily="18" charset="0"/>
                        <a:cs typeface="Times New Roman" panose="02020603050405020304" pitchFamily="18" charset="0"/>
                      </a:endParaRPr>
                    </a:p>
                  </a:txBody>
                  <a:tcPr>
                    <a:solidFill>
                      <a:schemeClr val="bg1"/>
                    </a:solidFill>
                  </a:tcPr>
                </a:tc>
                <a:extLst>
                  <a:ext uri="{0D108BD9-81ED-4DB2-BD59-A6C34878D82A}"/>
                </a:extLst>
              </a:tr>
            </a:tbl>
          </a:graphicData>
        </a:graphic>
      </p:graphicFrame>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3297" name="Ομάδα 72" descr="Θέση εικόνας"/>
          <p:cNvGrpSpPr>
            <a:grpSpLocks/>
          </p:cNvGrpSpPr>
          <p:nvPr/>
        </p:nvGrpSpPr>
        <p:grpSpPr bwMode="auto">
          <a:xfrm>
            <a:off x="323850" y="323850"/>
            <a:ext cx="4319588" cy="6119813"/>
            <a:chOff x="180000" y="180000"/>
            <a:chExt cx="4330700" cy="6292683"/>
          </a:xfrm>
        </p:grpSpPr>
        <p:sp>
          <p:nvSpPr>
            <p:cNvPr id="74" name="Ορθογώνιο 6"/>
            <p:cNvSpPr/>
            <p:nvPr/>
          </p:nvSpPr>
          <p:spPr>
            <a:xfrm>
              <a:off x="180000" y="6289861"/>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75" name="Ορθογώνιο 6"/>
            <p:cNvSpPr/>
            <p:nvPr/>
          </p:nvSpPr>
          <p:spPr>
            <a:xfrm flipV="1">
              <a:off x="180000" y="180000"/>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
        <p:nvSpPr>
          <p:cNvPr id="4" name="Θέση υποσέλιδου 3"/>
          <p:cNvSpPr>
            <a:spLocks noGrp="1"/>
          </p:cNvSpPr>
          <p:nvPr>
            <p:ph type="ftr" sz="quarter" idx="46"/>
          </p:nvPr>
        </p:nvSpPr>
        <p:spPr/>
        <p:txBody>
          <a:bodyPr/>
          <a:lstStyle/>
          <a:p>
            <a:pPr>
              <a:defRPr/>
            </a:pPr>
            <a:r>
              <a:rPr lang="el-GR" dirty="0"/>
              <a:t>Προσθέστε υποσέλιδο</a:t>
            </a:r>
          </a:p>
        </p:txBody>
      </p:sp>
      <p:sp>
        <p:nvSpPr>
          <p:cNvPr id="5" name="Θέση αριθμού διαφάνειας 4"/>
          <p:cNvSpPr>
            <a:spLocks noGrp="1"/>
          </p:cNvSpPr>
          <p:nvPr>
            <p:ph type="sldNum" sz="quarter" idx="47"/>
          </p:nvPr>
        </p:nvSpPr>
        <p:spPr/>
        <p:txBody>
          <a:bodyPr/>
          <a:lstStyle/>
          <a:p>
            <a:pPr>
              <a:defRPr/>
            </a:pPr>
            <a:fld id="{D6F81C2C-0A6E-42B5-BDB0-54E426AB3615}" type="slidenum">
              <a:rPr lang="el-GR"/>
              <a:pPr>
                <a:defRPr/>
              </a:pPr>
              <a:t>81</a:t>
            </a:fld>
            <a:endParaRPr lang="el-GR" dirty="0"/>
          </a:p>
        </p:txBody>
      </p:sp>
      <p:sp>
        <p:nvSpPr>
          <p:cNvPr id="183300"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pic>
        <p:nvPicPr>
          <p:cNvPr id="183301" name="Θέση εικόνας 11" descr="Κοντινή εικόνα εσωτερικού υλικού δόμησης"/>
          <p:cNvPicPr>
            <a:picLocks noChangeAspect="1"/>
          </p:cNvPicPr>
          <p:nvPr/>
        </p:nvPicPr>
        <p:blipFill>
          <a:blip r:embed="rId3"/>
          <a:srcRect/>
          <a:stretch>
            <a:fillRect/>
          </a:stretch>
        </p:blipFill>
        <p:spPr bwMode="auto">
          <a:xfrm>
            <a:off x="246063" y="252413"/>
            <a:ext cx="4625975" cy="6326187"/>
          </a:xfrm>
          <a:prstGeom prst="rect">
            <a:avLst/>
          </a:prstGeom>
          <a:noFill/>
          <a:ln w="9525">
            <a:noFill/>
            <a:miter lim="800000"/>
            <a:headEnd/>
            <a:tailEnd/>
          </a:ln>
        </p:spPr>
      </p:pic>
      <p:sp>
        <p:nvSpPr>
          <p:cNvPr id="22" name="Τίτλος 1">
            <a:extLst>
              <a:ext uri="{FF2B5EF4-FFF2-40B4-BE49-F238E27FC236}"/>
            </a:extLst>
          </p:cNvPr>
          <p:cNvSpPr>
            <a:spLocks noGrp="1"/>
          </p:cNvSpPr>
          <p:nvPr>
            <p:ph type="title"/>
          </p:nvPr>
        </p:nvSpPr>
        <p:spPr>
          <a:xfrm>
            <a:off x="5195888" y="431800"/>
            <a:ext cx="6575425" cy="431800"/>
          </a:xfrm>
        </p:spPr>
        <p:txBody>
          <a:bodyPr/>
          <a:lstStyle/>
          <a:p>
            <a:pPr algn="ctr" eaLnBrk="1" fontAlgn="auto" hangingPunct="1">
              <a:spcAft>
                <a:spcPts val="0"/>
              </a:spcAft>
              <a:defRPr/>
            </a:pPr>
            <a:r>
              <a:rPr lang="en-US" sz="3200" dirty="0"/>
              <a:t>6</a:t>
            </a:r>
            <a:r>
              <a:rPr lang="el-GR" sz="3200" baseline="30000" dirty="0"/>
              <a:t>ο</a:t>
            </a:r>
            <a:r>
              <a:rPr lang="el-GR" sz="3200" dirty="0"/>
              <a:t> Αποτέλεσμα - Συμπέρασμα</a:t>
            </a:r>
          </a:p>
        </p:txBody>
      </p:sp>
      <p:sp>
        <p:nvSpPr>
          <p:cNvPr id="23" name="Τίτλος 1">
            <a:extLst>
              <a:ext uri="{FF2B5EF4-FFF2-40B4-BE49-F238E27FC236}"/>
            </a:extLst>
          </p:cNvPr>
          <p:cNvSpPr>
            <a:spLocks noGrp="1"/>
          </p:cNvSpPr>
          <p:nvPr/>
        </p:nvSpPr>
        <p:spPr>
          <a:xfrm>
            <a:off x="5106988" y="1312863"/>
            <a:ext cx="6838950" cy="587375"/>
          </a:xfrm>
          <a:prstGeom prst="rect">
            <a:avLst/>
          </a:prstGeom>
        </p:spPr>
        <p:txBody>
          <a:bodyPr lIns="0" tIns="0" rIns="0" bIns="0" anchor="ctr"/>
          <a:lst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a:lstStyle>
          <a:p>
            <a:pPr algn="ctr" fontAlgn="auto">
              <a:spcAft>
                <a:spcPts val="0"/>
              </a:spcAft>
              <a:defRPr/>
            </a:pPr>
            <a:r>
              <a:rPr lang="el-GR" sz="1600" dirty="0"/>
              <a:t>Ανάλογα με το περιβάλλον που αντιμετωπίζουν, καθώς και με τον αριθμό και την πολυπλοκότητα των θεμάτων, τα οποία πρέπει να επιλύσουν, οι οργανώσεις χρησιμοποιούν </a:t>
            </a:r>
            <a:r>
              <a:rPr lang="el-GR" sz="1600" b="1" dirty="0"/>
              <a:t>έξι γενικούς τύπους μηχανισμών επίτευξης ολοκλή</a:t>
            </a:r>
            <a:r>
              <a:rPr lang="el-GR" sz="1600" dirty="0"/>
              <a:t>ρωσης :</a:t>
            </a:r>
          </a:p>
        </p:txBody>
      </p:sp>
      <p:sp>
        <p:nvSpPr>
          <p:cNvPr id="183304" name="Θέση κειμένου 4"/>
          <p:cNvSpPr txBox="1">
            <a:spLocks/>
          </p:cNvSpPr>
          <p:nvPr/>
        </p:nvSpPr>
        <p:spPr bwMode="auto">
          <a:xfrm>
            <a:off x="5106988" y="3971925"/>
            <a:ext cx="1979612" cy="358775"/>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Κοινός προϊστάμενος</a:t>
            </a:r>
          </a:p>
        </p:txBody>
      </p:sp>
      <p:sp>
        <p:nvSpPr>
          <p:cNvPr id="183305" name="Θέση κειμένου 6"/>
          <p:cNvSpPr txBox="1">
            <a:spLocks/>
          </p:cNvSpPr>
          <p:nvPr/>
        </p:nvSpPr>
        <p:spPr bwMode="auto">
          <a:xfrm>
            <a:off x="7448550" y="3971925"/>
            <a:ext cx="1981200" cy="358775"/>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Κανονισμοί</a:t>
            </a:r>
          </a:p>
        </p:txBody>
      </p:sp>
      <p:sp>
        <p:nvSpPr>
          <p:cNvPr id="183306" name="Θέση κειμένου 8"/>
          <p:cNvSpPr>
            <a:spLocks noGrp="1"/>
          </p:cNvSpPr>
          <p:nvPr>
            <p:ph type="body" sz="quarter" idx="35"/>
          </p:nvPr>
        </p:nvSpPr>
        <p:spPr>
          <a:xfrm>
            <a:off x="9799638" y="3971925"/>
            <a:ext cx="1979612" cy="587375"/>
          </a:xfrm>
        </p:spPr>
        <p:txBody>
          <a:bodyPr/>
          <a:lstStyle/>
          <a:p>
            <a:pPr eaLnBrk="1" hangingPunct="1">
              <a:buFont typeface="Arial" charset="0"/>
              <a:buNone/>
            </a:pPr>
            <a:r>
              <a:rPr lang="el-GR" b="1" smtClean="0">
                <a:solidFill>
                  <a:srgbClr val="404040"/>
                </a:solidFill>
                <a:latin typeface="Calibri" pitchFamily="34" charset="0"/>
              </a:rPr>
              <a:t>Πλάνα</a:t>
            </a:r>
          </a:p>
        </p:txBody>
      </p:sp>
      <p:grpSp>
        <p:nvGrpSpPr>
          <p:cNvPr id="10" name="Γραφικό 2" descr="Χρήστης">
            <a:extLst>
              <a:ext uri="{FF2B5EF4-FFF2-40B4-BE49-F238E27FC236}"/>
            </a:extLst>
          </p:cNvPr>
          <p:cNvGrpSpPr/>
          <p:nvPr/>
        </p:nvGrpSpPr>
        <p:grpSpPr>
          <a:xfrm>
            <a:off x="5721481" y="2849654"/>
            <a:ext cx="749038" cy="782558"/>
            <a:chOff x="5638800" y="2971800"/>
            <a:chExt cx="914400" cy="914400"/>
          </a:xfrm>
          <a:solidFill>
            <a:schemeClr val="tx1">
              <a:lumMod val="85000"/>
              <a:lumOff val="15000"/>
            </a:schemeClr>
          </a:solidFill>
        </p:grpSpPr>
        <p:sp>
          <p:nvSpPr>
            <p:cNvPr id="11" name="Ελεύθερη σχεδίαση: Σχήμα 10">
              <a:extLst>
                <a:ext uri="{FF2B5EF4-FFF2-40B4-BE49-F238E27FC236}"/>
              </a:extLst>
            </p:cNvPr>
            <p:cNvSpPr/>
            <p:nvPr/>
          </p:nvSpPr>
          <p:spPr>
            <a:xfrm>
              <a:off x="5936456" y="3098006"/>
              <a:ext cx="314325" cy="314325"/>
            </a:xfrm>
            <a:custGeom>
              <a:avLst/>
              <a:gdLst>
                <a:gd name="connsiteX0" fmla="*/ 311944 w 314325"/>
                <a:gd name="connsiteY0" fmla="*/ 159544 h 314325"/>
                <a:gd name="connsiteX1" fmla="*/ 159544 w 314325"/>
                <a:gd name="connsiteY1" fmla="*/ 311944 h 314325"/>
                <a:gd name="connsiteX2" fmla="*/ 7144 w 314325"/>
                <a:gd name="connsiteY2" fmla="*/ 159544 h 314325"/>
                <a:gd name="connsiteX3" fmla="*/ 159544 w 314325"/>
                <a:gd name="connsiteY3" fmla="*/ 7144 h 314325"/>
                <a:gd name="connsiteX4" fmla="*/ 311944 w 314325"/>
                <a:gd name="connsiteY4" fmla="*/ 159544 h 314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5" h="314325">
                  <a:moveTo>
                    <a:pt x="311944" y="159544"/>
                  </a:moveTo>
                  <a:cubicBezTo>
                    <a:pt x="311944" y="243712"/>
                    <a:pt x="243712" y="311944"/>
                    <a:pt x="159544" y="311944"/>
                  </a:cubicBezTo>
                  <a:cubicBezTo>
                    <a:pt x="75376" y="311944"/>
                    <a:pt x="7144" y="243712"/>
                    <a:pt x="7144" y="159544"/>
                  </a:cubicBezTo>
                  <a:cubicBezTo>
                    <a:pt x="7144" y="75376"/>
                    <a:pt x="75376" y="7144"/>
                    <a:pt x="159544" y="7144"/>
                  </a:cubicBezTo>
                  <a:cubicBezTo>
                    <a:pt x="243712" y="7144"/>
                    <a:pt x="311944" y="75376"/>
                    <a:pt x="311944" y="15954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2" name="Ελεύθερη σχεδίαση: Σχήμα 11">
              <a:extLst>
                <a:ext uri="{FF2B5EF4-FFF2-40B4-BE49-F238E27FC236}"/>
              </a:extLst>
            </p:cNvPr>
            <p:cNvSpPr/>
            <p:nvPr/>
          </p:nvSpPr>
          <p:spPr>
            <a:xfrm>
              <a:off x="5784056" y="3440906"/>
              <a:ext cx="619125" cy="314325"/>
            </a:xfrm>
            <a:custGeom>
              <a:avLst/>
              <a:gdLst>
                <a:gd name="connsiteX0" fmla="*/ 616744 w 619125"/>
                <a:gd name="connsiteY0" fmla="*/ 311944 h 314325"/>
                <a:gd name="connsiteX1" fmla="*/ 616744 w 619125"/>
                <a:gd name="connsiteY1" fmla="*/ 159544 h 314325"/>
                <a:gd name="connsiteX2" fmla="*/ 586264 w 619125"/>
                <a:gd name="connsiteY2" fmla="*/ 98584 h 314325"/>
                <a:gd name="connsiteX3" fmla="*/ 437674 w 619125"/>
                <a:gd name="connsiteY3" fmla="*/ 26194 h 314325"/>
                <a:gd name="connsiteX4" fmla="*/ 311944 w 619125"/>
                <a:gd name="connsiteY4" fmla="*/ 7144 h 314325"/>
                <a:gd name="connsiteX5" fmla="*/ 186214 w 619125"/>
                <a:gd name="connsiteY5" fmla="*/ 26194 h 314325"/>
                <a:gd name="connsiteX6" fmla="*/ 37624 w 619125"/>
                <a:gd name="connsiteY6" fmla="*/ 98584 h 314325"/>
                <a:gd name="connsiteX7" fmla="*/ 7144 w 619125"/>
                <a:gd name="connsiteY7" fmla="*/ 159544 h 314325"/>
                <a:gd name="connsiteX8" fmla="*/ 7144 w 619125"/>
                <a:gd name="connsiteY8" fmla="*/ 311944 h 314325"/>
                <a:gd name="connsiteX9" fmla="*/ 616744 w 619125"/>
                <a:gd name="connsiteY9" fmla="*/ 311944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9125" h="314325">
                  <a:moveTo>
                    <a:pt x="616744" y="311944"/>
                  </a:moveTo>
                  <a:lnTo>
                    <a:pt x="616744" y="159544"/>
                  </a:lnTo>
                  <a:cubicBezTo>
                    <a:pt x="616744" y="136684"/>
                    <a:pt x="605314" y="113824"/>
                    <a:pt x="586264" y="98584"/>
                  </a:cubicBezTo>
                  <a:cubicBezTo>
                    <a:pt x="544354" y="64294"/>
                    <a:pt x="491014" y="41434"/>
                    <a:pt x="437674" y="26194"/>
                  </a:cubicBezTo>
                  <a:cubicBezTo>
                    <a:pt x="399574" y="14764"/>
                    <a:pt x="357664" y="7144"/>
                    <a:pt x="311944" y="7144"/>
                  </a:cubicBezTo>
                  <a:cubicBezTo>
                    <a:pt x="270034" y="7144"/>
                    <a:pt x="228124" y="14764"/>
                    <a:pt x="186214" y="26194"/>
                  </a:cubicBezTo>
                  <a:cubicBezTo>
                    <a:pt x="132874" y="41434"/>
                    <a:pt x="79534" y="68104"/>
                    <a:pt x="37624" y="98584"/>
                  </a:cubicBezTo>
                  <a:cubicBezTo>
                    <a:pt x="18574" y="113824"/>
                    <a:pt x="7144" y="136684"/>
                    <a:pt x="7144" y="159544"/>
                  </a:cubicBezTo>
                  <a:lnTo>
                    <a:pt x="7144" y="311944"/>
                  </a:lnTo>
                  <a:lnTo>
                    <a:pt x="616744" y="311944"/>
                  </a:lnTo>
                  <a:close/>
                </a:path>
              </a:pathLst>
            </a:custGeom>
            <a:grpFill/>
            <a:ln w="9525" cap="flat">
              <a:noFill/>
              <a:prstDash val="solid"/>
              <a:miter/>
            </a:ln>
          </p:spPr>
          <p:txBody>
            <a:bodyPr anchor="ctr"/>
            <a:lstStyle/>
            <a:p>
              <a:pPr fontAlgn="auto">
                <a:spcBef>
                  <a:spcPts val="0"/>
                </a:spcBef>
                <a:spcAft>
                  <a:spcPts val="0"/>
                </a:spcAft>
                <a:defRPr/>
              </a:pPr>
              <a:endParaRPr lang="el-GR" dirty="0">
                <a:latin typeface="+mn-lt"/>
                <a:cs typeface="+mn-cs"/>
              </a:endParaRPr>
            </a:p>
          </p:txBody>
        </p:sp>
      </p:grpSp>
      <p:grpSp>
        <p:nvGrpSpPr>
          <p:cNvPr id="13" name="Γραφικό 6" descr="Λίστα ελέγχου">
            <a:extLst>
              <a:ext uri="{FF2B5EF4-FFF2-40B4-BE49-F238E27FC236}"/>
            </a:extLst>
          </p:cNvPr>
          <p:cNvGrpSpPr/>
          <p:nvPr/>
        </p:nvGrpSpPr>
        <p:grpSpPr>
          <a:xfrm>
            <a:off x="8255622" y="3018506"/>
            <a:ext cx="456307" cy="509350"/>
            <a:chOff x="5943581" y="3190856"/>
            <a:chExt cx="600075" cy="771525"/>
          </a:xfrm>
          <a:solidFill>
            <a:schemeClr val="tx1">
              <a:lumMod val="85000"/>
              <a:lumOff val="15000"/>
            </a:schemeClr>
          </a:solidFill>
        </p:grpSpPr>
        <p:sp>
          <p:nvSpPr>
            <p:cNvPr id="14" name="Ελεύθερη σχεδίαση: Σχήμα 13">
              <a:extLst>
                <a:ext uri="{FF2B5EF4-FFF2-40B4-BE49-F238E27FC236}"/>
              </a:extLst>
            </p:cNvPr>
            <p:cNvSpPr/>
            <p:nvPr/>
          </p:nvSpPr>
          <p:spPr>
            <a:xfrm>
              <a:off x="5943581" y="3190856"/>
              <a:ext cx="600075" cy="771525"/>
            </a:xfrm>
            <a:custGeom>
              <a:avLst/>
              <a:gdLst>
                <a:gd name="connsiteX0" fmla="*/ 64294 w 600075"/>
                <a:gd name="connsiteY0" fmla="*/ 64294 h 771525"/>
                <a:gd name="connsiteX1" fmla="*/ 540544 w 600075"/>
                <a:gd name="connsiteY1" fmla="*/ 64294 h 771525"/>
                <a:gd name="connsiteX2" fmla="*/ 540544 w 600075"/>
                <a:gd name="connsiteY2" fmla="*/ 711994 h 771525"/>
                <a:gd name="connsiteX3" fmla="*/ 64294 w 600075"/>
                <a:gd name="connsiteY3" fmla="*/ 711994 h 771525"/>
                <a:gd name="connsiteX4" fmla="*/ 64294 w 600075"/>
                <a:gd name="connsiteY4" fmla="*/ 64294 h 771525"/>
                <a:gd name="connsiteX5" fmla="*/ 7144 w 600075"/>
                <a:gd name="connsiteY5" fmla="*/ 769144 h 771525"/>
                <a:gd name="connsiteX6" fmla="*/ 597694 w 600075"/>
                <a:gd name="connsiteY6" fmla="*/ 769144 h 771525"/>
                <a:gd name="connsiteX7" fmla="*/ 597694 w 600075"/>
                <a:gd name="connsiteY7" fmla="*/ 7144 h 771525"/>
                <a:gd name="connsiteX8" fmla="*/ 7144 w 600075"/>
                <a:gd name="connsiteY8" fmla="*/ 7144 h 771525"/>
                <a:gd name="connsiteX9" fmla="*/ 7144 w 600075"/>
                <a:gd name="connsiteY9" fmla="*/ 769144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0075" h="771525">
                  <a:moveTo>
                    <a:pt x="64294" y="64294"/>
                  </a:moveTo>
                  <a:lnTo>
                    <a:pt x="540544" y="64294"/>
                  </a:lnTo>
                  <a:lnTo>
                    <a:pt x="540544" y="711994"/>
                  </a:lnTo>
                  <a:lnTo>
                    <a:pt x="64294" y="711994"/>
                  </a:lnTo>
                  <a:lnTo>
                    <a:pt x="64294" y="64294"/>
                  </a:lnTo>
                  <a:close/>
                  <a:moveTo>
                    <a:pt x="7144" y="769144"/>
                  </a:moveTo>
                  <a:lnTo>
                    <a:pt x="597694" y="769144"/>
                  </a:lnTo>
                  <a:lnTo>
                    <a:pt x="597694" y="7144"/>
                  </a:lnTo>
                  <a:lnTo>
                    <a:pt x="7144" y="7144"/>
                  </a:lnTo>
                  <a:lnTo>
                    <a:pt x="7144" y="7691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5" name="Ελεύθερη σχεδίαση: Σχήμα 14">
              <a:extLst>
                <a:ext uri="{FF2B5EF4-FFF2-40B4-BE49-F238E27FC236}"/>
              </a:extLst>
            </p:cNvPr>
            <p:cNvSpPr/>
            <p:nvPr/>
          </p:nvSpPr>
          <p:spPr>
            <a:xfrm>
              <a:off x="6257906" y="3333731"/>
              <a:ext cx="171450" cy="47625"/>
            </a:xfrm>
            <a:custGeom>
              <a:avLst/>
              <a:gdLst>
                <a:gd name="connsiteX0" fmla="*/ 7144 w 171450"/>
                <a:gd name="connsiteY0" fmla="*/ 7144 h 47625"/>
                <a:gd name="connsiteX1" fmla="*/ 169069 w 171450"/>
                <a:gd name="connsiteY1" fmla="*/ 7144 h 47625"/>
                <a:gd name="connsiteX2" fmla="*/ 169069 w 171450"/>
                <a:gd name="connsiteY2" fmla="*/ 45244 h 47625"/>
                <a:gd name="connsiteX3" fmla="*/ 7144 w 171450"/>
                <a:gd name="connsiteY3" fmla="*/ 45244 h 47625"/>
              </a:gdLst>
              <a:ahLst/>
              <a:cxnLst>
                <a:cxn ang="0">
                  <a:pos x="connsiteX0" y="connsiteY0"/>
                </a:cxn>
                <a:cxn ang="0">
                  <a:pos x="connsiteX1" y="connsiteY1"/>
                </a:cxn>
                <a:cxn ang="0">
                  <a:pos x="connsiteX2" y="connsiteY2"/>
                </a:cxn>
                <a:cxn ang="0">
                  <a:pos x="connsiteX3" y="connsiteY3"/>
                </a:cxn>
              </a:cxnLst>
              <a:rect l="l" t="t" r="r" b="b"/>
              <a:pathLst>
                <a:path w="171450" h="47625">
                  <a:moveTo>
                    <a:pt x="7144" y="7144"/>
                  </a:moveTo>
                  <a:lnTo>
                    <a:pt x="169069" y="7144"/>
                  </a:lnTo>
                  <a:lnTo>
                    <a:pt x="169069" y="45244"/>
                  </a:lnTo>
                  <a:lnTo>
                    <a:pt x="7144" y="452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6" name="Ελεύθερη σχεδίαση: Σχήμα 15">
              <a:extLst>
                <a:ext uri="{FF2B5EF4-FFF2-40B4-BE49-F238E27FC236}"/>
              </a:extLst>
            </p:cNvPr>
            <p:cNvSpPr/>
            <p:nvPr/>
          </p:nvSpPr>
          <p:spPr>
            <a:xfrm>
              <a:off x="6257906" y="3486131"/>
              <a:ext cx="171450" cy="47625"/>
            </a:xfrm>
            <a:custGeom>
              <a:avLst/>
              <a:gdLst>
                <a:gd name="connsiteX0" fmla="*/ 7144 w 171450"/>
                <a:gd name="connsiteY0" fmla="*/ 7144 h 47625"/>
                <a:gd name="connsiteX1" fmla="*/ 169069 w 171450"/>
                <a:gd name="connsiteY1" fmla="*/ 7144 h 47625"/>
                <a:gd name="connsiteX2" fmla="*/ 169069 w 171450"/>
                <a:gd name="connsiteY2" fmla="*/ 45244 h 47625"/>
                <a:gd name="connsiteX3" fmla="*/ 7144 w 171450"/>
                <a:gd name="connsiteY3" fmla="*/ 45244 h 47625"/>
              </a:gdLst>
              <a:ahLst/>
              <a:cxnLst>
                <a:cxn ang="0">
                  <a:pos x="connsiteX0" y="connsiteY0"/>
                </a:cxn>
                <a:cxn ang="0">
                  <a:pos x="connsiteX1" y="connsiteY1"/>
                </a:cxn>
                <a:cxn ang="0">
                  <a:pos x="connsiteX2" y="connsiteY2"/>
                </a:cxn>
                <a:cxn ang="0">
                  <a:pos x="connsiteX3" y="connsiteY3"/>
                </a:cxn>
              </a:cxnLst>
              <a:rect l="l" t="t" r="r" b="b"/>
              <a:pathLst>
                <a:path w="171450" h="47625">
                  <a:moveTo>
                    <a:pt x="7144" y="7144"/>
                  </a:moveTo>
                  <a:lnTo>
                    <a:pt x="169069" y="7144"/>
                  </a:lnTo>
                  <a:lnTo>
                    <a:pt x="169069" y="45244"/>
                  </a:lnTo>
                  <a:lnTo>
                    <a:pt x="7144" y="452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8" name="Ελεύθερη σχεδίαση: Σχήμα 17">
              <a:extLst>
                <a:ext uri="{FF2B5EF4-FFF2-40B4-BE49-F238E27FC236}"/>
              </a:extLst>
            </p:cNvPr>
            <p:cNvSpPr/>
            <p:nvPr/>
          </p:nvSpPr>
          <p:spPr>
            <a:xfrm>
              <a:off x="6257906" y="3790931"/>
              <a:ext cx="171450" cy="47625"/>
            </a:xfrm>
            <a:custGeom>
              <a:avLst/>
              <a:gdLst>
                <a:gd name="connsiteX0" fmla="*/ 7144 w 171450"/>
                <a:gd name="connsiteY0" fmla="*/ 7144 h 47625"/>
                <a:gd name="connsiteX1" fmla="*/ 169069 w 171450"/>
                <a:gd name="connsiteY1" fmla="*/ 7144 h 47625"/>
                <a:gd name="connsiteX2" fmla="*/ 169069 w 171450"/>
                <a:gd name="connsiteY2" fmla="*/ 45244 h 47625"/>
                <a:gd name="connsiteX3" fmla="*/ 7144 w 171450"/>
                <a:gd name="connsiteY3" fmla="*/ 45244 h 47625"/>
              </a:gdLst>
              <a:ahLst/>
              <a:cxnLst>
                <a:cxn ang="0">
                  <a:pos x="connsiteX0" y="connsiteY0"/>
                </a:cxn>
                <a:cxn ang="0">
                  <a:pos x="connsiteX1" y="connsiteY1"/>
                </a:cxn>
                <a:cxn ang="0">
                  <a:pos x="connsiteX2" y="connsiteY2"/>
                </a:cxn>
                <a:cxn ang="0">
                  <a:pos x="connsiteX3" y="connsiteY3"/>
                </a:cxn>
              </a:cxnLst>
              <a:rect l="l" t="t" r="r" b="b"/>
              <a:pathLst>
                <a:path w="171450" h="47625">
                  <a:moveTo>
                    <a:pt x="7144" y="7144"/>
                  </a:moveTo>
                  <a:lnTo>
                    <a:pt x="169069" y="7144"/>
                  </a:lnTo>
                  <a:lnTo>
                    <a:pt x="169069" y="45244"/>
                  </a:lnTo>
                  <a:lnTo>
                    <a:pt x="7144" y="452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9" name="Ελεύθερη σχεδίαση: Σχήμα 18">
              <a:extLst>
                <a:ext uri="{FF2B5EF4-FFF2-40B4-BE49-F238E27FC236}"/>
              </a:extLst>
            </p:cNvPr>
            <p:cNvSpPr/>
            <p:nvPr/>
          </p:nvSpPr>
          <p:spPr>
            <a:xfrm>
              <a:off x="6257906" y="3638531"/>
              <a:ext cx="171449" cy="47624"/>
            </a:xfrm>
            <a:custGeom>
              <a:avLst/>
              <a:gdLst>
                <a:gd name="connsiteX0" fmla="*/ 7144 w 171450"/>
                <a:gd name="connsiteY0" fmla="*/ 7144 h 47625"/>
                <a:gd name="connsiteX1" fmla="*/ 169069 w 171450"/>
                <a:gd name="connsiteY1" fmla="*/ 7144 h 47625"/>
                <a:gd name="connsiteX2" fmla="*/ 169069 w 171450"/>
                <a:gd name="connsiteY2" fmla="*/ 45244 h 47625"/>
                <a:gd name="connsiteX3" fmla="*/ 7144 w 171450"/>
                <a:gd name="connsiteY3" fmla="*/ 45244 h 47625"/>
              </a:gdLst>
              <a:ahLst/>
              <a:cxnLst>
                <a:cxn ang="0">
                  <a:pos x="connsiteX0" y="connsiteY0"/>
                </a:cxn>
                <a:cxn ang="0">
                  <a:pos x="connsiteX1" y="connsiteY1"/>
                </a:cxn>
                <a:cxn ang="0">
                  <a:pos x="connsiteX2" y="connsiteY2"/>
                </a:cxn>
                <a:cxn ang="0">
                  <a:pos x="connsiteX3" y="connsiteY3"/>
                </a:cxn>
              </a:cxnLst>
              <a:rect l="l" t="t" r="r" b="b"/>
              <a:pathLst>
                <a:path w="171450" h="47625">
                  <a:moveTo>
                    <a:pt x="7144" y="7144"/>
                  </a:moveTo>
                  <a:lnTo>
                    <a:pt x="169069" y="7144"/>
                  </a:lnTo>
                  <a:lnTo>
                    <a:pt x="169069" y="45244"/>
                  </a:lnTo>
                  <a:lnTo>
                    <a:pt x="7144" y="452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1" name="Ελεύθερη σχεδίαση: Σχήμα 20">
              <a:extLst>
                <a:ext uri="{FF2B5EF4-FFF2-40B4-BE49-F238E27FC236}"/>
              </a:extLst>
            </p:cNvPr>
            <p:cNvSpPr/>
            <p:nvPr/>
          </p:nvSpPr>
          <p:spPr>
            <a:xfrm>
              <a:off x="6057881" y="3286106"/>
              <a:ext cx="152400" cy="123825"/>
            </a:xfrm>
            <a:custGeom>
              <a:avLst/>
              <a:gdLst>
                <a:gd name="connsiteX0" fmla="*/ 148114 w 152400"/>
                <a:gd name="connsiteY0" fmla="*/ 33814 h 123825"/>
                <a:gd name="connsiteX1" fmla="*/ 121444 w 152400"/>
                <a:gd name="connsiteY1" fmla="*/ 7144 h 123825"/>
                <a:gd name="connsiteX2" fmla="*/ 58579 w 152400"/>
                <a:gd name="connsiteY2" fmla="*/ 70009 h 123825"/>
                <a:gd name="connsiteX3" fmla="*/ 33814 w 152400"/>
                <a:gd name="connsiteY3" fmla="*/ 45244 h 123825"/>
                <a:gd name="connsiteX4" fmla="*/ 7144 w 152400"/>
                <a:gd name="connsiteY4" fmla="*/ 71914 h 123825"/>
                <a:gd name="connsiteX5" fmla="*/ 58579 w 152400"/>
                <a:gd name="connsiteY5" fmla="*/ 123349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400" h="123825">
                  <a:moveTo>
                    <a:pt x="148114" y="33814"/>
                  </a:moveTo>
                  <a:lnTo>
                    <a:pt x="121444" y="7144"/>
                  </a:lnTo>
                  <a:lnTo>
                    <a:pt x="58579" y="70009"/>
                  </a:lnTo>
                  <a:lnTo>
                    <a:pt x="33814" y="45244"/>
                  </a:lnTo>
                  <a:lnTo>
                    <a:pt x="7144" y="71914"/>
                  </a:lnTo>
                  <a:lnTo>
                    <a:pt x="58579" y="123349"/>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4" name="Ελεύθερη σχεδίαση: Σχήμα 23">
              <a:extLst>
                <a:ext uri="{FF2B5EF4-FFF2-40B4-BE49-F238E27FC236}"/>
              </a:extLst>
            </p:cNvPr>
            <p:cNvSpPr/>
            <p:nvPr/>
          </p:nvSpPr>
          <p:spPr>
            <a:xfrm>
              <a:off x="6057881" y="3438506"/>
              <a:ext cx="152400" cy="123825"/>
            </a:xfrm>
            <a:custGeom>
              <a:avLst/>
              <a:gdLst>
                <a:gd name="connsiteX0" fmla="*/ 148114 w 152400"/>
                <a:gd name="connsiteY0" fmla="*/ 33814 h 123825"/>
                <a:gd name="connsiteX1" fmla="*/ 121444 w 152400"/>
                <a:gd name="connsiteY1" fmla="*/ 7144 h 123825"/>
                <a:gd name="connsiteX2" fmla="*/ 58579 w 152400"/>
                <a:gd name="connsiteY2" fmla="*/ 70009 h 123825"/>
                <a:gd name="connsiteX3" fmla="*/ 33814 w 152400"/>
                <a:gd name="connsiteY3" fmla="*/ 45244 h 123825"/>
                <a:gd name="connsiteX4" fmla="*/ 7144 w 152400"/>
                <a:gd name="connsiteY4" fmla="*/ 71914 h 123825"/>
                <a:gd name="connsiteX5" fmla="*/ 58579 w 152400"/>
                <a:gd name="connsiteY5" fmla="*/ 123349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400" h="123825">
                  <a:moveTo>
                    <a:pt x="148114" y="33814"/>
                  </a:moveTo>
                  <a:lnTo>
                    <a:pt x="121444" y="7144"/>
                  </a:lnTo>
                  <a:lnTo>
                    <a:pt x="58579" y="70009"/>
                  </a:lnTo>
                  <a:lnTo>
                    <a:pt x="33814" y="45244"/>
                  </a:lnTo>
                  <a:lnTo>
                    <a:pt x="7144" y="71914"/>
                  </a:lnTo>
                  <a:lnTo>
                    <a:pt x="58579" y="123349"/>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7" name="Ελεύθερη σχεδίαση: Σχήμα 26">
              <a:extLst>
                <a:ext uri="{FF2B5EF4-FFF2-40B4-BE49-F238E27FC236}"/>
              </a:extLst>
            </p:cNvPr>
            <p:cNvSpPr/>
            <p:nvPr/>
          </p:nvSpPr>
          <p:spPr>
            <a:xfrm>
              <a:off x="6057881" y="3590906"/>
              <a:ext cx="152400" cy="123825"/>
            </a:xfrm>
            <a:custGeom>
              <a:avLst/>
              <a:gdLst>
                <a:gd name="connsiteX0" fmla="*/ 148114 w 152400"/>
                <a:gd name="connsiteY0" fmla="*/ 33814 h 123825"/>
                <a:gd name="connsiteX1" fmla="*/ 121444 w 152400"/>
                <a:gd name="connsiteY1" fmla="*/ 7144 h 123825"/>
                <a:gd name="connsiteX2" fmla="*/ 58579 w 152400"/>
                <a:gd name="connsiteY2" fmla="*/ 70009 h 123825"/>
                <a:gd name="connsiteX3" fmla="*/ 33814 w 152400"/>
                <a:gd name="connsiteY3" fmla="*/ 45244 h 123825"/>
                <a:gd name="connsiteX4" fmla="*/ 7144 w 152400"/>
                <a:gd name="connsiteY4" fmla="*/ 71914 h 123825"/>
                <a:gd name="connsiteX5" fmla="*/ 58579 w 152400"/>
                <a:gd name="connsiteY5" fmla="*/ 123349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400" h="123825">
                  <a:moveTo>
                    <a:pt x="148114" y="33814"/>
                  </a:moveTo>
                  <a:lnTo>
                    <a:pt x="121444" y="7144"/>
                  </a:lnTo>
                  <a:lnTo>
                    <a:pt x="58579" y="70009"/>
                  </a:lnTo>
                  <a:lnTo>
                    <a:pt x="33814" y="45244"/>
                  </a:lnTo>
                  <a:lnTo>
                    <a:pt x="7144" y="71914"/>
                  </a:lnTo>
                  <a:lnTo>
                    <a:pt x="58579" y="123349"/>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8" name="Ελεύθερη σχεδίαση: Σχήμα 27">
              <a:extLst>
                <a:ext uri="{FF2B5EF4-FFF2-40B4-BE49-F238E27FC236}"/>
              </a:extLst>
            </p:cNvPr>
            <p:cNvSpPr/>
            <p:nvPr/>
          </p:nvSpPr>
          <p:spPr>
            <a:xfrm>
              <a:off x="6057881" y="3741401"/>
              <a:ext cx="152400" cy="123825"/>
            </a:xfrm>
            <a:custGeom>
              <a:avLst/>
              <a:gdLst>
                <a:gd name="connsiteX0" fmla="*/ 148114 w 152400"/>
                <a:gd name="connsiteY0" fmla="*/ 33814 h 123825"/>
                <a:gd name="connsiteX1" fmla="*/ 121444 w 152400"/>
                <a:gd name="connsiteY1" fmla="*/ 7144 h 123825"/>
                <a:gd name="connsiteX2" fmla="*/ 58579 w 152400"/>
                <a:gd name="connsiteY2" fmla="*/ 70009 h 123825"/>
                <a:gd name="connsiteX3" fmla="*/ 33814 w 152400"/>
                <a:gd name="connsiteY3" fmla="*/ 45244 h 123825"/>
                <a:gd name="connsiteX4" fmla="*/ 7144 w 152400"/>
                <a:gd name="connsiteY4" fmla="*/ 71914 h 123825"/>
                <a:gd name="connsiteX5" fmla="*/ 58579 w 152400"/>
                <a:gd name="connsiteY5" fmla="*/ 123349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400" h="123825">
                  <a:moveTo>
                    <a:pt x="148114" y="33814"/>
                  </a:moveTo>
                  <a:lnTo>
                    <a:pt x="121444" y="7144"/>
                  </a:lnTo>
                  <a:lnTo>
                    <a:pt x="58579" y="70009"/>
                  </a:lnTo>
                  <a:lnTo>
                    <a:pt x="33814" y="45244"/>
                  </a:lnTo>
                  <a:lnTo>
                    <a:pt x="7144" y="71914"/>
                  </a:lnTo>
                  <a:lnTo>
                    <a:pt x="58579" y="123349"/>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grpSp>
        <p:nvGrpSpPr>
          <p:cNvPr id="29" name="Γραφικό 8" descr="Δάσκαλος">
            <a:extLst>
              <a:ext uri="{FF2B5EF4-FFF2-40B4-BE49-F238E27FC236}"/>
            </a:extLst>
          </p:cNvPr>
          <p:cNvGrpSpPr/>
          <p:nvPr/>
        </p:nvGrpSpPr>
        <p:grpSpPr>
          <a:xfrm>
            <a:off x="10332912" y="2843983"/>
            <a:ext cx="914400" cy="914400"/>
            <a:chOff x="5938800" y="3271800"/>
            <a:chExt cx="914400" cy="914400"/>
          </a:xfrm>
          <a:solidFill>
            <a:schemeClr val="tx1">
              <a:lumMod val="85000"/>
              <a:lumOff val="15000"/>
            </a:schemeClr>
          </a:solidFill>
        </p:grpSpPr>
        <p:sp>
          <p:nvSpPr>
            <p:cNvPr id="32" name="Ελεύθερη σχεδίαση: Σχήμα 31">
              <a:extLst>
                <a:ext uri="{FF2B5EF4-FFF2-40B4-BE49-F238E27FC236}"/>
              </a:extLst>
            </p:cNvPr>
            <p:cNvSpPr/>
            <p:nvPr/>
          </p:nvSpPr>
          <p:spPr>
            <a:xfrm>
              <a:off x="6120251" y="3445631"/>
              <a:ext cx="695325" cy="485775"/>
            </a:xfrm>
            <a:custGeom>
              <a:avLst/>
              <a:gdLst>
                <a:gd name="connsiteX0" fmla="*/ 654844 w 695325"/>
                <a:gd name="connsiteY0" fmla="*/ 7144 h 485775"/>
                <a:gd name="connsiteX1" fmla="*/ 45244 w 695325"/>
                <a:gd name="connsiteY1" fmla="*/ 7144 h 485775"/>
                <a:gd name="connsiteX2" fmla="*/ 7144 w 695325"/>
                <a:gd name="connsiteY2" fmla="*/ 45244 h 485775"/>
                <a:gd name="connsiteX3" fmla="*/ 7144 w 695325"/>
                <a:gd name="connsiteY3" fmla="*/ 183356 h 485775"/>
                <a:gd name="connsiteX4" fmla="*/ 41434 w 695325"/>
                <a:gd name="connsiteY4" fmla="*/ 178594 h 485775"/>
                <a:gd name="connsiteX5" fmla="*/ 64294 w 695325"/>
                <a:gd name="connsiteY5" fmla="*/ 180499 h 485775"/>
                <a:gd name="connsiteX6" fmla="*/ 64294 w 695325"/>
                <a:gd name="connsiteY6" fmla="*/ 64294 h 485775"/>
                <a:gd name="connsiteX7" fmla="*/ 635794 w 695325"/>
                <a:gd name="connsiteY7" fmla="*/ 64294 h 485775"/>
                <a:gd name="connsiteX8" fmla="*/ 635794 w 695325"/>
                <a:gd name="connsiteY8" fmla="*/ 426244 h 485775"/>
                <a:gd name="connsiteX9" fmla="*/ 312896 w 695325"/>
                <a:gd name="connsiteY9" fmla="*/ 426244 h 485775"/>
                <a:gd name="connsiteX10" fmla="*/ 258604 w 695325"/>
                <a:gd name="connsiteY10" fmla="*/ 483394 h 485775"/>
                <a:gd name="connsiteX11" fmla="*/ 654844 w 695325"/>
                <a:gd name="connsiteY11" fmla="*/ 483394 h 485775"/>
                <a:gd name="connsiteX12" fmla="*/ 692944 w 695325"/>
                <a:gd name="connsiteY12" fmla="*/ 445294 h 485775"/>
                <a:gd name="connsiteX13" fmla="*/ 692944 w 695325"/>
                <a:gd name="connsiteY13" fmla="*/ 45244 h 485775"/>
                <a:gd name="connsiteX14" fmla="*/ 654844 w 695325"/>
                <a:gd name="connsiteY14" fmla="*/ 714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95325" h="485775">
                  <a:moveTo>
                    <a:pt x="654844" y="7144"/>
                  </a:moveTo>
                  <a:lnTo>
                    <a:pt x="45244" y="7144"/>
                  </a:lnTo>
                  <a:cubicBezTo>
                    <a:pt x="24289" y="7144"/>
                    <a:pt x="7144" y="24289"/>
                    <a:pt x="7144" y="45244"/>
                  </a:cubicBezTo>
                  <a:lnTo>
                    <a:pt x="7144" y="183356"/>
                  </a:lnTo>
                  <a:cubicBezTo>
                    <a:pt x="17621" y="180499"/>
                    <a:pt x="30004" y="178594"/>
                    <a:pt x="41434" y="178594"/>
                  </a:cubicBezTo>
                  <a:cubicBezTo>
                    <a:pt x="49054" y="178594"/>
                    <a:pt x="56674" y="179546"/>
                    <a:pt x="64294" y="180499"/>
                  </a:cubicBezTo>
                  <a:lnTo>
                    <a:pt x="64294" y="64294"/>
                  </a:lnTo>
                  <a:lnTo>
                    <a:pt x="635794" y="64294"/>
                  </a:lnTo>
                  <a:lnTo>
                    <a:pt x="635794" y="426244"/>
                  </a:lnTo>
                  <a:lnTo>
                    <a:pt x="312896" y="426244"/>
                  </a:lnTo>
                  <a:lnTo>
                    <a:pt x="258604" y="483394"/>
                  </a:lnTo>
                  <a:lnTo>
                    <a:pt x="654844" y="483394"/>
                  </a:lnTo>
                  <a:cubicBezTo>
                    <a:pt x="675799" y="483394"/>
                    <a:pt x="692944" y="466249"/>
                    <a:pt x="692944" y="445294"/>
                  </a:cubicBezTo>
                  <a:lnTo>
                    <a:pt x="692944" y="45244"/>
                  </a:lnTo>
                  <a:cubicBezTo>
                    <a:pt x="692944" y="24289"/>
                    <a:pt x="675799" y="7144"/>
                    <a:pt x="654844" y="7144"/>
                  </a:cubicBezTo>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3" name="Ελεύθερη σχεδίαση: Σχήμα 32">
              <a:extLst>
                <a:ext uri="{FF2B5EF4-FFF2-40B4-BE49-F238E27FC236}"/>
              </a:extLst>
            </p:cNvPr>
            <p:cNvSpPr/>
            <p:nvPr/>
          </p:nvSpPr>
          <p:spPr>
            <a:xfrm>
              <a:off x="6074513" y="3655181"/>
              <a:ext cx="171450" cy="171450"/>
            </a:xfrm>
            <a:custGeom>
              <a:avLst/>
              <a:gdLst>
                <a:gd name="connsiteX0" fmla="*/ 88124 w 171450"/>
                <a:gd name="connsiteY0" fmla="*/ 169069 h 171450"/>
                <a:gd name="connsiteX1" fmla="*/ 169087 w 171450"/>
                <a:gd name="connsiteY1" fmla="*/ 88106 h 171450"/>
                <a:gd name="connsiteX2" fmla="*/ 88124 w 171450"/>
                <a:gd name="connsiteY2" fmla="*/ 7144 h 171450"/>
                <a:gd name="connsiteX3" fmla="*/ 7162 w 171450"/>
                <a:gd name="connsiteY3" fmla="*/ 88106 h 171450"/>
                <a:gd name="connsiteX4" fmla="*/ 88124 w 171450"/>
                <a:gd name="connsiteY4" fmla="*/ 169069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50" h="171450">
                  <a:moveTo>
                    <a:pt x="88124" y="169069"/>
                  </a:moveTo>
                  <a:cubicBezTo>
                    <a:pt x="132892" y="169069"/>
                    <a:pt x="169087" y="132874"/>
                    <a:pt x="169087" y="88106"/>
                  </a:cubicBezTo>
                  <a:cubicBezTo>
                    <a:pt x="169087" y="43339"/>
                    <a:pt x="132892" y="7144"/>
                    <a:pt x="88124" y="7144"/>
                  </a:cubicBezTo>
                  <a:cubicBezTo>
                    <a:pt x="43357" y="7144"/>
                    <a:pt x="7162" y="43339"/>
                    <a:pt x="7162" y="88106"/>
                  </a:cubicBezTo>
                  <a:cubicBezTo>
                    <a:pt x="6209" y="132874"/>
                    <a:pt x="43357" y="169069"/>
                    <a:pt x="88124" y="169069"/>
                  </a:cubicBezTo>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6" name="Ελεύθερη σχεδίαση: Σχήμα 35">
              <a:extLst>
                <a:ext uri="{FF2B5EF4-FFF2-40B4-BE49-F238E27FC236}"/>
              </a:extLst>
            </p:cNvPr>
            <p:cNvSpPr/>
            <p:nvPr/>
          </p:nvSpPr>
          <p:spPr>
            <a:xfrm>
              <a:off x="5971661" y="3704289"/>
              <a:ext cx="514350" cy="304800"/>
            </a:xfrm>
            <a:custGeom>
              <a:avLst/>
              <a:gdLst>
                <a:gd name="connsiteX0" fmla="*/ 502444 w 514350"/>
                <a:gd name="connsiteY0" fmla="*/ 25664 h 304800"/>
                <a:gd name="connsiteX1" fmla="*/ 446246 w 514350"/>
                <a:gd name="connsiteY1" fmla="*/ 13281 h 304800"/>
                <a:gd name="connsiteX2" fmla="*/ 438626 w 514350"/>
                <a:gd name="connsiteY2" fmla="*/ 20901 h 304800"/>
                <a:gd name="connsiteX3" fmla="*/ 299561 w 514350"/>
                <a:gd name="connsiteY3" fmla="*/ 165681 h 304800"/>
                <a:gd name="connsiteX4" fmla="*/ 257651 w 514350"/>
                <a:gd name="connsiteY4" fmla="*/ 148536 h 304800"/>
                <a:gd name="connsiteX5" fmla="*/ 190976 w 514350"/>
                <a:gd name="connsiteY5" fmla="*/ 139964 h 304800"/>
                <a:gd name="connsiteX6" fmla="*/ 124301 w 514350"/>
                <a:gd name="connsiteY6" fmla="*/ 150441 h 304800"/>
                <a:gd name="connsiteX7" fmla="*/ 39529 w 514350"/>
                <a:gd name="connsiteY7" fmla="*/ 195209 h 304800"/>
                <a:gd name="connsiteX8" fmla="*/ 27146 w 514350"/>
                <a:gd name="connsiteY8" fmla="*/ 217116 h 304800"/>
                <a:gd name="connsiteX9" fmla="*/ 7144 w 514350"/>
                <a:gd name="connsiteY9" fmla="*/ 300936 h 304800"/>
                <a:gd name="connsiteX10" fmla="*/ 291941 w 514350"/>
                <a:gd name="connsiteY10" fmla="*/ 300936 h 304800"/>
                <a:gd name="connsiteX11" fmla="*/ 291941 w 514350"/>
                <a:gd name="connsiteY11" fmla="*/ 299984 h 304800"/>
                <a:gd name="connsiteX12" fmla="*/ 372904 w 514350"/>
                <a:gd name="connsiteY12" fmla="*/ 205686 h 304800"/>
                <a:gd name="connsiteX13" fmla="*/ 497681 w 514350"/>
                <a:gd name="connsiteY13" fmla="*/ 74241 h 304800"/>
                <a:gd name="connsiteX14" fmla="*/ 502444 w 514350"/>
                <a:gd name="connsiteY14" fmla="*/ 25664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14350" h="304800">
                  <a:moveTo>
                    <a:pt x="502444" y="25664"/>
                  </a:moveTo>
                  <a:cubicBezTo>
                    <a:pt x="490061" y="6614"/>
                    <a:pt x="465296" y="1851"/>
                    <a:pt x="446246" y="13281"/>
                  </a:cubicBezTo>
                  <a:cubicBezTo>
                    <a:pt x="442436" y="15186"/>
                    <a:pt x="440531" y="18996"/>
                    <a:pt x="438626" y="20901"/>
                  </a:cubicBezTo>
                  <a:lnTo>
                    <a:pt x="299561" y="165681"/>
                  </a:lnTo>
                  <a:cubicBezTo>
                    <a:pt x="286226" y="159014"/>
                    <a:pt x="271939" y="153299"/>
                    <a:pt x="257651" y="148536"/>
                  </a:cubicBezTo>
                  <a:cubicBezTo>
                    <a:pt x="235744" y="144726"/>
                    <a:pt x="212884" y="139964"/>
                    <a:pt x="190976" y="139964"/>
                  </a:cubicBezTo>
                  <a:cubicBezTo>
                    <a:pt x="169069" y="139964"/>
                    <a:pt x="146209" y="143774"/>
                    <a:pt x="124301" y="150441"/>
                  </a:cubicBezTo>
                  <a:cubicBezTo>
                    <a:pt x="91916" y="159014"/>
                    <a:pt x="63341" y="175206"/>
                    <a:pt x="39529" y="195209"/>
                  </a:cubicBezTo>
                  <a:cubicBezTo>
                    <a:pt x="33814" y="200924"/>
                    <a:pt x="29051" y="209496"/>
                    <a:pt x="27146" y="217116"/>
                  </a:cubicBezTo>
                  <a:lnTo>
                    <a:pt x="7144" y="300936"/>
                  </a:lnTo>
                  <a:lnTo>
                    <a:pt x="291941" y="300936"/>
                  </a:lnTo>
                  <a:lnTo>
                    <a:pt x="291941" y="299984"/>
                  </a:lnTo>
                  <a:lnTo>
                    <a:pt x="372904" y="205686"/>
                  </a:lnTo>
                  <a:lnTo>
                    <a:pt x="497681" y="74241"/>
                  </a:lnTo>
                  <a:cubicBezTo>
                    <a:pt x="509111" y="62811"/>
                    <a:pt x="512921" y="40904"/>
                    <a:pt x="502444" y="25664"/>
                  </a:cubicBezTo>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pic>
        <p:nvPicPr>
          <p:cNvPr id="183310" name="Picture 2" descr="Î£ÏÎµÏÎ¹ÎºÎ® ÎµÎ¹ÎºÏÎ½Î±"/>
          <p:cNvPicPr>
            <a:picLocks noChangeAspect="1" noChangeArrowheads="1"/>
          </p:cNvPicPr>
          <p:nvPr/>
        </p:nvPicPr>
        <p:blipFill>
          <a:blip r:embed="rId4"/>
          <a:srcRect/>
          <a:stretch>
            <a:fillRect/>
          </a:stretch>
        </p:blipFill>
        <p:spPr bwMode="auto">
          <a:xfrm>
            <a:off x="231775" y="252413"/>
            <a:ext cx="4635500" cy="6353175"/>
          </a:xfrm>
          <a:prstGeom prst="rect">
            <a:avLst/>
          </a:prstGeom>
          <a:noFill/>
          <a:ln w="9525">
            <a:noFill/>
            <a:miter lim="800000"/>
            <a:headEnd/>
            <a:tailEnd/>
          </a:ln>
        </p:spPr>
      </p:pic>
      <p:grpSp>
        <p:nvGrpSpPr>
          <p:cNvPr id="183311" name="Ομάδα 34" descr="Θέση εικόνας"/>
          <p:cNvGrpSpPr>
            <a:grpSpLocks/>
          </p:cNvGrpSpPr>
          <p:nvPr/>
        </p:nvGrpSpPr>
        <p:grpSpPr bwMode="auto">
          <a:xfrm>
            <a:off x="334963" y="368300"/>
            <a:ext cx="4319587" cy="6121400"/>
            <a:chOff x="180000" y="180000"/>
            <a:chExt cx="4330700" cy="6292683"/>
          </a:xfrm>
        </p:grpSpPr>
        <p:sp>
          <p:nvSpPr>
            <p:cNvPr id="37" name="Ορθογώνιο 6">
              <a:extLst>
                <a:ext uri="{FF2B5EF4-FFF2-40B4-BE49-F238E27FC236}"/>
              </a:extLst>
            </p:cNvPr>
            <p:cNvSpPr/>
            <p:nvPr/>
          </p:nvSpPr>
          <p:spPr>
            <a:xfrm>
              <a:off x="180000" y="6289908"/>
              <a:ext cx="4330700" cy="18277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39" name="Ορθογώνιο 6">
              <a:extLst>
                <a:ext uri="{FF2B5EF4-FFF2-40B4-BE49-F238E27FC236}"/>
              </a:extLst>
            </p:cNvPr>
            <p:cNvSpPr/>
            <p:nvPr/>
          </p:nvSpPr>
          <p:spPr>
            <a:xfrm flipV="1">
              <a:off x="180000" y="180000"/>
              <a:ext cx="4330700" cy="18277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5345" name="Ομάδα 72" descr="Θέση εικόνας"/>
          <p:cNvGrpSpPr>
            <a:grpSpLocks/>
          </p:cNvGrpSpPr>
          <p:nvPr/>
        </p:nvGrpSpPr>
        <p:grpSpPr bwMode="auto">
          <a:xfrm>
            <a:off x="323850" y="323850"/>
            <a:ext cx="4319588" cy="6119813"/>
            <a:chOff x="180000" y="180000"/>
            <a:chExt cx="4330700" cy="6292683"/>
          </a:xfrm>
        </p:grpSpPr>
        <p:sp>
          <p:nvSpPr>
            <p:cNvPr id="74" name="Ορθογώνιο 6"/>
            <p:cNvSpPr/>
            <p:nvPr/>
          </p:nvSpPr>
          <p:spPr>
            <a:xfrm>
              <a:off x="180000" y="6289861"/>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75" name="Ορθογώνιο 6"/>
            <p:cNvSpPr/>
            <p:nvPr/>
          </p:nvSpPr>
          <p:spPr>
            <a:xfrm flipV="1">
              <a:off x="180000" y="180000"/>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
        <p:nvSpPr>
          <p:cNvPr id="4" name="Θέση υποσέλιδου 3"/>
          <p:cNvSpPr>
            <a:spLocks noGrp="1"/>
          </p:cNvSpPr>
          <p:nvPr>
            <p:ph type="ftr" sz="quarter" idx="46"/>
          </p:nvPr>
        </p:nvSpPr>
        <p:spPr/>
        <p:txBody>
          <a:bodyPr/>
          <a:lstStyle/>
          <a:p>
            <a:pPr>
              <a:defRPr/>
            </a:pPr>
            <a:r>
              <a:rPr lang="el-GR" dirty="0"/>
              <a:t>Προσθέστε υποσέλιδο</a:t>
            </a:r>
          </a:p>
        </p:txBody>
      </p:sp>
      <p:sp>
        <p:nvSpPr>
          <p:cNvPr id="5" name="Θέση αριθμού διαφάνειας 4"/>
          <p:cNvSpPr>
            <a:spLocks noGrp="1"/>
          </p:cNvSpPr>
          <p:nvPr>
            <p:ph type="sldNum" sz="quarter" idx="47"/>
          </p:nvPr>
        </p:nvSpPr>
        <p:spPr/>
        <p:txBody>
          <a:bodyPr/>
          <a:lstStyle/>
          <a:p>
            <a:pPr>
              <a:defRPr/>
            </a:pPr>
            <a:fld id="{3CE5289E-EA73-432C-A09B-72A194B1CE46}" type="slidenum">
              <a:rPr lang="el-GR"/>
              <a:pPr>
                <a:defRPr/>
              </a:pPr>
              <a:t>82</a:t>
            </a:fld>
            <a:endParaRPr lang="el-GR" dirty="0"/>
          </a:p>
        </p:txBody>
      </p:sp>
      <p:sp>
        <p:nvSpPr>
          <p:cNvPr id="185348" name="TextBox 37"/>
          <p:cNvSpPr txBox="1">
            <a:spLocks noChangeArrowheads="1"/>
          </p:cNvSpPr>
          <p:nvPr/>
        </p:nvSpPr>
        <p:spPr bwMode="auto">
          <a:xfrm>
            <a:off x="9621838" y="6073775"/>
            <a:ext cx="159702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22" name="Τίτλος 1">
            <a:extLst>
              <a:ext uri="{FF2B5EF4-FFF2-40B4-BE49-F238E27FC236}"/>
            </a:extLst>
          </p:cNvPr>
          <p:cNvSpPr>
            <a:spLocks noGrp="1"/>
          </p:cNvSpPr>
          <p:nvPr>
            <p:ph type="title"/>
          </p:nvPr>
        </p:nvSpPr>
        <p:spPr>
          <a:xfrm>
            <a:off x="5191125" y="768350"/>
            <a:ext cx="6575425" cy="431800"/>
          </a:xfrm>
        </p:spPr>
        <p:txBody>
          <a:bodyPr/>
          <a:lstStyle/>
          <a:p>
            <a:pPr algn="ctr" eaLnBrk="1" fontAlgn="auto" hangingPunct="1">
              <a:spcAft>
                <a:spcPts val="0"/>
              </a:spcAft>
              <a:defRPr/>
            </a:pPr>
            <a:r>
              <a:rPr lang="en-US" sz="3200" dirty="0"/>
              <a:t>6</a:t>
            </a:r>
            <a:r>
              <a:rPr lang="el-GR" sz="3200" baseline="30000" dirty="0"/>
              <a:t>ο</a:t>
            </a:r>
            <a:r>
              <a:rPr lang="el-GR" sz="3200" dirty="0"/>
              <a:t> Αποτέλεσμα - Συμπέρασμα</a:t>
            </a:r>
            <a:br>
              <a:rPr lang="el-GR" sz="3200" dirty="0"/>
            </a:br>
            <a:endParaRPr lang="el-GR" sz="3200" dirty="0"/>
          </a:p>
        </p:txBody>
      </p:sp>
      <p:sp>
        <p:nvSpPr>
          <p:cNvPr id="23" name="Τίτλος 1">
            <a:extLst>
              <a:ext uri="{FF2B5EF4-FFF2-40B4-BE49-F238E27FC236}"/>
            </a:extLst>
          </p:cNvPr>
          <p:cNvSpPr>
            <a:spLocks noGrp="1"/>
          </p:cNvSpPr>
          <p:nvPr/>
        </p:nvSpPr>
        <p:spPr>
          <a:xfrm>
            <a:off x="5191125" y="1155700"/>
            <a:ext cx="6567488" cy="431800"/>
          </a:xfrm>
          <a:prstGeom prst="rect">
            <a:avLst/>
          </a:prstGeom>
        </p:spPr>
        <p:txBody>
          <a:bodyPr lIns="0" tIns="0" rIns="0" bIns="0" anchor="ctr"/>
          <a:lst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a:lstStyle>
          <a:p>
            <a:pPr algn="ctr" fontAlgn="auto">
              <a:spcAft>
                <a:spcPts val="0"/>
              </a:spcAft>
              <a:defRPr/>
            </a:pPr>
            <a:r>
              <a:rPr lang="el-GR" sz="1800" dirty="0"/>
              <a:t>Μέρος Δεύτερο</a:t>
            </a:r>
          </a:p>
        </p:txBody>
      </p:sp>
      <p:sp>
        <p:nvSpPr>
          <p:cNvPr id="185351" name="Θέση κειμένου 6"/>
          <p:cNvSpPr txBox="1">
            <a:spLocks/>
          </p:cNvSpPr>
          <p:nvPr/>
        </p:nvSpPr>
        <p:spPr bwMode="auto">
          <a:xfrm>
            <a:off x="5106988" y="3971925"/>
            <a:ext cx="1979612" cy="358775"/>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Ατομικοί ρόλοι οριζόντιας ολοκλήρωσης</a:t>
            </a:r>
          </a:p>
        </p:txBody>
      </p:sp>
      <p:sp>
        <p:nvSpPr>
          <p:cNvPr id="29" name="Θέση κειμένου 8">
            <a:extLst>
              <a:ext uri="{FF2B5EF4-FFF2-40B4-BE49-F238E27FC236}"/>
            </a:extLst>
          </p:cNvPr>
          <p:cNvSpPr txBox="1">
            <a:spLocks/>
          </p:cNvSpPr>
          <p:nvPr/>
        </p:nvSpPr>
        <p:spPr>
          <a:xfrm>
            <a:off x="7499350" y="3976688"/>
            <a:ext cx="1979613" cy="587375"/>
          </a:xfrm>
          <a:prstGeom prst="rect">
            <a:avLst/>
          </a:prstGeom>
        </p:spPr>
        <p:txBody>
          <a:bodyPr lIns="0" tIns="0" rIns="0" bIns="0"/>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l-GR" b="1" dirty="0">
                <a:latin typeface="+mn-lt"/>
              </a:rPr>
              <a:t>Ομαδικοί ρόλοι οριζόντιας ολοκλήρωσης</a:t>
            </a:r>
          </a:p>
        </p:txBody>
      </p:sp>
      <p:sp>
        <p:nvSpPr>
          <p:cNvPr id="33" name="Θέση κειμένου 10">
            <a:extLst>
              <a:ext uri="{FF2B5EF4-FFF2-40B4-BE49-F238E27FC236}"/>
            </a:extLst>
          </p:cNvPr>
          <p:cNvSpPr txBox="1">
            <a:spLocks/>
          </p:cNvSpPr>
          <p:nvPr/>
        </p:nvSpPr>
        <p:spPr>
          <a:xfrm>
            <a:off x="9879013" y="3971925"/>
            <a:ext cx="1981200" cy="358775"/>
          </a:xfrm>
          <a:prstGeom prst="rect">
            <a:avLst/>
          </a:prstGeom>
        </p:spPr>
        <p:txBody>
          <a:bodyPr lIns="0" tIns="0" rIns="0" bIns="0"/>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l-GR" b="1" dirty="0">
                <a:latin typeface="+mn-lt"/>
              </a:rPr>
              <a:t>Σύστημα μήτρας</a:t>
            </a:r>
          </a:p>
        </p:txBody>
      </p:sp>
      <p:grpSp>
        <p:nvGrpSpPr>
          <p:cNvPr id="37" name="Γραφικό 36" descr="Χρήστες">
            <a:extLst>
              <a:ext uri="{FF2B5EF4-FFF2-40B4-BE49-F238E27FC236}"/>
            </a:extLst>
          </p:cNvPr>
          <p:cNvGrpSpPr/>
          <p:nvPr/>
        </p:nvGrpSpPr>
        <p:grpSpPr>
          <a:xfrm>
            <a:off x="7933038" y="2729755"/>
            <a:ext cx="985006" cy="967322"/>
            <a:chOff x="5638800" y="2971800"/>
            <a:chExt cx="914400" cy="914400"/>
          </a:xfrm>
          <a:solidFill>
            <a:schemeClr val="tx1">
              <a:lumMod val="85000"/>
              <a:lumOff val="15000"/>
            </a:schemeClr>
          </a:solidFill>
        </p:grpSpPr>
        <p:sp>
          <p:nvSpPr>
            <p:cNvPr id="39" name="Ελεύθερη σχεδίαση: Σχήμα 38">
              <a:extLst>
                <a:ext uri="{FF2B5EF4-FFF2-40B4-BE49-F238E27FC236}"/>
              </a:extLst>
            </p:cNvPr>
            <p:cNvSpPr/>
            <p:nvPr/>
          </p:nvSpPr>
          <p:spPr>
            <a:xfrm>
              <a:off x="5774531" y="3172301"/>
              <a:ext cx="180975" cy="180975"/>
            </a:xfrm>
            <a:custGeom>
              <a:avLst/>
              <a:gdLst>
                <a:gd name="connsiteX0" fmla="*/ 178594 w 180975"/>
                <a:gd name="connsiteY0" fmla="*/ 92869 h 180975"/>
                <a:gd name="connsiteX1" fmla="*/ 92869 w 180975"/>
                <a:gd name="connsiteY1" fmla="*/ 178594 h 180975"/>
                <a:gd name="connsiteX2" fmla="*/ 7144 w 180975"/>
                <a:gd name="connsiteY2" fmla="*/ 92869 h 180975"/>
                <a:gd name="connsiteX3" fmla="*/ 92869 w 180975"/>
                <a:gd name="connsiteY3" fmla="*/ 7144 h 180975"/>
                <a:gd name="connsiteX4" fmla="*/ 178594 w 180975"/>
                <a:gd name="connsiteY4" fmla="*/ 92869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178594" y="92869"/>
                  </a:moveTo>
                  <a:cubicBezTo>
                    <a:pt x="178594" y="140213"/>
                    <a:pt x="140213" y="178594"/>
                    <a:pt x="92869" y="178594"/>
                  </a:cubicBezTo>
                  <a:cubicBezTo>
                    <a:pt x="45524" y="178594"/>
                    <a:pt x="7144" y="140213"/>
                    <a:pt x="7144" y="92869"/>
                  </a:cubicBezTo>
                  <a:cubicBezTo>
                    <a:pt x="7144" y="45524"/>
                    <a:pt x="45524" y="7144"/>
                    <a:pt x="92869" y="7144"/>
                  </a:cubicBezTo>
                  <a:cubicBezTo>
                    <a:pt x="140213" y="7144"/>
                    <a:pt x="178594" y="45524"/>
                    <a:pt x="178594" y="9286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0" name="Ελεύθερη σχεδίαση: Σχήμα 39">
              <a:extLst>
                <a:ext uri="{FF2B5EF4-FFF2-40B4-BE49-F238E27FC236}"/>
              </a:extLst>
            </p:cNvPr>
            <p:cNvSpPr/>
            <p:nvPr/>
          </p:nvSpPr>
          <p:spPr>
            <a:xfrm>
              <a:off x="6231731" y="3172301"/>
              <a:ext cx="180975" cy="180975"/>
            </a:xfrm>
            <a:custGeom>
              <a:avLst/>
              <a:gdLst>
                <a:gd name="connsiteX0" fmla="*/ 178594 w 180975"/>
                <a:gd name="connsiteY0" fmla="*/ 92869 h 180975"/>
                <a:gd name="connsiteX1" fmla="*/ 92869 w 180975"/>
                <a:gd name="connsiteY1" fmla="*/ 178594 h 180975"/>
                <a:gd name="connsiteX2" fmla="*/ 7144 w 180975"/>
                <a:gd name="connsiteY2" fmla="*/ 92869 h 180975"/>
                <a:gd name="connsiteX3" fmla="*/ 92869 w 180975"/>
                <a:gd name="connsiteY3" fmla="*/ 7144 h 180975"/>
                <a:gd name="connsiteX4" fmla="*/ 178594 w 180975"/>
                <a:gd name="connsiteY4" fmla="*/ 92869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178594" y="92869"/>
                  </a:moveTo>
                  <a:cubicBezTo>
                    <a:pt x="178594" y="140213"/>
                    <a:pt x="140213" y="178594"/>
                    <a:pt x="92869" y="178594"/>
                  </a:cubicBezTo>
                  <a:cubicBezTo>
                    <a:pt x="45524" y="178594"/>
                    <a:pt x="7144" y="140213"/>
                    <a:pt x="7144" y="92869"/>
                  </a:cubicBezTo>
                  <a:cubicBezTo>
                    <a:pt x="7144" y="45524"/>
                    <a:pt x="45524" y="7144"/>
                    <a:pt x="92869" y="7144"/>
                  </a:cubicBezTo>
                  <a:cubicBezTo>
                    <a:pt x="140213" y="7144"/>
                    <a:pt x="178594" y="45524"/>
                    <a:pt x="178594" y="9286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1" name="Ελεύθερη σχεδίαση: Σχήμα 40">
              <a:extLst>
                <a:ext uri="{FF2B5EF4-FFF2-40B4-BE49-F238E27FC236}"/>
              </a:extLst>
            </p:cNvPr>
            <p:cNvSpPr/>
            <p:nvPr/>
          </p:nvSpPr>
          <p:spPr>
            <a:xfrm>
              <a:off x="5917406" y="3499961"/>
              <a:ext cx="352425" cy="180975"/>
            </a:xfrm>
            <a:custGeom>
              <a:avLst/>
              <a:gdLst>
                <a:gd name="connsiteX0" fmla="*/ 350044 w 352425"/>
                <a:gd name="connsiteY0" fmla="*/ 178594 h 180975"/>
                <a:gd name="connsiteX1" fmla="*/ 350044 w 352425"/>
                <a:gd name="connsiteY1" fmla="*/ 92869 h 180975"/>
                <a:gd name="connsiteX2" fmla="*/ 332899 w 352425"/>
                <a:gd name="connsiteY2" fmla="*/ 58579 h 180975"/>
                <a:gd name="connsiteX3" fmla="*/ 249079 w 352425"/>
                <a:gd name="connsiteY3" fmla="*/ 18574 h 180975"/>
                <a:gd name="connsiteX4" fmla="*/ 178594 w 352425"/>
                <a:gd name="connsiteY4" fmla="*/ 7144 h 180975"/>
                <a:gd name="connsiteX5" fmla="*/ 108109 w 352425"/>
                <a:gd name="connsiteY5" fmla="*/ 18574 h 180975"/>
                <a:gd name="connsiteX6" fmla="*/ 24289 w 352425"/>
                <a:gd name="connsiteY6" fmla="*/ 58579 h 180975"/>
                <a:gd name="connsiteX7" fmla="*/ 7144 w 352425"/>
                <a:gd name="connsiteY7" fmla="*/ 92869 h 180975"/>
                <a:gd name="connsiteX8" fmla="*/ 7144 w 352425"/>
                <a:gd name="connsiteY8" fmla="*/ 178594 h 180975"/>
                <a:gd name="connsiteX9" fmla="*/ 350044 w 352425"/>
                <a:gd name="connsiteY9" fmla="*/ 178594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2425" h="180975">
                  <a:moveTo>
                    <a:pt x="350044" y="178594"/>
                  </a:moveTo>
                  <a:lnTo>
                    <a:pt x="350044" y="92869"/>
                  </a:lnTo>
                  <a:cubicBezTo>
                    <a:pt x="350044" y="79534"/>
                    <a:pt x="344329" y="66199"/>
                    <a:pt x="332899" y="58579"/>
                  </a:cubicBezTo>
                  <a:cubicBezTo>
                    <a:pt x="310039" y="39529"/>
                    <a:pt x="279559" y="26194"/>
                    <a:pt x="249079" y="18574"/>
                  </a:cubicBezTo>
                  <a:cubicBezTo>
                    <a:pt x="228124" y="12859"/>
                    <a:pt x="203359" y="7144"/>
                    <a:pt x="178594" y="7144"/>
                  </a:cubicBezTo>
                  <a:cubicBezTo>
                    <a:pt x="155734" y="7144"/>
                    <a:pt x="130969" y="10954"/>
                    <a:pt x="108109" y="18574"/>
                  </a:cubicBezTo>
                  <a:cubicBezTo>
                    <a:pt x="77629" y="26194"/>
                    <a:pt x="49054" y="41434"/>
                    <a:pt x="24289" y="58579"/>
                  </a:cubicBezTo>
                  <a:cubicBezTo>
                    <a:pt x="12859" y="68104"/>
                    <a:pt x="7144" y="79534"/>
                    <a:pt x="7144" y="92869"/>
                  </a:cubicBezTo>
                  <a:lnTo>
                    <a:pt x="7144" y="178594"/>
                  </a:lnTo>
                  <a:lnTo>
                    <a:pt x="350044" y="1785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2" name="Ελεύθερη σχεδίαση: Σχήμα 41">
              <a:extLst>
                <a:ext uri="{FF2B5EF4-FFF2-40B4-BE49-F238E27FC236}"/>
              </a:extLst>
            </p:cNvPr>
            <p:cNvSpPr/>
            <p:nvPr/>
          </p:nvSpPr>
          <p:spPr>
            <a:xfrm>
              <a:off x="6003131" y="3305651"/>
              <a:ext cx="180975" cy="180975"/>
            </a:xfrm>
            <a:custGeom>
              <a:avLst/>
              <a:gdLst>
                <a:gd name="connsiteX0" fmla="*/ 178594 w 180975"/>
                <a:gd name="connsiteY0" fmla="*/ 92869 h 180975"/>
                <a:gd name="connsiteX1" fmla="*/ 92869 w 180975"/>
                <a:gd name="connsiteY1" fmla="*/ 178594 h 180975"/>
                <a:gd name="connsiteX2" fmla="*/ 7144 w 180975"/>
                <a:gd name="connsiteY2" fmla="*/ 92869 h 180975"/>
                <a:gd name="connsiteX3" fmla="*/ 92869 w 180975"/>
                <a:gd name="connsiteY3" fmla="*/ 7144 h 180975"/>
                <a:gd name="connsiteX4" fmla="*/ 178594 w 180975"/>
                <a:gd name="connsiteY4" fmla="*/ 92869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178594" y="92869"/>
                  </a:moveTo>
                  <a:cubicBezTo>
                    <a:pt x="178594" y="140213"/>
                    <a:pt x="140213" y="178594"/>
                    <a:pt x="92869" y="178594"/>
                  </a:cubicBezTo>
                  <a:cubicBezTo>
                    <a:pt x="45524" y="178594"/>
                    <a:pt x="7144" y="140213"/>
                    <a:pt x="7144" y="92869"/>
                  </a:cubicBezTo>
                  <a:cubicBezTo>
                    <a:pt x="7144" y="45524"/>
                    <a:pt x="45524" y="7144"/>
                    <a:pt x="92869" y="7144"/>
                  </a:cubicBezTo>
                  <a:cubicBezTo>
                    <a:pt x="140213" y="7144"/>
                    <a:pt x="178594" y="45524"/>
                    <a:pt x="178594" y="9286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3" name="Ελεύθερη σχεδίαση: Σχήμα 42">
              <a:extLst>
                <a:ext uri="{FF2B5EF4-FFF2-40B4-BE49-F238E27FC236}"/>
              </a:extLst>
            </p:cNvPr>
            <p:cNvSpPr/>
            <p:nvPr/>
          </p:nvSpPr>
          <p:spPr>
            <a:xfrm>
              <a:off x="6178391" y="3366611"/>
              <a:ext cx="323850" cy="180975"/>
            </a:xfrm>
            <a:custGeom>
              <a:avLst/>
              <a:gdLst>
                <a:gd name="connsiteX0" fmla="*/ 300514 w 323850"/>
                <a:gd name="connsiteY0" fmla="*/ 58579 h 180975"/>
                <a:gd name="connsiteX1" fmla="*/ 216694 w 323850"/>
                <a:gd name="connsiteY1" fmla="*/ 18574 h 180975"/>
                <a:gd name="connsiteX2" fmla="*/ 146209 w 323850"/>
                <a:gd name="connsiteY2" fmla="*/ 7144 h 180975"/>
                <a:gd name="connsiteX3" fmla="*/ 75724 w 323850"/>
                <a:gd name="connsiteY3" fmla="*/ 18574 h 180975"/>
                <a:gd name="connsiteX4" fmla="*/ 41434 w 323850"/>
                <a:gd name="connsiteY4" fmla="*/ 31909 h 180975"/>
                <a:gd name="connsiteX5" fmla="*/ 41434 w 323850"/>
                <a:gd name="connsiteY5" fmla="*/ 33814 h 180975"/>
                <a:gd name="connsiteX6" fmla="*/ 7144 w 323850"/>
                <a:gd name="connsiteY6" fmla="*/ 117634 h 180975"/>
                <a:gd name="connsiteX7" fmla="*/ 94774 w 323850"/>
                <a:gd name="connsiteY7" fmla="*/ 161449 h 180975"/>
                <a:gd name="connsiteX8" fmla="*/ 110014 w 323850"/>
                <a:gd name="connsiteY8" fmla="*/ 178594 h 180975"/>
                <a:gd name="connsiteX9" fmla="*/ 317659 w 323850"/>
                <a:gd name="connsiteY9" fmla="*/ 178594 h 180975"/>
                <a:gd name="connsiteX10" fmla="*/ 317659 w 323850"/>
                <a:gd name="connsiteY10" fmla="*/ 92869 h 180975"/>
                <a:gd name="connsiteX11" fmla="*/ 300514 w 323850"/>
                <a:gd name="connsiteY11" fmla="*/ 5857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3850" h="180975">
                  <a:moveTo>
                    <a:pt x="300514" y="58579"/>
                  </a:moveTo>
                  <a:cubicBezTo>
                    <a:pt x="277654" y="39529"/>
                    <a:pt x="247174" y="26194"/>
                    <a:pt x="216694" y="18574"/>
                  </a:cubicBezTo>
                  <a:cubicBezTo>
                    <a:pt x="195739" y="12859"/>
                    <a:pt x="170974" y="7144"/>
                    <a:pt x="146209" y="7144"/>
                  </a:cubicBezTo>
                  <a:cubicBezTo>
                    <a:pt x="123349" y="7144"/>
                    <a:pt x="98584" y="10954"/>
                    <a:pt x="75724" y="18574"/>
                  </a:cubicBezTo>
                  <a:cubicBezTo>
                    <a:pt x="64294" y="22384"/>
                    <a:pt x="52864" y="26194"/>
                    <a:pt x="41434" y="31909"/>
                  </a:cubicBezTo>
                  <a:lnTo>
                    <a:pt x="41434" y="33814"/>
                  </a:lnTo>
                  <a:cubicBezTo>
                    <a:pt x="41434" y="66199"/>
                    <a:pt x="28099" y="96679"/>
                    <a:pt x="7144" y="117634"/>
                  </a:cubicBezTo>
                  <a:cubicBezTo>
                    <a:pt x="43339" y="129064"/>
                    <a:pt x="71914" y="144304"/>
                    <a:pt x="94774" y="161449"/>
                  </a:cubicBezTo>
                  <a:cubicBezTo>
                    <a:pt x="100489" y="167164"/>
                    <a:pt x="106204" y="170974"/>
                    <a:pt x="110014" y="178594"/>
                  </a:cubicBezTo>
                  <a:lnTo>
                    <a:pt x="317659" y="178594"/>
                  </a:lnTo>
                  <a:lnTo>
                    <a:pt x="317659" y="92869"/>
                  </a:lnTo>
                  <a:cubicBezTo>
                    <a:pt x="317659" y="79534"/>
                    <a:pt x="311944" y="66199"/>
                    <a:pt x="300514" y="5857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4" name="Ελεύθερη σχεδίαση: Σχήμα 43">
              <a:extLst>
                <a:ext uri="{FF2B5EF4-FFF2-40B4-BE49-F238E27FC236}"/>
              </a:extLst>
            </p:cNvPr>
            <p:cNvSpPr/>
            <p:nvPr/>
          </p:nvSpPr>
          <p:spPr>
            <a:xfrm>
              <a:off x="5688806" y="3366611"/>
              <a:ext cx="323850" cy="180975"/>
            </a:xfrm>
            <a:custGeom>
              <a:avLst/>
              <a:gdLst>
                <a:gd name="connsiteX0" fmla="*/ 230029 w 323850"/>
                <a:gd name="connsiteY0" fmla="*/ 161449 h 180975"/>
                <a:gd name="connsiteX1" fmla="*/ 230029 w 323850"/>
                <a:gd name="connsiteY1" fmla="*/ 161449 h 180975"/>
                <a:gd name="connsiteX2" fmla="*/ 317659 w 323850"/>
                <a:gd name="connsiteY2" fmla="*/ 117634 h 180975"/>
                <a:gd name="connsiteX3" fmla="*/ 283369 w 323850"/>
                <a:gd name="connsiteY3" fmla="*/ 33814 h 180975"/>
                <a:gd name="connsiteX4" fmla="*/ 283369 w 323850"/>
                <a:gd name="connsiteY4" fmla="*/ 30004 h 180975"/>
                <a:gd name="connsiteX5" fmla="*/ 249079 w 323850"/>
                <a:gd name="connsiteY5" fmla="*/ 18574 h 180975"/>
                <a:gd name="connsiteX6" fmla="*/ 178594 w 323850"/>
                <a:gd name="connsiteY6" fmla="*/ 7144 h 180975"/>
                <a:gd name="connsiteX7" fmla="*/ 108109 w 323850"/>
                <a:gd name="connsiteY7" fmla="*/ 18574 h 180975"/>
                <a:gd name="connsiteX8" fmla="*/ 24289 w 323850"/>
                <a:gd name="connsiteY8" fmla="*/ 58579 h 180975"/>
                <a:gd name="connsiteX9" fmla="*/ 7144 w 323850"/>
                <a:gd name="connsiteY9" fmla="*/ 92869 h 180975"/>
                <a:gd name="connsiteX10" fmla="*/ 7144 w 323850"/>
                <a:gd name="connsiteY10" fmla="*/ 178594 h 180975"/>
                <a:gd name="connsiteX11" fmla="*/ 212884 w 323850"/>
                <a:gd name="connsiteY11" fmla="*/ 178594 h 180975"/>
                <a:gd name="connsiteX12" fmla="*/ 230029 w 323850"/>
                <a:gd name="connsiteY12" fmla="*/ 16144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3850" h="180975">
                  <a:moveTo>
                    <a:pt x="230029" y="161449"/>
                  </a:moveTo>
                  <a:lnTo>
                    <a:pt x="230029" y="161449"/>
                  </a:lnTo>
                  <a:cubicBezTo>
                    <a:pt x="256699" y="142399"/>
                    <a:pt x="287179" y="127159"/>
                    <a:pt x="317659" y="117634"/>
                  </a:cubicBezTo>
                  <a:cubicBezTo>
                    <a:pt x="296704" y="94774"/>
                    <a:pt x="283369" y="66199"/>
                    <a:pt x="283369" y="33814"/>
                  </a:cubicBezTo>
                  <a:cubicBezTo>
                    <a:pt x="283369" y="31909"/>
                    <a:pt x="283369" y="31909"/>
                    <a:pt x="283369" y="30004"/>
                  </a:cubicBezTo>
                  <a:cubicBezTo>
                    <a:pt x="271939" y="26194"/>
                    <a:pt x="260509" y="20479"/>
                    <a:pt x="249079" y="18574"/>
                  </a:cubicBezTo>
                  <a:cubicBezTo>
                    <a:pt x="228124" y="12859"/>
                    <a:pt x="203359" y="7144"/>
                    <a:pt x="178594" y="7144"/>
                  </a:cubicBezTo>
                  <a:cubicBezTo>
                    <a:pt x="155734" y="7144"/>
                    <a:pt x="130969" y="10954"/>
                    <a:pt x="108109" y="18574"/>
                  </a:cubicBezTo>
                  <a:cubicBezTo>
                    <a:pt x="77629" y="28099"/>
                    <a:pt x="49054" y="41434"/>
                    <a:pt x="24289" y="58579"/>
                  </a:cubicBezTo>
                  <a:cubicBezTo>
                    <a:pt x="12859" y="66199"/>
                    <a:pt x="7144" y="79534"/>
                    <a:pt x="7144" y="92869"/>
                  </a:cubicBezTo>
                  <a:lnTo>
                    <a:pt x="7144" y="178594"/>
                  </a:lnTo>
                  <a:lnTo>
                    <a:pt x="212884" y="178594"/>
                  </a:lnTo>
                  <a:cubicBezTo>
                    <a:pt x="218599" y="170974"/>
                    <a:pt x="222409" y="167164"/>
                    <a:pt x="230029" y="16144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grpSp>
        <p:nvGrpSpPr>
          <p:cNvPr id="6" name="Γραφικό 2" descr="Λέκτορας">
            <a:extLst>
              <a:ext uri="{FF2B5EF4-FFF2-40B4-BE49-F238E27FC236}"/>
            </a:extLst>
          </p:cNvPr>
          <p:cNvGrpSpPr/>
          <p:nvPr/>
        </p:nvGrpSpPr>
        <p:grpSpPr>
          <a:xfrm>
            <a:off x="5637073" y="2729940"/>
            <a:ext cx="875927" cy="834952"/>
            <a:chOff x="5638800" y="2971800"/>
            <a:chExt cx="914400" cy="914400"/>
          </a:xfrm>
          <a:solidFill>
            <a:schemeClr val="tx1">
              <a:lumMod val="85000"/>
              <a:lumOff val="15000"/>
            </a:schemeClr>
          </a:solidFill>
        </p:grpSpPr>
        <p:sp>
          <p:nvSpPr>
            <p:cNvPr id="7" name="Ελεύθερη σχεδίαση: Σχήμα 6">
              <a:extLst>
                <a:ext uri="{FF2B5EF4-FFF2-40B4-BE49-F238E27FC236}"/>
              </a:extLst>
            </p:cNvPr>
            <p:cNvSpPr/>
            <p:nvPr/>
          </p:nvSpPr>
          <p:spPr>
            <a:xfrm>
              <a:off x="6012656" y="2997994"/>
              <a:ext cx="161925" cy="161925"/>
            </a:xfrm>
            <a:custGeom>
              <a:avLst/>
              <a:gdLst>
                <a:gd name="connsiteX0" fmla="*/ 83344 w 161925"/>
                <a:gd name="connsiteY0" fmla="*/ 159544 h 161925"/>
                <a:gd name="connsiteX1" fmla="*/ 159544 w 161925"/>
                <a:gd name="connsiteY1" fmla="*/ 83344 h 161925"/>
                <a:gd name="connsiteX2" fmla="*/ 83344 w 161925"/>
                <a:gd name="connsiteY2" fmla="*/ 7144 h 161925"/>
                <a:gd name="connsiteX3" fmla="*/ 7144 w 161925"/>
                <a:gd name="connsiteY3" fmla="*/ 83344 h 161925"/>
                <a:gd name="connsiteX4" fmla="*/ 83344 w 161925"/>
                <a:gd name="connsiteY4" fmla="*/ 159544 h 161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161925">
                  <a:moveTo>
                    <a:pt x="83344" y="159544"/>
                  </a:moveTo>
                  <a:cubicBezTo>
                    <a:pt x="125254" y="159544"/>
                    <a:pt x="159544" y="125254"/>
                    <a:pt x="159544" y="83344"/>
                  </a:cubicBezTo>
                  <a:cubicBezTo>
                    <a:pt x="159544" y="41434"/>
                    <a:pt x="125254" y="7144"/>
                    <a:pt x="83344" y="7144"/>
                  </a:cubicBezTo>
                  <a:cubicBezTo>
                    <a:pt x="41434" y="7144"/>
                    <a:pt x="7144" y="41434"/>
                    <a:pt x="7144" y="83344"/>
                  </a:cubicBezTo>
                  <a:cubicBezTo>
                    <a:pt x="7144" y="125254"/>
                    <a:pt x="41434" y="159544"/>
                    <a:pt x="83344" y="159544"/>
                  </a:cubicBezTo>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8" name="Ελεύθερη σχεδίαση: Σχήμα 7">
              <a:extLst>
                <a:ext uri="{FF2B5EF4-FFF2-40B4-BE49-F238E27FC236}"/>
              </a:extLst>
            </p:cNvPr>
            <p:cNvSpPr/>
            <p:nvPr/>
          </p:nvSpPr>
          <p:spPr>
            <a:xfrm>
              <a:off x="5860256" y="3321844"/>
              <a:ext cx="466725" cy="533400"/>
            </a:xfrm>
            <a:custGeom>
              <a:avLst/>
              <a:gdLst>
                <a:gd name="connsiteX0" fmla="*/ 426244 w 466725"/>
                <a:gd name="connsiteY0" fmla="*/ 121444 h 533400"/>
                <a:gd name="connsiteX1" fmla="*/ 464344 w 466725"/>
                <a:gd name="connsiteY1" fmla="*/ 7144 h 533400"/>
                <a:gd name="connsiteX2" fmla="*/ 7144 w 466725"/>
                <a:gd name="connsiteY2" fmla="*/ 7144 h 533400"/>
                <a:gd name="connsiteX3" fmla="*/ 45244 w 466725"/>
                <a:gd name="connsiteY3" fmla="*/ 121444 h 533400"/>
                <a:gd name="connsiteX4" fmla="*/ 102394 w 466725"/>
                <a:gd name="connsiteY4" fmla="*/ 121444 h 533400"/>
                <a:gd name="connsiteX5" fmla="*/ 140494 w 466725"/>
                <a:gd name="connsiteY5" fmla="*/ 492919 h 533400"/>
                <a:gd name="connsiteX6" fmla="*/ 83344 w 466725"/>
                <a:gd name="connsiteY6" fmla="*/ 492919 h 533400"/>
                <a:gd name="connsiteX7" fmla="*/ 83344 w 466725"/>
                <a:gd name="connsiteY7" fmla="*/ 531019 h 533400"/>
                <a:gd name="connsiteX8" fmla="*/ 388144 w 466725"/>
                <a:gd name="connsiteY8" fmla="*/ 531019 h 533400"/>
                <a:gd name="connsiteX9" fmla="*/ 388144 w 466725"/>
                <a:gd name="connsiteY9" fmla="*/ 492919 h 533400"/>
                <a:gd name="connsiteX10" fmla="*/ 330994 w 466725"/>
                <a:gd name="connsiteY10" fmla="*/ 492919 h 533400"/>
                <a:gd name="connsiteX11" fmla="*/ 369094 w 466725"/>
                <a:gd name="connsiteY11" fmla="*/ 121444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6725" h="533400">
                  <a:moveTo>
                    <a:pt x="426244" y="121444"/>
                  </a:moveTo>
                  <a:lnTo>
                    <a:pt x="464344" y="7144"/>
                  </a:lnTo>
                  <a:lnTo>
                    <a:pt x="7144" y="7144"/>
                  </a:lnTo>
                  <a:lnTo>
                    <a:pt x="45244" y="121444"/>
                  </a:lnTo>
                  <a:lnTo>
                    <a:pt x="102394" y="121444"/>
                  </a:lnTo>
                  <a:lnTo>
                    <a:pt x="140494" y="492919"/>
                  </a:lnTo>
                  <a:lnTo>
                    <a:pt x="83344" y="492919"/>
                  </a:lnTo>
                  <a:lnTo>
                    <a:pt x="83344" y="531019"/>
                  </a:lnTo>
                  <a:lnTo>
                    <a:pt x="388144" y="531019"/>
                  </a:lnTo>
                  <a:lnTo>
                    <a:pt x="388144" y="492919"/>
                  </a:lnTo>
                  <a:lnTo>
                    <a:pt x="330994" y="492919"/>
                  </a:lnTo>
                  <a:lnTo>
                    <a:pt x="369094" y="1214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9" name="Ελεύθερη σχεδίαση: Σχήμα 8">
              <a:extLst>
                <a:ext uri="{FF2B5EF4-FFF2-40B4-BE49-F238E27FC236}"/>
              </a:extLst>
            </p:cNvPr>
            <p:cNvSpPr/>
            <p:nvPr/>
          </p:nvSpPr>
          <p:spPr>
            <a:xfrm>
              <a:off x="5925026" y="3169444"/>
              <a:ext cx="342900" cy="123825"/>
            </a:xfrm>
            <a:custGeom>
              <a:avLst/>
              <a:gdLst>
                <a:gd name="connsiteX0" fmla="*/ 325279 w 342900"/>
                <a:gd name="connsiteY0" fmla="*/ 77629 h 123825"/>
                <a:gd name="connsiteX1" fmla="*/ 313849 w 342900"/>
                <a:gd name="connsiteY1" fmla="*/ 56674 h 123825"/>
                <a:gd name="connsiteX2" fmla="*/ 233839 w 342900"/>
                <a:gd name="connsiteY2" fmla="*/ 14764 h 123825"/>
                <a:gd name="connsiteX3" fmla="*/ 170974 w 342900"/>
                <a:gd name="connsiteY3" fmla="*/ 7144 h 123825"/>
                <a:gd name="connsiteX4" fmla="*/ 108109 w 342900"/>
                <a:gd name="connsiteY4" fmla="*/ 16669 h 123825"/>
                <a:gd name="connsiteX5" fmla="*/ 28099 w 342900"/>
                <a:gd name="connsiteY5" fmla="*/ 58579 h 123825"/>
                <a:gd name="connsiteX6" fmla="*/ 16669 w 342900"/>
                <a:gd name="connsiteY6" fmla="*/ 79534 h 123825"/>
                <a:gd name="connsiteX7" fmla="*/ 7144 w 342900"/>
                <a:gd name="connsiteY7" fmla="*/ 121444 h 123825"/>
                <a:gd name="connsiteX8" fmla="*/ 335756 w 342900"/>
                <a:gd name="connsiteY8" fmla="*/ 121444 h 123825"/>
                <a:gd name="connsiteX9" fmla="*/ 325279 w 342900"/>
                <a:gd name="connsiteY9" fmla="*/ 77629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900" h="123825">
                  <a:moveTo>
                    <a:pt x="325279" y="77629"/>
                  </a:moveTo>
                  <a:cubicBezTo>
                    <a:pt x="323374" y="70009"/>
                    <a:pt x="319564" y="62389"/>
                    <a:pt x="313849" y="56674"/>
                  </a:cubicBezTo>
                  <a:cubicBezTo>
                    <a:pt x="290989" y="37624"/>
                    <a:pt x="264319" y="24289"/>
                    <a:pt x="233839" y="14764"/>
                  </a:cubicBezTo>
                  <a:cubicBezTo>
                    <a:pt x="212884" y="10954"/>
                    <a:pt x="191929" y="7144"/>
                    <a:pt x="170974" y="7144"/>
                  </a:cubicBezTo>
                  <a:cubicBezTo>
                    <a:pt x="150019" y="7144"/>
                    <a:pt x="129064" y="10954"/>
                    <a:pt x="108109" y="16669"/>
                  </a:cubicBezTo>
                  <a:cubicBezTo>
                    <a:pt x="77629" y="24289"/>
                    <a:pt x="50959" y="39529"/>
                    <a:pt x="28099" y="58579"/>
                  </a:cubicBezTo>
                  <a:cubicBezTo>
                    <a:pt x="22384" y="64294"/>
                    <a:pt x="18574" y="71914"/>
                    <a:pt x="16669" y="79534"/>
                  </a:cubicBezTo>
                  <a:lnTo>
                    <a:pt x="7144" y="121444"/>
                  </a:lnTo>
                  <a:lnTo>
                    <a:pt x="335756" y="121444"/>
                  </a:lnTo>
                  <a:lnTo>
                    <a:pt x="325279" y="77629"/>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grpSp>
        <p:nvGrpSpPr>
          <p:cNvPr id="12" name="Γραφικό 10" descr="Ιεραρχία">
            <a:extLst>
              <a:ext uri="{FF2B5EF4-FFF2-40B4-BE49-F238E27FC236}"/>
            </a:extLst>
          </p:cNvPr>
          <p:cNvGrpSpPr/>
          <p:nvPr/>
        </p:nvGrpSpPr>
        <p:grpSpPr>
          <a:xfrm>
            <a:off x="10412335" y="2710585"/>
            <a:ext cx="914400" cy="914400"/>
            <a:chOff x="5638800" y="2971800"/>
            <a:chExt cx="914400" cy="914400"/>
          </a:xfrm>
          <a:solidFill>
            <a:schemeClr val="tx1">
              <a:lumMod val="85000"/>
              <a:lumOff val="15000"/>
            </a:schemeClr>
          </a:solidFill>
        </p:grpSpPr>
        <p:sp>
          <p:nvSpPr>
            <p:cNvPr id="13" name="Ελεύθερη σχεδίαση: Σχήμα 12">
              <a:extLst>
                <a:ext uri="{FF2B5EF4-FFF2-40B4-BE49-F238E27FC236}"/>
              </a:extLst>
            </p:cNvPr>
            <p:cNvSpPr/>
            <p:nvPr/>
          </p:nvSpPr>
          <p:spPr>
            <a:xfrm>
              <a:off x="5993606" y="3612356"/>
              <a:ext cx="200025" cy="142875"/>
            </a:xfrm>
            <a:custGeom>
              <a:avLst/>
              <a:gdLst>
                <a:gd name="connsiteX0" fmla="*/ 7144 w 200025"/>
                <a:gd name="connsiteY0" fmla="*/ 7144 h 142875"/>
                <a:gd name="connsiteX1" fmla="*/ 197644 w 200025"/>
                <a:gd name="connsiteY1" fmla="*/ 7144 h 142875"/>
                <a:gd name="connsiteX2" fmla="*/ 197644 w 200025"/>
                <a:gd name="connsiteY2" fmla="*/ 140494 h 142875"/>
                <a:gd name="connsiteX3" fmla="*/ 7144 w 200025"/>
                <a:gd name="connsiteY3" fmla="*/ 140494 h 142875"/>
              </a:gdLst>
              <a:ahLst/>
              <a:cxnLst>
                <a:cxn ang="0">
                  <a:pos x="connsiteX0" y="connsiteY0"/>
                </a:cxn>
                <a:cxn ang="0">
                  <a:pos x="connsiteX1" y="connsiteY1"/>
                </a:cxn>
                <a:cxn ang="0">
                  <a:pos x="connsiteX2" y="connsiteY2"/>
                </a:cxn>
                <a:cxn ang="0">
                  <a:pos x="connsiteX3" y="connsiteY3"/>
                </a:cxn>
              </a:cxnLst>
              <a:rect l="l" t="t" r="r" b="b"/>
              <a:pathLst>
                <a:path w="200025" h="142875">
                  <a:moveTo>
                    <a:pt x="7144" y="7144"/>
                  </a:moveTo>
                  <a:lnTo>
                    <a:pt x="197644" y="7144"/>
                  </a:lnTo>
                  <a:lnTo>
                    <a:pt x="197644" y="140494"/>
                  </a:lnTo>
                  <a:lnTo>
                    <a:pt x="7144" y="1404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4" name="Ελεύθερη σχεδίαση: Σχήμα 13">
              <a:extLst>
                <a:ext uri="{FF2B5EF4-FFF2-40B4-BE49-F238E27FC236}"/>
              </a:extLst>
            </p:cNvPr>
            <p:cNvSpPr/>
            <p:nvPr/>
          </p:nvSpPr>
          <p:spPr>
            <a:xfrm>
              <a:off x="5993606" y="3098006"/>
              <a:ext cx="200025" cy="142875"/>
            </a:xfrm>
            <a:custGeom>
              <a:avLst/>
              <a:gdLst>
                <a:gd name="connsiteX0" fmla="*/ 7144 w 200025"/>
                <a:gd name="connsiteY0" fmla="*/ 7144 h 142875"/>
                <a:gd name="connsiteX1" fmla="*/ 197644 w 200025"/>
                <a:gd name="connsiteY1" fmla="*/ 7144 h 142875"/>
                <a:gd name="connsiteX2" fmla="*/ 197644 w 200025"/>
                <a:gd name="connsiteY2" fmla="*/ 140494 h 142875"/>
                <a:gd name="connsiteX3" fmla="*/ 7144 w 200025"/>
                <a:gd name="connsiteY3" fmla="*/ 140494 h 142875"/>
              </a:gdLst>
              <a:ahLst/>
              <a:cxnLst>
                <a:cxn ang="0">
                  <a:pos x="connsiteX0" y="connsiteY0"/>
                </a:cxn>
                <a:cxn ang="0">
                  <a:pos x="connsiteX1" y="connsiteY1"/>
                </a:cxn>
                <a:cxn ang="0">
                  <a:pos x="connsiteX2" y="connsiteY2"/>
                </a:cxn>
                <a:cxn ang="0">
                  <a:pos x="connsiteX3" y="connsiteY3"/>
                </a:cxn>
              </a:cxnLst>
              <a:rect l="l" t="t" r="r" b="b"/>
              <a:pathLst>
                <a:path w="200025" h="142875">
                  <a:moveTo>
                    <a:pt x="7144" y="7144"/>
                  </a:moveTo>
                  <a:lnTo>
                    <a:pt x="197644" y="7144"/>
                  </a:lnTo>
                  <a:lnTo>
                    <a:pt x="197644" y="140494"/>
                  </a:lnTo>
                  <a:lnTo>
                    <a:pt x="7144" y="1404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5" name="Ελεύθερη σχεδίαση: Σχήμα 14">
              <a:extLst>
                <a:ext uri="{FF2B5EF4-FFF2-40B4-BE49-F238E27FC236}"/>
              </a:extLst>
            </p:cNvPr>
            <p:cNvSpPr/>
            <p:nvPr/>
          </p:nvSpPr>
          <p:spPr>
            <a:xfrm>
              <a:off x="5707856" y="3612356"/>
              <a:ext cx="200025" cy="142875"/>
            </a:xfrm>
            <a:custGeom>
              <a:avLst/>
              <a:gdLst>
                <a:gd name="connsiteX0" fmla="*/ 7144 w 200025"/>
                <a:gd name="connsiteY0" fmla="*/ 7144 h 142875"/>
                <a:gd name="connsiteX1" fmla="*/ 197644 w 200025"/>
                <a:gd name="connsiteY1" fmla="*/ 7144 h 142875"/>
                <a:gd name="connsiteX2" fmla="*/ 197644 w 200025"/>
                <a:gd name="connsiteY2" fmla="*/ 140494 h 142875"/>
                <a:gd name="connsiteX3" fmla="*/ 7144 w 200025"/>
                <a:gd name="connsiteY3" fmla="*/ 140494 h 142875"/>
              </a:gdLst>
              <a:ahLst/>
              <a:cxnLst>
                <a:cxn ang="0">
                  <a:pos x="connsiteX0" y="connsiteY0"/>
                </a:cxn>
                <a:cxn ang="0">
                  <a:pos x="connsiteX1" y="connsiteY1"/>
                </a:cxn>
                <a:cxn ang="0">
                  <a:pos x="connsiteX2" y="connsiteY2"/>
                </a:cxn>
                <a:cxn ang="0">
                  <a:pos x="connsiteX3" y="connsiteY3"/>
                </a:cxn>
              </a:cxnLst>
              <a:rect l="l" t="t" r="r" b="b"/>
              <a:pathLst>
                <a:path w="200025" h="142875">
                  <a:moveTo>
                    <a:pt x="7144" y="7144"/>
                  </a:moveTo>
                  <a:lnTo>
                    <a:pt x="197644" y="7144"/>
                  </a:lnTo>
                  <a:lnTo>
                    <a:pt x="197644" y="140494"/>
                  </a:lnTo>
                  <a:lnTo>
                    <a:pt x="7144" y="1404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6" name="Ελεύθερη σχεδίαση: Σχήμα 15">
              <a:extLst>
                <a:ext uri="{FF2B5EF4-FFF2-40B4-BE49-F238E27FC236}"/>
              </a:extLst>
            </p:cNvPr>
            <p:cNvSpPr/>
            <p:nvPr/>
          </p:nvSpPr>
          <p:spPr>
            <a:xfrm>
              <a:off x="6279356" y="3612356"/>
              <a:ext cx="200025" cy="142875"/>
            </a:xfrm>
            <a:custGeom>
              <a:avLst/>
              <a:gdLst>
                <a:gd name="connsiteX0" fmla="*/ 7144 w 200025"/>
                <a:gd name="connsiteY0" fmla="*/ 7144 h 142875"/>
                <a:gd name="connsiteX1" fmla="*/ 197644 w 200025"/>
                <a:gd name="connsiteY1" fmla="*/ 7144 h 142875"/>
                <a:gd name="connsiteX2" fmla="*/ 197644 w 200025"/>
                <a:gd name="connsiteY2" fmla="*/ 140494 h 142875"/>
                <a:gd name="connsiteX3" fmla="*/ 7144 w 200025"/>
                <a:gd name="connsiteY3" fmla="*/ 140494 h 142875"/>
              </a:gdLst>
              <a:ahLst/>
              <a:cxnLst>
                <a:cxn ang="0">
                  <a:pos x="connsiteX0" y="connsiteY0"/>
                </a:cxn>
                <a:cxn ang="0">
                  <a:pos x="connsiteX1" y="connsiteY1"/>
                </a:cxn>
                <a:cxn ang="0">
                  <a:pos x="connsiteX2" y="connsiteY2"/>
                </a:cxn>
                <a:cxn ang="0">
                  <a:pos x="connsiteX3" y="connsiteY3"/>
                </a:cxn>
              </a:cxnLst>
              <a:rect l="l" t="t" r="r" b="b"/>
              <a:pathLst>
                <a:path w="200025" h="142875">
                  <a:moveTo>
                    <a:pt x="7144" y="7144"/>
                  </a:moveTo>
                  <a:lnTo>
                    <a:pt x="197644" y="7144"/>
                  </a:lnTo>
                  <a:lnTo>
                    <a:pt x="197644" y="140494"/>
                  </a:lnTo>
                  <a:lnTo>
                    <a:pt x="7144" y="1404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8" name="Ελεύθερη σχεδίαση: Σχήμα 17">
              <a:extLst>
                <a:ext uri="{FF2B5EF4-FFF2-40B4-BE49-F238E27FC236}"/>
              </a:extLst>
            </p:cNvPr>
            <p:cNvSpPr/>
            <p:nvPr/>
          </p:nvSpPr>
          <p:spPr>
            <a:xfrm>
              <a:off x="5784056" y="3269456"/>
              <a:ext cx="619125" cy="314325"/>
            </a:xfrm>
            <a:custGeom>
              <a:avLst/>
              <a:gdLst>
                <a:gd name="connsiteX0" fmla="*/ 330994 w 619125"/>
                <a:gd name="connsiteY0" fmla="*/ 140494 h 314325"/>
                <a:gd name="connsiteX1" fmla="*/ 330994 w 619125"/>
                <a:gd name="connsiteY1" fmla="*/ 7144 h 314325"/>
                <a:gd name="connsiteX2" fmla="*/ 292894 w 619125"/>
                <a:gd name="connsiteY2" fmla="*/ 7144 h 314325"/>
                <a:gd name="connsiteX3" fmla="*/ 292894 w 619125"/>
                <a:gd name="connsiteY3" fmla="*/ 140494 h 314325"/>
                <a:gd name="connsiteX4" fmla="*/ 7144 w 619125"/>
                <a:gd name="connsiteY4" fmla="*/ 140494 h 314325"/>
                <a:gd name="connsiteX5" fmla="*/ 7144 w 619125"/>
                <a:gd name="connsiteY5" fmla="*/ 311944 h 314325"/>
                <a:gd name="connsiteX6" fmla="*/ 45244 w 619125"/>
                <a:gd name="connsiteY6" fmla="*/ 311944 h 314325"/>
                <a:gd name="connsiteX7" fmla="*/ 45244 w 619125"/>
                <a:gd name="connsiteY7" fmla="*/ 178594 h 314325"/>
                <a:gd name="connsiteX8" fmla="*/ 292894 w 619125"/>
                <a:gd name="connsiteY8" fmla="*/ 178594 h 314325"/>
                <a:gd name="connsiteX9" fmla="*/ 292894 w 619125"/>
                <a:gd name="connsiteY9" fmla="*/ 311944 h 314325"/>
                <a:gd name="connsiteX10" fmla="*/ 330994 w 619125"/>
                <a:gd name="connsiteY10" fmla="*/ 311944 h 314325"/>
                <a:gd name="connsiteX11" fmla="*/ 330994 w 619125"/>
                <a:gd name="connsiteY11" fmla="*/ 178594 h 314325"/>
                <a:gd name="connsiteX12" fmla="*/ 578644 w 619125"/>
                <a:gd name="connsiteY12" fmla="*/ 178594 h 314325"/>
                <a:gd name="connsiteX13" fmla="*/ 578644 w 619125"/>
                <a:gd name="connsiteY13" fmla="*/ 311944 h 314325"/>
                <a:gd name="connsiteX14" fmla="*/ 616744 w 619125"/>
                <a:gd name="connsiteY14" fmla="*/ 311944 h 314325"/>
                <a:gd name="connsiteX15" fmla="*/ 616744 w 619125"/>
                <a:gd name="connsiteY15" fmla="*/ 140494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9125" h="314325">
                  <a:moveTo>
                    <a:pt x="330994" y="140494"/>
                  </a:moveTo>
                  <a:lnTo>
                    <a:pt x="330994" y="7144"/>
                  </a:lnTo>
                  <a:lnTo>
                    <a:pt x="292894" y="7144"/>
                  </a:lnTo>
                  <a:lnTo>
                    <a:pt x="292894" y="140494"/>
                  </a:lnTo>
                  <a:lnTo>
                    <a:pt x="7144" y="140494"/>
                  </a:lnTo>
                  <a:lnTo>
                    <a:pt x="7144" y="311944"/>
                  </a:lnTo>
                  <a:lnTo>
                    <a:pt x="45244" y="311944"/>
                  </a:lnTo>
                  <a:lnTo>
                    <a:pt x="45244" y="178594"/>
                  </a:lnTo>
                  <a:lnTo>
                    <a:pt x="292894" y="178594"/>
                  </a:lnTo>
                  <a:lnTo>
                    <a:pt x="292894" y="311944"/>
                  </a:lnTo>
                  <a:lnTo>
                    <a:pt x="330994" y="311944"/>
                  </a:lnTo>
                  <a:lnTo>
                    <a:pt x="330994" y="178594"/>
                  </a:lnTo>
                  <a:lnTo>
                    <a:pt x="578644" y="178594"/>
                  </a:lnTo>
                  <a:lnTo>
                    <a:pt x="578644" y="311944"/>
                  </a:lnTo>
                  <a:lnTo>
                    <a:pt x="616744" y="311944"/>
                  </a:lnTo>
                  <a:lnTo>
                    <a:pt x="616744" y="1404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
        <p:nvSpPr>
          <p:cNvPr id="19" name="Ορθογώνιο 18">
            <a:extLst>
              <a:ext uri="{FF2B5EF4-FFF2-40B4-BE49-F238E27FC236}"/>
            </a:extLst>
          </p:cNvPr>
          <p:cNvSpPr/>
          <p:nvPr/>
        </p:nvSpPr>
        <p:spPr>
          <a:xfrm>
            <a:off x="5440363" y="5245100"/>
            <a:ext cx="6096000" cy="1108075"/>
          </a:xfrm>
          <a:prstGeom prst="rect">
            <a:avLst/>
          </a:prstGeom>
        </p:spPr>
        <p:txBody>
          <a:bodyPr>
            <a:spAutoFit/>
          </a:bodyPr>
          <a:lstStyle/>
          <a:p>
            <a:pPr algn="ctr" fontAlgn="auto">
              <a:spcBef>
                <a:spcPts val="0"/>
              </a:spcBef>
              <a:spcAft>
                <a:spcPts val="0"/>
              </a:spcAft>
              <a:defRPr/>
            </a:pPr>
            <a:r>
              <a:rPr lang="el-GR" sz="1600" spc="-100" dirty="0">
                <a:solidFill>
                  <a:schemeClr val="tx1">
                    <a:lumMod val="75000"/>
                    <a:lumOff val="25000"/>
                  </a:schemeClr>
                </a:solidFill>
                <a:latin typeface="+mj-lt"/>
                <a:ea typeface="+mj-ea"/>
                <a:cs typeface="+mj-cs"/>
              </a:rPr>
              <a:t>Οι </a:t>
            </a:r>
            <a:r>
              <a:rPr lang="el-GR" sz="1600" b="1" spc="-100" dirty="0">
                <a:solidFill>
                  <a:schemeClr val="tx1">
                    <a:lumMod val="75000"/>
                    <a:lumOff val="25000"/>
                  </a:schemeClr>
                </a:solidFill>
                <a:latin typeface="+mj-lt"/>
                <a:ea typeface="+mj-ea"/>
                <a:cs typeface="+mj-cs"/>
              </a:rPr>
              <a:t>τρεις πρώτοι </a:t>
            </a:r>
            <a:r>
              <a:rPr lang="el-GR" sz="1600" spc="-100" dirty="0">
                <a:solidFill>
                  <a:schemeClr val="tx1">
                    <a:lumMod val="75000"/>
                    <a:lumOff val="25000"/>
                  </a:schemeClr>
                </a:solidFill>
                <a:latin typeface="+mj-lt"/>
                <a:ea typeface="+mj-ea"/>
                <a:cs typeface="+mj-cs"/>
              </a:rPr>
              <a:t>αφορούν κυρίως στην επίτευξη κάθετης ολοκλήρωσης διαμέσου της επίσημης ιεραρχικής δομής, ενώ οι </a:t>
            </a:r>
            <a:r>
              <a:rPr lang="el-GR" sz="1600" b="1" spc="-100" dirty="0">
                <a:solidFill>
                  <a:schemeClr val="tx1">
                    <a:lumMod val="75000"/>
                    <a:lumOff val="25000"/>
                  </a:schemeClr>
                </a:solidFill>
                <a:latin typeface="+mj-lt"/>
                <a:ea typeface="+mj-ea"/>
                <a:cs typeface="+mj-cs"/>
              </a:rPr>
              <a:t>τρεις επόμενοι </a:t>
            </a:r>
            <a:r>
              <a:rPr lang="el-GR" sz="1600" spc="-100" dirty="0">
                <a:solidFill>
                  <a:schemeClr val="tx1">
                    <a:lumMod val="75000"/>
                    <a:lumOff val="25000"/>
                  </a:schemeClr>
                </a:solidFill>
                <a:latin typeface="+mj-lt"/>
                <a:ea typeface="+mj-ea"/>
                <a:cs typeface="+mj-cs"/>
              </a:rPr>
              <a:t>αφορούν στην επίτευξη άμεσης ολοκλήρωσης μεταξύ των τμημάτων, διαμέσου οριζόντιων δικτύων λήψης αποφάσεων</a:t>
            </a:r>
          </a:p>
        </p:txBody>
      </p:sp>
      <p:pic>
        <p:nvPicPr>
          <p:cNvPr id="185358" name="Picture 6" descr="Î£ÏÎµÏÎ¹ÎºÎ® ÎµÎ¹ÎºÏÎ½Î±"/>
          <p:cNvPicPr>
            <a:picLocks noChangeAspect="1" noChangeArrowheads="1"/>
          </p:cNvPicPr>
          <p:nvPr/>
        </p:nvPicPr>
        <p:blipFill>
          <a:blip r:embed="rId3"/>
          <a:srcRect/>
          <a:stretch>
            <a:fillRect/>
          </a:stretch>
        </p:blipFill>
        <p:spPr bwMode="auto">
          <a:xfrm>
            <a:off x="230188" y="265113"/>
            <a:ext cx="4662487" cy="6327775"/>
          </a:xfrm>
          <a:prstGeom prst="rect">
            <a:avLst/>
          </a:prstGeom>
          <a:noFill/>
          <a:ln w="9525">
            <a:noFill/>
            <a:miter lim="800000"/>
            <a:headEnd/>
            <a:tailEnd/>
          </a:ln>
        </p:spPr>
      </p:pic>
      <p:grpSp>
        <p:nvGrpSpPr>
          <p:cNvPr id="185359" name="Ομάδα 34" descr="Θέση εικόνας"/>
          <p:cNvGrpSpPr>
            <a:grpSpLocks/>
          </p:cNvGrpSpPr>
          <p:nvPr/>
        </p:nvGrpSpPr>
        <p:grpSpPr bwMode="auto">
          <a:xfrm>
            <a:off x="334963" y="368300"/>
            <a:ext cx="4319587" cy="6121400"/>
            <a:chOff x="180000" y="180000"/>
            <a:chExt cx="4330700" cy="6292683"/>
          </a:xfrm>
        </p:grpSpPr>
        <p:sp>
          <p:nvSpPr>
            <p:cNvPr id="36" name="Ορθογώνιο 6">
              <a:extLst>
                <a:ext uri="{FF2B5EF4-FFF2-40B4-BE49-F238E27FC236}"/>
              </a:extLst>
            </p:cNvPr>
            <p:cNvSpPr/>
            <p:nvPr/>
          </p:nvSpPr>
          <p:spPr>
            <a:xfrm>
              <a:off x="180000" y="6289908"/>
              <a:ext cx="4330700" cy="18277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45" name="Ορθογώνιο 6">
              <a:extLst>
                <a:ext uri="{FF2B5EF4-FFF2-40B4-BE49-F238E27FC236}"/>
              </a:extLst>
            </p:cNvPr>
            <p:cNvSpPr/>
            <p:nvPr/>
          </p:nvSpPr>
          <p:spPr>
            <a:xfrm flipV="1">
              <a:off x="180000" y="180000"/>
              <a:ext cx="4330700" cy="18277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06363" y="257175"/>
            <a:ext cx="2752725" cy="2709863"/>
          </a:xfrm>
          <a:prstGeom prst="ellipse">
            <a:avLst/>
          </a:prstGeom>
          <a:solidFill>
            <a:schemeClr val="bg2"/>
          </a:solidFill>
          <a:ln w="174625" cmpd="thinThick">
            <a:solidFill>
              <a:schemeClr val="tx1">
                <a:lumMod val="65000"/>
                <a:lumOff val="35000"/>
              </a:schemeClr>
            </a:solidFill>
          </a:ln>
        </p:spPr>
        <p:txBody>
          <a:bodyPr lIns="91440" tIns="45720" rIns="91440" bIns="45720"/>
          <a:lstStyle/>
          <a:p>
            <a:pPr algn="ctr" eaLnBrk="1" fontAlgn="auto" hangingPunct="1">
              <a:spcAft>
                <a:spcPts val="0"/>
              </a:spcAft>
              <a:defRPr/>
            </a:pPr>
            <a:r>
              <a:rPr lang="el-GR" sz="1800" b="1" dirty="0"/>
              <a:t>6 Μηχανισμοί Ολοκλήρωσης που χρησιμοποιούνται στη λήψη αποφάσεων</a:t>
            </a:r>
            <a:endParaRPr lang="el-GR" sz="1800" dirty="0"/>
          </a:p>
        </p:txBody>
      </p:sp>
      <p:sp>
        <p:nvSpPr>
          <p:cNvPr id="187394" name="Θέση αριθμού διαφάνειας 3"/>
          <p:cNvSpPr>
            <a:spLocks noGrp="1"/>
          </p:cNvSpPr>
          <p:nvPr>
            <p:ph type="sldNum" sz="quarter" idx="34"/>
          </p:nvPr>
        </p:nvSpPr>
        <p:spPr bwMode="auto">
          <a:xfrm>
            <a:off x="11422063" y="6211888"/>
            <a:ext cx="560387" cy="365125"/>
          </a:xfrm>
          <a:prstGeom prst="ellipse">
            <a:avLst/>
          </a:prstGeom>
          <a:noFill/>
          <a:ln>
            <a:round/>
            <a:headEnd/>
            <a:tailEnd/>
          </a:ln>
        </p:spPr>
        <p:txBody>
          <a:bodyPr wrap="square" lIns="91440" tIns="45720" rIns="91440" bIns="45720" numCol="1" anchorCtr="0" compatLnSpc="1">
            <a:prstTxWarp prst="textNoShape">
              <a:avLst/>
            </a:prstTxWarp>
          </a:bodyPr>
          <a:lstStyle/>
          <a:p>
            <a:pPr algn="r" fontAlgn="base">
              <a:lnSpc>
                <a:spcPct val="90000"/>
              </a:lnSpc>
              <a:spcBef>
                <a:spcPct val="0"/>
              </a:spcBef>
              <a:spcAft>
                <a:spcPts val="600"/>
              </a:spcAft>
            </a:pPr>
            <a:fld id="{2BFF2933-8DE4-4B5F-87E3-EF328833DA35}" type="slidenum">
              <a:rPr lang="en-US" smtClean="0">
                <a:solidFill>
                  <a:srgbClr val="898989"/>
                </a:solidFill>
                <a:latin typeface="Calibri" pitchFamily="34" charset="0"/>
                <a:cs typeface="Arial" charset="0"/>
              </a:rPr>
              <a:pPr algn="r" fontAlgn="base">
                <a:lnSpc>
                  <a:spcPct val="90000"/>
                </a:lnSpc>
                <a:spcBef>
                  <a:spcPct val="0"/>
                </a:spcBef>
                <a:spcAft>
                  <a:spcPts val="600"/>
                </a:spcAft>
              </a:pPr>
              <a:t>83</a:t>
            </a:fld>
            <a:endParaRPr lang="en-US" smtClean="0">
              <a:solidFill>
                <a:srgbClr val="898989"/>
              </a:solidFill>
              <a:latin typeface="Calibri" pitchFamily="34" charset="0"/>
              <a:cs typeface="Arial" charset="0"/>
            </a:endParaRPr>
          </a:p>
        </p:txBody>
      </p:sp>
      <p:grpSp>
        <p:nvGrpSpPr>
          <p:cNvPr id="187395" name="Group 42"/>
          <p:cNvGrpSpPr>
            <a:grpSpLocks/>
          </p:cNvGrpSpPr>
          <p:nvPr/>
        </p:nvGrpSpPr>
        <p:grpSpPr bwMode="auto">
          <a:xfrm>
            <a:off x="3101975" y="336550"/>
            <a:ext cx="8208963" cy="6281738"/>
            <a:chOff x="905" y="3729"/>
            <a:chExt cx="10607" cy="8893"/>
          </a:xfrm>
        </p:grpSpPr>
        <p:sp>
          <p:nvSpPr>
            <p:cNvPr id="187397" name="Rectangle 43"/>
            <p:cNvSpPr>
              <a:spLocks noChangeArrowheads="1"/>
            </p:cNvSpPr>
            <p:nvPr/>
          </p:nvSpPr>
          <p:spPr bwMode="auto">
            <a:xfrm>
              <a:off x="9738" y="4812"/>
              <a:ext cx="1766" cy="1865"/>
            </a:xfrm>
            <a:prstGeom prst="rect">
              <a:avLst/>
            </a:prstGeom>
            <a:solidFill>
              <a:srgbClr val="FFFFFF"/>
            </a:solidFill>
            <a:ln w="38100">
              <a:solidFill>
                <a:schemeClr val="accent1"/>
              </a:solidFill>
              <a:miter lim="800000"/>
              <a:headEnd/>
              <a:tailEnd/>
            </a:ln>
          </p:spPr>
          <p:txBody>
            <a:bodyPr lIns="12700" tIns="12700" rIns="12700" bIns="12700"/>
            <a:lstStyle/>
            <a:p>
              <a:pPr algn="ctr"/>
              <a:r>
                <a:rPr lang="en-US" altLang="zh-CN" sz="1600" b="1">
                  <a:solidFill>
                    <a:srgbClr val="595959"/>
                  </a:solidFill>
                  <a:latin typeface="Calibri" pitchFamily="34" charset="0"/>
                  <a:cs typeface="Times New Roman" pitchFamily="18" charset="0"/>
                  <a:sym typeface="Times New Roman" pitchFamily="18" charset="0"/>
                </a:rPr>
                <a:t>Μηχανισμοί </a:t>
              </a:r>
            </a:p>
            <a:p>
              <a:pPr algn="ctr"/>
              <a:r>
                <a:rPr lang="en-US" altLang="zh-CN" sz="1600" b="1">
                  <a:solidFill>
                    <a:srgbClr val="595959"/>
                  </a:solidFill>
                  <a:latin typeface="Calibri" pitchFamily="34" charset="0"/>
                  <a:cs typeface="Times New Roman" pitchFamily="18" charset="0"/>
                  <a:sym typeface="Times New Roman" pitchFamily="18" charset="0"/>
                </a:rPr>
                <a:t>Οριζόντιας </a:t>
              </a:r>
            </a:p>
            <a:p>
              <a:pPr algn="ctr"/>
              <a:r>
                <a:rPr lang="en-US" altLang="zh-CN" sz="1600" b="1">
                  <a:solidFill>
                    <a:srgbClr val="595959"/>
                  </a:solidFill>
                  <a:latin typeface="Calibri" pitchFamily="34" charset="0"/>
                  <a:cs typeface="Times New Roman" pitchFamily="18" charset="0"/>
                  <a:sym typeface="Times New Roman" pitchFamily="18" charset="0"/>
                </a:rPr>
                <a:t>ή </a:t>
              </a:r>
            </a:p>
            <a:p>
              <a:pPr algn="ctr"/>
              <a:r>
                <a:rPr lang="en-US" altLang="zh-CN" sz="1600" b="1">
                  <a:solidFill>
                    <a:srgbClr val="595959"/>
                  </a:solidFill>
                  <a:latin typeface="Calibri" pitchFamily="34" charset="0"/>
                  <a:cs typeface="Times New Roman" pitchFamily="18" charset="0"/>
                  <a:sym typeface="Times New Roman" pitchFamily="18" charset="0"/>
                </a:rPr>
                <a:t>Δικτυωτής </a:t>
              </a:r>
            </a:p>
            <a:p>
              <a:pPr algn="ctr"/>
              <a:r>
                <a:rPr lang="en-US" altLang="zh-CN" sz="1600" b="1">
                  <a:solidFill>
                    <a:srgbClr val="595959"/>
                  </a:solidFill>
                  <a:latin typeface="Calibri" pitchFamily="34" charset="0"/>
                  <a:cs typeface="Times New Roman" pitchFamily="18" charset="0"/>
                  <a:sym typeface="Times New Roman" pitchFamily="18" charset="0"/>
                </a:rPr>
                <a:t>Ολοκλήρωσης</a:t>
              </a:r>
            </a:p>
          </p:txBody>
        </p:sp>
        <p:sp>
          <p:nvSpPr>
            <p:cNvPr id="187398" name="AutoShape 44"/>
            <p:cNvSpPr>
              <a:spLocks noChangeArrowheads="1"/>
            </p:cNvSpPr>
            <p:nvPr/>
          </p:nvSpPr>
          <p:spPr bwMode="auto">
            <a:xfrm>
              <a:off x="905" y="6920"/>
              <a:ext cx="1826" cy="1825"/>
            </a:xfrm>
            <a:prstGeom prst="roundRect">
              <a:avLst>
                <a:gd name="adj" fmla="val 16667"/>
              </a:avLst>
            </a:prstGeom>
            <a:solidFill>
              <a:srgbClr val="FFFFFF"/>
            </a:solidFill>
            <a:ln w="12700">
              <a:noFill/>
              <a:round/>
              <a:headEnd/>
              <a:tailEnd/>
            </a:ln>
          </p:spPr>
          <p:txBody>
            <a:bodyPr lIns="12700" tIns="12700" rIns="12700" bIns="12700"/>
            <a:lstStyle/>
            <a:p>
              <a:pPr algn="ctr"/>
              <a:r>
                <a:rPr lang="en-US" altLang="zh-CN" sz="1600" b="1">
                  <a:solidFill>
                    <a:srgbClr val="595959"/>
                  </a:solidFill>
                  <a:latin typeface="Calibri" pitchFamily="34" charset="0"/>
                  <a:cs typeface="Times New Roman" pitchFamily="18" charset="0"/>
                  <a:sym typeface="Times New Roman" pitchFamily="18" charset="0"/>
                </a:rPr>
                <a:t> </a:t>
              </a:r>
            </a:p>
            <a:p>
              <a:pPr algn="ctr"/>
              <a:r>
                <a:rPr lang="el-GR" altLang="zh-CN" sz="1600" b="1">
                  <a:solidFill>
                    <a:srgbClr val="595959"/>
                  </a:solidFill>
                  <a:latin typeface="Calibri" pitchFamily="34" charset="0"/>
                  <a:cs typeface="Times New Roman" pitchFamily="18" charset="0"/>
                  <a:sym typeface="Times New Roman" pitchFamily="18" charset="0"/>
                </a:rPr>
                <a:t>Δι</a:t>
              </a:r>
              <a:r>
                <a:rPr lang="en-US" altLang="zh-CN" sz="1600" b="1">
                  <a:solidFill>
                    <a:srgbClr val="595959"/>
                  </a:solidFill>
                  <a:latin typeface="Calibri" pitchFamily="34" charset="0"/>
                  <a:cs typeface="Times New Roman" pitchFamily="18" charset="0"/>
                  <a:sym typeface="Times New Roman" pitchFamily="18" charset="0"/>
                </a:rPr>
                <a:t>αθέσιμη Ικανότητα Λήψης Αποφάσεων</a:t>
              </a:r>
            </a:p>
          </p:txBody>
        </p:sp>
        <p:cxnSp>
          <p:nvCxnSpPr>
            <p:cNvPr id="187399" name="Line 45"/>
            <p:cNvCxnSpPr>
              <a:cxnSpLocks noChangeShapeType="1"/>
            </p:cNvCxnSpPr>
            <p:nvPr/>
          </p:nvCxnSpPr>
          <p:spPr bwMode="auto">
            <a:xfrm>
              <a:off x="2840" y="3878"/>
              <a:ext cx="1" cy="7796"/>
            </a:xfrm>
            <a:prstGeom prst="line">
              <a:avLst/>
            </a:prstGeom>
            <a:noFill/>
            <a:ln w="38100">
              <a:solidFill>
                <a:schemeClr val="accent1"/>
              </a:solidFill>
              <a:round/>
              <a:headEnd/>
              <a:tailEnd/>
            </a:ln>
          </p:spPr>
        </p:cxnSp>
        <p:cxnSp>
          <p:nvCxnSpPr>
            <p:cNvPr id="187400" name="Line 46"/>
            <p:cNvCxnSpPr>
              <a:cxnSpLocks noChangeShapeType="1"/>
            </p:cNvCxnSpPr>
            <p:nvPr/>
          </p:nvCxnSpPr>
          <p:spPr bwMode="auto">
            <a:xfrm>
              <a:off x="2840" y="11673"/>
              <a:ext cx="6960" cy="1"/>
            </a:xfrm>
            <a:prstGeom prst="line">
              <a:avLst/>
            </a:prstGeom>
            <a:noFill/>
            <a:ln w="38100">
              <a:solidFill>
                <a:schemeClr val="accent1"/>
              </a:solidFill>
              <a:round/>
              <a:headEnd/>
              <a:tailEnd/>
            </a:ln>
          </p:spPr>
        </p:cxnSp>
        <p:cxnSp>
          <p:nvCxnSpPr>
            <p:cNvPr id="187401" name="Line 47"/>
            <p:cNvCxnSpPr>
              <a:cxnSpLocks noChangeShapeType="1"/>
            </p:cNvCxnSpPr>
            <p:nvPr/>
          </p:nvCxnSpPr>
          <p:spPr bwMode="auto">
            <a:xfrm flipV="1">
              <a:off x="9401" y="3787"/>
              <a:ext cx="1" cy="7854"/>
            </a:xfrm>
            <a:prstGeom prst="line">
              <a:avLst/>
            </a:prstGeom>
            <a:noFill/>
            <a:ln w="12700">
              <a:solidFill>
                <a:srgbClr val="000000"/>
              </a:solidFill>
              <a:round/>
              <a:headEnd/>
              <a:tailEnd/>
            </a:ln>
          </p:spPr>
        </p:cxnSp>
        <p:sp>
          <p:nvSpPr>
            <p:cNvPr id="187402" name="AutoShape 48"/>
            <p:cNvSpPr>
              <a:spLocks noChangeArrowheads="1"/>
            </p:cNvSpPr>
            <p:nvPr/>
          </p:nvSpPr>
          <p:spPr bwMode="auto">
            <a:xfrm>
              <a:off x="1299" y="11235"/>
              <a:ext cx="1393" cy="463"/>
            </a:xfrm>
            <a:prstGeom prst="roundRect">
              <a:avLst>
                <a:gd name="adj" fmla="val 16667"/>
              </a:avLst>
            </a:prstGeom>
            <a:solidFill>
              <a:srgbClr val="FFFFFF"/>
            </a:solidFill>
            <a:ln w="12700">
              <a:noFill/>
              <a:round/>
              <a:headEnd/>
              <a:tailEnd/>
            </a:ln>
          </p:spPr>
          <p:txBody>
            <a:bodyPr lIns="12700" tIns="12700" rIns="12700" bIns="12700"/>
            <a:lstStyle/>
            <a:p>
              <a:pPr algn="ctr"/>
              <a:r>
                <a:rPr lang="en-US" altLang="zh-CN" sz="1600" b="1">
                  <a:solidFill>
                    <a:srgbClr val="595959"/>
                  </a:solidFill>
                  <a:latin typeface="Calibri" pitchFamily="34" charset="0"/>
                  <a:cs typeface="Times New Roman" pitchFamily="18" charset="0"/>
                  <a:sym typeface="Times New Roman" pitchFamily="18" charset="0"/>
                </a:rPr>
                <a:t>Χαμηλή </a:t>
              </a:r>
            </a:p>
          </p:txBody>
        </p:sp>
        <p:sp>
          <p:nvSpPr>
            <p:cNvPr id="187403" name="AutoShape 49"/>
            <p:cNvSpPr>
              <a:spLocks noChangeArrowheads="1"/>
            </p:cNvSpPr>
            <p:nvPr/>
          </p:nvSpPr>
          <p:spPr bwMode="auto">
            <a:xfrm>
              <a:off x="1250" y="3729"/>
              <a:ext cx="1393" cy="463"/>
            </a:xfrm>
            <a:prstGeom prst="roundRect">
              <a:avLst>
                <a:gd name="adj" fmla="val 16667"/>
              </a:avLst>
            </a:prstGeom>
            <a:solidFill>
              <a:srgbClr val="FFFFFF"/>
            </a:solidFill>
            <a:ln w="12700">
              <a:noFill/>
              <a:round/>
              <a:headEnd/>
              <a:tailEnd/>
            </a:ln>
          </p:spPr>
          <p:txBody>
            <a:bodyPr lIns="12700" tIns="12700" rIns="12700" bIns="12700"/>
            <a:lstStyle/>
            <a:p>
              <a:pPr algn="ctr"/>
              <a:r>
                <a:rPr lang="el-GR" altLang="zh-CN" sz="1600" b="1">
                  <a:solidFill>
                    <a:srgbClr val="595959"/>
                  </a:solidFill>
                  <a:latin typeface="Calibri" pitchFamily="34" charset="0"/>
                  <a:cs typeface="Times New Roman" pitchFamily="18" charset="0"/>
                  <a:sym typeface="Times New Roman" pitchFamily="18" charset="0"/>
                </a:rPr>
                <a:t>Υ</a:t>
              </a:r>
              <a:r>
                <a:rPr lang="en-US" altLang="zh-CN" sz="1600" b="1">
                  <a:solidFill>
                    <a:srgbClr val="595959"/>
                  </a:solidFill>
                  <a:latin typeface="Calibri" pitchFamily="34" charset="0"/>
                  <a:cs typeface="Times New Roman" pitchFamily="18" charset="0"/>
                  <a:sym typeface="Times New Roman" pitchFamily="18" charset="0"/>
                </a:rPr>
                <a:t>ψηλή</a:t>
              </a:r>
            </a:p>
          </p:txBody>
        </p:sp>
        <p:sp>
          <p:nvSpPr>
            <p:cNvPr id="187404" name="AutoShape 50"/>
            <p:cNvSpPr>
              <a:spLocks noChangeArrowheads="1"/>
            </p:cNvSpPr>
            <p:nvPr/>
          </p:nvSpPr>
          <p:spPr bwMode="auto">
            <a:xfrm>
              <a:off x="3040" y="11696"/>
              <a:ext cx="1393" cy="463"/>
            </a:xfrm>
            <a:prstGeom prst="roundRect">
              <a:avLst>
                <a:gd name="adj" fmla="val 16667"/>
              </a:avLst>
            </a:prstGeom>
            <a:solidFill>
              <a:srgbClr val="FFFFFF"/>
            </a:solidFill>
            <a:ln w="12700">
              <a:noFill/>
              <a:round/>
              <a:headEnd/>
              <a:tailEnd/>
            </a:ln>
          </p:spPr>
          <p:txBody>
            <a:bodyPr lIns="12700" tIns="12700" rIns="12700" bIns="12700"/>
            <a:lstStyle/>
            <a:p>
              <a:pPr algn="ctr"/>
              <a:r>
                <a:rPr lang="en-US" altLang="zh-CN" sz="1600" b="1">
                  <a:solidFill>
                    <a:srgbClr val="595959"/>
                  </a:solidFill>
                  <a:latin typeface="Calibri" pitchFamily="34" charset="0"/>
                  <a:cs typeface="Times New Roman" pitchFamily="18" charset="0"/>
                  <a:sym typeface="Times New Roman" pitchFamily="18" charset="0"/>
                </a:rPr>
                <a:t>Χαμηλή </a:t>
              </a:r>
            </a:p>
          </p:txBody>
        </p:sp>
        <p:sp>
          <p:nvSpPr>
            <p:cNvPr id="187405" name="AutoShape 51"/>
            <p:cNvSpPr>
              <a:spLocks noChangeArrowheads="1"/>
            </p:cNvSpPr>
            <p:nvPr/>
          </p:nvSpPr>
          <p:spPr bwMode="auto">
            <a:xfrm>
              <a:off x="8310" y="11696"/>
              <a:ext cx="1393" cy="463"/>
            </a:xfrm>
            <a:prstGeom prst="roundRect">
              <a:avLst>
                <a:gd name="adj" fmla="val 16667"/>
              </a:avLst>
            </a:prstGeom>
            <a:solidFill>
              <a:srgbClr val="FFFFFF"/>
            </a:solidFill>
            <a:ln w="12700">
              <a:noFill/>
              <a:round/>
              <a:headEnd/>
              <a:tailEnd/>
            </a:ln>
          </p:spPr>
          <p:txBody>
            <a:bodyPr lIns="12700" tIns="12700" rIns="12700" bIns="12700"/>
            <a:lstStyle/>
            <a:p>
              <a:pPr algn="ctr"/>
              <a:r>
                <a:rPr lang="en-US" altLang="zh-CN" sz="1600" b="1">
                  <a:solidFill>
                    <a:srgbClr val="595959"/>
                  </a:solidFill>
                  <a:latin typeface="Calibri" pitchFamily="34" charset="0"/>
                  <a:cs typeface="Times New Roman" pitchFamily="18" charset="0"/>
                  <a:sym typeface="Times New Roman" pitchFamily="18" charset="0"/>
                </a:rPr>
                <a:t>Υψηλή</a:t>
              </a:r>
            </a:p>
          </p:txBody>
        </p:sp>
        <p:sp>
          <p:nvSpPr>
            <p:cNvPr id="187406" name="AutoShape 52"/>
            <p:cNvSpPr>
              <a:spLocks noChangeArrowheads="1"/>
            </p:cNvSpPr>
            <p:nvPr/>
          </p:nvSpPr>
          <p:spPr bwMode="auto">
            <a:xfrm>
              <a:off x="2991" y="12159"/>
              <a:ext cx="6613" cy="463"/>
            </a:xfrm>
            <a:prstGeom prst="roundRect">
              <a:avLst>
                <a:gd name="adj" fmla="val 16667"/>
              </a:avLst>
            </a:prstGeom>
            <a:solidFill>
              <a:srgbClr val="FFFFFF"/>
            </a:solidFill>
            <a:ln w="12700">
              <a:noFill/>
              <a:round/>
              <a:headEnd/>
              <a:tailEnd/>
            </a:ln>
          </p:spPr>
          <p:txBody>
            <a:bodyPr lIns="12700" tIns="12700" rIns="12700" bIns="12700"/>
            <a:lstStyle/>
            <a:p>
              <a:pPr algn="ctr"/>
              <a:r>
                <a:rPr lang="en-US" altLang="zh-CN" sz="1600" b="1">
                  <a:solidFill>
                    <a:srgbClr val="595959"/>
                  </a:solidFill>
                  <a:latin typeface="Calibri" pitchFamily="34" charset="0"/>
                  <a:cs typeface="Times New Roman" pitchFamily="18" charset="0"/>
                  <a:sym typeface="Times New Roman" pitchFamily="18" charset="0"/>
                </a:rPr>
                <a:t>Ποσότητα  και πολυπλοκότητα των θεμάτων απόφασης</a:t>
              </a:r>
            </a:p>
          </p:txBody>
        </p:sp>
        <p:sp>
          <p:nvSpPr>
            <p:cNvPr id="18" name="Rectangle 53">
              <a:extLst>
                <a:ext uri="{FF2B5EF4-FFF2-40B4-BE49-F238E27FC236}"/>
              </a:extLst>
            </p:cNvPr>
            <p:cNvSpPr/>
            <p:nvPr/>
          </p:nvSpPr>
          <p:spPr>
            <a:xfrm>
              <a:off x="3325" y="10285"/>
              <a:ext cx="6074" cy="1355"/>
            </a:xfrm>
            <a:prstGeom prst="rect">
              <a:avLst/>
            </a:prstGeom>
            <a:solidFill>
              <a:srgbClr val="FFFFFF"/>
            </a:solidFill>
            <a:ln w="38100" cap="flat" cmpd="sng">
              <a:solidFill>
                <a:schemeClr val="accent4">
                  <a:lumMod val="75000"/>
                </a:schemeClr>
              </a:solidFill>
              <a:prstDash val="solid"/>
              <a:miter/>
              <a:headEnd type="none" w="med" len="med"/>
              <a:tailEnd type="none" w="med" len="med"/>
            </a:ln>
          </p:spPr>
          <p:txBody>
            <a:bodyPr lIns="12700" tIns="12700" rIns="12700" bIns="12700"/>
            <a:lstStyle/>
            <a:p>
              <a:r>
                <a:rPr lang="en-US" altLang="zh-CN" sz="1600">
                  <a:latin typeface="Calibri" pitchFamily="34" charset="0"/>
                  <a:cs typeface="Times New Roman" pitchFamily="18" charset="0"/>
                  <a:sym typeface="Times New Roman" pitchFamily="18" charset="0"/>
                </a:rPr>
                <a:t>   </a:t>
              </a:r>
              <a:r>
                <a:rPr lang="en-US" altLang="zh-CN" sz="1600" b="1">
                  <a:latin typeface="Calibri" pitchFamily="34" charset="0"/>
                  <a:cs typeface="Times New Roman" pitchFamily="18" charset="0"/>
                  <a:sym typeface="Times New Roman" pitchFamily="18" charset="0"/>
                </a:rPr>
                <a:t>1.</a:t>
              </a:r>
              <a:r>
                <a:rPr lang="en-US" altLang="zh-CN" sz="1600">
                  <a:latin typeface="Calibri" pitchFamily="34" charset="0"/>
                  <a:cs typeface="Times New Roman" pitchFamily="18" charset="0"/>
                  <a:sym typeface="Times New Roman" pitchFamily="18" charset="0"/>
                </a:rPr>
                <a:t> </a:t>
              </a:r>
              <a:r>
                <a:rPr lang="el-GR" altLang="zh-CN" sz="1600">
                  <a:latin typeface="Calibri" pitchFamily="34" charset="0"/>
                  <a:cs typeface="Times New Roman" pitchFamily="18" charset="0"/>
                  <a:sym typeface="Times New Roman" pitchFamily="18" charset="0"/>
                </a:rPr>
                <a:t> </a:t>
              </a:r>
              <a:r>
                <a:rPr lang="en-US" altLang="zh-CN" sz="1600">
                  <a:latin typeface="Calibri" pitchFamily="34" charset="0"/>
                  <a:cs typeface="Times New Roman" pitchFamily="18" charset="0"/>
                  <a:sym typeface="Times New Roman" pitchFamily="18" charset="0"/>
                </a:rPr>
                <a:t>Κοινός προϊστάμενος.</a:t>
              </a:r>
            </a:p>
            <a:p>
              <a:r>
                <a:rPr lang="el-GR" altLang="zh-CN" sz="1600">
                  <a:latin typeface="Calibri" pitchFamily="34" charset="0"/>
                  <a:cs typeface="Times New Roman" pitchFamily="18" charset="0"/>
                  <a:sym typeface="Times New Roman" pitchFamily="18" charset="0"/>
                </a:rPr>
                <a:t>        </a:t>
              </a:r>
              <a:r>
                <a:rPr lang="en-US" altLang="zh-CN" sz="1600">
                  <a:latin typeface="Calibri" pitchFamily="34" charset="0"/>
                  <a:cs typeface="Times New Roman" pitchFamily="18" charset="0"/>
                  <a:sym typeface="Times New Roman" pitchFamily="18" charset="0"/>
                </a:rPr>
                <a:t>Ιεραρχική διάταξη των εντολών </a:t>
              </a:r>
            </a:p>
            <a:p>
              <a:r>
                <a:rPr lang="el-GR" altLang="zh-CN" sz="1600">
                  <a:latin typeface="Calibri" pitchFamily="34" charset="0"/>
                  <a:cs typeface="Times New Roman" pitchFamily="18" charset="0"/>
                  <a:sym typeface="Times New Roman" pitchFamily="18" charset="0"/>
                </a:rPr>
                <a:t>        &amp;</a:t>
              </a:r>
              <a:r>
                <a:rPr lang="en-US" altLang="zh-CN" sz="1600">
                  <a:latin typeface="Calibri" pitchFamily="34" charset="0"/>
                  <a:cs typeface="Times New Roman" pitchFamily="18" charset="0"/>
                  <a:sym typeface="Times New Roman" pitchFamily="18" charset="0"/>
                </a:rPr>
                <a:t> επιτελικοί σύμβουλοι</a:t>
              </a:r>
            </a:p>
          </p:txBody>
        </p:sp>
        <p:sp>
          <p:nvSpPr>
            <p:cNvPr id="19" name="Rectangle 54">
              <a:extLst>
                <a:ext uri="{FF2B5EF4-FFF2-40B4-BE49-F238E27FC236}"/>
              </a:extLst>
            </p:cNvPr>
            <p:cNvSpPr/>
            <p:nvPr/>
          </p:nvSpPr>
          <p:spPr>
            <a:xfrm>
              <a:off x="4548" y="7633"/>
              <a:ext cx="4851" cy="1360"/>
            </a:xfrm>
            <a:prstGeom prst="rect">
              <a:avLst/>
            </a:prstGeom>
            <a:solidFill>
              <a:srgbClr val="FFFFFF"/>
            </a:solidFill>
            <a:ln w="38100" cap="flat" cmpd="sng">
              <a:solidFill>
                <a:schemeClr val="accent4">
                  <a:lumMod val="75000"/>
                </a:schemeClr>
              </a:solidFill>
              <a:prstDash val="solid"/>
              <a:miter/>
              <a:headEnd type="none" w="med" len="med"/>
              <a:tailEnd type="none" w="med" len="med"/>
            </a:ln>
          </p:spPr>
          <p:txBody>
            <a:bodyPr lIns="12700" tIns="12700" rIns="12700" bIns="12700"/>
            <a:lstStyle/>
            <a:p>
              <a:r>
                <a:rPr lang="en-US" altLang="zh-CN" sz="1600">
                  <a:latin typeface="Calibri" pitchFamily="34" charset="0"/>
                  <a:cs typeface="Times New Roman" pitchFamily="18" charset="0"/>
                  <a:sym typeface="Times New Roman" pitchFamily="18" charset="0"/>
                </a:rPr>
                <a:t>  </a:t>
              </a:r>
              <a:r>
                <a:rPr lang="en-US" altLang="zh-CN" sz="1600" b="1">
                  <a:latin typeface="Calibri" pitchFamily="34" charset="0"/>
                  <a:cs typeface="Times New Roman" pitchFamily="18" charset="0"/>
                  <a:sym typeface="Times New Roman" pitchFamily="18" charset="0"/>
                </a:rPr>
                <a:t>3</a:t>
              </a:r>
              <a:r>
                <a:rPr lang="en-US" altLang="zh-CN" sz="1600">
                  <a:latin typeface="Calibri" pitchFamily="34" charset="0"/>
                  <a:cs typeface="Times New Roman" pitchFamily="18" charset="0"/>
                  <a:sym typeface="Times New Roman" pitchFamily="18" charset="0"/>
                </a:rPr>
                <a:t>.</a:t>
              </a:r>
              <a:r>
                <a:rPr lang="el-GR" altLang="zh-CN" sz="1600">
                  <a:latin typeface="Calibri" pitchFamily="34" charset="0"/>
                  <a:cs typeface="Times New Roman" pitchFamily="18" charset="0"/>
                  <a:sym typeface="Times New Roman" pitchFamily="18" charset="0"/>
                </a:rPr>
                <a:t> Π</a:t>
              </a:r>
              <a:r>
                <a:rPr lang="en-US" altLang="zh-CN" sz="1600">
                  <a:latin typeface="Calibri" pitchFamily="34" charset="0"/>
                  <a:cs typeface="Times New Roman" pitchFamily="18" charset="0"/>
                  <a:sym typeface="Times New Roman" pitchFamily="18" charset="0"/>
                </a:rPr>
                <a:t>λάνα.</a:t>
              </a:r>
            </a:p>
            <a:p>
              <a:r>
                <a:rPr lang="el-GR" altLang="zh-CN" sz="1600">
                  <a:latin typeface="Calibri" pitchFamily="34" charset="0"/>
                  <a:cs typeface="Times New Roman" pitchFamily="18" charset="0"/>
                  <a:sym typeface="Times New Roman" pitchFamily="18" charset="0"/>
                </a:rPr>
                <a:t>      </a:t>
              </a:r>
              <a:r>
                <a:rPr lang="en-US" altLang="zh-CN" sz="1600">
                  <a:latin typeface="Calibri" pitchFamily="34" charset="0"/>
                  <a:cs typeface="Times New Roman" pitchFamily="18" charset="0"/>
                  <a:sym typeface="Times New Roman" pitchFamily="18" charset="0"/>
                </a:rPr>
                <a:t>Κατα τη διάρκεια του χρόνου μεταβλητά </a:t>
              </a:r>
              <a:endParaRPr lang="el-GR" altLang="zh-CN" sz="1600">
                <a:latin typeface="Calibri" pitchFamily="34" charset="0"/>
                <a:cs typeface="Times New Roman" pitchFamily="18" charset="0"/>
                <a:sym typeface="Times New Roman" pitchFamily="18" charset="0"/>
              </a:endParaRPr>
            </a:p>
            <a:p>
              <a:r>
                <a:rPr lang="el-GR" altLang="zh-CN" sz="1600">
                  <a:latin typeface="Calibri" pitchFamily="34" charset="0"/>
                  <a:cs typeface="Times New Roman" pitchFamily="18" charset="0"/>
                  <a:sym typeface="Times New Roman" pitchFamily="18" charset="0"/>
                </a:rPr>
                <a:t>      &amp;</a:t>
              </a:r>
              <a:r>
                <a:rPr lang="en-US" altLang="zh-CN" sz="1600">
                  <a:latin typeface="Calibri" pitchFamily="34" charset="0"/>
                  <a:cs typeface="Times New Roman" pitchFamily="18" charset="0"/>
                  <a:sym typeface="Times New Roman" pitchFamily="18" charset="0"/>
                </a:rPr>
                <a:t> απόδοση για τα κέντρα κέρδους</a:t>
              </a:r>
            </a:p>
          </p:txBody>
        </p:sp>
        <p:sp>
          <p:nvSpPr>
            <p:cNvPr id="20" name="Rectangle 55">
              <a:extLst>
                <a:ext uri="{FF2B5EF4-FFF2-40B4-BE49-F238E27FC236}"/>
              </a:extLst>
            </p:cNvPr>
            <p:cNvSpPr/>
            <p:nvPr/>
          </p:nvSpPr>
          <p:spPr>
            <a:xfrm>
              <a:off x="5090" y="6442"/>
              <a:ext cx="4310" cy="1191"/>
            </a:xfrm>
            <a:prstGeom prst="rect">
              <a:avLst/>
            </a:prstGeom>
            <a:solidFill>
              <a:srgbClr val="FFFFFF"/>
            </a:solidFill>
            <a:ln w="38100" cap="flat" cmpd="sng">
              <a:solidFill>
                <a:schemeClr val="accent4">
                  <a:lumMod val="75000"/>
                </a:schemeClr>
              </a:solidFill>
              <a:prstDash val="solid"/>
              <a:miter/>
              <a:headEnd type="none" w="med" len="med"/>
              <a:tailEnd type="none" w="med" len="med"/>
            </a:ln>
          </p:spPr>
          <p:txBody>
            <a:bodyPr lIns="12700" tIns="12700" rIns="12700" bIns="12700"/>
            <a:lstStyle/>
            <a:p>
              <a:r>
                <a:rPr lang="en-US" altLang="zh-CN" sz="1600">
                  <a:latin typeface="Calibri" pitchFamily="34" charset="0"/>
                  <a:cs typeface="Times New Roman" pitchFamily="18" charset="0"/>
                  <a:sym typeface="Times New Roman" pitchFamily="18" charset="0"/>
                </a:rPr>
                <a:t>   </a:t>
              </a:r>
              <a:r>
                <a:rPr lang="en-US" altLang="zh-CN" sz="1600" b="1">
                  <a:latin typeface="Calibri" pitchFamily="34" charset="0"/>
                  <a:cs typeface="Times New Roman" pitchFamily="18" charset="0"/>
                  <a:sym typeface="Times New Roman" pitchFamily="18" charset="0"/>
                </a:rPr>
                <a:t>4</a:t>
              </a:r>
              <a:r>
                <a:rPr lang="en-US" altLang="zh-CN" sz="1600">
                  <a:latin typeface="Calibri" pitchFamily="34" charset="0"/>
                  <a:cs typeface="Times New Roman" pitchFamily="18" charset="0"/>
                  <a:sym typeface="Times New Roman" pitchFamily="18" charset="0"/>
                </a:rPr>
                <a:t>.</a:t>
              </a:r>
              <a:r>
                <a:rPr lang="el-GR" altLang="zh-CN" sz="1600">
                  <a:latin typeface="Calibri" pitchFamily="34" charset="0"/>
                  <a:cs typeface="Times New Roman" pitchFamily="18" charset="0"/>
                  <a:sym typeface="Times New Roman" pitchFamily="18" charset="0"/>
                </a:rPr>
                <a:t>  </a:t>
              </a:r>
              <a:r>
                <a:rPr lang="en-US" altLang="zh-CN" sz="1600">
                  <a:latin typeface="Calibri" pitchFamily="34" charset="0"/>
                  <a:cs typeface="Times New Roman" pitchFamily="18" charset="0"/>
                  <a:sym typeface="Times New Roman" pitchFamily="18" charset="0"/>
                </a:rPr>
                <a:t>Ατομικοί ρόλοι οριζόντιας </a:t>
              </a:r>
              <a:endParaRPr lang="el-GR" altLang="zh-CN" sz="1600">
                <a:latin typeface="Calibri" pitchFamily="34" charset="0"/>
                <a:cs typeface="Times New Roman" pitchFamily="18" charset="0"/>
                <a:sym typeface="Times New Roman" pitchFamily="18" charset="0"/>
              </a:endParaRPr>
            </a:p>
            <a:p>
              <a:r>
                <a:rPr lang="el-GR" altLang="zh-CN" sz="1600">
                  <a:latin typeface="Calibri" pitchFamily="34" charset="0"/>
                  <a:cs typeface="Times New Roman" pitchFamily="18" charset="0"/>
                  <a:sym typeface="Times New Roman" pitchFamily="18" charset="0"/>
                </a:rPr>
                <a:t>        </a:t>
              </a:r>
              <a:r>
                <a:rPr lang="en-US" altLang="zh-CN" sz="1600">
                  <a:latin typeface="Calibri" pitchFamily="34" charset="0"/>
                  <a:cs typeface="Times New Roman" pitchFamily="18" charset="0"/>
                  <a:sym typeface="Times New Roman" pitchFamily="18" charset="0"/>
                </a:rPr>
                <a:t>ολοκλήρωσης.</a:t>
              </a:r>
            </a:p>
            <a:p>
              <a:r>
                <a:rPr lang="el-GR" altLang="zh-CN" sz="1600">
                  <a:latin typeface="Calibri" pitchFamily="34" charset="0"/>
                  <a:cs typeface="Times New Roman" pitchFamily="18" charset="0"/>
                  <a:sym typeface="Times New Roman" pitchFamily="18" charset="0"/>
                </a:rPr>
                <a:t>       </a:t>
              </a:r>
              <a:r>
                <a:rPr lang="en-US" altLang="zh-CN" sz="1600">
                  <a:latin typeface="Calibri" pitchFamily="34" charset="0"/>
                  <a:cs typeface="Times New Roman" pitchFamily="18" charset="0"/>
                  <a:sym typeface="Times New Roman" pitchFamily="18" charset="0"/>
                </a:rPr>
                <a:t>Ρόλοι συνδέσμου ή ολοκλήρωσης</a:t>
              </a:r>
            </a:p>
          </p:txBody>
        </p:sp>
        <p:sp>
          <p:nvSpPr>
            <p:cNvPr id="22" name="Rectangle 56">
              <a:extLst>
                <a:ext uri="{FF2B5EF4-FFF2-40B4-BE49-F238E27FC236}"/>
              </a:extLst>
            </p:cNvPr>
            <p:cNvSpPr/>
            <p:nvPr/>
          </p:nvSpPr>
          <p:spPr>
            <a:xfrm>
              <a:off x="3943" y="8972"/>
              <a:ext cx="5450" cy="1312"/>
            </a:xfrm>
            <a:prstGeom prst="rect">
              <a:avLst/>
            </a:prstGeom>
            <a:solidFill>
              <a:srgbClr val="FFFFFF"/>
            </a:solidFill>
            <a:ln w="38100" cap="flat" cmpd="sng">
              <a:solidFill>
                <a:schemeClr val="accent4">
                  <a:lumMod val="75000"/>
                </a:schemeClr>
              </a:solidFill>
              <a:prstDash val="solid"/>
              <a:miter/>
              <a:headEnd type="none" w="med" len="med"/>
              <a:tailEnd type="none" w="med" len="med"/>
            </a:ln>
          </p:spPr>
          <p:txBody>
            <a:bodyPr lIns="12700" tIns="12700" rIns="12700" bIns="12700"/>
            <a:lstStyle/>
            <a:p>
              <a:r>
                <a:rPr lang="en-US" altLang="zh-CN" sz="1600">
                  <a:latin typeface="Calibri" pitchFamily="34" charset="0"/>
                  <a:cs typeface="Times New Roman" pitchFamily="18" charset="0"/>
                  <a:sym typeface="Times New Roman" pitchFamily="18" charset="0"/>
                </a:rPr>
                <a:t>   </a:t>
              </a:r>
              <a:r>
                <a:rPr lang="en-US" altLang="zh-CN" sz="1600" b="1">
                  <a:latin typeface="Calibri" pitchFamily="34" charset="0"/>
                  <a:cs typeface="Times New Roman" pitchFamily="18" charset="0"/>
                  <a:sym typeface="Times New Roman" pitchFamily="18" charset="0"/>
                </a:rPr>
                <a:t>2</a:t>
              </a:r>
              <a:r>
                <a:rPr lang="en-US" altLang="zh-CN" sz="1600">
                  <a:latin typeface="Calibri" pitchFamily="34" charset="0"/>
                  <a:cs typeface="Times New Roman" pitchFamily="18" charset="0"/>
                  <a:sym typeface="Times New Roman" pitchFamily="18" charset="0"/>
                </a:rPr>
                <a:t>. </a:t>
              </a:r>
              <a:r>
                <a:rPr lang="el-GR" altLang="zh-CN" sz="1600">
                  <a:latin typeface="Calibri" pitchFamily="34" charset="0"/>
                  <a:cs typeface="Times New Roman" pitchFamily="18" charset="0"/>
                  <a:sym typeface="Times New Roman" pitchFamily="18" charset="0"/>
                </a:rPr>
                <a:t> </a:t>
              </a:r>
              <a:r>
                <a:rPr lang="en-US" altLang="zh-CN" sz="1600">
                  <a:latin typeface="Calibri" pitchFamily="34" charset="0"/>
                  <a:cs typeface="Times New Roman" pitchFamily="18" charset="0"/>
                  <a:sym typeface="Times New Roman" pitchFamily="18" charset="0"/>
                </a:rPr>
                <a:t>Κανονισμοί .</a:t>
              </a:r>
            </a:p>
            <a:p>
              <a:r>
                <a:rPr lang="el-GR" altLang="zh-CN" sz="1600">
                  <a:latin typeface="Calibri" pitchFamily="34" charset="0"/>
                  <a:cs typeface="Times New Roman" pitchFamily="18" charset="0"/>
                  <a:sym typeface="Times New Roman" pitchFamily="18" charset="0"/>
                </a:rPr>
                <a:t>        </a:t>
              </a:r>
              <a:r>
                <a:rPr lang="en-US" altLang="zh-CN" sz="1600">
                  <a:latin typeface="Calibri" pitchFamily="34" charset="0"/>
                  <a:cs typeface="Times New Roman" pitchFamily="18" charset="0"/>
                  <a:sym typeface="Times New Roman" pitchFamily="18" charset="0"/>
                </a:rPr>
                <a:t>Σταθερές διαδικασίες για καθορισμνένες </a:t>
              </a:r>
              <a:r>
                <a:rPr lang="el-GR" altLang="zh-CN" sz="1600">
                  <a:latin typeface="Calibri" pitchFamily="34" charset="0"/>
                  <a:cs typeface="Times New Roman" pitchFamily="18" charset="0"/>
                  <a:sym typeface="Times New Roman" pitchFamily="18" charset="0"/>
                </a:rPr>
                <a:t>   </a:t>
              </a:r>
            </a:p>
            <a:p>
              <a:r>
                <a:rPr lang="el-GR" altLang="zh-CN" sz="1600">
                  <a:latin typeface="Calibri" pitchFamily="34" charset="0"/>
                  <a:cs typeface="Times New Roman" pitchFamily="18" charset="0"/>
                  <a:sym typeface="Times New Roman" pitchFamily="18" charset="0"/>
                </a:rPr>
                <a:t>        </a:t>
              </a:r>
              <a:r>
                <a:rPr lang="en-US" altLang="zh-CN" sz="1600">
                  <a:latin typeface="Calibri" pitchFamily="34" charset="0"/>
                  <a:cs typeface="Times New Roman" pitchFamily="18" charset="0"/>
                  <a:sym typeface="Times New Roman" pitchFamily="18" charset="0"/>
                </a:rPr>
                <a:t>συνθήκες</a:t>
              </a:r>
            </a:p>
          </p:txBody>
        </p:sp>
        <p:sp>
          <p:nvSpPr>
            <p:cNvPr id="23" name="Rectangle 57">
              <a:extLst>
                <a:ext uri="{FF2B5EF4-FFF2-40B4-BE49-F238E27FC236}"/>
              </a:extLst>
            </p:cNvPr>
            <p:cNvSpPr/>
            <p:nvPr/>
          </p:nvSpPr>
          <p:spPr>
            <a:xfrm>
              <a:off x="6335" y="3844"/>
              <a:ext cx="3063" cy="1182"/>
            </a:xfrm>
            <a:prstGeom prst="rect">
              <a:avLst/>
            </a:prstGeom>
            <a:solidFill>
              <a:srgbClr val="FFFFFF"/>
            </a:solidFill>
            <a:ln w="38100" cap="flat" cmpd="sng">
              <a:solidFill>
                <a:schemeClr val="accent4">
                  <a:lumMod val="75000"/>
                </a:schemeClr>
              </a:solidFill>
              <a:prstDash val="solid"/>
              <a:miter/>
              <a:headEnd type="none" w="med" len="med"/>
              <a:tailEnd type="none" w="med" len="med"/>
            </a:ln>
          </p:spPr>
          <p:txBody>
            <a:bodyPr lIns="12700" tIns="12700" rIns="12700" bIns="12700"/>
            <a:lstStyle/>
            <a:p>
              <a:r>
                <a:rPr lang="en-US" altLang="zh-CN" sz="1600" b="1">
                  <a:latin typeface="Calibri" pitchFamily="34" charset="0"/>
                  <a:cs typeface="Times New Roman" pitchFamily="18" charset="0"/>
                  <a:sym typeface="Times New Roman" pitchFamily="18" charset="0"/>
                </a:rPr>
                <a:t>6</a:t>
              </a:r>
              <a:r>
                <a:rPr lang="en-US" altLang="zh-CN" sz="1600">
                  <a:latin typeface="Calibri" pitchFamily="34" charset="0"/>
                  <a:cs typeface="Times New Roman" pitchFamily="18" charset="0"/>
                  <a:sym typeface="Times New Roman" pitchFamily="18" charset="0"/>
                </a:rPr>
                <a:t>.</a:t>
              </a:r>
              <a:r>
                <a:rPr lang="el-GR" altLang="zh-CN" sz="1600">
                  <a:latin typeface="Calibri" pitchFamily="34" charset="0"/>
                  <a:cs typeface="Times New Roman" pitchFamily="18" charset="0"/>
                  <a:sym typeface="Times New Roman" pitchFamily="18" charset="0"/>
                </a:rPr>
                <a:t>  Σ</a:t>
              </a:r>
              <a:r>
                <a:rPr lang="en-US" altLang="zh-CN" sz="1600">
                  <a:latin typeface="Calibri" pitchFamily="34" charset="0"/>
                  <a:cs typeface="Times New Roman" pitchFamily="18" charset="0"/>
                  <a:sym typeface="Times New Roman" pitchFamily="18" charset="0"/>
                </a:rPr>
                <a:t>ύστημα μήτρας.</a:t>
              </a:r>
            </a:p>
            <a:p>
              <a:r>
                <a:rPr lang="el-GR" altLang="zh-CN" sz="1600">
                  <a:latin typeface="Calibri" pitchFamily="34" charset="0"/>
                  <a:cs typeface="Times New Roman" pitchFamily="18" charset="0"/>
                  <a:sym typeface="Times New Roman" pitchFamily="18" charset="0"/>
                </a:rPr>
                <a:t>     Δ</a:t>
              </a:r>
              <a:r>
                <a:rPr lang="en-US" altLang="zh-CN" sz="1600">
                  <a:latin typeface="Calibri" pitchFamily="34" charset="0"/>
                  <a:cs typeface="Times New Roman" pitchFamily="18" charset="0"/>
                  <a:sym typeface="Times New Roman" pitchFamily="18" charset="0"/>
                </a:rPr>
                <a:t>ιπλή διάταξη (κανάλι)</a:t>
              </a:r>
              <a:endParaRPr lang="el-GR" altLang="zh-CN" sz="1600">
                <a:latin typeface="Calibri" pitchFamily="34" charset="0"/>
                <a:cs typeface="Times New Roman" pitchFamily="18" charset="0"/>
                <a:sym typeface="Times New Roman" pitchFamily="18" charset="0"/>
              </a:endParaRPr>
            </a:p>
            <a:p>
              <a:r>
                <a:rPr lang="en-US" altLang="zh-CN" sz="1600">
                  <a:latin typeface="Calibri" pitchFamily="34" charset="0"/>
                  <a:cs typeface="Times New Roman" pitchFamily="18" charset="0"/>
                  <a:sym typeface="Times New Roman" pitchFamily="18" charset="0"/>
                </a:rPr>
                <a:t> </a:t>
              </a:r>
              <a:r>
                <a:rPr lang="el-GR" altLang="zh-CN" sz="1600">
                  <a:latin typeface="Calibri" pitchFamily="34" charset="0"/>
                  <a:cs typeface="Times New Roman" pitchFamily="18" charset="0"/>
                  <a:sym typeface="Times New Roman" pitchFamily="18" charset="0"/>
                </a:rPr>
                <a:t>    τ</a:t>
              </a:r>
              <a:r>
                <a:rPr lang="en-US" altLang="zh-CN" sz="1600">
                  <a:latin typeface="Calibri" pitchFamily="34" charset="0"/>
                  <a:cs typeface="Times New Roman" pitchFamily="18" charset="0"/>
                  <a:sym typeface="Times New Roman" pitchFamily="18" charset="0"/>
                </a:rPr>
                <a:t>ων εντολών</a:t>
              </a:r>
            </a:p>
          </p:txBody>
        </p:sp>
        <p:sp>
          <p:nvSpPr>
            <p:cNvPr id="24" name="Rectangle 58">
              <a:extLst>
                <a:ext uri="{FF2B5EF4-FFF2-40B4-BE49-F238E27FC236}"/>
              </a:extLst>
            </p:cNvPr>
            <p:cNvSpPr/>
            <p:nvPr/>
          </p:nvSpPr>
          <p:spPr>
            <a:xfrm>
              <a:off x="5709" y="5044"/>
              <a:ext cx="3692" cy="1398"/>
            </a:xfrm>
            <a:prstGeom prst="rect">
              <a:avLst/>
            </a:prstGeom>
            <a:solidFill>
              <a:srgbClr val="FFFFFF"/>
            </a:solidFill>
            <a:ln w="38100" cap="flat" cmpd="sng">
              <a:solidFill>
                <a:schemeClr val="accent4">
                  <a:lumMod val="75000"/>
                </a:schemeClr>
              </a:solidFill>
              <a:prstDash val="solid"/>
              <a:miter/>
              <a:headEnd type="none" w="med" len="med"/>
              <a:tailEnd type="none" w="med" len="med"/>
            </a:ln>
          </p:spPr>
          <p:txBody>
            <a:bodyPr lIns="12700" tIns="12700" rIns="12700" bIns="12700"/>
            <a:lstStyle/>
            <a:p>
              <a:r>
                <a:rPr lang="en-US" altLang="zh-CN" sz="1600">
                  <a:latin typeface="Calibri" pitchFamily="34" charset="0"/>
                  <a:cs typeface="Times New Roman" pitchFamily="18" charset="0"/>
                  <a:sym typeface="Times New Roman" pitchFamily="18" charset="0"/>
                </a:rPr>
                <a:t>   </a:t>
              </a:r>
              <a:r>
                <a:rPr lang="en-US" altLang="zh-CN" sz="1600" b="1">
                  <a:latin typeface="Calibri" pitchFamily="34" charset="0"/>
                  <a:cs typeface="Times New Roman" pitchFamily="18" charset="0"/>
                  <a:sym typeface="Times New Roman" pitchFamily="18" charset="0"/>
                </a:rPr>
                <a:t>5</a:t>
              </a:r>
              <a:r>
                <a:rPr lang="en-US" altLang="zh-CN" sz="1600">
                  <a:latin typeface="Calibri" pitchFamily="34" charset="0"/>
                  <a:cs typeface="Times New Roman" pitchFamily="18" charset="0"/>
                  <a:sym typeface="Times New Roman" pitchFamily="18" charset="0"/>
                </a:rPr>
                <a:t>.</a:t>
              </a:r>
              <a:r>
                <a:rPr lang="el-GR" altLang="zh-CN" sz="1600">
                  <a:latin typeface="Calibri" pitchFamily="34" charset="0"/>
                  <a:cs typeface="Times New Roman" pitchFamily="18" charset="0"/>
                  <a:sym typeface="Times New Roman" pitchFamily="18" charset="0"/>
                </a:rPr>
                <a:t> Ομαδικο</a:t>
              </a:r>
              <a:r>
                <a:rPr lang="en-US" altLang="zh-CN" sz="1600">
                  <a:latin typeface="Calibri" pitchFamily="34" charset="0"/>
                  <a:cs typeface="Times New Roman" pitchFamily="18" charset="0"/>
                  <a:sym typeface="Times New Roman" pitchFamily="18" charset="0"/>
                </a:rPr>
                <a:t>ί ρόλοι</a:t>
              </a:r>
              <a:endParaRPr lang="el-GR" altLang="zh-CN" sz="1600">
                <a:latin typeface="Calibri" pitchFamily="34" charset="0"/>
                <a:cs typeface="Times New Roman" pitchFamily="18" charset="0"/>
                <a:sym typeface="Times New Roman" pitchFamily="18" charset="0"/>
              </a:endParaRPr>
            </a:p>
            <a:p>
              <a:r>
                <a:rPr lang="el-GR" altLang="zh-CN" sz="1600">
                  <a:latin typeface="Calibri" pitchFamily="34" charset="0"/>
                  <a:cs typeface="Times New Roman" pitchFamily="18" charset="0"/>
                  <a:sym typeface="Times New Roman" pitchFamily="18" charset="0"/>
                </a:rPr>
                <a:t>       ο</a:t>
              </a:r>
              <a:r>
                <a:rPr lang="en-US" altLang="zh-CN" sz="1600">
                  <a:latin typeface="Calibri" pitchFamily="34" charset="0"/>
                  <a:cs typeface="Times New Roman" pitchFamily="18" charset="0"/>
                  <a:sym typeface="Times New Roman" pitchFamily="18" charset="0"/>
                </a:rPr>
                <a:t>λοκλήρωσης.</a:t>
              </a:r>
            </a:p>
            <a:p>
              <a:r>
                <a:rPr lang="el-GR" altLang="zh-CN" sz="1600">
                  <a:latin typeface="Calibri" pitchFamily="34" charset="0"/>
                  <a:cs typeface="Times New Roman" pitchFamily="18" charset="0"/>
                  <a:sym typeface="Times New Roman" pitchFamily="18" charset="0"/>
                </a:rPr>
                <a:t>       </a:t>
              </a:r>
              <a:r>
                <a:rPr lang="en-US" altLang="zh-CN" sz="1600">
                  <a:latin typeface="Calibri" pitchFamily="34" charset="0"/>
                  <a:cs typeface="Times New Roman" pitchFamily="18" charset="0"/>
                  <a:sym typeface="Times New Roman" pitchFamily="18" charset="0"/>
                </a:rPr>
                <a:t>Προσωρινές ειδικές ομάδες</a:t>
              </a:r>
              <a:endParaRPr lang="el-GR" altLang="zh-CN" sz="1600">
                <a:latin typeface="Calibri" pitchFamily="34" charset="0"/>
                <a:cs typeface="Times New Roman" pitchFamily="18" charset="0"/>
                <a:sym typeface="Times New Roman" pitchFamily="18" charset="0"/>
              </a:endParaRPr>
            </a:p>
            <a:p>
              <a:r>
                <a:rPr lang="el-GR" altLang="zh-CN" sz="1600">
                  <a:latin typeface="Calibri" pitchFamily="34" charset="0"/>
                  <a:cs typeface="Times New Roman" pitchFamily="18" charset="0"/>
                  <a:sym typeface="Times New Roman" pitchFamily="18" charset="0"/>
                </a:rPr>
                <a:t>      </a:t>
              </a:r>
              <a:r>
                <a:rPr lang="en-US" altLang="zh-CN" sz="1600">
                  <a:latin typeface="Calibri" pitchFamily="34" charset="0"/>
                  <a:cs typeface="Times New Roman" pitchFamily="18" charset="0"/>
                  <a:sym typeface="Times New Roman" pitchFamily="18" charset="0"/>
                </a:rPr>
                <a:t> ή μόνιμες ομάδες</a:t>
              </a:r>
            </a:p>
          </p:txBody>
        </p:sp>
        <p:cxnSp>
          <p:nvCxnSpPr>
            <p:cNvPr id="187413" name="Line 59"/>
            <p:cNvCxnSpPr>
              <a:cxnSpLocks noChangeShapeType="1"/>
            </p:cNvCxnSpPr>
            <p:nvPr/>
          </p:nvCxnSpPr>
          <p:spPr bwMode="auto">
            <a:xfrm>
              <a:off x="9400" y="4299"/>
              <a:ext cx="229" cy="1"/>
            </a:xfrm>
            <a:prstGeom prst="line">
              <a:avLst/>
            </a:prstGeom>
            <a:noFill/>
            <a:ln w="38100">
              <a:solidFill>
                <a:schemeClr val="accent1"/>
              </a:solidFill>
              <a:round/>
              <a:headEnd type="triangle" w="med" len="med"/>
              <a:tailEnd/>
            </a:ln>
          </p:spPr>
        </p:cxnSp>
        <p:cxnSp>
          <p:nvCxnSpPr>
            <p:cNvPr id="187414" name="Line 60"/>
            <p:cNvCxnSpPr>
              <a:cxnSpLocks noChangeShapeType="1"/>
            </p:cNvCxnSpPr>
            <p:nvPr/>
          </p:nvCxnSpPr>
          <p:spPr bwMode="auto">
            <a:xfrm>
              <a:off x="9400" y="6978"/>
              <a:ext cx="229" cy="1"/>
            </a:xfrm>
            <a:prstGeom prst="line">
              <a:avLst/>
            </a:prstGeom>
            <a:noFill/>
            <a:ln w="38100">
              <a:solidFill>
                <a:schemeClr val="accent1"/>
              </a:solidFill>
              <a:round/>
              <a:headEnd type="triangle" w="med" len="med"/>
              <a:tailEnd/>
            </a:ln>
          </p:spPr>
        </p:cxnSp>
        <p:cxnSp>
          <p:nvCxnSpPr>
            <p:cNvPr id="187415" name="Line 61"/>
            <p:cNvCxnSpPr>
              <a:cxnSpLocks noChangeShapeType="1"/>
            </p:cNvCxnSpPr>
            <p:nvPr/>
          </p:nvCxnSpPr>
          <p:spPr bwMode="auto">
            <a:xfrm>
              <a:off x="9628" y="4299"/>
              <a:ext cx="1" cy="2680"/>
            </a:xfrm>
            <a:prstGeom prst="line">
              <a:avLst/>
            </a:prstGeom>
            <a:noFill/>
            <a:ln w="38100">
              <a:solidFill>
                <a:schemeClr val="accent1"/>
              </a:solidFill>
              <a:round/>
              <a:headEnd/>
              <a:tailEnd/>
            </a:ln>
          </p:spPr>
        </p:cxnSp>
        <p:cxnSp>
          <p:nvCxnSpPr>
            <p:cNvPr id="187416" name="Line 62"/>
            <p:cNvCxnSpPr>
              <a:cxnSpLocks noChangeShapeType="1"/>
            </p:cNvCxnSpPr>
            <p:nvPr/>
          </p:nvCxnSpPr>
          <p:spPr bwMode="auto">
            <a:xfrm>
              <a:off x="9404" y="7947"/>
              <a:ext cx="229" cy="1"/>
            </a:xfrm>
            <a:prstGeom prst="line">
              <a:avLst/>
            </a:prstGeom>
            <a:noFill/>
            <a:ln w="38100">
              <a:solidFill>
                <a:schemeClr val="accent1"/>
              </a:solidFill>
              <a:round/>
              <a:headEnd type="triangle" w="med" len="med"/>
              <a:tailEnd/>
            </a:ln>
          </p:spPr>
        </p:cxnSp>
        <p:cxnSp>
          <p:nvCxnSpPr>
            <p:cNvPr id="187417" name="Line 63"/>
            <p:cNvCxnSpPr>
              <a:cxnSpLocks noChangeShapeType="1"/>
            </p:cNvCxnSpPr>
            <p:nvPr/>
          </p:nvCxnSpPr>
          <p:spPr bwMode="auto">
            <a:xfrm flipV="1">
              <a:off x="9632" y="7947"/>
              <a:ext cx="1" cy="2965"/>
            </a:xfrm>
            <a:prstGeom prst="line">
              <a:avLst/>
            </a:prstGeom>
            <a:noFill/>
            <a:ln w="38100">
              <a:solidFill>
                <a:schemeClr val="accent1"/>
              </a:solidFill>
              <a:round/>
              <a:headEnd/>
              <a:tailEnd/>
            </a:ln>
          </p:spPr>
        </p:cxnSp>
        <p:sp>
          <p:nvSpPr>
            <p:cNvPr id="187418" name="Rectangle 64"/>
            <p:cNvSpPr>
              <a:spLocks noChangeArrowheads="1"/>
            </p:cNvSpPr>
            <p:nvPr/>
          </p:nvSpPr>
          <p:spPr bwMode="auto">
            <a:xfrm>
              <a:off x="9746" y="8916"/>
              <a:ext cx="1766" cy="1856"/>
            </a:xfrm>
            <a:prstGeom prst="rect">
              <a:avLst/>
            </a:prstGeom>
            <a:solidFill>
              <a:srgbClr val="FFFFFF"/>
            </a:solidFill>
            <a:ln w="38100">
              <a:solidFill>
                <a:schemeClr val="accent1"/>
              </a:solidFill>
              <a:miter lim="800000"/>
              <a:headEnd/>
              <a:tailEnd/>
            </a:ln>
          </p:spPr>
          <p:txBody>
            <a:bodyPr lIns="12700" tIns="12700" rIns="12700" bIns="12700"/>
            <a:lstStyle/>
            <a:p>
              <a:pPr algn="ctr"/>
              <a:r>
                <a:rPr lang="en-US" altLang="zh-CN" sz="1600" b="1">
                  <a:solidFill>
                    <a:srgbClr val="595959"/>
                  </a:solidFill>
                  <a:latin typeface="Calibri" pitchFamily="34" charset="0"/>
                  <a:cs typeface="Times New Roman" pitchFamily="18" charset="0"/>
                  <a:sym typeface="Times New Roman" pitchFamily="18" charset="0"/>
                </a:rPr>
                <a:t>Μηχανισμοί </a:t>
              </a:r>
            </a:p>
            <a:p>
              <a:pPr algn="ctr"/>
              <a:r>
                <a:rPr lang="en-US" altLang="zh-CN" sz="1600" b="1">
                  <a:solidFill>
                    <a:srgbClr val="595959"/>
                  </a:solidFill>
                  <a:latin typeface="Calibri" pitchFamily="34" charset="0"/>
                  <a:cs typeface="Times New Roman" pitchFamily="18" charset="0"/>
                  <a:sym typeface="Times New Roman" pitchFamily="18" charset="0"/>
                </a:rPr>
                <a:t>Κάθετης</a:t>
              </a:r>
            </a:p>
            <a:p>
              <a:pPr algn="ctr"/>
              <a:r>
                <a:rPr lang="en-US" altLang="zh-CN" sz="1600" b="1">
                  <a:solidFill>
                    <a:srgbClr val="595959"/>
                  </a:solidFill>
                  <a:latin typeface="Calibri" pitchFamily="34" charset="0"/>
                  <a:cs typeface="Times New Roman" pitchFamily="18" charset="0"/>
                  <a:sym typeface="Times New Roman" pitchFamily="18" charset="0"/>
                </a:rPr>
                <a:t>ή </a:t>
              </a:r>
            </a:p>
            <a:p>
              <a:pPr algn="ctr"/>
              <a:r>
                <a:rPr lang="en-US" altLang="zh-CN" sz="1600" b="1">
                  <a:solidFill>
                    <a:srgbClr val="595959"/>
                  </a:solidFill>
                  <a:latin typeface="Calibri" pitchFamily="34" charset="0"/>
                  <a:cs typeface="Times New Roman" pitchFamily="18" charset="0"/>
                  <a:sym typeface="Times New Roman" pitchFamily="18" charset="0"/>
                </a:rPr>
                <a:t>Ιεραρχικής</a:t>
              </a:r>
            </a:p>
            <a:p>
              <a:pPr algn="ctr"/>
              <a:r>
                <a:rPr lang="en-US" altLang="zh-CN" sz="1600" b="1">
                  <a:solidFill>
                    <a:srgbClr val="595959"/>
                  </a:solidFill>
                  <a:latin typeface="Calibri" pitchFamily="34" charset="0"/>
                  <a:cs typeface="Times New Roman" pitchFamily="18" charset="0"/>
                  <a:sym typeface="Times New Roman" pitchFamily="18" charset="0"/>
                </a:rPr>
                <a:t>Ολοκλήρωσης</a:t>
              </a:r>
            </a:p>
          </p:txBody>
        </p:sp>
        <p:cxnSp>
          <p:nvCxnSpPr>
            <p:cNvPr id="187419" name="Line 65"/>
            <p:cNvCxnSpPr>
              <a:cxnSpLocks noChangeShapeType="1"/>
            </p:cNvCxnSpPr>
            <p:nvPr/>
          </p:nvCxnSpPr>
          <p:spPr bwMode="auto">
            <a:xfrm>
              <a:off x="9393" y="10877"/>
              <a:ext cx="229" cy="1"/>
            </a:xfrm>
            <a:prstGeom prst="line">
              <a:avLst/>
            </a:prstGeom>
            <a:noFill/>
            <a:ln w="38100">
              <a:solidFill>
                <a:schemeClr val="accent1"/>
              </a:solidFill>
              <a:round/>
              <a:headEnd type="triangle" w="med" len="med"/>
              <a:tailEnd/>
            </a:ln>
          </p:spPr>
        </p:cxnSp>
      </p:grpSp>
      <p:sp>
        <p:nvSpPr>
          <p:cNvPr id="187396" name="TextBox 31"/>
          <p:cNvSpPr txBox="1">
            <a:spLocks noChangeArrowheads="1"/>
          </p:cNvSpPr>
          <p:nvPr/>
        </p:nvSpPr>
        <p:spPr bwMode="auto">
          <a:xfrm>
            <a:off x="9686925" y="6073775"/>
            <a:ext cx="1531938"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1" name="Θέση κειμένου 13"/>
          <p:cNvSpPr>
            <a:spLocks noGrp="1"/>
          </p:cNvSpPr>
          <p:nvPr>
            <p:ph type="body" sz="quarter" idx="32"/>
          </p:nvPr>
        </p:nvSpPr>
        <p:spPr>
          <a:xfrm>
            <a:off x="2852738" y="2006600"/>
            <a:ext cx="1860550" cy="1760538"/>
          </a:xfrm>
        </p:spPr>
        <p:txBody>
          <a:bodyPr/>
          <a:lstStyle/>
          <a:p>
            <a:pPr algn="ctr" eaLnBrk="1" hangingPunct="1"/>
            <a:r>
              <a:rPr lang="el-GR" sz="1600" smtClean="0"/>
              <a:t>Οι μηχανισμοί για την επίτευξη οριζοντίων συνδέσεων ανωτέρου επιπέδου</a:t>
            </a:r>
          </a:p>
        </p:txBody>
      </p:sp>
      <p:pic>
        <p:nvPicPr>
          <p:cNvPr id="189442" name="Θέση εικόνας 11" descr="Καθηγητής"/>
          <p:cNvPicPr>
            <a:picLocks noChangeAspect="1"/>
          </p:cNvPicPr>
          <p:nvPr/>
        </p:nvPicPr>
        <p:blipFill>
          <a:blip r:embed="rId3"/>
          <a:srcRect/>
          <a:stretch>
            <a:fillRect/>
          </a:stretch>
        </p:blipFill>
        <p:spPr bwMode="auto">
          <a:xfrm>
            <a:off x="5705475" y="4033838"/>
            <a:ext cx="781050" cy="871537"/>
          </a:xfrm>
          <a:prstGeom prst="rect">
            <a:avLst/>
          </a:prstGeom>
          <a:noFill/>
          <a:ln w="95250" cap="sq" algn="ctr">
            <a:noFill/>
            <a:miter lim="800000"/>
            <a:headEnd/>
            <a:tailEnd/>
          </a:ln>
        </p:spPr>
      </p:pic>
      <p:sp>
        <p:nvSpPr>
          <p:cNvPr id="3" name="Θέση υποσέλιδου 2"/>
          <p:cNvSpPr>
            <a:spLocks noGrp="1"/>
          </p:cNvSpPr>
          <p:nvPr>
            <p:ph type="ftr" sz="quarter" idx="45"/>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46"/>
          </p:nvPr>
        </p:nvSpPr>
        <p:spPr/>
        <p:txBody>
          <a:bodyPr/>
          <a:lstStyle/>
          <a:p>
            <a:pPr>
              <a:defRPr/>
            </a:pPr>
            <a:fld id="{5D83F96F-50B0-4227-9373-346DC3864699}" type="slidenum">
              <a:rPr lang="el-GR"/>
              <a:pPr>
                <a:defRPr/>
              </a:pPr>
              <a:t>84</a:t>
            </a:fld>
            <a:endParaRPr lang="el-GR" dirty="0"/>
          </a:p>
        </p:txBody>
      </p:sp>
      <p:sp>
        <p:nvSpPr>
          <p:cNvPr id="189445" name="Θέση κειμένου 13"/>
          <p:cNvSpPr txBox="1">
            <a:spLocks/>
          </p:cNvSpPr>
          <p:nvPr/>
        </p:nvSpPr>
        <p:spPr bwMode="auto">
          <a:xfrm>
            <a:off x="5222875" y="2006600"/>
            <a:ext cx="1858963" cy="1760538"/>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εξασφαλίζουν μεν μεγαλύτερη δυναμικότητα οριζόντιας πληροφόρησης</a:t>
            </a:r>
          </a:p>
        </p:txBody>
      </p:sp>
      <p:sp>
        <p:nvSpPr>
          <p:cNvPr id="189446" name="Θέση κειμένου 13"/>
          <p:cNvSpPr txBox="1">
            <a:spLocks/>
          </p:cNvSpPr>
          <p:nvPr/>
        </p:nvSpPr>
        <p:spPr bwMode="auto">
          <a:xfrm>
            <a:off x="7543800" y="2006600"/>
            <a:ext cx="1860550" cy="1760538"/>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όμως το κόστος για την οργάνωση από άποψη χρόνου και ανθρωπίνων πόρων είναι σαφώς μεγαλύτερο</a:t>
            </a:r>
          </a:p>
          <a:p>
            <a:pPr algn="ctr">
              <a:lnSpc>
                <a:spcPct val="90000"/>
              </a:lnSpc>
              <a:spcBef>
                <a:spcPts val="1000"/>
              </a:spcBef>
              <a:buClr>
                <a:schemeClr val="accent1"/>
              </a:buClr>
              <a:buFont typeface="Calibri" pitchFamily="34" charset="0"/>
              <a:buNone/>
            </a:pPr>
            <a:endParaRPr lang="el-GR" sz="1600">
              <a:solidFill>
                <a:srgbClr val="404040"/>
              </a:solidFill>
              <a:latin typeface="Calibri" pitchFamily="34" charset="0"/>
            </a:endParaRPr>
          </a:p>
        </p:txBody>
      </p:sp>
      <p:sp>
        <p:nvSpPr>
          <p:cNvPr id="189447" name="TextBox 29"/>
          <p:cNvSpPr txBox="1">
            <a:spLocks noChangeArrowheads="1"/>
          </p:cNvSpPr>
          <p:nvPr/>
        </p:nvSpPr>
        <p:spPr bwMode="auto">
          <a:xfrm>
            <a:off x="4684713" y="2301875"/>
            <a:ext cx="504825" cy="584200"/>
          </a:xfrm>
          <a:prstGeom prst="rect">
            <a:avLst/>
          </a:prstGeom>
          <a:noFill/>
          <a:ln w="9525">
            <a:noFill/>
            <a:miter lim="800000"/>
            <a:headEnd/>
            <a:tailEnd/>
          </a:ln>
        </p:spPr>
        <p:txBody>
          <a:bodyPr>
            <a:spAutoFit/>
          </a:bodyPr>
          <a:lstStyle/>
          <a:p>
            <a:pPr algn="ctr"/>
            <a:r>
              <a:rPr lang="el-GR" sz="3200" b="1">
                <a:solidFill>
                  <a:schemeClr val="accent1"/>
                </a:solidFill>
                <a:latin typeface="Calibri" pitchFamily="34" charset="0"/>
              </a:rPr>
              <a:t>&gt;</a:t>
            </a:r>
          </a:p>
        </p:txBody>
      </p:sp>
      <p:sp>
        <p:nvSpPr>
          <p:cNvPr id="189448" name="TextBox 36"/>
          <p:cNvSpPr txBox="1">
            <a:spLocks noChangeArrowheads="1"/>
          </p:cNvSpPr>
          <p:nvPr/>
        </p:nvSpPr>
        <p:spPr bwMode="auto">
          <a:xfrm>
            <a:off x="7089775" y="2301875"/>
            <a:ext cx="504825" cy="584200"/>
          </a:xfrm>
          <a:prstGeom prst="rect">
            <a:avLst/>
          </a:prstGeom>
          <a:noFill/>
          <a:ln w="9525">
            <a:noFill/>
            <a:miter lim="800000"/>
            <a:headEnd/>
            <a:tailEnd/>
          </a:ln>
        </p:spPr>
        <p:txBody>
          <a:bodyPr>
            <a:spAutoFit/>
          </a:bodyPr>
          <a:lstStyle/>
          <a:p>
            <a:pPr algn="ctr"/>
            <a:r>
              <a:rPr lang="el-GR" sz="3200" b="1">
                <a:solidFill>
                  <a:schemeClr val="accent1"/>
                </a:solidFill>
                <a:latin typeface="Calibri" pitchFamily="34" charset="0"/>
              </a:rPr>
              <a:t>&gt;</a:t>
            </a:r>
          </a:p>
        </p:txBody>
      </p:sp>
      <p:sp>
        <p:nvSpPr>
          <p:cNvPr id="189449" name="TextBox 37"/>
          <p:cNvSpPr txBox="1">
            <a:spLocks noChangeArrowheads="1"/>
          </p:cNvSpPr>
          <p:nvPr/>
        </p:nvSpPr>
        <p:spPr bwMode="auto">
          <a:xfrm>
            <a:off x="98059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grpSp>
        <p:nvGrpSpPr>
          <p:cNvPr id="10" name="Γραφικό 5" descr="Γρανάζια">
            <a:extLst>
              <a:ext uri="{FF2B5EF4-FFF2-40B4-BE49-F238E27FC236}"/>
            </a:extLst>
          </p:cNvPr>
          <p:cNvGrpSpPr/>
          <p:nvPr/>
        </p:nvGrpSpPr>
        <p:grpSpPr>
          <a:xfrm>
            <a:off x="3392455" y="3986258"/>
            <a:ext cx="781939" cy="795283"/>
            <a:chOff x="5638800" y="2971800"/>
            <a:chExt cx="914400" cy="914400"/>
          </a:xfrm>
          <a:solidFill>
            <a:schemeClr val="tx1">
              <a:lumMod val="75000"/>
              <a:lumOff val="25000"/>
            </a:schemeClr>
          </a:solidFill>
        </p:grpSpPr>
        <p:sp>
          <p:nvSpPr>
            <p:cNvPr id="11" name="Ελεύθερη σχεδίαση: Σχήμα 10">
              <a:extLst>
                <a:ext uri="{FF2B5EF4-FFF2-40B4-BE49-F238E27FC236}"/>
              </a:extLst>
            </p:cNvPr>
            <p:cNvSpPr/>
            <p:nvPr/>
          </p:nvSpPr>
          <p:spPr>
            <a:xfrm>
              <a:off x="5993606" y="3045619"/>
              <a:ext cx="419100" cy="419100"/>
            </a:xfrm>
            <a:custGeom>
              <a:avLst/>
              <a:gdLst>
                <a:gd name="connsiteX0" fmla="*/ 210026 w 419100"/>
                <a:gd name="connsiteY0" fmla="*/ 281464 h 419100"/>
                <a:gd name="connsiteX1" fmla="*/ 138589 w 419100"/>
                <a:gd name="connsiteY1" fmla="*/ 210026 h 419100"/>
                <a:gd name="connsiteX2" fmla="*/ 210026 w 419100"/>
                <a:gd name="connsiteY2" fmla="*/ 138589 h 419100"/>
                <a:gd name="connsiteX3" fmla="*/ 281464 w 419100"/>
                <a:gd name="connsiteY3" fmla="*/ 210026 h 419100"/>
                <a:gd name="connsiteX4" fmla="*/ 210026 w 419100"/>
                <a:gd name="connsiteY4" fmla="*/ 281464 h 419100"/>
                <a:gd name="connsiteX5" fmla="*/ 370999 w 419100"/>
                <a:gd name="connsiteY5" fmla="*/ 165259 h 419100"/>
                <a:gd name="connsiteX6" fmla="*/ 355759 w 419100"/>
                <a:gd name="connsiteY6" fmla="*/ 128111 h 419100"/>
                <a:gd name="connsiteX7" fmla="*/ 370999 w 419100"/>
                <a:gd name="connsiteY7" fmla="*/ 83344 h 419100"/>
                <a:gd name="connsiteX8" fmla="*/ 336709 w 419100"/>
                <a:gd name="connsiteY8" fmla="*/ 49054 h 419100"/>
                <a:gd name="connsiteX9" fmla="*/ 291941 w 419100"/>
                <a:gd name="connsiteY9" fmla="*/ 64294 h 419100"/>
                <a:gd name="connsiteX10" fmla="*/ 254794 w 419100"/>
                <a:gd name="connsiteY10" fmla="*/ 49054 h 419100"/>
                <a:gd name="connsiteX11" fmla="*/ 233839 w 419100"/>
                <a:gd name="connsiteY11" fmla="*/ 7144 h 419100"/>
                <a:gd name="connsiteX12" fmla="*/ 186214 w 419100"/>
                <a:gd name="connsiteY12" fmla="*/ 7144 h 419100"/>
                <a:gd name="connsiteX13" fmla="*/ 165259 w 419100"/>
                <a:gd name="connsiteY13" fmla="*/ 49054 h 419100"/>
                <a:gd name="connsiteX14" fmla="*/ 128111 w 419100"/>
                <a:gd name="connsiteY14" fmla="*/ 64294 h 419100"/>
                <a:gd name="connsiteX15" fmla="*/ 83344 w 419100"/>
                <a:gd name="connsiteY15" fmla="*/ 49054 h 419100"/>
                <a:gd name="connsiteX16" fmla="*/ 49054 w 419100"/>
                <a:gd name="connsiteY16" fmla="*/ 83344 h 419100"/>
                <a:gd name="connsiteX17" fmla="*/ 64294 w 419100"/>
                <a:gd name="connsiteY17" fmla="*/ 128111 h 419100"/>
                <a:gd name="connsiteX18" fmla="*/ 49054 w 419100"/>
                <a:gd name="connsiteY18" fmla="*/ 165259 h 419100"/>
                <a:gd name="connsiteX19" fmla="*/ 7144 w 419100"/>
                <a:gd name="connsiteY19" fmla="*/ 186214 h 419100"/>
                <a:gd name="connsiteX20" fmla="*/ 7144 w 419100"/>
                <a:gd name="connsiteY20" fmla="*/ 233839 h 419100"/>
                <a:gd name="connsiteX21" fmla="*/ 49054 w 419100"/>
                <a:gd name="connsiteY21" fmla="*/ 254794 h 419100"/>
                <a:gd name="connsiteX22" fmla="*/ 64294 w 419100"/>
                <a:gd name="connsiteY22" fmla="*/ 291941 h 419100"/>
                <a:gd name="connsiteX23" fmla="*/ 49054 w 419100"/>
                <a:gd name="connsiteY23" fmla="*/ 336709 h 419100"/>
                <a:gd name="connsiteX24" fmla="*/ 82391 w 419100"/>
                <a:gd name="connsiteY24" fmla="*/ 370046 h 419100"/>
                <a:gd name="connsiteX25" fmla="*/ 127159 w 419100"/>
                <a:gd name="connsiteY25" fmla="*/ 354806 h 419100"/>
                <a:gd name="connsiteX26" fmla="*/ 164306 w 419100"/>
                <a:gd name="connsiteY26" fmla="*/ 370046 h 419100"/>
                <a:gd name="connsiteX27" fmla="*/ 185261 w 419100"/>
                <a:gd name="connsiteY27" fmla="*/ 411956 h 419100"/>
                <a:gd name="connsiteX28" fmla="*/ 232886 w 419100"/>
                <a:gd name="connsiteY28" fmla="*/ 411956 h 419100"/>
                <a:gd name="connsiteX29" fmla="*/ 253841 w 419100"/>
                <a:gd name="connsiteY29" fmla="*/ 370046 h 419100"/>
                <a:gd name="connsiteX30" fmla="*/ 290989 w 419100"/>
                <a:gd name="connsiteY30" fmla="*/ 354806 h 419100"/>
                <a:gd name="connsiteX31" fmla="*/ 335756 w 419100"/>
                <a:gd name="connsiteY31" fmla="*/ 370046 h 419100"/>
                <a:gd name="connsiteX32" fmla="*/ 370046 w 419100"/>
                <a:gd name="connsiteY32" fmla="*/ 336709 h 419100"/>
                <a:gd name="connsiteX33" fmla="*/ 354806 w 419100"/>
                <a:gd name="connsiteY33" fmla="*/ 291941 h 419100"/>
                <a:gd name="connsiteX34" fmla="*/ 370999 w 419100"/>
                <a:gd name="connsiteY34" fmla="*/ 254794 h 419100"/>
                <a:gd name="connsiteX35" fmla="*/ 412909 w 419100"/>
                <a:gd name="connsiteY35" fmla="*/ 233839 h 419100"/>
                <a:gd name="connsiteX36" fmla="*/ 412909 w 419100"/>
                <a:gd name="connsiteY36" fmla="*/ 186214 h 419100"/>
                <a:gd name="connsiteX37" fmla="*/ 370999 w 419100"/>
                <a:gd name="connsiteY37" fmla="*/ 165259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9100" h="419100">
                  <a:moveTo>
                    <a:pt x="210026" y="281464"/>
                  </a:moveTo>
                  <a:cubicBezTo>
                    <a:pt x="170021" y="281464"/>
                    <a:pt x="138589" y="249079"/>
                    <a:pt x="138589" y="210026"/>
                  </a:cubicBezTo>
                  <a:cubicBezTo>
                    <a:pt x="138589" y="170974"/>
                    <a:pt x="170974" y="138589"/>
                    <a:pt x="210026" y="138589"/>
                  </a:cubicBezTo>
                  <a:cubicBezTo>
                    <a:pt x="250031" y="138589"/>
                    <a:pt x="281464" y="170974"/>
                    <a:pt x="281464" y="210026"/>
                  </a:cubicBezTo>
                  <a:cubicBezTo>
                    <a:pt x="281464" y="249079"/>
                    <a:pt x="249079" y="281464"/>
                    <a:pt x="210026" y="281464"/>
                  </a:cubicBezTo>
                  <a:close/>
                  <a:moveTo>
                    <a:pt x="370999" y="165259"/>
                  </a:moveTo>
                  <a:cubicBezTo>
                    <a:pt x="367189" y="151924"/>
                    <a:pt x="362426" y="139541"/>
                    <a:pt x="355759" y="128111"/>
                  </a:cubicBezTo>
                  <a:lnTo>
                    <a:pt x="370999" y="83344"/>
                  </a:lnTo>
                  <a:lnTo>
                    <a:pt x="336709" y="49054"/>
                  </a:lnTo>
                  <a:lnTo>
                    <a:pt x="291941" y="64294"/>
                  </a:lnTo>
                  <a:cubicBezTo>
                    <a:pt x="280511" y="57626"/>
                    <a:pt x="268129" y="52864"/>
                    <a:pt x="254794" y="49054"/>
                  </a:cubicBezTo>
                  <a:lnTo>
                    <a:pt x="233839" y="7144"/>
                  </a:lnTo>
                  <a:lnTo>
                    <a:pt x="186214" y="7144"/>
                  </a:lnTo>
                  <a:lnTo>
                    <a:pt x="165259" y="49054"/>
                  </a:lnTo>
                  <a:cubicBezTo>
                    <a:pt x="151924" y="52864"/>
                    <a:pt x="139541" y="57626"/>
                    <a:pt x="128111" y="64294"/>
                  </a:cubicBezTo>
                  <a:lnTo>
                    <a:pt x="83344" y="49054"/>
                  </a:lnTo>
                  <a:lnTo>
                    <a:pt x="49054" y="83344"/>
                  </a:lnTo>
                  <a:lnTo>
                    <a:pt x="64294" y="128111"/>
                  </a:lnTo>
                  <a:cubicBezTo>
                    <a:pt x="57626" y="139541"/>
                    <a:pt x="52864" y="151924"/>
                    <a:pt x="49054" y="165259"/>
                  </a:cubicBezTo>
                  <a:lnTo>
                    <a:pt x="7144" y="186214"/>
                  </a:lnTo>
                  <a:lnTo>
                    <a:pt x="7144" y="233839"/>
                  </a:lnTo>
                  <a:lnTo>
                    <a:pt x="49054" y="254794"/>
                  </a:lnTo>
                  <a:cubicBezTo>
                    <a:pt x="52864" y="268129"/>
                    <a:pt x="57626" y="280511"/>
                    <a:pt x="64294" y="291941"/>
                  </a:cubicBezTo>
                  <a:lnTo>
                    <a:pt x="49054" y="336709"/>
                  </a:lnTo>
                  <a:lnTo>
                    <a:pt x="82391" y="370046"/>
                  </a:lnTo>
                  <a:lnTo>
                    <a:pt x="127159" y="354806"/>
                  </a:lnTo>
                  <a:cubicBezTo>
                    <a:pt x="138589" y="361474"/>
                    <a:pt x="150971" y="366236"/>
                    <a:pt x="164306" y="370046"/>
                  </a:cubicBezTo>
                  <a:lnTo>
                    <a:pt x="185261" y="411956"/>
                  </a:lnTo>
                  <a:lnTo>
                    <a:pt x="232886" y="411956"/>
                  </a:lnTo>
                  <a:lnTo>
                    <a:pt x="253841" y="370046"/>
                  </a:lnTo>
                  <a:cubicBezTo>
                    <a:pt x="267176" y="366236"/>
                    <a:pt x="279559" y="361474"/>
                    <a:pt x="290989" y="354806"/>
                  </a:cubicBezTo>
                  <a:lnTo>
                    <a:pt x="335756" y="370046"/>
                  </a:lnTo>
                  <a:lnTo>
                    <a:pt x="370046" y="336709"/>
                  </a:lnTo>
                  <a:lnTo>
                    <a:pt x="354806" y="291941"/>
                  </a:lnTo>
                  <a:cubicBezTo>
                    <a:pt x="361474" y="280511"/>
                    <a:pt x="367189" y="267176"/>
                    <a:pt x="370999" y="254794"/>
                  </a:cubicBezTo>
                  <a:lnTo>
                    <a:pt x="412909" y="233839"/>
                  </a:lnTo>
                  <a:lnTo>
                    <a:pt x="412909" y="186214"/>
                  </a:lnTo>
                  <a:lnTo>
                    <a:pt x="370999" y="165259"/>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2" name="Ελεύθερη σχεδίαση: Σχήμα 11">
              <a:extLst>
                <a:ext uri="{FF2B5EF4-FFF2-40B4-BE49-F238E27FC236}"/>
              </a:extLst>
            </p:cNvPr>
            <p:cNvSpPr/>
            <p:nvPr/>
          </p:nvSpPr>
          <p:spPr>
            <a:xfrm>
              <a:off x="5778341" y="3392329"/>
              <a:ext cx="419100" cy="419100"/>
            </a:xfrm>
            <a:custGeom>
              <a:avLst/>
              <a:gdLst>
                <a:gd name="connsiteX0" fmla="*/ 210026 w 419100"/>
                <a:gd name="connsiteY0" fmla="*/ 281464 h 419100"/>
                <a:gd name="connsiteX1" fmla="*/ 138589 w 419100"/>
                <a:gd name="connsiteY1" fmla="*/ 210026 h 419100"/>
                <a:gd name="connsiteX2" fmla="*/ 210026 w 419100"/>
                <a:gd name="connsiteY2" fmla="*/ 138589 h 419100"/>
                <a:gd name="connsiteX3" fmla="*/ 281464 w 419100"/>
                <a:gd name="connsiteY3" fmla="*/ 210026 h 419100"/>
                <a:gd name="connsiteX4" fmla="*/ 210026 w 419100"/>
                <a:gd name="connsiteY4" fmla="*/ 281464 h 419100"/>
                <a:gd name="connsiteX5" fmla="*/ 210026 w 419100"/>
                <a:gd name="connsiteY5" fmla="*/ 281464 h 419100"/>
                <a:gd name="connsiteX6" fmla="*/ 355759 w 419100"/>
                <a:gd name="connsiteY6" fmla="*/ 128111 h 419100"/>
                <a:gd name="connsiteX7" fmla="*/ 370999 w 419100"/>
                <a:gd name="connsiteY7" fmla="*/ 83344 h 419100"/>
                <a:gd name="connsiteX8" fmla="*/ 336709 w 419100"/>
                <a:gd name="connsiteY8" fmla="*/ 49054 h 419100"/>
                <a:gd name="connsiteX9" fmla="*/ 291941 w 419100"/>
                <a:gd name="connsiteY9" fmla="*/ 64294 h 419100"/>
                <a:gd name="connsiteX10" fmla="*/ 254794 w 419100"/>
                <a:gd name="connsiteY10" fmla="*/ 49054 h 419100"/>
                <a:gd name="connsiteX11" fmla="*/ 233839 w 419100"/>
                <a:gd name="connsiteY11" fmla="*/ 7144 h 419100"/>
                <a:gd name="connsiteX12" fmla="*/ 186214 w 419100"/>
                <a:gd name="connsiteY12" fmla="*/ 7144 h 419100"/>
                <a:gd name="connsiteX13" fmla="*/ 165259 w 419100"/>
                <a:gd name="connsiteY13" fmla="*/ 49054 h 419100"/>
                <a:gd name="connsiteX14" fmla="*/ 128111 w 419100"/>
                <a:gd name="connsiteY14" fmla="*/ 64294 h 419100"/>
                <a:gd name="connsiteX15" fmla="*/ 83344 w 419100"/>
                <a:gd name="connsiteY15" fmla="*/ 49054 h 419100"/>
                <a:gd name="connsiteX16" fmla="*/ 50006 w 419100"/>
                <a:gd name="connsiteY16" fmla="*/ 82391 h 419100"/>
                <a:gd name="connsiteX17" fmla="*/ 64294 w 419100"/>
                <a:gd name="connsiteY17" fmla="*/ 127159 h 419100"/>
                <a:gd name="connsiteX18" fmla="*/ 49054 w 419100"/>
                <a:gd name="connsiteY18" fmla="*/ 164306 h 419100"/>
                <a:gd name="connsiteX19" fmla="*/ 7144 w 419100"/>
                <a:gd name="connsiteY19" fmla="*/ 185261 h 419100"/>
                <a:gd name="connsiteX20" fmla="*/ 7144 w 419100"/>
                <a:gd name="connsiteY20" fmla="*/ 232886 h 419100"/>
                <a:gd name="connsiteX21" fmla="*/ 49054 w 419100"/>
                <a:gd name="connsiteY21" fmla="*/ 253841 h 419100"/>
                <a:gd name="connsiteX22" fmla="*/ 64294 w 419100"/>
                <a:gd name="connsiteY22" fmla="*/ 290989 h 419100"/>
                <a:gd name="connsiteX23" fmla="*/ 50006 w 419100"/>
                <a:gd name="connsiteY23" fmla="*/ 335756 h 419100"/>
                <a:gd name="connsiteX24" fmla="*/ 83344 w 419100"/>
                <a:gd name="connsiteY24" fmla="*/ 369094 h 419100"/>
                <a:gd name="connsiteX25" fmla="*/ 128111 w 419100"/>
                <a:gd name="connsiteY25" fmla="*/ 354806 h 419100"/>
                <a:gd name="connsiteX26" fmla="*/ 165259 w 419100"/>
                <a:gd name="connsiteY26" fmla="*/ 370046 h 419100"/>
                <a:gd name="connsiteX27" fmla="*/ 186214 w 419100"/>
                <a:gd name="connsiteY27" fmla="*/ 411956 h 419100"/>
                <a:gd name="connsiteX28" fmla="*/ 233839 w 419100"/>
                <a:gd name="connsiteY28" fmla="*/ 411956 h 419100"/>
                <a:gd name="connsiteX29" fmla="*/ 254794 w 419100"/>
                <a:gd name="connsiteY29" fmla="*/ 370046 h 419100"/>
                <a:gd name="connsiteX30" fmla="*/ 291941 w 419100"/>
                <a:gd name="connsiteY30" fmla="*/ 354806 h 419100"/>
                <a:gd name="connsiteX31" fmla="*/ 336709 w 419100"/>
                <a:gd name="connsiteY31" fmla="*/ 370046 h 419100"/>
                <a:gd name="connsiteX32" fmla="*/ 370046 w 419100"/>
                <a:gd name="connsiteY32" fmla="*/ 335756 h 419100"/>
                <a:gd name="connsiteX33" fmla="*/ 355759 w 419100"/>
                <a:gd name="connsiteY33" fmla="*/ 291941 h 419100"/>
                <a:gd name="connsiteX34" fmla="*/ 370999 w 419100"/>
                <a:gd name="connsiteY34" fmla="*/ 254794 h 419100"/>
                <a:gd name="connsiteX35" fmla="*/ 412909 w 419100"/>
                <a:gd name="connsiteY35" fmla="*/ 233839 h 419100"/>
                <a:gd name="connsiteX36" fmla="*/ 412909 w 419100"/>
                <a:gd name="connsiteY36" fmla="*/ 186214 h 419100"/>
                <a:gd name="connsiteX37" fmla="*/ 370999 w 419100"/>
                <a:gd name="connsiteY37" fmla="*/ 165259 h 419100"/>
                <a:gd name="connsiteX38" fmla="*/ 355759 w 419100"/>
                <a:gd name="connsiteY38" fmla="*/ 12811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19100" h="419100">
                  <a:moveTo>
                    <a:pt x="210026" y="281464"/>
                  </a:moveTo>
                  <a:cubicBezTo>
                    <a:pt x="170021" y="281464"/>
                    <a:pt x="138589" y="249079"/>
                    <a:pt x="138589" y="210026"/>
                  </a:cubicBezTo>
                  <a:cubicBezTo>
                    <a:pt x="138589" y="170021"/>
                    <a:pt x="170974" y="138589"/>
                    <a:pt x="210026" y="138589"/>
                  </a:cubicBezTo>
                  <a:cubicBezTo>
                    <a:pt x="250031" y="138589"/>
                    <a:pt x="281464" y="170974"/>
                    <a:pt x="281464" y="210026"/>
                  </a:cubicBezTo>
                  <a:cubicBezTo>
                    <a:pt x="281464" y="249079"/>
                    <a:pt x="250031" y="281464"/>
                    <a:pt x="210026" y="281464"/>
                  </a:cubicBezTo>
                  <a:lnTo>
                    <a:pt x="210026" y="281464"/>
                  </a:lnTo>
                  <a:close/>
                  <a:moveTo>
                    <a:pt x="355759" y="128111"/>
                  </a:moveTo>
                  <a:lnTo>
                    <a:pt x="370999" y="83344"/>
                  </a:lnTo>
                  <a:lnTo>
                    <a:pt x="336709" y="49054"/>
                  </a:lnTo>
                  <a:lnTo>
                    <a:pt x="291941" y="64294"/>
                  </a:lnTo>
                  <a:cubicBezTo>
                    <a:pt x="280511" y="57626"/>
                    <a:pt x="267176" y="52864"/>
                    <a:pt x="254794" y="49054"/>
                  </a:cubicBezTo>
                  <a:lnTo>
                    <a:pt x="233839" y="7144"/>
                  </a:lnTo>
                  <a:lnTo>
                    <a:pt x="186214" y="7144"/>
                  </a:lnTo>
                  <a:lnTo>
                    <a:pt x="165259" y="49054"/>
                  </a:lnTo>
                  <a:cubicBezTo>
                    <a:pt x="151924" y="52864"/>
                    <a:pt x="139541" y="57626"/>
                    <a:pt x="128111" y="64294"/>
                  </a:cubicBezTo>
                  <a:lnTo>
                    <a:pt x="83344" y="49054"/>
                  </a:lnTo>
                  <a:lnTo>
                    <a:pt x="50006" y="82391"/>
                  </a:lnTo>
                  <a:lnTo>
                    <a:pt x="64294" y="127159"/>
                  </a:lnTo>
                  <a:cubicBezTo>
                    <a:pt x="57626" y="138589"/>
                    <a:pt x="52864" y="151924"/>
                    <a:pt x="49054" y="164306"/>
                  </a:cubicBezTo>
                  <a:lnTo>
                    <a:pt x="7144" y="185261"/>
                  </a:lnTo>
                  <a:lnTo>
                    <a:pt x="7144" y="232886"/>
                  </a:lnTo>
                  <a:lnTo>
                    <a:pt x="49054" y="253841"/>
                  </a:lnTo>
                  <a:cubicBezTo>
                    <a:pt x="52864" y="267176"/>
                    <a:pt x="57626" y="279559"/>
                    <a:pt x="64294" y="290989"/>
                  </a:cubicBezTo>
                  <a:lnTo>
                    <a:pt x="50006" y="335756"/>
                  </a:lnTo>
                  <a:lnTo>
                    <a:pt x="83344" y="369094"/>
                  </a:lnTo>
                  <a:lnTo>
                    <a:pt x="128111" y="354806"/>
                  </a:lnTo>
                  <a:cubicBezTo>
                    <a:pt x="139541" y="361474"/>
                    <a:pt x="151924" y="366236"/>
                    <a:pt x="165259" y="370046"/>
                  </a:cubicBezTo>
                  <a:lnTo>
                    <a:pt x="186214" y="411956"/>
                  </a:lnTo>
                  <a:lnTo>
                    <a:pt x="233839" y="411956"/>
                  </a:lnTo>
                  <a:lnTo>
                    <a:pt x="254794" y="370046"/>
                  </a:lnTo>
                  <a:cubicBezTo>
                    <a:pt x="268129" y="366236"/>
                    <a:pt x="280511" y="361474"/>
                    <a:pt x="291941" y="354806"/>
                  </a:cubicBezTo>
                  <a:lnTo>
                    <a:pt x="336709" y="370046"/>
                  </a:lnTo>
                  <a:lnTo>
                    <a:pt x="370046" y="335756"/>
                  </a:lnTo>
                  <a:lnTo>
                    <a:pt x="355759" y="291941"/>
                  </a:lnTo>
                  <a:cubicBezTo>
                    <a:pt x="362426" y="280511"/>
                    <a:pt x="367189" y="268129"/>
                    <a:pt x="370999" y="254794"/>
                  </a:cubicBezTo>
                  <a:lnTo>
                    <a:pt x="412909" y="233839"/>
                  </a:lnTo>
                  <a:lnTo>
                    <a:pt x="412909" y="186214"/>
                  </a:lnTo>
                  <a:lnTo>
                    <a:pt x="370999" y="165259"/>
                  </a:lnTo>
                  <a:cubicBezTo>
                    <a:pt x="367189" y="151924"/>
                    <a:pt x="362426" y="139541"/>
                    <a:pt x="355759" y="128111"/>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
        <p:nvSpPr>
          <p:cNvPr id="15" name="Γραφικό 8" descr="Κέρματα">
            <a:extLst>
              <a:ext uri="{FF2B5EF4-FFF2-40B4-BE49-F238E27FC236}"/>
            </a:extLst>
          </p:cNvPr>
          <p:cNvSpPr/>
          <p:nvPr/>
        </p:nvSpPr>
        <p:spPr>
          <a:xfrm>
            <a:off x="8151813" y="4116388"/>
            <a:ext cx="644525" cy="600075"/>
          </a:xfrm>
          <a:custGeom>
            <a:avLst/>
            <a:gdLst>
              <a:gd name="connsiteX0" fmla="*/ 751046 w 809625"/>
              <a:gd name="connsiteY0" fmla="*/ 578644 h 695325"/>
              <a:gd name="connsiteX1" fmla="*/ 712946 w 809625"/>
              <a:gd name="connsiteY1" fmla="*/ 611029 h 695325"/>
              <a:gd name="connsiteX2" fmla="*/ 712946 w 809625"/>
              <a:gd name="connsiteY2" fmla="*/ 576739 h 695325"/>
              <a:gd name="connsiteX3" fmla="*/ 751046 w 809625"/>
              <a:gd name="connsiteY3" fmla="*/ 561499 h 695325"/>
              <a:gd name="connsiteX4" fmla="*/ 751046 w 809625"/>
              <a:gd name="connsiteY4" fmla="*/ 578644 h 695325"/>
              <a:gd name="connsiteX5" fmla="*/ 674846 w 809625"/>
              <a:gd name="connsiteY5" fmla="*/ 515779 h 695325"/>
              <a:gd name="connsiteX6" fmla="*/ 674846 w 809625"/>
              <a:gd name="connsiteY6" fmla="*/ 481489 h 695325"/>
              <a:gd name="connsiteX7" fmla="*/ 712946 w 809625"/>
              <a:gd name="connsiteY7" fmla="*/ 466249 h 695325"/>
              <a:gd name="connsiteX8" fmla="*/ 712946 w 809625"/>
              <a:gd name="connsiteY8" fmla="*/ 483394 h 695325"/>
              <a:gd name="connsiteX9" fmla="*/ 674846 w 809625"/>
              <a:gd name="connsiteY9" fmla="*/ 515779 h 695325"/>
              <a:gd name="connsiteX10" fmla="*/ 674846 w 809625"/>
              <a:gd name="connsiteY10" fmla="*/ 622459 h 695325"/>
              <a:gd name="connsiteX11" fmla="*/ 636746 w 809625"/>
              <a:gd name="connsiteY11" fmla="*/ 629126 h 695325"/>
              <a:gd name="connsiteX12" fmla="*/ 636746 w 809625"/>
              <a:gd name="connsiteY12" fmla="*/ 591979 h 695325"/>
              <a:gd name="connsiteX13" fmla="*/ 674846 w 809625"/>
              <a:gd name="connsiteY13" fmla="*/ 586264 h 695325"/>
              <a:gd name="connsiteX14" fmla="*/ 674846 w 809625"/>
              <a:gd name="connsiteY14" fmla="*/ 622459 h 695325"/>
              <a:gd name="connsiteX15" fmla="*/ 598646 w 809625"/>
              <a:gd name="connsiteY15" fmla="*/ 496729 h 695325"/>
              <a:gd name="connsiteX16" fmla="*/ 636746 w 809625"/>
              <a:gd name="connsiteY16" fmla="*/ 491014 h 695325"/>
              <a:gd name="connsiteX17" fmla="*/ 636746 w 809625"/>
              <a:gd name="connsiteY17" fmla="*/ 527209 h 695325"/>
              <a:gd name="connsiteX18" fmla="*/ 598646 w 809625"/>
              <a:gd name="connsiteY18" fmla="*/ 533876 h 695325"/>
              <a:gd name="connsiteX19" fmla="*/ 598646 w 809625"/>
              <a:gd name="connsiteY19" fmla="*/ 496729 h 695325"/>
              <a:gd name="connsiteX20" fmla="*/ 598646 w 809625"/>
              <a:gd name="connsiteY20" fmla="*/ 633889 h 695325"/>
              <a:gd name="connsiteX21" fmla="*/ 560546 w 809625"/>
              <a:gd name="connsiteY21" fmla="*/ 635794 h 695325"/>
              <a:gd name="connsiteX22" fmla="*/ 560546 w 809625"/>
              <a:gd name="connsiteY22" fmla="*/ 597694 h 695325"/>
              <a:gd name="connsiteX23" fmla="*/ 598646 w 809625"/>
              <a:gd name="connsiteY23" fmla="*/ 595789 h 695325"/>
              <a:gd name="connsiteX24" fmla="*/ 598646 w 809625"/>
              <a:gd name="connsiteY24" fmla="*/ 633889 h 695325"/>
              <a:gd name="connsiteX25" fmla="*/ 522446 w 809625"/>
              <a:gd name="connsiteY25" fmla="*/ 540544 h 695325"/>
              <a:gd name="connsiteX26" fmla="*/ 522446 w 809625"/>
              <a:gd name="connsiteY26" fmla="*/ 502444 h 695325"/>
              <a:gd name="connsiteX27" fmla="*/ 560546 w 809625"/>
              <a:gd name="connsiteY27" fmla="*/ 500539 h 695325"/>
              <a:gd name="connsiteX28" fmla="*/ 560546 w 809625"/>
              <a:gd name="connsiteY28" fmla="*/ 538639 h 695325"/>
              <a:gd name="connsiteX29" fmla="*/ 522446 w 809625"/>
              <a:gd name="connsiteY29" fmla="*/ 540544 h 695325"/>
              <a:gd name="connsiteX30" fmla="*/ 522446 w 809625"/>
              <a:gd name="connsiteY30" fmla="*/ 635794 h 695325"/>
              <a:gd name="connsiteX31" fmla="*/ 484346 w 809625"/>
              <a:gd name="connsiteY31" fmla="*/ 633889 h 695325"/>
              <a:gd name="connsiteX32" fmla="*/ 484346 w 809625"/>
              <a:gd name="connsiteY32" fmla="*/ 597694 h 695325"/>
              <a:gd name="connsiteX33" fmla="*/ 503396 w 809625"/>
              <a:gd name="connsiteY33" fmla="*/ 597694 h 695325"/>
              <a:gd name="connsiteX34" fmla="*/ 522446 w 809625"/>
              <a:gd name="connsiteY34" fmla="*/ 597694 h 695325"/>
              <a:gd name="connsiteX35" fmla="*/ 522446 w 809625"/>
              <a:gd name="connsiteY35" fmla="*/ 635794 h 695325"/>
              <a:gd name="connsiteX36" fmla="*/ 446246 w 809625"/>
              <a:gd name="connsiteY36" fmla="*/ 500539 h 695325"/>
              <a:gd name="connsiteX37" fmla="*/ 484346 w 809625"/>
              <a:gd name="connsiteY37" fmla="*/ 502444 h 695325"/>
              <a:gd name="connsiteX38" fmla="*/ 484346 w 809625"/>
              <a:gd name="connsiteY38" fmla="*/ 540544 h 695325"/>
              <a:gd name="connsiteX39" fmla="*/ 446246 w 809625"/>
              <a:gd name="connsiteY39" fmla="*/ 538639 h 695325"/>
              <a:gd name="connsiteX40" fmla="*/ 446246 w 809625"/>
              <a:gd name="connsiteY40" fmla="*/ 500539 h 695325"/>
              <a:gd name="connsiteX41" fmla="*/ 446246 w 809625"/>
              <a:gd name="connsiteY41" fmla="*/ 629126 h 695325"/>
              <a:gd name="connsiteX42" fmla="*/ 408146 w 809625"/>
              <a:gd name="connsiteY42" fmla="*/ 622459 h 695325"/>
              <a:gd name="connsiteX43" fmla="*/ 408146 w 809625"/>
              <a:gd name="connsiteY43" fmla="*/ 591979 h 695325"/>
              <a:gd name="connsiteX44" fmla="*/ 446246 w 809625"/>
              <a:gd name="connsiteY44" fmla="*/ 595789 h 695325"/>
              <a:gd name="connsiteX45" fmla="*/ 446246 w 809625"/>
              <a:gd name="connsiteY45" fmla="*/ 629126 h 695325"/>
              <a:gd name="connsiteX46" fmla="*/ 370046 w 809625"/>
              <a:gd name="connsiteY46" fmla="*/ 527209 h 695325"/>
              <a:gd name="connsiteX47" fmla="*/ 370046 w 809625"/>
              <a:gd name="connsiteY47" fmla="*/ 490061 h 695325"/>
              <a:gd name="connsiteX48" fmla="*/ 408146 w 809625"/>
              <a:gd name="connsiteY48" fmla="*/ 495776 h 695325"/>
              <a:gd name="connsiteX49" fmla="*/ 408146 w 809625"/>
              <a:gd name="connsiteY49" fmla="*/ 533876 h 695325"/>
              <a:gd name="connsiteX50" fmla="*/ 370046 w 809625"/>
              <a:gd name="connsiteY50" fmla="*/ 527209 h 695325"/>
              <a:gd name="connsiteX51" fmla="*/ 370046 w 809625"/>
              <a:gd name="connsiteY51" fmla="*/ 611029 h 695325"/>
              <a:gd name="connsiteX52" fmla="*/ 331946 w 809625"/>
              <a:gd name="connsiteY52" fmla="*/ 578644 h 695325"/>
              <a:gd name="connsiteX53" fmla="*/ 331946 w 809625"/>
              <a:gd name="connsiteY53" fmla="*/ 576739 h 695325"/>
              <a:gd name="connsiteX54" fmla="*/ 332899 w 809625"/>
              <a:gd name="connsiteY54" fmla="*/ 576739 h 695325"/>
              <a:gd name="connsiteX55" fmla="*/ 340519 w 809625"/>
              <a:gd name="connsiteY55" fmla="*/ 578644 h 695325"/>
              <a:gd name="connsiteX56" fmla="*/ 370046 w 809625"/>
              <a:gd name="connsiteY56" fmla="*/ 585311 h 695325"/>
              <a:gd name="connsiteX57" fmla="*/ 370046 w 809625"/>
              <a:gd name="connsiteY57" fmla="*/ 611029 h 695325"/>
              <a:gd name="connsiteX58" fmla="*/ 217646 w 809625"/>
              <a:gd name="connsiteY58" fmla="*/ 481489 h 695325"/>
              <a:gd name="connsiteX59" fmla="*/ 236696 w 809625"/>
              <a:gd name="connsiteY59" fmla="*/ 482441 h 695325"/>
              <a:gd name="connsiteX60" fmla="*/ 236696 w 809625"/>
              <a:gd name="connsiteY60" fmla="*/ 483394 h 695325"/>
              <a:gd name="connsiteX61" fmla="*/ 246221 w 809625"/>
              <a:gd name="connsiteY61" fmla="*/ 520541 h 695325"/>
              <a:gd name="connsiteX62" fmla="*/ 217646 w 809625"/>
              <a:gd name="connsiteY62" fmla="*/ 518636 h 695325"/>
              <a:gd name="connsiteX63" fmla="*/ 217646 w 809625"/>
              <a:gd name="connsiteY63" fmla="*/ 481489 h 695325"/>
              <a:gd name="connsiteX64" fmla="*/ 179546 w 809625"/>
              <a:gd name="connsiteY64" fmla="*/ 367189 h 695325"/>
              <a:gd name="connsiteX65" fmla="*/ 217646 w 809625"/>
              <a:gd name="connsiteY65" fmla="*/ 372904 h 695325"/>
              <a:gd name="connsiteX66" fmla="*/ 217646 w 809625"/>
              <a:gd name="connsiteY66" fmla="*/ 411004 h 695325"/>
              <a:gd name="connsiteX67" fmla="*/ 179546 w 809625"/>
              <a:gd name="connsiteY67" fmla="*/ 404336 h 695325"/>
              <a:gd name="connsiteX68" fmla="*/ 179546 w 809625"/>
              <a:gd name="connsiteY68" fmla="*/ 367189 h 695325"/>
              <a:gd name="connsiteX69" fmla="*/ 179546 w 809625"/>
              <a:gd name="connsiteY69" fmla="*/ 514826 h 695325"/>
              <a:gd name="connsiteX70" fmla="*/ 141446 w 809625"/>
              <a:gd name="connsiteY70" fmla="*/ 508159 h 695325"/>
              <a:gd name="connsiteX71" fmla="*/ 141446 w 809625"/>
              <a:gd name="connsiteY71" fmla="*/ 471011 h 695325"/>
              <a:gd name="connsiteX72" fmla="*/ 179546 w 809625"/>
              <a:gd name="connsiteY72" fmla="*/ 476726 h 695325"/>
              <a:gd name="connsiteX73" fmla="*/ 179546 w 809625"/>
              <a:gd name="connsiteY73" fmla="*/ 514826 h 695325"/>
              <a:gd name="connsiteX74" fmla="*/ 103346 w 809625"/>
              <a:gd name="connsiteY74" fmla="*/ 359569 h 695325"/>
              <a:gd name="connsiteX75" fmla="*/ 103346 w 809625"/>
              <a:gd name="connsiteY75" fmla="*/ 342424 h 695325"/>
              <a:gd name="connsiteX76" fmla="*/ 141446 w 809625"/>
              <a:gd name="connsiteY76" fmla="*/ 356711 h 695325"/>
              <a:gd name="connsiteX77" fmla="*/ 141446 w 809625"/>
              <a:gd name="connsiteY77" fmla="*/ 391954 h 695325"/>
              <a:gd name="connsiteX78" fmla="*/ 103346 w 809625"/>
              <a:gd name="connsiteY78" fmla="*/ 359569 h 695325"/>
              <a:gd name="connsiteX79" fmla="*/ 103346 w 809625"/>
              <a:gd name="connsiteY79" fmla="*/ 496729 h 695325"/>
              <a:gd name="connsiteX80" fmla="*/ 65246 w 809625"/>
              <a:gd name="connsiteY80" fmla="*/ 464344 h 695325"/>
              <a:gd name="connsiteX81" fmla="*/ 65246 w 809625"/>
              <a:gd name="connsiteY81" fmla="*/ 447199 h 695325"/>
              <a:gd name="connsiteX82" fmla="*/ 103346 w 809625"/>
              <a:gd name="connsiteY82" fmla="*/ 461486 h 695325"/>
              <a:gd name="connsiteX83" fmla="*/ 103346 w 809625"/>
              <a:gd name="connsiteY83" fmla="*/ 496729 h 695325"/>
              <a:gd name="connsiteX84" fmla="*/ 65246 w 809625"/>
              <a:gd name="connsiteY84" fmla="*/ 199549 h 695325"/>
              <a:gd name="connsiteX85" fmla="*/ 103346 w 809625"/>
              <a:gd name="connsiteY85" fmla="*/ 213836 h 695325"/>
              <a:gd name="connsiteX86" fmla="*/ 103346 w 809625"/>
              <a:gd name="connsiteY86" fmla="*/ 249079 h 695325"/>
              <a:gd name="connsiteX87" fmla="*/ 65246 w 809625"/>
              <a:gd name="connsiteY87" fmla="*/ 216694 h 695325"/>
              <a:gd name="connsiteX88" fmla="*/ 65246 w 809625"/>
              <a:gd name="connsiteY88" fmla="*/ 199549 h 695325"/>
              <a:gd name="connsiteX89" fmla="*/ 179546 w 809625"/>
              <a:gd name="connsiteY89" fmla="*/ 230029 h 695325"/>
              <a:gd name="connsiteX90" fmla="*/ 179546 w 809625"/>
              <a:gd name="connsiteY90" fmla="*/ 268129 h 695325"/>
              <a:gd name="connsiteX91" fmla="*/ 141446 w 809625"/>
              <a:gd name="connsiteY91" fmla="*/ 261461 h 695325"/>
              <a:gd name="connsiteX92" fmla="*/ 141446 w 809625"/>
              <a:gd name="connsiteY92" fmla="*/ 224314 h 695325"/>
              <a:gd name="connsiteX93" fmla="*/ 179546 w 809625"/>
              <a:gd name="connsiteY93" fmla="*/ 230029 h 695325"/>
              <a:gd name="connsiteX94" fmla="*/ 274796 w 809625"/>
              <a:gd name="connsiteY94" fmla="*/ 64294 h 695325"/>
              <a:gd name="connsiteX95" fmla="*/ 484346 w 809625"/>
              <a:gd name="connsiteY95" fmla="*/ 121444 h 695325"/>
              <a:gd name="connsiteX96" fmla="*/ 274796 w 809625"/>
              <a:gd name="connsiteY96" fmla="*/ 178594 h 695325"/>
              <a:gd name="connsiteX97" fmla="*/ 65246 w 809625"/>
              <a:gd name="connsiteY97" fmla="*/ 121444 h 695325"/>
              <a:gd name="connsiteX98" fmla="*/ 274796 w 809625"/>
              <a:gd name="connsiteY98" fmla="*/ 64294 h 695325"/>
              <a:gd name="connsiteX99" fmla="*/ 331946 w 809625"/>
              <a:gd name="connsiteY99" fmla="*/ 515779 h 695325"/>
              <a:gd name="connsiteX100" fmla="*/ 293846 w 809625"/>
              <a:gd name="connsiteY100" fmla="*/ 483394 h 695325"/>
              <a:gd name="connsiteX101" fmla="*/ 293846 w 809625"/>
              <a:gd name="connsiteY101" fmla="*/ 466249 h 695325"/>
              <a:gd name="connsiteX102" fmla="*/ 331946 w 809625"/>
              <a:gd name="connsiteY102" fmla="*/ 480536 h 695325"/>
              <a:gd name="connsiteX103" fmla="*/ 331946 w 809625"/>
              <a:gd name="connsiteY103" fmla="*/ 515779 h 695325"/>
              <a:gd name="connsiteX104" fmla="*/ 446246 w 809625"/>
              <a:gd name="connsiteY104" fmla="*/ 249079 h 695325"/>
              <a:gd name="connsiteX105" fmla="*/ 446246 w 809625"/>
              <a:gd name="connsiteY105" fmla="*/ 214789 h 695325"/>
              <a:gd name="connsiteX106" fmla="*/ 484346 w 809625"/>
              <a:gd name="connsiteY106" fmla="*/ 199549 h 695325"/>
              <a:gd name="connsiteX107" fmla="*/ 484346 w 809625"/>
              <a:gd name="connsiteY107" fmla="*/ 216694 h 695325"/>
              <a:gd name="connsiteX108" fmla="*/ 446246 w 809625"/>
              <a:gd name="connsiteY108" fmla="*/ 249079 h 695325"/>
              <a:gd name="connsiteX109" fmla="*/ 370046 w 809625"/>
              <a:gd name="connsiteY109" fmla="*/ 267176 h 695325"/>
              <a:gd name="connsiteX110" fmla="*/ 370046 w 809625"/>
              <a:gd name="connsiteY110" fmla="*/ 230029 h 695325"/>
              <a:gd name="connsiteX111" fmla="*/ 408146 w 809625"/>
              <a:gd name="connsiteY111" fmla="*/ 224314 h 695325"/>
              <a:gd name="connsiteX112" fmla="*/ 408146 w 809625"/>
              <a:gd name="connsiteY112" fmla="*/ 260509 h 695325"/>
              <a:gd name="connsiteX113" fmla="*/ 370046 w 809625"/>
              <a:gd name="connsiteY113" fmla="*/ 267176 h 695325"/>
              <a:gd name="connsiteX114" fmla="*/ 293846 w 809625"/>
              <a:gd name="connsiteY114" fmla="*/ 273844 h 695325"/>
              <a:gd name="connsiteX115" fmla="*/ 293846 w 809625"/>
              <a:gd name="connsiteY115" fmla="*/ 235744 h 695325"/>
              <a:gd name="connsiteX116" fmla="*/ 331946 w 809625"/>
              <a:gd name="connsiteY116" fmla="*/ 233839 h 695325"/>
              <a:gd name="connsiteX117" fmla="*/ 331946 w 809625"/>
              <a:gd name="connsiteY117" fmla="*/ 271939 h 695325"/>
              <a:gd name="connsiteX118" fmla="*/ 293846 w 809625"/>
              <a:gd name="connsiteY118" fmla="*/ 273844 h 695325"/>
              <a:gd name="connsiteX119" fmla="*/ 217646 w 809625"/>
              <a:gd name="connsiteY119" fmla="*/ 271939 h 695325"/>
              <a:gd name="connsiteX120" fmla="*/ 217646 w 809625"/>
              <a:gd name="connsiteY120" fmla="*/ 233839 h 695325"/>
              <a:gd name="connsiteX121" fmla="*/ 255746 w 809625"/>
              <a:gd name="connsiteY121" fmla="*/ 235744 h 695325"/>
              <a:gd name="connsiteX122" fmla="*/ 255746 w 809625"/>
              <a:gd name="connsiteY122" fmla="*/ 273844 h 695325"/>
              <a:gd name="connsiteX123" fmla="*/ 217646 w 809625"/>
              <a:gd name="connsiteY123" fmla="*/ 271939 h 695325"/>
              <a:gd name="connsiteX124" fmla="*/ 712946 w 809625"/>
              <a:gd name="connsiteY124" fmla="*/ 388144 h 695325"/>
              <a:gd name="connsiteX125" fmla="*/ 503396 w 809625"/>
              <a:gd name="connsiteY125" fmla="*/ 445294 h 695325"/>
              <a:gd name="connsiteX126" fmla="*/ 293846 w 809625"/>
              <a:gd name="connsiteY126" fmla="*/ 388144 h 695325"/>
              <a:gd name="connsiteX127" fmla="*/ 503396 w 809625"/>
              <a:gd name="connsiteY127" fmla="*/ 330994 h 695325"/>
              <a:gd name="connsiteX128" fmla="*/ 712946 w 809625"/>
              <a:gd name="connsiteY128" fmla="*/ 388144 h 695325"/>
              <a:gd name="connsiteX129" fmla="*/ 770096 w 809625"/>
              <a:gd name="connsiteY129" fmla="*/ 416719 h 695325"/>
              <a:gd name="connsiteX130" fmla="*/ 770096 w 809625"/>
              <a:gd name="connsiteY130" fmla="*/ 388144 h 695325"/>
              <a:gd name="connsiteX131" fmla="*/ 666274 w 809625"/>
              <a:gd name="connsiteY131" fmla="*/ 292894 h 695325"/>
              <a:gd name="connsiteX132" fmla="*/ 577691 w 809625"/>
              <a:gd name="connsiteY132" fmla="*/ 277654 h 695325"/>
              <a:gd name="connsiteX133" fmla="*/ 578644 w 809625"/>
              <a:gd name="connsiteY133" fmla="*/ 264319 h 695325"/>
              <a:gd name="connsiteX134" fmla="*/ 540544 w 809625"/>
              <a:gd name="connsiteY134" fmla="*/ 197644 h 695325"/>
              <a:gd name="connsiteX135" fmla="*/ 540544 w 809625"/>
              <a:gd name="connsiteY135" fmla="*/ 121444 h 695325"/>
              <a:gd name="connsiteX136" fmla="*/ 436721 w 809625"/>
              <a:gd name="connsiteY136" fmla="*/ 26194 h 695325"/>
              <a:gd name="connsiteX137" fmla="*/ 273844 w 809625"/>
              <a:gd name="connsiteY137" fmla="*/ 7144 h 695325"/>
              <a:gd name="connsiteX138" fmla="*/ 7144 w 809625"/>
              <a:gd name="connsiteY138" fmla="*/ 121444 h 695325"/>
              <a:gd name="connsiteX139" fmla="*/ 7144 w 809625"/>
              <a:gd name="connsiteY139" fmla="*/ 216694 h 695325"/>
              <a:gd name="connsiteX140" fmla="*/ 45244 w 809625"/>
              <a:gd name="connsiteY140" fmla="*/ 283369 h 695325"/>
              <a:gd name="connsiteX141" fmla="*/ 45244 w 809625"/>
              <a:gd name="connsiteY141" fmla="*/ 301466 h 695325"/>
              <a:gd name="connsiteX142" fmla="*/ 7144 w 809625"/>
              <a:gd name="connsiteY142" fmla="*/ 369094 h 695325"/>
              <a:gd name="connsiteX143" fmla="*/ 7144 w 809625"/>
              <a:gd name="connsiteY143" fmla="*/ 464344 h 695325"/>
              <a:gd name="connsiteX144" fmla="*/ 110966 w 809625"/>
              <a:gd name="connsiteY144" fmla="*/ 559594 h 695325"/>
              <a:gd name="connsiteX145" fmla="*/ 273844 w 809625"/>
              <a:gd name="connsiteY145" fmla="*/ 578644 h 695325"/>
              <a:gd name="connsiteX146" fmla="*/ 377666 w 809625"/>
              <a:gd name="connsiteY146" fmla="*/ 673894 h 695325"/>
              <a:gd name="connsiteX147" fmla="*/ 540544 w 809625"/>
              <a:gd name="connsiteY147" fmla="*/ 692944 h 695325"/>
              <a:gd name="connsiteX148" fmla="*/ 807244 w 809625"/>
              <a:gd name="connsiteY148" fmla="*/ 578644 h 695325"/>
              <a:gd name="connsiteX149" fmla="*/ 807244 w 809625"/>
              <a:gd name="connsiteY149" fmla="*/ 483394 h 695325"/>
              <a:gd name="connsiteX150" fmla="*/ 770096 w 809625"/>
              <a:gd name="connsiteY150" fmla="*/ 416719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809625" h="695325">
                <a:moveTo>
                  <a:pt x="751046" y="578644"/>
                </a:moveTo>
                <a:cubicBezTo>
                  <a:pt x="751046" y="591026"/>
                  <a:pt x="736759" y="602456"/>
                  <a:pt x="712946" y="611029"/>
                </a:cubicBezTo>
                <a:lnTo>
                  <a:pt x="712946" y="576739"/>
                </a:lnTo>
                <a:cubicBezTo>
                  <a:pt x="726281" y="572929"/>
                  <a:pt x="739616" y="567214"/>
                  <a:pt x="751046" y="561499"/>
                </a:cubicBezTo>
                <a:lnTo>
                  <a:pt x="751046" y="578644"/>
                </a:lnTo>
                <a:close/>
                <a:moveTo>
                  <a:pt x="674846" y="515779"/>
                </a:moveTo>
                <a:lnTo>
                  <a:pt x="674846" y="481489"/>
                </a:lnTo>
                <a:cubicBezTo>
                  <a:pt x="688181" y="477679"/>
                  <a:pt x="701516" y="471964"/>
                  <a:pt x="712946" y="466249"/>
                </a:cubicBezTo>
                <a:lnTo>
                  <a:pt x="712946" y="483394"/>
                </a:lnTo>
                <a:cubicBezTo>
                  <a:pt x="712946" y="495776"/>
                  <a:pt x="698659" y="507206"/>
                  <a:pt x="674846" y="515779"/>
                </a:cubicBezTo>
                <a:close/>
                <a:moveTo>
                  <a:pt x="674846" y="622459"/>
                </a:moveTo>
                <a:cubicBezTo>
                  <a:pt x="663416" y="625316"/>
                  <a:pt x="650081" y="627221"/>
                  <a:pt x="636746" y="629126"/>
                </a:cubicBezTo>
                <a:lnTo>
                  <a:pt x="636746" y="591979"/>
                </a:lnTo>
                <a:cubicBezTo>
                  <a:pt x="649129" y="590074"/>
                  <a:pt x="662464" y="588169"/>
                  <a:pt x="674846" y="586264"/>
                </a:cubicBezTo>
                <a:lnTo>
                  <a:pt x="674846" y="622459"/>
                </a:lnTo>
                <a:close/>
                <a:moveTo>
                  <a:pt x="598646" y="496729"/>
                </a:moveTo>
                <a:cubicBezTo>
                  <a:pt x="611029" y="494824"/>
                  <a:pt x="624364" y="492919"/>
                  <a:pt x="636746" y="491014"/>
                </a:cubicBezTo>
                <a:lnTo>
                  <a:pt x="636746" y="527209"/>
                </a:lnTo>
                <a:cubicBezTo>
                  <a:pt x="625316" y="530066"/>
                  <a:pt x="611981" y="531971"/>
                  <a:pt x="598646" y="533876"/>
                </a:cubicBezTo>
                <a:lnTo>
                  <a:pt x="598646" y="496729"/>
                </a:lnTo>
                <a:close/>
                <a:moveTo>
                  <a:pt x="598646" y="633889"/>
                </a:moveTo>
                <a:cubicBezTo>
                  <a:pt x="586264" y="634841"/>
                  <a:pt x="573881" y="635794"/>
                  <a:pt x="560546" y="635794"/>
                </a:cubicBezTo>
                <a:lnTo>
                  <a:pt x="560546" y="597694"/>
                </a:lnTo>
                <a:cubicBezTo>
                  <a:pt x="571976" y="597694"/>
                  <a:pt x="585311" y="596741"/>
                  <a:pt x="598646" y="595789"/>
                </a:cubicBezTo>
                <a:lnTo>
                  <a:pt x="598646" y="633889"/>
                </a:lnTo>
                <a:close/>
                <a:moveTo>
                  <a:pt x="522446" y="540544"/>
                </a:moveTo>
                <a:lnTo>
                  <a:pt x="522446" y="502444"/>
                </a:lnTo>
                <a:cubicBezTo>
                  <a:pt x="533876" y="502444"/>
                  <a:pt x="547211" y="501491"/>
                  <a:pt x="560546" y="500539"/>
                </a:cubicBezTo>
                <a:lnTo>
                  <a:pt x="560546" y="538639"/>
                </a:lnTo>
                <a:cubicBezTo>
                  <a:pt x="548164" y="539591"/>
                  <a:pt x="535781" y="539591"/>
                  <a:pt x="522446" y="540544"/>
                </a:cubicBezTo>
                <a:close/>
                <a:moveTo>
                  <a:pt x="522446" y="635794"/>
                </a:moveTo>
                <a:cubicBezTo>
                  <a:pt x="509111" y="635794"/>
                  <a:pt x="496729" y="634841"/>
                  <a:pt x="484346" y="633889"/>
                </a:cubicBezTo>
                <a:lnTo>
                  <a:pt x="484346" y="597694"/>
                </a:lnTo>
                <a:cubicBezTo>
                  <a:pt x="491014" y="597694"/>
                  <a:pt x="496729" y="597694"/>
                  <a:pt x="503396" y="597694"/>
                </a:cubicBezTo>
                <a:cubicBezTo>
                  <a:pt x="509111" y="597694"/>
                  <a:pt x="515779" y="597694"/>
                  <a:pt x="522446" y="597694"/>
                </a:cubicBezTo>
                <a:lnTo>
                  <a:pt x="522446" y="635794"/>
                </a:lnTo>
                <a:close/>
                <a:moveTo>
                  <a:pt x="446246" y="500539"/>
                </a:moveTo>
                <a:cubicBezTo>
                  <a:pt x="458629" y="501491"/>
                  <a:pt x="471011" y="502444"/>
                  <a:pt x="484346" y="502444"/>
                </a:cubicBezTo>
                <a:lnTo>
                  <a:pt x="484346" y="540544"/>
                </a:lnTo>
                <a:cubicBezTo>
                  <a:pt x="471011" y="540544"/>
                  <a:pt x="458629" y="539591"/>
                  <a:pt x="446246" y="538639"/>
                </a:cubicBezTo>
                <a:lnTo>
                  <a:pt x="446246" y="500539"/>
                </a:lnTo>
                <a:close/>
                <a:moveTo>
                  <a:pt x="446246" y="629126"/>
                </a:moveTo>
                <a:cubicBezTo>
                  <a:pt x="432911" y="627221"/>
                  <a:pt x="419576" y="625316"/>
                  <a:pt x="408146" y="622459"/>
                </a:cubicBezTo>
                <a:lnTo>
                  <a:pt x="408146" y="591979"/>
                </a:lnTo>
                <a:cubicBezTo>
                  <a:pt x="420529" y="593884"/>
                  <a:pt x="432911" y="594836"/>
                  <a:pt x="446246" y="595789"/>
                </a:cubicBezTo>
                <a:lnTo>
                  <a:pt x="446246" y="629126"/>
                </a:lnTo>
                <a:close/>
                <a:moveTo>
                  <a:pt x="370046" y="527209"/>
                </a:moveTo>
                <a:lnTo>
                  <a:pt x="370046" y="490061"/>
                </a:lnTo>
                <a:cubicBezTo>
                  <a:pt x="382429" y="491966"/>
                  <a:pt x="394811" y="494824"/>
                  <a:pt x="408146" y="495776"/>
                </a:cubicBezTo>
                <a:lnTo>
                  <a:pt x="408146" y="533876"/>
                </a:lnTo>
                <a:cubicBezTo>
                  <a:pt x="394811" y="531971"/>
                  <a:pt x="381476" y="530066"/>
                  <a:pt x="370046" y="527209"/>
                </a:cubicBezTo>
                <a:close/>
                <a:moveTo>
                  <a:pt x="370046" y="611029"/>
                </a:moveTo>
                <a:cubicBezTo>
                  <a:pt x="346234" y="601504"/>
                  <a:pt x="331946" y="590074"/>
                  <a:pt x="331946" y="578644"/>
                </a:cubicBezTo>
                <a:lnTo>
                  <a:pt x="331946" y="576739"/>
                </a:lnTo>
                <a:cubicBezTo>
                  <a:pt x="331946" y="576739"/>
                  <a:pt x="331946" y="576739"/>
                  <a:pt x="332899" y="576739"/>
                </a:cubicBezTo>
                <a:cubicBezTo>
                  <a:pt x="335756" y="577691"/>
                  <a:pt x="337661" y="578644"/>
                  <a:pt x="340519" y="578644"/>
                </a:cubicBezTo>
                <a:cubicBezTo>
                  <a:pt x="350044" y="581501"/>
                  <a:pt x="359569" y="583406"/>
                  <a:pt x="370046" y="585311"/>
                </a:cubicBezTo>
                <a:lnTo>
                  <a:pt x="370046" y="611029"/>
                </a:lnTo>
                <a:close/>
                <a:moveTo>
                  <a:pt x="217646" y="481489"/>
                </a:moveTo>
                <a:cubicBezTo>
                  <a:pt x="224314" y="481489"/>
                  <a:pt x="230029" y="482441"/>
                  <a:pt x="236696" y="482441"/>
                </a:cubicBezTo>
                <a:lnTo>
                  <a:pt x="236696" y="483394"/>
                </a:lnTo>
                <a:cubicBezTo>
                  <a:pt x="236696" y="496729"/>
                  <a:pt x="239554" y="510064"/>
                  <a:pt x="246221" y="520541"/>
                </a:cubicBezTo>
                <a:cubicBezTo>
                  <a:pt x="236696" y="520541"/>
                  <a:pt x="227171" y="519589"/>
                  <a:pt x="217646" y="518636"/>
                </a:cubicBezTo>
                <a:lnTo>
                  <a:pt x="217646" y="481489"/>
                </a:lnTo>
                <a:close/>
                <a:moveTo>
                  <a:pt x="179546" y="367189"/>
                </a:moveTo>
                <a:cubicBezTo>
                  <a:pt x="191929" y="369094"/>
                  <a:pt x="204311" y="371951"/>
                  <a:pt x="217646" y="372904"/>
                </a:cubicBezTo>
                <a:lnTo>
                  <a:pt x="217646" y="411004"/>
                </a:lnTo>
                <a:cubicBezTo>
                  <a:pt x="204311" y="409099"/>
                  <a:pt x="190976" y="407194"/>
                  <a:pt x="179546" y="404336"/>
                </a:cubicBezTo>
                <a:lnTo>
                  <a:pt x="179546" y="367189"/>
                </a:lnTo>
                <a:close/>
                <a:moveTo>
                  <a:pt x="179546" y="514826"/>
                </a:moveTo>
                <a:cubicBezTo>
                  <a:pt x="166211" y="512921"/>
                  <a:pt x="152876" y="511016"/>
                  <a:pt x="141446" y="508159"/>
                </a:cubicBezTo>
                <a:lnTo>
                  <a:pt x="141446" y="471011"/>
                </a:lnTo>
                <a:cubicBezTo>
                  <a:pt x="153829" y="472916"/>
                  <a:pt x="166211" y="475774"/>
                  <a:pt x="179546" y="476726"/>
                </a:cubicBezTo>
                <a:lnTo>
                  <a:pt x="179546" y="514826"/>
                </a:lnTo>
                <a:close/>
                <a:moveTo>
                  <a:pt x="103346" y="359569"/>
                </a:moveTo>
                <a:lnTo>
                  <a:pt x="103346" y="342424"/>
                </a:lnTo>
                <a:cubicBezTo>
                  <a:pt x="114776" y="348139"/>
                  <a:pt x="127159" y="352901"/>
                  <a:pt x="141446" y="356711"/>
                </a:cubicBezTo>
                <a:lnTo>
                  <a:pt x="141446" y="391954"/>
                </a:lnTo>
                <a:cubicBezTo>
                  <a:pt x="117634" y="383381"/>
                  <a:pt x="103346" y="371951"/>
                  <a:pt x="103346" y="359569"/>
                </a:cubicBezTo>
                <a:close/>
                <a:moveTo>
                  <a:pt x="103346" y="496729"/>
                </a:moveTo>
                <a:cubicBezTo>
                  <a:pt x="79534" y="487204"/>
                  <a:pt x="65246" y="475774"/>
                  <a:pt x="65246" y="464344"/>
                </a:cubicBezTo>
                <a:lnTo>
                  <a:pt x="65246" y="447199"/>
                </a:lnTo>
                <a:cubicBezTo>
                  <a:pt x="76676" y="452914"/>
                  <a:pt x="89059" y="457676"/>
                  <a:pt x="103346" y="461486"/>
                </a:cubicBezTo>
                <a:lnTo>
                  <a:pt x="103346" y="496729"/>
                </a:lnTo>
                <a:close/>
                <a:moveTo>
                  <a:pt x="65246" y="199549"/>
                </a:moveTo>
                <a:cubicBezTo>
                  <a:pt x="76676" y="205264"/>
                  <a:pt x="89059" y="210026"/>
                  <a:pt x="103346" y="213836"/>
                </a:cubicBezTo>
                <a:lnTo>
                  <a:pt x="103346" y="249079"/>
                </a:lnTo>
                <a:cubicBezTo>
                  <a:pt x="79534" y="239554"/>
                  <a:pt x="65246" y="228124"/>
                  <a:pt x="65246" y="216694"/>
                </a:cubicBezTo>
                <a:lnTo>
                  <a:pt x="65246" y="199549"/>
                </a:lnTo>
                <a:close/>
                <a:moveTo>
                  <a:pt x="179546" y="230029"/>
                </a:moveTo>
                <a:lnTo>
                  <a:pt x="179546" y="268129"/>
                </a:lnTo>
                <a:cubicBezTo>
                  <a:pt x="166211" y="266224"/>
                  <a:pt x="152876" y="264319"/>
                  <a:pt x="141446" y="261461"/>
                </a:cubicBezTo>
                <a:lnTo>
                  <a:pt x="141446" y="224314"/>
                </a:lnTo>
                <a:cubicBezTo>
                  <a:pt x="153829" y="226219"/>
                  <a:pt x="166211" y="228124"/>
                  <a:pt x="179546" y="230029"/>
                </a:cubicBezTo>
                <a:close/>
                <a:moveTo>
                  <a:pt x="274796" y="64294"/>
                </a:moveTo>
                <a:cubicBezTo>
                  <a:pt x="391001" y="64294"/>
                  <a:pt x="484346" y="90011"/>
                  <a:pt x="484346" y="121444"/>
                </a:cubicBezTo>
                <a:cubicBezTo>
                  <a:pt x="484346" y="152876"/>
                  <a:pt x="391001" y="178594"/>
                  <a:pt x="274796" y="178594"/>
                </a:cubicBezTo>
                <a:cubicBezTo>
                  <a:pt x="158591" y="178594"/>
                  <a:pt x="65246" y="152876"/>
                  <a:pt x="65246" y="121444"/>
                </a:cubicBezTo>
                <a:cubicBezTo>
                  <a:pt x="65246" y="90011"/>
                  <a:pt x="158591" y="64294"/>
                  <a:pt x="274796" y="64294"/>
                </a:cubicBezTo>
                <a:close/>
                <a:moveTo>
                  <a:pt x="331946" y="515779"/>
                </a:moveTo>
                <a:cubicBezTo>
                  <a:pt x="308134" y="506254"/>
                  <a:pt x="293846" y="494824"/>
                  <a:pt x="293846" y="483394"/>
                </a:cubicBezTo>
                <a:lnTo>
                  <a:pt x="293846" y="466249"/>
                </a:lnTo>
                <a:cubicBezTo>
                  <a:pt x="305276" y="471964"/>
                  <a:pt x="317659" y="476726"/>
                  <a:pt x="331946" y="480536"/>
                </a:cubicBezTo>
                <a:lnTo>
                  <a:pt x="331946" y="515779"/>
                </a:lnTo>
                <a:close/>
                <a:moveTo>
                  <a:pt x="446246" y="249079"/>
                </a:moveTo>
                <a:lnTo>
                  <a:pt x="446246" y="214789"/>
                </a:lnTo>
                <a:cubicBezTo>
                  <a:pt x="459581" y="210979"/>
                  <a:pt x="472916" y="205264"/>
                  <a:pt x="484346" y="199549"/>
                </a:cubicBezTo>
                <a:lnTo>
                  <a:pt x="484346" y="216694"/>
                </a:lnTo>
                <a:cubicBezTo>
                  <a:pt x="484346" y="229076"/>
                  <a:pt x="470059" y="240506"/>
                  <a:pt x="446246" y="249079"/>
                </a:cubicBezTo>
                <a:close/>
                <a:moveTo>
                  <a:pt x="370046" y="267176"/>
                </a:moveTo>
                <a:lnTo>
                  <a:pt x="370046" y="230029"/>
                </a:lnTo>
                <a:cubicBezTo>
                  <a:pt x="382429" y="228124"/>
                  <a:pt x="395764" y="226219"/>
                  <a:pt x="408146" y="224314"/>
                </a:cubicBezTo>
                <a:lnTo>
                  <a:pt x="408146" y="260509"/>
                </a:lnTo>
                <a:cubicBezTo>
                  <a:pt x="396716" y="263366"/>
                  <a:pt x="383381" y="265271"/>
                  <a:pt x="370046" y="267176"/>
                </a:cubicBezTo>
                <a:close/>
                <a:moveTo>
                  <a:pt x="293846" y="273844"/>
                </a:moveTo>
                <a:lnTo>
                  <a:pt x="293846" y="235744"/>
                </a:lnTo>
                <a:cubicBezTo>
                  <a:pt x="305276" y="235744"/>
                  <a:pt x="318611" y="234791"/>
                  <a:pt x="331946" y="233839"/>
                </a:cubicBezTo>
                <a:lnTo>
                  <a:pt x="331946" y="271939"/>
                </a:lnTo>
                <a:cubicBezTo>
                  <a:pt x="319564" y="272891"/>
                  <a:pt x="307181" y="272891"/>
                  <a:pt x="293846" y="273844"/>
                </a:cubicBezTo>
                <a:close/>
                <a:moveTo>
                  <a:pt x="217646" y="271939"/>
                </a:moveTo>
                <a:lnTo>
                  <a:pt x="217646" y="233839"/>
                </a:lnTo>
                <a:cubicBezTo>
                  <a:pt x="230029" y="234791"/>
                  <a:pt x="242411" y="235744"/>
                  <a:pt x="255746" y="235744"/>
                </a:cubicBezTo>
                <a:lnTo>
                  <a:pt x="255746" y="273844"/>
                </a:lnTo>
                <a:cubicBezTo>
                  <a:pt x="242411" y="272891"/>
                  <a:pt x="230029" y="272891"/>
                  <a:pt x="217646" y="271939"/>
                </a:cubicBezTo>
                <a:close/>
                <a:moveTo>
                  <a:pt x="712946" y="388144"/>
                </a:moveTo>
                <a:cubicBezTo>
                  <a:pt x="712946" y="419576"/>
                  <a:pt x="619601" y="445294"/>
                  <a:pt x="503396" y="445294"/>
                </a:cubicBezTo>
                <a:cubicBezTo>
                  <a:pt x="387191" y="445294"/>
                  <a:pt x="293846" y="419576"/>
                  <a:pt x="293846" y="388144"/>
                </a:cubicBezTo>
                <a:cubicBezTo>
                  <a:pt x="293846" y="356711"/>
                  <a:pt x="387191" y="330994"/>
                  <a:pt x="503396" y="330994"/>
                </a:cubicBezTo>
                <a:cubicBezTo>
                  <a:pt x="619601" y="330994"/>
                  <a:pt x="712946" y="356711"/>
                  <a:pt x="712946" y="388144"/>
                </a:cubicBezTo>
                <a:close/>
                <a:moveTo>
                  <a:pt x="770096" y="416719"/>
                </a:moveTo>
                <a:lnTo>
                  <a:pt x="770096" y="388144"/>
                </a:lnTo>
                <a:cubicBezTo>
                  <a:pt x="770096" y="343376"/>
                  <a:pt x="734854" y="310991"/>
                  <a:pt x="666274" y="292894"/>
                </a:cubicBezTo>
                <a:cubicBezTo>
                  <a:pt x="640556" y="286226"/>
                  <a:pt x="611029" y="280511"/>
                  <a:pt x="577691" y="277654"/>
                </a:cubicBezTo>
                <a:cubicBezTo>
                  <a:pt x="578644" y="273844"/>
                  <a:pt x="578644" y="269081"/>
                  <a:pt x="578644" y="264319"/>
                </a:cubicBezTo>
                <a:cubicBezTo>
                  <a:pt x="578644" y="237649"/>
                  <a:pt x="566261" y="214789"/>
                  <a:pt x="540544" y="197644"/>
                </a:cubicBezTo>
                <a:lnTo>
                  <a:pt x="540544" y="121444"/>
                </a:lnTo>
                <a:cubicBezTo>
                  <a:pt x="540544" y="76676"/>
                  <a:pt x="505301" y="44291"/>
                  <a:pt x="436721" y="26194"/>
                </a:cubicBezTo>
                <a:cubicBezTo>
                  <a:pt x="391954" y="13811"/>
                  <a:pt x="334804" y="7144"/>
                  <a:pt x="273844" y="7144"/>
                </a:cubicBezTo>
                <a:cubicBezTo>
                  <a:pt x="193834" y="7144"/>
                  <a:pt x="7144" y="18574"/>
                  <a:pt x="7144" y="121444"/>
                </a:cubicBezTo>
                <a:lnTo>
                  <a:pt x="7144" y="216694"/>
                </a:lnTo>
                <a:cubicBezTo>
                  <a:pt x="7144" y="243364"/>
                  <a:pt x="19526" y="266224"/>
                  <a:pt x="45244" y="283369"/>
                </a:cubicBezTo>
                <a:lnTo>
                  <a:pt x="45244" y="301466"/>
                </a:lnTo>
                <a:cubicBezTo>
                  <a:pt x="22384" y="317659"/>
                  <a:pt x="7144" y="339566"/>
                  <a:pt x="7144" y="369094"/>
                </a:cubicBezTo>
                <a:lnTo>
                  <a:pt x="7144" y="464344"/>
                </a:lnTo>
                <a:cubicBezTo>
                  <a:pt x="7144" y="509111"/>
                  <a:pt x="42386" y="541496"/>
                  <a:pt x="110966" y="559594"/>
                </a:cubicBezTo>
                <a:cubicBezTo>
                  <a:pt x="155734" y="571976"/>
                  <a:pt x="212884" y="578644"/>
                  <a:pt x="273844" y="578644"/>
                </a:cubicBezTo>
                <a:cubicBezTo>
                  <a:pt x="273844" y="623411"/>
                  <a:pt x="309086" y="655796"/>
                  <a:pt x="377666" y="673894"/>
                </a:cubicBezTo>
                <a:cubicBezTo>
                  <a:pt x="422434" y="686276"/>
                  <a:pt x="479584" y="692944"/>
                  <a:pt x="540544" y="692944"/>
                </a:cubicBezTo>
                <a:cubicBezTo>
                  <a:pt x="620554" y="692944"/>
                  <a:pt x="807244" y="681514"/>
                  <a:pt x="807244" y="578644"/>
                </a:cubicBezTo>
                <a:lnTo>
                  <a:pt x="807244" y="483394"/>
                </a:lnTo>
                <a:cubicBezTo>
                  <a:pt x="808196" y="456724"/>
                  <a:pt x="795814" y="433864"/>
                  <a:pt x="770096" y="416719"/>
                </a:cubicBezTo>
                <a:close/>
              </a:path>
            </a:pathLst>
          </a:custGeom>
          <a:solidFill>
            <a:schemeClr val="tx1">
              <a:lumMod val="75000"/>
              <a:lumOff val="25000"/>
            </a:schemeClr>
          </a:solid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Ορθογώνιο: Στρογγύλεμα γωνιών 4">
            <a:extLst>
              <a:ext uri="{FF2B5EF4-FFF2-40B4-BE49-F238E27FC236}"/>
            </a:extLst>
          </p:cNvPr>
          <p:cNvSpPr/>
          <p:nvPr/>
        </p:nvSpPr>
        <p:spPr>
          <a:xfrm>
            <a:off x="3424912" y="1770366"/>
            <a:ext cx="6147815" cy="3441700"/>
          </a:xfrm>
          <a:prstGeom prst="roundRect">
            <a:avLst/>
          </a:prstGeom>
          <a:solidFill>
            <a:schemeClr val="bg1"/>
          </a:solidFill>
          <a:ln w="76200">
            <a:solidFill>
              <a:schemeClr val="bg2">
                <a:lumMod val="25000"/>
              </a:schemeClr>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91492" name="AutoShape 48"/>
          <p:cNvSpPr>
            <a:spLocks noChangeArrowheads="1"/>
          </p:cNvSpPr>
          <p:nvPr/>
        </p:nvSpPr>
        <p:spPr bwMode="auto">
          <a:xfrm>
            <a:off x="3605213" y="4633913"/>
            <a:ext cx="2392362" cy="327025"/>
          </a:xfrm>
          <a:prstGeom prst="roundRect">
            <a:avLst>
              <a:gd name="adj" fmla="val 16667"/>
            </a:avLst>
          </a:prstGeom>
          <a:solidFill>
            <a:srgbClr val="FFFFFF"/>
          </a:solidFill>
          <a:ln w="12700">
            <a:noFill/>
            <a:round/>
            <a:headEnd/>
            <a:tailEnd/>
          </a:ln>
        </p:spPr>
        <p:txBody>
          <a:bodyPr lIns="12700" tIns="12700" rIns="12700" bIns="12700"/>
          <a:lstStyle/>
          <a:p>
            <a:pPr algn="ctr"/>
            <a:r>
              <a:rPr lang="el-GR" altLang="zh-CN" sz="1400">
                <a:solidFill>
                  <a:srgbClr val="262626"/>
                </a:solidFill>
                <a:latin typeface="Calibri" pitchFamily="34" charset="0"/>
                <a:cs typeface="Times New Roman" pitchFamily="18" charset="0"/>
                <a:sym typeface="Times New Roman" pitchFamily="18" charset="0"/>
              </a:rPr>
              <a:t>Συστήματα Πληροφόρησης</a:t>
            </a:r>
            <a:endParaRPr lang="en-US" altLang="zh-CN" sz="1400">
              <a:solidFill>
                <a:srgbClr val="262626"/>
              </a:solidFill>
              <a:latin typeface="Calibri" pitchFamily="34" charset="0"/>
              <a:cs typeface="Times New Roman" pitchFamily="18" charset="0"/>
              <a:sym typeface="Times New Roman" pitchFamily="18" charset="0"/>
            </a:endParaRPr>
          </a:p>
        </p:txBody>
      </p:sp>
      <p:sp>
        <p:nvSpPr>
          <p:cNvPr id="2" name="Τίτλος 1"/>
          <p:cNvSpPr>
            <a:spLocks noGrp="1"/>
          </p:cNvSpPr>
          <p:nvPr>
            <p:ph type="title"/>
          </p:nvPr>
        </p:nvSpPr>
        <p:spPr>
          <a:xfrm>
            <a:off x="425450" y="265113"/>
            <a:ext cx="11341100" cy="431800"/>
          </a:xfrm>
        </p:spPr>
        <p:txBody>
          <a:bodyPr/>
          <a:lstStyle/>
          <a:p>
            <a:pPr algn="ctr" eaLnBrk="1" fontAlgn="auto" hangingPunct="1">
              <a:spcAft>
                <a:spcPts val="0"/>
              </a:spcAft>
              <a:defRPr/>
            </a:pPr>
            <a:r>
              <a:rPr lang="el-GR" sz="2400" dirty="0"/>
              <a:t>Κλίμακα μηχανισμών για οριζόντια σχέση και συντονισμό</a:t>
            </a:r>
          </a:p>
        </p:txBody>
      </p:sp>
      <p:sp>
        <p:nvSpPr>
          <p:cNvPr id="3" name="Θέση υποσέλιδου 2"/>
          <p:cNvSpPr>
            <a:spLocks noGrp="1"/>
          </p:cNvSpPr>
          <p:nvPr>
            <p:ph type="ftr" sz="quarter" idx="33"/>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p:txBody>
          <a:bodyPr/>
          <a:lstStyle/>
          <a:p>
            <a:pPr>
              <a:defRPr/>
            </a:pPr>
            <a:fld id="{0691ECC1-067B-4ECC-B097-7F89893307A5}" type="slidenum">
              <a:rPr lang="el-GR"/>
              <a:pPr>
                <a:defRPr/>
              </a:pPr>
              <a:t>85</a:t>
            </a:fld>
            <a:endParaRPr lang="el-GR" dirty="0"/>
          </a:p>
        </p:txBody>
      </p:sp>
      <p:sp>
        <p:nvSpPr>
          <p:cNvPr id="191496" name="TextBox 37"/>
          <p:cNvSpPr txBox="1">
            <a:spLocks noChangeArrowheads="1"/>
          </p:cNvSpPr>
          <p:nvPr/>
        </p:nvSpPr>
        <p:spPr bwMode="auto">
          <a:xfrm>
            <a:off x="98059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10" name="Βέλος: Δεξιό 9">
            <a:extLst>
              <a:ext uri="{FF2B5EF4-FFF2-40B4-BE49-F238E27FC236}"/>
            </a:extLst>
          </p:cNvPr>
          <p:cNvSpPr/>
          <p:nvPr/>
        </p:nvSpPr>
        <p:spPr>
          <a:xfrm>
            <a:off x="3449638" y="5024438"/>
            <a:ext cx="6919912" cy="1554162"/>
          </a:xfrm>
          <a:prstGeom prst="rightArrow">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23" name="Βέλος: Δεξιό 22">
            <a:extLst>
              <a:ext uri="{FF2B5EF4-FFF2-40B4-BE49-F238E27FC236}"/>
            </a:extLst>
          </p:cNvPr>
          <p:cNvSpPr/>
          <p:nvPr/>
        </p:nvSpPr>
        <p:spPr>
          <a:xfrm rot="16200000">
            <a:off x="-97631" y="2699544"/>
            <a:ext cx="5081588" cy="1803400"/>
          </a:xfrm>
          <a:prstGeom prst="rightArrow">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28" name="AutoShape 48">
            <a:extLst>
              <a:ext uri="{FF2B5EF4-FFF2-40B4-BE49-F238E27FC236}"/>
            </a:extLst>
          </p:cNvPr>
          <p:cNvSpPr/>
          <p:nvPr/>
        </p:nvSpPr>
        <p:spPr>
          <a:xfrm>
            <a:off x="3675063" y="5638800"/>
            <a:ext cx="1077912" cy="327025"/>
          </a:xfrm>
          <a:prstGeom prst="roundRect">
            <a:avLst>
              <a:gd name="adj" fmla="val 16667"/>
            </a:avLst>
          </a:prstGeom>
          <a:solidFill>
            <a:schemeClr val="bg2">
              <a:lumMod val="75000"/>
            </a:schemeClr>
          </a:solidFill>
          <a:ln w="12700">
            <a:noFill/>
          </a:ln>
        </p:spPr>
        <p:txBody>
          <a:bodyPr lIns="12700" tIns="12700" rIns="12700" bIns="12700"/>
          <a:lstStyle/>
          <a:p>
            <a:pPr algn="ctr"/>
            <a:r>
              <a:rPr lang="el-GR" altLang="zh-CN" sz="1400" b="1">
                <a:solidFill>
                  <a:srgbClr val="595959"/>
                </a:solidFill>
                <a:latin typeface="Cambria" pitchFamily="18" charset="0"/>
                <a:cs typeface="Times New Roman" pitchFamily="18" charset="0"/>
                <a:sym typeface="Times New Roman" pitchFamily="18" charset="0"/>
              </a:rPr>
              <a:t>Χαμη</a:t>
            </a:r>
            <a:r>
              <a:rPr lang="en-US" altLang="zh-CN" sz="1400" b="1">
                <a:solidFill>
                  <a:srgbClr val="595959"/>
                </a:solidFill>
                <a:latin typeface="Cambria" pitchFamily="18" charset="0"/>
                <a:cs typeface="Times New Roman" pitchFamily="18" charset="0"/>
                <a:sym typeface="Times New Roman" pitchFamily="18" charset="0"/>
              </a:rPr>
              <a:t>λ</a:t>
            </a:r>
            <a:r>
              <a:rPr lang="el-GR" altLang="zh-CN" sz="1400" b="1">
                <a:solidFill>
                  <a:srgbClr val="595959"/>
                </a:solidFill>
                <a:latin typeface="Cambria" pitchFamily="18" charset="0"/>
                <a:cs typeface="Times New Roman" pitchFamily="18" charset="0"/>
                <a:sym typeface="Times New Roman" pitchFamily="18" charset="0"/>
              </a:rPr>
              <a:t>ό</a:t>
            </a:r>
            <a:r>
              <a:rPr lang="en-US" altLang="zh-CN" sz="1400" b="1">
                <a:solidFill>
                  <a:srgbClr val="595959"/>
                </a:solidFill>
                <a:latin typeface="Cambria" pitchFamily="18" charset="0"/>
                <a:cs typeface="Times New Roman" pitchFamily="18" charset="0"/>
                <a:sym typeface="Times New Roman" pitchFamily="18" charset="0"/>
              </a:rPr>
              <a:t> </a:t>
            </a:r>
          </a:p>
        </p:txBody>
      </p:sp>
      <p:sp>
        <p:nvSpPr>
          <p:cNvPr id="29" name="AutoShape 48">
            <a:extLst>
              <a:ext uri="{FF2B5EF4-FFF2-40B4-BE49-F238E27FC236}"/>
            </a:extLst>
          </p:cNvPr>
          <p:cNvSpPr/>
          <p:nvPr/>
        </p:nvSpPr>
        <p:spPr>
          <a:xfrm>
            <a:off x="8594725" y="5643563"/>
            <a:ext cx="1077913" cy="327025"/>
          </a:xfrm>
          <a:prstGeom prst="roundRect">
            <a:avLst>
              <a:gd name="adj" fmla="val 16667"/>
            </a:avLst>
          </a:prstGeom>
          <a:solidFill>
            <a:schemeClr val="bg2">
              <a:lumMod val="75000"/>
            </a:schemeClr>
          </a:solidFill>
          <a:ln w="12700">
            <a:noFill/>
          </a:ln>
        </p:spPr>
        <p:txBody>
          <a:bodyPr lIns="12700" tIns="12700" rIns="12700" bIns="12700"/>
          <a:lstStyle/>
          <a:p>
            <a:pPr algn="ctr"/>
            <a:r>
              <a:rPr lang="el-GR" altLang="zh-CN" sz="1400" b="1">
                <a:solidFill>
                  <a:srgbClr val="595959"/>
                </a:solidFill>
                <a:latin typeface="Cambria" pitchFamily="18" charset="0"/>
                <a:cs typeface="Times New Roman" pitchFamily="18" charset="0"/>
                <a:sym typeface="Times New Roman" pitchFamily="18" charset="0"/>
              </a:rPr>
              <a:t>Υψηλό</a:t>
            </a:r>
            <a:r>
              <a:rPr lang="en-US" altLang="zh-CN" sz="1400" b="1">
                <a:solidFill>
                  <a:srgbClr val="595959"/>
                </a:solidFill>
                <a:latin typeface="Cambria" pitchFamily="18" charset="0"/>
                <a:cs typeface="Times New Roman" pitchFamily="18" charset="0"/>
                <a:sym typeface="Times New Roman" pitchFamily="18" charset="0"/>
              </a:rPr>
              <a:t> </a:t>
            </a:r>
          </a:p>
        </p:txBody>
      </p:sp>
      <p:sp>
        <p:nvSpPr>
          <p:cNvPr id="31" name="AutoShape 48">
            <a:extLst>
              <a:ext uri="{FF2B5EF4-FFF2-40B4-BE49-F238E27FC236}"/>
            </a:extLst>
          </p:cNvPr>
          <p:cNvSpPr/>
          <p:nvPr/>
        </p:nvSpPr>
        <p:spPr>
          <a:xfrm>
            <a:off x="2019300" y="2022475"/>
            <a:ext cx="847725" cy="327025"/>
          </a:xfrm>
          <a:prstGeom prst="roundRect">
            <a:avLst>
              <a:gd name="adj" fmla="val 16667"/>
            </a:avLst>
          </a:prstGeom>
          <a:solidFill>
            <a:schemeClr val="bg2">
              <a:lumMod val="75000"/>
            </a:schemeClr>
          </a:solidFill>
          <a:ln w="12700">
            <a:noFill/>
          </a:ln>
        </p:spPr>
        <p:txBody>
          <a:bodyPr lIns="12700" tIns="12700" rIns="12700" bIns="12700"/>
          <a:lstStyle/>
          <a:p>
            <a:pPr algn="ctr"/>
            <a:r>
              <a:rPr lang="el-GR" altLang="zh-CN" sz="1400" b="1">
                <a:solidFill>
                  <a:srgbClr val="595959"/>
                </a:solidFill>
                <a:latin typeface="Cambria" pitchFamily="18" charset="0"/>
                <a:cs typeface="Times New Roman" pitchFamily="18" charset="0"/>
                <a:sym typeface="Times New Roman" pitchFamily="18" charset="0"/>
              </a:rPr>
              <a:t>Μεγάλη</a:t>
            </a:r>
            <a:r>
              <a:rPr lang="en-US" altLang="zh-CN" sz="1400" b="1">
                <a:solidFill>
                  <a:srgbClr val="595959"/>
                </a:solidFill>
                <a:latin typeface="Cambria" pitchFamily="18" charset="0"/>
                <a:cs typeface="Times New Roman" pitchFamily="18" charset="0"/>
                <a:sym typeface="Times New Roman" pitchFamily="18" charset="0"/>
              </a:rPr>
              <a:t> </a:t>
            </a:r>
          </a:p>
        </p:txBody>
      </p:sp>
      <p:sp>
        <p:nvSpPr>
          <p:cNvPr id="32" name="AutoShape 48">
            <a:extLst>
              <a:ext uri="{FF2B5EF4-FFF2-40B4-BE49-F238E27FC236}"/>
            </a:extLst>
          </p:cNvPr>
          <p:cNvSpPr/>
          <p:nvPr/>
        </p:nvSpPr>
        <p:spPr>
          <a:xfrm>
            <a:off x="2019300" y="5634038"/>
            <a:ext cx="847725" cy="327025"/>
          </a:xfrm>
          <a:prstGeom prst="roundRect">
            <a:avLst>
              <a:gd name="adj" fmla="val 16667"/>
            </a:avLst>
          </a:prstGeom>
          <a:solidFill>
            <a:schemeClr val="bg2">
              <a:lumMod val="75000"/>
            </a:schemeClr>
          </a:solidFill>
          <a:ln w="12700">
            <a:noFill/>
          </a:ln>
        </p:spPr>
        <p:txBody>
          <a:bodyPr lIns="12700" tIns="12700" rIns="12700" bIns="12700"/>
          <a:lstStyle/>
          <a:p>
            <a:pPr algn="ctr"/>
            <a:r>
              <a:rPr lang="el-GR" altLang="zh-CN" sz="1400" b="1">
                <a:solidFill>
                  <a:srgbClr val="595959"/>
                </a:solidFill>
                <a:latin typeface="Cambria" pitchFamily="18" charset="0"/>
                <a:cs typeface="Times New Roman" pitchFamily="18" charset="0"/>
                <a:sym typeface="Times New Roman" pitchFamily="18" charset="0"/>
              </a:rPr>
              <a:t>Μικρή</a:t>
            </a:r>
            <a:r>
              <a:rPr lang="en-US" altLang="zh-CN" sz="1400" b="1">
                <a:solidFill>
                  <a:srgbClr val="595959"/>
                </a:solidFill>
                <a:latin typeface="Cambria" pitchFamily="18" charset="0"/>
                <a:cs typeface="Times New Roman" pitchFamily="18" charset="0"/>
                <a:sym typeface="Times New Roman" pitchFamily="18" charset="0"/>
              </a:rPr>
              <a:t> </a:t>
            </a:r>
          </a:p>
        </p:txBody>
      </p:sp>
      <p:sp>
        <p:nvSpPr>
          <p:cNvPr id="33" name="AutoShape 48">
            <a:extLst>
              <a:ext uri="{FF2B5EF4-FFF2-40B4-BE49-F238E27FC236}"/>
            </a:extLst>
          </p:cNvPr>
          <p:cNvSpPr/>
          <p:nvPr/>
        </p:nvSpPr>
        <p:spPr>
          <a:xfrm rot="16200000">
            <a:off x="206991" y="3503707"/>
            <a:ext cx="2354413" cy="580347"/>
          </a:xfrm>
          <a:prstGeom prst="roundRect">
            <a:avLst>
              <a:gd name="adj" fmla="val 0"/>
            </a:avLst>
          </a:prstGeom>
          <a:solidFill>
            <a:srgbClr val="FFFFFF"/>
          </a:solidFill>
          <a:ln w="12700">
            <a:noFill/>
          </a:ln>
        </p:spPr>
        <p:txBody>
          <a:bodyPr vert="vert270" lIns="12700" tIns="12700" rIns="12700" bIns="12700" upright="1"/>
          <a:lstStyle/>
          <a:p>
            <a:pPr algn="ctr" fontAlgn="auto">
              <a:spcBef>
                <a:spcPts val="0"/>
              </a:spcBef>
              <a:spcAft>
                <a:spcPts val="0"/>
              </a:spcAft>
              <a:defRPr/>
            </a:pPr>
            <a:r>
              <a:rPr lang="el-GR" altLang="zh-CN" sz="1600" b="1" kern="100" dirty="0">
                <a:solidFill>
                  <a:schemeClr val="tx1">
                    <a:lumMod val="85000"/>
                    <a:lumOff val="15000"/>
                  </a:schemeClr>
                </a:solidFill>
                <a:latin typeface="+mj-lt"/>
                <a:ea typeface="Times New Roman"/>
                <a:cs typeface="Times New Roman"/>
                <a:sym typeface="Times New Roman"/>
              </a:rPr>
              <a:t>Απαιτούμενη ποσότητα</a:t>
            </a:r>
          </a:p>
          <a:p>
            <a:pPr algn="ctr" fontAlgn="auto">
              <a:spcBef>
                <a:spcPts val="0"/>
              </a:spcBef>
              <a:spcAft>
                <a:spcPts val="0"/>
              </a:spcAft>
              <a:defRPr/>
            </a:pPr>
            <a:r>
              <a:rPr lang="el-GR" altLang="zh-CN" sz="1600" b="1" kern="100" dirty="0">
                <a:solidFill>
                  <a:schemeClr val="tx1">
                    <a:lumMod val="85000"/>
                    <a:lumOff val="15000"/>
                  </a:schemeClr>
                </a:solidFill>
                <a:latin typeface="+mj-lt"/>
                <a:ea typeface="Times New Roman"/>
                <a:cs typeface="Times New Roman"/>
                <a:sym typeface="Times New Roman"/>
              </a:rPr>
              <a:t>Οριζόντιου συντονισμού</a:t>
            </a:r>
            <a:endParaRPr lang="en-US" altLang="zh-CN" sz="1600" b="1" kern="100" dirty="0">
              <a:solidFill>
                <a:schemeClr val="tx1">
                  <a:lumMod val="85000"/>
                  <a:lumOff val="15000"/>
                </a:schemeClr>
              </a:solidFill>
              <a:latin typeface="+mj-lt"/>
              <a:ea typeface="Times New Roman"/>
              <a:cs typeface="Times New Roman"/>
              <a:sym typeface="Times New Roman"/>
            </a:endParaRPr>
          </a:p>
        </p:txBody>
      </p:sp>
      <p:sp>
        <p:nvSpPr>
          <p:cNvPr id="13" name="Διάγραμμα ροής: Γραμμή σύνδεσης 12">
            <a:extLst>
              <a:ext uri="{FF2B5EF4-FFF2-40B4-BE49-F238E27FC236}"/>
            </a:extLst>
          </p:cNvPr>
          <p:cNvSpPr/>
          <p:nvPr/>
        </p:nvSpPr>
        <p:spPr>
          <a:xfrm>
            <a:off x="3582988" y="4083050"/>
            <a:ext cx="606425" cy="550863"/>
          </a:xfrm>
          <a:prstGeom prst="flowChartConnector">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34" name="Διάγραμμα ροής: Γραμμή σύνδεσης 33">
            <a:extLst>
              <a:ext uri="{FF2B5EF4-FFF2-40B4-BE49-F238E27FC236}"/>
            </a:extLst>
          </p:cNvPr>
          <p:cNvSpPr/>
          <p:nvPr/>
        </p:nvSpPr>
        <p:spPr>
          <a:xfrm>
            <a:off x="4779963" y="3552825"/>
            <a:ext cx="606425" cy="552450"/>
          </a:xfrm>
          <a:prstGeom prst="flowChartConnector">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35" name="Διάγραμμα ροής: Γραμμή σύνδεσης 34">
            <a:extLst>
              <a:ext uri="{FF2B5EF4-FFF2-40B4-BE49-F238E27FC236}"/>
            </a:extLst>
          </p:cNvPr>
          <p:cNvSpPr/>
          <p:nvPr/>
        </p:nvSpPr>
        <p:spPr>
          <a:xfrm>
            <a:off x="5976938" y="3135313"/>
            <a:ext cx="604837" cy="552450"/>
          </a:xfrm>
          <a:prstGeom prst="flowChartConnector">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36" name="Διάγραμμα ροής: Γραμμή σύνδεσης 35">
            <a:extLst>
              <a:ext uri="{FF2B5EF4-FFF2-40B4-BE49-F238E27FC236}"/>
            </a:extLst>
          </p:cNvPr>
          <p:cNvSpPr/>
          <p:nvPr/>
        </p:nvSpPr>
        <p:spPr>
          <a:xfrm>
            <a:off x="7159625" y="2608263"/>
            <a:ext cx="604838" cy="550862"/>
          </a:xfrm>
          <a:prstGeom prst="flowChartConnector">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37" name="Διάγραμμα ροής: Γραμμή σύνδεσης 36">
            <a:extLst>
              <a:ext uri="{FF2B5EF4-FFF2-40B4-BE49-F238E27FC236}"/>
            </a:extLst>
          </p:cNvPr>
          <p:cNvSpPr/>
          <p:nvPr/>
        </p:nvSpPr>
        <p:spPr>
          <a:xfrm>
            <a:off x="8293100" y="2181225"/>
            <a:ext cx="604838" cy="550863"/>
          </a:xfrm>
          <a:prstGeom prst="flowChartConnector">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91509" name="AutoShape 48"/>
          <p:cNvSpPr>
            <a:spLocks noChangeArrowheads="1"/>
          </p:cNvSpPr>
          <p:nvPr/>
        </p:nvSpPr>
        <p:spPr bwMode="auto">
          <a:xfrm>
            <a:off x="4779963" y="4140200"/>
            <a:ext cx="1490662" cy="327025"/>
          </a:xfrm>
          <a:prstGeom prst="roundRect">
            <a:avLst>
              <a:gd name="adj" fmla="val 16667"/>
            </a:avLst>
          </a:prstGeom>
          <a:solidFill>
            <a:srgbClr val="FFFFFF"/>
          </a:solidFill>
          <a:ln w="12700">
            <a:noFill/>
            <a:round/>
            <a:headEnd/>
            <a:tailEnd/>
          </a:ln>
        </p:spPr>
        <p:txBody>
          <a:bodyPr lIns="12700" tIns="12700" rIns="12700" bIns="12700"/>
          <a:lstStyle/>
          <a:p>
            <a:r>
              <a:rPr lang="el-GR" altLang="zh-CN" sz="1400">
                <a:solidFill>
                  <a:srgbClr val="262626"/>
                </a:solidFill>
                <a:latin typeface="Calibri" pitchFamily="34" charset="0"/>
                <a:cs typeface="Times New Roman" pitchFamily="18" charset="0"/>
                <a:sym typeface="Times New Roman" pitchFamily="18" charset="0"/>
              </a:rPr>
              <a:t>Άμεση επαφή</a:t>
            </a:r>
            <a:endParaRPr lang="en-US" altLang="zh-CN" sz="1400">
              <a:solidFill>
                <a:srgbClr val="262626"/>
              </a:solidFill>
              <a:latin typeface="Calibri" pitchFamily="34" charset="0"/>
              <a:cs typeface="Times New Roman" pitchFamily="18" charset="0"/>
              <a:sym typeface="Times New Roman" pitchFamily="18" charset="0"/>
            </a:endParaRPr>
          </a:p>
        </p:txBody>
      </p:sp>
      <p:sp>
        <p:nvSpPr>
          <p:cNvPr id="191510" name="AutoShape 48"/>
          <p:cNvSpPr>
            <a:spLocks noChangeArrowheads="1"/>
          </p:cNvSpPr>
          <p:nvPr/>
        </p:nvSpPr>
        <p:spPr bwMode="auto">
          <a:xfrm>
            <a:off x="5967413" y="3722688"/>
            <a:ext cx="1631950" cy="327025"/>
          </a:xfrm>
          <a:prstGeom prst="roundRect">
            <a:avLst>
              <a:gd name="adj" fmla="val 16667"/>
            </a:avLst>
          </a:prstGeom>
          <a:solidFill>
            <a:srgbClr val="FFFFFF"/>
          </a:solidFill>
          <a:ln w="12700">
            <a:noFill/>
            <a:round/>
            <a:headEnd/>
            <a:tailEnd/>
          </a:ln>
        </p:spPr>
        <p:txBody>
          <a:bodyPr lIns="12700" tIns="12700" rIns="12700" bIns="12700"/>
          <a:lstStyle/>
          <a:p>
            <a:r>
              <a:rPr lang="el-GR" altLang="zh-CN" sz="1400">
                <a:solidFill>
                  <a:srgbClr val="262626"/>
                </a:solidFill>
                <a:latin typeface="Calibri" pitchFamily="34" charset="0"/>
                <a:cs typeface="Times New Roman" pitchFamily="18" charset="0"/>
                <a:sym typeface="Times New Roman" pitchFamily="18" charset="0"/>
              </a:rPr>
              <a:t>Ειδικές μονάδες</a:t>
            </a:r>
            <a:endParaRPr lang="en-US" altLang="zh-CN" sz="1400">
              <a:solidFill>
                <a:srgbClr val="262626"/>
              </a:solidFill>
              <a:latin typeface="Calibri" pitchFamily="34" charset="0"/>
              <a:cs typeface="Times New Roman" pitchFamily="18" charset="0"/>
              <a:sym typeface="Times New Roman" pitchFamily="18" charset="0"/>
            </a:endParaRPr>
          </a:p>
        </p:txBody>
      </p:sp>
      <p:sp>
        <p:nvSpPr>
          <p:cNvPr id="191511" name="AutoShape 48"/>
          <p:cNvSpPr>
            <a:spLocks noChangeArrowheads="1"/>
          </p:cNvSpPr>
          <p:nvPr/>
        </p:nvSpPr>
        <p:spPr bwMode="auto">
          <a:xfrm>
            <a:off x="6783388" y="3167063"/>
            <a:ext cx="2393950" cy="327025"/>
          </a:xfrm>
          <a:prstGeom prst="roundRect">
            <a:avLst>
              <a:gd name="adj" fmla="val 16667"/>
            </a:avLst>
          </a:prstGeom>
          <a:solidFill>
            <a:srgbClr val="FFFFFF"/>
          </a:solidFill>
          <a:ln w="12700">
            <a:noFill/>
            <a:round/>
            <a:headEnd/>
            <a:tailEnd/>
          </a:ln>
        </p:spPr>
        <p:txBody>
          <a:bodyPr lIns="12700" tIns="12700" rIns="12700" bIns="12700"/>
          <a:lstStyle/>
          <a:p>
            <a:pPr algn="ctr"/>
            <a:r>
              <a:rPr lang="el-GR" altLang="zh-CN" sz="1400">
                <a:solidFill>
                  <a:srgbClr val="262626"/>
                </a:solidFill>
                <a:latin typeface="Calibri" pitchFamily="34" charset="0"/>
                <a:cs typeface="Times New Roman" pitchFamily="18" charset="0"/>
                <a:sym typeface="Times New Roman" pitchFamily="18" charset="0"/>
              </a:rPr>
              <a:t>Συντονιστές πλήρους απασχόλησης</a:t>
            </a:r>
            <a:endParaRPr lang="en-US" altLang="zh-CN" sz="1400">
              <a:solidFill>
                <a:srgbClr val="262626"/>
              </a:solidFill>
              <a:latin typeface="Calibri" pitchFamily="34" charset="0"/>
              <a:cs typeface="Times New Roman" pitchFamily="18" charset="0"/>
              <a:sym typeface="Times New Roman" pitchFamily="18" charset="0"/>
            </a:endParaRPr>
          </a:p>
        </p:txBody>
      </p:sp>
      <p:sp>
        <p:nvSpPr>
          <p:cNvPr id="191512" name="AutoShape 48"/>
          <p:cNvSpPr>
            <a:spLocks noChangeArrowheads="1"/>
          </p:cNvSpPr>
          <p:nvPr/>
        </p:nvSpPr>
        <p:spPr bwMode="auto">
          <a:xfrm>
            <a:off x="8437563" y="2765425"/>
            <a:ext cx="922337" cy="327025"/>
          </a:xfrm>
          <a:prstGeom prst="roundRect">
            <a:avLst>
              <a:gd name="adj" fmla="val 16667"/>
            </a:avLst>
          </a:prstGeom>
          <a:solidFill>
            <a:srgbClr val="FFFFFF"/>
          </a:solidFill>
          <a:ln w="12700">
            <a:noFill/>
            <a:round/>
            <a:headEnd/>
            <a:tailEnd/>
          </a:ln>
        </p:spPr>
        <p:txBody>
          <a:bodyPr lIns="12700" tIns="12700" rIns="12700" bIns="12700"/>
          <a:lstStyle/>
          <a:p>
            <a:r>
              <a:rPr lang="el-GR" altLang="zh-CN" sz="1400">
                <a:solidFill>
                  <a:srgbClr val="262626"/>
                </a:solidFill>
                <a:latin typeface="Calibri" pitchFamily="34" charset="0"/>
                <a:cs typeface="Times New Roman" pitchFamily="18" charset="0"/>
                <a:sym typeface="Times New Roman" pitchFamily="18" charset="0"/>
              </a:rPr>
              <a:t>Ομάδες</a:t>
            </a:r>
            <a:endParaRPr lang="en-US" altLang="zh-CN" sz="1400">
              <a:solidFill>
                <a:srgbClr val="262626"/>
              </a:solidFill>
              <a:latin typeface="Calibri" pitchFamily="34" charset="0"/>
              <a:cs typeface="Times New Roman" pitchFamily="18" charset="0"/>
              <a:sym typeface="Times New Roman" pitchFamily="18" charset="0"/>
            </a:endParaRPr>
          </a:p>
        </p:txBody>
      </p:sp>
      <p:sp>
        <p:nvSpPr>
          <p:cNvPr id="191513" name="AutoShape 48"/>
          <p:cNvSpPr>
            <a:spLocks noChangeArrowheads="1"/>
          </p:cNvSpPr>
          <p:nvPr/>
        </p:nvSpPr>
        <p:spPr bwMode="auto">
          <a:xfrm>
            <a:off x="3657600" y="6373813"/>
            <a:ext cx="5681663" cy="327025"/>
          </a:xfrm>
          <a:prstGeom prst="roundRect">
            <a:avLst>
              <a:gd name="adj" fmla="val 16667"/>
            </a:avLst>
          </a:prstGeom>
          <a:solidFill>
            <a:srgbClr val="FFFFFF"/>
          </a:solidFill>
          <a:ln w="12700">
            <a:noFill/>
            <a:round/>
            <a:headEnd/>
            <a:tailEnd/>
          </a:ln>
        </p:spPr>
        <p:txBody>
          <a:bodyPr lIns="12700" tIns="12700" rIns="12700" bIns="12700"/>
          <a:lstStyle/>
          <a:p>
            <a:pPr algn="ctr"/>
            <a:r>
              <a:rPr lang="el-GR" altLang="zh-CN" sz="1600" b="1">
                <a:solidFill>
                  <a:srgbClr val="262626"/>
                </a:solidFill>
                <a:latin typeface="Cambria" pitchFamily="18" charset="0"/>
                <a:cs typeface="Times New Roman" pitchFamily="18" charset="0"/>
                <a:sym typeface="Times New Roman" pitchFamily="18" charset="0"/>
              </a:rPr>
              <a:t>Κόστος συντονισμού σε χρόνο &amp; σε ανθρώπινους πόρους</a:t>
            </a:r>
            <a:endParaRPr lang="en-US" altLang="zh-CN" sz="1600" b="1">
              <a:solidFill>
                <a:srgbClr val="262626"/>
              </a:solidFill>
              <a:latin typeface="Cambria" pitchFamily="18" charset="0"/>
              <a:cs typeface="Times New Roman" pitchFamily="18" charset="0"/>
              <a:sym typeface="Times New Roman" pitchFamily="18" charset="0"/>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Ορθογώνιο 15">
            <a:extLst>
              <a:ext uri="{FF2B5EF4-FFF2-40B4-BE49-F238E27FC236}"/>
            </a:extLst>
          </p:cNvPr>
          <p:cNvSpPr/>
          <p:nvPr/>
        </p:nvSpPr>
        <p:spPr>
          <a:xfrm>
            <a:off x="7747000" y="3286125"/>
            <a:ext cx="3265488" cy="598488"/>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2" name="Ορθογώνιο 11">
            <a:extLst>
              <a:ext uri="{FF2B5EF4-FFF2-40B4-BE49-F238E27FC236}"/>
            </a:extLst>
          </p:cNvPr>
          <p:cNvSpPr/>
          <p:nvPr/>
        </p:nvSpPr>
        <p:spPr>
          <a:xfrm>
            <a:off x="7740650" y="527050"/>
            <a:ext cx="3251200" cy="6556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3" name="Θέση υποσέλιδου 2"/>
          <p:cNvSpPr>
            <a:spLocks noGrp="1"/>
          </p:cNvSpPr>
          <p:nvPr>
            <p:ph type="ftr" sz="quarter" idx="33"/>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p:txBody>
          <a:bodyPr/>
          <a:lstStyle/>
          <a:p>
            <a:pPr>
              <a:defRPr/>
            </a:pPr>
            <a:fld id="{9C5409B8-B2C7-4436-97FD-442C28963AA9}" type="slidenum">
              <a:rPr lang="el-GR"/>
              <a:pPr>
                <a:defRPr/>
              </a:pPr>
              <a:t>86</a:t>
            </a:fld>
            <a:endParaRPr lang="el-GR" dirty="0"/>
          </a:p>
        </p:txBody>
      </p:sp>
      <p:sp>
        <p:nvSpPr>
          <p:cNvPr id="193541" name="TextBox 37"/>
          <p:cNvSpPr txBox="1">
            <a:spLocks noChangeArrowheads="1"/>
          </p:cNvSpPr>
          <p:nvPr/>
        </p:nvSpPr>
        <p:spPr bwMode="auto">
          <a:xfrm>
            <a:off x="98059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6" name="Ορθογώνιο 5">
            <a:extLst>
              <a:ext uri="{FF2B5EF4-FFF2-40B4-BE49-F238E27FC236}"/>
            </a:extLst>
          </p:cNvPr>
          <p:cNvSpPr/>
          <p:nvPr/>
        </p:nvSpPr>
        <p:spPr>
          <a:xfrm>
            <a:off x="3783013" y="527050"/>
            <a:ext cx="3251200" cy="65563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9" name="TextBox 8">
            <a:extLst>
              <a:ext uri="{FF2B5EF4-FFF2-40B4-BE49-F238E27FC236}"/>
            </a:extLst>
          </p:cNvPr>
          <p:cNvSpPr txBox="1"/>
          <p:nvPr/>
        </p:nvSpPr>
        <p:spPr>
          <a:xfrm>
            <a:off x="3871913" y="696913"/>
            <a:ext cx="3073400" cy="339725"/>
          </a:xfrm>
          <a:prstGeom prst="rect">
            <a:avLst/>
          </a:prstGeom>
          <a:solidFill>
            <a:schemeClr val="tx1">
              <a:lumMod val="65000"/>
              <a:lumOff val="35000"/>
            </a:schemeClr>
          </a:solidFill>
        </p:spPr>
        <p:txBody>
          <a:bodyPr>
            <a:spAutoFit/>
          </a:bodyPr>
          <a:lstStyle/>
          <a:p>
            <a:pPr algn="ctr" fontAlgn="auto">
              <a:spcBef>
                <a:spcPts val="0"/>
              </a:spcBef>
              <a:spcAft>
                <a:spcPts val="0"/>
              </a:spcAft>
              <a:defRPr/>
            </a:pPr>
            <a:r>
              <a:rPr lang="el-GR" sz="1600" b="1" dirty="0">
                <a:solidFill>
                  <a:schemeClr val="bg1"/>
                </a:solidFill>
                <a:latin typeface="+mn-lt"/>
                <a:cs typeface="+mn-cs"/>
              </a:rPr>
              <a:t>Μικρή Αβεβαιότητα</a:t>
            </a:r>
          </a:p>
        </p:txBody>
      </p:sp>
      <p:sp>
        <p:nvSpPr>
          <p:cNvPr id="193544" name="TextBox 10"/>
          <p:cNvSpPr txBox="1">
            <a:spLocks noChangeArrowheads="1"/>
          </p:cNvSpPr>
          <p:nvPr/>
        </p:nvSpPr>
        <p:spPr bwMode="auto">
          <a:xfrm>
            <a:off x="7772400" y="696913"/>
            <a:ext cx="3208338" cy="339725"/>
          </a:xfrm>
          <a:prstGeom prst="rect">
            <a:avLst/>
          </a:prstGeom>
          <a:solidFill>
            <a:schemeClr val="accent1"/>
          </a:solidFill>
          <a:ln w="9525">
            <a:noFill/>
            <a:miter lim="800000"/>
            <a:headEnd/>
            <a:tailEnd/>
          </a:ln>
        </p:spPr>
        <p:txBody>
          <a:bodyPr>
            <a:spAutoFit/>
          </a:bodyPr>
          <a:lstStyle/>
          <a:p>
            <a:pPr algn="ctr"/>
            <a:r>
              <a:rPr lang="el-GR" sz="1600" b="1">
                <a:solidFill>
                  <a:schemeClr val="bg1"/>
                </a:solidFill>
                <a:latin typeface="Calibri" pitchFamily="34" charset="0"/>
              </a:rPr>
              <a:t>Μικρή έως Μέτρια Αβεβαιότητα</a:t>
            </a:r>
          </a:p>
        </p:txBody>
      </p:sp>
      <p:sp>
        <p:nvSpPr>
          <p:cNvPr id="13" name="Ορθογώνιο 12">
            <a:extLst>
              <a:ext uri="{FF2B5EF4-FFF2-40B4-BE49-F238E27FC236}"/>
            </a:extLst>
          </p:cNvPr>
          <p:cNvSpPr/>
          <p:nvPr/>
        </p:nvSpPr>
        <p:spPr>
          <a:xfrm>
            <a:off x="3783013" y="3243263"/>
            <a:ext cx="3251200" cy="633412"/>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4" name="TextBox 13">
            <a:extLst>
              <a:ext uri="{FF2B5EF4-FFF2-40B4-BE49-F238E27FC236}"/>
            </a:extLst>
          </p:cNvPr>
          <p:cNvSpPr txBox="1"/>
          <p:nvPr/>
        </p:nvSpPr>
        <p:spPr>
          <a:xfrm>
            <a:off x="3805238" y="3360738"/>
            <a:ext cx="3140075" cy="338137"/>
          </a:xfrm>
          <a:prstGeom prst="rect">
            <a:avLst/>
          </a:prstGeom>
          <a:solidFill>
            <a:schemeClr val="accent4">
              <a:lumMod val="75000"/>
            </a:schemeClr>
          </a:solidFill>
        </p:spPr>
        <p:txBody>
          <a:bodyPr>
            <a:spAutoFit/>
          </a:bodyPr>
          <a:lstStyle/>
          <a:p>
            <a:pPr algn="ctr" fontAlgn="auto">
              <a:spcBef>
                <a:spcPts val="0"/>
              </a:spcBef>
              <a:spcAft>
                <a:spcPts val="0"/>
              </a:spcAft>
              <a:defRPr/>
            </a:pPr>
            <a:r>
              <a:rPr lang="el-GR" sz="1600" b="1" dirty="0">
                <a:solidFill>
                  <a:schemeClr val="bg1"/>
                </a:solidFill>
                <a:latin typeface="+mn-lt"/>
                <a:cs typeface="+mn-cs"/>
              </a:rPr>
              <a:t>Μέτρια έως Μεγάλη Αβεβαιότητα</a:t>
            </a:r>
          </a:p>
        </p:txBody>
      </p:sp>
      <p:sp>
        <p:nvSpPr>
          <p:cNvPr id="15" name="TextBox 14">
            <a:extLst>
              <a:ext uri="{FF2B5EF4-FFF2-40B4-BE49-F238E27FC236}"/>
            </a:extLst>
          </p:cNvPr>
          <p:cNvSpPr txBox="1"/>
          <p:nvPr/>
        </p:nvSpPr>
        <p:spPr>
          <a:xfrm>
            <a:off x="8096250" y="3360738"/>
            <a:ext cx="2606675" cy="338137"/>
          </a:xfrm>
          <a:prstGeom prst="rect">
            <a:avLst/>
          </a:prstGeom>
          <a:solidFill>
            <a:schemeClr val="accent3">
              <a:lumMod val="60000"/>
              <a:lumOff val="40000"/>
            </a:schemeClr>
          </a:solidFill>
        </p:spPr>
        <p:txBody>
          <a:bodyPr>
            <a:spAutoFit/>
          </a:bodyPr>
          <a:lstStyle/>
          <a:p>
            <a:pPr algn="ctr" fontAlgn="auto">
              <a:spcBef>
                <a:spcPts val="0"/>
              </a:spcBef>
              <a:spcAft>
                <a:spcPts val="0"/>
              </a:spcAft>
              <a:defRPr/>
            </a:pPr>
            <a:r>
              <a:rPr lang="el-GR" sz="1600" b="1" dirty="0">
                <a:solidFill>
                  <a:schemeClr val="bg1"/>
                </a:solidFill>
                <a:latin typeface="+mn-lt"/>
                <a:cs typeface="+mn-cs"/>
              </a:rPr>
              <a:t>Μεγάλη Αβεβαιότητα</a:t>
            </a:r>
          </a:p>
        </p:txBody>
      </p:sp>
      <p:sp>
        <p:nvSpPr>
          <p:cNvPr id="18" name="TextBox 17">
            <a:extLst>
              <a:ext uri="{FF2B5EF4-FFF2-40B4-BE49-F238E27FC236}"/>
            </a:extLst>
          </p:cNvPr>
          <p:cNvSpPr txBox="1"/>
          <p:nvPr/>
        </p:nvSpPr>
        <p:spPr>
          <a:xfrm>
            <a:off x="3783013" y="1212850"/>
            <a:ext cx="3251200" cy="2032000"/>
          </a:xfrm>
          <a:prstGeom prst="rect">
            <a:avLst/>
          </a:prstGeom>
          <a:solidFill>
            <a:schemeClr val="bg1"/>
          </a:solidFill>
          <a:ln w="19050">
            <a:solidFill>
              <a:schemeClr val="bg2">
                <a:lumMod val="50000"/>
              </a:schemeClr>
            </a:solidFill>
            <a:prstDash val="sysDash"/>
          </a:ln>
        </p:spPr>
        <p:txBody>
          <a:bodyPr>
            <a:spAutoFit/>
          </a:bodyPr>
          <a:lstStyle/>
          <a:p>
            <a:pPr marL="342900" indent="-342900" fontAlgn="auto">
              <a:spcBef>
                <a:spcPts val="0"/>
              </a:spcBef>
              <a:spcAft>
                <a:spcPts val="0"/>
              </a:spcAft>
              <a:buFontTx/>
              <a:buAutoNum type="arabicPeriod"/>
              <a:defRPr/>
            </a:pPr>
            <a:r>
              <a:rPr lang="el-GR" sz="1400" b="1" dirty="0">
                <a:latin typeface="+mn-lt"/>
                <a:cs typeface="+mn-cs"/>
              </a:rPr>
              <a:t>Μηχανιστική δομή, επίσημη,</a:t>
            </a:r>
          </a:p>
          <a:p>
            <a:pPr fontAlgn="auto">
              <a:spcBef>
                <a:spcPts val="0"/>
              </a:spcBef>
              <a:spcAft>
                <a:spcPts val="0"/>
              </a:spcAft>
              <a:defRPr/>
            </a:pPr>
            <a:r>
              <a:rPr lang="el-GR" sz="1400" b="1" dirty="0">
                <a:latin typeface="+mn-lt"/>
                <a:cs typeface="+mn-cs"/>
              </a:rPr>
              <a:t>         κεντρικά ελεγχόμενη</a:t>
            </a:r>
          </a:p>
          <a:p>
            <a:pPr fontAlgn="auto">
              <a:spcBef>
                <a:spcPts val="0"/>
              </a:spcBef>
              <a:spcAft>
                <a:spcPts val="0"/>
              </a:spcAft>
              <a:defRPr/>
            </a:pPr>
            <a:endParaRPr lang="el-GR" sz="1400" b="1" dirty="0">
              <a:latin typeface="+mn-lt"/>
              <a:cs typeface="+mn-cs"/>
            </a:endParaRPr>
          </a:p>
          <a:p>
            <a:pPr marL="342900" indent="-342900" fontAlgn="auto">
              <a:spcBef>
                <a:spcPts val="0"/>
              </a:spcBef>
              <a:spcAft>
                <a:spcPts val="0"/>
              </a:spcAft>
              <a:buFontTx/>
              <a:buAutoNum type="arabicPeriod" startAt="2"/>
              <a:defRPr/>
            </a:pPr>
            <a:r>
              <a:rPr lang="el-GR" sz="1400" b="1" dirty="0">
                <a:latin typeface="+mn-lt"/>
                <a:cs typeface="+mn-cs"/>
              </a:rPr>
              <a:t>Λίγα τμήματα</a:t>
            </a:r>
          </a:p>
          <a:p>
            <a:pPr marL="342900" indent="-342900" fontAlgn="auto">
              <a:spcBef>
                <a:spcPts val="0"/>
              </a:spcBef>
              <a:spcAft>
                <a:spcPts val="0"/>
              </a:spcAft>
              <a:buFontTx/>
              <a:buAutoNum type="arabicPeriod" startAt="2"/>
              <a:defRPr/>
            </a:pPr>
            <a:endParaRPr lang="el-GR" sz="1400" b="1" dirty="0">
              <a:latin typeface="+mn-lt"/>
              <a:cs typeface="+mn-cs"/>
            </a:endParaRPr>
          </a:p>
          <a:p>
            <a:pPr marL="342900" indent="-342900" fontAlgn="auto">
              <a:spcBef>
                <a:spcPts val="0"/>
              </a:spcBef>
              <a:spcAft>
                <a:spcPts val="0"/>
              </a:spcAft>
              <a:buFontTx/>
              <a:buAutoNum type="arabicPeriod" startAt="2"/>
              <a:defRPr/>
            </a:pPr>
            <a:r>
              <a:rPr lang="el-GR" sz="1400" b="1" dirty="0">
                <a:latin typeface="+mn-lt"/>
                <a:cs typeface="+mn-cs"/>
              </a:rPr>
              <a:t>Δεν υπάρχουν ρόλοι ενοποίησης</a:t>
            </a:r>
          </a:p>
          <a:p>
            <a:pPr marL="342900" indent="-342900" fontAlgn="auto">
              <a:spcBef>
                <a:spcPts val="0"/>
              </a:spcBef>
              <a:spcAft>
                <a:spcPts val="0"/>
              </a:spcAft>
              <a:buFontTx/>
              <a:buAutoNum type="arabicPeriod" startAt="2"/>
              <a:defRPr/>
            </a:pPr>
            <a:endParaRPr lang="el-GR" sz="1400" b="1" dirty="0">
              <a:latin typeface="+mn-lt"/>
              <a:cs typeface="+mn-cs"/>
            </a:endParaRPr>
          </a:p>
          <a:p>
            <a:pPr marL="342900" indent="-342900" fontAlgn="auto">
              <a:spcBef>
                <a:spcPts val="0"/>
              </a:spcBef>
              <a:spcAft>
                <a:spcPts val="0"/>
              </a:spcAft>
              <a:buFontTx/>
              <a:buAutoNum type="arabicPeriod" startAt="2"/>
              <a:defRPr/>
            </a:pPr>
            <a:r>
              <a:rPr lang="el-GR" sz="1400" b="1" dirty="0">
                <a:latin typeface="+mn-lt"/>
                <a:cs typeface="+mn-cs"/>
              </a:rPr>
              <a:t>Προσανατολισμός σε τρέχουσες λειτουργίες </a:t>
            </a:r>
          </a:p>
        </p:txBody>
      </p:sp>
      <p:cxnSp>
        <p:nvCxnSpPr>
          <p:cNvPr id="22" name="Ευθεία γραμμή σύνδεσης 21">
            <a:extLst>
              <a:ext uri="{FF2B5EF4-FFF2-40B4-BE49-F238E27FC236}"/>
            </a:extLst>
          </p:cNvPr>
          <p:cNvCxnSpPr/>
          <p:nvPr/>
        </p:nvCxnSpPr>
        <p:spPr>
          <a:xfrm>
            <a:off x="3805238" y="6337300"/>
            <a:ext cx="7154862"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4" name="Ευθεία γραμμή σύνδεσης 23">
            <a:extLst>
              <a:ext uri="{FF2B5EF4-FFF2-40B4-BE49-F238E27FC236}"/>
            </a:extLst>
          </p:cNvPr>
          <p:cNvCxnSpPr>
            <a:cxnSpLocks/>
          </p:cNvCxnSpPr>
          <p:nvPr/>
        </p:nvCxnSpPr>
        <p:spPr>
          <a:xfrm flipV="1">
            <a:off x="3587750" y="560388"/>
            <a:ext cx="0" cy="5595937"/>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93551" name="TextBox 26"/>
          <p:cNvSpPr txBox="1">
            <a:spLocks noChangeArrowheads="1"/>
          </p:cNvSpPr>
          <p:nvPr/>
        </p:nvSpPr>
        <p:spPr bwMode="auto">
          <a:xfrm>
            <a:off x="3328988" y="6399213"/>
            <a:ext cx="1412875" cy="339725"/>
          </a:xfrm>
          <a:prstGeom prst="rect">
            <a:avLst/>
          </a:prstGeom>
          <a:solidFill>
            <a:schemeClr val="bg1"/>
          </a:solidFill>
          <a:ln w="9525">
            <a:noFill/>
            <a:miter lim="800000"/>
            <a:headEnd/>
            <a:tailEnd/>
          </a:ln>
        </p:spPr>
        <p:txBody>
          <a:bodyPr>
            <a:spAutoFit/>
          </a:bodyPr>
          <a:lstStyle/>
          <a:p>
            <a:pPr algn="ctr"/>
            <a:r>
              <a:rPr lang="el-GR" sz="1600">
                <a:latin typeface="Calibri" pitchFamily="34" charset="0"/>
              </a:rPr>
              <a:t>Απλό</a:t>
            </a:r>
          </a:p>
        </p:txBody>
      </p:sp>
      <p:sp>
        <p:nvSpPr>
          <p:cNvPr id="193552" name="TextBox 27"/>
          <p:cNvSpPr txBox="1">
            <a:spLocks noChangeArrowheads="1"/>
          </p:cNvSpPr>
          <p:nvPr/>
        </p:nvSpPr>
        <p:spPr bwMode="auto">
          <a:xfrm>
            <a:off x="9636125" y="6391275"/>
            <a:ext cx="1568450" cy="339725"/>
          </a:xfrm>
          <a:prstGeom prst="rect">
            <a:avLst/>
          </a:prstGeom>
          <a:solidFill>
            <a:schemeClr val="bg1"/>
          </a:solidFill>
          <a:ln w="9525">
            <a:noFill/>
            <a:miter lim="800000"/>
            <a:headEnd/>
            <a:tailEnd/>
          </a:ln>
        </p:spPr>
        <p:txBody>
          <a:bodyPr>
            <a:spAutoFit/>
          </a:bodyPr>
          <a:lstStyle/>
          <a:p>
            <a:pPr algn="ctr"/>
            <a:r>
              <a:rPr lang="el-GR" sz="1600">
                <a:latin typeface="Calibri" pitchFamily="34" charset="0"/>
              </a:rPr>
              <a:t>Πολύπλοκο</a:t>
            </a:r>
          </a:p>
        </p:txBody>
      </p:sp>
      <p:sp>
        <p:nvSpPr>
          <p:cNvPr id="193553" name="TextBox 28"/>
          <p:cNvSpPr txBox="1">
            <a:spLocks noChangeArrowheads="1"/>
          </p:cNvSpPr>
          <p:nvPr/>
        </p:nvSpPr>
        <p:spPr bwMode="auto">
          <a:xfrm>
            <a:off x="5735638" y="6407150"/>
            <a:ext cx="3433762" cy="339725"/>
          </a:xfrm>
          <a:prstGeom prst="rect">
            <a:avLst/>
          </a:prstGeom>
          <a:solidFill>
            <a:schemeClr val="bg1"/>
          </a:solidFill>
          <a:ln w="9525">
            <a:noFill/>
            <a:miter lim="800000"/>
            <a:headEnd/>
            <a:tailEnd/>
          </a:ln>
        </p:spPr>
        <p:txBody>
          <a:bodyPr>
            <a:spAutoFit/>
          </a:bodyPr>
          <a:lstStyle/>
          <a:p>
            <a:pPr algn="ctr"/>
            <a:r>
              <a:rPr lang="el-GR" sz="1600" b="1">
                <a:latin typeface="Calibri" pitchFamily="34" charset="0"/>
              </a:rPr>
              <a:t>Πολυπλοκότητα Περιβάλλοντος</a:t>
            </a:r>
          </a:p>
        </p:txBody>
      </p:sp>
      <p:sp>
        <p:nvSpPr>
          <p:cNvPr id="193554" name="TextBox 32"/>
          <p:cNvSpPr txBox="1">
            <a:spLocks noChangeArrowheads="1"/>
          </p:cNvSpPr>
          <p:nvPr/>
        </p:nvSpPr>
        <p:spPr bwMode="auto">
          <a:xfrm>
            <a:off x="2206625" y="608013"/>
            <a:ext cx="1274763" cy="338137"/>
          </a:xfrm>
          <a:prstGeom prst="rect">
            <a:avLst/>
          </a:prstGeom>
          <a:solidFill>
            <a:schemeClr val="bg1"/>
          </a:solidFill>
          <a:ln w="9525">
            <a:noFill/>
            <a:miter lim="800000"/>
            <a:headEnd/>
            <a:tailEnd/>
          </a:ln>
        </p:spPr>
        <p:txBody>
          <a:bodyPr>
            <a:spAutoFit/>
          </a:bodyPr>
          <a:lstStyle/>
          <a:p>
            <a:pPr algn="ctr"/>
            <a:r>
              <a:rPr lang="el-GR" sz="1600">
                <a:latin typeface="Calibri" pitchFamily="34" charset="0"/>
              </a:rPr>
              <a:t>Σταθερό</a:t>
            </a:r>
          </a:p>
        </p:txBody>
      </p:sp>
      <p:sp>
        <p:nvSpPr>
          <p:cNvPr id="193555" name="TextBox 33"/>
          <p:cNvSpPr txBox="1">
            <a:spLocks noChangeArrowheads="1"/>
          </p:cNvSpPr>
          <p:nvPr/>
        </p:nvSpPr>
        <p:spPr bwMode="auto">
          <a:xfrm>
            <a:off x="2276475" y="5245100"/>
            <a:ext cx="1203325" cy="584200"/>
          </a:xfrm>
          <a:prstGeom prst="rect">
            <a:avLst/>
          </a:prstGeom>
          <a:solidFill>
            <a:schemeClr val="bg1"/>
          </a:solidFill>
          <a:ln w="9525">
            <a:noFill/>
            <a:miter lim="800000"/>
            <a:headEnd/>
            <a:tailEnd/>
          </a:ln>
        </p:spPr>
        <p:txBody>
          <a:bodyPr>
            <a:spAutoFit/>
          </a:bodyPr>
          <a:lstStyle/>
          <a:p>
            <a:pPr algn="ctr"/>
            <a:r>
              <a:rPr lang="el-GR" sz="1600">
                <a:latin typeface="Calibri" pitchFamily="34" charset="0"/>
              </a:rPr>
              <a:t>Ασταθές</a:t>
            </a:r>
          </a:p>
          <a:p>
            <a:pPr algn="ctr"/>
            <a:endParaRPr lang="el-GR" sz="1600">
              <a:latin typeface="Calibri" pitchFamily="34" charset="0"/>
            </a:endParaRPr>
          </a:p>
        </p:txBody>
      </p:sp>
      <p:sp>
        <p:nvSpPr>
          <p:cNvPr id="193556" name="TextBox 34"/>
          <p:cNvSpPr txBox="1">
            <a:spLocks noChangeArrowheads="1"/>
          </p:cNvSpPr>
          <p:nvPr/>
        </p:nvSpPr>
        <p:spPr bwMode="auto">
          <a:xfrm>
            <a:off x="1835150" y="3260725"/>
            <a:ext cx="1612900" cy="830263"/>
          </a:xfrm>
          <a:prstGeom prst="rect">
            <a:avLst/>
          </a:prstGeom>
          <a:solidFill>
            <a:schemeClr val="bg1"/>
          </a:solidFill>
          <a:ln w="9525">
            <a:noFill/>
            <a:miter lim="800000"/>
            <a:headEnd/>
            <a:tailEnd/>
          </a:ln>
        </p:spPr>
        <p:txBody>
          <a:bodyPr>
            <a:spAutoFit/>
          </a:bodyPr>
          <a:lstStyle/>
          <a:p>
            <a:pPr algn="ctr"/>
            <a:r>
              <a:rPr lang="el-GR" sz="1600" b="1">
                <a:latin typeface="Calibri" pitchFamily="34" charset="0"/>
              </a:rPr>
              <a:t>Περιβαλλοντική Αλλαγή</a:t>
            </a:r>
          </a:p>
          <a:p>
            <a:pPr algn="ctr"/>
            <a:endParaRPr lang="el-GR" sz="1600" b="1">
              <a:latin typeface="Calibri" pitchFamily="34" charset="0"/>
            </a:endParaRPr>
          </a:p>
        </p:txBody>
      </p:sp>
      <p:sp>
        <p:nvSpPr>
          <p:cNvPr id="38" name="Βέλος: Δεξιό 37">
            <a:extLst>
              <a:ext uri="{FF2B5EF4-FFF2-40B4-BE49-F238E27FC236}"/>
            </a:extLst>
          </p:cNvPr>
          <p:cNvSpPr/>
          <p:nvPr/>
        </p:nvSpPr>
        <p:spPr>
          <a:xfrm rot="1719226">
            <a:off x="6351588" y="2943225"/>
            <a:ext cx="1643062" cy="846138"/>
          </a:xfrm>
          <a:prstGeom prst="rightArrow">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7" name="TextBox 16">
            <a:extLst>
              <a:ext uri="{FF2B5EF4-FFF2-40B4-BE49-F238E27FC236}"/>
            </a:extLst>
          </p:cNvPr>
          <p:cNvSpPr txBox="1"/>
          <p:nvPr/>
        </p:nvSpPr>
        <p:spPr>
          <a:xfrm rot="1689865">
            <a:off x="6445250" y="3168650"/>
            <a:ext cx="1371600" cy="338138"/>
          </a:xfrm>
          <a:prstGeom prst="rect">
            <a:avLst/>
          </a:prstGeom>
          <a:solidFill>
            <a:schemeClr val="bg2">
              <a:lumMod val="50000"/>
            </a:schemeClr>
          </a:solidFill>
          <a:ln>
            <a:noFill/>
          </a:ln>
        </p:spPr>
        <p:txBody>
          <a:bodyPr>
            <a:spAutoFit/>
          </a:bodyPr>
          <a:lstStyle/>
          <a:p>
            <a:pPr algn="ctr" fontAlgn="auto">
              <a:spcBef>
                <a:spcPts val="0"/>
              </a:spcBef>
              <a:spcAft>
                <a:spcPts val="0"/>
              </a:spcAft>
              <a:defRPr/>
            </a:pPr>
            <a:r>
              <a:rPr lang="el-GR" sz="1600" b="1" dirty="0">
                <a:solidFill>
                  <a:schemeClr val="bg1"/>
                </a:solidFill>
                <a:latin typeface="+mn-lt"/>
                <a:cs typeface="+mn-cs"/>
              </a:rPr>
              <a:t>Αβεβαιότητα</a:t>
            </a:r>
          </a:p>
        </p:txBody>
      </p:sp>
      <p:sp>
        <p:nvSpPr>
          <p:cNvPr id="30" name="TextBox 29">
            <a:extLst>
              <a:ext uri="{FF2B5EF4-FFF2-40B4-BE49-F238E27FC236}"/>
            </a:extLst>
          </p:cNvPr>
          <p:cNvSpPr txBox="1"/>
          <p:nvPr/>
        </p:nvSpPr>
        <p:spPr>
          <a:xfrm>
            <a:off x="7740650" y="1228725"/>
            <a:ext cx="3251200" cy="2032000"/>
          </a:xfrm>
          <a:prstGeom prst="rect">
            <a:avLst/>
          </a:prstGeom>
          <a:solidFill>
            <a:schemeClr val="bg1"/>
          </a:solidFill>
          <a:ln w="19050">
            <a:solidFill>
              <a:schemeClr val="bg2">
                <a:lumMod val="50000"/>
              </a:schemeClr>
            </a:solidFill>
            <a:prstDash val="sysDash"/>
          </a:ln>
        </p:spPr>
        <p:txBody>
          <a:bodyPr>
            <a:spAutoFit/>
          </a:bodyPr>
          <a:lstStyle/>
          <a:p>
            <a:pPr marL="342900" indent="-342900" fontAlgn="auto">
              <a:spcBef>
                <a:spcPts val="0"/>
              </a:spcBef>
              <a:spcAft>
                <a:spcPts val="0"/>
              </a:spcAft>
              <a:buFontTx/>
              <a:buAutoNum type="arabicPeriod"/>
              <a:defRPr/>
            </a:pPr>
            <a:r>
              <a:rPr lang="el-GR" sz="1400" b="1" dirty="0">
                <a:latin typeface="+mn-lt"/>
                <a:cs typeface="+mn-cs"/>
              </a:rPr>
              <a:t>Μηχανιστική δομή, επίσημη,</a:t>
            </a:r>
          </a:p>
          <a:p>
            <a:pPr fontAlgn="auto">
              <a:spcBef>
                <a:spcPts val="0"/>
              </a:spcBef>
              <a:spcAft>
                <a:spcPts val="0"/>
              </a:spcAft>
              <a:defRPr/>
            </a:pPr>
            <a:r>
              <a:rPr lang="el-GR" sz="1400" b="1" dirty="0">
                <a:latin typeface="+mn-lt"/>
                <a:cs typeface="+mn-cs"/>
              </a:rPr>
              <a:t>         κεντρικά ελεγχόμενη</a:t>
            </a:r>
          </a:p>
          <a:p>
            <a:pPr fontAlgn="auto">
              <a:spcBef>
                <a:spcPts val="0"/>
              </a:spcBef>
              <a:spcAft>
                <a:spcPts val="0"/>
              </a:spcAft>
              <a:defRPr/>
            </a:pPr>
            <a:endParaRPr lang="el-GR" sz="1400" b="1" dirty="0">
              <a:latin typeface="+mn-lt"/>
              <a:cs typeface="+mn-cs"/>
            </a:endParaRPr>
          </a:p>
          <a:p>
            <a:pPr marL="342900" indent="-342900" fontAlgn="auto">
              <a:spcBef>
                <a:spcPts val="0"/>
              </a:spcBef>
              <a:spcAft>
                <a:spcPts val="0"/>
              </a:spcAft>
              <a:buFontTx/>
              <a:buAutoNum type="arabicPeriod" startAt="2"/>
              <a:defRPr/>
            </a:pPr>
            <a:r>
              <a:rPr lang="el-GR" sz="1400" b="1" dirty="0">
                <a:latin typeface="+mn-lt"/>
                <a:cs typeface="+mn-cs"/>
              </a:rPr>
              <a:t>Πολλά τμήματα, κάποια </a:t>
            </a:r>
            <a:r>
              <a:rPr lang="el-GR" sz="1400" b="1" dirty="0" err="1">
                <a:latin typeface="+mn-lt"/>
                <a:cs typeface="+mn-cs"/>
              </a:rPr>
              <a:t>διεπαφή</a:t>
            </a:r>
            <a:endParaRPr lang="el-GR" sz="1400" b="1" dirty="0">
              <a:latin typeface="+mn-lt"/>
              <a:cs typeface="+mn-cs"/>
            </a:endParaRPr>
          </a:p>
          <a:p>
            <a:pPr marL="342900" indent="-342900" fontAlgn="auto">
              <a:spcBef>
                <a:spcPts val="0"/>
              </a:spcBef>
              <a:spcAft>
                <a:spcPts val="0"/>
              </a:spcAft>
              <a:buFontTx/>
              <a:buAutoNum type="arabicPeriod" startAt="2"/>
              <a:defRPr/>
            </a:pPr>
            <a:endParaRPr lang="el-GR" sz="1400" b="1" dirty="0">
              <a:latin typeface="+mn-lt"/>
              <a:cs typeface="+mn-cs"/>
            </a:endParaRPr>
          </a:p>
          <a:p>
            <a:pPr marL="342900" indent="-342900" fontAlgn="auto">
              <a:spcBef>
                <a:spcPts val="0"/>
              </a:spcBef>
              <a:spcAft>
                <a:spcPts val="0"/>
              </a:spcAft>
              <a:buFontTx/>
              <a:buAutoNum type="arabicPeriod" startAt="2"/>
              <a:defRPr/>
            </a:pPr>
            <a:r>
              <a:rPr lang="el-GR" sz="1400" b="1" dirty="0">
                <a:latin typeface="+mn-lt"/>
                <a:cs typeface="+mn-cs"/>
              </a:rPr>
              <a:t>Λίγοι ρόλοι ενοποίησης</a:t>
            </a:r>
          </a:p>
          <a:p>
            <a:pPr marL="342900" indent="-342900" fontAlgn="auto">
              <a:spcBef>
                <a:spcPts val="0"/>
              </a:spcBef>
              <a:spcAft>
                <a:spcPts val="0"/>
              </a:spcAft>
              <a:buFontTx/>
              <a:buAutoNum type="arabicPeriod" startAt="2"/>
              <a:defRPr/>
            </a:pPr>
            <a:endParaRPr lang="el-GR" sz="1400" b="1" dirty="0">
              <a:latin typeface="+mn-lt"/>
              <a:cs typeface="+mn-cs"/>
            </a:endParaRPr>
          </a:p>
          <a:p>
            <a:pPr marL="342900" indent="-342900" fontAlgn="auto">
              <a:spcBef>
                <a:spcPts val="0"/>
              </a:spcBef>
              <a:spcAft>
                <a:spcPts val="0"/>
              </a:spcAft>
              <a:buFontTx/>
              <a:buAutoNum type="arabicPeriod" startAt="2"/>
              <a:defRPr/>
            </a:pPr>
            <a:r>
              <a:rPr lang="el-GR" sz="1400" b="1" dirty="0">
                <a:latin typeface="+mn-lt"/>
                <a:cs typeface="+mn-cs"/>
              </a:rPr>
              <a:t>Κάποιος προγραμματισμός</a:t>
            </a:r>
          </a:p>
          <a:p>
            <a:pPr marL="342900" indent="-342900" fontAlgn="auto">
              <a:spcBef>
                <a:spcPts val="0"/>
              </a:spcBef>
              <a:spcAft>
                <a:spcPts val="0"/>
              </a:spcAft>
              <a:buFontTx/>
              <a:buAutoNum type="arabicPeriod" startAt="2"/>
              <a:defRPr/>
            </a:pPr>
            <a:endParaRPr lang="el-GR" sz="1400" b="1" dirty="0">
              <a:latin typeface="+mn-lt"/>
              <a:cs typeface="+mn-cs"/>
            </a:endParaRPr>
          </a:p>
        </p:txBody>
      </p:sp>
      <p:sp>
        <p:nvSpPr>
          <p:cNvPr id="31" name="TextBox 30">
            <a:extLst>
              <a:ext uri="{FF2B5EF4-FFF2-40B4-BE49-F238E27FC236}"/>
            </a:extLst>
          </p:cNvPr>
          <p:cNvSpPr txBox="1"/>
          <p:nvPr/>
        </p:nvSpPr>
        <p:spPr>
          <a:xfrm>
            <a:off x="3783013" y="3910013"/>
            <a:ext cx="3251200" cy="2246312"/>
          </a:xfrm>
          <a:prstGeom prst="rect">
            <a:avLst/>
          </a:prstGeom>
          <a:solidFill>
            <a:schemeClr val="bg1"/>
          </a:solidFill>
          <a:ln w="19050">
            <a:solidFill>
              <a:schemeClr val="bg2">
                <a:lumMod val="50000"/>
              </a:schemeClr>
            </a:solidFill>
            <a:prstDash val="sysDash"/>
          </a:ln>
        </p:spPr>
        <p:txBody>
          <a:bodyPr>
            <a:spAutoFit/>
          </a:bodyPr>
          <a:lstStyle/>
          <a:p>
            <a:pPr marL="342900" indent="-342900" fontAlgn="auto">
              <a:spcBef>
                <a:spcPts val="0"/>
              </a:spcBef>
              <a:spcAft>
                <a:spcPts val="0"/>
              </a:spcAft>
              <a:buFontTx/>
              <a:buAutoNum type="arabicPeriod"/>
              <a:defRPr/>
            </a:pPr>
            <a:r>
              <a:rPr lang="el-GR" sz="1400" b="1" dirty="0">
                <a:latin typeface="+mn-lt"/>
                <a:cs typeface="+mn-cs"/>
              </a:rPr>
              <a:t>Οργανική δομή, ομαδική εργασία: συμμετοχική, αποκεντρωμένη</a:t>
            </a:r>
          </a:p>
          <a:p>
            <a:pPr fontAlgn="auto">
              <a:spcBef>
                <a:spcPts val="0"/>
              </a:spcBef>
              <a:spcAft>
                <a:spcPts val="0"/>
              </a:spcAft>
              <a:defRPr/>
            </a:pPr>
            <a:endParaRPr lang="el-GR" sz="1400" b="1" dirty="0">
              <a:latin typeface="+mn-lt"/>
              <a:cs typeface="+mn-cs"/>
            </a:endParaRPr>
          </a:p>
          <a:p>
            <a:pPr marL="342900" indent="-342900" fontAlgn="auto">
              <a:spcBef>
                <a:spcPts val="0"/>
              </a:spcBef>
              <a:spcAft>
                <a:spcPts val="0"/>
              </a:spcAft>
              <a:buFontTx/>
              <a:buAutoNum type="arabicPeriod" startAt="2"/>
              <a:defRPr/>
            </a:pPr>
            <a:r>
              <a:rPr lang="el-GR" sz="1400" b="1" dirty="0">
                <a:latin typeface="+mn-lt"/>
                <a:cs typeface="+mn-cs"/>
              </a:rPr>
              <a:t>Λίγα τμήματα, αρκετή </a:t>
            </a:r>
            <a:r>
              <a:rPr lang="el-GR" sz="1400" b="1" dirty="0" err="1">
                <a:latin typeface="+mn-lt"/>
                <a:cs typeface="+mn-cs"/>
              </a:rPr>
              <a:t>διεπαφή</a:t>
            </a:r>
            <a:endParaRPr lang="el-GR" sz="1400" b="1" dirty="0">
              <a:latin typeface="+mn-lt"/>
              <a:cs typeface="+mn-cs"/>
            </a:endParaRPr>
          </a:p>
          <a:p>
            <a:pPr marL="342900" indent="-342900" fontAlgn="auto">
              <a:spcBef>
                <a:spcPts val="0"/>
              </a:spcBef>
              <a:spcAft>
                <a:spcPts val="0"/>
              </a:spcAft>
              <a:buFontTx/>
              <a:buAutoNum type="arabicPeriod" startAt="2"/>
              <a:defRPr/>
            </a:pPr>
            <a:endParaRPr lang="el-GR" sz="1400" b="1" dirty="0">
              <a:latin typeface="+mn-lt"/>
              <a:cs typeface="+mn-cs"/>
            </a:endParaRPr>
          </a:p>
          <a:p>
            <a:pPr marL="342900" indent="-342900" fontAlgn="auto">
              <a:spcBef>
                <a:spcPts val="0"/>
              </a:spcBef>
              <a:spcAft>
                <a:spcPts val="0"/>
              </a:spcAft>
              <a:buFontTx/>
              <a:buAutoNum type="arabicPeriod" startAt="2"/>
              <a:defRPr/>
            </a:pPr>
            <a:r>
              <a:rPr lang="el-GR" sz="1400" b="1" dirty="0">
                <a:latin typeface="+mn-lt"/>
                <a:cs typeface="+mn-cs"/>
              </a:rPr>
              <a:t>Λίγοι ρόλοι ενοποίησης</a:t>
            </a:r>
          </a:p>
          <a:p>
            <a:pPr marL="342900" indent="-342900" fontAlgn="auto">
              <a:spcBef>
                <a:spcPts val="0"/>
              </a:spcBef>
              <a:spcAft>
                <a:spcPts val="0"/>
              </a:spcAft>
              <a:buFontTx/>
              <a:buAutoNum type="arabicPeriod" startAt="2"/>
              <a:defRPr/>
            </a:pPr>
            <a:endParaRPr lang="el-GR" sz="1400" b="1" dirty="0">
              <a:latin typeface="+mn-lt"/>
              <a:cs typeface="+mn-cs"/>
            </a:endParaRPr>
          </a:p>
          <a:p>
            <a:pPr marL="342900" indent="-342900" fontAlgn="auto">
              <a:spcBef>
                <a:spcPts val="0"/>
              </a:spcBef>
              <a:spcAft>
                <a:spcPts val="0"/>
              </a:spcAft>
              <a:buFontTx/>
              <a:buAutoNum type="arabicPeriod" startAt="2"/>
              <a:defRPr/>
            </a:pPr>
            <a:r>
              <a:rPr lang="el-GR" sz="1400" b="1" dirty="0">
                <a:latin typeface="+mn-lt"/>
                <a:cs typeface="+mn-cs"/>
              </a:rPr>
              <a:t>Προσανατολισμός στον προγραμματισμό, γρήγορη αντίδραση </a:t>
            </a:r>
          </a:p>
        </p:txBody>
      </p:sp>
      <p:sp>
        <p:nvSpPr>
          <p:cNvPr id="32" name="TextBox 31">
            <a:extLst>
              <a:ext uri="{FF2B5EF4-FFF2-40B4-BE49-F238E27FC236}"/>
            </a:extLst>
          </p:cNvPr>
          <p:cNvSpPr txBox="1"/>
          <p:nvPr/>
        </p:nvSpPr>
        <p:spPr>
          <a:xfrm>
            <a:off x="7761288" y="3910013"/>
            <a:ext cx="3251200" cy="2462212"/>
          </a:xfrm>
          <a:prstGeom prst="rect">
            <a:avLst/>
          </a:prstGeom>
          <a:solidFill>
            <a:schemeClr val="bg1"/>
          </a:solidFill>
          <a:ln w="19050">
            <a:solidFill>
              <a:schemeClr val="bg2">
                <a:lumMod val="50000"/>
              </a:schemeClr>
            </a:solidFill>
            <a:prstDash val="sysDash"/>
          </a:ln>
        </p:spPr>
        <p:txBody>
          <a:bodyPr>
            <a:spAutoFit/>
          </a:bodyPr>
          <a:lstStyle/>
          <a:p>
            <a:pPr marL="342900" indent="-342900" fontAlgn="auto">
              <a:spcBef>
                <a:spcPts val="0"/>
              </a:spcBef>
              <a:spcAft>
                <a:spcPts val="0"/>
              </a:spcAft>
              <a:buFontTx/>
              <a:buAutoNum type="arabicPeriod"/>
              <a:defRPr/>
            </a:pPr>
            <a:r>
              <a:rPr lang="el-GR" sz="1400" b="1" dirty="0">
                <a:latin typeface="+mn-lt"/>
                <a:cs typeface="+mn-cs"/>
              </a:rPr>
              <a:t>Οργανική δομή, ομαδική εργασία: συμμετοχική, αποκεντρωμένη</a:t>
            </a:r>
          </a:p>
          <a:p>
            <a:pPr fontAlgn="auto">
              <a:spcBef>
                <a:spcPts val="0"/>
              </a:spcBef>
              <a:spcAft>
                <a:spcPts val="0"/>
              </a:spcAft>
              <a:defRPr/>
            </a:pPr>
            <a:endParaRPr lang="el-GR" sz="1400" b="1" dirty="0">
              <a:latin typeface="+mn-lt"/>
              <a:cs typeface="+mn-cs"/>
            </a:endParaRPr>
          </a:p>
          <a:p>
            <a:pPr marL="342900" indent="-342900" fontAlgn="auto">
              <a:spcBef>
                <a:spcPts val="0"/>
              </a:spcBef>
              <a:spcAft>
                <a:spcPts val="0"/>
              </a:spcAft>
              <a:buFontTx/>
              <a:buAutoNum type="arabicPeriod" startAt="2"/>
              <a:defRPr/>
            </a:pPr>
            <a:r>
              <a:rPr lang="el-GR" sz="1400" b="1" dirty="0">
                <a:latin typeface="+mn-lt"/>
                <a:cs typeface="+mn-cs"/>
              </a:rPr>
              <a:t>Πολλά τμήματα, διαφοροποιημένα, εκτεταμένη </a:t>
            </a:r>
            <a:r>
              <a:rPr lang="el-GR" sz="1400" b="1" dirty="0" err="1">
                <a:latin typeface="+mn-lt"/>
                <a:cs typeface="+mn-cs"/>
              </a:rPr>
              <a:t>διεπαφή</a:t>
            </a:r>
            <a:endParaRPr lang="el-GR" sz="1400" b="1" dirty="0">
              <a:latin typeface="+mn-lt"/>
              <a:cs typeface="+mn-cs"/>
            </a:endParaRPr>
          </a:p>
          <a:p>
            <a:pPr marL="342900" indent="-342900" fontAlgn="auto">
              <a:spcBef>
                <a:spcPts val="0"/>
              </a:spcBef>
              <a:spcAft>
                <a:spcPts val="0"/>
              </a:spcAft>
              <a:buFontTx/>
              <a:buAutoNum type="arabicPeriod" startAt="2"/>
              <a:defRPr/>
            </a:pPr>
            <a:endParaRPr lang="el-GR" sz="1400" b="1" dirty="0">
              <a:latin typeface="+mn-lt"/>
              <a:cs typeface="+mn-cs"/>
            </a:endParaRPr>
          </a:p>
          <a:p>
            <a:pPr marL="342900" indent="-342900" fontAlgn="auto">
              <a:spcBef>
                <a:spcPts val="0"/>
              </a:spcBef>
              <a:spcAft>
                <a:spcPts val="0"/>
              </a:spcAft>
              <a:buFontTx/>
              <a:buAutoNum type="arabicPeriod" startAt="2"/>
              <a:defRPr/>
            </a:pPr>
            <a:r>
              <a:rPr lang="el-GR" sz="1400" b="1" dirty="0">
                <a:latin typeface="+mn-lt"/>
                <a:cs typeface="+mn-cs"/>
              </a:rPr>
              <a:t>Πολλοί ρόλοι ενοποίησης</a:t>
            </a:r>
          </a:p>
          <a:p>
            <a:pPr marL="342900" indent="-342900" fontAlgn="auto">
              <a:spcBef>
                <a:spcPts val="0"/>
              </a:spcBef>
              <a:spcAft>
                <a:spcPts val="0"/>
              </a:spcAft>
              <a:buFontTx/>
              <a:buAutoNum type="arabicPeriod" startAt="2"/>
              <a:defRPr/>
            </a:pPr>
            <a:endParaRPr lang="el-GR" sz="1400" b="1" dirty="0">
              <a:latin typeface="+mn-lt"/>
              <a:cs typeface="+mn-cs"/>
            </a:endParaRPr>
          </a:p>
          <a:p>
            <a:pPr marL="342900" indent="-342900" fontAlgn="auto">
              <a:spcBef>
                <a:spcPts val="0"/>
              </a:spcBef>
              <a:spcAft>
                <a:spcPts val="0"/>
              </a:spcAft>
              <a:buFontTx/>
              <a:buAutoNum type="arabicPeriod" startAt="2"/>
              <a:defRPr/>
            </a:pPr>
            <a:r>
              <a:rPr lang="el-GR" sz="1400" b="1" dirty="0">
                <a:latin typeface="+mn-lt"/>
                <a:cs typeface="+mn-cs"/>
              </a:rPr>
              <a:t>Εκτεταμένος προγραμματισμός, πρόγνωση, πολύ γρήγορη αντίδραση </a:t>
            </a:r>
          </a:p>
        </p:txBody>
      </p:sp>
      <p:sp>
        <p:nvSpPr>
          <p:cNvPr id="2" name="Βέλος: Πεντάγωνο 1">
            <a:extLst>
              <a:ext uri="{FF2B5EF4-FFF2-40B4-BE49-F238E27FC236}"/>
            </a:extLst>
          </p:cNvPr>
          <p:cNvSpPr/>
          <p:nvPr/>
        </p:nvSpPr>
        <p:spPr>
          <a:xfrm>
            <a:off x="228600" y="898525"/>
            <a:ext cx="3105150" cy="1957388"/>
          </a:xfrm>
          <a:prstGeom prst="homePlat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Aft>
                <a:spcPts val="600"/>
              </a:spcAft>
              <a:defRPr/>
            </a:pPr>
            <a:r>
              <a:rPr lang="el-GR" b="1" dirty="0"/>
              <a:t>Πλαίσιο συγκυριών  περιβαλλοντικής αβεβαιότητας &amp; αντιδράσεις του οργανισμού</a:t>
            </a:r>
            <a:endParaRPr lang="en-US" b="1"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0850" y="406400"/>
            <a:ext cx="11339513" cy="785813"/>
          </a:xfrm>
        </p:spPr>
        <p:txBody>
          <a:bodyPr/>
          <a:lstStyle/>
          <a:p>
            <a:pPr eaLnBrk="1" fontAlgn="auto" hangingPunct="1">
              <a:spcAft>
                <a:spcPts val="0"/>
              </a:spcAft>
              <a:defRPr/>
            </a:pPr>
            <a:r>
              <a:rPr lang="el-GR" sz="2000" b="1" dirty="0"/>
              <a:t>Ομάδες Δυνάμεων του Εξωτερικού Περιβάλλοντος </a:t>
            </a:r>
            <a:br>
              <a:rPr lang="el-GR" sz="2000" b="1" dirty="0"/>
            </a:br>
            <a:r>
              <a:rPr lang="el-GR" sz="2000" b="1" dirty="0"/>
              <a:t>που επιδρούν σε μια Επιχείρηση ή Οργανισμό</a:t>
            </a:r>
            <a:br>
              <a:rPr lang="el-GR" sz="2000" b="1" dirty="0"/>
            </a:br>
            <a:endParaRPr lang="el-GR" sz="2000" b="1" dirty="0"/>
          </a:p>
        </p:txBody>
      </p:sp>
      <p:sp>
        <p:nvSpPr>
          <p:cNvPr id="3" name="Θέση υποσέλιδου 2"/>
          <p:cNvSpPr>
            <a:spLocks noGrp="1"/>
          </p:cNvSpPr>
          <p:nvPr>
            <p:ph type="ftr" sz="quarter" idx="33"/>
          </p:nvPr>
        </p:nvSpPr>
        <p:spPr>
          <a:xfrm>
            <a:off x="6330950" y="7064375"/>
            <a:ext cx="4114800" cy="206375"/>
          </a:xfrm>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a:xfrm>
            <a:off x="11403013" y="6211888"/>
            <a:ext cx="538162" cy="365125"/>
          </a:xfrm>
        </p:spPr>
        <p:txBody>
          <a:bodyPr/>
          <a:lstStyle/>
          <a:p>
            <a:pPr>
              <a:defRPr/>
            </a:pPr>
            <a:fld id="{6B057A67-0B92-4B74-921C-B902E3906CFF}" type="slidenum">
              <a:rPr lang="el-GR"/>
              <a:pPr>
                <a:defRPr/>
              </a:pPr>
              <a:t>9</a:t>
            </a:fld>
            <a:endParaRPr lang="el-GR" dirty="0"/>
          </a:p>
        </p:txBody>
      </p:sp>
      <p:sp>
        <p:nvSpPr>
          <p:cNvPr id="43031" name="TextBox 37"/>
          <p:cNvSpPr txBox="1">
            <a:spLocks noChangeArrowheads="1"/>
          </p:cNvSpPr>
          <p:nvPr/>
        </p:nvSpPr>
        <p:spPr bwMode="auto">
          <a:xfrm>
            <a:off x="9807575" y="5916613"/>
            <a:ext cx="1411288" cy="646112"/>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graphicFrame>
        <p:nvGraphicFramePr>
          <p:cNvPr id="43013" name="Γράφημα 52"/>
          <p:cNvGraphicFramePr>
            <a:graphicFrameLocks/>
          </p:cNvGraphicFramePr>
          <p:nvPr/>
        </p:nvGraphicFramePr>
        <p:xfrm>
          <a:off x="5551488" y="2462213"/>
          <a:ext cx="3338512" cy="2903537"/>
        </p:xfrm>
        <a:graphic>
          <a:graphicData uri="http://schemas.openxmlformats.org/presentationml/2006/ole">
            <p:oleObj spid="_x0000_s43013" r:id="rId4" imgW="3334801" imgH="2901948" progId="Excel.Chart.8">
              <p:embed/>
            </p:oleObj>
          </a:graphicData>
        </a:graphic>
      </p:graphicFrame>
      <p:graphicFrame>
        <p:nvGraphicFramePr>
          <p:cNvPr id="43014" name="Γράφημα 53"/>
          <p:cNvGraphicFramePr>
            <a:graphicFrameLocks/>
          </p:cNvGraphicFramePr>
          <p:nvPr/>
        </p:nvGraphicFramePr>
        <p:xfrm>
          <a:off x="3336925" y="1314450"/>
          <a:ext cx="2114550" cy="1855788"/>
        </p:xfrm>
        <a:graphic>
          <a:graphicData uri="http://schemas.openxmlformats.org/presentationml/2006/ole">
            <p:oleObj spid="_x0000_s43014" r:id="rId5" imgW="2115495" imgH="1853345" progId="Excel.Chart.8">
              <p:embed/>
            </p:oleObj>
          </a:graphicData>
        </a:graphic>
      </p:graphicFrame>
      <p:sp>
        <p:nvSpPr>
          <p:cNvPr id="43032" name="Text Placeholder 24"/>
          <p:cNvSpPr txBox="1">
            <a:spLocks/>
          </p:cNvSpPr>
          <p:nvPr/>
        </p:nvSpPr>
        <p:spPr bwMode="auto">
          <a:xfrm>
            <a:off x="6330950" y="3429000"/>
            <a:ext cx="1736725" cy="1065213"/>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ΕΠΙΧΕΙΡΗΣΗ</a:t>
            </a:r>
          </a:p>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ή</a:t>
            </a:r>
          </a:p>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ΟΡΓΑΝΙΣΜΟΣ</a:t>
            </a:r>
            <a:endParaRPr lang="el-GR" sz="1600">
              <a:solidFill>
                <a:srgbClr val="404040"/>
              </a:solidFill>
              <a:latin typeface="Calibri" pitchFamily="34" charset="0"/>
            </a:endParaRPr>
          </a:p>
        </p:txBody>
      </p:sp>
      <p:sp>
        <p:nvSpPr>
          <p:cNvPr id="6" name="Ορθογώνιο 5">
            <a:extLst>
              <a:ext uri="{FF2B5EF4-FFF2-40B4-BE49-F238E27FC236}"/>
            </a:extLst>
          </p:cNvPr>
          <p:cNvSpPr/>
          <p:nvPr/>
        </p:nvSpPr>
        <p:spPr>
          <a:xfrm>
            <a:off x="3730625" y="1979613"/>
            <a:ext cx="1320800" cy="585787"/>
          </a:xfrm>
          <a:prstGeom prst="rect">
            <a:avLst/>
          </a:prstGeom>
        </p:spPr>
        <p:txBody>
          <a:bodyPr>
            <a:spAutoFit/>
          </a:bodyPr>
          <a:lstStyle/>
          <a:p>
            <a:pPr algn="ctr" fontAlgn="auto">
              <a:spcBef>
                <a:spcPts val="0"/>
              </a:spcBef>
              <a:spcAft>
                <a:spcPts val="0"/>
              </a:spcAft>
              <a:defRPr/>
            </a:pPr>
            <a:r>
              <a:rPr lang="el-GR" sz="1600" b="1" dirty="0">
                <a:solidFill>
                  <a:schemeClr val="tx1">
                    <a:lumMod val="75000"/>
                    <a:lumOff val="25000"/>
                  </a:schemeClr>
                </a:solidFill>
                <a:latin typeface="+mn-lt"/>
                <a:cs typeface="+mn-cs"/>
              </a:rPr>
              <a:t>Πολιτιστικές Δυνάμεις</a:t>
            </a:r>
          </a:p>
        </p:txBody>
      </p:sp>
      <p:cxnSp>
        <p:nvCxnSpPr>
          <p:cNvPr id="10" name="Ευθύγραμμο βέλος σύνδεσης 9">
            <a:extLst>
              <a:ext uri="{FF2B5EF4-FFF2-40B4-BE49-F238E27FC236}"/>
            </a:extLst>
          </p:cNvPr>
          <p:cNvCxnSpPr>
            <a:cxnSpLocks/>
          </p:cNvCxnSpPr>
          <p:nvPr/>
        </p:nvCxnSpPr>
        <p:spPr>
          <a:xfrm flipH="1">
            <a:off x="8388350" y="2697163"/>
            <a:ext cx="731838" cy="349250"/>
          </a:xfrm>
          <a:prstGeom prst="straightConnector1">
            <a:avLst/>
          </a:prstGeom>
          <a:ln w="762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43018" name="Γράφημα 17"/>
          <p:cNvGraphicFramePr>
            <a:graphicFrameLocks/>
          </p:cNvGraphicFramePr>
          <p:nvPr/>
        </p:nvGraphicFramePr>
        <p:xfrm>
          <a:off x="8747125" y="1244600"/>
          <a:ext cx="2419350" cy="1995488"/>
        </p:xfrm>
        <a:graphic>
          <a:graphicData uri="http://schemas.openxmlformats.org/presentationml/2006/ole">
            <p:oleObj spid="_x0000_s43018" r:id="rId6" imgW="2420322" imgH="1993565" progId="Excel.Chart.8">
              <p:embed/>
            </p:oleObj>
          </a:graphicData>
        </a:graphic>
      </p:graphicFrame>
      <p:sp>
        <p:nvSpPr>
          <p:cNvPr id="19" name="Ορθογώνιο 18">
            <a:extLst>
              <a:ext uri="{FF2B5EF4-FFF2-40B4-BE49-F238E27FC236}"/>
            </a:extLst>
          </p:cNvPr>
          <p:cNvSpPr/>
          <p:nvPr/>
        </p:nvSpPr>
        <p:spPr>
          <a:xfrm>
            <a:off x="9174163" y="1951038"/>
            <a:ext cx="1565275" cy="585787"/>
          </a:xfrm>
          <a:prstGeom prst="rect">
            <a:avLst/>
          </a:prstGeom>
        </p:spPr>
        <p:txBody>
          <a:bodyPr>
            <a:spAutoFit/>
          </a:bodyPr>
          <a:lstStyle/>
          <a:p>
            <a:pPr algn="ctr" fontAlgn="auto">
              <a:spcBef>
                <a:spcPts val="0"/>
              </a:spcBef>
              <a:spcAft>
                <a:spcPts val="0"/>
              </a:spcAft>
              <a:defRPr/>
            </a:pPr>
            <a:r>
              <a:rPr lang="el-GR" sz="1600" b="1" dirty="0">
                <a:solidFill>
                  <a:schemeClr val="tx1">
                    <a:lumMod val="75000"/>
                    <a:lumOff val="25000"/>
                  </a:schemeClr>
                </a:solidFill>
                <a:latin typeface="+mn-lt"/>
                <a:cs typeface="+mn-cs"/>
              </a:rPr>
              <a:t>Ανταγωνιστικές Δυνάμεις</a:t>
            </a:r>
          </a:p>
        </p:txBody>
      </p:sp>
      <p:sp>
        <p:nvSpPr>
          <p:cNvPr id="21" name="Ορθογώνιο 20">
            <a:extLst>
              <a:ext uri="{FF2B5EF4-FFF2-40B4-BE49-F238E27FC236}"/>
            </a:extLst>
          </p:cNvPr>
          <p:cNvSpPr/>
          <p:nvPr/>
        </p:nvSpPr>
        <p:spPr>
          <a:xfrm>
            <a:off x="3733800" y="5319713"/>
            <a:ext cx="1320800" cy="584200"/>
          </a:xfrm>
          <a:prstGeom prst="rect">
            <a:avLst/>
          </a:prstGeom>
        </p:spPr>
        <p:txBody>
          <a:bodyPr>
            <a:spAutoFit/>
          </a:bodyPr>
          <a:lstStyle/>
          <a:p>
            <a:pPr algn="ctr" fontAlgn="auto">
              <a:spcBef>
                <a:spcPts val="0"/>
              </a:spcBef>
              <a:spcAft>
                <a:spcPts val="0"/>
              </a:spcAft>
              <a:defRPr/>
            </a:pPr>
            <a:r>
              <a:rPr lang="el-GR" sz="1600" b="1" dirty="0">
                <a:solidFill>
                  <a:schemeClr val="tx1">
                    <a:lumMod val="75000"/>
                    <a:lumOff val="25000"/>
                  </a:schemeClr>
                </a:solidFill>
                <a:latin typeface="+mn-lt"/>
                <a:cs typeface="+mn-cs"/>
              </a:rPr>
              <a:t>Κοινωνικές Δυνάμεις</a:t>
            </a:r>
          </a:p>
        </p:txBody>
      </p:sp>
      <p:sp>
        <p:nvSpPr>
          <p:cNvPr id="23" name="Ορθογώνιο 22">
            <a:extLst>
              <a:ext uri="{FF2B5EF4-FFF2-40B4-BE49-F238E27FC236}"/>
            </a:extLst>
          </p:cNvPr>
          <p:cNvSpPr/>
          <p:nvPr/>
        </p:nvSpPr>
        <p:spPr>
          <a:xfrm>
            <a:off x="9247188" y="5407025"/>
            <a:ext cx="1322387" cy="584200"/>
          </a:xfrm>
          <a:prstGeom prst="rect">
            <a:avLst/>
          </a:prstGeom>
        </p:spPr>
        <p:txBody>
          <a:bodyPr>
            <a:spAutoFit/>
          </a:bodyPr>
          <a:lstStyle/>
          <a:p>
            <a:pPr algn="ctr" fontAlgn="auto">
              <a:spcBef>
                <a:spcPts val="0"/>
              </a:spcBef>
              <a:spcAft>
                <a:spcPts val="0"/>
              </a:spcAft>
              <a:defRPr/>
            </a:pPr>
            <a:r>
              <a:rPr lang="el-GR" sz="1600" b="1" dirty="0">
                <a:solidFill>
                  <a:schemeClr val="tx1">
                    <a:lumMod val="75000"/>
                    <a:lumOff val="25000"/>
                  </a:schemeClr>
                </a:solidFill>
                <a:latin typeface="+mn-lt"/>
                <a:cs typeface="+mn-cs"/>
              </a:rPr>
              <a:t>Πολιτικές Δυνάμεις</a:t>
            </a:r>
          </a:p>
        </p:txBody>
      </p:sp>
      <p:cxnSp>
        <p:nvCxnSpPr>
          <p:cNvPr id="40" name="Ευθύγραμμο βέλος σύνδεσης 39">
            <a:extLst>
              <a:ext uri="{FF2B5EF4-FFF2-40B4-BE49-F238E27FC236}"/>
            </a:extLst>
          </p:cNvPr>
          <p:cNvCxnSpPr>
            <a:cxnSpLocks/>
          </p:cNvCxnSpPr>
          <p:nvPr/>
        </p:nvCxnSpPr>
        <p:spPr>
          <a:xfrm flipH="1" flipV="1">
            <a:off x="8535988" y="4743450"/>
            <a:ext cx="711200" cy="396875"/>
          </a:xfrm>
          <a:prstGeom prst="straightConnector1">
            <a:avLst/>
          </a:prstGeom>
          <a:ln w="762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3" name="Ευθύγραμμο βέλος σύνδεσης 42">
            <a:extLst>
              <a:ext uri="{FF2B5EF4-FFF2-40B4-BE49-F238E27FC236}"/>
            </a:extLst>
          </p:cNvPr>
          <p:cNvCxnSpPr>
            <a:cxnSpLocks/>
          </p:cNvCxnSpPr>
          <p:nvPr/>
        </p:nvCxnSpPr>
        <p:spPr>
          <a:xfrm>
            <a:off x="5211763" y="2679700"/>
            <a:ext cx="722312" cy="355600"/>
          </a:xfrm>
          <a:prstGeom prst="straightConnector1">
            <a:avLst/>
          </a:prstGeom>
          <a:ln w="762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4" name="Ευθύγραμμο βέλος σύνδεσης 43">
            <a:extLst>
              <a:ext uri="{FF2B5EF4-FFF2-40B4-BE49-F238E27FC236}"/>
            </a:extLst>
          </p:cNvPr>
          <p:cNvCxnSpPr>
            <a:cxnSpLocks/>
          </p:cNvCxnSpPr>
          <p:nvPr/>
        </p:nvCxnSpPr>
        <p:spPr>
          <a:xfrm flipV="1">
            <a:off x="5248275" y="4749800"/>
            <a:ext cx="720725" cy="376238"/>
          </a:xfrm>
          <a:prstGeom prst="straightConnector1">
            <a:avLst/>
          </a:prstGeom>
          <a:ln w="762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43025" name="Γράφημα 44"/>
          <p:cNvGraphicFramePr>
            <a:graphicFrameLocks/>
          </p:cNvGraphicFramePr>
          <p:nvPr/>
        </p:nvGraphicFramePr>
        <p:xfrm>
          <a:off x="8747125" y="4692650"/>
          <a:ext cx="2419350" cy="1995488"/>
        </p:xfrm>
        <a:graphic>
          <a:graphicData uri="http://schemas.openxmlformats.org/presentationml/2006/ole">
            <p:oleObj spid="_x0000_s43025" r:id="rId7" imgW="2420322" imgH="1993565" progId="Excel.Chart.8">
              <p:embed/>
            </p:oleObj>
          </a:graphicData>
        </a:graphic>
      </p:graphicFrame>
      <p:graphicFrame>
        <p:nvGraphicFramePr>
          <p:cNvPr id="43026" name="Γράφημα 45"/>
          <p:cNvGraphicFramePr>
            <a:graphicFrameLocks/>
          </p:cNvGraphicFramePr>
          <p:nvPr/>
        </p:nvGraphicFramePr>
        <p:xfrm>
          <a:off x="3176588" y="1258888"/>
          <a:ext cx="2419350" cy="1995487"/>
        </p:xfrm>
        <a:graphic>
          <a:graphicData uri="http://schemas.openxmlformats.org/presentationml/2006/ole">
            <p:oleObj spid="_x0000_s43026" r:id="rId8" imgW="2420322" imgH="1999661" progId="Excel.Chart.8">
              <p:embed/>
            </p:oleObj>
          </a:graphicData>
        </a:graphic>
      </p:graphicFrame>
      <p:graphicFrame>
        <p:nvGraphicFramePr>
          <p:cNvPr id="43027" name="Γράφημα 46"/>
          <p:cNvGraphicFramePr>
            <a:graphicFrameLocks/>
          </p:cNvGraphicFramePr>
          <p:nvPr/>
        </p:nvGraphicFramePr>
        <p:xfrm>
          <a:off x="3176588" y="4595813"/>
          <a:ext cx="2419350" cy="1995487"/>
        </p:xfrm>
        <a:graphic>
          <a:graphicData uri="http://schemas.openxmlformats.org/presentationml/2006/ole">
            <p:oleObj spid="_x0000_s43027" r:id="rId9" imgW="2420322" imgH="1993565" progId="Excel.Chart.8">
              <p:embed/>
            </p:oleObj>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Θέμα του Office">
  <a:themeElements>
    <a:clrScheme name="Custom 135">
      <a:dk1>
        <a:sysClr val="windowText" lastClr="000000"/>
      </a:dk1>
      <a:lt1>
        <a:srgbClr val="FFFFFF"/>
      </a:lt1>
      <a:dk2>
        <a:srgbClr val="3F3F3F"/>
      </a:dk2>
      <a:lt2>
        <a:srgbClr val="F2F2F2"/>
      </a:lt2>
      <a:accent1>
        <a:srgbClr val="8E40C8"/>
      </a:accent1>
      <a:accent2>
        <a:srgbClr val="D1A458"/>
      </a:accent2>
      <a:accent3>
        <a:srgbClr val="219550"/>
      </a:accent3>
      <a:accent4>
        <a:srgbClr val="5AA2C8"/>
      </a:accent4>
      <a:accent5>
        <a:srgbClr val="D1737B"/>
      </a:accent5>
      <a:accent6>
        <a:srgbClr val="7B7931"/>
      </a:accent6>
      <a:hlink>
        <a:srgbClr val="8E40C8"/>
      </a:hlink>
      <a:folHlink>
        <a:srgbClr val="8E40C8"/>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solidFill>
            <a:schemeClr val="accent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Θέμα του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4021</Words>
  <Application>Microsoft Office PowerPoint</Application>
  <PresentationFormat>Προσαρμογή</PresentationFormat>
  <Paragraphs>1069</Paragraphs>
  <Slides>86</Slides>
  <Notes>77</Notes>
  <HiddenSlides>0</HiddenSlides>
  <MMClips>0</MMClips>
  <ScaleCrop>false</ScaleCrop>
  <HeadingPairs>
    <vt:vector size="8" baseType="variant">
      <vt:variant>
        <vt:lpstr>Γραμματοσειρές που χρησιμοποιούνται</vt:lpstr>
      </vt:variant>
      <vt:variant>
        <vt:i4>9</vt:i4>
      </vt:variant>
      <vt:variant>
        <vt:lpstr>Πρότυπο σχεδίασης</vt:lpstr>
      </vt:variant>
      <vt:variant>
        <vt:i4>23</vt:i4>
      </vt:variant>
      <vt:variant>
        <vt:lpstr>Ενσωματωμένοι διακομιστές OLE</vt:lpstr>
      </vt:variant>
      <vt:variant>
        <vt:i4>1</vt:i4>
      </vt:variant>
      <vt:variant>
        <vt:lpstr>Τίτλοι διαφανειών</vt:lpstr>
      </vt:variant>
      <vt:variant>
        <vt:i4>86</vt:i4>
      </vt:variant>
    </vt:vector>
  </HeadingPairs>
  <TitlesOfParts>
    <vt:vector size="119" baseType="lpstr">
      <vt:lpstr>Arial</vt:lpstr>
      <vt:lpstr>Cambria</vt:lpstr>
      <vt:lpstr>Calibri</vt:lpstr>
      <vt:lpstr>Wingdings</vt:lpstr>
      <vt:lpstr>Courier New</vt:lpstr>
      <vt:lpstr>+mn-ea</vt:lpstr>
      <vt:lpstr>HellasAlla</vt:lpstr>
      <vt:lpstr>Times New Roman</vt:lpstr>
      <vt:lpstr>SimSun</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Γράφημα του Microsoft Excel</vt:lpstr>
      <vt:lpstr>ΟΙ ΕΠΙΔΡΑΣΕΙΣ ΤΩΝ ΚΥΡΙΟΤΕΡΩΝ ΘΕΩΡΗΤΙΚΩΝ ΡΕΥΜΑΤΩΝ ΤΗΣ ΔΙΟΙΚΗΤΙΚΗΣ ΕΠΙΣΤΗΜΗΣ ΣΤΟΝ ΣΧΕΔΙΑΣΜΟ ΤΗΣ ΟΡΓΑΝΩΤΙΚΗΣ ΔΟΜΗΣ</vt:lpstr>
      <vt:lpstr>Μέρος 2ο </vt:lpstr>
      <vt:lpstr>Διαφάνεια 3</vt:lpstr>
      <vt:lpstr>Σχεδιασμός Οργανωτικής Δομής της Επιχείρησης</vt:lpstr>
      <vt:lpstr>Διαφάνεια 5</vt:lpstr>
      <vt:lpstr>Που ένα διοικητικό στέλεχος, το οποίο αντιμετωπίζει ένα πρόβλημα σχεδιασμού Οργανωτικής Δομής θα πρέπει να εξετάσει συστηματικά και να απαντήσει :</vt:lpstr>
      <vt:lpstr>Διαφάνεια 7</vt:lpstr>
      <vt:lpstr>Κεφάλαιο 3ο</vt:lpstr>
      <vt:lpstr>Ομάδες Δυνάμεων του Εξωτερικού Περιβάλλοντος  που επιδρούν σε μια Επιχείρηση ή Οργανισμό </vt:lpstr>
      <vt:lpstr>Παράδειγμα: Ομάδα ανταγωνιστικών δυνάμεων</vt:lpstr>
      <vt:lpstr>Starbucks: δείγμα συνθηκών γενικού περιβάλλοντος  </vt:lpstr>
      <vt:lpstr>Διαφάνεια 12</vt:lpstr>
      <vt:lpstr>Αρχικά μπορούμε να διακρίνουμε το περιβάλλον μέσα στο οποίο λειτουργεί μια επιχείρηση σε 2 μόνο κατηγορίες:</vt:lpstr>
      <vt:lpstr>Σταθερό Περιβάλλον</vt:lpstr>
      <vt:lpstr>Μεταβαλλόμενο (αβέβαιο) περιβάλλον </vt:lpstr>
      <vt:lpstr>Σταθερό Περιβάλλον</vt:lpstr>
      <vt:lpstr>Διαφάνεια 17</vt:lpstr>
      <vt:lpstr>Διαφάνεια 18</vt:lpstr>
      <vt:lpstr>Ένα σταθερό περιβάλλον χαρακτηρίζεται από: </vt:lpstr>
      <vt:lpstr>Παραδείγματα επιχειρήσεων που θεωρούνται ότι λειτουργούν σε σταθερό περιβάλλον: </vt:lpstr>
      <vt:lpstr>Οι αλλαγές σε ένα σταθερό περιβάλλον:</vt:lpstr>
      <vt:lpstr> Αλυσίδες  εστιατορίων πρόχειρου φαγητού (Fast Foods) </vt:lpstr>
      <vt:lpstr>Διαφάνεια 23</vt:lpstr>
      <vt:lpstr>Μεταβαλλόμενο Περιβάλλον</vt:lpstr>
      <vt:lpstr>Μεταβαλλόμενο Περιβάλλον</vt:lpstr>
      <vt:lpstr>Μεταβαλλόμενο Περιβάλλον</vt:lpstr>
      <vt:lpstr>Παραδείγματα επιχειρήσεων που λειτουργούν σε μεταβαλλόμενο περιβάλλον</vt:lpstr>
      <vt:lpstr>Διαφάνεια 28</vt:lpstr>
      <vt:lpstr>Διαφάνεια 29</vt:lpstr>
      <vt:lpstr>Διαφάνεια 30</vt:lpstr>
      <vt:lpstr>Επεξήγηση</vt:lpstr>
      <vt:lpstr>Διαφάνεια 32</vt:lpstr>
      <vt:lpstr>Επεξήγηση</vt:lpstr>
      <vt:lpstr>Διαφάνεια 34</vt:lpstr>
      <vt:lpstr>Περιβαλλοντική Αβεβαιότητα</vt:lpstr>
      <vt:lpstr>Περιβαλλοντική Αβεβαιότητα</vt:lpstr>
      <vt:lpstr>Μπορούν να συνδυαστούν σε ένα πλαίσιο για την αξιολόγηση της περιβαλλοντικής αβεβαιότητας</vt:lpstr>
      <vt:lpstr>Διαφάνεια 38</vt:lpstr>
      <vt:lpstr>Προσαρμογή Οργανωτικής Δομής στο Περιβάλλον  </vt:lpstr>
      <vt:lpstr>Μηχανιστική &amp; Οργανική Οργανωτική Δομή </vt:lpstr>
      <vt:lpstr>Τύποι  Οργανωτικής Δομής</vt:lpstr>
      <vt:lpstr>Χαρακτηριστικά Στοιχεία και Διαφορές Μηχανιστικής και Οργανικής Οργανωτικής Δομής </vt:lpstr>
      <vt:lpstr>Μηχανιστικός Τύπος Οργάνωσης</vt:lpstr>
      <vt:lpstr>Διαφάνεια 44</vt:lpstr>
      <vt:lpstr>Διαφάνεια 45</vt:lpstr>
      <vt:lpstr>Οργανική Οργανωτική Δομή</vt:lpstr>
      <vt:lpstr>Διαφάνεια 47</vt:lpstr>
      <vt:lpstr>Διαφάνεια 48</vt:lpstr>
      <vt:lpstr>Διαφάνεια 49</vt:lpstr>
      <vt:lpstr>Πώς αλλάζουν τον εργασιακό χώρο οι σχεδιασμοί των οργανισμών; </vt:lpstr>
      <vt:lpstr> Πώς αλλάζουν τον εργασιακό χώρο οι σχεδιασμοί των οργανισμών; </vt:lpstr>
      <vt:lpstr>Πώς αλλάζουν τον εργασιακό χώρο οι σχεδιασμοί των οργανισμών;</vt:lpstr>
      <vt:lpstr>Πώς αλλάζουν τον εργασιακό χώρο οι σχεδιασμοί των οργανισμών;</vt:lpstr>
      <vt:lpstr>Εναλλακτικές οργανωτικού σχεδιασμού: από τους γραφειοκρατικούς στους προσαρμοστικούς οργανισμούς</vt:lpstr>
      <vt:lpstr>  Διαφοροποίηση και Ολοκλήρωση (Συνοχή) </vt:lpstr>
      <vt:lpstr>Παράδειγμα: Τρόπος σκέψης ενός διευθυντού παραγωγής</vt:lpstr>
      <vt:lpstr>Παράδειγμα: Τρόπος σκέψης ενός διευθυντού μάρκετινγκ </vt:lpstr>
      <vt:lpstr>Μελετητές της εξέλιξης των οργανώσεων</vt:lpstr>
      <vt:lpstr>Η έννοια της διαφοροποίησης</vt:lpstr>
      <vt:lpstr>Κοινές πηγές διαφοροποίησης των υποσυστημάτων: </vt:lpstr>
      <vt:lpstr>Διαφάνεια 61</vt:lpstr>
      <vt:lpstr>Τα μέσα επίτευξης της ολοκλήρωσης περιλαμβάνουν:</vt:lpstr>
      <vt:lpstr>Bασικό εννοιολογικό πλαίσιο των P. Lawrence και J. Lorsch</vt:lpstr>
      <vt:lpstr>Σχέση Περιβάλλοντος &amp; Οργάνωσης</vt:lpstr>
      <vt:lpstr>Διαφάνεια 65</vt:lpstr>
      <vt:lpstr>Παραδείγματα οργανωσιακών μονάδων  &amp; των αντίστοιχων  τομέων του περιβάλλοντός τους</vt:lpstr>
      <vt:lpstr>Βασικά στοιχεία σχεδιασμού υποσυστημάτων</vt:lpstr>
      <vt:lpstr>Ευρήματα των Lawrence και Lorsch</vt:lpstr>
      <vt:lpstr>Δυναμική μορφή βασικών μεταβλητών του εννοιολογικού πλαισίου των Lawrence  &amp; Lorsch</vt:lpstr>
      <vt:lpstr>Εμπειρική έρευνα σε δέκα επιχειρήσεις</vt:lpstr>
      <vt:lpstr>Εμπειρική έρευνα σε δέκα επιχειρήσεις</vt:lpstr>
      <vt:lpstr>Εμπειρική έρευνα σε δέκα επιχειρήσεις</vt:lpstr>
      <vt:lpstr>Διαφοροποίηση υποσυστημάτων ανάμεσα στα τμήματα έρευνας και ανάπτυξης (R&amp;D), παραγωγής και πωλήσεων</vt:lpstr>
      <vt:lpstr>                   Κύρια αποτελέσματα  &amp; συμπεράσματα  των μελετών των ερευνητών</vt:lpstr>
      <vt:lpstr>1ο Αποτέλεσμα - Συμπέρασμα</vt:lpstr>
      <vt:lpstr>2ο Αποτέλεσμα - Συμπέρασμα</vt:lpstr>
      <vt:lpstr>3ο Αποτέλεσμα – Συμπέρασμα </vt:lpstr>
      <vt:lpstr>4ο Αποτέλεσμα - Συμπέρασμα</vt:lpstr>
      <vt:lpstr>5ο Αποτέλεσμα - Συμπέρασμα</vt:lpstr>
      <vt:lpstr>Εισαγωγή στον Δομικό Σχεδιασμό των Οργανώσεων (περιβαλλοντικοί  παράγοντες &amp; οργανωσιακά   χαρακτηριστικά των αποτελεσματικών οργανώσεων)</vt:lpstr>
      <vt:lpstr>6ο Αποτέλεσμα - Συμπέρασμα</vt:lpstr>
      <vt:lpstr>6ο Αποτέλεσμα - Συμπέρασμα </vt:lpstr>
      <vt:lpstr>6 Μηχανισμοί Ολοκλήρωσης που χρησιμοποιούνται στη λήψη αποφάσεων</vt:lpstr>
      <vt:lpstr>Διαφάνεια 84</vt:lpstr>
      <vt:lpstr>Κλίμακα μηχανισμών για οριζόντια σχέση και συντονισμό</vt:lpstr>
      <vt:lpstr>Διαφάνεια 86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ΟΙ ΕΠΙΔΡΑΣΕΙΣ ΤΩΝ ΚΥΡΙΟΤΕΡΩΝ ΘΕΩΡΗΤΙΚΩΝ ΡΕΥΜΑΤΩΝ ΤΗΣ ΔΙΟΙΚΗΤΙΚΗΣ ΕΠΙΣΤΗΜΗΣ ΣΤΟΝ ΣΧΕΔΙΑΣΜΟ ΤΗΣ ΟΡΓΑΝΩΤΙΚΗΣ ΔΟΜΗΣ</dc:title>
  <dc:creator/>
  <cp:lastModifiedBy/>
  <cp:revision>1</cp:revision>
  <dcterms:created xsi:type="dcterms:W3CDTF">2018-10-08T16:47:44Z</dcterms:created>
  <dcterms:modified xsi:type="dcterms:W3CDTF">2019-11-29T08:39:48Z</dcterms:modified>
</cp:coreProperties>
</file>