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Default Extension="xlsx" ContentType="application/vnd.openxmlformats-officedocument.spreadsheetml.sheet"/>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Default Extension="svg" ContentType="image/svg+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charts/colors1.xml" ContentType="application/vnd.ms-office.chartcolorstyl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72"/>
  </p:notesMasterIdLst>
  <p:handoutMasterIdLst>
    <p:handoutMasterId r:id="rId73"/>
  </p:handoutMasterIdLst>
  <p:sldIdLst>
    <p:sldId id="256" r:id="rId2"/>
    <p:sldId id="258" r:id="rId3"/>
    <p:sldId id="859" r:id="rId4"/>
    <p:sldId id="860" r:id="rId5"/>
    <p:sldId id="861" r:id="rId6"/>
    <p:sldId id="862" r:id="rId7"/>
    <p:sldId id="863" r:id="rId8"/>
    <p:sldId id="369" r:id="rId9"/>
    <p:sldId id="865" r:id="rId10"/>
    <p:sldId id="872" r:id="rId11"/>
    <p:sldId id="866" r:id="rId12"/>
    <p:sldId id="867" r:id="rId13"/>
    <p:sldId id="868" r:id="rId14"/>
    <p:sldId id="869" r:id="rId15"/>
    <p:sldId id="875" r:id="rId16"/>
    <p:sldId id="871" r:id="rId17"/>
    <p:sldId id="876" r:id="rId18"/>
    <p:sldId id="877" r:id="rId19"/>
    <p:sldId id="570" r:id="rId20"/>
    <p:sldId id="878" r:id="rId21"/>
    <p:sldId id="879" r:id="rId22"/>
    <p:sldId id="359" r:id="rId23"/>
    <p:sldId id="880" r:id="rId24"/>
    <p:sldId id="881" r:id="rId25"/>
    <p:sldId id="882" r:id="rId26"/>
    <p:sldId id="883" r:id="rId27"/>
    <p:sldId id="884" r:id="rId28"/>
    <p:sldId id="885" r:id="rId29"/>
    <p:sldId id="886" r:id="rId30"/>
    <p:sldId id="887" r:id="rId31"/>
    <p:sldId id="888" r:id="rId32"/>
    <p:sldId id="889" r:id="rId33"/>
    <p:sldId id="891" r:id="rId34"/>
    <p:sldId id="890" r:id="rId35"/>
    <p:sldId id="924" r:id="rId36"/>
    <p:sldId id="430" r:id="rId37"/>
    <p:sldId id="893" r:id="rId38"/>
    <p:sldId id="894" r:id="rId39"/>
    <p:sldId id="892" r:id="rId40"/>
    <p:sldId id="895" r:id="rId41"/>
    <p:sldId id="896" r:id="rId42"/>
    <p:sldId id="897" r:id="rId43"/>
    <p:sldId id="898" r:id="rId44"/>
    <p:sldId id="899" r:id="rId45"/>
    <p:sldId id="276" r:id="rId46"/>
    <p:sldId id="900" r:id="rId47"/>
    <p:sldId id="901" r:id="rId48"/>
    <p:sldId id="902" r:id="rId49"/>
    <p:sldId id="904" r:id="rId50"/>
    <p:sldId id="519" r:id="rId51"/>
    <p:sldId id="905" r:id="rId52"/>
    <p:sldId id="906" r:id="rId53"/>
    <p:sldId id="907" r:id="rId54"/>
    <p:sldId id="909" r:id="rId55"/>
    <p:sldId id="267" r:id="rId56"/>
    <p:sldId id="910" r:id="rId57"/>
    <p:sldId id="911" r:id="rId58"/>
    <p:sldId id="912" r:id="rId59"/>
    <p:sldId id="913" r:id="rId60"/>
    <p:sldId id="914" r:id="rId61"/>
    <p:sldId id="915" r:id="rId62"/>
    <p:sldId id="916" r:id="rId63"/>
    <p:sldId id="917" r:id="rId64"/>
    <p:sldId id="586" r:id="rId65"/>
    <p:sldId id="918" r:id="rId66"/>
    <p:sldId id="919" r:id="rId67"/>
    <p:sldId id="920" r:id="rId68"/>
    <p:sldId id="921" r:id="rId69"/>
    <p:sldId id="923" r:id="rId70"/>
    <p:sldId id="922" r:id="rId71"/>
  </p:sldIdLst>
  <p:sldSz cx="12192000" cy="6858000"/>
  <p:notesSz cx="6858000" cy="9144000"/>
  <p:defaultTextStyle>
    <a:defPPr rtl="0">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5500"/>
    <a:srgbClr val="F7E49F"/>
    <a:srgbClr val="59595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Φωτεινό στυλ 2 - Έμφαση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Φωτεινό στυλ 3 - Έμφαση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8" autoAdjust="0"/>
    <p:restoredTop sz="93299" autoAdjust="0"/>
  </p:normalViewPr>
  <p:slideViewPr>
    <p:cSldViewPr snapToGrid="0">
      <p:cViewPr varScale="1">
        <p:scale>
          <a:sx n="92" d="100"/>
          <a:sy n="92" d="100"/>
        </p:scale>
        <p:origin x="-474" y="-102"/>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Worksheet4.xlsx"/></Relationships>
</file>

<file path=ppt/charts/chart1.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8F37-42C2-B0D2-6C48AB6DCBFD}"/>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8F37-42C2-B0D2-6C48AB6DCBFD}"/>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8F37-42C2-B0D2-6C48AB6DCBFD}"/>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8F37-42C2-B0D2-6C48AB6DCBFD}"/>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8F37-42C2-B0D2-6C48AB6DCBFD}"/>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ECB1-4315-80A9-5031DB24B1D4}"/>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ECB1-4315-80A9-5031DB24B1D4}"/>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ECB1-4315-80A9-5031DB24B1D4}"/>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ECB1-4315-80A9-5031DB24B1D4}"/>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ECB1-4315-80A9-5031DB24B1D4}"/>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l-GR"/>
  <c:chart>
    <c:autoTitleDeleted val="1"/>
    <c:plotArea>
      <c:layout/>
      <c:doughnutChart>
        <c:varyColors val="1"/>
        <c:ser>
          <c:idx val="0"/>
          <c:order val="0"/>
          <c:tx>
            <c:strRef>
              <c:f>Φύλλο1!$B$1</c:f>
              <c:strCache>
                <c:ptCount val="1"/>
                <c:pt idx="0">
                  <c:v>Πωλήσεις</c:v>
                </c:pt>
              </c:strCache>
            </c:strRef>
          </c:tx>
          <c:dPt>
            <c:idx val="0"/>
            <c:spPr>
              <a:solidFill>
                <a:schemeClr val="accent4"/>
              </a:solidFill>
              <a:ln w="19050">
                <a:noFill/>
              </a:ln>
              <a:effectLst/>
            </c:spPr>
            <c:extLst xmlns:c16r2="http://schemas.microsoft.com/office/drawing/2015/06/chart">
              <c:ext xmlns:c16="http://schemas.microsoft.com/office/drawing/2014/chart" uri="{C3380CC4-5D6E-409C-BE32-E72D297353CC}">
                <c16:uniqueId val="{00000001-5EFC-4192-A681-A41305E28C40}"/>
              </c:ext>
            </c:extLst>
          </c:dPt>
          <c:dPt>
            <c:idx val="1"/>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5EFC-4192-A681-A41305E28C40}"/>
              </c:ext>
            </c:extLst>
          </c:dPt>
          <c:dPt>
            <c:idx val="2"/>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5-5EFC-4192-A681-A41305E28C40}"/>
              </c:ext>
            </c:extLst>
          </c:dPt>
          <c:dPt>
            <c:idx val="3"/>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5EFC-4192-A681-A41305E28C40}"/>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5EFC-4192-A681-A41305E28C40}"/>
            </c:ext>
          </c:extLst>
        </c:ser>
        <c:firstSliceAng val="0"/>
        <c:holeSize val="90"/>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l-GR"/>
  <c:chart>
    <c:autoTitleDeleted val="1"/>
    <c:plotArea>
      <c:layout/>
      <c:doughnutChart>
        <c:varyColors val="1"/>
        <c:ser>
          <c:idx val="0"/>
          <c:order val="0"/>
          <c:tx>
            <c:strRef>
              <c:f>Φύλλο1!$B$1</c:f>
              <c:strCache>
                <c:ptCount val="1"/>
                <c:pt idx="0">
                  <c:v>Πωλήσεις</c:v>
                </c:pt>
              </c:strCache>
            </c:strRef>
          </c:tx>
          <c:spPr>
            <a:solidFill>
              <a:schemeClr val="accent1"/>
            </a:solidFill>
          </c:spPr>
          <c:dPt>
            <c:idx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CB1F-4B2E-86B7-7F5B7EFDADDB}"/>
              </c:ext>
            </c:extLst>
          </c:dPt>
          <c:dPt>
            <c:idx val="1"/>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CB1F-4B2E-86B7-7F5B7EFDADDB}"/>
              </c:ext>
            </c:extLst>
          </c:dPt>
          <c:dPt>
            <c:idx val="2"/>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CB1F-4B2E-86B7-7F5B7EFDADDB}"/>
              </c:ext>
            </c:extLst>
          </c:dPt>
          <c:dPt>
            <c:idx val="3"/>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7-CB1F-4B2E-86B7-7F5B7EFDADDB}"/>
              </c:ext>
            </c:extLst>
          </c:dPt>
          <c:cat>
            <c:strRef>
              <c:f>Φύλλο1!$A$2:$A$5</c:f>
              <c:strCache>
                <c:ptCount val="4"/>
                <c:pt idx="0">
                  <c:v>1ο Τρ.</c:v>
                </c:pt>
                <c:pt idx="1">
                  <c:v>2ο Τρ.</c:v>
                </c:pt>
                <c:pt idx="2">
                  <c:v>3ο Τρ.</c:v>
                </c:pt>
                <c:pt idx="3">
                  <c:v>4ο Τρ.</c:v>
                </c:pt>
              </c:strCache>
            </c:strRef>
          </c:cat>
          <c:val>
            <c:numRef>
              <c:f>Φύλλο1!$B$2:$B$5</c:f>
              <c:numCache>
                <c:formatCode>General</c:formatCode>
                <c:ptCount val="4"/>
                <c:pt idx="0">
                  <c:v>22</c:v>
                </c:pt>
                <c:pt idx="1">
                  <c:v>14</c:v>
                </c:pt>
                <c:pt idx="2">
                  <c:v>28</c:v>
                </c:pt>
                <c:pt idx="3">
                  <c:v>36</c:v>
                </c:pt>
              </c:numCache>
            </c:numRef>
          </c:val>
          <c:extLst xmlns:c16r2="http://schemas.microsoft.com/office/drawing/2015/06/chart">
            <c:ext xmlns:c16="http://schemas.microsoft.com/office/drawing/2014/chart" uri="{C3380CC4-5D6E-409C-BE32-E72D297353CC}">
              <c16:uniqueId val="{00000008-CB1F-4B2E-86B7-7F5B7EFDADDB}"/>
            </c:ext>
          </c:extLst>
        </c:ser>
        <c:firstSliceAng val="0"/>
        <c:holeSize val="86"/>
      </c:doughnutChart>
      <c:spPr>
        <a:noFill/>
        <a:ln>
          <a:noFill/>
        </a:ln>
        <a:effectLst/>
      </c:spPr>
    </c:plotArea>
    <c:plotVisOnly val="1"/>
    <c:dispBlanksAs val="zero"/>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l-GR"/>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E5A16A-2C08-4909-BF5F-11325C58899D}" type="doc">
      <dgm:prSet loTypeId="urn:microsoft.com/office/officeart/2005/8/layout/pyramid1" loCatId="pyramid" qsTypeId="urn:microsoft.com/office/officeart/2005/8/quickstyle/simple1" qsCatId="simple" csTypeId="urn:microsoft.com/office/officeart/2005/8/colors/accent1_2" csCatId="accent1" phldr="1"/>
      <dgm:spPr/>
    </dgm:pt>
    <dgm:pt modelId="{8AD25558-E5D2-48D6-ACC6-C84AF746E9F9}">
      <dgm:prSet phldrT="[Κείμενο]" custT="1"/>
      <dgm:spPr>
        <a:solidFill>
          <a:schemeClr val="accent1">
            <a:lumMod val="20000"/>
            <a:lumOff val="80000"/>
          </a:schemeClr>
        </a:solidFill>
      </dgm:spPr>
      <dgm:t>
        <a:bodyPr/>
        <a:lstStyle/>
        <a:p>
          <a:endParaRPr lang="el-GR" sz="1400" b="1" dirty="0"/>
        </a:p>
        <a:p>
          <a:endParaRPr lang="el-GR" sz="1400" b="1" dirty="0"/>
        </a:p>
      </dgm:t>
    </dgm:pt>
    <dgm:pt modelId="{97CE8190-8ACA-4515-860D-454BAA6FDBDE}" type="parTrans" cxnId="{368D8A04-98D9-4EA2-BFAD-BC8006DAB27E}">
      <dgm:prSet/>
      <dgm:spPr/>
      <dgm:t>
        <a:bodyPr/>
        <a:lstStyle/>
        <a:p>
          <a:endParaRPr lang="el-GR" sz="1400" b="1"/>
        </a:p>
      </dgm:t>
    </dgm:pt>
    <dgm:pt modelId="{A381813B-8BBE-459A-BE2B-D168AACAA641}" type="sibTrans" cxnId="{368D8A04-98D9-4EA2-BFAD-BC8006DAB27E}">
      <dgm:prSet/>
      <dgm:spPr/>
      <dgm:t>
        <a:bodyPr/>
        <a:lstStyle/>
        <a:p>
          <a:endParaRPr lang="el-GR" sz="1400" b="1"/>
        </a:p>
      </dgm:t>
    </dgm:pt>
    <dgm:pt modelId="{095AB012-8F23-4EBA-88DD-DBE2DA59D81D}">
      <dgm:prSet phldrT="[Κείμενο]" custT="1"/>
      <dgm:spPr>
        <a:solidFill>
          <a:schemeClr val="accent1">
            <a:lumMod val="40000"/>
            <a:lumOff val="60000"/>
          </a:schemeClr>
        </a:solidFill>
      </dgm:spPr>
      <dgm:t>
        <a:bodyPr/>
        <a:lstStyle/>
        <a:p>
          <a:endParaRPr lang="el-GR" sz="1400" b="1" dirty="0"/>
        </a:p>
      </dgm:t>
    </dgm:pt>
    <dgm:pt modelId="{6E692974-BD33-4D3E-A83D-75D40F060B78}" type="parTrans" cxnId="{B32C08F6-6EB2-4713-803C-D9F2BDDDCE29}">
      <dgm:prSet/>
      <dgm:spPr/>
      <dgm:t>
        <a:bodyPr/>
        <a:lstStyle/>
        <a:p>
          <a:endParaRPr lang="el-GR" sz="1400" b="1"/>
        </a:p>
      </dgm:t>
    </dgm:pt>
    <dgm:pt modelId="{7B3B2A88-C16A-4CEF-AAD5-32B41F7CC64F}" type="sibTrans" cxnId="{B32C08F6-6EB2-4713-803C-D9F2BDDDCE29}">
      <dgm:prSet/>
      <dgm:spPr/>
      <dgm:t>
        <a:bodyPr/>
        <a:lstStyle/>
        <a:p>
          <a:endParaRPr lang="el-GR" sz="1400" b="1"/>
        </a:p>
      </dgm:t>
    </dgm:pt>
    <dgm:pt modelId="{D8C8AB97-5C10-442D-B329-364585FBE466}">
      <dgm:prSet phldrT="[Κείμενο]" custT="1"/>
      <dgm:spPr/>
      <dgm:t>
        <a:bodyPr/>
        <a:lstStyle/>
        <a:p>
          <a:endParaRPr lang="el-GR" sz="1400" b="1" dirty="0"/>
        </a:p>
      </dgm:t>
    </dgm:pt>
    <dgm:pt modelId="{08D1CFE9-4CC9-4AAD-BD34-0E6B96CDDA0F}" type="parTrans" cxnId="{0AC6495A-8FF7-4544-B798-6443ADD002E8}">
      <dgm:prSet/>
      <dgm:spPr/>
      <dgm:t>
        <a:bodyPr/>
        <a:lstStyle/>
        <a:p>
          <a:endParaRPr lang="el-GR" sz="1400" b="1"/>
        </a:p>
      </dgm:t>
    </dgm:pt>
    <dgm:pt modelId="{ACA94163-E675-46FF-979E-C11D8DE0C46F}" type="sibTrans" cxnId="{0AC6495A-8FF7-4544-B798-6443ADD002E8}">
      <dgm:prSet/>
      <dgm:spPr/>
      <dgm:t>
        <a:bodyPr/>
        <a:lstStyle/>
        <a:p>
          <a:endParaRPr lang="el-GR" sz="1400" b="1"/>
        </a:p>
      </dgm:t>
    </dgm:pt>
    <dgm:pt modelId="{F7566C25-BBF5-419D-A3F2-67B33B12C78A}">
      <dgm:prSet custT="1"/>
      <dgm:spPr>
        <a:solidFill>
          <a:schemeClr val="accent1">
            <a:lumMod val="60000"/>
            <a:lumOff val="40000"/>
          </a:schemeClr>
        </a:solidFill>
      </dgm:spPr>
      <dgm:t>
        <a:bodyPr/>
        <a:lstStyle/>
        <a:p>
          <a:endParaRPr lang="el-GR" sz="1400" b="1" dirty="0"/>
        </a:p>
      </dgm:t>
    </dgm:pt>
    <dgm:pt modelId="{BFC2D33F-C032-493F-8541-740B3DE92669}" type="parTrans" cxnId="{3A318857-5DCA-4F84-91F0-985F0A6D8BFC}">
      <dgm:prSet/>
      <dgm:spPr/>
      <dgm:t>
        <a:bodyPr/>
        <a:lstStyle/>
        <a:p>
          <a:endParaRPr lang="el-GR" sz="1400" b="1"/>
        </a:p>
      </dgm:t>
    </dgm:pt>
    <dgm:pt modelId="{56193301-6D70-4D35-B801-35556903A3C1}" type="sibTrans" cxnId="{3A318857-5DCA-4F84-91F0-985F0A6D8BFC}">
      <dgm:prSet/>
      <dgm:spPr/>
      <dgm:t>
        <a:bodyPr/>
        <a:lstStyle/>
        <a:p>
          <a:endParaRPr lang="el-GR" sz="1400" b="1"/>
        </a:p>
      </dgm:t>
    </dgm:pt>
    <dgm:pt modelId="{87FC40FF-588D-4D2C-9962-F9D5C063597C}" type="pres">
      <dgm:prSet presAssocID="{3EE5A16A-2C08-4909-BF5F-11325C58899D}" presName="Name0" presStyleCnt="0">
        <dgm:presLayoutVars>
          <dgm:dir/>
          <dgm:animLvl val="lvl"/>
          <dgm:resizeHandles val="exact"/>
        </dgm:presLayoutVars>
      </dgm:prSet>
      <dgm:spPr/>
    </dgm:pt>
    <dgm:pt modelId="{4CD0C1D2-01FC-4FF8-A309-4C6297722281}" type="pres">
      <dgm:prSet presAssocID="{8AD25558-E5D2-48D6-ACC6-C84AF746E9F9}" presName="Name8" presStyleCnt="0"/>
      <dgm:spPr/>
    </dgm:pt>
    <dgm:pt modelId="{7869608F-97E6-46FB-B3EA-8F3E5A1435CB}" type="pres">
      <dgm:prSet presAssocID="{8AD25558-E5D2-48D6-ACC6-C84AF746E9F9}" presName="level" presStyleLbl="node1" presStyleIdx="0" presStyleCnt="4" custLinFactNeighborX="0" custLinFactNeighborY="-6341">
        <dgm:presLayoutVars>
          <dgm:chMax val="1"/>
          <dgm:bulletEnabled val="1"/>
        </dgm:presLayoutVars>
      </dgm:prSet>
      <dgm:spPr/>
      <dgm:t>
        <a:bodyPr/>
        <a:lstStyle/>
        <a:p>
          <a:endParaRPr lang="el-GR"/>
        </a:p>
      </dgm:t>
    </dgm:pt>
    <dgm:pt modelId="{A91D9D4C-93EE-4F13-8BD8-FA5F23D8BDEB}" type="pres">
      <dgm:prSet presAssocID="{8AD25558-E5D2-48D6-ACC6-C84AF746E9F9}" presName="levelTx" presStyleLbl="revTx" presStyleIdx="0" presStyleCnt="0">
        <dgm:presLayoutVars>
          <dgm:chMax val="1"/>
          <dgm:bulletEnabled val="1"/>
        </dgm:presLayoutVars>
      </dgm:prSet>
      <dgm:spPr/>
      <dgm:t>
        <a:bodyPr/>
        <a:lstStyle/>
        <a:p>
          <a:endParaRPr lang="el-GR"/>
        </a:p>
      </dgm:t>
    </dgm:pt>
    <dgm:pt modelId="{612A9AB6-AD41-4967-B5C9-738520DF0CC9}" type="pres">
      <dgm:prSet presAssocID="{095AB012-8F23-4EBA-88DD-DBE2DA59D81D}" presName="Name8" presStyleCnt="0"/>
      <dgm:spPr/>
    </dgm:pt>
    <dgm:pt modelId="{91517178-BF6F-49E1-BDB8-70535EA014D4}" type="pres">
      <dgm:prSet presAssocID="{095AB012-8F23-4EBA-88DD-DBE2DA59D81D}" presName="level" presStyleLbl="node1" presStyleIdx="1" presStyleCnt="4">
        <dgm:presLayoutVars>
          <dgm:chMax val="1"/>
          <dgm:bulletEnabled val="1"/>
        </dgm:presLayoutVars>
      </dgm:prSet>
      <dgm:spPr/>
      <dgm:t>
        <a:bodyPr/>
        <a:lstStyle/>
        <a:p>
          <a:endParaRPr lang="el-GR"/>
        </a:p>
      </dgm:t>
    </dgm:pt>
    <dgm:pt modelId="{11DC9851-8062-4825-AB9E-FEC4B9EB7308}" type="pres">
      <dgm:prSet presAssocID="{095AB012-8F23-4EBA-88DD-DBE2DA59D81D}" presName="levelTx" presStyleLbl="revTx" presStyleIdx="0" presStyleCnt="0">
        <dgm:presLayoutVars>
          <dgm:chMax val="1"/>
          <dgm:bulletEnabled val="1"/>
        </dgm:presLayoutVars>
      </dgm:prSet>
      <dgm:spPr/>
      <dgm:t>
        <a:bodyPr/>
        <a:lstStyle/>
        <a:p>
          <a:endParaRPr lang="el-GR"/>
        </a:p>
      </dgm:t>
    </dgm:pt>
    <dgm:pt modelId="{490736B7-5945-47D0-A1C2-2F58718AD182}" type="pres">
      <dgm:prSet presAssocID="{F7566C25-BBF5-419D-A3F2-67B33B12C78A}" presName="Name8" presStyleCnt="0"/>
      <dgm:spPr/>
    </dgm:pt>
    <dgm:pt modelId="{D4A0FA0D-1EDB-4721-889F-898B4493992C}" type="pres">
      <dgm:prSet presAssocID="{F7566C25-BBF5-419D-A3F2-67B33B12C78A}" presName="level" presStyleLbl="node1" presStyleIdx="2" presStyleCnt="4">
        <dgm:presLayoutVars>
          <dgm:chMax val="1"/>
          <dgm:bulletEnabled val="1"/>
        </dgm:presLayoutVars>
      </dgm:prSet>
      <dgm:spPr/>
      <dgm:t>
        <a:bodyPr/>
        <a:lstStyle/>
        <a:p>
          <a:endParaRPr lang="el-GR"/>
        </a:p>
      </dgm:t>
    </dgm:pt>
    <dgm:pt modelId="{134A4DCF-A55B-4DCD-A484-5DFE5894B9E7}" type="pres">
      <dgm:prSet presAssocID="{F7566C25-BBF5-419D-A3F2-67B33B12C78A}" presName="levelTx" presStyleLbl="revTx" presStyleIdx="0" presStyleCnt="0">
        <dgm:presLayoutVars>
          <dgm:chMax val="1"/>
          <dgm:bulletEnabled val="1"/>
        </dgm:presLayoutVars>
      </dgm:prSet>
      <dgm:spPr/>
      <dgm:t>
        <a:bodyPr/>
        <a:lstStyle/>
        <a:p>
          <a:endParaRPr lang="el-GR"/>
        </a:p>
      </dgm:t>
    </dgm:pt>
    <dgm:pt modelId="{973D3D4C-F429-4FEC-BB73-B36DD103DA3B}" type="pres">
      <dgm:prSet presAssocID="{D8C8AB97-5C10-442D-B329-364585FBE466}" presName="Name8" presStyleCnt="0"/>
      <dgm:spPr/>
    </dgm:pt>
    <dgm:pt modelId="{4596C299-FE12-40D8-9E8C-DA3C5CD5B78B}" type="pres">
      <dgm:prSet presAssocID="{D8C8AB97-5C10-442D-B329-364585FBE466}" presName="level" presStyleLbl="node1" presStyleIdx="3" presStyleCnt="4" custLinFactNeighborX="7104" custLinFactNeighborY="0">
        <dgm:presLayoutVars>
          <dgm:chMax val="1"/>
          <dgm:bulletEnabled val="1"/>
        </dgm:presLayoutVars>
      </dgm:prSet>
      <dgm:spPr/>
      <dgm:t>
        <a:bodyPr/>
        <a:lstStyle/>
        <a:p>
          <a:endParaRPr lang="el-GR"/>
        </a:p>
      </dgm:t>
    </dgm:pt>
    <dgm:pt modelId="{2CCC8B7F-0812-4B80-BD22-825D3E30BEEE}" type="pres">
      <dgm:prSet presAssocID="{D8C8AB97-5C10-442D-B329-364585FBE466}" presName="levelTx" presStyleLbl="revTx" presStyleIdx="0" presStyleCnt="0">
        <dgm:presLayoutVars>
          <dgm:chMax val="1"/>
          <dgm:bulletEnabled val="1"/>
        </dgm:presLayoutVars>
      </dgm:prSet>
      <dgm:spPr/>
      <dgm:t>
        <a:bodyPr/>
        <a:lstStyle/>
        <a:p>
          <a:endParaRPr lang="el-GR"/>
        </a:p>
      </dgm:t>
    </dgm:pt>
  </dgm:ptLst>
  <dgm:cxnLst>
    <dgm:cxn modelId="{53BAE782-7C76-457A-A690-53207FEAE829}" type="presOf" srcId="{D8C8AB97-5C10-442D-B329-364585FBE466}" destId="{2CCC8B7F-0812-4B80-BD22-825D3E30BEEE}" srcOrd="1" destOrd="0" presId="urn:microsoft.com/office/officeart/2005/8/layout/pyramid1"/>
    <dgm:cxn modelId="{B32C08F6-6EB2-4713-803C-D9F2BDDDCE29}" srcId="{3EE5A16A-2C08-4909-BF5F-11325C58899D}" destId="{095AB012-8F23-4EBA-88DD-DBE2DA59D81D}" srcOrd="1" destOrd="0" parTransId="{6E692974-BD33-4D3E-A83D-75D40F060B78}" sibTransId="{7B3B2A88-C16A-4CEF-AAD5-32B41F7CC64F}"/>
    <dgm:cxn modelId="{2D1DF898-9F3D-4CDC-8FB2-45040B029BA6}" type="presOf" srcId="{095AB012-8F23-4EBA-88DD-DBE2DA59D81D}" destId="{91517178-BF6F-49E1-BDB8-70535EA014D4}" srcOrd="0" destOrd="0" presId="urn:microsoft.com/office/officeart/2005/8/layout/pyramid1"/>
    <dgm:cxn modelId="{0F9344BC-B839-487F-94BA-B67ADC1BFA9E}" type="presOf" srcId="{8AD25558-E5D2-48D6-ACC6-C84AF746E9F9}" destId="{A91D9D4C-93EE-4F13-8BD8-FA5F23D8BDEB}" srcOrd="1" destOrd="0" presId="urn:microsoft.com/office/officeart/2005/8/layout/pyramid1"/>
    <dgm:cxn modelId="{8C32ABB9-99E6-49D6-A3B6-8A707814E708}" type="presOf" srcId="{095AB012-8F23-4EBA-88DD-DBE2DA59D81D}" destId="{11DC9851-8062-4825-AB9E-FEC4B9EB7308}" srcOrd="1" destOrd="0" presId="urn:microsoft.com/office/officeart/2005/8/layout/pyramid1"/>
    <dgm:cxn modelId="{75460CE9-6EF3-4D8D-B26C-FB5FEDF24A41}" type="presOf" srcId="{D8C8AB97-5C10-442D-B329-364585FBE466}" destId="{4596C299-FE12-40D8-9E8C-DA3C5CD5B78B}" srcOrd="0" destOrd="0" presId="urn:microsoft.com/office/officeart/2005/8/layout/pyramid1"/>
    <dgm:cxn modelId="{6AA5A41A-2BCA-4F92-991E-8F5533C87BF9}" type="presOf" srcId="{F7566C25-BBF5-419D-A3F2-67B33B12C78A}" destId="{134A4DCF-A55B-4DCD-A484-5DFE5894B9E7}" srcOrd="1" destOrd="0" presId="urn:microsoft.com/office/officeart/2005/8/layout/pyramid1"/>
    <dgm:cxn modelId="{E27F460A-2333-4C8A-9D3E-EEB5EF362E11}" type="presOf" srcId="{F7566C25-BBF5-419D-A3F2-67B33B12C78A}" destId="{D4A0FA0D-1EDB-4721-889F-898B4493992C}" srcOrd="0" destOrd="0" presId="urn:microsoft.com/office/officeart/2005/8/layout/pyramid1"/>
    <dgm:cxn modelId="{0AC6495A-8FF7-4544-B798-6443ADD002E8}" srcId="{3EE5A16A-2C08-4909-BF5F-11325C58899D}" destId="{D8C8AB97-5C10-442D-B329-364585FBE466}" srcOrd="3" destOrd="0" parTransId="{08D1CFE9-4CC9-4AAD-BD34-0E6B96CDDA0F}" sibTransId="{ACA94163-E675-46FF-979E-C11D8DE0C46F}"/>
    <dgm:cxn modelId="{368D8A04-98D9-4EA2-BFAD-BC8006DAB27E}" srcId="{3EE5A16A-2C08-4909-BF5F-11325C58899D}" destId="{8AD25558-E5D2-48D6-ACC6-C84AF746E9F9}" srcOrd="0" destOrd="0" parTransId="{97CE8190-8ACA-4515-860D-454BAA6FDBDE}" sibTransId="{A381813B-8BBE-459A-BE2B-D168AACAA641}"/>
    <dgm:cxn modelId="{3A318857-5DCA-4F84-91F0-985F0A6D8BFC}" srcId="{3EE5A16A-2C08-4909-BF5F-11325C58899D}" destId="{F7566C25-BBF5-419D-A3F2-67B33B12C78A}" srcOrd="2" destOrd="0" parTransId="{BFC2D33F-C032-493F-8541-740B3DE92669}" sibTransId="{56193301-6D70-4D35-B801-35556903A3C1}"/>
    <dgm:cxn modelId="{689B5785-2C3A-44E6-BB16-46A0DD91C143}" type="presOf" srcId="{3EE5A16A-2C08-4909-BF5F-11325C58899D}" destId="{87FC40FF-588D-4D2C-9962-F9D5C063597C}" srcOrd="0" destOrd="0" presId="urn:microsoft.com/office/officeart/2005/8/layout/pyramid1"/>
    <dgm:cxn modelId="{118F548C-9EED-4783-90F1-4381B049007B}" type="presOf" srcId="{8AD25558-E5D2-48D6-ACC6-C84AF746E9F9}" destId="{7869608F-97E6-46FB-B3EA-8F3E5A1435CB}" srcOrd="0" destOrd="0" presId="urn:microsoft.com/office/officeart/2005/8/layout/pyramid1"/>
    <dgm:cxn modelId="{EABE97F2-F406-4BA2-BA1A-E4FD8D435285}" type="presParOf" srcId="{87FC40FF-588D-4D2C-9962-F9D5C063597C}" destId="{4CD0C1D2-01FC-4FF8-A309-4C6297722281}" srcOrd="0" destOrd="0" presId="urn:microsoft.com/office/officeart/2005/8/layout/pyramid1"/>
    <dgm:cxn modelId="{103148A6-3403-42A1-AFB6-F7CDD2D0B9E4}" type="presParOf" srcId="{4CD0C1D2-01FC-4FF8-A309-4C6297722281}" destId="{7869608F-97E6-46FB-B3EA-8F3E5A1435CB}" srcOrd="0" destOrd="0" presId="urn:microsoft.com/office/officeart/2005/8/layout/pyramid1"/>
    <dgm:cxn modelId="{00FA314D-A475-4C52-AE3C-4D9E291969FC}" type="presParOf" srcId="{4CD0C1D2-01FC-4FF8-A309-4C6297722281}" destId="{A91D9D4C-93EE-4F13-8BD8-FA5F23D8BDEB}" srcOrd="1" destOrd="0" presId="urn:microsoft.com/office/officeart/2005/8/layout/pyramid1"/>
    <dgm:cxn modelId="{5F271353-AF1B-4844-84D1-690D84CF9EE4}" type="presParOf" srcId="{87FC40FF-588D-4D2C-9962-F9D5C063597C}" destId="{612A9AB6-AD41-4967-B5C9-738520DF0CC9}" srcOrd="1" destOrd="0" presId="urn:microsoft.com/office/officeart/2005/8/layout/pyramid1"/>
    <dgm:cxn modelId="{B3BF27AC-5C8A-499B-A8DE-A25EB69AAC2F}" type="presParOf" srcId="{612A9AB6-AD41-4967-B5C9-738520DF0CC9}" destId="{91517178-BF6F-49E1-BDB8-70535EA014D4}" srcOrd="0" destOrd="0" presId="urn:microsoft.com/office/officeart/2005/8/layout/pyramid1"/>
    <dgm:cxn modelId="{0AAF1521-9BF6-426A-8478-B08279C92067}" type="presParOf" srcId="{612A9AB6-AD41-4967-B5C9-738520DF0CC9}" destId="{11DC9851-8062-4825-AB9E-FEC4B9EB7308}" srcOrd="1" destOrd="0" presId="urn:microsoft.com/office/officeart/2005/8/layout/pyramid1"/>
    <dgm:cxn modelId="{46DCFC57-EF98-40AD-BA86-A5076C2D5958}" type="presParOf" srcId="{87FC40FF-588D-4D2C-9962-F9D5C063597C}" destId="{490736B7-5945-47D0-A1C2-2F58718AD182}" srcOrd="2" destOrd="0" presId="urn:microsoft.com/office/officeart/2005/8/layout/pyramid1"/>
    <dgm:cxn modelId="{288959A8-8A71-4DB0-9931-D905B56A4CAA}" type="presParOf" srcId="{490736B7-5945-47D0-A1C2-2F58718AD182}" destId="{D4A0FA0D-1EDB-4721-889F-898B4493992C}" srcOrd="0" destOrd="0" presId="urn:microsoft.com/office/officeart/2005/8/layout/pyramid1"/>
    <dgm:cxn modelId="{A1A0F717-C712-4191-A228-08DDB99447C6}" type="presParOf" srcId="{490736B7-5945-47D0-A1C2-2F58718AD182}" destId="{134A4DCF-A55B-4DCD-A484-5DFE5894B9E7}" srcOrd="1" destOrd="0" presId="urn:microsoft.com/office/officeart/2005/8/layout/pyramid1"/>
    <dgm:cxn modelId="{3252B35C-4619-4E51-B192-1E2A8B6D5052}" type="presParOf" srcId="{87FC40FF-588D-4D2C-9962-F9D5C063597C}" destId="{973D3D4C-F429-4FEC-BB73-B36DD103DA3B}" srcOrd="3" destOrd="0" presId="urn:microsoft.com/office/officeart/2005/8/layout/pyramid1"/>
    <dgm:cxn modelId="{6BFB2847-4588-4020-88D3-D24C712FB040}" type="presParOf" srcId="{973D3D4C-F429-4FEC-BB73-B36DD103DA3B}" destId="{4596C299-FE12-40D8-9E8C-DA3C5CD5B78B}" srcOrd="0" destOrd="0" presId="urn:microsoft.com/office/officeart/2005/8/layout/pyramid1"/>
    <dgm:cxn modelId="{65DC8800-0744-4E5D-BF0C-40FDC0CF6BDD}" type="presParOf" srcId="{973D3D4C-F429-4FEC-BB73-B36DD103DA3B}" destId="{2CCC8B7F-0812-4B80-BD22-825D3E30BEEE}" srcOrd="1" destOrd="0" presId="urn:microsoft.com/office/officeart/2005/8/layout/pyramid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69608F-97E6-46FB-B3EA-8F3E5A1435CB}">
      <dsp:nvSpPr>
        <dsp:cNvPr id="0" name=""/>
        <dsp:cNvSpPr/>
      </dsp:nvSpPr>
      <dsp:spPr>
        <a:xfrm>
          <a:off x="2206579" y="0"/>
          <a:ext cx="1471053" cy="1070185"/>
        </a:xfrm>
        <a:prstGeom prst="trapezoid">
          <a:avLst>
            <a:gd name="adj" fmla="val 68729"/>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l-GR" sz="1400" b="1" kern="1200" dirty="0"/>
        </a:p>
        <a:p>
          <a:pPr lvl="0" algn="ctr" defTabSz="622300">
            <a:lnSpc>
              <a:spcPct val="90000"/>
            </a:lnSpc>
            <a:spcBef>
              <a:spcPct val="0"/>
            </a:spcBef>
            <a:spcAft>
              <a:spcPct val="35000"/>
            </a:spcAft>
          </a:pPr>
          <a:endParaRPr lang="el-GR" sz="1400" b="1" kern="1200" dirty="0"/>
        </a:p>
      </dsp:txBody>
      <dsp:txXfrm>
        <a:off x="2206579" y="0"/>
        <a:ext cx="1471053" cy="1070185"/>
      </dsp:txXfrm>
    </dsp:sp>
    <dsp:sp modelId="{91517178-BF6F-49E1-BDB8-70535EA014D4}">
      <dsp:nvSpPr>
        <dsp:cNvPr id="0" name=""/>
        <dsp:cNvSpPr/>
      </dsp:nvSpPr>
      <dsp:spPr>
        <a:xfrm>
          <a:off x="1471053" y="1070185"/>
          <a:ext cx="2942106" cy="1070185"/>
        </a:xfrm>
        <a:prstGeom prst="trapezoid">
          <a:avLst>
            <a:gd name="adj" fmla="val 68729"/>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l-GR" sz="1400" b="1" kern="1200" dirty="0"/>
        </a:p>
      </dsp:txBody>
      <dsp:txXfrm>
        <a:off x="1985921" y="1070185"/>
        <a:ext cx="1912369" cy="1070185"/>
      </dsp:txXfrm>
    </dsp:sp>
    <dsp:sp modelId="{D4A0FA0D-1EDB-4721-889F-898B4493992C}">
      <dsp:nvSpPr>
        <dsp:cNvPr id="0" name=""/>
        <dsp:cNvSpPr/>
      </dsp:nvSpPr>
      <dsp:spPr>
        <a:xfrm>
          <a:off x="735526" y="2140371"/>
          <a:ext cx="4413159" cy="1070185"/>
        </a:xfrm>
        <a:prstGeom prst="trapezoid">
          <a:avLst>
            <a:gd name="adj" fmla="val 68729"/>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l-GR" sz="1400" b="1" kern="1200" dirty="0"/>
        </a:p>
      </dsp:txBody>
      <dsp:txXfrm>
        <a:off x="1507829" y="2140371"/>
        <a:ext cx="2868553" cy="1070185"/>
      </dsp:txXfrm>
    </dsp:sp>
    <dsp:sp modelId="{4596C299-FE12-40D8-9E8C-DA3C5CD5B78B}">
      <dsp:nvSpPr>
        <dsp:cNvPr id="0" name=""/>
        <dsp:cNvSpPr/>
      </dsp:nvSpPr>
      <dsp:spPr>
        <a:xfrm>
          <a:off x="0" y="3210556"/>
          <a:ext cx="5884213" cy="1070185"/>
        </a:xfrm>
        <a:prstGeom prst="trapezoid">
          <a:avLst>
            <a:gd name="adj" fmla="val 68729"/>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endParaRPr lang="el-GR" sz="1400" b="1" kern="1200" dirty="0"/>
        </a:p>
      </dsp:txBody>
      <dsp:txXfrm>
        <a:off x="1029737" y="3210556"/>
        <a:ext cx="3824738" cy="1070185"/>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052F28F9-3842-4BA7-ABCB-61745403FC86}" type="datetime1">
              <a:rPr lang="el-GR" smtClean="0"/>
              <a:pPr rtl="0"/>
              <a:t>9/11/2018</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l-GR" smtClean="0"/>
              <a:pPr rtl="0"/>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noProof="0" dirty="0"/>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FFC9601E-EAB2-40C2-B8FD-DB4C91A82DFE}" type="datetime1">
              <a:rPr lang="el-GR" noProof="0" smtClean="0"/>
              <a:pPr rtl="0"/>
              <a:t>9/11/2018</a:t>
            </a:fld>
            <a:endParaRPr lang="el-GR" noProof="0"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noProof="0" dirty="0"/>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2818732-FA64-4F57-8EE6-57AA70E1F1E0}" type="slidenum">
              <a:rPr lang="el-GR" noProof="0" smtClean="0"/>
              <a:pPr rtl="0"/>
              <a:t>‹#›</a:t>
            </a:fld>
            <a:endParaRPr lang="el-GR" noProof="0"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smtClean="0"/>
              <a:pPr rtl="0"/>
              <a:t>1</a:t>
            </a:fld>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11</a:t>
            </a:fld>
            <a:endParaRPr lang="el-GR" noProof="0" dirty="0"/>
          </a:p>
        </p:txBody>
      </p:sp>
    </p:spTree>
    <p:extLst>
      <p:ext uri="{BB962C8B-B14F-4D97-AF65-F5344CB8AC3E}">
        <p14:creationId xmlns="" xmlns:p14="http://schemas.microsoft.com/office/powerpoint/2010/main" val="1905886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12</a:t>
            </a:fld>
            <a:endParaRPr lang="el-GR" noProof="0" dirty="0"/>
          </a:p>
        </p:txBody>
      </p:sp>
    </p:spTree>
    <p:extLst>
      <p:ext uri="{BB962C8B-B14F-4D97-AF65-F5344CB8AC3E}">
        <p14:creationId xmlns="" xmlns:p14="http://schemas.microsoft.com/office/powerpoint/2010/main" val="1054687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13</a:t>
            </a:fld>
            <a:endParaRPr lang="el-GR" noProof="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14</a:t>
            </a:fld>
            <a:endParaRPr lang="el-GR" noProof="0" dirty="0"/>
          </a:p>
        </p:txBody>
      </p:sp>
    </p:spTree>
    <p:extLst>
      <p:ext uri="{BB962C8B-B14F-4D97-AF65-F5344CB8AC3E}">
        <p14:creationId xmlns="" xmlns:p14="http://schemas.microsoft.com/office/powerpoint/2010/main" val="2147865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16</a:t>
            </a:fld>
            <a:endParaRPr lang="el-GR" noProof="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17</a:t>
            </a:fld>
            <a:endParaRPr lang="el-GR" noProof="0" dirty="0"/>
          </a:p>
        </p:txBody>
      </p:sp>
    </p:spTree>
    <p:extLst>
      <p:ext uri="{BB962C8B-B14F-4D97-AF65-F5344CB8AC3E}">
        <p14:creationId xmlns="" xmlns:p14="http://schemas.microsoft.com/office/powerpoint/2010/main" val="1941630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18</a:t>
            </a:fld>
            <a:endParaRPr lang="el-GR" noProof="0" dirty="0"/>
          </a:p>
        </p:txBody>
      </p:sp>
    </p:spTree>
    <p:extLst>
      <p:ext uri="{BB962C8B-B14F-4D97-AF65-F5344CB8AC3E}">
        <p14:creationId xmlns="" xmlns:p14="http://schemas.microsoft.com/office/powerpoint/2010/main" val="4126549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19</a:t>
            </a:fld>
            <a:endParaRPr lang="el-GR" noProof="0" dirty="0"/>
          </a:p>
        </p:txBody>
      </p:sp>
    </p:spTree>
    <p:extLst>
      <p:ext uri="{BB962C8B-B14F-4D97-AF65-F5344CB8AC3E}">
        <p14:creationId xmlns="" xmlns:p14="http://schemas.microsoft.com/office/powerpoint/2010/main" val="2997624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21</a:t>
            </a:fld>
            <a:endParaRPr lang="el-GR" noProof="0" dirty="0"/>
          </a:p>
        </p:txBody>
      </p:sp>
    </p:spTree>
    <p:extLst>
      <p:ext uri="{BB962C8B-B14F-4D97-AF65-F5344CB8AC3E}">
        <p14:creationId xmlns="" xmlns:p14="http://schemas.microsoft.com/office/powerpoint/2010/main" val="1565500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22</a:t>
            </a:fld>
            <a:endParaRPr lang="el-GR" noProof="0" dirty="0"/>
          </a:p>
        </p:txBody>
      </p:sp>
    </p:spTree>
    <p:extLst>
      <p:ext uri="{BB962C8B-B14F-4D97-AF65-F5344CB8AC3E}">
        <p14:creationId xmlns="" xmlns:p14="http://schemas.microsoft.com/office/powerpoint/2010/main" val="1502073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a:t>
            </a:fld>
            <a:endParaRPr lang="el-GR"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23</a:t>
            </a:fld>
            <a:endParaRPr lang="el-GR" noProof="0" dirty="0"/>
          </a:p>
        </p:txBody>
      </p:sp>
    </p:spTree>
    <p:extLst>
      <p:ext uri="{BB962C8B-B14F-4D97-AF65-F5344CB8AC3E}">
        <p14:creationId xmlns="" xmlns:p14="http://schemas.microsoft.com/office/powerpoint/2010/main" val="4197516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24</a:t>
            </a:fld>
            <a:endParaRPr lang="el-GR" noProof="0" dirty="0"/>
          </a:p>
        </p:txBody>
      </p:sp>
    </p:spTree>
    <p:extLst>
      <p:ext uri="{BB962C8B-B14F-4D97-AF65-F5344CB8AC3E}">
        <p14:creationId xmlns="" xmlns:p14="http://schemas.microsoft.com/office/powerpoint/2010/main" val="2225508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25</a:t>
            </a:fld>
            <a:endParaRPr lang="el-GR" noProof="0" dirty="0"/>
          </a:p>
        </p:txBody>
      </p:sp>
    </p:spTree>
    <p:extLst>
      <p:ext uri="{BB962C8B-B14F-4D97-AF65-F5344CB8AC3E}">
        <p14:creationId xmlns="" xmlns:p14="http://schemas.microsoft.com/office/powerpoint/2010/main" val="361269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26</a:t>
            </a:fld>
            <a:endParaRPr lang="el-GR" noProof="0" dirty="0"/>
          </a:p>
        </p:txBody>
      </p:sp>
    </p:spTree>
    <p:extLst>
      <p:ext uri="{BB962C8B-B14F-4D97-AF65-F5344CB8AC3E}">
        <p14:creationId xmlns="" xmlns:p14="http://schemas.microsoft.com/office/powerpoint/2010/main" val="3153103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27</a:t>
            </a:fld>
            <a:endParaRPr lang="el-GR" noProof="0" dirty="0"/>
          </a:p>
        </p:txBody>
      </p:sp>
    </p:spTree>
    <p:extLst>
      <p:ext uri="{BB962C8B-B14F-4D97-AF65-F5344CB8AC3E}">
        <p14:creationId xmlns="" xmlns:p14="http://schemas.microsoft.com/office/powerpoint/2010/main" val="40676659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29</a:t>
            </a:fld>
            <a:endParaRPr lang="el-GR" noProof="0" dirty="0"/>
          </a:p>
        </p:txBody>
      </p:sp>
    </p:spTree>
    <p:extLst>
      <p:ext uri="{BB962C8B-B14F-4D97-AF65-F5344CB8AC3E}">
        <p14:creationId xmlns="" xmlns:p14="http://schemas.microsoft.com/office/powerpoint/2010/main" val="2784199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30</a:t>
            </a:fld>
            <a:endParaRPr lang="el-GR" noProof="0" dirty="0"/>
          </a:p>
        </p:txBody>
      </p:sp>
    </p:spTree>
    <p:extLst>
      <p:ext uri="{BB962C8B-B14F-4D97-AF65-F5344CB8AC3E}">
        <p14:creationId xmlns="" xmlns:p14="http://schemas.microsoft.com/office/powerpoint/2010/main" val="3654903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32</a:t>
            </a:fld>
            <a:endParaRPr lang="el-GR" noProof="0" dirty="0"/>
          </a:p>
        </p:txBody>
      </p:sp>
    </p:spTree>
    <p:extLst>
      <p:ext uri="{BB962C8B-B14F-4D97-AF65-F5344CB8AC3E}">
        <p14:creationId xmlns="" xmlns:p14="http://schemas.microsoft.com/office/powerpoint/2010/main" val="1852087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33</a:t>
            </a:fld>
            <a:endParaRPr lang="el-GR" noProof="0" dirty="0"/>
          </a:p>
        </p:txBody>
      </p:sp>
    </p:spTree>
    <p:extLst>
      <p:ext uri="{BB962C8B-B14F-4D97-AF65-F5344CB8AC3E}">
        <p14:creationId xmlns="" xmlns:p14="http://schemas.microsoft.com/office/powerpoint/2010/main" val="29893727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34</a:t>
            </a:fld>
            <a:endParaRPr lang="el-GR" noProof="0" dirty="0"/>
          </a:p>
        </p:txBody>
      </p:sp>
    </p:spTree>
    <p:extLst>
      <p:ext uri="{BB962C8B-B14F-4D97-AF65-F5344CB8AC3E}">
        <p14:creationId xmlns="" xmlns:p14="http://schemas.microsoft.com/office/powerpoint/2010/main" val="2851475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a:t>
            </a:fld>
            <a:endParaRPr lang="el-GR" noProof="0" dirty="0"/>
          </a:p>
        </p:txBody>
      </p:sp>
    </p:spTree>
    <p:extLst>
      <p:ext uri="{BB962C8B-B14F-4D97-AF65-F5344CB8AC3E}">
        <p14:creationId xmlns="" xmlns:p14="http://schemas.microsoft.com/office/powerpoint/2010/main" val="2981035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36</a:t>
            </a:fld>
            <a:endParaRPr lang="el-GR" noProof="0" dirty="0"/>
          </a:p>
        </p:txBody>
      </p:sp>
    </p:spTree>
    <p:extLst>
      <p:ext uri="{BB962C8B-B14F-4D97-AF65-F5344CB8AC3E}">
        <p14:creationId xmlns="" xmlns:p14="http://schemas.microsoft.com/office/powerpoint/2010/main" val="40169399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37</a:t>
            </a:fld>
            <a:endParaRPr lang="el-GR" noProof="0" dirty="0"/>
          </a:p>
        </p:txBody>
      </p:sp>
    </p:spTree>
    <p:extLst>
      <p:ext uri="{BB962C8B-B14F-4D97-AF65-F5344CB8AC3E}">
        <p14:creationId xmlns="" xmlns:p14="http://schemas.microsoft.com/office/powerpoint/2010/main" val="41445153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38</a:t>
            </a:fld>
            <a:endParaRPr lang="el-GR" noProof="0" dirty="0"/>
          </a:p>
        </p:txBody>
      </p:sp>
    </p:spTree>
    <p:extLst>
      <p:ext uri="{BB962C8B-B14F-4D97-AF65-F5344CB8AC3E}">
        <p14:creationId xmlns="" xmlns:p14="http://schemas.microsoft.com/office/powerpoint/2010/main" val="40770996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40</a:t>
            </a:fld>
            <a:endParaRPr lang="el-GR" noProof="0" dirty="0"/>
          </a:p>
        </p:txBody>
      </p:sp>
    </p:spTree>
    <p:extLst>
      <p:ext uri="{BB962C8B-B14F-4D97-AF65-F5344CB8AC3E}">
        <p14:creationId xmlns="" xmlns:p14="http://schemas.microsoft.com/office/powerpoint/2010/main" val="19576109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41</a:t>
            </a:fld>
            <a:endParaRPr lang="el-GR" noProof="0" dirty="0"/>
          </a:p>
        </p:txBody>
      </p:sp>
    </p:spTree>
    <p:extLst>
      <p:ext uri="{BB962C8B-B14F-4D97-AF65-F5344CB8AC3E}">
        <p14:creationId xmlns="" xmlns:p14="http://schemas.microsoft.com/office/powerpoint/2010/main" val="3005481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42</a:t>
            </a:fld>
            <a:endParaRPr lang="el-GR" noProof="0" dirty="0"/>
          </a:p>
        </p:txBody>
      </p:sp>
    </p:spTree>
    <p:extLst>
      <p:ext uri="{BB962C8B-B14F-4D97-AF65-F5344CB8AC3E}">
        <p14:creationId xmlns="" xmlns:p14="http://schemas.microsoft.com/office/powerpoint/2010/main" val="2432366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43</a:t>
            </a:fld>
            <a:endParaRPr lang="el-GR" noProof="0" dirty="0"/>
          </a:p>
        </p:txBody>
      </p:sp>
    </p:spTree>
    <p:extLst>
      <p:ext uri="{BB962C8B-B14F-4D97-AF65-F5344CB8AC3E}">
        <p14:creationId xmlns="" xmlns:p14="http://schemas.microsoft.com/office/powerpoint/2010/main" val="3058040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45</a:t>
            </a:fld>
            <a:endParaRPr lang="el-GR" noProof="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46</a:t>
            </a:fld>
            <a:endParaRPr lang="el-GR" noProof="0" dirty="0"/>
          </a:p>
        </p:txBody>
      </p:sp>
    </p:spTree>
    <p:extLst>
      <p:ext uri="{BB962C8B-B14F-4D97-AF65-F5344CB8AC3E}">
        <p14:creationId xmlns="" xmlns:p14="http://schemas.microsoft.com/office/powerpoint/2010/main" val="421317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47</a:t>
            </a:fld>
            <a:endParaRPr lang="el-GR" noProof="0" dirty="0"/>
          </a:p>
        </p:txBody>
      </p:sp>
    </p:spTree>
    <p:extLst>
      <p:ext uri="{BB962C8B-B14F-4D97-AF65-F5344CB8AC3E}">
        <p14:creationId xmlns="" xmlns:p14="http://schemas.microsoft.com/office/powerpoint/2010/main" val="1725260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a:t>
            </a:fld>
            <a:endParaRPr lang="el-GR" noProof="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49</a:t>
            </a:fld>
            <a:endParaRPr lang="el-GR" noProof="0" dirty="0"/>
          </a:p>
        </p:txBody>
      </p:sp>
    </p:spTree>
    <p:extLst>
      <p:ext uri="{BB962C8B-B14F-4D97-AF65-F5344CB8AC3E}">
        <p14:creationId xmlns="" xmlns:p14="http://schemas.microsoft.com/office/powerpoint/2010/main" val="38628815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50</a:t>
            </a:fld>
            <a:endParaRPr lang="el-GR" noProof="0" dirty="0"/>
          </a:p>
        </p:txBody>
      </p:sp>
    </p:spTree>
    <p:extLst>
      <p:ext uri="{BB962C8B-B14F-4D97-AF65-F5344CB8AC3E}">
        <p14:creationId xmlns="" xmlns:p14="http://schemas.microsoft.com/office/powerpoint/2010/main" val="41747317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52</a:t>
            </a:fld>
            <a:endParaRPr lang="el-GR" noProof="0" dirty="0"/>
          </a:p>
        </p:txBody>
      </p:sp>
    </p:spTree>
    <p:extLst>
      <p:ext uri="{BB962C8B-B14F-4D97-AF65-F5344CB8AC3E}">
        <p14:creationId xmlns="" xmlns:p14="http://schemas.microsoft.com/office/powerpoint/2010/main" val="18216410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53</a:t>
            </a:fld>
            <a:endParaRPr lang="el-GR" noProof="0" dirty="0"/>
          </a:p>
        </p:txBody>
      </p:sp>
    </p:spTree>
    <p:extLst>
      <p:ext uri="{BB962C8B-B14F-4D97-AF65-F5344CB8AC3E}">
        <p14:creationId xmlns="" xmlns:p14="http://schemas.microsoft.com/office/powerpoint/2010/main" val="11604030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54</a:t>
            </a:fld>
            <a:endParaRPr lang="el-GR" noProof="0" dirty="0"/>
          </a:p>
        </p:txBody>
      </p:sp>
    </p:spTree>
    <p:extLst>
      <p:ext uri="{BB962C8B-B14F-4D97-AF65-F5344CB8AC3E}">
        <p14:creationId xmlns="" xmlns:p14="http://schemas.microsoft.com/office/powerpoint/2010/main" val="4650599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55</a:t>
            </a:fld>
            <a:endParaRPr lang="el-GR" noProof="0" dirty="0"/>
          </a:p>
        </p:txBody>
      </p:sp>
    </p:spTree>
    <p:extLst>
      <p:ext uri="{BB962C8B-B14F-4D97-AF65-F5344CB8AC3E}">
        <p14:creationId xmlns="" xmlns:p14="http://schemas.microsoft.com/office/powerpoint/2010/main" val="8029284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56</a:t>
            </a:fld>
            <a:endParaRPr lang="el-GR" noProof="0" dirty="0"/>
          </a:p>
        </p:txBody>
      </p:sp>
    </p:spTree>
    <p:extLst>
      <p:ext uri="{BB962C8B-B14F-4D97-AF65-F5344CB8AC3E}">
        <p14:creationId xmlns="" xmlns:p14="http://schemas.microsoft.com/office/powerpoint/2010/main" val="30676046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57</a:t>
            </a:fld>
            <a:endParaRPr lang="el-GR" noProof="0" dirty="0"/>
          </a:p>
        </p:txBody>
      </p:sp>
    </p:spTree>
    <p:extLst>
      <p:ext uri="{BB962C8B-B14F-4D97-AF65-F5344CB8AC3E}">
        <p14:creationId xmlns="" xmlns:p14="http://schemas.microsoft.com/office/powerpoint/2010/main" val="41843158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58</a:t>
            </a:fld>
            <a:endParaRPr lang="el-GR" noProof="0" dirty="0"/>
          </a:p>
        </p:txBody>
      </p:sp>
    </p:spTree>
    <p:extLst>
      <p:ext uri="{BB962C8B-B14F-4D97-AF65-F5344CB8AC3E}">
        <p14:creationId xmlns="" xmlns:p14="http://schemas.microsoft.com/office/powerpoint/2010/main" val="5653204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60</a:t>
            </a:fld>
            <a:endParaRPr lang="el-GR" noProof="0" dirty="0"/>
          </a:p>
        </p:txBody>
      </p:sp>
    </p:spTree>
    <p:extLst>
      <p:ext uri="{BB962C8B-B14F-4D97-AF65-F5344CB8AC3E}">
        <p14:creationId xmlns="" xmlns:p14="http://schemas.microsoft.com/office/powerpoint/2010/main" val="348228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5</a:t>
            </a:fld>
            <a:endParaRPr lang="el-GR" noProof="0" dirty="0"/>
          </a:p>
        </p:txBody>
      </p:sp>
    </p:spTree>
    <p:extLst>
      <p:ext uri="{BB962C8B-B14F-4D97-AF65-F5344CB8AC3E}">
        <p14:creationId xmlns="" xmlns:p14="http://schemas.microsoft.com/office/powerpoint/2010/main" val="38912254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61</a:t>
            </a:fld>
            <a:endParaRPr lang="el-GR" noProof="0" dirty="0"/>
          </a:p>
        </p:txBody>
      </p:sp>
    </p:spTree>
    <p:extLst>
      <p:ext uri="{BB962C8B-B14F-4D97-AF65-F5344CB8AC3E}">
        <p14:creationId xmlns="" xmlns:p14="http://schemas.microsoft.com/office/powerpoint/2010/main" val="32519501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62</a:t>
            </a:fld>
            <a:endParaRPr lang="el-GR" noProof="0" dirty="0"/>
          </a:p>
        </p:txBody>
      </p:sp>
    </p:spTree>
    <p:extLst>
      <p:ext uri="{BB962C8B-B14F-4D97-AF65-F5344CB8AC3E}">
        <p14:creationId xmlns="" xmlns:p14="http://schemas.microsoft.com/office/powerpoint/2010/main" val="6647984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63</a:t>
            </a:fld>
            <a:endParaRPr lang="el-GR" noProof="0" dirty="0"/>
          </a:p>
        </p:txBody>
      </p:sp>
    </p:spTree>
    <p:extLst>
      <p:ext uri="{BB962C8B-B14F-4D97-AF65-F5344CB8AC3E}">
        <p14:creationId xmlns="" xmlns:p14="http://schemas.microsoft.com/office/powerpoint/2010/main" val="3443863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64</a:t>
            </a:fld>
            <a:endParaRPr lang="el-GR" noProof="0" dirty="0"/>
          </a:p>
        </p:txBody>
      </p:sp>
    </p:spTree>
    <p:extLst>
      <p:ext uri="{BB962C8B-B14F-4D97-AF65-F5344CB8AC3E}">
        <p14:creationId xmlns="" xmlns:p14="http://schemas.microsoft.com/office/powerpoint/2010/main" val="9277518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66</a:t>
            </a:fld>
            <a:endParaRPr lang="el-GR" noProof="0" dirty="0"/>
          </a:p>
        </p:txBody>
      </p:sp>
    </p:spTree>
    <p:extLst>
      <p:ext uri="{BB962C8B-B14F-4D97-AF65-F5344CB8AC3E}">
        <p14:creationId xmlns="" xmlns:p14="http://schemas.microsoft.com/office/powerpoint/2010/main" val="23648713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67</a:t>
            </a:fld>
            <a:endParaRPr lang="el-GR" noProof="0" dirty="0"/>
          </a:p>
        </p:txBody>
      </p:sp>
    </p:spTree>
    <p:extLst>
      <p:ext uri="{BB962C8B-B14F-4D97-AF65-F5344CB8AC3E}">
        <p14:creationId xmlns="" xmlns:p14="http://schemas.microsoft.com/office/powerpoint/2010/main" val="23137794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68</a:t>
            </a:fld>
            <a:endParaRPr lang="el-GR" noProof="0" dirty="0"/>
          </a:p>
        </p:txBody>
      </p:sp>
    </p:spTree>
    <p:extLst>
      <p:ext uri="{BB962C8B-B14F-4D97-AF65-F5344CB8AC3E}">
        <p14:creationId xmlns="" xmlns:p14="http://schemas.microsoft.com/office/powerpoint/2010/main" val="14237660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69</a:t>
            </a:fld>
            <a:endParaRPr lang="el-GR" noProof="0" dirty="0"/>
          </a:p>
        </p:txBody>
      </p:sp>
    </p:spTree>
    <p:extLst>
      <p:ext uri="{BB962C8B-B14F-4D97-AF65-F5344CB8AC3E}">
        <p14:creationId xmlns="" xmlns:p14="http://schemas.microsoft.com/office/powerpoint/2010/main" val="3909293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70</a:t>
            </a:fld>
            <a:endParaRPr lang="el-GR" noProof="0" dirty="0"/>
          </a:p>
        </p:txBody>
      </p:sp>
    </p:spTree>
    <p:extLst>
      <p:ext uri="{BB962C8B-B14F-4D97-AF65-F5344CB8AC3E}">
        <p14:creationId xmlns="" xmlns:p14="http://schemas.microsoft.com/office/powerpoint/2010/main" val="203426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6</a:t>
            </a:fld>
            <a:endParaRPr lang="el-GR" noProof="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7</a:t>
            </a:fld>
            <a:endParaRPr lang="el-GR" noProof="0" dirty="0"/>
          </a:p>
        </p:txBody>
      </p:sp>
    </p:spTree>
    <p:extLst>
      <p:ext uri="{BB962C8B-B14F-4D97-AF65-F5344CB8AC3E}">
        <p14:creationId xmlns="" xmlns:p14="http://schemas.microsoft.com/office/powerpoint/2010/main" val="1966321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8</a:t>
            </a:fld>
            <a:endParaRPr lang="el-GR" noProof="0" dirty="0"/>
          </a:p>
        </p:txBody>
      </p:sp>
    </p:spTree>
    <p:extLst>
      <p:ext uri="{BB962C8B-B14F-4D97-AF65-F5344CB8AC3E}">
        <p14:creationId xmlns="" xmlns:p14="http://schemas.microsoft.com/office/powerpoint/2010/main" val="2368020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10"/>
          </p:nvPr>
        </p:nvSpPr>
        <p:spPr/>
        <p:txBody>
          <a:bodyPr/>
          <a:lstStyle/>
          <a:p>
            <a:pPr rtl="0"/>
            <a:fld id="{02818732-FA64-4F57-8EE6-57AA70E1F1E0}" type="slidenum">
              <a:rPr lang="el-GR" noProof="0" smtClean="0"/>
              <a:pPr rtl="0"/>
              <a:t>9</a:t>
            </a:fld>
            <a:endParaRPr lang="el-GR" noProof="0" dirty="0"/>
          </a:p>
        </p:txBody>
      </p:sp>
    </p:spTree>
    <p:extLst>
      <p:ext uri="{BB962C8B-B14F-4D97-AF65-F5344CB8AC3E}">
        <p14:creationId xmlns="" xmlns:p14="http://schemas.microsoft.com/office/powerpoint/2010/main" val="3529067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784058"/>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144000" y="3163899"/>
            <a:ext cx="4860000" cy="1800000"/>
          </a:xfrm>
          <a:solidFill>
            <a:schemeClr val="bg1"/>
          </a:solidFill>
          <a:ln>
            <a:noFill/>
          </a:ln>
        </p:spPr>
        <p:txBody>
          <a:bodyPr lIns="180000" tIns="72000" rIns="180000" bIns="72000" rtlCol="0" anchor="ctr"/>
          <a:lstStyle>
            <a:lvl1pPr algn="l">
              <a:defRPr sz="5000">
                <a:solidFill>
                  <a:schemeClr val="tx1">
                    <a:lumMod val="75000"/>
                    <a:lumOff val="25000"/>
                  </a:schemeClr>
                </a:solidFill>
              </a:defRPr>
            </a:lvl1pPr>
          </a:lstStyle>
          <a:p>
            <a:pPr rtl="0"/>
            <a:r>
              <a:rPr lang="el-GR" noProof="0" dirty="0"/>
              <a:t>Τίτλος εξωφύλλου 1</a:t>
            </a:r>
          </a:p>
        </p:txBody>
      </p:sp>
      <p:sp>
        <p:nvSpPr>
          <p:cNvPr id="3" name="Υπότιτλος 2"/>
          <p:cNvSpPr>
            <a:spLocks noGrp="1"/>
          </p:cNvSpPr>
          <p:nvPr>
            <p:ph type="subTitle" idx="1" hasCustomPrompt="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12" name="Ορθογώνιο 11"/>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3" name="Ορθογώνιο 12"/>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sz="half" idx="1" hasCustomPrompt="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8" name="Θέση υποσέλιδου 7"/>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9" name="Θέση αριθμού διαφάνειας 8"/>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6" name="Θέση κειμένου 5"/>
          <p:cNvSpPr>
            <a:spLocks noGrp="1"/>
          </p:cNvSpPr>
          <p:nvPr>
            <p:ph type="body" sz="quarter" idx="12" hasCustomPrompt="1"/>
          </p:nvPr>
        </p:nvSpPr>
        <p:spPr>
          <a:xfrm>
            <a:off x="6299887" y="1152525"/>
            <a:ext cx="5472113"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sz="half" idx="29" hasCustomPrompt="1"/>
          </p:nvPr>
        </p:nvSpPr>
        <p:spPr>
          <a:xfrm>
            <a:off x="1790100" y="2701131"/>
            <a:ext cx="3546675" cy="282813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3"/>
          <p:cNvSpPr>
            <a:spLocks noGrp="1"/>
          </p:cNvSpPr>
          <p:nvPr>
            <p:ph sz="half" idx="2" hasCustomPrompt="1"/>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κειμένου 3"/>
          <p:cNvSpPr>
            <a:spLocks noGrp="1"/>
          </p:cNvSpPr>
          <p:nvPr>
            <p:ph type="body" sz="quarter" idx="27" hasCustomPrompt="1"/>
          </p:nvPr>
        </p:nvSpPr>
        <p:spPr>
          <a:xfrm>
            <a:off x="1793079" y="1728000"/>
            <a:ext cx="3554451" cy="735800"/>
          </a:xfrm>
          <a:noFill/>
        </p:spPr>
        <p:txBody>
          <a:bodyPr rtlCol="0" anchor="t"/>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1" name="Θέση κειμένου 4"/>
          <p:cNvSpPr>
            <a:spLocks noGrp="1"/>
          </p:cNvSpPr>
          <p:nvPr>
            <p:ph type="body" sz="quarter" idx="30" hasCustomPrompt="1"/>
          </p:nvPr>
        </p:nvSpPr>
        <p:spPr>
          <a:xfrm>
            <a:off x="7655762" y="1722438"/>
            <a:ext cx="3538517" cy="735749"/>
          </a:xfrm>
        </p:spPr>
        <p:txBody>
          <a:bodyPr rtlCol="0" anchor="t"/>
          <a:lstStyle>
            <a:lvl1pPr marL="0" indent="0">
              <a:buNone/>
              <a:defRPr sz="5400">
                <a:solidFill>
                  <a:schemeClr val="accent1">
                    <a:lumMod val="50000"/>
                  </a:schemeClr>
                </a:solidFill>
                <a:latin typeface="+mj-lt"/>
              </a:defRPr>
            </a:lvl1pPr>
          </a:lstStyle>
          <a:p>
            <a:pPr lvl="0" rtl="0"/>
            <a:r>
              <a:rPr lang="el-GR" noProof="0" dirty="0"/>
              <a:t>2</a:t>
            </a:r>
          </a:p>
        </p:txBody>
      </p:sp>
      <p:sp>
        <p:nvSpPr>
          <p:cNvPr id="4" name="Θέση εικόνας 3"/>
          <p:cNvSpPr>
            <a:spLocks noGrp="1"/>
          </p:cNvSpPr>
          <p:nvPr>
            <p:ph type="pic" sz="quarter" idx="33" hasCustomPrompt="1"/>
          </p:nvPr>
        </p:nvSpPr>
        <p:spPr>
          <a:xfrm>
            <a:off x="859785"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
        <p:nvSpPr>
          <p:cNvPr id="12" name="Θέση εικόνας 3"/>
          <p:cNvSpPr>
            <a:spLocks noGrp="1"/>
          </p:cNvSpPr>
          <p:nvPr>
            <p:ph type="pic" sz="quarter" idx="34" hasCustomPrompt="1"/>
          </p:nvPr>
        </p:nvSpPr>
        <p:spPr>
          <a:xfrm>
            <a:off x="6722468" y="1722438"/>
            <a:ext cx="735013" cy="735012"/>
          </a:xfrm>
        </p:spPr>
        <p:txBody>
          <a:bodyPr rtlCol="0" anchor="ctr"/>
          <a:lstStyle>
            <a:lvl1pPr marL="0" indent="0" algn="ctr">
              <a:buNone/>
              <a:defRPr sz="1100" i="1"/>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13" name="Θέση κειμένου 3"/>
          <p:cNvSpPr>
            <a:spLocks noGrp="1"/>
          </p:cNvSpPr>
          <p:nvPr>
            <p:ph type="body" sz="quarter" idx="27" hasCustomPrompt="1"/>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Κεφαλίδα ενότητας</a:t>
            </a:r>
          </a:p>
        </p:txBody>
      </p:sp>
      <p:sp>
        <p:nvSpPr>
          <p:cNvPr id="14" name="Θέση κειμένου 9"/>
          <p:cNvSpPr>
            <a:spLocks noGrp="1"/>
          </p:cNvSpPr>
          <p:nvPr>
            <p:ph type="body" sz="quarter" idx="28" hasCustomPrompt="1"/>
          </p:nvPr>
        </p:nvSpPr>
        <p:spPr>
          <a:xfrm>
            <a:off x="4921084" y="1949641"/>
            <a:ext cx="3635083" cy="3635083"/>
          </a:xfrm>
          <a:prstGeom prst="ellipse">
            <a:avLst/>
          </a:prstGeom>
          <a:solidFill>
            <a:schemeClr val="tx1">
              <a:lumMod val="65000"/>
              <a:lumOff val="3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15" name="Θέση κειμένου 9"/>
          <p:cNvSpPr>
            <a:spLocks noGrp="1"/>
          </p:cNvSpPr>
          <p:nvPr>
            <p:ph type="body" sz="quarter" idx="29" hasCustomPrompt="1"/>
          </p:nvPr>
        </p:nvSpPr>
        <p:spPr>
          <a:xfrm>
            <a:off x="8238481" y="2207063"/>
            <a:ext cx="3120238" cy="3120238"/>
          </a:xfrm>
          <a:prstGeom prst="ellipse">
            <a:avLst/>
          </a:prstGeom>
          <a:solidFill>
            <a:schemeClr val="tx1">
              <a:lumMod val="85000"/>
              <a:lumOff val="15000"/>
            </a:schemeClr>
          </a:solidFill>
        </p:spPr>
        <p:txBody>
          <a:bodyPr vert="horz" lIns="0" tIns="0" rIns="0" bIns="0" rtlCol="0" anchor="ctr">
            <a:noAutofit/>
          </a:bodyPr>
          <a:lstStyle>
            <a:lvl1pPr marL="0" indent="0" algn="ctr">
              <a:buNone/>
              <a:defRPr lang="en-ZA" sz="1800" dirty="0">
                <a:solidFill>
                  <a:schemeClr val="bg1"/>
                </a:solidFill>
              </a:defRPr>
            </a:lvl1pPr>
          </a:lstStyle>
          <a:p>
            <a:pPr marL="266700" lvl="0" indent="-266700" algn="ctr" rtl="0"/>
            <a:r>
              <a:rPr lang="el-GR" noProof="0" dirty="0"/>
              <a:t>Κεφαλίδα ενότητας</a:t>
            </a:r>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16" name="Θέση κειμένου 3"/>
          <p:cNvSpPr>
            <a:spLocks noGrp="1"/>
          </p:cNvSpPr>
          <p:nvPr>
            <p:ph type="body" sz="quarter" idx="30" hasCustomPrompt="1"/>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1</a:t>
            </a:r>
          </a:p>
        </p:txBody>
      </p:sp>
      <p:sp>
        <p:nvSpPr>
          <p:cNvPr id="17" name="Θέση κειμένου 9"/>
          <p:cNvSpPr>
            <a:spLocks noGrp="1"/>
          </p:cNvSpPr>
          <p:nvPr>
            <p:ph type="body" sz="quarter" idx="31" hasCustomPrompt="1"/>
          </p:nvPr>
        </p:nvSpPr>
        <p:spPr>
          <a:xfrm>
            <a:off x="5332816" y="22056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2</a:t>
            </a:r>
          </a:p>
        </p:txBody>
      </p:sp>
      <p:sp>
        <p:nvSpPr>
          <p:cNvPr id="18" name="Θέση κειμένου 9"/>
          <p:cNvSpPr>
            <a:spLocks noGrp="1"/>
          </p:cNvSpPr>
          <p:nvPr>
            <p:ph type="body" sz="quarter" idx="33" hasCustomPrompt="1"/>
          </p:nvPr>
        </p:nvSpPr>
        <p:spPr>
          <a:xfrm>
            <a:off x="8547101" y="22056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dirty="0">
                <a:solidFill>
                  <a:schemeClr val="bg1"/>
                </a:solidFill>
                <a:latin typeface="+mj-lt"/>
              </a:defRPr>
            </a:lvl1pPr>
          </a:lstStyle>
          <a:p>
            <a:pPr marL="266700" lvl="0" indent="-266700" algn="ctr" rtl="0"/>
            <a:r>
              <a:rPr lang="el-GR" noProof="0" dirty="0"/>
              <a:t>3</a:t>
            </a:r>
          </a:p>
        </p:txBody>
      </p:sp>
      <p:sp>
        <p:nvSpPr>
          <p:cNvPr id="19" name="Θέση περιεχομένου 3"/>
          <p:cNvSpPr>
            <a:spLocks noGrp="1"/>
          </p:cNvSpPr>
          <p:nvPr>
            <p:ph sz="half" idx="2" hasCustomPrompt="1"/>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rtl="0"/>
            <a:r>
              <a:rPr lang="el-GR" noProof="0" dirty="0"/>
              <a:t>Περιγραφή ενότητας</a:t>
            </a:r>
          </a:p>
        </p:txBody>
      </p:sp>
      <p:sp>
        <p:nvSpPr>
          <p:cNvPr id="20" name="Θέση κειμένου 5"/>
          <p:cNvSpPr>
            <a:spLocks noGrp="1"/>
          </p:cNvSpPr>
          <p:nvPr>
            <p:ph type="body" sz="quarter" idx="12" hasCustomPrompt="1"/>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1" name="Θέση κειμένου 9"/>
          <p:cNvSpPr>
            <a:spLocks noGrp="1"/>
          </p:cNvSpPr>
          <p:nvPr>
            <p:ph type="body" sz="quarter" idx="13" hasCustomPrompt="1"/>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rtl="0"/>
            <a:r>
              <a:rPr lang="el-GR" noProof="0" dirty="0"/>
              <a:t>Περιγραφή ενότητας</a:t>
            </a:r>
          </a:p>
        </p:txBody>
      </p:sp>
      <p:sp>
        <p:nvSpPr>
          <p:cNvPr id="25" name="Πλαίσιο κειμένου 24"/>
          <p:cNvSpPr txBox="1"/>
          <p:nvPr userDrawn="1"/>
        </p:nvSpPr>
        <p:spPr>
          <a:xfrm>
            <a:off x="4921084" y="2993698"/>
            <a:ext cx="317688" cy="1544221"/>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
        <p:nvSpPr>
          <p:cNvPr id="26" name="Πλαίσιο κειμένου 25"/>
          <p:cNvSpPr txBox="1"/>
          <p:nvPr userDrawn="1"/>
        </p:nvSpPr>
        <p:spPr>
          <a:xfrm>
            <a:off x="8238481" y="3054203"/>
            <a:ext cx="317687" cy="142321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3" name="Βέλος: Αριστερά-δεξιά 2"/>
          <p:cNvSpPr/>
          <p:nvPr userDrawn="1"/>
        </p:nvSpPr>
        <p:spPr>
          <a:xfrm>
            <a:off x="388279" y="3558496"/>
            <a:ext cx="11415443"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Βέλος: Αριστερά-δεξιά 13"/>
          <p:cNvSpPr/>
          <p:nvPr userDrawn="1"/>
        </p:nvSpPr>
        <p:spPr>
          <a:xfrm rot="5400000">
            <a:off x="3772822" y="3576211"/>
            <a:ext cx="4652357" cy="97190"/>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0" name="Θέση κειμένου 5"/>
          <p:cNvSpPr>
            <a:spLocks noGrp="1"/>
          </p:cNvSpPr>
          <p:nvPr>
            <p:ph type="body" sz="quarter" idx="12" hasCustomPrompt="1"/>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1" name="Θέση κειμένου 5"/>
          <p:cNvSpPr>
            <a:spLocks noGrp="1"/>
          </p:cNvSpPr>
          <p:nvPr>
            <p:ph type="body" sz="quarter" idx="13" hasCustomPrompt="1"/>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2" name="Θέση κειμένου 5"/>
          <p:cNvSpPr>
            <a:spLocks noGrp="1"/>
          </p:cNvSpPr>
          <p:nvPr>
            <p:ph type="body" sz="quarter" idx="14" hasCustomPrompt="1"/>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
        <p:nvSpPr>
          <p:cNvPr id="13" name="Θέση κειμένου 5"/>
          <p:cNvSpPr>
            <a:spLocks noGrp="1"/>
          </p:cNvSpPr>
          <p:nvPr>
            <p:ph type="body" sz="quarter" idx="15" hasCustomPrompt="1"/>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rtl="0"/>
            <a:r>
              <a:rPr lang="el-GR" noProof="0" dirty="0"/>
              <a:t>Τίτλος </a:t>
            </a:r>
            <a:r>
              <a:rPr lang="el-GR" noProof="0" dirty="0" err="1"/>
              <a:t>τεταρτημορίου</a:t>
            </a:r>
            <a:endParaRPr lang="el-GR"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περιεχομένου 2"/>
          <p:cNvSpPr>
            <a:spLocks noGrp="1"/>
          </p:cNvSpPr>
          <p:nvPr>
            <p:ph idx="14" hasCustomPrompt="1"/>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9" name="Θέση περιεχομένου 2"/>
          <p:cNvSpPr>
            <a:spLocks noGrp="1"/>
          </p:cNvSpPr>
          <p:nvPr>
            <p:ph idx="15" hasCustomPrompt="1"/>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περιεχομένου 2"/>
          <p:cNvSpPr>
            <a:spLocks noGrp="1"/>
          </p:cNvSpPr>
          <p:nvPr>
            <p:ph idx="16" hasCustomPrompt="1"/>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περιεχομένου 2"/>
          <p:cNvSpPr>
            <a:spLocks noGrp="1"/>
          </p:cNvSpPr>
          <p:nvPr>
            <p:ph idx="1" hasCustomPrompt="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1</a:t>
            </a:r>
          </a:p>
        </p:txBody>
      </p:sp>
      <p:sp>
        <p:nvSpPr>
          <p:cNvPr id="12" name="Θέση περιεχομένου 2"/>
          <p:cNvSpPr>
            <a:spLocks noGrp="1"/>
          </p:cNvSpPr>
          <p:nvPr>
            <p:ph idx="12" hasCustomPrompt="1"/>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2</a:t>
            </a:r>
          </a:p>
        </p:txBody>
      </p:sp>
      <p:sp>
        <p:nvSpPr>
          <p:cNvPr id="13" name="Θέση περιεχομένου 2"/>
          <p:cNvSpPr>
            <a:spLocks noGrp="1"/>
          </p:cNvSpPr>
          <p:nvPr>
            <p:ph idx="13" hasCustomPrompt="1"/>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rtl="0"/>
            <a:r>
              <a:rPr lang="el-GR" noProof="0" dirty="0"/>
              <a:t>Τίτλος ενότητας 3</a:t>
            </a:r>
          </a:p>
        </p:txBody>
      </p:sp>
      <p:sp>
        <p:nvSpPr>
          <p:cNvPr id="14" name="Ορθογώνιο 6"/>
          <p:cNvSpPr/>
          <p:nvPr userDrawn="1"/>
        </p:nvSpPr>
        <p:spPr>
          <a:xfrm>
            <a:off x="794568"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5" name="Ορθογώνιο 6"/>
          <p:cNvSpPr/>
          <p:nvPr userDrawn="1"/>
        </p:nvSpPr>
        <p:spPr>
          <a:xfrm flipH="1" flipV="1">
            <a:off x="794568"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6"/>
          <p:cNvSpPr/>
          <p:nvPr userDrawn="1"/>
        </p:nvSpPr>
        <p:spPr>
          <a:xfrm>
            <a:off x="4608396"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userDrawn="1"/>
        </p:nvSpPr>
        <p:spPr>
          <a:xfrm flipH="1" flipV="1">
            <a:off x="4608396"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8" name="Ορθογώνιο 6"/>
          <p:cNvSpPr/>
          <p:nvPr userDrawn="1"/>
        </p:nvSpPr>
        <p:spPr>
          <a:xfrm>
            <a:off x="8434225" y="2344813"/>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9" name="Ορθογώνιο 6"/>
          <p:cNvSpPr/>
          <p:nvPr userDrawn="1"/>
        </p:nvSpPr>
        <p:spPr>
          <a:xfrm flipH="1" flipV="1">
            <a:off x="8434225" y="1656000"/>
            <a:ext cx="2975207"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pic>
        <p:nvPicPr>
          <p:cNvPr id="20" name="Γραφικό 19" descr="Δεξιό βέλος"/>
          <p:cNvPicPr>
            <a:picLocks noChangeAspect="1"/>
          </p:cNvPicPr>
          <p:nvPr userDrawn="1"/>
        </p:nvPicPr>
        <p:blipFill>
          <a:blip r:embed="rId2" cstate="screen"/>
          <a:stretch>
            <a:fillRect/>
          </a:stretch>
        </p:blipFill>
        <p:spPr>
          <a:xfrm flipH="1">
            <a:off x="4081865" y="3932250"/>
            <a:ext cx="220441" cy="376363"/>
          </a:xfrm>
          <a:prstGeom prst="rect">
            <a:avLst/>
          </a:prstGeom>
        </p:spPr>
      </p:pic>
      <p:pic>
        <p:nvPicPr>
          <p:cNvPr id="21" name="Γραφικό 20" descr="Δεξιό βέλος"/>
          <p:cNvPicPr>
            <a:picLocks noChangeAspect="1"/>
          </p:cNvPicPr>
          <p:nvPr userDrawn="1"/>
        </p:nvPicPr>
        <p:blipFill>
          <a:blip r:embed="rId2" cstate="screen"/>
          <a:stretch>
            <a:fillRect/>
          </a:stretch>
        </p:blipFill>
        <p:spPr>
          <a:xfrm flipH="1">
            <a:off x="7901693" y="3932250"/>
            <a:ext cx="220441" cy="3763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9" name="Θέση κειμένου 10"/>
          <p:cNvSpPr>
            <a:spLocks noGrp="1"/>
          </p:cNvSpPr>
          <p:nvPr>
            <p:ph type="body" sz="quarter" idx="33" hasCustomPrompt="1"/>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0" name="Θέση κειμένου 10"/>
          <p:cNvSpPr>
            <a:spLocks noGrp="1"/>
          </p:cNvSpPr>
          <p:nvPr>
            <p:ph type="body" sz="quarter" idx="34" hasCustomPrompt="1"/>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1" name="Θέση κειμένου 10"/>
          <p:cNvSpPr>
            <a:spLocks noGrp="1"/>
          </p:cNvSpPr>
          <p:nvPr>
            <p:ph type="body" sz="quarter" idx="35" hasCustomPrompt="1"/>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2" name="Θέση κειμένου 10"/>
          <p:cNvSpPr>
            <a:spLocks noGrp="1"/>
          </p:cNvSpPr>
          <p:nvPr>
            <p:ph type="body" sz="quarter" idx="36" hasCustomPrompt="1"/>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3" name="Θέση κειμένου 10"/>
          <p:cNvSpPr>
            <a:spLocks noGrp="1"/>
          </p:cNvSpPr>
          <p:nvPr>
            <p:ph type="body" sz="quarter" idx="37" hasCustomPrompt="1"/>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4" name="Θέση κειμένου 10"/>
          <p:cNvSpPr>
            <a:spLocks noGrp="1"/>
          </p:cNvSpPr>
          <p:nvPr>
            <p:ph type="body" sz="quarter" idx="38" hasCustomPrompt="1"/>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rtl="0"/>
            <a:r>
              <a:rPr lang="el-GR" noProof="0" dirty="0"/>
              <a:t>Έτος</a:t>
            </a:r>
          </a:p>
        </p:txBody>
      </p:sp>
      <p:sp>
        <p:nvSpPr>
          <p:cNvPr id="15" name="Θέση κειμένου 10"/>
          <p:cNvSpPr>
            <a:spLocks noGrp="1"/>
          </p:cNvSpPr>
          <p:nvPr>
            <p:ph type="body" sz="quarter" idx="39" hasCustomPrompt="1"/>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6" name="Θέση κειμένου 10"/>
          <p:cNvSpPr>
            <a:spLocks noGrp="1"/>
          </p:cNvSpPr>
          <p:nvPr>
            <p:ph type="body" sz="quarter" idx="40" hasCustomPrompt="1"/>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7" name="Θέση κειμένου 10"/>
          <p:cNvSpPr>
            <a:spLocks noGrp="1"/>
          </p:cNvSpPr>
          <p:nvPr>
            <p:ph type="body" sz="quarter" idx="41" hasCustomPrompt="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8" name="Θέση κειμένου 10"/>
          <p:cNvSpPr>
            <a:spLocks noGrp="1"/>
          </p:cNvSpPr>
          <p:nvPr>
            <p:ph type="body" sz="quarter" idx="42" hasCustomPrompt="1"/>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19" name="Θέση κειμένου 10"/>
          <p:cNvSpPr>
            <a:spLocks noGrp="1"/>
          </p:cNvSpPr>
          <p:nvPr>
            <p:ph type="body" sz="quarter" idx="43" hasCustomPrompt="1"/>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0" name="Θέση κειμένου 10"/>
          <p:cNvSpPr>
            <a:spLocks noGrp="1"/>
          </p:cNvSpPr>
          <p:nvPr>
            <p:ph type="body" sz="quarter" idx="44" hasCustomPrompt="1"/>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1" name="Θέση κειμένου 10"/>
          <p:cNvSpPr>
            <a:spLocks noGrp="1"/>
          </p:cNvSpPr>
          <p:nvPr>
            <p:ph type="body" sz="quarter" idx="45" hasCustomPrompt="1"/>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2" name="Θέση κειμένου 10"/>
          <p:cNvSpPr>
            <a:spLocks noGrp="1"/>
          </p:cNvSpPr>
          <p:nvPr>
            <p:ph type="body" sz="quarter" idx="46" hasCustomPrompt="1"/>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3" name="Θέση κειμένου 10"/>
          <p:cNvSpPr>
            <a:spLocks noGrp="1"/>
          </p:cNvSpPr>
          <p:nvPr>
            <p:ph type="body" sz="quarter" idx="47" hasCustomPrompt="1"/>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4" name="Θέση κειμένου 10"/>
          <p:cNvSpPr>
            <a:spLocks noGrp="1"/>
          </p:cNvSpPr>
          <p:nvPr>
            <p:ph type="body" sz="quarter" idx="48" hasCustomPrompt="1"/>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5" name="Θέση κειμένου 10"/>
          <p:cNvSpPr>
            <a:spLocks noGrp="1"/>
          </p:cNvSpPr>
          <p:nvPr>
            <p:ph type="body" sz="quarter" idx="49" hasCustomPrompt="1"/>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6" name="Θέση κειμένου 10"/>
          <p:cNvSpPr>
            <a:spLocks noGrp="1"/>
          </p:cNvSpPr>
          <p:nvPr>
            <p:ph type="body" sz="quarter" idx="50" hasCustomPrompt="1"/>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7" name="Θέση κειμένου 10"/>
          <p:cNvSpPr>
            <a:spLocks noGrp="1"/>
          </p:cNvSpPr>
          <p:nvPr>
            <p:ph type="body" sz="quarter" idx="51" hasCustomPrompt="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8" name="Θέση κειμένου 10"/>
          <p:cNvSpPr>
            <a:spLocks noGrp="1"/>
          </p:cNvSpPr>
          <p:nvPr>
            <p:ph type="body" sz="quarter" idx="52" hasCustomPrompt="1"/>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29" name="Θέση κειμένου 10"/>
          <p:cNvSpPr>
            <a:spLocks noGrp="1"/>
          </p:cNvSpPr>
          <p:nvPr>
            <p:ph type="body" sz="quarter" idx="53" hasCustomPrompt="1"/>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0" name="Θέση κειμένου 10"/>
          <p:cNvSpPr>
            <a:spLocks noGrp="1"/>
          </p:cNvSpPr>
          <p:nvPr>
            <p:ph type="body" sz="quarter" idx="54" hasCustomPrompt="1"/>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1" name="Θέση κειμένου 10"/>
          <p:cNvSpPr>
            <a:spLocks noGrp="1"/>
          </p:cNvSpPr>
          <p:nvPr>
            <p:ph type="body" sz="quarter" idx="55" hasCustomPrompt="1"/>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2" name="Θέση κειμένου 10"/>
          <p:cNvSpPr>
            <a:spLocks noGrp="1"/>
          </p:cNvSpPr>
          <p:nvPr>
            <p:ph type="body" sz="quarter" idx="56" hasCustomPrompt="1"/>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3" name="Θέση κειμένου 10"/>
          <p:cNvSpPr>
            <a:spLocks noGrp="1"/>
          </p:cNvSpPr>
          <p:nvPr>
            <p:ph type="body" sz="quarter" idx="57" hasCustomPrompt="1"/>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4" name="Θέση κειμένου 10"/>
          <p:cNvSpPr>
            <a:spLocks noGrp="1"/>
          </p:cNvSpPr>
          <p:nvPr>
            <p:ph type="body" sz="quarter" idx="58" hasCustomPrompt="1"/>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rtl="0"/>
            <a:r>
              <a:rPr lang="el-GR" noProof="0" dirty="0"/>
              <a:t>ΜΜ</a:t>
            </a:r>
          </a:p>
        </p:txBody>
      </p:sp>
      <p:sp>
        <p:nvSpPr>
          <p:cNvPr id="35" name="Θέση κειμένου 3"/>
          <p:cNvSpPr>
            <a:spLocks noGrp="1"/>
          </p:cNvSpPr>
          <p:nvPr>
            <p:ph type="body" sz="quarter" idx="59" hasCustomPrompt="1"/>
          </p:nvPr>
        </p:nvSpPr>
        <p:spPr>
          <a:xfrm>
            <a:off x="5360988" y="2190750"/>
            <a:ext cx="1793875" cy="561975"/>
          </a:xfrm>
          <a:solidFill>
            <a:schemeClr val="bg1">
              <a:lumMod val="95000"/>
            </a:schemeClr>
          </a:solidFill>
          <a:ln>
            <a:noFill/>
          </a:ln>
        </p:spPr>
        <p:txBody>
          <a:bodyPr tIns="36000" rtlCol="0" anchor="t"/>
          <a:lstStyle>
            <a:lvl1pPr marL="0" indent="0" algn="ctr">
              <a:buNone/>
              <a:defRPr sz="1600">
                <a:solidFill>
                  <a:schemeClr val="tx1">
                    <a:lumMod val="75000"/>
                    <a:lumOff val="25000"/>
                  </a:schemeClr>
                </a:solidFill>
                <a:latin typeface="+mj-lt"/>
              </a:defRPr>
            </a:lvl1pPr>
          </a:lstStyle>
          <a:p>
            <a:pPr lvl="0" rtl="0"/>
            <a:r>
              <a:rPr lang="el-GR" noProof="0" dirty="0"/>
              <a:t>Τίτλος στοιχείου</a:t>
            </a:r>
          </a:p>
        </p:txBody>
      </p:sp>
      <p:sp>
        <p:nvSpPr>
          <p:cNvPr id="36" name="Θέση κειμένου 36"/>
          <p:cNvSpPr>
            <a:spLocks noGrp="1"/>
          </p:cNvSpPr>
          <p:nvPr>
            <p:ph type="body" sz="quarter" idx="60" hasCustomPrompt="1"/>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rtl="0"/>
            <a:r>
              <a:rPr lang="el-GR" noProof="0" dirty="0"/>
              <a:t>Μήνας, Έτος</a:t>
            </a:r>
          </a:p>
        </p:txBody>
      </p:sp>
      <p:sp>
        <p:nvSpPr>
          <p:cNvPr id="37" name="Βέλος: Δεξιό 36"/>
          <p:cNvSpPr/>
          <p:nvPr userDrawn="1"/>
        </p:nvSpPr>
        <p:spPr>
          <a:xfrm>
            <a:off x="388279" y="4008086"/>
            <a:ext cx="11415443" cy="97190"/>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solidFill>
                <a:schemeClr val="tx1">
                  <a:lumMod val="75000"/>
                  <a:lumOff val="25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εικόνας 4"/>
          <p:cNvSpPr>
            <a:spLocks noGrp="1"/>
          </p:cNvSpPr>
          <p:nvPr>
            <p:ph type="pic" sz="quarter" idx="12" hasCustomPrompt="1"/>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9" name="Θέση κειμένου 8"/>
          <p:cNvSpPr>
            <a:spLocks noGrp="1"/>
          </p:cNvSpPr>
          <p:nvPr>
            <p:ph type="body" sz="quarter" idx="13" hasCustomPrompt="1"/>
          </p:nvPr>
        </p:nvSpPr>
        <p:spPr>
          <a:xfrm>
            <a:off x="205597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0" name="Θέση κειμένου 10"/>
          <p:cNvSpPr>
            <a:spLocks noGrp="1"/>
          </p:cNvSpPr>
          <p:nvPr>
            <p:ph type="body" sz="quarter" idx="14" hasCustomPrompt="1"/>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1" name="Θέση κειμένου 8"/>
          <p:cNvSpPr>
            <a:spLocks noGrp="1"/>
          </p:cNvSpPr>
          <p:nvPr>
            <p:ph type="body" sz="quarter" idx="33" hasCustomPrompt="1"/>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2" name="Θέση εικόνας 4"/>
          <p:cNvSpPr>
            <a:spLocks noGrp="1"/>
          </p:cNvSpPr>
          <p:nvPr>
            <p:ph type="pic" sz="quarter" idx="34" hasCustomPrompt="1"/>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3" name="Θέση κειμένου 8"/>
          <p:cNvSpPr>
            <a:spLocks noGrp="1"/>
          </p:cNvSpPr>
          <p:nvPr>
            <p:ph type="body" sz="quarter" idx="35" hasCustomPrompt="1"/>
          </p:nvPr>
        </p:nvSpPr>
        <p:spPr>
          <a:xfrm>
            <a:off x="6061985"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4" name="Θέση κειμένου 10"/>
          <p:cNvSpPr>
            <a:spLocks noGrp="1"/>
          </p:cNvSpPr>
          <p:nvPr>
            <p:ph type="body" sz="quarter" idx="36" hasCustomPrompt="1"/>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5" name="Θέση κειμένου 8"/>
          <p:cNvSpPr>
            <a:spLocks noGrp="1"/>
          </p:cNvSpPr>
          <p:nvPr>
            <p:ph type="body" sz="quarter" idx="37" hasCustomPrompt="1"/>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16" name="Θέση εικόνας 4"/>
          <p:cNvSpPr>
            <a:spLocks noGrp="1"/>
          </p:cNvSpPr>
          <p:nvPr>
            <p:ph type="pic" sz="quarter" idx="38" hasCustomPrompt="1"/>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την εικόνα σας εδώ</a:t>
            </a:r>
          </a:p>
        </p:txBody>
      </p:sp>
      <p:sp>
        <p:nvSpPr>
          <p:cNvPr id="17" name="Θέση κειμένου 8"/>
          <p:cNvSpPr>
            <a:spLocks noGrp="1"/>
          </p:cNvSpPr>
          <p:nvPr>
            <p:ph type="body" sz="quarter" idx="39" hasCustomPrompt="1"/>
          </p:nvPr>
        </p:nvSpPr>
        <p:spPr>
          <a:xfrm>
            <a:off x="10068000" y="2319681"/>
            <a:ext cx="1703313" cy="701538"/>
          </a:xfrm>
        </p:spPr>
        <p:txBody>
          <a:bodyPr rtlCol="0" anchor="t"/>
          <a:lstStyle>
            <a:lvl1pPr marL="0" indent="0" algn="l">
              <a:buFont typeface="Arial" panose="020B0604020202020204" pitchFamily="34" charset="0"/>
              <a:buNone/>
              <a:defRPr sz="2400">
                <a:latin typeface="+mj-lt"/>
              </a:defRPr>
            </a:lvl1pPr>
          </a:lstStyle>
          <a:p>
            <a:pPr lvl="0" rtl="0"/>
            <a:r>
              <a:rPr lang="el-GR" noProof="0" dirty="0"/>
              <a:t>Όνομα</a:t>
            </a:r>
          </a:p>
        </p:txBody>
      </p:sp>
      <p:sp>
        <p:nvSpPr>
          <p:cNvPr id="18" name="Θέση κειμένου 10"/>
          <p:cNvSpPr>
            <a:spLocks noGrp="1"/>
          </p:cNvSpPr>
          <p:nvPr>
            <p:ph type="body" sz="quarter" idx="40" hasCustomPrompt="1"/>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rtl="0"/>
            <a:r>
              <a:rPr lang="el-GR" noProof="0" dirty="0"/>
              <a:t>Σύντομο βιογραφικό</a:t>
            </a:r>
          </a:p>
        </p:txBody>
      </p:sp>
      <p:sp>
        <p:nvSpPr>
          <p:cNvPr id="19" name="Θέση κειμένου 8"/>
          <p:cNvSpPr>
            <a:spLocks noGrp="1"/>
          </p:cNvSpPr>
          <p:nvPr>
            <p:ph type="body" sz="quarter" idx="41" hasCustomPrompt="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rtl="0"/>
            <a:r>
              <a:rPr lang="el-GR" noProof="0" dirty="0"/>
              <a:t>Τίτλος</a:t>
            </a:r>
          </a:p>
        </p:txBody>
      </p:sp>
      <p:sp>
        <p:nvSpPr>
          <p:cNvPr id="20" name="Ορθογώνιο 6"/>
          <p:cNvSpPr/>
          <p:nvPr userDrawn="1"/>
        </p:nvSpPr>
        <p:spPr>
          <a:xfrm>
            <a:off x="2055970"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1" name="Ορθογώνιο 6"/>
          <p:cNvSpPr/>
          <p:nvPr userDrawn="1"/>
        </p:nvSpPr>
        <p:spPr>
          <a:xfrm>
            <a:off x="6061985"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2" name="Ορθογώνιο 6"/>
          <p:cNvSpPr/>
          <p:nvPr userDrawn="1"/>
        </p:nvSpPr>
        <p:spPr>
          <a:xfrm>
            <a:off x="10067999" y="3514426"/>
            <a:ext cx="1703313"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8" name="Θέση κειμένου 8"/>
          <p:cNvSpPr>
            <a:spLocks noGrp="1"/>
          </p:cNvSpPr>
          <p:nvPr>
            <p:ph type="body" sz="quarter" idx="17" hasCustomPrompt="1"/>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9" name="Θέση κειμένου 10"/>
          <p:cNvSpPr>
            <a:spLocks noGrp="1"/>
          </p:cNvSpPr>
          <p:nvPr>
            <p:ph type="body" sz="quarter" idx="18" hasCustomPrompt="1"/>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0" name="Θέση κειμένου 8"/>
          <p:cNvSpPr>
            <a:spLocks noGrp="1"/>
          </p:cNvSpPr>
          <p:nvPr>
            <p:ph type="body" sz="quarter" idx="33" hasCustomPrompt="1"/>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1" name="Θέση κειμένου 10"/>
          <p:cNvSpPr>
            <a:spLocks noGrp="1"/>
          </p:cNvSpPr>
          <p:nvPr>
            <p:ph type="body" sz="quarter" idx="34" hasCustomPrompt="1"/>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2" name="Θέση κειμένου 8"/>
          <p:cNvSpPr>
            <a:spLocks noGrp="1"/>
          </p:cNvSpPr>
          <p:nvPr>
            <p:ph type="body" sz="quarter" idx="35" hasCustomPrompt="1"/>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3" name="Θέση κειμένου 10"/>
          <p:cNvSpPr>
            <a:spLocks noGrp="1"/>
          </p:cNvSpPr>
          <p:nvPr>
            <p:ph type="body" sz="quarter" idx="36" hasCustomPrompt="1"/>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4" name="Θέση κειμένου 8"/>
          <p:cNvSpPr>
            <a:spLocks noGrp="1"/>
          </p:cNvSpPr>
          <p:nvPr>
            <p:ph type="body" sz="quarter" idx="37" hasCustomPrompt="1"/>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5" name="Θέση κειμένου 10"/>
          <p:cNvSpPr>
            <a:spLocks noGrp="1"/>
          </p:cNvSpPr>
          <p:nvPr>
            <p:ph type="body" sz="quarter" idx="38" hasCustomPrompt="1"/>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6" name="Θέση κειμένου 8"/>
          <p:cNvSpPr>
            <a:spLocks noGrp="1"/>
          </p:cNvSpPr>
          <p:nvPr>
            <p:ph type="body" sz="quarter" idx="39" hasCustomPrompt="1"/>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17" name="Θέση κειμένου 10"/>
          <p:cNvSpPr>
            <a:spLocks noGrp="1"/>
          </p:cNvSpPr>
          <p:nvPr>
            <p:ph type="body" sz="quarter" idx="40" hasCustomPrompt="1"/>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18" name="Θέση εικόνας 15"/>
          <p:cNvSpPr>
            <a:spLocks noGrp="1"/>
          </p:cNvSpPr>
          <p:nvPr>
            <p:ph type="pic" sz="quarter" idx="41" hasCustomPrompt="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2" hasCustomPrompt="1"/>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3" hasCustomPrompt="1"/>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4" hasCustomPrompt="1"/>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εικόνας 15"/>
          <p:cNvSpPr>
            <a:spLocks noGrp="1"/>
          </p:cNvSpPr>
          <p:nvPr>
            <p:ph type="pic" sz="quarter" idx="45" hasCustomPrompt="1"/>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3" name="Θέση κειμένου 8"/>
          <p:cNvSpPr>
            <a:spLocks noGrp="1"/>
          </p:cNvSpPr>
          <p:nvPr>
            <p:ph type="body" sz="quarter" idx="46" hasCustomPrompt="1"/>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rtl="0"/>
            <a:r>
              <a:rPr lang="el-GR" noProof="0" dirty="0"/>
              <a:t>Πλήρες όνομα</a:t>
            </a:r>
          </a:p>
        </p:txBody>
      </p:sp>
      <p:sp>
        <p:nvSpPr>
          <p:cNvPr id="24" name="Θέση κειμένου 10"/>
          <p:cNvSpPr>
            <a:spLocks noGrp="1"/>
          </p:cNvSpPr>
          <p:nvPr>
            <p:ph type="body" sz="quarter" idx="47" hasCustomPrompt="1"/>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rtl="0"/>
            <a:r>
              <a:rPr lang="el-GR" noProof="0" dirty="0"/>
              <a:t>Τίτλος</a:t>
            </a:r>
          </a:p>
        </p:txBody>
      </p:sp>
      <p:sp>
        <p:nvSpPr>
          <p:cNvPr id="25" name="Θέση εικόνας 15"/>
          <p:cNvSpPr>
            <a:spLocks noGrp="1"/>
          </p:cNvSpPr>
          <p:nvPr>
            <p:ph type="pic" sz="quarter" idx="48" hasCustomPrompt="1"/>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430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1" name="Θέση κειμένου 10"/>
          <p:cNvSpPr>
            <a:spLocks noGrp="1"/>
          </p:cNvSpPr>
          <p:nvPr>
            <p:ph type="body" sz="quarter" idx="13" hasCustomPrompt="1"/>
          </p:nvPr>
        </p:nvSpPr>
        <p:spPr>
          <a:xfrm>
            <a:off x="8171550" y="1152000"/>
            <a:ext cx="3600450"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0" rIns="540000" rtlCol="0" anchor="ctr"/>
          <a:lstStyle>
            <a:lvl1pPr marL="0" indent="0" algn="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1404000" rtlCol="0" anchor="b"/>
          <a:lstStyle>
            <a:lvl1pPr algn="l">
              <a:defRPr sz="5000">
                <a:solidFill>
                  <a:schemeClr val="tx1">
                    <a:lumMod val="75000"/>
                    <a:lumOff val="25000"/>
                  </a:schemeClr>
                </a:solidFill>
              </a:defRPr>
            </a:lvl1pPr>
          </a:lstStyle>
          <a:p>
            <a:pPr rtl="0"/>
            <a:r>
              <a:rPr lang="el-GR" noProof="0" dirty="0"/>
              <a:t>Τίτλος εξωφύλλου 2</a:t>
            </a:r>
          </a:p>
        </p:txBody>
      </p:sp>
      <p:sp>
        <p:nvSpPr>
          <p:cNvPr id="3" name="Υπότιτλος 2"/>
          <p:cNvSpPr>
            <a:spLocks noGrp="1"/>
          </p:cNvSpPr>
          <p:nvPr>
            <p:ph type="subTitle" idx="1" hasCustomPrompt="1"/>
          </p:nvPr>
        </p:nvSpPr>
        <p:spPr>
          <a:xfrm>
            <a:off x="607606" y="557849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hasCustomPrompt="1"/>
          </p:nvPr>
        </p:nvSpPr>
        <p:spPr>
          <a:xfrm>
            <a:off x="607606" y="764518"/>
            <a:ext cx="3932788" cy="2448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περιεχομένου 2"/>
          <p:cNvSpPr>
            <a:spLocks noGrp="1"/>
          </p:cNvSpPr>
          <p:nvPr>
            <p:ph idx="1" hasCustomPrompt="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7" name="Θέση υποσέλιδου 6"/>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8" name="Σύμβολο κράτησης αριθμού διαφάνειας 7"/>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4"/>
          <p:cNvSpPr>
            <a:spLocks noGrp="1"/>
          </p:cNvSpPr>
          <p:nvPr>
            <p:ph type="body" sz="quarter" idx="12" hasCustomPrompt="1"/>
          </p:nvPr>
        </p:nvSpPr>
        <p:spPr>
          <a:xfrm>
            <a:off x="2726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3" name="Θέση κειμένου 12"/>
          <p:cNvSpPr>
            <a:spLocks noGrp="1"/>
          </p:cNvSpPr>
          <p:nvPr>
            <p:ph type="body" sz="quarter" idx="13" hasCustomPrompt="1"/>
          </p:nvPr>
        </p:nvSpPr>
        <p:spPr>
          <a:xfrm>
            <a:off x="502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5" name="Θέση κειμένου 14"/>
          <p:cNvSpPr>
            <a:spLocks noGrp="1"/>
          </p:cNvSpPr>
          <p:nvPr>
            <p:ph type="body" sz="quarter" idx="14" hasCustomPrompt="1"/>
          </p:nvPr>
        </p:nvSpPr>
        <p:spPr>
          <a:xfrm>
            <a:off x="7316412" y="1148060"/>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7" name="Θέση κειμένου 16"/>
          <p:cNvSpPr>
            <a:spLocks noGrp="1"/>
          </p:cNvSpPr>
          <p:nvPr>
            <p:ph type="body" sz="quarter" idx="15" hasCustomPrompt="1"/>
          </p:nvPr>
        </p:nvSpPr>
        <p:spPr>
          <a:xfrm>
            <a:off x="9611412" y="1152525"/>
            <a:ext cx="2160588" cy="50387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3" name="Θέση κειμένου 2"/>
          <p:cNvSpPr>
            <a:spLocks noGrp="1"/>
          </p:cNvSpPr>
          <p:nvPr>
            <p:ph type="body" idx="1" hasCustomPrompt="1"/>
          </p:nvPr>
        </p:nvSpPr>
        <p:spPr>
          <a:xfrm>
            <a:off x="432000" y="1152000"/>
            <a:ext cx="5472000" cy="360000"/>
          </a:xfrm>
        </p:spPr>
        <p:txBody>
          <a:bodyPr rtlCol="0"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noProof="0"/>
              <a:t>Επεξεργασία στυλ υποδείγματος κειμένου</a:t>
            </a:r>
          </a:p>
        </p:txBody>
      </p:sp>
      <p:sp>
        <p:nvSpPr>
          <p:cNvPr id="4" name="Θέση περιεχομένου 3"/>
          <p:cNvSpPr>
            <a:spLocks noGrp="1"/>
          </p:cNvSpPr>
          <p:nvPr>
            <p:ph sz="half" idx="2" hasCustomPrompt="1"/>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0" name="Θέση υποσέλιδου 9"/>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dirty="0"/>
              <a:t>Προσθέστε υποσέλιδο</a:t>
            </a:r>
          </a:p>
        </p:txBody>
      </p:sp>
      <p:sp>
        <p:nvSpPr>
          <p:cNvPr id="11" name="Σύμβολο κράτησης θέσης αριθμού διαφάνειας 10"/>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8" name="Θέση κειμένου 7"/>
          <p:cNvSpPr>
            <a:spLocks noGrp="1"/>
          </p:cNvSpPr>
          <p:nvPr>
            <p:ph type="body" sz="quarter" idx="12" hasCustomPrompt="1"/>
          </p:nvPr>
        </p:nvSpPr>
        <p:spPr>
          <a:xfrm>
            <a:off x="6299887" y="1584325"/>
            <a:ext cx="5472113" cy="4606925"/>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12" name="Θέση κειμένου 11"/>
          <p:cNvSpPr>
            <a:spLocks noGrp="1"/>
          </p:cNvSpPr>
          <p:nvPr>
            <p:ph type="body" sz="quarter" idx="13" hasCustomPrompt="1"/>
          </p:nvPr>
        </p:nvSpPr>
        <p:spPr>
          <a:xfrm>
            <a:off x="6300000" y="1152525"/>
            <a:ext cx="5472000" cy="358775"/>
          </a:xfrm>
        </p:spPr>
        <p:txBody>
          <a:bodyPr rtlCol="0"/>
          <a:lstStyle>
            <a:lvl1pPr marL="0" indent="0">
              <a:buNone/>
              <a:defRPr sz="2400" b="1"/>
            </a:lvl1pPr>
          </a:lstStyle>
          <a:p>
            <a:pPr lvl="0" rtl="0"/>
            <a:r>
              <a:rPr lang="el-GR" noProof="0"/>
              <a:t>Επεξεργασία στυλ υποδείγματος κειμένου</a:t>
            </a:r>
          </a:p>
        </p:txBody>
      </p:sp>
      <p:cxnSp>
        <p:nvCxnSpPr>
          <p:cNvPr id="9" name="Ευθεία γραμμή σύνδεσης 8"/>
          <p:cNvCxnSpPr/>
          <p:nvPr userDrawn="1"/>
        </p:nvCxnSpPr>
        <p:spPr>
          <a:xfrm>
            <a:off x="6101944" y="2185851"/>
            <a:ext cx="0" cy="262730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5" name="Θέση υποσέλιδου 4"/>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6" name="Θέση αριθμού διαφάνειας 5"/>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2" name="Τίτλος 1"/>
          <p:cNvSpPr>
            <a:spLocks noGrp="1"/>
          </p:cNvSpPr>
          <p:nvPr>
            <p:ph type="title" hasCustomPrompt="1"/>
          </p:nvPr>
        </p:nvSpPr>
        <p:spPr/>
        <p:txBody>
          <a:bodyPr rtlCol="0"/>
          <a:lstStyle/>
          <a:p>
            <a:pPr rtl="0"/>
            <a:r>
              <a:rPr lang="el-GR" noProof="0"/>
              <a:t>Κάντε κλικ για να επεξεργαστείτε τον τίτλο υποδείγματος</a:t>
            </a:r>
            <a:endParaRPr lang="el-GR"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12" name="Θέση εικόνας 10"/>
          <p:cNvSpPr>
            <a:spLocks noGrp="1"/>
          </p:cNvSpPr>
          <p:nvPr>
            <p:ph type="pic" sz="quarter" idx="13" hasCustomPrompt="1"/>
          </p:nvPr>
        </p:nvSpPr>
        <p:spPr>
          <a:xfrm>
            <a:off x="0" y="0"/>
            <a:ext cx="12192000" cy="6778800"/>
          </a:xfrm>
          <a:solidFill>
            <a:schemeClr val="bg1">
              <a:lumMod val="95000"/>
            </a:schemeClr>
          </a:solidFill>
        </p:spPr>
        <p:txBody>
          <a:bodyPr tIns="1116000" rIns="0" rtlCol="0" anchor="t"/>
          <a:lstStyle>
            <a:lvl1pPr marL="0" indent="0" algn="ctr">
              <a:buNone/>
              <a:defRPr/>
            </a:lvl1pPr>
          </a:lstStyle>
          <a:p>
            <a:pPr rtl="0"/>
            <a:r>
              <a:rPr lang="el-GR" noProof="0" dirty="0"/>
              <a:t>Εισαγάγετε ή μεταφέρετε και αποθέστε τη φωτογραφία σας</a:t>
            </a:r>
          </a:p>
        </p:txBody>
      </p:sp>
      <p:sp>
        <p:nvSpPr>
          <p:cNvPr id="13" name="Ορθογώνιο 12"/>
          <p:cNvSpPr/>
          <p:nvPr userDrawn="1"/>
        </p:nvSpPr>
        <p:spPr>
          <a:xfrm>
            <a:off x="0" y="6780458"/>
            <a:ext cx="12192000" cy="7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4" name="Ορθογώνιο 13"/>
          <p:cNvSpPr/>
          <p:nvPr userDrawn="1"/>
        </p:nvSpPr>
        <p:spPr>
          <a:xfrm>
            <a:off x="0" y="6780458"/>
            <a:ext cx="12204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144000" y="144000"/>
            <a:ext cx="4860000" cy="6480000"/>
          </a:xfrm>
          <a:solidFill>
            <a:schemeClr val="bg1"/>
          </a:solidFill>
          <a:ln>
            <a:noFill/>
          </a:ln>
        </p:spPr>
        <p:txBody>
          <a:bodyPr lIns="432000" tIns="72000" rIns="288000" bIns="2448000" rtlCol="0" anchor="b"/>
          <a:lstStyle>
            <a:lvl1pPr algn="l">
              <a:defRPr sz="5500">
                <a:solidFill>
                  <a:schemeClr val="tx1">
                    <a:lumMod val="75000"/>
                    <a:lumOff val="25000"/>
                  </a:schemeClr>
                </a:solidFill>
              </a:defRPr>
            </a:lvl1pPr>
          </a:lstStyle>
          <a:p>
            <a:pPr rtl="0"/>
            <a:r>
              <a:rPr lang="el-GR" noProof="0" dirty="0"/>
              <a:t>Ευχαριστούμε</a:t>
            </a:r>
          </a:p>
        </p:txBody>
      </p:sp>
      <p:sp>
        <p:nvSpPr>
          <p:cNvPr id="3" name="Υπότιτλος 2"/>
          <p:cNvSpPr>
            <a:spLocks noGrp="1"/>
          </p:cNvSpPr>
          <p:nvPr>
            <p:ph type="subTitle" idx="1" hasCustomPrompt="1"/>
          </p:nvPr>
        </p:nvSpPr>
        <p:spPr>
          <a:xfrm>
            <a:off x="1038224" y="4504149"/>
            <a:ext cx="3349381" cy="252000"/>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dirty="0"/>
              <a:t>Πλήρες όνομα</a:t>
            </a:r>
          </a:p>
        </p:txBody>
      </p:sp>
      <p:sp>
        <p:nvSpPr>
          <p:cNvPr id="5" name="Θέση κειμένου 4"/>
          <p:cNvSpPr>
            <a:spLocks noGrp="1"/>
          </p:cNvSpPr>
          <p:nvPr>
            <p:ph type="body" sz="quarter" idx="15" hasCustomPrompt="1"/>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Τηλέφωνο</a:t>
            </a:r>
          </a:p>
        </p:txBody>
      </p:sp>
      <p:sp>
        <p:nvSpPr>
          <p:cNvPr id="11" name="Θέση κειμένου 10"/>
          <p:cNvSpPr>
            <a:spLocks noGrp="1"/>
          </p:cNvSpPr>
          <p:nvPr>
            <p:ph type="body" sz="quarter" idx="16" hasCustomPrompt="1"/>
          </p:nvPr>
        </p:nvSpPr>
        <p:spPr>
          <a:xfrm>
            <a:off x="1038631" y="5312145"/>
            <a:ext cx="3349381" cy="252000"/>
          </a:xfrm>
        </p:spPr>
        <p:txBody>
          <a:bodyPr rtlCol="0"/>
          <a:lstStyle>
            <a:lvl1pPr marL="0" indent="0">
              <a:buNone/>
              <a:defRPr/>
            </a:lvl1pPr>
          </a:lstStyle>
          <a:p>
            <a:pPr lvl="0" rtl="0"/>
            <a:r>
              <a:rPr lang="el-GR" noProof="0" dirty="0"/>
              <a:t>Email</a:t>
            </a:r>
          </a:p>
        </p:txBody>
      </p:sp>
      <p:sp>
        <p:nvSpPr>
          <p:cNvPr id="16" name="Θέση κειμένου 15"/>
          <p:cNvSpPr>
            <a:spLocks noGrp="1"/>
          </p:cNvSpPr>
          <p:nvPr>
            <p:ph type="body" sz="quarter" idx="17" hasCustomPrompt="1"/>
          </p:nvPr>
        </p:nvSpPr>
        <p:spPr>
          <a:xfrm>
            <a:off x="1026094" y="5715370"/>
            <a:ext cx="3350644" cy="252413"/>
          </a:xfrm>
        </p:spPr>
        <p:txBody>
          <a:bodyPr rtlCol="0"/>
          <a:lstStyle>
            <a:lvl1pPr marL="0" indent="0">
              <a:buNone/>
              <a:defRPr/>
            </a:lvl1pPr>
          </a:lstStyle>
          <a:p>
            <a:pPr lvl="0" rtl="0"/>
            <a:r>
              <a:rPr lang="el-GR" noProof="0" dirty="0"/>
              <a:t>Τοποθεσία Web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hasCustomPrompt="1"/>
          </p:nvPr>
        </p:nvSpPr>
        <p:spPr>
          <a:xfrm>
            <a:off x="0" y="0"/>
            <a:ext cx="12192000" cy="601345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Τίτλος διαφάνειας διαχωρισμού</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8" name="Θέση εικόνας 5"/>
          <p:cNvSpPr>
            <a:spLocks noGrp="1"/>
          </p:cNvSpPr>
          <p:nvPr>
            <p:ph type="pic" sz="quarter" idx="14" hasCustomPrompt="1"/>
          </p:nvPr>
        </p:nvSpPr>
        <p:spPr>
          <a:xfrm>
            <a:off x="7652806" y="764519"/>
            <a:ext cx="3932788"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4"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Τίτλος 1"/>
          <p:cNvSpPr>
            <a:spLocks noGrp="1"/>
          </p:cNvSpPr>
          <p:nvPr>
            <p:ph type="ctrTitle" hasCustomPrompt="1"/>
          </p:nvPr>
        </p:nvSpPr>
        <p:spPr>
          <a:xfrm>
            <a:off x="7189200" y="163897"/>
            <a:ext cx="4860000" cy="5724000"/>
          </a:xfrm>
          <a:solidFill>
            <a:schemeClr val="bg1"/>
          </a:solidFill>
          <a:ln>
            <a:noFill/>
          </a:ln>
        </p:spPr>
        <p:txBody>
          <a:bodyPr lIns="432000" tIns="72000" rIns="288000" bIns="1404000" rtlCol="0" anchor="b"/>
          <a:lstStyle>
            <a:lvl1pPr algn="l">
              <a:defRPr sz="4500">
                <a:solidFill>
                  <a:schemeClr val="tx1">
                    <a:lumMod val="75000"/>
                    <a:lumOff val="25000"/>
                  </a:schemeClr>
                </a:solidFill>
              </a:defRPr>
            </a:lvl1pPr>
          </a:lstStyle>
          <a:p>
            <a:pPr rtl="0"/>
            <a:r>
              <a:rPr lang="el-GR" noProof="0" dirty="0"/>
              <a:t>Κάντε κλικ για να επεξεργαστείτε τον τίτλο σας</a:t>
            </a:r>
          </a:p>
        </p:txBody>
      </p:sp>
      <p:sp>
        <p:nvSpPr>
          <p:cNvPr id="3" name="Υπότιτλος 2"/>
          <p:cNvSpPr>
            <a:spLocks noGrp="1"/>
          </p:cNvSpPr>
          <p:nvPr>
            <p:ph type="subTitle" idx="1" hasCustomPrompt="1"/>
          </p:nvPr>
        </p:nvSpPr>
        <p:spPr>
          <a:xfrm>
            <a:off x="7652806" y="4837186"/>
            <a:ext cx="3932788" cy="750814"/>
          </a:xfrm>
          <a:noFill/>
        </p:spPr>
        <p:txBody>
          <a:bodyPr lIns="0" tIns="0" rIns="0" bIns="0" rtlCol="0" anchor="t"/>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noProof="0"/>
              <a:t>Κάντε κλικ για να επεξεργαστείτε τον υπότιτλο του υποδείγματος</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9" name="Θέση υποσέλιδου 8"/>
          <p:cNvSpPr>
            <a:spLocks noGrp="1"/>
          </p:cNvSpPr>
          <p:nvPr>
            <p:ph type="ftr" sz="quarter" idx="12"/>
          </p:nvPr>
        </p:nvSpPr>
        <p:spPr/>
        <p:txBody>
          <a:bodyPr rtlCol="0"/>
          <a:lstStyle/>
          <a:p>
            <a:pPr rtl="0"/>
            <a:r>
              <a:rPr lang="el-GR" noProof="0"/>
              <a:t>Προσθέστε υποσέλιδο</a:t>
            </a:r>
            <a:endParaRPr lang="el-GR" noProof="0" dirty="0"/>
          </a:p>
        </p:txBody>
      </p:sp>
      <p:sp>
        <p:nvSpPr>
          <p:cNvPr id="12" name="Θέση εικόνας 5"/>
          <p:cNvSpPr>
            <a:spLocks noGrp="1"/>
          </p:cNvSpPr>
          <p:nvPr>
            <p:ph type="pic" sz="quarter" idx="16" hasCustomPrompt="1"/>
          </p:nvPr>
        </p:nvSpPr>
        <p:spPr>
          <a:xfrm>
            <a:off x="7652806"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3" name="Θέση εικόνας 5"/>
          <p:cNvSpPr>
            <a:spLocks noGrp="1"/>
          </p:cNvSpPr>
          <p:nvPr>
            <p:ph type="pic" sz="quarter" idx="17" hasCustomPrompt="1"/>
          </p:nvPr>
        </p:nvSpPr>
        <p:spPr>
          <a:xfrm>
            <a:off x="9713594" y="764519"/>
            <a:ext cx="1872000" cy="1872000"/>
          </a:xfrm>
          <a:solidFill>
            <a:schemeClr val="bg1">
              <a:lumMod val="95000"/>
            </a:schemeClr>
          </a:solidFill>
        </p:spPr>
        <p:txBody>
          <a:bodyPr rtlCol="0" anchor="ctr"/>
          <a:lstStyle>
            <a:lvl1pPr marL="0" indent="0" algn="ctr">
              <a:buNone/>
              <a:defRPr/>
            </a:lvl1pPr>
          </a:lstStyle>
          <a:p>
            <a:pPr rtl="0"/>
            <a:r>
              <a:rPr lang="el-GR" noProof="0"/>
              <a:t>Κάντε κλικ στο εικονίδιο για να προσθέσετε εικόνα</a:t>
            </a:r>
            <a:endParaRPr lang="el-GR" noProof="0" dirty="0"/>
          </a:p>
        </p:txBody>
      </p:sp>
      <p:sp>
        <p:nvSpPr>
          <p:cNvPr id="16" name="Θέση κειμένου 15"/>
          <p:cNvSpPr>
            <a:spLocks noGrp="1"/>
          </p:cNvSpPr>
          <p:nvPr>
            <p:ph type="body" sz="quarter" idx="18" hasCustomPrompt="1"/>
          </p:nvPr>
        </p:nvSpPr>
        <p:spPr>
          <a:xfrm>
            <a:off x="424800" y="3327399"/>
            <a:ext cx="6350000" cy="2560498"/>
          </a:xfrm>
        </p:spPr>
        <p:txBody>
          <a:bodyPr rtlCol="0"/>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5" name="Θέση κειμένου 8"/>
          <p:cNvSpPr>
            <a:spLocks noGrp="1"/>
          </p:cNvSpPr>
          <p:nvPr>
            <p:ph type="body" sz="quarter" idx="17" hasCustomPrompt="1"/>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8" name="Θέση κειμένου 10"/>
          <p:cNvSpPr>
            <a:spLocks noGrp="1"/>
          </p:cNvSpPr>
          <p:nvPr>
            <p:ph type="body" sz="quarter" idx="18" hasCustomPrompt="1"/>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5</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7" name="Θέση εικόνας 15"/>
          <p:cNvSpPr>
            <a:spLocks noGrp="1"/>
          </p:cNvSpPr>
          <p:nvPr>
            <p:ph type="pic" sz="quarter" idx="41" hasCustomPrompt="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sp>
        <p:nvSpPr>
          <p:cNvPr id="23"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4"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5" name="Ορθογώνιο 6"/>
          <p:cNvSpPr/>
          <p:nvPr userDrawn="1"/>
        </p:nvSpPr>
        <p:spPr>
          <a:xfrm>
            <a:off x="5038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6" name="Ορθογώνιο 6"/>
          <p:cNvSpPr/>
          <p:nvPr userDrawn="1"/>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5" name="Θέση κειμένου 8"/>
          <p:cNvSpPr>
            <a:spLocks noGrp="1"/>
          </p:cNvSpPr>
          <p:nvPr>
            <p:ph type="body" sz="quarter" idx="39" hasCustomPrompt="1"/>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6" name="Θέση κειμένου 10"/>
          <p:cNvSpPr>
            <a:spLocks noGrp="1"/>
          </p:cNvSpPr>
          <p:nvPr>
            <p:ph type="body" sz="quarter" idx="40" hasCustomPrompt="1"/>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1" name="Θέση εικόνας 15"/>
          <p:cNvSpPr>
            <a:spLocks noGrp="1"/>
          </p:cNvSpPr>
          <p:nvPr>
            <p:ph type="pic" sz="quarter" idx="45" hasCustomPrompt="1"/>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24" name="Ορθογώνιο 6"/>
          <p:cNvSpPr/>
          <p:nvPr userDrawn="1"/>
        </p:nvSpPr>
        <p:spPr>
          <a:xfrm>
            <a:off x="51780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75239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986990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sp>
        <p:nvSpPr>
          <p:cNvPr id="23" name="Θέση εικόνας 10"/>
          <p:cNvSpPr>
            <a:spLocks noGrp="1"/>
          </p:cNvSpPr>
          <p:nvPr>
            <p:ph type="pic" sz="quarter" idx="13" hasCustomPrompt="1"/>
          </p:nvPr>
        </p:nvSpPr>
        <p:spPr>
          <a:xfrm>
            <a:off x="143999" y="143998"/>
            <a:ext cx="4680001" cy="6480000"/>
          </a:xfrm>
          <a:solidFill>
            <a:schemeClr val="bg1">
              <a:lumMod val="95000"/>
            </a:schemeClr>
          </a:solidFill>
        </p:spPr>
        <p:txBody>
          <a:bodyPr lIns="576000" tIns="0" rIns="36000" bIns="0" rtlCol="0" anchor="ctr"/>
          <a:lstStyle>
            <a:lvl1pPr marL="0" indent="0" algn="l">
              <a:buNone/>
              <a:defRPr/>
            </a:lvl1pPr>
          </a:lstStyle>
          <a:p>
            <a:pPr rtl="0"/>
            <a:r>
              <a:rPr lang="el-GR" noProof="0" dirty="0"/>
              <a:t>Εισαγάγετε ή μεταφέρετε και αποθέστε τη φωτογραφία σας</a:t>
            </a:r>
          </a:p>
        </p:txBody>
      </p:sp>
      <p:sp>
        <p:nvSpPr>
          <p:cNvPr id="2" name="Τίτλος 1"/>
          <p:cNvSpPr>
            <a:spLocks noGrp="1"/>
          </p:cNvSpPr>
          <p:nvPr>
            <p:ph type="title" hasCustomPrompt="1"/>
          </p:nvPr>
        </p:nvSpPr>
        <p:spPr>
          <a:xfrm>
            <a:off x="5111900" y="432000"/>
            <a:ext cx="6660100" cy="432000"/>
          </a:xfrm>
        </p:spPr>
        <p:txBody>
          <a:bodyPr rtlCol="0"/>
          <a:lstStyle>
            <a:lvl1pPr>
              <a:defRPr sz="2300">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11" name="Θέση κειμένου 8"/>
          <p:cNvSpPr>
            <a:spLocks noGrp="1"/>
          </p:cNvSpPr>
          <p:nvPr>
            <p:ph type="body" sz="quarter" idx="35" hasCustomPrompt="1"/>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12" name="Θέση κειμένου 10"/>
          <p:cNvSpPr>
            <a:spLocks noGrp="1"/>
          </p:cNvSpPr>
          <p:nvPr>
            <p:ph type="body" sz="quarter" idx="36" hasCustomPrompt="1"/>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4" name="Θέση κειμένου 10"/>
          <p:cNvSpPr>
            <a:spLocks noGrp="1"/>
          </p:cNvSpPr>
          <p:nvPr>
            <p:ph type="body" sz="quarter" idx="38" hasCustomPrompt="1"/>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19" name="Θέση εικόνας 15"/>
          <p:cNvSpPr>
            <a:spLocks noGrp="1"/>
          </p:cNvSpPr>
          <p:nvPr>
            <p:ph type="pic" sz="quarter" idx="43" hasCustomPrompt="1"/>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25" name="Ομάδα 24"/>
          <p:cNvGrpSpPr/>
          <p:nvPr userDrawn="1"/>
        </p:nvGrpSpPr>
        <p:grpSpPr>
          <a:xfrm>
            <a:off x="323999" y="323998"/>
            <a:ext cx="4320000" cy="6120000"/>
            <a:chOff x="180000" y="180000"/>
            <a:chExt cx="4330700" cy="6292683"/>
          </a:xfrm>
        </p:grpSpPr>
        <p:sp>
          <p:nvSpPr>
            <p:cNvPr id="26"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7"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
        <p:nvSpPr>
          <p:cNvPr id="33" name="Θέση κειμένου 8"/>
          <p:cNvSpPr>
            <a:spLocks noGrp="1"/>
          </p:cNvSpPr>
          <p:nvPr>
            <p:ph type="body" sz="quarter" idx="45" hasCustomPrompt="1"/>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1</a:t>
            </a:r>
          </a:p>
        </p:txBody>
      </p:sp>
      <p:sp>
        <p:nvSpPr>
          <p:cNvPr id="34" name="Θέση κειμένου 10"/>
          <p:cNvSpPr>
            <a:spLocks noGrp="1"/>
          </p:cNvSpPr>
          <p:nvPr>
            <p:ph type="body" sz="quarter" idx="46" hasCustomPrompt="1"/>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5" name="Θέση κειμένου 8"/>
          <p:cNvSpPr>
            <a:spLocks noGrp="1"/>
          </p:cNvSpPr>
          <p:nvPr>
            <p:ph type="body" sz="quarter" idx="47" hasCustomPrompt="1"/>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36" name="Θέση κειμένου 10"/>
          <p:cNvSpPr>
            <a:spLocks noGrp="1"/>
          </p:cNvSpPr>
          <p:nvPr>
            <p:ph type="body" sz="quarter" idx="48" hasCustomPrompt="1"/>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rtl="0"/>
            <a:r>
              <a:rPr lang="el-GR" noProof="0" dirty="0"/>
              <a:t>Περιγραφή κουκκίδας</a:t>
            </a:r>
          </a:p>
        </p:txBody>
      </p:sp>
      <p:sp>
        <p:nvSpPr>
          <p:cNvPr id="37" name="Θέση εικόνας 15"/>
          <p:cNvSpPr>
            <a:spLocks noGrp="1"/>
          </p:cNvSpPr>
          <p:nvPr>
            <p:ph type="pic" sz="quarter" idx="49" hasCustomPrompt="1"/>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38" name="Θέση εικόνας 15"/>
          <p:cNvSpPr>
            <a:spLocks noGrp="1"/>
          </p:cNvSpPr>
          <p:nvPr>
            <p:ph type="pic" sz="quarter" idx="50" hasCustomPrompt="1"/>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4" name="Ορθογώνιο 6"/>
          <p:cNvSpPr/>
          <p:nvPr userDrawn="1"/>
        </p:nvSpPr>
        <p:spPr>
          <a:xfrm>
            <a:off x="6502388"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8" name="Ορθογώνιο 6"/>
          <p:cNvSpPr/>
          <p:nvPr userDrawn="1"/>
        </p:nvSpPr>
        <p:spPr>
          <a:xfrm>
            <a:off x="9917313" y="3311998"/>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9" name="Ορθογώνιο 6"/>
          <p:cNvSpPr/>
          <p:nvPr userDrawn="1"/>
        </p:nvSpPr>
        <p:spPr>
          <a:xfrm>
            <a:off x="6502388"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30" name="Ορθογώνιο 6"/>
          <p:cNvSpPr/>
          <p:nvPr userDrawn="1"/>
        </p:nvSpPr>
        <p:spPr>
          <a:xfrm>
            <a:off x="9917313" y="4935521"/>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7" name="Εικόνα 6"/>
          <p:cNvPicPr>
            <a:picLocks noChangeAspect="1"/>
          </p:cNvPicPr>
          <p:nvPr userDrawn="1"/>
        </p:nvPicPr>
        <p:blipFill>
          <a:blip r:embed="rId2"/>
          <a:stretch>
            <a:fillRect/>
          </a:stretch>
        </p:blipFill>
        <p:spPr>
          <a:xfrm>
            <a:off x="663465" y="812097"/>
            <a:ext cx="11528535" cy="5645385"/>
          </a:xfrm>
          <a:prstGeom prst="rect">
            <a:avLst/>
          </a:prstGeom>
        </p:spPr>
      </p:pic>
      <p:sp>
        <p:nvSpPr>
          <p:cNvPr id="8" name="Θέση εικόνας 10"/>
          <p:cNvSpPr>
            <a:spLocks noGrp="1"/>
          </p:cNvSpPr>
          <p:nvPr>
            <p:ph type="pic" sz="quarter" idx="13" hasCustomPrompt="1"/>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dirty="0"/>
              <a:t>Εισαγάγετε ή μεταφέρετε και αποθέστε το σχέδιο οθόνης σας εδώ</a:t>
            </a:r>
          </a:p>
        </p:txBody>
      </p:sp>
      <p:sp>
        <p:nvSpPr>
          <p:cNvPr id="3" name="Θέση περιεχομένου 2"/>
          <p:cNvSpPr>
            <a:spLocks noGrp="1"/>
          </p:cNvSpPr>
          <p:nvPr>
            <p:ph idx="1" hasCustomPrompt="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l-GR" noProof="0"/>
              <a:t>Επεξεργασία στυλ υποδείγματος κειμένου</a:t>
            </a:r>
          </a:p>
          <a:p>
            <a:pPr lvl="1" rtl="0"/>
            <a:r>
              <a:rPr lang="el-GR" noProof="0"/>
              <a:t>Δεύτερου επιπέδου</a:t>
            </a:r>
          </a:p>
          <a:p>
            <a:pPr lvl="2" rtl="0"/>
            <a:r>
              <a:rPr lang="el-GR" noProof="0"/>
              <a:t>Τρίτου επιπέδου</a:t>
            </a:r>
          </a:p>
          <a:p>
            <a:pPr lvl="3" rtl="0"/>
            <a:r>
              <a:rPr lang="el-GR" noProof="0"/>
              <a:t>Τέταρτου επιπέδου</a:t>
            </a:r>
          </a:p>
          <a:p>
            <a:pPr lvl="4" rtl="0"/>
            <a:r>
              <a:rPr lang="el-GR" noProof="0"/>
              <a:t>Πέμπτου επιπέδου</a:t>
            </a:r>
            <a:endParaRPr lang="el-GR" noProof="0" dirty="0"/>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noProof="0" smtClean="0"/>
              <a:pPr rtl="0"/>
              <a:t>‹#›</a:t>
            </a:fld>
            <a:endParaRPr lang="el-GR" noProof="0" dirty="0"/>
          </a:p>
        </p:txBody>
      </p:sp>
      <p:sp>
        <p:nvSpPr>
          <p:cNvPr id="6" name="Θέση υποσέλιδου 5"/>
          <p:cNvSpPr>
            <a:spLocks noGrp="1"/>
          </p:cNvSpPr>
          <p:nvPr>
            <p:ph type="ftr" sz="quarter" idx="12"/>
          </p:nvPr>
        </p:nvSpPr>
        <p:spPr/>
        <p:txBody>
          <a:bodyPr rtlCol="0"/>
          <a:lstStyle/>
          <a:p>
            <a:pPr rtl="0"/>
            <a:r>
              <a:rPr lang="el-GR" noProof="0" dirty="0"/>
              <a:t>Προσθέστε υποσέλιδο</a:t>
            </a:r>
          </a:p>
        </p:txBody>
      </p:sp>
      <p:sp>
        <p:nvSpPr>
          <p:cNvPr id="9" name="Τίτλος 8"/>
          <p:cNvSpPr>
            <a:spLocks noGrp="1"/>
          </p:cNvSpPr>
          <p:nvPr>
            <p:ph type="title" hasCustomPrompt="1"/>
          </p:nvPr>
        </p:nvSpPr>
        <p:spPr>
          <a:xfrm>
            <a:off x="432000" y="432000"/>
            <a:ext cx="3971035" cy="432000"/>
          </a:xfrm>
        </p:spPr>
        <p:txBody>
          <a:bodyPr rtlCol="0" anchor="t"/>
          <a:lstStyle>
            <a:lvl1pPr>
              <a:defRPr>
                <a:solidFill>
                  <a:schemeClr val="tx1">
                    <a:lumMod val="75000"/>
                    <a:lumOff val="25000"/>
                  </a:schemeClr>
                </a:solidFill>
              </a:defRPr>
            </a:lvl1pPr>
          </a:lstStyle>
          <a:p>
            <a:pPr rtl="0"/>
            <a:r>
              <a:rPr lang="el-GR" noProof="0" dirty="0"/>
              <a:t>Κάντε κλικ για να επεξεργαστείτε τον τίτλο</a:t>
            </a:r>
          </a:p>
        </p:txBody>
      </p:sp>
      <p:sp>
        <p:nvSpPr>
          <p:cNvPr id="4" name="Θέση κειμένου 3"/>
          <p:cNvSpPr>
            <a:spLocks noGrp="1"/>
          </p:cNvSpPr>
          <p:nvPr>
            <p:ph type="body" sz="quarter" idx="14" hasCustomPrompt="1"/>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rtl="0"/>
            <a:r>
              <a:rPr lang="el-GR" noProof="0" dirty="0"/>
              <a:t>Επισημασμένο κείμενο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sp>
        <p:nvSpPr>
          <p:cNvPr id="2" name="Τίτλος 1"/>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el-GR" noProof="0"/>
              <a:t>Κάντε κλικ για να επεξεργαστείτε τον τίτλο υποδείγματος</a:t>
            </a:r>
            <a:endParaRPr lang="el-GR" noProof="0" dirty="0"/>
          </a:p>
        </p:txBody>
      </p:sp>
      <p:sp>
        <p:nvSpPr>
          <p:cNvPr id="6" name="Θέση υποσέλιδου 5"/>
          <p:cNvSpPr>
            <a:spLocks noGrp="1"/>
          </p:cNvSpPr>
          <p:nvPr>
            <p:ph type="ftr" sz="quarter" idx="10"/>
          </p:nvPr>
        </p:nvSpPr>
        <p:spPr/>
        <p:txBody>
          <a:bodyPr rtlCol="0"/>
          <a:lstStyle>
            <a:lvl1pPr>
              <a:defRPr>
                <a:solidFill>
                  <a:schemeClr val="tx1">
                    <a:lumMod val="75000"/>
                    <a:lumOff val="25000"/>
                  </a:schemeClr>
                </a:solidFill>
              </a:defRPr>
            </a:lvl1pPr>
          </a:lstStyle>
          <a:p>
            <a:pPr rtl="0"/>
            <a:r>
              <a:rPr lang="el-GR" noProof="0"/>
              <a:t>Προσθέστε υποσέλιδο</a:t>
            </a:r>
            <a:endParaRPr lang="el-GR" noProof="0" dirty="0"/>
          </a:p>
        </p:txBody>
      </p:sp>
      <p:sp>
        <p:nvSpPr>
          <p:cNvPr id="7" name="Θέση αριθμού διαφάνειας 6"/>
          <p:cNvSpPr>
            <a:spLocks noGrp="1"/>
          </p:cNvSpPr>
          <p:nvPr>
            <p:ph type="sldNum" sz="quarter" idx="11"/>
          </p:nvPr>
        </p:nvSpPr>
        <p:spPr/>
        <p:txBody>
          <a:bodyPr rtlCol="0"/>
          <a:lstStyle>
            <a:lvl1pPr>
              <a:defRPr>
                <a:solidFill>
                  <a:schemeClr val="tx1">
                    <a:lumMod val="75000"/>
                    <a:lumOff val="25000"/>
                  </a:schemeClr>
                </a:solidFill>
              </a:defRPr>
            </a:lvl1pPr>
          </a:lstStyle>
          <a:p>
            <a:pPr rtl="0"/>
            <a:fld id="{19B51A1E-902D-48AF-9020-955120F399B6}" type="slidenum">
              <a:rPr lang="el-GR" noProof="0" smtClean="0"/>
              <a:pPr rtl="0"/>
              <a:t>‹#›</a:t>
            </a:fld>
            <a:endParaRPr lang="el-GR" noProof="0" dirty="0"/>
          </a:p>
        </p:txBody>
      </p:sp>
      <p:sp>
        <p:nvSpPr>
          <p:cNvPr id="9" name="Θέση κειμένου 8"/>
          <p:cNvSpPr>
            <a:spLocks noGrp="1"/>
          </p:cNvSpPr>
          <p:nvPr>
            <p:ph type="body" sz="quarter" idx="33" hasCustomPrompt="1"/>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2</a:t>
            </a:r>
          </a:p>
        </p:txBody>
      </p:sp>
      <p:sp>
        <p:nvSpPr>
          <p:cNvPr id="10" name="Θέση κειμένου 10"/>
          <p:cNvSpPr>
            <a:spLocks noGrp="1"/>
          </p:cNvSpPr>
          <p:nvPr>
            <p:ph type="body" sz="quarter" idx="34" hasCustomPrompt="1"/>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1" name="Θέση κειμένου 8"/>
          <p:cNvSpPr>
            <a:spLocks noGrp="1"/>
          </p:cNvSpPr>
          <p:nvPr>
            <p:ph type="body" sz="quarter" idx="35" hasCustomPrompt="1"/>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3</a:t>
            </a:r>
          </a:p>
        </p:txBody>
      </p:sp>
      <p:sp>
        <p:nvSpPr>
          <p:cNvPr id="12" name="Θέση κειμένου 10"/>
          <p:cNvSpPr>
            <a:spLocks noGrp="1"/>
          </p:cNvSpPr>
          <p:nvPr>
            <p:ph type="body" sz="quarter" idx="36" hasCustomPrompt="1"/>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3" name="Θέση κειμένου 8"/>
          <p:cNvSpPr>
            <a:spLocks noGrp="1"/>
          </p:cNvSpPr>
          <p:nvPr>
            <p:ph type="body" sz="quarter" idx="37" hasCustomPrompt="1"/>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rtl="0"/>
            <a:r>
              <a:rPr lang="el-GR" noProof="0" dirty="0"/>
              <a:t>Κουκκίδα 4</a:t>
            </a:r>
          </a:p>
        </p:txBody>
      </p:sp>
      <p:sp>
        <p:nvSpPr>
          <p:cNvPr id="14" name="Θέση κειμένου 10"/>
          <p:cNvSpPr>
            <a:spLocks noGrp="1"/>
          </p:cNvSpPr>
          <p:nvPr>
            <p:ph type="body" sz="quarter" idx="38" hasCustomPrompt="1"/>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rtl="0"/>
            <a:r>
              <a:rPr lang="el-GR" noProof="0" dirty="0"/>
              <a:t>Περιγραφή κουκκίδας</a:t>
            </a:r>
          </a:p>
        </p:txBody>
      </p:sp>
      <p:sp>
        <p:nvSpPr>
          <p:cNvPr id="18" name="Θέση εικόνας 15"/>
          <p:cNvSpPr>
            <a:spLocks noGrp="1"/>
          </p:cNvSpPr>
          <p:nvPr>
            <p:ph type="pic" sz="quarter" idx="42" hasCustomPrompt="1"/>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19" name="Θέση εικόνας 15"/>
          <p:cNvSpPr>
            <a:spLocks noGrp="1"/>
          </p:cNvSpPr>
          <p:nvPr>
            <p:ph type="pic" sz="quarter" idx="43" hasCustomPrompt="1"/>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0" name="Θέση εικόνας 15"/>
          <p:cNvSpPr>
            <a:spLocks noGrp="1"/>
          </p:cNvSpPr>
          <p:nvPr>
            <p:ph type="pic" sz="quarter" idx="44" hasCustomPrompt="1"/>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rtl="0"/>
            <a:r>
              <a:rPr lang="el-GR" noProof="0"/>
              <a:t>Κάντε κλικ στο εικονίδιο για να προσθέσετε εικόνα</a:t>
            </a:r>
            <a:endParaRPr lang="el-GR" noProof="0" dirty="0"/>
          </a:p>
        </p:txBody>
      </p:sp>
      <p:sp>
        <p:nvSpPr>
          <p:cNvPr id="22" name="Θέση κειμένου 5"/>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el-GR" noProof="0" dirty="0"/>
              <a:t>Υπότιτλος</a:t>
            </a:r>
          </a:p>
        </p:txBody>
      </p:sp>
      <p:grpSp>
        <p:nvGrpSpPr>
          <p:cNvPr id="15" name="Ομάδα 14"/>
          <p:cNvGrpSpPr/>
          <p:nvPr userDrawn="1"/>
        </p:nvGrpSpPr>
        <p:grpSpPr>
          <a:xfrm>
            <a:off x="2843850" y="1642400"/>
            <a:ext cx="6516100" cy="2131094"/>
            <a:chOff x="2843850" y="1642400"/>
            <a:chExt cx="1836000" cy="2131094"/>
          </a:xfrm>
        </p:grpSpPr>
        <p:sp>
          <p:nvSpPr>
            <p:cNvPr id="16" name="Ορθογώνιο 6"/>
            <p:cNvSpPr/>
            <p:nvPr/>
          </p:nvSpPr>
          <p:spPr>
            <a:xfrm>
              <a:off x="2843850" y="3629494"/>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7" name="Ορθογώνιο 6"/>
            <p:cNvSpPr/>
            <p:nvPr/>
          </p:nvSpPr>
          <p:spPr>
            <a:xfrm flipV="1">
              <a:off x="2843850" y="1642400"/>
              <a:ext cx="1836000" cy="1440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8062" y="6126183"/>
            <a:ext cx="540000" cy="54000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16" name="Ορθογώνιο 15"/>
          <p:cNvSpPr/>
          <p:nvPr userDrawn="1"/>
        </p:nvSpPr>
        <p:spPr>
          <a:xfrm>
            <a:off x="0" y="6780458"/>
            <a:ext cx="12192000" cy="77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sp>
        <p:nvSpPr>
          <p:cNvPr id="2" name="Θέση τίτλου 1"/>
          <p:cNvSpPr>
            <a:spLocks noGrp="1"/>
          </p:cNvSpPr>
          <p:nvPr>
            <p:ph type="title"/>
          </p:nvPr>
        </p:nvSpPr>
        <p:spPr>
          <a:xfrm>
            <a:off x="432000" y="432000"/>
            <a:ext cx="11340000" cy="432000"/>
          </a:xfrm>
          <a:prstGeom prst="rect">
            <a:avLst/>
          </a:prstGeom>
        </p:spPr>
        <p:txBody>
          <a:bodyPr vert="horz" lIns="0" tIns="0" rIns="0" bIns="0" rtlCol="0" anchor="ctr">
            <a:noAutofit/>
          </a:bodyPr>
          <a:lstStyle/>
          <a:p>
            <a:pPr rtl="0"/>
            <a:r>
              <a:rPr lang="el-GR" noProof="0" dirty="0"/>
              <a:t>Κάντε κλικ για να επεξεργαστείτε το Στυλ κύριου τίτλου</a:t>
            </a:r>
          </a:p>
        </p:txBody>
      </p:sp>
      <p:sp>
        <p:nvSpPr>
          <p:cNvPr id="3" name="Θέση κειμένου 2"/>
          <p:cNvSpPr>
            <a:spLocks noGrp="1"/>
          </p:cNvSpPr>
          <p:nvPr>
            <p:ph type="body" idx="1"/>
          </p:nvPr>
        </p:nvSpPr>
        <p:spPr>
          <a:xfrm>
            <a:off x="424370" y="1272208"/>
            <a:ext cx="11340000" cy="4660183"/>
          </a:xfrm>
          <a:prstGeom prst="rect">
            <a:avLst/>
          </a:prstGeom>
        </p:spPr>
        <p:txBody>
          <a:bodyPr vert="horz" lIns="0" tIns="0" rIns="0" bIns="0" rtlCol="0">
            <a:noAutofit/>
          </a:bodyPr>
          <a:lstStyle/>
          <a:p>
            <a:pPr lvl="0" rtl="0"/>
            <a:r>
              <a:rPr lang="el-GR" noProof="0" dirty="0"/>
              <a:t>Επεξεργασία στυλ κειμένου υποδείγματος</a:t>
            </a:r>
          </a:p>
          <a:p>
            <a:pPr lvl="1" rtl="0"/>
            <a:r>
              <a:rPr lang="el-GR" noProof="0" dirty="0"/>
              <a:t>Δεύτερου επιπέδου</a:t>
            </a:r>
          </a:p>
          <a:p>
            <a:pPr lvl="2" rtl="0"/>
            <a:r>
              <a:rPr lang="el-GR" noProof="0" dirty="0"/>
              <a:t>Τρίτου επιπέδου</a:t>
            </a:r>
          </a:p>
          <a:p>
            <a:pPr lvl="3" rtl="0"/>
            <a:r>
              <a:rPr lang="el-GR" noProof="0" dirty="0"/>
              <a:t>Τέταρτου επιπέδου</a:t>
            </a:r>
          </a:p>
          <a:p>
            <a:pPr lvl="4" rtl="0"/>
            <a:r>
              <a:rPr lang="el-GR" noProof="0" dirty="0"/>
              <a:t>Πέμπτου επιπέδου</a:t>
            </a:r>
          </a:p>
        </p:txBody>
      </p:sp>
      <p:sp>
        <p:nvSpPr>
          <p:cNvPr id="5" name="Θέση υποσέλιδου 4"/>
          <p:cNvSpPr>
            <a:spLocks noGrp="1"/>
          </p:cNvSpPr>
          <p:nvPr>
            <p:ph type="ftr" sz="quarter" idx="3"/>
          </p:nvPr>
        </p:nvSpPr>
        <p:spPr>
          <a:xfrm>
            <a:off x="7089975" y="6487997"/>
            <a:ext cx="4114800" cy="206104"/>
          </a:xfrm>
          <a:prstGeom prst="rect">
            <a:avLst/>
          </a:prstGeom>
        </p:spPr>
        <p:txBody>
          <a:bodyPr vert="horz" lIns="0" tIns="0" rIns="0" bIns="0" rtlCol="0" anchor="b"/>
          <a:lstStyle>
            <a:lvl1pPr algn="r">
              <a:defRPr sz="1200" i="1">
                <a:solidFill>
                  <a:schemeClr val="tx1">
                    <a:lumMod val="75000"/>
                    <a:lumOff val="25000"/>
                  </a:schemeClr>
                </a:solidFill>
              </a:defRPr>
            </a:lvl1pPr>
          </a:lstStyle>
          <a:p>
            <a:pPr rtl="0"/>
            <a:r>
              <a:rPr lang="el-GR" noProof="0" dirty="0"/>
              <a:t>Προσθέστε υποσέλιδο</a:t>
            </a:r>
          </a:p>
        </p:txBody>
      </p:sp>
      <p:sp>
        <p:nvSpPr>
          <p:cNvPr id="6" name="Θέση αριθμού διαφάνειας 5"/>
          <p:cNvSpPr>
            <a:spLocks noGrp="1"/>
          </p:cNvSpPr>
          <p:nvPr>
            <p:ph type="sldNum" sz="quarter" idx="4"/>
          </p:nvPr>
        </p:nvSpPr>
        <p:spPr>
          <a:xfrm>
            <a:off x="11409431" y="6213621"/>
            <a:ext cx="537262" cy="365125"/>
          </a:xfrm>
          <a:prstGeom prst="rect">
            <a:avLst/>
          </a:prstGeom>
        </p:spPr>
        <p:txBody>
          <a:bodyPr vert="horz" lIns="0" tIns="0" rIns="0" bIns="0" rtlCol="0" anchor="ctr"/>
          <a:lstStyle>
            <a:lvl1pPr algn="ctr">
              <a:defRPr sz="1600" b="1" i="0">
                <a:solidFill>
                  <a:schemeClr val="tx1">
                    <a:lumMod val="50000"/>
                    <a:lumOff val="50000"/>
                  </a:schemeClr>
                </a:solidFill>
                <a:latin typeface="+mj-lt"/>
              </a:defRPr>
            </a:lvl1pPr>
          </a:lstStyle>
          <a:p>
            <a:pPr rtl="0"/>
            <a:fld id="{19B51A1E-902D-48AF-9020-955120F399B6}" type="slidenum">
              <a:rPr lang="el-GR" noProof="0" smtClean="0"/>
              <a:pPr rtl="0"/>
              <a:t>‹#›</a:t>
            </a:fld>
            <a:endParaRPr lang="el-GR" noProof="0" dirty="0"/>
          </a:p>
        </p:txBody>
      </p:sp>
      <p:cxnSp>
        <p:nvCxnSpPr>
          <p:cNvPr id="12" name="Ευθεία γραμμή σύνδεσης 11"/>
          <p:cNvCxnSpPr/>
          <p:nvPr userDrawn="1"/>
        </p:nvCxnSpPr>
        <p:spPr>
          <a:xfrm>
            <a:off x="11408062" y="6780192"/>
            <a:ext cx="54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458"/>
            <a:ext cx="11232000" cy="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noProof="0" dirty="0"/>
          </a:p>
        </p:txBody>
      </p:sp>
      <p:grpSp>
        <p:nvGrpSpPr>
          <p:cNvPr id="11" name="Ομάδα 10"/>
          <p:cNvGrpSpPr/>
          <p:nvPr userDrawn="1"/>
        </p:nvGrpSpPr>
        <p:grpSpPr>
          <a:xfrm>
            <a:off x="9874905" y="6130433"/>
            <a:ext cx="1329870" cy="320195"/>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rtlCol="0" anchor="ctr">
              <a:noAutofit/>
            </a:bodyPr>
            <a:lstStyle/>
            <a:p>
              <a:pPr algn="ctr" rtl="0"/>
              <a:r>
                <a:rPr lang="el-GR" sz="1200" b="1" noProof="0" dirty="0" err="1">
                  <a:solidFill>
                    <a:schemeClr val="bg1"/>
                  </a:solidFill>
                  <a:latin typeface="+mj-lt"/>
                </a:rPr>
                <a:t>Contoso</a:t>
              </a:r>
              <a:r>
                <a:rPr lang="el-GR" sz="1200" noProof="0" dirty="0">
                  <a:solidFill>
                    <a:schemeClr val="bg1"/>
                  </a:solidFill>
                  <a:latin typeface="+mj-lt"/>
                </a:rPr>
                <a:t> </a:t>
              </a:r>
              <a:r>
                <a:rPr lang="el-GR" sz="1200" i="1" noProof="0" dirty="0" err="1">
                  <a:solidFill>
                    <a:schemeClr val="bg1"/>
                  </a:solidFill>
                  <a:latin typeface="+mj-lt"/>
                </a:rPr>
                <a:t>Ltd</a:t>
              </a:r>
              <a:r>
                <a:rPr lang="el-GR" sz="1200" noProof="0" dirty="0">
                  <a:solidFill>
                    <a:schemeClr val="bg1"/>
                  </a:solidFill>
                  <a:latin typeface="+mj-lt"/>
                </a:rPr>
                <a:t>.</a:t>
              </a:r>
            </a:p>
          </p:txBody>
        </p:sp>
        <p:sp>
          <p:nvSpPr>
            <p:cNvPr id="14" name="Ορθογώνιο 6"/>
            <p:cNvSpPr/>
            <p:nvPr/>
          </p:nvSpPr>
          <p:spPr>
            <a:xfrm flipV="1">
              <a:off x="2087087" y="2034539"/>
              <a:ext cx="203115" cy="17776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sz="1100" noProof="0"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hf hdr="0" dt="0"/>
  <p:txStyles>
    <p:title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0.svg"/><Relationship Id="rId11" Type="http://schemas.openxmlformats.org/officeDocument/2006/relationships/image" Target="../media/image38.gif"/><Relationship Id="rId5" Type="http://schemas.openxmlformats.org/officeDocument/2006/relationships/image" Target="../media/image35.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39.png"/><Relationship Id="rId7"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59.svg"/><Relationship Id="rId5" Type="http://schemas.openxmlformats.org/officeDocument/2006/relationships/image" Target="../media/image40.png"/><Relationship Id="rId4" Type="http://schemas.openxmlformats.org/officeDocument/2006/relationships/image" Target="../media/image57.svg"/><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65.svg"/><Relationship Id="rId5" Type="http://schemas.openxmlformats.org/officeDocument/2006/relationships/image" Target="../media/image43.png"/><Relationship Id="rId4" Type="http://schemas.openxmlformats.org/officeDocument/2006/relationships/image" Target="../media/image63.sv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69.svg"/><Relationship Id="rId5" Type="http://schemas.openxmlformats.org/officeDocument/2006/relationships/image" Target="../media/image45.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8.jpeg"/><Relationship Id="rId7" Type="http://schemas.openxmlformats.org/officeDocument/2006/relationships/image" Target="../media/image76.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78.svg"/><Relationship Id="rId5" Type="http://schemas.openxmlformats.org/officeDocument/2006/relationships/image" Target="../media/image74.svg"/><Relationship Id="rId10" Type="http://schemas.openxmlformats.org/officeDocument/2006/relationships/image" Target="../media/image51.png"/><Relationship Id="rId4" Type="http://schemas.openxmlformats.org/officeDocument/2006/relationships/image" Target="../media/image49.png"/><Relationship Id="rId9" Type="http://schemas.openxmlformats.org/officeDocument/2006/relationships/image" Target="../media/image60.svg"/></Relationships>
</file>

<file path=ppt/slides/_rels/slide1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82.svg"/><Relationship Id="rId5" Type="http://schemas.openxmlformats.org/officeDocument/2006/relationships/image" Target="../media/image53.png"/><Relationship Id="rId4" Type="http://schemas.openxmlformats.org/officeDocument/2006/relationships/image" Target="../media/image80.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5.png"/><Relationship Id="rId7" Type="http://schemas.openxmlformats.org/officeDocument/2006/relationships/image" Target="../media/image88.sv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85.svg"/><Relationship Id="rId9" Type="http://schemas.openxmlformats.org/officeDocument/2006/relationships/image" Target="../media/image90.sv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61.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94.svg"/><Relationship Id="rId5" Type="http://schemas.openxmlformats.org/officeDocument/2006/relationships/image" Target="../media/image22.png"/><Relationship Id="rId4" Type="http://schemas.openxmlformats.org/officeDocument/2006/relationships/image" Target="../media/image93.svg"/></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101.svg"/><Relationship Id="rId3" Type="http://schemas.openxmlformats.org/officeDocument/2006/relationships/image" Target="../media/image62.png"/><Relationship Id="rId7"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99.svg"/><Relationship Id="rId5" Type="http://schemas.openxmlformats.org/officeDocument/2006/relationships/image" Target="../media/image63.png"/><Relationship Id="rId4" Type="http://schemas.openxmlformats.org/officeDocument/2006/relationships/image" Target="../media/image97.svg"/></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6.jpeg"/><Relationship Id="rId7" Type="http://schemas.openxmlformats.org/officeDocument/2006/relationships/image" Target="../media/image107.sv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8.png"/><Relationship Id="rId5" Type="http://schemas.openxmlformats.org/officeDocument/2006/relationships/image" Target="../media/image105.svg"/><Relationship Id="rId4" Type="http://schemas.openxmlformats.org/officeDocument/2006/relationships/image" Target="../media/image67.png"/><Relationship Id="rId9" Type="http://schemas.openxmlformats.org/officeDocument/2006/relationships/image" Target="../media/image109.sv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109.svg"/><Relationship Id="rId3" Type="http://schemas.openxmlformats.org/officeDocument/2006/relationships/image" Target="../media/image6.jpeg"/><Relationship Id="rId7"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114.svg"/><Relationship Id="rId5" Type="http://schemas.openxmlformats.org/officeDocument/2006/relationships/image" Target="../media/image73.png"/><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8.png"/><Relationship Id="rId4" Type="http://schemas.openxmlformats.org/officeDocument/2006/relationships/image" Target="../media/image8.svg"/><Relationship Id="rId9"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79.jpeg"/><Relationship Id="rId3" Type="http://schemas.openxmlformats.org/officeDocument/2006/relationships/image" Target="../media/image76.jpeg"/><Relationship Id="rId7" Type="http://schemas.openxmlformats.org/officeDocument/2006/relationships/image" Target="../media/image121.sv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119.svg"/><Relationship Id="rId4" Type="http://schemas.openxmlformats.org/officeDocument/2006/relationships/image" Target="../media/image77.png"/></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85.sv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image" Target="../media/image126.svg"/><Relationship Id="rId5" Type="http://schemas.openxmlformats.org/officeDocument/2006/relationships/image" Target="../media/image81.png"/><Relationship Id="rId4" Type="http://schemas.openxmlformats.org/officeDocument/2006/relationships/image" Target="../media/image124.svg"/></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2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83.jpeg"/><Relationship Id="rId4" Type="http://schemas.openxmlformats.org/officeDocument/2006/relationships/image" Target="../media/image85.svg"/></Relationships>
</file>

<file path=ppt/slides/_rels/slide3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31.svg"/><Relationship Id="rId4" Type="http://schemas.openxmlformats.org/officeDocument/2006/relationships/image" Target="../media/image85.png"/></Relationships>
</file>

<file path=ppt/slides/_rels/slide39.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15.jpeg"/><Relationship Id="rId5" Type="http://schemas.openxmlformats.org/officeDocument/2006/relationships/image" Target="../media/image12.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87.jpeg"/><Relationship Id="rId5" Type="http://schemas.openxmlformats.org/officeDocument/2006/relationships/image" Target="../media/image83.jpeg"/><Relationship Id="rId4" Type="http://schemas.openxmlformats.org/officeDocument/2006/relationships/image" Target="../media/image85.svg"/></Relationships>
</file>

<file path=ppt/slides/_rels/slide41.xml.rels><?xml version="1.0" encoding="UTF-8" standalone="yes"?>
<Relationships xmlns="http://schemas.openxmlformats.org/package/2006/relationships"><Relationship Id="rId8" Type="http://schemas.openxmlformats.org/officeDocument/2006/relationships/image" Target="../media/image137.svg"/><Relationship Id="rId3" Type="http://schemas.openxmlformats.org/officeDocument/2006/relationships/image" Target="../media/image88.png"/><Relationship Id="rId7"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89.png"/><Relationship Id="rId4" Type="http://schemas.openxmlformats.org/officeDocument/2006/relationships/image" Target="../media/image135.svg"/></Relationships>
</file>

<file path=ppt/slides/_rels/slide42.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92.jpe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141.svg"/><Relationship Id="rId5" Type="http://schemas.openxmlformats.org/officeDocument/2006/relationships/image" Target="../media/image91.png"/><Relationship Id="rId4" Type="http://schemas.openxmlformats.org/officeDocument/2006/relationships/image" Target="../media/image139.sv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85.svg"/></Relationships>
</file>

<file path=ppt/slides/_rels/slide4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99.jpeg"/><Relationship Id="rId13" Type="http://schemas.openxmlformats.org/officeDocument/2006/relationships/image" Target="../media/image104.png"/><Relationship Id="rId18" Type="http://schemas.openxmlformats.org/officeDocument/2006/relationships/image" Target="../media/image159.svg"/><Relationship Id="rId3" Type="http://schemas.openxmlformats.org/officeDocument/2006/relationships/image" Target="../media/image94.png"/><Relationship Id="rId21" Type="http://schemas.openxmlformats.org/officeDocument/2006/relationships/image" Target="../media/image108.png"/><Relationship Id="rId7" Type="http://schemas.openxmlformats.org/officeDocument/2006/relationships/image" Target="../media/image98.jpeg"/><Relationship Id="rId12" Type="http://schemas.openxmlformats.org/officeDocument/2006/relationships/image" Target="../media/image103.jpeg"/><Relationship Id="rId17" Type="http://schemas.openxmlformats.org/officeDocument/2006/relationships/image" Target="../media/image106.png"/><Relationship Id="rId2" Type="http://schemas.openxmlformats.org/officeDocument/2006/relationships/notesSlide" Target="../notesSlides/notesSlide37.xml"/><Relationship Id="rId16" Type="http://schemas.openxmlformats.org/officeDocument/2006/relationships/image" Target="../media/image157.svg"/><Relationship Id="rId20" Type="http://schemas.openxmlformats.org/officeDocument/2006/relationships/image" Target="../media/image161.svg"/><Relationship Id="rId1" Type="http://schemas.openxmlformats.org/officeDocument/2006/relationships/slideLayout" Target="../slideLayouts/slideLayout18.xml"/><Relationship Id="rId6" Type="http://schemas.openxmlformats.org/officeDocument/2006/relationships/image" Target="../media/image97.png"/><Relationship Id="rId11" Type="http://schemas.openxmlformats.org/officeDocument/2006/relationships/image" Target="../media/image102.jpeg"/><Relationship Id="rId24" Type="http://schemas.openxmlformats.org/officeDocument/2006/relationships/image" Target="../media/image165.svg"/><Relationship Id="rId5" Type="http://schemas.openxmlformats.org/officeDocument/2006/relationships/image" Target="../media/image96.png"/><Relationship Id="rId15" Type="http://schemas.openxmlformats.org/officeDocument/2006/relationships/image" Target="../media/image105.png"/><Relationship Id="rId23" Type="http://schemas.openxmlformats.org/officeDocument/2006/relationships/image" Target="../media/image109.png"/><Relationship Id="rId10" Type="http://schemas.openxmlformats.org/officeDocument/2006/relationships/image" Target="../media/image101.jpeg"/><Relationship Id="rId19" Type="http://schemas.openxmlformats.org/officeDocument/2006/relationships/image" Target="../media/image107.png"/><Relationship Id="rId4" Type="http://schemas.openxmlformats.org/officeDocument/2006/relationships/image" Target="../media/image95.png"/><Relationship Id="rId9" Type="http://schemas.openxmlformats.org/officeDocument/2006/relationships/image" Target="../media/image100.jpeg"/><Relationship Id="rId14" Type="http://schemas.openxmlformats.org/officeDocument/2006/relationships/image" Target="../media/image155.svg"/><Relationship Id="rId22" Type="http://schemas.openxmlformats.org/officeDocument/2006/relationships/image" Target="../media/image163.svg"/></Relationships>
</file>

<file path=ppt/slides/_rels/slide46.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110.jpeg"/><Relationship Id="rId7" Type="http://schemas.openxmlformats.org/officeDocument/2006/relationships/image" Target="../media/image170.sv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112.png"/><Relationship Id="rId5" Type="http://schemas.openxmlformats.org/officeDocument/2006/relationships/image" Target="../media/image168.svg"/><Relationship Id="rId4" Type="http://schemas.openxmlformats.org/officeDocument/2006/relationships/image" Target="../media/image111.png"/><Relationship Id="rId9" Type="http://schemas.openxmlformats.org/officeDocument/2006/relationships/image" Target="../media/image172.svg"/></Relationships>
</file>

<file path=ppt/slides/_rels/slide47.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4.jpeg"/><Relationship Id="rId7" Type="http://schemas.openxmlformats.org/officeDocument/2006/relationships/image" Target="../media/image175.sv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115.png"/><Relationship Id="rId5" Type="http://schemas.openxmlformats.org/officeDocument/2006/relationships/image" Target="../media/image21.svg"/><Relationship Id="rId4" Type="http://schemas.openxmlformats.org/officeDocument/2006/relationships/image" Target="../media/image14.png"/><Relationship Id="rId9" Type="http://schemas.openxmlformats.org/officeDocument/2006/relationships/image" Target="../media/image177.svg"/></Relationships>
</file>

<file path=ppt/slides/_rels/slide48.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85.sv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91.svg"/><Relationship Id="rId3" Type="http://schemas.openxmlformats.org/officeDocument/2006/relationships/image" Target="../media/image120.jpeg"/><Relationship Id="rId7" Type="http://schemas.openxmlformats.org/officeDocument/2006/relationships/image" Target="../media/image185.svg"/><Relationship Id="rId12" Type="http://schemas.openxmlformats.org/officeDocument/2006/relationships/image" Target="../media/image126.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23.png"/><Relationship Id="rId11" Type="http://schemas.openxmlformats.org/officeDocument/2006/relationships/image" Target="../media/image189.svg"/><Relationship Id="rId5" Type="http://schemas.openxmlformats.org/officeDocument/2006/relationships/image" Target="../media/image122.jpeg"/><Relationship Id="rId15" Type="http://schemas.openxmlformats.org/officeDocument/2006/relationships/image" Target="../media/image193.svg"/><Relationship Id="rId10" Type="http://schemas.openxmlformats.org/officeDocument/2006/relationships/image" Target="../media/image125.png"/><Relationship Id="rId4" Type="http://schemas.openxmlformats.org/officeDocument/2006/relationships/image" Target="../media/image121.jpeg"/><Relationship Id="rId9" Type="http://schemas.openxmlformats.org/officeDocument/2006/relationships/image" Target="../media/image187.svg"/><Relationship Id="rId14" Type="http://schemas.openxmlformats.org/officeDocument/2006/relationships/image" Target="../media/image127.png"/></Relationships>
</file>

<file path=ppt/slides/_rels/slide5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png"/><Relationship Id="rId1" Type="http://schemas.openxmlformats.org/officeDocument/2006/relationships/slideLayout" Target="../slideLayouts/slideLayout1.xml"/><Relationship Id="rId4" Type="http://schemas.openxmlformats.org/officeDocument/2006/relationships/image" Target="../media/image130.png"/></Relationships>
</file>

<file path=ppt/slides/_rels/slide52.xml.rels><?xml version="1.0" encoding="UTF-8" standalone="yes"?>
<Relationships xmlns="http://schemas.openxmlformats.org/package/2006/relationships"><Relationship Id="rId8" Type="http://schemas.openxmlformats.org/officeDocument/2006/relationships/image" Target="../media/image202.svg"/><Relationship Id="rId3" Type="http://schemas.openxmlformats.org/officeDocument/2006/relationships/image" Target="../media/image131.png"/><Relationship Id="rId7" Type="http://schemas.openxmlformats.org/officeDocument/2006/relationships/image" Target="../media/image133.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200.svg"/><Relationship Id="rId5" Type="http://schemas.openxmlformats.org/officeDocument/2006/relationships/image" Target="../media/image132.png"/><Relationship Id="rId4" Type="http://schemas.openxmlformats.org/officeDocument/2006/relationships/image" Target="../media/image198.svg"/><Relationship Id="rId9" Type="http://schemas.openxmlformats.org/officeDocument/2006/relationships/image" Target="../media/image134.jpeg"/></Relationships>
</file>

<file path=ppt/slides/_rels/slide53.xml.rels><?xml version="1.0" encoding="UTF-8" standalone="yes"?>
<Relationships xmlns="http://schemas.openxmlformats.org/package/2006/relationships"><Relationship Id="rId8" Type="http://schemas.openxmlformats.org/officeDocument/2006/relationships/image" Target="../media/image99.jpeg"/><Relationship Id="rId13" Type="http://schemas.openxmlformats.org/officeDocument/2006/relationships/image" Target="../media/image105.png"/><Relationship Id="rId18" Type="http://schemas.openxmlformats.org/officeDocument/2006/relationships/image" Target="../media/image205.svg"/><Relationship Id="rId3" Type="http://schemas.openxmlformats.org/officeDocument/2006/relationships/image" Target="../media/image94.png"/><Relationship Id="rId21" Type="http://schemas.openxmlformats.org/officeDocument/2006/relationships/image" Target="../media/image137.png"/><Relationship Id="rId7" Type="http://schemas.openxmlformats.org/officeDocument/2006/relationships/image" Target="../media/image98.jpeg"/><Relationship Id="rId12" Type="http://schemas.openxmlformats.org/officeDocument/2006/relationships/image" Target="../media/image103.jpeg"/><Relationship Id="rId17" Type="http://schemas.openxmlformats.org/officeDocument/2006/relationships/image" Target="../media/image135.png"/><Relationship Id="rId2" Type="http://schemas.openxmlformats.org/officeDocument/2006/relationships/notesSlide" Target="../notesSlides/notesSlide43.xml"/><Relationship Id="rId16" Type="http://schemas.openxmlformats.org/officeDocument/2006/relationships/image" Target="../media/image165.svg"/><Relationship Id="rId20" Type="http://schemas.openxmlformats.org/officeDocument/2006/relationships/image" Target="../media/image207.svg"/><Relationship Id="rId1" Type="http://schemas.openxmlformats.org/officeDocument/2006/relationships/slideLayout" Target="../slideLayouts/slideLayout18.xml"/><Relationship Id="rId6" Type="http://schemas.openxmlformats.org/officeDocument/2006/relationships/image" Target="../media/image97.png"/><Relationship Id="rId11" Type="http://schemas.openxmlformats.org/officeDocument/2006/relationships/image" Target="../media/image102.jpeg"/><Relationship Id="rId24" Type="http://schemas.openxmlformats.org/officeDocument/2006/relationships/image" Target="../media/image155.svg"/><Relationship Id="rId5" Type="http://schemas.openxmlformats.org/officeDocument/2006/relationships/image" Target="../media/image96.png"/><Relationship Id="rId15" Type="http://schemas.openxmlformats.org/officeDocument/2006/relationships/image" Target="../media/image109.png"/><Relationship Id="rId23" Type="http://schemas.openxmlformats.org/officeDocument/2006/relationships/image" Target="../media/image104.png"/><Relationship Id="rId10" Type="http://schemas.openxmlformats.org/officeDocument/2006/relationships/image" Target="../media/image101.jpeg"/><Relationship Id="rId19" Type="http://schemas.openxmlformats.org/officeDocument/2006/relationships/image" Target="../media/image136.png"/><Relationship Id="rId4" Type="http://schemas.openxmlformats.org/officeDocument/2006/relationships/image" Target="../media/image95.png"/><Relationship Id="rId9" Type="http://schemas.openxmlformats.org/officeDocument/2006/relationships/image" Target="../media/image100.jpeg"/><Relationship Id="rId14" Type="http://schemas.openxmlformats.org/officeDocument/2006/relationships/image" Target="../media/image157.svg"/><Relationship Id="rId22" Type="http://schemas.openxmlformats.org/officeDocument/2006/relationships/image" Target="../media/image209.svg"/></Relationships>
</file>

<file path=ppt/slides/_rels/slide5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214.svg"/><Relationship Id="rId5" Type="http://schemas.openxmlformats.org/officeDocument/2006/relationships/image" Target="../media/image140.png"/><Relationship Id="rId4" Type="http://schemas.openxmlformats.org/officeDocument/2006/relationships/image" Target="../media/image212.svg"/></Relationships>
</file>

<file path=ppt/slides/_rels/slide5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41.jpeg"/><Relationship Id="rId7" Type="http://schemas.openxmlformats.org/officeDocument/2006/relationships/image" Target="../media/image219.sv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43.png"/><Relationship Id="rId11" Type="http://schemas.openxmlformats.org/officeDocument/2006/relationships/image" Target="../media/image19.svg"/><Relationship Id="rId5" Type="http://schemas.openxmlformats.org/officeDocument/2006/relationships/image" Target="../media/image217.svg"/><Relationship Id="rId10" Type="http://schemas.openxmlformats.org/officeDocument/2006/relationships/image" Target="../media/image13.png"/><Relationship Id="rId4" Type="http://schemas.openxmlformats.org/officeDocument/2006/relationships/image" Target="../media/image142.png"/><Relationship Id="rId9" Type="http://schemas.openxmlformats.org/officeDocument/2006/relationships/image" Target="../media/image82.svg"/></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45.jpe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221.svg"/><Relationship Id="rId5" Type="http://schemas.openxmlformats.org/officeDocument/2006/relationships/image" Target="../media/image144.png"/><Relationship Id="rId4" Type="http://schemas.openxmlformats.org/officeDocument/2006/relationships/image" Target="../media/image28.svg"/></Relationships>
</file>

<file path=ppt/slides/_rels/slide5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88.png"/><Relationship Id="rId7" Type="http://schemas.openxmlformats.org/officeDocument/2006/relationships/image" Target="../media/image146.jpeg"/><Relationship Id="rId2" Type="http://schemas.openxmlformats.org/officeDocument/2006/relationships/notesSlide" Target="../notesSlides/notesSlide48.xml"/><Relationship Id="rId1" Type="http://schemas.openxmlformats.org/officeDocument/2006/relationships/slideLayout" Target="../slideLayouts/slideLayout8.xml"/><Relationship Id="rId6" Type="http://schemas.microsoft.com/office/2007/relationships/hdphoto" Target="../media/hdphoto3.wdp"/><Relationship Id="rId5" Type="http://schemas.openxmlformats.org/officeDocument/2006/relationships/image" Target="../media/image89.png"/><Relationship Id="rId4" Type="http://schemas.openxmlformats.org/officeDocument/2006/relationships/image" Target="../media/image135.svg"/><Relationship Id="rId9" Type="http://schemas.openxmlformats.org/officeDocument/2006/relationships/image" Target="../media/image137.svg"/></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4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eg"/><Relationship Id="rId7" Type="http://schemas.openxmlformats.org/officeDocument/2006/relationships/image" Target="../media/image15.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8.svg"/></Relationships>
</file>

<file path=ppt/slides/_rels/slide6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226.svg"/><Relationship Id="rId5" Type="http://schemas.openxmlformats.org/officeDocument/2006/relationships/image" Target="../media/image9.png"/><Relationship Id="rId4" Type="http://schemas.openxmlformats.org/officeDocument/2006/relationships/image" Target="../media/image148.jpeg"/></Relationships>
</file>

<file path=ppt/slides/_rels/slide61.xml.rels><?xml version="1.0" encoding="UTF-8" standalone="yes"?>
<Relationships xmlns="http://schemas.openxmlformats.org/package/2006/relationships"><Relationship Id="rId3" Type="http://schemas.openxmlformats.org/officeDocument/2006/relationships/image" Target="../media/image149.jpeg"/><Relationship Id="rId7" Type="http://schemas.openxmlformats.org/officeDocument/2006/relationships/image" Target="../media/image230.svg"/><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150.png"/><Relationship Id="rId5" Type="http://schemas.openxmlformats.org/officeDocument/2006/relationships/image" Target="../media/image228.svg"/><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8" Type="http://schemas.openxmlformats.org/officeDocument/2006/relationships/image" Target="../media/image236.svg"/><Relationship Id="rId3" Type="http://schemas.openxmlformats.org/officeDocument/2006/relationships/image" Target="../media/image151.png"/><Relationship Id="rId7" Type="http://schemas.openxmlformats.org/officeDocument/2006/relationships/image" Target="../media/image153.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234.svg"/><Relationship Id="rId5" Type="http://schemas.openxmlformats.org/officeDocument/2006/relationships/image" Target="../media/image152.png"/><Relationship Id="rId4" Type="http://schemas.openxmlformats.org/officeDocument/2006/relationships/image" Target="../media/image232.svg"/></Relationships>
</file>

<file path=ppt/slides/_rels/slide63.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53.xml"/><Relationship Id="rId1" Type="http://schemas.openxmlformats.org/officeDocument/2006/relationships/slideLayout" Target="../slideLayouts/slideLayout3.xml"/><Relationship Id="rId5" Type="http://schemas.openxmlformats.org/officeDocument/2006/relationships/image" Target="../media/image6.jpeg"/><Relationship Id="rId4" Type="http://schemas.microsoft.com/office/2007/relationships/hdphoto" Target="../media/hdphoto4.wdp"/></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4.xml"/><Relationship Id="rId5" Type="http://schemas.openxmlformats.org/officeDocument/2006/relationships/image" Target="../media/image156.jpeg"/><Relationship Id="rId4" Type="http://schemas.openxmlformats.org/officeDocument/2006/relationships/image" Target="../media/image12.svg"/></Relationships>
</file>

<file path=ppt/slides/_rels/slide67.xml.rels><?xml version="1.0" encoding="UTF-8" standalone="yes"?>
<Relationships xmlns="http://schemas.openxmlformats.org/package/2006/relationships"><Relationship Id="rId8" Type="http://schemas.openxmlformats.org/officeDocument/2006/relationships/image" Target="../media/image241.svg"/><Relationship Id="rId3" Type="http://schemas.openxmlformats.org/officeDocument/2006/relationships/image" Target="../media/image144.png"/><Relationship Id="rId7" Type="http://schemas.openxmlformats.org/officeDocument/2006/relationships/image" Target="../media/image157.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168.svg"/><Relationship Id="rId5" Type="http://schemas.openxmlformats.org/officeDocument/2006/relationships/image" Target="../media/image111.png"/><Relationship Id="rId10" Type="http://schemas.microsoft.com/office/2007/relationships/hdphoto" Target="../media/hdphoto5.wdp"/><Relationship Id="rId4" Type="http://schemas.openxmlformats.org/officeDocument/2006/relationships/image" Target="../media/image221.svg"/><Relationship Id="rId9" Type="http://schemas.openxmlformats.org/officeDocument/2006/relationships/image" Target="../media/image158.png"/></Relationships>
</file>

<file path=ppt/slides/_rels/slide68.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image" Target="../media/image247.svg"/><Relationship Id="rId2" Type="http://schemas.openxmlformats.org/officeDocument/2006/relationships/notesSlide" Target="../notesSlides/notesSlide56.xml"/><Relationship Id="rId1" Type="http://schemas.openxmlformats.org/officeDocument/2006/relationships/slideLayout" Target="../slideLayouts/slideLayout9.xml"/><Relationship Id="rId6" Type="http://schemas.openxmlformats.org/officeDocument/2006/relationships/image" Target="../media/image161.png"/><Relationship Id="rId5" Type="http://schemas.openxmlformats.org/officeDocument/2006/relationships/image" Target="../media/image245.svg"/><Relationship Id="rId4" Type="http://schemas.openxmlformats.org/officeDocument/2006/relationships/image" Target="../media/image160.png"/></Relationships>
</file>

<file path=ppt/slides/_rels/slide69.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32.svg"/><Relationship Id="rId5" Type="http://schemas.openxmlformats.org/officeDocument/2006/relationships/image" Target="../media/image22.png"/><Relationship Id="rId4" Type="http://schemas.openxmlformats.org/officeDocument/2006/relationships/image" Target="../media/image30.svg"/><Relationship Id="rId9" Type="http://schemas.openxmlformats.org/officeDocument/2006/relationships/image" Target="../media/image35.svg"/></Relationships>
</file>

<file path=ppt/slides/_rels/slide7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9.xml"/><Relationship Id="rId6" Type="http://schemas.openxmlformats.org/officeDocument/2006/relationships/image" Target="../media/image88.svg"/><Relationship Id="rId5" Type="http://schemas.openxmlformats.org/officeDocument/2006/relationships/image" Target="../media/image57.png"/><Relationship Id="rId4" Type="http://schemas.openxmlformats.org/officeDocument/2006/relationships/image" Target="../media/image99.sv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27.jpe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17.jpe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0.svg"/><Relationship Id="rId5" Type="http://schemas.openxmlformats.org/officeDocument/2006/relationships/image" Target="../media/image28.png"/><Relationship Id="rId4" Type="http://schemas.openxmlformats.org/officeDocument/2006/relationships/image" Target="../media/image18.jpe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cstate="screen"/>
          <a:srcRect t="1" b="1"/>
          <a:stretch>
            <a:fillRect/>
          </a:stretch>
        </p:blipFill>
        <p:spPr/>
      </p:pic>
      <p:sp>
        <p:nvSpPr>
          <p:cNvPr id="22" name="Τίτλος 21"/>
          <p:cNvSpPr>
            <a:spLocks noGrp="1"/>
          </p:cNvSpPr>
          <p:nvPr>
            <p:ph type="ctrTitle"/>
          </p:nvPr>
        </p:nvSpPr>
        <p:spPr>
          <a:xfrm>
            <a:off x="144000" y="2599970"/>
            <a:ext cx="4860000" cy="2499394"/>
          </a:xfrm>
        </p:spPr>
        <p:txBody>
          <a:bodyPr rtlCol="0"/>
          <a:lstStyle/>
          <a:p>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3" name="Υπότιτλος 22"/>
          <p:cNvSpPr>
            <a:spLocks noGrp="1"/>
          </p:cNvSpPr>
          <p:nvPr>
            <p:ph type="subTitle" idx="1"/>
          </p:nvPr>
        </p:nvSpPr>
        <p:spPr>
          <a:xfrm>
            <a:off x="144000" y="5272095"/>
            <a:ext cx="4860000" cy="836602"/>
          </a:xfrm>
          <a:solidFill>
            <a:schemeClr val="tx1"/>
          </a:solidFill>
        </p:spPr>
        <p:txBody>
          <a:bodyPr rtlCol="0"/>
          <a:lstStyle/>
          <a:p>
            <a:r>
              <a:rPr lang="el-GR" sz="2000" b="1" dirty="0">
                <a:solidFill>
                  <a:schemeClr val="bg1"/>
                </a:solidFill>
              </a:rPr>
              <a:t>Λεωνίδας Ε. Μαρούδας</a:t>
            </a:r>
            <a:endParaRPr lang="el-GR" sz="2000" dirty="0">
              <a:solidFill>
                <a:schemeClr val="bg1"/>
              </a:solidFill>
            </a:endParaRPr>
          </a:p>
          <a:p>
            <a:r>
              <a:rPr lang="el-GR" sz="2000" b="1" dirty="0">
                <a:solidFill>
                  <a:schemeClr val="bg1"/>
                </a:solidFill>
              </a:rPr>
              <a:t>Καθηγητής</a:t>
            </a:r>
            <a:endParaRPr lang="el-GR" sz="2000" dirty="0">
              <a:solidFill>
                <a:schemeClr val="bg1"/>
              </a:solidFill>
            </a:endParaRPr>
          </a:p>
        </p:txBody>
      </p:sp>
      <p:grpSp>
        <p:nvGrpSpPr>
          <p:cNvPr id="112" name="Ομάδα 111" descr="Αγκύλες επισήμανσης εικόνας&#10;"/>
          <p:cNvGrpSpPr/>
          <p:nvPr/>
        </p:nvGrpSpPr>
        <p:grpSpPr>
          <a:xfrm>
            <a:off x="144000" y="144000"/>
            <a:ext cx="4860000" cy="6498000"/>
            <a:chOff x="408650" y="404285"/>
            <a:chExt cx="4330700" cy="3164637"/>
          </a:xfrm>
        </p:grpSpPr>
        <p:sp>
          <p:nvSpPr>
            <p:cNvPr id="110" name="Ορθογώνιο 6"/>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11" name="Ορθογώνιο 6"/>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pic>
        <p:nvPicPr>
          <p:cNvPr id="1026" name="Picture 2" descr="ÎÏÎ¿ÏÎ­Î»ÎµÏÎ¼Î± ÎµÎ¹ÎºÏÎ½Î±Ï Î³Î¹Î± ÏÎ±Î½ÎµÏÎ¹ÏÏÎ·Î¼Î¹Î¿ ÏÎ±ÏÏÏÎ½ Î»Î¿Î³Î¿"/>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53593" y="851337"/>
            <a:ext cx="2438561" cy="79066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144000" y="1535441"/>
            <a:ext cx="2448153" cy="461665"/>
          </a:xfrm>
          <a:prstGeom prst="rect">
            <a:avLst/>
          </a:prstGeom>
          <a:solidFill>
            <a:schemeClr val="bg1"/>
          </a:solidFill>
        </p:spPr>
        <p:txBody>
          <a:bodyPr wrap="square" rtlCol="0">
            <a:spAutoFit/>
          </a:bodyPr>
          <a:lstStyle/>
          <a:p>
            <a:r>
              <a:rPr lang="el-GR" sz="1200" b="1" dirty="0"/>
              <a:t>ΤΜΗΜΑ ΔΙΟΙΚΗΣΗΣ ΕΠΙΧΕΙΡΗΣΕΩΝ</a:t>
            </a:r>
          </a:p>
          <a:p>
            <a:r>
              <a:rPr lang="el-GR" sz="1200" b="1" dirty="0"/>
              <a:t>ΑΚΑΔΗΜΑΪΚΟ ΕΤΟΣ: 2018-19 </a:t>
            </a:r>
            <a:endParaRPr lang="el-GR"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71"/>
          <p:cNvSpPr>
            <a:spLocks noGrp="1" noRot="1" noChangeAspect="1" noMove="1" noResize="1" noEditPoints="1" noAdjustHandles="1" noChangeArrowheads="1" noChangeShapeType="1" noTextEdit="1"/>
          </p:cNvSpPr>
          <p:nvPr/>
        </p:nvSpPr>
        <p:spPr>
          <a:xfrm>
            <a:off x="2842264" y="0"/>
            <a:ext cx="934973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Picture 73"/>
          <p:cNvPicPr>
            <a:picLocks noGrp="1" noRot="1" noChangeAspect="1" noMove="1" noResize="1" noEditPoints="1" noAdjustHandles="1" noChangeArrowheads="1" noChangeShapeType="1" noCrop="1"/>
          </p:cNvPicPr>
          <p:nvPr/>
        </p:nvPicPr>
        <p:blipFill>
          <a:blip r:embed="rId2">
            <a:extLst>
              <a:ext uri="{28A0092B-C50C-407E-A947-70E740481C1C}">
                <a14:useLocalDpi xmlns="" xmlns:a14="http://schemas.microsoft.com/office/drawing/2010/main" val="0"/>
              </a:ext>
            </a:extLst>
          </a:blip>
          <a:stretch>
            <a:fillRect/>
          </a:stretch>
        </p:blipFill>
        <p:spPr>
          <a:xfrm flipH="1">
            <a:off x="0" y="0"/>
            <a:ext cx="12192000" cy="6858000"/>
          </a:xfrm>
          <a:prstGeom prst="rect">
            <a:avLst/>
          </a:prstGeom>
        </p:spPr>
      </p:pic>
      <p:sp>
        <p:nvSpPr>
          <p:cNvPr id="76" name="Freeform 56"/>
          <p:cNvSpPr>
            <a:spLocks noGrp="1" noRot="1" noChangeAspect="1" noMove="1" noResize="1" noEditPoints="1" noAdjustHandles="1" noChangeArrowheads="1" noChangeShapeType="1" noTextEdit="1"/>
          </p:cNvSpPr>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8" name="Freeform 58"/>
          <p:cNvSpPr>
            <a:spLocks noGrp="1" noRot="1" noChangeAspect="1" noMove="1" noResize="1" noEditPoints="1" noAdjustHandles="1" noChangeArrowheads="1" noChangeShapeType="1" noTextEdit="1"/>
          </p:cNvSpPr>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4" descr="ÎÏÎ¿ÏÎ­Î»ÎµÏÎ¼Î± ÎµÎ¹ÎºÏÎ½Î±Ï Î³Î¹Î± BOOKS images">
            <a:extLst>
              <a:ext uri="{FF2B5EF4-FFF2-40B4-BE49-F238E27FC236}">
                <a16:creationId xmlns="" xmlns:a16="http://schemas.microsoft.com/office/drawing/2014/main" id="{838641C2-C7C6-4B93-B9CC-DA37D1931454}"/>
              </a:ext>
            </a:extLst>
          </p:cNvPr>
          <p:cNvPicPr>
            <a:picLocks noChangeAspect="1" noChangeArrowheads="1"/>
          </p:cNvPicPr>
          <p:nvPr/>
        </p:nvPicPr>
        <p:blipFill rotWithShape="1">
          <a:blip r:embed="rId3">
            <a:grayscl/>
            <a:extLst>
              <a:ext uri="{28A0092B-C50C-407E-A947-70E740481C1C}">
                <a14:useLocalDpi xmlns="" xmlns:a14="http://schemas.microsoft.com/office/drawing/2010/main" val="0"/>
              </a:ext>
            </a:extLst>
          </a:blip>
          <a:srcRect l="18776" r="14724" b="1"/>
          <a:stretch/>
        </p:blipFill>
        <p:spPr bwMode="auto">
          <a:xfrm>
            <a:off x="3354987" y="-972736"/>
            <a:ext cx="4065990" cy="4065992"/>
          </a:xfrm>
          <a:custGeom>
            <a:avLst/>
            <a:gdLst>
              <a:gd name="connsiteX0" fmla="*/ 2313823 w 4627646"/>
              <a:gd name="connsiteY0" fmla="*/ 0 h 4627648"/>
              <a:gd name="connsiteX1" fmla="*/ 4627646 w 4627646"/>
              <a:gd name="connsiteY1" fmla="*/ 2313824 h 4627648"/>
              <a:gd name="connsiteX2" fmla="*/ 2313823 w 4627646"/>
              <a:gd name="connsiteY2" fmla="*/ 4627648 h 4627648"/>
              <a:gd name="connsiteX3" fmla="*/ 0 w 4627646"/>
              <a:gd name="connsiteY3" fmla="*/ 2313824 h 4627648"/>
              <a:gd name="connsiteX4" fmla="*/ 2313823 w 4627646"/>
              <a:gd name="connsiteY4" fmla="*/ 0 h 462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noFill/>
          <a:extLst>
            <a:ext uri="{909E8E84-426E-40DD-AFC4-6F175D3DCCD1}">
              <a14:hiddenFill xmlns="" xmlns:a14="http://schemas.microsoft.com/office/drawing/2010/main">
                <a:solidFill>
                  <a:srgbClr val="FFFFFF"/>
                </a:solidFill>
              </a14:hiddenFill>
            </a:ext>
          </a:extLst>
        </p:spPr>
      </p:pic>
      <p:pic>
        <p:nvPicPr>
          <p:cNvPr id="10" name="Picture 6" descr="Î£ÏÎµÏÎ¹ÎºÎ® ÎµÎ¹ÎºÏÎ½Î±">
            <a:extLst>
              <a:ext uri="{FF2B5EF4-FFF2-40B4-BE49-F238E27FC236}">
                <a16:creationId xmlns="" xmlns:a16="http://schemas.microsoft.com/office/drawing/2014/main" id="{52A4B4C0-5084-474F-B6D9-D1D990890DC0}"/>
              </a:ext>
            </a:extLst>
          </p:cNvPr>
          <p:cNvPicPr>
            <a:picLocks noChangeAspect="1" noChangeArrowheads="1"/>
          </p:cNvPicPr>
          <p:nvPr/>
        </p:nvPicPr>
        <p:blipFill rotWithShape="1">
          <a:blip r:embed="rId4">
            <a:grayscl/>
            <a:extLst>
              <a:ext uri="{28A0092B-C50C-407E-A947-70E740481C1C}">
                <a14:useLocalDpi xmlns="" xmlns:a14="http://schemas.microsoft.com/office/drawing/2010/main" val="0"/>
              </a:ext>
            </a:extLst>
          </a:blip>
          <a:srcRect l="26127" r="11372" b="-2"/>
          <a:stretch/>
        </p:blipFill>
        <p:spPr bwMode="auto">
          <a:xfrm>
            <a:off x="7933700" y="1720504"/>
            <a:ext cx="5336613" cy="5442758"/>
          </a:xfrm>
          <a:custGeom>
            <a:avLst/>
            <a:gdLst>
              <a:gd name="connsiteX0" fmla="*/ 2313823 w 4627646"/>
              <a:gd name="connsiteY0" fmla="*/ 0 h 4627648"/>
              <a:gd name="connsiteX1" fmla="*/ 4627646 w 4627646"/>
              <a:gd name="connsiteY1" fmla="*/ 2313824 h 4627648"/>
              <a:gd name="connsiteX2" fmla="*/ 2313823 w 4627646"/>
              <a:gd name="connsiteY2" fmla="*/ 4627648 h 4627648"/>
              <a:gd name="connsiteX3" fmla="*/ 0 w 4627646"/>
              <a:gd name="connsiteY3" fmla="*/ 2313824 h 4627648"/>
              <a:gd name="connsiteX4" fmla="*/ 2313823 w 4627646"/>
              <a:gd name="connsiteY4" fmla="*/ 0 h 462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noFill/>
          <a:extLst>
            <a:ext uri="{909E8E84-426E-40DD-AFC4-6F175D3DCCD1}">
              <a14:hiddenFill xmlns="" xmlns:a14="http://schemas.microsoft.com/office/drawing/2010/main">
                <a:solidFill>
                  <a:srgbClr val="FFFFFF"/>
                </a:solidFill>
              </a14:hiddenFill>
            </a:ext>
          </a:extLst>
        </p:spPr>
      </p:pic>
      <p:sp>
        <p:nvSpPr>
          <p:cNvPr id="11" name="Θέση κειμένου 44">
            <a:extLst>
              <a:ext uri="{FF2B5EF4-FFF2-40B4-BE49-F238E27FC236}">
                <a16:creationId xmlns="" xmlns:a16="http://schemas.microsoft.com/office/drawing/2014/main" id="{0296EC01-4F5C-4E04-9CC0-7B22663BF141}"/>
              </a:ext>
            </a:extLst>
          </p:cNvPr>
          <p:cNvSpPr txBox="1"/>
          <p:nvPr/>
        </p:nvSpPr>
        <p:spPr>
          <a:xfrm>
            <a:off x="482667" y="3193229"/>
            <a:ext cx="2752354" cy="2709275"/>
          </a:xfrm>
          <a:prstGeom prst="ellipse">
            <a:avLst/>
          </a:prstGeom>
          <a:solidFill>
            <a:srgbClr val="FFFFFF"/>
          </a:solidFill>
          <a:ln w="174625" cmpd="thinThick">
            <a:solidFill>
              <a:schemeClr val="accent1">
                <a:lumMod val="60000"/>
                <a:lumOff val="40000"/>
              </a:schemeClr>
            </a:solidFill>
          </a:ln>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pPr>
            <a:r>
              <a:rPr lang="el-GR" sz="1800" b="1" dirty="0">
                <a:solidFill>
                  <a:srgbClr val="262626"/>
                </a:solidFill>
                <a:latin typeface="+mj-lt"/>
                <a:ea typeface="+mj-ea"/>
                <a:cs typeface="+mj-cs"/>
              </a:rPr>
              <a:t>Παράδειγμα</a:t>
            </a:r>
            <a:r>
              <a:rPr lang="el-GR" sz="1800" dirty="0">
                <a:solidFill>
                  <a:srgbClr val="262626"/>
                </a:solidFill>
                <a:latin typeface="+mj-lt"/>
                <a:ea typeface="+mj-ea"/>
                <a:cs typeface="+mj-cs"/>
              </a:rPr>
              <a:t>:</a:t>
            </a:r>
            <a:r>
              <a:rPr lang="en-US" sz="1800" dirty="0">
                <a:solidFill>
                  <a:srgbClr val="262626"/>
                </a:solidFill>
                <a:latin typeface="+mj-lt"/>
                <a:ea typeface="+mj-ea"/>
                <a:cs typeface="+mj-cs"/>
              </a:rPr>
              <a:t> </a:t>
            </a:r>
            <a:r>
              <a:rPr lang="el-GR" sz="1800" dirty="0">
                <a:solidFill>
                  <a:srgbClr val="262626"/>
                </a:solidFill>
                <a:latin typeface="+mj-lt"/>
                <a:ea typeface="+mj-ea"/>
                <a:cs typeface="+mj-cs"/>
              </a:rPr>
              <a:t>Περίπτωση επιχειρήσεων που ασχολούνται με παραγωγή </a:t>
            </a:r>
            <a:r>
              <a:rPr lang="en-US" sz="1800" dirty="0">
                <a:solidFill>
                  <a:srgbClr val="262626"/>
                </a:solidFill>
                <a:latin typeface="+mj-lt"/>
                <a:ea typeface="+mj-ea"/>
                <a:cs typeface="+mj-cs"/>
              </a:rPr>
              <a:t>&amp;</a:t>
            </a:r>
            <a:r>
              <a:rPr lang="el-GR" sz="1800" dirty="0">
                <a:solidFill>
                  <a:srgbClr val="262626"/>
                </a:solidFill>
                <a:latin typeface="+mj-lt"/>
                <a:ea typeface="+mj-ea"/>
                <a:cs typeface="+mj-cs"/>
              </a:rPr>
              <a:t> πώληση διδακτικών βιβλίων</a:t>
            </a:r>
            <a:endParaRPr lang="en-US" sz="1800" dirty="0">
              <a:solidFill>
                <a:srgbClr val="262626"/>
              </a:solidFill>
              <a:latin typeface="+mj-lt"/>
              <a:ea typeface="+mj-ea"/>
              <a:cs typeface="+mj-cs"/>
            </a:endParaRPr>
          </a:p>
        </p:txBody>
      </p:sp>
    </p:spTree>
    <p:extLst>
      <p:ext uri="{BB962C8B-B14F-4D97-AF65-F5344CB8AC3E}">
        <p14:creationId xmlns="" xmlns:p14="http://schemas.microsoft.com/office/powerpoint/2010/main" val="16752665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p:cNvSpPr>
            <a:spLocks noGrp="1"/>
          </p:cNvSpPr>
          <p:nvPr>
            <p:ph type="title"/>
          </p:nvPr>
        </p:nvSpPr>
        <p:spPr>
          <a:xfrm>
            <a:off x="5223851" y="556102"/>
            <a:ext cx="6903167" cy="432000"/>
          </a:xfrm>
        </p:spPr>
        <p:txBody>
          <a:bodyPr rtlCol="0"/>
          <a:lstStyle/>
          <a:p>
            <a:pPr algn="ctr"/>
            <a:r>
              <a:rPr lang="el-GR" sz="2200" b="1" dirty="0">
                <a:solidFill>
                  <a:schemeClr val="tx1">
                    <a:lumMod val="65000"/>
                    <a:lumOff val="35000"/>
                  </a:schemeClr>
                </a:solidFill>
              </a:rPr>
              <a:t>Επιχειρήσεις παραγωγής </a:t>
            </a:r>
            <a:r>
              <a:rPr lang="en-US" sz="2200" b="1" dirty="0">
                <a:solidFill>
                  <a:schemeClr val="tx1">
                    <a:lumMod val="65000"/>
                    <a:lumOff val="35000"/>
                  </a:schemeClr>
                </a:solidFill>
              </a:rPr>
              <a:t>&amp;</a:t>
            </a:r>
            <a:r>
              <a:rPr lang="el-GR" sz="2200" b="1" dirty="0">
                <a:solidFill>
                  <a:schemeClr val="tx1">
                    <a:lumMod val="65000"/>
                    <a:lumOff val="35000"/>
                  </a:schemeClr>
                </a:solidFill>
              </a:rPr>
              <a:t> πώλησης διδακτικών βιβλίων</a:t>
            </a:r>
            <a:br>
              <a:rPr lang="el-GR" sz="2200" b="1" dirty="0">
                <a:solidFill>
                  <a:schemeClr val="tx1">
                    <a:lumMod val="65000"/>
                    <a:lumOff val="35000"/>
                  </a:schemeClr>
                </a:solidFill>
              </a:rPr>
            </a:br>
            <a:endParaRPr lang="el-GR" sz="22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11</a:t>
            </a:fld>
            <a:endParaRPr lang="el-GR" dirty="0"/>
          </a:p>
        </p:txBody>
      </p:sp>
      <p:sp>
        <p:nvSpPr>
          <p:cNvPr id="8" name="Θέση κειμένου 7"/>
          <p:cNvSpPr>
            <a:spLocks noGrp="1"/>
          </p:cNvSpPr>
          <p:nvPr>
            <p:ph type="body" sz="quarter" idx="35"/>
          </p:nvPr>
        </p:nvSpPr>
        <p:spPr>
          <a:xfrm>
            <a:off x="9899640" y="3574904"/>
            <a:ext cx="1872000" cy="360000"/>
          </a:xfrm>
        </p:spPr>
        <p:txBody>
          <a:bodyPr rtlCol="0"/>
          <a:lstStyle/>
          <a:p>
            <a:pPr algn="ctr"/>
            <a:r>
              <a:rPr lang="el-GR" sz="1600" b="1" dirty="0">
                <a:latin typeface="+mn-lt"/>
              </a:rPr>
              <a:t>Στην προσφορά των μέσων παραγωγής</a:t>
            </a:r>
          </a:p>
        </p:txBody>
      </p:sp>
      <p:sp>
        <p:nvSpPr>
          <p:cNvPr id="13" name="Θέση κειμένου 12"/>
          <p:cNvSpPr>
            <a:spLocks noGrp="1"/>
          </p:cNvSpPr>
          <p:nvPr>
            <p:ph type="body" sz="quarter" idx="36"/>
          </p:nvPr>
        </p:nvSpPr>
        <p:spPr>
          <a:xfrm>
            <a:off x="6502379" y="5220386"/>
            <a:ext cx="1872000" cy="360000"/>
          </a:xfrm>
        </p:spPr>
        <p:txBody>
          <a:bodyPr rtlCol="0"/>
          <a:lstStyle/>
          <a:p>
            <a:pPr algn="ctr"/>
            <a:r>
              <a:rPr lang="el-GR" sz="1600" b="1" dirty="0"/>
              <a:t>Των πρώτων υλών</a:t>
            </a:r>
          </a:p>
        </p:txBody>
      </p:sp>
      <p:sp>
        <p:nvSpPr>
          <p:cNvPr id="6" name="Θέση κειμένου 5"/>
          <p:cNvSpPr>
            <a:spLocks noGrp="1"/>
          </p:cNvSpPr>
          <p:nvPr>
            <p:ph type="body" sz="quarter" idx="32"/>
          </p:nvPr>
        </p:nvSpPr>
        <p:spPr>
          <a:xfrm>
            <a:off x="6312525" y="3574904"/>
            <a:ext cx="2251710" cy="360000"/>
          </a:xfrm>
        </p:spPr>
        <p:txBody>
          <a:bodyPr rtlCol="0"/>
          <a:lstStyle/>
          <a:p>
            <a:pPr algn="ctr"/>
            <a:r>
              <a:rPr lang="el-GR" sz="1600" b="1" dirty="0"/>
              <a:t>Στη ζήτηση των προϊόντων που παράγουν </a:t>
            </a:r>
            <a:r>
              <a:rPr lang="en-US" sz="1600" b="1" dirty="0"/>
              <a:t>&amp;</a:t>
            </a:r>
            <a:r>
              <a:rPr lang="el-GR" sz="1600" b="1" dirty="0"/>
              <a:t> διαθέτουν</a:t>
            </a:r>
          </a:p>
        </p:txBody>
      </p:sp>
      <p:sp>
        <p:nvSpPr>
          <p:cNvPr id="26" name="Θέση κειμένου 13"/>
          <p:cNvSpPr>
            <a:spLocks noGrp="1"/>
          </p:cNvSpPr>
          <p:nvPr/>
        </p:nvSpPr>
        <p:spPr>
          <a:xfrm>
            <a:off x="9893163" y="5220386"/>
            <a:ext cx="2035781" cy="90678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t>Της χρησιμοποιούμενης τεχνολογίας</a:t>
            </a:r>
          </a:p>
        </p:txBody>
      </p:sp>
      <p:sp>
        <p:nvSpPr>
          <p:cNvPr id="38" name="TextBox 37"/>
          <p:cNvSpPr txBox="1"/>
          <p:nvPr/>
        </p:nvSpPr>
        <p:spPr>
          <a:xfrm>
            <a:off x="9732744" y="6073017"/>
            <a:ext cx="1486100"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35" name="Ορθογώνιο 6">
            <a:extLst>
              <a:ext uri="{FF2B5EF4-FFF2-40B4-BE49-F238E27FC236}">
                <a16:creationId xmlns="" xmlns:a16="http://schemas.microsoft.com/office/drawing/2014/main" id="{316C9171-5AEA-447A-AB58-01F0F5C1D594}"/>
              </a:ext>
            </a:extLst>
          </p:cNvPr>
          <p:cNvSpPr/>
          <p:nvPr/>
        </p:nvSpPr>
        <p:spPr>
          <a:xfrm flipV="1">
            <a:off x="284652" y="375777"/>
            <a:ext cx="4669122" cy="14524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6" name="Ορθογώνιο 6">
            <a:extLst>
              <a:ext uri="{FF2B5EF4-FFF2-40B4-BE49-F238E27FC236}">
                <a16:creationId xmlns="" xmlns:a16="http://schemas.microsoft.com/office/drawing/2014/main" id="{84F05B77-78FB-4248-9BBA-65A5DEBD39CF}"/>
              </a:ext>
            </a:extLst>
          </p:cNvPr>
          <p:cNvSpPr/>
          <p:nvPr/>
        </p:nvSpPr>
        <p:spPr>
          <a:xfrm>
            <a:off x="318514" y="6328829"/>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 xmlns:a16="http://schemas.microsoft.com/office/drawing/2014/main" id="{B14DBD1E-41BA-4441-8061-484C792F6592}"/>
              </a:ext>
            </a:extLst>
          </p:cNvPr>
          <p:cNvSpPr/>
          <p:nvPr/>
        </p:nvSpPr>
        <p:spPr>
          <a:xfrm>
            <a:off x="5627434" y="1122534"/>
            <a:ext cx="6096000" cy="830997"/>
          </a:xfrm>
          <a:prstGeom prst="rect">
            <a:avLst/>
          </a:prstGeom>
        </p:spPr>
        <p:txBody>
          <a:bodyPr>
            <a:spAutoFit/>
          </a:bodyPr>
          <a:lstStyle/>
          <a:p>
            <a:pPr algn="ctr"/>
            <a:r>
              <a:rPr lang="el-GR" sz="1600" dirty="0">
                <a:solidFill>
                  <a:schemeClr val="tx1">
                    <a:lumMod val="75000"/>
                    <a:lumOff val="25000"/>
                  </a:schemeClr>
                </a:solidFill>
              </a:rPr>
              <a:t>Οι επιχειρήσεις αυτές μπορούν να σχεδιάσουν την παραγωγή και τις λοιπές δραστηριότητές τους με σχετική βεβαιότητα, καθώς δεν θα υπάρξουν αλλαγές:</a:t>
            </a:r>
          </a:p>
        </p:txBody>
      </p:sp>
      <p:pic>
        <p:nvPicPr>
          <p:cNvPr id="9" name="Γραφικό 8" descr="Ανοδική τάση">
            <a:extLst>
              <a:ext uri="{FF2B5EF4-FFF2-40B4-BE49-F238E27FC236}">
                <a16:creationId xmlns="" xmlns:a16="http://schemas.microsoft.com/office/drawing/2014/main" id="{5F52A534-D1C0-47FE-88A0-3161FE99FB4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7089975" y="2749745"/>
            <a:ext cx="604476" cy="604476"/>
          </a:xfrm>
          <a:prstGeom prst="rect">
            <a:avLst/>
          </a:prstGeom>
        </p:spPr>
      </p:pic>
      <p:pic>
        <p:nvPicPr>
          <p:cNvPr id="12" name="Γραφικό 11" descr="Φίλτρο">
            <a:extLst>
              <a:ext uri="{FF2B5EF4-FFF2-40B4-BE49-F238E27FC236}">
                <a16:creationId xmlns="" xmlns:a16="http://schemas.microsoft.com/office/drawing/2014/main" id="{2D83B2F3-74DD-4AA3-A1F6-9EDD3EA3D4A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154344" y="4495448"/>
            <a:ext cx="540107" cy="540107"/>
          </a:xfrm>
          <a:prstGeom prst="rect">
            <a:avLst/>
          </a:prstGeom>
        </p:spPr>
      </p:pic>
      <p:pic>
        <p:nvPicPr>
          <p:cNvPr id="16" name="Γραφικό 15" descr="Φορητός υπολογιστής">
            <a:extLst>
              <a:ext uri="{FF2B5EF4-FFF2-40B4-BE49-F238E27FC236}">
                <a16:creationId xmlns="" xmlns:a16="http://schemas.microsoft.com/office/drawing/2014/main" id="{B83570D5-5607-46B2-BDAD-66A217C4AC0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0633654" y="4519821"/>
            <a:ext cx="571121" cy="571121"/>
          </a:xfrm>
          <a:prstGeom prst="rect">
            <a:avLst/>
          </a:prstGeom>
        </p:spPr>
      </p:pic>
      <p:pic>
        <p:nvPicPr>
          <p:cNvPr id="20" name="Γραφικό 19" descr="Γρανάζια">
            <a:extLst>
              <a:ext uri="{FF2B5EF4-FFF2-40B4-BE49-F238E27FC236}">
                <a16:creationId xmlns="" xmlns:a16="http://schemas.microsoft.com/office/drawing/2014/main" id="{E7C140B8-9A97-4190-B78E-02673FFCFAF6}"/>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10531102" y="2768089"/>
            <a:ext cx="571121" cy="571121"/>
          </a:xfrm>
          <a:prstGeom prst="rect">
            <a:avLst/>
          </a:prstGeom>
        </p:spPr>
      </p:pic>
      <p:pic>
        <p:nvPicPr>
          <p:cNvPr id="18" name="Picture 2" descr="ÎÏÎ¿ÏÎ­Î»ÎµÏÎ¼Î± ÎµÎ¹ÎºÏÎ½Î±Ï Î³Î¹Î± BOOKS images">
            <a:extLst>
              <a:ext uri="{FF2B5EF4-FFF2-40B4-BE49-F238E27FC236}">
                <a16:creationId xmlns="" xmlns:a16="http://schemas.microsoft.com/office/drawing/2014/main" id="{4ED77C63-5A1D-4D85-AE23-E2FDE6AA33D5}"/>
              </a:ext>
            </a:extLst>
          </p:cNvPr>
          <p:cNvPicPr>
            <a:picLocks noChangeAspect="1" noChangeArrowheads="1" noCrop="1"/>
          </p:cNvPicPr>
          <p:nvPr/>
        </p:nvPicPr>
        <p:blipFill>
          <a:blip r:embed="rId11">
            <a:grayscl/>
            <a:extLst>
              <a:ext uri="{28A0092B-C50C-407E-A947-70E740481C1C}">
                <a14:useLocalDpi xmlns="" xmlns:a14="http://schemas.microsoft.com/office/drawing/2010/main" val="0"/>
              </a:ext>
            </a:extLst>
          </a:blip>
          <a:srcRect/>
          <a:stretch>
            <a:fillRect/>
          </a:stretch>
        </p:blipFill>
        <p:spPr bwMode="auto">
          <a:xfrm>
            <a:off x="128637" y="193928"/>
            <a:ext cx="4827503" cy="6384818"/>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Ορθογώνιο 6">
            <a:extLst>
              <a:ext uri="{FF2B5EF4-FFF2-40B4-BE49-F238E27FC236}">
                <a16:creationId xmlns="" xmlns:a16="http://schemas.microsoft.com/office/drawing/2014/main" id="{962A5489-A9AC-4A1F-8189-4C6D69CB3A28}"/>
              </a:ext>
            </a:extLst>
          </p:cNvPr>
          <p:cNvSpPr/>
          <p:nvPr/>
        </p:nvSpPr>
        <p:spPr>
          <a:xfrm flipV="1">
            <a:off x="205532" y="317235"/>
            <a:ext cx="4669122" cy="14524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 xmlns:a16="http://schemas.microsoft.com/office/drawing/2014/main" id="{58A8936A-6F96-4C2B-8A53-2B78A3308D0B}"/>
              </a:ext>
            </a:extLst>
          </p:cNvPr>
          <p:cNvSpPr/>
          <p:nvPr/>
        </p:nvSpPr>
        <p:spPr>
          <a:xfrm>
            <a:off x="183974" y="6297997"/>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13281125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12</a:t>
            </a:fld>
            <a:endParaRPr lang="el-GR" dirty="0"/>
          </a:p>
        </p:txBody>
      </p:sp>
      <p:sp>
        <p:nvSpPr>
          <p:cNvPr id="41" name="Θέση κειμένου 40"/>
          <p:cNvSpPr>
            <a:spLocks noGrp="1"/>
          </p:cNvSpPr>
          <p:nvPr>
            <p:ph type="body" sz="quarter" idx="35"/>
          </p:nvPr>
        </p:nvSpPr>
        <p:spPr>
          <a:xfrm>
            <a:off x="5111900" y="4035973"/>
            <a:ext cx="1980000" cy="1078276"/>
          </a:xfrm>
        </p:spPr>
        <p:txBody>
          <a:bodyPr rtlCol="0"/>
          <a:lstStyle/>
          <a:p>
            <a:r>
              <a:rPr lang="el-GR" sz="1600" b="1" dirty="0"/>
              <a:t>Στοιχεία προηγούμενων ετών για τον όγκο των πωλήσεων</a:t>
            </a:r>
          </a:p>
          <a:p>
            <a:pPr rtl="0"/>
            <a:endParaRPr lang="el-GR" sz="1600" b="1" noProof="1"/>
          </a:p>
        </p:txBody>
      </p:sp>
      <p:sp>
        <p:nvSpPr>
          <p:cNvPr id="43" name="Θέση κειμένου 42"/>
          <p:cNvSpPr>
            <a:spLocks noGrp="1"/>
          </p:cNvSpPr>
          <p:nvPr>
            <p:ph type="body" sz="quarter" idx="36"/>
          </p:nvPr>
        </p:nvSpPr>
        <p:spPr>
          <a:xfrm>
            <a:off x="7451950" y="4043579"/>
            <a:ext cx="1980000" cy="1350279"/>
          </a:xfrm>
        </p:spPr>
        <p:txBody>
          <a:bodyPr rtlCol="0"/>
          <a:lstStyle/>
          <a:p>
            <a:r>
              <a:rPr lang="el-GR" sz="1600" b="1" dirty="0">
                <a:latin typeface="+mj-lt"/>
              </a:rPr>
              <a:t>Το κόστος</a:t>
            </a:r>
          </a:p>
        </p:txBody>
      </p:sp>
      <p:sp>
        <p:nvSpPr>
          <p:cNvPr id="45" name="Θέση κειμένου 44"/>
          <p:cNvSpPr>
            <a:spLocks noGrp="1"/>
          </p:cNvSpPr>
          <p:nvPr>
            <p:ph type="body" sz="quarter" idx="37"/>
          </p:nvPr>
        </p:nvSpPr>
        <p:spPr>
          <a:xfrm>
            <a:off x="9652514" y="4035973"/>
            <a:ext cx="2190121" cy="682746"/>
          </a:xfrm>
        </p:spPr>
        <p:txBody>
          <a:bodyPr rtlCol="0"/>
          <a:lstStyle/>
          <a:p>
            <a:r>
              <a:rPr lang="el-GR" sz="1600" b="1" dirty="0"/>
              <a:t>Τις μεθόδους παραγωγής &amp; διάθεσης</a:t>
            </a:r>
          </a:p>
        </p:txBody>
      </p:sp>
      <p:sp>
        <p:nvSpPr>
          <p:cNvPr id="39" name="Θέση κειμένου 38"/>
          <p:cNvSpPr>
            <a:spLocks noGrp="1"/>
          </p:cNvSpPr>
          <p:nvPr>
            <p:ph type="body" sz="quarter" idx="32"/>
          </p:nvPr>
        </p:nvSpPr>
        <p:spPr>
          <a:xfrm>
            <a:off x="5144984" y="1892363"/>
            <a:ext cx="6593932" cy="360000"/>
          </a:xfrm>
        </p:spPr>
        <p:txBody>
          <a:bodyPr rtlCol="0"/>
          <a:lstStyle/>
          <a:p>
            <a:pPr algn="ctr"/>
            <a:r>
              <a:rPr lang="el-GR" sz="1600" dirty="0"/>
              <a:t>Οι απαιτήσεις για πληροφόρηση στις επιχειρήσεις αυτές αφορούν κύρια:</a:t>
            </a:r>
          </a:p>
        </p:txBody>
      </p:sp>
      <p:sp>
        <p:nvSpPr>
          <p:cNvPr id="7" name="TextBox 6"/>
          <p:cNvSpPr txBox="1"/>
          <p:nvPr/>
        </p:nvSpPr>
        <p:spPr>
          <a:xfrm>
            <a:off x="9812063" y="6213621"/>
            <a:ext cx="1392712" cy="369332"/>
          </a:xfrm>
          <a:prstGeom prst="rect">
            <a:avLst/>
          </a:prstGeom>
          <a:noFill/>
        </p:spPr>
        <p:txBody>
          <a:bodyPr wrap="square" rtlCol="0">
            <a:spAutoFit/>
          </a:bodyPr>
          <a:lstStyle/>
          <a:p>
            <a:endParaRPr lang="el-GR" dirty="0"/>
          </a:p>
        </p:txBody>
      </p:sp>
      <p:sp>
        <p:nvSpPr>
          <p:cNvPr id="8" name="TextBox 7"/>
          <p:cNvSpPr txBox="1"/>
          <p:nvPr/>
        </p:nvSpPr>
        <p:spPr>
          <a:xfrm>
            <a:off x="9652514" y="6046470"/>
            <a:ext cx="1651756" cy="647631"/>
          </a:xfrm>
          <a:prstGeom prst="rect">
            <a:avLst/>
          </a:prstGeom>
          <a:solidFill>
            <a:schemeClr val="bg1"/>
          </a:solidFill>
        </p:spPr>
        <p:txBody>
          <a:bodyPr wrap="square" rtlCol="0">
            <a:spAutoFit/>
          </a:bodyPr>
          <a:lstStyle/>
          <a:p>
            <a:endParaRPr lang="el-GR"/>
          </a:p>
        </p:txBody>
      </p:sp>
      <p:sp>
        <p:nvSpPr>
          <p:cNvPr id="30" name="Θέση κειμένου 38">
            <a:extLst>
              <a:ext uri="{FF2B5EF4-FFF2-40B4-BE49-F238E27FC236}">
                <a16:creationId xmlns="" xmlns:a16="http://schemas.microsoft.com/office/drawing/2014/main" id="{17CF5CD1-B695-42FB-BFFE-93293E0D26E5}"/>
              </a:ext>
            </a:extLst>
          </p:cNvPr>
          <p:cNvSpPr txBox="1">
            <a:spLocks/>
          </p:cNvSpPr>
          <p:nvPr/>
        </p:nvSpPr>
        <p:spPr>
          <a:xfrm>
            <a:off x="5018848" y="430368"/>
            <a:ext cx="6801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2000" b="1" dirty="0">
                <a:solidFill>
                  <a:schemeClr val="tx1">
                    <a:lumMod val="65000"/>
                    <a:lumOff val="35000"/>
                  </a:schemeClr>
                </a:solidFill>
                <a:latin typeface="+mj-lt"/>
              </a:rPr>
              <a:t>Επιχειρήσεις που ασχολούνται με παραγωγή </a:t>
            </a:r>
            <a:r>
              <a:rPr lang="en-US" sz="2000" b="1" dirty="0">
                <a:solidFill>
                  <a:schemeClr val="tx1">
                    <a:lumMod val="65000"/>
                    <a:lumOff val="35000"/>
                  </a:schemeClr>
                </a:solidFill>
                <a:latin typeface="+mj-lt"/>
              </a:rPr>
              <a:t>&amp;</a:t>
            </a:r>
            <a:r>
              <a:rPr lang="el-GR" sz="2000" b="1" dirty="0">
                <a:solidFill>
                  <a:schemeClr val="tx1">
                    <a:lumMod val="65000"/>
                    <a:lumOff val="35000"/>
                  </a:schemeClr>
                </a:solidFill>
                <a:latin typeface="+mj-lt"/>
              </a:rPr>
              <a:t> πώληση διδακτικών βιβλίων</a:t>
            </a:r>
          </a:p>
        </p:txBody>
      </p:sp>
      <p:sp>
        <p:nvSpPr>
          <p:cNvPr id="21" name="Θέση κειμένου 38">
            <a:extLst>
              <a:ext uri="{FF2B5EF4-FFF2-40B4-BE49-F238E27FC236}">
                <a16:creationId xmlns="" xmlns:a16="http://schemas.microsoft.com/office/drawing/2014/main" id="{2011FED1-6605-41BA-AFB1-0BA00D0FD3D3}"/>
              </a:ext>
            </a:extLst>
          </p:cNvPr>
          <p:cNvSpPr txBox="1">
            <a:spLocks/>
          </p:cNvSpPr>
          <p:nvPr/>
        </p:nvSpPr>
        <p:spPr>
          <a:xfrm>
            <a:off x="5127838" y="1115338"/>
            <a:ext cx="6593932"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Μέρος 2ο</a:t>
            </a:r>
          </a:p>
        </p:txBody>
      </p:sp>
      <p:sp>
        <p:nvSpPr>
          <p:cNvPr id="2" name="AutoShape 4" descr="ÎÏÎ¿ÏÎ­Î»ÎµÏÎ¼Î± ÎµÎ¹ÎºÏÎ½Î±Ï Î³Î¹Î± BOOKS images">
            <a:extLst>
              <a:ext uri="{FF2B5EF4-FFF2-40B4-BE49-F238E27FC236}">
                <a16:creationId xmlns="" xmlns:a16="http://schemas.microsoft.com/office/drawing/2014/main" id="{25DB54B7-0FF5-41F9-ACFA-EBAB74CB3848}"/>
              </a:ext>
            </a:extLst>
          </p:cNvPr>
          <p:cNvSpPr>
            <a:spLocks noChangeAspect="1" noChangeArrowheads="1"/>
          </p:cNvSpPr>
          <p:nvPr/>
        </p:nvSpPr>
        <p:spPr bwMode="auto">
          <a:xfrm>
            <a:off x="6127104" y="3227379"/>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9" name="Γραφικό 8" descr="Γράφημα ράβδων">
            <a:extLst>
              <a:ext uri="{FF2B5EF4-FFF2-40B4-BE49-F238E27FC236}">
                <a16:creationId xmlns="" xmlns:a16="http://schemas.microsoft.com/office/drawing/2014/main" id="{8F77EE0C-BFCA-4EAF-BD1C-CF94B1E0917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23908" y="2927151"/>
            <a:ext cx="750987" cy="750987"/>
          </a:xfrm>
          <a:prstGeom prst="rect">
            <a:avLst/>
          </a:prstGeom>
        </p:spPr>
      </p:pic>
      <p:pic>
        <p:nvPicPr>
          <p:cNvPr id="11" name="Γραφικό 10" descr="Κέρματα">
            <a:extLst>
              <a:ext uri="{FF2B5EF4-FFF2-40B4-BE49-F238E27FC236}">
                <a16:creationId xmlns="" xmlns:a16="http://schemas.microsoft.com/office/drawing/2014/main" id="{DCEABA5B-88EB-4D5B-8652-C063029E9C3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8102960" y="3045361"/>
            <a:ext cx="632777" cy="632777"/>
          </a:xfrm>
          <a:prstGeom prst="rect">
            <a:avLst/>
          </a:prstGeom>
        </p:spPr>
      </p:pic>
      <p:pic>
        <p:nvPicPr>
          <p:cNvPr id="13" name="Γραφικό 12" descr="Γρανάζια">
            <a:extLst>
              <a:ext uri="{FF2B5EF4-FFF2-40B4-BE49-F238E27FC236}">
                <a16:creationId xmlns="" xmlns:a16="http://schemas.microsoft.com/office/drawing/2014/main" id="{3D2E5DA9-E15A-4743-80DF-99293CD9B72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0372080" y="2927151"/>
            <a:ext cx="750987" cy="750987"/>
          </a:xfrm>
          <a:prstGeom prst="rect">
            <a:avLst/>
          </a:prstGeom>
        </p:spPr>
      </p:pic>
      <p:sp>
        <p:nvSpPr>
          <p:cNvPr id="20" name="Ορθογώνιο 6">
            <a:extLst>
              <a:ext uri="{FF2B5EF4-FFF2-40B4-BE49-F238E27FC236}">
                <a16:creationId xmlns="" xmlns:a16="http://schemas.microsoft.com/office/drawing/2014/main" id="{4A64E897-FA3E-4D53-BAD3-1B7D49551439}"/>
              </a:ext>
            </a:extLst>
          </p:cNvPr>
          <p:cNvSpPr/>
          <p:nvPr/>
        </p:nvSpPr>
        <p:spPr>
          <a:xfrm>
            <a:off x="303848" y="6396183"/>
            <a:ext cx="4669122"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 name="AutoShape 4" descr="Î£ÏÎµÏÎ¹ÎºÎ® ÎµÎ¹ÎºÏÎ½Î±">
            <a:extLst>
              <a:ext uri="{FF2B5EF4-FFF2-40B4-BE49-F238E27FC236}">
                <a16:creationId xmlns="" xmlns:a16="http://schemas.microsoft.com/office/drawing/2014/main" id="{8475AA0F-EC89-4CC5-A005-B638B40D4D5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32" name="Picture 8" descr="Stack of books 4 by Firkin">
            <a:extLst>
              <a:ext uri="{FF2B5EF4-FFF2-40B4-BE49-F238E27FC236}">
                <a16:creationId xmlns="" xmlns:a16="http://schemas.microsoft.com/office/drawing/2014/main" id="{BDBF544D-3F17-42FC-8069-6DAF3A02F647}"/>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349364" y="329099"/>
            <a:ext cx="4309434" cy="6079611"/>
          </a:xfrm>
          <a:prstGeom prst="rect">
            <a:avLst/>
          </a:prstGeom>
          <a:noFill/>
          <a:ln w="38100">
            <a:solidFill>
              <a:schemeClr val="bg2">
                <a:lumMod val="75000"/>
              </a:schemeClr>
            </a:solid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102473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13</a:t>
            </a:fld>
            <a:endParaRPr lang="el-GR" dirty="0"/>
          </a:p>
        </p:txBody>
      </p:sp>
      <p:sp>
        <p:nvSpPr>
          <p:cNvPr id="14" name="Θέση κειμένου 13"/>
          <p:cNvSpPr>
            <a:spLocks noGrp="1"/>
          </p:cNvSpPr>
          <p:nvPr>
            <p:ph type="body" sz="quarter" idx="32"/>
          </p:nvPr>
        </p:nvSpPr>
        <p:spPr>
          <a:xfrm>
            <a:off x="2744144" y="1795917"/>
            <a:ext cx="1980000" cy="1761039"/>
          </a:xfrm>
        </p:spPr>
        <p:txBody>
          <a:bodyPr rtlCol="0"/>
          <a:lstStyle/>
          <a:p>
            <a:pPr algn="ctr"/>
            <a:r>
              <a:rPr lang="el-GR" dirty="0"/>
              <a:t>Ενδεικτικά, ένας εκδοτικός οίκος με βάση τον προβλεπόμενο αριθμό των νέων μαθητών και φοιτητών</a:t>
            </a:r>
          </a:p>
        </p:txBody>
      </p:sp>
      <p:sp>
        <p:nvSpPr>
          <p:cNvPr id="22" name="Θέση κειμένου 13"/>
          <p:cNvSpPr txBox="1"/>
          <p:nvPr/>
        </p:nvSpPr>
        <p:spPr>
          <a:xfrm>
            <a:off x="5178071" y="1795916"/>
            <a:ext cx="1831089"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μπορεί να προβλέψει το ποσοστό κατά το οποίο η ζήτηση των διδακτικών βιβλίων θα μεγαλώσει</a:t>
            </a:r>
          </a:p>
        </p:txBody>
      </p:sp>
      <p:sp>
        <p:nvSpPr>
          <p:cNvPr id="23" name="Θέση κειμένου 13"/>
          <p:cNvSpPr txBox="1"/>
          <p:nvPr/>
        </p:nvSpPr>
        <p:spPr>
          <a:xfrm>
            <a:off x="7573151" y="1795916"/>
            <a:ext cx="1799305"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ή θα μικρύνει τα επόμενα χρόνια και να προγραμματίσει ανάλογα την παραγωγή του</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6" name="Γραφικό 5" descr="Γράφημα ράβδων">
            <a:extLst>
              <a:ext uri="{FF2B5EF4-FFF2-40B4-BE49-F238E27FC236}">
                <a16:creationId xmlns="" xmlns:a16="http://schemas.microsoft.com/office/drawing/2014/main" id="{A2B82F43-700D-4EB7-963D-C66A7B3505A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10426" y="4014921"/>
            <a:ext cx="808005" cy="808005"/>
          </a:xfrm>
          <a:prstGeom prst="rect">
            <a:avLst/>
          </a:prstGeom>
        </p:spPr>
      </p:pic>
      <p:pic>
        <p:nvPicPr>
          <p:cNvPr id="11" name="Γραφικό 10" descr="Ανοδική τάση">
            <a:extLst>
              <a:ext uri="{FF2B5EF4-FFF2-40B4-BE49-F238E27FC236}">
                <a16:creationId xmlns="" xmlns:a16="http://schemas.microsoft.com/office/drawing/2014/main" id="{D737EF9B-9543-4379-89CA-BBBFBBDF58B8}"/>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89614" y="4008747"/>
            <a:ext cx="808005" cy="808005"/>
          </a:xfrm>
          <a:prstGeom prst="rect">
            <a:avLst/>
          </a:prstGeom>
        </p:spPr>
      </p:pic>
      <p:pic>
        <p:nvPicPr>
          <p:cNvPr id="20" name="Γραφικό 19" descr="Βιβλία">
            <a:extLst>
              <a:ext uri="{FF2B5EF4-FFF2-40B4-BE49-F238E27FC236}">
                <a16:creationId xmlns="" xmlns:a16="http://schemas.microsoft.com/office/drawing/2014/main" id="{186DA097-D50F-4422-9B41-5D40D197AE90}"/>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068802" y="3971936"/>
            <a:ext cx="808005" cy="80800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42240" y="1446639"/>
            <a:ext cx="6718300" cy="4714060"/>
          </a:xfrm>
        </p:spPr>
        <p:txBody>
          <a:bodyPr rtlCol="0"/>
          <a:lstStyle/>
          <a:p>
            <a:pPr marL="0" indent="0" algn="ctr">
              <a:buNone/>
            </a:pPr>
            <a:r>
              <a:rPr lang="el-GR" sz="1600" dirty="0"/>
              <a:t>Οι επιχειρήσεις που λειτουργούν σε ένα μεταβαλλόμενο περιβάλλον </a:t>
            </a:r>
            <a:r>
              <a:rPr lang="el-GR" sz="1600" b="1" dirty="0"/>
              <a:t>δεν μπορούν να αρκεστούν </a:t>
            </a:r>
            <a:r>
              <a:rPr lang="el-GR" sz="1600" dirty="0"/>
              <a:t>σε </a:t>
            </a:r>
            <a:r>
              <a:rPr lang="el-GR" sz="1600" b="1" dirty="0"/>
              <a:t>στοιχεία των παρελθόντων ετών </a:t>
            </a:r>
            <a:r>
              <a:rPr lang="el-GR" sz="1600" dirty="0"/>
              <a:t>για να προγραμματίσουν </a:t>
            </a:r>
            <a:r>
              <a:rPr lang="el-GR" sz="1600" dirty="0" smtClean="0"/>
              <a:t>τη </a:t>
            </a:r>
            <a:r>
              <a:rPr lang="el-GR" sz="1600" dirty="0"/>
              <a:t>λειτουργία και τις δραστηριότητές τους</a:t>
            </a:r>
          </a:p>
          <a:p>
            <a:pPr marL="0" indent="0">
              <a:buNone/>
            </a:pPr>
            <a:endParaRPr lang="el-GR" sz="1600" dirty="0"/>
          </a:p>
          <a:p>
            <a:pPr marL="0" indent="0">
              <a:buNone/>
            </a:pPr>
            <a:endParaRPr lang="el-GR" sz="1600" dirty="0"/>
          </a:p>
          <a:p>
            <a:endParaRPr lang="el-GR" sz="1600" dirty="0"/>
          </a:p>
          <a:p>
            <a:pPr marL="0" indent="0" algn="ctr">
              <a:buNone/>
            </a:pPr>
            <a:r>
              <a:rPr lang="el-GR" sz="1600" dirty="0"/>
              <a:t>άρα ο </a:t>
            </a:r>
            <a:r>
              <a:rPr lang="el-GR" sz="1600" b="1" dirty="0"/>
              <a:t>σχεδιασμός</a:t>
            </a:r>
            <a:r>
              <a:rPr lang="el-GR" sz="1600" dirty="0"/>
              <a:t> και ο </a:t>
            </a:r>
            <a:r>
              <a:rPr lang="el-GR" sz="1600" b="1" dirty="0"/>
              <a:t>συντονισμός</a:t>
            </a:r>
            <a:r>
              <a:rPr lang="el-GR" sz="1600" dirty="0"/>
              <a:t> στο μεταβαλλόμενο περιβάλλον είναι πολύ πιο </a:t>
            </a:r>
            <a:r>
              <a:rPr lang="el-GR" sz="1600" b="1" dirty="0"/>
              <a:t>δύσκολος</a:t>
            </a:r>
          </a:p>
          <a:p>
            <a:endParaRPr lang="el-GR" sz="1600" b="1" dirty="0"/>
          </a:p>
          <a:p>
            <a:endParaRPr lang="el-GR" sz="1600" b="1" dirty="0"/>
          </a:p>
          <a:p>
            <a:r>
              <a:rPr lang="el-GR" sz="1600" dirty="0"/>
              <a:t>Επομένως, τα διοικητικά στελέχη χρειάζονται να αποκτήσουν όσο το δυνατόν πιο </a:t>
            </a:r>
            <a:r>
              <a:rPr lang="el-GR" sz="1600" b="1" dirty="0"/>
              <a:t>έγκαιρα</a:t>
            </a:r>
            <a:r>
              <a:rPr lang="el-GR" sz="1600" dirty="0"/>
              <a:t> και </a:t>
            </a:r>
            <a:r>
              <a:rPr lang="el-GR" sz="1600" b="1" dirty="0"/>
              <a:t>με τη μεγαλύτερη δυνατή ακρίβεια </a:t>
            </a:r>
            <a:r>
              <a:rPr lang="el-GR" sz="1600" dirty="0"/>
              <a:t>τις πληροφορίες που σχετίζονται με τις αλλαγές αυτές στο περιβάλλον, ούτως ώστε να αποφύγουν όσο το δυνατό τις ρυθμίσεις της τελευταίας στιγμής στην παραγωγή</a:t>
            </a:r>
          </a:p>
          <a:p>
            <a:endParaRPr lang="el-GR" sz="1600" b="1" dirty="0"/>
          </a:p>
        </p:txBody>
      </p:sp>
      <p:sp>
        <p:nvSpPr>
          <p:cNvPr id="2" name="Τίτλος 1"/>
          <p:cNvSpPr>
            <a:spLocks noGrp="1"/>
          </p:cNvSpPr>
          <p:nvPr>
            <p:ph type="ctrTitle"/>
          </p:nvPr>
        </p:nvSpPr>
        <p:spPr>
          <a:xfrm>
            <a:off x="7189470" y="494665"/>
            <a:ext cx="4860290" cy="5522595"/>
          </a:xfrm>
        </p:spPr>
        <p:txBody>
          <a:bodyPr rtlCol="0"/>
          <a:lstStyle/>
          <a:p>
            <a:pPr algn="ctr"/>
            <a:r>
              <a:rPr lang="el-GR" sz="3000" dirty="0"/>
              <a:t>Μεταβαλλόμενο </a:t>
            </a:r>
            <a:br>
              <a:rPr lang="el-GR" sz="3000" dirty="0"/>
            </a:br>
            <a:r>
              <a:rPr lang="el-GR" sz="3000" dirty="0"/>
              <a:t>Περιβάλλον</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594" y="767558"/>
            <a:ext cx="1872000" cy="1865922"/>
          </a:xfrm>
        </p:spPr>
      </p:pic>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14</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pic>
        <p:nvPicPr>
          <p:cNvPr id="6" name="Γραφικό 5" descr="Βέλος: Περιστροφή δεξιά">
            <a:extLst>
              <a:ext uri="{FF2B5EF4-FFF2-40B4-BE49-F238E27FC236}">
                <a16:creationId xmlns="" xmlns:a16="http://schemas.microsoft.com/office/drawing/2014/main" id="{7C6CB629-D5DE-4987-9B45-518364E703E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071900" y="2248700"/>
            <a:ext cx="765810" cy="765810"/>
          </a:xfrm>
          <a:prstGeom prst="rect">
            <a:avLst/>
          </a:prstGeom>
        </p:spPr>
      </p:pic>
      <p:pic>
        <p:nvPicPr>
          <p:cNvPr id="7" name="Εικόνα 6">
            <a:extLst>
              <a:ext uri="{FF2B5EF4-FFF2-40B4-BE49-F238E27FC236}">
                <a16:creationId xmlns="" xmlns:a16="http://schemas.microsoft.com/office/drawing/2014/main" id="{E8408D52-746C-4B37-84A4-0A9FE1B96A2B}"/>
              </a:ext>
            </a:extLst>
          </p:cNvPr>
          <p:cNvPicPr>
            <a:picLocks noChangeAspect="1"/>
          </p:cNvPicPr>
          <p:nvPr/>
        </p:nvPicPr>
        <p:blipFill>
          <a:blip r:embed="rId7">
            <a:grayscl/>
          </a:blip>
          <a:stretch>
            <a:fillRect/>
          </a:stretch>
        </p:blipFill>
        <p:spPr>
          <a:xfrm>
            <a:off x="7389495" y="749860"/>
            <a:ext cx="4485179" cy="2264650"/>
          </a:xfrm>
          <a:prstGeom prst="rect">
            <a:avLst/>
          </a:prstGeom>
        </p:spPr>
      </p:pic>
    </p:spTree>
    <p:extLst>
      <p:ext uri="{BB962C8B-B14F-4D97-AF65-F5344CB8AC3E}">
        <p14:creationId xmlns="" xmlns:p14="http://schemas.microsoft.com/office/powerpoint/2010/main" val="27453933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 descr="ÎÏÎ¿ÏÎ­Î»ÎµÏÎ¼Î± ÎµÎ¹ÎºÏÎ½Î±Ï Î³Î¹Î± PINS PRODUCTION IMAGES">
            <a:extLst>
              <a:ext uri="{FF2B5EF4-FFF2-40B4-BE49-F238E27FC236}">
                <a16:creationId xmlns="" xmlns:a16="http://schemas.microsoft.com/office/drawing/2014/main" id="{23EFE657-4643-409E-A9C5-6E54AC1A4419}"/>
              </a:ext>
            </a:extLst>
          </p:cNvPr>
          <p:cNvPicPr>
            <a:picLocks noChangeAspect="1" noChangeArrowheads="1"/>
          </p:cNvPicPr>
          <p:nvPr/>
        </p:nvPicPr>
        <p:blipFill rotWithShape="1">
          <a:blip r:embed="rId2">
            <a:grayscl/>
            <a:extLst>
              <a:ext uri="{28A0092B-C50C-407E-A947-70E740481C1C}">
                <a14:useLocalDpi xmlns="" xmlns:a14="http://schemas.microsoft.com/office/drawing/2010/main" val="0"/>
              </a:ext>
            </a:extLst>
          </a:blip>
          <a:srcRect l="37416" r="31616"/>
          <a:stretch/>
        </p:blipFill>
        <p:spPr bwMode="auto">
          <a:xfrm>
            <a:off x="20" y="10"/>
            <a:ext cx="9141724" cy="6863475"/>
          </a:xfrm>
          <a:custGeom>
            <a:avLst/>
            <a:gdLst>
              <a:gd name="connsiteX0" fmla="*/ 0 w 9141744"/>
              <a:gd name="connsiteY0" fmla="*/ 0 h 6863485"/>
              <a:gd name="connsiteX1" fmla="*/ 5963051 w 9141744"/>
              <a:gd name="connsiteY1" fmla="*/ 0 h 6863485"/>
              <a:gd name="connsiteX2" fmla="*/ 9141744 w 9141744"/>
              <a:gd name="connsiteY2" fmla="*/ 6863485 h 6863485"/>
              <a:gd name="connsiteX3" fmla="*/ 0 w 9141744"/>
              <a:gd name="connsiteY3" fmla="*/ 6863485 h 6863485"/>
              <a:gd name="connsiteX4" fmla="*/ 0 w 9141744"/>
              <a:gd name="connsiteY4" fmla="*/ 0 h 6863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1744" h="6863485">
                <a:moveTo>
                  <a:pt x="0" y="0"/>
                </a:moveTo>
                <a:lnTo>
                  <a:pt x="5963051" y="0"/>
                </a:lnTo>
                <a:lnTo>
                  <a:pt x="9141744" y="6863485"/>
                </a:lnTo>
                <a:lnTo>
                  <a:pt x="0" y="6863485"/>
                </a:lnTo>
                <a:lnTo>
                  <a:pt x="0" y="0"/>
                </a:lnTo>
                <a:close/>
              </a:path>
            </a:pathLst>
          </a:custGeom>
          <a:noFill/>
          <a:extLst>
            <a:ext uri="{909E8E84-426E-40DD-AFC4-6F175D3DCCD1}">
              <a14:hiddenFill xmlns="" xmlns:a14="http://schemas.microsoft.com/office/drawing/2010/main">
                <a:solidFill>
                  <a:srgbClr val="FFFFFF"/>
                </a:solidFill>
              </a14:hiddenFill>
            </a:ext>
          </a:extLst>
        </p:spPr>
      </p:pic>
      <p:pic>
        <p:nvPicPr>
          <p:cNvPr id="6" name="Picture 2" descr="ÎÏÎ¿ÏÎ­Î»ÎµÏÎ¼Î± ÎµÎ¹ÎºÏÎ½Î±Ï Î³Î¹Î± PINS PRODUCTION IMAGES">
            <a:extLst>
              <a:ext uri="{FF2B5EF4-FFF2-40B4-BE49-F238E27FC236}">
                <a16:creationId xmlns="" xmlns:a16="http://schemas.microsoft.com/office/drawing/2014/main" id="{D218FE90-5242-4FA1-AC02-04DDFE3C6F6E}"/>
              </a:ext>
            </a:extLst>
          </p:cNvPr>
          <p:cNvPicPr>
            <a:picLocks noChangeAspect="1" noChangeArrowheads="1"/>
          </p:cNvPicPr>
          <p:nvPr/>
        </p:nvPicPr>
        <p:blipFill rotWithShape="1">
          <a:blip r:embed="rId3">
            <a:grayscl/>
            <a:extLst>
              <a:ext uri="{28A0092B-C50C-407E-A947-70E740481C1C}">
                <a14:useLocalDpi xmlns="" xmlns:a14="http://schemas.microsoft.com/office/drawing/2010/main" val="0"/>
              </a:ext>
            </a:extLst>
          </a:blip>
          <a:srcRect l="6586" r="-3" b="-3"/>
          <a:stretch/>
        </p:blipFill>
        <p:spPr bwMode="auto">
          <a:xfrm>
            <a:off x="5790353" y="10"/>
            <a:ext cx="6401647" cy="6852984"/>
          </a:xfrm>
          <a:custGeom>
            <a:avLst/>
            <a:gdLst>
              <a:gd name="connsiteX0" fmla="*/ 354282 w 6401647"/>
              <a:gd name="connsiteY0" fmla="*/ 0 h 6852994"/>
              <a:gd name="connsiteX1" fmla="*/ 6401647 w 6401647"/>
              <a:gd name="connsiteY1" fmla="*/ 0 h 6852994"/>
              <a:gd name="connsiteX2" fmla="*/ 6401647 w 6401647"/>
              <a:gd name="connsiteY2" fmla="*/ 6852994 h 6852994"/>
              <a:gd name="connsiteX3" fmla="*/ 0 w 6401647"/>
              <a:gd name="connsiteY3" fmla="*/ 6852994 h 6852994"/>
              <a:gd name="connsiteX4" fmla="*/ 0 w 6401647"/>
              <a:gd name="connsiteY4" fmla="*/ 6852993 h 6852994"/>
              <a:gd name="connsiteX5" fmla="*/ 3528116 w 6401647"/>
              <a:gd name="connsiteY5" fmla="*/ 6852993 h 685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01647" h="6852994">
                <a:moveTo>
                  <a:pt x="354282" y="0"/>
                </a:moveTo>
                <a:lnTo>
                  <a:pt x="6401647" y="0"/>
                </a:lnTo>
                <a:lnTo>
                  <a:pt x="6401647" y="6852994"/>
                </a:lnTo>
                <a:lnTo>
                  <a:pt x="0" y="6852994"/>
                </a:lnTo>
                <a:lnTo>
                  <a:pt x="0" y="6852993"/>
                </a:lnTo>
                <a:lnTo>
                  <a:pt x="3528116" y="6852993"/>
                </a:lnTo>
                <a:close/>
              </a:path>
            </a:pathLst>
          </a:custGeom>
          <a:noFill/>
          <a:extLst>
            <a:ext uri="{909E8E84-426E-40DD-AFC4-6F175D3DCCD1}">
              <a14:hiddenFill xmlns="" xmlns:a14="http://schemas.microsoft.com/office/drawing/2010/main">
                <a:solidFill>
                  <a:srgbClr val="FFFFFF"/>
                </a:solidFill>
              </a14:hiddenFill>
            </a:ext>
          </a:extLst>
        </p:spPr>
      </p:pic>
      <p:sp>
        <p:nvSpPr>
          <p:cNvPr id="9" name="Θέση κειμένου 44">
            <a:extLst>
              <a:ext uri="{FF2B5EF4-FFF2-40B4-BE49-F238E27FC236}">
                <a16:creationId xmlns="" xmlns:a16="http://schemas.microsoft.com/office/drawing/2014/main" id="{4258E7AB-4B76-497A-948E-E4FCA5F34C0A}"/>
              </a:ext>
            </a:extLst>
          </p:cNvPr>
          <p:cNvSpPr txBox="1"/>
          <p:nvPr/>
        </p:nvSpPr>
        <p:spPr>
          <a:xfrm>
            <a:off x="-166263" y="-161103"/>
            <a:ext cx="3450373" cy="3254544"/>
          </a:xfrm>
          <a:prstGeom prst="ellipse">
            <a:avLst/>
          </a:prstGeom>
          <a:solidFill>
            <a:srgbClr val="FFFFFF"/>
          </a:solidFill>
          <a:ln w="174625" cmpd="thinThick">
            <a:solidFill>
              <a:schemeClr val="accent1">
                <a:lumMod val="60000"/>
                <a:lumOff val="40000"/>
              </a:schemeClr>
            </a:solidFill>
          </a:ln>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ts val="600"/>
              </a:spcAft>
            </a:pPr>
            <a:r>
              <a:rPr lang="el-GR" sz="2400" b="1" dirty="0">
                <a:solidFill>
                  <a:srgbClr val="262626"/>
                </a:solidFill>
                <a:latin typeface="+mj-lt"/>
                <a:ea typeface="+mj-ea"/>
                <a:cs typeface="+mj-cs"/>
              </a:rPr>
              <a:t>Παράδειγμα: </a:t>
            </a:r>
            <a:r>
              <a:rPr lang="el-GR" sz="1800" dirty="0">
                <a:solidFill>
                  <a:srgbClr val="262626"/>
                </a:solidFill>
                <a:latin typeface="+mj-lt"/>
                <a:ea typeface="+mj-ea"/>
                <a:cs typeface="+mj-cs"/>
              </a:rPr>
              <a:t>περίπτωση επιχείρησης, που παράγει “ειδικούς τύπους” αυτοκόλλητων κονκάρδων &amp; καρτ-ποστάλ</a:t>
            </a:r>
            <a:endParaRPr lang="en-US" sz="1800" dirty="0">
              <a:solidFill>
                <a:srgbClr val="262626"/>
              </a:solidFill>
              <a:latin typeface="+mj-lt"/>
              <a:ea typeface="+mj-ea"/>
              <a:cs typeface="+mj-cs"/>
            </a:endParaRPr>
          </a:p>
        </p:txBody>
      </p:sp>
    </p:spTree>
    <p:extLst>
      <p:ext uri="{BB962C8B-B14F-4D97-AF65-F5344CB8AC3E}">
        <p14:creationId xmlns="" xmlns:p14="http://schemas.microsoft.com/office/powerpoint/2010/main" val="16029670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ÎÏÎ¿ÏÎ­Î»ÎµÏÎ¼Î± ÎµÎ¹ÎºÏÎ½Î±Ï Î³Î¹Î± PINS PRODUCTION IMAGES">
            <a:extLst>
              <a:ext uri="{FF2B5EF4-FFF2-40B4-BE49-F238E27FC236}">
                <a16:creationId xmlns="" xmlns:a16="http://schemas.microsoft.com/office/drawing/2014/main" id="{28D31C8F-B04A-445F-A711-956C9D2F91A1}"/>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15346" y="163898"/>
            <a:ext cx="5295898" cy="655544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16</a:t>
            </a:fld>
            <a:endParaRPr lang="el-GR" dirty="0"/>
          </a:p>
        </p:txBody>
      </p:sp>
      <p:sp>
        <p:nvSpPr>
          <p:cNvPr id="25" name="Text Placeholder 24"/>
          <p:cNvSpPr>
            <a:spLocks noGrp="1"/>
          </p:cNvSpPr>
          <p:nvPr>
            <p:ph type="body" sz="quarter" idx="32"/>
          </p:nvPr>
        </p:nvSpPr>
        <p:spPr>
          <a:xfrm>
            <a:off x="5883747" y="5235245"/>
            <a:ext cx="3110809" cy="771525"/>
          </a:xfrm>
        </p:spPr>
        <p:txBody>
          <a:bodyPr/>
          <a:lstStyle/>
          <a:p>
            <a:pPr algn="ctr"/>
            <a:r>
              <a:rPr lang="el-GR" b="1" dirty="0"/>
              <a:t>Προμηθειών</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129342" y="3538736"/>
            <a:ext cx="247866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Παραγωγής</a:t>
            </a:r>
          </a:p>
        </p:txBody>
      </p:sp>
      <p:sp>
        <p:nvSpPr>
          <p:cNvPr id="22" name="Text Placeholder 24"/>
          <p:cNvSpPr txBox="1"/>
          <p:nvPr/>
        </p:nvSpPr>
        <p:spPr>
          <a:xfrm>
            <a:off x="9821797" y="3508951"/>
            <a:ext cx="221519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Πωλήσεων</a:t>
            </a:r>
          </a:p>
        </p:txBody>
      </p:sp>
      <p:sp>
        <p:nvSpPr>
          <p:cNvPr id="35" name="Ορθογώνιο 34"/>
          <p:cNvSpPr/>
          <p:nvPr/>
        </p:nvSpPr>
        <p:spPr>
          <a:xfrm>
            <a:off x="9650258" y="5154080"/>
            <a:ext cx="2493910" cy="369332"/>
          </a:xfrm>
          <a:prstGeom prst="rect">
            <a:avLst/>
          </a:prstGeom>
        </p:spPr>
        <p:txBody>
          <a:bodyPr wrap="square">
            <a:spAutoFit/>
          </a:bodyPr>
          <a:lstStyle/>
          <a:p>
            <a:pPr algn="ctr"/>
            <a:r>
              <a:rPr lang="el-GR" b="1" dirty="0">
                <a:solidFill>
                  <a:schemeClr val="tx1">
                    <a:lumMod val="75000"/>
                    <a:lumOff val="25000"/>
                  </a:schemeClr>
                </a:solidFill>
              </a:rPr>
              <a:t>Μάρκετινγκ</a:t>
            </a:r>
          </a:p>
        </p:txBody>
      </p:sp>
      <p:sp>
        <p:nvSpPr>
          <p:cNvPr id="29" name="Ορθογώνιο 6">
            <a:extLst>
              <a:ext uri="{FF2B5EF4-FFF2-40B4-BE49-F238E27FC236}">
                <a16:creationId xmlns="" xmlns:a16="http://schemas.microsoft.com/office/drawing/2014/main" id="{A3AFF7C1-7686-4644-AB92-7529276578F4}"/>
              </a:ext>
            </a:extLst>
          </p:cNvPr>
          <p:cNvSpPr/>
          <p:nvPr/>
        </p:nvSpPr>
        <p:spPr>
          <a:xfrm flipV="1">
            <a:off x="279168" y="347045"/>
            <a:ext cx="4768821"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0" name="Ορθογώνιο 6">
            <a:extLst>
              <a:ext uri="{FF2B5EF4-FFF2-40B4-BE49-F238E27FC236}">
                <a16:creationId xmlns="" xmlns:a16="http://schemas.microsoft.com/office/drawing/2014/main" id="{A471603E-1B1B-45EC-98E5-396EF6904002}"/>
              </a:ext>
            </a:extLst>
          </p:cNvPr>
          <p:cNvSpPr/>
          <p:nvPr/>
        </p:nvSpPr>
        <p:spPr>
          <a:xfrm>
            <a:off x="318515" y="6330807"/>
            <a:ext cx="4729474" cy="16120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 xmlns:a16="http://schemas.microsoft.com/office/drawing/2014/main" id="{8D9F137F-ED7D-4E50-A8AC-546A1BE5AFB0}"/>
              </a:ext>
            </a:extLst>
          </p:cNvPr>
          <p:cNvSpPr/>
          <p:nvPr/>
        </p:nvSpPr>
        <p:spPr>
          <a:xfrm>
            <a:off x="5883747" y="411437"/>
            <a:ext cx="6089478" cy="830997"/>
          </a:xfrm>
          <a:prstGeom prst="rect">
            <a:avLst/>
          </a:prstGeom>
        </p:spPr>
        <p:txBody>
          <a:bodyPr wrap="square">
            <a:spAutoFit/>
          </a:bodyPr>
          <a:lstStyle/>
          <a:p>
            <a:pPr algn="ctr">
              <a:buClr>
                <a:schemeClr val="accent1"/>
              </a:buClr>
            </a:pPr>
            <a:r>
              <a:rPr lang="el-GR" sz="1600" dirty="0">
                <a:solidFill>
                  <a:schemeClr val="tx1">
                    <a:lumMod val="75000"/>
                    <a:lumOff val="25000"/>
                  </a:schemeClr>
                </a:solidFill>
              </a:rPr>
              <a:t>Η παραγωγή τους </a:t>
            </a:r>
            <a:r>
              <a:rPr lang="el-GR" sz="1600" b="1" dirty="0">
                <a:solidFill>
                  <a:schemeClr val="tx1">
                    <a:lumMod val="75000"/>
                    <a:lumOff val="25000"/>
                  </a:schemeClr>
                </a:solidFill>
              </a:rPr>
              <a:t>απαιτεί</a:t>
            </a:r>
            <a:r>
              <a:rPr lang="el-GR" sz="1600" dirty="0">
                <a:solidFill>
                  <a:schemeClr val="tx1">
                    <a:lumMod val="75000"/>
                    <a:lumOff val="25000"/>
                  </a:schemeClr>
                </a:solidFill>
              </a:rPr>
              <a:t> μια ιδιαίτερη </a:t>
            </a:r>
            <a:r>
              <a:rPr lang="el-GR" sz="1600" b="1" dirty="0">
                <a:solidFill>
                  <a:schemeClr val="tx1">
                    <a:lumMod val="75000"/>
                    <a:lumOff val="25000"/>
                  </a:schemeClr>
                </a:solidFill>
              </a:rPr>
              <a:t>τέχνη</a:t>
            </a:r>
            <a:r>
              <a:rPr lang="el-GR" sz="1600" dirty="0">
                <a:solidFill>
                  <a:schemeClr val="tx1">
                    <a:lumMod val="75000"/>
                    <a:lumOff val="25000"/>
                  </a:schemeClr>
                </a:solidFill>
              </a:rPr>
              <a:t> και </a:t>
            </a:r>
            <a:r>
              <a:rPr lang="el-GR" sz="1600" b="1" dirty="0">
                <a:solidFill>
                  <a:schemeClr val="tx1">
                    <a:lumMod val="75000"/>
                    <a:lumOff val="25000"/>
                  </a:schemeClr>
                </a:solidFill>
              </a:rPr>
              <a:t>τεχνοτροπία</a:t>
            </a:r>
            <a:r>
              <a:rPr lang="el-GR" sz="1600" dirty="0">
                <a:solidFill>
                  <a:schemeClr val="tx1">
                    <a:lumMod val="75000"/>
                    <a:lumOff val="25000"/>
                  </a:schemeClr>
                </a:solidFill>
              </a:rPr>
              <a:t>, καθώς και </a:t>
            </a:r>
            <a:r>
              <a:rPr lang="el-GR" sz="1600" b="1" dirty="0">
                <a:solidFill>
                  <a:schemeClr val="tx1">
                    <a:lumMod val="75000"/>
                    <a:lumOff val="25000"/>
                  </a:schemeClr>
                </a:solidFill>
              </a:rPr>
              <a:t>ξεχωριστή εργασία σχεδιασμού </a:t>
            </a:r>
            <a:r>
              <a:rPr lang="el-GR" sz="1600" dirty="0">
                <a:solidFill>
                  <a:schemeClr val="tx1">
                    <a:lumMod val="75000"/>
                    <a:lumOff val="25000"/>
                  </a:schemeClr>
                </a:solidFill>
              </a:rPr>
              <a:t>και εκτέλεσης για κάθε παρτίδα παραγωγής.</a:t>
            </a:r>
          </a:p>
        </p:txBody>
      </p:sp>
      <p:sp>
        <p:nvSpPr>
          <p:cNvPr id="8" name="Ορθογώνιο 7">
            <a:extLst>
              <a:ext uri="{FF2B5EF4-FFF2-40B4-BE49-F238E27FC236}">
                <a16:creationId xmlns="" xmlns:a16="http://schemas.microsoft.com/office/drawing/2014/main" id="{89A23BD1-4FE3-42B8-AC92-AE6FF5ECFC04}"/>
              </a:ext>
            </a:extLst>
          </p:cNvPr>
          <p:cNvSpPr/>
          <p:nvPr/>
        </p:nvSpPr>
        <p:spPr>
          <a:xfrm>
            <a:off x="5940987" y="1668108"/>
            <a:ext cx="6096000" cy="584775"/>
          </a:xfrm>
          <a:prstGeom prst="rect">
            <a:avLst/>
          </a:prstGeom>
        </p:spPr>
        <p:txBody>
          <a:bodyPr>
            <a:spAutoFit/>
          </a:bodyPr>
          <a:lstStyle/>
          <a:p>
            <a:pPr algn="ctr">
              <a:buClr>
                <a:schemeClr val="accent1"/>
              </a:buClr>
            </a:pPr>
            <a:r>
              <a:rPr lang="el-GR" sz="1600" dirty="0">
                <a:solidFill>
                  <a:schemeClr val="tx1">
                    <a:lumMod val="75000"/>
                    <a:lumOff val="25000"/>
                  </a:schemeClr>
                </a:solidFill>
              </a:rPr>
              <a:t>Ο σχεδιασμός και ο συντονισμός των δραστηριοτήτων της επιχείρησης αυτής, απαιτεί εκτενείς συνεργασίες των </a:t>
            </a:r>
            <a:r>
              <a:rPr lang="el-GR" sz="1600" b="1" dirty="0">
                <a:solidFill>
                  <a:schemeClr val="tx1">
                    <a:lumMod val="75000"/>
                    <a:lumOff val="25000"/>
                  </a:schemeClr>
                </a:solidFill>
              </a:rPr>
              <a:t>διευθυντών</a:t>
            </a:r>
            <a:r>
              <a:rPr lang="el-GR" sz="1600" dirty="0">
                <a:solidFill>
                  <a:schemeClr val="tx1">
                    <a:lumMod val="75000"/>
                    <a:lumOff val="25000"/>
                  </a:schemeClr>
                </a:solidFill>
              </a:rPr>
              <a:t>:</a:t>
            </a:r>
          </a:p>
        </p:txBody>
      </p:sp>
      <p:pic>
        <p:nvPicPr>
          <p:cNvPr id="10" name="Γραφικό 9" descr="Τσάντα αγορών">
            <a:extLst>
              <a:ext uri="{FF2B5EF4-FFF2-40B4-BE49-F238E27FC236}">
                <a16:creationId xmlns="" xmlns:a16="http://schemas.microsoft.com/office/drawing/2014/main" id="{2FD2BE15-D6A2-4612-948A-A1880F7580E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560286" y="2843305"/>
            <a:ext cx="584775" cy="584775"/>
          </a:xfrm>
          <a:prstGeom prst="rect">
            <a:avLst/>
          </a:prstGeom>
        </p:spPr>
      </p:pic>
      <p:pic>
        <p:nvPicPr>
          <p:cNvPr id="12" name="Γραφικό 11" descr="Καρότσι μεταφοράς">
            <a:extLst>
              <a:ext uri="{FF2B5EF4-FFF2-40B4-BE49-F238E27FC236}">
                <a16:creationId xmlns="" xmlns:a16="http://schemas.microsoft.com/office/drawing/2014/main" id="{BBC5CB1C-CD68-4BBC-99D8-66C4D9E6DC89}"/>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7035190" y="4387040"/>
            <a:ext cx="666964" cy="666964"/>
          </a:xfrm>
          <a:prstGeom prst="rect">
            <a:avLst/>
          </a:prstGeom>
        </p:spPr>
      </p:pic>
      <p:pic>
        <p:nvPicPr>
          <p:cNvPr id="14" name="Γραφικό 13" descr="Γρανάζια">
            <a:extLst>
              <a:ext uri="{FF2B5EF4-FFF2-40B4-BE49-F238E27FC236}">
                <a16:creationId xmlns="" xmlns:a16="http://schemas.microsoft.com/office/drawing/2014/main" id="{5BAFE8AD-39BA-4944-8FF8-E3AB69273C52}"/>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7089975" y="2796067"/>
            <a:ext cx="674324" cy="674324"/>
          </a:xfrm>
          <a:prstGeom prst="rect">
            <a:avLst/>
          </a:prstGeom>
        </p:spPr>
      </p:pic>
      <p:pic>
        <p:nvPicPr>
          <p:cNvPr id="16" name="Γραφικό 15" descr="Μικρό πινέλο">
            <a:extLst>
              <a:ext uri="{FF2B5EF4-FFF2-40B4-BE49-F238E27FC236}">
                <a16:creationId xmlns="" xmlns:a16="http://schemas.microsoft.com/office/drawing/2014/main" id="{1A9207B8-41A5-41B2-A678-B52C4AF0C88B}"/>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10560286" y="4474949"/>
            <a:ext cx="509420" cy="509420"/>
          </a:xfrm>
          <a:prstGeom prst="rect">
            <a:avLst/>
          </a:prstGeom>
        </p:spPr>
      </p:pic>
      <p:sp>
        <p:nvSpPr>
          <p:cNvPr id="17" name="Ορθογώνιο 16">
            <a:extLst>
              <a:ext uri="{FF2B5EF4-FFF2-40B4-BE49-F238E27FC236}">
                <a16:creationId xmlns="" xmlns:a16="http://schemas.microsoft.com/office/drawing/2014/main" id="{2C063639-8FD6-4C5A-B511-01A116B313CB}"/>
              </a:ext>
            </a:extLst>
          </p:cNvPr>
          <p:cNvSpPr/>
          <p:nvPr/>
        </p:nvSpPr>
        <p:spPr>
          <a:xfrm>
            <a:off x="6099375" y="5836352"/>
            <a:ext cx="6096000" cy="584775"/>
          </a:xfrm>
          <a:prstGeom prst="rect">
            <a:avLst/>
          </a:prstGeom>
        </p:spPr>
        <p:txBody>
          <a:bodyPr>
            <a:spAutoFit/>
          </a:bodyPr>
          <a:lstStyle/>
          <a:p>
            <a:pPr algn="ctr"/>
            <a:r>
              <a:rPr lang="el-GR" sz="1600" dirty="0">
                <a:solidFill>
                  <a:schemeClr val="tx1">
                    <a:lumMod val="75000"/>
                    <a:lumOff val="25000"/>
                  </a:schemeClr>
                </a:solidFill>
              </a:rPr>
              <a:t>για να αποφασιστεί κάθε φορά και ανάλογα με τις περιστάσεις, ποιο θα είναι το επόμενο βήμα</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Μεταβαλλόμενο </a:t>
            </a:r>
            <a:br>
              <a:rPr lang="el-GR" sz="2800" dirty="0"/>
            </a:br>
            <a:r>
              <a:rPr lang="el-GR" sz="2800" dirty="0"/>
              <a:t>Περιβάλλον</a:t>
            </a:r>
            <a:endParaRPr lang="el-GR" altLang="en-US" sz="28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17</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970928" y="2314096"/>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Η έγκαιρη</a:t>
            </a:r>
            <a:r>
              <a:rPr lang="en-US" dirty="0"/>
              <a:t> </a:t>
            </a:r>
            <a:r>
              <a:rPr lang="el-GR" dirty="0"/>
              <a:t>πληροφόρηση</a:t>
            </a:r>
          </a:p>
        </p:txBody>
      </p:sp>
      <p:sp>
        <p:nvSpPr>
          <p:cNvPr id="20" name="Θέση κειμένου 5"/>
          <p:cNvSpPr txBox="1"/>
          <p:nvPr/>
        </p:nvSpPr>
        <p:spPr>
          <a:xfrm>
            <a:off x="4692804" y="2319797"/>
            <a:ext cx="207507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Η ακριβής πληροφόρηση</a:t>
            </a:r>
          </a:p>
        </p:txBody>
      </p:sp>
      <p:sp>
        <p:nvSpPr>
          <p:cNvPr id="26" name="Ορθογώνιο 6" descr="Πλαίσιο επισήμανσης."/>
          <p:cNvSpPr/>
          <p:nvPr/>
        </p:nvSpPr>
        <p:spPr>
          <a:xfrm rot="10800000" flipV="1">
            <a:off x="817105" y="285234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364532" y="290139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529483" y="4685319"/>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για τα θέματα που αφορούν στο περιβάλλον της επιχείρησης,</a:t>
            </a:r>
          </a:p>
          <a:p>
            <a:pPr algn="ctr"/>
            <a:r>
              <a:rPr lang="el-GR" sz="1600" dirty="0"/>
              <a:t> είναι </a:t>
            </a:r>
            <a:r>
              <a:rPr lang="el-GR" sz="1600" b="1" dirty="0"/>
              <a:t>κρίσιμη</a:t>
            </a:r>
            <a:r>
              <a:rPr lang="el-GR" sz="1600" dirty="0"/>
              <a:t> για την λήψη των αποφάσεων αυτών </a:t>
            </a:r>
          </a:p>
        </p:txBody>
      </p:sp>
      <p:sp>
        <p:nvSpPr>
          <p:cNvPr id="7" name="Γραφικό 5" descr="Βέλος: Περιστροφή δεξιά"/>
          <p:cNvSpPr/>
          <p:nvPr/>
        </p:nvSpPr>
        <p:spPr>
          <a:xfrm>
            <a:off x="3479387" y="3748071"/>
            <a:ext cx="607476" cy="478918"/>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85000"/>
              <a:lumOff val="15000"/>
            </a:schemeClr>
          </a:solidFill>
          <a:ln w="9525" cap="flat">
            <a:noFill/>
            <a:prstDash val="solid"/>
            <a:miter/>
          </a:ln>
        </p:spPr>
        <p:txBody>
          <a:bodyPr rtlCol="0" anchor="ctr"/>
          <a:lstStyle/>
          <a:p>
            <a:endParaRPr lang="el-GR"/>
          </a:p>
        </p:txBody>
      </p:sp>
      <p:pic>
        <p:nvPicPr>
          <p:cNvPr id="23" name="Γραφικό 22" descr="Ευστοχία">
            <a:extLst>
              <a:ext uri="{FF2B5EF4-FFF2-40B4-BE49-F238E27FC236}">
                <a16:creationId xmlns="" xmlns:a16="http://schemas.microsoft.com/office/drawing/2014/main" id="{031D3930-BB8F-4EF9-A955-FD88342F3FA2}"/>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319050" y="2288553"/>
            <a:ext cx="602429" cy="602429"/>
          </a:xfrm>
          <a:prstGeom prst="rect">
            <a:avLst/>
          </a:prstGeom>
        </p:spPr>
      </p:pic>
      <p:pic>
        <p:nvPicPr>
          <p:cNvPr id="28" name="Γραφικό 27" descr="Χρονόμετρο">
            <a:extLst>
              <a:ext uri="{FF2B5EF4-FFF2-40B4-BE49-F238E27FC236}">
                <a16:creationId xmlns="" xmlns:a16="http://schemas.microsoft.com/office/drawing/2014/main" id="{9C59C9CA-0136-4F8A-981C-799E2AAA2B7C}"/>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57379" y="2249918"/>
            <a:ext cx="602430" cy="602430"/>
          </a:xfrm>
          <a:prstGeom prst="rect">
            <a:avLst/>
          </a:prstGeom>
        </p:spPr>
      </p:pic>
      <p:pic>
        <p:nvPicPr>
          <p:cNvPr id="16" name="Εικόνα 15">
            <a:extLst>
              <a:ext uri="{FF2B5EF4-FFF2-40B4-BE49-F238E27FC236}">
                <a16:creationId xmlns="" xmlns:a16="http://schemas.microsoft.com/office/drawing/2014/main" id="{8F3D82DA-51E7-42AA-8458-66A59E54BDA1}"/>
              </a:ext>
            </a:extLst>
          </p:cNvPr>
          <p:cNvPicPr>
            <a:picLocks noChangeAspect="1"/>
          </p:cNvPicPr>
          <p:nvPr/>
        </p:nvPicPr>
        <p:blipFill>
          <a:blip r:embed="rId7">
            <a:grayscl/>
            <a:extLst>
              <a:ext uri="{BEBA8EAE-BF5A-486C-A8C5-ECC9F3942E4B}">
                <a14:imgProps xmlns="" xmlns:a14="http://schemas.microsoft.com/office/drawing/2010/main">
                  <a14:imgLayer r:embed="rId8">
                    <a14:imgEffect>
                      <a14:colorTemperature colorTemp="11200"/>
                    </a14:imgEffect>
                    <a14:imgEffect>
                      <a14:saturation sat="300000"/>
                    </a14:imgEffect>
                  </a14:imgLayer>
                </a14:imgProps>
              </a:ext>
            </a:extLst>
          </a:blip>
          <a:stretch>
            <a:fillRect/>
          </a:stretch>
        </p:blipFill>
        <p:spPr>
          <a:xfrm>
            <a:off x="7360238" y="759604"/>
            <a:ext cx="4536504" cy="2537387"/>
          </a:xfrm>
          <a:prstGeom prst="rect">
            <a:avLst/>
          </a:prstGeom>
        </p:spPr>
      </p:pic>
    </p:spTree>
    <p:extLst>
      <p:ext uri="{BB962C8B-B14F-4D97-AF65-F5344CB8AC3E}">
        <p14:creationId xmlns="" xmlns:p14="http://schemas.microsoft.com/office/powerpoint/2010/main" val="1924118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8062" y="242581"/>
            <a:ext cx="11340000" cy="432000"/>
          </a:xfrm>
        </p:spPr>
        <p:txBody>
          <a:bodyPr rtlCol="0"/>
          <a:lstStyle/>
          <a:p>
            <a:pPr algn="ctr"/>
            <a:r>
              <a:rPr lang="el-GR" sz="2600" b="1" dirty="0"/>
              <a:t>Μεθοδολογικές προσεγγίσεις &amp; Στρατηγικές</a:t>
            </a:r>
            <a:endParaRPr lang="el-GR" sz="2600" dirty="0"/>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18</a:t>
            </a:fld>
            <a:endParaRPr lang="el-GR" dirty="0"/>
          </a:p>
        </p:txBody>
      </p:sp>
      <p:sp>
        <p:nvSpPr>
          <p:cNvPr id="6" name="Θέση περιεχομένου 5"/>
          <p:cNvSpPr>
            <a:spLocks noGrp="1"/>
          </p:cNvSpPr>
          <p:nvPr>
            <p:ph idx="14"/>
          </p:nvPr>
        </p:nvSpPr>
        <p:spPr>
          <a:xfrm>
            <a:off x="794569" y="2673626"/>
            <a:ext cx="2975206" cy="2662462"/>
          </a:xfrm>
          <a:noFill/>
        </p:spPr>
        <p:txBody>
          <a:bodyPr rtlCol="0"/>
          <a:lstStyle/>
          <a:p>
            <a:pPr>
              <a:buClr>
                <a:schemeClr val="accent1"/>
              </a:buClr>
              <a:buFont typeface="Courier New" panose="02070309020205020404" pitchFamily="49" charset="0"/>
              <a:buChar char="o"/>
            </a:pPr>
            <a:r>
              <a:rPr lang="el-GR" dirty="0"/>
              <a:t>Την </a:t>
            </a:r>
            <a:r>
              <a:rPr lang="el-GR" b="1" dirty="0"/>
              <a:t>ποικιλία</a:t>
            </a:r>
            <a:r>
              <a:rPr lang="el-GR" dirty="0"/>
              <a:t> και τη </a:t>
            </a:r>
            <a:r>
              <a:rPr lang="el-GR" b="1" dirty="0"/>
              <a:t>διαφοροποίηση</a:t>
            </a:r>
            <a:r>
              <a:rPr lang="el-GR" dirty="0"/>
              <a:t> των </a:t>
            </a:r>
            <a:r>
              <a:rPr lang="el-GR" b="1" dirty="0"/>
              <a:t>προϊόντων</a:t>
            </a:r>
            <a:r>
              <a:rPr lang="el-GR" dirty="0"/>
              <a:t> ή των υπηρεσιών που παράγει ή παρέχει η επιχείρηση</a:t>
            </a:r>
          </a:p>
        </p:txBody>
      </p:sp>
      <p:sp>
        <p:nvSpPr>
          <p:cNvPr id="7" name="Θέση περιεχομένου 6"/>
          <p:cNvSpPr>
            <a:spLocks noGrp="1"/>
          </p:cNvSpPr>
          <p:nvPr>
            <p:ph idx="15"/>
          </p:nvPr>
        </p:nvSpPr>
        <p:spPr>
          <a:xfrm>
            <a:off x="4614397" y="2673626"/>
            <a:ext cx="3064058" cy="2574779"/>
          </a:xfrm>
          <a:noFill/>
        </p:spPr>
        <p:txBody>
          <a:bodyPr rtlCol="0"/>
          <a:lstStyle/>
          <a:p>
            <a:pPr>
              <a:buClr>
                <a:schemeClr val="accent1"/>
              </a:buClr>
              <a:buFont typeface="Courier New" panose="02070309020205020404" pitchFamily="49" charset="0"/>
              <a:buChar char="o"/>
            </a:pPr>
            <a:r>
              <a:rPr lang="el-GR" dirty="0"/>
              <a:t>Τον </a:t>
            </a:r>
            <a:r>
              <a:rPr lang="el-GR" b="1" dirty="0"/>
              <a:t>αριθμό </a:t>
            </a:r>
            <a:r>
              <a:rPr lang="el-GR" dirty="0"/>
              <a:t>των</a:t>
            </a:r>
            <a:r>
              <a:rPr lang="el-GR" b="1" dirty="0"/>
              <a:t> διαφορετικών εξειδικευμένων εργασιών </a:t>
            </a:r>
            <a:r>
              <a:rPr lang="el-GR" dirty="0"/>
              <a:t>που περιλαμβάνει το πρόγραμμα των δραστηριοτήτων της επιχείρησης</a:t>
            </a:r>
          </a:p>
        </p:txBody>
      </p:sp>
      <p:sp>
        <p:nvSpPr>
          <p:cNvPr id="8" name="Θέση περιεχομένου 7"/>
          <p:cNvSpPr>
            <a:spLocks noGrp="1"/>
          </p:cNvSpPr>
          <p:nvPr>
            <p:ph idx="16"/>
          </p:nvPr>
        </p:nvSpPr>
        <p:spPr>
          <a:xfrm>
            <a:off x="8434225" y="2673626"/>
            <a:ext cx="2975206" cy="2574779"/>
          </a:xfrm>
          <a:noFill/>
        </p:spPr>
        <p:txBody>
          <a:bodyPr rtlCol="0"/>
          <a:lstStyle/>
          <a:p>
            <a:pPr>
              <a:buClr>
                <a:schemeClr val="accent1"/>
              </a:buClr>
              <a:buFont typeface="Courier New" panose="02070309020205020404" pitchFamily="49" charset="0"/>
              <a:buChar char="o"/>
            </a:pPr>
            <a:r>
              <a:rPr lang="el-GR" dirty="0"/>
              <a:t>Το </a:t>
            </a:r>
            <a:r>
              <a:rPr lang="el-GR" b="1" dirty="0"/>
              <a:t>μέγεθος </a:t>
            </a:r>
            <a:r>
              <a:rPr lang="el-GR" dirty="0"/>
              <a:t>της </a:t>
            </a:r>
            <a:r>
              <a:rPr lang="el-GR" b="1" dirty="0"/>
              <a:t>απόδοσης</a:t>
            </a:r>
            <a:r>
              <a:rPr lang="el-GR" dirty="0"/>
              <a:t> που απαιτείται για την επίτευξη των αντικειμενικών στόχων</a:t>
            </a:r>
          </a:p>
        </p:txBody>
      </p:sp>
      <p:sp>
        <p:nvSpPr>
          <p:cNvPr id="12" name="TextBox 11"/>
          <p:cNvSpPr txBox="1"/>
          <p:nvPr/>
        </p:nvSpPr>
        <p:spPr>
          <a:xfrm>
            <a:off x="9835978" y="6116595"/>
            <a:ext cx="136879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5" name="Ορθογώνιο 4">
            <a:extLst>
              <a:ext uri="{FF2B5EF4-FFF2-40B4-BE49-F238E27FC236}">
                <a16:creationId xmlns="" xmlns:a16="http://schemas.microsoft.com/office/drawing/2014/main" id="{47951DF3-F9E7-4EF9-8ECD-E3B0C80C2AC9}"/>
              </a:ext>
            </a:extLst>
          </p:cNvPr>
          <p:cNvSpPr/>
          <p:nvPr/>
        </p:nvSpPr>
        <p:spPr>
          <a:xfrm>
            <a:off x="288099" y="806441"/>
            <a:ext cx="11658593" cy="584775"/>
          </a:xfrm>
          <a:prstGeom prst="rect">
            <a:avLst/>
          </a:prstGeom>
        </p:spPr>
        <p:txBody>
          <a:bodyPr wrap="square">
            <a:spAutoFit/>
          </a:bodyPr>
          <a:lstStyle/>
          <a:p>
            <a:r>
              <a:rPr lang="el-GR" sz="1600" dirty="0">
                <a:solidFill>
                  <a:schemeClr val="tx1">
                    <a:lumMod val="75000"/>
                    <a:lumOff val="25000"/>
                  </a:schemeClr>
                </a:solidFill>
              </a:rPr>
              <a:t>Το μέγεθος της δημιουργούμενης, σε μια επιχείρηση, αβεβαιότητας από τις αλλαγές του εξωτερικού περιβάλλοντος, ποικίλει ανάλογα με το είδος &amp; τις συνθήκες λειτουργίας της επιχείρησης. Πιο συγκεκριμένα, το μέγεθος της δημιουργούμενης αβεβαιότητας εξαρτάται από:</a:t>
            </a:r>
          </a:p>
        </p:txBody>
      </p:sp>
      <p:sp>
        <p:nvSpPr>
          <p:cNvPr id="13" name="Θέση περιεχομένου 8">
            <a:extLst>
              <a:ext uri="{FF2B5EF4-FFF2-40B4-BE49-F238E27FC236}">
                <a16:creationId xmlns="" xmlns:a16="http://schemas.microsoft.com/office/drawing/2014/main" id="{DB4D51A8-B261-47CC-A657-D44D4018C999}"/>
              </a:ext>
            </a:extLst>
          </p:cNvPr>
          <p:cNvSpPr>
            <a:spLocks noGrp="1"/>
          </p:cNvSpPr>
          <p:nvPr>
            <p:ph idx="1"/>
          </p:nvPr>
        </p:nvSpPr>
        <p:spPr>
          <a:xfrm>
            <a:off x="794569" y="1728000"/>
            <a:ext cx="2975206" cy="720000"/>
          </a:xfrm>
        </p:spPr>
        <p:txBody>
          <a:bodyPr rtlCol="0"/>
          <a:lstStyle/>
          <a:p>
            <a:pPr rtl="0"/>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14" name="Θέση περιεχομένου 9">
            <a:extLst>
              <a:ext uri="{FF2B5EF4-FFF2-40B4-BE49-F238E27FC236}">
                <a16:creationId xmlns="" xmlns:a16="http://schemas.microsoft.com/office/drawing/2014/main" id="{EEC98473-97E8-4E04-8845-7D6E2C5EBFBA}"/>
              </a:ext>
            </a:extLst>
          </p:cNvPr>
          <p:cNvSpPr>
            <a:spLocks noGrp="1"/>
          </p:cNvSpPr>
          <p:nvPr>
            <p:ph idx="12"/>
          </p:nvPr>
        </p:nvSpPr>
        <p:spPr>
          <a:xfrm>
            <a:off x="4614397" y="1728000"/>
            <a:ext cx="2975206" cy="720000"/>
          </a:xfrm>
        </p:spPr>
        <p:txBody>
          <a:bodyPr rtlCol="0"/>
          <a:lstStyle/>
          <a:p>
            <a:pPr rtl="0"/>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15" name="Θέση περιεχομένου 10">
            <a:extLst>
              <a:ext uri="{FF2B5EF4-FFF2-40B4-BE49-F238E27FC236}">
                <a16:creationId xmlns="" xmlns:a16="http://schemas.microsoft.com/office/drawing/2014/main" id="{DF98A597-D489-431C-B626-FC66051143CD}"/>
              </a:ext>
            </a:extLst>
          </p:cNvPr>
          <p:cNvSpPr>
            <a:spLocks noGrp="1"/>
          </p:cNvSpPr>
          <p:nvPr>
            <p:ph idx="13"/>
          </p:nvPr>
        </p:nvSpPr>
        <p:spPr>
          <a:xfrm>
            <a:off x="8434225" y="1728000"/>
            <a:ext cx="2963206" cy="720000"/>
          </a:xfrm>
        </p:spPr>
        <p:txBody>
          <a:bodyPr rtlCol="0"/>
          <a:lstStyle/>
          <a:p>
            <a:pPr rtl="0"/>
            <a:r>
              <a:rPr lang="el-GR" b="1" i="1" dirty="0"/>
              <a:t>3</a:t>
            </a:r>
            <a:r>
              <a:rPr lang="el-GR" dirty="0"/>
              <a:t/>
            </a:r>
            <a:br>
              <a:rPr lang="el-GR" dirty="0"/>
            </a:br>
            <a:endParaRPr lang="el-GR" sz="1200" dirty="0">
              <a:solidFill>
                <a:schemeClr val="tx1">
                  <a:lumMod val="75000"/>
                  <a:lumOff val="25000"/>
                </a:schemeClr>
              </a:solidFill>
              <a:latin typeface="+mn-lt"/>
            </a:endParaRPr>
          </a:p>
        </p:txBody>
      </p:sp>
    </p:spTree>
    <p:extLst>
      <p:ext uri="{BB962C8B-B14F-4D97-AF65-F5344CB8AC3E}">
        <p14:creationId xmlns="" xmlns:p14="http://schemas.microsoft.com/office/powerpoint/2010/main" val="31303654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333632" y="995180"/>
            <a:ext cx="6474336" cy="954226"/>
          </a:xfrm>
        </p:spPr>
        <p:txBody>
          <a:bodyPr rtlCol="0"/>
          <a:lstStyle/>
          <a:p>
            <a:pPr marL="0" indent="0" algn="ctr">
              <a:buNone/>
            </a:pPr>
            <a:r>
              <a:rPr lang="el-GR" sz="1600" dirty="0"/>
              <a:t>Υπό συνθήκες </a:t>
            </a:r>
            <a:r>
              <a:rPr lang="el-GR" sz="1600" b="1" dirty="0"/>
              <a:t>αβεβαιότητας</a:t>
            </a:r>
            <a:r>
              <a:rPr lang="el-GR" sz="1600" dirty="0"/>
              <a:t> είναι πιθανό τα διοικητικά στελέχη μιας επιχείρησης να μη διαθέτουν όλη την πληροφόρηση, που είναι απαραίτητη για επίτευξη των αντικειμενικών στόχων της επιχείρησης</a:t>
            </a:r>
          </a:p>
        </p:txBody>
      </p:sp>
      <p:sp>
        <p:nvSpPr>
          <p:cNvPr id="2" name="Τίτλος 1"/>
          <p:cNvSpPr>
            <a:spLocks noGrp="1"/>
          </p:cNvSpPr>
          <p:nvPr>
            <p:ph type="ctrTitle"/>
          </p:nvPr>
        </p:nvSpPr>
        <p:spPr>
          <a:xfrm>
            <a:off x="7189470" y="494665"/>
            <a:ext cx="4860290" cy="5522595"/>
          </a:xfrm>
        </p:spPr>
        <p:txBody>
          <a:bodyPr rtlCol="0"/>
          <a:lstStyle/>
          <a:p>
            <a:pPr algn="ctr"/>
            <a:r>
              <a:rPr lang="el-GR" sz="2800" dirty="0"/>
              <a:t>Μεθοδολογικές Προσεγγίσεις </a:t>
            </a:r>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19</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601873" y="4047274"/>
            <a:ext cx="255668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Να αυξήσει την ικανότητά της</a:t>
            </a:r>
            <a:endParaRPr lang="el-GR" dirty="0"/>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4062224" y="4047274"/>
            <a:ext cx="2704152"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Να μειώσει την ανάγκη για διακίνηση</a:t>
            </a:r>
            <a:endParaRPr lang="el-GR" dirty="0"/>
          </a:p>
          <a:p>
            <a:pPr marL="0" indent="0" algn="ctr">
              <a:buNone/>
            </a:pPr>
            <a:endParaRPr lang="el-GR" b="1" dirty="0"/>
          </a:p>
        </p:txBody>
      </p:sp>
      <p:sp>
        <p:nvSpPr>
          <p:cNvPr id="21" name="Text Placeholder 24">
            <a:extLst>
              <a:ext uri="{FF2B5EF4-FFF2-40B4-BE49-F238E27FC236}">
                <a16:creationId xmlns="" xmlns:a16="http://schemas.microsoft.com/office/drawing/2014/main" id="{5BBDE64A-6328-4E21-90D1-751B4DF4F54A}"/>
              </a:ext>
            </a:extLst>
          </p:cNvPr>
          <p:cNvSpPr txBox="1">
            <a:spLocks/>
          </p:cNvSpPr>
          <p:nvPr/>
        </p:nvSpPr>
        <p:spPr>
          <a:xfrm>
            <a:off x="3855515" y="4961155"/>
            <a:ext cx="311757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και κατάλληλη επεξεργασία μεγάλων ποσοτήτων πληροφόρησης</a:t>
            </a:r>
          </a:p>
          <a:p>
            <a:pPr algn="ctr"/>
            <a:endParaRPr lang="el-GR" dirty="0"/>
          </a:p>
          <a:p>
            <a:pPr algn="ctr"/>
            <a:r>
              <a:rPr lang="el-GR" dirty="0"/>
              <a:t> </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458151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4630560"/>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370864" y="3101509"/>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Για την </a:t>
            </a:r>
            <a:r>
              <a:rPr lang="el-GR" sz="1600" b="1" dirty="0"/>
              <a:t>επίλυση</a:t>
            </a:r>
            <a:r>
              <a:rPr lang="el-GR" sz="1600" dirty="0"/>
              <a:t> του προβλήματος αυτού, μια επιχείρηση μπορεί να ακολουθήσει μια από τις κατωτέρω </a:t>
            </a:r>
            <a:r>
              <a:rPr lang="el-GR" sz="1600" b="1" dirty="0"/>
              <a:t>δύο μεθοδολογικές προσεγγίσεις</a:t>
            </a:r>
            <a:r>
              <a:rPr lang="el-GR" sz="1600" dirty="0"/>
              <a:t>:</a:t>
            </a:r>
          </a:p>
          <a:p>
            <a:pPr algn="ctr"/>
            <a:endParaRPr lang="el-GR" sz="1600" dirty="0"/>
          </a:p>
          <a:p>
            <a:pPr algn="ctr"/>
            <a:r>
              <a:rPr lang="el-GR" sz="1600" dirty="0"/>
              <a:t> </a:t>
            </a:r>
          </a:p>
        </p:txBody>
      </p:sp>
      <p:sp>
        <p:nvSpPr>
          <p:cNvPr id="19" name="Text Placeholder 24">
            <a:extLst>
              <a:ext uri="{FF2B5EF4-FFF2-40B4-BE49-F238E27FC236}">
                <a16:creationId xmlns="" xmlns:a16="http://schemas.microsoft.com/office/drawing/2014/main" id="{267CC968-8E91-4F72-82AC-91A6474C9606}"/>
              </a:ext>
            </a:extLst>
          </p:cNvPr>
          <p:cNvSpPr txBox="1">
            <a:spLocks/>
          </p:cNvSpPr>
          <p:nvPr/>
        </p:nvSpPr>
        <p:spPr>
          <a:xfrm>
            <a:off x="308089" y="4949794"/>
            <a:ext cx="311757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dirty="0"/>
              <a:t>να διακινεί και να επεξεργάζεται κατάλληλα μεγαλύτερες ποσότητες πληροφόρησης</a:t>
            </a:r>
          </a:p>
          <a:p>
            <a:pPr algn="ctr"/>
            <a:endParaRPr lang="el-GR" dirty="0"/>
          </a:p>
          <a:p>
            <a:pPr algn="ctr"/>
            <a:r>
              <a:rPr lang="el-GR" dirty="0"/>
              <a:t> </a:t>
            </a:r>
          </a:p>
        </p:txBody>
      </p:sp>
      <p:pic>
        <p:nvPicPr>
          <p:cNvPr id="6" name="Γραφικό 5" descr="Βέλος: Περιστροφή δεξιά">
            <a:extLst>
              <a:ext uri="{FF2B5EF4-FFF2-40B4-BE49-F238E27FC236}">
                <a16:creationId xmlns="" xmlns:a16="http://schemas.microsoft.com/office/drawing/2014/main" id="{96C9B0C3-EBD8-4CAF-96C8-34792017AE9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234389" y="1961288"/>
            <a:ext cx="674318" cy="674318"/>
          </a:xfrm>
          <a:prstGeom prst="rect">
            <a:avLst/>
          </a:prstGeom>
        </p:spPr>
      </p:pic>
      <p:pic>
        <p:nvPicPr>
          <p:cNvPr id="18" name="Εικόνα 17">
            <a:extLst>
              <a:ext uri="{FF2B5EF4-FFF2-40B4-BE49-F238E27FC236}">
                <a16:creationId xmlns="" xmlns:a16="http://schemas.microsoft.com/office/drawing/2014/main" id="{5E10DB1C-55BE-4B29-A5DF-79CD4AB0D7D9}"/>
              </a:ext>
            </a:extLst>
          </p:cNvPr>
          <p:cNvPicPr>
            <a:picLocks noChangeAspect="1"/>
          </p:cNvPicPr>
          <p:nvPr/>
        </p:nvPicPr>
        <p:blipFill>
          <a:blip r:embed="rId5">
            <a:grayscl/>
          </a:blip>
          <a:stretch>
            <a:fillRect/>
          </a:stretch>
        </p:blipFill>
        <p:spPr>
          <a:xfrm>
            <a:off x="7499870" y="819021"/>
            <a:ext cx="4239489" cy="2260769"/>
          </a:xfrm>
          <a:prstGeom prst="rect">
            <a:avLst/>
          </a:prstGeom>
        </p:spPr>
      </p:pic>
      <p:pic>
        <p:nvPicPr>
          <p:cNvPr id="7" name="Γραφικό 6" descr="Συνομιλία">
            <a:extLst>
              <a:ext uri="{FF2B5EF4-FFF2-40B4-BE49-F238E27FC236}">
                <a16:creationId xmlns="" xmlns:a16="http://schemas.microsoft.com/office/drawing/2014/main" id="{EA29D277-15AE-4238-9EF1-49BED4DF8EB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583062" y="4010069"/>
            <a:ext cx="594191" cy="594191"/>
          </a:xfrm>
          <a:prstGeom prst="rect">
            <a:avLst/>
          </a:prstGeom>
        </p:spPr>
      </p:pic>
      <p:pic>
        <p:nvPicPr>
          <p:cNvPr id="33" name="Γραφικό 32" descr="Επανάληψη">
            <a:extLst>
              <a:ext uri="{FF2B5EF4-FFF2-40B4-BE49-F238E27FC236}">
                <a16:creationId xmlns="" xmlns:a16="http://schemas.microsoft.com/office/drawing/2014/main" id="{6E9A51F8-30E2-4C62-AAF9-1AA6B28D7637}"/>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302628" y="4047274"/>
            <a:ext cx="509779" cy="519782"/>
          </a:xfrm>
          <a:prstGeom prst="rect">
            <a:avLst/>
          </a:prstGeom>
        </p:spPr>
      </p:pic>
    </p:spTree>
    <p:extLst>
      <p:ext uri="{BB962C8B-B14F-4D97-AF65-F5344CB8AC3E}">
        <p14:creationId xmlns="" xmlns:p14="http://schemas.microsoft.com/office/powerpoint/2010/main" val="2105633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13648" y="0"/>
            <a:ext cx="12192000" cy="6778800"/>
          </a:xfrm>
        </p:spPr>
      </p:pic>
      <p:sp>
        <p:nvSpPr>
          <p:cNvPr id="22" name="Τίτλος 21"/>
          <p:cNvSpPr>
            <a:spLocks noGrp="1"/>
          </p:cNvSpPr>
          <p:nvPr>
            <p:ph type="ctrTitle"/>
          </p:nvPr>
        </p:nvSpPr>
        <p:spPr/>
        <p:txBody>
          <a:bodyPr rtlCol="0"/>
          <a:lstStyle/>
          <a:p>
            <a:pPr algn="ctr" rtl="0"/>
            <a:r>
              <a:rPr lang="el-GR" dirty="0"/>
              <a:t>Κεφάλαιο </a:t>
            </a:r>
            <a:r>
              <a:rPr lang="en-US" dirty="0"/>
              <a:t>5</a:t>
            </a:r>
            <a:r>
              <a:rPr lang="el-GR" dirty="0"/>
              <a:t>ο</a:t>
            </a:r>
            <a:br>
              <a:rPr lang="el-GR" dirty="0"/>
            </a:br>
            <a:endParaRPr lang="el-GR" dirty="0"/>
          </a:p>
        </p:txBody>
      </p:sp>
      <p:sp>
        <p:nvSpPr>
          <p:cNvPr id="23" name="Υπότιτλος 22"/>
          <p:cNvSpPr>
            <a:spLocks noGrp="1"/>
          </p:cNvSpPr>
          <p:nvPr>
            <p:ph type="subTitle" idx="1"/>
          </p:nvPr>
        </p:nvSpPr>
        <p:spPr>
          <a:xfrm>
            <a:off x="524462" y="4824858"/>
            <a:ext cx="3932788" cy="1326817"/>
          </a:xfrm>
        </p:spPr>
        <p:txBody>
          <a:bodyPr rtlCol="0"/>
          <a:lstStyle/>
          <a:p>
            <a:pPr algn="ctr"/>
            <a:r>
              <a:rPr lang="el-GR" sz="2400" dirty="0"/>
              <a:t>Συστήματα Διακίνησης –Επεξεργασίας της Πληροφόρησης &amp; Οργανωτικός Σχεδιασμός</a:t>
            </a:r>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8" name="Picture 10" descr="Î£ÏÎµÏÎ¹ÎºÎ® ÎµÎ¹ÎºÏÎ½Î±">
            <a:extLst>
              <a:ext uri="{FF2B5EF4-FFF2-40B4-BE49-F238E27FC236}">
                <a16:creationId xmlns="" xmlns:a16="http://schemas.microsoft.com/office/drawing/2014/main" id="{1AE0AA13-A1FE-40F7-91D2-FC589DECA1FF}"/>
              </a:ext>
            </a:extLst>
          </p:cNvPr>
          <p:cNvPicPr>
            <a:picLocks noChangeAspect="1" noChangeArrowheads="1"/>
          </p:cNvPicPr>
          <p:nvPr/>
        </p:nvPicPr>
        <p:blipFill>
          <a:blip r:embed="rId4">
            <a:grayscl/>
            <a:extLst>
              <a:ext uri="{28A0092B-C50C-407E-A947-70E740481C1C}">
                <a14:useLocalDpi xmlns="" xmlns:a14="http://schemas.microsoft.com/office/drawing/2010/main" val="0"/>
              </a:ext>
            </a:extLst>
          </a:blip>
          <a:srcRect/>
          <a:stretch>
            <a:fillRect/>
          </a:stretch>
        </p:blipFill>
        <p:spPr bwMode="auto">
          <a:xfrm>
            <a:off x="524462" y="706325"/>
            <a:ext cx="4057047" cy="2525237"/>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Rectangle 54">
            <a:extLst>
              <a:ext uri="{FF2B5EF4-FFF2-40B4-BE49-F238E27FC236}">
                <a16:creationId xmlns="" xmlns:a16="http://schemas.microsoft.com/office/drawing/2014/main" id="{84867EAF-AE1D-4322-9DE8-383AE3F7BC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096" y="-4691"/>
            <a:ext cx="544692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Picture 56">
            <a:extLst>
              <a:ext uri="{FF2B5EF4-FFF2-40B4-BE49-F238E27FC236}">
                <a16:creationId xmlns="" xmlns:a16="http://schemas.microsoft.com/office/drawing/2014/main" id="{40676238-7F95-4EEB-836A-7D23927873AD}"/>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7" name="Τίτλος 1">
            <a:extLst>
              <a:ext uri="{FF2B5EF4-FFF2-40B4-BE49-F238E27FC236}">
                <a16:creationId xmlns="" xmlns:a16="http://schemas.microsoft.com/office/drawing/2014/main" id="{0D7099B3-86DD-4BB0-8E2A-EDAE84F15681}"/>
              </a:ext>
            </a:extLst>
          </p:cNvPr>
          <p:cNvSpPr txBox="1">
            <a:spLocks/>
          </p:cNvSpPr>
          <p:nvPr/>
        </p:nvSpPr>
        <p:spPr>
          <a:xfrm>
            <a:off x="-515806" y="2168663"/>
            <a:ext cx="5876945" cy="2165342"/>
          </a:xfrm>
          <a:prstGeom prst="ellipse">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000" kern="1200" spc="-100" baseline="0">
                <a:solidFill>
                  <a:schemeClr val="tx1">
                    <a:lumMod val="75000"/>
                    <a:lumOff val="25000"/>
                  </a:schemeClr>
                </a:solidFill>
                <a:latin typeface="+mj-lt"/>
                <a:ea typeface="+mj-ea"/>
                <a:cs typeface="+mj-cs"/>
              </a:defRPr>
            </a:lvl1pPr>
          </a:lstStyle>
          <a:p>
            <a:pPr algn="ctr"/>
            <a:r>
              <a:rPr lang="el-GR" sz="2200" b="1" dirty="0">
                <a:solidFill>
                  <a:schemeClr val="bg1"/>
                </a:solidFill>
              </a:rPr>
              <a:t>Μεθοδολογία Προσέγγισης </a:t>
            </a:r>
          </a:p>
          <a:p>
            <a:pPr algn="ctr"/>
            <a:r>
              <a:rPr lang="el-GR" sz="2200" b="1" dirty="0">
                <a:solidFill>
                  <a:schemeClr val="bg1"/>
                </a:solidFill>
              </a:rPr>
              <a:t>&amp; Στρατηγικής </a:t>
            </a:r>
            <a:endParaRPr lang="el-GR" sz="2200" dirty="0">
              <a:solidFill>
                <a:schemeClr val="bg1"/>
              </a:solidFill>
            </a:endParaRPr>
          </a:p>
          <a:p>
            <a:pPr algn="ctr"/>
            <a:r>
              <a:rPr lang="el-GR" sz="2200" b="1" dirty="0">
                <a:solidFill>
                  <a:schemeClr val="bg1"/>
                </a:solidFill>
              </a:rPr>
              <a:t>για τη</a:t>
            </a:r>
            <a:endParaRPr lang="el-GR" sz="2200" dirty="0">
              <a:solidFill>
                <a:schemeClr val="bg1"/>
              </a:solidFill>
            </a:endParaRPr>
          </a:p>
          <a:p>
            <a:pPr algn="ctr"/>
            <a:r>
              <a:rPr lang="el-GR" sz="2200" b="1" dirty="0">
                <a:solidFill>
                  <a:schemeClr val="bg1"/>
                </a:solidFill>
              </a:rPr>
              <a:t>Διακίνηση - Επεξεργασία </a:t>
            </a:r>
          </a:p>
          <a:p>
            <a:pPr algn="ctr"/>
            <a:r>
              <a:rPr lang="el-GR" sz="2200" b="1" dirty="0">
                <a:solidFill>
                  <a:schemeClr val="bg1"/>
                </a:solidFill>
              </a:rPr>
              <a:t>της Πληροφόρησης</a:t>
            </a:r>
            <a:endParaRPr lang="el-GR" sz="2200" dirty="0">
              <a:solidFill>
                <a:schemeClr val="bg1"/>
              </a:solidFill>
            </a:endParaRPr>
          </a:p>
          <a:p>
            <a:pPr algn="ctr">
              <a:spcAft>
                <a:spcPts val="600"/>
              </a:spcAft>
            </a:pPr>
            <a:endParaRPr lang="el-GR" sz="2200" dirty="0">
              <a:solidFill>
                <a:schemeClr val="bg1"/>
              </a:solidFill>
            </a:endParaRPr>
          </a:p>
          <a:p>
            <a:pPr marL="685800" indent="-685800" algn="ctr">
              <a:spcAft>
                <a:spcPts val="600"/>
              </a:spcAft>
              <a:buFont typeface="Arial" panose="020B0604020202020204" pitchFamily="34" charset="0"/>
              <a:buChar char="•"/>
            </a:pPr>
            <a:endParaRPr lang="el-GR" sz="2200" dirty="0">
              <a:solidFill>
                <a:schemeClr val="bg1"/>
              </a:solidFill>
            </a:endParaRPr>
          </a:p>
          <a:p>
            <a:pPr algn="ctr">
              <a:spcAft>
                <a:spcPts val="600"/>
              </a:spcAft>
            </a:pPr>
            <a:endParaRPr lang="en-US" sz="2200" b="1" kern="1200" dirty="0">
              <a:solidFill>
                <a:schemeClr val="bg1"/>
              </a:solidFill>
              <a:latin typeface="+mj-lt"/>
              <a:ea typeface="+mj-ea"/>
              <a:cs typeface="+mj-cs"/>
            </a:endParaRPr>
          </a:p>
        </p:txBody>
      </p:sp>
      <p:graphicFrame>
        <p:nvGraphicFramePr>
          <p:cNvPr id="2" name="Πίνακας 1">
            <a:extLst>
              <a:ext uri="{FF2B5EF4-FFF2-40B4-BE49-F238E27FC236}">
                <a16:creationId xmlns="" xmlns:a16="http://schemas.microsoft.com/office/drawing/2014/main" id="{5EE22550-6FEC-46E4-A548-287D4EBEE51E}"/>
              </a:ext>
            </a:extLst>
          </p:cNvPr>
          <p:cNvGraphicFramePr>
            <a:graphicFrameLocks noGrp="1"/>
          </p:cNvGraphicFramePr>
          <p:nvPr>
            <p:extLst>
              <p:ext uri="{D42A27DB-BD31-4B8C-83A1-F6EECF244321}">
                <p14:modId xmlns="" xmlns:p14="http://schemas.microsoft.com/office/powerpoint/2010/main" val="2813589815"/>
              </p:ext>
            </p:extLst>
          </p:nvPr>
        </p:nvGraphicFramePr>
        <p:xfrm>
          <a:off x="5789105" y="1179106"/>
          <a:ext cx="6075122" cy="5542592"/>
        </p:xfrm>
        <a:graphic>
          <a:graphicData uri="http://schemas.openxmlformats.org/drawingml/2006/table">
            <a:tbl>
              <a:tblPr>
                <a:tableStyleId>{5C22544A-7EE6-4342-B048-85BDC9FD1C3A}</a:tableStyleId>
              </a:tblPr>
              <a:tblGrid>
                <a:gridCol w="3030708">
                  <a:extLst>
                    <a:ext uri="{9D8B030D-6E8A-4147-A177-3AD203B41FA5}">
                      <a16:colId xmlns="" xmlns:a16="http://schemas.microsoft.com/office/drawing/2014/main" val="293415288"/>
                    </a:ext>
                  </a:extLst>
                </a:gridCol>
                <a:gridCol w="3044414">
                  <a:extLst>
                    <a:ext uri="{9D8B030D-6E8A-4147-A177-3AD203B41FA5}">
                      <a16:colId xmlns="" xmlns:a16="http://schemas.microsoft.com/office/drawing/2014/main" val="514303475"/>
                    </a:ext>
                  </a:extLst>
                </a:gridCol>
              </a:tblGrid>
              <a:tr h="1014156">
                <a:tc>
                  <a:txBody>
                    <a:bodyPr/>
                    <a:lstStyle/>
                    <a:p>
                      <a:pPr algn="ctr"/>
                      <a:endParaRPr lang="el-GR" sz="1600" b="1">
                        <a:effectLst/>
                      </a:endParaRPr>
                    </a:p>
                    <a:p>
                      <a:pPr algn="ctr"/>
                      <a:r>
                        <a:rPr lang="el-GR" sz="1600" b="1">
                          <a:effectLst/>
                        </a:rPr>
                        <a:t>ΓΕΝΙΚΗ </a:t>
                      </a:r>
                    </a:p>
                    <a:p>
                      <a:pPr algn="ctr"/>
                      <a:r>
                        <a:rPr lang="el-GR" sz="1600" b="1">
                          <a:effectLst/>
                        </a:rPr>
                        <a:t>ΜΕΘΟΔΟΛΟΓΙΚΗ </a:t>
                      </a:r>
                    </a:p>
                    <a:p>
                      <a:pPr algn="ctr"/>
                      <a:r>
                        <a:rPr lang="el-GR" sz="1600" b="1">
                          <a:effectLst/>
                        </a:rPr>
                        <a:t>ΠΡΟΣΕΓΓΙΣΗ</a:t>
                      </a:r>
                    </a:p>
                    <a:p>
                      <a:pPr algn="ctr"/>
                      <a:r>
                        <a:rPr lang="el-GR" sz="1600" b="1">
                          <a:effectLst/>
                        </a:rPr>
                        <a:t> </a:t>
                      </a:r>
                      <a:endParaRPr lang="el-GR" sz="1600" b="1">
                        <a:effectLst/>
                        <a:latin typeface="HellasAlla"/>
                        <a:ea typeface="Times New Roman" panose="02020603050405020304" pitchFamily="18" charset="0"/>
                        <a:cs typeface="Times New Roman" panose="02020603050405020304" pitchFamily="18" charset="0"/>
                      </a:endParaRPr>
                    </a:p>
                  </a:txBody>
                  <a:tcPr marL="44530" marR="44530" marT="22264" marB="22264"/>
                </a:tc>
                <a:tc>
                  <a:txBody>
                    <a:bodyPr/>
                    <a:lstStyle/>
                    <a:p>
                      <a:pPr algn="ctr"/>
                      <a:r>
                        <a:rPr lang="el-GR" sz="1600" b="1" dirty="0">
                          <a:effectLst/>
                        </a:rPr>
                        <a:t> </a:t>
                      </a:r>
                    </a:p>
                    <a:p>
                      <a:pPr algn="ctr"/>
                      <a:r>
                        <a:rPr lang="el-GR" sz="1600" b="1" dirty="0">
                          <a:effectLst/>
                        </a:rPr>
                        <a:t> </a:t>
                      </a:r>
                    </a:p>
                    <a:p>
                      <a:pPr algn="ctr"/>
                      <a:r>
                        <a:rPr lang="el-GR" sz="1600" b="1" dirty="0">
                          <a:effectLst/>
                        </a:rPr>
                        <a:t>ΣΤΡΑΤΗΓΙΚΗ</a:t>
                      </a:r>
                      <a:endParaRPr lang="el-GR" sz="1600" b="1" dirty="0">
                        <a:effectLst/>
                        <a:latin typeface="HellasAlla"/>
                        <a:ea typeface="Times New Roman" panose="02020603050405020304" pitchFamily="18" charset="0"/>
                        <a:cs typeface="Times New Roman" panose="02020603050405020304" pitchFamily="18" charset="0"/>
                      </a:endParaRPr>
                    </a:p>
                  </a:txBody>
                  <a:tcPr marL="44530" marR="44530" marT="22264" marB="22264"/>
                </a:tc>
                <a:extLst>
                  <a:ext uri="{0D108BD9-81ED-4DB2-BD59-A6C34878D82A}">
                    <a16:rowId xmlns="" xmlns:a16="http://schemas.microsoft.com/office/drawing/2014/main" val="1500806588"/>
                  </a:ext>
                </a:extLst>
              </a:tr>
              <a:tr h="1076793">
                <a:tc rowSpan="2">
                  <a:txBody>
                    <a:bodyPr/>
                    <a:lstStyle/>
                    <a:p>
                      <a:pPr algn="ctr"/>
                      <a:r>
                        <a:rPr lang="el-GR" sz="1600" dirty="0">
                          <a:effectLst/>
                        </a:rPr>
                        <a:t> </a:t>
                      </a:r>
                    </a:p>
                    <a:p>
                      <a:pPr algn="ctr"/>
                      <a:r>
                        <a:rPr lang="el-GR" sz="1600" dirty="0">
                          <a:effectLst/>
                        </a:rPr>
                        <a:t> </a:t>
                      </a:r>
                    </a:p>
                    <a:p>
                      <a:pPr algn="ctr"/>
                      <a:r>
                        <a:rPr lang="el-GR" sz="1600" dirty="0">
                          <a:effectLst/>
                        </a:rPr>
                        <a:t>Αύξηση ικανότητας</a:t>
                      </a:r>
                    </a:p>
                    <a:p>
                      <a:pPr algn="ctr"/>
                      <a:r>
                        <a:rPr lang="el-GR" sz="1600" dirty="0">
                          <a:effectLst/>
                        </a:rPr>
                        <a:t> </a:t>
                      </a:r>
                    </a:p>
                    <a:p>
                      <a:pPr algn="ctr"/>
                      <a:r>
                        <a:rPr lang="el-GR" sz="1600" dirty="0">
                          <a:effectLst/>
                        </a:rPr>
                        <a:t>διακίνησης &amp; επεξεργασίας</a:t>
                      </a:r>
                    </a:p>
                    <a:p>
                      <a:pPr algn="ctr"/>
                      <a:r>
                        <a:rPr lang="el-GR" sz="1600" dirty="0">
                          <a:effectLst/>
                        </a:rPr>
                        <a:t> </a:t>
                      </a:r>
                    </a:p>
                    <a:p>
                      <a:pPr algn="ctr"/>
                      <a:r>
                        <a:rPr lang="el-GR" sz="1600" dirty="0">
                          <a:effectLst/>
                        </a:rPr>
                        <a:t>πληροφόρησης</a:t>
                      </a:r>
                    </a:p>
                    <a:p>
                      <a:pPr algn="ctr"/>
                      <a:r>
                        <a:rPr lang="el-GR" sz="1600" dirty="0">
                          <a:effectLst/>
                        </a:rPr>
                        <a:t> </a:t>
                      </a:r>
                      <a:endParaRPr lang="el-GR" sz="1600" dirty="0">
                        <a:effectLst/>
                        <a:latin typeface="HellasAlla"/>
                        <a:ea typeface="Times New Roman" panose="02020603050405020304" pitchFamily="18" charset="0"/>
                        <a:cs typeface="Times New Roman" panose="02020603050405020304" pitchFamily="18" charset="0"/>
                      </a:endParaRPr>
                    </a:p>
                  </a:txBody>
                  <a:tcPr marL="44530" marR="44530" marT="22264" marB="22264"/>
                </a:tc>
                <a:tc>
                  <a:txBody>
                    <a:bodyPr/>
                    <a:lstStyle/>
                    <a:p>
                      <a:pPr algn="ctr"/>
                      <a:r>
                        <a:rPr lang="el-GR" sz="1600" dirty="0">
                          <a:effectLst/>
                        </a:rPr>
                        <a:t> </a:t>
                      </a:r>
                    </a:p>
                    <a:p>
                      <a:pPr algn="ctr"/>
                      <a:r>
                        <a:rPr lang="el-GR" sz="1600" b="1" dirty="0">
                          <a:effectLst/>
                        </a:rPr>
                        <a:t>1.</a:t>
                      </a:r>
                      <a:r>
                        <a:rPr lang="el-GR" sz="1600" dirty="0">
                          <a:effectLst/>
                        </a:rPr>
                        <a:t> Επένδυση σε κάθετα</a:t>
                      </a:r>
                    </a:p>
                    <a:p>
                      <a:pPr algn="ctr"/>
                      <a:r>
                        <a:rPr lang="el-GR" sz="1600" dirty="0">
                          <a:effectLst/>
                        </a:rPr>
                        <a:t> </a:t>
                      </a:r>
                    </a:p>
                    <a:p>
                      <a:pPr algn="ctr"/>
                      <a:r>
                        <a:rPr lang="el-GR" sz="1600" dirty="0">
                          <a:effectLst/>
                        </a:rPr>
                        <a:t> πληροφοριακά συστήματα</a:t>
                      </a:r>
                    </a:p>
                    <a:p>
                      <a:pPr algn="ctr"/>
                      <a:endParaRPr lang="el-GR" sz="1600" dirty="0">
                        <a:effectLst/>
                      </a:endParaRPr>
                    </a:p>
                  </a:txBody>
                  <a:tcPr marL="44530" marR="44530" marT="22264" marB="22264"/>
                </a:tc>
                <a:extLst>
                  <a:ext uri="{0D108BD9-81ED-4DB2-BD59-A6C34878D82A}">
                    <a16:rowId xmlns="" xmlns:a16="http://schemas.microsoft.com/office/drawing/2014/main" val="4012890251"/>
                  </a:ext>
                </a:extLst>
              </a:tr>
              <a:tr h="876354">
                <a:tc vMerge="1">
                  <a:txBody>
                    <a:bodyPr/>
                    <a:lstStyle/>
                    <a:p>
                      <a:endParaRPr lang="el-GR"/>
                    </a:p>
                  </a:txBody>
                  <a:tcPr/>
                </a:tc>
                <a:tc>
                  <a:txBody>
                    <a:bodyPr/>
                    <a:lstStyle/>
                    <a:p>
                      <a:pPr algn="ctr"/>
                      <a:r>
                        <a:rPr lang="el-GR" sz="1600" b="1" dirty="0">
                          <a:effectLst/>
                        </a:rPr>
                        <a:t>2.</a:t>
                      </a:r>
                      <a:r>
                        <a:rPr lang="el-GR" sz="1600" dirty="0">
                          <a:effectLst/>
                        </a:rPr>
                        <a:t> Δημιουργία οριζόντιων </a:t>
                      </a:r>
                    </a:p>
                    <a:p>
                      <a:pPr algn="ctr"/>
                      <a:r>
                        <a:rPr lang="el-GR" sz="1600" dirty="0">
                          <a:effectLst/>
                        </a:rPr>
                        <a:t> </a:t>
                      </a:r>
                    </a:p>
                    <a:p>
                      <a:pPr algn="ctr"/>
                      <a:r>
                        <a:rPr lang="el-GR" sz="1600" dirty="0">
                          <a:effectLst/>
                        </a:rPr>
                        <a:t>μη-ιεραρχικών σχέσεων</a:t>
                      </a:r>
                    </a:p>
                    <a:p>
                      <a:pPr algn="ctr"/>
                      <a:endParaRPr lang="el-GR" sz="1600" dirty="0">
                        <a:effectLst/>
                        <a:latin typeface="HellasAlla"/>
                        <a:ea typeface="Times New Roman" panose="02020603050405020304" pitchFamily="18" charset="0"/>
                        <a:cs typeface="Times New Roman" panose="02020603050405020304" pitchFamily="18" charset="0"/>
                      </a:endParaRPr>
                    </a:p>
                  </a:txBody>
                  <a:tcPr marL="44530" marR="44530" marT="22264" marB="22264"/>
                </a:tc>
                <a:extLst>
                  <a:ext uri="{0D108BD9-81ED-4DB2-BD59-A6C34878D82A}">
                    <a16:rowId xmlns="" xmlns:a16="http://schemas.microsoft.com/office/drawing/2014/main" val="224318565"/>
                  </a:ext>
                </a:extLst>
              </a:tr>
              <a:tr h="939276">
                <a:tc rowSpan="2">
                  <a:txBody>
                    <a:bodyPr/>
                    <a:lstStyle/>
                    <a:p>
                      <a:pPr algn="ctr"/>
                      <a:r>
                        <a:rPr lang="el-GR" sz="1600">
                          <a:effectLst/>
                        </a:rPr>
                        <a:t> </a:t>
                      </a:r>
                    </a:p>
                    <a:p>
                      <a:pPr algn="ctr"/>
                      <a:r>
                        <a:rPr lang="el-GR" sz="1600">
                          <a:effectLst/>
                        </a:rPr>
                        <a:t> </a:t>
                      </a:r>
                    </a:p>
                    <a:p>
                      <a:pPr algn="ctr"/>
                      <a:r>
                        <a:rPr lang="el-GR" sz="1600">
                          <a:effectLst/>
                        </a:rPr>
                        <a:t>Μείωση της ανάγκης</a:t>
                      </a:r>
                    </a:p>
                    <a:p>
                      <a:pPr algn="ctr"/>
                      <a:r>
                        <a:rPr lang="el-GR" sz="1600">
                          <a:effectLst/>
                        </a:rPr>
                        <a:t> </a:t>
                      </a:r>
                    </a:p>
                    <a:p>
                      <a:pPr algn="ctr"/>
                      <a:r>
                        <a:rPr lang="el-GR" sz="1600">
                          <a:effectLst/>
                        </a:rPr>
                        <a:t>διακίνησης-επεξεργασίας</a:t>
                      </a:r>
                    </a:p>
                    <a:p>
                      <a:pPr algn="ctr"/>
                      <a:r>
                        <a:rPr lang="el-GR" sz="1600">
                          <a:effectLst/>
                        </a:rPr>
                        <a:t> </a:t>
                      </a:r>
                    </a:p>
                    <a:p>
                      <a:pPr algn="ctr"/>
                      <a:r>
                        <a:rPr lang="el-GR" sz="1600">
                          <a:effectLst/>
                        </a:rPr>
                        <a:t>πληροφόρησης</a:t>
                      </a:r>
                    </a:p>
                    <a:p>
                      <a:pPr algn="ctr"/>
                      <a:r>
                        <a:rPr lang="el-GR" sz="1600">
                          <a:effectLst/>
                        </a:rPr>
                        <a:t> </a:t>
                      </a:r>
                      <a:endParaRPr lang="el-GR" sz="1600">
                        <a:effectLst/>
                        <a:latin typeface="HellasAlla"/>
                        <a:ea typeface="Times New Roman" panose="02020603050405020304" pitchFamily="18" charset="0"/>
                        <a:cs typeface="Times New Roman" panose="02020603050405020304" pitchFamily="18" charset="0"/>
                      </a:endParaRPr>
                    </a:p>
                  </a:txBody>
                  <a:tcPr marL="44530" marR="44530" marT="22264" marB="22264"/>
                </a:tc>
                <a:tc>
                  <a:txBody>
                    <a:bodyPr/>
                    <a:lstStyle/>
                    <a:p>
                      <a:pPr algn="ctr"/>
                      <a:r>
                        <a:rPr lang="el-GR" sz="1600" dirty="0">
                          <a:effectLst/>
                        </a:rPr>
                        <a:t> </a:t>
                      </a:r>
                    </a:p>
                    <a:p>
                      <a:pPr algn="ctr"/>
                      <a:r>
                        <a:rPr lang="el-GR" sz="1600" b="1" dirty="0">
                          <a:effectLst/>
                        </a:rPr>
                        <a:t>1.</a:t>
                      </a:r>
                      <a:r>
                        <a:rPr lang="el-GR" sz="1600" dirty="0">
                          <a:effectLst/>
                        </a:rPr>
                        <a:t> Δημιουργία Αποθεμάτων</a:t>
                      </a:r>
                    </a:p>
                    <a:p>
                      <a:pPr algn="ctr"/>
                      <a:r>
                        <a:rPr lang="el-GR" sz="1600" dirty="0">
                          <a:effectLst/>
                        </a:rPr>
                        <a:t> </a:t>
                      </a:r>
                    </a:p>
                    <a:p>
                      <a:pPr algn="ctr"/>
                      <a:r>
                        <a:rPr lang="el-GR" sz="1600" dirty="0">
                          <a:effectLst/>
                        </a:rPr>
                        <a:t> </a:t>
                      </a:r>
                    </a:p>
                  </a:txBody>
                  <a:tcPr marL="44530" marR="44530" marT="22264" marB="22264"/>
                </a:tc>
                <a:extLst>
                  <a:ext uri="{0D108BD9-81ED-4DB2-BD59-A6C34878D82A}">
                    <a16:rowId xmlns="" xmlns:a16="http://schemas.microsoft.com/office/drawing/2014/main" val="3731076020"/>
                  </a:ext>
                </a:extLst>
              </a:tr>
              <a:tr h="738837">
                <a:tc vMerge="1">
                  <a:txBody>
                    <a:bodyPr/>
                    <a:lstStyle/>
                    <a:p>
                      <a:endParaRPr lang="el-GR"/>
                    </a:p>
                  </a:txBody>
                  <a:tcPr/>
                </a:tc>
                <a:tc>
                  <a:txBody>
                    <a:bodyPr/>
                    <a:lstStyle/>
                    <a:p>
                      <a:pPr algn="ctr"/>
                      <a:r>
                        <a:rPr lang="el-GR" sz="1600" b="1" dirty="0">
                          <a:effectLst/>
                        </a:rPr>
                        <a:t>2.</a:t>
                      </a:r>
                      <a:r>
                        <a:rPr lang="el-GR" sz="1600" dirty="0">
                          <a:effectLst/>
                        </a:rPr>
                        <a:t> Δημιουργία αυτοδύναμων</a:t>
                      </a:r>
                    </a:p>
                    <a:p>
                      <a:pPr algn="ctr"/>
                      <a:r>
                        <a:rPr lang="el-GR" sz="1600" dirty="0">
                          <a:effectLst/>
                        </a:rPr>
                        <a:t> </a:t>
                      </a:r>
                    </a:p>
                    <a:p>
                      <a:pPr algn="ctr"/>
                      <a:r>
                        <a:rPr lang="el-GR" sz="1600" dirty="0">
                          <a:effectLst/>
                        </a:rPr>
                        <a:t>δραστηριοτήτων ή τμημάτων</a:t>
                      </a:r>
                      <a:endParaRPr lang="el-GR" sz="1600" dirty="0">
                        <a:effectLst/>
                        <a:latin typeface="HellasAlla"/>
                        <a:ea typeface="Times New Roman" panose="02020603050405020304" pitchFamily="18" charset="0"/>
                        <a:cs typeface="Times New Roman" panose="02020603050405020304" pitchFamily="18" charset="0"/>
                      </a:endParaRPr>
                    </a:p>
                  </a:txBody>
                  <a:tcPr marL="44530" marR="44530" marT="22264" marB="22264"/>
                </a:tc>
                <a:extLst>
                  <a:ext uri="{0D108BD9-81ED-4DB2-BD59-A6C34878D82A}">
                    <a16:rowId xmlns="" xmlns:a16="http://schemas.microsoft.com/office/drawing/2014/main" val="3839858645"/>
                  </a:ext>
                </a:extLst>
              </a:tr>
            </a:tbl>
          </a:graphicData>
        </a:graphic>
      </p:graphicFrame>
      <p:sp>
        <p:nvSpPr>
          <p:cNvPr id="7" name="Ορθογώνιο 6">
            <a:extLst>
              <a:ext uri="{FF2B5EF4-FFF2-40B4-BE49-F238E27FC236}">
                <a16:creationId xmlns="" xmlns:a16="http://schemas.microsoft.com/office/drawing/2014/main" id="{1B8C27AA-FD4C-4D3A-8532-44D9E4CE345E}"/>
              </a:ext>
            </a:extLst>
          </p:cNvPr>
          <p:cNvSpPr/>
          <p:nvPr/>
        </p:nvSpPr>
        <p:spPr>
          <a:xfrm>
            <a:off x="5537038" y="200660"/>
            <a:ext cx="6570939" cy="815608"/>
          </a:xfrm>
          <a:prstGeom prst="rect">
            <a:avLst/>
          </a:prstGeom>
        </p:spPr>
        <p:txBody>
          <a:bodyPr wrap="square">
            <a:spAutoFit/>
          </a:bodyPr>
          <a:lstStyle/>
          <a:p>
            <a:pPr algn="ctr">
              <a:spcAft>
                <a:spcPts val="600"/>
              </a:spcAft>
            </a:pPr>
            <a:r>
              <a:rPr lang="el-GR" sz="1400" dirty="0"/>
              <a:t>Η κάθε μια από τις προαναφερόμενες μεθοδολογικές προσεγγίσεις, μπορεί να υλοποιηθεί με 2 αντίστοιχες στρατηγικές:</a:t>
            </a:r>
          </a:p>
          <a:p>
            <a:pPr algn="ctr">
              <a:spcAft>
                <a:spcPts val="600"/>
              </a:spcAft>
            </a:pPr>
            <a:endParaRPr lang="el-GR" sz="1400" dirty="0"/>
          </a:p>
        </p:txBody>
      </p:sp>
    </p:spTree>
    <p:extLst>
      <p:ext uri="{BB962C8B-B14F-4D97-AF65-F5344CB8AC3E}">
        <p14:creationId xmlns="" xmlns:p14="http://schemas.microsoft.com/office/powerpoint/2010/main" val="23261907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cstate="screen"/>
          <a:srcRect/>
          <a:stretch>
            <a:fillRect/>
          </a:stretch>
        </p:blipFill>
        <p:spPr>
          <a:xfrm>
            <a:off x="0" y="-14068"/>
            <a:ext cx="12192000" cy="6778800"/>
          </a:xfrm>
          <a:ln w="76200">
            <a:noFill/>
          </a:ln>
        </p:spPr>
      </p:pic>
      <p:sp>
        <p:nvSpPr>
          <p:cNvPr id="22" name="Τίτλος 21"/>
          <p:cNvSpPr>
            <a:spLocks noGrp="1"/>
          </p:cNvSpPr>
          <p:nvPr>
            <p:ph type="ctrTitle"/>
          </p:nvPr>
        </p:nvSpPr>
        <p:spPr>
          <a:xfrm>
            <a:off x="144000" y="144000"/>
            <a:ext cx="4860000" cy="6480000"/>
          </a:xfrm>
        </p:spPr>
        <p:txBody>
          <a:bodyPr rtlCol="0"/>
          <a:lstStyle/>
          <a:p>
            <a:pPr algn="ctr"/>
            <a:r>
              <a:rPr lang="el-GR" sz="2800" dirty="0"/>
              <a:t>Αύξηση της Ικανότητας Διακίνησης-Επεξεργασίας της Πληροφόρησης</a:t>
            </a:r>
          </a:p>
        </p:txBody>
      </p:sp>
      <p:sp>
        <p:nvSpPr>
          <p:cNvPr id="7" name="Ορθογώνιο 6" descr="Διαχωριστική γραμμή κάτω εικόνας"/>
          <p:cNvSpPr/>
          <p:nvPr/>
        </p:nvSpPr>
        <p:spPr>
          <a:xfrm>
            <a:off x="408650" y="338648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b="1" dirty="0"/>
          </a:p>
        </p:txBody>
      </p:sp>
      <p:sp>
        <p:nvSpPr>
          <p:cNvPr id="17" name="Ορθογώνιο 6" descr="Διαχωριστική γραμμή επάνω εικόνας"/>
          <p:cNvSpPr/>
          <p:nvPr/>
        </p:nvSpPr>
        <p:spPr>
          <a:xfrm flipV="1">
            <a:off x="4086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 name="Picture 4" descr="ÎÏÎ¿ÏÎ­Î»ÎµÏÎ¼Î± ÎµÎ¹ÎºÏÎ½Î±Ï Î³Î¹Î± computer black white images">
            <a:extLst>
              <a:ext uri="{FF2B5EF4-FFF2-40B4-BE49-F238E27FC236}">
                <a16:creationId xmlns="" xmlns:a16="http://schemas.microsoft.com/office/drawing/2014/main" id="{D322CE06-A765-4E02-9517-870BBB7B0161}"/>
              </a:ext>
            </a:extLst>
          </p:cNvPr>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53546" y="519855"/>
            <a:ext cx="4040908" cy="293349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06146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16:creationId xmlns="" xmlns:a16="http://schemas.microsoft.com/office/drawing/2014/main" id="{8D08393C-C63D-4B14-921F-B7008EFF388B}"/>
              </a:ext>
            </a:extLst>
          </p:cNvPr>
          <p:cNvSpPr txBox="1">
            <a:spLocks/>
          </p:cNvSpPr>
          <p:nvPr/>
        </p:nvSpPr>
        <p:spPr>
          <a:xfrm>
            <a:off x="5757395" y="2480589"/>
            <a:ext cx="4047052" cy="3991724"/>
          </a:xfrm>
          <a:prstGeom prst="ellipse">
            <a:avLst/>
          </a:prstGeom>
          <a:solidFill>
            <a:schemeClr val="bg2">
              <a:lumMod val="25000"/>
            </a:schemeClr>
          </a:solidFill>
        </p:spPr>
        <p:txBody>
          <a:bodyPr vert="horz"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2400" dirty="0">
                <a:solidFill>
                  <a:schemeClr val="bg1"/>
                </a:solidFill>
                <a:latin typeface="+mj-lt"/>
              </a:rPr>
              <a:t>Δημιουργία οριζόντιων μη-ιεραρχικών σχέσεων</a:t>
            </a:r>
          </a:p>
          <a:p>
            <a:endParaRPr lang="el-GR" dirty="0"/>
          </a:p>
        </p:txBody>
      </p:sp>
      <p:sp>
        <p:nvSpPr>
          <p:cNvPr id="23" name="Τίτλος 22"/>
          <p:cNvSpPr>
            <a:spLocks noGrp="1"/>
          </p:cNvSpPr>
          <p:nvPr>
            <p:ph type="title"/>
          </p:nvPr>
        </p:nvSpPr>
        <p:spPr/>
        <p:txBody>
          <a:bodyPr rtlCol="0"/>
          <a:lstStyle/>
          <a:p>
            <a:pPr algn="ctr"/>
            <a:r>
              <a:rPr lang="el-GR" sz="2400" b="1" dirty="0">
                <a:latin typeface="Verdana" panose="020B0604030504040204" pitchFamily="34" charset="0"/>
                <a:ea typeface="Times New Roman" panose="02020603050405020304" pitchFamily="18" charset="0"/>
                <a:cs typeface="Times New Roman" panose="02020603050405020304" pitchFamily="18" charset="0"/>
              </a:rPr>
              <a:t>Γενικές παρατηρήσεις</a:t>
            </a:r>
            <a:endParaRPr lang="el-GR" sz="2400" dirty="0"/>
          </a:p>
        </p:txBody>
      </p:sp>
      <p:sp>
        <p:nvSpPr>
          <p:cNvPr id="27" name="Θέση κειμένου 26"/>
          <p:cNvSpPr>
            <a:spLocks noGrp="1"/>
          </p:cNvSpPr>
          <p:nvPr>
            <p:ph type="body" sz="quarter" idx="27"/>
          </p:nvPr>
        </p:nvSpPr>
        <p:spPr>
          <a:xfrm>
            <a:off x="2116206" y="2406644"/>
            <a:ext cx="4047052" cy="3991724"/>
          </a:xfrm>
        </p:spPr>
        <p:txBody>
          <a:bodyPr rtlCol="0"/>
          <a:lstStyle/>
          <a:p>
            <a:r>
              <a:rPr lang="el-GR" sz="2400" dirty="0">
                <a:latin typeface="+mj-lt"/>
              </a:rPr>
              <a:t>Επένδυση σε κάθετα πληροφοριακά συστήματα</a:t>
            </a:r>
          </a:p>
          <a:p>
            <a:pPr rtl="0"/>
            <a:endParaRPr lang="el-GR" dirty="0"/>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22</a:t>
            </a:fld>
            <a:endParaRPr lang="el-GR" dirty="0"/>
          </a:p>
        </p:txBody>
      </p:sp>
      <p:sp>
        <p:nvSpPr>
          <p:cNvPr id="34" name="Πλαίσιο κειμένου 33" descr="Σημείο τομής γραφήματος"/>
          <p:cNvSpPr txBox="1"/>
          <p:nvPr/>
        </p:nvSpPr>
        <p:spPr>
          <a:xfrm>
            <a:off x="5769921" y="3569918"/>
            <a:ext cx="405863" cy="180374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TextBox 37">
            <a:extLst>
              <a:ext uri="{FF2B5EF4-FFF2-40B4-BE49-F238E27FC236}">
                <a16:creationId xmlns="" xmlns:a16="http://schemas.microsoft.com/office/drawing/2014/main" id="{93EA8AB7-17BD-4D13-A6A6-7C8C331114A4}"/>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 xmlns:a16="http://schemas.microsoft.com/office/drawing/2014/main" id="{DD8DCA72-E3E2-4324-BDDE-52F7D8BD3F40}"/>
              </a:ext>
            </a:extLst>
          </p:cNvPr>
          <p:cNvSpPr/>
          <p:nvPr/>
        </p:nvSpPr>
        <p:spPr>
          <a:xfrm>
            <a:off x="426000" y="1053185"/>
            <a:ext cx="11340000" cy="646331"/>
          </a:xfrm>
          <a:prstGeom prst="rect">
            <a:avLst/>
          </a:prstGeom>
        </p:spPr>
        <p:txBody>
          <a:bodyPr wrap="square">
            <a:spAutoFit/>
          </a:bodyPr>
          <a:lstStyle/>
          <a:p>
            <a:pPr algn="ctr"/>
            <a:r>
              <a:rPr lang="el-GR" dirty="0"/>
              <a:t>Όπως έχει ήδη αναφερθεί, η αύξηση της ικανότητας μιας επιχείρησης στη διακίνηση-επεξεργασία πληροφόρησης μπορεί να γίνει με μια από τις παρακάτω </a:t>
            </a:r>
            <a:r>
              <a:rPr lang="el-GR" b="1" dirty="0"/>
              <a:t>δύο επιλογές (στρατηγικές)</a:t>
            </a:r>
            <a:r>
              <a:rPr lang="el-GR" dirty="0"/>
              <a:t>:</a:t>
            </a:r>
          </a:p>
        </p:txBody>
      </p:sp>
      <p:sp>
        <p:nvSpPr>
          <p:cNvPr id="10" name="Θέση κειμένου 29">
            <a:extLst>
              <a:ext uri="{FF2B5EF4-FFF2-40B4-BE49-F238E27FC236}">
                <a16:creationId xmlns="" xmlns:a16="http://schemas.microsoft.com/office/drawing/2014/main" id="{AA25A2C5-673D-4EF6-85B7-99AABD5CCD83}"/>
              </a:ext>
            </a:extLst>
          </p:cNvPr>
          <p:cNvSpPr txBox="1">
            <a:spLocks/>
          </p:cNvSpPr>
          <p:nvPr/>
        </p:nvSpPr>
        <p:spPr>
          <a:xfrm>
            <a:off x="2786272" y="2201589"/>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sz="6600" kern="1200">
                <a:solidFill>
                  <a:schemeClr val="tx1">
                    <a:lumMod val="85000"/>
                    <a:lumOff val="15000"/>
                  </a:schemeClr>
                </a:solidFill>
                <a:latin typeface="+mj-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l-GR" sz="6000"/>
              <a:t>1</a:t>
            </a:r>
            <a:endParaRPr lang="en-US" altLang="el-GR" sz="6000" dirty="0"/>
          </a:p>
        </p:txBody>
      </p:sp>
      <p:sp>
        <p:nvSpPr>
          <p:cNvPr id="11" name="Θέση κειμένου 30">
            <a:extLst>
              <a:ext uri="{FF2B5EF4-FFF2-40B4-BE49-F238E27FC236}">
                <a16:creationId xmlns="" xmlns:a16="http://schemas.microsoft.com/office/drawing/2014/main" id="{EE1FEF78-0644-436C-A888-3212B1A2AFF1}"/>
              </a:ext>
            </a:extLst>
          </p:cNvPr>
          <p:cNvSpPr txBox="1">
            <a:spLocks/>
          </p:cNvSpPr>
          <p:nvPr/>
        </p:nvSpPr>
        <p:spPr>
          <a:xfrm>
            <a:off x="6335289" y="2201589"/>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lang="en-ZA" sz="6600" kern="1200" dirty="0">
                <a:solidFill>
                  <a:schemeClr val="bg1"/>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6000" dirty="0"/>
              <a:t>2 </a:t>
            </a:r>
          </a:p>
        </p:txBody>
      </p:sp>
    </p:spTree>
    <p:extLst>
      <p:ext uri="{BB962C8B-B14F-4D97-AF65-F5344CB8AC3E}">
        <p14:creationId xmlns="" xmlns:p14="http://schemas.microsoft.com/office/powerpoint/2010/main" val="4092905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200" y="163897"/>
            <a:ext cx="5002800" cy="5724000"/>
          </a:xfrm>
        </p:spPr>
        <p:txBody>
          <a:bodyPr rtlCol="0"/>
          <a:lstStyle/>
          <a:p>
            <a:pPr algn="ctr"/>
            <a:r>
              <a:rPr lang="el-GR" sz="2400" b="1" dirty="0"/>
              <a:t>Στρατηγικές</a:t>
            </a:r>
            <a:br>
              <a:rPr lang="el-GR" sz="2400" b="1" dirty="0"/>
            </a:br>
            <a:r>
              <a:rPr lang="el-GR" sz="2400" b="1" dirty="0"/>
              <a:t>διακίνησης - επεξεργασίας πληροφόρησης</a:t>
            </a:r>
            <a:r>
              <a:rPr lang="el-GR" sz="2400" b="1" dirty="0">
                <a:solidFill>
                  <a:schemeClr val="tx1">
                    <a:lumMod val="65000"/>
                    <a:lumOff val="35000"/>
                  </a:schemeClr>
                </a:solidFill>
              </a:rPr>
              <a:t/>
            </a:r>
            <a:br>
              <a:rPr lang="el-GR" sz="2400" b="1" dirty="0">
                <a:solidFill>
                  <a:schemeClr val="tx1">
                    <a:lumMod val="65000"/>
                    <a:lumOff val="35000"/>
                  </a:schemeClr>
                </a:solidFill>
              </a:rPr>
            </a:br>
            <a:r>
              <a:rPr lang="el-GR" sz="2400" b="1" dirty="0"/>
              <a:t> </a:t>
            </a:r>
          </a:p>
        </p:txBody>
      </p:sp>
      <p:sp>
        <p:nvSpPr>
          <p:cNvPr id="6" name="Θέση περιεχομένου 5"/>
          <p:cNvSpPr>
            <a:spLocks noGrp="1"/>
          </p:cNvSpPr>
          <p:nvPr>
            <p:ph type="subTitle" idx="1"/>
          </p:nvPr>
        </p:nvSpPr>
        <p:spPr>
          <a:xfrm>
            <a:off x="310206" y="597366"/>
            <a:ext cx="6550040" cy="857096"/>
          </a:xfrm>
        </p:spPr>
        <p:txBody>
          <a:bodyPr rtlCol="0"/>
          <a:lstStyle/>
          <a:p>
            <a:pPr algn="ctr"/>
            <a:r>
              <a:rPr lang="el-GR" dirty="0"/>
              <a:t>Οι 2 επιλογές (στρατηγικές) διακίνησης-επεξεργασίας πληροφόρησης:</a:t>
            </a:r>
            <a:endParaRPr lang="el-GR"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23</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37124" y="6028695"/>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1660746"/>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sp>
        <p:nvSpPr>
          <p:cNvPr id="22" name="Θέση κειμένου 5">
            <a:extLst>
              <a:ext uri="{FF2B5EF4-FFF2-40B4-BE49-F238E27FC236}">
                <a16:creationId xmlns="" xmlns:a16="http://schemas.microsoft.com/office/drawing/2014/main" id="{2B451230-977A-45C5-8E9B-4AF9B6D5F982}"/>
              </a:ext>
            </a:extLst>
          </p:cNvPr>
          <p:cNvSpPr txBox="1"/>
          <p:nvPr/>
        </p:nvSpPr>
        <p:spPr>
          <a:xfrm>
            <a:off x="0" y="3251512"/>
            <a:ext cx="359497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Στηρίζονται στην υπόθεση ότι, η ποσότητα της </a:t>
            </a:r>
            <a:r>
              <a:rPr lang="el-GR" sz="1600" b="1" dirty="0"/>
              <a:t>πληροφόρησης</a:t>
            </a:r>
            <a:r>
              <a:rPr lang="el-GR" sz="1600" dirty="0"/>
              <a:t> που </a:t>
            </a:r>
            <a:r>
              <a:rPr lang="el-GR" sz="1600" b="1" dirty="0"/>
              <a:t>πρέπει να διακινηθεί-επεξεργαστεί από την επιχείρηση είναι δεδομένη</a:t>
            </a:r>
            <a:r>
              <a:rPr lang="el-GR" sz="1600" dirty="0"/>
              <a:t>. </a:t>
            </a:r>
            <a:r>
              <a:rPr lang="el-GR" sz="1600" dirty="0" smtClean="0"/>
              <a:t>Επομένως </a:t>
            </a:r>
            <a:r>
              <a:rPr lang="el-GR" sz="1600" dirty="0"/>
              <a:t>και οι δύο αυτές στρατηγικές, αυτό που ουσιαστικά κάνουν είναι ότι δημιουργούν τις κατάλληλες διαδικασίες, με τις οποίες η επιχείρηση μπορεί να διαχειριστεί καλύτερα τη δεδομένη ποσότητα απαιτούμενης πληροφόρησης</a:t>
            </a:r>
          </a:p>
        </p:txBody>
      </p:sp>
      <p:sp>
        <p:nvSpPr>
          <p:cNvPr id="23" name="Θέση κειμένου 5">
            <a:extLst>
              <a:ext uri="{FF2B5EF4-FFF2-40B4-BE49-F238E27FC236}">
                <a16:creationId xmlns="" xmlns:a16="http://schemas.microsoft.com/office/drawing/2014/main" id="{66F0CD00-D3DD-48AB-9C69-FE55E92A4744}"/>
              </a:ext>
            </a:extLst>
          </p:cNvPr>
          <p:cNvSpPr txBox="1"/>
          <p:nvPr/>
        </p:nvSpPr>
        <p:spPr>
          <a:xfrm>
            <a:off x="3992181" y="3251512"/>
            <a:ext cx="3265276"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Είναι ιδιαίτερα </a:t>
            </a:r>
            <a:r>
              <a:rPr lang="el-GR" sz="1600" b="1" dirty="0"/>
              <a:t>χρήσιμες, όταν οι δραστηριότητες της επιχείρησης </a:t>
            </a:r>
            <a:r>
              <a:rPr lang="el-GR" sz="1600" dirty="0"/>
              <a:t>και τα τμήματα ή τα άτομα που εμπλέκονται σε αυτή τη διαδικασία, </a:t>
            </a:r>
            <a:r>
              <a:rPr lang="el-GR" sz="1600" b="1" dirty="0"/>
              <a:t>έχουν</a:t>
            </a:r>
            <a:r>
              <a:rPr lang="el-GR" sz="1600" dirty="0"/>
              <a:t> </a:t>
            </a:r>
            <a:r>
              <a:rPr lang="el-GR" sz="1600" b="1" dirty="0"/>
              <a:t>τεχνολογική αλληλεξάρτηση </a:t>
            </a:r>
            <a:r>
              <a:rPr lang="el-GR" sz="1600" dirty="0"/>
              <a:t>είτε τύπου σειράς, είτε αμοιβαίας αλληλεξάρτησης</a:t>
            </a:r>
          </a:p>
        </p:txBody>
      </p:sp>
      <p:sp>
        <p:nvSpPr>
          <p:cNvPr id="24" name="Ορθογώνιο 6" descr="Πλαίσιο επισήμανσης.">
            <a:extLst>
              <a:ext uri="{FF2B5EF4-FFF2-40B4-BE49-F238E27FC236}">
                <a16:creationId xmlns="" xmlns:a16="http://schemas.microsoft.com/office/drawing/2014/main" id="{13DC369D-C8F9-45C0-9DF5-64F006FD12AA}"/>
              </a:ext>
            </a:extLst>
          </p:cNvPr>
          <p:cNvSpPr/>
          <p:nvPr/>
        </p:nvSpPr>
        <p:spPr>
          <a:xfrm rot="10800000" flipV="1">
            <a:off x="407450" y="295208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5" name="Ορθογώνιο 6" descr="Πλαίσιο επισήμανσης.">
            <a:extLst>
              <a:ext uri="{FF2B5EF4-FFF2-40B4-BE49-F238E27FC236}">
                <a16:creationId xmlns="" xmlns:a16="http://schemas.microsoft.com/office/drawing/2014/main" id="{0708501A-5E95-4E3D-AC2F-3F22C2667909}"/>
              </a:ext>
            </a:extLst>
          </p:cNvPr>
          <p:cNvSpPr/>
          <p:nvPr/>
        </p:nvSpPr>
        <p:spPr>
          <a:xfrm rot="10800000" flipV="1">
            <a:off x="4336933" y="295340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pic>
        <p:nvPicPr>
          <p:cNvPr id="11" name="Γραφικό 10" descr="Συνομιλία">
            <a:extLst>
              <a:ext uri="{FF2B5EF4-FFF2-40B4-BE49-F238E27FC236}">
                <a16:creationId xmlns="" xmlns:a16="http://schemas.microsoft.com/office/drawing/2014/main" id="{1BB1D86B-DFDC-4079-B9CA-CBFDB04307DD}"/>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238137" y="2049170"/>
            <a:ext cx="914400" cy="914400"/>
          </a:xfrm>
          <a:prstGeom prst="rect">
            <a:avLst/>
          </a:prstGeom>
        </p:spPr>
      </p:pic>
      <p:pic>
        <p:nvPicPr>
          <p:cNvPr id="14" name="Γραφικό 13" descr="Οθόνη">
            <a:extLst>
              <a:ext uri="{FF2B5EF4-FFF2-40B4-BE49-F238E27FC236}">
                <a16:creationId xmlns="" xmlns:a16="http://schemas.microsoft.com/office/drawing/2014/main" id="{A6286101-B1DF-4890-B404-562CD4CB6699}"/>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236828" y="2152534"/>
            <a:ext cx="775981" cy="775981"/>
          </a:xfrm>
          <a:prstGeom prst="rect">
            <a:avLst/>
          </a:prstGeom>
        </p:spPr>
      </p:pic>
      <p:pic>
        <p:nvPicPr>
          <p:cNvPr id="28" name="Picture 2" descr="ÎÏÎ¿ÏÎ­Î»ÎµÏÎ¼Î± ÎµÎ¹ÎºÏÎ½Î±Ï Î³Î¹Î± computer black white images">
            <a:extLst>
              <a:ext uri="{FF2B5EF4-FFF2-40B4-BE49-F238E27FC236}">
                <a16:creationId xmlns="" xmlns:a16="http://schemas.microsoft.com/office/drawing/2014/main" id="{ADADA5AC-A203-495A-842E-4B4224703B81}"/>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7538209" y="484773"/>
            <a:ext cx="4161981" cy="243149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52865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24</a:t>
            </a:fld>
            <a:endParaRPr lang="el-GR" dirty="0"/>
          </a:p>
        </p:txBody>
      </p:sp>
      <p:sp>
        <p:nvSpPr>
          <p:cNvPr id="55" name="TextBox 37"/>
          <p:cNvSpPr txBox="1"/>
          <p:nvPr/>
        </p:nvSpPr>
        <p:spPr>
          <a:xfrm>
            <a:off x="9806825" y="5916164"/>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 name="Διάγραμμα 4">
            <a:extLst>
              <a:ext uri="{FF2B5EF4-FFF2-40B4-BE49-F238E27FC236}">
                <a16:creationId xmlns="" xmlns:a16="http://schemas.microsoft.com/office/drawing/2014/main" id="{FD0810B5-DB36-4607-B7C4-3EE8766ABE67}"/>
              </a:ext>
            </a:extLst>
          </p:cNvPr>
          <p:cNvGraphicFramePr/>
          <p:nvPr>
            <p:extLst/>
          </p:nvPr>
        </p:nvGraphicFramePr>
        <p:xfrm>
          <a:off x="211787" y="1635422"/>
          <a:ext cx="5884213" cy="42807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Τίτλος 2">
            <a:extLst>
              <a:ext uri="{FF2B5EF4-FFF2-40B4-BE49-F238E27FC236}">
                <a16:creationId xmlns="" xmlns:a16="http://schemas.microsoft.com/office/drawing/2014/main" id="{003781B8-1F07-4497-832B-76CC563A2DB5}"/>
              </a:ext>
            </a:extLst>
          </p:cNvPr>
          <p:cNvSpPr>
            <a:spLocks noGrp="1"/>
          </p:cNvSpPr>
          <p:nvPr>
            <p:ph type="title"/>
          </p:nvPr>
        </p:nvSpPr>
        <p:spPr>
          <a:xfrm>
            <a:off x="365821" y="322431"/>
            <a:ext cx="11460357" cy="432000"/>
          </a:xfrm>
        </p:spPr>
        <p:txBody>
          <a:bodyPr rtlCol="0"/>
          <a:lstStyle/>
          <a:p>
            <a:pPr algn="ctr"/>
            <a:r>
              <a:rPr lang="el-GR" sz="2800" b="1" dirty="0">
                <a:solidFill>
                  <a:schemeClr val="bg2">
                    <a:lumMod val="25000"/>
                  </a:schemeClr>
                </a:solidFill>
              </a:rPr>
              <a:t>Επένδυση σε κάθετα Πληροφοριακά Συστήματα</a:t>
            </a:r>
          </a:p>
        </p:txBody>
      </p:sp>
      <p:sp>
        <p:nvSpPr>
          <p:cNvPr id="2" name="Ορθογώνιο 1">
            <a:extLst>
              <a:ext uri="{FF2B5EF4-FFF2-40B4-BE49-F238E27FC236}">
                <a16:creationId xmlns="" xmlns:a16="http://schemas.microsoft.com/office/drawing/2014/main" id="{623531BF-6242-41F7-9988-B5299D5A13AA}"/>
              </a:ext>
            </a:extLst>
          </p:cNvPr>
          <p:cNvSpPr/>
          <p:nvPr/>
        </p:nvSpPr>
        <p:spPr>
          <a:xfrm>
            <a:off x="7583479" y="2319635"/>
            <a:ext cx="3304758" cy="2031325"/>
          </a:xfrm>
          <a:prstGeom prst="rect">
            <a:avLst/>
          </a:prstGeom>
        </p:spPr>
        <p:txBody>
          <a:bodyPr wrap="square">
            <a:spAutoFit/>
          </a:bodyPr>
          <a:lstStyle/>
          <a:p>
            <a:pPr algn="ctr"/>
            <a:r>
              <a:rPr lang="el-GR" dirty="0">
                <a:solidFill>
                  <a:schemeClr val="tx1">
                    <a:lumMod val="75000"/>
                    <a:lumOff val="25000"/>
                  </a:schemeClr>
                </a:solidFill>
              </a:rPr>
              <a:t>Αυτή η στρατηγική δίνει τη δυνατότητα πιο </a:t>
            </a:r>
            <a:r>
              <a:rPr lang="el-GR" b="1" dirty="0">
                <a:solidFill>
                  <a:schemeClr val="tx1">
                    <a:lumMod val="75000"/>
                    <a:lumOff val="25000"/>
                  </a:schemeClr>
                </a:solidFill>
              </a:rPr>
              <a:t>αποτελεσματικής διοχέτευσης πληροφόρησης </a:t>
            </a:r>
            <a:r>
              <a:rPr lang="el-GR" dirty="0">
                <a:solidFill>
                  <a:schemeClr val="tx1">
                    <a:lumMod val="75000"/>
                    <a:lumOff val="25000"/>
                  </a:schemeClr>
                </a:solidFill>
              </a:rPr>
              <a:t>και προς τις δύο κατευθύνσεις της πυραμίδας της διοικητικής ιεραρχίας (προς τα πάνω και προς τα κάτω)</a:t>
            </a:r>
          </a:p>
        </p:txBody>
      </p:sp>
      <p:cxnSp>
        <p:nvCxnSpPr>
          <p:cNvPr id="10" name="Ευθύγραμμο βέλος σύνδεσης 9">
            <a:extLst>
              <a:ext uri="{FF2B5EF4-FFF2-40B4-BE49-F238E27FC236}">
                <a16:creationId xmlns="" xmlns:a16="http://schemas.microsoft.com/office/drawing/2014/main" id="{EB11F00B-5006-4D18-8929-70FA46C6CDFF}"/>
              </a:ext>
            </a:extLst>
          </p:cNvPr>
          <p:cNvCxnSpPr>
            <a:cxnSpLocks/>
          </p:cNvCxnSpPr>
          <p:nvPr/>
        </p:nvCxnSpPr>
        <p:spPr>
          <a:xfrm flipV="1">
            <a:off x="2956142" y="2272670"/>
            <a:ext cx="0" cy="320666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16:creationId xmlns="" xmlns:a16="http://schemas.microsoft.com/office/drawing/2014/main" id="{5CB8AE9E-67D1-4D38-A38A-2BB46F8F0D15}"/>
              </a:ext>
            </a:extLst>
          </p:cNvPr>
          <p:cNvCxnSpPr>
            <a:cxnSpLocks/>
          </p:cNvCxnSpPr>
          <p:nvPr/>
        </p:nvCxnSpPr>
        <p:spPr>
          <a:xfrm>
            <a:off x="3319397" y="2310248"/>
            <a:ext cx="0" cy="31886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7" name="Ορθογώνιο 16">
            <a:extLst>
              <a:ext uri="{FF2B5EF4-FFF2-40B4-BE49-F238E27FC236}">
                <a16:creationId xmlns="" xmlns:a16="http://schemas.microsoft.com/office/drawing/2014/main" id="{30E61F88-B7F6-4549-B431-5C9CA2934B85}"/>
              </a:ext>
            </a:extLst>
          </p:cNvPr>
          <p:cNvSpPr/>
          <p:nvPr/>
        </p:nvSpPr>
        <p:spPr>
          <a:xfrm>
            <a:off x="1439000" y="6166237"/>
            <a:ext cx="3429785" cy="369332"/>
          </a:xfrm>
          <a:prstGeom prst="rect">
            <a:avLst/>
          </a:prstGeom>
        </p:spPr>
        <p:txBody>
          <a:bodyPr wrap="none">
            <a:spAutoFit/>
          </a:bodyPr>
          <a:lstStyle/>
          <a:p>
            <a:r>
              <a:rPr lang="el-GR" b="1" dirty="0">
                <a:solidFill>
                  <a:schemeClr val="tx1">
                    <a:lumMod val="75000"/>
                    <a:lumOff val="25000"/>
                  </a:schemeClr>
                </a:solidFill>
              </a:rPr>
              <a:t>Πυραμίδα Διοικητικής Ιεραρχίας</a:t>
            </a:r>
            <a:endParaRPr lang="el-GR" b="1" dirty="0"/>
          </a:p>
        </p:txBody>
      </p:sp>
    </p:spTree>
    <p:extLst>
      <p:ext uri="{BB962C8B-B14F-4D97-AF65-F5344CB8AC3E}">
        <p14:creationId xmlns="" xmlns:p14="http://schemas.microsoft.com/office/powerpoint/2010/main" val="2577986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64968" y="203874"/>
            <a:ext cx="11340000" cy="432000"/>
          </a:xfrm>
        </p:spPr>
        <p:txBody>
          <a:bodyPr/>
          <a:lstStyle/>
          <a:p>
            <a:pPr algn="ctr"/>
            <a:r>
              <a:rPr lang="el-GR" sz="2800" b="1" dirty="0"/>
              <a:t>Μέθοδοι επένδυσης σε κάθετα πληροφοριακά συστήματα</a:t>
            </a:r>
            <a:endParaRPr lang="el-GR" altLang="en-US" sz="2800" b="1" dirty="0">
              <a:solidFill>
                <a:schemeClr val="bg2">
                  <a:lumMod val="50000"/>
                </a:schemeClr>
              </a:solidFill>
            </a:endParaRP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25</a:t>
            </a:fld>
            <a:endParaRPr lang="el-GR" dirty="0"/>
          </a:p>
        </p:txBody>
      </p:sp>
      <p:sp>
        <p:nvSpPr>
          <p:cNvPr id="7" name="Θέση κειμένου 6"/>
          <p:cNvSpPr>
            <a:spLocks noGrp="1"/>
          </p:cNvSpPr>
          <p:nvPr>
            <p:ph type="body" sz="quarter" idx="34"/>
          </p:nvPr>
        </p:nvSpPr>
        <p:spPr>
          <a:xfrm>
            <a:off x="5082451" y="3877332"/>
            <a:ext cx="2325210" cy="634365"/>
          </a:xfrm>
        </p:spPr>
        <p:txBody>
          <a:bodyPr rtlCol="0"/>
          <a:lstStyle/>
          <a:p>
            <a:r>
              <a:rPr lang="el-GR" sz="1600" b="1" dirty="0">
                <a:latin typeface="+mj-lt"/>
              </a:rPr>
              <a:t>Αγορά και χρησιμοποίηση προσωπικών υπολογιστών ή γενικότερα σύγχρονων τηλεπικοινωνιακών &amp; πληροφοριακών συστημάτων</a:t>
            </a:r>
          </a:p>
        </p:txBody>
      </p:sp>
      <p:sp>
        <p:nvSpPr>
          <p:cNvPr id="9" name="Θέση κειμένου 8"/>
          <p:cNvSpPr>
            <a:spLocks noGrp="1"/>
          </p:cNvSpPr>
          <p:nvPr>
            <p:ph type="body" sz="quarter" idx="35"/>
          </p:nvPr>
        </p:nvSpPr>
        <p:spPr>
          <a:xfrm>
            <a:off x="8650482" y="3915576"/>
            <a:ext cx="2183852" cy="494665"/>
          </a:xfrm>
        </p:spPr>
        <p:txBody>
          <a:bodyPr rtlCol="0"/>
          <a:lstStyle/>
          <a:p>
            <a:r>
              <a:rPr lang="el-GR" sz="1600" b="1" dirty="0"/>
              <a:t>Πρόσληψη κατωτέρου προσωπικού για βοήθεια στην συλλογή, επεξεργασία, οργάνωση, συνάθροιση &amp; διοχέτευση των πληροφοριών</a:t>
            </a:r>
          </a:p>
        </p:txBody>
      </p:sp>
      <p:sp>
        <p:nvSpPr>
          <p:cNvPr id="5" name="Θέση κειμένου 4"/>
          <p:cNvSpPr>
            <a:spLocks noGrp="1"/>
          </p:cNvSpPr>
          <p:nvPr>
            <p:ph type="body" sz="quarter" idx="32"/>
          </p:nvPr>
        </p:nvSpPr>
        <p:spPr>
          <a:xfrm>
            <a:off x="1600028" y="3877332"/>
            <a:ext cx="2190750" cy="360045"/>
          </a:xfrm>
        </p:spPr>
        <p:txBody>
          <a:bodyPr rtlCol="0"/>
          <a:lstStyle/>
          <a:p>
            <a:pPr algn="ctr"/>
            <a:r>
              <a:rPr lang="el-GR" sz="1600" b="1" dirty="0">
                <a:latin typeface="+mj-lt"/>
              </a:rPr>
              <a:t>Αγορά και χρησιμοποίηση μεγάλου Η/Υ</a:t>
            </a:r>
          </a:p>
        </p:txBody>
      </p:sp>
      <p:sp>
        <p:nvSpPr>
          <p:cNvPr id="55"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 xmlns:a16="http://schemas.microsoft.com/office/drawing/2014/main" id="{3993E101-818F-44E8-9FB4-31BC1D71B140}"/>
              </a:ext>
            </a:extLst>
          </p:cNvPr>
          <p:cNvSpPr/>
          <p:nvPr/>
        </p:nvSpPr>
        <p:spPr>
          <a:xfrm>
            <a:off x="450937" y="804710"/>
            <a:ext cx="11168062" cy="369332"/>
          </a:xfrm>
          <a:prstGeom prst="rect">
            <a:avLst/>
          </a:prstGeom>
        </p:spPr>
        <p:txBody>
          <a:bodyPr wrap="square">
            <a:spAutoFit/>
          </a:bodyPr>
          <a:lstStyle/>
          <a:p>
            <a:pPr algn="ctr"/>
            <a:r>
              <a:rPr lang="el-GR" dirty="0"/>
              <a:t>Οι μέθοδοι που μπορούν να χρησιμοποιηθούν, ποικίλουν :</a:t>
            </a:r>
          </a:p>
        </p:txBody>
      </p:sp>
      <p:pic>
        <p:nvPicPr>
          <p:cNvPr id="17" name="Γραφικό 16" descr="Υπολογιστής">
            <a:extLst>
              <a:ext uri="{FF2B5EF4-FFF2-40B4-BE49-F238E27FC236}">
                <a16:creationId xmlns="" xmlns:a16="http://schemas.microsoft.com/office/drawing/2014/main" id="{563D2A63-01F0-4AB4-8806-ACCB4627392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2137029" y="2229738"/>
            <a:ext cx="914400" cy="914400"/>
          </a:xfrm>
          <a:prstGeom prst="rect">
            <a:avLst/>
          </a:prstGeom>
        </p:spPr>
      </p:pic>
      <p:pic>
        <p:nvPicPr>
          <p:cNvPr id="19" name="Γραφικό 18" descr="Φορητός υπολογιστής">
            <a:extLst>
              <a:ext uri="{FF2B5EF4-FFF2-40B4-BE49-F238E27FC236}">
                <a16:creationId xmlns="" xmlns:a16="http://schemas.microsoft.com/office/drawing/2014/main" id="{96B2DF0B-47F6-4BD2-BC20-2F45A8C53DE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725357" y="2229738"/>
            <a:ext cx="914400" cy="914400"/>
          </a:xfrm>
          <a:prstGeom prst="rect">
            <a:avLst/>
          </a:prstGeom>
        </p:spPr>
      </p:pic>
      <p:pic>
        <p:nvPicPr>
          <p:cNvPr id="21" name="Γραφικό 20" descr="Ομάδα">
            <a:extLst>
              <a:ext uri="{FF2B5EF4-FFF2-40B4-BE49-F238E27FC236}">
                <a16:creationId xmlns="" xmlns:a16="http://schemas.microsoft.com/office/drawing/2014/main" id="{7FEE8C7A-CB1E-4570-8B8B-8C66330EEF58}"/>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147375" y="2357832"/>
            <a:ext cx="815371" cy="658212"/>
          </a:xfrm>
          <a:prstGeom prst="rect">
            <a:avLst/>
          </a:prstGeom>
        </p:spPr>
      </p:pic>
    </p:spTree>
    <p:extLst>
      <p:ext uri="{BB962C8B-B14F-4D97-AF65-F5344CB8AC3E}">
        <p14:creationId xmlns="" xmlns:p14="http://schemas.microsoft.com/office/powerpoint/2010/main" val="159004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07784" y="2178619"/>
            <a:ext cx="4491355" cy="4217563"/>
          </a:xfrm>
        </p:spPr>
        <p:txBody>
          <a:bodyPr rtlCol="0"/>
          <a:lstStyle/>
          <a:p>
            <a:r>
              <a:rPr lang="el-GR" dirty="0"/>
              <a:t>Μπορούν να αποφασίσουν να επενδύσουν σε ειδικά </a:t>
            </a:r>
            <a:r>
              <a:rPr lang="el-GR" b="1" dirty="0"/>
              <a:t>μηχανήματα με οπτικές ακτίνες</a:t>
            </a:r>
            <a:r>
              <a:rPr lang="el-GR" dirty="0"/>
              <a:t>, για τον έλεγχο των προϊόντων στα ταμεία εξόδου των πελατών</a:t>
            </a:r>
          </a:p>
          <a:p>
            <a:pPr marL="0" indent="0">
              <a:buNone/>
            </a:pPr>
            <a:endParaRPr lang="el-GR" dirty="0"/>
          </a:p>
          <a:p>
            <a:r>
              <a:rPr lang="el-GR" dirty="0"/>
              <a:t>Όπως είναι γνωστό στην περίπτωση αυτή, καθώς το εμπόρευμα που αγόρασε ο πελάτης περνά από το ταμείο, ο υπάλληλος του ταμείου το περνά από τον ανιχνευτή </a:t>
            </a:r>
            <a:r>
              <a:rPr lang="el-GR" dirty="0" smtClean="0"/>
              <a:t>και </a:t>
            </a:r>
            <a:r>
              <a:rPr lang="el-GR" dirty="0"/>
              <a:t>με τη διαδικασία αυτή </a:t>
            </a:r>
            <a:r>
              <a:rPr lang="en-US" dirty="0" smtClean="0"/>
              <a:t>- </a:t>
            </a:r>
            <a:r>
              <a:rPr lang="el-GR" dirty="0" smtClean="0"/>
              <a:t>αυτόματα</a:t>
            </a:r>
            <a:r>
              <a:rPr lang="en-US" dirty="0" smtClean="0"/>
              <a:t> </a:t>
            </a:r>
            <a:r>
              <a:rPr lang="el-GR" dirty="0" smtClean="0"/>
              <a:t>- </a:t>
            </a:r>
            <a:r>
              <a:rPr lang="el-GR" dirty="0"/>
              <a:t>το κόστος, ο τύπος του προϊόντος και κάθε άλλο χρήσιμο στοιχείο διοχετεύονται στον κεντρικό Η/Υ</a:t>
            </a:r>
          </a:p>
          <a:p>
            <a:endParaRPr lang="el-GR" dirty="0"/>
          </a:p>
          <a:p>
            <a:pPr marL="0" indent="0">
              <a:buNone/>
            </a:pPr>
            <a:endParaRPr lang="el-GR" sz="1600" dirty="0"/>
          </a:p>
          <a:p>
            <a:pPr marL="0" indent="0">
              <a:buNone/>
            </a:pPr>
            <a:endParaRPr lang="el-GR" sz="1600" dirty="0"/>
          </a:p>
          <a:p>
            <a:pPr marL="0" indent="0" rtl="0">
              <a:buNone/>
            </a:pPr>
            <a:endParaRPr lang="el-GR" sz="1600"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26</a:t>
            </a:fld>
            <a:endParaRPr lang="el-GR" dirty="0"/>
          </a:p>
        </p:txBody>
      </p:sp>
      <p:sp>
        <p:nvSpPr>
          <p:cNvPr id="11" name="Τίτλος 1"/>
          <p:cNvSpPr>
            <a:spLocks noGrp="1"/>
          </p:cNvSpPr>
          <p:nvPr>
            <p:ph type="title"/>
          </p:nvPr>
        </p:nvSpPr>
        <p:spPr>
          <a:xfrm>
            <a:off x="10922" y="989539"/>
            <a:ext cx="4685080" cy="432000"/>
          </a:xfrm>
        </p:spPr>
        <p:txBody>
          <a:bodyPr rtlCol="0"/>
          <a:lstStyle/>
          <a:p>
            <a:pPr algn="ctr"/>
            <a:r>
              <a:rPr lang="el-GR" sz="2400" b="1" dirty="0"/>
              <a:t>Παράδειγμα: </a:t>
            </a:r>
            <a:br>
              <a:rPr lang="el-GR" sz="2400" b="1" dirty="0"/>
            </a:br>
            <a:r>
              <a:rPr lang="el-GR" sz="2400" b="1" dirty="0"/>
              <a:t>πολυκαταστήματα (</a:t>
            </a:r>
            <a:r>
              <a:rPr lang="en-US" sz="2400" b="1" dirty="0"/>
              <a:t>supermarkets)</a:t>
            </a:r>
            <a:r>
              <a:rPr lang="el-GR" sz="2400" b="1" dirty="0"/>
              <a:t/>
            </a:r>
            <a:br>
              <a:rPr lang="el-GR" sz="2400" b="1" dirty="0"/>
            </a:br>
            <a:endParaRPr lang="el-GR" sz="2400" b="1"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5" name="Θέση εικόνας 4">
            <a:extLst>
              <a:ext uri="{FF2B5EF4-FFF2-40B4-BE49-F238E27FC236}">
                <a16:creationId xmlns="" xmlns:a16="http://schemas.microsoft.com/office/drawing/2014/main" id="{289C1A7E-F67C-4560-ACB0-AC2FCFAA62BD}"/>
              </a:ext>
            </a:extLst>
          </p:cNvPr>
          <p:cNvSpPr>
            <a:spLocks noGrp="1"/>
          </p:cNvSpPr>
          <p:nvPr>
            <p:ph type="pic" sz="quarter" idx="13"/>
          </p:nvPr>
        </p:nvSpPr>
        <p:spPr/>
      </p:sp>
      <p:pic>
        <p:nvPicPr>
          <p:cNvPr id="18" name="Εικόνα 17">
            <a:extLst>
              <a:ext uri="{FF2B5EF4-FFF2-40B4-BE49-F238E27FC236}">
                <a16:creationId xmlns="" xmlns:a16="http://schemas.microsoft.com/office/drawing/2014/main" id="{CF74F1AA-91E8-46ED-85CE-0CB51DAED523}"/>
              </a:ext>
            </a:extLst>
          </p:cNvPr>
          <p:cNvPicPr/>
          <p:nvPr/>
        </p:nvPicPr>
        <p:blipFill>
          <a:blip r:embed="rId3" cstate="print">
            <a:grayscl/>
          </a:blip>
          <a:stretch>
            <a:fillRect/>
          </a:stretch>
        </p:blipFill>
        <p:spPr>
          <a:xfrm>
            <a:off x="5217319" y="1255405"/>
            <a:ext cx="6974680" cy="3935414"/>
          </a:xfrm>
          <a:prstGeom prst="rect">
            <a:avLst/>
          </a:prstGeom>
        </p:spPr>
      </p:pic>
    </p:spTree>
    <p:extLst>
      <p:ext uri="{BB962C8B-B14F-4D97-AF65-F5344CB8AC3E}">
        <p14:creationId xmlns="" xmlns:p14="http://schemas.microsoft.com/office/powerpoint/2010/main" val="1727440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056461" y="412510"/>
            <a:ext cx="7024335" cy="432000"/>
          </a:xfrm>
        </p:spPr>
        <p:txBody>
          <a:bodyPr rtlCol="0"/>
          <a:lstStyle/>
          <a:p>
            <a:pPr algn="ctr"/>
            <a:r>
              <a:rPr lang="el-GR" sz="2400" b="1" dirty="0">
                <a:solidFill>
                  <a:schemeClr val="tx1">
                    <a:lumMod val="65000"/>
                    <a:lumOff val="35000"/>
                  </a:schemeClr>
                </a:solidFill>
              </a:rPr>
              <a:t/>
            </a:r>
            <a:br>
              <a:rPr lang="el-GR" sz="2400" b="1" dirty="0">
                <a:solidFill>
                  <a:schemeClr val="tx1">
                    <a:lumMod val="65000"/>
                    <a:lumOff val="35000"/>
                  </a:schemeClr>
                </a:solidFill>
              </a:rPr>
            </a:br>
            <a:r>
              <a:rPr lang="en-US" sz="2400" b="1" dirty="0"/>
              <a:t>Supermarkets</a:t>
            </a:r>
            <a:r>
              <a:rPr lang="el-GR" sz="2400" dirty="0"/>
              <a:t/>
            </a:r>
            <a:br>
              <a:rPr lang="el-GR" sz="2400" dirty="0"/>
            </a:br>
            <a:r>
              <a:rPr lang="el-GR" sz="2400" b="1" dirty="0">
                <a:solidFill>
                  <a:schemeClr val="tx1">
                    <a:lumMod val="65000"/>
                    <a:lumOff val="35000"/>
                  </a:schemeClr>
                </a:solidFill>
              </a:rPr>
              <a:t/>
            </a:r>
            <a:br>
              <a:rPr lang="el-GR" sz="2400" b="1" dirty="0">
                <a:solidFill>
                  <a:schemeClr val="tx1">
                    <a:lumMod val="65000"/>
                    <a:lumOff val="35000"/>
                  </a:schemeClr>
                </a:solidFill>
              </a:rPr>
            </a:br>
            <a:endParaRPr lang="el-GR" sz="24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27</a:t>
            </a:fld>
            <a:endParaRPr lang="el-GR" dirty="0"/>
          </a:p>
        </p:txBody>
      </p:sp>
      <p:sp>
        <p:nvSpPr>
          <p:cNvPr id="34" name="Θέση κειμένου 8"/>
          <p:cNvSpPr>
            <a:spLocks noGrp="1"/>
          </p:cNvSpPr>
          <p:nvPr>
            <p:ph type="body" sz="quarter" idx="32"/>
          </p:nvPr>
        </p:nvSpPr>
        <p:spPr>
          <a:xfrm>
            <a:off x="9755427" y="4037761"/>
            <a:ext cx="1979930" cy="587342"/>
          </a:xfrm>
        </p:spPr>
        <p:txBody>
          <a:bodyPr rtlCol="0"/>
          <a:lstStyle/>
          <a:p>
            <a:pPr algn="ctr"/>
            <a:r>
              <a:rPr lang="el-GR" b="1" dirty="0"/>
              <a:t>Στις επιστροφές ελαττωματικών</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Στον όγκο των πωλήσεων</a:t>
            </a:r>
          </a:p>
        </p:txBody>
      </p:sp>
      <p:sp>
        <p:nvSpPr>
          <p:cNvPr id="30" name="Θέση κειμένου 6"/>
          <p:cNvSpPr txBox="1"/>
          <p:nvPr/>
        </p:nvSpPr>
        <p:spPr>
          <a:xfrm>
            <a:off x="7449308"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Στα αποθέματα</a:t>
            </a:r>
          </a:p>
        </p:txBody>
      </p:sp>
      <p:sp>
        <p:nvSpPr>
          <p:cNvPr id="2" name="Ορθογώνιο 1"/>
          <p:cNvSpPr/>
          <p:nvPr/>
        </p:nvSpPr>
        <p:spPr>
          <a:xfrm>
            <a:off x="5597692" y="966961"/>
            <a:ext cx="5941872" cy="923330"/>
          </a:xfrm>
          <a:prstGeom prst="rect">
            <a:avLst/>
          </a:prstGeom>
        </p:spPr>
        <p:txBody>
          <a:bodyPr wrap="square">
            <a:spAutoFit/>
          </a:bodyPr>
          <a:lstStyle/>
          <a:p>
            <a:pPr algn="ctr"/>
            <a:r>
              <a:rPr lang="el-GR" dirty="0"/>
              <a:t>Με το σύστημα οπτικών ακτινών, ο διευθυντής του καταστήματος μπορεί άμεσα, όποια στιγμή θελήσει, να δει τι συμβαίνει σε οποιοδήποτε προϊόν, όπως για παράδειγμα:</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1028" name="Picture 4" descr="Î£ÏÎµÏÎ¹ÎºÎ® ÎµÎ¹ÎºÏÎ½Î±">
            <a:extLst>
              <a:ext uri="{FF2B5EF4-FFF2-40B4-BE49-F238E27FC236}">
                <a16:creationId xmlns="" xmlns:a16="http://schemas.microsoft.com/office/drawing/2014/main" id="{29529A5B-994B-4EAD-BE44-8C363E7BF80F}"/>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53842" y="145577"/>
            <a:ext cx="4629764" cy="6530202"/>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Γραφικό 5" descr="Καρότσι αγορών">
            <a:extLst>
              <a:ext uri="{FF2B5EF4-FFF2-40B4-BE49-F238E27FC236}">
                <a16:creationId xmlns="" xmlns:a16="http://schemas.microsoft.com/office/drawing/2014/main" id="{0D588737-A40D-414A-A760-FB2909E90664}"/>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40052" y="2886568"/>
            <a:ext cx="711896" cy="711896"/>
          </a:xfrm>
          <a:prstGeom prst="rect">
            <a:avLst/>
          </a:prstGeom>
        </p:spPr>
      </p:pic>
      <p:pic>
        <p:nvPicPr>
          <p:cNvPr id="8" name="Γραφικό 7" descr="Καρότσι μεταφοράς">
            <a:extLst>
              <a:ext uri="{FF2B5EF4-FFF2-40B4-BE49-F238E27FC236}">
                <a16:creationId xmlns="" xmlns:a16="http://schemas.microsoft.com/office/drawing/2014/main" id="{30D0EB7A-E52B-433E-81C1-3D80F02D76A1}"/>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8079094" y="2886568"/>
            <a:ext cx="711896" cy="711896"/>
          </a:xfrm>
          <a:prstGeom prst="rect">
            <a:avLst/>
          </a:prstGeom>
        </p:spPr>
      </p:pic>
      <p:pic>
        <p:nvPicPr>
          <p:cNvPr id="10" name="Γραφικό 9" descr="Γραμμικός κώδικας">
            <a:extLst>
              <a:ext uri="{FF2B5EF4-FFF2-40B4-BE49-F238E27FC236}">
                <a16:creationId xmlns="" xmlns:a16="http://schemas.microsoft.com/office/drawing/2014/main" id="{0F7626E8-2C0E-4C87-A0EC-306865630594}"/>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10418136" y="2886568"/>
            <a:ext cx="711896" cy="711896"/>
          </a:xfrm>
          <a:prstGeom prst="rect">
            <a:avLst/>
          </a:prstGeom>
        </p:spPr>
      </p:pic>
      <p:sp>
        <p:nvSpPr>
          <p:cNvPr id="11" name="Ορθογώνιο 10">
            <a:extLst>
              <a:ext uri="{FF2B5EF4-FFF2-40B4-BE49-F238E27FC236}">
                <a16:creationId xmlns="" xmlns:a16="http://schemas.microsoft.com/office/drawing/2014/main" id="{82EFB4EC-E3E1-44E9-9845-E70B15131F92}"/>
              </a:ext>
            </a:extLst>
          </p:cNvPr>
          <p:cNvSpPr/>
          <p:nvPr/>
        </p:nvSpPr>
        <p:spPr>
          <a:xfrm>
            <a:off x="5639357" y="4967710"/>
            <a:ext cx="6096000" cy="923330"/>
          </a:xfrm>
          <a:prstGeom prst="rect">
            <a:avLst/>
          </a:prstGeom>
        </p:spPr>
        <p:txBody>
          <a:bodyPr>
            <a:spAutoFit/>
          </a:bodyPr>
          <a:lstStyle/>
          <a:p>
            <a:pPr algn="ctr"/>
            <a:r>
              <a:rPr lang="el-GR" dirty="0"/>
              <a:t>Μπορεί επίσης, να ελέγξει τα αποτελέσματα εφαρμογής κάποιας πολιτικής (π.χ. κόστους εκπτώσεων), ή να υπολογίσει τα ποσοστά των πωλήσεων σε κάθε τμήμα του καταστήματος</a:t>
            </a:r>
          </a:p>
        </p:txBody>
      </p:sp>
    </p:spTree>
    <p:extLst>
      <p:ext uri="{BB962C8B-B14F-4D97-AF65-F5344CB8AC3E}">
        <p14:creationId xmlns="" xmlns:p14="http://schemas.microsoft.com/office/powerpoint/2010/main" val="10400637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Εικόνα 4">
            <a:extLst>
              <a:ext uri="{FF2B5EF4-FFF2-40B4-BE49-F238E27FC236}">
                <a16:creationId xmlns="" xmlns:a16="http://schemas.microsoft.com/office/drawing/2014/main" id="{F857235C-BBE8-4C9A-9AD3-C9F33DFAD6DB}"/>
              </a:ext>
            </a:extLst>
          </p:cNvPr>
          <p:cNvPicPr/>
          <p:nvPr/>
        </p:nvPicPr>
        <p:blipFill rotWithShape="1">
          <a:blip r:embed="rId2" cstate="print">
            <a:grayscl/>
          </a:blip>
          <a:srcRect l="12739" r="5461"/>
          <a:stretch/>
        </p:blipFill>
        <p:spPr>
          <a:xfrm>
            <a:off x="838200" y="-3810"/>
            <a:ext cx="9928860" cy="6858001"/>
          </a:xfrm>
          <a:prstGeom prst="rect">
            <a:avLst/>
          </a:prstGeom>
        </p:spPr>
      </p:pic>
      <p:pic>
        <p:nvPicPr>
          <p:cNvPr id="10" name="Picture 9">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31596967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pPr algn="ctr"/>
            <a:r>
              <a:rPr lang="en-US" sz="3200" b="1" dirty="0"/>
              <a:t>Supermarkets</a:t>
            </a:r>
            <a:endParaRPr lang="el-GR" sz="4400" dirty="0"/>
          </a:p>
        </p:txBody>
      </p:sp>
      <p:sp>
        <p:nvSpPr>
          <p:cNvPr id="6" name="Θέση περιεχομένου 5"/>
          <p:cNvSpPr>
            <a:spLocks noGrp="1"/>
          </p:cNvSpPr>
          <p:nvPr>
            <p:ph type="subTitle" idx="1"/>
          </p:nvPr>
        </p:nvSpPr>
        <p:spPr>
          <a:xfrm>
            <a:off x="1063476" y="423797"/>
            <a:ext cx="5306009" cy="1667740"/>
          </a:xfrm>
          <a:ln>
            <a:noFill/>
          </a:ln>
        </p:spPr>
        <p:txBody>
          <a:bodyPr rtlCol="0"/>
          <a:lstStyle/>
          <a:p>
            <a:pPr>
              <a:buFont typeface="Courier New" panose="02070309020205020404" pitchFamily="49" charset="0"/>
              <a:buChar char="o"/>
            </a:pPr>
            <a:endParaRPr lang="el-GR" sz="1600" dirty="0"/>
          </a:p>
          <a:p>
            <a:pPr algn="ctr"/>
            <a:r>
              <a:rPr lang="el-GR" sz="1600" dirty="0"/>
              <a:t>Συγχρόνως με το σύστημα οπτικών ακτινών, οι παραγγελίες των προϊόντων από τις κεντρικές αποθήκες μπορούν να γίνουν με μεγαλύτερη ταχύτητα και να δώσουν τη δυνατότητα στην επιχείρηση:</a:t>
            </a:r>
          </a:p>
          <a:p>
            <a:pPr rtl="0">
              <a:spcBef>
                <a:spcPts val="0"/>
              </a:spcBef>
              <a:spcAft>
                <a:spcPts val="1500"/>
              </a:spcAft>
            </a:pPr>
            <a:endParaRPr lang="el-GR" sz="1600"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29</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65260" y="5951529"/>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06022" y="3076184"/>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pic>
        <p:nvPicPr>
          <p:cNvPr id="1034" name="Picture 10" descr="Î£ÏÎµÏÎ¹ÎºÎ® ÎµÎ¹ÎºÏÎ½Î±">
            <a:extLst>
              <a:ext uri="{FF2B5EF4-FFF2-40B4-BE49-F238E27FC236}">
                <a16:creationId xmlns="" xmlns:a16="http://schemas.microsoft.com/office/drawing/2014/main" id="{8A34DD49-1841-476C-B499-3E0DD5E51C0C}"/>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49560" y="495502"/>
            <a:ext cx="4139279" cy="2410035"/>
          </a:xfrm>
          <a:prstGeom prst="rect">
            <a:avLst/>
          </a:prstGeom>
          <a:noFill/>
          <a:extLst>
            <a:ext uri="{909E8E84-426E-40DD-AFC4-6F175D3DCCD1}">
              <a14:hiddenFill xmlns="" xmlns:a14="http://schemas.microsoft.com/office/drawing/2010/main">
                <a:solidFill>
                  <a:srgbClr val="FFFFFF"/>
                </a:solidFill>
              </a14:hiddenFill>
            </a:ext>
          </a:extLst>
        </p:spPr>
      </p:pic>
      <p:pic>
        <p:nvPicPr>
          <p:cNvPr id="2050" name="Picture 2" descr="ÎÏÎ¿ÏÎ­Î»ÎµÏÎ¼Î± ÎµÎ¹ÎºÏÎ½Î±Ï Î³Î¹Î± SUPERMARKET CASIER IMAGES">
            <a:extLst>
              <a:ext uri="{FF2B5EF4-FFF2-40B4-BE49-F238E27FC236}">
                <a16:creationId xmlns="" xmlns:a16="http://schemas.microsoft.com/office/drawing/2014/main" id="{70A63765-4B76-4450-B1B5-BF786BA3FD52}"/>
              </a:ext>
            </a:extLst>
          </p:cNvPr>
          <p:cNvPicPr>
            <a:picLocks noChangeAspect="1" noChangeArrowheads="1"/>
          </p:cNvPicPr>
          <p:nvPr/>
        </p:nvPicPr>
        <p:blipFill>
          <a:blip r:embed="rId4">
            <a:grayscl/>
            <a:extLst>
              <a:ext uri="{28A0092B-C50C-407E-A947-70E740481C1C}">
                <a14:useLocalDpi xmlns="" xmlns:a14="http://schemas.microsoft.com/office/drawing/2010/main" val="0"/>
              </a:ext>
            </a:extLst>
          </a:blip>
          <a:srcRect/>
          <a:stretch>
            <a:fillRect/>
          </a:stretch>
        </p:blipFill>
        <p:spPr bwMode="auto">
          <a:xfrm>
            <a:off x="7507806" y="470449"/>
            <a:ext cx="4259823" cy="2501251"/>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Θέση κειμένου 5">
            <a:extLst>
              <a:ext uri="{FF2B5EF4-FFF2-40B4-BE49-F238E27FC236}">
                <a16:creationId xmlns="" xmlns:a16="http://schemas.microsoft.com/office/drawing/2014/main" id="{6A87C6CD-8106-4202-8832-231A4BEFB4ED}"/>
              </a:ext>
            </a:extLst>
          </p:cNvPr>
          <p:cNvSpPr txBox="1"/>
          <p:nvPr/>
        </p:nvSpPr>
        <p:spPr>
          <a:xfrm>
            <a:off x="908299" y="3879674"/>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Να </a:t>
            </a:r>
            <a:r>
              <a:rPr lang="el-GR" sz="1600" b="1" dirty="0"/>
              <a:t>ανταποκριθεί</a:t>
            </a:r>
            <a:r>
              <a:rPr lang="el-GR" sz="1600" dirty="0"/>
              <a:t> αποτελεσματικότερα σε </a:t>
            </a:r>
            <a:r>
              <a:rPr lang="el-GR" sz="1600" b="1" dirty="0"/>
              <a:t>μεγάλες απότομες αλλαγές</a:t>
            </a:r>
            <a:r>
              <a:rPr lang="el-GR" sz="1600" dirty="0"/>
              <a:t> της </a:t>
            </a:r>
            <a:r>
              <a:rPr lang="el-GR" sz="1600" b="1" dirty="0"/>
              <a:t>ζήτησης</a:t>
            </a:r>
            <a:r>
              <a:rPr lang="el-GR" sz="1600" dirty="0"/>
              <a:t>, όταν αυτές συμβαίνουν</a:t>
            </a:r>
          </a:p>
        </p:txBody>
      </p:sp>
      <p:sp>
        <p:nvSpPr>
          <p:cNvPr id="15" name="Θέση κειμένου 5">
            <a:extLst>
              <a:ext uri="{FF2B5EF4-FFF2-40B4-BE49-F238E27FC236}">
                <a16:creationId xmlns="" xmlns:a16="http://schemas.microsoft.com/office/drawing/2014/main" id="{219AA7F2-A122-4B5E-A2A5-04D8A19E5BE7}"/>
              </a:ext>
            </a:extLst>
          </p:cNvPr>
          <p:cNvSpPr txBox="1"/>
          <p:nvPr/>
        </p:nvSpPr>
        <p:spPr>
          <a:xfrm>
            <a:off x="4301902" y="3874897"/>
            <a:ext cx="2575774"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Να </a:t>
            </a:r>
            <a:r>
              <a:rPr lang="el-GR" sz="1600" b="1" dirty="0"/>
              <a:t>μειώσει</a:t>
            </a:r>
            <a:r>
              <a:rPr lang="el-GR" sz="1600" dirty="0"/>
              <a:t> τα </a:t>
            </a:r>
            <a:r>
              <a:rPr lang="el-GR" sz="1600" b="1" dirty="0"/>
              <a:t>λάθη του προσωπικού</a:t>
            </a:r>
            <a:r>
              <a:rPr lang="el-GR" sz="1600" dirty="0"/>
              <a:t> (σχετικές μελέτες έχουν δείξει ότι ένας κουρασμένος ταμίας μπορεί να κάνει κατά μέσο όρο λάθη στο 1,5% των εξερχομένων)</a:t>
            </a:r>
          </a:p>
        </p:txBody>
      </p:sp>
      <p:sp>
        <p:nvSpPr>
          <p:cNvPr id="16" name="Ορθογώνιο 6" descr="Πλαίσιο επισήμανσης.">
            <a:extLst>
              <a:ext uri="{FF2B5EF4-FFF2-40B4-BE49-F238E27FC236}">
                <a16:creationId xmlns="" xmlns:a16="http://schemas.microsoft.com/office/drawing/2014/main" id="{338E9B0E-E54B-4AEA-9C47-95706983546A}"/>
              </a:ext>
            </a:extLst>
          </p:cNvPr>
          <p:cNvSpPr/>
          <p:nvPr/>
        </p:nvSpPr>
        <p:spPr>
          <a:xfrm rot="10800000" flipV="1">
            <a:off x="754475" y="358113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 xmlns:a16="http://schemas.microsoft.com/office/drawing/2014/main" id="{DAC24A7E-3B91-466F-ABAD-D6E21C94E234}"/>
              </a:ext>
            </a:extLst>
          </p:cNvPr>
          <p:cNvSpPr/>
          <p:nvPr/>
        </p:nvSpPr>
        <p:spPr>
          <a:xfrm rot="10800000" flipV="1">
            <a:off x="4301902" y="358007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1" name="TextBox 10">
            <a:extLst>
              <a:ext uri="{FF2B5EF4-FFF2-40B4-BE49-F238E27FC236}">
                <a16:creationId xmlns="" xmlns:a16="http://schemas.microsoft.com/office/drawing/2014/main" id="{A9BABE34-F588-419B-BB03-6B45E16FFA5D}"/>
              </a:ext>
            </a:extLst>
          </p:cNvPr>
          <p:cNvSpPr txBox="1"/>
          <p:nvPr/>
        </p:nvSpPr>
        <p:spPr>
          <a:xfrm>
            <a:off x="355521" y="5043074"/>
            <a:ext cx="2974728" cy="1177346"/>
          </a:xfrm>
          <a:prstGeom prst="rect">
            <a:avLst/>
          </a:prstGeom>
          <a:noFill/>
        </p:spPr>
        <p:txBody>
          <a:bodyPr wrap="square" rtlCol="0">
            <a:spAutoFit/>
          </a:bodyPr>
          <a:lstStyle/>
          <a:p>
            <a:endParaRPr lang="el-GR" dirty="0"/>
          </a:p>
        </p:txBody>
      </p:sp>
      <p:pic>
        <p:nvPicPr>
          <p:cNvPr id="13" name="Γραφικό 12" descr="Καλάθι αγορών">
            <a:extLst>
              <a:ext uri="{FF2B5EF4-FFF2-40B4-BE49-F238E27FC236}">
                <a16:creationId xmlns="" xmlns:a16="http://schemas.microsoft.com/office/drawing/2014/main" id="{EC354B01-C052-46C8-80CC-5C313F4B84B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651232" y="2796210"/>
            <a:ext cx="782258" cy="782258"/>
          </a:xfrm>
          <a:prstGeom prst="rect">
            <a:avLst/>
          </a:prstGeom>
        </p:spPr>
      </p:pic>
      <p:pic>
        <p:nvPicPr>
          <p:cNvPr id="26" name="Γραφικό 25" descr="Γραμμικός κώδικας">
            <a:extLst>
              <a:ext uri="{FF2B5EF4-FFF2-40B4-BE49-F238E27FC236}">
                <a16:creationId xmlns="" xmlns:a16="http://schemas.microsoft.com/office/drawing/2014/main" id="{36C95366-A370-4A69-8126-B15C0A9148B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198659" y="2837455"/>
            <a:ext cx="782258" cy="782258"/>
          </a:xfrm>
          <a:prstGeom prst="rect">
            <a:avLst/>
          </a:prstGeom>
        </p:spPr>
      </p:pic>
    </p:spTree>
    <p:extLst>
      <p:ext uri="{BB962C8B-B14F-4D97-AF65-F5344CB8AC3E}">
        <p14:creationId xmlns="" xmlns:p14="http://schemas.microsoft.com/office/powerpoint/2010/main" val="1406006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1764930" y="791030"/>
            <a:ext cx="3608098" cy="462915"/>
          </a:xfrm>
        </p:spPr>
        <p:txBody>
          <a:bodyPr rtlCol="0"/>
          <a:lstStyle/>
          <a:p>
            <a:pPr marL="0" indent="0" algn="ctr">
              <a:buNone/>
            </a:pPr>
            <a:r>
              <a:rPr lang="el-GR" dirty="0"/>
              <a:t>Τα διοικητικά στελέχη χρειάζονται:</a:t>
            </a:r>
          </a:p>
        </p:txBody>
      </p:sp>
      <p:sp>
        <p:nvSpPr>
          <p:cNvPr id="2" name="Τίτλος 1"/>
          <p:cNvSpPr>
            <a:spLocks noGrp="1"/>
          </p:cNvSpPr>
          <p:nvPr>
            <p:ph type="ctrTitle"/>
          </p:nvPr>
        </p:nvSpPr>
        <p:spPr>
          <a:xfrm>
            <a:off x="7189470" y="494665"/>
            <a:ext cx="4860290" cy="5522595"/>
          </a:xfrm>
        </p:spPr>
        <p:txBody>
          <a:bodyPr rtlCol="0"/>
          <a:lstStyle/>
          <a:p>
            <a:pPr algn="ctr"/>
            <a:r>
              <a:rPr lang="el-GR" sz="2800" b="1" dirty="0"/>
              <a:t>Πληροφόρηση Διοικητικών Στελεχών</a:t>
            </a:r>
            <a:endParaRPr lang="el-GR" sz="2800"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a:t>
            </a:fld>
            <a:endParaRPr lang="el-GR" dirty="0"/>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a:extLst>
              <a:ext uri="{FF2B5EF4-FFF2-40B4-BE49-F238E27FC236}">
                <a16:creationId xmlns="" xmlns:a16="http://schemas.microsoft.com/office/drawing/2014/main" id="{D84BD926-C760-4DAE-80C0-7BA1F6D4F535}"/>
              </a:ext>
            </a:extLst>
          </p:cNvPr>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a:extLst>
              <a:ext uri="{FF2B5EF4-FFF2-40B4-BE49-F238E27FC236}">
                <a16:creationId xmlns="" xmlns:a16="http://schemas.microsoft.com/office/drawing/2014/main" id="{059D96B5-82D3-405D-B465-77AC6ECA8146}"/>
              </a:ext>
            </a:extLst>
          </p:cNvPr>
          <p:cNvSpPr txBox="1">
            <a:spLocks/>
          </p:cNvSpPr>
          <p:nvPr/>
        </p:nvSpPr>
        <p:spPr>
          <a:xfrm>
            <a:off x="738564" y="2118399"/>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Ακριβή Πληροφόρηση </a:t>
            </a:r>
          </a:p>
        </p:txBody>
      </p:sp>
      <p:sp>
        <p:nvSpPr>
          <p:cNvPr id="20" name="Θέση κειμένου 5">
            <a:extLst>
              <a:ext uri="{FF2B5EF4-FFF2-40B4-BE49-F238E27FC236}">
                <a16:creationId xmlns="" xmlns:a16="http://schemas.microsoft.com/office/drawing/2014/main" id="{C884C3C2-0F88-4D3C-8E7A-998E967553B5}"/>
              </a:ext>
            </a:extLst>
          </p:cNvPr>
          <p:cNvSpPr txBox="1">
            <a:spLocks/>
          </p:cNvSpPr>
          <p:nvPr/>
        </p:nvSpPr>
        <p:spPr>
          <a:xfrm>
            <a:off x="4143802" y="2102312"/>
            <a:ext cx="2305782"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Έγκαιρη Πληροφόρηση</a:t>
            </a:r>
          </a:p>
        </p:txBody>
      </p:sp>
      <p:sp>
        <p:nvSpPr>
          <p:cNvPr id="26" name="Ορθογώνιο 6" descr="Πλαίσιο επισήμανσης.">
            <a:extLst>
              <a:ext uri="{FF2B5EF4-FFF2-40B4-BE49-F238E27FC236}">
                <a16:creationId xmlns="" xmlns:a16="http://schemas.microsoft.com/office/drawing/2014/main" id="{58C2BD62-295E-40DD-B479-BDB1A2925D7E}"/>
              </a:ext>
            </a:extLst>
          </p:cNvPr>
          <p:cNvSpPr/>
          <p:nvPr/>
        </p:nvSpPr>
        <p:spPr>
          <a:xfrm rot="10800000" flipV="1">
            <a:off x="578988" y="2786502"/>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a:extLst>
              <a:ext uri="{FF2B5EF4-FFF2-40B4-BE49-F238E27FC236}">
                <a16:creationId xmlns="" xmlns:a16="http://schemas.microsoft.com/office/drawing/2014/main" id="{16A8833F-422B-4B2D-A8B7-E0351A04DE50}"/>
              </a:ext>
            </a:extLst>
          </p:cNvPr>
          <p:cNvSpPr/>
          <p:nvPr/>
        </p:nvSpPr>
        <p:spPr>
          <a:xfrm rot="10800000" flipV="1">
            <a:off x="4126415" y="283554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a:extLst>
              <a:ext uri="{FF2B5EF4-FFF2-40B4-BE49-F238E27FC236}">
                <a16:creationId xmlns="" xmlns:a16="http://schemas.microsoft.com/office/drawing/2014/main" id="{64FA7217-53EE-48A4-884E-265AADD5AC21}"/>
              </a:ext>
            </a:extLst>
          </p:cNvPr>
          <p:cNvSpPr txBox="1">
            <a:spLocks/>
          </p:cNvSpPr>
          <p:nvPr/>
        </p:nvSpPr>
        <p:spPr>
          <a:xfrm>
            <a:off x="567676" y="4525231"/>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dirty="0"/>
              <a:t>για να διευθύνουν τους οργανισμούς τους με επιτυχία</a:t>
            </a:r>
          </a:p>
          <a:p>
            <a:pPr algn="ctr"/>
            <a:endParaRPr lang="el-GR" sz="1800" dirty="0"/>
          </a:p>
          <a:p>
            <a:pPr algn="ctr"/>
            <a:r>
              <a:rPr lang="el-GR" sz="1800" dirty="0"/>
              <a:t> </a:t>
            </a:r>
          </a:p>
        </p:txBody>
      </p:sp>
      <p:pic>
        <p:nvPicPr>
          <p:cNvPr id="11" name="Γραφικό 10" descr="Ευστοχία">
            <a:extLst>
              <a:ext uri="{FF2B5EF4-FFF2-40B4-BE49-F238E27FC236}">
                <a16:creationId xmlns="" xmlns:a16="http://schemas.microsoft.com/office/drawing/2014/main" id="{6CA94AC3-7B2E-4F42-84FA-90AEB509C12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47767" y="2206436"/>
            <a:ext cx="439818" cy="439818"/>
          </a:xfrm>
          <a:prstGeom prst="rect">
            <a:avLst/>
          </a:prstGeom>
        </p:spPr>
      </p:pic>
      <p:pic>
        <p:nvPicPr>
          <p:cNvPr id="16" name="Γραφικό 15" descr="Χρονόμετρο">
            <a:extLst>
              <a:ext uri="{FF2B5EF4-FFF2-40B4-BE49-F238E27FC236}">
                <a16:creationId xmlns="" xmlns:a16="http://schemas.microsoft.com/office/drawing/2014/main" id="{EC3B09F7-0926-4B3A-9076-413CED5DF82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901877" y="2268457"/>
            <a:ext cx="439819" cy="439819"/>
          </a:xfrm>
          <a:prstGeom prst="rect">
            <a:avLst/>
          </a:prstGeom>
        </p:spPr>
      </p:pic>
      <p:pic>
        <p:nvPicPr>
          <p:cNvPr id="18" name="Γραφικό 17" descr="Βέλος: Περιστροφή δεξιά">
            <a:extLst>
              <a:ext uri="{FF2B5EF4-FFF2-40B4-BE49-F238E27FC236}">
                <a16:creationId xmlns="" xmlns:a16="http://schemas.microsoft.com/office/drawing/2014/main" id="{98F54697-B493-45FF-9A03-52DA8FF6254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3102916" y="3425269"/>
            <a:ext cx="718402" cy="718402"/>
          </a:xfrm>
          <a:prstGeom prst="rect">
            <a:avLst/>
          </a:prstGeom>
        </p:spPr>
      </p:pic>
      <p:sp>
        <p:nvSpPr>
          <p:cNvPr id="23" name="Ορθογώνιο 6" descr="Κάτω διαχωριστική γραμμή">
            <a:extLst>
              <a:ext uri="{FF2B5EF4-FFF2-40B4-BE49-F238E27FC236}">
                <a16:creationId xmlns="" xmlns:a16="http://schemas.microsoft.com/office/drawing/2014/main" id="{2752F5D7-B847-47E6-8A43-94CF5F1A2A9D}"/>
              </a:ext>
            </a:extLst>
          </p:cNvPr>
          <p:cNvSpPr/>
          <p:nvPr/>
        </p:nvSpPr>
        <p:spPr>
          <a:xfrm>
            <a:off x="7467705" y="31745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4" name="Ορθογώνιο 6" descr="Επάνω διαχωριστική γραμμή">
            <a:extLst>
              <a:ext uri="{FF2B5EF4-FFF2-40B4-BE49-F238E27FC236}">
                <a16:creationId xmlns="" xmlns:a16="http://schemas.microsoft.com/office/drawing/2014/main" id="{0E208992-6A9A-4826-BA14-28672AABF167}"/>
              </a:ext>
            </a:extLst>
          </p:cNvPr>
          <p:cNvSpPr/>
          <p:nvPr/>
        </p:nvSpPr>
        <p:spPr>
          <a:xfrm flipV="1">
            <a:off x="7467705" y="76451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25" name="Picture 2" descr="Î£ÏÎµÏÎ¹ÎºÎ® ÎµÎ¹ÎºÏÎ½Î±">
            <a:extLst>
              <a:ext uri="{FF2B5EF4-FFF2-40B4-BE49-F238E27FC236}">
                <a16:creationId xmlns="" xmlns:a16="http://schemas.microsoft.com/office/drawing/2014/main" id="{34E4381E-5EE7-4174-B6B3-C80F25316D39}"/>
              </a:ext>
            </a:extLst>
          </p:cNvPr>
          <p:cNvPicPr>
            <a:picLocks noChangeAspect="1" noChangeArrowheads="1"/>
          </p:cNvPicPr>
          <p:nvPr/>
        </p:nvPicPr>
        <p:blipFill>
          <a:blip r:embed="rId9">
            <a:extLst>
              <a:ext uri="{28A0092B-C50C-407E-A947-70E740481C1C}">
                <a14:useLocalDpi xmlns="" xmlns:a14="http://schemas.microsoft.com/office/drawing/2010/main" val="0"/>
              </a:ext>
            </a:extLst>
          </a:blip>
          <a:srcRect/>
          <a:stretch>
            <a:fillRect/>
          </a:stretch>
        </p:blipFill>
        <p:spPr bwMode="auto">
          <a:xfrm>
            <a:off x="7556820" y="892949"/>
            <a:ext cx="4142105" cy="23728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557116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30</a:t>
            </a:fld>
            <a:endParaRPr lang="el-GR" dirty="0"/>
          </a:p>
        </p:txBody>
      </p:sp>
      <p:sp>
        <p:nvSpPr>
          <p:cNvPr id="20" name="Τίτλος 1">
            <a:extLst>
              <a:ext uri="{FF2B5EF4-FFF2-40B4-BE49-F238E27FC236}">
                <a16:creationId xmlns="" xmlns:a16="http://schemas.microsoft.com/office/drawing/2014/main" id="{19D152FE-2709-4C36-B0C6-7B00B156B758}"/>
              </a:ext>
            </a:extLst>
          </p:cNvPr>
          <p:cNvSpPr txBox="1">
            <a:spLocks/>
          </p:cNvSpPr>
          <p:nvPr/>
        </p:nvSpPr>
        <p:spPr>
          <a:xfrm>
            <a:off x="5858006" y="1059995"/>
            <a:ext cx="5712087"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800" dirty="0"/>
              <a:t>Σύστημα κράτησης αεροπορικών εισιτηρίων</a:t>
            </a:r>
          </a:p>
        </p:txBody>
      </p:sp>
      <p:sp>
        <p:nvSpPr>
          <p:cNvPr id="24" name="TextBox 37">
            <a:extLst>
              <a:ext uri="{FF2B5EF4-FFF2-40B4-BE49-F238E27FC236}">
                <a16:creationId xmlns="" xmlns:a16="http://schemas.microsoft.com/office/drawing/2014/main" id="{1EB0FF8A-FBF7-4004-9500-616AB8F40F3D}"/>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7" name="Θέση περιεχομένου 5">
            <a:extLst>
              <a:ext uri="{FF2B5EF4-FFF2-40B4-BE49-F238E27FC236}">
                <a16:creationId xmlns="" xmlns:a16="http://schemas.microsoft.com/office/drawing/2014/main" id="{D4451C62-9D1D-4EBA-A65C-4CA278E21BFB}"/>
              </a:ext>
            </a:extLst>
          </p:cNvPr>
          <p:cNvSpPr txBox="1">
            <a:spLocks/>
          </p:cNvSpPr>
          <p:nvPr/>
        </p:nvSpPr>
        <p:spPr>
          <a:xfrm>
            <a:off x="6160427" y="3253864"/>
            <a:ext cx="5583231" cy="232814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Είναι </a:t>
            </a:r>
            <a:r>
              <a:rPr lang="el-GR" dirty="0" smtClean="0"/>
              <a:t>ακόμη ένα</a:t>
            </a:r>
            <a:r>
              <a:rPr lang="el-GR" dirty="0" smtClean="0"/>
              <a:t> </a:t>
            </a:r>
            <a:r>
              <a:rPr lang="el-GR" dirty="0"/>
              <a:t>γνωστό παράδειγμα κάθετων πληροφοριακών συστημάτων</a:t>
            </a:r>
          </a:p>
          <a:p>
            <a:endParaRPr lang="el-GR" dirty="0"/>
          </a:p>
          <a:p>
            <a:r>
              <a:rPr lang="el-GR" dirty="0"/>
              <a:t>Αυτά τα συστήματα επιτρέπουν την ταχύτατη αναθεώρηση της συνεχώς μεταβαλλόμενης πληροφόρησης, κάτι που είναι απαραίτητο για την καλή εξυπηρέτηση των πελατών</a:t>
            </a:r>
          </a:p>
          <a:p>
            <a:endParaRPr lang="el-GR" dirty="0"/>
          </a:p>
          <a:p>
            <a:endParaRPr lang="el-GR" dirty="0"/>
          </a:p>
          <a:p>
            <a:endParaRPr lang="el-GR" dirty="0"/>
          </a:p>
          <a:p>
            <a:endParaRPr lang="el-GR" dirty="0"/>
          </a:p>
          <a:p>
            <a:endParaRPr lang="el-GR" dirty="0"/>
          </a:p>
          <a:p>
            <a:endParaRPr lang="el-GR" dirty="0"/>
          </a:p>
          <a:p>
            <a:endParaRPr lang="el-GR" dirty="0"/>
          </a:p>
        </p:txBody>
      </p:sp>
      <p:pic>
        <p:nvPicPr>
          <p:cNvPr id="2056" name="Picture 8" descr="ÎÏÎ¿ÏÎ­Î»ÎµÏÎ¼Î± ÎµÎ¹ÎºÏÎ½Î±Ï Î³Î¹Î± airplane images">
            <a:extLst>
              <a:ext uri="{FF2B5EF4-FFF2-40B4-BE49-F238E27FC236}">
                <a16:creationId xmlns="" xmlns:a16="http://schemas.microsoft.com/office/drawing/2014/main" id="{E59FE843-8D68-454E-A606-B61FCDED8696}"/>
              </a:ext>
            </a:extLst>
          </p:cNvPr>
          <p:cNvPicPr>
            <a:picLocks noChangeAspect="1" noChangeArrowheads="1"/>
          </p:cNvPicPr>
          <p:nvPr/>
        </p:nvPicPr>
        <p:blipFill>
          <a:blip r:embed="rId3">
            <a:grayscl/>
            <a:extLst>
              <a:ext uri="{BEBA8EAE-BF5A-486C-A8C5-ECC9F3942E4B}">
                <a14:imgProps xmlns="" xmlns:a14="http://schemas.microsoft.com/office/drawing/2010/main">
                  <a14:imgLayer r:embed="rId4">
                    <a14:imgEffect>
                      <a14:saturation sat="0"/>
                    </a14:imgEffect>
                  </a14:imgLayer>
                </a14:imgProps>
              </a:ext>
              <a:ext uri="{28A0092B-C50C-407E-A947-70E740481C1C}">
                <a14:useLocalDpi xmlns="" xmlns:a14="http://schemas.microsoft.com/office/drawing/2010/main" val="0"/>
              </a:ext>
            </a:extLst>
          </a:blip>
          <a:srcRect/>
          <a:stretch>
            <a:fillRect/>
          </a:stretch>
        </p:blipFill>
        <p:spPr bwMode="auto">
          <a:xfrm>
            <a:off x="122369" y="226142"/>
            <a:ext cx="5060950" cy="6405716"/>
          </a:xfrm>
          <a:prstGeom prst="rect">
            <a:avLst/>
          </a:prstGeom>
          <a:noFill/>
          <a:ln>
            <a:solidFill>
              <a:schemeClr val="bg2">
                <a:lumMod val="25000"/>
              </a:schemeClr>
            </a:solid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68547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 xmlns:a16="http://schemas.microsoft.com/office/drawing/2014/main" id="{57845966-6EFC-468A-9CC7-BAB4B95854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354372" y="0"/>
            <a:ext cx="9483256" cy="6858000"/>
          </a:xfrm>
          <a:prstGeom prst="rect">
            <a:avLst/>
          </a:prstGeom>
          <a:solidFill>
            <a:srgbClr val="2C6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 xmlns:a16="http://schemas.microsoft.com/office/drawing/2014/main" id="{75554383-98AF-4A47-BB65-705FAAA4BE6A}"/>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26" name="Freeform: Shape 25">
            <a:extLst>
              <a:ext uri="{FF2B5EF4-FFF2-40B4-BE49-F238E27FC236}">
                <a16:creationId xmlns="" xmlns:a16="http://schemas.microsoft.com/office/drawing/2014/main" id="{ADAD1991-FFD1-4E94-ABAB-7560D33008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Î£ÏÎµÏÎ¹ÎºÎ® ÎµÎ¹ÎºÏÎ½Î±">
            <a:extLst>
              <a:ext uri="{FF2B5EF4-FFF2-40B4-BE49-F238E27FC236}">
                <a16:creationId xmlns="" xmlns:a16="http://schemas.microsoft.com/office/drawing/2014/main" id="{5C11C267-AC64-4003-994E-14A6B90C2E9E}"/>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3573194" y="548640"/>
            <a:ext cx="5036234" cy="574282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34372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Τίτλος 20">
            <a:extLst>
              <a:ext uri="{FF2B5EF4-FFF2-40B4-BE49-F238E27FC236}">
                <a16:creationId xmlns="" xmlns:a16="http://schemas.microsoft.com/office/drawing/2014/main" id="{C591179C-9817-434B-ACF7-92162084479A}"/>
              </a:ext>
            </a:extLst>
          </p:cNvPr>
          <p:cNvSpPr txBox="1">
            <a:spLocks noGrp="1"/>
          </p:cNvSpPr>
          <p:nvPr>
            <p:ph type="ctrTitle"/>
          </p:nvPr>
        </p:nvSpPr>
        <p:spPr>
          <a:xfrm>
            <a:off x="7189788" y="163513"/>
            <a:ext cx="4859337" cy="5724525"/>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6" name="Θέση περιεχομένου 5"/>
          <p:cNvSpPr>
            <a:spLocks noGrp="1"/>
          </p:cNvSpPr>
          <p:nvPr>
            <p:ph type="subTitle" idx="1"/>
          </p:nvPr>
        </p:nvSpPr>
        <p:spPr>
          <a:xfrm>
            <a:off x="1126107" y="436135"/>
            <a:ext cx="5306009" cy="1667740"/>
          </a:xfrm>
          <a:ln>
            <a:noFill/>
          </a:ln>
        </p:spPr>
        <p:txBody>
          <a:bodyPr rtlCol="0"/>
          <a:lstStyle/>
          <a:p>
            <a:pPr>
              <a:buFont typeface="Courier New" panose="02070309020205020404" pitchFamily="49" charset="0"/>
              <a:buChar char="o"/>
            </a:pPr>
            <a:endParaRPr lang="el-GR" sz="1600" dirty="0"/>
          </a:p>
          <a:p>
            <a:pPr algn="ctr"/>
            <a:r>
              <a:rPr lang="el-GR" dirty="0"/>
              <a:t>Στις επιχειρήσεις που χρησιμοποιούν τέτοια κάθετα πληροφοριακά συστήματα</a:t>
            </a:r>
            <a:r>
              <a:rPr lang="el-GR" sz="1600" dirty="0"/>
              <a:t>:</a:t>
            </a:r>
          </a:p>
          <a:p>
            <a:pPr rtl="0">
              <a:spcBef>
                <a:spcPts val="0"/>
              </a:spcBef>
              <a:spcAft>
                <a:spcPts val="1500"/>
              </a:spcAft>
            </a:pPr>
            <a:endParaRPr lang="el-GR" sz="1600"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32</a:t>
            </a:fld>
            <a:endParaRPr lang="el-GR" dirty="0"/>
          </a:p>
        </p:txBody>
      </p:sp>
      <p:sp>
        <p:nvSpPr>
          <p:cNvPr id="9" name="Ορθογώνιο 6" descr="Κάτω διαχωριστική γραμμή"/>
          <p:cNvSpPr/>
          <p:nvPr/>
        </p:nvSpPr>
        <p:spPr>
          <a:xfrm>
            <a:off x="7453850" y="41295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65260" y="6017136"/>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06022" y="3076184"/>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sp>
        <p:nvSpPr>
          <p:cNvPr id="14" name="Θέση κειμένου 5">
            <a:extLst>
              <a:ext uri="{FF2B5EF4-FFF2-40B4-BE49-F238E27FC236}">
                <a16:creationId xmlns="" xmlns:a16="http://schemas.microsoft.com/office/drawing/2014/main" id="{6A87C6CD-8106-4202-8832-231A4BEFB4ED}"/>
              </a:ext>
            </a:extLst>
          </p:cNvPr>
          <p:cNvSpPr txBox="1"/>
          <p:nvPr/>
        </p:nvSpPr>
        <p:spPr>
          <a:xfrm>
            <a:off x="626620" y="3874897"/>
            <a:ext cx="283148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Το</a:t>
            </a:r>
            <a:r>
              <a:rPr lang="el-GR" sz="1600" dirty="0"/>
              <a:t> </a:t>
            </a:r>
            <a:r>
              <a:rPr lang="el-GR" sz="1600" b="1" dirty="0"/>
              <a:t>κατώτερο προσωπικό </a:t>
            </a:r>
            <a:r>
              <a:rPr lang="el-GR" sz="1600" dirty="0"/>
              <a:t>έχει τη δυνατότητα εύκολης πρόσβασης στην πληροφόρηση που είναι απαραίτητη για την αποτελεσματική εξυπηρέτηση των πελατών (χωρίς να πρέπει να επικοινωνήσει με την ανώτατη ιεραρχία)</a:t>
            </a:r>
          </a:p>
        </p:txBody>
      </p:sp>
      <p:sp>
        <p:nvSpPr>
          <p:cNvPr id="15" name="Θέση κειμένου 5">
            <a:extLst>
              <a:ext uri="{FF2B5EF4-FFF2-40B4-BE49-F238E27FC236}">
                <a16:creationId xmlns="" xmlns:a16="http://schemas.microsoft.com/office/drawing/2014/main" id="{219AA7F2-A122-4B5E-A2A5-04D8A19E5BE7}"/>
              </a:ext>
            </a:extLst>
          </p:cNvPr>
          <p:cNvSpPr txBox="1"/>
          <p:nvPr/>
        </p:nvSpPr>
        <p:spPr>
          <a:xfrm>
            <a:off x="4174047" y="3874897"/>
            <a:ext cx="283148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Τα διοικητικά στελέχη </a:t>
            </a:r>
            <a:r>
              <a:rPr lang="el-GR" sz="1600" dirty="0"/>
              <a:t>μπορούν να πάρουν την απαραίτητη πληροφόρηση μέσα από το σύστημα χωρίς να απασχολήσουν το κατώτερο προσωπικό</a:t>
            </a:r>
          </a:p>
        </p:txBody>
      </p:sp>
      <p:sp>
        <p:nvSpPr>
          <p:cNvPr id="16" name="Ορθογώνιο 6" descr="Πλαίσιο επισήμανσης.">
            <a:extLst>
              <a:ext uri="{FF2B5EF4-FFF2-40B4-BE49-F238E27FC236}">
                <a16:creationId xmlns="" xmlns:a16="http://schemas.microsoft.com/office/drawing/2014/main" id="{338E9B0E-E54B-4AEA-9C47-95706983546A}"/>
              </a:ext>
            </a:extLst>
          </p:cNvPr>
          <p:cNvSpPr/>
          <p:nvPr/>
        </p:nvSpPr>
        <p:spPr>
          <a:xfrm rot="10800000" flipV="1">
            <a:off x="754475" y="358113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 xmlns:a16="http://schemas.microsoft.com/office/drawing/2014/main" id="{DAC24A7E-3B91-466F-ABAD-D6E21C94E234}"/>
              </a:ext>
            </a:extLst>
          </p:cNvPr>
          <p:cNvSpPr/>
          <p:nvPr/>
        </p:nvSpPr>
        <p:spPr>
          <a:xfrm rot="10800000" flipV="1">
            <a:off x="4301902" y="358007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1" name="TextBox 10">
            <a:extLst>
              <a:ext uri="{FF2B5EF4-FFF2-40B4-BE49-F238E27FC236}">
                <a16:creationId xmlns="" xmlns:a16="http://schemas.microsoft.com/office/drawing/2014/main" id="{A9BABE34-F588-419B-BB03-6B45E16FFA5D}"/>
              </a:ext>
            </a:extLst>
          </p:cNvPr>
          <p:cNvSpPr txBox="1"/>
          <p:nvPr/>
        </p:nvSpPr>
        <p:spPr>
          <a:xfrm>
            <a:off x="355521" y="5043074"/>
            <a:ext cx="2974728" cy="1177346"/>
          </a:xfrm>
          <a:prstGeom prst="rect">
            <a:avLst/>
          </a:prstGeom>
          <a:noFill/>
        </p:spPr>
        <p:txBody>
          <a:bodyPr wrap="square" rtlCol="0">
            <a:spAutoFit/>
          </a:bodyPr>
          <a:lstStyle/>
          <a:p>
            <a:endParaRPr lang="el-GR" dirty="0"/>
          </a:p>
        </p:txBody>
      </p:sp>
      <p:pic>
        <p:nvPicPr>
          <p:cNvPr id="19" name="Picture 2" descr="ÎÏÎ¿ÏÎ­Î»ÎµÏÎ¼Î± ÎµÎ¹ÎºÏÎ½Î±Ï Î³Î¹Î± air booking images">
            <a:extLst>
              <a:ext uri="{FF2B5EF4-FFF2-40B4-BE49-F238E27FC236}">
                <a16:creationId xmlns="" xmlns:a16="http://schemas.microsoft.com/office/drawing/2014/main" id="{B159DB35-F613-4C96-9331-7818FAA383C3}"/>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08721" y="508331"/>
            <a:ext cx="4220958" cy="2397205"/>
          </a:xfrm>
          <a:prstGeom prst="rect">
            <a:avLst/>
          </a:prstGeom>
          <a:noFill/>
          <a:extLst>
            <a:ext uri="{909E8E84-426E-40DD-AFC4-6F175D3DCCD1}">
              <a14:hiddenFill xmlns="" xmlns:a14="http://schemas.microsoft.com/office/drawing/2010/main">
                <a:solidFill>
                  <a:srgbClr val="FFFFFF"/>
                </a:solidFill>
              </a14:hiddenFill>
            </a:ext>
          </a:extLst>
        </p:spPr>
      </p:pic>
      <p:pic>
        <p:nvPicPr>
          <p:cNvPr id="30" name="Γραφικό 29" descr="Σύσκεψη">
            <a:extLst>
              <a:ext uri="{FF2B5EF4-FFF2-40B4-BE49-F238E27FC236}">
                <a16:creationId xmlns="" xmlns:a16="http://schemas.microsoft.com/office/drawing/2014/main" id="{E05124FE-A1E8-4E4E-845E-8DD592E64268}"/>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129376" y="2619868"/>
            <a:ext cx="914400" cy="914400"/>
          </a:xfrm>
          <a:prstGeom prst="rect">
            <a:avLst/>
          </a:prstGeom>
        </p:spPr>
      </p:pic>
      <p:pic>
        <p:nvPicPr>
          <p:cNvPr id="28" name="Γραφικό 27" descr="Ομάδα">
            <a:extLst>
              <a:ext uri="{FF2B5EF4-FFF2-40B4-BE49-F238E27FC236}">
                <a16:creationId xmlns="" xmlns:a16="http://schemas.microsoft.com/office/drawing/2014/main" id="{47EB8955-B10C-4988-97AD-BD3AEF7805E4}"/>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681592" y="2704311"/>
            <a:ext cx="724689" cy="724689"/>
          </a:xfrm>
          <a:prstGeom prst="rect">
            <a:avLst/>
          </a:prstGeom>
        </p:spPr>
      </p:pic>
      <p:pic>
        <p:nvPicPr>
          <p:cNvPr id="3074" name="Picture 2" descr="Î£ÏÎµÏÎ¹ÎºÎ® ÎµÎ¹ÎºÏÎ½Î±">
            <a:extLst>
              <a:ext uri="{FF2B5EF4-FFF2-40B4-BE49-F238E27FC236}">
                <a16:creationId xmlns="" xmlns:a16="http://schemas.microsoft.com/office/drawing/2014/main" id="{5164875F-5B77-43F1-B745-B851E96FCFF7}"/>
              </a:ext>
            </a:extLst>
          </p:cNvPr>
          <p:cNvPicPr>
            <a:picLocks noChangeAspect="1" noChangeArrowheads="1"/>
          </p:cNvPicPr>
          <p:nvPr/>
        </p:nvPicPr>
        <p:blipFill>
          <a:blip r:embed="rId8">
            <a:grayscl/>
            <a:extLst>
              <a:ext uri="{28A0092B-C50C-407E-A947-70E740481C1C}">
                <a14:useLocalDpi xmlns="" xmlns:a14="http://schemas.microsoft.com/office/drawing/2010/main" val="0"/>
              </a:ext>
            </a:extLst>
          </a:blip>
          <a:srcRect/>
          <a:stretch>
            <a:fillRect/>
          </a:stretch>
        </p:blipFill>
        <p:spPr bwMode="auto">
          <a:xfrm>
            <a:off x="7580072" y="495502"/>
            <a:ext cx="4149607" cy="373939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25285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pPr algn="ctr"/>
            <a:r>
              <a:rPr lang="el-GR" sz="3200" b="1" dirty="0"/>
              <a:t>Δημιουργία Οριζόντιων Μη Ιεραρχικών Σχέσεων</a:t>
            </a:r>
            <a:endParaRPr lang="el-GR" sz="4400" dirty="0"/>
          </a:p>
        </p:txBody>
      </p:sp>
      <p:sp>
        <p:nvSpPr>
          <p:cNvPr id="6" name="Θέση περιεχομένου 5"/>
          <p:cNvSpPr>
            <a:spLocks noGrp="1"/>
          </p:cNvSpPr>
          <p:nvPr>
            <p:ph type="subTitle" idx="1"/>
          </p:nvPr>
        </p:nvSpPr>
        <p:spPr>
          <a:xfrm>
            <a:off x="424370" y="2905537"/>
            <a:ext cx="6099998" cy="2160734"/>
          </a:xfrm>
          <a:ln>
            <a:noFill/>
          </a:ln>
        </p:spPr>
        <p:txBody>
          <a:bodyPr rtlCol="0"/>
          <a:lstStyle/>
          <a:p>
            <a:pPr marL="0" indent="0" algn="ctr">
              <a:spcBef>
                <a:spcPts val="0"/>
              </a:spcBef>
              <a:spcAft>
                <a:spcPts val="1500"/>
              </a:spcAft>
              <a:buNone/>
            </a:pPr>
            <a:r>
              <a:rPr lang="el-GR" dirty="0"/>
              <a:t>Ο δεύτερος τρόπος για να αυξηθεί η ικανότητα μιας επιχείρησης στη διακίνηση και επεξεργασία της πληροφόρησης</a:t>
            </a:r>
          </a:p>
          <a:p>
            <a:pPr marL="0" indent="0" algn="ctr">
              <a:spcBef>
                <a:spcPts val="0"/>
              </a:spcBef>
              <a:spcAft>
                <a:spcPts val="1500"/>
              </a:spcAft>
              <a:buNone/>
            </a:pPr>
            <a:endParaRPr lang="el-GR" dirty="0"/>
          </a:p>
          <a:p>
            <a:pPr marL="0" indent="0" algn="ctr">
              <a:spcBef>
                <a:spcPts val="0"/>
              </a:spcBef>
              <a:spcAft>
                <a:spcPts val="1500"/>
              </a:spcAft>
              <a:buNone/>
            </a:pPr>
            <a:endParaRPr lang="el-GR" dirty="0"/>
          </a:p>
          <a:p>
            <a:pPr algn="ctr">
              <a:spcBef>
                <a:spcPts val="0"/>
              </a:spcBef>
              <a:spcAft>
                <a:spcPts val="1500"/>
              </a:spcAft>
            </a:pPr>
            <a:r>
              <a:rPr lang="el-GR" dirty="0"/>
              <a:t>είναι η </a:t>
            </a:r>
            <a:r>
              <a:rPr lang="el-GR" b="1" dirty="0"/>
              <a:t>αποκέντρωση</a:t>
            </a:r>
            <a:r>
              <a:rPr lang="el-GR" dirty="0"/>
              <a:t> και η αύξηση του συντονισμού μεταξύ των λειτουργικών τμημάτων</a:t>
            </a:r>
          </a:p>
          <a:p>
            <a:pPr marL="0" indent="0" algn="ctr">
              <a:spcBef>
                <a:spcPts val="0"/>
              </a:spcBef>
              <a:spcAft>
                <a:spcPts val="1500"/>
              </a:spcAft>
              <a:buNone/>
            </a:pPr>
            <a:endParaRPr lang="el-GR" dirty="0"/>
          </a:p>
          <a:p>
            <a:pPr rtl="0">
              <a:spcBef>
                <a:spcPts val="0"/>
              </a:spcBef>
              <a:spcAft>
                <a:spcPts val="1500"/>
              </a:spcAft>
              <a:buFont typeface="Courier New" panose="02070309020205020404" pitchFamily="49" charset="0"/>
              <a:buChar char="o"/>
            </a:pPr>
            <a:endParaRPr lang="el-GR"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33</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65260" y="5951529"/>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pic>
        <p:nvPicPr>
          <p:cNvPr id="1034" name="Picture 10" descr="Î£ÏÎµÏÎ¹ÎºÎ® ÎµÎ¹ÎºÏÎ½Î±">
            <a:extLst>
              <a:ext uri="{FF2B5EF4-FFF2-40B4-BE49-F238E27FC236}">
                <a16:creationId xmlns="" xmlns:a16="http://schemas.microsoft.com/office/drawing/2014/main" id="{8A34DD49-1841-476C-B499-3E0DD5E51C0C}"/>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49560" y="495502"/>
            <a:ext cx="4139279" cy="2410035"/>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Γραφικό 6" descr="Βέλος: Περιστροφή δεξιά">
            <a:extLst>
              <a:ext uri="{FF2B5EF4-FFF2-40B4-BE49-F238E27FC236}">
                <a16:creationId xmlns="" xmlns:a16="http://schemas.microsoft.com/office/drawing/2014/main" id="{807FFF0C-C3FC-426B-B314-19076922A67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112158" y="3623693"/>
            <a:ext cx="724422" cy="724422"/>
          </a:xfrm>
          <a:prstGeom prst="rect">
            <a:avLst/>
          </a:prstGeom>
        </p:spPr>
      </p:pic>
    </p:spTree>
    <p:extLst>
      <p:ext uri="{BB962C8B-B14F-4D97-AF65-F5344CB8AC3E}">
        <p14:creationId xmlns="" xmlns:p14="http://schemas.microsoft.com/office/powerpoint/2010/main" val="1441008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34</a:t>
            </a:fld>
            <a:endParaRPr lang="el-GR" dirty="0"/>
          </a:p>
        </p:txBody>
      </p:sp>
      <p:sp>
        <p:nvSpPr>
          <p:cNvPr id="14" name="Θέση κειμένου 13"/>
          <p:cNvSpPr>
            <a:spLocks noGrp="1"/>
          </p:cNvSpPr>
          <p:nvPr>
            <p:ph type="body" sz="quarter" idx="32"/>
          </p:nvPr>
        </p:nvSpPr>
        <p:spPr>
          <a:xfrm>
            <a:off x="2704565" y="1736216"/>
            <a:ext cx="1980000" cy="1761039"/>
          </a:xfrm>
        </p:spPr>
        <p:txBody>
          <a:bodyPr rtlCol="0"/>
          <a:lstStyle/>
          <a:p>
            <a:pPr algn="ctr"/>
            <a:r>
              <a:rPr lang="el-GR" sz="1600" dirty="0"/>
              <a:t>Στόχος αυτής της στρατηγικής, </a:t>
            </a:r>
            <a:r>
              <a:rPr lang="el-GR" sz="1600" b="1" dirty="0"/>
              <a:t>δεν είναι να διευκολύνει </a:t>
            </a:r>
            <a:r>
              <a:rPr lang="el-GR" sz="1600" dirty="0"/>
              <a:t>τη ροή και συγκέντρωση της απαραίτητης πληροφόρησης στα ανώτερα ή ανώτατα κλιμάκια της επιχείρησης</a:t>
            </a:r>
          </a:p>
        </p:txBody>
      </p:sp>
      <p:sp>
        <p:nvSpPr>
          <p:cNvPr id="22" name="Θέση κειμένου 13"/>
          <p:cNvSpPr txBox="1"/>
          <p:nvPr/>
        </p:nvSpPr>
        <p:spPr>
          <a:xfrm>
            <a:off x="5160346" y="1736216"/>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ούτως ώστε να γίνει δυνατή η αποτελεσματική λήψη αποφάσεων από αυτά, όπως γίνεται με τα κάθετα πληροφοριακά συστήματα</a:t>
            </a:r>
          </a:p>
        </p:txBody>
      </p:sp>
      <p:sp>
        <p:nvSpPr>
          <p:cNvPr id="23" name="Θέση κειμένου 13"/>
          <p:cNvSpPr txBox="1"/>
          <p:nvPr/>
        </p:nvSpPr>
        <p:spPr>
          <a:xfrm>
            <a:off x="7682624" y="1736216"/>
            <a:ext cx="1831089"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αλλά να </a:t>
            </a:r>
            <a:r>
              <a:rPr lang="el-GR" sz="1600" b="1" dirty="0"/>
              <a:t>αποκεντρώνει τη λήψη αποφάσεων </a:t>
            </a:r>
            <a:r>
              <a:rPr lang="el-GR" sz="1600" dirty="0"/>
              <a:t>προς τα κατώτερα κλιμάκια, όπου η απαραίτητη πληροφόρηση είναι συνήθως ήδη διαθέσιμη</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16" name="Γραφικό 10" descr="Κοινή χρήση"/>
          <p:cNvGrpSpPr/>
          <p:nvPr/>
        </p:nvGrpSpPr>
        <p:grpSpPr>
          <a:xfrm>
            <a:off x="8195842" y="4101870"/>
            <a:ext cx="804651" cy="789199"/>
            <a:chOff x="5788800" y="3121800"/>
            <a:chExt cx="914400" cy="914400"/>
          </a:xfrm>
          <a:solidFill>
            <a:schemeClr val="tx1">
              <a:lumMod val="85000"/>
              <a:lumOff val="15000"/>
            </a:schemeClr>
          </a:solidFill>
        </p:grpSpPr>
        <p:sp>
          <p:nvSpPr>
            <p:cNvPr id="17" name="Ελεύθερη σχεδίαση: Σχήμα 16"/>
            <p:cNvSpPr/>
            <p:nvPr/>
          </p:nvSpPr>
          <p:spPr>
            <a:xfrm>
              <a:off x="5949296" y="3200381"/>
              <a:ext cx="704850" cy="571500"/>
            </a:xfrm>
            <a:custGeom>
              <a:avLst/>
              <a:gdLst>
                <a:gd name="connsiteX0" fmla="*/ 702469 w 704850"/>
                <a:gd name="connsiteY0" fmla="*/ 235744 h 571500"/>
                <a:gd name="connsiteX1" fmla="*/ 430054 w 704850"/>
                <a:gd name="connsiteY1" fmla="*/ 7144 h 571500"/>
                <a:gd name="connsiteX2" fmla="*/ 430054 w 704850"/>
                <a:gd name="connsiteY2" fmla="*/ 140494 h 571500"/>
                <a:gd name="connsiteX3" fmla="*/ 7144 w 704850"/>
                <a:gd name="connsiteY3" fmla="*/ 569119 h 571500"/>
                <a:gd name="connsiteX4" fmla="*/ 430054 w 704850"/>
                <a:gd name="connsiteY4" fmla="*/ 340519 h 571500"/>
                <a:gd name="connsiteX5" fmla="*/ 430054 w 704850"/>
                <a:gd name="connsiteY5" fmla="*/ 464344 h 571500"/>
                <a:gd name="connsiteX6" fmla="*/ 702469 w 704850"/>
                <a:gd name="connsiteY6" fmla="*/ 2357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571500">
                  <a:moveTo>
                    <a:pt x="702469" y="235744"/>
                  </a:moveTo>
                  <a:lnTo>
                    <a:pt x="430054" y="7144"/>
                  </a:lnTo>
                  <a:lnTo>
                    <a:pt x="430054" y="140494"/>
                  </a:lnTo>
                  <a:cubicBezTo>
                    <a:pt x="12859" y="144304"/>
                    <a:pt x="7144" y="569119"/>
                    <a:pt x="7144" y="569119"/>
                  </a:cubicBezTo>
                  <a:cubicBezTo>
                    <a:pt x="7144" y="569119"/>
                    <a:pt x="95726" y="343376"/>
                    <a:pt x="430054" y="340519"/>
                  </a:cubicBezTo>
                  <a:lnTo>
                    <a:pt x="430054" y="464344"/>
                  </a:lnTo>
                  <a:lnTo>
                    <a:pt x="702469" y="235744"/>
                  </a:lnTo>
                  <a:close/>
                </a:path>
              </a:pathLst>
            </a:custGeom>
            <a:grpFill/>
            <a:ln w="9525" cap="flat">
              <a:noFill/>
              <a:prstDash val="solid"/>
              <a:miter/>
            </a:ln>
          </p:spPr>
          <p:txBody>
            <a:bodyPr rtlCol="0" anchor="ctr"/>
            <a:lstStyle/>
            <a:p>
              <a:endParaRPr lang="el-GR"/>
            </a:p>
          </p:txBody>
        </p:sp>
        <p:sp>
          <p:nvSpPr>
            <p:cNvPr id="18" name="Ελεύθερη σχεδίαση: Σχήμα 17"/>
            <p:cNvSpPr/>
            <p:nvPr/>
          </p:nvSpPr>
          <p:spPr>
            <a:xfrm>
              <a:off x="5833091" y="3238481"/>
              <a:ext cx="714375" cy="714375"/>
            </a:xfrm>
            <a:custGeom>
              <a:avLst/>
              <a:gdLst>
                <a:gd name="connsiteX0" fmla="*/ 654844 w 714375"/>
                <a:gd name="connsiteY0" fmla="*/ 411956 h 714375"/>
                <a:gd name="connsiteX1" fmla="*/ 654844 w 714375"/>
                <a:gd name="connsiteY1" fmla="*/ 654844 h 714375"/>
                <a:gd name="connsiteX2" fmla="*/ 64294 w 714375"/>
                <a:gd name="connsiteY2" fmla="*/ 654844 h 714375"/>
                <a:gd name="connsiteX3" fmla="*/ 64294 w 714375"/>
                <a:gd name="connsiteY3" fmla="*/ 64294 h 714375"/>
                <a:gd name="connsiteX4" fmla="*/ 489109 w 714375"/>
                <a:gd name="connsiteY4" fmla="*/ 64294 h 714375"/>
                <a:gd name="connsiteX5" fmla="*/ 489109 w 714375"/>
                <a:gd name="connsiteY5" fmla="*/ 7144 h 714375"/>
                <a:gd name="connsiteX6" fmla="*/ 7144 w 714375"/>
                <a:gd name="connsiteY6" fmla="*/ 7144 h 714375"/>
                <a:gd name="connsiteX7" fmla="*/ 7144 w 714375"/>
                <a:gd name="connsiteY7" fmla="*/ 711994 h 714375"/>
                <a:gd name="connsiteX8" fmla="*/ 711994 w 714375"/>
                <a:gd name="connsiteY8" fmla="*/ 709136 h 714375"/>
                <a:gd name="connsiteX9" fmla="*/ 711994 w 714375"/>
                <a:gd name="connsiteY9" fmla="*/ 363379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375" h="714375">
                  <a:moveTo>
                    <a:pt x="654844" y="411956"/>
                  </a:moveTo>
                  <a:lnTo>
                    <a:pt x="654844" y="654844"/>
                  </a:lnTo>
                  <a:lnTo>
                    <a:pt x="64294" y="654844"/>
                  </a:lnTo>
                  <a:lnTo>
                    <a:pt x="64294" y="64294"/>
                  </a:lnTo>
                  <a:lnTo>
                    <a:pt x="489109" y="64294"/>
                  </a:lnTo>
                  <a:lnTo>
                    <a:pt x="489109" y="7144"/>
                  </a:lnTo>
                  <a:lnTo>
                    <a:pt x="7144" y="7144"/>
                  </a:lnTo>
                  <a:lnTo>
                    <a:pt x="7144" y="711994"/>
                  </a:lnTo>
                  <a:lnTo>
                    <a:pt x="711994" y="709136"/>
                  </a:lnTo>
                  <a:lnTo>
                    <a:pt x="711994" y="363379"/>
                  </a:lnTo>
                  <a:close/>
                </a:path>
              </a:pathLst>
            </a:custGeom>
            <a:grpFill/>
            <a:ln w="9525" cap="flat">
              <a:noFill/>
              <a:prstDash val="solid"/>
              <a:miter/>
            </a:ln>
          </p:spPr>
          <p:txBody>
            <a:bodyPr rtlCol="0" anchor="ctr"/>
            <a:lstStyle/>
            <a:p>
              <a:endParaRPr lang="el-GR"/>
            </a:p>
          </p:txBody>
        </p:sp>
      </p:grpSp>
      <p:sp>
        <p:nvSpPr>
          <p:cNvPr id="5" name="Ορθογώνιο 4">
            <a:extLst>
              <a:ext uri="{FF2B5EF4-FFF2-40B4-BE49-F238E27FC236}">
                <a16:creationId xmlns="" xmlns:a16="http://schemas.microsoft.com/office/drawing/2014/main" id="{B38365F7-67C9-4708-90C8-8634EFE6070B}"/>
              </a:ext>
            </a:extLst>
          </p:cNvPr>
          <p:cNvSpPr/>
          <p:nvPr/>
        </p:nvSpPr>
        <p:spPr>
          <a:xfrm>
            <a:off x="2129129" y="401931"/>
            <a:ext cx="7928975" cy="523220"/>
          </a:xfrm>
          <a:prstGeom prst="rect">
            <a:avLst/>
          </a:prstGeom>
        </p:spPr>
        <p:txBody>
          <a:bodyPr wrap="square">
            <a:spAutoFit/>
          </a:bodyPr>
          <a:lstStyle/>
          <a:p>
            <a:pPr algn="ctr"/>
            <a:r>
              <a:rPr lang="el-GR" sz="2800" spc="-100" dirty="0">
                <a:solidFill>
                  <a:schemeClr val="tx2">
                    <a:lumMod val="75000"/>
                  </a:schemeClr>
                </a:solidFill>
                <a:latin typeface="+mj-lt"/>
                <a:ea typeface="+mj-ea"/>
                <a:cs typeface="+mj-cs"/>
              </a:rPr>
              <a:t>Δημιουργία Οριζόντιων Μη Ιεραρχικών Σχέσεων</a:t>
            </a:r>
          </a:p>
        </p:txBody>
      </p:sp>
      <p:pic>
        <p:nvPicPr>
          <p:cNvPr id="10" name="Γραφικό 9" descr="Ιεραρχία">
            <a:extLst>
              <a:ext uri="{FF2B5EF4-FFF2-40B4-BE49-F238E27FC236}">
                <a16:creationId xmlns="" xmlns:a16="http://schemas.microsoft.com/office/drawing/2014/main" id="{22AB435E-BA33-4827-B9C5-C7567B8E96D2}"/>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93146" y="3976669"/>
            <a:ext cx="914400" cy="914400"/>
          </a:xfrm>
          <a:prstGeom prst="rect">
            <a:avLst/>
          </a:prstGeom>
        </p:spPr>
      </p:pic>
      <p:pic>
        <p:nvPicPr>
          <p:cNvPr id="19" name="Γραφικό 18" descr="Σύσκεψη">
            <a:extLst>
              <a:ext uri="{FF2B5EF4-FFF2-40B4-BE49-F238E27FC236}">
                <a16:creationId xmlns="" xmlns:a16="http://schemas.microsoft.com/office/drawing/2014/main" id="{964EBE4F-B5F3-40D7-B2E2-76E9F1FAAAF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237365" y="3976669"/>
            <a:ext cx="914400" cy="914400"/>
          </a:xfrm>
          <a:prstGeom prst="rect">
            <a:avLst/>
          </a:prstGeom>
        </p:spPr>
      </p:pic>
    </p:spTree>
    <p:extLst>
      <p:ext uri="{BB962C8B-B14F-4D97-AF65-F5344CB8AC3E}">
        <p14:creationId xmlns="" xmlns:p14="http://schemas.microsoft.com/office/powerpoint/2010/main" val="9439298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Î£ÏÎµÏÎ¹ÎºÎ® ÎµÎ¹ÎºÏÎ½Î±">
            <a:extLst>
              <a:ext uri="{FF2B5EF4-FFF2-40B4-BE49-F238E27FC236}">
                <a16:creationId xmlns="" xmlns:a16="http://schemas.microsoft.com/office/drawing/2014/main" id="{1909A8F6-4CB3-40C6-9AA6-83067749BE6E}"/>
              </a:ext>
            </a:extLst>
          </p:cNvPr>
          <p:cNvPicPr>
            <a:picLocks noChangeAspect="1" noChangeArrowheads="1"/>
          </p:cNvPicPr>
          <p:nvPr/>
        </p:nvPicPr>
        <p:blipFill rotWithShape="1">
          <a:blip r:embed="rId2">
            <a:grayscl/>
            <a:extLst>
              <a:ext uri="{28A0092B-C50C-407E-A947-70E740481C1C}">
                <a14:useLocalDpi xmlns="" xmlns:a14="http://schemas.microsoft.com/office/drawing/2010/main" val="0"/>
              </a:ext>
            </a:extLst>
          </a:blip>
          <a:srcRect l="3361" r="-2" b="-2"/>
          <a:stretch/>
        </p:blipFill>
        <p:spPr bwMode="auto">
          <a:xfrm>
            <a:off x="838200" y="-3810"/>
            <a:ext cx="9928860" cy="6858001"/>
          </a:xfrm>
          <a:prstGeom prst="rect">
            <a:avLst/>
          </a:prstGeom>
          <a:noFill/>
          <a:extLst>
            <a:ext uri="{909E8E84-426E-40DD-AFC4-6F175D3DCCD1}">
              <a14:hiddenFill xmlns="" xmlns:a14="http://schemas.microsoft.com/office/drawing/2010/main">
                <a:solidFill>
                  <a:srgbClr val="FFFFFF"/>
                </a:solidFill>
              </a14:hiddenFill>
            </a:ext>
          </a:extLst>
        </p:spPr>
      </p:pic>
      <p:pic>
        <p:nvPicPr>
          <p:cNvPr id="71" name="Picture 70">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1837835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a:xfrm>
            <a:off x="6330320" y="7064776"/>
            <a:ext cx="4114800" cy="206104"/>
          </a:xfrm>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a:xfrm>
            <a:off x="11403513" y="6211193"/>
            <a:ext cx="537262" cy="365125"/>
          </a:xfrm>
        </p:spPr>
        <p:txBody>
          <a:bodyPr rtlCol="0"/>
          <a:lstStyle/>
          <a:p>
            <a:pPr rtl="0"/>
            <a:fld id="{19B51A1E-902D-48AF-9020-955120F399B6}" type="slidenum">
              <a:rPr lang="el-GR" smtClean="0"/>
              <a:pPr rtl="0"/>
              <a:t>36</a:t>
            </a:fld>
            <a:endParaRPr lang="el-GR" dirty="0"/>
          </a:p>
        </p:txBody>
      </p:sp>
      <p:sp>
        <p:nvSpPr>
          <p:cNvPr id="55" name="TextBox 37"/>
          <p:cNvSpPr txBox="1"/>
          <p:nvPr/>
        </p:nvSpPr>
        <p:spPr>
          <a:xfrm>
            <a:off x="9849030" y="603596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aphicFrame>
        <p:nvGraphicFramePr>
          <p:cNvPr id="53" name="Γράφημα 52">
            <a:extLst>
              <a:ext uri="{FF2B5EF4-FFF2-40B4-BE49-F238E27FC236}">
                <a16:creationId xmlns="" xmlns:a16="http://schemas.microsoft.com/office/drawing/2014/main" id="{58E82D56-0ADB-4D4D-9EB2-431F8E62754D}"/>
              </a:ext>
            </a:extLst>
          </p:cNvPr>
          <p:cNvGraphicFramePr/>
          <p:nvPr>
            <p:extLst>
              <p:ext uri="{D42A27DB-BD31-4B8C-83A1-F6EECF244321}">
                <p14:modId xmlns="" xmlns:p14="http://schemas.microsoft.com/office/powerpoint/2010/main" val="3608495335"/>
              </p:ext>
            </p:extLst>
          </p:nvPr>
        </p:nvGraphicFramePr>
        <p:xfrm>
          <a:off x="6692307" y="488520"/>
          <a:ext cx="3842079" cy="31951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Γράφημα 53">
            <a:extLst>
              <a:ext uri="{FF2B5EF4-FFF2-40B4-BE49-F238E27FC236}">
                <a16:creationId xmlns="" xmlns:a16="http://schemas.microsoft.com/office/drawing/2014/main" id="{2FB571CE-F913-405C-A5B4-EBBC62C2D73B}"/>
              </a:ext>
            </a:extLst>
          </p:cNvPr>
          <p:cNvGraphicFramePr/>
          <p:nvPr>
            <p:extLst>
              <p:ext uri="{D42A27DB-BD31-4B8C-83A1-F6EECF244321}">
                <p14:modId xmlns="" xmlns:p14="http://schemas.microsoft.com/office/powerpoint/2010/main" val="1395982840"/>
              </p:ext>
            </p:extLst>
          </p:nvPr>
        </p:nvGraphicFramePr>
        <p:xfrm>
          <a:off x="1687370" y="964505"/>
          <a:ext cx="2550258" cy="2345273"/>
        </p:xfrm>
        <a:graphic>
          <a:graphicData uri="http://schemas.openxmlformats.org/drawingml/2006/chart">
            <c:chart xmlns:c="http://schemas.openxmlformats.org/drawingml/2006/chart" xmlns:r="http://schemas.openxmlformats.org/officeDocument/2006/relationships" r:id="rId4"/>
          </a:graphicData>
        </a:graphic>
      </p:graphicFrame>
      <p:sp>
        <p:nvSpPr>
          <p:cNvPr id="56" name="Text Placeholder 24">
            <a:extLst>
              <a:ext uri="{FF2B5EF4-FFF2-40B4-BE49-F238E27FC236}">
                <a16:creationId xmlns="" xmlns:a16="http://schemas.microsoft.com/office/drawing/2014/main" id="{19D1DC9D-38BB-4CEE-A918-A2090701A377}"/>
              </a:ext>
            </a:extLst>
          </p:cNvPr>
          <p:cNvSpPr txBox="1">
            <a:spLocks/>
          </p:cNvSpPr>
          <p:nvPr/>
        </p:nvSpPr>
        <p:spPr>
          <a:xfrm>
            <a:off x="7459440" y="1227309"/>
            <a:ext cx="2324502" cy="181682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Συγκεντρώνουν</a:t>
            </a:r>
            <a:r>
              <a:rPr lang="el-GR" sz="1800" dirty="0"/>
              <a:t> </a:t>
            </a:r>
            <a:r>
              <a:rPr lang="el-GR" sz="1800" b="1" dirty="0"/>
              <a:t>την λήψη αποφάσεων</a:t>
            </a:r>
            <a:r>
              <a:rPr lang="el-GR" sz="1800" dirty="0"/>
              <a:t> με το να φέρνουν την απαραίτητη πληροφόρηση στα ανώτερα ή ανώτατα διοικητικά στελέχη</a:t>
            </a:r>
          </a:p>
        </p:txBody>
      </p:sp>
      <p:sp>
        <p:nvSpPr>
          <p:cNvPr id="6" name="Ορθογώνιο 5">
            <a:extLst>
              <a:ext uri="{FF2B5EF4-FFF2-40B4-BE49-F238E27FC236}">
                <a16:creationId xmlns="" xmlns:a16="http://schemas.microsoft.com/office/drawing/2014/main" id="{CB7C95C6-F9F3-4BDB-A98A-70C3226DA2B3}"/>
              </a:ext>
            </a:extLst>
          </p:cNvPr>
          <p:cNvSpPr/>
          <p:nvPr/>
        </p:nvSpPr>
        <p:spPr>
          <a:xfrm>
            <a:off x="2115509" y="1646440"/>
            <a:ext cx="1693980" cy="923330"/>
          </a:xfrm>
          <a:prstGeom prst="rect">
            <a:avLst/>
          </a:prstGeom>
        </p:spPr>
        <p:txBody>
          <a:bodyPr wrap="square">
            <a:spAutoFit/>
          </a:bodyPr>
          <a:lstStyle/>
          <a:p>
            <a:pPr algn="ctr"/>
            <a:r>
              <a:rPr lang="en-US" b="1" dirty="0">
                <a:solidFill>
                  <a:schemeClr val="tx1">
                    <a:lumMod val="75000"/>
                    <a:lumOff val="25000"/>
                  </a:schemeClr>
                </a:solidFill>
              </a:rPr>
              <a:t>T</a:t>
            </a:r>
            <a:r>
              <a:rPr lang="el-GR" b="1" dirty="0">
                <a:solidFill>
                  <a:schemeClr val="tx1">
                    <a:lumMod val="75000"/>
                    <a:lumOff val="25000"/>
                  </a:schemeClr>
                </a:solidFill>
              </a:rPr>
              <a:t>α κάθετα πληροφοριακά συστήματα</a:t>
            </a:r>
          </a:p>
        </p:txBody>
      </p:sp>
      <p:cxnSp>
        <p:nvCxnSpPr>
          <p:cNvPr id="10" name="Ευθύγραμμο βέλος σύνδεσης 9">
            <a:extLst>
              <a:ext uri="{FF2B5EF4-FFF2-40B4-BE49-F238E27FC236}">
                <a16:creationId xmlns="" xmlns:a16="http://schemas.microsoft.com/office/drawing/2014/main" id="{3A616835-ABF5-4973-BAC0-FAFF7272193F}"/>
              </a:ext>
            </a:extLst>
          </p:cNvPr>
          <p:cNvCxnSpPr>
            <a:cxnSpLocks/>
          </p:cNvCxnSpPr>
          <p:nvPr/>
        </p:nvCxnSpPr>
        <p:spPr>
          <a:xfrm>
            <a:off x="4613408" y="2137141"/>
            <a:ext cx="2082348"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6" name="Γράφημα 15">
            <a:extLst>
              <a:ext uri="{FF2B5EF4-FFF2-40B4-BE49-F238E27FC236}">
                <a16:creationId xmlns="" xmlns:a16="http://schemas.microsoft.com/office/drawing/2014/main" id="{3CB66208-9D6D-4317-9CB2-18CC25439A11}"/>
              </a:ext>
            </a:extLst>
          </p:cNvPr>
          <p:cNvGraphicFramePr/>
          <p:nvPr>
            <p:extLst>
              <p:ext uri="{D42A27DB-BD31-4B8C-83A1-F6EECF244321}">
                <p14:modId xmlns="" xmlns:p14="http://schemas.microsoft.com/office/powerpoint/2010/main" val="1116921331"/>
              </p:ext>
            </p:extLst>
          </p:nvPr>
        </p:nvGraphicFramePr>
        <p:xfrm>
          <a:off x="6692307" y="3688176"/>
          <a:ext cx="3842079" cy="319512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Γράφημα 16">
            <a:extLst>
              <a:ext uri="{FF2B5EF4-FFF2-40B4-BE49-F238E27FC236}">
                <a16:creationId xmlns="" xmlns:a16="http://schemas.microsoft.com/office/drawing/2014/main" id="{5E18EDB8-029D-47B3-BF0A-087AEE0DD116}"/>
              </a:ext>
            </a:extLst>
          </p:cNvPr>
          <p:cNvGraphicFramePr/>
          <p:nvPr>
            <p:extLst>
              <p:ext uri="{D42A27DB-BD31-4B8C-83A1-F6EECF244321}">
                <p14:modId xmlns="" xmlns:p14="http://schemas.microsoft.com/office/powerpoint/2010/main" val="4137217824"/>
              </p:ext>
            </p:extLst>
          </p:nvPr>
        </p:nvGraphicFramePr>
        <p:xfrm>
          <a:off x="1687370" y="4164161"/>
          <a:ext cx="2550258" cy="2345273"/>
        </p:xfrm>
        <a:graphic>
          <a:graphicData uri="http://schemas.openxmlformats.org/drawingml/2006/chart">
            <c:chart xmlns:c="http://schemas.openxmlformats.org/drawingml/2006/chart" xmlns:r="http://schemas.openxmlformats.org/officeDocument/2006/relationships" r:id="rId6"/>
          </a:graphicData>
        </a:graphic>
      </p:graphicFrame>
      <p:sp>
        <p:nvSpPr>
          <p:cNvPr id="18" name="Text Placeholder 24">
            <a:extLst>
              <a:ext uri="{FF2B5EF4-FFF2-40B4-BE49-F238E27FC236}">
                <a16:creationId xmlns="" xmlns:a16="http://schemas.microsoft.com/office/drawing/2014/main" id="{9372A2C6-2AF4-404A-BCDD-282652074355}"/>
              </a:ext>
            </a:extLst>
          </p:cNvPr>
          <p:cNvSpPr txBox="1">
            <a:spLocks/>
          </p:cNvSpPr>
          <p:nvPr/>
        </p:nvSpPr>
        <p:spPr>
          <a:xfrm>
            <a:off x="7459440" y="4742643"/>
            <a:ext cx="2324502" cy="149661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800" b="1" dirty="0"/>
              <a:t>Αποκεντρώνουν τη λήψη </a:t>
            </a:r>
            <a:r>
              <a:rPr lang="el-GR" sz="1800" dirty="0"/>
              <a:t>αποφάσεων στα άτομα που έχουν τη σχετική πληροφόρηση</a:t>
            </a:r>
          </a:p>
        </p:txBody>
      </p:sp>
      <p:sp>
        <p:nvSpPr>
          <p:cNvPr id="21" name="Ορθογώνιο 20">
            <a:extLst>
              <a:ext uri="{FF2B5EF4-FFF2-40B4-BE49-F238E27FC236}">
                <a16:creationId xmlns="" xmlns:a16="http://schemas.microsoft.com/office/drawing/2014/main" id="{2E15A680-E077-4727-B160-B1B6CA909066}"/>
              </a:ext>
            </a:extLst>
          </p:cNvPr>
          <p:cNvSpPr/>
          <p:nvPr/>
        </p:nvSpPr>
        <p:spPr>
          <a:xfrm>
            <a:off x="2115509" y="5013631"/>
            <a:ext cx="1693980" cy="646331"/>
          </a:xfrm>
          <a:prstGeom prst="rect">
            <a:avLst/>
          </a:prstGeom>
        </p:spPr>
        <p:txBody>
          <a:bodyPr wrap="square">
            <a:spAutoFit/>
          </a:bodyPr>
          <a:lstStyle/>
          <a:p>
            <a:pPr algn="ctr"/>
            <a:r>
              <a:rPr lang="el-GR" b="1" dirty="0">
                <a:solidFill>
                  <a:schemeClr val="tx1">
                    <a:lumMod val="75000"/>
                    <a:lumOff val="25000"/>
                  </a:schemeClr>
                </a:solidFill>
              </a:rPr>
              <a:t>Οι οριζόντιες σχέσεις</a:t>
            </a:r>
          </a:p>
        </p:txBody>
      </p:sp>
      <p:cxnSp>
        <p:nvCxnSpPr>
          <p:cNvPr id="22" name="Ευθύγραμμο βέλος σύνδεσης 21">
            <a:extLst>
              <a:ext uri="{FF2B5EF4-FFF2-40B4-BE49-F238E27FC236}">
                <a16:creationId xmlns="" xmlns:a16="http://schemas.microsoft.com/office/drawing/2014/main" id="{20234B07-A1B8-40AF-8617-7B6C94E5500B}"/>
              </a:ext>
            </a:extLst>
          </p:cNvPr>
          <p:cNvCxnSpPr>
            <a:cxnSpLocks/>
          </p:cNvCxnSpPr>
          <p:nvPr/>
        </p:nvCxnSpPr>
        <p:spPr>
          <a:xfrm>
            <a:off x="4613408" y="5336797"/>
            <a:ext cx="2082348"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483621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79054" y="33546"/>
            <a:ext cx="4860000" cy="5625849"/>
          </a:xfrm>
        </p:spPr>
        <p:txBody>
          <a:bodyPr rtlCol="0"/>
          <a:lstStyle/>
          <a:p>
            <a:pPr algn="ctr"/>
            <a:r>
              <a:rPr lang="el-GR" sz="2800" dirty="0"/>
              <a:t>1</a:t>
            </a:r>
            <a:r>
              <a:rPr lang="el-GR" sz="2800" baseline="30000" dirty="0"/>
              <a:t>η  </a:t>
            </a:r>
            <a:r>
              <a:rPr lang="el-GR" sz="2800" dirty="0"/>
              <a:t>στρατηγική </a:t>
            </a:r>
            <a:br>
              <a:rPr lang="el-GR" sz="2800" dirty="0"/>
            </a:br>
            <a:r>
              <a:rPr lang="el-GR" sz="2800" dirty="0"/>
              <a:t>Οριζόντιων Μη - Ιεραρχικών Σχέσεων</a:t>
            </a:r>
          </a:p>
        </p:txBody>
      </p:sp>
      <p:sp>
        <p:nvSpPr>
          <p:cNvPr id="6" name="Θέση περιεχομένου 5"/>
          <p:cNvSpPr>
            <a:spLocks noGrp="1"/>
          </p:cNvSpPr>
          <p:nvPr>
            <p:ph type="subTitle" idx="1"/>
          </p:nvPr>
        </p:nvSpPr>
        <p:spPr>
          <a:xfrm>
            <a:off x="569557" y="3227731"/>
            <a:ext cx="6099998" cy="821582"/>
          </a:xfrm>
        </p:spPr>
        <p:txBody>
          <a:bodyPr rtlCol="0"/>
          <a:lstStyle/>
          <a:p>
            <a:pPr algn="ctr"/>
            <a:r>
              <a:rPr lang="el-GR" sz="1600" dirty="0"/>
              <a:t>Ο </a:t>
            </a:r>
            <a:r>
              <a:rPr lang="el-GR" sz="1600" b="1" dirty="0"/>
              <a:t>πρώτος</a:t>
            </a:r>
            <a:r>
              <a:rPr lang="el-GR" sz="1600" dirty="0"/>
              <a:t> και </a:t>
            </a:r>
            <a:r>
              <a:rPr lang="el-GR" sz="1600" b="1" dirty="0"/>
              <a:t>απλούστερος τρόπος </a:t>
            </a:r>
            <a:r>
              <a:rPr lang="el-GR" sz="1600" dirty="0"/>
              <a:t>για την αποκέντρωση και την αύξηση του συντονισμού μεταξύ των λειτουργικών τμημάτων</a:t>
            </a:r>
          </a:p>
          <a:p>
            <a:pPr algn="ctr"/>
            <a:endParaRPr lang="el-GR" sz="16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37</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17" name="Θέση περιεχομένου 5"/>
          <p:cNvSpPr txBox="1"/>
          <p:nvPr/>
        </p:nvSpPr>
        <p:spPr>
          <a:xfrm>
            <a:off x="569557" y="4535752"/>
            <a:ext cx="6099998" cy="109210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είναι </a:t>
            </a:r>
            <a:r>
              <a:rPr lang="el-GR" sz="1600" b="1" dirty="0"/>
              <a:t>η δημιουργία οριζόντιων επαφών μεταξύ τμημάτων ή ατόμων</a:t>
            </a:r>
            <a:r>
              <a:rPr lang="el-GR" sz="1600" dirty="0"/>
              <a:t> που εμπλέκονται στη διευθέτηση (ή επίλυση) και προώθηση κοινών προβλημάτων</a:t>
            </a:r>
          </a:p>
          <a:p>
            <a:pPr marL="0" indent="0" algn="ctr">
              <a:spcBef>
                <a:spcPts val="0"/>
              </a:spcBef>
              <a:spcAft>
                <a:spcPts val="1500"/>
              </a:spcAft>
              <a:buNone/>
            </a:pPr>
            <a:endParaRPr lang="el-GR" sz="1600" noProof="1"/>
          </a:p>
          <a:p>
            <a:pPr marL="0" indent="0" algn="ctr">
              <a:spcBef>
                <a:spcPts val="0"/>
              </a:spcBef>
              <a:spcAft>
                <a:spcPts val="1500"/>
              </a:spcAft>
              <a:buFont typeface="Calibri" panose="020F0502020204030204" pitchFamily="34" charset="0"/>
              <a:buNone/>
            </a:pPr>
            <a:endParaRPr lang="el-GR" sz="1600" noProof="1"/>
          </a:p>
        </p:txBody>
      </p:sp>
      <p:sp>
        <p:nvSpPr>
          <p:cNvPr id="18" name="TextBox 17"/>
          <p:cNvSpPr txBox="1"/>
          <p:nvPr/>
        </p:nvSpPr>
        <p:spPr>
          <a:xfrm>
            <a:off x="9737124" y="6090313"/>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19" name="Ορθογώνιο 6" descr="Κάτω διαχωριστική γραμμή"/>
          <p:cNvSpPr/>
          <p:nvPr/>
        </p:nvSpPr>
        <p:spPr>
          <a:xfrm>
            <a:off x="7222185" y="2784017"/>
            <a:ext cx="4779291" cy="1030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7" name="Ορθογώνιο 6" descr="Κάτω διαχωριστική γραμμή"/>
          <p:cNvSpPr/>
          <p:nvPr/>
        </p:nvSpPr>
        <p:spPr>
          <a:xfrm flipV="1">
            <a:off x="7222185" y="295937"/>
            <a:ext cx="4779291" cy="941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7" name="Γραφικό 6" descr="Βέλος: Περιστροφή δεξιά">
            <a:extLst>
              <a:ext uri="{FF2B5EF4-FFF2-40B4-BE49-F238E27FC236}">
                <a16:creationId xmlns="" xmlns:a16="http://schemas.microsoft.com/office/drawing/2014/main" id="{63B1D56D-A60E-4A73-A42A-60BA3D9B90A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19975" y="3790824"/>
            <a:ext cx="600671" cy="600671"/>
          </a:xfrm>
          <a:prstGeom prst="rect">
            <a:avLst/>
          </a:prstGeom>
        </p:spPr>
      </p:pic>
      <p:pic>
        <p:nvPicPr>
          <p:cNvPr id="1026" name="Picture 2" descr="ÎÏÎ¿ÏÎ­Î»ÎµÏÎ¼Î± ÎµÎ¹ÎºÏÎ½Î±Ï Î³Î¹Î± COMPUTER images">
            <a:extLst>
              <a:ext uri="{FF2B5EF4-FFF2-40B4-BE49-F238E27FC236}">
                <a16:creationId xmlns="" xmlns:a16="http://schemas.microsoft.com/office/drawing/2014/main" id="{B8AEFD51-1AE9-402D-91AC-4368251D75A2}"/>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328951" y="403946"/>
            <a:ext cx="4592690" cy="2393952"/>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Ορθογώνιο 9">
            <a:extLst>
              <a:ext uri="{FF2B5EF4-FFF2-40B4-BE49-F238E27FC236}">
                <a16:creationId xmlns="" xmlns:a16="http://schemas.microsoft.com/office/drawing/2014/main" id="{97E4B20E-817F-41D3-9862-0C22A6BC2BA7}"/>
              </a:ext>
            </a:extLst>
          </p:cNvPr>
          <p:cNvSpPr/>
          <p:nvPr/>
        </p:nvSpPr>
        <p:spPr>
          <a:xfrm>
            <a:off x="506927" y="1308534"/>
            <a:ext cx="6225258" cy="584775"/>
          </a:xfrm>
          <a:prstGeom prst="rect">
            <a:avLst/>
          </a:prstGeom>
        </p:spPr>
        <p:txBody>
          <a:bodyPr wrap="square">
            <a:spAutoFit/>
          </a:bodyPr>
          <a:lstStyle/>
          <a:p>
            <a:pPr algn="ctr"/>
            <a:r>
              <a:rPr lang="el-GR" sz="1600" dirty="0">
                <a:solidFill>
                  <a:schemeClr val="tx1">
                    <a:lumMod val="75000"/>
                    <a:lumOff val="25000"/>
                  </a:schemeClr>
                </a:solidFill>
              </a:rPr>
              <a:t>Η στρατηγική των Οριζόντιων Μη - Ιεραρχικών Σχέσεων</a:t>
            </a:r>
          </a:p>
          <a:p>
            <a:pPr algn="ctr"/>
            <a:r>
              <a:rPr lang="el-GR" sz="1600" dirty="0">
                <a:solidFill>
                  <a:schemeClr val="tx1">
                    <a:lumMod val="75000"/>
                    <a:lumOff val="25000"/>
                  </a:schemeClr>
                </a:solidFill>
              </a:rPr>
              <a:t> μπορεί να υλοποιηθεί με </a:t>
            </a:r>
            <a:r>
              <a:rPr lang="el-GR" sz="1600" b="1" dirty="0">
                <a:solidFill>
                  <a:schemeClr val="tx1">
                    <a:lumMod val="75000"/>
                    <a:lumOff val="25000"/>
                  </a:schemeClr>
                </a:solidFill>
              </a:rPr>
              <a:t>δύο γενικούς τρόπους</a:t>
            </a:r>
          </a:p>
        </p:txBody>
      </p:sp>
    </p:spTree>
    <p:extLst>
      <p:ext uri="{BB962C8B-B14F-4D97-AF65-F5344CB8AC3E}">
        <p14:creationId xmlns="" xmlns:p14="http://schemas.microsoft.com/office/powerpoint/2010/main" val="1344937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79054" y="33546"/>
            <a:ext cx="4860000" cy="5625849"/>
          </a:xfrm>
        </p:spPr>
        <p:txBody>
          <a:bodyPr rtlCol="0"/>
          <a:lstStyle/>
          <a:p>
            <a:pPr algn="ctr"/>
            <a:endParaRPr lang="el-GR" sz="32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38</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18" name="TextBox 17"/>
          <p:cNvSpPr txBox="1"/>
          <p:nvPr/>
        </p:nvSpPr>
        <p:spPr>
          <a:xfrm>
            <a:off x="9737124" y="6090313"/>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19" name="Ορθογώνιο 6" descr="Κάτω διαχωριστική γραμμή"/>
          <p:cNvSpPr/>
          <p:nvPr/>
        </p:nvSpPr>
        <p:spPr>
          <a:xfrm>
            <a:off x="7259763" y="5489633"/>
            <a:ext cx="4779291" cy="1030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7" name="Ορθογώνιο 6" descr="Κάτω διαχωριστική γραμμή"/>
          <p:cNvSpPr/>
          <p:nvPr/>
        </p:nvSpPr>
        <p:spPr>
          <a:xfrm flipV="1">
            <a:off x="7259763" y="295937"/>
            <a:ext cx="4779291" cy="941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Υπότιτλος 6">
            <a:extLst>
              <a:ext uri="{FF2B5EF4-FFF2-40B4-BE49-F238E27FC236}">
                <a16:creationId xmlns="" xmlns:a16="http://schemas.microsoft.com/office/drawing/2014/main" id="{46A48E26-BD3A-4824-9836-6038B586E45D}"/>
              </a:ext>
            </a:extLst>
          </p:cNvPr>
          <p:cNvSpPr>
            <a:spLocks noGrp="1"/>
          </p:cNvSpPr>
          <p:nvPr>
            <p:ph type="subTitle" idx="1"/>
          </p:nvPr>
        </p:nvSpPr>
        <p:spPr/>
        <p:txBody>
          <a:bodyPr/>
          <a:lstStyle/>
          <a:p>
            <a:endParaRPr lang="el-GR"/>
          </a:p>
        </p:txBody>
      </p:sp>
      <p:sp>
        <p:nvSpPr>
          <p:cNvPr id="14" name="Ορθογώνιο 13">
            <a:extLst>
              <a:ext uri="{FF2B5EF4-FFF2-40B4-BE49-F238E27FC236}">
                <a16:creationId xmlns="" xmlns:a16="http://schemas.microsoft.com/office/drawing/2014/main" id="{54D7B008-B1D0-4750-A3C5-CC14188A5F0D}"/>
              </a:ext>
            </a:extLst>
          </p:cNvPr>
          <p:cNvSpPr/>
          <p:nvPr/>
        </p:nvSpPr>
        <p:spPr>
          <a:xfrm>
            <a:off x="506926" y="1187912"/>
            <a:ext cx="6225259" cy="584775"/>
          </a:xfrm>
          <a:prstGeom prst="rect">
            <a:avLst/>
          </a:prstGeom>
        </p:spPr>
        <p:txBody>
          <a:bodyPr wrap="square">
            <a:spAutoFit/>
          </a:bodyPr>
          <a:lstStyle/>
          <a:p>
            <a:pPr marL="285750" indent="-285750" algn="just">
              <a:buClr>
                <a:schemeClr val="accent1"/>
              </a:buClr>
              <a:buFont typeface="Courier New" panose="02070309020205020404" pitchFamily="49" charset="0"/>
              <a:buChar char="o"/>
            </a:pPr>
            <a:r>
              <a:rPr lang="el-GR" sz="1600" dirty="0">
                <a:solidFill>
                  <a:schemeClr val="tx1">
                    <a:lumMod val="75000"/>
                    <a:lumOff val="25000"/>
                  </a:schemeClr>
                </a:solidFill>
              </a:rPr>
              <a:t>Ο </a:t>
            </a:r>
            <a:r>
              <a:rPr lang="el-GR" sz="1600" b="1" dirty="0">
                <a:solidFill>
                  <a:schemeClr val="tx1">
                    <a:lumMod val="75000"/>
                    <a:lumOff val="25000"/>
                  </a:schemeClr>
                </a:solidFill>
              </a:rPr>
              <a:t>στόχος</a:t>
            </a:r>
            <a:r>
              <a:rPr lang="el-GR" sz="1600" dirty="0">
                <a:solidFill>
                  <a:schemeClr val="tx1">
                    <a:lumMod val="75000"/>
                    <a:lumOff val="25000"/>
                  </a:schemeClr>
                </a:solidFill>
              </a:rPr>
              <a:t> στην περίπτωση αυτή, είναι να διευκολυνθεί η λήψη κοινών συμμετοχικών αποφάσεων στα κατώτερα κλιμάκια.</a:t>
            </a:r>
          </a:p>
        </p:txBody>
      </p:sp>
      <p:sp>
        <p:nvSpPr>
          <p:cNvPr id="15" name="Ορθογώνιο 14">
            <a:extLst>
              <a:ext uri="{FF2B5EF4-FFF2-40B4-BE49-F238E27FC236}">
                <a16:creationId xmlns="" xmlns:a16="http://schemas.microsoft.com/office/drawing/2014/main" id="{AA8EA60D-ED4C-4D7A-A8E6-A0B647A4EFBD}"/>
              </a:ext>
            </a:extLst>
          </p:cNvPr>
          <p:cNvSpPr/>
          <p:nvPr/>
        </p:nvSpPr>
        <p:spPr>
          <a:xfrm>
            <a:off x="506925" y="2598003"/>
            <a:ext cx="6225259" cy="584775"/>
          </a:xfrm>
          <a:prstGeom prst="rect">
            <a:avLst/>
          </a:prstGeom>
        </p:spPr>
        <p:txBody>
          <a:bodyPr wrap="square">
            <a:spAutoFit/>
          </a:bodyPr>
          <a:lstStyle/>
          <a:p>
            <a:pPr marL="285750" indent="-285750" algn="just">
              <a:buClr>
                <a:schemeClr val="accent1"/>
              </a:buClr>
              <a:buFont typeface="Courier New" panose="02070309020205020404" pitchFamily="49" charset="0"/>
              <a:buChar char="o"/>
            </a:pPr>
            <a:r>
              <a:rPr lang="en-US" sz="1600" dirty="0">
                <a:solidFill>
                  <a:schemeClr val="tx1">
                    <a:lumMod val="75000"/>
                    <a:lumOff val="25000"/>
                  </a:schemeClr>
                </a:solidFill>
              </a:rPr>
              <a:t>O</a:t>
            </a:r>
            <a:r>
              <a:rPr lang="el-GR" sz="1600" dirty="0">
                <a:solidFill>
                  <a:schemeClr val="tx1">
                    <a:lumMod val="75000"/>
                    <a:lumOff val="25000"/>
                  </a:schemeClr>
                </a:solidFill>
              </a:rPr>
              <a:t> </a:t>
            </a:r>
            <a:r>
              <a:rPr lang="el-GR" sz="1600" b="1" dirty="0">
                <a:solidFill>
                  <a:schemeClr val="tx1">
                    <a:lumMod val="75000"/>
                    <a:lumOff val="25000"/>
                  </a:schemeClr>
                </a:solidFill>
              </a:rPr>
              <a:t>τρόπος</a:t>
            </a:r>
            <a:r>
              <a:rPr lang="el-GR" sz="1600" dirty="0">
                <a:solidFill>
                  <a:schemeClr val="tx1">
                    <a:lumMod val="75000"/>
                    <a:lumOff val="25000"/>
                  </a:schemeClr>
                </a:solidFill>
              </a:rPr>
              <a:t> αυτός έχει το βασικό </a:t>
            </a:r>
            <a:r>
              <a:rPr lang="el-GR" sz="1600" b="1" dirty="0">
                <a:solidFill>
                  <a:schemeClr val="tx1">
                    <a:lumMod val="75000"/>
                    <a:lumOff val="25000"/>
                  </a:schemeClr>
                </a:solidFill>
              </a:rPr>
              <a:t>πλεονέκτημα</a:t>
            </a:r>
            <a:r>
              <a:rPr lang="el-GR" sz="1600" dirty="0">
                <a:solidFill>
                  <a:schemeClr val="tx1">
                    <a:lumMod val="75000"/>
                    <a:lumOff val="25000"/>
                  </a:schemeClr>
                </a:solidFill>
              </a:rPr>
              <a:t> ότι αυξάνει τον αριθμό των διοικητικών στελεχών που μπορούν:</a:t>
            </a:r>
          </a:p>
        </p:txBody>
      </p:sp>
      <p:pic>
        <p:nvPicPr>
          <p:cNvPr id="1026" name="Picture 2" descr="Î£ÏÎµÏÎ¹ÎºÎ® ÎµÎ¹ÎºÏÎ½Î±">
            <a:extLst>
              <a:ext uri="{FF2B5EF4-FFF2-40B4-BE49-F238E27FC236}">
                <a16:creationId xmlns="" xmlns:a16="http://schemas.microsoft.com/office/drawing/2014/main" id="{444B00ED-410D-4E0B-824F-F38A97832AA5}"/>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483260" y="444976"/>
            <a:ext cx="4332296" cy="4989746"/>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Θέση κειμένου 5">
            <a:extLst>
              <a:ext uri="{FF2B5EF4-FFF2-40B4-BE49-F238E27FC236}">
                <a16:creationId xmlns="" xmlns:a16="http://schemas.microsoft.com/office/drawing/2014/main" id="{E9BA7376-6EB6-40E3-8AC1-3EEE6D58EEE1}"/>
              </a:ext>
            </a:extLst>
          </p:cNvPr>
          <p:cNvSpPr txBox="1"/>
          <p:nvPr/>
        </p:nvSpPr>
        <p:spPr>
          <a:xfrm>
            <a:off x="1145649" y="3959565"/>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dirty="0"/>
              <a:t>N</a:t>
            </a:r>
            <a:r>
              <a:rPr lang="el-GR" sz="1600" dirty="0"/>
              <a:t>α λειτουργήσουν</a:t>
            </a:r>
            <a:endParaRPr lang="el-GR" sz="1600" b="1" dirty="0"/>
          </a:p>
        </p:txBody>
      </p:sp>
      <p:sp>
        <p:nvSpPr>
          <p:cNvPr id="21" name="Θέση κειμένου 5">
            <a:extLst>
              <a:ext uri="{FF2B5EF4-FFF2-40B4-BE49-F238E27FC236}">
                <a16:creationId xmlns="" xmlns:a16="http://schemas.microsoft.com/office/drawing/2014/main" id="{210A1B70-C26B-4DD6-8E1C-D38888B11064}"/>
              </a:ext>
            </a:extLst>
          </p:cNvPr>
          <p:cNvSpPr txBox="1"/>
          <p:nvPr/>
        </p:nvSpPr>
        <p:spPr>
          <a:xfrm>
            <a:off x="4843997" y="3959473"/>
            <a:ext cx="207507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dirty="0"/>
              <a:t>N</a:t>
            </a:r>
            <a:r>
              <a:rPr lang="el-GR" sz="1600" dirty="0"/>
              <a:t>α ανταποκριθούν</a:t>
            </a:r>
            <a:endParaRPr lang="el-GR" sz="1600" b="1" dirty="0"/>
          </a:p>
        </p:txBody>
      </p:sp>
      <p:sp>
        <p:nvSpPr>
          <p:cNvPr id="22" name="Ορθογώνιο 6" descr="Πλαίσιο επισήμανσης.">
            <a:extLst>
              <a:ext uri="{FF2B5EF4-FFF2-40B4-BE49-F238E27FC236}">
                <a16:creationId xmlns="" xmlns:a16="http://schemas.microsoft.com/office/drawing/2014/main" id="{DE4F210F-6FBA-423E-A67D-5FAD27FB0058}"/>
              </a:ext>
            </a:extLst>
          </p:cNvPr>
          <p:cNvSpPr/>
          <p:nvPr/>
        </p:nvSpPr>
        <p:spPr>
          <a:xfrm rot="10800000" flipV="1">
            <a:off x="966774" y="4389383"/>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Ορθογώνιο 6" descr="Πλαίσιο επισήμανσης.">
            <a:extLst>
              <a:ext uri="{FF2B5EF4-FFF2-40B4-BE49-F238E27FC236}">
                <a16:creationId xmlns="" xmlns:a16="http://schemas.microsoft.com/office/drawing/2014/main" id="{6EB102E5-3029-48C9-B457-D4473E9869DB}"/>
              </a:ext>
            </a:extLst>
          </p:cNvPr>
          <p:cNvSpPr/>
          <p:nvPr/>
        </p:nvSpPr>
        <p:spPr>
          <a:xfrm rot="10800000" flipV="1">
            <a:off x="4514201" y="443842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Γραφικό 8" descr="Νερό">
            <a:extLst>
              <a:ext uri="{FF2B5EF4-FFF2-40B4-BE49-F238E27FC236}">
                <a16:creationId xmlns="" xmlns:a16="http://schemas.microsoft.com/office/drawing/2014/main" id="{714FB71D-4BA6-4BD1-8CB3-E9FE6C59BCF7}"/>
              </a:ext>
            </a:extLst>
          </p:cNvPr>
          <p:cNvSpPr/>
          <p:nvPr/>
        </p:nvSpPr>
        <p:spPr>
          <a:xfrm>
            <a:off x="4574308" y="3890059"/>
            <a:ext cx="269689" cy="360000"/>
          </a:xfrm>
          <a:custGeom>
            <a:avLst/>
            <a:gdLst>
              <a:gd name="connsiteX0" fmla="*/ 245269 w 485775"/>
              <a:gd name="connsiteY0" fmla="*/ 7144 h 733425"/>
              <a:gd name="connsiteX1" fmla="*/ 7144 w 485775"/>
              <a:gd name="connsiteY1" fmla="*/ 492919 h 733425"/>
              <a:gd name="connsiteX2" fmla="*/ 245269 w 485775"/>
              <a:gd name="connsiteY2" fmla="*/ 731044 h 733425"/>
              <a:gd name="connsiteX3" fmla="*/ 483394 w 485775"/>
              <a:gd name="connsiteY3" fmla="*/ 492919 h 733425"/>
              <a:gd name="connsiteX4" fmla="*/ 245269 w 485775"/>
              <a:gd name="connsiteY4" fmla="*/ 7144 h 733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733425">
                <a:moveTo>
                  <a:pt x="245269" y="7144"/>
                </a:moveTo>
                <a:cubicBezTo>
                  <a:pt x="245269" y="7144"/>
                  <a:pt x="7144" y="342424"/>
                  <a:pt x="7144" y="492919"/>
                </a:cubicBezTo>
                <a:cubicBezTo>
                  <a:pt x="7144" y="624364"/>
                  <a:pt x="113824" y="731044"/>
                  <a:pt x="245269" y="731044"/>
                </a:cubicBezTo>
                <a:cubicBezTo>
                  <a:pt x="376714" y="731044"/>
                  <a:pt x="483394" y="624364"/>
                  <a:pt x="483394" y="492919"/>
                </a:cubicBezTo>
                <a:cubicBezTo>
                  <a:pt x="483394" y="341471"/>
                  <a:pt x="245269" y="7144"/>
                  <a:pt x="245269" y="7144"/>
                </a:cubicBezTo>
                <a:close/>
              </a:path>
            </a:pathLst>
          </a:custGeom>
          <a:solidFill>
            <a:schemeClr val="tx1">
              <a:lumMod val="85000"/>
              <a:lumOff val="15000"/>
            </a:schemeClr>
          </a:solidFill>
          <a:ln w="9525" cap="flat">
            <a:noFill/>
            <a:prstDash val="solid"/>
            <a:miter/>
          </a:ln>
        </p:spPr>
        <p:txBody>
          <a:bodyPr rtlCol="0" anchor="ctr"/>
          <a:lstStyle/>
          <a:p>
            <a:endParaRPr lang="el-GR"/>
          </a:p>
        </p:txBody>
      </p:sp>
      <p:sp>
        <p:nvSpPr>
          <p:cNvPr id="8" name="Ορθογώνιο 7">
            <a:extLst>
              <a:ext uri="{FF2B5EF4-FFF2-40B4-BE49-F238E27FC236}">
                <a16:creationId xmlns="" xmlns:a16="http://schemas.microsoft.com/office/drawing/2014/main" id="{C2421E8A-DC7A-4900-B3D3-ECA266108300}"/>
              </a:ext>
            </a:extLst>
          </p:cNvPr>
          <p:cNvSpPr/>
          <p:nvPr/>
        </p:nvSpPr>
        <p:spPr>
          <a:xfrm>
            <a:off x="1763021" y="5096168"/>
            <a:ext cx="4022255" cy="338554"/>
          </a:xfrm>
          <a:prstGeom prst="rect">
            <a:avLst/>
          </a:prstGeom>
        </p:spPr>
        <p:txBody>
          <a:bodyPr wrap="none">
            <a:spAutoFit/>
          </a:bodyPr>
          <a:lstStyle/>
          <a:p>
            <a:r>
              <a:rPr lang="el-GR" sz="1600" dirty="0">
                <a:solidFill>
                  <a:schemeClr val="tx1">
                    <a:lumMod val="75000"/>
                    <a:lumOff val="25000"/>
                  </a:schemeClr>
                </a:solidFill>
              </a:rPr>
              <a:t>σε συνθήκες μεταβαλλόμενου περιβάλλοντος</a:t>
            </a:r>
            <a:endParaRPr lang="el-GR" sz="1600" dirty="0"/>
          </a:p>
        </p:txBody>
      </p:sp>
      <p:pic>
        <p:nvPicPr>
          <p:cNvPr id="10" name="Γραφικό 9" descr="Δίκτυο">
            <a:extLst>
              <a:ext uri="{FF2B5EF4-FFF2-40B4-BE49-F238E27FC236}">
                <a16:creationId xmlns="" xmlns:a16="http://schemas.microsoft.com/office/drawing/2014/main" id="{EBBE208F-702D-4355-BB2F-73985198357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05054" y="3829464"/>
            <a:ext cx="481190" cy="481190"/>
          </a:xfrm>
          <a:prstGeom prst="rect">
            <a:avLst/>
          </a:prstGeom>
        </p:spPr>
      </p:pic>
    </p:spTree>
    <p:extLst>
      <p:ext uri="{BB962C8B-B14F-4D97-AF65-F5344CB8AC3E}">
        <p14:creationId xmlns="" xmlns:p14="http://schemas.microsoft.com/office/powerpoint/2010/main" val="7834503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29"/>
          <p:cNvSpPr>
            <a:spLocks noGrp="1" noRot="1" noChangeAspect="1" noMove="1" noResize="1" noEditPoints="1" noAdjustHandles="1" noChangeArrowheads="1" noChangeShapeType="1" noTextEdit="1"/>
          </p:cNvSpPr>
          <p:nvPr/>
        </p:nvSpPr>
        <p:spPr>
          <a:xfrm>
            <a:off x="6096" y="-4691"/>
            <a:ext cx="544692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1"/>
          <p:cNvPicPr>
            <a:picLocks noGrp="1" noRot="1" noChangeAspect="1" noMove="1" noResize="1" noEditPoints="1" noAdjustHandles="1" noChangeArrowheads="1" noChangeShapeType="1" noCrop="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6" name="Θέση κειμένου 44"/>
          <p:cNvSpPr txBox="1"/>
          <p:nvPr/>
        </p:nvSpPr>
        <p:spPr>
          <a:xfrm>
            <a:off x="288099" y="2531051"/>
            <a:ext cx="4321479" cy="1786515"/>
          </a:xfrm>
          <a:prstGeom prst="ellipse">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2400" b="1" dirty="0">
                <a:solidFill>
                  <a:schemeClr val="bg1"/>
                </a:solidFill>
              </a:rPr>
              <a:t>Παράδειγμα Οριζόντιων Μη - Ιεραρχικών Σχέσεων</a:t>
            </a:r>
            <a:endParaRPr lang="el-GR" sz="2400" dirty="0">
              <a:solidFill>
                <a:schemeClr val="bg1"/>
              </a:solidFill>
            </a:endParaRPr>
          </a:p>
        </p:txBody>
      </p:sp>
      <p:pic>
        <p:nvPicPr>
          <p:cNvPr id="6" name="Εικόνα 5">
            <a:extLst>
              <a:ext uri="{FF2B5EF4-FFF2-40B4-BE49-F238E27FC236}">
                <a16:creationId xmlns="" xmlns:a16="http://schemas.microsoft.com/office/drawing/2014/main" id="{EE15E59C-6CC8-415C-8198-98A7B42CE202}"/>
              </a:ext>
            </a:extLst>
          </p:cNvPr>
          <p:cNvPicPr>
            <a:picLocks noChangeAspect="1" noChangeArrowheads="1"/>
          </p:cNvPicPr>
          <p:nvPr/>
        </p:nvPicPr>
        <p:blipFill>
          <a:blip r:embed="rId3" cstate="print"/>
          <a:srcRect/>
          <a:stretch>
            <a:fillRect/>
          </a:stretch>
        </p:blipFill>
        <p:spPr>
          <a:xfrm>
            <a:off x="6160727" y="-3480373"/>
            <a:ext cx="6300592" cy="6700843"/>
          </a:xfrm>
          <a:prstGeom prst="rect">
            <a:avLst/>
          </a:prstGeom>
          <a:noFill/>
          <a:ln w="9525">
            <a:noFill/>
            <a:miter lim="800000"/>
            <a:headEnd/>
            <a:tailEnd/>
          </a:ln>
        </p:spPr>
      </p:pic>
      <p:sp>
        <p:nvSpPr>
          <p:cNvPr id="2" name="Ορθογώνιο 1">
            <a:extLst>
              <a:ext uri="{FF2B5EF4-FFF2-40B4-BE49-F238E27FC236}">
                <a16:creationId xmlns="" xmlns:a16="http://schemas.microsoft.com/office/drawing/2014/main" id="{C57CBFEA-E9F2-4B22-B92E-D842014072C9}"/>
              </a:ext>
            </a:extLst>
          </p:cNvPr>
          <p:cNvSpPr/>
          <p:nvPr/>
        </p:nvSpPr>
        <p:spPr>
          <a:xfrm>
            <a:off x="5453016" y="3424308"/>
            <a:ext cx="6732888" cy="3539430"/>
          </a:xfrm>
          <a:prstGeom prst="rect">
            <a:avLst/>
          </a:prstGeom>
        </p:spPr>
        <p:txBody>
          <a:bodyPr wrap="square">
            <a:spAutoFit/>
          </a:bodyPr>
          <a:lstStyle/>
          <a:p>
            <a:pPr marL="285750" indent="-285750" algn="just">
              <a:buClr>
                <a:schemeClr val="accent1"/>
              </a:buClr>
              <a:buFont typeface="Courier New" panose="02070309020205020404" pitchFamily="49" charset="0"/>
              <a:buChar char="o"/>
            </a:pPr>
            <a:r>
              <a:rPr lang="el-GR" sz="1600" dirty="0">
                <a:solidFill>
                  <a:schemeClr val="tx1">
                    <a:lumMod val="75000"/>
                    <a:lumOff val="25000"/>
                  </a:schemeClr>
                </a:solidFill>
              </a:rPr>
              <a:t>Η δημιουργία των </a:t>
            </a:r>
            <a:r>
              <a:rPr lang="el-GR" sz="1600" dirty="0" smtClean="0">
                <a:solidFill>
                  <a:schemeClr val="tx1">
                    <a:lumMod val="75000"/>
                    <a:lumOff val="25000"/>
                  </a:schemeClr>
                </a:solidFill>
              </a:rPr>
              <a:t>κατευθείαν </a:t>
            </a:r>
            <a:r>
              <a:rPr lang="el-GR" sz="1600" dirty="0">
                <a:solidFill>
                  <a:schemeClr val="tx1">
                    <a:lumMod val="75000"/>
                    <a:lumOff val="25000"/>
                  </a:schemeClr>
                </a:solidFill>
              </a:rPr>
              <a:t>επαφών, δίνεται διαγραμματικά στο παραπάνω σχήμα</a:t>
            </a:r>
          </a:p>
          <a:p>
            <a:pPr marL="285750" indent="-285750" algn="just">
              <a:buClr>
                <a:schemeClr val="accent1"/>
              </a:buClr>
              <a:buFont typeface="Courier New" panose="02070309020205020404" pitchFamily="49" charset="0"/>
              <a:buChar char="o"/>
            </a:pPr>
            <a:endParaRPr lang="el-GR" sz="1600" dirty="0">
              <a:solidFill>
                <a:schemeClr val="tx1">
                  <a:lumMod val="75000"/>
                  <a:lumOff val="25000"/>
                </a:schemeClr>
              </a:solidFill>
            </a:endParaRPr>
          </a:p>
          <a:p>
            <a:pPr marL="285750" indent="-285750" algn="just">
              <a:buClr>
                <a:schemeClr val="accent1"/>
              </a:buClr>
              <a:buFont typeface="Courier New" panose="02070309020205020404" pitchFamily="49" charset="0"/>
              <a:buChar char="o"/>
            </a:pPr>
            <a:r>
              <a:rPr lang="el-GR" sz="1600" b="1" dirty="0">
                <a:solidFill>
                  <a:schemeClr val="tx1">
                    <a:lumMod val="75000"/>
                    <a:lumOff val="25000"/>
                  </a:schemeClr>
                </a:solidFill>
              </a:rPr>
              <a:t>Το τμήμα Α </a:t>
            </a:r>
            <a:r>
              <a:rPr lang="el-GR" sz="1600" dirty="0">
                <a:solidFill>
                  <a:schemeClr val="tx1">
                    <a:lumMod val="75000"/>
                    <a:lumOff val="25000"/>
                  </a:schemeClr>
                </a:solidFill>
              </a:rPr>
              <a:t>αντιλαμβάνεται ότι θα καθυστερήσει την επεξεργασία ενός μέρους της παραγωγής, το οποίο στη συνέχεια πρόκειται να διοχετευθεί στο </a:t>
            </a:r>
            <a:r>
              <a:rPr lang="el-GR" sz="1600" b="1" dirty="0">
                <a:solidFill>
                  <a:schemeClr val="tx1">
                    <a:lumMod val="75000"/>
                    <a:lumOff val="25000"/>
                  </a:schemeClr>
                </a:solidFill>
              </a:rPr>
              <a:t>τμήμα Δ</a:t>
            </a:r>
            <a:r>
              <a:rPr lang="el-GR" sz="1600" dirty="0">
                <a:solidFill>
                  <a:schemeClr val="tx1">
                    <a:lumMod val="75000"/>
                    <a:lumOff val="25000"/>
                  </a:schemeClr>
                </a:solidFill>
              </a:rPr>
              <a:t> για παραπέρα επεξεργασία</a:t>
            </a:r>
          </a:p>
          <a:p>
            <a:pPr marL="285750" indent="-285750" algn="just">
              <a:buClr>
                <a:schemeClr val="accent1"/>
              </a:buClr>
              <a:buFont typeface="Courier New" panose="02070309020205020404" pitchFamily="49" charset="0"/>
              <a:buChar char="o"/>
            </a:pPr>
            <a:endParaRPr lang="el-GR" sz="1600" dirty="0">
              <a:solidFill>
                <a:schemeClr val="tx1">
                  <a:lumMod val="75000"/>
                  <a:lumOff val="25000"/>
                </a:schemeClr>
              </a:solidFill>
            </a:endParaRPr>
          </a:p>
          <a:p>
            <a:pPr marL="285750" indent="-285750" algn="just">
              <a:buClr>
                <a:schemeClr val="accent1"/>
              </a:buClr>
              <a:buFont typeface="Courier New" panose="02070309020205020404" pitchFamily="49" charset="0"/>
              <a:buChar char="o"/>
            </a:pPr>
            <a:r>
              <a:rPr lang="el-GR" sz="1600" dirty="0">
                <a:solidFill>
                  <a:schemeClr val="tx1">
                    <a:lumMod val="75000"/>
                    <a:lumOff val="25000"/>
                  </a:schemeClr>
                </a:solidFill>
              </a:rPr>
              <a:t>Με τον τρόπο αυτό, εφόσον τα κατώτερα στελέχη (ο Α και ο Δ στην προηγούμενη περίπτωση) μπορούν να καταλήξουν σε κοινές αποφάσεις και λύσεις, ο </a:t>
            </a:r>
            <a:r>
              <a:rPr lang="el-GR" sz="1600" b="1" dirty="0">
                <a:solidFill>
                  <a:schemeClr val="tx1">
                    <a:lumMod val="75000"/>
                    <a:lumOff val="25000"/>
                  </a:schemeClr>
                </a:solidFill>
              </a:rPr>
              <a:t>αριθμός των προβλημάτων που αναφέρονται</a:t>
            </a:r>
            <a:r>
              <a:rPr lang="el-GR" sz="1600" dirty="0">
                <a:solidFill>
                  <a:schemeClr val="tx1">
                    <a:lumMod val="75000"/>
                    <a:lumOff val="25000"/>
                  </a:schemeClr>
                </a:solidFill>
              </a:rPr>
              <a:t> στα ανώτερα κλιμάκια και της απαραίτητης πληροφόρησης που απαιτείται να διοχετευθεί προς αυτά για την επίλυσή τους, </a:t>
            </a:r>
            <a:r>
              <a:rPr lang="el-GR" sz="1600" b="1" dirty="0">
                <a:solidFill>
                  <a:schemeClr val="tx1">
                    <a:lumMod val="75000"/>
                    <a:lumOff val="25000"/>
                  </a:schemeClr>
                </a:solidFill>
              </a:rPr>
              <a:t>μειώνεται δραστικά</a:t>
            </a:r>
          </a:p>
          <a:p>
            <a:pPr marL="285750" indent="-285750" algn="just">
              <a:buClr>
                <a:schemeClr val="accent1"/>
              </a:buClr>
              <a:buFont typeface="Courier New" panose="02070309020205020404" pitchFamily="49" charset="0"/>
              <a:buChar char="o"/>
            </a:pPr>
            <a:endParaRPr lang="el-GR" sz="1600" dirty="0">
              <a:solidFill>
                <a:schemeClr val="tx1">
                  <a:lumMod val="75000"/>
                  <a:lumOff val="25000"/>
                </a:schemeClr>
              </a:solidFill>
            </a:endParaRPr>
          </a:p>
          <a:p>
            <a:pPr marL="285750" indent="-285750" algn="just">
              <a:buClr>
                <a:schemeClr val="accent1"/>
              </a:buClr>
              <a:buFont typeface="Courier New" panose="02070309020205020404" pitchFamily="49" charset="0"/>
              <a:buChar char="o"/>
            </a:pPr>
            <a:endParaRPr lang="el-GR" sz="1600" dirty="0">
              <a:solidFill>
                <a:schemeClr val="tx1">
                  <a:lumMod val="75000"/>
                  <a:lumOff val="25000"/>
                </a:schemeClr>
              </a:solidFill>
            </a:endParaRPr>
          </a:p>
        </p:txBody>
      </p:sp>
    </p:spTree>
    <p:extLst>
      <p:ext uri="{BB962C8B-B14F-4D97-AF65-F5344CB8AC3E}">
        <p14:creationId xmlns="" xmlns:p14="http://schemas.microsoft.com/office/powerpoint/2010/main" val="2925594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p:cNvSpPr>
            <a:spLocks noGrp="1"/>
          </p:cNvSpPr>
          <p:nvPr>
            <p:ph type="title"/>
          </p:nvPr>
        </p:nvSpPr>
        <p:spPr>
          <a:xfrm>
            <a:off x="6439524" y="373560"/>
            <a:ext cx="5110062" cy="432000"/>
          </a:xfrm>
        </p:spPr>
        <p:txBody>
          <a:bodyPr rtlCol="0"/>
          <a:lstStyle/>
          <a:p>
            <a:pPr algn="ctr"/>
            <a:r>
              <a:rPr lang="el-GR" sz="2800" b="1" dirty="0">
                <a:solidFill>
                  <a:schemeClr val="bg2">
                    <a:lumMod val="25000"/>
                  </a:schemeClr>
                </a:solidFill>
              </a:rPr>
              <a:t>Πληροφόρηση</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a:t>
            </a:fld>
            <a:endParaRPr lang="el-GR" dirty="0"/>
          </a:p>
        </p:txBody>
      </p:sp>
      <p:sp>
        <p:nvSpPr>
          <p:cNvPr id="25" name="Text Placeholder 24"/>
          <p:cNvSpPr>
            <a:spLocks noGrp="1"/>
          </p:cNvSpPr>
          <p:nvPr>
            <p:ph type="body" sz="quarter" idx="32"/>
          </p:nvPr>
        </p:nvSpPr>
        <p:spPr>
          <a:xfrm>
            <a:off x="5883747" y="5235245"/>
            <a:ext cx="3110809" cy="771525"/>
          </a:xfrm>
        </p:spPr>
        <p:txBody>
          <a:bodyPr/>
          <a:lstStyle/>
          <a:p>
            <a:pPr algn="ctr"/>
            <a:r>
              <a:rPr lang="el-GR" sz="1600" dirty="0"/>
              <a:t>Στα παραγωγικά μέσα που διαθέτουν</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158111" y="3514029"/>
            <a:ext cx="247866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Στη ζήτηση των προϊόντων ή υπηρεσιών που παράγουν ή παρέχουν</a:t>
            </a:r>
          </a:p>
        </p:txBody>
      </p:sp>
      <p:sp>
        <p:nvSpPr>
          <p:cNvPr id="22" name="Text Placeholder 24"/>
          <p:cNvSpPr txBox="1"/>
          <p:nvPr/>
        </p:nvSpPr>
        <p:spPr>
          <a:xfrm>
            <a:off x="9731503" y="3514029"/>
            <a:ext cx="221519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Στην τεχνολογία που χρησιμοποιούν</a:t>
            </a:r>
          </a:p>
        </p:txBody>
      </p:sp>
      <p:sp>
        <p:nvSpPr>
          <p:cNvPr id="35" name="Ορθογώνιο 34"/>
          <p:cNvSpPr/>
          <p:nvPr/>
        </p:nvSpPr>
        <p:spPr>
          <a:xfrm>
            <a:off x="9505505" y="5130349"/>
            <a:ext cx="2653804" cy="584775"/>
          </a:xfrm>
          <a:prstGeom prst="rect">
            <a:avLst/>
          </a:prstGeom>
        </p:spPr>
        <p:txBody>
          <a:bodyPr wrap="square">
            <a:spAutoFit/>
          </a:bodyPr>
          <a:lstStyle/>
          <a:p>
            <a:pPr algn="ctr"/>
            <a:r>
              <a:rPr lang="el-GR" sz="1600" dirty="0">
                <a:solidFill>
                  <a:schemeClr val="tx1">
                    <a:lumMod val="75000"/>
                    <a:lumOff val="25000"/>
                  </a:schemeClr>
                </a:solidFill>
              </a:rPr>
              <a:t>Στις προμήθειες &amp; πρώτες ύλες που χρησιμοποιούν</a:t>
            </a:r>
          </a:p>
        </p:txBody>
      </p:sp>
      <p:sp>
        <p:nvSpPr>
          <p:cNvPr id="31" name="Τίτλος 2">
            <a:extLst>
              <a:ext uri="{FF2B5EF4-FFF2-40B4-BE49-F238E27FC236}">
                <a16:creationId xmlns="" xmlns:a16="http://schemas.microsoft.com/office/drawing/2014/main" id="{18E7ACE0-77BE-4C59-A529-742F8E3DB749}"/>
              </a:ext>
            </a:extLst>
          </p:cNvPr>
          <p:cNvSpPr txBox="1">
            <a:spLocks/>
          </p:cNvSpPr>
          <p:nvPr/>
        </p:nvSpPr>
        <p:spPr>
          <a:xfrm>
            <a:off x="6768228" y="1460272"/>
            <a:ext cx="4758293"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300" kern="1200" spc="-100" baseline="0">
                <a:solidFill>
                  <a:schemeClr val="tx1">
                    <a:lumMod val="75000"/>
                    <a:lumOff val="25000"/>
                  </a:schemeClr>
                </a:solidFill>
                <a:latin typeface="+mj-lt"/>
                <a:ea typeface="+mj-ea"/>
                <a:cs typeface="+mj-cs"/>
              </a:defRPr>
            </a:lvl1pPr>
          </a:lstStyle>
          <a:p>
            <a:pPr algn="ctr"/>
            <a:r>
              <a:rPr lang="el-GR" sz="1600" dirty="0">
                <a:latin typeface="+mn-lt"/>
              </a:rPr>
              <a:t>Η πληροφόρηση δίνει στα διοικητικά στελέχη, τη δυνατότητα να εκτιμήσουν το τι θα συμβεί:</a:t>
            </a:r>
          </a:p>
        </p:txBody>
      </p:sp>
      <p:sp>
        <p:nvSpPr>
          <p:cNvPr id="2" name="Ορθογώνιο 1">
            <a:extLst>
              <a:ext uri="{FF2B5EF4-FFF2-40B4-BE49-F238E27FC236}">
                <a16:creationId xmlns="" xmlns:a16="http://schemas.microsoft.com/office/drawing/2014/main" id="{D76AFC4F-01DE-497F-843B-66CF4AC4AA30}"/>
              </a:ext>
            </a:extLst>
          </p:cNvPr>
          <p:cNvSpPr/>
          <p:nvPr/>
        </p:nvSpPr>
        <p:spPr>
          <a:xfrm>
            <a:off x="6304383" y="6072275"/>
            <a:ext cx="5110062" cy="584775"/>
          </a:xfrm>
          <a:prstGeom prst="rect">
            <a:avLst/>
          </a:prstGeom>
        </p:spPr>
        <p:txBody>
          <a:bodyPr wrap="square">
            <a:spAutoFit/>
          </a:bodyPr>
          <a:lstStyle/>
          <a:p>
            <a:pPr algn="ctr"/>
            <a:r>
              <a:rPr lang="el-GR" sz="1600" spc="-100" dirty="0">
                <a:solidFill>
                  <a:schemeClr val="tx1">
                    <a:lumMod val="75000"/>
                    <a:lumOff val="25000"/>
                  </a:schemeClr>
                </a:solidFill>
                <a:ea typeface="+mj-ea"/>
                <a:cs typeface="+mj-cs"/>
              </a:rPr>
              <a:t>Ούτως ώστε, να μπορούν να ενεργήσουν και να ανταποκριθούν στις τυχόν απαιτήσεις αλλαγών με αποτελεσματικό τρόπο.</a:t>
            </a:r>
          </a:p>
        </p:txBody>
      </p:sp>
      <p:pic>
        <p:nvPicPr>
          <p:cNvPr id="8" name="Γραφικό 7" descr="Φορητός υπολογιστής">
            <a:extLst>
              <a:ext uri="{FF2B5EF4-FFF2-40B4-BE49-F238E27FC236}">
                <a16:creationId xmlns="" xmlns:a16="http://schemas.microsoft.com/office/drawing/2014/main" id="{95C5DA79-5513-4653-A12E-E56E6DC60C47}"/>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0476741" y="2737067"/>
            <a:ext cx="724713" cy="724713"/>
          </a:xfrm>
          <a:prstGeom prst="rect">
            <a:avLst/>
          </a:prstGeom>
        </p:spPr>
      </p:pic>
      <p:pic>
        <p:nvPicPr>
          <p:cNvPr id="10" name="Γραφικό 9" descr="Ανοδική τάση">
            <a:extLst>
              <a:ext uri="{FF2B5EF4-FFF2-40B4-BE49-F238E27FC236}">
                <a16:creationId xmlns="" xmlns:a16="http://schemas.microsoft.com/office/drawing/2014/main" id="{0F1CB584-FF7D-4F8C-B1D5-B0D7E8BDFBC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035085" y="2707032"/>
            <a:ext cx="724713" cy="724713"/>
          </a:xfrm>
          <a:prstGeom prst="rect">
            <a:avLst/>
          </a:prstGeom>
        </p:spPr>
      </p:pic>
      <p:pic>
        <p:nvPicPr>
          <p:cNvPr id="12" name="Γραφικό 11" descr="Καρότσι μεταφοράς">
            <a:extLst>
              <a:ext uri="{FF2B5EF4-FFF2-40B4-BE49-F238E27FC236}">
                <a16:creationId xmlns="" xmlns:a16="http://schemas.microsoft.com/office/drawing/2014/main" id="{A565F5EC-6AA5-4849-8F6C-9CAF6A5C965F}"/>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0529117" y="4315719"/>
            <a:ext cx="689710" cy="689710"/>
          </a:xfrm>
          <a:prstGeom prst="rect">
            <a:avLst/>
          </a:prstGeom>
        </p:spPr>
      </p:pic>
      <p:pic>
        <p:nvPicPr>
          <p:cNvPr id="14" name="Γραφικό 13" descr="Γρανάζια">
            <a:extLst>
              <a:ext uri="{FF2B5EF4-FFF2-40B4-BE49-F238E27FC236}">
                <a16:creationId xmlns="" xmlns:a16="http://schemas.microsoft.com/office/drawing/2014/main" id="{00E35918-7075-4425-B570-8D53350890EC}"/>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7035085" y="4338821"/>
            <a:ext cx="689710" cy="689710"/>
          </a:xfrm>
          <a:prstGeom prst="rect">
            <a:avLst/>
          </a:prstGeom>
        </p:spPr>
      </p:pic>
      <p:grpSp>
        <p:nvGrpSpPr>
          <p:cNvPr id="44" name="Ομάδα 43" descr="Θέση εικόνας">
            <a:extLst>
              <a:ext uri="{FF2B5EF4-FFF2-40B4-BE49-F238E27FC236}">
                <a16:creationId xmlns="" xmlns:a16="http://schemas.microsoft.com/office/drawing/2014/main" id="{618B2A77-3E4C-4862-88EC-C3CAB948D1BB}"/>
              </a:ext>
            </a:extLst>
          </p:cNvPr>
          <p:cNvGrpSpPr/>
          <p:nvPr/>
        </p:nvGrpSpPr>
        <p:grpSpPr>
          <a:xfrm>
            <a:off x="282434" y="331995"/>
            <a:ext cx="5190110" cy="6156002"/>
            <a:chOff x="180000" y="136914"/>
            <a:chExt cx="4330700" cy="6335769"/>
          </a:xfrm>
        </p:grpSpPr>
        <p:sp>
          <p:nvSpPr>
            <p:cNvPr id="61" name="Ορθογώνιο 6">
              <a:extLst>
                <a:ext uri="{FF2B5EF4-FFF2-40B4-BE49-F238E27FC236}">
                  <a16:creationId xmlns="" xmlns:a16="http://schemas.microsoft.com/office/drawing/2014/main" id="{1CBD6BB5-DFB9-4E0E-B000-1BA5A461565D}"/>
                </a:ext>
              </a:extLst>
            </p:cNvPr>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2" name="Ορθογώνιο 6">
              <a:extLst>
                <a:ext uri="{FF2B5EF4-FFF2-40B4-BE49-F238E27FC236}">
                  <a16:creationId xmlns="" xmlns:a16="http://schemas.microsoft.com/office/drawing/2014/main" id="{D67E7443-111C-407B-A8CC-72A67524DC28}"/>
                </a:ext>
              </a:extLst>
            </p:cNvPr>
            <p:cNvSpPr/>
            <p:nvPr/>
          </p:nvSpPr>
          <p:spPr>
            <a:xfrm flipV="1">
              <a:off x="180000" y="136914"/>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 fmla="*/ 4330700 w 4422140"/>
                <a:gd name="connsiteY0" fmla="*/ 0 h 588834"/>
                <a:gd name="connsiteX1" fmla="*/ 4330700 w 4422140"/>
                <a:gd name="connsiteY1" fmla="*/ 588834 h 588834"/>
                <a:gd name="connsiteX2" fmla="*/ 0 w 4422140"/>
                <a:gd name="connsiteY2" fmla="*/ 588834 h 588834"/>
                <a:gd name="connsiteX3" fmla="*/ 0 w 4422140"/>
                <a:gd name="connsiteY3" fmla="*/ 0 h 588834"/>
                <a:gd name="connsiteX4" fmla="*/ 4422140 w 4422140"/>
                <a:gd name="connsiteY4" fmla="*/ 91440 h 588834"/>
                <a:gd name="connsiteX0" fmla="*/ 4330700 w 4330700"/>
                <a:gd name="connsiteY0" fmla="*/ 0 h 588834"/>
                <a:gd name="connsiteX1" fmla="*/ 4330700 w 4330700"/>
                <a:gd name="connsiteY1" fmla="*/ 588834 h 588834"/>
                <a:gd name="connsiteX2" fmla="*/ 0 w 4330700"/>
                <a:gd name="connsiteY2" fmla="*/ 588834 h 588834"/>
                <a:gd name="connsiteX3" fmla="*/ 0 w 4330700"/>
                <a:gd name="connsiteY3" fmla="*/ 0 h 588834"/>
              </a:gdLst>
              <a:ahLst/>
              <a:cxnLst>
                <a:cxn ang="0">
                  <a:pos x="connsiteX0" y="connsiteY0"/>
                </a:cxn>
                <a:cxn ang="0">
                  <a:pos x="connsiteX1" y="connsiteY1"/>
                </a:cxn>
                <a:cxn ang="0">
                  <a:pos x="connsiteX2" y="connsiteY2"/>
                </a:cxn>
                <a:cxn ang="0">
                  <a:pos x="connsiteX3" y="connsiteY3"/>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7" name="Θέση εικόνας 6">
            <a:extLst>
              <a:ext uri="{FF2B5EF4-FFF2-40B4-BE49-F238E27FC236}">
                <a16:creationId xmlns="" xmlns:a16="http://schemas.microsoft.com/office/drawing/2014/main" id="{FA8BFDED-8622-47B8-8A36-7194AD41C141}"/>
              </a:ext>
            </a:extLst>
          </p:cNvPr>
          <p:cNvSpPr>
            <a:spLocks noGrp="1"/>
          </p:cNvSpPr>
          <p:nvPr>
            <p:ph type="pic" sz="quarter" idx="13"/>
          </p:nvPr>
        </p:nvSpPr>
        <p:spPr/>
      </p:sp>
      <p:pic>
        <p:nvPicPr>
          <p:cNvPr id="5122" name="Picture 2" descr="ÎÏÎ¿ÏÎ­Î»ÎµÏÎ¼Î± ÎµÎ¹ÎºÏÎ½Î±Ï Î³Î¹Î± COMPUTER TECHNOLOGY images">
            <a:extLst>
              <a:ext uri="{FF2B5EF4-FFF2-40B4-BE49-F238E27FC236}">
                <a16:creationId xmlns="" xmlns:a16="http://schemas.microsoft.com/office/drawing/2014/main" id="{315CF9B0-6266-4C08-9815-DBFAFB76C325}"/>
              </a:ext>
            </a:extLst>
          </p:cNvPr>
          <p:cNvPicPr>
            <a:picLocks noChangeAspect="1" noChangeArrowheads="1"/>
          </p:cNvPicPr>
          <p:nvPr/>
        </p:nvPicPr>
        <p:blipFill>
          <a:blip r:embed="rId11">
            <a:extLst>
              <a:ext uri="{28A0092B-C50C-407E-A947-70E740481C1C}">
                <a14:useLocalDpi xmlns="" xmlns:a14="http://schemas.microsoft.com/office/drawing/2010/main" val="0"/>
              </a:ext>
            </a:extLst>
          </a:blip>
          <a:srcRect/>
          <a:stretch>
            <a:fillRect/>
          </a:stretch>
        </p:blipFill>
        <p:spPr bwMode="auto">
          <a:xfrm>
            <a:off x="143998" y="143998"/>
            <a:ext cx="5328545" cy="6513052"/>
          </a:xfrm>
          <a:prstGeom prst="rect">
            <a:avLst/>
          </a:prstGeom>
          <a:noFill/>
          <a:ln w="28575">
            <a:solidFill>
              <a:schemeClr val="bg2">
                <a:lumMod val="50000"/>
              </a:schemeClr>
            </a:solidFill>
          </a:ln>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79054" y="33546"/>
            <a:ext cx="4860000" cy="5625849"/>
          </a:xfrm>
        </p:spPr>
        <p:txBody>
          <a:bodyPr rtlCol="0"/>
          <a:lstStyle/>
          <a:p>
            <a:pPr algn="ctr"/>
            <a:r>
              <a:rPr lang="el-GR" sz="2800" dirty="0"/>
              <a:t>2</a:t>
            </a:r>
            <a:r>
              <a:rPr lang="el-GR" sz="2800" baseline="30000" dirty="0"/>
              <a:t>η  </a:t>
            </a:r>
            <a:r>
              <a:rPr lang="el-GR" sz="2800" dirty="0"/>
              <a:t>στρατηγική </a:t>
            </a:r>
            <a:br>
              <a:rPr lang="el-GR" sz="2800" dirty="0"/>
            </a:br>
            <a:r>
              <a:rPr lang="el-GR" sz="2800" dirty="0"/>
              <a:t>Οριζόντιων Μη - Ιεραρχικών Σχέσεων</a:t>
            </a:r>
          </a:p>
        </p:txBody>
      </p:sp>
      <p:sp>
        <p:nvSpPr>
          <p:cNvPr id="6" name="Θέση περιεχομένου 5"/>
          <p:cNvSpPr>
            <a:spLocks noGrp="1"/>
          </p:cNvSpPr>
          <p:nvPr>
            <p:ph type="subTitle" idx="1"/>
          </p:nvPr>
        </p:nvSpPr>
        <p:spPr>
          <a:xfrm>
            <a:off x="387174" y="2274373"/>
            <a:ext cx="6464760" cy="821582"/>
          </a:xfrm>
        </p:spPr>
        <p:txBody>
          <a:bodyPr rtlCol="0"/>
          <a:lstStyle/>
          <a:p>
            <a:pPr algn="ctr"/>
            <a:r>
              <a:rPr lang="el-GR" dirty="0"/>
              <a:t>Ο </a:t>
            </a:r>
            <a:r>
              <a:rPr lang="el-GR" b="1" dirty="0"/>
              <a:t>δεύτερος εναλλακτικός τρόπος </a:t>
            </a:r>
            <a:r>
              <a:rPr lang="el-GR" dirty="0"/>
              <a:t>για την αποκέντρωση και τη βελτίωση του συντονισμού μεταξύ των λειτουργικών τμημάτων μιας επιχείρησης</a:t>
            </a:r>
          </a:p>
          <a:p>
            <a:pPr algn="ctr"/>
            <a:endParaRPr lang="el-GR"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40</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17" name="Θέση περιεχομένου 5"/>
          <p:cNvSpPr txBox="1"/>
          <p:nvPr/>
        </p:nvSpPr>
        <p:spPr>
          <a:xfrm>
            <a:off x="387174" y="4335336"/>
            <a:ext cx="6464760" cy="109210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είναι η</a:t>
            </a:r>
            <a:r>
              <a:rPr lang="el-GR" b="1" dirty="0"/>
              <a:t> δημιουργία </a:t>
            </a:r>
            <a:r>
              <a:rPr lang="el-GR" dirty="0"/>
              <a:t>μέσα στην Οργανωτική Δομή </a:t>
            </a:r>
            <a:r>
              <a:rPr lang="el-GR" b="1" dirty="0"/>
              <a:t>νέων ξεχωριστών θέσεων</a:t>
            </a:r>
            <a:r>
              <a:rPr lang="el-GR" dirty="0"/>
              <a:t>, στις οποίες ανατίθενται οι ρόλοι της σύνθεσης και ολοκλήρωσης της σχετικής πληροφόρησης</a:t>
            </a:r>
          </a:p>
          <a:p>
            <a:pPr algn="ctr">
              <a:spcBef>
                <a:spcPts val="0"/>
              </a:spcBef>
              <a:spcAft>
                <a:spcPts val="1500"/>
              </a:spcAft>
            </a:pPr>
            <a:endParaRPr lang="el-GR" noProof="1"/>
          </a:p>
          <a:p>
            <a:pPr algn="ctr">
              <a:spcBef>
                <a:spcPts val="0"/>
              </a:spcBef>
              <a:spcAft>
                <a:spcPts val="1500"/>
              </a:spcAft>
            </a:pPr>
            <a:endParaRPr lang="el-GR" noProof="1"/>
          </a:p>
        </p:txBody>
      </p:sp>
      <p:sp>
        <p:nvSpPr>
          <p:cNvPr id="18" name="TextBox 17"/>
          <p:cNvSpPr txBox="1"/>
          <p:nvPr/>
        </p:nvSpPr>
        <p:spPr>
          <a:xfrm>
            <a:off x="9737124" y="6090313"/>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19" name="Ορθογώνιο 6" descr="Κάτω διαχωριστική γραμμή"/>
          <p:cNvSpPr/>
          <p:nvPr/>
        </p:nvSpPr>
        <p:spPr>
          <a:xfrm>
            <a:off x="7222185" y="2784017"/>
            <a:ext cx="4779291" cy="1030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7" name="Ορθογώνιο 6" descr="Κάτω διαχωριστική γραμμή"/>
          <p:cNvSpPr/>
          <p:nvPr/>
        </p:nvSpPr>
        <p:spPr>
          <a:xfrm flipV="1">
            <a:off x="7222185" y="295937"/>
            <a:ext cx="4779291" cy="9412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7" name="Γραφικό 6" descr="Βέλος: Περιστροφή δεξιά">
            <a:extLst>
              <a:ext uri="{FF2B5EF4-FFF2-40B4-BE49-F238E27FC236}">
                <a16:creationId xmlns="" xmlns:a16="http://schemas.microsoft.com/office/drawing/2014/main" id="{63B1D56D-A60E-4A73-A42A-60BA3D9B90A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19218" y="3415310"/>
            <a:ext cx="600671" cy="600671"/>
          </a:xfrm>
          <a:prstGeom prst="rect">
            <a:avLst/>
          </a:prstGeom>
        </p:spPr>
      </p:pic>
      <p:pic>
        <p:nvPicPr>
          <p:cNvPr id="1026" name="Picture 2" descr="ÎÏÎ¿ÏÎ­Î»ÎµÏÎ¼Î± ÎµÎ¹ÎºÏÎ½Î±Ï Î³Î¹Î± COMPUTER images">
            <a:extLst>
              <a:ext uri="{FF2B5EF4-FFF2-40B4-BE49-F238E27FC236}">
                <a16:creationId xmlns="" xmlns:a16="http://schemas.microsoft.com/office/drawing/2014/main" id="{B8AEFD51-1AE9-402D-91AC-4368251D75A2}"/>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328951" y="403946"/>
            <a:ext cx="4592690" cy="2393952"/>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2" descr="ÎÏÎ¿ÏÎ­Î»ÎµÏÎ¼Î± ÎµÎ¹ÎºÏÎ½Î±Ï Î³Î¹Î± COMPUTER TECHNOLOGY images">
            <a:extLst>
              <a:ext uri="{FF2B5EF4-FFF2-40B4-BE49-F238E27FC236}">
                <a16:creationId xmlns="" xmlns:a16="http://schemas.microsoft.com/office/drawing/2014/main" id="{5D055327-8731-41AF-A486-2F9CFD7EA227}"/>
              </a:ext>
            </a:extLst>
          </p:cNvPr>
          <p:cNvPicPr>
            <a:picLocks noChangeAspect="1" noChangeArrowheads="1"/>
          </p:cNvPicPr>
          <p:nvPr/>
        </p:nvPicPr>
        <p:blipFill>
          <a:blip r:embed="rId6">
            <a:grayscl/>
            <a:extLst>
              <a:ext uri="{28A0092B-C50C-407E-A947-70E740481C1C}">
                <a14:useLocalDpi xmlns="" xmlns:a14="http://schemas.microsoft.com/office/drawing/2010/main" val="0"/>
              </a:ext>
            </a:extLst>
          </a:blip>
          <a:srcRect/>
          <a:stretch>
            <a:fillRect/>
          </a:stretch>
        </p:blipFill>
        <p:spPr bwMode="auto">
          <a:xfrm>
            <a:off x="7328951" y="403946"/>
            <a:ext cx="4592690" cy="23939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411987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07783" y="1667181"/>
            <a:ext cx="4491355" cy="4529086"/>
          </a:xfrm>
        </p:spPr>
        <p:txBody>
          <a:bodyPr rtlCol="0"/>
          <a:lstStyle/>
          <a:p>
            <a:pPr marL="0" indent="0" algn="ctr">
              <a:buNone/>
            </a:pPr>
            <a:r>
              <a:rPr lang="el-GR" b="1" dirty="0">
                <a:solidFill>
                  <a:schemeClr val="accent1"/>
                </a:solidFill>
              </a:rPr>
              <a:t>(α)  </a:t>
            </a:r>
            <a:r>
              <a:rPr lang="el-GR" sz="1600" dirty="0"/>
              <a:t>Τα διοικητικά στελέχη, στα οποία ανατίθεται ευθύνη για συγκεκριμένα προϊόντα σε μια οργανωτική δομή κατά λειτουργίες</a:t>
            </a:r>
          </a:p>
          <a:p>
            <a:pPr marL="0" indent="0" algn="ctr">
              <a:buNone/>
            </a:pPr>
            <a:endParaRPr lang="el-GR" sz="1600" dirty="0"/>
          </a:p>
          <a:p>
            <a:pPr marL="0" indent="0" algn="ctr">
              <a:buNone/>
            </a:pPr>
            <a:r>
              <a:rPr lang="el-GR" b="1" dirty="0">
                <a:solidFill>
                  <a:schemeClr val="accent1"/>
                </a:solidFill>
              </a:rPr>
              <a:t>(β)  </a:t>
            </a:r>
            <a:r>
              <a:rPr lang="el-GR" sz="1600" dirty="0"/>
              <a:t>Τα διοικητικά στελέχη, τα οποία έχουν καθήκοντα “υπεύθυνου ταχείας διεκπεραίωσης”</a:t>
            </a:r>
          </a:p>
          <a:p>
            <a:pPr marL="0" indent="0" algn="ctr">
              <a:buNone/>
            </a:pPr>
            <a:endParaRPr lang="el-GR" sz="1600" dirty="0"/>
          </a:p>
          <a:p>
            <a:pPr marL="0" indent="0" algn="ctr">
              <a:buNone/>
            </a:pPr>
            <a:endParaRPr lang="el-GR" sz="1600" dirty="0"/>
          </a:p>
          <a:p>
            <a:pPr marL="0" indent="0" algn="ctr">
              <a:buNone/>
            </a:pPr>
            <a:r>
              <a:rPr lang="el-GR" sz="1600" dirty="0"/>
              <a:t>Το έργο των διοικητικών στελεχών στους ρόλους αυτούς</a:t>
            </a:r>
          </a:p>
          <a:p>
            <a:pPr marL="0" indent="0" algn="ctr">
              <a:buNone/>
            </a:pPr>
            <a:endParaRPr lang="el-GR" sz="1600" dirty="0"/>
          </a:p>
          <a:p>
            <a:pPr marL="0" indent="0" algn="ctr">
              <a:buNone/>
            </a:pPr>
            <a:endParaRPr lang="el-GR" sz="1600" dirty="0"/>
          </a:p>
          <a:p>
            <a:pPr marL="0" indent="0" algn="ctr">
              <a:buNone/>
            </a:pPr>
            <a:r>
              <a:rPr lang="el-GR" sz="1600" dirty="0"/>
              <a:t>είναι να συγκεντρώνουν πληροφόρηση από δύο ή περισσότερα τμήματα και να αυξάνουν τη ροή της έγκαιρης επικοινωνίας μεταξύ τους</a:t>
            </a:r>
          </a:p>
          <a:p>
            <a:pPr marL="0" indent="0" algn="ctr" rtl="0">
              <a:buNone/>
            </a:pPr>
            <a:endParaRPr lang="el-GR" sz="1600"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41</a:t>
            </a:fld>
            <a:endParaRPr lang="el-GR" dirty="0"/>
          </a:p>
        </p:txBody>
      </p:sp>
      <p:sp>
        <p:nvSpPr>
          <p:cNvPr id="11" name="Τίτλος 1"/>
          <p:cNvSpPr>
            <a:spLocks noGrp="1"/>
          </p:cNvSpPr>
          <p:nvPr>
            <p:ph type="title"/>
          </p:nvPr>
        </p:nvSpPr>
        <p:spPr>
          <a:xfrm>
            <a:off x="10921" y="513550"/>
            <a:ext cx="4685080" cy="432000"/>
          </a:xfrm>
        </p:spPr>
        <p:txBody>
          <a:bodyPr rtlCol="0"/>
          <a:lstStyle/>
          <a:p>
            <a:pPr algn="ctr"/>
            <a:r>
              <a:rPr lang="el-GR" sz="2400" dirty="0"/>
              <a:t>Δύο γνωστά παραδείγματα συνθετικών και ενοποιητικών ρόλων:</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6" name="Θέση εικόνας 5" descr="Βέλος: Περιστροφή δεξιά">
            <a:extLst>
              <a:ext uri="{FF2B5EF4-FFF2-40B4-BE49-F238E27FC236}">
                <a16:creationId xmlns="" xmlns:a16="http://schemas.microsoft.com/office/drawing/2014/main" id="{FE2BF25F-5A40-4709-A55E-534890624724}"/>
              </a:ext>
            </a:extLst>
          </p:cNvPr>
          <p:cNvPicPr>
            <a:picLocks noGrp="1" noChangeAspect="1"/>
          </p:cNvPicPr>
          <p:nvPr>
            <p:ph type="pic" sz="quarter" idx="13"/>
          </p:nvPr>
        </p:nvPicPr>
        <p:blipFill>
          <a:blip r:embed="rId3">
            <a:extLst>
              <a:ext uri="{96DAC541-7B7A-43D3-8B79-37D633B846F1}">
                <asvg:svgBlip xmlns="" xmlns:asvg="http://schemas.microsoft.com/office/drawing/2016/SVG/main" r:embed="rId4"/>
              </a:ext>
            </a:extLst>
          </a:blip>
          <a:srcRect t="21785" b="21785"/>
          <a:stretch>
            <a:fillRect/>
          </a:stretch>
        </p:blipFill>
        <p:spPr/>
      </p:pic>
      <p:pic>
        <p:nvPicPr>
          <p:cNvPr id="2052" name="Picture 4" descr="ÎÏÎ¿ÏÎ­Î»ÎµÏÎ¼Î± ÎµÎ¹ÎºÏÎ½Î±Ï Î³Î¹Î± administrative officer">
            <a:extLst>
              <a:ext uri="{FF2B5EF4-FFF2-40B4-BE49-F238E27FC236}">
                <a16:creationId xmlns="" xmlns:a16="http://schemas.microsoft.com/office/drawing/2014/main" id="{975F7FB7-6D22-4EBF-859E-9E72F98B9B37}"/>
              </a:ext>
            </a:extLst>
          </p:cNvPr>
          <p:cNvPicPr>
            <a:picLocks noChangeAspect="1" noChangeArrowheads="1"/>
          </p:cNvPicPr>
          <p:nvPr/>
        </p:nvPicPr>
        <p:blipFill>
          <a:blip r:embed="rId5">
            <a:grayscl/>
            <a:extLst>
              <a:ext uri="{BEBA8EAE-BF5A-486C-A8C5-ECC9F3942E4B}">
                <a14:imgProps xmlns="" xmlns:a14="http://schemas.microsoft.com/office/drawing/2010/main">
                  <a14:imgLayer r:embed="rId6">
                    <a14:imgEffect>
                      <a14:saturation sat="66000"/>
                    </a14:imgEffect>
                  </a14:imgLayer>
                </a14:imgProps>
              </a:ext>
              <a:ext uri="{28A0092B-C50C-407E-A947-70E740481C1C}">
                <a14:useLocalDpi xmlns="" xmlns:a14="http://schemas.microsoft.com/office/drawing/2010/main" val="0"/>
              </a:ext>
            </a:extLst>
          </a:blip>
          <a:srcRect/>
          <a:stretch>
            <a:fillRect/>
          </a:stretch>
        </p:blipFill>
        <p:spPr bwMode="auto">
          <a:xfrm>
            <a:off x="5217318" y="1255405"/>
            <a:ext cx="6963759" cy="3935414"/>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Γραφικό 8" descr="Βέλος: Περιστροφή δεξιά">
            <a:extLst>
              <a:ext uri="{FF2B5EF4-FFF2-40B4-BE49-F238E27FC236}">
                <a16:creationId xmlns="" xmlns:a16="http://schemas.microsoft.com/office/drawing/2014/main" id="{47BD11A9-6D02-4BA6-9F4E-B7E20C872B4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091508" y="4723157"/>
            <a:ext cx="523904" cy="523904"/>
          </a:xfrm>
          <a:prstGeom prst="rect">
            <a:avLst/>
          </a:prstGeom>
        </p:spPr>
      </p:pic>
    </p:spTree>
    <p:extLst>
      <p:ext uri="{BB962C8B-B14F-4D97-AF65-F5344CB8AC3E}">
        <p14:creationId xmlns="" xmlns:p14="http://schemas.microsoft.com/office/powerpoint/2010/main" val="246706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Τίτλος 20">
            <a:extLst>
              <a:ext uri="{FF2B5EF4-FFF2-40B4-BE49-F238E27FC236}">
                <a16:creationId xmlns="" xmlns:a16="http://schemas.microsoft.com/office/drawing/2014/main" id="{C591179C-9817-434B-ACF7-92162084479A}"/>
              </a:ext>
            </a:extLst>
          </p:cNvPr>
          <p:cNvSpPr txBox="1">
            <a:spLocks noGrp="1"/>
          </p:cNvSpPr>
          <p:nvPr>
            <p:ph type="ctrTitle"/>
          </p:nvPr>
        </p:nvSpPr>
        <p:spPr>
          <a:xfrm>
            <a:off x="7189788" y="163513"/>
            <a:ext cx="4859337" cy="5724525"/>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6" name="Θέση περιεχομένου 5"/>
          <p:cNvSpPr>
            <a:spLocks noGrp="1"/>
          </p:cNvSpPr>
          <p:nvPr>
            <p:ph type="subTitle" idx="1"/>
          </p:nvPr>
        </p:nvSpPr>
        <p:spPr>
          <a:xfrm>
            <a:off x="327135" y="465798"/>
            <a:ext cx="6543207" cy="1346491"/>
          </a:xfrm>
          <a:ln>
            <a:noFill/>
          </a:ln>
        </p:spPr>
        <p:txBody>
          <a:bodyPr rtlCol="0"/>
          <a:lstStyle/>
          <a:p>
            <a:pPr>
              <a:buFont typeface="Courier New" panose="02070309020205020404" pitchFamily="49" charset="0"/>
              <a:buChar char="o"/>
            </a:pPr>
            <a:endParaRPr lang="el-GR" sz="1600" dirty="0"/>
          </a:p>
          <a:p>
            <a:pPr algn="ctr"/>
            <a:r>
              <a:rPr lang="el-GR" sz="1600" dirty="0"/>
              <a:t>Ένα άλλο παράδειγμα στο οποίο εμφανίζονται οι παραπάνω συνθετικοί-ενοποιητικοί ρόλοι είναι η </a:t>
            </a:r>
            <a:r>
              <a:rPr lang="el-GR" sz="1600" b="1" dirty="0"/>
              <a:t>δικτυωτή οργανωτική δομή (ή οργάνωση τύπου “μήτρας”)</a:t>
            </a:r>
            <a:r>
              <a:rPr lang="el-GR" sz="1600" dirty="0"/>
              <a:t>, στην οποία έχουμε:</a:t>
            </a:r>
          </a:p>
          <a:p>
            <a:pPr rtl="0">
              <a:spcBef>
                <a:spcPts val="0"/>
              </a:spcBef>
              <a:spcAft>
                <a:spcPts val="1500"/>
              </a:spcAft>
            </a:pPr>
            <a:endParaRPr lang="el-GR" sz="1600"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42</a:t>
            </a:fld>
            <a:endParaRPr lang="el-GR" dirty="0"/>
          </a:p>
        </p:txBody>
      </p:sp>
      <p:sp>
        <p:nvSpPr>
          <p:cNvPr id="9" name="Ορθογώνιο 6" descr="Κάτω διαχωριστική γραμμή"/>
          <p:cNvSpPr/>
          <p:nvPr/>
        </p:nvSpPr>
        <p:spPr>
          <a:xfrm>
            <a:off x="7453850" y="41295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65260" y="6017136"/>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718132" y="2600196"/>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sp>
        <p:nvSpPr>
          <p:cNvPr id="14" name="Θέση κειμένου 5">
            <a:extLst>
              <a:ext uri="{FF2B5EF4-FFF2-40B4-BE49-F238E27FC236}">
                <a16:creationId xmlns="" xmlns:a16="http://schemas.microsoft.com/office/drawing/2014/main" id="{6A87C6CD-8106-4202-8832-231A4BEFB4ED}"/>
              </a:ext>
            </a:extLst>
          </p:cNvPr>
          <p:cNvSpPr txBox="1"/>
          <p:nvPr/>
        </p:nvSpPr>
        <p:spPr>
          <a:xfrm>
            <a:off x="438730" y="3398909"/>
            <a:ext cx="283148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Προϊσταμένους των διαφόρων γνωστών λειτουργιών</a:t>
            </a:r>
          </a:p>
        </p:txBody>
      </p:sp>
      <p:sp>
        <p:nvSpPr>
          <p:cNvPr id="15" name="Θέση κειμένου 5">
            <a:extLst>
              <a:ext uri="{FF2B5EF4-FFF2-40B4-BE49-F238E27FC236}">
                <a16:creationId xmlns="" xmlns:a16="http://schemas.microsoft.com/office/drawing/2014/main" id="{219AA7F2-A122-4B5E-A2A5-04D8A19E5BE7}"/>
              </a:ext>
            </a:extLst>
          </p:cNvPr>
          <p:cNvSpPr txBox="1"/>
          <p:nvPr/>
        </p:nvSpPr>
        <p:spPr>
          <a:xfrm>
            <a:off x="3986157" y="3398909"/>
            <a:ext cx="283148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Προϊσταμένους συγκεκριμένων προϊόντων ή προγραμμάτων</a:t>
            </a:r>
          </a:p>
        </p:txBody>
      </p:sp>
      <p:sp>
        <p:nvSpPr>
          <p:cNvPr id="16" name="Ορθογώνιο 6" descr="Πλαίσιο επισήμανσης.">
            <a:extLst>
              <a:ext uri="{FF2B5EF4-FFF2-40B4-BE49-F238E27FC236}">
                <a16:creationId xmlns="" xmlns:a16="http://schemas.microsoft.com/office/drawing/2014/main" id="{338E9B0E-E54B-4AEA-9C47-95706983546A}"/>
              </a:ext>
            </a:extLst>
          </p:cNvPr>
          <p:cNvSpPr/>
          <p:nvPr/>
        </p:nvSpPr>
        <p:spPr>
          <a:xfrm rot="10800000" flipV="1">
            <a:off x="566585" y="3105147"/>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7" name="Ορθογώνιο 6" descr="Πλαίσιο επισήμανσης.">
            <a:extLst>
              <a:ext uri="{FF2B5EF4-FFF2-40B4-BE49-F238E27FC236}">
                <a16:creationId xmlns="" xmlns:a16="http://schemas.microsoft.com/office/drawing/2014/main" id="{DAC24A7E-3B91-466F-ABAD-D6E21C94E234}"/>
              </a:ext>
            </a:extLst>
          </p:cNvPr>
          <p:cNvSpPr/>
          <p:nvPr/>
        </p:nvSpPr>
        <p:spPr>
          <a:xfrm rot="10800000" flipV="1">
            <a:off x="4114012" y="3104089"/>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11" name="TextBox 10">
            <a:extLst>
              <a:ext uri="{FF2B5EF4-FFF2-40B4-BE49-F238E27FC236}">
                <a16:creationId xmlns="" xmlns:a16="http://schemas.microsoft.com/office/drawing/2014/main" id="{A9BABE34-F588-419B-BB03-6B45E16FFA5D}"/>
              </a:ext>
            </a:extLst>
          </p:cNvPr>
          <p:cNvSpPr txBox="1"/>
          <p:nvPr/>
        </p:nvSpPr>
        <p:spPr>
          <a:xfrm>
            <a:off x="355521" y="5043074"/>
            <a:ext cx="2974728" cy="1177346"/>
          </a:xfrm>
          <a:prstGeom prst="rect">
            <a:avLst/>
          </a:prstGeom>
          <a:noFill/>
        </p:spPr>
        <p:txBody>
          <a:bodyPr wrap="square" rtlCol="0">
            <a:spAutoFit/>
          </a:bodyPr>
          <a:lstStyle/>
          <a:p>
            <a:endParaRPr lang="el-GR" dirty="0"/>
          </a:p>
        </p:txBody>
      </p:sp>
      <p:pic>
        <p:nvPicPr>
          <p:cNvPr id="30" name="Γραφικό 29" descr="Σύσκεψη">
            <a:extLst>
              <a:ext uri="{FF2B5EF4-FFF2-40B4-BE49-F238E27FC236}">
                <a16:creationId xmlns="" xmlns:a16="http://schemas.microsoft.com/office/drawing/2014/main" id="{E05124FE-A1E8-4E4E-845E-8DD592E64268}"/>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038951" y="2331535"/>
            <a:ext cx="719470" cy="719471"/>
          </a:xfrm>
          <a:prstGeom prst="rect">
            <a:avLst/>
          </a:prstGeom>
        </p:spPr>
      </p:pic>
      <p:pic>
        <p:nvPicPr>
          <p:cNvPr id="7" name="Γραφικό 6" descr="Ιεραρχία">
            <a:extLst>
              <a:ext uri="{FF2B5EF4-FFF2-40B4-BE49-F238E27FC236}">
                <a16:creationId xmlns="" xmlns:a16="http://schemas.microsoft.com/office/drawing/2014/main" id="{55B7A08F-BE12-4D90-A284-D3E69324C4CE}"/>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497479" y="2331377"/>
            <a:ext cx="719629" cy="719629"/>
          </a:xfrm>
          <a:prstGeom prst="rect">
            <a:avLst/>
          </a:prstGeom>
        </p:spPr>
      </p:pic>
      <p:pic>
        <p:nvPicPr>
          <p:cNvPr id="3078" name="Picture 6" descr="Î£ÏÎµÏÎ¹ÎºÎ® ÎµÎ¹ÎºÏÎ½Î±">
            <a:extLst>
              <a:ext uri="{FF2B5EF4-FFF2-40B4-BE49-F238E27FC236}">
                <a16:creationId xmlns="" xmlns:a16="http://schemas.microsoft.com/office/drawing/2014/main" id="{FF70998D-FA47-48EB-A06C-496299A3A1AE}"/>
              </a:ext>
            </a:extLst>
          </p:cNvPr>
          <p:cNvPicPr>
            <a:picLocks noChangeAspect="1" noChangeArrowheads="1"/>
          </p:cNvPicPr>
          <p:nvPr/>
        </p:nvPicPr>
        <p:blipFill>
          <a:blip r:embed="rId7">
            <a:grayscl/>
            <a:extLst>
              <a:ext uri="{28A0092B-C50C-407E-A947-70E740481C1C}">
                <a14:useLocalDpi xmlns="" xmlns:a14="http://schemas.microsoft.com/office/drawing/2010/main" val="0"/>
              </a:ext>
            </a:extLst>
          </a:blip>
          <a:srcRect/>
          <a:stretch>
            <a:fillRect/>
          </a:stretch>
        </p:blipFill>
        <p:spPr bwMode="auto">
          <a:xfrm>
            <a:off x="7556857" y="632880"/>
            <a:ext cx="4133344" cy="3450507"/>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Ορθογώνιο 12">
            <a:extLst>
              <a:ext uri="{FF2B5EF4-FFF2-40B4-BE49-F238E27FC236}">
                <a16:creationId xmlns="" xmlns:a16="http://schemas.microsoft.com/office/drawing/2014/main" id="{D14C7943-356A-4EB4-8E31-7BFE5FFCFB65}"/>
              </a:ext>
            </a:extLst>
          </p:cNvPr>
          <p:cNvSpPr/>
          <p:nvPr/>
        </p:nvSpPr>
        <p:spPr>
          <a:xfrm>
            <a:off x="550738" y="5043074"/>
            <a:ext cx="6096000" cy="584775"/>
          </a:xfrm>
          <a:prstGeom prst="rect">
            <a:avLst/>
          </a:prstGeom>
        </p:spPr>
        <p:txBody>
          <a:bodyPr>
            <a:spAutoFit/>
          </a:bodyPr>
          <a:lstStyle/>
          <a:p>
            <a:pPr algn="ctr"/>
            <a:r>
              <a:rPr lang="el-GR" sz="1600" dirty="0">
                <a:solidFill>
                  <a:schemeClr val="tx1">
                    <a:lumMod val="75000"/>
                    <a:lumOff val="25000"/>
                  </a:schemeClr>
                </a:solidFill>
              </a:rPr>
              <a:t>Στη δικτυωτή οργανωτική δομή οι προϊστάμενοι προγραμμάτων εκτελούν συνθετικούς-ενοποιητικούς ρόλους.</a:t>
            </a:r>
          </a:p>
        </p:txBody>
      </p:sp>
    </p:spTree>
    <p:extLst>
      <p:ext uri="{BB962C8B-B14F-4D97-AF65-F5344CB8AC3E}">
        <p14:creationId xmlns="" xmlns:p14="http://schemas.microsoft.com/office/powerpoint/2010/main" val="6971942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16:creationId xmlns="" xmlns:a16="http://schemas.microsoft.com/office/drawing/2014/main" id="{8D08393C-C63D-4B14-921F-B7008EFF388B}"/>
              </a:ext>
            </a:extLst>
          </p:cNvPr>
          <p:cNvSpPr txBox="1">
            <a:spLocks/>
          </p:cNvSpPr>
          <p:nvPr/>
        </p:nvSpPr>
        <p:spPr>
          <a:xfrm>
            <a:off x="5757395" y="2480589"/>
            <a:ext cx="4047052" cy="3991724"/>
          </a:xfrm>
          <a:prstGeom prst="ellipse">
            <a:avLst/>
          </a:prstGeom>
          <a:solidFill>
            <a:schemeClr val="bg2">
              <a:lumMod val="25000"/>
            </a:schemeClr>
          </a:solidFill>
        </p:spPr>
        <p:txBody>
          <a:bodyPr vert="horz"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solidFill>
                  <a:schemeClr val="bg1"/>
                </a:solidFill>
              </a:rPr>
              <a:t>Ένα διοικητικό στέλεχος κατά τμήμα</a:t>
            </a:r>
          </a:p>
          <a:p>
            <a:endParaRPr lang="el-GR" dirty="0"/>
          </a:p>
        </p:txBody>
      </p:sp>
      <p:sp>
        <p:nvSpPr>
          <p:cNvPr id="23" name="Τίτλος 22"/>
          <p:cNvSpPr>
            <a:spLocks noGrp="1"/>
          </p:cNvSpPr>
          <p:nvPr>
            <p:ph type="title"/>
          </p:nvPr>
        </p:nvSpPr>
        <p:spPr>
          <a:xfrm>
            <a:off x="432000" y="244110"/>
            <a:ext cx="11340000" cy="432000"/>
          </a:xfrm>
        </p:spPr>
        <p:txBody>
          <a:bodyPr rtlCol="0"/>
          <a:lstStyle/>
          <a:p>
            <a:pPr algn="ctr"/>
            <a:r>
              <a:rPr lang="el-GR" sz="2800" b="1" dirty="0"/>
              <a:t>Δικτυωτή οργανωτική δομή</a:t>
            </a:r>
            <a:endParaRPr lang="el-GR" sz="2800" dirty="0"/>
          </a:p>
        </p:txBody>
      </p:sp>
      <p:sp>
        <p:nvSpPr>
          <p:cNvPr id="27" name="Θέση κειμένου 26"/>
          <p:cNvSpPr>
            <a:spLocks noGrp="1"/>
          </p:cNvSpPr>
          <p:nvPr>
            <p:ph type="body" sz="quarter" idx="27"/>
          </p:nvPr>
        </p:nvSpPr>
        <p:spPr>
          <a:xfrm>
            <a:off x="2116206" y="2406644"/>
            <a:ext cx="4047052" cy="3991724"/>
          </a:xfrm>
        </p:spPr>
        <p:txBody>
          <a:bodyPr rtlCol="0"/>
          <a:lstStyle/>
          <a:p>
            <a:r>
              <a:rPr lang="el-GR" dirty="0"/>
              <a:t>Ένα διοικητικό στέλεχος κατά λειτουργία</a:t>
            </a:r>
          </a:p>
          <a:p>
            <a:pPr rtl="0"/>
            <a:endParaRPr lang="el-GR" dirty="0"/>
          </a:p>
        </p:txBody>
      </p:sp>
      <p:sp>
        <p:nvSpPr>
          <p:cNvPr id="6" name="Θέση υποσέλιδου 5"/>
          <p:cNvSpPr>
            <a:spLocks noGrp="1"/>
          </p:cNvSpPr>
          <p:nvPr>
            <p:ph type="ftr" sz="quarter" idx="10"/>
          </p:nvPr>
        </p:nvSpPr>
        <p:spPr/>
        <p:txBody>
          <a:bodyPr rtlCol="0"/>
          <a:lstStyle/>
          <a:p>
            <a:pPr rtl="0"/>
            <a:r>
              <a:rPr lang="el-GR" dirty="0"/>
              <a:t>Προσθέστε υποσέλιδο</a:t>
            </a:r>
          </a:p>
        </p:txBody>
      </p:sp>
      <p:sp>
        <p:nvSpPr>
          <p:cNvPr id="7" name="Θέση αριθμού διαφάνειας 6"/>
          <p:cNvSpPr>
            <a:spLocks noGrp="1"/>
          </p:cNvSpPr>
          <p:nvPr>
            <p:ph type="sldNum" sz="quarter" idx="11"/>
          </p:nvPr>
        </p:nvSpPr>
        <p:spPr/>
        <p:txBody>
          <a:bodyPr rtlCol="0"/>
          <a:lstStyle/>
          <a:p>
            <a:pPr rtl="0"/>
            <a:fld id="{19B51A1E-902D-48AF-9020-955120F399B6}" type="slidenum">
              <a:rPr lang="el-GR" smtClean="0"/>
              <a:pPr rtl="0"/>
              <a:t>43</a:t>
            </a:fld>
            <a:endParaRPr lang="el-GR" dirty="0"/>
          </a:p>
        </p:txBody>
      </p:sp>
      <p:sp>
        <p:nvSpPr>
          <p:cNvPr id="34" name="Πλαίσιο κειμένου 33" descr="Σημείο τομής γραφήματος"/>
          <p:cNvSpPr txBox="1"/>
          <p:nvPr/>
        </p:nvSpPr>
        <p:spPr>
          <a:xfrm>
            <a:off x="5769921" y="3569918"/>
            <a:ext cx="405863" cy="180374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vert="horz" wrap="square" lIns="0" tIns="0" rIns="0" bIns="0" rtlCol="0" anchor="ctr">
            <a:no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l-GR" dirty="0"/>
          </a:p>
        </p:txBody>
      </p:sp>
      <p:sp>
        <p:nvSpPr>
          <p:cNvPr id="36" name="TextBox 37">
            <a:extLst>
              <a:ext uri="{FF2B5EF4-FFF2-40B4-BE49-F238E27FC236}">
                <a16:creationId xmlns="" xmlns:a16="http://schemas.microsoft.com/office/drawing/2014/main" id="{93EA8AB7-17BD-4D13-A6A6-7C8C331114A4}"/>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 name="Ορθογώνιο 1">
            <a:extLst>
              <a:ext uri="{FF2B5EF4-FFF2-40B4-BE49-F238E27FC236}">
                <a16:creationId xmlns="" xmlns:a16="http://schemas.microsoft.com/office/drawing/2014/main" id="{DD8DCA72-E3E2-4324-BDDE-52F7D8BD3F40}"/>
              </a:ext>
            </a:extLst>
          </p:cNvPr>
          <p:cNvSpPr/>
          <p:nvPr/>
        </p:nvSpPr>
        <p:spPr>
          <a:xfrm>
            <a:off x="432000" y="1053185"/>
            <a:ext cx="11340000" cy="369332"/>
          </a:xfrm>
          <a:prstGeom prst="rect">
            <a:avLst/>
          </a:prstGeom>
        </p:spPr>
        <p:txBody>
          <a:bodyPr wrap="square">
            <a:spAutoFit/>
          </a:bodyPr>
          <a:lstStyle/>
          <a:p>
            <a:pPr algn="ctr"/>
            <a:r>
              <a:rPr lang="el-GR" dirty="0"/>
              <a:t>Μια δομή που περιλαμβάνει διπλές σχέσεις αναφοράς</a:t>
            </a:r>
          </a:p>
        </p:txBody>
      </p:sp>
      <p:sp>
        <p:nvSpPr>
          <p:cNvPr id="10" name="Θέση κειμένου 29">
            <a:extLst>
              <a:ext uri="{FF2B5EF4-FFF2-40B4-BE49-F238E27FC236}">
                <a16:creationId xmlns="" xmlns:a16="http://schemas.microsoft.com/office/drawing/2014/main" id="{AA25A2C5-673D-4EF6-85B7-99AABD5CCD83}"/>
              </a:ext>
            </a:extLst>
          </p:cNvPr>
          <p:cNvSpPr txBox="1">
            <a:spLocks/>
          </p:cNvSpPr>
          <p:nvPr/>
        </p:nvSpPr>
        <p:spPr>
          <a:xfrm>
            <a:off x="2786272" y="2201589"/>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sz="6600" kern="1200">
                <a:solidFill>
                  <a:schemeClr val="tx1">
                    <a:lumMod val="85000"/>
                    <a:lumOff val="15000"/>
                  </a:schemeClr>
                </a:solidFill>
                <a:latin typeface="+mj-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altLang="el-GR" sz="6000" dirty="0"/>
              <a:t>α</a:t>
            </a:r>
            <a:endParaRPr lang="en-US" altLang="el-GR" sz="6000" dirty="0"/>
          </a:p>
        </p:txBody>
      </p:sp>
      <p:sp>
        <p:nvSpPr>
          <p:cNvPr id="11" name="Θέση κειμένου 30">
            <a:extLst>
              <a:ext uri="{FF2B5EF4-FFF2-40B4-BE49-F238E27FC236}">
                <a16:creationId xmlns="" xmlns:a16="http://schemas.microsoft.com/office/drawing/2014/main" id="{EE1FEF78-0644-436C-A888-3212B1A2AFF1}"/>
              </a:ext>
            </a:extLst>
          </p:cNvPr>
          <p:cNvSpPr txBox="1">
            <a:spLocks/>
          </p:cNvSpPr>
          <p:nvPr/>
        </p:nvSpPr>
        <p:spPr>
          <a:xfrm>
            <a:off x="6335289" y="2201589"/>
            <a:ext cx="2811618" cy="1440000"/>
          </a:xfrm>
          <a:prstGeom prst="rect">
            <a:avLst/>
          </a:prstGeom>
          <a:noFill/>
        </p:spPr>
        <p:txBody>
          <a:bodyPr vert="horz" lIns="0" tIns="0" rIns="0" bIns="0" rtlCol="0" anchor="b">
            <a:noAutofit/>
          </a:bodyPr>
          <a:lstStyle>
            <a:lvl1pPr marL="0" indent="0" algn="ctr" defTabSz="914400" rtl="0" eaLnBrk="1" latinLnBrk="0" hangingPunct="1">
              <a:lnSpc>
                <a:spcPct val="90000"/>
              </a:lnSpc>
              <a:spcBef>
                <a:spcPts val="0"/>
              </a:spcBef>
              <a:spcAft>
                <a:spcPts val="0"/>
              </a:spcAft>
              <a:buClr>
                <a:schemeClr val="accent1"/>
              </a:buClr>
              <a:buFont typeface="Calibri" panose="020F0502020204030204" pitchFamily="34" charset="0"/>
              <a:buNone/>
              <a:defRPr lang="en-ZA" sz="6600" kern="1200" dirty="0">
                <a:solidFill>
                  <a:schemeClr val="bg1"/>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sz="6000" dirty="0"/>
              <a:t>β </a:t>
            </a:r>
          </a:p>
        </p:txBody>
      </p:sp>
      <p:sp>
        <p:nvSpPr>
          <p:cNvPr id="3" name="Ορθογώνιο 2">
            <a:extLst>
              <a:ext uri="{FF2B5EF4-FFF2-40B4-BE49-F238E27FC236}">
                <a16:creationId xmlns="" xmlns:a16="http://schemas.microsoft.com/office/drawing/2014/main" id="{39A19496-894C-43D5-9FEE-A7918AB0A70E}"/>
              </a:ext>
            </a:extLst>
          </p:cNvPr>
          <p:cNvSpPr/>
          <p:nvPr/>
        </p:nvSpPr>
        <p:spPr>
          <a:xfrm>
            <a:off x="1037597" y="1803133"/>
            <a:ext cx="9870510" cy="369332"/>
          </a:xfrm>
          <a:prstGeom prst="rect">
            <a:avLst/>
          </a:prstGeom>
        </p:spPr>
        <p:txBody>
          <a:bodyPr wrap="square">
            <a:spAutoFit/>
          </a:bodyPr>
          <a:lstStyle/>
          <a:p>
            <a:pPr algn="ctr"/>
            <a:r>
              <a:rPr lang="el-GR" dirty="0"/>
              <a:t>Πιο συγκεκριμένα, ορισμένα διοικητικά στελέχη δίνουν αναφορά σε δύο προϊσταμένους:</a:t>
            </a:r>
          </a:p>
        </p:txBody>
      </p:sp>
      <p:pic>
        <p:nvPicPr>
          <p:cNvPr id="5" name="Γραφικό 4" descr="Βέλος: Περιστροφή δεξιά">
            <a:extLst>
              <a:ext uri="{FF2B5EF4-FFF2-40B4-BE49-F238E27FC236}">
                <a16:creationId xmlns="" xmlns:a16="http://schemas.microsoft.com/office/drawing/2014/main" id="{09711461-B42D-4122-A9E1-5CA682C7028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69921" y="680172"/>
            <a:ext cx="405863" cy="405863"/>
          </a:xfrm>
          <a:prstGeom prst="rect">
            <a:avLst/>
          </a:prstGeom>
        </p:spPr>
      </p:pic>
      <p:pic>
        <p:nvPicPr>
          <p:cNvPr id="15" name="Γραφικό 14" descr="Βέλος: Περιστροφή δεξιά">
            <a:extLst>
              <a:ext uri="{FF2B5EF4-FFF2-40B4-BE49-F238E27FC236}">
                <a16:creationId xmlns="" xmlns:a16="http://schemas.microsoft.com/office/drawing/2014/main" id="{98862687-75DC-451F-8D72-75FAC5C57376}"/>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69921" y="1458478"/>
            <a:ext cx="405863" cy="405863"/>
          </a:xfrm>
          <a:prstGeom prst="rect">
            <a:avLst/>
          </a:prstGeom>
        </p:spPr>
      </p:pic>
    </p:spTree>
    <p:extLst>
      <p:ext uri="{BB962C8B-B14F-4D97-AF65-F5344CB8AC3E}">
        <p14:creationId xmlns="" xmlns:p14="http://schemas.microsoft.com/office/powerpoint/2010/main" val="16844686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Rectangle 65">
            <a:extLst>
              <a:ext uri="{FF2B5EF4-FFF2-40B4-BE49-F238E27FC236}">
                <a16:creationId xmlns="" xmlns:a16="http://schemas.microsoft.com/office/drawing/2014/main" id="{A4AC5506-6312-4701-8D3C-40187889A9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 xmlns:a16="http://schemas.microsoft.com/office/drawing/2014/main" id="{D57C6B02-44FA-4FAA-A272-0B3A7E79994B}"/>
              </a:ext>
            </a:extLst>
          </p:cNvPr>
          <p:cNvSpPr txBox="1"/>
          <p:nvPr/>
        </p:nvSpPr>
        <p:spPr>
          <a:xfrm>
            <a:off x="556532" y="643467"/>
            <a:ext cx="11210925" cy="744836"/>
          </a:xfrm>
          <a:prstGeom prst="ellipse">
            <a:avLst/>
          </a:prstGeom>
        </p:spPr>
        <p:txBody>
          <a:bodyPr vert="horz" lIns="91440" tIns="45720" rIns="91440" bIns="45720" rtlCol="0" anchor="ctr">
            <a:normAutofit/>
          </a:bodyPr>
          <a:lstStyle/>
          <a:p>
            <a:pPr algn="ctr">
              <a:lnSpc>
                <a:spcPct val="90000"/>
              </a:lnSpc>
              <a:spcBef>
                <a:spcPct val="0"/>
              </a:spcBef>
              <a:spcAft>
                <a:spcPts val="600"/>
              </a:spcAft>
            </a:pPr>
            <a:r>
              <a:rPr lang="en-US" sz="3000" b="1" kern="1200">
                <a:solidFill>
                  <a:schemeClr val="bg1"/>
                </a:solidFill>
                <a:latin typeface="+mj-lt"/>
                <a:ea typeface="+mj-ea"/>
                <a:cs typeface="+mj-cs"/>
              </a:rPr>
              <a:t>Δικτυωτή Oργανωτική Δομή</a:t>
            </a:r>
            <a:endParaRPr lang="en-US" sz="3000" kern="1200">
              <a:solidFill>
                <a:schemeClr val="bg1"/>
              </a:solidFill>
              <a:latin typeface="+mj-lt"/>
              <a:ea typeface="+mj-ea"/>
              <a:cs typeface="+mj-cs"/>
            </a:endParaRPr>
          </a:p>
        </p:txBody>
      </p:sp>
      <p:pic>
        <p:nvPicPr>
          <p:cNvPr id="5" name="Εικόνα 4">
            <a:extLst>
              <a:ext uri="{FF2B5EF4-FFF2-40B4-BE49-F238E27FC236}">
                <a16:creationId xmlns="" xmlns:a16="http://schemas.microsoft.com/office/drawing/2014/main" id="{1BA56219-B943-4B5C-B7B0-CA70F7EBBB54}"/>
              </a:ext>
            </a:extLst>
          </p:cNvPr>
          <p:cNvPicPr/>
          <p:nvPr/>
        </p:nvPicPr>
        <p:blipFill>
          <a:blip r:embed="rId2" cstate="print"/>
          <a:stretch>
            <a:fillRect/>
          </a:stretch>
        </p:blipFill>
        <p:spPr>
          <a:xfrm>
            <a:off x="1927274" y="1561514"/>
            <a:ext cx="8637562" cy="5190979"/>
          </a:xfrm>
          <a:prstGeom prst="rect">
            <a:avLst/>
          </a:prstGeom>
        </p:spPr>
      </p:pic>
    </p:spTree>
    <p:extLst>
      <p:ext uri="{BB962C8B-B14F-4D97-AF65-F5344CB8AC3E}">
        <p14:creationId xmlns="" xmlns:p14="http://schemas.microsoft.com/office/powerpoint/2010/main" val="21825322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641211"/>
            <a:ext cx="11340000" cy="432000"/>
          </a:xfrm>
        </p:spPr>
        <p:txBody>
          <a:bodyPr rtlCol="0"/>
          <a:lstStyle/>
          <a:p>
            <a:pPr algn="ctr"/>
            <a:r>
              <a:rPr lang="el-GR" sz="2400" b="1" dirty="0">
                <a:solidFill>
                  <a:schemeClr val="tx1">
                    <a:lumMod val="65000"/>
                    <a:lumOff val="35000"/>
                  </a:schemeClr>
                </a:solidFill>
              </a:rPr>
              <a:t>Πλεονεκτήματα της δικτυωτής οργανωτικής δομής</a:t>
            </a:r>
          </a:p>
        </p:txBody>
      </p:sp>
      <p:pic>
        <p:nvPicPr>
          <p:cNvPr id="25" name="Θέση εικόνας 24" descr="φωτογραφία άντρα μέλους ομάδας"/>
          <p:cNvPicPr>
            <a:picLocks noGrp="1" noChangeAspect="1"/>
          </p:cNvPicPr>
          <p:nvPr>
            <p:ph type="pic" sz="quarter" idx="41"/>
          </p:nvPr>
        </p:nvPicPr>
        <p:blipFill>
          <a:blip r:embed="rId3"/>
          <a:stretch>
            <a:fillRect/>
          </a:stretch>
        </p:blipFill>
        <p:spPr>
          <a:xfrm>
            <a:off x="431800" y="2246681"/>
            <a:ext cx="1620000" cy="1620000"/>
          </a:xfrm>
        </p:spPr>
      </p:pic>
      <p:sp>
        <p:nvSpPr>
          <p:cNvPr id="6" name="Θέση κειμένου 5"/>
          <p:cNvSpPr>
            <a:spLocks noGrp="1"/>
          </p:cNvSpPr>
          <p:nvPr>
            <p:ph type="body" sz="quarter" idx="17"/>
          </p:nvPr>
        </p:nvSpPr>
        <p:spPr>
          <a:xfrm>
            <a:off x="431800" y="4113808"/>
            <a:ext cx="1620000" cy="631554"/>
          </a:xfrm>
        </p:spPr>
        <p:txBody>
          <a:bodyPr rtlCol="0"/>
          <a:lstStyle/>
          <a:p>
            <a:pPr algn="ctr"/>
            <a:r>
              <a:rPr lang="el-GR" sz="1800" dirty="0"/>
              <a:t>Σύνδεση των εργαζομένων</a:t>
            </a:r>
          </a:p>
        </p:txBody>
      </p:sp>
      <p:sp>
        <p:nvSpPr>
          <p:cNvPr id="7" name="Θέση κειμένου 6"/>
          <p:cNvSpPr>
            <a:spLocks noGrp="1"/>
          </p:cNvSpPr>
          <p:nvPr>
            <p:ph type="body" sz="quarter" idx="18"/>
          </p:nvPr>
        </p:nvSpPr>
        <p:spPr>
          <a:xfrm>
            <a:off x="431800" y="4885273"/>
            <a:ext cx="1620000" cy="720000"/>
          </a:xfrm>
        </p:spPr>
        <p:txBody>
          <a:bodyPr rtlCol="0"/>
          <a:lstStyle/>
          <a:p>
            <a:pPr algn="ctr"/>
            <a:r>
              <a:rPr lang="el-GR" dirty="0"/>
              <a:t>σε όλα τα επίπεδα &amp; σε όλες τις λειτουργίες με τους στόχους της επιχείρησης</a:t>
            </a:r>
          </a:p>
        </p:txBody>
      </p:sp>
      <p:pic>
        <p:nvPicPr>
          <p:cNvPr id="18" name="Θέση εικόνας 17" descr="Φωτογραφία γυναίκας μέλους ομάδας"/>
          <p:cNvPicPr>
            <a:picLocks noGrp="1" noChangeAspect="1"/>
          </p:cNvPicPr>
          <p:nvPr>
            <p:ph type="pic" sz="quarter" idx="42"/>
          </p:nvPr>
        </p:nvPicPr>
        <p:blipFill>
          <a:blip r:embed="rId4"/>
          <a:stretch>
            <a:fillRect/>
          </a:stretch>
        </p:blipFill>
        <p:spPr>
          <a:xfrm>
            <a:off x="2375703" y="2250329"/>
            <a:ext cx="1623666" cy="1616352"/>
          </a:xfrm>
        </p:spPr>
      </p:pic>
      <p:sp>
        <p:nvSpPr>
          <p:cNvPr id="8" name="Θέση κειμένου 7"/>
          <p:cNvSpPr>
            <a:spLocks noGrp="1"/>
          </p:cNvSpPr>
          <p:nvPr>
            <p:ph type="body" sz="quarter" idx="33"/>
          </p:nvPr>
        </p:nvSpPr>
        <p:spPr/>
        <p:txBody>
          <a:bodyPr rtlCol="0"/>
          <a:lstStyle/>
          <a:p>
            <a:pPr algn="ctr"/>
            <a:r>
              <a:rPr lang="el-GR" sz="1800" dirty="0"/>
              <a:t>Μεγαλύτερη ανταλλαγή πληροφοριών</a:t>
            </a:r>
          </a:p>
        </p:txBody>
      </p:sp>
      <p:sp>
        <p:nvSpPr>
          <p:cNvPr id="9" name="Θέση κειμένου 8"/>
          <p:cNvSpPr>
            <a:spLocks noGrp="1"/>
          </p:cNvSpPr>
          <p:nvPr>
            <p:ph type="body" sz="quarter" idx="34"/>
          </p:nvPr>
        </p:nvSpPr>
        <p:spPr>
          <a:xfrm>
            <a:off x="2375703" y="4893010"/>
            <a:ext cx="1620000" cy="720000"/>
          </a:xfrm>
        </p:spPr>
        <p:txBody>
          <a:bodyPr rtlCol="0"/>
          <a:lstStyle/>
          <a:p>
            <a:pPr algn="ctr"/>
            <a:r>
              <a:rPr lang="el-GR" dirty="0"/>
              <a:t>ανάμεσα στις διάφορες λειτουργίες</a:t>
            </a:r>
          </a:p>
        </p:txBody>
      </p:sp>
      <p:sp>
        <p:nvSpPr>
          <p:cNvPr id="10" name="Θέση κειμένου 9"/>
          <p:cNvSpPr>
            <a:spLocks noGrp="1"/>
          </p:cNvSpPr>
          <p:nvPr>
            <p:ph type="body" sz="quarter" idx="35"/>
          </p:nvPr>
        </p:nvSpPr>
        <p:spPr/>
        <p:txBody>
          <a:bodyPr rtlCol="0"/>
          <a:lstStyle/>
          <a:p>
            <a:pPr algn="ctr"/>
            <a:r>
              <a:rPr lang="el-GR" sz="1800" dirty="0"/>
              <a:t>Προστασία της επικοινωνίας</a:t>
            </a:r>
          </a:p>
        </p:txBody>
      </p:sp>
      <p:sp>
        <p:nvSpPr>
          <p:cNvPr id="11" name="Θέση κειμένου 10"/>
          <p:cNvSpPr>
            <a:spLocks noGrp="1"/>
          </p:cNvSpPr>
          <p:nvPr>
            <p:ph type="body" sz="quarter" idx="36"/>
          </p:nvPr>
        </p:nvSpPr>
        <p:spPr>
          <a:xfrm>
            <a:off x="4319606" y="4883271"/>
            <a:ext cx="1620000" cy="720000"/>
          </a:xfrm>
        </p:spPr>
        <p:txBody>
          <a:bodyPr rtlCol="0"/>
          <a:lstStyle/>
          <a:p>
            <a:pPr algn="ctr"/>
            <a:r>
              <a:rPr lang="el-GR" dirty="0"/>
              <a:t>ιδιαίτερα χρήσιμη για πολύπλοκες εργασίες όπου διαφορετικές ομάδες βασίζονται η μία στην άλλη</a:t>
            </a:r>
          </a:p>
        </p:txBody>
      </p:sp>
      <p:pic>
        <p:nvPicPr>
          <p:cNvPr id="32" name="Θέση εικόνας 31" descr="Φωτογραφία γυναίκας μέλους ομάδας"/>
          <p:cNvPicPr>
            <a:picLocks noGrp="1" noChangeAspect="1"/>
          </p:cNvPicPr>
          <p:nvPr>
            <p:ph type="pic" sz="quarter" idx="44"/>
          </p:nvPr>
        </p:nvPicPr>
        <p:blipFill>
          <a:blip r:embed="rId5" cstate="screen"/>
          <a:srcRect/>
          <a:stretch>
            <a:fillRect/>
          </a:stretch>
        </p:blipFill>
        <p:spPr/>
      </p:pic>
      <p:sp>
        <p:nvSpPr>
          <p:cNvPr id="12" name="Θέση κειμένου 11"/>
          <p:cNvSpPr>
            <a:spLocks noGrp="1"/>
          </p:cNvSpPr>
          <p:nvPr>
            <p:ph type="body" sz="quarter" idx="37"/>
          </p:nvPr>
        </p:nvSpPr>
        <p:spPr/>
        <p:txBody>
          <a:bodyPr rtlCol="0"/>
          <a:lstStyle/>
          <a:p>
            <a:pPr algn="ctr"/>
            <a:r>
              <a:rPr lang="el-GR" sz="1800" dirty="0"/>
              <a:t>Μεγαλύτερη ανταπόκριση στους πελάτες</a:t>
            </a:r>
          </a:p>
        </p:txBody>
      </p:sp>
      <p:sp>
        <p:nvSpPr>
          <p:cNvPr id="13" name="Θέση κειμένου 12"/>
          <p:cNvSpPr>
            <a:spLocks noGrp="1"/>
          </p:cNvSpPr>
          <p:nvPr>
            <p:ph type="body" sz="quarter" idx="38"/>
          </p:nvPr>
        </p:nvSpPr>
        <p:spPr>
          <a:xfrm>
            <a:off x="6263509" y="4883394"/>
            <a:ext cx="1620000" cy="720000"/>
          </a:xfrm>
        </p:spPr>
        <p:txBody>
          <a:bodyPr rtlCol="0"/>
          <a:lstStyle/>
          <a:p>
            <a:pPr algn="ctr"/>
            <a:r>
              <a:rPr lang="el-GR" dirty="0"/>
              <a:t>μέσω της συγκέντρωσης πληροφοριών για τις ανάγκες των πελατών και για τις απαιτούμενες ενέργειες που πρέπει να υλοποιηθούν</a:t>
            </a:r>
          </a:p>
        </p:txBody>
      </p:sp>
      <p:sp>
        <p:nvSpPr>
          <p:cNvPr id="14" name="Θέση κειμένου 13"/>
          <p:cNvSpPr>
            <a:spLocks noGrp="1"/>
          </p:cNvSpPr>
          <p:nvPr>
            <p:ph type="body" sz="quarter" idx="39"/>
          </p:nvPr>
        </p:nvSpPr>
        <p:spPr/>
        <p:txBody>
          <a:bodyPr rtlCol="0"/>
          <a:lstStyle/>
          <a:p>
            <a:pPr algn="ctr"/>
            <a:r>
              <a:rPr lang="el-GR" sz="1800" dirty="0"/>
              <a:t>Δημιουργικές ιδέες</a:t>
            </a:r>
          </a:p>
        </p:txBody>
      </p:sp>
      <p:sp>
        <p:nvSpPr>
          <p:cNvPr id="15" name="Θέση κειμένου 14"/>
          <p:cNvSpPr>
            <a:spLocks noGrp="1"/>
          </p:cNvSpPr>
          <p:nvPr>
            <p:ph type="body" sz="quarter" idx="40"/>
          </p:nvPr>
        </p:nvSpPr>
        <p:spPr>
          <a:xfrm>
            <a:off x="8207412" y="4893133"/>
            <a:ext cx="1620000" cy="720000"/>
          </a:xfrm>
        </p:spPr>
        <p:txBody>
          <a:bodyPr rtlCol="0"/>
          <a:lstStyle/>
          <a:p>
            <a:pPr algn="ctr"/>
            <a:r>
              <a:rPr lang="el-GR" dirty="0"/>
              <a:t>μέσω δια-λειτουργικής εργασίας</a:t>
            </a:r>
          </a:p>
        </p:txBody>
      </p:sp>
      <p:pic>
        <p:nvPicPr>
          <p:cNvPr id="35" name="Θέση εικόνας 34" descr="Φωτογραφία γυναίκας μέλους ομάδας"/>
          <p:cNvPicPr>
            <a:picLocks noGrp="1" noChangeAspect="1"/>
          </p:cNvPicPr>
          <p:nvPr>
            <p:ph type="pic" sz="quarter" idx="48"/>
          </p:nvPr>
        </p:nvPicPr>
        <p:blipFill>
          <a:blip r:embed="rId6" cstate="screen">
            <a:grayscl/>
          </a:blip>
          <a:srcRect/>
          <a:stretch>
            <a:fillRect/>
          </a:stretch>
        </p:blipFill>
        <p:spPr/>
      </p:pic>
      <p:sp>
        <p:nvSpPr>
          <p:cNvPr id="21" name="Θέση κειμένου 20"/>
          <p:cNvSpPr>
            <a:spLocks noGrp="1"/>
          </p:cNvSpPr>
          <p:nvPr>
            <p:ph type="body" sz="quarter" idx="46"/>
          </p:nvPr>
        </p:nvSpPr>
        <p:spPr/>
        <p:txBody>
          <a:bodyPr rtlCol="0"/>
          <a:lstStyle/>
          <a:p>
            <a:pPr algn="ctr"/>
            <a:r>
              <a:rPr lang="el-GR" sz="1800" dirty="0"/>
              <a:t>Αφοσίωση σε ολόκληρο τον οργανισμό</a:t>
            </a:r>
          </a:p>
        </p:txBody>
      </p:sp>
      <p:sp>
        <p:nvSpPr>
          <p:cNvPr id="22" name="Θέση κειμένου 21"/>
          <p:cNvSpPr>
            <a:spLocks noGrp="1"/>
          </p:cNvSpPr>
          <p:nvPr>
            <p:ph type="body" sz="quarter" idx="47"/>
          </p:nvPr>
        </p:nvSpPr>
        <p:spPr>
          <a:xfrm>
            <a:off x="10140200" y="4883271"/>
            <a:ext cx="1620000" cy="720000"/>
          </a:xfrm>
        </p:spPr>
        <p:txBody>
          <a:bodyPr rtlCol="0"/>
          <a:lstStyle/>
          <a:p>
            <a:pPr algn="ctr"/>
            <a:r>
              <a:rPr lang="el-GR" dirty="0"/>
              <a:t>&amp; όχι μόνο σε μια λειτουργία ή τμήμα</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45</a:t>
            </a:fld>
            <a:endParaRPr lang="el-GR" dirty="0"/>
          </a:p>
        </p:txBody>
      </p:sp>
      <p:sp>
        <p:nvSpPr>
          <p:cNvPr id="23" name="TextBox 37">
            <a:extLst>
              <a:ext uri="{FF2B5EF4-FFF2-40B4-BE49-F238E27FC236}">
                <a16:creationId xmlns="" xmlns:a16="http://schemas.microsoft.com/office/drawing/2014/main" id="{7B95791B-D67D-4FD2-98E0-3BCE6F25A6A5}"/>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4" name="Θέση εικόνας 25" descr="Κοντινή εικόνα εσωτερικού υλικού δόμησης">
            <a:extLst>
              <a:ext uri="{FF2B5EF4-FFF2-40B4-BE49-F238E27FC236}">
                <a16:creationId xmlns="" xmlns:a16="http://schemas.microsoft.com/office/drawing/2014/main" id="{9282A8F3-1B5C-46F6-BF7D-27080F320C53}"/>
              </a:ext>
            </a:extLst>
          </p:cNvPr>
          <p:cNvPicPr>
            <a:picLocks noChangeAspect="1"/>
          </p:cNvPicPr>
          <p:nvPr/>
        </p:nvPicPr>
        <p:blipFill>
          <a:blip r:embed="rId7"/>
          <a:srcRect/>
          <a:stretch>
            <a:fillRect/>
          </a:stretch>
        </p:blipFill>
        <p:spPr>
          <a:xfrm>
            <a:off x="431800" y="2246680"/>
            <a:ext cx="1620000" cy="1616351"/>
          </a:xfrm>
          <a:prstGeom prst="rect">
            <a:avLst/>
          </a:prstGeom>
          <a:noFill/>
          <a:ln w="95250" cap="sq" cmpd="sng" algn="ctr">
            <a:noFill/>
            <a:prstDash val="solid"/>
            <a:miter lim="800000"/>
          </a:ln>
          <a:effectLst/>
        </p:spPr>
      </p:pic>
      <p:pic>
        <p:nvPicPr>
          <p:cNvPr id="26" name="Θέση εικόνας 17" descr="Κοντινή εικόνα σχάρας και τοίχου αρχιτεκτονικής σχεδίασης">
            <a:extLst>
              <a:ext uri="{FF2B5EF4-FFF2-40B4-BE49-F238E27FC236}">
                <a16:creationId xmlns="" xmlns:a16="http://schemas.microsoft.com/office/drawing/2014/main" id="{F1002838-3AF7-44D4-B271-87C614304AE8}"/>
              </a:ext>
            </a:extLst>
          </p:cNvPr>
          <p:cNvPicPr>
            <a:picLocks noChangeAspect="1"/>
          </p:cNvPicPr>
          <p:nvPr/>
        </p:nvPicPr>
        <p:blipFill>
          <a:blip r:embed="rId8" cstate="screen">
            <a:extLst>
              <a:ext uri="{28A0092B-C50C-407E-A947-70E740481C1C}">
                <a14:useLocalDpi xmlns="" xmlns:a14="http://schemas.microsoft.com/office/drawing/2010/main"/>
              </a:ext>
            </a:extLst>
          </a:blip>
          <a:srcRect/>
          <a:stretch>
            <a:fillRect/>
          </a:stretch>
        </p:blipFill>
        <p:spPr>
          <a:xfrm>
            <a:off x="4301162" y="2237120"/>
            <a:ext cx="1638444" cy="1654583"/>
          </a:xfrm>
          <a:prstGeom prst="rect">
            <a:avLst/>
          </a:prstGeom>
        </p:spPr>
      </p:pic>
      <p:pic>
        <p:nvPicPr>
          <p:cNvPr id="27" name="Θέση εικόνας 29" descr="γωνιακή προβολή ουρανοξύστη από το έδαφος">
            <a:extLst>
              <a:ext uri="{FF2B5EF4-FFF2-40B4-BE49-F238E27FC236}">
                <a16:creationId xmlns="" xmlns:a16="http://schemas.microsoft.com/office/drawing/2014/main" id="{70A0EA0C-4F5C-462C-B3CA-9AA1925029E1}"/>
              </a:ext>
            </a:extLst>
          </p:cNvPr>
          <p:cNvPicPr>
            <a:picLocks noChangeAspect="1"/>
          </p:cNvPicPr>
          <p:nvPr/>
        </p:nvPicPr>
        <p:blipFill>
          <a:blip r:embed="rId9"/>
          <a:srcRect/>
          <a:stretch>
            <a:fillRect/>
          </a:stretch>
        </p:blipFill>
        <p:spPr>
          <a:xfrm>
            <a:off x="2372037" y="2246679"/>
            <a:ext cx="1608888" cy="1635466"/>
          </a:xfrm>
          <a:prstGeom prst="rect">
            <a:avLst/>
          </a:prstGeom>
          <a:noFill/>
          <a:ln w="95250" cap="sq" cmpd="sng" algn="ctr">
            <a:noFill/>
            <a:prstDash val="solid"/>
            <a:miter lim="800000"/>
          </a:ln>
          <a:effectLst/>
        </p:spPr>
      </p:pic>
      <p:pic>
        <p:nvPicPr>
          <p:cNvPr id="29" name="Θέση εικόνας 31" descr="εναέρια προβολή δικτύου αυτοκινητοδρόμων σε μεγάλη πόλη">
            <a:extLst>
              <a:ext uri="{FF2B5EF4-FFF2-40B4-BE49-F238E27FC236}">
                <a16:creationId xmlns="" xmlns:a16="http://schemas.microsoft.com/office/drawing/2014/main" id="{09415BF6-491F-4FDF-94E5-5C829686A31C}"/>
              </a:ext>
            </a:extLst>
          </p:cNvPr>
          <p:cNvPicPr>
            <a:picLocks noChangeAspect="1"/>
          </p:cNvPicPr>
          <p:nvPr/>
        </p:nvPicPr>
        <p:blipFill>
          <a:blip r:embed="rId10"/>
          <a:srcRect/>
          <a:stretch>
            <a:fillRect/>
          </a:stretch>
        </p:blipFill>
        <p:spPr>
          <a:xfrm>
            <a:off x="6259843" y="2245109"/>
            <a:ext cx="1620000" cy="1617921"/>
          </a:xfrm>
          <a:prstGeom prst="rect">
            <a:avLst/>
          </a:prstGeom>
          <a:noFill/>
          <a:ln w="95250" cap="sq" cmpd="sng" algn="ctr">
            <a:noFill/>
            <a:prstDash val="solid"/>
            <a:miter lim="800000"/>
          </a:ln>
          <a:effectLst/>
        </p:spPr>
      </p:pic>
      <p:pic>
        <p:nvPicPr>
          <p:cNvPr id="30" name="Θέση εικόνας 33" descr="εικόνα ουρανοξύστη διαμερισμάτων">
            <a:extLst>
              <a:ext uri="{FF2B5EF4-FFF2-40B4-BE49-F238E27FC236}">
                <a16:creationId xmlns="" xmlns:a16="http://schemas.microsoft.com/office/drawing/2014/main" id="{35855D65-8E93-411A-9B70-B43681A1997C}"/>
              </a:ext>
            </a:extLst>
          </p:cNvPr>
          <p:cNvPicPr>
            <a:picLocks noChangeAspect="1"/>
          </p:cNvPicPr>
          <p:nvPr/>
        </p:nvPicPr>
        <p:blipFill>
          <a:blip r:embed="rId11"/>
          <a:srcRect/>
          <a:stretch>
            <a:fillRect/>
          </a:stretch>
        </p:blipFill>
        <p:spPr>
          <a:xfrm>
            <a:off x="8188968" y="2251061"/>
            <a:ext cx="1638444" cy="1631084"/>
          </a:xfrm>
          <a:prstGeom prst="rect">
            <a:avLst/>
          </a:prstGeom>
          <a:noFill/>
          <a:ln w="95250" cap="sq" cmpd="sng" algn="ctr">
            <a:noFill/>
            <a:prstDash val="solid"/>
            <a:miter lim="800000"/>
          </a:ln>
          <a:effectLst/>
        </p:spPr>
      </p:pic>
      <p:pic>
        <p:nvPicPr>
          <p:cNvPr id="34" name="Θέση εικόνας 27" descr="Μολύβι επάνω σε σχέδιο κτιρίου">
            <a:extLst>
              <a:ext uri="{FF2B5EF4-FFF2-40B4-BE49-F238E27FC236}">
                <a16:creationId xmlns="" xmlns:a16="http://schemas.microsoft.com/office/drawing/2014/main" id="{52226CE6-2F6F-4209-9BA9-1CBB15E0B74D}"/>
              </a:ext>
            </a:extLst>
          </p:cNvPr>
          <p:cNvPicPr>
            <a:picLocks noChangeAspect="1"/>
          </p:cNvPicPr>
          <p:nvPr/>
        </p:nvPicPr>
        <p:blipFill>
          <a:blip r:embed="rId12"/>
          <a:srcRect/>
          <a:stretch>
            <a:fillRect/>
          </a:stretch>
        </p:blipFill>
        <p:spPr>
          <a:xfrm>
            <a:off x="10136536" y="2245108"/>
            <a:ext cx="1619999" cy="1637037"/>
          </a:xfrm>
          <a:prstGeom prst="rect">
            <a:avLst/>
          </a:prstGeom>
          <a:noFill/>
          <a:ln w="95250" cap="sq" cmpd="sng" algn="ctr">
            <a:noFill/>
            <a:prstDash val="solid"/>
            <a:miter lim="800000"/>
          </a:ln>
          <a:effectLst/>
        </p:spPr>
      </p:pic>
      <p:pic>
        <p:nvPicPr>
          <p:cNvPr id="28" name="Γραφικό 27" descr="Συνομιλία">
            <a:extLst>
              <a:ext uri="{FF2B5EF4-FFF2-40B4-BE49-F238E27FC236}">
                <a16:creationId xmlns="" xmlns:a16="http://schemas.microsoft.com/office/drawing/2014/main" id="{46ED9DD3-FD7A-4764-ACA5-6190318B8652}"/>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2523077" y="2479188"/>
            <a:ext cx="1299477" cy="1299477"/>
          </a:xfrm>
          <a:prstGeom prst="rect">
            <a:avLst/>
          </a:prstGeom>
        </p:spPr>
      </p:pic>
      <p:pic>
        <p:nvPicPr>
          <p:cNvPr id="36" name="Γραφικό 35" descr="Ομάδα">
            <a:extLst>
              <a:ext uri="{FF2B5EF4-FFF2-40B4-BE49-F238E27FC236}">
                <a16:creationId xmlns="" xmlns:a16="http://schemas.microsoft.com/office/drawing/2014/main" id="{0D59F56F-8F02-4467-93CA-6FF361B6CB9B}"/>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764009" y="2671727"/>
            <a:ext cx="914400" cy="914400"/>
          </a:xfrm>
          <a:prstGeom prst="rect">
            <a:avLst/>
          </a:prstGeom>
        </p:spPr>
      </p:pic>
      <p:pic>
        <p:nvPicPr>
          <p:cNvPr id="41" name="Γραφικό 40" descr="Παλέτα">
            <a:extLst>
              <a:ext uri="{FF2B5EF4-FFF2-40B4-BE49-F238E27FC236}">
                <a16:creationId xmlns="" xmlns:a16="http://schemas.microsoft.com/office/drawing/2014/main" id="{DD5E57F4-3ED1-470F-8003-80AD6E4E19A1}"/>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8549097" y="2671727"/>
            <a:ext cx="914400" cy="914400"/>
          </a:xfrm>
          <a:prstGeom prst="rect">
            <a:avLst/>
          </a:prstGeom>
        </p:spPr>
      </p:pic>
      <p:pic>
        <p:nvPicPr>
          <p:cNvPr id="44" name="Γραφικό 43" descr="Κτίριο">
            <a:extLst>
              <a:ext uri="{FF2B5EF4-FFF2-40B4-BE49-F238E27FC236}">
                <a16:creationId xmlns="" xmlns:a16="http://schemas.microsoft.com/office/drawing/2014/main" id="{A45D1933-FD0A-419C-91E2-CDF36C775597}"/>
              </a:ext>
            </a:extLst>
          </p:cNvPr>
          <p:cNvPicPr>
            <a:picLocks noChangeAspect="1"/>
          </p:cNvPicPr>
          <p:nvPr/>
        </p:nvPicPr>
        <p:blipFill>
          <a:blip r:embed="rId19">
            <a:extLst>
              <a:ext uri="{96DAC541-7B7A-43D3-8B79-37D633B846F1}">
                <asvg:svgBlip xmlns="" xmlns:asvg="http://schemas.microsoft.com/office/drawing/2016/SVG/main" r:embed="rId20"/>
              </a:ext>
            </a:extLst>
          </a:blip>
          <a:stretch>
            <a:fillRect/>
          </a:stretch>
        </p:blipFill>
        <p:spPr>
          <a:xfrm>
            <a:off x="10495031" y="2671727"/>
            <a:ext cx="914400" cy="914400"/>
          </a:xfrm>
          <a:prstGeom prst="rect">
            <a:avLst/>
          </a:prstGeom>
        </p:spPr>
      </p:pic>
      <p:pic>
        <p:nvPicPr>
          <p:cNvPr id="46" name="Γραφικό 45" descr="Δέκτης">
            <a:extLst>
              <a:ext uri="{FF2B5EF4-FFF2-40B4-BE49-F238E27FC236}">
                <a16:creationId xmlns="" xmlns:a16="http://schemas.microsoft.com/office/drawing/2014/main" id="{48151EFF-724A-4E21-9EF6-A42E89C577B6}"/>
              </a:ext>
            </a:extLst>
          </p:cNvPr>
          <p:cNvPicPr>
            <a:picLocks noChangeAspect="1"/>
          </p:cNvPicPr>
          <p:nvPr/>
        </p:nvPicPr>
        <p:blipFill>
          <a:blip r:embed="rId21">
            <a:extLst>
              <a:ext uri="{96DAC541-7B7A-43D3-8B79-37D633B846F1}">
                <asvg:svgBlip xmlns="" xmlns:asvg="http://schemas.microsoft.com/office/drawing/2016/SVG/main" r:embed="rId22"/>
              </a:ext>
            </a:extLst>
          </a:blip>
          <a:stretch>
            <a:fillRect/>
          </a:stretch>
        </p:blipFill>
        <p:spPr>
          <a:xfrm>
            <a:off x="4674297" y="2671727"/>
            <a:ext cx="914400" cy="914400"/>
          </a:xfrm>
          <a:prstGeom prst="rect">
            <a:avLst/>
          </a:prstGeom>
        </p:spPr>
      </p:pic>
      <p:pic>
        <p:nvPicPr>
          <p:cNvPr id="48" name="Γραφικό 47" descr="Τηλεφωνικό κέντρο">
            <a:extLst>
              <a:ext uri="{FF2B5EF4-FFF2-40B4-BE49-F238E27FC236}">
                <a16:creationId xmlns="" xmlns:a16="http://schemas.microsoft.com/office/drawing/2014/main" id="{C8A727E2-FB28-4D04-99DF-994560E424A6}"/>
              </a:ext>
            </a:extLst>
          </p:cNvPr>
          <p:cNvPicPr>
            <a:picLocks noChangeAspect="1"/>
          </p:cNvPicPr>
          <p:nvPr/>
        </p:nvPicPr>
        <p:blipFill>
          <a:blip r:embed="rId23">
            <a:extLst>
              <a:ext uri="{96DAC541-7B7A-43D3-8B79-37D633B846F1}">
                <asvg:svgBlip xmlns="" xmlns:asvg="http://schemas.microsoft.com/office/drawing/2016/SVG/main" r:embed="rId24"/>
              </a:ext>
            </a:extLst>
          </a:blip>
          <a:stretch>
            <a:fillRect/>
          </a:stretch>
        </p:blipFill>
        <p:spPr>
          <a:xfrm>
            <a:off x="6632775" y="2607211"/>
            <a:ext cx="914400" cy="9144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ÎÏÎ¿ÏÎ­Î»ÎµÏÎ¼Î± ÎµÎ¹ÎºÏÎ½Î±Ï Î³Î¹Î± COMPUTER TECHNOLOGY images">
            <a:extLst>
              <a:ext uri="{FF2B5EF4-FFF2-40B4-BE49-F238E27FC236}">
                <a16:creationId xmlns="" xmlns:a16="http://schemas.microsoft.com/office/drawing/2014/main" id="{A19E7FAD-CA37-4FEE-B5D5-F71E54EB63F7}"/>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57410" y="160558"/>
            <a:ext cx="4733020" cy="655879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73" name="Ομάδα 72" descr="Θέση εικόνας"/>
          <p:cNvGrpSpPr/>
          <p:nvPr/>
        </p:nvGrpSpPr>
        <p:grpSpPr>
          <a:xfrm>
            <a:off x="245308" y="323997"/>
            <a:ext cx="4305225" cy="6254749"/>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904354" y="768109"/>
            <a:ext cx="5069904" cy="432000"/>
          </a:xfrm>
        </p:spPr>
        <p:txBody>
          <a:bodyPr rtlCol="0"/>
          <a:lstStyle/>
          <a:p>
            <a:pPr algn="ctr"/>
            <a:r>
              <a:rPr lang="el-GR" sz="2200" b="1" dirty="0">
                <a:solidFill>
                  <a:schemeClr val="tx1">
                    <a:lumMod val="65000"/>
                    <a:lumOff val="35000"/>
                  </a:schemeClr>
                </a:solidFill>
              </a:rPr>
              <a:t/>
            </a:r>
            <a:br>
              <a:rPr lang="el-GR" sz="2200" b="1" dirty="0">
                <a:solidFill>
                  <a:schemeClr val="tx1">
                    <a:lumMod val="65000"/>
                    <a:lumOff val="35000"/>
                  </a:schemeClr>
                </a:solidFill>
              </a:rPr>
            </a:br>
            <a:r>
              <a:rPr lang="el-GR" sz="2200" b="1" dirty="0">
                <a:solidFill>
                  <a:schemeClr val="tx1">
                    <a:lumMod val="65000"/>
                    <a:lumOff val="35000"/>
                  </a:schemeClr>
                </a:solidFill>
              </a:rPr>
              <a:t>Μειονεκτήματα της δικτυωτής οργανωτικής δομής</a:t>
            </a:r>
            <a:r>
              <a:rPr lang="el-GR" dirty="0"/>
              <a:t/>
            </a:r>
            <a:br>
              <a:rPr lang="el-GR" dirty="0"/>
            </a:br>
            <a:r>
              <a:rPr lang="el-GR" sz="2200" b="1" dirty="0">
                <a:solidFill>
                  <a:schemeClr val="tx1">
                    <a:lumMod val="65000"/>
                    <a:lumOff val="35000"/>
                  </a:schemeClr>
                </a:solidFill>
              </a:rPr>
              <a:t/>
            </a:r>
            <a:br>
              <a:rPr lang="el-GR" sz="2200" b="1" dirty="0">
                <a:solidFill>
                  <a:schemeClr val="tx1">
                    <a:lumMod val="65000"/>
                    <a:lumOff val="35000"/>
                  </a:schemeClr>
                </a:solidFill>
              </a:rPr>
            </a:br>
            <a:endParaRPr lang="el-GR" sz="22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46</a:t>
            </a:fld>
            <a:endParaRPr lang="el-GR" dirty="0"/>
          </a:p>
        </p:txBody>
      </p:sp>
      <p:sp>
        <p:nvSpPr>
          <p:cNvPr id="34" name="Θέση κειμένου 8"/>
          <p:cNvSpPr>
            <a:spLocks noGrp="1"/>
          </p:cNvSpPr>
          <p:nvPr>
            <p:ph type="body" sz="quarter" idx="32"/>
          </p:nvPr>
        </p:nvSpPr>
        <p:spPr>
          <a:xfrm>
            <a:off x="9743237" y="4050737"/>
            <a:ext cx="2077593" cy="587342"/>
          </a:xfrm>
        </p:spPr>
        <p:txBody>
          <a:bodyPr rtlCol="0"/>
          <a:lstStyle/>
          <a:p>
            <a:pPr algn="ctr"/>
            <a:r>
              <a:rPr lang="el-GR" b="1" dirty="0"/>
              <a:t>Δύσκολο να πραγματοποιηθεί λογοδοσία</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Ασαφείς ευθύνες &amp; αντικρουόμενες προτεραιότητες</a:t>
            </a:r>
          </a:p>
        </p:txBody>
      </p:sp>
      <p:sp>
        <p:nvSpPr>
          <p:cNvPr id="30" name="Θέση κειμένου 6"/>
          <p:cNvSpPr txBox="1"/>
          <p:nvPr/>
        </p:nvSpPr>
        <p:spPr>
          <a:xfrm>
            <a:off x="7401571" y="3971432"/>
            <a:ext cx="207547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Παραβίαση της αρχής «ενότητας της εντολής»</a:t>
            </a:r>
          </a:p>
        </p:txBody>
      </p:sp>
      <p:sp>
        <p:nvSpPr>
          <p:cNvPr id="35" name="Ορθογώνιο 34">
            <a:extLst>
              <a:ext uri="{FF2B5EF4-FFF2-40B4-BE49-F238E27FC236}">
                <a16:creationId xmlns="" xmlns:a16="http://schemas.microsoft.com/office/drawing/2014/main" id="{3AD794CE-03A1-425C-BF64-7ED4688CD286}"/>
              </a:ext>
            </a:extLst>
          </p:cNvPr>
          <p:cNvSpPr/>
          <p:nvPr/>
        </p:nvSpPr>
        <p:spPr>
          <a:xfrm>
            <a:off x="9773101" y="4903466"/>
            <a:ext cx="2077594" cy="1169551"/>
          </a:xfrm>
          <a:prstGeom prst="rect">
            <a:avLst/>
          </a:prstGeom>
        </p:spPr>
        <p:txBody>
          <a:bodyPr wrap="square">
            <a:spAutoFit/>
          </a:bodyPr>
          <a:lstStyle/>
          <a:p>
            <a:pPr algn="ctr"/>
            <a:r>
              <a:rPr lang="el-GR" sz="1400" dirty="0">
                <a:solidFill>
                  <a:schemeClr val="tx1">
                    <a:lumMod val="75000"/>
                    <a:lumOff val="25000"/>
                  </a:schemeClr>
                </a:solidFill>
              </a:rPr>
              <a:t>Η λογοδοσία για τα αποτελέσματα υπόκειται στον έλεγχο και άλλων μελών της οργάνωσης</a:t>
            </a:r>
          </a:p>
          <a:p>
            <a:pPr algn="ctr"/>
            <a:endParaRPr lang="el-GR" sz="1400" dirty="0">
              <a:solidFill>
                <a:schemeClr val="tx1">
                  <a:lumMod val="75000"/>
                  <a:lumOff val="25000"/>
                </a:schemeClr>
              </a:solidFill>
            </a:endParaRPr>
          </a:p>
        </p:txBody>
      </p:sp>
      <p:pic>
        <p:nvPicPr>
          <p:cNvPr id="13" name="Γραφικό 12" descr="Παζλ">
            <a:extLst>
              <a:ext uri="{FF2B5EF4-FFF2-40B4-BE49-F238E27FC236}">
                <a16:creationId xmlns="" xmlns:a16="http://schemas.microsoft.com/office/drawing/2014/main" id="{857D1AD3-8E93-4DF2-A8DE-1B2C3270B038}"/>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49968" y="3009436"/>
            <a:ext cx="692063" cy="692063"/>
          </a:xfrm>
          <a:prstGeom prst="rect">
            <a:avLst/>
          </a:prstGeom>
        </p:spPr>
      </p:pic>
      <p:pic>
        <p:nvPicPr>
          <p:cNvPr id="17" name="Γραφικό 16" descr="Μεγάφωνο">
            <a:extLst>
              <a:ext uri="{FF2B5EF4-FFF2-40B4-BE49-F238E27FC236}">
                <a16:creationId xmlns="" xmlns:a16="http://schemas.microsoft.com/office/drawing/2014/main" id="{8A06D58E-C5E3-44E9-8AAE-6FF71B689CF7}"/>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453871" y="2966908"/>
            <a:ext cx="789940" cy="789940"/>
          </a:xfrm>
          <a:prstGeom prst="rect">
            <a:avLst/>
          </a:prstGeom>
        </p:spPr>
      </p:pic>
      <p:pic>
        <p:nvPicPr>
          <p:cNvPr id="19" name="Γραφικό 18" descr="Νερό">
            <a:extLst>
              <a:ext uri="{FF2B5EF4-FFF2-40B4-BE49-F238E27FC236}">
                <a16:creationId xmlns="" xmlns:a16="http://schemas.microsoft.com/office/drawing/2014/main" id="{6B486894-389C-4729-8B8E-98004F356D60}"/>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8012330" y="2911559"/>
            <a:ext cx="789940" cy="789940"/>
          </a:xfrm>
          <a:prstGeom prst="rect">
            <a:avLst/>
          </a:prstGeom>
        </p:spPr>
      </p:pic>
    </p:spTree>
    <p:extLst>
      <p:ext uri="{BB962C8B-B14F-4D97-AF65-F5344CB8AC3E}">
        <p14:creationId xmlns="" xmlns:p14="http://schemas.microsoft.com/office/powerpoint/2010/main" val="35669035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ÎÏÎ¿ÏÎ­Î»ÎµÏÎ¼Î± ÎµÎ¹ÎºÏÎ½Î±Ï Î³Î¹Î± COMPUTER TECHNOLOGY images">
            <a:extLst>
              <a:ext uri="{FF2B5EF4-FFF2-40B4-BE49-F238E27FC236}">
                <a16:creationId xmlns="" xmlns:a16="http://schemas.microsoft.com/office/drawing/2014/main" id="{78D91200-D35E-404F-980A-24F982DECBCD}"/>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171179" y="141090"/>
            <a:ext cx="4668917" cy="650066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6" name="Τίτλος 1">
            <a:extLst>
              <a:ext uri="{FF2B5EF4-FFF2-40B4-BE49-F238E27FC236}">
                <a16:creationId xmlns="" xmlns:a16="http://schemas.microsoft.com/office/drawing/2014/main" id="{C8386EBC-4CEF-43DD-B59D-4F64F08D967C}"/>
              </a:ext>
            </a:extLst>
          </p:cNvPr>
          <p:cNvSpPr>
            <a:spLocks noGrp="1"/>
          </p:cNvSpPr>
          <p:nvPr>
            <p:ph type="title"/>
          </p:nvPr>
        </p:nvSpPr>
        <p:spPr>
          <a:xfrm>
            <a:off x="5901157" y="431630"/>
            <a:ext cx="5345461" cy="431800"/>
          </a:xfrm>
        </p:spPr>
        <p:txBody>
          <a:bodyPr rtlCol="0"/>
          <a:lstStyle/>
          <a:p>
            <a:pPr algn="ctr"/>
            <a:r>
              <a:rPr lang="el-GR" sz="2200" b="1" dirty="0">
                <a:solidFill>
                  <a:schemeClr val="tx1">
                    <a:lumMod val="65000"/>
                    <a:lumOff val="35000"/>
                  </a:schemeClr>
                </a:solidFill>
              </a:rPr>
              <a:t/>
            </a:r>
            <a:br>
              <a:rPr lang="el-GR" sz="2200" b="1" dirty="0">
                <a:solidFill>
                  <a:schemeClr val="tx1">
                    <a:lumMod val="65000"/>
                    <a:lumOff val="35000"/>
                  </a:schemeClr>
                </a:solidFill>
              </a:rPr>
            </a:br>
            <a:r>
              <a:rPr lang="el-GR" sz="2200" b="1" dirty="0">
                <a:solidFill>
                  <a:schemeClr val="tx1">
                    <a:lumMod val="65000"/>
                    <a:lumOff val="35000"/>
                  </a:schemeClr>
                </a:solidFill>
              </a:rPr>
              <a:t>Μειονεκτήματα της δικτυωτής οργανωτικής δομής</a:t>
            </a:r>
            <a:r>
              <a:rPr lang="el-GR" sz="2000" dirty="0"/>
              <a:t/>
            </a:r>
            <a:br>
              <a:rPr lang="el-GR" sz="2000" dirty="0"/>
            </a:br>
            <a:endParaRPr lang="el-GR" sz="22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47</a:t>
            </a:fld>
            <a:endParaRPr lang="el-GR" dirty="0"/>
          </a:p>
        </p:txBody>
      </p:sp>
      <p:sp>
        <p:nvSpPr>
          <p:cNvPr id="34" name="Θέση κειμένου 8"/>
          <p:cNvSpPr>
            <a:spLocks noGrp="1"/>
          </p:cNvSpPr>
          <p:nvPr>
            <p:ph type="body" sz="quarter" idx="32"/>
          </p:nvPr>
        </p:nvSpPr>
        <p:spPr>
          <a:xfrm>
            <a:off x="9889589" y="4070122"/>
            <a:ext cx="1693588" cy="587342"/>
          </a:xfrm>
        </p:spPr>
        <p:txBody>
          <a:bodyPr rtlCol="0"/>
          <a:lstStyle/>
          <a:p>
            <a:pPr algn="ctr"/>
            <a:r>
              <a:rPr lang="el-GR" b="1" dirty="0"/>
              <a:t>Απαιτείται εκτενής συνεργασία</a:t>
            </a:r>
          </a:p>
          <a:p>
            <a:pPr algn="ctr"/>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Πιθανή σύγκρουση &amp; ένταση ανάμεσα στους εργαζομένους</a:t>
            </a:r>
          </a:p>
        </p:txBody>
      </p:sp>
      <p:sp>
        <p:nvSpPr>
          <p:cNvPr id="30" name="Θέση κειμένου 6"/>
          <p:cNvSpPr txBox="1"/>
          <p:nvPr/>
        </p:nvSpPr>
        <p:spPr>
          <a:xfrm>
            <a:off x="7401571" y="3971432"/>
            <a:ext cx="207547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Επιπλέον χρόνος για συναντήσεις &amp; άλλες μορφές επικοινωνίας</a:t>
            </a:r>
          </a:p>
        </p:txBody>
      </p:sp>
      <p:sp>
        <p:nvSpPr>
          <p:cNvPr id="2" name="Ορθογώνιο 1"/>
          <p:cNvSpPr/>
          <p:nvPr/>
        </p:nvSpPr>
        <p:spPr>
          <a:xfrm>
            <a:off x="5355542" y="1258596"/>
            <a:ext cx="6436690" cy="369332"/>
          </a:xfrm>
          <a:prstGeom prst="rect">
            <a:avLst/>
          </a:prstGeom>
        </p:spPr>
        <p:txBody>
          <a:bodyPr wrap="square">
            <a:spAutoFit/>
          </a:bodyPr>
          <a:lstStyle/>
          <a:p>
            <a:pPr algn="ctr"/>
            <a:r>
              <a:rPr lang="el-GR" dirty="0"/>
              <a:t>Μέρος Δεύτερο</a:t>
            </a:r>
          </a:p>
        </p:txBody>
      </p:sp>
      <p:sp>
        <p:nvSpPr>
          <p:cNvPr id="3" name="Ορθογώνιο 2">
            <a:extLst>
              <a:ext uri="{FF2B5EF4-FFF2-40B4-BE49-F238E27FC236}">
                <a16:creationId xmlns="" xmlns:a16="http://schemas.microsoft.com/office/drawing/2014/main" id="{31A5A9A2-2EEC-4906-B1D6-76FA493D8762}"/>
              </a:ext>
            </a:extLst>
          </p:cNvPr>
          <p:cNvSpPr/>
          <p:nvPr/>
        </p:nvSpPr>
        <p:spPr>
          <a:xfrm>
            <a:off x="5449505" y="5442075"/>
            <a:ext cx="1473896" cy="954107"/>
          </a:xfrm>
          <a:prstGeom prst="rect">
            <a:avLst/>
          </a:prstGeom>
        </p:spPr>
        <p:txBody>
          <a:bodyPr wrap="square">
            <a:spAutoFit/>
          </a:bodyPr>
          <a:lstStyle/>
          <a:p>
            <a:pPr algn="just"/>
            <a:r>
              <a:rPr lang="el-GR" sz="1400" dirty="0">
                <a:solidFill>
                  <a:schemeClr val="tx1">
                    <a:lumMod val="75000"/>
                    <a:lumOff val="25000"/>
                  </a:schemeClr>
                </a:solidFill>
              </a:rPr>
              <a:t>οι οποίοι πρέπει να διαχειριστούν ένα σύστημα διπλής αναφοράς</a:t>
            </a:r>
          </a:p>
        </p:txBody>
      </p:sp>
      <p:sp>
        <p:nvSpPr>
          <p:cNvPr id="19" name="Ορθογώνιο 18">
            <a:extLst>
              <a:ext uri="{FF2B5EF4-FFF2-40B4-BE49-F238E27FC236}">
                <a16:creationId xmlns="" xmlns:a16="http://schemas.microsoft.com/office/drawing/2014/main" id="{E1AD54C5-1870-4866-BE9C-86B2F9002334}"/>
              </a:ext>
            </a:extLst>
          </p:cNvPr>
          <p:cNvSpPr/>
          <p:nvPr/>
        </p:nvSpPr>
        <p:spPr>
          <a:xfrm>
            <a:off x="7704040" y="5442075"/>
            <a:ext cx="1473896" cy="738664"/>
          </a:xfrm>
          <a:prstGeom prst="rect">
            <a:avLst/>
          </a:prstGeom>
        </p:spPr>
        <p:txBody>
          <a:bodyPr wrap="square">
            <a:spAutoFit/>
          </a:bodyPr>
          <a:lstStyle/>
          <a:p>
            <a:pPr algn="ctr"/>
            <a:r>
              <a:rPr lang="el-GR" sz="1400" dirty="0">
                <a:solidFill>
                  <a:schemeClr val="tx1">
                    <a:lumMod val="75000"/>
                    <a:lumOff val="25000"/>
                  </a:schemeClr>
                </a:solidFill>
              </a:rPr>
              <a:t>προκειμένου να συντονιστεί η εργασία</a:t>
            </a:r>
          </a:p>
        </p:txBody>
      </p:sp>
      <p:sp>
        <p:nvSpPr>
          <p:cNvPr id="6" name="Ορθογώνιο 5">
            <a:extLst>
              <a:ext uri="{FF2B5EF4-FFF2-40B4-BE49-F238E27FC236}">
                <a16:creationId xmlns="" xmlns:a16="http://schemas.microsoft.com/office/drawing/2014/main" id="{081AE444-A673-41F1-AFDA-385D6BF0F551}"/>
              </a:ext>
            </a:extLst>
          </p:cNvPr>
          <p:cNvSpPr/>
          <p:nvPr/>
        </p:nvSpPr>
        <p:spPr>
          <a:xfrm>
            <a:off x="10017441" y="5442075"/>
            <a:ext cx="1473896" cy="954107"/>
          </a:xfrm>
          <a:prstGeom prst="rect">
            <a:avLst/>
          </a:prstGeom>
        </p:spPr>
        <p:txBody>
          <a:bodyPr wrap="square">
            <a:spAutoFit/>
          </a:bodyPr>
          <a:lstStyle/>
          <a:p>
            <a:pPr algn="ctr"/>
            <a:r>
              <a:rPr lang="el-GR" sz="1400" dirty="0">
                <a:solidFill>
                  <a:schemeClr val="tx1">
                    <a:lumMod val="75000"/>
                    <a:lumOff val="25000"/>
                  </a:schemeClr>
                </a:solidFill>
              </a:rPr>
              <a:t>η οποία, όμως, δεν είναι πάντα εύκολο να ανταμειφθεί</a:t>
            </a:r>
          </a:p>
        </p:txBody>
      </p:sp>
      <p:pic>
        <p:nvPicPr>
          <p:cNvPr id="21" name="Γραφικό 20" descr="Γρανάζια">
            <a:extLst>
              <a:ext uri="{FF2B5EF4-FFF2-40B4-BE49-F238E27FC236}">
                <a16:creationId xmlns="" xmlns:a16="http://schemas.microsoft.com/office/drawing/2014/main" id="{6A4ECEFB-048E-4416-B964-DA002F706E1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29253" y="2716096"/>
            <a:ext cx="914400" cy="852170"/>
          </a:xfrm>
          <a:prstGeom prst="rect">
            <a:avLst/>
          </a:prstGeom>
        </p:spPr>
      </p:pic>
      <p:pic>
        <p:nvPicPr>
          <p:cNvPr id="11" name="Γραφικό 10" descr="Ξυπνητήρι">
            <a:extLst>
              <a:ext uri="{FF2B5EF4-FFF2-40B4-BE49-F238E27FC236}">
                <a16:creationId xmlns="" xmlns:a16="http://schemas.microsoft.com/office/drawing/2014/main" id="{FF8C7F24-E823-4CBD-97AA-8297BF6D3AE2}"/>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7982106" y="2716096"/>
            <a:ext cx="914400" cy="914400"/>
          </a:xfrm>
          <a:prstGeom prst="rect">
            <a:avLst/>
          </a:prstGeom>
        </p:spPr>
      </p:pic>
      <p:pic>
        <p:nvPicPr>
          <p:cNvPr id="14" name="Γραφικό 13" descr="Χρήστες">
            <a:extLst>
              <a:ext uri="{FF2B5EF4-FFF2-40B4-BE49-F238E27FC236}">
                <a16:creationId xmlns="" xmlns:a16="http://schemas.microsoft.com/office/drawing/2014/main" id="{B09A681A-EC08-408C-811D-EAB45B20D31B}"/>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10297189" y="2716096"/>
            <a:ext cx="914400" cy="914400"/>
          </a:xfrm>
          <a:prstGeom prst="rect">
            <a:avLst/>
          </a:prstGeom>
        </p:spPr>
      </p:pic>
    </p:spTree>
    <p:extLst>
      <p:ext uri="{BB962C8B-B14F-4D97-AF65-F5344CB8AC3E}">
        <p14:creationId xmlns="" xmlns:p14="http://schemas.microsoft.com/office/powerpoint/2010/main" val="24600916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134">
            <a:extLst>
              <a:ext uri="{FF2B5EF4-FFF2-40B4-BE49-F238E27FC236}">
                <a16:creationId xmlns="" xmlns:a16="http://schemas.microsoft.com/office/drawing/2014/main" id="{559AE206-7EBA-4D33-8BC9-9D8158553F0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 xmlns:a16="http://schemas.microsoft.com/office/drawing/2014/main" id="{D57C6B02-44FA-4FAA-A272-0B3A7E79994B}"/>
              </a:ext>
            </a:extLst>
          </p:cNvPr>
          <p:cNvSpPr txBox="1"/>
          <p:nvPr/>
        </p:nvSpPr>
        <p:spPr>
          <a:xfrm>
            <a:off x="642257" y="4525347"/>
            <a:ext cx="6939722" cy="1737360"/>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l-GR" sz="2400" b="1" dirty="0" smtClean="0">
                <a:solidFill>
                  <a:schemeClr val="tx1">
                    <a:lumMod val="75000"/>
                    <a:lumOff val="25000"/>
                  </a:schemeClr>
                </a:solidFill>
                <a:latin typeface="+mj-lt"/>
                <a:ea typeface="+mj-ea"/>
                <a:cs typeface="+mj-cs"/>
              </a:rPr>
              <a:t>Ανάλυση</a:t>
            </a:r>
            <a:r>
              <a:rPr lang="en-US" sz="2400" b="1" dirty="0" smtClean="0">
                <a:solidFill>
                  <a:schemeClr val="tx1">
                    <a:lumMod val="75000"/>
                    <a:lumOff val="25000"/>
                  </a:schemeClr>
                </a:solidFill>
                <a:latin typeface="+mj-lt"/>
                <a:ea typeface="+mj-ea"/>
                <a:cs typeface="+mj-cs"/>
              </a:rPr>
              <a:t> </a:t>
            </a:r>
            <a:r>
              <a:rPr lang="el-GR" sz="2400" b="1" dirty="0" smtClean="0">
                <a:solidFill>
                  <a:schemeClr val="tx1">
                    <a:lumMod val="75000"/>
                    <a:lumOff val="25000"/>
                  </a:schemeClr>
                </a:solidFill>
                <a:latin typeface="+mj-lt"/>
                <a:ea typeface="+mj-ea"/>
                <a:cs typeface="+mj-cs"/>
              </a:rPr>
              <a:t>συγκεκριμένης</a:t>
            </a:r>
            <a:r>
              <a:rPr lang="en-US" sz="2400" b="1" dirty="0" smtClean="0">
                <a:solidFill>
                  <a:schemeClr val="tx1">
                    <a:lumMod val="75000"/>
                    <a:lumOff val="25000"/>
                  </a:schemeClr>
                </a:solidFill>
                <a:latin typeface="+mj-lt"/>
                <a:ea typeface="+mj-ea"/>
                <a:cs typeface="+mj-cs"/>
              </a:rPr>
              <a:t> </a:t>
            </a:r>
            <a:r>
              <a:rPr lang="el-GR" sz="2400" b="1" dirty="0" smtClean="0">
                <a:solidFill>
                  <a:schemeClr val="tx1">
                    <a:lumMod val="75000"/>
                    <a:lumOff val="25000"/>
                  </a:schemeClr>
                </a:solidFill>
                <a:latin typeface="+mj-lt"/>
                <a:ea typeface="+mj-ea"/>
                <a:cs typeface="+mj-cs"/>
              </a:rPr>
              <a:t>περίπτωσης</a:t>
            </a:r>
            <a:r>
              <a:rPr lang="en-US" sz="2400" b="1" dirty="0" smtClean="0">
                <a:solidFill>
                  <a:schemeClr val="tx1">
                    <a:lumMod val="75000"/>
                    <a:lumOff val="25000"/>
                  </a:schemeClr>
                </a:solidFill>
                <a:latin typeface="+mj-lt"/>
                <a:ea typeface="+mj-ea"/>
                <a:cs typeface="+mj-cs"/>
              </a:rPr>
              <a:t>:</a:t>
            </a:r>
            <a:endParaRPr lang="en-US" sz="2400" b="1" dirty="0">
              <a:solidFill>
                <a:schemeClr val="tx1">
                  <a:lumMod val="75000"/>
                  <a:lumOff val="25000"/>
                </a:schemeClr>
              </a:solidFill>
              <a:latin typeface="+mj-lt"/>
              <a:ea typeface="+mj-ea"/>
              <a:cs typeface="+mj-cs"/>
            </a:endParaRPr>
          </a:p>
          <a:p>
            <a:pPr algn="r">
              <a:lnSpc>
                <a:spcPct val="90000"/>
              </a:lnSpc>
              <a:spcBef>
                <a:spcPct val="0"/>
              </a:spcBef>
              <a:spcAft>
                <a:spcPts val="600"/>
              </a:spcAft>
            </a:pPr>
            <a:r>
              <a:rPr lang="en-US" sz="2400" b="1" dirty="0">
                <a:solidFill>
                  <a:schemeClr val="tx1">
                    <a:lumMod val="75000"/>
                    <a:lumOff val="25000"/>
                  </a:schemeClr>
                </a:solidFill>
                <a:latin typeface="+mj-lt"/>
                <a:ea typeface="+mj-ea"/>
                <a:cs typeface="+mj-cs"/>
              </a:rPr>
              <a:t> “Eastman </a:t>
            </a:r>
            <a:r>
              <a:rPr lang="en-US" sz="2400" b="1" dirty="0" err="1" smtClean="0">
                <a:solidFill>
                  <a:schemeClr val="tx1">
                    <a:lumMod val="75000"/>
                    <a:lumOff val="25000"/>
                  </a:schemeClr>
                </a:solidFill>
                <a:latin typeface="+mj-lt"/>
                <a:ea typeface="+mj-ea"/>
                <a:cs typeface="+mj-cs"/>
              </a:rPr>
              <a:t>Kodac</a:t>
            </a:r>
            <a:r>
              <a:rPr lang="en-US" sz="2400" b="1" dirty="0" smtClean="0">
                <a:solidFill>
                  <a:schemeClr val="tx1">
                    <a:lumMod val="75000"/>
                    <a:lumOff val="25000"/>
                  </a:schemeClr>
                </a:solidFill>
                <a:latin typeface="+mj-lt"/>
                <a:ea typeface="+mj-ea"/>
                <a:cs typeface="+mj-cs"/>
              </a:rPr>
              <a:t>”</a:t>
            </a:r>
            <a:endParaRPr lang="en-US" sz="2400" dirty="0">
              <a:solidFill>
                <a:schemeClr val="tx1">
                  <a:lumMod val="75000"/>
                  <a:lumOff val="25000"/>
                </a:schemeClr>
              </a:solidFill>
              <a:latin typeface="+mj-lt"/>
              <a:ea typeface="+mj-ea"/>
              <a:cs typeface="+mj-cs"/>
            </a:endParaRPr>
          </a:p>
        </p:txBody>
      </p:sp>
      <p:sp>
        <p:nvSpPr>
          <p:cNvPr id="1029" name="Oval 136">
            <a:extLst>
              <a:ext uri="{FF2B5EF4-FFF2-40B4-BE49-F238E27FC236}">
                <a16:creationId xmlns="" xmlns:a16="http://schemas.microsoft.com/office/drawing/2014/main" id="{6437D937-A7F1-4011-92B4-328E5BE1B16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88567" y="620480"/>
            <a:ext cx="2243800" cy="2243796"/>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0" name="Oval 138">
            <a:extLst>
              <a:ext uri="{FF2B5EF4-FFF2-40B4-BE49-F238E27FC236}">
                <a16:creationId xmlns="" xmlns:a16="http://schemas.microsoft.com/office/drawing/2014/main" id="{B672F332-AF08-46C6-94F0-77684310D7B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395001" y="2466604"/>
            <a:ext cx="962395" cy="9623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 xmlns:a16="http://schemas.microsoft.com/office/drawing/2014/main" id="{34244EF8-D73A-40E1-BE73-D46E6B4B04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125829" y="2327988"/>
            <a:ext cx="293695" cy="2936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ÎÏÎ¿ÏÎ­Î»ÎµÏÎ¼Î± ÎµÎ¹ÎºÏÎ½Î±Ï Î³Î¹Î± kodak COMPANY">
            <a:extLst>
              <a:ext uri="{FF2B5EF4-FFF2-40B4-BE49-F238E27FC236}">
                <a16:creationId xmlns="" xmlns:a16="http://schemas.microsoft.com/office/drawing/2014/main" id="{D105E337-7FEA-4FF1-BA4A-B5326B476FCE}"/>
              </a:ext>
            </a:extLst>
          </p:cNvPr>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12214"/>
          <a:stretch/>
        </p:blipFill>
        <p:spPr bwMode="auto">
          <a:xfrm>
            <a:off x="6673519" y="10"/>
            <a:ext cx="5518481" cy="39300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noFill/>
          <a:extLst>
            <a:ext uri="{909E8E84-426E-40DD-AFC4-6F175D3DCCD1}">
              <a14:hiddenFill xmlns="" xmlns:a14="http://schemas.microsoft.com/office/drawing/2010/main">
                <a:solidFill>
                  <a:srgbClr val="FFFFFF"/>
                </a:solidFill>
              </a14:hiddenFill>
            </a:ext>
          </a:extLst>
        </p:spPr>
      </p:pic>
      <p:cxnSp>
        <p:nvCxnSpPr>
          <p:cNvPr id="143" name="Straight Connector 142">
            <a:extLst>
              <a:ext uri="{FF2B5EF4-FFF2-40B4-BE49-F238E27FC236}">
                <a16:creationId xmlns="" xmlns:a16="http://schemas.microsoft.com/office/drawing/2014/main" id="{9E8E38ED-369A-44C2-B635-0BED0E48A6E8}"/>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8823396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pPr algn="ctr"/>
            <a:r>
              <a:rPr lang="en-US" sz="3200" b="1" dirty="0"/>
              <a:t>Eastman Kodak</a:t>
            </a:r>
            <a:endParaRPr lang="el-GR" sz="4400" dirty="0"/>
          </a:p>
        </p:txBody>
      </p:sp>
      <p:sp>
        <p:nvSpPr>
          <p:cNvPr id="6" name="Θέση περιεχομένου 5"/>
          <p:cNvSpPr>
            <a:spLocks noGrp="1"/>
          </p:cNvSpPr>
          <p:nvPr>
            <p:ph type="subTitle" idx="1"/>
          </p:nvPr>
        </p:nvSpPr>
        <p:spPr>
          <a:xfrm>
            <a:off x="424370" y="2905537"/>
            <a:ext cx="6099998" cy="2160734"/>
          </a:xfrm>
          <a:ln>
            <a:noFill/>
          </a:ln>
        </p:spPr>
        <p:txBody>
          <a:bodyPr rtlCol="0"/>
          <a:lstStyle/>
          <a:p>
            <a:pPr algn="ctr">
              <a:spcBef>
                <a:spcPts val="0"/>
              </a:spcBef>
              <a:spcAft>
                <a:spcPts val="1500"/>
              </a:spcAft>
            </a:pPr>
            <a:r>
              <a:rPr lang="el-GR" dirty="0"/>
              <a:t>Η </a:t>
            </a:r>
            <a:r>
              <a:rPr lang="en-US" dirty="0" err="1" smtClean="0"/>
              <a:t>Kodac</a:t>
            </a:r>
            <a:r>
              <a:rPr lang="el-GR" dirty="0" smtClean="0"/>
              <a:t> </a:t>
            </a:r>
            <a:r>
              <a:rPr lang="el-GR" dirty="0"/>
              <a:t>είναι μια τεράστια πολυεθνική επιχείρηση</a:t>
            </a:r>
          </a:p>
          <a:p>
            <a:pPr marL="0" indent="0" algn="ctr">
              <a:spcBef>
                <a:spcPts val="0"/>
              </a:spcBef>
              <a:spcAft>
                <a:spcPts val="1500"/>
              </a:spcAft>
              <a:buNone/>
            </a:pPr>
            <a:endParaRPr lang="el-GR" dirty="0"/>
          </a:p>
          <a:p>
            <a:pPr marL="0" indent="0" algn="ctr">
              <a:spcBef>
                <a:spcPts val="0"/>
              </a:spcBef>
              <a:spcAft>
                <a:spcPts val="1500"/>
              </a:spcAft>
              <a:buNone/>
            </a:pPr>
            <a:endParaRPr lang="en-US" dirty="0"/>
          </a:p>
          <a:p>
            <a:pPr marL="0" indent="0" algn="ctr">
              <a:spcBef>
                <a:spcPts val="0"/>
              </a:spcBef>
              <a:spcAft>
                <a:spcPts val="1500"/>
              </a:spcAft>
              <a:buNone/>
            </a:pPr>
            <a:endParaRPr lang="el-GR" dirty="0"/>
          </a:p>
          <a:p>
            <a:pPr algn="ctr">
              <a:spcBef>
                <a:spcPts val="0"/>
              </a:spcBef>
              <a:spcAft>
                <a:spcPts val="1500"/>
              </a:spcAft>
            </a:pPr>
            <a:r>
              <a:rPr lang="el-GR" dirty="0"/>
              <a:t>η οποία κατασκευάζει και διαθέτει φωτογραφικά και χημικά προϊόντα στις περισσότερες χώρες του κόσμου</a:t>
            </a:r>
          </a:p>
          <a:p>
            <a:pPr rtl="0">
              <a:spcBef>
                <a:spcPts val="0"/>
              </a:spcBef>
              <a:spcAft>
                <a:spcPts val="1500"/>
              </a:spcAft>
              <a:buFont typeface="Courier New" panose="02070309020205020404" pitchFamily="49" charset="0"/>
              <a:buChar char="o"/>
            </a:pPr>
            <a:endParaRPr lang="el-GR"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49</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65260" y="5951529"/>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pic>
        <p:nvPicPr>
          <p:cNvPr id="7" name="Γραφικό 6" descr="Βέλος: Περιστροφή δεξιά">
            <a:extLst>
              <a:ext uri="{FF2B5EF4-FFF2-40B4-BE49-F238E27FC236}">
                <a16:creationId xmlns="" xmlns:a16="http://schemas.microsoft.com/office/drawing/2014/main" id="{807FFF0C-C3FC-426B-B314-19076922A67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112158" y="3623693"/>
            <a:ext cx="724422" cy="724422"/>
          </a:xfrm>
          <a:prstGeom prst="rect">
            <a:avLst/>
          </a:prstGeom>
        </p:spPr>
      </p:pic>
      <p:pic>
        <p:nvPicPr>
          <p:cNvPr id="3074" name="Picture 2" descr="Î£ÏÎµÏÎ¹ÎºÎ® ÎµÎ¹ÎºÏÎ½Î±">
            <a:extLst>
              <a:ext uri="{FF2B5EF4-FFF2-40B4-BE49-F238E27FC236}">
                <a16:creationId xmlns="" xmlns:a16="http://schemas.microsoft.com/office/drawing/2014/main" id="{180614C0-784E-4A74-BECB-40C307285684}"/>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570147" y="650350"/>
            <a:ext cx="4104111" cy="2100337"/>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ÎÏÎ¿ÏÎ­Î»ÎµÏÎ¼Î± ÎµÎ¹ÎºÏÎ½Î±Ï Î³Î¹Î± kodak COMPANY">
            <a:extLst>
              <a:ext uri="{FF2B5EF4-FFF2-40B4-BE49-F238E27FC236}">
                <a16:creationId xmlns="" xmlns:a16="http://schemas.microsoft.com/office/drawing/2014/main" id="{8B7C21D6-BCB5-40A5-845B-8020EB533264}"/>
              </a:ext>
            </a:extLst>
          </p:cNvPr>
          <p:cNvPicPr>
            <a:picLocks noChangeAspect="1" noChangeArrowheads="1"/>
          </p:cNvPicPr>
          <p:nvPr/>
        </p:nvPicPr>
        <p:blipFill>
          <a:blip r:embed="rId6">
            <a:grayscl/>
            <a:extLst>
              <a:ext uri="{28A0092B-C50C-407E-A947-70E740481C1C}">
                <a14:useLocalDpi xmlns="" xmlns:a14="http://schemas.microsoft.com/office/drawing/2010/main" val="0"/>
              </a:ext>
            </a:extLst>
          </a:blip>
          <a:srcRect/>
          <a:stretch>
            <a:fillRect/>
          </a:stretch>
        </p:blipFill>
        <p:spPr bwMode="auto">
          <a:xfrm>
            <a:off x="7570147" y="586719"/>
            <a:ext cx="4104111" cy="2227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86898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07784" y="1855454"/>
            <a:ext cx="4491355" cy="4217563"/>
          </a:xfrm>
        </p:spPr>
        <p:txBody>
          <a:bodyPr rtlCol="0"/>
          <a:lstStyle/>
          <a:p>
            <a:pPr marL="0" indent="0" algn="ctr">
              <a:buNone/>
            </a:pPr>
            <a:r>
              <a:rPr lang="el-GR" dirty="0"/>
              <a:t>Φυσικά, όσο πιο γρήγορα συμβαίνουν και απαιτούνται αλλαγές</a:t>
            </a:r>
          </a:p>
          <a:p>
            <a:pPr marL="0" indent="0" algn="ctr">
              <a:buNone/>
            </a:pPr>
            <a:endParaRPr lang="el-GR" sz="1600" dirty="0"/>
          </a:p>
          <a:p>
            <a:pPr marL="0" indent="0" algn="ctr">
              <a:buNone/>
            </a:pPr>
            <a:endParaRPr lang="el-GR" sz="1600" dirty="0"/>
          </a:p>
          <a:p>
            <a:pPr marL="0" indent="0" algn="ctr">
              <a:buNone/>
            </a:pPr>
            <a:endParaRPr lang="el-GR" sz="1600" dirty="0"/>
          </a:p>
          <a:p>
            <a:pPr marL="0" indent="0" algn="ctr">
              <a:buNone/>
            </a:pPr>
            <a:r>
              <a:rPr lang="el-GR" dirty="0"/>
              <a:t>τόσο μεγαλύτερη είναι η ανάγκη που έχουν τα διοικητικά στελέχη, να </a:t>
            </a:r>
            <a:r>
              <a:rPr lang="el-GR" b="1" dirty="0"/>
              <a:t>διακινείται</a:t>
            </a:r>
            <a:r>
              <a:rPr lang="el-GR" dirty="0"/>
              <a:t> και να </a:t>
            </a:r>
            <a:r>
              <a:rPr lang="el-GR" b="1" dirty="0"/>
              <a:t>επεξεργάζεται</a:t>
            </a:r>
            <a:r>
              <a:rPr lang="el-GR" dirty="0"/>
              <a:t> σωστά η απαραίτητη πληροφόρηση</a:t>
            </a:r>
          </a:p>
          <a:p>
            <a:pPr algn="ctr"/>
            <a:endParaRPr lang="el-GR" sz="1600" dirty="0"/>
          </a:p>
          <a:p>
            <a:pPr marL="0" indent="0" algn="ctr">
              <a:buNone/>
            </a:pPr>
            <a:endParaRPr lang="el-GR" sz="16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Γραφικό 4" descr="Βέλος: Περιστροφή δεξιά"/>
          <p:cNvSpPr/>
          <p:nvPr/>
        </p:nvSpPr>
        <p:spPr>
          <a:xfrm>
            <a:off x="2062080" y="2658456"/>
            <a:ext cx="582764" cy="4418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75000"/>
              <a:lumOff val="25000"/>
            </a:schemeClr>
          </a:solidFill>
          <a:ln w="9525" cap="flat">
            <a:noFill/>
            <a:prstDash val="solid"/>
            <a:miter/>
          </a:ln>
        </p:spPr>
        <p:txBody>
          <a:bodyPr rtlCol="0" anchor="ctr"/>
          <a:lstStyle/>
          <a:p>
            <a:endParaRPr lang="el-GR" dirty="0"/>
          </a:p>
        </p:txBody>
      </p:sp>
      <p:sp>
        <p:nvSpPr>
          <p:cNvPr id="9" name="Θέση εικόνας 8">
            <a:extLst>
              <a:ext uri="{FF2B5EF4-FFF2-40B4-BE49-F238E27FC236}">
                <a16:creationId xmlns="" xmlns:a16="http://schemas.microsoft.com/office/drawing/2014/main" id="{9E35C583-234D-4273-8AEC-C3428310AA03}"/>
              </a:ext>
            </a:extLst>
          </p:cNvPr>
          <p:cNvSpPr>
            <a:spLocks noGrp="1"/>
          </p:cNvSpPr>
          <p:nvPr>
            <p:ph type="pic" sz="quarter" idx="13"/>
          </p:nvPr>
        </p:nvSpPr>
        <p:spPr/>
      </p:sp>
      <p:pic>
        <p:nvPicPr>
          <p:cNvPr id="22" name="Picture 4" descr="ÎÏÎ¿ÏÎ­Î»ÎµÏÎ¼Î± ÎµÎ¹ÎºÏÎ½Î±Ï Î³Î¹Î± TECHNOLOGY IMAGES">
            <a:extLst>
              <a:ext uri="{FF2B5EF4-FFF2-40B4-BE49-F238E27FC236}">
                <a16:creationId xmlns="" xmlns:a16="http://schemas.microsoft.com/office/drawing/2014/main" id="{BD2725E7-2A11-45C0-9114-D0149F911D25}"/>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5217319" y="1255404"/>
            <a:ext cx="6974681" cy="393541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743509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Î£ÏÎµÏÎ¹ÎºÎ® ÎµÎ¹ÎºÏÎ½Î±">
            <a:extLst>
              <a:ext uri="{FF2B5EF4-FFF2-40B4-BE49-F238E27FC236}">
                <a16:creationId xmlns="" xmlns:a16="http://schemas.microsoft.com/office/drawing/2014/main" id="{3AC27DE8-7E55-4764-A3B5-E5E69C8A1410}"/>
              </a:ext>
            </a:extLst>
          </p:cNvP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46554" y="219196"/>
            <a:ext cx="4737966" cy="6419608"/>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9" name="Ομάδα 18" descr="Θέση εικόνας"/>
          <p:cNvGrpSpPr/>
          <p:nvPr/>
        </p:nvGrpSpPr>
        <p:grpSpPr>
          <a:xfrm>
            <a:off x="323999" y="323998"/>
            <a:ext cx="4320000" cy="6163999"/>
            <a:chOff x="180000" y="180000"/>
            <a:chExt cx="4330700" cy="6337924"/>
          </a:xfrm>
        </p:grpSpPr>
        <p:sp>
          <p:nvSpPr>
            <p:cNvPr id="20" name="Ορθογώνιο 6"/>
            <p:cNvSpPr/>
            <p:nvPr/>
          </p:nvSpPr>
          <p:spPr>
            <a:xfrm>
              <a:off x="180000" y="633549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6" name="Θέση κειμένου 5"/>
          <p:cNvSpPr>
            <a:spLocks noGrp="1"/>
          </p:cNvSpPr>
          <p:nvPr>
            <p:ph type="body" sz="quarter" idx="35"/>
          </p:nvPr>
        </p:nvSpPr>
        <p:spPr>
          <a:xfrm>
            <a:off x="6312525" y="3574904"/>
            <a:ext cx="2251710" cy="360000"/>
          </a:xfrm>
        </p:spPr>
        <p:txBody>
          <a:bodyPr rtlCol="0"/>
          <a:lstStyle/>
          <a:p>
            <a:pPr algn="ctr"/>
            <a:r>
              <a:rPr lang="el-GR" sz="1600" b="1" dirty="0"/>
              <a:t>Χαρτί εκτύπωσης</a:t>
            </a:r>
          </a:p>
        </p:txBody>
      </p:sp>
      <p:sp>
        <p:nvSpPr>
          <p:cNvPr id="13" name="Θέση κειμένου 12"/>
          <p:cNvSpPr>
            <a:spLocks noGrp="1"/>
          </p:cNvSpPr>
          <p:nvPr>
            <p:ph type="body" sz="quarter" idx="45"/>
          </p:nvPr>
        </p:nvSpPr>
        <p:spPr>
          <a:xfrm>
            <a:off x="6299190" y="5236588"/>
            <a:ext cx="2278380" cy="360000"/>
          </a:xfrm>
        </p:spPr>
        <p:txBody>
          <a:bodyPr rtlCol="0"/>
          <a:lstStyle/>
          <a:p>
            <a:pPr algn="ctr"/>
            <a:r>
              <a:rPr lang="el-GR" sz="1600" b="1" dirty="0"/>
              <a:t>Φωτογραφικές μηχανές</a:t>
            </a:r>
          </a:p>
        </p:txBody>
      </p:sp>
      <p:sp>
        <p:nvSpPr>
          <p:cNvPr id="8" name="Θέση κειμένου 7"/>
          <p:cNvSpPr>
            <a:spLocks noGrp="1"/>
          </p:cNvSpPr>
          <p:nvPr>
            <p:ph type="body" sz="quarter" idx="37"/>
          </p:nvPr>
        </p:nvSpPr>
        <p:spPr>
          <a:xfrm>
            <a:off x="9617401" y="3574904"/>
            <a:ext cx="2439750" cy="360000"/>
          </a:xfrm>
        </p:spPr>
        <p:txBody>
          <a:bodyPr rtlCol="0"/>
          <a:lstStyle/>
          <a:p>
            <a:pPr algn="ctr"/>
            <a:r>
              <a:rPr lang="el-GR" sz="1600" b="1" dirty="0"/>
              <a:t>Εκτυπωτικά μηχανήματα</a:t>
            </a: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50</a:t>
            </a:fld>
            <a:endParaRPr lang="el-GR" dirty="0"/>
          </a:p>
        </p:txBody>
      </p:sp>
      <p:sp>
        <p:nvSpPr>
          <p:cNvPr id="26" name="Θέση κειμένου 13"/>
          <p:cNvSpPr>
            <a:spLocks noGrp="1"/>
          </p:cNvSpPr>
          <p:nvPr/>
        </p:nvSpPr>
        <p:spPr>
          <a:xfrm>
            <a:off x="9811516" y="5214474"/>
            <a:ext cx="2233930" cy="39647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b="1" dirty="0">
                <a:latin typeface="+mj-lt"/>
              </a:rPr>
              <a:t>Μηχανές προβολής</a:t>
            </a:r>
          </a:p>
        </p:txBody>
      </p:sp>
      <p:sp>
        <p:nvSpPr>
          <p:cNvPr id="38" name="TextBox 37"/>
          <p:cNvSpPr txBox="1"/>
          <p:nvPr/>
        </p:nvSpPr>
        <p:spPr>
          <a:xfrm>
            <a:off x="9732744" y="6073017"/>
            <a:ext cx="1486100"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2" name="Ορθογώνιο 6" descr="Πλαίσιο επισήμανσης.">
            <a:extLst>
              <a:ext uri="{FF2B5EF4-FFF2-40B4-BE49-F238E27FC236}">
                <a16:creationId xmlns="" xmlns:a16="http://schemas.microsoft.com/office/drawing/2014/main" id="{D0A4F8C6-0877-4617-89C4-0A13AC5C7D05}"/>
              </a:ext>
            </a:extLst>
          </p:cNvPr>
          <p:cNvSpPr/>
          <p:nvPr/>
        </p:nvSpPr>
        <p:spPr>
          <a:xfrm rot="10800000" flipV="1">
            <a:off x="8206192" y="1989473"/>
            <a:ext cx="1872000" cy="17345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3" name="Θέση κειμένου 7">
            <a:extLst>
              <a:ext uri="{FF2B5EF4-FFF2-40B4-BE49-F238E27FC236}">
                <a16:creationId xmlns="" xmlns:a16="http://schemas.microsoft.com/office/drawing/2014/main" id="{417308D7-7504-4238-8D83-E2FA038C908C}"/>
              </a:ext>
            </a:extLst>
          </p:cNvPr>
          <p:cNvSpPr txBox="1">
            <a:spLocks/>
          </p:cNvSpPr>
          <p:nvPr/>
        </p:nvSpPr>
        <p:spPr>
          <a:xfrm>
            <a:off x="8201010" y="2273391"/>
            <a:ext cx="1872000"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a:t>Films</a:t>
            </a:r>
          </a:p>
        </p:txBody>
      </p:sp>
      <p:pic>
        <p:nvPicPr>
          <p:cNvPr id="2050" name="Picture 2" descr="Î£ÏÎµÏÎ¹ÎºÎ® ÎµÎ¹ÎºÏÎ½Î±">
            <a:extLst>
              <a:ext uri="{FF2B5EF4-FFF2-40B4-BE49-F238E27FC236}">
                <a16:creationId xmlns="" xmlns:a16="http://schemas.microsoft.com/office/drawing/2014/main" id="{B484E735-BD89-4FD2-8ABF-6BB0079E32B5}"/>
              </a:ext>
            </a:extLst>
          </p:cNvPr>
          <p:cNvPicPr>
            <a:picLocks noChangeAspect="1" noChangeArrowheads="1"/>
          </p:cNvPicPr>
          <p:nvPr/>
        </p:nvPicPr>
        <p:blipFill>
          <a:blip r:embed="rId4">
            <a:grayscl/>
            <a:extLst>
              <a:ext uri="{28A0092B-C50C-407E-A947-70E740481C1C}">
                <a14:useLocalDpi xmlns="" xmlns:a14="http://schemas.microsoft.com/office/drawing/2010/main" val="0"/>
              </a:ext>
            </a:extLst>
          </a:blip>
          <a:srcRect/>
          <a:stretch>
            <a:fillRect/>
          </a:stretch>
        </p:blipFill>
        <p:spPr bwMode="auto">
          <a:xfrm>
            <a:off x="127787" y="200891"/>
            <a:ext cx="4765028" cy="6437913"/>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Î£ÏÎµÏÎ¹ÎºÎ® ÎµÎ¹ÎºÏÎ½Î±">
            <a:extLst>
              <a:ext uri="{FF2B5EF4-FFF2-40B4-BE49-F238E27FC236}">
                <a16:creationId xmlns="" xmlns:a16="http://schemas.microsoft.com/office/drawing/2014/main" id="{2EBDF535-2749-44D1-87DB-9F529AF22BB9}"/>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101218" y="0"/>
            <a:ext cx="5288632" cy="6719348"/>
          </a:xfrm>
          <a:prstGeom prst="rect">
            <a:avLst/>
          </a:prstGeom>
          <a:noFill/>
          <a:extLst>
            <a:ext uri="{909E8E84-426E-40DD-AFC4-6F175D3DCCD1}">
              <a14:hiddenFill xmlns="" xmlns:a14="http://schemas.microsoft.com/office/drawing/2010/main">
                <a:solidFill>
                  <a:srgbClr val="FFFFFF"/>
                </a:solidFill>
              </a14:hiddenFill>
            </a:ext>
          </a:extLst>
        </p:spPr>
      </p:pic>
      <p:sp>
        <p:nvSpPr>
          <p:cNvPr id="2" name="Ορθογώνιο 1">
            <a:extLst>
              <a:ext uri="{FF2B5EF4-FFF2-40B4-BE49-F238E27FC236}">
                <a16:creationId xmlns="" xmlns:a16="http://schemas.microsoft.com/office/drawing/2014/main" id="{2D6EBBF8-072C-46D7-875C-C89CD681CFAE}"/>
              </a:ext>
            </a:extLst>
          </p:cNvPr>
          <p:cNvSpPr/>
          <p:nvPr/>
        </p:nvSpPr>
        <p:spPr>
          <a:xfrm>
            <a:off x="5961151" y="131514"/>
            <a:ext cx="6096000" cy="830997"/>
          </a:xfrm>
          <a:prstGeom prst="rect">
            <a:avLst/>
          </a:prstGeom>
        </p:spPr>
        <p:txBody>
          <a:bodyPr wrap="square">
            <a:spAutoFit/>
          </a:bodyPr>
          <a:lstStyle/>
          <a:p>
            <a:pPr algn="ctr"/>
            <a:r>
              <a:rPr lang="el-GR" sz="1600" spc="-100" dirty="0"/>
              <a:t>Ο τομέας των φωτογραφικών ειδών, από τον οποίο προέρχεται το 80% περίπου των εσόδων της επιχείρησης, περιλαμβάνει μια αρκετά μεγάλη ποικιλία προϊόντων όπως:</a:t>
            </a:r>
          </a:p>
        </p:txBody>
      </p:sp>
      <p:pic>
        <p:nvPicPr>
          <p:cNvPr id="12" name="Γραφικό 11" descr="Εκτυπωτής">
            <a:extLst>
              <a:ext uri="{FF2B5EF4-FFF2-40B4-BE49-F238E27FC236}">
                <a16:creationId xmlns="" xmlns:a16="http://schemas.microsoft.com/office/drawing/2014/main" id="{7A12E61C-E32F-4D42-BB91-F478C2D307A8}"/>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475794" y="2711094"/>
            <a:ext cx="709801" cy="709801"/>
          </a:xfrm>
          <a:prstGeom prst="rect">
            <a:avLst/>
          </a:prstGeom>
        </p:spPr>
      </p:pic>
      <p:pic>
        <p:nvPicPr>
          <p:cNvPr id="16" name="Γραφικό 15" descr="Φωτογραφική μηχανή">
            <a:extLst>
              <a:ext uri="{FF2B5EF4-FFF2-40B4-BE49-F238E27FC236}">
                <a16:creationId xmlns="" xmlns:a16="http://schemas.microsoft.com/office/drawing/2014/main" id="{E8ECB88C-52E5-4617-8367-982BE474AC36}"/>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7089975" y="4408530"/>
            <a:ext cx="709801" cy="709801"/>
          </a:xfrm>
          <a:prstGeom prst="rect">
            <a:avLst/>
          </a:prstGeom>
        </p:spPr>
      </p:pic>
      <p:pic>
        <p:nvPicPr>
          <p:cNvPr id="24" name="Γραφικό 23" descr="Χαρτί">
            <a:extLst>
              <a:ext uri="{FF2B5EF4-FFF2-40B4-BE49-F238E27FC236}">
                <a16:creationId xmlns="" xmlns:a16="http://schemas.microsoft.com/office/drawing/2014/main" id="{A543DDB5-6C3A-437E-AB89-D26FBE6D1504}"/>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7089975" y="2711094"/>
            <a:ext cx="709801" cy="709801"/>
          </a:xfrm>
          <a:prstGeom prst="rect">
            <a:avLst/>
          </a:prstGeom>
        </p:spPr>
      </p:pic>
      <p:pic>
        <p:nvPicPr>
          <p:cNvPr id="27" name="Γραφικό 26" descr="Βιντεοκάμερα">
            <a:extLst>
              <a:ext uri="{FF2B5EF4-FFF2-40B4-BE49-F238E27FC236}">
                <a16:creationId xmlns="" xmlns:a16="http://schemas.microsoft.com/office/drawing/2014/main" id="{35C4F343-A750-4D03-8CB9-D10ED01AA4CE}"/>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10475794" y="4312812"/>
            <a:ext cx="805519" cy="805519"/>
          </a:xfrm>
          <a:prstGeom prst="rect">
            <a:avLst/>
          </a:prstGeom>
        </p:spPr>
      </p:pic>
      <p:pic>
        <p:nvPicPr>
          <p:cNvPr id="29" name="Γραφικό 28" descr="Οπτικός δίσκος">
            <a:extLst>
              <a:ext uri="{FF2B5EF4-FFF2-40B4-BE49-F238E27FC236}">
                <a16:creationId xmlns="" xmlns:a16="http://schemas.microsoft.com/office/drawing/2014/main" id="{44DB5E51-6AD9-42AC-81DA-0F4673E41CD5}"/>
              </a:ext>
            </a:extLst>
          </p:cNvPr>
          <p:cNvPicPr>
            <a:picLocks noChangeAspect="1"/>
          </p:cNvPicPr>
          <p:nvPr/>
        </p:nvPicPr>
        <p:blipFill>
          <a:blip r:embed="rId14">
            <a:extLst>
              <a:ext uri="{96DAC541-7B7A-43D3-8B79-37D633B846F1}">
                <asvg:svgBlip xmlns="" xmlns:asvg="http://schemas.microsoft.com/office/drawing/2016/SVG/main" r:embed="rId15"/>
              </a:ext>
            </a:extLst>
          </a:blip>
          <a:stretch>
            <a:fillRect/>
          </a:stretch>
        </p:blipFill>
        <p:spPr>
          <a:xfrm>
            <a:off x="8767128" y="1336437"/>
            <a:ext cx="739763" cy="739763"/>
          </a:xfrm>
          <a:prstGeom prst="rect">
            <a:avLst/>
          </a:prstGeom>
        </p:spPr>
      </p:pic>
    </p:spTree>
    <p:extLst>
      <p:ext uri="{BB962C8B-B14F-4D97-AF65-F5344CB8AC3E}">
        <p14:creationId xmlns="" xmlns:p14="http://schemas.microsoft.com/office/powerpoint/2010/main" val="2063828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0BC9EFE1-D8CB-4668-9980-DB108327A7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 xmlns:a16="http://schemas.microsoft.com/office/drawing/2014/main" id="{7CBAE1BD-B8E4-4029-8AA2-C77E4FED986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3" name="Freeform 49">
            <a:extLst>
              <a:ext uri="{FF2B5EF4-FFF2-40B4-BE49-F238E27FC236}">
                <a16:creationId xmlns="" xmlns:a16="http://schemas.microsoft.com/office/drawing/2014/main" id="{77DA6D33-2D62-458C-BF5D-DBF612FD557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Εικόνα 3" descr="Σχετική εικόνα">
            <a:extLst>
              <a:ext uri="{FF2B5EF4-FFF2-40B4-BE49-F238E27FC236}">
                <a16:creationId xmlns="" xmlns:a16="http://schemas.microsoft.com/office/drawing/2014/main" id="{32E7C107-E72C-4D0A-8391-06833B9E1892}"/>
              </a:ext>
            </a:extLst>
          </p:cNvPr>
          <p:cNvPicPr>
            <a:picLocks noChangeAspect="1" noChangeArrowheads="1"/>
          </p:cNvPicPr>
          <p:nvPr/>
        </p:nvPicPr>
        <p:blipFill rotWithShape="1">
          <a:blip r:embed="rId3" cstate="print">
            <a:alphaModFix/>
            <a:grayscl/>
            <a:extLst/>
          </a:blip>
          <a:srcRect t="1385" r="1" b="20940"/>
          <a:stretch/>
        </p:blipFill>
        <p:spPr>
          <a:xfrm>
            <a:off x="1" y="770037"/>
            <a:ext cx="5298683" cy="6097438"/>
          </a:xfrm>
          <a:custGeom>
            <a:avLst/>
            <a:gdLst>
              <a:gd name="connsiteX0" fmla="*/ 2178155 w 5298683"/>
              <a:gd name="connsiteY0" fmla="*/ 0 h 6097438"/>
              <a:gd name="connsiteX1" fmla="*/ 5298683 w 5298683"/>
              <a:gd name="connsiteY1" fmla="*/ 3120527 h 6097438"/>
              <a:gd name="connsiteX2" fmla="*/ 3392805 w 5298683"/>
              <a:gd name="connsiteY2" fmla="*/ 5995828 h 6097438"/>
              <a:gd name="connsiteX3" fmla="*/ 3115184 w 5298683"/>
              <a:gd name="connsiteY3" fmla="*/ 6097438 h 6097438"/>
              <a:gd name="connsiteX4" fmla="*/ 1241127 w 5298683"/>
              <a:gd name="connsiteY4" fmla="*/ 6097438 h 6097438"/>
              <a:gd name="connsiteX5" fmla="*/ 963506 w 5298683"/>
              <a:gd name="connsiteY5" fmla="*/ 5995828 h 6097438"/>
              <a:gd name="connsiteX6" fmla="*/ 193210 w 5298683"/>
              <a:gd name="connsiteY6" fmla="*/ 5528477 h 6097438"/>
              <a:gd name="connsiteX7" fmla="*/ 0 w 5298683"/>
              <a:gd name="connsiteY7" fmla="*/ 5352876 h 6097438"/>
              <a:gd name="connsiteX8" fmla="*/ 0 w 5298683"/>
              <a:gd name="connsiteY8" fmla="*/ 888178 h 6097438"/>
              <a:gd name="connsiteX9" fmla="*/ 193210 w 5298683"/>
              <a:gd name="connsiteY9" fmla="*/ 712577 h 6097438"/>
              <a:gd name="connsiteX10" fmla="*/ 2178155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p:spPr>
      </p:pic>
      <p:sp>
        <p:nvSpPr>
          <p:cNvPr id="10" name="Θέση κειμένου 44">
            <a:extLst>
              <a:ext uri="{FF2B5EF4-FFF2-40B4-BE49-F238E27FC236}">
                <a16:creationId xmlns="" xmlns:a16="http://schemas.microsoft.com/office/drawing/2014/main" id="{2B9571A2-DBFE-42C8-9115-2B44AE2EF149}"/>
              </a:ext>
            </a:extLst>
          </p:cNvPr>
          <p:cNvSpPr txBox="1"/>
          <p:nvPr/>
        </p:nvSpPr>
        <p:spPr>
          <a:xfrm>
            <a:off x="7593157" y="770037"/>
            <a:ext cx="2035064" cy="1975411"/>
          </a:xfrm>
          <a:prstGeom prst="ellipse">
            <a:avLst/>
          </a:prstGeom>
          <a:solidFill>
            <a:srgbClr val="FFFFFF"/>
          </a:solidFill>
          <a:ln w="174625" cmpd="thinThick">
            <a:solidFill>
              <a:schemeClr val="accent1">
                <a:lumMod val="60000"/>
                <a:lumOff val="40000"/>
              </a:schemeClr>
            </a:solidFill>
          </a:ln>
        </p:spPr>
        <p:txBody>
          <a:bodyPr vert="horz" lIns="91440" tIns="45720" rIns="91440" bIns="45720" rtlCol="0" anchor="ctr">
            <a:norm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pPr>
            <a:r>
              <a:rPr lang="en-US" sz="2800" b="1" dirty="0">
                <a:solidFill>
                  <a:srgbClr val="262626"/>
                </a:solidFill>
                <a:latin typeface="+mj-lt"/>
                <a:ea typeface="+mj-ea"/>
                <a:cs typeface="+mj-cs"/>
              </a:rPr>
              <a:t>Kodak</a:t>
            </a:r>
            <a:endParaRPr lang="el-GR" sz="2800" b="1" dirty="0">
              <a:solidFill>
                <a:srgbClr val="262626"/>
              </a:solidFill>
              <a:latin typeface="+mj-lt"/>
              <a:ea typeface="+mj-ea"/>
              <a:cs typeface="+mj-cs"/>
            </a:endParaRPr>
          </a:p>
          <a:p>
            <a:pPr>
              <a:spcBef>
                <a:spcPct val="0"/>
              </a:spcBef>
              <a:spcAft>
                <a:spcPts val="600"/>
              </a:spcAft>
            </a:pPr>
            <a:endParaRPr lang="en-US" sz="2800" b="1" dirty="0">
              <a:solidFill>
                <a:srgbClr val="262626"/>
              </a:solidFill>
              <a:latin typeface="+mj-lt"/>
              <a:ea typeface="+mj-ea"/>
              <a:cs typeface="+mj-cs"/>
            </a:endParaRPr>
          </a:p>
        </p:txBody>
      </p:sp>
      <p:pic>
        <p:nvPicPr>
          <p:cNvPr id="12" name="Picture 4" descr="Î£ÏÎµÏÎ¹ÎºÎ® ÎµÎ¹ÎºÏÎ½Î±">
            <a:extLst>
              <a:ext uri="{FF2B5EF4-FFF2-40B4-BE49-F238E27FC236}">
                <a16:creationId xmlns="" xmlns:a16="http://schemas.microsoft.com/office/drawing/2014/main" id="{57A76A34-4EAC-461D-B130-FE6497CEBC4A}"/>
              </a:ext>
            </a:extLst>
          </p:cNvPr>
          <p:cNvPicPr>
            <a:picLocks noChangeAspect="1" noChangeArrowheads="1"/>
          </p:cNvPicPr>
          <p:nvPr/>
        </p:nvPicPr>
        <p:blipFill>
          <a:blip r:embed="rId4">
            <a:grayscl/>
            <a:extLst>
              <a:ext uri="{28A0092B-C50C-407E-A947-70E740481C1C}">
                <a14:useLocalDpi xmlns="" xmlns:a14="http://schemas.microsoft.com/office/drawing/2010/main" val="0"/>
              </a:ext>
            </a:extLst>
          </a:blip>
          <a:srcRect/>
          <a:stretch>
            <a:fillRect/>
          </a:stretch>
        </p:blipFill>
        <p:spPr bwMode="auto">
          <a:xfrm>
            <a:off x="8240512" y="1908700"/>
            <a:ext cx="751646" cy="53669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904548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Τίτλος 1"/>
          <p:cNvSpPr>
            <a:spLocks noGrp="1"/>
          </p:cNvSpPr>
          <p:nvPr>
            <p:ph type="title"/>
          </p:nvPr>
        </p:nvSpPr>
        <p:spPr>
          <a:xfrm>
            <a:off x="5070996" y="280076"/>
            <a:ext cx="6749834" cy="432000"/>
          </a:xfrm>
        </p:spPr>
        <p:txBody>
          <a:bodyPr rtlCol="0"/>
          <a:lstStyle/>
          <a:p>
            <a:pPr algn="ctr"/>
            <a:r>
              <a:rPr lang="el-GR" sz="2800" b="1" dirty="0">
                <a:solidFill>
                  <a:schemeClr val="tx1">
                    <a:lumMod val="65000"/>
                    <a:lumOff val="35000"/>
                  </a:schemeClr>
                </a:solidFill>
              </a:rPr>
              <a:t/>
            </a:r>
            <a:br>
              <a:rPr lang="el-GR" sz="2800" b="1" dirty="0">
                <a:solidFill>
                  <a:schemeClr val="tx1">
                    <a:lumMod val="65000"/>
                    <a:lumOff val="35000"/>
                  </a:schemeClr>
                </a:solidFill>
              </a:rPr>
            </a:br>
            <a:r>
              <a:rPr lang="en-US" sz="2800" b="1" dirty="0">
                <a:solidFill>
                  <a:schemeClr val="tx1">
                    <a:lumMod val="65000"/>
                    <a:lumOff val="35000"/>
                  </a:schemeClr>
                </a:solidFill>
              </a:rPr>
              <a:t>Kodak</a:t>
            </a:r>
            <a:r>
              <a:rPr lang="el-GR" sz="2800" b="1" dirty="0">
                <a:solidFill>
                  <a:schemeClr val="tx1">
                    <a:lumMod val="65000"/>
                    <a:lumOff val="35000"/>
                  </a:schemeClr>
                </a:solidFill>
              </a:rPr>
              <a:t/>
            </a:r>
            <a:br>
              <a:rPr lang="el-GR" sz="2800" b="1" dirty="0">
                <a:solidFill>
                  <a:schemeClr val="tx1">
                    <a:lumMod val="65000"/>
                    <a:lumOff val="35000"/>
                  </a:schemeClr>
                </a:solidFill>
              </a:rPr>
            </a:br>
            <a:endParaRPr lang="el-GR" sz="28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a:xfrm>
            <a:off x="11409431" y="6322169"/>
            <a:ext cx="537262" cy="256577"/>
          </a:xfrm>
        </p:spPr>
        <p:txBody>
          <a:bodyPr rtlCol="0"/>
          <a:lstStyle/>
          <a:p>
            <a:pPr rtl="0"/>
            <a:fld id="{19B51A1E-902D-48AF-9020-955120F399B6}" type="slidenum">
              <a:rPr lang="el-GR" smtClean="0"/>
              <a:pPr rtl="0"/>
              <a:t>52</a:t>
            </a:fld>
            <a:endParaRPr lang="el-GR" dirty="0"/>
          </a:p>
        </p:txBody>
      </p:sp>
      <p:sp>
        <p:nvSpPr>
          <p:cNvPr id="34" name="Θέση κειμένου 8"/>
          <p:cNvSpPr>
            <a:spLocks noGrp="1"/>
          </p:cNvSpPr>
          <p:nvPr>
            <p:ph type="body" sz="quarter" idx="32"/>
          </p:nvPr>
        </p:nvSpPr>
        <p:spPr>
          <a:xfrm>
            <a:off x="9744297" y="3915689"/>
            <a:ext cx="2075471" cy="587342"/>
          </a:xfrm>
        </p:spPr>
        <p:txBody>
          <a:bodyPr rtlCol="0"/>
          <a:lstStyle/>
          <a:p>
            <a:pPr algn="ctr"/>
            <a:r>
              <a:rPr lang="el-GR" sz="1600" b="1" dirty="0">
                <a:solidFill>
                  <a:schemeClr val="tx1">
                    <a:lumMod val="85000"/>
                    <a:lumOff val="15000"/>
                  </a:schemeClr>
                </a:solidFill>
              </a:rPr>
              <a:t>Να αναπτύξει ένα σύγχρονο πληροφοριακό σύστημα</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4972903" y="3918168"/>
            <a:ext cx="2246194"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solidFill>
                  <a:schemeClr val="tx1">
                    <a:lumMod val="85000"/>
                    <a:lumOff val="15000"/>
                  </a:schemeClr>
                </a:solidFill>
              </a:rPr>
              <a:t>Να θεσπίσει μια ενοποιημένη στάνταρντ διαδικασία</a:t>
            </a:r>
          </a:p>
        </p:txBody>
      </p:sp>
      <p:sp>
        <p:nvSpPr>
          <p:cNvPr id="30" name="Θέση κειμένου 6"/>
          <p:cNvSpPr txBox="1"/>
          <p:nvPr/>
        </p:nvSpPr>
        <p:spPr>
          <a:xfrm>
            <a:off x="7408177" y="3918168"/>
            <a:ext cx="2075471"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solidFill>
                  <a:schemeClr val="tx1">
                    <a:lumMod val="85000"/>
                    <a:lumOff val="15000"/>
                  </a:schemeClr>
                </a:solidFill>
              </a:rPr>
              <a:t>Να δημιουργήσει μια διεθνή κωδικοποιημένη αρίθμηση</a:t>
            </a:r>
          </a:p>
        </p:txBody>
      </p:sp>
      <p:sp>
        <p:nvSpPr>
          <p:cNvPr id="2" name="Ορθογώνιο 1"/>
          <p:cNvSpPr/>
          <p:nvPr/>
        </p:nvSpPr>
        <p:spPr>
          <a:xfrm>
            <a:off x="5544002" y="1016068"/>
            <a:ext cx="5919411" cy="1077218"/>
          </a:xfrm>
          <a:prstGeom prst="rect">
            <a:avLst/>
          </a:prstGeom>
        </p:spPr>
        <p:txBody>
          <a:bodyPr wrap="square">
            <a:spAutoFit/>
          </a:bodyPr>
          <a:lstStyle/>
          <a:p>
            <a:pPr algn="ctr"/>
            <a:r>
              <a:rPr lang="el-GR" sz="1600" dirty="0"/>
              <a:t>Όταν αντιμετώπισε τεράστια οργανωτικά και λειτουργικά προβλήματα λόγω της διεθνούς διασποράς των δραστηριοτήτων της, αποφάσισε:</a:t>
            </a:r>
          </a:p>
          <a:p>
            <a:pPr algn="ctr"/>
            <a:endParaRPr lang="el-GR" sz="1600" dirty="0"/>
          </a:p>
        </p:txBody>
      </p:sp>
      <p:sp>
        <p:nvSpPr>
          <p:cNvPr id="31" name="Ορθογώνιο 30">
            <a:extLst>
              <a:ext uri="{FF2B5EF4-FFF2-40B4-BE49-F238E27FC236}">
                <a16:creationId xmlns="" xmlns:a16="http://schemas.microsoft.com/office/drawing/2014/main" id="{4258C0B1-3128-438F-8DC7-428BFF16F891}"/>
              </a:ext>
            </a:extLst>
          </p:cNvPr>
          <p:cNvSpPr/>
          <p:nvPr/>
        </p:nvSpPr>
        <p:spPr>
          <a:xfrm>
            <a:off x="4972903" y="4981246"/>
            <a:ext cx="2246194" cy="1815882"/>
          </a:xfrm>
          <a:prstGeom prst="rect">
            <a:avLst/>
          </a:prstGeom>
        </p:spPr>
        <p:txBody>
          <a:bodyPr wrap="square">
            <a:spAutoFit/>
          </a:bodyPr>
          <a:lstStyle/>
          <a:p>
            <a:pPr algn="ctr"/>
            <a:r>
              <a:rPr lang="el-GR" sz="1400" dirty="0">
                <a:solidFill>
                  <a:schemeClr val="tx1">
                    <a:lumMod val="65000"/>
                    <a:lumOff val="35000"/>
                  </a:schemeClr>
                </a:solidFill>
              </a:rPr>
              <a:t>για τη διενέργεια των παραγγελιών συμπλήρωσης αποθεμάτων από όλα τα διαφορετικά τμήματά της, στις διάφορες χώρες του κόσμου (Αρμοδιότητα Υπηρεσιών Διεθνών Παραγγελιών)</a:t>
            </a:r>
          </a:p>
        </p:txBody>
      </p:sp>
      <p:grpSp>
        <p:nvGrpSpPr>
          <p:cNvPr id="24" name="Ομάδα 23" descr="Θέση εικόνας">
            <a:extLst>
              <a:ext uri="{FF2B5EF4-FFF2-40B4-BE49-F238E27FC236}">
                <a16:creationId xmlns="" xmlns:a16="http://schemas.microsoft.com/office/drawing/2014/main" id="{9B79EDDE-A1E0-4497-A2F5-1C661F132C00}"/>
              </a:ext>
            </a:extLst>
          </p:cNvPr>
          <p:cNvGrpSpPr/>
          <p:nvPr/>
        </p:nvGrpSpPr>
        <p:grpSpPr>
          <a:xfrm>
            <a:off x="323999" y="223790"/>
            <a:ext cx="4320000" cy="6383046"/>
            <a:chOff x="180000" y="76968"/>
            <a:chExt cx="4330700" cy="6563142"/>
          </a:xfrm>
        </p:grpSpPr>
        <p:sp>
          <p:nvSpPr>
            <p:cNvPr id="27" name="Ορθογώνιο 6">
              <a:extLst>
                <a:ext uri="{FF2B5EF4-FFF2-40B4-BE49-F238E27FC236}">
                  <a16:creationId xmlns="" xmlns:a16="http://schemas.microsoft.com/office/drawing/2014/main" id="{734019EE-C351-4079-B2F7-AC0AD926768D}"/>
                </a:ext>
              </a:extLst>
            </p:cNvPr>
            <p:cNvSpPr/>
            <p:nvPr/>
          </p:nvSpPr>
          <p:spPr>
            <a:xfrm>
              <a:off x="180000" y="6457676"/>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8" name="Ορθογώνιο 6">
              <a:extLst>
                <a:ext uri="{FF2B5EF4-FFF2-40B4-BE49-F238E27FC236}">
                  <a16:creationId xmlns="" xmlns:a16="http://schemas.microsoft.com/office/drawing/2014/main" id="{BC4156CF-B5B9-4D40-8801-D532A5AAA379}"/>
                </a:ext>
              </a:extLst>
            </p:cNvPr>
            <p:cNvSpPr/>
            <p:nvPr/>
          </p:nvSpPr>
          <p:spPr>
            <a:xfrm flipV="1">
              <a:off x="180000" y="7696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3" name="Ορθογώνιο 2">
            <a:extLst>
              <a:ext uri="{FF2B5EF4-FFF2-40B4-BE49-F238E27FC236}">
                <a16:creationId xmlns="" xmlns:a16="http://schemas.microsoft.com/office/drawing/2014/main" id="{79F4D947-F5FF-436E-A435-1F025EDF9BC0}"/>
              </a:ext>
            </a:extLst>
          </p:cNvPr>
          <p:cNvSpPr/>
          <p:nvPr/>
        </p:nvSpPr>
        <p:spPr>
          <a:xfrm>
            <a:off x="7494871" y="4981246"/>
            <a:ext cx="2017675" cy="1815882"/>
          </a:xfrm>
          <a:prstGeom prst="rect">
            <a:avLst/>
          </a:prstGeom>
        </p:spPr>
        <p:txBody>
          <a:bodyPr wrap="square">
            <a:spAutoFit/>
          </a:bodyPr>
          <a:lstStyle/>
          <a:p>
            <a:pPr algn="ctr"/>
            <a:r>
              <a:rPr lang="el-GR" sz="1400" dirty="0">
                <a:solidFill>
                  <a:schemeClr val="tx1">
                    <a:lumMod val="65000"/>
                    <a:lumOff val="35000"/>
                  </a:schemeClr>
                </a:solidFill>
              </a:rPr>
              <a:t>των προϊόντων της ούτως ώστε, το κάθε επιμέρους προϊόν να μπορεί να εντοπιστεί και να αναγνωριστεί ανεξάρτητα από τον τόπο κατασκευής και αποθήκευσής του</a:t>
            </a:r>
          </a:p>
        </p:txBody>
      </p:sp>
      <p:sp>
        <p:nvSpPr>
          <p:cNvPr id="20" name="Ορθογώνιο 19">
            <a:extLst>
              <a:ext uri="{FF2B5EF4-FFF2-40B4-BE49-F238E27FC236}">
                <a16:creationId xmlns="" xmlns:a16="http://schemas.microsoft.com/office/drawing/2014/main" id="{365ED68C-CFBD-4D5D-A319-3CD34B7FA360}"/>
              </a:ext>
            </a:extLst>
          </p:cNvPr>
          <p:cNvSpPr/>
          <p:nvPr/>
        </p:nvSpPr>
        <p:spPr>
          <a:xfrm>
            <a:off x="9813958" y="4981246"/>
            <a:ext cx="1936147" cy="1384995"/>
          </a:xfrm>
          <a:prstGeom prst="rect">
            <a:avLst/>
          </a:prstGeom>
          <a:solidFill>
            <a:schemeClr val="bg1"/>
          </a:solidFill>
        </p:spPr>
        <p:txBody>
          <a:bodyPr wrap="square">
            <a:spAutoFit/>
          </a:bodyPr>
          <a:lstStyle/>
          <a:p>
            <a:pPr algn="ctr"/>
            <a:r>
              <a:rPr lang="el-GR" sz="1400" dirty="0">
                <a:solidFill>
                  <a:schemeClr val="tx1">
                    <a:lumMod val="65000"/>
                    <a:lumOff val="35000"/>
                  </a:schemeClr>
                </a:solidFill>
              </a:rPr>
              <a:t>με το οποίο να είναι δυνατός ο συντονισμός και η ενοποίηση των δραστηριοτήτων των τμημάτων κατασκευής, μάρκετινγκ </a:t>
            </a:r>
            <a:r>
              <a:rPr lang="en-US" sz="1400" dirty="0">
                <a:solidFill>
                  <a:schemeClr val="tx1">
                    <a:lumMod val="65000"/>
                    <a:lumOff val="35000"/>
                  </a:schemeClr>
                </a:solidFill>
              </a:rPr>
              <a:t>&amp;</a:t>
            </a:r>
            <a:r>
              <a:rPr lang="el-GR" sz="1400" dirty="0">
                <a:solidFill>
                  <a:schemeClr val="tx1">
                    <a:lumMod val="65000"/>
                    <a:lumOff val="35000"/>
                  </a:schemeClr>
                </a:solidFill>
              </a:rPr>
              <a:t> διανομής</a:t>
            </a:r>
          </a:p>
        </p:txBody>
      </p:sp>
      <p:pic>
        <p:nvPicPr>
          <p:cNvPr id="8" name="Γραφικό 7" descr="Φωτογραφική μηχανή">
            <a:extLst>
              <a:ext uri="{FF2B5EF4-FFF2-40B4-BE49-F238E27FC236}">
                <a16:creationId xmlns="" xmlns:a16="http://schemas.microsoft.com/office/drawing/2014/main" id="{24C5C073-D270-4F49-ABD1-CCE35FC4838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796944" y="3129944"/>
            <a:ext cx="598111" cy="598111"/>
          </a:xfrm>
          <a:prstGeom prst="rect">
            <a:avLst/>
          </a:prstGeom>
        </p:spPr>
      </p:pic>
      <p:pic>
        <p:nvPicPr>
          <p:cNvPr id="11" name="Γραφικό 10" descr="Φορητός υπολογιστής">
            <a:extLst>
              <a:ext uri="{FF2B5EF4-FFF2-40B4-BE49-F238E27FC236}">
                <a16:creationId xmlns="" xmlns:a16="http://schemas.microsoft.com/office/drawing/2014/main" id="{1EDB9144-05A2-4D2C-98F5-BC0B12EECCF2}"/>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487670" y="3124112"/>
            <a:ext cx="598111" cy="598111"/>
          </a:xfrm>
          <a:prstGeom prst="rect">
            <a:avLst/>
          </a:prstGeom>
        </p:spPr>
      </p:pic>
      <p:pic>
        <p:nvPicPr>
          <p:cNvPr id="13" name="Γραφικό 12" descr="Γραμμικός κώδικας">
            <a:extLst>
              <a:ext uri="{FF2B5EF4-FFF2-40B4-BE49-F238E27FC236}">
                <a16:creationId xmlns="" xmlns:a16="http://schemas.microsoft.com/office/drawing/2014/main" id="{7EE36AA1-DA24-426C-8C94-4A4CF29C1892}"/>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198005" y="3129944"/>
            <a:ext cx="598111" cy="598111"/>
          </a:xfrm>
          <a:prstGeom prst="rect">
            <a:avLst/>
          </a:prstGeom>
        </p:spPr>
      </p:pic>
      <p:pic>
        <p:nvPicPr>
          <p:cNvPr id="8194" name="Picture 2" descr="Î£ÏÎµÏÎ¹ÎºÎ® ÎµÎ¹ÎºÏÎ½Î±">
            <a:extLst>
              <a:ext uri="{FF2B5EF4-FFF2-40B4-BE49-F238E27FC236}">
                <a16:creationId xmlns="" xmlns:a16="http://schemas.microsoft.com/office/drawing/2014/main" id="{0A05FA74-469A-4938-AFE9-CC39D3E8DEF0}"/>
              </a:ext>
            </a:extLst>
          </p:cNvPr>
          <p:cNvPicPr>
            <a:picLocks noChangeAspect="1" noChangeArrowheads="1"/>
          </p:cNvPicPr>
          <p:nvPr/>
        </p:nvPicPr>
        <p:blipFill>
          <a:blip r:embed="rId9">
            <a:grayscl/>
            <a:extLst>
              <a:ext uri="{28A0092B-C50C-407E-A947-70E740481C1C}">
                <a14:useLocalDpi xmlns="" xmlns:a14="http://schemas.microsoft.com/office/drawing/2010/main" val="0"/>
              </a:ext>
            </a:extLst>
          </a:blip>
          <a:srcRect/>
          <a:stretch>
            <a:fillRect/>
          </a:stretch>
        </p:blipFill>
        <p:spPr bwMode="auto">
          <a:xfrm>
            <a:off x="111537" y="167087"/>
            <a:ext cx="4414129" cy="6502157"/>
          </a:xfrm>
          <a:prstGeom prst="rect">
            <a:avLst/>
          </a:prstGeom>
          <a:noFill/>
          <a:ln w="28575">
            <a:solidFill>
              <a:schemeClr val="accent1"/>
            </a:solid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773895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641211"/>
            <a:ext cx="11340000" cy="432000"/>
          </a:xfrm>
        </p:spPr>
        <p:txBody>
          <a:bodyPr rtlCol="0"/>
          <a:lstStyle/>
          <a:p>
            <a:pPr algn="ctr"/>
            <a:r>
              <a:rPr lang="el-GR" sz="2400" b="1" dirty="0">
                <a:solidFill>
                  <a:schemeClr val="tx1">
                    <a:lumMod val="65000"/>
                    <a:lumOff val="35000"/>
                  </a:schemeClr>
                </a:solidFill>
              </a:rPr>
              <a:t>Σύνοψη: Αύξηση της ικανότητας διακίνησης &amp; επεξεργασίας πληροφοριών</a:t>
            </a:r>
          </a:p>
        </p:txBody>
      </p:sp>
      <p:pic>
        <p:nvPicPr>
          <p:cNvPr id="25" name="Θέση εικόνας 24" descr="φωτογραφία άντρα μέλους ομάδας"/>
          <p:cNvPicPr>
            <a:picLocks noGrp="1" noChangeAspect="1"/>
          </p:cNvPicPr>
          <p:nvPr>
            <p:ph type="pic" sz="quarter" idx="41"/>
          </p:nvPr>
        </p:nvPicPr>
        <p:blipFill>
          <a:blip r:embed="rId3"/>
          <a:stretch>
            <a:fillRect/>
          </a:stretch>
        </p:blipFill>
        <p:spPr>
          <a:xfrm>
            <a:off x="431800" y="2246681"/>
            <a:ext cx="1620000" cy="1620000"/>
          </a:xfrm>
        </p:spPr>
      </p:pic>
      <p:sp>
        <p:nvSpPr>
          <p:cNvPr id="6" name="Θέση κειμένου 5"/>
          <p:cNvSpPr>
            <a:spLocks noGrp="1"/>
          </p:cNvSpPr>
          <p:nvPr>
            <p:ph type="body" sz="quarter" idx="17"/>
          </p:nvPr>
        </p:nvSpPr>
        <p:spPr>
          <a:xfrm>
            <a:off x="431800" y="4113808"/>
            <a:ext cx="1620000" cy="631554"/>
          </a:xfrm>
        </p:spPr>
        <p:txBody>
          <a:bodyPr rtlCol="0"/>
          <a:lstStyle/>
          <a:p>
            <a:pPr algn="ctr"/>
            <a:r>
              <a:rPr lang="el-GR" sz="1800" dirty="0"/>
              <a:t>Άμεση επαφή</a:t>
            </a:r>
          </a:p>
        </p:txBody>
      </p:sp>
      <p:sp>
        <p:nvSpPr>
          <p:cNvPr id="7" name="Θέση κειμένου 6"/>
          <p:cNvSpPr>
            <a:spLocks noGrp="1"/>
          </p:cNvSpPr>
          <p:nvPr>
            <p:ph type="body" sz="quarter" idx="18"/>
          </p:nvPr>
        </p:nvSpPr>
        <p:spPr>
          <a:xfrm>
            <a:off x="541498" y="4883271"/>
            <a:ext cx="1359422" cy="720000"/>
          </a:xfrm>
        </p:spPr>
        <p:txBody>
          <a:bodyPr rtlCol="0"/>
          <a:lstStyle/>
          <a:p>
            <a:pPr algn="ctr"/>
            <a:r>
              <a:rPr lang="el-GR" dirty="0"/>
              <a:t>ανάμεσα στα διοικητικά στελέχη που μοιράζονται το ίδιο πρόβλημα</a:t>
            </a:r>
          </a:p>
        </p:txBody>
      </p:sp>
      <p:pic>
        <p:nvPicPr>
          <p:cNvPr id="18" name="Θέση εικόνας 17" descr="Φωτογραφία γυναίκας μέλους ομάδας"/>
          <p:cNvPicPr>
            <a:picLocks noGrp="1" noChangeAspect="1"/>
          </p:cNvPicPr>
          <p:nvPr>
            <p:ph type="pic" sz="quarter" idx="42"/>
          </p:nvPr>
        </p:nvPicPr>
        <p:blipFill>
          <a:blip r:embed="rId4"/>
          <a:stretch>
            <a:fillRect/>
          </a:stretch>
        </p:blipFill>
        <p:spPr>
          <a:xfrm>
            <a:off x="2375703" y="2250329"/>
            <a:ext cx="1623666" cy="1616352"/>
          </a:xfrm>
        </p:spPr>
      </p:pic>
      <p:sp>
        <p:nvSpPr>
          <p:cNvPr id="8" name="Θέση κειμένου 7"/>
          <p:cNvSpPr>
            <a:spLocks noGrp="1"/>
          </p:cNvSpPr>
          <p:nvPr>
            <p:ph type="body" sz="quarter" idx="33"/>
          </p:nvPr>
        </p:nvSpPr>
        <p:spPr/>
        <p:txBody>
          <a:bodyPr rtlCol="0"/>
          <a:lstStyle/>
          <a:p>
            <a:pPr algn="ctr"/>
            <a:r>
              <a:rPr lang="el-GR" sz="1800" dirty="0"/>
              <a:t>Επένδυση</a:t>
            </a:r>
          </a:p>
        </p:txBody>
      </p:sp>
      <p:sp>
        <p:nvSpPr>
          <p:cNvPr id="9" name="Θέση κειμένου 8"/>
          <p:cNvSpPr>
            <a:spLocks noGrp="1"/>
          </p:cNvSpPr>
          <p:nvPr>
            <p:ph type="body" sz="quarter" idx="34"/>
          </p:nvPr>
        </p:nvSpPr>
        <p:spPr>
          <a:xfrm>
            <a:off x="2375703" y="4893010"/>
            <a:ext cx="1620000" cy="720000"/>
          </a:xfrm>
        </p:spPr>
        <p:txBody>
          <a:bodyPr rtlCol="0"/>
          <a:lstStyle/>
          <a:p>
            <a:pPr algn="ctr"/>
            <a:r>
              <a:rPr lang="el-GR" dirty="0"/>
              <a:t>σε κάθετα πληροφοριακά συστήματα</a:t>
            </a:r>
          </a:p>
        </p:txBody>
      </p:sp>
      <p:sp>
        <p:nvSpPr>
          <p:cNvPr id="10" name="Θέση κειμένου 9"/>
          <p:cNvSpPr>
            <a:spLocks noGrp="1"/>
          </p:cNvSpPr>
          <p:nvPr>
            <p:ph type="body" sz="quarter" idx="35"/>
          </p:nvPr>
        </p:nvSpPr>
        <p:spPr>
          <a:xfrm>
            <a:off x="4241409" y="4113808"/>
            <a:ext cx="1776394" cy="631554"/>
          </a:xfrm>
        </p:spPr>
        <p:txBody>
          <a:bodyPr rtlCol="0"/>
          <a:lstStyle/>
          <a:p>
            <a:pPr algn="ctr"/>
            <a:r>
              <a:rPr lang="el-GR" sz="1800" dirty="0"/>
              <a:t>Ανάπτυξη ειδικών καναλιών</a:t>
            </a:r>
          </a:p>
        </p:txBody>
      </p:sp>
      <p:sp>
        <p:nvSpPr>
          <p:cNvPr id="11" name="Θέση κειμένου 10"/>
          <p:cNvSpPr>
            <a:spLocks noGrp="1"/>
          </p:cNvSpPr>
          <p:nvPr>
            <p:ph type="body" sz="quarter" idx="36"/>
          </p:nvPr>
        </p:nvSpPr>
        <p:spPr>
          <a:xfrm>
            <a:off x="4440673" y="4883271"/>
            <a:ext cx="1359422" cy="720000"/>
          </a:xfrm>
        </p:spPr>
        <p:txBody>
          <a:bodyPr rtlCol="0"/>
          <a:lstStyle/>
          <a:p>
            <a:pPr algn="ctr"/>
            <a:r>
              <a:rPr lang="el-GR" dirty="0"/>
              <a:t>διευκόλυνσης της επικοινωνίας ανάμεσα σε δύο τμήματα</a:t>
            </a:r>
          </a:p>
        </p:txBody>
      </p:sp>
      <p:pic>
        <p:nvPicPr>
          <p:cNvPr id="32" name="Θέση εικόνας 31" descr="Φωτογραφία γυναίκας μέλους ομάδας"/>
          <p:cNvPicPr>
            <a:picLocks noGrp="1" noChangeAspect="1"/>
          </p:cNvPicPr>
          <p:nvPr>
            <p:ph type="pic" sz="quarter" idx="44"/>
          </p:nvPr>
        </p:nvPicPr>
        <p:blipFill>
          <a:blip r:embed="rId5" cstate="screen"/>
          <a:srcRect/>
          <a:stretch>
            <a:fillRect/>
          </a:stretch>
        </p:blipFill>
        <p:spPr/>
      </p:pic>
      <p:sp>
        <p:nvSpPr>
          <p:cNvPr id="12" name="Θέση κειμένου 11"/>
          <p:cNvSpPr>
            <a:spLocks noGrp="1"/>
          </p:cNvSpPr>
          <p:nvPr>
            <p:ph type="body" sz="quarter" idx="37"/>
          </p:nvPr>
        </p:nvSpPr>
        <p:spPr/>
        <p:txBody>
          <a:bodyPr rtlCol="0"/>
          <a:lstStyle/>
          <a:p>
            <a:pPr algn="ctr"/>
            <a:r>
              <a:rPr lang="el-GR" sz="1800" dirty="0"/>
              <a:t>Συναντήσεις ομάδων έργου</a:t>
            </a:r>
          </a:p>
        </p:txBody>
      </p:sp>
      <p:sp>
        <p:nvSpPr>
          <p:cNvPr id="13" name="Θέση κειμένου 12"/>
          <p:cNvSpPr>
            <a:spLocks noGrp="1"/>
          </p:cNvSpPr>
          <p:nvPr>
            <p:ph type="body" sz="quarter" idx="38"/>
          </p:nvPr>
        </p:nvSpPr>
        <p:spPr>
          <a:xfrm>
            <a:off x="6408632" y="4883271"/>
            <a:ext cx="1362686" cy="720000"/>
          </a:xfrm>
        </p:spPr>
        <p:txBody>
          <a:bodyPr rtlCol="0"/>
          <a:lstStyle/>
          <a:p>
            <a:pPr algn="ctr"/>
            <a:r>
              <a:rPr lang="el-GR" dirty="0"/>
              <a:t>από διαφορετικά τμήματα, ώστε να επιλύονται κοινά προβλήματα</a:t>
            </a:r>
          </a:p>
        </p:txBody>
      </p:sp>
      <p:sp>
        <p:nvSpPr>
          <p:cNvPr id="14" name="Θέση κειμένου 13"/>
          <p:cNvSpPr>
            <a:spLocks noGrp="1"/>
          </p:cNvSpPr>
          <p:nvPr>
            <p:ph type="body" sz="quarter" idx="39"/>
          </p:nvPr>
        </p:nvSpPr>
        <p:spPr/>
        <p:txBody>
          <a:bodyPr rtlCol="0"/>
          <a:lstStyle/>
          <a:p>
            <a:pPr algn="ctr"/>
            <a:r>
              <a:rPr lang="el-GR" sz="1800" dirty="0"/>
              <a:t>Ομάδες λήψης αποφάσεων</a:t>
            </a:r>
          </a:p>
        </p:txBody>
      </p:sp>
      <p:sp>
        <p:nvSpPr>
          <p:cNvPr id="15" name="Θέση κειμένου 14"/>
          <p:cNvSpPr>
            <a:spLocks noGrp="1"/>
          </p:cNvSpPr>
          <p:nvPr>
            <p:ph type="body" sz="quarter" idx="40"/>
          </p:nvPr>
        </p:nvSpPr>
        <p:spPr>
          <a:xfrm>
            <a:off x="8339848" y="4893010"/>
            <a:ext cx="1362687" cy="720000"/>
          </a:xfrm>
        </p:spPr>
        <p:txBody>
          <a:bodyPr rtlCol="0"/>
          <a:lstStyle/>
          <a:p>
            <a:pPr algn="ctr"/>
            <a:r>
              <a:rPr lang="el-GR" dirty="0"/>
              <a:t>ή μόνιμες δια-τμηματικές ομάδες λήψης αποφάσεων</a:t>
            </a:r>
          </a:p>
        </p:txBody>
      </p:sp>
      <p:pic>
        <p:nvPicPr>
          <p:cNvPr id="35" name="Θέση εικόνας 34" descr="Φωτογραφία γυναίκας μέλους ομάδας"/>
          <p:cNvPicPr>
            <a:picLocks noGrp="1" noChangeAspect="1"/>
          </p:cNvPicPr>
          <p:nvPr>
            <p:ph type="pic" sz="quarter" idx="48"/>
          </p:nvPr>
        </p:nvPicPr>
        <p:blipFill>
          <a:blip r:embed="rId6" cstate="screen">
            <a:grayscl/>
          </a:blip>
          <a:srcRect/>
          <a:stretch>
            <a:fillRect/>
          </a:stretch>
        </p:blipFill>
        <p:spPr/>
      </p:pic>
      <p:sp>
        <p:nvSpPr>
          <p:cNvPr id="21" name="Θέση κειμένου 20"/>
          <p:cNvSpPr>
            <a:spLocks noGrp="1"/>
          </p:cNvSpPr>
          <p:nvPr>
            <p:ph type="body" sz="quarter" idx="46"/>
          </p:nvPr>
        </p:nvSpPr>
        <p:spPr/>
        <p:txBody>
          <a:bodyPr rtlCol="0"/>
          <a:lstStyle/>
          <a:p>
            <a:pPr algn="ctr"/>
            <a:r>
              <a:rPr lang="el-GR" sz="1800" dirty="0"/>
              <a:t>Δικτυωτή</a:t>
            </a:r>
            <a:r>
              <a:rPr lang="en-US" sz="1800" dirty="0"/>
              <a:t> </a:t>
            </a:r>
            <a:endParaRPr lang="el-GR" sz="1800" dirty="0"/>
          </a:p>
        </p:txBody>
      </p:sp>
      <p:sp>
        <p:nvSpPr>
          <p:cNvPr id="22" name="Θέση κειμένου 21"/>
          <p:cNvSpPr>
            <a:spLocks noGrp="1"/>
          </p:cNvSpPr>
          <p:nvPr>
            <p:ph type="body" sz="quarter" idx="47"/>
          </p:nvPr>
        </p:nvSpPr>
        <p:spPr>
          <a:xfrm>
            <a:off x="10140200" y="4883271"/>
            <a:ext cx="1620000" cy="720000"/>
          </a:xfrm>
        </p:spPr>
        <p:txBody>
          <a:bodyPr rtlCol="0"/>
          <a:lstStyle/>
          <a:p>
            <a:pPr algn="ctr"/>
            <a:r>
              <a:rPr lang="el-GR" dirty="0"/>
              <a:t>οργανωτική δομή</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53</a:t>
            </a:fld>
            <a:endParaRPr lang="el-GR" dirty="0"/>
          </a:p>
        </p:txBody>
      </p:sp>
      <p:sp>
        <p:nvSpPr>
          <p:cNvPr id="23" name="TextBox 37">
            <a:extLst>
              <a:ext uri="{FF2B5EF4-FFF2-40B4-BE49-F238E27FC236}">
                <a16:creationId xmlns="" xmlns:a16="http://schemas.microsoft.com/office/drawing/2014/main" id="{7B95791B-D67D-4FD2-98E0-3BCE6F25A6A5}"/>
              </a:ext>
            </a:extLst>
          </p:cNvPr>
          <p:cNvSpPr txBox="1"/>
          <p:nvPr/>
        </p:nvSpPr>
        <p:spPr>
          <a:xfrm>
            <a:off x="9543245" y="6099044"/>
            <a:ext cx="167397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24" name="Θέση εικόνας 25" descr="Κοντινή εικόνα εσωτερικού υλικού δόμησης">
            <a:extLst>
              <a:ext uri="{FF2B5EF4-FFF2-40B4-BE49-F238E27FC236}">
                <a16:creationId xmlns="" xmlns:a16="http://schemas.microsoft.com/office/drawing/2014/main" id="{9282A8F3-1B5C-46F6-BF7D-27080F320C53}"/>
              </a:ext>
            </a:extLst>
          </p:cNvPr>
          <p:cNvPicPr>
            <a:picLocks noChangeAspect="1"/>
          </p:cNvPicPr>
          <p:nvPr/>
        </p:nvPicPr>
        <p:blipFill>
          <a:blip r:embed="rId7"/>
          <a:srcRect/>
          <a:stretch>
            <a:fillRect/>
          </a:stretch>
        </p:blipFill>
        <p:spPr>
          <a:xfrm>
            <a:off x="431800" y="2246680"/>
            <a:ext cx="1620000" cy="1616351"/>
          </a:xfrm>
          <a:prstGeom prst="rect">
            <a:avLst/>
          </a:prstGeom>
          <a:noFill/>
          <a:ln w="95250" cap="sq" cmpd="sng" algn="ctr">
            <a:noFill/>
            <a:prstDash val="solid"/>
            <a:miter lim="800000"/>
          </a:ln>
          <a:effectLst/>
        </p:spPr>
      </p:pic>
      <p:pic>
        <p:nvPicPr>
          <p:cNvPr id="26" name="Θέση εικόνας 17" descr="Κοντινή εικόνα σχάρας και τοίχου αρχιτεκτονικής σχεδίασης">
            <a:extLst>
              <a:ext uri="{FF2B5EF4-FFF2-40B4-BE49-F238E27FC236}">
                <a16:creationId xmlns="" xmlns:a16="http://schemas.microsoft.com/office/drawing/2014/main" id="{F1002838-3AF7-44D4-B271-87C614304AE8}"/>
              </a:ext>
            </a:extLst>
          </p:cNvPr>
          <p:cNvPicPr>
            <a:picLocks noChangeAspect="1"/>
          </p:cNvPicPr>
          <p:nvPr/>
        </p:nvPicPr>
        <p:blipFill>
          <a:blip r:embed="rId8" cstate="screen">
            <a:extLst>
              <a:ext uri="{28A0092B-C50C-407E-A947-70E740481C1C}">
                <a14:useLocalDpi xmlns="" xmlns:a14="http://schemas.microsoft.com/office/drawing/2010/main"/>
              </a:ext>
            </a:extLst>
          </a:blip>
          <a:srcRect/>
          <a:stretch>
            <a:fillRect/>
          </a:stretch>
        </p:blipFill>
        <p:spPr>
          <a:xfrm>
            <a:off x="4301162" y="2237120"/>
            <a:ext cx="1638444" cy="1654583"/>
          </a:xfrm>
          <a:prstGeom prst="rect">
            <a:avLst/>
          </a:prstGeom>
        </p:spPr>
      </p:pic>
      <p:pic>
        <p:nvPicPr>
          <p:cNvPr id="27" name="Θέση εικόνας 29" descr="γωνιακή προβολή ουρανοξύστη από το έδαφος">
            <a:extLst>
              <a:ext uri="{FF2B5EF4-FFF2-40B4-BE49-F238E27FC236}">
                <a16:creationId xmlns="" xmlns:a16="http://schemas.microsoft.com/office/drawing/2014/main" id="{70A0EA0C-4F5C-462C-B3CA-9AA1925029E1}"/>
              </a:ext>
            </a:extLst>
          </p:cNvPr>
          <p:cNvPicPr>
            <a:picLocks noChangeAspect="1"/>
          </p:cNvPicPr>
          <p:nvPr/>
        </p:nvPicPr>
        <p:blipFill>
          <a:blip r:embed="rId9"/>
          <a:srcRect/>
          <a:stretch>
            <a:fillRect/>
          </a:stretch>
        </p:blipFill>
        <p:spPr>
          <a:xfrm>
            <a:off x="2372037" y="2246679"/>
            <a:ext cx="1608888" cy="1635466"/>
          </a:xfrm>
          <a:prstGeom prst="rect">
            <a:avLst/>
          </a:prstGeom>
          <a:noFill/>
          <a:ln w="95250" cap="sq" cmpd="sng" algn="ctr">
            <a:noFill/>
            <a:prstDash val="solid"/>
            <a:miter lim="800000"/>
          </a:ln>
          <a:effectLst/>
        </p:spPr>
      </p:pic>
      <p:pic>
        <p:nvPicPr>
          <p:cNvPr id="29" name="Θέση εικόνας 31" descr="εναέρια προβολή δικτύου αυτοκινητοδρόμων σε μεγάλη πόλη">
            <a:extLst>
              <a:ext uri="{FF2B5EF4-FFF2-40B4-BE49-F238E27FC236}">
                <a16:creationId xmlns="" xmlns:a16="http://schemas.microsoft.com/office/drawing/2014/main" id="{09415BF6-491F-4FDF-94E5-5C829686A31C}"/>
              </a:ext>
            </a:extLst>
          </p:cNvPr>
          <p:cNvPicPr>
            <a:picLocks noChangeAspect="1"/>
          </p:cNvPicPr>
          <p:nvPr/>
        </p:nvPicPr>
        <p:blipFill>
          <a:blip r:embed="rId10"/>
          <a:srcRect/>
          <a:stretch>
            <a:fillRect/>
          </a:stretch>
        </p:blipFill>
        <p:spPr>
          <a:xfrm>
            <a:off x="6259843" y="2245109"/>
            <a:ext cx="1620000" cy="1617921"/>
          </a:xfrm>
          <a:prstGeom prst="rect">
            <a:avLst/>
          </a:prstGeom>
          <a:noFill/>
          <a:ln w="95250" cap="sq" cmpd="sng" algn="ctr">
            <a:noFill/>
            <a:prstDash val="solid"/>
            <a:miter lim="800000"/>
          </a:ln>
          <a:effectLst/>
        </p:spPr>
      </p:pic>
      <p:pic>
        <p:nvPicPr>
          <p:cNvPr id="30" name="Θέση εικόνας 33" descr="εικόνα ουρανοξύστη διαμερισμάτων">
            <a:extLst>
              <a:ext uri="{FF2B5EF4-FFF2-40B4-BE49-F238E27FC236}">
                <a16:creationId xmlns="" xmlns:a16="http://schemas.microsoft.com/office/drawing/2014/main" id="{35855D65-8E93-411A-9B70-B43681A1997C}"/>
              </a:ext>
            </a:extLst>
          </p:cNvPr>
          <p:cNvPicPr>
            <a:picLocks noChangeAspect="1"/>
          </p:cNvPicPr>
          <p:nvPr/>
        </p:nvPicPr>
        <p:blipFill>
          <a:blip r:embed="rId11"/>
          <a:srcRect/>
          <a:stretch>
            <a:fillRect/>
          </a:stretch>
        </p:blipFill>
        <p:spPr>
          <a:xfrm>
            <a:off x="8188968" y="2251061"/>
            <a:ext cx="1638444" cy="1631084"/>
          </a:xfrm>
          <a:prstGeom prst="rect">
            <a:avLst/>
          </a:prstGeom>
          <a:noFill/>
          <a:ln w="95250" cap="sq" cmpd="sng" algn="ctr">
            <a:noFill/>
            <a:prstDash val="solid"/>
            <a:miter lim="800000"/>
          </a:ln>
          <a:effectLst/>
        </p:spPr>
      </p:pic>
      <p:pic>
        <p:nvPicPr>
          <p:cNvPr id="34" name="Θέση εικόνας 27" descr="Μολύβι επάνω σε σχέδιο κτιρίου">
            <a:extLst>
              <a:ext uri="{FF2B5EF4-FFF2-40B4-BE49-F238E27FC236}">
                <a16:creationId xmlns="" xmlns:a16="http://schemas.microsoft.com/office/drawing/2014/main" id="{52226CE6-2F6F-4209-9BA9-1CBB15E0B74D}"/>
              </a:ext>
            </a:extLst>
          </p:cNvPr>
          <p:cNvPicPr>
            <a:picLocks noChangeAspect="1"/>
          </p:cNvPicPr>
          <p:nvPr/>
        </p:nvPicPr>
        <p:blipFill>
          <a:blip r:embed="rId12"/>
          <a:srcRect/>
          <a:stretch>
            <a:fillRect/>
          </a:stretch>
        </p:blipFill>
        <p:spPr>
          <a:xfrm>
            <a:off x="10136536" y="2245108"/>
            <a:ext cx="1619999" cy="1631084"/>
          </a:xfrm>
          <a:prstGeom prst="rect">
            <a:avLst/>
          </a:prstGeom>
          <a:noFill/>
          <a:ln w="95250" cap="sq" cmpd="sng" algn="ctr">
            <a:noFill/>
            <a:prstDash val="solid"/>
            <a:miter lim="800000"/>
          </a:ln>
          <a:effectLst/>
        </p:spPr>
      </p:pic>
      <p:pic>
        <p:nvPicPr>
          <p:cNvPr id="36" name="Γραφικό 35" descr="Ομάδα">
            <a:extLst>
              <a:ext uri="{FF2B5EF4-FFF2-40B4-BE49-F238E27FC236}">
                <a16:creationId xmlns="" xmlns:a16="http://schemas.microsoft.com/office/drawing/2014/main" id="{0D59F56F-8F02-4467-93CA-6FF361B6CB9B}"/>
              </a:ext>
            </a:extLst>
          </p:cNvPr>
          <p:cNvPicPr>
            <a:picLocks noChangeAspect="1"/>
          </p:cNvPicPr>
          <p:nvPr/>
        </p:nvPicPr>
        <p:blipFill>
          <a:blip r:embed="rId13">
            <a:extLst>
              <a:ext uri="{96DAC541-7B7A-43D3-8B79-37D633B846F1}">
                <asvg:svgBlip xmlns="" xmlns:asvg="http://schemas.microsoft.com/office/drawing/2016/SVG/main" r:embed="rId14"/>
              </a:ext>
            </a:extLst>
          </a:blip>
          <a:stretch>
            <a:fillRect/>
          </a:stretch>
        </p:blipFill>
        <p:spPr>
          <a:xfrm>
            <a:off x="6629462" y="2596868"/>
            <a:ext cx="914400" cy="914400"/>
          </a:xfrm>
          <a:prstGeom prst="rect">
            <a:avLst/>
          </a:prstGeom>
        </p:spPr>
      </p:pic>
      <p:pic>
        <p:nvPicPr>
          <p:cNvPr id="48" name="Γραφικό 47" descr="Τηλεφωνικό κέντρο">
            <a:extLst>
              <a:ext uri="{FF2B5EF4-FFF2-40B4-BE49-F238E27FC236}">
                <a16:creationId xmlns="" xmlns:a16="http://schemas.microsoft.com/office/drawing/2014/main" id="{C8A727E2-FB28-4D04-99DF-994560E424A6}"/>
              </a:ext>
            </a:extLst>
          </p:cNvPr>
          <p:cNvPicPr>
            <a:picLocks noChangeAspect="1"/>
          </p:cNvPicPr>
          <p:nvPr/>
        </p:nvPicPr>
        <p:blipFill>
          <a:blip r:embed="rId15">
            <a:extLst>
              <a:ext uri="{96DAC541-7B7A-43D3-8B79-37D633B846F1}">
                <asvg:svgBlip xmlns="" xmlns:asvg="http://schemas.microsoft.com/office/drawing/2016/SVG/main" r:embed="rId16"/>
              </a:ext>
            </a:extLst>
          </a:blip>
          <a:stretch>
            <a:fillRect/>
          </a:stretch>
        </p:blipFill>
        <p:spPr>
          <a:xfrm>
            <a:off x="4679376" y="2607211"/>
            <a:ext cx="907232" cy="907232"/>
          </a:xfrm>
          <a:prstGeom prst="rect">
            <a:avLst/>
          </a:prstGeom>
        </p:spPr>
      </p:pic>
      <p:pic>
        <p:nvPicPr>
          <p:cNvPr id="16" name="Γραφικό 15" descr="Δίκτυο">
            <a:extLst>
              <a:ext uri="{FF2B5EF4-FFF2-40B4-BE49-F238E27FC236}">
                <a16:creationId xmlns="" xmlns:a16="http://schemas.microsoft.com/office/drawing/2014/main" id="{61356563-AA47-45B4-B267-DB0F1DD98AA5}"/>
              </a:ext>
            </a:extLst>
          </p:cNvPr>
          <p:cNvPicPr>
            <a:picLocks noChangeAspect="1"/>
          </p:cNvPicPr>
          <p:nvPr/>
        </p:nvPicPr>
        <p:blipFill>
          <a:blip r:embed="rId17">
            <a:extLst>
              <a:ext uri="{96DAC541-7B7A-43D3-8B79-37D633B846F1}">
                <asvg:svgBlip xmlns="" xmlns:asvg="http://schemas.microsoft.com/office/drawing/2016/SVG/main" r:embed="rId18"/>
              </a:ext>
            </a:extLst>
          </a:blip>
          <a:stretch>
            <a:fillRect/>
          </a:stretch>
        </p:blipFill>
        <p:spPr>
          <a:xfrm>
            <a:off x="10513591" y="2607211"/>
            <a:ext cx="914400" cy="914400"/>
          </a:xfrm>
          <a:prstGeom prst="rect">
            <a:avLst/>
          </a:prstGeom>
        </p:spPr>
      </p:pic>
      <p:pic>
        <p:nvPicPr>
          <p:cNvPr id="19" name="Γραφικό 18" descr="Χρήστες">
            <a:extLst>
              <a:ext uri="{FF2B5EF4-FFF2-40B4-BE49-F238E27FC236}">
                <a16:creationId xmlns="" xmlns:a16="http://schemas.microsoft.com/office/drawing/2014/main" id="{755D0D33-263E-48C7-8E3A-58E10C8F1024}"/>
              </a:ext>
            </a:extLst>
          </p:cNvPr>
          <p:cNvPicPr>
            <a:picLocks noChangeAspect="1"/>
          </p:cNvPicPr>
          <p:nvPr/>
        </p:nvPicPr>
        <p:blipFill>
          <a:blip r:embed="rId19">
            <a:extLst>
              <a:ext uri="{96DAC541-7B7A-43D3-8B79-37D633B846F1}">
                <asvg:svgBlip xmlns="" xmlns:asvg="http://schemas.microsoft.com/office/drawing/2016/SVG/main" r:embed="rId20"/>
              </a:ext>
            </a:extLst>
          </a:blip>
          <a:stretch>
            <a:fillRect/>
          </a:stretch>
        </p:blipFill>
        <p:spPr>
          <a:xfrm>
            <a:off x="8549097" y="2673192"/>
            <a:ext cx="914400" cy="914400"/>
          </a:xfrm>
          <a:prstGeom prst="rect">
            <a:avLst/>
          </a:prstGeom>
        </p:spPr>
      </p:pic>
      <p:pic>
        <p:nvPicPr>
          <p:cNvPr id="31" name="Γραφικό 30" descr="Φορητός υπολογιστής">
            <a:extLst>
              <a:ext uri="{FF2B5EF4-FFF2-40B4-BE49-F238E27FC236}">
                <a16:creationId xmlns="" xmlns:a16="http://schemas.microsoft.com/office/drawing/2014/main" id="{A264E7EB-53B1-4D4F-996C-A4BB7D9012A2}"/>
              </a:ext>
            </a:extLst>
          </p:cNvPr>
          <p:cNvPicPr>
            <a:picLocks noChangeAspect="1"/>
          </p:cNvPicPr>
          <p:nvPr/>
        </p:nvPicPr>
        <p:blipFill>
          <a:blip r:embed="rId21">
            <a:extLst>
              <a:ext uri="{96DAC541-7B7A-43D3-8B79-37D633B846F1}">
                <asvg:svgBlip xmlns="" xmlns:asvg="http://schemas.microsoft.com/office/drawing/2016/SVG/main" r:embed="rId22"/>
              </a:ext>
            </a:extLst>
          </a:blip>
          <a:stretch>
            <a:fillRect/>
          </a:stretch>
        </p:blipFill>
        <p:spPr>
          <a:xfrm>
            <a:off x="2728503" y="2596868"/>
            <a:ext cx="990724" cy="990724"/>
          </a:xfrm>
          <a:prstGeom prst="rect">
            <a:avLst/>
          </a:prstGeom>
        </p:spPr>
      </p:pic>
      <p:pic>
        <p:nvPicPr>
          <p:cNvPr id="37" name="Γραφικό 36" descr="Συνομιλία">
            <a:extLst>
              <a:ext uri="{FF2B5EF4-FFF2-40B4-BE49-F238E27FC236}">
                <a16:creationId xmlns="" xmlns:a16="http://schemas.microsoft.com/office/drawing/2014/main" id="{D9503DED-509F-42CA-BA1B-0729D204BA38}"/>
              </a:ext>
            </a:extLst>
          </p:cNvPr>
          <p:cNvPicPr>
            <a:picLocks noChangeAspect="1"/>
          </p:cNvPicPr>
          <p:nvPr/>
        </p:nvPicPr>
        <p:blipFill>
          <a:blip r:embed="rId23">
            <a:extLst>
              <a:ext uri="{96DAC541-7B7A-43D3-8B79-37D633B846F1}">
                <asvg:svgBlip xmlns="" xmlns:asvg="http://schemas.microsoft.com/office/drawing/2016/SVG/main" r:embed="rId24"/>
              </a:ext>
            </a:extLst>
          </a:blip>
          <a:stretch>
            <a:fillRect/>
          </a:stretch>
        </p:blipFill>
        <p:spPr>
          <a:xfrm>
            <a:off x="676326" y="2550889"/>
            <a:ext cx="1136911" cy="1136911"/>
          </a:xfrm>
          <a:prstGeom prst="rect">
            <a:avLst/>
          </a:prstGeom>
        </p:spPr>
      </p:pic>
    </p:spTree>
    <p:extLst>
      <p:ext uri="{BB962C8B-B14F-4D97-AF65-F5344CB8AC3E}">
        <p14:creationId xmlns="" xmlns:p14="http://schemas.microsoft.com/office/powerpoint/2010/main" val="18660853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Θέση εικόνας 10" descr="σχέδια μεταλλικών ραφιών βιβλίων σε οροφή">
            <a:extLst>
              <a:ext uri="{FF2B5EF4-FFF2-40B4-BE49-F238E27FC236}">
                <a16:creationId xmlns="" xmlns:a16="http://schemas.microsoft.com/office/drawing/2014/main" id="{2052C310-1B0C-40C2-BA24-4725438A6255}"/>
              </a:ext>
            </a:extLst>
          </p:cNvPr>
          <p:cNvPicPr>
            <a:picLocks noChangeAspect="1"/>
          </p:cNvPicPr>
          <p:nvPr/>
        </p:nvPicPr>
        <p:blipFill>
          <a:blip r:embed="rId3"/>
          <a:srcRect l="28" r="28"/>
          <a:stretch>
            <a:fillRect/>
          </a:stretch>
        </p:blipFill>
        <p:spPr>
          <a:xfrm>
            <a:off x="0" y="0"/>
            <a:ext cx="12192000" cy="6013450"/>
          </a:xfrm>
          <a:prstGeom prst="rect">
            <a:avLst/>
          </a:prstGeom>
          <a:solidFill>
            <a:schemeClr val="bg1">
              <a:lumMod val="95000"/>
            </a:schemeClr>
          </a:solidFill>
        </p:spPr>
      </p:pic>
      <p:sp>
        <p:nvSpPr>
          <p:cNvPr id="22" name="Τίτλος 21"/>
          <p:cNvSpPr>
            <a:spLocks noGrp="1"/>
          </p:cNvSpPr>
          <p:nvPr>
            <p:ph type="ctrTitle"/>
          </p:nvPr>
        </p:nvSpPr>
        <p:spPr>
          <a:xfrm>
            <a:off x="5279664" y="-106521"/>
            <a:ext cx="4860000" cy="6480000"/>
          </a:xfrm>
        </p:spPr>
        <p:txBody>
          <a:bodyPr rtlCol="0"/>
          <a:lstStyle/>
          <a:p>
            <a:pPr algn="ctr"/>
            <a:r>
              <a:rPr lang="el-GR" sz="2400" b="1" dirty="0"/>
              <a:t>Μείωση των Απαιτήσεων για Διακίνηση-Επεξεργασία της πληροφόρησης</a:t>
            </a:r>
            <a:endParaRPr lang="el-GR" sz="2400" dirty="0"/>
          </a:p>
        </p:txBody>
      </p:sp>
      <p:sp>
        <p:nvSpPr>
          <p:cNvPr id="7" name="Ορθογώνιο 6" descr="Διαχωριστική γραμμή κάτω εικόνας"/>
          <p:cNvSpPr/>
          <p:nvPr/>
        </p:nvSpPr>
        <p:spPr>
          <a:xfrm>
            <a:off x="5544314" y="2885447"/>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b="1" dirty="0"/>
          </a:p>
        </p:txBody>
      </p:sp>
      <p:sp>
        <p:nvSpPr>
          <p:cNvPr id="17" name="Ορθογώνιο 6" descr="Διαχωριστική γραμμή επάνω εικόνας"/>
          <p:cNvSpPr/>
          <p:nvPr/>
        </p:nvSpPr>
        <p:spPr>
          <a:xfrm flipV="1">
            <a:off x="5544314" y="329128"/>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8" name="Εικόνα 7">
            <a:extLst>
              <a:ext uri="{FF2B5EF4-FFF2-40B4-BE49-F238E27FC236}">
                <a16:creationId xmlns="" xmlns:a16="http://schemas.microsoft.com/office/drawing/2014/main" id="{126E6583-F980-4E02-A86B-99FDC34D683A}"/>
              </a:ext>
            </a:extLst>
          </p:cNvPr>
          <p:cNvPicPr>
            <a:picLocks noChangeAspect="1"/>
          </p:cNvPicPr>
          <p:nvPr/>
        </p:nvPicPr>
        <p:blipFill>
          <a:blip r:embed="rId4">
            <a:grayscl/>
          </a:blip>
          <a:stretch>
            <a:fillRect/>
          </a:stretch>
        </p:blipFill>
        <p:spPr>
          <a:xfrm>
            <a:off x="5636705" y="490911"/>
            <a:ext cx="4121063" cy="2440238"/>
          </a:xfrm>
          <a:prstGeom prst="rect">
            <a:avLst/>
          </a:prstGeom>
        </p:spPr>
      </p:pic>
    </p:spTree>
    <p:extLst>
      <p:ext uri="{BB962C8B-B14F-4D97-AF65-F5344CB8AC3E}">
        <p14:creationId xmlns="" xmlns:p14="http://schemas.microsoft.com/office/powerpoint/2010/main" val="25080693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Τίτλος 11">
            <a:extLst>
              <a:ext uri="{FF2B5EF4-FFF2-40B4-BE49-F238E27FC236}">
                <a16:creationId xmlns="" xmlns:a16="http://schemas.microsoft.com/office/drawing/2014/main" id="{6840293F-4671-41F0-81A3-F8908F7DBA05}"/>
              </a:ext>
            </a:extLst>
          </p:cNvPr>
          <p:cNvSpPr>
            <a:spLocks noGrp="1"/>
          </p:cNvSpPr>
          <p:nvPr>
            <p:ph type="title"/>
          </p:nvPr>
        </p:nvSpPr>
        <p:spPr>
          <a:xfrm>
            <a:off x="432000" y="381896"/>
            <a:ext cx="11340000" cy="432000"/>
          </a:xfrm>
        </p:spPr>
        <p:txBody>
          <a:bodyPr rtlCol="0"/>
          <a:lstStyle/>
          <a:p>
            <a:pPr algn="ctr"/>
            <a:r>
              <a:rPr lang="el-GR" dirty="0"/>
              <a:t>Γενικές παρατηρήσεις</a:t>
            </a:r>
          </a:p>
        </p:txBody>
      </p:sp>
      <p:sp>
        <p:nvSpPr>
          <p:cNvPr id="17" name="Θέση κειμένου 16">
            <a:extLst>
              <a:ext uri="{FF2B5EF4-FFF2-40B4-BE49-F238E27FC236}">
                <a16:creationId xmlns="" xmlns:a16="http://schemas.microsoft.com/office/drawing/2014/main" id="{6A68A20E-73E6-4BDD-826F-851FE419CF78}"/>
              </a:ext>
            </a:extLst>
          </p:cNvPr>
          <p:cNvSpPr>
            <a:spLocks noGrp="1"/>
          </p:cNvSpPr>
          <p:nvPr>
            <p:ph type="body" sz="quarter" idx="32"/>
          </p:nvPr>
        </p:nvSpPr>
        <p:spPr>
          <a:xfrm>
            <a:off x="431800" y="1120734"/>
            <a:ext cx="11339513" cy="360000"/>
          </a:xfrm>
        </p:spPr>
        <p:txBody>
          <a:bodyPr rtlCol="0"/>
          <a:lstStyle/>
          <a:p>
            <a:pPr algn="ctr"/>
            <a:r>
              <a:rPr lang="el-GR" dirty="0"/>
              <a:t>Μια επιχείρηση για να ελαττώσει την ανάγκη αυξημένης διακίνησης και επεξεργασίας της πληροφόρησης, που προκύπτει από την αβεβαιότητα ενός μεταβαλλόμενου εξωτερικού περιβάλλοντος, μπορεί να </a:t>
            </a:r>
            <a:r>
              <a:rPr lang="el-GR" dirty="0" smtClean="0"/>
              <a:t>χρησιμοποιήσει </a:t>
            </a:r>
            <a:r>
              <a:rPr lang="el-GR" dirty="0"/>
              <a:t>μια από τις παρακάτω δύο εναλλακτικές στρατηγικές επιλογές: </a:t>
            </a:r>
          </a:p>
        </p:txBody>
      </p:sp>
      <p:sp>
        <p:nvSpPr>
          <p:cNvPr id="14" name="Θέση κειμένου 13">
            <a:extLst>
              <a:ext uri="{FF2B5EF4-FFF2-40B4-BE49-F238E27FC236}">
                <a16:creationId xmlns="" xmlns:a16="http://schemas.microsoft.com/office/drawing/2014/main" id="{7E56E477-6E54-4833-B1E4-56C1AC66C582}"/>
              </a:ext>
            </a:extLst>
          </p:cNvPr>
          <p:cNvSpPr>
            <a:spLocks noGrp="1"/>
          </p:cNvSpPr>
          <p:nvPr>
            <p:ph type="body" sz="quarter" idx="27"/>
          </p:nvPr>
        </p:nvSpPr>
        <p:spPr>
          <a:xfrm>
            <a:off x="1592663" y="2416930"/>
            <a:ext cx="3554451" cy="735800"/>
          </a:xfrm>
        </p:spPr>
        <p:txBody>
          <a:bodyPr rtlCol="0"/>
          <a:lstStyle/>
          <a:p>
            <a:r>
              <a:rPr lang="el-GR" sz="2000" dirty="0"/>
              <a:t>Την δημιουργία πρόσθετων μέσων </a:t>
            </a:r>
            <a:r>
              <a:rPr lang="en-US" sz="2000" dirty="0"/>
              <a:t>&amp;</a:t>
            </a:r>
            <a:r>
              <a:rPr lang="el-GR" sz="2000" dirty="0"/>
              <a:t> πόρων (αποθεμάτων)</a:t>
            </a:r>
          </a:p>
        </p:txBody>
      </p:sp>
      <p:sp>
        <p:nvSpPr>
          <p:cNvPr id="15" name="Θέση περιεχομένου 14">
            <a:extLst>
              <a:ext uri="{FF2B5EF4-FFF2-40B4-BE49-F238E27FC236}">
                <a16:creationId xmlns="" xmlns:a16="http://schemas.microsoft.com/office/drawing/2014/main" id="{7F07C326-ECF8-41DF-9B2E-D430DEFF9A67}"/>
              </a:ext>
            </a:extLst>
          </p:cNvPr>
          <p:cNvSpPr>
            <a:spLocks noGrp="1"/>
          </p:cNvSpPr>
          <p:nvPr>
            <p:ph sz="half" idx="29"/>
          </p:nvPr>
        </p:nvSpPr>
        <p:spPr>
          <a:xfrm>
            <a:off x="1589684" y="3390061"/>
            <a:ext cx="3546675" cy="2828138"/>
          </a:xfrm>
        </p:spPr>
        <p:txBody>
          <a:bodyPr rtlCol="0"/>
          <a:lstStyle/>
          <a:p>
            <a:r>
              <a:rPr lang="el-GR" dirty="0"/>
              <a:t>Η στρατηγική αυτή έχει αντικειμενικό στόχο να μειώσει τον αριθμό των περιστάσεων που απαιτούν ειδική (εκτός ρουτίνας) αντιμετώπιση</a:t>
            </a:r>
          </a:p>
          <a:p>
            <a:r>
              <a:rPr lang="el-GR" dirty="0"/>
              <a:t>Δηλαδή, να μειώσει τον αριθμό των εξαιρέσεων από τη συνήθη πρακτική λειτουργία της επιχείρησης</a:t>
            </a:r>
          </a:p>
        </p:txBody>
      </p:sp>
      <p:sp>
        <p:nvSpPr>
          <p:cNvPr id="16" name="Θέση κειμένου 15">
            <a:extLst>
              <a:ext uri="{FF2B5EF4-FFF2-40B4-BE49-F238E27FC236}">
                <a16:creationId xmlns="" xmlns:a16="http://schemas.microsoft.com/office/drawing/2014/main" id="{7A432125-2B7A-42E4-8AE0-79559A0082FD}"/>
              </a:ext>
            </a:extLst>
          </p:cNvPr>
          <p:cNvSpPr>
            <a:spLocks noGrp="1"/>
          </p:cNvSpPr>
          <p:nvPr>
            <p:ph type="body" sz="quarter" idx="30"/>
          </p:nvPr>
        </p:nvSpPr>
        <p:spPr>
          <a:xfrm>
            <a:off x="7455347" y="2411368"/>
            <a:ext cx="3367142" cy="735749"/>
          </a:xfrm>
        </p:spPr>
        <p:txBody>
          <a:bodyPr rtlCol="0"/>
          <a:lstStyle/>
          <a:p>
            <a:r>
              <a:rPr lang="el-GR" sz="2000" dirty="0">
                <a:solidFill>
                  <a:schemeClr val="accent1"/>
                </a:solidFill>
              </a:rPr>
              <a:t>Την δημιουργία αυτοδύναμων τμημάτων </a:t>
            </a:r>
            <a:r>
              <a:rPr lang="en-US" sz="2000" dirty="0">
                <a:solidFill>
                  <a:schemeClr val="accent1"/>
                </a:solidFill>
              </a:rPr>
              <a:t>&amp;</a:t>
            </a:r>
            <a:r>
              <a:rPr lang="el-GR" sz="2000" dirty="0">
                <a:solidFill>
                  <a:schemeClr val="accent1"/>
                </a:solidFill>
              </a:rPr>
              <a:t> δραστηριοτήτων</a:t>
            </a:r>
          </a:p>
        </p:txBody>
      </p:sp>
      <p:sp>
        <p:nvSpPr>
          <p:cNvPr id="13" name="Θέση περιεχομένου 12">
            <a:extLst>
              <a:ext uri="{FF2B5EF4-FFF2-40B4-BE49-F238E27FC236}">
                <a16:creationId xmlns="" xmlns:a16="http://schemas.microsoft.com/office/drawing/2014/main" id="{111E1D64-13B1-45CD-A29D-474622790A38}"/>
              </a:ext>
            </a:extLst>
          </p:cNvPr>
          <p:cNvSpPr>
            <a:spLocks noGrp="1"/>
          </p:cNvSpPr>
          <p:nvPr>
            <p:ph sz="half" idx="2"/>
          </p:nvPr>
        </p:nvSpPr>
        <p:spPr>
          <a:xfrm>
            <a:off x="7457684" y="3390061"/>
            <a:ext cx="3546675" cy="2828138"/>
          </a:xfrm>
        </p:spPr>
        <p:txBody>
          <a:bodyPr rtlCol="0"/>
          <a:lstStyle/>
          <a:p>
            <a:pPr>
              <a:buClr>
                <a:schemeClr val="accent1"/>
              </a:buClr>
            </a:pPr>
            <a:r>
              <a:rPr lang="el-GR" dirty="0"/>
              <a:t>Η στρατηγική αυτή έχει στόχο να μειώσει τον αριθμό των παραγόντων που θα πρέπει να εξετασθούν όταν τελικά συμβαίνουν ειδικές περιστάσεις (εξαιρέσεις)</a:t>
            </a:r>
          </a:p>
        </p:txBody>
      </p:sp>
      <p:sp>
        <p:nvSpPr>
          <p:cNvPr id="3" name="Θέση υποσέλιδου 2">
            <a:extLst>
              <a:ext uri="{FF2B5EF4-FFF2-40B4-BE49-F238E27FC236}">
                <a16:creationId xmlns="" xmlns:a16="http://schemas.microsoft.com/office/drawing/2014/main" id="{E103D420-AEB0-44F9-86F5-DB2505B0F4E7}"/>
              </a:ext>
            </a:extLst>
          </p:cNvPr>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a:extLst>
              <a:ext uri="{FF2B5EF4-FFF2-40B4-BE49-F238E27FC236}">
                <a16:creationId xmlns="" xmlns:a16="http://schemas.microsoft.com/office/drawing/2014/main" id="{A88525D2-29EF-4156-8E05-4971770BF1AF}"/>
              </a:ext>
            </a:extLst>
          </p:cNvPr>
          <p:cNvSpPr>
            <a:spLocks noGrp="1"/>
          </p:cNvSpPr>
          <p:nvPr>
            <p:ph type="sldNum" sz="quarter" idx="11"/>
          </p:nvPr>
        </p:nvSpPr>
        <p:spPr/>
        <p:txBody>
          <a:bodyPr rtlCol="0"/>
          <a:lstStyle/>
          <a:p>
            <a:pPr rtl="0"/>
            <a:fld id="{19B51A1E-902D-48AF-9020-955120F399B6}" type="slidenum">
              <a:rPr lang="el-GR" smtClean="0"/>
              <a:pPr rtl="0"/>
              <a:t>55</a:t>
            </a:fld>
            <a:endParaRPr lang="el-GR" dirty="0"/>
          </a:p>
        </p:txBody>
      </p:sp>
      <p:sp>
        <p:nvSpPr>
          <p:cNvPr id="18" name="TextBox 37">
            <a:extLst>
              <a:ext uri="{FF2B5EF4-FFF2-40B4-BE49-F238E27FC236}">
                <a16:creationId xmlns="" xmlns:a16="http://schemas.microsoft.com/office/drawing/2014/main" id="{93E5B14E-56EF-4082-AD78-9C6474F8F45B}"/>
              </a:ext>
            </a:extLst>
          </p:cNvPr>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9" name="Γραφικό 8" descr="Κουτί">
            <a:extLst>
              <a:ext uri="{FF2B5EF4-FFF2-40B4-BE49-F238E27FC236}">
                <a16:creationId xmlns="" xmlns:a16="http://schemas.microsoft.com/office/drawing/2014/main" id="{DDA3D0ED-BE16-4BFB-B078-0F80A34C4B46}"/>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48211" y="2369567"/>
            <a:ext cx="550538" cy="550538"/>
          </a:xfrm>
          <a:prstGeom prst="rect">
            <a:avLst/>
          </a:prstGeom>
        </p:spPr>
      </p:pic>
      <p:pic>
        <p:nvPicPr>
          <p:cNvPr id="19" name="Γραφικό 18" descr="Κουτί">
            <a:extLst>
              <a:ext uri="{FF2B5EF4-FFF2-40B4-BE49-F238E27FC236}">
                <a16:creationId xmlns="" xmlns:a16="http://schemas.microsoft.com/office/drawing/2014/main" id="{E16711E9-8E62-4BDD-8353-6013E9983AF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763028" y="2403397"/>
            <a:ext cx="550538" cy="550538"/>
          </a:xfrm>
          <a:prstGeom prst="rect">
            <a:avLst/>
          </a:prstGeom>
        </p:spPr>
      </p:pic>
      <p:pic>
        <p:nvPicPr>
          <p:cNvPr id="20" name="Γραφικό 19" descr="Κουτί">
            <a:extLst>
              <a:ext uri="{FF2B5EF4-FFF2-40B4-BE49-F238E27FC236}">
                <a16:creationId xmlns="" xmlns:a16="http://schemas.microsoft.com/office/drawing/2014/main" id="{C4B9D2B5-0B9A-457B-B14B-8AFCE35EEE8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46493" y="2784664"/>
            <a:ext cx="550538" cy="550538"/>
          </a:xfrm>
          <a:prstGeom prst="rect">
            <a:avLst/>
          </a:prstGeom>
        </p:spPr>
      </p:pic>
      <p:pic>
        <p:nvPicPr>
          <p:cNvPr id="11" name="Γραφικό 10" descr="Κτίριο">
            <a:extLst>
              <a:ext uri="{FF2B5EF4-FFF2-40B4-BE49-F238E27FC236}">
                <a16:creationId xmlns="" xmlns:a16="http://schemas.microsoft.com/office/drawing/2014/main" id="{8A2EAE86-F4CD-474E-B874-21DDD6DD48D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6561342" y="2411594"/>
            <a:ext cx="843901" cy="843901"/>
          </a:xfrm>
          <a:prstGeom prst="rect">
            <a:avLst/>
          </a:prstGeom>
        </p:spPr>
      </p:pic>
    </p:spTree>
    <p:extLst>
      <p:ext uri="{BB962C8B-B14F-4D97-AF65-F5344CB8AC3E}">
        <p14:creationId xmlns="" xmlns:p14="http://schemas.microsoft.com/office/powerpoint/2010/main" val="1234443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Εικόνα 17">
            <a:extLst>
              <a:ext uri="{FF2B5EF4-FFF2-40B4-BE49-F238E27FC236}">
                <a16:creationId xmlns="" xmlns:a16="http://schemas.microsoft.com/office/drawing/2014/main" id="{B43573E5-5A3D-47EE-B2D3-1DCB67CD323E}"/>
              </a:ext>
            </a:extLst>
          </p:cNvPr>
          <p:cNvPicPr>
            <a:picLocks noChangeAspect="1"/>
          </p:cNvPicPr>
          <p:nvPr/>
        </p:nvPicPr>
        <p:blipFill>
          <a:blip r:embed="rId3">
            <a:grayscl/>
          </a:blip>
          <a:stretch>
            <a:fillRect/>
          </a:stretch>
        </p:blipFill>
        <p:spPr>
          <a:xfrm>
            <a:off x="190319" y="184892"/>
            <a:ext cx="5028910" cy="6469010"/>
          </a:xfrm>
          <a:prstGeom prst="rect">
            <a:avLst/>
          </a:prstGeom>
        </p:spPr>
      </p:pic>
      <p:sp>
        <p:nvSpPr>
          <p:cNvPr id="3" name="Τίτλος 2"/>
          <p:cNvSpPr>
            <a:spLocks noGrp="1"/>
          </p:cNvSpPr>
          <p:nvPr>
            <p:ph type="title"/>
          </p:nvPr>
        </p:nvSpPr>
        <p:spPr>
          <a:xfrm>
            <a:off x="6205016" y="464463"/>
            <a:ext cx="5110062" cy="432000"/>
          </a:xfrm>
        </p:spPr>
        <p:txBody>
          <a:bodyPr rtlCol="0"/>
          <a:lstStyle/>
          <a:p>
            <a:pPr algn="ctr"/>
            <a:r>
              <a:rPr lang="el-GR" b="1" dirty="0"/>
              <a:t>Δημιουργία Πρόσθετων Μέσων και Πόρων (αποθεμάτων)</a:t>
            </a:r>
            <a:endParaRPr lang="el-GR" sz="2800" b="1" dirty="0">
              <a:solidFill>
                <a:schemeClr val="bg2">
                  <a:lumMod val="50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56</a:t>
            </a:fld>
            <a:endParaRPr lang="el-GR" dirty="0"/>
          </a:p>
        </p:txBody>
      </p:sp>
      <p:sp>
        <p:nvSpPr>
          <p:cNvPr id="25" name="Text Placeholder 24"/>
          <p:cNvSpPr>
            <a:spLocks noGrp="1"/>
          </p:cNvSpPr>
          <p:nvPr>
            <p:ph type="body" sz="quarter" idx="32"/>
          </p:nvPr>
        </p:nvSpPr>
        <p:spPr>
          <a:xfrm>
            <a:off x="5883747" y="5235245"/>
            <a:ext cx="3110809" cy="771525"/>
          </a:xfrm>
        </p:spPr>
        <p:txBody>
          <a:bodyPr/>
          <a:lstStyle/>
          <a:p>
            <a:pPr algn="ctr"/>
            <a:r>
              <a:rPr lang="el-GR" sz="1600" dirty="0">
                <a:latin typeface="+mj-lt"/>
              </a:rPr>
              <a:t>Χρόνου</a:t>
            </a:r>
          </a:p>
          <a:p>
            <a:pPr algn="ctr"/>
            <a:endParaRPr lang="el-GR" sz="1600" dirty="0">
              <a:latin typeface="+mj-lt"/>
            </a:endParaRP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8" name="Text Placeholder 24"/>
          <p:cNvSpPr txBox="1"/>
          <p:nvPr/>
        </p:nvSpPr>
        <p:spPr>
          <a:xfrm>
            <a:off x="6129342" y="3538736"/>
            <a:ext cx="247866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latin typeface="+mj-lt"/>
              </a:rPr>
              <a:t>Υλικών</a:t>
            </a:r>
          </a:p>
        </p:txBody>
      </p:sp>
      <p:sp>
        <p:nvSpPr>
          <p:cNvPr id="22" name="Text Placeholder 24"/>
          <p:cNvSpPr txBox="1"/>
          <p:nvPr/>
        </p:nvSpPr>
        <p:spPr>
          <a:xfrm>
            <a:off x="9821797" y="3508951"/>
            <a:ext cx="2215190"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latin typeface="+mj-lt"/>
              </a:rPr>
              <a:t>Εργατικού Δυναμικού</a:t>
            </a:r>
          </a:p>
        </p:txBody>
      </p:sp>
      <p:sp>
        <p:nvSpPr>
          <p:cNvPr id="35" name="Ορθογώνιο 34"/>
          <p:cNvSpPr/>
          <p:nvPr/>
        </p:nvSpPr>
        <p:spPr>
          <a:xfrm>
            <a:off x="9650258" y="5154080"/>
            <a:ext cx="2493910" cy="338554"/>
          </a:xfrm>
          <a:prstGeom prst="rect">
            <a:avLst/>
          </a:prstGeom>
        </p:spPr>
        <p:txBody>
          <a:bodyPr wrap="square">
            <a:spAutoFit/>
          </a:bodyPr>
          <a:lstStyle/>
          <a:p>
            <a:pPr algn="ctr"/>
            <a:r>
              <a:rPr lang="el-GR" sz="1600" dirty="0">
                <a:solidFill>
                  <a:schemeClr val="tx1">
                    <a:lumMod val="75000"/>
                    <a:lumOff val="25000"/>
                  </a:schemeClr>
                </a:solidFill>
                <a:latin typeface="+mj-lt"/>
              </a:rPr>
              <a:t>Άλλων πόρων &amp; μέσων</a:t>
            </a:r>
          </a:p>
        </p:txBody>
      </p:sp>
      <p:sp>
        <p:nvSpPr>
          <p:cNvPr id="29" name="Ορθογώνιο 6">
            <a:extLst>
              <a:ext uri="{FF2B5EF4-FFF2-40B4-BE49-F238E27FC236}">
                <a16:creationId xmlns="" xmlns:a16="http://schemas.microsoft.com/office/drawing/2014/main" id="{A3AFF7C1-7686-4644-AB92-7529276578F4}"/>
              </a:ext>
            </a:extLst>
          </p:cNvPr>
          <p:cNvSpPr/>
          <p:nvPr/>
        </p:nvSpPr>
        <p:spPr>
          <a:xfrm flipV="1">
            <a:off x="279168" y="347045"/>
            <a:ext cx="4768821"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0" name="Ορθογώνιο 6">
            <a:extLst>
              <a:ext uri="{FF2B5EF4-FFF2-40B4-BE49-F238E27FC236}">
                <a16:creationId xmlns="" xmlns:a16="http://schemas.microsoft.com/office/drawing/2014/main" id="{A471603E-1B1B-45EC-98E5-396EF6904002}"/>
              </a:ext>
            </a:extLst>
          </p:cNvPr>
          <p:cNvSpPr/>
          <p:nvPr/>
        </p:nvSpPr>
        <p:spPr>
          <a:xfrm>
            <a:off x="318515" y="6330807"/>
            <a:ext cx="4729474" cy="16120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Ορθογώνιο 1">
            <a:extLst>
              <a:ext uri="{FF2B5EF4-FFF2-40B4-BE49-F238E27FC236}">
                <a16:creationId xmlns="" xmlns:a16="http://schemas.microsoft.com/office/drawing/2014/main" id="{8CE310D2-68BE-4D9E-9D9D-47817D44AA43}"/>
              </a:ext>
            </a:extLst>
          </p:cNvPr>
          <p:cNvSpPr/>
          <p:nvPr/>
        </p:nvSpPr>
        <p:spPr>
          <a:xfrm>
            <a:off x="5712047" y="1315553"/>
            <a:ext cx="6096000" cy="584775"/>
          </a:xfrm>
          <a:prstGeom prst="rect">
            <a:avLst/>
          </a:prstGeom>
        </p:spPr>
        <p:txBody>
          <a:bodyPr>
            <a:spAutoFit/>
          </a:bodyPr>
          <a:lstStyle/>
          <a:p>
            <a:pPr algn="ctr"/>
            <a:r>
              <a:rPr lang="el-GR" sz="1600" dirty="0">
                <a:solidFill>
                  <a:schemeClr val="tx1">
                    <a:lumMod val="75000"/>
                    <a:lumOff val="25000"/>
                  </a:schemeClr>
                </a:solidFill>
                <a:latin typeface="+mj-lt"/>
              </a:rPr>
              <a:t>Αυτή η στρατηγική, περιλαμβάνει την πρόσθετη αποθεματοποίηση από την επιχείρηση:</a:t>
            </a:r>
          </a:p>
        </p:txBody>
      </p:sp>
      <p:pic>
        <p:nvPicPr>
          <p:cNvPr id="7" name="Γραφικό 6" descr="Ομάδα">
            <a:extLst>
              <a:ext uri="{FF2B5EF4-FFF2-40B4-BE49-F238E27FC236}">
                <a16:creationId xmlns="" xmlns:a16="http://schemas.microsoft.com/office/drawing/2014/main" id="{5BBE9554-1A7D-4DF7-83B1-BE524E459875}"/>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510975" y="2670593"/>
            <a:ext cx="779509" cy="779509"/>
          </a:xfrm>
          <a:prstGeom prst="rect">
            <a:avLst/>
          </a:prstGeom>
        </p:spPr>
      </p:pic>
      <p:pic>
        <p:nvPicPr>
          <p:cNvPr id="9" name="Γραφικό 8" descr="Κουτί">
            <a:extLst>
              <a:ext uri="{FF2B5EF4-FFF2-40B4-BE49-F238E27FC236}">
                <a16:creationId xmlns="" xmlns:a16="http://schemas.microsoft.com/office/drawing/2014/main" id="{D36592D3-FD5D-4417-BF7B-795224F778D6}"/>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0507458" y="4220367"/>
            <a:ext cx="779509" cy="779509"/>
          </a:xfrm>
          <a:prstGeom prst="rect">
            <a:avLst/>
          </a:prstGeom>
        </p:spPr>
      </p:pic>
      <p:pic>
        <p:nvPicPr>
          <p:cNvPr id="11" name="Γραφικό 10" descr="Χρονόμετρο">
            <a:extLst>
              <a:ext uri="{FF2B5EF4-FFF2-40B4-BE49-F238E27FC236}">
                <a16:creationId xmlns="" xmlns:a16="http://schemas.microsoft.com/office/drawing/2014/main" id="{150A7273-0C07-419E-8BA7-E1A60E3685A8}"/>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6963957" y="4251816"/>
            <a:ext cx="820630" cy="820630"/>
          </a:xfrm>
          <a:prstGeom prst="rect">
            <a:avLst/>
          </a:prstGeom>
        </p:spPr>
      </p:pic>
      <p:pic>
        <p:nvPicPr>
          <p:cNvPr id="15" name="Γραφικό 14" descr="Καρότσι μεταφοράς">
            <a:extLst>
              <a:ext uri="{FF2B5EF4-FFF2-40B4-BE49-F238E27FC236}">
                <a16:creationId xmlns="" xmlns:a16="http://schemas.microsoft.com/office/drawing/2014/main" id="{81484148-325A-47AF-96AC-2D70946AE1CF}"/>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6963957" y="2622142"/>
            <a:ext cx="820630" cy="820630"/>
          </a:xfrm>
          <a:prstGeom prst="rect">
            <a:avLst/>
          </a:prstGeom>
        </p:spPr>
      </p:pic>
      <p:sp>
        <p:nvSpPr>
          <p:cNvPr id="16" name="Ορθογώνιο 15">
            <a:extLst>
              <a:ext uri="{FF2B5EF4-FFF2-40B4-BE49-F238E27FC236}">
                <a16:creationId xmlns="" xmlns:a16="http://schemas.microsoft.com/office/drawing/2014/main" id="{4EF52C7F-5150-42FC-8D69-1C4E402CBA94}"/>
              </a:ext>
            </a:extLst>
          </p:cNvPr>
          <p:cNvSpPr/>
          <p:nvPr/>
        </p:nvSpPr>
        <p:spPr>
          <a:xfrm>
            <a:off x="5423885" y="5585091"/>
            <a:ext cx="6530988" cy="1077218"/>
          </a:xfrm>
          <a:prstGeom prst="rect">
            <a:avLst/>
          </a:prstGeom>
        </p:spPr>
        <p:txBody>
          <a:bodyPr wrap="square">
            <a:spAutoFit/>
          </a:bodyPr>
          <a:lstStyle/>
          <a:p>
            <a:pPr algn="ctr"/>
            <a:r>
              <a:rPr lang="el-GR" sz="1600" dirty="0">
                <a:solidFill>
                  <a:schemeClr val="tx1">
                    <a:lumMod val="75000"/>
                    <a:lumOff val="25000"/>
                  </a:schemeClr>
                </a:solidFill>
                <a:latin typeface="+mj-lt"/>
              </a:rPr>
              <a:t>Η αποθεματοποίηση αυτή, επιτρέπει στην επιχείρηση να ανταποκριθεί με μεγαλύτερη άνεση στις αλλαγές του εξωτερικού περιβάλλοντος και επομένως μειώνει την ανάγκη διακίνησης- επεξεργασίας της πληροφόρησης</a:t>
            </a:r>
          </a:p>
        </p:txBody>
      </p:sp>
    </p:spTree>
    <p:extLst>
      <p:ext uri="{BB962C8B-B14F-4D97-AF65-F5344CB8AC3E}">
        <p14:creationId xmlns="" xmlns:p14="http://schemas.microsoft.com/office/powerpoint/2010/main" val="2786152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400" b="1" dirty="0"/>
              <a:t>Δημιουργία Πρόσθετων Μέσων &amp; Πόρων (αποθεμάτων)</a:t>
            </a:r>
            <a:endParaRPr lang="el-GR" altLang="en-US" sz="24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57</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604160" y="2939522"/>
            <a:ext cx="257577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 μείωση της αλληλεξάρτησης μεταξύ των διαφόρων τμημάτων της επιχείρησης</a:t>
            </a:r>
          </a:p>
        </p:txBody>
      </p:sp>
      <p:sp>
        <p:nvSpPr>
          <p:cNvPr id="20" name="Θέση κειμένου 5"/>
          <p:cNvSpPr txBox="1"/>
          <p:nvPr/>
        </p:nvSpPr>
        <p:spPr>
          <a:xfrm>
            <a:off x="4151589" y="2939522"/>
            <a:ext cx="257577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b="1" dirty="0"/>
              <a:t>Τη μείωση της ανάγκης διακίνησης και επεξεργασίας πληροφόρησης</a:t>
            </a:r>
          </a:p>
        </p:txBody>
      </p:sp>
      <p:sp>
        <p:nvSpPr>
          <p:cNvPr id="26" name="Ορθογώνιο 6" descr="Πλαίσιο επισήμανσης."/>
          <p:cNvSpPr/>
          <p:nvPr/>
        </p:nvSpPr>
        <p:spPr>
          <a:xfrm rot="10800000" flipV="1">
            <a:off x="604163" y="2664458"/>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51590" y="2713504"/>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4" name="Θέση κειμένου 7"/>
          <p:cNvSpPr txBox="1"/>
          <p:nvPr/>
        </p:nvSpPr>
        <p:spPr>
          <a:xfrm>
            <a:off x="760159" y="597867"/>
            <a:ext cx="5826223" cy="46291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Η δημιουργία πρόσθετων αποθεμάτων σε μια επιχείρηση παραγωγής και διάθεσης προϊόντων έχει σαν αποτέλεσμα: </a:t>
            </a:r>
          </a:p>
          <a:p>
            <a:pPr marL="0" indent="0" algn="ctr">
              <a:buFont typeface="Calibri" panose="020F0502020204030204" pitchFamily="34" charset="0"/>
              <a:buNone/>
            </a:pPr>
            <a:endParaRPr lang="el-GR" sz="1600" dirty="0"/>
          </a:p>
        </p:txBody>
      </p:sp>
      <p:pic>
        <p:nvPicPr>
          <p:cNvPr id="6" name="Γραφικό 5" descr="Επανάληψη">
            <a:extLst>
              <a:ext uri="{FF2B5EF4-FFF2-40B4-BE49-F238E27FC236}">
                <a16:creationId xmlns="" xmlns:a16="http://schemas.microsoft.com/office/drawing/2014/main" id="{AB5610F9-01D2-4C49-A2A2-BD9CAEE0D0C5}"/>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513443" y="1909692"/>
            <a:ext cx="757207" cy="757207"/>
          </a:xfrm>
          <a:prstGeom prst="rect">
            <a:avLst/>
          </a:prstGeom>
        </p:spPr>
      </p:pic>
      <p:pic>
        <p:nvPicPr>
          <p:cNvPr id="9" name="Γραφικό 8" descr="Συνομιλία">
            <a:extLst>
              <a:ext uri="{FF2B5EF4-FFF2-40B4-BE49-F238E27FC236}">
                <a16:creationId xmlns="" xmlns:a16="http://schemas.microsoft.com/office/drawing/2014/main" id="{FA976D60-2D47-49A4-A476-704BC6034012}"/>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065076" y="1814817"/>
            <a:ext cx="926909" cy="926909"/>
          </a:xfrm>
          <a:prstGeom prst="rect">
            <a:avLst/>
          </a:prstGeom>
        </p:spPr>
      </p:pic>
      <p:sp>
        <p:nvSpPr>
          <p:cNvPr id="32" name="Ορθογώνιο 31">
            <a:extLst>
              <a:ext uri="{FF2B5EF4-FFF2-40B4-BE49-F238E27FC236}">
                <a16:creationId xmlns="" xmlns:a16="http://schemas.microsoft.com/office/drawing/2014/main" id="{3BBF884B-BC73-422D-B4FA-1566AC20F328}"/>
              </a:ext>
            </a:extLst>
          </p:cNvPr>
          <p:cNvSpPr/>
          <p:nvPr/>
        </p:nvSpPr>
        <p:spPr>
          <a:xfrm>
            <a:off x="760159" y="4770902"/>
            <a:ext cx="6096000" cy="1077218"/>
          </a:xfrm>
          <a:prstGeom prst="rect">
            <a:avLst/>
          </a:prstGeom>
        </p:spPr>
        <p:txBody>
          <a:bodyPr>
            <a:spAutoFit/>
          </a:bodyPr>
          <a:lstStyle/>
          <a:p>
            <a:pPr algn="ctr"/>
            <a:r>
              <a:rPr lang="el-GR" sz="1600" dirty="0">
                <a:solidFill>
                  <a:schemeClr val="tx1">
                    <a:lumMod val="75000"/>
                    <a:lumOff val="25000"/>
                  </a:schemeClr>
                </a:solidFill>
              </a:rPr>
              <a:t>Όταν υπάρχουν </a:t>
            </a:r>
            <a:r>
              <a:rPr lang="el-GR" sz="1600" b="1" dirty="0">
                <a:solidFill>
                  <a:schemeClr val="tx1">
                    <a:lumMod val="75000"/>
                    <a:lumOff val="25000"/>
                  </a:schemeClr>
                </a:solidFill>
              </a:rPr>
              <a:t>αρκετά αποθέματα </a:t>
            </a:r>
            <a:r>
              <a:rPr lang="el-GR" sz="1600" dirty="0">
                <a:solidFill>
                  <a:schemeClr val="tx1">
                    <a:lumMod val="75000"/>
                    <a:lumOff val="25000"/>
                  </a:schemeClr>
                </a:solidFill>
              </a:rPr>
              <a:t>που μπορούν να </a:t>
            </a:r>
            <a:r>
              <a:rPr lang="el-GR" sz="1600" b="1" dirty="0">
                <a:solidFill>
                  <a:schemeClr val="tx1">
                    <a:lumMod val="75000"/>
                    <a:lumOff val="25000"/>
                  </a:schemeClr>
                </a:solidFill>
              </a:rPr>
              <a:t>καλύψουν</a:t>
            </a:r>
            <a:r>
              <a:rPr lang="el-GR" sz="1600" dirty="0">
                <a:solidFill>
                  <a:schemeClr val="tx1">
                    <a:lumMod val="75000"/>
                    <a:lumOff val="25000"/>
                  </a:schemeClr>
                </a:solidFill>
              </a:rPr>
              <a:t> την </a:t>
            </a:r>
            <a:r>
              <a:rPr lang="el-GR" sz="1600" b="1" dirty="0">
                <a:solidFill>
                  <a:schemeClr val="tx1">
                    <a:lumMod val="75000"/>
                    <a:lumOff val="25000"/>
                  </a:schemeClr>
                </a:solidFill>
              </a:rPr>
              <a:t>μη-αναμενόμενη ζήτηση</a:t>
            </a:r>
            <a:r>
              <a:rPr lang="el-GR" sz="1600" dirty="0">
                <a:solidFill>
                  <a:schemeClr val="tx1">
                    <a:lumMod val="75000"/>
                    <a:lumOff val="25000"/>
                  </a:schemeClr>
                </a:solidFill>
              </a:rPr>
              <a:t>, η απαιτούμενη επικοινωνία, συντονισμός και </a:t>
            </a:r>
            <a:r>
              <a:rPr lang="el-GR" sz="1600" dirty="0" smtClean="0">
                <a:solidFill>
                  <a:schemeClr val="tx1">
                    <a:lumMod val="75000"/>
                    <a:lumOff val="25000"/>
                  </a:schemeClr>
                </a:solidFill>
              </a:rPr>
              <a:t>διακίνηση - επεξεργασία </a:t>
            </a:r>
            <a:r>
              <a:rPr lang="el-GR" sz="1600" dirty="0">
                <a:solidFill>
                  <a:schemeClr val="tx1">
                    <a:lumMod val="75000"/>
                    <a:lumOff val="25000"/>
                  </a:schemeClr>
                </a:solidFill>
              </a:rPr>
              <a:t>πληροφόρησης μεταξύ των τμημάτων </a:t>
            </a:r>
            <a:r>
              <a:rPr lang="el-GR" sz="1600" dirty="0" smtClean="0">
                <a:solidFill>
                  <a:schemeClr val="tx1">
                    <a:lumMod val="75000"/>
                    <a:lumOff val="25000"/>
                  </a:schemeClr>
                </a:solidFill>
              </a:rPr>
              <a:t>αγορών - προμηθειών</a:t>
            </a:r>
            <a:r>
              <a:rPr lang="el-GR" sz="1600" dirty="0">
                <a:solidFill>
                  <a:schemeClr val="tx1">
                    <a:lumMod val="75000"/>
                    <a:lumOff val="25000"/>
                  </a:schemeClr>
                </a:solidFill>
              </a:rPr>
              <a:t>, παραγωγής και πωλήσεων μειώνεται δραστικά</a:t>
            </a:r>
          </a:p>
        </p:txBody>
      </p:sp>
      <p:pic>
        <p:nvPicPr>
          <p:cNvPr id="42" name="Εικόνα 41">
            <a:extLst>
              <a:ext uri="{FF2B5EF4-FFF2-40B4-BE49-F238E27FC236}">
                <a16:creationId xmlns="" xmlns:a16="http://schemas.microsoft.com/office/drawing/2014/main" id="{74871E87-4E26-4E7D-9319-43F25673C67C}"/>
              </a:ext>
            </a:extLst>
          </p:cNvPr>
          <p:cNvPicPr>
            <a:picLocks noChangeAspect="1"/>
          </p:cNvPicPr>
          <p:nvPr/>
        </p:nvPicPr>
        <p:blipFill>
          <a:blip r:embed="rId7">
            <a:grayscl/>
          </a:blip>
          <a:stretch>
            <a:fillRect/>
          </a:stretch>
        </p:blipFill>
        <p:spPr>
          <a:xfrm>
            <a:off x="7549204" y="856051"/>
            <a:ext cx="4162632" cy="2246366"/>
          </a:xfrm>
          <a:prstGeom prst="rect">
            <a:avLst/>
          </a:prstGeom>
        </p:spPr>
      </p:pic>
      <p:sp>
        <p:nvSpPr>
          <p:cNvPr id="17" name="Ορθογώνιο 6" descr="Κάτω διαχωριστική γραμμή">
            <a:extLst>
              <a:ext uri="{FF2B5EF4-FFF2-40B4-BE49-F238E27FC236}">
                <a16:creationId xmlns="" xmlns:a16="http://schemas.microsoft.com/office/drawing/2014/main" id="{C2E3CF15-0EE5-48DB-9677-516466E44392}"/>
              </a:ext>
            </a:extLst>
          </p:cNvPr>
          <p:cNvSpPr/>
          <p:nvPr/>
        </p:nvSpPr>
        <p:spPr>
          <a:xfrm>
            <a:off x="7453850" y="3102417"/>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Ορθογώνιο 6" descr="Επάνω διαχωριστική γραμμή">
            <a:extLst>
              <a:ext uri="{FF2B5EF4-FFF2-40B4-BE49-F238E27FC236}">
                <a16:creationId xmlns="" xmlns:a16="http://schemas.microsoft.com/office/drawing/2014/main" id="{56A8463A-2E53-4E5F-A872-4236112358BF}"/>
              </a:ext>
            </a:extLst>
          </p:cNvPr>
          <p:cNvSpPr/>
          <p:nvPr/>
        </p:nvSpPr>
        <p:spPr>
          <a:xfrm flipV="1">
            <a:off x="7453850" y="692383"/>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27327683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94808" y="1191198"/>
            <a:ext cx="4317304" cy="663505"/>
          </a:xfrm>
        </p:spPr>
        <p:txBody>
          <a:bodyPr rtlCol="0"/>
          <a:lstStyle/>
          <a:p>
            <a:pPr algn="ctr"/>
            <a:r>
              <a:rPr lang="el-GR" dirty="0"/>
              <a:t>Η πρακτική αποθεματοποίησης υλικών &amp; εργατικού δυναμικού</a:t>
            </a:r>
          </a:p>
          <a:p>
            <a:pPr marL="0" indent="0" algn="ctr">
              <a:buNone/>
            </a:pPr>
            <a:endParaRPr lang="el-GR" sz="1600"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58</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pic>
        <p:nvPicPr>
          <p:cNvPr id="6" name="Θέση εικόνας 5" descr="Βέλος: Περιστροφή δεξιά">
            <a:extLst>
              <a:ext uri="{FF2B5EF4-FFF2-40B4-BE49-F238E27FC236}">
                <a16:creationId xmlns="" xmlns:a16="http://schemas.microsoft.com/office/drawing/2014/main" id="{FE2BF25F-5A40-4709-A55E-534890624724}"/>
              </a:ext>
            </a:extLst>
          </p:cNvPr>
          <p:cNvPicPr>
            <a:picLocks noGrp="1" noChangeAspect="1"/>
          </p:cNvPicPr>
          <p:nvPr>
            <p:ph type="pic" sz="quarter" idx="13"/>
          </p:nvPr>
        </p:nvPicPr>
        <p:blipFill>
          <a:blip r:embed="rId3">
            <a:extLst>
              <a:ext uri="{96DAC541-7B7A-43D3-8B79-37D633B846F1}">
                <asvg:svgBlip xmlns="" xmlns:asvg="http://schemas.microsoft.com/office/drawing/2016/SVG/main" r:embed="rId4"/>
              </a:ext>
            </a:extLst>
          </a:blip>
          <a:srcRect t="21785" b="21785"/>
          <a:stretch>
            <a:fillRect/>
          </a:stretch>
        </p:blipFill>
        <p:spPr/>
      </p:pic>
      <p:pic>
        <p:nvPicPr>
          <p:cNvPr id="2052" name="Picture 4" descr="ÎÏÎ¿ÏÎ­Î»ÎµÏÎ¼Î± ÎµÎ¹ÎºÏÎ½Î±Ï Î³Î¹Î± administrative officer">
            <a:extLst>
              <a:ext uri="{FF2B5EF4-FFF2-40B4-BE49-F238E27FC236}">
                <a16:creationId xmlns="" xmlns:a16="http://schemas.microsoft.com/office/drawing/2014/main" id="{975F7FB7-6D22-4EBF-859E-9E72F98B9B37}"/>
              </a:ext>
            </a:extLst>
          </p:cNvPr>
          <p:cNvPicPr>
            <a:picLocks noChangeAspect="1" noChangeArrowheads="1"/>
          </p:cNvPicPr>
          <p:nvPr/>
        </p:nvPicPr>
        <p:blipFill>
          <a:blip r:embed="rId5">
            <a:grayscl/>
            <a:extLst>
              <a:ext uri="{BEBA8EAE-BF5A-486C-A8C5-ECC9F3942E4B}">
                <a14:imgProps xmlns="" xmlns:a14="http://schemas.microsoft.com/office/drawing/2010/main">
                  <a14:imgLayer r:embed="rId6">
                    <a14:imgEffect>
                      <a14:saturation sat="66000"/>
                    </a14:imgEffect>
                  </a14:imgLayer>
                </a14:imgProps>
              </a:ext>
              <a:ext uri="{28A0092B-C50C-407E-A947-70E740481C1C}">
                <a14:useLocalDpi xmlns="" xmlns:a14="http://schemas.microsoft.com/office/drawing/2010/main" val="0"/>
              </a:ext>
            </a:extLst>
          </a:blip>
          <a:srcRect/>
          <a:stretch>
            <a:fillRect/>
          </a:stretch>
        </p:blipFill>
        <p:spPr bwMode="auto">
          <a:xfrm>
            <a:off x="5217318" y="1255405"/>
            <a:ext cx="6963759" cy="3935414"/>
          </a:xfrm>
          <a:prstGeom prst="rect">
            <a:avLst/>
          </a:prstGeom>
          <a:noFill/>
          <a:extLst>
            <a:ext uri="{909E8E84-426E-40DD-AFC4-6F175D3DCCD1}">
              <a14:hiddenFill xmlns="" xmlns:a14="http://schemas.microsoft.com/office/drawing/2010/main">
                <a:solidFill>
                  <a:srgbClr val="FFFFFF"/>
                </a:solidFill>
              </a14:hiddenFill>
            </a:ext>
          </a:extLst>
        </p:spPr>
      </p:pic>
      <p:sp>
        <p:nvSpPr>
          <p:cNvPr id="7" name="Ορθογώνιο 6">
            <a:extLst>
              <a:ext uri="{FF2B5EF4-FFF2-40B4-BE49-F238E27FC236}">
                <a16:creationId xmlns="" xmlns:a16="http://schemas.microsoft.com/office/drawing/2014/main" id="{C2E9F827-B566-42B8-8CEB-1789B2573B53}"/>
              </a:ext>
            </a:extLst>
          </p:cNvPr>
          <p:cNvSpPr/>
          <p:nvPr/>
        </p:nvSpPr>
        <p:spPr>
          <a:xfrm>
            <a:off x="194808" y="2493621"/>
            <a:ext cx="4317304" cy="1089529"/>
          </a:xfrm>
          <a:prstGeom prst="rect">
            <a:avLst/>
          </a:prstGeom>
        </p:spPr>
        <p:txBody>
          <a:bodyPr wrap="square">
            <a:spAutoFit/>
          </a:bodyPr>
          <a:lstStyle/>
          <a:p>
            <a:pPr algn="ctr">
              <a:lnSpc>
                <a:spcPct val="90000"/>
              </a:lnSpc>
              <a:spcBef>
                <a:spcPts val="1000"/>
              </a:spcBef>
              <a:buClr>
                <a:schemeClr val="accent1"/>
              </a:buClr>
            </a:pPr>
            <a:r>
              <a:rPr lang="el-GR" dirty="0">
                <a:solidFill>
                  <a:schemeClr val="tx1">
                    <a:lumMod val="75000"/>
                    <a:lumOff val="25000"/>
                  </a:schemeClr>
                </a:solidFill>
              </a:rPr>
              <a:t>ήταν ευρύτατα διαδεδομένη στις επιχειρήσεις των χωρών με συγκεντρωτικά </a:t>
            </a:r>
            <a:r>
              <a:rPr lang="el-GR" dirty="0" err="1">
                <a:solidFill>
                  <a:schemeClr val="tx1">
                    <a:lumMod val="75000"/>
                    <a:lumOff val="25000"/>
                  </a:schemeClr>
                </a:solidFill>
              </a:rPr>
              <a:t>διευθυνόμενες</a:t>
            </a:r>
            <a:r>
              <a:rPr lang="el-GR" dirty="0">
                <a:solidFill>
                  <a:schemeClr val="tx1">
                    <a:lumMod val="75000"/>
                    <a:lumOff val="25000"/>
                  </a:schemeClr>
                </a:solidFill>
              </a:rPr>
              <a:t> οικονομίες, εξαιτίας των συστημικών ελλείψεων</a:t>
            </a:r>
          </a:p>
        </p:txBody>
      </p:sp>
      <p:pic>
        <p:nvPicPr>
          <p:cNvPr id="12" name="Εικόνα 11">
            <a:extLst>
              <a:ext uri="{FF2B5EF4-FFF2-40B4-BE49-F238E27FC236}">
                <a16:creationId xmlns="" xmlns:a16="http://schemas.microsoft.com/office/drawing/2014/main" id="{B842327B-5A74-48AB-931A-B5C3848EC46D}"/>
              </a:ext>
            </a:extLst>
          </p:cNvPr>
          <p:cNvPicPr>
            <a:picLocks noChangeAspect="1"/>
          </p:cNvPicPr>
          <p:nvPr/>
        </p:nvPicPr>
        <p:blipFill>
          <a:blip r:embed="rId7">
            <a:grayscl/>
          </a:blip>
          <a:stretch>
            <a:fillRect/>
          </a:stretch>
        </p:blipFill>
        <p:spPr>
          <a:xfrm>
            <a:off x="5206395" y="1255405"/>
            <a:ext cx="6963759" cy="3935414"/>
          </a:xfrm>
          <a:prstGeom prst="rect">
            <a:avLst/>
          </a:prstGeom>
        </p:spPr>
      </p:pic>
      <p:sp>
        <p:nvSpPr>
          <p:cNvPr id="13" name="Ορθογώνιο 12">
            <a:extLst>
              <a:ext uri="{FF2B5EF4-FFF2-40B4-BE49-F238E27FC236}">
                <a16:creationId xmlns="" xmlns:a16="http://schemas.microsoft.com/office/drawing/2014/main" id="{5DF06B8C-4694-4D4B-8445-82F09979C57E}"/>
              </a:ext>
            </a:extLst>
          </p:cNvPr>
          <p:cNvSpPr/>
          <p:nvPr/>
        </p:nvSpPr>
        <p:spPr>
          <a:xfrm>
            <a:off x="194808" y="4347333"/>
            <a:ext cx="4317304" cy="1965666"/>
          </a:xfrm>
          <a:prstGeom prst="rect">
            <a:avLst/>
          </a:prstGeom>
        </p:spPr>
        <p:txBody>
          <a:bodyPr vert="horz" lIns="0" tIns="0" rIns="0" bIns="0" rtlCol="0">
            <a:noAutofit/>
          </a:bodyPr>
          <a:lstStyle/>
          <a:p>
            <a:pPr marL="266700" indent="-266700" algn="ctr">
              <a:lnSpc>
                <a:spcPct val="90000"/>
              </a:lnSpc>
              <a:spcBef>
                <a:spcPts val="1000"/>
              </a:spcBef>
              <a:buClr>
                <a:schemeClr val="accent1"/>
              </a:buClr>
              <a:buFont typeface="Calibri" panose="020F0502020204030204" pitchFamily="34" charset="0"/>
              <a:buChar char="○"/>
            </a:pPr>
            <a:r>
              <a:rPr lang="el-GR" dirty="0">
                <a:solidFill>
                  <a:schemeClr val="tx1">
                    <a:lumMod val="75000"/>
                    <a:lumOff val="25000"/>
                  </a:schemeClr>
                </a:solidFill>
              </a:rPr>
              <a:t>Παρόμοια, όταν μια επιχείρηση σκόπιμα υπερεκτιμά τη διάρκεια  του χρόνου που απαιτείται για να τελειώσει ένα πρόγραμμα ή μια δραστηριότητά της, ουσιαστικά δημιουργεί ένα απόθεμα χρόνου. </a:t>
            </a:r>
          </a:p>
          <a:p>
            <a:pPr algn="ctr">
              <a:lnSpc>
                <a:spcPct val="90000"/>
              </a:lnSpc>
              <a:spcBef>
                <a:spcPts val="1000"/>
              </a:spcBef>
              <a:buClr>
                <a:schemeClr val="accent1"/>
              </a:buClr>
            </a:pPr>
            <a:endParaRPr lang="el-GR" dirty="0">
              <a:solidFill>
                <a:schemeClr val="tx1">
                  <a:lumMod val="75000"/>
                  <a:lumOff val="25000"/>
                </a:schemeClr>
              </a:solidFill>
            </a:endParaRPr>
          </a:p>
        </p:txBody>
      </p:sp>
      <p:pic>
        <p:nvPicPr>
          <p:cNvPr id="16" name="Γραφικό 15" descr="Βέλος: Περιστροφή δεξιά">
            <a:extLst>
              <a:ext uri="{FF2B5EF4-FFF2-40B4-BE49-F238E27FC236}">
                <a16:creationId xmlns="" xmlns:a16="http://schemas.microsoft.com/office/drawing/2014/main" id="{2072D85B-3A7F-4D07-A058-39760F384B1B}"/>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2091508" y="1854703"/>
            <a:ext cx="523904" cy="523904"/>
          </a:xfrm>
          <a:prstGeom prst="rect">
            <a:avLst/>
          </a:prstGeom>
        </p:spPr>
      </p:pic>
    </p:spTree>
    <p:extLst>
      <p:ext uri="{BB962C8B-B14F-4D97-AF65-F5344CB8AC3E}">
        <p14:creationId xmlns="" xmlns:p14="http://schemas.microsoft.com/office/powerpoint/2010/main" val="5004149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Εικόνα 3">
            <a:extLst>
              <a:ext uri="{FF2B5EF4-FFF2-40B4-BE49-F238E27FC236}">
                <a16:creationId xmlns="" xmlns:a16="http://schemas.microsoft.com/office/drawing/2014/main" id="{1F618766-7DD6-4A7F-B4CE-084F7D9B9D32}"/>
              </a:ext>
            </a:extLst>
          </p:cNvPr>
          <p:cNvPicPr>
            <a:picLocks noChangeAspect="1"/>
          </p:cNvPicPr>
          <p:nvPr/>
        </p:nvPicPr>
        <p:blipFill rotWithShape="1">
          <a:blip r:embed="rId2">
            <a:grayscl/>
            <a:extLst/>
          </a:blip>
          <a:srcRect r="2635" b="-2"/>
          <a:stretch/>
        </p:blipFill>
        <p:spPr>
          <a:xfrm>
            <a:off x="838200" y="-3810"/>
            <a:ext cx="9928860" cy="6858001"/>
          </a:xfrm>
          <a:prstGeom prst="rect">
            <a:avLst/>
          </a:prstGeom>
        </p:spPr>
      </p:pic>
      <p:pic>
        <p:nvPicPr>
          <p:cNvPr id="9" name="Picture 8">
            <a:extLst>
              <a:ext uri="{FF2B5EF4-FFF2-40B4-BE49-F238E27FC236}">
                <a16:creationId xmlns="" xmlns:a16="http://schemas.microsoft.com/office/drawing/2014/main" id="{CB607B98-7700-4DC9-8BE8-A876255F9C52}"/>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1082777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0779" y="479354"/>
            <a:ext cx="4860290" cy="5522595"/>
          </a:xfrm>
        </p:spPr>
        <p:txBody>
          <a:bodyPr rtlCol="0"/>
          <a:lstStyle/>
          <a:p>
            <a:pPr algn="ctr"/>
            <a:r>
              <a:rPr lang="el-GR" sz="2800" dirty="0"/>
              <a:t>Διακίνηση &amp; επεξεργασία της πληροφόρησης των διοικητικών στελεχών</a:t>
            </a:r>
            <a:endParaRPr lang="el-GR" altLang="en-US" sz="2800" b="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793126" y="2245968"/>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Τα είδη των δυνάμεων του περιβάλλοντος</a:t>
            </a:r>
          </a:p>
        </p:txBody>
      </p:sp>
      <p:sp>
        <p:nvSpPr>
          <p:cNvPr id="20" name="Θέση κειμένου 5"/>
          <p:cNvSpPr txBox="1"/>
          <p:nvPr/>
        </p:nvSpPr>
        <p:spPr>
          <a:xfrm>
            <a:off x="4438006" y="2245968"/>
            <a:ext cx="2183469"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Οι τύποι της χρησιμοποιούμενης τεχνολογίας</a:t>
            </a:r>
          </a:p>
        </p:txBody>
      </p:sp>
      <p:sp>
        <p:nvSpPr>
          <p:cNvPr id="26" name="Ορθογώνιο 6" descr="Πλαίσιο επισήμανσης."/>
          <p:cNvSpPr/>
          <p:nvPr/>
        </p:nvSpPr>
        <p:spPr>
          <a:xfrm rot="10800000" flipV="1">
            <a:off x="639303" y="312733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86730" y="3120961"/>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529483" y="4985943"/>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είναι </a:t>
            </a:r>
            <a:r>
              <a:rPr lang="el-GR" sz="1600" b="1" dirty="0"/>
              <a:t>δύο καθοριστικοί παράγοντες</a:t>
            </a:r>
            <a:r>
              <a:rPr lang="el-GR" sz="1600" dirty="0"/>
              <a:t>, που διαμορφώνουν τις απαιτήσεις της διακίνησης και επεξεργασίας της πληροφόρησης που χρειάζονται τα διοικητικά στελέχη</a:t>
            </a:r>
          </a:p>
          <a:p>
            <a:pPr algn="ctr"/>
            <a:r>
              <a:rPr lang="el-GR" sz="1600" dirty="0"/>
              <a:t> </a:t>
            </a:r>
          </a:p>
        </p:txBody>
      </p:sp>
      <p:sp>
        <p:nvSpPr>
          <p:cNvPr id="7" name="Γραφικό 5" descr="Βέλος: Περιστροφή δεξιά"/>
          <p:cNvSpPr/>
          <p:nvPr/>
        </p:nvSpPr>
        <p:spPr>
          <a:xfrm>
            <a:off x="3479387" y="4073210"/>
            <a:ext cx="607476" cy="478918"/>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85000"/>
              <a:lumOff val="15000"/>
            </a:schemeClr>
          </a:solidFill>
          <a:ln w="9525" cap="flat">
            <a:noFill/>
            <a:prstDash val="solid"/>
            <a:miter/>
          </a:ln>
        </p:spPr>
        <p:txBody>
          <a:bodyPr rtlCol="0" anchor="ctr"/>
          <a:lstStyle/>
          <a:p>
            <a:endParaRPr lang="el-GR"/>
          </a:p>
        </p:txBody>
      </p:sp>
      <p:pic>
        <p:nvPicPr>
          <p:cNvPr id="25" name="Picture 2" descr="ÎÏÎ¿ÏÎ­Î»ÎµÏÎ¼Î± ÎµÎ¹ÎºÏÎ½Î±Ï Î³Î¹Î± TECHNOLOGY IMAGES">
            <a:extLst>
              <a:ext uri="{FF2B5EF4-FFF2-40B4-BE49-F238E27FC236}">
                <a16:creationId xmlns="" xmlns:a16="http://schemas.microsoft.com/office/drawing/2014/main" id="{BC1D902A-0DA5-4D84-A990-84285F790EFC}"/>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423815" y="700483"/>
            <a:ext cx="4350276" cy="2452489"/>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Text Placeholder 24">
            <a:extLst>
              <a:ext uri="{FF2B5EF4-FFF2-40B4-BE49-F238E27FC236}">
                <a16:creationId xmlns="" xmlns:a16="http://schemas.microsoft.com/office/drawing/2014/main" id="{24CB6E76-7935-4026-9230-58CA2991DA4B}"/>
              </a:ext>
            </a:extLst>
          </p:cNvPr>
          <p:cNvSpPr txBox="1"/>
          <p:nvPr/>
        </p:nvSpPr>
        <p:spPr>
          <a:xfrm>
            <a:off x="421076" y="3277170"/>
            <a:ext cx="2752703"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που επενεργούν σε μια επιχείρηση </a:t>
            </a:r>
          </a:p>
        </p:txBody>
      </p:sp>
      <p:pic>
        <p:nvPicPr>
          <p:cNvPr id="6" name="Γραφικό 5" descr="Φορητός υπολογιστής">
            <a:extLst>
              <a:ext uri="{FF2B5EF4-FFF2-40B4-BE49-F238E27FC236}">
                <a16:creationId xmlns="" xmlns:a16="http://schemas.microsoft.com/office/drawing/2014/main" id="{2FCDC9A0-0B6F-4192-8BB2-760A7B16A23C}"/>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622612" y="2267300"/>
            <a:ext cx="706634" cy="706634"/>
          </a:xfrm>
          <a:prstGeom prst="rect">
            <a:avLst/>
          </a:prstGeom>
        </p:spPr>
      </p:pic>
      <p:pic>
        <p:nvPicPr>
          <p:cNvPr id="9" name="Γραφικό 8" descr="Επανάληψη">
            <a:extLst>
              <a:ext uri="{FF2B5EF4-FFF2-40B4-BE49-F238E27FC236}">
                <a16:creationId xmlns="" xmlns:a16="http://schemas.microsoft.com/office/drawing/2014/main" id="{E7223951-2168-4C11-8471-B6759053B74E}"/>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243117" y="2332014"/>
            <a:ext cx="577206" cy="577206"/>
          </a:xfrm>
          <a:prstGeom prst="rect">
            <a:avLst/>
          </a:prstGeom>
        </p:spPr>
      </p:pic>
      <p:sp>
        <p:nvSpPr>
          <p:cNvPr id="28" name="Text Placeholder 24">
            <a:extLst>
              <a:ext uri="{FF2B5EF4-FFF2-40B4-BE49-F238E27FC236}">
                <a16:creationId xmlns="" xmlns:a16="http://schemas.microsoft.com/office/drawing/2014/main" id="{248323C7-008F-4CC8-A4FD-E0E2826E1F8B}"/>
              </a:ext>
            </a:extLst>
          </p:cNvPr>
          <p:cNvSpPr txBox="1"/>
          <p:nvPr/>
        </p:nvSpPr>
        <p:spPr>
          <a:xfrm>
            <a:off x="4098265" y="3277170"/>
            <a:ext cx="2752703"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(μαζί με τις σχετικές οργανωτικές αλληλεξαρτήσεις)</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pPr algn="ctr"/>
            <a:r>
              <a:rPr lang="el-GR" sz="3200" b="1" dirty="0"/>
              <a:t>Δημιουργία Αποθεμάτων</a:t>
            </a:r>
            <a:r>
              <a:rPr lang="el-GR" dirty="0"/>
              <a:t> </a:t>
            </a:r>
            <a:endParaRPr lang="el-GR" sz="4400" dirty="0"/>
          </a:p>
        </p:txBody>
      </p:sp>
      <p:sp>
        <p:nvSpPr>
          <p:cNvPr id="6" name="Θέση περιεχομένου 5"/>
          <p:cNvSpPr>
            <a:spLocks noGrp="1"/>
          </p:cNvSpPr>
          <p:nvPr>
            <p:ph type="subTitle" idx="1"/>
          </p:nvPr>
        </p:nvSpPr>
        <p:spPr>
          <a:xfrm>
            <a:off x="407450" y="1054713"/>
            <a:ext cx="6099998" cy="4833184"/>
          </a:xfrm>
          <a:ln>
            <a:noFill/>
          </a:ln>
        </p:spPr>
        <p:txBody>
          <a:bodyPr rtlCol="0"/>
          <a:lstStyle/>
          <a:p>
            <a:pPr marL="0" indent="0">
              <a:spcBef>
                <a:spcPts val="0"/>
              </a:spcBef>
              <a:spcAft>
                <a:spcPts val="1500"/>
              </a:spcAft>
              <a:buNone/>
            </a:pPr>
            <a:endParaRPr lang="el-GR" sz="2400" noProof="1"/>
          </a:p>
          <a:p>
            <a:pPr marL="285750" indent="-285750">
              <a:buFont typeface="Courier New" panose="02070309020205020404" pitchFamily="49" charset="0"/>
              <a:buChar char="o"/>
            </a:pPr>
            <a:r>
              <a:rPr lang="el-GR" dirty="0"/>
              <a:t>Η δημιουργία αποθεμάτων έχει κόστος ή/και πιθανόν μια αρνητική επίδραση στις σχέσεις μιας επιχείρησης με τους πελάτες της.</a:t>
            </a:r>
          </a:p>
          <a:p>
            <a:endParaRPr lang="el-GR" dirty="0"/>
          </a:p>
          <a:p>
            <a:endParaRPr lang="el-GR" dirty="0"/>
          </a:p>
          <a:p>
            <a:pPr marL="285750" indent="-285750">
              <a:buFont typeface="Courier New" panose="02070309020205020404" pitchFamily="49" charset="0"/>
              <a:buChar char="o"/>
            </a:pPr>
            <a:r>
              <a:rPr lang="el-GR" dirty="0"/>
              <a:t>Είναι γνωστό ότι στις επιχειρήσεις παραγωγής και διάθεσης προϊόντων, η τήρηση μεγαλύτερου επιπέδου αποθεμάτων έχει ένα συγκεκριμένο οικονομικό κόστος</a:t>
            </a:r>
          </a:p>
          <a:p>
            <a:pPr marL="285750" indent="-285750">
              <a:buFont typeface="Courier New" panose="02070309020205020404" pitchFamily="49" charset="0"/>
              <a:buChar char="o"/>
            </a:pPr>
            <a:endParaRPr lang="el-GR" dirty="0"/>
          </a:p>
          <a:p>
            <a:pPr marL="285750" indent="-285750">
              <a:buFont typeface="Courier New" panose="02070309020205020404" pitchFamily="49" charset="0"/>
              <a:buChar char="o"/>
            </a:pPr>
            <a:endParaRPr lang="el-GR" dirty="0"/>
          </a:p>
          <a:p>
            <a:pPr marL="285750" indent="-285750">
              <a:buFont typeface="Courier New" panose="02070309020205020404" pitchFamily="49" charset="0"/>
              <a:buChar char="o"/>
            </a:pPr>
            <a:r>
              <a:rPr lang="el-GR" dirty="0"/>
              <a:t>επειδή δεσμεύει κεφάλαιο που επενδύεται στα αποθέματα αυτά, ενώ θα μπορούσε να χρησιμοποιηθεί παραγωγικά, αλλού</a:t>
            </a:r>
          </a:p>
          <a:p>
            <a:pPr marL="285750" indent="-285750">
              <a:buFont typeface="Courier New" panose="02070309020205020404" pitchFamily="49" charset="0"/>
              <a:buChar char="o"/>
            </a:pPr>
            <a:endParaRPr lang="el-GR" dirty="0"/>
          </a:p>
          <a:p>
            <a:pPr marL="285750" indent="-285750">
              <a:buFont typeface="Courier New" panose="02070309020205020404" pitchFamily="49" charset="0"/>
              <a:buChar char="o"/>
            </a:pPr>
            <a:endParaRPr lang="el-GR" dirty="0"/>
          </a:p>
          <a:p>
            <a:pPr rtl="0">
              <a:spcBef>
                <a:spcPts val="0"/>
              </a:spcBef>
              <a:spcAft>
                <a:spcPts val="1500"/>
              </a:spcAft>
              <a:buFont typeface="Courier New" panose="02070309020205020404" pitchFamily="49" charset="0"/>
              <a:buChar char="o"/>
            </a:pPr>
            <a:endParaRPr lang="el-GR" noProof="1"/>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60</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65260" y="5951529"/>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pic>
        <p:nvPicPr>
          <p:cNvPr id="1034" name="Picture 10" descr="Î£ÏÎµÏÎ¹ÎºÎ® ÎµÎ¹ÎºÏÎ½Î±">
            <a:extLst>
              <a:ext uri="{FF2B5EF4-FFF2-40B4-BE49-F238E27FC236}">
                <a16:creationId xmlns="" xmlns:a16="http://schemas.microsoft.com/office/drawing/2014/main" id="{8A34DD49-1841-476C-B499-3E0DD5E51C0C}"/>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49560" y="495502"/>
            <a:ext cx="4139279" cy="2410035"/>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Εικόνα 6">
            <a:extLst>
              <a:ext uri="{FF2B5EF4-FFF2-40B4-BE49-F238E27FC236}">
                <a16:creationId xmlns="" xmlns:a16="http://schemas.microsoft.com/office/drawing/2014/main" id="{5FCBA698-836D-4850-ACA9-32F4D51DEBD6}"/>
              </a:ext>
            </a:extLst>
          </p:cNvPr>
          <p:cNvPicPr>
            <a:picLocks noChangeAspect="1"/>
          </p:cNvPicPr>
          <p:nvPr/>
        </p:nvPicPr>
        <p:blipFill>
          <a:blip r:embed="rId4">
            <a:grayscl/>
          </a:blip>
          <a:stretch>
            <a:fillRect/>
          </a:stretch>
        </p:blipFill>
        <p:spPr>
          <a:xfrm>
            <a:off x="7549560" y="519536"/>
            <a:ext cx="4139279" cy="2410035"/>
          </a:xfrm>
          <a:prstGeom prst="rect">
            <a:avLst/>
          </a:prstGeom>
        </p:spPr>
      </p:pic>
      <p:pic>
        <p:nvPicPr>
          <p:cNvPr id="12" name="Γραφικό 11" descr="Βέλος: Περιστροφή δεξιά">
            <a:extLst>
              <a:ext uri="{FF2B5EF4-FFF2-40B4-BE49-F238E27FC236}">
                <a16:creationId xmlns="" xmlns:a16="http://schemas.microsoft.com/office/drawing/2014/main" id="{24908A18-0B6F-4619-9D07-B6F64B11A6AB}"/>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3152649" y="4199350"/>
            <a:ext cx="609600" cy="609600"/>
          </a:xfrm>
          <a:prstGeom prst="rect">
            <a:avLst/>
          </a:prstGeom>
        </p:spPr>
      </p:pic>
    </p:spTree>
    <p:extLst>
      <p:ext uri="{BB962C8B-B14F-4D97-AF65-F5344CB8AC3E}">
        <p14:creationId xmlns="" xmlns:p14="http://schemas.microsoft.com/office/powerpoint/2010/main" val="20988513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056461" y="412510"/>
            <a:ext cx="7024335" cy="432000"/>
          </a:xfrm>
        </p:spPr>
        <p:txBody>
          <a:bodyPr rtlCol="0"/>
          <a:lstStyle/>
          <a:p>
            <a:pPr algn="ctr"/>
            <a:r>
              <a:rPr lang="el-GR" sz="2400" b="1" dirty="0">
                <a:solidFill>
                  <a:schemeClr val="tx1">
                    <a:lumMod val="65000"/>
                    <a:lumOff val="35000"/>
                  </a:schemeClr>
                </a:solidFill>
              </a:rPr>
              <a:t/>
            </a:r>
            <a:br>
              <a:rPr lang="el-GR" sz="2400" b="1" dirty="0">
                <a:solidFill>
                  <a:schemeClr val="tx1">
                    <a:lumMod val="65000"/>
                    <a:lumOff val="35000"/>
                  </a:schemeClr>
                </a:solidFill>
              </a:rPr>
            </a:br>
            <a:r>
              <a:rPr lang="el-GR" sz="2400" b="1" dirty="0">
                <a:solidFill>
                  <a:schemeClr val="tx1">
                    <a:lumMod val="65000"/>
                    <a:lumOff val="35000"/>
                  </a:schemeClr>
                </a:solidFill>
              </a:rPr>
              <a:t>Δημιουργία Αυτοδύναμων Τμημάτων &amp; Δραστηριοτήτων</a:t>
            </a:r>
            <a:r>
              <a:rPr lang="el-GR" sz="2400" dirty="0"/>
              <a:t/>
            </a:r>
            <a:br>
              <a:rPr lang="el-GR" sz="2400" dirty="0"/>
            </a:br>
            <a:r>
              <a:rPr lang="el-GR" sz="2400" b="1" dirty="0">
                <a:solidFill>
                  <a:schemeClr val="tx1">
                    <a:lumMod val="65000"/>
                    <a:lumOff val="35000"/>
                  </a:schemeClr>
                </a:solidFill>
              </a:rPr>
              <a:t/>
            </a:r>
            <a:br>
              <a:rPr lang="el-GR" sz="2400" b="1" dirty="0">
                <a:solidFill>
                  <a:schemeClr val="tx1">
                    <a:lumMod val="65000"/>
                    <a:lumOff val="35000"/>
                  </a:schemeClr>
                </a:solidFill>
              </a:rPr>
            </a:br>
            <a:endParaRPr lang="el-GR" sz="24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61</a:t>
            </a:fld>
            <a:endParaRPr lang="el-GR" dirty="0"/>
          </a:p>
        </p:txBody>
      </p:sp>
      <p:sp>
        <p:nvSpPr>
          <p:cNvPr id="34" name="Θέση κειμένου 8"/>
          <p:cNvSpPr>
            <a:spLocks noGrp="1"/>
          </p:cNvSpPr>
          <p:nvPr>
            <p:ph type="body" sz="quarter" idx="32"/>
          </p:nvPr>
        </p:nvSpPr>
        <p:spPr>
          <a:xfrm>
            <a:off x="9792000" y="4037761"/>
            <a:ext cx="1979930" cy="587342"/>
          </a:xfrm>
        </p:spPr>
        <p:txBody>
          <a:bodyPr rtlCol="0"/>
          <a:lstStyle/>
          <a:p>
            <a:pPr algn="ctr"/>
            <a:r>
              <a:rPr lang="el-GR" b="1" dirty="0"/>
              <a:t>Πρόγραμμα</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Συγκεκριμένο προϊόν</a:t>
            </a:r>
          </a:p>
        </p:txBody>
      </p:sp>
      <p:sp>
        <p:nvSpPr>
          <p:cNvPr id="30" name="Θέση κειμένου 6"/>
          <p:cNvSpPr txBox="1"/>
          <p:nvPr/>
        </p:nvSpPr>
        <p:spPr>
          <a:xfrm>
            <a:off x="7438205" y="4027735"/>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Έργο</a:t>
            </a:r>
          </a:p>
        </p:txBody>
      </p:sp>
      <p:sp>
        <p:nvSpPr>
          <p:cNvPr id="2" name="Ορθογώνιο 1"/>
          <p:cNvSpPr/>
          <p:nvPr/>
        </p:nvSpPr>
        <p:spPr>
          <a:xfrm>
            <a:off x="5597692" y="1222538"/>
            <a:ext cx="5941872" cy="830997"/>
          </a:xfrm>
          <a:prstGeom prst="rect">
            <a:avLst/>
          </a:prstGeom>
        </p:spPr>
        <p:txBody>
          <a:bodyPr wrap="square">
            <a:spAutoFit/>
          </a:bodyPr>
          <a:lstStyle/>
          <a:p>
            <a:pPr algn="ctr"/>
            <a:r>
              <a:rPr lang="el-GR" sz="1600" dirty="0">
                <a:solidFill>
                  <a:schemeClr val="tx1">
                    <a:lumMod val="75000"/>
                    <a:lumOff val="25000"/>
                  </a:schemeClr>
                </a:solidFill>
                <a:latin typeface="+mj-lt"/>
              </a:rPr>
              <a:t>Η δεύτερη αυτή στρατηγική για τη μείωση της ανάγκης διακίνησης και επεξεργασίας της πληροφόρησης, απαιτεί όλες οι δραστηριότητες για κάθε:</a:t>
            </a:r>
          </a:p>
        </p:txBody>
      </p:sp>
      <p:grpSp>
        <p:nvGrpSpPr>
          <p:cNvPr id="21" name="Γραφικό 11" descr="Ημερήσιο ημερολόγιο"/>
          <p:cNvGrpSpPr/>
          <p:nvPr/>
        </p:nvGrpSpPr>
        <p:grpSpPr>
          <a:xfrm>
            <a:off x="10451591" y="2928595"/>
            <a:ext cx="660748" cy="648680"/>
            <a:chOff x="5938800" y="3271800"/>
            <a:chExt cx="914400" cy="914400"/>
          </a:xfrm>
          <a:solidFill>
            <a:schemeClr val="tx1">
              <a:lumMod val="75000"/>
              <a:lumOff val="25000"/>
            </a:schemeClr>
          </a:solidFill>
        </p:grpSpPr>
        <p:sp>
          <p:nvSpPr>
            <p:cNvPr id="23" name="Ελεύθερη σχεδίαση: Σχήμα 22"/>
            <p:cNvSpPr/>
            <p:nvPr/>
          </p:nvSpPr>
          <p:spPr>
            <a:xfrm>
              <a:off x="6179306" y="3398006"/>
              <a:ext cx="66675" cy="123825"/>
            </a:xfrm>
            <a:custGeom>
              <a:avLst/>
              <a:gdLst>
                <a:gd name="connsiteX0" fmla="*/ 35719 w 66675"/>
                <a:gd name="connsiteY0" fmla="*/ 121444 h 123825"/>
                <a:gd name="connsiteX1" fmla="*/ 64294 w 66675"/>
                <a:gd name="connsiteY1" fmla="*/ 92869 h 123825"/>
                <a:gd name="connsiteX2" fmla="*/ 64294 w 66675"/>
                <a:gd name="connsiteY2" fmla="*/ 35719 h 123825"/>
                <a:gd name="connsiteX3" fmla="*/ 35719 w 66675"/>
                <a:gd name="connsiteY3" fmla="*/ 7144 h 123825"/>
                <a:gd name="connsiteX4" fmla="*/ 7144 w 66675"/>
                <a:gd name="connsiteY4" fmla="*/ 35719 h 123825"/>
                <a:gd name="connsiteX5" fmla="*/ 7144 w 66675"/>
                <a:gd name="connsiteY5" fmla="*/ 92869 h 123825"/>
                <a:gd name="connsiteX6" fmla="*/ 35719 w 66675"/>
                <a:gd name="connsiteY6" fmla="*/ 1214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35719" y="121444"/>
                  </a:moveTo>
                  <a:cubicBezTo>
                    <a:pt x="51911" y="121444"/>
                    <a:pt x="64294" y="109061"/>
                    <a:pt x="64294" y="92869"/>
                  </a:cubicBezTo>
                  <a:lnTo>
                    <a:pt x="64294" y="35719"/>
                  </a:lnTo>
                  <a:cubicBezTo>
                    <a:pt x="64294" y="19526"/>
                    <a:pt x="51911" y="7144"/>
                    <a:pt x="35719" y="7144"/>
                  </a:cubicBezTo>
                  <a:cubicBezTo>
                    <a:pt x="19526" y="7144"/>
                    <a:pt x="7144" y="19526"/>
                    <a:pt x="7144" y="35719"/>
                  </a:cubicBezTo>
                  <a:lnTo>
                    <a:pt x="7144" y="92869"/>
                  </a:lnTo>
                  <a:cubicBezTo>
                    <a:pt x="7144" y="109061"/>
                    <a:pt x="19526" y="121444"/>
                    <a:pt x="35719" y="121444"/>
                  </a:cubicBezTo>
                  <a:close/>
                </a:path>
              </a:pathLst>
            </a:custGeom>
            <a:grpFill/>
            <a:ln w="9525" cap="flat">
              <a:noFill/>
              <a:prstDash val="solid"/>
              <a:miter/>
            </a:ln>
          </p:spPr>
          <p:txBody>
            <a:bodyPr rtlCol="0" anchor="ctr"/>
            <a:lstStyle/>
            <a:p>
              <a:endParaRPr lang="el-GR"/>
            </a:p>
          </p:txBody>
        </p:sp>
        <p:sp>
          <p:nvSpPr>
            <p:cNvPr id="24" name="Ελεύθερη σχεδίαση: Σχήμα 23"/>
            <p:cNvSpPr/>
            <p:nvPr/>
          </p:nvSpPr>
          <p:spPr>
            <a:xfrm>
              <a:off x="6065006" y="3626606"/>
              <a:ext cx="657225" cy="428625"/>
            </a:xfrm>
            <a:custGeom>
              <a:avLst/>
              <a:gdLst>
                <a:gd name="connsiteX0" fmla="*/ 64294 w 657225"/>
                <a:gd name="connsiteY0" fmla="*/ 292894 h 428625"/>
                <a:gd name="connsiteX1" fmla="*/ 216694 w 657225"/>
                <a:gd name="connsiteY1" fmla="*/ 292894 h 428625"/>
                <a:gd name="connsiteX2" fmla="*/ 216694 w 657225"/>
                <a:gd name="connsiteY2" fmla="*/ 369094 h 428625"/>
                <a:gd name="connsiteX3" fmla="*/ 64294 w 657225"/>
                <a:gd name="connsiteY3" fmla="*/ 369094 h 428625"/>
                <a:gd name="connsiteX4" fmla="*/ 64294 w 657225"/>
                <a:gd name="connsiteY4" fmla="*/ 292894 h 428625"/>
                <a:gd name="connsiteX5" fmla="*/ 64294 w 657225"/>
                <a:gd name="connsiteY5" fmla="*/ 178594 h 428625"/>
                <a:gd name="connsiteX6" fmla="*/ 216694 w 657225"/>
                <a:gd name="connsiteY6" fmla="*/ 178594 h 428625"/>
                <a:gd name="connsiteX7" fmla="*/ 216694 w 657225"/>
                <a:gd name="connsiteY7" fmla="*/ 254794 h 428625"/>
                <a:gd name="connsiteX8" fmla="*/ 64294 w 657225"/>
                <a:gd name="connsiteY8" fmla="*/ 254794 h 428625"/>
                <a:gd name="connsiteX9" fmla="*/ 64294 w 657225"/>
                <a:gd name="connsiteY9" fmla="*/ 178594 h 428625"/>
                <a:gd name="connsiteX10" fmla="*/ 64294 w 657225"/>
                <a:gd name="connsiteY10" fmla="*/ 64294 h 428625"/>
                <a:gd name="connsiteX11" fmla="*/ 216694 w 657225"/>
                <a:gd name="connsiteY11" fmla="*/ 64294 h 428625"/>
                <a:gd name="connsiteX12" fmla="*/ 216694 w 657225"/>
                <a:gd name="connsiteY12" fmla="*/ 140494 h 428625"/>
                <a:gd name="connsiteX13" fmla="*/ 64294 w 657225"/>
                <a:gd name="connsiteY13" fmla="*/ 140494 h 428625"/>
                <a:gd name="connsiteX14" fmla="*/ 64294 w 657225"/>
                <a:gd name="connsiteY14" fmla="*/ 64294 h 428625"/>
                <a:gd name="connsiteX15" fmla="*/ 407194 w 657225"/>
                <a:gd name="connsiteY15" fmla="*/ 64294 h 428625"/>
                <a:gd name="connsiteX16" fmla="*/ 407194 w 657225"/>
                <a:gd name="connsiteY16" fmla="*/ 140494 h 428625"/>
                <a:gd name="connsiteX17" fmla="*/ 254794 w 657225"/>
                <a:gd name="connsiteY17" fmla="*/ 140494 h 428625"/>
                <a:gd name="connsiteX18" fmla="*/ 254794 w 657225"/>
                <a:gd name="connsiteY18" fmla="*/ 64294 h 428625"/>
                <a:gd name="connsiteX19" fmla="*/ 407194 w 657225"/>
                <a:gd name="connsiteY19" fmla="*/ 64294 h 428625"/>
                <a:gd name="connsiteX20" fmla="*/ 597694 w 657225"/>
                <a:gd name="connsiteY20" fmla="*/ 64294 h 428625"/>
                <a:gd name="connsiteX21" fmla="*/ 597694 w 657225"/>
                <a:gd name="connsiteY21" fmla="*/ 140494 h 428625"/>
                <a:gd name="connsiteX22" fmla="*/ 445294 w 657225"/>
                <a:gd name="connsiteY22" fmla="*/ 140494 h 428625"/>
                <a:gd name="connsiteX23" fmla="*/ 445294 w 657225"/>
                <a:gd name="connsiteY23" fmla="*/ 64294 h 428625"/>
                <a:gd name="connsiteX24" fmla="*/ 597694 w 657225"/>
                <a:gd name="connsiteY24" fmla="*/ 64294 h 428625"/>
                <a:gd name="connsiteX25" fmla="*/ 597694 w 657225"/>
                <a:gd name="connsiteY25" fmla="*/ 254794 h 428625"/>
                <a:gd name="connsiteX26" fmla="*/ 445294 w 657225"/>
                <a:gd name="connsiteY26" fmla="*/ 254794 h 428625"/>
                <a:gd name="connsiteX27" fmla="*/ 445294 w 657225"/>
                <a:gd name="connsiteY27" fmla="*/ 178594 h 428625"/>
                <a:gd name="connsiteX28" fmla="*/ 597694 w 657225"/>
                <a:gd name="connsiteY28" fmla="*/ 178594 h 428625"/>
                <a:gd name="connsiteX29" fmla="*/ 597694 w 657225"/>
                <a:gd name="connsiteY29" fmla="*/ 254794 h 428625"/>
                <a:gd name="connsiteX30" fmla="*/ 597694 w 657225"/>
                <a:gd name="connsiteY30" fmla="*/ 369094 h 428625"/>
                <a:gd name="connsiteX31" fmla="*/ 445294 w 657225"/>
                <a:gd name="connsiteY31" fmla="*/ 369094 h 428625"/>
                <a:gd name="connsiteX32" fmla="*/ 445294 w 657225"/>
                <a:gd name="connsiteY32" fmla="*/ 292894 h 428625"/>
                <a:gd name="connsiteX33" fmla="*/ 597694 w 657225"/>
                <a:gd name="connsiteY33" fmla="*/ 292894 h 428625"/>
                <a:gd name="connsiteX34" fmla="*/ 597694 w 657225"/>
                <a:gd name="connsiteY34" fmla="*/ 369094 h 428625"/>
                <a:gd name="connsiteX35" fmla="*/ 254794 w 657225"/>
                <a:gd name="connsiteY35" fmla="*/ 254794 h 428625"/>
                <a:gd name="connsiteX36" fmla="*/ 254794 w 657225"/>
                <a:gd name="connsiteY36" fmla="*/ 178594 h 428625"/>
                <a:gd name="connsiteX37" fmla="*/ 407194 w 657225"/>
                <a:gd name="connsiteY37" fmla="*/ 178594 h 428625"/>
                <a:gd name="connsiteX38" fmla="*/ 407194 w 657225"/>
                <a:gd name="connsiteY38" fmla="*/ 254794 h 428625"/>
                <a:gd name="connsiteX39" fmla="*/ 254794 w 657225"/>
                <a:gd name="connsiteY39" fmla="*/ 254794 h 428625"/>
                <a:gd name="connsiteX40" fmla="*/ 254794 w 657225"/>
                <a:gd name="connsiteY40" fmla="*/ 369094 h 428625"/>
                <a:gd name="connsiteX41" fmla="*/ 254794 w 657225"/>
                <a:gd name="connsiteY41" fmla="*/ 292894 h 428625"/>
                <a:gd name="connsiteX42" fmla="*/ 407194 w 657225"/>
                <a:gd name="connsiteY42" fmla="*/ 292894 h 428625"/>
                <a:gd name="connsiteX43" fmla="*/ 407194 w 657225"/>
                <a:gd name="connsiteY43" fmla="*/ 369094 h 428625"/>
                <a:gd name="connsiteX44" fmla="*/ 254794 w 657225"/>
                <a:gd name="connsiteY44" fmla="*/ 369094 h 428625"/>
                <a:gd name="connsiteX45" fmla="*/ 7144 w 657225"/>
                <a:gd name="connsiteY45" fmla="*/ 426244 h 428625"/>
                <a:gd name="connsiteX46" fmla="*/ 654844 w 657225"/>
                <a:gd name="connsiteY46" fmla="*/ 426244 h 428625"/>
                <a:gd name="connsiteX47" fmla="*/ 654844 w 657225"/>
                <a:gd name="connsiteY47" fmla="*/ 7144 h 428625"/>
                <a:gd name="connsiteX48" fmla="*/ 7144 w 657225"/>
                <a:gd name="connsiteY48" fmla="*/ 7144 h 428625"/>
                <a:gd name="connsiteX49" fmla="*/ 7144 w 657225"/>
                <a:gd name="connsiteY49" fmla="*/ 42624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57225" h="428625">
                  <a:moveTo>
                    <a:pt x="64294" y="292894"/>
                  </a:moveTo>
                  <a:lnTo>
                    <a:pt x="216694" y="292894"/>
                  </a:lnTo>
                  <a:lnTo>
                    <a:pt x="216694" y="369094"/>
                  </a:lnTo>
                  <a:lnTo>
                    <a:pt x="64294" y="369094"/>
                  </a:lnTo>
                  <a:lnTo>
                    <a:pt x="64294" y="292894"/>
                  </a:lnTo>
                  <a:close/>
                  <a:moveTo>
                    <a:pt x="64294" y="178594"/>
                  </a:moveTo>
                  <a:lnTo>
                    <a:pt x="216694" y="178594"/>
                  </a:lnTo>
                  <a:lnTo>
                    <a:pt x="216694" y="254794"/>
                  </a:lnTo>
                  <a:lnTo>
                    <a:pt x="64294" y="254794"/>
                  </a:lnTo>
                  <a:lnTo>
                    <a:pt x="64294" y="178594"/>
                  </a:lnTo>
                  <a:close/>
                  <a:moveTo>
                    <a:pt x="64294" y="64294"/>
                  </a:moveTo>
                  <a:lnTo>
                    <a:pt x="216694" y="64294"/>
                  </a:lnTo>
                  <a:lnTo>
                    <a:pt x="216694" y="140494"/>
                  </a:lnTo>
                  <a:lnTo>
                    <a:pt x="64294" y="140494"/>
                  </a:lnTo>
                  <a:lnTo>
                    <a:pt x="64294" y="64294"/>
                  </a:lnTo>
                  <a:close/>
                  <a:moveTo>
                    <a:pt x="407194" y="64294"/>
                  </a:moveTo>
                  <a:lnTo>
                    <a:pt x="407194" y="140494"/>
                  </a:lnTo>
                  <a:lnTo>
                    <a:pt x="254794" y="140494"/>
                  </a:lnTo>
                  <a:lnTo>
                    <a:pt x="254794" y="64294"/>
                  </a:lnTo>
                  <a:lnTo>
                    <a:pt x="407194" y="64294"/>
                  </a:lnTo>
                  <a:close/>
                  <a:moveTo>
                    <a:pt x="597694" y="64294"/>
                  </a:moveTo>
                  <a:lnTo>
                    <a:pt x="597694" y="140494"/>
                  </a:lnTo>
                  <a:lnTo>
                    <a:pt x="445294" y="140494"/>
                  </a:lnTo>
                  <a:lnTo>
                    <a:pt x="445294" y="64294"/>
                  </a:lnTo>
                  <a:lnTo>
                    <a:pt x="597694" y="64294"/>
                  </a:lnTo>
                  <a:close/>
                  <a:moveTo>
                    <a:pt x="597694" y="254794"/>
                  </a:moveTo>
                  <a:lnTo>
                    <a:pt x="445294" y="254794"/>
                  </a:lnTo>
                  <a:lnTo>
                    <a:pt x="445294" y="178594"/>
                  </a:lnTo>
                  <a:lnTo>
                    <a:pt x="597694" y="178594"/>
                  </a:lnTo>
                  <a:lnTo>
                    <a:pt x="597694" y="254794"/>
                  </a:lnTo>
                  <a:close/>
                  <a:moveTo>
                    <a:pt x="597694" y="369094"/>
                  </a:moveTo>
                  <a:lnTo>
                    <a:pt x="445294" y="369094"/>
                  </a:lnTo>
                  <a:lnTo>
                    <a:pt x="445294" y="292894"/>
                  </a:lnTo>
                  <a:lnTo>
                    <a:pt x="597694" y="292894"/>
                  </a:lnTo>
                  <a:lnTo>
                    <a:pt x="597694" y="369094"/>
                  </a:lnTo>
                  <a:close/>
                  <a:moveTo>
                    <a:pt x="254794" y="254794"/>
                  </a:moveTo>
                  <a:lnTo>
                    <a:pt x="254794" y="178594"/>
                  </a:lnTo>
                  <a:lnTo>
                    <a:pt x="407194" y="178594"/>
                  </a:lnTo>
                  <a:lnTo>
                    <a:pt x="407194" y="254794"/>
                  </a:lnTo>
                  <a:lnTo>
                    <a:pt x="254794" y="254794"/>
                  </a:lnTo>
                  <a:close/>
                  <a:moveTo>
                    <a:pt x="254794" y="369094"/>
                  </a:moveTo>
                  <a:lnTo>
                    <a:pt x="254794" y="292894"/>
                  </a:lnTo>
                  <a:lnTo>
                    <a:pt x="407194" y="292894"/>
                  </a:lnTo>
                  <a:lnTo>
                    <a:pt x="407194" y="369094"/>
                  </a:lnTo>
                  <a:lnTo>
                    <a:pt x="254794" y="369094"/>
                  </a:lnTo>
                  <a:close/>
                  <a:moveTo>
                    <a:pt x="7144" y="426244"/>
                  </a:moveTo>
                  <a:lnTo>
                    <a:pt x="654844" y="426244"/>
                  </a:lnTo>
                  <a:lnTo>
                    <a:pt x="654844" y="7144"/>
                  </a:lnTo>
                  <a:lnTo>
                    <a:pt x="7144" y="7144"/>
                  </a:lnTo>
                  <a:lnTo>
                    <a:pt x="7144" y="426244"/>
                  </a:lnTo>
                  <a:close/>
                </a:path>
              </a:pathLst>
            </a:custGeom>
            <a:grpFill/>
            <a:ln w="9525" cap="flat">
              <a:noFill/>
              <a:prstDash val="solid"/>
              <a:miter/>
            </a:ln>
          </p:spPr>
          <p:txBody>
            <a:bodyPr rtlCol="0" anchor="ctr"/>
            <a:lstStyle/>
            <a:p>
              <a:endParaRPr lang="el-GR"/>
            </a:p>
          </p:txBody>
        </p:sp>
        <p:sp>
          <p:nvSpPr>
            <p:cNvPr id="27" name="Ελεύθερη σχεδίαση: Σχήμα 26"/>
            <p:cNvSpPr/>
            <p:nvPr/>
          </p:nvSpPr>
          <p:spPr>
            <a:xfrm>
              <a:off x="6541256" y="3398006"/>
              <a:ext cx="66675" cy="123825"/>
            </a:xfrm>
            <a:custGeom>
              <a:avLst/>
              <a:gdLst>
                <a:gd name="connsiteX0" fmla="*/ 35719 w 66675"/>
                <a:gd name="connsiteY0" fmla="*/ 121444 h 123825"/>
                <a:gd name="connsiteX1" fmla="*/ 64294 w 66675"/>
                <a:gd name="connsiteY1" fmla="*/ 92869 h 123825"/>
                <a:gd name="connsiteX2" fmla="*/ 64294 w 66675"/>
                <a:gd name="connsiteY2" fmla="*/ 35719 h 123825"/>
                <a:gd name="connsiteX3" fmla="*/ 35719 w 66675"/>
                <a:gd name="connsiteY3" fmla="*/ 7144 h 123825"/>
                <a:gd name="connsiteX4" fmla="*/ 7144 w 66675"/>
                <a:gd name="connsiteY4" fmla="*/ 35719 h 123825"/>
                <a:gd name="connsiteX5" fmla="*/ 7144 w 66675"/>
                <a:gd name="connsiteY5" fmla="*/ 92869 h 123825"/>
                <a:gd name="connsiteX6" fmla="*/ 35719 w 66675"/>
                <a:gd name="connsiteY6" fmla="*/ 1214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35719" y="121444"/>
                  </a:moveTo>
                  <a:cubicBezTo>
                    <a:pt x="51911" y="121444"/>
                    <a:pt x="64294" y="109061"/>
                    <a:pt x="64294" y="92869"/>
                  </a:cubicBezTo>
                  <a:lnTo>
                    <a:pt x="64294" y="35719"/>
                  </a:lnTo>
                  <a:cubicBezTo>
                    <a:pt x="64294" y="19526"/>
                    <a:pt x="51911" y="7144"/>
                    <a:pt x="35719" y="7144"/>
                  </a:cubicBezTo>
                  <a:cubicBezTo>
                    <a:pt x="19526" y="7144"/>
                    <a:pt x="7144" y="19526"/>
                    <a:pt x="7144" y="35719"/>
                  </a:cubicBezTo>
                  <a:lnTo>
                    <a:pt x="7144" y="92869"/>
                  </a:lnTo>
                  <a:cubicBezTo>
                    <a:pt x="7144" y="109061"/>
                    <a:pt x="19526" y="121444"/>
                    <a:pt x="35719" y="121444"/>
                  </a:cubicBezTo>
                  <a:close/>
                </a:path>
              </a:pathLst>
            </a:custGeom>
            <a:grpFill/>
            <a:ln w="9525" cap="flat">
              <a:noFill/>
              <a:prstDash val="solid"/>
              <a:miter/>
            </a:ln>
          </p:spPr>
          <p:txBody>
            <a:bodyPr rtlCol="0" anchor="ctr"/>
            <a:lstStyle/>
            <a:p>
              <a:endParaRPr lang="el-GR"/>
            </a:p>
          </p:txBody>
        </p:sp>
        <p:sp>
          <p:nvSpPr>
            <p:cNvPr id="28" name="Ελεύθερη σχεδίαση: Σχήμα 27"/>
            <p:cNvSpPr/>
            <p:nvPr/>
          </p:nvSpPr>
          <p:spPr>
            <a:xfrm>
              <a:off x="6065006" y="3455156"/>
              <a:ext cx="657225" cy="142875"/>
            </a:xfrm>
            <a:custGeom>
              <a:avLst/>
              <a:gdLst>
                <a:gd name="connsiteX0" fmla="*/ 578644 w 657225"/>
                <a:gd name="connsiteY0" fmla="*/ 7144 h 142875"/>
                <a:gd name="connsiteX1" fmla="*/ 578644 w 657225"/>
                <a:gd name="connsiteY1" fmla="*/ 35719 h 142875"/>
                <a:gd name="connsiteX2" fmla="*/ 511969 w 657225"/>
                <a:gd name="connsiteY2" fmla="*/ 102394 h 142875"/>
                <a:gd name="connsiteX3" fmla="*/ 445294 w 657225"/>
                <a:gd name="connsiteY3" fmla="*/ 35719 h 142875"/>
                <a:gd name="connsiteX4" fmla="*/ 445294 w 657225"/>
                <a:gd name="connsiteY4" fmla="*/ 7144 h 142875"/>
                <a:gd name="connsiteX5" fmla="*/ 216694 w 657225"/>
                <a:gd name="connsiteY5" fmla="*/ 7144 h 142875"/>
                <a:gd name="connsiteX6" fmla="*/ 216694 w 657225"/>
                <a:gd name="connsiteY6" fmla="*/ 35719 h 142875"/>
                <a:gd name="connsiteX7" fmla="*/ 150019 w 657225"/>
                <a:gd name="connsiteY7" fmla="*/ 102394 h 142875"/>
                <a:gd name="connsiteX8" fmla="*/ 83344 w 657225"/>
                <a:gd name="connsiteY8" fmla="*/ 35719 h 142875"/>
                <a:gd name="connsiteX9" fmla="*/ 83344 w 657225"/>
                <a:gd name="connsiteY9" fmla="*/ 7144 h 142875"/>
                <a:gd name="connsiteX10" fmla="*/ 7144 w 657225"/>
                <a:gd name="connsiteY10" fmla="*/ 7144 h 142875"/>
                <a:gd name="connsiteX11" fmla="*/ 7144 w 657225"/>
                <a:gd name="connsiteY11" fmla="*/ 140494 h 142875"/>
                <a:gd name="connsiteX12" fmla="*/ 654844 w 657225"/>
                <a:gd name="connsiteY12" fmla="*/ 140494 h 142875"/>
                <a:gd name="connsiteX13" fmla="*/ 654844 w 657225"/>
                <a:gd name="connsiteY13" fmla="*/ 7144 h 142875"/>
                <a:gd name="connsiteX14" fmla="*/ 578644 w 657225"/>
                <a:gd name="connsiteY14"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7225" h="142875">
                  <a:moveTo>
                    <a:pt x="578644" y="7144"/>
                  </a:moveTo>
                  <a:lnTo>
                    <a:pt x="578644" y="35719"/>
                  </a:lnTo>
                  <a:cubicBezTo>
                    <a:pt x="578644" y="72866"/>
                    <a:pt x="549116" y="102394"/>
                    <a:pt x="511969" y="102394"/>
                  </a:cubicBezTo>
                  <a:cubicBezTo>
                    <a:pt x="474821" y="102394"/>
                    <a:pt x="445294" y="72866"/>
                    <a:pt x="445294" y="35719"/>
                  </a:cubicBezTo>
                  <a:lnTo>
                    <a:pt x="445294" y="7144"/>
                  </a:lnTo>
                  <a:lnTo>
                    <a:pt x="216694" y="7144"/>
                  </a:lnTo>
                  <a:lnTo>
                    <a:pt x="216694" y="35719"/>
                  </a:lnTo>
                  <a:cubicBezTo>
                    <a:pt x="216694" y="72866"/>
                    <a:pt x="187166" y="102394"/>
                    <a:pt x="150019" y="102394"/>
                  </a:cubicBezTo>
                  <a:cubicBezTo>
                    <a:pt x="112871" y="102394"/>
                    <a:pt x="83344" y="72866"/>
                    <a:pt x="83344" y="35719"/>
                  </a:cubicBezTo>
                  <a:lnTo>
                    <a:pt x="83344" y="7144"/>
                  </a:lnTo>
                  <a:lnTo>
                    <a:pt x="7144" y="7144"/>
                  </a:lnTo>
                  <a:lnTo>
                    <a:pt x="7144" y="140494"/>
                  </a:lnTo>
                  <a:lnTo>
                    <a:pt x="654844" y="140494"/>
                  </a:lnTo>
                  <a:lnTo>
                    <a:pt x="654844" y="7144"/>
                  </a:lnTo>
                  <a:lnTo>
                    <a:pt x="578644" y="7144"/>
                  </a:lnTo>
                  <a:close/>
                </a:path>
              </a:pathLst>
            </a:custGeom>
            <a:grpFill/>
            <a:ln w="9525" cap="flat">
              <a:noFill/>
              <a:prstDash val="solid"/>
              <a:miter/>
            </a:ln>
          </p:spPr>
          <p:txBody>
            <a:bodyPr rtlCol="0" anchor="ctr"/>
            <a:lstStyle/>
            <a:p>
              <a:endParaRPr lang="el-GR" dirty="0"/>
            </a:p>
          </p:txBody>
        </p:sp>
      </p:gr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9" name="Ορθογώνιο 28">
            <a:extLst>
              <a:ext uri="{FF2B5EF4-FFF2-40B4-BE49-F238E27FC236}">
                <a16:creationId xmlns="" xmlns:a16="http://schemas.microsoft.com/office/drawing/2014/main" id="{A287573F-50A1-4089-B3D6-C703EE749EA7}"/>
              </a:ext>
            </a:extLst>
          </p:cNvPr>
          <p:cNvSpPr/>
          <p:nvPr/>
        </p:nvSpPr>
        <p:spPr>
          <a:xfrm>
            <a:off x="5291267" y="4588736"/>
            <a:ext cx="1606023" cy="830997"/>
          </a:xfrm>
          <a:prstGeom prst="rect">
            <a:avLst/>
          </a:prstGeom>
        </p:spPr>
        <p:txBody>
          <a:bodyPr wrap="square">
            <a:spAutoFit/>
          </a:bodyPr>
          <a:lstStyle/>
          <a:p>
            <a:pPr algn="ctr"/>
            <a:r>
              <a:rPr lang="el-GR" sz="1600" dirty="0">
                <a:solidFill>
                  <a:schemeClr val="tx1">
                    <a:lumMod val="65000"/>
                    <a:lumOff val="35000"/>
                  </a:schemeClr>
                </a:solidFill>
              </a:rPr>
              <a:t>ή ομάδα παρόμοιων προϊόντων</a:t>
            </a:r>
          </a:p>
        </p:txBody>
      </p:sp>
      <p:sp>
        <p:nvSpPr>
          <p:cNvPr id="31" name="Ορθογώνιο 30">
            <a:extLst>
              <a:ext uri="{FF2B5EF4-FFF2-40B4-BE49-F238E27FC236}">
                <a16:creationId xmlns="" xmlns:a16="http://schemas.microsoft.com/office/drawing/2014/main" id="{320A741E-5A1F-4809-9D7A-EA5808E834CC}"/>
              </a:ext>
            </a:extLst>
          </p:cNvPr>
          <p:cNvSpPr/>
          <p:nvPr/>
        </p:nvSpPr>
        <p:spPr>
          <a:xfrm>
            <a:off x="7625193" y="4567510"/>
            <a:ext cx="1606023" cy="830997"/>
          </a:xfrm>
          <a:prstGeom prst="rect">
            <a:avLst/>
          </a:prstGeom>
        </p:spPr>
        <p:txBody>
          <a:bodyPr wrap="square">
            <a:spAutoFit/>
          </a:bodyPr>
          <a:lstStyle/>
          <a:p>
            <a:pPr algn="ctr"/>
            <a:r>
              <a:rPr lang="el-GR" sz="1600" dirty="0">
                <a:solidFill>
                  <a:schemeClr val="tx1">
                    <a:lumMod val="65000"/>
                    <a:lumOff val="35000"/>
                  </a:schemeClr>
                </a:solidFill>
              </a:rPr>
              <a:t>ή ομάδα παρεμφερών έργων</a:t>
            </a:r>
          </a:p>
        </p:txBody>
      </p:sp>
      <p:sp>
        <p:nvSpPr>
          <p:cNvPr id="3" name="Ορθογώνιο 2">
            <a:extLst>
              <a:ext uri="{FF2B5EF4-FFF2-40B4-BE49-F238E27FC236}">
                <a16:creationId xmlns="" xmlns:a16="http://schemas.microsoft.com/office/drawing/2014/main" id="{A1A09EA9-58BE-43E9-88A9-F1DDE1FB382A}"/>
              </a:ext>
            </a:extLst>
          </p:cNvPr>
          <p:cNvSpPr/>
          <p:nvPr/>
        </p:nvSpPr>
        <p:spPr>
          <a:xfrm>
            <a:off x="6397192" y="6018496"/>
            <a:ext cx="4585522" cy="584775"/>
          </a:xfrm>
          <a:prstGeom prst="rect">
            <a:avLst/>
          </a:prstGeom>
        </p:spPr>
        <p:txBody>
          <a:bodyPr wrap="square">
            <a:spAutoFit/>
          </a:bodyPr>
          <a:lstStyle/>
          <a:p>
            <a:pPr algn="ctr"/>
            <a:r>
              <a:rPr lang="el-GR" sz="1600" dirty="0">
                <a:solidFill>
                  <a:schemeClr val="tx1">
                    <a:lumMod val="75000"/>
                    <a:lumOff val="25000"/>
                  </a:schemeClr>
                </a:solidFill>
                <a:latin typeface="+mj-lt"/>
              </a:rPr>
              <a:t>Να ανατίθεται σε μία μόνο ομάδα ατόμων ή τμήμα της επιχείρησης</a:t>
            </a:r>
          </a:p>
        </p:txBody>
      </p:sp>
      <p:pic>
        <p:nvPicPr>
          <p:cNvPr id="1026" name="Picture 2" descr="Î£ÏÎµÏÎ¹ÎºÎ® ÎµÎ¹ÎºÏÎ½Î±">
            <a:extLst>
              <a:ext uri="{FF2B5EF4-FFF2-40B4-BE49-F238E27FC236}">
                <a16:creationId xmlns="" xmlns:a16="http://schemas.microsoft.com/office/drawing/2014/main" id="{171ABEA0-C432-4C24-8795-1442A1271432}"/>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277950" y="175365"/>
            <a:ext cx="4572000" cy="6518736"/>
          </a:xfrm>
          <a:prstGeom prst="rect">
            <a:avLst/>
          </a:prstGeom>
          <a:noFill/>
          <a:ln>
            <a:solidFill>
              <a:schemeClr val="bg2">
                <a:lumMod val="50000"/>
              </a:schemeClr>
            </a:solidFill>
          </a:ln>
          <a:extLst>
            <a:ext uri="{909E8E84-426E-40DD-AFC4-6F175D3DCCD1}">
              <a14:hiddenFill xmlns="" xmlns:a14="http://schemas.microsoft.com/office/drawing/2010/main">
                <a:solidFill>
                  <a:srgbClr val="FFFFFF"/>
                </a:solidFill>
              </a14:hiddenFill>
            </a:ext>
          </a:extLst>
        </p:spPr>
      </p:pic>
      <p:pic>
        <p:nvPicPr>
          <p:cNvPr id="9" name="Γραφικό 8" descr="Τσάντα αγορών">
            <a:extLst>
              <a:ext uri="{FF2B5EF4-FFF2-40B4-BE49-F238E27FC236}">
                <a16:creationId xmlns="" xmlns:a16="http://schemas.microsoft.com/office/drawing/2014/main" id="{FE1882E0-E92A-4A8D-B943-6EDC8A66E36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783892" y="2886568"/>
            <a:ext cx="720371" cy="720371"/>
          </a:xfrm>
          <a:prstGeom prst="rect">
            <a:avLst/>
          </a:prstGeom>
        </p:spPr>
      </p:pic>
      <p:pic>
        <p:nvPicPr>
          <p:cNvPr id="11" name="Γραφικό 10" descr="Μονό γρανάζι">
            <a:extLst>
              <a:ext uri="{FF2B5EF4-FFF2-40B4-BE49-F238E27FC236}">
                <a16:creationId xmlns="" xmlns:a16="http://schemas.microsoft.com/office/drawing/2014/main" id="{06A8A6F8-28CC-40FA-8A29-E84E18B98C7B}"/>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8028063" y="2805415"/>
            <a:ext cx="801524" cy="801524"/>
          </a:xfrm>
          <a:prstGeom prst="rect">
            <a:avLst/>
          </a:prstGeom>
        </p:spPr>
      </p:pic>
      <p:sp>
        <p:nvSpPr>
          <p:cNvPr id="39" name="Ορθογώνιο 6">
            <a:extLst>
              <a:ext uri="{FF2B5EF4-FFF2-40B4-BE49-F238E27FC236}">
                <a16:creationId xmlns="" xmlns:a16="http://schemas.microsoft.com/office/drawing/2014/main" id="{9997245E-10E3-4F87-B553-3AC3EEADD647}"/>
              </a:ext>
            </a:extLst>
          </p:cNvPr>
          <p:cNvSpPr/>
          <p:nvPr/>
        </p:nvSpPr>
        <p:spPr>
          <a:xfrm flipV="1">
            <a:off x="341798" y="296940"/>
            <a:ext cx="4419091"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40" name="Ορθογώνιο 6">
            <a:extLst>
              <a:ext uri="{FF2B5EF4-FFF2-40B4-BE49-F238E27FC236}">
                <a16:creationId xmlns="" xmlns:a16="http://schemas.microsoft.com/office/drawing/2014/main" id="{A1DCF831-F11F-433B-9DDF-4B311317EE73}"/>
              </a:ext>
            </a:extLst>
          </p:cNvPr>
          <p:cNvSpPr/>
          <p:nvPr/>
        </p:nvSpPr>
        <p:spPr>
          <a:xfrm>
            <a:off x="368619" y="6431015"/>
            <a:ext cx="4382630" cy="161206"/>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Tree>
    <p:extLst>
      <p:ext uri="{BB962C8B-B14F-4D97-AF65-F5344CB8AC3E}">
        <p14:creationId xmlns="" xmlns:p14="http://schemas.microsoft.com/office/powerpoint/2010/main" val="15339900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8062" y="471628"/>
            <a:ext cx="11340000" cy="432000"/>
          </a:xfrm>
        </p:spPr>
        <p:txBody>
          <a:bodyPr rtlCol="0"/>
          <a:lstStyle/>
          <a:p>
            <a:pPr algn="ctr"/>
            <a:r>
              <a:rPr lang="el-GR" sz="2400" b="1" dirty="0">
                <a:solidFill>
                  <a:schemeClr val="tx1">
                    <a:lumMod val="65000"/>
                    <a:lumOff val="35000"/>
                  </a:schemeClr>
                </a:solidFill>
              </a:rPr>
              <a:t>Δημιουργία Αυτοδύναμων Τμημάτων </a:t>
            </a:r>
            <a:r>
              <a:rPr lang="en-US" sz="2400" b="1" dirty="0">
                <a:solidFill>
                  <a:schemeClr val="tx1">
                    <a:lumMod val="65000"/>
                    <a:lumOff val="35000"/>
                  </a:schemeClr>
                </a:solidFill>
              </a:rPr>
              <a:t>&amp;</a:t>
            </a:r>
            <a:r>
              <a:rPr lang="el-GR" sz="2400" b="1" dirty="0">
                <a:solidFill>
                  <a:schemeClr val="tx1">
                    <a:lumMod val="65000"/>
                    <a:lumOff val="35000"/>
                  </a:schemeClr>
                </a:solidFill>
              </a:rPr>
              <a:t> Δραστηριοτήτων</a:t>
            </a:r>
            <a:endParaRPr lang="el-GR" sz="2400" dirty="0">
              <a:solidFill>
                <a:schemeClr val="tx1">
                  <a:lumMod val="65000"/>
                  <a:lumOff val="35000"/>
                </a:schemeClr>
              </a:solidFill>
            </a:endParaRP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62</a:t>
            </a:fld>
            <a:endParaRPr lang="el-GR" dirty="0"/>
          </a:p>
        </p:txBody>
      </p:sp>
      <p:sp>
        <p:nvSpPr>
          <p:cNvPr id="6" name="Θέση περιεχομένου 5"/>
          <p:cNvSpPr>
            <a:spLocks noGrp="1"/>
          </p:cNvSpPr>
          <p:nvPr>
            <p:ph idx="14"/>
          </p:nvPr>
        </p:nvSpPr>
        <p:spPr>
          <a:xfrm>
            <a:off x="794569" y="2673625"/>
            <a:ext cx="2975206" cy="4020474"/>
          </a:xfrm>
          <a:noFill/>
          <a:ln>
            <a:solidFill>
              <a:schemeClr val="bg1">
                <a:lumMod val="85000"/>
              </a:schemeClr>
            </a:solidFill>
          </a:ln>
        </p:spPr>
        <p:txBody>
          <a:bodyPr vert="horz" lIns="136800" tIns="252000" rIns="136800" bIns="0" rtlCol="0">
            <a:noAutofit/>
          </a:bodyPr>
          <a:lstStyle/>
          <a:p>
            <a:pPr marL="0" indent="0" algn="ctr">
              <a:buClr>
                <a:schemeClr val="accent1"/>
              </a:buClr>
              <a:buNone/>
            </a:pPr>
            <a:r>
              <a:rPr lang="el-GR" sz="1600" dirty="0"/>
              <a:t>Αυτή η στρατηγική περιέχει την πιθανή επιλογή μιας οργανωτικής δομής με </a:t>
            </a:r>
            <a:r>
              <a:rPr lang="el-GR" sz="1600" dirty="0" smtClean="0"/>
              <a:t>τμηματοποίηση </a:t>
            </a:r>
            <a:r>
              <a:rPr lang="el-GR" sz="1600" dirty="0"/>
              <a:t>κατά προϊόντα αντί μιας οργανωτικής δομής με τμηματοποίηση κατά λειτουργίες</a:t>
            </a:r>
          </a:p>
        </p:txBody>
      </p:sp>
      <p:sp>
        <p:nvSpPr>
          <p:cNvPr id="7" name="Θέση περιεχομένου 6"/>
          <p:cNvSpPr>
            <a:spLocks noGrp="1"/>
          </p:cNvSpPr>
          <p:nvPr>
            <p:ph idx="15"/>
          </p:nvPr>
        </p:nvSpPr>
        <p:spPr>
          <a:xfrm>
            <a:off x="4614397" y="2673626"/>
            <a:ext cx="2975206" cy="4020474"/>
          </a:xfrm>
          <a:noFill/>
          <a:ln>
            <a:solidFill>
              <a:schemeClr val="bg1">
                <a:lumMod val="85000"/>
              </a:schemeClr>
            </a:solidFill>
          </a:ln>
        </p:spPr>
        <p:txBody>
          <a:bodyPr vert="horz" lIns="136800" tIns="252000" rIns="136800" bIns="0" rtlCol="0">
            <a:noAutofit/>
          </a:bodyPr>
          <a:lstStyle/>
          <a:p>
            <a:pPr marL="0" indent="0" algn="ctr">
              <a:buClr>
                <a:schemeClr val="accent1"/>
              </a:buClr>
              <a:buNone/>
            </a:pPr>
            <a:r>
              <a:rPr lang="el-GR" sz="1600" dirty="0"/>
              <a:t>Η αναδιοργάνωση μιας επιχείρησης σε οργανωτική δομή κατά προϊόντα δίνει στην επιχείρηση τη δυνατότητα να επιτύχει το επιθυμητό επίπεδο ευελιξίας </a:t>
            </a:r>
            <a:r>
              <a:rPr lang="en-US" sz="1600" dirty="0"/>
              <a:t>&amp;</a:t>
            </a:r>
            <a:r>
              <a:rPr lang="el-GR" sz="1600" dirty="0"/>
              <a:t> προσαρμοστικότητας για την κάθε γραμμή παραγωγής ενός προϊόντος</a:t>
            </a:r>
          </a:p>
        </p:txBody>
      </p:sp>
      <p:sp>
        <p:nvSpPr>
          <p:cNvPr id="12" name="TextBox 11"/>
          <p:cNvSpPr txBox="1"/>
          <p:nvPr/>
        </p:nvSpPr>
        <p:spPr>
          <a:xfrm>
            <a:off x="9835978" y="6116595"/>
            <a:ext cx="1368797"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8" name="Θέση περιεχομένου 7"/>
          <p:cNvSpPr>
            <a:spLocks noGrp="1"/>
          </p:cNvSpPr>
          <p:nvPr>
            <p:ph idx="16"/>
          </p:nvPr>
        </p:nvSpPr>
        <p:spPr>
          <a:xfrm>
            <a:off x="8434225" y="2673626"/>
            <a:ext cx="2975206" cy="4020475"/>
          </a:xfrm>
          <a:noFill/>
        </p:spPr>
        <p:txBody>
          <a:bodyPr rtlCol="0"/>
          <a:lstStyle/>
          <a:p>
            <a:pPr marL="0" indent="0" algn="ctr">
              <a:buNone/>
            </a:pPr>
            <a:r>
              <a:rPr lang="el-GR" sz="1600" dirty="0"/>
              <a:t>Σε όρους απαιτούμενης ποσότητας διακίνησης-επεξεργασίας πληροφόρησης, που συνδέεται με την αβεβαιότητα του μεταβαλλόμενου εξωτερικού περιβάλλοντος, είναι φανερό ότι οι προϊστάμενοι των αυτοδύναμων τμημάτων σε μια επιχείρηση, με οργανωτική δομή κατά προϊόντα, αντιμετωπίζουν λιγότερη αβεβαιότητα, από τους προϊσταμένους των τμημάτων μιας ίδιας επιχείρησης με οργανωτική δομή κατά λειτουργίες</a:t>
            </a:r>
          </a:p>
        </p:txBody>
      </p:sp>
      <p:pic>
        <p:nvPicPr>
          <p:cNvPr id="9" name="Γραφικό 8" descr="Δίκτυο">
            <a:extLst>
              <a:ext uri="{FF2B5EF4-FFF2-40B4-BE49-F238E27FC236}">
                <a16:creationId xmlns="" xmlns:a16="http://schemas.microsoft.com/office/drawing/2014/main" id="{54DFF4C8-649C-4258-B0C6-D78D81DA2FD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812972" y="1689216"/>
            <a:ext cx="738524" cy="738524"/>
          </a:xfrm>
          <a:prstGeom prst="rect">
            <a:avLst/>
          </a:prstGeom>
        </p:spPr>
      </p:pic>
      <p:pic>
        <p:nvPicPr>
          <p:cNvPr id="11" name="Γραφικό 10" descr="Παζλ">
            <a:extLst>
              <a:ext uri="{FF2B5EF4-FFF2-40B4-BE49-F238E27FC236}">
                <a16:creationId xmlns="" xmlns:a16="http://schemas.microsoft.com/office/drawing/2014/main" id="{ECF1DBF5-C247-49D3-B68F-DD9FFE2672C3}"/>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640504" y="1689216"/>
            <a:ext cx="738524" cy="738524"/>
          </a:xfrm>
          <a:prstGeom prst="rect">
            <a:avLst/>
          </a:prstGeom>
        </p:spPr>
      </p:pic>
      <p:pic>
        <p:nvPicPr>
          <p:cNvPr id="14" name="Γραφικό 13" descr="Νερό">
            <a:extLst>
              <a:ext uri="{FF2B5EF4-FFF2-40B4-BE49-F238E27FC236}">
                <a16:creationId xmlns="" xmlns:a16="http://schemas.microsoft.com/office/drawing/2014/main" id="{F2DA2435-839D-4943-91DF-D5CFE3AAFD1C}"/>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726738" y="1689216"/>
            <a:ext cx="738524" cy="738524"/>
          </a:xfrm>
          <a:prstGeom prst="rect">
            <a:avLst/>
          </a:prstGeom>
        </p:spPr>
      </p:pic>
    </p:spTree>
    <p:extLst>
      <p:ext uri="{BB962C8B-B14F-4D97-AF65-F5344CB8AC3E}">
        <p14:creationId xmlns="" xmlns:p14="http://schemas.microsoft.com/office/powerpoint/2010/main" val="13470585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pPr algn="ctr"/>
            <a:endParaRPr lang="el-GR" sz="2400" b="1" i="1"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63</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4680693"/>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71743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Θέση περιεχομένου 5"/>
          <p:cNvSpPr txBox="1"/>
          <p:nvPr/>
        </p:nvSpPr>
        <p:spPr>
          <a:xfrm>
            <a:off x="771202" y="2642490"/>
            <a:ext cx="5477198" cy="2800718"/>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l-GR" dirty="0"/>
              <a:t>Παροχή σε κάθε οργανωτική μονάδα των απαραίτητων πόρων για να εκτελέσει το καθήκον της</a:t>
            </a:r>
            <a:endParaRPr lang="en-US" dirty="0"/>
          </a:p>
          <a:p>
            <a:pPr marL="0" indent="0">
              <a:buNone/>
            </a:pPr>
            <a:endParaRPr lang="el-GR" dirty="0"/>
          </a:p>
          <a:p>
            <a:pPr marL="0" indent="0">
              <a:buNone/>
            </a:pPr>
            <a:endParaRPr lang="el-GR" sz="1600" noProof="1"/>
          </a:p>
          <a:p>
            <a:r>
              <a:rPr lang="el-GR" dirty="0"/>
              <a:t>Μεταβολή από οργάνωση κατά λειτουργία  σε οργάνωση κατά προϊόν ή έργο</a:t>
            </a:r>
          </a:p>
          <a:p>
            <a:pPr marL="0" indent="0">
              <a:spcBef>
                <a:spcPts val="0"/>
              </a:spcBef>
              <a:spcAft>
                <a:spcPts val="1500"/>
              </a:spcAft>
              <a:buFont typeface="Calibri" panose="020F0502020204030204" pitchFamily="34" charset="0"/>
              <a:buNone/>
            </a:pPr>
            <a:endParaRPr lang="el-GR" sz="1600" noProof="1"/>
          </a:p>
        </p:txBody>
      </p:sp>
      <p:sp>
        <p:nvSpPr>
          <p:cNvPr id="18" name="TextBox 17"/>
          <p:cNvSpPr txBox="1"/>
          <p:nvPr/>
        </p:nvSpPr>
        <p:spPr>
          <a:xfrm>
            <a:off x="9737124" y="6028695"/>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pic>
        <p:nvPicPr>
          <p:cNvPr id="2052" name="Picture 4" descr="Î£ÏÎµÏÎ¹ÎºÎ® ÎµÎ¹ÎºÏÎ½Î±">
            <a:extLst>
              <a:ext uri="{FF2B5EF4-FFF2-40B4-BE49-F238E27FC236}">
                <a16:creationId xmlns="" xmlns:a16="http://schemas.microsoft.com/office/drawing/2014/main" id="{4948753D-1F28-4CC9-8B56-5F26A51D6698}"/>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545228" y="899869"/>
            <a:ext cx="4145191" cy="3809917"/>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Ορθογώνιο 10">
            <a:extLst>
              <a:ext uri="{FF2B5EF4-FFF2-40B4-BE49-F238E27FC236}">
                <a16:creationId xmlns="" xmlns:a16="http://schemas.microsoft.com/office/drawing/2014/main" id="{FFDAC4B4-74C0-435E-A8A9-55B2023BADFF}"/>
              </a:ext>
            </a:extLst>
          </p:cNvPr>
          <p:cNvSpPr/>
          <p:nvPr/>
        </p:nvSpPr>
        <p:spPr>
          <a:xfrm>
            <a:off x="461801" y="780682"/>
            <a:ext cx="6096000" cy="707886"/>
          </a:xfrm>
          <a:prstGeom prst="rect">
            <a:avLst/>
          </a:prstGeom>
        </p:spPr>
        <p:txBody>
          <a:bodyPr>
            <a:spAutoFit/>
          </a:bodyPr>
          <a:lstStyle/>
          <a:p>
            <a:pPr algn="ctr"/>
            <a:r>
              <a:rPr lang="el-GR" sz="2000" b="1" spc="-100" dirty="0">
                <a:solidFill>
                  <a:schemeClr val="tx1">
                    <a:lumMod val="65000"/>
                    <a:lumOff val="35000"/>
                  </a:schemeClr>
                </a:solidFill>
                <a:latin typeface="+mj-lt"/>
                <a:ea typeface="+mj-ea"/>
                <a:cs typeface="+mj-cs"/>
              </a:rPr>
              <a:t>Σύνοψη Μείωση των Απαιτήσεων για Διακίνηση-Επεξεργασία της πληροφόρησης</a:t>
            </a:r>
          </a:p>
        </p:txBody>
      </p:sp>
    </p:spTree>
    <p:extLst>
      <p:ext uri="{BB962C8B-B14F-4D97-AF65-F5344CB8AC3E}">
        <p14:creationId xmlns="" xmlns:p14="http://schemas.microsoft.com/office/powerpoint/2010/main" val="3970105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Î£ÏÎµÏÎ¹ÎºÎ® ÎµÎ¹ÎºÏÎ½Î±">
            <a:extLst>
              <a:ext uri="{FF2B5EF4-FFF2-40B4-BE49-F238E27FC236}">
                <a16:creationId xmlns="" xmlns:a16="http://schemas.microsoft.com/office/drawing/2014/main" id="{F64416F6-CEA8-42EE-A868-32B6CB637CBF}"/>
              </a:ext>
            </a:extLst>
          </p:cNvPr>
          <p:cNvPicPr>
            <a:picLocks noChangeAspect="1" noChangeArrowheads="1"/>
          </p:cNvPicPr>
          <p:nvPr/>
        </p:nvPicPr>
        <p:blipFill>
          <a:blip r:embed="rId3">
            <a:extLst>
              <a:ext uri="{BEBA8EAE-BF5A-486C-A8C5-ECC9F3942E4B}">
                <a14:imgProps xmlns="" xmlns:a14="http://schemas.microsoft.com/office/drawing/2010/main">
                  <a14:imgLayer r:embed="rId4">
                    <a14:imgEffect>
                      <a14:colorTemperature colorTemp="11200"/>
                    </a14:imgEffect>
                    <a14:imgEffect>
                      <a14:saturation sat="0"/>
                    </a14:imgEffect>
                  </a14:imgLayer>
                </a14:imgProps>
              </a:ext>
              <a:ext uri="{28A0092B-C50C-407E-A947-70E740481C1C}">
                <a14:useLocalDpi xmlns="" xmlns:a14="http://schemas.microsoft.com/office/drawing/2010/main" val="0"/>
              </a:ext>
            </a:extLst>
          </a:blip>
          <a:srcRect/>
          <a:stretch>
            <a:fillRect/>
          </a:stretch>
        </p:blipFill>
        <p:spPr bwMode="auto">
          <a:xfrm>
            <a:off x="-41474" y="-1"/>
            <a:ext cx="12233474" cy="6047769"/>
          </a:xfrm>
          <a:prstGeom prst="rect">
            <a:avLst/>
          </a:prstGeom>
          <a:noFill/>
          <a:extLst>
            <a:ext uri="{909E8E84-426E-40DD-AFC4-6F175D3DCCD1}">
              <a14:hiddenFill xmlns="" xmlns:a14="http://schemas.microsoft.com/office/drawing/2010/main">
                <a:solidFill>
                  <a:srgbClr val="FFFFFF"/>
                </a:solidFill>
              </a14:hiddenFill>
            </a:ext>
          </a:extLst>
        </p:spPr>
      </p:pic>
      <p:sp>
        <p:nvSpPr>
          <p:cNvPr id="3" name="Τίτλος 2"/>
          <p:cNvSpPr>
            <a:spLocks noGrp="1"/>
          </p:cNvSpPr>
          <p:nvPr>
            <p:ph type="ctrTitle"/>
          </p:nvPr>
        </p:nvSpPr>
        <p:spPr>
          <a:xfrm>
            <a:off x="7189200" y="163897"/>
            <a:ext cx="4860000" cy="5724000"/>
          </a:xfrm>
        </p:spPr>
        <p:txBody>
          <a:bodyPr rtlCol="0"/>
          <a:lstStyle/>
          <a:p>
            <a:pPr algn="ctr"/>
            <a:r>
              <a:rPr lang="el-GR" sz="2800" dirty="0"/>
              <a:t>Συνολική Απόπειρα Προσέγγισης του Οργανωτικού Σχεδιασμού</a:t>
            </a:r>
            <a:endParaRPr lang="el-GR" sz="4000" dirty="0"/>
          </a:p>
        </p:txBody>
      </p:sp>
      <p:sp>
        <p:nvSpPr>
          <p:cNvPr id="9" name="Ορθογώνιο 6" descr="Διαχωριστική γραμμή επισήμανσης"/>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8" name="Ορθογώνιο 6" descr="Διαχωριστικό επισήμανσης κάτω εικόνας"/>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6" name="Θέση υποσέλιδου 5"/>
          <p:cNvSpPr>
            <a:spLocks noGrp="1"/>
          </p:cNvSpPr>
          <p:nvPr>
            <p:ph type="ftr" sz="quarter" idx="12"/>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64</a:t>
            </a:fld>
            <a:endParaRPr lang="el-GR" dirty="0"/>
          </a:p>
        </p:txBody>
      </p:sp>
      <p:sp>
        <p:nvSpPr>
          <p:cNvPr id="12" name="TextBox 11">
            <a:extLst>
              <a:ext uri="{FF2B5EF4-FFF2-40B4-BE49-F238E27FC236}">
                <a16:creationId xmlns="" xmlns:a16="http://schemas.microsoft.com/office/drawing/2014/main" id="{0D03C653-34F3-4F70-A680-178DA2BD022D}"/>
              </a:ext>
            </a:extLst>
          </p:cNvPr>
          <p:cNvSpPr txBox="1"/>
          <p:nvPr/>
        </p:nvSpPr>
        <p:spPr>
          <a:xfrm>
            <a:off x="9551774" y="6073017"/>
            <a:ext cx="1653002"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4" name="Θέση εικόνας 3">
            <a:extLst>
              <a:ext uri="{FF2B5EF4-FFF2-40B4-BE49-F238E27FC236}">
                <a16:creationId xmlns="" xmlns:a16="http://schemas.microsoft.com/office/drawing/2014/main" id="{D7DFC7B3-A821-4293-A9C2-1EC0D4DAFE58}"/>
              </a:ext>
            </a:extLst>
          </p:cNvPr>
          <p:cNvSpPr>
            <a:spLocks noGrp="1"/>
          </p:cNvSpPr>
          <p:nvPr>
            <p:ph type="pic" sz="quarter" idx="14"/>
          </p:nvPr>
        </p:nvSpPr>
        <p:spPr/>
      </p:sp>
      <p:pic>
        <p:nvPicPr>
          <p:cNvPr id="16" name="Picture 10" descr="Î£ÏÎµÏÎ¹ÎºÎ® ÎµÎ¹ÎºÏÎ½Î±">
            <a:extLst>
              <a:ext uri="{FF2B5EF4-FFF2-40B4-BE49-F238E27FC236}">
                <a16:creationId xmlns="" xmlns:a16="http://schemas.microsoft.com/office/drawing/2014/main" id="{EF1F04ED-4CDE-457F-822D-1C175CDC7F03}"/>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549560" y="495502"/>
            <a:ext cx="4139279" cy="241003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753673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848E8520-E182-4BF7-9FFF-B0C29435A779}"/>
              </a:ext>
            </a:extLst>
          </p:cNvPr>
          <p:cNvSpPr txBox="1"/>
          <p:nvPr/>
        </p:nvSpPr>
        <p:spPr>
          <a:xfrm>
            <a:off x="4108531" y="563672"/>
            <a:ext cx="3006246" cy="1077218"/>
          </a:xfrm>
          <a:prstGeom prst="rect">
            <a:avLst/>
          </a:prstGeom>
          <a:noFill/>
        </p:spPr>
        <p:txBody>
          <a:bodyPr wrap="square" rtlCol="0">
            <a:spAutoFit/>
          </a:bodyPr>
          <a:lstStyle/>
          <a:p>
            <a:pPr algn="ctr"/>
            <a:r>
              <a:rPr lang="el-GR" sz="1600" b="1" i="1" dirty="0">
                <a:solidFill>
                  <a:schemeClr val="bg2">
                    <a:lumMod val="25000"/>
                  </a:schemeClr>
                </a:solidFill>
              </a:rPr>
              <a:t> </a:t>
            </a:r>
            <a:r>
              <a:rPr lang="el-GR" sz="1600" b="1" dirty="0">
                <a:solidFill>
                  <a:schemeClr val="bg2">
                    <a:lumMod val="25000"/>
                  </a:schemeClr>
                </a:solidFill>
              </a:rPr>
              <a:t>ΧΑΡΑΚΤΗΡΙΣΤΙΚΑ</a:t>
            </a:r>
            <a:endParaRPr lang="el-GR" sz="1600" dirty="0">
              <a:solidFill>
                <a:schemeClr val="bg2">
                  <a:lumMod val="25000"/>
                </a:schemeClr>
              </a:solidFill>
            </a:endParaRPr>
          </a:p>
          <a:p>
            <a:pPr algn="ctr"/>
            <a:r>
              <a:rPr lang="el-GR" sz="1600" b="1" dirty="0">
                <a:solidFill>
                  <a:schemeClr val="bg2">
                    <a:lumMod val="25000"/>
                  </a:schemeClr>
                </a:solidFill>
              </a:rPr>
              <a:t>ΕΞΩΤΕΡΙΚΟΥ</a:t>
            </a:r>
            <a:r>
              <a:rPr lang="en-US" sz="1600" dirty="0">
                <a:solidFill>
                  <a:schemeClr val="bg2">
                    <a:lumMod val="25000"/>
                  </a:schemeClr>
                </a:solidFill>
              </a:rPr>
              <a:t> </a:t>
            </a:r>
            <a:r>
              <a:rPr lang="el-GR" sz="1600" b="1" dirty="0">
                <a:solidFill>
                  <a:schemeClr val="bg2">
                    <a:lumMod val="25000"/>
                  </a:schemeClr>
                </a:solidFill>
              </a:rPr>
              <a:t>ΠΕΡΙΒΑΛΛΟΝΤΟΣ</a:t>
            </a:r>
            <a:endParaRPr lang="el-GR" sz="1600" dirty="0">
              <a:solidFill>
                <a:schemeClr val="bg2">
                  <a:lumMod val="25000"/>
                </a:schemeClr>
              </a:solidFill>
            </a:endParaRPr>
          </a:p>
          <a:p>
            <a:r>
              <a:rPr lang="en-US" sz="1600" b="1" dirty="0">
                <a:solidFill>
                  <a:schemeClr val="bg2">
                    <a:lumMod val="25000"/>
                  </a:schemeClr>
                </a:solidFill>
              </a:rPr>
              <a:t>                 </a:t>
            </a:r>
            <a:r>
              <a:rPr lang="el-GR" sz="1600" b="1" dirty="0">
                <a:solidFill>
                  <a:schemeClr val="bg2">
                    <a:lumMod val="25000"/>
                  </a:schemeClr>
                </a:solidFill>
              </a:rPr>
              <a:t>*</a:t>
            </a:r>
            <a:r>
              <a:rPr lang="el-GR" sz="1600" dirty="0">
                <a:solidFill>
                  <a:schemeClr val="bg2">
                    <a:lumMod val="25000"/>
                  </a:schemeClr>
                </a:solidFill>
              </a:rPr>
              <a:t>Σταθερό</a:t>
            </a:r>
          </a:p>
          <a:p>
            <a:r>
              <a:rPr lang="en-US" sz="1600" b="1" dirty="0">
                <a:solidFill>
                  <a:schemeClr val="bg2">
                    <a:lumMod val="25000"/>
                  </a:schemeClr>
                </a:solidFill>
              </a:rPr>
              <a:t>                 </a:t>
            </a:r>
            <a:r>
              <a:rPr lang="el-GR" sz="1600" b="1" dirty="0">
                <a:solidFill>
                  <a:schemeClr val="bg2">
                    <a:lumMod val="25000"/>
                  </a:schemeClr>
                </a:solidFill>
              </a:rPr>
              <a:t>*</a:t>
            </a:r>
            <a:r>
              <a:rPr lang="el-GR" sz="1600" dirty="0">
                <a:solidFill>
                  <a:schemeClr val="bg2">
                    <a:lumMod val="25000"/>
                  </a:schemeClr>
                </a:solidFill>
              </a:rPr>
              <a:t>Μεταβαλλόμενο</a:t>
            </a:r>
          </a:p>
        </p:txBody>
      </p:sp>
      <p:sp>
        <p:nvSpPr>
          <p:cNvPr id="15" name="TextBox 14">
            <a:extLst>
              <a:ext uri="{FF2B5EF4-FFF2-40B4-BE49-F238E27FC236}">
                <a16:creationId xmlns="" xmlns:a16="http://schemas.microsoft.com/office/drawing/2014/main" id="{9B1D6303-AB0B-4801-A759-B1F47BAE0DBA}"/>
              </a:ext>
            </a:extLst>
          </p:cNvPr>
          <p:cNvSpPr txBox="1"/>
          <p:nvPr/>
        </p:nvSpPr>
        <p:spPr>
          <a:xfrm>
            <a:off x="8006212" y="563671"/>
            <a:ext cx="3492675" cy="1569660"/>
          </a:xfrm>
          <a:prstGeom prst="rect">
            <a:avLst/>
          </a:prstGeom>
          <a:noFill/>
        </p:spPr>
        <p:txBody>
          <a:bodyPr wrap="square" rtlCol="0">
            <a:spAutoFit/>
          </a:bodyPr>
          <a:lstStyle/>
          <a:p>
            <a:pPr algn="ctr"/>
            <a:r>
              <a:rPr lang="el-GR" sz="1600" b="1" i="1" dirty="0">
                <a:solidFill>
                  <a:schemeClr val="bg2">
                    <a:lumMod val="25000"/>
                  </a:schemeClr>
                </a:solidFill>
              </a:rPr>
              <a:t> </a:t>
            </a:r>
            <a:r>
              <a:rPr lang="el-GR" sz="1600" b="1" dirty="0">
                <a:solidFill>
                  <a:schemeClr val="bg2">
                    <a:lumMod val="25000"/>
                  </a:schemeClr>
                </a:solidFill>
              </a:rPr>
              <a:t>ΤΕΧΝΟΛΟΓΙΚΕΣ</a:t>
            </a:r>
            <a:r>
              <a:rPr lang="en-US" sz="1600" dirty="0">
                <a:solidFill>
                  <a:schemeClr val="bg2">
                    <a:lumMod val="25000"/>
                  </a:schemeClr>
                </a:solidFill>
              </a:rPr>
              <a:t> </a:t>
            </a:r>
          </a:p>
          <a:p>
            <a:pPr algn="ctr"/>
            <a:r>
              <a:rPr lang="el-GR" sz="1600" b="1" dirty="0">
                <a:solidFill>
                  <a:schemeClr val="bg2">
                    <a:lumMod val="25000"/>
                  </a:schemeClr>
                </a:solidFill>
              </a:rPr>
              <a:t>ΑΛΛΗΛΕΞΑΡΤΗΣΕΙΣ</a:t>
            </a:r>
            <a:endParaRPr lang="en-US" sz="1600" b="1" dirty="0">
              <a:solidFill>
                <a:schemeClr val="bg2">
                  <a:lumMod val="25000"/>
                </a:schemeClr>
              </a:solidFill>
            </a:endParaRPr>
          </a:p>
          <a:p>
            <a:r>
              <a:rPr lang="en-US" sz="1600" b="1" dirty="0">
                <a:solidFill>
                  <a:schemeClr val="bg2">
                    <a:lumMod val="25000"/>
                  </a:schemeClr>
                </a:solidFill>
              </a:rPr>
              <a:t>                </a:t>
            </a:r>
            <a:r>
              <a:rPr lang="el-GR" sz="1600" b="1" dirty="0">
                <a:solidFill>
                  <a:schemeClr val="bg2">
                    <a:lumMod val="25000"/>
                  </a:schemeClr>
                </a:solidFill>
              </a:rPr>
              <a:t>*</a:t>
            </a:r>
            <a:r>
              <a:rPr lang="el-GR" sz="1600" dirty="0">
                <a:solidFill>
                  <a:schemeClr val="bg2">
                    <a:lumMod val="25000"/>
                  </a:schemeClr>
                </a:solidFill>
              </a:rPr>
              <a:t>Απλής Συνάθροισης</a:t>
            </a:r>
            <a:endParaRPr lang="en-US" sz="1600" dirty="0">
              <a:solidFill>
                <a:schemeClr val="bg2">
                  <a:lumMod val="25000"/>
                </a:schemeClr>
              </a:solidFill>
            </a:endParaRPr>
          </a:p>
          <a:p>
            <a:r>
              <a:rPr lang="en-US" sz="1600" b="1" dirty="0">
                <a:solidFill>
                  <a:schemeClr val="bg2">
                    <a:lumMod val="25000"/>
                  </a:schemeClr>
                </a:solidFill>
              </a:rPr>
              <a:t>                </a:t>
            </a:r>
            <a:r>
              <a:rPr lang="el-GR" sz="1600" b="1" dirty="0">
                <a:solidFill>
                  <a:schemeClr val="bg2">
                    <a:lumMod val="25000"/>
                  </a:schemeClr>
                </a:solidFill>
              </a:rPr>
              <a:t>*</a:t>
            </a:r>
            <a:r>
              <a:rPr lang="el-GR" sz="1600" dirty="0">
                <a:solidFill>
                  <a:schemeClr val="bg2">
                    <a:lumMod val="25000"/>
                  </a:schemeClr>
                </a:solidFill>
              </a:rPr>
              <a:t>Σειράς</a:t>
            </a:r>
          </a:p>
          <a:p>
            <a:r>
              <a:rPr lang="en-US" sz="1600" b="1" dirty="0">
                <a:solidFill>
                  <a:schemeClr val="bg2">
                    <a:lumMod val="25000"/>
                  </a:schemeClr>
                </a:solidFill>
              </a:rPr>
              <a:t>                </a:t>
            </a:r>
            <a:r>
              <a:rPr lang="el-GR" sz="1600" b="1" dirty="0">
                <a:solidFill>
                  <a:schemeClr val="bg2">
                    <a:lumMod val="25000"/>
                  </a:schemeClr>
                </a:solidFill>
              </a:rPr>
              <a:t>*</a:t>
            </a:r>
            <a:r>
              <a:rPr lang="el-GR" sz="1600" dirty="0">
                <a:solidFill>
                  <a:schemeClr val="bg2">
                    <a:lumMod val="25000"/>
                  </a:schemeClr>
                </a:solidFill>
              </a:rPr>
              <a:t>Αμοιβαίας Αλληλεξάρτησης </a:t>
            </a:r>
          </a:p>
          <a:p>
            <a:endParaRPr lang="el-GR" sz="1600" dirty="0">
              <a:solidFill>
                <a:schemeClr val="bg2">
                  <a:lumMod val="25000"/>
                </a:schemeClr>
              </a:solidFill>
            </a:endParaRPr>
          </a:p>
        </p:txBody>
      </p:sp>
      <p:sp>
        <p:nvSpPr>
          <p:cNvPr id="16" name="Oval 4">
            <a:extLst>
              <a:ext uri="{FF2B5EF4-FFF2-40B4-BE49-F238E27FC236}">
                <a16:creationId xmlns="" xmlns:a16="http://schemas.microsoft.com/office/drawing/2014/main" id="{ADC4A23C-2F8E-4F5D-8EFE-7071443FE433}"/>
              </a:ext>
            </a:extLst>
          </p:cNvPr>
          <p:cNvSpPr/>
          <p:nvPr/>
        </p:nvSpPr>
        <p:spPr>
          <a:xfrm>
            <a:off x="6872300" y="2645638"/>
            <a:ext cx="1129956" cy="1180148"/>
          </a:xfrm>
          <a:prstGeom prst="ellipse">
            <a:avLst/>
          </a:prstGeom>
          <a:solidFill>
            <a:schemeClr val="accent4">
              <a:lumMod val="75000"/>
            </a:schemeClr>
          </a:solidFill>
          <a:ln w="28575" cap="flat" cmpd="sng">
            <a:noFill/>
            <a:prstDash val="solid"/>
            <a:headEnd type="none" w="med" len="med"/>
            <a:tailEnd type="none" w="med" len="med"/>
          </a:ln>
        </p:spPr>
      </p:sp>
      <p:sp>
        <p:nvSpPr>
          <p:cNvPr id="17" name="Oval 5">
            <a:extLst>
              <a:ext uri="{FF2B5EF4-FFF2-40B4-BE49-F238E27FC236}">
                <a16:creationId xmlns="" xmlns:a16="http://schemas.microsoft.com/office/drawing/2014/main" id="{641DDC20-02ED-4AB7-AF35-D6000E7F336B}"/>
              </a:ext>
            </a:extLst>
          </p:cNvPr>
          <p:cNvSpPr/>
          <p:nvPr/>
        </p:nvSpPr>
        <p:spPr>
          <a:xfrm>
            <a:off x="7731110" y="2645638"/>
            <a:ext cx="1129956" cy="1180148"/>
          </a:xfrm>
          <a:prstGeom prst="ellipse">
            <a:avLst/>
          </a:prstGeom>
          <a:solidFill>
            <a:schemeClr val="bg2">
              <a:lumMod val="90000"/>
            </a:schemeClr>
          </a:solidFill>
          <a:ln w="28575" cap="flat" cmpd="sng">
            <a:noFill/>
            <a:prstDash val="solid"/>
            <a:headEnd type="none" w="med" len="med"/>
            <a:tailEnd type="none" w="med" len="med"/>
          </a:ln>
        </p:spPr>
      </p:sp>
      <p:sp>
        <p:nvSpPr>
          <p:cNvPr id="18" name="Oval 6">
            <a:extLst>
              <a:ext uri="{FF2B5EF4-FFF2-40B4-BE49-F238E27FC236}">
                <a16:creationId xmlns="" xmlns:a16="http://schemas.microsoft.com/office/drawing/2014/main" id="{3C722291-19FA-4E77-A6D7-CDB6AAF713EA}"/>
              </a:ext>
            </a:extLst>
          </p:cNvPr>
          <p:cNvSpPr/>
          <p:nvPr/>
        </p:nvSpPr>
        <p:spPr>
          <a:xfrm>
            <a:off x="7307800" y="3482250"/>
            <a:ext cx="1129956" cy="1180148"/>
          </a:xfrm>
          <a:prstGeom prst="ellipse">
            <a:avLst/>
          </a:prstGeom>
          <a:solidFill>
            <a:schemeClr val="accent1">
              <a:lumMod val="60000"/>
              <a:lumOff val="40000"/>
            </a:schemeClr>
          </a:solidFill>
          <a:ln w="28575" cap="flat" cmpd="sng">
            <a:noFill/>
            <a:prstDash val="solid"/>
            <a:headEnd type="none" w="med" len="med"/>
            <a:tailEnd type="none" w="med" len="med"/>
          </a:ln>
        </p:spPr>
      </p:sp>
      <p:cxnSp>
        <p:nvCxnSpPr>
          <p:cNvPr id="19" name="Line 7">
            <a:extLst>
              <a:ext uri="{FF2B5EF4-FFF2-40B4-BE49-F238E27FC236}">
                <a16:creationId xmlns="" xmlns:a16="http://schemas.microsoft.com/office/drawing/2014/main" id="{883B6AAB-3663-4E6E-ACB7-E625EA4E10A8}"/>
              </a:ext>
            </a:extLst>
          </p:cNvPr>
          <p:cNvCxnSpPr>
            <a:cxnSpLocks/>
          </p:cNvCxnSpPr>
          <p:nvPr/>
        </p:nvCxnSpPr>
        <p:spPr>
          <a:xfrm>
            <a:off x="6479525" y="1929850"/>
            <a:ext cx="635252" cy="715787"/>
          </a:xfrm>
          <a:prstGeom prst="line">
            <a:avLst/>
          </a:prstGeom>
          <a:ln w="38100" cap="flat" cmpd="sng">
            <a:solidFill>
              <a:schemeClr val="bg2">
                <a:lumMod val="50000"/>
              </a:schemeClr>
            </a:solidFill>
            <a:prstDash val="solid"/>
            <a:headEnd type="none" w="sm" len="sm"/>
            <a:tailEnd type="triangle" w="sm" len="sm"/>
          </a:ln>
        </p:spPr>
      </p:cxnSp>
      <p:cxnSp>
        <p:nvCxnSpPr>
          <p:cNvPr id="20" name="Line 8">
            <a:extLst>
              <a:ext uri="{FF2B5EF4-FFF2-40B4-BE49-F238E27FC236}">
                <a16:creationId xmlns="" xmlns:a16="http://schemas.microsoft.com/office/drawing/2014/main" id="{FB48B402-58DF-4C26-97EF-32A44D8C7DAE}"/>
              </a:ext>
            </a:extLst>
          </p:cNvPr>
          <p:cNvCxnSpPr>
            <a:cxnSpLocks/>
          </p:cNvCxnSpPr>
          <p:nvPr/>
        </p:nvCxnSpPr>
        <p:spPr>
          <a:xfrm flipH="1">
            <a:off x="8504343" y="1903681"/>
            <a:ext cx="593568" cy="723182"/>
          </a:xfrm>
          <a:prstGeom prst="line">
            <a:avLst/>
          </a:prstGeom>
          <a:ln w="38100" cap="flat" cmpd="sng">
            <a:solidFill>
              <a:schemeClr val="bg2">
                <a:lumMod val="50000"/>
              </a:schemeClr>
            </a:solidFill>
            <a:prstDash val="solid"/>
            <a:headEnd type="none" w="sm" len="sm"/>
            <a:tailEnd type="triangle" w="sm" len="sm"/>
          </a:ln>
        </p:spPr>
      </p:cxnSp>
      <p:cxnSp>
        <p:nvCxnSpPr>
          <p:cNvPr id="22" name="Line 11">
            <a:extLst>
              <a:ext uri="{FF2B5EF4-FFF2-40B4-BE49-F238E27FC236}">
                <a16:creationId xmlns="" xmlns:a16="http://schemas.microsoft.com/office/drawing/2014/main" id="{DEBB3127-932F-4D04-9529-20FFE302A82C}"/>
              </a:ext>
            </a:extLst>
          </p:cNvPr>
          <p:cNvCxnSpPr/>
          <p:nvPr/>
        </p:nvCxnSpPr>
        <p:spPr>
          <a:xfrm flipV="1">
            <a:off x="6479525" y="3817530"/>
            <a:ext cx="615950" cy="760730"/>
          </a:xfrm>
          <a:prstGeom prst="line">
            <a:avLst/>
          </a:prstGeom>
          <a:ln w="38100" cap="flat" cmpd="sng">
            <a:solidFill>
              <a:schemeClr val="bg2">
                <a:lumMod val="50000"/>
              </a:schemeClr>
            </a:solidFill>
            <a:prstDash val="solid"/>
            <a:headEnd type="none" w="med" len="med"/>
            <a:tailEnd type="triangle" w="med" len="med"/>
          </a:ln>
        </p:spPr>
      </p:cxnSp>
      <p:sp>
        <p:nvSpPr>
          <p:cNvPr id="24" name="Rectangle 10">
            <a:extLst>
              <a:ext uri="{FF2B5EF4-FFF2-40B4-BE49-F238E27FC236}">
                <a16:creationId xmlns="" xmlns:a16="http://schemas.microsoft.com/office/drawing/2014/main" id="{14A1B101-DBB3-4B8C-8620-D9CCDB85907B}"/>
              </a:ext>
            </a:extLst>
          </p:cNvPr>
          <p:cNvSpPr/>
          <p:nvPr/>
        </p:nvSpPr>
        <p:spPr>
          <a:xfrm>
            <a:off x="4439979" y="4729215"/>
            <a:ext cx="2730526" cy="1630045"/>
          </a:xfrm>
          <a:prstGeom prst="rect">
            <a:avLst/>
          </a:prstGeom>
          <a:solidFill>
            <a:srgbClr val="FFFFFF"/>
          </a:solidFill>
          <a:ln w="9525">
            <a:noFill/>
          </a:ln>
        </p:spPr>
        <p:txBody>
          <a:bodyPr lIns="12700" tIns="12700" rIns="12700" bIns="12700" upright="1"/>
          <a:lstStyle/>
          <a:p>
            <a:pPr algn="ctr">
              <a:lnSpc>
                <a:spcPct val="100000"/>
              </a:lnSpc>
              <a:spcAft>
                <a:spcPts val="0"/>
              </a:spcAft>
            </a:pPr>
            <a:r>
              <a:rPr lang="en-US" altLang="zh-CN" sz="1600" b="1" dirty="0">
                <a:solidFill>
                  <a:schemeClr val="bg2">
                    <a:lumMod val="25000"/>
                  </a:schemeClr>
                </a:solidFill>
                <a:sym typeface="Times New Roman"/>
              </a:rPr>
              <a:t>ΣΥΣΤΗΜΑ</a:t>
            </a:r>
          </a:p>
          <a:p>
            <a:pPr algn="ctr">
              <a:lnSpc>
                <a:spcPct val="100000"/>
              </a:lnSpc>
              <a:spcAft>
                <a:spcPts val="0"/>
              </a:spcAft>
            </a:pPr>
            <a:r>
              <a:rPr lang="en-US" altLang="zh-CN" sz="1600" b="1" dirty="0">
                <a:solidFill>
                  <a:schemeClr val="bg2">
                    <a:lumMod val="25000"/>
                  </a:schemeClr>
                </a:solidFill>
                <a:sym typeface="Times New Roman"/>
              </a:rPr>
              <a:t>ΔΙΑΚΙΝΗΣΗΣ-ΕΠΕΞΕΡΓΑΣΙΑΣ</a:t>
            </a:r>
          </a:p>
          <a:p>
            <a:pPr algn="ctr">
              <a:lnSpc>
                <a:spcPct val="100000"/>
              </a:lnSpc>
              <a:spcAft>
                <a:spcPts val="0"/>
              </a:spcAft>
            </a:pPr>
            <a:r>
              <a:rPr lang="en-US" altLang="zh-CN" sz="1600" b="1" dirty="0">
                <a:solidFill>
                  <a:schemeClr val="bg2">
                    <a:lumMod val="25000"/>
                  </a:schemeClr>
                </a:solidFill>
                <a:sym typeface="Times New Roman"/>
              </a:rPr>
              <a:t>ΠΛΗΡΟΦΟΡΗΣΗΣ</a:t>
            </a:r>
          </a:p>
          <a:p>
            <a:pPr algn="just">
              <a:lnSpc>
                <a:spcPct val="100000"/>
              </a:lnSpc>
              <a:spcAft>
                <a:spcPts val="0"/>
              </a:spcAft>
            </a:pPr>
            <a:r>
              <a:rPr lang="en-US" altLang="zh-CN" sz="1600" b="1" kern="100" dirty="0">
                <a:solidFill>
                  <a:schemeClr val="bg2">
                    <a:lumMod val="25000"/>
                  </a:schemeClr>
                </a:solidFill>
                <a:latin typeface="Times New Roman"/>
                <a:ea typeface="Times New Roman"/>
                <a:cs typeface="Times New Roman"/>
                <a:sym typeface="Times New Roman"/>
              </a:rPr>
              <a:t>         </a:t>
            </a:r>
            <a:r>
              <a:rPr lang="en-US" altLang="zh-CN" sz="1600" b="1" kern="100" dirty="0" smtClean="0">
                <a:solidFill>
                  <a:schemeClr val="bg2">
                    <a:lumMod val="25000"/>
                  </a:schemeClr>
                </a:solidFill>
                <a:latin typeface="Times New Roman"/>
                <a:ea typeface="Times New Roman"/>
                <a:cs typeface="Times New Roman"/>
                <a:sym typeface="Times New Roman"/>
              </a:rPr>
              <a:t>*</a:t>
            </a:r>
            <a:r>
              <a:rPr lang="el-GR" altLang="zh-CN" sz="1600" b="1" kern="100" dirty="0" smtClean="0">
                <a:solidFill>
                  <a:schemeClr val="bg2">
                    <a:lumMod val="25000"/>
                  </a:schemeClr>
                </a:solidFill>
                <a:latin typeface="Times New Roman"/>
                <a:ea typeface="Times New Roman"/>
                <a:cs typeface="Times New Roman"/>
                <a:sym typeface="Times New Roman"/>
              </a:rPr>
              <a:t>Αύξηση</a:t>
            </a:r>
            <a:r>
              <a:rPr lang="en-US" altLang="zh-CN" sz="1600" kern="100" dirty="0" smtClean="0">
                <a:solidFill>
                  <a:schemeClr val="bg2">
                    <a:lumMod val="25000"/>
                  </a:schemeClr>
                </a:solidFill>
                <a:latin typeface="Times New Roman"/>
                <a:ea typeface="Times New Roman"/>
                <a:cs typeface="Times New Roman"/>
                <a:sym typeface="Times New Roman"/>
              </a:rPr>
              <a:t> </a:t>
            </a:r>
            <a:r>
              <a:rPr lang="el-GR" altLang="zh-CN" sz="1600" kern="100" dirty="0" smtClean="0">
                <a:solidFill>
                  <a:schemeClr val="bg2">
                    <a:lumMod val="25000"/>
                  </a:schemeClr>
                </a:solidFill>
                <a:latin typeface="Times New Roman"/>
                <a:ea typeface="Times New Roman"/>
                <a:cs typeface="Times New Roman"/>
                <a:sym typeface="Times New Roman"/>
              </a:rPr>
              <a:t>Ικανότητας</a:t>
            </a:r>
            <a:r>
              <a:rPr lang="en-US" altLang="zh-CN" sz="1600" kern="100" dirty="0" smtClean="0">
                <a:solidFill>
                  <a:schemeClr val="bg2">
                    <a:lumMod val="25000"/>
                  </a:schemeClr>
                </a:solidFill>
                <a:latin typeface="Times New Roman"/>
                <a:ea typeface="Times New Roman"/>
                <a:cs typeface="Times New Roman"/>
                <a:sym typeface="Times New Roman"/>
              </a:rPr>
              <a:t> </a:t>
            </a:r>
            <a:endParaRPr lang="en-US" altLang="zh-CN" sz="1600" kern="100" dirty="0">
              <a:solidFill>
                <a:schemeClr val="bg2">
                  <a:lumMod val="25000"/>
                </a:schemeClr>
              </a:solidFill>
              <a:latin typeface="Times New Roman"/>
              <a:ea typeface="Times New Roman"/>
              <a:cs typeface="Times New Roman"/>
              <a:sym typeface="Times New Roman"/>
            </a:endParaRPr>
          </a:p>
          <a:p>
            <a:pPr marL="0"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r>
              <a:rPr lang="el-GR" altLang="zh-CN" sz="1600" kern="100" dirty="0" smtClean="0">
                <a:solidFill>
                  <a:schemeClr val="bg2">
                    <a:lumMod val="25000"/>
                  </a:schemeClr>
                </a:solidFill>
                <a:latin typeface="Times New Roman"/>
                <a:ea typeface="Times New Roman"/>
                <a:cs typeface="Times New Roman"/>
                <a:sym typeface="Times New Roman"/>
              </a:rPr>
              <a:t>Διακίνησης</a:t>
            </a:r>
            <a:r>
              <a:rPr lang="en-US" altLang="zh-CN" sz="1600" kern="100" dirty="0" smtClean="0">
                <a:solidFill>
                  <a:schemeClr val="bg2">
                    <a:lumMod val="25000"/>
                  </a:schemeClr>
                </a:solidFill>
                <a:latin typeface="Times New Roman"/>
                <a:ea typeface="Times New Roman"/>
                <a:cs typeface="Times New Roman"/>
                <a:sym typeface="Times New Roman"/>
              </a:rPr>
              <a:t>-</a:t>
            </a:r>
            <a:r>
              <a:rPr lang="el-GR" altLang="zh-CN" sz="1600" kern="100" dirty="0" smtClean="0">
                <a:solidFill>
                  <a:schemeClr val="bg2">
                    <a:lumMod val="25000"/>
                  </a:schemeClr>
                </a:solidFill>
                <a:latin typeface="Times New Roman"/>
                <a:ea typeface="Times New Roman"/>
                <a:cs typeface="Times New Roman"/>
                <a:sym typeface="Times New Roman"/>
              </a:rPr>
              <a:t>Επεξεργασίας</a:t>
            </a:r>
            <a:endParaRPr lang="en-US" altLang="zh-CN" sz="1600" kern="100" dirty="0">
              <a:solidFill>
                <a:schemeClr val="bg2">
                  <a:lumMod val="25000"/>
                </a:schemeClr>
              </a:solidFill>
              <a:latin typeface="Times New Roman"/>
              <a:ea typeface="Times New Roman"/>
              <a:cs typeface="Times New Roman"/>
              <a:sym typeface="Times New Roman"/>
            </a:endParaRPr>
          </a:p>
          <a:p>
            <a:pPr algn="just">
              <a:lnSpc>
                <a:spcPct val="100000"/>
              </a:lnSpc>
              <a:spcAft>
                <a:spcPts val="0"/>
              </a:spcAft>
            </a:pPr>
            <a:r>
              <a:rPr lang="en-US" altLang="zh-CN" sz="1600" b="1" kern="100" dirty="0">
                <a:solidFill>
                  <a:schemeClr val="bg2">
                    <a:lumMod val="25000"/>
                  </a:schemeClr>
                </a:solidFill>
                <a:latin typeface="Times New Roman"/>
                <a:ea typeface="Times New Roman"/>
                <a:cs typeface="Times New Roman"/>
                <a:sym typeface="Times New Roman"/>
              </a:rPr>
              <a:t>         </a:t>
            </a:r>
            <a:r>
              <a:rPr lang="en-US" altLang="zh-CN" sz="1600" b="1" kern="100" dirty="0" smtClean="0">
                <a:solidFill>
                  <a:schemeClr val="bg2">
                    <a:lumMod val="25000"/>
                  </a:schemeClr>
                </a:solidFill>
                <a:latin typeface="Times New Roman"/>
                <a:ea typeface="Times New Roman"/>
                <a:cs typeface="Times New Roman"/>
                <a:sym typeface="Times New Roman"/>
              </a:rPr>
              <a:t>*</a:t>
            </a:r>
            <a:r>
              <a:rPr lang="el-GR" altLang="zh-CN" sz="1600" kern="100" dirty="0" smtClean="0">
                <a:solidFill>
                  <a:schemeClr val="bg2">
                    <a:lumMod val="25000"/>
                  </a:schemeClr>
                </a:solidFill>
                <a:latin typeface="Times New Roman"/>
                <a:ea typeface="Times New Roman"/>
                <a:cs typeface="Times New Roman"/>
                <a:sym typeface="Times New Roman"/>
              </a:rPr>
              <a:t>Μείωση </a:t>
            </a:r>
            <a:r>
              <a:rPr lang="en-US" altLang="zh-CN" sz="1600" kern="100" dirty="0" err="1" smtClean="0">
                <a:solidFill>
                  <a:schemeClr val="bg2">
                    <a:lumMod val="25000"/>
                  </a:schemeClr>
                </a:solidFill>
                <a:latin typeface="Times New Roman"/>
                <a:ea typeface="Times New Roman"/>
                <a:cs typeface="Times New Roman"/>
                <a:sym typeface="Times New Roman"/>
              </a:rPr>
              <a:t>Απαιτήσεων</a:t>
            </a:r>
            <a:endParaRPr lang="en-US" altLang="zh-CN" sz="1600" kern="100" dirty="0">
              <a:solidFill>
                <a:schemeClr val="bg2">
                  <a:lumMod val="25000"/>
                </a:schemeClr>
              </a:solidFill>
              <a:latin typeface="Times New Roman"/>
              <a:ea typeface="Times New Roman"/>
              <a:cs typeface="Times New Roman"/>
              <a:sym typeface="Times New Roman"/>
            </a:endParaRP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i="1" kern="100" dirty="0">
                <a:solidFill>
                  <a:schemeClr val="bg2">
                    <a:lumMod val="25000"/>
                  </a:schemeClr>
                </a:solidFill>
                <a:latin typeface="Times New Roman"/>
                <a:ea typeface="Times New Roman"/>
                <a:cs typeface="Times New Roman"/>
                <a:sym typeface="Times New Roman"/>
              </a:rPr>
              <a:t> </a:t>
            </a:r>
          </a:p>
          <a:p>
            <a:pPr>
              <a:lnSpc>
                <a:spcPct val="100000"/>
              </a:lnSpc>
              <a:spcAft>
                <a:spcPts val="0"/>
              </a:spcAft>
            </a:pPr>
            <a:r>
              <a:rPr lang="en-US" altLang="zh-CN" sz="1600" kern="100" dirty="0">
                <a:solidFill>
                  <a:schemeClr val="bg2">
                    <a:lumMod val="25000"/>
                  </a:schemeClr>
                </a:solidFill>
                <a:latin typeface="HellasAlla"/>
                <a:ea typeface="Times New Roman"/>
                <a:cs typeface="Times New Roman"/>
                <a:sym typeface="Times New Roman"/>
              </a:rPr>
              <a:t> </a:t>
            </a:r>
          </a:p>
        </p:txBody>
      </p:sp>
      <p:cxnSp>
        <p:nvCxnSpPr>
          <p:cNvPr id="25" name="Line 7">
            <a:extLst>
              <a:ext uri="{FF2B5EF4-FFF2-40B4-BE49-F238E27FC236}">
                <a16:creationId xmlns="" xmlns:a16="http://schemas.microsoft.com/office/drawing/2014/main" id="{27EC84EC-DBF3-4EF0-9D93-2D0ABFC6DD94}"/>
              </a:ext>
            </a:extLst>
          </p:cNvPr>
          <p:cNvCxnSpPr>
            <a:cxnSpLocks/>
          </p:cNvCxnSpPr>
          <p:nvPr/>
        </p:nvCxnSpPr>
        <p:spPr>
          <a:xfrm flipH="1" flipV="1">
            <a:off x="8546096" y="3825785"/>
            <a:ext cx="551815" cy="752475"/>
          </a:xfrm>
          <a:prstGeom prst="line">
            <a:avLst/>
          </a:prstGeom>
          <a:ln w="38100" cap="flat" cmpd="sng">
            <a:solidFill>
              <a:schemeClr val="bg2">
                <a:lumMod val="50000"/>
              </a:schemeClr>
            </a:solidFill>
            <a:prstDash val="solid"/>
            <a:headEnd type="none" w="sm" len="sm"/>
            <a:tailEnd type="triangle" w="sm" len="sm"/>
          </a:ln>
        </p:spPr>
      </p:cxnSp>
      <p:sp>
        <p:nvSpPr>
          <p:cNvPr id="34" name="Rectangle 10">
            <a:extLst>
              <a:ext uri="{FF2B5EF4-FFF2-40B4-BE49-F238E27FC236}">
                <a16:creationId xmlns="" xmlns:a16="http://schemas.microsoft.com/office/drawing/2014/main" id="{A237F4DF-C31C-413C-879C-B5F172D7C528}"/>
              </a:ext>
            </a:extLst>
          </p:cNvPr>
          <p:cNvSpPr/>
          <p:nvPr/>
        </p:nvSpPr>
        <p:spPr>
          <a:xfrm>
            <a:off x="8387286" y="4729216"/>
            <a:ext cx="2730526" cy="1630044"/>
          </a:xfrm>
          <a:prstGeom prst="rect">
            <a:avLst/>
          </a:prstGeom>
          <a:solidFill>
            <a:srgbClr val="FFFFFF"/>
          </a:solidFill>
          <a:ln w="9525">
            <a:noFill/>
          </a:ln>
        </p:spPr>
        <p:txBody>
          <a:bodyPr lIns="12700" tIns="12700" rIns="12700" bIns="12700" upright="1"/>
          <a:lstStyle/>
          <a:p>
            <a:pPr algn="ctr"/>
            <a:r>
              <a:rPr lang="el-GR" sz="1600" b="1" dirty="0">
                <a:solidFill>
                  <a:schemeClr val="bg2">
                    <a:lumMod val="25000"/>
                  </a:schemeClr>
                </a:solidFill>
              </a:rPr>
              <a:t>ΑΠΟΦΑΣΕΙΣ</a:t>
            </a:r>
          </a:p>
          <a:p>
            <a:pPr algn="ctr"/>
            <a:r>
              <a:rPr lang="el-GR" sz="1600" b="1" dirty="0">
                <a:solidFill>
                  <a:schemeClr val="bg2">
                    <a:lumMod val="25000"/>
                  </a:schemeClr>
                </a:solidFill>
              </a:rPr>
              <a:t>ΟΡΓΑΝΩΤΙΚΟΥ ΣΧΕΔΙΑΣΜΟΥ</a:t>
            </a:r>
          </a:p>
          <a:p>
            <a:pPr algn="just"/>
            <a:r>
              <a:rPr lang="en-US" altLang="zh-CN" sz="1600" kern="100" dirty="0">
                <a:solidFill>
                  <a:schemeClr val="bg2">
                    <a:lumMod val="25000"/>
                  </a:schemeClr>
                </a:solidFill>
                <a:latin typeface="Times New Roman"/>
                <a:cs typeface="Times New Roman"/>
                <a:sym typeface="Times New Roman"/>
              </a:rPr>
              <a:t>            </a:t>
            </a:r>
            <a:r>
              <a:rPr lang="el-GR" sz="1600" kern="100" dirty="0" smtClean="0">
                <a:solidFill>
                  <a:schemeClr val="bg2">
                    <a:lumMod val="25000"/>
                  </a:schemeClr>
                </a:solidFill>
                <a:latin typeface="Times New Roman"/>
                <a:cs typeface="Times New Roman"/>
              </a:rPr>
              <a:t>*Τμηματοποίηση</a:t>
            </a:r>
            <a:endParaRPr lang="en-US" altLang="zh-CN" sz="1600" kern="100" dirty="0">
              <a:solidFill>
                <a:schemeClr val="bg2">
                  <a:lumMod val="25000"/>
                </a:schemeClr>
              </a:solidFill>
              <a:latin typeface="Times New Roman"/>
              <a:cs typeface="Times New Roman"/>
              <a:sym typeface="Times New Roman"/>
            </a:endParaRPr>
          </a:p>
          <a:p>
            <a:pPr algn="just"/>
            <a:r>
              <a:rPr lang="en-US" altLang="zh-CN" sz="1600" kern="100" dirty="0">
                <a:solidFill>
                  <a:schemeClr val="bg2">
                    <a:lumMod val="25000"/>
                  </a:schemeClr>
                </a:solidFill>
                <a:latin typeface="Times New Roman"/>
                <a:cs typeface="Times New Roman"/>
                <a:sym typeface="Times New Roman"/>
              </a:rPr>
              <a:t>            </a:t>
            </a:r>
            <a:r>
              <a:rPr lang="el-GR" sz="1600" kern="100" dirty="0">
                <a:solidFill>
                  <a:schemeClr val="bg2">
                    <a:lumMod val="25000"/>
                  </a:schemeClr>
                </a:solidFill>
                <a:latin typeface="Times New Roman"/>
                <a:cs typeface="Times New Roman"/>
              </a:rPr>
              <a:t>*Δομή Εξουσίας</a:t>
            </a:r>
            <a:endParaRPr lang="en-US" sz="1600" kern="100" dirty="0">
              <a:solidFill>
                <a:schemeClr val="bg2">
                  <a:lumMod val="25000"/>
                </a:schemeClr>
              </a:solidFill>
              <a:latin typeface="Times New Roman"/>
              <a:cs typeface="Times New Roman"/>
            </a:endParaRPr>
          </a:p>
          <a:p>
            <a:pPr algn="just"/>
            <a:r>
              <a:rPr lang="en-US" sz="1600" kern="100" dirty="0">
                <a:solidFill>
                  <a:schemeClr val="bg2">
                    <a:lumMod val="25000"/>
                  </a:schemeClr>
                </a:solidFill>
                <a:latin typeface="Times New Roman"/>
                <a:cs typeface="Times New Roman"/>
              </a:rPr>
              <a:t>            </a:t>
            </a:r>
            <a:r>
              <a:rPr lang="el-GR" sz="1600" kern="100" dirty="0">
                <a:solidFill>
                  <a:schemeClr val="bg2">
                    <a:lumMod val="25000"/>
                  </a:schemeClr>
                </a:solidFill>
                <a:latin typeface="Times New Roman"/>
                <a:cs typeface="Times New Roman"/>
              </a:rPr>
              <a:t>*Συντονισμός-</a:t>
            </a:r>
            <a:r>
              <a:rPr lang="en-US" sz="1600" kern="100" dirty="0">
                <a:solidFill>
                  <a:schemeClr val="bg2">
                    <a:lumMod val="25000"/>
                  </a:schemeClr>
                </a:solidFill>
                <a:latin typeface="Times New Roman"/>
                <a:cs typeface="Times New Roman"/>
              </a:rPr>
              <a:t> </a:t>
            </a:r>
            <a:endParaRPr lang="el-GR" sz="1600" kern="100" dirty="0">
              <a:solidFill>
                <a:schemeClr val="bg2">
                  <a:lumMod val="25000"/>
                </a:schemeClr>
              </a:solidFill>
              <a:latin typeface="Times New Roman"/>
              <a:cs typeface="Times New Roman"/>
            </a:endParaRPr>
          </a:p>
          <a:p>
            <a:pPr algn="just"/>
            <a:r>
              <a:rPr lang="el-GR" sz="1600" kern="100" dirty="0">
                <a:solidFill>
                  <a:schemeClr val="bg2">
                    <a:lumMod val="25000"/>
                  </a:schemeClr>
                </a:solidFill>
                <a:latin typeface="Times New Roman"/>
                <a:cs typeface="Times New Roman"/>
              </a:rPr>
              <a:t>             Ολοκλήρωση Δράσης</a:t>
            </a:r>
          </a:p>
          <a:p>
            <a:pPr algn="just"/>
            <a:r>
              <a:rPr lang="el-GR" sz="1600" kern="100" dirty="0">
                <a:solidFill>
                  <a:schemeClr val="bg2">
                    <a:lumMod val="25000"/>
                  </a:schemeClr>
                </a:solidFill>
                <a:latin typeface="Times New Roman"/>
                <a:cs typeface="Times New Roman"/>
              </a:rPr>
              <a:t>             *Διαφοροποίηση</a:t>
            </a:r>
          </a:p>
          <a:p>
            <a:pPr algn="just"/>
            <a:endParaRPr lang="el-GR" dirty="0">
              <a:solidFill>
                <a:schemeClr val="bg2">
                  <a:lumMod val="25000"/>
                </a:schemeClr>
              </a:solidFill>
            </a:endParaRP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kern="100" dirty="0">
                <a:solidFill>
                  <a:schemeClr val="bg2">
                    <a:lumMod val="25000"/>
                  </a:schemeClr>
                </a:solidFill>
                <a:latin typeface="Times New Roman"/>
                <a:ea typeface="Times New Roman"/>
                <a:cs typeface="Times New Roman"/>
                <a:sym typeface="Times New Roman"/>
              </a:rPr>
              <a:t> </a:t>
            </a:r>
          </a:p>
          <a:p>
            <a:pPr algn="just">
              <a:lnSpc>
                <a:spcPct val="100000"/>
              </a:lnSpc>
              <a:spcAft>
                <a:spcPts val="0"/>
              </a:spcAft>
            </a:pPr>
            <a:r>
              <a:rPr lang="en-US" altLang="zh-CN" sz="1600" i="1" kern="100" dirty="0">
                <a:solidFill>
                  <a:schemeClr val="bg2">
                    <a:lumMod val="25000"/>
                  </a:schemeClr>
                </a:solidFill>
                <a:latin typeface="Times New Roman"/>
                <a:ea typeface="Times New Roman"/>
                <a:cs typeface="Times New Roman"/>
                <a:sym typeface="Times New Roman"/>
              </a:rPr>
              <a:t> </a:t>
            </a:r>
          </a:p>
          <a:p>
            <a:pPr>
              <a:lnSpc>
                <a:spcPct val="100000"/>
              </a:lnSpc>
              <a:spcAft>
                <a:spcPts val="0"/>
              </a:spcAft>
            </a:pPr>
            <a:r>
              <a:rPr lang="en-US" altLang="zh-CN" sz="1600" kern="100" dirty="0">
                <a:solidFill>
                  <a:schemeClr val="bg2">
                    <a:lumMod val="25000"/>
                  </a:schemeClr>
                </a:solidFill>
                <a:latin typeface="HellasAlla"/>
                <a:ea typeface="Times New Roman"/>
                <a:cs typeface="Times New Roman"/>
                <a:sym typeface="Times New Roman"/>
              </a:rPr>
              <a:t> </a:t>
            </a:r>
          </a:p>
        </p:txBody>
      </p:sp>
      <p:sp>
        <p:nvSpPr>
          <p:cNvPr id="32" name="Βέλος: Πεντάγωνο 31">
            <a:extLst>
              <a:ext uri="{FF2B5EF4-FFF2-40B4-BE49-F238E27FC236}">
                <a16:creationId xmlns="" xmlns:a16="http://schemas.microsoft.com/office/drawing/2014/main" id="{580108C7-E183-492E-83D2-F3F8F926DFF5}"/>
              </a:ext>
            </a:extLst>
          </p:cNvPr>
          <p:cNvSpPr/>
          <p:nvPr/>
        </p:nvSpPr>
        <p:spPr>
          <a:xfrm>
            <a:off x="1" y="2059890"/>
            <a:ext cx="3786767" cy="2480792"/>
          </a:xfrm>
          <a:prstGeom prst="homePlat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1" name="Ορθογώνιο 30">
            <a:extLst>
              <a:ext uri="{FF2B5EF4-FFF2-40B4-BE49-F238E27FC236}">
                <a16:creationId xmlns="" xmlns:a16="http://schemas.microsoft.com/office/drawing/2014/main" id="{28E45861-E208-410B-A3F0-A5C75CE60A8A}"/>
              </a:ext>
            </a:extLst>
          </p:cNvPr>
          <p:cNvSpPr/>
          <p:nvPr/>
        </p:nvSpPr>
        <p:spPr>
          <a:xfrm>
            <a:off x="0" y="2536242"/>
            <a:ext cx="3170435" cy="1287468"/>
          </a:xfrm>
          <a:prstGeom prst="rect">
            <a:avLst/>
          </a:prstGeom>
        </p:spPr>
        <p:txBody>
          <a:bodyPr wrap="square">
            <a:spAutoFit/>
          </a:bodyPr>
          <a:lstStyle/>
          <a:p>
            <a:pPr algn="ctr">
              <a:lnSpc>
                <a:spcPct val="150000"/>
              </a:lnSpc>
            </a:pPr>
            <a:r>
              <a:rPr lang="el-GR" b="1" spc="-100" dirty="0">
                <a:solidFill>
                  <a:schemeClr val="bg1"/>
                </a:solidFill>
                <a:latin typeface="+mj-lt"/>
                <a:ea typeface="+mj-ea"/>
                <a:cs typeface="+mj-cs"/>
              </a:rPr>
              <a:t>Τα κύρια στοιχεία ενός Συνολικού Πλαισίου Οργανωτικού Σχεδιασμού</a:t>
            </a:r>
          </a:p>
        </p:txBody>
      </p:sp>
    </p:spTree>
    <p:extLst>
      <p:ext uri="{BB962C8B-B14F-4D97-AF65-F5344CB8AC3E}">
        <p14:creationId xmlns="" xmlns:p14="http://schemas.microsoft.com/office/powerpoint/2010/main" val="27418356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200" y="163897"/>
            <a:ext cx="5002800" cy="5724000"/>
          </a:xfrm>
        </p:spPr>
        <p:txBody>
          <a:bodyPr rtlCol="0"/>
          <a:lstStyle/>
          <a:p>
            <a:pPr algn="ctr"/>
            <a:r>
              <a:rPr lang="el-GR" sz="2400" b="1" dirty="0"/>
              <a:t>Συμπερασματικές </a:t>
            </a:r>
            <a:br>
              <a:rPr lang="el-GR" sz="2400" b="1" dirty="0"/>
            </a:br>
            <a:r>
              <a:rPr lang="el-GR" sz="2400" b="1" dirty="0"/>
              <a:t>Διαπιστώσεις</a:t>
            </a:r>
            <a:r>
              <a:rPr lang="el-GR" dirty="0"/>
              <a:t/>
            </a:r>
            <a:br>
              <a:rPr lang="el-GR" dirty="0"/>
            </a:br>
            <a:endParaRPr lang="el-GR" sz="2400" dirty="0"/>
          </a:p>
        </p:txBody>
      </p:sp>
      <p:sp>
        <p:nvSpPr>
          <p:cNvPr id="6" name="Θέση περιεχομένου 5"/>
          <p:cNvSpPr>
            <a:spLocks noGrp="1"/>
          </p:cNvSpPr>
          <p:nvPr>
            <p:ph type="subTitle" idx="1"/>
          </p:nvPr>
        </p:nvSpPr>
        <p:spPr>
          <a:xfrm>
            <a:off x="618802" y="942363"/>
            <a:ext cx="6099998" cy="857096"/>
          </a:xfrm>
        </p:spPr>
        <p:txBody>
          <a:bodyPr rtlCol="0"/>
          <a:lstStyle/>
          <a:p>
            <a:pPr algn="ctr"/>
            <a:r>
              <a:rPr lang="el-GR" sz="1600" dirty="0"/>
              <a:t>Από την ανάλυση των παραγόντων που επιδρούν καθοριστικά στον οργανωτικό σχεδιασμό, προκύπτουν οι ακόλουθες συμπερασματικές διαπιστώσεις:</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66</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7" name="Θέση περιεχομένου 5"/>
          <p:cNvSpPr txBox="1"/>
          <p:nvPr/>
        </p:nvSpPr>
        <p:spPr>
          <a:xfrm>
            <a:off x="720335" y="3527211"/>
            <a:ext cx="6099998" cy="857096"/>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Εάν το περιβάλλον μιας επιχείρησης είναι σταθερό, οι απαιτήσεις διακίνησης-επεξεργασίας πληροφόρησης δεν είναι μεγάλες</a:t>
            </a:r>
          </a:p>
          <a:p>
            <a:pPr marL="0" indent="0" algn="ctr">
              <a:spcBef>
                <a:spcPts val="0"/>
              </a:spcBef>
              <a:spcAft>
                <a:spcPts val="1500"/>
              </a:spcAft>
              <a:buNone/>
            </a:pPr>
            <a:endParaRPr lang="el-GR" sz="1600" noProof="1"/>
          </a:p>
        </p:txBody>
      </p:sp>
      <p:sp>
        <p:nvSpPr>
          <p:cNvPr id="18" name="TextBox 17"/>
          <p:cNvSpPr txBox="1"/>
          <p:nvPr/>
        </p:nvSpPr>
        <p:spPr>
          <a:xfrm>
            <a:off x="9737124" y="6028695"/>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3830397"/>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sp>
        <p:nvSpPr>
          <p:cNvPr id="3" name="Ορθογώνιο 2"/>
          <p:cNvSpPr/>
          <p:nvPr/>
        </p:nvSpPr>
        <p:spPr>
          <a:xfrm>
            <a:off x="1550080" y="2610398"/>
            <a:ext cx="4237441" cy="830997"/>
          </a:xfrm>
          <a:prstGeom prst="rect">
            <a:avLst/>
          </a:prstGeom>
        </p:spPr>
        <p:txBody>
          <a:bodyPr wrap="square">
            <a:spAutoFit/>
          </a:bodyPr>
          <a:lstStyle/>
          <a:p>
            <a:pPr algn="ctr"/>
            <a:r>
              <a:rPr lang="el-GR" sz="2400" b="1" spc="-100" dirty="0">
                <a:solidFill>
                  <a:schemeClr val="tx1">
                    <a:lumMod val="75000"/>
                    <a:lumOff val="25000"/>
                  </a:schemeClr>
                </a:solidFill>
                <a:latin typeface="+mj-lt"/>
                <a:ea typeface="+mj-ea"/>
                <a:cs typeface="+mj-cs"/>
              </a:rPr>
              <a:t>1η Διαπίστωση</a:t>
            </a:r>
            <a:endParaRPr lang="en-US" sz="2400" b="1" spc="-100" dirty="0">
              <a:solidFill>
                <a:schemeClr val="tx1">
                  <a:lumMod val="75000"/>
                  <a:lumOff val="25000"/>
                </a:schemeClr>
              </a:solidFill>
              <a:latin typeface="+mj-lt"/>
              <a:ea typeface="+mj-ea"/>
              <a:cs typeface="+mj-cs"/>
            </a:endParaRPr>
          </a:p>
          <a:p>
            <a:pPr algn="just"/>
            <a:r>
              <a:rPr lang="en-US" sz="2400" b="1" u="sng" dirty="0">
                <a:solidFill>
                  <a:schemeClr val="tx1">
                    <a:lumMod val="75000"/>
                    <a:lumOff val="25000"/>
                  </a:schemeClr>
                </a:solidFill>
                <a:latin typeface="Verdana" panose="020B0604030504040204" pitchFamily="34" charset="0"/>
                <a:ea typeface="Times New Roman" panose="02020603050405020304" pitchFamily="18" charset="0"/>
                <a:cs typeface="Times New Roman" panose="02020603050405020304" pitchFamily="18" charset="0"/>
              </a:rPr>
              <a:t> </a:t>
            </a:r>
            <a:endParaRPr lang="en-US" sz="2400" dirty="0">
              <a:solidFill>
                <a:schemeClr val="tx1">
                  <a:lumMod val="75000"/>
                  <a:lumOff val="25000"/>
                </a:schemeClr>
              </a:solidFill>
              <a:effectLst/>
              <a:latin typeface="HellasAlla"/>
              <a:ea typeface="Times New Roman" panose="02020603050405020304" pitchFamily="18" charset="0"/>
              <a:cs typeface="Times New Roman" panose="02020603050405020304" pitchFamily="18" charset="0"/>
            </a:endParaRPr>
          </a:p>
        </p:txBody>
      </p:sp>
      <p:pic>
        <p:nvPicPr>
          <p:cNvPr id="11" name="Γραφικό 10" descr="Βέλος: Περιστροφή δεξιά">
            <a:extLst>
              <a:ext uri="{FF2B5EF4-FFF2-40B4-BE49-F238E27FC236}">
                <a16:creationId xmlns="" xmlns:a16="http://schemas.microsoft.com/office/drawing/2014/main" id="{8E719894-78D3-4D1B-A0FD-3DB70CACEA5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359544" y="4384307"/>
            <a:ext cx="618512" cy="618512"/>
          </a:xfrm>
          <a:prstGeom prst="rect">
            <a:avLst/>
          </a:prstGeom>
        </p:spPr>
      </p:pic>
      <p:sp>
        <p:nvSpPr>
          <p:cNvPr id="25" name="Θέση περιεχομένου 5">
            <a:extLst>
              <a:ext uri="{FF2B5EF4-FFF2-40B4-BE49-F238E27FC236}">
                <a16:creationId xmlns="" xmlns:a16="http://schemas.microsoft.com/office/drawing/2014/main" id="{0343499E-5F48-41C5-A952-EE6B5363C071}"/>
              </a:ext>
            </a:extLst>
          </p:cNvPr>
          <p:cNvSpPr txBox="1"/>
          <p:nvPr/>
        </p:nvSpPr>
        <p:spPr>
          <a:xfrm>
            <a:off x="618802" y="5169147"/>
            <a:ext cx="6099998" cy="1092101"/>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και επομένως, μια οργανωτική δομή κατά λειτουργίες, είναι πιθανόν να είναι αρκετά αποτελεσματική</a:t>
            </a:r>
          </a:p>
          <a:p>
            <a:pPr marL="0" indent="0" algn="ctr">
              <a:spcBef>
                <a:spcPts val="0"/>
              </a:spcBef>
              <a:spcAft>
                <a:spcPts val="1500"/>
              </a:spcAft>
              <a:buFont typeface="Calibri" panose="020F0502020204030204" pitchFamily="34" charset="0"/>
              <a:buNone/>
            </a:pPr>
            <a:endParaRPr lang="el-GR" sz="1600" noProof="1"/>
          </a:p>
        </p:txBody>
      </p:sp>
      <p:pic>
        <p:nvPicPr>
          <p:cNvPr id="1026" name="Picture 2" descr="Î£ÏÎµÏÎ¹ÎºÎ® ÎµÎ¹ÎºÏÎ½Î±">
            <a:extLst>
              <a:ext uri="{FF2B5EF4-FFF2-40B4-BE49-F238E27FC236}">
                <a16:creationId xmlns="" xmlns:a16="http://schemas.microsoft.com/office/drawing/2014/main" id="{DAEA3D82-1521-4681-9047-CF88DFFD58C7}"/>
              </a:ext>
            </a:extLst>
          </p:cNvPr>
          <p:cNvPicPr>
            <a:picLocks noChangeAspect="1" noChangeArrowheads="1"/>
          </p:cNvPicPr>
          <p:nvPr/>
        </p:nvPicPr>
        <p:blipFill>
          <a:blip r:embed="rId5">
            <a:grayscl/>
            <a:extLst>
              <a:ext uri="{28A0092B-C50C-407E-A947-70E740481C1C}">
                <a14:useLocalDpi xmlns="" xmlns:a14="http://schemas.microsoft.com/office/drawing/2010/main" val="0"/>
              </a:ext>
            </a:extLst>
          </a:blip>
          <a:srcRect/>
          <a:stretch>
            <a:fillRect/>
          </a:stretch>
        </p:blipFill>
        <p:spPr bwMode="auto">
          <a:xfrm>
            <a:off x="7544548" y="535601"/>
            <a:ext cx="4149304" cy="2335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416320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056461" y="412510"/>
            <a:ext cx="7024335" cy="432000"/>
          </a:xfrm>
        </p:spPr>
        <p:txBody>
          <a:bodyPr rtlCol="0"/>
          <a:lstStyle/>
          <a:p>
            <a:pPr algn="ctr"/>
            <a:r>
              <a:rPr lang="el-GR" sz="2400" b="1" dirty="0">
                <a:solidFill>
                  <a:schemeClr val="tx1">
                    <a:lumMod val="65000"/>
                    <a:lumOff val="35000"/>
                  </a:schemeClr>
                </a:solidFill>
              </a:rPr>
              <a:t/>
            </a:r>
            <a:br>
              <a:rPr lang="el-GR" sz="2400" b="1" dirty="0">
                <a:solidFill>
                  <a:schemeClr val="tx1">
                    <a:lumMod val="65000"/>
                    <a:lumOff val="35000"/>
                  </a:schemeClr>
                </a:solidFill>
              </a:rPr>
            </a:br>
            <a:r>
              <a:rPr lang="el-GR" sz="2400" b="1" dirty="0">
                <a:solidFill>
                  <a:schemeClr val="tx1">
                    <a:lumMod val="65000"/>
                    <a:lumOff val="35000"/>
                  </a:schemeClr>
                </a:solidFill>
              </a:rPr>
              <a:t>2</a:t>
            </a:r>
            <a:r>
              <a:rPr lang="el-GR" sz="2400" b="1" baseline="30000" dirty="0">
                <a:solidFill>
                  <a:schemeClr val="tx1">
                    <a:lumMod val="65000"/>
                    <a:lumOff val="35000"/>
                  </a:schemeClr>
                </a:solidFill>
              </a:rPr>
              <a:t>η</a:t>
            </a:r>
            <a:r>
              <a:rPr lang="el-GR" sz="2400" b="1" dirty="0">
                <a:solidFill>
                  <a:schemeClr val="tx1">
                    <a:lumMod val="65000"/>
                    <a:lumOff val="35000"/>
                  </a:schemeClr>
                </a:solidFill>
              </a:rPr>
              <a:t> Διαπίστωση</a:t>
            </a:r>
            <a:r>
              <a:rPr lang="el-GR" sz="2400" dirty="0"/>
              <a:t/>
            </a:r>
            <a:br>
              <a:rPr lang="el-GR" sz="2400" dirty="0"/>
            </a:br>
            <a:r>
              <a:rPr lang="el-GR" sz="2400" b="1" dirty="0">
                <a:solidFill>
                  <a:schemeClr val="tx1">
                    <a:lumMod val="65000"/>
                    <a:lumOff val="35000"/>
                  </a:schemeClr>
                </a:solidFill>
              </a:rPr>
              <a:t/>
            </a:r>
            <a:br>
              <a:rPr lang="el-GR" sz="2400" b="1" dirty="0">
                <a:solidFill>
                  <a:schemeClr val="tx1">
                    <a:lumMod val="65000"/>
                    <a:lumOff val="35000"/>
                  </a:schemeClr>
                </a:solidFill>
              </a:rPr>
            </a:br>
            <a:endParaRPr lang="el-GR" sz="2400" b="1" dirty="0">
              <a:solidFill>
                <a:schemeClr val="tx1">
                  <a:lumMod val="65000"/>
                  <a:lumOff val="3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67</a:t>
            </a:fld>
            <a:endParaRPr lang="el-GR" dirty="0"/>
          </a:p>
        </p:txBody>
      </p:sp>
      <p:sp>
        <p:nvSpPr>
          <p:cNvPr id="34" name="Θέση κειμένου 8"/>
          <p:cNvSpPr>
            <a:spLocks noGrp="1"/>
          </p:cNvSpPr>
          <p:nvPr>
            <p:ph type="body" sz="quarter" idx="32"/>
          </p:nvPr>
        </p:nvSpPr>
        <p:spPr>
          <a:xfrm>
            <a:off x="9792000" y="3971432"/>
            <a:ext cx="1979930" cy="587342"/>
          </a:xfrm>
        </p:spPr>
        <p:txBody>
          <a:bodyPr rtlCol="0"/>
          <a:lstStyle/>
          <a:p>
            <a:pPr algn="ctr"/>
            <a:r>
              <a:rPr lang="el-GR" sz="1600" dirty="0"/>
              <a:t>Οι απαιτήσεις για την επίτευξη συντονισμού &amp; ενοποιημένης δράσης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034436" y="3971432"/>
            <a:ext cx="2119686"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Οι ανάγκες διακίνησης-επεξεργασίας πληροφόρησης</a:t>
            </a:r>
          </a:p>
        </p:txBody>
      </p:sp>
      <p:sp>
        <p:nvSpPr>
          <p:cNvPr id="30" name="Θέση κειμένου 6"/>
          <p:cNvSpPr txBox="1"/>
          <p:nvPr/>
        </p:nvSpPr>
        <p:spPr>
          <a:xfrm>
            <a:off x="7449308"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Οι ανάγκες λήψης αποφάσεων κάτω από συνθήκες αβεβαιότητας</a:t>
            </a:r>
          </a:p>
        </p:txBody>
      </p:sp>
      <p:sp>
        <p:nvSpPr>
          <p:cNvPr id="2" name="Ορθογώνιο 1"/>
          <p:cNvSpPr/>
          <p:nvPr/>
        </p:nvSpPr>
        <p:spPr>
          <a:xfrm>
            <a:off x="5597692" y="966961"/>
            <a:ext cx="5941872" cy="584775"/>
          </a:xfrm>
          <a:prstGeom prst="rect">
            <a:avLst/>
          </a:prstGeom>
        </p:spPr>
        <p:txBody>
          <a:bodyPr wrap="square">
            <a:spAutoFit/>
          </a:bodyPr>
          <a:lstStyle/>
          <a:p>
            <a:pPr algn="ctr"/>
            <a:r>
              <a:rPr lang="el-GR" sz="1600" dirty="0">
                <a:solidFill>
                  <a:schemeClr val="tx1">
                    <a:lumMod val="75000"/>
                    <a:lumOff val="25000"/>
                  </a:schemeClr>
                </a:solidFill>
                <a:latin typeface="+mj-lt"/>
              </a:rPr>
              <a:t>Όσο το περιβάλλον μιας επιχείρησης γίνεται λιγότερο σταθερό, τόσο αυξάνουν: </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6" name="Γραφικό 5" descr="Συνομιλία">
            <a:extLst>
              <a:ext uri="{FF2B5EF4-FFF2-40B4-BE49-F238E27FC236}">
                <a16:creationId xmlns="" xmlns:a16="http://schemas.microsoft.com/office/drawing/2014/main" id="{1099A53F-6B66-47F0-83A9-2627D02D92B9}"/>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37079" y="2807006"/>
            <a:ext cx="914400" cy="914400"/>
          </a:xfrm>
          <a:prstGeom prst="rect">
            <a:avLst/>
          </a:prstGeom>
        </p:spPr>
      </p:pic>
      <p:pic>
        <p:nvPicPr>
          <p:cNvPr id="8" name="Γραφικό 7" descr="Παζλ">
            <a:extLst>
              <a:ext uri="{FF2B5EF4-FFF2-40B4-BE49-F238E27FC236}">
                <a16:creationId xmlns="" xmlns:a16="http://schemas.microsoft.com/office/drawing/2014/main" id="{05FAC9E5-DF2F-4691-84B7-9F4D0F07EC1A}"/>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471661" y="2897649"/>
            <a:ext cx="733114" cy="733114"/>
          </a:xfrm>
          <a:prstGeom prst="rect">
            <a:avLst/>
          </a:prstGeom>
        </p:spPr>
      </p:pic>
      <p:pic>
        <p:nvPicPr>
          <p:cNvPr id="12" name="Γραφικό 11" descr="Κεφάλι με γρανάζια">
            <a:extLst>
              <a:ext uri="{FF2B5EF4-FFF2-40B4-BE49-F238E27FC236}">
                <a16:creationId xmlns="" xmlns:a16="http://schemas.microsoft.com/office/drawing/2014/main" id="{1FD87474-F6B4-4AC6-BE88-F6B775B79B11}"/>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8072285" y="2813208"/>
            <a:ext cx="733114" cy="733114"/>
          </a:xfrm>
          <a:prstGeom prst="rect">
            <a:avLst/>
          </a:prstGeom>
        </p:spPr>
      </p:pic>
      <p:pic>
        <p:nvPicPr>
          <p:cNvPr id="26" name="Picture 2" descr="ÎÏÎ¿ÏÎ­Î»ÎµÏÎ¼Î± ÎµÎ¹ÎºÏÎ½Î±Ï Î³Î¹Î± COMPUTER TECHNOLOGY images">
            <a:extLst>
              <a:ext uri="{FF2B5EF4-FFF2-40B4-BE49-F238E27FC236}">
                <a16:creationId xmlns="" xmlns:a16="http://schemas.microsoft.com/office/drawing/2014/main" id="{3562130C-70EB-48B2-ACEF-BABC090577A6}"/>
              </a:ext>
            </a:extLst>
          </p:cNvPr>
          <p:cNvPicPr>
            <a:picLocks noChangeAspect="1" noChangeArrowheads="1"/>
          </p:cNvPicPr>
          <p:nvPr/>
        </p:nvPicPr>
        <p:blipFill>
          <a:blip r:embed="rId9">
            <a:grayscl/>
            <a:extLst>
              <a:ext uri="{BEBA8EAE-BF5A-486C-A8C5-ECC9F3942E4B}">
                <a14:imgProps xmlns="" xmlns:a14="http://schemas.microsoft.com/office/drawing/2010/main">
                  <a14:imgLayer r:embed="rId10">
                    <a14:imgEffect>
                      <a14:colorTemperature colorTemp="11200"/>
                    </a14:imgEffect>
                  </a14:imgLayer>
                </a14:imgProps>
              </a:ext>
              <a:ext uri="{28A0092B-C50C-407E-A947-70E740481C1C}">
                <a14:useLocalDpi xmlns="" xmlns:a14="http://schemas.microsoft.com/office/drawing/2010/main" val="0"/>
              </a:ext>
            </a:extLst>
          </a:blip>
          <a:srcRect/>
          <a:stretch>
            <a:fillRect/>
          </a:stretch>
        </p:blipFill>
        <p:spPr bwMode="auto">
          <a:xfrm>
            <a:off x="176489" y="90152"/>
            <a:ext cx="4562761" cy="6603949"/>
          </a:xfrm>
          <a:prstGeom prst="rect">
            <a:avLst/>
          </a:prstGeom>
          <a:noFill/>
          <a:ln w="28575">
            <a:solidFill>
              <a:schemeClr val="bg2">
                <a:lumMod val="50000"/>
              </a:schemeClr>
            </a:solid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083712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6085" y="1186281"/>
            <a:ext cx="11339830" cy="440227"/>
          </a:xfrm>
        </p:spPr>
        <p:txBody>
          <a:bodyPr rtlCol="0"/>
          <a:lstStyle/>
          <a:p>
            <a:pPr algn="ctr"/>
            <a:r>
              <a:rPr lang="el-GR" sz="1800" dirty="0">
                <a:latin typeface="+mn-lt"/>
                <a:ea typeface="+mn-ea"/>
                <a:cs typeface="+mn-cs"/>
              </a:rPr>
              <a:t>Στην περίπτωση αυτή, η χρησιμοποίηση:</a:t>
            </a:r>
          </a:p>
        </p:txBody>
      </p:sp>
      <p:pic>
        <p:nvPicPr>
          <p:cNvPr id="34" name="Θέση εικόνας 11" descr="Καθηγητής"/>
          <p:cNvPicPr>
            <a:picLocks noChangeAspect="1"/>
          </p:cNvPicPr>
          <p:nvPr/>
        </p:nvPicPr>
        <p:blipFill>
          <a:blip r:embed="rId3"/>
          <a:srcRect/>
          <a:stretch>
            <a:fillRect/>
          </a:stretch>
        </p:blipFill>
        <p:spPr>
          <a:xfrm>
            <a:off x="5783126" y="2419202"/>
            <a:ext cx="625968" cy="625968"/>
          </a:xfrm>
          <a:prstGeom prst="rect">
            <a:avLst/>
          </a:prstGeom>
          <a:noFill/>
          <a:ln w="95250" cap="sq" cmpd="sng" algn="ctr">
            <a:noFill/>
            <a:prstDash val="solid"/>
            <a:miter lim="800000"/>
            <a:headEnd/>
            <a:tailEnd/>
          </a:ln>
          <a:effectLst/>
        </p:spPr>
      </p:pic>
      <p:sp>
        <p:nvSpPr>
          <p:cNvPr id="5" name="Θέση κειμένου 4"/>
          <p:cNvSpPr>
            <a:spLocks noGrp="1"/>
          </p:cNvSpPr>
          <p:nvPr>
            <p:ph type="body" sz="quarter" idx="33"/>
          </p:nvPr>
        </p:nvSpPr>
        <p:spPr>
          <a:xfrm>
            <a:off x="2498445" y="3971432"/>
            <a:ext cx="2103092" cy="360000"/>
          </a:xfrm>
        </p:spPr>
        <p:txBody>
          <a:bodyPr rtlCol="0"/>
          <a:lstStyle/>
          <a:p>
            <a:r>
              <a:rPr lang="el-GR" sz="1600" b="1" dirty="0"/>
              <a:t>Ειδικών ομάδων εργασίας &amp; συντονισμού</a:t>
            </a:r>
          </a:p>
        </p:txBody>
      </p:sp>
      <p:sp>
        <p:nvSpPr>
          <p:cNvPr id="7" name="Θέση κειμένου 6"/>
          <p:cNvSpPr>
            <a:spLocks noGrp="1"/>
          </p:cNvSpPr>
          <p:nvPr>
            <p:ph type="body" sz="quarter" idx="35"/>
          </p:nvPr>
        </p:nvSpPr>
        <p:spPr>
          <a:xfrm>
            <a:off x="5111900" y="3971432"/>
            <a:ext cx="1980000" cy="360000"/>
          </a:xfrm>
        </p:spPr>
        <p:txBody>
          <a:bodyPr rtlCol="0"/>
          <a:lstStyle/>
          <a:p>
            <a:r>
              <a:rPr lang="el-GR" sz="1600" b="1" dirty="0"/>
              <a:t>Ειδικών συντονιστών (</a:t>
            </a:r>
            <a:r>
              <a:rPr lang="en-US" sz="1600" b="1" dirty="0"/>
              <a:t>integrators)</a:t>
            </a:r>
          </a:p>
        </p:txBody>
      </p:sp>
      <p:sp>
        <p:nvSpPr>
          <p:cNvPr id="9" name="Θέση κειμένου 8"/>
          <p:cNvSpPr>
            <a:spLocks noGrp="1"/>
          </p:cNvSpPr>
          <p:nvPr>
            <p:ph type="body" sz="quarter" idx="37"/>
          </p:nvPr>
        </p:nvSpPr>
        <p:spPr>
          <a:xfrm>
            <a:off x="7602263" y="3970636"/>
            <a:ext cx="1980000" cy="360000"/>
          </a:xfrm>
        </p:spPr>
        <p:txBody>
          <a:bodyPr rtlCol="0"/>
          <a:lstStyle/>
          <a:p>
            <a:r>
              <a:rPr lang="el-GR" sz="1600" b="1" dirty="0"/>
              <a:t>Ορισμένων μορφών οργάνωσης δικτυωτής δομής  (δικτύου)</a:t>
            </a:r>
          </a:p>
        </p:txBody>
      </p:sp>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68</a:t>
            </a:fld>
            <a:endParaRPr lang="el-GR" dirty="0"/>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6" name="Ορθογώνιο 5">
            <a:extLst>
              <a:ext uri="{FF2B5EF4-FFF2-40B4-BE49-F238E27FC236}">
                <a16:creationId xmlns="" xmlns:a16="http://schemas.microsoft.com/office/drawing/2014/main" id="{EE26ACD5-27E2-41BF-A58E-8678EBF49BBD}"/>
              </a:ext>
            </a:extLst>
          </p:cNvPr>
          <p:cNvSpPr/>
          <p:nvPr/>
        </p:nvSpPr>
        <p:spPr>
          <a:xfrm>
            <a:off x="1824624" y="6004659"/>
            <a:ext cx="8542751" cy="369332"/>
          </a:xfrm>
          <a:prstGeom prst="rect">
            <a:avLst/>
          </a:prstGeom>
        </p:spPr>
        <p:txBody>
          <a:bodyPr wrap="square">
            <a:spAutoFit/>
          </a:bodyPr>
          <a:lstStyle/>
          <a:p>
            <a:pPr algn="ctr"/>
            <a:r>
              <a:rPr lang="el-GR" spc="-100" dirty="0">
                <a:solidFill>
                  <a:schemeClr val="tx1">
                    <a:lumMod val="75000"/>
                    <a:lumOff val="25000"/>
                  </a:schemeClr>
                </a:solidFill>
              </a:rPr>
              <a:t>γίνονται διαδοχικά απαραίτητα στοιχεία μιας κατάλληλης οργανωτικής δομής</a:t>
            </a:r>
          </a:p>
        </p:txBody>
      </p:sp>
      <p:sp>
        <p:nvSpPr>
          <p:cNvPr id="14" name="Τίτλος 1">
            <a:extLst>
              <a:ext uri="{FF2B5EF4-FFF2-40B4-BE49-F238E27FC236}">
                <a16:creationId xmlns="" xmlns:a16="http://schemas.microsoft.com/office/drawing/2014/main" id="{B8E2D409-8A50-4C66-92FB-60B96AEDE45B}"/>
              </a:ext>
            </a:extLst>
          </p:cNvPr>
          <p:cNvSpPr txBox="1">
            <a:spLocks/>
          </p:cNvSpPr>
          <p:nvPr/>
        </p:nvSpPr>
        <p:spPr>
          <a:xfrm>
            <a:off x="2583831" y="412824"/>
            <a:ext cx="7024335" cy="432000"/>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a:r>
              <a:rPr lang="el-GR" sz="2600" b="1" dirty="0">
                <a:solidFill>
                  <a:schemeClr val="tx1">
                    <a:lumMod val="65000"/>
                    <a:lumOff val="35000"/>
                  </a:schemeClr>
                </a:solidFill>
              </a:rPr>
              <a:t/>
            </a:r>
            <a:br>
              <a:rPr lang="el-GR" sz="2600" b="1" dirty="0">
                <a:solidFill>
                  <a:schemeClr val="tx1">
                    <a:lumMod val="65000"/>
                    <a:lumOff val="35000"/>
                  </a:schemeClr>
                </a:solidFill>
              </a:rPr>
            </a:br>
            <a:r>
              <a:rPr lang="el-GR" sz="2600" b="1" dirty="0">
                <a:solidFill>
                  <a:schemeClr val="tx1">
                    <a:lumMod val="65000"/>
                    <a:lumOff val="35000"/>
                  </a:schemeClr>
                </a:solidFill>
              </a:rPr>
              <a:t>2</a:t>
            </a:r>
            <a:r>
              <a:rPr lang="el-GR" sz="2600" b="1" baseline="30000" dirty="0">
                <a:solidFill>
                  <a:schemeClr val="tx1">
                    <a:lumMod val="65000"/>
                    <a:lumOff val="35000"/>
                  </a:schemeClr>
                </a:solidFill>
              </a:rPr>
              <a:t>η</a:t>
            </a:r>
            <a:r>
              <a:rPr lang="el-GR" sz="2600" b="1" dirty="0">
                <a:solidFill>
                  <a:schemeClr val="tx1">
                    <a:lumMod val="65000"/>
                    <a:lumOff val="35000"/>
                  </a:schemeClr>
                </a:solidFill>
              </a:rPr>
              <a:t> Διαπίστωση</a:t>
            </a:r>
            <a:r>
              <a:rPr lang="el-GR" sz="2600" dirty="0"/>
              <a:t/>
            </a:r>
            <a:br>
              <a:rPr lang="el-GR" sz="2600" dirty="0"/>
            </a:br>
            <a:r>
              <a:rPr lang="el-GR" sz="2600" b="1" dirty="0">
                <a:solidFill>
                  <a:schemeClr val="tx1">
                    <a:lumMod val="65000"/>
                    <a:lumOff val="35000"/>
                  </a:schemeClr>
                </a:solidFill>
              </a:rPr>
              <a:t/>
            </a:r>
            <a:br>
              <a:rPr lang="el-GR" sz="2600" b="1" dirty="0">
                <a:solidFill>
                  <a:schemeClr val="tx1">
                    <a:lumMod val="65000"/>
                    <a:lumOff val="35000"/>
                  </a:schemeClr>
                </a:solidFill>
              </a:rPr>
            </a:br>
            <a:endParaRPr lang="el-GR" sz="2600" b="1" dirty="0">
              <a:solidFill>
                <a:schemeClr val="tx1">
                  <a:lumMod val="65000"/>
                  <a:lumOff val="35000"/>
                </a:schemeClr>
              </a:solidFill>
            </a:endParaRPr>
          </a:p>
        </p:txBody>
      </p:sp>
      <p:sp>
        <p:nvSpPr>
          <p:cNvPr id="15" name="Ορθογώνιο 14">
            <a:extLst>
              <a:ext uri="{FF2B5EF4-FFF2-40B4-BE49-F238E27FC236}">
                <a16:creationId xmlns="" xmlns:a16="http://schemas.microsoft.com/office/drawing/2014/main" id="{F8BF20CF-0A9C-4B8F-83FD-D1B15915184A}"/>
              </a:ext>
            </a:extLst>
          </p:cNvPr>
          <p:cNvSpPr/>
          <p:nvPr/>
        </p:nvSpPr>
        <p:spPr>
          <a:xfrm>
            <a:off x="2877653" y="612988"/>
            <a:ext cx="6436690" cy="369332"/>
          </a:xfrm>
          <a:prstGeom prst="rect">
            <a:avLst/>
          </a:prstGeom>
        </p:spPr>
        <p:txBody>
          <a:bodyPr wrap="square">
            <a:spAutoFit/>
          </a:bodyPr>
          <a:lstStyle/>
          <a:p>
            <a:pPr algn="ctr"/>
            <a:r>
              <a:rPr lang="el-GR" spc="-100" dirty="0">
                <a:solidFill>
                  <a:schemeClr val="tx1">
                    <a:lumMod val="75000"/>
                    <a:lumOff val="25000"/>
                  </a:schemeClr>
                </a:solidFill>
              </a:rPr>
              <a:t>Μέρος Δεύτερο</a:t>
            </a:r>
          </a:p>
        </p:txBody>
      </p:sp>
      <p:pic>
        <p:nvPicPr>
          <p:cNvPr id="16" name="Γραφικό 15" descr="Δίκτυο">
            <a:extLst>
              <a:ext uri="{FF2B5EF4-FFF2-40B4-BE49-F238E27FC236}">
                <a16:creationId xmlns="" xmlns:a16="http://schemas.microsoft.com/office/drawing/2014/main" id="{FD3F22ED-36B9-4CC4-A611-30D1D26DACC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329027" y="2442126"/>
            <a:ext cx="529870" cy="529870"/>
          </a:xfrm>
          <a:prstGeom prst="rect">
            <a:avLst/>
          </a:prstGeom>
        </p:spPr>
      </p:pic>
      <p:pic>
        <p:nvPicPr>
          <p:cNvPr id="18" name="Γραφικό 17" descr="Χρήστες">
            <a:extLst>
              <a:ext uri="{FF2B5EF4-FFF2-40B4-BE49-F238E27FC236}">
                <a16:creationId xmlns="" xmlns:a16="http://schemas.microsoft.com/office/drawing/2014/main" id="{0531AC3A-61A6-44AF-B735-094614C357AD}"/>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237007" y="2417176"/>
            <a:ext cx="625968" cy="625968"/>
          </a:xfrm>
          <a:prstGeom prst="rect">
            <a:avLst/>
          </a:prstGeom>
        </p:spPr>
      </p:pic>
    </p:spTree>
    <p:extLst>
      <p:ext uri="{BB962C8B-B14F-4D97-AF65-F5344CB8AC3E}">
        <p14:creationId xmlns="" xmlns:p14="http://schemas.microsoft.com/office/powerpoint/2010/main" val="29436335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200" y="163897"/>
            <a:ext cx="5002800" cy="5724000"/>
          </a:xfrm>
        </p:spPr>
        <p:txBody>
          <a:bodyPr rtlCol="0"/>
          <a:lstStyle/>
          <a:p>
            <a:pPr algn="ctr"/>
            <a:r>
              <a:rPr lang="el-GR" sz="2400" b="1" dirty="0"/>
              <a:t>3</a:t>
            </a:r>
            <a:r>
              <a:rPr lang="el-GR" sz="2400" b="1" baseline="30000" dirty="0"/>
              <a:t>η</a:t>
            </a:r>
            <a:r>
              <a:rPr lang="el-GR" sz="2400" b="1" dirty="0"/>
              <a:t> Διαπίστωση</a:t>
            </a:r>
            <a:r>
              <a:rPr lang="el-GR" dirty="0"/>
              <a:t/>
            </a:r>
            <a:br>
              <a:rPr lang="el-GR" dirty="0"/>
            </a:br>
            <a:endParaRPr lang="el-GR" sz="2400" dirty="0"/>
          </a:p>
        </p:txBody>
      </p:sp>
      <p:sp>
        <p:nvSpPr>
          <p:cNvPr id="6" name="Θέση περιεχομένου 5"/>
          <p:cNvSpPr>
            <a:spLocks noGrp="1"/>
          </p:cNvSpPr>
          <p:nvPr>
            <p:ph type="subTitle" idx="1"/>
          </p:nvPr>
        </p:nvSpPr>
        <p:spPr>
          <a:xfrm>
            <a:off x="528650" y="2905536"/>
            <a:ext cx="6013818" cy="2085240"/>
          </a:xfrm>
        </p:spPr>
        <p:txBody>
          <a:bodyPr rtlCol="0"/>
          <a:lstStyle/>
          <a:p>
            <a:pPr marL="285750" indent="-285750">
              <a:buFont typeface="Courier New" panose="02070309020205020404" pitchFamily="49" charset="0"/>
              <a:buChar char="o"/>
            </a:pPr>
            <a:r>
              <a:rPr lang="el-GR" dirty="0"/>
              <a:t>Στην οργανωτική δομή τύπου δικτύου, οι δραστηριότητες των τμημάτων κατά λειτουργίες έχουν συνήθως “αμοιβαία αλληλεξάρτηση” με αυτές των τμημάτων κατά προϊόντα</a:t>
            </a:r>
          </a:p>
          <a:p>
            <a:pPr marL="285750" indent="-285750">
              <a:buFont typeface="Courier New" panose="02070309020205020404" pitchFamily="49" charset="0"/>
              <a:buChar char="o"/>
            </a:pPr>
            <a:endParaRPr lang="el-GR" dirty="0"/>
          </a:p>
          <a:p>
            <a:pPr marL="285750" indent="-285750">
              <a:buFont typeface="Courier New" panose="02070309020205020404" pitchFamily="49" charset="0"/>
              <a:buChar char="o"/>
            </a:pPr>
            <a:endParaRPr lang="el-GR" dirty="0"/>
          </a:p>
          <a:p>
            <a:pPr marL="285750" indent="-285750">
              <a:buFont typeface="Courier New" panose="02070309020205020404" pitchFamily="49" charset="0"/>
              <a:buChar char="o"/>
            </a:pPr>
            <a:r>
              <a:rPr lang="el-GR" dirty="0"/>
              <a:t> Η οργανωτική δομή τύπου δικτύου, παρουσιάζει υψηλό βαθμό διαφοροποίησης και η απαιτούμενη ολοκλήρωση επιτυγχάνεται με οργανικά και όχι με μηχανιστικά μέσα</a:t>
            </a:r>
          </a:p>
          <a:p>
            <a:pPr marL="285750" indent="-285750">
              <a:buFont typeface="Courier New" panose="02070309020205020404" pitchFamily="49" charset="0"/>
              <a:buChar char="o"/>
            </a:pPr>
            <a:endParaRPr lang="el-GR" dirty="0"/>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69</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sp>
        <p:nvSpPr>
          <p:cNvPr id="9" name="Ορθογώνιο 6" descr="Κάτω διαχωριστική γραμμή"/>
          <p:cNvSpPr/>
          <p:nvPr/>
        </p:nvSpPr>
        <p:spPr>
          <a:xfrm>
            <a:off x="7453850" y="281431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0" name="Ορθογώνιο 6" descr="Επάνω διαχωριστική γραμμή"/>
          <p:cNvSpPr/>
          <p:nvPr/>
        </p:nvSpPr>
        <p:spPr>
          <a:xfrm flipV="1">
            <a:off x="7453850" y="404285"/>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18" name="TextBox 17"/>
          <p:cNvSpPr txBox="1"/>
          <p:nvPr/>
        </p:nvSpPr>
        <p:spPr>
          <a:xfrm>
            <a:off x="9737124" y="6028695"/>
            <a:ext cx="1467651" cy="923330"/>
          </a:xfrm>
          <a:prstGeom prst="rect">
            <a:avLst/>
          </a:prstGeom>
          <a:solidFill>
            <a:schemeClr val="bg1"/>
          </a:solidFill>
        </p:spPr>
        <p:txBody>
          <a:bodyPr wrap="square" rtlCol="0">
            <a:spAutoFit/>
          </a:bodyPr>
          <a:lstStyle/>
          <a:p>
            <a:r>
              <a:rPr lang="el-GR" dirty="0">
                <a:solidFill>
                  <a:schemeClr val="bg1"/>
                </a:solidFill>
              </a:rPr>
              <a:t>μόνο</a:t>
            </a:r>
          </a:p>
          <a:p>
            <a:endParaRPr lang="el-GR" dirty="0">
              <a:solidFill>
                <a:schemeClr val="bg1"/>
              </a:solidFill>
            </a:endParaRPr>
          </a:p>
          <a:p>
            <a:endParaRPr lang="el-GR" dirty="0">
              <a:solidFill>
                <a:schemeClr val="bg1"/>
              </a:solidFill>
            </a:endParaRPr>
          </a:p>
        </p:txBody>
      </p:sp>
      <p:sp>
        <p:nvSpPr>
          <p:cNvPr id="8" name="AutoShape 4" descr="Î£ÏÎµÏÎ¹ÎºÎ® ÎµÎ¹ÎºÏÎ½Î±"/>
          <p:cNvSpPr>
            <a:spLocks noChangeAspect="1" noChangeArrowheads="1"/>
          </p:cNvSpPr>
          <p:nvPr/>
        </p:nvSpPr>
        <p:spPr bwMode="auto">
          <a:xfrm>
            <a:off x="5943600" y="3830397"/>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endParaRPr lang="el-GR"/>
          </a:p>
        </p:txBody>
      </p:sp>
      <p:pic>
        <p:nvPicPr>
          <p:cNvPr id="3074" name="Picture 2" descr="Î£ÏÎµÏÎ¹ÎºÎ® ÎµÎ¹ÎºÏÎ½Î±">
            <a:extLst>
              <a:ext uri="{FF2B5EF4-FFF2-40B4-BE49-F238E27FC236}">
                <a16:creationId xmlns="" xmlns:a16="http://schemas.microsoft.com/office/drawing/2014/main" id="{5A0BD399-5296-4211-90EA-8C925D042C36}"/>
              </a:ext>
            </a:extLst>
          </p:cNvPr>
          <p:cNvPicPr>
            <a:picLocks noChangeAspect="1" noChangeArrowheads="1"/>
          </p:cNvPicPr>
          <p:nvPr/>
        </p:nvPicPr>
        <p:blipFill>
          <a:blip r:embed="rId3">
            <a:grayscl/>
            <a:extLst>
              <a:ext uri="{28A0092B-C50C-407E-A947-70E740481C1C}">
                <a14:useLocalDpi xmlns="" xmlns:a14="http://schemas.microsoft.com/office/drawing/2010/main" val="0"/>
              </a:ext>
            </a:extLst>
          </a:blip>
          <a:srcRect/>
          <a:stretch>
            <a:fillRect/>
          </a:stretch>
        </p:blipFill>
        <p:spPr bwMode="auto">
          <a:xfrm>
            <a:off x="7624293" y="586719"/>
            <a:ext cx="4031087" cy="222760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1466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Ομάδα 72" descr="Θέση εικόνας"/>
          <p:cNvGrpSpPr/>
          <p:nvPr/>
        </p:nvGrpSpPr>
        <p:grpSpPr>
          <a:xfrm>
            <a:off x="323999" y="323998"/>
            <a:ext cx="4320000" cy="6120000"/>
            <a:chOff x="180000" y="180000"/>
            <a:chExt cx="4330700" cy="6292683"/>
          </a:xfrm>
        </p:grpSpPr>
        <p:sp>
          <p:nvSpPr>
            <p:cNvPr id="74" name="Ορθογώνιο 6"/>
            <p:cNvSpPr/>
            <p:nvPr/>
          </p:nvSpPr>
          <p:spPr>
            <a:xfrm>
              <a:off x="180000" y="6290249"/>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5" name="Ορθογώνιο 6"/>
            <p:cNvSpPr/>
            <p:nvPr/>
          </p:nvSpPr>
          <p:spPr>
            <a:xfrm flipV="1">
              <a:off x="180000" y="180000"/>
              <a:ext cx="4330700" cy="18243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grpSp>
      <p:sp>
        <p:nvSpPr>
          <p:cNvPr id="22" name="Τίτλος 1"/>
          <p:cNvSpPr>
            <a:spLocks noGrp="1"/>
          </p:cNvSpPr>
          <p:nvPr>
            <p:ph type="title"/>
          </p:nvPr>
        </p:nvSpPr>
        <p:spPr>
          <a:xfrm>
            <a:off x="5015896" y="922232"/>
            <a:ext cx="7024335" cy="432000"/>
          </a:xfrm>
        </p:spPr>
        <p:txBody>
          <a:bodyPr rtlCol="0"/>
          <a:lstStyle/>
          <a:p>
            <a:pPr algn="ctr"/>
            <a:r>
              <a:rPr lang="el-GR" sz="2400" b="1" dirty="0">
                <a:solidFill>
                  <a:schemeClr val="tx1">
                    <a:lumMod val="85000"/>
                    <a:lumOff val="15000"/>
                  </a:schemeClr>
                </a:solidFill>
              </a:rPr>
              <a:t/>
            </a:r>
            <a:br>
              <a:rPr lang="el-GR" sz="2400" b="1" dirty="0">
                <a:solidFill>
                  <a:schemeClr val="tx1">
                    <a:lumMod val="85000"/>
                    <a:lumOff val="15000"/>
                  </a:schemeClr>
                </a:solidFill>
              </a:rPr>
            </a:br>
            <a:r>
              <a:rPr lang="el-GR" sz="2400" b="1" dirty="0">
                <a:solidFill>
                  <a:schemeClr val="tx1">
                    <a:lumMod val="85000"/>
                    <a:lumOff val="15000"/>
                  </a:schemeClr>
                </a:solidFill>
              </a:rPr>
              <a:t>3 καθοριστικοί παράγοντες σχεδιασμού της οργανωτικής δομής της επιχείρησης</a:t>
            </a:r>
            <a:r>
              <a:rPr lang="el-GR" sz="2400" dirty="0">
                <a:solidFill>
                  <a:schemeClr val="tx1">
                    <a:lumMod val="85000"/>
                    <a:lumOff val="15000"/>
                  </a:schemeClr>
                </a:solidFill>
              </a:rPr>
              <a:t/>
            </a:r>
            <a:br>
              <a:rPr lang="el-GR" sz="2400" dirty="0">
                <a:solidFill>
                  <a:schemeClr val="tx1">
                    <a:lumMod val="85000"/>
                    <a:lumOff val="15000"/>
                  </a:schemeClr>
                </a:solidFill>
              </a:rPr>
            </a:br>
            <a:r>
              <a:rPr lang="el-GR" sz="2400" b="1" dirty="0">
                <a:solidFill>
                  <a:schemeClr val="tx1">
                    <a:lumMod val="85000"/>
                    <a:lumOff val="15000"/>
                  </a:schemeClr>
                </a:solidFill>
              </a:rPr>
              <a:t/>
            </a:r>
            <a:br>
              <a:rPr lang="el-GR" sz="2400" b="1" dirty="0">
                <a:solidFill>
                  <a:schemeClr val="tx1">
                    <a:lumMod val="85000"/>
                    <a:lumOff val="15000"/>
                  </a:schemeClr>
                </a:solidFill>
              </a:rPr>
            </a:br>
            <a:endParaRPr lang="el-GR" sz="2400" b="1" dirty="0">
              <a:solidFill>
                <a:schemeClr val="tx1">
                  <a:lumMod val="85000"/>
                  <a:lumOff val="15000"/>
                </a:schemeClr>
              </a:solidFill>
            </a:endParaRPr>
          </a:p>
        </p:txBody>
      </p:sp>
      <p:sp>
        <p:nvSpPr>
          <p:cNvPr id="4" name="Θέση υποσέλιδου 3"/>
          <p:cNvSpPr>
            <a:spLocks noGrp="1"/>
          </p:cNvSpPr>
          <p:nvPr>
            <p:ph type="ftr" sz="quarter" idx="10"/>
          </p:nvPr>
        </p:nvSpPr>
        <p:spPr/>
        <p:txBody>
          <a:bodyPr rtlCol="0"/>
          <a:lstStyle/>
          <a:p>
            <a:pPr rtl="0"/>
            <a:r>
              <a:rPr lang="el-GR" dirty="0"/>
              <a:t>Προσθέστε υποσέλιδο</a:t>
            </a:r>
          </a:p>
        </p:txBody>
      </p:sp>
      <p:sp>
        <p:nvSpPr>
          <p:cNvPr id="5" name="Θέση αριθμού διαφάνειας 4"/>
          <p:cNvSpPr>
            <a:spLocks noGrp="1"/>
          </p:cNvSpPr>
          <p:nvPr>
            <p:ph type="sldNum" sz="quarter" idx="11"/>
          </p:nvPr>
        </p:nvSpPr>
        <p:spPr/>
        <p:txBody>
          <a:bodyPr rtlCol="0"/>
          <a:lstStyle/>
          <a:p>
            <a:pPr rtl="0"/>
            <a:fld id="{19B51A1E-902D-48AF-9020-955120F399B6}" type="slidenum">
              <a:rPr lang="el-GR" smtClean="0"/>
              <a:pPr rtl="0"/>
              <a:t>7</a:t>
            </a:fld>
            <a:endParaRPr lang="el-GR" dirty="0"/>
          </a:p>
        </p:txBody>
      </p:sp>
      <p:sp>
        <p:nvSpPr>
          <p:cNvPr id="34" name="Θέση κειμένου 8"/>
          <p:cNvSpPr>
            <a:spLocks noGrp="1"/>
          </p:cNvSpPr>
          <p:nvPr>
            <p:ph type="body" sz="quarter" idx="32"/>
          </p:nvPr>
        </p:nvSpPr>
        <p:spPr>
          <a:xfrm>
            <a:off x="9792000" y="4037761"/>
            <a:ext cx="1979930" cy="587342"/>
          </a:xfrm>
        </p:spPr>
        <p:txBody>
          <a:bodyPr rtlCol="0"/>
          <a:lstStyle/>
          <a:p>
            <a:pPr algn="ctr"/>
            <a:r>
              <a:rPr lang="el-GR" dirty="0"/>
              <a:t>Οι τύποι της χρησιμοποιούμενης τεχνολογίας</a:t>
            </a:r>
          </a:p>
        </p:txBody>
      </p:sp>
      <p:sp>
        <p:nvSpPr>
          <p:cNvPr id="38" name="TextBox 37"/>
          <p:cNvSpPr txBox="1"/>
          <p:nvPr/>
        </p:nvSpPr>
        <p:spPr>
          <a:xfrm>
            <a:off x="9792000"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25" name="Θέση κειμένου 4"/>
          <p:cNvSpPr txBox="1"/>
          <p:nvPr/>
        </p:nvSpPr>
        <p:spPr>
          <a:xfrm>
            <a:off x="519645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Οι απαιτήσεις της διακίνησης &amp; επεξεργασίας της πληροφόρησης που χρειάζονται τα διοικητικά στελέχη</a:t>
            </a:r>
          </a:p>
          <a:p>
            <a:pPr marL="0" indent="0" algn="ctr">
              <a:buNone/>
            </a:pPr>
            <a:endParaRPr lang="el-GR" dirty="0"/>
          </a:p>
        </p:txBody>
      </p:sp>
      <p:sp>
        <p:nvSpPr>
          <p:cNvPr id="30" name="Θέση κειμένου 6"/>
          <p:cNvSpPr txBox="1"/>
          <p:nvPr/>
        </p:nvSpPr>
        <p:spPr>
          <a:xfrm>
            <a:off x="7538063" y="3971432"/>
            <a:ext cx="1980000"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dirty="0"/>
              <a:t>Τα είδη των δυνάμεων του περιβάλλοντος που επενεργούν σε μια επιχείρηση</a:t>
            </a:r>
          </a:p>
        </p:txBody>
      </p:sp>
      <p:sp>
        <p:nvSpPr>
          <p:cNvPr id="33" name="Ορθογώνιο 6">
            <a:extLst>
              <a:ext uri="{FF2B5EF4-FFF2-40B4-BE49-F238E27FC236}">
                <a16:creationId xmlns="" xmlns:a16="http://schemas.microsoft.com/office/drawing/2014/main" id="{2048D76A-5F51-4AEA-ACF6-7BF581B6C9B4}"/>
              </a:ext>
            </a:extLst>
          </p:cNvPr>
          <p:cNvSpPr/>
          <p:nvPr/>
        </p:nvSpPr>
        <p:spPr>
          <a:xfrm flipV="1">
            <a:off x="347282" y="323997"/>
            <a:ext cx="4359347"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35" name="Ορθογώνιο 6">
            <a:extLst>
              <a:ext uri="{FF2B5EF4-FFF2-40B4-BE49-F238E27FC236}">
                <a16:creationId xmlns="" xmlns:a16="http://schemas.microsoft.com/office/drawing/2014/main" id="{86E28BA1-E208-4130-845B-5E654B3B0752}"/>
              </a:ext>
            </a:extLst>
          </p:cNvPr>
          <p:cNvSpPr/>
          <p:nvPr/>
        </p:nvSpPr>
        <p:spPr>
          <a:xfrm>
            <a:off x="381145" y="6280703"/>
            <a:ext cx="4320000" cy="16120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6" name="Γραφικό 5" descr="Συνομιλία">
            <a:extLst>
              <a:ext uri="{FF2B5EF4-FFF2-40B4-BE49-F238E27FC236}">
                <a16:creationId xmlns="" xmlns:a16="http://schemas.microsoft.com/office/drawing/2014/main" id="{3A88FA71-6170-44EA-8380-A78AEBEB7C9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5638800" y="2743200"/>
            <a:ext cx="914400" cy="1034349"/>
          </a:xfrm>
          <a:prstGeom prst="rect">
            <a:avLst/>
          </a:prstGeom>
        </p:spPr>
      </p:pic>
      <p:pic>
        <p:nvPicPr>
          <p:cNvPr id="8" name="Γραφικό 7" descr="Οθόνη">
            <a:extLst>
              <a:ext uri="{FF2B5EF4-FFF2-40B4-BE49-F238E27FC236}">
                <a16:creationId xmlns="" xmlns:a16="http://schemas.microsoft.com/office/drawing/2014/main" id="{286E270C-3B6A-49B1-83BE-D719A67A6F14}"/>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0427093" y="2863149"/>
            <a:ext cx="709744" cy="709744"/>
          </a:xfrm>
          <a:prstGeom prst="rect">
            <a:avLst/>
          </a:prstGeom>
        </p:spPr>
      </p:pic>
      <p:sp>
        <p:nvSpPr>
          <p:cNvPr id="19" name="Ορθογώνιο 6">
            <a:extLst>
              <a:ext uri="{FF2B5EF4-FFF2-40B4-BE49-F238E27FC236}">
                <a16:creationId xmlns="" xmlns:a16="http://schemas.microsoft.com/office/drawing/2014/main" id="{657C021E-9FFA-4AE0-82C5-32B484B9AA68}"/>
              </a:ext>
            </a:extLst>
          </p:cNvPr>
          <p:cNvSpPr/>
          <p:nvPr/>
        </p:nvSpPr>
        <p:spPr>
          <a:xfrm flipV="1">
            <a:off x="284652" y="375779"/>
            <a:ext cx="4533501" cy="145244"/>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1" name="Ορθογώνιο 6">
            <a:extLst>
              <a:ext uri="{FF2B5EF4-FFF2-40B4-BE49-F238E27FC236}">
                <a16:creationId xmlns="" xmlns:a16="http://schemas.microsoft.com/office/drawing/2014/main" id="{D98435E0-7C38-4C76-9062-A6555A05BD78}"/>
              </a:ext>
            </a:extLst>
          </p:cNvPr>
          <p:cNvSpPr/>
          <p:nvPr/>
        </p:nvSpPr>
        <p:spPr>
          <a:xfrm>
            <a:off x="318514" y="6301119"/>
            <a:ext cx="4533501" cy="18687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4098" name="Picture 2" descr="Î£ÏÎµÏÎ¹ÎºÎ® ÎµÎ¹ÎºÏÎ½Î±">
            <a:extLst>
              <a:ext uri="{FF2B5EF4-FFF2-40B4-BE49-F238E27FC236}">
                <a16:creationId xmlns="" xmlns:a16="http://schemas.microsoft.com/office/drawing/2014/main" id="{A86F08F5-5A5B-43BF-9553-EE0FBA7F71B8}"/>
              </a:ext>
            </a:extLst>
          </p:cNvPr>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868" y="304401"/>
            <a:ext cx="4976463" cy="6322929"/>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Γραφικό 22" descr="Επανάληψη">
            <a:extLst>
              <a:ext uri="{FF2B5EF4-FFF2-40B4-BE49-F238E27FC236}">
                <a16:creationId xmlns="" xmlns:a16="http://schemas.microsoft.com/office/drawing/2014/main" id="{43429AD5-D572-4ABF-B4F2-F2F3EFAB64A7}"/>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8073333" y="2863149"/>
            <a:ext cx="709744" cy="709744"/>
          </a:xfrm>
          <a:prstGeom prst="rect">
            <a:avLst/>
          </a:prstGeom>
        </p:spPr>
      </p:pic>
    </p:spTree>
    <p:extLst>
      <p:ext uri="{BB962C8B-B14F-4D97-AF65-F5344CB8AC3E}">
        <p14:creationId xmlns="" xmlns:p14="http://schemas.microsoft.com/office/powerpoint/2010/main" val="131429717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10"/>
          </p:nvPr>
        </p:nvSpPr>
        <p:spPr/>
        <p:txBody>
          <a:bodyPr rtlCol="0"/>
          <a:lstStyle/>
          <a:p>
            <a:pPr rtl="0"/>
            <a:r>
              <a:rPr lang="el-GR" dirty="0"/>
              <a:t>Προσθέστε υποσέλιδο</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70</a:t>
            </a:fld>
            <a:endParaRPr lang="el-GR" dirty="0"/>
          </a:p>
        </p:txBody>
      </p:sp>
      <p:sp>
        <p:nvSpPr>
          <p:cNvPr id="14" name="Θέση κειμένου 13"/>
          <p:cNvSpPr>
            <a:spLocks noGrp="1"/>
          </p:cNvSpPr>
          <p:nvPr>
            <p:ph type="body" sz="quarter" idx="32"/>
          </p:nvPr>
        </p:nvSpPr>
        <p:spPr>
          <a:xfrm>
            <a:off x="2744144" y="1835841"/>
            <a:ext cx="1980000" cy="1761039"/>
          </a:xfrm>
        </p:spPr>
        <p:txBody>
          <a:bodyPr rtlCol="0"/>
          <a:lstStyle/>
          <a:p>
            <a:pPr algn="ctr"/>
            <a:r>
              <a:rPr lang="el-GR" sz="1600" dirty="0"/>
              <a:t>Ένας εναλλακτικός τύπος οργανωτικής δομής, κατάλληλος στην περίπτωση του μεταβαλλόμενου περιβάλλοντος, είναι η οργανωτική δομή κατά προϊόντα</a:t>
            </a:r>
          </a:p>
        </p:txBody>
      </p:sp>
      <p:sp>
        <p:nvSpPr>
          <p:cNvPr id="22" name="Θέση κειμένου 13"/>
          <p:cNvSpPr txBox="1"/>
          <p:nvPr/>
        </p:nvSpPr>
        <p:spPr>
          <a:xfrm>
            <a:off x="5114943" y="1835214"/>
            <a:ext cx="1980000"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οργανωτική αυτή δομή μειώνει την ανάγκη διακίνησης-επεξεργασίας μεγάλης ποσότητας πληροφόρησης</a:t>
            </a:r>
          </a:p>
        </p:txBody>
      </p:sp>
      <p:sp>
        <p:nvSpPr>
          <p:cNvPr id="23" name="Θέση κειμένου 13"/>
          <p:cNvSpPr txBox="1"/>
          <p:nvPr/>
        </p:nvSpPr>
        <p:spPr>
          <a:xfrm>
            <a:off x="7591042" y="1831752"/>
            <a:ext cx="1831089" cy="176103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75000"/>
                    <a:lumOff val="2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Η δημιουργία αυτοδύναμων δραστηριοτήτων και τμημάτων, συνήθως συνεπάγεται τεχνολογικές επιδράσεις τύπου απλής συνάθροισης</a:t>
            </a:r>
          </a:p>
        </p:txBody>
      </p:sp>
      <p:sp>
        <p:nvSpPr>
          <p:cNvPr id="30" name="TextBox 29"/>
          <p:cNvSpPr txBox="1"/>
          <p:nvPr/>
        </p:nvSpPr>
        <p:spPr>
          <a:xfrm>
            <a:off x="4684432" y="2301791"/>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7" name="TextBox 36"/>
          <p:cNvSpPr txBox="1"/>
          <p:nvPr/>
        </p:nvSpPr>
        <p:spPr>
          <a:xfrm>
            <a:off x="7089975" y="2301790"/>
            <a:ext cx="504967" cy="584775"/>
          </a:xfrm>
          <a:prstGeom prst="rect">
            <a:avLst/>
          </a:prstGeom>
          <a:noFill/>
        </p:spPr>
        <p:txBody>
          <a:bodyPr wrap="square" rtlCol="0">
            <a:spAutoFit/>
          </a:bodyPr>
          <a:lstStyle/>
          <a:p>
            <a:pPr algn="ctr"/>
            <a:r>
              <a:rPr lang="el-GR" sz="3200" b="1" dirty="0">
                <a:solidFill>
                  <a:schemeClr val="accent1"/>
                </a:solidFill>
              </a:rPr>
              <a:t>&gt;</a:t>
            </a:r>
          </a:p>
        </p:txBody>
      </p:sp>
      <p:sp>
        <p:nvSpPr>
          <p:cNvPr id="38" name="TextBox 37"/>
          <p:cNvSpPr txBox="1"/>
          <p:nvPr/>
        </p:nvSpPr>
        <p:spPr>
          <a:xfrm>
            <a:off x="9806605"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grpSp>
        <p:nvGrpSpPr>
          <p:cNvPr id="7" name="Γραφικό 5" descr="Γρανάζια"/>
          <p:cNvGrpSpPr/>
          <p:nvPr/>
        </p:nvGrpSpPr>
        <p:grpSpPr>
          <a:xfrm>
            <a:off x="3333197" y="4058624"/>
            <a:ext cx="774357" cy="784654"/>
            <a:chOff x="5638800" y="2971800"/>
            <a:chExt cx="914400" cy="914400"/>
          </a:xfrm>
          <a:solidFill>
            <a:schemeClr val="tx1">
              <a:lumMod val="75000"/>
              <a:lumOff val="25000"/>
            </a:schemeClr>
          </a:solidFill>
        </p:grpSpPr>
        <p:sp>
          <p:nvSpPr>
            <p:cNvPr id="8" name="Ελεύθερη σχεδίαση: Σχήμα 7"/>
            <p:cNvSpPr/>
            <p:nvPr/>
          </p:nvSpPr>
          <p:spPr>
            <a:xfrm>
              <a:off x="5993606" y="304561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rtlCol="0" anchor="ctr"/>
            <a:lstStyle/>
            <a:p>
              <a:endParaRPr lang="el-GR"/>
            </a:p>
          </p:txBody>
        </p:sp>
        <p:sp>
          <p:nvSpPr>
            <p:cNvPr id="9" name="Ελεύθερη σχεδίαση: Σχήμα 8"/>
            <p:cNvSpPr/>
            <p:nvPr/>
          </p:nvSpPr>
          <p:spPr>
            <a:xfrm>
              <a:off x="5778341" y="339232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rtlCol="0" anchor="ctr"/>
            <a:lstStyle/>
            <a:p>
              <a:endParaRPr lang="el-GR"/>
            </a:p>
          </p:txBody>
        </p:sp>
      </p:grpSp>
      <p:sp>
        <p:nvSpPr>
          <p:cNvPr id="5" name="Ορθογώνιο 4">
            <a:extLst>
              <a:ext uri="{FF2B5EF4-FFF2-40B4-BE49-F238E27FC236}">
                <a16:creationId xmlns="" xmlns:a16="http://schemas.microsoft.com/office/drawing/2014/main" id="{40E54B21-D53C-4FA3-8231-8ED669D15A94}"/>
              </a:ext>
            </a:extLst>
          </p:cNvPr>
          <p:cNvSpPr/>
          <p:nvPr/>
        </p:nvSpPr>
        <p:spPr>
          <a:xfrm>
            <a:off x="4991310" y="458892"/>
            <a:ext cx="2201628" cy="461665"/>
          </a:xfrm>
          <a:prstGeom prst="rect">
            <a:avLst/>
          </a:prstGeom>
        </p:spPr>
        <p:txBody>
          <a:bodyPr wrap="none">
            <a:spAutoFit/>
          </a:bodyPr>
          <a:lstStyle/>
          <a:p>
            <a:r>
              <a:rPr lang="el-GR" sz="2400" b="1" spc="-100" dirty="0">
                <a:solidFill>
                  <a:schemeClr val="tx1">
                    <a:lumMod val="65000"/>
                    <a:lumOff val="35000"/>
                  </a:schemeClr>
                </a:solidFill>
                <a:latin typeface="+mj-lt"/>
                <a:ea typeface="+mj-ea"/>
                <a:cs typeface="+mj-cs"/>
              </a:rPr>
              <a:t>4η Διαπίστωση</a:t>
            </a:r>
          </a:p>
        </p:txBody>
      </p:sp>
      <p:pic>
        <p:nvPicPr>
          <p:cNvPr id="10" name="Γραφικό 9" descr="Φορητός υπολογιστής">
            <a:extLst>
              <a:ext uri="{FF2B5EF4-FFF2-40B4-BE49-F238E27FC236}">
                <a16:creationId xmlns="" xmlns:a16="http://schemas.microsoft.com/office/drawing/2014/main" id="{964DF5EE-4386-400D-8D47-E16A4D699E4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8049386" y="3946597"/>
            <a:ext cx="914400" cy="914400"/>
          </a:xfrm>
          <a:prstGeom prst="rect">
            <a:avLst/>
          </a:prstGeom>
        </p:spPr>
      </p:pic>
      <p:pic>
        <p:nvPicPr>
          <p:cNvPr id="19" name="Γραφικό 18" descr="Συνομιλία">
            <a:extLst>
              <a:ext uri="{FF2B5EF4-FFF2-40B4-BE49-F238E27FC236}">
                <a16:creationId xmlns="" xmlns:a16="http://schemas.microsoft.com/office/drawing/2014/main" id="{F4AEDD2D-A93C-4B51-8037-EDA89C00EA79}"/>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634924" y="3962283"/>
            <a:ext cx="914400" cy="914400"/>
          </a:xfrm>
          <a:prstGeom prst="rect">
            <a:avLst/>
          </a:prstGeom>
        </p:spPr>
      </p:pic>
    </p:spTree>
    <p:extLst>
      <p:ext uri="{BB962C8B-B14F-4D97-AF65-F5344CB8AC3E}">
        <p14:creationId xmlns="" xmlns:p14="http://schemas.microsoft.com/office/powerpoint/2010/main" val="1517468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Εικόνα 11"/>
          <p:cNvPicPr>
            <a:picLocks noChangeAspect="1"/>
          </p:cNvPicPr>
          <p:nvPr/>
        </p:nvPicPr>
        <p:blipFill rotWithShape="1">
          <a:blip r:embed="rId3" cstate="screen"/>
          <a:srcRect/>
          <a:stretch>
            <a:fillRect/>
          </a:stretch>
        </p:blipFill>
        <p:spPr>
          <a:xfrm>
            <a:off x="3668101" y="1061271"/>
            <a:ext cx="1985426" cy="2008300"/>
          </a:xfrm>
          <a:prstGeom prst="rect">
            <a:avLst/>
          </a:prstGeom>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2829" y="40287"/>
            <a:ext cx="12192000" cy="6777425"/>
          </a:xfrm>
        </p:spPr>
      </p:pic>
      <p:sp>
        <p:nvSpPr>
          <p:cNvPr id="3" name="Τίτλος 2"/>
          <p:cNvSpPr>
            <a:spLocks noGrp="1"/>
          </p:cNvSpPr>
          <p:nvPr>
            <p:ph type="ctrTitle"/>
          </p:nvPr>
        </p:nvSpPr>
        <p:spPr>
          <a:xfrm>
            <a:off x="1555327" y="188999"/>
            <a:ext cx="4860000" cy="6480000"/>
          </a:xfrm>
        </p:spPr>
        <p:txBody>
          <a:bodyPr rtlCol="0"/>
          <a:lstStyle/>
          <a:p>
            <a:pPr algn="ct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2400" b="1" dirty="0"/>
              <a:t>Απαιτήσεις Πληροφόρησης σε Σταθερό &amp; Μεταβαλλόμενο Περιβάλλον</a:t>
            </a:r>
          </a:p>
        </p:txBody>
      </p:sp>
      <p:sp>
        <p:nvSpPr>
          <p:cNvPr id="8" name="Ορθογώνιο 6" descr="Πλαίσιο επισήμανσης."/>
          <p:cNvSpPr/>
          <p:nvPr/>
        </p:nvSpPr>
        <p:spPr>
          <a:xfrm rot="10800000" flipV="1">
            <a:off x="2137893" y="2885987"/>
            <a:ext cx="3741432" cy="18358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7" name="Ορθογώνιο 6" descr="Πλαίσιο επισήμανσης.">
            <a:extLst>
              <a:ext uri="{FF2B5EF4-FFF2-40B4-BE49-F238E27FC236}">
                <a16:creationId xmlns="" xmlns:a16="http://schemas.microsoft.com/office/drawing/2014/main" id="{73023DCE-797D-48A6-B875-6A11B4FE6EBC}"/>
              </a:ext>
            </a:extLst>
          </p:cNvPr>
          <p:cNvSpPr/>
          <p:nvPr/>
        </p:nvSpPr>
        <p:spPr>
          <a:xfrm rot="10800000">
            <a:off x="2135745" y="323720"/>
            <a:ext cx="3743580" cy="17846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pic>
        <p:nvPicPr>
          <p:cNvPr id="9" name="Picture 4" descr="Î£ÏÎµÏÎ¹ÎºÎ® ÎµÎ¹ÎºÏÎ½Î±">
            <a:extLst>
              <a:ext uri="{FF2B5EF4-FFF2-40B4-BE49-F238E27FC236}">
                <a16:creationId xmlns="" xmlns:a16="http://schemas.microsoft.com/office/drawing/2014/main" id="{641053CD-8C03-4CFB-A043-D27892A91FC5}"/>
              </a:ext>
            </a:extLst>
          </p:cNvPr>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2219574" y="588271"/>
            <a:ext cx="3575922" cy="22350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86298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470" y="494665"/>
            <a:ext cx="4860290" cy="5522595"/>
          </a:xfrm>
        </p:spPr>
        <p:txBody>
          <a:bodyPr rtlCol="0"/>
          <a:lstStyle/>
          <a:p>
            <a:pPr algn="ctr"/>
            <a:r>
              <a:rPr lang="el-GR" sz="3000" dirty="0"/>
              <a:t>Σταθερό </a:t>
            </a:r>
            <a:br>
              <a:rPr lang="el-GR" sz="3000" dirty="0"/>
            </a:br>
            <a:r>
              <a:rPr lang="el-GR" sz="3000" dirty="0"/>
              <a:t>Περιβάλλον</a:t>
            </a:r>
          </a:p>
        </p:txBody>
      </p:sp>
      <p:sp>
        <p:nvSpPr>
          <p:cNvPr id="4" name="Θέση αριθμού διαφάνειας 3"/>
          <p:cNvSpPr>
            <a:spLocks noGrp="1"/>
          </p:cNvSpPr>
          <p:nvPr>
            <p:ph type="sldNum" sz="quarter" idx="11"/>
          </p:nvPr>
        </p:nvSpPr>
        <p:spPr/>
        <p:txBody>
          <a:bodyPr rtlCol="0"/>
          <a:lstStyle/>
          <a:p>
            <a:pPr rtl="0"/>
            <a:fld id="{19B51A1E-902D-48AF-9020-955120F399B6}" type="slidenum">
              <a:rPr lang="el-GR" smtClean="0"/>
              <a:pPr rtl="0"/>
              <a:t>9</a:t>
            </a:fld>
            <a:endParaRPr lang="el-GR" dirty="0"/>
          </a:p>
        </p:txBody>
      </p:sp>
      <p:sp>
        <p:nvSpPr>
          <p:cNvPr id="5" name="Θέση υποσέλιδου 4"/>
          <p:cNvSpPr>
            <a:spLocks noGrp="1"/>
          </p:cNvSpPr>
          <p:nvPr>
            <p:ph type="ftr" sz="quarter" idx="12"/>
          </p:nvPr>
        </p:nvSpPr>
        <p:spPr/>
        <p:txBody>
          <a:bodyPr rtlCol="0"/>
          <a:lstStyle/>
          <a:p>
            <a:pPr rtl="0"/>
            <a:r>
              <a:rPr lang="el-GR" dirty="0"/>
              <a:t>Προσθέστε υποσέλιδο</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60092" y="759605"/>
            <a:ext cx="1872000" cy="187200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rcRect l="162" r="162"/>
          <a:stretch>
            <a:fillRect/>
          </a:stretch>
        </p:blipFill>
        <p:spPr/>
      </p:pic>
      <p:sp>
        <p:nvSpPr>
          <p:cNvPr id="55" name="TextBox 37"/>
          <p:cNvSpPr txBox="1"/>
          <p:nvPr/>
        </p:nvSpPr>
        <p:spPr>
          <a:xfrm>
            <a:off x="9792957" y="6073017"/>
            <a:ext cx="1412775" cy="646331"/>
          </a:xfrm>
          <a:prstGeom prst="rect">
            <a:avLst/>
          </a:prstGeom>
          <a:solidFill>
            <a:schemeClr val="bg1"/>
          </a:solidFill>
        </p:spPr>
        <p:txBody>
          <a:bodyPr wrap="square" rtlCol="0">
            <a:spAutoFit/>
          </a:bodyPr>
          <a:lstStyle/>
          <a:p>
            <a:r>
              <a:rPr lang="el-GR" dirty="0">
                <a:solidFill>
                  <a:schemeClr val="bg1"/>
                </a:solidFill>
              </a:rPr>
              <a:t>.</a:t>
            </a:r>
          </a:p>
          <a:p>
            <a:r>
              <a:rPr lang="el-GR" dirty="0">
                <a:solidFill>
                  <a:schemeClr val="bg1"/>
                </a:solidFill>
              </a:rPr>
              <a:t>.</a:t>
            </a:r>
          </a:p>
        </p:txBody>
      </p:sp>
      <p:sp>
        <p:nvSpPr>
          <p:cNvPr id="13" name="TextBox 37"/>
          <p:cNvSpPr txBox="1"/>
          <p:nvPr/>
        </p:nvSpPr>
        <p:spPr>
          <a:xfrm>
            <a:off x="7636435" y="2646254"/>
            <a:ext cx="1334106" cy="130556"/>
          </a:xfrm>
          <a:prstGeom prst="rect">
            <a:avLst/>
          </a:prstGeom>
          <a:solidFill>
            <a:schemeClr val="bg1"/>
          </a:solidFill>
        </p:spPr>
        <p:txBody>
          <a:bodyPr wrap="square" rtlCol="0">
            <a:spAutoFit/>
          </a:bodyPr>
          <a:lstStyle/>
          <a:p>
            <a:endParaRPr lang="el-GR" sz="800" dirty="0">
              <a:solidFill>
                <a:schemeClr val="bg1"/>
              </a:solidFill>
            </a:endParaRPr>
          </a:p>
        </p:txBody>
      </p:sp>
      <p:sp>
        <p:nvSpPr>
          <p:cNvPr id="14" name="Θέση κειμένου 5"/>
          <p:cNvSpPr txBox="1"/>
          <p:nvPr/>
        </p:nvSpPr>
        <p:spPr>
          <a:xfrm>
            <a:off x="741451" y="3586123"/>
            <a:ext cx="2268125"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Κανόνες-Κανονισμούς</a:t>
            </a:r>
          </a:p>
        </p:txBody>
      </p:sp>
      <p:sp>
        <p:nvSpPr>
          <p:cNvPr id="20" name="Θέση κειμένου 5"/>
          <p:cNvSpPr txBox="1"/>
          <p:nvPr/>
        </p:nvSpPr>
        <p:spPr>
          <a:xfrm>
            <a:off x="4273920" y="3586123"/>
            <a:ext cx="2298042" cy="360000"/>
          </a:xfrm>
          <a:prstGeom prst="rect">
            <a:avLst/>
          </a:prstGeom>
        </p:spPr>
        <p:txBody>
          <a:bodyPr rtlCol="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b="1" dirty="0"/>
              <a:t>Ακριβή σχεδιασμό-προγραμματισμό</a:t>
            </a:r>
          </a:p>
        </p:txBody>
      </p:sp>
      <p:sp>
        <p:nvSpPr>
          <p:cNvPr id="26" name="Ορθογώνιο 6" descr="Πλαίσιο επισήμανσης."/>
          <p:cNvSpPr/>
          <p:nvPr/>
        </p:nvSpPr>
        <p:spPr>
          <a:xfrm rot="10800000" flipV="1">
            <a:off x="587627" y="3281375"/>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27" name="Ορθογώνιο 6" descr="Πλαίσιο επισήμανσης."/>
          <p:cNvSpPr/>
          <p:nvPr/>
        </p:nvSpPr>
        <p:spPr>
          <a:xfrm rot="10800000" flipV="1">
            <a:off x="4135054" y="3288856"/>
            <a:ext cx="2575774" cy="7726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solidFill>
                <a:schemeClr val="bg2">
                  <a:lumMod val="75000"/>
                </a:schemeClr>
              </a:solidFill>
            </a:endParaRPr>
          </a:p>
        </p:txBody>
      </p:sp>
      <p:sp>
        <p:nvSpPr>
          <p:cNvPr id="30" name="Text Placeholder 24"/>
          <p:cNvSpPr txBox="1"/>
          <p:nvPr/>
        </p:nvSpPr>
        <p:spPr>
          <a:xfrm>
            <a:off x="322998" y="5255258"/>
            <a:ext cx="6507285" cy="77152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l-GR" sz="1600" dirty="0"/>
              <a:t>Γενικά, </a:t>
            </a:r>
            <a:r>
              <a:rPr lang="el-GR" sz="1600" b="1" dirty="0"/>
              <a:t>οι απαιτήσεις </a:t>
            </a:r>
            <a:r>
              <a:rPr lang="el-GR" sz="1600" dirty="0"/>
              <a:t>για διακίνηση και επεξεργασία πληροφόρησης των επιχειρήσεων αυτών </a:t>
            </a:r>
            <a:r>
              <a:rPr lang="el-GR" sz="1600" b="1" dirty="0"/>
              <a:t>δεν είναι μεγάλες</a:t>
            </a:r>
          </a:p>
          <a:p>
            <a:pPr algn="ctr"/>
            <a:endParaRPr lang="el-GR" sz="1600" dirty="0"/>
          </a:p>
          <a:p>
            <a:pPr algn="ctr"/>
            <a:endParaRPr lang="el-GR" sz="1600" dirty="0"/>
          </a:p>
          <a:p>
            <a:pPr algn="ctr"/>
            <a:r>
              <a:rPr lang="el-GR" sz="1600" dirty="0"/>
              <a:t> </a:t>
            </a:r>
          </a:p>
        </p:txBody>
      </p:sp>
      <p:sp>
        <p:nvSpPr>
          <p:cNvPr id="24" name="Θέση κειμένου 7"/>
          <p:cNvSpPr txBox="1"/>
          <p:nvPr/>
        </p:nvSpPr>
        <p:spPr>
          <a:xfrm>
            <a:off x="663528" y="1040300"/>
            <a:ext cx="5826223" cy="46291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1600" dirty="0"/>
              <a:t>Οι επιχειρήσεις που λειτουργούν σε ένα σχετικά σταθερό περιβάλλον συντονίζουν τις διάφορες λειτουργίες και δραστηριότητές τους, βασιζόμενες κύρια σε:</a:t>
            </a:r>
          </a:p>
        </p:txBody>
      </p:sp>
      <p:pic>
        <p:nvPicPr>
          <p:cNvPr id="8" name="Γραφικό 7" descr="Λίστα">
            <a:extLst>
              <a:ext uri="{FF2B5EF4-FFF2-40B4-BE49-F238E27FC236}">
                <a16:creationId xmlns="" xmlns:a16="http://schemas.microsoft.com/office/drawing/2014/main" id="{131E8F0C-5ABC-424C-80B7-CA3A396CB934}"/>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489750" y="2486674"/>
            <a:ext cx="771525" cy="771525"/>
          </a:xfrm>
          <a:prstGeom prst="rect">
            <a:avLst/>
          </a:prstGeom>
        </p:spPr>
      </p:pic>
      <p:pic>
        <p:nvPicPr>
          <p:cNvPr id="15" name="Γραφικό 14" descr="Μολύβι">
            <a:extLst>
              <a:ext uri="{FF2B5EF4-FFF2-40B4-BE49-F238E27FC236}">
                <a16:creationId xmlns="" xmlns:a16="http://schemas.microsoft.com/office/drawing/2014/main" id="{DE38F5C6-2EAD-4959-995F-1CB77DC5896D}"/>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099561" y="2486674"/>
            <a:ext cx="646759" cy="646759"/>
          </a:xfrm>
          <a:prstGeom prst="rect">
            <a:avLst/>
          </a:prstGeom>
        </p:spPr>
      </p:pic>
      <p:pic>
        <p:nvPicPr>
          <p:cNvPr id="18" name="Εικόνα 17">
            <a:extLst>
              <a:ext uri="{FF2B5EF4-FFF2-40B4-BE49-F238E27FC236}">
                <a16:creationId xmlns="" xmlns:a16="http://schemas.microsoft.com/office/drawing/2014/main" id="{F2B1ED1F-334E-46BA-9A79-3E049F862E4F}"/>
              </a:ext>
            </a:extLst>
          </p:cNvPr>
          <p:cNvPicPr>
            <a:picLocks noChangeAspect="1"/>
          </p:cNvPicPr>
          <p:nvPr/>
        </p:nvPicPr>
        <p:blipFill>
          <a:blip r:embed="rId9">
            <a:grayscl/>
          </a:blip>
          <a:stretch>
            <a:fillRect/>
          </a:stretch>
        </p:blipFill>
        <p:spPr>
          <a:xfrm>
            <a:off x="7417244" y="707447"/>
            <a:ext cx="4483893" cy="2721553"/>
          </a:xfrm>
          <a:prstGeom prst="rect">
            <a:avLst/>
          </a:prstGeom>
        </p:spPr>
      </p:pic>
    </p:spTree>
    <p:extLst>
      <p:ext uri="{BB962C8B-B14F-4D97-AF65-F5344CB8AC3E}">
        <p14:creationId xmlns="" xmlns:p14="http://schemas.microsoft.com/office/powerpoint/2010/main" val="1871989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3384</Words>
  <Application>Microsoft Office PowerPoint</Application>
  <PresentationFormat>Προσαρμογή</PresentationFormat>
  <Paragraphs>691</Paragraphs>
  <Slides>70</Slides>
  <Notes>58</Notes>
  <HiddenSlides>0</HiddenSlides>
  <MMClips>0</MMClips>
  <ScaleCrop>false</ScaleCrop>
  <HeadingPairs>
    <vt:vector size="4" baseType="variant">
      <vt:variant>
        <vt:lpstr>Θέμα</vt:lpstr>
      </vt:variant>
      <vt:variant>
        <vt:i4>1</vt:i4>
      </vt:variant>
      <vt:variant>
        <vt:lpstr>Τίτλοι διαφανειών</vt:lpstr>
      </vt:variant>
      <vt:variant>
        <vt:i4>70</vt:i4>
      </vt:variant>
    </vt:vector>
  </HeadingPairs>
  <TitlesOfParts>
    <vt:vector size="71" baseType="lpstr">
      <vt:lpstr>Θέμα του Office</vt:lpstr>
      <vt:lpstr>ΟΙ ΕΠΙΔΡΑΣΕΙΣ ΤΩΝ ΚΥΡΙΟΤΕΡΩΝ ΘΕΩΡΗΤΙΚΩΝ ΡΕΥΜΑΤΩΝ ΤΗΣ ΔΙΟΙΚΗΤΙΚΗΣ ΕΠΙΣΤΗΜΗΣ ΣΤΟΝ ΣΧΕΔΙΑΣΜΟ ΤΗΣ ΟΡΓΑΝΩΤΙΚΗΣ ΔΟΜΗΣ</vt:lpstr>
      <vt:lpstr>Κεφάλαιο 5ο </vt:lpstr>
      <vt:lpstr>Πληροφόρηση Διοικητικών Στελεχών</vt:lpstr>
      <vt:lpstr>Πληροφόρηση</vt:lpstr>
      <vt:lpstr>Διαφάνεια 5</vt:lpstr>
      <vt:lpstr>Διακίνηση &amp; επεξεργασία της πληροφόρησης των διοικητικών στελεχών</vt:lpstr>
      <vt:lpstr> 3 καθοριστικοί παράγοντες σχεδιασμού της οργανωτικής δομής της επιχείρησης  </vt:lpstr>
      <vt:lpstr>               Απαιτήσεις Πληροφόρησης σε Σταθερό &amp; Μεταβαλλόμενο Περιβάλλον</vt:lpstr>
      <vt:lpstr>Σταθερό  Περιβάλλον</vt:lpstr>
      <vt:lpstr>Διαφάνεια 10</vt:lpstr>
      <vt:lpstr>Επιχειρήσεις παραγωγής &amp; πώλησης διδακτικών βιβλίων </vt:lpstr>
      <vt:lpstr>Διαφάνεια 12</vt:lpstr>
      <vt:lpstr>Διαφάνεια 13</vt:lpstr>
      <vt:lpstr>Μεταβαλλόμενο  Περιβάλλον</vt:lpstr>
      <vt:lpstr>Διαφάνεια 15</vt:lpstr>
      <vt:lpstr>Διαφάνεια 16</vt:lpstr>
      <vt:lpstr>Μεταβαλλόμενο  Περιβάλλον</vt:lpstr>
      <vt:lpstr>Μεθοδολογικές προσεγγίσεις &amp; Στρατηγικές</vt:lpstr>
      <vt:lpstr>Μεθοδολογικές Προσεγγίσεις </vt:lpstr>
      <vt:lpstr>Διαφάνεια 20</vt:lpstr>
      <vt:lpstr>Αύξηση της Ικανότητας Διακίνησης-Επεξεργασίας της Πληροφόρησης</vt:lpstr>
      <vt:lpstr>Γενικές παρατηρήσεις</vt:lpstr>
      <vt:lpstr>Στρατηγικές διακίνησης - επεξεργασίας πληροφόρησης  </vt:lpstr>
      <vt:lpstr>Επένδυση σε κάθετα Πληροφοριακά Συστήματα</vt:lpstr>
      <vt:lpstr>Μέθοδοι επένδυσης σε κάθετα πληροφοριακά συστήματα</vt:lpstr>
      <vt:lpstr>Παράδειγμα:  πολυκαταστήματα (supermarkets) </vt:lpstr>
      <vt:lpstr> Supermarkets  </vt:lpstr>
      <vt:lpstr>Διαφάνεια 28</vt:lpstr>
      <vt:lpstr>Supermarkets</vt:lpstr>
      <vt:lpstr>Διαφάνεια 30</vt:lpstr>
      <vt:lpstr>Διαφάνεια 31</vt:lpstr>
      <vt:lpstr>μόνο  </vt:lpstr>
      <vt:lpstr>Δημιουργία Οριζόντιων Μη Ιεραρχικών Σχέσεων</vt:lpstr>
      <vt:lpstr>Διαφάνεια 34</vt:lpstr>
      <vt:lpstr>Διαφάνεια 35</vt:lpstr>
      <vt:lpstr>Διαφάνεια 36</vt:lpstr>
      <vt:lpstr>1η  στρατηγική  Οριζόντιων Μη - Ιεραρχικών Σχέσεων</vt:lpstr>
      <vt:lpstr>Διαφάνεια 38</vt:lpstr>
      <vt:lpstr>Διαφάνεια 39</vt:lpstr>
      <vt:lpstr>2η  στρατηγική  Οριζόντιων Μη - Ιεραρχικών Σχέσεων</vt:lpstr>
      <vt:lpstr>Δύο γνωστά παραδείγματα συνθετικών και ενοποιητικών ρόλων:</vt:lpstr>
      <vt:lpstr>μόνο  </vt:lpstr>
      <vt:lpstr>Δικτυωτή οργανωτική δομή</vt:lpstr>
      <vt:lpstr>Διαφάνεια 44</vt:lpstr>
      <vt:lpstr>Πλεονεκτήματα της δικτυωτής οργανωτικής δομής</vt:lpstr>
      <vt:lpstr> Μειονεκτήματα της δικτυωτής οργανωτικής δομής  </vt:lpstr>
      <vt:lpstr> Μειονεκτήματα της δικτυωτής οργανωτικής δομής </vt:lpstr>
      <vt:lpstr>Διαφάνεια 48</vt:lpstr>
      <vt:lpstr>Eastman Kodak</vt:lpstr>
      <vt:lpstr>Διαφάνεια 50</vt:lpstr>
      <vt:lpstr>Διαφάνεια 51</vt:lpstr>
      <vt:lpstr> Kodak </vt:lpstr>
      <vt:lpstr>Σύνοψη: Αύξηση της ικανότητας διακίνησης &amp; επεξεργασίας πληροφοριών</vt:lpstr>
      <vt:lpstr>Μείωση των Απαιτήσεων για Διακίνηση-Επεξεργασία της πληροφόρησης</vt:lpstr>
      <vt:lpstr>Γενικές παρατηρήσεις</vt:lpstr>
      <vt:lpstr>Δημιουργία Πρόσθετων Μέσων και Πόρων (αποθεμάτων)</vt:lpstr>
      <vt:lpstr>Δημιουργία Πρόσθετων Μέσων &amp; Πόρων (αποθεμάτων)</vt:lpstr>
      <vt:lpstr>Διαφάνεια 58</vt:lpstr>
      <vt:lpstr>Διαφάνεια 59</vt:lpstr>
      <vt:lpstr>Δημιουργία Αποθεμάτων </vt:lpstr>
      <vt:lpstr> Δημιουργία Αυτοδύναμων Τμημάτων &amp; Δραστηριοτήτων  </vt:lpstr>
      <vt:lpstr>Δημιουργία Αυτοδύναμων Τμημάτων &amp; Δραστηριοτήτων</vt:lpstr>
      <vt:lpstr>Διαφάνεια 63</vt:lpstr>
      <vt:lpstr>Συνολική Απόπειρα Προσέγγισης του Οργανωτικού Σχεδιασμού</vt:lpstr>
      <vt:lpstr>Διαφάνεια 65</vt:lpstr>
      <vt:lpstr>Συμπερασματικές  Διαπιστώσεις </vt:lpstr>
      <vt:lpstr> 2η Διαπίστωση  </vt:lpstr>
      <vt:lpstr>Στην περίπτωση αυτή, η χρησιμοποίηση:</vt:lpstr>
      <vt:lpstr>3η Διαπίστωση </vt:lpstr>
      <vt:lpstr>Διαφάνεια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2018-11-09T08:38:21Z</dcterms:created>
  <dcterms:modified xsi:type="dcterms:W3CDTF">2018-11-09T17:59:53Z</dcterms:modified>
</cp:coreProperties>
</file>