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charts/colors6.xml" ContentType="application/vnd.ms-office.chartcolorstyl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charts/colors2.xml" ContentType="application/vnd.ms-office.chartcolorstyl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Default Extension="xlsx" ContentType="application/vnd.openxmlformats-officedocument.spreadsheetml.sheet"/>
  <Override PartName="/ppt/charts/chart3.xml" ContentType="application/vnd.openxmlformats-officedocument.drawingml.chart+xml"/>
  <Override PartName="/ppt/notesSlides/notesSlide7.xml" ContentType="application/vnd.openxmlformats-officedocument.presentationml.notesSlide+xml"/>
  <Override PartName="/ppt/charts/style5.xml" ContentType="application/vnd.ms-office.chartstyl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charts/style1.xml" ContentType="application/vnd.ms-office.chartstyl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Default Extension="emf" ContentType="image/x-emf"/>
  <Override PartName="/ppt/notesSlides/notesSlide28.xml" ContentType="application/vnd.openxmlformats-officedocument.presentationml.notesSlide+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Layouts/slideLayout14.xml" ContentType="application/vnd.openxmlformats-officedocument.presentationml.slideLayout+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docProps/app.xml" ContentType="application/vnd.openxmlformats-officedocument.extended-properties+xml"/>
  <Override PartName="/ppt/charts/colors3.xml" ContentType="application/vnd.ms-office.chartcolorstyle+xml"/>
  <Override PartName="/ppt/slides/slide11.xml" ContentType="application/vnd.openxmlformats-officedocument.presentationml.slide+xml"/>
  <Override PartName="/ppt/slides/slide40.xml" ContentType="application/vnd.openxmlformats-officedocument.presentationml.slide+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42.xml" ContentType="application/vnd.openxmlformats-officedocument.presentationml.notesSlide+xml"/>
  <Default Extension="wdp" ContentType="image/vnd.ms-photo"/>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charts/chart4.xml" ContentType="application/vnd.openxmlformats-officedocument.drawingml.chart+xml"/>
  <Override PartName="/ppt/charts/style6.xml" ContentType="application/vnd.ms-office.chartstyle+xml"/>
  <Override PartName="/ppt/slides/slide49.xml" ContentType="application/vnd.openxmlformats-officedocument.presentationml.slide+xml"/>
  <Override PartName="/ppt/slides/slide7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Default Extension="svg" ContentType="image/svg+xml"/>
  <Override PartName="/ppt/charts/style2.xml" ContentType="application/vnd.ms-office.chartstyl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Layouts/slideLayout15.xml" ContentType="application/vnd.openxmlformats-officedocument.presentationml.slideLayout+xml"/>
  <Override PartName="/ppt/notesSlides/notesSlide18.xml" ContentType="application/vnd.openxmlformats-officedocument.presentationml.notesSlide+xml"/>
  <Override PartName="/ppt/notesSlides/notesSlide36.xml" ContentType="application/vnd.openxmlformats-officedocument.presentationml.notesSlide+xml"/>
  <Override PartName="/ppt/charts/colors4.xml" ContentType="application/vnd.ms-office.chartcolorstyl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Layouts/slideLayout22.xml" ContentType="application/vnd.openxmlformats-officedocument.presentationml.slideLayout+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slides/slide79.xml" ContentType="application/vnd.openxmlformats-officedocument.presentationml.slide+xml"/>
  <Override PartName="/ppt/charts/chart5.xml" ContentType="application/vnd.openxmlformats-officedocument.drawingml.chart+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charts/chart1.xml" ContentType="application/vnd.openxmlformats-officedocument.drawingml.chart+xml"/>
  <Override PartName="/ppt/charts/style3.xml" ContentType="application/vnd.ms-office.chartstyl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slideLayouts/slideLayout16.xml" ContentType="application/vnd.openxmlformats-officedocument.presentationml.slideLayout+xml"/>
  <Default Extension="jpeg" ContentType="image/jpeg"/>
  <Override PartName="/ppt/notesSlides/notesSlide37.xml" ContentType="application/vnd.openxmlformats-officedocument.presentationml.notesSlide+xml"/>
  <Override PartName="/ppt/notesSlides/notesSlide55.xml" ContentType="application/vnd.openxmlformats-officedocument.presentationml.notesSlide+xml"/>
  <Override PartName="/ppt/charts/colors5.xml" ContentType="application/vnd.ms-office.chartcolorstyl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charts/colors1.xml" ContentType="application/vnd.ms-office.chartcolorstyle+xml"/>
  <Override PartName="/ppt/charts/chart6.xml" ContentType="application/vnd.openxmlformats-officedocument.drawingml.chart+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charts/chart2.xml" ContentType="application/vnd.openxmlformats-officedocument.drawingml.chart+xml"/>
  <Override PartName="/ppt/charts/style4.xml" ContentType="application/vnd.ms-office.chartstyle+xml"/>
  <Override PartName="/ppt/slides/slide29.xml" ContentType="application/vnd.openxmlformats-officedocument.presentationml.slide+xml"/>
  <Override PartName="/ppt/slides/slide76.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43.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autoCompressPictures="0">
  <p:sldMasterIdLst>
    <p:sldMasterId id="2147483648" r:id="rId1"/>
  </p:sldMasterIdLst>
  <p:notesMasterIdLst>
    <p:notesMasterId r:id="rId86"/>
  </p:notesMasterIdLst>
  <p:handoutMasterIdLst>
    <p:handoutMasterId r:id="rId87"/>
  </p:handoutMasterIdLst>
  <p:sldIdLst>
    <p:sldId id="256" r:id="rId2"/>
    <p:sldId id="258" r:id="rId3"/>
    <p:sldId id="810" r:id="rId4"/>
    <p:sldId id="925" r:id="rId5"/>
    <p:sldId id="493" r:id="rId6"/>
    <p:sldId id="414" r:id="rId7"/>
    <p:sldId id="859" r:id="rId8"/>
    <p:sldId id="927" r:id="rId9"/>
    <p:sldId id="926" r:id="rId10"/>
    <p:sldId id="928" r:id="rId11"/>
    <p:sldId id="930" r:id="rId12"/>
    <p:sldId id="931" r:id="rId13"/>
    <p:sldId id="932" r:id="rId14"/>
    <p:sldId id="933" r:id="rId15"/>
    <p:sldId id="934" r:id="rId16"/>
    <p:sldId id="935" r:id="rId17"/>
    <p:sldId id="936" r:id="rId18"/>
    <p:sldId id="938" r:id="rId19"/>
    <p:sldId id="939" r:id="rId20"/>
    <p:sldId id="940" r:id="rId21"/>
    <p:sldId id="1009" r:id="rId22"/>
    <p:sldId id="942" r:id="rId23"/>
    <p:sldId id="944" r:id="rId24"/>
    <p:sldId id="945" r:id="rId25"/>
    <p:sldId id="947" r:id="rId26"/>
    <p:sldId id="948" r:id="rId27"/>
    <p:sldId id="949" r:id="rId28"/>
    <p:sldId id="950" r:id="rId29"/>
    <p:sldId id="952" r:id="rId30"/>
    <p:sldId id="953" r:id="rId31"/>
    <p:sldId id="954" r:id="rId32"/>
    <p:sldId id="955" r:id="rId33"/>
    <p:sldId id="1010" r:id="rId34"/>
    <p:sldId id="957" r:id="rId35"/>
    <p:sldId id="958" r:id="rId36"/>
    <p:sldId id="959" r:id="rId37"/>
    <p:sldId id="960" r:id="rId38"/>
    <p:sldId id="961" r:id="rId39"/>
    <p:sldId id="962" r:id="rId40"/>
    <p:sldId id="967" r:id="rId41"/>
    <p:sldId id="964" r:id="rId42"/>
    <p:sldId id="966" r:id="rId43"/>
    <p:sldId id="968" r:id="rId44"/>
    <p:sldId id="969" r:id="rId45"/>
    <p:sldId id="970" r:id="rId46"/>
    <p:sldId id="971" r:id="rId47"/>
    <p:sldId id="972" r:id="rId48"/>
    <p:sldId id="329" r:id="rId49"/>
    <p:sldId id="973" r:id="rId50"/>
    <p:sldId id="974" r:id="rId51"/>
    <p:sldId id="976" r:id="rId52"/>
    <p:sldId id="975" r:id="rId53"/>
    <p:sldId id="1007" r:id="rId54"/>
    <p:sldId id="979" r:id="rId55"/>
    <p:sldId id="980" r:id="rId56"/>
    <p:sldId id="981" r:id="rId57"/>
    <p:sldId id="539" r:id="rId58"/>
    <p:sldId id="982" r:id="rId59"/>
    <p:sldId id="983" r:id="rId60"/>
    <p:sldId id="984" r:id="rId61"/>
    <p:sldId id="985" r:id="rId62"/>
    <p:sldId id="986" r:id="rId63"/>
    <p:sldId id="987" r:id="rId64"/>
    <p:sldId id="988" r:id="rId65"/>
    <p:sldId id="989" r:id="rId66"/>
    <p:sldId id="801" r:id="rId67"/>
    <p:sldId id="992" r:id="rId68"/>
    <p:sldId id="990" r:id="rId69"/>
    <p:sldId id="993" r:id="rId70"/>
    <p:sldId id="994" r:id="rId71"/>
    <p:sldId id="995" r:id="rId72"/>
    <p:sldId id="996" r:id="rId73"/>
    <p:sldId id="997" r:id="rId74"/>
    <p:sldId id="999" r:id="rId75"/>
    <p:sldId id="1000" r:id="rId76"/>
    <p:sldId id="1001" r:id="rId77"/>
    <p:sldId id="1002" r:id="rId78"/>
    <p:sldId id="1003" r:id="rId79"/>
    <p:sldId id="998" r:id="rId80"/>
    <p:sldId id="1004" r:id="rId81"/>
    <p:sldId id="1005" r:id="rId82"/>
    <p:sldId id="1006" r:id="rId83"/>
    <p:sldId id="1011" r:id="rId84"/>
    <p:sldId id="1008" r:id="rId85"/>
  </p:sldIdLst>
  <p:sldSz cx="12192000" cy="6858000"/>
  <p:notesSz cx="6858000" cy="9144000"/>
  <p:defaultTextStyle>
    <a:defPPr rtl="0">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 uri="{2D200454-40CA-4A62-9FC3-DE9A4176ACB9}">
      <p15:notes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25500"/>
    <a:srgbClr val="F7E49F"/>
    <a:srgbClr val="595959"/>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22838BEF-8BB2-4498-84A7-C5851F593DF1}">
  <a:tblStyle styleId="{10A1B5D5-9B99-4C35-A422-299274C87663}" styleName="中度样式 1 - 强调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22838BEF-8BB2-4498-84A7-C5851F593DF1}" styleName="中度样式 4 - 强调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8EC20E35-A176-4012-BC5E-935CFFF8708E}" styleName="中度样式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69012ECD-51FC-41F1-AA8D-1B2483CD663E}" styleName="Φωτεινό στυλ 2 - Έμφαση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9D7B26C5-4107-4FEC-AEDC-1716B250A1EF}" styleName="Φωτεινό στυλ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5C22544A-7EE6-4342-B048-85BDC9FD1C3A}" styleName="Μεσαίο στυλ 2 - Έμφαση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799B23B-EC83-4686-B30A-512413B5E67A}" styleName="Φωτεινό στυλ 3 - Έμφαση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3B4B98B0-60AC-42C2-AFA5-B58CD77FA1E5}" styleName="Φωτεινό στυλ 1 - Έμφαση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588" autoAdjust="0"/>
    <p:restoredTop sz="93299" autoAdjust="0"/>
  </p:normalViewPr>
  <p:slideViewPr>
    <p:cSldViewPr snapToGrid="0">
      <p:cViewPr varScale="1">
        <p:scale>
          <a:sx n="92" d="100"/>
          <a:sy n="92" d="100"/>
        </p:scale>
        <p:origin x="-474" y="-102"/>
      </p:cViewPr>
      <p:guideLst>
        <p:guide orient="horz" pos="2160"/>
        <p:guide pos="3840"/>
      </p:guideLst>
    </p:cSldViewPr>
  </p:slideViewPr>
  <p:outlineViewPr>
    <p:cViewPr>
      <p:scale>
        <a:sx n="33" d="100"/>
        <a:sy n="33" d="100"/>
      </p:scale>
      <p:origin x="0" y="-11940"/>
    </p:cViewPr>
  </p:outlineViewPr>
  <p:notesTextViewPr>
    <p:cViewPr>
      <p:scale>
        <a:sx n="3" d="2"/>
        <a:sy n="3" d="2"/>
      </p:scale>
      <p:origin x="0" y="0"/>
    </p:cViewPr>
  </p:notesTextViewPr>
  <p:sorterViewPr>
    <p:cViewPr>
      <p:scale>
        <a:sx n="50" d="100"/>
        <a:sy n="50" d="100"/>
      </p:scale>
      <p:origin x="0" y="0"/>
    </p:cViewPr>
  </p:sorterViewPr>
  <p:notesViewPr>
    <p:cSldViewPr snapToGrid="0">
      <p:cViewPr varScale="1">
        <p:scale>
          <a:sx n="59" d="100"/>
          <a:sy n="59" d="100"/>
        </p:scale>
        <p:origin x="2790" y="84"/>
      </p:cViewPr>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handoutMaster" Target="handoutMasters/handoutMaster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presProps" Target="presProps.xml"/><Relationship Id="rId9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s>
</file>

<file path=ppt/charts/_rels/chart1.xml.rels><?xml version="1.0" encoding="UTF-8" standalone="yes"?>
<Relationships xmlns="http://schemas.openxmlformats.org/package/2006/relationships"><Relationship Id="rId3" Type="http://schemas.microsoft.com/office/2011/relationships/chartStyle" Target="style1.xml"/><Relationship Id="rId2" Type="http://schemas.microsoft.com/office/2011/relationships/chartColorStyle" Target="colors1.xml"/><Relationship Id="rId1" Type="http://schemas.openxmlformats.org/officeDocument/2006/relationships/package" Target="../embeddings/Microsoft_Office_Excel_Worksheet1.xlsx"/></Relationships>
</file>

<file path=ppt/charts/_rels/chart2.xml.rels><?xml version="1.0" encoding="UTF-8" standalone="yes"?>
<Relationships xmlns="http://schemas.openxmlformats.org/package/2006/relationships"><Relationship Id="rId3" Type="http://schemas.microsoft.com/office/2011/relationships/chartStyle" Target="style2.xml"/><Relationship Id="rId2" Type="http://schemas.microsoft.com/office/2011/relationships/chartColorStyle" Target="colors2.xml"/><Relationship Id="rId1" Type="http://schemas.openxmlformats.org/officeDocument/2006/relationships/package" Target="../embeddings/Microsoft_Office_Excel_Worksheet2.xlsx"/></Relationships>
</file>

<file path=ppt/charts/_rels/chart3.xml.rels><?xml version="1.0" encoding="UTF-8" standalone="yes"?>
<Relationships xmlns="http://schemas.openxmlformats.org/package/2006/relationships"><Relationship Id="rId3" Type="http://schemas.microsoft.com/office/2011/relationships/chartStyle" Target="style3.xml"/><Relationship Id="rId2" Type="http://schemas.microsoft.com/office/2011/relationships/chartColorStyle" Target="colors3.xml"/><Relationship Id="rId1" Type="http://schemas.openxmlformats.org/officeDocument/2006/relationships/package" Target="../embeddings/Microsoft_Office_Excel_Worksheet3.xlsx"/></Relationships>
</file>

<file path=ppt/charts/_rels/chart4.xml.rels><?xml version="1.0" encoding="UTF-8" standalone="yes"?>
<Relationships xmlns="http://schemas.openxmlformats.org/package/2006/relationships"><Relationship Id="rId3" Type="http://schemas.microsoft.com/office/2011/relationships/chartStyle" Target="style4.xml"/><Relationship Id="rId2" Type="http://schemas.microsoft.com/office/2011/relationships/chartColorStyle" Target="colors4.xml"/><Relationship Id="rId1" Type="http://schemas.openxmlformats.org/officeDocument/2006/relationships/package" Target="../embeddings/Microsoft_Office_Excel_Worksheet4.xlsx"/></Relationships>
</file>

<file path=ppt/charts/_rels/chart5.xml.rels><?xml version="1.0" encoding="UTF-8" standalone="yes"?>
<Relationships xmlns="http://schemas.openxmlformats.org/package/2006/relationships"><Relationship Id="rId3" Type="http://schemas.microsoft.com/office/2011/relationships/chartStyle" Target="style5.xml"/><Relationship Id="rId2" Type="http://schemas.microsoft.com/office/2011/relationships/chartColorStyle" Target="colors5.xml"/><Relationship Id="rId1" Type="http://schemas.openxmlformats.org/officeDocument/2006/relationships/package" Target="../embeddings/Microsoft_Office_Excel_Worksheet5.xlsx"/></Relationships>
</file>

<file path=ppt/charts/_rels/chart6.xml.rels><?xml version="1.0" encoding="UTF-8" standalone="yes"?>
<Relationships xmlns="http://schemas.openxmlformats.org/package/2006/relationships"><Relationship Id="rId3" Type="http://schemas.microsoft.com/office/2011/relationships/chartStyle" Target="style6.xml"/><Relationship Id="rId2" Type="http://schemas.microsoft.com/office/2011/relationships/chartColorStyle" Target="colors6.xml"/><Relationship Id="rId1" Type="http://schemas.openxmlformats.org/officeDocument/2006/relationships/package" Target="../embeddings/Microsoft_Office_Excel_Worksheet6.xlsx"/></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l-GR"/>
  <c:chart>
    <c:autoTitleDeleted val="1"/>
    <c:plotArea>
      <c:layout/>
      <c:doughnutChart>
        <c:varyColors val="1"/>
        <c:firstSliceAng val="0"/>
        <c:holeSize val="86"/>
      </c:doughnutChart>
      <c:spPr>
        <a:noFill/>
        <a:ln>
          <a:noFill/>
        </a:ln>
        <a:effectLst/>
      </c:spPr>
    </c:plotArea>
    <c:plotVisOnly val="1"/>
    <c:dispBlanksAs val="zero"/>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l-GR"/>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lang val="el-GR"/>
  <c:chart>
    <c:autoTitleDeleted val="1"/>
    <c:plotArea>
      <c:layout/>
      <c:doughnutChart>
        <c:varyColors val="1"/>
        <c:ser>
          <c:idx val="0"/>
          <c:order val="0"/>
          <c:tx>
            <c:strRef>
              <c:f>Φύλλο1!$B$1</c:f>
              <c:strCache>
                <c:ptCount val="1"/>
                <c:pt idx="0">
                  <c:v>Πωλήσεις</c:v>
                </c:pt>
              </c:strCache>
            </c:strRef>
          </c:tx>
          <c:spPr>
            <a:solidFill>
              <a:schemeClr val="accent4">
                <a:lumMod val="75000"/>
              </a:schemeClr>
            </a:solidFill>
          </c:spPr>
          <c:dPt>
            <c:idx val="0"/>
            <c:spPr>
              <a:solidFill>
                <a:schemeClr val="accent4">
                  <a:lumMod val="75000"/>
                </a:schemeClr>
              </a:solidFill>
              <a:ln w="19050">
                <a:noFill/>
              </a:ln>
              <a:effectLst/>
            </c:spPr>
            <c:extLst xmlns:c16r2="http://schemas.microsoft.com/office/drawing/2015/06/chart">
              <c:ext xmlns:c16="http://schemas.microsoft.com/office/drawing/2014/chart" uri="{C3380CC4-5D6E-409C-BE32-E72D297353CC}">
                <c16:uniqueId val="{00000001-D4E9-41CA-BBB0-96FE7B3CE752}"/>
              </c:ext>
            </c:extLst>
          </c:dPt>
          <c:dPt>
            <c:idx val="1"/>
            <c:spPr>
              <a:solidFill>
                <a:schemeClr val="accent4">
                  <a:lumMod val="75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3-D4E9-41CA-BBB0-96FE7B3CE752}"/>
              </c:ext>
            </c:extLst>
          </c:dPt>
          <c:dPt>
            <c:idx val="2"/>
            <c:spPr>
              <a:solidFill>
                <a:schemeClr val="accent4">
                  <a:lumMod val="75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5-D4E9-41CA-BBB0-96FE7B3CE752}"/>
              </c:ext>
            </c:extLst>
          </c:dPt>
          <c:dPt>
            <c:idx val="3"/>
            <c:spPr>
              <a:solidFill>
                <a:schemeClr val="accent4">
                  <a:lumMod val="75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7-D4E9-41CA-BBB0-96FE7B3CE752}"/>
              </c:ext>
            </c:extLst>
          </c:dPt>
          <c:cat>
            <c:strRef>
              <c:f>Φύλλο1!$A$2:$A$5</c:f>
              <c:strCache>
                <c:ptCount val="4"/>
                <c:pt idx="0">
                  <c:v>1ο Τρ.</c:v>
                </c:pt>
                <c:pt idx="1">
                  <c:v>2ο Τρ.</c:v>
                </c:pt>
                <c:pt idx="2">
                  <c:v>3ο Τρ.</c:v>
                </c:pt>
                <c:pt idx="3">
                  <c:v>4ο Τρ.</c:v>
                </c:pt>
              </c:strCache>
            </c:strRef>
          </c:cat>
          <c:val>
            <c:numRef>
              <c:f>Φύλλο1!$B$2:$B$5</c:f>
              <c:numCache>
                <c:formatCode>General</c:formatCode>
                <c:ptCount val="4"/>
                <c:pt idx="0">
                  <c:v>22</c:v>
                </c:pt>
                <c:pt idx="1">
                  <c:v>14</c:v>
                </c:pt>
                <c:pt idx="2">
                  <c:v>28</c:v>
                </c:pt>
                <c:pt idx="3">
                  <c:v>36</c:v>
                </c:pt>
              </c:numCache>
            </c:numRef>
          </c:val>
          <c:extLst xmlns:c16r2="http://schemas.microsoft.com/office/drawing/2015/06/chart">
            <c:ext xmlns:c16="http://schemas.microsoft.com/office/drawing/2014/chart" uri="{C3380CC4-5D6E-409C-BE32-E72D297353CC}">
              <c16:uniqueId val="{00000008-D4E9-41CA-BBB0-96FE7B3CE752}"/>
            </c:ext>
          </c:extLst>
        </c:ser>
        <c:firstSliceAng val="0"/>
        <c:holeSize val="90"/>
      </c:doughnutChart>
      <c:spPr>
        <a:noFill/>
        <a:ln>
          <a:noFill/>
        </a:ln>
        <a:effectLst/>
      </c:spPr>
    </c:plotArea>
    <c:plotVisOnly val="1"/>
    <c:dispBlanksAs val="zero"/>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l-GR"/>
    </a:p>
  </c:txPr>
  <c:externalData r:id="rId1"/>
</c:chartSpace>
</file>

<file path=ppt/charts/chart3.xml><?xml version="1.0" encoding="utf-8"?>
<c:chartSpace xmlns:c="http://schemas.openxmlformats.org/drawingml/2006/chart" xmlns:a="http://schemas.openxmlformats.org/drawingml/2006/main" xmlns:r="http://schemas.openxmlformats.org/officeDocument/2006/relationships">
  <c:date1904 val="1"/>
  <c:lang val="el-GR"/>
  <c:chart>
    <c:autoTitleDeleted val="1"/>
    <c:plotArea>
      <c:layout/>
      <c:doughnutChart>
        <c:varyColors val="1"/>
        <c:ser>
          <c:idx val="0"/>
          <c:order val="0"/>
          <c:tx>
            <c:strRef>
              <c:f>Φύλλο1!$B$1</c:f>
              <c:strCache>
                <c:ptCount val="1"/>
                <c:pt idx="0">
                  <c:v>Πωλήσεις</c:v>
                </c:pt>
              </c:strCache>
            </c:strRef>
          </c:tx>
          <c:spPr>
            <a:solidFill>
              <a:schemeClr val="accent4">
                <a:lumMod val="75000"/>
              </a:schemeClr>
            </a:solidFill>
            <a:ln>
              <a:noFill/>
            </a:ln>
          </c:spPr>
          <c:dPt>
            <c:idx val="0"/>
            <c:spPr>
              <a:solidFill>
                <a:schemeClr val="accent4">
                  <a:lumMod val="75000"/>
                </a:schemeClr>
              </a:solidFill>
              <a:ln w="19050">
                <a:noFill/>
              </a:ln>
              <a:effectLst/>
            </c:spPr>
            <c:extLst xmlns:c16r2="http://schemas.microsoft.com/office/drawing/2015/06/chart">
              <c:ext xmlns:c16="http://schemas.microsoft.com/office/drawing/2014/chart" uri="{C3380CC4-5D6E-409C-BE32-E72D297353CC}">
                <c16:uniqueId val="{00000001-E827-4D03-9D8C-D3D70D9A437A}"/>
              </c:ext>
            </c:extLst>
          </c:dPt>
          <c:dPt>
            <c:idx val="1"/>
            <c:spPr>
              <a:solidFill>
                <a:schemeClr val="accent4">
                  <a:lumMod val="75000"/>
                </a:schemeClr>
              </a:solidFill>
              <a:ln w="19050">
                <a:noFill/>
              </a:ln>
              <a:effectLst/>
            </c:spPr>
            <c:extLst xmlns:c16r2="http://schemas.microsoft.com/office/drawing/2015/06/chart">
              <c:ext xmlns:c16="http://schemas.microsoft.com/office/drawing/2014/chart" uri="{C3380CC4-5D6E-409C-BE32-E72D297353CC}">
                <c16:uniqueId val="{00000003-E827-4D03-9D8C-D3D70D9A437A}"/>
              </c:ext>
            </c:extLst>
          </c:dPt>
          <c:dPt>
            <c:idx val="2"/>
            <c:spPr>
              <a:solidFill>
                <a:schemeClr val="accent4">
                  <a:lumMod val="75000"/>
                </a:schemeClr>
              </a:solidFill>
              <a:ln w="19050">
                <a:noFill/>
              </a:ln>
              <a:effectLst/>
            </c:spPr>
            <c:extLst xmlns:c16r2="http://schemas.microsoft.com/office/drawing/2015/06/chart">
              <c:ext xmlns:c16="http://schemas.microsoft.com/office/drawing/2014/chart" uri="{C3380CC4-5D6E-409C-BE32-E72D297353CC}">
                <c16:uniqueId val="{00000005-E827-4D03-9D8C-D3D70D9A437A}"/>
              </c:ext>
            </c:extLst>
          </c:dPt>
          <c:dPt>
            <c:idx val="3"/>
            <c:spPr>
              <a:solidFill>
                <a:schemeClr val="accent4">
                  <a:lumMod val="75000"/>
                </a:schemeClr>
              </a:solidFill>
              <a:ln w="19050">
                <a:noFill/>
              </a:ln>
              <a:effectLst/>
            </c:spPr>
            <c:extLst xmlns:c16r2="http://schemas.microsoft.com/office/drawing/2015/06/chart">
              <c:ext xmlns:c16="http://schemas.microsoft.com/office/drawing/2014/chart" uri="{C3380CC4-5D6E-409C-BE32-E72D297353CC}">
                <c16:uniqueId val="{00000007-E827-4D03-9D8C-D3D70D9A437A}"/>
              </c:ext>
            </c:extLst>
          </c:dPt>
          <c:cat>
            <c:strRef>
              <c:f>Φύλλο1!$A$2:$A$5</c:f>
              <c:strCache>
                <c:ptCount val="4"/>
                <c:pt idx="0">
                  <c:v>1ο Τρ.</c:v>
                </c:pt>
                <c:pt idx="1">
                  <c:v>2ο Τρ.</c:v>
                </c:pt>
                <c:pt idx="2">
                  <c:v>3ο Τρ.</c:v>
                </c:pt>
                <c:pt idx="3">
                  <c:v>4ο Τρ.</c:v>
                </c:pt>
              </c:strCache>
            </c:strRef>
          </c:cat>
          <c:val>
            <c:numRef>
              <c:f>Φύλλο1!$B$2:$B$5</c:f>
              <c:numCache>
                <c:formatCode>General</c:formatCode>
                <c:ptCount val="4"/>
                <c:pt idx="0">
                  <c:v>22</c:v>
                </c:pt>
                <c:pt idx="1">
                  <c:v>14</c:v>
                </c:pt>
                <c:pt idx="2">
                  <c:v>28</c:v>
                </c:pt>
                <c:pt idx="3">
                  <c:v>36</c:v>
                </c:pt>
              </c:numCache>
            </c:numRef>
          </c:val>
          <c:extLst xmlns:c16r2="http://schemas.microsoft.com/office/drawing/2015/06/chart">
            <c:ext xmlns:c16="http://schemas.microsoft.com/office/drawing/2014/chart" uri="{C3380CC4-5D6E-409C-BE32-E72D297353CC}">
              <c16:uniqueId val="{00000008-E827-4D03-9D8C-D3D70D9A437A}"/>
            </c:ext>
          </c:extLst>
        </c:ser>
        <c:firstSliceAng val="0"/>
        <c:holeSize val="90"/>
      </c:doughnutChart>
      <c:spPr>
        <a:noFill/>
        <a:ln>
          <a:noFill/>
        </a:ln>
        <a:effectLst/>
      </c:spPr>
    </c:plotArea>
    <c:plotVisOnly val="1"/>
    <c:dispBlanksAs val="zero"/>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l-GR"/>
    </a:p>
  </c:txPr>
  <c:externalData r:id="rId1"/>
</c:chartSpace>
</file>

<file path=ppt/charts/chart4.xml><?xml version="1.0" encoding="utf-8"?>
<c:chartSpace xmlns:c="http://schemas.openxmlformats.org/drawingml/2006/chart" xmlns:a="http://schemas.openxmlformats.org/drawingml/2006/main" xmlns:r="http://schemas.openxmlformats.org/officeDocument/2006/relationships">
  <c:lang val="el-GR"/>
  <c:chart>
    <c:autoTitleDeleted val="1"/>
    <c:plotArea>
      <c:layout/>
      <c:doughnutChart>
        <c:varyColors val="1"/>
        <c:ser>
          <c:idx val="0"/>
          <c:order val="0"/>
          <c:tx>
            <c:strRef>
              <c:f>Φύλλο1!$B$1</c:f>
              <c:strCache>
                <c:ptCount val="1"/>
                <c:pt idx="0">
                  <c:v>Πωλήσεις</c:v>
                </c:pt>
              </c:strCache>
            </c:strRef>
          </c:tx>
          <c:spPr>
            <a:solidFill>
              <a:schemeClr val="accent4">
                <a:lumMod val="75000"/>
              </a:schemeClr>
            </a:solidFill>
          </c:spPr>
          <c:dPt>
            <c:idx val="0"/>
            <c:spPr>
              <a:solidFill>
                <a:schemeClr val="accent4">
                  <a:lumMod val="75000"/>
                </a:schemeClr>
              </a:solidFill>
              <a:ln w="19050">
                <a:noFill/>
              </a:ln>
              <a:effectLst/>
            </c:spPr>
            <c:extLst xmlns:c16r2="http://schemas.microsoft.com/office/drawing/2015/06/chart">
              <c:ext xmlns:c16="http://schemas.microsoft.com/office/drawing/2014/chart" uri="{C3380CC4-5D6E-409C-BE32-E72D297353CC}">
                <c16:uniqueId val="{00000001-28EC-408C-B6FB-6948201E07B4}"/>
              </c:ext>
            </c:extLst>
          </c:dPt>
          <c:dPt>
            <c:idx val="1"/>
            <c:spPr>
              <a:solidFill>
                <a:schemeClr val="accent4">
                  <a:lumMod val="75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3-28EC-408C-B6FB-6948201E07B4}"/>
              </c:ext>
            </c:extLst>
          </c:dPt>
          <c:dPt>
            <c:idx val="2"/>
            <c:spPr>
              <a:solidFill>
                <a:schemeClr val="accent4">
                  <a:lumMod val="75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5-28EC-408C-B6FB-6948201E07B4}"/>
              </c:ext>
            </c:extLst>
          </c:dPt>
          <c:dPt>
            <c:idx val="3"/>
            <c:spPr>
              <a:solidFill>
                <a:schemeClr val="accent4">
                  <a:lumMod val="75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7-28EC-408C-B6FB-6948201E07B4}"/>
              </c:ext>
            </c:extLst>
          </c:dPt>
          <c:cat>
            <c:strRef>
              <c:f>Φύλλο1!$A$2:$A$5</c:f>
              <c:strCache>
                <c:ptCount val="4"/>
                <c:pt idx="0">
                  <c:v>1ο Τρ.</c:v>
                </c:pt>
                <c:pt idx="1">
                  <c:v>2ο Τρ.</c:v>
                </c:pt>
                <c:pt idx="2">
                  <c:v>3ο Τρ.</c:v>
                </c:pt>
                <c:pt idx="3">
                  <c:v>4ο Τρ.</c:v>
                </c:pt>
              </c:strCache>
            </c:strRef>
          </c:cat>
          <c:val>
            <c:numRef>
              <c:f>Φύλλο1!$B$2:$B$5</c:f>
              <c:numCache>
                <c:formatCode>General</c:formatCode>
                <c:ptCount val="4"/>
                <c:pt idx="0">
                  <c:v>22</c:v>
                </c:pt>
                <c:pt idx="1">
                  <c:v>14</c:v>
                </c:pt>
                <c:pt idx="2">
                  <c:v>28</c:v>
                </c:pt>
                <c:pt idx="3">
                  <c:v>36</c:v>
                </c:pt>
              </c:numCache>
            </c:numRef>
          </c:val>
          <c:extLst xmlns:c16r2="http://schemas.microsoft.com/office/drawing/2015/06/chart">
            <c:ext xmlns:c16="http://schemas.microsoft.com/office/drawing/2014/chart" uri="{C3380CC4-5D6E-409C-BE32-E72D297353CC}">
              <c16:uniqueId val="{00000008-28EC-408C-B6FB-6948201E07B4}"/>
            </c:ext>
          </c:extLst>
        </c:ser>
        <c:firstSliceAng val="0"/>
        <c:holeSize val="90"/>
      </c:doughnutChart>
      <c:spPr>
        <a:noFill/>
        <a:ln>
          <a:noFill/>
        </a:ln>
        <a:effectLst/>
      </c:spPr>
    </c:plotArea>
    <c:plotVisOnly val="1"/>
    <c:dispBlanksAs val="zero"/>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l-GR"/>
    </a:p>
  </c:txPr>
  <c:externalData r:id="rId1"/>
</c:chartSpace>
</file>

<file path=ppt/charts/chart5.xml><?xml version="1.0" encoding="utf-8"?>
<c:chartSpace xmlns:c="http://schemas.openxmlformats.org/drawingml/2006/chart" xmlns:a="http://schemas.openxmlformats.org/drawingml/2006/main" xmlns:r="http://schemas.openxmlformats.org/officeDocument/2006/relationships">
  <c:date1904 val="1"/>
  <c:lang val="el-GR"/>
  <c:chart>
    <c:autoTitleDeleted val="1"/>
    <c:plotArea>
      <c:layout/>
      <c:doughnutChart>
        <c:varyColors val="1"/>
        <c:ser>
          <c:idx val="0"/>
          <c:order val="0"/>
          <c:tx>
            <c:strRef>
              <c:f>Φύλλο1!$B$1</c:f>
              <c:strCache>
                <c:ptCount val="1"/>
                <c:pt idx="0">
                  <c:v>Πωλήσεις</c:v>
                </c:pt>
              </c:strCache>
            </c:strRef>
          </c:tx>
          <c:spPr>
            <a:solidFill>
              <a:schemeClr val="accent4">
                <a:lumMod val="75000"/>
              </a:schemeClr>
            </a:solidFill>
          </c:spPr>
          <c:dPt>
            <c:idx val="0"/>
            <c:spPr>
              <a:solidFill>
                <a:schemeClr val="accent4">
                  <a:lumMod val="75000"/>
                </a:schemeClr>
              </a:solidFill>
              <a:ln w="19050">
                <a:noFill/>
              </a:ln>
              <a:effectLst/>
            </c:spPr>
            <c:extLst xmlns:c16r2="http://schemas.microsoft.com/office/drawing/2015/06/chart">
              <c:ext xmlns:c16="http://schemas.microsoft.com/office/drawing/2014/chart" uri="{C3380CC4-5D6E-409C-BE32-E72D297353CC}">
                <c16:uniqueId val="{00000001-54CB-42BA-BC4D-1CC079126966}"/>
              </c:ext>
            </c:extLst>
          </c:dPt>
          <c:dPt>
            <c:idx val="1"/>
            <c:spPr>
              <a:solidFill>
                <a:schemeClr val="accent4">
                  <a:lumMod val="75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3-54CB-42BA-BC4D-1CC079126966}"/>
              </c:ext>
            </c:extLst>
          </c:dPt>
          <c:dPt>
            <c:idx val="2"/>
            <c:spPr>
              <a:solidFill>
                <a:schemeClr val="accent4">
                  <a:lumMod val="75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5-54CB-42BA-BC4D-1CC079126966}"/>
              </c:ext>
            </c:extLst>
          </c:dPt>
          <c:dPt>
            <c:idx val="3"/>
            <c:spPr>
              <a:solidFill>
                <a:schemeClr val="accent4">
                  <a:lumMod val="75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7-54CB-42BA-BC4D-1CC079126966}"/>
              </c:ext>
            </c:extLst>
          </c:dPt>
          <c:cat>
            <c:strRef>
              <c:f>Φύλλο1!$A$2:$A$5</c:f>
              <c:strCache>
                <c:ptCount val="4"/>
                <c:pt idx="0">
                  <c:v>1ο Τρ.</c:v>
                </c:pt>
                <c:pt idx="1">
                  <c:v>2ο Τρ.</c:v>
                </c:pt>
                <c:pt idx="2">
                  <c:v>3ο Τρ.</c:v>
                </c:pt>
                <c:pt idx="3">
                  <c:v>4ο Τρ.</c:v>
                </c:pt>
              </c:strCache>
            </c:strRef>
          </c:cat>
          <c:val>
            <c:numRef>
              <c:f>Φύλλο1!$B$2:$B$5</c:f>
              <c:numCache>
                <c:formatCode>General</c:formatCode>
                <c:ptCount val="4"/>
                <c:pt idx="0">
                  <c:v>22</c:v>
                </c:pt>
                <c:pt idx="1">
                  <c:v>14</c:v>
                </c:pt>
                <c:pt idx="2">
                  <c:v>28</c:v>
                </c:pt>
                <c:pt idx="3">
                  <c:v>36</c:v>
                </c:pt>
              </c:numCache>
            </c:numRef>
          </c:val>
          <c:extLst xmlns:c16r2="http://schemas.microsoft.com/office/drawing/2015/06/chart">
            <c:ext xmlns:c16="http://schemas.microsoft.com/office/drawing/2014/chart" uri="{C3380CC4-5D6E-409C-BE32-E72D297353CC}">
              <c16:uniqueId val="{00000008-54CB-42BA-BC4D-1CC079126966}"/>
            </c:ext>
          </c:extLst>
        </c:ser>
        <c:firstSliceAng val="0"/>
        <c:holeSize val="90"/>
      </c:doughnutChart>
      <c:spPr>
        <a:noFill/>
        <a:ln>
          <a:noFill/>
        </a:ln>
        <a:effectLst/>
      </c:spPr>
    </c:plotArea>
    <c:plotVisOnly val="1"/>
    <c:dispBlanksAs val="zero"/>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l-GR"/>
    </a:p>
  </c:txPr>
  <c:externalData r:id="rId1"/>
</c:chartSpace>
</file>

<file path=ppt/charts/chart6.xml><?xml version="1.0" encoding="utf-8"?>
<c:chartSpace xmlns:c="http://schemas.openxmlformats.org/drawingml/2006/chart" xmlns:a="http://schemas.openxmlformats.org/drawingml/2006/main" xmlns:r="http://schemas.openxmlformats.org/officeDocument/2006/relationships">
  <c:lang val="el-GR"/>
  <c:chart>
    <c:autoTitleDeleted val="1"/>
    <c:plotArea>
      <c:layout/>
      <c:doughnutChart>
        <c:varyColors val="1"/>
        <c:ser>
          <c:idx val="0"/>
          <c:order val="0"/>
          <c:tx>
            <c:strRef>
              <c:f>Φύλλο1!$B$1</c:f>
              <c:strCache>
                <c:ptCount val="1"/>
                <c:pt idx="0">
                  <c:v>Πωλήσεις</c:v>
                </c:pt>
              </c:strCache>
            </c:strRef>
          </c:tx>
          <c:spPr>
            <a:solidFill>
              <a:schemeClr val="accent1"/>
            </a:solidFill>
            <a:ln>
              <a:noFill/>
            </a:ln>
          </c:spPr>
          <c:dPt>
            <c:idx val="0"/>
            <c:spPr>
              <a:solidFill>
                <a:schemeClr val="accent1"/>
              </a:solidFill>
              <a:ln w="19050">
                <a:noFill/>
              </a:ln>
              <a:effectLst/>
            </c:spPr>
            <c:extLst xmlns:c16r2="http://schemas.microsoft.com/office/drawing/2015/06/chart">
              <c:ext xmlns:c16="http://schemas.microsoft.com/office/drawing/2014/chart" uri="{C3380CC4-5D6E-409C-BE32-E72D297353CC}">
                <c16:uniqueId val="{00000001-46C4-4F01-8A34-E2B266AB5B71}"/>
              </c:ext>
            </c:extLst>
          </c:dPt>
          <c:dPt>
            <c:idx val="1"/>
            <c:spPr>
              <a:solidFill>
                <a:schemeClr val="accent1"/>
              </a:solidFill>
              <a:ln w="19050">
                <a:noFill/>
              </a:ln>
              <a:effectLst/>
            </c:spPr>
            <c:extLst xmlns:c16r2="http://schemas.microsoft.com/office/drawing/2015/06/chart">
              <c:ext xmlns:c16="http://schemas.microsoft.com/office/drawing/2014/chart" uri="{C3380CC4-5D6E-409C-BE32-E72D297353CC}">
                <c16:uniqueId val="{00000003-46C4-4F01-8A34-E2B266AB5B71}"/>
              </c:ext>
            </c:extLst>
          </c:dPt>
          <c:dPt>
            <c:idx val="2"/>
            <c:spPr>
              <a:solidFill>
                <a:schemeClr val="accent1"/>
              </a:solidFill>
              <a:ln w="19050">
                <a:noFill/>
              </a:ln>
              <a:effectLst/>
            </c:spPr>
            <c:extLst xmlns:c16r2="http://schemas.microsoft.com/office/drawing/2015/06/chart">
              <c:ext xmlns:c16="http://schemas.microsoft.com/office/drawing/2014/chart" uri="{C3380CC4-5D6E-409C-BE32-E72D297353CC}">
                <c16:uniqueId val="{00000005-46C4-4F01-8A34-E2B266AB5B71}"/>
              </c:ext>
            </c:extLst>
          </c:dPt>
          <c:dPt>
            <c:idx val="3"/>
            <c:spPr>
              <a:solidFill>
                <a:schemeClr val="accent1"/>
              </a:solidFill>
              <a:ln w="19050">
                <a:noFill/>
              </a:ln>
              <a:effectLst/>
            </c:spPr>
            <c:extLst xmlns:c16r2="http://schemas.microsoft.com/office/drawing/2015/06/chart">
              <c:ext xmlns:c16="http://schemas.microsoft.com/office/drawing/2014/chart" uri="{C3380CC4-5D6E-409C-BE32-E72D297353CC}">
                <c16:uniqueId val="{00000007-46C4-4F01-8A34-E2B266AB5B71}"/>
              </c:ext>
            </c:extLst>
          </c:dPt>
          <c:cat>
            <c:strRef>
              <c:f>Φύλλο1!$A$2:$A$5</c:f>
              <c:strCache>
                <c:ptCount val="4"/>
                <c:pt idx="0">
                  <c:v>1ο Τρ.</c:v>
                </c:pt>
                <c:pt idx="1">
                  <c:v>2ο Τρ.</c:v>
                </c:pt>
                <c:pt idx="2">
                  <c:v>3ο Τρ.</c:v>
                </c:pt>
                <c:pt idx="3">
                  <c:v>4ο Τρ.</c:v>
                </c:pt>
              </c:strCache>
            </c:strRef>
          </c:cat>
          <c:val>
            <c:numRef>
              <c:f>Φύλλο1!$B$2:$B$5</c:f>
              <c:numCache>
                <c:formatCode>General</c:formatCode>
                <c:ptCount val="4"/>
                <c:pt idx="0">
                  <c:v>22</c:v>
                </c:pt>
                <c:pt idx="1">
                  <c:v>14</c:v>
                </c:pt>
                <c:pt idx="2">
                  <c:v>28</c:v>
                </c:pt>
                <c:pt idx="3">
                  <c:v>36</c:v>
                </c:pt>
              </c:numCache>
            </c:numRef>
          </c:val>
          <c:extLst xmlns:c16r2="http://schemas.microsoft.com/office/drawing/2015/06/chart">
            <c:ext xmlns:c16="http://schemas.microsoft.com/office/drawing/2014/chart" uri="{C3380CC4-5D6E-409C-BE32-E72D297353CC}">
              <c16:uniqueId val="{00000008-46C4-4F01-8A34-E2B266AB5B71}"/>
            </c:ext>
          </c:extLst>
        </c:ser>
        <c:firstSliceAng val="0"/>
        <c:holeSize val="90"/>
      </c:doughnutChart>
      <c:spPr>
        <a:noFill/>
        <a:ln>
          <a:noFill/>
        </a:ln>
        <a:effectLst/>
      </c:spPr>
    </c:plotArea>
    <c:plotVisOnly val="1"/>
    <c:dispBlanksAs val="zero"/>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l-GR"/>
    </a:p>
  </c:txPr>
  <c:externalData r:id="rId1"/>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Σύμβολο κράτησης θέσης κεφαλίδας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el-GR" dirty="0"/>
          </a:p>
        </p:txBody>
      </p:sp>
      <p:sp>
        <p:nvSpPr>
          <p:cNvPr id="3" name="Θέση ημερομηνίας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rtl="0"/>
            <a:fld id="{052F28F9-3842-4BA7-ABCB-61745403FC86}" type="datetime1">
              <a:rPr lang="el-GR" smtClean="0"/>
              <a:pPr rtl="0"/>
              <a:t>1/12/2018</a:t>
            </a:fld>
            <a:endParaRPr lang="el-GR" dirty="0"/>
          </a:p>
        </p:txBody>
      </p:sp>
      <p:sp>
        <p:nvSpPr>
          <p:cNvPr id="4" name="Θέση υποσέλιδου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el-GR" dirty="0"/>
          </a:p>
        </p:txBody>
      </p:sp>
      <p:sp>
        <p:nvSpPr>
          <p:cNvPr id="5" name="Θέση αριθμού διαφάνειας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682C0B10-7CAE-41E4-AB02-7E8B1FF2B898}" type="slidenum">
              <a:rPr lang="el-GR" smtClean="0"/>
              <a:pPr rtl="0"/>
              <a:t>‹#›</a:t>
            </a:fld>
            <a:endParaRPr lang="el-GR" dirty="0"/>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Θέση κεφαλίδας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el-GR" noProof="0" dirty="0"/>
          </a:p>
        </p:txBody>
      </p:sp>
      <p:sp>
        <p:nvSpPr>
          <p:cNvPr id="3" name="Θέση ημερομηνίας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rtl="0"/>
            <a:fld id="{FFC9601E-EAB2-40C2-B8FD-DB4C91A82DFE}" type="datetime1">
              <a:rPr lang="el-GR" noProof="0" smtClean="0"/>
              <a:pPr rtl="0"/>
              <a:t>1/12/2018</a:t>
            </a:fld>
            <a:endParaRPr lang="el-GR" noProof="0" dirty="0"/>
          </a:p>
        </p:txBody>
      </p:sp>
      <p:sp>
        <p:nvSpPr>
          <p:cNvPr id="4" name="Θέση εικόνας διαφάνειας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el-GR" noProof="0" dirty="0"/>
          </a:p>
        </p:txBody>
      </p:sp>
      <p:sp>
        <p:nvSpPr>
          <p:cNvPr id="5" name="Σύμβολο κράτησης θέσης σημειώσεων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el-GR" noProof="0" dirty="0"/>
              <a:t>Επεξεργασία στυλ κειμένου υποδείγματος</a:t>
            </a:r>
          </a:p>
          <a:p>
            <a:pPr lvl="1" rtl="0"/>
            <a:r>
              <a:rPr lang="el-GR" noProof="0" dirty="0"/>
              <a:t>Δεύτερου επιπέδου</a:t>
            </a:r>
          </a:p>
          <a:p>
            <a:pPr lvl="2" rtl="0"/>
            <a:r>
              <a:rPr lang="el-GR" noProof="0" dirty="0"/>
              <a:t>Τρίτου επιπέδου</a:t>
            </a:r>
          </a:p>
          <a:p>
            <a:pPr lvl="3" rtl="0"/>
            <a:r>
              <a:rPr lang="el-GR" noProof="0" dirty="0"/>
              <a:t>Τέταρτου επιπέδου</a:t>
            </a:r>
          </a:p>
          <a:p>
            <a:pPr lvl="4" rtl="0"/>
            <a:r>
              <a:rPr lang="el-GR" noProof="0" dirty="0"/>
              <a:t>Πέμπτου επιπέδου</a:t>
            </a:r>
          </a:p>
        </p:txBody>
      </p:sp>
      <p:sp>
        <p:nvSpPr>
          <p:cNvPr id="6" name="Σύμβολο κράτησης θέσης υποσέλιδου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el-GR" noProof="0" dirty="0"/>
          </a:p>
        </p:txBody>
      </p:sp>
      <p:sp>
        <p:nvSpPr>
          <p:cNvPr id="7" name="Θέση αριθμού διαφάνειας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02818732-FA64-4F57-8EE6-57AA70E1F1E0}" type="slidenum">
              <a:rPr lang="el-GR" noProof="0" smtClean="0"/>
              <a:pPr rtl="0"/>
              <a:t>‹#›</a:t>
            </a:fld>
            <a:endParaRPr lang="el-GR" noProof="0" dirty="0"/>
          </a:p>
        </p:txBody>
      </p:sp>
    </p:spTree>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dirty="0"/>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smtClean="0"/>
              <a:pPr rtl="0"/>
              <a:t>1</a:t>
            </a:fld>
            <a:endParaRPr lang="el-GR"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11</a:t>
            </a:fld>
            <a:endParaRPr lang="el-GR" noProof="0" dirty="0"/>
          </a:p>
        </p:txBody>
      </p:sp>
    </p:spTree>
    <p:extLst>
      <p:ext uri="{BB962C8B-B14F-4D97-AF65-F5344CB8AC3E}">
        <p14:creationId xmlns:p14="http://schemas.microsoft.com/office/powerpoint/2010/main" xmlns="" val="6997848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12</a:t>
            </a:fld>
            <a:endParaRPr lang="el-GR" noProof="0" dirty="0"/>
          </a:p>
        </p:txBody>
      </p:sp>
    </p:spTree>
    <p:extLst>
      <p:ext uri="{BB962C8B-B14F-4D97-AF65-F5344CB8AC3E}">
        <p14:creationId xmlns:p14="http://schemas.microsoft.com/office/powerpoint/2010/main" xmlns="" val="48300514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13</a:t>
            </a:fld>
            <a:endParaRPr lang="el-GR" noProof="0" dirty="0"/>
          </a:p>
        </p:txBody>
      </p:sp>
    </p:spTree>
    <p:extLst>
      <p:ext uri="{BB962C8B-B14F-4D97-AF65-F5344CB8AC3E}">
        <p14:creationId xmlns:p14="http://schemas.microsoft.com/office/powerpoint/2010/main" xmlns="" val="254688712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14</a:t>
            </a:fld>
            <a:endParaRPr lang="el-GR" noProof="0" dirty="0"/>
          </a:p>
        </p:txBody>
      </p:sp>
    </p:spTree>
    <p:extLst>
      <p:ext uri="{BB962C8B-B14F-4D97-AF65-F5344CB8AC3E}">
        <p14:creationId xmlns:p14="http://schemas.microsoft.com/office/powerpoint/2010/main" xmlns="" val="123649029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15</a:t>
            </a:fld>
            <a:endParaRPr lang="el-GR" noProof="0" dirty="0"/>
          </a:p>
        </p:txBody>
      </p:sp>
    </p:spTree>
    <p:extLst>
      <p:ext uri="{BB962C8B-B14F-4D97-AF65-F5344CB8AC3E}">
        <p14:creationId xmlns:p14="http://schemas.microsoft.com/office/powerpoint/2010/main" xmlns="" val="13445041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16</a:t>
            </a:fld>
            <a:endParaRPr lang="el-GR" noProof="0" dirty="0"/>
          </a:p>
        </p:txBody>
      </p:sp>
    </p:spTree>
    <p:extLst>
      <p:ext uri="{BB962C8B-B14F-4D97-AF65-F5344CB8AC3E}">
        <p14:creationId xmlns:p14="http://schemas.microsoft.com/office/powerpoint/2010/main" xmlns="" val="205522626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17</a:t>
            </a:fld>
            <a:endParaRPr lang="el-GR" noProof="0" dirty="0"/>
          </a:p>
        </p:txBody>
      </p:sp>
    </p:spTree>
    <p:extLst>
      <p:ext uri="{BB962C8B-B14F-4D97-AF65-F5344CB8AC3E}">
        <p14:creationId xmlns:p14="http://schemas.microsoft.com/office/powerpoint/2010/main" xmlns="" val="410441236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18</a:t>
            </a:fld>
            <a:endParaRPr lang="el-GR" noProof="0" dirty="0"/>
          </a:p>
        </p:txBody>
      </p:sp>
    </p:spTree>
    <p:extLst>
      <p:ext uri="{BB962C8B-B14F-4D97-AF65-F5344CB8AC3E}">
        <p14:creationId xmlns:p14="http://schemas.microsoft.com/office/powerpoint/2010/main" xmlns="" val="144049357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19</a:t>
            </a:fld>
            <a:endParaRPr lang="el-GR" noProof="0" dirty="0"/>
          </a:p>
        </p:txBody>
      </p:sp>
    </p:spTree>
    <p:extLst>
      <p:ext uri="{BB962C8B-B14F-4D97-AF65-F5344CB8AC3E}">
        <p14:creationId xmlns:p14="http://schemas.microsoft.com/office/powerpoint/2010/main" xmlns="" val="344876934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20</a:t>
            </a:fld>
            <a:endParaRPr lang="el-GR" noProof="0" dirty="0"/>
          </a:p>
        </p:txBody>
      </p:sp>
    </p:spTree>
    <p:extLst>
      <p:ext uri="{BB962C8B-B14F-4D97-AF65-F5344CB8AC3E}">
        <p14:creationId xmlns:p14="http://schemas.microsoft.com/office/powerpoint/2010/main" xmlns="" val="41309576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2</a:t>
            </a:fld>
            <a:endParaRPr lang="el-GR" noProof="0"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21</a:t>
            </a:fld>
            <a:endParaRPr lang="el-GR" noProof="0" dirty="0"/>
          </a:p>
        </p:txBody>
      </p:sp>
    </p:spTree>
    <p:extLst>
      <p:ext uri="{BB962C8B-B14F-4D97-AF65-F5344CB8AC3E}">
        <p14:creationId xmlns:p14="http://schemas.microsoft.com/office/powerpoint/2010/main" xmlns="" val="92775181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22</a:t>
            </a:fld>
            <a:endParaRPr lang="el-GR" noProof="0" dirty="0"/>
          </a:p>
        </p:txBody>
      </p:sp>
    </p:spTree>
    <p:extLst>
      <p:ext uri="{BB962C8B-B14F-4D97-AF65-F5344CB8AC3E}">
        <p14:creationId xmlns:p14="http://schemas.microsoft.com/office/powerpoint/2010/main" xmlns="" val="330712353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29</a:t>
            </a:fld>
            <a:endParaRPr lang="el-GR" noProof="0" dirty="0"/>
          </a:p>
        </p:txBody>
      </p:sp>
    </p:spTree>
    <p:extLst>
      <p:ext uri="{BB962C8B-B14F-4D97-AF65-F5344CB8AC3E}">
        <p14:creationId xmlns:p14="http://schemas.microsoft.com/office/powerpoint/2010/main" xmlns="" val="409149336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31</a:t>
            </a:fld>
            <a:endParaRPr lang="el-GR" noProof="0" dirty="0"/>
          </a:p>
        </p:txBody>
      </p:sp>
    </p:spTree>
    <p:extLst>
      <p:ext uri="{BB962C8B-B14F-4D97-AF65-F5344CB8AC3E}">
        <p14:creationId xmlns:p14="http://schemas.microsoft.com/office/powerpoint/2010/main" xmlns="" val="9962898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33</a:t>
            </a:fld>
            <a:endParaRPr lang="el-GR" noProof="0" dirty="0"/>
          </a:p>
        </p:txBody>
      </p:sp>
    </p:spTree>
    <p:extLst>
      <p:ext uri="{BB962C8B-B14F-4D97-AF65-F5344CB8AC3E}">
        <p14:creationId xmlns:p14="http://schemas.microsoft.com/office/powerpoint/2010/main" xmlns="" val="46505991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34</a:t>
            </a:fld>
            <a:endParaRPr lang="el-GR" noProof="0" dirty="0"/>
          </a:p>
        </p:txBody>
      </p:sp>
    </p:spTree>
    <p:extLst>
      <p:ext uri="{BB962C8B-B14F-4D97-AF65-F5344CB8AC3E}">
        <p14:creationId xmlns:p14="http://schemas.microsoft.com/office/powerpoint/2010/main" xmlns="" val="186250624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35</a:t>
            </a:fld>
            <a:endParaRPr lang="el-GR" noProof="0" dirty="0"/>
          </a:p>
        </p:txBody>
      </p:sp>
    </p:spTree>
    <p:extLst>
      <p:ext uri="{BB962C8B-B14F-4D97-AF65-F5344CB8AC3E}">
        <p14:creationId xmlns:p14="http://schemas.microsoft.com/office/powerpoint/2010/main" xmlns="" val="240876207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36</a:t>
            </a:fld>
            <a:endParaRPr lang="el-GR" noProof="0" dirty="0"/>
          </a:p>
        </p:txBody>
      </p:sp>
    </p:spTree>
    <p:extLst>
      <p:ext uri="{BB962C8B-B14F-4D97-AF65-F5344CB8AC3E}">
        <p14:creationId xmlns:p14="http://schemas.microsoft.com/office/powerpoint/2010/main" xmlns="" val="41659507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37</a:t>
            </a:fld>
            <a:endParaRPr lang="el-GR" noProof="0" dirty="0"/>
          </a:p>
        </p:txBody>
      </p:sp>
    </p:spTree>
    <p:extLst>
      <p:ext uri="{BB962C8B-B14F-4D97-AF65-F5344CB8AC3E}">
        <p14:creationId xmlns:p14="http://schemas.microsoft.com/office/powerpoint/2010/main" xmlns="" val="298204948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39</a:t>
            </a:fld>
            <a:endParaRPr lang="el-GR" noProof="0" dirty="0"/>
          </a:p>
        </p:txBody>
      </p:sp>
    </p:spTree>
    <p:extLst>
      <p:ext uri="{BB962C8B-B14F-4D97-AF65-F5344CB8AC3E}">
        <p14:creationId xmlns:p14="http://schemas.microsoft.com/office/powerpoint/2010/main" xmlns="" val="8994693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3</a:t>
            </a:fld>
            <a:endParaRPr lang="el-GR" noProof="0" dirty="0"/>
          </a:p>
        </p:txBody>
      </p:sp>
    </p:spTree>
    <p:extLst>
      <p:ext uri="{BB962C8B-B14F-4D97-AF65-F5344CB8AC3E}">
        <p14:creationId xmlns:p14="http://schemas.microsoft.com/office/powerpoint/2010/main" xmlns="" val="229573602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43</a:t>
            </a:fld>
            <a:endParaRPr lang="el-GR" noProof="0" dirty="0"/>
          </a:p>
        </p:txBody>
      </p:sp>
    </p:spTree>
    <p:extLst>
      <p:ext uri="{BB962C8B-B14F-4D97-AF65-F5344CB8AC3E}">
        <p14:creationId xmlns:p14="http://schemas.microsoft.com/office/powerpoint/2010/main" xmlns="" val="339166428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44</a:t>
            </a:fld>
            <a:endParaRPr lang="el-GR" noProof="0" dirty="0"/>
          </a:p>
        </p:txBody>
      </p:sp>
    </p:spTree>
    <p:extLst>
      <p:ext uri="{BB962C8B-B14F-4D97-AF65-F5344CB8AC3E}">
        <p14:creationId xmlns:p14="http://schemas.microsoft.com/office/powerpoint/2010/main" xmlns="" val="137862011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45</a:t>
            </a:fld>
            <a:endParaRPr lang="el-GR" noProof="0" dirty="0"/>
          </a:p>
        </p:txBody>
      </p:sp>
    </p:spTree>
    <p:extLst>
      <p:ext uri="{BB962C8B-B14F-4D97-AF65-F5344CB8AC3E}">
        <p14:creationId xmlns:p14="http://schemas.microsoft.com/office/powerpoint/2010/main" xmlns="" val="35409949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46</a:t>
            </a:fld>
            <a:endParaRPr lang="el-GR" noProof="0" dirty="0"/>
          </a:p>
        </p:txBody>
      </p:sp>
    </p:spTree>
    <p:extLst>
      <p:ext uri="{BB962C8B-B14F-4D97-AF65-F5344CB8AC3E}">
        <p14:creationId xmlns:p14="http://schemas.microsoft.com/office/powerpoint/2010/main" xmlns="" val="34991552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47</a:t>
            </a:fld>
            <a:endParaRPr lang="el-GR" noProof="0" dirty="0"/>
          </a:p>
        </p:txBody>
      </p:sp>
    </p:spTree>
    <p:extLst>
      <p:ext uri="{BB962C8B-B14F-4D97-AF65-F5344CB8AC3E}">
        <p14:creationId xmlns:p14="http://schemas.microsoft.com/office/powerpoint/2010/main" xmlns="" val="348555148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48</a:t>
            </a:fld>
            <a:endParaRPr lang="el-GR" noProof="0"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49</a:t>
            </a:fld>
            <a:endParaRPr lang="el-GR" noProof="0" dirty="0"/>
          </a:p>
        </p:txBody>
      </p:sp>
    </p:spTree>
    <p:extLst>
      <p:ext uri="{BB962C8B-B14F-4D97-AF65-F5344CB8AC3E}">
        <p14:creationId xmlns:p14="http://schemas.microsoft.com/office/powerpoint/2010/main" xmlns="" val="135317285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50</a:t>
            </a:fld>
            <a:endParaRPr lang="el-GR" noProof="0" dirty="0"/>
          </a:p>
        </p:txBody>
      </p:sp>
    </p:spTree>
    <p:extLst>
      <p:ext uri="{BB962C8B-B14F-4D97-AF65-F5344CB8AC3E}">
        <p14:creationId xmlns:p14="http://schemas.microsoft.com/office/powerpoint/2010/main" xmlns="" val="51656523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52</a:t>
            </a:fld>
            <a:endParaRPr lang="el-GR" noProof="0" dirty="0"/>
          </a:p>
        </p:txBody>
      </p:sp>
    </p:spTree>
    <p:extLst>
      <p:ext uri="{BB962C8B-B14F-4D97-AF65-F5344CB8AC3E}">
        <p14:creationId xmlns:p14="http://schemas.microsoft.com/office/powerpoint/2010/main" xmlns="" val="27623980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54</a:t>
            </a:fld>
            <a:endParaRPr lang="el-GR" noProof="0" dirty="0"/>
          </a:p>
        </p:txBody>
      </p:sp>
    </p:spTree>
    <p:extLst>
      <p:ext uri="{BB962C8B-B14F-4D97-AF65-F5344CB8AC3E}">
        <p14:creationId xmlns:p14="http://schemas.microsoft.com/office/powerpoint/2010/main" xmlns="" val="4020340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4</a:t>
            </a:fld>
            <a:endParaRPr lang="el-GR" noProof="0" dirty="0"/>
          </a:p>
        </p:txBody>
      </p:sp>
    </p:spTree>
    <p:extLst>
      <p:ext uri="{BB962C8B-B14F-4D97-AF65-F5344CB8AC3E}">
        <p14:creationId xmlns:p14="http://schemas.microsoft.com/office/powerpoint/2010/main" xmlns="" val="166537636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55</a:t>
            </a:fld>
            <a:endParaRPr lang="el-GR" noProof="0" dirty="0"/>
          </a:p>
        </p:txBody>
      </p:sp>
    </p:spTree>
    <p:extLst>
      <p:ext uri="{BB962C8B-B14F-4D97-AF65-F5344CB8AC3E}">
        <p14:creationId xmlns:p14="http://schemas.microsoft.com/office/powerpoint/2010/main" xmlns="" val="11361030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56</a:t>
            </a:fld>
            <a:endParaRPr lang="el-GR" noProof="0" dirty="0"/>
          </a:p>
        </p:txBody>
      </p:sp>
    </p:spTree>
    <p:extLst>
      <p:ext uri="{BB962C8B-B14F-4D97-AF65-F5344CB8AC3E}">
        <p14:creationId xmlns:p14="http://schemas.microsoft.com/office/powerpoint/2010/main" xmlns="" val="296019161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57</a:t>
            </a:fld>
            <a:endParaRPr lang="el-GR" noProof="0" dirty="0"/>
          </a:p>
        </p:txBody>
      </p:sp>
    </p:spTree>
    <p:extLst>
      <p:ext uri="{BB962C8B-B14F-4D97-AF65-F5344CB8AC3E}">
        <p14:creationId xmlns:p14="http://schemas.microsoft.com/office/powerpoint/2010/main" xmlns="" val="47628758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59</a:t>
            </a:fld>
            <a:endParaRPr lang="el-GR" noProof="0" dirty="0"/>
          </a:p>
        </p:txBody>
      </p:sp>
    </p:spTree>
    <p:extLst>
      <p:ext uri="{BB962C8B-B14F-4D97-AF65-F5344CB8AC3E}">
        <p14:creationId xmlns:p14="http://schemas.microsoft.com/office/powerpoint/2010/main" xmlns="" val="35949104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62</a:t>
            </a:fld>
            <a:endParaRPr lang="el-GR" noProof="0" dirty="0"/>
          </a:p>
        </p:txBody>
      </p:sp>
    </p:spTree>
    <p:extLst>
      <p:ext uri="{BB962C8B-B14F-4D97-AF65-F5344CB8AC3E}">
        <p14:creationId xmlns:p14="http://schemas.microsoft.com/office/powerpoint/2010/main" xmlns="" val="119648080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63</a:t>
            </a:fld>
            <a:endParaRPr lang="el-GR" noProof="0" dirty="0"/>
          </a:p>
        </p:txBody>
      </p:sp>
    </p:spTree>
    <p:extLst>
      <p:ext uri="{BB962C8B-B14F-4D97-AF65-F5344CB8AC3E}">
        <p14:creationId xmlns:p14="http://schemas.microsoft.com/office/powerpoint/2010/main" xmlns="" val="168212392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64</a:t>
            </a:fld>
            <a:endParaRPr lang="el-GR" noProof="0" dirty="0"/>
          </a:p>
        </p:txBody>
      </p:sp>
    </p:spTree>
    <p:extLst>
      <p:ext uri="{BB962C8B-B14F-4D97-AF65-F5344CB8AC3E}">
        <p14:creationId xmlns:p14="http://schemas.microsoft.com/office/powerpoint/2010/main" xmlns="" val="354935797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65</a:t>
            </a:fld>
            <a:endParaRPr lang="el-GR" noProof="0" dirty="0"/>
          </a:p>
        </p:txBody>
      </p:sp>
    </p:spTree>
    <p:extLst>
      <p:ext uri="{BB962C8B-B14F-4D97-AF65-F5344CB8AC3E}">
        <p14:creationId xmlns:p14="http://schemas.microsoft.com/office/powerpoint/2010/main" xmlns="" val="161283928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66</a:t>
            </a:fld>
            <a:endParaRPr lang="el-GR" noProof="0" dirty="0"/>
          </a:p>
        </p:txBody>
      </p:sp>
    </p:spTree>
    <p:extLst>
      <p:ext uri="{BB962C8B-B14F-4D97-AF65-F5344CB8AC3E}">
        <p14:creationId xmlns:p14="http://schemas.microsoft.com/office/powerpoint/2010/main" xmlns="" val="249992880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67</a:t>
            </a:fld>
            <a:endParaRPr lang="el-GR" noProof="0" dirty="0"/>
          </a:p>
        </p:txBody>
      </p:sp>
    </p:spTree>
    <p:extLst>
      <p:ext uri="{BB962C8B-B14F-4D97-AF65-F5344CB8AC3E}">
        <p14:creationId xmlns:p14="http://schemas.microsoft.com/office/powerpoint/2010/main" xmlns="" val="28531695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5</a:t>
            </a:fld>
            <a:endParaRPr lang="el-GR" noProof="0" dirty="0"/>
          </a:p>
        </p:txBody>
      </p:sp>
    </p:spTree>
    <p:extLst>
      <p:ext uri="{BB962C8B-B14F-4D97-AF65-F5344CB8AC3E}">
        <p14:creationId xmlns:p14="http://schemas.microsoft.com/office/powerpoint/2010/main" xmlns="" val="152128626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69</a:t>
            </a:fld>
            <a:endParaRPr lang="el-GR" noProof="0" dirty="0"/>
          </a:p>
        </p:txBody>
      </p:sp>
    </p:spTree>
    <p:extLst>
      <p:ext uri="{BB962C8B-B14F-4D97-AF65-F5344CB8AC3E}">
        <p14:creationId xmlns:p14="http://schemas.microsoft.com/office/powerpoint/2010/main" xmlns="" val="244490434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70</a:t>
            </a:fld>
            <a:endParaRPr lang="el-GR" noProof="0" dirty="0"/>
          </a:p>
        </p:txBody>
      </p:sp>
    </p:spTree>
    <p:extLst>
      <p:ext uri="{BB962C8B-B14F-4D97-AF65-F5344CB8AC3E}">
        <p14:creationId xmlns:p14="http://schemas.microsoft.com/office/powerpoint/2010/main" xmlns="" val="83211315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72</a:t>
            </a:fld>
            <a:endParaRPr lang="el-GR" noProof="0" dirty="0"/>
          </a:p>
        </p:txBody>
      </p:sp>
    </p:spTree>
    <p:extLst>
      <p:ext uri="{BB962C8B-B14F-4D97-AF65-F5344CB8AC3E}">
        <p14:creationId xmlns:p14="http://schemas.microsoft.com/office/powerpoint/2010/main" xmlns="" val="288035324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73</a:t>
            </a:fld>
            <a:endParaRPr lang="el-GR" noProof="0" dirty="0"/>
          </a:p>
        </p:txBody>
      </p:sp>
    </p:spTree>
    <p:extLst>
      <p:ext uri="{BB962C8B-B14F-4D97-AF65-F5344CB8AC3E}">
        <p14:creationId xmlns:p14="http://schemas.microsoft.com/office/powerpoint/2010/main" xmlns="" val="387995638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74</a:t>
            </a:fld>
            <a:endParaRPr lang="el-GR" noProof="0" dirty="0"/>
          </a:p>
        </p:txBody>
      </p:sp>
    </p:spTree>
    <p:extLst>
      <p:ext uri="{BB962C8B-B14F-4D97-AF65-F5344CB8AC3E}">
        <p14:creationId xmlns:p14="http://schemas.microsoft.com/office/powerpoint/2010/main" xmlns="" val="117671071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76</a:t>
            </a:fld>
            <a:endParaRPr lang="el-GR" noProof="0" dirty="0"/>
          </a:p>
        </p:txBody>
      </p:sp>
    </p:spTree>
    <p:extLst>
      <p:ext uri="{BB962C8B-B14F-4D97-AF65-F5344CB8AC3E}">
        <p14:creationId xmlns:p14="http://schemas.microsoft.com/office/powerpoint/2010/main" xmlns="" val="277397644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78</a:t>
            </a:fld>
            <a:endParaRPr lang="el-GR" noProof="0" dirty="0"/>
          </a:p>
        </p:txBody>
      </p:sp>
    </p:spTree>
    <p:extLst>
      <p:ext uri="{BB962C8B-B14F-4D97-AF65-F5344CB8AC3E}">
        <p14:creationId xmlns:p14="http://schemas.microsoft.com/office/powerpoint/2010/main" xmlns="" val="198832898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79</a:t>
            </a:fld>
            <a:endParaRPr lang="el-GR" noProof="0" dirty="0"/>
          </a:p>
        </p:txBody>
      </p:sp>
    </p:spTree>
    <p:extLst>
      <p:ext uri="{BB962C8B-B14F-4D97-AF65-F5344CB8AC3E}">
        <p14:creationId xmlns:p14="http://schemas.microsoft.com/office/powerpoint/2010/main" xmlns="" val="2438198072"/>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81</a:t>
            </a:fld>
            <a:endParaRPr lang="el-GR" noProof="0" dirty="0"/>
          </a:p>
        </p:txBody>
      </p:sp>
    </p:spTree>
    <p:extLst>
      <p:ext uri="{BB962C8B-B14F-4D97-AF65-F5344CB8AC3E}">
        <p14:creationId xmlns:p14="http://schemas.microsoft.com/office/powerpoint/2010/main" xmlns="" val="409746595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82</a:t>
            </a:fld>
            <a:endParaRPr lang="el-GR" noProof="0" dirty="0"/>
          </a:p>
        </p:txBody>
      </p:sp>
    </p:spTree>
    <p:extLst>
      <p:ext uri="{BB962C8B-B14F-4D97-AF65-F5344CB8AC3E}">
        <p14:creationId xmlns:p14="http://schemas.microsoft.com/office/powerpoint/2010/main" xmlns="" val="36109088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6</a:t>
            </a:fld>
            <a:endParaRPr lang="el-GR" noProof="0" dirty="0"/>
          </a:p>
        </p:txBody>
      </p:sp>
    </p:spTree>
    <p:extLst>
      <p:ext uri="{BB962C8B-B14F-4D97-AF65-F5344CB8AC3E}">
        <p14:creationId xmlns:p14="http://schemas.microsoft.com/office/powerpoint/2010/main" xmlns="" val="8158293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7</a:t>
            </a:fld>
            <a:endParaRPr lang="el-GR" noProof="0" dirty="0"/>
          </a:p>
        </p:txBody>
      </p:sp>
    </p:spTree>
    <p:extLst>
      <p:ext uri="{BB962C8B-B14F-4D97-AF65-F5344CB8AC3E}">
        <p14:creationId xmlns:p14="http://schemas.microsoft.com/office/powerpoint/2010/main" xmlns="" val="29810351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8</a:t>
            </a:fld>
            <a:endParaRPr lang="el-GR" noProof="0" dirty="0"/>
          </a:p>
        </p:txBody>
      </p:sp>
    </p:spTree>
    <p:extLst>
      <p:ext uri="{BB962C8B-B14F-4D97-AF65-F5344CB8AC3E}">
        <p14:creationId xmlns:p14="http://schemas.microsoft.com/office/powerpoint/2010/main" xmlns="" val="14054453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10</a:t>
            </a:fld>
            <a:endParaRPr lang="el-GR" noProof="0" dirty="0"/>
          </a:p>
        </p:txBody>
      </p:sp>
    </p:spTree>
    <p:extLst>
      <p:ext uri="{BB962C8B-B14F-4D97-AF65-F5344CB8AC3E}">
        <p14:creationId xmlns:p14="http://schemas.microsoft.com/office/powerpoint/2010/main" xmlns="" val="29683883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Διαφάνεια τίτλου">
    <p:spTree>
      <p:nvGrpSpPr>
        <p:cNvPr id="1" name=""/>
        <p:cNvGrpSpPr/>
        <p:nvPr/>
      </p:nvGrpSpPr>
      <p:grpSpPr>
        <a:xfrm>
          <a:off x="0" y="0"/>
          <a:ext cx="0" cy="0"/>
          <a:chOff x="0" y="0"/>
          <a:chExt cx="0" cy="0"/>
        </a:xfrm>
      </p:grpSpPr>
      <p:sp>
        <p:nvSpPr>
          <p:cNvPr id="11" name="Θέση εικόνας 10"/>
          <p:cNvSpPr>
            <a:spLocks noGrp="1"/>
          </p:cNvSpPr>
          <p:nvPr>
            <p:ph type="pic" sz="quarter" idx="13" hasCustomPrompt="1"/>
          </p:nvPr>
        </p:nvSpPr>
        <p:spPr>
          <a:xfrm>
            <a:off x="0" y="0"/>
            <a:ext cx="12192000" cy="6784058"/>
          </a:xfrm>
          <a:solidFill>
            <a:schemeClr val="bg1">
              <a:lumMod val="95000"/>
            </a:schemeClr>
          </a:solidFill>
        </p:spPr>
        <p:txBody>
          <a:bodyPr tIns="1116000" rIns="0" rtlCol="0" anchor="t"/>
          <a:lstStyle>
            <a:lvl1pPr marL="0" indent="0" algn="ctr">
              <a:buNone/>
              <a:defRPr/>
            </a:lvl1pPr>
          </a:lstStyle>
          <a:p>
            <a:pPr rtl="0"/>
            <a:r>
              <a:rPr lang="el-GR" noProof="0" dirty="0"/>
              <a:t>Εισαγάγετε ή μεταφέρετε και αποθέστε τη φωτογραφία σας</a:t>
            </a:r>
          </a:p>
        </p:txBody>
      </p:sp>
      <p:sp>
        <p:nvSpPr>
          <p:cNvPr id="2" name="Τίτλος 1"/>
          <p:cNvSpPr>
            <a:spLocks noGrp="1"/>
          </p:cNvSpPr>
          <p:nvPr>
            <p:ph type="ctrTitle" hasCustomPrompt="1"/>
          </p:nvPr>
        </p:nvSpPr>
        <p:spPr>
          <a:xfrm>
            <a:off x="144000" y="3163899"/>
            <a:ext cx="4860000" cy="1800000"/>
          </a:xfrm>
          <a:solidFill>
            <a:schemeClr val="bg1"/>
          </a:solidFill>
          <a:ln>
            <a:noFill/>
          </a:ln>
        </p:spPr>
        <p:txBody>
          <a:bodyPr lIns="180000" tIns="72000" rIns="180000" bIns="72000" rtlCol="0" anchor="ctr"/>
          <a:lstStyle>
            <a:lvl1pPr algn="l">
              <a:defRPr sz="5000">
                <a:solidFill>
                  <a:schemeClr val="tx1">
                    <a:lumMod val="75000"/>
                    <a:lumOff val="25000"/>
                  </a:schemeClr>
                </a:solidFill>
              </a:defRPr>
            </a:lvl1pPr>
          </a:lstStyle>
          <a:p>
            <a:pPr rtl="0"/>
            <a:r>
              <a:rPr lang="el-GR" noProof="0" dirty="0"/>
              <a:t>Τίτλος εξωφύλλου 1</a:t>
            </a:r>
          </a:p>
        </p:txBody>
      </p:sp>
      <p:sp>
        <p:nvSpPr>
          <p:cNvPr id="3" name="Υπότιτλος 2"/>
          <p:cNvSpPr>
            <a:spLocks noGrp="1"/>
          </p:cNvSpPr>
          <p:nvPr>
            <p:ph type="subTitle" idx="1" hasCustomPrompt="1"/>
          </p:nvPr>
        </p:nvSpPr>
        <p:spPr>
          <a:xfrm>
            <a:off x="144000" y="5119698"/>
            <a:ext cx="4860000" cy="836602"/>
          </a:xfrm>
          <a:solidFill>
            <a:schemeClr val="bg1"/>
          </a:solidFill>
        </p:spPr>
        <p:txBody>
          <a:bodyPr lIns="180000" tIns="72000" rIns="180000" bIns="72000" rtlCol="0" anchor="ctr"/>
          <a:lstStyle>
            <a:lvl1pPr marL="0" indent="0" algn="l">
              <a:buNone/>
              <a:defRPr sz="2400">
                <a:solidFill>
                  <a:schemeClr val="tx1">
                    <a:lumMod val="75000"/>
                    <a:lumOff val="2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rtl="0"/>
            <a:r>
              <a:rPr lang="el-GR" noProof="0"/>
              <a:t>Κάντε κλικ για να επεξεργαστείτε τον υπότιτλο του υποδείγματος</a:t>
            </a:r>
            <a:endParaRPr lang="el-GR" noProof="0" dirty="0"/>
          </a:p>
        </p:txBody>
      </p:sp>
      <p:sp>
        <p:nvSpPr>
          <p:cNvPr id="12" name="Ορθογώνιο 11"/>
          <p:cNvSpPr/>
          <p:nvPr userDrawn="1"/>
        </p:nvSpPr>
        <p:spPr>
          <a:xfrm>
            <a:off x="0" y="6780458"/>
            <a:ext cx="12192000" cy="775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
        <p:nvSpPr>
          <p:cNvPr id="13" name="Ορθογώνιο 12"/>
          <p:cNvSpPr/>
          <p:nvPr userDrawn="1"/>
        </p:nvSpPr>
        <p:spPr>
          <a:xfrm>
            <a:off x="0" y="6780458"/>
            <a:ext cx="12204000" cy="3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Τίτλος και περιεχόμενο">
    <p:spTree>
      <p:nvGrpSpPr>
        <p:cNvPr id="1" name=""/>
        <p:cNvGrpSpPr/>
        <p:nvPr/>
      </p:nvGrpSpPr>
      <p:grpSpPr>
        <a:xfrm>
          <a:off x="0" y="0"/>
          <a:ext cx="0" cy="0"/>
          <a:chOff x="0" y="0"/>
          <a:chExt cx="0" cy="0"/>
        </a:xfrm>
      </p:grpSpPr>
      <p:sp>
        <p:nvSpPr>
          <p:cNvPr id="3" name="Θέση περιεχομένου 2"/>
          <p:cNvSpPr>
            <a:spLocks noGrp="1"/>
          </p:cNvSpPr>
          <p:nvPr>
            <p:ph idx="1" hasCustomPrompt="1"/>
          </p:nvPr>
        </p:nvSpPr>
        <p:spPr/>
        <p:txBody>
          <a:bodyPr rtlCol="0"/>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rtl="0"/>
            <a:r>
              <a:rPr lang="el-GR" noProof="0"/>
              <a:t>Επεξεργασία στυλ υποδείγματος κειμένου</a:t>
            </a:r>
          </a:p>
          <a:p>
            <a:pPr lvl="1" rtl="0"/>
            <a:r>
              <a:rPr lang="el-GR" noProof="0"/>
              <a:t>Δεύτερου επιπέδου</a:t>
            </a:r>
          </a:p>
          <a:p>
            <a:pPr lvl="2" rtl="0"/>
            <a:r>
              <a:rPr lang="el-GR" noProof="0"/>
              <a:t>Τρίτου επιπέδου</a:t>
            </a:r>
          </a:p>
          <a:p>
            <a:pPr lvl="3" rtl="0"/>
            <a:r>
              <a:rPr lang="el-GR" noProof="0"/>
              <a:t>Τέταρτου επιπέδου</a:t>
            </a:r>
          </a:p>
          <a:p>
            <a:pPr lvl="4" rtl="0"/>
            <a:r>
              <a:rPr lang="el-GR" noProof="0"/>
              <a:t>Πέμπτου επιπέδου</a:t>
            </a:r>
            <a:endParaRPr lang="el-GR" noProof="0" dirty="0"/>
          </a:p>
        </p:txBody>
      </p:sp>
      <p:sp>
        <p:nvSpPr>
          <p:cNvPr id="5" name="Θέση αριθμού διαφάνειας 4"/>
          <p:cNvSpPr>
            <a:spLocks noGrp="1"/>
          </p:cNvSpPr>
          <p:nvPr>
            <p:ph type="sldNum" sz="quarter" idx="11"/>
          </p:nvPr>
        </p:nvSpPr>
        <p:spPr/>
        <p:txBody>
          <a:bodyPr rtlCol="0"/>
          <a:lstStyle/>
          <a:p>
            <a:pPr rtl="0"/>
            <a:fld id="{19B51A1E-902D-48AF-9020-955120F399B6}" type="slidenum">
              <a:rPr lang="el-GR" noProof="0" smtClean="0"/>
              <a:pPr rtl="0"/>
              <a:t>‹#›</a:t>
            </a:fld>
            <a:endParaRPr lang="el-GR" noProof="0" dirty="0"/>
          </a:p>
        </p:txBody>
      </p:sp>
      <p:sp>
        <p:nvSpPr>
          <p:cNvPr id="6" name="Θέση υποσέλιδου 5"/>
          <p:cNvSpPr>
            <a:spLocks noGrp="1"/>
          </p:cNvSpPr>
          <p:nvPr>
            <p:ph type="ftr" sz="quarter" idx="12"/>
          </p:nvPr>
        </p:nvSpPr>
        <p:spPr/>
        <p:txBody>
          <a:bodyPr rtlCol="0"/>
          <a:lstStyle/>
          <a:p>
            <a:pPr rtl="0"/>
            <a:r>
              <a:rPr lang="el-GR" noProof="0" dirty="0"/>
              <a:t>Προσθέστε υποσέλιδο</a:t>
            </a:r>
          </a:p>
        </p:txBody>
      </p:sp>
      <p:sp>
        <p:nvSpPr>
          <p:cNvPr id="9" name="Τίτλος 8"/>
          <p:cNvSpPr>
            <a:spLocks noGrp="1"/>
          </p:cNvSpPr>
          <p:nvPr>
            <p:ph type="title" hasCustomPrompt="1"/>
          </p:nvPr>
        </p:nvSpPr>
        <p:spPr/>
        <p:txBody>
          <a:bodyPr rtlCol="0"/>
          <a:lstStyle/>
          <a:p>
            <a:pPr rtl="0"/>
            <a:r>
              <a:rPr lang="el-GR" noProof="0"/>
              <a:t>Κάντε κλικ για να επεξεργαστείτε τον τίτλο υποδείγματος</a:t>
            </a:r>
            <a:endParaRPr lang="el-GR" noProof="0"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Δύο περιεχόμενα">
    <p:spTree>
      <p:nvGrpSpPr>
        <p:cNvPr id="1" name=""/>
        <p:cNvGrpSpPr/>
        <p:nvPr/>
      </p:nvGrpSpPr>
      <p:grpSpPr>
        <a:xfrm>
          <a:off x="0" y="0"/>
          <a:ext cx="0" cy="0"/>
          <a:chOff x="0" y="0"/>
          <a:chExt cx="0" cy="0"/>
        </a:xfrm>
      </p:grpSpPr>
      <p:sp>
        <p:nvSpPr>
          <p:cNvPr id="2" name="Τίτλος 1"/>
          <p:cNvSpPr>
            <a:spLocks noGrp="1"/>
          </p:cNvSpPr>
          <p:nvPr>
            <p:ph type="title" hasCustomPrompt="1"/>
          </p:nvPr>
        </p:nvSpPr>
        <p:spPr>
          <a:xfrm>
            <a:off x="432000" y="432000"/>
            <a:ext cx="11340000" cy="432000"/>
          </a:xfrm>
        </p:spPr>
        <p:txBody>
          <a:bodyPr rtlCol="0"/>
          <a:lstStyle>
            <a:lvl1pPr>
              <a:defRPr>
                <a:solidFill>
                  <a:schemeClr val="tx1">
                    <a:lumMod val="75000"/>
                    <a:lumOff val="25000"/>
                  </a:schemeClr>
                </a:solidFill>
              </a:defRPr>
            </a:lvl1pPr>
          </a:lstStyle>
          <a:p>
            <a:pPr rtl="0"/>
            <a:r>
              <a:rPr lang="el-GR" noProof="0"/>
              <a:t>Κάντε κλικ για να επεξεργαστείτε τον τίτλο υποδείγματος</a:t>
            </a:r>
            <a:endParaRPr lang="el-GR" noProof="0" dirty="0"/>
          </a:p>
        </p:txBody>
      </p:sp>
      <p:sp>
        <p:nvSpPr>
          <p:cNvPr id="3" name="Θέση περιεχομένου 2"/>
          <p:cNvSpPr>
            <a:spLocks noGrp="1"/>
          </p:cNvSpPr>
          <p:nvPr>
            <p:ph sz="half" idx="1" hasCustomPrompt="1"/>
          </p:nvPr>
        </p:nvSpPr>
        <p:spPr>
          <a:xfrm>
            <a:off x="432000" y="1152000"/>
            <a:ext cx="5472000" cy="5040000"/>
          </a:xfrm>
        </p:spPr>
        <p:txBody>
          <a:bodyPr rtlCol="0"/>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rtl="0"/>
            <a:r>
              <a:rPr lang="el-GR" noProof="0"/>
              <a:t>Επεξεργασία στυλ υποδείγματος κειμένου</a:t>
            </a:r>
          </a:p>
          <a:p>
            <a:pPr lvl="1" rtl="0"/>
            <a:r>
              <a:rPr lang="el-GR" noProof="0"/>
              <a:t>Δεύτερου επιπέδου</a:t>
            </a:r>
          </a:p>
          <a:p>
            <a:pPr lvl="2" rtl="0"/>
            <a:r>
              <a:rPr lang="el-GR" noProof="0"/>
              <a:t>Τρίτου επιπέδου</a:t>
            </a:r>
          </a:p>
          <a:p>
            <a:pPr lvl="3" rtl="0"/>
            <a:r>
              <a:rPr lang="el-GR" noProof="0"/>
              <a:t>Τέταρτου επιπέδου</a:t>
            </a:r>
          </a:p>
          <a:p>
            <a:pPr lvl="4" rtl="0"/>
            <a:r>
              <a:rPr lang="el-GR" noProof="0"/>
              <a:t>Πέμπτου επιπέδου</a:t>
            </a:r>
            <a:endParaRPr lang="el-GR" noProof="0" dirty="0"/>
          </a:p>
        </p:txBody>
      </p:sp>
      <p:sp>
        <p:nvSpPr>
          <p:cNvPr id="8" name="Θέση υποσέλιδου 7"/>
          <p:cNvSpPr>
            <a:spLocks noGrp="1"/>
          </p:cNvSpPr>
          <p:nvPr>
            <p:ph type="ftr" sz="quarter" idx="10"/>
          </p:nvPr>
        </p:nvSpPr>
        <p:spPr/>
        <p:txBody>
          <a:bodyPr rtlCol="0"/>
          <a:lstStyle>
            <a:lvl1pPr>
              <a:defRPr>
                <a:solidFill>
                  <a:schemeClr val="tx1">
                    <a:lumMod val="75000"/>
                    <a:lumOff val="25000"/>
                  </a:schemeClr>
                </a:solidFill>
              </a:defRPr>
            </a:lvl1pPr>
          </a:lstStyle>
          <a:p>
            <a:pPr rtl="0"/>
            <a:r>
              <a:rPr lang="el-GR" noProof="0"/>
              <a:t>Προσθέστε υποσέλιδο</a:t>
            </a:r>
            <a:endParaRPr lang="el-GR" noProof="0" dirty="0"/>
          </a:p>
        </p:txBody>
      </p:sp>
      <p:sp>
        <p:nvSpPr>
          <p:cNvPr id="9" name="Θέση αριθμού διαφάνειας 8"/>
          <p:cNvSpPr>
            <a:spLocks noGrp="1"/>
          </p:cNvSpPr>
          <p:nvPr>
            <p:ph type="sldNum" sz="quarter" idx="11"/>
          </p:nvPr>
        </p:nvSpPr>
        <p:spPr/>
        <p:txBody>
          <a:bodyPr rtlCol="0"/>
          <a:lstStyle>
            <a:lvl1pPr>
              <a:defRPr>
                <a:solidFill>
                  <a:schemeClr val="tx1">
                    <a:lumMod val="75000"/>
                    <a:lumOff val="25000"/>
                  </a:schemeClr>
                </a:solidFill>
              </a:defRPr>
            </a:lvl1pPr>
          </a:lstStyle>
          <a:p>
            <a:pPr rtl="0"/>
            <a:fld id="{19B51A1E-902D-48AF-9020-955120F399B6}" type="slidenum">
              <a:rPr lang="el-GR" noProof="0" smtClean="0"/>
              <a:pPr rtl="0"/>
              <a:t>‹#›</a:t>
            </a:fld>
            <a:endParaRPr lang="el-GR" noProof="0" dirty="0"/>
          </a:p>
        </p:txBody>
      </p:sp>
      <p:sp>
        <p:nvSpPr>
          <p:cNvPr id="6" name="Θέση κειμένου 5"/>
          <p:cNvSpPr>
            <a:spLocks noGrp="1"/>
          </p:cNvSpPr>
          <p:nvPr>
            <p:ph type="body" sz="quarter" idx="12" hasCustomPrompt="1"/>
          </p:nvPr>
        </p:nvSpPr>
        <p:spPr>
          <a:xfrm>
            <a:off x="6299887" y="1152525"/>
            <a:ext cx="5472113" cy="5038725"/>
          </a:xfrm>
        </p:spPr>
        <p:txBody>
          <a:bodyPr rtlCol="0"/>
          <a:lstStyle/>
          <a:p>
            <a:pPr lvl="0" rtl="0"/>
            <a:r>
              <a:rPr lang="el-GR" noProof="0"/>
              <a:t>Επεξεργασία στυλ υποδείγματος κειμένου</a:t>
            </a:r>
          </a:p>
          <a:p>
            <a:pPr lvl="1" rtl="0"/>
            <a:r>
              <a:rPr lang="el-GR" noProof="0"/>
              <a:t>Δεύτερου επιπέδου</a:t>
            </a:r>
          </a:p>
          <a:p>
            <a:pPr lvl="2" rtl="0"/>
            <a:r>
              <a:rPr lang="el-GR" noProof="0"/>
              <a:t>Τρίτου επιπέδου</a:t>
            </a:r>
          </a:p>
          <a:p>
            <a:pPr lvl="3" rtl="0"/>
            <a:r>
              <a:rPr lang="el-GR" noProof="0"/>
              <a:t>Τέταρτου επιπέδου</a:t>
            </a:r>
          </a:p>
          <a:p>
            <a:pPr lvl="4" rtl="0"/>
            <a:r>
              <a:rPr lang="el-GR" noProof="0"/>
              <a:t>Πέμπτου επιπέδου</a:t>
            </a:r>
            <a:endParaRPr lang="el-GR" noProof="0"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5_Μόνο τίτλος">
    <p:spTree>
      <p:nvGrpSpPr>
        <p:cNvPr id="1" name=""/>
        <p:cNvGrpSpPr/>
        <p:nvPr/>
      </p:nvGrpSpPr>
      <p:grpSpPr>
        <a:xfrm>
          <a:off x="0" y="0"/>
          <a:ext cx="0" cy="0"/>
          <a:chOff x="0" y="0"/>
          <a:chExt cx="0" cy="0"/>
        </a:xfrm>
      </p:grpSpPr>
      <p:sp>
        <p:nvSpPr>
          <p:cNvPr id="2" name="Τίτλος 1"/>
          <p:cNvSpPr>
            <a:spLocks noGrp="1"/>
          </p:cNvSpPr>
          <p:nvPr>
            <p:ph type="title" hasCustomPrompt="1"/>
          </p:nvPr>
        </p:nvSpPr>
        <p:spPr/>
        <p:txBody>
          <a:bodyPr rtlCol="0"/>
          <a:lstStyle>
            <a:lvl1pPr>
              <a:defRPr>
                <a:solidFill>
                  <a:schemeClr val="tx1">
                    <a:lumMod val="75000"/>
                    <a:lumOff val="25000"/>
                  </a:schemeClr>
                </a:solidFill>
              </a:defRPr>
            </a:lvl1pPr>
          </a:lstStyle>
          <a:p>
            <a:pPr rtl="0"/>
            <a:r>
              <a:rPr lang="el-GR" noProof="0"/>
              <a:t>Κάντε κλικ για να επεξεργαστείτε τον τίτλο υποδείγματος</a:t>
            </a:r>
            <a:endParaRPr lang="el-GR" noProof="0" dirty="0"/>
          </a:p>
        </p:txBody>
      </p:sp>
      <p:sp>
        <p:nvSpPr>
          <p:cNvPr id="6" name="Θέση υποσέλιδου 5"/>
          <p:cNvSpPr>
            <a:spLocks noGrp="1"/>
          </p:cNvSpPr>
          <p:nvPr>
            <p:ph type="ftr" sz="quarter" idx="10"/>
          </p:nvPr>
        </p:nvSpPr>
        <p:spPr/>
        <p:txBody>
          <a:bodyPr rtlCol="0"/>
          <a:lstStyle>
            <a:lvl1pPr>
              <a:defRPr>
                <a:solidFill>
                  <a:schemeClr val="tx1">
                    <a:lumMod val="75000"/>
                    <a:lumOff val="25000"/>
                  </a:schemeClr>
                </a:solidFill>
              </a:defRPr>
            </a:lvl1pPr>
          </a:lstStyle>
          <a:p>
            <a:pPr rtl="0"/>
            <a:r>
              <a:rPr lang="el-GR" noProof="0"/>
              <a:t>Προσθέστε υποσέλιδο</a:t>
            </a:r>
            <a:endParaRPr lang="el-GR" noProof="0" dirty="0"/>
          </a:p>
        </p:txBody>
      </p:sp>
      <p:sp>
        <p:nvSpPr>
          <p:cNvPr id="7" name="Θέση αριθμού διαφάνειας 6"/>
          <p:cNvSpPr>
            <a:spLocks noGrp="1"/>
          </p:cNvSpPr>
          <p:nvPr>
            <p:ph type="sldNum" sz="quarter" idx="11"/>
          </p:nvPr>
        </p:nvSpPr>
        <p:spPr/>
        <p:txBody>
          <a:bodyPr rtlCol="0"/>
          <a:lstStyle>
            <a:lvl1pPr>
              <a:defRPr>
                <a:solidFill>
                  <a:schemeClr val="tx1">
                    <a:lumMod val="75000"/>
                    <a:lumOff val="25000"/>
                  </a:schemeClr>
                </a:solidFill>
              </a:defRPr>
            </a:lvl1pPr>
          </a:lstStyle>
          <a:p>
            <a:pPr rtl="0"/>
            <a:fld id="{19B51A1E-902D-48AF-9020-955120F399B6}" type="slidenum">
              <a:rPr lang="el-GR" noProof="0" smtClean="0"/>
              <a:pPr rtl="0"/>
              <a:t>‹#›</a:t>
            </a:fld>
            <a:endParaRPr lang="el-GR" noProof="0" dirty="0"/>
          </a:p>
        </p:txBody>
      </p:sp>
      <p:sp>
        <p:nvSpPr>
          <p:cNvPr id="5" name="Θέση κειμένου 5"/>
          <p:cNvSpPr>
            <a:spLocks noGrp="1"/>
          </p:cNvSpPr>
          <p:nvPr>
            <p:ph type="body" sz="quarter" idx="32" hasCustomPrompt="1"/>
          </p:nvPr>
        </p:nvSpPr>
        <p:spPr>
          <a:xfrm>
            <a:off x="431800" y="1008000"/>
            <a:ext cx="11339513" cy="360000"/>
          </a:xfrm>
        </p:spPr>
        <p:txBody>
          <a:bodyPr rtlCol="0"/>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rtl="0"/>
            <a:r>
              <a:rPr lang="el-GR" noProof="0" dirty="0"/>
              <a:t>Υπότιτλος</a:t>
            </a:r>
          </a:p>
        </p:txBody>
      </p:sp>
      <p:sp>
        <p:nvSpPr>
          <p:cNvPr id="8" name="Θέση περιεχομένου 2"/>
          <p:cNvSpPr>
            <a:spLocks noGrp="1"/>
          </p:cNvSpPr>
          <p:nvPr>
            <p:ph sz="half" idx="29" hasCustomPrompt="1"/>
          </p:nvPr>
        </p:nvSpPr>
        <p:spPr>
          <a:xfrm>
            <a:off x="1790100" y="2701131"/>
            <a:ext cx="3546675" cy="2828138"/>
          </a:xfrm>
        </p:spPr>
        <p:txBody>
          <a:bodyPr rtlCol="0"/>
          <a:lstStyle/>
          <a:p>
            <a:pPr lvl="0" rtl="0"/>
            <a:r>
              <a:rPr lang="el-GR" noProof="0"/>
              <a:t>Επεξεργασία στυλ υποδείγματος κειμένου</a:t>
            </a:r>
          </a:p>
          <a:p>
            <a:pPr lvl="1" rtl="0"/>
            <a:r>
              <a:rPr lang="el-GR" noProof="0"/>
              <a:t>Δεύτερου επιπέδου</a:t>
            </a:r>
          </a:p>
          <a:p>
            <a:pPr lvl="2" rtl="0"/>
            <a:r>
              <a:rPr lang="el-GR" noProof="0"/>
              <a:t>Τρίτου επιπέδου</a:t>
            </a:r>
          </a:p>
          <a:p>
            <a:pPr lvl="3" rtl="0"/>
            <a:r>
              <a:rPr lang="el-GR" noProof="0"/>
              <a:t>Τέταρτου επιπέδου</a:t>
            </a:r>
          </a:p>
          <a:p>
            <a:pPr lvl="4" rtl="0"/>
            <a:r>
              <a:rPr lang="el-GR" noProof="0"/>
              <a:t>Πέμπτου επιπέδου</a:t>
            </a:r>
            <a:endParaRPr lang="el-GR" noProof="0" dirty="0"/>
          </a:p>
        </p:txBody>
      </p:sp>
      <p:sp>
        <p:nvSpPr>
          <p:cNvPr id="9" name="Θέση περιεχομένου 3"/>
          <p:cNvSpPr>
            <a:spLocks noGrp="1"/>
          </p:cNvSpPr>
          <p:nvPr>
            <p:ph sz="half" idx="2" hasCustomPrompt="1"/>
          </p:nvPr>
        </p:nvSpPr>
        <p:spPr>
          <a:xfrm>
            <a:off x="7658100" y="2701131"/>
            <a:ext cx="3546675" cy="2828138"/>
          </a:xfrm>
        </p:spPr>
        <p:txBody>
          <a:bodyPr rtlCol="0"/>
          <a:lstStyle>
            <a:lvl1pPr>
              <a:buClr>
                <a:schemeClr val="accent1">
                  <a:lumMod val="50000"/>
                </a:schemeClr>
              </a:buClr>
              <a:defRPr/>
            </a:lvl1pPr>
            <a:lvl2pPr>
              <a:buClr>
                <a:schemeClr val="accent1">
                  <a:lumMod val="50000"/>
                </a:schemeClr>
              </a:buClr>
              <a:defRPr/>
            </a:lvl2pPr>
            <a:lvl3pPr>
              <a:buClr>
                <a:schemeClr val="accent1">
                  <a:lumMod val="50000"/>
                </a:schemeClr>
              </a:buClr>
              <a:defRPr/>
            </a:lvl3pPr>
            <a:lvl4pPr>
              <a:buClr>
                <a:schemeClr val="accent1">
                  <a:lumMod val="50000"/>
                </a:schemeClr>
              </a:buClr>
              <a:defRPr/>
            </a:lvl4pPr>
            <a:lvl5pPr>
              <a:buClr>
                <a:schemeClr val="accent1">
                  <a:lumMod val="50000"/>
                </a:schemeClr>
              </a:buClr>
              <a:defRPr/>
            </a:lvl5pPr>
          </a:lstStyle>
          <a:p>
            <a:pPr lvl="0" rtl="0"/>
            <a:r>
              <a:rPr lang="el-GR" noProof="0"/>
              <a:t>Επεξεργασία στυλ υποδείγματος κειμένου</a:t>
            </a:r>
          </a:p>
          <a:p>
            <a:pPr lvl="1" rtl="0"/>
            <a:r>
              <a:rPr lang="el-GR" noProof="0"/>
              <a:t>Δεύτερου επιπέδου</a:t>
            </a:r>
          </a:p>
          <a:p>
            <a:pPr lvl="2" rtl="0"/>
            <a:r>
              <a:rPr lang="el-GR" noProof="0"/>
              <a:t>Τρίτου επιπέδου</a:t>
            </a:r>
          </a:p>
          <a:p>
            <a:pPr lvl="3" rtl="0"/>
            <a:r>
              <a:rPr lang="el-GR" noProof="0"/>
              <a:t>Τέταρτου επιπέδου</a:t>
            </a:r>
          </a:p>
          <a:p>
            <a:pPr lvl="4" rtl="0"/>
            <a:r>
              <a:rPr lang="el-GR" noProof="0"/>
              <a:t>Πέμπτου επιπέδου</a:t>
            </a:r>
            <a:endParaRPr lang="el-GR" noProof="0" dirty="0"/>
          </a:p>
        </p:txBody>
      </p:sp>
      <p:sp>
        <p:nvSpPr>
          <p:cNvPr id="10" name="Θέση κειμένου 3"/>
          <p:cNvSpPr>
            <a:spLocks noGrp="1"/>
          </p:cNvSpPr>
          <p:nvPr>
            <p:ph type="body" sz="quarter" idx="27" hasCustomPrompt="1"/>
          </p:nvPr>
        </p:nvSpPr>
        <p:spPr>
          <a:xfrm>
            <a:off x="1793079" y="1728000"/>
            <a:ext cx="3554451" cy="735800"/>
          </a:xfrm>
          <a:noFill/>
        </p:spPr>
        <p:txBody>
          <a:bodyPr rtlCol="0" anchor="t"/>
          <a:lstStyle>
            <a:lvl1pPr marL="0" indent="0" algn="l">
              <a:buNone/>
              <a:defRPr sz="5400">
                <a:solidFill>
                  <a:schemeClr val="accent1"/>
                </a:solidFill>
                <a:latin typeface="+mj-lt"/>
              </a:defRPr>
            </a:lvl1pPr>
            <a:lvl2pPr marL="266700" indent="0">
              <a:buNone/>
              <a:defRPr/>
            </a:lvl2pPr>
            <a:lvl3pPr marL="542925" indent="0">
              <a:buNone/>
              <a:defRPr/>
            </a:lvl3pPr>
            <a:lvl4pPr marL="809625" indent="0">
              <a:buNone/>
              <a:defRPr/>
            </a:lvl4pPr>
            <a:lvl5pPr marL="1076325" indent="0">
              <a:buNone/>
              <a:defRPr/>
            </a:lvl5pPr>
          </a:lstStyle>
          <a:p>
            <a:pPr lvl="0" rtl="0"/>
            <a:r>
              <a:rPr lang="el-GR" noProof="0" dirty="0"/>
              <a:t>1</a:t>
            </a:r>
          </a:p>
        </p:txBody>
      </p:sp>
      <p:sp>
        <p:nvSpPr>
          <p:cNvPr id="11" name="Θέση κειμένου 4"/>
          <p:cNvSpPr>
            <a:spLocks noGrp="1"/>
          </p:cNvSpPr>
          <p:nvPr>
            <p:ph type="body" sz="quarter" idx="30" hasCustomPrompt="1"/>
          </p:nvPr>
        </p:nvSpPr>
        <p:spPr>
          <a:xfrm>
            <a:off x="7655762" y="1722438"/>
            <a:ext cx="3538517" cy="735749"/>
          </a:xfrm>
        </p:spPr>
        <p:txBody>
          <a:bodyPr rtlCol="0" anchor="t"/>
          <a:lstStyle>
            <a:lvl1pPr marL="0" indent="0">
              <a:buNone/>
              <a:defRPr sz="5400">
                <a:solidFill>
                  <a:schemeClr val="accent1">
                    <a:lumMod val="50000"/>
                  </a:schemeClr>
                </a:solidFill>
                <a:latin typeface="+mj-lt"/>
              </a:defRPr>
            </a:lvl1pPr>
          </a:lstStyle>
          <a:p>
            <a:pPr lvl="0" rtl="0"/>
            <a:r>
              <a:rPr lang="el-GR" noProof="0" dirty="0"/>
              <a:t>2</a:t>
            </a:r>
          </a:p>
        </p:txBody>
      </p:sp>
      <p:sp>
        <p:nvSpPr>
          <p:cNvPr id="4" name="Θέση εικόνας 3"/>
          <p:cNvSpPr>
            <a:spLocks noGrp="1"/>
          </p:cNvSpPr>
          <p:nvPr>
            <p:ph type="pic" sz="quarter" idx="33" hasCustomPrompt="1"/>
          </p:nvPr>
        </p:nvSpPr>
        <p:spPr>
          <a:xfrm>
            <a:off x="859785" y="1722438"/>
            <a:ext cx="735013" cy="735012"/>
          </a:xfrm>
        </p:spPr>
        <p:txBody>
          <a:bodyPr rtlCol="0" anchor="ctr"/>
          <a:lstStyle>
            <a:lvl1pPr marL="0" indent="0" algn="ctr">
              <a:buNone/>
              <a:defRPr sz="1100" i="1"/>
            </a:lvl1pPr>
          </a:lstStyle>
          <a:p>
            <a:pPr rtl="0"/>
            <a:r>
              <a:rPr lang="el-GR" noProof="0"/>
              <a:t>Κάντε κλικ στο εικονίδιο για να προσθέσετε εικόνα</a:t>
            </a:r>
            <a:endParaRPr lang="el-GR" noProof="0" dirty="0"/>
          </a:p>
        </p:txBody>
      </p:sp>
      <p:sp>
        <p:nvSpPr>
          <p:cNvPr id="12" name="Θέση εικόνας 3"/>
          <p:cNvSpPr>
            <a:spLocks noGrp="1"/>
          </p:cNvSpPr>
          <p:nvPr>
            <p:ph type="pic" sz="quarter" idx="34" hasCustomPrompt="1"/>
          </p:nvPr>
        </p:nvSpPr>
        <p:spPr>
          <a:xfrm>
            <a:off x="6722468" y="1722438"/>
            <a:ext cx="735013" cy="735012"/>
          </a:xfrm>
        </p:spPr>
        <p:txBody>
          <a:bodyPr rtlCol="0" anchor="ctr"/>
          <a:lstStyle>
            <a:lvl1pPr marL="0" indent="0" algn="ctr">
              <a:buNone/>
              <a:defRPr sz="1100" i="1"/>
            </a:lvl1pPr>
          </a:lstStyle>
          <a:p>
            <a:pPr rtl="0"/>
            <a:r>
              <a:rPr lang="el-GR" noProof="0"/>
              <a:t>Κάντε κλικ στο εικονίδιο για να προσθέσετε εικόνα</a:t>
            </a:r>
            <a:endParaRPr lang="el-GR" noProof="0"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6_Μόνο τίτλος">
    <p:spTree>
      <p:nvGrpSpPr>
        <p:cNvPr id="1" name=""/>
        <p:cNvGrpSpPr/>
        <p:nvPr/>
      </p:nvGrpSpPr>
      <p:grpSpPr>
        <a:xfrm>
          <a:off x="0" y="0"/>
          <a:ext cx="0" cy="0"/>
          <a:chOff x="0" y="0"/>
          <a:chExt cx="0" cy="0"/>
        </a:xfrm>
      </p:grpSpPr>
      <p:sp>
        <p:nvSpPr>
          <p:cNvPr id="13" name="Θέση κειμένου 3"/>
          <p:cNvSpPr>
            <a:spLocks noGrp="1"/>
          </p:cNvSpPr>
          <p:nvPr>
            <p:ph type="body" sz="quarter" idx="27" hasCustomPrompt="1"/>
          </p:nvPr>
        </p:nvSpPr>
        <p:spPr>
          <a:xfrm>
            <a:off x="890706" y="1593150"/>
            <a:ext cx="4348065" cy="4348065"/>
          </a:xfrm>
          <a:prstGeom prst="ellipse">
            <a:avLst/>
          </a:prstGeom>
          <a:solidFill>
            <a:schemeClr val="bg1">
              <a:lumMod val="85000"/>
            </a:schemeClr>
          </a:solidFill>
        </p:spPr>
        <p:txBody>
          <a:bodyPr rtlCol="0" anchor="ctr"/>
          <a:lstStyle>
            <a:lvl1pPr marL="0" indent="0" algn="ctr">
              <a:buNone/>
              <a:defRPr sz="1800">
                <a:solidFill>
                  <a:schemeClr val="tx1">
                    <a:lumMod val="85000"/>
                    <a:lumOff val="15000"/>
                  </a:schemeClr>
                </a:solidFill>
                <a:latin typeface="+mn-lt"/>
              </a:defRPr>
            </a:lvl1pPr>
            <a:lvl2pPr marL="266700" indent="0">
              <a:buNone/>
              <a:defRPr/>
            </a:lvl2pPr>
            <a:lvl3pPr marL="542925" indent="0">
              <a:buNone/>
              <a:defRPr/>
            </a:lvl3pPr>
            <a:lvl4pPr marL="809625" indent="0">
              <a:buNone/>
              <a:defRPr/>
            </a:lvl4pPr>
            <a:lvl5pPr marL="1076325" indent="0">
              <a:buNone/>
              <a:defRPr/>
            </a:lvl5pPr>
          </a:lstStyle>
          <a:p>
            <a:pPr lvl="0" rtl="0"/>
            <a:r>
              <a:rPr lang="el-GR" noProof="0" dirty="0"/>
              <a:t>Κεφαλίδα ενότητας</a:t>
            </a:r>
          </a:p>
        </p:txBody>
      </p:sp>
      <p:sp>
        <p:nvSpPr>
          <p:cNvPr id="14" name="Θέση κειμένου 9"/>
          <p:cNvSpPr>
            <a:spLocks noGrp="1"/>
          </p:cNvSpPr>
          <p:nvPr>
            <p:ph type="body" sz="quarter" idx="28" hasCustomPrompt="1"/>
          </p:nvPr>
        </p:nvSpPr>
        <p:spPr>
          <a:xfrm>
            <a:off x="4921084" y="1949641"/>
            <a:ext cx="3635083" cy="3635083"/>
          </a:xfrm>
          <a:prstGeom prst="ellipse">
            <a:avLst/>
          </a:prstGeom>
          <a:solidFill>
            <a:schemeClr val="tx1">
              <a:lumMod val="65000"/>
              <a:lumOff val="35000"/>
            </a:schemeClr>
          </a:solidFill>
        </p:spPr>
        <p:txBody>
          <a:bodyPr vert="horz" lIns="0" tIns="0" rIns="0" bIns="0" rtlCol="0" anchor="ctr">
            <a:noAutofit/>
          </a:bodyPr>
          <a:lstStyle>
            <a:lvl1pPr marL="0" indent="0" algn="ctr">
              <a:buNone/>
              <a:defRPr lang="en-ZA" sz="1800" dirty="0">
                <a:solidFill>
                  <a:schemeClr val="bg1"/>
                </a:solidFill>
              </a:defRPr>
            </a:lvl1pPr>
          </a:lstStyle>
          <a:p>
            <a:pPr marL="266700" lvl="0" indent="-266700" algn="ctr" rtl="0"/>
            <a:r>
              <a:rPr lang="el-GR" noProof="0" dirty="0"/>
              <a:t>Κεφαλίδα ενότητας</a:t>
            </a:r>
          </a:p>
        </p:txBody>
      </p:sp>
      <p:sp>
        <p:nvSpPr>
          <p:cNvPr id="15" name="Θέση κειμένου 9"/>
          <p:cNvSpPr>
            <a:spLocks noGrp="1"/>
          </p:cNvSpPr>
          <p:nvPr>
            <p:ph type="body" sz="quarter" idx="29" hasCustomPrompt="1"/>
          </p:nvPr>
        </p:nvSpPr>
        <p:spPr>
          <a:xfrm>
            <a:off x="8238481" y="2207063"/>
            <a:ext cx="3120238" cy="3120238"/>
          </a:xfrm>
          <a:prstGeom prst="ellipse">
            <a:avLst/>
          </a:prstGeom>
          <a:solidFill>
            <a:schemeClr val="tx1">
              <a:lumMod val="85000"/>
              <a:lumOff val="15000"/>
            </a:schemeClr>
          </a:solidFill>
        </p:spPr>
        <p:txBody>
          <a:bodyPr vert="horz" lIns="0" tIns="0" rIns="0" bIns="0" rtlCol="0" anchor="ctr">
            <a:noAutofit/>
          </a:bodyPr>
          <a:lstStyle>
            <a:lvl1pPr marL="0" indent="0" algn="ctr">
              <a:buNone/>
              <a:defRPr lang="en-ZA" sz="1800" dirty="0">
                <a:solidFill>
                  <a:schemeClr val="bg1"/>
                </a:solidFill>
              </a:defRPr>
            </a:lvl1pPr>
          </a:lstStyle>
          <a:p>
            <a:pPr marL="266700" lvl="0" indent="-266700" algn="ctr" rtl="0"/>
            <a:r>
              <a:rPr lang="el-GR" noProof="0" dirty="0"/>
              <a:t>Κεφαλίδα ενότητας</a:t>
            </a:r>
          </a:p>
        </p:txBody>
      </p:sp>
      <p:sp>
        <p:nvSpPr>
          <p:cNvPr id="2" name="Τίτλος 1"/>
          <p:cNvSpPr>
            <a:spLocks noGrp="1"/>
          </p:cNvSpPr>
          <p:nvPr>
            <p:ph type="title" hasCustomPrompt="1"/>
          </p:nvPr>
        </p:nvSpPr>
        <p:spPr/>
        <p:txBody>
          <a:bodyPr rtlCol="0"/>
          <a:lstStyle>
            <a:lvl1pPr>
              <a:defRPr>
                <a:solidFill>
                  <a:schemeClr val="tx1">
                    <a:lumMod val="75000"/>
                    <a:lumOff val="25000"/>
                  </a:schemeClr>
                </a:solidFill>
              </a:defRPr>
            </a:lvl1pPr>
          </a:lstStyle>
          <a:p>
            <a:pPr rtl="0"/>
            <a:r>
              <a:rPr lang="el-GR" noProof="0"/>
              <a:t>Κάντε κλικ για να επεξεργαστείτε τον τίτλο υποδείγματος</a:t>
            </a:r>
            <a:endParaRPr lang="el-GR" noProof="0" dirty="0"/>
          </a:p>
        </p:txBody>
      </p:sp>
      <p:sp>
        <p:nvSpPr>
          <p:cNvPr id="6" name="Θέση υποσέλιδου 5"/>
          <p:cNvSpPr>
            <a:spLocks noGrp="1"/>
          </p:cNvSpPr>
          <p:nvPr>
            <p:ph type="ftr" sz="quarter" idx="10"/>
          </p:nvPr>
        </p:nvSpPr>
        <p:spPr/>
        <p:txBody>
          <a:bodyPr rtlCol="0"/>
          <a:lstStyle>
            <a:lvl1pPr>
              <a:defRPr>
                <a:solidFill>
                  <a:schemeClr val="tx1">
                    <a:lumMod val="75000"/>
                    <a:lumOff val="25000"/>
                  </a:schemeClr>
                </a:solidFill>
              </a:defRPr>
            </a:lvl1pPr>
          </a:lstStyle>
          <a:p>
            <a:pPr rtl="0"/>
            <a:r>
              <a:rPr lang="el-GR" noProof="0"/>
              <a:t>Προσθέστε υποσέλιδο</a:t>
            </a:r>
            <a:endParaRPr lang="el-GR" noProof="0" dirty="0"/>
          </a:p>
        </p:txBody>
      </p:sp>
      <p:sp>
        <p:nvSpPr>
          <p:cNvPr id="7" name="Θέση αριθμού διαφάνειας 6"/>
          <p:cNvSpPr>
            <a:spLocks noGrp="1"/>
          </p:cNvSpPr>
          <p:nvPr>
            <p:ph type="sldNum" sz="quarter" idx="11"/>
          </p:nvPr>
        </p:nvSpPr>
        <p:spPr/>
        <p:txBody>
          <a:bodyPr rtlCol="0"/>
          <a:lstStyle>
            <a:lvl1pPr>
              <a:defRPr>
                <a:solidFill>
                  <a:schemeClr val="tx1">
                    <a:lumMod val="75000"/>
                    <a:lumOff val="25000"/>
                  </a:schemeClr>
                </a:solidFill>
              </a:defRPr>
            </a:lvl1pPr>
          </a:lstStyle>
          <a:p>
            <a:pPr rtl="0"/>
            <a:fld id="{19B51A1E-902D-48AF-9020-955120F399B6}" type="slidenum">
              <a:rPr lang="el-GR" noProof="0" smtClean="0"/>
              <a:pPr rtl="0"/>
              <a:t>‹#›</a:t>
            </a:fld>
            <a:endParaRPr lang="el-GR" noProof="0" dirty="0"/>
          </a:p>
        </p:txBody>
      </p:sp>
      <p:sp>
        <p:nvSpPr>
          <p:cNvPr id="5" name="Θέση κειμένου 5"/>
          <p:cNvSpPr>
            <a:spLocks noGrp="1"/>
          </p:cNvSpPr>
          <p:nvPr>
            <p:ph type="body" sz="quarter" idx="32" hasCustomPrompt="1"/>
          </p:nvPr>
        </p:nvSpPr>
        <p:spPr>
          <a:xfrm>
            <a:off x="431800" y="1008000"/>
            <a:ext cx="11339513" cy="360000"/>
          </a:xfrm>
        </p:spPr>
        <p:txBody>
          <a:bodyPr rtlCol="0"/>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rtl="0"/>
            <a:r>
              <a:rPr lang="el-GR" noProof="0" dirty="0"/>
              <a:t>Υπότιτλος</a:t>
            </a:r>
          </a:p>
        </p:txBody>
      </p:sp>
      <p:sp>
        <p:nvSpPr>
          <p:cNvPr id="16" name="Θέση κειμένου 3"/>
          <p:cNvSpPr>
            <a:spLocks noGrp="1"/>
          </p:cNvSpPr>
          <p:nvPr>
            <p:ph type="body" sz="quarter" idx="30" hasCustomPrompt="1"/>
          </p:nvPr>
        </p:nvSpPr>
        <p:spPr>
          <a:xfrm>
            <a:off x="1658929" y="2205688"/>
            <a:ext cx="2811618" cy="1440000"/>
          </a:xfrm>
          <a:prstGeom prst="rect">
            <a:avLst/>
          </a:prstGeom>
          <a:noFill/>
        </p:spPr>
        <p:txBody>
          <a:bodyPr rtlCol="0" anchor="b"/>
          <a:lstStyle>
            <a:lvl1pPr marL="0" indent="0" algn="ctr">
              <a:spcBef>
                <a:spcPts val="0"/>
              </a:spcBef>
              <a:spcAft>
                <a:spcPts val="0"/>
              </a:spcAft>
              <a:buNone/>
              <a:defRPr sz="6600">
                <a:solidFill>
                  <a:schemeClr val="tx1">
                    <a:lumMod val="85000"/>
                    <a:lumOff val="15000"/>
                  </a:schemeClr>
                </a:solidFill>
                <a:latin typeface="+mj-lt"/>
              </a:defRPr>
            </a:lvl1pPr>
            <a:lvl2pPr marL="266700" indent="0">
              <a:buNone/>
              <a:defRPr/>
            </a:lvl2pPr>
            <a:lvl3pPr marL="542925" indent="0">
              <a:buNone/>
              <a:defRPr/>
            </a:lvl3pPr>
            <a:lvl4pPr marL="809625" indent="0">
              <a:buNone/>
              <a:defRPr/>
            </a:lvl4pPr>
            <a:lvl5pPr marL="1076325" indent="0">
              <a:buNone/>
              <a:defRPr/>
            </a:lvl5pPr>
          </a:lstStyle>
          <a:p>
            <a:pPr lvl="0" rtl="0"/>
            <a:r>
              <a:rPr lang="el-GR" noProof="0" dirty="0"/>
              <a:t>1</a:t>
            </a:r>
          </a:p>
        </p:txBody>
      </p:sp>
      <p:sp>
        <p:nvSpPr>
          <p:cNvPr id="17" name="Θέση κειμένου 9"/>
          <p:cNvSpPr>
            <a:spLocks noGrp="1"/>
          </p:cNvSpPr>
          <p:nvPr>
            <p:ph type="body" sz="quarter" idx="31" hasCustomPrompt="1"/>
          </p:nvPr>
        </p:nvSpPr>
        <p:spPr>
          <a:xfrm>
            <a:off x="5332816" y="2205688"/>
            <a:ext cx="2811618" cy="1440000"/>
          </a:xfrm>
          <a:prstGeom prst="rect">
            <a:avLst/>
          </a:prstGeom>
          <a:noFill/>
        </p:spPr>
        <p:txBody>
          <a:bodyPr vert="horz" lIns="0" tIns="0" rIns="0" bIns="0" rtlCol="0" anchor="b">
            <a:noAutofit/>
          </a:bodyPr>
          <a:lstStyle>
            <a:lvl1pPr marL="0" indent="0" algn="ctr">
              <a:spcBef>
                <a:spcPts val="0"/>
              </a:spcBef>
              <a:spcAft>
                <a:spcPts val="0"/>
              </a:spcAft>
              <a:buNone/>
              <a:defRPr lang="en-ZA" sz="6600" dirty="0">
                <a:solidFill>
                  <a:schemeClr val="bg1"/>
                </a:solidFill>
                <a:latin typeface="+mj-lt"/>
              </a:defRPr>
            </a:lvl1pPr>
          </a:lstStyle>
          <a:p>
            <a:pPr marL="266700" lvl="0" indent="-266700" algn="ctr" rtl="0"/>
            <a:r>
              <a:rPr lang="el-GR" noProof="0" dirty="0"/>
              <a:t>2</a:t>
            </a:r>
          </a:p>
        </p:txBody>
      </p:sp>
      <p:sp>
        <p:nvSpPr>
          <p:cNvPr id="18" name="Θέση κειμένου 9"/>
          <p:cNvSpPr>
            <a:spLocks noGrp="1"/>
          </p:cNvSpPr>
          <p:nvPr>
            <p:ph type="body" sz="quarter" idx="33" hasCustomPrompt="1"/>
          </p:nvPr>
        </p:nvSpPr>
        <p:spPr>
          <a:xfrm>
            <a:off x="8547101" y="2205688"/>
            <a:ext cx="2597043" cy="1440000"/>
          </a:xfrm>
          <a:prstGeom prst="rect">
            <a:avLst/>
          </a:prstGeom>
          <a:noFill/>
        </p:spPr>
        <p:txBody>
          <a:bodyPr vert="horz" lIns="0" tIns="0" rIns="0" bIns="0" rtlCol="0" anchor="b">
            <a:noAutofit/>
          </a:bodyPr>
          <a:lstStyle>
            <a:lvl1pPr marL="0" indent="0" algn="ctr">
              <a:spcBef>
                <a:spcPts val="0"/>
              </a:spcBef>
              <a:spcAft>
                <a:spcPts val="0"/>
              </a:spcAft>
              <a:buNone/>
              <a:defRPr lang="en-ZA" sz="6600" dirty="0">
                <a:solidFill>
                  <a:schemeClr val="bg1"/>
                </a:solidFill>
                <a:latin typeface="+mj-lt"/>
              </a:defRPr>
            </a:lvl1pPr>
          </a:lstStyle>
          <a:p>
            <a:pPr marL="266700" lvl="0" indent="-266700" algn="ctr" rtl="0"/>
            <a:r>
              <a:rPr lang="el-GR" noProof="0" dirty="0"/>
              <a:t>3</a:t>
            </a:r>
          </a:p>
        </p:txBody>
      </p:sp>
      <p:sp>
        <p:nvSpPr>
          <p:cNvPr id="19" name="Θέση περιεχομένου 3"/>
          <p:cNvSpPr>
            <a:spLocks noGrp="1"/>
          </p:cNvSpPr>
          <p:nvPr>
            <p:ph sz="half" idx="2" hasCustomPrompt="1"/>
          </p:nvPr>
        </p:nvSpPr>
        <p:spPr>
          <a:xfrm>
            <a:off x="2074738" y="4243333"/>
            <a:ext cx="1980000" cy="720000"/>
          </a:xfrm>
        </p:spPr>
        <p:txBody>
          <a:bodyPr rtlCol="0"/>
          <a:lstStyle>
            <a:lvl1pPr marL="0" indent="0" algn="ctr">
              <a:buFont typeface="Arial" panose="020B0604020202020204" pitchFamily="34" charset="0"/>
              <a:buNone/>
              <a:defRPr sz="1400">
                <a:solidFill>
                  <a:schemeClr val="tx1">
                    <a:lumMod val="85000"/>
                    <a:lumOff val="15000"/>
                  </a:schemeClr>
                </a:solidFill>
              </a:defRPr>
            </a:lvl1pPr>
          </a:lstStyle>
          <a:p>
            <a:pPr lvl="0" rtl="0"/>
            <a:r>
              <a:rPr lang="el-GR" noProof="0" dirty="0"/>
              <a:t>Περιγραφή ενότητας</a:t>
            </a:r>
          </a:p>
        </p:txBody>
      </p:sp>
      <p:sp>
        <p:nvSpPr>
          <p:cNvPr id="20" name="Θέση κειμένου 5"/>
          <p:cNvSpPr>
            <a:spLocks noGrp="1"/>
          </p:cNvSpPr>
          <p:nvPr>
            <p:ph type="body" sz="quarter" idx="12" hasCustomPrompt="1"/>
          </p:nvPr>
        </p:nvSpPr>
        <p:spPr>
          <a:xfrm>
            <a:off x="5748625" y="4243333"/>
            <a:ext cx="1980000" cy="720000"/>
          </a:xfrm>
        </p:spPr>
        <p:txBody>
          <a:bodyPr rtlCol="0"/>
          <a:lstStyle>
            <a:lvl1pPr marL="0" indent="0" algn="ctr">
              <a:buFont typeface="Arial" panose="020B0604020202020204" pitchFamily="34" charset="0"/>
              <a:buNone/>
              <a:defRPr sz="1400">
                <a:solidFill>
                  <a:schemeClr val="bg1"/>
                </a:solidFill>
              </a:defRPr>
            </a:lvl1pPr>
          </a:lstStyle>
          <a:p>
            <a:pPr lvl="0" rtl="0"/>
            <a:r>
              <a:rPr lang="el-GR" noProof="0" dirty="0"/>
              <a:t>Περιγραφή ενότητας</a:t>
            </a:r>
          </a:p>
        </p:txBody>
      </p:sp>
      <p:sp>
        <p:nvSpPr>
          <p:cNvPr id="21" name="Θέση κειμένου 9"/>
          <p:cNvSpPr>
            <a:spLocks noGrp="1"/>
          </p:cNvSpPr>
          <p:nvPr>
            <p:ph type="body" sz="quarter" idx="13" hasCustomPrompt="1"/>
          </p:nvPr>
        </p:nvSpPr>
        <p:spPr>
          <a:xfrm>
            <a:off x="8808600" y="4243333"/>
            <a:ext cx="1980000" cy="720000"/>
          </a:xfrm>
        </p:spPr>
        <p:txBody>
          <a:bodyPr rtlCol="0"/>
          <a:lstStyle>
            <a:lvl1pPr marL="0" indent="0" algn="ctr">
              <a:buFont typeface="Arial" panose="020B0604020202020204" pitchFamily="34" charset="0"/>
              <a:buNone/>
              <a:defRPr sz="1400">
                <a:solidFill>
                  <a:schemeClr val="bg1"/>
                </a:solidFill>
              </a:defRPr>
            </a:lvl1pPr>
          </a:lstStyle>
          <a:p>
            <a:pPr lvl="0" rtl="0"/>
            <a:r>
              <a:rPr lang="el-GR" noProof="0" dirty="0"/>
              <a:t>Περιγραφή ενότητας</a:t>
            </a:r>
          </a:p>
        </p:txBody>
      </p:sp>
      <p:sp>
        <p:nvSpPr>
          <p:cNvPr id="25" name="Πλαίσιο κειμένου 24"/>
          <p:cNvSpPr txBox="1"/>
          <p:nvPr userDrawn="1"/>
        </p:nvSpPr>
        <p:spPr>
          <a:xfrm>
            <a:off x="4921084" y="2993698"/>
            <a:ext cx="317688" cy="1544221"/>
          </a:xfrm>
          <a:custGeom>
            <a:avLst/>
            <a:gdLst>
              <a:gd name="connsiteX0" fmla="*/ 173971 w 317688"/>
              <a:gd name="connsiteY0" fmla="*/ 0 h 1544221"/>
              <a:gd name="connsiteX1" fmla="*/ 219948 w 317688"/>
              <a:gd name="connsiteY1" fmla="*/ 125619 h 1544221"/>
              <a:gd name="connsiteX2" fmla="*/ 317688 w 317688"/>
              <a:gd name="connsiteY2" fmla="*/ 772110 h 1544221"/>
              <a:gd name="connsiteX3" fmla="*/ 219948 w 317688"/>
              <a:gd name="connsiteY3" fmla="*/ 1418601 h 1544221"/>
              <a:gd name="connsiteX4" fmla="*/ 173971 w 317688"/>
              <a:gd name="connsiteY4" fmla="*/ 1544221 h 1544221"/>
              <a:gd name="connsiteX5" fmla="*/ 142832 w 317688"/>
              <a:gd name="connsiteY5" fmla="*/ 1479580 h 1544221"/>
              <a:gd name="connsiteX6" fmla="*/ 0 w 317688"/>
              <a:gd name="connsiteY6" fmla="*/ 772110 h 1544221"/>
              <a:gd name="connsiteX7" fmla="*/ 142832 w 317688"/>
              <a:gd name="connsiteY7" fmla="*/ 64641 h 1544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7688" h="1544221">
                <a:moveTo>
                  <a:pt x="173971" y="0"/>
                </a:moveTo>
                <a:lnTo>
                  <a:pt x="219948" y="125619"/>
                </a:lnTo>
                <a:cubicBezTo>
                  <a:pt x="283469" y="329846"/>
                  <a:pt x="317688" y="546982"/>
                  <a:pt x="317688" y="772110"/>
                </a:cubicBezTo>
                <a:cubicBezTo>
                  <a:pt x="317688" y="997239"/>
                  <a:pt x="283469" y="1214375"/>
                  <a:pt x="219948" y="1418601"/>
                </a:cubicBezTo>
                <a:lnTo>
                  <a:pt x="173971" y="1544221"/>
                </a:lnTo>
                <a:lnTo>
                  <a:pt x="142832" y="1479580"/>
                </a:lnTo>
                <a:cubicBezTo>
                  <a:pt x="50859" y="1262132"/>
                  <a:pt x="0" y="1023060"/>
                  <a:pt x="0" y="772110"/>
                </a:cubicBezTo>
                <a:cubicBezTo>
                  <a:pt x="0" y="521160"/>
                  <a:pt x="50859" y="282088"/>
                  <a:pt x="142832" y="64641"/>
                </a:cubicBezTo>
                <a:close/>
              </a:path>
            </a:pathLst>
          </a:custGeom>
          <a:solidFill>
            <a:schemeClr val="accent1"/>
          </a:solidFill>
        </p:spPr>
        <p:txBody>
          <a:bodyPr vert="horz" wrap="square" lIns="0" tIns="0" rIns="0" bIns="0" rtlCol="0" anchor="ctr">
            <a:noAutofit/>
          </a:bodyPr>
          <a:lstStyle>
            <a:lvl1pPr marL="0" indent="0" algn="ctr" defTabSz="914400" rtl="0" eaLnBrk="1" latinLnBrk="0" hangingPunct="1">
              <a:lnSpc>
                <a:spcPct val="90000"/>
              </a:lnSpc>
              <a:spcBef>
                <a:spcPts val="1000"/>
              </a:spcBef>
              <a:buClr>
                <a:schemeClr val="accent1"/>
              </a:buClr>
              <a:buFont typeface="Calibri" panose="020F0502020204030204" pitchFamily="34" charset="0"/>
              <a:buNone/>
              <a:defRPr lang="en-ZA" sz="1800" kern="1200" dirty="0">
                <a:solidFill>
                  <a:schemeClr val="bg1"/>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rtl="0"/>
            <a:endParaRPr lang="el-GR" noProof="0" dirty="0"/>
          </a:p>
        </p:txBody>
      </p:sp>
      <p:sp>
        <p:nvSpPr>
          <p:cNvPr id="26" name="Πλαίσιο κειμένου 25"/>
          <p:cNvSpPr txBox="1"/>
          <p:nvPr userDrawn="1"/>
        </p:nvSpPr>
        <p:spPr>
          <a:xfrm>
            <a:off x="8238481" y="3054203"/>
            <a:ext cx="317687" cy="1423210"/>
          </a:xfrm>
          <a:custGeom>
            <a:avLst/>
            <a:gdLst>
              <a:gd name="connsiteX0" fmla="*/ 172863 w 317687"/>
              <a:gd name="connsiteY0" fmla="*/ 0 h 1423210"/>
              <a:gd name="connsiteX1" fmla="*/ 174856 w 317687"/>
              <a:gd name="connsiteY1" fmla="*/ 4136 h 1423210"/>
              <a:gd name="connsiteX2" fmla="*/ 317687 w 317687"/>
              <a:gd name="connsiteY2" fmla="*/ 711605 h 1423210"/>
              <a:gd name="connsiteX3" fmla="*/ 174856 w 317687"/>
              <a:gd name="connsiteY3" fmla="*/ 1419075 h 1423210"/>
              <a:gd name="connsiteX4" fmla="*/ 172864 w 317687"/>
              <a:gd name="connsiteY4" fmla="*/ 1423210 h 1423210"/>
              <a:gd name="connsiteX5" fmla="*/ 122602 w 317687"/>
              <a:gd name="connsiteY5" fmla="*/ 1318873 h 1423210"/>
              <a:gd name="connsiteX6" fmla="*/ 0 w 317687"/>
              <a:gd name="connsiteY6" fmla="*/ 711604 h 1423210"/>
              <a:gd name="connsiteX7" fmla="*/ 122602 w 317687"/>
              <a:gd name="connsiteY7" fmla="*/ 104335 h 1423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7687" h="1423210">
                <a:moveTo>
                  <a:pt x="172863" y="0"/>
                </a:moveTo>
                <a:lnTo>
                  <a:pt x="174856" y="4136"/>
                </a:lnTo>
                <a:cubicBezTo>
                  <a:pt x="266828" y="221583"/>
                  <a:pt x="317687" y="460655"/>
                  <a:pt x="317687" y="711605"/>
                </a:cubicBezTo>
                <a:cubicBezTo>
                  <a:pt x="317687" y="962555"/>
                  <a:pt x="266828" y="1201627"/>
                  <a:pt x="174856" y="1419075"/>
                </a:cubicBezTo>
                <a:lnTo>
                  <a:pt x="172864" y="1423210"/>
                </a:lnTo>
                <a:lnTo>
                  <a:pt x="122602" y="1318873"/>
                </a:lnTo>
                <a:cubicBezTo>
                  <a:pt x="43656" y="1132223"/>
                  <a:pt x="0" y="927012"/>
                  <a:pt x="0" y="711604"/>
                </a:cubicBezTo>
                <a:cubicBezTo>
                  <a:pt x="0" y="496197"/>
                  <a:pt x="43656" y="290985"/>
                  <a:pt x="122602" y="104335"/>
                </a:cubicBezTo>
                <a:close/>
              </a:path>
            </a:pathLst>
          </a:custGeom>
          <a:solidFill>
            <a:schemeClr val="accent1">
              <a:lumMod val="50000"/>
            </a:schemeClr>
          </a:solidFill>
        </p:spPr>
        <p:txBody>
          <a:bodyPr vert="horz" wrap="square" lIns="0" tIns="0" rIns="0" bIns="0" rtlCol="0" anchor="ctr">
            <a:noAutofit/>
          </a:bodyPr>
          <a:lstStyle>
            <a:lvl1pPr marL="0" indent="0" algn="ctr" defTabSz="914400" rtl="0" eaLnBrk="1" latinLnBrk="0" hangingPunct="1">
              <a:lnSpc>
                <a:spcPct val="90000"/>
              </a:lnSpc>
              <a:spcBef>
                <a:spcPts val="1000"/>
              </a:spcBef>
              <a:buClr>
                <a:schemeClr val="accent1"/>
              </a:buClr>
              <a:buFont typeface="Calibri" panose="020F0502020204030204" pitchFamily="34" charset="0"/>
              <a:buNone/>
              <a:defRPr lang="en-ZA" sz="1800" kern="1200" dirty="0">
                <a:solidFill>
                  <a:schemeClr val="bg1"/>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rtl="0"/>
            <a:endParaRPr lang="el-GR" noProof="0"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7_Μόνο τίτλος">
    <p:spTree>
      <p:nvGrpSpPr>
        <p:cNvPr id="1" name=""/>
        <p:cNvGrpSpPr/>
        <p:nvPr/>
      </p:nvGrpSpPr>
      <p:grpSpPr>
        <a:xfrm>
          <a:off x="0" y="0"/>
          <a:ext cx="0" cy="0"/>
          <a:chOff x="0" y="0"/>
          <a:chExt cx="0" cy="0"/>
        </a:xfrm>
      </p:grpSpPr>
      <p:sp>
        <p:nvSpPr>
          <p:cNvPr id="3" name="Βέλος: Αριστερά-δεξιά 2"/>
          <p:cNvSpPr/>
          <p:nvPr userDrawn="1"/>
        </p:nvSpPr>
        <p:spPr>
          <a:xfrm>
            <a:off x="388279" y="3558496"/>
            <a:ext cx="11415443" cy="97190"/>
          </a:xfrm>
          <a:prstGeom prst="leftRightArrow">
            <a:avLst>
              <a:gd name="adj1" fmla="val 100000"/>
              <a:gd name="adj2"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
        <p:nvSpPr>
          <p:cNvPr id="14" name="Βέλος: Αριστερά-δεξιά 13"/>
          <p:cNvSpPr/>
          <p:nvPr userDrawn="1"/>
        </p:nvSpPr>
        <p:spPr>
          <a:xfrm rot="5400000">
            <a:off x="3772822" y="3576211"/>
            <a:ext cx="4652357" cy="97190"/>
          </a:xfrm>
          <a:prstGeom prst="leftRightArrow">
            <a:avLst>
              <a:gd name="adj1" fmla="val 100000"/>
              <a:gd name="adj2"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
        <p:nvSpPr>
          <p:cNvPr id="2" name="Τίτλος 1"/>
          <p:cNvSpPr>
            <a:spLocks noGrp="1"/>
          </p:cNvSpPr>
          <p:nvPr>
            <p:ph type="title" hasCustomPrompt="1"/>
          </p:nvPr>
        </p:nvSpPr>
        <p:spPr/>
        <p:txBody>
          <a:bodyPr rtlCol="0"/>
          <a:lstStyle>
            <a:lvl1pPr>
              <a:defRPr>
                <a:solidFill>
                  <a:schemeClr val="tx1">
                    <a:lumMod val="75000"/>
                    <a:lumOff val="25000"/>
                  </a:schemeClr>
                </a:solidFill>
              </a:defRPr>
            </a:lvl1pPr>
          </a:lstStyle>
          <a:p>
            <a:pPr rtl="0"/>
            <a:r>
              <a:rPr lang="el-GR" noProof="0"/>
              <a:t>Κάντε κλικ για να επεξεργαστείτε τον τίτλο υποδείγματος</a:t>
            </a:r>
            <a:endParaRPr lang="el-GR" noProof="0" dirty="0"/>
          </a:p>
        </p:txBody>
      </p:sp>
      <p:sp>
        <p:nvSpPr>
          <p:cNvPr id="6" name="Θέση υποσέλιδου 5"/>
          <p:cNvSpPr>
            <a:spLocks noGrp="1"/>
          </p:cNvSpPr>
          <p:nvPr>
            <p:ph type="ftr" sz="quarter" idx="10"/>
          </p:nvPr>
        </p:nvSpPr>
        <p:spPr/>
        <p:txBody>
          <a:bodyPr rtlCol="0"/>
          <a:lstStyle>
            <a:lvl1pPr>
              <a:defRPr>
                <a:solidFill>
                  <a:schemeClr val="tx1">
                    <a:lumMod val="75000"/>
                    <a:lumOff val="25000"/>
                  </a:schemeClr>
                </a:solidFill>
              </a:defRPr>
            </a:lvl1pPr>
          </a:lstStyle>
          <a:p>
            <a:pPr rtl="0"/>
            <a:r>
              <a:rPr lang="el-GR" noProof="0"/>
              <a:t>Προσθέστε υποσέλιδο</a:t>
            </a:r>
            <a:endParaRPr lang="el-GR" noProof="0" dirty="0"/>
          </a:p>
        </p:txBody>
      </p:sp>
      <p:sp>
        <p:nvSpPr>
          <p:cNvPr id="7" name="Θέση αριθμού διαφάνειας 6"/>
          <p:cNvSpPr>
            <a:spLocks noGrp="1"/>
          </p:cNvSpPr>
          <p:nvPr>
            <p:ph type="sldNum" sz="quarter" idx="11"/>
          </p:nvPr>
        </p:nvSpPr>
        <p:spPr/>
        <p:txBody>
          <a:bodyPr rtlCol="0"/>
          <a:lstStyle>
            <a:lvl1pPr>
              <a:defRPr>
                <a:solidFill>
                  <a:schemeClr val="tx1">
                    <a:lumMod val="75000"/>
                    <a:lumOff val="25000"/>
                  </a:schemeClr>
                </a:solidFill>
              </a:defRPr>
            </a:lvl1pPr>
          </a:lstStyle>
          <a:p>
            <a:pPr rtl="0"/>
            <a:fld id="{19B51A1E-902D-48AF-9020-955120F399B6}" type="slidenum">
              <a:rPr lang="el-GR" noProof="0" smtClean="0"/>
              <a:pPr rtl="0"/>
              <a:t>‹#›</a:t>
            </a:fld>
            <a:endParaRPr lang="el-GR" noProof="0" dirty="0"/>
          </a:p>
        </p:txBody>
      </p:sp>
      <p:sp>
        <p:nvSpPr>
          <p:cNvPr id="10" name="Θέση κειμένου 5"/>
          <p:cNvSpPr>
            <a:spLocks noGrp="1"/>
          </p:cNvSpPr>
          <p:nvPr>
            <p:ph type="body" sz="quarter" idx="12" hasCustomPrompt="1"/>
          </p:nvPr>
        </p:nvSpPr>
        <p:spPr>
          <a:xfrm>
            <a:off x="5109000" y="951013"/>
            <a:ext cx="1980000" cy="252000"/>
          </a:xfrm>
        </p:spPr>
        <p:txBody>
          <a:bodyPr rtlCol="0"/>
          <a:lstStyle>
            <a:lvl1pPr marL="0" indent="0" algn="ctr">
              <a:buFont typeface="Arial" panose="020B0604020202020204" pitchFamily="34" charset="0"/>
              <a:buNone/>
              <a:defRPr sz="1400">
                <a:solidFill>
                  <a:schemeClr val="tx1">
                    <a:lumMod val="75000"/>
                    <a:lumOff val="25000"/>
                  </a:schemeClr>
                </a:solidFill>
              </a:defRPr>
            </a:lvl1pPr>
          </a:lstStyle>
          <a:p>
            <a:pPr lvl="0" rtl="0"/>
            <a:r>
              <a:rPr lang="el-GR" noProof="0" dirty="0"/>
              <a:t>Τίτλος </a:t>
            </a:r>
            <a:r>
              <a:rPr lang="el-GR" noProof="0" dirty="0" err="1"/>
              <a:t>τεταρτημορίου</a:t>
            </a:r>
            <a:endParaRPr lang="el-GR" noProof="0" dirty="0"/>
          </a:p>
        </p:txBody>
      </p:sp>
      <p:sp>
        <p:nvSpPr>
          <p:cNvPr id="11" name="Θέση κειμένου 5"/>
          <p:cNvSpPr>
            <a:spLocks noGrp="1"/>
          </p:cNvSpPr>
          <p:nvPr>
            <p:ph type="body" sz="quarter" idx="13" hasCustomPrompt="1"/>
          </p:nvPr>
        </p:nvSpPr>
        <p:spPr>
          <a:xfrm>
            <a:off x="5109000" y="6046600"/>
            <a:ext cx="1980000" cy="252000"/>
          </a:xfrm>
        </p:spPr>
        <p:txBody>
          <a:bodyPr rtlCol="0"/>
          <a:lstStyle>
            <a:lvl1pPr marL="0" indent="0" algn="ctr">
              <a:buFont typeface="Arial" panose="020B0604020202020204" pitchFamily="34" charset="0"/>
              <a:buNone/>
              <a:defRPr sz="1400">
                <a:solidFill>
                  <a:schemeClr val="tx1">
                    <a:lumMod val="75000"/>
                    <a:lumOff val="25000"/>
                  </a:schemeClr>
                </a:solidFill>
              </a:defRPr>
            </a:lvl1pPr>
          </a:lstStyle>
          <a:p>
            <a:pPr lvl="0" rtl="0"/>
            <a:r>
              <a:rPr lang="el-GR" noProof="0" dirty="0"/>
              <a:t>Τίτλος </a:t>
            </a:r>
            <a:r>
              <a:rPr lang="el-GR" noProof="0" dirty="0" err="1"/>
              <a:t>τεταρτημορίου</a:t>
            </a:r>
            <a:endParaRPr lang="el-GR" noProof="0" dirty="0"/>
          </a:p>
        </p:txBody>
      </p:sp>
      <p:sp>
        <p:nvSpPr>
          <p:cNvPr id="12" name="Θέση κειμένου 5"/>
          <p:cNvSpPr>
            <a:spLocks noGrp="1"/>
          </p:cNvSpPr>
          <p:nvPr>
            <p:ph type="body" sz="quarter" idx="14" hasCustomPrompt="1"/>
          </p:nvPr>
        </p:nvSpPr>
        <p:spPr>
          <a:xfrm>
            <a:off x="432000" y="3260393"/>
            <a:ext cx="1980000" cy="252000"/>
          </a:xfrm>
        </p:spPr>
        <p:txBody>
          <a:bodyPr rtlCol="0"/>
          <a:lstStyle>
            <a:lvl1pPr marL="0" indent="0" algn="l">
              <a:buFont typeface="Arial" panose="020B0604020202020204" pitchFamily="34" charset="0"/>
              <a:buNone/>
              <a:defRPr sz="1400">
                <a:solidFill>
                  <a:schemeClr val="tx1">
                    <a:lumMod val="75000"/>
                    <a:lumOff val="25000"/>
                  </a:schemeClr>
                </a:solidFill>
              </a:defRPr>
            </a:lvl1pPr>
          </a:lstStyle>
          <a:p>
            <a:pPr lvl="0" rtl="0"/>
            <a:r>
              <a:rPr lang="el-GR" noProof="0" dirty="0"/>
              <a:t>Τίτλος </a:t>
            </a:r>
            <a:r>
              <a:rPr lang="el-GR" noProof="0" dirty="0" err="1"/>
              <a:t>τεταρτημορίου</a:t>
            </a:r>
            <a:endParaRPr lang="el-GR" noProof="0" dirty="0"/>
          </a:p>
        </p:txBody>
      </p:sp>
      <p:sp>
        <p:nvSpPr>
          <p:cNvPr id="13" name="Θέση κειμένου 5"/>
          <p:cNvSpPr>
            <a:spLocks noGrp="1"/>
          </p:cNvSpPr>
          <p:nvPr>
            <p:ph type="body" sz="quarter" idx="15" hasCustomPrompt="1"/>
          </p:nvPr>
        </p:nvSpPr>
        <p:spPr>
          <a:xfrm>
            <a:off x="9792001" y="3260393"/>
            <a:ext cx="1980000" cy="252000"/>
          </a:xfrm>
        </p:spPr>
        <p:txBody>
          <a:bodyPr rtlCol="0"/>
          <a:lstStyle>
            <a:lvl1pPr marL="0" indent="0" algn="r">
              <a:buFont typeface="Arial" panose="020B0604020202020204" pitchFamily="34" charset="0"/>
              <a:buNone/>
              <a:defRPr sz="1400">
                <a:solidFill>
                  <a:schemeClr val="tx1">
                    <a:lumMod val="75000"/>
                    <a:lumOff val="25000"/>
                  </a:schemeClr>
                </a:solidFill>
              </a:defRPr>
            </a:lvl1pPr>
          </a:lstStyle>
          <a:p>
            <a:pPr lvl="0" rtl="0"/>
            <a:r>
              <a:rPr lang="el-GR" noProof="0" dirty="0"/>
              <a:t>Τίτλος </a:t>
            </a:r>
            <a:r>
              <a:rPr lang="el-GR" noProof="0" dirty="0" err="1"/>
              <a:t>τεταρτημορίου</a:t>
            </a:r>
            <a:endParaRPr lang="el-GR" noProof="0"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8_Μόνο τίτλος">
    <p:spTree>
      <p:nvGrpSpPr>
        <p:cNvPr id="1" name=""/>
        <p:cNvGrpSpPr/>
        <p:nvPr/>
      </p:nvGrpSpPr>
      <p:grpSpPr>
        <a:xfrm>
          <a:off x="0" y="0"/>
          <a:ext cx="0" cy="0"/>
          <a:chOff x="0" y="0"/>
          <a:chExt cx="0" cy="0"/>
        </a:xfrm>
      </p:grpSpPr>
      <p:sp>
        <p:nvSpPr>
          <p:cNvPr id="2" name="Τίτλος 1"/>
          <p:cNvSpPr>
            <a:spLocks noGrp="1"/>
          </p:cNvSpPr>
          <p:nvPr>
            <p:ph type="title" hasCustomPrompt="1"/>
          </p:nvPr>
        </p:nvSpPr>
        <p:spPr/>
        <p:txBody>
          <a:bodyPr rtlCol="0"/>
          <a:lstStyle>
            <a:lvl1pPr>
              <a:defRPr>
                <a:solidFill>
                  <a:schemeClr val="tx1">
                    <a:lumMod val="75000"/>
                    <a:lumOff val="25000"/>
                  </a:schemeClr>
                </a:solidFill>
              </a:defRPr>
            </a:lvl1pPr>
          </a:lstStyle>
          <a:p>
            <a:pPr rtl="0"/>
            <a:r>
              <a:rPr lang="el-GR" noProof="0"/>
              <a:t>Κάντε κλικ για να επεξεργαστείτε τον τίτλο υποδείγματος</a:t>
            </a:r>
            <a:endParaRPr lang="el-GR" noProof="0" dirty="0"/>
          </a:p>
        </p:txBody>
      </p:sp>
      <p:sp>
        <p:nvSpPr>
          <p:cNvPr id="6" name="Θέση υποσέλιδου 5"/>
          <p:cNvSpPr>
            <a:spLocks noGrp="1"/>
          </p:cNvSpPr>
          <p:nvPr>
            <p:ph type="ftr" sz="quarter" idx="10"/>
          </p:nvPr>
        </p:nvSpPr>
        <p:spPr/>
        <p:txBody>
          <a:bodyPr rtlCol="0"/>
          <a:lstStyle>
            <a:lvl1pPr>
              <a:defRPr>
                <a:solidFill>
                  <a:schemeClr val="tx1">
                    <a:lumMod val="75000"/>
                    <a:lumOff val="25000"/>
                  </a:schemeClr>
                </a:solidFill>
              </a:defRPr>
            </a:lvl1pPr>
          </a:lstStyle>
          <a:p>
            <a:pPr rtl="0"/>
            <a:r>
              <a:rPr lang="el-GR" noProof="0"/>
              <a:t>Προσθέστε υποσέλιδο</a:t>
            </a:r>
            <a:endParaRPr lang="el-GR" noProof="0" dirty="0"/>
          </a:p>
        </p:txBody>
      </p:sp>
      <p:sp>
        <p:nvSpPr>
          <p:cNvPr id="7" name="Θέση αριθμού διαφάνειας 6"/>
          <p:cNvSpPr>
            <a:spLocks noGrp="1"/>
          </p:cNvSpPr>
          <p:nvPr>
            <p:ph type="sldNum" sz="quarter" idx="11"/>
          </p:nvPr>
        </p:nvSpPr>
        <p:spPr/>
        <p:txBody>
          <a:bodyPr rtlCol="0"/>
          <a:lstStyle>
            <a:lvl1pPr>
              <a:defRPr>
                <a:solidFill>
                  <a:schemeClr val="tx1">
                    <a:lumMod val="75000"/>
                    <a:lumOff val="25000"/>
                  </a:schemeClr>
                </a:solidFill>
              </a:defRPr>
            </a:lvl1pPr>
          </a:lstStyle>
          <a:p>
            <a:pPr rtl="0"/>
            <a:fld id="{19B51A1E-902D-48AF-9020-955120F399B6}" type="slidenum">
              <a:rPr lang="el-GR" noProof="0" smtClean="0"/>
              <a:pPr rtl="0"/>
              <a:t>‹#›</a:t>
            </a:fld>
            <a:endParaRPr lang="el-GR" noProof="0" dirty="0"/>
          </a:p>
        </p:txBody>
      </p:sp>
      <p:sp>
        <p:nvSpPr>
          <p:cNvPr id="5" name="Θέση κειμένου 5"/>
          <p:cNvSpPr>
            <a:spLocks noGrp="1"/>
          </p:cNvSpPr>
          <p:nvPr>
            <p:ph type="body" sz="quarter" idx="32" hasCustomPrompt="1"/>
          </p:nvPr>
        </p:nvSpPr>
        <p:spPr>
          <a:xfrm>
            <a:off x="431800" y="1008000"/>
            <a:ext cx="11339513" cy="360000"/>
          </a:xfrm>
        </p:spPr>
        <p:txBody>
          <a:bodyPr rtlCol="0"/>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rtl="0"/>
            <a:r>
              <a:rPr lang="el-GR" noProof="0" dirty="0"/>
              <a:t>Υπότιτλος</a:t>
            </a:r>
          </a:p>
        </p:txBody>
      </p:sp>
      <p:sp>
        <p:nvSpPr>
          <p:cNvPr id="8" name="Θέση περιεχομένου 2"/>
          <p:cNvSpPr>
            <a:spLocks noGrp="1"/>
          </p:cNvSpPr>
          <p:nvPr>
            <p:ph idx="14" hasCustomPrompt="1"/>
          </p:nvPr>
        </p:nvSpPr>
        <p:spPr>
          <a:xfrm>
            <a:off x="794569" y="2673626"/>
            <a:ext cx="2975206" cy="3269974"/>
          </a:xfrm>
          <a:solidFill>
            <a:schemeClr val="bg1">
              <a:lumMod val="95000"/>
            </a:schemeClr>
          </a:solidFill>
          <a:ln>
            <a:solidFill>
              <a:schemeClr val="bg1">
                <a:lumMod val="85000"/>
              </a:schemeClr>
            </a:solidFill>
          </a:ln>
        </p:spPr>
        <p:txBody>
          <a:bodyPr lIns="136800" tIns="252000" rIns="136800" rtlCol="0"/>
          <a:lstStyle>
            <a:lvl1pPr marL="266700" indent="-266700">
              <a:buClr>
                <a:schemeClr val="tx1">
                  <a:lumMod val="75000"/>
                  <a:lumOff val="25000"/>
                </a:schemeClr>
              </a:buClr>
              <a:buFont typeface="Arial" panose="020B0604020202020204" pitchFamily="34" charset="0"/>
              <a:buChar char="•"/>
              <a:defRPr/>
            </a:lvl1pPr>
            <a:lvl2pPr>
              <a:buClr>
                <a:schemeClr val="tx1">
                  <a:lumMod val="75000"/>
                  <a:lumOff val="25000"/>
                </a:schemeClr>
              </a:buClr>
              <a:defRPr/>
            </a:lvl2pPr>
            <a:lvl3pPr>
              <a:buClr>
                <a:schemeClr val="tx1">
                  <a:lumMod val="75000"/>
                  <a:lumOff val="25000"/>
                </a:schemeClr>
              </a:buClr>
              <a:defRPr/>
            </a:lvl3pPr>
            <a:lvl4pPr>
              <a:buClr>
                <a:schemeClr val="tx1">
                  <a:lumMod val="75000"/>
                  <a:lumOff val="25000"/>
                </a:schemeClr>
              </a:buClr>
              <a:defRPr/>
            </a:lvl4pPr>
            <a:lvl5pPr>
              <a:buClr>
                <a:schemeClr val="tx1">
                  <a:lumMod val="75000"/>
                  <a:lumOff val="25000"/>
                </a:schemeClr>
              </a:buClr>
              <a:defRPr/>
            </a:lvl5pPr>
          </a:lstStyle>
          <a:p>
            <a:pPr lvl="0" rtl="0"/>
            <a:r>
              <a:rPr lang="el-GR" noProof="0"/>
              <a:t>Επεξεργασία στυλ υποδείγματος κειμένου</a:t>
            </a:r>
          </a:p>
          <a:p>
            <a:pPr lvl="1" rtl="0"/>
            <a:r>
              <a:rPr lang="el-GR" noProof="0"/>
              <a:t>Δεύτερου επιπέδου</a:t>
            </a:r>
          </a:p>
          <a:p>
            <a:pPr lvl="2" rtl="0"/>
            <a:r>
              <a:rPr lang="el-GR" noProof="0"/>
              <a:t>Τρίτου επιπέδου</a:t>
            </a:r>
          </a:p>
          <a:p>
            <a:pPr lvl="3" rtl="0"/>
            <a:r>
              <a:rPr lang="el-GR" noProof="0"/>
              <a:t>Τέταρτου επιπέδου</a:t>
            </a:r>
          </a:p>
          <a:p>
            <a:pPr lvl="4" rtl="0"/>
            <a:r>
              <a:rPr lang="el-GR" noProof="0"/>
              <a:t>Πέμπτου επιπέδου</a:t>
            </a:r>
            <a:endParaRPr lang="el-GR" noProof="0" dirty="0"/>
          </a:p>
        </p:txBody>
      </p:sp>
      <p:sp>
        <p:nvSpPr>
          <p:cNvPr id="9" name="Θέση περιεχομένου 2"/>
          <p:cNvSpPr>
            <a:spLocks noGrp="1"/>
          </p:cNvSpPr>
          <p:nvPr>
            <p:ph idx="15" hasCustomPrompt="1"/>
          </p:nvPr>
        </p:nvSpPr>
        <p:spPr>
          <a:xfrm>
            <a:off x="4614397" y="2673626"/>
            <a:ext cx="2975206" cy="3269974"/>
          </a:xfrm>
          <a:solidFill>
            <a:schemeClr val="bg1">
              <a:lumMod val="95000"/>
            </a:schemeClr>
          </a:solidFill>
          <a:ln>
            <a:solidFill>
              <a:schemeClr val="bg1">
                <a:lumMod val="85000"/>
              </a:schemeClr>
            </a:solidFill>
          </a:ln>
        </p:spPr>
        <p:txBody>
          <a:bodyPr lIns="136800" tIns="252000" rIns="136800" rtlCol="0"/>
          <a:lstStyle>
            <a:lvl1pPr marL="266700" indent="-266700">
              <a:buClr>
                <a:schemeClr val="tx1">
                  <a:lumMod val="75000"/>
                  <a:lumOff val="25000"/>
                </a:schemeClr>
              </a:buClr>
              <a:buFont typeface="Arial" panose="020B0604020202020204" pitchFamily="34" charset="0"/>
              <a:buChar char="•"/>
              <a:defRPr/>
            </a:lvl1pPr>
            <a:lvl2pPr>
              <a:buClr>
                <a:schemeClr val="tx1">
                  <a:lumMod val="75000"/>
                  <a:lumOff val="25000"/>
                </a:schemeClr>
              </a:buClr>
              <a:defRPr/>
            </a:lvl2pPr>
            <a:lvl3pPr>
              <a:buClr>
                <a:schemeClr val="tx1">
                  <a:lumMod val="75000"/>
                  <a:lumOff val="25000"/>
                </a:schemeClr>
              </a:buClr>
              <a:defRPr/>
            </a:lvl3pPr>
            <a:lvl4pPr>
              <a:buClr>
                <a:schemeClr val="tx1">
                  <a:lumMod val="75000"/>
                  <a:lumOff val="25000"/>
                </a:schemeClr>
              </a:buClr>
              <a:defRPr/>
            </a:lvl4pPr>
            <a:lvl5pPr>
              <a:buClr>
                <a:schemeClr val="tx1">
                  <a:lumMod val="75000"/>
                  <a:lumOff val="25000"/>
                </a:schemeClr>
              </a:buClr>
              <a:defRPr/>
            </a:lvl5pPr>
          </a:lstStyle>
          <a:p>
            <a:pPr lvl="0" rtl="0"/>
            <a:r>
              <a:rPr lang="el-GR" noProof="0"/>
              <a:t>Επεξεργασία στυλ υποδείγματος κειμένου</a:t>
            </a:r>
          </a:p>
          <a:p>
            <a:pPr lvl="1" rtl="0"/>
            <a:r>
              <a:rPr lang="el-GR" noProof="0"/>
              <a:t>Δεύτερου επιπέδου</a:t>
            </a:r>
          </a:p>
          <a:p>
            <a:pPr lvl="2" rtl="0"/>
            <a:r>
              <a:rPr lang="el-GR" noProof="0"/>
              <a:t>Τρίτου επιπέδου</a:t>
            </a:r>
          </a:p>
          <a:p>
            <a:pPr lvl="3" rtl="0"/>
            <a:r>
              <a:rPr lang="el-GR" noProof="0"/>
              <a:t>Τέταρτου επιπέδου</a:t>
            </a:r>
          </a:p>
          <a:p>
            <a:pPr lvl="4" rtl="0"/>
            <a:r>
              <a:rPr lang="el-GR" noProof="0"/>
              <a:t>Πέμπτου επιπέδου</a:t>
            </a:r>
            <a:endParaRPr lang="el-GR" noProof="0" dirty="0"/>
          </a:p>
        </p:txBody>
      </p:sp>
      <p:sp>
        <p:nvSpPr>
          <p:cNvPr id="10" name="Θέση περιεχομένου 2"/>
          <p:cNvSpPr>
            <a:spLocks noGrp="1"/>
          </p:cNvSpPr>
          <p:nvPr>
            <p:ph idx="16" hasCustomPrompt="1"/>
          </p:nvPr>
        </p:nvSpPr>
        <p:spPr>
          <a:xfrm>
            <a:off x="8434225" y="2673626"/>
            <a:ext cx="2975206" cy="3269974"/>
          </a:xfrm>
          <a:solidFill>
            <a:schemeClr val="bg1">
              <a:lumMod val="95000"/>
            </a:schemeClr>
          </a:solidFill>
          <a:ln>
            <a:solidFill>
              <a:schemeClr val="bg1">
                <a:lumMod val="85000"/>
              </a:schemeClr>
            </a:solidFill>
          </a:ln>
        </p:spPr>
        <p:txBody>
          <a:bodyPr lIns="136800" tIns="252000" rIns="136800" rtlCol="0"/>
          <a:lstStyle>
            <a:lvl1pPr marL="266700" indent="-266700">
              <a:buClr>
                <a:schemeClr val="tx1">
                  <a:lumMod val="75000"/>
                  <a:lumOff val="25000"/>
                </a:schemeClr>
              </a:buClr>
              <a:buFont typeface="Arial" panose="020B0604020202020204" pitchFamily="34" charset="0"/>
              <a:buChar char="•"/>
              <a:defRPr/>
            </a:lvl1pPr>
            <a:lvl2pPr>
              <a:buClr>
                <a:schemeClr val="tx1">
                  <a:lumMod val="75000"/>
                  <a:lumOff val="25000"/>
                </a:schemeClr>
              </a:buClr>
              <a:defRPr/>
            </a:lvl2pPr>
            <a:lvl3pPr>
              <a:buClr>
                <a:schemeClr val="tx1">
                  <a:lumMod val="75000"/>
                  <a:lumOff val="25000"/>
                </a:schemeClr>
              </a:buClr>
              <a:defRPr/>
            </a:lvl3pPr>
            <a:lvl4pPr>
              <a:buClr>
                <a:schemeClr val="tx1">
                  <a:lumMod val="75000"/>
                  <a:lumOff val="25000"/>
                </a:schemeClr>
              </a:buClr>
              <a:defRPr/>
            </a:lvl4pPr>
            <a:lvl5pPr>
              <a:buClr>
                <a:schemeClr val="tx1">
                  <a:lumMod val="75000"/>
                  <a:lumOff val="25000"/>
                </a:schemeClr>
              </a:buClr>
              <a:defRPr/>
            </a:lvl5pPr>
          </a:lstStyle>
          <a:p>
            <a:pPr lvl="0" rtl="0"/>
            <a:r>
              <a:rPr lang="el-GR" noProof="0"/>
              <a:t>Επεξεργασία στυλ υποδείγματος κειμένου</a:t>
            </a:r>
          </a:p>
          <a:p>
            <a:pPr lvl="1" rtl="0"/>
            <a:r>
              <a:rPr lang="el-GR" noProof="0"/>
              <a:t>Δεύτερου επιπέδου</a:t>
            </a:r>
          </a:p>
          <a:p>
            <a:pPr lvl="2" rtl="0"/>
            <a:r>
              <a:rPr lang="el-GR" noProof="0"/>
              <a:t>Τρίτου επιπέδου</a:t>
            </a:r>
          </a:p>
          <a:p>
            <a:pPr lvl="3" rtl="0"/>
            <a:r>
              <a:rPr lang="el-GR" noProof="0"/>
              <a:t>Τέταρτου επιπέδου</a:t>
            </a:r>
          </a:p>
          <a:p>
            <a:pPr lvl="4" rtl="0"/>
            <a:r>
              <a:rPr lang="el-GR" noProof="0"/>
              <a:t>Πέμπτου επιπέδου</a:t>
            </a:r>
            <a:endParaRPr lang="el-GR" noProof="0" dirty="0"/>
          </a:p>
        </p:txBody>
      </p:sp>
      <p:sp>
        <p:nvSpPr>
          <p:cNvPr id="11" name="Θέση περιεχομένου 2"/>
          <p:cNvSpPr>
            <a:spLocks noGrp="1"/>
          </p:cNvSpPr>
          <p:nvPr>
            <p:ph idx="1" hasCustomPrompt="1"/>
          </p:nvPr>
        </p:nvSpPr>
        <p:spPr>
          <a:xfrm>
            <a:off x="794569" y="1728000"/>
            <a:ext cx="2975206" cy="720000"/>
          </a:xfrm>
          <a:noFill/>
          <a:ln w="28575">
            <a:noFill/>
          </a:ln>
        </p:spPr>
        <p:txBody>
          <a:bodyPr lIns="108000" tIns="36000" rIns="108000" bIns="36000" rtlCol="0" anchor="ctr"/>
          <a:lstStyle>
            <a:lvl1pPr marL="0" indent="0" algn="ctr">
              <a:buNone/>
              <a:defRPr>
                <a:solidFill>
                  <a:schemeClr val="accent1"/>
                </a:solidFill>
                <a:latin typeface="+mj-lt"/>
              </a:defRPr>
            </a:lvl1pPr>
          </a:lstStyle>
          <a:p>
            <a:pPr lvl="0" rtl="0"/>
            <a:r>
              <a:rPr lang="el-GR" noProof="0" dirty="0"/>
              <a:t>Τίτλος ενότητας 1</a:t>
            </a:r>
          </a:p>
        </p:txBody>
      </p:sp>
      <p:sp>
        <p:nvSpPr>
          <p:cNvPr id="12" name="Θέση περιεχομένου 2"/>
          <p:cNvSpPr>
            <a:spLocks noGrp="1"/>
          </p:cNvSpPr>
          <p:nvPr>
            <p:ph idx="12" hasCustomPrompt="1"/>
          </p:nvPr>
        </p:nvSpPr>
        <p:spPr>
          <a:xfrm>
            <a:off x="4614397" y="1728000"/>
            <a:ext cx="2975206" cy="720000"/>
          </a:xfrm>
          <a:noFill/>
          <a:ln w="28575">
            <a:noFill/>
          </a:ln>
        </p:spPr>
        <p:txBody>
          <a:bodyPr lIns="108000" tIns="36000" rIns="108000" bIns="36000" rtlCol="0" anchor="ctr"/>
          <a:lstStyle>
            <a:lvl1pPr marL="0" indent="0" algn="ctr">
              <a:buNone/>
              <a:defRPr>
                <a:solidFill>
                  <a:schemeClr val="accent1"/>
                </a:solidFill>
                <a:latin typeface="+mj-lt"/>
              </a:defRPr>
            </a:lvl1pPr>
          </a:lstStyle>
          <a:p>
            <a:pPr lvl="0" rtl="0"/>
            <a:r>
              <a:rPr lang="el-GR" noProof="0" dirty="0"/>
              <a:t>Τίτλος ενότητας 2</a:t>
            </a:r>
          </a:p>
        </p:txBody>
      </p:sp>
      <p:sp>
        <p:nvSpPr>
          <p:cNvPr id="13" name="Θέση περιεχομένου 2"/>
          <p:cNvSpPr>
            <a:spLocks noGrp="1"/>
          </p:cNvSpPr>
          <p:nvPr>
            <p:ph idx="13" hasCustomPrompt="1"/>
          </p:nvPr>
        </p:nvSpPr>
        <p:spPr>
          <a:xfrm>
            <a:off x="8434225" y="1728000"/>
            <a:ext cx="2975206" cy="720000"/>
          </a:xfrm>
          <a:noFill/>
          <a:ln w="28575">
            <a:noFill/>
          </a:ln>
        </p:spPr>
        <p:txBody>
          <a:bodyPr lIns="108000" tIns="36000" rIns="108000" bIns="36000" rtlCol="0" anchor="ctr"/>
          <a:lstStyle>
            <a:lvl1pPr marL="0" indent="0" algn="ctr">
              <a:buNone/>
              <a:defRPr>
                <a:solidFill>
                  <a:schemeClr val="accent1"/>
                </a:solidFill>
                <a:latin typeface="+mj-lt"/>
              </a:defRPr>
            </a:lvl1pPr>
          </a:lstStyle>
          <a:p>
            <a:pPr lvl="0" rtl="0"/>
            <a:r>
              <a:rPr lang="el-GR" noProof="0" dirty="0"/>
              <a:t>Τίτλος ενότητας 3</a:t>
            </a:r>
          </a:p>
        </p:txBody>
      </p:sp>
      <p:sp>
        <p:nvSpPr>
          <p:cNvPr id="14" name="Ορθογώνιο 6"/>
          <p:cNvSpPr/>
          <p:nvPr userDrawn="1"/>
        </p:nvSpPr>
        <p:spPr>
          <a:xfrm>
            <a:off x="794568" y="2344813"/>
            <a:ext cx="2975207" cy="1440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
        <p:nvSpPr>
          <p:cNvPr id="15" name="Ορθογώνιο 6"/>
          <p:cNvSpPr/>
          <p:nvPr userDrawn="1"/>
        </p:nvSpPr>
        <p:spPr>
          <a:xfrm flipH="1" flipV="1">
            <a:off x="794568" y="1656000"/>
            <a:ext cx="2975207" cy="1440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
        <p:nvSpPr>
          <p:cNvPr id="16" name="Ορθογώνιο 6"/>
          <p:cNvSpPr/>
          <p:nvPr userDrawn="1"/>
        </p:nvSpPr>
        <p:spPr>
          <a:xfrm>
            <a:off x="4608396" y="2344813"/>
            <a:ext cx="2975207" cy="1440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
        <p:nvSpPr>
          <p:cNvPr id="17" name="Ορθογώνιο 6"/>
          <p:cNvSpPr/>
          <p:nvPr userDrawn="1"/>
        </p:nvSpPr>
        <p:spPr>
          <a:xfrm flipH="1" flipV="1">
            <a:off x="4608396" y="1656000"/>
            <a:ext cx="2975207" cy="1440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
        <p:nvSpPr>
          <p:cNvPr id="18" name="Ορθογώνιο 6"/>
          <p:cNvSpPr/>
          <p:nvPr userDrawn="1"/>
        </p:nvSpPr>
        <p:spPr>
          <a:xfrm>
            <a:off x="8434225" y="2344813"/>
            <a:ext cx="2975207" cy="1440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
        <p:nvSpPr>
          <p:cNvPr id="19" name="Ορθογώνιο 6"/>
          <p:cNvSpPr/>
          <p:nvPr userDrawn="1"/>
        </p:nvSpPr>
        <p:spPr>
          <a:xfrm flipH="1" flipV="1">
            <a:off x="8434225" y="1656000"/>
            <a:ext cx="2975207" cy="1440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pic>
        <p:nvPicPr>
          <p:cNvPr id="20" name="Γραφικό 19" descr="Δεξιό βέλος"/>
          <p:cNvPicPr>
            <a:picLocks noChangeAspect="1"/>
          </p:cNvPicPr>
          <p:nvPr userDrawn="1"/>
        </p:nvPicPr>
        <p:blipFill>
          <a:blip r:embed="rId2" cstate="screen"/>
          <a:stretch>
            <a:fillRect/>
          </a:stretch>
        </p:blipFill>
        <p:spPr>
          <a:xfrm flipH="1">
            <a:off x="4081865" y="3932250"/>
            <a:ext cx="220441" cy="376363"/>
          </a:xfrm>
          <a:prstGeom prst="rect">
            <a:avLst/>
          </a:prstGeom>
        </p:spPr>
      </p:pic>
      <p:pic>
        <p:nvPicPr>
          <p:cNvPr id="21" name="Γραφικό 20" descr="Δεξιό βέλος"/>
          <p:cNvPicPr>
            <a:picLocks noChangeAspect="1"/>
          </p:cNvPicPr>
          <p:nvPr userDrawn="1"/>
        </p:nvPicPr>
        <p:blipFill>
          <a:blip r:embed="rId2" cstate="screen"/>
          <a:stretch>
            <a:fillRect/>
          </a:stretch>
        </p:blipFill>
        <p:spPr>
          <a:xfrm flipH="1">
            <a:off x="7901693" y="3932250"/>
            <a:ext cx="220441" cy="376363"/>
          </a:xfrm>
          <a:prstGeom prst="rect">
            <a:avLst/>
          </a:prstGeom>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9_Μόνο τίτλος">
    <p:spTree>
      <p:nvGrpSpPr>
        <p:cNvPr id="1" name=""/>
        <p:cNvGrpSpPr/>
        <p:nvPr/>
      </p:nvGrpSpPr>
      <p:grpSpPr>
        <a:xfrm>
          <a:off x="0" y="0"/>
          <a:ext cx="0" cy="0"/>
          <a:chOff x="0" y="0"/>
          <a:chExt cx="0" cy="0"/>
        </a:xfrm>
      </p:grpSpPr>
      <p:sp>
        <p:nvSpPr>
          <p:cNvPr id="2" name="Τίτλος 1"/>
          <p:cNvSpPr>
            <a:spLocks noGrp="1"/>
          </p:cNvSpPr>
          <p:nvPr>
            <p:ph type="title" hasCustomPrompt="1"/>
          </p:nvPr>
        </p:nvSpPr>
        <p:spPr/>
        <p:txBody>
          <a:bodyPr rtlCol="0"/>
          <a:lstStyle>
            <a:lvl1pPr>
              <a:defRPr>
                <a:solidFill>
                  <a:schemeClr val="tx1">
                    <a:lumMod val="75000"/>
                    <a:lumOff val="25000"/>
                  </a:schemeClr>
                </a:solidFill>
              </a:defRPr>
            </a:lvl1pPr>
          </a:lstStyle>
          <a:p>
            <a:pPr rtl="0"/>
            <a:r>
              <a:rPr lang="el-GR" noProof="0"/>
              <a:t>Κάντε κλικ για να επεξεργαστείτε τον τίτλο υποδείγματος</a:t>
            </a:r>
            <a:endParaRPr lang="el-GR" noProof="0" dirty="0"/>
          </a:p>
        </p:txBody>
      </p:sp>
      <p:sp>
        <p:nvSpPr>
          <p:cNvPr id="6" name="Θέση υποσέλιδου 5"/>
          <p:cNvSpPr>
            <a:spLocks noGrp="1"/>
          </p:cNvSpPr>
          <p:nvPr>
            <p:ph type="ftr" sz="quarter" idx="10"/>
          </p:nvPr>
        </p:nvSpPr>
        <p:spPr/>
        <p:txBody>
          <a:bodyPr rtlCol="0"/>
          <a:lstStyle>
            <a:lvl1pPr>
              <a:defRPr>
                <a:solidFill>
                  <a:schemeClr val="tx1">
                    <a:lumMod val="75000"/>
                    <a:lumOff val="25000"/>
                  </a:schemeClr>
                </a:solidFill>
              </a:defRPr>
            </a:lvl1pPr>
          </a:lstStyle>
          <a:p>
            <a:pPr rtl="0"/>
            <a:r>
              <a:rPr lang="el-GR" noProof="0"/>
              <a:t>Προσθέστε υποσέλιδο</a:t>
            </a:r>
            <a:endParaRPr lang="el-GR" noProof="0" dirty="0"/>
          </a:p>
        </p:txBody>
      </p:sp>
      <p:sp>
        <p:nvSpPr>
          <p:cNvPr id="7" name="Θέση αριθμού διαφάνειας 6"/>
          <p:cNvSpPr>
            <a:spLocks noGrp="1"/>
          </p:cNvSpPr>
          <p:nvPr>
            <p:ph type="sldNum" sz="quarter" idx="11"/>
          </p:nvPr>
        </p:nvSpPr>
        <p:spPr/>
        <p:txBody>
          <a:bodyPr rtlCol="0"/>
          <a:lstStyle>
            <a:lvl1pPr>
              <a:defRPr>
                <a:solidFill>
                  <a:schemeClr val="tx1">
                    <a:lumMod val="75000"/>
                    <a:lumOff val="25000"/>
                  </a:schemeClr>
                </a:solidFill>
              </a:defRPr>
            </a:lvl1pPr>
          </a:lstStyle>
          <a:p>
            <a:pPr rtl="0"/>
            <a:fld id="{19B51A1E-902D-48AF-9020-955120F399B6}" type="slidenum">
              <a:rPr lang="el-GR" noProof="0" smtClean="0"/>
              <a:pPr rtl="0"/>
              <a:t>‹#›</a:t>
            </a:fld>
            <a:endParaRPr lang="el-GR" noProof="0" dirty="0"/>
          </a:p>
        </p:txBody>
      </p:sp>
      <p:sp>
        <p:nvSpPr>
          <p:cNvPr id="5" name="Θέση κειμένου 5"/>
          <p:cNvSpPr>
            <a:spLocks noGrp="1"/>
          </p:cNvSpPr>
          <p:nvPr>
            <p:ph type="body" sz="quarter" idx="32" hasCustomPrompt="1"/>
          </p:nvPr>
        </p:nvSpPr>
        <p:spPr>
          <a:xfrm>
            <a:off x="431800" y="1008000"/>
            <a:ext cx="11339513" cy="360000"/>
          </a:xfrm>
        </p:spPr>
        <p:txBody>
          <a:bodyPr rtlCol="0"/>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rtl="0"/>
            <a:r>
              <a:rPr lang="el-GR" noProof="0" dirty="0"/>
              <a:t>Υπότιτλος</a:t>
            </a:r>
          </a:p>
        </p:txBody>
      </p:sp>
      <p:sp>
        <p:nvSpPr>
          <p:cNvPr id="9" name="Θέση κειμένου 10"/>
          <p:cNvSpPr>
            <a:spLocks noGrp="1"/>
          </p:cNvSpPr>
          <p:nvPr>
            <p:ph type="body" sz="quarter" idx="33" hasCustomPrompt="1"/>
          </p:nvPr>
        </p:nvSpPr>
        <p:spPr>
          <a:xfrm>
            <a:off x="316466" y="4173151"/>
            <a:ext cx="608493" cy="201776"/>
          </a:xfrm>
        </p:spPr>
        <p:txBody>
          <a:bodyPr rtlCol="0" anchor="ctr"/>
          <a:lstStyle>
            <a:lvl1pPr marL="0" indent="0" algn="ctr">
              <a:buNone/>
              <a:defRPr sz="1400" b="1">
                <a:solidFill>
                  <a:schemeClr val="tx1">
                    <a:lumMod val="75000"/>
                    <a:lumOff val="25000"/>
                  </a:schemeClr>
                </a:solidFill>
                <a:latin typeface="+mj-lt"/>
              </a:defRPr>
            </a:lvl1pPr>
          </a:lstStyle>
          <a:p>
            <a:pPr lvl="0" rtl="0"/>
            <a:r>
              <a:rPr lang="el-GR" noProof="0" dirty="0"/>
              <a:t>Έτος</a:t>
            </a:r>
          </a:p>
        </p:txBody>
      </p:sp>
      <p:sp>
        <p:nvSpPr>
          <p:cNvPr id="10" name="Θέση κειμένου 10"/>
          <p:cNvSpPr>
            <a:spLocks noGrp="1"/>
          </p:cNvSpPr>
          <p:nvPr>
            <p:ph type="body" sz="quarter" idx="34" hasCustomPrompt="1"/>
          </p:nvPr>
        </p:nvSpPr>
        <p:spPr>
          <a:xfrm>
            <a:off x="431799" y="3724159"/>
            <a:ext cx="377825" cy="201776"/>
          </a:xfrm>
        </p:spPr>
        <p:txBody>
          <a:bodyPr rtlCol="0"/>
          <a:lstStyle>
            <a:lvl1pPr marL="0" indent="0" algn="ctr">
              <a:buNone/>
              <a:defRPr sz="1200">
                <a:solidFill>
                  <a:schemeClr val="tx1">
                    <a:lumMod val="75000"/>
                    <a:lumOff val="25000"/>
                  </a:schemeClr>
                </a:solidFill>
              </a:defRPr>
            </a:lvl1pPr>
          </a:lstStyle>
          <a:p>
            <a:pPr lvl="0" rtl="0"/>
            <a:r>
              <a:rPr lang="el-GR" noProof="0" dirty="0"/>
              <a:t>ΜΜ</a:t>
            </a:r>
          </a:p>
        </p:txBody>
      </p:sp>
      <p:sp>
        <p:nvSpPr>
          <p:cNvPr id="11" name="Θέση κειμένου 10"/>
          <p:cNvSpPr>
            <a:spLocks noGrp="1"/>
          </p:cNvSpPr>
          <p:nvPr>
            <p:ph type="body" sz="quarter" idx="35" hasCustomPrompt="1"/>
          </p:nvPr>
        </p:nvSpPr>
        <p:spPr>
          <a:xfrm>
            <a:off x="903816" y="3724159"/>
            <a:ext cx="377825" cy="201776"/>
          </a:xfrm>
        </p:spPr>
        <p:txBody>
          <a:bodyPr rtlCol="0"/>
          <a:lstStyle>
            <a:lvl1pPr marL="0" indent="0" algn="ctr">
              <a:buNone/>
              <a:defRPr sz="1200">
                <a:solidFill>
                  <a:schemeClr val="tx1">
                    <a:lumMod val="75000"/>
                    <a:lumOff val="25000"/>
                  </a:schemeClr>
                </a:solidFill>
              </a:defRPr>
            </a:lvl1pPr>
          </a:lstStyle>
          <a:p>
            <a:pPr lvl="0" rtl="0"/>
            <a:r>
              <a:rPr lang="el-GR" noProof="0" dirty="0"/>
              <a:t>ΜΜ</a:t>
            </a:r>
          </a:p>
        </p:txBody>
      </p:sp>
      <p:sp>
        <p:nvSpPr>
          <p:cNvPr id="12" name="Θέση κειμένου 10"/>
          <p:cNvSpPr>
            <a:spLocks noGrp="1"/>
          </p:cNvSpPr>
          <p:nvPr>
            <p:ph type="body" sz="quarter" idx="36" hasCustomPrompt="1"/>
          </p:nvPr>
        </p:nvSpPr>
        <p:spPr>
          <a:xfrm>
            <a:off x="1375833" y="3724159"/>
            <a:ext cx="377825" cy="201776"/>
          </a:xfrm>
        </p:spPr>
        <p:txBody>
          <a:bodyPr rtlCol="0"/>
          <a:lstStyle>
            <a:lvl1pPr marL="0" indent="0" algn="ctr">
              <a:buNone/>
              <a:defRPr sz="1200">
                <a:solidFill>
                  <a:schemeClr val="tx1">
                    <a:lumMod val="75000"/>
                    <a:lumOff val="25000"/>
                  </a:schemeClr>
                </a:solidFill>
              </a:defRPr>
            </a:lvl1pPr>
          </a:lstStyle>
          <a:p>
            <a:pPr lvl="0" rtl="0"/>
            <a:r>
              <a:rPr lang="el-GR" noProof="0" dirty="0"/>
              <a:t>ΜΜ</a:t>
            </a:r>
          </a:p>
        </p:txBody>
      </p:sp>
      <p:sp>
        <p:nvSpPr>
          <p:cNvPr id="13" name="Θέση κειμένου 10"/>
          <p:cNvSpPr>
            <a:spLocks noGrp="1"/>
          </p:cNvSpPr>
          <p:nvPr>
            <p:ph type="body" sz="quarter" idx="37" hasCustomPrompt="1"/>
          </p:nvPr>
        </p:nvSpPr>
        <p:spPr>
          <a:xfrm>
            <a:off x="1847850" y="3724159"/>
            <a:ext cx="377825" cy="201776"/>
          </a:xfrm>
        </p:spPr>
        <p:txBody>
          <a:bodyPr rtlCol="0"/>
          <a:lstStyle>
            <a:lvl1pPr marL="0" indent="0" algn="ctr">
              <a:buNone/>
              <a:defRPr sz="1200">
                <a:solidFill>
                  <a:schemeClr val="tx1">
                    <a:lumMod val="75000"/>
                    <a:lumOff val="25000"/>
                  </a:schemeClr>
                </a:solidFill>
              </a:defRPr>
            </a:lvl1pPr>
          </a:lstStyle>
          <a:p>
            <a:pPr lvl="0" rtl="0"/>
            <a:r>
              <a:rPr lang="el-GR" noProof="0" dirty="0"/>
              <a:t>ΜΜ</a:t>
            </a:r>
          </a:p>
        </p:txBody>
      </p:sp>
      <p:sp>
        <p:nvSpPr>
          <p:cNvPr id="14" name="Θέση κειμένου 10"/>
          <p:cNvSpPr>
            <a:spLocks noGrp="1"/>
          </p:cNvSpPr>
          <p:nvPr>
            <p:ph type="body" sz="quarter" idx="38" hasCustomPrompt="1"/>
          </p:nvPr>
        </p:nvSpPr>
        <p:spPr>
          <a:xfrm>
            <a:off x="5980666" y="4173151"/>
            <a:ext cx="608493" cy="201776"/>
          </a:xfrm>
        </p:spPr>
        <p:txBody>
          <a:bodyPr rtlCol="0" anchor="ctr"/>
          <a:lstStyle>
            <a:lvl1pPr marL="0" indent="0" algn="ctr">
              <a:buNone/>
              <a:defRPr sz="1400" b="1">
                <a:solidFill>
                  <a:schemeClr val="tx1">
                    <a:lumMod val="75000"/>
                    <a:lumOff val="25000"/>
                  </a:schemeClr>
                </a:solidFill>
                <a:latin typeface="+mj-lt"/>
              </a:defRPr>
            </a:lvl1pPr>
          </a:lstStyle>
          <a:p>
            <a:pPr lvl="0" rtl="0"/>
            <a:r>
              <a:rPr lang="el-GR" noProof="0" dirty="0"/>
              <a:t>Έτος</a:t>
            </a:r>
          </a:p>
        </p:txBody>
      </p:sp>
      <p:sp>
        <p:nvSpPr>
          <p:cNvPr id="15" name="Θέση κειμένου 10"/>
          <p:cNvSpPr>
            <a:spLocks noGrp="1"/>
          </p:cNvSpPr>
          <p:nvPr>
            <p:ph type="body" sz="quarter" idx="39" hasCustomPrompt="1"/>
          </p:nvPr>
        </p:nvSpPr>
        <p:spPr>
          <a:xfrm>
            <a:off x="2319867" y="3724159"/>
            <a:ext cx="377825" cy="201776"/>
          </a:xfrm>
        </p:spPr>
        <p:txBody>
          <a:bodyPr rtlCol="0"/>
          <a:lstStyle>
            <a:lvl1pPr marL="0" indent="0" algn="ctr">
              <a:buNone/>
              <a:defRPr sz="1200">
                <a:solidFill>
                  <a:schemeClr val="tx1">
                    <a:lumMod val="75000"/>
                    <a:lumOff val="25000"/>
                  </a:schemeClr>
                </a:solidFill>
              </a:defRPr>
            </a:lvl1pPr>
          </a:lstStyle>
          <a:p>
            <a:pPr lvl="0" rtl="0"/>
            <a:r>
              <a:rPr lang="el-GR" noProof="0" dirty="0"/>
              <a:t>ΜΜ</a:t>
            </a:r>
          </a:p>
        </p:txBody>
      </p:sp>
      <p:sp>
        <p:nvSpPr>
          <p:cNvPr id="16" name="Θέση κειμένου 10"/>
          <p:cNvSpPr>
            <a:spLocks noGrp="1"/>
          </p:cNvSpPr>
          <p:nvPr>
            <p:ph type="body" sz="quarter" idx="40" hasCustomPrompt="1"/>
          </p:nvPr>
        </p:nvSpPr>
        <p:spPr>
          <a:xfrm>
            <a:off x="2791884" y="3724159"/>
            <a:ext cx="377825" cy="201776"/>
          </a:xfrm>
        </p:spPr>
        <p:txBody>
          <a:bodyPr rtlCol="0"/>
          <a:lstStyle>
            <a:lvl1pPr marL="0" indent="0" algn="ctr">
              <a:buNone/>
              <a:defRPr sz="1200">
                <a:solidFill>
                  <a:schemeClr val="tx1">
                    <a:lumMod val="75000"/>
                    <a:lumOff val="25000"/>
                  </a:schemeClr>
                </a:solidFill>
              </a:defRPr>
            </a:lvl1pPr>
          </a:lstStyle>
          <a:p>
            <a:pPr lvl="0" rtl="0"/>
            <a:r>
              <a:rPr lang="el-GR" noProof="0" dirty="0"/>
              <a:t>ΜΜ</a:t>
            </a:r>
          </a:p>
        </p:txBody>
      </p:sp>
      <p:sp>
        <p:nvSpPr>
          <p:cNvPr id="17" name="Θέση κειμένου 10"/>
          <p:cNvSpPr>
            <a:spLocks noGrp="1"/>
          </p:cNvSpPr>
          <p:nvPr>
            <p:ph type="body" sz="quarter" idx="41" hasCustomPrompt="1"/>
          </p:nvPr>
        </p:nvSpPr>
        <p:spPr>
          <a:xfrm>
            <a:off x="3263901" y="3724159"/>
            <a:ext cx="377825" cy="201776"/>
          </a:xfrm>
        </p:spPr>
        <p:txBody>
          <a:bodyPr rtlCol="0"/>
          <a:lstStyle>
            <a:lvl1pPr marL="0" indent="0" algn="ctr">
              <a:buNone/>
              <a:defRPr sz="1200">
                <a:solidFill>
                  <a:schemeClr val="tx1">
                    <a:lumMod val="75000"/>
                    <a:lumOff val="25000"/>
                  </a:schemeClr>
                </a:solidFill>
              </a:defRPr>
            </a:lvl1pPr>
          </a:lstStyle>
          <a:p>
            <a:pPr lvl="0" rtl="0"/>
            <a:r>
              <a:rPr lang="el-GR" noProof="0" dirty="0"/>
              <a:t>ΜΜ</a:t>
            </a:r>
          </a:p>
        </p:txBody>
      </p:sp>
      <p:sp>
        <p:nvSpPr>
          <p:cNvPr id="18" name="Θέση κειμένου 10"/>
          <p:cNvSpPr>
            <a:spLocks noGrp="1"/>
          </p:cNvSpPr>
          <p:nvPr>
            <p:ph type="body" sz="quarter" idx="42" hasCustomPrompt="1"/>
          </p:nvPr>
        </p:nvSpPr>
        <p:spPr>
          <a:xfrm>
            <a:off x="4679952" y="3724159"/>
            <a:ext cx="377825" cy="201776"/>
          </a:xfrm>
        </p:spPr>
        <p:txBody>
          <a:bodyPr rtlCol="0"/>
          <a:lstStyle>
            <a:lvl1pPr marL="0" indent="0" algn="ctr">
              <a:buNone/>
              <a:defRPr sz="1200">
                <a:solidFill>
                  <a:schemeClr val="tx1">
                    <a:lumMod val="75000"/>
                    <a:lumOff val="25000"/>
                  </a:schemeClr>
                </a:solidFill>
              </a:defRPr>
            </a:lvl1pPr>
          </a:lstStyle>
          <a:p>
            <a:pPr lvl="0" rtl="0"/>
            <a:r>
              <a:rPr lang="el-GR" noProof="0" dirty="0"/>
              <a:t>ΜΜ</a:t>
            </a:r>
          </a:p>
        </p:txBody>
      </p:sp>
      <p:sp>
        <p:nvSpPr>
          <p:cNvPr id="19" name="Θέση κειμένου 10"/>
          <p:cNvSpPr>
            <a:spLocks noGrp="1"/>
          </p:cNvSpPr>
          <p:nvPr>
            <p:ph type="body" sz="quarter" idx="43" hasCustomPrompt="1"/>
          </p:nvPr>
        </p:nvSpPr>
        <p:spPr>
          <a:xfrm>
            <a:off x="3735918" y="3724159"/>
            <a:ext cx="377825" cy="201776"/>
          </a:xfrm>
        </p:spPr>
        <p:txBody>
          <a:bodyPr rtlCol="0"/>
          <a:lstStyle>
            <a:lvl1pPr marL="0" indent="0" algn="ctr">
              <a:buNone/>
              <a:defRPr sz="1200">
                <a:solidFill>
                  <a:schemeClr val="tx1">
                    <a:lumMod val="75000"/>
                    <a:lumOff val="25000"/>
                  </a:schemeClr>
                </a:solidFill>
              </a:defRPr>
            </a:lvl1pPr>
          </a:lstStyle>
          <a:p>
            <a:pPr lvl="0" rtl="0"/>
            <a:r>
              <a:rPr lang="el-GR" noProof="0" dirty="0"/>
              <a:t>ΜΜ</a:t>
            </a:r>
          </a:p>
        </p:txBody>
      </p:sp>
      <p:sp>
        <p:nvSpPr>
          <p:cNvPr id="20" name="Θέση κειμένου 10"/>
          <p:cNvSpPr>
            <a:spLocks noGrp="1"/>
          </p:cNvSpPr>
          <p:nvPr>
            <p:ph type="body" sz="quarter" idx="44" hasCustomPrompt="1"/>
          </p:nvPr>
        </p:nvSpPr>
        <p:spPr>
          <a:xfrm>
            <a:off x="4207935" y="3724159"/>
            <a:ext cx="377825" cy="201776"/>
          </a:xfrm>
        </p:spPr>
        <p:txBody>
          <a:bodyPr rtlCol="0"/>
          <a:lstStyle>
            <a:lvl1pPr marL="0" indent="0" algn="ctr">
              <a:buNone/>
              <a:defRPr sz="1200">
                <a:solidFill>
                  <a:schemeClr val="tx1">
                    <a:lumMod val="75000"/>
                    <a:lumOff val="25000"/>
                  </a:schemeClr>
                </a:solidFill>
              </a:defRPr>
            </a:lvl1pPr>
          </a:lstStyle>
          <a:p>
            <a:pPr lvl="0" rtl="0"/>
            <a:r>
              <a:rPr lang="el-GR" noProof="0" dirty="0"/>
              <a:t>ΜΜ</a:t>
            </a:r>
          </a:p>
        </p:txBody>
      </p:sp>
      <p:sp>
        <p:nvSpPr>
          <p:cNvPr id="21" name="Θέση κειμένου 10"/>
          <p:cNvSpPr>
            <a:spLocks noGrp="1"/>
          </p:cNvSpPr>
          <p:nvPr>
            <p:ph type="body" sz="quarter" idx="45" hasCustomPrompt="1"/>
          </p:nvPr>
        </p:nvSpPr>
        <p:spPr>
          <a:xfrm>
            <a:off x="5151969" y="3724159"/>
            <a:ext cx="377825" cy="201776"/>
          </a:xfrm>
        </p:spPr>
        <p:txBody>
          <a:bodyPr rtlCol="0"/>
          <a:lstStyle>
            <a:lvl1pPr marL="0" indent="0" algn="ctr">
              <a:buNone/>
              <a:defRPr sz="1200">
                <a:solidFill>
                  <a:schemeClr val="tx1">
                    <a:lumMod val="75000"/>
                    <a:lumOff val="25000"/>
                  </a:schemeClr>
                </a:solidFill>
              </a:defRPr>
            </a:lvl1pPr>
          </a:lstStyle>
          <a:p>
            <a:pPr lvl="0" rtl="0"/>
            <a:r>
              <a:rPr lang="el-GR" noProof="0" dirty="0"/>
              <a:t>ΜΜ</a:t>
            </a:r>
          </a:p>
        </p:txBody>
      </p:sp>
      <p:sp>
        <p:nvSpPr>
          <p:cNvPr id="22" name="Θέση κειμένου 10"/>
          <p:cNvSpPr>
            <a:spLocks noGrp="1"/>
          </p:cNvSpPr>
          <p:nvPr>
            <p:ph type="body" sz="quarter" idx="46" hasCustomPrompt="1"/>
          </p:nvPr>
        </p:nvSpPr>
        <p:spPr>
          <a:xfrm>
            <a:off x="5623986" y="3724159"/>
            <a:ext cx="377825" cy="201776"/>
          </a:xfrm>
        </p:spPr>
        <p:txBody>
          <a:bodyPr rtlCol="0"/>
          <a:lstStyle>
            <a:lvl1pPr marL="0" indent="0" algn="ctr">
              <a:buNone/>
              <a:defRPr sz="1200">
                <a:solidFill>
                  <a:schemeClr val="tx1">
                    <a:lumMod val="75000"/>
                    <a:lumOff val="25000"/>
                  </a:schemeClr>
                </a:solidFill>
              </a:defRPr>
            </a:lvl1pPr>
          </a:lstStyle>
          <a:p>
            <a:pPr lvl="0" rtl="0"/>
            <a:r>
              <a:rPr lang="el-GR" noProof="0" dirty="0"/>
              <a:t>ΜΜ</a:t>
            </a:r>
          </a:p>
        </p:txBody>
      </p:sp>
      <p:sp>
        <p:nvSpPr>
          <p:cNvPr id="23" name="Θέση κειμένου 10"/>
          <p:cNvSpPr>
            <a:spLocks noGrp="1"/>
          </p:cNvSpPr>
          <p:nvPr>
            <p:ph type="body" sz="quarter" idx="47" hasCustomPrompt="1"/>
          </p:nvPr>
        </p:nvSpPr>
        <p:spPr>
          <a:xfrm>
            <a:off x="6095999" y="3724159"/>
            <a:ext cx="377825" cy="201776"/>
          </a:xfrm>
        </p:spPr>
        <p:txBody>
          <a:bodyPr rtlCol="0"/>
          <a:lstStyle>
            <a:lvl1pPr marL="0" indent="0" algn="ctr">
              <a:buNone/>
              <a:defRPr sz="1200">
                <a:solidFill>
                  <a:schemeClr val="tx1">
                    <a:lumMod val="75000"/>
                    <a:lumOff val="25000"/>
                  </a:schemeClr>
                </a:solidFill>
              </a:defRPr>
            </a:lvl1pPr>
          </a:lstStyle>
          <a:p>
            <a:pPr lvl="0" rtl="0"/>
            <a:r>
              <a:rPr lang="el-GR" noProof="0" dirty="0"/>
              <a:t>ΜΜ</a:t>
            </a:r>
          </a:p>
        </p:txBody>
      </p:sp>
      <p:sp>
        <p:nvSpPr>
          <p:cNvPr id="24" name="Θέση κειμένου 10"/>
          <p:cNvSpPr>
            <a:spLocks noGrp="1"/>
          </p:cNvSpPr>
          <p:nvPr>
            <p:ph type="body" sz="quarter" idx="48" hasCustomPrompt="1"/>
          </p:nvPr>
        </p:nvSpPr>
        <p:spPr>
          <a:xfrm>
            <a:off x="6568012" y="3724159"/>
            <a:ext cx="377825" cy="201776"/>
          </a:xfrm>
        </p:spPr>
        <p:txBody>
          <a:bodyPr rtlCol="0"/>
          <a:lstStyle>
            <a:lvl1pPr marL="0" indent="0" algn="ctr">
              <a:buNone/>
              <a:defRPr sz="1200">
                <a:solidFill>
                  <a:schemeClr val="tx1">
                    <a:lumMod val="75000"/>
                    <a:lumOff val="25000"/>
                  </a:schemeClr>
                </a:solidFill>
              </a:defRPr>
            </a:lvl1pPr>
          </a:lstStyle>
          <a:p>
            <a:pPr lvl="0" rtl="0"/>
            <a:r>
              <a:rPr lang="el-GR" noProof="0" dirty="0"/>
              <a:t>ΜΜ</a:t>
            </a:r>
          </a:p>
        </p:txBody>
      </p:sp>
      <p:sp>
        <p:nvSpPr>
          <p:cNvPr id="25" name="Θέση κειμένου 10"/>
          <p:cNvSpPr>
            <a:spLocks noGrp="1"/>
          </p:cNvSpPr>
          <p:nvPr>
            <p:ph type="body" sz="quarter" idx="49" hasCustomPrompt="1"/>
          </p:nvPr>
        </p:nvSpPr>
        <p:spPr>
          <a:xfrm>
            <a:off x="7040029" y="3724159"/>
            <a:ext cx="377825" cy="201776"/>
          </a:xfrm>
        </p:spPr>
        <p:txBody>
          <a:bodyPr rtlCol="0"/>
          <a:lstStyle>
            <a:lvl1pPr marL="0" indent="0" algn="ctr">
              <a:buNone/>
              <a:defRPr sz="1200">
                <a:solidFill>
                  <a:schemeClr val="tx1">
                    <a:lumMod val="75000"/>
                    <a:lumOff val="25000"/>
                  </a:schemeClr>
                </a:solidFill>
              </a:defRPr>
            </a:lvl1pPr>
          </a:lstStyle>
          <a:p>
            <a:pPr lvl="0" rtl="0"/>
            <a:r>
              <a:rPr lang="el-GR" noProof="0" dirty="0"/>
              <a:t>ΜΜ</a:t>
            </a:r>
          </a:p>
        </p:txBody>
      </p:sp>
      <p:sp>
        <p:nvSpPr>
          <p:cNvPr id="26" name="Θέση κειμένου 10"/>
          <p:cNvSpPr>
            <a:spLocks noGrp="1"/>
          </p:cNvSpPr>
          <p:nvPr>
            <p:ph type="body" sz="quarter" idx="50" hasCustomPrompt="1"/>
          </p:nvPr>
        </p:nvSpPr>
        <p:spPr>
          <a:xfrm>
            <a:off x="7512046" y="3724159"/>
            <a:ext cx="377825" cy="201776"/>
          </a:xfrm>
        </p:spPr>
        <p:txBody>
          <a:bodyPr rtlCol="0"/>
          <a:lstStyle>
            <a:lvl1pPr marL="0" indent="0" algn="ctr">
              <a:buNone/>
              <a:defRPr sz="1200">
                <a:solidFill>
                  <a:schemeClr val="tx1">
                    <a:lumMod val="75000"/>
                    <a:lumOff val="25000"/>
                  </a:schemeClr>
                </a:solidFill>
              </a:defRPr>
            </a:lvl1pPr>
          </a:lstStyle>
          <a:p>
            <a:pPr lvl="0" rtl="0"/>
            <a:r>
              <a:rPr lang="el-GR" noProof="0" dirty="0"/>
              <a:t>ΜΜ</a:t>
            </a:r>
          </a:p>
        </p:txBody>
      </p:sp>
      <p:sp>
        <p:nvSpPr>
          <p:cNvPr id="27" name="Θέση κειμένου 10"/>
          <p:cNvSpPr>
            <a:spLocks noGrp="1"/>
          </p:cNvSpPr>
          <p:nvPr>
            <p:ph type="body" sz="quarter" idx="51" hasCustomPrompt="1"/>
          </p:nvPr>
        </p:nvSpPr>
        <p:spPr>
          <a:xfrm>
            <a:off x="7984063" y="3724159"/>
            <a:ext cx="377825" cy="201776"/>
          </a:xfrm>
        </p:spPr>
        <p:txBody>
          <a:bodyPr rtlCol="0"/>
          <a:lstStyle>
            <a:lvl1pPr marL="0" indent="0" algn="ctr">
              <a:buNone/>
              <a:defRPr sz="1200">
                <a:solidFill>
                  <a:schemeClr val="tx1">
                    <a:lumMod val="75000"/>
                    <a:lumOff val="25000"/>
                  </a:schemeClr>
                </a:solidFill>
              </a:defRPr>
            </a:lvl1pPr>
          </a:lstStyle>
          <a:p>
            <a:pPr lvl="0" rtl="0"/>
            <a:r>
              <a:rPr lang="el-GR" noProof="0" dirty="0"/>
              <a:t>ΜΜ</a:t>
            </a:r>
          </a:p>
        </p:txBody>
      </p:sp>
      <p:sp>
        <p:nvSpPr>
          <p:cNvPr id="28" name="Θέση κειμένου 10"/>
          <p:cNvSpPr>
            <a:spLocks noGrp="1"/>
          </p:cNvSpPr>
          <p:nvPr>
            <p:ph type="body" sz="quarter" idx="52" hasCustomPrompt="1"/>
          </p:nvPr>
        </p:nvSpPr>
        <p:spPr>
          <a:xfrm>
            <a:off x="8456080" y="3724159"/>
            <a:ext cx="377825" cy="201776"/>
          </a:xfrm>
        </p:spPr>
        <p:txBody>
          <a:bodyPr rtlCol="0"/>
          <a:lstStyle>
            <a:lvl1pPr marL="0" indent="0" algn="ctr">
              <a:buNone/>
              <a:defRPr sz="1200">
                <a:solidFill>
                  <a:schemeClr val="tx1">
                    <a:lumMod val="75000"/>
                    <a:lumOff val="25000"/>
                  </a:schemeClr>
                </a:solidFill>
              </a:defRPr>
            </a:lvl1pPr>
          </a:lstStyle>
          <a:p>
            <a:pPr lvl="0" rtl="0"/>
            <a:r>
              <a:rPr lang="el-GR" noProof="0" dirty="0"/>
              <a:t>ΜΜ</a:t>
            </a:r>
          </a:p>
        </p:txBody>
      </p:sp>
      <p:sp>
        <p:nvSpPr>
          <p:cNvPr id="29" name="Θέση κειμένου 10"/>
          <p:cNvSpPr>
            <a:spLocks noGrp="1"/>
          </p:cNvSpPr>
          <p:nvPr>
            <p:ph type="body" sz="quarter" idx="53" hasCustomPrompt="1"/>
          </p:nvPr>
        </p:nvSpPr>
        <p:spPr>
          <a:xfrm>
            <a:off x="8928097" y="3724159"/>
            <a:ext cx="377825" cy="201776"/>
          </a:xfrm>
        </p:spPr>
        <p:txBody>
          <a:bodyPr rtlCol="0"/>
          <a:lstStyle>
            <a:lvl1pPr marL="0" indent="0" algn="ctr">
              <a:buNone/>
              <a:defRPr sz="1200">
                <a:solidFill>
                  <a:schemeClr val="tx1">
                    <a:lumMod val="75000"/>
                    <a:lumOff val="25000"/>
                  </a:schemeClr>
                </a:solidFill>
              </a:defRPr>
            </a:lvl1pPr>
          </a:lstStyle>
          <a:p>
            <a:pPr lvl="0" rtl="0"/>
            <a:r>
              <a:rPr lang="el-GR" noProof="0" dirty="0"/>
              <a:t>ΜΜ</a:t>
            </a:r>
          </a:p>
        </p:txBody>
      </p:sp>
      <p:sp>
        <p:nvSpPr>
          <p:cNvPr id="30" name="Θέση κειμένου 10"/>
          <p:cNvSpPr>
            <a:spLocks noGrp="1"/>
          </p:cNvSpPr>
          <p:nvPr>
            <p:ph type="body" sz="quarter" idx="54" hasCustomPrompt="1"/>
          </p:nvPr>
        </p:nvSpPr>
        <p:spPr>
          <a:xfrm>
            <a:off x="10344148" y="3724159"/>
            <a:ext cx="377825" cy="201776"/>
          </a:xfrm>
        </p:spPr>
        <p:txBody>
          <a:bodyPr rtlCol="0"/>
          <a:lstStyle>
            <a:lvl1pPr marL="0" indent="0" algn="ctr">
              <a:buNone/>
              <a:defRPr sz="1200">
                <a:solidFill>
                  <a:schemeClr val="tx1">
                    <a:lumMod val="75000"/>
                    <a:lumOff val="25000"/>
                  </a:schemeClr>
                </a:solidFill>
              </a:defRPr>
            </a:lvl1pPr>
          </a:lstStyle>
          <a:p>
            <a:pPr lvl="0" rtl="0"/>
            <a:r>
              <a:rPr lang="el-GR" noProof="0" dirty="0"/>
              <a:t>ΜΜ</a:t>
            </a:r>
          </a:p>
        </p:txBody>
      </p:sp>
      <p:sp>
        <p:nvSpPr>
          <p:cNvPr id="31" name="Θέση κειμένου 10"/>
          <p:cNvSpPr>
            <a:spLocks noGrp="1"/>
          </p:cNvSpPr>
          <p:nvPr>
            <p:ph type="body" sz="quarter" idx="55" hasCustomPrompt="1"/>
          </p:nvPr>
        </p:nvSpPr>
        <p:spPr>
          <a:xfrm>
            <a:off x="9400114" y="3724159"/>
            <a:ext cx="377825" cy="201776"/>
          </a:xfrm>
        </p:spPr>
        <p:txBody>
          <a:bodyPr rtlCol="0"/>
          <a:lstStyle>
            <a:lvl1pPr marL="0" indent="0" algn="ctr">
              <a:buNone/>
              <a:defRPr sz="1200">
                <a:solidFill>
                  <a:schemeClr val="tx1">
                    <a:lumMod val="75000"/>
                    <a:lumOff val="25000"/>
                  </a:schemeClr>
                </a:solidFill>
              </a:defRPr>
            </a:lvl1pPr>
          </a:lstStyle>
          <a:p>
            <a:pPr lvl="0" rtl="0"/>
            <a:r>
              <a:rPr lang="el-GR" noProof="0" dirty="0"/>
              <a:t>ΜΜ</a:t>
            </a:r>
          </a:p>
        </p:txBody>
      </p:sp>
      <p:sp>
        <p:nvSpPr>
          <p:cNvPr id="32" name="Θέση κειμένου 10"/>
          <p:cNvSpPr>
            <a:spLocks noGrp="1"/>
          </p:cNvSpPr>
          <p:nvPr>
            <p:ph type="body" sz="quarter" idx="56" hasCustomPrompt="1"/>
          </p:nvPr>
        </p:nvSpPr>
        <p:spPr>
          <a:xfrm>
            <a:off x="9872131" y="3724159"/>
            <a:ext cx="377825" cy="201776"/>
          </a:xfrm>
        </p:spPr>
        <p:txBody>
          <a:bodyPr rtlCol="0"/>
          <a:lstStyle>
            <a:lvl1pPr marL="0" indent="0" algn="ctr">
              <a:buNone/>
              <a:defRPr sz="1200">
                <a:solidFill>
                  <a:schemeClr val="tx1">
                    <a:lumMod val="75000"/>
                    <a:lumOff val="25000"/>
                  </a:schemeClr>
                </a:solidFill>
              </a:defRPr>
            </a:lvl1pPr>
          </a:lstStyle>
          <a:p>
            <a:pPr lvl="0" rtl="0"/>
            <a:r>
              <a:rPr lang="el-GR" noProof="0" dirty="0"/>
              <a:t>ΜΜ</a:t>
            </a:r>
          </a:p>
        </p:txBody>
      </p:sp>
      <p:sp>
        <p:nvSpPr>
          <p:cNvPr id="33" name="Θέση κειμένου 10"/>
          <p:cNvSpPr>
            <a:spLocks noGrp="1"/>
          </p:cNvSpPr>
          <p:nvPr>
            <p:ph type="body" sz="quarter" idx="57" hasCustomPrompt="1"/>
          </p:nvPr>
        </p:nvSpPr>
        <p:spPr>
          <a:xfrm>
            <a:off x="10816165" y="3724159"/>
            <a:ext cx="377825" cy="201776"/>
          </a:xfrm>
        </p:spPr>
        <p:txBody>
          <a:bodyPr rtlCol="0"/>
          <a:lstStyle>
            <a:lvl1pPr marL="0" indent="0" algn="ctr">
              <a:buNone/>
              <a:defRPr sz="1200">
                <a:solidFill>
                  <a:schemeClr val="tx1">
                    <a:lumMod val="75000"/>
                    <a:lumOff val="25000"/>
                  </a:schemeClr>
                </a:solidFill>
              </a:defRPr>
            </a:lvl1pPr>
          </a:lstStyle>
          <a:p>
            <a:pPr lvl="0" rtl="0"/>
            <a:r>
              <a:rPr lang="el-GR" noProof="0" dirty="0"/>
              <a:t>ΜΜ</a:t>
            </a:r>
          </a:p>
        </p:txBody>
      </p:sp>
      <p:sp>
        <p:nvSpPr>
          <p:cNvPr id="34" name="Θέση κειμένου 10"/>
          <p:cNvSpPr>
            <a:spLocks noGrp="1"/>
          </p:cNvSpPr>
          <p:nvPr>
            <p:ph type="body" sz="quarter" idx="58" hasCustomPrompt="1"/>
          </p:nvPr>
        </p:nvSpPr>
        <p:spPr>
          <a:xfrm>
            <a:off x="11288182" y="3724159"/>
            <a:ext cx="377825" cy="201776"/>
          </a:xfrm>
        </p:spPr>
        <p:txBody>
          <a:bodyPr rtlCol="0"/>
          <a:lstStyle>
            <a:lvl1pPr marL="0" indent="0" algn="ctr">
              <a:buNone/>
              <a:defRPr sz="1200">
                <a:solidFill>
                  <a:schemeClr val="tx1">
                    <a:lumMod val="75000"/>
                    <a:lumOff val="25000"/>
                  </a:schemeClr>
                </a:solidFill>
              </a:defRPr>
            </a:lvl1pPr>
          </a:lstStyle>
          <a:p>
            <a:pPr lvl="0" rtl="0"/>
            <a:r>
              <a:rPr lang="el-GR" noProof="0" dirty="0"/>
              <a:t>ΜΜ</a:t>
            </a:r>
          </a:p>
        </p:txBody>
      </p:sp>
      <p:sp>
        <p:nvSpPr>
          <p:cNvPr id="35" name="Θέση κειμένου 3"/>
          <p:cNvSpPr>
            <a:spLocks noGrp="1"/>
          </p:cNvSpPr>
          <p:nvPr>
            <p:ph type="body" sz="quarter" idx="59" hasCustomPrompt="1"/>
          </p:nvPr>
        </p:nvSpPr>
        <p:spPr>
          <a:xfrm>
            <a:off x="5360988" y="2190750"/>
            <a:ext cx="1793875" cy="561975"/>
          </a:xfrm>
          <a:solidFill>
            <a:schemeClr val="bg1">
              <a:lumMod val="95000"/>
            </a:schemeClr>
          </a:solidFill>
          <a:ln>
            <a:noFill/>
          </a:ln>
        </p:spPr>
        <p:txBody>
          <a:bodyPr tIns="36000" rtlCol="0" anchor="t"/>
          <a:lstStyle>
            <a:lvl1pPr marL="0" indent="0" algn="ctr">
              <a:buNone/>
              <a:defRPr sz="1600">
                <a:solidFill>
                  <a:schemeClr val="tx1">
                    <a:lumMod val="75000"/>
                    <a:lumOff val="25000"/>
                  </a:schemeClr>
                </a:solidFill>
                <a:latin typeface="+mj-lt"/>
              </a:defRPr>
            </a:lvl1pPr>
          </a:lstStyle>
          <a:p>
            <a:pPr lvl="0" rtl="0"/>
            <a:r>
              <a:rPr lang="el-GR" noProof="0" dirty="0"/>
              <a:t>Τίτλος στοιχείου</a:t>
            </a:r>
          </a:p>
        </p:txBody>
      </p:sp>
      <p:sp>
        <p:nvSpPr>
          <p:cNvPr id="36" name="Θέση κειμένου 36"/>
          <p:cNvSpPr>
            <a:spLocks noGrp="1"/>
          </p:cNvSpPr>
          <p:nvPr>
            <p:ph type="body" sz="quarter" idx="60" hasCustomPrompt="1"/>
          </p:nvPr>
        </p:nvSpPr>
        <p:spPr>
          <a:xfrm>
            <a:off x="5412717" y="2505005"/>
            <a:ext cx="1690417" cy="224670"/>
          </a:xfrm>
        </p:spPr>
        <p:txBody>
          <a:bodyPr rtlCol="0"/>
          <a:lstStyle>
            <a:lvl1pPr marL="0" indent="0" algn="ctr">
              <a:buNone/>
              <a:defRPr sz="1200">
                <a:solidFill>
                  <a:schemeClr val="tx1">
                    <a:lumMod val="75000"/>
                    <a:lumOff val="25000"/>
                  </a:schemeClr>
                </a:solidFill>
              </a:defRPr>
            </a:lvl1pPr>
          </a:lstStyle>
          <a:p>
            <a:pPr lvl="0" rtl="0"/>
            <a:r>
              <a:rPr lang="el-GR" noProof="0" dirty="0"/>
              <a:t>Μήνας, Έτος</a:t>
            </a:r>
          </a:p>
        </p:txBody>
      </p:sp>
      <p:sp>
        <p:nvSpPr>
          <p:cNvPr id="37" name="Βέλος: Δεξιό 36"/>
          <p:cNvSpPr/>
          <p:nvPr userDrawn="1"/>
        </p:nvSpPr>
        <p:spPr>
          <a:xfrm>
            <a:off x="388279" y="4008086"/>
            <a:ext cx="11415443" cy="97190"/>
          </a:xfrm>
          <a:prstGeom prst="rightArrow">
            <a:avLst>
              <a:gd name="adj1" fmla="val 100000"/>
              <a:gd name="adj2" fmla="val 85935"/>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solidFill>
                <a:schemeClr val="tx1">
                  <a:lumMod val="75000"/>
                  <a:lumOff val="25000"/>
                </a:schemeClr>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0_Μόνο τίτλος">
    <p:spTree>
      <p:nvGrpSpPr>
        <p:cNvPr id="1" name=""/>
        <p:cNvGrpSpPr/>
        <p:nvPr/>
      </p:nvGrpSpPr>
      <p:grpSpPr>
        <a:xfrm>
          <a:off x="0" y="0"/>
          <a:ext cx="0" cy="0"/>
          <a:chOff x="0" y="0"/>
          <a:chExt cx="0" cy="0"/>
        </a:xfrm>
      </p:grpSpPr>
      <p:sp>
        <p:nvSpPr>
          <p:cNvPr id="2" name="Τίτλος 1"/>
          <p:cNvSpPr>
            <a:spLocks noGrp="1"/>
          </p:cNvSpPr>
          <p:nvPr>
            <p:ph type="title" hasCustomPrompt="1"/>
          </p:nvPr>
        </p:nvSpPr>
        <p:spPr/>
        <p:txBody>
          <a:bodyPr rtlCol="0"/>
          <a:lstStyle>
            <a:lvl1pPr>
              <a:defRPr>
                <a:solidFill>
                  <a:schemeClr val="tx1">
                    <a:lumMod val="75000"/>
                    <a:lumOff val="25000"/>
                  </a:schemeClr>
                </a:solidFill>
              </a:defRPr>
            </a:lvl1pPr>
          </a:lstStyle>
          <a:p>
            <a:pPr rtl="0"/>
            <a:r>
              <a:rPr lang="el-GR" noProof="0"/>
              <a:t>Κάντε κλικ για να επεξεργαστείτε τον τίτλο υποδείγματος</a:t>
            </a:r>
            <a:endParaRPr lang="el-GR" noProof="0" dirty="0"/>
          </a:p>
        </p:txBody>
      </p:sp>
      <p:sp>
        <p:nvSpPr>
          <p:cNvPr id="6" name="Θέση υποσέλιδου 5"/>
          <p:cNvSpPr>
            <a:spLocks noGrp="1"/>
          </p:cNvSpPr>
          <p:nvPr>
            <p:ph type="ftr" sz="quarter" idx="10"/>
          </p:nvPr>
        </p:nvSpPr>
        <p:spPr/>
        <p:txBody>
          <a:bodyPr rtlCol="0"/>
          <a:lstStyle>
            <a:lvl1pPr>
              <a:defRPr>
                <a:solidFill>
                  <a:schemeClr val="tx1">
                    <a:lumMod val="75000"/>
                    <a:lumOff val="25000"/>
                  </a:schemeClr>
                </a:solidFill>
              </a:defRPr>
            </a:lvl1pPr>
          </a:lstStyle>
          <a:p>
            <a:pPr rtl="0"/>
            <a:r>
              <a:rPr lang="el-GR" noProof="0"/>
              <a:t>Προσθέστε υποσέλιδο</a:t>
            </a:r>
            <a:endParaRPr lang="el-GR" noProof="0" dirty="0"/>
          </a:p>
        </p:txBody>
      </p:sp>
      <p:sp>
        <p:nvSpPr>
          <p:cNvPr id="7" name="Θέση αριθμού διαφάνειας 6"/>
          <p:cNvSpPr>
            <a:spLocks noGrp="1"/>
          </p:cNvSpPr>
          <p:nvPr>
            <p:ph type="sldNum" sz="quarter" idx="11"/>
          </p:nvPr>
        </p:nvSpPr>
        <p:spPr/>
        <p:txBody>
          <a:bodyPr rtlCol="0"/>
          <a:lstStyle>
            <a:lvl1pPr>
              <a:defRPr>
                <a:solidFill>
                  <a:schemeClr val="tx1">
                    <a:lumMod val="75000"/>
                    <a:lumOff val="25000"/>
                  </a:schemeClr>
                </a:solidFill>
              </a:defRPr>
            </a:lvl1pPr>
          </a:lstStyle>
          <a:p>
            <a:pPr rtl="0"/>
            <a:fld id="{19B51A1E-902D-48AF-9020-955120F399B6}" type="slidenum">
              <a:rPr lang="el-GR" noProof="0" smtClean="0"/>
              <a:pPr rtl="0"/>
              <a:t>‹#›</a:t>
            </a:fld>
            <a:endParaRPr lang="el-GR" noProof="0" dirty="0"/>
          </a:p>
        </p:txBody>
      </p:sp>
      <p:sp>
        <p:nvSpPr>
          <p:cNvPr id="5" name="Θέση κειμένου 5"/>
          <p:cNvSpPr>
            <a:spLocks noGrp="1"/>
          </p:cNvSpPr>
          <p:nvPr>
            <p:ph type="body" sz="quarter" idx="32" hasCustomPrompt="1"/>
          </p:nvPr>
        </p:nvSpPr>
        <p:spPr>
          <a:xfrm>
            <a:off x="431800" y="1008000"/>
            <a:ext cx="11339513" cy="360000"/>
          </a:xfrm>
        </p:spPr>
        <p:txBody>
          <a:bodyPr rtlCol="0"/>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rtl="0"/>
            <a:r>
              <a:rPr lang="el-GR" noProof="0" dirty="0"/>
              <a:t>Υπότιτλος</a:t>
            </a:r>
          </a:p>
        </p:txBody>
      </p:sp>
      <p:sp>
        <p:nvSpPr>
          <p:cNvPr id="8" name="Θέση εικόνας 4"/>
          <p:cNvSpPr>
            <a:spLocks noGrp="1"/>
          </p:cNvSpPr>
          <p:nvPr>
            <p:ph type="pic" sz="quarter" idx="12" hasCustomPrompt="1"/>
          </p:nvPr>
        </p:nvSpPr>
        <p:spPr>
          <a:xfrm>
            <a:off x="512915" y="2319681"/>
            <a:ext cx="1352367" cy="1352367"/>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marL="266700" lvl="0" indent="-266700" algn="ctr" rtl="0"/>
            <a:r>
              <a:rPr lang="el-GR" noProof="0" dirty="0"/>
              <a:t>Εισαγάγετε ή μεταφέρετε και αποθέστε την εικόνα σας εδώ</a:t>
            </a:r>
          </a:p>
        </p:txBody>
      </p:sp>
      <p:sp>
        <p:nvSpPr>
          <p:cNvPr id="9" name="Θέση κειμένου 8"/>
          <p:cNvSpPr>
            <a:spLocks noGrp="1"/>
          </p:cNvSpPr>
          <p:nvPr>
            <p:ph type="body" sz="quarter" idx="13" hasCustomPrompt="1"/>
          </p:nvPr>
        </p:nvSpPr>
        <p:spPr>
          <a:xfrm>
            <a:off x="2055970" y="2319681"/>
            <a:ext cx="1703313" cy="701538"/>
          </a:xfrm>
        </p:spPr>
        <p:txBody>
          <a:bodyPr rtlCol="0" anchor="t"/>
          <a:lstStyle>
            <a:lvl1pPr marL="0" indent="0" algn="l">
              <a:buFont typeface="Arial" panose="020B0604020202020204" pitchFamily="34" charset="0"/>
              <a:buNone/>
              <a:defRPr sz="2400">
                <a:latin typeface="+mj-lt"/>
              </a:defRPr>
            </a:lvl1pPr>
          </a:lstStyle>
          <a:p>
            <a:pPr lvl="0" rtl="0"/>
            <a:r>
              <a:rPr lang="el-GR" noProof="0" dirty="0"/>
              <a:t>Όνομα</a:t>
            </a:r>
          </a:p>
        </p:txBody>
      </p:sp>
      <p:sp>
        <p:nvSpPr>
          <p:cNvPr id="10" name="Θέση κειμένου 10"/>
          <p:cNvSpPr>
            <a:spLocks noGrp="1"/>
          </p:cNvSpPr>
          <p:nvPr>
            <p:ph type="body" sz="quarter" idx="14" hasCustomPrompt="1"/>
          </p:nvPr>
        </p:nvSpPr>
        <p:spPr>
          <a:xfrm>
            <a:off x="512915" y="3800064"/>
            <a:ext cx="3246368" cy="1800000"/>
          </a:xfrm>
        </p:spPr>
        <p:txBody>
          <a:bodyPr rtlCol="0"/>
          <a:lstStyle>
            <a:lvl1pPr marL="0" indent="0" algn="l">
              <a:buNone/>
              <a:defRPr sz="1400">
                <a:solidFill>
                  <a:schemeClr val="tx1">
                    <a:lumMod val="50000"/>
                    <a:lumOff val="50000"/>
                  </a:schemeClr>
                </a:solidFill>
              </a:defRPr>
            </a:lvl1pPr>
          </a:lstStyle>
          <a:p>
            <a:pPr lvl="0" rtl="0"/>
            <a:r>
              <a:rPr lang="el-GR" noProof="0" dirty="0"/>
              <a:t>Σύντομο βιογραφικό</a:t>
            </a:r>
          </a:p>
        </p:txBody>
      </p:sp>
      <p:sp>
        <p:nvSpPr>
          <p:cNvPr id="11" name="Θέση κειμένου 8"/>
          <p:cNvSpPr>
            <a:spLocks noGrp="1"/>
          </p:cNvSpPr>
          <p:nvPr>
            <p:ph type="body" sz="quarter" idx="33" hasCustomPrompt="1"/>
          </p:nvPr>
        </p:nvSpPr>
        <p:spPr>
          <a:xfrm>
            <a:off x="2055970" y="3055171"/>
            <a:ext cx="1703313" cy="245885"/>
          </a:xfrm>
        </p:spPr>
        <p:txBody>
          <a:bodyPr rtlCol="0"/>
          <a:lstStyle>
            <a:lvl1pPr marL="0" indent="0" algn="l">
              <a:buFont typeface="Arial" panose="020B0604020202020204" pitchFamily="34" charset="0"/>
              <a:buNone/>
              <a:defRPr sz="1400">
                <a:solidFill>
                  <a:schemeClr val="bg1">
                    <a:lumMod val="50000"/>
                  </a:schemeClr>
                </a:solidFill>
              </a:defRPr>
            </a:lvl1pPr>
          </a:lstStyle>
          <a:p>
            <a:pPr lvl="0" rtl="0"/>
            <a:r>
              <a:rPr lang="el-GR" noProof="0" dirty="0"/>
              <a:t>Τίτλος</a:t>
            </a:r>
          </a:p>
        </p:txBody>
      </p:sp>
      <p:sp>
        <p:nvSpPr>
          <p:cNvPr id="12" name="Θέση εικόνας 4"/>
          <p:cNvSpPr>
            <a:spLocks noGrp="1"/>
          </p:cNvSpPr>
          <p:nvPr>
            <p:ph type="pic" sz="quarter" idx="34" hasCustomPrompt="1"/>
          </p:nvPr>
        </p:nvSpPr>
        <p:spPr>
          <a:xfrm>
            <a:off x="4523213" y="2319681"/>
            <a:ext cx="1352367" cy="1352367"/>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marL="266700" lvl="0" indent="-266700" algn="ctr" rtl="0"/>
            <a:r>
              <a:rPr lang="el-GR" noProof="0" dirty="0"/>
              <a:t>Εισαγάγετε ή μεταφέρετε και αποθέστε την εικόνα σας εδώ</a:t>
            </a:r>
          </a:p>
        </p:txBody>
      </p:sp>
      <p:sp>
        <p:nvSpPr>
          <p:cNvPr id="13" name="Θέση κειμένου 8"/>
          <p:cNvSpPr>
            <a:spLocks noGrp="1"/>
          </p:cNvSpPr>
          <p:nvPr>
            <p:ph type="body" sz="quarter" idx="35" hasCustomPrompt="1"/>
          </p:nvPr>
        </p:nvSpPr>
        <p:spPr>
          <a:xfrm>
            <a:off x="6061985" y="2319681"/>
            <a:ext cx="1703313" cy="701538"/>
          </a:xfrm>
        </p:spPr>
        <p:txBody>
          <a:bodyPr rtlCol="0" anchor="t"/>
          <a:lstStyle>
            <a:lvl1pPr marL="0" indent="0" algn="l">
              <a:buFont typeface="Arial" panose="020B0604020202020204" pitchFamily="34" charset="0"/>
              <a:buNone/>
              <a:defRPr sz="2400">
                <a:latin typeface="+mj-lt"/>
              </a:defRPr>
            </a:lvl1pPr>
          </a:lstStyle>
          <a:p>
            <a:pPr lvl="0" rtl="0"/>
            <a:r>
              <a:rPr lang="el-GR" noProof="0" dirty="0"/>
              <a:t>Όνομα</a:t>
            </a:r>
          </a:p>
        </p:txBody>
      </p:sp>
      <p:sp>
        <p:nvSpPr>
          <p:cNvPr id="14" name="Θέση κειμένου 10"/>
          <p:cNvSpPr>
            <a:spLocks noGrp="1"/>
          </p:cNvSpPr>
          <p:nvPr>
            <p:ph type="body" sz="quarter" idx="36" hasCustomPrompt="1"/>
          </p:nvPr>
        </p:nvSpPr>
        <p:spPr>
          <a:xfrm>
            <a:off x="4518930" y="3800064"/>
            <a:ext cx="3246368" cy="1800000"/>
          </a:xfrm>
        </p:spPr>
        <p:txBody>
          <a:bodyPr rtlCol="0"/>
          <a:lstStyle>
            <a:lvl1pPr marL="0" indent="0" algn="l">
              <a:buNone/>
              <a:defRPr sz="1400">
                <a:solidFill>
                  <a:schemeClr val="tx1">
                    <a:lumMod val="50000"/>
                    <a:lumOff val="50000"/>
                  </a:schemeClr>
                </a:solidFill>
              </a:defRPr>
            </a:lvl1pPr>
          </a:lstStyle>
          <a:p>
            <a:pPr lvl="0" rtl="0"/>
            <a:r>
              <a:rPr lang="el-GR" noProof="0" dirty="0"/>
              <a:t>Σύντομο βιογραφικό</a:t>
            </a:r>
          </a:p>
        </p:txBody>
      </p:sp>
      <p:sp>
        <p:nvSpPr>
          <p:cNvPr id="15" name="Θέση κειμένου 8"/>
          <p:cNvSpPr>
            <a:spLocks noGrp="1"/>
          </p:cNvSpPr>
          <p:nvPr>
            <p:ph type="body" sz="quarter" idx="37" hasCustomPrompt="1"/>
          </p:nvPr>
        </p:nvSpPr>
        <p:spPr>
          <a:xfrm>
            <a:off x="6061985" y="3055171"/>
            <a:ext cx="1703313" cy="245885"/>
          </a:xfrm>
        </p:spPr>
        <p:txBody>
          <a:bodyPr rtlCol="0"/>
          <a:lstStyle>
            <a:lvl1pPr marL="0" indent="0" algn="l">
              <a:buFont typeface="Arial" panose="020B0604020202020204" pitchFamily="34" charset="0"/>
              <a:buNone/>
              <a:defRPr sz="1400">
                <a:solidFill>
                  <a:schemeClr val="bg1">
                    <a:lumMod val="50000"/>
                  </a:schemeClr>
                </a:solidFill>
              </a:defRPr>
            </a:lvl1pPr>
          </a:lstStyle>
          <a:p>
            <a:pPr lvl="0" rtl="0"/>
            <a:r>
              <a:rPr lang="el-GR" noProof="0" dirty="0"/>
              <a:t>Τίτλος</a:t>
            </a:r>
          </a:p>
        </p:txBody>
      </p:sp>
      <p:sp>
        <p:nvSpPr>
          <p:cNvPr id="16" name="Θέση εικόνας 4"/>
          <p:cNvSpPr>
            <a:spLocks noGrp="1"/>
          </p:cNvSpPr>
          <p:nvPr>
            <p:ph type="pic" sz="quarter" idx="38" hasCustomPrompt="1"/>
          </p:nvPr>
        </p:nvSpPr>
        <p:spPr>
          <a:xfrm>
            <a:off x="8533512" y="2319681"/>
            <a:ext cx="1352367" cy="1352367"/>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marL="266700" lvl="0" indent="-266700" algn="ctr" rtl="0"/>
            <a:r>
              <a:rPr lang="el-GR" noProof="0" dirty="0"/>
              <a:t>Εισαγάγετε ή μεταφέρετε και αποθέστε την εικόνα σας εδώ</a:t>
            </a:r>
          </a:p>
        </p:txBody>
      </p:sp>
      <p:sp>
        <p:nvSpPr>
          <p:cNvPr id="17" name="Θέση κειμένου 8"/>
          <p:cNvSpPr>
            <a:spLocks noGrp="1"/>
          </p:cNvSpPr>
          <p:nvPr>
            <p:ph type="body" sz="quarter" idx="39" hasCustomPrompt="1"/>
          </p:nvPr>
        </p:nvSpPr>
        <p:spPr>
          <a:xfrm>
            <a:off x="10068000" y="2319681"/>
            <a:ext cx="1703313" cy="701538"/>
          </a:xfrm>
        </p:spPr>
        <p:txBody>
          <a:bodyPr rtlCol="0" anchor="t"/>
          <a:lstStyle>
            <a:lvl1pPr marL="0" indent="0" algn="l">
              <a:buFont typeface="Arial" panose="020B0604020202020204" pitchFamily="34" charset="0"/>
              <a:buNone/>
              <a:defRPr sz="2400">
                <a:latin typeface="+mj-lt"/>
              </a:defRPr>
            </a:lvl1pPr>
          </a:lstStyle>
          <a:p>
            <a:pPr lvl="0" rtl="0"/>
            <a:r>
              <a:rPr lang="el-GR" noProof="0" dirty="0"/>
              <a:t>Όνομα</a:t>
            </a:r>
          </a:p>
        </p:txBody>
      </p:sp>
      <p:sp>
        <p:nvSpPr>
          <p:cNvPr id="18" name="Θέση κειμένου 10"/>
          <p:cNvSpPr>
            <a:spLocks noGrp="1"/>
          </p:cNvSpPr>
          <p:nvPr>
            <p:ph type="body" sz="quarter" idx="40" hasCustomPrompt="1"/>
          </p:nvPr>
        </p:nvSpPr>
        <p:spPr>
          <a:xfrm>
            <a:off x="8524945" y="3800064"/>
            <a:ext cx="3246368" cy="1800000"/>
          </a:xfrm>
        </p:spPr>
        <p:txBody>
          <a:bodyPr rtlCol="0"/>
          <a:lstStyle>
            <a:lvl1pPr marL="0" indent="0" algn="l">
              <a:buNone/>
              <a:defRPr sz="1400">
                <a:solidFill>
                  <a:schemeClr val="tx1">
                    <a:lumMod val="50000"/>
                    <a:lumOff val="50000"/>
                  </a:schemeClr>
                </a:solidFill>
              </a:defRPr>
            </a:lvl1pPr>
          </a:lstStyle>
          <a:p>
            <a:pPr lvl="0" rtl="0"/>
            <a:r>
              <a:rPr lang="el-GR" noProof="0" dirty="0"/>
              <a:t>Σύντομο βιογραφικό</a:t>
            </a:r>
          </a:p>
        </p:txBody>
      </p:sp>
      <p:sp>
        <p:nvSpPr>
          <p:cNvPr id="19" name="Θέση κειμένου 8"/>
          <p:cNvSpPr>
            <a:spLocks noGrp="1"/>
          </p:cNvSpPr>
          <p:nvPr>
            <p:ph type="body" sz="quarter" idx="41" hasCustomPrompt="1"/>
          </p:nvPr>
        </p:nvSpPr>
        <p:spPr>
          <a:xfrm>
            <a:off x="10068000" y="3055171"/>
            <a:ext cx="1703313" cy="245885"/>
          </a:xfrm>
        </p:spPr>
        <p:txBody>
          <a:bodyPr rtlCol="0"/>
          <a:lstStyle>
            <a:lvl1pPr marL="0" indent="0" algn="l">
              <a:buFont typeface="Arial" panose="020B0604020202020204" pitchFamily="34" charset="0"/>
              <a:buNone/>
              <a:defRPr sz="1400">
                <a:solidFill>
                  <a:schemeClr val="bg1">
                    <a:lumMod val="50000"/>
                  </a:schemeClr>
                </a:solidFill>
              </a:defRPr>
            </a:lvl1pPr>
          </a:lstStyle>
          <a:p>
            <a:pPr lvl="0" rtl="0"/>
            <a:r>
              <a:rPr lang="el-GR" noProof="0" dirty="0"/>
              <a:t>Τίτλος</a:t>
            </a:r>
          </a:p>
        </p:txBody>
      </p:sp>
      <p:sp>
        <p:nvSpPr>
          <p:cNvPr id="20" name="Ορθογώνιο 6"/>
          <p:cNvSpPr/>
          <p:nvPr userDrawn="1"/>
        </p:nvSpPr>
        <p:spPr>
          <a:xfrm>
            <a:off x="2055970" y="3514426"/>
            <a:ext cx="1703313" cy="1440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
        <p:nvSpPr>
          <p:cNvPr id="21" name="Ορθογώνιο 6"/>
          <p:cNvSpPr/>
          <p:nvPr userDrawn="1"/>
        </p:nvSpPr>
        <p:spPr>
          <a:xfrm>
            <a:off x="6061985" y="3514426"/>
            <a:ext cx="1703313" cy="1440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
        <p:nvSpPr>
          <p:cNvPr id="22" name="Ορθογώνιο 6"/>
          <p:cNvSpPr/>
          <p:nvPr userDrawn="1"/>
        </p:nvSpPr>
        <p:spPr>
          <a:xfrm>
            <a:off x="10067999" y="3514426"/>
            <a:ext cx="1703313" cy="1440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1_Μόνο τίτλος">
    <p:spTree>
      <p:nvGrpSpPr>
        <p:cNvPr id="1" name=""/>
        <p:cNvGrpSpPr/>
        <p:nvPr/>
      </p:nvGrpSpPr>
      <p:grpSpPr>
        <a:xfrm>
          <a:off x="0" y="0"/>
          <a:ext cx="0" cy="0"/>
          <a:chOff x="0" y="0"/>
          <a:chExt cx="0" cy="0"/>
        </a:xfrm>
      </p:grpSpPr>
      <p:sp>
        <p:nvSpPr>
          <p:cNvPr id="2" name="Τίτλος 1"/>
          <p:cNvSpPr>
            <a:spLocks noGrp="1"/>
          </p:cNvSpPr>
          <p:nvPr>
            <p:ph type="title" hasCustomPrompt="1"/>
          </p:nvPr>
        </p:nvSpPr>
        <p:spPr/>
        <p:txBody>
          <a:bodyPr rtlCol="0"/>
          <a:lstStyle>
            <a:lvl1pPr>
              <a:defRPr>
                <a:solidFill>
                  <a:schemeClr val="tx1">
                    <a:lumMod val="75000"/>
                    <a:lumOff val="25000"/>
                  </a:schemeClr>
                </a:solidFill>
              </a:defRPr>
            </a:lvl1pPr>
          </a:lstStyle>
          <a:p>
            <a:pPr rtl="0"/>
            <a:r>
              <a:rPr lang="el-GR" noProof="0"/>
              <a:t>Κάντε κλικ για να επεξεργαστείτε τον τίτλο υποδείγματος</a:t>
            </a:r>
            <a:endParaRPr lang="el-GR" noProof="0" dirty="0"/>
          </a:p>
        </p:txBody>
      </p:sp>
      <p:sp>
        <p:nvSpPr>
          <p:cNvPr id="6" name="Θέση υποσέλιδου 5"/>
          <p:cNvSpPr>
            <a:spLocks noGrp="1"/>
          </p:cNvSpPr>
          <p:nvPr>
            <p:ph type="ftr" sz="quarter" idx="10"/>
          </p:nvPr>
        </p:nvSpPr>
        <p:spPr/>
        <p:txBody>
          <a:bodyPr rtlCol="0"/>
          <a:lstStyle>
            <a:lvl1pPr>
              <a:defRPr>
                <a:solidFill>
                  <a:schemeClr val="tx1">
                    <a:lumMod val="75000"/>
                    <a:lumOff val="25000"/>
                  </a:schemeClr>
                </a:solidFill>
              </a:defRPr>
            </a:lvl1pPr>
          </a:lstStyle>
          <a:p>
            <a:pPr rtl="0"/>
            <a:r>
              <a:rPr lang="el-GR" noProof="0"/>
              <a:t>Προσθέστε υποσέλιδο</a:t>
            </a:r>
            <a:endParaRPr lang="el-GR" noProof="0" dirty="0"/>
          </a:p>
        </p:txBody>
      </p:sp>
      <p:sp>
        <p:nvSpPr>
          <p:cNvPr id="7" name="Θέση αριθμού διαφάνειας 6"/>
          <p:cNvSpPr>
            <a:spLocks noGrp="1"/>
          </p:cNvSpPr>
          <p:nvPr>
            <p:ph type="sldNum" sz="quarter" idx="11"/>
          </p:nvPr>
        </p:nvSpPr>
        <p:spPr/>
        <p:txBody>
          <a:bodyPr rtlCol="0"/>
          <a:lstStyle>
            <a:lvl1pPr>
              <a:defRPr>
                <a:solidFill>
                  <a:schemeClr val="tx1">
                    <a:lumMod val="75000"/>
                    <a:lumOff val="25000"/>
                  </a:schemeClr>
                </a:solidFill>
              </a:defRPr>
            </a:lvl1pPr>
          </a:lstStyle>
          <a:p>
            <a:pPr rtl="0"/>
            <a:fld id="{19B51A1E-902D-48AF-9020-955120F399B6}" type="slidenum">
              <a:rPr lang="el-GR" noProof="0" smtClean="0"/>
              <a:pPr rtl="0"/>
              <a:t>‹#›</a:t>
            </a:fld>
            <a:endParaRPr lang="el-GR" noProof="0" dirty="0"/>
          </a:p>
        </p:txBody>
      </p:sp>
      <p:sp>
        <p:nvSpPr>
          <p:cNvPr id="5" name="Θέση κειμένου 5"/>
          <p:cNvSpPr>
            <a:spLocks noGrp="1"/>
          </p:cNvSpPr>
          <p:nvPr>
            <p:ph type="body" sz="quarter" idx="32" hasCustomPrompt="1"/>
          </p:nvPr>
        </p:nvSpPr>
        <p:spPr>
          <a:xfrm>
            <a:off x="431800" y="1008000"/>
            <a:ext cx="11339513" cy="360000"/>
          </a:xfrm>
        </p:spPr>
        <p:txBody>
          <a:bodyPr rtlCol="0"/>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rtl="0"/>
            <a:r>
              <a:rPr lang="el-GR" noProof="0" dirty="0"/>
              <a:t>Υπότιτλος</a:t>
            </a:r>
          </a:p>
        </p:txBody>
      </p:sp>
      <p:sp>
        <p:nvSpPr>
          <p:cNvPr id="8" name="Θέση κειμένου 8"/>
          <p:cNvSpPr>
            <a:spLocks noGrp="1"/>
          </p:cNvSpPr>
          <p:nvPr>
            <p:ph type="body" sz="quarter" idx="17" hasCustomPrompt="1"/>
          </p:nvPr>
        </p:nvSpPr>
        <p:spPr>
          <a:xfrm>
            <a:off x="431800" y="4113808"/>
            <a:ext cx="1620000" cy="631554"/>
          </a:xfrm>
        </p:spPr>
        <p:txBody>
          <a:bodyPr rtlCol="0"/>
          <a:lstStyle>
            <a:lvl1pPr marL="0" indent="0" algn="l">
              <a:buFont typeface="Arial" panose="020B0604020202020204" pitchFamily="34" charset="0"/>
              <a:buNone/>
              <a:defRPr sz="2400">
                <a:latin typeface="+mj-lt"/>
              </a:defRPr>
            </a:lvl1pPr>
          </a:lstStyle>
          <a:p>
            <a:pPr lvl="0" rtl="0"/>
            <a:r>
              <a:rPr lang="el-GR" noProof="0" dirty="0"/>
              <a:t>Πλήρες όνομα</a:t>
            </a:r>
          </a:p>
        </p:txBody>
      </p:sp>
      <p:sp>
        <p:nvSpPr>
          <p:cNvPr id="9" name="Θέση κειμένου 10"/>
          <p:cNvSpPr>
            <a:spLocks noGrp="1"/>
          </p:cNvSpPr>
          <p:nvPr>
            <p:ph type="body" sz="quarter" idx="18" hasCustomPrompt="1"/>
          </p:nvPr>
        </p:nvSpPr>
        <p:spPr>
          <a:xfrm>
            <a:off x="431800" y="4797591"/>
            <a:ext cx="1620000" cy="720000"/>
          </a:xfrm>
        </p:spPr>
        <p:txBody>
          <a:bodyPr rtlCol="0"/>
          <a:lstStyle>
            <a:lvl1pPr marL="0" indent="0" algn="l">
              <a:buNone/>
              <a:defRPr sz="1400">
                <a:solidFill>
                  <a:schemeClr val="tx1">
                    <a:lumMod val="50000"/>
                    <a:lumOff val="50000"/>
                  </a:schemeClr>
                </a:solidFill>
              </a:defRPr>
            </a:lvl1pPr>
          </a:lstStyle>
          <a:p>
            <a:pPr lvl="0" rtl="0"/>
            <a:r>
              <a:rPr lang="el-GR" noProof="0" dirty="0"/>
              <a:t>Τίτλος</a:t>
            </a:r>
          </a:p>
        </p:txBody>
      </p:sp>
      <p:sp>
        <p:nvSpPr>
          <p:cNvPr id="10" name="Θέση κειμένου 8"/>
          <p:cNvSpPr>
            <a:spLocks noGrp="1"/>
          </p:cNvSpPr>
          <p:nvPr>
            <p:ph type="body" sz="quarter" idx="33" hasCustomPrompt="1"/>
          </p:nvPr>
        </p:nvSpPr>
        <p:spPr>
          <a:xfrm>
            <a:off x="2375703" y="4113808"/>
            <a:ext cx="1620000" cy="631554"/>
          </a:xfrm>
        </p:spPr>
        <p:txBody>
          <a:bodyPr rtlCol="0"/>
          <a:lstStyle>
            <a:lvl1pPr marL="0" indent="0" algn="l">
              <a:buFont typeface="Arial" panose="020B0604020202020204" pitchFamily="34" charset="0"/>
              <a:buNone/>
              <a:defRPr sz="2400">
                <a:latin typeface="+mj-lt"/>
              </a:defRPr>
            </a:lvl1pPr>
          </a:lstStyle>
          <a:p>
            <a:pPr lvl="0" rtl="0"/>
            <a:r>
              <a:rPr lang="el-GR" noProof="0" dirty="0"/>
              <a:t>Πλήρες όνομα</a:t>
            </a:r>
          </a:p>
        </p:txBody>
      </p:sp>
      <p:sp>
        <p:nvSpPr>
          <p:cNvPr id="11" name="Θέση κειμένου 10"/>
          <p:cNvSpPr>
            <a:spLocks noGrp="1"/>
          </p:cNvSpPr>
          <p:nvPr>
            <p:ph type="body" sz="quarter" idx="34" hasCustomPrompt="1"/>
          </p:nvPr>
        </p:nvSpPr>
        <p:spPr>
          <a:xfrm>
            <a:off x="2375703" y="4797591"/>
            <a:ext cx="1620000" cy="720000"/>
          </a:xfrm>
        </p:spPr>
        <p:txBody>
          <a:bodyPr rtlCol="0"/>
          <a:lstStyle>
            <a:lvl1pPr marL="0" indent="0" algn="l">
              <a:buNone/>
              <a:defRPr sz="1400">
                <a:solidFill>
                  <a:schemeClr val="tx1">
                    <a:lumMod val="50000"/>
                    <a:lumOff val="50000"/>
                  </a:schemeClr>
                </a:solidFill>
              </a:defRPr>
            </a:lvl1pPr>
          </a:lstStyle>
          <a:p>
            <a:pPr lvl="0" rtl="0"/>
            <a:r>
              <a:rPr lang="el-GR" noProof="0" dirty="0"/>
              <a:t>Τίτλος</a:t>
            </a:r>
          </a:p>
        </p:txBody>
      </p:sp>
      <p:sp>
        <p:nvSpPr>
          <p:cNvPr id="12" name="Θέση κειμένου 8"/>
          <p:cNvSpPr>
            <a:spLocks noGrp="1"/>
          </p:cNvSpPr>
          <p:nvPr>
            <p:ph type="body" sz="quarter" idx="35" hasCustomPrompt="1"/>
          </p:nvPr>
        </p:nvSpPr>
        <p:spPr>
          <a:xfrm>
            <a:off x="4319606" y="4113808"/>
            <a:ext cx="1620000" cy="631554"/>
          </a:xfrm>
        </p:spPr>
        <p:txBody>
          <a:bodyPr rtlCol="0"/>
          <a:lstStyle>
            <a:lvl1pPr marL="0" indent="0" algn="l">
              <a:buFont typeface="Arial" panose="020B0604020202020204" pitchFamily="34" charset="0"/>
              <a:buNone/>
              <a:defRPr sz="2400">
                <a:latin typeface="+mj-lt"/>
              </a:defRPr>
            </a:lvl1pPr>
          </a:lstStyle>
          <a:p>
            <a:pPr lvl="0" rtl="0"/>
            <a:r>
              <a:rPr lang="el-GR" noProof="0" dirty="0"/>
              <a:t>Πλήρες όνομα</a:t>
            </a:r>
          </a:p>
        </p:txBody>
      </p:sp>
      <p:sp>
        <p:nvSpPr>
          <p:cNvPr id="13" name="Θέση κειμένου 10"/>
          <p:cNvSpPr>
            <a:spLocks noGrp="1"/>
          </p:cNvSpPr>
          <p:nvPr>
            <p:ph type="body" sz="quarter" idx="36" hasCustomPrompt="1"/>
          </p:nvPr>
        </p:nvSpPr>
        <p:spPr>
          <a:xfrm>
            <a:off x="4319606" y="4797591"/>
            <a:ext cx="1620000" cy="720000"/>
          </a:xfrm>
        </p:spPr>
        <p:txBody>
          <a:bodyPr rtlCol="0"/>
          <a:lstStyle>
            <a:lvl1pPr marL="0" indent="0" algn="l">
              <a:buNone/>
              <a:defRPr sz="1400">
                <a:solidFill>
                  <a:schemeClr val="tx1">
                    <a:lumMod val="50000"/>
                    <a:lumOff val="50000"/>
                  </a:schemeClr>
                </a:solidFill>
              </a:defRPr>
            </a:lvl1pPr>
          </a:lstStyle>
          <a:p>
            <a:pPr lvl="0" rtl="0"/>
            <a:r>
              <a:rPr lang="el-GR" noProof="0" dirty="0"/>
              <a:t>Τίτλος</a:t>
            </a:r>
          </a:p>
        </p:txBody>
      </p:sp>
      <p:sp>
        <p:nvSpPr>
          <p:cNvPr id="14" name="Θέση κειμένου 8"/>
          <p:cNvSpPr>
            <a:spLocks noGrp="1"/>
          </p:cNvSpPr>
          <p:nvPr>
            <p:ph type="body" sz="quarter" idx="37" hasCustomPrompt="1"/>
          </p:nvPr>
        </p:nvSpPr>
        <p:spPr>
          <a:xfrm>
            <a:off x="6263509" y="4113808"/>
            <a:ext cx="1620000" cy="631554"/>
          </a:xfrm>
        </p:spPr>
        <p:txBody>
          <a:bodyPr rtlCol="0"/>
          <a:lstStyle>
            <a:lvl1pPr marL="0" indent="0" algn="l">
              <a:buFont typeface="Arial" panose="020B0604020202020204" pitchFamily="34" charset="0"/>
              <a:buNone/>
              <a:defRPr sz="2400">
                <a:latin typeface="+mj-lt"/>
              </a:defRPr>
            </a:lvl1pPr>
          </a:lstStyle>
          <a:p>
            <a:pPr lvl="0" rtl="0"/>
            <a:r>
              <a:rPr lang="el-GR" noProof="0" dirty="0"/>
              <a:t>Πλήρες όνομα</a:t>
            </a:r>
          </a:p>
        </p:txBody>
      </p:sp>
      <p:sp>
        <p:nvSpPr>
          <p:cNvPr id="15" name="Θέση κειμένου 10"/>
          <p:cNvSpPr>
            <a:spLocks noGrp="1"/>
          </p:cNvSpPr>
          <p:nvPr>
            <p:ph type="body" sz="quarter" idx="38" hasCustomPrompt="1"/>
          </p:nvPr>
        </p:nvSpPr>
        <p:spPr>
          <a:xfrm>
            <a:off x="6263509" y="4797591"/>
            <a:ext cx="1620000" cy="720000"/>
          </a:xfrm>
        </p:spPr>
        <p:txBody>
          <a:bodyPr rtlCol="0"/>
          <a:lstStyle>
            <a:lvl1pPr marL="0" indent="0" algn="l">
              <a:buNone/>
              <a:defRPr sz="1400">
                <a:solidFill>
                  <a:schemeClr val="tx1">
                    <a:lumMod val="50000"/>
                    <a:lumOff val="50000"/>
                  </a:schemeClr>
                </a:solidFill>
              </a:defRPr>
            </a:lvl1pPr>
          </a:lstStyle>
          <a:p>
            <a:pPr lvl="0" rtl="0"/>
            <a:r>
              <a:rPr lang="el-GR" noProof="0" dirty="0"/>
              <a:t>Τίτλος</a:t>
            </a:r>
          </a:p>
        </p:txBody>
      </p:sp>
      <p:sp>
        <p:nvSpPr>
          <p:cNvPr id="16" name="Θέση κειμένου 8"/>
          <p:cNvSpPr>
            <a:spLocks noGrp="1"/>
          </p:cNvSpPr>
          <p:nvPr>
            <p:ph type="body" sz="quarter" idx="39" hasCustomPrompt="1"/>
          </p:nvPr>
        </p:nvSpPr>
        <p:spPr>
          <a:xfrm>
            <a:off x="8207412" y="4113808"/>
            <a:ext cx="1620000" cy="631554"/>
          </a:xfrm>
        </p:spPr>
        <p:txBody>
          <a:bodyPr rtlCol="0"/>
          <a:lstStyle>
            <a:lvl1pPr marL="0" indent="0" algn="l">
              <a:buFont typeface="Arial" panose="020B0604020202020204" pitchFamily="34" charset="0"/>
              <a:buNone/>
              <a:defRPr sz="2400">
                <a:latin typeface="+mj-lt"/>
              </a:defRPr>
            </a:lvl1pPr>
          </a:lstStyle>
          <a:p>
            <a:pPr lvl="0" rtl="0"/>
            <a:r>
              <a:rPr lang="el-GR" noProof="0" dirty="0"/>
              <a:t>Πλήρες όνομα</a:t>
            </a:r>
          </a:p>
        </p:txBody>
      </p:sp>
      <p:sp>
        <p:nvSpPr>
          <p:cNvPr id="17" name="Θέση κειμένου 10"/>
          <p:cNvSpPr>
            <a:spLocks noGrp="1"/>
          </p:cNvSpPr>
          <p:nvPr>
            <p:ph type="body" sz="quarter" idx="40" hasCustomPrompt="1"/>
          </p:nvPr>
        </p:nvSpPr>
        <p:spPr>
          <a:xfrm>
            <a:off x="8207412" y="4797591"/>
            <a:ext cx="1620000" cy="720000"/>
          </a:xfrm>
        </p:spPr>
        <p:txBody>
          <a:bodyPr rtlCol="0"/>
          <a:lstStyle>
            <a:lvl1pPr marL="0" indent="0" algn="l">
              <a:buNone/>
              <a:defRPr sz="1400">
                <a:solidFill>
                  <a:schemeClr val="tx1">
                    <a:lumMod val="50000"/>
                    <a:lumOff val="50000"/>
                  </a:schemeClr>
                </a:solidFill>
              </a:defRPr>
            </a:lvl1pPr>
          </a:lstStyle>
          <a:p>
            <a:pPr lvl="0" rtl="0"/>
            <a:r>
              <a:rPr lang="el-GR" noProof="0" dirty="0"/>
              <a:t>Τίτλος</a:t>
            </a:r>
          </a:p>
        </p:txBody>
      </p:sp>
      <p:sp>
        <p:nvSpPr>
          <p:cNvPr id="18" name="Θέση εικόνας 15"/>
          <p:cNvSpPr>
            <a:spLocks noGrp="1"/>
          </p:cNvSpPr>
          <p:nvPr>
            <p:ph type="pic" sz="quarter" idx="41" hasCustomPrompt="1"/>
          </p:nvPr>
        </p:nvSpPr>
        <p:spPr>
          <a:xfrm>
            <a:off x="431800" y="2246681"/>
            <a:ext cx="1620000" cy="1620000"/>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marL="266700" lvl="0" indent="-266700" algn="ctr" rtl="0"/>
            <a:r>
              <a:rPr lang="el-GR" noProof="0"/>
              <a:t>Κάντε κλικ στο εικονίδιο για να προσθέσετε εικόνα</a:t>
            </a:r>
            <a:endParaRPr lang="el-GR" noProof="0" dirty="0"/>
          </a:p>
        </p:txBody>
      </p:sp>
      <p:sp>
        <p:nvSpPr>
          <p:cNvPr id="19" name="Θέση εικόνας 15"/>
          <p:cNvSpPr>
            <a:spLocks noGrp="1"/>
          </p:cNvSpPr>
          <p:nvPr>
            <p:ph type="pic" sz="quarter" idx="42" hasCustomPrompt="1"/>
          </p:nvPr>
        </p:nvSpPr>
        <p:spPr>
          <a:xfrm>
            <a:off x="2375703" y="2246681"/>
            <a:ext cx="1620000" cy="1620000"/>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marL="266700" lvl="0" indent="-266700" algn="ctr" rtl="0"/>
            <a:r>
              <a:rPr lang="el-GR" noProof="0"/>
              <a:t>Κάντε κλικ στο εικονίδιο για να προσθέσετε εικόνα</a:t>
            </a:r>
            <a:endParaRPr lang="el-GR" noProof="0" dirty="0"/>
          </a:p>
        </p:txBody>
      </p:sp>
      <p:sp>
        <p:nvSpPr>
          <p:cNvPr id="20" name="Θέση εικόνας 15"/>
          <p:cNvSpPr>
            <a:spLocks noGrp="1"/>
          </p:cNvSpPr>
          <p:nvPr>
            <p:ph type="pic" sz="quarter" idx="43" hasCustomPrompt="1"/>
          </p:nvPr>
        </p:nvSpPr>
        <p:spPr>
          <a:xfrm>
            <a:off x="4319606" y="2246681"/>
            <a:ext cx="1620000" cy="1620000"/>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marL="266700" lvl="0" indent="-266700" algn="ctr" rtl="0"/>
            <a:r>
              <a:rPr lang="el-GR" noProof="0"/>
              <a:t>Κάντε κλικ στο εικονίδιο για να προσθέσετε εικόνα</a:t>
            </a:r>
            <a:endParaRPr lang="el-GR" noProof="0" dirty="0"/>
          </a:p>
        </p:txBody>
      </p:sp>
      <p:sp>
        <p:nvSpPr>
          <p:cNvPr id="21" name="Θέση εικόνας 15"/>
          <p:cNvSpPr>
            <a:spLocks noGrp="1"/>
          </p:cNvSpPr>
          <p:nvPr>
            <p:ph type="pic" sz="quarter" idx="44" hasCustomPrompt="1"/>
          </p:nvPr>
        </p:nvSpPr>
        <p:spPr>
          <a:xfrm>
            <a:off x="6263509" y="2246681"/>
            <a:ext cx="1620000" cy="1620000"/>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marL="266700" lvl="0" indent="-266700" algn="ctr" rtl="0"/>
            <a:r>
              <a:rPr lang="el-GR" noProof="0"/>
              <a:t>Κάντε κλικ στο εικονίδιο για να προσθέσετε εικόνα</a:t>
            </a:r>
            <a:endParaRPr lang="el-GR" noProof="0" dirty="0"/>
          </a:p>
        </p:txBody>
      </p:sp>
      <p:sp>
        <p:nvSpPr>
          <p:cNvPr id="22" name="Θέση εικόνας 15"/>
          <p:cNvSpPr>
            <a:spLocks noGrp="1"/>
          </p:cNvSpPr>
          <p:nvPr>
            <p:ph type="pic" sz="quarter" idx="45" hasCustomPrompt="1"/>
          </p:nvPr>
        </p:nvSpPr>
        <p:spPr>
          <a:xfrm>
            <a:off x="8207412" y="2246681"/>
            <a:ext cx="1620000" cy="1620000"/>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marL="266700" lvl="0" indent="-266700" algn="ctr" rtl="0"/>
            <a:r>
              <a:rPr lang="el-GR" noProof="0"/>
              <a:t>Κάντε κλικ στο εικονίδιο για να προσθέσετε εικόνα</a:t>
            </a:r>
            <a:endParaRPr lang="el-GR" noProof="0" dirty="0"/>
          </a:p>
        </p:txBody>
      </p:sp>
      <p:sp>
        <p:nvSpPr>
          <p:cNvPr id="23" name="Θέση κειμένου 8"/>
          <p:cNvSpPr>
            <a:spLocks noGrp="1"/>
          </p:cNvSpPr>
          <p:nvPr>
            <p:ph type="body" sz="quarter" idx="46" hasCustomPrompt="1"/>
          </p:nvPr>
        </p:nvSpPr>
        <p:spPr>
          <a:xfrm>
            <a:off x="10151313" y="4113808"/>
            <a:ext cx="1620000" cy="631554"/>
          </a:xfrm>
        </p:spPr>
        <p:txBody>
          <a:bodyPr rtlCol="0"/>
          <a:lstStyle>
            <a:lvl1pPr marL="0" indent="0" algn="l">
              <a:buFont typeface="Arial" panose="020B0604020202020204" pitchFamily="34" charset="0"/>
              <a:buNone/>
              <a:defRPr sz="2400">
                <a:latin typeface="+mj-lt"/>
              </a:defRPr>
            </a:lvl1pPr>
          </a:lstStyle>
          <a:p>
            <a:pPr lvl="0" rtl="0"/>
            <a:r>
              <a:rPr lang="el-GR" noProof="0" dirty="0"/>
              <a:t>Πλήρες όνομα</a:t>
            </a:r>
          </a:p>
        </p:txBody>
      </p:sp>
      <p:sp>
        <p:nvSpPr>
          <p:cNvPr id="24" name="Θέση κειμένου 10"/>
          <p:cNvSpPr>
            <a:spLocks noGrp="1"/>
          </p:cNvSpPr>
          <p:nvPr>
            <p:ph type="body" sz="quarter" idx="47" hasCustomPrompt="1"/>
          </p:nvPr>
        </p:nvSpPr>
        <p:spPr>
          <a:xfrm>
            <a:off x="10151313" y="4797591"/>
            <a:ext cx="1620000" cy="720000"/>
          </a:xfrm>
        </p:spPr>
        <p:txBody>
          <a:bodyPr rtlCol="0"/>
          <a:lstStyle>
            <a:lvl1pPr marL="0" indent="0" algn="l">
              <a:buNone/>
              <a:defRPr sz="1400">
                <a:solidFill>
                  <a:schemeClr val="tx1">
                    <a:lumMod val="50000"/>
                    <a:lumOff val="50000"/>
                  </a:schemeClr>
                </a:solidFill>
              </a:defRPr>
            </a:lvl1pPr>
          </a:lstStyle>
          <a:p>
            <a:pPr lvl="0" rtl="0"/>
            <a:r>
              <a:rPr lang="el-GR" noProof="0" dirty="0"/>
              <a:t>Τίτλος</a:t>
            </a:r>
          </a:p>
        </p:txBody>
      </p:sp>
      <p:sp>
        <p:nvSpPr>
          <p:cNvPr id="25" name="Θέση εικόνας 15"/>
          <p:cNvSpPr>
            <a:spLocks noGrp="1"/>
          </p:cNvSpPr>
          <p:nvPr>
            <p:ph type="pic" sz="quarter" idx="48" hasCustomPrompt="1"/>
          </p:nvPr>
        </p:nvSpPr>
        <p:spPr>
          <a:xfrm>
            <a:off x="10151313" y="2246681"/>
            <a:ext cx="1620000" cy="1620000"/>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marL="266700" lvl="0" indent="-266700" algn="ctr" rtl="0"/>
            <a:r>
              <a:rPr lang="el-GR" noProof="0"/>
              <a:t>Κάντε κλικ στο εικονίδιο για να προσθέσετε εικόνα</a:t>
            </a:r>
            <a:endParaRPr lang="el-GR" noProof="0"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3 στηλών">
    <p:spTree>
      <p:nvGrpSpPr>
        <p:cNvPr id="1" name=""/>
        <p:cNvGrpSpPr/>
        <p:nvPr/>
      </p:nvGrpSpPr>
      <p:grpSpPr>
        <a:xfrm>
          <a:off x="0" y="0"/>
          <a:ext cx="0" cy="0"/>
          <a:chOff x="0" y="0"/>
          <a:chExt cx="0" cy="0"/>
        </a:xfrm>
      </p:grpSpPr>
      <p:sp>
        <p:nvSpPr>
          <p:cNvPr id="2" name="Τίτλος 1"/>
          <p:cNvSpPr>
            <a:spLocks noGrp="1"/>
          </p:cNvSpPr>
          <p:nvPr>
            <p:ph type="title" hasCustomPrompt="1"/>
          </p:nvPr>
        </p:nvSpPr>
        <p:spPr>
          <a:xfrm>
            <a:off x="432000" y="432000"/>
            <a:ext cx="11340000" cy="432000"/>
          </a:xfrm>
        </p:spPr>
        <p:txBody>
          <a:bodyPr rtlCol="0"/>
          <a:lstStyle>
            <a:lvl1pPr>
              <a:defRPr>
                <a:solidFill>
                  <a:schemeClr val="tx1">
                    <a:lumMod val="75000"/>
                    <a:lumOff val="25000"/>
                  </a:schemeClr>
                </a:solidFill>
              </a:defRPr>
            </a:lvl1pPr>
          </a:lstStyle>
          <a:p>
            <a:pPr rtl="0"/>
            <a:r>
              <a:rPr lang="el-GR" noProof="0"/>
              <a:t>Κάντε κλικ για να επεξεργαστείτε τον τίτλο υποδείγματος</a:t>
            </a:r>
            <a:endParaRPr lang="el-GR" noProof="0" dirty="0"/>
          </a:p>
        </p:txBody>
      </p:sp>
      <p:sp>
        <p:nvSpPr>
          <p:cNvPr id="3" name="Θέση περιεχομένου 2"/>
          <p:cNvSpPr>
            <a:spLocks noGrp="1"/>
          </p:cNvSpPr>
          <p:nvPr>
            <p:ph idx="1" hasCustomPrompt="1"/>
          </p:nvPr>
        </p:nvSpPr>
        <p:spPr>
          <a:xfrm>
            <a:off x="432000" y="1152000"/>
            <a:ext cx="3600000" cy="5039250"/>
          </a:xfrm>
        </p:spPr>
        <p:txBody>
          <a:bodyPr rtlCol="0"/>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rtl="0"/>
            <a:r>
              <a:rPr lang="el-GR" noProof="0"/>
              <a:t>Επεξεργασία στυλ υποδείγματος κειμένου</a:t>
            </a:r>
          </a:p>
          <a:p>
            <a:pPr lvl="1" rtl="0"/>
            <a:r>
              <a:rPr lang="el-GR" noProof="0"/>
              <a:t>Δεύτερου επιπέδου</a:t>
            </a:r>
          </a:p>
          <a:p>
            <a:pPr lvl="2" rtl="0"/>
            <a:r>
              <a:rPr lang="el-GR" noProof="0"/>
              <a:t>Τρίτου επιπέδου</a:t>
            </a:r>
          </a:p>
          <a:p>
            <a:pPr lvl="3" rtl="0"/>
            <a:r>
              <a:rPr lang="el-GR" noProof="0"/>
              <a:t>Τέταρτου επιπέδου</a:t>
            </a:r>
          </a:p>
          <a:p>
            <a:pPr lvl="4" rtl="0"/>
            <a:r>
              <a:rPr lang="el-GR" noProof="0"/>
              <a:t>Πέμπτου επιπέδου</a:t>
            </a:r>
            <a:endParaRPr lang="el-GR" noProof="0" dirty="0"/>
          </a:p>
        </p:txBody>
      </p:sp>
      <p:sp>
        <p:nvSpPr>
          <p:cNvPr id="7" name="Θέση υποσέλιδου 6"/>
          <p:cNvSpPr>
            <a:spLocks noGrp="1"/>
          </p:cNvSpPr>
          <p:nvPr>
            <p:ph type="ftr" sz="quarter" idx="10"/>
          </p:nvPr>
        </p:nvSpPr>
        <p:spPr/>
        <p:txBody>
          <a:bodyPr rtlCol="0"/>
          <a:lstStyle>
            <a:lvl1pPr>
              <a:defRPr>
                <a:solidFill>
                  <a:schemeClr val="tx1">
                    <a:lumMod val="75000"/>
                    <a:lumOff val="25000"/>
                  </a:schemeClr>
                </a:solidFill>
              </a:defRPr>
            </a:lvl1pPr>
          </a:lstStyle>
          <a:p>
            <a:pPr rtl="0"/>
            <a:r>
              <a:rPr lang="el-GR" noProof="0" dirty="0"/>
              <a:t>Προσθέστε υποσέλιδο</a:t>
            </a:r>
          </a:p>
        </p:txBody>
      </p:sp>
      <p:sp>
        <p:nvSpPr>
          <p:cNvPr id="8" name="Σύμβολο κράτησης αριθμού διαφάνειας 7"/>
          <p:cNvSpPr>
            <a:spLocks noGrp="1"/>
          </p:cNvSpPr>
          <p:nvPr>
            <p:ph type="sldNum" sz="quarter" idx="11"/>
          </p:nvPr>
        </p:nvSpPr>
        <p:spPr/>
        <p:txBody>
          <a:bodyPr rtlCol="0"/>
          <a:lstStyle>
            <a:lvl1pPr>
              <a:defRPr>
                <a:solidFill>
                  <a:schemeClr val="tx1">
                    <a:lumMod val="75000"/>
                    <a:lumOff val="25000"/>
                  </a:schemeClr>
                </a:solidFill>
              </a:defRPr>
            </a:lvl1pPr>
          </a:lstStyle>
          <a:p>
            <a:pPr rtl="0"/>
            <a:fld id="{19B51A1E-902D-48AF-9020-955120F399B6}" type="slidenum">
              <a:rPr lang="el-GR" noProof="0" smtClean="0"/>
              <a:pPr rtl="0"/>
              <a:t>‹#›</a:t>
            </a:fld>
            <a:endParaRPr lang="el-GR" noProof="0" dirty="0"/>
          </a:p>
        </p:txBody>
      </p:sp>
      <p:sp>
        <p:nvSpPr>
          <p:cNvPr id="5" name="Θέση κειμένου 4"/>
          <p:cNvSpPr>
            <a:spLocks noGrp="1"/>
          </p:cNvSpPr>
          <p:nvPr>
            <p:ph type="body" sz="quarter" idx="12" hasCustomPrompt="1"/>
          </p:nvPr>
        </p:nvSpPr>
        <p:spPr>
          <a:xfrm>
            <a:off x="4301550" y="1152000"/>
            <a:ext cx="3600450" cy="5038725"/>
          </a:xfrm>
        </p:spPr>
        <p:txBody>
          <a:bodyPr rtlCol="0"/>
          <a:lstStyle/>
          <a:p>
            <a:pPr lvl="0" rtl="0"/>
            <a:r>
              <a:rPr lang="el-GR" noProof="0"/>
              <a:t>Επεξεργασία στυλ υποδείγματος κειμένου</a:t>
            </a:r>
          </a:p>
          <a:p>
            <a:pPr lvl="1" rtl="0"/>
            <a:r>
              <a:rPr lang="el-GR" noProof="0"/>
              <a:t>Δεύτερου επιπέδου</a:t>
            </a:r>
          </a:p>
          <a:p>
            <a:pPr lvl="2" rtl="0"/>
            <a:r>
              <a:rPr lang="el-GR" noProof="0"/>
              <a:t>Τρίτου επιπέδου</a:t>
            </a:r>
          </a:p>
          <a:p>
            <a:pPr lvl="3" rtl="0"/>
            <a:r>
              <a:rPr lang="el-GR" noProof="0"/>
              <a:t>Τέταρτου επιπέδου</a:t>
            </a:r>
          </a:p>
          <a:p>
            <a:pPr lvl="4" rtl="0"/>
            <a:r>
              <a:rPr lang="el-GR" noProof="0"/>
              <a:t>Πέμπτου επιπέδου</a:t>
            </a:r>
            <a:endParaRPr lang="el-GR" noProof="0" dirty="0"/>
          </a:p>
        </p:txBody>
      </p:sp>
      <p:sp>
        <p:nvSpPr>
          <p:cNvPr id="11" name="Θέση κειμένου 10"/>
          <p:cNvSpPr>
            <a:spLocks noGrp="1"/>
          </p:cNvSpPr>
          <p:nvPr>
            <p:ph type="body" sz="quarter" idx="13" hasCustomPrompt="1"/>
          </p:nvPr>
        </p:nvSpPr>
        <p:spPr>
          <a:xfrm>
            <a:off x="8171550" y="1152000"/>
            <a:ext cx="3600450" cy="5038725"/>
          </a:xfrm>
        </p:spPr>
        <p:txBody>
          <a:bodyPr rtlCol="0"/>
          <a:lstStyle/>
          <a:p>
            <a:pPr lvl="0" rtl="0"/>
            <a:r>
              <a:rPr lang="el-GR" noProof="0"/>
              <a:t>Επεξεργασία στυλ υποδείγματος κειμένου</a:t>
            </a:r>
          </a:p>
          <a:p>
            <a:pPr lvl="1" rtl="0"/>
            <a:r>
              <a:rPr lang="el-GR" noProof="0"/>
              <a:t>Δεύτερου επιπέδου</a:t>
            </a:r>
          </a:p>
          <a:p>
            <a:pPr lvl="2" rtl="0"/>
            <a:r>
              <a:rPr lang="el-GR" noProof="0"/>
              <a:t>Τρίτου επιπέδου</a:t>
            </a:r>
          </a:p>
          <a:p>
            <a:pPr lvl="3" rtl="0"/>
            <a:r>
              <a:rPr lang="el-GR" noProof="0"/>
              <a:t>Τέταρτου επιπέδου</a:t>
            </a:r>
          </a:p>
          <a:p>
            <a:pPr lvl="4" rtl="0"/>
            <a:r>
              <a:rPr lang="el-GR" noProof="0"/>
              <a:t>Πέμπτου επιπέδου</a:t>
            </a:r>
            <a:endParaRPr lang="el-GR" noProof="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Διαφάνεια τίτλου">
    <p:spTree>
      <p:nvGrpSpPr>
        <p:cNvPr id="1" name=""/>
        <p:cNvGrpSpPr/>
        <p:nvPr/>
      </p:nvGrpSpPr>
      <p:grpSpPr>
        <a:xfrm>
          <a:off x="0" y="0"/>
          <a:ext cx="0" cy="0"/>
          <a:chOff x="0" y="0"/>
          <a:chExt cx="0" cy="0"/>
        </a:xfrm>
      </p:grpSpPr>
      <p:sp>
        <p:nvSpPr>
          <p:cNvPr id="12" name="Θέση εικόνας 10"/>
          <p:cNvSpPr>
            <a:spLocks noGrp="1"/>
          </p:cNvSpPr>
          <p:nvPr>
            <p:ph type="pic" sz="quarter" idx="13" hasCustomPrompt="1"/>
          </p:nvPr>
        </p:nvSpPr>
        <p:spPr>
          <a:xfrm>
            <a:off x="0" y="0"/>
            <a:ext cx="12192000" cy="6778800"/>
          </a:xfrm>
          <a:solidFill>
            <a:schemeClr val="bg1">
              <a:lumMod val="95000"/>
            </a:schemeClr>
          </a:solidFill>
        </p:spPr>
        <p:txBody>
          <a:bodyPr tIns="0" rIns="540000" rtlCol="0" anchor="ctr"/>
          <a:lstStyle>
            <a:lvl1pPr marL="0" indent="0" algn="r">
              <a:buNone/>
              <a:defRPr/>
            </a:lvl1pPr>
          </a:lstStyle>
          <a:p>
            <a:pPr rtl="0"/>
            <a:r>
              <a:rPr lang="el-GR" noProof="0" dirty="0"/>
              <a:t>Εισαγάγετε ή μεταφέρετε και αποθέστε τη φωτογραφία σας</a:t>
            </a:r>
          </a:p>
        </p:txBody>
      </p:sp>
      <p:sp>
        <p:nvSpPr>
          <p:cNvPr id="13" name="Ορθογώνιο 12"/>
          <p:cNvSpPr/>
          <p:nvPr userDrawn="1"/>
        </p:nvSpPr>
        <p:spPr>
          <a:xfrm>
            <a:off x="0" y="6780458"/>
            <a:ext cx="12192000" cy="775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
        <p:nvSpPr>
          <p:cNvPr id="14" name="Ορθογώνιο 13"/>
          <p:cNvSpPr/>
          <p:nvPr userDrawn="1"/>
        </p:nvSpPr>
        <p:spPr>
          <a:xfrm>
            <a:off x="0" y="6780458"/>
            <a:ext cx="12204000" cy="3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
        <p:nvSpPr>
          <p:cNvPr id="2" name="Τίτλος 1"/>
          <p:cNvSpPr>
            <a:spLocks noGrp="1"/>
          </p:cNvSpPr>
          <p:nvPr>
            <p:ph type="ctrTitle" hasCustomPrompt="1"/>
          </p:nvPr>
        </p:nvSpPr>
        <p:spPr>
          <a:xfrm>
            <a:off x="144000" y="144000"/>
            <a:ext cx="4860000" cy="6480000"/>
          </a:xfrm>
          <a:solidFill>
            <a:schemeClr val="bg1"/>
          </a:solidFill>
          <a:ln>
            <a:noFill/>
          </a:ln>
        </p:spPr>
        <p:txBody>
          <a:bodyPr lIns="432000" tIns="72000" rIns="288000" bIns="1404000" rtlCol="0" anchor="b"/>
          <a:lstStyle>
            <a:lvl1pPr algn="l">
              <a:defRPr sz="5000">
                <a:solidFill>
                  <a:schemeClr val="tx1">
                    <a:lumMod val="75000"/>
                    <a:lumOff val="25000"/>
                  </a:schemeClr>
                </a:solidFill>
              </a:defRPr>
            </a:lvl1pPr>
          </a:lstStyle>
          <a:p>
            <a:pPr rtl="0"/>
            <a:r>
              <a:rPr lang="el-GR" noProof="0" dirty="0"/>
              <a:t>Τίτλος εξωφύλλου 2</a:t>
            </a:r>
          </a:p>
        </p:txBody>
      </p:sp>
      <p:sp>
        <p:nvSpPr>
          <p:cNvPr id="3" name="Υπότιτλος 2"/>
          <p:cNvSpPr>
            <a:spLocks noGrp="1"/>
          </p:cNvSpPr>
          <p:nvPr>
            <p:ph type="subTitle" idx="1" hasCustomPrompt="1"/>
          </p:nvPr>
        </p:nvSpPr>
        <p:spPr>
          <a:xfrm>
            <a:off x="607606" y="5578496"/>
            <a:ext cx="3932788" cy="750814"/>
          </a:xfrm>
          <a:noFill/>
        </p:spPr>
        <p:txBody>
          <a:bodyPr lIns="0" tIns="0" rIns="0" bIns="0" rtlCol="0" anchor="t"/>
          <a:lstStyle>
            <a:lvl1pPr marL="0" indent="0" algn="l">
              <a:buNone/>
              <a:defRPr sz="1800">
                <a:solidFill>
                  <a:schemeClr val="tx1">
                    <a:lumMod val="75000"/>
                    <a:lumOff val="2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rtl="0"/>
            <a:r>
              <a:rPr lang="el-GR" noProof="0"/>
              <a:t>Κάντε κλικ για να επεξεργαστείτε τον υπότιτλο του υποδείγματος</a:t>
            </a:r>
            <a:endParaRPr lang="el-GR" noProof="0" dirty="0"/>
          </a:p>
        </p:txBody>
      </p:sp>
      <p:sp>
        <p:nvSpPr>
          <p:cNvPr id="6" name="Θέση εικόνας 5"/>
          <p:cNvSpPr>
            <a:spLocks noGrp="1"/>
          </p:cNvSpPr>
          <p:nvPr>
            <p:ph type="pic" sz="quarter" idx="14" hasCustomPrompt="1"/>
          </p:nvPr>
        </p:nvSpPr>
        <p:spPr>
          <a:xfrm>
            <a:off x="607606" y="764518"/>
            <a:ext cx="3932788" cy="2448000"/>
          </a:xfrm>
          <a:solidFill>
            <a:schemeClr val="bg1">
              <a:lumMod val="95000"/>
            </a:schemeClr>
          </a:solidFill>
        </p:spPr>
        <p:txBody>
          <a:bodyPr rtlCol="0" anchor="ctr"/>
          <a:lstStyle>
            <a:lvl1pPr marL="0" indent="0" algn="ctr">
              <a:buNone/>
              <a:defRPr/>
            </a:lvl1pPr>
          </a:lstStyle>
          <a:p>
            <a:pPr rtl="0"/>
            <a:r>
              <a:rPr lang="el-GR" noProof="0"/>
              <a:t>Κάντε κλικ στο εικονίδιο για να προσθέσετε εικόνα</a:t>
            </a:r>
            <a:endParaRPr lang="el-GR" noProof="0"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5 στηλών">
    <p:spTree>
      <p:nvGrpSpPr>
        <p:cNvPr id="1" name=""/>
        <p:cNvGrpSpPr/>
        <p:nvPr/>
      </p:nvGrpSpPr>
      <p:grpSpPr>
        <a:xfrm>
          <a:off x="0" y="0"/>
          <a:ext cx="0" cy="0"/>
          <a:chOff x="0" y="0"/>
          <a:chExt cx="0" cy="0"/>
        </a:xfrm>
      </p:grpSpPr>
      <p:sp>
        <p:nvSpPr>
          <p:cNvPr id="2" name="Τίτλος 1"/>
          <p:cNvSpPr>
            <a:spLocks noGrp="1"/>
          </p:cNvSpPr>
          <p:nvPr>
            <p:ph type="title" hasCustomPrompt="1"/>
          </p:nvPr>
        </p:nvSpPr>
        <p:spPr>
          <a:xfrm>
            <a:off x="432000" y="432000"/>
            <a:ext cx="11340000" cy="432000"/>
          </a:xfrm>
        </p:spPr>
        <p:txBody>
          <a:bodyPr rtlCol="0"/>
          <a:lstStyle>
            <a:lvl1pPr>
              <a:defRPr>
                <a:solidFill>
                  <a:schemeClr val="tx1">
                    <a:lumMod val="75000"/>
                    <a:lumOff val="25000"/>
                  </a:schemeClr>
                </a:solidFill>
              </a:defRPr>
            </a:lvl1pPr>
          </a:lstStyle>
          <a:p>
            <a:pPr rtl="0"/>
            <a:r>
              <a:rPr lang="el-GR" noProof="0"/>
              <a:t>Κάντε κλικ για να επεξεργαστείτε τον τίτλο υποδείγματος</a:t>
            </a:r>
            <a:endParaRPr lang="el-GR" noProof="0" dirty="0"/>
          </a:p>
        </p:txBody>
      </p:sp>
      <p:sp>
        <p:nvSpPr>
          <p:cNvPr id="3" name="Θέση περιεχομένου 2"/>
          <p:cNvSpPr>
            <a:spLocks noGrp="1"/>
          </p:cNvSpPr>
          <p:nvPr>
            <p:ph idx="1" hasCustomPrompt="1"/>
          </p:nvPr>
        </p:nvSpPr>
        <p:spPr>
          <a:xfrm>
            <a:off x="432000" y="1152000"/>
            <a:ext cx="2160000" cy="5039250"/>
          </a:xfrm>
        </p:spPr>
        <p:txBody>
          <a:bodyPr rtlCol="0"/>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rtl="0"/>
            <a:r>
              <a:rPr lang="el-GR" noProof="0"/>
              <a:t>Επεξεργασία στυλ υποδείγματος κειμένου</a:t>
            </a:r>
          </a:p>
          <a:p>
            <a:pPr lvl="1" rtl="0"/>
            <a:r>
              <a:rPr lang="el-GR" noProof="0"/>
              <a:t>Δεύτερου επιπέδου</a:t>
            </a:r>
          </a:p>
          <a:p>
            <a:pPr lvl="2" rtl="0"/>
            <a:r>
              <a:rPr lang="el-GR" noProof="0"/>
              <a:t>Τρίτου επιπέδου</a:t>
            </a:r>
          </a:p>
          <a:p>
            <a:pPr lvl="3" rtl="0"/>
            <a:r>
              <a:rPr lang="el-GR" noProof="0"/>
              <a:t>Τέταρτου επιπέδου</a:t>
            </a:r>
          </a:p>
          <a:p>
            <a:pPr lvl="4" rtl="0"/>
            <a:r>
              <a:rPr lang="el-GR" noProof="0"/>
              <a:t>Πέμπτου επιπέδου</a:t>
            </a:r>
            <a:endParaRPr lang="el-GR" noProof="0" dirty="0"/>
          </a:p>
        </p:txBody>
      </p:sp>
      <p:sp>
        <p:nvSpPr>
          <p:cNvPr id="7" name="Θέση υποσέλιδου 6"/>
          <p:cNvSpPr>
            <a:spLocks noGrp="1"/>
          </p:cNvSpPr>
          <p:nvPr>
            <p:ph type="ftr" sz="quarter" idx="10"/>
          </p:nvPr>
        </p:nvSpPr>
        <p:spPr/>
        <p:txBody>
          <a:bodyPr rtlCol="0"/>
          <a:lstStyle>
            <a:lvl1pPr>
              <a:defRPr>
                <a:solidFill>
                  <a:schemeClr val="tx1">
                    <a:lumMod val="75000"/>
                    <a:lumOff val="25000"/>
                  </a:schemeClr>
                </a:solidFill>
              </a:defRPr>
            </a:lvl1pPr>
          </a:lstStyle>
          <a:p>
            <a:pPr rtl="0"/>
            <a:r>
              <a:rPr lang="el-GR" noProof="0" dirty="0"/>
              <a:t>Προσθέστε υποσέλιδο</a:t>
            </a:r>
          </a:p>
        </p:txBody>
      </p:sp>
      <p:sp>
        <p:nvSpPr>
          <p:cNvPr id="8" name="Σύμβολο κράτησης αριθμού διαφάνειας 7"/>
          <p:cNvSpPr>
            <a:spLocks noGrp="1"/>
          </p:cNvSpPr>
          <p:nvPr>
            <p:ph type="sldNum" sz="quarter" idx="11"/>
          </p:nvPr>
        </p:nvSpPr>
        <p:spPr/>
        <p:txBody>
          <a:bodyPr rtlCol="0"/>
          <a:lstStyle>
            <a:lvl1pPr>
              <a:defRPr>
                <a:solidFill>
                  <a:schemeClr val="tx1">
                    <a:lumMod val="75000"/>
                    <a:lumOff val="25000"/>
                  </a:schemeClr>
                </a:solidFill>
              </a:defRPr>
            </a:lvl1pPr>
          </a:lstStyle>
          <a:p>
            <a:pPr rtl="0"/>
            <a:fld id="{19B51A1E-902D-48AF-9020-955120F399B6}" type="slidenum">
              <a:rPr lang="el-GR" noProof="0" smtClean="0"/>
              <a:pPr rtl="0"/>
              <a:t>‹#›</a:t>
            </a:fld>
            <a:endParaRPr lang="el-GR" noProof="0" dirty="0"/>
          </a:p>
        </p:txBody>
      </p:sp>
      <p:sp>
        <p:nvSpPr>
          <p:cNvPr id="5" name="Θέση κειμένου 4"/>
          <p:cNvSpPr>
            <a:spLocks noGrp="1"/>
          </p:cNvSpPr>
          <p:nvPr>
            <p:ph type="body" sz="quarter" idx="12" hasCustomPrompt="1"/>
          </p:nvPr>
        </p:nvSpPr>
        <p:spPr>
          <a:xfrm>
            <a:off x="2726412" y="1152525"/>
            <a:ext cx="2160588" cy="5038725"/>
          </a:xfrm>
        </p:spPr>
        <p:txBody>
          <a:bodyPr rtlCol="0"/>
          <a:lstStyle/>
          <a:p>
            <a:pPr lvl="0" rtl="0"/>
            <a:r>
              <a:rPr lang="el-GR" noProof="0"/>
              <a:t>Επεξεργασία στυλ υποδείγματος κειμένου</a:t>
            </a:r>
          </a:p>
          <a:p>
            <a:pPr lvl="1" rtl="0"/>
            <a:r>
              <a:rPr lang="el-GR" noProof="0"/>
              <a:t>Δεύτερου επιπέδου</a:t>
            </a:r>
          </a:p>
          <a:p>
            <a:pPr lvl="2" rtl="0"/>
            <a:r>
              <a:rPr lang="el-GR" noProof="0"/>
              <a:t>Τρίτου επιπέδου</a:t>
            </a:r>
          </a:p>
          <a:p>
            <a:pPr lvl="3" rtl="0"/>
            <a:r>
              <a:rPr lang="el-GR" noProof="0"/>
              <a:t>Τέταρτου επιπέδου</a:t>
            </a:r>
          </a:p>
          <a:p>
            <a:pPr lvl="4" rtl="0"/>
            <a:r>
              <a:rPr lang="el-GR" noProof="0"/>
              <a:t>Πέμπτου επιπέδου</a:t>
            </a:r>
            <a:endParaRPr lang="el-GR" noProof="0" dirty="0"/>
          </a:p>
        </p:txBody>
      </p:sp>
      <p:sp>
        <p:nvSpPr>
          <p:cNvPr id="13" name="Θέση κειμένου 12"/>
          <p:cNvSpPr>
            <a:spLocks noGrp="1"/>
          </p:cNvSpPr>
          <p:nvPr>
            <p:ph type="body" sz="quarter" idx="13" hasCustomPrompt="1"/>
          </p:nvPr>
        </p:nvSpPr>
        <p:spPr>
          <a:xfrm>
            <a:off x="5021412" y="1152525"/>
            <a:ext cx="2160588" cy="5038725"/>
          </a:xfrm>
        </p:spPr>
        <p:txBody>
          <a:bodyPr rtlCol="0"/>
          <a:lstStyle/>
          <a:p>
            <a:pPr lvl="0" rtl="0"/>
            <a:r>
              <a:rPr lang="el-GR" noProof="0"/>
              <a:t>Επεξεργασία στυλ υποδείγματος κειμένου</a:t>
            </a:r>
          </a:p>
          <a:p>
            <a:pPr lvl="1" rtl="0"/>
            <a:r>
              <a:rPr lang="el-GR" noProof="0"/>
              <a:t>Δεύτερου επιπέδου</a:t>
            </a:r>
          </a:p>
          <a:p>
            <a:pPr lvl="2" rtl="0"/>
            <a:r>
              <a:rPr lang="el-GR" noProof="0"/>
              <a:t>Τρίτου επιπέδου</a:t>
            </a:r>
          </a:p>
          <a:p>
            <a:pPr lvl="3" rtl="0"/>
            <a:r>
              <a:rPr lang="el-GR" noProof="0"/>
              <a:t>Τέταρτου επιπέδου</a:t>
            </a:r>
          </a:p>
          <a:p>
            <a:pPr lvl="4" rtl="0"/>
            <a:r>
              <a:rPr lang="el-GR" noProof="0"/>
              <a:t>Πέμπτου επιπέδου</a:t>
            </a:r>
            <a:endParaRPr lang="el-GR" noProof="0" dirty="0"/>
          </a:p>
        </p:txBody>
      </p:sp>
      <p:sp>
        <p:nvSpPr>
          <p:cNvPr id="15" name="Θέση κειμένου 14"/>
          <p:cNvSpPr>
            <a:spLocks noGrp="1"/>
          </p:cNvSpPr>
          <p:nvPr>
            <p:ph type="body" sz="quarter" idx="14" hasCustomPrompt="1"/>
          </p:nvPr>
        </p:nvSpPr>
        <p:spPr>
          <a:xfrm>
            <a:off x="7316412" y="1148060"/>
            <a:ext cx="2160588" cy="5038725"/>
          </a:xfrm>
        </p:spPr>
        <p:txBody>
          <a:bodyPr rtlCol="0"/>
          <a:lstStyle/>
          <a:p>
            <a:pPr lvl="0" rtl="0"/>
            <a:r>
              <a:rPr lang="el-GR" noProof="0"/>
              <a:t>Επεξεργασία στυλ υποδείγματος κειμένου</a:t>
            </a:r>
          </a:p>
          <a:p>
            <a:pPr lvl="1" rtl="0"/>
            <a:r>
              <a:rPr lang="el-GR" noProof="0"/>
              <a:t>Δεύτερου επιπέδου</a:t>
            </a:r>
          </a:p>
          <a:p>
            <a:pPr lvl="2" rtl="0"/>
            <a:r>
              <a:rPr lang="el-GR" noProof="0"/>
              <a:t>Τρίτου επιπέδου</a:t>
            </a:r>
          </a:p>
          <a:p>
            <a:pPr lvl="3" rtl="0"/>
            <a:r>
              <a:rPr lang="el-GR" noProof="0"/>
              <a:t>Τέταρτου επιπέδου</a:t>
            </a:r>
          </a:p>
          <a:p>
            <a:pPr lvl="4" rtl="0"/>
            <a:r>
              <a:rPr lang="el-GR" noProof="0"/>
              <a:t>Πέμπτου επιπέδου</a:t>
            </a:r>
            <a:endParaRPr lang="el-GR" noProof="0" dirty="0"/>
          </a:p>
        </p:txBody>
      </p:sp>
      <p:sp>
        <p:nvSpPr>
          <p:cNvPr id="17" name="Θέση κειμένου 16"/>
          <p:cNvSpPr>
            <a:spLocks noGrp="1"/>
          </p:cNvSpPr>
          <p:nvPr>
            <p:ph type="body" sz="quarter" idx="15" hasCustomPrompt="1"/>
          </p:nvPr>
        </p:nvSpPr>
        <p:spPr>
          <a:xfrm>
            <a:off x="9611412" y="1152525"/>
            <a:ext cx="2160588" cy="5038725"/>
          </a:xfrm>
        </p:spPr>
        <p:txBody>
          <a:bodyPr rtlCol="0"/>
          <a:lstStyle/>
          <a:p>
            <a:pPr lvl="0" rtl="0"/>
            <a:r>
              <a:rPr lang="el-GR" noProof="0"/>
              <a:t>Επεξεργασία στυλ υποδείγματος κειμένου</a:t>
            </a:r>
          </a:p>
          <a:p>
            <a:pPr lvl="1" rtl="0"/>
            <a:r>
              <a:rPr lang="el-GR" noProof="0"/>
              <a:t>Δεύτερου επιπέδου</a:t>
            </a:r>
          </a:p>
          <a:p>
            <a:pPr lvl="2" rtl="0"/>
            <a:r>
              <a:rPr lang="el-GR" noProof="0"/>
              <a:t>Τρίτου επιπέδου</a:t>
            </a:r>
          </a:p>
          <a:p>
            <a:pPr lvl="3" rtl="0"/>
            <a:r>
              <a:rPr lang="el-GR" noProof="0"/>
              <a:t>Τέταρτου επιπέδου</a:t>
            </a:r>
          </a:p>
          <a:p>
            <a:pPr lvl="4" rtl="0"/>
            <a:r>
              <a:rPr lang="el-GR" noProof="0"/>
              <a:t>Πέμπτου επιπέδου</a:t>
            </a:r>
            <a:endParaRPr lang="el-GR" noProof="0"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Σύγκριση">
    <p:spTree>
      <p:nvGrpSpPr>
        <p:cNvPr id="1" name=""/>
        <p:cNvGrpSpPr/>
        <p:nvPr/>
      </p:nvGrpSpPr>
      <p:grpSpPr>
        <a:xfrm>
          <a:off x="0" y="0"/>
          <a:ext cx="0" cy="0"/>
          <a:chOff x="0" y="0"/>
          <a:chExt cx="0" cy="0"/>
        </a:xfrm>
      </p:grpSpPr>
      <p:sp>
        <p:nvSpPr>
          <p:cNvPr id="2" name="Τίτλος 1"/>
          <p:cNvSpPr>
            <a:spLocks noGrp="1"/>
          </p:cNvSpPr>
          <p:nvPr>
            <p:ph type="title" hasCustomPrompt="1"/>
          </p:nvPr>
        </p:nvSpPr>
        <p:spPr>
          <a:xfrm>
            <a:off x="432000" y="432000"/>
            <a:ext cx="11340000" cy="432000"/>
          </a:xfrm>
        </p:spPr>
        <p:txBody>
          <a:bodyPr rtlCol="0"/>
          <a:lstStyle>
            <a:lvl1pPr>
              <a:defRPr>
                <a:solidFill>
                  <a:schemeClr val="tx1">
                    <a:lumMod val="75000"/>
                    <a:lumOff val="25000"/>
                  </a:schemeClr>
                </a:solidFill>
              </a:defRPr>
            </a:lvl1pPr>
          </a:lstStyle>
          <a:p>
            <a:pPr rtl="0"/>
            <a:r>
              <a:rPr lang="el-GR" noProof="0"/>
              <a:t>Κάντε κλικ για να επεξεργαστείτε τον τίτλο υποδείγματος</a:t>
            </a:r>
            <a:endParaRPr lang="el-GR" noProof="0" dirty="0"/>
          </a:p>
        </p:txBody>
      </p:sp>
      <p:sp>
        <p:nvSpPr>
          <p:cNvPr id="3" name="Θέση κειμένου 2"/>
          <p:cNvSpPr>
            <a:spLocks noGrp="1"/>
          </p:cNvSpPr>
          <p:nvPr>
            <p:ph type="body" idx="1" hasCustomPrompt="1"/>
          </p:nvPr>
        </p:nvSpPr>
        <p:spPr>
          <a:xfrm>
            <a:off x="432000" y="1152000"/>
            <a:ext cx="5472000" cy="360000"/>
          </a:xfrm>
        </p:spPr>
        <p:txBody>
          <a:bodyPr rtlCol="0" anchor="t"/>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el-GR" noProof="0"/>
              <a:t>Επεξεργασία στυλ υποδείγματος κειμένου</a:t>
            </a:r>
          </a:p>
        </p:txBody>
      </p:sp>
      <p:sp>
        <p:nvSpPr>
          <p:cNvPr id="4" name="Θέση περιεχομένου 3"/>
          <p:cNvSpPr>
            <a:spLocks noGrp="1"/>
          </p:cNvSpPr>
          <p:nvPr>
            <p:ph sz="half" idx="2" hasCustomPrompt="1"/>
          </p:nvPr>
        </p:nvSpPr>
        <p:spPr>
          <a:xfrm>
            <a:off x="432000" y="1584000"/>
            <a:ext cx="5472000" cy="4608000"/>
          </a:xfrm>
        </p:spPr>
        <p:txBody>
          <a:bodyPr rtlCol="0"/>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rtl="0"/>
            <a:r>
              <a:rPr lang="el-GR" noProof="0"/>
              <a:t>Επεξεργασία στυλ υποδείγματος κειμένου</a:t>
            </a:r>
          </a:p>
          <a:p>
            <a:pPr lvl="1" rtl="0"/>
            <a:r>
              <a:rPr lang="el-GR" noProof="0"/>
              <a:t>Δεύτερου επιπέδου</a:t>
            </a:r>
          </a:p>
          <a:p>
            <a:pPr lvl="2" rtl="0"/>
            <a:r>
              <a:rPr lang="el-GR" noProof="0"/>
              <a:t>Τρίτου επιπέδου</a:t>
            </a:r>
          </a:p>
          <a:p>
            <a:pPr lvl="3" rtl="0"/>
            <a:r>
              <a:rPr lang="el-GR" noProof="0"/>
              <a:t>Τέταρτου επιπέδου</a:t>
            </a:r>
          </a:p>
          <a:p>
            <a:pPr lvl="4" rtl="0"/>
            <a:r>
              <a:rPr lang="el-GR" noProof="0"/>
              <a:t>Πέμπτου επιπέδου</a:t>
            </a:r>
            <a:endParaRPr lang="el-GR" noProof="0" dirty="0"/>
          </a:p>
        </p:txBody>
      </p:sp>
      <p:sp>
        <p:nvSpPr>
          <p:cNvPr id="10" name="Θέση υποσέλιδου 9"/>
          <p:cNvSpPr>
            <a:spLocks noGrp="1"/>
          </p:cNvSpPr>
          <p:nvPr>
            <p:ph type="ftr" sz="quarter" idx="10"/>
          </p:nvPr>
        </p:nvSpPr>
        <p:spPr/>
        <p:txBody>
          <a:bodyPr rtlCol="0"/>
          <a:lstStyle>
            <a:lvl1pPr>
              <a:defRPr>
                <a:solidFill>
                  <a:schemeClr val="tx1">
                    <a:lumMod val="75000"/>
                    <a:lumOff val="25000"/>
                  </a:schemeClr>
                </a:solidFill>
              </a:defRPr>
            </a:lvl1pPr>
          </a:lstStyle>
          <a:p>
            <a:pPr rtl="0"/>
            <a:r>
              <a:rPr lang="el-GR" noProof="0" dirty="0"/>
              <a:t>Προσθέστε υποσέλιδο</a:t>
            </a:r>
          </a:p>
        </p:txBody>
      </p:sp>
      <p:sp>
        <p:nvSpPr>
          <p:cNvPr id="11" name="Σύμβολο κράτησης θέσης αριθμού διαφάνειας 10"/>
          <p:cNvSpPr>
            <a:spLocks noGrp="1"/>
          </p:cNvSpPr>
          <p:nvPr>
            <p:ph type="sldNum" sz="quarter" idx="11"/>
          </p:nvPr>
        </p:nvSpPr>
        <p:spPr/>
        <p:txBody>
          <a:bodyPr rtlCol="0"/>
          <a:lstStyle>
            <a:lvl1pPr>
              <a:defRPr>
                <a:solidFill>
                  <a:schemeClr val="tx1">
                    <a:lumMod val="75000"/>
                    <a:lumOff val="25000"/>
                  </a:schemeClr>
                </a:solidFill>
              </a:defRPr>
            </a:lvl1pPr>
          </a:lstStyle>
          <a:p>
            <a:pPr rtl="0"/>
            <a:fld id="{19B51A1E-902D-48AF-9020-955120F399B6}" type="slidenum">
              <a:rPr lang="el-GR" noProof="0" smtClean="0"/>
              <a:pPr rtl="0"/>
              <a:t>‹#›</a:t>
            </a:fld>
            <a:endParaRPr lang="el-GR" noProof="0" dirty="0"/>
          </a:p>
        </p:txBody>
      </p:sp>
      <p:sp>
        <p:nvSpPr>
          <p:cNvPr id="8" name="Θέση κειμένου 7"/>
          <p:cNvSpPr>
            <a:spLocks noGrp="1"/>
          </p:cNvSpPr>
          <p:nvPr>
            <p:ph type="body" sz="quarter" idx="12" hasCustomPrompt="1"/>
          </p:nvPr>
        </p:nvSpPr>
        <p:spPr>
          <a:xfrm>
            <a:off x="6299887" y="1584325"/>
            <a:ext cx="5472113" cy="4606925"/>
          </a:xfrm>
        </p:spPr>
        <p:txBody>
          <a:bodyPr rtlCol="0"/>
          <a:lstStyle/>
          <a:p>
            <a:pPr lvl="0" rtl="0"/>
            <a:r>
              <a:rPr lang="el-GR" noProof="0"/>
              <a:t>Επεξεργασία στυλ υποδείγματος κειμένου</a:t>
            </a:r>
          </a:p>
          <a:p>
            <a:pPr lvl="1" rtl="0"/>
            <a:r>
              <a:rPr lang="el-GR" noProof="0"/>
              <a:t>Δεύτερου επιπέδου</a:t>
            </a:r>
          </a:p>
          <a:p>
            <a:pPr lvl="2" rtl="0"/>
            <a:r>
              <a:rPr lang="el-GR" noProof="0"/>
              <a:t>Τρίτου επιπέδου</a:t>
            </a:r>
          </a:p>
          <a:p>
            <a:pPr lvl="3" rtl="0"/>
            <a:r>
              <a:rPr lang="el-GR" noProof="0"/>
              <a:t>Τέταρτου επιπέδου</a:t>
            </a:r>
          </a:p>
          <a:p>
            <a:pPr lvl="4" rtl="0"/>
            <a:r>
              <a:rPr lang="el-GR" noProof="0"/>
              <a:t>Πέμπτου επιπέδου</a:t>
            </a:r>
            <a:endParaRPr lang="el-GR" noProof="0" dirty="0"/>
          </a:p>
        </p:txBody>
      </p:sp>
      <p:sp>
        <p:nvSpPr>
          <p:cNvPr id="12" name="Θέση κειμένου 11"/>
          <p:cNvSpPr>
            <a:spLocks noGrp="1"/>
          </p:cNvSpPr>
          <p:nvPr>
            <p:ph type="body" sz="quarter" idx="13" hasCustomPrompt="1"/>
          </p:nvPr>
        </p:nvSpPr>
        <p:spPr>
          <a:xfrm>
            <a:off x="6300000" y="1152525"/>
            <a:ext cx="5472000" cy="358775"/>
          </a:xfrm>
        </p:spPr>
        <p:txBody>
          <a:bodyPr rtlCol="0"/>
          <a:lstStyle>
            <a:lvl1pPr marL="0" indent="0">
              <a:buNone/>
              <a:defRPr sz="2400" b="1"/>
            </a:lvl1pPr>
          </a:lstStyle>
          <a:p>
            <a:pPr lvl="0" rtl="0"/>
            <a:r>
              <a:rPr lang="el-GR" noProof="0"/>
              <a:t>Επεξεργασία στυλ υποδείγματος κειμένου</a:t>
            </a:r>
          </a:p>
        </p:txBody>
      </p:sp>
      <p:cxnSp>
        <p:nvCxnSpPr>
          <p:cNvPr id="9" name="Ευθεία γραμμή σύνδεσης 8"/>
          <p:cNvCxnSpPr/>
          <p:nvPr userDrawn="1"/>
        </p:nvCxnSpPr>
        <p:spPr>
          <a:xfrm>
            <a:off x="6101944" y="2185851"/>
            <a:ext cx="0" cy="2627309"/>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Μόνο τίτλος">
    <p:spTree>
      <p:nvGrpSpPr>
        <p:cNvPr id="1" name=""/>
        <p:cNvGrpSpPr/>
        <p:nvPr/>
      </p:nvGrpSpPr>
      <p:grpSpPr>
        <a:xfrm>
          <a:off x="0" y="0"/>
          <a:ext cx="0" cy="0"/>
          <a:chOff x="0" y="0"/>
          <a:chExt cx="0" cy="0"/>
        </a:xfrm>
      </p:grpSpPr>
      <p:sp>
        <p:nvSpPr>
          <p:cNvPr id="2" name="Τίτλος 1"/>
          <p:cNvSpPr>
            <a:spLocks noGrp="1"/>
          </p:cNvSpPr>
          <p:nvPr>
            <p:ph type="title" hasCustomPrompt="1"/>
          </p:nvPr>
        </p:nvSpPr>
        <p:spPr/>
        <p:txBody>
          <a:bodyPr rtlCol="0"/>
          <a:lstStyle>
            <a:lvl1pPr>
              <a:defRPr>
                <a:solidFill>
                  <a:schemeClr val="tx1">
                    <a:lumMod val="75000"/>
                    <a:lumOff val="25000"/>
                  </a:schemeClr>
                </a:solidFill>
              </a:defRPr>
            </a:lvl1pPr>
          </a:lstStyle>
          <a:p>
            <a:pPr rtl="0"/>
            <a:r>
              <a:rPr lang="el-GR" noProof="0"/>
              <a:t>Κάντε κλικ για να επεξεργαστείτε τον τίτλο υποδείγματος</a:t>
            </a:r>
            <a:endParaRPr lang="el-GR" noProof="0" dirty="0"/>
          </a:p>
        </p:txBody>
      </p:sp>
      <p:sp>
        <p:nvSpPr>
          <p:cNvPr id="6" name="Θέση υποσέλιδου 5"/>
          <p:cNvSpPr>
            <a:spLocks noGrp="1"/>
          </p:cNvSpPr>
          <p:nvPr>
            <p:ph type="ftr" sz="quarter" idx="10"/>
          </p:nvPr>
        </p:nvSpPr>
        <p:spPr/>
        <p:txBody>
          <a:bodyPr rtlCol="0"/>
          <a:lstStyle>
            <a:lvl1pPr>
              <a:defRPr>
                <a:solidFill>
                  <a:schemeClr val="tx1">
                    <a:lumMod val="75000"/>
                    <a:lumOff val="25000"/>
                  </a:schemeClr>
                </a:solidFill>
              </a:defRPr>
            </a:lvl1pPr>
          </a:lstStyle>
          <a:p>
            <a:pPr rtl="0"/>
            <a:r>
              <a:rPr lang="el-GR" noProof="0"/>
              <a:t>Προσθέστε υποσέλιδο</a:t>
            </a:r>
            <a:endParaRPr lang="el-GR" noProof="0" dirty="0"/>
          </a:p>
        </p:txBody>
      </p:sp>
      <p:sp>
        <p:nvSpPr>
          <p:cNvPr id="7" name="Θέση αριθμού διαφάνειας 6"/>
          <p:cNvSpPr>
            <a:spLocks noGrp="1"/>
          </p:cNvSpPr>
          <p:nvPr>
            <p:ph type="sldNum" sz="quarter" idx="11"/>
          </p:nvPr>
        </p:nvSpPr>
        <p:spPr/>
        <p:txBody>
          <a:bodyPr rtlCol="0"/>
          <a:lstStyle>
            <a:lvl1pPr>
              <a:defRPr>
                <a:solidFill>
                  <a:schemeClr val="tx1">
                    <a:lumMod val="75000"/>
                    <a:lumOff val="25000"/>
                  </a:schemeClr>
                </a:solidFill>
              </a:defRPr>
            </a:lvl1pPr>
          </a:lstStyle>
          <a:p>
            <a:pPr rtl="0"/>
            <a:fld id="{19B51A1E-902D-48AF-9020-955120F399B6}" type="slidenum">
              <a:rPr lang="el-GR" noProof="0" smtClean="0"/>
              <a:pPr rtl="0"/>
              <a:t>‹#›</a:t>
            </a:fld>
            <a:endParaRPr lang="el-GR" noProof="0" dirty="0"/>
          </a:p>
        </p:txBody>
      </p:sp>
      <p:sp>
        <p:nvSpPr>
          <p:cNvPr id="5" name="Θέση κειμένου 5"/>
          <p:cNvSpPr>
            <a:spLocks noGrp="1"/>
          </p:cNvSpPr>
          <p:nvPr>
            <p:ph type="body" sz="quarter" idx="32" hasCustomPrompt="1"/>
          </p:nvPr>
        </p:nvSpPr>
        <p:spPr>
          <a:xfrm>
            <a:off x="431800" y="1008000"/>
            <a:ext cx="11339513" cy="360000"/>
          </a:xfrm>
        </p:spPr>
        <p:txBody>
          <a:bodyPr rtlCol="0"/>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rtl="0"/>
            <a:r>
              <a:rPr lang="el-GR" noProof="0" dirty="0"/>
              <a:t>Υπότιτλος</a:t>
            </a: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Κενό">
    <p:spTree>
      <p:nvGrpSpPr>
        <p:cNvPr id="1" name=""/>
        <p:cNvGrpSpPr/>
        <p:nvPr/>
      </p:nvGrpSpPr>
      <p:grpSpPr>
        <a:xfrm>
          <a:off x="0" y="0"/>
          <a:ext cx="0" cy="0"/>
          <a:chOff x="0" y="0"/>
          <a:chExt cx="0" cy="0"/>
        </a:xfrm>
      </p:grpSpPr>
      <p:sp>
        <p:nvSpPr>
          <p:cNvPr id="5" name="Θέση υποσέλιδου 4"/>
          <p:cNvSpPr>
            <a:spLocks noGrp="1"/>
          </p:cNvSpPr>
          <p:nvPr>
            <p:ph type="ftr" sz="quarter" idx="10"/>
          </p:nvPr>
        </p:nvSpPr>
        <p:spPr/>
        <p:txBody>
          <a:bodyPr rtlCol="0"/>
          <a:lstStyle>
            <a:lvl1pPr>
              <a:defRPr>
                <a:solidFill>
                  <a:schemeClr val="tx1">
                    <a:lumMod val="75000"/>
                    <a:lumOff val="25000"/>
                  </a:schemeClr>
                </a:solidFill>
              </a:defRPr>
            </a:lvl1pPr>
          </a:lstStyle>
          <a:p>
            <a:pPr rtl="0"/>
            <a:r>
              <a:rPr lang="el-GR" noProof="0"/>
              <a:t>Προσθέστε υποσέλιδο</a:t>
            </a:r>
            <a:endParaRPr lang="el-GR" noProof="0" dirty="0"/>
          </a:p>
        </p:txBody>
      </p:sp>
      <p:sp>
        <p:nvSpPr>
          <p:cNvPr id="6" name="Θέση αριθμού διαφάνειας 5"/>
          <p:cNvSpPr>
            <a:spLocks noGrp="1"/>
          </p:cNvSpPr>
          <p:nvPr>
            <p:ph type="sldNum" sz="quarter" idx="11"/>
          </p:nvPr>
        </p:nvSpPr>
        <p:spPr/>
        <p:txBody>
          <a:bodyPr rtlCol="0"/>
          <a:lstStyle>
            <a:lvl1pPr>
              <a:defRPr>
                <a:solidFill>
                  <a:schemeClr val="tx1">
                    <a:lumMod val="75000"/>
                    <a:lumOff val="25000"/>
                  </a:schemeClr>
                </a:solidFill>
              </a:defRPr>
            </a:lvl1pPr>
          </a:lstStyle>
          <a:p>
            <a:pPr rtl="0"/>
            <a:fld id="{19B51A1E-902D-48AF-9020-955120F399B6}" type="slidenum">
              <a:rPr lang="el-GR" noProof="0" smtClean="0"/>
              <a:pPr rtl="0"/>
              <a:t>‹#›</a:t>
            </a:fld>
            <a:endParaRPr lang="el-GR" noProof="0" dirty="0"/>
          </a:p>
        </p:txBody>
      </p:sp>
      <p:sp>
        <p:nvSpPr>
          <p:cNvPr id="2" name="Τίτλος 1"/>
          <p:cNvSpPr>
            <a:spLocks noGrp="1"/>
          </p:cNvSpPr>
          <p:nvPr>
            <p:ph type="title" hasCustomPrompt="1"/>
          </p:nvPr>
        </p:nvSpPr>
        <p:spPr/>
        <p:txBody>
          <a:bodyPr rtlCol="0"/>
          <a:lstStyle/>
          <a:p>
            <a:pPr rtl="0"/>
            <a:r>
              <a:rPr lang="el-GR" noProof="0"/>
              <a:t>Κάντε κλικ για να επεξεργαστείτε τον τίτλο υποδείγματος</a:t>
            </a:r>
            <a:endParaRPr lang="el-GR" noProof="0"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4_Διαφάνεια τίτλου">
    <p:spTree>
      <p:nvGrpSpPr>
        <p:cNvPr id="1" name=""/>
        <p:cNvGrpSpPr/>
        <p:nvPr/>
      </p:nvGrpSpPr>
      <p:grpSpPr>
        <a:xfrm>
          <a:off x="0" y="0"/>
          <a:ext cx="0" cy="0"/>
          <a:chOff x="0" y="0"/>
          <a:chExt cx="0" cy="0"/>
        </a:xfrm>
      </p:grpSpPr>
      <p:sp>
        <p:nvSpPr>
          <p:cNvPr id="12" name="Θέση εικόνας 10"/>
          <p:cNvSpPr>
            <a:spLocks noGrp="1"/>
          </p:cNvSpPr>
          <p:nvPr>
            <p:ph type="pic" sz="quarter" idx="13" hasCustomPrompt="1"/>
          </p:nvPr>
        </p:nvSpPr>
        <p:spPr>
          <a:xfrm>
            <a:off x="0" y="0"/>
            <a:ext cx="12192000" cy="6778800"/>
          </a:xfrm>
          <a:solidFill>
            <a:schemeClr val="bg1">
              <a:lumMod val="95000"/>
            </a:schemeClr>
          </a:solidFill>
        </p:spPr>
        <p:txBody>
          <a:bodyPr tIns="1116000" rIns="0" rtlCol="0" anchor="t"/>
          <a:lstStyle>
            <a:lvl1pPr marL="0" indent="0" algn="ctr">
              <a:buNone/>
              <a:defRPr/>
            </a:lvl1pPr>
          </a:lstStyle>
          <a:p>
            <a:pPr rtl="0"/>
            <a:r>
              <a:rPr lang="el-GR" noProof="0" dirty="0"/>
              <a:t>Εισαγάγετε ή μεταφέρετε και αποθέστε τη φωτογραφία σας</a:t>
            </a:r>
          </a:p>
        </p:txBody>
      </p:sp>
      <p:sp>
        <p:nvSpPr>
          <p:cNvPr id="13" name="Ορθογώνιο 12"/>
          <p:cNvSpPr/>
          <p:nvPr userDrawn="1"/>
        </p:nvSpPr>
        <p:spPr>
          <a:xfrm>
            <a:off x="0" y="6780458"/>
            <a:ext cx="12192000" cy="775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
        <p:nvSpPr>
          <p:cNvPr id="14" name="Ορθογώνιο 13"/>
          <p:cNvSpPr/>
          <p:nvPr userDrawn="1"/>
        </p:nvSpPr>
        <p:spPr>
          <a:xfrm>
            <a:off x="0" y="6780458"/>
            <a:ext cx="12204000" cy="3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
        <p:nvSpPr>
          <p:cNvPr id="2" name="Τίτλος 1"/>
          <p:cNvSpPr>
            <a:spLocks noGrp="1"/>
          </p:cNvSpPr>
          <p:nvPr>
            <p:ph type="ctrTitle" hasCustomPrompt="1"/>
          </p:nvPr>
        </p:nvSpPr>
        <p:spPr>
          <a:xfrm>
            <a:off x="144000" y="144000"/>
            <a:ext cx="4860000" cy="6480000"/>
          </a:xfrm>
          <a:solidFill>
            <a:schemeClr val="bg1"/>
          </a:solidFill>
          <a:ln>
            <a:noFill/>
          </a:ln>
        </p:spPr>
        <p:txBody>
          <a:bodyPr lIns="432000" tIns="72000" rIns="288000" bIns="2448000" rtlCol="0" anchor="b"/>
          <a:lstStyle>
            <a:lvl1pPr algn="l">
              <a:defRPr sz="5500">
                <a:solidFill>
                  <a:schemeClr val="tx1">
                    <a:lumMod val="75000"/>
                    <a:lumOff val="25000"/>
                  </a:schemeClr>
                </a:solidFill>
              </a:defRPr>
            </a:lvl1pPr>
          </a:lstStyle>
          <a:p>
            <a:pPr rtl="0"/>
            <a:r>
              <a:rPr lang="el-GR" noProof="0" dirty="0"/>
              <a:t>Ευχαριστούμε</a:t>
            </a:r>
          </a:p>
        </p:txBody>
      </p:sp>
      <p:sp>
        <p:nvSpPr>
          <p:cNvPr id="3" name="Υπότιτλος 2"/>
          <p:cNvSpPr>
            <a:spLocks noGrp="1"/>
          </p:cNvSpPr>
          <p:nvPr>
            <p:ph type="subTitle" idx="1" hasCustomPrompt="1"/>
          </p:nvPr>
        </p:nvSpPr>
        <p:spPr>
          <a:xfrm>
            <a:off x="1038224" y="4504149"/>
            <a:ext cx="3349381" cy="252000"/>
          </a:xfrm>
          <a:noFill/>
        </p:spPr>
        <p:txBody>
          <a:bodyPr lIns="0" tIns="0" rIns="0" bIns="0" rtlCol="0" anchor="t"/>
          <a:lstStyle>
            <a:lvl1pPr marL="0" indent="0" algn="l">
              <a:buNone/>
              <a:defRPr sz="1800">
                <a:solidFill>
                  <a:schemeClr val="tx1">
                    <a:lumMod val="75000"/>
                    <a:lumOff val="2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rtl="0"/>
            <a:r>
              <a:rPr lang="el-GR" noProof="0" dirty="0"/>
              <a:t>Πλήρες όνομα</a:t>
            </a:r>
          </a:p>
        </p:txBody>
      </p:sp>
      <p:sp>
        <p:nvSpPr>
          <p:cNvPr id="5" name="Θέση κειμένου 4"/>
          <p:cNvSpPr>
            <a:spLocks noGrp="1"/>
          </p:cNvSpPr>
          <p:nvPr>
            <p:ph type="body" sz="quarter" idx="15" hasCustomPrompt="1"/>
          </p:nvPr>
        </p:nvSpPr>
        <p:spPr>
          <a:xfrm>
            <a:off x="1038224" y="4908147"/>
            <a:ext cx="3349381" cy="252000"/>
          </a:xfrm>
        </p:spPr>
        <p:txBody>
          <a:bodyPr rtlCol="0"/>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rtl="0"/>
            <a:r>
              <a:rPr lang="el-GR" noProof="0" dirty="0"/>
              <a:t>Τηλέφωνο</a:t>
            </a:r>
          </a:p>
        </p:txBody>
      </p:sp>
      <p:sp>
        <p:nvSpPr>
          <p:cNvPr id="11" name="Θέση κειμένου 10"/>
          <p:cNvSpPr>
            <a:spLocks noGrp="1"/>
          </p:cNvSpPr>
          <p:nvPr>
            <p:ph type="body" sz="quarter" idx="16" hasCustomPrompt="1"/>
          </p:nvPr>
        </p:nvSpPr>
        <p:spPr>
          <a:xfrm>
            <a:off x="1038631" y="5312145"/>
            <a:ext cx="3349381" cy="252000"/>
          </a:xfrm>
        </p:spPr>
        <p:txBody>
          <a:bodyPr rtlCol="0"/>
          <a:lstStyle>
            <a:lvl1pPr marL="0" indent="0">
              <a:buNone/>
              <a:defRPr/>
            </a:lvl1pPr>
          </a:lstStyle>
          <a:p>
            <a:pPr lvl="0" rtl="0"/>
            <a:r>
              <a:rPr lang="el-GR" noProof="0" dirty="0"/>
              <a:t>Email</a:t>
            </a:r>
          </a:p>
        </p:txBody>
      </p:sp>
      <p:sp>
        <p:nvSpPr>
          <p:cNvPr id="16" name="Θέση κειμένου 15"/>
          <p:cNvSpPr>
            <a:spLocks noGrp="1"/>
          </p:cNvSpPr>
          <p:nvPr>
            <p:ph type="body" sz="quarter" idx="17" hasCustomPrompt="1"/>
          </p:nvPr>
        </p:nvSpPr>
        <p:spPr>
          <a:xfrm>
            <a:off x="1026094" y="5715370"/>
            <a:ext cx="3350644" cy="252413"/>
          </a:xfrm>
        </p:spPr>
        <p:txBody>
          <a:bodyPr rtlCol="0"/>
          <a:lstStyle>
            <a:lvl1pPr marL="0" indent="0">
              <a:buNone/>
              <a:defRPr/>
            </a:lvl1pPr>
          </a:lstStyle>
          <a:p>
            <a:pPr lvl="0" rtl="0"/>
            <a:r>
              <a:rPr lang="el-GR" noProof="0" dirty="0"/>
              <a:t>Τοποθεσία Web</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Διαφάνεια τίτλου">
    <p:spTree>
      <p:nvGrpSpPr>
        <p:cNvPr id="1" name=""/>
        <p:cNvGrpSpPr/>
        <p:nvPr/>
      </p:nvGrpSpPr>
      <p:grpSpPr>
        <a:xfrm>
          <a:off x="0" y="0"/>
          <a:ext cx="0" cy="0"/>
          <a:chOff x="0" y="0"/>
          <a:chExt cx="0" cy="0"/>
        </a:xfrm>
      </p:grpSpPr>
      <p:sp>
        <p:nvSpPr>
          <p:cNvPr id="11" name="Θέση εικόνας 10"/>
          <p:cNvSpPr>
            <a:spLocks noGrp="1"/>
          </p:cNvSpPr>
          <p:nvPr>
            <p:ph type="pic" sz="quarter" idx="13" hasCustomPrompt="1"/>
          </p:nvPr>
        </p:nvSpPr>
        <p:spPr>
          <a:xfrm>
            <a:off x="0" y="0"/>
            <a:ext cx="12192000" cy="6013450"/>
          </a:xfrm>
          <a:solidFill>
            <a:schemeClr val="bg1">
              <a:lumMod val="95000"/>
            </a:schemeClr>
          </a:solidFill>
        </p:spPr>
        <p:txBody>
          <a:bodyPr lIns="576000" tIns="0" rIns="36000" bIns="0" rtlCol="0" anchor="ctr"/>
          <a:lstStyle>
            <a:lvl1pPr marL="0" indent="0" algn="l">
              <a:buNone/>
              <a:defRPr/>
            </a:lvl1pPr>
          </a:lstStyle>
          <a:p>
            <a:pPr rtl="0"/>
            <a:r>
              <a:rPr lang="el-GR" noProof="0" dirty="0"/>
              <a:t>Εισαγάγετε ή μεταφέρετε και αποθέστε τη φωτογραφία σας</a:t>
            </a:r>
          </a:p>
        </p:txBody>
      </p:sp>
      <p:sp>
        <p:nvSpPr>
          <p:cNvPr id="2" name="Τίτλος 1"/>
          <p:cNvSpPr>
            <a:spLocks noGrp="1"/>
          </p:cNvSpPr>
          <p:nvPr>
            <p:ph type="ctrTitle" hasCustomPrompt="1"/>
          </p:nvPr>
        </p:nvSpPr>
        <p:spPr>
          <a:xfrm>
            <a:off x="7189200" y="163897"/>
            <a:ext cx="4860000" cy="5724000"/>
          </a:xfrm>
          <a:solidFill>
            <a:schemeClr val="bg1"/>
          </a:solidFill>
          <a:ln>
            <a:noFill/>
          </a:ln>
        </p:spPr>
        <p:txBody>
          <a:bodyPr lIns="432000" tIns="72000" rIns="288000" bIns="1404000" rtlCol="0" anchor="b"/>
          <a:lstStyle>
            <a:lvl1pPr algn="l">
              <a:defRPr sz="4500">
                <a:solidFill>
                  <a:schemeClr val="tx1">
                    <a:lumMod val="75000"/>
                    <a:lumOff val="25000"/>
                  </a:schemeClr>
                </a:solidFill>
              </a:defRPr>
            </a:lvl1pPr>
          </a:lstStyle>
          <a:p>
            <a:pPr rtl="0"/>
            <a:r>
              <a:rPr lang="el-GR" noProof="0" dirty="0"/>
              <a:t>Τίτλος διαφάνειας διαχωρισμού</a:t>
            </a:r>
          </a:p>
        </p:txBody>
      </p:sp>
      <p:sp>
        <p:nvSpPr>
          <p:cNvPr id="3" name="Υπότιτλος 2"/>
          <p:cNvSpPr>
            <a:spLocks noGrp="1"/>
          </p:cNvSpPr>
          <p:nvPr>
            <p:ph type="subTitle" idx="1" hasCustomPrompt="1"/>
          </p:nvPr>
        </p:nvSpPr>
        <p:spPr>
          <a:xfrm>
            <a:off x="7652806" y="4837186"/>
            <a:ext cx="3932788" cy="750814"/>
          </a:xfrm>
          <a:noFill/>
        </p:spPr>
        <p:txBody>
          <a:bodyPr lIns="0" tIns="0" rIns="0" bIns="0" rtlCol="0" anchor="t"/>
          <a:lstStyle>
            <a:lvl1pPr marL="0" indent="0" algn="l">
              <a:buNone/>
              <a:defRPr sz="1800">
                <a:solidFill>
                  <a:schemeClr val="tx1">
                    <a:lumMod val="75000"/>
                    <a:lumOff val="2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rtl="0"/>
            <a:r>
              <a:rPr lang="el-GR" noProof="0"/>
              <a:t>Κάντε κλικ για να επεξεργαστείτε τον υπότιτλο του υποδείγματος</a:t>
            </a:r>
            <a:endParaRPr lang="el-GR" noProof="0" dirty="0"/>
          </a:p>
        </p:txBody>
      </p:sp>
      <p:sp>
        <p:nvSpPr>
          <p:cNvPr id="5" name="Θέση αριθμού διαφάνειας 4"/>
          <p:cNvSpPr>
            <a:spLocks noGrp="1"/>
          </p:cNvSpPr>
          <p:nvPr>
            <p:ph type="sldNum" sz="quarter" idx="11"/>
          </p:nvPr>
        </p:nvSpPr>
        <p:spPr/>
        <p:txBody>
          <a:bodyPr rtlCol="0"/>
          <a:lstStyle/>
          <a:p>
            <a:pPr rtl="0"/>
            <a:fld id="{19B51A1E-902D-48AF-9020-955120F399B6}" type="slidenum">
              <a:rPr lang="el-GR" noProof="0" smtClean="0"/>
              <a:pPr rtl="0"/>
              <a:t>‹#›</a:t>
            </a:fld>
            <a:endParaRPr lang="el-GR" noProof="0" dirty="0"/>
          </a:p>
        </p:txBody>
      </p:sp>
      <p:sp>
        <p:nvSpPr>
          <p:cNvPr id="9" name="Θέση υποσέλιδου 8"/>
          <p:cNvSpPr>
            <a:spLocks noGrp="1"/>
          </p:cNvSpPr>
          <p:nvPr>
            <p:ph type="ftr" sz="quarter" idx="12"/>
          </p:nvPr>
        </p:nvSpPr>
        <p:spPr/>
        <p:txBody>
          <a:bodyPr rtlCol="0"/>
          <a:lstStyle/>
          <a:p>
            <a:pPr rtl="0"/>
            <a:r>
              <a:rPr lang="el-GR" noProof="0"/>
              <a:t>Προσθέστε υποσέλιδο</a:t>
            </a:r>
            <a:endParaRPr lang="el-GR" noProof="0" dirty="0"/>
          </a:p>
        </p:txBody>
      </p:sp>
      <p:sp>
        <p:nvSpPr>
          <p:cNvPr id="8" name="Θέση εικόνας 5"/>
          <p:cNvSpPr>
            <a:spLocks noGrp="1"/>
          </p:cNvSpPr>
          <p:nvPr>
            <p:ph type="pic" sz="quarter" idx="14" hasCustomPrompt="1"/>
          </p:nvPr>
        </p:nvSpPr>
        <p:spPr>
          <a:xfrm>
            <a:off x="7652806" y="764519"/>
            <a:ext cx="3932788" cy="1872000"/>
          </a:xfrm>
          <a:solidFill>
            <a:schemeClr val="bg1">
              <a:lumMod val="95000"/>
            </a:schemeClr>
          </a:solidFill>
        </p:spPr>
        <p:txBody>
          <a:bodyPr rtlCol="0" anchor="ctr"/>
          <a:lstStyle>
            <a:lvl1pPr marL="0" indent="0" algn="ctr">
              <a:buNone/>
              <a:defRPr/>
            </a:lvl1pPr>
          </a:lstStyle>
          <a:p>
            <a:pPr rtl="0"/>
            <a:r>
              <a:rPr lang="el-GR" noProof="0"/>
              <a:t>Κάντε κλικ στο εικονίδιο για να προσθέσετε εικόνα</a:t>
            </a:r>
            <a:endParaRPr lang="el-GR" noProof="0"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Διαφάνεια τίτλου">
    <p:spTree>
      <p:nvGrpSpPr>
        <p:cNvPr id="1" name=""/>
        <p:cNvGrpSpPr/>
        <p:nvPr/>
      </p:nvGrpSpPr>
      <p:grpSpPr>
        <a:xfrm>
          <a:off x="0" y="0"/>
          <a:ext cx="0" cy="0"/>
          <a:chOff x="0" y="0"/>
          <a:chExt cx="0" cy="0"/>
        </a:xfrm>
      </p:grpSpPr>
      <p:sp>
        <p:nvSpPr>
          <p:cNvPr id="4" name="Ορθογώνιο 3"/>
          <p:cNvSpPr/>
          <p:nvPr userDrawn="1"/>
        </p:nvSpPr>
        <p:spPr>
          <a:xfrm>
            <a:off x="0" y="0"/>
            <a:ext cx="12192000" cy="60134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
        <p:nvSpPr>
          <p:cNvPr id="2" name="Τίτλος 1"/>
          <p:cNvSpPr>
            <a:spLocks noGrp="1"/>
          </p:cNvSpPr>
          <p:nvPr>
            <p:ph type="ctrTitle" hasCustomPrompt="1"/>
          </p:nvPr>
        </p:nvSpPr>
        <p:spPr>
          <a:xfrm>
            <a:off x="7189200" y="163897"/>
            <a:ext cx="4860000" cy="5724000"/>
          </a:xfrm>
          <a:solidFill>
            <a:schemeClr val="bg1"/>
          </a:solidFill>
          <a:ln>
            <a:noFill/>
          </a:ln>
        </p:spPr>
        <p:txBody>
          <a:bodyPr lIns="432000" tIns="72000" rIns="288000" bIns="1404000" rtlCol="0" anchor="b"/>
          <a:lstStyle>
            <a:lvl1pPr algn="l">
              <a:defRPr sz="4500">
                <a:solidFill>
                  <a:schemeClr val="tx1">
                    <a:lumMod val="75000"/>
                    <a:lumOff val="25000"/>
                  </a:schemeClr>
                </a:solidFill>
              </a:defRPr>
            </a:lvl1pPr>
          </a:lstStyle>
          <a:p>
            <a:pPr rtl="0"/>
            <a:r>
              <a:rPr lang="el-GR" noProof="0" dirty="0"/>
              <a:t>Κάντε κλικ για να επεξεργαστείτε τον τίτλο σας</a:t>
            </a:r>
          </a:p>
        </p:txBody>
      </p:sp>
      <p:sp>
        <p:nvSpPr>
          <p:cNvPr id="3" name="Υπότιτλος 2"/>
          <p:cNvSpPr>
            <a:spLocks noGrp="1"/>
          </p:cNvSpPr>
          <p:nvPr>
            <p:ph type="subTitle" idx="1" hasCustomPrompt="1"/>
          </p:nvPr>
        </p:nvSpPr>
        <p:spPr>
          <a:xfrm>
            <a:off x="7652806" y="4837186"/>
            <a:ext cx="3932788" cy="750814"/>
          </a:xfrm>
          <a:noFill/>
        </p:spPr>
        <p:txBody>
          <a:bodyPr lIns="0" tIns="0" rIns="0" bIns="0" rtlCol="0" anchor="t"/>
          <a:lstStyle>
            <a:lvl1pPr marL="0" indent="0" algn="l">
              <a:buNone/>
              <a:defRPr sz="1800">
                <a:solidFill>
                  <a:schemeClr val="tx1">
                    <a:lumMod val="75000"/>
                    <a:lumOff val="2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rtl="0"/>
            <a:r>
              <a:rPr lang="el-GR" noProof="0"/>
              <a:t>Κάντε κλικ για να επεξεργαστείτε τον υπότιτλο του υποδείγματος</a:t>
            </a:r>
            <a:endParaRPr lang="el-GR" noProof="0" dirty="0"/>
          </a:p>
        </p:txBody>
      </p:sp>
      <p:sp>
        <p:nvSpPr>
          <p:cNvPr id="5" name="Θέση αριθμού διαφάνειας 4"/>
          <p:cNvSpPr>
            <a:spLocks noGrp="1"/>
          </p:cNvSpPr>
          <p:nvPr>
            <p:ph type="sldNum" sz="quarter" idx="11"/>
          </p:nvPr>
        </p:nvSpPr>
        <p:spPr/>
        <p:txBody>
          <a:bodyPr rtlCol="0"/>
          <a:lstStyle/>
          <a:p>
            <a:pPr rtl="0"/>
            <a:fld id="{19B51A1E-902D-48AF-9020-955120F399B6}" type="slidenum">
              <a:rPr lang="el-GR" noProof="0" smtClean="0"/>
              <a:pPr rtl="0"/>
              <a:t>‹#›</a:t>
            </a:fld>
            <a:endParaRPr lang="el-GR" noProof="0" dirty="0"/>
          </a:p>
        </p:txBody>
      </p:sp>
      <p:sp>
        <p:nvSpPr>
          <p:cNvPr id="9" name="Θέση υποσέλιδου 8"/>
          <p:cNvSpPr>
            <a:spLocks noGrp="1"/>
          </p:cNvSpPr>
          <p:nvPr>
            <p:ph type="ftr" sz="quarter" idx="12"/>
          </p:nvPr>
        </p:nvSpPr>
        <p:spPr/>
        <p:txBody>
          <a:bodyPr rtlCol="0"/>
          <a:lstStyle/>
          <a:p>
            <a:pPr rtl="0"/>
            <a:r>
              <a:rPr lang="el-GR" noProof="0"/>
              <a:t>Προσθέστε υποσέλιδο</a:t>
            </a:r>
            <a:endParaRPr lang="el-GR" noProof="0" dirty="0"/>
          </a:p>
        </p:txBody>
      </p:sp>
      <p:sp>
        <p:nvSpPr>
          <p:cNvPr id="12" name="Θέση εικόνας 5"/>
          <p:cNvSpPr>
            <a:spLocks noGrp="1"/>
          </p:cNvSpPr>
          <p:nvPr>
            <p:ph type="pic" sz="quarter" idx="16" hasCustomPrompt="1"/>
          </p:nvPr>
        </p:nvSpPr>
        <p:spPr>
          <a:xfrm>
            <a:off x="7652806" y="764519"/>
            <a:ext cx="1872000" cy="1872000"/>
          </a:xfrm>
          <a:solidFill>
            <a:schemeClr val="bg1">
              <a:lumMod val="95000"/>
            </a:schemeClr>
          </a:solidFill>
        </p:spPr>
        <p:txBody>
          <a:bodyPr rtlCol="0" anchor="ctr"/>
          <a:lstStyle>
            <a:lvl1pPr marL="0" indent="0" algn="ctr">
              <a:buNone/>
              <a:defRPr/>
            </a:lvl1pPr>
          </a:lstStyle>
          <a:p>
            <a:pPr rtl="0"/>
            <a:r>
              <a:rPr lang="el-GR" noProof="0"/>
              <a:t>Κάντε κλικ στο εικονίδιο για να προσθέσετε εικόνα</a:t>
            </a:r>
            <a:endParaRPr lang="el-GR" noProof="0" dirty="0"/>
          </a:p>
        </p:txBody>
      </p:sp>
      <p:sp>
        <p:nvSpPr>
          <p:cNvPr id="13" name="Θέση εικόνας 5"/>
          <p:cNvSpPr>
            <a:spLocks noGrp="1"/>
          </p:cNvSpPr>
          <p:nvPr>
            <p:ph type="pic" sz="quarter" idx="17" hasCustomPrompt="1"/>
          </p:nvPr>
        </p:nvSpPr>
        <p:spPr>
          <a:xfrm>
            <a:off x="9713594" y="764519"/>
            <a:ext cx="1872000" cy="1872000"/>
          </a:xfrm>
          <a:solidFill>
            <a:schemeClr val="bg1">
              <a:lumMod val="95000"/>
            </a:schemeClr>
          </a:solidFill>
        </p:spPr>
        <p:txBody>
          <a:bodyPr rtlCol="0" anchor="ctr"/>
          <a:lstStyle>
            <a:lvl1pPr marL="0" indent="0" algn="ctr">
              <a:buNone/>
              <a:defRPr/>
            </a:lvl1pPr>
          </a:lstStyle>
          <a:p>
            <a:pPr rtl="0"/>
            <a:r>
              <a:rPr lang="el-GR" noProof="0"/>
              <a:t>Κάντε κλικ στο εικονίδιο για να προσθέσετε εικόνα</a:t>
            </a:r>
            <a:endParaRPr lang="el-GR" noProof="0" dirty="0"/>
          </a:p>
        </p:txBody>
      </p:sp>
      <p:sp>
        <p:nvSpPr>
          <p:cNvPr id="16" name="Θέση κειμένου 15"/>
          <p:cNvSpPr>
            <a:spLocks noGrp="1"/>
          </p:cNvSpPr>
          <p:nvPr>
            <p:ph type="body" sz="quarter" idx="18" hasCustomPrompt="1"/>
          </p:nvPr>
        </p:nvSpPr>
        <p:spPr>
          <a:xfrm>
            <a:off x="424800" y="3327399"/>
            <a:ext cx="6350000" cy="2560498"/>
          </a:xfrm>
        </p:spPr>
        <p:txBody>
          <a:bodyPr rtlCol="0"/>
          <a:lstStyle/>
          <a:p>
            <a:pPr lvl="0" rtl="0"/>
            <a:r>
              <a:rPr lang="el-GR" noProof="0"/>
              <a:t>Επεξεργασία στυλ υποδείγματος κειμένου</a:t>
            </a:r>
          </a:p>
          <a:p>
            <a:pPr lvl="1" rtl="0"/>
            <a:r>
              <a:rPr lang="el-GR" noProof="0"/>
              <a:t>Δεύτερου επιπέδου</a:t>
            </a:r>
          </a:p>
          <a:p>
            <a:pPr lvl="2" rtl="0"/>
            <a:r>
              <a:rPr lang="el-GR" noProof="0"/>
              <a:t>Τρίτου επιπέδου</a:t>
            </a:r>
          </a:p>
          <a:p>
            <a:pPr lvl="3" rtl="0"/>
            <a:r>
              <a:rPr lang="el-GR" noProof="0"/>
              <a:t>Τέταρτου επιπέδου</a:t>
            </a:r>
          </a:p>
          <a:p>
            <a:pPr lvl="4" rtl="0"/>
            <a:r>
              <a:rPr lang="el-GR" noProof="0"/>
              <a:t>Πέμπτου επιπέδου</a:t>
            </a:r>
            <a:endParaRPr lang="el-GR" noProof="0"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Μόνο τίτλος">
    <p:spTree>
      <p:nvGrpSpPr>
        <p:cNvPr id="1" name=""/>
        <p:cNvGrpSpPr/>
        <p:nvPr/>
      </p:nvGrpSpPr>
      <p:grpSpPr>
        <a:xfrm>
          <a:off x="0" y="0"/>
          <a:ext cx="0" cy="0"/>
          <a:chOff x="0" y="0"/>
          <a:chExt cx="0" cy="0"/>
        </a:xfrm>
      </p:grpSpPr>
      <p:sp>
        <p:nvSpPr>
          <p:cNvPr id="2" name="Τίτλος 1"/>
          <p:cNvSpPr>
            <a:spLocks noGrp="1"/>
          </p:cNvSpPr>
          <p:nvPr>
            <p:ph type="title" hasCustomPrompt="1"/>
          </p:nvPr>
        </p:nvSpPr>
        <p:spPr/>
        <p:txBody>
          <a:bodyPr rtlCol="0"/>
          <a:lstStyle>
            <a:lvl1pPr>
              <a:defRPr>
                <a:solidFill>
                  <a:schemeClr val="tx1">
                    <a:lumMod val="75000"/>
                    <a:lumOff val="25000"/>
                  </a:schemeClr>
                </a:solidFill>
              </a:defRPr>
            </a:lvl1pPr>
          </a:lstStyle>
          <a:p>
            <a:pPr rtl="0"/>
            <a:r>
              <a:rPr lang="el-GR" noProof="0"/>
              <a:t>Κάντε κλικ για να επεξεργαστείτε τον τίτλο υποδείγματος</a:t>
            </a:r>
            <a:endParaRPr lang="el-GR" noProof="0" dirty="0"/>
          </a:p>
        </p:txBody>
      </p:sp>
      <p:sp>
        <p:nvSpPr>
          <p:cNvPr id="6" name="Θέση υποσέλιδου 5"/>
          <p:cNvSpPr>
            <a:spLocks noGrp="1"/>
          </p:cNvSpPr>
          <p:nvPr>
            <p:ph type="ftr" sz="quarter" idx="10"/>
          </p:nvPr>
        </p:nvSpPr>
        <p:spPr/>
        <p:txBody>
          <a:bodyPr rtlCol="0"/>
          <a:lstStyle>
            <a:lvl1pPr>
              <a:defRPr>
                <a:solidFill>
                  <a:schemeClr val="tx1">
                    <a:lumMod val="75000"/>
                    <a:lumOff val="25000"/>
                  </a:schemeClr>
                </a:solidFill>
              </a:defRPr>
            </a:lvl1pPr>
          </a:lstStyle>
          <a:p>
            <a:pPr rtl="0"/>
            <a:r>
              <a:rPr lang="el-GR" noProof="0"/>
              <a:t>Προσθέστε υποσέλιδο</a:t>
            </a:r>
            <a:endParaRPr lang="el-GR" noProof="0" dirty="0"/>
          </a:p>
        </p:txBody>
      </p:sp>
      <p:sp>
        <p:nvSpPr>
          <p:cNvPr id="7" name="Θέση αριθμού διαφάνειας 6"/>
          <p:cNvSpPr>
            <a:spLocks noGrp="1"/>
          </p:cNvSpPr>
          <p:nvPr>
            <p:ph type="sldNum" sz="quarter" idx="11"/>
          </p:nvPr>
        </p:nvSpPr>
        <p:spPr/>
        <p:txBody>
          <a:bodyPr rtlCol="0"/>
          <a:lstStyle>
            <a:lvl1pPr>
              <a:defRPr>
                <a:solidFill>
                  <a:schemeClr val="tx1">
                    <a:lumMod val="75000"/>
                    <a:lumOff val="25000"/>
                  </a:schemeClr>
                </a:solidFill>
              </a:defRPr>
            </a:lvl1pPr>
          </a:lstStyle>
          <a:p>
            <a:pPr rtl="0"/>
            <a:fld id="{19B51A1E-902D-48AF-9020-955120F399B6}" type="slidenum">
              <a:rPr lang="el-GR" noProof="0" smtClean="0"/>
              <a:pPr rtl="0"/>
              <a:t>‹#›</a:t>
            </a:fld>
            <a:endParaRPr lang="el-GR" noProof="0" dirty="0"/>
          </a:p>
        </p:txBody>
      </p:sp>
      <p:sp>
        <p:nvSpPr>
          <p:cNvPr id="5" name="Θέση κειμένου 8"/>
          <p:cNvSpPr>
            <a:spLocks noGrp="1"/>
          </p:cNvSpPr>
          <p:nvPr>
            <p:ph type="body" sz="quarter" idx="17" hasCustomPrompt="1"/>
          </p:nvPr>
        </p:nvSpPr>
        <p:spPr>
          <a:xfrm>
            <a:off x="431800" y="3971432"/>
            <a:ext cx="1980000" cy="360000"/>
          </a:xfrm>
        </p:spPr>
        <p:txBody>
          <a:bodyPr rtlCol="0"/>
          <a:lstStyle>
            <a:lvl1pPr marL="0" indent="0" algn="ctr">
              <a:buFont typeface="Arial" panose="020B0604020202020204" pitchFamily="34" charset="0"/>
              <a:buNone/>
              <a:defRPr sz="1800">
                <a:solidFill>
                  <a:schemeClr val="tx1">
                    <a:lumMod val="75000"/>
                    <a:lumOff val="25000"/>
                  </a:schemeClr>
                </a:solidFill>
                <a:latin typeface="+mj-lt"/>
              </a:defRPr>
            </a:lvl1pPr>
          </a:lstStyle>
          <a:p>
            <a:pPr lvl="0" rtl="0"/>
            <a:r>
              <a:rPr lang="el-GR" noProof="0" dirty="0"/>
              <a:t>Κουκκίδα 1</a:t>
            </a:r>
          </a:p>
        </p:txBody>
      </p:sp>
      <p:sp>
        <p:nvSpPr>
          <p:cNvPr id="8" name="Θέση κειμένου 10"/>
          <p:cNvSpPr>
            <a:spLocks noGrp="1"/>
          </p:cNvSpPr>
          <p:nvPr>
            <p:ph type="body" sz="quarter" idx="18" hasCustomPrompt="1"/>
          </p:nvPr>
        </p:nvSpPr>
        <p:spPr>
          <a:xfrm>
            <a:off x="431800" y="4605832"/>
            <a:ext cx="1980000" cy="720000"/>
          </a:xfrm>
        </p:spPr>
        <p:txBody>
          <a:bodyPr rtlCol="0"/>
          <a:lstStyle>
            <a:lvl1pPr marL="0" indent="0" algn="ctr">
              <a:buNone/>
              <a:defRPr sz="1400">
                <a:solidFill>
                  <a:schemeClr val="tx1">
                    <a:lumMod val="75000"/>
                    <a:lumOff val="25000"/>
                  </a:schemeClr>
                </a:solidFill>
              </a:defRPr>
            </a:lvl1pPr>
          </a:lstStyle>
          <a:p>
            <a:pPr lvl="0" rtl="0"/>
            <a:r>
              <a:rPr lang="el-GR" noProof="0" dirty="0"/>
              <a:t>Περιγραφή κουκκίδας</a:t>
            </a:r>
          </a:p>
        </p:txBody>
      </p:sp>
      <p:sp>
        <p:nvSpPr>
          <p:cNvPr id="9" name="Θέση κειμένου 8"/>
          <p:cNvSpPr>
            <a:spLocks noGrp="1"/>
          </p:cNvSpPr>
          <p:nvPr>
            <p:ph type="body" sz="quarter" idx="33" hasCustomPrompt="1"/>
          </p:nvPr>
        </p:nvSpPr>
        <p:spPr>
          <a:xfrm>
            <a:off x="2771850" y="3971432"/>
            <a:ext cx="1980000" cy="360000"/>
          </a:xfrm>
        </p:spPr>
        <p:txBody>
          <a:bodyPr rtlCol="0"/>
          <a:lstStyle>
            <a:lvl1pPr marL="0" indent="0" algn="ctr">
              <a:buFont typeface="Arial" panose="020B0604020202020204" pitchFamily="34" charset="0"/>
              <a:buNone/>
              <a:defRPr sz="1800">
                <a:solidFill>
                  <a:schemeClr val="tx1">
                    <a:lumMod val="75000"/>
                    <a:lumOff val="25000"/>
                  </a:schemeClr>
                </a:solidFill>
                <a:latin typeface="+mj-lt"/>
              </a:defRPr>
            </a:lvl1pPr>
          </a:lstStyle>
          <a:p>
            <a:pPr lvl="0" rtl="0"/>
            <a:r>
              <a:rPr lang="el-GR" noProof="0" dirty="0"/>
              <a:t>Κουκκίδα 2</a:t>
            </a:r>
          </a:p>
        </p:txBody>
      </p:sp>
      <p:sp>
        <p:nvSpPr>
          <p:cNvPr id="10" name="Θέση κειμένου 10"/>
          <p:cNvSpPr>
            <a:spLocks noGrp="1"/>
          </p:cNvSpPr>
          <p:nvPr>
            <p:ph type="body" sz="quarter" idx="34" hasCustomPrompt="1"/>
          </p:nvPr>
        </p:nvSpPr>
        <p:spPr>
          <a:xfrm>
            <a:off x="2771850" y="4605832"/>
            <a:ext cx="1980000" cy="720000"/>
          </a:xfrm>
        </p:spPr>
        <p:txBody>
          <a:bodyPr rtlCol="0"/>
          <a:lstStyle>
            <a:lvl1pPr marL="0" indent="0" algn="ctr">
              <a:buNone/>
              <a:defRPr sz="1400">
                <a:solidFill>
                  <a:schemeClr val="tx1">
                    <a:lumMod val="75000"/>
                    <a:lumOff val="25000"/>
                  </a:schemeClr>
                </a:solidFill>
              </a:defRPr>
            </a:lvl1pPr>
          </a:lstStyle>
          <a:p>
            <a:pPr lvl="0" rtl="0"/>
            <a:r>
              <a:rPr lang="el-GR" noProof="0" dirty="0"/>
              <a:t>Περιγραφή κουκκίδας</a:t>
            </a:r>
          </a:p>
        </p:txBody>
      </p:sp>
      <p:sp>
        <p:nvSpPr>
          <p:cNvPr id="11" name="Θέση κειμένου 8"/>
          <p:cNvSpPr>
            <a:spLocks noGrp="1"/>
          </p:cNvSpPr>
          <p:nvPr>
            <p:ph type="body" sz="quarter" idx="35" hasCustomPrompt="1"/>
          </p:nvPr>
        </p:nvSpPr>
        <p:spPr>
          <a:xfrm>
            <a:off x="5111900" y="3971432"/>
            <a:ext cx="1980000" cy="360000"/>
          </a:xfrm>
        </p:spPr>
        <p:txBody>
          <a:bodyPr rtlCol="0"/>
          <a:lstStyle>
            <a:lvl1pPr marL="0" indent="0" algn="ctr">
              <a:buFont typeface="Arial" panose="020B0604020202020204" pitchFamily="34" charset="0"/>
              <a:buNone/>
              <a:defRPr sz="1800">
                <a:solidFill>
                  <a:schemeClr val="tx1">
                    <a:lumMod val="75000"/>
                    <a:lumOff val="25000"/>
                  </a:schemeClr>
                </a:solidFill>
                <a:latin typeface="+mj-lt"/>
              </a:defRPr>
            </a:lvl1pPr>
          </a:lstStyle>
          <a:p>
            <a:pPr lvl="0" rtl="0"/>
            <a:r>
              <a:rPr lang="el-GR" noProof="0" dirty="0"/>
              <a:t>Κουκκίδα 3</a:t>
            </a:r>
          </a:p>
        </p:txBody>
      </p:sp>
      <p:sp>
        <p:nvSpPr>
          <p:cNvPr id="12" name="Θέση κειμένου 10"/>
          <p:cNvSpPr>
            <a:spLocks noGrp="1"/>
          </p:cNvSpPr>
          <p:nvPr>
            <p:ph type="body" sz="quarter" idx="36" hasCustomPrompt="1"/>
          </p:nvPr>
        </p:nvSpPr>
        <p:spPr>
          <a:xfrm>
            <a:off x="5111900" y="4605832"/>
            <a:ext cx="1980000" cy="720000"/>
          </a:xfrm>
        </p:spPr>
        <p:txBody>
          <a:bodyPr rtlCol="0"/>
          <a:lstStyle>
            <a:lvl1pPr marL="0" indent="0" algn="ctr">
              <a:buNone/>
              <a:defRPr sz="1400">
                <a:solidFill>
                  <a:schemeClr val="tx1">
                    <a:lumMod val="75000"/>
                    <a:lumOff val="25000"/>
                  </a:schemeClr>
                </a:solidFill>
              </a:defRPr>
            </a:lvl1pPr>
          </a:lstStyle>
          <a:p>
            <a:pPr lvl="0" rtl="0"/>
            <a:r>
              <a:rPr lang="el-GR" noProof="0" dirty="0"/>
              <a:t>Περιγραφή κουκκίδας</a:t>
            </a:r>
          </a:p>
        </p:txBody>
      </p:sp>
      <p:sp>
        <p:nvSpPr>
          <p:cNvPr id="13" name="Θέση κειμένου 8"/>
          <p:cNvSpPr>
            <a:spLocks noGrp="1"/>
          </p:cNvSpPr>
          <p:nvPr>
            <p:ph type="body" sz="quarter" idx="37" hasCustomPrompt="1"/>
          </p:nvPr>
        </p:nvSpPr>
        <p:spPr>
          <a:xfrm>
            <a:off x="7451950" y="3971432"/>
            <a:ext cx="1980000" cy="360000"/>
          </a:xfrm>
        </p:spPr>
        <p:txBody>
          <a:bodyPr rtlCol="0"/>
          <a:lstStyle>
            <a:lvl1pPr marL="0" indent="0" algn="ctr">
              <a:buFont typeface="Arial" panose="020B0604020202020204" pitchFamily="34" charset="0"/>
              <a:buNone/>
              <a:defRPr sz="1800">
                <a:solidFill>
                  <a:schemeClr val="tx1">
                    <a:lumMod val="75000"/>
                    <a:lumOff val="25000"/>
                  </a:schemeClr>
                </a:solidFill>
                <a:latin typeface="+mj-lt"/>
              </a:defRPr>
            </a:lvl1pPr>
          </a:lstStyle>
          <a:p>
            <a:pPr lvl="0" rtl="0"/>
            <a:r>
              <a:rPr lang="el-GR" noProof="0" dirty="0"/>
              <a:t>Κουκκίδα 4</a:t>
            </a:r>
          </a:p>
        </p:txBody>
      </p:sp>
      <p:sp>
        <p:nvSpPr>
          <p:cNvPr id="14" name="Θέση κειμένου 10"/>
          <p:cNvSpPr>
            <a:spLocks noGrp="1"/>
          </p:cNvSpPr>
          <p:nvPr>
            <p:ph type="body" sz="quarter" idx="38" hasCustomPrompt="1"/>
          </p:nvPr>
        </p:nvSpPr>
        <p:spPr>
          <a:xfrm>
            <a:off x="7451950" y="4605832"/>
            <a:ext cx="1980000" cy="720000"/>
          </a:xfrm>
        </p:spPr>
        <p:txBody>
          <a:bodyPr rtlCol="0"/>
          <a:lstStyle>
            <a:lvl1pPr marL="0" indent="0" algn="ctr">
              <a:buNone/>
              <a:defRPr sz="1400">
                <a:solidFill>
                  <a:schemeClr val="tx1">
                    <a:lumMod val="75000"/>
                    <a:lumOff val="25000"/>
                  </a:schemeClr>
                </a:solidFill>
              </a:defRPr>
            </a:lvl1pPr>
          </a:lstStyle>
          <a:p>
            <a:pPr lvl="0" rtl="0"/>
            <a:r>
              <a:rPr lang="el-GR" noProof="0" dirty="0"/>
              <a:t>Περιγραφή κουκκίδας</a:t>
            </a:r>
          </a:p>
        </p:txBody>
      </p:sp>
      <p:sp>
        <p:nvSpPr>
          <p:cNvPr id="15" name="Θέση κειμένου 8"/>
          <p:cNvSpPr>
            <a:spLocks noGrp="1"/>
          </p:cNvSpPr>
          <p:nvPr>
            <p:ph type="body" sz="quarter" idx="39" hasCustomPrompt="1"/>
          </p:nvPr>
        </p:nvSpPr>
        <p:spPr>
          <a:xfrm>
            <a:off x="9792000" y="3971432"/>
            <a:ext cx="1980000" cy="360000"/>
          </a:xfrm>
        </p:spPr>
        <p:txBody>
          <a:bodyPr rtlCol="0"/>
          <a:lstStyle>
            <a:lvl1pPr marL="0" indent="0" algn="ctr">
              <a:buFont typeface="Arial" panose="020B0604020202020204" pitchFamily="34" charset="0"/>
              <a:buNone/>
              <a:defRPr sz="1800">
                <a:solidFill>
                  <a:schemeClr val="tx1">
                    <a:lumMod val="75000"/>
                    <a:lumOff val="25000"/>
                  </a:schemeClr>
                </a:solidFill>
                <a:latin typeface="+mj-lt"/>
              </a:defRPr>
            </a:lvl1pPr>
          </a:lstStyle>
          <a:p>
            <a:pPr lvl="0" rtl="0"/>
            <a:r>
              <a:rPr lang="el-GR" noProof="0" dirty="0"/>
              <a:t>Κουκκίδα 5</a:t>
            </a:r>
          </a:p>
        </p:txBody>
      </p:sp>
      <p:sp>
        <p:nvSpPr>
          <p:cNvPr id="16" name="Θέση κειμένου 10"/>
          <p:cNvSpPr>
            <a:spLocks noGrp="1"/>
          </p:cNvSpPr>
          <p:nvPr>
            <p:ph type="body" sz="quarter" idx="40" hasCustomPrompt="1"/>
          </p:nvPr>
        </p:nvSpPr>
        <p:spPr>
          <a:xfrm>
            <a:off x="9792000" y="4605832"/>
            <a:ext cx="1980000" cy="720000"/>
          </a:xfrm>
        </p:spPr>
        <p:txBody>
          <a:bodyPr rtlCol="0"/>
          <a:lstStyle>
            <a:lvl1pPr marL="0" indent="0" algn="ctr">
              <a:buNone/>
              <a:defRPr sz="1400">
                <a:solidFill>
                  <a:schemeClr val="tx1">
                    <a:lumMod val="75000"/>
                    <a:lumOff val="25000"/>
                  </a:schemeClr>
                </a:solidFill>
              </a:defRPr>
            </a:lvl1pPr>
          </a:lstStyle>
          <a:p>
            <a:pPr lvl="0" rtl="0"/>
            <a:r>
              <a:rPr lang="el-GR" noProof="0" dirty="0"/>
              <a:t>Περιγραφή κουκκίδας</a:t>
            </a:r>
          </a:p>
        </p:txBody>
      </p:sp>
      <p:sp>
        <p:nvSpPr>
          <p:cNvPr id="17" name="Θέση εικόνας 15"/>
          <p:cNvSpPr>
            <a:spLocks noGrp="1"/>
          </p:cNvSpPr>
          <p:nvPr>
            <p:ph type="pic" sz="quarter" idx="41" hasCustomPrompt="1"/>
          </p:nvPr>
        </p:nvSpPr>
        <p:spPr>
          <a:xfrm>
            <a:off x="683800" y="1981486"/>
            <a:ext cx="1476000" cy="1476000"/>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marL="266700" lvl="0" indent="-266700" algn="ctr" rtl="0"/>
            <a:r>
              <a:rPr lang="el-GR" noProof="0"/>
              <a:t>Κάντε κλικ στο εικονίδιο για να προσθέσετε εικόνα</a:t>
            </a:r>
            <a:endParaRPr lang="el-GR" noProof="0" dirty="0"/>
          </a:p>
        </p:txBody>
      </p:sp>
      <p:sp>
        <p:nvSpPr>
          <p:cNvPr id="18" name="Θέση εικόνας 15"/>
          <p:cNvSpPr>
            <a:spLocks noGrp="1"/>
          </p:cNvSpPr>
          <p:nvPr>
            <p:ph type="pic" sz="quarter" idx="42" hasCustomPrompt="1"/>
          </p:nvPr>
        </p:nvSpPr>
        <p:spPr>
          <a:xfrm>
            <a:off x="3023850" y="1981486"/>
            <a:ext cx="1476000" cy="1476000"/>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marL="266700" lvl="0" indent="-266700" algn="ctr" rtl="0"/>
            <a:r>
              <a:rPr lang="el-GR" noProof="0"/>
              <a:t>Κάντε κλικ στο εικονίδιο για να προσθέσετε εικόνα</a:t>
            </a:r>
            <a:endParaRPr lang="el-GR" noProof="0" dirty="0"/>
          </a:p>
        </p:txBody>
      </p:sp>
      <p:sp>
        <p:nvSpPr>
          <p:cNvPr id="19" name="Θέση εικόνας 15"/>
          <p:cNvSpPr>
            <a:spLocks noGrp="1"/>
          </p:cNvSpPr>
          <p:nvPr>
            <p:ph type="pic" sz="quarter" idx="43" hasCustomPrompt="1"/>
          </p:nvPr>
        </p:nvSpPr>
        <p:spPr>
          <a:xfrm>
            <a:off x="5363900" y="1981486"/>
            <a:ext cx="1476000" cy="1476000"/>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marL="266700" lvl="0" indent="-266700" algn="ctr" rtl="0"/>
            <a:r>
              <a:rPr lang="el-GR" noProof="0"/>
              <a:t>Κάντε κλικ στο εικονίδιο για να προσθέσετε εικόνα</a:t>
            </a:r>
            <a:endParaRPr lang="el-GR" noProof="0" dirty="0"/>
          </a:p>
        </p:txBody>
      </p:sp>
      <p:sp>
        <p:nvSpPr>
          <p:cNvPr id="20" name="Θέση εικόνας 15"/>
          <p:cNvSpPr>
            <a:spLocks noGrp="1"/>
          </p:cNvSpPr>
          <p:nvPr>
            <p:ph type="pic" sz="quarter" idx="44" hasCustomPrompt="1"/>
          </p:nvPr>
        </p:nvSpPr>
        <p:spPr>
          <a:xfrm>
            <a:off x="7703950" y="1981486"/>
            <a:ext cx="1476000" cy="1476000"/>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marL="266700" lvl="0" indent="-266700" algn="ctr" rtl="0"/>
            <a:r>
              <a:rPr lang="el-GR" noProof="0"/>
              <a:t>Κάντε κλικ στο εικονίδιο για να προσθέσετε εικόνα</a:t>
            </a:r>
            <a:endParaRPr lang="el-GR" noProof="0" dirty="0"/>
          </a:p>
        </p:txBody>
      </p:sp>
      <p:sp>
        <p:nvSpPr>
          <p:cNvPr id="21" name="Θέση εικόνας 15"/>
          <p:cNvSpPr>
            <a:spLocks noGrp="1"/>
          </p:cNvSpPr>
          <p:nvPr>
            <p:ph type="pic" sz="quarter" idx="45" hasCustomPrompt="1"/>
          </p:nvPr>
        </p:nvSpPr>
        <p:spPr>
          <a:xfrm>
            <a:off x="10044000" y="1981486"/>
            <a:ext cx="1476000" cy="1476000"/>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marL="266700" lvl="0" indent="-266700" algn="ctr" rtl="0"/>
            <a:r>
              <a:rPr lang="el-GR" noProof="0"/>
              <a:t>Κάντε κλικ στο εικονίδιο για να προσθέσετε εικόνα</a:t>
            </a:r>
            <a:endParaRPr lang="el-GR" noProof="0" dirty="0"/>
          </a:p>
        </p:txBody>
      </p:sp>
      <p:sp>
        <p:nvSpPr>
          <p:cNvPr id="22" name="Θέση κειμένου 5"/>
          <p:cNvSpPr>
            <a:spLocks noGrp="1"/>
          </p:cNvSpPr>
          <p:nvPr>
            <p:ph type="body" sz="quarter" idx="32" hasCustomPrompt="1"/>
          </p:nvPr>
        </p:nvSpPr>
        <p:spPr>
          <a:xfrm>
            <a:off x="431800" y="1008000"/>
            <a:ext cx="11339513" cy="360000"/>
          </a:xfrm>
        </p:spPr>
        <p:txBody>
          <a:bodyPr rtlCol="0"/>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rtl="0"/>
            <a:r>
              <a:rPr lang="el-GR" noProof="0" dirty="0"/>
              <a:t>Υπότιτλος</a:t>
            </a:r>
          </a:p>
        </p:txBody>
      </p:sp>
      <p:sp>
        <p:nvSpPr>
          <p:cNvPr id="23" name="Ορθογώνιο 6"/>
          <p:cNvSpPr/>
          <p:nvPr userDrawn="1"/>
        </p:nvSpPr>
        <p:spPr>
          <a:xfrm>
            <a:off x="7523950" y="3629494"/>
            <a:ext cx="1836000" cy="1440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
        <p:nvSpPr>
          <p:cNvPr id="24" name="Ορθογώνιο 6"/>
          <p:cNvSpPr/>
          <p:nvPr userDrawn="1"/>
        </p:nvSpPr>
        <p:spPr>
          <a:xfrm>
            <a:off x="9869900" y="3629494"/>
            <a:ext cx="1836000" cy="1440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
        <p:nvSpPr>
          <p:cNvPr id="25" name="Ορθογώνιο 6"/>
          <p:cNvSpPr/>
          <p:nvPr userDrawn="1"/>
        </p:nvSpPr>
        <p:spPr>
          <a:xfrm>
            <a:off x="503800" y="3629494"/>
            <a:ext cx="1836000" cy="1440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
        <p:nvSpPr>
          <p:cNvPr id="26" name="Ορθογώνιο 6"/>
          <p:cNvSpPr/>
          <p:nvPr userDrawn="1"/>
        </p:nvSpPr>
        <p:spPr>
          <a:xfrm>
            <a:off x="2843850" y="3629494"/>
            <a:ext cx="1836000" cy="1440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
        <p:nvSpPr>
          <p:cNvPr id="27" name="Ορθογώνιο 6"/>
          <p:cNvSpPr/>
          <p:nvPr userDrawn="1"/>
        </p:nvSpPr>
        <p:spPr>
          <a:xfrm>
            <a:off x="5178000" y="3629494"/>
            <a:ext cx="1836000" cy="1440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Μόνο τίτλος">
    <p:spTree>
      <p:nvGrpSpPr>
        <p:cNvPr id="1" name=""/>
        <p:cNvGrpSpPr/>
        <p:nvPr/>
      </p:nvGrpSpPr>
      <p:grpSpPr>
        <a:xfrm>
          <a:off x="0" y="0"/>
          <a:ext cx="0" cy="0"/>
          <a:chOff x="0" y="0"/>
          <a:chExt cx="0" cy="0"/>
        </a:xfrm>
      </p:grpSpPr>
      <p:sp>
        <p:nvSpPr>
          <p:cNvPr id="23" name="Θέση εικόνας 10"/>
          <p:cNvSpPr>
            <a:spLocks noGrp="1"/>
          </p:cNvSpPr>
          <p:nvPr>
            <p:ph type="pic" sz="quarter" idx="13" hasCustomPrompt="1"/>
          </p:nvPr>
        </p:nvSpPr>
        <p:spPr>
          <a:xfrm>
            <a:off x="143999" y="143998"/>
            <a:ext cx="4680001" cy="6480000"/>
          </a:xfrm>
          <a:solidFill>
            <a:schemeClr val="bg1">
              <a:lumMod val="95000"/>
            </a:schemeClr>
          </a:solidFill>
        </p:spPr>
        <p:txBody>
          <a:bodyPr lIns="576000" tIns="0" rIns="36000" bIns="0" rtlCol="0" anchor="ctr"/>
          <a:lstStyle>
            <a:lvl1pPr marL="0" indent="0" algn="l">
              <a:buNone/>
              <a:defRPr/>
            </a:lvl1pPr>
          </a:lstStyle>
          <a:p>
            <a:pPr rtl="0"/>
            <a:r>
              <a:rPr lang="el-GR" noProof="0" dirty="0"/>
              <a:t>Εισαγάγετε ή μεταφέρετε και αποθέστε τη φωτογραφία σας</a:t>
            </a:r>
          </a:p>
        </p:txBody>
      </p:sp>
      <p:sp>
        <p:nvSpPr>
          <p:cNvPr id="2" name="Τίτλος 1"/>
          <p:cNvSpPr>
            <a:spLocks noGrp="1"/>
          </p:cNvSpPr>
          <p:nvPr>
            <p:ph type="title" hasCustomPrompt="1"/>
          </p:nvPr>
        </p:nvSpPr>
        <p:spPr>
          <a:xfrm>
            <a:off x="5111900" y="432000"/>
            <a:ext cx="6660100" cy="432000"/>
          </a:xfrm>
        </p:spPr>
        <p:txBody>
          <a:bodyPr rtlCol="0"/>
          <a:lstStyle>
            <a:lvl1pPr>
              <a:defRPr sz="2300">
                <a:solidFill>
                  <a:schemeClr val="tx1">
                    <a:lumMod val="75000"/>
                    <a:lumOff val="25000"/>
                  </a:schemeClr>
                </a:solidFill>
              </a:defRPr>
            </a:lvl1pPr>
          </a:lstStyle>
          <a:p>
            <a:pPr rtl="0"/>
            <a:r>
              <a:rPr lang="el-GR" noProof="0"/>
              <a:t>Κάντε κλικ για να επεξεργαστείτε τον τίτλο υποδείγματος</a:t>
            </a:r>
            <a:endParaRPr lang="el-GR" noProof="0" dirty="0"/>
          </a:p>
        </p:txBody>
      </p:sp>
      <p:sp>
        <p:nvSpPr>
          <p:cNvPr id="6" name="Θέση υποσέλιδου 5"/>
          <p:cNvSpPr>
            <a:spLocks noGrp="1"/>
          </p:cNvSpPr>
          <p:nvPr>
            <p:ph type="ftr" sz="quarter" idx="10"/>
          </p:nvPr>
        </p:nvSpPr>
        <p:spPr/>
        <p:txBody>
          <a:bodyPr rtlCol="0"/>
          <a:lstStyle>
            <a:lvl1pPr>
              <a:defRPr>
                <a:solidFill>
                  <a:schemeClr val="tx1">
                    <a:lumMod val="75000"/>
                    <a:lumOff val="25000"/>
                  </a:schemeClr>
                </a:solidFill>
              </a:defRPr>
            </a:lvl1pPr>
          </a:lstStyle>
          <a:p>
            <a:pPr rtl="0"/>
            <a:r>
              <a:rPr lang="el-GR" noProof="0"/>
              <a:t>Προσθέστε υποσέλιδο</a:t>
            </a:r>
            <a:endParaRPr lang="el-GR" noProof="0" dirty="0"/>
          </a:p>
        </p:txBody>
      </p:sp>
      <p:sp>
        <p:nvSpPr>
          <p:cNvPr id="7" name="Θέση αριθμού διαφάνειας 6"/>
          <p:cNvSpPr>
            <a:spLocks noGrp="1"/>
          </p:cNvSpPr>
          <p:nvPr>
            <p:ph type="sldNum" sz="quarter" idx="11"/>
          </p:nvPr>
        </p:nvSpPr>
        <p:spPr/>
        <p:txBody>
          <a:bodyPr rtlCol="0"/>
          <a:lstStyle>
            <a:lvl1pPr>
              <a:defRPr>
                <a:solidFill>
                  <a:schemeClr val="tx1">
                    <a:lumMod val="75000"/>
                    <a:lumOff val="25000"/>
                  </a:schemeClr>
                </a:solidFill>
              </a:defRPr>
            </a:lvl1pPr>
          </a:lstStyle>
          <a:p>
            <a:pPr rtl="0"/>
            <a:fld id="{19B51A1E-902D-48AF-9020-955120F399B6}" type="slidenum">
              <a:rPr lang="el-GR" noProof="0" smtClean="0"/>
              <a:pPr rtl="0"/>
              <a:t>‹#›</a:t>
            </a:fld>
            <a:endParaRPr lang="el-GR" noProof="0" dirty="0"/>
          </a:p>
        </p:txBody>
      </p:sp>
      <p:sp>
        <p:nvSpPr>
          <p:cNvPr id="11" name="Θέση κειμένου 8"/>
          <p:cNvSpPr>
            <a:spLocks noGrp="1"/>
          </p:cNvSpPr>
          <p:nvPr>
            <p:ph type="body" sz="quarter" idx="35" hasCustomPrompt="1"/>
          </p:nvPr>
        </p:nvSpPr>
        <p:spPr>
          <a:xfrm>
            <a:off x="5111900" y="3971432"/>
            <a:ext cx="1980000" cy="360000"/>
          </a:xfrm>
        </p:spPr>
        <p:txBody>
          <a:bodyPr rtlCol="0"/>
          <a:lstStyle>
            <a:lvl1pPr marL="0" indent="0" algn="ctr">
              <a:buFont typeface="Arial" panose="020B0604020202020204" pitchFamily="34" charset="0"/>
              <a:buNone/>
              <a:defRPr sz="1800">
                <a:solidFill>
                  <a:schemeClr val="tx1">
                    <a:lumMod val="75000"/>
                    <a:lumOff val="25000"/>
                  </a:schemeClr>
                </a:solidFill>
                <a:latin typeface="+mj-lt"/>
              </a:defRPr>
            </a:lvl1pPr>
          </a:lstStyle>
          <a:p>
            <a:pPr lvl="0" rtl="0"/>
            <a:r>
              <a:rPr lang="el-GR" noProof="0" dirty="0"/>
              <a:t>Κουκκίδα 1</a:t>
            </a:r>
          </a:p>
        </p:txBody>
      </p:sp>
      <p:sp>
        <p:nvSpPr>
          <p:cNvPr id="12" name="Θέση κειμένου 10"/>
          <p:cNvSpPr>
            <a:spLocks noGrp="1"/>
          </p:cNvSpPr>
          <p:nvPr>
            <p:ph type="body" sz="quarter" idx="36" hasCustomPrompt="1"/>
          </p:nvPr>
        </p:nvSpPr>
        <p:spPr>
          <a:xfrm>
            <a:off x="5111900" y="4605832"/>
            <a:ext cx="1980000" cy="720000"/>
          </a:xfrm>
        </p:spPr>
        <p:txBody>
          <a:bodyPr rtlCol="0"/>
          <a:lstStyle>
            <a:lvl1pPr marL="0" indent="0" algn="ctr">
              <a:buNone/>
              <a:defRPr sz="1400">
                <a:solidFill>
                  <a:schemeClr val="tx1">
                    <a:lumMod val="75000"/>
                    <a:lumOff val="25000"/>
                  </a:schemeClr>
                </a:solidFill>
              </a:defRPr>
            </a:lvl1pPr>
          </a:lstStyle>
          <a:p>
            <a:pPr lvl="0" rtl="0"/>
            <a:r>
              <a:rPr lang="el-GR" noProof="0" dirty="0"/>
              <a:t>Περιγραφή κουκκίδας</a:t>
            </a:r>
          </a:p>
        </p:txBody>
      </p:sp>
      <p:sp>
        <p:nvSpPr>
          <p:cNvPr id="13" name="Θέση κειμένου 8"/>
          <p:cNvSpPr>
            <a:spLocks noGrp="1"/>
          </p:cNvSpPr>
          <p:nvPr>
            <p:ph type="body" sz="quarter" idx="37" hasCustomPrompt="1"/>
          </p:nvPr>
        </p:nvSpPr>
        <p:spPr>
          <a:xfrm>
            <a:off x="7451950" y="3971432"/>
            <a:ext cx="1980000" cy="360000"/>
          </a:xfrm>
        </p:spPr>
        <p:txBody>
          <a:bodyPr rtlCol="0"/>
          <a:lstStyle>
            <a:lvl1pPr marL="0" indent="0" algn="ctr">
              <a:buFont typeface="Arial" panose="020B0604020202020204" pitchFamily="34" charset="0"/>
              <a:buNone/>
              <a:defRPr sz="1800">
                <a:solidFill>
                  <a:schemeClr val="tx1">
                    <a:lumMod val="75000"/>
                    <a:lumOff val="25000"/>
                  </a:schemeClr>
                </a:solidFill>
                <a:latin typeface="+mj-lt"/>
              </a:defRPr>
            </a:lvl1pPr>
          </a:lstStyle>
          <a:p>
            <a:pPr lvl="0" rtl="0"/>
            <a:r>
              <a:rPr lang="el-GR" noProof="0" dirty="0"/>
              <a:t>Κουκκίδα 2</a:t>
            </a:r>
          </a:p>
        </p:txBody>
      </p:sp>
      <p:sp>
        <p:nvSpPr>
          <p:cNvPr id="14" name="Θέση κειμένου 10"/>
          <p:cNvSpPr>
            <a:spLocks noGrp="1"/>
          </p:cNvSpPr>
          <p:nvPr>
            <p:ph type="body" sz="quarter" idx="38" hasCustomPrompt="1"/>
          </p:nvPr>
        </p:nvSpPr>
        <p:spPr>
          <a:xfrm>
            <a:off x="7451950" y="4605832"/>
            <a:ext cx="1980000" cy="720000"/>
          </a:xfrm>
        </p:spPr>
        <p:txBody>
          <a:bodyPr rtlCol="0"/>
          <a:lstStyle>
            <a:lvl1pPr marL="0" indent="0" algn="ctr">
              <a:buNone/>
              <a:defRPr sz="1400">
                <a:solidFill>
                  <a:schemeClr val="tx1">
                    <a:lumMod val="75000"/>
                    <a:lumOff val="25000"/>
                  </a:schemeClr>
                </a:solidFill>
              </a:defRPr>
            </a:lvl1pPr>
          </a:lstStyle>
          <a:p>
            <a:pPr lvl="0" rtl="0"/>
            <a:r>
              <a:rPr lang="el-GR" noProof="0" dirty="0"/>
              <a:t>Περιγραφή κουκκίδας</a:t>
            </a:r>
          </a:p>
        </p:txBody>
      </p:sp>
      <p:sp>
        <p:nvSpPr>
          <p:cNvPr id="15" name="Θέση κειμένου 8"/>
          <p:cNvSpPr>
            <a:spLocks noGrp="1"/>
          </p:cNvSpPr>
          <p:nvPr>
            <p:ph type="body" sz="quarter" idx="39" hasCustomPrompt="1"/>
          </p:nvPr>
        </p:nvSpPr>
        <p:spPr>
          <a:xfrm>
            <a:off x="9792000" y="3971432"/>
            <a:ext cx="1980000" cy="360000"/>
          </a:xfrm>
        </p:spPr>
        <p:txBody>
          <a:bodyPr rtlCol="0"/>
          <a:lstStyle>
            <a:lvl1pPr marL="0" indent="0" algn="ctr">
              <a:buFont typeface="Arial" panose="020B0604020202020204" pitchFamily="34" charset="0"/>
              <a:buNone/>
              <a:defRPr sz="1800">
                <a:solidFill>
                  <a:schemeClr val="tx1">
                    <a:lumMod val="75000"/>
                    <a:lumOff val="25000"/>
                  </a:schemeClr>
                </a:solidFill>
                <a:latin typeface="+mj-lt"/>
              </a:defRPr>
            </a:lvl1pPr>
          </a:lstStyle>
          <a:p>
            <a:pPr lvl="0" rtl="0"/>
            <a:r>
              <a:rPr lang="el-GR" noProof="0" dirty="0"/>
              <a:t>Κουκκίδα 3</a:t>
            </a:r>
          </a:p>
        </p:txBody>
      </p:sp>
      <p:sp>
        <p:nvSpPr>
          <p:cNvPr id="16" name="Θέση κειμένου 10"/>
          <p:cNvSpPr>
            <a:spLocks noGrp="1"/>
          </p:cNvSpPr>
          <p:nvPr>
            <p:ph type="body" sz="quarter" idx="40" hasCustomPrompt="1"/>
          </p:nvPr>
        </p:nvSpPr>
        <p:spPr>
          <a:xfrm>
            <a:off x="9792000" y="4605832"/>
            <a:ext cx="1980000" cy="720000"/>
          </a:xfrm>
        </p:spPr>
        <p:txBody>
          <a:bodyPr rtlCol="0"/>
          <a:lstStyle>
            <a:lvl1pPr marL="0" indent="0" algn="ctr">
              <a:buNone/>
              <a:defRPr sz="1400">
                <a:solidFill>
                  <a:schemeClr val="tx1">
                    <a:lumMod val="75000"/>
                    <a:lumOff val="25000"/>
                  </a:schemeClr>
                </a:solidFill>
              </a:defRPr>
            </a:lvl1pPr>
          </a:lstStyle>
          <a:p>
            <a:pPr lvl="0" rtl="0"/>
            <a:r>
              <a:rPr lang="el-GR" noProof="0" dirty="0"/>
              <a:t>Περιγραφή κουκκίδας</a:t>
            </a:r>
          </a:p>
        </p:txBody>
      </p:sp>
      <p:sp>
        <p:nvSpPr>
          <p:cNvPr id="19" name="Θέση εικόνας 15"/>
          <p:cNvSpPr>
            <a:spLocks noGrp="1"/>
          </p:cNvSpPr>
          <p:nvPr>
            <p:ph type="pic" sz="quarter" idx="43" hasCustomPrompt="1"/>
          </p:nvPr>
        </p:nvSpPr>
        <p:spPr>
          <a:xfrm>
            <a:off x="5363900" y="1981486"/>
            <a:ext cx="1476000" cy="1476000"/>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marL="266700" lvl="0" indent="-266700" algn="ctr" rtl="0"/>
            <a:r>
              <a:rPr lang="el-GR" noProof="0"/>
              <a:t>Κάντε κλικ στο εικονίδιο για να προσθέσετε εικόνα</a:t>
            </a:r>
            <a:endParaRPr lang="el-GR" noProof="0" dirty="0"/>
          </a:p>
        </p:txBody>
      </p:sp>
      <p:sp>
        <p:nvSpPr>
          <p:cNvPr id="20" name="Θέση εικόνας 15"/>
          <p:cNvSpPr>
            <a:spLocks noGrp="1"/>
          </p:cNvSpPr>
          <p:nvPr>
            <p:ph type="pic" sz="quarter" idx="44" hasCustomPrompt="1"/>
          </p:nvPr>
        </p:nvSpPr>
        <p:spPr>
          <a:xfrm>
            <a:off x="7703950" y="1981486"/>
            <a:ext cx="1476000" cy="1476000"/>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marL="266700" lvl="0" indent="-266700" algn="ctr" rtl="0"/>
            <a:r>
              <a:rPr lang="el-GR" noProof="0"/>
              <a:t>Κάντε κλικ στο εικονίδιο για να προσθέσετε εικόνα</a:t>
            </a:r>
            <a:endParaRPr lang="el-GR" noProof="0" dirty="0"/>
          </a:p>
        </p:txBody>
      </p:sp>
      <p:sp>
        <p:nvSpPr>
          <p:cNvPr id="21" name="Θέση εικόνας 15"/>
          <p:cNvSpPr>
            <a:spLocks noGrp="1"/>
          </p:cNvSpPr>
          <p:nvPr>
            <p:ph type="pic" sz="quarter" idx="45" hasCustomPrompt="1"/>
          </p:nvPr>
        </p:nvSpPr>
        <p:spPr>
          <a:xfrm>
            <a:off x="10044000" y="1981486"/>
            <a:ext cx="1476000" cy="1476000"/>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marL="266700" lvl="0" indent="-266700" algn="ctr" rtl="0"/>
            <a:r>
              <a:rPr lang="el-GR" noProof="0"/>
              <a:t>Κάντε κλικ στο εικονίδιο για να προσθέσετε εικόνα</a:t>
            </a:r>
            <a:endParaRPr lang="el-GR" noProof="0" dirty="0"/>
          </a:p>
        </p:txBody>
      </p:sp>
      <p:sp>
        <p:nvSpPr>
          <p:cNvPr id="22" name="Θέση κειμένου 5"/>
          <p:cNvSpPr>
            <a:spLocks noGrp="1"/>
          </p:cNvSpPr>
          <p:nvPr>
            <p:ph type="body" sz="quarter" idx="32" hasCustomPrompt="1"/>
          </p:nvPr>
        </p:nvSpPr>
        <p:spPr>
          <a:xfrm>
            <a:off x="5111499" y="1008000"/>
            <a:ext cx="6659814" cy="360000"/>
          </a:xfrm>
        </p:spPr>
        <p:txBody>
          <a:bodyPr rtlCol="0"/>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rtl="0"/>
            <a:r>
              <a:rPr lang="el-GR" noProof="0" dirty="0"/>
              <a:t>Υπότιτλος</a:t>
            </a:r>
          </a:p>
        </p:txBody>
      </p:sp>
      <p:grpSp>
        <p:nvGrpSpPr>
          <p:cNvPr id="25" name="Ομάδα 24"/>
          <p:cNvGrpSpPr/>
          <p:nvPr userDrawn="1"/>
        </p:nvGrpSpPr>
        <p:grpSpPr>
          <a:xfrm>
            <a:off x="323999" y="323998"/>
            <a:ext cx="4320000" cy="6120000"/>
            <a:chOff x="180000" y="180000"/>
            <a:chExt cx="4330700" cy="6292683"/>
          </a:xfrm>
        </p:grpSpPr>
        <p:sp>
          <p:nvSpPr>
            <p:cNvPr id="26" name="Ορθογώνιο 6"/>
            <p:cNvSpPr/>
            <p:nvPr/>
          </p:nvSpPr>
          <p:spPr>
            <a:xfrm>
              <a:off x="180000" y="6290249"/>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
          <p:nvSpPr>
            <p:cNvPr id="27" name="Ορθογώνιο 6"/>
            <p:cNvSpPr/>
            <p:nvPr/>
          </p:nvSpPr>
          <p:spPr>
            <a:xfrm flipV="1">
              <a:off x="180000" y="180000"/>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grpSp>
      <p:sp>
        <p:nvSpPr>
          <p:cNvPr id="24" name="Ορθογώνιο 6"/>
          <p:cNvSpPr/>
          <p:nvPr userDrawn="1"/>
        </p:nvSpPr>
        <p:spPr>
          <a:xfrm>
            <a:off x="5178000" y="3629494"/>
            <a:ext cx="1836000" cy="1440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
        <p:nvSpPr>
          <p:cNvPr id="28" name="Ορθογώνιο 6"/>
          <p:cNvSpPr/>
          <p:nvPr userDrawn="1"/>
        </p:nvSpPr>
        <p:spPr>
          <a:xfrm>
            <a:off x="7523950" y="3629494"/>
            <a:ext cx="1836000" cy="1440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
        <p:nvSpPr>
          <p:cNvPr id="29" name="Ορθογώνιο 6"/>
          <p:cNvSpPr/>
          <p:nvPr userDrawn="1"/>
        </p:nvSpPr>
        <p:spPr>
          <a:xfrm>
            <a:off x="9869900" y="3629494"/>
            <a:ext cx="1836000" cy="1440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Μόνο τίτλος">
    <p:spTree>
      <p:nvGrpSpPr>
        <p:cNvPr id="1" name=""/>
        <p:cNvGrpSpPr/>
        <p:nvPr/>
      </p:nvGrpSpPr>
      <p:grpSpPr>
        <a:xfrm>
          <a:off x="0" y="0"/>
          <a:ext cx="0" cy="0"/>
          <a:chOff x="0" y="0"/>
          <a:chExt cx="0" cy="0"/>
        </a:xfrm>
      </p:grpSpPr>
      <p:sp>
        <p:nvSpPr>
          <p:cNvPr id="23" name="Θέση εικόνας 10"/>
          <p:cNvSpPr>
            <a:spLocks noGrp="1"/>
          </p:cNvSpPr>
          <p:nvPr>
            <p:ph type="pic" sz="quarter" idx="13" hasCustomPrompt="1"/>
          </p:nvPr>
        </p:nvSpPr>
        <p:spPr>
          <a:xfrm>
            <a:off x="143999" y="143998"/>
            <a:ext cx="4680001" cy="6480000"/>
          </a:xfrm>
          <a:solidFill>
            <a:schemeClr val="bg1">
              <a:lumMod val="95000"/>
            </a:schemeClr>
          </a:solidFill>
        </p:spPr>
        <p:txBody>
          <a:bodyPr lIns="576000" tIns="0" rIns="36000" bIns="0" rtlCol="0" anchor="ctr"/>
          <a:lstStyle>
            <a:lvl1pPr marL="0" indent="0" algn="l">
              <a:buNone/>
              <a:defRPr/>
            </a:lvl1pPr>
          </a:lstStyle>
          <a:p>
            <a:pPr rtl="0"/>
            <a:r>
              <a:rPr lang="el-GR" noProof="0" dirty="0"/>
              <a:t>Εισαγάγετε ή μεταφέρετε και αποθέστε τη φωτογραφία σας</a:t>
            </a:r>
          </a:p>
        </p:txBody>
      </p:sp>
      <p:sp>
        <p:nvSpPr>
          <p:cNvPr id="2" name="Τίτλος 1"/>
          <p:cNvSpPr>
            <a:spLocks noGrp="1"/>
          </p:cNvSpPr>
          <p:nvPr>
            <p:ph type="title" hasCustomPrompt="1"/>
          </p:nvPr>
        </p:nvSpPr>
        <p:spPr>
          <a:xfrm>
            <a:off x="5111900" y="432000"/>
            <a:ext cx="6660100" cy="432000"/>
          </a:xfrm>
        </p:spPr>
        <p:txBody>
          <a:bodyPr rtlCol="0"/>
          <a:lstStyle>
            <a:lvl1pPr>
              <a:defRPr sz="2300">
                <a:solidFill>
                  <a:schemeClr val="tx1">
                    <a:lumMod val="75000"/>
                    <a:lumOff val="25000"/>
                  </a:schemeClr>
                </a:solidFill>
              </a:defRPr>
            </a:lvl1pPr>
          </a:lstStyle>
          <a:p>
            <a:pPr rtl="0"/>
            <a:r>
              <a:rPr lang="el-GR" noProof="0"/>
              <a:t>Κάντε κλικ για να επεξεργαστείτε τον τίτλο υποδείγματος</a:t>
            </a:r>
            <a:endParaRPr lang="el-GR" noProof="0" dirty="0"/>
          </a:p>
        </p:txBody>
      </p:sp>
      <p:sp>
        <p:nvSpPr>
          <p:cNvPr id="6" name="Θέση υποσέλιδου 5"/>
          <p:cNvSpPr>
            <a:spLocks noGrp="1"/>
          </p:cNvSpPr>
          <p:nvPr>
            <p:ph type="ftr" sz="quarter" idx="10"/>
          </p:nvPr>
        </p:nvSpPr>
        <p:spPr/>
        <p:txBody>
          <a:bodyPr rtlCol="0"/>
          <a:lstStyle>
            <a:lvl1pPr>
              <a:defRPr>
                <a:solidFill>
                  <a:schemeClr val="tx1">
                    <a:lumMod val="75000"/>
                    <a:lumOff val="25000"/>
                  </a:schemeClr>
                </a:solidFill>
              </a:defRPr>
            </a:lvl1pPr>
          </a:lstStyle>
          <a:p>
            <a:pPr rtl="0"/>
            <a:r>
              <a:rPr lang="el-GR" noProof="0"/>
              <a:t>Προσθέστε υποσέλιδο</a:t>
            </a:r>
            <a:endParaRPr lang="el-GR" noProof="0" dirty="0"/>
          </a:p>
        </p:txBody>
      </p:sp>
      <p:sp>
        <p:nvSpPr>
          <p:cNvPr id="7" name="Θέση αριθμού διαφάνειας 6"/>
          <p:cNvSpPr>
            <a:spLocks noGrp="1"/>
          </p:cNvSpPr>
          <p:nvPr>
            <p:ph type="sldNum" sz="quarter" idx="11"/>
          </p:nvPr>
        </p:nvSpPr>
        <p:spPr/>
        <p:txBody>
          <a:bodyPr rtlCol="0"/>
          <a:lstStyle>
            <a:lvl1pPr>
              <a:defRPr>
                <a:solidFill>
                  <a:schemeClr val="tx1">
                    <a:lumMod val="75000"/>
                    <a:lumOff val="25000"/>
                  </a:schemeClr>
                </a:solidFill>
              </a:defRPr>
            </a:lvl1pPr>
          </a:lstStyle>
          <a:p>
            <a:pPr rtl="0"/>
            <a:fld id="{19B51A1E-902D-48AF-9020-955120F399B6}" type="slidenum">
              <a:rPr lang="el-GR" noProof="0" smtClean="0"/>
              <a:pPr rtl="0"/>
              <a:t>‹#›</a:t>
            </a:fld>
            <a:endParaRPr lang="el-GR" noProof="0" dirty="0"/>
          </a:p>
        </p:txBody>
      </p:sp>
      <p:sp>
        <p:nvSpPr>
          <p:cNvPr id="11" name="Θέση κειμένου 8"/>
          <p:cNvSpPr>
            <a:spLocks noGrp="1"/>
          </p:cNvSpPr>
          <p:nvPr>
            <p:ph type="body" sz="quarter" idx="35" hasCustomPrompt="1"/>
          </p:nvPr>
        </p:nvSpPr>
        <p:spPr>
          <a:xfrm>
            <a:off x="6502388" y="2233079"/>
            <a:ext cx="1872000" cy="360000"/>
          </a:xfrm>
        </p:spPr>
        <p:txBody>
          <a:bodyPr rtlCol="0"/>
          <a:lstStyle>
            <a:lvl1pPr marL="0" indent="0" algn="l">
              <a:buFont typeface="Arial" panose="020B0604020202020204" pitchFamily="34" charset="0"/>
              <a:buNone/>
              <a:defRPr sz="1800">
                <a:solidFill>
                  <a:schemeClr val="tx1">
                    <a:lumMod val="75000"/>
                    <a:lumOff val="25000"/>
                  </a:schemeClr>
                </a:solidFill>
                <a:latin typeface="+mj-lt"/>
              </a:defRPr>
            </a:lvl1pPr>
          </a:lstStyle>
          <a:p>
            <a:pPr lvl="0" rtl="0"/>
            <a:r>
              <a:rPr lang="el-GR" noProof="0" dirty="0"/>
              <a:t>Κουκκίδα 1</a:t>
            </a:r>
          </a:p>
        </p:txBody>
      </p:sp>
      <p:sp>
        <p:nvSpPr>
          <p:cNvPr id="12" name="Θέση κειμένου 10"/>
          <p:cNvSpPr>
            <a:spLocks noGrp="1"/>
          </p:cNvSpPr>
          <p:nvPr>
            <p:ph type="body" sz="quarter" idx="36" hasCustomPrompt="1"/>
          </p:nvPr>
        </p:nvSpPr>
        <p:spPr>
          <a:xfrm>
            <a:off x="6502388" y="2721591"/>
            <a:ext cx="1872000" cy="360000"/>
          </a:xfrm>
        </p:spPr>
        <p:txBody>
          <a:bodyPr rtlCol="0"/>
          <a:lstStyle>
            <a:lvl1pPr marL="0" indent="0" algn="l">
              <a:buNone/>
              <a:defRPr sz="1400">
                <a:solidFill>
                  <a:schemeClr val="tx1">
                    <a:lumMod val="75000"/>
                    <a:lumOff val="25000"/>
                  </a:schemeClr>
                </a:solidFill>
              </a:defRPr>
            </a:lvl1pPr>
          </a:lstStyle>
          <a:p>
            <a:pPr lvl="0" rtl="0"/>
            <a:r>
              <a:rPr lang="el-GR" noProof="0" dirty="0"/>
              <a:t>Περιγραφή κουκκίδας</a:t>
            </a:r>
          </a:p>
        </p:txBody>
      </p:sp>
      <p:sp>
        <p:nvSpPr>
          <p:cNvPr id="13" name="Θέση κειμένου 8"/>
          <p:cNvSpPr>
            <a:spLocks noGrp="1"/>
          </p:cNvSpPr>
          <p:nvPr>
            <p:ph type="body" sz="quarter" idx="37" hasCustomPrompt="1"/>
          </p:nvPr>
        </p:nvSpPr>
        <p:spPr>
          <a:xfrm>
            <a:off x="9899313" y="2233079"/>
            <a:ext cx="1872000" cy="360000"/>
          </a:xfrm>
        </p:spPr>
        <p:txBody>
          <a:bodyPr rtlCol="0"/>
          <a:lstStyle>
            <a:lvl1pPr marL="0" indent="0" algn="l">
              <a:buFont typeface="Arial" panose="020B0604020202020204" pitchFamily="34" charset="0"/>
              <a:buNone/>
              <a:defRPr sz="1800">
                <a:solidFill>
                  <a:schemeClr val="tx1">
                    <a:lumMod val="75000"/>
                    <a:lumOff val="25000"/>
                  </a:schemeClr>
                </a:solidFill>
                <a:latin typeface="+mj-lt"/>
              </a:defRPr>
            </a:lvl1pPr>
          </a:lstStyle>
          <a:p>
            <a:pPr lvl="0" rtl="0"/>
            <a:r>
              <a:rPr lang="el-GR" noProof="0" dirty="0"/>
              <a:t>Κουκκίδα 2</a:t>
            </a:r>
          </a:p>
        </p:txBody>
      </p:sp>
      <p:sp>
        <p:nvSpPr>
          <p:cNvPr id="14" name="Θέση κειμένου 10"/>
          <p:cNvSpPr>
            <a:spLocks noGrp="1"/>
          </p:cNvSpPr>
          <p:nvPr>
            <p:ph type="body" sz="quarter" idx="38" hasCustomPrompt="1"/>
          </p:nvPr>
        </p:nvSpPr>
        <p:spPr>
          <a:xfrm>
            <a:off x="9899313" y="2721591"/>
            <a:ext cx="1872000" cy="360000"/>
          </a:xfrm>
        </p:spPr>
        <p:txBody>
          <a:bodyPr rtlCol="0"/>
          <a:lstStyle>
            <a:lvl1pPr marL="0" indent="0" algn="l">
              <a:buNone/>
              <a:defRPr sz="1400">
                <a:solidFill>
                  <a:schemeClr val="tx1">
                    <a:lumMod val="75000"/>
                    <a:lumOff val="25000"/>
                  </a:schemeClr>
                </a:solidFill>
              </a:defRPr>
            </a:lvl1pPr>
          </a:lstStyle>
          <a:p>
            <a:pPr lvl="0" rtl="0"/>
            <a:r>
              <a:rPr lang="el-GR" noProof="0" dirty="0"/>
              <a:t>Περιγραφή κουκκίδας</a:t>
            </a:r>
          </a:p>
        </p:txBody>
      </p:sp>
      <p:sp>
        <p:nvSpPr>
          <p:cNvPr id="19" name="Θέση εικόνας 15"/>
          <p:cNvSpPr>
            <a:spLocks noGrp="1"/>
          </p:cNvSpPr>
          <p:nvPr>
            <p:ph type="pic" sz="quarter" idx="43" hasCustomPrompt="1"/>
          </p:nvPr>
        </p:nvSpPr>
        <p:spPr>
          <a:xfrm>
            <a:off x="5130008" y="2233079"/>
            <a:ext cx="1219835" cy="1219835"/>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noAutofit/>
          </a:bodyPr>
          <a:lstStyle>
            <a:lvl1pPr marL="0" indent="0" algn="ctr">
              <a:buNone/>
              <a:defRPr lang="en-ZA" sz="1100" i="1" spc="-50" baseline="0">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marL="266700" lvl="0" indent="-266700" algn="ctr" rtl="0"/>
            <a:r>
              <a:rPr lang="el-GR" noProof="0"/>
              <a:t>Κάντε κλικ στο εικονίδιο για να προσθέσετε εικόνα</a:t>
            </a:r>
            <a:endParaRPr lang="el-GR" noProof="0" dirty="0"/>
          </a:p>
        </p:txBody>
      </p:sp>
      <p:sp>
        <p:nvSpPr>
          <p:cNvPr id="20" name="Θέση εικόνας 15"/>
          <p:cNvSpPr>
            <a:spLocks noGrp="1"/>
          </p:cNvSpPr>
          <p:nvPr>
            <p:ph type="pic" sz="quarter" idx="44" hasCustomPrompt="1"/>
          </p:nvPr>
        </p:nvSpPr>
        <p:spPr>
          <a:xfrm>
            <a:off x="8526933" y="2233079"/>
            <a:ext cx="1219835" cy="1219835"/>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noAutofit/>
          </a:bodyPr>
          <a:lstStyle>
            <a:lvl1pPr marL="0" indent="0" algn="ctr">
              <a:buNone/>
              <a:defRPr lang="en-ZA" sz="1100" i="1" spc="-50" baseline="0">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marL="266700" lvl="0" indent="-266700" algn="ctr" rtl="0"/>
            <a:r>
              <a:rPr lang="el-GR" noProof="0"/>
              <a:t>Κάντε κλικ στο εικονίδιο για να προσθέσετε εικόνα</a:t>
            </a:r>
            <a:endParaRPr lang="el-GR" noProof="0" dirty="0"/>
          </a:p>
        </p:txBody>
      </p:sp>
      <p:sp>
        <p:nvSpPr>
          <p:cNvPr id="22" name="Θέση κειμένου 5"/>
          <p:cNvSpPr>
            <a:spLocks noGrp="1"/>
          </p:cNvSpPr>
          <p:nvPr>
            <p:ph type="body" sz="quarter" idx="32" hasCustomPrompt="1"/>
          </p:nvPr>
        </p:nvSpPr>
        <p:spPr>
          <a:xfrm>
            <a:off x="5111499" y="1008000"/>
            <a:ext cx="6659814" cy="360000"/>
          </a:xfrm>
        </p:spPr>
        <p:txBody>
          <a:bodyPr rtlCol="0"/>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rtl="0"/>
            <a:r>
              <a:rPr lang="el-GR" noProof="0" dirty="0"/>
              <a:t>Υπότιτλος</a:t>
            </a:r>
          </a:p>
        </p:txBody>
      </p:sp>
      <p:grpSp>
        <p:nvGrpSpPr>
          <p:cNvPr id="25" name="Ομάδα 24"/>
          <p:cNvGrpSpPr/>
          <p:nvPr userDrawn="1"/>
        </p:nvGrpSpPr>
        <p:grpSpPr>
          <a:xfrm>
            <a:off x="323999" y="323998"/>
            <a:ext cx="4320000" cy="6120000"/>
            <a:chOff x="180000" y="180000"/>
            <a:chExt cx="4330700" cy="6292683"/>
          </a:xfrm>
        </p:grpSpPr>
        <p:sp>
          <p:nvSpPr>
            <p:cNvPr id="26" name="Ορθογώνιο 6"/>
            <p:cNvSpPr/>
            <p:nvPr/>
          </p:nvSpPr>
          <p:spPr>
            <a:xfrm>
              <a:off x="180000" y="6290249"/>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
          <p:nvSpPr>
            <p:cNvPr id="27" name="Ορθογώνιο 6"/>
            <p:cNvSpPr/>
            <p:nvPr/>
          </p:nvSpPr>
          <p:spPr>
            <a:xfrm flipV="1">
              <a:off x="180000" y="180000"/>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grpSp>
      <p:sp>
        <p:nvSpPr>
          <p:cNvPr id="33" name="Θέση κειμένου 8"/>
          <p:cNvSpPr>
            <a:spLocks noGrp="1"/>
          </p:cNvSpPr>
          <p:nvPr>
            <p:ph type="body" sz="quarter" idx="45" hasCustomPrompt="1"/>
          </p:nvPr>
        </p:nvSpPr>
        <p:spPr>
          <a:xfrm>
            <a:off x="6502388" y="3859797"/>
            <a:ext cx="1872000" cy="360000"/>
          </a:xfrm>
        </p:spPr>
        <p:txBody>
          <a:bodyPr rtlCol="0"/>
          <a:lstStyle>
            <a:lvl1pPr marL="0" indent="0" algn="l">
              <a:buFont typeface="Arial" panose="020B0604020202020204" pitchFamily="34" charset="0"/>
              <a:buNone/>
              <a:defRPr sz="1800">
                <a:solidFill>
                  <a:schemeClr val="tx1">
                    <a:lumMod val="75000"/>
                    <a:lumOff val="25000"/>
                  </a:schemeClr>
                </a:solidFill>
                <a:latin typeface="+mj-lt"/>
              </a:defRPr>
            </a:lvl1pPr>
          </a:lstStyle>
          <a:p>
            <a:pPr lvl="0" rtl="0"/>
            <a:r>
              <a:rPr lang="el-GR" noProof="0" dirty="0"/>
              <a:t>Κουκκίδα 1</a:t>
            </a:r>
          </a:p>
        </p:txBody>
      </p:sp>
      <p:sp>
        <p:nvSpPr>
          <p:cNvPr id="34" name="Θέση κειμένου 10"/>
          <p:cNvSpPr>
            <a:spLocks noGrp="1"/>
          </p:cNvSpPr>
          <p:nvPr>
            <p:ph type="body" sz="quarter" idx="46" hasCustomPrompt="1"/>
          </p:nvPr>
        </p:nvSpPr>
        <p:spPr>
          <a:xfrm>
            <a:off x="6502388" y="4348309"/>
            <a:ext cx="1872000" cy="360000"/>
          </a:xfrm>
        </p:spPr>
        <p:txBody>
          <a:bodyPr rtlCol="0"/>
          <a:lstStyle>
            <a:lvl1pPr marL="0" indent="0" algn="l">
              <a:buNone/>
              <a:defRPr sz="1400">
                <a:solidFill>
                  <a:schemeClr val="tx1">
                    <a:lumMod val="75000"/>
                    <a:lumOff val="25000"/>
                  </a:schemeClr>
                </a:solidFill>
              </a:defRPr>
            </a:lvl1pPr>
          </a:lstStyle>
          <a:p>
            <a:pPr lvl="0" rtl="0"/>
            <a:r>
              <a:rPr lang="el-GR" noProof="0" dirty="0"/>
              <a:t>Περιγραφή κουκκίδας</a:t>
            </a:r>
          </a:p>
        </p:txBody>
      </p:sp>
      <p:sp>
        <p:nvSpPr>
          <p:cNvPr id="35" name="Θέση κειμένου 8"/>
          <p:cNvSpPr>
            <a:spLocks noGrp="1"/>
          </p:cNvSpPr>
          <p:nvPr>
            <p:ph type="body" sz="quarter" idx="47" hasCustomPrompt="1"/>
          </p:nvPr>
        </p:nvSpPr>
        <p:spPr>
          <a:xfrm>
            <a:off x="9899313" y="3859797"/>
            <a:ext cx="1872000" cy="360000"/>
          </a:xfrm>
        </p:spPr>
        <p:txBody>
          <a:bodyPr rtlCol="0"/>
          <a:lstStyle>
            <a:lvl1pPr marL="0" indent="0" algn="l">
              <a:buFont typeface="Arial" panose="020B0604020202020204" pitchFamily="34" charset="0"/>
              <a:buNone/>
              <a:defRPr sz="1800">
                <a:solidFill>
                  <a:schemeClr val="tx1">
                    <a:lumMod val="75000"/>
                    <a:lumOff val="25000"/>
                  </a:schemeClr>
                </a:solidFill>
                <a:latin typeface="+mj-lt"/>
              </a:defRPr>
            </a:lvl1pPr>
          </a:lstStyle>
          <a:p>
            <a:pPr lvl="0" rtl="0"/>
            <a:r>
              <a:rPr lang="el-GR" noProof="0" dirty="0"/>
              <a:t>Κουκκίδα 2</a:t>
            </a:r>
          </a:p>
        </p:txBody>
      </p:sp>
      <p:sp>
        <p:nvSpPr>
          <p:cNvPr id="36" name="Θέση κειμένου 10"/>
          <p:cNvSpPr>
            <a:spLocks noGrp="1"/>
          </p:cNvSpPr>
          <p:nvPr>
            <p:ph type="body" sz="quarter" idx="48" hasCustomPrompt="1"/>
          </p:nvPr>
        </p:nvSpPr>
        <p:spPr>
          <a:xfrm>
            <a:off x="9899313" y="4348309"/>
            <a:ext cx="1872000" cy="360000"/>
          </a:xfrm>
        </p:spPr>
        <p:txBody>
          <a:bodyPr rtlCol="0"/>
          <a:lstStyle>
            <a:lvl1pPr marL="0" indent="0" algn="l">
              <a:buNone/>
              <a:defRPr sz="1400">
                <a:solidFill>
                  <a:schemeClr val="tx1">
                    <a:lumMod val="75000"/>
                    <a:lumOff val="25000"/>
                  </a:schemeClr>
                </a:solidFill>
              </a:defRPr>
            </a:lvl1pPr>
          </a:lstStyle>
          <a:p>
            <a:pPr lvl="0" rtl="0"/>
            <a:r>
              <a:rPr lang="el-GR" noProof="0" dirty="0"/>
              <a:t>Περιγραφή κουκκίδας</a:t>
            </a:r>
          </a:p>
        </p:txBody>
      </p:sp>
      <p:sp>
        <p:nvSpPr>
          <p:cNvPr id="37" name="Θέση εικόνας 15"/>
          <p:cNvSpPr>
            <a:spLocks noGrp="1"/>
          </p:cNvSpPr>
          <p:nvPr>
            <p:ph type="pic" sz="quarter" idx="49" hasCustomPrompt="1"/>
          </p:nvPr>
        </p:nvSpPr>
        <p:spPr>
          <a:xfrm>
            <a:off x="5130008" y="3859797"/>
            <a:ext cx="1219835" cy="1219835"/>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noAutofit/>
          </a:bodyPr>
          <a:lstStyle>
            <a:lvl1pPr marL="0" indent="0" algn="ctr">
              <a:buNone/>
              <a:defRPr lang="en-ZA" sz="1100" i="1" spc="-50" baseline="0">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marL="266700" lvl="0" indent="-266700" algn="ctr" rtl="0"/>
            <a:r>
              <a:rPr lang="el-GR" noProof="0"/>
              <a:t>Κάντε κλικ στο εικονίδιο για να προσθέσετε εικόνα</a:t>
            </a:r>
            <a:endParaRPr lang="el-GR" noProof="0" dirty="0"/>
          </a:p>
        </p:txBody>
      </p:sp>
      <p:sp>
        <p:nvSpPr>
          <p:cNvPr id="38" name="Θέση εικόνας 15"/>
          <p:cNvSpPr>
            <a:spLocks noGrp="1"/>
          </p:cNvSpPr>
          <p:nvPr>
            <p:ph type="pic" sz="quarter" idx="50" hasCustomPrompt="1"/>
          </p:nvPr>
        </p:nvSpPr>
        <p:spPr>
          <a:xfrm>
            <a:off x="8526933" y="3859797"/>
            <a:ext cx="1219835" cy="1219835"/>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noAutofit/>
          </a:bodyPr>
          <a:lstStyle>
            <a:lvl1pPr marL="0" indent="0" algn="ctr">
              <a:buNone/>
              <a:defRPr lang="en-ZA" sz="1100" i="1" spc="-50" baseline="0">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marL="266700" lvl="0" indent="-266700" algn="ctr" rtl="0"/>
            <a:r>
              <a:rPr lang="el-GR" noProof="0"/>
              <a:t>Κάντε κλικ στο εικονίδιο για να προσθέσετε εικόνα</a:t>
            </a:r>
            <a:endParaRPr lang="el-GR" noProof="0" dirty="0"/>
          </a:p>
        </p:txBody>
      </p:sp>
      <p:sp>
        <p:nvSpPr>
          <p:cNvPr id="24" name="Ορθογώνιο 6"/>
          <p:cNvSpPr/>
          <p:nvPr userDrawn="1"/>
        </p:nvSpPr>
        <p:spPr>
          <a:xfrm>
            <a:off x="6502388" y="3311998"/>
            <a:ext cx="1836000" cy="1440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
        <p:nvSpPr>
          <p:cNvPr id="28" name="Ορθογώνιο 6"/>
          <p:cNvSpPr/>
          <p:nvPr userDrawn="1"/>
        </p:nvSpPr>
        <p:spPr>
          <a:xfrm>
            <a:off x="9917313" y="3311998"/>
            <a:ext cx="1836000" cy="1440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
        <p:nvSpPr>
          <p:cNvPr id="29" name="Ορθογώνιο 6"/>
          <p:cNvSpPr/>
          <p:nvPr userDrawn="1"/>
        </p:nvSpPr>
        <p:spPr>
          <a:xfrm>
            <a:off x="6502388" y="4935521"/>
            <a:ext cx="1836000" cy="1440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
        <p:nvSpPr>
          <p:cNvPr id="30" name="Ορθογώνιο 6"/>
          <p:cNvSpPr/>
          <p:nvPr userDrawn="1"/>
        </p:nvSpPr>
        <p:spPr>
          <a:xfrm>
            <a:off x="9917313" y="4935521"/>
            <a:ext cx="1836000" cy="1440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Τίτλος και περιεχόμενο">
    <p:spTree>
      <p:nvGrpSpPr>
        <p:cNvPr id="1" name=""/>
        <p:cNvGrpSpPr/>
        <p:nvPr/>
      </p:nvGrpSpPr>
      <p:grpSpPr>
        <a:xfrm>
          <a:off x="0" y="0"/>
          <a:ext cx="0" cy="0"/>
          <a:chOff x="0" y="0"/>
          <a:chExt cx="0" cy="0"/>
        </a:xfrm>
      </p:grpSpPr>
      <p:pic>
        <p:nvPicPr>
          <p:cNvPr id="7" name="Εικόνα 6"/>
          <p:cNvPicPr>
            <a:picLocks noChangeAspect="1"/>
          </p:cNvPicPr>
          <p:nvPr userDrawn="1"/>
        </p:nvPicPr>
        <p:blipFill>
          <a:blip r:embed="rId2"/>
          <a:stretch>
            <a:fillRect/>
          </a:stretch>
        </p:blipFill>
        <p:spPr>
          <a:xfrm>
            <a:off x="663465" y="812097"/>
            <a:ext cx="11528535" cy="5645385"/>
          </a:xfrm>
          <a:prstGeom prst="rect">
            <a:avLst/>
          </a:prstGeom>
        </p:spPr>
      </p:pic>
      <p:sp>
        <p:nvSpPr>
          <p:cNvPr id="8" name="Θέση εικόνας 10"/>
          <p:cNvSpPr>
            <a:spLocks noGrp="1"/>
          </p:cNvSpPr>
          <p:nvPr>
            <p:ph type="pic" sz="quarter" idx="13" hasCustomPrompt="1"/>
          </p:nvPr>
        </p:nvSpPr>
        <p:spPr>
          <a:xfrm>
            <a:off x="5217319" y="1255405"/>
            <a:ext cx="6974680" cy="3935414"/>
          </a:xfrm>
          <a:solidFill>
            <a:schemeClr val="bg1">
              <a:lumMod val="95000"/>
              <a:alpha val="70000"/>
            </a:schemeClr>
          </a:solid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noAutofit/>
          </a:bodyPr>
          <a:lstStyle>
            <a:lvl1pPr marL="0" indent="0">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marL="266700" lvl="0" indent="-266700" algn="ctr" rtl="0"/>
            <a:r>
              <a:rPr lang="el-GR" noProof="0" dirty="0"/>
              <a:t>Εισαγάγετε ή μεταφέρετε και αποθέστε το σχέδιο οθόνης σας εδώ</a:t>
            </a:r>
          </a:p>
        </p:txBody>
      </p:sp>
      <p:sp>
        <p:nvSpPr>
          <p:cNvPr id="3" name="Θέση περιεχομένου 2"/>
          <p:cNvSpPr>
            <a:spLocks noGrp="1"/>
          </p:cNvSpPr>
          <p:nvPr>
            <p:ph idx="1" hasCustomPrompt="1"/>
          </p:nvPr>
        </p:nvSpPr>
        <p:spPr>
          <a:xfrm>
            <a:off x="424370" y="3955774"/>
            <a:ext cx="3978665" cy="1976617"/>
          </a:xfrm>
        </p:spPr>
        <p:txBody>
          <a:bodyPr rtlCol="0"/>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rtl="0"/>
            <a:r>
              <a:rPr lang="el-GR" noProof="0"/>
              <a:t>Επεξεργασία στυλ υποδείγματος κειμένου</a:t>
            </a:r>
          </a:p>
          <a:p>
            <a:pPr lvl="1" rtl="0"/>
            <a:r>
              <a:rPr lang="el-GR" noProof="0"/>
              <a:t>Δεύτερου επιπέδου</a:t>
            </a:r>
          </a:p>
          <a:p>
            <a:pPr lvl="2" rtl="0"/>
            <a:r>
              <a:rPr lang="el-GR" noProof="0"/>
              <a:t>Τρίτου επιπέδου</a:t>
            </a:r>
          </a:p>
          <a:p>
            <a:pPr lvl="3" rtl="0"/>
            <a:r>
              <a:rPr lang="el-GR" noProof="0"/>
              <a:t>Τέταρτου επιπέδου</a:t>
            </a:r>
          </a:p>
          <a:p>
            <a:pPr lvl="4" rtl="0"/>
            <a:r>
              <a:rPr lang="el-GR" noProof="0"/>
              <a:t>Πέμπτου επιπέδου</a:t>
            </a:r>
            <a:endParaRPr lang="el-GR" noProof="0" dirty="0"/>
          </a:p>
        </p:txBody>
      </p:sp>
      <p:sp>
        <p:nvSpPr>
          <p:cNvPr id="5" name="Θέση αριθμού διαφάνειας 4"/>
          <p:cNvSpPr>
            <a:spLocks noGrp="1"/>
          </p:cNvSpPr>
          <p:nvPr>
            <p:ph type="sldNum" sz="quarter" idx="11"/>
          </p:nvPr>
        </p:nvSpPr>
        <p:spPr/>
        <p:txBody>
          <a:bodyPr rtlCol="0"/>
          <a:lstStyle/>
          <a:p>
            <a:pPr rtl="0"/>
            <a:fld id="{19B51A1E-902D-48AF-9020-955120F399B6}" type="slidenum">
              <a:rPr lang="el-GR" noProof="0" smtClean="0"/>
              <a:pPr rtl="0"/>
              <a:t>‹#›</a:t>
            </a:fld>
            <a:endParaRPr lang="el-GR" noProof="0" dirty="0"/>
          </a:p>
        </p:txBody>
      </p:sp>
      <p:sp>
        <p:nvSpPr>
          <p:cNvPr id="6" name="Θέση υποσέλιδου 5"/>
          <p:cNvSpPr>
            <a:spLocks noGrp="1"/>
          </p:cNvSpPr>
          <p:nvPr>
            <p:ph type="ftr" sz="quarter" idx="12"/>
          </p:nvPr>
        </p:nvSpPr>
        <p:spPr/>
        <p:txBody>
          <a:bodyPr rtlCol="0"/>
          <a:lstStyle/>
          <a:p>
            <a:pPr rtl="0"/>
            <a:r>
              <a:rPr lang="el-GR" noProof="0" dirty="0"/>
              <a:t>Προσθέστε υποσέλιδο</a:t>
            </a:r>
          </a:p>
        </p:txBody>
      </p:sp>
      <p:sp>
        <p:nvSpPr>
          <p:cNvPr id="9" name="Τίτλος 8"/>
          <p:cNvSpPr>
            <a:spLocks noGrp="1"/>
          </p:cNvSpPr>
          <p:nvPr>
            <p:ph type="title" hasCustomPrompt="1"/>
          </p:nvPr>
        </p:nvSpPr>
        <p:spPr>
          <a:xfrm>
            <a:off x="432000" y="432000"/>
            <a:ext cx="3971035" cy="432000"/>
          </a:xfrm>
        </p:spPr>
        <p:txBody>
          <a:bodyPr rtlCol="0" anchor="t"/>
          <a:lstStyle>
            <a:lvl1pPr>
              <a:defRPr>
                <a:solidFill>
                  <a:schemeClr val="tx1">
                    <a:lumMod val="75000"/>
                    <a:lumOff val="25000"/>
                  </a:schemeClr>
                </a:solidFill>
              </a:defRPr>
            </a:lvl1pPr>
          </a:lstStyle>
          <a:p>
            <a:pPr rtl="0"/>
            <a:r>
              <a:rPr lang="el-GR" noProof="0" dirty="0"/>
              <a:t>Κάντε κλικ για να επεξεργαστείτε τον τίτλο</a:t>
            </a:r>
          </a:p>
        </p:txBody>
      </p:sp>
      <p:sp>
        <p:nvSpPr>
          <p:cNvPr id="4" name="Θέση κειμένου 3"/>
          <p:cNvSpPr>
            <a:spLocks noGrp="1"/>
          </p:cNvSpPr>
          <p:nvPr>
            <p:ph type="body" sz="quarter" idx="14" hasCustomPrompt="1"/>
          </p:nvPr>
        </p:nvSpPr>
        <p:spPr>
          <a:xfrm>
            <a:off x="423863" y="2563813"/>
            <a:ext cx="3979862" cy="1212850"/>
          </a:xfrm>
        </p:spPr>
        <p:txBody>
          <a:bodyPr rtlCol="0" anchor="b"/>
          <a:lstStyle>
            <a:lvl1pPr marL="0" indent="0">
              <a:buNone/>
              <a:defRPr sz="2800">
                <a:latin typeface="+mj-lt"/>
              </a:defRPr>
            </a:lvl1pPr>
            <a:lvl2pPr marL="266700" indent="0">
              <a:buNone/>
              <a:defRPr>
                <a:latin typeface="+mj-lt"/>
              </a:defRPr>
            </a:lvl2pPr>
            <a:lvl3pPr marL="542925" indent="0">
              <a:buNone/>
              <a:defRPr>
                <a:latin typeface="+mj-lt"/>
              </a:defRPr>
            </a:lvl3pPr>
            <a:lvl4pPr marL="809625" indent="0">
              <a:buNone/>
              <a:defRPr>
                <a:latin typeface="+mj-lt"/>
              </a:defRPr>
            </a:lvl4pPr>
            <a:lvl5pPr marL="1076325" indent="0">
              <a:buNone/>
              <a:defRPr>
                <a:latin typeface="+mj-lt"/>
              </a:defRPr>
            </a:lvl5pPr>
          </a:lstStyle>
          <a:p>
            <a:pPr lvl="0" rtl="0"/>
            <a:r>
              <a:rPr lang="el-GR" noProof="0" dirty="0"/>
              <a:t>Επισημασμένο κείμενο</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Μόνο τίτλος">
    <p:spTree>
      <p:nvGrpSpPr>
        <p:cNvPr id="1" name=""/>
        <p:cNvGrpSpPr/>
        <p:nvPr/>
      </p:nvGrpSpPr>
      <p:grpSpPr>
        <a:xfrm>
          <a:off x="0" y="0"/>
          <a:ext cx="0" cy="0"/>
          <a:chOff x="0" y="0"/>
          <a:chExt cx="0" cy="0"/>
        </a:xfrm>
      </p:grpSpPr>
      <p:sp>
        <p:nvSpPr>
          <p:cNvPr id="2" name="Τίτλος 1"/>
          <p:cNvSpPr>
            <a:spLocks noGrp="1"/>
          </p:cNvSpPr>
          <p:nvPr>
            <p:ph type="title" hasCustomPrompt="1"/>
          </p:nvPr>
        </p:nvSpPr>
        <p:spPr/>
        <p:txBody>
          <a:bodyPr rtlCol="0"/>
          <a:lstStyle>
            <a:lvl1pPr>
              <a:defRPr>
                <a:solidFill>
                  <a:schemeClr val="tx1">
                    <a:lumMod val="75000"/>
                    <a:lumOff val="25000"/>
                  </a:schemeClr>
                </a:solidFill>
              </a:defRPr>
            </a:lvl1pPr>
          </a:lstStyle>
          <a:p>
            <a:pPr rtl="0"/>
            <a:r>
              <a:rPr lang="el-GR" noProof="0"/>
              <a:t>Κάντε κλικ για να επεξεργαστείτε τον τίτλο υποδείγματος</a:t>
            </a:r>
            <a:endParaRPr lang="el-GR" noProof="0" dirty="0"/>
          </a:p>
        </p:txBody>
      </p:sp>
      <p:sp>
        <p:nvSpPr>
          <p:cNvPr id="6" name="Θέση υποσέλιδου 5"/>
          <p:cNvSpPr>
            <a:spLocks noGrp="1"/>
          </p:cNvSpPr>
          <p:nvPr>
            <p:ph type="ftr" sz="quarter" idx="10"/>
          </p:nvPr>
        </p:nvSpPr>
        <p:spPr/>
        <p:txBody>
          <a:bodyPr rtlCol="0"/>
          <a:lstStyle>
            <a:lvl1pPr>
              <a:defRPr>
                <a:solidFill>
                  <a:schemeClr val="tx1">
                    <a:lumMod val="75000"/>
                    <a:lumOff val="25000"/>
                  </a:schemeClr>
                </a:solidFill>
              </a:defRPr>
            </a:lvl1pPr>
          </a:lstStyle>
          <a:p>
            <a:pPr rtl="0"/>
            <a:r>
              <a:rPr lang="el-GR" noProof="0"/>
              <a:t>Προσθέστε υποσέλιδο</a:t>
            </a:r>
            <a:endParaRPr lang="el-GR" noProof="0" dirty="0"/>
          </a:p>
        </p:txBody>
      </p:sp>
      <p:sp>
        <p:nvSpPr>
          <p:cNvPr id="7" name="Θέση αριθμού διαφάνειας 6"/>
          <p:cNvSpPr>
            <a:spLocks noGrp="1"/>
          </p:cNvSpPr>
          <p:nvPr>
            <p:ph type="sldNum" sz="quarter" idx="11"/>
          </p:nvPr>
        </p:nvSpPr>
        <p:spPr/>
        <p:txBody>
          <a:bodyPr rtlCol="0"/>
          <a:lstStyle>
            <a:lvl1pPr>
              <a:defRPr>
                <a:solidFill>
                  <a:schemeClr val="tx1">
                    <a:lumMod val="75000"/>
                    <a:lumOff val="25000"/>
                  </a:schemeClr>
                </a:solidFill>
              </a:defRPr>
            </a:lvl1pPr>
          </a:lstStyle>
          <a:p>
            <a:pPr rtl="0"/>
            <a:fld id="{19B51A1E-902D-48AF-9020-955120F399B6}" type="slidenum">
              <a:rPr lang="el-GR" noProof="0" smtClean="0"/>
              <a:pPr rtl="0"/>
              <a:t>‹#›</a:t>
            </a:fld>
            <a:endParaRPr lang="el-GR" noProof="0" dirty="0"/>
          </a:p>
        </p:txBody>
      </p:sp>
      <p:sp>
        <p:nvSpPr>
          <p:cNvPr id="9" name="Θέση κειμένου 8"/>
          <p:cNvSpPr>
            <a:spLocks noGrp="1"/>
          </p:cNvSpPr>
          <p:nvPr>
            <p:ph type="body" sz="quarter" idx="33" hasCustomPrompt="1"/>
          </p:nvPr>
        </p:nvSpPr>
        <p:spPr>
          <a:xfrm>
            <a:off x="2771850" y="3971432"/>
            <a:ext cx="1980000" cy="360000"/>
          </a:xfrm>
        </p:spPr>
        <p:txBody>
          <a:bodyPr rtlCol="0"/>
          <a:lstStyle>
            <a:lvl1pPr marL="0" indent="0" algn="ctr">
              <a:buFont typeface="Arial" panose="020B0604020202020204" pitchFamily="34" charset="0"/>
              <a:buNone/>
              <a:defRPr sz="1800">
                <a:solidFill>
                  <a:schemeClr val="tx1">
                    <a:lumMod val="75000"/>
                    <a:lumOff val="25000"/>
                  </a:schemeClr>
                </a:solidFill>
                <a:latin typeface="+mj-lt"/>
              </a:defRPr>
            </a:lvl1pPr>
          </a:lstStyle>
          <a:p>
            <a:pPr lvl="0" rtl="0"/>
            <a:r>
              <a:rPr lang="el-GR" noProof="0" dirty="0"/>
              <a:t>Κουκκίδα 2</a:t>
            </a:r>
          </a:p>
        </p:txBody>
      </p:sp>
      <p:sp>
        <p:nvSpPr>
          <p:cNvPr id="10" name="Θέση κειμένου 10"/>
          <p:cNvSpPr>
            <a:spLocks noGrp="1"/>
          </p:cNvSpPr>
          <p:nvPr>
            <p:ph type="body" sz="quarter" idx="34" hasCustomPrompt="1"/>
          </p:nvPr>
        </p:nvSpPr>
        <p:spPr>
          <a:xfrm>
            <a:off x="2771850" y="4605832"/>
            <a:ext cx="1980000" cy="720000"/>
          </a:xfrm>
        </p:spPr>
        <p:txBody>
          <a:bodyPr rtlCol="0"/>
          <a:lstStyle>
            <a:lvl1pPr marL="0" indent="0" algn="ctr">
              <a:buNone/>
              <a:defRPr sz="1400">
                <a:solidFill>
                  <a:schemeClr val="tx1">
                    <a:lumMod val="75000"/>
                    <a:lumOff val="25000"/>
                  </a:schemeClr>
                </a:solidFill>
              </a:defRPr>
            </a:lvl1pPr>
          </a:lstStyle>
          <a:p>
            <a:pPr lvl="0" rtl="0"/>
            <a:r>
              <a:rPr lang="el-GR" noProof="0" dirty="0"/>
              <a:t>Περιγραφή κουκκίδας</a:t>
            </a:r>
          </a:p>
        </p:txBody>
      </p:sp>
      <p:sp>
        <p:nvSpPr>
          <p:cNvPr id="11" name="Θέση κειμένου 8"/>
          <p:cNvSpPr>
            <a:spLocks noGrp="1"/>
          </p:cNvSpPr>
          <p:nvPr>
            <p:ph type="body" sz="quarter" idx="35" hasCustomPrompt="1"/>
          </p:nvPr>
        </p:nvSpPr>
        <p:spPr>
          <a:xfrm>
            <a:off x="5111900" y="3971432"/>
            <a:ext cx="1980000" cy="360000"/>
          </a:xfrm>
        </p:spPr>
        <p:txBody>
          <a:bodyPr rtlCol="0"/>
          <a:lstStyle>
            <a:lvl1pPr marL="0" indent="0" algn="ctr">
              <a:buFont typeface="Arial" panose="020B0604020202020204" pitchFamily="34" charset="0"/>
              <a:buNone/>
              <a:defRPr sz="1800">
                <a:solidFill>
                  <a:schemeClr val="tx1">
                    <a:lumMod val="75000"/>
                    <a:lumOff val="25000"/>
                  </a:schemeClr>
                </a:solidFill>
                <a:latin typeface="+mj-lt"/>
              </a:defRPr>
            </a:lvl1pPr>
          </a:lstStyle>
          <a:p>
            <a:pPr lvl="0" rtl="0"/>
            <a:r>
              <a:rPr lang="el-GR" noProof="0" dirty="0"/>
              <a:t>Κουκκίδα 3</a:t>
            </a:r>
          </a:p>
        </p:txBody>
      </p:sp>
      <p:sp>
        <p:nvSpPr>
          <p:cNvPr id="12" name="Θέση κειμένου 10"/>
          <p:cNvSpPr>
            <a:spLocks noGrp="1"/>
          </p:cNvSpPr>
          <p:nvPr>
            <p:ph type="body" sz="quarter" idx="36" hasCustomPrompt="1"/>
          </p:nvPr>
        </p:nvSpPr>
        <p:spPr>
          <a:xfrm>
            <a:off x="5111900" y="4605832"/>
            <a:ext cx="1980000" cy="720000"/>
          </a:xfrm>
        </p:spPr>
        <p:txBody>
          <a:bodyPr rtlCol="0"/>
          <a:lstStyle>
            <a:lvl1pPr marL="0" indent="0" algn="ctr">
              <a:buNone/>
              <a:defRPr sz="1400">
                <a:solidFill>
                  <a:schemeClr val="tx1">
                    <a:lumMod val="75000"/>
                    <a:lumOff val="25000"/>
                  </a:schemeClr>
                </a:solidFill>
              </a:defRPr>
            </a:lvl1pPr>
          </a:lstStyle>
          <a:p>
            <a:pPr lvl="0" rtl="0"/>
            <a:r>
              <a:rPr lang="el-GR" noProof="0" dirty="0"/>
              <a:t>Περιγραφή κουκκίδας</a:t>
            </a:r>
          </a:p>
        </p:txBody>
      </p:sp>
      <p:sp>
        <p:nvSpPr>
          <p:cNvPr id="13" name="Θέση κειμένου 8"/>
          <p:cNvSpPr>
            <a:spLocks noGrp="1"/>
          </p:cNvSpPr>
          <p:nvPr>
            <p:ph type="body" sz="quarter" idx="37" hasCustomPrompt="1"/>
          </p:nvPr>
        </p:nvSpPr>
        <p:spPr>
          <a:xfrm>
            <a:off x="7451950" y="3971432"/>
            <a:ext cx="1980000" cy="360000"/>
          </a:xfrm>
        </p:spPr>
        <p:txBody>
          <a:bodyPr rtlCol="0"/>
          <a:lstStyle>
            <a:lvl1pPr marL="0" indent="0" algn="ctr">
              <a:buFont typeface="Arial" panose="020B0604020202020204" pitchFamily="34" charset="0"/>
              <a:buNone/>
              <a:defRPr sz="1800">
                <a:solidFill>
                  <a:schemeClr val="tx1">
                    <a:lumMod val="75000"/>
                    <a:lumOff val="25000"/>
                  </a:schemeClr>
                </a:solidFill>
                <a:latin typeface="+mj-lt"/>
              </a:defRPr>
            </a:lvl1pPr>
          </a:lstStyle>
          <a:p>
            <a:pPr lvl="0" rtl="0"/>
            <a:r>
              <a:rPr lang="el-GR" noProof="0" dirty="0"/>
              <a:t>Κουκκίδα 4</a:t>
            </a:r>
          </a:p>
        </p:txBody>
      </p:sp>
      <p:sp>
        <p:nvSpPr>
          <p:cNvPr id="14" name="Θέση κειμένου 10"/>
          <p:cNvSpPr>
            <a:spLocks noGrp="1"/>
          </p:cNvSpPr>
          <p:nvPr>
            <p:ph type="body" sz="quarter" idx="38" hasCustomPrompt="1"/>
          </p:nvPr>
        </p:nvSpPr>
        <p:spPr>
          <a:xfrm>
            <a:off x="7451950" y="4605832"/>
            <a:ext cx="1980000" cy="720000"/>
          </a:xfrm>
        </p:spPr>
        <p:txBody>
          <a:bodyPr rtlCol="0"/>
          <a:lstStyle>
            <a:lvl1pPr marL="0" indent="0" algn="ctr">
              <a:buNone/>
              <a:defRPr sz="1400">
                <a:solidFill>
                  <a:schemeClr val="tx1">
                    <a:lumMod val="75000"/>
                    <a:lumOff val="25000"/>
                  </a:schemeClr>
                </a:solidFill>
              </a:defRPr>
            </a:lvl1pPr>
          </a:lstStyle>
          <a:p>
            <a:pPr lvl="0" rtl="0"/>
            <a:r>
              <a:rPr lang="el-GR" noProof="0" dirty="0"/>
              <a:t>Περιγραφή κουκκίδας</a:t>
            </a:r>
          </a:p>
        </p:txBody>
      </p:sp>
      <p:sp>
        <p:nvSpPr>
          <p:cNvPr id="18" name="Θέση εικόνας 15"/>
          <p:cNvSpPr>
            <a:spLocks noGrp="1"/>
          </p:cNvSpPr>
          <p:nvPr>
            <p:ph type="pic" sz="quarter" idx="42" hasCustomPrompt="1"/>
          </p:nvPr>
        </p:nvSpPr>
        <p:spPr>
          <a:xfrm>
            <a:off x="3023850" y="1981486"/>
            <a:ext cx="1476000" cy="1476000"/>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marL="266700" lvl="0" indent="-266700" algn="ctr" rtl="0"/>
            <a:r>
              <a:rPr lang="el-GR" noProof="0"/>
              <a:t>Κάντε κλικ στο εικονίδιο για να προσθέσετε εικόνα</a:t>
            </a:r>
            <a:endParaRPr lang="el-GR" noProof="0" dirty="0"/>
          </a:p>
        </p:txBody>
      </p:sp>
      <p:sp>
        <p:nvSpPr>
          <p:cNvPr id="19" name="Θέση εικόνας 15"/>
          <p:cNvSpPr>
            <a:spLocks noGrp="1"/>
          </p:cNvSpPr>
          <p:nvPr>
            <p:ph type="pic" sz="quarter" idx="43" hasCustomPrompt="1"/>
          </p:nvPr>
        </p:nvSpPr>
        <p:spPr>
          <a:xfrm>
            <a:off x="5363900" y="1981486"/>
            <a:ext cx="1476000" cy="1476000"/>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marL="266700" lvl="0" indent="-266700" algn="ctr" rtl="0"/>
            <a:r>
              <a:rPr lang="el-GR" noProof="0"/>
              <a:t>Κάντε κλικ στο εικονίδιο για να προσθέσετε εικόνα</a:t>
            </a:r>
            <a:endParaRPr lang="el-GR" noProof="0" dirty="0"/>
          </a:p>
        </p:txBody>
      </p:sp>
      <p:sp>
        <p:nvSpPr>
          <p:cNvPr id="20" name="Θέση εικόνας 15"/>
          <p:cNvSpPr>
            <a:spLocks noGrp="1"/>
          </p:cNvSpPr>
          <p:nvPr>
            <p:ph type="pic" sz="quarter" idx="44" hasCustomPrompt="1"/>
          </p:nvPr>
        </p:nvSpPr>
        <p:spPr>
          <a:xfrm>
            <a:off x="7703950" y="1981486"/>
            <a:ext cx="1476000" cy="1476000"/>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marL="266700" lvl="0" indent="-266700" algn="ctr" rtl="0"/>
            <a:r>
              <a:rPr lang="el-GR" noProof="0"/>
              <a:t>Κάντε κλικ στο εικονίδιο για να προσθέσετε εικόνα</a:t>
            </a:r>
            <a:endParaRPr lang="el-GR" noProof="0" dirty="0"/>
          </a:p>
        </p:txBody>
      </p:sp>
      <p:sp>
        <p:nvSpPr>
          <p:cNvPr id="22" name="Θέση κειμένου 5"/>
          <p:cNvSpPr>
            <a:spLocks noGrp="1"/>
          </p:cNvSpPr>
          <p:nvPr>
            <p:ph type="body" sz="quarter" idx="32" hasCustomPrompt="1"/>
          </p:nvPr>
        </p:nvSpPr>
        <p:spPr>
          <a:xfrm>
            <a:off x="431800" y="1008000"/>
            <a:ext cx="11339513" cy="360000"/>
          </a:xfrm>
        </p:spPr>
        <p:txBody>
          <a:bodyPr rtlCol="0"/>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rtl="0"/>
            <a:r>
              <a:rPr lang="el-GR" noProof="0" dirty="0"/>
              <a:t>Υπότιτλος</a:t>
            </a:r>
          </a:p>
        </p:txBody>
      </p:sp>
      <p:grpSp>
        <p:nvGrpSpPr>
          <p:cNvPr id="15" name="Ομάδα 14"/>
          <p:cNvGrpSpPr/>
          <p:nvPr userDrawn="1"/>
        </p:nvGrpSpPr>
        <p:grpSpPr>
          <a:xfrm>
            <a:off x="2843850" y="1642400"/>
            <a:ext cx="6516100" cy="2131094"/>
            <a:chOff x="2843850" y="1642400"/>
            <a:chExt cx="1836000" cy="2131094"/>
          </a:xfrm>
        </p:grpSpPr>
        <p:sp>
          <p:nvSpPr>
            <p:cNvPr id="16" name="Ορθογώνιο 6"/>
            <p:cNvSpPr/>
            <p:nvPr/>
          </p:nvSpPr>
          <p:spPr>
            <a:xfrm>
              <a:off x="2843850" y="3629494"/>
              <a:ext cx="1836000" cy="1440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
          <p:nvSpPr>
            <p:cNvPr id="17" name="Ορθογώνιο 6"/>
            <p:cNvSpPr/>
            <p:nvPr/>
          </p:nvSpPr>
          <p:spPr>
            <a:xfrm flipV="1">
              <a:off x="2843850" y="1642400"/>
              <a:ext cx="1836000" cy="1440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gr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Ορθογώνιο 6"/>
          <p:cNvSpPr/>
          <p:nvPr userDrawn="1"/>
        </p:nvSpPr>
        <p:spPr>
          <a:xfrm>
            <a:off x="11408062" y="6126183"/>
            <a:ext cx="540000" cy="540000"/>
          </a:xfrm>
          <a:prstGeom prst="rect">
            <a:avLst/>
          </a:prstGeom>
          <a:solidFill>
            <a:schemeClr val="bg1">
              <a:lumMod val="95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
        <p:nvSpPr>
          <p:cNvPr id="16" name="Ορθογώνιο 15"/>
          <p:cNvSpPr/>
          <p:nvPr userDrawn="1"/>
        </p:nvSpPr>
        <p:spPr>
          <a:xfrm>
            <a:off x="0" y="6780458"/>
            <a:ext cx="12192000" cy="7754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
        <p:nvSpPr>
          <p:cNvPr id="2" name="Θέση τίτλου 1"/>
          <p:cNvSpPr>
            <a:spLocks noGrp="1"/>
          </p:cNvSpPr>
          <p:nvPr>
            <p:ph type="title"/>
          </p:nvPr>
        </p:nvSpPr>
        <p:spPr>
          <a:xfrm>
            <a:off x="432000" y="432000"/>
            <a:ext cx="11340000" cy="432000"/>
          </a:xfrm>
          <a:prstGeom prst="rect">
            <a:avLst/>
          </a:prstGeom>
        </p:spPr>
        <p:txBody>
          <a:bodyPr vert="horz" lIns="0" tIns="0" rIns="0" bIns="0" rtlCol="0" anchor="ctr">
            <a:noAutofit/>
          </a:bodyPr>
          <a:lstStyle/>
          <a:p>
            <a:pPr rtl="0"/>
            <a:r>
              <a:rPr lang="el-GR" noProof="0" dirty="0"/>
              <a:t>Κάντε κλικ για να επεξεργαστείτε το Στυλ κύριου τίτλου</a:t>
            </a:r>
          </a:p>
        </p:txBody>
      </p:sp>
      <p:sp>
        <p:nvSpPr>
          <p:cNvPr id="3" name="Θέση κειμένου 2"/>
          <p:cNvSpPr>
            <a:spLocks noGrp="1"/>
          </p:cNvSpPr>
          <p:nvPr>
            <p:ph type="body" idx="1"/>
          </p:nvPr>
        </p:nvSpPr>
        <p:spPr>
          <a:xfrm>
            <a:off x="424370" y="1272208"/>
            <a:ext cx="11340000" cy="4660183"/>
          </a:xfrm>
          <a:prstGeom prst="rect">
            <a:avLst/>
          </a:prstGeom>
        </p:spPr>
        <p:txBody>
          <a:bodyPr vert="horz" lIns="0" tIns="0" rIns="0" bIns="0" rtlCol="0">
            <a:noAutofit/>
          </a:bodyPr>
          <a:lstStyle/>
          <a:p>
            <a:pPr lvl="0" rtl="0"/>
            <a:r>
              <a:rPr lang="el-GR" noProof="0" dirty="0"/>
              <a:t>Επεξεργασία στυλ κειμένου υποδείγματος</a:t>
            </a:r>
          </a:p>
          <a:p>
            <a:pPr lvl="1" rtl="0"/>
            <a:r>
              <a:rPr lang="el-GR" noProof="0" dirty="0"/>
              <a:t>Δεύτερου επιπέδου</a:t>
            </a:r>
          </a:p>
          <a:p>
            <a:pPr lvl="2" rtl="0"/>
            <a:r>
              <a:rPr lang="el-GR" noProof="0" dirty="0"/>
              <a:t>Τρίτου επιπέδου</a:t>
            </a:r>
          </a:p>
          <a:p>
            <a:pPr lvl="3" rtl="0"/>
            <a:r>
              <a:rPr lang="el-GR" noProof="0" dirty="0"/>
              <a:t>Τέταρτου επιπέδου</a:t>
            </a:r>
          </a:p>
          <a:p>
            <a:pPr lvl="4" rtl="0"/>
            <a:r>
              <a:rPr lang="el-GR" noProof="0" dirty="0"/>
              <a:t>Πέμπτου επιπέδου</a:t>
            </a:r>
          </a:p>
        </p:txBody>
      </p:sp>
      <p:sp>
        <p:nvSpPr>
          <p:cNvPr id="5" name="Θέση υποσέλιδου 4"/>
          <p:cNvSpPr>
            <a:spLocks noGrp="1"/>
          </p:cNvSpPr>
          <p:nvPr>
            <p:ph type="ftr" sz="quarter" idx="3"/>
          </p:nvPr>
        </p:nvSpPr>
        <p:spPr>
          <a:xfrm>
            <a:off x="7089975" y="6487997"/>
            <a:ext cx="4114800" cy="206104"/>
          </a:xfrm>
          <a:prstGeom prst="rect">
            <a:avLst/>
          </a:prstGeom>
        </p:spPr>
        <p:txBody>
          <a:bodyPr vert="horz" lIns="0" tIns="0" rIns="0" bIns="0" rtlCol="0" anchor="b"/>
          <a:lstStyle>
            <a:lvl1pPr algn="r">
              <a:defRPr sz="1200" i="1">
                <a:solidFill>
                  <a:schemeClr val="tx1">
                    <a:lumMod val="75000"/>
                    <a:lumOff val="25000"/>
                  </a:schemeClr>
                </a:solidFill>
              </a:defRPr>
            </a:lvl1pPr>
          </a:lstStyle>
          <a:p>
            <a:pPr rtl="0"/>
            <a:r>
              <a:rPr lang="el-GR" noProof="0" dirty="0"/>
              <a:t>Προσθέστε υποσέλιδο</a:t>
            </a:r>
          </a:p>
        </p:txBody>
      </p:sp>
      <p:sp>
        <p:nvSpPr>
          <p:cNvPr id="6" name="Θέση αριθμού διαφάνειας 5"/>
          <p:cNvSpPr>
            <a:spLocks noGrp="1"/>
          </p:cNvSpPr>
          <p:nvPr>
            <p:ph type="sldNum" sz="quarter" idx="4"/>
          </p:nvPr>
        </p:nvSpPr>
        <p:spPr>
          <a:xfrm>
            <a:off x="11409431" y="6213621"/>
            <a:ext cx="537262" cy="365125"/>
          </a:xfrm>
          <a:prstGeom prst="rect">
            <a:avLst/>
          </a:prstGeom>
        </p:spPr>
        <p:txBody>
          <a:bodyPr vert="horz" lIns="0" tIns="0" rIns="0" bIns="0" rtlCol="0" anchor="ctr"/>
          <a:lstStyle>
            <a:lvl1pPr algn="ctr">
              <a:defRPr sz="1600" b="1" i="0">
                <a:solidFill>
                  <a:schemeClr val="tx1">
                    <a:lumMod val="50000"/>
                    <a:lumOff val="50000"/>
                  </a:schemeClr>
                </a:solidFill>
                <a:latin typeface="+mj-lt"/>
              </a:defRPr>
            </a:lvl1pPr>
          </a:lstStyle>
          <a:p>
            <a:pPr rtl="0"/>
            <a:fld id="{19B51A1E-902D-48AF-9020-955120F399B6}" type="slidenum">
              <a:rPr lang="el-GR" noProof="0" smtClean="0"/>
              <a:pPr rtl="0"/>
              <a:t>‹#›</a:t>
            </a:fld>
            <a:endParaRPr lang="el-GR" noProof="0" dirty="0"/>
          </a:p>
        </p:txBody>
      </p:sp>
      <p:cxnSp>
        <p:nvCxnSpPr>
          <p:cNvPr id="12" name="Ευθεία γραμμή σύνδεσης 11"/>
          <p:cNvCxnSpPr/>
          <p:nvPr userDrawn="1"/>
        </p:nvCxnSpPr>
        <p:spPr>
          <a:xfrm>
            <a:off x="11408062" y="6780192"/>
            <a:ext cx="54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9" name="Ορθογώνιο 18"/>
          <p:cNvSpPr/>
          <p:nvPr userDrawn="1"/>
        </p:nvSpPr>
        <p:spPr>
          <a:xfrm>
            <a:off x="0" y="6780458"/>
            <a:ext cx="11232000" cy="3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grpSp>
        <p:nvGrpSpPr>
          <p:cNvPr id="11" name="Ομάδα 10"/>
          <p:cNvGrpSpPr/>
          <p:nvPr userDrawn="1"/>
        </p:nvGrpSpPr>
        <p:grpSpPr>
          <a:xfrm>
            <a:off x="9874905" y="6130433"/>
            <a:ext cx="1329870" cy="320195"/>
            <a:chOff x="1985170" y="1950690"/>
            <a:chExt cx="2173095" cy="523220"/>
          </a:xfrm>
        </p:grpSpPr>
        <p:sp>
          <p:nvSpPr>
            <p:cNvPr id="13" name="Ορθογώνιο 12"/>
            <p:cNvSpPr/>
            <p:nvPr/>
          </p:nvSpPr>
          <p:spPr>
            <a:xfrm>
              <a:off x="1985170" y="1950690"/>
              <a:ext cx="2173095" cy="523220"/>
            </a:xfrm>
            <a:prstGeom prst="rect">
              <a:avLst/>
            </a:prstGeom>
            <a:solidFill>
              <a:schemeClr val="tx1"/>
            </a:solidFill>
            <a:ln>
              <a:solidFill>
                <a:schemeClr val="bg1">
                  <a:lumMod val="95000"/>
                </a:schemeClr>
              </a:solidFill>
            </a:ln>
          </p:spPr>
          <p:txBody>
            <a:bodyPr wrap="none" rtlCol="0" anchor="ctr">
              <a:noAutofit/>
            </a:bodyPr>
            <a:lstStyle/>
            <a:p>
              <a:pPr algn="ctr" rtl="0"/>
              <a:r>
                <a:rPr lang="el-GR" sz="1200" b="1" noProof="0" dirty="0" err="1">
                  <a:solidFill>
                    <a:schemeClr val="bg1"/>
                  </a:solidFill>
                  <a:latin typeface="+mj-lt"/>
                </a:rPr>
                <a:t>Contoso</a:t>
              </a:r>
              <a:r>
                <a:rPr lang="el-GR" sz="1200" noProof="0" dirty="0">
                  <a:solidFill>
                    <a:schemeClr val="bg1"/>
                  </a:solidFill>
                  <a:latin typeface="+mj-lt"/>
                </a:rPr>
                <a:t> </a:t>
              </a:r>
              <a:r>
                <a:rPr lang="el-GR" sz="1200" i="1" noProof="0" dirty="0" err="1">
                  <a:solidFill>
                    <a:schemeClr val="bg1"/>
                  </a:solidFill>
                  <a:latin typeface="+mj-lt"/>
                </a:rPr>
                <a:t>Ltd</a:t>
              </a:r>
              <a:r>
                <a:rPr lang="el-GR" sz="1200" noProof="0" dirty="0">
                  <a:solidFill>
                    <a:schemeClr val="bg1"/>
                  </a:solidFill>
                  <a:latin typeface="+mj-lt"/>
                </a:rPr>
                <a:t>.</a:t>
              </a:r>
            </a:p>
          </p:txBody>
        </p:sp>
        <p:sp>
          <p:nvSpPr>
            <p:cNvPr id="14" name="Ορθογώνιο 6"/>
            <p:cNvSpPr/>
            <p:nvPr/>
          </p:nvSpPr>
          <p:spPr>
            <a:xfrm flipV="1">
              <a:off x="2087087" y="2034539"/>
              <a:ext cx="203115" cy="177761"/>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 name="connsiteX0-19" fmla="*/ 4330700 w 4330700"/>
                <a:gd name="connsiteY0-20" fmla="*/ 588834 h 588834"/>
                <a:gd name="connsiteX1-21" fmla="*/ 0 w 4330700"/>
                <a:gd name="connsiteY1-22" fmla="*/ 588834 h 588834"/>
                <a:gd name="connsiteX2-23" fmla="*/ 0 w 4330700"/>
                <a:gd name="connsiteY2-24" fmla="*/ 0 h 588834"/>
                <a:gd name="connsiteX0-25" fmla="*/ 550806 w 550806"/>
                <a:gd name="connsiteY0-26" fmla="*/ 588834 h 588834"/>
                <a:gd name="connsiteX1-27" fmla="*/ 0 w 550806"/>
                <a:gd name="connsiteY1-28" fmla="*/ 588834 h 588834"/>
                <a:gd name="connsiteX2-29" fmla="*/ 0 w 550806"/>
                <a:gd name="connsiteY2-30" fmla="*/ 0 h 588834"/>
              </a:gdLst>
              <a:ahLst/>
              <a:cxnLst>
                <a:cxn ang="0">
                  <a:pos x="connsiteX0-1" y="connsiteY0-2"/>
                </a:cxn>
                <a:cxn ang="0">
                  <a:pos x="connsiteX1-3" y="connsiteY1-4"/>
                </a:cxn>
                <a:cxn ang="0">
                  <a:pos x="connsiteX2-5" y="connsiteY2-6"/>
                </a:cxn>
              </a:cxnLst>
              <a:rect l="l" t="t" r="r" b="b"/>
              <a:pathLst>
                <a:path w="550806" h="588834">
                  <a:moveTo>
                    <a:pt x="550806" y="588834"/>
                  </a:moveTo>
                  <a:lnTo>
                    <a:pt x="0" y="588834"/>
                  </a:lnTo>
                  <a:lnTo>
                    <a:pt x="0" y="0"/>
                  </a:lnTo>
                </a:path>
              </a:pathLst>
            </a:cu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sz="1100" noProof="0" dirty="0"/>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Lst>
  <p:hf hdr="0" dt="0"/>
  <p:txStyles>
    <p:titleStyle>
      <a:lvl1pPr algn="l" defTabSz="914400" rtl="0" eaLnBrk="1" latinLnBrk="0" hangingPunct="1">
        <a:lnSpc>
          <a:spcPct val="90000"/>
        </a:lnSpc>
        <a:spcBef>
          <a:spcPct val="0"/>
        </a:spcBef>
        <a:buNone/>
        <a:defRPr sz="3200" kern="1200" spc="-100" baseline="0">
          <a:solidFill>
            <a:schemeClr val="tx1">
              <a:lumMod val="75000"/>
              <a:lumOff val="25000"/>
            </a:schemeClr>
          </a:solidFill>
          <a:latin typeface="+mj-lt"/>
          <a:ea typeface="+mj-ea"/>
          <a:cs typeface="+mj-cs"/>
        </a:defRPr>
      </a:lvl1pPr>
    </p:titleStyle>
    <p:body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image" Target="../media/image32.png"/><Relationship Id="rId18" Type="http://schemas.openxmlformats.org/officeDocument/2006/relationships/image" Target="../media/image46.svg"/><Relationship Id="rId3" Type="http://schemas.openxmlformats.org/officeDocument/2006/relationships/image" Target="../media/image7.jpeg"/><Relationship Id="rId7" Type="http://schemas.openxmlformats.org/officeDocument/2006/relationships/image" Target="../media/image12.png"/><Relationship Id="rId12" Type="http://schemas.openxmlformats.org/officeDocument/2006/relationships/image" Target="../media/image40.svg"/><Relationship Id="rId17" Type="http://schemas.openxmlformats.org/officeDocument/2006/relationships/image" Target="../media/image34.png"/><Relationship Id="rId2" Type="http://schemas.openxmlformats.org/officeDocument/2006/relationships/notesSlide" Target="../notesSlides/notesSlide9.xml"/><Relationship Id="rId16" Type="http://schemas.openxmlformats.org/officeDocument/2006/relationships/image" Target="../media/image44.svg"/><Relationship Id="rId1" Type="http://schemas.openxmlformats.org/officeDocument/2006/relationships/slideLayout" Target="../slideLayouts/slideLayout5.xml"/><Relationship Id="rId6" Type="http://schemas.openxmlformats.org/officeDocument/2006/relationships/image" Target="../media/image11.jpeg"/><Relationship Id="rId11" Type="http://schemas.openxmlformats.org/officeDocument/2006/relationships/image" Target="../media/image31.png"/><Relationship Id="rId5" Type="http://schemas.openxmlformats.org/officeDocument/2006/relationships/image" Target="../media/image10.jpeg"/><Relationship Id="rId15" Type="http://schemas.openxmlformats.org/officeDocument/2006/relationships/image" Target="../media/image33.png"/><Relationship Id="rId10" Type="http://schemas.openxmlformats.org/officeDocument/2006/relationships/image" Target="../media/image30.jpeg"/><Relationship Id="rId4" Type="http://schemas.openxmlformats.org/officeDocument/2006/relationships/image" Target="../media/image9.jpeg"/><Relationship Id="rId9" Type="http://schemas.openxmlformats.org/officeDocument/2006/relationships/image" Target="../media/image22.svg"/><Relationship Id="rId14" Type="http://schemas.openxmlformats.org/officeDocument/2006/relationships/image" Target="../media/image42.svg"/></Relationships>
</file>

<file path=ppt/slides/_rels/slide1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0.xml"/><Relationship Id="rId1" Type="http://schemas.openxmlformats.org/officeDocument/2006/relationships/slideLayout" Target="../slideLayouts/slideLayout22.xml"/><Relationship Id="rId4" Type="http://schemas.openxmlformats.org/officeDocument/2006/relationships/image" Target="../media/image36.png"/></Relationships>
</file>

<file path=ppt/slides/_rels/slide12.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7.png"/><Relationship Id="rId7" Type="http://schemas.openxmlformats.org/officeDocument/2006/relationships/image" Target="../media/image53.svg"/><Relationship Id="rId2" Type="http://schemas.openxmlformats.org/officeDocument/2006/relationships/notesSlide" Target="../notesSlides/notesSlide11.xml"/><Relationship Id="rId1" Type="http://schemas.openxmlformats.org/officeDocument/2006/relationships/slideLayout" Target="../slideLayouts/slideLayout6.xml"/><Relationship Id="rId6" Type="http://schemas.openxmlformats.org/officeDocument/2006/relationships/image" Target="../media/image39.png"/><Relationship Id="rId5" Type="http://schemas.openxmlformats.org/officeDocument/2006/relationships/image" Target="../media/image51.svg"/><Relationship Id="rId4" Type="http://schemas.openxmlformats.org/officeDocument/2006/relationships/image" Target="../media/image38.png"/><Relationship Id="rId9" Type="http://schemas.openxmlformats.org/officeDocument/2006/relationships/image" Target="../media/image55.svg"/></Relationships>
</file>

<file path=ppt/slides/_rels/slide1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2.xml"/><Relationship Id="rId1" Type="http://schemas.openxmlformats.org/officeDocument/2006/relationships/slideLayout" Target="../slideLayouts/slideLayout12.xml"/><Relationship Id="rId6" Type="http://schemas.openxmlformats.org/officeDocument/2006/relationships/image" Target="../media/image59.svg"/><Relationship Id="rId5" Type="http://schemas.openxmlformats.org/officeDocument/2006/relationships/image" Target="../media/image42.png"/><Relationship Id="rId4" Type="http://schemas.openxmlformats.org/officeDocument/2006/relationships/image" Target="../media/image57.svg"/></Relationships>
</file>

<file path=ppt/slides/_rels/slide14.xml.rels><?xml version="1.0" encoding="UTF-8" standalone="yes"?>
<Relationships xmlns="http://schemas.openxmlformats.org/package/2006/relationships"><Relationship Id="rId8" Type="http://schemas.openxmlformats.org/officeDocument/2006/relationships/image" Target="../media/image65.svg"/><Relationship Id="rId3" Type="http://schemas.openxmlformats.org/officeDocument/2006/relationships/image" Target="../media/image43.png"/><Relationship Id="rId7" Type="http://schemas.openxmlformats.org/officeDocument/2006/relationships/image" Target="../media/image45.png"/><Relationship Id="rId2" Type="http://schemas.openxmlformats.org/officeDocument/2006/relationships/notesSlide" Target="../notesSlides/notesSlide13.xml"/><Relationship Id="rId1" Type="http://schemas.openxmlformats.org/officeDocument/2006/relationships/slideLayout" Target="../slideLayouts/slideLayout9.xml"/><Relationship Id="rId6" Type="http://schemas.openxmlformats.org/officeDocument/2006/relationships/image" Target="../media/image63.svg"/><Relationship Id="rId5" Type="http://schemas.openxmlformats.org/officeDocument/2006/relationships/image" Target="../media/image44.png"/><Relationship Id="rId4" Type="http://schemas.openxmlformats.org/officeDocument/2006/relationships/image" Target="../media/image61.svg"/></Relationships>
</file>

<file path=ppt/slides/_rels/slide15.xml.rels><?xml version="1.0" encoding="UTF-8" standalone="yes"?>
<Relationships xmlns="http://schemas.openxmlformats.org/package/2006/relationships"><Relationship Id="rId3" Type="http://schemas.openxmlformats.org/officeDocument/2006/relationships/image" Target="../media/image46.jpeg"/><Relationship Id="rId7" Type="http://schemas.openxmlformats.org/officeDocument/2006/relationships/image" Target="../media/image70.svg"/><Relationship Id="rId2" Type="http://schemas.openxmlformats.org/officeDocument/2006/relationships/notesSlide" Target="../notesSlides/notesSlide14.xml"/><Relationship Id="rId1" Type="http://schemas.openxmlformats.org/officeDocument/2006/relationships/slideLayout" Target="../slideLayouts/slideLayout4.xml"/><Relationship Id="rId6" Type="http://schemas.openxmlformats.org/officeDocument/2006/relationships/image" Target="../media/image48.png"/><Relationship Id="rId5" Type="http://schemas.openxmlformats.org/officeDocument/2006/relationships/image" Target="../media/image68.svg"/><Relationship Id="rId4" Type="http://schemas.openxmlformats.org/officeDocument/2006/relationships/image" Target="../media/image47.png"/></Relationships>
</file>

<file path=ppt/slides/_rels/slide16.xml.rels><?xml version="1.0" encoding="UTF-8" standalone="yes"?>
<Relationships xmlns="http://schemas.openxmlformats.org/package/2006/relationships"><Relationship Id="rId8" Type="http://schemas.openxmlformats.org/officeDocument/2006/relationships/image" Target="../media/image74.svg"/><Relationship Id="rId3" Type="http://schemas.openxmlformats.org/officeDocument/2006/relationships/image" Target="../media/image49.png"/><Relationship Id="rId7" Type="http://schemas.openxmlformats.org/officeDocument/2006/relationships/image" Target="../media/image50.png"/><Relationship Id="rId2" Type="http://schemas.openxmlformats.org/officeDocument/2006/relationships/notesSlide" Target="../notesSlides/notesSlide15.xml"/><Relationship Id="rId1" Type="http://schemas.openxmlformats.org/officeDocument/2006/relationships/slideLayout" Target="../slideLayouts/slideLayout9.xml"/><Relationship Id="rId6" Type="http://schemas.openxmlformats.org/officeDocument/2006/relationships/image" Target="../media/image68.svg"/><Relationship Id="rId5" Type="http://schemas.openxmlformats.org/officeDocument/2006/relationships/image" Target="../media/image47.png"/><Relationship Id="rId4" Type="http://schemas.openxmlformats.org/officeDocument/2006/relationships/image" Target="../media/image72.sv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8" Type="http://schemas.openxmlformats.org/officeDocument/2006/relationships/image" Target="../media/image55.jpeg"/><Relationship Id="rId13" Type="http://schemas.openxmlformats.org/officeDocument/2006/relationships/image" Target="../media/image15.png"/><Relationship Id="rId18" Type="http://schemas.openxmlformats.org/officeDocument/2006/relationships/image" Target="../media/image83.svg"/><Relationship Id="rId3" Type="http://schemas.openxmlformats.org/officeDocument/2006/relationships/image" Target="../media/image51.png"/><Relationship Id="rId21" Type="http://schemas.openxmlformats.org/officeDocument/2006/relationships/image" Target="../media/image59.png"/><Relationship Id="rId7" Type="http://schemas.openxmlformats.org/officeDocument/2006/relationships/image" Target="../media/image7.jpeg"/><Relationship Id="rId12" Type="http://schemas.openxmlformats.org/officeDocument/2006/relationships/image" Target="../media/image8.jpeg"/><Relationship Id="rId17" Type="http://schemas.openxmlformats.org/officeDocument/2006/relationships/image" Target="../media/image57.png"/><Relationship Id="rId2" Type="http://schemas.openxmlformats.org/officeDocument/2006/relationships/notesSlide" Target="../notesSlides/notesSlide17.xml"/><Relationship Id="rId16" Type="http://schemas.openxmlformats.org/officeDocument/2006/relationships/image" Target="../media/image81.svg"/><Relationship Id="rId20" Type="http://schemas.openxmlformats.org/officeDocument/2006/relationships/image" Target="../media/image85.svg"/><Relationship Id="rId1" Type="http://schemas.openxmlformats.org/officeDocument/2006/relationships/slideLayout" Target="../slideLayouts/slideLayout18.xml"/><Relationship Id="rId6" Type="http://schemas.openxmlformats.org/officeDocument/2006/relationships/image" Target="../media/image54.png"/><Relationship Id="rId11" Type="http://schemas.openxmlformats.org/officeDocument/2006/relationships/image" Target="../media/image11.jpeg"/><Relationship Id="rId24" Type="http://schemas.openxmlformats.org/officeDocument/2006/relationships/image" Target="../media/image89.svg"/><Relationship Id="rId5" Type="http://schemas.openxmlformats.org/officeDocument/2006/relationships/image" Target="../media/image53.png"/><Relationship Id="rId15" Type="http://schemas.openxmlformats.org/officeDocument/2006/relationships/image" Target="../media/image56.png"/><Relationship Id="rId23" Type="http://schemas.openxmlformats.org/officeDocument/2006/relationships/image" Target="../media/image60.png"/><Relationship Id="rId10" Type="http://schemas.openxmlformats.org/officeDocument/2006/relationships/image" Target="../media/image10.jpeg"/><Relationship Id="rId19" Type="http://schemas.openxmlformats.org/officeDocument/2006/relationships/image" Target="../media/image58.png"/><Relationship Id="rId4" Type="http://schemas.openxmlformats.org/officeDocument/2006/relationships/image" Target="../media/image52.png"/><Relationship Id="rId9" Type="http://schemas.openxmlformats.org/officeDocument/2006/relationships/image" Target="../media/image9.jpeg"/><Relationship Id="rId14" Type="http://schemas.openxmlformats.org/officeDocument/2006/relationships/image" Target="../media/image18.svg"/><Relationship Id="rId22" Type="http://schemas.openxmlformats.org/officeDocument/2006/relationships/image" Target="../media/image87.svg"/></Relationships>
</file>

<file path=ppt/slides/_rels/slide19.xml.rels><?xml version="1.0" encoding="UTF-8" standalone="yes"?>
<Relationships xmlns="http://schemas.openxmlformats.org/package/2006/relationships"><Relationship Id="rId8" Type="http://schemas.openxmlformats.org/officeDocument/2006/relationships/image" Target="../media/image93.svg"/><Relationship Id="rId3" Type="http://schemas.openxmlformats.org/officeDocument/2006/relationships/image" Target="../media/image18.jpeg"/><Relationship Id="rId7" Type="http://schemas.openxmlformats.org/officeDocument/2006/relationships/image" Target="../media/image62.png"/><Relationship Id="rId2" Type="http://schemas.openxmlformats.org/officeDocument/2006/relationships/notesSlide" Target="../notesSlides/notesSlide18.xml"/><Relationship Id="rId1" Type="http://schemas.openxmlformats.org/officeDocument/2006/relationships/slideLayout" Target="../slideLayouts/slideLayout4.xml"/><Relationship Id="rId6" Type="http://schemas.openxmlformats.org/officeDocument/2006/relationships/image" Target="../media/image91.svg"/><Relationship Id="rId11" Type="http://schemas.openxmlformats.org/officeDocument/2006/relationships/image" Target="../media/image64.jpeg"/><Relationship Id="rId5" Type="http://schemas.openxmlformats.org/officeDocument/2006/relationships/image" Target="../media/image61.png"/><Relationship Id="rId10" Type="http://schemas.openxmlformats.org/officeDocument/2006/relationships/image" Target="../media/image95.svg"/><Relationship Id="rId4" Type="http://schemas.openxmlformats.org/officeDocument/2006/relationships/image" Target="../media/image19.jpeg"/><Relationship Id="rId9" Type="http://schemas.openxmlformats.org/officeDocument/2006/relationships/image" Target="../media/image63.png"/></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20.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19.xml"/><Relationship Id="rId1" Type="http://schemas.openxmlformats.org/officeDocument/2006/relationships/slideLayout" Target="../slideLayouts/slideLayout22.xml"/></Relationships>
</file>

<file path=ppt/slides/_rels/slide21.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20.xml"/><Relationship Id="rId1" Type="http://schemas.openxmlformats.org/officeDocument/2006/relationships/slideLayout" Target="../slideLayouts/slideLayout3.xml"/><Relationship Id="rId5" Type="http://schemas.openxmlformats.org/officeDocument/2006/relationships/image" Target="../media/image67.jpeg"/><Relationship Id="rId4" Type="http://schemas.microsoft.com/office/2007/relationships/hdphoto" Target="../media/hdphoto2.wdp"/></Relationships>
</file>

<file path=ppt/slides/_rels/slide22.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21.xml"/><Relationship Id="rId1" Type="http://schemas.openxmlformats.org/officeDocument/2006/relationships/slideLayout" Target="../slideLayouts/slideLayout4.xml"/><Relationship Id="rId5" Type="http://schemas.openxmlformats.org/officeDocument/2006/relationships/image" Target="../media/image101.svg"/><Relationship Id="rId4" Type="http://schemas.openxmlformats.org/officeDocument/2006/relationships/image" Target="../media/image68.png"/></Relationships>
</file>

<file path=ppt/slides/_rels/slide23.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png"/><Relationship Id="rId1" Type="http://schemas.openxmlformats.org/officeDocument/2006/relationships/slideLayout" Target="../slideLayouts/slideLayout1.xml"/><Relationship Id="rId4" Type="http://schemas.openxmlformats.org/officeDocument/2006/relationships/image" Target="../media/image104.svg"/></Relationships>
</file>

<file path=ppt/slides/_rels/slide24.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28.png"/><Relationship Id="rId1" Type="http://schemas.openxmlformats.org/officeDocument/2006/relationships/slideLayout" Target="../slideLayouts/slideLayout1.xml"/><Relationship Id="rId5" Type="http://schemas.openxmlformats.org/officeDocument/2006/relationships/image" Target="../media/image104.svg"/><Relationship Id="rId4" Type="http://schemas.openxmlformats.org/officeDocument/2006/relationships/image" Target="../media/image70.png"/></Relationships>
</file>

<file path=ppt/slides/_rels/slide25.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png"/><Relationship Id="rId1" Type="http://schemas.openxmlformats.org/officeDocument/2006/relationships/slideLayout" Target="../slideLayouts/slideLayout1.xml"/><Relationship Id="rId4" Type="http://schemas.openxmlformats.org/officeDocument/2006/relationships/image" Target="../media/image104.svg"/></Relationships>
</file>

<file path=ppt/slides/_rels/slide26.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png"/><Relationship Id="rId1" Type="http://schemas.openxmlformats.org/officeDocument/2006/relationships/slideLayout" Target="../slideLayouts/slideLayout1.xml"/><Relationship Id="rId4" Type="http://schemas.openxmlformats.org/officeDocument/2006/relationships/image" Target="../media/image104.svg"/></Relationships>
</file>

<file path=ppt/slides/_rels/slide27.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28.png"/><Relationship Id="rId1" Type="http://schemas.openxmlformats.org/officeDocument/2006/relationships/slideLayout" Target="../slideLayouts/slideLayout1.xml"/><Relationship Id="rId5" Type="http://schemas.openxmlformats.org/officeDocument/2006/relationships/image" Target="../media/image104.svg"/><Relationship Id="rId4" Type="http://schemas.openxmlformats.org/officeDocument/2006/relationships/image" Target="../media/image70.png"/></Relationships>
</file>

<file path=ppt/slides/_rels/slide28.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png"/><Relationship Id="rId1" Type="http://schemas.openxmlformats.org/officeDocument/2006/relationships/slideLayout" Target="../slideLayouts/slideLayout1.xml"/><Relationship Id="rId4" Type="http://schemas.openxmlformats.org/officeDocument/2006/relationships/image" Target="../media/image104.svg"/></Relationships>
</file>

<file path=ppt/slides/_rels/slide29.xml.rels><?xml version="1.0" encoding="UTF-8" standalone="yes"?>
<Relationships xmlns="http://schemas.openxmlformats.org/package/2006/relationships"><Relationship Id="rId8" Type="http://schemas.openxmlformats.org/officeDocument/2006/relationships/image" Target="../media/image110.svg"/><Relationship Id="rId3" Type="http://schemas.openxmlformats.org/officeDocument/2006/relationships/image" Target="../media/image71.png"/><Relationship Id="rId7" Type="http://schemas.openxmlformats.org/officeDocument/2006/relationships/image" Target="../media/image73.png"/><Relationship Id="rId2" Type="http://schemas.openxmlformats.org/officeDocument/2006/relationships/notesSlide" Target="../notesSlides/notesSlide22.xml"/><Relationship Id="rId1" Type="http://schemas.openxmlformats.org/officeDocument/2006/relationships/slideLayout" Target="../slideLayouts/slideLayout6.xml"/><Relationship Id="rId6" Type="http://schemas.openxmlformats.org/officeDocument/2006/relationships/image" Target="../media/image108.svg"/><Relationship Id="rId5" Type="http://schemas.openxmlformats.org/officeDocument/2006/relationships/image" Target="../media/image72.png"/><Relationship Id="rId4" Type="http://schemas.openxmlformats.org/officeDocument/2006/relationships/image" Target="../media/image106.svg"/><Relationship Id="rId9" Type="http://schemas.openxmlformats.org/officeDocument/2006/relationships/image" Target="../media/image74.jpeg"/></Relationships>
</file>

<file path=ppt/slides/_rels/slide3.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image" Target="../media/image15.png"/><Relationship Id="rId18" Type="http://schemas.openxmlformats.org/officeDocument/2006/relationships/image" Target="../media/image22.svg"/><Relationship Id="rId3" Type="http://schemas.openxmlformats.org/officeDocument/2006/relationships/image" Target="../media/image7.jpeg"/><Relationship Id="rId7" Type="http://schemas.openxmlformats.org/officeDocument/2006/relationships/image" Target="../media/image11.jpeg"/><Relationship Id="rId12" Type="http://schemas.openxmlformats.org/officeDocument/2006/relationships/image" Target="../media/image16.svg"/><Relationship Id="rId17" Type="http://schemas.openxmlformats.org/officeDocument/2006/relationships/image" Target="../media/image17.png"/><Relationship Id="rId2" Type="http://schemas.openxmlformats.org/officeDocument/2006/relationships/notesSlide" Target="../notesSlides/notesSlide3.xml"/><Relationship Id="rId16" Type="http://schemas.openxmlformats.org/officeDocument/2006/relationships/image" Target="../media/image20.svg"/><Relationship Id="rId1" Type="http://schemas.openxmlformats.org/officeDocument/2006/relationships/slideLayout" Target="../slideLayouts/slideLayout5.xml"/><Relationship Id="rId6" Type="http://schemas.openxmlformats.org/officeDocument/2006/relationships/image" Target="../media/image10.jpeg"/><Relationship Id="rId11" Type="http://schemas.openxmlformats.org/officeDocument/2006/relationships/image" Target="../media/image14.png"/><Relationship Id="rId5" Type="http://schemas.openxmlformats.org/officeDocument/2006/relationships/image" Target="../media/image9.jpeg"/><Relationship Id="rId15" Type="http://schemas.openxmlformats.org/officeDocument/2006/relationships/image" Target="../media/image16.png"/><Relationship Id="rId10" Type="http://schemas.openxmlformats.org/officeDocument/2006/relationships/image" Target="../media/image14.svg"/><Relationship Id="rId4" Type="http://schemas.openxmlformats.org/officeDocument/2006/relationships/image" Target="../media/image8.jpeg"/><Relationship Id="rId9" Type="http://schemas.openxmlformats.org/officeDocument/2006/relationships/image" Target="../media/image13.png"/><Relationship Id="rId14" Type="http://schemas.openxmlformats.org/officeDocument/2006/relationships/image" Target="../media/image18.sv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18.jpeg"/><Relationship Id="rId7" Type="http://schemas.openxmlformats.org/officeDocument/2006/relationships/image" Target="../media/image75.jpeg"/><Relationship Id="rId2" Type="http://schemas.openxmlformats.org/officeDocument/2006/relationships/notesSlide" Target="../notesSlides/notesSlide23.xml"/><Relationship Id="rId1" Type="http://schemas.openxmlformats.org/officeDocument/2006/relationships/slideLayout" Target="../slideLayouts/slideLayout4.xml"/><Relationship Id="rId6" Type="http://schemas.openxmlformats.org/officeDocument/2006/relationships/image" Target="../media/image112.svg"/><Relationship Id="rId5" Type="http://schemas.openxmlformats.org/officeDocument/2006/relationships/image" Target="../media/image70.png"/><Relationship Id="rId4" Type="http://schemas.openxmlformats.org/officeDocument/2006/relationships/image" Target="../media/image19.jpeg"/></Relationships>
</file>

<file path=ppt/slides/_rels/slide32.xml.rels><?xml version="1.0" encoding="UTF-8" standalone="yes"?>
<Relationships xmlns="http://schemas.openxmlformats.org/package/2006/relationships"><Relationship Id="rId2" Type="http://schemas.openxmlformats.org/officeDocument/2006/relationships/image" Target="../media/image76.emf"/><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78.jpeg"/></Relationships>
</file>

<file path=ppt/slides/_rels/slide34.xml.rels><?xml version="1.0" encoding="UTF-8" standalone="yes"?>
<Relationships xmlns="http://schemas.openxmlformats.org/package/2006/relationships"><Relationship Id="rId8" Type="http://schemas.openxmlformats.org/officeDocument/2006/relationships/image" Target="../media/image82.png"/><Relationship Id="rId3" Type="http://schemas.openxmlformats.org/officeDocument/2006/relationships/image" Target="../media/image79.jpeg"/><Relationship Id="rId7" Type="http://schemas.openxmlformats.org/officeDocument/2006/relationships/image" Target="../media/image121.svg"/><Relationship Id="rId2" Type="http://schemas.openxmlformats.org/officeDocument/2006/relationships/notesSlide" Target="../notesSlides/notesSlide25.xml"/><Relationship Id="rId1" Type="http://schemas.openxmlformats.org/officeDocument/2006/relationships/slideLayout" Target="../slideLayouts/slideLayout7.xml"/><Relationship Id="rId6" Type="http://schemas.openxmlformats.org/officeDocument/2006/relationships/image" Target="../media/image81.png"/><Relationship Id="rId11" Type="http://schemas.openxmlformats.org/officeDocument/2006/relationships/image" Target="../media/image125.svg"/><Relationship Id="rId5" Type="http://schemas.openxmlformats.org/officeDocument/2006/relationships/image" Target="../media/image119.svg"/><Relationship Id="rId10" Type="http://schemas.openxmlformats.org/officeDocument/2006/relationships/image" Target="../media/image83.png"/><Relationship Id="rId4" Type="http://schemas.openxmlformats.org/officeDocument/2006/relationships/image" Target="../media/image80.png"/><Relationship Id="rId9" Type="http://schemas.openxmlformats.org/officeDocument/2006/relationships/image" Target="../media/image123.svg"/></Relationships>
</file>

<file path=ppt/slides/_rels/slide35.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26.xml"/><Relationship Id="rId1" Type="http://schemas.openxmlformats.org/officeDocument/2006/relationships/slideLayout" Target="../slideLayouts/slideLayout4.xml"/><Relationship Id="rId5" Type="http://schemas.openxmlformats.org/officeDocument/2006/relationships/image" Target="../media/image84.jpeg"/><Relationship Id="rId4" Type="http://schemas.openxmlformats.org/officeDocument/2006/relationships/image" Target="../media/image101.svg"/></Relationships>
</file>

<file path=ppt/slides/_rels/slide36.xml.rels><?xml version="1.0" encoding="UTF-8" standalone="yes"?>
<Relationships xmlns="http://schemas.openxmlformats.org/package/2006/relationships"><Relationship Id="rId8" Type="http://schemas.openxmlformats.org/officeDocument/2006/relationships/image" Target="../media/image130.svg"/><Relationship Id="rId3" Type="http://schemas.openxmlformats.org/officeDocument/2006/relationships/image" Target="../media/image85.png"/><Relationship Id="rId7" Type="http://schemas.openxmlformats.org/officeDocument/2006/relationships/image" Target="../media/image86.png"/><Relationship Id="rId2" Type="http://schemas.openxmlformats.org/officeDocument/2006/relationships/notesSlide" Target="../notesSlides/notesSlide27.xml"/><Relationship Id="rId1" Type="http://schemas.openxmlformats.org/officeDocument/2006/relationships/slideLayout" Target="../slideLayouts/slideLayout6.xml"/><Relationship Id="rId6" Type="http://schemas.openxmlformats.org/officeDocument/2006/relationships/image" Target="../media/image65.svg"/><Relationship Id="rId5" Type="http://schemas.openxmlformats.org/officeDocument/2006/relationships/image" Target="../media/image45.png"/><Relationship Id="rId4" Type="http://schemas.openxmlformats.org/officeDocument/2006/relationships/image" Target="../media/image128.svg"/><Relationship Id="rId9" Type="http://schemas.openxmlformats.org/officeDocument/2006/relationships/image" Target="../media/image87.jpeg"/></Relationships>
</file>

<file path=ppt/slides/_rels/slide37.xml.rels><?xml version="1.0" encoding="UTF-8" standalone="yes"?>
<Relationships xmlns="http://schemas.openxmlformats.org/package/2006/relationships"><Relationship Id="rId8" Type="http://schemas.openxmlformats.org/officeDocument/2006/relationships/image" Target="../media/image91.png"/><Relationship Id="rId3" Type="http://schemas.openxmlformats.org/officeDocument/2006/relationships/image" Target="../media/image88.jpeg"/><Relationship Id="rId7" Type="http://schemas.openxmlformats.org/officeDocument/2006/relationships/image" Target="../media/image136.svg"/><Relationship Id="rId2" Type="http://schemas.openxmlformats.org/officeDocument/2006/relationships/notesSlide" Target="../notesSlides/notesSlide28.xml"/><Relationship Id="rId1" Type="http://schemas.openxmlformats.org/officeDocument/2006/relationships/slideLayout" Target="../slideLayouts/slideLayout6.xml"/><Relationship Id="rId6" Type="http://schemas.openxmlformats.org/officeDocument/2006/relationships/image" Target="../media/image90.png"/><Relationship Id="rId5" Type="http://schemas.openxmlformats.org/officeDocument/2006/relationships/image" Target="../media/image134.svg"/><Relationship Id="rId4" Type="http://schemas.openxmlformats.org/officeDocument/2006/relationships/image" Target="../media/image89.png"/><Relationship Id="rId9" Type="http://schemas.openxmlformats.org/officeDocument/2006/relationships/image" Target="../media/image138.sv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8" Type="http://schemas.openxmlformats.org/officeDocument/2006/relationships/image" Target="../media/image142.svg"/><Relationship Id="rId3" Type="http://schemas.openxmlformats.org/officeDocument/2006/relationships/image" Target="../media/image86.png"/><Relationship Id="rId7" Type="http://schemas.openxmlformats.org/officeDocument/2006/relationships/image" Target="../media/image93.png"/><Relationship Id="rId2" Type="http://schemas.openxmlformats.org/officeDocument/2006/relationships/notesSlide" Target="../notesSlides/notesSlide29.xml"/><Relationship Id="rId1" Type="http://schemas.openxmlformats.org/officeDocument/2006/relationships/slideLayout" Target="../slideLayouts/slideLayout15.xml"/><Relationship Id="rId6" Type="http://schemas.openxmlformats.org/officeDocument/2006/relationships/image" Target="../media/image140.svg"/><Relationship Id="rId5" Type="http://schemas.openxmlformats.org/officeDocument/2006/relationships/image" Target="../media/image92.png"/><Relationship Id="rId4" Type="http://schemas.openxmlformats.org/officeDocument/2006/relationships/image" Target="../media/image130.svg"/></Relationships>
</file>

<file path=ppt/slides/_rels/slide4.xml.rels><?xml version="1.0" encoding="UTF-8" standalone="yes"?>
<Relationships xmlns="http://schemas.openxmlformats.org/package/2006/relationships"><Relationship Id="rId3" Type="http://schemas.openxmlformats.org/officeDocument/2006/relationships/image" Target="../media/image18.jpeg"/><Relationship Id="rId7" Type="http://schemas.openxmlformats.org/officeDocument/2006/relationships/image" Target="../media/image21.jpeg"/><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image" Target="../media/image26.svg"/><Relationship Id="rId5" Type="http://schemas.openxmlformats.org/officeDocument/2006/relationships/image" Target="../media/image20.png"/><Relationship Id="rId4" Type="http://schemas.openxmlformats.org/officeDocument/2006/relationships/image" Target="../media/image19.jpeg"/></Relationships>
</file>

<file path=ppt/slides/_rels/slide4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94.jpe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image" Target="../media/image28.png"/><Relationship Id="rId1" Type="http://schemas.openxmlformats.org/officeDocument/2006/relationships/slideLayout" Target="../slideLayouts/slideLayout1.xml"/><Relationship Id="rId5" Type="http://schemas.openxmlformats.org/officeDocument/2006/relationships/image" Target="../media/image26.svg"/><Relationship Id="rId4" Type="http://schemas.openxmlformats.org/officeDocument/2006/relationships/image" Target="../media/image20.png"/></Relationships>
</file>

<file path=ppt/slides/_rels/slide42.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8" Type="http://schemas.openxmlformats.org/officeDocument/2006/relationships/image" Target="../media/image98.png"/><Relationship Id="rId3" Type="http://schemas.openxmlformats.org/officeDocument/2006/relationships/image" Target="../media/image18.jpeg"/><Relationship Id="rId7" Type="http://schemas.openxmlformats.org/officeDocument/2006/relationships/image" Target="../media/image147.svg"/><Relationship Id="rId2" Type="http://schemas.openxmlformats.org/officeDocument/2006/relationships/notesSlide" Target="../notesSlides/notesSlide30.xml"/><Relationship Id="rId1" Type="http://schemas.openxmlformats.org/officeDocument/2006/relationships/slideLayout" Target="../slideLayouts/slideLayout4.xml"/><Relationship Id="rId6" Type="http://schemas.openxmlformats.org/officeDocument/2006/relationships/image" Target="../media/image97.png"/><Relationship Id="rId5" Type="http://schemas.openxmlformats.org/officeDocument/2006/relationships/image" Target="../media/image96.jpeg"/><Relationship Id="rId4" Type="http://schemas.openxmlformats.org/officeDocument/2006/relationships/image" Target="../media/image19.jpeg"/><Relationship Id="rId9" Type="http://schemas.openxmlformats.org/officeDocument/2006/relationships/image" Target="../media/image149.svg"/></Relationships>
</file>

<file path=ppt/slides/_rels/slide44.xml.rels><?xml version="1.0" encoding="UTF-8" standalone="yes"?>
<Relationships xmlns="http://schemas.openxmlformats.org/package/2006/relationships"><Relationship Id="rId8" Type="http://schemas.openxmlformats.org/officeDocument/2006/relationships/image" Target="../media/image30.jpeg"/><Relationship Id="rId13" Type="http://schemas.openxmlformats.org/officeDocument/2006/relationships/image" Target="../media/image101.png"/><Relationship Id="rId18" Type="http://schemas.openxmlformats.org/officeDocument/2006/relationships/image" Target="../media/image159.svg"/><Relationship Id="rId3" Type="http://schemas.openxmlformats.org/officeDocument/2006/relationships/image" Target="../media/image7.jpeg"/><Relationship Id="rId7" Type="http://schemas.openxmlformats.org/officeDocument/2006/relationships/image" Target="../media/image12.png"/><Relationship Id="rId12" Type="http://schemas.openxmlformats.org/officeDocument/2006/relationships/image" Target="../media/image153.svg"/><Relationship Id="rId17" Type="http://schemas.openxmlformats.org/officeDocument/2006/relationships/image" Target="../media/image103.png"/><Relationship Id="rId2" Type="http://schemas.openxmlformats.org/officeDocument/2006/relationships/notesSlide" Target="../notesSlides/notesSlide31.xml"/><Relationship Id="rId16" Type="http://schemas.openxmlformats.org/officeDocument/2006/relationships/image" Target="../media/image157.svg"/><Relationship Id="rId1" Type="http://schemas.openxmlformats.org/officeDocument/2006/relationships/slideLayout" Target="../slideLayouts/slideLayout5.xml"/><Relationship Id="rId6" Type="http://schemas.openxmlformats.org/officeDocument/2006/relationships/image" Target="../media/image11.jpeg"/><Relationship Id="rId11" Type="http://schemas.openxmlformats.org/officeDocument/2006/relationships/image" Target="../media/image100.png"/><Relationship Id="rId5" Type="http://schemas.openxmlformats.org/officeDocument/2006/relationships/image" Target="../media/image10.jpeg"/><Relationship Id="rId15" Type="http://schemas.openxmlformats.org/officeDocument/2006/relationships/image" Target="../media/image102.png"/><Relationship Id="rId10" Type="http://schemas.openxmlformats.org/officeDocument/2006/relationships/image" Target="../media/image151.svg"/><Relationship Id="rId4" Type="http://schemas.openxmlformats.org/officeDocument/2006/relationships/image" Target="../media/image9.jpeg"/><Relationship Id="rId9" Type="http://schemas.openxmlformats.org/officeDocument/2006/relationships/image" Target="../media/image99.png"/><Relationship Id="rId14" Type="http://schemas.openxmlformats.org/officeDocument/2006/relationships/image" Target="../media/image155.svg"/></Relationships>
</file>

<file path=ppt/slides/_rels/slide45.xml.rels><?xml version="1.0" encoding="UTF-8" standalone="yes"?>
<Relationships xmlns="http://schemas.openxmlformats.org/package/2006/relationships"><Relationship Id="rId8" Type="http://schemas.openxmlformats.org/officeDocument/2006/relationships/image" Target="../media/image165.svg"/><Relationship Id="rId3" Type="http://schemas.openxmlformats.org/officeDocument/2006/relationships/image" Target="../media/image104.png"/><Relationship Id="rId7" Type="http://schemas.openxmlformats.org/officeDocument/2006/relationships/image" Target="../media/image106.png"/><Relationship Id="rId2" Type="http://schemas.openxmlformats.org/officeDocument/2006/relationships/notesSlide" Target="../notesSlides/notesSlide32.xml"/><Relationship Id="rId1" Type="http://schemas.openxmlformats.org/officeDocument/2006/relationships/slideLayout" Target="../slideLayouts/slideLayout9.xml"/><Relationship Id="rId6" Type="http://schemas.openxmlformats.org/officeDocument/2006/relationships/image" Target="../media/image163.svg"/><Relationship Id="rId5" Type="http://schemas.openxmlformats.org/officeDocument/2006/relationships/image" Target="../media/image105.png"/><Relationship Id="rId4" Type="http://schemas.openxmlformats.org/officeDocument/2006/relationships/image" Target="../media/image161.svg"/></Relationships>
</file>

<file path=ppt/slides/_rels/slide46.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notesSlide" Target="../notesSlides/notesSlide33.xml"/><Relationship Id="rId1" Type="http://schemas.openxmlformats.org/officeDocument/2006/relationships/slideLayout" Target="../slideLayouts/slideLayout22.xml"/><Relationship Id="rId5" Type="http://schemas.openxmlformats.org/officeDocument/2006/relationships/image" Target="../media/image101.svg"/><Relationship Id="rId4" Type="http://schemas.openxmlformats.org/officeDocument/2006/relationships/image" Target="../media/image68.png"/></Relationships>
</file>

<file path=ppt/slides/_rels/slide47.xml.rels><?xml version="1.0" encoding="UTF-8" standalone="yes"?>
<Relationships xmlns="http://schemas.openxmlformats.org/package/2006/relationships"><Relationship Id="rId8" Type="http://schemas.openxmlformats.org/officeDocument/2006/relationships/image" Target="../media/image172.svg"/><Relationship Id="rId3" Type="http://schemas.openxmlformats.org/officeDocument/2006/relationships/image" Target="../media/image108.png"/><Relationship Id="rId7" Type="http://schemas.openxmlformats.org/officeDocument/2006/relationships/image" Target="../media/image110.png"/><Relationship Id="rId2" Type="http://schemas.openxmlformats.org/officeDocument/2006/relationships/notesSlide" Target="../notesSlides/notesSlide34.xml"/><Relationship Id="rId1" Type="http://schemas.openxmlformats.org/officeDocument/2006/relationships/slideLayout" Target="../slideLayouts/slideLayout6.xml"/><Relationship Id="rId6" Type="http://schemas.openxmlformats.org/officeDocument/2006/relationships/image" Target="../media/image170.svg"/><Relationship Id="rId5" Type="http://schemas.openxmlformats.org/officeDocument/2006/relationships/image" Target="../media/image109.png"/><Relationship Id="rId4" Type="http://schemas.openxmlformats.org/officeDocument/2006/relationships/image" Target="../media/image168.svg"/><Relationship Id="rId9" Type="http://schemas.openxmlformats.org/officeDocument/2006/relationships/image" Target="../media/image111.jpeg"/></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8" Type="http://schemas.openxmlformats.org/officeDocument/2006/relationships/image" Target="../media/image177.svg"/><Relationship Id="rId13" Type="http://schemas.openxmlformats.org/officeDocument/2006/relationships/image" Target="../media/image115.jpeg"/><Relationship Id="rId3" Type="http://schemas.openxmlformats.org/officeDocument/2006/relationships/image" Target="../media/image112.png"/><Relationship Id="rId7" Type="http://schemas.openxmlformats.org/officeDocument/2006/relationships/image" Target="../media/image113.png"/><Relationship Id="rId12" Type="http://schemas.openxmlformats.org/officeDocument/2006/relationships/image" Target="../media/image57.svg"/><Relationship Id="rId2" Type="http://schemas.openxmlformats.org/officeDocument/2006/relationships/notesSlide" Target="../notesSlides/notesSlide36.xml"/><Relationship Id="rId1" Type="http://schemas.openxmlformats.org/officeDocument/2006/relationships/slideLayout" Target="../slideLayouts/slideLayout7.xml"/><Relationship Id="rId6" Type="http://schemas.openxmlformats.org/officeDocument/2006/relationships/image" Target="../media/image170.svg"/><Relationship Id="rId11" Type="http://schemas.openxmlformats.org/officeDocument/2006/relationships/image" Target="../media/image41.png"/><Relationship Id="rId5" Type="http://schemas.openxmlformats.org/officeDocument/2006/relationships/image" Target="../media/image109.png"/><Relationship Id="rId10" Type="http://schemas.openxmlformats.org/officeDocument/2006/relationships/image" Target="../media/image179.svg"/><Relationship Id="rId4" Type="http://schemas.openxmlformats.org/officeDocument/2006/relationships/image" Target="../media/image175.svg"/><Relationship Id="rId9" Type="http://schemas.openxmlformats.org/officeDocument/2006/relationships/image" Target="../media/image114.png"/></Relationships>
</file>

<file path=ppt/slides/_rels/slide5.xml.rels><?xml version="1.0" encoding="UTF-8" standalone="yes"?>
<Relationships xmlns="http://schemas.openxmlformats.org/package/2006/relationships"><Relationship Id="rId8" Type="http://schemas.openxmlformats.org/officeDocument/2006/relationships/chart" Target="../charts/chart6.xml"/><Relationship Id="rId3" Type="http://schemas.openxmlformats.org/officeDocument/2006/relationships/chart" Target="../charts/chart1.xml"/><Relationship Id="rId7" Type="http://schemas.openxmlformats.org/officeDocument/2006/relationships/chart" Target="../charts/chart5.xml"/><Relationship Id="rId2" Type="http://schemas.openxmlformats.org/officeDocument/2006/relationships/notesSlide" Target="../notesSlides/notesSlide5.xml"/><Relationship Id="rId1" Type="http://schemas.openxmlformats.org/officeDocument/2006/relationships/slideLayout" Target="../slideLayouts/slideLayout22.xml"/><Relationship Id="rId6" Type="http://schemas.openxmlformats.org/officeDocument/2006/relationships/chart" Target="../charts/chart4.xml"/><Relationship Id="rId5" Type="http://schemas.openxmlformats.org/officeDocument/2006/relationships/chart" Target="../charts/chart3.xml"/><Relationship Id="rId4" Type="http://schemas.openxmlformats.org/officeDocument/2006/relationships/chart" Target="../charts/chart2.xml"/></Relationships>
</file>

<file path=ppt/slides/_rels/slide50.xml.rels><?xml version="1.0" encoding="UTF-8" standalone="yes"?>
<Relationships xmlns="http://schemas.openxmlformats.org/package/2006/relationships"><Relationship Id="rId8" Type="http://schemas.openxmlformats.org/officeDocument/2006/relationships/image" Target="../media/image117.jpeg"/><Relationship Id="rId3" Type="http://schemas.openxmlformats.org/officeDocument/2006/relationships/image" Target="../media/image18.jpeg"/><Relationship Id="rId7" Type="http://schemas.openxmlformats.org/officeDocument/2006/relationships/image" Target="../media/image182.svg"/><Relationship Id="rId2" Type="http://schemas.openxmlformats.org/officeDocument/2006/relationships/notesSlide" Target="../notesSlides/notesSlide37.xml"/><Relationship Id="rId1" Type="http://schemas.openxmlformats.org/officeDocument/2006/relationships/slideLayout" Target="../slideLayouts/slideLayout4.xml"/><Relationship Id="rId6" Type="http://schemas.openxmlformats.org/officeDocument/2006/relationships/image" Target="../media/image116.png"/><Relationship Id="rId5" Type="http://schemas.openxmlformats.org/officeDocument/2006/relationships/image" Target="../media/image96.jpeg"/><Relationship Id="rId4" Type="http://schemas.openxmlformats.org/officeDocument/2006/relationships/image" Target="../media/image19.jpeg"/></Relationships>
</file>

<file path=ppt/slides/_rels/slide51.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image" Target="../media/image119.png"/><Relationship Id="rId7" Type="http://schemas.openxmlformats.org/officeDocument/2006/relationships/image" Target="../media/image94.jpeg"/><Relationship Id="rId2" Type="http://schemas.openxmlformats.org/officeDocument/2006/relationships/notesSlide" Target="../notesSlides/notesSlide38.xml"/><Relationship Id="rId1" Type="http://schemas.openxmlformats.org/officeDocument/2006/relationships/slideLayout" Target="../slideLayouts/slideLayout8.xml"/><Relationship Id="rId6" Type="http://schemas.microsoft.com/office/2007/relationships/hdphoto" Target="../media/hdphoto3.wdp"/><Relationship Id="rId5" Type="http://schemas.openxmlformats.org/officeDocument/2006/relationships/image" Target="../media/image120.png"/><Relationship Id="rId4" Type="http://schemas.openxmlformats.org/officeDocument/2006/relationships/image" Target="../media/image186.svg"/></Relationships>
</file>

<file path=ppt/slides/_rels/slide53.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image" Target="../media/image28.png"/><Relationship Id="rId1" Type="http://schemas.openxmlformats.org/officeDocument/2006/relationships/slideLayout" Target="../slideLayouts/slideLayout1.xml"/><Relationship Id="rId5" Type="http://schemas.openxmlformats.org/officeDocument/2006/relationships/image" Target="../media/image26.svg"/><Relationship Id="rId4" Type="http://schemas.openxmlformats.org/officeDocument/2006/relationships/image" Target="../media/image20.png"/></Relationships>
</file>

<file path=ppt/slides/_rels/slide54.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notesSlide" Target="../notesSlides/notesSlide39.xml"/><Relationship Id="rId1" Type="http://schemas.openxmlformats.org/officeDocument/2006/relationships/slideLayout" Target="../slideLayouts/slideLayout12.xml"/><Relationship Id="rId6" Type="http://schemas.openxmlformats.org/officeDocument/2006/relationships/image" Target="../media/image192.svg"/><Relationship Id="rId5" Type="http://schemas.openxmlformats.org/officeDocument/2006/relationships/image" Target="../media/image123.png"/><Relationship Id="rId4" Type="http://schemas.openxmlformats.org/officeDocument/2006/relationships/image" Target="../media/image190.svg"/></Relationships>
</file>

<file path=ppt/slides/_rels/slide55.xml.rels><?xml version="1.0" encoding="UTF-8" standalone="yes"?>
<Relationships xmlns="http://schemas.openxmlformats.org/package/2006/relationships"><Relationship Id="rId8" Type="http://schemas.openxmlformats.org/officeDocument/2006/relationships/image" Target="../media/image197.svg"/><Relationship Id="rId3" Type="http://schemas.openxmlformats.org/officeDocument/2006/relationships/image" Target="../media/image124.png"/><Relationship Id="rId7" Type="http://schemas.openxmlformats.org/officeDocument/2006/relationships/image" Target="../media/image125.png"/><Relationship Id="rId2" Type="http://schemas.openxmlformats.org/officeDocument/2006/relationships/notesSlide" Target="../notesSlides/notesSlide40.xml"/><Relationship Id="rId1" Type="http://schemas.openxmlformats.org/officeDocument/2006/relationships/slideLayout" Target="../slideLayouts/slideLayout6.xml"/><Relationship Id="rId6" Type="http://schemas.openxmlformats.org/officeDocument/2006/relationships/image" Target="../media/image195.svg"/><Relationship Id="rId5" Type="http://schemas.openxmlformats.org/officeDocument/2006/relationships/image" Target="../media/image85.png"/><Relationship Id="rId4" Type="http://schemas.openxmlformats.org/officeDocument/2006/relationships/image" Target="../media/image194.svg"/><Relationship Id="rId9" Type="http://schemas.openxmlformats.org/officeDocument/2006/relationships/image" Target="../media/image126.jpeg"/></Relationships>
</file>

<file path=ppt/slides/_rels/slide56.xml.rels><?xml version="1.0" encoding="UTF-8" standalone="yes"?>
<Relationships xmlns="http://schemas.openxmlformats.org/package/2006/relationships"><Relationship Id="rId8" Type="http://schemas.openxmlformats.org/officeDocument/2006/relationships/image" Target="../media/image202.svg"/><Relationship Id="rId3" Type="http://schemas.openxmlformats.org/officeDocument/2006/relationships/image" Target="../media/image68.png"/><Relationship Id="rId7" Type="http://schemas.openxmlformats.org/officeDocument/2006/relationships/image" Target="../media/image128.png"/><Relationship Id="rId2" Type="http://schemas.openxmlformats.org/officeDocument/2006/relationships/notesSlide" Target="../notesSlides/notesSlide41.xml"/><Relationship Id="rId1" Type="http://schemas.openxmlformats.org/officeDocument/2006/relationships/slideLayout" Target="../slideLayouts/slideLayout4.xml"/><Relationship Id="rId6" Type="http://schemas.openxmlformats.org/officeDocument/2006/relationships/image" Target="../media/image200.svg"/><Relationship Id="rId5" Type="http://schemas.openxmlformats.org/officeDocument/2006/relationships/image" Target="../media/image127.png"/><Relationship Id="rId4" Type="http://schemas.openxmlformats.org/officeDocument/2006/relationships/image" Target="../media/image101.svg"/><Relationship Id="rId9" Type="http://schemas.openxmlformats.org/officeDocument/2006/relationships/image" Target="../media/image129.jpeg"/></Relationships>
</file>

<file path=ppt/slides/_rels/slide57.xml.rels><?xml version="1.0" encoding="UTF-8" standalone="yes"?>
<Relationships xmlns="http://schemas.openxmlformats.org/package/2006/relationships"><Relationship Id="rId3" Type="http://schemas.openxmlformats.org/officeDocument/2006/relationships/image" Target="../media/image130.png"/><Relationship Id="rId2" Type="http://schemas.openxmlformats.org/officeDocument/2006/relationships/notesSlide" Target="../notesSlides/notesSlide42.xml"/><Relationship Id="rId1" Type="http://schemas.openxmlformats.org/officeDocument/2006/relationships/slideLayout" Target="../slideLayouts/slideLayout9.xml"/><Relationship Id="rId4" Type="http://schemas.openxmlformats.org/officeDocument/2006/relationships/image" Target="../media/image205.svg"/></Relationships>
</file>

<file path=ppt/slides/_rels/slide58.xml.rels><?xml version="1.0" encoding="UTF-8" standalone="yes"?>
<Relationships xmlns="http://schemas.openxmlformats.org/package/2006/relationships"><Relationship Id="rId3" Type="http://schemas.openxmlformats.org/officeDocument/2006/relationships/image" Target="../media/image131.png"/><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8" Type="http://schemas.openxmlformats.org/officeDocument/2006/relationships/image" Target="../media/image57.svg"/><Relationship Id="rId3" Type="http://schemas.openxmlformats.org/officeDocument/2006/relationships/image" Target="../media/image132.png"/><Relationship Id="rId7" Type="http://schemas.openxmlformats.org/officeDocument/2006/relationships/image" Target="../media/image41.png"/><Relationship Id="rId2" Type="http://schemas.openxmlformats.org/officeDocument/2006/relationships/notesSlide" Target="../notesSlides/notesSlide43.xml"/><Relationship Id="rId1" Type="http://schemas.openxmlformats.org/officeDocument/2006/relationships/slideLayout" Target="../slideLayouts/slideLayout6.xml"/><Relationship Id="rId6" Type="http://schemas.openxmlformats.org/officeDocument/2006/relationships/image" Target="../media/image210.svg"/><Relationship Id="rId5" Type="http://schemas.openxmlformats.org/officeDocument/2006/relationships/image" Target="../media/image133.png"/><Relationship Id="rId4" Type="http://schemas.openxmlformats.org/officeDocument/2006/relationships/image" Target="../media/image208.svg"/><Relationship Id="rId9" Type="http://schemas.openxmlformats.org/officeDocument/2006/relationships/image" Target="../media/image37.png"/></Relationships>
</file>

<file path=ppt/slides/_rels/slide6.xml.rels><?xml version="1.0" encoding="UTF-8" standalone="yes"?>
<Relationships xmlns="http://schemas.openxmlformats.org/package/2006/relationships"><Relationship Id="rId3" Type="http://schemas.openxmlformats.org/officeDocument/2006/relationships/image" Target="../media/image22.gif"/><Relationship Id="rId2" Type="http://schemas.openxmlformats.org/officeDocument/2006/relationships/notesSlide" Target="../notesSlides/notesSlide6.xml"/><Relationship Id="rId1" Type="http://schemas.openxmlformats.org/officeDocument/2006/relationships/slideLayout" Target="../slideLayouts/slideLayout22.xml"/></Relationships>
</file>

<file path=ppt/slides/_rels/slide60.xml.rels><?xml version="1.0" encoding="UTF-8" standalone="yes"?>
<Relationships xmlns="http://schemas.openxmlformats.org/package/2006/relationships"><Relationship Id="rId3" Type="http://schemas.openxmlformats.org/officeDocument/2006/relationships/image" Target="../media/image131.png"/><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8" Type="http://schemas.openxmlformats.org/officeDocument/2006/relationships/image" Target="../media/image216.svg"/><Relationship Id="rId3" Type="http://schemas.openxmlformats.org/officeDocument/2006/relationships/image" Target="../media/image134.png"/><Relationship Id="rId7" Type="http://schemas.openxmlformats.org/officeDocument/2006/relationships/image" Target="../media/image136.png"/><Relationship Id="rId2" Type="http://schemas.openxmlformats.org/officeDocument/2006/relationships/notesSlide" Target="../notesSlides/notesSlide44.xml"/><Relationship Id="rId1" Type="http://schemas.openxmlformats.org/officeDocument/2006/relationships/slideLayout" Target="../slideLayouts/slideLayout6.xml"/><Relationship Id="rId6" Type="http://schemas.openxmlformats.org/officeDocument/2006/relationships/image" Target="../media/image214.svg"/><Relationship Id="rId5" Type="http://schemas.openxmlformats.org/officeDocument/2006/relationships/image" Target="../media/image135.png"/><Relationship Id="rId4" Type="http://schemas.openxmlformats.org/officeDocument/2006/relationships/image" Target="../media/image212.svg"/><Relationship Id="rId9" Type="http://schemas.openxmlformats.org/officeDocument/2006/relationships/image" Target="../media/image137.jpeg"/></Relationships>
</file>

<file path=ppt/slides/_rels/slide63.xml.rels><?xml version="1.0" encoding="UTF-8" standalone="yes"?>
<Relationships xmlns="http://schemas.openxmlformats.org/package/2006/relationships"><Relationship Id="rId8" Type="http://schemas.openxmlformats.org/officeDocument/2006/relationships/image" Target="../media/image220.svg"/><Relationship Id="rId3" Type="http://schemas.openxmlformats.org/officeDocument/2006/relationships/image" Target="../media/image106.png"/><Relationship Id="rId7" Type="http://schemas.openxmlformats.org/officeDocument/2006/relationships/image" Target="../media/image130.png"/><Relationship Id="rId2" Type="http://schemas.openxmlformats.org/officeDocument/2006/relationships/notesSlide" Target="../notesSlides/notesSlide45.xml"/><Relationship Id="rId1" Type="http://schemas.openxmlformats.org/officeDocument/2006/relationships/slideLayout" Target="../slideLayouts/slideLayout9.xml"/><Relationship Id="rId6" Type="http://schemas.openxmlformats.org/officeDocument/2006/relationships/image" Target="../media/image219.svg"/><Relationship Id="rId5" Type="http://schemas.openxmlformats.org/officeDocument/2006/relationships/image" Target="../media/image138.png"/><Relationship Id="rId4" Type="http://schemas.openxmlformats.org/officeDocument/2006/relationships/image" Target="../media/image165.svg"/></Relationships>
</file>

<file path=ppt/slides/_rels/slide6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6.xml"/><Relationship Id="rId1" Type="http://schemas.openxmlformats.org/officeDocument/2006/relationships/slideLayout" Target="../slideLayouts/slideLayout2.xml"/><Relationship Id="rId4" Type="http://schemas.openxmlformats.org/officeDocument/2006/relationships/image" Target="../media/image139.jpeg"/></Relationships>
</file>

<file path=ppt/slides/_rels/slide65.xml.rels><?xml version="1.0" encoding="UTF-8" standalone="yes"?>
<Relationships xmlns="http://schemas.openxmlformats.org/package/2006/relationships"><Relationship Id="rId8" Type="http://schemas.openxmlformats.org/officeDocument/2006/relationships/image" Target="../media/image142.png"/><Relationship Id="rId3" Type="http://schemas.openxmlformats.org/officeDocument/2006/relationships/image" Target="../media/image140.jpeg"/><Relationship Id="rId7" Type="http://schemas.openxmlformats.org/officeDocument/2006/relationships/image" Target="../media/image182.svg"/><Relationship Id="rId2" Type="http://schemas.openxmlformats.org/officeDocument/2006/relationships/notesSlide" Target="../notesSlides/notesSlide47.xml"/><Relationship Id="rId1" Type="http://schemas.openxmlformats.org/officeDocument/2006/relationships/slideLayout" Target="../slideLayouts/slideLayout6.xml"/><Relationship Id="rId6" Type="http://schemas.openxmlformats.org/officeDocument/2006/relationships/image" Target="../media/image116.png"/><Relationship Id="rId5" Type="http://schemas.openxmlformats.org/officeDocument/2006/relationships/image" Target="../media/image224.svg"/><Relationship Id="rId10" Type="http://schemas.openxmlformats.org/officeDocument/2006/relationships/image" Target="../media/image143.jpeg"/><Relationship Id="rId4" Type="http://schemas.openxmlformats.org/officeDocument/2006/relationships/image" Target="../media/image141.png"/><Relationship Id="rId9" Type="http://schemas.openxmlformats.org/officeDocument/2006/relationships/image" Target="../media/image226.svg"/></Relationships>
</file>

<file path=ppt/slides/_rels/slide66.xml.rels><?xml version="1.0" encoding="UTF-8" standalone="yes"?>
<Relationships xmlns="http://schemas.openxmlformats.org/package/2006/relationships"><Relationship Id="rId8" Type="http://schemas.openxmlformats.org/officeDocument/2006/relationships/image" Target="../media/image104.svg"/><Relationship Id="rId3" Type="http://schemas.openxmlformats.org/officeDocument/2006/relationships/image" Target="../media/image144.png"/><Relationship Id="rId7" Type="http://schemas.openxmlformats.org/officeDocument/2006/relationships/image" Target="../media/image70.png"/><Relationship Id="rId2" Type="http://schemas.openxmlformats.org/officeDocument/2006/relationships/notesSlide" Target="../notesSlides/notesSlide48.xml"/><Relationship Id="rId1" Type="http://schemas.openxmlformats.org/officeDocument/2006/relationships/slideLayout" Target="../slideLayouts/slideLayout4.xml"/><Relationship Id="rId6" Type="http://schemas.openxmlformats.org/officeDocument/2006/relationships/image" Target="../media/image231.svg"/><Relationship Id="rId5" Type="http://schemas.openxmlformats.org/officeDocument/2006/relationships/image" Target="../media/image145.png"/><Relationship Id="rId4" Type="http://schemas.openxmlformats.org/officeDocument/2006/relationships/image" Target="../media/image229.svg"/><Relationship Id="rId9" Type="http://schemas.openxmlformats.org/officeDocument/2006/relationships/image" Target="../media/image146.png"/></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5.xml"/></Relationships>
</file>

<file path=ppt/slides/_rels/slide68.xml.rels><?xml version="1.0" encoding="UTF-8" standalone="yes"?>
<Relationships xmlns="http://schemas.openxmlformats.org/package/2006/relationships"><Relationship Id="rId3" Type="http://schemas.openxmlformats.org/officeDocument/2006/relationships/image" Target="../media/image148.png"/><Relationship Id="rId2" Type="http://schemas.openxmlformats.org/officeDocument/2006/relationships/image" Target="../media/image147.png"/><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8" Type="http://schemas.openxmlformats.org/officeDocument/2006/relationships/image" Target="../media/image179.svg"/><Relationship Id="rId3" Type="http://schemas.openxmlformats.org/officeDocument/2006/relationships/image" Target="../media/image149.png"/><Relationship Id="rId7" Type="http://schemas.openxmlformats.org/officeDocument/2006/relationships/image" Target="../media/image114.png"/><Relationship Id="rId2" Type="http://schemas.openxmlformats.org/officeDocument/2006/relationships/notesSlide" Target="../notesSlides/notesSlide50.xml"/><Relationship Id="rId1" Type="http://schemas.openxmlformats.org/officeDocument/2006/relationships/slideLayout" Target="../slideLayouts/slideLayout12.xml"/><Relationship Id="rId6" Type="http://schemas.openxmlformats.org/officeDocument/2006/relationships/image" Target="../media/image238.svg"/><Relationship Id="rId5" Type="http://schemas.openxmlformats.org/officeDocument/2006/relationships/image" Target="../media/image150.png"/><Relationship Id="rId4" Type="http://schemas.openxmlformats.org/officeDocument/2006/relationships/image" Target="../media/image236.svg"/></Relationships>
</file>

<file path=ppt/slides/_rels/slide7.xml.rels><?xml version="1.0" encoding="UTF-8" standalone="yes"?>
<Relationships xmlns="http://schemas.openxmlformats.org/package/2006/relationships"><Relationship Id="rId3" Type="http://schemas.openxmlformats.org/officeDocument/2006/relationships/image" Target="../media/image23.jpeg"/><Relationship Id="rId7" Type="http://schemas.openxmlformats.org/officeDocument/2006/relationships/image" Target="../media/image33.svg"/><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image" Target="../media/image25.png"/><Relationship Id="rId5" Type="http://schemas.openxmlformats.org/officeDocument/2006/relationships/image" Target="../media/image31.svg"/><Relationship Id="rId4" Type="http://schemas.openxmlformats.org/officeDocument/2006/relationships/image" Target="../media/image24.png"/></Relationships>
</file>

<file path=ppt/slides/_rels/slide70.xml.rels><?xml version="1.0" encoding="UTF-8" standalone="yes"?>
<Relationships xmlns="http://schemas.openxmlformats.org/package/2006/relationships"><Relationship Id="rId8" Type="http://schemas.openxmlformats.org/officeDocument/2006/relationships/image" Target="../media/image240.svg"/><Relationship Id="rId3" Type="http://schemas.openxmlformats.org/officeDocument/2006/relationships/image" Target="../media/image68.png"/><Relationship Id="rId7" Type="http://schemas.openxmlformats.org/officeDocument/2006/relationships/image" Target="../media/image151.png"/><Relationship Id="rId2" Type="http://schemas.openxmlformats.org/officeDocument/2006/relationships/notesSlide" Target="../notesSlides/notesSlide51.xml"/><Relationship Id="rId1" Type="http://schemas.openxmlformats.org/officeDocument/2006/relationships/slideLayout" Target="../slideLayouts/slideLayout4.xml"/><Relationship Id="rId6" Type="http://schemas.openxmlformats.org/officeDocument/2006/relationships/image" Target="../media/image63.svg"/><Relationship Id="rId5" Type="http://schemas.openxmlformats.org/officeDocument/2006/relationships/image" Target="../media/image44.png"/><Relationship Id="rId4" Type="http://schemas.openxmlformats.org/officeDocument/2006/relationships/image" Target="../media/image101.svg"/><Relationship Id="rId9" Type="http://schemas.openxmlformats.org/officeDocument/2006/relationships/image" Target="../media/image152.jpeg"/></Relationships>
</file>

<file path=ppt/slides/_rels/slide71.xml.rels><?xml version="1.0" encoding="UTF-8" standalone="yes"?>
<Relationships xmlns="http://schemas.openxmlformats.org/package/2006/relationships"><Relationship Id="rId3" Type="http://schemas.openxmlformats.org/officeDocument/2006/relationships/image" Target="../media/image153.png"/><Relationship Id="rId2" Type="http://schemas.openxmlformats.org/officeDocument/2006/relationships/image" Target="../media/image35.png"/><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3" Type="http://schemas.openxmlformats.org/officeDocument/2006/relationships/image" Target="../media/image149.png"/><Relationship Id="rId2" Type="http://schemas.openxmlformats.org/officeDocument/2006/relationships/notesSlide" Target="../notesSlides/notesSlide52.xml"/><Relationship Id="rId1" Type="http://schemas.openxmlformats.org/officeDocument/2006/relationships/slideLayout" Target="../slideLayouts/slideLayout9.xml"/><Relationship Id="rId6" Type="http://schemas.openxmlformats.org/officeDocument/2006/relationships/image" Target="../media/image244.svg"/><Relationship Id="rId5" Type="http://schemas.openxmlformats.org/officeDocument/2006/relationships/image" Target="../media/image154.png"/><Relationship Id="rId4" Type="http://schemas.openxmlformats.org/officeDocument/2006/relationships/image" Target="../media/image236.svg"/></Relationships>
</file>

<file path=ppt/slides/_rels/slide73.xml.rels><?xml version="1.0" encoding="UTF-8" standalone="yes"?>
<Relationships xmlns="http://schemas.openxmlformats.org/package/2006/relationships"><Relationship Id="rId3" Type="http://schemas.openxmlformats.org/officeDocument/2006/relationships/image" Target="../media/image155.jpeg"/><Relationship Id="rId2" Type="http://schemas.openxmlformats.org/officeDocument/2006/relationships/notesSlide" Target="../notesSlides/notesSlide53.xml"/><Relationship Id="rId1" Type="http://schemas.openxmlformats.org/officeDocument/2006/relationships/slideLayout" Target="../slideLayouts/slideLayout24.xml"/><Relationship Id="rId5" Type="http://schemas.openxmlformats.org/officeDocument/2006/relationships/image" Target="../media/image157.jpeg"/><Relationship Id="rId4" Type="http://schemas.openxmlformats.org/officeDocument/2006/relationships/image" Target="../media/image156.png"/></Relationships>
</file>

<file path=ppt/slides/_rels/slide74.xml.rels><?xml version="1.0" encoding="UTF-8" standalone="yes"?>
<Relationships xmlns="http://schemas.openxmlformats.org/package/2006/relationships"><Relationship Id="rId3" Type="http://schemas.openxmlformats.org/officeDocument/2006/relationships/image" Target="../media/image158.png"/><Relationship Id="rId7" Type="http://schemas.openxmlformats.org/officeDocument/2006/relationships/image" Target="../media/image159.jpeg"/><Relationship Id="rId2" Type="http://schemas.openxmlformats.org/officeDocument/2006/relationships/notesSlide" Target="../notesSlides/notesSlide54.xml"/><Relationship Id="rId1" Type="http://schemas.openxmlformats.org/officeDocument/2006/relationships/slideLayout" Target="../slideLayouts/slideLayout4.xml"/><Relationship Id="rId6" Type="http://schemas.openxmlformats.org/officeDocument/2006/relationships/image" Target="../media/image240.svg"/><Relationship Id="rId5" Type="http://schemas.openxmlformats.org/officeDocument/2006/relationships/image" Target="../media/image151.png"/><Relationship Id="rId4" Type="http://schemas.openxmlformats.org/officeDocument/2006/relationships/image" Target="../media/image249.svg"/></Relationships>
</file>

<file path=ppt/slides/_rels/slide75.xml.rels><?xml version="1.0" encoding="UTF-8" standalone="yes"?>
<Relationships xmlns="http://schemas.openxmlformats.org/package/2006/relationships"><Relationship Id="rId3" Type="http://schemas.openxmlformats.org/officeDocument/2006/relationships/image" Target="../media/image161.png"/><Relationship Id="rId2" Type="http://schemas.openxmlformats.org/officeDocument/2006/relationships/image" Target="../media/image160.jpeg"/><Relationship Id="rId1" Type="http://schemas.openxmlformats.org/officeDocument/2006/relationships/slideLayout" Target="../slideLayouts/slideLayout1.xml"/><Relationship Id="rId4" Type="http://schemas.microsoft.com/office/2007/relationships/hdphoto" Target="../media/hdphoto4.wdp"/></Relationships>
</file>

<file path=ppt/slides/_rels/slide76.xml.rels><?xml version="1.0" encoding="UTF-8" standalone="yes"?>
<Relationships xmlns="http://schemas.openxmlformats.org/package/2006/relationships"><Relationship Id="rId8" Type="http://schemas.openxmlformats.org/officeDocument/2006/relationships/image" Target="../media/image165.png"/><Relationship Id="rId3" Type="http://schemas.openxmlformats.org/officeDocument/2006/relationships/image" Target="../media/image162.jpeg"/><Relationship Id="rId7" Type="http://schemas.openxmlformats.org/officeDocument/2006/relationships/image" Target="../media/image257.svg"/><Relationship Id="rId2" Type="http://schemas.openxmlformats.org/officeDocument/2006/relationships/notesSlide" Target="../notesSlides/notesSlide55.xml"/><Relationship Id="rId1" Type="http://schemas.openxmlformats.org/officeDocument/2006/relationships/slideLayout" Target="../slideLayouts/slideLayout6.xml"/><Relationship Id="rId6" Type="http://schemas.openxmlformats.org/officeDocument/2006/relationships/image" Target="../media/image164.png"/><Relationship Id="rId5" Type="http://schemas.openxmlformats.org/officeDocument/2006/relationships/image" Target="../media/image255.svg"/><Relationship Id="rId4" Type="http://schemas.openxmlformats.org/officeDocument/2006/relationships/image" Target="../media/image163.png"/><Relationship Id="rId9" Type="http://schemas.openxmlformats.org/officeDocument/2006/relationships/image" Target="../media/image259.svg"/></Relationships>
</file>

<file path=ppt/slides/_rels/slide77.xml.rels><?xml version="1.0" encoding="UTF-8" standalone="yes"?>
<Relationships xmlns="http://schemas.openxmlformats.org/package/2006/relationships"><Relationship Id="rId3" Type="http://schemas.openxmlformats.org/officeDocument/2006/relationships/image" Target="../media/image167.png"/><Relationship Id="rId2" Type="http://schemas.openxmlformats.org/officeDocument/2006/relationships/image" Target="../media/image166.png"/><Relationship Id="rId1" Type="http://schemas.openxmlformats.org/officeDocument/2006/relationships/slideLayout" Target="../slideLayouts/slideLayout1.xml"/><Relationship Id="rId5" Type="http://schemas.openxmlformats.org/officeDocument/2006/relationships/image" Target="../media/image168.jpeg"/><Relationship Id="rId4" Type="http://schemas.microsoft.com/office/2007/relationships/hdphoto" Target="../media/hdphoto5.wdp"/></Relationships>
</file>

<file path=ppt/slides/_rels/slide78.xml.rels><?xml version="1.0" encoding="UTF-8" standalone="yes"?>
<Relationships xmlns="http://schemas.openxmlformats.org/package/2006/relationships"><Relationship Id="rId8" Type="http://schemas.openxmlformats.org/officeDocument/2006/relationships/image" Target="../media/image210.svg"/><Relationship Id="rId3" Type="http://schemas.openxmlformats.org/officeDocument/2006/relationships/image" Target="../media/image149.png"/><Relationship Id="rId7" Type="http://schemas.openxmlformats.org/officeDocument/2006/relationships/image" Target="../media/image133.png"/><Relationship Id="rId2" Type="http://schemas.openxmlformats.org/officeDocument/2006/relationships/notesSlide" Target="../notesSlides/notesSlide56.xml"/><Relationship Id="rId1" Type="http://schemas.openxmlformats.org/officeDocument/2006/relationships/slideLayout" Target="../slideLayouts/slideLayout9.xml"/><Relationship Id="rId6" Type="http://schemas.openxmlformats.org/officeDocument/2006/relationships/image" Target="../media/image264.svg"/><Relationship Id="rId5" Type="http://schemas.openxmlformats.org/officeDocument/2006/relationships/image" Target="../media/image169.png"/><Relationship Id="rId4" Type="http://schemas.openxmlformats.org/officeDocument/2006/relationships/image" Target="../media/image236.svg"/></Relationships>
</file>

<file path=ppt/slides/_rels/slide79.xml.rels><?xml version="1.0" encoding="UTF-8" standalone="yes"?>
<Relationships xmlns="http://schemas.openxmlformats.org/package/2006/relationships"><Relationship Id="rId8" Type="http://schemas.openxmlformats.org/officeDocument/2006/relationships/image" Target="../media/image104.png"/><Relationship Id="rId3" Type="http://schemas.openxmlformats.org/officeDocument/2006/relationships/image" Target="../media/image170.jpeg"/><Relationship Id="rId7" Type="http://schemas.openxmlformats.org/officeDocument/2006/relationships/image" Target="../media/image219.svg"/><Relationship Id="rId2" Type="http://schemas.openxmlformats.org/officeDocument/2006/relationships/notesSlide" Target="../notesSlides/notesSlide57.xml"/><Relationship Id="rId1" Type="http://schemas.openxmlformats.org/officeDocument/2006/relationships/slideLayout" Target="../slideLayouts/slideLayout7.xml"/><Relationship Id="rId6" Type="http://schemas.openxmlformats.org/officeDocument/2006/relationships/image" Target="../media/image138.png"/><Relationship Id="rId11" Type="http://schemas.openxmlformats.org/officeDocument/2006/relationships/image" Target="../media/image130.svg"/><Relationship Id="rId5" Type="http://schemas.openxmlformats.org/officeDocument/2006/relationships/image" Target="../media/image200.svg"/><Relationship Id="rId10" Type="http://schemas.openxmlformats.org/officeDocument/2006/relationships/image" Target="../media/image86.png"/><Relationship Id="rId4" Type="http://schemas.openxmlformats.org/officeDocument/2006/relationships/image" Target="../media/image127.png"/><Relationship Id="rId9" Type="http://schemas.openxmlformats.org/officeDocument/2006/relationships/image" Target="../media/image161.svg"/></Relationships>
</file>

<file path=ppt/slides/_rels/slide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8.xml"/><Relationship Id="rId1" Type="http://schemas.openxmlformats.org/officeDocument/2006/relationships/slideLayout" Target="../slideLayouts/slideLayout8.xml"/><Relationship Id="rId4" Type="http://schemas.openxmlformats.org/officeDocument/2006/relationships/image" Target="../media/image27.jpeg"/></Relationships>
</file>

<file path=ppt/slides/_rels/slide8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171.jpeg"/><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8" Type="http://schemas.openxmlformats.org/officeDocument/2006/relationships/image" Target="../media/image174.png"/><Relationship Id="rId3" Type="http://schemas.openxmlformats.org/officeDocument/2006/relationships/image" Target="../media/image172.jpeg"/><Relationship Id="rId7" Type="http://schemas.openxmlformats.org/officeDocument/2006/relationships/image" Target="../media/image269.svg"/><Relationship Id="rId2" Type="http://schemas.openxmlformats.org/officeDocument/2006/relationships/notesSlide" Target="../notesSlides/notesSlide58.xml"/><Relationship Id="rId1" Type="http://schemas.openxmlformats.org/officeDocument/2006/relationships/slideLayout" Target="../slideLayouts/slideLayout6.xml"/><Relationship Id="rId6" Type="http://schemas.openxmlformats.org/officeDocument/2006/relationships/image" Target="../media/image173.png"/><Relationship Id="rId5" Type="http://schemas.openxmlformats.org/officeDocument/2006/relationships/image" Target="../media/image255.svg"/><Relationship Id="rId4" Type="http://schemas.openxmlformats.org/officeDocument/2006/relationships/image" Target="../media/image163.png"/><Relationship Id="rId9" Type="http://schemas.openxmlformats.org/officeDocument/2006/relationships/image" Target="../media/image271.svg"/></Relationships>
</file>

<file path=ppt/slides/_rels/slide82.xml.rels><?xml version="1.0" encoding="UTF-8" standalone="yes"?>
<Relationships xmlns="http://schemas.openxmlformats.org/package/2006/relationships"><Relationship Id="rId8" Type="http://schemas.openxmlformats.org/officeDocument/2006/relationships/image" Target="../media/image178.png"/><Relationship Id="rId3" Type="http://schemas.openxmlformats.org/officeDocument/2006/relationships/image" Target="../media/image175.png"/><Relationship Id="rId7" Type="http://schemas.openxmlformats.org/officeDocument/2006/relationships/image" Target="../media/image177.jpeg"/><Relationship Id="rId2" Type="http://schemas.openxmlformats.org/officeDocument/2006/relationships/notesSlide" Target="../notesSlides/notesSlide59.xml"/><Relationship Id="rId1" Type="http://schemas.openxmlformats.org/officeDocument/2006/relationships/slideLayout" Target="../slideLayouts/slideLayout7.xml"/><Relationship Id="rId6" Type="http://schemas.openxmlformats.org/officeDocument/2006/relationships/image" Target="../media/image275.svg"/><Relationship Id="rId11" Type="http://schemas.openxmlformats.org/officeDocument/2006/relationships/image" Target="../media/image280.svg"/><Relationship Id="rId5" Type="http://schemas.openxmlformats.org/officeDocument/2006/relationships/image" Target="../media/image176.png"/><Relationship Id="rId10" Type="http://schemas.openxmlformats.org/officeDocument/2006/relationships/image" Target="../media/image179.png"/><Relationship Id="rId4" Type="http://schemas.openxmlformats.org/officeDocument/2006/relationships/image" Target="../media/image273.svg"/><Relationship Id="rId9" Type="http://schemas.openxmlformats.org/officeDocument/2006/relationships/image" Target="../media/image278.svg"/></Relationships>
</file>

<file path=ppt/slides/_rels/slide8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180.jpeg"/><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1.xml"/><Relationship Id="rId4" Type="http://schemas.microsoft.com/office/2007/relationships/hdphoto" Target="../media/hdphoto1.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Θέση εικόνας 18" descr="Μεγάλη ξύλινη σήραγγα"/>
          <p:cNvPicPr>
            <a:picLocks noGrp="1" noChangeAspect="1"/>
          </p:cNvPicPr>
          <p:nvPr>
            <p:ph type="pic" sz="quarter" idx="13"/>
          </p:nvPr>
        </p:nvPicPr>
        <p:blipFill>
          <a:blip r:embed="rId3" cstate="screen"/>
          <a:srcRect t="1" b="1"/>
          <a:stretch>
            <a:fillRect/>
          </a:stretch>
        </p:blipFill>
        <p:spPr/>
      </p:pic>
      <p:sp>
        <p:nvSpPr>
          <p:cNvPr id="22" name="Τίτλος 21"/>
          <p:cNvSpPr>
            <a:spLocks noGrp="1"/>
          </p:cNvSpPr>
          <p:nvPr>
            <p:ph type="ctrTitle"/>
          </p:nvPr>
        </p:nvSpPr>
        <p:spPr>
          <a:xfrm>
            <a:off x="144000" y="2599970"/>
            <a:ext cx="4860000" cy="2499394"/>
          </a:xfrm>
        </p:spPr>
        <p:txBody>
          <a:bodyPr rtlCol="0"/>
          <a:lstStyle/>
          <a:p>
            <a:r>
              <a:rPr lang="el-GR" sz="2600" b="1" dirty="0">
                <a:solidFill>
                  <a:schemeClr val="tx1">
                    <a:lumMod val="65000"/>
                    <a:lumOff val="35000"/>
                  </a:schemeClr>
                </a:solidFill>
              </a:rPr>
              <a:t>ΟΙ ΕΠΙΔΡΑΣΕΙΣ ΤΩΝ ΚΥΡΙΟΤΕΡΩΝ ΘΕΩΡΗΤΙΚΩΝ ΡΕΥΜΑΤΩΝ</a:t>
            </a:r>
            <a:br>
              <a:rPr lang="el-GR" sz="2600" b="1" dirty="0">
                <a:solidFill>
                  <a:schemeClr val="tx1">
                    <a:lumMod val="65000"/>
                    <a:lumOff val="35000"/>
                  </a:schemeClr>
                </a:solidFill>
              </a:rPr>
            </a:br>
            <a:r>
              <a:rPr lang="el-GR" sz="2600" b="1" dirty="0">
                <a:solidFill>
                  <a:schemeClr val="tx1">
                    <a:lumMod val="65000"/>
                    <a:lumOff val="35000"/>
                  </a:schemeClr>
                </a:solidFill>
              </a:rPr>
              <a:t>ΤΗΣ ΔΙΟΙΚΗΤΙΚΗΣ ΕΠΙΣΤΗΜΗΣ</a:t>
            </a:r>
            <a:br>
              <a:rPr lang="el-GR" sz="2600" b="1" dirty="0">
                <a:solidFill>
                  <a:schemeClr val="tx1">
                    <a:lumMod val="65000"/>
                    <a:lumOff val="35000"/>
                  </a:schemeClr>
                </a:solidFill>
              </a:rPr>
            </a:br>
            <a:r>
              <a:rPr lang="el-GR" sz="2600" b="1" dirty="0">
                <a:solidFill>
                  <a:schemeClr val="tx1">
                    <a:lumMod val="65000"/>
                    <a:lumOff val="35000"/>
                  </a:schemeClr>
                </a:solidFill>
              </a:rPr>
              <a:t>ΣΤΟΝ ΣΧΕΔΙΑΣΜΟ ΤΗΣ ΟΡΓΑΝΩΤΙΚΗΣ ΔΟΜΗΣ</a:t>
            </a:r>
          </a:p>
        </p:txBody>
      </p:sp>
      <p:sp>
        <p:nvSpPr>
          <p:cNvPr id="23" name="Υπότιτλος 22"/>
          <p:cNvSpPr>
            <a:spLocks noGrp="1"/>
          </p:cNvSpPr>
          <p:nvPr>
            <p:ph type="subTitle" idx="1"/>
          </p:nvPr>
        </p:nvSpPr>
        <p:spPr>
          <a:xfrm>
            <a:off x="144000" y="5272095"/>
            <a:ext cx="4860000" cy="836602"/>
          </a:xfrm>
          <a:solidFill>
            <a:schemeClr val="tx1"/>
          </a:solidFill>
        </p:spPr>
        <p:txBody>
          <a:bodyPr rtlCol="0"/>
          <a:lstStyle/>
          <a:p>
            <a:r>
              <a:rPr lang="el-GR" sz="2000" b="1" dirty="0">
                <a:solidFill>
                  <a:schemeClr val="bg1"/>
                </a:solidFill>
              </a:rPr>
              <a:t>Λεωνίδας Ε. Μαρούδας</a:t>
            </a:r>
            <a:endParaRPr lang="el-GR" sz="2000" dirty="0">
              <a:solidFill>
                <a:schemeClr val="bg1"/>
              </a:solidFill>
            </a:endParaRPr>
          </a:p>
          <a:p>
            <a:r>
              <a:rPr lang="el-GR" sz="2000" b="1" dirty="0">
                <a:solidFill>
                  <a:schemeClr val="bg1"/>
                </a:solidFill>
              </a:rPr>
              <a:t>Καθηγητής</a:t>
            </a:r>
            <a:endParaRPr lang="el-GR" sz="2000" dirty="0">
              <a:solidFill>
                <a:schemeClr val="bg1"/>
              </a:solidFill>
            </a:endParaRPr>
          </a:p>
        </p:txBody>
      </p:sp>
      <p:grpSp>
        <p:nvGrpSpPr>
          <p:cNvPr id="112" name="Ομάδα 111" descr="Αγκύλες επισήμανσης εικόνας&#10;"/>
          <p:cNvGrpSpPr/>
          <p:nvPr/>
        </p:nvGrpSpPr>
        <p:grpSpPr>
          <a:xfrm>
            <a:off x="144000" y="144000"/>
            <a:ext cx="4860000" cy="6498000"/>
            <a:chOff x="408650" y="404285"/>
            <a:chExt cx="4330700" cy="3164637"/>
          </a:xfrm>
        </p:grpSpPr>
        <p:sp>
          <p:nvSpPr>
            <p:cNvPr id="110" name="Ορθογώνιο 6"/>
            <p:cNvSpPr/>
            <p:nvPr/>
          </p:nvSpPr>
          <p:spPr>
            <a:xfrm>
              <a:off x="408650" y="3386488"/>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111" name="Ορθογώνιο 6"/>
            <p:cNvSpPr/>
            <p:nvPr/>
          </p:nvSpPr>
          <p:spPr>
            <a:xfrm flipV="1">
              <a:off x="408650" y="404285"/>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grpSp>
      <p:pic>
        <p:nvPicPr>
          <p:cNvPr id="1026" name="Picture 2" descr="ÎÏÎ¿ÏÎ­Î»ÎµÏÎ¼Î± ÎµÎ¹ÎºÏÎ½Î±Ï Î³Î¹Î± ÏÎ±Î½ÎµÏÎ¹ÏÏÎ·Î¼Î¹Î¿ ÏÎ±ÏÏÏÎ½ Î»Î¿Î³Î¿"/>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153593" y="851337"/>
            <a:ext cx="2438561" cy="790666"/>
          </a:xfrm>
          <a:prstGeom prst="rect">
            <a:avLst/>
          </a:prstGeom>
          <a:noFill/>
          <a:extLst>
            <a:ext uri="{909E8E84-426E-40DD-AFC4-6F175D3DCCD1}">
              <a14:hiddenFill xmlns:a14="http://schemas.microsoft.com/office/drawing/2010/main" xmlns="">
                <a:solidFill>
                  <a:srgbClr val="FFFFFF"/>
                </a:solidFill>
              </a14:hiddenFill>
            </a:ext>
          </a:extLst>
        </p:spPr>
      </p:pic>
      <p:sp>
        <p:nvSpPr>
          <p:cNvPr id="5" name="TextBox 4"/>
          <p:cNvSpPr txBox="1"/>
          <p:nvPr/>
        </p:nvSpPr>
        <p:spPr>
          <a:xfrm>
            <a:off x="144000" y="1535441"/>
            <a:ext cx="2448153" cy="461665"/>
          </a:xfrm>
          <a:prstGeom prst="rect">
            <a:avLst/>
          </a:prstGeom>
          <a:solidFill>
            <a:schemeClr val="bg1"/>
          </a:solidFill>
        </p:spPr>
        <p:txBody>
          <a:bodyPr wrap="square" rtlCol="0">
            <a:spAutoFit/>
          </a:bodyPr>
          <a:lstStyle/>
          <a:p>
            <a:r>
              <a:rPr lang="el-GR" sz="1200" b="1" dirty="0"/>
              <a:t>ΤΜΗΜΑ ΔΙΟΙΚΗΣΗΣ ΕΠΙΧΕΙΡΗΣΕΩΝ</a:t>
            </a:r>
          </a:p>
          <a:p>
            <a:r>
              <a:rPr lang="el-GR" sz="1200" b="1" dirty="0"/>
              <a:t>ΑΚΑΔΗΜΑΪΚΟ ΕΤΟΣ: 2018-19 </a:t>
            </a:r>
            <a:endParaRPr lang="el-GR" sz="12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Τίτλος 1"/>
          <p:cNvSpPr>
            <a:spLocks noGrp="1"/>
          </p:cNvSpPr>
          <p:nvPr>
            <p:ph type="title"/>
          </p:nvPr>
        </p:nvSpPr>
        <p:spPr>
          <a:xfrm>
            <a:off x="882868" y="497029"/>
            <a:ext cx="10426261" cy="432000"/>
          </a:xfrm>
        </p:spPr>
        <p:txBody>
          <a:bodyPr rtlCol="0"/>
          <a:lstStyle/>
          <a:p>
            <a:pPr algn="ctr"/>
            <a:r>
              <a:rPr lang="el-GR" dirty="0"/>
              <a:t>5 Συστατικά Μέρη των Οργανώσεων</a:t>
            </a:r>
            <a:endParaRPr lang="el-GR" sz="2400" b="1" dirty="0"/>
          </a:p>
        </p:txBody>
      </p:sp>
      <p:sp>
        <p:nvSpPr>
          <p:cNvPr id="3" name="Θέση υποσέλιδου 2"/>
          <p:cNvSpPr>
            <a:spLocks noGrp="1"/>
          </p:cNvSpPr>
          <p:nvPr>
            <p:ph type="ftr" sz="quarter" idx="10"/>
          </p:nvPr>
        </p:nvSpPr>
        <p:spPr/>
        <p:txBody>
          <a:bodyPr rtlCol="0"/>
          <a:lstStyle/>
          <a:p>
            <a:pPr rtl="0"/>
            <a:r>
              <a:rPr lang="el-GR" dirty="0"/>
              <a:t>Προσθέστε υποσέλιδο</a:t>
            </a:r>
          </a:p>
        </p:txBody>
      </p:sp>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10</a:t>
            </a:fld>
            <a:endParaRPr lang="el-GR" dirty="0"/>
          </a:p>
        </p:txBody>
      </p:sp>
      <p:sp>
        <p:nvSpPr>
          <p:cNvPr id="7" name="Θέση κειμένου 6"/>
          <p:cNvSpPr>
            <a:spLocks noGrp="1"/>
          </p:cNvSpPr>
          <p:nvPr>
            <p:ph type="body" sz="quarter" idx="17"/>
          </p:nvPr>
        </p:nvSpPr>
        <p:spPr>
          <a:xfrm>
            <a:off x="2823732" y="4110972"/>
            <a:ext cx="2068129" cy="360000"/>
          </a:xfrm>
        </p:spPr>
        <p:txBody>
          <a:bodyPr rtlCol="0"/>
          <a:lstStyle/>
          <a:p>
            <a:r>
              <a:rPr lang="el-GR" dirty="0"/>
              <a:t>Η στρατηγική κορυφή</a:t>
            </a:r>
          </a:p>
        </p:txBody>
      </p:sp>
      <p:sp>
        <p:nvSpPr>
          <p:cNvPr id="9" name="Θέση κειμένου 8"/>
          <p:cNvSpPr>
            <a:spLocks noGrp="1"/>
          </p:cNvSpPr>
          <p:nvPr>
            <p:ph type="body" sz="quarter" idx="18"/>
          </p:nvPr>
        </p:nvSpPr>
        <p:spPr>
          <a:xfrm>
            <a:off x="5111750" y="4111798"/>
            <a:ext cx="1979930" cy="587342"/>
          </a:xfrm>
        </p:spPr>
        <p:txBody>
          <a:bodyPr rtlCol="0"/>
          <a:lstStyle/>
          <a:p>
            <a:r>
              <a:rPr lang="el-GR" sz="1800" dirty="0">
                <a:latin typeface="+mj-lt"/>
              </a:rPr>
              <a:t>Τα μεσαία διοικητικά στελέχη</a:t>
            </a:r>
          </a:p>
        </p:txBody>
      </p:sp>
      <p:pic>
        <p:nvPicPr>
          <p:cNvPr id="36" name="Θέση εικόνας 25" descr="Κοντινή εικόνα εσωτερικού υλικού δόμησης"/>
          <p:cNvPicPr>
            <a:picLocks noGrp="1" noChangeAspect="1"/>
          </p:cNvPicPr>
          <p:nvPr>
            <p:ph type="pic" sz="quarter" idx="41"/>
          </p:nvPr>
        </p:nvPicPr>
        <p:blipFill>
          <a:blip r:embed="rId3"/>
          <a:srcRect/>
          <a:stretch>
            <a:fillRect/>
          </a:stretch>
        </p:blipFill>
        <p:spPr>
          <a:xfrm>
            <a:off x="683800" y="2123155"/>
            <a:ext cx="1476000" cy="1476000"/>
          </a:xfrm>
        </p:spPr>
      </p:pic>
      <p:pic>
        <p:nvPicPr>
          <p:cNvPr id="30" name="Θέση εικόνας 29" descr="γωνιακή προβολή ουρανοξύστη από το έδαφος"/>
          <p:cNvPicPr>
            <a:picLocks noGrp="1" noChangeAspect="1"/>
          </p:cNvPicPr>
          <p:nvPr>
            <p:ph type="pic" sz="quarter" idx="43"/>
          </p:nvPr>
        </p:nvPicPr>
        <p:blipFill>
          <a:blip r:embed="rId4"/>
          <a:srcRect/>
          <a:stretch>
            <a:fillRect/>
          </a:stretch>
        </p:blipFill>
        <p:spPr>
          <a:xfrm>
            <a:off x="3034281" y="2151769"/>
            <a:ext cx="1476000" cy="1476000"/>
          </a:xfrm>
        </p:spPr>
      </p:pic>
      <p:pic>
        <p:nvPicPr>
          <p:cNvPr id="32" name="Θέση εικόνας 31" descr="εναέρια προβολή δικτύου αυτοκινητοδρόμων σε μεγάλη πόλη"/>
          <p:cNvPicPr>
            <a:picLocks noGrp="1" noChangeAspect="1"/>
          </p:cNvPicPr>
          <p:nvPr>
            <p:ph type="pic" sz="quarter" idx="44"/>
          </p:nvPr>
        </p:nvPicPr>
        <p:blipFill>
          <a:blip r:embed="rId5"/>
          <a:srcRect/>
          <a:stretch>
            <a:fillRect/>
          </a:stretch>
        </p:blipFill>
        <p:spPr>
          <a:xfrm>
            <a:off x="7703950" y="2123155"/>
            <a:ext cx="1476000" cy="1476000"/>
          </a:xfrm>
        </p:spPr>
      </p:pic>
      <p:pic>
        <p:nvPicPr>
          <p:cNvPr id="44" name="Θέση εικόνας 33" descr="εικόνα ουρανοξύστη διαμερισμάτων"/>
          <p:cNvPicPr>
            <a:picLocks noGrp="1" noChangeAspect="1"/>
          </p:cNvPicPr>
          <p:nvPr>
            <p:ph type="pic" sz="quarter" idx="45"/>
          </p:nvPr>
        </p:nvPicPr>
        <p:blipFill>
          <a:blip r:embed="rId6"/>
          <a:srcRect/>
          <a:stretch>
            <a:fillRect/>
          </a:stretch>
        </p:blipFill>
        <p:spPr>
          <a:xfrm>
            <a:off x="10044000" y="2123155"/>
            <a:ext cx="1476000" cy="1476000"/>
          </a:xfrm>
        </p:spPr>
      </p:pic>
      <p:sp>
        <p:nvSpPr>
          <p:cNvPr id="11" name="Θέση κειμένου 10"/>
          <p:cNvSpPr>
            <a:spLocks noGrp="1"/>
          </p:cNvSpPr>
          <p:nvPr>
            <p:ph type="body" sz="quarter" idx="32"/>
          </p:nvPr>
        </p:nvSpPr>
        <p:spPr>
          <a:xfrm>
            <a:off x="7460567" y="4097201"/>
            <a:ext cx="1962765" cy="360000"/>
          </a:xfrm>
        </p:spPr>
        <p:txBody>
          <a:bodyPr vert="horz" lIns="0" tIns="0" rIns="0" bIns="0" rtlCol="0">
            <a:noAutofit/>
          </a:bodyPr>
          <a:lstStyle/>
          <a:p>
            <a:pPr algn="ctr"/>
            <a:r>
              <a:rPr lang="el-GR" dirty="0">
                <a:latin typeface="+mj-lt"/>
              </a:rPr>
              <a:t> Η τεχνοδομή</a:t>
            </a:r>
          </a:p>
          <a:p>
            <a:pPr algn="ctr"/>
            <a:endParaRPr lang="el-GR" dirty="0">
              <a:latin typeface="+mj-lt"/>
            </a:endParaRPr>
          </a:p>
        </p:txBody>
      </p:sp>
      <p:pic>
        <p:nvPicPr>
          <p:cNvPr id="45" name="Γραφικό 44" descr="Φοίνικας"/>
          <p:cNvPicPr>
            <a:picLocks noChangeAspect="1"/>
          </p:cNvPicPr>
          <p:nvPr/>
        </p:nvPicPr>
        <p:blipFill>
          <a:blip r:embed="rId7"/>
          <a:stretch>
            <a:fillRect/>
          </a:stretch>
        </p:blipFill>
        <p:spPr>
          <a:xfrm>
            <a:off x="9834373" y="863355"/>
            <a:ext cx="755703" cy="755703"/>
          </a:xfrm>
          <a:prstGeom prst="rect">
            <a:avLst/>
          </a:prstGeom>
        </p:spPr>
      </p:pic>
      <p:sp>
        <p:nvSpPr>
          <p:cNvPr id="55" name="TextBox 37"/>
          <p:cNvSpPr txBox="1"/>
          <p:nvPr/>
        </p:nvSpPr>
        <p:spPr>
          <a:xfrm>
            <a:off x="9678437" y="6073017"/>
            <a:ext cx="1571673"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37" name="Θέση κειμένου 6"/>
          <p:cNvSpPr txBox="1"/>
          <p:nvPr/>
        </p:nvSpPr>
        <p:spPr>
          <a:xfrm>
            <a:off x="454591" y="4097201"/>
            <a:ext cx="1980000" cy="360000"/>
          </a:xfrm>
          <a:prstGeom prst="rect">
            <a:avLst/>
          </a:prstGeom>
        </p:spPr>
        <p:txBody>
          <a:bodyPr vert="horz" lIns="0" tIns="0" rIns="0" bIns="0" rtlCol="0">
            <a:noAutofit/>
          </a:bodyPr>
          <a:lstStyle>
            <a:lvl1pPr marL="0" indent="0" algn="ctr" defTabSz="914400" rtl="0" eaLnBrk="1" latinLnBrk="0" hangingPunct="1">
              <a:lnSpc>
                <a:spcPct val="90000"/>
              </a:lnSpc>
              <a:spcBef>
                <a:spcPts val="1000"/>
              </a:spcBef>
              <a:buClr>
                <a:schemeClr val="accent1"/>
              </a:buClr>
              <a:buFont typeface="Arial" panose="020B0604020202020204" pitchFamily="34" charset="0"/>
              <a:buNone/>
              <a:defRPr sz="1800" kern="1200">
                <a:solidFill>
                  <a:schemeClr val="tx1">
                    <a:lumMod val="75000"/>
                    <a:lumOff val="25000"/>
                  </a:schemeClr>
                </a:solidFill>
                <a:latin typeface="+mj-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l-GR" dirty="0"/>
              <a:t>Ο λειτουργικός πυρήνας</a:t>
            </a:r>
          </a:p>
        </p:txBody>
      </p:sp>
      <p:sp>
        <p:nvSpPr>
          <p:cNvPr id="46" name="Θέση κειμένου 10"/>
          <p:cNvSpPr txBox="1"/>
          <p:nvPr/>
        </p:nvSpPr>
        <p:spPr>
          <a:xfrm>
            <a:off x="9902277" y="4097201"/>
            <a:ext cx="1832061" cy="360000"/>
          </a:xfrm>
          <a:prstGeom prst="rect">
            <a:avLst/>
          </a:prstGeom>
        </p:spPr>
        <p:txBody>
          <a:bodyPr vert="horz" lIns="0" tIns="0" rIns="0" bIns="0" rtlCol="0">
            <a:noAutofit/>
          </a:bodyPr>
          <a:lstStyle>
            <a:lvl1pPr marL="0" indent="0" algn="ctr" defTabSz="914400" rtl="0" eaLnBrk="1" latinLnBrk="0" hangingPunct="1">
              <a:lnSpc>
                <a:spcPct val="90000"/>
              </a:lnSpc>
              <a:spcBef>
                <a:spcPts val="1000"/>
              </a:spcBef>
              <a:buClr>
                <a:schemeClr val="accent1"/>
              </a:buClr>
              <a:buFont typeface="Arial" panose="020B0604020202020204" pitchFamily="34" charset="0"/>
              <a:buNone/>
              <a:defRPr sz="1800" kern="1200">
                <a:solidFill>
                  <a:schemeClr val="tx1">
                    <a:lumMod val="75000"/>
                    <a:lumOff val="25000"/>
                  </a:schemeClr>
                </a:solidFill>
                <a:latin typeface="+mj-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l-GR" dirty="0"/>
              <a:t>Το προσωπικό υποστήριξης</a:t>
            </a:r>
          </a:p>
        </p:txBody>
      </p:sp>
      <p:pic>
        <p:nvPicPr>
          <p:cNvPr id="20" name="Γραφικό 19" descr="Δίκτυο">
            <a:extLst>
              <a:ext uri="{FF2B5EF4-FFF2-40B4-BE49-F238E27FC236}">
                <a16:creationId xmlns:a16="http://schemas.microsoft.com/office/drawing/2014/main" xmlns="" id="{CA1E49AC-4D11-4D7C-8A5F-938C30AB4FD2}"/>
              </a:ext>
            </a:extLst>
          </p:cNvPr>
          <p:cNvPicPr>
            <a:picLocks noChangeAspect="1"/>
          </p:cNvPicPr>
          <p:nvPr/>
        </p:nvPicPr>
        <p:blipFill>
          <a:blip r:embed="rId8">
            <a:extLst>
              <a:ext uri="{96DAC541-7B7A-43D3-8B79-37D633B846F1}">
                <asvg:svgBlip xmlns:asvg="http://schemas.microsoft.com/office/drawing/2016/SVG/main" xmlns="" r:embed="rId9"/>
              </a:ext>
            </a:extLst>
          </a:blip>
          <a:stretch>
            <a:fillRect/>
          </a:stretch>
        </p:blipFill>
        <p:spPr>
          <a:xfrm>
            <a:off x="987391" y="2422713"/>
            <a:ext cx="914400" cy="914400"/>
          </a:xfrm>
          <a:prstGeom prst="rect">
            <a:avLst/>
          </a:prstGeom>
        </p:spPr>
      </p:pic>
      <p:sp>
        <p:nvSpPr>
          <p:cNvPr id="23" name="Θέση κειμένου 8">
            <a:extLst>
              <a:ext uri="{FF2B5EF4-FFF2-40B4-BE49-F238E27FC236}">
                <a16:creationId xmlns:a16="http://schemas.microsoft.com/office/drawing/2014/main" xmlns="" id="{053B7473-7D79-4D8E-A698-FB7B06BDAA94}"/>
              </a:ext>
            </a:extLst>
          </p:cNvPr>
          <p:cNvSpPr txBox="1">
            <a:spLocks/>
          </p:cNvSpPr>
          <p:nvPr/>
        </p:nvSpPr>
        <p:spPr>
          <a:xfrm>
            <a:off x="5111750" y="4820449"/>
            <a:ext cx="1979930" cy="587342"/>
          </a:xfrm>
          <a:prstGeom prst="rect">
            <a:avLst/>
          </a:prstGeom>
        </p:spPr>
        <p:txBody>
          <a:bodyPr vert="horz" lIns="0" tIns="0" rIns="0" bIns="0" rtlCol="0">
            <a:noAutofit/>
          </a:bodyPr>
          <a:lstStyle>
            <a:lvl1pPr marL="0" indent="0" algn="ctr"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l-GR" dirty="0"/>
              <a:t>(η μεσαία ιεραρχική γραμμή)</a:t>
            </a:r>
          </a:p>
          <a:p>
            <a:endParaRPr lang="el-GR" dirty="0"/>
          </a:p>
        </p:txBody>
      </p:sp>
      <p:pic>
        <p:nvPicPr>
          <p:cNvPr id="24" name="Picture 6" descr="Î£ÏÎµÏÎ¹ÎºÎ® ÎµÎ¹ÎºÏÎ½Î±">
            <a:extLst>
              <a:ext uri="{FF2B5EF4-FFF2-40B4-BE49-F238E27FC236}">
                <a16:creationId xmlns:a16="http://schemas.microsoft.com/office/drawing/2014/main" xmlns="" id="{C5885A75-D3C8-4C53-A651-C05CC72EB0F5}"/>
              </a:ext>
            </a:extLst>
          </p:cNvPr>
          <p:cNvPicPr>
            <a:picLocks noChangeAspect="1" noChangeArrowheads="1"/>
          </p:cNvPicPr>
          <p:nvPr/>
        </p:nvPicPr>
        <p:blipFill>
          <a:blip r:embed="rId10">
            <a:extLst>
              <a:ext uri="{28A0092B-C50C-407E-A947-70E740481C1C}">
                <a14:useLocalDpi xmlns:a14="http://schemas.microsoft.com/office/drawing/2010/main" xmlns="" val="0"/>
              </a:ext>
            </a:extLst>
          </a:blip>
          <a:srcRect/>
          <a:stretch>
            <a:fillRect/>
          </a:stretch>
        </p:blipFill>
        <p:spPr bwMode="auto">
          <a:xfrm>
            <a:off x="5385645" y="2161479"/>
            <a:ext cx="1468593" cy="1476000"/>
          </a:xfrm>
          <a:prstGeom prst="rect">
            <a:avLst/>
          </a:prstGeom>
          <a:noFill/>
          <a:extLst>
            <a:ext uri="{909E8E84-426E-40DD-AFC4-6F175D3DCCD1}">
              <a14:hiddenFill xmlns:a14="http://schemas.microsoft.com/office/drawing/2010/main" xmlns="">
                <a:solidFill>
                  <a:srgbClr val="FFFFFF"/>
                </a:solidFill>
              </a14:hiddenFill>
            </a:ext>
          </a:extLst>
        </p:spPr>
      </p:pic>
      <p:pic>
        <p:nvPicPr>
          <p:cNvPr id="8" name="Γραφικό 7" descr="Χρήστες">
            <a:extLst>
              <a:ext uri="{FF2B5EF4-FFF2-40B4-BE49-F238E27FC236}">
                <a16:creationId xmlns:a16="http://schemas.microsoft.com/office/drawing/2014/main" xmlns="" id="{5721D150-34A0-4981-B0E9-226E0E53CD71}"/>
              </a:ext>
            </a:extLst>
          </p:cNvPr>
          <p:cNvPicPr>
            <a:picLocks noChangeAspect="1"/>
          </p:cNvPicPr>
          <p:nvPr/>
        </p:nvPicPr>
        <p:blipFill>
          <a:blip r:embed="rId11">
            <a:extLst>
              <a:ext uri="{96DAC541-7B7A-43D3-8B79-37D633B846F1}">
                <asvg:svgBlip xmlns:asvg="http://schemas.microsoft.com/office/drawing/2016/SVG/main" xmlns="" r:embed="rId12"/>
              </a:ext>
            </a:extLst>
          </a:blip>
          <a:stretch>
            <a:fillRect/>
          </a:stretch>
        </p:blipFill>
        <p:spPr>
          <a:xfrm>
            <a:off x="5638798" y="2445499"/>
            <a:ext cx="914400" cy="914400"/>
          </a:xfrm>
          <a:prstGeom prst="rect">
            <a:avLst/>
          </a:prstGeom>
        </p:spPr>
      </p:pic>
      <p:pic>
        <p:nvPicPr>
          <p:cNvPr id="13" name="Γραφικό 12" descr="Βουνά">
            <a:extLst>
              <a:ext uri="{FF2B5EF4-FFF2-40B4-BE49-F238E27FC236}">
                <a16:creationId xmlns:a16="http://schemas.microsoft.com/office/drawing/2014/main" xmlns="" id="{B8293E23-B777-4B92-95BE-8A77FE77DCAD}"/>
              </a:ext>
            </a:extLst>
          </p:cNvPr>
          <p:cNvPicPr>
            <a:picLocks noChangeAspect="1"/>
          </p:cNvPicPr>
          <p:nvPr/>
        </p:nvPicPr>
        <p:blipFill>
          <a:blip r:embed="rId13">
            <a:extLst>
              <a:ext uri="{96DAC541-7B7A-43D3-8B79-37D633B846F1}">
                <asvg:svgBlip xmlns:asvg="http://schemas.microsoft.com/office/drawing/2016/SVG/main" xmlns="" r:embed="rId14"/>
              </a:ext>
            </a:extLst>
          </a:blip>
          <a:stretch>
            <a:fillRect/>
          </a:stretch>
        </p:blipFill>
        <p:spPr>
          <a:xfrm>
            <a:off x="3400596" y="2442279"/>
            <a:ext cx="914400" cy="914400"/>
          </a:xfrm>
          <a:prstGeom prst="rect">
            <a:avLst/>
          </a:prstGeom>
        </p:spPr>
      </p:pic>
      <p:pic>
        <p:nvPicPr>
          <p:cNvPr id="17" name="Γραφικό 16" descr="Ομάδα">
            <a:extLst>
              <a:ext uri="{FF2B5EF4-FFF2-40B4-BE49-F238E27FC236}">
                <a16:creationId xmlns:a16="http://schemas.microsoft.com/office/drawing/2014/main" xmlns="" id="{5D581B96-517F-42C2-A37A-E8F55C7635C2}"/>
              </a:ext>
            </a:extLst>
          </p:cNvPr>
          <p:cNvPicPr>
            <a:picLocks noChangeAspect="1"/>
          </p:cNvPicPr>
          <p:nvPr/>
        </p:nvPicPr>
        <p:blipFill>
          <a:blip r:embed="rId15">
            <a:extLst>
              <a:ext uri="{96DAC541-7B7A-43D3-8B79-37D633B846F1}">
                <asvg:svgBlip xmlns:asvg="http://schemas.microsoft.com/office/drawing/2016/SVG/main" xmlns="" r:embed="rId16"/>
              </a:ext>
            </a:extLst>
          </a:blip>
          <a:stretch>
            <a:fillRect/>
          </a:stretch>
        </p:blipFill>
        <p:spPr>
          <a:xfrm>
            <a:off x="10290473" y="2400929"/>
            <a:ext cx="914400" cy="914400"/>
          </a:xfrm>
          <a:prstGeom prst="rect">
            <a:avLst/>
          </a:prstGeom>
        </p:spPr>
      </p:pic>
      <p:pic>
        <p:nvPicPr>
          <p:cNvPr id="21" name="Γραφικό 20" descr="Κτίριο">
            <a:extLst>
              <a:ext uri="{FF2B5EF4-FFF2-40B4-BE49-F238E27FC236}">
                <a16:creationId xmlns:a16="http://schemas.microsoft.com/office/drawing/2014/main" xmlns="" id="{84C9F697-1604-4434-9AB9-6EF56742D87D}"/>
              </a:ext>
            </a:extLst>
          </p:cNvPr>
          <p:cNvPicPr>
            <a:picLocks noChangeAspect="1"/>
          </p:cNvPicPr>
          <p:nvPr/>
        </p:nvPicPr>
        <p:blipFill>
          <a:blip r:embed="rId17">
            <a:extLst>
              <a:ext uri="{96DAC541-7B7A-43D3-8B79-37D633B846F1}">
                <asvg:svgBlip xmlns:asvg="http://schemas.microsoft.com/office/drawing/2016/SVG/main" xmlns="" r:embed="rId18"/>
              </a:ext>
            </a:extLst>
          </a:blip>
          <a:stretch>
            <a:fillRect/>
          </a:stretch>
        </p:blipFill>
        <p:spPr>
          <a:xfrm>
            <a:off x="7984749" y="2442279"/>
            <a:ext cx="914400" cy="914400"/>
          </a:xfrm>
          <a:prstGeom prst="rect">
            <a:avLst/>
          </a:prstGeom>
        </p:spPr>
      </p:pic>
    </p:spTree>
    <p:extLst>
      <p:ext uri="{BB962C8B-B14F-4D97-AF65-F5344CB8AC3E}">
        <p14:creationId xmlns:p14="http://schemas.microsoft.com/office/powerpoint/2010/main" xmlns="" val="30861400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8" name="Rectangle 67">
            <a:extLst>
              <a:ext uri="{FF2B5EF4-FFF2-40B4-BE49-F238E27FC236}">
                <a16:creationId xmlns:a16="http://schemas.microsoft.com/office/drawing/2014/main" xmlns="" id="{35555856-9970-4BC3-9AA9-6A917F53AFBD}"/>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5769972" y="0"/>
            <a:ext cx="6421721" cy="68580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0" name="Picture 69">
            <a:extLst>
              <a:ext uri="{FF2B5EF4-FFF2-40B4-BE49-F238E27FC236}">
                <a16:creationId xmlns:a16="http://schemas.microsoft.com/office/drawing/2014/main" xmlns="" id="{7F487851-BFAF-46D8-A1ED-50CAD6E46F59}"/>
              </a:ext>
              <a:ext uri="{C183D7F6-B498-43B3-948B-1728B52AA6E4}">
                <adec:decorative xmlns:adec="http://schemas.microsoft.com/office/drawing/2017/decorative" xmlns=""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xmlns="" val="1"/>
              </p:ext>
            </p:extLst>
          </p:nvPr>
        </p:nvPicPr>
        <p:blipFill>
          <a:blip r:embed="rId3">
            <a:extLst>
              <a:ext uri="{28A0092B-C50C-407E-A947-70E740481C1C}">
                <a14:useLocalDpi xmlns:a14="http://schemas.microsoft.com/office/drawing/2010/main" xmlns="" val="0"/>
              </a:ext>
            </a:extLst>
          </a:blip>
          <a:stretch>
            <a:fillRect/>
          </a:stretch>
        </p:blipFill>
        <p:spPr>
          <a:xfrm flipH="1">
            <a:off x="0" y="0"/>
            <a:ext cx="12192000" cy="6858000"/>
          </a:xfrm>
          <a:prstGeom prst="rect">
            <a:avLst/>
          </a:prstGeom>
        </p:spPr>
      </p:pic>
      <p:sp>
        <p:nvSpPr>
          <p:cNvPr id="2" name="Τίτλος 1"/>
          <p:cNvSpPr>
            <a:spLocks noGrp="1"/>
          </p:cNvSpPr>
          <p:nvPr>
            <p:ph type="title"/>
          </p:nvPr>
        </p:nvSpPr>
        <p:spPr>
          <a:xfrm>
            <a:off x="804484" y="4267832"/>
            <a:ext cx="4805996" cy="1297115"/>
          </a:xfrm>
        </p:spPr>
        <p:txBody>
          <a:bodyPr vert="horz" lIns="91440" tIns="45720" rIns="91440" bIns="45720" rtlCol="0" anchor="t">
            <a:normAutofit/>
          </a:bodyPr>
          <a:lstStyle/>
          <a:p>
            <a:r>
              <a:rPr lang="el-GR" sz="2800" b="1" kern="1200" dirty="0" smtClean="0">
                <a:solidFill>
                  <a:schemeClr val="tx1">
                    <a:lumMod val="65000"/>
                    <a:lumOff val="35000"/>
                  </a:schemeClr>
                </a:solidFill>
                <a:latin typeface="+mj-lt"/>
                <a:ea typeface="+mj-ea"/>
                <a:cs typeface="+mj-cs"/>
              </a:rPr>
              <a:t>Τα</a:t>
            </a:r>
            <a:r>
              <a:rPr lang="en-US" sz="2800" b="1" kern="1200" dirty="0" smtClean="0">
                <a:solidFill>
                  <a:schemeClr val="tx1">
                    <a:lumMod val="65000"/>
                    <a:lumOff val="35000"/>
                  </a:schemeClr>
                </a:solidFill>
                <a:latin typeface="+mj-lt"/>
                <a:ea typeface="+mj-ea"/>
                <a:cs typeface="+mj-cs"/>
              </a:rPr>
              <a:t> </a:t>
            </a:r>
            <a:r>
              <a:rPr lang="el-GR" sz="2800" b="1" kern="1200" dirty="0" smtClean="0">
                <a:solidFill>
                  <a:schemeClr val="tx1">
                    <a:lumMod val="65000"/>
                    <a:lumOff val="35000"/>
                  </a:schemeClr>
                </a:solidFill>
                <a:latin typeface="+mj-lt"/>
                <a:ea typeface="+mj-ea"/>
                <a:cs typeface="+mj-cs"/>
              </a:rPr>
              <a:t>Συστατικά</a:t>
            </a:r>
            <a:r>
              <a:rPr lang="en-US" sz="2800" b="1" kern="1200" dirty="0" smtClean="0">
                <a:solidFill>
                  <a:schemeClr val="tx1">
                    <a:lumMod val="65000"/>
                    <a:lumOff val="35000"/>
                  </a:schemeClr>
                </a:solidFill>
                <a:latin typeface="+mj-lt"/>
                <a:ea typeface="+mj-ea"/>
                <a:cs typeface="+mj-cs"/>
              </a:rPr>
              <a:t> </a:t>
            </a:r>
            <a:r>
              <a:rPr lang="en-US" sz="2800" b="1" kern="1200" dirty="0">
                <a:solidFill>
                  <a:schemeClr val="tx1">
                    <a:lumMod val="65000"/>
                    <a:lumOff val="35000"/>
                  </a:schemeClr>
                </a:solidFill>
                <a:latin typeface="+mj-lt"/>
                <a:ea typeface="+mj-ea"/>
                <a:cs typeface="+mj-cs"/>
              </a:rPr>
              <a:t>Μέρη των Οργανώσεων</a:t>
            </a:r>
            <a:endParaRPr lang="en-US" sz="2800" kern="1200" dirty="0">
              <a:solidFill>
                <a:schemeClr val="tx1">
                  <a:lumMod val="65000"/>
                  <a:lumOff val="35000"/>
                </a:schemeClr>
              </a:solidFill>
              <a:latin typeface="+mj-lt"/>
              <a:ea typeface="+mj-ea"/>
              <a:cs typeface="+mj-cs"/>
            </a:endParaRPr>
          </a:p>
        </p:txBody>
      </p:sp>
      <p:sp>
        <p:nvSpPr>
          <p:cNvPr id="72" name="Freeform 50">
            <a:extLst>
              <a:ext uri="{FF2B5EF4-FFF2-40B4-BE49-F238E27FC236}">
                <a16:creationId xmlns:a16="http://schemas.microsoft.com/office/drawing/2014/main" xmlns="" id="{13722DD7-BA73-4776-93A3-94491FEF7260}"/>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6727121" y="581159"/>
            <a:ext cx="5464879" cy="6276841"/>
          </a:xfrm>
          <a:custGeom>
            <a:avLst/>
            <a:gdLst>
              <a:gd name="connsiteX0" fmla="*/ 3299930 w 5464879"/>
              <a:gd name="connsiteY0" fmla="*/ 0 h 6276841"/>
              <a:gd name="connsiteX1" fmla="*/ 5398992 w 5464879"/>
              <a:gd name="connsiteY1" fmla="*/ 753544 h 6276841"/>
              <a:gd name="connsiteX2" fmla="*/ 5464879 w 5464879"/>
              <a:gd name="connsiteY2" fmla="*/ 813426 h 6276841"/>
              <a:gd name="connsiteX3" fmla="*/ 5464879 w 5464879"/>
              <a:gd name="connsiteY3" fmla="*/ 5786434 h 6276841"/>
              <a:gd name="connsiteX4" fmla="*/ 5398992 w 5464879"/>
              <a:gd name="connsiteY4" fmla="*/ 5846317 h 6276841"/>
              <a:gd name="connsiteX5" fmla="*/ 4872873 w 5464879"/>
              <a:gd name="connsiteY5" fmla="*/ 6201577 h 6276841"/>
              <a:gd name="connsiteX6" fmla="*/ 4716632 w 5464879"/>
              <a:gd name="connsiteY6" fmla="*/ 6276841 h 6276841"/>
              <a:gd name="connsiteX7" fmla="*/ 1883227 w 5464879"/>
              <a:gd name="connsiteY7" fmla="*/ 6276841 h 6276841"/>
              <a:gd name="connsiteX8" fmla="*/ 1726987 w 5464879"/>
              <a:gd name="connsiteY8" fmla="*/ 6201577 h 6276841"/>
              <a:gd name="connsiteX9" fmla="*/ 0 w 5464879"/>
              <a:gd name="connsiteY9" fmla="*/ 3299930 h 6276841"/>
              <a:gd name="connsiteX10" fmla="*/ 3299930 w 5464879"/>
              <a:gd name="connsiteY10" fmla="*/ 0 h 6276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64879" h="6276841">
                <a:moveTo>
                  <a:pt x="3299930" y="0"/>
                </a:moveTo>
                <a:cubicBezTo>
                  <a:pt x="4097274" y="0"/>
                  <a:pt x="4828569" y="282789"/>
                  <a:pt x="5398992" y="753544"/>
                </a:cubicBezTo>
                <a:lnTo>
                  <a:pt x="5464879" y="813426"/>
                </a:lnTo>
                <a:lnTo>
                  <a:pt x="5464879" y="5786434"/>
                </a:lnTo>
                <a:lnTo>
                  <a:pt x="5398992" y="5846317"/>
                </a:lnTo>
                <a:cubicBezTo>
                  <a:pt x="5236014" y="5980818"/>
                  <a:pt x="5059904" y="6099975"/>
                  <a:pt x="4872873" y="6201577"/>
                </a:cubicBezTo>
                <a:lnTo>
                  <a:pt x="4716632" y="6276841"/>
                </a:lnTo>
                <a:lnTo>
                  <a:pt x="1883227" y="6276841"/>
                </a:lnTo>
                <a:lnTo>
                  <a:pt x="1726987" y="6201577"/>
                </a:lnTo>
                <a:cubicBezTo>
                  <a:pt x="698316" y="5642769"/>
                  <a:pt x="0" y="4552900"/>
                  <a:pt x="0" y="3299930"/>
                </a:cubicBezTo>
                <a:cubicBezTo>
                  <a:pt x="0" y="1477429"/>
                  <a:pt x="1477429" y="0"/>
                  <a:pt x="3299930" y="0"/>
                </a:cubicBezTo>
                <a:close/>
              </a:path>
            </a:pathLst>
          </a:custGeom>
          <a:solidFill>
            <a:srgbClr val="FFFFFF"/>
          </a:solidFill>
          <a:ln>
            <a:gradFill>
              <a:gsLst>
                <a:gs pos="0">
                  <a:schemeClr val="accent1">
                    <a:lumMod val="40000"/>
                    <a:lumOff val="60000"/>
                  </a:schemeClr>
                </a:gs>
                <a:gs pos="23000">
                  <a:schemeClr val="accent1">
                    <a:lumMod val="45000"/>
                    <a:lumOff val="55000"/>
                  </a:schemeClr>
                </a:gs>
                <a:gs pos="83000">
                  <a:schemeClr val="bg2">
                    <a:lumMod val="75000"/>
                  </a:schemeClr>
                </a:gs>
                <a:gs pos="100000">
                  <a:schemeClr val="bg2">
                    <a:lumMod val="7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13" name="Εικόνα 12">
            <a:extLst>
              <a:ext uri="{FF2B5EF4-FFF2-40B4-BE49-F238E27FC236}">
                <a16:creationId xmlns:a16="http://schemas.microsoft.com/office/drawing/2014/main" xmlns="" id="{B8AA3CD5-420D-4EEC-AC00-8F13084731A7}"/>
              </a:ext>
            </a:extLst>
          </p:cNvPr>
          <p:cNvPicPr>
            <a:picLocks noChangeAspect="1"/>
          </p:cNvPicPr>
          <p:nvPr/>
        </p:nvPicPr>
        <p:blipFill>
          <a:blip r:embed="rId4"/>
          <a:stretch>
            <a:fillRect/>
          </a:stretch>
        </p:blipFill>
        <p:spPr>
          <a:xfrm>
            <a:off x="7709770" y="2009882"/>
            <a:ext cx="4141760" cy="3727584"/>
          </a:xfrm>
          <a:prstGeom prst="rect">
            <a:avLst/>
          </a:prstGeom>
        </p:spPr>
      </p:pic>
      <p:sp>
        <p:nvSpPr>
          <p:cNvPr id="4" name="Θέση αριθμού διαφάνειας 3"/>
          <p:cNvSpPr>
            <a:spLocks noGrp="1"/>
          </p:cNvSpPr>
          <p:nvPr>
            <p:ph type="sldNum" sz="quarter" idx="11"/>
          </p:nvPr>
        </p:nvSpPr>
        <p:spPr>
          <a:xfrm>
            <a:off x="10825930" y="6223702"/>
            <a:ext cx="570728" cy="314067"/>
          </a:xfrm>
          <a:prstGeom prst="ellipse">
            <a:avLst/>
          </a:prstGeom>
        </p:spPr>
        <p:txBody>
          <a:bodyPr vert="horz" lIns="91440" tIns="45720" rIns="91440" bIns="45720" rtlCol="0" anchor="ctr">
            <a:normAutofit/>
          </a:bodyPr>
          <a:lstStyle/>
          <a:p>
            <a:pPr algn="r">
              <a:lnSpc>
                <a:spcPct val="90000"/>
              </a:lnSpc>
              <a:spcAft>
                <a:spcPts val="600"/>
              </a:spcAft>
            </a:pPr>
            <a:fld id="{19B51A1E-902D-48AF-9020-955120F399B6}" type="slidenum">
              <a:rPr lang="en-US" sz="900">
                <a:solidFill>
                  <a:srgbClr val="898989"/>
                </a:solidFill>
                <a:latin typeface="+mn-lt"/>
              </a:rPr>
              <a:pPr algn="r">
                <a:lnSpc>
                  <a:spcPct val="90000"/>
                </a:lnSpc>
                <a:spcAft>
                  <a:spcPts val="600"/>
                </a:spcAft>
              </a:pPr>
              <a:t>11</a:t>
            </a:fld>
            <a:endParaRPr lang="en-US" sz="900">
              <a:solidFill>
                <a:srgbClr val="898989"/>
              </a:solidFill>
              <a:latin typeface="+mn-lt"/>
            </a:endParaRPr>
          </a:p>
        </p:txBody>
      </p:sp>
      <p:sp>
        <p:nvSpPr>
          <p:cNvPr id="3" name="Θέση υποσέλιδου 2"/>
          <p:cNvSpPr>
            <a:spLocks noGrp="1"/>
          </p:cNvSpPr>
          <p:nvPr>
            <p:ph type="ftr" sz="quarter" idx="10"/>
          </p:nvPr>
        </p:nvSpPr>
        <p:spPr>
          <a:xfrm>
            <a:off x="6330320" y="7064776"/>
            <a:ext cx="4114800" cy="206104"/>
          </a:xfrm>
        </p:spPr>
        <p:txBody>
          <a:bodyPr rtlCol="0"/>
          <a:lstStyle/>
          <a:p>
            <a:pPr rtl="0">
              <a:spcAft>
                <a:spcPts val="600"/>
              </a:spcAft>
            </a:pPr>
            <a:r>
              <a:rPr lang="el-GR"/>
              <a:t>Προσθέστε υποσέλιδο</a:t>
            </a:r>
          </a:p>
        </p:txBody>
      </p:sp>
      <p:sp>
        <p:nvSpPr>
          <p:cNvPr id="21" name="TextBox 20">
            <a:extLst>
              <a:ext uri="{FF2B5EF4-FFF2-40B4-BE49-F238E27FC236}">
                <a16:creationId xmlns:a16="http://schemas.microsoft.com/office/drawing/2014/main" xmlns="" id="{2A93D738-AF94-46E9-BD29-158CB1873EE7}"/>
              </a:ext>
            </a:extLst>
          </p:cNvPr>
          <p:cNvSpPr txBox="1"/>
          <p:nvPr/>
        </p:nvSpPr>
        <p:spPr>
          <a:xfrm>
            <a:off x="9262798" y="2109387"/>
            <a:ext cx="1017431" cy="523220"/>
          </a:xfrm>
          <a:prstGeom prst="rect">
            <a:avLst/>
          </a:prstGeom>
          <a:noFill/>
        </p:spPr>
        <p:txBody>
          <a:bodyPr wrap="square" rtlCol="0">
            <a:spAutoFit/>
          </a:bodyPr>
          <a:lstStyle/>
          <a:p>
            <a:pPr algn="ctr"/>
            <a:r>
              <a:rPr lang="el-GR" sz="1400" b="1" dirty="0">
                <a:solidFill>
                  <a:schemeClr val="accent1">
                    <a:lumMod val="75000"/>
                  </a:schemeClr>
                </a:solidFill>
              </a:rPr>
              <a:t>Στρατηγική Κορυφή</a:t>
            </a:r>
          </a:p>
        </p:txBody>
      </p:sp>
      <p:sp>
        <p:nvSpPr>
          <p:cNvPr id="22" name="TextBox 21">
            <a:extLst>
              <a:ext uri="{FF2B5EF4-FFF2-40B4-BE49-F238E27FC236}">
                <a16:creationId xmlns:a16="http://schemas.microsoft.com/office/drawing/2014/main" xmlns="" id="{50C1583F-B778-433C-AEFB-1031E6A28A10}"/>
              </a:ext>
            </a:extLst>
          </p:cNvPr>
          <p:cNvSpPr txBox="1"/>
          <p:nvPr/>
        </p:nvSpPr>
        <p:spPr>
          <a:xfrm>
            <a:off x="7991388" y="3815721"/>
            <a:ext cx="1017431" cy="307777"/>
          </a:xfrm>
          <a:prstGeom prst="rect">
            <a:avLst/>
          </a:prstGeom>
          <a:noFill/>
        </p:spPr>
        <p:txBody>
          <a:bodyPr wrap="square" rtlCol="0">
            <a:spAutoFit/>
          </a:bodyPr>
          <a:lstStyle/>
          <a:p>
            <a:pPr algn="ctr"/>
            <a:r>
              <a:rPr lang="el-GR" sz="1400" b="1" dirty="0">
                <a:solidFill>
                  <a:schemeClr val="accent1">
                    <a:lumMod val="75000"/>
                  </a:schemeClr>
                </a:solidFill>
              </a:rPr>
              <a:t>Τεχνοδομή</a:t>
            </a:r>
          </a:p>
        </p:txBody>
      </p:sp>
      <p:sp>
        <p:nvSpPr>
          <p:cNvPr id="23" name="TextBox 22">
            <a:extLst>
              <a:ext uri="{FF2B5EF4-FFF2-40B4-BE49-F238E27FC236}">
                <a16:creationId xmlns:a16="http://schemas.microsoft.com/office/drawing/2014/main" xmlns="" id="{B285147F-97E7-4780-9E22-885F3505CBEB}"/>
              </a:ext>
            </a:extLst>
          </p:cNvPr>
          <p:cNvSpPr txBox="1"/>
          <p:nvPr/>
        </p:nvSpPr>
        <p:spPr>
          <a:xfrm>
            <a:off x="10435233" y="3707999"/>
            <a:ext cx="1123328" cy="523220"/>
          </a:xfrm>
          <a:prstGeom prst="rect">
            <a:avLst/>
          </a:prstGeom>
          <a:noFill/>
        </p:spPr>
        <p:txBody>
          <a:bodyPr wrap="square" rtlCol="0">
            <a:spAutoFit/>
          </a:bodyPr>
          <a:lstStyle/>
          <a:p>
            <a:pPr algn="ctr"/>
            <a:r>
              <a:rPr lang="el-GR" sz="1400" b="1" dirty="0">
                <a:solidFill>
                  <a:schemeClr val="accent1">
                    <a:lumMod val="75000"/>
                  </a:schemeClr>
                </a:solidFill>
              </a:rPr>
              <a:t>Προσωπικό Υποστήριξης</a:t>
            </a:r>
          </a:p>
        </p:txBody>
      </p:sp>
      <p:sp>
        <p:nvSpPr>
          <p:cNvPr id="24" name="TextBox 23">
            <a:extLst>
              <a:ext uri="{FF2B5EF4-FFF2-40B4-BE49-F238E27FC236}">
                <a16:creationId xmlns:a16="http://schemas.microsoft.com/office/drawing/2014/main" xmlns="" id="{3A03B5F3-9B9C-40E3-9329-057107E6B387}"/>
              </a:ext>
            </a:extLst>
          </p:cNvPr>
          <p:cNvSpPr txBox="1"/>
          <p:nvPr/>
        </p:nvSpPr>
        <p:spPr>
          <a:xfrm>
            <a:off x="9283494" y="3834215"/>
            <a:ext cx="1017431" cy="738664"/>
          </a:xfrm>
          <a:prstGeom prst="rect">
            <a:avLst/>
          </a:prstGeom>
          <a:noFill/>
        </p:spPr>
        <p:txBody>
          <a:bodyPr wrap="square" rtlCol="0">
            <a:spAutoFit/>
          </a:bodyPr>
          <a:lstStyle/>
          <a:p>
            <a:pPr algn="ctr"/>
            <a:r>
              <a:rPr lang="el-GR" sz="1400" b="1" dirty="0">
                <a:solidFill>
                  <a:schemeClr val="accent1">
                    <a:lumMod val="75000"/>
                  </a:schemeClr>
                </a:solidFill>
              </a:rPr>
              <a:t>Μεσαία Διοικητικά Στελέχη</a:t>
            </a:r>
          </a:p>
        </p:txBody>
      </p:sp>
      <p:sp>
        <p:nvSpPr>
          <p:cNvPr id="25" name="TextBox 24">
            <a:extLst>
              <a:ext uri="{FF2B5EF4-FFF2-40B4-BE49-F238E27FC236}">
                <a16:creationId xmlns:a16="http://schemas.microsoft.com/office/drawing/2014/main" xmlns="" id="{5815844E-7828-499A-8F94-F08F50A2E21E}"/>
              </a:ext>
            </a:extLst>
          </p:cNvPr>
          <p:cNvSpPr txBox="1"/>
          <p:nvPr/>
        </p:nvSpPr>
        <p:spPr>
          <a:xfrm>
            <a:off x="8710848" y="5144132"/>
            <a:ext cx="2120720" cy="307777"/>
          </a:xfrm>
          <a:prstGeom prst="rect">
            <a:avLst/>
          </a:prstGeom>
          <a:noFill/>
        </p:spPr>
        <p:txBody>
          <a:bodyPr wrap="square" rtlCol="0">
            <a:spAutoFit/>
          </a:bodyPr>
          <a:lstStyle/>
          <a:p>
            <a:pPr algn="ctr"/>
            <a:r>
              <a:rPr lang="el-GR" sz="1400" b="1" dirty="0">
                <a:solidFill>
                  <a:schemeClr val="accent1">
                    <a:lumMod val="75000"/>
                  </a:schemeClr>
                </a:solidFill>
              </a:rPr>
              <a:t>Λειτουργικός Πυρήνας</a:t>
            </a:r>
          </a:p>
        </p:txBody>
      </p:sp>
    </p:spTree>
    <p:extLst>
      <p:ext uri="{BB962C8B-B14F-4D97-AF65-F5344CB8AC3E}">
        <p14:creationId xmlns:p14="http://schemas.microsoft.com/office/powerpoint/2010/main" xmlns="" val="75523600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Θέση εικόνας 16" descr="γωνιακή εικόνα ουρανοξύστη από το έδαφος">
            <a:extLst>
              <a:ext uri="{FF2B5EF4-FFF2-40B4-BE49-F238E27FC236}">
                <a16:creationId xmlns:a16="http://schemas.microsoft.com/office/drawing/2014/main" xmlns="" id="{B9E10B16-A2BC-4550-A3B9-7052BA512053}"/>
              </a:ext>
            </a:extLst>
          </p:cNvPr>
          <p:cNvPicPr>
            <a:picLocks noGrp="1" noChangeAspect="1"/>
          </p:cNvPicPr>
          <p:nvPr>
            <p:ph type="pic" sz="quarter" idx="13"/>
          </p:nvPr>
        </p:nvPicPr>
        <p:blipFill>
          <a:blip r:embed="rId3"/>
          <a:srcRect l="24" r="24"/>
          <a:stretch>
            <a:fillRect/>
          </a:stretch>
        </p:blipFill>
        <p:spPr>
          <a:xfrm>
            <a:off x="154140" y="167392"/>
            <a:ext cx="4678971" cy="6480000"/>
          </a:xfrm>
        </p:spPr>
      </p:pic>
      <p:sp>
        <p:nvSpPr>
          <p:cNvPr id="4" name="Θέση υποσέλιδου 3"/>
          <p:cNvSpPr>
            <a:spLocks noGrp="1"/>
          </p:cNvSpPr>
          <p:nvPr>
            <p:ph type="ftr" sz="quarter" idx="10"/>
          </p:nvPr>
        </p:nvSpPr>
        <p:spPr/>
        <p:txBody>
          <a:bodyPr rtlCol="0"/>
          <a:lstStyle/>
          <a:p>
            <a:pPr rtl="0"/>
            <a:r>
              <a:rPr lang="el-GR" dirty="0"/>
              <a:t>Προσθέστε υποσέλιδο</a:t>
            </a:r>
          </a:p>
        </p:txBody>
      </p:sp>
      <p:sp>
        <p:nvSpPr>
          <p:cNvPr id="5" name="Θέση αριθμού διαφάνειας 4"/>
          <p:cNvSpPr>
            <a:spLocks noGrp="1"/>
          </p:cNvSpPr>
          <p:nvPr>
            <p:ph type="sldNum" sz="quarter" idx="11"/>
          </p:nvPr>
        </p:nvSpPr>
        <p:spPr/>
        <p:txBody>
          <a:bodyPr rtlCol="0"/>
          <a:lstStyle/>
          <a:p>
            <a:pPr rtl="0"/>
            <a:fld id="{19B51A1E-902D-48AF-9020-955120F399B6}" type="slidenum">
              <a:rPr lang="el-GR" smtClean="0"/>
              <a:pPr rtl="0"/>
              <a:t>12</a:t>
            </a:fld>
            <a:endParaRPr lang="el-GR" dirty="0"/>
          </a:p>
        </p:txBody>
      </p:sp>
      <p:sp>
        <p:nvSpPr>
          <p:cNvPr id="41" name="Θέση κειμένου 40"/>
          <p:cNvSpPr>
            <a:spLocks noGrp="1"/>
          </p:cNvSpPr>
          <p:nvPr>
            <p:ph type="body" sz="quarter" idx="35"/>
          </p:nvPr>
        </p:nvSpPr>
        <p:spPr>
          <a:xfrm>
            <a:off x="5111900" y="4035973"/>
            <a:ext cx="1980000" cy="360000"/>
          </a:xfrm>
        </p:spPr>
        <p:txBody>
          <a:bodyPr rtlCol="0"/>
          <a:lstStyle/>
          <a:p>
            <a:r>
              <a:rPr lang="el-GR" dirty="0"/>
              <a:t>Εξασφαλίζοντας </a:t>
            </a:r>
          </a:p>
          <a:p>
            <a:pPr rtl="0"/>
            <a:endParaRPr lang="el-GR" sz="1600" b="1" noProof="1"/>
          </a:p>
        </p:txBody>
      </p:sp>
      <p:sp>
        <p:nvSpPr>
          <p:cNvPr id="43" name="Θέση κειμένου 42"/>
          <p:cNvSpPr>
            <a:spLocks noGrp="1"/>
          </p:cNvSpPr>
          <p:nvPr>
            <p:ph type="body" sz="quarter" idx="36"/>
          </p:nvPr>
        </p:nvSpPr>
        <p:spPr>
          <a:xfrm>
            <a:off x="7451950" y="4043579"/>
            <a:ext cx="1980000" cy="459409"/>
          </a:xfrm>
        </p:spPr>
        <p:txBody>
          <a:bodyPr rtlCol="0"/>
          <a:lstStyle/>
          <a:p>
            <a:r>
              <a:rPr lang="el-GR" sz="1800" dirty="0">
                <a:latin typeface="+mj-lt"/>
              </a:rPr>
              <a:t>Μετατρέποντας</a:t>
            </a:r>
          </a:p>
        </p:txBody>
      </p:sp>
      <p:sp>
        <p:nvSpPr>
          <p:cNvPr id="45" name="Θέση κειμένου 44"/>
          <p:cNvSpPr>
            <a:spLocks noGrp="1"/>
          </p:cNvSpPr>
          <p:nvPr>
            <p:ph type="body" sz="quarter" idx="37"/>
          </p:nvPr>
        </p:nvSpPr>
        <p:spPr>
          <a:xfrm>
            <a:off x="9652514" y="4035973"/>
            <a:ext cx="2190121" cy="360000"/>
          </a:xfrm>
        </p:spPr>
        <p:txBody>
          <a:bodyPr rtlCol="0"/>
          <a:lstStyle/>
          <a:p>
            <a:r>
              <a:rPr lang="el-GR" dirty="0"/>
              <a:t>Διανέμοντας</a:t>
            </a:r>
          </a:p>
        </p:txBody>
      </p:sp>
      <p:sp>
        <p:nvSpPr>
          <p:cNvPr id="39" name="Θέση κειμένου 38"/>
          <p:cNvSpPr>
            <a:spLocks noGrp="1"/>
          </p:cNvSpPr>
          <p:nvPr>
            <p:ph type="body" sz="quarter" idx="32"/>
          </p:nvPr>
        </p:nvSpPr>
        <p:spPr>
          <a:xfrm>
            <a:off x="5137910" y="1238756"/>
            <a:ext cx="6593932" cy="360000"/>
          </a:xfrm>
        </p:spPr>
        <p:txBody>
          <a:bodyPr rtlCol="0"/>
          <a:lstStyle/>
          <a:p>
            <a:pPr algn="ctr"/>
            <a:r>
              <a:rPr lang="el-GR" dirty="0"/>
              <a:t>Είναι επιφορτισμένος με όλες τις δραστηριότητες που αφορούν την παραγωγική διαδικασία:</a:t>
            </a:r>
          </a:p>
        </p:txBody>
      </p:sp>
      <p:sp>
        <p:nvSpPr>
          <p:cNvPr id="7" name="TextBox 6"/>
          <p:cNvSpPr txBox="1"/>
          <p:nvPr/>
        </p:nvSpPr>
        <p:spPr>
          <a:xfrm>
            <a:off x="9812063" y="6213621"/>
            <a:ext cx="1392712" cy="369332"/>
          </a:xfrm>
          <a:prstGeom prst="rect">
            <a:avLst/>
          </a:prstGeom>
          <a:noFill/>
        </p:spPr>
        <p:txBody>
          <a:bodyPr wrap="square" rtlCol="0">
            <a:spAutoFit/>
          </a:bodyPr>
          <a:lstStyle/>
          <a:p>
            <a:endParaRPr lang="el-GR" dirty="0"/>
          </a:p>
        </p:txBody>
      </p:sp>
      <p:sp>
        <p:nvSpPr>
          <p:cNvPr id="8" name="TextBox 7"/>
          <p:cNvSpPr txBox="1"/>
          <p:nvPr/>
        </p:nvSpPr>
        <p:spPr>
          <a:xfrm>
            <a:off x="9652514" y="6046470"/>
            <a:ext cx="1651756" cy="647631"/>
          </a:xfrm>
          <a:prstGeom prst="rect">
            <a:avLst/>
          </a:prstGeom>
          <a:solidFill>
            <a:schemeClr val="bg1"/>
          </a:solidFill>
        </p:spPr>
        <p:txBody>
          <a:bodyPr wrap="square" rtlCol="0">
            <a:spAutoFit/>
          </a:bodyPr>
          <a:lstStyle/>
          <a:p>
            <a:endParaRPr lang="el-GR"/>
          </a:p>
        </p:txBody>
      </p:sp>
      <p:sp>
        <p:nvSpPr>
          <p:cNvPr id="30" name="Θέση κειμένου 38">
            <a:extLst>
              <a:ext uri="{FF2B5EF4-FFF2-40B4-BE49-F238E27FC236}">
                <a16:creationId xmlns:a16="http://schemas.microsoft.com/office/drawing/2014/main" xmlns="" id="{17CF5CD1-B695-42FB-BFFE-93293E0D26E5}"/>
              </a:ext>
            </a:extLst>
          </p:cNvPr>
          <p:cNvSpPr txBox="1">
            <a:spLocks/>
          </p:cNvSpPr>
          <p:nvPr/>
        </p:nvSpPr>
        <p:spPr>
          <a:xfrm>
            <a:off x="5018848" y="430368"/>
            <a:ext cx="6801000" cy="360000"/>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800" kern="1200">
                <a:solidFill>
                  <a:schemeClr val="tx1">
                    <a:lumMod val="75000"/>
                    <a:lumOff val="25000"/>
                  </a:schemeClr>
                </a:solidFill>
                <a:latin typeface="+mn-lt"/>
                <a:ea typeface="+mn-ea"/>
                <a:cs typeface="+mn-cs"/>
              </a:defRPr>
            </a:lvl1pPr>
            <a:lvl2pPr marL="266700" indent="0" algn="l" defTabSz="914400" rtl="0" eaLnBrk="1" latinLnBrk="0" hangingPunct="1">
              <a:lnSpc>
                <a:spcPct val="90000"/>
              </a:lnSpc>
              <a:spcBef>
                <a:spcPts val="500"/>
              </a:spcBef>
              <a:buClr>
                <a:schemeClr val="accent1"/>
              </a:buClr>
              <a:buFont typeface="Arial" panose="020B0604020202020204" pitchFamily="34" charset="0"/>
              <a:buNone/>
              <a:defRPr sz="1600" kern="1200">
                <a:solidFill>
                  <a:schemeClr val="tx1">
                    <a:lumMod val="75000"/>
                    <a:lumOff val="25000"/>
                  </a:schemeClr>
                </a:solidFill>
                <a:latin typeface="+mn-lt"/>
                <a:ea typeface="+mn-ea"/>
                <a:cs typeface="+mn-cs"/>
              </a:defRPr>
            </a:lvl2pPr>
            <a:lvl3pPr marL="5429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3pPr>
            <a:lvl4pPr marL="8096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4pPr>
            <a:lvl5pPr marL="10763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sz="2400" b="1" dirty="0">
                <a:latin typeface="+mj-lt"/>
              </a:rPr>
              <a:t>Λειτουργικός Πυρήνας</a:t>
            </a:r>
          </a:p>
        </p:txBody>
      </p:sp>
      <p:sp>
        <p:nvSpPr>
          <p:cNvPr id="2" name="AutoShape 4" descr="ÎÏÎ¿ÏÎ­Î»ÎµÏÎ¼Î± ÎµÎ¹ÎºÏÎ½Î±Ï Î³Î¹Î± BOOKS images">
            <a:extLst>
              <a:ext uri="{FF2B5EF4-FFF2-40B4-BE49-F238E27FC236}">
                <a16:creationId xmlns:a16="http://schemas.microsoft.com/office/drawing/2014/main" xmlns="" id="{25DB54B7-0FF5-41F9-ACFA-EBAB74CB3848}"/>
              </a:ext>
            </a:extLst>
          </p:cNvPr>
          <p:cNvSpPr>
            <a:spLocks noChangeAspect="1" noChangeArrowheads="1"/>
          </p:cNvSpPr>
          <p:nvPr/>
        </p:nvSpPr>
        <p:spPr bwMode="auto">
          <a:xfrm>
            <a:off x="6127104" y="3227379"/>
            <a:ext cx="304800" cy="304800"/>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l-GR"/>
          </a:p>
        </p:txBody>
      </p:sp>
      <p:sp>
        <p:nvSpPr>
          <p:cNvPr id="20" name="Ορθογώνιο 6">
            <a:extLst>
              <a:ext uri="{FF2B5EF4-FFF2-40B4-BE49-F238E27FC236}">
                <a16:creationId xmlns:a16="http://schemas.microsoft.com/office/drawing/2014/main" xmlns="" id="{4A64E897-FA3E-4D53-BAD3-1B7D49551439}"/>
              </a:ext>
            </a:extLst>
          </p:cNvPr>
          <p:cNvSpPr/>
          <p:nvPr/>
        </p:nvSpPr>
        <p:spPr>
          <a:xfrm>
            <a:off x="303848" y="6396183"/>
            <a:ext cx="4332546" cy="9181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3" name="AutoShape 4" descr="Î£ÏÎµÏÎ¹ÎºÎ® ÎµÎ¹ÎºÏÎ½Î±">
            <a:extLst>
              <a:ext uri="{FF2B5EF4-FFF2-40B4-BE49-F238E27FC236}">
                <a16:creationId xmlns:a16="http://schemas.microsoft.com/office/drawing/2014/main" xmlns="" id="{8475AA0F-EC89-4CC5-A005-B638B40D4D5F}"/>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l-GR"/>
          </a:p>
        </p:txBody>
      </p:sp>
      <p:sp>
        <p:nvSpPr>
          <p:cNvPr id="19" name="Θέση κειμένου 44">
            <a:extLst>
              <a:ext uri="{FF2B5EF4-FFF2-40B4-BE49-F238E27FC236}">
                <a16:creationId xmlns:a16="http://schemas.microsoft.com/office/drawing/2014/main" xmlns="" id="{CBD491F9-B1DA-4BFC-911A-CA9E5ECB7620}"/>
              </a:ext>
            </a:extLst>
          </p:cNvPr>
          <p:cNvSpPr txBox="1">
            <a:spLocks/>
          </p:cNvSpPr>
          <p:nvPr/>
        </p:nvSpPr>
        <p:spPr>
          <a:xfrm>
            <a:off x="5308064" y="4502988"/>
            <a:ext cx="1575871" cy="682746"/>
          </a:xfrm>
          <a:prstGeom prst="rect">
            <a:avLst/>
          </a:prstGeom>
        </p:spPr>
        <p:txBody>
          <a:bodyPr vert="horz" lIns="0" tIns="0" rIns="0" bIns="0" rtlCol="0">
            <a:noAutofit/>
          </a:bodyPr>
          <a:lstStyle>
            <a:lvl1pPr marL="0" indent="0" algn="ctr" defTabSz="914400" rtl="0" eaLnBrk="1" latinLnBrk="0" hangingPunct="1">
              <a:lnSpc>
                <a:spcPct val="90000"/>
              </a:lnSpc>
              <a:spcBef>
                <a:spcPts val="1000"/>
              </a:spcBef>
              <a:buClr>
                <a:schemeClr val="accent1"/>
              </a:buClr>
              <a:buFont typeface="Arial" panose="020B0604020202020204" pitchFamily="34" charset="0"/>
              <a:buNone/>
              <a:defRPr sz="1800" kern="1200">
                <a:solidFill>
                  <a:schemeClr val="tx1">
                    <a:lumMod val="75000"/>
                    <a:lumOff val="25000"/>
                  </a:schemeClr>
                </a:solidFill>
                <a:latin typeface="+mj-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l-GR" sz="1600" dirty="0">
                <a:latin typeface="+mn-lt"/>
              </a:rPr>
              <a:t>τον εφοδιασμό με εισροές (υλικά, πληροφορίες και ανθρώπινο δυναμικό)</a:t>
            </a:r>
          </a:p>
        </p:txBody>
      </p:sp>
      <p:sp>
        <p:nvSpPr>
          <p:cNvPr id="22" name="Θέση κειμένου 44">
            <a:extLst>
              <a:ext uri="{FF2B5EF4-FFF2-40B4-BE49-F238E27FC236}">
                <a16:creationId xmlns:a16="http://schemas.microsoft.com/office/drawing/2014/main" xmlns="" id="{BFD91FD6-CCAE-44AE-A770-CF1A8BCB318F}"/>
              </a:ext>
            </a:extLst>
          </p:cNvPr>
          <p:cNvSpPr txBox="1">
            <a:spLocks/>
          </p:cNvSpPr>
          <p:nvPr/>
        </p:nvSpPr>
        <p:spPr>
          <a:xfrm>
            <a:off x="7631412" y="4502988"/>
            <a:ext cx="1575871" cy="682746"/>
          </a:xfrm>
          <a:prstGeom prst="rect">
            <a:avLst/>
          </a:prstGeom>
        </p:spPr>
        <p:txBody>
          <a:bodyPr vert="horz" lIns="0" tIns="0" rIns="0" bIns="0" rtlCol="0">
            <a:noAutofit/>
          </a:bodyPr>
          <a:lstStyle>
            <a:lvl1pPr marL="0" indent="0" algn="ctr" defTabSz="914400" rtl="0" eaLnBrk="1" latinLnBrk="0" hangingPunct="1">
              <a:lnSpc>
                <a:spcPct val="90000"/>
              </a:lnSpc>
              <a:spcBef>
                <a:spcPts val="1000"/>
              </a:spcBef>
              <a:buClr>
                <a:schemeClr val="accent1"/>
              </a:buClr>
              <a:buFont typeface="Arial" panose="020B0604020202020204" pitchFamily="34" charset="0"/>
              <a:buNone/>
              <a:defRPr sz="1800" kern="1200">
                <a:solidFill>
                  <a:schemeClr val="tx1">
                    <a:lumMod val="75000"/>
                    <a:lumOff val="25000"/>
                  </a:schemeClr>
                </a:solidFill>
                <a:latin typeface="+mj-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l-GR" sz="1600" dirty="0">
                <a:latin typeface="+mn-lt"/>
              </a:rPr>
              <a:t>τις εισροές σε προϊόντα ή/και υπηρεσίες</a:t>
            </a:r>
          </a:p>
          <a:p>
            <a:endParaRPr lang="el-GR" sz="1600" dirty="0">
              <a:latin typeface="+mn-lt"/>
            </a:endParaRPr>
          </a:p>
        </p:txBody>
      </p:sp>
      <p:sp>
        <p:nvSpPr>
          <p:cNvPr id="23" name="Θέση κειμένου 44">
            <a:extLst>
              <a:ext uri="{FF2B5EF4-FFF2-40B4-BE49-F238E27FC236}">
                <a16:creationId xmlns:a16="http://schemas.microsoft.com/office/drawing/2014/main" xmlns="" id="{46872A70-336C-4A8A-A96D-18B2ED8FBF6B}"/>
              </a:ext>
            </a:extLst>
          </p:cNvPr>
          <p:cNvSpPr txBox="1">
            <a:spLocks/>
          </p:cNvSpPr>
          <p:nvPr/>
        </p:nvSpPr>
        <p:spPr>
          <a:xfrm>
            <a:off x="9954760" y="4525492"/>
            <a:ext cx="1575871" cy="682746"/>
          </a:xfrm>
          <a:prstGeom prst="rect">
            <a:avLst/>
          </a:prstGeom>
        </p:spPr>
        <p:txBody>
          <a:bodyPr vert="horz" lIns="0" tIns="0" rIns="0" bIns="0" rtlCol="0">
            <a:noAutofit/>
          </a:bodyPr>
          <a:lstStyle>
            <a:lvl1pPr marL="0" indent="0" algn="ctr" defTabSz="914400" rtl="0" eaLnBrk="1" latinLnBrk="0" hangingPunct="1">
              <a:lnSpc>
                <a:spcPct val="90000"/>
              </a:lnSpc>
              <a:spcBef>
                <a:spcPts val="1000"/>
              </a:spcBef>
              <a:buClr>
                <a:schemeClr val="accent1"/>
              </a:buClr>
              <a:buFont typeface="Arial" panose="020B0604020202020204" pitchFamily="34" charset="0"/>
              <a:buNone/>
              <a:defRPr sz="1800" kern="1200">
                <a:solidFill>
                  <a:schemeClr val="tx1">
                    <a:lumMod val="75000"/>
                    <a:lumOff val="25000"/>
                  </a:schemeClr>
                </a:solidFill>
                <a:latin typeface="+mj-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l-GR" sz="1600" dirty="0">
                <a:latin typeface="+mn-lt"/>
              </a:rPr>
              <a:t>τα προϊόντα &amp; τις υπηρεσίες</a:t>
            </a:r>
          </a:p>
          <a:p>
            <a:endParaRPr lang="el-GR" sz="1600" dirty="0">
              <a:latin typeface="+mn-lt"/>
            </a:endParaRPr>
          </a:p>
        </p:txBody>
      </p:sp>
      <p:pic>
        <p:nvPicPr>
          <p:cNvPr id="10" name="Γραφικό 9" descr="Τσάντα αγορών">
            <a:extLst>
              <a:ext uri="{FF2B5EF4-FFF2-40B4-BE49-F238E27FC236}">
                <a16:creationId xmlns:a16="http://schemas.microsoft.com/office/drawing/2014/main" xmlns="" id="{2E96427E-13DE-4695-9DFA-5330F0E34667}"/>
              </a:ext>
            </a:extLst>
          </p:cNvPr>
          <p:cNvPicPr>
            <a:picLocks noChangeAspect="1"/>
          </p:cNvPicPr>
          <p:nvPr/>
        </p:nvPicPr>
        <p:blipFill>
          <a:blip r:embed="rId4">
            <a:extLst>
              <a:ext uri="{96DAC541-7B7A-43D3-8B79-37D633B846F1}">
                <asvg:svgBlip xmlns:asvg="http://schemas.microsoft.com/office/drawing/2016/SVG/main" xmlns="" r:embed="rId5"/>
              </a:ext>
            </a:extLst>
          </a:blip>
          <a:stretch>
            <a:fillRect/>
          </a:stretch>
        </p:blipFill>
        <p:spPr>
          <a:xfrm>
            <a:off x="7984750" y="2818253"/>
            <a:ext cx="914400" cy="914400"/>
          </a:xfrm>
          <a:prstGeom prst="rect">
            <a:avLst/>
          </a:prstGeom>
        </p:spPr>
      </p:pic>
      <p:pic>
        <p:nvPicPr>
          <p:cNvPr id="14" name="Γραφικό 13" descr="Καρότσι μεταφοράς">
            <a:extLst>
              <a:ext uri="{FF2B5EF4-FFF2-40B4-BE49-F238E27FC236}">
                <a16:creationId xmlns:a16="http://schemas.microsoft.com/office/drawing/2014/main" xmlns="" id="{18A3DB78-8261-4A19-A3A5-585D9F95232C}"/>
              </a:ext>
            </a:extLst>
          </p:cNvPr>
          <p:cNvPicPr>
            <a:picLocks noChangeAspect="1"/>
          </p:cNvPicPr>
          <p:nvPr/>
        </p:nvPicPr>
        <p:blipFill>
          <a:blip r:embed="rId6">
            <a:extLst>
              <a:ext uri="{96DAC541-7B7A-43D3-8B79-37D633B846F1}">
                <asvg:svgBlip xmlns:asvg="http://schemas.microsoft.com/office/drawing/2016/SVG/main" xmlns="" r:embed="rId7"/>
              </a:ext>
            </a:extLst>
          </a:blip>
          <a:stretch>
            <a:fillRect/>
          </a:stretch>
        </p:blipFill>
        <p:spPr>
          <a:xfrm>
            <a:off x="10285495" y="2841722"/>
            <a:ext cx="914400" cy="914400"/>
          </a:xfrm>
          <a:prstGeom prst="rect">
            <a:avLst/>
          </a:prstGeom>
        </p:spPr>
      </p:pic>
      <p:pic>
        <p:nvPicPr>
          <p:cNvPr id="16" name="Γραφικό 15" descr="Κουτί">
            <a:extLst>
              <a:ext uri="{FF2B5EF4-FFF2-40B4-BE49-F238E27FC236}">
                <a16:creationId xmlns:a16="http://schemas.microsoft.com/office/drawing/2014/main" xmlns="" id="{D9686883-CF8D-4789-A658-27B89B3117F0}"/>
              </a:ext>
            </a:extLst>
          </p:cNvPr>
          <p:cNvPicPr>
            <a:picLocks noChangeAspect="1"/>
          </p:cNvPicPr>
          <p:nvPr/>
        </p:nvPicPr>
        <p:blipFill>
          <a:blip r:embed="rId8">
            <a:extLst>
              <a:ext uri="{96DAC541-7B7A-43D3-8B79-37D633B846F1}">
                <asvg:svgBlip xmlns:asvg="http://schemas.microsoft.com/office/drawing/2016/SVG/main" xmlns="" r:embed="rId9"/>
              </a:ext>
            </a:extLst>
          </a:blip>
          <a:stretch>
            <a:fillRect/>
          </a:stretch>
        </p:blipFill>
        <p:spPr>
          <a:xfrm>
            <a:off x="5638799" y="2822384"/>
            <a:ext cx="914400" cy="914400"/>
          </a:xfrm>
          <a:prstGeom prst="rect">
            <a:avLst/>
          </a:prstGeom>
        </p:spPr>
      </p:pic>
      <p:sp>
        <p:nvSpPr>
          <p:cNvPr id="29" name="Ορθογώνιο 6">
            <a:extLst>
              <a:ext uri="{FF2B5EF4-FFF2-40B4-BE49-F238E27FC236}">
                <a16:creationId xmlns:a16="http://schemas.microsoft.com/office/drawing/2014/main" xmlns="" id="{9F485DCD-C53C-420A-B06A-2B646024E716}"/>
              </a:ext>
            </a:extLst>
          </p:cNvPr>
          <p:cNvSpPr/>
          <p:nvPr/>
        </p:nvSpPr>
        <p:spPr>
          <a:xfrm flipV="1">
            <a:off x="303848" y="272991"/>
            <a:ext cx="4332546" cy="91813"/>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Tree>
    <p:extLst>
      <p:ext uri="{BB962C8B-B14F-4D97-AF65-F5344CB8AC3E}">
        <p14:creationId xmlns:p14="http://schemas.microsoft.com/office/powerpoint/2010/main" xmlns="" val="62799649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Τίτλος 11">
            <a:extLst>
              <a:ext uri="{FF2B5EF4-FFF2-40B4-BE49-F238E27FC236}">
                <a16:creationId xmlns:a16="http://schemas.microsoft.com/office/drawing/2014/main" xmlns="" id="{6840293F-4671-41F0-81A3-F8908F7DBA05}"/>
              </a:ext>
            </a:extLst>
          </p:cNvPr>
          <p:cNvSpPr>
            <a:spLocks noGrp="1"/>
          </p:cNvSpPr>
          <p:nvPr>
            <p:ph type="title"/>
          </p:nvPr>
        </p:nvSpPr>
        <p:spPr>
          <a:xfrm>
            <a:off x="432000" y="381896"/>
            <a:ext cx="11340000" cy="432000"/>
          </a:xfrm>
        </p:spPr>
        <p:txBody>
          <a:bodyPr rtlCol="0"/>
          <a:lstStyle/>
          <a:p>
            <a:pPr algn="ctr"/>
            <a:r>
              <a:rPr lang="el-GR" dirty="0"/>
              <a:t>Η στρατηγική κορυφή</a:t>
            </a:r>
          </a:p>
        </p:txBody>
      </p:sp>
      <p:sp>
        <p:nvSpPr>
          <p:cNvPr id="17" name="Θέση κειμένου 16">
            <a:extLst>
              <a:ext uri="{FF2B5EF4-FFF2-40B4-BE49-F238E27FC236}">
                <a16:creationId xmlns:a16="http://schemas.microsoft.com/office/drawing/2014/main" xmlns="" id="{6A68A20E-73E6-4BDD-826F-851FE419CF78}"/>
              </a:ext>
            </a:extLst>
          </p:cNvPr>
          <p:cNvSpPr>
            <a:spLocks noGrp="1"/>
          </p:cNvSpPr>
          <p:nvPr>
            <p:ph type="body" sz="quarter" idx="32"/>
          </p:nvPr>
        </p:nvSpPr>
        <p:spPr>
          <a:xfrm>
            <a:off x="431800" y="1383780"/>
            <a:ext cx="11339513" cy="360000"/>
          </a:xfrm>
        </p:spPr>
        <p:txBody>
          <a:bodyPr rtlCol="0"/>
          <a:lstStyle/>
          <a:p>
            <a:pPr algn="ctr"/>
            <a:r>
              <a:rPr lang="el-GR" dirty="0"/>
              <a:t>Πρέπει να εξασφαλίζει ότι η οργάνωση εκπληρώνει αποτελεσματικά την αποστολή της, έχοντας ως κύριο στόχο: </a:t>
            </a:r>
          </a:p>
        </p:txBody>
      </p:sp>
      <p:sp>
        <p:nvSpPr>
          <p:cNvPr id="14" name="Θέση κειμένου 13">
            <a:extLst>
              <a:ext uri="{FF2B5EF4-FFF2-40B4-BE49-F238E27FC236}">
                <a16:creationId xmlns:a16="http://schemas.microsoft.com/office/drawing/2014/main" xmlns="" id="{7E56E477-6E54-4833-B1E4-56C1AC66C582}"/>
              </a:ext>
            </a:extLst>
          </p:cNvPr>
          <p:cNvSpPr>
            <a:spLocks noGrp="1"/>
          </p:cNvSpPr>
          <p:nvPr>
            <p:ph type="body" sz="quarter" idx="27"/>
          </p:nvPr>
        </p:nvSpPr>
        <p:spPr>
          <a:xfrm>
            <a:off x="1592663" y="2767658"/>
            <a:ext cx="3554451" cy="735800"/>
          </a:xfrm>
        </p:spPr>
        <p:txBody>
          <a:bodyPr rtlCol="0"/>
          <a:lstStyle/>
          <a:p>
            <a:r>
              <a:rPr lang="el-GR" sz="2800" dirty="0"/>
              <a:t>αφενός μεν</a:t>
            </a:r>
          </a:p>
        </p:txBody>
      </p:sp>
      <p:sp>
        <p:nvSpPr>
          <p:cNvPr id="16" name="Θέση κειμένου 15">
            <a:extLst>
              <a:ext uri="{FF2B5EF4-FFF2-40B4-BE49-F238E27FC236}">
                <a16:creationId xmlns:a16="http://schemas.microsoft.com/office/drawing/2014/main" xmlns="" id="{7A432125-2B7A-42E4-8AE0-79559A0082FD}"/>
              </a:ext>
            </a:extLst>
          </p:cNvPr>
          <p:cNvSpPr>
            <a:spLocks noGrp="1"/>
          </p:cNvSpPr>
          <p:nvPr>
            <p:ph type="body" sz="quarter" idx="30"/>
          </p:nvPr>
        </p:nvSpPr>
        <p:spPr>
          <a:xfrm>
            <a:off x="7455347" y="2762096"/>
            <a:ext cx="3367142" cy="735749"/>
          </a:xfrm>
          <a:noFill/>
        </p:spPr>
        <p:txBody>
          <a:bodyPr vert="horz" lIns="0" tIns="0" rIns="0" bIns="0" rtlCol="0" anchor="t">
            <a:noAutofit/>
          </a:bodyPr>
          <a:lstStyle/>
          <a:p>
            <a:r>
              <a:rPr lang="el-GR" sz="2800" dirty="0">
                <a:solidFill>
                  <a:schemeClr val="accent1"/>
                </a:solidFill>
              </a:rPr>
              <a:t>αφετέρου δε</a:t>
            </a:r>
          </a:p>
        </p:txBody>
      </p:sp>
      <p:sp>
        <p:nvSpPr>
          <p:cNvPr id="13" name="Θέση περιεχομένου 12">
            <a:extLst>
              <a:ext uri="{FF2B5EF4-FFF2-40B4-BE49-F238E27FC236}">
                <a16:creationId xmlns:a16="http://schemas.microsoft.com/office/drawing/2014/main" xmlns="" id="{111E1D64-13B1-45CD-A29D-474622790A38}"/>
              </a:ext>
            </a:extLst>
          </p:cNvPr>
          <p:cNvSpPr>
            <a:spLocks noGrp="1"/>
          </p:cNvSpPr>
          <p:nvPr>
            <p:ph sz="half" idx="2"/>
          </p:nvPr>
        </p:nvSpPr>
        <p:spPr>
          <a:xfrm>
            <a:off x="7227518" y="3531780"/>
            <a:ext cx="3546675" cy="893840"/>
          </a:xfrm>
        </p:spPr>
        <p:txBody>
          <a:bodyPr rtlCol="0"/>
          <a:lstStyle/>
          <a:p>
            <a:r>
              <a:rPr lang="el-GR" dirty="0"/>
              <a:t>την ικανοποίηση των απαιτήσεων αυτών που την ελέγχουν (για παράδειγμα, ιδιοκτήτες, δημόσιοι φορείς, κ.λπ.)</a:t>
            </a:r>
          </a:p>
        </p:txBody>
      </p:sp>
      <p:sp>
        <p:nvSpPr>
          <p:cNvPr id="3" name="Θέση υποσέλιδου 2">
            <a:extLst>
              <a:ext uri="{FF2B5EF4-FFF2-40B4-BE49-F238E27FC236}">
                <a16:creationId xmlns:a16="http://schemas.microsoft.com/office/drawing/2014/main" xmlns="" id="{E103D420-AEB0-44F9-86F5-DB2505B0F4E7}"/>
              </a:ext>
            </a:extLst>
          </p:cNvPr>
          <p:cNvSpPr>
            <a:spLocks noGrp="1"/>
          </p:cNvSpPr>
          <p:nvPr>
            <p:ph type="ftr" sz="quarter" idx="10"/>
          </p:nvPr>
        </p:nvSpPr>
        <p:spPr/>
        <p:txBody>
          <a:bodyPr rtlCol="0"/>
          <a:lstStyle/>
          <a:p>
            <a:pPr rtl="0"/>
            <a:r>
              <a:rPr lang="el-GR" dirty="0"/>
              <a:t>Προσθέστε υποσέλιδο</a:t>
            </a:r>
          </a:p>
        </p:txBody>
      </p:sp>
      <p:sp>
        <p:nvSpPr>
          <p:cNvPr id="4" name="Θέση αριθμού διαφάνειας 3">
            <a:extLst>
              <a:ext uri="{FF2B5EF4-FFF2-40B4-BE49-F238E27FC236}">
                <a16:creationId xmlns:a16="http://schemas.microsoft.com/office/drawing/2014/main" xmlns="" id="{A88525D2-29EF-4156-8E05-4971770BF1AF}"/>
              </a:ext>
            </a:extLst>
          </p:cNvPr>
          <p:cNvSpPr>
            <a:spLocks noGrp="1"/>
          </p:cNvSpPr>
          <p:nvPr>
            <p:ph type="sldNum" sz="quarter" idx="11"/>
          </p:nvPr>
        </p:nvSpPr>
        <p:spPr/>
        <p:txBody>
          <a:bodyPr rtlCol="0"/>
          <a:lstStyle/>
          <a:p>
            <a:pPr rtl="0"/>
            <a:fld id="{19B51A1E-902D-48AF-9020-955120F399B6}" type="slidenum">
              <a:rPr lang="el-GR" smtClean="0"/>
              <a:pPr rtl="0"/>
              <a:t>13</a:t>
            </a:fld>
            <a:endParaRPr lang="el-GR" dirty="0"/>
          </a:p>
        </p:txBody>
      </p:sp>
      <p:sp>
        <p:nvSpPr>
          <p:cNvPr id="18" name="TextBox 37">
            <a:extLst>
              <a:ext uri="{FF2B5EF4-FFF2-40B4-BE49-F238E27FC236}">
                <a16:creationId xmlns:a16="http://schemas.microsoft.com/office/drawing/2014/main" xmlns="" id="{93E5B14E-56EF-4082-AD78-9C6474F8F45B}"/>
              </a:ext>
            </a:extLst>
          </p:cNvPr>
          <p:cNvSpPr txBox="1"/>
          <p:nvPr/>
        </p:nvSpPr>
        <p:spPr>
          <a:xfrm>
            <a:off x="9792957"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pic>
        <p:nvPicPr>
          <p:cNvPr id="11" name="Γραφικό 10" descr="Κτίριο">
            <a:extLst>
              <a:ext uri="{FF2B5EF4-FFF2-40B4-BE49-F238E27FC236}">
                <a16:creationId xmlns:a16="http://schemas.microsoft.com/office/drawing/2014/main" xmlns="" id="{8A2EAE86-F4CD-474E-B874-21DDD6DD48DF}"/>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629034" y="2587249"/>
            <a:ext cx="735800" cy="735800"/>
          </a:xfrm>
          <a:prstGeom prst="rect">
            <a:avLst/>
          </a:prstGeom>
        </p:spPr>
      </p:pic>
      <p:pic>
        <p:nvPicPr>
          <p:cNvPr id="5" name="Γραφικό 4" descr="Σύσκεψη">
            <a:extLst>
              <a:ext uri="{FF2B5EF4-FFF2-40B4-BE49-F238E27FC236}">
                <a16:creationId xmlns:a16="http://schemas.microsoft.com/office/drawing/2014/main" xmlns="" id="{9D31D3CC-7255-4C71-B53F-AE637972F320}"/>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6513533" y="2600903"/>
            <a:ext cx="713985" cy="843901"/>
          </a:xfrm>
          <a:prstGeom prst="rect">
            <a:avLst/>
          </a:prstGeom>
        </p:spPr>
      </p:pic>
      <p:sp>
        <p:nvSpPr>
          <p:cNvPr id="15" name="Θέση περιεχομένου 12">
            <a:extLst>
              <a:ext uri="{FF2B5EF4-FFF2-40B4-BE49-F238E27FC236}">
                <a16:creationId xmlns:a16="http://schemas.microsoft.com/office/drawing/2014/main" xmlns="" id="{15F25A41-E5A8-4319-B545-7231AFA9D55F}"/>
              </a:ext>
            </a:extLst>
          </p:cNvPr>
          <p:cNvSpPr txBox="1">
            <a:spLocks/>
          </p:cNvSpPr>
          <p:nvPr/>
        </p:nvSpPr>
        <p:spPr>
          <a:xfrm>
            <a:off x="1369511" y="3633496"/>
            <a:ext cx="3546675" cy="893840"/>
          </a:xfrm>
          <a:prstGeom prst="rect">
            <a:avLst/>
          </a:prstGeom>
        </p:spPr>
        <p:txBody>
          <a:bodyPr vert="horz" lIns="0" tIns="0" rIns="0" bIns="0" rtlCol="0">
            <a:noAutofit/>
          </a:bodyPr>
          <a:lstStyle>
            <a:lvl1pPr marL="266700" indent="-266700" algn="l" defTabSz="914400" rtl="0" eaLnBrk="1" latinLnBrk="0" hangingPunct="1">
              <a:lnSpc>
                <a:spcPct val="90000"/>
              </a:lnSpc>
              <a:spcBef>
                <a:spcPts val="1000"/>
              </a:spcBef>
              <a:buClr>
                <a:schemeClr val="accent1">
                  <a:lumMod val="50000"/>
                </a:schemeClr>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lumMod val="50000"/>
                </a:schemeClr>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lumMod val="50000"/>
                </a:schemeClr>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lumMod val="50000"/>
                </a:schemeClr>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lumMod val="50000"/>
                </a:schemeClr>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l-GR" dirty="0"/>
              <a:t>την λειτουργία της οργάνωσης ως ολοκληρωμένης και συνεκτικής ενότητας</a:t>
            </a:r>
          </a:p>
        </p:txBody>
      </p:sp>
    </p:spTree>
    <p:extLst>
      <p:ext uri="{BB962C8B-B14F-4D97-AF65-F5344CB8AC3E}">
        <p14:creationId xmlns:p14="http://schemas.microsoft.com/office/powerpoint/2010/main" xmlns="" val="31715516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a:xfrm>
            <a:off x="364968" y="203874"/>
            <a:ext cx="11340000" cy="432000"/>
          </a:xfrm>
        </p:spPr>
        <p:txBody>
          <a:bodyPr/>
          <a:lstStyle/>
          <a:p>
            <a:pPr algn="ctr"/>
            <a:r>
              <a:rPr lang="el-GR" sz="2800" dirty="0"/>
              <a:t>Η στρατηγική κορυφή </a:t>
            </a:r>
            <a:endParaRPr lang="el-GR" altLang="en-US" sz="2800" b="1" dirty="0">
              <a:solidFill>
                <a:schemeClr val="bg2">
                  <a:lumMod val="50000"/>
                </a:schemeClr>
              </a:solidFill>
            </a:endParaRPr>
          </a:p>
        </p:txBody>
      </p:sp>
      <p:sp>
        <p:nvSpPr>
          <p:cNvPr id="3" name="Θέση υποσέλιδου 2"/>
          <p:cNvSpPr>
            <a:spLocks noGrp="1"/>
          </p:cNvSpPr>
          <p:nvPr>
            <p:ph type="ftr" sz="quarter" idx="10"/>
          </p:nvPr>
        </p:nvSpPr>
        <p:spPr/>
        <p:txBody>
          <a:bodyPr rtlCol="0"/>
          <a:lstStyle/>
          <a:p>
            <a:pPr rtl="0"/>
            <a:r>
              <a:rPr lang="el-GR" dirty="0"/>
              <a:t>Προσθέστε υποσέλιδο</a:t>
            </a:r>
          </a:p>
        </p:txBody>
      </p:sp>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14</a:t>
            </a:fld>
            <a:endParaRPr lang="el-GR" dirty="0"/>
          </a:p>
        </p:txBody>
      </p:sp>
      <p:sp>
        <p:nvSpPr>
          <p:cNvPr id="7" name="Θέση κειμένου 6"/>
          <p:cNvSpPr>
            <a:spLocks noGrp="1"/>
          </p:cNvSpPr>
          <p:nvPr>
            <p:ph type="body" sz="quarter" idx="34"/>
          </p:nvPr>
        </p:nvSpPr>
        <p:spPr>
          <a:xfrm>
            <a:off x="5082451" y="3877332"/>
            <a:ext cx="2325210" cy="634365"/>
          </a:xfrm>
        </p:spPr>
        <p:txBody>
          <a:bodyPr rtlCol="0"/>
          <a:lstStyle/>
          <a:p>
            <a:r>
              <a:rPr lang="el-GR" dirty="0"/>
              <a:t> </a:t>
            </a:r>
            <a:r>
              <a:rPr lang="el-GR" sz="1600" b="1" dirty="0">
                <a:latin typeface="+mj-lt"/>
              </a:rPr>
              <a:t>Αναλαμβάνει την προώθηση (ή τη διαχείριση) των δημόσιων σχέσεων</a:t>
            </a:r>
          </a:p>
        </p:txBody>
      </p:sp>
      <p:sp>
        <p:nvSpPr>
          <p:cNvPr id="9" name="Θέση κειμένου 8"/>
          <p:cNvSpPr>
            <a:spLocks noGrp="1"/>
          </p:cNvSpPr>
          <p:nvPr>
            <p:ph type="body" sz="quarter" idx="35"/>
          </p:nvPr>
        </p:nvSpPr>
        <p:spPr>
          <a:xfrm>
            <a:off x="8650483" y="3915576"/>
            <a:ext cx="1941490" cy="494665"/>
          </a:xfrm>
        </p:spPr>
        <p:txBody>
          <a:bodyPr rtlCol="0"/>
          <a:lstStyle/>
          <a:p>
            <a:r>
              <a:rPr lang="el-GR" sz="1600" b="1" dirty="0"/>
              <a:t>Εξασκεί ορισμένες λειτουργίες άμεσης επίβλεψης &amp; ελέγχου</a:t>
            </a:r>
          </a:p>
        </p:txBody>
      </p:sp>
      <p:sp>
        <p:nvSpPr>
          <p:cNvPr id="5" name="Θέση κειμένου 4"/>
          <p:cNvSpPr>
            <a:spLocks noGrp="1"/>
          </p:cNvSpPr>
          <p:nvPr>
            <p:ph type="body" sz="quarter" idx="32"/>
          </p:nvPr>
        </p:nvSpPr>
        <p:spPr>
          <a:xfrm>
            <a:off x="1600028" y="3877332"/>
            <a:ext cx="2190750" cy="360045"/>
          </a:xfrm>
        </p:spPr>
        <p:txBody>
          <a:bodyPr rtlCol="0"/>
          <a:lstStyle/>
          <a:p>
            <a:pPr algn="ctr"/>
            <a:r>
              <a:rPr lang="el-GR" sz="1600" b="1" dirty="0">
                <a:latin typeface="+mj-lt"/>
              </a:rPr>
              <a:t>Αναπτύσσει τη στρατηγική της οργάνωσης</a:t>
            </a:r>
          </a:p>
        </p:txBody>
      </p:sp>
      <p:sp>
        <p:nvSpPr>
          <p:cNvPr id="55" name="TextBox 37"/>
          <p:cNvSpPr txBox="1"/>
          <p:nvPr/>
        </p:nvSpPr>
        <p:spPr>
          <a:xfrm>
            <a:off x="9806605"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2" name="Ορθογώνιο 1">
            <a:extLst>
              <a:ext uri="{FF2B5EF4-FFF2-40B4-BE49-F238E27FC236}">
                <a16:creationId xmlns:a16="http://schemas.microsoft.com/office/drawing/2014/main" xmlns="" id="{3993E101-818F-44E8-9FB4-31BC1D71B140}"/>
              </a:ext>
            </a:extLst>
          </p:cNvPr>
          <p:cNvSpPr/>
          <p:nvPr/>
        </p:nvSpPr>
        <p:spPr>
          <a:xfrm>
            <a:off x="450937" y="804710"/>
            <a:ext cx="11168062" cy="369332"/>
          </a:xfrm>
          <a:prstGeom prst="rect">
            <a:avLst/>
          </a:prstGeom>
        </p:spPr>
        <p:txBody>
          <a:bodyPr wrap="square">
            <a:spAutoFit/>
          </a:bodyPr>
          <a:lstStyle/>
          <a:p>
            <a:pPr algn="ctr"/>
            <a:r>
              <a:rPr lang="el-GR" dirty="0"/>
              <a:t>Μέρος Δεύτερο</a:t>
            </a:r>
          </a:p>
        </p:txBody>
      </p:sp>
      <p:sp>
        <p:nvSpPr>
          <p:cNvPr id="6" name="Ορθογώνιο 5">
            <a:extLst>
              <a:ext uri="{FF2B5EF4-FFF2-40B4-BE49-F238E27FC236}">
                <a16:creationId xmlns:a16="http://schemas.microsoft.com/office/drawing/2014/main" xmlns="" id="{8A518417-2995-46D4-963C-8586D45E69F4}"/>
              </a:ext>
            </a:extLst>
          </p:cNvPr>
          <p:cNvSpPr/>
          <p:nvPr/>
        </p:nvSpPr>
        <p:spPr>
          <a:xfrm>
            <a:off x="1678177" y="4824734"/>
            <a:ext cx="2034451" cy="1323439"/>
          </a:xfrm>
          <a:prstGeom prst="rect">
            <a:avLst/>
          </a:prstGeom>
        </p:spPr>
        <p:txBody>
          <a:bodyPr wrap="square">
            <a:spAutoFit/>
          </a:bodyPr>
          <a:lstStyle/>
          <a:p>
            <a:pPr algn="ctr"/>
            <a:r>
              <a:rPr lang="el-GR" sz="1600" dirty="0">
                <a:solidFill>
                  <a:schemeClr val="tx1">
                    <a:lumMod val="75000"/>
                    <a:lumOff val="25000"/>
                  </a:schemeClr>
                </a:solidFill>
              </a:rPr>
              <a:t>(κατάκτηση νέων αγορών, επέκταση, εξαγορά άλλων επιχειρήσεων, συγχώνευση, κ.λπ.)</a:t>
            </a:r>
          </a:p>
        </p:txBody>
      </p:sp>
      <p:sp>
        <p:nvSpPr>
          <p:cNvPr id="8" name="Ορθογώνιο 7">
            <a:extLst>
              <a:ext uri="{FF2B5EF4-FFF2-40B4-BE49-F238E27FC236}">
                <a16:creationId xmlns:a16="http://schemas.microsoft.com/office/drawing/2014/main" xmlns="" id="{E11AEE43-03F2-4C9B-9660-EF2AEBC111DC}"/>
              </a:ext>
            </a:extLst>
          </p:cNvPr>
          <p:cNvSpPr/>
          <p:nvPr/>
        </p:nvSpPr>
        <p:spPr>
          <a:xfrm>
            <a:off x="5352309" y="4829392"/>
            <a:ext cx="1660495" cy="830997"/>
          </a:xfrm>
          <a:prstGeom prst="rect">
            <a:avLst/>
          </a:prstGeom>
        </p:spPr>
        <p:txBody>
          <a:bodyPr wrap="square">
            <a:spAutoFit/>
          </a:bodyPr>
          <a:lstStyle/>
          <a:p>
            <a:pPr algn="ctr"/>
            <a:r>
              <a:rPr lang="el-GR" sz="1600" dirty="0">
                <a:solidFill>
                  <a:schemeClr val="tx1">
                    <a:lumMod val="75000"/>
                    <a:lumOff val="25000"/>
                  </a:schemeClr>
                </a:solidFill>
              </a:rPr>
              <a:t>της οργάνωσης με το εξωτερικό περιβάλλον της</a:t>
            </a:r>
          </a:p>
        </p:txBody>
      </p:sp>
      <p:sp>
        <p:nvSpPr>
          <p:cNvPr id="10" name="Ορθογώνιο 9">
            <a:extLst>
              <a:ext uri="{FF2B5EF4-FFF2-40B4-BE49-F238E27FC236}">
                <a16:creationId xmlns:a16="http://schemas.microsoft.com/office/drawing/2014/main" xmlns="" id="{8DC25B2F-40E3-4E35-A34F-9FC2201E6025}"/>
              </a:ext>
            </a:extLst>
          </p:cNvPr>
          <p:cNvSpPr/>
          <p:nvPr/>
        </p:nvSpPr>
        <p:spPr>
          <a:xfrm>
            <a:off x="8645809" y="4824734"/>
            <a:ext cx="1941490" cy="1815882"/>
          </a:xfrm>
          <a:prstGeom prst="rect">
            <a:avLst/>
          </a:prstGeom>
        </p:spPr>
        <p:txBody>
          <a:bodyPr wrap="square">
            <a:spAutoFit/>
          </a:bodyPr>
          <a:lstStyle/>
          <a:p>
            <a:pPr algn="ctr"/>
            <a:r>
              <a:rPr lang="el-GR" sz="1600" dirty="0">
                <a:solidFill>
                  <a:schemeClr val="tx1">
                    <a:lumMod val="75000"/>
                    <a:lumOff val="25000"/>
                  </a:schemeClr>
                </a:solidFill>
              </a:rPr>
              <a:t>μέσω της κατανομής των πόρων, της ρύθμισης των συγκρούσεων &amp; της διάχυσης με κατάλληλο τρόπο της πληροφόρησης</a:t>
            </a:r>
          </a:p>
        </p:txBody>
      </p:sp>
      <p:pic>
        <p:nvPicPr>
          <p:cNvPr id="13" name="Γραφικό 12" descr="Δάσκαλος">
            <a:extLst>
              <a:ext uri="{FF2B5EF4-FFF2-40B4-BE49-F238E27FC236}">
                <a16:creationId xmlns:a16="http://schemas.microsoft.com/office/drawing/2014/main" xmlns="" id="{56EF5EFE-635D-40CC-ABC8-4FACBC231FC9}"/>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2238202" y="2241263"/>
            <a:ext cx="914400" cy="914400"/>
          </a:xfrm>
          <a:prstGeom prst="rect">
            <a:avLst/>
          </a:prstGeom>
        </p:spPr>
      </p:pic>
      <p:pic>
        <p:nvPicPr>
          <p:cNvPr id="15" name="Γραφικό 14" descr="Χειραψία">
            <a:extLst>
              <a:ext uri="{FF2B5EF4-FFF2-40B4-BE49-F238E27FC236}">
                <a16:creationId xmlns:a16="http://schemas.microsoft.com/office/drawing/2014/main" xmlns="" id="{045615B3-8536-42ED-AA87-E0E98F8E85B2}"/>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5725356" y="2229738"/>
            <a:ext cx="914400" cy="914400"/>
          </a:xfrm>
          <a:prstGeom prst="rect">
            <a:avLst/>
          </a:prstGeom>
        </p:spPr>
      </p:pic>
      <p:pic>
        <p:nvPicPr>
          <p:cNvPr id="18" name="Γραφικό 17" descr="Λέκτορας">
            <a:extLst>
              <a:ext uri="{FF2B5EF4-FFF2-40B4-BE49-F238E27FC236}">
                <a16:creationId xmlns:a16="http://schemas.microsoft.com/office/drawing/2014/main" xmlns="" id="{4E1EE169-4B65-49B4-93CD-89C86F743448}"/>
              </a:ext>
            </a:extLst>
          </p:cNvPr>
          <p:cNvPicPr>
            <a:picLocks noChangeAspect="1"/>
          </p:cNvPicPr>
          <p:nvPr/>
        </p:nvPicPr>
        <p:blipFill>
          <a:blip r:embed="rId7">
            <a:extLst>
              <a:ext uri="{96DAC541-7B7A-43D3-8B79-37D633B846F1}">
                <asvg:svgBlip xmlns:asvg="http://schemas.microsoft.com/office/drawing/2016/SVG/main" xmlns="" r:embed="rId8"/>
              </a:ext>
            </a:extLst>
          </a:blip>
          <a:stretch>
            <a:fillRect/>
          </a:stretch>
        </p:blipFill>
        <p:spPr>
          <a:xfrm>
            <a:off x="9212510" y="2189430"/>
            <a:ext cx="845488" cy="845488"/>
          </a:xfrm>
          <a:prstGeom prst="rect">
            <a:avLst/>
          </a:prstGeom>
        </p:spPr>
      </p:pic>
    </p:spTree>
    <p:extLst>
      <p:ext uri="{BB962C8B-B14F-4D97-AF65-F5344CB8AC3E}">
        <p14:creationId xmlns:p14="http://schemas.microsoft.com/office/powerpoint/2010/main" xmlns="" val="271202412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ctrTitle"/>
          </p:nvPr>
        </p:nvSpPr>
        <p:spPr>
          <a:xfrm>
            <a:off x="7180779" y="479354"/>
            <a:ext cx="4860290" cy="5522595"/>
          </a:xfrm>
        </p:spPr>
        <p:txBody>
          <a:bodyPr rtlCol="0"/>
          <a:lstStyle/>
          <a:p>
            <a:pPr algn="ctr"/>
            <a:r>
              <a:rPr lang="el-GR" sz="2800" dirty="0"/>
              <a:t>Τα μεσαία διοικητικά στελέχη</a:t>
            </a:r>
            <a:r>
              <a:rPr lang="el-GR" dirty="0"/>
              <a:t/>
            </a:r>
            <a:br>
              <a:rPr lang="el-GR" dirty="0"/>
            </a:br>
            <a:r>
              <a:rPr lang="el-GR" sz="2800" dirty="0"/>
              <a:t> </a:t>
            </a:r>
            <a:endParaRPr lang="el-GR" altLang="en-US" sz="2800" b="1" dirty="0"/>
          </a:p>
        </p:txBody>
      </p:sp>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15</a:t>
            </a:fld>
            <a:endParaRPr lang="el-GR" dirty="0"/>
          </a:p>
        </p:txBody>
      </p:sp>
      <p:sp>
        <p:nvSpPr>
          <p:cNvPr id="5" name="Θέση υποσέλιδου 4"/>
          <p:cNvSpPr>
            <a:spLocks noGrp="1"/>
          </p:cNvSpPr>
          <p:nvPr>
            <p:ph type="ftr" sz="quarter" idx="12"/>
          </p:nvPr>
        </p:nvSpPr>
        <p:spPr/>
        <p:txBody>
          <a:bodyPr rtlCol="0"/>
          <a:lstStyle/>
          <a:p>
            <a:pPr rtl="0"/>
            <a:r>
              <a:rPr lang="el-GR" dirty="0"/>
              <a:t>Προσθέστε υποσέλιδο</a:t>
            </a:r>
          </a:p>
        </p:txBody>
      </p:sp>
      <p:sp>
        <p:nvSpPr>
          <p:cNvPr id="55" name="TextBox 37"/>
          <p:cNvSpPr txBox="1"/>
          <p:nvPr/>
        </p:nvSpPr>
        <p:spPr>
          <a:xfrm>
            <a:off x="9792957"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13" name="TextBox 37"/>
          <p:cNvSpPr txBox="1"/>
          <p:nvPr/>
        </p:nvSpPr>
        <p:spPr>
          <a:xfrm>
            <a:off x="7636435" y="2646254"/>
            <a:ext cx="1334106" cy="130556"/>
          </a:xfrm>
          <a:prstGeom prst="rect">
            <a:avLst/>
          </a:prstGeom>
          <a:solidFill>
            <a:schemeClr val="bg1"/>
          </a:solidFill>
        </p:spPr>
        <p:txBody>
          <a:bodyPr wrap="square" rtlCol="0">
            <a:spAutoFit/>
          </a:bodyPr>
          <a:lstStyle/>
          <a:p>
            <a:endParaRPr lang="el-GR" sz="800" dirty="0">
              <a:solidFill>
                <a:schemeClr val="bg1"/>
              </a:solidFill>
            </a:endParaRPr>
          </a:p>
        </p:txBody>
      </p:sp>
      <p:sp>
        <p:nvSpPr>
          <p:cNvPr id="14" name="Θέση κειμένου 5"/>
          <p:cNvSpPr txBox="1"/>
          <p:nvPr/>
        </p:nvSpPr>
        <p:spPr>
          <a:xfrm>
            <a:off x="970928" y="2151258"/>
            <a:ext cx="2268125" cy="360000"/>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dirty="0"/>
              <a:t>Της στρατηγικής κορυφής</a:t>
            </a:r>
          </a:p>
        </p:txBody>
      </p:sp>
      <p:sp>
        <p:nvSpPr>
          <p:cNvPr id="20" name="Θέση κειμένου 5"/>
          <p:cNvSpPr txBox="1"/>
          <p:nvPr/>
        </p:nvSpPr>
        <p:spPr>
          <a:xfrm>
            <a:off x="4692804" y="2156959"/>
            <a:ext cx="2075079" cy="360000"/>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dirty="0"/>
              <a:t>Του λειτουργικού πυρήνα</a:t>
            </a:r>
          </a:p>
        </p:txBody>
      </p:sp>
      <p:sp>
        <p:nvSpPr>
          <p:cNvPr id="26" name="Ορθογώνιο 6" descr="Πλαίσιο επισήμανσης."/>
          <p:cNvSpPr/>
          <p:nvPr/>
        </p:nvSpPr>
        <p:spPr>
          <a:xfrm rot="10800000" flipV="1">
            <a:off x="817105" y="2689510"/>
            <a:ext cx="2575774" cy="7726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solidFill>
                <a:schemeClr val="bg2">
                  <a:lumMod val="75000"/>
                </a:schemeClr>
              </a:solidFill>
            </a:endParaRPr>
          </a:p>
        </p:txBody>
      </p:sp>
      <p:sp>
        <p:nvSpPr>
          <p:cNvPr id="27" name="Ορθογώνιο 6" descr="Πλαίσιο επισήμανσης."/>
          <p:cNvSpPr/>
          <p:nvPr/>
        </p:nvSpPr>
        <p:spPr>
          <a:xfrm rot="10800000" flipV="1">
            <a:off x="4364532" y="2738556"/>
            <a:ext cx="2575774" cy="7726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solidFill>
                <a:schemeClr val="bg2">
                  <a:lumMod val="75000"/>
                </a:schemeClr>
              </a:solidFill>
            </a:endParaRPr>
          </a:p>
        </p:txBody>
      </p:sp>
      <p:sp>
        <p:nvSpPr>
          <p:cNvPr id="30" name="Text Placeholder 24"/>
          <p:cNvSpPr txBox="1"/>
          <p:nvPr/>
        </p:nvSpPr>
        <p:spPr>
          <a:xfrm>
            <a:off x="529482" y="3988110"/>
            <a:ext cx="6507285" cy="1911649"/>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buFont typeface="Courier New" panose="02070309020205020404" pitchFamily="49" charset="0"/>
              <a:buChar char="o"/>
            </a:pPr>
            <a:r>
              <a:rPr lang="el-GR" sz="1800" dirty="0"/>
              <a:t>Με </a:t>
            </a:r>
            <a:r>
              <a:rPr lang="el-GR" sz="1800" b="1" dirty="0"/>
              <a:t>στόχο </a:t>
            </a:r>
            <a:r>
              <a:rPr lang="el-GR" sz="1800" dirty="0"/>
              <a:t>τη διασύνδεση αυτών των δύο συστατικών μερών της οργάνωσης, μέσω της διαβίβασης εντολών και πληροφοριών, καθώς και της εφαρμογής των προγραμματισθέντων σχεδίων</a:t>
            </a:r>
          </a:p>
          <a:p>
            <a:pPr marL="285750" indent="-285750">
              <a:buFont typeface="Courier New" panose="02070309020205020404" pitchFamily="49" charset="0"/>
              <a:buChar char="o"/>
            </a:pPr>
            <a:endParaRPr lang="el-GR" sz="1800" dirty="0"/>
          </a:p>
          <a:p>
            <a:pPr marL="285750" indent="-285750">
              <a:buFont typeface="Courier New" panose="02070309020205020404" pitchFamily="49" charset="0"/>
              <a:buChar char="o"/>
            </a:pPr>
            <a:r>
              <a:rPr lang="el-GR" sz="1800" dirty="0"/>
              <a:t>Η </a:t>
            </a:r>
            <a:r>
              <a:rPr lang="el-GR" sz="1800" b="1" dirty="0"/>
              <a:t>μεσαία ιεραρχική γραμμή </a:t>
            </a:r>
            <a:r>
              <a:rPr lang="el-GR" sz="1800" dirty="0"/>
              <a:t>τυπικά </a:t>
            </a:r>
            <a:r>
              <a:rPr lang="el-GR" sz="1800" b="1" dirty="0"/>
              <a:t>αρχίζει</a:t>
            </a:r>
            <a:r>
              <a:rPr lang="el-GR" sz="1800" dirty="0"/>
              <a:t> από τους διευθυντές των τμημάτων και </a:t>
            </a:r>
            <a:r>
              <a:rPr lang="el-GR" sz="1800" b="1" dirty="0"/>
              <a:t>καταλήγει</a:t>
            </a:r>
            <a:r>
              <a:rPr lang="el-GR" sz="1800" dirty="0"/>
              <a:t> στους επιστάτες</a:t>
            </a:r>
          </a:p>
          <a:p>
            <a:pPr marL="285750" indent="-285750">
              <a:buFont typeface="Courier New" panose="02070309020205020404" pitchFamily="49" charset="0"/>
              <a:buChar char="o"/>
            </a:pPr>
            <a:endParaRPr lang="el-GR" sz="1800" dirty="0"/>
          </a:p>
        </p:txBody>
      </p:sp>
      <p:pic>
        <p:nvPicPr>
          <p:cNvPr id="1026" name="Picture 2" descr="ÎÏÎ¿ÏÎ­Î»ÎµÏÎ¼Î± ÎµÎ¹ÎºÏÎ½Î±Ï Î³Î¹Î± EXECUTIVES IMAGES">
            <a:extLst>
              <a:ext uri="{FF2B5EF4-FFF2-40B4-BE49-F238E27FC236}">
                <a16:creationId xmlns:a16="http://schemas.microsoft.com/office/drawing/2014/main" xmlns="" id="{0A81DE0B-20D7-4CE2-80C7-60E04B5B932C}"/>
              </a:ext>
            </a:extLst>
          </p:cNvPr>
          <p:cNvPicPr>
            <a:picLocks noChangeAspect="1" noChangeArrowheads="1"/>
          </p:cNvPicPr>
          <p:nvPr/>
        </p:nvPicPr>
        <p:blipFill>
          <a:blip r:embed="rId3">
            <a:grayscl/>
            <a:extLst>
              <a:ext uri="{28A0092B-C50C-407E-A947-70E740481C1C}">
                <a14:useLocalDpi xmlns:a14="http://schemas.microsoft.com/office/drawing/2010/main" xmlns="" val="0"/>
              </a:ext>
            </a:extLst>
          </a:blip>
          <a:srcRect/>
          <a:stretch>
            <a:fillRect/>
          </a:stretch>
        </p:blipFill>
        <p:spPr bwMode="auto">
          <a:xfrm>
            <a:off x="7571455" y="799440"/>
            <a:ext cx="4078937" cy="2277925"/>
          </a:xfrm>
          <a:prstGeom prst="rect">
            <a:avLst/>
          </a:prstGeom>
          <a:noFill/>
          <a:extLst>
            <a:ext uri="{909E8E84-426E-40DD-AFC4-6F175D3DCCD1}">
              <a14:hiddenFill xmlns:a14="http://schemas.microsoft.com/office/drawing/2010/main" xmlns="">
                <a:solidFill>
                  <a:srgbClr val="FFFFFF"/>
                </a:solidFill>
              </a14:hiddenFill>
            </a:ext>
          </a:extLst>
        </p:spPr>
      </p:pic>
      <p:sp>
        <p:nvSpPr>
          <p:cNvPr id="18" name="Ορθογώνιο 6" descr="Κάτω διαχωριστική γραμμή">
            <a:extLst>
              <a:ext uri="{FF2B5EF4-FFF2-40B4-BE49-F238E27FC236}">
                <a16:creationId xmlns:a16="http://schemas.microsoft.com/office/drawing/2014/main" xmlns="" id="{F4887427-E12B-4E97-8EC5-93CD262C015C}"/>
              </a:ext>
            </a:extLst>
          </p:cNvPr>
          <p:cNvSpPr/>
          <p:nvPr/>
        </p:nvSpPr>
        <p:spPr>
          <a:xfrm>
            <a:off x="7453850" y="3077365"/>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19" name="Ορθογώνιο 6" descr="Επάνω διαχωριστική γραμμή">
            <a:extLst>
              <a:ext uri="{FF2B5EF4-FFF2-40B4-BE49-F238E27FC236}">
                <a16:creationId xmlns:a16="http://schemas.microsoft.com/office/drawing/2014/main" xmlns="" id="{FA75CCCF-7D08-4476-9BF6-B5A7453C86A7}"/>
              </a:ext>
            </a:extLst>
          </p:cNvPr>
          <p:cNvSpPr/>
          <p:nvPr/>
        </p:nvSpPr>
        <p:spPr>
          <a:xfrm flipV="1">
            <a:off x="7453850" y="667331"/>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6" name="Ορθογώνιο 5">
            <a:extLst>
              <a:ext uri="{FF2B5EF4-FFF2-40B4-BE49-F238E27FC236}">
                <a16:creationId xmlns:a16="http://schemas.microsoft.com/office/drawing/2014/main" xmlns="" id="{1B2BEC1F-06EB-461C-A27A-42E6B53B1E67}"/>
              </a:ext>
            </a:extLst>
          </p:cNvPr>
          <p:cNvSpPr/>
          <p:nvPr/>
        </p:nvSpPr>
        <p:spPr>
          <a:xfrm>
            <a:off x="735125" y="843326"/>
            <a:ext cx="6096000" cy="369332"/>
          </a:xfrm>
          <a:prstGeom prst="rect">
            <a:avLst/>
          </a:prstGeom>
        </p:spPr>
        <p:txBody>
          <a:bodyPr>
            <a:spAutoFit/>
          </a:bodyPr>
          <a:lstStyle/>
          <a:p>
            <a:pPr algn="ctr"/>
            <a:r>
              <a:rPr lang="el-GR" dirty="0">
                <a:solidFill>
                  <a:schemeClr val="tx1">
                    <a:lumMod val="75000"/>
                    <a:lumOff val="25000"/>
                  </a:schemeClr>
                </a:solidFill>
              </a:rPr>
              <a:t>Δηλαδή όλοι οι εργαζόμενοι που βρίσκονται ιεραρχικά μεταξύ: </a:t>
            </a:r>
          </a:p>
        </p:txBody>
      </p:sp>
      <p:pic>
        <p:nvPicPr>
          <p:cNvPr id="9" name="Γραφικό 8" descr="Οπτικός δίσκος">
            <a:extLst>
              <a:ext uri="{FF2B5EF4-FFF2-40B4-BE49-F238E27FC236}">
                <a16:creationId xmlns:a16="http://schemas.microsoft.com/office/drawing/2014/main" xmlns="" id="{72C47C51-6BE3-49E1-99FA-223954ABAB0C}"/>
              </a:ext>
            </a:extLst>
          </p:cNvPr>
          <p:cNvPicPr>
            <a:picLocks noChangeAspect="1"/>
          </p:cNvPicPr>
          <p:nvPr/>
        </p:nvPicPr>
        <p:blipFill>
          <a:blip r:embed="rId4">
            <a:extLst>
              <a:ext uri="{96DAC541-7B7A-43D3-8B79-37D633B846F1}">
                <asvg:svgBlip xmlns:asvg="http://schemas.microsoft.com/office/drawing/2016/SVG/main" xmlns="" r:embed="rId5"/>
              </a:ext>
            </a:extLst>
          </a:blip>
          <a:stretch>
            <a:fillRect/>
          </a:stretch>
        </p:blipFill>
        <p:spPr>
          <a:xfrm>
            <a:off x="4049285" y="1967993"/>
            <a:ext cx="686844" cy="686844"/>
          </a:xfrm>
          <a:prstGeom prst="rect">
            <a:avLst/>
          </a:prstGeom>
        </p:spPr>
      </p:pic>
      <p:pic>
        <p:nvPicPr>
          <p:cNvPr id="11" name="Γραφικό 10" descr="Βουνά">
            <a:extLst>
              <a:ext uri="{FF2B5EF4-FFF2-40B4-BE49-F238E27FC236}">
                <a16:creationId xmlns:a16="http://schemas.microsoft.com/office/drawing/2014/main" xmlns="" id="{4501668B-5321-4D9F-8DB7-32B790FF321C}"/>
              </a:ext>
            </a:extLst>
          </p:cNvPr>
          <p:cNvPicPr>
            <a:picLocks noChangeAspect="1"/>
          </p:cNvPicPr>
          <p:nvPr/>
        </p:nvPicPr>
        <p:blipFill>
          <a:blip r:embed="rId6">
            <a:extLst>
              <a:ext uri="{96DAC541-7B7A-43D3-8B79-37D633B846F1}">
                <asvg:svgBlip xmlns:asvg="http://schemas.microsoft.com/office/drawing/2016/SVG/main" xmlns="" r:embed="rId7"/>
              </a:ext>
            </a:extLst>
          </a:blip>
          <a:stretch>
            <a:fillRect/>
          </a:stretch>
        </p:blipFill>
        <p:spPr>
          <a:xfrm>
            <a:off x="424363" y="1918212"/>
            <a:ext cx="743477" cy="743477"/>
          </a:xfrm>
          <a:prstGeom prst="rect">
            <a:avLst/>
          </a:prstGeom>
        </p:spPr>
      </p:pic>
    </p:spTree>
    <p:extLst>
      <p:ext uri="{BB962C8B-B14F-4D97-AF65-F5344CB8AC3E}">
        <p14:creationId xmlns:p14="http://schemas.microsoft.com/office/powerpoint/2010/main" xmlns="" val="44182803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Θέση υποσέλιδου 2"/>
          <p:cNvSpPr>
            <a:spLocks noGrp="1"/>
          </p:cNvSpPr>
          <p:nvPr>
            <p:ph type="ftr" sz="quarter" idx="10"/>
          </p:nvPr>
        </p:nvSpPr>
        <p:spPr/>
        <p:txBody>
          <a:bodyPr rtlCol="0"/>
          <a:lstStyle/>
          <a:p>
            <a:pPr rtl="0"/>
            <a:r>
              <a:rPr lang="el-GR" dirty="0"/>
              <a:t>Προσθέστε υποσέλιδο</a:t>
            </a:r>
          </a:p>
        </p:txBody>
      </p:sp>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16</a:t>
            </a:fld>
            <a:endParaRPr lang="el-GR" dirty="0"/>
          </a:p>
        </p:txBody>
      </p:sp>
      <p:sp>
        <p:nvSpPr>
          <p:cNvPr id="14" name="Θέση κειμένου 13"/>
          <p:cNvSpPr>
            <a:spLocks noGrp="1"/>
          </p:cNvSpPr>
          <p:nvPr>
            <p:ph type="body" sz="quarter" idx="32"/>
          </p:nvPr>
        </p:nvSpPr>
        <p:spPr>
          <a:xfrm>
            <a:off x="2744144" y="1795917"/>
            <a:ext cx="1980000" cy="1761039"/>
          </a:xfrm>
        </p:spPr>
        <p:txBody>
          <a:bodyPr rtlCol="0"/>
          <a:lstStyle/>
          <a:p>
            <a:pPr algn="ctr"/>
            <a:r>
              <a:rPr lang="el-GR" dirty="0"/>
              <a:t>Η τεχνοδομή αποτελείται από τους ειδικούς αναλυτές</a:t>
            </a:r>
          </a:p>
        </p:txBody>
      </p:sp>
      <p:sp>
        <p:nvSpPr>
          <p:cNvPr id="22" name="Θέση κειμένου 13"/>
          <p:cNvSpPr txBox="1"/>
          <p:nvPr/>
        </p:nvSpPr>
        <p:spPr>
          <a:xfrm>
            <a:off x="5178071" y="1795916"/>
            <a:ext cx="1831089" cy="1761039"/>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800" kern="1200">
                <a:solidFill>
                  <a:schemeClr val="tx1">
                    <a:lumMod val="75000"/>
                    <a:lumOff val="25000"/>
                  </a:schemeClr>
                </a:solidFill>
                <a:latin typeface="+mn-lt"/>
                <a:ea typeface="+mn-ea"/>
                <a:cs typeface="+mn-cs"/>
              </a:defRPr>
            </a:lvl1pPr>
            <a:lvl2pPr marL="266700" indent="0" algn="l" defTabSz="914400" rtl="0" eaLnBrk="1" latinLnBrk="0" hangingPunct="1">
              <a:lnSpc>
                <a:spcPct val="90000"/>
              </a:lnSpc>
              <a:spcBef>
                <a:spcPts val="500"/>
              </a:spcBef>
              <a:buClr>
                <a:schemeClr val="accent1"/>
              </a:buClr>
              <a:buFont typeface="Arial" panose="020B0604020202020204" pitchFamily="34" charset="0"/>
              <a:buNone/>
              <a:defRPr sz="1600" kern="1200">
                <a:solidFill>
                  <a:schemeClr val="tx1">
                    <a:lumMod val="75000"/>
                    <a:lumOff val="25000"/>
                  </a:schemeClr>
                </a:solidFill>
                <a:latin typeface="+mn-lt"/>
                <a:ea typeface="+mn-ea"/>
                <a:cs typeface="+mn-cs"/>
              </a:defRPr>
            </a:lvl2pPr>
            <a:lvl3pPr marL="5429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3pPr>
            <a:lvl4pPr marL="8096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4pPr>
            <a:lvl5pPr marL="10763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dirty="0"/>
              <a:t>οι οποίοι αν και απομακρυσμένοι από την εργασιακή διαδικασία του λειτουργικού πυρήνα</a:t>
            </a:r>
          </a:p>
        </p:txBody>
      </p:sp>
      <p:sp>
        <p:nvSpPr>
          <p:cNvPr id="23" name="Θέση κειμένου 13"/>
          <p:cNvSpPr txBox="1"/>
          <p:nvPr/>
        </p:nvSpPr>
        <p:spPr>
          <a:xfrm>
            <a:off x="7573151" y="1795916"/>
            <a:ext cx="1799305" cy="1761039"/>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800" kern="1200">
                <a:solidFill>
                  <a:schemeClr val="tx1">
                    <a:lumMod val="75000"/>
                    <a:lumOff val="25000"/>
                  </a:schemeClr>
                </a:solidFill>
                <a:latin typeface="+mn-lt"/>
                <a:ea typeface="+mn-ea"/>
                <a:cs typeface="+mn-cs"/>
              </a:defRPr>
            </a:lvl1pPr>
            <a:lvl2pPr marL="266700" indent="0" algn="l" defTabSz="914400" rtl="0" eaLnBrk="1" latinLnBrk="0" hangingPunct="1">
              <a:lnSpc>
                <a:spcPct val="90000"/>
              </a:lnSpc>
              <a:spcBef>
                <a:spcPts val="500"/>
              </a:spcBef>
              <a:buClr>
                <a:schemeClr val="accent1"/>
              </a:buClr>
              <a:buFont typeface="Arial" panose="020B0604020202020204" pitchFamily="34" charset="0"/>
              <a:buNone/>
              <a:defRPr sz="1600" kern="1200">
                <a:solidFill>
                  <a:schemeClr val="tx1">
                    <a:lumMod val="75000"/>
                    <a:lumOff val="25000"/>
                  </a:schemeClr>
                </a:solidFill>
                <a:latin typeface="+mn-lt"/>
                <a:ea typeface="+mn-ea"/>
                <a:cs typeface="+mn-cs"/>
              </a:defRPr>
            </a:lvl2pPr>
            <a:lvl3pPr marL="5429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3pPr>
            <a:lvl4pPr marL="8096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4pPr>
            <a:lvl5pPr marL="10763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dirty="0"/>
              <a:t>την επηρεάζουν καθοριστικά, δεδομένου ότι η αποστολή τους είναι να την καταστήσουν αποδοτικότερη</a:t>
            </a:r>
          </a:p>
        </p:txBody>
      </p:sp>
      <p:sp>
        <p:nvSpPr>
          <p:cNvPr id="30" name="TextBox 29"/>
          <p:cNvSpPr txBox="1"/>
          <p:nvPr/>
        </p:nvSpPr>
        <p:spPr>
          <a:xfrm>
            <a:off x="4684432" y="2301791"/>
            <a:ext cx="504967" cy="584775"/>
          </a:xfrm>
          <a:prstGeom prst="rect">
            <a:avLst/>
          </a:prstGeom>
          <a:noFill/>
        </p:spPr>
        <p:txBody>
          <a:bodyPr wrap="square" rtlCol="0">
            <a:spAutoFit/>
          </a:bodyPr>
          <a:lstStyle/>
          <a:p>
            <a:pPr algn="ctr"/>
            <a:r>
              <a:rPr lang="el-GR" sz="3200" b="1" dirty="0">
                <a:solidFill>
                  <a:schemeClr val="accent1"/>
                </a:solidFill>
              </a:rPr>
              <a:t>&gt;</a:t>
            </a:r>
          </a:p>
        </p:txBody>
      </p:sp>
      <p:sp>
        <p:nvSpPr>
          <p:cNvPr id="37" name="TextBox 36"/>
          <p:cNvSpPr txBox="1"/>
          <p:nvPr/>
        </p:nvSpPr>
        <p:spPr>
          <a:xfrm>
            <a:off x="7089975" y="2301790"/>
            <a:ext cx="504967" cy="584775"/>
          </a:xfrm>
          <a:prstGeom prst="rect">
            <a:avLst/>
          </a:prstGeom>
          <a:noFill/>
        </p:spPr>
        <p:txBody>
          <a:bodyPr wrap="square" rtlCol="0">
            <a:spAutoFit/>
          </a:bodyPr>
          <a:lstStyle/>
          <a:p>
            <a:pPr algn="ctr"/>
            <a:r>
              <a:rPr lang="el-GR" sz="3200" b="1" dirty="0">
                <a:solidFill>
                  <a:schemeClr val="accent1"/>
                </a:solidFill>
              </a:rPr>
              <a:t>&gt;</a:t>
            </a:r>
          </a:p>
        </p:txBody>
      </p:sp>
      <p:sp>
        <p:nvSpPr>
          <p:cNvPr id="38" name="TextBox 37"/>
          <p:cNvSpPr txBox="1"/>
          <p:nvPr/>
        </p:nvSpPr>
        <p:spPr>
          <a:xfrm>
            <a:off x="9806605"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2" name="Ορθογώνιο 1">
            <a:extLst>
              <a:ext uri="{FF2B5EF4-FFF2-40B4-BE49-F238E27FC236}">
                <a16:creationId xmlns:a16="http://schemas.microsoft.com/office/drawing/2014/main" xmlns="" id="{5054D805-2F5F-4860-BC8B-131E56770B36}"/>
              </a:ext>
            </a:extLst>
          </p:cNvPr>
          <p:cNvSpPr/>
          <p:nvPr/>
        </p:nvSpPr>
        <p:spPr>
          <a:xfrm>
            <a:off x="4946409" y="301598"/>
            <a:ext cx="2294411" cy="584775"/>
          </a:xfrm>
          <a:prstGeom prst="rect">
            <a:avLst/>
          </a:prstGeom>
        </p:spPr>
        <p:txBody>
          <a:bodyPr wrap="none">
            <a:spAutoFit/>
          </a:bodyPr>
          <a:lstStyle/>
          <a:p>
            <a:r>
              <a:rPr lang="el-GR" sz="3200" spc="-100" dirty="0">
                <a:solidFill>
                  <a:schemeClr val="tx1">
                    <a:lumMod val="75000"/>
                    <a:lumOff val="25000"/>
                  </a:schemeClr>
                </a:solidFill>
                <a:latin typeface="+mj-lt"/>
                <a:ea typeface="+mj-ea"/>
                <a:cs typeface="+mj-cs"/>
              </a:rPr>
              <a:t>Η τεχνοδομή</a:t>
            </a:r>
          </a:p>
        </p:txBody>
      </p:sp>
      <p:pic>
        <p:nvPicPr>
          <p:cNvPr id="7" name="Γραφικό 6" descr="Χρήστες">
            <a:extLst>
              <a:ext uri="{FF2B5EF4-FFF2-40B4-BE49-F238E27FC236}">
                <a16:creationId xmlns:a16="http://schemas.microsoft.com/office/drawing/2014/main" xmlns="" id="{846FFD8D-1142-4E5A-A214-E6AA9CB68A2C}"/>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3276944" y="4108076"/>
            <a:ext cx="914400" cy="914400"/>
          </a:xfrm>
          <a:prstGeom prst="rect">
            <a:avLst/>
          </a:prstGeom>
        </p:spPr>
      </p:pic>
      <p:pic>
        <p:nvPicPr>
          <p:cNvPr id="9" name="Γραφικό 8" descr="Οπτικός δίσκος">
            <a:extLst>
              <a:ext uri="{FF2B5EF4-FFF2-40B4-BE49-F238E27FC236}">
                <a16:creationId xmlns:a16="http://schemas.microsoft.com/office/drawing/2014/main" xmlns="" id="{1FE1B8CF-11B8-4A4B-8A29-132CC84B9013}"/>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5638800" y="4108076"/>
            <a:ext cx="914400" cy="914400"/>
          </a:xfrm>
          <a:prstGeom prst="rect">
            <a:avLst/>
          </a:prstGeom>
        </p:spPr>
      </p:pic>
      <p:pic>
        <p:nvPicPr>
          <p:cNvPr id="12" name="Γραφικό 11" descr="Ευστοχία">
            <a:extLst>
              <a:ext uri="{FF2B5EF4-FFF2-40B4-BE49-F238E27FC236}">
                <a16:creationId xmlns:a16="http://schemas.microsoft.com/office/drawing/2014/main" xmlns="" id="{47593E6C-1038-4A30-A972-5D89BB720791}"/>
              </a:ext>
            </a:extLst>
          </p:cNvPr>
          <p:cNvPicPr>
            <a:picLocks noChangeAspect="1"/>
          </p:cNvPicPr>
          <p:nvPr/>
        </p:nvPicPr>
        <p:blipFill>
          <a:blip r:embed="rId7">
            <a:extLst>
              <a:ext uri="{96DAC541-7B7A-43D3-8B79-37D633B846F1}">
                <asvg:svgBlip xmlns:asvg="http://schemas.microsoft.com/office/drawing/2016/SVG/main" xmlns="" r:embed="rId8"/>
              </a:ext>
            </a:extLst>
          </a:blip>
          <a:stretch>
            <a:fillRect/>
          </a:stretch>
        </p:blipFill>
        <p:spPr>
          <a:xfrm>
            <a:off x="8015603" y="4108076"/>
            <a:ext cx="914400" cy="914400"/>
          </a:xfrm>
          <a:prstGeom prst="rect">
            <a:avLst/>
          </a:prstGeom>
        </p:spPr>
      </p:pic>
    </p:spTree>
    <p:extLst>
      <p:ext uri="{BB962C8B-B14F-4D97-AF65-F5344CB8AC3E}">
        <p14:creationId xmlns:p14="http://schemas.microsoft.com/office/powerpoint/2010/main" xmlns="" val="159800902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Θέση κειμένου 26">
            <a:extLst>
              <a:ext uri="{FF2B5EF4-FFF2-40B4-BE49-F238E27FC236}">
                <a16:creationId xmlns:a16="http://schemas.microsoft.com/office/drawing/2014/main" xmlns="" id="{8D08393C-C63D-4B14-921F-B7008EFF388B}"/>
              </a:ext>
            </a:extLst>
          </p:cNvPr>
          <p:cNvSpPr txBox="1">
            <a:spLocks/>
          </p:cNvSpPr>
          <p:nvPr/>
        </p:nvSpPr>
        <p:spPr>
          <a:xfrm>
            <a:off x="5757395" y="2743635"/>
            <a:ext cx="4047052" cy="3991724"/>
          </a:xfrm>
          <a:prstGeom prst="ellipse">
            <a:avLst/>
          </a:prstGeom>
          <a:solidFill>
            <a:schemeClr val="bg2">
              <a:lumMod val="25000"/>
            </a:schemeClr>
          </a:solidFill>
        </p:spPr>
        <p:txBody>
          <a:bodyPr vert="horz" lIns="0" tIns="0" rIns="0" bIns="0" rtlCol="0" anchor="ctr">
            <a:noAutofit/>
          </a:bodyPr>
          <a:lstStyle>
            <a:lvl1pPr marL="0" indent="0" algn="ctr" defTabSz="914400" rtl="0" eaLnBrk="1" latinLnBrk="0" hangingPunct="1">
              <a:lnSpc>
                <a:spcPct val="90000"/>
              </a:lnSpc>
              <a:spcBef>
                <a:spcPts val="1000"/>
              </a:spcBef>
              <a:buClr>
                <a:schemeClr val="accent1"/>
              </a:buClr>
              <a:buFont typeface="Calibri" panose="020F0502020204030204" pitchFamily="34" charset="0"/>
              <a:buNone/>
              <a:defRPr sz="1800" kern="1200">
                <a:solidFill>
                  <a:schemeClr val="tx1">
                    <a:lumMod val="85000"/>
                    <a:lumOff val="15000"/>
                  </a:schemeClr>
                </a:solidFill>
                <a:latin typeface="+mn-lt"/>
                <a:ea typeface="+mn-ea"/>
                <a:cs typeface="+mn-cs"/>
              </a:defRPr>
            </a:lvl1pPr>
            <a:lvl2pPr marL="266700" indent="0" algn="l" defTabSz="914400" rtl="0" eaLnBrk="1" latinLnBrk="0" hangingPunct="1">
              <a:lnSpc>
                <a:spcPct val="90000"/>
              </a:lnSpc>
              <a:spcBef>
                <a:spcPts val="500"/>
              </a:spcBef>
              <a:buClr>
                <a:schemeClr val="accent1"/>
              </a:buClr>
              <a:buFont typeface="Arial" panose="020B0604020202020204" pitchFamily="34" charset="0"/>
              <a:buNone/>
              <a:defRPr sz="1600" kern="1200">
                <a:solidFill>
                  <a:schemeClr val="tx1">
                    <a:lumMod val="75000"/>
                    <a:lumOff val="25000"/>
                  </a:schemeClr>
                </a:solidFill>
                <a:latin typeface="+mn-lt"/>
                <a:ea typeface="+mn-ea"/>
                <a:cs typeface="+mn-cs"/>
              </a:defRPr>
            </a:lvl2pPr>
            <a:lvl3pPr marL="5429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3pPr>
            <a:lvl4pPr marL="8096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4pPr>
            <a:lvl5pPr marL="10763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l-GR" dirty="0">
              <a:solidFill>
                <a:schemeClr val="bg1"/>
              </a:solidFill>
            </a:endParaRPr>
          </a:p>
          <a:p>
            <a:endParaRPr lang="el-GR" dirty="0">
              <a:solidFill>
                <a:schemeClr val="bg1"/>
              </a:solidFill>
            </a:endParaRPr>
          </a:p>
          <a:p>
            <a:r>
              <a:rPr lang="el-GR" dirty="0">
                <a:solidFill>
                  <a:schemeClr val="bg1"/>
                </a:solidFill>
              </a:rPr>
              <a:t>Εκείνους που </a:t>
            </a:r>
            <a:r>
              <a:rPr lang="el-GR" b="1" dirty="0">
                <a:solidFill>
                  <a:schemeClr val="bg1"/>
                </a:solidFill>
              </a:rPr>
              <a:t>ελέγχουν την εργασιακή διαδικασία </a:t>
            </a:r>
            <a:r>
              <a:rPr lang="el-GR" dirty="0">
                <a:solidFill>
                  <a:schemeClr val="bg1"/>
                </a:solidFill>
              </a:rPr>
              <a:t>μέσω της τυποποίησης (των διαδικασιών, των αποτελεσμάτων &amp; των εξειδικεύσεων)</a:t>
            </a:r>
          </a:p>
          <a:p>
            <a:endParaRPr lang="el-GR" dirty="0"/>
          </a:p>
        </p:txBody>
      </p:sp>
      <p:sp>
        <p:nvSpPr>
          <p:cNvPr id="23" name="Τίτλος 22"/>
          <p:cNvSpPr>
            <a:spLocks noGrp="1"/>
          </p:cNvSpPr>
          <p:nvPr>
            <p:ph type="title"/>
          </p:nvPr>
        </p:nvSpPr>
        <p:spPr>
          <a:xfrm>
            <a:off x="432000" y="219058"/>
            <a:ext cx="11340000" cy="432000"/>
          </a:xfrm>
        </p:spPr>
        <p:txBody>
          <a:bodyPr rtlCol="0"/>
          <a:lstStyle/>
          <a:p>
            <a:pPr algn="ctr"/>
            <a:r>
              <a:rPr lang="el-GR" dirty="0"/>
              <a:t>Η Τεχνοδομή</a:t>
            </a:r>
          </a:p>
        </p:txBody>
      </p:sp>
      <p:sp>
        <p:nvSpPr>
          <p:cNvPr id="27" name="Θέση κειμένου 26"/>
          <p:cNvSpPr>
            <a:spLocks noGrp="1"/>
          </p:cNvSpPr>
          <p:nvPr>
            <p:ph type="body" sz="quarter" idx="27"/>
          </p:nvPr>
        </p:nvSpPr>
        <p:spPr>
          <a:xfrm>
            <a:off x="2116206" y="2669690"/>
            <a:ext cx="4047052" cy="3991724"/>
          </a:xfrm>
        </p:spPr>
        <p:txBody>
          <a:bodyPr rtlCol="0"/>
          <a:lstStyle/>
          <a:p>
            <a:endParaRPr lang="el-GR" dirty="0"/>
          </a:p>
          <a:p>
            <a:endParaRPr lang="el-GR" dirty="0"/>
          </a:p>
          <a:p>
            <a:r>
              <a:rPr lang="el-GR" dirty="0"/>
              <a:t>Αυτούς που </a:t>
            </a:r>
            <a:r>
              <a:rPr lang="el-GR" b="1" dirty="0"/>
              <a:t>ασχολούνται με την προσαρμογή </a:t>
            </a:r>
            <a:r>
              <a:rPr lang="el-GR" dirty="0"/>
              <a:t>της οργάνωσης στους περιορισμούς του εξωτερικού της περιβάλλοντος</a:t>
            </a:r>
          </a:p>
          <a:p>
            <a:pPr rtl="0"/>
            <a:endParaRPr lang="el-GR" dirty="0"/>
          </a:p>
        </p:txBody>
      </p:sp>
      <p:sp>
        <p:nvSpPr>
          <p:cNvPr id="7" name="Θέση αριθμού διαφάνειας 6"/>
          <p:cNvSpPr>
            <a:spLocks noGrp="1"/>
          </p:cNvSpPr>
          <p:nvPr>
            <p:ph type="sldNum" sz="quarter" idx="11"/>
          </p:nvPr>
        </p:nvSpPr>
        <p:spPr/>
        <p:txBody>
          <a:bodyPr rtlCol="0"/>
          <a:lstStyle/>
          <a:p>
            <a:pPr rtl="0"/>
            <a:fld id="{19B51A1E-902D-48AF-9020-955120F399B6}" type="slidenum">
              <a:rPr lang="el-GR" smtClean="0"/>
              <a:pPr rtl="0"/>
              <a:t>17</a:t>
            </a:fld>
            <a:endParaRPr lang="el-GR" dirty="0"/>
          </a:p>
        </p:txBody>
      </p:sp>
      <p:sp>
        <p:nvSpPr>
          <p:cNvPr id="34" name="Πλαίσιο κειμένου 33" descr="Σημείο τομής γραφήματος"/>
          <p:cNvSpPr txBox="1"/>
          <p:nvPr/>
        </p:nvSpPr>
        <p:spPr>
          <a:xfrm>
            <a:off x="5769921" y="3832964"/>
            <a:ext cx="405863" cy="1803748"/>
          </a:xfrm>
          <a:custGeom>
            <a:avLst/>
            <a:gdLst>
              <a:gd name="connsiteX0" fmla="*/ 173971 w 317688"/>
              <a:gd name="connsiteY0" fmla="*/ 0 h 1544221"/>
              <a:gd name="connsiteX1" fmla="*/ 219948 w 317688"/>
              <a:gd name="connsiteY1" fmla="*/ 125619 h 1544221"/>
              <a:gd name="connsiteX2" fmla="*/ 317688 w 317688"/>
              <a:gd name="connsiteY2" fmla="*/ 772110 h 1544221"/>
              <a:gd name="connsiteX3" fmla="*/ 219948 w 317688"/>
              <a:gd name="connsiteY3" fmla="*/ 1418601 h 1544221"/>
              <a:gd name="connsiteX4" fmla="*/ 173971 w 317688"/>
              <a:gd name="connsiteY4" fmla="*/ 1544221 h 1544221"/>
              <a:gd name="connsiteX5" fmla="*/ 142832 w 317688"/>
              <a:gd name="connsiteY5" fmla="*/ 1479580 h 1544221"/>
              <a:gd name="connsiteX6" fmla="*/ 0 w 317688"/>
              <a:gd name="connsiteY6" fmla="*/ 772110 h 1544221"/>
              <a:gd name="connsiteX7" fmla="*/ 142832 w 317688"/>
              <a:gd name="connsiteY7" fmla="*/ 64641 h 1544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7688" h="1544221">
                <a:moveTo>
                  <a:pt x="173971" y="0"/>
                </a:moveTo>
                <a:lnTo>
                  <a:pt x="219948" y="125619"/>
                </a:lnTo>
                <a:cubicBezTo>
                  <a:pt x="283469" y="329846"/>
                  <a:pt x="317688" y="546982"/>
                  <a:pt x="317688" y="772110"/>
                </a:cubicBezTo>
                <a:cubicBezTo>
                  <a:pt x="317688" y="997239"/>
                  <a:pt x="283469" y="1214375"/>
                  <a:pt x="219948" y="1418601"/>
                </a:cubicBezTo>
                <a:lnTo>
                  <a:pt x="173971" y="1544221"/>
                </a:lnTo>
                <a:lnTo>
                  <a:pt x="142832" y="1479580"/>
                </a:lnTo>
                <a:cubicBezTo>
                  <a:pt x="50859" y="1262132"/>
                  <a:pt x="0" y="1023060"/>
                  <a:pt x="0" y="772110"/>
                </a:cubicBezTo>
                <a:cubicBezTo>
                  <a:pt x="0" y="521160"/>
                  <a:pt x="50859" y="282088"/>
                  <a:pt x="142832" y="64641"/>
                </a:cubicBezTo>
                <a:close/>
              </a:path>
            </a:pathLst>
          </a:custGeom>
          <a:solidFill>
            <a:schemeClr val="accent1"/>
          </a:solidFill>
        </p:spPr>
        <p:txBody>
          <a:bodyPr vert="horz" wrap="square" lIns="0" tIns="0" rIns="0" bIns="0" rtlCol="0" anchor="ctr">
            <a:noAutofit/>
          </a:bodyPr>
          <a:lstStyle>
            <a:lvl1pPr marL="0" indent="0" algn="ctr" defTabSz="914400" rtl="0" eaLnBrk="1" latinLnBrk="0" hangingPunct="1">
              <a:lnSpc>
                <a:spcPct val="90000"/>
              </a:lnSpc>
              <a:spcBef>
                <a:spcPts val="1000"/>
              </a:spcBef>
              <a:buClr>
                <a:schemeClr val="accent1"/>
              </a:buClr>
              <a:buFont typeface="Calibri" panose="020F0502020204030204" pitchFamily="34" charset="0"/>
              <a:buNone/>
              <a:defRPr lang="en-ZA" sz="1800" kern="1200" dirty="0">
                <a:solidFill>
                  <a:schemeClr val="bg1"/>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rtl="0"/>
            <a:endParaRPr lang="el-GR" dirty="0"/>
          </a:p>
        </p:txBody>
      </p:sp>
      <p:sp>
        <p:nvSpPr>
          <p:cNvPr id="36" name="TextBox 37">
            <a:extLst>
              <a:ext uri="{FF2B5EF4-FFF2-40B4-BE49-F238E27FC236}">
                <a16:creationId xmlns:a16="http://schemas.microsoft.com/office/drawing/2014/main" xmlns="" id="{93EA8AB7-17BD-4D13-A6A6-7C8C331114A4}"/>
              </a:ext>
            </a:extLst>
          </p:cNvPr>
          <p:cNvSpPr txBox="1"/>
          <p:nvPr/>
        </p:nvSpPr>
        <p:spPr>
          <a:xfrm>
            <a:off x="9543245" y="6061466"/>
            <a:ext cx="1673977"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2" name="Ορθογώνιο 1">
            <a:extLst>
              <a:ext uri="{FF2B5EF4-FFF2-40B4-BE49-F238E27FC236}">
                <a16:creationId xmlns:a16="http://schemas.microsoft.com/office/drawing/2014/main" xmlns="" id="{DD8DCA72-E3E2-4324-BDDE-52F7D8BD3F40}"/>
              </a:ext>
            </a:extLst>
          </p:cNvPr>
          <p:cNvSpPr/>
          <p:nvPr/>
        </p:nvSpPr>
        <p:spPr>
          <a:xfrm>
            <a:off x="426000" y="1423229"/>
            <a:ext cx="11340000" cy="584775"/>
          </a:xfrm>
          <a:prstGeom prst="rect">
            <a:avLst/>
          </a:prstGeom>
        </p:spPr>
        <p:txBody>
          <a:bodyPr wrap="square">
            <a:spAutoFit/>
          </a:bodyPr>
          <a:lstStyle/>
          <a:p>
            <a:pPr algn="ctr"/>
            <a:r>
              <a:rPr lang="el-GR" sz="1600" dirty="0"/>
              <a:t>Παρά το γεγονός ότι τα μέλη που την απαρτίζουν βρίσκονται διασπαρμένα σ’ όλα τα επίπεδα της διοικητικής ιεραρχίας, από το ανώτατο έως το κατώτατο επίπεδο, εντούτοις δυνάμεθα να τα ταξινομήσουμε σε δύο βασικές κατηγορίες:</a:t>
            </a:r>
          </a:p>
        </p:txBody>
      </p:sp>
      <p:sp>
        <p:nvSpPr>
          <p:cNvPr id="10" name="Θέση κειμένου 29">
            <a:extLst>
              <a:ext uri="{FF2B5EF4-FFF2-40B4-BE49-F238E27FC236}">
                <a16:creationId xmlns:a16="http://schemas.microsoft.com/office/drawing/2014/main" xmlns="" id="{AA25A2C5-673D-4EF6-85B7-99AABD5CCD83}"/>
              </a:ext>
            </a:extLst>
          </p:cNvPr>
          <p:cNvSpPr txBox="1">
            <a:spLocks/>
          </p:cNvSpPr>
          <p:nvPr/>
        </p:nvSpPr>
        <p:spPr>
          <a:xfrm>
            <a:off x="2786272" y="2477161"/>
            <a:ext cx="2811618" cy="1440000"/>
          </a:xfrm>
          <a:prstGeom prst="rect">
            <a:avLst/>
          </a:prstGeom>
          <a:noFill/>
        </p:spPr>
        <p:txBody>
          <a:bodyPr vert="horz" lIns="0" tIns="0" rIns="0" bIns="0" rtlCol="0" anchor="b">
            <a:noAutofit/>
          </a:bodyPr>
          <a:lstStyle>
            <a:lvl1pPr marL="0" indent="0" algn="ctr" defTabSz="914400" rtl="0" eaLnBrk="1" latinLnBrk="0" hangingPunct="1">
              <a:lnSpc>
                <a:spcPct val="90000"/>
              </a:lnSpc>
              <a:spcBef>
                <a:spcPts val="0"/>
              </a:spcBef>
              <a:spcAft>
                <a:spcPts val="0"/>
              </a:spcAft>
              <a:buClr>
                <a:schemeClr val="accent1"/>
              </a:buClr>
              <a:buFont typeface="Calibri" panose="020F0502020204030204" pitchFamily="34" charset="0"/>
              <a:buNone/>
              <a:defRPr sz="6600" kern="1200">
                <a:solidFill>
                  <a:schemeClr val="tx1">
                    <a:lumMod val="85000"/>
                    <a:lumOff val="15000"/>
                  </a:schemeClr>
                </a:solidFill>
                <a:latin typeface="+mj-lt"/>
                <a:ea typeface="+mn-ea"/>
                <a:cs typeface="+mn-cs"/>
              </a:defRPr>
            </a:lvl1pPr>
            <a:lvl2pPr marL="266700" indent="0" algn="l" defTabSz="914400" rtl="0" eaLnBrk="1" latinLnBrk="0" hangingPunct="1">
              <a:lnSpc>
                <a:spcPct val="90000"/>
              </a:lnSpc>
              <a:spcBef>
                <a:spcPts val="500"/>
              </a:spcBef>
              <a:buClr>
                <a:schemeClr val="accent1"/>
              </a:buClr>
              <a:buFont typeface="Arial" panose="020B0604020202020204" pitchFamily="34" charset="0"/>
              <a:buNone/>
              <a:defRPr sz="1600" kern="1200">
                <a:solidFill>
                  <a:schemeClr val="tx1">
                    <a:lumMod val="75000"/>
                    <a:lumOff val="25000"/>
                  </a:schemeClr>
                </a:solidFill>
                <a:latin typeface="+mn-lt"/>
                <a:ea typeface="+mn-ea"/>
                <a:cs typeface="+mn-cs"/>
              </a:defRPr>
            </a:lvl2pPr>
            <a:lvl3pPr marL="5429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3pPr>
            <a:lvl4pPr marL="8096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4pPr>
            <a:lvl5pPr marL="10763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l-GR" sz="6000" dirty="0"/>
              <a:t>1</a:t>
            </a:r>
          </a:p>
        </p:txBody>
      </p:sp>
      <p:sp>
        <p:nvSpPr>
          <p:cNvPr id="11" name="Θέση κειμένου 30">
            <a:extLst>
              <a:ext uri="{FF2B5EF4-FFF2-40B4-BE49-F238E27FC236}">
                <a16:creationId xmlns:a16="http://schemas.microsoft.com/office/drawing/2014/main" xmlns="" id="{EE1FEF78-0644-436C-A888-3212B1A2AFF1}"/>
              </a:ext>
            </a:extLst>
          </p:cNvPr>
          <p:cNvSpPr txBox="1">
            <a:spLocks/>
          </p:cNvSpPr>
          <p:nvPr/>
        </p:nvSpPr>
        <p:spPr>
          <a:xfrm>
            <a:off x="6335289" y="2477161"/>
            <a:ext cx="2811618" cy="1440000"/>
          </a:xfrm>
          <a:prstGeom prst="rect">
            <a:avLst/>
          </a:prstGeom>
          <a:noFill/>
        </p:spPr>
        <p:txBody>
          <a:bodyPr vert="horz" lIns="0" tIns="0" rIns="0" bIns="0" rtlCol="0" anchor="b">
            <a:noAutofit/>
          </a:bodyPr>
          <a:lstStyle>
            <a:lvl1pPr marL="0" indent="0" algn="ctr" defTabSz="914400" rtl="0" eaLnBrk="1" latinLnBrk="0" hangingPunct="1">
              <a:lnSpc>
                <a:spcPct val="90000"/>
              </a:lnSpc>
              <a:spcBef>
                <a:spcPts val="0"/>
              </a:spcBef>
              <a:spcAft>
                <a:spcPts val="0"/>
              </a:spcAft>
              <a:buClr>
                <a:schemeClr val="accent1"/>
              </a:buClr>
              <a:buFont typeface="Calibri" panose="020F0502020204030204" pitchFamily="34" charset="0"/>
              <a:buNone/>
              <a:defRPr lang="en-ZA" sz="6600" kern="1200" dirty="0">
                <a:solidFill>
                  <a:schemeClr val="bg1"/>
                </a:solidFill>
                <a:latin typeface="+mj-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l-GR" sz="6000" dirty="0"/>
              <a:t>2 </a:t>
            </a:r>
          </a:p>
        </p:txBody>
      </p:sp>
      <p:sp>
        <p:nvSpPr>
          <p:cNvPr id="12" name="Ορθογώνιο 11">
            <a:extLst>
              <a:ext uri="{FF2B5EF4-FFF2-40B4-BE49-F238E27FC236}">
                <a16:creationId xmlns:a16="http://schemas.microsoft.com/office/drawing/2014/main" xmlns="" id="{D4F5BB30-3A6C-4190-BC60-23FEE26BA21D}"/>
              </a:ext>
            </a:extLst>
          </p:cNvPr>
          <p:cNvSpPr/>
          <p:nvPr/>
        </p:nvSpPr>
        <p:spPr>
          <a:xfrm>
            <a:off x="450937" y="804710"/>
            <a:ext cx="11168062" cy="369332"/>
          </a:xfrm>
          <a:prstGeom prst="rect">
            <a:avLst/>
          </a:prstGeom>
        </p:spPr>
        <p:txBody>
          <a:bodyPr wrap="square">
            <a:spAutoFit/>
          </a:bodyPr>
          <a:lstStyle/>
          <a:p>
            <a:pPr algn="ctr"/>
            <a:r>
              <a:rPr lang="el-GR" dirty="0">
                <a:solidFill>
                  <a:schemeClr val="tx1">
                    <a:lumMod val="75000"/>
                    <a:lumOff val="25000"/>
                  </a:schemeClr>
                </a:solidFill>
              </a:rPr>
              <a:t>Μέρος Δεύτερο</a:t>
            </a:r>
          </a:p>
        </p:txBody>
      </p:sp>
    </p:spTree>
    <p:extLst>
      <p:ext uri="{BB962C8B-B14F-4D97-AF65-F5344CB8AC3E}">
        <p14:creationId xmlns:p14="http://schemas.microsoft.com/office/powerpoint/2010/main" xmlns="" val="50103353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431800" y="641211"/>
            <a:ext cx="11340000" cy="432000"/>
          </a:xfrm>
        </p:spPr>
        <p:txBody>
          <a:bodyPr rtlCol="0"/>
          <a:lstStyle/>
          <a:p>
            <a:pPr algn="ctr"/>
            <a:r>
              <a:rPr lang="el-GR" sz="2400" b="1" dirty="0"/>
              <a:t>Η Τεχνοδομή περιλαμβάνει τα τμήματα:</a:t>
            </a:r>
          </a:p>
        </p:txBody>
      </p:sp>
      <p:pic>
        <p:nvPicPr>
          <p:cNvPr id="25" name="Θέση εικόνας 24" descr="φωτογραφία άντρα μέλους ομάδας"/>
          <p:cNvPicPr>
            <a:picLocks noGrp="1" noChangeAspect="1"/>
          </p:cNvPicPr>
          <p:nvPr>
            <p:ph type="pic" sz="quarter" idx="41"/>
          </p:nvPr>
        </p:nvPicPr>
        <p:blipFill>
          <a:blip r:embed="rId3"/>
          <a:stretch>
            <a:fillRect/>
          </a:stretch>
        </p:blipFill>
        <p:spPr>
          <a:xfrm>
            <a:off x="431800" y="2246681"/>
            <a:ext cx="1620000" cy="1620000"/>
          </a:xfrm>
        </p:spPr>
      </p:pic>
      <p:sp>
        <p:nvSpPr>
          <p:cNvPr id="6" name="Θέση κειμένου 5"/>
          <p:cNvSpPr>
            <a:spLocks noGrp="1"/>
          </p:cNvSpPr>
          <p:nvPr>
            <p:ph type="body" sz="quarter" idx="17"/>
          </p:nvPr>
        </p:nvSpPr>
        <p:spPr>
          <a:xfrm>
            <a:off x="431800" y="4113808"/>
            <a:ext cx="1620000" cy="631554"/>
          </a:xfrm>
        </p:spPr>
        <p:txBody>
          <a:bodyPr rtlCol="0"/>
          <a:lstStyle/>
          <a:p>
            <a:pPr algn="ctr"/>
            <a:r>
              <a:rPr lang="el-GR" sz="1800" dirty="0"/>
              <a:t>Στρατηγικού Σχεδιασμού</a:t>
            </a:r>
          </a:p>
        </p:txBody>
      </p:sp>
      <p:pic>
        <p:nvPicPr>
          <p:cNvPr id="18" name="Θέση εικόνας 17" descr="Φωτογραφία γυναίκας μέλους ομάδας"/>
          <p:cNvPicPr>
            <a:picLocks noGrp="1" noChangeAspect="1"/>
          </p:cNvPicPr>
          <p:nvPr>
            <p:ph type="pic" sz="quarter" idx="42"/>
          </p:nvPr>
        </p:nvPicPr>
        <p:blipFill>
          <a:blip r:embed="rId4"/>
          <a:stretch>
            <a:fillRect/>
          </a:stretch>
        </p:blipFill>
        <p:spPr>
          <a:xfrm>
            <a:off x="2375703" y="2250329"/>
            <a:ext cx="1623666" cy="1616352"/>
          </a:xfrm>
        </p:spPr>
      </p:pic>
      <p:sp>
        <p:nvSpPr>
          <p:cNvPr id="8" name="Θέση κειμένου 7"/>
          <p:cNvSpPr>
            <a:spLocks noGrp="1"/>
          </p:cNvSpPr>
          <p:nvPr>
            <p:ph type="body" sz="quarter" idx="33"/>
          </p:nvPr>
        </p:nvSpPr>
        <p:spPr/>
        <p:txBody>
          <a:bodyPr rtlCol="0"/>
          <a:lstStyle/>
          <a:p>
            <a:pPr algn="ctr"/>
            <a:r>
              <a:rPr lang="el-GR" sz="1800" dirty="0"/>
              <a:t>Χρηματοοικονομικού Ελέγχου &amp; Τήρησης Λογιστικών Βιβλίων</a:t>
            </a:r>
          </a:p>
        </p:txBody>
      </p:sp>
      <p:sp>
        <p:nvSpPr>
          <p:cNvPr id="10" name="Θέση κειμένου 9"/>
          <p:cNvSpPr>
            <a:spLocks noGrp="1"/>
          </p:cNvSpPr>
          <p:nvPr>
            <p:ph type="body" sz="quarter" idx="35"/>
          </p:nvPr>
        </p:nvSpPr>
        <p:spPr/>
        <p:txBody>
          <a:bodyPr rtlCol="0"/>
          <a:lstStyle/>
          <a:p>
            <a:pPr algn="ctr"/>
            <a:r>
              <a:rPr lang="el-GR" sz="1800" dirty="0"/>
              <a:t>Επιχειρησιακής Έρευνας</a:t>
            </a:r>
          </a:p>
        </p:txBody>
      </p:sp>
      <p:pic>
        <p:nvPicPr>
          <p:cNvPr id="32" name="Θέση εικόνας 31" descr="Φωτογραφία γυναίκας μέλους ομάδας"/>
          <p:cNvPicPr>
            <a:picLocks noGrp="1" noChangeAspect="1"/>
          </p:cNvPicPr>
          <p:nvPr>
            <p:ph type="pic" sz="quarter" idx="44"/>
          </p:nvPr>
        </p:nvPicPr>
        <p:blipFill>
          <a:blip r:embed="rId5" cstate="screen"/>
          <a:srcRect/>
          <a:stretch>
            <a:fillRect/>
          </a:stretch>
        </p:blipFill>
        <p:spPr/>
      </p:pic>
      <p:sp>
        <p:nvSpPr>
          <p:cNvPr id="12" name="Θέση κειμένου 11"/>
          <p:cNvSpPr>
            <a:spLocks noGrp="1"/>
          </p:cNvSpPr>
          <p:nvPr>
            <p:ph type="body" sz="quarter" idx="37"/>
          </p:nvPr>
        </p:nvSpPr>
        <p:spPr/>
        <p:txBody>
          <a:bodyPr rtlCol="0"/>
          <a:lstStyle/>
          <a:p>
            <a:pPr algn="ctr"/>
            <a:r>
              <a:rPr lang="el-GR" sz="1800" dirty="0"/>
              <a:t>Εργασιακών Σχέσεων</a:t>
            </a:r>
          </a:p>
        </p:txBody>
      </p:sp>
      <p:sp>
        <p:nvSpPr>
          <p:cNvPr id="14" name="Θέση κειμένου 13"/>
          <p:cNvSpPr>
            <a:spLocks noGrp="1"/>
          </p:cNvSpPr>
          <p:nvPr>
            <p:ph type="body" sz="quarter" idx="39"/>
          </p:nvPr>
        </p:nvSpPr>
        <p:spPr/>
        <p:txBody>
          <a:bodyPr rtlCol="0"/>
          <a:lstStyle/>
          <a:p>
            <a:pPr algn="ctr"/>
            <a:r>
              <a:rPr lang="el-GR" sz="1800" dirty="0"/>
              <a:t>Εκπαίδευσης</a:t>
            </a:r>
          </a:p>
          <a:p>
            <a:pPr algn="ctr"/>
            <a:endParaRPr lang="el-GR" sz="1800" dirty="0"/>
          </a:p>
        </p:txBody>
      </p:sp>
      <p:pic>
        <p:nvPicPr>
          <p:cNvPr id="35" name="Θέση εικόνας 34" descr="Φωτογραφία γυναίκας μέλους ομάδας"/>
          <p:cNvPicPr>
            <a:picLocks noGrp="1" noChangeAspect="1"/>
          </p:cNvPicPr>
          <p:nvPr>
            <p:ph type="pic" sz="quarter" idx="48"/>
          </p:nvPr>
        </p:nvPicPr>
        <p:blipFill>
          <a:blip r:embed="rId6" cstate="screen">
            <a:grayscl/>
          </a:blip>
          <a:srcRect/>
          <a:stretch>
            <a:fillRect/>
          </a:stretch>
        </p:blipFill>
        <p:spPr/>
      </p:pic>
      <p:sp>
        <p:nvSpPr>
          <p:cNvPr id="21" name="Θέση κειμένου 20"/>
          <p:cNvSpPr>
            <a:spLocks noGrp="1"/>
          </p:cNvSpPr>
          <p:nvPr>
            <p:ph type="body" sz="quarter" idx="46"/>
          </p:nvPr>
        </p:nvSpPr>
        <p:spPr/>
        <p:txBody>
          <a:bodyPr rtlCol="0"/>
          <a:lstStyle/>
          <a:p>
            <a:pPr algn="ctr"/>
            <a:r>
              <a:rPr lang="el-GR" sz="1800" dirty="0"/>
              <a:t>Καθορισμού Προτύπων Χρόνων &amp; Μεθόδων</a:t>
            </a:r>
          </a:p>
        </p:txBody>
      </p:sp>
      <p:sp>
        <p:nvSpPr>
          <p:cNvPr id="3" name="Θέση υποσέλιδου 2"/>
          <p:cNvSpPr>
            <a:spLocks noGrp="1"/>
          </p:cNvSpPr>
          <p:nvPr>
            <p:ph type="ftr" sz="quarter" idx="10"/>
          </p:nvPr>
        </p:nvSpPr>
        <p:spPr/>
        <p:txBody>
          <a:bodyPr rtlCol="0"/>
          <a:lstStyle/>
          <a:p>
            <a:pPr rtl="0"/>
            <a:r>
              <a:rPr lang="el-GR" dirty="0"/>
              <a:t>Προσθέστε υποσέλιδο</a:t>
            </a:r>
          </a:p>
        </p:txBody>
      </p:sp>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18</a:t>
            </a:fld>
            <a:endParaRPr lang="el-GR" dirty="0"/>
          </a:p>
        </p:txBody>
      </p:sp>
      <p:sp>
        <p:nvSpPr>
          <p:cNvPr id="23" name="TextBox 37">
            <a:extLst>
              <a:ext uri="{FF2B5EF4-FFF2-40B4-BE49-F238E27FC236}">
                <a16:creationId xmlns:a16="http://schemas.microsoft.com/office/drawing/2014/main" xmlns="" id="{7B95791B-D67D-4FD2-98E0-3BCE6F25A6A5}"/>
              </a:ext>
            </a:extLst>
          </p:cNvPr>
          <p:cNvSpPr txBox="1"/>
          <p:nvPr/>
        </p:nvSpPr>
        <p:spPr>
          <a:xfrm>
            <a:off x="9543245" y="6099044"/>
            <a:ext cx="1673977"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pic>
        <p:nvPicPr>
          <p:cNvPr id="24" name="Θέση εικόνας 25" descr="Κοντινή εικόνα εσωτερικού υλικού δόμησης">
            <a:extLst>
              <a:ext uri="{FF2B5EF4-FFF2-40B4-BE49-F238E27FC236}">
                <a16:creationId xmlns:a16="http://schemas.microsoft.com/office/drawing/2014/main" xmlns="" id="{9282A8F3-1B5C-46F6-BF7D-27080F320C53}"/>
              </a:ext>
            </a:extLst>
          </p:cNvPr>
          <p:cNvPicPr>
            <a:picLocks noChangeAspect="1"/>
          </p:cNvPicPr>
          <p:nvPr/>
        </p:nvPicPr>
        <p:blipFill>
          <a:blip r:embed="rId7"/>
          <a:srcRect/>
          <a:stretch>
            <a:fillRect/>
          </a:stretch>
        </p:blipFill>
        <p:spPr>
          <a:xfrm>
            <a:off x="431800" y="2246680"/>
            <a:ext cx="1620000" cy="1616351"/>
          </a:xfrm>
          <a:prstGeom prst="rect">
            <a:avLst/>
          </a:prstGeom>
          <a:noFill/>
          <a:ln w="95250" cap="sq" cmpd="sng" algn="ctr">
            <a:noFill/>
            <a:prstDash val="solid"/>
            <a:miter lim="800000"/>
          </a:ln>
          <a:effectLst/>
        </p:spPr>
      </p:pic>
      <p:pic>
        <p:nvPicPr>
          <p:cNvPr id="26" name="Θέση εικόνας 17" descr="Κοντινή εικόνα σχάρας και τοίχου αρχιτεκτονικής σχεδίασης">
            <a:extLst>
              <a:ext uri="{FF2B5EF4-FFF2-40B4-BE49-F238E27FC236}">
                <a16:creationId xmlns:a16="http://schemas.microsoft.com/office/drawing/2014/main" xmlns="" id="{F1002838-3AF7-44D4-B271-87C614304AE8}"/>
              </a:ext>
            </a:extLst>
          </p:cNvPr>
          <p:cNvPicPr>
            <a:picLocks noChangeAspect="1"/>
          </p:cNvPicPr>
          <p:nvPr/>
        </p:nvPicPr>
        <p:blipFill>
          <a:blip r:embed="rId8" cstate="screen">
            <a:extLst>
              <a:ext uri="{28A0092B-C50C-407E-A947-70E740481C1C}">
                <a14:useLocalDpi xmlns:a14="http://schemas.microsoft.com/office/drawing/2010/main" xmlns=""/>
              </a:ext>
            </a:extLst>
          </a:blip>
          <a:srcRect/>
          <a:stretch>
            <a:fillRect/>
          </a:stretch>
        </p:blipFill>
        <p:spPr>
          <a:xfrm>
            <a:off x="4301162" y="2237120"/>
            <a:ext cx="1638444" cy="1654583"/>
          </a:xfrm>
          <a:prstGeom prst="rect">
            <a:avLst/>
          </a:prstGeom>
        </p:spPr>
      </p:pic>
      <p:pic>
        <p:nvPicPr>
          <p:cNvPr id="27" name="Θέση εικόνας 29" descr="γωνιακή προβολή ουρανοξύστη από το έδαφος">
            <a:extLst>
              <a:ext uri="{FF2B5EF4-FFF2-40B4-BE49-F238E27FC236}">
                <a16:creationId xmlns:a16="http://schemas.microsoft.com/office/drawing/2014/main" xmlns="" id="{70A0EA0C-4F5C-462C-B3CA-9AA1925029E1}"/>
              </a:ext>
            </a:extLst>
          </p:cNvPr>
          <p:cNvPicPr>
            <a:picLocks noChangeAspect="1"/>
          </p:cNvPicPr>
          <p:nvPr/>
        </p:nvPicPr>
        <p:blipFill>
          <a:blip r:embed="rId9"/>
          <a:srcRect/>
          <a:stretch>
            <a:fillRect/>
          </a:stretch>
        </p:blipFill>
        <p:spPr>
          <a:xfrm>
            <a:off x="2372037" y="2246679"/>
            <a:ext cx="1608888" cy="1635466"/>
          </a:xfrm>
          <a:prstGeom prst="rect">
            <a:avLst/>
          </a:prstGeom>
          <a:noFill/>
          <a:ln w="95250" cap="sq" cmpd="sng" algn="ctr">
            <a:noFill/>
            <a:prstDash val="solid"/>
            <a:miter lim="800000"/>
          </a:ln>
          <a:effectLst/>
        </p:spPr>
      </p:pic>
      <p:pic>
        <p:nvPicPr>
          <p:cNvPr id="29" name="Θέση εικόνας 31" descr="εναέρια προβολή δικτύου αυτοκινητοδρόμων σε μεγάλη πόλη">
            <a:extLst>
              <a:ext uri="{FF2B5EF4-FFF2-40B4-BE49-F238E27FC236}">
                <a16:creationId xmlns:a16="http://schemas.microsoft.com/office/drawing/2014/main" xmlns="" id="{09415BF6-491F-4FDF-94E5-5C829686A31C}"/>
              </a:ext>
            </a:extLst>
          </p:cNvPr>
          <p:cNvPicPr>
            <a:picLocks noChangeAspect="1"/>
          </p:cNvPicPr>
          <p:nvPr/>
        </p:nvPicPr>
        <p:blipFill>
          <a:blip r:embed="rId10"/>
          <a:srcRect/>
          <a:stretch>
            <a:fillRect/>
          </a:stretch>
        </p:blipFill>
        <p:spPr>
          <a:xfrm>
            <a:off x="6259843" y="2245109"/>
            <a:ext cx="1620000" cy="1617921"/>
          </a:xfrm>
          <a:prstGeom prst="rect">
            <a:avLst/>
          </a:prstGeom>
          <a:noFill/>
          <a:ln w="95250" cap="sq" cmpd="sng" algn="ctr">
            <a:noFill/>
            <a:prstDash val="solid"/>
            <a:miter lim="800000"/>
          </a:ln>
          <a:effectLst/>
        </p:spPr>
      </p:pic>
      <p:pic>
        <p:nvPicPr>
          <p:cNvPr id="30" name="Θέση εικόνας 33" descr="εικόνα ουρανοξύστη διαμερισμάτων">
            <a:extLst>
              <a:ext uri="{FF2B5EF4-FFF2-40B4-BE49-F238E27FC236}">
                <a16:creationId xmlns:a16="http://schemas.microsoft.com/office/drawing/2014/main" xmlns="" id="{35855D65-8E93-411A-9B70-B43681A1997C}"/>
              </a:ext>
            </a:extLst>
          </p:cNvPr>
          <p:cNvPicPr>
            <a:picLocks noChangeAspect="1"/>
          </p:cNvPicPr>
          <p:nvPr/>
        </p:nvPicPr>
        <p:blipFill>
          <a:blip r:embed="rId11"/>
          <a:srcRect/>
          <a:stretch>
            <a:fillRect/>
          </a:stretch>
        </p:blipFill>
        <p:spPr>
          <a:xfrm>
            <a:off x="8188968" y="2251061"/>
            <a:ext cx="1638444" cy="1631084"/>
          </a:xfrm>
          <a:prstGeom prst="rect">
            <a:avLst/>
          </a:prstGeom>
          <a:noFill/>
          <a:ln w="95250" cap="sq" cmpd="sng" algn="ctr">
            <a:noFill/>
            <a:prstDash val="solid"/>
            <a:miter lim="800000"/>
          </a:ln>
          <a:effectLst/>
        </p:spPr>
      </p:pic>
      <p:pic>
        <p:nvPicPr>
          <p:cNvPr id="34" name="Θέση εικόνας 27" descr="Μολύβι επάνω σε σχέδιο κτιρίου">
            <a:extLst>
              <a:ext uri="{FF2B5EF4-FFF2-40B4-BE49-F238E27FC236}">
                <a16:creationId xmlns:a16="http://schemas.microsoft.com/office/drawing/2014/main" xmlns="" id="{52226CE6-2F6F-4209-9BA9-1CBB15E0B74D}"/>
              </a:ext>
            </a:extLst>
          </p:cNvPr>
          <p:cNvPicPr>
            <a:picLocks noChangeAspect="1"/>
          </p:cNvPicPr>
          <p:nvPr/>
        </p:nvPicPr>
        <p:blipFill>
          <a:blip r:embed="rId12"/>
          <a:srcRect/>
          <a:stretch>
            <a:fillRect/>
          </a:stretch>
        </p:blipFill>
        <p:spPr>
          <a:xfrm>
            <a:off x="10136536" y="2245108"/>
            <a:ext cx="1619999" cy="1637037"/>
          </a:xfrm>
          <a:prstGeom prst="rect">
            <a:avLst/>
          </a:prstGeom>
          <a:noFill/>
          <a:ln w="95250" cap="sq" cmpd="sng" algn="ctr">
            <a:noFill/>
            <a:prstDash val="solid"/>
            <a:miter lim="800000"/>
          </a:ln>
          <a:effectLst/>
        </p:spPr>
      </p:pic>
      <p:pic>
        <p:nvPicPr>
          <p:cNvPr id="45" name="Γραφικό 44" descr="Δάσκαλος">
            <a:extLst>
              <a:ext uri="{FF2B5EF4-FFF2-40B4-BE49-F238E27FC236}">
                <a16:creationId xmlns:a16="http://schemas.microsoft.com/office/drawing/2014/main" xmlns="" id="{3A573AC5-07A4-48F0-A78E-4A7D77B39AED}"/>
              </a:ext>
            </a:extLst>
          </p:cNvPr>
          <p:cNvPicPr>
            <a:picLocks noChangeAspect="1"/>
          </p:cNvPicPr>
          <p:nvPr/>
        </p:nvPicPr>
        <p:blipFill>
          <a:blip r:embed="rId13">
            <a:extLst>
              <a:ext uri="{96DAC541-7B7A-43D3-8B79-37D633B846F1}">
                <asvg:svgBlip xmlns:asvg="http://schemas.microsoft.com/office/drawing/2016/SVG/main" xmlns="" r:embed="rId14"/>
              </a:ext>
            </a:extLst>
          </a:blip>
          <a:stretch>
            <a:fillRect/>
          </a:stretch>
        </p:blipFill>
        <p:spPr>
          <a:xfrm>
            <a:off x="782569" y="2671727"/>
            <a:ext cx="914400" cy="914400"/>
          </a:xfrm>
          <a:prstGeom prst="rect">
            <a:avLst/>
          </a:prstGeom>
        </p:spPr>
      </p:pic>
      <p:pic>
        <p:nvPicPr>
          <p:cNvPr id="49" name="Γραφικό 48" descr="Βιβλία">
            <a:extLst>
              <a:ext uri="{FF2B5EF4-FFF2-40B4-BE49-F238E27FC236}">
                <a16:creationId xmlns:a16="http://schemas.microsoft.com/office/drawing/2014/main" xmlns="" id="{A3565C01-CA9A-4E93-BAB4-4E588592E387}"/>
              </a:ext>
            </a:extLst>
          </p:cNvPr>
          <p:cNvPicPr>
            <a:picLocks noChangeAspect="1"/>
          </p:cNvPicPr>
          <p:nvPr/>
        </p:nvPicPr>
        <p:blipFill>
          <a:blip r:embed="rId15">
            <a:extLst>
              <a:ext uri="{96DAC541-7B7A-43D3-8B79-37D633B846F1}">
                <asvg:svgBlip xmlns:asvg="http://schemas.microsoft.com/office/drawing/2016/SVG/main" xmlns="" r:embed="rId16"/>
              </a:ext>
            </a:extLst>
          </a:blip>
          <a:stretch>
            <a:fillRect/>
          </a:stretch>
        </p:blipFill>
        <p:spPr>
          <a:xfrm>
            <a:off x="2735442" y="2671727"/>
            <a:ext cx="914400" cy="914400"/>
          </a:xfrm>
          <a:prstGeom prst="rect">
            <a:avLst/>
          </a:prstGeom>
        </p:spPr>
      </p:pic>
      <p:pic>
        <p:nvPicPr>
          <p:cNvPr id="51" name="Γραφικό 50" descr="Χειραψία">
            <a:extLst>
              <a:ext uri="{FF2B5EF4-FFF2-40B4-BE49-F238E27FC236}">
                <a16:creationId xmlns:a16="http://schemas.microsoft.com/office/drawing/2014/main" xmlns="" id="{E623E530-0073-46C3-BCC9-B0DF55D85C28}"/>
              </a:ext>
            </a:extLst>
          </p:cNvPr>
          <p:cNvPicPr>
            <a:picLocks noChangeAspect="1"/>
          </p:cNvPicPr>
          <p:nvPr/>
        </p:nvPicPr>
        <p:blipFill>
          <a:blip r:embed="rId17">
            <a:extLst>
              <a:ext uri="{96DAC541-7B7A-43D3-8B79-37D633B846F1}">
                <asvg:svgBlip xmlns:asvg="http://schemas.microsoft.com/office/drawing/2016/SVG/main" xmlns="" r:embed="rId18"/>
              </a:ext>
            </a:extLst>
          </a:blip>
          <a:stretch>
            <a:fillRect/>
          </a:stretch>
        </p:blipFill>
        <p:spPr>
          <a:xfrm>
            <a:off x="6612643" y="2596869"/>
            <a:ext cx="914400" cy="914400"/>
          </a:xfrm>
          <a:prstGeom prst="rect">
            <a:avLst/>
          </a:prstGeom>
        </p:spPr>
      </p:pic>
      <p:pic>
        <p:nvPicPr>
          <p:cNvPr id="53" name="Γραφικό 52" descr="Ανοδική τάση">
            <a:extLst>
              <a:ext uri="{FF2B5EF4-FFF2-40B4-BE49-F238E27FC236}">
                <a16:creationId xmlns:a16="http://schemas.microsoft.com/office/drawing/2014/main" xmlns="" id="{54BE8D2A-31A5-47A9-8D7E-067A9D727D58}"/>
              </a:ext>
            </a:extLst>
          </p:cNvPr>
          <p:cNvPicPr>
            <a:picLocks noChangeAspect="1"/>
          </p:cNvPicPr>
          <p:nvPr/>
        </p:nvPicPr>
        <p:blipFill>
          <a:blip r:embed="rId19">
            <a:extLst>
              <a:ext uri="{96DAC541-7B7A-43D3-8B79-37D633B846F1}">
                <asvg:svgBlip xmlns:asvg="http://schemas.microsoft.com/office/drawing/2016/SVG/main" xmlns="" r:embed="rId20"/>
              </a:ext>
            </a:extLst>
          </a:blip>
          <a:stretch>
            <a:fillRect/>
          </a:stretch>
        </p:blipFill>
        <p:spPr>
          <a:xfrm>
            <a:off x="4662105" y="2671727"/>
            <a:ext cx="914400" cy="914400"/>
          </a:xfrm>
          <a:prstGeom prst="rect">
            <a:avLst/>
          </a:prstGeom>
        </p:spPr>
      </p:pic>
      <p:pic>
        <p:nvPicPr>
          <p:cNvPr id="55" name="Γραφικό 54" descr="Μολύβι">
            <a:extLst>
              <a:ext uri="{FF2B5EF4-FFF2-40B4-BE49-F238E27FC236}">
                <a16:creationId xmlns:a16="http://schemas.microsoft.com/office/drawing/2014/main" xmlns="" id="{D2E5E37D-1B2A-44A8-9DE7-3E315E5ED038}"/>
              </a:ext>
            </a:extLst>
          </p:cNvPr>
          <p:cNvPicPr>
            <a:picLocks noChangeAspect="1"/>
          </p:cNvPicPr>
          <p:nvPr/>
        </p:nvPicPr>
        <p:blipFill>
          <a:blip r:embed="rId21">
            <a:extLst>
              <a:ext uri="{96DAC541-7B7A-43D3-8B79-37D633B846F1}">
                <asvg:svgBlip xmlns:asvg="http://schemas.microsoft.com/office/drawing/2016/SVG/main" xmlns="" r:embed="rId22"/>
              </a:ext>
            </a:extLst>
          </a:blip>
          <a:stretch>
            <a:fillRect/>
          </a:stretch>
        </p:blipFill>
        <p:spPr>
          <a:xfrm>
            <a:off x="8560212" y="2626377"/>
            <a:ext cx="914400" cy="914400"/>
          </a:xfrm>
          <a:prstGeom prst="rect">
            <a:avLst/>
          </a:prstGeom>
        </p:spPr>
      </p:pic>
      <p:pic>
        <p:nvPicPr>
          <p:cNvPr id="57" name="Γραφικό 56" descr="Χρονόμετρο">
            <a:extLst>
              <a:ext uri="{FF2B5EF4-FFF2-40B4-BE49-F238E27FC236}">
                <a16:creationId xmlns:a16="http://schemas.microsoft.com/office/drawing/2014/main" xmlns="" id="{D8435625-388D-45EC-8483-EB15FEBFCC01}"/>
              </a:ext>
            </a:extLst>
          </p:cNvPr>
          <p:cNvPicPr>
            <a:picLocks noChangeAspect="1"/>
          </p:cNvPicPr>
          <p:nvPr/>
        </p:nvPicPr>
        <p:blipFill>
          <a:blip r:embed="rId23">
            <a:extLst>
              <a:ext uri="{96DAC541-7B7A-43D3-8B79-37D633B846F1}">
                <asvg:svgBlip xmlns:asvg="http://schemas.microsoft.com/office/drawing/2016/SVG/main" xmlns="" r:embed="rId24"/>
              </a:ext>
            </a:extLst>
          </a:blip>
          <a:stretch>
            <a:fillRect/>
          </a:stretch>
        </p:blipFill>
        <p:spPr>
          <a:xfrm>
            <a:off x="10496939" y="2683745"/>
            <a:ext cx="914400" cy="914400"/>
          </a:xfrm>
          <a:prstGeom prst="rect">
            <a:avLst/>
          </a:prstGeom>
        </p:spPr>
      </p:pic>
    </p:spTree>
    <p:extLst>
      <p:ext uri="{BB962C8B-B14F-4D97-AF65-F5344CB8AC3E}">
        <p14:creationId xmlns:p14="http://schemas.microsoft.com/office/powerpoint/2010/main" xmlns="" val="62896453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ctrTitle"/>
          </p:nvPr>
        </p:nvSpPr>
        <p:spPr>
          <a:xfrm>
            <a:off x="7189470" y="494665"/>
            <a:ext cx="4860290" cy="5522595"/>
          </a:xfrm>
        </p:spPr>
        <p:txBody>
          <a:bodyPr rtlCol="0"/>
          <a:lstStyle/>
          <a:p>
            <a:pPr algn="ctr"/>
            <a:r>
              <a:rPr lang="el-GR" sz="3000" dirty="0"/>
              <a:t>Το προσωπικό υποστήριξης</a:t>
            </a:r>
          </a:p>
        </p:txBody>
      </p:sp>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19</a:t>
            </a:fld>
            <a:endParaRPr lang="el-GR" dirty="0"/>
          </a:p>
        </p:txBody>
      </p:sp>
      <p:sp>
        <p:nvSpPr>
          <p:cNvPr id="5" name="Θέση υποσέλιδου 4"/>
          <p:cNvSpPr>
            <a:spLocks noGrp="1"/>
          </p:cNvSpPr>
          <p:nvPr>
            <p:ph type="ftr" sz="quarter" idx="12"/>
          </p:nvPr>
        </p:nvSpPr>
        <p:spPr/>
        <p:txBody>
          <a:bodyPr rtlCol="0"/>
          <a:lstStyle/>
          <a:p>
            <a:pPr rtl="0"/>
            <a:r>
              <a:rPr lang="el-GR" dirty="0"/>
              <a:t>Προσθέστε υποσέλιδο</a:t>
            </a:r>
          </a:p>
        </p:txBody>
      </p:sp>
      <p:pic>
        <p:nvPicPr>
          <p:cNvPr id="10" name="Θέση εικόνας 9" descr="Εικόνα παραθύρων κτιρίου"/>
          <p:cNvPicPr>
            <a:picLocks noGrp="1" noChangeAspect="1"/>
          </p:cNvPicPr>
          <p:nvPr>
            <p:ph type="pic" sz="quarter" idx="16"/>
          </p:nvPr>
        </p:nvPicPr>
        <p:blipFill>
          <a:blip r:embed="rId3"/>
          <a:stretch>
            <a:fillRect/>
          </a:stretch>
        </p:blipFill>
        <p:spPr>
          <a:xfrm>
            <a:off x="7460092" y="759605"/>
            <a:ext cx="1872000" cy="1872000"/>
          </a:xfrm>
        </p:spPr>
      </p:pic>
      <p:pic>
        <p:nvPicPr>
          <p:cNvPr id="12" name="Θέση εικόνας 11" descr="Κοντινή εικόνα εσωτερικού υλικού δόμησης"/>
          <p:cNvPicPr>
            <a:picLocks noGrp="1" noChangeAspect="1"/>
          </p:cNvPicPr>
          <p:nvPr>
            <p:ph type="pic" sz="quarter" idx="17"/>
          </p:nvPr>
        </p:nvPicPr>
        <p:blipFill>
          <a:blip r:embed="rId4"/>
          <a:srcRect l="162" r="162"/>
          <a:stretch>
            <a:fillRect/>
          </a:stretch>
        </p:blipFill>
        <p:spPr/>
      </p:pic>
      <p:sp>
        <p:nvSpPr>
          <p:cNvPr id="55" name="TextBox 37"/>
          <p:cNvSpPr txBox="1"/>
          <p:nvPr/>
        </p:nvSpPr>
        <p:spPr>
          <a:xfrm>
            <a:off x="9792957"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13" name="TextBox 37"/>
          <p:cNvSpPr txBox="1"/>
          <p:nvPr/>
        </p:nvSpPr>
        <p:spPr>
          <a:xfrm>
            <a:off x="7636435" y="2646254"/>
            <a:ext cx="1334106" cy="130556"/>
          </a:xfrm>
          <a:prstGeom prst="rect">
            <a:avLst/>
          </a:prstGeom>
          <a:solidFill>
            <a:schemeClr val="bg1"/>
          </a:solidFill>
        </p:spPr>
        <p:txBody>
          <a:bodyPr wrap="square" rtlCol="0">
            <a:spAutoFit/>
          </a:bodyPr>
          <a:lstStyle/>
          <a:p>
            <a:endParaRPr lang="el-GR" sz="800" dirty="0">
              <a:solidFill>
                <a:schemeClr val="bg1"/>
              </a:solidFill>
            </a:endParaRPr>
          </a:p>
        </p:txBody>
      </p:sp>
      <p:sp>
        <p:nvSpPr>
          <p:cNvPr id="14" name="Θέση κειμένου 5"/>
          <p:cNvSpPr txBox="1"/>
          <p:nvPr/>
        </p:nvSpPr>
        <p:spPr>
          <a:xfrm>
            <a:off x="844190" y="2509323"/>
            <a:ext cx="2017473" cy="360000"/>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sz="1600" b="1" dirty="0"/>
              <a:t>Την ανάληψη δραστηριοτήτων</a:t>
            </a:r>
          </a:p>
        </p:txBody>
      </p:sp>
      <p:sp>
        <p:nvSpPr>
          <p:cNvPr id="20" name="Θέση κειμένου 5"/>
          <p:cNvSpPr txBox="1"/>
          <p:nvPr/>
        </p:nvSpPr>
        <p:spPr>
          <a:xfrm>
            <a:off x="4156180" y="2509323"/>
            <a:ext cx="2436310" cy="360000"/>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sz="1600" b="1" dirty="0"/>
              <a:t>Την παροχή εξειδικευμένων υπηρεσιών</a:t>
            </a:r>
          </a:p>
        </p:txBody>
      </p:sp>
      <p:sp>
        <p:nvSpPr>
          <p:cNvPr id="26" name="Ορθογώνιο 6" descr="Πλαίσιο επισήμανσης."/>
          <p:cNvSpPr/>
          <p:nvPr/>
        </p:nvSpPr>
        <p:spPr>
          <a:xfrm rot="10800000" flipV="1">
            <a:off x="587627" y="2179087"/>
            <a:ext cx="2575774" cy="7726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solidFill>
                <a:schemeClr val="bg2">
                  <a:lumMod val="75000"/>
                </a:schemeClr>
              </a:solidFill>
            </a:endParaRPr>
          </a:p>
        </p:txBody>
      </p:sp>
      <p:sp>
        <p:nvSpPr>
          <p:cNvPr id="27" name="Ορθογώνιο 6" descr="Πλαίσιο επισήμανσης."/>
          <p:cNvSpPr/>
          <p:nvPr/>
        </p:nvSpPr>
        <p:spPr>
          <a:xfrm rot="10800000" flipV="1">
            <a:off x="4135054" y="2186568"/>
            <a:ext cx="2575774" cy="7726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solidFill>
                <a:schemeClr val="bg2">
                  <a:lumMod val="75000"/>
                </a:schemeClr>
              </a:solidFill>
            </a:endParaRPr>
          </a:p>
        </p:txBody>
      </p:sp>
      <p:sp>
        <p:nvSpPr>
          <p:cNvPr id="30" name="Text Placeholder 24"/>
          <p:cNvSpPr txBox="1"/>
          <p:nvPr/>
        </p:nvSpPr>
        <p:spPr>
          <a:xfrm>
            <a:off x="322996" y="3783325"/>
            <a:ext cx="6507285" cy="771525"/>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sz="1600" dirty="0"/>
              <a:t>που δεν έχουν άμεση αλλά επιβοηθητική σχέση με τη διαδικασία παραγωγής αγαθών ή / και υπηρεσιών</a:t>
            </a:r>
          </a:p>
          <a:p>
            <a:pPr algn="ctr"/>
            <a:endParaRPr lang="el-GR" sz="1600" dirty="0"/>
          </a:p>
          <a:p>
            <a:pPr algn="ctr"/>
            <a:endParaRPr lang="el-GR" sz="1600" dirty="0"/>
          </a:p>
          <a:p>
            <a:pPr algn="ctr"/>
            <a:r>
              <a:rPr lang="el-GR" sz="1600" dirty="0"/>
              <a:t> </a:t>
            </a:r>
          </a:p>
        </p:txBody>
      </p:sp>
      <p:sp>
        <p:nvSpPr>
          <p:cNvPr id="24" name="Θέση κειμένου 7"/>
          <p:cNvSpPr txBox="1"/>
          <p:nvPr/>
        </p:nvSpPr>
        <p:spPr>
          <a:xfrm>
            <a:off x="663528" y="759605"/>
            <a:ext cx="5826223" cy="462915"/>
          </a:xfrm>
          <a:prstGeom prst="rect">
            <a:avLst/>
          </a:prstGeom>
        </p:spPr>
        <p:txBody>
          <a:bodyPr vert="horz" lIns="0" tIns="0" rIns="0" bIns="0" rtlCol="0">
            <a:noAutofit/>
          </a:bodyPr>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sz="1600" dirty="0"/>
              <a:t>Το προσωπικό υποστήριξης έχει ως κύριο στόχο:</a:t>
            </a:r>
          </a:p>
        </p:txBody>
      </p:sp>
      <p:pic>
        <p:nvPicPr>
          <p:cNvPr id="6" name="Γραφικό 5" descr="Συνδετήρας">
            <a:extLst>
              <a:ext uri="{FF2B5EF4-FFF2-40B4-BE49-F238E27FC236}">
                <a16:creationId xmlns:a16="http://schemas.microsoft.com/office/drawing/2014/main" xmlns="" id="{9CAEB38C-F580-4406-834D-22C43AA4D04A}"/>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5092435" y="1480484"/>
            <a:ext cx="661009" cy="661009"/>
          </a:xfrm>
          <a:prstGeom prst="rect">
            <a:avLst/>
          </a:prstGeom>
        </p:spPr>
      </p:pic>
      <p:pic>
        <p:nvPicPr>
          <p:cNvPr id="9" name="Γραφικό 8" descr="Παζλ">
            <a:extLst>
              <a:ext uri="{FF2B5EF4-FFF2-40B4-BE49-F238E27FC236}">
                <a16:creationId xmlns:a16="http://schemas.microsoft.com/office/drawing/2014/main" xmlns="" id="{5733407F-35AC-43DC-8B03-B751015683A7}"/>
              </a:ext>
            </a:extLst>
          </p:cNvPr>
          <p:cNvPicPr>
            <a:picLocks noChangeAspect="1"/>
          </p:cNvPicPr>
          <p:nvPr/>
        </p:nvPicPr>
        <p:blipFill>
          <a:blip r:embed="rId7">
            <a:extLst>
              <a:ext uri="{96DAC541-7B7A-43D3-8B79-37D633B846F1}">
                <asvg:svgBlip xmlns:asvg="http://schemas.microsoft.com/office/drawing/2016/SVG/main" xmlns="" r:embed="rId8"/>
              </a:ext>
            </a:extLst>
          </a:blip>
          <a:stretch>
            <a:fillRect/>
          </a:stretch>
        </p:blipFill>
        <p:spPr>
          <a:xfrm>
            <a:off x="1545009" y="1480484"/>
            <a:ext cx="661008" cy="661008"/>
          </a:xfrm>
          <a:prstGeom prst="rect">
            <a:avLst/>
          </a:prstGeom>
        </p:spPr>
      </p:pic>
      <p:sp>
        <p:nvSpPr>
          <p:cNvPr id="11" name="Ορθογώνιο 10">
            <a:extLst>
              <a:ext uri="{FF2B5EF4-FFF2-40B4-BE49-F238E27FC236}">
                <a16:creationId xmlns:a16="http://schemas.microsoft.com/office/drawing/2014/main" xmlns="" id="{00BD816D-12C5-4A44-939A-69F4F2B45ED1}"/>
              </a:ext>
            </a:extLst>
          </p:cNvPr>
          <p:cNvSpPr/>
          <p:nvPr/>
        </p:nvSpPr>
        <p:spPr>
          <a:xfrm>
            <a:off x="363904" y="5070032"/>
            <a:ext cx="6507285" cy="830997"/>
          </a:xfrm>
          <a:prstGeom prst="rect">
            <a:avLst/>
          </a:prstGeom>
        </p:spPr>
        <p:txBody>
          <a:bodyPr wrap="square">
            <a:spAutoFit/>
          </a:bodyPr>
          <a:lstStyle/>
          <a:p>
            <a:pPr algn="ctr"/>
            <a:r>
              <a:rPr lang="el-GR" sz="1600" dirty="0">
                <a:solidFill>
                  <a:schemeClr val="tx1">
                    <a:lumMod val="75000"/>
                    <a:lumOff val="25000"/>
                  </a:schemeClr>
                </a:solidFill>
              </a:rPr>
              <a:t>και οι οποίες συνήθως λαμβάνουν χώρα στα σύνορα της οργάνωσης με το εξωτερικό περιβάλλον της (για παράδειγμα το τμήμα υποδοχής, νομικών υπηρεσιών, δημόσιων σχέσεων, κ.λπ.)</a:t>
            </a:r>
          </a:p>
        </p:txBody>
      </p:sp>
      <p:pic>
        <p:nvPicPr>
          <p:cNvPr id="17" name="Γραφικό 16" descr="Βέλος: Περιστροφή δεξιά">
            <a:extLst>
              <a:ext uri="{FF2B5EF4-FFF2-40B4-BE49-F238E27FC236}">
                <a16:creationId xmlns:a16="http://schemas.microsoft.com/office/drawing/2014/main" xmlns="" id="{70846986-EE26-42C8-B4AB-92E53F4A95F2}"/>
              </a:ext>
            </a:extLst>
          </p:cNvPr>
          <p:cNvPicPr>
            <a:picLocks noChangeAspect="1"/>
          </p:cNvPicPr>
          <p:nvPr/>
        </p:nvPicPr>
        <p:blipFill>
          <a:blip r:embed="rId9">
            <a:extLst>
              <a:ext uri="{96DAC541-7B7A-43D3-8B79-37D633B846F1}">
                <asvg:svgBlip xmlns:asvg="http://schemas.microsoft.com/office/drawing/2016/SVG/main" xmlns="" r:embed="rId10"/>
              </a:ext>
            </a:extLst>
          </a:blip>
          <a:stretch>
            <a:fillRect/>
          </a:stretch>
        </p:blipFill>
        <p:spPr>
          <a:xfrm>
            <a:off x="3246031" y="4396293"/>
            <a:ext cx="661213" cy="661213"/>
          </a:xfrm>
          <a:prstGeom prst="rect">
            <a:avLst/>
          </a:prstGeom>
        </p:spPr>
      </p:pic>
      <p:pic>
        <p:nvPicPr>
          <p:cNvPr id="1030" name="Picture 6" descr="Î£ÏÎµÏÎ¹ÎºÎ® ÎµÎ¹ÎºÏÎ½Î±">
            <a:extLst>
              <a:ext uri="{FF2B5EF4-FFF2-40B4-BE49-F238E27FC236}">
                <a16:creationId xmlns:a16="http://schemas.microsoft.com/office/drawing/2014/main" xmlns="" id="{FE8784A5-8F8C-45A1-933C-56CFB8E514DD}"/>
              </a:ext>
            </a:extLst>
          </p:cNvPr>
          <p:cNvPicPr>
            <a:picLocks noChangeAspect="1" noChangeArrowheads="1"/>
          </p:cNvPicPr>
          <p:nvPr/>
        </p:nvPicPr>
        <p:blipFill>
          <a:blip r:embed="rId11">
            <a:grayscl/>
            <a:extLst>
              <a:ext uri="{28A0092B-C50C-407E-A947-70E740481C1C}">
                <a14:useLocalDpi xmlns:a14="http://schemas.microsoft.com/office/drawing/2010/main" xmlns="" val="0"/>
              </a:ext>
            </a:extLst>
          </a:blip>
          <a:srcRect/>
          <a:stretch>
            <a:fillRect/>
          </a:stretch>
        </p:blipFill>
        <p:spPr bwMode="auto">
          <a:xfrm>
            <a:off x="7385932" y="759604"/>
            <a:ext cx="4472731" cy="266939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42426690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Θέση εικόνας 39" descr="Κοντινό τριγωνικό σχέδιο δόμησης"/>
          <p:cNvPicPr>
            <a:picLocks noGrp="1" noChangeAspect="1"/>
          </p:cNvPicPr>
          <p:nvPr>
            <p:ph type="pic" sz="quarter" idx="13"/>
          </p:nvPr>
        </p:nvPicPr>
        <p:blipFill>
          <a:blip r:embed="rId3" cstate="screen"/>
          <a:srcRect/>
          <a:stretch>
            <a:fillRect/>
          </a:stretch>
        </p:blipFill>
        <p:spPr>
          <a:xfrm>
            <a:off x="-13648" y="12526"/>
            <a:ext cx="12192000" cy="6778800"/>
          </a:xfrm>
        </p:spPr>
      </p:pic>
      <p:sp>
        <p:nvSpPr>
          <p:cNvPr id="22" name="Τίτλος 21"/>
          <p:cNvSpPr>
            <a:spLocks noGrp="1"/>
          </p:cNvSpPr>
          <p:nvPr>
            <p:ph type="ctrTitle"/>
          </p:nvPr>
        </p:nvSpPr>
        <p:spPr/>
        <p:txBody>
          <a:bodyPr rtlCol="0"/>
          <a:lstStyle/>
          <a:p>
            <a:pPr algn="ctr" rtl="0"/>
            <a:r>
              <a:rPr lang="el-GR" dirty="0"/>
              <a:t>Κεφάλαιο </a:t>
            </a:r>
            <a:r>
              <a:rPr lang="en-US" dirty="0"/>
              <a:t>6</a:t>
            </a:r>
            <a:r>
              <a:rPr lang="el-GR" dirty="0"/>
              <a:t>ο</a:t>
            </a:r>
            <a:br>
              <a:rPr lang="el-GR" dirty="0"/>
            </a:br>
            <a:endParaRPr lang="el-GR" dirty="0"/>
          </a:p>
        </p:txBody>
      </p:sp>
      <p:sp>
        <p:nvSpPr>
          <p:cNvPr id="23" name="Υπότιτλος 22"/>
          <p:cNvSpPr>
            <a:spLocks noGrp="1"/>
          </p:cNvSpPr>
          <p:nvPr>
            <p:ph type="subTitle" idx="1"/>
          </p:nvPr>
        </p:nvSpPr>
        <p:spPr>
          <a:xfrm>
            <a:off x="524462" y="4824858"/>
            <a:ext cx="3932788" cy="1326817"/>
          </a:xfrm>
        </p:spPr>
        <p:txBody>
          <a:bodyPr rtlCol="0"/>
          <a:lstStyle/>
          <a:p>
            <a:pPr algn="ctr"/>
            <a:r>
              <a:rPr lang="el-GR" sz="2400" dirty="0" err="1"/>
              <a:t>Οργανωσιακός</a:t>
            </a:r>
            <a:r>
              <a:rPr lang="el-GR" sz="2400" dirty="0"/>
              <a:t> Συντονισμός &amp; Τυπολογία Οργανωτικών Μορφών</a:t>
            </a:r>
          </a:p>
        </p:txBody>
      </p:sp>
      <p:sp>
        <p:nvSpPr>
          <p:cNvPr id="7" name="Ορθογώνιο 6" descr="Διαχωριστική γραμμή κάτω εικόνας"/>
          <p:cNvSpPr/>
          <p:nvPr/>
        </p:nvSpPr>
        <p:spPr>
          <a:xfrm>
            <a:off x="408650" y="3386488"/>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17" name="Ορθογώνιο 6" descr="Διαχωριστική γραμμή επάνω εικόνας"/>
          <p:cNvSpPr/>
          <p:nvPr/>
        </p:nvSpPr>
        <p:spPr>
          <a:xfrm flipV="1">
            <a:off x="408650" y="404285"/>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pic>
        <p:nvPicPr>
          <p:cNvPr id="9" name="Picture 6" descr="ÎÏÎ¿ÏÎ­Î»ÎµÏÎ¼Î± ÎµÎ¹ÎºÏÎ½Î±Ï Î³Î¹Î± company black white images">
            <a:extLst>
              <a:ext uri="{FF2B5EF4-FFF2-40B4-BE49-F238E27FC236}">
                <a16:creationId xmlns:a16="http://schemas.microsoft.com/office/drawing/2014/main" xmlns="" id="{18F77CD2-3CD2-42B6-AC25-86983611D38B}"/>
              </a:ext>
            </a:extLst>
          </p:cNvPr>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615004" y="533117"/>
            <a:ext cx="3875964" cy="2906973"/>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Θέση υποσέλιδου 2"/>
          <p:cNvSpPr>
            <a:spLocks noGrp="1"/>
          </p:cNvSpPr>
          <p:nvPr>
            <p:ph type="ftr" sz="quarter" idx="10"/>
          </p:nvPr>
        </p:nvSpPr>
        <p:spPr>
          <a:xfrm>
            <a:off x="6330320" y="7064776"/>
            <a:ext cx="4114800" cy="206104"/>
          </a:xfrm>
        </p:spPr>
        <p:txBody>
          <a:bodyPr rtlCol="0"/>
          <a:lstStyle/>
          <a:p>
            <a:pPr rtl="0"/>
            <a:r>
              <a:rPr lang="el-GR" dirty="0"/>
              <a:t>Προσθέστε υποσέλιδο</a:t>
            </a:r>
          </a:p>
        </p:txBody>
      </p:sp>
      <p:sp>
        <p:nvSpPr>
          <p:cNvPr id="4" name="Θέση αριθμού διαφάνειας 3"/>
          <p:cNvSpPr>
            <a:spLocks noGrp="1"/>
          </p:cNvSpPr>
          <p:nvPr>
            <p:ph type="sldNum" sz="quarter" idx="11"/>
          </p:nvPr>
        </p:nvSpPr>
        <p:spPr>
          <a:xfrm>
            <a:off x="11403513" y="6211193"/>
            <a:ext cx="537262" cy="365125"/>
          </a:xfrm>
        </p:spPr>
        <p:txBody>
          <a:bodyPr rtlCol="0"/>
          <a:lstStyle/>
          <a:p>
            <a:pPr rtl="0"/>
            <a:fld id="{19B51A1E-902D-48AF-9020-955120F399B6}" type="slidenum">
              <a:rPr lang="el-GR" smtClean="0"/>
              <a:pPr rtl="0"/>
              <a:t>20</a:t>
            </a:fld>
            <a:endParaRPr lang="el-GR" dirty="0"/>
          </a:p>
        </p:txBody>
      </p:sp>
      <p:sp>
        <p:nvSpPr>
          <p:cNvPr id="20" name="Τίτλος 1">
            <a:extLst>
              <a:ext uri="{FF2B5EF4-FFF2-40B4-BE49-F238E27FC236}">
                <a16:creationId xmlns:a16="http://schemas.microsoft.com/office/drawing/2014/main" xmlns="" id="{19D152FE-2709-4C36-B0C6-7B00B156B758}"/>
              </a:ext>
            </a:extLst>
          </p:cNvPr>
          <p:cNvSpPr txBox="1">
            <a:spLocks/>
          </p:cNvSpPr>
          <p:nvPr/>
        </p:nvSpPr>
        <p:spPr>
          <a:xfrm>
            <a:off x="5858006" y="1059995"/>
            <a:ext cx="5712087" cy="432000"/>
          </a:xfrm>
          <a:prstGeom prst="rect">
            <a:avLst/>
          </a:prstGeom>
        </p:spPr>
        <p:txBody>
          <a:bodyPr vert="horz" lIns="0" tIns="0" rIns="0" bIns="0" rtlCol="0" anchor="ctr">
            <a:noAutofit/>
          </a:bodyPr>
          <a:lstStyle>
            <a:lvl1pPr algn="l" defTabSz="914400" rtl="0" eaLnBrk="1" latinLnBrk="0" hangingPunct="1">
              <a:lnSpc>
                <a:spcPct val="90000"/>
              </a:lnSpc>
              <a:spcBef>
                <a:spcPct val="0"/>
              </a:spcBef>
              <a:buNone/>
              <a:defRPr sz="3200" kern="1200" spc="-100" baseline="0">
                <a:solidFill>
                  <a:schemeClr val="tx1">
                    <a:lumMod val="75000"/>
                    <a:lumOff val="25000"/>
                  </a:schemeClr>
                </a:solidFill>
                <a:latin typeface="+mj-lt"/>
                <a:ea typeface="+mj-ea"/>
                <a:cs typeface="+mj-cs"/>
              </a:defRPr>
            </a:lvl1pPr>
          </a:lstStyle>
          <a:p>
            <a:pPr algn="ctr"/>
            <a:r>
              <a:rPr lang="el-GR" sz="2800" dirty="0"/>
              <a:t>Το προσωπικό υποστήριξης</a:t>
            </a:r>
          </a:p>
        </p:txBody>
      </p:sp>
      <p:sp>
        <p:nvSpPr>
          <p:cNvPr id="24" name="TextBox 37">
            <a:extLst>
              <a:ext uri="{FF2B5EF4-FFF2-40B4-BE49-F238E27FC236}">
                <a16:creationId xmlns:a16="http://schemas.microsoft.com/office/drawing/2014/main" xmlns="" id="{1EB0FF8A-FBF7-4004-9500-616AB8F40F3D}"/>
              </a:ext>
            </a:extLst>
          </p:cNvPr>
          <p:cNvSpPr txBox="1"/>
          <p:nvPr/>
        </p:nvSpPr>
        <p:spPr>
          <a:xfrm>
            <a:off x="9792957"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27" name="Θέση περιεχομένου 5">
            <a:extLst>
              <a:ext uri="{FF2B5EF4-FFF2-40B4-BE49-F238E27FC236}">
                <a16:creationId xmlns:a16="http://schemas.microsoft.com/office/drawing/2014/main" xmlns="" id="{D4451C62-9D1D-4EBA-A65C-4CA278E21BFB}"/>
              </a:ext>
            </a:extLst>
          </p:cNvPr>
          <p:cNvSpPr txBox="1">
            <a:spLocks/>
          </p:cNvSpPr>
          <p:nvPr/>
        </p:nvSpPr>
        <p:spPr>
          <a:xfrm>
            <a:off x="6160427" y="2953240"/>
            <a:ext cx="5583231" cy="2328141"/>
          </a:xfrm>
          <a:prstGeom prst="rect">
            <a:avLst/>
          </a:prstGeom>
        </p:spPr>
        <p:txBody>
          <a:bodyPr vert="horz" lIns="0" tIns="0" rIns="0" bIns="0" rtlCol="0">
            <a:noAutofit/>
          </a:bodyPr>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l-GR" dirty="0"/>
              <a:t>Οι λειτουργίες του προσωπικού υποστήριξης - που αποτελείται από ειδικευμένες και συχνά πολυάριθμες μονάδες – συμβάλλουν:</a:t>
            </a:r>
          </a:p>
          <a:p>
            <a:endParaRPr lang="el-GR" dirty="0"/>
          </a:p>
          <a:p>
            <a:r>
              <a:rPr lang="el-GR" dirty="0">
                <a:solidFill>
                  <a:schemeClr val="accent1"/>
                </a:solidFill>
              </a:rPr>
              <a:t>(α)</a:t>
            </a:r>
            <a:r>
              <a:rPr lang="el-GR" dirty="0"/>
              <a:t> αφενός μεν στην διαχείριση των συστημάτων εφοδιασμού και στην αναπαραγωγή των δραστηριοτήτων της οργάνωσης</a:t>
            </a:r>
          </a:p>
          <a:p>
            <a:endParaRPr lang="el-GR" dirty="0"/>
          </a:p>
          <a:p>
            <a:r>
              <a:rPr lang="el-GR" dirty="0">
                <a:solidFill>
                  <a:schemeClr val="accent1"/>
                </a:solidFill>
              </a:rPr>
              <a:t>(β) </a:t>
            </a:r>
            <a:r>
              <a:rPr lang="el-GR" dirty="0"/>
              <a:t>αφετέρου δε στη μείωση της αβεβαιότητας</a:t>
            </a:r>
          </a:p>
          <a:p>
            <a:endParaRPr lang="el-GR" dirty="0"/>
          </a:p>
          <a:p>
            <a:endParaRPr lang="el-GR" dirty="0"/>
          </a:p>
          <a:p>
            <a:endParaRPr lang="el-GR" dirty="0"/>
          </a:p>
          <a:p>
            <a:endParaRPr lang="el-GR" dirty="0"/>
          </a:p>
          <a:p>
            <a:endParaRPr lang="el-GR" dirty="0"/>
          </a:p>
          <a:p>
            <a:endParaRPr lang="el-GR" dirty="0"/>
          </a:p>
          <a:p>
            <a:endParaRPr lang="el-GR" dirty="0"/>
          </a:p>
          <a:p>
            <a:endParaRPr lang="el-GR" dirty="0"/>
          </a:p>
          <a:p>
            <a:endParaRPr lang="el-GR" dirty="0"/>
          </a:p>
        </p:txBody>
      </p:sp>
      <p:sp>
        <p:nvSpPr>
          <p:cNvPr id="8" name="Ορθογώνιο 7">
            <a:extLst>
              <a:ext uri="{FF2B5EF4-FFF2-40B4-BE49-F238E27FC236}">
                <a16:creationId xmlns:a16="http://schemas.microsoft.com/office/drawing/2014/main" xmlns="" id="{23D22119-9590-4A28-A1F7-CF4CF604822D}"/>
              </a:ext>
            </a:extLst>
          </p:cNvPr>
          <p:cNvSpPr/>
          <p:nvPr/>
        </p:nvSpPr>
        <p:spPr>
          <a:xfrm>
            <a:off x="6342944" y="1606072"/>
            <a:ext cx="4742210" cy="369332"/>
          </a:xfrm>
          <a:prstGeom prst="rect">
            <a:avLst/>
          </a:prstGeom>
        </p:spPr>
        <p:txBody>
          <a:bodyPr wrap="square">
            <a:spAutoFit/>
          </a:bodyPr>
          <a:lstStyle/>
          <a:p>
            <a:pPr algn="ctr"/>
            <a:r>
              <a:rPr lang="el-GR" dirty="0">
                <a:solidFill>
                  <a:schemeClr val="tx1">
                    <a:lumMod val="75000"/>
                    <a:lumOff val="25000"/>
                  </a:schemeClr>
                </a:solidFill>
              </a:rPr>
              <a:t>Μέρος Δεύτερο</a:t>
            </a:r>
          </a:p>
        </p:txBody>
      </p:sp>
      <p:pic>
        <p:nvPicPr>
          <p:cNvPr id="3076" name="Picture 4" descr="Î£ÏÎµÏÎ¹ÎºÎ® ÎµÎ¹ÎºÏÎ½Î±">
            <a:extLst>
              <a:ext uri="{FF2B5EF4-FFF2-40B4-BE49-F238E27FC236}">
                <a16:creationId xmlns:a16="http://schemas.microsoft.com/office/drawing/2014/main" xmlns="" id="{9CA8FD08-FEA4-4D44-8E56-0D4365B5DA91}"/>
              </a:ext>
            </a:extLst>
          </p:cNvPr>
          <p:cNvPicPr>
            <a:picLocks noChangeAspect="1" noChangeArrowheads="1"/>
          </p:cNvPicPr>
          <p:nvPr/>
        </p:nvPicPr>
        <p:blipFill>
          <a:blip r:embed="rId3">
            <a:grayscl/>
            <a:extLst>
              <a:ext uri="{28A0092B-C50C-407E-A947-70E740481C1C}">
                <a14:useLocalDpi xmlns:a14="http://schemas.microsoft.com/office/drawing/2010/main" xmlns="" val="0"/>
              </a:ext>
            </a:extLst>
          </a:blip>
          <a:srcRect/>
          <a:stretch>
            <a:fillRect/>
          </a:stretch>
        </p:blipFill>
        <p:spPr bwMode="auto">
          <a:xfrm>
            <a:off x="251225" y="134655"/>
            <a:ext cx="4859394" cy="6504293"/>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5693946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2" descr="Î£ÏÎµÏÎ¹ÎºÎ® ÎµÎ¹ÎºÏÎ½Î±">
            <a:extLst>
              <a:ext uri="{FF2B5EF4-FFF2-40B4-BE49-F238E27FC236}">
                <a16:creationId xmlns:a16="http://schemas.microsoft.com/office/drawing/2014/main" xmlns="" id="{F64416F6-CEA8-42EE-A868-32B6CB637CBF}"/>
              </a:ext>
            </a:extLst>
          </p:cNvPr>
          <p:cNvPicPr>
            <a:picLocks noChangeAspect="1" noChangeArrowheads="1"/>
          </p:cNvPicPr>
          <p:nvPr/>
        </p:nvPicPr>
        <p:blipFill>
          <a:blip r:embed="rId3">
            <a:extLst>
              <a:ext uri="{BEBA8EAE-BF5A-486C-A8C5-ECC9F3942E4B}">
                <a14:imgProps xmlns:a14="http://schemas.microsoft.com/office/drawing/2010/main" xmlns="">
                  <a14:imgLayer r:embed="rId4">
                    <a14:imgEffect>
                      <a14:colorTemperature colorTemp="11200"/>
                    </a14:imgEffect>
                    <a14:imgEffect>
                      <a14:saturation sat="0"/>
                    </a14:imgEffect>
                  </a14:imgLayer>
                </a14:imgProps>
              </a:ext>
              <a:ext uri="{28A0092B-C50C-407E-A947-70E740481C1C}">
                <a14:useLocalDpi xmlns:a14="http://schemas.microsoft.com/office/drawing/2010/main" xmlns="" val="0"/>
              </a:ext>
            </a:extLst>
          </a:blip>
          <a:srcRect/>
          <a:stretch>
            <a:fillRect/>
          </a:stretch>
        </p:blipFill>
        <p:spPr bwMode="auto">
          <a:xfrm>
            <a:off x="-41474" y="-1"/>
            <a:ext cx="12233474" cy="6047769"/>
          </a:xfrm>
          <a:prstGeom prst="rect">
            <a:avLst/>
          </a:prstGeom>
          <a:noFill/>
          <a:extLst>
            <a:ext uri="{909E8E84-426E-40DD-AFC4-6F175D3DCCD1}">
              <a14:hiddenFill xmlns:a14="http://schemas.microsoft.com/office/drawing/2010/main" xmlns="">
                <a:solidFill>
                  <a:srgbClr val="FFFFFF"/>
                </a:solidFill>
              </a14:hiddenFill>
            </a:ext>
          </a:extLst>
        </p:spPr>
      </p:pic>
      <p:sp>
        <p:nvSpPr>
          <p:cNvPr id="3" name="Τίτλος 2"/>
          <p:cNvSpPr>
            <a:spLocks noGrp="1"/>
          </p:cNvSpPr>
          <p:nvPr>
            <p:ph type="ctrTitle"/>
          </p:nvPr>
        </p:nvSpPr>
        <p:spPr>
          <a:xfrm>
            <a:off x="7189200" y="163897"/>
            <a:ext cx="4860000" cy="5724000"/>
          </a:xfrm>
        </p:spPr>
        <p:txBody>
          <a:bodyPr rtlCol="0"/>
          <a:lstStyle/>
          <a:p>
            <a:pPr algn="ctr"/>
            <a:r>
              <a:rPr lang="el-GR" sz="2800" dirty="0"/>
              <a:t>Οι Συντονιστικοί Μηχανισμοί στις Οργανώσεις</a:t>
            </a:r>
            <a:endParaRPr lang="el-GR" sz="4000" dirty="0"/>
          </a:p>
        </p:txBody>
      </p:sp>
      <p:sp>
        <p:nvSpPr>
          <p:cNvPr id="9" name="Ορθογώνιο 6" descr="Διαχωριστική γραμμή επισήμανσης"/>
          <p:cNvSpPr/>
          <p:nvPr/>
        </p:nvSpPr>
        <p:spPr>
          <a:xfrm flipV="1">
            <a:off x="7453850" y="404285"/>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8" name="Ορθογώνιο 6" descr="Διαχωριστικό επισήμανσης κάτω εικόνας"/>
          <p:cNvSpPr/>
          <p:nvPr/>
        </p:nvSpPr>
        <p:spPr>
          <a:xfrm>
            <a:off x="7453850" y="2814319"/>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6" name="Θέση υποσέλιδου 5"/>
          <p:cNvSpPr>
            <a:spLocks noGrp="1"/>
          </p:cNvSpPr>
          <p:nvPr>
            <p:ph type="ftr" sz="quarter" idx="12"/>
          </p:nvPr>
        </p:nvSpPr>
        <p:spPr/>
        <p:txBody>
          <a:bodyPr rtlCol="0"/>
          <a:lstStyle/>
          <a:p>
            <a:pPr rtl="0"/>
            <a:r>
              <a:rPr lang="el-GR" dirty="0"/>
              <a:t>Προσθέστε υποσέλιδο</a:t>
            </a:r>
          </a:p>
        </p:txBody>
      </p:sp>
      <p:sp>
        <p:nvSpPr>
          <p:cNvPr id="5" name="Θέση αριθμού διαφάνειας 4"/>
          <p:cNvSpPr>
            <a:spLocks noGrp="1"/>
          </p:cNvSpPr>
          <p:nvPr>
            <p:ph type="sldNum" sz="quarter" idx="11"/>
          </p:nvPr>
        </p:nvSpPr>
        <p:spPr/>
        <p:txBody>
          <a:bodyPr rtlCol="0"/>
          <a:lstStyle/>
          <a:p>
            <a:pPr rtl="0"/>
            <a:fld id="{19B51A1E-902D-48AF-9020-955120F399B6}" type="slidenum">
              <a:rPr lang="el-GR" smtClean="0"/>
              <a:pPr rtl="0"/>
              <a:t>21</a:t>
            </a:fld>
            <a:endParaRPr lang="el-GR" dirty="0"/>
          </a:p>
        </p:txBody>
      </p:sp>
      <p:sp>
        <p:nvSpPr>
          <p:cNvPr id="12" name="TextBox 11">
            <a:extLst>
              <a:ext uri="{FF2B5EF4-FFF2-40B4-BE49-F238E27FC236}">
                <a16:creationId xmlns:a16="http://schemas.microsoft.com/office/drawing/2014/main" xmlns="" id="{0D03C653-34F3-4F70-A680-178DA2BD022D}"/>
              </a:ext>
            </a:extLst>
          </p:cNvPr>
          <p:cNvSpPr txBox="1"/>
          <p:nvPr/>
        </p:nvSpPr>
        <p:spPr>
          <a:xfrm>
            <a:off x="9551774" y="6073017"/>
            <a:ext cx="1653002"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4" name="Θέση εικόνας 3">
            <a:extLst>
              <a:ext uri="{FF2B5EF4-FFF2-40B4-BE49-F238E27FC236}">
                <a16:creationId xmlns:a16="http://schemas.microsoft.com/office/drawing/2014/main" xmlns="" id="{D7DFC7B3-A821-4293-A9C2-1EC0D4DAFE58}"/>
              </a:ext>
            </a:extLst>
          </p:cNvPr>
          <p:cNvSpPr>
            <a:spLocks noGrp="1"/>
          </p:cNvSpPr>
          <p:nvPr>
            <p:ph type="pic" sz="quarter" idx="14"/>
          </p:nvPr>
        </p:nvSpPr>
        <p:spPr/>
      </p:sp>
      <p:pic>
        <p:nvPicPr>
          <p:cNvPr id="11" name="Picture 2" descr="Î£ÏÎµÏÎ¹ÎºÎ® ÎµÎ¹ÎºÏÎ½Î±">
            <a:extLst>
              <a:ext uri="{FF2B5EF4-FFF2-40B4-BE49-F238E27FC236}">
                <a16:creationId xmlns:a16="http://schemas.microsoft.com/office/drawing/2014/main" xmlns="" id="{8D872A28-40BF-4E30-862D-A69CFC0F1194}"/>
              </a:ext>
            </a:extLst>
          </p:cNvPr>
          <p:cNvPicPr>
            <a:picLocks noChangeAspect="1" noChangeArrowheads="1"/>
          </p:cNvPicPr>
          <p:nvPr/>
        </p:nvPicPr>
        <p:blipFill>
          <a:blip r:embed="rId5">
            <a:grayscl/>
            <a:extLst>
              <a:ext uri="{28A0092B-C50C-407E-A947-70E740481C1C}">
                <a14:useLocalDpi xmlns:a14="http://schemas.microsoft.com/office/drawing/2010/main" xmlns="" val="0"/>
              </a:ext>
            </a:extLst>
          </a:blip>
          <a:srcRect/>
          <a:stretch>
            <a:fillRect/>
          </a:stretch>
        </p:blipFill>
        <p:spPr bwMode="auto">
          <a:xfrm>
            <a:off x="7603195" y="513576"/>
            <a:ext cx="4032010" cy="237388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32505618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ctrTitle"/>
          </p:nvPr>
        </p:nvSpPr>
        <p:spPr>
          <a:xfrm>
            <a:off x="7180779" y="479354"/>
            <a:ext cx="4860290" cy="5522595"/>
          </a:xfrm>
        </p:spPr>
        <p:txBody>
          <a:bodyPr rtlCol="0"/>
          <a:lstStyle/>
          <a:p>
            <a:pPr algn="ctr"/>
            <a:r>
              <a:rPr lang="el-GR" sz="3200" dirty="0"/>
              <a:t>Ορισμός Δομής μιας Οργάνωσης</a:t>
            </a:r>
            <a:endParaRPr lang="el-GR" altLang="en-US" sz="3200" b="1" dirty="0"/>
          </a:p>
        </p:txBody>
      </p:sp>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22</a:t>
            </a:fld>
            <a:endParaRPr lang="el-GR" dirty="0"/>
          </a:p>
        </p:txBody>
      </p:sp>
      <p:sp>
        <p:nvSpPr>
          <p:cNvPr id="5" name="Θέση υποσέλιδου 4"/>
          <p:cNvSpPr>
            <a:spLocks noGrp="1"/>
          </p:cNvSpPr>
          <p:nvPr>
            <p:ph type="ftr" sz="quarter" idx="12"/>
          </p:nvPr>
        </p:nvSpPr>
        <p:spPr/>
        <p:txBody>
          <a:bodyPr rtlCol="0"/>
          <a:lstStyle/>
          <a:p>
            <a:pPr rtl="0"/>
            <a:r>
              <a:rPr lang="el-GR" dirty="0"/>
              <a:t>Προσθέστε υποσέλιδο</a:t>
            </a:r>
          </a:p>
        </p:txBody>
      </p:sp>
      <p:sp>
        <p:nvSpPr>
          <p:cNvPr id="55" name="TextBox 37"/>
          <p:cNvSpPr txBox="1"/>
          <p:nvPr/>
        </p:nvSpPr>
        <p:spPr>
          <a:xfrm>
            <a:off x="9792957"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13" name="TextBox 37"/>
          <p:cNvSpPr txBox="1"/>
          <p:nvPr/>
        </p:nvSpPr>
        <p:spPr>
          <a:xfrm>
            <a:off x="7636435" y="2646254"/>
            <a:ext cx="1334106" cy="130556"/>
          </a:xfrm>
          <a:prstGeom prst="rect">
            <a:avLst/>
          </a:prstGeom>
          <a:solidFill>
            <a:schemeClr val="bg1"/>
          </a:solidFill>
        </p:spPr>
        <p:txBody>
          <a:bodyPr wrap="square" rtlCol="0">
            <a:spAutoFit/>
          </a:bodyPr>
          <a:lstStyle/>
          <a:p>
            <a:endParaRPr lang="el-GR" sz="800" dirty="0">
              <a:solidFill>
                <a:schemeClr val="bg1"/>
              </a:solidFill>
            </a:endParaRPr>
          </a:p>
        </p:txBody>
      </p:sp>
      <p:sp>
        <p:nvSpPr>
          <p:cNvPr id="30" name="Text Placeholder 24"/>
          <p:cNvSpPr txBox="1"/>
          <p:nvPr/>
        </p:nvSpPr>
        <p:spPr>
          <a:xfrm>
            <a:off x="529482" y="4626936"/>
            <a:ext cx="6507285" cy="1160087"/>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buFont typeface="Courier New" panose="02070309020205020404" pitchFamily="49" charset="0"/>
              <a:buChar char="o"/>
            </a:pPr>
            <a:r>
              <a:rPr lang="el-GR" sz="1600" dirty="0"/>
              <a:t>Οι </a:t>
            </a:r>
            <a:r>
              <a:rPr lang="el-GR" sz="1600" b="1" dirty="0"/>
              <a:t>συντονιστικοί μηχανισμοί </a:t>
            </a:r>
            <a:r>
              <a:rPr lang="el-GR" sz="1600" dirty="0"/>
              <a:t>αποτελούν τα μέσα δια των οποίων οι οργανώσεις συντονίζουν την εργασία τους, άρα θα πρέπει να θεωρούνται ως </a:t>
            </a:r>
            <a:r>
              <a:rPr lang="el-GR" sz="1600" b="1" dirty="0"/>
              <a:t>θεμελιώδη στοιχεία της δομής</a:t>
            </a:r>
          </a:p>
          <a:p>
            <a:pPr marL="285750" indent="-285750">
              <a:buFont typeface="Courier New" panose="02070309020205020404" pitchFamily="49" charset="0"/>
              <a:buChar char="o"/>
            </a:pPr>
            <a:endParaRPr lang="el-GR" sz="1600" dirty="0"/>
          </a:p>
        </p:txBody>
      </p:sp>
      <p:pic>
        <p:nvPicPr>
          <p:cNvPr id="1026" name="Picture 2" descr="ÎÏÎ¿ÏÎ­Î»ÎµÏÎ¼Î± ÎµÎ¹ÎºÏÎ½Î±Ï Î³Î¹Î± EXECUTIVES IMAGES">
            <a:extLst>
              <a:ext uri="{FF2B5EF4-FFF2-40B4-BE49-F238E27FC236}">
                <a16:creationId xmlns:a16="http://schemas.microsoft.com/office/drawing/2014/main" xmlns="" id="{0A81DE0B-20D7-4CE2-80C7-60E04B5B932C}"/>
              </a:ext>
            </a:extLst>
          </p:cNvPr>
          <p:cNvPicPr>
            <a:picLocks noChangeAspect="1" noChangeArrowheads="1"/>
          </p:cNvPicPr>
          <p:nvPr/>
        </p:nvPicPr>
        <p:blipFill>
          <a:blip r:embed="rId3">
            <a:grayscl/>
            <a:extLst>
              <a:ext uri="{28A0092B-C50C-407E-A947-70E740481C1C}">
                <a14:useLocalDpi xmlns:a14="http://schemas.microsoft.com/office/drawing/2010/main" xmlns="" val="0"/>
              </a:ext>
            </a:extLst>
          </a:blip>
          <a:srcRect/>
          <a:stretch>
            <a:fillRect/>
          </a:stretch>
        </p:blipFill>
        <p:spPr bwMode="auto">
          <a:xfrm>
            <a:off x="7571455" y="799440"/>
            <a:ext cx="4078937" cy="2277925"/>
          </a:xfrm>
          <a:prstGeom prst="rect">
            <a:avLst/>
          </a:prstGeom>
          <a:noFill/>
          <a:extLst>
            <a:ext uri="{909E8E84-426E-40DD-AFC4-6F175D3DCCD1}">
              <a14:hiddenFill xmlns:a14="http://schemas.microsoft.com/office/drawing/2010/main" xmlns="">
                <a:solidFill>
                  <a:srgbClr val="FFFFFF"/>
                </a:solidFill>
              </a14:hiddenFill>
            </a:ext>
          </a:extLst>
        </p:spPr>
      </p:pic>
      <p:sp>
        <p:nvSpPr>
          <p:cNvPr id="18" name="Ορθογώνιο 6" descr="Κάτω διαχωριστική γραμμή">
            <a:extLst>
              <a:ext uri="{FF2B5EF4-FFF2-40B4-BE49-F238E27FC236}">
                <a16:creationId xmlns:a16="http://schemas.microsoft.com/office/drawing/2014/main" xmlns="" id="{F4887427-E12B-4E97-8EC5-93CD262C015C}"/>
              </a:ext>
            </a:extLst>
          </p:cNvPr>
          <p:cNvSpPr/>
          <p:nvPr/>
        </p:nvSpPr>
        <p:spPr>
          <a:xfrm>
            <a:off x="7453850" y="3077365"/>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19" name="Ορθογώνιο 6" descr="Επάνω διαχωριστική γραμμή">
            <a:extLst>
              <a:ext uri="{FF2B5EF4-FFF2-40B4-BE49-F238E27FC236}">
                <a16:creationId xmlns:a16="http://schemas.microsoft.com/office/drawing/2014/main" xmlns="" id="{FA75CCCF-7D08-4476-9BF6-B5A7453C86A7}"/>
              </a:ext>
            </a:extLst>
          </p:cNvPr>
          <p:cNvSpPr/>
          <p:nvPr/>
        </p:nvSpPr>
        <p:spPr>
          <a:xfrm flipV="1">
            <a:off x="7453850" y="667331"/>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6" name="Ορθογώνιο 5">
            <a:extLst>
              <a:ext uri="{FF2B5EF4-FFF2-40B4-BE49-F238E27FC236}">
                <a16:creationId xmlns:a16="http://schemas.microsoft.com/office/drawing/2014/main" xmlns="" id="{1B2BEC1F-06EB-461C-A27A-42E6B53B1E67}"/>
              </a:ext>
            </a:extLst>
          </p:cNvPr>
          <p:cNvSpPr/>
          <p:nvPr/>
        </p:nvSpPr>
        <p:spPr>
          <a:xfrm>
            <a:off x="735125" y="843326"/>
            <a:ext cx="6096000" cy="338554"/>
          </a:xfrm>
          <a:prstGeom prst="rect">
            <a:avLst/>
          </a:prstGeom>
        </p:spPr>
        <p:txBody>
          <a:bodyPr>
            <a:spAutoFit/>
          </a:bodyPr>
          <a:lstStyle/>
          <a:p>
            <a:pPr algn="ctr"/>
            <a:r>
              <a:rPr lang="el-GR" sz="1600" dirty="0">
                <a:solidFill>
                  <a:schemeClr val="tx1">
                    <a:lumMod val="75000"/>
                    <a:lumOff val="25000"/>
                  </a:schemeClr>
                </a:solidFill>
              </a:rPr>
              <a:t>Σύμφωνα με τον H. </a:t>
            </a:r>
            <a:r>
              <a:rPr lang="el-GR" sz="1600" dirty="0" err="1">
                <a:solidFill>
                  <a:schemeClr val="tx1">
                    <a:lumMod val="75000"/>
                    <a:lumOff val="25000"/>
                  </a:schemeClr>
                </a:solidFill>
              </a:rPr>
              <a:t>Mintzberg</a:t>
            </a:r>
            <a:r>
              <a:rPr lang="el-GR" sz="1600" dirty="0">
                <a:solidFill>
                  <a:schemeClr val="tx1">
                    <a:lumMod val="75000"/>
                    <a:lumOff val="25000"/>
                  </a:schemeClr>
                </a:solidFill>
              </a:rPr>
              <a:t>:</a:t>
            </a:r>
          </a:p>
        </p:txBody>
      </p:sp>
      <p:sp>
        <p:nvSpPr>
          <p:cNvPr id="3" name="Ορθογώνιο 2">
            <a:extLst>
              <a:ext uri="{FF2B5EF4-FFF2-40B4-BE49-F238E27FC236}">
                <a16:creationId xmlns:a16="http://schemas.microsoft.com/office/drawing/2014/main" xmlns="" id="{491E4A4E-1D41-4E75-BBA9-C41AFC397317}"/>
              </a:ext>
            </a:extLst>
          </p:cNvPr>
          <p:cNvSpPr/>
          <p:nvPr/>
        </p:nvSpPr>
        <p:spPr>
          <a:xfrm>
            <a:off x="735125" y="2274365"/>
            <a:ext cx="6096000" cy="1077218"/>
          </a:xfrm>
          <a:prstGeom prst="rect">
            <a:avLst/>
          </a:prstGeom>
        </p:spPr>
        <p:txBody>
          <a:bodyPr>
            <a:spAutoFit/>
          </a:bodyPr>
          <a:lstStyle/>
          <a:p>
            <a:pPr algn="ctr"/>
            <a:r>
              <a:rPr lang="el-GR" sz="1600" dirty="0">
                <a:solidFill>
                  <a:schemeClr val="tx1">
                    <a:lumMod val="75000"/>
                    <a:lumOff val="25000"/>
                  </a:schemeClr>
                </a:solidFill>
              </a:rPr>
              <a:t>“Η δομή μιας οργάνωσης μπορεί απλά να οριστεί ως το συνολικό άθροισμα των χρησιμοποιούμενων μέσων για τον καταμερισμό της εργασίας σε διακριτά έργα και για την εν συνεχεία εξασφάλιση του αναγκαίου συντονισμού μεταξύ αυτών των έργων”</a:t>
            </a:r>
          </a:p>
        </p:txBody>
      </p:sp>
      <p:pic>
        <p:nvPicPr>
          <p:cNvPr id="8" name="Γραφικό 7" descr="Βέλος: Περιστροφή δεξιά">
            <a:extLst>
              <a:ext uri="{FF2B5EF4-FFF2-40B4-BE49-F238E27FC236}">
                <a16:creationId xmlns:a16="http://schemas.microsoft.com/office/drawing/2014/main" xmlns="" id="{E35E1456-184D-4F5A-BBF0-CE9AC40DC7A7}"/>
              </a:ext>
            </a:extLst>
          </p:cNvPr>
          <p:cNvPicPr>
            <a:picLocks noChangeAspect="1"/>
          </p:cNvPicPr>
          <p:nvPr/>
        </p:nvPicPr>
        <p:blipFill>
          <a:blip r:embed="rId4">
            <a:extLst>
              <a:ext uri="{96DAC541-7B7A-43D3-8B79-37D633B846F1}">
                <asvg:svgBlip xmlns:asvg="http://schemas.microsoft.com/office/drawing/2016/SVG/main" xmlns="" r:embed="rId5"/>
              </a:ext>
            </a:extLst>
          </a:blip>
          <a:stretch>
            <a:fillRect/>
          </a:stretch>
        </p:blipFill>
        <p:spPr>
          <a:xfrm>
            <a:off x="3477280" y="1449075"/>
            <a:ext cx="611688" cy="611688"/>
          </a:xfrm>
          <a:prstGeom prst="rect">
            <a:avLst/>
          </a:prstGeom>
        </p:spPr>
      </p:pic>
    </p:spTree>
    <p:extLst>
      <p:ext uri="{BB962C8B-B14F-4D97-AF65-F5344CB8AC3E}">
        <p14:creationId xmlns:p14="http://schemas.microsoft.com/office/powerpoint/2010/main" xmlns="" val="411437910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6" name="Straight Connector 25">
            <a:extLst>
              <a:ext uri="{FF2B5EF4-FFF2-40B4-BE49-F238E27FC236}">
                <a16:creationId xmlns:a16="http://schemas.microsoft.com/office/drawing/2014/main" xmlns="" id="{22F6364A-B358-4BEE-B158-0734D2C938D4}"/>
              </a:ext>
              <a:ext uri="{C183D7F6-B498-43B3-948B-1728B52AA6E4}">
                <adec:decorative xmlns:adec="http://schemas.microsoft.com/office/drawing/2017/decorative" xmlns=""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xmlns="" val="1"/>
              </p:ext>
            </p:extLst>
          </p:nvPr>
        </p:nvCxnSpPr>
        <p:spPr>
          <a:xfrm>
            <a:off x="3738202" y="1570814"/>
            <a:ext cx="0" cy="3710227"/>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12" name="Εικόνα 11">
            <a:extLst>
              <a:ext uri="{FF2B5EF4-FFF2-40B4-BE49-F238E27FC236}">
                <a16:creationId xmlns:a16="http://schemas.microsoft.com/office/drawing/2014/main" xmlns="" id="{B357338C-A25C-459F-830F-79597B83CDE8}"/>
              </a:ext>
            </a:extLst>
          </p:cNvPr>
          <p:cNvPicPr>
            <a:picLocks noChangeAspect="1"/>
          </p:cNvPicPr>
          <p:nvPr/>
        </p:nvPicPr>
        <p:blipFill>
          <a:blip r:embed="rId2"/>
          <a:stretch>
            <a:fillRect/>
          </a:stretch>
        </p:blipFill>
        <p:spPr>
          <a:xfrm>
            <a:off x="4061860" y="2094200"/>
            <a:ext cx="3453600" cy="4604800"/>
          </a:xfrm>
          <a:prstGeom prst="rect">
            <a:avLst/>
          </a:prstGeom>
        </p:spPr>
      </p:pic>
      <p:sp>
        <p:nvSpPr>
          <p:cNvPr id="13" name="Ορθογώνιο 12">
            <a:extLst>
              <a:ext uri="{FF2B5EF4-FFF2-40B4-BE49-F238E27FC236}">
                <a16:creationId xmlns:a16="http://schemas.microsoft.com/office/drawing/2014/main" xmlns="" id="{0E1C3024-3FB0-4B38-A287-85CB17D42440}"/>
              </a:ext>
            </a:extLst>
          </p:cNvPr>
          <p:cNvSpPr/>
          <p:nvPr/>
        </p:nvSpPr>
        <p:spPr>
          <a:xfrm>
            <a:off x="7286428" y="841560"/>
            <a:ext cx="4758803" cy="369332"/>
          </a:xfrm>
          <a:prstGeom prst="rect">
            <a:avLst/>
          </a:prstGeom>
        </p:spPr>
        <p:txBody>
          <a:bodyPr wrap="none">
            <a:spAutoFit/>
          </a:bodyPr>
          <a:lstStyle/>
          <a:p>
            <a:pPr algn="ctr"/>
            <a:r>
              <a:rPr lang="el-GR" dirty="0">
                <a:solidFill>
                  <a:schemeClr val="tx1">
                    <a:lumMod val="75000"/>
                    <a:lumOff val="25000"/>
                  </a:schemeClr>
                </a:solidFill>
              </a:rPr>
              <a:t>Οι συντονιστικοί μηχανισμοί είναι οι ακόλουθοι:</a:t>
            </a:r>
          </a:p>
        </p:txBody>
      </p:sp>
      <p:sp>
        <p:nvSpPr>
          <p:cNvPr id="14" name="Ορθογώνιο 13">
            <a:extLst>
              <a:ext uri="{FF2B5EF4-FFF2-40B4-BE49-F238E27FC236}">
                <a16:creationId xmlns:a16="http://schemas.microsoft.com/office/drawing/2014/main" xmlns="" id="{6BD523F8-2226-4D2B-AAAA-60B393EC9DC0}"/>
              </a:ext>
            </a:extLst>
          </p:cNvPr>
          <p:cNvSpPr/>
          <p:nvPr/>
        </p:nvSpPr>
        <p:spPr>
          <a:xfrm>
            <a:off x="8453799" y="1694090"/>
            <a:ext cx="2424062" cy="400110"/>
          </a:xfrm>
          <a:prstGeom prst="rect">
            <a:avLst/>
          </a:prstGeom>
        </p:spPr>
        <p:txBody>
          <a:bodyPr wrap="none">
            <a:spAutoFit/>
          </a:bodyPr>
          <a:lstStyle/>
          <a:p>
            <a:r>
              <a:rPr lang="el-GR" sz="2000" b="1" spc="-100" dirty="0">
                <a:solidFill>
                  <a:schemeClr val="tx1">
                    <a:lumMod val="65000"/>
                    <a:lumOff val="35000"/>
                  </a:schemeClr>
                </a:solidFill>
                <a:latin typeface="+mj-lt"/>
                <a:ea typeface="+mj-ea"/>
                <a:cs typeface="+mj-cs"/>
              </a:rPr>
              <a:t>1.  Αμοιβαία Ρύθμιση</a:t>
            </a:r>
          </a:p>
        </p:txBody>
      </p:sp>
      <p:sp>
        <p:nvSpPr>
          <p:cNvPr id="15" name="Ορθογώνιο 14">
            <a:extLst>
              <a:ext uri="{FF2B5EF4-FFF2-40B4-BE49-F238E27FC236}">
                <a16:creationId xmlns:a16="http://schemas.microsoft.com/office/drawing/2014/main" xmlns="" id="{323B506E-1A87-40FE-A79E-6E8F8A01936C}"/>
              </a:ext>
            </a:extLst>
          </p:cNvPr>
          <p:cNvSpPr/>
          <p:nvPr/>
        </p:nvSpPr>
        <p:spPr>
          <a:xfrm>
            <a:off x="7839117" y="3053386"/>
            <a:ext cx="3684828" cy="1754326"/>
          </a:xfrm>
          <a:prstGeom prst="rect">
            <a:avLst/>
          </a:prstGeom>
        </p:spPr>
        <p:txBody>
          <a:bodyPr wrap="square">
            <a:spAutoFit/>
          </a:bodyPr>
          <a:lstStyle/>
          <a:p>
            <a:pPr algn="ctr"/>
            <a:r>
              <a:rPr lang="el-GR" dirty="0">
                <a:solidFill>
                  <a:schemeClr val="tx1">
                    <a:lumMod val="75000"/>
                    <a:lumOff val="25000"/>
                  </a:schemeClr>
                </a:solidFill>
              </a:rPr>
              <a:t>όπου ο συντονισμός επιτυγχάνεται με την απλή διαδικασία της άτυπης επικοινωνίας (όπως για παράδειγμα ο συντονισμός μεταξύ δύο κωπηλατών μιας κωπηλατικής λέμβου)</a:t>
            </a:r>
          </a:p>
        </p:txBody>
      </p:sp>
      <p:pic>
        <p:nvPicPr>
          <p:cNvPr id="20" name="Γραφικό 19" descr="Βέλος: Περιστροφή δεξιά">
            <a:extLst>
              <a:ext uri="{FF2B5EF4-FFF2-40B4-BE49-F238E27FC236}">
                <a16:creationId xmlns:a16="http://schemas.microsoft.com/office/drawing/2014/main" xmlns="" id="{8BC16846-934C-4607-A63B-64F0D3BD9D50}"/>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9375687" y="2291386"/>
            <a:ext cx="611688" cy="611688"/>
          </a:xfrm>
          <a:prstGeom prst="rect">
            <a:avLst/>
          </a:prstGeom>
        </p:spPr>
      </p:pic>
      <p:sp>
        <p:nvSpPr>
          <p:cNvPr id="16" name="Διάγραμμα ροής: Γραμμή σύνδεσης 15">
            <a:extLst>
              <a:ext uri="{FF2B5EF4-FFF2-40B4-BE49-F238E27FC236}">
                <a16:creationId xmlns:a16="http://schemas.microsoft.com/office/drawing/2014/main" xmlns="" id="{144DA65E-F9E3-4C87-89F5-05C31E86E02D}"/>
              </a:ext>
            </a:extLst>
          </p:cNvPr>
          <p:cNvSpPr/>
          <p:nvPr/>
        </p:nvSpPr>
        <p:spPr>
          <a:xfrm>
            <a:off x="4352883" y="4396600"/>
            <a:ext cx="145779" cy="150348"/>
          </a:xfrm>
          <a:prstGeom prst="flowChartConnector">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23" name="Διάγραμμα ροής: Γραμμή σύνδεσης 22">
            <a:extLst>
              <a:ext uri="{FF2B5EF4-FFF2-40B4-BE49-F238E27FC236}">
                <a16:creationId xmlns:a16="http://schemas.microsoft.com/office/drawing/2014/main" xmlns="" id="{88D78750-6A3D-45FB-B5EE-07A33ACC877D}"/>
              </a:ext>
            </a:extLst>
          </p:cNvPr>
          <p:cNvSpPr/>
          <p:nvPr/>
        </p:nvSpPr>
        <p:spPr>
          <a:xfrm>
            <a:off x="6509447" y="4396600"/>
            <a:ext cx="145779" cy="150348"/>
          </a:xfrm>
          <a:prstGeom prst="flowChartConnector">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cxnSp>
        <p:nvCxnSpPr>
          <p:cNvPr id="22" name="Ευθύγραμμο βέλος σύνδεσης 21">
            <a:extLst>
              <a:ext uri="{FF2B5EF4-FFF2-40B4-BE49-F238E27FC236}">
                <a16:creationId xmlns:a16="http://schemas.microsoft.com/office/drawing/2014/main" xmlns="" id="{05B2B04E-72E4-4BA0-800E-CC207708A524}"/>
              </a:ext>
            </a:extLst>
          </p:cNvPr>
          <p:cNvCxnSpPr/>
          <p:nvPr/>
        </p:nvCxnSpPr>
        <p:spPr>
          <a:xfrm>
            <a:off x="5473874" y="4471774"/>
            <a:ext cx="939452"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28" name="Ευθύγραμμο βέλος σύνδεσης 27">
            <a:extLst>
              <a:ext uri="{FF2B5EF4-FFF2-40B4-BE49-F238E27FC236}">
                <a16:creationId xmlns:a16="http://schemas.microsoft.com/office/drawing/2014/main" xmlns="" id="{55FE32E2-30E6-4F4B-89F1-EE057099D365}"/>
              </a:ext>
            </a:extLst>
          </p:cNvPr>
          <p:cNvCxnSpPr/>
          <p:nvPr/>
        </p:nvCxnSpPr>
        <p:spPr>
          <a:xfrm flipH="1">
            <a:off x="4597052" y="4471774"/>
            <a:ext cx="1026928"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69844929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xmlns="" id="{57845966-6EFC-468A-9CC7-BAB4B95854E7}"/>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1354372" y="0"/>
            <a:ext cx="9483256" cy="68580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Picture 18">
            <a:extLst>
              <a:ext uri="{FF2B5EF4-FFF2-40B4-BE49-F238E27FC236}">
                <a16:creationId xmlns:a16="http://schemas.microsoft.com/office/drawing/2014/main" xmlns="" id="{75554383-98AF-4A47-BB65-705FAAA4BE6A}"/>
              </a:ext>
              <a:ext uri="{C183D7F6-B498-43B3-948B-1728B52AA6E4}">
                <adec:decorative xmlns:adec="http://schemas.microsoft.com/office/drawing/2017/decorative" xmlns=""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xmlns="" val="1"/>
              </p:ext>
            </p:extLst>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1" name="Freeform: Shape 20">
            <a:extLst>
              <a:ext uri="{FF2B5EF4-FFF2-40B4-BE49-F238E27FC236}">
                <a16:creationId xmlns:a16="http://schemas.microsoft.com/office/drawing/2014/main" xmlns="" id="{ADAD1991-FFD1-4E94-ABAB-7560D33008E4}"/>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2144484" y="0"/>
            <a:ext cx="7837716" cy="6858000"/>
          </a:xfrm>
          <a:custGeom>
            <a:avLst/>
            <a:gdLst>
              <a:gd name="connsiteX0" fmla="*/ 2232159 w 7837716"/>
              <a:gd name="connsiteY0" fmla="*/ 0 h 6858000"/>
              <a:gd name="connsiteX1" fmla="*/ 5605557 w 7837716"/>
              <a:gd name="connsiteY1" fmla="*/ 0 h 6858000"/>
              <a:gd name="connsiteX2" fmla="*/ 5617845 w 7837716"/>
              <a:gd name="connsiteY2" fmla="*/ 5384 h 6858000"/>
              <a:gd name="connsiteX3" fmla="*/ 7837716 w 7837716"/>
              <a:gd name="connsiteY3" fmla="*/ 3429000 h 6858000"/>
              <a:gd name="connsiteX4" fmla="*/ 5617845 w 7837716"/>
              <a:gd name="connsiteY4" fmla="*/ 6852616 h 6858000"/>
              <a:gd name="connsiteX5" fmla="*/ 5605557 w 7837716"/>
              <a:gd name="connsiteY5" fmla="*/ 6858000 h 6858000"/>
              <a:gd name="connsiteX6" fmla="*/ 2232159 w 7837716"/>
              <a:gd name="connsiteY6" fmla="*/ 6858000 h 6858000"/>
              <a:gd name="connsiteX7" fmla="*/ 2219871 w 7837716"/>
              <a:gd name="connsiteY7" fmla="*/ 6852616 h 6858000"/>
              <a:gd name="connsiteX8" fmla="*/ 0 w 7837716"/>
              <a:gd name="connsiteY8" fmla="*/ 3429000 h 6858000"/>
              <a:gd name="connsiteX9" fmla="*/ 2219871 w 7837716"/>
              <a:gd name="connsiteY9" fmla="*/ 538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37716" h="6858000">
                <a:moveTo>
                  <a:pt x="2232159" y="0"/>
                </a:moveTo>
                <a:lnTo>
                  <a:pt x="5605557" y="0"/>
                </a:lnTo>
                <a:lnTo>
                  <a:pt x="5617845" y="5384"/>
                </a:lnTo>
                <a:cubicBezTo>
                  <a:pt x="6931322" y="618789"/>
                  <a:pt x="7837716" y="1921305"/>
                  <a:pt x="7837716" y="3429000"/>
                </a:cubicBezTo>
                <a:cubicBezTo>
                  <a:pt x="7837716" y="4936696"/>
                  <a:pt x="6931322" y="6239212"/>
                  <a:pt x="5617845" y="6852616"/>
                </a:cubicBezTo>
                <a:lnTo>
                  <a:pt x="5605557" y="6858000"/>
                </a:lnTo>
                <a:lnTo>
                  <a:pt x="2232159" y="6858000"/>
                </a:lnTo>
                <a:lnTo>
                  <a:pt x="2219871" y="6852616"/>
                </a:lnTo>
                <a:cubicBezTo>
                  <a:pt x="906394" y="6239212"/>
                  <a:pt x="0" y="4936696"/>
                  <a:pt x="0" y="3429000"/>
                </a:cubicBezTo>
                <a:cubicBezTo>
                  <a:pt x="0" y="1921305"/>
                  <a:pt x="906394" y="618789"/>
                  <a:pt x="2219871" y="5384"/>
                </a:cubicBezTo>
                <a:close/>
              </a:path>
            </a:pathLst>
          </a:custGeom>
          <a:solidFill>
            <a:schemeClr val="bg1"/>
          </a:solidFill>
          <a:ln>
            <a:gradFill>
              <a:gsLst>
                <a:gs pos="0">
                  <a:schemeClr val="accent1">
                    <a:lumMod val="40000"/>
                    <a:lumOff val="60000"/>
                  </a:schemeClr>
                </a:gs>
                <a:gs pos="23000">
                  <a:schemeClr val="accent1">
                    <a:lumMod val="45000"/>
                    <a:lumOff val="55000"/>
                  </a:schemeClr>
                </a:gs>
                <a:gs pos="83000">
                  <a:schemeClr val="bg2">
                    <a:lumMod val="82000"/>
                  </a:schemeClr>
                </a:gs>
                <a:gs pos="100000">
                  <a:schemeClr val="bg2">
                    <a:lumMod val="87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12" name="Εικόνα 11">
            <a:extLst>
              <a:ext uri="{FF2B5EF4-FFF2-40B4-BE49-F238E27FC236}">
                <a16:creationId xmlns:a16="http://schemas.microsoft.com/office/drawing/2014/main" xmlns="" id="{B357338C-A25C-459F-830F-79597B83CDE8}"/>
              </a:ext>
            </a:extLst>
          </p:cNvPr>
          <p:cNvPicPr>
            <a:picLocks noChangeAspect="1"/>
          </p:cNvPicPr>
          <p:nvPr/>
        </p:nvPicPr>
        <p:blipFill>
          <a:blip r:embed="rId3"/>
          <a:stretch>
            <a:fillRect/>
          </a:stretch>
        </p:blipFill>
        <p:spPr>
          <a:xfrm>
            <a:off x="4599524" y="403070"/>
            <a:ext cx="3411109" cy="4548146"/>
          </a:xfrm>
          <a:prstGeom prst="rect">
            <a:avLst/>
          </a:prstGeom>
        </p:spPr>
      </p:pic>
      <p:sp>
        <p:nvSpPr>
          <p:cNvPr id="18" name="Ορθογώνιο 17">
            <a:extLst>
              <a:ext uri="{FF2B5EF4-FFF2-40B4-BE49-F238E27FC236}">
                <a16:creationId xmlns:a16="http://schemas.microsoft.com/office/drawing/2014/main" xmlns="" id="{D530F07D-634A-4E03-AB19-88FC32A2A626}"/>
              </a:ext>
            </a:extLst>
          </p:cNvPr>
          <p:cNvSpPr/>
          <p:nvPr/>
        </p:nvSpPr>
        <p:spPr>
          <a:xfrm>
            <a:off x="4794566" y="3429000"/>
            <a:ext cx="2512499" cy="707886"/>
          </a:xfrm>
          <a:prstGeom prst="rect">
            <a:avLst/>
          </a:prstGeom>
        </p:spPr>
        <p:txBody>
          <a:bodyPr wrap="square">
            <a:spAutoFit/>
          </a:bodyPr>
          <a:lstStyle/>
          <a:p>
            <a:pPr algn="ctr"/>
            <a:r>
              <a:rPr lang="el-GR" sz="2000" b="1" spc="-100" dirty="0">
                <a:solidFill>
                  <a:schemeClr val="tx1">
                    <a:lumMod val="65000"/>
                    <a:lumOff val="35000"/>
                  </a:schemeClr>
                </a:solidFill>
                <a:latin typeface="+mj-lt"/>
                <a:ea typeface="+mj-ea"/>
                <a:cs typeface="+mj-cs"/>
              </a:rPr>
              <a:t>2.  Άμεση Επίβλεψη</a:t>
            </a:r>
          </a:p>
          <a:p>
            <a:pPr algn="ctr"/>
            <a:endParaRPr lang="el-GR" sz="2000" b="1" spc="-100" dirty="0">
              <a:solidFill>
                <a:schemeClr val="tx1">
                  <a:lumMod val="65000"/>
                  <a:lumOff val="35000"/>
                </a:schemeClr>
              </a:solidFill>
              <a:latin typeface="+mj-lt"/>
              <a:ea typeface="+mj-ea"/>
              <a:cs typeface="+mj-cs"/>
            </a:endParaRPr>
          </a:p>
        </p:txBody>
      </p:sp>
      <p:sp>
        <p:nvSpPr>
          <p:cNvPr id="24" name="Ορθογώνιο 23">
            <a:extLst>
              <a:ext uri="{FF2B5EF4-FFF2-40B4-BE49-F238E27FC236}">
                <a16:creationId xmlns:a16="http://schemas.microsoft.com/office/drawing/2014/main" xmlns="" id="{DE82B596-E3CE-43E5-B2BE-5AB46DF4736E}"/>
              </a:ext>
            </a:extLst>
          </p:cNvPr>
          <p:cNvSpPr/>
          <p:nvPr/>
        </p:nvSpPr>
        <p:spPr>
          <a:xfrm>
            <a:off x="4325805" y="4788296"/>
            <a:ext cx="3684828" cy="1477328"/>
          </a:xfrm>
          <a:prstGeom prst="rect">
            <a:avLst/>
          </a:prstGeom>
        </p:spPr>
        <p:txBody>
          <a:bodyPr wrap="square">
            <a:spAutoFit/>
          </a:bodyPr>
          <a:lstStyle/>
          <a:p>
            <a:pPr algn="ctr"/>
            <a:r>
              <a:rPr lang="el-GR" dirty="0">
                <a:solidFill>
                  <a:schemeClr val="tx1">
                    <a:lumMod val="75000"/>
                    <a:lumOff val="25000"/>
                  </a:schemeClr>
                </a:solidFill>
              </a:rPr>
              <a:t>κατά την οποία ένα άτομο έχει αναλάβει την υπευθυνότητα του συντονισμού της εργασίας των άλλων, μέσω εντολών, διαταγών &amp; ελέγχου</a:t>
            </a:r>
          </a:p>
        </p:txBody>
      </p:sp>
      <p:pic>
        <p:nvPicPr>
          <p:cNvPr id="25" name="Γραφικό 24" descr="Βέλος: Περιστροφή δεξιά">
            <a:extLst>
              <a:ext uri="{FF2B5EF4-FFF2-40B4-BE49-F238E27FC236}">
                <a16:creationId xmlns:a16="http://schemas.microsoft.com/office/drawing/2014/main" xmlns="" id="{B0667CFD-57C8-4C64-88AA-2A3114AAC876}"/>
              </a:ext>
            </a:extLst>
          </p:cNvPr>
          <p:cNvPicPr>
            <a:picLocks noChangeAspect="1"/>
          </p:cNvPicPr>
          <p:nvPr/>
        </p:nvPicPr>
        <p:blipFill>
          <a:blip r:embed="rId4">
            <a:extLst>
              <a:ext uri="{96DAC541-7B7A-43D3-8B79-37D633B846F1}">
                <asvg:svgBlip xmlns:asvg="http://schemas.microsoft.com/office/drawing/2016/SVG/main" xmlns="" r:embed="rId5"/>
              </a:ext>
            </a:extLst>
          </a:blip>
          <a:stretch>
            <a:fillRect/>
          </a:stretch>
        </p:blipFill>
        <p:spPr>
          <a:xfrm>
            <a:off x="5744972" y="3995459"/>
            <a:ext cx="611688" cy="611688"/>
          </a:xfrm>
          <a:prstGeom prst="rect">
            <a:avLst/>
          </a:prstGeom>
        </p:spPr>
      </p:pic>
      <p:sp>
        <p:nvSpPr>
          <p:cNvPr id="27" name="Διάγραμμα ροής: Γραμμή σύνδεσης 26">
            <a:extLst>
              <a:ext uri="{FF2B5EF4-FFF2-40B4-BE49-F238E27FC236}">
                <a16:creationId xmlns:a16="http://schemas.microsoft.com/office/drawing/2014/main" xmlns="" id="{5A207217-F37C-4ABD-ADDD-D0CC82C0CBF3}"/>
              </a:ext>
            </a:extLst>
          </p:cNvPr>
          <p:cNvSpPr/>
          <p:nvPr/>
        </p:nvSpPr>
        <p:spPr>
          <a:xfrm>
            <a:off x="4891502" y="2627242"/>
            <a:ext cx="145779" cy="150348"/>
          </a:xfrm>
          <a:prstGeom prst="flowChartConnector">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29" name="Διάγραμμα ροής: Γραμμή σύνδεσης 28">
            <a:extLst>
              <a:ext uri="{FF2B5EF4-FFF2-40B4-BE49-F238E27FC236}">
                <a16:creationId xmlns:a16="http://schemas.microsoft.com/office/drawing/2014/main" xmlns="" id="{23E3DA25-ADFD-4227-9D99-D397F4DEE01F}"/>
              </a:ext>
            </a:extLst>
          </p:cNvPr>
          <p:cNvSpPr/>
          <p:nvPr/>
        </p:nvSpPr>
        <p:spPr>
          <a:xfrm>
            <a:off x="7048066" y="2627242"/>
            <a:ext cx="145779" cy="150348"/>
          </a:xfrm>
          <a:prstGeom prst="flowChartConnector">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30" name="Διάγραμμα ροής: Γραμμή σύνδεσης 29">
            <a:extLst>
              <a:ext uri="{FF2B5EF4-FFF2-40B4-BE49-F238E27FC236}">
                <a16:creationId xmlns:a16="http://schemas.microsoft.com/office/drawing/2014/main" xmlns="" id="{3DFABBB5-1EF7-431D-A4EA-D3ABB5BBC51E}"/>
              </a:ext>
            </a:extLst>
          </p:cNvPr>
          <p:cNvSpPr/>
          <p:nvPr/>
        </p:nvSpPr>
        <p:spPr>
          <a:xfrm>
            <a:off x="5950221" y="592376"/>
            <a:ext cx="145779" cy="150348"/>
          </a:xfrm>
          <a:prstGeom prst="flowChartConnector">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cxnSp>
        <p:nvCxnSpPr>
          <p:cNvPr id="4" name="Ευθύγραμμο βέλος σύνδεσης 3">
            <a:extLst>
              <a:ext uri="{FF2B5EF4-FFF2-40B4-BE49-F238E27FC236}">
                <a16:creationId xmlns:a16="http://schemas.microsoft.com/office/drawing/2014/main" xmlns="" id="{B67E9C5F-BA96-41F9-A055-E9AD2DA5385D}"/>
              </a:ext>
            </a:extLst>
          </p:cNvPr>
          <p:cNvCxnSpPr>
            <a:cxnSpLocks/>
          </p:cNvCxnSpPr>
          <p:nvPr/>
        </p:nvCxnSpPr>
        <p:spPr>
          <a:xfrm flipH="1">
            <a:off x="5062250" y="742724"/>
            <a:ext cx="948335" cy="1884518"/>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6" name="Ευθύγραμμο βέλος σύνδεσης 5">
            <a:extLst>
              <a:ext uri="{FF2B5EF4-FFF2-40B4-BE49-F238E27FC236}">
                <a16:creationId xmlns:a16="http://schemas.microsoft.com/office/drawing/2014/main" xmlns="" id="{D5A8B045-CB32-4F61-8EBC-1EA2CEF2373E}"/>
              </a:ext>
            </a:extLst>
          </p:cNvPr>
          <p:cNvCxnSpPr>
            <a:cxnSpLocks/>
          </p:cNvCxnSpPr>
          <p:nvPr/>
        </p:nvCxnSpPr>
        <p:spPr>
          <a:xfrm>
            <a:off x="6055851" y="742724"/>
            <a:ext cx="1004741" cy="1884518"/>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02122150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Εικόνα 14">
            <a:extLst>
              <a:ext uri="{FF2B5EF4-FFF2-40B4-BE49-F238E27FC236}">
                <a16:creationId xmlns:a16="http://schemas.microsoft.com/office/drawing/2014/main" xmlns="" id="{9503037C-4D7A-4F2E-BD2A-D340C401C549}"/>
              </a:ext>
            </a:extLst>
          </p:cNvPr>
          <p:cNvPicPr>
            <a:picLocks noChangeAspect="1"/>
          </p:cNvPicPr>
          <p:nvPr/>
        </p:nvPicPr>
        <p:blipFill>
          <a:blip r:embed="rId2"/>
          <a:stretch>
            <a:fillRect/>
          </a:stretch>
        </p:blipFill>
        <p:spPr>
          <a:xfrm>
            <a:off x="4468907" y="279089"/>
            <a:ext cx="3453600" cy="4604800"/>
          </a:xfrm>
          <a:prstGeom prst="rect">
            <a:avLst/>
          </a:prstGeom>
        </p:spPr>
      </p:pic>
      <p:sp>
        <p:nvSpPr>
          <p:cNvPr id="16" name="Διάγραμμα ροής: Γραμμή σύνδεσης 15">
            <a:extLst>
              <a:ext uri="{FF2B5EF4-FFF2-40B4-BE49-F238E27FC236}">
                <a16:creationId xmlns:a16="http://schemas.microsoft.com/office/drawing/2014/main" xmlns="" id="{F7785B26-88C4-4412-B28C-C84BB19BA3B5}"/>
              </a:ext>
            </a:extLst>
          </p:cNvPr>
          <p:cNvSpPr/>
          <p:nvPr/>
        </p:nvSpPr>
        <p:spPr>
          <a:xfrm>
            <a:off x="4778961" y="2559407"/>
            <a:ext cx="145779" cy="150348"/>
          </a:xfrm>
          <a:prstGeom prst="flowChartConnector">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20" name="Διάγραμμα ροής: Γραμμή σύνδεσης 19">
            <a:extLst>
              <a:ext uri="{FF2B5EF4-FFF2-40B4-BE49-F238E27FC236}">
                <a16:creationId xmlns:a16="http://schemas.microsoft.com/office/drawing/2014/main" xmlns="" id="{E5076231-1936-46AB-9078-D7317B46109B}"/>
              </a:ext>
            </a:extLst>
          </p:cNvPr>
          <p:cNvSpPr/>
          <p:nvPr/>
        </p:nvSpPr>
        <p:spPr>
          <a:xfrm>
            <a:off x="6935525" y="2559407"/>
            <a:ext cx="145779" cy="150348"/>
          </a:xfrm>
          <a:prstGeom prst="flowChartConnector">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22" name="Διάγραμμα ροής: Γραμμή σύνδεσης 21">
            <a:extLst>
              <a:ext uri="{FF2B5EF4-FFF2-40B4-BE49-F238E27FC236}">
                <a16:creationId xmlns:a16="http://schemas.microsoft.com/office/drawing/2014/main" xmlns="" id="{6ED9701D-C974-425A-8663-23E28762EEE8}"/>
              </a:ext>
            </a:extLst>
          </p:cNvPr>
          <p:cNvSpPr/>
          <p:nvPr/>
        </p:nvSpPr>
        <p:spPr>
          <a:xfrm>
            <a:off x="5148362" y="1382670"/>
            <a:ext cx="145779" cy="150348"/>
          </a:xfrm>
          <a:prstGeom prst="flowChartConnector">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cxnSp>
        <p:nvCxnSpPr>
          <p:cNvPr id="23" name="Ευθύγραμμο βέλος σύνδεσης 22">
            <a:extLst>
              <a:ext uri="{FF2B5EF4-FFF2-40B4-BE49-F238E27FC236}">
                <a16:creationId xmlns:a16="http://schemas.microsoft.com/office/drawing/2014/main" xmlns="" id="{661E5592-7F35-463E-9E3A-2BC73A499FE9}"/>
              </a:ext>
            </a:extLst>
          </p:cNvPr>
          <p:cNvCxnSpPr>
            <a:cxnSpLocks/>
          </p:cNvCxnSpPr>
          <p:nvPr/>
        </p:nvCxnSpPr>
        <p:spPr>
          <a:xfrm flipH="1">
            <a:off x="4896019" y="1457844"/>
            <a:ext cx="316421" cy="1101563"/>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26" name="Ευθύγραμμο βέλος σύνδεσης 25">
            <a:extLst>
              <a:ext uri="{FF2B5EF4-FFF2-40B4-BE49-F238E27FC236}">
                <a16:creationId xmlns:a16="http://schemas.microsoft.com/office/drawing/2014/main" xmlns="" id="{CB99C1C8-43D4-4ED4-A86D-50C26E4D4F59}"/>
              </a:ext>
            </a:extLst>
          </p:cNvPr>
          <p:cNvCxnSpPr>
            <a:cxnSpLocks/>
          </p:cNvCxnSpPr>
          <p:nvPr/>
        </p:nvCxnSpPr>
        <p:spPr>
          <a:xfrm>
            <a:off x="5239405" y="1476746"/>
            <a:ext cx="1658456" cy="1104743"/>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0" name="Ευθεία γραμμή σύνδεσης 9">
            <a:extLst>
              <a:ext uri="{FF2B5EF4-FFF2-40B4-BE49-F238E27FC236}">
                <a16:creationId xmlns:a16="http://schemas.microsoft.com/office/drawing/2014/main" xmlns="" id="{A3459CFA-9C36-41F5-B384-0C04E02D4911}"/>
              </a:ext>
            </a:extLst>
          </p:cNvPr>
          <p:cNvCxnSpPr>
            <a:cxnSpLocks/>
          </p:cNvCxnSpPr>
          <p:nvPr/>
        </p:nvCxnSpPr>
        <p:spPr>
          <a:xfrm>
            <a:off x="3206663" y="3225549"/>
            <a:ext cx="5288681" cy="0"/>
          </a:xfrm>
          <a:prstGeom prst="line">
            <a:avLst/>
          </a:prstGeom>
          <a:ln w="28575">
            <a:solidFill>
              <a:schemeClr val="accent1">
                <a:lumMod val="40000"/>
                <a:lumOff val="6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1" name="Ορθογώνιο 30">
            <a:extLst>
              <a:ext uri="{FF2B5EF4-FFF2-40B4-BE49-F238E27FC236}">
                <a16:creationId xmlns:a16="http://schemas.microsoft.com/office/drawing/2014/main" xmlns="" id="{D93F4633-ACF9-4638-A610-8CE757C95ABB}"/>
              </a:ext>
            </a:extLst>
          </p:cNvPr>
          <p:cNvSpPr/>
          <p:nvPr/>
        </p:nvSpPr>
        <p:spPr>
          <a:xfrm>
            <a:off x="4382437" y="3597440"/>
            <a:ext cx="3160506" cy="1015663"/>
          </a:xfrm>
          <a:prstGeom prst="rect">
            <a:avLst/>
          </a:prstGeom>
        </p:spPr>
        <p:txBody>
          <a:bodyPr wrap="square">
            <a:spAutoFit/>
          </a:bodyPr>
          <a:lstStyle/>
          <a:p>
            <a:pPr algn="ctr"/>
            <a:r>
              <a:rPr lang="el-GR" sz="2000" b="1" spc="-100" dirty="0">
                <a:solidFill>
                  <a:schemeClr val="tx1">
                    <a:lumMod val="65000"/>
                    <a:lumOff val="35000"/>
                  </a:schemeClr>
                </a:solidFill>
                <a:latin typeface="+mj-lt"/>
                <a:ea typeface="+mj-ea"/>
                <a:cs typeface="+mj-cs"/>
              </a:rPr>
              <a:t>3.  Τυποποίηση της Εργασιακής Διαδικασίας</a:t>
            </a:r>
          </a:p>
          <a:p>
            <a:pPr algn="ctr"/>
            <a:endParaRPr lang="el-GR" sz="2000" b="1" spc="-100" dirty="0">
              <a:solidFill>
                <a:schemeClr val="tx1">
                  <a:lumMod val="65000"/>
                  <a:lumOff val="35000"/>
                </a:schemeClr>
              </a:solidFill>
              <a:latin typeface="+mj-lt"/>
              <a:ea typeface="+mj-ea"/>
              <a:cs typeface="+mj-cs"/>
            </a:endParaRPr>
          </a:p>
        </p:txBody>
      </p:sp>
      <p:sp>
        <p:nvSpPr>
          <p:cNvPr id="32" name="Ορθογώνιο 31">
            <a:extLst>
              <a:ext uri="{FF2B5EF4-FFF2-40B4-BE49-F238E27FC236}">
                <a16:creationId xmlns:a16="http://schemas.microsoft.com/office/drawing/2014/main" xmlns="" id="{327D85A1-460A-4EFE-81AB-6B36B09E0837}"/>
              </a:ext>
            </a:extLst>
          </p:cNvPr>
          <p:cNvSpPr/>
          <p:nvPr/>
        </p:nvSpPr>
        <p:spPr>
          <a:xfrm>
            <a:off x="3335458" y="5011070"/>
            <a:ext cx="5479932" cy="1754326"/>
          </a:xfrm>
          <a:prstGeom prst="rect">
            <a:avLst/>
          </a:prstGeom>
        </p:spPr>
        <p:txBody>
          <a:bodyPr wrap="square">
            <a:spAutoFit/>
          </a:bodyPr>
          <a:lstStyle/>
          <a:p>
            <a:pPr algn="ctr"/>
            <a:r>
              <a:rPr lang="el-GR" dirty="0">
                <a:solidFill>
                  <a:schemeClr val="tx1">
                    <a:lumMod val="75000"/>
                    <a:lumOff val="25000"/>
                  </a:schemeClr>
                </a:solidFill>
              </a:rPr>
              <a:t>όπου ο συντονισμός επιτυγχάνεται με τον προγραμματισμό ή/και τον προσδιορισμό του περιεχομένου και της διαδικασίας της εργασίας των ατόμων που έχουν αναλάβει </a:t>
            </a:r>
            <a:r>
              <a:rPr lang="el-GR" dirty="0" smtClean="0">
                <a:solidFill>
                  <a:schemeClr val="tx1">
                    <a:lumMod val="75000"/>
                    <a:lumOff val="25000"/>
                  </a:schemeClr>
                </a:solidFill>
              </a:rPr>
              <a:t>αλληλεξαρτώμενα </a:t>
            </a:r>
            <a:r>
              <a:rPr lang="el-GR" dirty="0">
                <a:solidFill>
                  <a:schemeClr val="tx1">
                    <a:lumMod val="75000"/>
                    <a:lumOff val="25000"/>
                  </a:schemeClr>
                </a:solidFill>
              </a:rPr>
              <a:t>έργα (οι τεχνικές νόρμες των οποίων έχουν προσδιοριστεί από την τεχνοδομή)</a:t>
            </a:r>
          </a:p>
        </p:txBody>
      </p:sp>
      <p:pic>
        <p:nvPicPr>
          <p:cNvPr id="33" name="Γραφικό 32" descr="Βέλος: Περιστροφή δεξιά">
            <a:extLst>
              <a:ext uri="{FF2B5EF4-FFF2-40B4-BE49-F238E27FC236}">
                <a16:creationId xmlns:a16="http://schemas.microsoft.com/office/drawing/2014/main" xmlns="" id="{0C9E30D4-23F3-4F23-9198-1F8483637C00}"/>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5656846" y="4396262"/>
            <a:ext cx="611688" cy="611688"/>
          </a:xfrm>
          <a:prstGeom prst="rect">
            <a:avLst/>
          </a:prstGeom>
        </p:spPr>
      </p:pic>
      <p:cxnSp>
        <p:nvCxnSpPr>
          <p:cNvPr id="34" name="Ευθεία γραμμή σύνδεσης 33">
            <a:extLst>
              <a:ext uri="{FF2B5EF4-FFF2-40B4-BE49-F238E27FC236}">
                <a16:creationId xmlns:a16="http://schemas.microsoft.com/office/drawing/2014/main" xmlns="" id="{05ED577A-39A5-4A2C-BA64-5711D81D2DED}"/>
              </a:ext>
            </a:extLst>
          </p:cNvPr>
          <p:cNvCxnSpPr>
            <a:cxnSpLocks/>
          </p:cNvCxnSpPr>
          <p:nvPr/>
        </p:nvCxnSpPr>
        <p:spPr>
          <a:xfrm flipV="1">
            <a:off x="3220811" y="126689"/>
            <a:ext cx="13973" cy="3098860"/>
          </a:xfrm>
          <a:prstGeom prst="line">
            <a:avLst/>
          </a:prstGeom>
          <a:ln w="28575">
            <a:solidFill>
              <a:schemeClr val="accent1">
                <a:lumMod val="40000"/>
                <a:lumOff val="6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7" name="Ευθεία γραμμή σύνδεσης 36">
            <a:extLst>
              <a:ext uri="{FF2B5EF4-FFF2-40B4-BE49-F238E27FC236}">
                <a16:creationId xmlns:a16="http://schemas.microsoft.com/office/drawing/2014/main" xmlns="" id="{C4B1FA28-77DB-4714-9292-84DAF5480E85}"/>
              </a:ext>
            </a:extLst>
          </p:cNvPr>
          <p:cNvCxnSpPr>
            <a:cxnSpLocks/>
          </p:cNvCxnSpPr>
          <p:nvPr/>
        </p:nvCxnSpPr>
        <p:spPr>
          <a:xfrm flipV="1">
            <a:off x="8483517" y="126689"/>
            <a:ext cx="13973" cy="3098860"/>
          </a:xfrm>
          <a:prstGeom prst="line">
            <a:avLst/>
          </a:prstGeom>
          <a:ln w="28575">
            <a:solidFill>
              <a:schemeClr val="accent1">
                <a:lumMod val="40000"/>
                <a:lumOff val="6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8" name="Ευθεία γραμμή σύνδεσης 37">
            <a:extLst>
              <a:ext uri="{FF2B5EF4-FFF2-40B4-BE49-F238E27FC236}">
                <a16:creationId xmlns:a16="http://schemas.microsoft.com/office/drawing/2014/main" xmlns="" id="{AE0EAC4F-AC5C-4377-9E48-ABC577593D97}"/>
              </a:ext>
            </a:extLst>
          </p:cNvPr>
          <p:cNvCxnSpPr>
            <a:cxnSpLocks/>
          </p:cNvCxnSpPr>
          <p:nvPr/>
        </p:nvCxnSpPr>
        <p:spPr>
          <a:xfrm>
            <a:off x="3220811" y="135137"/>
            <a:ext cx="5288681" cy="0"/>
          </a:xfrm>
          <a:prstGeom prst="line">
            <a:avLst/>
          </a:prstGeom>
          <a:ln w="28575">
            <a:solidFill>
              <a:schemeClr val="accent1">
                <a:lumMod val="40000"/>
                <a:lumOff val="6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60093618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Εικόνα 17">
            <a:extLst>
              <a:ext uri="{FF2B5EF4-FFF2-40B4-BE49-F238E27FC236}">
                <a16:creationId xmlns:a16="http://schemas.microsoft.com/office/drawing/2014/main" xmlns="" id="{935EDA82-8F71-4250-98B1-24DBFC28E09D}"/>
              </a:ext>
            </a:extLst>
          </p:cNvPr>
          <p:cNvPicPr>
            <a:picLocks noChangeAspect="1"/>
          </p:cNvPicPr>
          <p:nvPr/>
        </p:nvPicPr>
        <p:blipFill>
          <a:blip r:embed="rId2"/>
          <a:stretch>
            <a:fillRect/>
          </a:stretch>
        </p:blipFill>
        <p:spPr>
          <a:xfrm>
            <a:off x="873915" y="1332626"/>
            <a:ext cx="3453600" cy="4604800"/>
          </a:xfrm>
          <a:prstGeom prst="rect">
            <a:avLst/>
          </a:prstGeom>
        </p:spPr>
      </p:pic>
      <p:cxnSp>
        <p:nvCxnSpPr>
          <p:cNvPr id="3" name="Ευθεία γραμμή σύνδεσης 2">
            <a:extLst>
              <a:ext uri="{FF2B5EF4-FFF2-40B4-BE49-F238E27FC236}">
                <a16:creationId xmlns:a16="http://schemas.microsoft.com/office/drawing/2014/main" xmlns="" id="{DB2B4227-6DD2-4CC6-826A-32349983F2CF}"/>
              </a:ext>
            </a:extLst>
          </p:cNvPr>
          <p:cNvCxnSpPr/>
          <p:nvPr/>
        </p:nvCxnSpPr>
        <p:spPr>
          <a:xfrm>
            <a:off x="4684734" y="1106749"/>
            <a:ext cx="0" cy="4893218"/>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1" name="Ορθογώνιο 10">
            <a:extLst>
              <a:ext uri="{FF2B5EF4-FFF2-40B4-BE49-F238E27FC236}">
                <a16:creationId xmlns:a16="http://schemas.microsoft.com/office/drawing/2014/main" xmlns="" id="{DEC2B0AD-9163-4B87-842A-7501E21F83DD}"/>
              </a:ext>
            </a:extLst>
          </p:cNvPr>
          <p:cNvSpPr/>
          <p:nvPr/>
        </p:nvSpPr>
        <p:spPr>
          <a:xfrm>
            <a:off x="6386601" y="1668432"/>
            <a:ext cx="3160506" cy="707886"/>
          </a:xfrm>
          <a:prstGeom prst="rect">
            <a:avLst/>
          </a:prstGeom>
        </p:spPr>
        <p:txBody>
          <a:bodyPr wrap="square">
            <a:spAutoFit/>
          </a:bodyPr>
          <a:lstStyle/>
          <a:p>
            <a:pPr algn="ctr"/>
            <a:r>
              <a:rPr lang="el-GR" sz="2000" b="1" spc="-100" dirty="0">
                <a:solidFill>
                  <a:schemeClr val="tx1">
                    <a:lumMod val="65000"/>
                    <a:lumOff val="35000"/>
                  </a:schemeClr>
                </a:solidFill>
                <a:latin typeface="+mj-lt"/>
                <a:ea typeface="+mj-ea"/>
                <a:cs typeface="+mj-cs"/>
              </a:rPr>
              <a:t>4.  Τυποποίηση των Εκροών</a:t>
            </a:r>
          </a:p>
          <a:p>
            <a:pPr algn="ctr"/>
            <a:endParaRPr lang="el-GR" sz="2000" b="1" spc="-100" dirty="0">
              <a:solidFill>
                <a:schemeClr val="tx1">
                  <a:lumMod val="65000"/>
                  <a:lumOff val="35000"/>
                </a:schemeClr>
              </a:solidFill>
              <a:latin typeface="+mj-lt"/>
              <a:ea typeface="+mj-ea"/>
              <a:cs typeface="+mj-cs"/>
            </a:endParaRPr>
          </a:p>
        </p:txBody>
      </p:sp>
      <p:sp>
        <p:nvSpPr>
          <p:cNvPr id="12" name="Ορθογώνιο 11">
            <a:extLst>
              <a:ext uri="{FF2B5EF4-FFF2-40B4-BE49-F238E27FC236}">
                <a16:creationId xmlns:a16="http://schemas.microsoft.com/office/drawing/2014/main" xmlns="" id="{A953ECD4-1EEA-4774-9161-BE4A0FE596B6}"/>
              </a:ext>
            </a:extLst>
          </p:cNvPr>
          <p:cNvSpPr/>
          <p:nvPr/>
        </p:nvSpPr>
        <p:spPr>
          <a:xfrm>
            <a:off x="5339622" y="3082062"/>
            <a:ext cx="5479932" cy="1477328"/>
          </a:xfrm>
          <a:prstGeom prst="rect">
            <a:avLst/>
          </a:prstGeom>
        </p:spPr>
        <p:txBody>
          <a:bodyPr wrap="square">
            <a:spAutoFit/>
          </a:bodyPr>
          <a:lstStyle/>
          <a:p>
            <a:pPr algn="ctr"/>
            <a:r>
              <a:rPr lang="el-GR" dirty="0">
                <a:solidFill>
                  <a:schemeClr val="tx1">
                    <a:lumMod val="75000"/>
                    <a:lumOff val="25000"/>
                  </a:schemeClr>
                </a:solidFill>
              </a:rPr>
              <a:t>όπου ο συντονισμός επιτυγχάνεται διαμέσου της προδιαγραφής των αποτελεσμάτων των διαφόρων εργασιών (για παράδειγμα οι διαστάσεις και τα χαρακτηριστικά ενός προϊόντος) ή/και της απόδοσης που πρέπει να επιτευχθεί</a:t>
            </a:r>
          </a:p>
        </p:txBody>
      </p:sp>
      <p:pic>
        <p:nvPicPr>
          <p:cNvPr id="13" name="Γραφικό 12" descr="Βέλος: Περιστροφή δεξιά">
            <a:extLst>
              <a:ext uri="{FF2B5EF4-FFF2-40B4-BE49-F238E27FC236}">
                <a16:creationId xmlns:a16="http://schemas.microsoft.com/office/drawing/2014/main" xmlns="" id="{DFECA986-C90A-4B55-B33D-536AAB3885BE}"/>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7661010" y="2467254"/>
            <a:ext cx="611688" cy="611688"/>
          </a:xfrm>
          <a:prstGeom prst="rect">
            <a:avLst/>
          </a:prstGeom>
        </p:spPr>
      </p:pic>
      <p:sp>
        <p:nvSpPr>
          <p:cNvPr id="15" name="Διάγραμμα ροής: Γραμμή σύνδεσης 14">
            <a:extLst>
              <a:ext uri="{FF2B5EF4-FFF2-40B4-BE49-F238E27FC236}">
                <a16:creationId xmlns:a16="http://schemas.microsoft.com/office/drawing/2014/main" xmlns="" id="{9487D49A-B0DF-4122-AC52-AA56129BD8A2}"/>
              </a:ext>
            </a:extLst>
          </p:cNvPr>
          <p:cNvSpPr/>
          <p:nvPr/>
        </p:nvSpPr>
        <p:spPr>
          <a:xfrm>
            <a:off x="1176392" y="3591746"/>
            <a:ext cx="145779" cy="150348"/>
          </a:xfrm>
          <a:prstGeom prst="flowChartConnector">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16" name="Διάγραμμα ροής: Γραμμή σύνδεσης 15">
            <a:extLst>
              <a:ext uri="{FF2B5EF4-FFF2-40B4-BE49-F238E27FC236}">
                <a16:creationId xmlns:a16="http://schemas.microsoft.com/office/drawing/2014/main" xmlns="" id="{A01F4E82-F13E-47D2-9B55-CFCADC728B61}"/>
              </a:ext>
            </a:extLst>
          </p:cNvPr>
          <p:cNvSpPr/>
          <p:nvPr/>
        </p:nvSpPr>
        <p:spPr>
          <a:xfrm>
            <a:off x="3332956" y="3591746"/>
            <a:ext cx="145779" cy="150348"/>
          </a:xfrm>
          <a:prstGeom prst="flowChartConnector">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19" name="Διάγραμμα ροής: Γραμμή σύνδεσης 18">
            <a:extLst>
              <a:ext uri="{FF2B5EF4-FFF2-40B4-BE49-F238E27FC236}">
                <a16:creationId xmlns:a16="http://schemas.microsoft.com/office/drawing/2014/main" xmlns="" id="{AB596D86-7BD9-43AB-9971-53E988AA861B}"/>
              </a:ext>
            </a:extLst>
          </p:cNvPr>
          <p:cNvSpPr/>
          <p:nvPr/>
        </p:nvSpPr>
        <p:spPr>
          <a:xfrm>
            <a:off x="1512576" y="2467254"/>
            <a:ext cx="145779" cy="150348"/>
          </a:xfrm>
          <a:prstGeom prst="flowChartConnector">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cxnSp>
        <p:nvCxnSpPr>
          <p:cNvPr id="6" name="Ευθεία γραμμή σύνδεσης 5">
            <a:extLst>
              <a:ext uri="{FF2B5EF4-FFF2-40B4-BE49-F238E27FC236}">
                <a16:creationId xmlns:a16="http://schemas.microsoft.com/office/drawing/2014/main" xmlns="" id="{60C551B5-D90B-4C16-8367-E97BFF125427}"/>
              </a:ext>
            </a:extLst>
          </p:cNvPr>
          <p:cNvCxnSpPr>
            <a:endCxn id="16" idx="2"/>
          </p:cNvCxnSpPr>
          <p:nvPr/>
        </p:nvCxnSpPr>
        <p:spPr>
          <a:xfrm>
            <a:off x="1322171" y="3666920"/>
            <a:ext cx="2010785" cy="0"/>
          </a:xfrm>
          <a:prstGeom prst="line">
            <a:avLst/>
          </a:prstGeom>
          <a:ln w="28575">
            <a:prstDash val="dash"/>
          </a:ln>
        </p:spPr>
        <p:style>
          <a:lnRef idx="1">
            <a:schemeClr val="accent1"/>
          </a:lnRef>
          <a:fillRef idx="0">
            <a:schemeClr val="accent1"/>
          </a:fillRef>
          <a:effectRef idx="0">
            <a:schemeClr val="accent1"/>
          </a:effectRef>
          <a:fontRef idx="minor">
            <a:schemeClr val="tx1"/>
          </a:fontRef>
        </p:style>
      </p:cxnSp>
      <p:cxnSp>
        <p:nvCxnSpPr>
          <p:cNvPr id="8" name="Ευθύγραμμο βέλος σύνδεσης 7">
            <a:extLst>
              <a:ext uri="{FF2B5EF4-FFF2-40B4-BE49-F238E27FC236}">
                <a16:creationId xmlns:a16="http://schemas.microsoft.com/office/drawing/2014/main" xmlns="" id="{1CC12939-BDB6-467F-995F-3C9FAD610C70}"/>
              </a:ext>
            </a:extLst>
          </p:cNvPr>
          <p:cNvCxnSpPr>
            <a:cxnSpLocks/>
          </p:cNvCxnSpPr>
          <p:nvPr/>
        </p:nvCxnSpPr>
        <p:spPr>
          <a:xfrm flipH="1">
            <a:off x="1585465" y="2617602"/>
            <a:ext cx="1" cy="1017424"/>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98463444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xmlns="" id="{57845966-6EFC-468A-9CC7-BAB4B95854E7}"/>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1354372" y="0"/>
            <a:ext cx="9483256" cy="68580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 name="Picture 24">
            <a:extLst>
              <a:ext uri="{FF2B5EF4-FFF2-40B4-BE49-F238E27FC236}">
                <a16:creationId xmlns:a16="http://schemas.microsoft.com/office/drawing/2014/main" xmlns="" id="{75554383-98AF-4A47-BB65-705FAAA4BE6A}"/>
              </a:ext>
              <a:ext uri="{C183D7F6-B498-43B3-948B-1728B52AA6E4}">
                <adec:decorative xmlns:adec="http://schemas.microsoft.com/office/drawing/2017/decorative" xmlns=""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xmlns="" val="1"/>
              </p:ext>
            </p:extLst>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7" name="Freeform: Shape 26">
            <a:extLst>
              <a:ext uri="{FF2B5EF4-FFF2-40B4-BE49-F238E27FC236}">
                <a16:creationId xmlns:a16="http://schemas.microsoft.com/office/drawing/2014/main" xmlns="" id="{ADAD1991-FFD1-4E94-ABAB-7560D33008E4}"/>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2144484" y="0"/>
            <a:ext cx="7837716" cy="6858000"/>
          </a:xfrm>
          <a:custGeom>
            <a:avLst/>
            <a:gdLst>
              <a:gd name="connsiteX0" fmla="*/ 2232159 w 7837716"/>
              <a:gd name="connsiteY0" fmla="*/ 0 h 6858000"/>
              <a:gd name="connsiteX1" fmla="*/ 5605557 w 7837716"/>
              <a:gd name="connsiteY1" fmla="*/ 0 h 6858000"/>
              <a:gd name="connsiteX2" fmla="*/ 5617845 w 7837716"/>
              <a:gd name="connsiteY2" fmla="*/ 5384 h 6858000"/>
              <a:gd name="connsiteX3" fmla="*/ 7837716 w 7837716"/>
              <a:gd name="connsiteY3" fmla="*/ 3429000 h 6858000"/>
              <a:gd name="connsiteX4" fmla="*/ 5617845 w 7837716"/>
              <a:gd name="connsiteY4" fmla="*/ 6852616 h 6858000"/>
              <a:gd name="connsiteX5" fmla="*/ 5605557 w 7837716"/>
              <a:gd name="connsiteY5" fmla="*/ 6858000 h 6858000"/>
              <a:gd name="connsiteX6" fmla="*/ 2232159 w 7837716"/>
              <a:gd name="connsiteY6" fmla="*/ 6858000 h 6858000"/>
              <a:gd name="connsiteX7" fmla="*/ 2219871 w 7837716"/>
              <a:gd name="connsiteY7" fmla="*/ 6852616 h 6858000"/>
              <a:gd name="connsiteX8" fmla="*/ 0 w 7837716"/>
              <a:gd name="connsiteY8" fmla="*/ 3429000 h 6858000"/>
              <a:gd name="connsiteX9" fmla="*/ 2219871 w 7837716"/>
              <a:gd name="connsiteY9" fmla="*/ 538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37716" h="6858000">
                <a:moveTo>
                  <a:pt x="2232159" y="0"/>
                </a:moveTo>
                <a:lnTo>
                  <a:pt x="5605557" y="0"/>
                </a:lnTo>
                <a:lnTo>
                  <a:pt x="5617845" y="5384"/>
                </a:lnTo>
                <a:cubicBezTo>
                  <a:pt x="6931322" y="618789"/>
                  <a:pt x="7837716" y="1921305"/>
                  <a:pt x="7837716" y="3429000"/>
                </a:cubicBezTo>
                <a:cubicBezTo>
                  <a:pt x="7837716" y="4936696"/>
                  <a:pt x="6931322" y="6239212"/>
                  <a:pt x="5617845" y="6852616"/>
                </a:cubicBezTo>
                <a:lnTo>
                  <a:pt x="5605557" y="6858000"/>
                </a:lnTo>
                <a:lnTo>
                  <a:pt x="2232159" y="6858000"/>
                </a:lnTo>
                <a:lnTo>
                  <a:pt x="2219871" y="6852616"/>
                </a:lnTo>
                <a:cubicBezTo>
                  <a:pt x="906394" y="6239212"/>
                  <a:pt x="0" y="4936696"/>
                  <a:pt x="0" y="3429000"/>
                </a:cubicBezTo>
                <a:cubicBezTo>
                  <a:pt x="0" y="1921305"/>
                  <a:pt x="906394" y="618789"/>
                  <a:pt x="2219871" y="5384"/>
                </a:cubicBezTo>
                <a:close/>
              </a:path>
            </a:pathLst>
          </a:custGeom>
          <a:solidFill>
            <a:schemeClr val="bg1"/>
          </a:solidFill>
          <a:ln>
            <a:gradFill>
              <a:gsLst>
                <a:gs pos="0">
                  <a:schemeClr val="accent1">
                    <a:lumMod val="40000"/>
                    <a:lumOff val="60000"/>
                  </a:schemeClr>
                </a:gs>
                <a:gs pos="23000">
                  <a:schemeClr val="accent1">
                    <a:lumMod val="45000"/>
                    <a:lumOff val="55000"/>
                  </a:schemeClr>
                </a:gs>
                <a:gs pos="83000">
                  <a:schemeClr val="bg2">
                    <a:lumMod val="82000"/>
                  </a:schemeClr>
                </a:gs>
                <a:gs pos="100000">
                  <a:schemeClr val="bg2">
                    <a:lumMod val="87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18" name="Εικόνα 17">
            <a:extLst>
              <a:ext uri="{FF2B5EF4-FFF2-40B4-BE49-F238E27FC236}">
                <a16:creationId xmlns:a16="http://schemas.microsoft.com/office/drawing/2014/main" xmlns="" id="{935EDA82-8F71-4250-98B1-24DBFC28E09D}"/>
              </a:ext>
            </a:extLst>
          </p:cNvPr>
          <p:cNvPicPr>
            <a:picLocks noChangeAspect="1"/>
          </p:cNvPicPr>
          <p:nvPr/>
        </p:nvPicPr>
        <p:blipFill>
          <a:blip r:embed="rId3"/>
          <a:stretch>
            <a:fillRect/>
          </a:stretch>
        </p:blipFill>
        <p:spPr>
          <a:xfrm>
            <a:off x="4669862" y="121716"/>
            <a:ext cx="3411109" cy="4548146"/>
          </a:xfrm>
          <a:prstGeom prst="rect">
            <a:avLst/>
          </a:prstGeom>
        </p:spPr>
      </p:pic>
      <p:sp>
        <p:nvSpPr>
          <p:cNvPr id="13" name="Ορθογώνιο 12">
            <a:extLst>
              <a:ext uri="{FF2B5EF4-FFF2-40B4-BE49-F238E27FC236}">
                <a16:creationId xmlns:a16="http://schemas.microsoft.com/office/drawing/2014/main" xmlns="" id="{F5C2C844-A41F-455D-B147-3F10FA4AB73B}"/>
              </a:ext>
            </a:extLst>
          </p:cNvPr>
          <p:cNvSpPr/>
          <p:nvPr/>
        </p:nvSpPr>
        <p:spPr>
          <a:xfrm>
            <a:off x="4057741" y="3217754"/>
            <a:ext cx="4076517" cy="707886"/>
          </a:xfrm>
          <a:prstGeom prst="rect">
            <a:avLst/>
          </a:prstGeom>
        </p:spPr>
        <p:txBody>
          <a:bodyPr wrap="square">
            <a:spAutoFit/>
          </a:bodyPr>
          <a:lstStyle/>
          <a:p>
            <a:pPr algn="ctr"/>
            <a:r>
              <a:rPr lang="el-GR" sz="2000" b="1" spc="-100" dirty="0">
                <a:solidFill>
                  <a:schemeClr val="tx1">
                    <a:lumMod val="65000"/>
                    <a:lumOff val="35000"/>
                  </a:schemeClr>
                </a:solidFill>
                <a:latin typeface="+mj-lt"/>
                <a:ea typeface="+mj-ea"/>
                <a:cs typeface="+mj-cs"/>
              </a:rPr>
              <a:t>5.  Τυποποίηση των Εξειδικεύσεων</a:t>
            </a:r>
          </a:p>
          <a:p>
            <a:pPr algn="ctr"/>
            <a:endParaRPr lang="el-GR" sz="2000" b="1" spc="-100" dirty="0">
              <a:solidFill>
                <a:schemeClr val="tx1">
                  <a:lumMod val="65000"/>
                  <a:lumOff val="35000"/>
                </a:schemeClr>
              </a:solidFill>
              <a:latin typeface="+mj-lt"/>
              <a:ea typeface="+mj-ea"/>
              <a:cs typeface="+mj-cs"/>
            </a:endParaRPr>
          </a:p>
        </p:txBody>
      </p:sp>
      <p:sp>
        <p:nvSpPr>
          <p:cNvPr id="14" name="Ορθογώνιο 13">
            <a:extLst>
              <a:ext uri="{FF2B5EF4-FFF2-40B4-BE49-F238E27FC236}">
                <a16:creationId xmlns:a16="http://schemas.microsoft.com/office/drawing/2014/main" xmlns="" id="{3D09B953-287B-4FCC-9614-73929716A9FC}"/>
              </a:ext>
            </a:extLst>
          </p:cNvPr>
          <p:cNvSpPr/>
          <p:nvPr/>
        </p:nvSpPr>
        <p:spPr>
          <a:xfrm>
            <a:off x="3136371" y="4472344"/>
            <a:ext cx="6077244" cy="1754326"/>
          </a:xfrm>
          <a:prstGeom prst="rect">
            <a:avLst/>
          </a:prstGeom>
        </p:spPr>
        <p:txBody>
          <a:bodyPr wrap="square">
            <a:spAutoFit/>
          </a:bodyPr>
          <a:lstStyle/>
          <a:p>
            <a:pPr algn="ctr"/>
            <a:r>
              <a:rPr lang="el-GR" dirty="0">
                <a:solidFill>
                  <a:schemeClr val="tx1">
                    <a:lumMod val="75000"/>
                    <a:lumOff val="25000"/>
                  </a:schemeClr>
                </a:solidFill>
              </a:rPr>
              <a:t>(καθώς και της γνώσης), που αποσκοπεί στον καθορισμό του απαιτούμενου εκπαιδευτικού επιπέδου εκείνου που εκτελεί μια εργασία, ούτως ώστε ο συντονισμός να επιτυγχάνεται δυνάμει της σχετικής εκπαίδευσης που έχουν λάβει οι εργαζόμενοι (όπως για παράδειγμα ο συντονισμός μεταξύ ενός χειρούργου και ενός αναισθησιολόγου)</a:t>
            </a:r>
          </a:p>
        </p:txBody>
      </p:sp>
      <p:pic>
        <p:nvPicPr>
          <p:cNvPr id="15" name="Γραφικό 14" descr="Βέλος: Περιστροφή δεξιά">
            <a:extLst>
              <a:ext uri="{FF2B5EF4-FFF2-40B4-BE49-F238E27FC236}">
                <a16:creationId xmlns:a16="http://schemas.microsoft.com/office/drawing/2014/main" xmlns="" id="{2B5FB37A-A5C6-4013-89FA-927E0A607670}"/>
              </a:ext>
            </a:extLst>
          </p:cNvPr>
          <p:cNvPicPr>
            <a:picLocks noChangeAspect="1"/>
          </p:cNvPicPr>
          <p:nvPr/>
        </p:nvPicPr>
        <p:blipFill>
          <a:blip r:embed="rId4">
            <a:extLst>
              <a:ext uri="{96DAC541-7B7A-43D3-8B79-37D633B846F1}">
                <asvg:svgBlip xmlns:asvg="http://schemas.microsoft.com/office/drawing/2016/SVG/main" xmlns="" r:embed="rId5"/>
              </a:ext>
            </a:extLst>
          </a:blip>
          <a:stretch>
            <a:fillRect/>
          </a:stretch>
        </p:blipFill>
        <p:spPr>
          <a:xfrm>
            <a:off x="5744972" y="3769991"/>
            <a:ext cx="611688" cy="611688"/>
          </a:xfrm>
          <a:prstGeom prst="rect">
            <a:avLst/>
          </a:prstGeom>
        </p:spPr>
      </p:pic>
      <p:sp>
        <p:nvSpPr>
          <p:cNvPr id="19" name="Διάγραμμα ροής: Γραμμή σύνδεσης 18">
            <a:extLst>
              <a:ext uri="{FF2B5EF4-FFF2-40B4-BE49-F238E27FC236}">
                <a16:creationId xmlns:a16="http://schemas.microsoft.com/office/drawing/2014/main" xmlns="" id="{CF3C608C-2C10-4FB9-912C-F1B146FF04A2}"/>
              </a:ext>
            </a:extLst>
          </p:cNvPr>
          <p:cNvSpPr/>
          <p:nvPr/>
        </p:nvSpPr>
        <p:spPr>
          <a:xfrm>
            <a:off x="4945634" y="2343915"/>
            <a:ext cx="145779" cy="150348"/>
          </a:xfrm>
          <a:prstGeom prst="flowChartConnector">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20" name="Διάγραμμα ροής: Γραμμή σύνδεσης 19">
            <a:extLst>
              <a:ext uri="{FF2B5EF4-FFF2-40B4-BE49-F238E27FC236}">
                <a16:creationId xmlns:a16="http://schemas.microsoft.com/office/drawing/2014/main" xmlns="" id="{82BBB578-5C93-4927-98DB-C00F8EC06A0E}"/>
              </a:ext>
            </a:extLst>
          </p:cNvPr>
          <p:cNvSpPr/>
          <p:nvPr/>
        </p:nvSpPr>
        <p:spPr>
          <a:xfrm>
            <a:off x="7102198" y="2343915"/>
            <a:ext cx="145779" cy="150348"/>
          </a:xfrm>
          <a:prstGeom prst="flowChartConnector">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3" name="Τόξο 2">
            <a:extLst>
              <a:ext uri="{FF2B5EF4-FFF2-40B4-BE49-F238E27FC236}">
                <a16:creationId xmlns:a16="http://schemas.microsoft.com/office/drawing/2014/main" xmlns="" id="{1E03CE25-654B-4A0A-B166-376F535FF2D2}"/>
              </a:ext>
            </a:extLst>
          </p:cNvPr>
          <p:cNvSpPr/>
          <p:nvPr/>
        </p:nvSpPr>
        <p:spPr>
          <a:xfrm>
            <a:off x="4945634" y="2494263"/>
            <a:ext cx="2302343" cy="819689"/>
          </a:xfrm>
          <a:prstGeom prst="arc">
            <a:avLst>
              <a:gd name="adj1" fmla="val 21497298"/>
              <a:gd name="adj2" fmla="val 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l-GR"/>
          </a:p>
        </p:txBody>
      </p:sp>
      <p:sp>
        <p:nvSpPr>
          <p:cNvPr id="7" name="Ελεύθερη σχεδίαση: Σχήμα 6">
            <a:extLst>
              <a:ext uri="{FF2B5EF4-FFF2-40B4-BE49-F238E27FC236}">
                <a16:creationId xmlns:a16="http://schemas.microsoft.com/office/drawing/2014/main" xmlns="" id="{5B4719B1-7D12-46D8-8556-FC1F3946B151}"/>
              </a:ext>
            </a:extLst>
          </p:cNvPr>
          <p:cNvSpPr/>
          <p:nvPr/>
        </p:nvSpPr>
        <p:spPr>
          <a:xfrm>
            <a:off x="4997885" y="2367419"/>
            <a:ext cx="3369501" cy="639899"/>
          </a:xfrm>
          <a:custGeom>
            <a:avLst/>
            <a:gdLst>
              <a:gd name="connsiteX0" fmla="*/ 0 w 3369501"/>
              <a:gd name="connsiteY0" fmla="*/ 137786 h 639899"/>
              <a:gd name="connsiteX1" fmla="*/ 713984 w 3369501"/>
              <a:gd name="connsiteY1" fmla="*/ 576197 h 639899"/>
              <a:gd name="connsiteX2" fmla="*/ 1954060 w 3369501"/>
              <a:gd name="connsiteY2" fmla="*/ 576197 h 639899"/>
              <a:gd name="connsiteX3" fmla="*/ 3369501 w 3369501"/>
              <a:gd name="connsiteY3" fmla="*/ 0 h 639899"/>
            </a:gdLst>
            <a:ahLst/>
            <a:cxnLst>
              <a:cxn ang="0">
                <a:pos x="connsiteX0" y="connsiteY0"/>
              </a:cxn>
              <a:cxn ang="0">
                <a:pos x="connsiteX1" y="connsiteY1"/>
              </a:cxn>
              <a:cxn ang="0">
                <a:pos x="connsiteX2" y="connsiteY2"/>
              </a:cxn>
              <a:cxn ang="0">
                <a:pos x="connsiteX3" y="connsiteY3"/>
              </a:cxn>
            </a:cxnLst>
            <a:rect l="l" t="t" r="r" b="b"/>
            <a:pathLst>
              <a:path w="3369501" h="639899">
                <a:moveTo>
                  <a:pt x="0" y="137786"/>
                </a:moveTo>
                <a:cubicBezTo>
                  <a:pt x="194153" y="320457"/>
                  <a:pt x="388307" y="503129"/>
                  <a:pt x="713984" y="576197"/>
                </a:cubicBezTo>
                <a:cubicBezTo>
                  <a:pt x="1039661" y="649265"/>
                  <a:pt x="1511474" y="672230"/>
                  <a:pt x="1954060" y="576197"/>
                </a:cubicBezTo>
                <a:cubicBezTo>
                  <a:pt x="2396646" y="480164"/>
                  <a:pt x="2883073" y="240082"/>
                  <a:pt x="3369501" y="0"/>
                </a:cubicBezTo>
              </a:path>
            </a:pathLst>
          </a:custGeom>
          <a:noFill/>
          <a:ln w="12700">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24" name="Ελεύθερη σχεδίαση: Σχήμα 23">
            <a:extLst>
              <a:ext uri="{FF2B5EF4-FFF2-40B4-BE49-F238E27FC236}">
                <a16:creationId xmlns:a16="http://schemas.microsoft.com/office/drawing/2014/main" xmlns="" id="{A64D18C9-EA51-4488-BEF1-D176FA12BF30}"/>
              </a:ext>
            </a:extLst>
          </p:cNvPr>
          <p:cNvSpPr/>
          <p:nvPr/>
        </p:nvSpPr>
        <p:spPr>
          <a:xfrm>
            <a:off x="4998594" y="2279000"/>
            <a:ext cx="3369501" cy="639899"/>
          </a:xfrm>
          <a:custGeom>
            <a:avLst/>
            <a:gdLst>
              <a:gd name="connsiteX0" fmla="*/ 0 w 3369501"/>
              <a:gd name="connsiteY0" fmla="*/ 137786 h 639899"/>
              <a:gd name="connsiteX1" fmla="*/ 713984 w 3369501"/>
              <a:gd name="connsiteY1" fmla="*/ 576197 h 639899"/>
              <a:gd name="connsiteX2" fmla="*/ 1954060 w 3369501"/>
              <a:gd name="connsiteY2" fmla="*/ 576197 h 639899"/>
              <a:gd name="connsiteX3" fmla="*/ 3369501 w 3369501"/>
              <a:gd name="connsiteY3" fmla="*/ 0 h 639899"/>
            </a:gdLst>
            <a:ahLst/>
            <a:cxnLst>
              <a:cxn ang="0">
                <a:pos x="connsiteX0" y="connsiteY0"/>
              </a:cxn>
              <a:cxn ang="0">
                <a:pos x="connsiteX1" y="connsiteY1"/>
              </a:cxn>
              <a:cxn ang="0">
                <a:pos x="connsiteX2" y="connsiteY2"/>
              </a:cxn>
              <a:cxn ang="0">
                <a:pos x="connsiteX3" y="connsiteY3"/>
              </a:cxn>
            </a:cxnLst>
            <a:rect l="l" t="t" r="r" b="b"/>
            <a:pathLst>
              <a:path w="3369501" h="639899">
                <a:moveTo>
                  <a:pt x="0" y="137786"/>
                </a:moveTo>
                <a:cubicBezTo>
                  <a:pt x="194153" y="320457"/>
                  <a:pt x="388307" y="503129"/>
                  <a:pt x="713984" y="576197"/>
                </a:cubicBezTo>
                <a:cubicBezTo>
                  <a:pt x="1039661" y="649265"/>
                  <a:pt x="1511474" y="672230"/>
                  <a:pt x="1954060" y="576197"/>
                </a:cubicBezTo>
                <a:cubicBezTo>
                  <a:pt x="2396646" y="480164"/>
                  <a:pt x="2883073" y="240082"/>
                  <a:pt x="3369501" y="0"/>
                </a:cubicBezTo>
              </a:path>
            </a:pathLst>
          </a:custGeom>
          <a:noFill/>
          <a:ln w="12700">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26" name="Διάγραμμα ροής: Γραμμή σύνδεσης 25">
            <a:extLst>
              <a:ext uri="{FF2B5EF4-FFF2-40B4-BE49-F238E27FC236}">
                <a16:creationId xmlns:a16="http://schemas.microsoft.com/office/drawing/2014/main" xmlns="" id="{1287EE6F-5B6F-4D3A-AE9B-B7233B2AE498}"/>
              </a:ext>
            </a:extLst>
          </p:cNvPr>
          <p:cNvSpPr/>
          <p:nvPr/>
        </p:nvSpPr>
        <p:spPr>
          <a:xfrm>
            <a:off x="8296772" y="2234387"/>
            <a:ext cx="145779" cy="150348"/>
          </a:xfrm>
          <a:prstGeom prst="flowChartConnector">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9" name="Ελεύθερη σχεδίαση: Σχήμα 8">
            <a:extLst>
              <a:ext uri="{FF2B5EF4-FFF2-40B4-BE49-F238E27FC236}">
                <a16:creationId xmlns:a16="http://schemas.microsoft.com/office/drawing/2014/main" xmlns="" id="{E703E696-A4A9-475D-8F97-2BFBCE6CDA95}"/>
              </a:ext>
            </a:extLst>
          </p:cNvPr>
          <p:cNvSpPr/>
          <p:nvPr/>
        </p:nvSpPr>
        <p:spPr>
          <a:xfrm>
            <a:off x="7202466" y="2254685"/>
            <a:ext cx="876822" cy="263474"/>
          </a:xfrm>
          <a:custGeom>
            <a:avLst/>
            <a:gdLst>
              <a:gd name="connsiteX0" fmla="*/ 0 w 876822"/>
              <a:gd name="connsiteY0" fmla="*/ 212942 h 263474"/>
              <a:gd name="connsiteX1" fmla="*/ 162838 w 876822"/>
              <a:gd name="connsiteY1" fmla="*/ 263047 h 263474"/>
              <a:gd name="connsiteX2" fmla="*/ 450937 w 876822"/>
              <a:gd name="connsiteY2" fmla="*/ 187890 h 263474"/>
              <a:gd name="connsiteX3" fmla="*/ 876822 w 876822"/>
              <a:gd name="connsiteY3" fmla="*/ 0 h 263474"/>
            </a:gdLst>
            <a:ahLst/>
            <a:cxnLst>
              <a:cxn ang="0">
                <a:pos x="connsiteX0" y="connsiteY0"/>
              </a:cxn>
              <a:cxn ang="0">
                <a:pos x="connsiteX1" y="connsiteY1"/>
              </a:cxn>
              <a:cxn ang="0">
                <a:pos x="connsiteX2" y="connsiteY2"/>
              </a:cxn>
              <a:cxn ang="0">
                <a:pos x="connsiteX3" y="connsiteY3"/>
              </a:cxn>
            </a:cxnLst>
            <a:rect l="l" t="t" r="r" b="b"/>
            <a:pathLst>
              <a:path w="876822" h="263474">
                <a:moveTo>
                  <a:pt x="0" y="212942"/>
                </a:moveTo>
                <a:cubicBezTo>
                  <a:pt x="43841" y="240082"/>
                  <a:pt x="87682" y="267222"/>
                  <a:pt x="162838" y="263047"/>
                </a:cubicBezTo>
                <a:cubicBezTo>
                  <a:pt x="237994" y="258872"/>
                  <a:pt x="331940" y="231731"/>
                  <a:pt x="450937" y="187890"/>
                </a:cubicBezTo>
                <a:cubicBezTo>
                  <a:pt x="569934" y="144049"/>
                  <a:pt x="723378" y="72024"/>
                  <a:pt x="876822" y="0"/>
                </a:cubicBezTo>
              </a:path>
            </a:pathLst>
          </a:custGeom>
          <a:noFill/>
          <a:ln>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34" name="Ελεύθερη σχεδίαση: Σχήμα 33">
            <a:extLst>
              <a:ext uri="{FF2B5EF4-FFF2-40B4-BE49-F238E27FC236}">
                <a16:creationId xmlns:a16="http://schemas.microsoft.com/office/drawing/2014/main" xmlns="" id="{6E456989-EA2D-4A66-9AEC-31597AADE00B}"/>
              </a:ext>
            </a:extLst>
          </p:cNvPr>
          <p:cNvSpPr/>
          <p:nvPr/>
        </p:nvSpPr>
        <p:spPr>
          <a:xfrm>
            <a:off x="7178207" y="2189872"/>
            <a:ext cx="876822" cy="263474"/>
          </a:xfrm>
          <a:custGeom>
            <a:avLst/>
            <a:gdLst>
              <a:gd name="connsiteX0" fmla="*/ 0 w 876822"/>
              <a:gd name="connsiteY0" fmla="*/ 212942 h 263474"/>
              <a:gd name="connsiteX1" fmla="*/ 162838 w 876822"/>
              <a:gd name="connsiteY1" fmla="*/ 263047 h 263474"/>
              <a:gd name="connsiteX2" fmla="*/ 450937 w 876822"/>
              <a:gd name="connsiteY2" fmla="*/ 187890 h 263474"/>
              <a:gd name="connsiteX3" fmla="*/ 876822 w 876822"/>
              <a:gd name="connsiteY3" fmla="*/ 0 h 263474"/>
            </a:gdLst>
            <a:ahLst/>
            <a:cxnLst>
              <a:cxn ang="0">
                <a:pos x="connsiteX0" y="connsiteY0"/>
              </a:cxn>
              <a:cxn ang="0">
                <a:pos x="connsiteX1" y="connsiteY1"/>
              </a:cxn>
              <a:cxn ang="0">
                <a:pos x="connsiteX2" y="connsiteY2"/>
              </a:cxn>
              <a:cxn ang="0">
                <a:pos x="connsiteX3" y="connsiteY3"/>
              </a:cxn>
            </a:cxnLst>
            <a:rect l="l" t="t" r="r" b="b"/>
            <a:pathLst>
              <a:path w="876822" h="263474">
                <a:moveTo>
                  <a:pt x="0" y="212942"/>
                </a:moveTo>
                <a:cubicBezTo>
                  <a:pt x="43841" y="240082"/>
                  <a:pt x="87682" y="267222"/>
                  <a:pt x="162838" y="263047"/>
                </a:cubicBezTo>
                <a:cubicBezTo>
                  <a:pt x="237994" y="258872"/>
                  <a:pt x="331940" y="231731"/>
                  <a:pt x="450937" y="187890"/>
                </a:cubicBezTo>
                <a:cubicBezTo>
                  <a:pt x="569934" y="144049"/>
                  <a:pt x="723378" y="72024"/>
                  <a:pt x="876822" y="0"/>
                </a:cubicBezTo>
              </a:path>
            </a:pathLst>
          </a:custGeom>
          <a:noFill/>
          <a:ln>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35" name="Διάγραμμα ροής: Γραμμή σύνδεσης 34">
            <a:extLst>
              <a:ext uri="{FF2B5EF4-FFF2-40B4-BE49-F238E27FC236}">
                <a16:creationId xmlns:a16="http://schemas.microsoft.com/office/drawing/2014/main" xmlns="" id="{65CA7C06-FA61-45DC-9568-20ADDA70998E}"/>
              </a:ext>
            </a:extLst>
          </p:cNvPr>
          <p:cNvSpPr/>
          <p:nvPr/>
        </p:nvSpPr>
        <p:spPr>
          <a:xfrm>
            <a:off x="7921379" y="2160998"/>
            <a:ext cx="145779" cy="150348"/>
          </a:xfrm>
          <a:prstGeom prst="flowChartConnector">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36" name="Διάγραμμα ροής: Γραμμή σύνδεσης 35">
            <a:extLst>
              <a:ext uri="{FF2B5EF4-FFF2-40B4-BE49-F238E27FC236}">
                <a16:creationId xmlns:a16="http://schemas.microsoft.com/office/drawing/2014/main" xmlns="" id="{5A05F95C-07CD-4A36-99F2-1F62D8014538}"/>
              </a:ext>
            </a:extLst>
          </p:cNvPr>
          <p:cNvSpPr/>
          <p:nvPr/>
        </p:nvSpPr>
        <p:spPr>
          <a:xfrm>
            <a:off x="8186664" y="1780126"/>
            <a:ext cx="145779" cy="150348"/>
          </a:xfrm>
          <a:prstGeom prst="flowChartConnector">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cxnSp>
        <p:nvCxnSpPr>
          <p:cNvPr id="11" name="Ευθύγραμμο βέλος σύνδεσης 10">
            <a:extLst>
              <a:ext uri="{FF2B5EF4-FFF2-40B4-BE49-F238E27FC236}">
                <a16:creationId xmlns:a16="http://schemas.microsoft.com/office/drawing/2014/main" xmlns="" id="{106811B7-3617-48D7-88EF-8713188C4128}"/>
              </a:ext>
            </a:extLst>
          </p:cNvPr>
          <p:cNvCxnSpPr>
            <a:stCxn id="36" idx="3"/>
            <a:endCxn id="35" idx="7"/>
          </p:cNvCxnSpPr>
          <p:nvPr/>
        </p:nvCxnSpPr>
        <p:spPr>
          <a:xfrm flipH="1">
            <a:off x="8045809" y="1908456"/>
            <a:ext cx="162204" cy="27456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21" name="Ευθύγραμμο βέλος σύνδεσης 20">
            <a:extLst>
              <a:ext uri="{FF2B5EF4-FFF2-40B4-BE49-F238E27FC236}">
                <a16:creationId xmlns:a16="http://schemas.microsoft.com/office/drawing/2014/main" xmlns="" id="{4942BDC2-CD80-4202-9A6F-12AB780EA5A2}"/>
              </a:ext>
            </a:extLst>
          </p:cNvPr>
          <p:cNvCxnSpPr>
            <a:cxnSpLocks/>
            <a:endCxn id="26" idx="0"/>
          </p:cNvCxnSpPr>
          <p:nvPr/>
        </p:nvCxnSpPr>
        <p:spPr>
          <a:xfrm>
            <a:off x="8286042" y="1908456"/>
            <a:ext cx="83620" cy="325931"/>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83713163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Εικόνα 14">
            <a:extLst>
              <a:ext uri="{FF2B5EF4-FFF2-40B4-BE49-F238E27FC236}">
                <a16:creationId xmlns:a16="http://schemas.microsoft.com/office/drawing/2014/main" xmlns="" id="{9503037C-4D7A-4F2E-BD2A-D340C401C549}"/>
              </a:ext>
            </a:extLst>
          </p:cNvPr>
          <p:cNvPicPr>
            <a:picLocks noChangeAspect="1"/>
          </p:cNvPicPr>
          <p:nvPr/>
        </p:nvPicPr>
        <p:blipFill>
          <a:blip r:embed="rId2"/>
          <a:stretch>
            <a:fillRect/>
          </a:stretch>
        </p:blipFill>
        <p:spPr>
          <a:xfrm>
            <a:off x="4468907" y="279089"/>
            <a:ext cx="3453600" cy="4604800"/>
          </a:xfrm>
          <a:prstGeom prst="rect">
            <a:avLst/>
          </a:prstGeom>
        </p:spPr>
      </p:pic>
      <p:sp>
        <p:nvSpPr>
          <p:cNvPr id="16" name="Διάγραμμα ροής: Γραμμή σύνδεσης 15">
            <a:extLst>
              <a:ext uri="{FF2B5EF4-FFF2-40B4-BE49-F238E27FC236}">
                <a16:creationId xmlns:a16="http://schemas.microsoft.com/office/drawing/2014/main" xmlns="" id="{F7785B26-88C4-4412-B28C-C84BB19BA3B5}"/>
              </a:ext>
            </a:extLst>
          </p:cNvPr>
          <p:cNvSpPr/>
          <p:nvPr/>
        </p:nvSpPr>
        <p:spPr>
          <a:xfrm>
            <a:off x="4778961" y="2559407"/>
            <a:ext cx="145779" cy="150348"/>
          </a:xfrm>
          <a:prstGeom prst="flowChartConnector">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20" name="Διάγραμμα ροής: Γραμμή σύνδεσης 19">
            <a:extLst>
              <a:ext uri="{FF2B5EF4-FFF2-40B4-BE49-F238E27FC236}">
                <a16:creationId xmlns:a16="http://schemas.microsoft.com/office/drawing/2014/main" xmlns="" id="{E5076231-1936-46AB-9078-D7317B46109B}"/>
              </a:ext>
            </a:extLst>
          </p:cNvPr>
          <p:cNvSpPr/>
          <p:nvPr/>
        </p:nvSpPr>
        <p:spPr>
          <a:xfrm>
            <a:off x="6935525" y="2559407"/>
            <a:ext cx="145779" cy="150348"/>
          </a:xfrm>
          <a:prstGeom prst="flowChartConnector">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cxnSp>
        <p:nvCxnSpPr>
          <p:cNvPr id="23" name="Ευθύγραμμο βέλος σύνδεσης 22">
            <a:extLst>
              <a:ext uri="{FF2B5EF4-FFF2-40B4-BE49-F238E27FC236}">
                <a16:creationId xmlns:a16="http://schemas.microsoft.com/office/drawing/2014/main" xmlns="" id="{661E5592-7F35-463E-9E3A-2BC73A499FE9}"/>
              </a:ext>
            </a:extLst>
          </p:cNvPr>
          <p:cNvCxnSpPr>
            <a:cxnSpLocks/>
          </p:cNvCxnSpPr>
          <p:nvPr/>
        </p:nvCxnSpPr>
        <p:spPr>
          <a:xfrm flipV="1">
            <a:off x="5935680" y="2841341"/>
            <a:ext cx="0" cy="375196"/>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0" name="Ευθεία γραμμή σύνδεσης 9">
            <a:extLst>
              <a:ext uri="{FF2B5EF4-FFF2-40B4-BE49-F238E27FC236}">
                <a16:creationId xmlns:a16="http://schemas.microsoft.com/office/drawing/2014/main" xmlns="" id="{A3459CFA-9C36-41F5-B384-0C04E02D4911}"/>
              </a:ext>
            </a:extLst>
          </p:cNvPr>
          <p:cNvCxnSpPr>
            <a:cxnSpLocks/>
          </p:cNvCxnSpPr>
          <p:nvPr/>
        </p:nvCxnSpPr>
        <p:spPr>
          <a:xfrm>
            <a:off x="3206663" y="3225549"/>
            <a:ext cx="5288681" cy="0"/>
          </a:xfrm>
          <a:prstGeom prst="line">
            <a:avLst/>
          </a:prstGeom>
          <a:ln w="28575">
            <a:solidFill>
              <a:schemeClr val="accent1">
                <a:lumMod val="40000"/>
                <a:lumOff val="6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1" name="Ορθογώνιο 30">
            <a:extLst>
              <a:ext uri="{FF2B5EF4-FFF2-40B4-BE49-F238E27FC236}">
                <a16:creationId xmlns:a16="http://schemas.microsoft.com/office/drawing/2014/main" xmlns="" id="{D93F4633-ACF9-4638-A610-8CE757C95ABB}"/>
              </a:ext>
            </a:extLst>
          </p:cNvPr>
          <p:cNvSpPr/>
          <p:nvPr/>
        </p:nvSpPr>
        <p:spPr>
          <a:xfrm>
            <a:off x="4235890" y="3589048"/>
            <a:ext cx="3453600" cy="707886"/>
          </a:xfrm>
          <a:prstGeom prst="rect">
            <a:avLst/>
          </a:prstGeom>
        </p:spPr>
        <p:txBody>
          <a:bodyPr wrap="square">
            <a:spAutoFit/>
          </a:bodyPr>
          <a:lstStyle/>
          <a:p>
            <a:pPr algn="ctr"/>
            <a:r>
              <a:rPr lang="el-GR" sz="2000" b="1" spc="-100" dirty="0">
                <a:solidFill>
                  <a:schemeClr val="tx1">
                    <a:lumMod val="65000"/>
                    <a:lumOff val="35000"/>
                  </a:schemeClr>
                </a:solidFill>
                <a:latin typeface="+mj-lt"/>
                <a:ea typeface="+mj-ea"/>
                <a:cs typeface="+mj-cs"/>
              </a:rPr>
              <a:t>6.  Τυποποίηση των Προτύπων</a:t>
            </a:r>
          </a:p>
          <a:p>
            <a:pPr algn="ctr"/>
            <a:endParaRPr lang="el-GR" sz="2000" b="1" spc="-100" dirty="0">
              <a:solidFill>
                <a:schemeClr val="tx1">
                  <a:lumMod val="65000"/>
                  <a:lumOff val="35000"/>
                </a:schemeClr>
              </a:solidFill>
              <a:latin typeface="+mj-lt"/>
              <a:ea typeface="+mj-ea"/>
              <a:cs typeface="+mj-cs"/>
            </a:endParaRPr>
          </a:p>
        </p:txBody>
      </p:sp>
      <p:sp>
        <p:nvSpPr>
          <p:cNvPr id="32" name="Ορθογώνιο 31">
            <a:extLst>
              <a:ext uri="{FF2B5EF4-FFF2-40B4-BE49-F238E27FC236}">
                <a16:creationId xmlns:a16="http://schemas.microsoft.com/office/drawing/2014/main" xmlns="" id="{327D85A1-460A-4EFE-81AB-6B36B09E0837}"/>
              </a:ext>
            </a:extLst>
          </p:cNvPr>
          <p:cNvSpPr/>
          <p:nvPr/>
        </p:nvSpPr>
        <p:spPr>
          <a:xfrm>
            <a:off x="3150237" y="5206607"/>
            <a:ext cx="5479932" cy="1200329"/>
          </a:xfrm>
          <a:prstGeom prst="rect">
            <a:avLst/>
          </a:prstGeom>
        </p:spPr>
        <p:txBody>
          <a:bodyPr wrap="square">
            <a:spAutoFit/>
          </a:bodyPr>
          <a:lstStyle/>
          <a:p>
            <a:pPr algn="ctr"/>
            <a:r>
              <a:rPr lang="el-GR" dirty="0">
                <a:solidFill>
                  <a:schemeClr val="tx1">
                    <a:lumMod val="75000"/>
                    <a:lumOff val="25000"/>
                  </a:schemeClr>
                </a:solidFill>
              </a:rPr>
              <a:t>(κανόνων), που προσδιορίζουν την εργασία κατά τέτοιο τρόπο, έτσι ώστε οι λειτουργίες κάθε μέλους της οργάνωσης να είναι σύμφωνες με την κυρίαρχη ομάδα αξιών και πεποιθήσεων που διέπουν την οργάνωση</a:t>
            </a:r>
          </a:p>
        </p:txBody>
      </p:sp>
      <p:pic>
        <p:nvPicPr>
          <p:cNvPr id="33" name="Γραφικό 32" descr="Βέλος: Περιστροφή δεξιά">
            <a:extLst>
              <a:ext uri="{FF2B5EF4-FFF2-40B4-BE49-F238E27FC236}">
                <a16:creationId xmlns:a16="http://schemas.microsoft.com/office/drawing/2014/main" xmlns="" id="{0C9E30D4-23F3-4F23-9198-1F8483637C00}"/>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5656846" y="4396262"/>
            <a:ext cx="611688" cy="611688"/>
          </a:xfrm>
          <a:prstGeom prst="rect">
            <a:avLst/>
          </a:prstGeom>
        </p:spPr>
      </p:pic>
      <p:cxnSp>
        <p:nvCxnSpPr>
          <p:cNvPr id="34" name="Ευθεία γραμμή σύνδεσης 33">
            <a:extLst>
              <a:ext uri="{FF2B5EF4-FFF2-40B4-BE49-F238E27FC236}">
                <a16:creationId xmlns:a16="http://schemas.microsoft.com/office/drawing/2014/main" xmlns="" id="{05ED577A-39A5-4A2C-BA64-5711D81D2DED}"/>
              </a:ext>
            </a:extLst>
          </p:cNvPr>
          <p:cNvCxnSpPr>
            <a:cxnSpLocks/>
          </p:cNvCxnSpPr>
          <p:nvPr/>
        </p:nvCxnSpPr>
        <p:spPr>
          <a:xfrm flipV="1">
            <a:off x="3220811" y="126689"/>
            <a:ext cx="13973" cy="3098860"/>
          </a:xfrm>
          <a:prstGeom prst="line">
            <a:avLst/>
          </a:prstGeom>
          <a:ln w="28575">
            <a:solidFill>
              <a:schemeClr val="accent1">
                <a:lumMod val="40000"/>
                <a:lumOff val="6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7" name="Ευθεία γραμμή σύνδεσης 36">
            <a:extLst>
              <a:ext uri="{FF2B5EF4-FFF2-40B4-BE49-F238E27FC236}">
                <a16:creationId xmlns:a16="http://schemas.microsoft.com/office/drawing/2014/main" xmlns="" id="{C4B1FA28-77DB-4714-9292-84DAF5480E85}"/>
              </a:ext>
            </a:extLst>
          </p:cNvPr>
          <p:cNvCxnSpPr>
            <a:cxnSpLocks/>
          </p:cNvCxnSpPr>
          <p:nvPr/>
        </p:nvCxnSpPr>
        <p:spPr>
          <a:xfrm flipV="1">
            <a:off x="8483517" y="126689"/>
            <a:ext cx="13973" cy="3098860"/>
          </a:xfrm>
          <a:prstGeom prst="line">
            <a:avLst/>
          </a:prstGeom>
          <a:ln w="28575">
            <a:solidFill>
              <a:schemeClr val="accent1">
                <a:lumMod val="40000"/>
                <a:lumOff val="6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8" name="Ευθεία γραμμή σύνδεσης 37">
            <a:extLst>
              <a:ext uri="{FF2B5EF4-FFF2-40B4-BE49-F238E27FC236}">
                <a16:creationId xmlns:a16="http://schemas.microsoft.com/office/drawing/2014/main" xmlns="" id="{AE0EAC4F-AC5C-4377-9E48-ABC577593D97}"/>
              </a:ext>
            </a:extLst>
          </p:cNvPr>
          <p:cNvCxnSpPr>
            <a:cxnSpLocks/>
          </p:cNvCxnSpPr>
          <p:nvPr/>
        </p:nvCxnSpPr>
        <p:spPr>
          <a:xfrm>
            <a:off x="3220811" y="135137"/>
            <a:ext cx="5288681" cy="0"/>
          </a:xfrm>
          <a:prstGeom prst="line">
            <a:avLst/>
          </a:prstGeom>
          <a:ln w="28575">
            <a:solidFill>
              <a:schemeClr val="accent1">
                <a:lumMod val="40000"/>
                <a:lumOff val="6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1" name="Ευθύγραμμο βέλος σύνδεσης 20">
            <a:extLst>
              <a:ext uri="{FF2B5EF4-FFF2-40B4-BE49-F238E27FC236}">
                <a16:creationId xmlns:a16="http://schemas.microsoft.com/office/drawing/2014/main" xmlns="" id="{50E7AF1F-48E3-4DFE-9287-A25270CDC11F}"/>
              </a:ext>
            </a:extLst>
          </p:cNvPr>
          <p:cNvCxnSpPr>
            <a:cxnSpLocks/>
          </p:cNvCxnSpPr>
          <p:nvPr/>
        </p:nvCxnSpPr>
        <p:spPr>
          <a:xfrm flipV="1">
            <a:off x="5561987" y="2841341"/>
            <a:ext cx="0" cy="375196"/>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24" name="Ευθύγραμμο βέλος σύνδεσης 23">
            <a:extLst>
              <a:ext uri="{FF2B5EF4-FFF2-40B4-BE49-F238E27FC236}">
                <a16:creationId xmlns:a16="http://schemas.microsoft.com/office/drawing/2014/main" xmlns="" id="{1DB17ED7-27F6-4D08-A4E3-04DA4CA31D15}"/>
              </a:ext>
            </a:extLst>
          </p:cNvPr>
          <p:cNvCxnSpPr>
            <a:cxnSpLocks/>
          </p:cNvCxnSpPr>
          <p:nvPr/>
        </p:nvCxnSpPr>
        <p:spPr>
          <a:xfrm flipV="1">
            <a:off x="6293586" y="2850353"/>
            <a:ext cx="0" cy="375196"/>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25" name="Ευθύγραμμο βέλος σύνδεσης 24">
            <a:extLst>
              <a:ext uri="{FF2B5EF4-FFF2-40B4-BE49-F238E27FC236}">
                <a16:creationId xmlns:a16="http://schemas.microsoft.com/office/drawing/2014/main" xmlns="" id="{8604771F-2EA0-4FBB-B2DC-6A0A6AF9B49A}"/>
              </a:ext>
            </a:extLst>
          </p:cNvPr>
          <p:cNvCxnSpPr>
            <a:cxnSpLocks/>
          </p:cNvCxnSpPr>
          <p:nvPr/>
        </p:nvCxnSpPr>
        <p:spPr>
          <a:xfrm flipV="1">
            <a:off x="6637568" y="2850353"/>
            <a:ext cx="0" cy="375196"/>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27" name="Ευθύγραμμο βέλος σύνδεσης 26">
            <a:extLst>
              <a:ext uri="{FF2B5EF4-FFF2-40B4-BE49-F238E27FC236}">
                <a16:creationId xmlns:a16="http://schemas.microsoft.com/office/drawing/2014/main" xmlns="" id="{6307FAE6-8F26-4983-8618-A6CAE302499E}"/>
              </a:ext>
            </a:extLst>
          </p:cNvPr>
          <p:cNvCxnSpPr>
            <a:cxnSpLocks/>
          </p:cNvCxnSpPr>
          <p:nvPr/>
        </p:nvCxnSpPr>
        <p:spPr>
          <a:xfrm flipV="1">
            <a:off x="5179943" y="2841341"/>
            <a:ext cx="0" cy="375196"/>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28" name="Ευθύγραμμο βέλος σύνδεσης 27">
            <a:extLst>
              <a:ext uri="{FF2B5EF4-FFF2-40B4-BE49-F238E27FC236}">
                <a16:creationId xmlns:a16="http://schemas.microsoft.com/office/drawing/2014/main" xmlns="" id="{7252DE35-6FC9-4FCB-8B4E-0C06CF9AF72A}"/>
              </a:ext>
            </a:extLst>
          </p:cNvPr>
          <p:cNvCxnSpPr>
            <a:cxnSpLocks/>
          </p:cNvCxnSpPr>
          <p:nvPr/>
        </p:nvCxnSpPr>
        <p:spPr>
          <a:xfrm flipV="1">
            <a:off x="4687556" y="2824662"/>
            <a:ext cx="202468" cy="36858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29" name="Ευθύγραμμο βέλος σύνδεσης 28">
            <a:extLst>
              <a:ext uri="{FF2B5EF4-FFF2-40B4-BE49-F238E27FC236}">
                <a16:creationId xmlns:a16="http://schemas.microsoft.com/office/drawing/2014/main" xmlns="" id="{732464EB-C983-4A68-902F-4EA518F758EF}"/>
              </a:ext>
            </a:extLst>
          </p:cNvPr>
          <p:cNvCxnSpPr>
            <a:cxnSpLocks/>
          </p:cNvCxnSpPr>
          <p:nvPr/>
        </p:nvCxnSpPr>
        <p:spPr>
          <a:xfrm flipH="1" flipV="1">
            <a:off x="6996217" y="2839584"/>
            <a:ext cx="158740" cy="353658"/>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30" name="Ευθύγραμμο βέλος σύνδεσης 29">
            <a:extLst>
              <a:ext uri="{FF2B5EF4-FFF2-40B4-BE49-F238E27FC236}">
                <a16:creationId xmlns:a16="http://schemas.microsoft.com/office/drawing/2014/main" xmlns="" id="{7831D653-C172-4394-A7F6-876FC9C07BBF}"/>
              </a:ext>
            </a:extLst>
          </p:cNvPr>
          <p:cNvCxnSpPr>
            <a:cxnSpLocks/>
          </p:cNvCxnSpPr>
          <p:nvPr/>
        </p:nvCxnSpPr>
        <p:spPr>
          <a:xfrm>
            <a:off x="4235890" y="2768273"/>
            <a:ext cx="407523"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35" name="Ευθύγραμμο βέλος σύνδεσης 34">
            <a:extLst>
              <a:ext uri="{FF2B5EF4-FFF2-40B4-BE49-F238E27FC236}">
                <a16:creationId xmlns:a16="http://schemas.microsoft.com/office/drawing/2014/main" xmlns="" id="{63617251-66B6-4CE4-B238-8BF0AA211C56}"/>
              </a:ext>
            </a:extLst>
          </p:cNvPr>
          <p:cNvCxnSpPr>
            <a:cxnSpLocks/>
          </p:cNvCxnSpPr>
          <p:nvPr/>
        </p:nvCxnSpPr>
        <p:spPr>
          <a:xfrm flipH="1">
            <a:off x="7198644" y="2780799"/>
            <a:ext cx="392129"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39" name="Ευθύγραμμο βέλος σύνδεσης 38">
            <a:extLst>
              <a:ext uri="{FF2B5EF4-FFF2-40B4-BE49-F238E27FC236}">
                <a16:creationId xmlns:a16="http://schemas.microsoft.com/office/drawing/2014/main" xmlns="" id="{AA359FB2-77DF-4805-B327-E3B593553051}"/>
              </a:ext>
            </a:extLst>
          </p:cNvPr>
          <p:cNvCxnSpPr>
            <a:cxnSpLocks/>
          </p:cNvCxnSpPr>
          <p:nvPr/>
        </p:nvCxnSpPr>
        <p:spPr>
          <a:xfrm>
            <a:off x="4235890" y="2317315"/>
            <a:ext cx="407523" cy="152421"/>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40" name="Ευθύγραμμο βέλος σύνδεσης 39">
            <a:extLst>
              <a:ext uri="{FF2B5EF4-FFF2-40B4-BE49-F238E27FC236}">
                <a16:creationId xmlns:a16="http://schemas.microsoft.com/office/drawing/2014/main" xmlns="" id="{29FA46B0-1AD8-441F-B707-6B81684FCC2E}"/>
              </a:ext>
            </a:extLst>
          </p:cNvPr>
          <p:cNvCxnSpPr>
            <a:cxnSpLocks/>
          </p:cNvCxnSpPr>
          <p:nvPr/>
        </p:nvCxnSpPr>
        <p:spPr>
          <a:xfrm flipH="1">
            <a:off x="7192537" y="2331364"/>
            <a:ext cx="398236" cy="12757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1357176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Ομάδα 72" descr="Θέση εικόνας"/>
          <p:cNvGrpSpPr/>
          <p:nvPr/>
        </p:nvGrpSpPr>
        <p:grpSpPr>
          <a:xfrm>
            <a:off x="323999" y="323998"/>
            <a:ext cx="4320000" cy="6120000"/>
            <a:chOff x="180000" y="180000"/>
            <a:chExt cx="4330700" cy="6292683"/>
          </a:xfrm>
        </p:grpSpPr>
        <p:sp>
          <p:nvSpPr>
            <p:cNvPr id="74" name="Ορθογώνιο 6"/>
            <p:cNvSpPr/>
            <p:nvPr/>
          </p:nvSpPr>
          <p:spPr>
            <a:xfrm>
              <a:off x="180000" y="6290249"/>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75" name="Ορθογώνιο 6"/>
            <p:cNvSpPr/>
            <p:nvPr/>
          </p:nvSpPr>
          <p:spPr>
            <a:xfrm flipV="1">
              <a:off x="180000" y="180000"/>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grpSp>
      <p:sp>
        <p:nvSpPr>
          <p:cNvPr id="22" name="Τίτλος 1"/>
          <p:cNvSpPr>
            <a:spLocks noGrp="1"/>
          </p:cNvSpPr>
          <p:nvPr>
            <p:ph type="title"/>
          </p:nvPr>
        </p:nvSpPr>
        <p:spPr>
          <a:xfrm>
            <a:off x="5785664" y="664306"/>
            <a:ext cx="5411198" cy="432000"/>
          </a:xfrm>
        </p:spPr>
        <p:txBody>
          <a:bodyPr rtlCol="0"/>
          <a:lstStyle/>
          <a:p>
            <a:pPr algn="ctr"/>
            <a:r>
              <a:rPr lang="el-GR" sz="1800" dirty="0">
                <a:latin typeface="+mn-lt"/>
              </a:rPr>
              <a:t>Με τους ανωτέρω 6 μηχανισμούς, με τους οποίους συντονίζεται η εργασία στο εσωτερικό των οργανώσεων, τα άτομα επικοινωνούν &amp; ανταλλάσσουν:</a:t>
            </a:r>
            <a:endParaRPr lang="el-GR" sz="1800" b="1" dirty="0">
              <a:solidFill>
                <a:schemeClr val="tx1">
                  <a:lumMod val="85000"/>
                  <a:lumOff val="15000"/>
                </a:schemeClr>
              </a:solidFill>
              <a:latin typeface="+mn-lt"/>
            </a:endParaRPr>
          </a:p>
        </p:txBody>
      </p:sp>
      <p:sp>
        <p:nvSpPr>
          <p:cNvPr id="4" name="Θέση υποσέλιδου 3"/>
          <p:cNvSpPr>
            <a:spLocks noGrp="1"/>
          </p:cNvSpPr>
          <p:nvPr>
            <p:ph type="ftr" sz="quarter" idx="10"/>
          </p:nvPr>
        </p:nvSpPr>
        <p:spPr/>
        <p:txBody>
          <a:bodyPr rtlCol="0"/>
          <a:lstStyle/>
          <a:p>
            <a:pPr rtl="0"/>
            <a:r>
              <a:rPr lang="el-GR" dirty="0"/>
              <a:t>Προσθέστε υποσέλιδο</a:t>
            </a:r>
          </a:p>
        </p:txBody>
      </p:sp>
      <p:sp>
        <p:nvSpPr>
          <p:cNvPr id="5" name="Θέση αριθμού διαφάνειας 4"/>
          <p:cNvSpPr>
            <a:spLocks noGrp="1"/>
          </p:cNvSpPr>
          <p:nvPr>
            <p:ph type="sldNum" sz="quarter" idx="11"/>
          </p:nvPr>
        </p:nvSpPr>
        <p:spPr/>
        <p:txBody>
          <a:bodyPr rtlCol="0"/>
          <a:lstStyle/>
          <a:p>
            <a:pPr rtl="0"/>
            <a:fld id="{19B51A1E-902D-48AF-9020-955120F399B6}" type="slidenum">
              <a:rPr lang="el-GR" smtClean="0"/>
              <a:pPr rtl="0"/>
              <a:t>29</a:t>
            </a:fld>
            <a:endParaRPr lang="el-GR" dirty="0"/>
          </a:p>
        </p:txBody>
      </p:sp>
      <p:sp>
        <p:nvSpPr>
          <p:cNvPr id="34" name="Θέση κειμένου 8"/>
          <p:cNvSpPr>
            <a:spLocks noGrp="1"/>
          </p:cNvSpPr>
          <p:nvPr>
            <p:ph type="body" sz="quarter" idx="32"/>
          </p:nvPr>
        </p:nvSpPr>
        <p:spPr>
          <a:xfrm>
            <a:off x="9792000" y="4037761"/>
            <a:ext cx="1979930" cy="587342"/>
          </a:xfrm>
        </p:spPr>
        <p:txBody>
          <a:bodyPr rtlCol="0"/>
          <a:lstStyle/>
          <a:p>
            <a:pPr algn="ctr"/>
            <a:r>
              <a:rPr lang="el-GR" b="1" dirty="0"/>
              <a:t>Προσδοκίες</a:t>
            </a:r>
          </a:p>
        </p:txBody>
      </p:sp>
      <p:sp>
        <p:nvSpPr>
          <p:cNvPr id="38" name="TextBox 37"/>
          <p:cNvSpPr txBox="1"/>
          <p:nvPr/>
        </p:nvSpPr>
        <p:spPr>
          <a:xfrm>
            <a:off x="9792000"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25" name="Θέση κειμένου 4"/>
          <p:cNvSpPr txBox="1"/>
          <p:nvPr/>
        </p:nvSpPr>
        <p:spPr>
          <a:xfrm>
            <a:off x="5196453" y="3971432"/>
            <a:ext cx="1980000" cy="360000"/>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b="1" dirty="0"/>
              <a:t>Γνώσεις</a:t>
            </a:r>
          </a:p>
          <a:p>
            <a:pPr marL="0" indent="0" algn="ctr">
              <a:buNone/>
            </a:pPr>
            <a:endParaRPr lang="el-GR" b="1" dirty="0"/>
          </a:p>
        </p:txBody>
      </p:sp>
      <p:sp>
        <p:nvSpPr>
          <p:cNvPr id="30" name="Θέση κειμένου 6"/>
          <p:cNvSpPr txBox="1"/>
          <p:nvPr/>
        </p:nvSpPr>
        <p:spPr>
          <a:xfrm>
            <a:off x="7538063" y="3971432"/>
            <a:ext cx="1980000" cy="360000"/>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b="1" dirty="0"/>
              <a:t>Εμπειρίες</a:t>
            </a:r>
          </a:p>
        </p:txBody>
      </p:sp>
      <p:sp>
        <p:nvSpPr>
          <p:cNvPr id="33" name="Ορθογώνιο 6">
            <a:extLst>
              <a:ext uri="{FF2B5EF4-FFF2-40B4-BE49-F238E27FC236}">
                <a16:creationId xmlns:a16="http://schemas.microsoft.com/office/drawing/2014/main" xmlns="" id="{2048D76A-5F51-4AEA-ACF6-7BF581B6C9B4}"/>
              </a:ext>
            </a:extLst>
          </p:cNvPr>
          <p:cNvSpPr/>
          <p:nvPr/>
        </p:nvSpPr>
        <p:spPr>
          <a:xfrm flipV="1">
            <a:off x="347282" y="323997"/>
            <a:ext cx="4359347" cy="161205"/>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35" name="Ορθογώνιο 6">
            <a:extLst>
              <a:ext uri="{FF2B5EF4-FFF2-40B4-BE49-F238E27FC236}">
                <a16:creationId xmlns:a16="http://schemas.microsoft.com/office/drawing/2014/main" xmlns="" id="{86E28BA1-E208-4130-845B-5E654B3B0752}"/>
              </a:ext>
            </a:extLst>
          </p:cNvPr>
          <p:cNvSpPr/>
          <p:nvPr/>
        </p:nvSpPr>
        <p:spPr>
          <a:xfrm>
            <a:off x="381145" y="6280703"/>
            <a:ext cx="4320000" cy="161205"/>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19" name="Ορθογώνιο 6">
            <a:extLst>
              <a:ext uri="{FF2B5EF4-FFF2-40B4-BE49-F238E27FC236}">
                <a16:creationId xmlns:a16="http://schemas.microsoft.com/office/drawing/2014/main" xmlns="" id="{657C021E-9FFA-4AE0-82C5-32B484B9AA68}"/>
              </a:ext>
            </a:extLst>
          </p:cNvPr>
          <p:cNvSpPr/>
          <p:nvPr/>
        </p:nvSpPr>
        <p:spPr>
          <a:xfrm flipV="1">
            <a:off x="284652" y="375779"/>
            <a:ext cx="4533501" cy="14524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21" name="Ορθογώνιο 6">
            <a:extLst>
              <a:ext uri="{FF2B5EF4-FFF2-40B4-BE49-F238E27FC236}">
                <a16:creationId xmlns:a16="http://schemas.microsoft.com/office/drawing/2014/main" xmlns="" id="{D98435E0-7C38-4C76-9062-A6555A05BD78}"/>
              </a:ext>
            </a:extLst>
          </p:cNvPr>
          <p:cNvSpPr/>
          <p:nvPr/>
        </p:nvSpPr>
        <p:spPr>
          <a:xfrm>
            <a:off x="318514" y="6301119"/>
            <a:ext cx="4533501" cy="186878"/>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pic>
        <p:nvPicPr>
          <p:cNvPr id="3" name="Γραφικό 2" descr="Βιβλία">
            <a:extLst>
              <a:ext uri="{FF2B5EF4-FFF2-40B4-BE49-F238E27FC236}">
                <a16:creationId xmlns:a16="http://schemas.microsoft.com/office/drawing/2014/main" xmlns="" id="{4D07C5A5-1815-43CF-95A4-EA13F3C675EE}"/>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5686303" y="2939039"/>
            <a:ext cx="701971" cy="701971"/>
          </a:xfrm>
          <a:prstGeom prst="rect">
            <a:avLst/>
          </a:prstGeom>
        </p:spPr>
      </p:pic>
      <p:pic>
        <p:nvPicPr>
          <p:cNvPr id="9" name="Γραφικό 8" descr="Συννεφάκι σκέψης">
            <a:extLst>
              <a:ext uri="{FF2B5EF4-FFF2-40B4-BE49-F238E27FC236}">
                <a16:creationId xmlns:a16="http://schemas.microsoft.com/office/drawing/2014/main" xmlns="" id="{344EC9DF-CE6D-4341-9C3A-4A3C92234DDA}"/>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10429326" y="2895879"/>
            <a:ext cx="819394" cy="819394"/>
          </a:xfrm>
          <a:prstGeom prst="rect">
            <a:avLst/>
          </a:prstGeom>
        </p:spPr>
      </p:pic>
      <p:pic>
        <p:nvPicPr>
          <p:cNvPr id="11" name="Γραφικό 10" descr="Μάτι">
            <a:extLst>
              <a:ext uri="{FF2B5EF4-FFF2-40B4-BE49-F238E27FC236}">
                <a16:creationId xmlns:a16="http://schemas.microsoft.com/office/drawing/2014/main" xmlns="" id="{4D31BF51-729E-4304-A75D-2DA086209AD0}"/>
              </a:ext>
            </a:extLst>
          </p:cNvPr>
          <p:cNvPicPr>
            <a:picLocks noChangeAspect="1"/>
          </p:cNvPicPr>
          <p:nvPr/>
        </p:nvPicPr>
        <p:blipFill>
          <a:blip r:embed="rId7">
            <a:extLst>
              <a:ext uri="{96DAC541-7B7A-43D3-8B79-37D633B846F1}">
                <asvg:svgBlip xmlns:asvg="http://schemas.microsoft.com/office/drawing/2016/SVG/main" xmlns="" r:embed="rId8"/>
              </a:ext>
            </a:extLst>
          </a:blip>
          <a:stretch>
            <a:fillRect/>
          </a:stretch>
        </p:blipFill>
        <p:spPr>
          <a:xfrm>
            <a:off x="8034063" y="2800873"/>
            <a:ext cx="914400" cy="914400"/>
          </a:xfrm>
          <a:prstGeom prst="rect">
            <a:avLst/>
          </a:prstGeom>
        </p:spPr>
      </p:pic>
      <p:pic>
        <p:nvPicPr>
          <p:cNvPr id="1026" name="Picture 2" descr="Î£ÏÎµÏÎ¹ÎºÎ® ÎµÎ¹ÎºÏÎ½Î±">
            <a:extLst>
              <a:ext uri="{FF2B5EF4-FFF2-40B4-BE49-F238E27FC236}">
                <a16:creationId xmlns:a16="http://schemas.microsoft.com/office/drawing/2014/main" xmlns="" id="{D33F8B87-7A7A-4E13-8342-D2976AC481C1}"/>
              </a:ext>
            </a:extLst>
          </p:cNvPr>
          <p:cNvPicPr>
            <a:picLocks noChangeAspect="1" noChangeArrowheads="1"/>
          </p:cNvPicPr>
          <p:nvPr/>
        </p:nvPicPr>
        <p:blipFill>
          <a:blip r:embed="rId9">
            <a:grayscl/>
            <a:extLst>
              <a:ext uri="{28A0092B-C50C-407E-A947-70E740481C1C}">
                <a14:useLocalDpi xmlns:a14="http://schemas.microsoft.com/office/drawing/2010/main" xmlns="" val="0"/>
              </a:ext>
            </a:extLst>
          </a:blip>
          <a:srcRect/>
          <a:stretch>
            <a:fillRect/>
          </a:stretch>
        </p:blipFill>
        <p:spPr bwMode="auto">
          <a:xfrm>
            <a:off x="212448" y="198883"/>
            <a:ext cx="4533501" cy="6379863"/>
          </a:xfrm>
          <a:prstGeom prst="rect">
            <a:avLst/>
          </a:prstGeom>
          <a:noFill/>
          <a:extLst>
            <a:ext uri="{909E8E84-426E-40DD-AFC4-6F175D3DCCD1}">
              <a14:hiddenFill xmlns:a14="http://schemas.microsoft.com/office/drawing/2010/main" xmlns="">
                <a:solidFill>
                  <a:srgbClr val="FFFFFF"/>
                </a:solidFill>
              </a14:hiddenFill>
            </a:ext>
          </a:extLst>
        </p:spPr>
      </p:pic>
      <p:sp>
        <p:nvSpPr>
          <p:cNvPr id="27" name="Ορθογώνιο 6">
            <a:extLst>
              <a:ext uri="{FF2B5EF4-FFF2-40B4-BE49-F238E27FC236}">
                <a16:creationId xmlns:a16="http://schemas.microsoft.com/office/drawing/2014/main" xmlns="" id="{6618A748-43AB-4664-9837-CD4C47088034}"/>
              </a:ext>
            </a:extLst>
          </p:cNvPr>
          <p:cNvSpPr/>
          <p:nvPr/>
        </p:nvSpPr>
        <p:spPr>
          <a:xfrm>
            <a:off x="303848" y="6396183"/>
            <a:ext cx="4332546" cy="9181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28" name="Ορθογώνιο 6">
            <a:extLst>
              <a:ext uri="{FF2B5EF4-FFF2-40B4-BE49-F238E27FC236}">
                <a16:creationId xmlns:a16="http://schemas.microsoft.com/office/drawing/2014/main" xmlns="" id="{617AFCD1-C143-45C9-A5AD-F5EE13BB90CE}"/>
              </a:ext>
            </a:extLst>
          </p:cNvPr>
          <p:cNvSpPr/>
          <p:nvPr/>
        </p:nvSpPr>
        <p:spPr>
          <a:xfrm flipV="1">
            <a:off x="303848" y="272991"/>
            <a:ext cx="4332546" cy="91813"/>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Tree>
    <p:extLst>
      <p:ext uri="{BB962C8B-B14F-4D97-AF65-F5344CB8AC3E}">
        <p14:creationId xmlns:p14="http://schemas.microsoft.com/office/powerpoint/2010/main" xmlns="" val="28397284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Τίτλος 1"/>
          <p:cNvSpPr>
            <a:spLocks noGrp="1"/>
          </p:cNvSpPr>
          <p:nvPr>
            <p:ph type="title"/>
          </p:nvPr>
        </p:nvSpPr>
        <p:spPr>
          <a:xfrm>
            <a:off x="882868" y="290965"/>
            <a:ext cx="10426261" cy="432000"/>
          </a:xfrm>
        </p:spPr>
        <p:txBody>
          <a:bodyPr rtlCol="0"/>
          <a:lstStyle/>
          <a:p>
            <a:pPr algn="ctr"/>
            <a:r>
              <a:rPr lang="el-GR" dirty="0"/>
              <a:t>Εισαγωγικές Παρατηρήσεις</a:t>
            </a:r>
            <a:endParaRPr lang="el-GR" sz="2400" b="1" dirty="0"/>
          </a:p>
        </p:txBody>
      </p:sp>
      <p:sp>
        <p:nvSpPr>
          <p:cNvPr id="3" name="Θέση υποσέλιδου 2"/>
          <p:cNvSpPr>
            <a:spLocks noGrp="1"/>
          </p:cNvSpPr>
          <p:nvPr>
            <p:ph type="ftr" sz="quarter" idx="10"/>
          </p:nvPr>
        </p:nvSpPr>
        <p:spPr/>
        <p:txBody>
          <a:bodyPr rtlCol="0"/>
          <a:lstStyle/>
          <a:p>
            <a:pPr rtl="0"/>
            <a:r>
              <a:rPr lang="el-GR" dirty="0"/>
              <a:t>Προσθέστε υποσέλιδο</a:t>
            </a:r>
          </a:p>
        </p:txBody>
      </p:sp>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3</a:t>
            </a:fld>
            <a:endParaRPr lang="el-GR" dirty="0"/>
          </a:p>
        </p:txBody>
      </p:sp>
      <p:sp>
        <p:nvSpPr>
          <p:cNvPr id="7" name="Θέση κειμένου 6"/>
          <p:cNvSpPr>
            <a:spLocks noGrp="1"/>
          </p:cNvSpPr>
          <p:nvPr>
            <p:ph type="body" sz="quarter" idx="17"/>
          </p:nvPr>
        </p:nvSpPr>
        <p:spPr>
          <a:xfrm>
            <a:off x="2823732" y="4175367"/>
            <a:ext cx="2068129" cy="360000"/>
          </a:xfrm>
        </p:spPr>
        <p:txBody>
          <a:bodyPr rtlCol="0"/>
          <a:lstStyle/>
          <a:p>
            <a:r>
              <a:rPr lang="el-GR" dirty="0"/>
              <a:t>Το περιβάλλον</a:t>
            </a:r>
          </a:p>
        </p:txBody>
      </p:sp>
      <p:sp>
        <p:nvSpPr>
          <p:cNvPr id="9" name="Θέση κειμένου 8"/>
          <p:cNvSpPr>
            <a:spLocks noGrp="1"/>
          </p:cNvSpPr>
          <p:nvPr>
            <p:ph type="body" sz="quarter" idx="18"/>
          </p:nvPr>
        </p:nvSpPr>
        <p:spPr>
          <a:xfrm>
            <a:off x="5111750" y="4176193"/>
            <a:ext cx="1979930" cy="587342"/>
          </a:xfrm>
        </p:spPr>
        <p:txBody>
          <a:bodyPr rtlCol="0"/>
          <a:lstStyle/>
          <a:p>
            <a:r>
              <a:rPr lang="el-GR" sz="1800" dirty="0">
                <a:latin typeface="+mj-lt"/>
              </a:rPr>
              <a:t>Η τεχνολογία</a:t>
            </a:r>
          </a:p>
          <a:p>
            <a:pPr lvl="0"/>
            <a:endParaRPr lang="el-GR" dirty="0"/>
          </a:p>
        </p:txBody>
      </p:sp>
      <p:pic>
        <p:nvPicPr>
          <p:cNvPr id="36" name="Θέση εικόνας 25" descr="Κοντινή εικόνα εσωτερικού υλικού δόμησης"/>
          <p:cNvPicPr>
            <a:picLocks noGrp="1" noChangeAspect="1"/>
          </p:cNvPicPr>
          <p:nvPr>
            <p:ph type="pic" sz="quarter" idx="41"/>
          </p:nvPr>
        </p:nvPicPr>
        <p:blipFill>
          <a:blip r:embed="rId3"/>
          <a:srcRect/>
          <a:stretch>
            <a:fillRect/>
          </a:stretch>
        </p:blipFill>
        <p:spPr>
          <a:xfrm>
            <a:off x="683800" y="2187550"/>
            <a:ext cx="1476000" cy="1476000"/>
          </a:xfrm>
        </p:spPr>
      </p:pic>
      <p:pic>
        <p:nvPicPr>
          <p:cNvPr id="28" name="Θέση εικόνας 27" descr="Μολύβι επάνω σε σχέδιο κτιρίου"/>
          <p:cNvPicPr>
            <a:picLocks noGrp="1" noChangeAspect="1"/>
          </p:cNvPicPr>
          <p:nvPr>
            <p:ph type="pic" sz="quarter" idx="42"/>
          </p:nvPr>
        </p:nvPicPr>
        <p:blipFill>
          <a:blip r:embed="rId4"/>
          <a:srcRect/>
          <a:stretch>
            <a:fillRect/>
          </a:stretch>
        </p:blipFill>
        <p:spPr>
          <a:xfrm>
            <a:off x="3023850" y="2187550"/>
            <a:ext cx="1476000" cy="1476000"/>
          </a:xfrm>
        </p:spPr>
      </p:pic>
      <p:pic>
        <p:nvPicPr>
          <p:cNvPr id="30" name="Θέση εικόνας 29" descr="γωνιακή προβολή ουρανοξύστη από το έδαφος"/>
          <p:cNvPicPr>
            <a:picLocks noGrp="1" noChangeAspect="1"/>
          </p:cNvPicPr>
          <p:nvPr>
            <p:ph type="pic" sz="quarter" idx="43"/>
          </p:nvPr>
        </p:nvPicPr>
        <p:blipFill>
          <a:blip r:embed="rId5"/>
          <a:srcRect/>
          <a:stretch>
            <a:fillRect/>
          </a:stretch>
        </p:blipFill>
        <p:spPr>
          <a:xfrm>
            <a:off x="5363900" y="2187550"/>
            <a:ext cx="1476000" cy="1476000"/>
          </a:xfrm>
        </p:spPr>
      </p:pic>
      <p:pic>
        <p:nvPicPr>
          <p:cNvPr id="32" name="Θέση εικόνας 31" descr="εναέρια προβολή δικτύου αυτοκινητοδρόμων σε μεγάλη πόλη"/>
          <p:cNvPicPr>
            <a:picLocks noGrp="1" noChangeAspect="1"/>
          </p:cNvPicPr>
          <p:nvPr>
            <p:ph type="pic" sz="quarter" idx="44"/>
          </p:nvPr>
        </p:nvPicPr>
        <p:blipFill>
          <a:blip r:embed="rId6"/>
          <a:srcRect/>
          <a:stretch>
            <a:fillRect/>
          </a:stretch>
        </p:blipFill>
        <p:spPr>
          <a:xfrm>
            <a:off x="7703950" y="2187550"/>
            <a:ext cx="1476000" cy="1476000"/>
          </a:xfrm>
        </p:spPr>
      </p:pic>
      <p:pic>
        <p:nvPicPr>
          <p:cNvPr id="44" name="Θέση εικόνας 33" descr="εικόνα ουρανοξύστη διαμερισμάτων"/>
          <p:cNvPicPr>
            <a:picLocks noGrp="1" noChangeAspect="1"/>
          </p:cNvPicPr>
          <p:nvPr>
            <p:ph type="pic" sz="quarter" idx="45"/>
          </p:nvPr>
        </p:nvPicPr>
        <p:blipFill>
          <a:blip r:embed="rId7"/>
          <a:srcRect/>
          <a:stretch>
            <a:fillRect/>
          </a:stretch>
        </p:blipFill>
        <p:spPr>
          <a:xfrm>
            <a:off x="10044000" y="2187550"/>
            <a:ext cx="1476000" cy="1476000"/>
          </a:xfrm>
        </p:spPr>
      </p:pic>
      <p:sp>
        <p:nvSpPr>
          <p:cNvPr id="11" name="Θέση κειμένου 10"/>
          <p:cNvSpPr>
            <a:spLocks noGrp="1"/>
          </p:cNvSpPr>
          <p:nvPr>
            <p:ph type="body" sz="quarter" idx="32"/>
          </p:nvPr>
        </p:nvSpPr>
        <p:spPr>
          <a:xfrm>
            <a:off x="7460567" y="4161596"/>
            <a:ext cx="1962765" cy="360000"/>
          </a:xfrm>
        </p:spPr>
        <p:txBody>
          <a:bodyPr vert="horz" lIns="0" tIns="0" rIns="0" bIns="0" rtlCol="0">
            <a:noAutofit/>
          </a:bodyPr>
          <a:lstStyle/>
          <a:p>
            <a:pPr algn="ctr"/>
            <a:r>
              <a:rPr lang="el-GR" dirty="0">
                <a:latin typeface="+mj-lt"/>
              </a:rPr>
              <a:t> Η στρατηγική</a:t>
            </a:r>
          </a:p>
        </p:txBody>
      </p:sp>
      <p:pic>
        <p:nvPicPr>
          <p:cNvPr id="45" name="Γραφικό 44" descr="Φοίνικας"/>
          <p:cNvPicPr>
            <a:picLocks noChangeAspect="1"/>
          </p:cNvPicPr>
          <p:nvPr/>
        </p:nvPicPr>
        <p:blipFill>
          <a:blip r:embed="rId8"/>
          <a:stretch>
            <a:fillRect/>
          </a:stretch>
        </p:blipFill>
        <p:spPr>
          <a:xfrm>
            <a:off x="9834373" y="863355"/>
            <a:ext cx="755703" cy="755703"/>
          </a:xfrm>
          <a:prstGeom prst="rect">
            <a:avLst/>
          </a:prstGeom>
        </p:spPr>
      </p:pic>
      <p:sp>
        <p:nvSpPr>
          <p:cNvPr id="55" name="TextBox 37"/>
          <p:cNvSpPr txBox="1"/>
          <p:nvPr/>
        </p:nvSpPr>
        <p:spPr>
          <a:xfrm>
            <a:off x="9678437" y="6073017"/>
            <a:ext cx="1571673"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37" name="Θέση κειμένου 6"/>
          <p:cNvSpPr txBox="1"/>
          <p:nvPr/>
        </p:nvSpPr>
        <p:spPr>
          <a:xfrm>
            <a:off x="454591" y="4161596"/>
            <a:ext cx="1980000" cy="360000"/>
          </a:xfrm>
          <a:prstGeom prst="rect">
            <a:avLst/>
          </a:prstGeom>
        </p:spPr>
        <p:txBody>
          <a:bodyPr vert="horz" lIns="0" tIns="0" rIns="0" bIns="0" rtlCol="0">
            <a:noAutofit/>
          </a:bodyPr>
          <a:lstStyle>
            <a:lvl1pPr marL="0" indent="0" algn="ctr" defTabSz="914400" rtl="0" eaLnBrk="1" latinLnBrk="0" hangingPunct="1">
              <a:lnSpc>
                <a:spcPct val="90000"/>
              </a:lnSpc>
              <a:spcBef>
                <a:spcPts val="1000"/>
              </a:spcBef>
              <a:buClr>
                <a:schemeClr val="accent1"/>
              </a:buClr>
              <a:buFont typeface="Arial" panose="020B0604020202020204" pitchFamily="34" charset="0"/>
              <a:buNone/>
              <a:defRPr sz="1800" kern="1200">
                <a:solidFill>
                  <a:schemeClr val="tx1">
                    <a:lumMod val="75000"/>
                    <a:lumOff val="25000"/>
                  </a:schemeClr>
                </a:solidFill>
                <a:latin typeface="+mj-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l-GR" dirty="0"/>
              <a:t>Το μέγεθος</a:t>
            </a:r>
          </a:p>
        </p:txBody>
      </p:sp>
      <p:sp>
        <p:nvSpPr>
          <p:cNvPr id="46" name="Θέση κειμένου 10"/>
          <p:cNvSpPr txBox="1"/>
          <p:nvPr/>
        </p:nvSpPr>
        <p:spPr>
          <a:xfrm>
            <a:off x="9902277" y="4161596"/>
            <a:ext cx="1832061" cy="360000"/>
          </a:xfrm>
          <a:prstGeom prst="rect">
            <a:avLst/>
          </a:prstGeom>
        </p:spPr>
        <p:txBody>
          <a:bodyPr vert="horz" lIns="0" tIns="0" rIns="0" bIns="0" rtlCol="0">
            <a:noAutofit/>
          </a:bodyPr>
          <a:lstStyle>
            <a:lvl1pPr marL="0" indent="0" algn="ctr" defTabSz="914400" rtl="0" eaLnBrk="1" latinLnBrk="0" hangingPunct="1">
              <a:lnSpc>
                <a:spcPct val="90000"/>
              </a:lnSpc>
              <a:spcBef>
                <a:spcPts val="1000"/>
              </a:spcBef>
              <a:buClr>
                <a:schemeClr val="accent1"/>
              </a:buClr>
              <a:buFont typeface="Arial" panose="020B0604020202020204" pitchFamily="34" charset="0"/>
              <a:buNone/>
              <a:defRPr sz="1800" kern="1200">
                <a:solidFill>
                  <a:schemeClr val="tx1">
                    <a:lumMod val="75000"/>
                    <a:lumOff val="25000"/>
                  </a:schemeClr>
                </a:solidFill>
                <a:latin typeface="+mj-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l-GR" dirty="0"/>
              <a:t>Οι όροι άσκησης της εξουσίας</a:t>
            </a:r>
          </a:p>
        </p:txBody>
      </p:sp>
      <p:sp>
        <p:nvSpPr>
          <p:cNvPr id="22" name="Θέση κειμένου 6">
            <a:extLst>
              <a:ext uri="{FF2B5EF4-FFF2-40B4-BE49-F238E27FC236}">
                <a16:creationId xmlns:a16="http://schemas.microsoft.com/office/drawing/2014/main" xmlns="" id="{32F31F47-269C-410C-9FF9-A3836414A513}"/>
              </a:ext>
            </a:extLst>
          </p:cNvPr>
          <p:cNvSpPr txBox="1">
            <a:spLocks/>
          </p:cNvSpPr>
          <p:nvPr/>
        </p:nvSpPr>
        <p:spPr>
          <a:xfrm>
            <a:off x="882868" y="1020381"/>
            <a:ext cx="10426261" cy="360000"/>
          </a:xfrm>
          <a:prstGeom prst="rect">
            <a:avLst/>
          </a:prstGeom>
        </p:spPr>
        <p:txBody>
          <a:bodyPr vert="horz" lIns="0" tIns="0" rIns="0" bIns="0" rtlCol="0">
            <a:noAutofit/>
          </a:bodyPr>
          <a:lstStyle>
            <a:lvl1pPr marL="0" indent="0" algn="ctr" defTabSz="914400" rtl="0" eaLnBrk="1" latinLnBrk="0" hangingPunct="1">
              <a:lnSpc>
                <a:spcPct val="90000"/>
              </a:lnSpc>
              <a:spcBef>
                <a:spcPts val="1000"/>
              </a:spcBef>
              <a:buClr>
                <a:schemeClr val="accent1"/>
              </a:buClr>
              <a:buFont typeface="Arial" panose="020B0604020202020204" pitchFamily="34" charset="0"/>
              <a:buNone/>
              <a:defRPr sz="1800" kern="1200">
                <a:solidFill>
                  <a:schemeClr val="tx1">
                    <a:lumMod val="75000"/>
                    <a:lumOff val="25000"/>
                  </a:schemeClr>
                </a:solidFill>
                <a:latin typeface="+mj-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l-GR" sz="1600" dirty="0"/>
              <a:t>Η πολυμορφία και η πολυπλοκότητα των οργανώσεων καθιστά εξαιρετικά ανεπαρκή την επιλογή ενός &amp; μοναδικού κριτηρίου, όπως για παράδειγμα: </a:t>
            </a:r>
          </a:p>
        </p:txBody>
      </p:sp>
      <p:pic>
        <p:nvPicPr>
          <p:cNvPr id="10" name="Γραφικό 9" descr="Φοίνικας">
            <a:extLst>
              <a:ext uri="{FF2B5EF4-FFF2-40B4-BE49-F238E27FC236}">
                <a16:creationId xmlns:a16="http://schemas.microsoft.com/office/drawing/2014/main" xmlns="" id="{EA0A3C4D-C62C-4637-B090-E7DEE7A42837}"/>
              </a:ext>
            </a:extLst>
          </p:cNvPr>
          <p:cNvPicPr>
            <a:picLocks noChangeAspect="1"/>
          </p:cNvPicPr>
          <p:nvPr/>
        </p:nvPicPr>
        <p:blipFill>
          <a:blip r:embed="rId9">
            <a:extLst>
              <a:ext uri="{96DAC541-7B7A-43D3-8B79-37D633B846F1}">
                <asvg:svgBlip xmlns:asvg="http://schemas.microsoft.com/office/drawing/2016/SVG/main" xmlns="" r:embed="rId10"/>
              </a:ext>
            </a:extLst>
          </a:blip>
          <a:stretch>
            <a:fillRect/>
          </a:stretch>
        </p:blipFill>
        <p:spPr>
          <a:xfrm>
            <a:off x="3400596" y="2465187"/>
            <a:ext cx="914400" cy="914400"/>
          </a:xfrm>
          <a:prstGeom prst="rect">
            <a:avLst/>
          </a:prstGeom>
        </p:spPr>
      </p:pic>
      <p:pic>
        <p:nvPicPr>
          <p:cNvPr id="14" name="Γραφικό 13" descr="Φορητός υπολογιστής">
            <a:extLst>
              <a:ext uri="{FF2B5EF4-FFF2-40B4-BE49-F238E27FC236}">
                <a16:creationId xmlns:a16="http://schemas.microsoft.com/office/drawing/2014/main" xmlns="" id="{6290FA91-D6E8-4C91-87B3-9646C440834D}"/>
              </a:ext>
            </a:extLst>
          </p:cNvPr>
          <p:cNvPicPr>
            <a:picLocks noChangeAspect="1"/>
          </p:cNvPicPr>
          <p:nvPr/>
        </p:nvPicPr>
        <p:blipFill>
          <a:blip r:embed="rId11">
            <a:extLst>
              <a:ext uri="{96DAC541-7B7A-43D3-8B79-37D633B846F1}">
                <asvg:svgBlip xmlns:asvg="http://schemas.microsoft.com/office/drawing/2016/SVG/main" xmlns="" r:embed="rId12"/>
              </a:ext>
            </a:extLst>
          </a:blip>
          <a:stretch>
            <a:fillRect/>
          </a:stretch>
        </p:blipFill>
        <p:spPr>
          <a:xfrm>
            <a:off x="5638798" y="2465187"/>
            <a:ext cx="914400" cy="914400"/>
          </a:xfrm>
          <a:prstGeom prst="rect">
            <a:avLst/>
          </a:prstGeom>
        </p:spPr>
      </p:pic>
      <p:pic>
        <p:nvPicPr>
          <p:cNvPr id="16" name="Γραφικό 15" descr="Δάσκαλος">
            <a:extLst>
              <a:ext uri="{FF2B5EF4-FFF2-40B4-BE49-F238E27FC236}">
                <a16:creationId xmlns:a16="http://schemas.microsoft.com/office/drawing/2014/main" xmlns="" id="{2A7FF22B-B871-4460-BC9C-7A3E97C9D199}"/>
              </a:ext>
            </a:extLst>
          </p:cNvPr>
          <p:cNvPicPr>
            <a:picLocks noChangeAspect="1"/>
          </p:cNvPicPr>
          <p:nvPr/>
        </p:nvPicPr>
        <p:blipFill>
          <a:blip r:embed="rId13">
            <a:extLst>
              <a:ext uri="{96DAC541-7B7A-43D3-8B79-37D633B846F1}">
                <asvg:svgBlip xmlns:asvg="http://schemas.microsoft.com/office/drawing/2016/SVG/main" xmlns="" r:embed="rId14"/>
              </a:ext>
            </a:extLst>
          </a:blip>
          <a:stretch>
            <a:fillRect/>
          </a:stretch>
        </p:blipFill>
        <p:spPr>
          <a:xfrm>
            <a:off x="7919521" y="2487108"/>
            <a:ext cx="914400" cy="914400"/>
          </a:xfrm>
          <a:prstGeom prst="rect">
            <a:avLst/>
          </a:prstGeom>
        </p:spPr>
      </p:pic>
      <p:pic>
        <p:nvPicPr>
          <p:cNvPr id="18" name="Γραφικό 17" descr="Χρήστης">
            <a:extLst>
              <a:ext uri="{FF2B5EF4-FFF2-40B4-BE49-F238E27FC236}">
                <a16:creationId xmlns:a16="http://schemas.microsoft.com/office/drawing/2014/main" xmlns="" id="{8168DD94-7BB8-424D-827A-9DCACD0FA4BD}"/>
              </a:ext>
            </a:extLst>
          </p:cNvPr>
          <p:cNvPicPr>
            <a:picLocks noChangeAspect="1"/>
          </p:cNvPicPr>
          <p:nvPr/>
        </p:nvPicPr>
        <p:blipFill>
          <a:blip r:embed="rId15">
            <a:extLst>
              <a:ext uri="{96DAC541-7B7A-43D3-8B79-37D633B846F1}">
                <asvg:svgBlip xmlns:asvg="http://schemas.microsoft.com/office/drawing/2016/SVG/main" xmlns="" r:embed="rId16"/>
              </a:ext>
            </a:extLst>
          </a:blip>
          <a:stretch>
            <a:fillRect/>
          </a:stretch>
        </p:blipFill>
        <p:spPr>
          <a:xfrm>
            <a:off x="10480698" y="2547096"/>
            <a:ext cx="769412" cy="769412"/>
          </a:xfrm>
          <a:prstGeom prst="rect">
            <a:avLst/>
          </a:prstGeom>
        </p:spPr>
      </p:pic>
      <p:pic>
        <p:nvPicPr>
          <p:cNvPr id="20" name="Γραφικό 19" descr="Δίκτυο">
            <a:extLst>
              <a:ext uri="{FF2B5EF4-FFF2-40B4-BE49-F238E27FC236}">
                <a16:creationId xmlns:a16="http://schemas.microsoft.com/office/drawing/2014/main" xmlns="" id="{CA1E49AC-4D11-4D7C-8A5F-938C30AB4FD2}"/>
              </a:ext>
            </a:extLst>
          </p:cNvPr>
          <p:cNvPicPr>
            <a:picLocks noChangeAspect="1"/>
          </p:cNvPicPr>
          <p:nvPr/>
        </p:nvPicPr>
        <p:blipFill>
          <a:blip r:embed="rId17">
            <a:extLst>
              <a:ext uri="{96DAC541-7B7A-43D3-8B79-37D633B846F1}">
                <asvg:svgBlip xmlns:asvg="http://schemas.microsoft.com/office/drawing/2016/SVG/main" xmlns="" r:embed="rId18"/>
              </a:ext>
            </a:extLst>
          </a:blip>
          <a:stretch>
            <a:fillRect/>
          </a:stretch>
        </p:blipFill>
        <p:spPr>
          <a:xfrm>
            <a:off x="1037495" y="2487108"/>
            <a:ext cx="829400" cy="829400"/>
          </a:xfrm>
          <a:prstGeom prst="rect">
            <a:avLst/>
          </a:prstGeom>
        </p:spPr>
      </p:pic>
    </p:spTree>
    <p:extLst>
      <p:ext uri="{BB962C8B-B14F-4D97-AF65-F5344CB8AC3E}">
        <p14:creationId xmlns:p14="http://schemas.microsoft.com/office/powerpoint/2010/main" xmlns="" val="146599656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Ορθογώνιο 5">
            <a:extLst>
              <a:ext uri="{FF2B5EF4-FFF2-40B4-BE49-F238E27FC236}">
                <a16:creationId xmlns:a16="http://schemas.microsoft.com/office/drawing/2014/main" xmlns="" id="{1960FCC9-CBF2-41E0-A230-050EE8F5108E}"/>
              </a:ext>
            </a:extLst>
          </p:cNvPr>
          <p:cNvSpPr/>
          <p:nvPr/>
        </p:nvSpPr>
        <p:spPr>
          <a:xfrm>
            <a:off x="2187035" y="353444"/>
            <a:ext cx="8159262" cy="830997"/>
          </a:xfrm>
          <a:prstGeom prst="rect">
            <a:avLst/>
          </a:prstGeom>
        </p:spPr>
        <p:txBody>
          <a:bodyPr wrap="square">
            <a:spAutoFit/>
          </a:bodyPr>
          <a:lstStyle/>
          <a:p>
            <a:pPr algn="ctr"/>
            <a:r>
              <a:rPr lang="el-GR" sz="2400" b="1" spc="-100" dirty="0">
                <a:solidFill>
                  <a:schemeClr val="bg2">
                    <a:lumMod val="25000"/>
                  </a:schemeClr>
                </a:solidFill>
                <a:latin typeface="+mj-lt"/>
                <a:ea typeface="+mj-ea"/>
                <a:cs typeface="+mj-cs"/>
              </a:rPr>
              <a:t>Οι 5 Συντονιστικοί Μηχανισμοί του Μ</a:t>
            </a:r>
            <a:r>
              <a:rPr lang="en-US" sz="2400" b="1" spc="-100" dirty="0" err="1">
                <a:solidFill>
                  <a:schemeClr val="bg2">
                    <a:lumMod val="25000"/>
                  </a:schemeClr>
                </a:solidFill>
                <a:latin typeface="+mj-lt"/>
                <a:ea typeface="+mj-ea"/>
                <a:cs typeface="+mj-cs"/>
              </a:rPr>
              <a:t>intzberg</a:t>
            </a:r>
            <a:endParaRPr lang="el-GR" sz="2400" b="1" spc="-100" dirty="0">
              <a:solidFill>
                <a:schemeClr val="bg2">
                  <a:lumMod val="25000"/>
                </a:schemeClr>
              </a:solidFill>
              <a:latin typeface="+mj-lt"/>
              <a:ea typeface="+mj-ea"/>
              <a:cs typeface="+mj-cs"/>
            </a:endParaRPr>
          </a:p>
          <a:p>
            <a:pPr algn="ctr"/>
            <a:endParaRPr lang="el-GR" sz="2400" b="1" spc="-100" dirty="0">
              <a:solidFill>
                <a:schemeClr val="bg2">
                  <a:lumMod val="25000"/>
                </a:schemeClr>
              </a:solidFill>
              <a:latin typeface="+mj-lt"/>
              <a:ea typeface="+mj-ea"/>
              <a:cs typeface="+mj-cs"/>
            </a:endParaRPr>
          </a:p>
        </p:txBody>
      </p:sp>
      <p:sp>
        <p:nvSpPr>
          <p:cNvPr id="2" name="Ορθογώνιο 1">
            <a:extLst>
              <a:ext uri="{FF2B5EF4-FFF2-40B4-BE49-F238E27FC236}">
                <a16:creationId xmlns:a16="http://schemas.microsoft.com/office/drawing/2014/main" xmlns="" id="{213E8F8C-F85C-4F62-9259-9F6EE5EAE066}"/>
              </a:ext>
            </a:extLst>
          </p:cNvPr>
          <p:cNvSpPr/>
          <p:nvPr/>
        </p:nvSpPr>
        <p:spPr>
          <a:xfrm>
            <a:off x="2408081" y="1963308"/>
            <a:ext cx="337625" cy="337625"/>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lumMod val="85000"/>
                    <a:lumOff val="15000"/>
                  </a:schemeClr>
                </a:solidFill>
              </a:rPr>
              <a:t>M</a:t>
            </a:r>
            <a:endParaRPr lang="el-GR" b="1" dirty="0">
              <a:solidFill>
                <a:schemeClr val="tx1">
                  <a:lumMod val="85000"/>
                  <a:lumOff val="15000"/>
                </a:schemeClr>
              </a:solidFill>
            </a:endParaRPr>
          </a:p>
        </p:txBody>
      </p:sp>
      <p:sp>
        <p:nvSpPr>
          <p:cNvPr id="7" name="Ορθογώνιο 6">
            <a:extLst>
              <a:ext uri="{FF2B5EF4-FFF2-40B4-BE49-F238E27FC236}">
                <a16:creationId xmlns:a16="http://schemas.microsoft.com/office/drawing/2014/main" xmlns="" id="{424D2946-CBB4-45DB-8624-1F5ED765ACAF}"/>
              </a:ext>
            </a:extLst>
          </p:cNvPr>
          <p:cNvSpPr/>
          <p:nvPr/>
        </p:nvSpPr>
        <p:spPr>
          <a:xfrm>
            <a:off x="1483659" y="2469745"/>
            <a:ext cx="337625" cy="337625"/>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lumMod val="85000"/>
                    <a:lumOff val="15000"/>
                  </a:schemeClr>
                </a:solidFill>
              </a:rPr>
              <a:t>A</a:t>
            </a:r>
            <a:endParaRPr lang="el-GR" b="1" dirty="0">
              <a:solidFill>
                <a:schemeClr val="tx1">
                  <a:lumMod val="85000"/>
                  <a:lumOff val="15000"/>
                </a:schemeClr>
              </a:solidFill>
            </a:endParaRPr>
          </a:p>
        </p:txBody>
      </p:sp>
      <p:cxnSp>
        <p:nvCxnSpPr>
          <p:cNvPr id="11" name="Ευθεία γραμμή σύνδεσης 10">
            <a:extLst>
              <a:ext uri="{FF2B5EF4-FFF2-40B4-BE49-F238E27FC236}">
                <a16:creationId xmlns:a16="http://schemas.microsoft.com/office/drawing/2014/main" xmlns="" id="{49559500-263E-4331-865D-E78B592B4D28}"/>
              </a:ext>
            </a:extLst>
          </p:cNvPr>
          <p:cNvCxnSpPr>
            <a:cxnSpLocks/>
            <a:stCxn id="2" idx="2"/>
          </p:cNvCxnSpPr>
          <p:nvPr/>
        </p:nvCxnSpPr>
        <p:spPr>
          <a:xfrm>
            <a:off x="2576894" y="2300933"/>
            <a:ext cx="0" cy="813636"/>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3" name="Ευθεία γραμμή σύνδεσης 12">
            <a:extLst>
              <a:ext uri="{FF2B5EF4-FFF2-40B4-BE49-F238E27FC236}">
                <a16:creationId xmlns:a16="http://schemas.microsoft.com/office/drawing/2014/main" xmlns="" id="{31A8B027-FF3C-4900-B798-EFC705ABBCB3}"/>
              </a:ext>
            </a:extLst>
          </p:cNvPr>
          <p:cNvCxnSpPr>
            <a:cxnSpLocks/>
            <a:stCxn id="7" idx="3"/>
          </p:cNvCxnSpPr>
          <p:nvPr/>
        </p:nvCxnSpPr>
        <p:spPr>
          <a:xfrm flipV="1">
            <a:off x="1821284" y="2638557"/>
            <a:ext cx="755609" cy="1"/>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4" name="Ευθεία γραμμή σύνδεσης 13">
            <a:extLst>
              <a:ext uri="{FF2B5EF4-FFF2-40B4-BE49-F238E27FC236}">
                <a16:creationId xmlns:a16="http://schemas.microsoft.com/office/drawing/2014/main" xmlns="" id="{DCA7BF89-1ED7-4061-A780-C3BE28B216FD}"/>
              </a:ext>
            </a:extLst>
          </p:cNvPr>
          <p:cNvCxnSpPr>
            <a:cxnSpLocks/>
          </p:cNvCxnSpPr>
          <p:nvPr/>
        </p:nvCxnSpPr>
        <p:spPr>
          <a:xfrm>
            <a:off x="1652471" y="3119295"/>
            <a:ext cx="1855936" cy="2088"/>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1" name="Ευθεία γραμμή σύνδεσης 20">
            <a:extLst>
              <a:ext uri="{FF2B5EF4-FFF2-40B4-BE49-F238E27FC236}">
                <a16:creationId xmlns:a16="http://schemas.microsoft.com/office/drawing/2014/main" xmlns="" id="{F956F285-86A1-45F4-BD58-4ECF1A741371}"/>
              </a:ext>
            </a:extLst>
          </p:cNvPr>
          <p:cNvCxnSpPr/>
          <p:nvPr/>
        </p:nvCxnSpPr>
        <p:spPr>
          <a:xfrm>
            <a:off x="1652471" y="3121383"/>
            <a:ext cx="0" cy="13538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2" name="Ευθεία γραμμή σύνδεσης 21">
            <a:extLst>
              <a:ext uri="{FF2B5EF4-FFF2-40B4-BE49-F238E27FC236}">
                <a16:creationId xmlns:a16="http://schemas.microsoft.com/office/drawing/2014/main" xmlns="" id="{63913914-D35A-4939-BE40-3B65CFEBF335}"/>
              </a:ext>
            </a:extLst>
          </p:cNvPr>
          <p:cNvCxnSpPr>
            <a:cxnSpLocks/>
          </p:cNvCxnSpPr>
          <p:nvPr/>
        </p:nvCxnSpPr>
        <p:spPr>
          <a:xfrm>
            <a:off x="3508407" y="3123471"/>
            <a:ext cx="0" cy="13538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5" name="Ευθύγραμμο βέλος σύνδεσης 24">
            <a:extLst>
              <a:ext uri="{FF2B5EF4-FFF2-40B4-BE49-F238E27FC236}">
                <a16:creationId xmlns:a16="http://schemas.microsoft.com/office/drawing/2014/main" xmlns="" id="{7F7615D9-407A-47CE-9CC4-FB405B626D61}"/>
              </a:ext>
            </a:extLst>
          </p:cNvPr>
          <p:cNvCxnSpPr/>
          <p:nvPr/>
        </p:nvCxnSpPr>
        <p:spPr>
          <a:xfrm flipH="1">
            <a:off x="1954061" y="3448123"/>
            <a:ext cx="632853" cy="0"/>
          </a:xfrm>
          <a:prstGeom prst="straightConnector1">
            <a:avLst/>
          </a:prstGeom>
          <a:ln>
            <a:prstDash val="dash"/>
            <a:tailEnd type="triangle"/>
          </a:ln>
        </p:spPr>
        <p:style>
          <a:lnRef idx="1">
            <a:schemeClr val="accent1"/>
          </a:lnRef>
          <a:fillRef idx="0">
            <a:schemeClr val="accent1"/>
          </a:fillRef>
          <a:effectRef idx="0">
            <a:schemeClr val="accent1"/>
          </a:effectRef>
          <a:fontRef idx="minor">
            <a:schemeClr val="tx1"/>
          </a:fontRef>
        </p:style>
      </p:cxnSp>
      <p:cxnSp>
        <p:nvCxnSpPr>
          <p:cNvPr id="27" name="Ευθύγραμμο βέλος σύνδεσης 26">
            <a:extLst>
              <a:ext uri="{FF2B5EF4-FFF2-40B4-BE49-F238E27FC236}">
                <a16:creationId xmlns:a16="http://schemas.microsoft.com/office/drawing/2014/main" xmlns="" id="{732C9CDF-C6B3-4BEC-BDC3-599B8DE4EB7E}"/>
              </a:ext>
            </a:extLst>
          </p:cNvPr>
          <p:cNvCxnSpPr/>
          <p:nvPr/>
        </p:nvCxnSpPr>
        <p:spPr>
          <a:xfrm>
            <a:off x="2574388" y="3448123"/>
            <a:ext cx="644802" cy="0"/>
          </a:xfrm>
          <a:prstGeom prst="straightConnector1">
            <a:avLst/>
          </a:prstGeom>
          <a:ln>
            <a:prstDash val="dash"/>
            <a:tailEnd type="triangle"/>
          </a:ln>
        </p:spPr>
        <p:style>
          <a:lnRef idx="1">
            <a:schemeClr val="accent1"/>
          </a:lnRef>
          <a:fillRef idx="0">
            <a:schemeClr val="accent1"/>
          </a:fillRef>
          <a:effectRef idx="0">
            <a:schemeClr val="accent1"/>
          </a:effectRef>
          <a:fontRef idx="minor">
            <a:schemeClr val="tx1"/>
          </a:fontRef>
        </p:style>
      </p:cxnSp>
      <p:sp>
        <p:nvSpPr>
          <p:cNvPr id="28" name="Οβάλ 27">
            <a:extLst>
              <a:ext uri="{FF2B5EF4-FFF2-40B4-BE49-F238E27FC236}">
                <a16:creationId xmlns:a16="http://schemas.microsoft.com/office/drawing/2014/main" xmlns="" id="{07E4ED74-9EAE-479B-83E1-2165BC351B72}"/>
              </a:ext>
            </a:extLst>
          </p:cNvPr>
          <p:cNvSpPr/>
          <p:nvPr/>
        </p:nvSpPr>
        <p:spPr>
          <a:xfrm>
            <a:off x="2438297" y="3866968"/>
            <a:ext cx="269021" cy="256892"/>
          </a:xfrm>
          <a:prstGeom prst="ellipse">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n w="0"/>
                <a:solidFill>
                  <a:schemeClr val="tx1"/>
                </a:solidFill>
                <a:effectLst>
                  <a:outerShdw blurRad="38100" dist="19050" dir="2700000" algn="tl" rotWithShape="0">
                    <a:schemeClr val="dk1">
                      <a:alpha val="40000"/>
                    </a:schemeClr>
                  </a:outerShdw>
                </a:effectLst>
              </a:rPr>
              <a:t>1</a:t>
            </a:r>
            <a:endParaRPr lang="el-GR" dirty="0">
              <a:ln w="0"/>
              <a:solidFill>
                <a:schemeClr val="tx1"/>
              </a:solidFill>
              <a:effectLst>
                <a:outerShdw blurRad="38100" dist="19050" dir="2700000" algn="tl" rotWithShape="0">
                  <a:schemeClr val="dk1">
                    <a:alpha val="40000"/>
                  </a:schemeClr>
                </a:outerShdw>
              </a:effectLst>
            </a:endParaRPr>
          </a:p>
        </p:txBody>
      </p:sp>
      <p:cxnSp>
        <p:nvCxnSpPr>
          <p:cNvPr id="30" name="Ευθύγραμμο βέλος σύνδεσης 29">
            <a:extLst>
              <a:ext uri="{FF2B5EF4-FFF2-40B4-BE49-F238E27FC236}">
                <a16:creationId xmlns:a16="http://schemas.microsoft.com/office/drawing/2014/main" xmlns="" id="{CB7BE646-73A1-44B0-8F60-6F0D2E0A1F55}"/>
              </a:ext>
            </a:extLst>
          </p:cNvPr>
          <p:cNvCxnSpPr>
            <a:cxnSpLocks/>
            <a:stCxn id="28" idx="0"/>
          </p:cNvCxnSpPr>
          <p:nvPr/>
        </p:nvCxnSpPr>
        <p:spPr>
          <a:xfrm flipV="1">
            <a:off x="2572808" y="3456920"/>
            <a:ext cx="0" cy="41004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1" name="Ορθογώνιο 30">
            <a:extLst>
              <a:ext uri="{FF2B5EF4-FFF2-40B4-BE49-F238E27FC236}">
                <a16:creationId xmlns:a16="http://schemas.microsoft.com/office/drawing/2014/main" xmlns="" id="{D0766CAC-8B25-4E0B-B1D7-8F2A1299BDD4}"/>
              </a:ext>
            </a:extLst>
          </p:cNvPr>
          <p:cNvSpPr/>
          <p:nvPr/>
        </p:nvSpPr>
        <p:spPr>
          <a:xfrm>
            <a:off x="5791364" y="1963308"/>
            <a:ext cx="337625" cy="337625"/>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lumMod val="85000"/>
                    <a:lumOff val="15000"/>
                  </a:schemeClr>
                </a:solidFill>
              </a:rPr>
              <a:t>M</a:t>
            </a:r>
            <a:endParaRPr lang="el-GR" b="1" dirty="0">
              <a:solidFill>
                <a:schemeClr val="tx1">
                  <a:lumMod val="85000"/>
                  <a:lumOff val="15000"/>
                </a:schemeClr>
              </a:solidFill>
            </a:endParaRPr>
          </a:p>
        </p:txBody>
      </p:sp>
      <p:sp>
        <p:nvSpPr>
          <p:cNvPr id="32" name="Ορθογώνιο 31">
            <a:extLst>
              <a:ext uri="{FF2B5EF4-FFF2-40B4-BE49-F238E27FC236}">
                <a16:creationId xmlns:a16="http://schemas.microsoft.com/office/drawing/2014/main" xmlns="" id="{8E749DE2-1C17-42EC-A103-ACB793D62F85}"/>
              </a:ext>
            </a:extLst>
          </p:cNvPr>
          <p:cNvSpPr/>
          <p:nvPr/>
        </p:nvSpPr>
        <p:spPr>
          <a:xfrm>
            <a:off x="4866942" y="2469745"/>
            <a:ext cx="337625" cy="337625"/>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lumMod val="85000"/>
                    <a:lumOff val="15000"/>
                  </a:schemeClr>
                </a:solidFill>
              </a:rPr>
              <a:t>A</a:t>
            </a:r>
            <a:endParaRPr lang="el-GR" b="1" dirty="0">
              <a:solidFill>
                <a:schemeClr val="tx1">
                  <a:lumMod val="85000"/>
                  <a:lumOff val="15000"/>
                </a:schemeClr>
              </a:solidFill>
            </a:endParaRPr>
          </a:p>
        </p:txBody>
      </p:sp>
      <p:cxnSp>
        <p:nvCxnSpPr>
          <p:cNvPr id="35" name="Ευθεία γραμμή σύνδεσης 34">
            <a:extLst>
              <a:ext uri="{FF2B5EF4-FFF2-40B4-BE49-F238E27FC236}">
                <a16:creationId xmlns:a16="http://schemas.microsoft.com/office/drawing/2014/main" xmlns="" id="{3F270906-F465-4431-820D-6FAFEF4EB3BE}"/>
              </a:ext>
            </a:extLst>
          </p:cNvPr>
          <p:cNvCxnSpPr>
            <a:cxnSpLocks/>
            <a:stCxn id="31" idx="2"/>
          </p:cNvCxnSpPr>
          <p:nvPr/>
        </p:nvCxnSpPr>
        <p:spPr>
          <a:xfrm>
            <a:off x="5960177" y="2300933"/>
            <a:ext cx="0" cy="813636"/>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6" name="Ευθεία γραμμή σύνδεσης 35">
            <a:extLst>
              <a:ext uri="{FF2B5EF4-FFF2-40B4-BE49-F238E27FC236}">
                <a16:creationId xmlns:a16="http://schemas.microsoft.com/office/drawing/2014/main" xmlns="" id="{DF0481EE-6196-4BB9-A79F-CEC853F03837}"/>
              </a:ext>
            </a:extLst>
          </p:cNvPr>
          <p:cNvCxnSpPr>
            <a:stCxn id="32" idx="3"/>
          </p:cNvCxnSpPr>
          <p:nvPr/>
        </p:nvCxnSpPr>
        <p:spPr>
          <a:xfrm flipV="1">
            <a:off x="5204567" y="2638557"/>
            <a:ext cx="755609" cy="1"/>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9" name="Ευθεία γραμμή σύνδεσης 38">
            <a:extLst>
              <a:ext uri="{FF2B5EF4-FFF2-40B4-BE49-F238E27FC236}">
                <a16:creationId xmlns:a16="http://schemas.microsoft.com/office/drawing/2014/main" xmlns="" id="{6976E289-0778-4544-9EEF-E732AE65AC9F}"/>
              </a:ext>
            </a:extLst>
          </p:cNvPr>
          <p:cNvCxnSpPr/>
          <p:nvPr/>
        </p:nvCxnSpPr>
        <p:spPr>
          <a:xfrm>
            <a:off x="5035754" y="3121383"/>
            <a:ext cx="0" cy="13538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40" name="Ευθεία γραμμή σύνδεσης 39">
            <a:extLst>
              <a:ext uri="{FF2B5EF4-FFF2-40B4-BE49-F238E27FC236}">
                <a16:creationId xmlns:a16="http://schemas.microsoft.com/office/drawing/2014/main" xmlns="" id="{C1C19ACB-941A-4D19-AB77-52C93B851999}"/>
              </a:ext>
            </a:extLst>
          </p:cNvPr>
          <p:cNvCxnSpPr>
            <a:cxnSpLocks/>
          </p:cNvCxnSpPr>
          <p:nvPr/>
        </p:nvCxnSpPr>
        <p:spPr>
          <a:xfrm>
            <a:off x="6891690" y="3123471"/>
            <a:ext cx="0" cy="13538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41" name="Ευθύγραμμο βέλος σύνδεσης 40">
            <a:extLst>
              <a:ext uri="{FF2B5EF4-FFF2-40B4-BE49-F238E27FC236}">
                <a16:creationId xmlns:a16="http://schemas.microsoft.com/office/drawing/2014/main" xmlns="" id="{38984857-E7CF-4205-B3A0-DA809D675403}"/>
              </a:ext>
            </a:extLst>
          </p:cNvPr>
          <p:cNvCxnSpPr>
            <a:cxnSpLocks/>
            <a:stCxn id="31" idx="2"/>
            <a:endCxn id="121" idx="0"/>
          </p:cNvCxnSpPr>
          <p:nvPr/>
        </p:nvCxnSpPr>
        <p:spPr>
          <a:xfrm flipH="1">
            <a:off x="5059881" y="2300933"/>
            <a:ext cx="900296" cy="962678"/>
          </a:xfrm>
          <a:prstGeom prst="straightConnector1">
            <a:avLst/>
          </a:prstGeom>
          <a:ln>
            <a:prstDash val="dash"/>
            <a:tailEnd type="triangle"/>
          </a:ln>
        </p:spPr>
        <p:style>
          <a:lnRef idx="1">
            <a:schemeClr val="accent1"/>
          </a:lnRef>
          <a:fillRef idx="0">
            <a:schemeClr val="accent1"/>
          </a:fillRef>
          <a:effectRef idx="0">
            <a:schemeClr val="accent1"/>
          </a:effectRef>
          <a:fontRef idx="minor">
            <a:schemeClr val="tx1"/>
          </a:fontRef>
        </p:style>
      </p:cxnSp>
      <p:cxnSp>
        <p:nvCxnSpPr>
          <p:cNvPr id="42" name="Ευθύγραμμο βέλος σύνδεσης 41">
            <a:extLst>
              <a:ext uri="{FF2B5EF4-FFF2-40B4-BE49-F238E27FC236}">
                <a16:creationId xmlns:a16="http://schemas.microsoft.com/office/drawing/2014/main" xmlns="" id="{2F37B9F4-9179-48D8-9DBB-FCA673F96528}"/>
              </a:ext>
            </a:extLst>
          </p:cNvPr>
          <p:cNvCxnSpPr>
            <a:cxnSpLocks/>
          </p:cNvCxnSpPr>
          <p:nvPr/>
        </p:nvCxnSpPr>
        <p:spPr>
          <a:xfrm>
            <a:off x="5947651" y="2300933"/>
            <a:ext cx="828198" cy="888141"/>
          </a:xfrm>
          <a:prstGeom prst="straightConnector1">
            <a:avLst/>
          </a:prstGeom>
          <a:ln w="3175">
            <a:prstDash val="dash"/>
            <a:tailEnd type="triangle"/>
          </a:ln>
        </p:spPr>
        <p:style>
          <a:lnRef idx="1">
            <a:schemeClr val="accent1"/>
          </a:lnRef>
          <a:fillRef idx="0">
            <a:schemeClr val="accent1"/>
          </a:fillRef>
          <a:effectRef idx="0">
            <a:schemeClr val="accent1"/>
          </a:effectRef>
          <a:fontRef idx="minor">
            <a:schemeClr val="tx1"/>
          </a:fontRef>
        </p:style>
      </p:cxnSp>
      <p:sp>
        <p:nvSpPr>
          <p:cNvPr id="43" name="Οβάλ 42">
            <a:extLst>
              <a:ext uri="{FF2B5EF4-FFF2-40B4-BE49-F238E27FC236}">
                <a16:creationId xmlns:a16="http://schemas.microsoft.com/office/drawing/2014/main" xmlns="" id="{C581543B-1829-4453-A7CF-DB26B482D354}"/>
              </a:ext>
            </a:extLst>
          </p:cNvPr>
          <p:cNvSpPr/>
          <p:nvPr/>
        </p:nvSpPr>
        <p:spPr>
          <a:xfrm>
            <a:off x="6660303" y="2143695"/>
            <a:ext cx="269021" cy="256892"/>
          </a:xfrm>
          <a:prstGeom prst="ellipse">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l-GR" dirty="0">
                <a:ln w="0"/>
                <a:solidFill>
                  <a:schemeClr val="tx1"/>
                </a:solidFill>
                <a:effectLst>
                  <a:outerShdw blurRad="38100" dist="19050" dir="2700000" algn="tl" rotWithShape="0">
                    <a:schemeClr val="dk1">
                      <a:alpha val="40000"/>
                    </a:schemeClr>
                  </a:outerShdw>
                </a:effectLst>
              </a:rPr>
              <a:t>2</a:t>
            </a:r>
          </a:p>
        </p:txBody>
      </p:sp>
      <p:cxnSp>
        <p:nvCxnSpPr>
          <p:cNvPr id="44" name="Ευθύγραμμο βέλος σύνδεσης 43">
            <a:extLst>
              <a:ext uri="{FF2B5EF4-FFF2-40B4-BE49-F238E27FC236}">
                <a16:creationId xmlns:a16="http://schemas.microsoft.com/office/drawing/2014/main" xmlns="" id="{83455FAD-D846-4945-9C69-A1E2CF27CF45}"/>
              </a:ext>
            </a:extLst>
          </p:cNvPr>
          <p:cNvCxnSpPr>
            <a:cxnSpLocks/>
            <a:stCxn id="43" idx="3"/>
          </p:cNvCxnSpPr>
          <p:nvPr/>
        </p:nvCxnSpPr>
        <p:spPr>
          <a:xfrm flipH="1">
            <a:off x="5774364" y="2362966"/>
            <a:ext cx="925336" cy="16281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5" name="Ορθογώνιο 44">
            <a:extLst>
              <a:ext uri="{FF2B5EF4-FFF2-40B4-BE49-F238E27FC236}">
                <a16:creationId xmlns:a16="http://schemas.microsoft.com/office/drawing/2014/main" xmlns="" id="{B5C81BFF-3CE6-45D1-992E-44151D1E80CA}"/>
              </a:ext>
            </a:extLst>
          </p:cNvPr>
          <p:cNvSpPr/>
          <p:nvPr/>
        </p:nvSpPr>
        <p:spPr>
          <a:xfrm>
            <a:off x="1374252" y="1368293"/>
            <a:ext cx="2417906" cy="369332"/>
          </a:xfrm>
          <a:prstGeom prst="rect">
            <a:avLst/>
          </a:prstGeom>
        </p:spPr>
        <p:txBody>
          <a:bodyPr wrap="none">
            <a:spAutoFit/>
          </a:bodyPr>
          <a:lstStyle/>
          <a:p>
            <a:pPr algn="ctr"/>
            <a:r>
              <a:rPr lang="el-GR" b="1" dirty="0">
                <a:solidFill>
                  <a:schemeClr val="tx1">
                    <a:lumMod val="75000"/>
                    <a:lumOff val="25000"/>
                  </a:schemeClr>
                </a:solidFill>
              </a:rPr>
              <a:t>Αμοιβαία Προσαρμογή</a:t>
            </a:r>
          </a:p>
        </p:txBody>
      </p:sp>
      <p:sp>
        <p:nvSpPr>
          <p:cNvPr id="46" name="Ορθογώνιο 45">
            <a:extLst>
              <a:ext uri="{FF2B5EF4-FFF2-40B4-BE49-F238E27FC236}">
                <a16:creationId xmlns:a16="http://schemas.microsoft.com/office/drawing/2014/main" xmlns="" id="{82058CAC-9B27-4C6C-A4B3-C8B564B9B0DA}"/>
              </a:ext>
            </a:extLst>
          </p:cNvPr>
          <p:cNvSpPr/>
          <p:nvPr/>
        </p:nvSpPr>
        <p:spPr>
          <a:xfrm>
            <a:off x="5096639" y="1361147"/>
            <a:ext cx="1765612" cy="369332"/>
          </a:xfrm>
          <a:prstGeom prst="rect">
            <a:avLst/>
          </a:prstGeom>
        </p:spPr>
        <p:txBody>
          <a:bodyPr wrap="none">
            <a:spAutoFit/>
          </a:bodyPr>
          <a:lstStyle/>
          <a:p>
            <a:pPr algn="ctr"/>
            <a:r>
              <a:rPr lang="el-GR" b="1" dirty="0">
                <a:solidFill>
                  <a:schemeClr val="tx1">
                    <a:lumMod val="75000"/>
                    <a:lumOff val="25000"/>
                  </a:schemeClr>
                </a:solidFill>
              </a:rPr>
              <a:t>Άμεσος Επόπτης</a:t>
            </a:r>
          </a:p>
        </p:txBody>
      </p:sp>
      <p:cxnSp>
        <p:nvCxnSpPr>
          <p:cNvPr id="56" name="Ευθύγραμμο βέλος σύνδεσης 55">
            <a:extLst>
              <a:ext uri="{FF2B5EF4-FFF2-40B4-BE49-F238E27FC236}">
                <a16:creationId xmlns:a16="http://schemas.microsoft.com/office/drawing/2014/main" xmlns="" id="{105641FF-AC1C-464A-A4C5-994A08CA7381}"/>
              </a:ext>
            </a:extLst>
          </p:cNvPr>
          <p:cNvCxnSpPr>
            <a:cxnSpLocks/>
          </p:cNvCxnSpPr>
          <p:nvPr/>
        </p:nvCxnSpPr>
        <p:spPr>
          <a:xfrm flipH="1">
            <a:off x="6494731" y="2355028"/>
            <a:ext cx="201267" cy="52392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59" name="Ορθογώνιο 58">
            <a:extLst>
              <a:ext uri="{FF2B5EF4-FFF2-40B4-BE49-F238E27FC236}">
                <a16:creationId xmlns:a16="http://schemas.microsoft.com/office/drawing/2014/main" xmlns="" id="{A13C818D-DB57-4BCD-A875-0BA33C3BE109}"/>
              </a:ext>
            </a:extLst>
          </p:cNvPr>
          <p:cNvSpPr/>
          <p:nvPr/>
        </p:nvSpPr>
        <p:spPr>
          <a:xfrm>
            <a:off x="9634381" y="3585909"/>
            <a:ext cx="337625" cy="337625"/>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lumMod val="85000"/>
                    <a:lumOff val="15000"/>
                  </a:schemeClr>
                </a:solidFill>
              </a:rPr>
              <a:t>M</a:t>
            </a:r>
            <a:endParaRPr lang="el-GR" b="1" dirty="0">
              <a:solidFill>
                <a:schemeClr val="tx1">
                  <a:lumMod val="85000"/>
                  <a:lumOff val="15000"/>
                </a:schemeClr>
              </a:solidFill>
            </a:endParaRPr>
          </a:p>
        </p:txBody>
      </p:sp>
      <p:sp>
        <p:nvSpPr>
          <p:cNvPr id="61" name="Ορθογώνιο 60">
            <a:extLst>
              <a:ext uri="{FF2B5EF4-FFF2-40B4-BE49-F238E27FC236}">
                <a16:creationId xmlns:a16="http://schemas.microsoft.com/office/drawing/2014/main" xmlns="" id="{14F599FE-1E2D-438C-860B-70D32EC2FC77}"/>
              </a:ext>
            </a:extLst>
          </p:cNvPr>
          <p:cNvSpPr/>
          <p:nvPr/>
        </p:nvSpPr>
        <p:spPr>
          <a:xfrm>
            <a:off x="11099294" y="4870885"/>
            <a:ext cx="337625" cy="337625"/>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lumMod val="85000"/>
                    <a:lumOff val="15000"/>
                  </a:schemeClr>
                </a:solidFill>
              </a:rPr>
              <a:t>O</a:t>
            </a:r>
            <a:endParaRPr lang="el-GR" b="1" dirty="0">
              <a:solidFill>
                <a:schemeClr val="tx1">
                  <a:lumMod val="85000"/>
                  <a:lumOff val="15000"/>
                </a:schemeClr>
              </a:solidFill>
            </a:endParaRPr>
          </a:p>
        </p:txBody>
      </p:sp>
      <p:sp>
        <p:nvSpPr>
          <p:cNvPr id="62" name="Ορθογώνιο 61">
            <a:extLst>
              <a:ext uri="{FF2B5EF4-FFF2-40B4-BE49-F238E27FC236}">
                <a16:creationId xmlns:a16="http://schemas.microsoft.com/office/drawing/2014/main" xmlns="" id="{B9CE9D2C-9BD0-423F-898F-6830EB3CFEF8}"/>
              </a:ext>
            </a:extLst>
          </p:cNvPr>
          <p:cNvSpPr/>
          <p:nvPr/>
        </p:nvSpPr>
        <p:spPr>
          <a:xfrm>
            <a:off x="8186580" y="4874071"/>
            <a:ext cx="337625" cy="337625"/>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lumMod val="85000"/>
                    <a:lumOff val="15000"/>
                  </a:schemeClr>
                </a:solidFill>
              </a:rPr>
              <a:t>O</a:t>
            </a:r>
            <a:endParaRPr lang="el-GR" b="1" dirty="0">
              <a:solidFill>
                <a:schemeClr val="tx1">
                  <a:lumMod val="85000"/>
                  <a:lumOff val="15000"/>
                </a:schemeClr>
              </a:solidFill>
            </a:endParaRPr>
          </a:p>
        </p:txBody>
      </p:sp>
      <p:cxnSp>
        <p:nvCxnSpPr>
          <p:cNvPr id="63" name="Ευθεία γραμμή σύνδεσης 62">
            <a:extLst>
              <a:ext uri="{FF2B5EF4-FFF2-40B4-BE49-F238E27FC236}">
                <a16:creationId xmlns:a16="http://schemas.microsoft.com/office/drawing/2014/main" xmlns="" id="{AA6010B7-76B4-464C-97C9-B1A74E69C159}"/>
              </a:ext>
            </a:extLst>
          </p:cNvPr>
          <p:cNvCxnSpPr>
            <a:cxnSpLocks/>
            <a:stCxn id="59" idx="2"/>
          </p:cNvCxnSpPr>
          <p:nvPr/>
        </p:nvCxnSpPr>
        <p:spPr>
          <a:xfrm>
            <a:off x="9803194" y="3923534"/>
            <a:ext cx="0" cy="813636"/>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5" name="Ευθεία γραμμή σύνδεσης 64">
            <a:extLst>
              <a:ext uri="{FF2B5EF4-FFF2-40B4-BE49-F238E27FC236}">
                <a16:creationId xmlns:a16="http://schemas.microsoft.com/office/drawing/2014/main" xmlns="" id="{B5833D14-E626-46DB-ACDD-6574AE69E052}"/>
              </a:ext>
            </a:extLst>
          </p:cNvPr>
          <p:cNvCxnSpPr>
            <a:cxnSpLocks/>
          </p:cNvCxnSpPr>
          <p:nvPr/>
        </p:nvCxnSpPr>
        <p:spPr>
          <a:xfrm>
            <a:off x="8345371" y="4737171"/>
            <a:ext cx="2922736" cy="8901"/>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7" name="Ευθεία γραμμή σύνδεσης 66">
            <a:extLst>
              <a:ext uri="{FF2B5EF4-FFF2-40B4-BE49-F238E27FC236}">
                <a16:creationId xmlns:a16="http://schemas.microsoft.com/office/drawing/2014/main" xmlns="" id="{8EA6CCC8-B522-4C83-9889-B67CE2FDD525}"/>
              </a:ext>
            </a:extLst>
          </p:cNvPr>
          <p:cNvCxnSpPr/>
          <p:nvPr/>
        </p:nvCxnSpPr>
        <p:spPr>
          <a:xfrm>
            <a:off x="8345371" y="4731284"/>
            <a:ext cx="0" cy="13538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8" name="Ευθεία γραμμή σύνδεσης 67">
            <a:extLst>
              <a:ext uri="{FF2B5EF4-FFF2-40B4-BE49-F238E27FC236}">
                <a16:creationId xmlns:a16="http://schemas.microsoft.com/office/drawing/2014/main" xmlns="" id="{A2ABE0FD-6592-45F5-9FB2-B7BFDCBBEBC5}"/>
              </a:ext>
            </a:extLst>
          </p:cNvPr>
          <p:cNvCxnSpPr>
            <a:cxnSpLocks/>
          </p:cNvCxnSpPr>
          <p:nvPr/>
        </p:nvCxnSpPr>
        <p:spPr>
          <a:xfrm>
            <a:off x="11268107" y="4746072"/>
            <a:ext cx="0" cy="135382"/>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71" name="Οβάλ 70">
            <a:extLst>
              <a:ext uri="{FF2B5EF4-FFF2-40B4-BE49-F238E27FC236}">
                <a16:creationId xmlns:a16="http://schemas.microsoft.com/office/drawing/2014/main" xmlns="" id="{0310F9A3-A47F-4786-AFC3-04C4335A5272}"/>
              </a:ext>
            </a:extLst>
          </p:cNvPr>
          <p:cNvSpPr/>
          <p:nvPr/>
        </p:nvSpPr>
        <p:spPr>
          <a:xfrm>
            <a:off x="9480610" y="5099161"/>
            <a:ext cx="269021" cy="256892"/>
          </a:xfrm>
          <a:prstGeom prst="ellipse">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l-GR" dirty="0">
                <a:ln w="0"/>
                <a:solidFill>
                  <a:schemeClr val="tx1"/>
                </a:solidFill>
                <a:effectLst>
                  <a:outerShdw blurRad="38100" dist="19050" dir="2700000" algn="tl" rotWithShape="0">
                    <a:schemeClr val="dk1">
                      <a:alpha val="40000"/>
                    </a:schemeClr>
                  </a:outerShdw>
                </a:effectLst>
              </a:rPr>
              <a:t>5</a:t>
            </a:r>
          </a:p>
        </p:txBody>
      </p:sp>
      <p:cxnSp>
        <p:nvCxnSpPr>
          <p:cNvPr id="72" name="Ευθύγραμμο βέλος σύνδεσης 71">
            <a:extLst>
              <a:ext uri="{FF2B5EF4-FFF2-40B4-BE49-F238E27FC236}">
                <a16:creationId xmlns:a16="http://schemas.microsoft.com/office/drawing/2014/main" xmlns="" id="{C618C68F-387D-4B79-BB34-0CADE87088A1}"/>
              </a:ext>
            </a:extLst>
          </p:cNvPr>
          <p:cNvCxnSpPr>
            <a:cxnSpLocks/>
          </p:cNvCxnSpPr>
          <p:nvPr/>
        </p:nvCxnSpPr>
        <p:spPr>
          <a:xfrm flipH="1">
            <a:off x="8986196" y="5227607"/>
            <a:ext cx="502561"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76" name="Ευθεία γραμμή σύνδεσης 75">
            <a:extLst>
              <a:ext uri="{FF2B5EF4-FFF2-40B4-BE49-F238E27FC236}">
                <a16:creationId xmlns:a16="http://schemas.microsoft.com/office/drawing/2014/main" xmlns="" id="{B90311F9-B627-4112-9932-3091B05874AA}"/>
              </a:ext>
            </a:extLst>
          </p:cNvPr>
          <p:cNvCxnSpPr>
            <a:cxnSpLocks/>
          </p:cNvCxnSpPr>
          <p:nvPr/>
        </p:nvCxnSpPr>
        <p:spPr>
          <a:xfrm flipH="1">
            <a:off x="8000302" y="4330352"/>
            <a:ext cx="1805570" cy="12699"/>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7" name="Ευθύγραμμο βέλος σύνδεσης 76">
            <a:extLst>
              <a:ext uri="{FF2B5EF4-FFF2-40B4-BE49-F238E27FC236}">
                <a16:creationId xmlns:a16="http://schemas.microsoft.com/office/drawing/2014/main" xmlns="" id="{D761C3F0-D3F4-4CA6-98C3-4354B698DDD3}"/>
              </a:ext>
            </a:extLst>
          </p:cNvPr>
          <p:cNvCxnSpPr>
            <a:cxnSpLocks/>
          </p:cNvCxnSpPr>
          <p:nvPr/>
        </p:nvCxnSpPr>
        <p:spPr>
          <a:xfrm flipH="1">
            <a:off x="7904069" y="4511864"/>
            <a:ext cx="1" cy="1106151"/>
          </a:xfrm>
          <a:prstGeom prst="straightConnector1">
            <a:avLst/>
          </a:prstGeom>
          <a:ln>
            <a:prstDash val="dash"/>
            <a:tailEnd type="triangle"/>
          </a:ln>
        </p:spPr>
        <p:style>
          <a:lnRef idx="1">
            <a:schemeClr val="accent1"/>
          </a:lnRef>
          <a:fillRef idx="0">
            <a:schemeClr val="accent1"/>
          </a:fillRef>
          <a:effectRef idx="0">
            <a:schemeClr val="accent1"/>
          </a:effectRef>
          <a:fontRef idx="minor">
            <a:schemeClr val="tx1"/>
          </a:fontRef>
        </p:style>
      </p:cxnSp>
      <p:sp>
        <p:nvSpPr>
          <p:cNvPr id="60" name="Ορθογώνιο 59">
            <a:extLst>
              <a:ext uri="{FF2B5EF4-FFF2-40B4-BE49-F238E27FC236}">
                <a16:creationId xmlns:a16="http://schemas.microsoft.com/office/drawing/2014/main" xmlns="" id="{CB1C4FF6-8E86-4B73-9C6C-773E0B696D21}"/>
              </a:ext>
            </a:extLst>
          </p:cNvPr>
          <p:cNvSpPr/>
          <p:nvPr/>
        </p:nvSpPr>
        <p:spPr>
          <a:xfrm>
            <a:off x="7726177" y="4174239"/>
            <a:ext cx="337625" cy="337625"/>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lumMod val="85000"/>
                    <a:lumOff val="15000"/>
                  </a:schemeClr>
                </a:solidFill>
              </a:rPr>
              <a:t>A</a:t>
            </a:r>
            <a:endParaRPr lang="el-GR" b="1" dirty="0">
              <a:solidFill>
                <a:schemeClr val="tx1">
                  <a:lumMod val="85000"/>
                  <a:lumOff val="15000"/>
                </a:schemeClr>
              </a:solidFill>
            </a:endParaRPr>
          </a:p>
        </p:txBody>
      </p:sp>
      <p:sp>
        <p:nvSpPr>
          <p:cNvPr id="83" name="Ορθογώνιο 82">
            <a:extLst>
              <a:ext uri="{FF2B5EF4-FFF2-40B4-BE49-F238E27FC236}">
                <a16:creationId xmlns:a16="http://schemas.microsoft.com/office/drawing/2014/main" xmlns="" id="{05E07051-C277-407E-9E6E-7CE7BBBFAA73}"/>
              </a:ext>
            </a:extLst>
          </p:cNvPr>
          <p:cNvSpPr/>
          <p:nvPr/>
        </p:nvSpPr>
        <p:spPr>
          <a:xfrm>
            <a:off x="7675377" y="5746461"/>
            <a:ext cx="1074225" cy="685190"/>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l-GR" sz="1300" b="1" dirty="0">
                <a:solidFill>
                  <a:schemeClr val="tx1">
                    <a:lumMod val="85000"/>
                    <a:lumOff val="15000"/>
                  </a:schemeClr>
                </a:solidFill>
              </a:rPr>
              <a:t>Εργασιακών Διαδικασιών</a:t>
            </a:r>
          </a:p>
        </p:txBody>
      </p:sp>
      <p:cxnSp>
        <p:nvCxnSpPr>
          <p:cNvPr id="84" name="Ευθύγραμμο βέλος σύνδεσης 83">
            <a:extLst>
              <a:ext uri="{FF2B5EF4-FFF2-40B4-BE49-F238E27FC236}">
                <a16:creationId xmlns:a16="http://schemas.microsoft.com/office/drawing/2014/main" xmlns="" id="{1B248262-7621-4F1B-AA5C-6321C692DDD9}"/>
              </a:ext>
            </a:extLst>
          </p:cNvPr>
          <p:cNvCxnSpPr>
            <a:cxnSpLocks/>
          </p:cNvCxnSpPr>
          <p:nvPr/>
        </p:nvCxnSpPr>
        <p:spPr>
          <a:xfrm>
            <a:off x="8357286" y="5227607"/>
            <a:ext cx="7126" cy="390408"/>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87" name="Ευθύγραμμο βέλος σύνδεσης 86">
            <a:extLst>
              <a:ext uri="{FF2B5EF4-FFF2-40B4-BE49-F238E27FC236}">
                <a16:creationId xmlns:a16="http://schemas.microsoft.com/office/drawing/2014/main" xmlns="" id="{ED5F7E2A-657B-4AC4-A7A7-DA3EFA7D5589}"/>
              </a:ext>
            </a:extLst>
          </p:cNvPr>
          <p:cNvCxnSpPr>
            <a:cxnSpLocks/>
          </p:cNvCxnSpPr>
          <p:nvPr/>
        </p:nvCxnSpPr>
        <p:spPr>
          <a:xfrm flipH="1">
            <a:off x="6648163" y="4561139"/>
            <a:ext cx="1202659" cy="1055128"/>
          </a:xfrm>
          <a:prstGeom prst="straightConnector1">
            <a:avLst/>
          </a:prstGeom>
          <a:ln>
            <a:prstDash val="dash"/>
            <a:tailEnd type="triangle"/>
          </a:ln>
        </p:spPr>
        <p:style>
          <a:lnRef idx="1">
            <a:schemeClr val="accent1"/>
          </a:lnRef>
          <a:fillRef idx="0">
            <a:schemeClr val="accent1"/>
          </a:fillRef>
          <a:effectRef idx="0">
            <a:schemeClr val="accent1"/>
          </a:effectRef>
          <a:fontRef idx="minor">
            <a:schemeClr val="tx1"/>
          </a:fontRef>
        </p:style>
      </p:cxnSp>
      <p:sp>
        <p:nvSpPr>
          <p:cNvPr id="90" name="Ορθογώνιο 89">
            <a:extLst>
              <a:ext uri="{FF2B5EF4-FFF2-40B4-BE49-F238E27FC236}">
                <a16:creationId xmlns:a16="http://schemas.microsoft.com/office/drawing/2014/main" xmlns="" id="{07734F2C-D09D-4072-A461-51290E29CDCA}"/>
              </a:ext>
            </a:extLst>
          </p:cNvPr>
          <p:cNvSpPr/>
          <p:nvPr/>
        </p:nvSpPr>
        <p:spPr>
          <a:xfrm>
            <a:off x="6114416" y="5746461"/>
            <a:ext cx="1074225" cy="685190"/>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l-GR" sz="1300" b="1" dirty="0">
                <a:solidFill>
                  <a:schemeClr val="tx1">
                    <a:lumMod val="85000"/>
                    <a:lumOff val="15000"/>
                  </a:schemeClr>
                </a:solidFill>
              </a:rPr>
              <a:t>Δεξιοτήτων</a:t>
            </a:r>
          </a:p>
          <a:p>
            <a:pPr algn="ctr"/>
            <a:r>
              <a:rPr lang="el-GR" sz="1300" b="1" dirty="0">
                <a:solidFill>
                  <a:schemeClr val="tx1">
                    <a:lumMod val="85000"/>
                    <a:lumOff val="15000"/>
                  </a:schemeClr>
                </a:solidFill>
              </a:rPr>
              <a:t>Εισόδου</a:t>
            </a:r>
          </a:p>
        </p:txBody>
      </p:sp>
      <p:cxnSp>
        <p:nvCxnSpPr>
          <p:cNvPr id="93" name="Ευθύγραμμο βέλος σύνδεσης 92">
            <a:extLst>
              <a:ext uri="{FF2B5EF4-FFF2-40B4-BE49-F238E27FC236}">
                <a16:creationId xmlns:a16="http://schemas.microsoft.com/office/drawing/2014/main" xmlns="" id="{CAB344FA-CCC4-4929-9B25-13CA49CD7F0D}"/>
              </a:ext>
            </a:extLst>
          </p:cNvPr>
          <p:cNvCxnSpPr>
            <a:stCxn id="90" idx="3"/>
          </p:cNvCxnSpPr>
          <p:nvPr/>
        </p:nvCxnSpPr>
        <p:spPr>
          <a:xfrm>
            <a:off x="7188641" y="6089056"/>
            <a:ext cx="486736"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94" name="Ευθύγραμμο βέλος σύνδεσης 93">
            <a:extLst>
              <a:ext uri="{FF2B5EF4-FFF2-40B4-BE49-F238E27FC236}">
                <a16:creationId xmlns:a16="http://schemas.microsoft.com/office/drawing/2014/main" xmlns="" id="{B7A6E0FA-19AF-4F22-8FF6-FD386FE7BCE8}"/>
              </a:ext>
            </a:extLst>
          </p:cNvPr>
          <p:cNvCxnSpPr/>
          <p:nvPr/>
        </p:nvCxnSpPr>
        <p:spPr>
          <a:xfrm>
            <a:off x="8750741" y="6089056"/>
            <a:ext cx="486736"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95" name="Ορθογώνιο 94">
            <a:extLst>
              <a:ext uri="{FF2B5EF4-FFF2-40B4-BE49-F238E27FC236}">
                <a16:creationId xmlns:a16="http://schemas.microsoft.com/office/drawing/2014/main" xmlns="" id="{4FB6AD90-1A3B-4076-B750-C1F3715052D0}"/>
              </a:ext>
            </a:extLst>
          </p:cNvPr>
          <p:cNvSpPr/>
          <p:nvPr/>
        </p:nvSpPr>
        <p:spPr>
          <a:xfrm>
            <a:off x="9250177" y="5759161"/>
            <a:ext cx="1074225" cy="685190"/>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l-GR" sz="1300" b="1" dirty="0">
                <a:solidFill>
                  <a:schemeClr val="tx1">
                    <a:lumMod val="85000"/>
                    <a:lumOff val="15000"/>
                  </a:schemeClr>
                </a:solidFill>
              </a:rPr>
              <a:t>Αποδόσεων</a:t>
            </a:r>
          </a:p>
        </p:txBody>
      </p:sp>
      <p:cxnSp>
        <p:nvCxnSpPr>
          <p:cNvPr id="96" name="Ευθύγραμμο βέλος σύνδεσης 95">
            <a:extLst>
              <a:ext uri="{FF2B5EF4-FFF2-40B4-BE49-F238E27FC236}">
                <a16:creationId xmlns:a16="http://schemas.microsoft.com/office/drawing/2014/main" xmlns="" id="{5C6125E8-A212-4416-924E-85E4CF6234D1}"/>
              </a:ext>
            </a:extLst>
          </p:cNvPr>
          <p:cNvCxnSpPr>
            <a:cxnSpLocks/>
          </p:cNvCxnSpPr>
          <p:nvPr/>
        </p:nvCxnSpPr>
        <p:spPr>
          <a:xfrm>
            <a:off x="7894990" y="4536916"/>
            <a:ext cx="1527712" cy="1104403"/>
          </a:xfrm>
          <a:prstGeom prst="straightConnector1">
            <a:avLst/>
          </a:prstGeom>
          <a:ln w="3175">
            <a:noFill/>
            <a:prstDash val="dash"/>
            <a:tailEnd type="triangle"/>
          </a:ln>
        </p:spPr>
        <p:style>
          <a:lnRef idx="1">
            <a:schemeClr val="accent1"/>
          </a:lnRef>
          <a:fillRef idx="0">
            <a:schemeClr val="accent1"/>
          </a:fillRef>
          <a:effectRef idx="0">
            <a:schemeClr val="accent1"/>
          </a:effectRef>
          <a:fontRef idx="minor">
            <a:schemeClr val="tx1"/>
          </a:fontRef>
        </p:style>
      </p:cxnSp>
      <p:sp>
        <p:nvSpPr>
          <p:cNvPr id="104" name="Οβάλ 103">
            <a:extLst>
              <a:ext uri="{FF2B5EF4-FFF2-40B4-BE49-F238E27FC236}">
                <a16:creationId xmlns:a16="http://schemas.microsoft.com/office/drawing/2014/main" xmlns="" id="{8F510382-980C-415E-B3E6-D419D01379FE}"/>
              </a:ext>
            </a:extLst>
          </p:cNvPr>
          <p:cNvSpPr/>
          <p:nvPr/>
        </p:nvSpPr>
        <p:spPr>
          <a:xfrm>
            <a:off x="6543843" y="4715687"/>
            <a:ext cx="269021" cy="256892"/>
          </a:xfrm>
          <a:prstGeom prst="ellipse">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l-GR" dirty="0">
                <a:ln w="0"/>
                <a:solidFill>
                  <a:schemeClr val="tx1"/>
                </a:solidFill>
                <a:effectLst>
                  <a:outerShdw blurRad="38100" dist="19050" dir="2700000" algn="tl" rotWithShape="0">
                    <a:schemeClr val="dk1">
                      <a:alpha val="40000"/>
                    </a:schemeClr>
                  </a:outerShdw>
                </a:effectLst>
              </a:rPr>
              <a:t>3</a:t>
            </a:r>
          </a:p>
        </p:txBody>
      </p:sp>
      <p:cxnSp>
        <p:nvCxnSpPr>
          <p:cNvPr id="105" name="Ευθύγραμμο βέλος σύνδεσης 104">
            <a:extLst>
              <a:ext uri="{FF2B5EF4-FFF2-40B4-BE49-F238E27FC236}">
                <a16:creationId xmlns:a16="http://schemas.microsoft.com/office/drawing/2014/main" xmlns="" id="{13B3F8FA-1048-4A59-B66A-515D895333C4}"/>
              </a:ext>
            </a:extLst>
          </p:cNvPr>
          <p:cNvCxnSpPr>
            <a:cxnSpLocks/>
          </p:cNvCxnSpPr>
          <p:nvPr/>
        </p:nvCxnSpPr>
        <p:spPr>
          <a:xfrm>
            <a:off x="6812864" y="4840010"/>
            <a:ext cx="542991"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08" name="Οβάλ 107">
            <a:extLst>
              <a:ext uri="{FF2B5EF4-FFF2-40B4-BE49-F238E27FC236}">
                <a16:creationId xmlns:a16="http://schemas.microsoft.com/office/drawing/2014/main" xmlns="" id="{81FA8BA9-BF4A-4CF5-B9F5-70040BBC3B5F}"/>
              </a:ext>
            </a:extLst>
          </p:cNvPr>
          <p:cNvSpPr/>
          <p:nvPr/>
        </p:nvSpPr>
        <p:spPr>
          <a:xfrm>
            <a:off x="7235457" y="5242738"/>
            <a:ext cx="269021" cy="256892"/>
          </a:xfrm>
          <a:prstGeom prst="ellipse">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l-GR" dirty="0">
                <a:ln w="0"/>
                <a:solidFill>
                  <a:schemeClr val="tx1"/>
                </a:solidFill>
                <a:effectLst>
                  <a:outerShdw blurRad="38100" dist="19050" dir="2700000" algn="tl" rotWithShape="0">
                    <a:schemeClr val="dk1">
                      <a:alpha val="40000"/>
                    </a:schemeClr>
                  </a:outerShdw>
                </a:effectLst>
              </a:rPr>
              <a:t>4</a:t>
            </a:r>
          </a:p>
        </p:txBody>
      </p:sp>
      <p:cxnSp>
        <p:nvCxnSpPr>
          <p:cNvPr id="109" name="Ευθύγραμμο βέλος σύνδεσης 108">
            <a:extLst>
              <a:ext uri="{FF2B5EF4-FFF2-40B4-BE49-F238E27FC236}">
                <a16:creationId xmlns:a16="http://schemas.microsoft.com/office/drawing/2014/main" xmlns="" id="{F66B8663-B6F1-4815-A85D-D6B0832188FA}"/>
              </a:ext>
            </a:extLst>
          </p:cNvPr>
          <p:cNvCxnSpPr>
            <a:cxnSpLocks/>
          </p:cNvCxnSpPr>
          <p:nvPr/>
        </p:nvCxnSpPr>
        <p:spPr>
          <a:xfrm flipV="1">
            <a:off x="7491778" y="5035661"/>
            <a:ext cx="332604" cy="2679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11" name="Ορθογώνιο 110">
            <a:extLst>
              <a:ext uri="{FF2B5EF4-FFF2-40B4-BE49-F238E27FC236}">
                <a16:creationId xmlns:a16="http://schemas.microsoft.com/office/drawing/2014/main" xmlns="" id="{FF0F1F2C-B05A-4759-AA06-EFCF59A1D3D6}"/>
              </a:ext>
            </a:extLst>
          </p:cNvPr>
          <p:cNvSpPr/>
          <p:nvPr/>
        </p:nvSpPr>
        <p:spPr>
          <a:xfrm>
            <a:off x="3897031" y="5919779"/>
            <a:ext cx="1820691" cy="338554"/>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l-GR" sz="1300" b="1" dirty="0">
                <a:solidFill>
                  <a:schemeClr val="tx1">
                    <a:lumMod val="85000"/>
                    <a:lumOff val="15000"/>
                  </a:schemeClr>
                </a:solidFill>
              </a:rPr>
              <a:t>Τυποποίηση των….</a:t>
            </a:r>
          </a:p>
        </p:txBody>
      </p:sp>
      <p:sp>
        <p:nvSpPr>
          <p:cNvPr id="112" name="Ορθογώνιο 111">
            <a:extLst>
              <a:ext uri="{FF2B5EF4-FFF2-40B4-BE49-F238E27FC236}">
                <a16:creationId xmlns:a16="http://schemas.microsoft.com/office/drawing/2014/main" xmlns="" id="{2BC1DF26-FCED-4435-BDD1-8D6E5F86F189}"/>
              </a:ext>
            </a:extLst>
          </p:cNvPr>
          <p:cNvSpPr/>
          <p:nvPr/>
        </p:nvSpPr>
        <p:spPr>
          <a:xfrm>
            <a:off x="10483489" y="1576745"/>
            <a:ext cx="1172116" cy="738664"/>
          </a:xfrm>
          <a:prstGeom prst="rect">
            <a:avLst/>
          </a:prstGeom>
          <a:ln>
            <a:solidFill>
              <a:schemeClr val="accent5">
                <a:lumMod val="60000"/>
                <a:lumOff val="40000"/>
              </a:schemeClr>
            </a:solidFill>
            <a:prstDash val="sysDash"/>
          </a:ln>
        </p:spPr>
        <p:txBody>
          <a:bodyPr wrap="none">
            <a:spAutoFit/>
          </a:bodyPr>
          <a:lstStyle/>
          <a:p>
            <a:r>
              <a:rPr lang="el-GR" sz="1400" b="1" dirty="0">
                <a:solidFill>
                  <a:schemeClr val="tx1">
                    <a:lumMod val="75000"/>
                    <a:lumOff val="25000"/>
                  </a:schemeClr>
                </a:solidFill>
              </a:rPr>
              <a:t>Μ</a:t>
            </a:r>
            <a:r>
              <a:rPr lang="el-GR" sz="1400" dirty="0">
                <a:solidFill>
                  <a:schemeClr val="tx1">
                    <a:lumMod val="75000"/>
                    <a:lumOff val="25000"/>
                  </a:schemeClr>
                </a:solidFill>
              </a:rPr>
              <a:t>: Μάνατζερ</a:t>
            </a:r>
          </a:p>
          <a:p>
            <a:r>
              <a:rPr lang="el-GR" sz="1400" b="1" dirty="0">
                <a:solidFill>
                  <a:schemeClr val="tx1">
                    <a:lumMod val="75000"/>
                    <a:lumOff val="25000"/>
                  </a:schemeClr>
                </a:solidFill>
              </a:rPr>
              <a:t>Α</a:t>
            </a:r>
            <a:r>
              <a:rPr lang="el-GR" sz="1400" dirty="0">
                <a:solidFill>
                  <a:schemeClr val="tx1">
                    <a:lumMod val="75000"/>
                    <a:lumOff val="25000"/>
                  </a:schemeClr>
                </a:solidFill>
              </a:rPr>
              <a:t>: Αναλυτής</a:t>
            </a:r>
          </a:p>
          <a:p>
            <a:r>
              <a:rPr lang="el-GR" sz="1400" b="1" dirty="0">
                <a:solidFill>
                  <a:schemeClr val="tx1">
                    <a:lumMod val="75000"/>
                    <a:lumOff val="25000"/>
                  </a:schemeClr>
                </a:solidFill>
              </a:rPr>
              <a:t>Ο</a:t>
            </a:r>
            <a:r>
              <a:rPr lang="el-GR" sz="1400" dirty="0">
                <a:solidFill>
                  <a:schemeClr val="tx1">
                    <a:lumMod val="75000"/>
                    <a:lumOff val="25000"/>
                  </a:schemeClr>
                </a:solidFill>
              </a:rPr>
              <a:t>: Χειριστής</a:t>
            </a:r>
          </a:p>
        </p:txBody>
      </p:sp>
      <p:cxnSp>
        <p:nvCxnSpPr>
          <p:cNvPr id="115" name="Ευθεία γραμμή σύνδεσης 114">
            <a:extLst>
              <a:ext uri="{FF2B5EF4-FFF2-40B4-BE49-F238E27FC236}">
                <a16:creationId xmlns:a16="http://schemas.microsoft.com/office/drawing/2014/main" xmlns="" id="{1F6156DB-220C-476E-94CC-826226BC8DE3}"/>
              </a:ext>
            </a:extLst>
          </p:cNvPr>
          <p:cNvCxnSpPr>
            <a:cxnSpLocks/>
          </p:cNvCxnSpPr>
          <p:nvPr/>
        </p:nvCxnSpPr>
        <p:spPr>
          <a:xfrm>
            <a:off x="5036579" y="3121383"/>
            <a:ext cx="1855936" cy="2088"/>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33" name="Ορθογώνιο 32">
            <a:extLst>
              <a:ext uri="{FF2B5EF4-FFF2-40B4-BE49-F238E27FC236}">
                <a16:creationId xmlns:a16="http://schemas.microsoft.com/office/drawing/2014/main" xmlns="" id="{52059CD6-F10A-4D60-9B51-B66AAC57B317}"/>
              </a:ext>
            </a:extLst>
          </p:cNvPr>
          <p:cNvSpPr/>
          <p:nvPr/>
        </p:nvSpPr>
        <p:spPr>
          <a:xfrm>
            <a:off x="6722877" y="3248284"/>
            <a:ext cx="337625" cy="337625"/>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lumMod val="85000"/>
                    <a:lumOff val="15000"/>
                  </a:schemeClr>
                </a:solidFill>
              </a:rPr>
              <a:t>O</a:t>
            </a:r>
            <a:endParaRPr lang="el-GR" b="1" dirty="0">
              <a:solidFill>
                <a:schemeClr val="tx1">
                  <a:lumMod val="85000"/>
                  <a:lumOff val="15000"/>
                </a:schemeClr>
              </a:solidFill>
            </a:endParaRPr>
          </a:p>
        </p:txBody>
      </p:sp>
      <p:sp>
        <p:nvSpPr>
          <p:cNvPr id="34" name="Ορθογώνιο 33">
            <a:extLst>
              <a:ext uri="{FF2B5EF4-FFF2-40B4-BE49-F238E27FC236}">
                <a16:creationId xmlns:a16="http://schemas.microsoft.com/office/drawing/2014/main" xmlns="" id="{6982E8FB-B4A4-4351-B686-DEE1A768BB0C}"/>
              </a:ext>
            </a:extLst>
          </p:cNvPr>
          <p:cNvSpPr/>
          <p:nvPr/>
        </p:nvSpPr>
        <p:spPr>
          <a:xfrm>
            <a:off x="4876963" y="3251470"/>
            <a:ext cx="337625" cy="3376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lumMod val="85000"/>
                    <a:lumOff val="15000"/>
                  </a:schemeClr>
                </a:solidFill>
              </a:rPr>
              <a:t>O</a:t>
            </a:r>
            <a:endParaRPr lang="el-GR" b="1" dirty="0">
              <a:solidFill>
                <a:schemeClr val="tx1">
                  <a:lumMod val="85000"/>
                  <a:lumOff val="15000"/>
                </a:schemeClr>
              </a:solidFill>
            </a:endParaRPr>
          </a:p>
        </p:txBody>
      </p:sp>
      <p:sp>
        <p:nvSpPr>
          <p:cNvPr id="8" name="Ορθογώνιο 7">
            <a:extLst>
              <a:ext uri="{FF2B5EF4-FFF2-40B4-BE49-F238E27FC236}">
                <a16:creationId xmlns:a16="http://schemas.microsoft.com/office/drawing/2014/main" xmlns="" id="{CB13D42C-6A4B-42D4-A8BE-9EEE1E35920B}"/>
              </a:ext>
            </a:extLst>
          </p:cNvPr>
          <p:cNvSpPr/>
          <p:nvPr/>
        </p:nvSpPr>
        <p:spPr>
          <a:xfrm>
            <a:off x="3339594" y="3248284"/>
            <a:ext cx="337625" cy="337625"/>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lumMod val="85000"/>
                    <a:lumOff val="15000"/>
                  </a:schemeClr>
                </a:solidFill>
              </a:rPr>
              <a:t>O</a:t>
            </a:r>
            <a:endParaRPr lang="el-GR" b="1" dirty="0">
              <a:solidFill>
                <a:schemeClr val="tx1">
                  <a:lumMod val="85000"/>
                  <a:lumOff val="15000"/>
                </a:schemeClr>
              </a:solidFill>
            </a:endParaRPr>
          </a:p>
        </p:txBody>
      </p:sp>
      <p:sp>
        <p:nvSpPr>
          <p:cNvPr id="9" name="Ορθογώνιο 8">
            <a:extLst>
              <a:ext uri="{FF2B5EF4-FFF2-40B4-BE49-F238E27FC236}">
                <a16:creationId xmlns:a16="http://schemas.microsoft.com/office/drawing/2014/main" xmlns="" id="{81817B1A-7AC2-4AA2-B27D-7DAF34AE80E5}"/>
              </a:ext>
            </a:extLst>
          </p:cNvPr>
          <p:cNvSpPr/>
          <p:nvPr/>
        </p:nvSpPr>
        <p:spPr>
          <a:xfrm>
            <a:off x="1493680" y="3251470"/>
            <a:ext cx="337625" cy="337625"/>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lumMod val="85000"/>
                    <a:lumOff val="15000"/>
                  </a:schemeClr>
                </a:solidFill>
              </a:rPr>
              <a:t>O</a:t>
            </a:r>
            <a:endParaRPr lang="el-GR" b="1" dirty="0">
              <a:solidFill>
                <a:schemeClr val="tx1">
                  <a:lumMod val="85000"/>
                  <a:lumOff val="15000"/>
                </a:schemeClr>
              </a:solidFill>
            </a:endParaRPr>
          </a:p>
        </p:txBody>
      </p:sp>
      <p:sp>
        <p:nvSpPr>
          <p:cNvPr id="121" name="Ορθογώνιο 120">
            <a:extLst>
              <a:ext uri="{FF2B5EF4-FFF2-40B4-BE49-F238E27FC236}">
                <a16:creationId xmlns:a16="http://schemas.microsoft.com/office/drawing/2014/main" xmlns="" id="{D38DD793-AD9E-4F6D-A6DF-A3E252AE5132}"/>
              </a:ext>
            </a:extLst>
          </p:cNvPr>
          <p:cNvSpPr/>
          <p:nvPr/>
        </p:nvSpPr>
        <p:spPr>
          <a:xfrm>
            <a:off x="4891068" y="3263611"/>
            <a:ext cx="337625" cy="337625"/>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lumMod val="85000"/>
                    <a:lumOff val="15000"/>
                  </a:schemeClr>
                </a:solidFill>
              </a:rPr>
              <a:t>O</a:t>
            </a:r>
            <a:endParaRPr lang="el-GR" b="1" dirty="0">
              <a:solidFill>
                <a:schemeClr val="tx1">
                  <a:lumMod val="85000"/>
                  <a:lumOff val="15000"/>
                </a:schemeClr>
              </a:solidFill>
            </a:endParaRPr>
          </a:p>
        </p:txBody>
      </p:sp>
      <p:cxnSp>
        <p:nvCxnSpPr>
          <p:cNvPr id="125" name="Ευθύγραμμο βέλος σύνδεσης 124">
            <a:extLst>
              <a:ext uri="{FF2B5EF4-FFF2-40B4-BE49-F238E27FC236}">
                <a16:creationId xmlns:a16="http://schemas.microsoft.com/office/drawing/2014/main" xmlns="" id="{B309CF0F-142C-4571-A5CD-E1FEB52E680C}"/>
              </a:ext>
            </a:extLst>
          </p:cNvPr>
          <p:cNvCxnSpPr>
            <a:cxnSpLocks/>
            <a:stCxn id="60" idx="2"/>
          </p:cNvCxnSpPr>
          <p:nvPr/>
        </p:nvCxnSpPr>
        <p:spPr>
          <a:xfrm>
            <a:off x="7894990" y="4511864"/>
            <a:ext cx="1514551" cy="1165873"/>
          </a:xfrm>
          <a:prstGeom prst="straightConnector1">
            <a:avLst/>
          </a:prstGeom>
          <a:ln>
            <a:prstDash val="dash"/>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419359382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Θέση κειμένου 7"/>
          <p:cNvSpPr>
            <a:spLocks noGrp="1"/>
          </p:cNvSpPr>
          <p:nvPr>
            <p:ph type="body" sz="quarter" idx="18"/>
          </p:nvPr>
        </p:nvSpPr>
        <p:spPr>
          <a:xfrm>
            <a:off x="142240" y="1647055"/>
            <a:ext cx="6718300" cy="4714060"/>
          </a:xfrm>
        </p:spPr>
        <p:txBody>
          <a:bodyPr rtlCol="0"/>
          <a:lstStyle/>
          <a:p>
            <a:pPr marL="0" indent="0" algn="ctr">
              <a:buNone/>
            </a:pPr>
            <a:r>
              <a:rPr lang="el-GR" sz="1600" dirty="0"/>
              <a:t>Στο μέτρο που η </a:t>
            </a:r>
            <a:r>
              <a:rPr lang="el-GR" sz="1600" b="1" dirty="0"/>
              <a:t>εκτελούμενη εργασία </a:t>
            </a:r>
            <a:r>
              <a:rPr lang="el-GR" sz="1600" dirty="0"/>
              <a:t>από μια οργάνωση γίνεται ολοένα και πιο </a:t>
            </a:r>
            <a:r>
              <a:rPr lang="el-GR" sz="1600" b="1" dirty="0"/>
              <a:t>πολύπλοκη</a:t>
            </a:r>
          </a:p>
          <a:p>
            <a:pPr marL="0" indent="0" algn="ctr">
              <a:buNone/>
            </a:pPr>
            <a:endParaRPr lang="el-GR" sz="1600" dirty="0"/>
          </a:p>
          <a:p>
            <a:pPr marL="0" indent="0" algn="ctr">
              <a:buNone/>
            </a:pPr>
            <a:endParaRPr lang="el-GR" sz="1600" dirty="0"/>
          </a:p>
          <a:p>
            <a:pPr marL="0" indent="0" algn="ctr">
              <a:buNone/>
            </a:pPr>
            <a:endParaRPr lang="el-GR" sz="1600" dirty="0"/>
          </a:p>
          <a:p>
            <a:pPr marL="0" indent="0" algn="ctr">
              <a:buNone/>
            </a:pPr>
            <a:r>
              <a:rPr lang="el-GR" sz="1600" dirty="0"/>
              <a:t>οι χρησιμοποιούμενοι </a:t>
            </a:r>
            <a:r>
              <a:rPr lang="el-GR" sz="1600" b="1" dirty="0"/>
              <a:t>μηχανισμοί</a:t>
            </a:r>
            <a:r>
              <a:rPr lang="el-GR" sz="1600" dirty="0"/>
              <a:t> συντονισμού </a:t>
            </a:r>
            <a:r>
              <a:rPr lang="el-GR" sz="1600" b="1" dirty="0"/>
              <a:t>εξελίσσονται</a:t>
            </a:r>
            <a:r>
              <a:rPr lang="el-GR" sz="1600" dirty="0"/>
              <a:t> σταδιακά και διαδέχονται ο ένας τον άλλο</a:t>
            </a:r>
          </a:p>
          <a:p>
            <a:pPr algn="ctr"/>
            <a:endParaRPr lang="el-GR" sz="1600" b="1" dirty="0"/>
          </a:p>
          <a:p>
            <a:pPr algn="ctr"/>
            <a:endParaRPr lang="el-GR" sz="1600" b="1" dirty="0"/>
          </a:p>
          <a:p>
            <a:pPr algn="ctr"/>
            <a:endParaRPr lang="el-GR" sz="1600" b="1" dirty="0"/>
          </a:p>
          <a:p>
            <a:pPr marL="0" indent="0" algn="ctr">
              <a:buNone/>
            </a:pPr>
            <a:r>
              <a:rPr lang="el-GR" sz="1600" dirty="0"/>
              <a:t>για να </a:t>
            </a:r>
            <a:r>
              <a:rPr lang="el-GR" sz="1600" b="1" dirty="0"/>
              <a:t>καταλήξουν στο σημείο αφετηρίας</a:t>
            </a:r>
            <a:r>
              <a:rPr lang="el-GR" sz="1600" dirty="0"/>
              <a:t>, ήτοι στην αμοιβαία ρύθμιση που λαμβάνει χώρα σχεδόν κατά τρόπο αυτόματο στις απλές καταστάσεις και καθίσταται αναπόφευκτη στις εξαιρετικά δύσκολες και πολύπλοκες καταστάσεις</a:t>
            </a:r>
          </a:p>
          <a:p>
            <a:pPr algn="ctr"/>
            <a:endParaRPr lang="el-GR" sz="1600" b="1" dirty="0"/>
          </a:p>
        </p:txBody>
      </p:sp>
      <p:sp>
        <p:nvSpPr>
          <p:cNvPr id="2" name="Τίτλος 1"/>
          <p:cNvSpPr>
            <a:spLocks noGrp="1"/>
          </p:cNvSpPr>
          <p:nvPr>
            <p:ph type="ctrTitle"/>
          </p:nvPr>
        </p:nvSpPr>
        <p:spPr>
          <a:xfrm>
            <a:off x="7189470" y="494665"/>
            <a:ext cx="4860290" cy="5522595"/>
          </a:xfrm>
        </p:spPr>
        <p:txBody>
          <a:bodyPr rtlCol="0"/>
          <a:lstStyle/>
          <a:p>
            <a:pPr algn="ctr"/>
            <a:r>
              <a:rPr lang="el-GR" sz="3000" dirty="0"/>
              <a:t>Μεταβαλλόμενο </a:t>
            </a:r>
            <a:br>
              <a:rPr lang="el-GR" sz="3000" dirty="0"/>
            </a:br>
            <a:r>
              <a:rPr lang="el-GR" sz="3000" dirty="0"/>
              <a:t>Περιβάλλον</a:t>
            </a:r>
          </a:p>
        </p:txBody>
      </p:sp>
      <p:pic>
        <p:nvPicPr>
          <p:cNvPr id="10" name="Θέση εικόνας 9" descr="Εικόνα παραθύρων κτιρίου"/>
          <p:cNvPicPr>
            <a:picLocks noGrp="1" noChangeAspect="1"/>
          </p:cNvPicPr>
          <p:nvPr>
            <p:ph type="pic" sz="quarter" idx="16"/>
          </p:nvPr>
        </p:nvPicPr>
        <p:blipFill>
          <a:blip r:embed="rId3"/>
          <a:stretch>
            <a:fillRect/>
          </a:stretch>
        </p:blipFill>
        <p:spPr>
          <a:xfrm>
            <a:off x="7460092" y="759605"/>
            <a:ext cx="1872000" cy="1872000"/>
          </a:xfrm>
        </p:spPr>
      </p:pic>
      <p:pic>
        <p:nvPicPr>
          <p:cNvPr id="12" name="Θέση εικόνας 11" descr="Κοντινή εικόνα εσωτερικού υλικού δόμησης"/>
          <p:cNvPicPr>
            <a:picLocks noGrp="1" noChangeAspect="1"/>
          </p:cNvPicPr>
          <p:nvPr>
            <p:ph type="pic" sz="quarter" idx="17"/>
          </p:nvPr>
        </p:nvPicPr>
        <p:blipFill>
          <a:blip r:embed="rId4"/>
          <a:stretch>
            <a:fillRect/>
          </a:stretch>
        </p:blipFill>
        <p:spPr>
          <a:xfrm>
            <a:off x="9713594" y="767558"/>
            <a:ext cx="1872000" cy="1865922"/>
          </a:xfrm>
        </p:spPr>
      </p:pic>
      <p:sp>
        <p:nvSpPr>
          <p:cNvPr id="5" name="Θέση υποσέλιδου 4"/>
          <p:cNvSpPr>
            <a:spLocks noGrp="1"/>
          </p:cNvSpPr>
          <p:nvPr>
            <p:ph type="ftr" sz="quarter" idx="12"/>
          </p:nvPr>
        </p:nvSpPr>
        <p:spPr/>
        <p:txBody>
          <a:bodyPr rtlCol="0"/>
          <a:lstStyle/>
          <a:p>
            <a:pPr rtl="0"/>
            <a:r>
              <a:rPr lang="el-GR" dirty="0"/>
              <a:t>Προσθέστε υποσέλιδο</a:t>
            </a:r>
          </a:p>
        </p:txBody>
      </p:sp>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31</a:t>
            </a:fld>
            <a:endParaRPr lang="el-GR" dirty="0"/>
          </a:p>
        </p:txBody>
      </p:sp>
      <p:sp>
        <p:nvSpPr>
          <p:cNvPr id="55" name="TextBox 37"/>
          <p:cNvSpPr txBox="1"/>
          <p:nvPr/>
        </p:nvSpPr>
        <p:spPr>
          <a:xfrm>
            <a:off x="9792957"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13" name="TextBox 37">
            <a:extLst>
              <a:ext uri="{FF2B5EF4-FFF2-40B4-BE49-F238E27FC236}">
                <a16:creationId xmlns:a16="http://schemas.microsoft.com/office/drawing/2014/main" xmlns="" id="{D84BD926-C760-4DAE-80C0-7BA1F6D4F535}"/>
              </a:ext>
            </a:extLst>
          </p:cNvPr>
          <p:cNvSpPr txBox="1"/>
          <p:nvPr/>
        </p:nvSpPr>
        <p:spPr>
          <a:xfrm>
            <a:off x="7636435" y="2646254"/>
            <a:ext cx="1334106" cy="130556"/>
          </a:xfrm>
          <a:prstGeom prst="rect">
            <a:avLst/>
          </a:prstGeom>
          <a:solidFill>
            <a:schemeClr val="bg1"/>
          </a:solidFill>
        </p:spPr>
        <p:txBody>
          <a:bodyPr wrap="square" rtlCol="0">
            <a:spAutoFit/>
          </a:bodyPr>
          <a:lstStyle/>
          <a:p>
            <a:endParaRPr lang="el-GR" sz="800" dirty="0">
              <a:solidFill>
                <a:schemeClr val="bg1"/>
              </a:solidFill>
            </a:endParaRPr>
          </a:p>
        </p:txBody>
      </p:sp>
      <p:pic>
        <p:nvPicPr>
          <p:cNvPr id="6" name="Γραφικό 5" descr="Βέλος: Περιστροφή δεξιά">
            <a:extLst>
              <a:ext uri="{FF2B5EF4-FFF2-40B4-BE49-F238E27FC236}">
                <a16:creationId xmlns:a16="http://schemas.microsoft.com/office/drawing/2014/main" xmlns="" id="{7C6CB629-D5DE-4987-9B45-518364E703EC}"/>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3213936" y="2488773"/>
            <a:ext cx="585700" cy="585700"/>
          </a:xfrm>
          <a:prstGeom prst="rect">
            <a:avLst/>
          </a:prstGeom>
        </p:spPr>
      </p:pic>
      <p:pic>
        <p:nvPicPr>
          <p:cNvPr id="15" name="Γραφικό 14" descr="Βέλος: Περιστροφή δεξιά">
            <a:extLst>
              <a:ext uri="{FF2B5EF4-FFF2-40B4-BE49-F238E27FC236}">
                <a16:creationId xmlns:a16="http://schemas.microsoft.com/office/drawing/2014/main" xmlns="" id="{D9C186AB-71F4-4A66-9EBA-5C8248A72E98}"/>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3213936" y="4107042"/>
            <a:ext cx="585700" cy="585700"/>
          </a:xfrm>
          <a:prstGeom prst="rect">
            <a:avLst/>
          </a:prstGeom>
        </p:spPr>
      </p:pic>
      <p:pic>
        <p:nvPicPr>
          <p:cNvPr id="2052" name="Picture 4" descr="Î£ÏÎµÏÎ¹ÎºÎ® ÎµÎ¹ÎºÏÎ½Î±">
            <a:extLst>
              <a:ext uri="{FF2B5EF4-FFF2-40B4-BE49-F238E27FC236}">
                <a16:creationId xmlns:a16="http://schemas.microsoft.com/office/drawing/2014/main" xmlns="" id="{924F2D79-1EAE-468A-B247-34132F3799FE}"/>
              </a:ext>
            </a:extLst>
          </p:cNvPr>
          <p:cNvPicPr>
            <a:picLocks noChangeAspect="1" noChangeArrowheads="1"/>
          </p:cNvPicPr>
          <p:nvPr/>
        </p:nvPicPr>
        <p:blipFill>
          <a:blip r:embed="rId7">
            <a:grayscl/>
            <a:extLst>
              <a:ext uri="{28A0092B-C50C-407E-A947-70E740481C1C}">
                <a14:useLocalDpi xmlns:a14="http://schemas.microsoft.com/office/drawing/2010/main" xmlns="" val="0"/>
              </a:ext>
            </a:extLst>
          </a:blip>
          <a:srcRect/>
          <a:stretch>
            <a:fillRect/>
          </a:stretch>
        </p:blipFill>
        <p:spPr bwMode="auto">
          <a:xfrm>
            <a:off x="7470442" y="615889"/>
            <a:ext cx="4381160" cy="5401371"/>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19570606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B9FF99BD-075F-4761-A995-6FC574BD25EA}"/>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0" y="0"/>
            <a:ext cx="12192000" cy="68580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xmlns="" id="{A7B21A54-9BA3-4EA9-B460-5A829ADD9051}"/>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477012" y="480060"/>
            <a:ext cx="11237976" cy="589788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xmlns="" id="{6FA8F714-B9D8-488A-8CCA-E9948FF913A9}"/>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643466" y="643468"/>
            <a:ext cx="10905067" cy="557106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Εικόνα 3">
            <a:extLst>
              <a:ext uri="{FF2B5EF4-FFF2-40B4-BE49-F238E27FC236}">
                <a16:creationId xmlns:a16="http://schemas.microsoft.com/office/drawing/2014/main" xmlns="" id="{DD7AF254-EA8E-4EBB-9D8B-CBFED077BB58}"/>
              </a:ext>
            </a:extLst>
          </p:cNvPr>
          <p:cNvPicPr>
            <a:picLocks noChangeAspect="1" noChangeArrowheads="1"/>
          </p:cNvPicPr>
          <p:nvPr/>
        </p:nvPicPr>
        <p:blipFill>
          <a:blip r:embed="rId2" cstate="print"/>
          <a:srcRect/>
          <a:stretch>
            <a:fillRect/>
          </a:stretch>
        </p:blipFill>
        <p:spPr>
          <a:xfrm>
            <a:off x="1120477" y="2162718"/>
            <a:ext cx="9951041" cy="3052510"/>
          </a:xfrm>
          <a:prstGeom prst="rect">
            <a:avLst/>
          </a:prstGeom>
          <a:noFill/>
        </p:spPr>
      </p:pic>
      <p:sp>
        <p:nvSpPr>
          <p:cNvPr id="2" name="Ορθογώνιο 1">
            <a:extLst>
              <a:ext uri="{FF2B5EF4-FFF2-40B4-BE49-F238E27FC236}">
                <a16:creationId xmlns:a16="http://schemas.microsoft.com/office/drawing/2014/main" xmlns="" id="{E08CD493-AAC1-4D10-A7B0-ED699714E961}"/>
              </a:ext>
            </a:extLst>
          </p:cNvPr>
          <p:cNvSpPr/>
          <p:nvPr/>
        </p:nvSpPr>
        <p:spPr>
          <a:xfrm>
            <a:off x="3357106" y="1086904"/>
            <a:ext cx="5692649" cy="461665"/>
          </a:xfrm>
          <a:prstGeom prst="rect">
            <a:avLst/>
          </a:prstGeom>
        </p:spPr>
        <p:txBody>
          <a:bodyPr wrap="none">
            <a:spAutoFit/>
          </a:bodyPr>
          <a:lstStyle/>
          <a:p>
            <a:r>
              <a:rPr lang="el-GR" sz="2400" b="1" spc="-100" dirty="0">
                <a:solidFill>
                  <a:schemeClr val="tx1">
                    <a:lumMod val="65000"/>
                    <a:lumOff val="35000"/>
                  </a:schemeClr>
                </a:solidFill>
                <a:latin typeface="+mj-lt"/>
                <a:ea typeface="+mj-ea"/>
                <a:cs typeface="+mj-cs"/>
              </a:rPr>
              <a:t>Η Διαδοχή των Μηχανισμών Συντονισμού</a:t>
            </a:r>
          </a:p>
        </p:txBody>
      </p:sp>
    </p:spTree>
    <p:extLst>
      <p:ext uri="{BB962C8B-B14F-4D97-AF65-F5344CB8AC3E}">
        <p14:creationId xmlns:p14="http://schemas.microsoft.com/office/powerpoint/2010/main" xmlns="" val="363661587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Θέση εικόνας 10" descr="σχέδια μεταλλικών ραφιών βιβλίων σε οροφή">
            <a:extLst>
              <a:ext uri="{FF2B5EF4-FFF2-40B4-BE49-F238E27FC236}">
                <a16:creationId xmlns:a16="http://schemas.microsoft.com/office/drawing/2014/main" xmlns="" id="{2052C310-1B0C-40C2-BA24-4725438A6255}"/>
              </a:ext>
            </a:extLst>
          </p:cNvPr>
          <p:cNvPicPr>
            <a:picLocks noChangeAspect="1"/>
          </p:cNvPicPr>
          <p:nvPr/>
        </p:nvPicPr>
        <p:blipFill>
          <a:blip r:embed="rId3"/>
          <a:srcRect l="28" r="28"/>
          <a:stretch>
            <a:fillRect/>
          </a:stretch>
        </p:blipFill>
        <p:spPr>
          <a:xfrm>
            <a:off x="0" y="0"/>
            <a:ext cx="12192000" cy="6013450"/>
          </a:xfrm>
          <a:prstGeom prst="rect">
            <a:avLst/>
          </a:prstGeom>
          <a:solidFill>
            <a:schemeClr val="bg1">
              <a:lumMod val="95000"/>
            </a:schemeClr>
          </a:solidFill>
        </p:spPr>
      </p:pic>
      <p:sp>
        <p:nvSpPr>
          <p:cNvPr id="22" name="Τίτλος 21"/>
          <p:cNvSpPr>
            <a:spLocks noGrp="1"/>
          </p:cNvSpPr>
          <p:nvPr>
            <p:ph type="ctrTitle"/>
          </p:nvPr>
        </p:nvSpPr>
        <p:spPr>
          <a:xfrm>
            <a:off x="5279664" y="-106521"/>
            <a:ext cx="4860000" cy="6480000"/>
          </a:xfrm>
        </p:spPr>
        <p:txBody>
          <a:bodyPr rtlCol="0"/>
          <a:lstStyle/>
          <a:p>
            <a:pPr algn="ctr"/>
            <a:r>
              <a:rPr lang="el-GR" sz="2800" b="1" dirty="0">
                <a:solidFill>
                  <a:schemeClr val="tx1">
                    <a:lumMod val="85000"/>
                    <a:lumOff val="15000"/>
                  </a:schemeClr>
                </a:solidFill>
              </a:rPr>
              <a:t>Η Ταξινόμηση των Οργανωτικών Μορφών</a:t>
            </a:r>
            <a:endParaRPr lang="el-GR" sz="2800" dirty="0">
              <a:solidFill>
                <a:schemeClr val="tx1">
                  <a:lumMod val="85000"/>
                  <a:lumOff val="15000"/>
                </a:schemeClr>
              </a:solidFill>
            </a:endParaRPr>
          </a:p>
        </p:txBody>
      </p:sp>
      <p:sp>
        <p:nvSpPr>
          <p:cNvPr id="7" name="Ορθογώνιο 6" descr="Διαχωριστική γραμμή κάτω εικόνας"/>
          <p:cNvSpPr/>
          <p:nvPr/>
        </p:nvSpPr>
        <p:spPr>
          <a:xfrm>
            <a:off x="5544314" y="2885447"/>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b="1" dirty="0"/>
          </a:p>
        </p:txBody>
      </p:sp>
      <p:sp>
        <p:nvSpPr>
          <p:cNvPr id="17" name="Ορθογώνιο 6" descr="Διαχωριστική γραμμή επάνω εικόνας"/>
          <p:cNvSpPr/>
          <p:nvPr/>
        </p:nvSpPr>
        <p:spPr>
          <a:xfrm flipV="1">
            <a:off x="5544314" y="329128"/>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pic>
        <p:nvPicPr>
          <p:cNvPr id="3" name="Εικόνα 2">
            <a:extLst>
              <a:ext uri="{FF2B5EF4-FFF2-40B4-BE49-F238E27FC236}">
                <a16:creationId xmlns:a16="http://schemas.microsoft.com/office/drawing/2014/main" xmlns="" id="{E75625A6-CDD4-4795-98DE-448401810534}"/>
              </a:ext>
            </a:extLst>
          </p:cNvPr>
          <p:cNvPicPr>
            <a:picLocks noChangeAspect="1"/>
          </p:cNvPicPr>
          <p:nvPr/>
        </p:nvPicPr>
        <p:blipFill>
          <a:blip r:embed="rId4"/>
          <a:stretch>
            <a:fillRect/>
          </a:stretch>
        </p:blipFill>
        <p:spPr>
          <a:xfrm>
            <a:off x="5694657" y="420345"/>
            <a:ext cx="3835710" cy="2551812"/>
          </a:xfrm>
          <a:prstGeom prst="rect">
            <a:avLst/>
          </a:prstGeom>
        </p:spPr>
      </p:pic>
      <p:sp>
        <p:nvSpPr>
          <p:cNvPr id="4" name="TextBox 3">
            <a:extLst>
              <a:ext uri="{FF2B5EF4-FFF2-40B4-BE49-F238E27FC236}">
                <a16:creationId xmlns:a16="http://schemas.microsoft.com/office/drawing/2014/main" xmlns="" id="{513B9A3E-4672-4523-BDF7-6978134F8C0F}"/>
              </a:ext>
            </a:extLst>
          </p:cNvPr>
          <p:cNvSpPr txBox="1"/>
          <p:nvPr/>
        </p:nvSpPr>
        <p:spPr>
          <a:xfrm>
            <a:off x="7495504" y="2794715"/>
            <a:ext cx="1352282" cy="215444"/>
          </a:xfrm>
          <a:prstGeom prst="rect">
            <a:avLst/>
          </a:prstGeom>
          <a:solidFill>
            <a:schemeClr val="bg1"/>
          </a:solidFill>
        </p:spPr>
        <p:txBody>
          <a:bodyPr wrap="square" rtlCol="0">
            <a:spAutoFit/>
          </a:bodyPr>
          <a:lstStyle/>
          <a:p>
            <a:endParaRPr lang="el-GR" sz="800" dirty="0"/>
          </a:p>
        </p:txBody>
      </p:sp>
    </p:spTree>
    <p:extLst>
      <p:ext uri="{BB962C8B-B14F-4D97-AF65-F5344CB8AC3E}">
        <p14:creationId xmlns:p14="http://schemas.microsoft.com/office/powerpoint/2010/main" xmlns="" val="9201385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Î£ÏÎµÏÎ¹ÎºÎ® ÎµÎ¹ÎºÏÎ½Î±">
            <a:extLst>
              <a:ext uri="{FF2B5EF4-FFF2-40B4-BE49-F238E27FC236}">
                <a16:creationId xmlns:a16="http://schemas.microsoft.com/office/drawing/2014/main" xmlns="" id="{D0434461-635F-48A5-8642-D4394D257309}"/>
              </a:ext>
            </a:extLst>
          </p:cNvPr>
          <p:cNvPicPr>
            <a:picLocks noChangeAspect="1" noChangeArrowheads="1"/>
          </p:cNvPicPr>
          <p:nvPr/>
        </p:nvPicPr>
        <p:blipFill>
          <a:blip r:embed="rId3">
            <a:grayscl/>
            <a:extLst>
              <a:ext uri="{28A0092B-C50C-407E-A947-70E740481C1C}">
                <a14:useLocalDpi xmlns:a14="http://schemas.microsoft.com/office/drawing/2010/main" xmlns="" val="0"/>
              </a:ext>
            </a:extLst>
          </a:blip>
          <a:srcRect/>
          <a:stretch>
            <a:fillRect/>
          </a:stretch>
        </p:blipFill>
        <p:spPr bwMode="auto">
          <a:xfrm>
            <a:off x="191219" y="187500"/>
            <a:ext cx="5012140" cy="6481159"/>
          </a:xfrm>
          <a:prstGeom prst="rect">
            <a:avLst/>
          </a:prstGeom>
          <a:noFill/>
          <a:extLst>
            <a:ext uri="{909E8E84-426E-40DD-AFC4-6F175D3DCCD1}">
              <a14:hiddenFill xmlns:a14="http://schemas.microsoft.com/office/drawing/2010/main" xmlns="">
                <a:solidFill>
                  <a:srgbClr val="FFFFFF"/>
                </a:solidFill>
              </a14:hiddenFill>
            </a:ext>
          </a:extLst>
        </p:spPr>
      </p:pic>
      <p:sp>
        <p:nvSpPr>
          <p:cNvPr id="4" name="Θέση υποσέλιδου 3"/>
          <p:cNvSpPr>
            <a:spLocks noGrp="1"/>
          </p:cNvSpPr>
          <p:nvPr>
            <p:ph type="ftr" sz="quarter" idx="10"/>
          </p:nvPr>
        </p:nvSpPr>
        <p:spPr/>
        <p:txBody>
          <a:bodyPr rtlCol="0"/>
          <a:lstStyle/>
          <a:p>
            <a:pPr rtl="0"/>
            <a:r>
              <a:rPr lang="el-GR" dirty="0"/>
              <a:t>Προσθέστε υποσέλιδο</a:t>
            </a:r>
          </a:p>
        </p:txBody>
      </p:sp>
      <p:sp>
        <p:nvSpPr>
          <p:cNvPr id="5" name="Θέση αριθμού διαφάνειας 4"/>
          <p:cNvSpPr>
            <a:spLocks noGrp="1"/>
          </p:cNvSpPr>
          <p:nvPr>
            <p:ph type="sldNum" sz="quarter" idx="11"/>
          </p:nvPr>
        </p:nvSpPr>
        <p:spPr/>
        <p:txBody>
          <a:bodyPr rtlCol="0"/>
          <a:lstStyle/>
          <a:p>
            <a:pPr rtl="0"/>
            <a:fld id="{19B51A1E-902D-48AF-9020-955120F399B6}" type="slidenum">
              <a:rPr lang="el-GR" smtClean="0"/>
              <a:pPr rtl="0"/>
              <a:t>34</a:t>
            </a:fld>
            <a:endParaRPr lang="el-GR" dirty="0"/>
          </a:p>
        </p:txBody>
      </p:sp>
      <p:sp>
        <p:nvSpPr>
          <p:cNvPr id="25" name="Text Placeholder 24"/>
          <p:cNvSpPr>
            <a:spLocks noGrp="1"/>
          </p:cNvSpPr>
          <p:nvPr>
            <p:ph type="body" sz="quarter" idx="32"/>
          </p:nvPr>
        </p:nvSpPr>
        <p:spPr>
          <a:xfrm>
            <a:off x="5883747" y="5235245"/>
            <a:ext cx="3110809" cy="771525"/>
          </a:xfrm>
        </p:spPr>
        <p:txBody>
          <a:bodyPr/>
          <a:lstStyle/>
          <a:p>
            <a:pPr algn="ctr"/>
            <a:r>
              <a:rPr lang="el-GR" b="1" dirty="0"/>
              <a:t>Εξουσίας</a:t>
            </a:r>
          </a:p>
        </p:txBody>
      </p:sp>
      <p:sp>
        <p:nvSpPr>
          <p:cNvPr id="38" name="TextBox 37"/>
          <p:cNvSpPr txBox="1"/>
          <p:nvPr/>
        </p:nvSpPr>
        <p:spPr>
          <a:xfrm>
            <a:off x="9792000"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28" name="Text Placeholder 24"/>
          <p:cNvSpPr txBox="1"/>
          <p:nvPr/>
        </p:nvSpPr>
        <p:spPr>
          <a:xfrm>
            <a:off x="6129342" y="3538736"/>
            <a:ext cx="2478660" cy="771525"/>
          </a:xfrm>
          <a:prstGeom prst="rect">
            <a:avLst/>
          </a:prstGeom>
        </p:spPr>
        <p:txBody>
          <a:bodyPr vert="horz" lIns="0" tIns="0" rIns="0" bIns="0" rtlCol="0">
            <a:noAutofit/>
          </a:bodyPr>
          <a:lstStyle>
            <a:defPPr rtl="0">
              <a:defRPr lang="en-US"/>
            </a:defPPr>
            <a:lvl1pPr indent="0" algn="ctr">
              <a:lnSpc>
                <a:spcPct val="90000"/>
              </a:lnSpc>
              <a:spcBef>
                <a:spcPts val="1000"/>
              </a:spcBef>
              <a:buClr>
                <a:schemeClr val="accent1"/>
              </a:buClr>
              <a:buFont typeface="Calibri" panose="020F0502020204030204" pitchFamily="34" charset="0"/>
              <a:buNone/>
              <a:defRPr b="1">
                <a:solidFill>
                  <a:schemeClr val="tx1">
                    <a:lumMod val="75000"/>
                    <a:lumOff val="25000"/>
                  </a:schemeClr>
                </a:solidFill>
              </a:defRPr>
            </a:lvl1pPr>
            <a:lvl2pPr marL="542925" indent="-276225">
              <a:lnSpc>
                <a:spcPct val="90000"/>
              </a:lnSpc>
              <a:spcBef>
                <a:spcPts val="500"/>
              </a:spcBef>
              <a:buClr>
                <a:schemeClr val="accent1"/>
              </a:buClr>
              <a:buFont typeface="Arial" panose="020B0604020202020204" pitchFamily="34" charset="0"/>
              <a:buChar char="•"/>
              <a:defRPr sz="1600">
                <a:solidFill>
                  <a:schemeClr val="tx1">
                    <a:lumMod val="75000"/>
                    <a:lumOff val="25000"/>
                  </a:schemeClr>
                </a:solidFill>
              </a:defRPr>
            </a:lvl2pPr>
            <a:lvl3pPr marL="809625" indent="-266700">
              <a:lnSpc>
                <a:spcPct val="90000"/>
              </a:lnSpc>
              <a:spcBef>
                <a:spcPts val="500"/>
              </a:spcBef>
              <a:buClr>
                <a:schemeClr val="accent1"/>
              </a:buClr>
              <a:buFont typeface="Wingdings" panose="05000000000000000000" pitchFamily="2" charset="2"/>
              <a:buChar char="§"/>
              <a:defRPr sz="1400">
                <a:solidFill>
                  <a:schemeClr val="tx1">
                    <a:lumMod val="75000"/>
                    <a:lumOff val="25000"/>
                  </a:schemeClr>
                </a:solidFill>
              </a:defRPr>
            </a:lvl3pPr>
            <a:lvl4pPr marL="1076325" indent="-266700">
              <a:lnSpc>
                <a:spcPct val="90000"/>
              </a:lnSpc>
              <a:spcBef>
                <a:spcPts val="500"/>
              </a:spcBef>
              <a:buClr>
                <a:schemeClr val="accent1"/>
              </a:buClr>
              <a:buFont typeface="Wingdings" panose="05000000000000000000" pitchFamily="2" charset="2"/>
              <a:buChar char="§"/>
              <a:defRPr sz="1400">
                <a:solidFill>
                  <a:schemeClr val="tx1">
                    <a:lumMod val="75000"/>
                    <a:lumOff val="25000"/>
                  </a:schemeClr>
                </a:solidFill>
              </a:defRPr>
            </a:lvl4pPr>
            <a:lvl5pPr marL="1343025" indent="-266700">
              <a:lnSpc>
                <a:spcPct val="90000"/>
              </a:lnSpc>
              <a:spcBef>
                <a:spcPts val="500"/>
              </a:spcBef>
              <a:buClr>
                <a:schemeClr val="accent1"/>
              </a:buClr>
              <a:buFont typeface="Wingdings" panose="05000000000000000000" pitchFamily="2" charset="2"/>
              <a:buChar char="§"/>
              <a:defRPr sz="1400">
                <a:solidFill>
                  <a:schemeClr val="tx1">
                    <a:lumMod val="75000"/>
                    <a:lumOff val="25000"/>
                  </a:schemeClr>
                </a:solidFill>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l-GR" dirty="0"/>
              <a:t>Ροής Υλικών</a:t>
            </a:r>
          </a:p>
        </p:txBody>
      </p:sp>
      <p:sp>
        <p:nvSpPr>
          <p:cNvPr id="22" name="Text Placeholder 24"/>
          <p:cNvSpPr txBox="1"/>
          <p:nvPr/>
        </p:nvSpPr>
        <p:spPr>
          <a:xfrm>
            <a:off x="9821797" y="3508951"/>
            <a:ext cx="2215190" cy="771525"/>
          </a:xfrm>
          <a:prstGeom prst="rect">
            <a:avLst/>
          </a:prstGeom>
        </p:spPr>
        <p:txBody>
          <a:bodyPr vert="horz" lIns="0" tIns="0" rIns="0" bIns="0" rtlCol="0">
            <a:noAutofit/>
          </a:bodyPr>
          <a:lstStyle>
            <a:defPPr rtl="0">
              <a:defRPr lang="en-US"/>
            </a:defPPr>
            <a:lvl1pPr indent="0" algn="ctr">
              <a:lnSpc>
                <a:spcPct val="90000"/>
              </a:lnSpc>
              <a:spcBef>
                <a:spcPts val="1000"/>
              </a:spcBef>
              <a:buClr>
                <a:schemeClr val="accent1"/>
              </a:buClr>
              <a:buFont typeface="Calibri" panose="020F0502020204030204" pitchFamily="34" charset="0"/>
              <a:buNone/>
              <a:defRPr b="1">
                <a:solidFill>
                  <a:schemeClr val="tx1">
                    <a:lumMod val="75000"/>
                    <a:lumOff val="25000"/>
                  </a:schemeClr>
                </a:solidFill>
              </a:defRPr>
            </a:lvl1pPr>
            <a:lvl2pPr marL="542925" indent="-276225">
              <a:lnSpc>
                <a:spcPct val="90000"/>
              </a:lnSpc>
              <a:spcBef>
                <a:spcPts val="500"/>
              </a:spcBef>
              <a:buClr>
                <a:schemeClr val="accent1"/>
              </a:buClr>
              <a:buFont typeface="Arial" panose="020B0604020202020204" pitchFamily="34" charset="0"/>
              <a:buChar char="•"/>
              <a:defRPr sz="1600">
                <a:solidFill>
                  <a:schemeClr val="tx1">
                    <a:lumMod val="75000"/>
                    <a:lumOff val="25000"/>
                  </a:schemeClr>
                </a:solidFill>
              </a:defRPr>
            </a:lvl2pPr>
            <a:lvl3pPr marL="809625" indent="-266700">
              <a:lnSpc>
                <a:spcPct val="90000"/>
              </a:lnSpc>
              <a:spcBef>
                <a:spcPts val="500"/>
              </a:spcBef>
              <a:buClr>
                <a:schemeClr val="accent1"/>
              </a:buClr>
              <a:buFont typeface="Wingdings" panose="05000000000000000000" pitchFamily="2" charset="2"/>
              <a:buChar char="§"/>
              <a:defRPr sz="1400">
                <a:solidFill>
                  <a:schemeClr val="tx1">
                    <a:lumMod val="75000"/>
                    <a:lumOff val="25000"/>
                  </a:schemeClr>
                </a:solidFill>
              </a:defRPr>
            </a:lvl3pPr>
            <a:lvl4pPr marL="1076325" indent="-266700">
              <a:lnSpc>
                <a:spcPct val="90000"/>
              </a:lnSpc>
              <a:spcBef>
                <a:spcPts val="500"/>
              </a:spcBef>
              <a:buClr>
                <a:schemeClr val="accent1"/>
              </a:buClr>
              <a:buFont typeface="Wingdings" panose="05000000000000000000" pitchFamily="2" charset="2"/>
              <a:buChar char="§"/>
              <a:defRPr sz="1400">
                <a:solidFill>
                  <a:schemeClr val="tx1">
                    <a:lumMod val="75000"/>
                    <a:lumOff val="25000"/>
                  </a:schemeClr>
                </a:solidFill>
              </a:defRPr>
            </a:lvl4pPr>
            <a:lvl5pPr marL="1343025" indent="-266700">
              <a:lnSpc>
                <a:spcPct val="90000"/>
              </a:lnSpc>
              <a:spcBef>
                <a:spcPts val="500"/>
              </a:spcBef>
              <a:buClr>
                <a:schemeClr val="accent1"/>
              </a:buClr>
              <a:buFont typeface="Wingdings" panose="05000000000000000000" pitchFamily="2" charset="2"/>
              <a:buChar char="§"/>
              <a:defRPr sz="1400">
                <a:solidFill>
                  <a:schemeClr val="tx1">
                    <a:lumMod val="75000"/>
                    <a:lumOff val="25000"/>
                  </a:schemeClr>
                </a:solidFill>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l-GR" dirty="0"/>
              <a:t>Πληροφόρησης</a:t>
            </a:r>
          </a:p>
        </p:txBody>
      </p:sp>
      <p:sp>
        <p:nvSpPr>
          <p:cNvPr id="35" name="Ορθογώνιο 34"/>
          <p:cNvSpPr/>
          <p:nvPr/>
        </p:nvSpPr>
        <p:spPr>
          <a:xfrm>
            <a:off x="9650258" y="5154080"/>
            <a:ext cx="2493910" cy="590931"/>
          </a:xfrm>
          <a:prstGeom prst="rect">
            <a:avLst/>
          </a:prstGeom>
        </p:spPr>
        <p:txBody>
          <a:bodyPr wrap="square">
            <a:spAutoFit/>
          </a:bodyPr>
          <a:lstStyle/>
          <a:p>
            <a:pPr algn="ctr">
              <a:lnSpc>
                <a:spcPct val="90000"/>
              </a:lnSpc>
              <a:spcBef>
                <a:spcPts val="1000"/>
              </a:spcBef>
              <a:buClr>
                <a:schemeClr val="accent1"/>
              </a:buClr>
            </a:pPr>
            <a:r>
              <a:rPr lang="el-GR" b="1" dirty="0">
                <a:solidFill>
                  <a:schemeClr val="tx1">
                    <a:lumMod val="75000"/>
                    <a:lumOff val="25000"/>
                  </a:schemeClr>
                </a:solidFill>
              </a:rPr>
              <a:t>Διαδικασιών Λήψης Αποφάσεων</a:t>
            </a:r>
          </a:p>
        </p:txBody>
      </p:sp>
      <p:sp>
        <p:nvSpPr>
          <p:cNvPr id="29" name="Ορθογώνιο 6">
            <a:extLst>
              <a:ext uri="{FF2B5EF4-FFF2-40B4-BE49-F238E27FC236}">
                <a16:creationId xmlns:a16="http://schemas.microsoft.com/office/drawing/2014/main" xmlns="" id="{A3AFF7C1-7686-4644-AB92-7529276578F4}"/>
              </a:ext>
            </a:extLst>
          </p:cNvPr>
          <p:cNvSpPr/>
          <p:nvPr/>
        </p:nvSpPr>
        <p:spPr>
          <a:xfrm flipV="1">
            <a:off x="279168" y="347045"/>
            <a:ext cx="4768821" cy="161205"/>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30" name="Ορθογώνιο 6">
            <a:extLst>
              <a:ext uri="{FF2B5EF4-FFF2-40B4-BE49-F238E27FC236}">
                <a16:creationId xmlns:a16="http://schemas.microsoft.com/office/drawing/2014/main" xmlns="" id="{A471603E-1B1B-45EC-98E5-396EF6904002}"/>
              </a:ext>
            </a:extLst>
          </p:cNvPr>
          <p:cNvSpPr/>
          <p:nvPr/>
        </p:nvSpPr>
        <p:spPr>
          <a:xfrm>
            <a:off x="318515" y="6330807"/>
            <a:ext cx="4729474" cy="161206"/>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8" name="Ορθογώνιο 7">
            <a:extLst>
              <a:ext uri="{FF2B5EF4-FFF2-40B4-BE49-F238E27FC236}">
                <a16:creationId xmlns:a16="http://schemas.microsoft.com/office/drawing/2014/main" xmlns="" id="{89A23BD1-4FE3-42B8-AC92-AE6FF5ECFC04}"/>
              </a:ext>
            </a:extLst>
          </p:cNvPr>
          <p:cNvSpPr/>
          <p:nvPr/>
        </p:nvSpPr>
        <p:spPr>
          <a:xfrm>
            <a:off x="5749030" y="1320248"/>
            <a:ext cx="6096000" cy="584775"/>
          </a:xfrm>
          <a:prstGeom prst="rect">
            <a:avLst/>
          </a:prstGeom>
        </p:spPr>
        <p:txBody>
          <a:bodyPr>
            <a:spAutoFit/>
          </a:bodyPr>
          <a:lstStyle/>
          <a:p>
            <a:pPr algn="ctr"/>
            <a:r>
              <a:rPr lang="el-GR" sz="1600" dirty="0" smtClean="0">
                <a:solidFill>
                  <a:schemeClr val="tx1">
                    <a:lumMod val="75000"/>
                    <a:lumOff val="25000"/>
                  </a:schemeClr>
                </a:solidFill>
              </a:rPr>
              <a:t>Αλληλεξαρτώνται </a:t>
            </a:r>
            <a:r>
              <a:rPr lang="el-GR" sz="1600" dirty="0">
                <a:solidFill>
                  <a:schemeClr val="tx1">
                    <a:lumMod val="75000"/>
                    <a:lumOff val="25000"/>
                  </a:schemeClr>
                </a:solidFill>
              </a:rPr>
              <a:t>και συνδέονται μεταξύ τους με κάθετες και οριζόντιες διασυνδέσεις, λειτουργώντας ως ένα σύστημα:</a:t>
            </a:r>
          </a:p>
        </p:txBody>
      </p:sp>
      <p:sp>
        <p:nvSpPr>
          <p:cNvPr id="20" name="Τίτλος 1">
            <a:extLst>
              <a:ext uri="{FF2B5EF4-FFF2-40B4-BE49-F238E27FC236}">
                <a16:creationId xmlns:a16="http://schemas.microsoft.com/office/drawing/2014/main" xmlns="" id="{F37A637F-A2CD-43CA-95DC-CD6704922C70}"/>
              </a:ext>
            </a:extLst>
          </p:cNvPr>
          <p:cNvSpPr txBox="1">
            <a:spLocks/>
          </p:cNvSpPr>
          <p:nvPr/>
        </p:nvSpPr>
        <p:spPr>
          <a:xfrm>
            <a:off x="5940987" y="462144"/>
            <a:ext cx="5712087" cy="432000"/>
          </a:xfrm>
          <a:prstGeom prst="rect">
            <a:avLst/>
          </a:prstGeom>
        </p:spPr>
        <p:txBody>
          <a:bodyPr vert="horz" lIns="0" tIns="0" rIns="0" bIns="0" rtlCol="0" anchor="ctr">
            <a:noAutofit/>
          </a:bodyPr>
          <a:lstStyle>
            <a:lvl1pPr algn="l" defTabSz="914400" rtl="0" eaLnBrk="1" latinLnBrk="0" hangingPunct="1">
              <a:lnSpc>
                <a:spcPct val="90000"/>
              </a:lnSpc>
              <a:spcBef>
                <a:spcPct val="0"/>
              </a:spcBef>
              <a:buNone/>
              <a:defRPr sz="3200" kern="1200" spc="-100" baseline="0">
                <a:solidFill>
                  <a:schemeClr val="tx1">
                    <a:lumMod val="75000"/>
                    <a:lumOff val="25000"/>
                  </a:schemeClr>
                </a:solidFill>
                <a:latin typeface="+mj-lt"/>
                <a:ea typeface="+mj-ea"/>
                <a:cs typeface="+mj-cs"/>
              </a:defRPr>
            </a:lvl1pPr>
          </a:lstStyle>
          <a:p>
            <a:pPr algn="ctr"/>
            <a:r>
              <a:rPr lang="el-GR" sz="2800" dirty="0"/>
              <a:t>Τα συστατικά μέρη κάθε οργάνωσης</a:t>
            </a:r>
          </a:p>
        </p:txBody>
      </p:sp>
      <p:pic>
        <p:nvPicPr>
          <p:cNvPr id="7" name="Γραφικό 6" descr="Χρήστης">
            <a:extLst>
              <a:ext uri="{FF2B5EF4-FFF2-40B4-BE49-F238E27FC236}">
                <a16:creationId xmlns:a16="http://schemas.microsoft.com/office/drawing/2014/main" xmlns="" id="{7CECB200-DA2A-42A0-A311-64DD7F11BED6}"/>
              </a:ext>
            </a:extLst>
          </p:cNvPr>
          <p:cNvPicPr>
            <a:picLocks noChangeAspect="1"/>
          </p:cNvPicPr>
          <p:nvPr/>
        </p:nvPicPr>
        <p:blipFill>
          <a:blip r:embed="rId4">
            <a:extLst>
              <a:ext uri="{96DAC541-7B7A-43D3-8B79-37D633B846F1}">
                <asvg:svgBlip xmlns:asvg="http://schemas.microsoft.com/office/drawing/2016/SVG/main" xmlns="" r:embed="rId5"/>
              </a:ext>
            </a:extLst>
          </a:blip>
          <a:stretch>
            <a:fillRect/>
          </a:stretch>
        </p:blipFill>
        <p:spPr>
          <a:xfrm>
            <a:off x="6988643" y="4224366"/>
            <a:ext cx="774789" cy="774789"/>
          </a:xfrm>
          <a:prstGeom prst="rect">
            <a:avLst/>
          </a:prstGeom>
        </p:spPr>
      </p:pic>
      <p:pic>
        <p:nvPicPr>
          <p:cNvPr id="11" name="Γραφικό 10" descr="Φορητός υπολογιστής">
            <a:extLst>
              <a:ext uri="{FF2B5EF4-FFF2-40B4-BE49-F238E27FC236}">
                <a16:creationId xmlns:a16="http://schemas.microsoft.com/office/drawing/2014/main" xmlns="" id="{60B2B907-AB08-48C5-8B51-F8EC696A9382}"/>
              </a:ext>
            </a:extLst>
          </p:cNvPr>
          <p:cNvPicPr>
            <a:picLocks noChangeAspect="1"/>
          </p:cNvPicPr>
          <p:nvPr/>
        </p:nvPicPr>
        <p:blipFill>
          <a:blip r:embed="rId6">
            <a:extLst>
              <a:ext uri="{96DAC541-7B7A-43D3-8B79-37D633B846F1}">
                <asvg:svgBlip xmlns:asvg="http://schemas.microsoft.com/office/drawing/2016/SVG/main" xmlns="" r:embed="rId7"/>
              </a:ext>
            </a:extLst>
          </a:blip>
          <a:stretch>
            <a:fillRect/>
          </a:stretch>
        </p:blipFill>
        <p:spPr>
          <a:xfrm>
            <a:off x="10456782" y="2619347"/>
            <a:ext cx="774789" cy="774789"/>
          </a:xfrm>
          <a:prstGeom prst="rect">
            <a:avLst/>
          </a:prstGeom>
        </p:spPr>
      </p:pic>
      <p:pic>
        <p:nvPicPr>
          <p:cNvPr id="15" name="Γραφικό 14" descr="Επανάληψη">
            <a:extLst>
              <a:ext uri="{FF2B5EF4-FFF2-40B4-BE49-F238E27FC236}">
                <a16:creationId xmlns:a16="http://schemas.microsoft.com/office/drawing/2014/main" xmlns="" id="{D56DA778-2C43-4533-80D0-3324AE3B11A4}"/>
              </a:ext>
            </a:extLst>
          </p:cNvPr>
          <p:cNvPicPr>
            <a:picLocks noChangeAspect="1"/>
          </p:cNvPicPr>
          <p:nvPr/>
        </p:nvPicPr>
        <p:blipFill>
          <a:blip r:embed="rId8">
            <a:extLst>
              <a:ext uri="{96DAC541-7B7A-43D3-8B79-37D633B846F1}">
                <asvg:svgBlip xmlns:asvg="http://schemas.microsoft.com/office/drawing/2016/SVG/main" xmlns="" r:embed="rId9"/>
              </a:ext>
            </a:extLst>
          </a:blip>
          <a:stretch>
            <a:fillRect/>
          </a:stretch>
        </p:blipFill>
        <p:spPr>
          <a:xfrm>
            <a:off x="7065814" y="2643094"/>
            <a:ext cx="671107" cy="671107"/>
          </a:xfrm>
          <a:prstGeom prst="rect">
            <a:avLst/>
          </a:prstGeom>
        </p:spPr>
      </p:pic>
      <p:pic>
        <p:nvPicPr>
          <p:cNvPr id="19" name="Γραφικό 18" descr="Γρανάζια">
            <a:extLst>
              <a:ext uri="{FF2B5EF4-FFF2-40B4-BE49-F238E27FC236}">
                <a16:creationId xmlns:a16="http://schemas.microsoft.com/office/drawing/2014/main" xmlns="" id="{61B12F0D-93A5-4566-927B-7423B3181A03}"/>
              </a:ext>
            </a:extLst>
          </p:cNvPr>
          <p:cNvPicPr>
            <a:picLocks noChangeAspect="1"/>
          </p:cNvPicPr>
          <p:nvPr/>
        </p:nvPicPr>
        <p:blipFill>
          <a:blip r:embed="rId10">
            <a:extLst>
              <a:ext uri="{96DAC541-7B7A-43D3-8B79-37D633B846F1}">
                <asvg:svgBlip xmlns:asvg="http://schemas.microsoft.com/office/drawing/2016/SVG/main" xmlns="" r:embed="rId11"/>
              </a:ext>
            </a:extLst>
          </a:blip>
          <a:stretch>
            <a:fillRect/>
          </a:stretch>
        </p:blipFill>
        <p:spPr>
          <a:xfrm>
            <a:off x="10577843" y="4332043"/>
            <a:ext cx="653728" cy="653728"/>
          </a:xfrm>
          <a:prstGeom prst="rect">
            <a:avLst/>
          </a:prstGeom>
        </p:spPr>
      </p:pic>
    </p:spTree>
    <p:extLst>
      <p:ext uri="{BB962C8B-B14F-4D97-AF65-F5344CB8AC3E}">
        <p14:creationId xmlns:p14="http://schemas.microsoft.com/office/powerpoint/2010/main" xmlns="" val="51594079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ctrTitle"/>
          </p:nvPr>
        </p:nvSpPr>
        <p:spPr>
          <a:xfrm>
            <a:off x="7180779" y="479354"/>
            <a:ext cx="4860290" cy="5522595"/>
          </a:xfrm>
        </p:spPr>
        <p:txBody>
          <a:bodyPr rtlCol="0"/>
          <a:lstStyle/>
          <a:p>
            <a:pPr algn="ctr"/>
            <a:r>
              <a:rPr lang="el-GR" sz="3200" dirty="0"/>
              <a:t>Ορισμός Δομή μιας Οργάνωσης</a:t>
            </a:r>
            <a:endParaRPr lang="el-GR" altLang="en-US" sz="3200" b="1" dirty="0"/>
          </a:p>
        </p:txBody>
      </p:sp>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35</a:t>
            </a:fld>
            <a:endParaRPr lang="el-GR" dirty="0"/>
          </a:p>
        </p:txBody>
      </p:sp>
      <p:sp>
        <p:nvSpPr>
          <p:cNvPr id="5" name="Θέση υποσέλιδου 4"/>
          <p:cNvSpPr>
            <a:spLocks noGrp="1"/>
          </p:cNvSpPr>
          <p:nvPr>
            <p:ph type="ftr" sz="quarter" idx="12"/>
          </p:nvPr>
        </p:nvSpPr>
        <p:spPr/>
        <p:txBody>
          <a:bodyPr rtlCol="0"/>
          <a:lstStyle/>
          <a:p>
            <a:pPr rtl="0"/>
            <a:r>
              <a:rPr lang="el-GR" dirty="0"/>
              <a:t>Προσθέστε υποσέλιδο</a:t>
            </a:r>
          </a:p>
        </p:txBody>
      </p:sp>
      <p:sp>
        <p:nvSpPr>
          <p:cNvPr id="55" name="TextBox 37"/>
          <p:cNvSpPr txBox="1"/>
          <p:nvPr/>
        </p:nvSpPr>
        <p:spPr>
          <a:xfrm>
            <a:off x="9792957"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13" name="TextBox 37"/>
          <p:cNvSpPr txBox="1"/>
          <p:nvPr/>
        </p:nvSpPr>
        <p:spPr>
          <a:xfrm>
            <a:off x="7636435" y="2646254"/>
            <a:ext cx="1334106" cy="130556"/>
          </a:xfrm>
          <a:prstGeom prst="rect">
            <a:avLst/>
          </a:prstGeom>
          <a:solidFill>
            <a:schemeClr val="bg1"/>
          </a:solidFill>
        </p:spPr>
        <p:txBody>
          <a:bodyPr wrap="square" rtlCol="0">
            <a:spAutoFit/>
          </a:bodyPr>
          <a:lstStyle/>
          <a:p>
            <a:endParaRPr lang="el-GR" sz="800" dirty="0">
              <a:solidFill>
                <a:schemeClr val="bg1"/>
              </a:solidFill>
            </a:endParaRPr>
          </a:p>
        </p:txBody>
      </p:sp>
      <p:sp>
        <p:nvSpPr>
          <p:cNvPr id="30" name="Text Placeholder 24"/>
          <p:cNvSpPr txBox="1"/>
          <p:nvPr/>
        </p:nvSpPr>
        <p:spPr>
          <a:xfrm>
            <a:off x="529482" y="4626936"/>
            <a:ext cx="6507285" cy="1160087"/>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buFont typeface="Courier New" panose="02070309020205020404" pitchFamily="49" charset="0"/>
              <a:buChar char="o"/>
            </a:pPr>
            <a:r>
              <a:rPr lang="el-GR" sz="1600" dirty="0"/>
              <a:t>Ο τρόπος με τον οποίο αυτή η επικυριαρχία επιδρά στη διαρρύθμιση των υπολοίπων συστατικών μερών, προσδιορίζοντας τη σχηματική διάταξή τους, επιτρέπει τη δημιουργία μιας τυπολογίας οργανωτικών μορφών</a:t>
            </a:r>
          </a:p>
          <a:p>
            <a:pPr marL="285750" indent="-285750">
              <a:buFont typeface="Courier New" panose="02070309020205020404" pitchFamily="49" charset="0"/>
              <a:buChar char="o"/>
            </a:pPr>
            <a:endParaRPr lang="el-GR" sz="1600" dirty="0"/>
          </a:p>
        </p:txBody>
      </p:sp>
      <p:sp>
        <p:nvSpPr>
          <p:cNvPr id="18" name="Ορθογώνιο 6" descr="Κάτω διαχωριστική γραμμή">
            <a:extLst>
              <a:ext uri="{FF2B5EF4-FFF2-40B4-BE49-F238E27FC236}">
                <a16:creationId xmlns:a16="http://schemas.microsoft.com/office/drawing/2014/main" xmlns="" id="{F4887427-E12B-4E97-8EC5-93CD262C015C}"/>
              </a:ext>
            </a:extLst>
          </p:cNvPr>
          <p:cNvSpPr/>
          <p:nvPr/>
        </p:nvSpPr>
        <p:spPr>
          <a:xfrm>
            <a:off x="7453850" y="5895715"/>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19" name="Ορθογώνιο 6" descr="Επάνω διαχωριστική γραμμή">
            <a:extLst>
              <a:ext uri="{FF2B5EF4-FFF2-40B4-BE49-F238E27FC236}">
                <a16:creationId xmlns:a16="http://schemas.microsoft.com/office/drawing/2014/main" xmlns="" id="{FA75CCCF-7D08-4476-9BF6-B5A7453C86A7}"/>
              </a:ext>
            </a:extLst>
          </p:cNvPr>
          <p:cNvSpPr/>
          <p:nvPr/>
        </p:nvSpPr>
        <p:spPr>
          <a:xfrm flipV="1">
            <a:off x="7453850" y="667331"/>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6" name="Ορθογώνιο 5">
            <a:extLst>
              <a:ext uri="{FF2B5EF4-FFF2-40B4-BE49-F238E27FC236}">
                <a16:creationId xmlns:a16="http://schemas.microsoft.com/office/drawing/2014/main" xmlns="" id="{1B2BEC1F-06EB-461C-A27A-42E6B53B1E67}"/>
              </a:ext>
            </a:extLst>
          </p:cNvPr>
          <p:cNvSpPr/>
          <p:nvPr/>
        </p:nvSpPr>
        <p:spPr>
          <a:xfrm>
            <a:off x="735125" y="843326"/>
            <a:ext cx="6096000" cy="338554"/>
          </a:xfrm>
          <a:prstGeom prst="rect">
            <a:avLst/>
          </a:prstGeom>
        </p:spPr>
        <p:txBody>
          <a:bodyPr>
            <a:spAutoFit/>
          </a:bodyPr>
          <a:lstStyle/>
          <a:p>
            <a:pPr algn="ctr"/>
            <a:r>
              <a:rPr lang="el-GR" sz="1600" dirty="0">
                <a:solidFill>
                  <a:schemeClr val="tx1">
                    <a:lumMod val="75000"/>
                    <a:lumOff val="25000"/>
                  </a:schemeClr>
                </a:solidFill>
              </a:rPr>
              <a:t>Κατά συνέπεια, </a:t>
            </a:r>
            <a:r>
              <a:rPr lang="el-GR" sz="1600" b="1" dirty="0">
                <a:solidFill>
                  <a:schemeClr val="tx1">
                    <a:lumMod val="75000"/>
                    <a:lumOff val="25000"/>
                  </a:schemeClr>
                </a:solidFill>
              </a:rPr>
              <a:t>δεν υφίσταται μια ιδανική μορφή οργάνωσης</a:t>
            </a:r>
          </a:p>
        </p:txBody>
      </p:sp>
      <p:sp>
        <p:nvSpPr>
          <p:cNvPr id="3" name="Ορθογώνιο 2">
            <a:extLst>
              <a:ext uri="{FF2B5EF4-FFF2-40B4-BE49-F238E27FC236}">
                <a16:creationId xmlns:a16="http://schemas.microsoft.com/office/drawing/2014/main" xmlns="" id="{491E4A4E-1D41-4E75-BBA9-C41AFC397317}"/>
              </a:ext>
            </a:extLst>
          </p:cNvPr>
          <p:cNvSpPr/>
          <p:nvPr/>
        </p:nvSpPr>
        <p:spPr>
          <a:xfrm>
            <a:off x="735125" y="2274365"/>
            <a:ext cx="6096000" cy="1569660"/>
          </a:xfrm>
          <a:prstGeom prst="rect">
            <a:avLst/>
          </a:prstGeom>
        </p:spPr>
        <p:txBody>
          <a:bodyPr>
            <a:spAutoFit/>
          </a:bodyPr>
          <a:lstStyle/>
          <a:p>
            <a:pPr algn="ctr"/>
            <a:r>
              <a:rPr lang="el-GR" sz="1600" dirty="0">
                <a:solidFill>
                  <a:schemeClr val="tx1">
                    <a:lumMod val="75000"/>
                    <a:lumOff val="25000"/>
                  </a:schemeClr>
                </a:solidFill>
              </a:rPr>
              <a:t>καθώς ανάλογα με τις καταστάσεις που αντιμετωπίζει - και οι οποίες προσδιορίζονται από παράγοντες </a:t>
            </a:r>
            <a:r>
              <a:rPr lang="el-GR" sz="1600" dirty="0" err="1">
                <a:solidFill>
                  <a:schemeClr val="tx1">
                    <a:lumMod val="75000"/>
                    <a:lumOff val="25000"/>
                  </a:schemeClr>
                </a:solidFill>
              </a:rPr>
              <a:t>ενδεχομενικότητας</a:t>
            </a:r>
            <a:r>
              <a:rPr lang="el-GR" sz="1600" dirty="0">
                <a:solidFill>
                  <a:schemeClr val="tx1">
                    <a:lumMod val="75000"/>
                    <a:lumOff val="25000"/>
                  </a:schemeClr>
                </a:solidFill>
              </a:rPr>
              <a:t> (ηλικία/μέγεθος της οργάνωσης, περιβάλλον, τεχνολογικό σύστημα, όροι άσκησης της εξουσίας) - ένα </a:t>
            </a:r>
            <a:r>
              <a:rPr lang="el-GR" sz="1600" b="1" dirty="0">
                <a:solidFill>
                  <a:schemeClr val="tx1">
                    <a:lumMod val="75000"/>
                    <a:lumOff val="25000"/>
                  </a:schemeClr>
                </a:solidFill>
              </a:rPr>
              <a:t>συστατικό μέρος καθίσταται επικυρίαρχο ως προς τα υπόλοιπα</a:t>
            </a:r>
          </a:p>
          <a:p>
            <a:pPr algn="ctr"/>
            <a:endParaRPr lang="el-GR" sz="1600" dirty="0">
              <a:solidFill>
                <a:schemeClr val="tx1">
                  <a:lumMod val="75000"/>
                  <a:lumOff val="25000"/>
                </a:schemeClr>
              </a:solidFill>
            </a:endParaRPr>
          </a:p>
        </p:txBody>
      </p:sp>
      <p:pic>
        <p:nvPicPr>
          <p:cNvPr id="8" name="Γραφικό 7" descr="Βέλος: Περιστροφή δεξιά">
            <a:extLst>
              <a:ext uri="{FF2B5EF4-FFF2-40B4-BE49-F238E27FC236}">
                <a16:creationId xmlns:a16="http://schemas.microsoft.com/office/drawing/2014/main" xmlns="" id="{E35E1456-184D-4F5A-BBF0-CE9AC40DC7A7}"/>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3477280" y="1449075"/>
            <a:ext cx="611688" cy="611688"/>
          </a:xfrm>
          <a:prstGeom prst="rect">
            <a:avLst/>
          </a:prstGeom>
        </p:spPr>
      </p:pic>
      <p:pic>
        <p:nvPicPr>
          <p:cNvPr id="1026" name="Picture 2" descr="ÎÏÎ¿ÏÎ­Î»ÎµÏÎ¼Î± ÎµÎ¹ÎºÏÎ½Î±Ï Î³Î¹Î± buildings companies images london">
            <a:extLst>
              <a:ext uri="{FF2B5EF4-FFF2-40B4-BE49-F238E27FC236}">
                <a16:creationId xmlns:a16="http://schemas.microsoft.com/office/drawing/2014/main" xmlns="" id="{5A2D9A11-13D6-4EA9-BD99-E414433BA8EF}"/>
              </a:ext>
            </a:extLst>
          </p:cNvPr>
          <p:cNvPicPr>
            <a:picLocks noChangeAspect="1" noChangeArrowheads="1"/>
          </p:cNvPicPr>
          <p:nvPr/>
        </p:nvPicPr>
        <p:blipFill>
          <a:blip r:embed="rId5">
            <a:grayscl/>
            <a:extLst>
              <a:ext uri="{28A0092B-C50C-407E-A947-70E740481C1C}">
                <a14:useLocalDpi xmlns:a14="http://schemas.microsoft.com/office/drawing/2010/main" xmlns="" val="0"/>
              </a:ext>
            </a:extLst>
          </a:blip>
          <a:srcRect/>
          <a:stretch>
            <a:fillRect/>
          </a:stretch>
        </p:blipFill>
        <p:spPr bwMode="auto">
          <a:xfrm>
            <a:off x="7592577" y="779852"/>
            <a:ext cx="4085485" cy="518733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19543687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Θέση υποσέλιδου 3"/>
          <p:cNvSpPr>
            <a:spLocks noGrp="1"/>
          </p:cNvSpPr>
          <p:nvPr>
            <p:ph type="ftr" sz="quarter" idx="10"/>
          </p:nvPr>
        </p:nvSpPr>
        <p:spPr/>
        <p:txBody>
          <a:bodyPr rtlCol="0"/>
          <a:lstStyle/>
          <a:p>
            <a:pPr rtl="0"/>
            <a:r>
              <a:rPr lang="el-GR" dirty="0"/>
              <a:t>Προσθέστε υποσέλιδο</a:t>
            </a:r>
          </a:p>
        </p:txBody>
      </p:sp>
      <p:sp>
        <p:nvSpPr>
          <p:cNvPr id="5" name="Θέση αριθμού διαφάνειας 4"/>
          <p:cNvSpPr>
            <a:spLocks noGrp="1"/>
          </p:cNvSpPr>
          <p:nvPr>
            <p:ph type="sldNum" sz="quarter" idx="11"/>
          </p:nvPr>
        </p:nvSpPr>
        <p:spPr/>
        <p:txBody>
          <a:bodyPr rtlCol="0"/>
          <a:lstStyle/>
          <a:p>
            <a:pPr rtl="0"/>
            <a:fld id="{19B51A1E-902D-48AF-9020-955120F399B6}" type="slidenum">
              <a:rPr lang="el-GR" smtClean="0"/>
              <a:pPr rtl="0"/>
              <a:t>36</a:t>
            </a:fld>
            <a:endParaRPr lang="el-GR" dirty="0"/>
          </a:p>
        </p:txBody>
      </p:sp>
      <p:sp>
        <p:nvSpPr>
          <p:cNvPr id="41" name="Θέση κειμένου 40"/>
          <p:cNvSpPr>
            <a:spLocks noGrp="1"/>
          </p:cNvSpPr>
          <p:nvPr>
            <p:ph type="body" sz="quarter" idx="35"/>
          </p:nvPr>
        </p:nvSpPr>
        <p:spPr>
          <a:xfrm>
            <a:off x="5111900" y="4035973"/>
            <a:ext cx="1980000" cy="1078276"/>
          </a:xfrm>
        </p:spPr>
        <p:txBody>
          <a:bodyPr rtlCol="0"/>
          <a:lstStyle/>
          <a:p>
            <a:r>
              <a:rPr lang="el-GR" sz="1600" b="1" dirty="0"/>
              <a:t>Η απλή δομή</a:t>
            </a:r>
            <a:endParaRPr lang="el-GR" sz="1600" dirty="0"/>
          </a:p>
          <a:p>
            <a:pPr rtl="0"/>
            <a:endParaRPr lang="el-GR" sz="1600" b="1" noProof="1"/>
          </a:p>
        </p:txBody>
      </p:sp>
      <p:sp>
        <p:nvSpPr>
          <p:cNvPr id="43" name="Θέση κειμένου 42"/>
          <p:cNvSpPr>
            <a:spLocks noGrp="1"/>
          </p:cNvSpPr>
          <p:nvPr>
            <p:ph type="body" sz="quarter" idx="36"/>
          </p:nvPr>
        </p:nvSpPr>
        <p:spPr>
          <a:xfrm>
            <a:off x="7451950" y="4043579"/>
            <a:ext cx="1980000" cy="1350279"/>
          </a:xfrm>
        </p:spPr>
        <p:txBody>
          <a:bodyPr rtlCol="0"/>
          <a:lstStyle/>
          <a:p>
            <a:r>
              <a:rPr lang="el-GR" sz="1600" b="1" dirty="0">
                <a:latin typeface="+mj-lt"/>
              </a:rPr>
              <a:t>Η μηχανιστική γραφειοκρατία</a:t>
            </a:r>
          </a:p>
        </p:txBody>
      </p:sp>
      <p:sp>
        <p:nvSpPr>
          <p:cNvPr id="45" name="Θέση κειμένου 44"/>
          <p:cNvSpPr>
            <a:spLocks noGrp="1"/>
          </p:cNvSpPr>
          <p:nvPr>
            <p:ph type="body" sz="quarter" idx="37"/>
          </p:nvPr>
        </p:nvSpPr>
        <p:spPr>
          <a:xfrm>
            <a:off x="9652514" y="4035973"/>
            <a:ext cx="2190121" cy="682746"/>
          </a:xfrm>
        </p:spPr>
        <p:txBody>
          <a:bodyPr rtlCol="0"/>
          <a:lstStyle/>
          <a:p>
            <a:r>
              <a:rPr lang="el-GR" sz="1600" b="1" dirty="0"/>
              <a:t>Η επαγγελματική γραφειοκρατία</a:t>
            </a:r>
            <a:endParaRPr lang="el-GR" sz="1600" dirty="0"/>
          </a:p>
          <a:p>
            <a:endParaRPr lang="el-GR" sz="1600" b="1" dirty="0"/>
          </a:p>
        </p:txBody>
      </p:sp>
      <p:sp>
        <p:nvSpPr>
          <p:cNvPr id="39" name="Θέση κειμένου 38"/>
          <p:cNvSpPr>
            <a:spLocks noGrp="1"/>
          </p:cNvSpPr>
          <p:nvPr>
            <p:ph type="body" sz="quarter" idx="32"/>
          </p:nvPr>
        </p:nvSpPr>
        <p:spPr>
          <a:xfrm>
            <a:off x="5428527" y="1393355"/>
            <a:ext cx="6026845" cy="360000"/>
          </a:xfrm>
        </p:spPr>
        <p:txBody>
          <a:bodyPr rtlCol="0"/>
          <a:lstStyle/>
          <a:p>
            <a:pPr algn="ctr"/>
            <a:r>
              <a:rPr lang="el-GR" sz="1600" dirty="0"/>
              <a:t>Από την προσαρμογή των λειτουργικών παραμέτρων στους παράγοντες </a:t>
            </a:r>
            <a:r>
              <a:rPr lang="el-GR" sz="1600" dirty="0" err="1"/>
              <a:t>ενδεχομενικότητας</a:t>
            </a:r>
            <a:r>
              <a:rPr lang="el-GR" sz="1600" dirty="0"/>
              <a:t>, προκύπτουν έξι βασικές μορφές οργάνωσης ή δομικές μορφοποιήσεις:</a:t>
            </a:r>
          </a:p>
        </p:txBody>
      </p:sp>
      <p:sp>
        <p:nvSpPr>
          <p:cNvPr id="7" name="TextBox 6"/>
          <p:cNvSpPr txBox="1"/>
          <p:nvPr/>
        </p:nvSpPr>
        <p:spPr>
          <a:xfrm>
            <a:off x="9812063" y="6213621"/>
            <a:ext cx="1392712" cy="369332"/>
          </a:xfrm>
          <a:prstGeom prst="rect">
            <a:avLst/>
          </a:prstGeom>
          <a:noFill/>
        </p:spPr>
        <p:txBody>
          <a:bodyPr wrap="square" rtlCol="0">
            <a:spAutoFit/>
          </a:bodyPr>
          <a:lstStyle/>
          <a:p>
            <a:endParaRPr lang="el-GR" dirty="0"/>
          </a:p>
        </p:txBody>
      </p:sp>
      <p:sp>
        <p:nvSpPr>
          <p:cNvPr id="8" name="TextBox 7"/>
          <p:cNvSpPr txBox="1"/>
          <p:nvPr/>
        </p:nvSpPr>
        <p:spPr>
          <a:xfrm>
            <a:off x="9652514" y="6046470"/>
            <a:ext cx="1651756" cy="647631"/>
          </a:xfrm>
          <a:prstGeom prst="rect">
            <a:avLst/>
          </a:prstGeom>
          <a:solidFill>
            <a:schemeClr val="bg1"/>
          </a:solidFill>
        </p:spPr>
        <p:txBody>
          <a:bodyPr wrap="square" rtlCol="0">
            <a:spAutoFit/>
          </a:bodyPr>
          <a:lstStyle/>
          <a:p>
            <a:endParaRPr lang="el-GR"/>
          </a:p>
        </p:txBody>
      </p:sp>
      <p:sp>
        <p:nvSpPr>
          <p:cNvPr id="30" name="Θέση κειμένου 38">
            <a:extLst>
              <a:ext uri="{FF2B5EF4-FFF2-40B4-BE49-F238E27FC236}">
                <a16:creationId xmlns:a16="http://schemas.microsoft.com/office/drawing/2014/main" xmlns="" id="{17CF5CD1-B695-42FB-BFFE-93293E0D26E5}"/>
              </a:ext>
            </a:extLst>
          </p:cNvPr>
          <p:cNvSpPr txBox="1">
            <a:spLocks/>
          </p:cNvSpPr>
          <p:nvPr/>
        </p:nvSpPr>
        <p:spPr>
          <a:xfrm>
            <a:off x="5017027" y="550855"/>
            <a:ext cx="6801000" cy="360000"/>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800" kern="1200">
                <a:solidFill>
                  <a:schemeClr val="tx1">
                    <a:lumMod val="75000"/>
                    <a:lumOff val="25000"/>
                  </a:schemeClr>
                </a:solidFill>
                <a:latin typeface="+mn-lt"/>
                <a:ea typeface="+mn-ea"/>
                <a:cs typeface="+mn-cs"/>
              </a:defRPr>
            </a:lvl1pPr>
            <a:lvl2pPr marL="266700" indent="0" algn="l" defTabSz="914400" rtl="0" eaLnBrk="1" latinLnBrk="0" hangingPunct="1">
              <a:lnSpc>
                <a:spcPct val="90000"/>
              </a:lnSpc>
              <a:spcBef>
                <a:spcPts val="500"/>
              </a:spcBef>
              <a:buClr>
                <a:schemeClr val="accent1"/>
              </a:buClr>
              <a:buFont typeface="Arial" panose="020B0604020202020204" pitchFamily="34" charset="0"/>
              <a:buNone/>
              <a:defRPr sz="1600" kern="1200">
                <a:solidFill>
                  <a:schemeClr val="tx1">
                    <a:lumMod val="75000"/>
                    <a:lumOff val="25000"/>
                  </a:schemeClr>
                </a:solidFill>
                <a:latin typeface="+mn-lt"/>
                <a:ea typeface="+mn-ea"/>
                <a:cs typeface="+mn-cs"/>
              </a:defRPr>
            </a:lvl2pPr>
            <a:lvl3pPr marL="5429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3pPr>
            <a:lvl4pPr marL="8096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4pPr>
            <a:lvl5pPr marL="10763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sz="2200" b="1" dirty="0">
                <a:solidFill>
                  <a:schemeClr val="tx1">
                    <a:lumMod val="65000"/>
                    <a:lumOff val="35000"/>
                  </a:schemeClr>
                </a:solidFill>
                <a:latin typeface="+mj-lt"/>
              </a:rPr>
              <a:t>Οι Βασικές Μορφές της Οργανωτικής Δομής</a:t>
            </a:r>
          </a:p>
        </p:txBody>
      </p:sp>
      <p:sp>
        <p:nvSpPr>
          <p:cNvPr id="2" name="AutoShape 4" descr="ÎÏÎ¿ÏÎ­Î»ÎµÏÎ¼Î± ÎµÎ¹ÎºÏÎ½Î±Ï Î³Î¹Î± BOOKS images">
            <a:extLst>
              <a:ext uri="{FF2B5EF4-FFF2-40B4-BE49-F238E27FC236}">
                <a16:creationId xmlns:a16="http://schemas.microsoft.com/office/drawing/2014/main" xmlns="" id="{25DB54B7-0FF5-41F9-ACFA-EBAB74CB3848}"/>
              </a:ext>
            </a:extLst>
          </p:cNvPr>
          <p:cNvSpPr>
            <a:spLocks noChangeAspect="1" noChangeArrowheads="1"/>
          </p:cNvSpPr>
          <p:nvPr/>
        </p:nvSpPr>
        <p:spPr bwMode="auto">
          <a:xfrm>
            <a:off x="6127104" y="3227379"/>
            <a:ext cx="304800" cy="304800"/>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l-GR"/>
          </a:p>
        </p:txBody>
      </p:sp>
      <p:pic>
        <p:nvPicPr>
          <p:cNvPr id="13" name="Γραφικό 12" descr="Γρανάζια">
            <a:extLst>
              <a:ext uri="{FF2B5EF4-FFF2-40B4-BE49-F238E27FC236}">
                <a16:creationId xmlns:a16="http://schemas.microsoft.com/office/drawing/2014/main" xmlns="" id="{3D2E5DA9-E15A-4743-80DF-99293CD9B723}"/>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8073156" y="2974581"/>
            <a:ext cx="688742" cy="688742"/>
          </a:xfrm>
          <a:prstGeom prst="rect">
            <a:avLst/>
          </a:prstGeom>
        </p:spPr>
      </p:pic>
      <p:sp>
        <p:nvSpPr>
          <p:cNvPr id="20" name="Ορθογώνιο 6">
            <a:extLst>
              <a:ext uri="{FF2B5EF4-FFF2-40B4-BE49-F238E27FC236}">
                <a16:creationId xmlns:a16="http://schemas.microsoft.com/office/drawing/2014/main" xmlns="" id="{4A64E897-FA3E-4D53-BAD3-1B7D49551439}"/>
              </a:ext>
            </a:extLst>
          </p:cNvPr>
          <p:cNvSpPr/>
          <p:nvPr/>
        </p:nvSpPr>
        <p:spPr>
          <a:xfrm>
            <a:off x="303848" y="6396183"/>
            <a:ext cx="4669122" cy="14524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3" name="AutoShape 4" descr="Î£ÏÎµÏÎ¹ÎºÎ® ÎµÎ¹ÎºÏÎ½Î±">
            <a:extLst>
              <a:ext uri="{FF2B5EF4-FFF2-40B4-BE49-F238E27FC236}">
                <a16:creationId xmlns:a16="http://schemas.microsoft.com/office/drawing/2014/main" xmlns="" id="{8475AA0F-EC89-4CC5-A005-B638B40D4D5F}"/>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l-GR"/>
          </a:p>
        </p:txBody>
      </p:sp>
      <p:pic>
        <p:nvPicPr>
          <p:cNvPr id="10" name="Γραφικό 9" descr="Λέκτορας">
            <a:extLst>
              <a:ext uri="{FF2B5EF4-FFF2-40B4-BE49-F238E27FC236}">
                <a16:creationId xmlns:a16="http://schemas.microsoft.com/office/drawing/2014/main" xmlns="" id="{C24A2BA5-B507-423C-9E6A-E32CAB9E1F03}"/>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10390864" y="2963153"/>
            <a:ext cx="710152" cy="710152"/>
          </a:xfrm>
          <a:prstGeom prst="rect">
            <a:avLst/>
          </a:prstGeom>
        </p:spPr>
      </p:pic>
      <p:pic>
        <p:nvPicPr>
          <p:cNvPr id="14" name="Γραφικό 13" descr="Ιεραρχία">
            <a:extLst>
              <a:ext uri="{FF2B5EF4-FFF2-40B4-BE49-F238E27FC236}">
                <a16:creationId xmlns:a16="http://schemas.microsoft.com/office/drawing/2014/main" xmlns="" id="{108EE27B-EC8A-435A-B01E-60BC6C2641C1}"/>
              </a:ext>
            </a:extLst>
          </p:cNvPr>
          <p:cNvPicPr>
            <a:picLocks noChangeAspect="1"/>
          </p:cNvPicPr>
          <p:nvPr/>
        </p:nvPicPr>
        <p:blipFill>
          <a:blip r:embed="rId7">
            <a:extLst>
              <a:ext uri="{96DAC541-7B7A-43D3-8B79-37D633B846F1}">
                <asvg:svgBlip xmlns:asvg="http://schemas.microsoft.com/office/drawing/2016/SVG/main" xmlns="" r:embed="rId8"/>
              </a:ext>
            </a:extLst>
          </a:blip>
          <a:stretch>
            <a:fillRect/>
          </a:stretch>
        </p:blipFill>
        <p:spPr>
          <a:xfrm>
            <a:off x="5736978" y="2917577"/>
            <a:ext cx="718043" cy="718043"/>
          </a:xfrm>
          <a:prstGeom prst="rect">
            <a:avLst/>
          </a:prstGeom>
        </p:spPr>
      </p:pic>
      <p:pic>
        <p:nvPicPr>
          <p:cNvPr id="3074" name="Picture 2" descr="ÎÏÎ¿ÏÎ­Î»ÎµÏÎ¼Î± ÎµÎ¹ÎºÏÎ½Î±Ï Î³Î¹Î± buildings companies images walkie talkie">
            <a:extLst>
              <a:ext uri="{FF2B5EF4-FFF2-40B4-BE49-F238E27FC236}">
                <a16:creationId xmlns:a16="http://schemas.microsoft.com/office/drawing/2014/main" xmlns="" id="{1268F1F7-D791-499C-83CD-7F8B5674F913}"/>
              </a:ext>
            </a:extLst>
          </p:cNvPr>
          <p:cNvPicPr>
            <a:picLocks noChangeAspect="1" noChangeArrowheads="1"/>
          </p:cNvPicPr>
          <p:nvPr/>
        </p:nvPicPr>
        <p:blipFill>
          <a:blip r:embed="rId9">
            <a:grayscl/>
            <a:extLst>
              <a:ext uri="{28A0092B-C50C-407E-A947-70E740481C1C}">
                <a14:useLocalDpi xmlns:a14="http://schemas.microsoft.com/office/drawing/2010/main" xmlns="" val="0"/>
              </a:ext>
            </a:extLst>
          </a:blip>
          <a:srcRect/>
          <a:stretch>
            <a:fillRect/>
          </a:stretch>
        </p:blipFill>
        <p:spPr bwMode="auto">
          <a:xfrm>
            <a:off x="67995" y="137785"/>
            <a:ext cx="4750169" cy="6556315"/>
          </a:xfrm>
          <a:prstGeom prst="rect">
            <a:avLst/>
          </a:prstGeom>
          <a:noFill/>
          <a:extLst>
            <a:ext uri="{909E8E84-426E-40DD-AFC4-6F175D3DCCD1}">
              <a14:hiddenFill xmlns:a14="http://schemas.microsoft.com/office/drawing/2010/main" xmlns="">
                <a:solidFill>
                  <a:srgbClr val="FFFFFF"/>
                </a:solidFill>
              </a14:hiddenFill>
            </a:ext>
          </a:extLst>
        </p:spPr>
      </p:pic>
      <p:sp>
        <p:nvSpPr>
          <p:cNvPr id="27" name="Ορθογώνιο 6">
            <a:extLst>
              <a:ext uri="{FF2B5EF4-FFF2-40B4-BE49-F238E27FC236}">
                <a16:creationId xmlns:a16="http://schemas.microsoft.com/office/drawing/2014/main" xmlns="" id="{753F259B-63FB-409C-8972-D27E7B6639A1}"/>
              </a:ext>
            </a:extLst>
          </p:cNvPr>
          <p:cNvSpPr/>
          <p:nvPr/>
        </p:nvSpPr>
        <p:spPr>
          <a:xfrm flipV="1">
            <a:off x="135089" y="253943"/>
            <a:ext cx="4595285" cy="161205"/>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28" name="Ορθογώνιο 6">
            <a:extLst>
              <a:ext uri="{FF2B5EF4-FFF2-40B4-BE49-F238E27FC236}">
                <a16:creationId xmlns:a16="http://schemas.microsoft.com/office/drawing/2014/main" xmlns="" id="{F324808C-B436-4AAA-974A-4309E603C7D3}"/>
              </a:ext>
            </a:extLst>
          </p:cNvPr>
          <p:cNvSpPr/>
          <p:nvPr/>
        </p:nvSpPr>
        <p:spPr>
          <a:xfrm>
            <a:off x="135088" y="6461442"/>
            <a:ext cx="4595285" cy="14524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Tree>
    <p:extLst>
      <p:ext uri="{BB962C8B-B14F-4D97-AF65-F5344CB8AC3E}">
        <p14:creationId xmlns:p14="http://schemas.microsoft.com/office/powerpoint/2010/main" xmlns="" val="54400031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Θέση υποσέλιδου 3"/>
          <p:cNvSpPr>
            <a:spLocks noGrp="1"/>
          </p:cNvSpPr>
          <p:nvPr>
            <p:ph type="ftr" sz="quarter" idx="10"/>
          </p:nvPr>
        </p:nvSpPr>
        <p:spPr/>
        <p:txBody>
          <a:bodyPr rtlCol="0"/>
          <a:lstStyle/>
          <a:p>
            <a:pPr rtl="0"/>
            <a:r>
              <a:rPr lang="el-GR" dirty="0"/>
              <a:t>Προσθέστε υποσέλιδο</a:t>
            </a:r>
          </a:p>
        </p:txBody>
      </p:sp>
      <p:sp>
        <p:nvSpPr>
          <p:cNvPr id="5" name="Θέση αριθμού διαφάνειας 4"/>
          <p:cNvSpPr>
            <a:spLocks noGrp="1"/>
          </p:cNvSpPr>
          <p:nvPr>
            <p:ph type="sldNum" sz="quarter" idx="11"/>
          </p:nvPr>
        </p:nvSpPr>
        <p:spPr/>
        <p:txBody>
          <a:bodyPr rtlCol="0"/>
          <a:lstStyle/>
          <a:p>
            <a:pPr rtl="0"/>
            <a:fld id="{19B51A1E-902D-48AF-9020-955120F399B6}" type="slidenum">
              <a:rPr lang="el-GR" smtClean="0"/>
              <a:pPr rtl="0"/>
              <a:t>37</a:t>
            </a:fld>
            <a:endParaRPr lang="el-GR" dirty="0"/>
          </a:p>
        </p:txBody>
      </p:sp>
      <p:sp>
        <p:nvSpPr>
          <p:cNvPr id="41" name="Θέση κειμένου 40"/>
          <p:cNvSpPr>
            <a:spLocks noGrp="1"/>
          </p:cNvSpPr>
          <p:nvPr>
            <p:ph type="body" sz="quarter" idx="35"/>
          </p:nvPr>
        </p:nvSpPr>
        <p:spPr>
          <a:xfrm>
            <a:off x="5000939" y="4035973"/>
            <a:ext cx="2190121" cy="1078276"/>
          </a:xfrm>
        </p:spPr>
        <p:txBody>
          <a:bodyPr rtlCol="0"/>
          <a:lstStyle/>
          <a:p>
            <a:r>
              <a:rPr lang="el-GR" sz="1600" b="1" dirty="0"/>
              <a:t>Η </a:t>
            </a:r>
            <a:r>
              <a:rPr lang="el-GR" sz="1600" b="1" dirty="0" err="1" smtClean="0"/>
              <a:t>τμηματοποιημένη</a:t>
            </a:r>
            <a:r>
              <a:rPr lang="el-GR" sz="1600" b="1" dirty="0" smtClean="0"/>
              <a:t> </a:t>
            </a:r>
            <a:r>
              <a:rPr lang="el-GR" sz="1600" b="1" dirty="0"/>
              <a:t>(διαφοροποιημένη) δομή</a:t>
            </a:r>
            <a:endParaRPr lang="el-GR" sz="1600" dirty="0"/>
          </a:p>
          <a:p>
            <a:pPr rtl="0"/>
            <a:endParaRPr lang="el-GR" sz="1600" b="1" noProof="1"/>
          </a:p>
        </p:txBody>
      </p:sp>
      <p:sp>
        <p:nvSpPr>
          <p:cNvPr id="43" name="Θέση κειμένου 42"/>
          <p:cNvSpPr>
            <a:spLocks noGrp="1"/>
          </p:cNvSpPr>
          <p:nvPr>
            <p:ph type="body" sz="quarter" idx="36"/>
          </p:nvPr>
        </p:nvSpPr>
        <p:spPr>
          <a:xfrm>
            <a:off x="7451950" y="4043579"/>
            <a:ext cx="1980000" cy="1350279"/>
          </a:xfrm>
        </p:spPr>
        <p:txBody>
          <a:bodyPr rtlCol="0"/>
          <a:lstStyle/>
          <a:p>
            <a:r>
              <a:rPr lang="el-GR" sz="1600" b="1" dirty="0">
                <a:latin typeface="+mj-lt"/>
              </a:rPr>
              <a:t>Η συγκυριακή δομή (</a:t>
            </a:r>
            <a:r>
              <a:rPr lang="en-US" sz="1600" b="1" dirty="0">
                <a:latin typeface="+mj-lt"/>
              </a:rPr>
              <a:t>adhocracy)</a:t>
            </a:r>
          </a:p>
        </p:txBody>
      </p:sp>
      <p:sp>
        <p:nvSpPr>
          <p:cNvPr id="45" name="Θέση κειμένου 44"/>
          <p:cNvSpPr>
            <a:spLocks noGrp="1"/>
          </p:cNvSpPr>
          <p:nvPr>
            <p:ph type="body" sz="quarter" idx="37"/>
          </p:nvPr>
        </p:nvSpPr>
        <p:spPr>
          <a:xfrm>
            <a:off x="9812063" y="4046171"/>
            <a:ext cx="1980000" cy="682746"/>
          </a:xfrm>
        </p:spPr>
        <p:txBody>
          <a:bodyPr rtlCol="0"/>
          <a:lstStyle/>
          <a:p>
            <a:r>
              <a:rPr lang="el-GR" sz="1600" b="1" dirty="0"/>
              <a:t>Η ιεραποστολική δομή (</a:t>
            </a:r>
            <a:r>
              <a:rPr lang="en-US" sz="1600" b="1" dirty="0"/>
              <a:t>missionary)</a:t>
            </a:r>
            <a:endParaRPr lang="en-US" sz="1600" dirty="0"/>
          </a:p>
          <a:p>
            <a:endParaRPr lang="el-GR" sz="1600" b="1" dirty="0"/>
          </a:p>
        </p:txBody>
      </p:sp>
      <p:sp>
        <p:nvSpPr>
          <p:cNvPr id="39" name="Θέση κειμένου 38"/>
          <p:cNvSpPr>
            <a:spLocks noGrp="1"/>
          </p:cNvSpPr>
          <p:nvPr>
            <p:ph type="body" sz="quarter" idx="32"/>
          </p:nvPr>
        </p:nvSpPr>
        <p:spPr>
          <a:xfrm>
            <a:off x="5428527" y="1167358"/>
            <a:ext cx="6026845" cy="360000"/>
          </a:xfrm>
        </p:spPr>
        <p:txBody>
          <a:bodyPr rtlCol="0"/>
          <a:lstStyle/>
          <a:p>
            <a:pPr algn="ctr"/>
            <a:r>
              <a:rPr lang="el-GR" dirty="0"/>
              <a:t>Μέρος 2ο</a:t>
            </a:r>
          </a:p>
        </p:txBody>
      </p:sp>
      <p:sp>
        <p:nvSpPr>
          <p:cNvPr id="7" name="TextBox 6"/>
          <p:cNvSpPr txBox="1"/>
          <p:nvPr/>
        </p:nvSpPr>
        <p:spPr>
          <a:xfrm>
            <a:off x="9812063" y="6213621"/>
            <a:ext cx="1392712" cy="369332"/>
          </a:xfrm>
          <a:prstGeom prst="rect">
            <a:avLst/>
          </a:prstGeom>
          <a:noFill/>
        </p:spPr>
        <p:txBody>
          <a:bodyPr wrap="square" rtlCol="0">
            <a:spAutoFit/>
          </a:bodyPr>
          <a:lstStyle/>
          <a:p>
            <a:endParaRPr lang="el-GR" dirty="0"/>
          </a:p>
        </p:txBody>
      </p:sp>
      <p:sp>
        <p:nvSpPr>
          <p:cNvPr id="8" name="TextBox 7"/>
          <p:cNvSpPr txBox="1"/>
          <p:nvPr/>
        </p:nvSpPr>
        <p:spPr>
          <a:xfrm>
            <a:off x="9652514" y="6046470"/>
            <a:ext cx="1651756" cy="647631"/>
          </a:xfrm>
          <a:prstGeom prst="rect">
            <a:avLst/>
          </a:prstGeom>
          <a:solidFill>
            <a:schemeClr val="bg1"/>
          </a:solidFill>
        </p:spPr>
        <p:txBody>
          <a:bodyPr wrap="square" rtlCol="0">
            <a:spAutoFit/>
          </a:bodyPr>
          <a:lstStyle/>
          <a:p>
            <a:endParaRPr lang="el-GR"/>
          </a:p>
        </p:txBody>
      </p:sp>
      <p:sp>
        <p:nvSpPr>
          <p:cNvPr id="30" name="Θέση κειμένου 38">
            <a:extLst>
              <a:ext uri="{FF2B5EF4-FFF2-40B4-BE49-F238E27FC236}">
                <a16:creationId xmlns:a16="http://schemas.microsoft.com/office/drawing/2014/main" xmlns="" id="{17CF5CD1-B695-42FB-BFFE-93293E0D26E5}"/>
              </a:ext>
            </a:extLst>
          </p:cNvPr>
          <p:cNvSpPr txBox="1">
            <a:spLocks/>
          </p:cNvSpPr>
          <p:nvPr/>
        </p:nvSpPr>
        <p:spPr>
          <a:xfrm>
            <a:off x="5018848" y="480472"/>
            <a:ext cx="6801000" cy="360000"/>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800" kern="1200">
                <a:solidFill>
                  <a:schemeClr val="tx1">
                    <a:lumMod val="75000"/>
                    <a:lumOff val="25000"/>
                  </a:schemeClr>
                </a:solidFill>
                <a:latin typeface="+mn-lt"/>
                <a:ea typeface="+mn-ea"/>
                <a:cs typeface="+mn-cs"/>
              </a:defRPr>
            </a:lvl1pPr>
            <a:lvl2pPr marL="266700" indent="0" algn="l" defTabSz="914400" rtl="0" eaLnBrk="1" latinLnBrk="0" hangingPunct="1">
              <a:lnSpc>
                <a:spcPct val="90000"/>
              </a:lnSpc>
              <a:spcBef>
                <a:spcPts val="500"/>
              </a:spcBef>
              <a:buClr>
                <a:schemeClr val="accent1"/>
              </a:buClr>
              <a:buFont typeface="Arial" panose="020B0604020202020204" pitchFamily="34" charset="0"/>
              <a:buNone/>
              <a:defRPr sz="1600" kern="1200">
                <a:solidFill>
                  <a:schemeClr val="tx1">
                    <a:lumMod val="75000"/>
                    <a:lumOff val="25000"/>
                  </a:schemeClr>
                </a:solidFill>
                <a:latin typeface="+mn-lt"/>
                <a:ea typeface="+mn-ea"/>
                <a:cs typeface="+mn-cs"/>
              </a:defRPr>
            </a:lvl2pPr>
            <a:lvl3pPr marL="5429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3pPr>
            <a:lvl4pPr marL="8096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4pPr>
            <a:lvl5pPr marL="10763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sz="2200" b="1" dirty="0">
                <a:solidFill>
                  <a:schemeClr val="bg2">
                    <a:lumMod val="25000"/>
                  </a:schemeClr>
                </a:solidFill>
                <a:latin typeface="+mj-lt"/>
              </a:rPr>
              <a:t>Οι Βασικές Μορφές της Οργανωτικής Δομής</a:t>
            </a:r>
          </a:p>
        </p:txBody>
      </p:sp>
      <p:sp>
        <p:nvSpPr>
          <p:cNvPr id="2" name="AutoShape 4" descr="ÎÏÎ¿ÏÎ­Î»ÎµÏÎ¼Î± ÎµÎ¹ÎºÏÎ½Î±Ï Î³Î¹Î± BOOKS images">
            <a:extLst>
              <a:ext uri="{FF2B5EF4-FFF2-40B4-BE49-F238E27FC236}">
                <a16:creationId xmlns:a16="http://schemas.microsoft.com/office/drawing/2014/main" xmlns="" id="{25DB54B7-0FF5-41F9-ACFA-EBAB74CB3848}"/>
              </a:ext>
            </a:extLst>
          </p:cNvPr>
          <p:cNvSpPr>
            <a:spLocks noChangeAspect="1" noChangeArrowheads="1"/>
          </p:cNvSpPr>
          <p:nvPr/>
        </p:nvSpPr>
        <p:spPr bwMode="auto">
          <a:xfrm>
            <a:off x="6127104" y="3227379"/>
            <a:ext cx="304800" cy="304800"/>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l-GR"/>
          </a:p>
        </p:txBody>
      </p:sp>
      <p:sp>
        <p:nvSpPr>
          <p:cNvPr id="20" name="Ορθογώνιο 6">
            <a:extLst>
              <a:ext uri="{FF2B5EF4-FFF2-40B4-BE49-F238E27FC236}">
                <a16:creationId xmlns:a16="http://schemas.microsoft.com/office/drawing/2014/main" xmlns="" id="{4A64E897-FA3E-4D53-BAD3-1B7D49551439}"/>
              </a:ext>
            </a:extLst>
          </p:cNvPr>
          <p:cNvSpPr/>
          <p:nvPr/>
        </p:nvSpPr>
        <p:spPr>
          <a:xfrm>
            <a:off x="303848" y="6396183"/>
            <a:ext cx="4669122" cy="14524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3" name="AutoShape 4" descr="Î£ÏÎµÏÎ¹ÎºÎ® ÎµÎ¹ÎºÏÎ½Î±">
            <a:extLst>
              <a:ext uri="{FF2B5EF4-FFF2-40B4-BE49-F238E27FC236}">
                <a16:creationId xmlns:a16="http://schemas.microsoft.com/office/drawing/2014/main" xmlns="" id="{8475AA0F-EC89-4CC5-A005-B638B40D4D5F}"/>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l-GR"/>
          </a:p>
        </p:txBody>
      </p:sp>
      <p:sp>
        <p:nvSpPr>
          <p:cNvPr id="27" name="Ορθογώνιο 6">
            <a:extLst>
              <a:ext uri="{FF2B5EF4-FFF2-40B4-BE49-F238E27FC236}">
                <a16:creationId xmlns:a16="http://schemas.microsoft.com/office/drawing/2014/main" xmlns="" id="{753F259B-63FB-409C-8972-D27E7B6639A1}"/>
              </a:ext>
            </a:extLst>
          </p:cNvPr>
          <p:cNvSpPr/>
          <p:nvPr/>
        </p:nvSpPr>
        <p:spPr>
          <a:xfrm flipV="1">
            <a:off x="135089" y="253943"/>
            <a:ext cx="4595285" cy="161205"/>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28" name="Ορθογώνιο 6">
            <a:extLst>
              <a:ext uri="{FF2B5EF4-FFF2-40B4-BE49-F238E27FC236}">
                <a16:creationId xmlns:a16="http://schemas.microsoft.com/office/drawing/2014/main" xmlns="" id="{F324808C-B436-4AAA-974A-4309E603C7D3}"/>
              </a:ext>
            </a:extLst>
          </p:cNvPr>
          <p:cNvSpPr/>
          <p:nvPr/>
        </p:nvSpPr>
        <p:spPr>
          <a:xfrm>
            <a:off x="135088" y="6461442"/>
            <a:ext cx="4595285" cy="14524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pic>
        <p:nvPicPr>
          <p:cNvPr id="4098" name="Picture 2" descr="Î£ÏÎµÏÎ¹ÎºÎ® ÎµÎ¹ÎºÏÎ½Î±">
            <a:extLst>
              <a:ext uri="{FF2B5EF4-FFF2-40B4-BE49-F238E27FC236}">
                <a16:creationId xmlns:a16="http://schemas.microsoft.com/office/drawing/2014/main" xmlns="" id="{5607E166-6401-4A5B-93B6-0AFCA9AC251C}"/>
              </a:ext>
            </a:extLst>
          </p:cNvPr>
          <p:cNvPicPr>
            <a:picLocks noChangeAspect="1" noChangeArrowheads="1"/>
          </p:cNvPicPr>
          <p:nvPr/>
        </p:nvPicPr>
        <p:blipFill>
          <a:blip r:embed="rId3">
            <a:grayscl/>
            <a:extLst>
              <a:ext uri="{28A0092B-C50C-407E-A947-70E740481C1C}">
                <a14:useLocalDpi xmlns:a14="http://schemas.microsoft.com/office/drawing/2010/main" xmlns="" val="0"/>
              </a:ext>
            </a:extLst>
          </a:blip>
          <a:srcRect/>
          <a:stretch>
            <a:fillRect/>
          </a:stretch>
        </p:blipFill>
        <p:spPr bwMode="auto">
          <a:xfrm>
            <a:off x="163190" y="251314"/>
            <a:ext cx="4595285" cy="6327432"/>
          </a:xfrm>
          <a:prstGeom prst="rect">
            <a:avLst/>
          </a:prstGeom>
          <a:noFill/>
          <a:extLst>
            <a:ext uri="{909E8E84-426E-40DD-AFC4-6F175D3DCCD1}">
              <a14:hiddenFill xmlns:a14="http://schemas.microsoft.com/office/drawing/2010/main" xmlns="">
                <a:solidFill>
                  <a:srgbClr val="FFFFFF"/>
                </a:solidFill>
              </a14:hiddenFill>
            </a:ext>
          </a:extLst>
        </p:spPr>
      </p:pic>
      <p:pic>
        <p:nvPicPr>
          <p:cNvPr id="9" name="Γραφικό 8" descr="Παζλ">
            <a:extLst>
              <a:ext uri="{FF2B5EF4-FFF2-40B4-BE49-F238E27FC236}">
                <a16:creationId xmlns:a16="http://schemas.microsoft.com/office/drawing/2014/main" xmlns="" id="{36508DE5-E254-4E0E-A20B-34E27498A043}"/>
              </a:ext>
            </a:extLst>
          </p:cNvPr>
          <p:cNvPicPr>
            <a:picLocks noChangeAspect="1"/>
          </p:cNvPicPr>
          <p:nvPr/>
        </p:nvPicPr>
        <p:blipFill>
          <a:blip r:embed="rId4">
            <a:extLst>
              <a:ext uri="{96DAC541-7B7A-43D3-8B79-37D633B846F1}">
                <asvg:svgBlip xmlns:asvg="http://schemas.microsoft.com/office/drawing/2016/SVG/main" xmlns="" r:embed="rId5"/>
              </a:ext>
            </a:extLst>
          </a:blip>
          <a:stretch>
            <a:fillRect/>
          </a:stretch>
        </p:blipFill>
        <p:spPr>
          <a:xfrm>
            <a:off x="5741862" y="2924978"/>
            <a:ext cx="701869" cy="701869"/>
          </a:xfrm>
          <a:prstGeom prst="rect">
            <a:avLst/>
          </a:prstGeom>
        </p:spPr>
      </p:pic>
      <p:pic>
        <p:nvPicPr>
          <p:cNvPr id="11" name="Γραφικό 10" descr="Αποστολή">
            <a:extLst>
              <a:ext uri="{FF2B5EF4-FFF2-40B4-BE49-F238E27FC236}">
                <a16:creationId xmlns:a16="http://schemas.microsoft.com/office/drawing/2014/main" xmlns="" id="{F4A57FBA-2D2D-41EC-9FDC-25B12D9C9DE6}"/>
              </a:ext>
            </a:extLst>
          </p:cNvPr>
          <p:cNvPicPr>
            <a:picLocks noChangeAspect="1"/>
          </p:cNvPicPr>
          <p:nvPr/>
        </p:nvPicPr>
        <p:blipFill>
          <a:blip r:embed="rId6">
            <a:extLst>
              <a:ext uri="{96DAC541-7B7A-43D3-8B79-37D633B846F1}">
                <asvg:svgBlip xmlns:asvg="http://schemas.microsoft.com/office/drawing/2016/SVG/main" xmlns="" r:embed="rId7"/>
              </a:ext>
            </a:extLst>
          </a:blip>
          <a:stretch>
            <a:fillRect/>
          </a:stretch>
        </p:blipFill>
        <p:spPr>
          <a:xfrm>
            <a:off x="8024545" y="2924978"/>
            <a:ext cx="701869" cy="701869"/>
          </a:xfrm>
          <a:prstGeom prst="rect">
            <a:avLst/>
          </a:prstGeom>
        </p:spPr>
      </p:pic>
      <p:sp>
        <p:nvSpPr>
          <p:cNvPr id="21" name="Ορθογώνιο 6">
            <a:extLst>
              <a:ext uri="{FF2B5EF4-FFF2-40B4-BE49-F238E27FC236}">
                <a16:creationId xmlns:a16="http://schemas.microsoft.com/office/drawing/2014/main" xmlns="" id="{819801DD-3EB7-4F1A-B2C6-868635FCD9D4}"/>
              </a:ext>
            </a:extLst>
          </p:cNvPr>
          <p:cNvSpPr/>
          <p:nvPr/>
        </p:nvSpPr>
        <p:spPr>
          <a:xfrm flipV="1">
            <a:off x="274963" y="343712"/>
            <a:ext cx="4359667" cy="71435"/>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22" name="Ορθογώνιο 6">
            <a:extLst>
              <a:ext uri="{FF2B5EF4-FFF2-40B4-BE49-F238E27FC236}">
                <a16:creationId xmlns:a16="http://schemas.microsoft.com/office/drawing/2014/main" xmlns="" id="{FE9DB891-ED2F-4F2D-992C-8A173F68B83A}"/>
              </a:ext>
            </a:extLst>
          </p:cNvPr>
          <p:cNvSpPr/>
          <p:nvPr/>
        </p:nvSpPr>
        <p:spPr>
          <a:xfrm>
            <a:off x="274962" y="6413426"/>
            <a:ext cx="4359667" cy="6436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pic>
        <p:nvPicPr>
          <p:cNvPr id="10" name="Γραφικό 9" descr="Συνδετήρας">
            <a:extLst>
              <a:ext uri="{FF2B5EF4-FFF2-40B4-BE49-F238E27FC236}">
                <a16:creationId xmlns:a16="http://schemas.microsoft.com/office/drawing/2014/main" xmlns="" id="{2EFAE88A-191A-4442-9FF6-15A7707C5AEC}"/>
              </a:ext>
            </a:extLst>
          </p:cNvPr>
          <p:cNvPicPr>
            <a:picLocks noChangeAspect="1"/>
          </p:cNvPicPr>
          <p:nvPr/>
        </p:nvPicPr>
        <p:blipFill>
          <a:blip r:embed="rId8">
            <a:extLst>
              <a:ext uri="{96DAC541-7B7A-43D3-8B79-37D633B846F1}">
                <asvg:svgBlip xmlns:asvg="http://schemas.microsoft.com/office/drawing/2016/SVG/main" xmlns="" r:embed="rId9"/>
              </a:ext>
            </a:extLst>
          </a:blip>
          <a:stretch>
            <a:fillRect/>
          </a:stretch>
        </p:blipFill>
        <p:spPr>
          <a:xfrm>
            <a:off x="10412754" y="2951423"/>
            <a:ext cx="701869" cy="701869"/>
          </a:xfrm>
          <a:prstGeom prst="rect">
            <a:avLst/>
          </a:prstGeom>
        </p:spPr>
      </p:pic>
    </p:spTree>
    <p:extLst>
      <p:ext uri="{BB962C8B-B14F-4D97-AF65-F5344CB8AC3E}">
        <p14:creationId xmlns:p14="http://schemas.microsoft.com/office/powerpoint/2010/main" xmlns="" val="213390036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xmlns="" id="{B9FF99BD-075F-4761-A995-6FC574BD25EA}"/>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0" y="0"/>
            <a:ext cx="12192000" cy="68580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xmlns="" id="{A7B21A54-9BA3-4EA9-B460-5A829ADD9051}"/>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477012" y="480060"/>
            <a:ext cx="11237976" cy="589788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xmlns="" id="{6FA8F714-B9D8-488A-8CCA-E9948FF913A9}"/>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643466" y="643468"/>
            <a:ext cx="10905067" cy="557106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3" name="Πίνακας 2">
            <a:extLst>
              <a:ext uri="{FF2B5EF4-FFF2-40B4-BE49-F238E27FC236}">
                <a16:creationId xmlns:a16="http://schemas.microsoft.com/office/drawing/2014/main" xmlns="" id="{1E305F68-054B-4CAE-8999-3886C8F83EEB}"/>
              </a:ext>
            </a:extLst>
          </p:cNvPr>
          <p:cNvGraphicFramePr>
            <a:graphicFrameLocks noGrp="1"/>
          </p:cNvGraphicFramePr>
          <p:nvPr>
            <p:extLst>
              <p:ext uri="{D42A27DB-BD31-4B8C-83A1-F6EECF244321}">
                <p14:modId xmlns:p14="http://schemas.microsoft.com/office/powerpoint/2010/main" xmlns="" val="3260686745"/>
              </p:ext>
            </p:extLst>
          </p:nvPr>
        </p:nvGraphicFramePr>
        <p:xfrm>
          <a:off x="2192247" y="2190550"/>
          <a:ext cx="8025310" cy="4516638"/>
        </p:xfrm>
        <a:graphic>
          <a:graphicData uri="http://schemas.openxmlformats.org/drawingml/2006/table">
            <a:tbl>
              <a:tblPr>
                <a:tableStyleId>{5C22544A-7EE6-4342-B048-85BDC9FD1C3A}</a:tableStyleId>
              </a:tblPr>
              <a:tblGrid>
                <a:gridCol w="3310993">
                  <a:extLst>
                    <a:ext uri="{9D8B030D-6E8A-4147-A177-3AD203B41FA5}">
                      <a16:colId xmlns:a16="http://schemas.microsoft.com/office/drawing/2014/main" xmlns="" val="565566933"/>
                    </a:ext>
                  </a:extLst>
                </a:gridCol>
                <a:gridCol w="483133">
                  <a:extLst>
                    <a:ext uri="{9D8B030D-6E8A-4147-A177-3AD203B41FA5}">
                      <a16:colId xmlns:a16="http://schemas.microsoft.com/office/drawing/2014/main" xmlns="" val="1247319742"/>
                    </a:ext>
                  </a:extLst>
                </a:gridCol>
                <a:gridCol w="4231184">
                  <a:extLst>
                    <a:ext uri="{9D8B030D-6E8A-4147-A177-3AD203B41FA5}">
                      <a16:colId xmlns:a16="http://schemas.microsoft.com/office/drawing/2014/main" xmlns="" val="707618765"/>
                    </a:ext>
                  </a:extLst>
                </a:gridCol>
              </a:tblGrid>
              <a:tr h="537701">
                <a:tc>
                  <a:txBody>
                    <a:bodyPr/>
                    <a:lstStyle/>
                    <a:p>
                      <a:pPr algn="just">
                        <a:lnSpc>
                          <a:spcPct val="200000"/>
                        </a:lnSpc>
                      </a:pPr>
                      <a:r>
                        <a:rPr lang="el-GR" sz="1800" b="1">
                          <a:effectLst/>
                        </a:rPr>
                        <a:t>Οργανωτική Μορφή</a:t>
                      </a:r>
                      <a:endParaRPr lang="el-GR" sz="1800" b="1">
                        <a:effectLst/>
                        <a:latin typeface="HellasAlla"/>
                        <a:ea typeface="Times New Roman" panose="02020603050405020304" pitchFamily="18" charset="0"/>
                        <a:cs typeface="Times New Roman" panose="02020603050405020304" pitchFamily="18" charset="0"/>
                      </a:endParaRPr>
                    </a:p>
                  </a:txBody>
                  <a:tcPr marL="96593" marR="96593" marT="48297" marB="48297"/>
                </a:tc>
                <a:tc>
                  <a:txBody>
                    <a:bodyPr/>
                    <a:lstStyle/>
                    <a:p>
                      <a:pPr algn="ctr">
                        <a:lnSpc>
                          <a:spcPct val="200000"/>
                        </a:lnSpc>
                      </a:pPr>
                      <a:r>
                        <a:rPr lang="el-GR" sz="1800" b="1" dirty="0">
                          <a:effectLst/>
                        </a:rPr>
                        <a:t> </a:t>
                      </a:r>
                      <a:endParaRPr lang="el-GR" sz="1800" b="1" dirty="0">
                        <a:effectLst/>
                        <a:latin typeface="HellasAlla"/>
                        <a:ea typeface="Times New Roman" panose="02020603050405020304" pitchFamily="18" charset="0"/>
                        <a:cs typeface="Times New Roman" panose="02020603050405020304" pitchFamily="18" charset="0"/>
                      </a:endParaRPr>
                    </a:p>
                  </a:txBody>
                  <a:tcPr marL="96593" marR="96593" marT="48297" marB="48297"/>
                </a:tc>
                <a:tc>
                  <a:txBody>
                    <a:bodyPr/>
                    <a:lstStyle/>
                    <a:p>
                      <a:pPr>
                        <a:lnSpc>
                          <a:spcPct val="200000"/>
                        </a:lnSpc>
                      </a:pPr>
                      <a:r>
                        <a:rPr lang="el-GR" sz="1800" b="1" dirty="0">
                          <a:effectLst/>
                        </a:rPr>
                        <a:t>Πρωταρχικός Συντονιστικός Μηχανισμός</a:t>
                      </a:r>
                      <a:endParaRPr lang="el-GR" sz="1800" b="1" dirty="0">
                        <a:effectLst/>
                        <a:latin typeface="HellasAlla"/>
                        <a:ea typeface="Times New Roman" panose="02020603050405020304" pitchFamily="18" charset="0"/>
                        <a:cs typeface="Times New Roman" panose="02020603050405020304" pitchFamily="18" charset="0"/>
                      </a:endParaRPr>
                    </a:p>
                  </a:txBody>
                  <a:tcPr marL="96593" marR="96593" marT="48297" marB="48297"/>
                </a:tc>
                <a:extLst>
                  <a:ext uri="{0D108BD9-81ED-4DB2-BD59-A6C34878D82A}">
                    <a16:rowId xmlns:a16="http://schemas.microsoft.com/office/drawing/2014/main" xmlns="" val="1932600828"/>
                  </a:ext>
                </a:extLst>
              </a:tr>
              <a:tr h="537701">
                <a:tc>
                  <a:txBody>
                    <a:bodyPr/>
                    <a:lstStyle/>
                    <a:p>
                      <a:pPr algn="just">
                        <a:lnSpc>
                          <a:spcPct val="200000"/>
                        </a:lnSpc>
                      </a:pPr>
                      <a:r>
                        <a:rPr lang="el-GR" sz="1800">
                          <a:effectLst/>
                        </a:rPr>
                        <a:t>Απλή δομή</a:t>
                      </a:r>
                      <a:endParaRPr lang="el-GR" sz="1800">
                        <a:effectLst/>
                        <a:latin typeface="HellasAlla"/>
                        <a:ea typeface="Times New Roman" panose="02020603050405020304" pitchFamily="18" charset="0"/>
                        <a:cs typeface="Times New Roman" panose="02020603050405020304" pitchFamily="18" charset="0"/>
                      </a:endParaRPr>
                    </a:p>
                  </a:txBody>
                  <a:tcPr marL="96593" marR="96593" marT="48297" marB="48297"/>
                </a:tc>
                <a:tc>
                  <a:txBody>
                    <a:bodyPr/>
                    <a:lstStyle/>
                    <a:p>
                      <a:pPr algn="ctr">
                        <a:lnSpc>
                          <a:spcPct val="200000"/>
                        </a:lnSpc>
                      </a:pPr>
                      <a:r>
                        <a:rPr lang="el-GR" sz="1800" dirty="0">
                          <a:effectLst/>
                        </a:rPr>
                        <a:t> </a:t>
                      </a:r>
                      <a:endParaRPr lang="el-GR" sz="1800" dirty="0">
                        <a:effectLst/>
                        <a:latin typeface="HellasAlla"/>
                        <a:ea typeface="Times New Roman" panose="02020603050405020304" pitchFamily="18" charset="0"/>
                        <a:cs typeface="Times New Roman" panose="02020603050405020304" pitchFamily="18" charset="0"/>
                      </a:endParaRPr>
                    </a:p>
                  </a:txBody>
                  <a:tcPr marL="96593" marR="96593" marT="48297" marB="48297"/>
                </a:tc>
                <a:tc>
                  <a:txBody>
                    <a:bodyPr/>
                    <a:lstStyle/>
                    <a:p>
                      <a:pPr>
                        <a:lnSpc>
                          <a:spcPct val="200000"/>
                        </a:lnSpc>
                      </a:pPr>
                      <a:r>
                        <a:rPr lang="el-GR" sz="1800">
                          <a:effectLst/>
                        </a:rPr>
                        <a:t>Άμεση επίβλεψη</a:t>
                      </a:r>
                      <a:endParaRPr lang="el-GR" sz="1800">
                        <a:effectLst/>
                        <a:latin typeface="HellasAlla"/>
                        <a:ea typeface="Times New Roman" panose="02020603050405020304" pitchFamily="18" charset="0"/>
                        <a:cs typeface="Times New Roman" panose="02020603050405020304" pitchFamily="18" charset="0"/>
                      </a:endParaRPr>
                    </a:p>
                  </a:txBody>
                  <a:tcPr marL="96593" marR="96593" marT="48297" marB="48297"/>
                </a:tc>
                <a:extLst>
                  <a:ext uri="{0D108BD9-81ED-4DB2-BD59-A6C34878D82A}">
                    <a16:rowId xmlns:a16="http://schemas.microsoft.com/office/drawing/2014/main" xmlns="" val="3498834268"/>
                  </a:ext>
                </a:extLst>
              </a:tr>
              <a:tr h="537701">
                <a:tc>
                  <a:txBody>
                    <a:bodyPr/>
                    <a:lstStyle/>
                    <a:p>
                      <a:pPr algn="just">
                        <a:lnSpc>
                          <a:spcPct val="200000"/>
                        </a:lnSpc>
                      </a:pPr>
                      <a:r>
                        <a:rPr lang="el-GR" sz="1800" dirty="0">
                          <a:effectLst/>
                        </a:rPr>
                        <a:t>Μηχανιστική γραφειοκρατία</a:t>
                      </a:r>
                      <a:endParaRPr lang="el-GR" sz="1800" dirty="0">
                        <a:effectLst/>
                        <a:latin typeface="HellasAlla"/>
                        <a:ea typeface="Times New Roman" panose="02020603050405020304" pitchFamily="18" charset="0"/>
                        <a:cs typeface="Times New Roman" panose="02020603050405020304" pitchFamily="18" charset="0"/>
                      </a:endParaRPr>
                    </a:p>
                  </a:txBody>
                  <a:tcPr marL="96593" marR="96593" marT="48297" marB="48297"/>
                </a:tc>
                <a:tc>
                  <a:txBody>
                    <a:bodyPr/>
                    <a:lstStyle/>
                    <a:p>
                      <a:pPr algn="ctr">
                        <a:lnSpc>
                          <a:spcPct val="200000"/>
                        </a:lnSpc>
                      </a:pPr>
                      <a:r>
                        <a:rPr lang="el-GR" sz="1800">
                          <a:effectLst/>
                        </a:rPr>
                        <a:t> </a:t>
                      </a:r>
                      <a:endParaRPr lang="el-GR" sz="1800">
                        <a:effectLst/>
                        <a:latin typeface="HellasAlla"/>
                        <a:ea typeface="Times New Roman" panose="02020603050405020304" pitchFamily="18" charset="0"/>
                        <a:cs typeface="Times New Roman" panose="02020603050405020304" pitchFamily="18" charset="0"/>
                      </a:endParaRPr>
                    </a:p>
                  </a:txBody>
                  <a:tcPr marL="96593" marR="96593" marT="48297" marB="48297"/>
                </a:tc>
                <a:tc>
                  <a:txBody>
                    <a:bodyPr/>
                    <a:lstStyle/>
                    <a:p>
                      <a:pPr>
                        <a:lnSpc>
                          <a:spcPct val="200000"/>
                        </a:lnSpc>
                      </a:pPr>
                      <a:r>
                        <a:rPr lang="el-GR" sz="1800">
                          <a:effectLst/>
                        </a:rPr>
                        <a:t>Τυποποίηση της εργασιακής διαδικασίας</a:t>
                      </a:r>
                      <a:endParaRPr lang="el-GR" sz="1800">
                        <a:effectLst/>
                        <a:latin typeface="HellasAlla"/>
                        <a:ea typeface="Times New Roman" panose="02020603050405020304" pitchFamily="18" charset="0"/>
                        <a:cs typeface="Times New Roman" panose="02020603050405020304" pitchFamily="18" charset="0"/>
                      </a:endParaRPr>
                    </a:p>
                  </a:txBody>
                  <a:tcPr marL="96593" marR="96593" marT="48297" marB="48297"/>
                </a:tc>
                <a:extLst>
                  <a:ext uri="{0D108BD9-81ED-4DB2-BD59-A6C34878D82A}">
                    <a16:rowId xmlns:a16="http://schemas.microsoft.com/office/drawing/2014/main" xmlns="" val="3666078403"/>
                  </a:ext>
                </a:extLst>
              </a:tr>
              <a:tr h="537701">
                <a:tc>
                  <a:txBody>
                    <a:bodyPr/>
                    <a:lstStyle/>
                    <a:p>
                      <a:pPr algn="just">
                        <a:lnSpc>
                          <a:spcPct val="200000"/>
                        </a:lnSpc>
                      </a:pPr>
                      <a:r>
                        <a:rPr lang="el-GR" sz="1800" dirty="0">
                          <a:effectLst/>
                        </a:rPr>
                        <a:t>Επαγγελματική γραφειοκρατία</a:t>
                      </a:r>
                      <a:endParaRPr lang="el-GR" sz="1800" dirty="0">
                        <a:effectLst/>
                        <a:latin typeface="HellasAlla"/>
                        <a:ea typeface="Times New Roman" panose="02020603050405020304" pitchFamily="18" charset="0"/>
                        <a:cs typeface="Times New Roman" panose="02020603050405020304" pitchFamily="18" charset="0"/>
                      </a:endParaRPr>
                    </a:p>
                  </a:txBody>
                  <a:tcPr marL="96593" marR="96593" marT="48297" marB="48297"/>
                </a:tc>
                <a:tc>
                  <a:txBody>
                    <a:bodyPr/>
                    <a:lstStyle/>
                    <a:p>
                      <a:pPr algn="ctr">
                        <a:lnSpc>
                          <a:spcPct val="200000"/>
                        </a:lnSpc>
                      </a:pPr>
                      <a:r>
                        <a:rPr lang="el-GR" sz="1800">
                          <a:effectLst/>
                        </a:rPr>
                        <a:t> </a:t>
                      </a:r>
                      <a:endParaRPr lang="el-GR" sz="1800">
                        <a:effectLst/>
                        <a:latin typeface="HellasAlla"/>
                        <a:ea typeface="Times New Roman" panose="02020603050405020304" pitchFamily="18" charset="0"/>
                        <a:cs typeface="Times New Roman" panose="02020603050405020304" pitchFamily="18" charset="0"/>
                      </a:endParaRPr>
                    </a:p>
                  </a:txBody>
                  <a:tcPr marL="96593" marR="96593" marT="48297" marB="48297"/>
                </a:tc>
                <a:tc>
                  <a:txBody>
                    <a:bodyPr/>
                    <a:lstStyle/>
                    <a:p>
                      <a:pPr>
                        <a:lnSpc>
                          <a:spcPct val="200000"/>
                        </a:lnSpc>
                      </a:pPr>
                      <a:r>
                        <a:rPr lang="el-GR" sz="1800">
                          <a:effectLst/>
                        </a:rPr>
                        <a:t>Τυποποίηση των εξειδικεύσεων</a:t>
                      </a:r>
                      <a:endParaRPr lang="el-GR" sz="1800">
                        <a:effectLst/>
                        <a:latin typeface="HellasAlla"/>
                        <a:ea typeface="Times New Roman" panose="02020603050405020304" pitchFamily="18" charset="0"/>
                        <a:cs typeface="Times New Roman" panose="02020603050405020304" pitchFamily="18" charset="0"/>
                      </a:endParaRPr>
                    </a:p>
                  </a:txBody>
                  <a:tcPr marL="96593" marR="96593" marT="48297" marB="48297"/>
                </a:tc>
                <a:extLst>
                  <a:ext uri="{0D108BD9-81ED-4DB2-BD59-A6C34878D82A}">
                    <a16:rowId xmlns:a16="http://schemas.microsoft.com/office/drawing/2014/main" xmlns="" val="2482769089"/>
                  </a:ext>
                </a:extLst>
              </a:tr>
              <a:tr h="537701">
                <a:tc>
                  <a:txBody>
                    <a:bodyPr/>
                    <a:lstStyle/>
                    <a:p>
                      <a:pPr algn="just">
                        <a:lnSpc>
                          <a:spcPct val="200000"/>
                        </a:lnSpc>
                      </a:pPr>
                      <a:r>
                        <a:rPr lang="el-GR" sz="1800">
                          <a:effectLst/>
                        </a:rPr>
                        <a:t>Τμηματοποιημένη δομή</a:t>
                      </a:r>
                      <a:endParaRPr lang="el-GR" sz="1800">
                        <a:effectLst/>
                        <a:latin typeface="HellasAlla"/>
                        <a:ea typeface="Times New Roman" panose="02020603050405020304" pitchFamily="18" charset="0"/>
                        <a:cs typeface="Times New Roman" panose="02020603050405020304" pitchFamily="18" charset="0"/>
                      </a:endParaRPr>
                    </a:p>
                  </a:txBody>
                  <a:tcPr marL="96593" marR="96593" marT="48297" marB="48297"/>
                </a:tc>
                <a:tc>
                  <a:txBody>
                    <a:bodyPr/>
                    <a:lstStyle/>
                    <a:p>
                      <a:pPr algn="ctr">
                        <a:lnSpc>
                          <a:spcPct val="200000"/>
                        </a:lnSpc>
                      </a:pPr>
                      <a:r>
                        <a:rPr lang="el-GR" sz="1800">
                          <a:effectLst/>
                        </a:rPr>
                        <a:t> </a:t>
                      </a:r>
                      <a:endParaRPr lang="el-GR" sz="1800">
                        <a:effectLst/>
                        <a:latin typeface="HellasAlla"/>
                        <a:ea typeface="Times New Roman" panose="02020603050405020304" pitchFamily="18" charset="0"/>
                        <a:cs typeface="Times New Roman" panose="02020603050405020304" pitchFamily="18" charset="0"/>
                      </a:endParaRPr>
                    </a:p>
                  </a:txBody>
                  <a:tcPr marL="96593" marR="96593" marT="48297" marB="48297"/>
                </a:tc>
                <a:tc>
                  <a:txBody>
                    <a:bodyPr/>
                    <a:lstStyle/>
                    <a:p>
                      <a:pPr>
                        <a:lnSpc>
                          <a:spcPct val="200000"/>
                        </a:lnSpc>
                      </a:pPr>
                      <a:r>
                        <a:rPr lang="el-GR" sz="1800">
                          <a:effectLst/>
                        </a:rPr>
                        <a:t>Τυποποίηση των εκροών</a:t>
                      </a:r>
                      <a:endParaRPr lang="el-GR" sz="1800">
                        <a:effectLst/>
                        <a:latin typeface="HellasAlla"/>
                        <a:ea typeface="Times New Roman" panose="02020603050405020304" pitchFamily="18" charset="0"/>
                        <a:cs typeface="Times New Roman" panose="02020603050405020304" pitchFamily="18" charset="0"/>
                      </a:endParaRPr>
                    </a:p>
                  </a:txBody>
                  <a:tcPr marL="96593" marR="96593" marT="48297" marB="48297"/>
                </a:tc>
                <a:extLst>
                  <a:ext uri="{0D108BD9-81ED-4DB2-BD59-A6C34878D82A}">
                    <a16:rowId xmlns:a16="http://schemas.microsoft.com/office/drawing/2014/main" xmlns="" val="3524521774"/>
                  </a:ext>
                </a:extLst>
              </a:tr>
              <a:tr h="537701">
                <a:tc>
                  <a:txBody>
                    <a:bodyPr/>
                    <a:lstStyle/>
                    <a:p>
                      <a:pPr algn="just">
                        <a:lnSpc>
                          <a:spcPct val="200000"/>
                        </a:lnSpc>
                      </a:pPr>
                      <a:r>
                        <a:rPr lang="el-GR" sz="1800">
                          <a:effectLst/>
                        </a:rPr>
                        <a:t>Συγκυριακή δομή</a:t>
                      </a:r>
                      <a:endParaRPr lang="el-GR" sz="1800">
                        <a:effectLst/>
                        <a:latin typeface="HellasAlla"/>
                        <a:ea typeface="Times New Roman" panose="02020603050405020304" pitchFamily="18" charset="0"/>
                        <a:cs typeface="Times New Roman" panose="02020603050405020304" pitchFamily="18" charset="0"/>
                      </a:endParaRPr>
                    </a:p>
                  </a:txBody>
                  <a:tcPr marL="96593" marR="96593" marT="48297" marB="48297"/>
                </a:tc>
                <a:tc>
                  <a:txBody>
                    <a:bodyPr/>
                    <a:lstStyle/>
                    <a:p>
                      <a:pPr algn="ctr">
                        <a:lnSpc>
                          <a:spcPct val="200000"/>
                        </a:lnSpc>
                      </a:pPr>
                      <a:r>
                        <a:rPr lang="el-GR" sz="1800">
                          <a:effectLst/>
                        </a:rPr>
                        <a:t> </a:t>
                      </a:r>
                      <a:endParaRPr lang="el-GR" sz="1800">
                        <a:effectLst/>
                        <a:latin typeface="HellasAlla"/>
                        <a:ea typeface="Times New Roman" panose="02020603050405020304" pitchFamily="18" charset="0"/>
                        <a:cs typeface="Times New Roman" panose="02020603050405020304" pitchFamily="18" charset="0"/>
                      </a:endParaRPr>
                    </a:p>
                  </a:txBody>
                  <a:tcPr marL="96593" marR="96593" marT="48297" marB="48297"/>
                </a:tc>
                <a:tc>
                  <a:txBody>
                    <a:bodyPr/>
                    <a:lstStyle/>
                    <a:p>
                      <a:pPr>
                        <a:lnSpc>
                          <a:spcPct val="200000"/>
                        </a:lnSpc>
                      </a:pPr>
                      <a:r>
                        <a:rPr lang="el-GR" sz="1800">
                          <a:effectLst/>
                        </a:rPr>
                        <a:t>Αμοιβαία ρύθμιση</a:t>
                      </a:r>
                      <a:endParaRPr lang="el-GR" sz="1800">
                        <a:effectLst/>
                        <a:latin typeface="HellasAlla"/>
                        <a:ea typeface="Times New Roman" panose="02020603050405020304" pitchFamily="18" charset="0"/>
                        <a:cs typeface="Times New Roman" panose="02020603050405020304" pitchFamily="18" charset="0"/>
                      </a:endParaRPr>
                    </a:p>
                  </a:txBody>
                  <a:tcPr marL="96593" marR="96593" marT="48297" marB="48297"/>
                </a:tc>
                <a:extLst>
                  <a:ext uri="{0D108BD9-81ED-4DB2-BD59-A6C34878D82A}">
                    <a16:rowId xmlns:a16="http://schemas.microsoft.com/office/drawing/2014/main" xmlns="" val="3777881932"/>
                  </a:ext>
                </a:extLst>
              </a:tr>
              <a:tr h="537701">
                <a:tc>
                  <a:txBody>
                    <a:bodyPr/>
                    <a:lstStyle/>
                    <a:p>
                      <a:pPr algn="just">
                        <a:lnSpc>
                          <a:spcPct val="200000"/>
                        </a:lnSpc>
                      </a:pPr>
                      <a:r>
                        <a:rPr lang="el-GR" sz="1800">
                          <a:effectLst/>
                        </a:rPr>
                        <a:t>Ιεραποστολική δομή</a:t>
                      </a:r>
                      <a:endParaRPr lang="el-GR" sz="1800">
                        <a:effectLst/>
                        <a:latin typeface="HellasAlla"/>
                        <a:ea typeface="Times New Roman" panose="02020603050405020304" pitchFamily="18" charset="0"/>
                        <a:cs typeface="Times New Roman" panose="02020603050405020304" pitchFamily="18" charset="0"/>
                      </a:endParaRPr>
                    </a:p>
                  </a:txBody>
                  <a:tcPr marL="96593" marR="96593" marT="48297" marB="48297"/>
                </a:tc>
                <a:tc>
                  <a:txBody>
                    <a:bodyPr/>
                    <a:lstStyle/>
                    <a:p>
                      <a:pPr algn="ctr">
                        <a:lnSpc>
                          <a:spcPct val="200000"/>
                        </a:lnSpc>
                      </a:pPr>
                      <a:r>
                        <a:rPr lang="el-GR" sz="1800">
                          <a:effectLst/>
                        </a:rPr>
                        <a:t> </a:t>
                      </a:r>
                      <a:endParaRPr lang="el-GR" sz="1800">
                        <a:effectLst/>
                        <a:latin typeface="HellasAlla"/>
                        <a:ea typeface="Times New Roman" panose="02020603050405020304" pitchFamily="18" charset="0"/>
                        <a:cs typeface="Times New Roman" panose="02020603050405020304" pitchFamily="18" charset="0"/>
                      </a:endParaRPr>
                    </a:p>
                  </a:txBody>
                  <a:tcPr marL="96593" marR="96593" marT="48297" marB="48297"/>
                </a:tc>
                <a:tc>
                  <a:txBody>
                    <a:bodyPr/>
                    <a:lstStyle/>
                    <a:p>
                      <a:pPr>
                        <a:lnSpc>
                          <a:spcPct val="200000"/>
                        </a:lnSpc>
                      </a:pPr>
                      <a:r>
                        <a:rPr lang="el-GR" sz="1800" dirty="0">
                          <a:effectLst/>
                        </a:rPr>
                        <a:t>Τυποποίηση των προτύπων (κανόνων)</a:t>
                      </a:r>
                      <a:endParaRPr lang="el-GR" sz="1800" dirty="0">
                        <a:effectLst/>
                        <a:latin typeface="HellasAlla"/>
                        <a:ea typeface="Times New Roman" panose="02020603050405020304" pitchFamily="18" charset="0"/>
                        <a:cs typeface="Times New Roman" panose="02020603050405020304" pitchFamily="18" charset="0"/>
                      </a:endParaRPr>
                    </a:p>
                  </a:txBody>
                  <a:tcPr marL="96593" marR="96593" marT="48297" marB="48297"/>
                </a:tc>
                <a:extLst>
                  <a:ext uri="{0D108BD9-81ED-4DB2-BD59-A6C34878D82A}">
                    <a16:rowId xmlns:a16="http://schemas.microsoft.com/office/drawing/2014/main" xmlns="" val="3601907761"/>
                  </a:ext>
                </a:extLst>
              </a:tr>
            </a:tbl>
          </a:graphicData>
        </a:graphic>
      </p:graphicFrame>
      <p:sp>
        <p:nvSpPr>
          <p:cNvPr id="4" name="Ορθογώνιο 3">
            <a:extLst>
              <a:ext uri="{FF2B5EF4-FFF2-40B4-BE49-F238E27FC236}">
                <a16:creationId xmlns:a16="http://schemas.microsoft.com/office/drawing/2014/main" xmlns="" id="{2196E9F4-A5E7-49E7-AEE7-2ECD995452CA}"/>
              </a:ext>
            </a:extLst>
          </p:cNvPr>
          <p:cNvSpPr/>
          <p:nvPr/>
        </p:nvSpPr>
        <p:spPr>
          <a:xfrm>
            <a:off x="2049393" y="662038"/>
            <a:ext cx="8311017" cy="496931"/>
          </a:xfrm>
          <a:prstGeom prst="rect">
            <a:avLst/>
          </a:prstGeom>
        </p:spPr>
        <p:txBody>
          <a:bodyPr wrap="square">
            <a:spAutoFit/>
          </a:bodyPr>
          <a:lstStyle/>
          <a:p>
            <a:pPr algn="ctr">
              <a:lnSpc>
                <a:spcPct val="150000"/>
              </a:lnSpc>
            </a:pPr>
            <a:r>
              <a:rPr lang="el-GR" sz="2000" b="1" dirty="0">
                <a:solidFill>
                  <a:schemeClr val="tx1">
                    <a:lumMod val="75000"/>
                    <a:lumOff val="25000"/>
                  </a:schemeClr>
                </a:solidFill>
                <a:latin typeface="+mj-lt"/>
              </a:rPr>
              <a:t>Αντιστοιχία Οργανωτικών Μορφών </a:t>
            </a:r>
            <a:r>
              <a:rPr lang="en-US" sz="2000" b="1" dirty="0">
                <a:solidFill>
                  <a:schemeClr val="tx1">
                    <a:lumMod val="75000"/>
                    <a:lumOff val="25000"/>
                  </a:schemeClr>
                </a:solidFill>
                <a:latin typeface="+mj-lt"/>
              </a:rPr>
              <a:t>&amp;</a:t>
            </a:r>
            <a:r>
              <a:rPr lang="el-GR" sz="2000" b="1" dirty="0">
                <a:solidFill>
                  <a:schemeClr val="tx1">
                    <a:lumMod val="75000"/>
                    <a:lumOff val="25000"/>
                  </a:schemeClr>
                </a:solidFill>
                <a:latin typeface="+mj-lt"/>
              </a:rPr>
              <a:t> Συντονιστικών Μηχανισμών</a:t>
            </a:r>
          </a:p>
        </p:txBody>
      </p:sp>
      <p:cxnSp>
        <p:nvCxnSpPr>
          <p:cNvPr id="21" name="Line 7">
            <a:extLst>
              <a:ext uri="{FF2B5EF4-FFF2-40B4-BE49-F238E27FC236}">
                <a16:creationId xmlns:a16="http://schemas.microsoft.com/office/drawing/2014/main" xmlns="" id="{6794DAB5-50CA-4011-B5C7-DBA34B68ADE7}"/>
              </a:ext>
            </a:extLst>
          </p:cNvPr>
          <p:cNvCxnSpPr>
            <a:cxnSpLocks/>
          </p:cNvCxnSpPr>
          <p:nvPr/>
        </p:nvCxnSpPr>
        <p:spPr>
          <a:xfrm>
            <a:off x="5538593" y="3168359"/>
            <a:ext cx="367773" cy="0"/>
          </a:xfrm>
          <a:prstGeom prst="line">
            <a:avLst/>
          </a:prstGeom>
          <a:ln w="38100" cap="flat" cmpd="sng">
            <a:solidFill>
              <a:schemeClr val="accent1"/>
            </a:solidFill>
            <a:prstDash val="solid"/>
            <a:headEnd type="triangle" w="med" len="med"/>
            <a:tailEnd type="triangle" w="med" len="med"/>
          </a:ln>
        </p:spPr>
      </p:cxnSp>
      <p:cxnSp>
        <p:nvCxnSpPr>
          <p:cNvPr id="22" name="Line 7">
            <a:extLst>
              <a:ext uri="{FF2B5EF4-FFF2-40B4-BE49-F238E27FC236}">
                <a16:creationId xmlns:a16="http://schemas.microsoft.com/office/drawing/2014/main" xmlns="" id="{1FED41A4-4DFF-4C02-B477-3378265F7D96}"/>
              </a:ext>
            </a:extLst>
          </p:cNvPr>
          <p:cNvCxnSpPr>
            <a:cxnSpLocks/>
          </p:cNvCxnSpPr>
          <p:nvPr/>
        </p:nvCxnSpPr>
        <p:spPr>
          <a:xfrm>
            <a:off x="5540681" y="3734117"/>
            <a:ext cx="367773" cy="0"/>
          </a:xfrm>
          <a:prstGeom prst="line">
            <a:avLst/>
          </a:prstGeom>
          <a:ln w="38100" cap="flat" cmpd="sng">
            <a:solidFill>
              <a:schemeClr val="accent1"/>
            </a:solidFill>
            <a:prstDash val="solid"/>
            <a:headEnd type="triangle" w="med" len="med"/>
            <a:tailEnd type="triangle" w="med" len="med"/>
          </a:ln>
        </p:spPr>
      </p:cxnSp>
      <p:cxnSp>
        <p:nvCxnSpPr>
          <p:cNvPr id="23" name="Line 7">
            <a:extLst>
              <a:ext uri="{FF2B5EF4-FFF2-40B4-BE49-F238E27FC236}">
                <a16:creationId xmlns:a16="http://schemas.microsoft.com/office/drawing/2014/main" xmlns="" id="{2D01B031-269E-40EB-A7FD-D21EC661EC77}"/>
              </a:ext>
            </a:extLst>
          </p:cNvPr>
          <p:cNvCxnSpPr>
            <a:cxnSpLocks/>
          </p:cNvCxnSpPr>
          <p:nvPr/>
        </p:nvCxnSpPr>
        <p:spPr>
          <a:xfrm>
            <a:off x="5555295" y="4312401"/>
            <a:ext cx="367773" cy="0"/>
          </a:xfrm>
          <a:prstGeom prst="line">
            <a:avLst/>
          </a:prstGeom>
          <a:ln w="38100" cap="flat" cmpd="sng">
            <a:solidFill>
              <a:schemeClr val="accent1"/>
            </a:solidFill>
            <a:prstDash val="solid"/>
            <a:headEnd type="triangle" w="med" len="med"/>
            <a:tailEnd type="triangle" w="med" len="med"/>
          </a:ln>
        </p:spPr>
      </p:cxnSp>
      <p:cxnSp>
        <p:nvCxnSpPr>
          <p:cNvPr id="24" name="Line 7">
            <a:extLst>
              <a:ext uri="{FF2B5EF4-FFF2-40B4-BE49-F238E27FC236}">
                <a16:creationId xmlns:a16="http://schemas.microsoft.com/office/drawing/2014/main" xmlns="" id="{A0CC489E-64F7-4A3E-BB8A-F855EBFE7F0F}"/>
              </a:ext>
            </a:extLst>
          </p:cNvPr>
          <p:cNvCxnSpPr>
            <a:cxnSpLocks/>
          </p:cNvCxnSpPr>
          <p:nvPr/>
        </p:nvCxnSpPr>
        <p:spPr>
          <a:xfrm>
            <a:off x="5557383" y="4865633"/>
            <a:ext cx="367773" cy="0"/>
          </a:xfrm>
          <a:prstGeom prst="line">
            <a:avLst/>
          </a:prstGeom>
          <a:ln w="38100" cap="flat" cmpd="sng">
            <a:solidFill>
              <a:schemeClr val="accent1"/>
            </a:solidFill>
            <a:prstDash val="solid"/>
            <a:headEnd type="triangle" w="med" len="med"/>
            <a:tailEnd type="triangle" w="med" len="med"/>
          </a:ln>
        </p:spPr>
      </p:cxnSp>
      <p:cxnSp>
        <p:nvCxnSpPr>
          <p:cNvPr id="25" name="Line 7">
            <a:extLst>
              <a:ext uri="{FF2B5EF4-FFF2-40B4-BE49-F238E27FC236}">
                <a16:creationId xmlns:a16="http://schemas.microsoft.com/office/drawing/2014/main" xmlns="" id="{3D2D64EA-F2B8-4D44-A673-EFF6D7061073}"/>
              </a:ext>
            </a:extLst>
          </p:cNvPr>
          <p:cNvCxnSpPr>
            <a:cxnSpLocks/>
          </p:cNvCxnSpPr>
          <p:nvPr/>
        </p:nvCxnSpPr>
        <p:spPr>
          <a:xfrm>
            <a:off x="5571997" y="5418865"/>
            <a:ext cx="367773" cy="0"/>
          </a:xfrm>
          <a:prstGeom prst="line">
            <a:avLst/>
          </a:prstGeom>
          <a:ln w="38100" cap="flat" cmpd="sng">
            <a:solidFill>
              <a:schemeClr val="accent1"/>
            </a:solidFill>
            <a:prstDash val="solid"/>
            <a:headEnd type="triangle" w="med" len="med"/>
            <a:tailEnd type="triangle" w="med" len="med"/>
          </a:ln>
        </p:spPr>
      </p:cxnSp>
      <p:cxnSp>
        <p:nvCxnSpPr>
          <p:cNvPr id="26" name="Line 7">
            <a:extLst>
              <a:ext uri="{FF2B5EF4-FFF2-40B4-BE49-F238E27FC236}">
                <a16:creationId xmlns:a16="http://schemas.microsoft.com/office/drawing/2014/main" xmlns="" id="{BC668889-0598-4948-8369-B99A25480DE2}"/>
              </a:ext>
            </a:extLst>
          </p:cNvPr>
          <p:cNvCxnSpPr>
            <a:cxnSpLocks/>
          </p:cNvCxnSpPr>
          <p:nvPr/>
        </p:nvCxnSpPr>
        <p:spPr>
          <a:xfrm>
            <a:off x="5588526" y="6022202"/>
            <a:ext cx="367773" cy="0"/>
          </a:xfrm>
          <a:prstGeom prst="line">
            <a:avLst/>
          </a:prstGeom>
          <a:ln w="38100" cap="flat" cmpd="sng">
            <a:solidFill>
              <a:schemeClr val="accent1"/>
            </a:solidFill>
            <a:prstDash val="solid"/>
            <a:headEnd type="triangle" w="med" len="med"/>
            <a:tailEnd type="triangle" w="med" len="med"/>
          </a:ln>
        </p:spPr>
      </p:cxnSp>
      <p:sp>
        <p:nvSpPr>
          <p:cNvPr id="11" name="Ορθογώνιο 10">
            <a:extLst>
              <a:ext uri="{FF2B5EF4-FFF2-40B4-BE49-F238E27FC236}">
                <a16:creationId xmlns:a16="http://schemas.microsoft.com/office/drawing/2014/main" xmlns="" id="{2794BF0E-CBB5-4909-93F2-184BF3EDF458}"/>
              </a:ext>
            </a:extLst>
          </p:cNvPr>
          <p:cNvSpPr/>
          <p:nvPr/>
        </p:nvSpPr>
        <p:spPr>
          <a:xfrm>
            <a:off x="2306875" y="1307603"/>
            <a:ext cx="7578247" cy="584775"/>
          </a:xfrm>
          <a:prstGeom prst="rect">
            <a:avLst/>
          </a:prstGeom>
        </p:spPr>
        <p:txBody>
          <a:bodyPr wrap="square">
            <a:spAutoFit/>
          </a:bodyPr>
          <a:lstStyle/>
          <a:p>
            <a:pPr algn="ctr"/>
            <a:r>
              <a:rPr lang="el-GR" sz="1600" dirty="0">
                <a:solidFill>
                  <a:schemeClr val="tx1">
                    <a:lumMod val="75000"/>
                    <a:lumOff val="25000"/>
                  </a:schemeClr>
                </a:solidFill>
              </a:rPr>
              <a:t>Σε κάθε μία από τις έξι βασικές μορφές οργάνωσης αντιστοιχεί ένας πρωταρχικός συντονιστικός μηχανισμός, σύμφωνα με το κατωτέρω σχήμα:</a:t>
            </a:r>
          </a:p>
        </p:txBody>
      </p:sp>
    </p:spTree>
    <p:extLst>
      <p:ext uri="{BB962C8B-B14F-4D97-AF65-F5344CB8AC3E}">
        <p14:creationId xmlns:p14="http://schemas.microsoft.com/office/powerpoint/2010/main" xmlns="" val="42542874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476426" y="427810"/>
            <a:ext cx="11340000" cy="432000"/>
          </a:xfrm>
        </p:spPr>
        <p:txBody>
          <a:bodyPr rtlCol="0"/>
          <a:lstStyle/>
          <a:p>
            <a:pPr algn="ctr"/>
            <a:r>
              <a:rPr lang="el-GR" sz="2800" b="1" dirty="0"/>
              <a:t>Απλή Δομή</a:t>
            </a:r>
            <a:endParaRPr lang="el-GR" sz="2800" dirty="0"/>
          </a:p>
        </p:txBody>
      </p:sp>
      <p:sp>
        <p:nvSpPr>
          <p:cNvPr id="3" name="Θέση υποσέλιδου 2"/>
          <p:cNvSpPr>
            <a:spLocks noGrp="1"/>
          </p:cNvSpPr>
          <p:nvPr>
            <p:ph type="ftr" sz="quarter" idx="10"/>
          </p:nvPr>
        </p:nvSpPr>
        <p:spPr/>
        <p:txBody>
          <a:bodyPr rtlCol="0"/>
          <a:lstStyle/>
          <a:p>
            <a:pPr rtl="0"/>
            <a:r>
              <a:rPr lang="el-GR" dirty="0"/>
              <a:t>Προσθέστε υποσέλιδο</a:t>
            </a:r>
          </a:p>
        </p:txBody>
      </p:sp>
      <p:sp>
        <p:nvSpPr>
          <p:cNvPr id="4" name="Θέση αριθμού διαφάνειας 3"/>
          <p:cNvSpPr>
            <a:spLocks noGrp="1"/>
          </p:cNvSpPr>
          <p:nvPr>
            <p:ph type="sldNum" sz="quarter" idx="11"/>
          </p:nvPr>
        </p:nvSpPr>
        <p:spPr>
          <a:xfrm>
            <a:off x="11409431" y="6213621"/>
            <a:ext cx="537262" cy="365125"/>
          </a:xfrm>
        </p:spPr>
        <p:txBody>
          <a:bodyPr rtlCol="0"/>
          <a:lstStyle/>
          <a:p>
            <a:pPr rtl="0"/>
            <a:fld id="{19B51A1E-902D-48AF-9020-955120F399B6}" type="slidenum">
              <a:rPr lang="el-GR" smtClean="0"/>
              <a:pPr rtl="0"/>
              <a:t>39</a:t>
            </a:fld>
            <a:endParaRPr lang="el-GR" dirty="0"/>
          </a:p>
        </p:txBody>
      </p:sp>
      <p:sp>
        <p:nvSpPr>
          <p:cNvPr id="6" name="Θέση περιεχομένου 5"/>
          <p:cNvSpPr>
            <a:spLocks noGrp="1"/>
          </p:cNvSpPr>
          <p:nvPr>
            <p:ph idx="14"/>
          </p:nvPr>
        </p:nvSpPr>
        <p:spPr>
          <a:xfrm>
            <a:off x="794569" y="2673625"/>
            <a:ext cx="2975206" cy="3814371"/>
          </a:xfrm>
          <a:noFill/>
          <a:ln>
            <a:solidFill>
              <a:schemeClr val="bg1">
                <a:lumMod val="85000"/>
              </a:schemeClr>
            </a:solidFill>
          </a:ln>
        </p:spPr>
        <p:txBody>
          <a:bodyPr vert="horz" lIns="136800" tIns="252000" rIns="136800" bIns="0" rtlCol="0">
            <a:noAutofit/>
          </a:bodyPr>
          <a:lstStyle/>
          <a:p>
            <a:pPr>
              <a:buClr>
                <a:schemeClr val="accent1"/>
              </a:buClr>
              <a:buFont typeface="Courier New" panose="02070309020205020404" pitchFamily="49" charset="0"/>
              <a:buChar char="o"/>
            </a:pPr>
            <a:r>
              <a:rPr lang="el-GR" dirty="0"/>
              <a:t>Η απλή δομή χαρακτηρίζεται από την πλήρη κυριαρχία της στρατηγικής κορυφής (συνήθως ο ιδιοκτήτης) και εμφανίζεται σε ευέλικτες και με υψηλό βαθμό προσαρμοστικότητας οργανώσεις που έχουν μικρό μέγεθος ή βρίσκονται στη φάση της αρχικής τους ανάπτυξης</a:t>
            </a:r>
          </a:p>
        </p:txBody>
      </p:sp>
      <p:sp>
        <p:nvSpPr>
          <p:cNvPr id="7" name="Θέση περιεχομένου 6"/>
          <p:cNvSpPr>
            <a:spLocks noGrp="1"/>
          </p:cNvSpPr>
          <p:nvPr>
            <p:ph idx="15"/>
          </p:nvPr>
        </p:nvSpPr>
        <p:spPr>
          <a:xfrm>
            <a:off x="4614397" y="2673626"/>
            <a:ext cx="3064058" cy="3814371"/>
          </a:xfrm>
          <a:noFill/>
          <a:ln>
            <a:solidFill>
              <a:schemeClr val="bg1">
                <a:lumMod val="85000"/>
              </a:schemeClr>
            </a:solidFill>
          </a:ln>
        </p:spPr>
        <p:txBody>
          <a:bodyPr vert="horz" lIns="136800" tIns="252000" rIns="136800" bIns="0" rtlCol="0">
            <a:noAutofit/>
          </a:bodyPr>
          <a:lstStyle/>
          <a:p>
            <a:pPr>
              <a:buClr>
                <a:schemeClr val="accent1"/>
              </a:buClr>
              <a:buFont typeface="Courier New" panose="02070309020205020404" pitchFamily="49" charset="0"/>
              <a:buChar char="o"/>
            </a:pPr>
            <a:r>
              <a:rPr lang="el-GR" dirty="0"/>
              <a:t>Δεδομένου ότι οι οργανώσεις αυτές παρουσιάζουν χαμηλό βαθμό πολυπλοκότητας, η διαδικασία λήψης αποφάσεων έχει συγκεντρωτικό χαρακτήρα και βασίζεται στην άμεση σχέση (υποβάθμιση των τυπικών κανόνων και κανονισμών) ενός “διευθυντή ορχήστρας” με το σύνολο των μελών της οργάνωσης.</a:t>
            </a:r>
          </a:p>
        </p:txBody>
      </p:sp>
      <p:sp>
        <p:nvSpPr>
          <p:cNvPr id="8" name="Θέση περιεχομένου 7"/>
          <p:cNvSpPr>
            <a:spLocks noGrp="1"/>
          </p:cNvSpPr>
          <p:nvPr>
            <p:ph idx="16"/>
          </p:nvPr>
        </p:nvSpPr>
        <p:spPr>
          <a:xfrm>
            <a:off x="8434225" y="2673626"/>
            <a:ext cx="2975206" cy="3814370"/>
          </a:xfrm>
          <a:noFill/>
          <a:ln>
            <a:solidFill>
              <a:schemeClr val="bg1">
                <a:lumMod val="85000"/>
              </a:schemeClr>
            </a:solidFill>
          </a:ln>
        </p:spPr>
        <p:txBody>
          <a:bodyPr vert="horz" lIns="136800" tIns="252000" rIns="136800" bIns="0" rtlCol="0">
            <a:noAutofit/>
          </a:bodyPr>
          <a:lstStyle/>
          <a:p>
            <a:pPr>
              <a:buClr>
                <a:schemeClr val="accent1"/>
              </a:buClr>
              <a:buFont typeface="Courier New" panose="02070309020205020404" pitchFamily="49" charset="0"/>
              <a:buChar char="o"/>
            </a:pPr>
            <a:r>
              <a:rPr lang="el-GR" dirty="0"/>
              <a:t> Σ’ αυτή την οργανωτική μορφή (για παράδειγμα μικρά καταστήματα λιανικής πώλησης, βιοτεχνίες, νέες εταιρείες παραγωγής λογισμικού) είναι πλήρως υποβαθμισμένα και μάλλον ανύπαρκτα δύο συστατικά μέρη: η τεχνοδομή και το προσωπικό υποστήριξης</a:t>
            </a:r>
          </a:p>
        </p:txBody>
      </p:sp>
      <p:sp>
        <p:nvSpPr>
          <p:cNvPr id="12" name="TextBox 11"/>
          <p:cNvSpPr txBox="1"/>
          <p:nvPr/>
        </p:nvSpPr>
        <p:spPr>
          <a:xfrm>
            <a:off x="9835978" y="6116595"/>
            <a:ext cx="1368797"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pic>
        <p:nvPicPr>
          <p:cNvPr id="10" name="Γραφικό 9" descr="Ιεραρχία">
            <a:extLst>
              <a:ext uri="{FF2B5EF4-FFF2-40B4-BE49-F238E27FC236}">
                <a16:creationId xmlns:a16="http://schemas.microsoft.com/office/drawing/2014/main" xmlns="" id="{4DCDD3D4-E549-4BF9-A61B-1141B6C86338}"/>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1920486" y="1722022"/>
            <a:ext cx="711896" cy="711896"/>
          </a:xfrm>
          <a:prstGeom prst="rect">
            <a:avLst/>
          </a:prstGeom>
        </p:spPr>
      </p:pic>
      <p:pic>
        <p:nvPicPr>
          <p:cNvPr id="16" name="Γραφικό 15" descr="Κατάστημα">
            <a:extLst>
              <a:ext uri="{FF2B5EF4-FFF2-40B4-BE49-F238E27FC236}">
                <a16:creationId xmlns:a16="http://schemas.microsoft.com/office/drawing/2014/main" xmlns="" id="{36745021-4B9A-4CAB-AC57-55B4C26B78EF}"/>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9559617" y="1722022"/>
            <a:ext cx="724422" cy="724422"/>
          </a:xfrm>
          <a:prstGeom prst="rect">
            <a:avLst/>
          </a:prstGeom>
        </p:spPr>
      </p:pic>
      <p:pic>
        <p:nvPicPr>
          <p:cNvPr id="18" name="Γραφικό 17" descr="Βιολί">
            <a:extLst>
              <a:ext uri="{FF2B5EF4-FFF2-40B4-BE49-F238E27FC236}">
                <a16:creationId xmlns:a16="http://schemas.microsoft.com/office/drawing/2014/main" xmlns="" id="{8D8FA8EC-7B53-40F4-ADBE-0CE1CE6118A6}"/>
              </a:ext>
            </a:extLst>
          </p:cNvPr>
          <p:cNvPicPr>
            <a:picLocks noChangeAspect="1"/>
          </p:cNvPicPr>
          <p:nvPr/>
        </p:nvPicPr>
        <p:blipFill>
          <a:blip r:embed="rId7">
            <a:extLst>
              <a:ext uri="{96DAC541-7B7A-43D3-8B79-37D633B846F1}">
                <asvg:svgBlip xmlns:asvg="http://schemas.microsoft.com/office/drawing/2016/SVG/main" xmlns="" r:embed="rId8"/>
              </a:ext>
            </a:extLst>
          </a:blip>
          <a:stretch>
            <a:fillRect/>
          </a:stretch>
        </p:blipFill>
        <p:spPr>
          <a:xfrm>
            <a:off x="5732692" y="1722022"/>
            <a:ext cx="726615" cy="726615"/>
          </a:xfrm>
          <a:prstGeom prst="rect">
            <a:avLst/>
          </a:prstGeom>
        </p:spPr>
      </p:pic>
    </p:spTree>
    <p:extLst>
      <p:ext uri="{BB962C8B-B14F-4D97-AF65-F5344CB8AC3E}">
        <p14:creationId xmlns:p14="http://schemas.microsoft.com/office/powerpoint/2010/main" xmlns="" val="10177723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Θέση κειμένου 7"/>
          <p:cNvSpPr>
            <a:spLocks noGrp="1"/>
          </p:cNvSpPr>
          <p:nvPr>
            <p:ph type="body" sz="quarter" idx="18"/>
          </p:nvPr>
        </p:nvSpPr>
        <p:spPr>
          <a:xfrm>
            <a:off x="142240" y="1885049"/>
            <a:ext cx="6718300" cy="4328572"/>
          </a:xfrm>
        </p:spPr>
        <p:txBody>
          <a:bodyPr rtlCol="0"/>
          <a:lstStyle/>
          <a:p>
            <a:pPr marL="0" indent="0" algn="ctr">
              <a:buNone/>
            </a:pPr>
            <a:r>
              <a:rPr lang="el-GR" sz="1600" dirty="0"/>
              <a:t>Για την ταξινόμηση των </a:t>
            </a:r>
            <a:r>
              <a:rPr lang="el-GR" sz="1600" dirty="0" err="1"/>
              <a:t>οργανωσιακών</a:t>
            </a:r>
            <a:r>
              <a:rPr lang="el-GR" sz="1600" dirty="0"/>
              <a:t> μορφών, κατά συνέπεια, είναι επιβεβλημένη η </a:t>
            </a:r>
            <a:r>
              <a:rPr lang="el-GR" sz="1600" b="1" dirty="0"/>
              <a:t>συστηματική διερεύνηση περισσότερων του ενός κριτηρίων</a:t>
            </a:r>
          </a:p>
          <a:p>
            <a:pPr marL="0" indent="0" algn="ctr">
              <a:buNone/>
            </a:pPr>
            <a:endParaRPr lang="el-GR" sz="1600" dirty="0"/>
          </a:p>
          <a:p>
            <a:pPr marL="0" indent="0" algn="ctr">
              <a:buNone/>
            </a:pPr>
            <a:endParaRPr lang="el-GR" sz="1600" dirty="0"/>
          </a:p>
          <a:p>
            <a:pPr marL="0" indent="0" algn="ctr">
              <a:buNone/>
            </a:pPr>
            <a:endParaRPr lang="el-GR" sz="1600" dirty="0"/>
          </a:p>
          <a:p>
            <a:pPr marL="0" indent="0" algn="ctr">
              <a:buNone/>
            </a:pPr>
            <a:r>
              <a:rPr lang="el-GR" sz="1600" dirty="0"/>
              <a:t>ούτως ώστε να </a:t>
            </a:r>
            <a:r>
              <a:rPr lang="el-GR" sz="1600" b="1" dirty="0"/>
              <a:t>επιτυγχάνεται</a:t>
            </a:r>
            <a:r>
              <a:rPr lang="el-GR" sz="1600" dirty="0"/>
              <a:t> αφενός μεν </a:t>
            </a:r>
            <a:r>
              <a:rPr lang="el-GR" sz="1600" b="1" dirty="0"/>
              <a:t>μια τυπολογία </a:t>
            </a:r>
            <a:r>
              <a:rPr lang="el-GR" sz="1600" dirty="0"/>
              <a:t>επαρκώς καθολική και ακριβής, που να επιτρέπει τη ταξινόμηση του συνόλου των οργανώσεων</a:t>
            </a:r>
          </a:p>
          <a:p>
            <a:pPr algn="ctr"/>
            <a:endParaRPr lang="el-GR" sz="1600" b="1" dirty="0"/>
          </a:p>
          <a:p>
            <a:pPr algn="ctr"/>
            <a:endParaRPr lang="el-GR" sz="1600" b="1" dirty="0"/>
          </a:p>
          <a:p>
            <a:pPr marL="0" indent="0" algn="ctr">
              <a:buNone/>
            </a:pPr>
            <a:endParaRPr lang="el-GR" sz="1600" b="1" dirty="0"/>
          </a:p>
          <a:p>
            <a:pPr marL="0" indent="0" algn="ctr">
              <a:buNone/>
            </a:pPr>
            <a:r>
              <a:rPr lang="el-GR" sz="1600" dirty="0" smtClean="0"/>
              <a:t>αφετέρου </a:t>
            </a:r>
            <a:r>
              <a:rPr lang="el-GR" sz="1600" dirty="0"/>
              <a:t>δε, μια </a:t>
            </a:r>
            <a:r>
              <a:rPr lang="el-GR" sz="1600" b="1" dirty="0"/>
              <a:t>καλύτερη κατανόηση των παραγόντων </a:t>
            </a:r>
            <a:r>
              <a:rPr lang="el-GR" sz="1600" dirty="0"/>
              <a:t>που εξασφαλίζουν τη συνοχή μιας οργάνωσης και το συντονισμό της.</a:t>
            </a:r>
          </a:p>
          <a:p>
            <a:pPr algn="ctr"/>
            <a:endParaRPr lang="el-GR" sz="1600" b="1" dirty="0"/>
          </a:p>
        </p:txBody>
      </p:sp>
      <p:sp>
        <p:nvSpPr>
          <p:cNvPr id="2" name="Τίτλος 1"/>
          <p:cNvSpPr>
            <a:spLocks noGrp="1"/>
          </p:cNvSpPr>
          <p:nvPr>
            <p:ph type="ctrTitle"/>
          </p:nvPr>
        </p:nvSpPr>
        <p:spPr>
          <a:xfrm>
            <a:off x="7189470" y="494665"/>
            <a:ext cx="4860290" cy="5522595"/>
          </a:xfrm>
        </p:spPr>
        <p:txBody>
          <a:bodyPr rtlCol="0"/>
          <a:lstStyle/>
          <a:p>
            <a:pPr algn="ctr"/>
            <a:r>
              <a:rPr lang="el-GR" sz="3000" dirty="0">
                <a:solidFill>
                  <a:schemeClr val="tx1">
                    <a:lumMod val="85000"/>
                    <a:lumOff val="15000"/>
                  </a:schemeClr>
                </a:solidFill>
              </a:rPr>
              <a:t>Εισαγωγικές Παρατηρήσεις</a:t>
            </a:r>
          </a:p>
        </p:txBody>
      </p:sp>
      <p:pic>
        <p:nvPicPr>
          <p:cNvPr id="10" name="Θέση εικόνας 9" descr="Εικόνα παραθύρων κτιρίου"/>
          <p:cNvPicPr>
            <a:picLocks noGrp="1" noChangeAspect="1"/>
          </p:cNvPicPr>
          <p:nvPr>
            <p:ph type="pic" sz="quarter" idx="16"/>
          </p:nvPr>
        </p:nvPicPr>
        <p:blipFill>
          <a:blip r:embed="rId3"/>
          <a:stretch>
            <a:fillRect/>
          </a:stretch>
        </p:blipFill>
        <p:spPr>
          <a:xfrm>
            <a:off x="7460092" y="759605"/>
            <a:ext cx="1872000" cy="1872000"/>
          </a:xfrm>
        </p:spPr>
      </p:pic>
      <p:pic>
        <p:nvPicPr>
          <p:cNvPr id="12" name="Θέση εικόνας 11" descr="Κοντινή εικόνα εσωτερικού υλικού δόμησης"/>
          <p:cNvPicPr>
            <a:picLocks noGrp="1" noChangeAspect="1"/>
          </p:cNvPicPr>
          <p:nvPr>
            <p:ph type="pic" sz="quarter" idx="17"/>
          </p:nvPr>
        </p:nvPicPr>
        <p:blipFill>
          <a:blip r:embed="rId4"/>
          <a:stretch>
            <a:fillRect/>
          </a:stretch>
        </p:blipFill>
        <p:spPr>
          <a:xfrm>
            <a:off x="9713594" y="767558"/>
            <a:ext cx="1872000" cy="1865922"/>
          </a:xfrm>
        </p:spPr>
      </p:pic>
      <p:sp>
        <p:nvSpPr>
          <p:cNvPr id="5" name="Θέση υποσέλιδου 4"/>
          <p:cNvSpPr>
            <a:spLocks noGrp="1"/>
          </p:cNvSpPr>
          <p:nvPr>
            <p:ph type="ftr" sz="quarter" idx="12"/>
          </p:nvPr>
        </p:nvSpPr>
        <p:spPr/>
        <p:txBody>
          <a:bodyPr rtlCol="0"/>
          <a:lstStyle/>
          <a:p>
            <a:pPr rtl="0"/>
            <a:r>
              <a:rPr lang="el-GR" dirty="0"/>
              <a:t>Προσθέστε υποσέλιδο</a:t>
            </a:r>
          </a:p>
        </p:txBody>
      </p:sp>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4</a:t>
            </a:fld>
            <a:endParaRPr lang="el-GR" dirty="0"/>
          </a:p>
        </p:txBody>
      </p:sp>
      <p:sp>
        <p:nvSpPr>
          <p:cNvPr id="55" name="TextBox 37"/>
          <p:cNvSpPr txBox="1"/>
          <p:nvPr/>
        </p:nvSpPr>
        <p:spPr>
          <a:xfrm>
            <a:off x="9792957"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13" name="TextBox 37">
            <a:extLst>
              <a:ext uri="{FF2B5EF4-FFF2-40B4-BE49-F238E27FC236}">
                <a16:creationId xmlns:a16="http://schemas.microsoft.com/office/drawing/2014/main" xmlns="" id="{D84BD926-C760-4DAE-80C0-7BA1F6D4F535}"/>
              </a:ext>
            </a:extLst>
          </p:cNvPr>
          <p:cNvSpPr txBox="1"/>
          <p:nvPr/>
        </p:nvSpPr>
        <p:spPr>
          <a:xfrm>
            <a:off x="7636435" y="2646254"/>
            <a:ext cx="1334106" cy="130556"/>
          </a:xfrm>
          <a:prstGeom prst="rect">
            <a:avLst/>
          </a:prstGeom>
          <a:solidFill>
            <a:schemeClr val="bg1"/>
          </a:solidFill>
        </p:spPr>
        <p:txBody>
          <a:bodyPr wrap="square" rtlCol="0">
            <a:spAutoFit/>
          </a:bodyPr>
          <a:lstStyle/>
          <a:p>
            <a:endParaRPr lang="el-GR" sz="800" dirty="0">
              <a:solidFill>
                <a:schemeClr val="bg1"/>
              </a:solidFill>
            </a:endParaRPr>
          </a:p>
        </p:txBody>
      </p:sp>
      <p:pic>
        <p:nvPicPr>
          <p:cNvPr id="6" name="Γραφικό 5" descr="Βέλος: Περιστροφή δεξιά">
            <a:extLst>
              <a:ext uri="{FF2B5EF4-FFF2-40B4-BE49-F238E27FC236}">
                <a16:creationId xmlns:a16="http://schemas.microsoft.com/office/drawing/2014/main" xmlns="" id="{7C6CB629-D5DE-4987-9B45-518364E703EC}"/>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3189751" y="2631605"/>
            <a:ext cx="623278" cy="623278"/>
          </a:xfrm>
          <a:prstGeom prst="rect">
            <a:avLst/>
          </a:prstGeom>
        </p:spPr>
      </p:pic>
      <p:pic>
        <p:nvPicPr>
          <p:cNvPr id="15" name="Γραφικό 14" descr="Βέλος: Περιστροφή δεξιά">
            <a:extLst>
              <a:ext uri="{FF2B5EF4-FFF2-40B4-BE49-F238E27FC236}">
                <a16:creationId xmlns:a16="http://schemas.microsoft.com/office/drawing/2014/main" xmlns="" id="{125C1748-44AE-4A99-A25E-CB62C96B5A82}"/>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3189751" y="4110974"/>
            <a:ext cx="623278" cy="623278"/>
          </a:xfrm>
          <a:prstGeom prst="rect">
            <a:avLst/>
          </a:prstGeom>
        </p:spPr>
      </p:pic>
      <p:pic>
        <p:nvPicPr>
          <p:cNvPr id="14" name="Picture 2" descr="ÎÏÎ¿ÏÎ­Î»ÎµÏÎ¼Î± ÎµÎ¹ÎºÏÎ½Î±Ï Î³Î¹Î± organisations buildings images">
            <a:extLst>
              <a:ext uri="{FF2B5EF4-FFF2-40B4-BE49-F238E27FC236}">
                <a16:creationId xmlns:a16="http://schemas.microsoft.com/office/drawing/2014/main" xmlns="" id="{189A1078-D4B4-4001-9886-6B2E68786E50}"/>
              </a:ext>
            </a:extLst>
          </p:cNvPr>
          <p:cNvPicPr>
            <a:picLocks noChangeAspect="1" noChangeArrowheads="1"/>
          </p:cNvPicPr>
          <p:nvPr/>
        </p:nvPicPr>
        <p:blipFill>
          <a:blip r:embed="rId7">
            <a:grayscl/>
            <a:extLst>
              <a:ext uri="{28A0092B-C50C-407E-A947-70E740481C1C}">
                <a14:useLocalDpi xmlns:a14="http://schemas.microsoft.com/office/drawing/2010/main" xmlns="" val="0"/>
              </a:ext>
            </a:extLst>
          </a:blip>
          <a:srcRect/>
          <a:stretch>
            <a:fillRect/>
          </a:stretch>
        </p:blipFill>
        <p:spPr bwMode="auto">
          <a:xfrm>
            <a:off x="7460092" y="643738"/>
            <a:ext cx="4326899" cy="2734234"/>
          </a:xfrm>
          <a:prstGeom prst="rect">
            <a:avLst/>
          </a:prstGeom>
          <a:noFill/>
          <a:extLst>
            <a:ext uri="{909E8E84-426E-40DD-AFC4-6F175D3DCCD1}">
              <a14:hiddenFill xmlns:a14="http://schemas.microsoft.com/office/drawing/2010/main" xmlns="">
                <a:solidFill>
                  <a:srgbClr val="FFFFFF"/>
                </a:solidFill>
              </a14:hiddenFill>
            </a:ext>
          </a:extLst>
        </p:spPr>
      </p:pic>
      <p:sp>
        <p:nvSpPr>
          <p:cNvPr id="17" name="Ορθογώνιο 6" descr="Κάτω διαχωριστική γραμμή">
            <a:extLst>
              <a:ext uri="{FF2B5EF4-FFF2-40B4-BE49-F238E27FC236}">
                <a16:creationId xmlns:a16="http://schemas.microsoft.com/office/drawing/2014/main" xmlns="" id="{4966AC33-13A0-47D9-B34F-3F4CBBC734FD}"/>
              </a:ext>
            </a:extLst>
          </p:cNvPr>
          <p:cNvSpPr/>
          <p:nvPr/>
        </p:nvSpPr>
        <p:spPr>
          <a:xfrm>
            <a:off x="7387950" y="3373260"/>
            <a:ext cx="4523629" cy="76225"/>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18" name="Ορθογώνιο 6" descr="Επάνω διαχωριστική γραμμή">
            <a:extLst>
              <a:ext uri="{FF2B5EF4-FFF2-40B4-BE49-F238E27FC236}">
                <a16:creationId xmlns:a16="http://schemas.microsoft.com/office/drawing/2014/main" xmlns="" id="{0C46274E-95BC-4F56-A467-7D01549E3D5C}"/>
              </a:ext>
            </a:extLst>
          </p:cNvPr>
          <p:cNvSpPr/>
          <p:nvPr/>
        </p:nvSpPr>
        <p:spPr>
          <a:xfrm flipV="1">
            <a:off x="7387950" y="537342"/>
            <a:ext cx="4523629" cy="76225"/>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Tree>
    <p:extLst>
      <p:ext uri="{BB962C8B-B14F-4D97-AF65-F5344CB8AC3E}">
        <p14:creationId xmlns:p14="http://schemas.microsoft.com/office/powerpoint/2010/main" xmlns="" val="47778682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074" name="Picture 2" descr="ÎÏÎ¿ÏÎ­Î»ÎµÏÎ¼Î± ÎµÎ¹ÎºÏÎ½Î±Ï Î³Î¹Î± buildings companies images london">
            <a:extLst>
              <a:ext uri="{FF2B5EF4-FFF2-40B4-BE49-F238E27FC236}">
                <a16:creationId xmlns:a16="http://schemas.microsoft.com/office/drawing/2014/main" xmlns="" id="{771E5FB8-4941-4BC1-9DC3-F271A32F02E2}"/>
              </a:ext>
            </a:extLst>
          </p:cNvPr>
          <p:cNvPicPr>
            <a:picLocks noChangeAspect="1" noChangeArrowheads="1"/>
          </p:cNvPicPr>
          <p:nvPr/>
        </p:nvPicPr>
        <p:blipFill rotWithShape="1">
          <a:blip r:embed="rId2">
            <a:grayscl/>
            <a:extLst>
              <a:ext uri="{28A0092B-C50C-407E-A947-70E740481C1C}">
                <a14:useLocalDpi xmlns:a14="http://schemas.microsoft.com/office/drawing/2010/main" xmlns="" val="0"/>
              </a:ext>
            </a:extLst>
          </a:blip>
          <a:srcRect l="18563"/>
          <a:stretch/>
        </p:blipFill>
        <p:spPr bwMode="auto">
          <a:xfrm>
            <a:off x="838200" y="-3810"/>
            <a:ext cx="9928860" cy="6858001"/>
          </a:xfrm>
          <a:prstGeom prst="rect">
            <a:avLst/>
          </a:prstGeom>
          <a:noFill/>
          <a:extLst>
            <a:ext uri="{909E8E84-426E-40DD-AFC4-6F175D3DCCD1}">
              <a14:hiddenFill xmlns:a14="http://schemas.microsoft.com/office/drawing/2010/main" xmlns="">
                <a:solidFill>
                  <a:srgbClr val="FFFFFF"/>
                </a:solidFill>
              </a14:hiddenFill>
            </a:ext>
          </a:extLst>
        </p:spPr>
      </p:pic>
      <p:pic>
        <p:nvPicPr>
          <p:cNvPr id="71" name="Picture 70">
            <a:extLst>
              <a:ext uri="{FF2B5EF4-FFF2-40B4-BE49-F238E27FC236}">
                <a16:creationId xmlns:a16="http://schemas.microsoft.com/office/drawing/2014/main" xmlns="" id="{CB607B98-7700-4DC9-8BE8-A876255F9C52}"/>
              </a:ext>
              <a:ext uri="{C183D7F6-B498-43B3-948B-1728B52AA6E4}">
                <adec:decorative xmlns:adec="http://schemas.microsoft.com/office/drawing/2017/decorative" xmlns=""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xmlns="" val="1"/>
              </p:ext>
            </p:extLst>
          </p:nvPr>
        </p:nvPicPr>
        <p:blipFill>
          <a:blip r:embed="rId3">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xmlns="" val="70830913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57845966-6EFC-468A-9CC7-BAB4B95854E7}"/>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1354372" y="0"/>
            <a:ext cx="9483256" cy="68580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xmlns="" id="{75554383-98AF-4A47-BB65-705FAAA4BE6A}"/>
              </a:ext>
              <a:ext uri="{C183D7F6-B498-43B3-948B-1728B52AA6E4}">
                <adec:decorative xmlns:adec="http://schemas.microsoft.com/office/drawing/2017/decorative" xmlns=""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xmlns="" val="1"/>
              </p:ext>
            </p:extLst>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13" name="Freeform: Shape 12">
            <a:extLst>
              <a:ext uri="{FF2B5EF4-FFF2-40B4-BE49-F238E27FC236}">
                <a16:creationId xmlns:a16="http://schemas.microsoft.com/office/drawing/2014/main" xmlns="" id="{ADAD1991-FFD1-4E94-ABAB-7560D33008E4}"/>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2144484" y="0"/>
            <a:ext cx="7837716" cy="6858000"/>
          </a:xfrm>
          <a:custGeom>
            <a:avLst/>
            <a:gdLst>
              <a:gd name="connsiteX0" fmla="*/ 2232159 w 7837716"/>
              <a:gd name="connsiteY0" fmla="*/ 0 h 6858000"/>
              <a:gd name="connsiteX1" fmla="*/ 5605557 w 7837716"/>
              <a:gd name="connsiteY1" fmla="*/ 0 h 6858000"/>
              <a:gd name="connsiteX2" fmla="*/ 5617845 w 7837716"/>
              <a:gd name="connsiteY2" fmla="*/ 5384 h 6858000"/>
              <a:gd name="connsiteX3" fmla="*/ 7837716 w 7837716"/>
              <a:gd name="connsiteY3" fmla="*/ 3429000 h 6858000"/>
              <a:gd name="connsiteX4" fmla="*/ 5617845 w 7837716"/>
              <a:gd name="connsiteY4" fmla="*/ 6852616 h 6858000"/>
              <a:gd name="connsiteX5" fmla="*/ 5605557 w 7837716"/>
              <a:gd name="connsiteY5" fmla="*/ 6858000 h 6858000"/>
              <a:gd name="connsiteX6" fmla="*/ 2232159 w 7837716"/>
              <a:gd name="connsiteY6" fmla="*/ 6858000 h 6858000"/>
              <a:gd name="connsiteX7" fmla="*/ 2219871 w 7837716"/>
              <a:gd name="connsiteY7" fmla="*/ 6852616 h 6858000"/>
              <a:gd name="connsiteX8" fmla="*/ 0 w 7837716"/>
              <a:gd name="connsiteY8" fmla="*/ 3429000 h 6858000"/>
              <a:gd name="connsiteX9" fmla="*/ 2219871 w 7837716"/>
              <a:gd name="connsiteY9" fmla="*/ 538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37716" h="6858000">
                <a:moveTo>
                  <a:pt x="2232159" y="0"/>
                </a:moveTo>
                <a:lnTo>
                  <a:pt x="5605557" y="0"/>
                </a:lnTo>
                <a:lnTo>
                  <a:pt x="5617845" y="5384"/>
                </a:lnTo>
                <a:cubicBezTo>
                  <a:pt x="6931322" y="618789"/>
                  <a:pt x="7837716" y="1921305"/>
                  <a:pt x="7837716" y="3429000"/>
                </a:cubicBezTo>
                <a:cubicBezTo>
                  <a:pt x="7837716" y="4936696"/>
                  <a:pt x="6931322" y="6239212"/>
                  <a:pt x="5617845" y="6852616"/>
                </a:cubicBezTo>
                <a:lnTo>
                  <a:pt x="5605557" y="6858000"/>
                </a:lnTo>
                <a:lnTo>
                  <a:pt x="2232159" y="6858000"/>
                </a:lnTo>
                <a:lnTo>
                  <a:pt x="2219871" y="6852616"/>
                </a:lnTo>
                <a:cubicBezTo>
                  <a:pt x="906394" y="6239212"/>
                  <a:pt x="0" y="4936696"/>
                  <a:pt x="0" y="3429000"/>
                </a:cubicBezTo>
                <a:cubicBezTo>
                  <a:pt x="0" y="1921305"/>
                  <a:pt x="906394" y="618789"/>
                  <a:pt x="2219871" y="5384"/>
                </a:cubicBezTo>
                <a:close/>
              </a:path>
            </a:pathLst>
          </a:custGeom>
          <a:solidFill>
            <a:schemeClr val="bg1"/>
          </a:solidFill>
          <a:ln>
            <a:gradFill>
              <a:gsLst>
                <a:gs pos="0">
                  <a:schemeClr val="accent1">
                    <a:lumMod val="40000"/>
                    <a:lumOff val="60000"/>
                  </a:schemeClr>
                </a:gs>
                <a:gs pos="23000">
                  <a:schemeClr val="accent1">
                    <a:lumMod val="45000"/>
                    <a:lumOff val="55000"/>
                  </a:schemeClr>
                </a:gs>
                <a:gs pos="83000">
                  <a:schemeClr val="bg2">
                    <a:lumMod val="82000"/>
                  </a:schemeClr>
                </a:gs>
                <a:gs pos="100000">
                  <a:schemeClr val="bg2">
                    <a:lumMod val="87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4" name="Εικόνα 3">
            <a:extLst>
              <a:ext uri="{FF2B5EF4-FFF2-40B4-BE49-F238E27FC236}">
                <a16:creationId xmlns:a16="http://schemas.microsoft.com/office/drawing/2014/main" xmlns="" id="{7109F8CB-9B32-4F25-AAD3-28CC9FE8F7E3}"/>
              </a:ext>
            </a:extLst>
          </p:cNvPr>
          <p:cNvPicPr>
            <a:picLocks noChangeAspect="1"/>
          </p:cNvPicPr>
          <p:nvPr/>
        </p:nvPicPr>
        <p:blipFill>
          <a:blip r:embed="rId3"/>
          <a:stretch>
            <a:fillRect/>
          </a:stretch>
        </p:blipFill>
        <p:spPr>
          <a:xfrm>
            <a:off x="4647329" y="853746"/>
            <a:ext cx="2832020" cy="1146968"/>
          </a:xfrm>
          <a:prstGeom prst="rect">
            <a:avLst/>
          </a:prstGeom>
        </p:spPr>
      </p:pic>
      <p:sp>
        <p:nvSpPr>
          <p:cNvPr id="8" name="Ορθογώνιο 7">
            <a:extLst>
              <a:ext uri="{FF2B5EF4-FFF2-40B4-BE49-F238E27FC236}">
                <a16:creationId xmlns:a16="http://schemas.microsoft.com/office/drawing/2014/main" xmlns="" id="{094A8FF3-766B-49E6-915B-7C0651070DA0}"/>
              </a:ext>
            </a:extLst>
          </p:cNvPr>
          <p:cNvSpPr/>
          <p:nvPr/>
        </p:nvSpPr>
        <p:spPr>
          <a:xfrm>
            <a:off x="4807090" y="96722"/>
            <a:ext cx="2512499" cy="954107"/>
          </a:xfrm>
          <a:prstGeom prst="rect">
            <a:avLst/>
          </a:prstGeom>
        </p:spPr>
        <p:txBody>
          <a:bodyPr wrap="square">
            <a:spAutoFit/>
          </a:bodyPr>
          <a:lstStyle/>
          <a:p>
            <a:pPr algn="ctr"/>
            <a:r>
              <a:rPr lang="el-GR" sz="2800" b="1" spc="-100" dirty="0">
                <a:solidFill>
                  <a:schemeClr val="tx1">
                    <a:lumMod val="75000"/>
                    <a:lumOff val="25000"/>
                  </a:schemeClr>
                </a:solidFill>
                <a:latin typeface="+mj-lt"/>
                <a:ea typeface="+mj-ea"/>
                <a:cs typeface="+mj-cs"/>
              </a:rPr>
              <a:t>Απλή Δομή</a:t>
            </a:r>
          </a:p>
          <a:p>
            <a:pPr algn="ctr"/>
            <a:endParaRPr lang="el-GR" sz="2800" b="1" spc="-100" dirty="0">
              <a:solidFill>
                <a:schemeClr val="tx1">
                  <a:lumMod val="75000"/>
                  <a:lumOff val="25000"/>
                </a:schemeClr>
              </a:solidFill>
              <a:latin typeface="+mj-lt"/>
              <a:ea typeface="+mj-ea"/>
              <a:cs typeface="+mj-cs"/>
            </a:endParaRPr>
          </a:p>
        </p:txBody>
      </p:sp>
      <p:sp>
        <p:nvSpPr>
          <p:cNvPr id="12" name="Ορθογώνιο 11">
            <a:extLst>
              <a:ext uri="{FF2B5EF4-FFF2-40B4-BE49-F238E27FC236}">
                <a16:creationId xmlns:a16="http://schemas.microsoft.com/office/drawing/2014/main" xmlns="" id="{EDA946A7-5BE9-4418-B09B-F4ECEB7CFBC4}"/>
              </a:ext>
            </a:extLst>
          </p:cNvPr>
          <p:cNvSpPr/>
          <p:nvPr/>
        </p:nvSpPr>
        <p:spPr>
          <a:xfrm>
            <a:off x="3293985" y="2898822"/>
            <a:ext cx="5640771" cy="338554"/>
          </a:xfrm>
          <a:prstGeom prst="rect">
            <a:avLst/>
          </a:prstGeom>
        </p:spPr>
        <p:txBody>
          <a:bodyPr wrap="square">
            <a:spAutoFit/>
          </a:bodyPr>
          <a:lstStyle/>
          <a:p>
            <a:pPr algn="ctr"/>
            <a:r>
              <a:rPr lang="el-GR" sz="1600" dirty="0"/>
              <a:t>Αυτός ο τύπος οργάνωσης παρουσιάζει:</a:t>
            </a:r>
          </a:p>
        </p:txBody>
      </p:sp>
      <p:sp>
        <p:nvSpPr>
          <p:cNvPr id="15" name="Ορθογώνιο 14">
            <a:extLst>
              <a:ext uri="{FF2B5EF4-FFF2-40B4-BE49-F238E27FC236}">
                <a16:creationId xmlns:a16="http://schemas.microsoft.com/office/drawing/2014/main" xmlns="" id="{4794813A-DB19-44DB-BA4D-BD3F80CC1407}"/>
              </a:ext>
            </a:extLst>
          </p:cNvPr>
          <p:cNvSpPr/>
          <p:nvPr/>
        </p:nvSpPr>
        <p:spPr>
          <a:xfrm>
            <a:off x="2688310" y="3565438"/>
            <a:ext cx="2512499" cy="400110"/>
          </a:xfrm>
          <a:prstGeom prst="rect">
            <a:avLst/>
          </a:prstGeom>
        </p:spPr>
        <p:txBody>
          <a:bodyPr wrap="square">
            <a:spAutoFit/>
          </a:bodyPr>
          <a:lstStyle/>
          <a:p>
            <a:pPr algn="ctr"/>
            <a:r>
              <a:rPr lang="el-GR" sz="2000" b="1" spc="-100" dirty="0">
                <a:solidFill>
                  <a:schemeClr val="tx1">
                    <a:lumMod val="85000"/>
                    <a:lumOff val="15000"/>
                  </a:schemeClr>
                </a:solidFill>
                <a:latin typeface="+mj-lt"/>
                <a:ea typeface="+mj-ea"/>
                <a:cs typeface="+mj-cs"/>
              </a:rPr>
              <a:t>Πλεονεκτήματα</a:t>
            </a:r>
          </a:p>
        </p:txBody>
      </p:sp>
      <p:sp>
        <p:nvSpPr>
          <p:cNvPr id="16" name="Ορθογώνιο 15">
            <a:extLst>
              <a:ext uri="{FF2B5EF4-FFF2-40B4-BE49-F238E27FC236}">
                <a16:creationId xmlns:a16="http://schemas.microsoft.com/office/drawing/2014/main" xmlns="" id="{D8E89599-36A6-464E-B5E0-5419F9EBF0F2}"/>
              </a:ext>
            </a:extLst>
          </p:cNvPr>
          <p:cNvSpPr/>
          <p:nvPr/>
        </p:nvSpPr>
        <p:spPr>
          <a:xfrm>
            <a:off x="2738420" y="4061297"/>
            <a:ext cx="3048606" cy="1077218"/>
          </a:xfrm>
          <a:prstGeom prst="rect">
            <a:avLst/>
          </a:prstGeom>
        </p:spPr>
        <p:txBody>
          <a:bodyPr wrap="square">
            <a:spAutoFit/>
          </a:bodyPr>
          <a:lstStyle/>
          <a:p>
            <a:pPr marL="285750" indent="-285750">
              <a:buClr>
                <a:schemeClr val="accent1">
                  <a:lumMod val="75000"/>
                </a:schemeClr>
              </a:buClr>
              <a:buFont typeface="Courier New" panose="02070309020205020404" pitchFamily="49" charset="0"/>
              <a:buChar char="o"/>
            </a:pPr>
            <a:r>
              <a:rPr lang="el-GR" sz="1600" dirty="0"/>
              <a:t>Ευελιξία</a:t>
            </a:r>
          </a:p>
          <a:p>
            <a:pPr marL="285750" indent="-285750">
              <a:buClr>
                <a:schemeClr val="accent1">
                  <a:lumMod val="75000"/>
                </a:schemeClr>
              </a:buClr>
              <a:buFont typeface="Courier New" panose="02070309020205020404" pitchFamily="49" charset="0"/>
              <a:buChar char="o"/>
            </a:pPr>
            <a:r>
              <a:rPr lang="el-GR" sz="1600" dirty="0"/>
              <a:t>Αφοσίωση</a:t>
            </a:r>
          </a:p>
          <a:p>
            <a:pPr marL="285750" indent="-285750">
              <a:buClr>
                <a:schemeClr val="accent1">
                  <a:lumMod val="75000"/>
                </a:schemeClr>
              </a:buClr>
              <a:buFont typeface="Courier New" panose="02070309020205020404" pitchFamily="49" charset="0"/>
              <a:buChar char="o"/>
            </a:pPr>
            <a:r>
              <a:rPr lang="el-GR" sz="1600" dirty="0"/>
              <a:t>“Αίσθηση αποστολής” των μελών της</a:t>
            </a:r>
          </a:p>
        </p:txBody>
      </p:sp>
      <p:sp>
        <p:nvSpPr>
          <p:cNvPr id="17" name="Ορθογώνιο 16">
            <a:extLst>
              <a:ext uri="{FF2B5EF4-FFF2-40B4-BE49-F238E27FC236}">
                <a16:creationId xmlns:a16="http://schemas.microsoft.com/office/drawing/2014/main" xmlns="" id="{E835023F-978A-437A-8B6B-C71DE1DB9F49}"/>
              </a:ext>
            </a:extLst>
          </p:cNvPr>
          <p:cNvSpPr/>
          <p:nvPr/>
        </p:nvSpPr>
        <p:spPr>
          <a:xfrm>
            <a:off x="6715619" y="3565438"/>
            <a:ext cx="2512499" cy="400110"/>
          </a:xfrm>
          <a:prstGeom prst="rect">
            <a:avLst/>
          </a:prstGeom>
        </p:spPr>
        <p:txBody>
          <a:bodyPr wrap="square">
            <a:spAutoFit/>
          </a:bodyPr>
          <a:lstStyle/>
          <a:p>
            <a:pPr algn="ctr"/>
            <a:r>
              <a:rPr lang="el-GR" sz="2000" b="1" spc="-100" dirty="0">
                <a:solidFill>
                  <a:schemeClr val="tx1">
                    <a:lumMod val="85000"/>
                    <a:lumOff val="15000"/>
                  </a:schemeClr>
                </a:solidFill>
                <a:latin typeface="+mj-lt"/>
                <a:ea typeface="+mj-ea"/>
                <a:cs typeface="+mj-cs"/>
              </a:rPr>
              <a:t>Μειονεκτήματα</a:t>
            </a:r>
          </a:p>
        </p:txBody>
      </p:sp>
      <p:sp>
        <p:nvSpPr>
          <p:cNvPr id="18" name="Ορθογώνιο 17">
            <a:extLst>
              <a:ext uri="{FF2B5EF4-FFF2-40B4-BE49-F238E27FC236}">
                <a16:creationId xmlns:a16="http://schemas.microsoft.com/office/drawing/2014/main" xmlns="" id="{F251B4A1-567C-47C3-8331-0FDCF62F565A}"/>
              </a:ext>
            </a:extLst>
          </p:cNvPr>
          <p:cNvSpPr/>
          <p:nvPr/>
        </p:nvSpPr>
        <p:spPr>
          <a:xfrm>
            <a:off x="6782316" y="4049859"/>
            <a:ext cx="3048606" cy="1815882"/>
          </a:xfrm>
          <a:prstGeom prst="rect">
            <a:avLst/>
          </a:prstGeom>
        </p:spPr>
        <p:txBody>
          <a:bodyPr wrap="square">
            <a:spAutoFit/>
          </a:bodyPr>
          <a:lstStyle/>
          <a:p>
            <a:pPr marL="285750" indent="-285750">
              <a:buClr>
                <a:schemeClr val="accent1">
                  <a:lumMod val="75000"/>
                </a:schemeClr>
              </a:buClr>
              <a:buFont typeface="Courier New" panose="02070309020205020404" pitchFamily="49" charset="0"/>
              <a:buChar char="o"/>
            </a:pPr>
            <a:r>
              <a:rPr lang="el-GR" sz="1600" dirty="0"/>
              <a:t>Υψηλό βαθμό συγκεντρωτισμού</a:t>
            </a:r>
          </a:p>
          <a:p>
            <a:pPr marL="285750" indent="-285750">
              <a:buClr>
                <a:schemeClr val="accent1">
                  <a:lumMod val="75000"/>
                </a:schemeClr>
              </a:buClr>
              <a:buFont typeface="Courier New" panose="02070309020205020404" pitchFamily="49" charset="0"/>
              <a:buChar char="o"/>
            </a:pPr>
            <a:r>
              <a:rPr lang="el-GR" sz="1600" dirty="0"/>
              <a:t>Σύγχυση των στρατηγικών &amp; λειτουργικών στόχων</a:t>
            </a:r>
          </a:p>
          <a:p>
            <a:pPr marL="285750" indent="-285750">
              <a:buClr>
                <a:schemeClr val="accent1">
                  <a:lumMod val="75000"/>
                </a:schemeClr>
              </a:buClr>
              <a:buFont typeface="Courier New" panose="02070309020205020404" pitchFamily="49" charset="0"/>
              <a:buChar char="o"/>
            </a:pPr>
            <a:r>
              <a:rPr lang="el-GR" sz="1600" dirty="0"/>
              <a:t>Εξαιρετικά ευάλωτη στις αντίξοες συγκυρίες &amp; στα κτυπήματα της μοίρας</a:t>
            </a:r>
          </a:p>
        </p:txBody>
      </p:sp>
      <p:pic>
        <p:nvPicPr>
          <p:cNvPr id="19" name="Γραφικό 18" descr="Βέλος: Περιστροφή δεξιά">
            <a:extLst>
              <a:ext uri="{FF2B5EF4-FFF2-40B4-BE49-F238E27FC236}">
                <a16:creationId xmlns:a16="http://schemas.microsoft.com/office/drawing/2014/main" xmlns="" id="{225E3642-45C0-46AF-9D03-8B211B47EE36}"/>
              </a:ext>
            </a:extLst>
          </p:cNvPr>
          <p:cNvPicPr>
            <a:picLocks noChangeAspect="1"/>
          </p:cNvPicPr>
          <p:nvPr/>
        </p:nvPicPr>
        <p:blipFill>
          <a:blip r:embed="rId4">
            <a:extLst>
              <a:ext uri="{96DAC541-7B7A-43D3-8B79-37D633B846F1}">
                <asvg:svgBlip xmlns:asvg="http://schemas.microsoft.com/office/drawing/2016/SVG/main" xmlns="" r:embed="rId5"/>
              </a:ext>
            </a:extLst>
          </a:blip>
          <a:stretch>
            <a:fillRect/>
          </a:stretch>
        </p:blipFill>
        <p:spPr>
          <a:xfrm>
            <a:off x="5744666" y="2130038"/>
            <a:ext cx="611688" cy="611688"/>
          </a:xfrm>
          <a:prstGeom prst="rect">
            <a:avLst/>
          </a:prstGeom>
        </p:spPr>
      </p:pic>
    </p:spTree>
    <p:extLst>
      <p:ext uri="{BB962C8B-B14F-4D97-AF65-F5344CB8AC3E}">
        <p14:creationId xmlns:p14="http://schemas.microsoft.com/office/powerpoint/2010/main" xmlns="" val="130228583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3000"/>
                <a:satMod val="150000"/>
                <a:shade val="98000"/>
                <a:lumMod val="102000"/>
              </a:schemeClr>
            </a:gs>
            <a:gs pos="50000">
              <a:schemeClr val="bg1">
                <a:tint val="98000"/>
                <a:satMod val="130000"/>
                <a:shade val="90000"/>
                <a:lumMod val="103000"/>
              </a:schemeClr>
            </a:gs>
            <a:gs pos="100000">
              <a:schemeClr val="bg1">
                <a:shade val="63000"/>
                <a:satMod val="120000"/>
              </a:schemeClr>
            </a:gs>
          </a:gsLst>
          <a:lin ang="5400000" scaled="0"/>
        </a:gradFill>
        <a:effectLst/>
      </p:bgPr>
    </p:bg>
    <p:spTree>
      <p:nvGrpSpPr>
        <p:cNvPr id="1" name=""/>
        <p:cNvGrpSpPr/>
        <p:nvPr/>
      </p:nvGrpSpPr>
      <p:grpSpPr>
        <a:xfrm>
          <a:off x="0" y="0"/>
          <a:ext cx="0" cy="0"/>
          <a:chOff x="0" y="0"/>
          <a:chExt cx="0" cy="0"/>
        </a:xfrm>
      </p:grpSpPr>
      <p:sp useBgFill="1">
        <p:nvSpPr>
          <p:cNvPr id="20" name="Rectangle 13">
            <a:extLst>
              <a:ext uri="{FF2B5EF4-FFF2-40B4-BE49-F238E27FC236}">
                <a16:creationId xmlns:a16="http://schemas.microsoft.com/office/drawing/2014/main" xmlns="" id="{A2509F26-B5DC-4BA7-B476-4CB044237A2E}"/>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Impact" panose="020B0806030902050204"/>
              <a:ea typeface="+mn-ea"/>
              <a:cs typeface="+mn-cs"/>
            </a:endParaRPr>
          </a:p>
        </p:txBody>
      </p:sp>
      <p:sp>
        <p:nvSpPr>
          <p:cNvPr id="21" name="Rectangle 15">
            <a:extLst>
              <a:ext uri="{FF2B5EF4-FFF2-40B4-BE49-F238E27FC236}">
                <a16:creationId xmlns:a16="http://schemas.microsoft.com/office/drawing/2014/main" xmlns="" id="{DB103EB1-B135-4526-B883-33228FC27FF1}"/>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rot="21480000">
            <a:off x="815340" y="683404"/>
            <a:ext cx="10561320" cy="5404104"/>
          </a:xfrm>
          <a:prstGeom prst="rect">
            <a:avLst/>
          </a:prstGeom>
          <a:solidFill>
            <a:srgbClr val="FFFFFF"/>
          </a:solidFill>
          <a:ln w="3175" cap="sq" cmpd="thinThick">
            <a:solidFill>
              <a:srgbClr val="DDDDDD"/>
            </a:solidFill>
            <a:miter lim="800000"/>
          </a:ln>
          <a:effectLst>
            <a:outerShdw blurRad="2667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Impact" panose="020B0806030902050204"/>
              <a:ea typeface="+mn-ea"/>
              <a:cs typeface="+mn-cs"/>
            </a:endParaRPr>
          </a:p>
        </p:txBody>
      </p:sp>
      <p:pic>
        <p:nvPicPr>
          <p:cNvPr id="4" name="Εικόνα 3">
            <a:extLst>
              <a:ext uri="{FF2B5EF4-FFF2-40B4-BE49-F238E27FC236}">
                <a16:creationId xmlns:a16="http://schemas.microsoft.com/office/drawing/2014/main" xmlns="" id="{E605971F-AD9D-497A-BE2A-5CA8D0D9C56F}"/>
              </a:ext>
            </a:extLst>
          </p:cNvPr>
          <p:cNvPicPr>
            <a:picLocks noChangeAspect="1"/>
          </p:cNvPicPr>
          <p:nvPr/>
        </p:nvPicPr>
        <p:blipFill rotWithShape="1">
          <a:blip r:embed="rId2"/>
          <a:srcRect l="7882" r="7824" b="1"/>
          <a:stretch/>
        </p:blipFill>
        <p:spPr>
          <a:xfrm rot="21480000">
            <a:off x="1137837" y="1003258"/>
            <a:ext cx="9916327" cy="4764396"/>
          </a:xfrm>
          <a:prstGeom prst="rect">
            <a:avLst/>
          </a:prstGeom>
        </p:spPr>
      </p:pic>
      <p:sp>
        <p:nvSpPr>
          <p:cNvPr id="11" name="Ορθογώνιο 10">
            <a:extLst>
              <a:ext uri="{FF2B5EF4-FFF2-40B4-BE49-F238E27FC236}">
                <a16:creationId xmlns:a16="http://schemas.microsoft.com/office/drawing/2014/main" xmlns="" id="{4BA568F9-D44F-4B77-A6E3-908362C998D5}"/>
              </a:ext>
            </a:extLst>
          </p:cNvPr>
          <p:cNvSpPr/>
          <p:nvPr/>
        </p:nvSpPr>
        <p:spPr>
          <a:xfrm rot="21446768">
            <a:off x="3558225" y="4107032"/>
            <a:ext cx="5075548" cy="1015663"/>
          </a:xfrm>
          <a:prstGeom prst="rect">
            <a:avLst/>
          </a:prstGeom>
        </p:spPr>
        <p:txBody>
          <a:bodyPr wrap="square">
            <a:spAutoFit/>
          </a:bodyPr>
          <a:lstStyle/>
          <a:p>
            <a:pPr algn="ctr">
              <a:buClr>
                <a:schemeClr val="accent1">
                  <a:lumMod val="75000"/>
                </a:schemeClr>
              </a:buClr>
            </a:pPr>
            <a:r>
              <a:rPr lang="el-GR" sz="2000" b="1" i="1" dirty="0">
                <a:solidFill>
                  <a:schemeClr val="accent1"/>
                </a:solidFill>
              </a:rPr>
              <a:t>«Μια καρδιακή προσβολή μπορεί κυριολεκτικά να εξαφανίσει τον πρωταρχικό συντονιστικό μηχανισμό της οργάνωσης»</a:t>
            </a:r>
          </a:p>
        </p:txBody>
      </p:sp>
      <p:sp>
        <p:nvSpPr>
          <p:cNvPr id="12" name="Ορθογώνιο 11">
            <a:extLst>
              <a:ext uri="{FF2B5EF4-FFF2-40B4-BE49-F238E27FC236}">
                <a16:creationId xmlns:a16="http://schemas.microsoft.com/office/drawing/2014/main" xmlns="" id="{116A71D1-0D42-4292-AA8F-791CEB1075DC}"/>
              </a:ext>
            </a:extLst>
          </p:cNvPr>
          <p:cNvSpPr/>
          <p:nvPr/>
        </p:nvSpPr>
        <p:spPr>
          <a:xfrm rot="21446768">
            <a:off x="2815298" y="2711549"/>
            <a:ext cx="2512499" cy="523220"/>
          </a:xfrm>
          <a:prstGeom prst="rect">
            <a:avLst/>
          </a:prstGeom>
        </p:spPr>
        <p:txBody>
          <a:bodyPr wrap="square">
            <a:spAutoFit/>
          </a:bodyPr>
          <a:lstStyle/>
          <a:p>
            <a:pPr algn="ctr"/>
            <a:r>
              <a:rPr lang="el-GR" sz="2800" b="1" spc="-100" dirty="0">
                <a:solidFill>
                  <a:schemeClr val="accent1"/>
                </a:solidFill>
                <a:latin typeface="+mj-lt"/>
                <a:ea typeface="+mj-ea"/>
                <a:cs typeface="+mj-cs"/>
              </a:rPr>
              <a:t>Απλή Δομή</a:t>
            </a:r>
          </a:p>
        </p:txBody>
      </p:sp>
    </p:spTree>
    <p:extLst>
      <p:ext uri="{BB962C8B-B14F-4D97-AF65-F5344CB8AC3E}">
        <p14:creationId xmlns:p14="http://schemas.microsoft.com/office/powerpoint/2010/main" xmlns="" val="65606724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ctrTitle"/>
          </p:nvPr>
        </p:nvSpPr>
        <p:spPr>
          <a:xfrm>
            <a:off x="7180779" y="479354"/>
            <a:ext cx="4860290" cy="5522595"/>
          </a:xfrm>
        </p:spPr>
        <p:txBody>
          <a:bodyPr rtlCol="0"/>
          <a:lstStyle/>
          <a:p>
            <a:pPr algn="ctr"/>
            <a:r>
              <a:rPr lang="el-GR" sz="2800" dirty="0"/>
              <a:t>Η Μηχανιστική Γραφειοκρατία</a:t>
            </a:r>
            <a:endParaRPr lang="el-GR" altLang="en-US" sz="2800" dirty="0"/>
          </a:p>
        </p:txBody>
      </p:sp>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43</a:t>
            </a:fld>
            <a:endParaRPr lang="el-GR" dirty="0"/>
          </a:p>
        </p:txBody>
      </p:sp>
      <p:sp>
        <p:nvSpPr>
          <p:cNvPr id="5" name="Θέση υποσέλιδου 4"/>
          <p:cNvSpPr>
            <a:spLocks noGrp="1"/>
          </p:cNvSpPr>
          <p:nvPr>
            <p:ph type="ftr" sz="quarter" idx="12"/>
          </p:nvPr>
        </p:nvSpPr>
        <p:spPr/>
        <p:txBody>
          <a:bodyPr rtlCol="0"/>
          <a:lstStyle/>
          <a:p>
            <a:pPr rtl="0"/>
            <a:r>
              <a:rPr lang="el-GR" dirty="0"/>
              <a:t>Προσθέστε υποσέλιδο</a:t>
            </a:r>
          </a:p>
        </p:txBody>
      </p:sp>
      <p:pic>
        <p:nvPicPr>
          <p:cNvPr id="10" name="Θέση εικόνας 9" descr="Εικόνα παραθύρων κτιρίου"/>
          <p:cNvPicPr>
            <a:picLocks noGrp="1" noChangeAspect="1"/>
          </p:cNvPicPr>
          <p:nvPr>
            <p:ph type="pic" sz="quarter" idx="16"/>
          </p:nvPr>
        </p:nvPicPr>
        <p:blipFill>
          <a:blip r:embed="rId3"/>
          <a:stretch>
            <a:fillRect/>
          </a:stretch>
        </p:blipFill>
        <p:spPr>
          <a:xfrm>
            <a:off x="7460092" y="759605"/>
            <a:ext cx="1872000" cy="1872000"/>
          </a:xfrm>
        </p:spPr>
      </p:pic>
      <p:pic>
        <p:nvPicPr>
          <p:cNvPr id="12" name="Θέση εικόνας 11" descr="Κοντινή εικόνα εσωτερικού υλικού δόμησης"/>
          <p:cNvPicPr>
            <a:picLocks noGrp="1" noChangeAspect="1"/>
          </p:cNvPicPr>
          <p:nvPr>
            <p:ph type="pic" sz="quarter" idx="17"/>
          </p:nvPr>
        </p:nvPicPr>
        <p:blipFill>
          <a:blip r:embed="rId4"/>
          <a:srcRect l="162" r="162"/>
          <a:stretch>
            <a:fillRect/>
          </a:stretch>
        </p:blipFill>
        <p:spPr/>
      </p:pic>
      <p:sp>
        <p:nvSpPr>
          <p:cNvPr id="55" name="TextBox 37"/>
          <p:cNvSpPr txBox="1"/>
          <p:nvPr/>
        </p:nvSpPr>
        <p:spPr>
          <a:xfrm>
            <a:off x="9792957"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13" name="TextBox 37"/>
          <p:cNvSpPr txBox="1"/>
          <p:nvPr/>
        </p:nvSpPr>
        <p:spPr>
          <a:xfrm>
            <a:off x="7636435" y="2646254"/>
            <a:ext cx="1334106" cy="130556"/>
          </a:xfrm>
          <a:prstGeom prst="rect">
            <a:avLst/>
          </a:prstGeom>
          <a:solidFill>
            <a:schemeClr val="bg1"/>
          </a:solidFill>
        </p:spPr>
        <p:txBody>
          <a:bodyPr wrap="square" rtlCol="0">
            <a:spAutoFit/>
          </a:bodyPr>
          <a:lstStyle/>
          <a:p>
            <a:endParaRPr lang="el-GR" sz="800" dirty="0">
              <a:solidFill>
                <a:schemeClr val="bg1"/>
              </a:solidFill>
            </a:endParaRPr>
          </a:p>
        </p:txBody>
      </p:sp>
      <p:sp>
        <p:nvSpPr>
          <p:cNvPr id="14" name="Θέση κειμένου 5"/>
          <p:cNvSpPr txBox="1"/>
          <p:nvPr/>
        </p:nvSpPr>
        <p:spPr>
          <a:xfrm>
            <a:off x="2753617" y="1061988"/>
            <a:ext cx="2268125" cy="360000"/>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b="1" dirty="0"/>
              <a:t>Χαρακτηρίζεται</a:t>
            </a:r>
          </a:p>
        </p:txBody>
      </p:sp>
      <p:sp>
        <p:nvSpPr>
          <p:cNvPr id="20" name="Θέση κειμένου 5"/>
          <p:cNvSpPr txBox="1"/>
          <p:nvPr/>
        </p:nvSpPr>
        <p:spPr>
          <a:xfrm>
            <a:off x="2838273" y="3807131"/>
            <a:ext cx="2183469" cy="360000"/>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b="1" dirty="0"/>
              <a:t>Εμφανίζεται</a:t>
            </a:r>
          </a:p>
        </p:txBody>
      </p:sp>
      <p:sp>
        <p:nvSpPr>
          <p:cNvPr id="26" name="Ορθογώνιο 6" descr="Πλαίσιο επισήμανσης."/>
          <p:cNvSpPr/>
          <p:nvPr/>
        </p:nvSpPr>
        <p:spPr>
          <a:xfrm rot="10800000" flipV="1">
            <a:off x="2599793" y="1458895"/>
            <a:ext cx="2575774" cy="7726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solidFill>
                <a:schemeClr val="bg2">
                  <a:lumMod val="75000"/>
                </a:schemeClr>
              </a:solidFill>
            </a:endParaRPr>
          </a:p>
        </p:txBody>
      </p:sp>
      <p:sp>
        <p:nvSpPr>
          <p:cNvPr id="27" name="Ορθογώνιο 6" descr="Πλαίσιο επισήμανσης."/>
          <p:cNvSpPr/>
          <p:nvPr/>
        </p:nvSpPr>
        <p:spPr>
          <a:xfrm rot="10800000" flipV="1">
            <a:off x="2559134" y="4194151"/>
            <a:ext cx="2575774" cy="7726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solidFill>
                <a:schemeClr val="bg2">
                  <a:lumMod val="75000"/>
                </a:schemeClr>
              </a:solidFill>
            </a:endParaRPr>
          </a:p>
        </p:txBody>
      </p:sp>
      <p:sp>
        <p:nvSpPr>
          <p:cNvPr id="23" name="Text Placeholder 24">
            <a:extLst>
              <a:ext uri="{FF2B5EF4-FFF2-40B4-BE49-F238E27FC236}">
                <a16:creationId xmlns:a16="http://schemas.microsoft.com/office/drawing/2014/main" xmlns="" id="{24CB6E76-7935-4026-9230-58CA2991DA4B}"/>
              </a:ext>
            </a:extLst>
          </p:cNvPr>
          <p:cNvSpPr txBox="1"/>
          <p:nvPr/>
        </p:nvSpPr>
        <p:spPr>
          <a:xfrm>
            <a:off x="2511327" y="1671005"/>
            <a:ext cx="2752703" cy="771525"/>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sz="1600" dirty="0"/>
              <a:t>από την κυριαρχία της τεχνοδομής (τυποποίηση της εργασιακής διαδικασίας)</a:t>
            </a:r>
          </a:p>
        </p:txBody>
      </p:sp>
      <p:sp>
        <p:nvSpPr>
          <p:cNvPr id="28" name="Text Placeholder 24">
            <a:extLst>
              <a:ext uri="{FF2B5EF4-FFF2-40B4-BE49-F238E27FC236}">
                <a16:creationId xmlns:a16="http://schemas.microsoft.com/office/drawing/2014/main" xmlns="" id="{248323C7-008F-4CC8-A4FD-E0E2826E1F8B}"/>
              </a:ext>
            </a:extLst>
          </p:cNvPr>
          <p:cNvSpPr txBox="1"/>
          <p:nvPr/>
        </p:nvSpPr>
        <p:spPr>
          <a:xfrm>
            <a:off x="2413175" y="4420157"/>
            <a:ext cx="2867691" cy="771525"/>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sz="1600" dirty="0"/>
              <a:t>σε μεγάλου μεγέθους οργανώσεις με μαζική παραγωγή, οι οποίες λειτουργούν σε απλό &amp; σταθερό περιβάλλον</a:t>
            </a:r>
          </a:p>
          <a:p>
            <a:pPr algn="ctr"/>
            <a:endParaRPr lang="el-GR" sz="1600" dirty="0"/>
          </a:p>
        </p:txBody>
      </p:sp>
      <p:pic>
        <p:nvPicPr>
          <p:cNvPr id="22" name="Picture 2" descr="Î£ÏÎµÏÎ¹ÎºÎ® ÎµÎ¹ÎºÏÎ½Î±">
            <a:extLst>
              <a:ext uri="{FF2B5EF4-FFF2-40B4-BE49-F238E27FC236}">
                <a16:creationId xmlns:a16="http://schemas.microsoft.com/office/drawing/2014/main" xmlns="" id="{010694A4-FBC9-441D-9CCA-7F237743188E}"/>
              </a:ext>
            </a:extLst>
          </p:cNvPr>
          <p:cNvPicPr>
            <a:picLocks noChangeAspect="1" noChangeArrowheads="1"/>
          </p:cNvPicPr>
          <p:nvPr/>
        </p:nvPicPr>
        <p:blipFill>
          <a:blip r:embed="rId5">
            <a:grayscl/>
            <a:extLst>
              <a:ext uri="{28A0092B-C50C-407E-A947-70E740481C1C}">
                <a14:useLocalDpi xmlns:a14="http://schemas.microsoft.com/office/drawing/2010/main" xmlns="" val="0"/>
              </a:ext>
            </a:extLst>
          </a:blip>
          <a:srcRect/>
          <a:stretch>
            <a:fillRect/>
          </a:stretch>
        </p:blipFill>
        <p:spPr bwMode="auto">
          <a:xfrm>
            <a:off x="7417633" y="679357"/>
            <a:ext cx="4381885" cy="2447978"/>
          </a:xfrm>
          <a:prstGeom prst="rect">
            <a:avLst/>
          </a:prstGeom>
          <a:noFill/>
          <a:extLst>
            <a:ext uri="{909E8E84-426E-40DD-AFC4-6F175D3DCCD1}">
              <a14:hiddenFill xmlns:a14="http://schemas.microsoft.com/office/drawing/2010/main" xmlns="">
                <a:solidFill>
                  <a:srgbClr val="FFFFFF"/>
                </a:solidFill>
              </a14:hiddenFill>
            </a:ext>
          </a:extLst>
        </p:spPr>
      </p:pic>
      <p:pic>
        <p:nvPicPr>
          <p:cNvPr id="8" name="Γραφικό 7" descr="Πόλη">
            <a:extLst>
              <a:ext uri="{FF2B5EF4-FFF2-40B4-BE49-F238E27FC236}">
                <a16:creationId xmlns:a16="http://schemas.microsoft.com/office/drawing/2014/main" xmlns="" id="{8A1DF873-314A-469A-B7BD-04C2A9C9F143}"/>
              </a:ext>
            </a:extLst>
          </p:cNvPr>
          <p:cNvPicPr>
            <a:picLocks noChangeAspect="1"/>
          </p:cNvPicPr>
          <p:nvPr/>
        </p:nvPicPr>
        <p:blipFill>
          <a:blip r:embed="rId6">
            <a:extLst>
              <a:ext uri="{96DAC541-7B7A-43D3-8B79-37D633B846F1}">
                <asvg:svgBlip xmlns:asvg="http://schemas.microsoft.com/office/drawing/2016/SVG/main" xmlns="" r:embed="rId7"/>
              </a:ext>
            </a:extLst>
          </a:blip>
          <a:stretch>
            <a:fillRect/>
          </a:stretch>
        </p:blipFill>
        <p:spPr>
          <a:xfrm>
            <a:off x="2261760" y="3429000"/>
            <a:ext cx="771525" cy="771525"/>
          </a:xfrm>
          <a:prstGeom prst="rect">
            <a:avLst/>
          </a:prstGeom>
        </p:spPr>
      </p:pic>
      <p:pic>
        <p:nvPicPr>
          <p:cNvPr id="15" name="Γραφικό 14" descr="Ημερήσιο ημερολόγιο">
            <a:extLst>
              <a:ext uri="{FF2B5EF4-FFF2-40B4-BE49-F238E27FC236}">
                <a16:creationId xmlns:a16="http://schemas.microsoft.com/office/drawing/2014/main" xmlns="" id="{1E75B98C-D2C8-4872-81AD-627EFBA18079}"/>
              </a:ext>
            </a:extLst>
          </p:cNvPr>
          <p:cNvPicPr>
            <a:picLocks noChangeAspect="1"/>
          </p:cNvPicPr>
          <p:nvPr/>
        </p:nvPicPr>
        <p:blipFill>
          <a:blip r:embed="rId8">
            <a:extLst>
              <a:ext uri="{96DAC541-7B7A-43D3-8B79-37D633B846F1}">
                <asvg:svgBlip xmlns:asvg="http://schemas.microsoft.com/office/drawing/2016/SVG/main" xmlns="" r:embed="rId9"/>
              </a:ext>
            </a:extLst>
          </a:blip>
          <a:stretch>
            <a:fillRect/>
          </a:stretch>
        </p:blipFill>
        <p:spPr>
          <a:xfrm>
            <a:off x="2231696" y="676225"/>
            <a:ext cx="771525" cy="771525"/>
          </a:xfrm>
          <a:prstGeom prst="rect">
            <a:avLst/>
          </a:prstGeom>
        </p:spPr>
      </p:pic>
    </p:spTree>
    <p:extLst>
      <p:ext uri="{BB962C8B-B14F-4D97-AF65-F5344CB8AC3E}">
        <p14:creationId xmlns:p14="http://schemas.microsoft.com/office/powerpoint/2010/main" xmlns="" val="408892571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Τίτλος 1"/>
          <p:cNvSpPr>
            <a:spLocks noGrp="1"/>
          </p:cNvSpPr>
          <p:nvPr>
            <p:ph type="title"/>
          </p:nvPr>
        </p:nvSpPr>
        <p:spPr>
          <a:xfrm>
            <a:off x="882868" y="497029"/>
            <a:ext cx="10426261" cy="432000"/>
          </a:xfrm>
        </p:spPr>
        <p:txBody>
          <a:bodyPr rtlCol="0"/>
          <a:lstStyle/>
          <a:p>
            <a:pPr algn="ctr"/>
            <a:r>
              <a:rPr lang="el-GR" sz="2800" dirty="0"/>
              <a:t>Παραδείγματα Μηχανιστικής Γραφειοκρατίας</a:t>
            </a:r>
            <a:endParaRPr lang="el-GR" sz="2800" b="1" dirty="0"/>
          </a:p>
        </p:txBody>
      </p:sp>
      <p:sp>
        <p:nvSpPr>
          <p:cNvPr id="3" name="Θέση υποσέλιδου 2"/>
          <p:cNvSpPr>
            <a:spLocks noGrp="1"/>
          </p:cNvSpPr>
          <p:nvPr>
            <p:ph type="ftr" sz="quarter" idx="10"/>
          </p:nvPr>
        </p:nvSpPr>
        <p:spPr/>
        <p:txBody>
          <a:bodyPr rtlCol="0"/>
          <a:lstStyle/>
          <a:p>
            <a:pPr rtl="0"/>
            <a:r>
              <a:rPr lang="el-GR" dirty="0"/>
              <a:t>Προσθέστε υποσέλιδο</a:t>
            </a:r>
          </a:p>
        </p:txBody>
      </p:sp>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44</a:t>
            </a:fld>
            <a:endParaRPr lang="el-GR" dirty="0"/>
          </a:p>
        </p:txBody>
      </p:sp>
      <p:sp>
        <p:nvSpPr>
          <p:cNvPr id="7" name="Θέση κειμένου 6"/>
          <p:cNvSpPr>
            <a:spLocks noGrp="1"/>
          </p:cNvSpPr>
          <p:nvPr>
            <p:ph type="body" sz="quarter" idx="17"/>
          </p:nvPr>
        </p:nvSpPr>
        <p:spPr>
          <a:xfrm>
            <a:off x="3150062" y="4111798"/>
            <a:ext cx="1244438" cy="360000"/>
          </a:xfrm>
        </p:spPr>
        <p:txBody>
          <a:bodyPr rtlCol="0"/>
          <a:lstStyle/>
          <a:p>
            <a:r>
              <a:rPr lang="el-GR" dirty="0"/>
              <a:t>Αυτοκινητοβιομηχανία</a:t>
            </a:r>
          </a:p>
        </p:txBody>
      </p:sp>
      <p:sp>
        <p:nvSpPr>
          <p:cNvPr id="9" name="Θέση κειμένου 8"/>
          <p:cNvSpPr>
            <a:spLocks noGrp="1"/>
          </p:cNvSpPr>
          <p:nvPr>
            <p:ph type="body" sz="quarter" idx="18"/>
          </p:nvPr>
        </p:nvSpPr>
        <p:spPr>
          <a:xfrm>
            <a:off x="5111750" y="4111798"/>
            <a:ext cx="1979930" cy="587342"/>
          </a:xfrm>
        </p:spPr>
        <p:txBody>
          <a:bodyPr vert="horz" lIns="0" tIns="0" rIns="0" bIns="0" rtlCol="0">
            <a:noAutofit/>
          </a:bodyPr>
          <a:lstStyle/>
          <a:p>
            <a:pPr>
              <a:buFont typeface="Arial" panose="020B0604020202020204" pitchFamily="34" charset="0"/>
            </a:pPr>
            <a:r>
              <a:rPr lang="el-GR" sz="1800" dirty="0">
                <a:latin typeface="+mj-lt"/>
              </a:rPr>
              <a:t>Σιδηρόδρομοι</a:t>
            </a:r>
          </a:p>
        </p:txBody>
      </p:sp>
      <p:pic>
        <p:nvPicPr>
          <p:cNvPr id="36" name="Θέση εικόνας 25" descr="Κοντινή εικόνα εσωτερικού υλικού δόμησης"/>
          <p:cNvPicPr>
            <a:picLocks noGrp="1" noChangeAspect="1"/>
          </p:cNvPicPr>
          <p:nvPr>
            <p:ph type="pic" sz="quarter" idx="41"/>
          </p:nvPr>
        </p:nvPicPr>
        <p:blipFill>
          <a:blip r:embed="rId3"/>
          <a:srcRect/>
          <a:stretch>
            <a:fillRect/>
          </a:stretch>
        </p:blipFill>
        <p:spPr>
          <a:xfrm>
            <a:off x="683800" y="2123155"/>
            <a:ext cx="1476000" cy="1476000"/>
          </a:xfrm>
        </p:spPr>
      </p:pic>
      <p:pic>
        <p:nvPicPr>
          <p:cNvPr id="30" name="Θέση εικόνας 29" descr="γωνιακή προβολή ουρανοξύστη από το έδαφος"/>
          <p:cNvPicPr>
            <a:picLocks noGrp="1" noChangeAspect="1"/>
          </p:cNvPicPr>
          <p:nvPr>
            <p:ph type="pic" sz="quarter" idx="43"/>
          </p:nvPr>
        </p:nvPicPr>
        <p:blipFill>
          <a:blip r:embed="rId4"/>
          <a:srcRect/>
          <a:stretch>
            <a:fillRect/>
          </a:stretch>
        </p:blipFill>
        <p:spPr>
          <a:xfrm>
            <a:off x="3034281" y="2151769"/>
            <a:ext cx="1476000" cy="1476000"/>
          </a:xfrm>
        </p:spPr>
      </p:pic>
      <p:pic>
        <p:nvPicPr>
          <p:cNvPr id="32" name="Θέση εικόνας 31" descr="εναέρια προβολή δικτύου αυτοκινητοδρόμων σε μεγάλη πόλη"/>
          <p:cNvPicPr>
            <a:picLocks noGrp="1" noChangeAspect="1"/>
          </p:cNvPicPr>
          <p:nvPr>
            <p:ph type="pic" sz="quarter" idx="44"/>
          </p:nvPr>
        </p:nvPicPr>
        <p:blipFill>
          <a:blip r:embed="rId5"/>
          <a:srcRect/>
          <a:stretch>
            <a:fillRect/>
          </a:stretch>
        </p:blipFill>
        <p:spPr>
          <a:xfrm>
            <a:off x="7703950" y="2123155"/>
            <a:ext cx="1476000" cy="1476000"/>
          </a:xfrm>
        </p:spPr>
      </p:pic>
      <p:pic>
        <p:nvPicPr>
          <p:cNvPr id="44" name="Θέση εικόνας 33" descr="εικόνα ουρανοξύστη διαμερισμάτων"/>
          <p:cNvPicPr>
            <a:picLocks noGrp="1" noChangeAspect="1"/>
          </p:cNvPicPr>
          <p:nvPr>
            <p:ph type="pic" sz="quarter" idx="45"/>
          </p:nvPr>
        </p:nvPicPr>
        <p:blipFill>
          <a:blip r:embed="rId6"/>
          <a:srcRect/>
          <a:stretch>
            <a:fillRect/>
          </a:stretch>
        </p:blipFill>
        <p:spPr>
          <a:xfrm>
            <a:off x="10044000" y="2123155"/>
            <a:ext cx="1476000" cy="1476000"/>
          </a:xfrm>
        </p:spPr>
      </p:pic>
      <p:sp>
        <p:nvSpPr>
          <p:cNvPr id="11" name="Θέση κειμένου 10"/>
          <p:cNvSpPr>
            <a:spLocks noGrp="1"/>
          </p:cNvSpPr>
          <p:nvPr>
            <p:ph type="body" sz="quarter" idx="32"/>
          </p:nvPr>
        </p:nvSpPr>
        <p:spPr>
          <a:xfrm>
            <a:off x="7460567" y="4097201"/>
            <a:ext cx="1962765" cy="360000"/>
          </a:xfrm>
        </p:spPr>
        <p:txBody>
          <a:bodyPr vert="horz" lIns="0" tIns="0" rIns="0" bIns="0" rtlCol="0">
            <a:noAutofit/>
          </a:bodyPr>
          <a:lstStyle/>
          <a:p>
            <a:pPr algn="ctr">
              <a:buFont typeface="Arial" panose="020B0604020202020204" pitchFamily="34" charset="0"/>
            </a:pPr>
            <a:r>
              <a:rPr lang="el-GR" dirty="0">
                <a:latin typeface="+mj-lt"/>
              </a:rPr>
              <a:t>Αλυσίδες Γρήγορου Φαγητού</a:t>
            </a:r>
          </a:p>
          <a:p>
            <a:pPr algn="ctr">
              <a:buFont typeface="Arial" panose="020B0604020202020204" pitchFamily="34" charset="0"/>
            </a:pPr>
            <a:endParaRPr lang="el-GR" dirty="0">
              <a:latin typeface="+mj-lt"/>
            </a:endParaRPr>
          </a:p>
        </p:txBody>
      </p:sp>
      <p:pic>
        <p:nvPicPr>
          <p:cNvPr id="45" name="Γραφικό 44" descr="Φοίνικας"/>
          <p:cNvPicPr>
            <a:picLocks noChangeAspect="1"/>
          </p:cNvPicPr>
          <p:nvPr/>
        </p:nvPicPr>
        <p:blipFill>
          <a:blip r:embed="rId7"/>
          <a:stretch>
            <a:fillRect/>
          </a:stretch>
        </p:blipFill>
        <p:spPr>
          <a:xfrm>
            <a:off x="9834373" y="863355"/>
            <a:ext cx="755703" cy="755703"/>
          </a:xfrm>
          <a:prstGeom prst="rect">
            <a:avLst/>
          </a:prstGeom>
        </p:spPr>
      </p:pic>
      <p:sp>
        <p:nvSpPr>
          <p:cNvPr id="55" name="TextBox 37"/>
          <p:cNvSpPr txBox="1"/>
          <p:nvPr/>
        </p:nvSpPr>
        <p:spPr>
          <a:xfrm>
            <a:off x="9678437" y="6073017"/>
            <a:ext cx="1571673"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37" name="Θέση κειμένου 6"/>
          <p:cNvSpPr txBox="1"/>
          <p:nvPr/>
        </p:nvSpPr>
        <p:spPr>
          <a:xfrm>
            <a:off x="454591" y="4097201"/>
            <a:ext cx="1980000" cy="360000"/>
          </a:xfrm>
          <a:prstGeom prst="rect">
            <a:avLst/>
          </a:prstGeom>
        </p:spPr>
        <p:txBody>
          <a:bodyPr vert="horz" lIns="0" tIns="0" rIns="0" bIns="0" rtlCol="0">
            <a:noAutofit/>
          </a:bodyPr>
          <a:lstStyle>
            <a:lvl1pPr marL="0" indent="0" algn="ctr" defTabSz="914400" rtl="0" eaLnBrk="1" latinLnBrk="0" hangingPunct="1">
              <a:lnSpc>
                <a:spcPct val="90000"/>
              </a:lnSpc>
              <a:spcBef>
                <a:spcPts val="1000"/>
              </a:spcBef>
              <a:buClr>
                <a:schemeClr val="accent1"/>
              </a:buClr>
              <a:buFont typeface="Arial" panose="020B0604020202020204" pitchFamily="34" charset="0"/>
              <a:buNone/>
              <a:defRPr sz="1800" kern="1200">
                <a:solidFill>
                  <a:schemeClr val="tx1">
                    <a:lumMod val="75000"/>
                    <a:lumOff val="25000"/>
                  </a:schemeClr>
                </a:solidFill>
                <a:latin typeface="+mj-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l-GR" dirty="0"/>
              <a:t>Χαλυβουργία</a:t>
            </a:r>
          </a:p>
        </p:txBody>
      </p:sp>
      <p:sp>
        <p:nvSpPr>
          <p:cNvPr id="46" name="Θέση κειμένου 10"/>
          <p:cNvSpPr txBox="1"/>
          <p:nvPr/>
        </p:nvSpPr>
        <p:spPr>
          <a:xfrm>
            <a:off x="9902277" y="4097201"/>
            <a:ext cx="1832061" cy="360000"/>
          </a:xfrm>
          <a:prstGeom prst="rect">
            <a:avLst/>
          </a:prstGeom>
        </p:spPr>
        <p:txBody>
          <a:bodyPr vert="horz" lIns="0" tIns="0" rIns="0" bIns="0" rtlCol="0">
            <a:noAutofit/>
          </a:bodyPr>
          <a:lstStyle>
            <a:lvl1pPr indent="0" algn="ctr">
              <a:lnSpc>
                <a:spcPct val="90000"/>
              </a:lnSpc>
              <a:spcBef>
                <a:spcPts val="1000"/>
              </a:spcBef>
              <a:buClr>
                <a:schemeClr val="accent1"/>
              </a:buClr>
              <a:buFont typeface="Arial" panose="020B0604020202020204" pitchFamily="34" charset="0"/>
              <a:buNone/>
              <a:defRPr>
                <a:solidFill>
                  <a:schemeClr val="tx1">
                    <a:lumMod val="75000"/>
                    <a:lumOff val="25000"/>
                  </a:schemeClr>
                </a:solidFill>
                <a:latin typeface="+mj-lt"/>
              </a:defRPr>
            </a:lvl1pPr>
            <a:lvl2pPr marL="266700" indent="0">
              <a:lnSpc>
                <a:spcPct val="90000"/>
              </a:lnSpc>
              <a:spcBef>
                <a:spcPts val="500"/>
              </a:spcBef>
              <a:buClr>
                <a:schemeClr val="accent1"/>
              </a:buClr>
              <a:buFont typeface="Arial" panose="020B0604020202020204" pitchFamily="34" charset="0"/>
              <a:buNone/>
              <a:defRPr sz="1600">
                <a:solidFill>
                  <a:schemeClr val="tx1">
                    <a:lumMod val="75000"/>
                    <a:lumOff val="25000"/>
                  </a:schemeClr>
                </a:solidFill>
              </a:defRPr>
            </a:lvl2pPr>
            <a:lvl3pPr marL="542925" indent="0">
              <a:lnSpc>
                <a:spcPct val="90000"/>
              </a:lnSpc>
              <a:spcBef>
                <a:spcPts val="500"/>
              </a:spcBef>
              <a:buClr>
                <a:schemeClr val="accent1"/>
              </a:buClr>
              <a:buFont typeface="Wingdings" panose="05000000000000000000" pitchFamily="2" charset="2"/>
              <a:buNone/>
              <a:defRPr sz="1400">
                <a:solidFill>
                  <a:schemeClr val="tx1">
                    <a:lumMod val="75000"/>
                    <a:lumOff val="25000"/>
                  </a:schemeClr>
                </a:solidFill>
              </a:defRPr>
            </a:lvl3pPr>
            <a:lvl4pPr marL="809625" indent="0">
              <a:lnSpc>
                <a:spcPct val="90000"/>
              </a:lnSpc>
              <a:spcBef>
                <a:spcPts val="500"/>
              </a:spcBef>
              <a:buClr>
                <a:schemeClr val="accent1"/>
              </a:buClr>
              <a:buFont typeface="Wingdings" panose="05000000000000000000" pitchFamily="2" charset="2"/>
              <a:buNone/>
              <a:defRPr sz="1400">
                <a:solidFill>
                  <a:schemeClr val="tx1">
                    <a:lumMod val="75000"/>
                    <a:lumOff val="25000"/>
                  </a:schemeClr>
                </a:solidFill>
              </a:defRPr>
            </a:lvl4pPr>
            <a:lvl5pPr marL="1076325" indent="0">
              <a:lnSpc>
                <a:spcPct val="90000"/>
              </a:lnSpc>
              <a:spcBef>
                <a:spcPts val="500"/>
              </a:spcBef>
              <a:buClr>
                <a:schemeClr val="accent1"/>
              </a:buClr>
              <a:buFont typeface="Wingdings" panose="05000000000000000000" pitchFamily="2" charset="2"/>
              <a:buNone/>
              <a:defRPr sz="1400">
                <a:solidFill>
                  <a:schemeClr val="tx1">
                    <a:lumMod val="75000"/>
                    <a:lumOff val="25000"/>
                  </a:schemeClr>
                </a:solidFill>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l-GR" dirty="0"/>
              <a:t>Ξενοδοχειακός Τομέας</a:t>
            </a:r>
          </a:p>
        </p:txBody>
      </p:sp>
      <p:pic>
        <p:nvPicPr>
          <p:cNvPr id="24" name="Picture 6" descr="Î£ÏÎµÏÎ¹ÎºÎ® ÎµÎ¹ÎºÏÎ½Î±">
            <a:extLst>
              <a:ext uri="{FF2B5EF4-FFF2-40B4-BE49-F238E27FC236}">
                <a16:creationId xmlns:a16="http://schemas.microsoft.com/office/drawing/2014/main" xmlns="" id="{C5885A75-D3C8-4C53-A651-C05CC72EB0F5}"/>
              </a:ext>
            </a:extLst>
          </p:cNvPr>
          <p:cNvPicPr>
            <a:picLocks noChangeAspect="1" noChangeArrowheads="1"/>
          </p:cNvPicPr>
          <p:nvPr/>
        </p:nvPicPr>
        <p:blipFill>
          <a:blip r:embed="rId8">
            <a:extLst>
              <a:ext uri="{28A0092B-C50C-407E-A947-70E740481C1C}">
                <a14:useLocalDpi xmlns:a14="http://schemas.microsoft.com/office/drawing/2010/main" xmlns="" val="0"/>
              </a:ext>
            </a:extLst>
          </a:blip>
          <a:srcRect/>
          <a:stretch>
            <a:fillRect/>
          </a:stretch>
        </p:blipFill>
        <p:spPr bwMode="auto">
          <a:xfrm>
            <a:off x="5385645" y="2161479"/>
            <a:ext cx="1468593" cy="1476000"/>
          </a:xfrm>
          <a:prstGeom prst="rect">
            <a:avLst/>
          </a:prstGeom>
          <a:noFill/>
          <a:extLst>
            <a:ext uri="{909E8E84-426E-40DD-AFC4-6F175D3DCCD1}">
              <a14:hiddenFill xmlns:a14="http://schemas.microsoft.com/office/drawing/2010/main" xmlns="">
                <a:solidFill>
                  <a:srgbClr val="FFFFFF"/>
                </a:solidFill>
              </a14:hiddenFill>
            </a:ext>
          </a:extLst>
        </p:spPr>
      </p:pic>
      <p:pic>
        <p:nvPicPr>
          <p:cNvPr id="5" name="Γραφικό 4" descr="Αυτοκίνητο">
            <a:extLst>
              <a:ext uri="{FF2B5EF4-FFF2-40B4-BE49-F238E27FC236}">
                <a16:creationId xmlns:a16="http://schemas.microsoft.com/office/drawing/2014/main" xmlns="" id="{19659CE6-BA1A-4002-B140-33C4214FF1DE}"/>
              </a:ext>
            </a:extLst>
          </p:cNvPr>
          <p:cNvPicPr>
            <a:picLocks noChangeAspect="1"/>
          </p:cNvPicPr>
          <p:nvPr/>
        </p:nvPicPr>
        <p:blipFill>
          <a:blip r:embed="rId9">
            <a:extLst>
              <a:ext uri="{96DAC541-7B7A-43D3-8B79-37D633B846F1}">
                <asvg:svgBlip xmlns:asvg="http://schemas.microsoft.com/office/drawing/2016/SVG/main" xmlns="" r:embed="rId10"/>
              </a:ext>
            </a:extLst>
          </a:blip>
          <a:stretch>
            <a:fillRect/>
          </a:stretch>
        </p:blipFill>
        <p:spPr>
          <a:xfrm>
            <a:off x="3315081" y="2422713"/>
            <a:ext cx="914400" cy="914400"/>
          </a:xfrm>
          <a:prstGeom prst="rect">
            <a:avLst/>
          </a:prstGeom>
        </p:spPr>
      </p:pic>
      <p:pic>
        <p:nvPicPr>
          <p:cNvPr id="10" name="Γραφικό 9" descr="Τρένο">
            <a:extLst>
              <a:ext uri="{FF2B5EF4-FFF2-40B4-BE49-F238E27FC236}">
                <a16:creationId xmlns:a16="http://schemas.microsoft.com/office/drawing/2014/main" xmlns="" id="{670957B9-8D48-43D4-8551-C5EB205AB353}"/>
              </a:ext>
            </a:extLst>
          </p:cNvPr>
          <p:cNvPicPr>
            <a:picLocks noChangeAspect="1"/>
          </p:cNvPicPr>
          <p:nvPr/>
        </p:nvPicPr>
        <p:blipFill>
          <a:blip r:embed="rId11">
            <a:extLst>
              <a:ext uri="{96DAC541-7B7A-43D3-8B79-37D633B846F1}">
                <asvg:svgBlip xmlns:asvg="http://schemas.microsoft.com/office/drawing/2016/SVG/main" xmlns="" r:embed="rId12"/>
              </a:ext>
            </a:extLst>
          </a:blip>
          <a:stretch>
            <a:fillRect/>
          </a:stretch>
        </p:blipFill>
        <p:spPr>
          <a:xfrm>
            <a:off x="5638798" y="2422713"/>
            <a:ext cx="914400" cy="914400"/>
          </a:xfrm>
          <a:prstGeom prst="rect">
            <a:avLst/>
          </a:prstGeom>
        </p:spPr>
      </p:pic>
      <p:pic>
        <p:nvPicPr>
          <p:cNvPr id="14" name="Γραφικό 13" descr="Κρεβάτι">
            <a:extLst>
              <a:ext uri="{FF2B5EF4-FFF2-40B4-BE49-F238E27FC236}">
                <a16:creationId xmlns:a16="http://schemas.microsoft.com/office/drawing/2014/main" xmlns="" id="{C3A817DE-F3B5-4B7D-8982-1607D9DCE55F}"/>
              </a:ext>
            </a:extLst>
          </p:cNvPr>
          <p:cNvPicPr>
            <a:picLocks noChangeAspect="1"/>
          </p:cNvPicPr>
          <p:nvPr/>
        </p:nvPicPr>
        <p:blipFill>
          <a:blip r:embed="rId13">
            <a:extLst>
              <a:ext uri="{96DAC541-7B7A-43D3-8B79-37D633B846F1}">
                <asvg:svgBlip xmlns:asvg="http://schemas.microsoft.com/office/drawing/2016/SVG/main" xmlns="" r:embed="rId14"/>
              </a:ext>
            </a:extLst>
          </a:blip>
          <a:stretch>
            <a:fillRect/>
          </a:stretch>
        </p:blipFill>
        <p:spPr>
          <a:xfrm>
            <a:off x="10464273" y="2432569"/>
            <a:ext cx="914400" cy="914400"/>
          </a:xfrm>
          <a:prstGeom prst="rect">
            <a:avLst/>
          </a:prstGeom>
        </p:spPr>
      </p:pic>
      <p:pic>
        <p:nvPicPr>
          <p:cNvPr id="16" name="Γραφικό 15" descr="Μπέργκερ και ποτό">
            <a:extLst>
              <a:ext uri="{FF2B5EF4-FFF2-40B4-BE49-F238E27FC236}">
                <a16:creationId xmlns:a16="http://schemas.microsoft.com/office/drawing/2014/main" xmlns="" id="{B0389870-C634-4A47-8495-05541B8064F7}"/>
              </a:ext>
            </a:extLst>
          </p:cNvPr>
          <p:cNvPicPr>
            <a:picLocks noChangeAspect="1"/>
          </p:cNvPicPr>
          <p:nvPr/>
        </p:nvPicPr>
        <p:blipFill>
          <a:blip r:embed="rId15">
            <a:extLst>
              <a:ext uri="{96DAC541-7B7A-43D3-8B79-37D633B846F1}">
                <asvg:svgBlip xmlns:asvg="http://schemas.microsoft.com/office/drawing/2016/SVG/main" xmlns="" r:embed="rId16"/>
              </a:ext>
            </a:extLst>
          </a:blip>
          <a:stretch>
            <a:fillRect/>
          </a:stretch>
        </p:blipFill>
        <p:spPr>
          <a:xfrm>
            <a:off x="7984749" y="2403955"/>
            <a:ext cx="914400" cy="914400"/>
          </a:xfrm>
          <a:prstGeom prst="rect">
            <a:avLst/>
          </a:prstGeom>
        </p:spPr>
      </p:pic>
      <p:pic>
        <p:nvPicPr>
          <p:cNvPr id="19" name="Γραφικό 18" descr="Κομπρεσέρ">
            <a:extLst>
              <a:ext uri="{FF2B5EF4-FFF2-40B4-BE49-F238E27FC236}">
                <a16:creationId xmlns:a16="http://schemas.microsoft.com/office/drawing/2014/main" xmlns="" id="{B4CEF44C-AC8F-4BD8-8259-A31DBE801D85}"/>
              </a:ext>
            </a:extLst>
          </p:cNvPr>
          <p:cNvPicPr>
            <a:picLocks noChangeAspect="1"/>
          </p:cNvPicPr>
          <p:nvPr/>
        </p:nvPicPr>
        <p:blipFill>
          <a:blip r:embed="rId17">
            <a:extLst>
              <a:ext uri="{96DAC541-7B7A-43D3-8B79-37D633B846F1}">
                <asvg:svgBlip xmlns:asvg="http://schemas.microsoft.com/office/drawing/2016/SVG/main" xmlns="" r:embed="rId18"/>
              </a:ext>
            </a:extLst>
          </a:blip>
          <a:stretch>
            <a:fillRect/>
          </a:stretch>
        </p:blipFill>
        <p:spPr>
          <a:xfrm>
            <a:off x="964600" y="2544970"/>
            <a:ext cx="914400" cy="914400"/>
          </a:xfrm>
          <a:prstGeom prst="rect">
            <a:avLst/>
          </a:prstGeom>
        </p:spPr>
      </p:pic>
    </p:spTree>
    <p:extLst>
      <p:ext uri="{BB962C8B-B14F-4D97-AF65-F5344CB8AC3E}">
        <p14:creationId xmlns:p14="http://schemas.microsoft.com/office/powerpoint/2010/main" xmlns="" val="294350328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Θέση υποσέλιδου 2"/>
          <p:cNvSpPr>
            <a:spLocks noGrp="1"/>
          </p:cNvSpPr>
          <p:nvPr>
            <p:ph type="ftr" sz="quarter" idx="10"/>
          </p:nvPr>
        </p:nvSpPr>
        <p:spPr/>
        <p:txBody>
          <a:bodyPr rtlCol="0"/>
          <a:lstStyle/>
          <a:p>
            <a:pPr rtl="0"/>
            <a:r>
              <a:rPr lang="el-GR" dirty="0"/>
              <a:t>Προσθέστε υποσέλιδο</a:t>
            </a:r>
          </a:p>
        </p:txBody>
      </p:sp>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45</a:t>
            </a:fld>
            <a:endParaRPr lang="el-GR" dirty="0"/>
          </a:p>
        </p:txBody>
      </p:sp>
      <p:sp>
        <p:nvSpPr>
          <p:cNvPr id="14" name="Θέση κειμένου 13"/>
          <p:cNvSpPr>
            <a:spLocks noGrp="1"/>
          </p:cNvSpPr>
          <p:nvPr>
            <p:ph type="body" sz="quarter" idx="32"/>
          </p:nvPr>
        </p:nvSpPr>
        <p:spPr>
          <a:xfrm>
            <a:off x="2744144" y="1795917"/>
            <a:ext cx="1980000" cy="1761039"/>
          </a:xfrm>
        </p:spPr>
        <p:txBody>
          <a:bodyPr rtlCol="0"/>
          <a:lstStyle/>
          <a:p>
            <a:pPr algn="ctr"/>
            <a:r>
              <a:rPr lang="el-GR" sz="1600" dirty="0"/>
              <a:t>Δεδομένου ότι οι </a:t>
            </a:r>
            <a:r>
              <a:rPr lang="el-GR" sz="1600" b="1" dirty="0"/>
              <a:t>διαδικασίες</a:t>
            </a:r>
            <a:r>
              <a:rPr lang="el-GR" sz="1600" dirty="0"/>
              <a:t> στον λειτουργικό πυρήνα είναι </a:t>
            </a:r>
            <a:r>
              <a:rPr lang="el-GR" sz="1600" b="1" dirty="0"/>
              <a:t>έντονα τυποποιημένες </a:t>
            </a:r>
            <a:r>
              <a:rPr lang="el-GR" sz="1600" dirty="0"/>
              <a:t>&amp; επαναλαμβανόμενες, λόγω της φύσης των προς εκτέλεση έργων</a:t>
            </a:r>
          </a:p>
        </p:txBody>
      </p:sp>
      <p:sp>
        <p:nvSpPr>
          <p:cNvPr id="22" name="Θέση κειμένου 13"/>
          <p:cNvSpPr txBox="1"/>
          <p:nvPr/>
        </p:nvSpPr>
        <p:spPr>
          <a:xfrm>
            <a:off x="5178071" y="1795916"/>
            <a:ext cx="1831089" cy="1761039"/>
          </a:xfrm>
          <a:prstGeom prst="rect">
            <a:avLst/>
          </a:prstGeom>
        </p:spPr>
        <p:txBody>
          <a:bodyPr vert="horz" lIns="0" tIns="0" rIns="0" bIns="0" rtlCol="0">
            <a:noAutofit/>
          </a:bodyPr>
          <a:lstStyle>
            <a:lvl1pPr indent="0" algn="ctr">
              <a:lnSpc>
                <a:spcPct val="90000"/>
              </a:lnSpc>
              <a:spcBef>
                <a:spcPts val="1000"/>
              </a:spcBef>
              <a:buClr>
                <a:schemeClr val="accent1"/>
              </a:buClr>
              <a:buFont typeface="Calibri" panose="020F0502020204030204" pitchFamily="34" charset="0"/>
              <a:buNone/>
              <a:defRPr sz="1600">
                <a:solidFill>
                  <a:schemeClr val="tx1">
                    <a:lumMod val="75000"/>
                    <a:lumOff val="25000"/>
                  </a:schemeClr>
                </a:solidFill>
              </a:defRPr>
            </a:lvl1pPr>
            <a:lvl2pPr marL="266700" indent="0">
              <a:lnSpc>
                <a:spcPct val="90000"/>
              </a:lnSpc>
              <a:spcBef>
                <a:spcPts val="500"/>
              </a:spcBef>
              <a:buClr>
                <a:schemeClr val="accent1"/>
              </a:buClr>
              <a:buFont typeface="Arial" panose="020B0604020202020204" pitchFamily="34" charset="0"/>
              <a:buNone/>
              <a:defRPr sz="1600">
                <a:solidFill>
                  <a:schemeClr val="tx1">
                    <a:lumMod val="75000"/>
                    <a:lumOff val="25000"/>
                  </a:schemeClr>
                </a:solidFill>
              </a:defRPr>
            </a:lvl2pPr>
            <a:lvl3pPr marL="542925" indent="0">
              <a:lnSpc>
                <a:spcPct val="90000"/>
              </a:lnSpc>
              <a:spcBef>
                <a:spcPts val="500"/>
              </a:spcBef>
              <a:buClr>
                <a:schemeClr val="accent1"/>
              </a:buClr>
              <a:buFont typeface="Wingdings" panose="05000000000000000000" pitchFamily="2" charset="2"/>
              <a:buNone/>
              <a:defRPr sz="1400">
                <a:solidFill>
                  <a:schemeClr val="tx1">
                    <a:lumMod val="75000"/>
                    <a:lumOff val="25000"/>
                  </a:schemeClr>
                </a:solidFill>
              </a:defRPr>
            </a:lvl3pPr>
            <a:lvl4pPr marL="809625" indent="0">
              <a:lnSpc>
                <a:spcPct val="90000"/>
              </a:lnSpc>
              <a:spcBef>
                <a:spcPts val="500"/>
              </a:spcBef>
              <a:buClr>
                <a:schemeClr val="accent1"/>
              </a:buClr>
              <a:buFont typeface="Wingdings" panose="05000000000000000000" pitchFamily="2" charset="2"/>
              <a:buNone/>
              <a:defRPr sz="1400">
                <a:solidFill>
                  <a:schemeClr val="tx1">
                    <a:lumMod val="75000"/>
                    <a:lumOff val="25000"/>
                  </a:schemeClr>
                </a:solidFill>
              </a:defRPr>
            </a:lvl4pPr>
            <a:lvl5pPr marL="1076325" indent="0">
              <a:lnSpc>
                <a:spcPct val="90000"/>
              </a:lnSpc>
              <a:spcBef>
                <a:spcPts val="500"/>
              </a:spcBef>
              <a:buClr>
                <a:schemeClr val="accent1"/>
              </a:buClr>
              <a:buFont typeface="Wingdings" panose="05000000000000000000" pitchFamily="2" charset="2"/>
              <a:buNone/>
              <a:defRPr sz="1400">
                <a:solidFill>
                  <a:schemeClr val="tx1">
                    <a:lumMod val="75000"/>
                    <a:lumOff val="25000"/>
                  </a:schemeClr>
                </a:solidFill>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l-GR" dirty="0"/>
              <a:t>υφίσταται μια</a:t>
            </a:r>
            <a:r>
              <a:rPr lang="el-GR" b="1" dirty="0"/>
              <a:t> τάση συγκεντροποίησης της εξουσίας </a:t>
            </a:r>
            <a:r>
              <a:rPr lang="el-GR" dirty="0"/>
              <a:t>&amp; άσκησής της σύμφωνα με τυπικούς κανόνες και κανονισμούς</a:t>
            </a:r>
          </a:p>
        </p:txBody>
      </p:sp>
      <p:sp>
        <p:nvSpPr>
          <p:cNvPr id="23" name="Θέση κειμένου 13"/>
          <p:cNvSpPr txBox="1"/>
          <p:nvPr/>
        </p:nvSpPr>
        <p:spPr>
          <a:xfrm>
            <a:off x="7573151" y="1795916"/>
            <a:ext cx="1799305" cy="1761039"/>
          </a:xfrm>
          <a:prstGeom prst="rect">
            <a:avLst/>
          </a:prstGeom>
        </p:spPr>
        <p:txBody>
          <a:bodyPr vert="horz" lIns="0" tIns="0" rIns="0" bIns="0" rtlCol="0">
            <a:noAutofit/>
          </a:bodyPr>
          <a:lstStyle>
            <a:defPPr rtl="0">
              <a:defRPr lang="en-US"/>
            </a:defPPr>
            <a:lvl1pPr indent="0" algn="ctr">
              <a:lnSpc>
                <a:spcPct val="90000"/>
              </a:lnSpc>
              <a:spcBef>
                <a:spcPts val="1000"/>
              </a:spcBef>
              <a:buClr>
                <a:schemeClr val="accent1"/>
              </a:buClr>
              <a:buFont typeface="Calibri" panose="020F0502020204030204" pitchFamily="34" charset="0"/>
              <a:buNone/>
              <a:defRPr sz="1600">
                <a:solidFill>
                  <a:schemeClr val="tx1">
                    <a:lumMod val="75000"/>
                    <a:lumOff val="25000"/>
                  </a:schemeClr>
                </a:solidFill>
              </a:defRPr>
            </a:lvl1pPr>
            <a:lvl2pPr marL="266700" indent="0">
              <a:lnSpc>
                <a:spcPct val="90000"/>
              </a:lnSpc>
              <a:spcBef>
                <a:spcPts val="500"/>
              </a:spcBef>
              <a:buClr>
                <a:schemeClr val="accent1"/>
              </a:buClr>
              <a:buFont typeface="Arial" panose="020B0604020202020204" pitchFamily="34" charset="0"/>
              <a:buNone/>
              <a:defRPr sz="1600">
                <a:solidFill>
                  <a:schemeClr val="tx1">
                    <a:lumMod val="75000"/>
                    <a:lumOff val="25000"/>
                  </a:schemeClr>
                </a:solidFill>
              </a:defRPr>
            </a:lvl2pPr>
            <a:lvl3pPr marL="542925" indent="0">
              <a:lnSpc>
                <a:spcPct val="90000"/>
              </a:lnSpc>
              <a:spcBef>
                <a:spcPts val="500"/>
              </a:spcBef>
              <a:buClr>
                <a:schemeClr val="accent1"/>
              </a:buClr>
              <a:buFont typeface="Wingdings" panose="05000000000000000000" pitchFamily="2" charset="2"/>
              <a:buNone/>
              <a:defRPr sz="1400">
                <a:solidFill>
                  <a:schemeClr val="tx1">
                    <a:lumMod val="75000"/>
                    <a:lumOff val="25000"/>
                  </a:schemeClr>
                </a:solidFill>
              </a:defRPr>
            </a:lvl3pPr>
            <a:lvl4pPr marL="809625" indent="0">
              <a:lnSpc>
                <a:spcPct val="90000"/>
              </a:lnSpc>
              <a:spcBef>
                <a:spcPts val="500"/>
              </a:spcBef>
              <a:buClr>
                <a:schemeClr val="accent1"/>
              </a:buClr>
              <a:buFont typeface="Wingdings" panose="05000000000000000000" pitchFamily="2" charset="2"/>
              <a:buNone/>
              <a:defRPr sz="1400">
                <a:solidFill>
                  <a:schemeClr val="tx1">
                    <a:lumMod val="75000"/>
                    <a:lumOff val="25000"/>
                  </a:schemeClr>
                </a:solidFill>
              </a:defRPr>
            </a:lvl4pPr>
            <a:lvl5pPr marL="1076325" indent="0">
              <a:lnSpc>
                <a:spcPct val="90000"/>
              </a:lnSpc>
              <a:spcBef>
                <a:spcPts val="500"/>
              </a:spcBef>
              <a:buClr>
                <a:schemeClr val="accent1"/>
              </a:buClr>
              <a:buFont typeface="Wingdings" panose="05000000000000000000" pitchFamily="2" charset="2"/>
              <a:buNone/>
              <a:defRPr sz="1400">
                <a:solidFill>
                  <a:schemeClr val="tx1">
                    <a:lumMod val="75000"/>
                    <a:lumOff val="25000"/>
                  </a:schemeClr>
                </a:solidFill>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l-GR" dirty="0"/>
              <a:t>με κύριο </a:t>
            </a:r>
            <a:r>
              <a:rPr lang="el-GR" b="1" dirty="0"/>
              <a:t>στόχο</a:t>
            </a:r>
            <a:r>
              <a:rPr lang="el-GR" dirty="0"/>
              <a:t> την </a:t>
            </a:r>
            <a:r>
              <a:rPr lang="el-GR" b="1" dirty="0"/>
              <a:t>εξασφάλιση</a:t>
            </a:r>
            <a:r>
              <a:rPr lang="el-GR" dirty="0"/>
              <a:t> μιας </a:t>
            </a:r>
            <a:r>
              <a:rPr lang="el-GR" b="1" dirty="0"/>
              <a:t>απρόσκοπτης ροής </a:t>
            </a:r>
            <a:r>
              <a:rPr lang="el-GR" dirty="0"/>
              <a:t>των εισροών &amp; την αποτελεσματική κατανομή τους</a:t>
            </a:r>
          </a:p>
        </p:txBody>
      </p:sp>
      <p:sp>
        <p:nvSpPr>
          <p:cNvPr id="30" name="TextBox 29"/>
          <p:cNvSpPr txBox="1"/>
          <p:nvPr/>
        </p:nvSpPr>
        <p:spPr>
          <a:xfrm>
            <a:off x="4684432" y="2301791"/>
            <a:ext cx="504967" cy="584775"/>
          </a:xfrm>
          <a:prstGeom prst="rect">
            <a:avLst/>
          </a:prstGeom>
          <a:noFill/>
        </p:spPr>
        <p:txBody>
          <a:bodyPr wrap="square" rtlCol="0">
            <a:spAutoFit/>
          </a:bodyPr>
          <a:lstStyle/>
          <a:p>
            <a:pPr algn="ctr"/>
            <a:r>
              <a:rPr lang="el-GR" sz="3200" b="1" dirty="0">
                <a:solidFill>
                  <a:schemeClr val="accent1"/>
                </a:solidFill>
              </a:rPr>
              <a:t>&gt;</a:t>
            </a:r>
          </a:p>
        </p:txBody>
      </p:sp>
      <p:sp>
        <p:nvSpPr>
          <p:cNvPr id="37" name="TextBox 36"/>
          <p:cNvSpPr txBox="1"/>
          <p:nvPr/>
        </p:nvSpPr>
        <p:spPr>
          <a:xfrm>
            <a:off x="7089975" y="2301790"/>
            <a:ext cx="504967" cy="584775"/>
          </a:xfrm>
          <a:prstGeom prst="rect">
            <a:avLst/>
          </a:prstGeom>
          <a:noFill/>
        </p:spPr>
        <p:txBody>
          <a:bodyPr wrap="square" rtlCol="0">
            <a:spAutoFit/>
          </a:bodyPr>
          <a:lstStyle/>
          <a:p>
            <a:pPr algn="ctr"/>
            <a:r>
              <a:rPr lang="el-GR" sz="3200" b="1" dirty="0">
                <a:solidFill>
                  <a:schemeClr val="accent1"/>
                </a:solidFill>
              </a:rPr>
              <a:t>&gt;</a:t>
            </a:r>
          </a:p>
        </p:txBody>
      </p:sp>
      <p:sp>
        <p:nvSpPr>
          <p:cNvPr id="38" name="TextBox 37"/>
          <p:cNvSpPr txBox="1"/>
          <p:nvPr/>
        </p:nvSpPr>
        <p:spPr>
          <a:xfrm>
            <a:off x="9806605"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pic>
        <p:nvPicPr>
          <p:cNvPr id="5" name="Γραφικό 4" descr="Λίστα">
            <a:extLst>
              <a:ext uri="{FF2B5EF4-FFF2-40B4-BE49-F238E27FC236}">
                <a16:creationId xmlns:a16="http://schemas.microsoft.com/office/drawing/2014/main" xmlns="" id="{8F715EA3-96A7-40D3-BA7D-0E12F4C206F9}"/>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5636415" y="3886200"/>
            <a:ext cx="914400" cy="914400"/>
          </a:xfrm>
          <a:prstGeom prst="rect">
            <a:avLst/>
          </a:prstGeom>
        </p:spPr>
      </p:pic>
      <p:pic>
        <p:nvPicPr>
          <p:cNvPr id="8" name="Γραφικό 7" descr="Ευστοχία">
            <a:extLst>
              <a:ext uri="{FF2B5EF4-FFF2-40B4-BE49-F238E27FC236}">
                <a16:creationId xmlns:a16="http://schemas.microsoft.com/office/drawing/2014/main" xmlns="" id="{080A06CA-A408-4B22-A1CC-E1D2FA07617A}"/>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8000656" y="3886200"/>
            <a:ext cx="914400" cy="914400"/>
          </a:xfrm>
          <a:prstGeom prst="rect">
            <a:avLst/>
          </a:prstGeom>
        </p:spPr>
      </p:pic>
      <p:pic>
        <p:nvPicPr>
          <p:cNvPr id="10" name="Γραφικό 9" descr="Επανάληψη">
            <a:extLst>
              <a:ext uri="{FF2B5EF4-FFF2-40B4-BE49-F238E27FC236}">
                <a16:creationId xmlns:a16="http://schemas.microsoft.com/office/drawing/2014/main" xmlns="" id="{04E7AB66-03A0-4E28-84A1-D42A859CAF3E}"/>
              </a:ext>
            </a:extLst>
          </p:cNvPr>
          <p:cNvPicPr>
            <a:picLocks noChangeAspect="1"/>
          </p:cNvPicPr>
          <p:nvPr/>
        </p:nvPicPr>
        <p:blipFill>
          <a:blip r:embed="rId7">
            <a:extLst>
              <a:ext uri="{96DAC541-7B7A-43D3-8B79-37D633B846F1}">
                <asvg:svgBlip xmlns:asvg="http://schemas.microsoft.com/office/drawing/2016/SVG/main" xmlns="" r:embed="rId8"/>
              </a:ext>
            </a:extLst>
          </a:blip>
          <a:stretch>
            <a:fillRect/>
          </a:stretch>
        </p:blipFill>
        <p:spPr>
          <a:xfrm>
            <a:off x="3276944" y="3886200"/>
            <a:ext cx="914400" cy="914400"/>
          </a:xfrm>
          <a:prstGeom prst="rect">
            <a:avLst/>
          </a:prstGeom>
        </p:spPr>
      </p:pic>
      <p:sp>
        <p:nvSpPr>
          <p:cNvPr id="12" name="Ορθογώνιο 11">
            <a:extLst>
              <a:ext uri="{FF2B5EF4-FFF2-40B4-BE49-F238E27FC236}">
                <a16:creationId xmlns:a16="http://schemas.microsoft.com/office/drawing/2014/main" xmlns="" id="{D8EA38BB-5552-4403-A886-9B22D13D57CD}"/>
              </a:ext>
            </a:extLst>
          </p:cNvPr>
          <p:cNvSpPr/>
          <p:nvPr/>
        </p:nvSpPr>
        <p:spPr>
          <a:xfrm>
            <a:off x="4263723" y="490552"/>
            <a:ext cx="4009687" cy="461665"/>
          </a:xfrm>
          <a:prstGeom prst="rect">
            <a:avLst/>
          </a:prstGeom>
        </p:spPr>
        <p:txBody>
          <a:bodyPr wrap="none">
            <a:spAutoFit/>
          </a:bodyPr>
          <a:lstStyle/>
          <a:p>
            <a:r>
              <a:rPr lang="el-GR" sz="2400" b="1" spc="-100" dirty="0">
                <a:solidFill>
                  <a:schemeClr val="tx1">
                    <a:lumMod val="75000"/>
                    <a:lumOff val="25000"/>
                  </a:schemeClr>
                </a:solidFill>
                <a:latin typeface="+mj-lt"/>
                <a:ea typeface="+mj-ea"/>
                <a:cs typeface="+mj-cs"/>
              </a:rPr>
              <a:t>Μηχανιστική Γραφειοκρατία</a:t>
            </a:r>
          </a:p>
        </p:txBody>
      </p:sp>
    </p:spTree>
    <p:extLst>
      <p:ext uri="{BB962C8B-B14F-4D97-AF65-F5344CB8AC3E}">
        <p14:creationId xmlns:p14="http://schemas.microsoft.com/office/powerpoint/2010/main" xmlns="" val="190599664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Θέση υποσέλιδου 2"/>
          <p:cNvSpPr>
            <a:spLocks noGrp="1"/>
          </p:cNvSpPr>
          <p:nvPr>
            <p:ph type="ftr" sz="quarter" idx="10"/>
          </p:nvPr>
        </p:nvSpPr>
        <p:spPr>
          <a:xfrm>
            <a:off x="6330320" y="7064776"/>
            <a:ext cx="4114800" cy="206104"/>
          </a:xfrm>
        </p:spPr>
        <p:txBody>
          <a:bodyPr rtlCol="0"/>
          <a:lstStyle/>
          <a:p>
            <a:pPr rtl="0"/>
            <a:r>
              <a:rPr lang="el-GR" dirty="0"/>
              <a:t>Προσθέστε υποσέλιδο</a:t>
            </a:r>
          </a:p>
        </p:txBody>
      </p:sp>
      <p:sp>
        <p:nvSpPr>
          <p:cNvPr id="4" name="Θέση αριθμού διαφάνειας 3"/>
          <p:cNvSpPr>
            <a:spLocks noGrp="1"/>
          </p:cNvSpPr>
          <p:nvPr>
            <p:ph type="sldNum" sz="quarter" idx="11"/>
          </p:nvPr>
        </p:nvSpPr>
        <p:spPr>
          <a:xfrm>
            <a:off x="11403513" y="6211193"/>
            <a:ext cx="537262" cy="365125"/>
          </a:xfrm>
        </p:spPr>
        <p:txBody>
          <a:bodyPr rtlCol="0"/>
          <a:lstStyle/>
          <a:p>
            <a:pPr rtl="0"/>
            <a:fld id="{19B51A1E-902D-48AF-9020-955120F399B6}" type="slidenum">
              <a:rPr lang="el-GR" smtClean="0"/>
              <a:pPr rtl="0"/>
              <a:t>46</a:t>
            </a:fld>
            <a:endParaRPr lang="el-GR" dirty="0"/>
          </a:p>
        </p:txBody>
      </p:sp>
      <p:sp>
        <p:nvSpPr>
          <p:cNvPr id="20" name="Τίτλος 1">
            <a:extLst>
              <a:ext uri="{FF2B5EF4-FFF2-40B4-BE49-F238E27FC236}">
                <a16:creationId xmlns:a16="http://schemas.microsoft.com/office/drawing/2014/main" xmlns="" id="{19D152FE-2709-4C36-B0C6-7B00B156B758}"/>
              </a:ext>
            </a:extLst>
          </p:cNvPr>
          <p:cNvSpPr txBox="1">
            <a:spLocks/>
          </p:cNvSpPr>
          <p:nvPr/>
        </p:nvSpPr>
        <p:spPr>
          <a:xfrm>
            <a:off x="5493064" y="596555"/>
            <a:ext cx="6575546" cy="432000"/>
          </a:xfrm>
          <a:prstGeom prst="rect">
            <a:avLst/>
          </a:prstGeom>
        </p:spPr>
        <p:txBody>
          <a:bodyPr vert="horz" lIns="0" tIns="0" rIns="0" bIns="0" rtlCol="0" anchor="ctr">
            <a:noAutofit/>
          </a:bodyPr>
          <a:lstStyle>
            <a:lvl1pPr algn="l" defTabSz="914400" rtl="0" eaLnBrk="1" latinLnBrk="0" hangingPunct="1">
              <a:lnSpc>
                <a:spcPct val="90000"/>
              </a:lnSpc>
              <a:spcBef>
                <a:spcPct val="0"/>
              </a:spcBef>
              <a:buNone/>
              <a:defRPr sz="3200" kern="1200" spc="-100" baseline="0">
                <a:solidFill>
                  <a:schemeClr val="tx1">
                    <a:lumMod val="75000"/>
                    <a:lumOff val="25000"/>
                  </a:schemeClr>
                </a:solidFill>
                <a:latin typeface="+mj-lt"/>
                <a:ea typeface="+mj-ea"/>
                <a:cs typeface="+mj-cs"/>
              </a:defRPr>
            </a:lvl1pPr>
          </a:lstStyle>
          <a:p>
            <a:pPr algn="ctr"/>
            <a:r>
              <a:rPr lang="el-GR" sz="2800" b="1" dirty="0">
                <a:solidFill>
                  <a:schemeClr val="tx1">
                    <a:lumMod val="65000"/>
                    <a:lumOff val="35000"/>
                  </a:schemeClr>
                </a:solidFill>
              </a:rPr>
              <a:t>Μηχανιστική Γραφειοκρατία</a:t>
            </a:r>
          </a:p>
        </p:txBody>
      </p:sp>
      <p:sp>
        <p:nvSpPr>
          <p:cNvPr id="24" name="TextBox 37">
            <a:extLst>
              <a:ext uri="{FF2B5EF4-FFF2-40B4-BE49-F238E27FC236}">
                <a16:creationId xmlns:a16="http://schemas.microsoft.com/office/drawing/2014/main" xmlns="" id="{1EB0FF8A-FBF7-4004-9500-616AB8F40F3D}"/>
              </a:ext>
            </a:extLst>
          </p:cNvPr>
          <p:cNvSpPr txBox="1"/>
          <p:nvPr/>
        </p:nvSpPr>
        <p:spPr>
          <a:xfrm>
            <a:off x="9792957"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25" name="Θέση περιεχομένου 5">
            <a:extLst>
              <a:ext uri="{FF2B5EF4-FFF2-40B4-BE49-F238E27FC236}">
                <a16:creationId xmlns:a16="http://schemas.microsoft.com/office/drawing/2014/main" xmlns="" id="{4209CEEC-FB4B-41E6-BBA9-2413F9A6EEF5}"/>
              </a:ext>
            </a:extLst>
          </p:cNvPr>
          <p:cNvSpPr txBox="1">
            <a:spLocks/>
          </p:cNvSpPr>
          <p:nvPr/>
        </p:nvSpPr>
        <p:spPr>
          <a:xfrm>
            <a:off x="5889530" y="1702175"/>
            <a:ext cx="5782614" cy="544530"/>
          </a:xfrm>
          <a:prstGeom prst="rect">
            <a:avLst/>
          </a:prstGeom>
        </p:spPr>
        <p:txBody>
          <a:bodyPr vert="horz" lIns="0" tIns="0" rIns="0" bIns="0" rtlCol="0">
            <a:noAutofit/>
          </a:bodyPr>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l-GR" sz="1600" dirty="0"/>
              <a:t>Σ’ αυτή την μορφή οργάνωσης υπάρχουν </a:t>
            </a:r>
            <a:r>
              <a:rPr lang="el-GR" sz="1600" b="1" dirty="0"/>
              <a:t>πολλά επίπεδα διοικητικής ιεραρχίας</a:t>
            </a:r>
            <a:r>
              <a:rPr lang="el-GR" sz="1600" dirty="0"/>
              <a:t> και σε συνδυασμό με το συγκεντρωτικό χαρακτήρα της λήψης αποφάσεων</a:t>
            </a:r>
          </a:p>
          <a:p>
            <a:endParaRPr lang="el-GR" sz="1600" dirty="0"/>
          </a:p>
          <a:p>
            <a:endParaRPr lang="el-GR" sz="1600" dirty="0"/>
          </a:p>
          <a:p>
            <a:r>
              <a:rPr lang="el-GR" sz="1600" dirty="0"/>
              <a:t> καθιστούν την </a:t>
            </a:r>
            <a:r>
              <a:rPr lang="el-GR" sz="1600" b="1" dirty="0"/>
              <a:t>προσαρμογή</a:t>
            </a:r>
            <a:r>
              <a:rPr lang="el-GR" sz="1600" dirty="0"/>
              <a:t> της, ως προς τις απαιτήσεις του εξωτερικού περιβάλλοντος της, </a:t>
            </a:r>
            <a:r>
              <a:rPr lang="el-GR" sz="1600" b="1" dirty="0"/>
              <a:t>εξαιρετικά δυσχερή</a:t>
            </a:r>
          </a:p>
          <a:p>
            <a:pPr marL="0" indent="0" algn="ctr">
              <a:buNone/>
            </a:pPr>
            <a:endParaRPr lang="el-GR" sz="1600" dirty="0"/>
          </a:p>
        </p:txBody>
      </p:sp>
      <p:sp>
        <p:nvSpPr>
          <p:cNvPr id="14" name="Θέση περιεχομένου 2">
            <a:extLst>
              <a:ext uri="{FF2B5EF4-FFF2-40B4-BE49-F238E27FC236}">
                <a16:creationId xmlns:a16="http://schemas.microsoft.com/office/drawing/2014/main" xmlns="" id="{A8D356FF-0814-44D6-A63D-2891FF8C5B23}"/>
              </a:ext>
            </a:extLst>
          </p:cNvPr>
          <p:cNvSpPr txBox="1">
            <a:spLocks/>
          </p:cNvSpPr>
          <p:nvPr/>
        </p:nvSpPr>
        <p:spPr>
          <a:xfrm>
            <a:off x="5775446" y="4355924"/>
            <a:ext cx="6099997" cy="2450549"/>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l-GR" sz="1600" dirty="0"/>
              <a:t>Η μηχανιστική γραφειοκρατία, παρά τις αργές αντιδράσεις της αναφορικά με τις απαιτούμενες εσωτερικές </a:t>
            </a:r>
            <a:r>
              <a:rPr lang="el-GR" sz="1600" dirty="0" err="1"/>
              <a:t>οργανωσιακές</a:t>
            </a:r>
            <a:r>
              <a:rPr lang="el-GR" sz="1600" dirty="0"/>
              <a:t> αλλαγές, </a:t>
            </a:r>
            <a:r>
              <a:rPr lang="el-GR" sz="1600" b="1" dirty="0"/>
              <a:t>παραμένει η πιο αποτελεσματική δομή</a:t>
            </a:r>
            <a:r>
              <a:rPr lang="el-GR" sz="1600" dirty="0"/>
              <a:t>, όταν ένα σύνολο απλών και επαναλαμβανόμενων έργων, πρέπει να εκτελεστούν με ακρίβεια και σταθερότητα από τα μέλη της οργάνωσης</a:t>
            </a:r>
          </a:p>
          <a:p>
            <a:pPr marL="0" indent="0" algn="ctr">
              <a:buFont typeface="Calibri" panose="020F0502020204030204" pitchFamily="34" charset="0"/>
              <a:buNone/>
            </a:pPr>
            <a:endParaRPr lang="el-GR" sz="1600" noProof="1"/>
          </a:p>
        </p:txBody>
      </p:sp>
      <p:pic>
        <p:nvPicPr>
          <p:cNvPr id="5124" name="Picture 4" descr="http://www.constructionenquirer.com/wp-content/uploads/Screen-Shot-2017-11-07-at-00.24.25.png">
            <a:extLst>
              <a:ext uri="{FF2B5EF4-FFF2-40B4-BE49-F238E27FC236}">
                <a16:creationId xmlns:a16="http://schemas.microsoft.com/office/drawing/2014/main" xmlns="" id="{F93490FC-AD0E-4D5E-BA75-49409E0354F7}"/>
              </a:ext>
            </a:extLst>
          </p:cNvPr>
          <p:cNvPicPr>
            <a:picLocks noChangeAspect="1" noChangeArrowheads="1"/>
          </p:cNvPicPr>
          <p:nvPr/>
        </p:nvPicPr>
        <p:blipFill>
          <a:blip r:embed="rId3">
            <a:grayscl/>
            <a:extLst>
              <a:ext uri="{28A0092B-C50C-407E-A947-70E740481C1C}">
                <a14:useLocalDpi xmlns:a14="http://schemas.microsoft.com/office/drawing/2010/main" xmlns="" val="0"/>
              </a:ext>
            </a:extLst>
          </a:blip>
          <a:srcRect/>
          <a:stretch>
            <a:fillRect/>
          </a:stretch>
        </p:blipFill>
        <p:spPr bwMode="auto">
          <a:xfrm>
            <a:off x="287336" y="175364"/>
            <a:ext cx="5052555" cy="6400954"/>
          </a:xfrm>
          <a:prstGeom prst="rect">
            <a:avLst/>
          </a:prstGeom>
          <a:noFill/>
          <a:extLst>
            <a:ext uri="{909E8E84-426E-40DD-AFC4-6F175D3DCCD1}">
              <a14:hiddenFill xmlns:a14="http://schemas.microsoft.com/office/drawing/2010/main" xmlns="">
                <a:solidFill>
                  <a:srgbClr val="FFFFFF"/>
                </a:solidFill>
              </a14:hiddenFill>
            </a:ext>
          </a:extLst>
        </p:spPr>
      </p:pic>
      <p:sp>
        <p:nvSpPr>
          <p:cNvPr id="11" name="Ορθογώνιο 6">
            <a:extLst>
              <a:ext uri="{FF2B5EF4-FFF2-40B4-BE49-F238E27FC236}">
                <a16:creationId xmlns:a16="http://schemas.microsoft.com/office/drawing/2014/main" xmlns="" id="{5F09A583-1628-44BE-8215-97496F764504}"/>
              </a:ext>
            </a:extLst>
          </p:cNvPr>
          <p:cNvSpPr/>
          <p:nvPr/>
        </p:nvSpPr>
        <p:spPr>
          <a:xfrm flipV="1">
            <a:off x="515970" y="336477"/>
            <a:ext cx="4595285" cy="161205"/>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12" name="Ορθογώνιο 6">
            <a:extLst>
              <a:ext uri="{FF2B5EF4-FFF2-40B4-BE49-F238E27FC236}">
                <a16:creationId xmlns:a16="http://schemas.microsoft.com/office/drawing/2014/main" xmlns="" id="{44B9BEC1-09DA-46E0-9ED0-86E14714A1EC}"/>
              </a:ext>
            </a:extLst>
          </p:cNvPr>
          <p:cNvSpPr/>
          <p:nvPr/>
        </p:nvSpPr>
        <p:spPr>
          <a:xfrm>
            <a:off x="480211" y="6298615"/>
            <a:ext cx="4595285" cy="14524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pic>
        <p:nvPicPr>
          <p:cNvPr id="13" name="Γραφικό 12" descr="Βέλος: Περιστροφή δεξιά">
            <a:extLst>
              <a:ext uri="{FF2B5EF4-FFF2-40B4-BE49-F238E27FC236}">
                <a16:creationId xmlns:a16="http://schemas.microsoft.com/office/drawing/2014/main" xmlns="" id="{1CE2B967-B37D-4FFD-81AC-1D4BAB733239}"/>
              </a:ext>
            </a:extLst>
          </p:cNvPr>
          <p:cNvPicPr>
            <a:picLocks noChangeAspect="1"/>
          </p:cNvPicPr>
          <p:nvPr/>
        </p:nvPicPr>
        <p:blipFill>
          <a:blip r:embed="rId4">
            <a:extLst>
              <a:ext uri="{96DAC541-7B7A-43D3-8B79-37D633B846F1}">
                <asvg:svgBlip xmlns:asvg="http://schemas.microsoft.com/office/drawing/2016/SVG/main" xmlns="" r:embed="rId5"/>
              </a:ext>
            </a:extLst>
          </a:blip>
          <a:stretch>
            <a:fillRect/>
          </a:stretch>
        </p:blipFill>
        <p:spPr>
          <a:xfrm>
            <a:off x="8466450" y="2430574"/>
            <a:ext cx="628774" cy="628774"/>
          </a:xfrm>
          <a:prstGeom prst="rect">
            <a:avLst/>
          </a:prstGeom>
        </p:spPr>
      </p:pic>
    </p:spTree>
    <p:extLst>
      <p:ext uri="{BB962C8B-B14F-4D97-AF65-F5344CB8AC3E}">
        <p14:creationId xmlns:p14="http://schemas.microsoft.com/office/powerpoint/2010/main" xmlns="" val="71111366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Θέση υποσέλιδου 3"/>
          <p:cNvSpPr>
            <a:spLocks noGrp="1"/>
          </p:cNvSpPr>
          <p:nvPr>
            <p:ph type="ftr" sz="quarter" idx="10"/>
          </p:nvPr>
        </p:nvSpPr>
        <p:spPr/>
        <p:txBody>
          <a:bodyPr rtlCol="0"/>
          <a:lstStyle/>
          <a:p>
            <a:pPr rtl="0"/>
            <a:r>
              <a:rPr lang="el-GR" dirty="0"/>
              <a:t>Προσθέστε υποσέλιδο</a:t>
            </a:r>
          </a:p>
        </p:txBody>
      </p:sp>
      <p:sp>
        <p:nvSpPr>
          <p:cNvPr id="5" name="Θέση αριθμού διαφάνειας 4"/>
          <p:cNvSpPr>
            <a:spLocks noGrp="1"/>
          </p:cNvSpPr>
          <p:nvPr>
            <p:ph type="sldNum" sz="quarter" idx="11"/>
          </p:nvPr>
        </p:nvSpPr>
        <p:spPr/>
        <p:txBody>
          <a:bodyPr rtlCol="0"/>
          <a:lstStyle/>
          <a:p>
            <a:pPr rtl="0"/>
            <a:fld id="{19B51A1E-902D-48AF-9020-955120F399B6}" type="slidenum">
              <a:rPr lang="el-GR" smtClean="0"/>
              <a:pPr rtl="0"/>
              <a:t>47</a:t>
            </a:fld>
            <a:endParaRPr lang="el-GR" dirty="0"/>
          </a:p>
        </p:txBody>
      </p:sp>
      <p:sp>
        <p:nvSpPr>
          <p:cNvPr id="41" name="Θέση κειμένου 40"/>
          <p:cNvSpPr>
            <a:spLocks noGrp="1"/>
          </p:cNvSpPr>
          <p:nvPr>
            <p:ph type="body" sz="quarter" idx="35"/>
          </p:nvPr>
        </p:nvSpPr>
        <p:spPr>
          <a:xfrm>
            <a:off x="5111900" y="4035973"/>
            <a:ext cx="1980000" cy="1078276"/>
          </a:xfrm>
        </p:spPr>
        <p:txBody>
          <a:bodyPr rtlCol="0"/>
          <a:lstStyle/>
          <a:p>
            <a:r>
              <a:rPr lang="el-GR" dirty="0"/>
              <a:t>Ερευνητές</a:t>
            </a:r>
          </a:p>
          <a:p>
            <a:pPr rtl="0"/>
            <a:endParaRPr lang="el-GR" sz="1600" b="1" noProof="1"/>
          </a:p>
        </p:txBody>
      </p:sp>
      <p:sp>
        <p:nvSpPr>
          <p:cNvPr id="43" name="Θέση κειμένου 42"/>
          <p:cNvSpPr>
            <a:spLocks noGrp="1"/>
          </p:cNvSpPr>
          <p:nvPr>
            <p:ph type="body" sz="quarter" idx="36"/>
          </p:nvPr>
        </p:nvSpPr>
        <p:spPr>
          <a:xfrm>
            <a:off x="7451950" y="4043579"/>
            <a:ext cx="1980000" cy="1350279"/>
          </a:xfrm>
        </p:spPr>
        <p:txBody>
          <a:bodyPr vert="horz" lIns="0" tIns="0" rIns="0" bIns="0" rtlCol="0">
            <a:noAutofit/>
          </a:bodyPr>
          <a:lstStyle/>
          <a:p>
            <a:pPr>
              <a:buFont typeface="Arial" panose="020B0604020202020204" pitchFamily="34" charset="0"/>
            </a:pPr>
            <a:r>
              <a:rPr lang="el-GR" sz="1800" dirty="0">
                <a:latin typeface="+mj-lt"/>
              </a:rPr>
              <a:t>Γιατρούς</a:t>
            </a:r>
          </a:p>
        </p:txBody>
      </p:sp>
      <p:sp>
        <p:nvSpPr>
          <p:cNvPr id="45" name="Θέση κειμένου 44"/>
          <p:cNvSpPr>
            <a:spLocks noGrp="1"/>
          </p:cNvSpPr>
          <p:nvPr>
            <p:ph type="body" sz="quarter" idx="37"/>
          </p:nvPr>
        </p:nvSpPr>
        <p:spPr>
          <a:xfrm>
            <a:off x="9652514" y="4035973"/>
            <a:ext cx="2190121" cy="682746"/>
          </a:xfrm>
        </p:spPr>
        <p:txBody>
          <a:bodyPr rtlCol="0"/>
          <a:lstStyle/>
          <a:p>
            <a:r>
              <a:rPr lang="el-GR" dirty="0"/>
              <a:t>Καθηγητές</a:t>
            </a:r>
          </a:p>
        </p:txBody>
      </p:sp>
      <p:sp>
        <p:nvSpPr>
          <p:cNvPr id="39" name="Θέση κειμένου 38"/>
          <p:cNvSpPr>
            <a:spLocks noGrp="1"/>
          </p:cNvSpPr>
          <p:nvPr>
            <p:ph type="body" sz="quarter" idx="32"/>
          </p:nvPr>
        </p:nvSpPr>
        <p:spPr>
          <a:xfrm>
            <a:off x="5144984" y="1252249"/>
            <a:ext cx="6593932" cy="360000"/>
          </a:xfrm>
        </p:spPr>
        <p:txBody>
          <a:bodyPr rtlCol="0"/>
          <a:lstStyle/>
          <a:p>
            <a:pPr algn="ctr"/>
            <a:r>
              <a:rPr lang="el-GR" sz="1600" dirty="0"/>
              <a:t>Έχει ως βασικά χαρακτηριστικά της, την κυριαρχία του λειτουργικού πυρήνα, που αποτελείται από επαγγελματίες:</a:t>
            </a:r>
          </a:p>
        </p:txBody>
      </p:sp>
      <p:sp>
        <p:nvSpPr>
          <p:cNvPr id="7" name="TextBox 6"/>
          <p:cNvSpPr txBox="1"/>
          <p:nvPr/>
        </p:nvSpPr>
        <p:spPr>
          <a:xfrm>
            <a:off x="9812063" y="6213621"/>
            <a:ext cx="1392712" cy="369332"/>
          </a:xfrm>
          <a:prstGeom prst="rect">
            <a:avLst/>
          </a:prstGeom>
          <a:noFill/>
        </p:spPr>
        <p:txBody>
          <a:bodyPr wrap="square" rtlCol="0">
            <a:spAutoFit/>
          </a:bodyPr>
          <a:lstStyle/>
          <a:p>
            <a:endParaRPr lang="el-GR" dirty="0"/>
          </a:p>
        </p:txBody>
      </p:sp>
      <p:sp>
        <p:nvSpPr>
          <p:cNvPr id="8" name="TextBox 7"/>
          <p:cNvSpPr txBox="1"/>
          <p:nvPr/>
        </p:nvSpPr>
        <p:spPr>
          <a:xfrm>
            <a:off x="9652514" y="6046470"/>
            <a:ext cx="1651756" cy="647631"/>
          </a:xfrm>
          <a:prstGeom prst="rect">
            <a:avLst/>
          </a:prstGeom>
          <a:solidFill>
            <a:schemeClr val="bg1"/>
          </a:solidFill>
        </p:spPr>
        <p:txBody>
          <a:bodyPr wrap="square" rtlCol="0">
            <a:spAutoFit/>
          </a:bodyPr>
          <a:lstStyle/>
          <a:p>
            <a:endParaRPr lang="el-GR"/>
          </a:p>
        </p:txBody>
      </p:sp>
      <p:sp>
        <p:nvSpPr>
          <p:cNvPr id="30" name="Θέση κειμένου 38">
            <a:extLst>
              <a:ext uri="{FF2B5EF4-FFF2-40B4-BE49-F238E27FC236}">
                <a16:creationId xmlns:a16="http://schemas.microsoft.com/office/drawing/2014/main" xmlns="" id="{17CF5CD1-B695-42FB-BFFE-93293E0D26E5}"/>
              </a:ext>
            </a:extLst>
          </p:cNvPr>
          <p:cNvSpPr txBox="1">
            <a:spLocks/>
          </p:cNvSpPr>
          <p:nvPr/>
        </p:nvSpPr>
        <p:spPr>
          <a:xfrm>
            <a:off x="5018848" y="430368"/>
            <a:ext cx="6801000" cy="360000"/>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800" kern="1200">
                <a:solidFill>
                  <a:schemeClr val="tx1">
                    <a:lumMod val="75000"/>
                    <a:lumOff val="25000"/>
                  </a:schemeClr>
                </a:solidFill>
                <a:latin typeface="+mn-lt"/>
                <a:ea typeface="+mn-ea"/>
                <a:cs typeface="+mn-cs"/>
              </a:defRPr>
            </a:lvl1pPr>
            <a:lvl2pPr marL="266700" indent="0" algn="l" defTabSz="914400" rtl="0" eaLnBrk="1" latinLnBrk="0" hangingPunct="1">
              <a:lnSpc>
                <a:spcPct val="90000"/>
              </a:lnSpc>
              <a:spcBef>
                <a:spcPts val="500"/>
              </a:spcBef>
              <a:buClr>
                <a:schemeClr val="accent1"/>
              </a:buClr>
              <a:buFont typeface="Arial" panose="020B0604020202020204" pitchFamily="34" charset="0"/>
              <a:buNone/>
              <a:defRPr sz="1600" kern="1200">
                <a:solidFill>
                  <a:schemeClr val="tx1">
                    <a:lumMod val="75000"/>
                    <a:lumOff val="25000"/>
                  </a:schemeClr>
                </a:solidFill>
                <a:latin typeface="+mn-lt"/>
                <a:ea typeface="+mn-ea"/>
                <a:cs typeface="+mn-cs"/>
              </a:defRPr>
            </a:lvl2pPr>
            <a:lvl3pPr marL="5429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3pPr>
            <a:lvl4pPr marL="8096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4pPr>
            <a:lvl5pPr marL="10763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sz="2400" b="1" dirty="0">
                <a:solidFill>
                  <a:schemeClr val="tx1">
                    <a:lumMod val="65000"/>
                    <a:lumOff val="35000"/>
                  </a:schemeClr>
                </a:solidFill>
                <a:latin typeface="+mj-lt"/>
              </a:rPr>
              <a:t>Η επαγγελματική γραφειοκρατία</a:t>
            </a:r>
          </a:p>
        </p:txBody>
      </p:sp>
      <p:sp>
        <p:nvSpPr>
          <p:cNvPr id="2" name="AutoShape 4" descr="ÎÏÎ¿ÏÎ­Î»ÎµÏÎ¼Î± ÎµÎ¹ÎºÏÎ½Î±Ï Î³Î¹Î± BOOKS images">
            <a:extLst>
              <a:ext uri="{FF2B5EF4-FFF2-40B4-BE49-F238E27FC236}">
                <a16:creationId xmlns:a16="http://schemas.microsoft.com/office/drawing/2014/main" xmlns="" id="{25DB54B7-0FF5-41F9-ACFA-EBAB74CB3848}"/>
              </a:ext>
            </a:extLst>
          </p:cNvPr>
          <p:cNvSpPr>
            <a:spLocks noChangeAspect="1" noChangeArrowheads="1"/>
          </p:cNvSpPr>
          <p:nvPr/>
        </p:nvSpPr>
        <p:spPr bwMode="auto">
          <a:xfrm>
            <a:off x="6127104" y="3227379"/>
            <a:ext cx="304800" cy="304800"/>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l-GR"/>
          </a:p>
        </p:txBody>
      </p:sp>
      <p:sp>
        <p:nvSpPr>
          <p:cNvPr id="20" name="Ορθογώνιο 6">
            <a:extLst>
              <a:ext uri="{FF2B5EF4-FFF2-40B4-BE49-F238E27FC236}">
                <a16:creationId xmlns:a16="http://schemas.microsoft.com/office/drawing/2014/main" xmlns="" id="{4A64E897-FA3E-4D53-BAD3-1B7D49551439}"/>
              </a:ext>
            </a:extLst>
          </p:cNvPr>
          <p:cNvSpPr/>
          <p:nvPr/>
        </p:nvSpPr>
        <p:spPr>
          <a:xfrm>
            <a:off x="303848" y="6396183"/>
            <a:ext cx="4669122" cy="14524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3" name="AutoShape 4" descr="Î£ÏÎµÏÎ¹ÎºÎ® ÎµÎ¹ÎºÏÎ½Î±">
            <a:extLst>
              <a:ext uri="{FF2B5EF4-FFF2-40B4-BE49-F238E27FC236}">
                <a16:creationId xmlns:a16="http://schemas.microsoft.com/office/drawing/2014/main" xmlns="" id="{8475AA0F-EC89-4CC5-A005-B638B40D4D5F}"/>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l-GR"/>
          </a:p>
        </p:txBody>
      </p:sp>
      <p:pic>
        <p:nvPicPr>
          <p:cNvPr id="10" name="Γραφικό 9" descr="Μαυροπίνακας">
            <a:extLst>
              <a:ext uri="{FF2B5EF4-FFF2-40B4-BE49-F238E27FC236}">
                <a16:creationId xmlns:a16="http://schemas.microsoft.com/office/drawing/2014/main" xmlns="" id="{555E007A-B1B1-4280-92F2-BF1648FE7D51}"/>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10389870" y="2941035"/>
            <a:ext cx="914400" cy="914400"/>
          </a:xfrm>
          <a:prstGeom prst="rect">
            <a:avLst/>
          </a:prstGeom>
        </p:spPr>
      </p:pic>
      <p:pic>
        <p:nvPicPr>
          <p:cNvPr id="14" name="Γραφικό 13" descr="Φιάλη">
            <a:extLst>
              <a:ext uri="{FF2B5EF4-FFF2-40B4-BE49-F238E27FC236}">
                <a16:creationId xmlns:a16="http://schemas.microsoft.com/office/drawing/2014/main" xmlns="" id="{B9B87BC1-D31F-4E33-BD87-073E7D65CB1D}"/>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5669904" y="2814421"/>
            <a:ext cx="914400" cy="914400"/>
          </a:xfrm>
          <a:prstGeom prst="rect">
            <a:avLst/>
          </a:prstGeom>
        </p:spPr>
      </p:pic>
      <p:pic>
        <p:nvPicPr>
          <p:cNvPr id="16" name="Γραφικό 15" descr="Στηθοσκόπιο">
            <a:extLst>
              <a:ext uri="{FF2B5EF4-FFF2-40B4-BE49-F238E27FC236}">
                <a16:creationId xmlns:a16="http://schemas.microsoft.com/office/drawing/2014/main" xmlns="" id="{7B868E24-2CD6-4D3B-BD15-6F6B56F596DE}"/>
              </a:ext>
            </a:extLst>
          </p:cNvPr>
          <p:cNvPicPr>
            <a:picLocks noChangeAspect="1"/>
          </p:cNvPicPr>
          <p:nvPr/>
        </p:nvPicPr>
        <p:blipFill>
          <a:blip r:embed="rId7">
            <a:extLst>
              <a:ext uri="{96DAC541-7B7A-43D3-8B79-37D633B846F1}">
                <asvg:svgBlip xmlns:asvg="http://schemas.microsoft.com/office/drawing/2016/SVG/main" xmlns="" r:embed="rId8"/>
              </a:ext>
            </a:extLst>
          </a:blip>
          <a:stretch>
            <a:fillRect/>
          </a:stretch>
        </p:blipFill>
        <p:spPr>
          <a:xfrm>
            <a:off x="7962148" y="2814421"/>
            <a:ext cx="914400" cy="914400"/>
          </a:xfrm>
          <a:prstGeom prst="rect">
            <a:avLst/>
          </a:prstGeom>
        </p:spPr>
      </p:pic>
      <p:sp>
        <p:nvSpPr>
          <p:cNvPr id="17" name="Ορθογώνιο 16">
            <a:extLst>
              <a:ext uri="{FF2B5EF4-FFF2-40B4-BE49-F238E27FC236}">
                <a16:creationId xmlns:a16="http://schemas.microsoft.com/office/drawing/2014/main" xmlns="" id="{2FFD7E03-1E8F-4871-B49B-14597EB46C59}"/>
              </a:ext>
            </a:extLst>
          </p:cNvPr>
          <p:cNvSpPr/>
          <p:nvPr/>
        </p:nvSpPr>
        <p:spPr>
          <a:xfrm>
            <a:off x="5371348" y="5114249"/>
            <a:ext cx="6096000" cy="1338828"/>
          </a:xfrm>
          <a:prstGeom prst="rect">
            <a:avLst/>
          </a:prstGeom>
        </p:spPr>
        <p:txBody>
          <a:bodyPr vert="horz" lIns="0" tIns="0" rIns="0" bIns="0" rtlCol="0">
            <a:noAutofit/>
          </a:bodyPr>
          <a:lstStyle/>
          <a:p>
            <a:pPr algn="ctr">
              <a:lnSpc>
                <a:spcPct val="90000"/>
              </a:lnSpc>
              <a:spcBef>
                <a:spcPts val="1000"/>
              </a:spcBef>
              <a:buClr>
                <a:schemeClr val="accent1"/>
              </a:buClr>
            </a:pPr>
            <a:r>
              <a:rPr lang="el-GR" sz="1600" dirty="0">
                <a:solidFill>
                  <a:schemeClr val="tx1">
                    <a:lumMod val="75000"/>
                    <a:lumOff val="25000"/>
                  </a:schemeClr>
                </a:solidFill>
              </a:rPr>
              <a:t>Οι οποίοι συχνά αναλαμβάνουν και τις αρμοδιότητες της τεχνοδομής και τον συντονισμό της μέσω της τυποποίησης των εξειδικεύσεων, που σε αντίθεση με την μηχανιστική γραφειοκρατία, προκαθορίζονται στο εξωτερικό περιβάλλον της οργάνωσης</a:t>
            </a:r>
          </a:p>
        </p:txBody>
      </p:sp>
      <p:pic>
        <p:nvPicPr>
          <p:cNvPr id="6146" name="Picture 2" descr="ÎÏÎ¿ÏÎ­Î»ÎµÏÎ¼Î± ÎµÎ¹ÎºÏÎ½Î±Ï Î³Î¹Î± buildings companies images london">
            <a:extLst>
              <a:ext uri="{FF2B5EF4-FFF2-40B4-BE49-F238E27FC236}">
                <a16:creationId xmlns:a16="http://schemas.microsoft.com/office/drawing/2014/main" xmlns="" id="{4C701BE7-621F-4A6C-BD70-699DBBD22499}"/>
              </a:ext>
            </a:extLst>
          </p:cNvPr>
          <p:cNvPicPr>
            <a:picLocks noChangeAspect="1" noChangeArrowheads="1"/>
          </p:cNvPicPr>
          <p:nvPr/>
        </p:nvPicPr>
        <p:blipFill>
          <a:blip r:embed="rId9">
            <a:grayscl/>
            <a:extLst>
              <a:ext uri="{28A0092B-C50C-407E-A947-70E740481C1C}">
                <a14:useLocalDpi xmlns:a14="http://schemas.microsoft.com/office/drawing/2010/main" xmlns="" val="0"/>
              </a:ext>
            </a:extLst>
          </a:blip>
          <a:srcRect/>
          <a:stretch>
            <a:fillRect/>
          </a:stretch>
        </p:blipFill>
        <p:spPr bwMode="auto">
          <a:xfrm>
            <a:off x="140770" y="166164"/>
            <a:ext cx="4694573" cy="6475567"/>
          </a:xfrm>
          <a:prstGeom prst="rect">
            <a:avLst/>
          </a:prstGeom>
          <a:noFill/>
          <a:extLst>
            <a:ext uri="{909E8E84-426E-40DD-AFC4-6F175D3DCCD1}">
              <a14:hiddenFill xmlns:a14="http://schemas.microsoft.com/office/drawing/2010/main" xmlns="">
                <a:solidFill>
                  <a:srgbClr val="FFFFFF"/>
                </a:solidFill>
              </a14:hiddenFill>
            </a:ext>
          </a:extLst>
        </p:spPr>
      </p:pic>
      <p:sp>
        <p:nvSpPr>
          <p:cNvPr id="27" name="Ορθογώνιο 6">
            <a:extLst>
              <a:ext uri="{FF2B5EF4-FFF2-40B4-BE49-F238E27FC236}">
                <a16:creationId xmlns:a16="http://schemas.microsoft.com/office/drawing/2014/main" xmlns="" id="{2791AC65-8C3A-4CC5-90A3-8DD313EE8542}"/>
              </a:ext>
            </a:extLst>
          </p:cNvPr>
          <p:cNvSpPr/>
          <p:nvPr/>
        </p:nvSpPr>
        <p:spPr>
          <a:xfrm flipV="1">
            <a:off x="276426" y="292222"/>
            <a:ext cx="4431542" cy="15740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28" name="Ορθογώνιο 6">
            <a:extLst>
              <a:ext uri="{FF2B5EF4-FFF2-40B4-BE49-F238E27FC236}">
                <a16:creationId xmlns:a16="http://schemas.microsoft.com/office/drawing/2014/main" xmlns="" id="{C45D7D3D-0AD9-4CD2-92D5-E3935DF0F270}"/>
              </a:ext>
            </a:extLst>
          </p:cNvPr>
          <p:cNvSpPr/>
          <p:nvPr/>
        </p:nvSpPr>
        <p:spPr>
          <a:xfrm>
            <a:off x="240667" y="6367095"/>
            <a:ext cx="4431542" cy="14182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Tree>
    <p:extLst>
      <p:ext uri="{BB962C8B-B14F-4D97-AF65-F5344CB8AC3E}">
        <p14:creationId xmlns:p14="http://schemas.microsoft.com/office/powerpoint/2010/main" xmlns="" val="306224247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Τίτλος 22"/>
          <p:cNvSpPr>
            <a:spLocks noGrp="1"/>
          </p:cNvSpPr>
          <p:nvPr>
            <p:ph type="title"/>
          </p:nvPr>
        </p:nvSpPr>
        <p:spPr/>
        <p:txBody>
          <a:bodyPr rtlCol="0"/>
          <a:lstStyle/>
          <a:p>
            <a:pPr algn="ctr"/>
            <a:r>
              <a:rPr lang="el-GR" sz="2400" dirty="0"/>
              <a:t>Η εύρυθμη λειτουργία &amp; η εκπλήρωση των στόχων απαιτεί:</a:t>
            </a:r>
          </a:p>
        </p:txBody>
      </p:sp>
      <p:sp>
        <p:nvSpPr>
          <p:cNvPr id="27" name="Θέση κειμένου 26"/>
          <p:cNvSpPr>
            <a:spLocks noGrp="1"/>
          </p:cNvSpPr>
          <p:nvPr>
            <p:ph type="body" sz="quarter" idx="27"/>
          </p:nvPr>
        </p:nvSpPr>
        <p:spPr/>
        <p:txBody>
          <a:bodyPr rtlCol="0"/>
          <a:lstStyle/>
          <a:p>
            <a:r>
              <a:rPr lang="el-GR" dirty="0"/>
              <a:t>Αποκεντρωμένη διαδικασία λήψης αποφάσεων</a:t>
            </a:r>
          </a:p>
        </p:txBody>
      </p:sp>
      <p:sp>
        <p:nvSpPr>
          <p:cNvPr id="30" name="Θέση κειμένου 29"/>
          <p:cNvSpPr>
            <a:spLocks noGrp="1"/>
          </p:cNvSpPr>
          <p:nvPr>
            <p:ph type="body" sz="quarter" idx="30"/>
          </p:nvPr>
        </p:nvSpPr>
        <p:spPr>
          <a:xfrm>
            <a:off x="1658929" y="1767538"/>
            <a:ext cx="2811618" cy="1440000"/>
          </a:xfrm>
        </p:spPr>
        <p:txBody>
          <a:bodyPr rtlCol="0"/>
          <a:lstStyle/>
          <a:p>
            <a:pPr rtl="0"/>
            <a:r>
              <a:rPr lang="el-GR" altLang="el-GR" sz="6000" dirty="0"/>
              <a:t>α</a:t>
            </a:r>
            <a:endParaRPr lang="en-US" altLang="el-GR" sz="6000" dirty="0"/>
          </a:p>
        </p:txBody>
      </p:sp>
      <p:sp>
        <p:nvSpPr>
          <p:cNvPr id="28" name="Θέση κειμένου 27"/>
          <p:cNvSpPr>
            <a:spLocks noGrp="1"/>
          </p:cNvSpPr>
          <p:nvPr>
            <p:ph type="body" sz="quarter" idx="28"/>
          </p:nvPr>
        </p:nvSpPr>
        <p:spPr>
          <a:xfrm>
            <a:off x="4911559" y="1947736"/>
            <a:ext cx="3635083" cy="3635083"/>
          </a:xfrm>
        </p:spPr>
        <p:txBody>
          <a:bodyPr rtlCol="0"/>
          <a:lstStyle/>
          <a:p>
            <a:endParaRPr lang="el-GR" dirty="0"/>
          </a:p>
          <a:p>
            <a:endParaRPr lang="el-GR" dirty="0"/>
          </a:p>
          <a:p>
            <a:r>
              <a:rPr lang="el-GR" dirty="0"/>
              <a:t>Χρησιμοποίηση όσο το δυνατόν λιγότερων τυπικών κανόνων (ούτως ώστε να επιτυγχάνεται η ευελιξία των επιλογών)</a:t>
            </a:r>
          </a:p>
        </p:txBody>
      </p:sp>
      <p:sp>
        <p:nvSpPr>
          <p:cNvPr id="31" name="Θέση κειμένου 30"/>
          <p:cNvSpPr>
            <a:spLocks noGrp="1"/>
          </p:cNvSpPr>
          <p:nvPr>
            <p:ph type="body" sz="quarter" idx="31"/>
          </p:nvPr>
        </p:nvSpPr>
        <p:spPr>
          <a:xfrm>
            <a:off x="5323291" y="1745313"/>
            <a:ext cx="2811618" cy="1440000"/>
          </a:xfrm>
        </p:spPr>
        <p:txBody>
          <a:bodyPr rtlCol="0"/>
          <a:lstStyle/>
          <a:p>
            <a:pPr rtl="0"/>
            <a:r>
              <a:rPr lang="el-GR" sz="6000" dirty="0"/>
              <a:t>β </a:t>
            </a:r>
          </a:p>
        </p:txBody>
      </p:sp>
      <p:sp>
        <p:nvSpPr>
          <p:cNvPr id="29" name="Θέση κειμένου 28"/>
          <p:cNvSpPr>
            <a:spLocks noGrp="1"/>
          </p:cNvSpPr>
          <p:nvPr>
            <p:ph type="body" sz="quarter" idx="29"/>
          </p:nvPr>
        </p:nvSpPr>
        <p:spPr/>
        <p:txBody>
          <a:bodyPr rtlCol="0"/>
          <a:lstStyle/>
          <a:p>
            <a:endParaRPr lang="el-GR" dirty="0"/>
          </a:p>
          <a:p>
            <a:r>
              <a:rPr lang="el-GR" dirty="0"/>
              <a:t>Ενεργή συμμετοχή του υψηλά ειδικευμένου προσωπικού</a:t>
            </a:r>
          </a:p>
        </p:txBody>
      </p:sp>
      <p:sp>
        <p:nvSpPr>
          <p:cNvPr id="33" name="Θέση κειμένου 32"/>
          <p:cNvSpPr>
            <a:spLocks noGrp="1"/>
          </p:cNvSpPr>
          <p:nvPr>
            <p:ph type="body" sz="quarter" idx="33"/>
          </p:nvPr>
        </p:nvSpPr>
        <p:spPr>
          <a:xfrm>
            <a:off x="8547101" y="1884378"/>
            <a:ext cx="2597043" cy="1440000"/>
          </a:xfrm>
        </p:spPr>
        <p:txBody>
          <a:bodyPr rtlCol="0"/>
          <a:lstStyle/>
          <a:p>
            <a:pPr rtl="0"/>
            <a:r>
              <a:rPr lang="el-GR" sz="6000" dirty="0"/>
              <a:t>γ</a:t>
            </a:r>
          </a:p>
        </p:txBody>
      </p:sp>
      <p:sp>
        <p:nvSpPr>
          <p:cNvPr id="6" name="Θέση υποσέλιδου 5"/>
          <p:cNvSpPr>
            <a:spLocks noGrp="1"/>
          </p:cNvSpPr>
          <p:nvPr>
            <p:ph type="ftr" sz="quarter" idx="10"/>
          </p:nvPr>
        </p:nvSpPr>
        <p:spPr/>
        <p:txBody>
          <a:bodyPr rtlCol="0"/>
          <a:lstStyle/>
          <a:p>
            <a:pPr rtl="0"/>
            <a:r>
              <a:rPr lang="el-GR" dirty="0"/>
              <a:t>Προσθέστε υποσέλιδο</a:t>
            </a:r>
          </a:p>
        </p:txBody>
      </p:sp>
      <p:sp>
        <p:nvSpPr>
          <p:cNvPr id="7" name="Θέση αριθμού διαφάνειας 6"/>
          <p:cNvSpPr>
            <a:spLocks noGrp="1"/>
          </p:cNvSpPr>
          <p:nvPr>
            <p:ph type="sldNum" sz="quarter" idx="11"/>
          </p:nvPr>
        </p:nvSpPr>
        <p:spPr/>
        <p:txBody>
          <a:bodyPr rtlCol="0"/>
          <a:lstStyle/>
          <a:p>
            <a:pPr rtl="0"/>
            <a:fld id="{19B51A1E-902D-48AF-9020-955120F399B6}" type="slidenum">
              <a:rPr lang="el-GR" smtClean="0"/>
              <a:pPr rtl="0"/>
              <a:t>48</a:t>
            </a:fld>
            <a:endParaRPr lang="el-GR" dirty="0"/>
          </a:p>
        </p:txBody>
      </p:sp>
      <p:sp>
        <p:nvSpPr>
          <p:cNvPr id="35" name="Πλαίσιο κειμένου 34" descr="Σημείο τομής γραφήματος"/>
          <p:cNvSpPr txBox="1"/>
          <p:nvPr/>
        </p:nvSpPr>
        <p:spPr>
          <a:xfrm>
            <a:off x="8238481" y="3054203"/>
            <a:ext cx="317687" cy="1423210"/>
          </a:xfrm>
          <a:custGeom>
            <a:avLst/>
            <a:gdLst>
              <a:gd name="connsiteX0" fmla="*/ 172863 w 317687"/>
              <a:gd name="connsiteY0" fmla="*/ 0 h 1423210"/>
              <a:gd name="connsiteX1" fmla="*/ 174856 w 317687"/>
              <a:gd name="connsiteY1" fmla="*/ 4136 h 1423210"/>
              <a:gd name="connsiteX2" fmla="*/ 317687 w 317687"/>
              <a:gd name="connsiteY2" fmla="*/ 711605 h 1423210"/>
              <a:gd name="connsiteX3" fmla="*/ 174856 w 317687"/>
              <a:gd name="connsiteY3" fmla="*/ 1419075 h 1423210"/>
              <a:gd name="connsiteX4" fmla="*/ 172864 w 317687"/>
              <a:gd name="connsiteY4" fmla="*/ 1423210 h 1423210"/>
              <a:gd name="connsiteX5" fmla="*/ 122602 w 317687"/>
              <a:gd name="connsiteY5" fmla="*/ 1318873 h 1423210"/>
              <a:gd name="connsiteX6" fmla="*/ 0 w 317687"/>
              <a:gd name="connsiteY6" fmla="*/ 711604 h 1423210"/>
              <a:gd name="connsiteX7" fmla="*/ 122602 w 317687"/>
              <a:gd name="connsiteY7" fmla="*/ 104335 h 1423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7687" h="1423210">
                <a:moveTo>
                  <a:pt x="172863" y="0"/>
                </a:moveTo>
                <a:lnTo>
                  <a:pt x="174856" y="4136"/>
                </a:lnTo>
                <a:cubicBezTo>
                  <a:pt x="266828" y="221583"/>
                  <a:pt x="317687" y="460655"/>
                  <a:pt x="317687" y="711605"/>
                </a:cubicBezTo>
                <a:cubicBezTo>
                  <a:pt x="317687" y="962555"/>
                  <a:pt x="266828" y="1201627"/>
                  <a:pt x="174856" y="1419075"/>
                </a:cubicBezTo>
                <a:lnTo>
                  <a:pt x="172864" y="1423210"/>
                </a:lnTo>
                <a:lnTo>
                  <a:pt x="122602" y="1318873"/>
                </a:lnTo>
                <a:cubicBezTo>
                  <a:pt x="43656" y="1132223"/>
                  <a:pt x="0" y="927012"/>
                  <a:pt x="0" y="711604"/>
                </a:cubicBezTo>
                <a:cubicBezTo>
                  <a:pt x="0" y="496197"/>
                  <a:pt x="43656" y="290985"/>
                  <a:pt x="122602" y="104335"/>
                </a:cubicBezTo>
                <a:close/>
              </a:path>
            </a:pathLst>
          </a:custGeom>
          <a:solidFill>
            <a:schemeClr val="accent1"/>
          </a:solidFill>
        </p:spPr>
        <p:txBody>
          <a:bodyPr vert="horz" wrap="square" lIns="0" tIns="0" rIns="0" bIns="0" rtlCol="0" anchor="ctr">
            <a:noAutofit/>
          </a:bodyPr>
          <a:lstStyle>
            <a:lvl1pPr marL="0" indent="0" algn="ctr" defTabSz="914400" rtl="0" eaLnBrk="1" latinLnBrk="0" hangingPunct="1">
              <a:lnSpc>
                <a:spcPct val="90000"/>
              </a:lnSpc>
              <a:spcBef>
                <a:spcPts val="1000"/>
              </a:spcBef>
              <a:buClr>
                <a:schemeClr val="accent1"/>
              </a:buClr>
              <a:buFont typeface="Calibri" panose="020F0502020204030204" pitchFamily="34" charset="0"/>
              <a:buNone/>
              <a:defRPr lang="en-ZA" sz="1800" kern="1200" dirty="0">
                <a:solidFill>
                  <a:schemeClr val="bg1"/>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rtl="0"/>
            <a:endParaRPr lang="el-GR" dirty="0"/>
          </a:p>
        </p:txBody>
      </p:sp>
      <p:sp>
        <p:nvSpPr>
          <p:cNvPr id="34" name="Πλαίσιο κειμένου 33" descr="Σημείο τομής γραφήματος"/>
          <p:cNvSpPr txBox="1"/>
          <p:nvPr/>
        </p:nvSpPr>
        <p:spPr>
          <a:xfrm>
            <a:off x="4921084" y="2993698"/>
            <a:ext cx="317688" cy="1544221"/>
          </a:xfrm>
          <a:custGeom>
            <a:avLst/>
            <a:gdLst>
              <a:gd name="connsiteX0" fmla="*/ 173971 w 317688"/>
              <a:gd name="connsiteY0" fmla="*/ 0 h 1544221"/>
              <a:gd name="connsiteX1" fmla="*/ 219948 w 317688"/>
              <a:gd name="connsiteY1" fmla="*/ 125619 h 1544221"/>
              <a:gd name="connsiteX2" fmla="*/ 317688 w 317688"/>
              <a:gd name="connsiteY2" fmla="*/ 772110 h 1544221"/>
              <a:gd name="connsiteX3" fmla="*/ 219948 w 317688"/>
              <a:gd name="connsiteY3" fmla="*/ 1418601 h 1544221"/>
              <a:gd name="connsiteX4" fmla="*/ 173971 w 317688"/>
              <a:gd name="connsiteY4" fmla="*/ 1544221 h 1544221"/>
              <a:gd name="connsiteX5" fmla="*/ 142832 w 317688"/>
              <a:gd name="connsiteY5" fmla="*/ 1479580 h 1544221"/>
              <a:gd name="connsiteX6" fmla="*/ 0 w 317688"/>
              <a:gd name="connsiteY6" fmla="*/ 772110 h 1544221"/>
              <a:gd name="connsiteX7" fmla="*/ 142832 w 317688"/>
              <a:gd name="connsiteY7" fmla="*/ 64641 h 1544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7688" h="1544221">
                <a:moveTo>
                  <a:pt x="173971" y="0"/>
                </a:moveTo>
                <a:lnTo>
                  <a:pt x="219948" y="125619"/>
                </a:lnTo>
                <a:cubicBezTo>
                  <a:pt x="283469" y="329846"/>
                  <a:pt x="317688" y="546982"/>
                  <a:pt x="317688" y="772110"/>
                </a:cubicBezTo>
                <a:cubicBezTo>
                  <a:pt x="317688" y="997239"/>
                  <a:pt x="283469" y="1214375"/>
                  <a:pt x="219948" y="1418601"/>
                </a:cubicBezTo>
                <a:lnTo>
                  <a:pt x="173971" y="1544221"/>
                </a:lnTo>
                <a:lnTo>
                  <a:pt x="142832" y="1479580"/>
                </a:lnTo>
                <a:cubicBezTo>
                  <a:pt x="50859" y="1262132"/>
                  <a:pt x="0" y="1023060"/>
                  <a:pt x="0" y="772110"/>
                </a:cubicBezTo>
                <a:cubicBezTo>
                  <a:pt x="0" y="521160"/>
                  <a:pt x="50859" y="282088"/>
                  <a:pt x="142832" y="64641"/>
                </a:cubicBezTo>
                <a:close/>
              </a:path>
            </a:pathLst>
          </a:custGeom>
          <a:solidFill>
            <a:schemeClr val="accent1"/>
          </a:solidFill>
        </p:spPr>
        <p:txBody>
          <a:bodyPr vert="horz" wrap="square" lIns="0" tIns="0" rIns="0" bIns="0" rtlCol="0" anchor="ctr">
            <a:noAutofit/>
          </a:bodyPr>
          <a:lstStyle>
            <a:lvl1pPr marL="0" indent="0" algn="ctr" defTabSz="914400" rtl="0" eaLnBrk="1" latinLnBrk="0" hangingPunct="1">
              <a:lnSpc>
                <a:spcPct val="90000"/>
              </a:lnSpc>
              <a:spcBef>
                <a:spcPts val="1000"/>
              </a:spcBef>
              <a:buClr>
                <a:schemeClr val="accent1"/>
              </a:buClr>
              <a:buFont typeface="Calibri" panose="020F0502020204030204" pitchFamily="34" charset="0"/>
              <a:buNone/>
              <a:defRPr lang="en-ZA" sz="1800" kern="1200" dirty="0">
                <a:solidFill>
                  <a:schemeClr val="bg1"/>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rtl="0"/>
            <a:endParaRPr lang="el-GR" dirty="0"/>
          </a:p>
        </p:txBody>
      </p:sp>
      <p:sp>
        <p:nvSpPr>
          <p:cNvPr id="55" name="TextBox 37"/>
          <p:cNvSpPr txBox="1"/>
          <p:nvPr/>
        </p:nvSpPr>
        <p:spPr>
          <a:xfrm>
            <a:off x="9792000"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Ομάδα 18" descr="Θέση εικόνας"/>
          <p:cNvGrpSpPr/>
          <p:nvPr/>
        </p:nvGrpSpPr>
        <p:grpSpPr>
          <a:xfrm>
            <a:off x="323999" y="323998"/>
            <a:ext cx="4320000" cy="6163999"/>
            <a:chOff x="180000" y="180000"/>
            <a:chExt cx="4330700" cy="6337924"/>
          </a:xfrm>
        </p:grpSpPr>
        <p:sp>
          <p:nvSpPr>
            <p:cNvPr id="20" name="Ορθογώνιο 6"/>
            <p:cNvSpPr/>
            <p:nvPr/>
          </p:nvSpPr>
          <p:spPr>
            <a:xfrm>
              <a:off x="180000" y="6335490"/>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21" name="Ορθογώνιο 6"/>
            <p:cNvSpPr/>
            <p:nvPr/>
          </p:nvSpPr>
          <p:spPr>
            <a:xfrm flipV="1">
              <a:off x="180000" y="180000"/>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grpSp>
      <p:sp>
        <p:nvSpPr>
          <p:cNvPr id="6" name="Θέση κειμένου 5"/>
          <p:cNvSpPr>
            <a:spLocks noGrp="1"/>
          </p:cNvSpPr>
          <p:nvPr>
            <p:ph type="body" sz="quarter" idx="35"/>
          </p:nvPr>
        </p:nvSpPr>
        <p:spPr>
          <a:xfrm>
            <a:off x="6312525" y="3574904"/>
            <a:ext cx="2251710" cy="360000"/>
          </a:xfrm>
        </p:spPr>
        <p:txBody>
          <a:bodyPr vert="horz" lIns="0" tIns="0" rIns="0" bIns="0" rtlCol="0">
            <a:noAutofit/>
          </a:bodyPr>
          <a:lstStyle/>
          <a:p>
            <a:pPr algn="ctr">
              <a:buFont typeface="Calibri" panose="020F0502020204030204" pitchFamily="34" charset="0"/>
            </a:pPr>
            <a:r>
              <a:rPr lang="el-GR" sz="1600" b="1" dirty="0">
                <a:solidFill>
                  <a:schemeClr val="tx1">
                    <a:lumMod val="85000"/>
                    <a:lumOff val="15000"/>
                  </a:schemeClr>
                </a:solidFill>
              </a:rPr>
              <a:t>Ερευνητικά Κέντρα</a:t>
            </a:r>
          </a:p>
        </p:txBody>
      </p:sp>
      <p:sp>
        <p:nvSpPr>
          <p:cNvPr id="13" name="Θέση κειμένου 12"/>
          <p:cNvSpPr>
            <a:spLocks noGrp="1"/>
          </p:cNvSpPr>
          <p:nvPr>
            <p:ph type="body" sz="quarter" idx="45"/>
          </p:nvPr>
        </p:nvSpPr>
        <p:spPr>
          <a:xfrm>
            <a:off x="6299190" y="5236588"/>
            <a:ext cx="2278380" cy="360000"/>
          </a:xfrm>
        </p:spPr>
        <p:txBody>
          <a:bodyPr vert="horz" lIns="0" tIns="0" rIns="0" bIns="0" rtlCol="0">
            <a:noAutofit/>
          </a:bodyPr>
          <a:lstStyle/>
          <a:p>
            <a:pPr algn="ctr">
              <a:buFont typeface="Calibri" panose="020F0502020204030204" pitchFamily="34" charset="0"/>
            </a:pPr>
            <a:r>
              <a:rPr lang="el-GR" sz="1600" b="1" dirty="0">
                <a:solidFill>
                  <a:schemeClr val="tx1">
                    <a:lumMod val="85000"/>
                    <a:lumOff val="15000"/>
                  </a:schemeClr>
                </a:solidFill>
              </a:rPr>
              <a:t>Γραφεία Κοινωνικής Εργασίας</a:t>
            </a:r>
          </a:p>
        </p:txBody>
      </p:sp>
      <p:sp>
        <p:nvSpPr>
          <p:cNvPr id="8" name="Θέση κειμένου 7"/>
          <p:cNvSpPr>
            <a:spLocks noGrp="1"/>
          </p:cNvSpPr>
          <p:nvPr>
            <p:ph type="body" sz="quarter" idx="37"/>
          </p:nvPr>
        </p:nvSpPr>
        <p:spPr>
          <a:xfrm>
            <a:off x="9617401" y="3574904"/>
            <a:ext cx="2439750" cy="360000"/>
          </a:xfrm>
        </p:spPr>
        <p:txBody>
          <a:bodyPr vert="horz" lIns="0" tIns="0" rIns="0" bIns="0" rtlCol="0">
            <a:noAutofit/>
          </a:bodyPr>
          <a:lstStyle/>
          <a:p>
            <a:pPr algn="ctr">
              <a:buFont typeface="Calibri" panose="020F0502020204030204" pitchFamily="34" charset="0"/>
            </a:pPr>
            <a:r>
              <a:rPr lang="el-GR" sz="1600" b="1" dirty="0">
                <a:solidFill>
                  <a:schemeClr val="tx1">
                    <a:lumMod val="85000"/>
                    <a:lumOff val="15000"/>
                  </a:schemeClr>
                </a:solidFill>
              </a:rPr>
              <a:t>Νοσοκομεία</a:t>
            </a:r>
          </a:p>
        </p:txBody>
      </p:sp>
      <p:sp>
        <p:nvSpPr>
          <p:cNvPr id="4" name="Θέση υποσέλιδου 3"/>
          <p:cNvSpPr>
            <a:spLocks noGrp="1"/>
          </p:cNvSpPr>
          <p:nvPr>
            <p:ph type="ftr" sz="quarter" idx="10"/>
          </p:nvPr>
        </p:nvSpPr>
        <p:spPr/>
        <p:txBody>
          <a:bodyPr rtlCol="0"/>
          <a:lstStyle/>
          <a:p>
            <a:pPr rtl="0"/>
            <a:r>
              <a:rPr lang="el-GR" dirty="0"/>
              <a:t>Προσθέστε υποσέλιδο</a:t>
            </a:r>
          </a:p>
        </p:txBody>
      </p:sp>
      <p:sp>
        <p:nvSpPr>
          <p:cNvPr id="5" name="Θέση αριθμού διαφάνειας 4"/>
          <p:cNvSpPr>
            <a:spLocks noGrp="1"/>
          </p:cNvSpPr>
          <p:nvPr>
            <p:ph type="sldNum" sz="quarter" idx="11"/>
          </p:nvPr>
        </p:nvSpPr>
        <p:spPr/>
        <p:txBody>
          <a:bodyPr rtlCol="0"/>
          <a:lstStyle/>
          <a:p>
            <a:pPr rtl="0"/>
            <a:fld id="{19B51A1E-902D-48AF-9020-955120F399B6}" type="slidenum">
              <a:rPr lang="el-GR" smtClean="0"/>
              <a:pPr rtl="0"/>
              <a:t>49</a:t>
            </a:fld>
            <a:endParaRPr lang="el-GR" dirty="0"/>
          </a:p>
        </p:txBody>
      </p:sp>
      <p:sp>
        <p:nvSpPr>
          <p:cNvPr id="26" name="Θέση κειμένου 13"/>
          <p:cNvSpPr>
            <a:spLocks noGrp="1"/>
          </p:cNvSpPr>
          <p:nvPr/>
        </p:nvSpPr>
        <p:spPr>
          <a:xfrm>
            <a:off x="9811516" y="5214474"/>
            <a:ext cx="2233930" cy="396475"/>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sz="1600" b="1" dirty="0">
                <a:solidFill>
                  <a:schemeClr val="tx1">
                    <a:lumMod val="85000"/>
                    <a:lumOff val="15000"/>
                  </a:schemeClr>
                </a:solidFill>
                <a:latin typeface="+mj-lt"/>
              </a:rPr>
              <a:t>Πανεπιστημιακά Ιδρύματα</a:t>
            </a:r>
          </a:p>
        </p:txBody>
      </p:sp>
      <p:sp>
        <p:nvSpPr>
          <p:cNvPr id="38" name="TextBox 37"/>
          <p:cNvSpPr txBox="1"/>
          <p:nvPr/>
        </p:nvSpPr>
        <p:spPr>
          <a:xfrm>
            <a:off x="9732744" y="6073017"/>
            <a:ext cx="1486100"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22" name="Ορθογώνιο 6" descr="Πλαίσιο επισήμανσης.">
            <a:extLst>
              <a:ext uri="{FF2B5EF4-FFF2-40B4-BE49-F238E27FC236}">
                <a16:creationId xmlns:a16="http://schemas.microsoft.com/office/drawing/2014/main" xmlns="" id="{D0A4F8C6-0877-4617-89C4-0A13AC5C7D05}"/>
              </a:ext>
            </a:extLst>
          </p:cNvPr>
          <p:cNvSpPr/>
          <p:nvPr/>
        </p:nvSpPr>
        <p:spPr>
          <a:xfrm rot="10800000" flipV="1">
            <a:off x="8206192" y="1989473"/>
            <a:ext cx="1872000" cy="17345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solidFill>
                <a:schemeClr val="bg2">
                  <a:lumMod val="75000"/>
                </a:schemeClr>
              </a:solidFill>
            </a:endParaRPr>
          </a:p>
        </p:txBody>
      </p:sp>
      <p:sp>
        <p:nvSpPr>
          <p:cNvPr id="23" name="Θέση κειμένου 7">
            <a:extLst>
              <a:ext uri="{FF2B5EF4-FFF2-40B4-BE49-F238E27FC236}">
                <a16:creationId xmlns:a16="http://schemas.microsoft.com/office/drawing/2014/main" xmlns="" id="{417308D7-7504-4238-8D83-E2FA038C908C}"/>
              </a:ext>
            </a:extLst>
          </p:cNvPr>
          <p:cNvSpPr txBox="1">
            <a:spLocks/>
          </p:cNvSpPr>
          <p:nvPr/>
        </p:nvSpPr>
        <p:spPr>
          <a:xfrm>
            <a:off x="8201010" y="2273391"/>
            <a:ext cx="1872000" cy="360000"/>
          </a:xfrm>
          <a:prstGeom prst="rect">
            <a:avLst/>
          </a:prstGeom>
        </p:spPr>
        <p:txBody>
          <a:bodyPr vert="horz" lIns="0" tIns="0" rIns="0" bIns="0" rtlCol="0">
            <a:noAutofit/>
          </a:bodyPr>
          <a:lstStyle>
            <a:defPPr rtl="0">
              <a:defRPr lang="en-US"/>
            </a:defPPr>
            <a:lvl1pPr indent="0" algn="ctr">
              <a:lnSpc>
                <a:spcPct val="90000"/>
              </a:lnSpc>
              <a:spcBef>
                <a:spcPts val="1000"/>
              </a:spcBef>
              <a:buClr>
                <a:schemeClr val="accent1"/>
              </a:buClr>
              <a:buFont typeface="Calibri" panose="020F0502020204030204" pitchFamily="34" charset="0"/>
              <a:buNone/>
              <a:defRPr sz="1600" b="1">
                <a:solidFill>
                  <a:schemeClr val="tx1">
                    <a:lumMod val="75000"/>
                    <a:lumOff val="25000"/>
                  </a:schemeClr>
                </a:solidFill>
                <a:latin typeface="+mj-lt"/>
              </a:defRPr>
            </a:lvl1pPr>
            <a:lvl2pPr marL="542925" indent="-276225">
              <a:lnSpc>
                <a:spcPct val="90000"/>
              </a:lnSpc>
              <a:spcBef>
                <a:spcPts val="500"/>
              </a:spcBef>
              <a:buClr>
                <a:schemeClr val="accent1"/>
              </a:buClr>
              <a:buFont typeface="Arial" panose="020B0604020202020204" pitchFamily="34" charset="0"/>
              <a:buChar char="•"/>
              <a:defRPr sz="1600">
                <a:solidFill>
                  <a:schemeClr val="tx1">
                    <a:lumMod val="75000"/>
                    <a:lumOff val="25000"/>
                  </a:schemeClr>
                </a:solidFill>
              </a:defRPr>
            </a:lvl2pPr>
            <a:lvl3pPr marL="809625" indent="-266700">
              <a:lnSpc>
                <a:spcPct val="90000"/>
              </a:lnSpc>
              <a:spcBef>
                <a:spcPts val="500"/>
              </a:spcBef>
              <a:buClr>
                <a:schemeClr val="accent1"/>
              </a:buClr>
              <a:buFont typeface="Wingdings" panose="05000000000000000000" pitchFamily="2" charset="2"/>
              <a:buChar char="§"/>
              <a:defRPr sz="1400">
                <a:solidFill>
                  <a:schemeClr val="tx1">
                    <a:lumMod val="75000"/>
                    <a:lumOff val="25000"/>
                  </a:schemeClr>
                </a:solidFill>
              </a:defRPr>
            </a:lvl3pPr>
            <a:lvl4pPr marL="1076325" indent="-266700">
              <a:lnSpc>
                <a:spcPct val="90000"/>
              </a:lnSpc>
              <a:spcBef>
                <a:spcPts val="500"/>
              </a:spcBef>
              <a:buClr>
                <a:schemeClr val="accent1"/>
              </a:buClr>
              <a:buFont typeface="Wingdings" panose="05000000000000000000" pitchFamily="2" charset="2"/>
              <a:buChar char="§"/>
              <a:defRPr sz="1400">
                <a:solidFill>
                  <a:schemeClr val="tx1">
                    <a:lumMod val="75000"/>
                    <a:lumOff val="25000"/>
                  </a:schemeClr>
                </a:solidFill>
              </a:defRPr>
            </a:lvl4pPr>
            <a:lvl5pPr marL="1343025" indent="-266700">
              <a:lnSpc>
                <a:spcPct val="90000"/>
              </a:lnSpc>
              <a:spcBef>
                <a:spcPts val="500"/>
              </a:spcBef>
              <a:buClr>
                <a:schemeClr val="accent1"/>
              </a:buClr>
              <a:buFont typeface="Wingdings" panose="05000000000000000000" pitchFamily="2" charset="2"/>
              <a:buChar char="§"/>
              <a:defRPr sz="1400">
                <a:solidFill>
                  <a:schemeClr val="tx1">
                    <a:lumMod val="75000"/>
                    <a:lumOff val="25000"/>
                  </a:schemeClr>
                </a:solidFill>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l-GR" dirty="0">
                <a:solidFill>
                  <a:schemeClr val="tx1">
                    <a:lumMod val="85000"/>
                    <a:lumOff val="15000"/>
                  </a:schemeClr>
                </a:solidFill>
              </a:rPr>
              <a:t>Βιβλιοθήκες</a:t>
            </a:r>
          </a:p>
        </p:txBody>
      </p:sp>
      <p:sp>
        <p:nvSpPr>
          <p:cNvPr id="2" name="Ορθογώνιο 1">
            <a:extLst>
              <a:ext uri="{FF2B5EF4-FFF2-40B4-BE49-F238E27FC236}">
                <a16:creationId xmlns:a16="http://schemas.microsoft.com/office/drawing/2014/main" xmlns="" id="{2D6EBBF8-072C-46D7-875C-C89CD681CFAE}"/>
              </a:ext>
            </a:extLst>
          </p:cNvPr>
          <p:cNvSpPr/>
          <p:nvPr/>
        </p:nvSpPr>
        <p:spPr>
          <a:xfrm>
            <a:off x="5772001" y="216963"/>
            <a:ext cx="6096000" cy="830997"/>
          </a:xfrm>
          <a:prstGeom prst="rect">
            <a:avLst/>
          </a:prstGeom>
        </p:spPr>
        <p:txBody>
          <a:bodyPr wrap="square">
            <a:spAutoFit/>
          </a:bodyPr>
          <a:lstStyle/>
          <a:p>
            <a:pPr algn="ctr"/>
            <a:r>
              <a:rPr lang="el-GR" sz="1600" dirty="0">
                <a:solidFill>
                  <a:schemeClr val="tx1">
                    <a:lumMod val="65000"/>
                    <a:lumOff val="35000"/>
                  </a:schemeClr>
                </a:solidFill>
              </a:rPr>
              <a:t>Αυτή η δομική μορφοποίηση, που βασίζεται στη γνώση, εμφανίζεται σε </a:t>
            </a:r>
            <a:r>
              <a:rPr lang="el-GR" sz="1600" b="1" dirty="0">
                <a:solidFill>
                  <a:schemeClr val="tx1">
                    <a:lumMod val="65000"/>
                    <a:lumOff val="35000"/>
                  </a:schemeClr>
                </a:solidFill>
              </a:rPr>
              <a:t>οργανώσεις</a:t>
            </a:r>
            <a:r>
              <a:rPr lang="el-GR" sz="1600" dirty="0">
                <a:solidFill>
                  <a:schemeClr val="tx1">
                    <a:lumMod val="65000"/>
                    <a:lumOff val="35000"/>
                  </a:schemeClr>
                </a:solidFill>
              </a:rPr>
              <a:t> που </a:t>
            </a:r>
            <a:r>
              <a:rPr lang="el-GR" sz="1600" b="1" dirty="0">
                <a:solidFill>
                  <a:schemeClr val="tx1">
                    <a:lumMod val="65000"/>
                    <a:lumOff val="35000"/>
                  </a:schemeClr>
                </a:solidFill>
              </a:rPr>
              <a:t>λειτουργούν</a:t>
            </a:r>
            <a:r>
              <a:rPr lang="el-GR" sz="1600" dirty="0">
                <a:solidFill>
                  <a:schemeClr val="tx1">
                    <a:lumMod val="65000"/>
                    <a:lumOff val="35000"/>
                  </a:schemeClr>
                </a:solidFill>
              </a:rPr>
              <a:t> σε </a:t>
            </a:r>
            <a:r>
              <a:rPr lang="el-GR" sz="1600" b="1" dirty="0">
                <a:solidFill>
                  <a:schemeClr val="tx1">
                    <a:lumMod val="65000"/>
                    <a:lumOff val="35000"/>
                  </a:schemeClr>
                </a:solidFill>
              </a:rPr>
              <a:t>σύνθετο</a:t>
            </a:r>
            <a:r>
              <a:rPr lang="el-GR" sz="1600" dirty="0">
                <a:solidFill>
                  <a:schemeClr val="tx1">
                    <a:lumMod val="65000"/>
                    <a:lumOff val="35000"/>
                  </a:schemeClr>
                </a:solidFill>
              </a:rPr>
              <a:t> αλλά συγχρόνως </a:t>
            </a:r>
            <a:r>
              <a:rPr lang="el-GR" sz="1600" b="1" dirty="0">
                <a:solidFill>
                  <a:schemeClr val="tx1">
                    <a:lumMod val="65000"/>
                    <a:lumOff val="35000"/>
                  </a:schemeClr>
                </a:solidFill>
              </a:rPr>
              <a:t>σταθερό περιβάλλον</a:t>
            </a:r>
            <a:r>
              <a:rPr lang="el-GR" sz="1600" dirty="0">
                <a:solidFill>
                  <a:schemeClr val="tx1">
                    <a:lumMod val="65000"/>
                    <a:lumOff val="35000"/>
                  </a:schemeClr>
                </a:solidFill>
              </a:rPr>
              <a:t>, </a:t>
            </a:r>
            <a:r>
              <a:rPr lang="el-GR" sz="1600" spc="-100" dirty="0">
                <a:solidFill>
                  <a:schemeClr val="tx1">
                    <a:lumMod val="65000"/>
                    <a:lumOff val="35000"/>
                  </a:schemeClr>
                </a:solidFill>
              </a:rPr>
              <a:t>όπως  </a:t>
            </a:r>
            <a:r>
              <a:rPr lang="el-GR" sz="1600" dirty="0">
                <a:solidFill>
                  <a:schemeClr val="tx1">
                    <a:lumMod val="65000"/>
                    <a:lumOff val="35000"/>
                  </a:schemeClr>
                </a:solidFill>
              </a:rPr>
              <a:t>για παράδειγμα</a:t>
            </a:r>
            <a:r>
              <a:rPr lang="el-GR" sz="1600" spc="-100" dirty="0">
                <a:solidFill>
                  <a:schemeClr val="tx1">
                    <a:lumMod val="65000"/>
                    <a:lumOff val="35000"/>
                  </a:schemeClr>
                </a:solidFill>
              </a:rPr>
              <a:t>:</a:t>
            </a:r>
          </a:p>
        </p:txBody>
      </p:sp>
      <p:pic>
        <p:nvPicPr>
          <p:cNvPr id="7" name="Γραφικό 6" descr="Βιβλία στο ράφι">
            <a:extLst>
              <a:ext uri="{FF2B5EF4-FFF2-40B4-BE49-F238E27FC236}">
                <a16:creationId xmlns:a16="http://schemas.microsoft.com/office/drawing/2014/main" xmlns="" id="{261E7333-B7D8-4909-AB34-93A11546CA8C}"/>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8780018" y="1468170"/>
            <a:ext cx="734853" cy="734853"/>
          </a:xfrm>
          <a:prstGeom prst="rect">
            <a:avLst/>
          </a:prstGeom>
        </p:spPr>
      </p:pic>
      <p:pic>
        <p:nvPicPr>
          <p:cNvPr id="10" name="Γραφικό 9" descr="Φιάλη">
            <a:extLst>
              <a:ext uri="{FF2B5EF4-FFF2-40B4-BE49-F238E27FC236}">
                <a16:creationId xmlns:a16="http://schemas.microsoft.com/office/drawing/2014/main" xmlns="" id="{6315C287-533A-4934-B550-6200DFD0EEAE}"/>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6981180" y="2652855"/>
            <a:ext cx="734853" cy="734853"/>
          </a:xfrm>
          <a:prstGeom prst="rect">
            <a:avLst/>
          </a:prstGeom>
        </p:spPr>
      </p:pic>
      <p:pic>
        <p:nvPicPr>
          <p:cNvPr id="14" name="Γραφικό 13" descr="Ιατρική περίθαλψη">
            <a:extLst>
              <a:ext uri="{FF2B5EF4-FFF2-40B4-BE49-F238E27FC236}">
                <a16:creationId xmlns:a16="http://schemas.microsoft.com/office/drawing/2014/main" xmlns="" id="{A3F56D62-6BD3-4054-82FE-F3EFA7DC3A86}"/>
              </a:ext>
            </a:extLst>
          </p:cNvPr>
          <p:cNvPicPr>
            <a:picLocks noChangeAspect="1"/>
          </p:cNvPicPr>
          <p:nvPr/>
        </p:nvPicPr>
        <p:blipFill>
          <a:blip r:embed="rId7">
            <a:extLst>
              <a:ext uri="{96DAC541-7B7A-43D3-8B79-37D633B846F1}">
                <asvg:svgBlip xmlns:asvg="http://schemas.microsoft.com/office/drawing/2016/SVG/main" xmlns="" r:embed="rId8"/>
              </a:ext>
            </a:extLst>
          </a:blip>
          <a:stretch>
            <a:fillRect/>
          </a:stretch>
        </p:blipFill>
        <p:spPr>
          <a:xfrm>
            <a:off x="10469849" y="2694147"/>
            <a:ext cx="734853" cy="734853"/>
          </a:xfrm>
          <a:prstGeom prst="rect">
            <a:avLst/>
          </a:prstGeom>
        </p:spPr>
      </p:pic>
      <p:pic>
        <p:nvPicPr>
          <p:cNvPr id="17" name="Γραφικό 16" descr="Δικαστήριο">
            <a:extLst>
              <a:ext uri="{FF2B5EF4-FFF2-40B4-BE49-F238E27FC236}">
                <a16:creationId xmlns:a16="http://schemas.microsoft.com/office/drawing/2014/main" xmlns="" id="{48B73F09-8776-4854-BD81-1BCBF2AD4553}"/>
              </a:ext>
            </a:extLst>
          </p:cNvPr>
          <p:cNvPicPr>
            <a:picLocks noChangeAspect="1"/>
          </p:cNvPicPr>
          <p:nvPr/>
        </p:nvPicPr>
        <p:blipFill>
          <a:blip r:embed="rId9">
            <a:extLst>
              <a:ext uri="{96DAC541-7B7A-43D3-8B79-37D633B846F1}">
                <asvg:svgBlip xmlns:asvg="http://schemas.microsoft.com/office/drawing/2016/SVG/main" xmlns="" r:embed="rId10"/>
              </a:ext>
            </a:extLst>
          </a:blip>
          <a:stretch>
            <a:fillRect/>
          </a:stretch>
        </p:blipFill>
        <p:spPr>
          <a:xfrm>
            <a:off x="10469848" y="4361088"/>
            <a:ext cx="734853" cy="734853"/>
          </a:xfrm>
          <a:prstGeom prst="rect">
            <a:avLst/>
          </a:prstGeom>
        </p:spPr>
      </p:pic>
      <p:pic>
        <p:nvPicPr>
          <p:cNvPr id="25" name="Γραφικό 24" descr="Κτίριο">
            <a:extLst>
              <a:ext uri="{FF2B5EF4-FFF2-40B4-BE49-F238E27FC236}">
                <a16:creationId xmlns:a16="http://schemas.microsoft.com/office/drawing/2014/main" xmlns="" id="{45A82A72-DBF7-44BC-AA8A-24787EEA80BA}"/>
              </a:ext>
            </a:extLst>
          </p:cNvPr>
          <p:cNvPicPr>
            <a:picLocks noChangeAspect="1"/>
          </p:cNvPicPr>
          <p:nvPr/>
        </p:nvPicPr>
        <p:blipFill>
          <a:blip r:embed="rId11">
            <a:extLst>
              <a:ext uri="{96DAC541-7B7A-43D3-8B79-37D633B846F1}">
                <asvg:svgBlip xmlns:asvg="http://schemas.microsoft.com/office/drawing/2016/SVG/main" xmlns="" r:embed="rId12"/>
              </a:ext>
            </a:extLst>
          </a:blip>
          <a:stretch>
            <a:fillRect/>
          </a:stretch>
        </p:blipFill>
        <p:spPr>
          <a:xfrm>
            <a:off x="7022356" y="4294245"/>
            <a:ext cx="734853" cy="734853"/>
          </a:xfrm>
          <a:prstGeom prst="rect">
            <a:avLst/>
          </a:prstGeom>
        </p:spPr>
      </p:pic>
      <p:pic>
        <p:nvPicPr>
          <p:cNvPr id="7170" name="Picture 2" descr="Î£ÏÎµÏÎ¹ÎºÎ® ÎµÎ¹ÎºÏÎ½Î±">
            <a:extLst>
              <a:ext uri="{FF2B5EF4-FFF2-40B4-BE49-F238E27FC236}">
                <a16:creationId xmlns:a16="http://schemas.microsoft.com/office/drawing/2014/main" xmlns="" id="{1AF3DF3D-BC75-4BAF-B23D-799B0EAEE8FA}"/>
              </a:ext>
            </a:extLst>
          </p:cNvPr>
          <p:cNvPicPr>
            <a:picLocks noChangeAspect="1" noChangeArrowheads="1"/>
          </p:cNvPicPr>
          <p:nvPr/>
        </p:nvPicPr>
        <p:blipFill>
          <a:blip r:embed="rId13">
            <a:grayscl/>
            <a:extLst>
              <a:ext uri="{28A0092B-C50C-407E-A947-70E740481C1C}">
                <a14:useLocalDpi xmlns:a14="http://schemas.microsoft.com/office/drawing/2010/main" xmlns="" val="0"/>
              </a:ext>
            </a:extLst>
          </a:blip>
          <a:srcRect/>
          <a:stretch>
            <a:fillRect/>
          </a:stretch>
        </p:blipFill>
        <p:spPr bwMode="auto">
          <a:xfrm>
            <a:off x="214739" y="121590"/>
            <a:ext cx="4737965" cy="6548197"/>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898184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1731233" y="-776631"/>
            <a:ext cx="11340000" cy="784991"/>
          </a:xfrm>
        </p:spPr>
        <p:txBody>
          <a:bodyPr rtlCol="0"/>
          <a:lstStyle/>
          <a:p>
            <a:pPr algn="ctr"/>
            <a:r>
              <a:rPr lang="el-GR" sz="2400" b="1" dirty="0">
                <a:solidFill>
                  <a:schemeClr val="tx1">
                    <a:lumMod val="65000"/>
                    <a:lumOff val="35000"/>
                  </a:schemeClr>
                </a:solidFill>
              </a:rPr>
              <a:t>Προσδιοριστικοί Παράγοντες των </a:t>
            </a:r>
            <a:r>
              <a:rPr lang="el-GR" sz="2400" b="1" dirty="0" err="1">
                <a:solidFill>
                  <a:schemeClr val="tx1">
                    <a:lumMod val="65000"/>
                    <a:lumOff val="35000"/>
                  </a:schemeClr>
                </a:solidFill>
              </a:rPr>
              <a:t>Οργανωσιακών</a:t>
            </a:r>
            <a:r>
              <a:rPr lang="el-GR" sz="2400" b="1" dirty="0">
                <a:solidFill>
                  <a:schemeClr val="tx1">
                    <a:lumMod val="65000"/>
                    <a:lumOff val="35000"/>
                  </a:schemeClr>
                </a:solidFill>
              </a:rPr>
              <a:t> Μορφών</a:t>
            </a:r>
            <a:r>
              <a:rPr lang="el-GR" sz="2400" dirty="0">
                <a:solidFill>
                  <a:schemeClr val="tx1">
                    <a:lumMod val="65000"/>
                    <a:lumOff val="35000"/>
                  </a:schemeClr>
                </a:solidFill>
              </a:rPr>
              <a:t/>
            </a:r>
            <a:br>
              <a:rPr lang="el-GR" sz="2400" dirty="0">
                <a:solidFill>
                  <a:schemeClr val="tx1">
                    <a:lumMod val="65000"/>
                    <a:lumOff val="35000"/>
                  </a:schemeClr>
                </a:solidFill>
              </a:rPr>
            </a:br>
            <a:r>
              <a:rPr lang="el-GR" sz="2400" b="1" dirty="0">
                <a:solidFill>
                  <a:schemeClr val="tx1">
                    <a:lumMod val="65000"/>
                    <a:lumOff val="35000"/>
                  </a:schemeClr>
                </a:solidFill>
              </a:rPr>
              <a:t/>
            </a:r>
            <a:br>
              <a:rPr lang="el-GR" sz="2400" b="1" dirty="0">
                <a:solidFill>
                  <a:schemeClr val="tx1">
                    <a:lumMod val="65000"/>
                    <a:lumOff val="35000"/>
                  </a:schemeClr>
                </a:solidFill>
              </a:rPr>
            </a:br>
            <a:endParaRPr lang="el-GR" sz="2400" b="1" dirty="0">
              <a:solidFill>
                <a:schemeClr val="tx1">
                  <a:lumMod val="65000"/>
                  <a:lumOff val="35000"/>
                </a:schemeClr>
              </a:solidFill>
            </a:endParaRPr>
          </a:p>
        </p:txBody>
      </p:sp>
      <p:sp>
        <p:nvSpPr>
          <p:cNvPr id="3" name="Θέση υποσέλιδου 2"/>
          <p:cNvSpPr>
            <a:spLocks noGrp="1"/>
          </p:cNvSpPr>
          <p:nvPr>
            <p:ph type="ftr" sz="quarter" idx="10"/>
          </p:nvPr>
        </p:nvSpPr>
        <p:spPr>
          <a:xfrm>
            <a:off x="6433352" y="7064776"/>
            <a:ext cx="4114800" cy="206104"/>
          </a:xfrm>
        </p:spPr>
        <p:txBody>
          <a:bodyPr rtlCol="0"/>
          <a:lstStyle/>
          <a:p>
            <a:pPr rtl="0"/>
            <a:r>
              <a:rPr lang="el-GR" dirty="0"/>
              <a:t>Προσθέστε υποσέλιδο</a:t>
            </a:r>
          </a:p>
        </p:txBody>
      </p:sp>
      <p:sp>
        <p:nvSpPr>
          <p:cNvPr id="4" name="Θέση αριθμού διαφάνειας 3"/>
          <p:cNvSpPr>
            <a:spLocks noGrp="1"/>
          </p:cNvSpPr>
          <p:nvPr>
            <p:ph type="sldNum" sz="quarter" idx="11"/>
          </p:nvPr>
        </p:nvSpPr>
        <p:spPr>
          <a:xfrm>
            <a:off x="11403513" y="6211193"/>
            <a:ext cx="537262" cy="365125"/>
          </a:xfrm>
        </p:spPr>
        <p:txBody>
          <a:bodyPr rtlCol="0"/>
          <a:lstStyle/>
          <a:p>
            <a:pPr rtl="0"/>
            <a:fld id="{19B51A1E-902D-48AF-9020-955120F399B6}" type="slidenum">
              <a:rPr lang="el-GR" smtClean="0"/>
              <a:pPr rtl="0"/>
              <a:t>5</a:t>
            </a:fld>
            <a:endParaRPr lang="el-GR" dirty="0"/>
          </a:p>
        </p:txBody>
      </p:sp>
      <p:sp>
        <p:nvSpPr>
          <p:cNvPr id="55" name="TextBox 37"/>
          <p:cNvSpPr txBox="1"/>
          <p:nvPr/>
        </p:nvSpPr>
        <p:spPr>
          <a:xfrm>
            <a:off x="9808278" y="58965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graphicFrame>
        <p:nvGraphicFramePr>
          <p:cNvPr id="54" name="Γράφημα 53">
            <a:extLst>
              <a:ext uri="{FF2B5EF4-FFF2-40B4-BE49-F238E27FC236}">
                <a16:creationId xmlns:a16="http://schemas.microsoft.com/office/drawing/2014/main" xmlns="" id="{2FB571CE-F913-405C-A5B4-EBBC62C2D73B}"/>
              </a:ext>
            </a:extLst>
          </p:cNvPr>
          <p:cNvGraphicFramePr/>
          <p:nvPr>
            <p:extLst>
              <p:ext uri="{D42A27DB-BD31-4B8C-83A1-F6EECF244321}">
                <p14:modId xmlns:p14="http://schemas.microsoft.com/office/powerpoint/2010/main" xmlns="" val="127442752"/>
              </p:ext>
            </p:extLst>
          </p:nvPr>
        </p:nvGraphicFramePr>
        <p:xfrm>
          <a:off x="2308608" y="3259664"/>
          <a:ext cx="2014165" cy="1753840"/>
        </p:xfrm>
        <a:graphic>
          <a:graphicData uri="http://schemas.openxmlformats.org/drawingml/2006/chart">
            <c:chart xmlns:c="http://schemas.openxmlformats.org/drawingml/2006/chart" xmlns:r="http://schemas.openxmlformats.org/officeDocument/2006/relationships" r:id="rId3"/>
          </a:graphicData>
        </a:graphic>
      </p:graphicFrame>
      <p:sp>
        <p:nvSpPr>
          <p:cNvPr id="56" name="Text Placeholder 24">
            <a:extLst>
              <a:ext uri="{FF2B5EF4-FFF2-40B4-BE49-F238E27FC236}">
                <a16:creationId xmlns:a16="http://schemas.microsoft.com/office/drawing/2014/main" xmlns="" id="{19D1DC9D-38BB-4CEE-A918-A2090701A377}"/>
              </a:ext>
            </a:extLst>
          </p:cNvPr>
          <p:cNvSpPr txBox="1">
            <a:spLocks/>
          </p:cNvSpPr>
          <p:nvPr/>
        </p:nvSpPr>
        <p:spPr>
          <a:xfrm>
            <a:off x="5354953" y="4741826"/>
            <a:ext cx="1737900" cy="645377"/>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b="1" dirty="0"/>
              <a:t>Ενδεχόμενες </a:t>
            </a:r>
          </a:p>
          <a:p>
            <a:pPr algn="ctr"/>
            <a:r>
              <a:rPr lang="el-GR" b="1" dirty="0"/>
              <a:t>Δομές</a:t>
            </a:r>
            <a:endParaRPr lang="el-GR" dirty="0"/>
          </a:p>
        </p:txBody>
      </p:sp>
      <p:sp>
        <p:nvSpPr>
          <p:cNvPr id="6" name="Ορθογώνιο 5">
            <a:extLst>
              <a:ext uri="{FF2B5EF4-FFF2-40B4-BE49-F238E27FC236}">
                <a16:creationId xmlns:a16="http://schemas.microsoft.com/office/drawing/2014/main" xmlns="" id="{CB7C95C6-F9F3-4BDB-A98A-70C3226DA2B3}"/>
              </a:ext>
            </a:extLst>
          </p:cNvPr>
          <p:cNvSpPr/>
          <p:nvPr/>
        </p:nvSpPr>
        <p:spPr>
          <a:xfrm>
            <a:off x="2507769" y="3502035"/>
            <a:ext cx="1517599" cy="1169551"/>
          </a:xfrm>
          <a:prstGeom prst="rect">
            <a:avLst/>
          </a:prstGeom>
        </p:spPr>
        <p:txBody>
          <a:bodyPr wrap="square">
            <a:spAutoFit/>
          </a:bodyPr>
          <a:lstStyle/>
          <a:p>
            <a:pPr algn="ctr"/>
            <a:r>
              <a:rPr lang="el-GR" sz="1400" b="1" dirty="0">
                <a:solidFill>
                  <a:schemeClr val="tx1">
                    <a:lumMod val="75000"/>
                    <a:lumOff val="25000"/>
                  </a:schemeClr>
                </a:solidFill>
              </a:rPr>
              <a:t>ΠΕΡΙΟΡΙΣΜΟΙ Μέγεθος</a:t>
            </a:r>
          </a:p>
          <a:p>
            <a:pPr algn="ctr"/>
            <a:r>
              <a:rPr lang="el-GR" sz="1400" b="1" dirty="0">
                <a:solidFill>
                  <a:schemeClr val="tx1">
                    <a:lumMod val="75000"/>
                    <a:lumOff val="25000"/>
                  </a:schemeClr>
                </a:solidFill>
              </a:rPr>
              <a:t>Περιβάλλον</a:t>
            </a:r>
          </a:p>
          <a:p>
            <a:pPr algn="ctr"/>
            <a:r>
              <a:rPr lang="el-GR" sz="1400" b="1" dirty="0">
                <a:solidFill>
                  <a:schemeClr val="tx1">
                    <a:lumMod val="75000"/>
                    <a:lumOff val="25000"/>
                  </a:schemeClr>
                </a:solidFill>
              </a:rPr>
              <a:t>Τεχνολογία</a:t>
            </a:r>
          </a:p>
          <a:p>
            <a:pPr algn="ctr"/>
            <a:r>
              <a:rPr lang="el-GR" sz="1400" b="1" dirty="0">
                <a:solidFill>
                  <a:schemeClr val="tx1">
                    <a:lumMod val="75000"/>
                    <a:lumOff val="25000"/>
                  </a:schemeClr>
                </a:solidFill>
              </a:rPr>
              <a:t>Στρατηγική</a:t>
            </a:r>
          </a:p>
        </p:txBody>
      </p:sp>
      <p:cxnSp>
        <p:nvCxnSpPr>
          <p:cNvPr id="10" name="Ευθύγραμμο βέλος σύνδεσης 9">
            <a:extLst>
              <a:ext uri="{FF2B5EF4-FFF2-40B4-BE49-F238E27FC236}">
                <a16:creationId xmlns:a16="http://schemas.microsoft.com/office/drawing/2014/main" xmlns="" id="{3A616835-ABF5-4973-BAC0-FAFF7272193F}"/>
              </a:ext>
            </a:extLst>
          </p:cNvPr>
          <p:cNvCxnSpPr>
            <a:cxnSpLocks/>
          </p:cNvCxnSpPr>
          <p:nvPr/>
        </p:nvCxnSpPr>
        <p:spPr>
          <a:xfrm>
            <a:off x="6201341" y="3425329"/>
            <a:ext cx="0" cy="675357"/>
          </a:xfrm>
          <a:prstGeom prst="straightConnector1">
            <a:avLst/>
          </a:prstGeom>
          <a:ln w="76200">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9" name="Ορθογώνιο 18">
            <a:extLst>
              <a:ext uri="{FF2B5EF4-FFF2-40B4-BE49-F238E27FC236}">
                <a16:creationId xmlns:a16="http://schemas.microsoft.com/office/drawing/2014/main" xmlns="" id="{22274A8D-2EB3-4331-85A3-6606B0D10D0A}"/>
              </a:ext>
            </a:extLst>
          </p:cNvPr>
          <p:cNvSpPr/>
          <p:nvPr/>
        </p:nvSpPr>
        <p:spPr>
          <a:xfrm>
            <a:off x="5402764" y="2136541"/>
            <a:ext cx="1565008" cy="738664"/>
          </a:xfrm>
          <a:prstGeom prst="rect">
            <a:avLst/>
          </a:prstGeom>
        </p:spPr>
        <p:txBody>
          <a:bodyPr wrap="square">
            <a:spAutoFit/>
          </a:bodyPr>
          <a:lstStyle/>
          <a:p>
            <a:pPr algn="ctr"/>
            <a:r>
              <a:rPr lang="el-GR" sz="1400" b="1" dirty="0">
                <a:solidFill>
                  <a:schemeClr val="tx1">
                    <a:lumMod val="75000"/>
                    <a:lumOff val="25000"/>
                  </a:schemeClr>
                </a:solidFill>
              </a:rPr>
              <a:t>Φύση</a:t>
            </a:r>
          </a:p>
          <a:p>
            <a:pPr algn="ctr"/>
            <a:r>
              <a:rPr lang="el-GR" sz="1400" b="1" dirty="0">
                <a:solidFill>
                  <a:schemeClr val="tx1">
                    <a:lumMod val="75000"/>
                    <a:lumOff val="25000"/>
                  </a:schemeClr>
                </a:solidFill>
              </a:rPr>
              <a:t>Συνασπισμού Συμφερόντων</a:t>
            </a:r>
          </a:p>
        </p:txBody>
      </p:sp>
      <p:sp>
        <p:nvSpPr>
          <p:cNvPr id="21" name="Ορθογώνιο 20">
            <a:extLst>
              <a:ext uri="{FF2B5EF4-FFF2-40B4-BE49-F238E27FC236}">
                <a16:creationId xmlns:a16="http://schemas.microsoft.com/office/drawing/2014/main" xmlns="" id="{C76D68C2-7644-48A1-8B61-D1CBEC3C1CE2}"/>
              </a:ext>
            </a:extLst>
          </p:cNvPr>
          <p:cNvSpPr/>
          <p:nvPr/>
        </p:nvSpPr>
        <p:spPr>
          <a:xfrm>
            <a:off x="2596112" y="5490815"/>
            <a:ext cx="1321358" cy="738664"/>
          </a:xfrm>
          <a:prstGeom prst="rect">
            <a:avLst/>
          </a:prstGeom>
        </p:spPr>
        <p:txBody>
          <a:bodyPr wrap="square">
            <a:spAutoFit/>
          </a:bodyPr>
          <a:lstStyle/>
          <a:p>
            <a:pPr algn="ctr"/>
            <a:r>
              <a:rPr lang="el-GR" sz="1400" b="1" dirty="0">
                <a:solidFill>
                  <a:schemeClr val="tx1">
                    <a:lumMod val="75000"/>
                    <a:lumOff val="25000"/>
                  </a:schemeClr>
                </a:solidFill>
              </a:rPr>
              <a:t>Υποκινήσεις &amp; Κυρίαρχοι Στόχοι</a:t>
            </a:r>
          </a:p>
        </p:txBody>
      </p:sp>
      <p:sp>
        <p:nvSpPr>
          <p:cNvPr id="23" name="Ορθογώνιο 22">
            <a:extLst>
              <a:ext uri="{FF2B5EF4-FFF2-40B4-BE49-F238E27FC236}">
                <a16:creationId xmlns:a16="http://schemas.microsoft.com/office/drawing/2014/main" xmlns="" id="{88E92263-2D90-4141-8A03-C0DBC2C08774}"/>
              </a:ext>
            </a:extLst>
          </p:cNvPr>
          <p:cNvSpPr/>
          <p:nvPr/>
        </p:nvSpPr>
        <p:spPr>
          <a:xfrm>
            <a:off x="8390202" y="4709356"/>
            <a:ext cx="1412775" cy="523220"/>
          </a:xfrm>
          <a:prstGeom prst="rect">
            <a:avLst/>
          </a:prstGeom>
        </p:spPr>
        <p:txBody>
          <a:bodyPr wrap="square">
            <a:spAutoFit/>
          </a:bodyPr>
          <a:lstStyle/>
          <a:p>
            <a:pPr algn="ctr"/>
            <a:r>
              <a:rPr lang="el-GR" sz="1400" b="1" dirty="0" err="1">
                <a:solidFill>
                  <a:schemeClr val="tx1">
                    <a:lumMod val="75000"/>
                    <a:lumOff val="25000"/>
                  </a:schemeClr>
                </a:solidFill>
              </a:rPr>
              <a:t>Οργανωσιακή</a:t>
            </a:r>
            <a:r>
              <a:rPr lang="el-GR" sz="1400" b="1" dirty="0">
                <a:solidFill>
                  <a:schemeClr val="tx1">
                    <a:lumMod val="75000"/>
                    <a:lumOff val="25000"/>
                  </a:schemeClr>
                </a:solidFill>
              </a:rPr>
              <a:t> Μορφή</a:t>
            </a:r>
          </a:p>
        </p:txBody>
      </p:sp>
      <p:cxnSp>
        <p:nvCxnSpPr>
          <p:cNvPr id="44" name="Ευθύγραμμο βέλος σύνδεσης 43">
            <a:extLst>
              <a:ext uri="{FF2B5EF4-FFF2-40B4-BE49-F238E27FC236}">
                <a16:creationId xmlns:a16="http://schemas.microsoft.com/office/drawing/2014/main" xmlns="" id="{671C61D0-3E9C-492F-B28B-70C06C17BFB1}"/>
              </a:ext>
            </a:extLst>
          </p:cNvPr>
          <p:cNvCxnSpPr>
            <a:cxnSpLocks/>
          </p:cNvCxnSpPr>
          <p:nvPr/>
        </p:nvCxnSpPr>
        <p:spPr>
          <a:xfrm>
            <a:off x="4227274" y="5439701"/>
            <a:ext cx="952814" cy="0"/>
          </a:xfrm>
          <a:prstGeom prst="straightConnector1">
            <a:avLst/>
          </a:prstGeom>
          <a:ln w="76200">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8" name="Ευθύγραμμο βέλος σύνδεσης 27">
            <a:extLst>
              <a:ext uri="{FF2B5EF4-FFF2-40B4-BE49-F238E27FC236}">
                <a16:creationId xmlns:a16="http://schemas.microsoft.com/office/drawing/2014/main" xmlns="" id="{C8E7B5DF-ECDF-4AAB-8977-EFC512AB6939}"/>
              </a:ext>
            </a:extLst>
          </p:cNvPr>
          <p:cNvCxnSpPr>
            <a:cxnSpLocks/>
          </p:cNvCxnSpPr>
          <p:nvPr/>
        </p:nvCxnSpPr>
        <p:spPr>
          <a:xfrm>
            <a:off x="4243926" y="4564644"/>
            <a:ext cx="952814" cy="0"/>
          </a:xfrm>
          <a:prstGeom prst="straightConnector1">
            <a:avLst/>
          </a:prstGeom>
          <a:ln w="76200">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1" name="Ευθύγραμμο βέλος σύνδεσης 30">
            <a:extLst>
              <a:ext uri="{FF2B5EF4-FFF2-40B4-BE49-F238E27FC236}">
                <a16:creationId xmlns:a16="http://schemas.microsoft.com/office/drawing/2014/main" xmlns="" id="{6D0CBFBF-AE8D-4B2D-99D2-318A35283038}"/>
              </a:ext>
            </a:extLst>
          </p:cNvPr>
          <p:cNvCxnSpPr>
            <a:cxnSpLocks/>
          </p:cNvCxnSpPr>
          <p:nvPr/>
        </p:nvCxnSpPr>
        <p:spPr>
          <a:xfrm>
            <a:off x="7148442" y="4963019"/>
            <a:ext cx="952814" cy="0"/>
          </a:xfrm>
          <a:prstGeom prst="straightConnector1">
            <a:avLst/>
          </a:prstGeom>
          <a:ln w="76200">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7" name="Ορθογώνιο 6">
            <a:extLst>
              <a:ext uri="{FF2B5EF4-FFF2-40B4-BE49-F238E27FC236}">
                <a16:creationId xmlns:a16="http://schemas.microsoft.com/office/drawing/2014/main" xmlns="" id="{42040F0F-C2C0-4CAB-9979-69B03143DF81}"/>
              </a:ext>
            </a:extLst>
          </p:cNvPr>
          <p:cNvSpPr/>
          <p:nvPr/>
        </p:nvSpPr>
        <p:spPr>
          <a:xfrm>
            <a:off x="496212" y="179769"/>
            <a:ext cx="11172047" cy="492443"/>
          </a:xfrm>
          <a:prstGeom prst="rect">
            <a:avLst/>
          </a:prstGeom>
        </p:spPr>
        <p:txBody>
          <a:bodyPr wrap="square">
            <a:spAutoFit/>
          </a:bodyPr>
          <a:lstStyle/>
          <a:p>
            <a:pPr algn="ctr"/>
            <a:r>
              <a:rPr lang="el-GR" sz="2600" b="1" spc="-100" dirty="0">
                <a:solidFill>
                  <a:schemeClr val="tx1">
                    <a:lumMod val="75000"/>
                    <a:lumOff val="25000"/>
                  </a:schemeClr>
                </a:solidFill>
                <a:latin typeface="+mj-lt"/>
                <a:ea typeface="+mj-ea"/>
                <a:cs typeface="+mj-cs"/>
              </a:rPr>
              <a:t>Προσδιοριστικοί Παράγοντες </a:t>
            </a:r>
            <a:r>
              <a:rPr lang="el-GR" sz="2600" b="1" spc="-100" dirty="0" err="1">
                <a:solidFill>
                  <a:schemeClr val="tx1">
                    <a:lumMod val="75000"/>
                    <a:lumOff val="25000"/>
                  </a:schemeClr>
                </a:solidFill>
                <a:latin typeface="+mj-lt"/>
                <a:ea typeface="+mj-ea"/>
                <a:cs typeface="+mj-cs"/>
              </a:rPr>
              <a:t>Οργανωσιακών</a:t>
            </a:r>
            <a:r>
              <a:rPr lang="el-GR" sz="2600" b="1" spc="-100" dirty="0">
                <a:solidFill>
                  <a:schemeClr val="tx1">
                    <a:lumMod val="75000"/>
                    <a:lumOff val="25000"/>
                  </a:schemeClr>
                </a:solidFill>
                <a:latin typeface="+mj-lt"/>
                <a:ea typeface="+mj-ea"/>
                <a:cs typeface="+mj-cs"/>
              </a:rPr>
              <a:t> Μορφών</a:t>
            </a:r>
          </a:p>
        </p:txBody>
      </p:sp>
      <p:sp>
        <p:nvSpPr>
          <p:cNvPr id="8" name="Ορθογώνιο 7">
            <a:extLst>
              <a:ext uri="{FF2B5EF4-FFF2-40B4-BE49-F238E27FC236}">
                <a16:creationId xmlns:a16="http://schemas.microsoft.com/office/drawing/2014/main" xmlns="" id="{A6E42AE8-03E5-47B2-88A3-4F22EDD41FEA}"/>
              </a:ext>
            </a:extLst>
          </p:cNvPr>
          <p:cNvSpPr/>
          <p:nvPr/>
        </p:nvSpPr>
        <p:spPr>
          <a:xfrm>
            <a:off x="224174" y="852510"/>
            <a:ext cx="11743652" cy="584775"/>
          </a:xfrm>
          <a:prstGeom prst="rect">
            <a:avLst/>
          </a:prstGeom>
        </p:spPr>
        <p:txBody>
          <a:bodyPr wrap="square">
            <a:spAutoFit/>
          </a:bodyPr>
          <a:lstStyle/>
          <a:p>
            <a:pPr algn="ctr">
              <a:buClr>
                <a:schemeClr val="accent1"/>
              </a:buClr>
            </a:pPr>
            <a:r>
              <a:rPr lang="el-GR" sz="1600" dirty="0">
                <a:solidFill>
                  <a:schemeClr val="tx1">
                    <a:lumMod val="75000"/>
                    <a:lumOff val="25000"/>
                  </a:schemeClr>
                </a:solidFill>
              </a:rPr>
              <a:t>Οι κυριότεροι προσδιοριστικοί παράγοντες των </a:t>
            </a:r>
            <a:r>
              <a:rPr lang="el-GR" sz="1600" dirty="0" err="1">
                <a:solidFill>
                  <a:schemeClr val="tx1">
                    <a:lumMod val="75000"/>
                    <a:lumOff val="25000"/>
                  </a:schemeClr>
                </a:solidFill>
              </a:rPr>
              <a:t>οργανωσιακών</a:t>
            </a:r>
            <a:r>
              <a:rPr lang="el-GR" sz="1600" dirty="0">
                <a:solidFill>
                  <a:schemeClr val="tx1">
                    <a:lumMod val="75000"/>
                    <a:lumOff val="25000"/>
                  </a:schemeClr>
                </a:solidFill>
              </a:rPr>
              <a:t> μορφών, σύμφωνα με την πρόσφατη επί του θέματος βιβλιογραφία, παρουσιάζονται συνοπτικά στο παρακάτω Σχήμα:</a:t>
            </a:r>
          </a:p>
        </p:txBody>
      </p:sp>
      <p:graphicFrame>
        <p:nvGraphicFramePr>
          <p:cNvPr id="33" name="Γράφημα 32">
            <a:extLst>
              <a:ext uri="{FF2B5EF4-FFF2-40B4-BE49-F238E27FC236}">
                <a16:creationId xmlns:a16="http://schemas.microsoft.com/office/drawing/2014/main" xmlns="" id="{68A6A52F-A0C9-4CA4-A2E2-E5EDCC10D4CE}"/>
              </a:ext>
            </a:extLst>
          </p:cNvPr>
          <p:cNvGraphicFramePr/>
          <p:nvPr>
            <p:extLst>
              <p:ext uri="{D42A27DB-BD31-4B8C-83A1-F6EECF244321}">
                <p14:modId xmlns:p14="http://schemas.microsoft.com/office/powerpoint/2010/main" xmlns="" val="3551599653"/>
              </p:ext>
            </p:extLst>
          </p:nvPr>
        </p:nvGraphicFramePr>
        <p:xfrm>
          <a:off x="2193644" y="3148066"/>
          <a:ext cx="2124715" cy="1899762"/>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34" name="Γράφημα 33">
            <a:extLst>
              <a:ext uri="{FF2B5EF4-FFF2-40B4-BE49-F238E27FC236}">
                <a16:creationId xmlns:a16="http://schemas.microsoft.com/office/drawing/2014/main" xmlns="" id="{2843682E-CD83-4A5A-8E37-B26AEBDF7CF7}"/>
              </a:ext>
            </a:extLst>
          </p:cNvPr>
          <p:cNvGraphicFramePr/>
          <p:nvPr>
            <p:extLst>
              <p:ext uri="{D42A27DB-BD31-4B8C-83A1-F6EECF244321}">
                <p14:modId xmlns:p14="http://schemas.microsoft.com/office/powerpoint/2010/main" xmlns="" val="4269215777"/>
              </p:ext>
            </p:extLst>
          </p:nvPr>
        </p:nvGraphicFramePr>
        <p:xfrm>
          <a:off x="2193644" y="4920426"/>
          <a:ext cx="2124715" cy="1899762"/>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35" name="Γράφημα 34">
            <a:extLst>
              <a:ext uri="{FF2B5EF4-FFF2-40B4-BE49-F238E27FC236}">
                <a16:creationId xmlns:a16="http://schemas.microsoft.com/office/drawing/2014/main" xmlns="" id="{EF1F13F1-2FAF-4C42-9284-B21581C741DA}"/>
              </a:ext>
            </a:extLst>
          </p:cNvPr>
          <p:cNvGraphicFramePr/>
          <p:nvPr>
            <p:extLst>
              <p:ext uri="{D42A27DB-BD31-4B8C-83A1-F6EECF244321}">
                <p14:modId xmlns:p14="http://schemas.microsoft.com/office/powerpoint/2010/main" xmlns="" val="330350861"/>
              </p:ext>
            </p:extLst>
          </p:nvPr>
        </p:nvGraphicFramePr>
        <p:xfrm>
          <a:off x="5122909" y="1565966"/>
          <a:ext cx="2124715" cy="1899762"/>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36" name="Γράφημα 35">
            <a:extLst>
              <a:ext uri="{FF2B5EF4-FFF2-40B4-BE49-F238E27FC236}">
                <a16:creationId xmlns:a16="http://schemas.microsoft.com/office/drawing/2014/main" xmlns="" id="{0F65CF5F-0F6E-468E-9DDF-279AAEB1488D}"/>
              </a:ext>
            </a:extLst>
          </p:cNvPr>
          <p:cNvGraphicFramePr/>
          <p:nvPr>
            <p:extLst>
              <p:ext uri="{D42A27DB-BD31-4B8C-83A1-F6EECF244321}">
                <p14:modId xmlns:p14="http://schemas.microsoft.com/office/powerpoint/2010/main" xmlns="" val="2961074479"/>
              </p:ext>
            </p:extLst>
          </p:nvPr>
        </p:nvGraphicFramePr>
        <p:xfrm>
          <a:off x="8030001" y="4012791"/>
          <a:ext cx="2124715" cy="1899762"/>
        </p:xfrm>
        <a:graphic>
          <a:graphicData uri="http://schemas.openxmlformats.org/drawingml/2006/chart">
            <c:chart xmlns:c="http://schemas.openxmlformats.org/drawingml/2006/chart" xmlns:r="http://schemas.openxmlformats.org/officeDocument/2006/relationships" r:id="rId7"/>
          </a:graphicData>
        </a:graphic>
      </p:graphicFrame>
      <p:graphicFrame>
        <p:nvGraphicFramePr>
          <p:cNvPr id="37" name="Γράφημα 36">
            <a:extLst>
              <a:ext uri="{FF2B5EF4-FFF2-40B4-BE49-F238E27FC236}">
                <a16:creationId xmlns:a16="http://schemas.microsoft.com/office/drawing/2014/main" xmlns="" id="{E9CE8BCA-963D-49E0-9CF8-C3E9EBA1C8F7}"/>
              </a:ext>
            </a:extLst>
          </p:cNvPr>
          <p:cNvGraphicFramePr/>
          <p:nvPr>
            <p:extLst>
              <p:ext uri="{D42A27DB-BD31-4B8C-83A1-F6EECF244321}">
                <p14:modId xmlns:p14="http://schemas.microsoft.com/office/powerpoint/2010/main" xmlns="" val="1846310525"/>
              </p:ext>
            </p:extLst>
          </p:nvPr>
        </p:nvGraphicFramePr>
        <p:xfrm>
          <a:off x="5147962" y="4025116"/>
          <a:ext cx="2124715" cy="1899762"/>
        </p:xfrm>
        <a:graphic>
          <a:graphicData uri="http://schemas.openxmlformats.org/drawingml/2006/chart">
            <c:chart xmlns:c="http://schemas.openxmlformats.org/drawingml/2006/chart" xmlns:r="http://schemas.openxmlformats.org/officeDocument/2006/relationships" r:id="rId8"/>
          </a:graphicData>
        </a:graphic>
      </p:graphicFrame>
    </p:spTree>
    <p:extLst>
      <p:ext uri="{BB962C8B-B14F-4D97-AF65-F5344CB8AC3E}">
        <p14:creationId xmlns:p14="http://schemas.microsoft.com/office/powerpoint/2010/main" xmlns="" val="53293945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ctrTitle"/>
          </p:nvPr>
        </p:nvSpPr>
        <p:spPr>
          <a:xfrm>
            <a:off x="7180779" y="479354"/>
            <a:ext cx="4860290" cy="5522595"/>
          </a:xfrm>
        </p:spPr>
        <p:txBody>
          <a:bodyPr rtlCol="0"/>
          <a:lstStyle/>
          <a:p>
            <a:pPr algn="ctr"/>
            <a:r>
              <a:rPr lang="el-GR" sz="2800" dirty="0"/>
              <a:t>Η Μηχανιστική Γραφειοκρατία</a:t>
            </a:r>
            <a:endParaRPr lang="el-GR" altLang="en-US" sz="2800" dirty="0"/>
          </a:p>
        </p:txBody>
      </p:sp>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50</a:t>
            </a:fld>
            <a:endParaRPr lang="el-GR" dirty="0"/>
          </a:p>
        </p:txBody>
      </p:sp>
      <p:sp>
        <p:nvSpPr>
          <p:cNvPr id="5" name="Θέση υποσέλιδου 4"/>
          <p:cNvSpPr>
            <a:spLocks noGrp="1"/>
          </p:cNvSpPr>
          <p:nvPr>
            <p:ph type="ftr" sz="quarter" idx="12"/>
          </p:nvPr>
        </p:nvSpPr>
        <p:spPr/>
        <p:txBody>
          <a:bodyPr rtlCol="0"/>
          <a:lstStyle/>
          <a:p>
            <a:pPr rtl="0"/>
            <a:r>
              <a:rPr lang="el-GR" dirty="0"/>
              <a:t>Προσθέστε υποσέλιδο</a:t>
            </a:r>
          </a:p>
        </p:txBody>
      </p:sp>
      <p:pic>
        <p:nvPicPr>
          <p:cNvPr id="10" name="Θέση εικόνας 9" descr="Εικόνα παραθύρων κτιρίου"/>
          <p:cNvPicPr>
            <a:picLocks noGrp="1" noChangeAspect="1"/>
          </p:cNvPicPr>
          <p:nvPr>
            <p:ph type="pic" sz="quarter" idx="16"/>
          </p:nvPr>
        </p:nvPicPr>
        <p:blipFill>
          <a:blip r:embed="rId3"/>
          <a:stretch>
            <a:fillRect/>
          </a:stretch>
        </p:blipFill>
        <p:spPr>
          <a:xfrm>
            <a:off x="7460092" y="759605"/>
            <a:ext cx="1872000" cy="1872000"/>
          </a:xfrm>
        </p:spPr>
      </p:pic>
      <p:pic>
        <p:nvPicPr>
          <p:cNvPr id="12" name="Θέση εικόνας 11" descr="Κοντινή εικόνα εσωτερικού υλικού δόμησης"/>
          <p:cNvPicPr>
            <a:picLocks noGrp="1" noChangeAspect="1"/>
          </p:cNvPicPr>
          <p:nvPr>
            <p:ph type="pic" sz="quarter" idx="17"/>
          </p:nvPr>
        </p:nvPicPr>
        <p:blipFill>
          <a:blip r:embed="rId4"/>
          <a:srcRect l="162" r="162"/>
          <a:stretch>
            <a:fillRect/>
          </a:stretch>
        </p:blipFill>
        <p:spPr/>
      </p:pic>
      <p:sp>
        <p:nvSpPr>
          <p:cNvPr id="55" name="TextBox 37"/>
          <p:cNvSpPr txBox="1"/>
          <p:nvPr/>
        </p:nvSpPr>
        <p:spPr>
          <a:xfrm>
            <a:off x="9792957"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13" name="TextBox 37"/>
          <p:cNvSpPr txBox="1"/>
          <p:nvPr/>
        </p:nvSpPr>
        <p:spPr>
          <a:xfrm>
            <a:off x="7636435" y="2646254"/>
            <a:ext cx="1334106" cy="130556"/>
          </a:xfrm>
          <a:prstGeom prst="rect">
            <a:avLst/>
          </a:prstGeom>
          <a:solidFill>
            <a:schemeClr val="bg1"/>
          </a:solidFill>
        </p:spPr>
        <p:txBody>
          <a:bodyPr wrap="square" rtlCol="0">
            <a:spAutoFit/>
          </a:bodyPr>
          <a:lstStyle/>
          <a:p>
            <a:endParaRPr lang="el-GR" sz="800" dirty="0">
              <a:solidFill>
                <a:schemeClr val="bg1"/>
              </a:solidFill>
            </a:endParaRPr>
          </a:p>
        </p:txBody>
      </p:sp>
      <p:sp>
        <p:nvSpPr>
          <p:cNvPr id="14" name="Θέση κειμένου 5"/>
          <p:cNvSpPr txBox="1"/>
          <p:nvPr/>
        </p:nvSpPr>
        <p:spPr>
          <a:xfrm>
            <a:off x="793127" y="3445350"/>
            <a:ext cx="2268125" cy="360000"/>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b="1" dirty="0"/>
              <a:t>Οριζόντια</a:t>
            </a:r>
          </a:p>
        </p:txBody>
      </p:sp>
      <p:sp>
        <p:nvSpPr>
          <p:cNvPr id="20" name="Θέση κειμένου 5"/>
          <p:cNvSpPr txBox="1"/>
          <p:nvPr/>
        </p:nvSpPr>
        <p:spPr>
          <a:xfrm>
            <a:off x="4382882" y="3429000"/>
            <a:ext cx="2183469" cy="360000"/>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b="1" dirty="0"/>
              <a:t>Κάθετα</a:t>
            </a:r>
          </a:p>
        </p:txBody>
      </p:sp>
      <p:sp>
        <p:nvSpPr>
          <p:cNvPr id="26" name="Ορθογώνιο 6" descr="Πλαίσιο επισήμανσης."/>
          <p:cNvSpPr/>
          <p:nvPr/>
        </p:nvSpPr>
        <p:spPr>
          <a:xfrm rot="10800000" flipV="1">
            <a:off x="639303" y="3127335"/>
            <a:ext cx="2575774" cy="7726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solidFill>
                <a:schemeClr val="bg2">
                  <a:lumMod val="75000"/>
                </a:schemeClr>
              </a:solidFill>
            </a:endParaRPr>
          </a:p>
        </p:txBody>
      </p:sp>
      <p:sp>
        <p:nvSpPr>
          <p:cNvPr id="27" name="Ορθογώνιο 6" descr="Πλαίσιο επισήμανσης."/>
          <p:cNvSpPr/>
          <p:nvPr/>
        </p:nvSpPr>
        <p:spPr>
          <a:xfrm rot="10800000" flipV="1">
            <a:off x="4186730" y="3120961"/>
            <a:ext cx="2575774" cy="7726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solidFill>
                <a:schemeClr val="bg2">
                  <a:lumMod val="75000"/>
                </a:schemeClr>
              </a:solidFill>
            </a:endParaRPr>
          </a:p>
        </p:txBody>
      </p:sp>
      <p:sp>
        <p:nvSpPr>
          <p:cNvPr id="30" name="Text Placeholder 24"/>
          <p:cNvSpPr txBox="1"/>
          <p:nvPr/>
        </p:nvSpPr>
        <p:spPr>
          <a:xfrm>
            <a:off x="529483" y="4985943"/>
            <a:ext cx="6507285" cy="771525"/>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sz="1600" dirty="0"/>
              <a:t>καθώς η εξουσία που απορρέει από την αρμοδιότητα (και τη γνώση), υποκαθιστά την εξουσία της γραμμικής ιεραρχίας που υπάρχει στην μηχανιστική γραφειοκρατία</a:t>
            </a:r>
          </a:p>
          <a:p>
            <a:pPr algn="ctr"/>
            <a:r>
              <a:rPr lang="el-GR" sz="1600" dirty="0"/>
              <a:t> </a:t>
            </a:r>
          </a:p>
        </p:txBody>
      </p:sp>
      <p:pic>
        <p:nvPicPr>
          <p:cNvPr id="22" name="Picture 2" descr="Î£ÏÎµÏÎ¹ÎºÎ® ÎµÎ¹ÎºÏÎ½Î±">
            <a:extLst>
              <a:ext uri="{FF2B5EF4-FFF2-40B4-BE49-F238E27FC236}">
                <a16:creationId xmlns:a16="http://schemas.microsoft.com/office/drawing/2014/main" xmlns="" id="{010694A4-FBC9-441D-9CCA-7F237743188E}"/>
              </a:ext>
            </a:extLst>
          </p:cNvPr>
          <p:cNvPicPr>
            <a:picLocks noChangeAspect="1" noChangeArrowheads="1"/>
          </p:cNvPicPr>
          <p:nvPr/>
        </p:nvPicPr>
        <p:blipFill>
          <a:blip r:embed="rId5">
            <a:grayscl/>
            <a:extLst>
              <a:ext uri="{28A0092B-C50C-407E-A947-70E740481C1C}">
                <a14:useLocalDpi xmlns:a14="http://schemas.microsoft.com/office/drawing/2010/main" xmlns="" val="0"/>
              </a:ext>
            </a:extLst>
          </a:blip>
          <a:srcRect/>
          <a:stretch>
            <a:fillRect/>
          </a:stretch>
        </p:blipFill>
        <p:spPr bwMode="auto">
          <a:xfrm>
            <a:off x="7417633" y="679357"/>
            <a:ext cx="4381885" cy="2447978"/>
          </a:xfrm>
          <a:prstGeom prst="rect">
            <a:avLst/>
          </a:prstGeom>
          <a:noFill/>
          <a:extLst>
            <a:ext uri="{909E8E84-426E-40DD-AFC4-6F175D3DCCD1}">
              <a14:hiddenFill xmlns:a14="http://schemas.microsoft.com/office/drawing/2010/main" xmlns="">
                <a:solidFill>
                  <a:srgbClr val="FFFFFF"/>
                </a:solidFill>
              </a14:hiddenFill>
            </a:ext>
          </a:extLst>
        </p:spPr>
      </p:pic>
      <p:sp>
        <p:nvSpPr>
          <p:cNvPr id="19" name="Ορθογώνιο 18">
            <a:extLst>
              <a:ext uri="{FF2B5EF4-FFF2-40B4-BE49-F238E27FC236}">
                <a16:creationId xmlns:a16="http://schemas.microsoft.com/office/drawing/2014/main" xmlns="" id="{4BB6E15A-46BF-4B20-87DD-A4CB908F820A}"/>
              </a:ext>
            </a:extLst>
          </p:cNvPr>
          <p:cNvSpPr/>
          <p:nvPr/>
        </p:nvSpPr>
        <p:spPr>
          <a:xfrm>
            <a:off x="635972" y="1319082"/>
            <a:ext cx="5737096" cy="338554"/>
          </a:xfrm>
          <a:prstGeom prst="rect">
            <a:avLst/>
          </a:prstGeom>
        </p:spPr>
        <p:txBody>
          <a:bodyPr wrap="square">
            <a:spAutoFit/>
          </a:bodyPr>
          <a:lstStyle/>
          <a:p>
            <a:pPr algn="ctr"/>
            <a:r>
              <a:rPr lang="el-GR" sz="1600" dirty="0">
                <a:solidFill>
                  <a:schemeClr val="tx1">
                    <a:lumMod val="75000"/>
                    <a:lumOff val="25000"/>
                  </a:schemeClr>
                </a:solidFill>
              </a:rPr>
              <a:t>Επίσης έχουν </a:t>
            </a:r>
            <a:r>
              <a:rPr lang="el-GR" sz="1600" b="1" dirty="0">
                <a:solidFill>
                  <a:schemeClr val="tx1">
                    <a:lumMod val="75000"/>
                    <a:lumOff val="25000"/>
                  </a:schemeClr>
                </a:solidFill>
              </a:rPr>
              <a:t>αποκεντρωμένη δομή:</a:t>
            </a:r>
            <a:endParaRPr lang="el-GR" sz="1600" dirty="0">
              <a:solidFill>
                <a:schemeClr val="tx1">
                  <a:lumMod val="75000"/>
                  <a:lumOff val="25000"/>
                </a:schemeClr>
              </a:solidFill>
            </a:endParaRPr>
          </a:p>
        </p:txBody>
      </p:sp>
      <p:pic>
        <p:nvPicPr>
          <p:cNvPr id="6" name="Γραφικό 5" descr="Σελιδοδείκτης">
            <a:extLst>
              <a:ext uri="{FF2B5EF4-FFF2-40B4-BE49-F238E27FC236}">
                <a16:creationId xmlns:a16="http://schemas.microsoft.com/office/drawing/2014/main" xmlns="" id="{EEBF12CE-75CF-4FC6-B757-F1F81CF33EDC}"/>
              </a:ext>
            </a:extLst>
          </p:cNvPr>
          <p:cNvPicPr>
            <a:picLocks noChangeAspect="1"/>
          </p:cNvPicPr>
          <p:nvPr/>
        </p:nvPicPr>
        <p:blipFill>
          <a:blip r:embed="rId6">
            <a:extLst>
              <a:ext uri="{96DAC541-7B7A-43D3-8B79-37D633B846F1}">
                <asvg:svgBlip xmlns:asvg="http://schemas.microsoft.com/office/drawing/2016/SVG/main" xmlns="" r:embed="rId7"/>
              </a:ext>
            </a:extLst>
          </a:blip>
          <a:stretch>
            <a:fillRect/>
          </a:stretch>
        </p:blipFill>
        <p:spPr>
          <a:xfrm>
            <a:off x="5083548" y="2345200"/>
            <a:ext cx="782135" cy="782135"/>
          </a:xfrm>
          <a:prstGeom prst="rect">
            <a:avLst/>
          </a:prstGeom>
        </p:spPr>
      </p:pic>
      <p:pic>
        <p:nvPicPr>
          <p:cNvPr id="24" name="Γραφικό 23" descr="Σελιδοδείκτης">
            <a:extLst>
              <a:ext uri="{FF2B5EF4-FFF2-40B4-BE49-F238E27FC236}">
                <a16:creationId xmlns:a16="http://schemas.microsoft.com/office/drawing/2014/main" xmlns="" id="{A2AD83F7-D016-4D70-BC06-FD9437B3224E}"/>
              </a:ext>
            </a:extLst>
          </p:cNvPr>
          <p:cNvPicPr>
            <a:picLocks noChangeAspect="1"/>
          </p:cNvPicPr>
          <p:nvPr/>
        </p:nvPicPr>
        <p:blipFill>
          <a:blip r:embed="rId6">
            <a:extLst>
              <a:ext uri="{96DAC541-7B7A-43D3-8B79-37D633B846F1}">
                <asvg:svgBlip xmlns:asvg="http://schemas.microsoft.com/office/drawing/2016/SVG/main" xmlns="" r:embed="rId7"/>
              </a:ext>
            </a:extLst>
          </a:blip>
          <a:stretch>
            <a:fillRect/>
          </a:stretch>
        </p:blipFill>
        <p:spPr>
          <a:xfrm rot="16200000">
            <a:off x="1536121" y="2338826"/>
            <a:ext cx="782135" cy="782135"/>
          </a:xfrm>
          <a:prstGeom prst="rect">
            <a:avLst/>
          </a:prstGeom>
        </p:spPr>
      </p:pic>
      <p:pic>
        <p:nvPicPr>
          <p:cNvPr id="25" name="Picture 2" descr="Î£ÏÎµÏÎ¹ÎºÎ® ÎµÎ¹ÎºÏÎ½Î±">
            <a:extLst>
              <a:ext uri="{FF2B5EF4-FFF2-40B4-BE49-F238E27FC236}">
                <a16:creationId xmlns:a16="http://schemas.microsoft.com/office/drawing/2014/main" xmlns="" id="{D2C4370D-A0B1-4848-BEAB-A01ECD57E97D}"/>
              </a:ext>
            </a:extLst>
          </p:cNvPr>
          <p:cNvPicPr>
            <a:picLocks noChangeAspect="1" noChangeArrowheads="1"/>
          </p:cNvPicPr>
          <p:nvPr/>
        </p:nvPicPr>
        <p:blipFill>
          <a:blip r:embed="rId8">
            <a:grayscl/>
            <a:extLst>
              <a:ext uri="{28A0092B-C50C-407E-A947-70E740481C1C}">
                <a14:useLocalDpi xmlns:a14="http://schemas.microsoft.com/office/drawing/2010/main" xmlns="" val="0"/>
              </a:ext>
            </a:extLst>
          </a:blip>
          <a:srcRect/>
          <a:stretch>
            <a:fillRect/>
          </a:stretch>
        </p:blipFill>
        <p:spPr bwMode="auto">
          <a:xfrm>
            <a:off x="7417633" y="679357"/>
            <a:ext cx="4381885" cy="517029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63806154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 name="Rectangle 70">
            <a:extLst>
              <a:ext uri="{FF2B5EF4-FFF2-40B4-BE49-F238E27FC236}">
                <a16:creationId xmlns:a16="http://schemas.microsoft.com/office/drawing/2014/main" xmlns="" id="{57845966-6EFC-468A-9CC7-BAB4B95854E7}"/>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1354372" y="0"/>
            <a:ext cx="9483256" cy="68580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3" name="Picture 72">
            <a:extLst>
              <a:ext uri="{FF2B5EF4-FFF2-40B4-BE49-F238E27FC236}">
                <a16:creationId xmlns:a16="http://schemas.microsoft.com/office/drawing/2014/main" xmlns="" id="{75554383-98AF-4A47-BB65-705FAAA4BE6A}"/>
              </a:ext>
              <a:ext uri="{C183D7F6-B498-43B3-948B-1728B52AA6E4}">
                <adec:decorative xmlns:adec="http://schemas.microsoft.com/office/drawing/2017/decorative" xmlns=""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xmlns="" val="1"/>
              </p:ext>
            </p:extLst>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75" name="Freeform: Shape 74">
            <a:extLst>
              <a:ext uri="{FF2B5EF4-FFF2-40B4-BE49-F238E27FC236}">
                <a16:creationId xmlns:a16="http://schemas.microsoft.com/office/drawing/2014/main" xmlns="" id="{ADAD1991-FFD1-4E94-ABAB-7560D33008E4}"/>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2144484" y="0"/>
            <a:ext cx="7837716" cy="6858000"/>
          </a:xfrm>
          <a:custGeom>
            <a:avLst/>
            <a:gdLst>
              <a:gd name="connsiteX0" fmla="*/ 2232159 w 7837716"/>
              <a:gd name="connsiteY0" fmla="*/ 0 h 6858000"/>
              <a:gd name="connsiteX1" fmla="*/ 5605557 w 7837716"/>
              <a:gd name="connsiteY1" fmla="*/ 0 h 6858000"/>
              <a:gd name="connsiteX2" fmla="*/ 5617845 w 7837716"/>
              <a:gd name="connsiteY2" fmla="*/ 5384 h 6858000"/>
              <a:gd name="connsiteX3" fmla="*/ 7837716 w 7837716"/>
              <a:gd name="connsiteY3" fmla="*/ 3429000 h 6858000"/>
              <a:gd name="connsiteX4" fmla="*/ 5617845 w 7837716"/>
              <a:gd name="connsiteY4" fmla="*/ 6852616 h 6858000"/>
              <a:gd name="connsiteX5" fmla="*/ 5605557 w 7837716"/>
              <a:gd name="connsiteY5" fmla="*/ 6858000 h 6858000"/>
              <a:gd name="connsiteX6" fmla="*/ 2232159 w 7837716"/>
              <a:gd name="connsiteY6" fmla="*/ 6858000 h 6858000"/>
              <a:gd name="connsiteX7" fmla="*/ 2219871 w 7837716"/>
              <a:gd name="connsiteY7" fmla="*/ 6852616 h 6858000"/>
              <a:gd name="connsiteX8" fmla="*/ 0 w 7837716"/>
              <a:gd name="connsiteY8" fmla="*/ 3429000 h 6858000"/>
              <a:gd name="connsiteX9" fmla="*/ 2219871 w 7837716"/>
              <a:gd name="connsiteY9" fmla="*/ 538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37716" h="6858000">
                <a:moveTo>
                  <a:pt x="2232159" y="0"/>
                </a:moveTo>
                <a:lnTo>
                  <a:pt x="5605557" y="0"/>
                </a:lnTo>
                <a:lnTo>
                  <a:pt x="5617845" y="5384"/>
                </a:lnTo>
                <a:cubicBezTo>
                  <a:pt x="6931322" y="618789"/>
                  <a:pt x="7837716" y="1921305"/>
                  <a:pt x="7837716" y="3429000"/>
                </a:cubicBezTo>
                <a:cubicBezTo>
                  <a:pt x="7837716" y="4936696"/>
                  <a:pt x="6931322" y="6239212"/>
                  <a:pt x="5617845" y="6852616"/>
                </a:cubicBezTo>
                <a:lnTo>
                  <a:pt x="5605557" y="6858000"/>
                </a:lnTo>
                <a:lnTo>
                  <a:pt x="2232159" y="6858000"/>
                </a:lnTo>
                <a:lnTo>
                  <a:pt x="2219871" y="6852616"/>
                </a:lnTo>
                <a:cubicBezTo>
                  <a:pt x="906394" y="6239212"/>
                  <a:pt x="0" y="4936696"/>
                  <a:pt x="0" y="3429000"/>
                </a:cubicBezTo>
                <a:cubicBezTo>
                  <a:pt x="0" y="1921305"/>
                  <a:pt x="906394" y="618789"/>
                  <a:pt x="2219871" y="5384"/>
                </a:cubicBezTo>
                <a:close/>
              </a:path>
            </a:pathLst>
          </a:custGeom>
          <a:solidFill>
            <a:schemeClr val="bg1"/>
          </a:solidFill>
          <a:ln>
            <a:gradFill>
              <a:gsLst>
                <a:gs pos="0">
                  <a:schemeClr val="accent1">
                    <a:lumMod val="40000"/>
                    <a:lumOff val="60000"/>
                  </a:schemeClr>
                </a:gs>
                <a:gs pos="23000">
                  <a:schemeClr val="accent1">
                    <a:lumMod val="45000"/>
                    <a:lumOff val="55000"/>
                  </a:schemeClr>
                </a:gs>
                <a:gs pos="83000">
                  <a:schemeClr val="bg2">
                    <a:lumMod val="82000"/>
                  </a:schemeClr>
                </a:gs>
                <a:gs pos="100000">
                  <a:schemeClr val="bg2">
                    <a:lumMod val="87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Ορθογώνιο 1">
            <a:extLst>
              <a:ext uri="{FF2B5EF4-FFF2-40B4-BE49-F238E27FC236}">
                <a16:creationId xmlns:a16="http://schemas.microsoft.com/office/drawing/2014/main" xmlns="" id="{5954E4E5-F194-46DA-8F07-CCD0CA7288E2}"/>
              </a:ext>
            </a:extLst>
          </p:cNvPr>
          <p:cNvSpPr/>
          <p:nvPr/>
        </p:nvSpPr>
        <p:spPr>
          <a:xfrm>
            <a:off x="3795594" y="2282153"/>
            <a:ext cx="4600810" cy="461665"/>
          </a:xfrm>
          <a:prstGeom prst="rect">
            <a:avLst/>
          </a:prstGeom>
        </p:spPr>
        <p:txBody>
          <a:bodyPr wrap="none">
            <a:spAutoFit/>
          </a:bodyPr>
          <a:lstStyle/>
          <a:p>
            <a:pPr algn="ctr"/>
            <a:r>
              <a:rPr lang="el-GR" sz="2400" b="1" spc="-100" dirty="0">
                <a:solidFill>
                  <a:schemeClr val="tx1">
                    <a:lumMod val="75000"/>
                    <a:lumOff val="25000"/>
                  </a:schemeClr>
                </a:solidFill>
                <a:latin typeface="+mj-lt"/>
                <a:ea typeface="+mj-ea"/>
                <a:cs typeface="+mj-cs"/>
              </a:rPr>
              <a:t>Η Επαγγελματική Γραφειοκρατία</a:t>
            </a:r>
          </a:p>
        </p:txBody>
      </p:sp>
      <p:sp>
        <p:nvSpPr>
          <p:cNvPr id="3" name="Ορθογώνιο 2">
            <a:extLst>
              <a:ext uri="{FF2B5EF4-FFF2-40B4-BE49-F238E27FC236}">
                <a16:creationId xmlns:a16="http://schemas.microsoft.com/office/drawing/2014/main" xmlns="" id="{DA270AD9-3AA4-45F2-9775-9A08B33179AE}"/>
              </a:ext>
            </a:extLst>
          </p:cNvPr>
          <p:cNvSpPr/>
          <p:nvPr/>
        </p:nvSpPr>
        <p:spPr>
          <a:xfrm>
            <a:off x="3244947" y="3049661"/>
            <a:ext cx="6096000" cy="3754874"/>
          </a:xfrm>
          <a:prstGeom prst="rect">
            <a:avLst/>
          </a:prstGeom>
        </p:spPr>
        <p:txBody>
          <a:bodyPr>
            <a:spAutoFit/>
          </a:bodyPr>
          <a:lstStyle/>
          <a:p>
            <a:pPr marL="285750" indent="-285750">
              <a:buClr>
                <a:schemeClr val="accent1">
                  <a:lumMod val="75000"/>
                </a:schemeClr>
              </a:buClr>
              <a:buFont typeface="Courier New" panose="02070309020205020404" pitchFamily="49" charset="0"/>
              <a:buChar char="o"/>
            </a:pPr>
            <a:r>
              <a:rPr lang="el-GR" sz="1700" dirty="0"/>
              <a:t>Η ισχυρή αυτονομία που διαθέτουν τα μέλη του λειτουργικού πυρήνα, λόγω του ελέγχου που εξασκούν επί της ίδιας της εργασίας τους - η πολυπλοκότητα της οποίας δεν επιτρέπει ένα στενό τεχνοκρατικό έλεγχο και τείνει στην αυτό-αναπαραγωγή της - και της σχέσης τους με τον πελάτη:</a:t>
            </a:r>
          </a:p>
          <a:p>
            <a:pPr marL="285750" indent="-285750">
              <a:buClr>
                <a:schemeClr val="accent1">
                  <a:lumMod val="75000"/>
                </a:schemeClr>
              </a:buClr>
              <a:buFont typeface="Courier New" panose="02070309020205020404" pitchFamily="49" charset="0"/>
              <a:buChar char="o"/>
            </a:pPr>
            <a:endParaRPr lang="el-GR" sz="1700" dirty="0"/>
          </a:p>
          <a:p>
            <a:pPr marL="285750" indent="-285750">
              <a:buClr>
                <a:schemeClr val="accent1">
                  <a:lumMod val="75000"/>
                </a:schemeClr>
              </a:buClr>
              <a:buFont typeface="Courier New" panose="02070309020205020404" pitchFamily="49" charset="0"/>
              <a:buChar char="o"/>
            </a:pPr>
            <a:r>
              <a:rPr lang="el-GR" sz="1700" dirty="0"/>
              <a:t>αφενός μεν καθιστά ιδιαιτέρως σημαντική τη διαχείριση των εσωτερικών συγκρούσεων</a:t>
            </a:r>
          </a:p>
          <a:p>
            <a:pPr marL="285750" indent="-285750">
              <a:buClr>
                <a:schemeClr val="accent1">
                  <a:lumMod val="75000"/>
                </a:schemeClr>
              </a:buClr>
              <a:buFont typeface="Courier New" panose="02070309020205020404" pitchFamily="49" charset="0"/>
              <a:buChar char="o"/>
            </a:pPr>
            <a:endParaRPr lang="el-GR" sz="1700" dirty="0"/>
          </a:p>
          <a:p>
            <a:pPr marL="285750" indent="-285750">
              <a:buClr>
                <a:schemeClr val="accent1">
                  <a:lumMod val="75000"/>
                </a:schemeClr>
              </a:buClr>
              <a:buFont typeface="Courier New" panose="02070309020205020404" pitchFamily="49" charset="0"/>
              <a:buChar char="o"/>
            </a:pPr>
            <a:r>
              <a:rPr lang="el-GR" sz="1700" dirty="0"/>
              <a:t>αφετέρου δε συντελεί στην αναβάθμιση του ρόλου του προσωπικού υποστήριξης, επειδή οι επαγγελματίες εξαρτώνται από την υποστήριξη διαφόρων υποβοηθητικών ειδικοτήτων κατά την εκτέλεση του έργου τους  (βλέπε σχήμα)</a:t>
            </a:r>
          </a:p>
          <a:p>
            <a:pPr marL="285750" indent="-285750">
              <a:buClr>
                <a:schemeClr val="accent1">
                  <a:lumMod val="75000"/>
                </a:schemeClr>
              </a:buClr>
              <a:buFont typeface="Courier New" panose="02070309020205020404" pitchFamily="49" charset="0"/>
              <a:buChar char="o"/>
            </a:pPr>
            <a:endParaRPr lang="el-GR" sz="1700" dirty="0"/>
          </a:p>
        </p:txBody>
      </p:sp>
      <p:pic>
        <p:nvPicPr>
          <p:cNvPr id="9" name="Picture 4" descr="Î£ÏÎµÏÎ¹ÎºÎ® ÎµÎ¹ÎºÏÎ½Î±">
            <a:extLst>
              <a:ext uri="{FF2B5EF4-FFF2-40B4-BE49-F238E27FC236}">
                <a16:creationId xmlns:a16="http://schemas.microsoft.com/office/drawing/2014/main" xmlns="" id="{A18C08D2-D740-4904-B8B3-513DE041440C}"/>
              </a:ext>
            </a:extLst>
          </p:cNvPr>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3989258" y="418438"/>
            <a:ext cx="4213481" cy="1710793"/>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24440487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Θέση περιεχομένου 2"/>
          <p:cNvSpPr>
            <a:spLocks noGrp="1"/>
          </p:cNvSpPr>
          <p:nvPr>
            <p:ph idx="1"/>
          </p:nvPr>
        </p:nvSpPr>
        <p:spPr>
          <a:xfrm>
            <a:off x="107783" y="2005383"/>
            <a:ext cx="4491355" cy="3668907"/>
          </a:xfrm>
        </p:spPr>
        <p:txBody>
          <a:bodyPr rtlCol="0"/>
          <a:lstStyle/>
          <a:p>
            <a:r>
              <a:rPr lang="el-GR" dirty="0"/>
              <a:t>Εμφανίζεται σε οργανώσεις που δραστηριοποιούνται σε διαφορετικά πεδία ταυτόχρονα και αποτελείται από ένα σύνολο σχετικά αυτόνομων μονάδων, παρόμοιο με την πολύ-λειτουργική μορφή εσωτερικής οργάνωσης</a:t>
            </a:r>
          </a:p>
          <a:p>
            <a:pPr marL="0" indent="0" algn="ctr">
              <a:buNone/>
            </a:pPr>
            <a:endParaRPr lang="el-GR" dirty="0"/>
          </a:p>
          <a:p>
            <a:r>
              <a:rPr lang="el-GR" dirty="0"/>
              <a:t>Αυτή η οργανωτική μορφή χαρακτηρίζεται από την κυριαρχία των μεσαίων διοικητικών στελεχών και ο πρωταρχικός συντονιστικός μηχανισμός είναι η τυποποίηση των εκροών</a:t>
            </a:r>
          </a:p>
          <a:p>
            <a:pPr marL="0" indent="0" algn="ctr" rtl="0">
              <a:buNone/>
            </a:pPr>
            <a:endParaRPr lang="el-GR" noProof="1"/>
          </a:p>
        </p:txBody>
      </p:sp>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52</a:t>
            </a:fld>
            <a:endParaRPr lang="el-GR" dirty="0"/>
          </a:p>
        </p:txBody>
      </p:sp>
      <p:sp>
        <p:nvSpPr>
          <p:cNvPr id="11" name="Τίτλος 1"/>
          <p:cNvSpPr>
            <a:spLocks noGrp="1"/>
          </p:cNvSpPr>
          <p:nvPr>
            <p:ph type="title"/>
          </p:nvPr>
        </p:nvSpPr>
        <p:spPr>
          <a:xfrm>
            <a:off x="107782" y="1206489"/>
            <a:ext cx="4491355" cy="432000"/>
          </a:xfrm>
        </p:spPr>
        <p:txBody>
          <a:bodyPr rtlCol="0"/>
          <a:lstStyle/>
          <a:p>
            <a:pPr algn="ctr"/>
            <a:r>
              <a:rPr lang="el-GR" sz="2400" b="1" dirty="0"/>
              <a:t>Η </a:t>
            </a:r>
            <a:r>
              <a:rPr lang="el-GR" sz="2400" b="1" dirty="0" err="1" smtClean="0"/>
              <a:t>τμηματοποιημένη</a:t>
            </a:r>
            <a:r>
              <a:rPr lang="el-GR" sz="2400" b="1" dirty="0" smtClean="0"/>
              <a:t> </a:t>
            </a:r>
            <a:r>
              <a:rPr lang="el-GR" sz="2400" b="1" dirty="0"/>
              <a:t>δομή</a:t>
            </a:r>
          </a:p>
        </p:txBody>
      </p:sp>
      <p:sp>
        <p:nvSpPr>
          <p:cNvPr id="38" name="TextBox 37"/>
          <p:cNvSpPr txBox="1"/>
          <p:nvPr/>
        </p:nvSpPr>
        <p:spPr>
          <a:xfrm>
            <a:off x="9792000"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pic>
        <p:nvPicPr>
          <p:cNvPr id="6" name="Θέση εικόνας 5" descr="Βέλος: Περιστροφή δεξιά">
            <a:extLst>
              <a:ext uri="{FF2B5EF4-FFF2-40B4-BE49-F238E27FC236}">
                <a16:creationId xmlns:a16="http://schemas.microsoft.com/office/drawing/2014/main" xmlns="" id="{FE2BF25F-5A40-4709-A55E-534890624724}"/>
              </a:ext>
            </a:extLst>
          </p:cNvPr>
          <p:cNvPicPr>
            <a:picLocks noGrp="1" noChangeAspect="1"/>
          </p:cNvPicPr>
          <p:nvPr>
            <p:ph type="pic" sz="quarter" idx="13"/>
          </p:nvPr>
        </p:nvPicPr>
        <p:blipFill>
          <a:blip r:embed="rId3">
            <a:extLst>
              <a:ext uri="{96DAC541-7B7A-43D3-8B79-37D633B846F1}">
                <asvg:svgBlip xmlns:asvg="http://schemas.microsoft.com/office/drawing/2016/SVG/main" xmlns="" r:embed="rId4"/>
              </a:ext>
            </a:extLst>
          </a:blip>
          <a:srcRect t="21785" b="21785"/>
          <a:stretch>
            <a:fillRect/>
          </a:stretch>
        </p:blipFill>
        <p:spPr/>
      </p:pic>
      <p:pic>
        <p:nvPicPr>
          <p:cNvPr id="2052" name="Picture 4" descr="ÎÏÎ¿ÏÎ­Î»ÎµÏÎ¼Î± ÎµÎ¹ÎºÏÎ½Î±Ï Î³Î¹Î± administrative officer">
            <a:extLst>
              <a:ext uri="{FF2B5EF4-FFF2-40B4-BE49-F238E27FC236}">
                <a16:creationId xmlns:a16="http://schemas.microsoft.com/office/drawing/2014/main" xmlns="" id="{975F7FB7-6D22-4EBF-859E-9E72F98B9B37}"/>
              </a:ext>
            </a:extLst>
          </p:cNvPr>
          <p:cNvPicPr>
            <a:picLocks noChangeAspect="1" noChangeArrowheads="1"/>
          </p:cNvPicPr>
          <p:nvPr/>
        </p:nvPicPr>
        <p:blipFill>
          <a:blip r:embed="rId5">
            <a:grayscl/>
            <a:extLst>
              <a:ext uri="{BEBA8EAE-BF5A-486C-A8C5-ECC9F3942E4B}">
                <a14:imgProps xmlns:a14="http://schemas.microsoft.com/office/drawing/2010/main" xmlns="">
                  <a14:imgLayer r:embed="rId6">
                    <a14:imgEffect>
                      <a14:saturation sat="66000"/>
                    </a14:imgEffect>
                  </a14:imgLayer>
                </a14:imgProps>
              </a:ext>
              <a:ext uri="{28A0092B-C50C-407E-A947-70E740481C1C}">
                <a14:useLocalDpi xmlns:a14="http://schemas.microsoft.com/office/drawing/2010/main" xmlns="" val="0"/>
              </a:ext>
            </a:extLst>
          </a:blip>
          <a:srcRect/>
          <a:stretch>
            <a:fillRect/>
          </a:stretch>
        </p:blipFill>
        <p:spPr bwMode="auto">
          <a:xfrm>
            <a:off x="5217318" y="1255405"/>
            <a:ext cx="6963759" cy="3935414"/>
          </a:xfrm>
          <a:prstGeom prst="rect">
            <a:avLst/>
          </a:prstGeom>
          <a:noFill/>
          <a:extLst>
            <a:ext uri="{909E8E84-426E-40DD-AFC4-6F175D3DCCD1}">
              <a14:hiddenFill xmlns:a14="http://schemas.microsoft.com/office/drawing/2010/main" xmlns="">
                <a:solidFill>
                  <a:srgbClr val="FFFFFF"/>
                </a:solidFill>
              </a14:hiddenFill>
            </a:ext>
          </a:extLst>
        </p:spPr>
      </p:pic>
      <p:pic>
        <p:nvPicPr>
          <p:cNvPr id="1028" name="Picture 4" descr="ÎÏÎ¿ÏÎ­Î»ÎµÏÎ¼Î± ÎµÎ¹ÎºÏÎ½Î±Ï Î³Î¹Î± buildings companies images london">
            <a:extLst>
              <a:ext uri="{FF2B5EF4-FFF2-40B4-BE49-F238E27FC236}">
                <a16:creationId xmlns:a16="http://schemas.microsoft.com/office/drawing/2014/main" xmlns="" id="{D3E0E959-75C9-412C-A1FC-045DC343D59A}"/>
              </a:ext>
            </a:extLst>
          </p:cNvPr>
          <p:cNvPicPr>
            <a:picLocks noChangeAspect="1" noChangeArrowheads="1"/>
          </p:cNvPicPr>
          <p:nvPr/>
        </p:nvPicPr>
        <p:blipFill>
          <a:blip r:embed="rId7">
            <a:grayscl/>
            <a:extLst>
              <a:ext uri="{28A0092B-C50C-407E-A947-70E740481C1C}">
                <a14:useLocalDpi xmlns:a14="http://schemas.microsoft.com/office/drawing/2010/main" xmlns="" val="0"/>
              </a:ext>
            </a:extLst>
          </a:blip>
          <a:srcRect/>
          <a:stretch>
            <a:fillRect/>
          </a:stretch>
        </p:blipFill>
        <p:spPr bwMode="auto">
          <a:xfrm>
            <a:off x="5217318" y="1255405"/>
            <a:ext cx="6974682" cy="3935414"/>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63901096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57845966-6EFC-468A-9CC7-BAB4B95854E7}"/>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1354372" y="0"/>
            <a:ext cx="9483256" cy="68580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xmlns="" id="{75554383-98AF-4A47-BB65-705FAAA4BE6A}"/>
              </a:ext>
              <a:ext uri="{C183D7F6-B498-43B3-948B-1728B52AA6E4}">
                <adec:decorative xmlns:adec="http://schemas.microsoft.com/office/drawing/2017/decorative" xmlns=""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xmlns="" val="1"/>
              </p:ext>
            </p:extLst>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16" name="Freeform: Shape 15">
            <a:extLst>
              <a:ext uri="{FF2B5EF4-FFF2-40B4-BE49-F238E27FC236}">
                <a16:creationId xmlns:a16="http://schemas.microsoft.com/office/drawing/2014/main" xmlns="" id="{ADAD1991-FFD1-4E94-ABAB-7560D33008E4}"/>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2144484" y="0"/>
            <a:ext cx="7837716" cy="6858000"/>
          </a:xfrm>
          <a:custGeom>
            <a:avLst/>
            <a:gdLst>
              <a:gd name="connsiteX0" fmla="*/ 2232159 w 7837716"/>
              <a:gd name="connsiteY0" fmla="*/ 0 h 6858000"/>
              <a:gd name="connsiteX1" fmla="*/ 5605557 w 7837716"/>
              <a:gd name="connsiteY1" fmla="*/ 0 h 6858000"/>
              <a:gd name="connsiteX2" fmla="*/ 5617845 w 7837716"/>
              <a:gd name="connsiteY2" fmla="*/ 5384 h 6858000"/>
              <a:gd name="connsiteX3" fmla="*/ 7837716 w 7837716"/>
              <a:gd name="connsiteY3" fmla="*/ 3429000 h 6858000"/>
              <a:gd name="connsiteX4" fmla="*/ 5617845 w 7837716"/>
              <a:gd name="connsiteY4" fmla="*/ 6852616 h 6858000"/>
              <a:gd name="connsiteX5" fmla="*/ 5605557 w 7837716"/>
              <a:gd name="connsiteY5" fmla="*/ 6858000 h 6858000"/>
              <a:gd name="connsiteX6" fmla="*/ 2232159 w 7837716"/>
              <a:gd name="connsiteY6" fmla="*/ 6858000 h 6858000"/>
              <a:gd name="connsiteX7" fmla="*/ 2219871 w 7837716"/>
              <a:gd name="connsiteY7" fmla="*/ 6852616 h 6858000"/>
              <a:gd name="connsiteX8" fmla="*/ 0 w 7837716"/>
              <a:gd name="connsiteY8" fmla="*/ 3429000 h 6858000"/>
              <a:gd name="connsiteX9" fmla="*/ 2219871 w 7837716"/>
              <a:gd name="connsiteY9" fmla="*/ 538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37716" h="6858000">
                <a:moveTo>
                  <a:pt x="2232159" y="0"/>
                </a:moveTo>
                <a:lnTo>
                  <a:pt x="5605557" y="0"/>
                </a:lnTo>
                <a:lnTo>
                  <a:pt x="5617845" y="5384"/>
                </a:lnTo>
                <a:cubicBezTo>
                  <a:pt x="6931322" y="618789"/>
                  <a:pt x="7837716" y="1921305"/>
                  <a:pt x="7837716" y="3429000"/>
                </a:cubicBezTo>
                <a:cubicBezTo>
                  <a:pt x="7837716" y="4936696"/>
                  <a:pt x="6931322" y="6239212"/>
                  <a:pt x="5617845" y="6852616"/>
                </a:cubicBezTo>
                <a:lnTo>
                  <a:pt x="5605557" y="6858000"/>
                </a:lnTo>
                <a:lnTo>
                  <a:pt x="2232159" y="6858000"/>
                </a:lnTo>
                <a:lnTo>
                  <a:pt x="2219871" y="6852616"/>
                </a:lnTo>
                <a:cubicBezTo>
                  <a:pt x="906394" y="6239212"/>
                  <a:pt x="0" y="4936696"/>
                  <a:pt x="0" y="3429000"/>
                </a:cubicBezTo>
                <a:cubicBezTo>
                  <a:pt x="0" y="1921305"/>
                  <a:pt x="906394" y="618789"/>
                  <a:pt x="2219871" y="5384"/>
                </a:cubicBezTo>
                <a:close/>
              </a:path>
            </a:pathLst>
          </a:custGeom>
          <a:solidFill>
            <a:schemeClr val="bg1"/>
          </a:solidFill>
          <a:ln>
            <a:gradFill>
              <a:gsLst>
                <a:gs pos="0">
                  <a:schemeClr val="accent1">
                    <a:lumMod val="40000"/>
                    <a:lumOff val="60000"/>
                  </a:schemeClr>
                </a:gs>
                <a:gs pos="23000">
                  <a:schemeClr val="accent1">
                    <a:lumMod val="45000"/>
                    <a:lumOff val="55000"/>
                  </a:schemeClr>
                </a:gs>
                <a:gs pos="83000">
                  <a:schemeClr val="bg2">
                    <a:lumMod val="82000"/>
                  </a:schemeClr>
                </a:gs>
                <a:gs pos="100000">
                  <a:schemeClr val="bg2">
                    <a:lumMod val="87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7" name="Εικόνα 6">
            <a:extLst>
              <a:ext uri="{FF2B5EF4-FFF2-40B4-BE49-F238E27FC236}">
                <a16:creationId xmlns:a16="http://schemas.microsoft.com/office/drawing/2014/main" xmlns="" id="{2239C664-DB6D-44D5-8F2D-98F664F60370}"/>
              </a:ext>
            </a:extLst>
          </p:cNvPr>
          <p:cNvPicPr>
            <a:picLocks noChangeAspect="1" noChangeArrowheads="1"/>
          </p:cNvPicPr>
          <p:nvPr/>
        </p:nvPicPr>
        <p:blipFill>
          <a:blip r:embed="rId3" cstate="print"/>
          <a:srcRect/>
          <a:stretch>
            <a:fillRect/>
          </a:stretch>
        </p:blipFill>
        <p:spPr>
          <a:xfrm>
            <a:off x="3757017" y="1241643"/>
            <a:ext cx="5005550" cy="2288783"/>
          </a:xfrm>
          <a:prstGeom prst="rect">
            <a:avLst/>
          </a:prstGeom>
          <a:noFill/>
        </p:spPr>
      </p:pic>
      <p:sp>
        <p:nvSpPr>
          <p:cNvPr id="11" name="Ορθογώνιο 10">
            <a:extLst>
              <a:ext uri="{FF2B5EF4-FFF2-40B4-BE49-F238E27FC236}">
                <a16:creationId xmlns:a16="http://schemas.microsoft.com/office/drawing/2014/main" xmlns="" id="{4DF4327E-982D-4B50-9FFB-CBE93F7F6675}"/>
              </a:ext>
            </a:extLst>
          </p:cNvPr>
          <p:cNvSpPr/>
          <p:nvPr/>
        </p:nvSpPr>
        <p:spPr>
          <a:xfrm>
            <a:off x="4289832" y="463530"/>
            <a:ext cx="3612336" cy="461665"/>
          </a:xfrm>
          <a:prstGeom prst="rect">
            <a:avLst/>
          </a:prstGeom>
        </p:spPr>
        <p:txBody>
          <a:bodyPr wrap="none">
            <a:spAutoFit/>
          </a:bodyPr>
          <a:lstStyle/>
          <a:p>
            <a:r>
              <a:rPr lang="el-GR" sz="2400" b="1" spc="-100" dirty="0">
                <a:solidFill>
                  <a:schemeClr val="tx1">
                    <a:lumMod val="75000"/>
                    <a:lumOff val="25000"/>
                  </a:schemeClr>
                </a:solidFill>
                <a:latin typeface="+mj-lt"/>
                <a:ea typeface="+mj-ea"/>
                <a:cs typeface="+mj-cs"/>
              </a:rPr>
              <a:t>Η </a:t>
            </a:r>
            <a:r>
              <a:rPr lang="el-GR" sz="2400" b="1" spc="-100" dirty="0" err="1">
                <a:solidFill>
                  <a:schemeClr val="tx1">
                    <a:lumMod val="75000"/>
                    <a:lumOff val="25000"/>
                  </a:schemeClr>
                </a:solidFill>
                <a:latin typeface="+mj-lt"/>
                <a:ea typeface="+mj-ea"/>
                <a:cs typeface="+mj-cs"/>
              </a:rPr>
              <a:t>Τμηματοποιημένη</a:t>
            </a:r>
            <a:r>
              <a:rPr lang="el-GR" sz="2400" b="1" spc="-100" dirty="0">
                <a:solidFill>
                  <a:schemeClr val="tx1">
                    <a:lumMod val="75000"/>
                    <a:lumOff val="25000"/>
                  </a:schemeClr>
                </a:solidFill>
                <a:latin typeface="+mj-lt"/>
                <a:ea typeface="+mj-ea"/>
                <a:cs typeface="+mj-cs"/>
              </a:rPr>
              <a:t> Δομή</a:t>
            </a:r>
          </a:p>
        </p:txBody>
      </p:sp>
      <p:sp>
        <p:nvSpPr>
          <p:cNvPr id="13" name="Ορθογώνιο 12">
            <a:extLst>
              <a:ext uri="{FF2B5EF4-FFF2-40B4-BE49-F238E27FC236}">
                <a16:creationId xmlns:a16="http://schemas.microsoft.com/office/drawing/2014/main" xmlns="" id="{7BE9A5C3-B81C-4D4C-B6A1-E261ABAD55C7}"/>
              </a:ext>
            </a:extLst>
          </p:cNvPr>
          <p:cNvSpPr/>
          <p:nvPr/>
        </p:nvSpPr>
        <p:spPr>
          <a:xfrm>
            <a:off x="3146994" y="3846875"/>
            <a:ext cx="6096000" cy="2446824"/>
          </a:xfrm>
          <a:prstGeom prst="rect">
            <a:avLst/>
          </a:prstGeom>
        </p:spPr>
        <p:txBody>
          <a:bodyPr>
            <a:spAutoFit/>
          </a:bodyPr>
          <a:lstStyle/>
          <a:p>
            <a:pPr algn="ctr">
              <a:buClr>
                <a:schemeClr val="accent1">
                  <a:lumMod val="75000"/>
                </a:schemeClr>
              </a:buClr>
            </a:pPr>
            <a:r>
              <a:rPr lang="el-GR" sz="1700" dirty="0"/>
              <a:t>Στη σχηματική αναπαράσταση της </a:t>
            </a:r>
            <a:r>
              <a:rPr lang="el-GR" sz="1700" dirty="0" err="1"/>
              <a:t>τμηματοποιημένης</a:t>
            </a:r>
            <a:r>
              <a:rPr lang="el-GR" sz="1700" dirty="0"/>
              <a:t> δομής, παρατηρούμε την ύπαρξη των σχετικά αυτόνομων μονάδων στο εσωτερικό της οργάνωσης, </a:t>
            </a:r>
          </a:p>
          <a:p>
            <a:pPr marL="285750" indent="-285750" algn="ctr">
              <a:buClr>
                <a:schemeClr val="accent1">
                  <a:lumMod val="75000"/>
                </a:schemeClr>
              </a:buClr>
              <a:buFont typeface="Courier New" panose="02070309020205020404" pitchFamily="49" charset="0"/>
              <a:buChar char="o"/>
            </a:pPr>
            <a:endParaRPr lang="el-GR" sz="1700" dirty="0"/>
          </a:p>
          <a:p>
            <a:pPr marL="285750" indent="-285750" algn="ctr">
              <a:buClr>
                <a:schemeClr val="accent1">
                  <a:lumMod val="75000"/>
                </a:schemeClr>
              </a:buClr>
              <a:buFont typeface="Courier New" panose="02070309020205020404" pitchFamily="49" charset="0"/>
              <a:buChar char="o"/>
            </a:pPr>
            <a:endParaRPr lang="el-GR" sz="1700" dirty="0"/>
          </a:p>
          <a:p>
            <a:pPr marL="285750" indent="-285750" algn="ctr">
              <a:buClr>
                <a:schemeClr val="accent1">
                  <a:lumMod val="75000"/>
                </a:schemeClr>
              </a:buClr>
              <a:buFont typeface="Courier New" panose="02070309020205020404" pitchFamily="49" charset="0"/>
              <a:buChar char="o"/>
            </a:pPr>
            <a:endParaRPr lang="el-GR" sz="1700" dirty="0"/>
          </a:p>
          <a:p>
            <a:pPr algn="ctr">
              <a:buClr>
                <a:schemeClr val="accent1">
                  <a:lumMod val="75000"/>
                </a:schemeClr>
              </a:buClr>
            </a:pPr>
            <a:r>
              <a:rPr lang="el-GR" sz="1700" dirty="0"/>
              <a:t>οι οποίες έχουν την δομή της μηχανιστικής γραφειοκρατίας, δεδομένου ότι η παραγωγή τους απευθύνεται σε διακριτά τμήματα της εγχώριας ή της διεθνούς αγοράς</a:t>
            </a:r>
          </a:p>
        </p:txBody>
      </p:sp>
      <p:pic>
        <p:nvPicPr>
          <p:cNvPr id="15" name="Γραφικό 14" descr="Βέλος: Περιστροφή δεξιά">
            <a:extLst>
              <a:ext uri="{FF2B5EF4-FFF2-40B4-BE49-F238E27FC236}">
                <a16:creationId xmlns:a16="http://schemas.microsoft.com/office/drawing/2014/main" xmlns="" id="{83494AC7-23DE-4629-9636-55D578F40A37}"/>
              </a:ext>
            </a:extLst>
          </p:cNvPr>
          <p:cNvPicPr>
            <a:picLocks noChangeAspect="1"/>
          </p:cNvPicPr>
          <p:nvPr/>
        </p:nvPicPr>
        <p:blipFill>
          <a:blip r:embed="rId4">
            <a:extLst>
              <a:ext uri="{96DAC541-7B7A-43D3-8B79-37D633B846F1}">
                <asvg:svgBlip xmlns:asvg="http://schemas.microsoft.com/office/drawing/2016/SVG/main" xmlns="" r:embed="rId5"/>
              </a:ext>
            </a:extLst>
          </a:blip>
          <a:stretch>
            <a:fillRect/>
          </a:stretch>
        </p:blipFill>
        <p:spPr>
          <a:xfrm>
            <a:off x="5765867" y="4791071"/>
            <a:ext cx="649266" cy="649266"/>
          </a:xfrm>
          <a:prstGeom prst="rect">
            <a:avLst/>
          </a:prstGeom>
        </p:spPr>
      </p:pic>
    </p:spTree>
    <p:extLst>
      <p:ext uri="{BB962C8B-B14F-4D97-AF65-F5344CB8AC3E}">
        <p14:creationId xmlns:p14="http://schemas.microsoft.com/office/powerpoint/2010/main" xmlns="" val="186018818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Τίτλος 11">
            <a:extLst>
              <a:ext uri="{FF2B5EF4-FFF2-40B4-BE49-F238E27FC236}">
                <a16:creationId xmlns:a16="http://schemas.microsoft.com/office/drawing/2014/main" xmlns="" id="{6840293F-4671-41F0-81A3-F8908F7DBA05}"/>
              </a:ext>
            </a:extLst>
          </p:cNvPr>
          <p:cNvSpPr>
            <a:spLocks noGrp="1"/>
          </p:cNvSpPr>
          <p:nvPr>
            <p:ph type="title"/>
          </p:nvPr>
        </p:nvSpPr>
        <p:spPr>
          <a:xfrm>
            <a:off x="331792" y="448771"/>
            <a:ext cx="11340000" cy="432000"/>
          </a:xfrm>
        </p:spPr>
        <p:txBody>
          <a:bodyPr rtlCol="0"/>
          <a:lstStyle/>
          <a:p>
            <a:pPr algn="ctr"/>
            <a:r>
              <a:rPr lang="el-GR" sz="2800" b="1" dirty="0"/>
              <a:t>Η συγκυριακή δομή</a:t>
            </a:r>
            <a:endParaRPr lang="el-GR" sz="2800" dirty="0"/>
          </a:p>
        </p:txBody>
      </p:sp>
      <p:sp>
        <p:nvSpPr>
          <p:cNvPr id="17" name="Θέση κειμένου 16">
            <a:extLst>
              <a:ext uri="{FF2B5EF4-FFF2-40B4-BE49-F238E27FC236}">
                <a16:creationId xmlns:a16="http://schemas.microsoft.com/office/drawing/2014/main" xmlns="" id="{6A68A20E-73E6-4BDD-826F-851FE419CF78}"/>
              </a:ext>
            </a:extLst>
          </p:cNvPr>
          <p:cNvSpPr>
            <a:spLocks noGrp="1"/>
          </p:cNvSpPr>
          <p:nvPr>
            <p:ph type="body" sz="quarter" idx="32"/>
          </p:nvPr>
        </p:nvSpPr>
        <p:spPr>
          <a:xfrm>
            <a:off x="431800" y="1383780"/>
            <a:ext cx="11339513" cy="360000"/>
          </a:xfrm>
        </p:spPr>
        <p:txBody>
          <a:bodyPr rtlCol="0"/>
          <a:lstStyle/>
          <a:p>
            <a:pPr algn="ctr"/>
            <a:r>
              <a:rPr lang="el-GR" dirty="0"/>
              <a:t>Η συγκυριακή δομή (</a:t>
            </a:r>
            <a:r>
              <a:rPr lang="el-GR" dirty="0" err="1"/>
              <a:t>adhocracy</a:t>
            </a:r>
            <a:r>
              <a:rPr lang="el-GR" dirty="0"/>
              <a:t>), εμφανίζεται σε οργανώσεις που λειτουργούν σε σύνθετο και μεταβαλλόμενο περιβάλλον, γεγονός που προκαλεί μια ισχυρή οριζόντια διαφοροποίηση των έργων και ασχολούνται:</a:t>
            </a:r>
          </a:p>
        </p:txBody>
      </p:sp>
      <p:sp>
        <p:nvSpPr>
          <p:cNvPr id="14" name="Θέση κειμένου 13">
            <a:extLst>
              <a:ext uri="{FF2B5EF4-FFF2-40B4-BE49-F238E27FC236}">
                <a16:creationId xmlns:a16="http://schemas.microsoft.com/office/drawing/2014/main" xmlns="" id="{7E56E477-6E54-4833-B1E4-56C1AC66C582}"/>
              </a:ext>
            </a:extLst>
          </p:cNvPr>
          <p:cNvSpPr>
            <a:spLocks noGrp="1"/>
          </p:cNvSpPr>
          <p:nvPr>
            <p:ph type="body" sz="quarter" idx="27"/>
          </p:nvPr>
        </p:nvSpPr>
        <p:spPr>
          <a:xfrm>
            <a:off x="1592663" y="2767658"/>
            <a:ext cx="3554451" cy="735800"/>
          </a:xfrm>
        </p:spPr>
        <p:txBody>
          <a:bodyPr rtlCol="0"/>
          <a:lstStyle/>
          <a:p>
            <a:r>
              <a:rPr lang="el-GR" sz="2800" dirty="0"/>
              <a:t>αφενός μεν</a:t>
            </a:r>
          </a:p>
        </p:txBody>
      </p:sp>
      <p:sp>
        <p:nvSpPr>
          <p:cNvPr id="16" name="Θέση κειμένου 15">
            <a:extLst>
              <a:ext uri="{FF2B5EF4-FFF2-40B4-BE49-F238E27FC236}">
                <a16:creationId xmlns:a16="http://schemas.microsoft.com/office/drawing/2014/main" xmlns="" id="{7A432125-2B7A-42E4-8AE0-79559A0082FD}"/>
              </a:ext>
            </a:extLst>
          </p:cNvPr>
          <p:cNvSpPr>
            <a:spLocks noGrp="1"/>
          </p:cNvSpPr>
          <p:nvPr>
            <p:ph type="body" sz="quarter" idx="30"/>
          </p:nvPr>
        </p:nvSpPr>
        <p:spPr>
          <a:xfrm>
            <a:off x="7455347" y="2762096"/>
            <a:ext cx="3367142" cy="735749"/>
          </a:xfrm>
          <a:noFill/>
        </p:spPr>
        <p:txBody>
          <a:bodyPr vert="horz" lIns="0" tIns="0" rIns="0" bIns="0" rtlCol="0" anchor="t">
            <a:noAutofit/>
          </a:bodyPr>
          <a:lstStyle/>
          <a:p>
            <a:r>
              <a:rPr lang="el-GR" sz="2800" dirty="0">
                <a:solidFill>
                  <a:schemeClr val="accent1"/>
                </a:solidFill>
              </a:rPr>
              <a:t>αφετέρου δε</a:t>
            </a:r>
          </a:p>
        </p:txBody>
      </p:sp>
      <p:sp>
        <p:nvSpPr>
          <p:cNvPr id="13" name="Θέση περιεχομένου 12">
            <a:extLst>
              <a:ext uri="{FF2B5EF4-FFF2-40B4-BE49-F238E27FC236}">
                <a16:creationId xmlns:a16="http://schemas.microsoft.com/office/drawing/2014/main" xmlns="" id="{111E1D64-13B1-45CD-A29D-474622790A38}"/>
              </a:ext>
            </a:extLst>
          </p:cNvPr>
          <p:cNvSpPr>
            <a:spLocks noGrp="1"/>
          </p:cNvSpPr>
          <p:nvPr>
            <p:ph sz="half" idx="2"/>
          </p:nvPr>
        </p:nvSpPr>
        <p:spPr>
          <a:xfrm>
            <a:off x="7455348" y="3408651"/>
            <a:ext cx="3143990" cy="2516159"/>
          </a:xfrm>
        </p:spPr>
        <p:txBody>
          <a:bodyPr vert="horz" lIns="0" tIns="0" rIns="0" bIns="0" rtlCol="0">
            <a:noAutofit/>
          </a:bodyPr>
          <a:lstStyle/>
          <a:p>
            <a:pPr>
              <a:buClr>
                <a:schemeClr val="accent1"/>
              </a:buClr>
            </a:pPr>
            <a:r>
              <a:rPr lang="el-GR" dirty="0"/>
              <a:t>με την έρευνα και την παραγωγή πολύπλοκων προϊόντων υψηλής τεχνολογίας, η αποκαλούμενη </a:t>
            </a:r>
            <a:r>
              <a:rPr lang="el-GR" b="1" dirty="0"/>
              <a:t>διοικητική συγκυριακή δομή</a:t>
            </a:r>
          </a:p>
          <a:p>
            <a:pPr>
              <a:buClr>
                <a:schemeClr val="accent1"/>
              </a:buClr>
            </a:pPr>
            <a:r>
              <a:rPr lang="el-GR" dirty="0"/>
              <a:t>χαρακτηριστικό παράδειγμα αποτελεί η NASA - </a:t>
            </a:r>
            <a:r>
              <a:rPr lang="en-US" dirty="0" smtClean="0"/>
              <a:t>National</a:t>
            </a:r>
            <a:r>
              <a:rPr lang="el-GR" dirty="0" smtClean="0"/>
              <a:t> </a:t>
            </a:r>
            <a:r>
              <a:rPr lang="en-US" dirty="0" smtClean="0"/>
              <a:t>Aeronautics</a:t>
            </a:r>
            <a:r>
              <a:rPr lang="el-GR" dirty="0" smtClean="0"/>
              <a:t> </a:t>
            </a:r>
            <a:r>
              <a:rPr lang="en-US" dirty="0" smtClean="0"/>
              <a:t>and</a:t>
            </a:r>
            <a:r>
              <a:rPr lang="el-GR" dirty="0" smtClean="0"/>
              <a:t> </a:t>
            </a:r>
            <a:r>
              <a:rPr lang="en-US" dirty="0" smtClean="0"/>
              <a:t>Space</a:t>
            </a:r>
            <a:r>
              <a:rPr lang="el-GR" dirty="0" smtClean="0"/>
              <a:t> </a:t>
            </a:r>
            <a:r>
              <a:rPr lang="el-GR" dirty="0"/>
              <a:t>Agency</a:t>
            </a:r>
          </a:p>
          <a:p>
            <a:pPr>
              <a:buClr>
                <a:schemeClr val="accent1"/>
              </a:buClr>
            </a:pPr>
            <a:endParaRPr lang="el-GR" dirty="0"/>
          </a:p>
        </p:txBody>
      </p:sp>
      <p:sp>
        <p:nvSpPr>
          <p:cNvPr id="3" name="Θέση υποσέλιδου 2">
            <a:extLst>
              <a:ext uri="{FF2B5EF4-FFF2-40B4-BE49-F238E27FC236}">
                <a16:creationId xmlns:a16="http://schemas.microsoft.com/office/drawing/2014/main" xmlns="" id="{E103D420-AEB0-44F9-86F5-DB2505B0F4E7}"/>
              </a:ext>
            </a:extLst>
          </p:cNvPr>
          <p:cNvSpPr>
            <a:spLocks noGrp="1"/>
          </p:cNvSpPr>
          <p:nvPr>
            <p:ph type="ftr" sz="quarter" idx="10"/>
          </p:nvPr>
        </p:nvSpPr>
        <p:spPr/>
        <p:txBody>
          <a:bodyPr rtlCol="0"/>
          <a:lstStyle/>
          <a:p>
            <a:pPr rtl="0"/>
            <a:r>
              <a:rPr lang="el-GR" dirty="0"/>
              <a:t>Προσθέστε υποσέλιδο</a:t>
            </a:r>
          </a:p>
        </p:txBody>
      </p:sp>
      <p:sp>
        <p:nvSpPr>
          <p:cNvPr id="4" name="Θέση αριθμού διαφάνειας 3">
            <a:extLst>
              <a:ext uri="{FF2B5EF4-FFF2-40B4-BE49-F238E27FC236}">
                <a16:creationId xmlns:a16="http://schemas.microsoft.com/office/drawing/2014/main" xmlns="" id="{A88525D2-29EF-4156-8E05-4971770BF1AF}"/>
              </a:ext>
            </a:extLst>
          </p:cNvPr>
          <p:cNvSpPr>
            <a:spLocks noGrp="1"/>
          </p:cNvSpPr>
          <p:nvPr>
            <p:ph type="sldNum" sz="quarter" idx="11"/>
          </p:nvPr>
        </p:nvSpPr>
        <p:spPr/>
        <p:txBody>
          <a:bodyPr rtlCol="0"/>
          <a:lstStyle/>
          <a:p>
            <a:pPr rtl="0"/>
            <a:fld id="{19B51A1E-902D-48AF-9020-955120F399B6}" type="slidenum">
              <a:rPr lang="el-GR" smtClean="0"/>
              <a:pPr rtl="0"/>
              <a:t>54</a:t>
            </a:fld>
            <a:endParaRPr lang="el-GR" dirty="0"/>
          </a:p>
        </p:txBody>
      </p:sp>
      <p:sp>
        <p:nvSpPr>
          <p:cNvPr id="18" name="TextBox 37">
            <a:extLst>
              <a:ext uri="{FF2B5EF4-FFF2-40B4-BE49-F238E27FC236}">
                <a16:creationId xmlns:a16="http://schemas.microsoft.com/office/drawing/2014/main" xmlns="" id="{93E5B14E-56EF-4082-AD78-9C6474F8F45B}"/>
              </a:ext>
            </a:extLst>
          </p:cNvPr>
          <p:cNvSpPr txBox="1"/>
          <p:nvPr/>
        </p:nvSpPr>
        <p:spPr>
          <a:xfrm>
            <a:off x="9792957"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15" name="Θέση περιεχομένου 12">
            <a:extLst>
              <a:ext uri="{FF2B5EF4-FFF2-40B4-BE49-F238E27FC236}">
                <a16:creationId xmlns:a16="http://schemas.microsoft.com/office/drawing/2014/main" xmlns="" id="{2E0A6306-368F-4637-804C-047070021D2D}"/>
              </a:ext>
            </a:extLst>
          </p:cNvPr>
          <p:cNvSpPr txBox="1">
            <a:spLocks/>
          </p:cNvSpPr>
          <p:nvPr/>
        </p:nvSpPr>
        <p:spPr>
          <a:xfrm>
            <a:off x="1364834" y="3429000"/>
            <a:ext cx="3546675" cy="3149746"/>
          </a:xfrm>
          <a:prstGeom prst="rect">
            <a:avLst/>
          </a:prstGeom>
        </p:spPr>
        <p:txBody>
          <a:bodyPr vert="horz" lIns="0" tIns="0" rIns="0" bIns="0" rtlCol="0">
            <a:noAutofit/>
          </a:bodyPr>
          <a:lstStyle>
            <a:lvl1pPr marL="266700" indent="-266700" algn="l" defTabSz="914400" rtl="0" eaLnBrk="1" latinLnBrk="0" hangingPunct="1">
              <a:lnSpc>
                <a:spcPct val="90000"/>
              </a:lnSpc>
              <a:spcBef>
                <a:spcPts val="1000"/>
              </a:spcBef>
              <a:buClr>
                <a:schemeClr val="accent1">
                  <a:lumMod val="50000"/>
                </a:schemeClr>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lumMod val="50000"/>
                </a:schemeClr>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lumMod val="50000"/>
                </a:schemeClr>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lumMod val="50000"/>
                </a:schemeClr>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lumMod val="50000"/>
                </a:schemeClr>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
                <a:schemeClr val="accent1"/>
              </a:buClr>
            </a:pPr>
            <a:r>
              <a:rPr lang="el-GR" dirty="0"/>
              <a:t>με την εκτέλεση ερευνητικών προγραμμάτων και την επίλυση ειδικών προβλημάτων ενός συγκεκριμένου πελάτη, η αποκαλούμενη </a:t>
            </a:r>
            <a:r>
              <a:rPr lang="el-GR" b="1" dirty="0"/>
              <a:t>επιχειρησιακή συγκυριακή δομή </a:t>
            </a:r>
          </a:p>
          <a:p>
            <a:pPr>
              <a:buClr>
                <a:schemeClr val="accent1"/>
              </a:buClr>
            </a:pPr>
            <a:r>
              <a:rPr lang="el-GR" dirty="0"/>
              <a:t>για παράδειγμα γραφεία συμβούλων, παραγωγή κινηματογραφικών ή τηλεοπτικών ταινιών, κατασκευαστές πρωτοτύπων, διαφημιστικά γραφεία </a:t>
            </a:r>
            <a:r>
              <a:rPr lang="el-GR" dirty="0" err="1"/>
              <a:t>κ.λ.π</a:t>
            </a:r>
            <a:r>
              <a:rPr lang="el-GR" dirty="0"/>
              <a:t>.</a:t>
            </a:r>
          </a:p>
        </p:txBody>
      </p:sp>
      <p:pic>
        <p:nvPicPr>
          <p:cNvPr id="8" name="Γραφικό 7" descr="Πύραυλος">
            <a:extLst>
              <a:ext uri="{FF2B5EF4-FFF2-40B4-BE49-F238E27FC236}">
                <a16:creationId xmlns:a16="http://schemas.microsoft.com/office/drawing/2014/main" xmlns="" id="{49C237D6-BCB5-4735-9A70-97222625B730}"/>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6402189" y="2551260"/>
            <a:ext cx="873625" cy="873625"/>
          </a:xfrm>
          <a:prstGeom prst="rect">
            <a:avLst/>
          </a:prstGeom>
        </p:spPr>
      </p:pic>
      <p:pic>
        <p:nvPicPr>
          <p:cNvPr id="10" name="Γραφικό 9" descr="Φιλμ">
            <a:extLst>
              <a:ext uri="{FF2B5EF4-FFF2-40B4-BE49-F238E27FC236}">
                <a16:creationId xmlns:a16="http://schemas.microsoft.com/office/drawing/2014/main" xmlns="" id="{742051FB-5565-42FE-982E-B62F71B8D166}"/>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431800" y="2535027"/>
            <a:ext cx="873625" cy="873625"/>
          </a:xfrm>
          <a:prstGeom prst="rect">
            <a:avLst/>
          </a:prstGeom>
        </p:spPr>
      </p:pic>
    </p:spTree>
    <p:extLst>
      <p:ext uri="{BB962C8B-B14F-4D97-AF65-F5344CB8AC3E}">
        <p14:creationId xmlns:p14="http://schemas.microsoft.com/office/powerpoint/2010/main" xmlns="" val="77323000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Ομάδα 72" descr="Θέση εικόνας"/>
          <p:cNvGrpSpPr/>
          <p:nvPr/>
        </p:nvGrpSpPr>
        <p:grpSpPr>
          <a:xfrm>
            <a:off x="323999" y="323998"/>
            <a:ext cx="4320000" cy="6120000"/>
            <a:chOff x="180000" y="180000"/>
            <a:chExt cx="4330700" cy="6292683"/>
          </a:xfrm>
        </p:grpSpPr>
        <p:sp>
          <p:nvSpPr>
            <p:cNvPr id="74" name="Ορθογώνιο 6"/>
            <p:cNvSpPr/>
            <p:nvPr/>
          </p:nvSpPr>
          <p:spPr>
            <a:xfrm>
              <a:off x="180000" y="6290249"/>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75" name="Ορθογώνιο 6"/>
            <p:cNvSpPr/>
            <p:nvPr/>
          </p:nvSpPr>
          <p:spPr>
            <a:xfrm flipV="1">
              <a:off x="180000" y="180000"/>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grpSp>
      <p:sp>
        <p:nvSpPr>
          <p:cNvPr id="22" name="Τίτλος 1"/>
          <p:cNvSpPr>
            <a:spLocks noGrp="1"/>
          </p:cNvSpPr>
          <p:nvPr>
            <p:ph type="title"/>
          </p:nvPr>
        </p:nvSpPr>
        <p:spPr>
          <a:xfrm>
            <a:off x="4887997" y="872128"/>
            <a:ext cx="7024335" cy="432000"/>
          </a:xfrm>
        </p:spPr>
        <p:txBody>
          <a:bodyPr rtlCol="0"/>
          <a:lstStyle/>
          <a:p>
            <a:pPr algn="ctr"/>
            <a:r>
              <a:rPr lang="el-GR" sz="1800" b="1" dirty="0">
                <a:solidFill>
                  <a:schemeClr val="tx1">
                    <a:lumMod val="85000"/>
                    <a:lumOff val="15000"/>
                  </a:schemeClr>
                </a:solidFill>
                <a:latin typeface="+mn-lt"/>
              </a:rPr>
              <a:t/>
            </a:r>
            <a:br>
              <a:rPr lang="el-GR" sz="1800" b="1" dirty="0">
                <a:solidFill>
                  <a:schemeClr val="tx1">
                    <a:lumMod val="85000"/>
                    <a:lumOff val="15000"/>
                  </a:schemeClr>
                </a:solidFill>
                <a:latin typeface="+mn-lt"/>
              </a:rPr>
            </a:br>
            <a:r>
              <a:rPr lang="el-GR" sz="1800" dirty="0">
                <a:latin typeface="+mn-lt"/>
              </a:rPr>
              <a:t>Αυτές οι καινοτομικές οργανώσεις, αποτελούνται από:</a:t>
            </a:r>
            <a:r>
              <a:rPr lang="el-GR" sz="1800" dirty="0">
                <a:solidFill>
                  <a:schemeClr val="tx1">
                    <a:lumMod val="85000"/>
                    <a:lumOff val="15000"/>
                  </a:schemeClr>
                </a:solidFill>
                <a:latin typeface="+mn-lt"/>
              </a:rPr>
              <a:t/>
            </a:r>
            <a:br>
              <a:rPr lang="el-GR" sz="1800" dirty="0">
                <a:solidFill>
                  <a:schemeClr val="tx1">
                    <a:lumMod val="85000"/>
                    <a:lumOff val="15000"/>
                  </a:schemeClr>
                </a:solidFill>
                <a:latin typeface="+mn-lt"/>
              </a:rPr>
            </a:br>
            <a:r>
              <a:rPr lang="el-GR" sz="1800" b="1" dirty="0">
                <a:solidFill>
                  <a:schemeClr val="tx1">
                    <a:lumMod val="85000"/>
                    <a:lumOff val="15000"/>
                  </a:schemeClr>
                </a:solidFill>
                <a:latin typeface="+mn-lt"/>
              </a:rPr>
              <a:t/>
            </a:r>
            <a:br>
              <a:rPr lang="el-GR" sz="1800" b="1" dirty="0">
                <a:solidFill>
                  <a:schemeClr val="tx1">
                    <a:lumMod val="85000"/>
                    <a:lumOff val="15000"/>
                  </a:schemeClr>
                </a:solidFill>
                <a:latin typeface="+mn-lt"/>
              </a:rPr>
            </a:br>
            <a:endParaRPr lang="el-GR" sz="1800" b="1" dirty="0">
              <a:solidFill>
                <a:schemeClr val="tx1">
                  <a:lumMod val="85000"/>
                  <a:lumOff val="15000"/>
                </a:schemeClr>
              </a:solidFill>
              <a:latin typeface="+mn-lt"/>
            </a:endParaRPr>
          </a:p>
        </p:txBody>
      </p:sp>
      <p:sp>
        <p:nvSpPr>
          <p:cNvPr id="4" name="Θέση υποσέλιδου 3"/>
          <p:cNvSpPr>
            <a:spLocks noGrp="1"/>
          </p:cNvSpPr>
          <p:nvPr>
            <p:ph type="ftr" sz="quarter" idx="10"/>
          </p:nvPr>
        </p:nvSpPr>
        <p:spPr/>
        <p:txBody>
          <a:bodyPr rtlCol="0"/>
          <a:lstStyle/>
          <a:p>
            <a:pPr rtl="0"/>
            <a:r>
              <a:rPr lang="el-GR" dirty="0"/>
              <a:t>Προσθέστε υποσέλιδο</a:t>
            </a:r>
          </a:p>
        </p:txBody>
      </p:sp>
      <p:sp>
        <p:nvSpPr>
          <p:cNvPr id="5" name="Θέση αριθμού διαφάνειας 4"/>
          <p:cNvSpPr>
            <a:spLocks noGrp="1"/>
          </p:cNvSpPr>
          <p:nvPr>
            <p:ph type="sldNum" sz="quarter" idx="11"/>
          </p:nvPr>
        </p:nvSpPr>
        <p:spPr/>
        <p:txBody>
          <a:bodyPr rtlCol="0"/>
          <a:lstStyle/>
          <a:p>
            <a:pPr rtl="0"/>
            <a:fld id="{19B51A1E-902D-48AF-9020-955120F399B6}" type="slidenum">
              <a:rPr lang="el-GR" smtClean="0"/>
              <a:pPr rtl="0"/>
              <a:t>55</a:t>
            </a:fld>
            <a:endParaRPr lang="el-GR" dirty="0"/>
          </a:p>
        </p:txBody>
      </p:sp>
      <p:sp>
        <p:nvSpPr>
          <p:cNvPr id="34" name="Θέση κειμένου 8"/>
          <p:cNvSpPr>
            <a:spLocks noGrp="1"/>
          </p:cNvSpPr>
          <p:nvPr>
            <p:ph type="body" sz="quarter" idx="32"/>
          </p:nvPr>
        </p:nvSpPr>
        <p:spPr>
          <a:xfrm>
            <a:off x="9792000" y="4037761"/>
            <a:ext cx="1979930" cy="587342"/>
          </a:xfrm>
        </p:spPr>
        <p:txBody>
          <a:bodyPr rtlCol="0"/>
          <a:lstStyle/>
          <a:p>
            <a:pPr algn="ctr"/>
            <a:r>
              <a:rPr lang="el-GR" b="1" dirty="0" err="1"/>
              <a:t>Διατμηματικές</a:t>
            </a:r>
            <a:r>
              <a:rPr lang="el-GR" b="1" dirty="0"/>
              <a:t> </a:t>
            </a:r>
          </a:p>
        </p:txBody>
      </p:sp>
      <p:sp>
        <p:nvSpPr>
          <p:cNvPr id="38" name="TextBox 37"/>
          <p:cNvSpPr txBox="1"/>
          <p:nvPr/>
        </p:nvSpPr>
        <p:spPr>
          <a:xfrm>
            <a:off x="9792000"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25" name="Θέση κειμένου 4"/>
          <p:cNvSpPr txBox="1"/>
          <p:nvPr/>
        </p:nvSpPr>
        <p:spPr>
          <a:xfrm>
            <a:off x="5196453" y="3971432"/>
            <a:ext cx="1980000" cy="360000"/>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b="1" dirty="0"/>
              <a:t>Ευέλικτες</a:t>
            </a:r>
          </a:p>
          <a:p>
            <a:pPr marL="0" indent="0" algn="ctr">
              <a:buNone/>
            </a:pPr>
            <a:endParaRPr lang="el-GR" b="1" dirty="0"/>
          </a:p>
        </p:txBody>
      </p:sp>
      <p:sp>
        <p:nvSpPr>
          <p:cNvPr id="30" name="Θέση κειμένου 6"/>
          <p:cNvSpPr txBox="1"/>
          <p:nvPr/>
        </p:nvSpPr>
        <p:spPr>
          <a:xfrm>
            <a:off x="7538063" y="3971432"/>
            <a:ext cx="1980000" cy="360000"/>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l-GR" b="1" dirty="0"/>
              <a:t>Διεπιστημονικές</a:t>
            </a:r>
          </a:p>
        </p:txBody>
      </p:sp>
      <p:sp>
        <p:nvSpPr>
          <p:cNvPr id="33" name="Ορθογώνιο 6">
            <a:extLst>
              <a:ext uri="{FF2B5EF4-FFF2-40B4-BE49-F238E27FC236}">
                <a16:creationId xmlns:a16="http://schemas.microsoft.com/office/drawing/2014/main" xmlns="" id="{2048D76A-5F51-4AEA-ACF6-7BF581B6C9B4}"/>
              </a:ext>
            </a:extLst>
          </p:cNvPr>
          <p:cNvSpPr/>
          <p:nvPr/>
        </p:nvSpPr>
        <p:spPr>
          <a:xfrm flipV="1">
            <a:off x="347282" y="323997"/>
            <a:ext cx="4359347" cy="161205"/>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35" name="Ορθογώνιο 6">
            <a:extLst>
              <a:ext uri="{FF2B5EF4-FFF2-40B4-BE49-F238E27FC236}">
                <a16:creationId xmlns:a16="http://schemas.microsoft.com/office/drawing/2014/main" xmlns="" id="{86E28BA1-E208-4130-845B-5E654B3B0752}"/>
              </a:ext>
            </a:extLst>
          </p:cNvPr>
          <p:cNvSpPr/>
          <p:nvPr/>
        </p:nvSpPr>
        <p:spPr>
          <a:xfrm>
            <a:off x="381145" y="6280703"/>
            <a:ext cx="4320000" cy="161205"/>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19" name="Ορθογώνιο 6">
            <a:extLst>
              <a:ext uri="{FF2B5EF4-FFF2-40B4-BE49-F238E27FC236}">
                <a16:creationId xmlns:a16="http://schemas.microsoft.com/office/drawing/2014/main" xmlns="" id="{657C021E-9FFA-4AE0-82C5-32B484B9AA68}"/>
              </a:ext>
            </a:extLst>
          </p:cNvPr>
          <p:cNvSpPr/>
          <p:nvPr/>
        </p:nvSpPr>
        <p:spPr>
          <a:xfrm flipV="1">
            <a:off x="284652" y="375779"/>
            <a:ext cx="4533501" cy="14524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21" name="Ορθογώνιο 6">
            <a:extLst>
              <a:ext uri="{FF2B5EF4-FFF2-40B4-BE49-F238E27FC236}">
                <a16:creationId xmlns:a16="http://schemas.microsoft.com/office/drawing/2014/main" xmlns="" id="{D98435E0-7C38-4C76-9062-A6555A05BD78}"/>
              </a:ext>
            </a:extLst>
          </p:cNvPr>
          <p:cNvSpPr/>
          <p:nvPr/>
        </p:nvSpPr>
        <p:spPr>
          <a:xfrm>
            <a:off x="318514" y="6301119"/>
            <a:ext cx="4533501" cy="186878"/>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2" name="Ορθογώνιο 1">
            <a:extLst>
              <a:ext uri="{FF2B5EF4-FFF2-40B4-BE49-F238E27FC236}">
                <a16:creationId xmlns:a16="http://schemas.microsoft.com/office/drawing/2014/main" xmlns="" id="{BC0BECC1-E0F9-47E9-804B-81F9D99C7F92}"/>
              </a:ext>
            </a:extLst>
          </p:cNvPr>
          <p:cNvSpPr/>
          <p:nvPr/>
        </p:nvSpPr>
        <p:spPr>
          <a:xfrm>
            <a:off x="5352165" y="5203760"/>
            <a:ext cx="6096000" cy="923330"/>
          </a:xfrm>
          <a:prstGeom prst="rect">
            <a:avLst/>
          </a:prstGeom>
        </p:spPr>
        <p:txBody>
          <a:bodyPr>
            <a:spAutoFit/>
          </a:bodyPr>
          <a:lstStyle/>
          <a:p>
            <a:pPr algn="ctr"/>
            <a:r>
              <a:rPr lang="el-GR" spc="-100" dirty="0">
                <a:solidFill>
                  <a:schemeClr val="tx1">
                    <a:lumMod val="75000"/>
                    <a:lumOff val="25000"/>
                  </a:schemeClr>
                </a:solidFill>
                <a:ea typeface="+mj-ea"/>
                <a:cs typeface="+mj-cs"/>
              </a:rPr>
              <a:t>ομάδες μικρού μεγέθους, που συγκροτούνται σε προσωρινή βάση για την εκτέλεση συγκεκριμένων εξειδικευμένων έργων ανάλογα με τις εκάστοτε ανάγκες</a:t>
            </a:r>
          </a:p>
        </p:txBody>
      </p:sp>
      <p:pic>
        <p:nvPicPr>
          <p:cNvPr id="7" name="Γραφικό 6" descr="Δίκτυο">
            <a:extLst>
              <a:ext uri="{FF2B5EF4-FFF2-40B4-BE49-F238E27FC236}">
                <a16:creationId xmlns:a16="http://schemas.microsoft.com/office/drawing/2014/main" xmlns="" id="{91B0C3B8-80C8-47F0-A8B2-3ED48455A804}"/>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10324765" y="2786541"/>
            <a:ext cx="914400" cy="914400"/>
          </a:xfrm>
          <a:prstGeom prst="rect">
            <a:avLst/>
          </a:prstGeom>
        </p:spPr>
      </p:pic>
      <p:pic>
        <p:nvPicPr>
          <p:cNvPr id="10" name="Γραφικό 9" descr="Γρανάζια">
            <a:extLst>
              <a:ext uri="{FF2B5EF4-FFF2-40B4-BE49-F238E27FC236}">
                <a16:creationId xmlns:a16="http://schemas.microsoft.com/office/drawing/2014/main" xmlns="" id="{DAC6D1D7-4095-4F4A-BC48-BFB89FB61F05}"/>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5638800" y="2786541"/>
            <a:ext cx="914400" cy="914400"/>
          </a:xfrm>
          <a:prstGeom prst="rect">
            <a:avLst/>
          </a:prstGeom>
        </p:spPr>
      </p:pic>
      <p:pic>
        <p:nvPicPr>
          <p:cNvPr id="12" name="Γραφικό 11" descr="Άτομο">
            <a:extLst>
              <a:ext uri="{FF2B5EF4-FFF2-40B4-BE49-F238E27FC236}">
                <a16:creationId xmlns:a16="http://schemas.microsoft.com/office/drawing/2014/main" xmlns="" id="{B0128ACC-5153-4B3F-9352-51908FCDEE52}"/>
              </a:ext>
            </a:extLst>
          </p:cNvPr>
          <p:cNvPicPr>
            <a:picLocks noChangeAspect="1"/>
          </p:cNvPicPr>
          <p:nvPr/>
        </p:nvPicPr>
        <p:blipFill>
          <a:blip r:embed="rId7">
            <a:extLst>
              <a:ext uri="{96DAC541-7B7A-43D3-8B79-37D633B846F1}">
                <asvg:svgBlip xmlns:asvg="http://schemas.microsoft.com/office/drawing/2016/SVG/main" xmlns="" r:embed="rId8"/>
              </a:ext>
            </a:extLst>
          </a:blip>
          <a:stretch>
            <a:fillRect/>
          </a:stretch>
        </p:blipFill>
        <p:spPr>
          <a:xfrm>
            <a:off x="7942965" y="2792707"/>
            <a:ext cx="914400" cy="914400"/>
          </a:xfrm>
          <a:prstGeom prst="rect">
            <a:avLst/>
          </a:prstGeom>
        </p:spPr>
      </p:pic>
      <p:pic>
        <p:nvPicPr>
          <p:cNvPr id="2050" name="Picture 2" descr="ÎÏÎ¿ÏÎ­Î»ÎµÏÎ¼Î± ÎµÎ¹ÎºÏÎ½Î±Ï Î³Î¹Î± BUIldings companies images NEW YORK">
            <a:extLst>
              <a:ext uri="{FF2B5EF4-FFF2-40B4-BE49-F238E27FC236}">
                <a16:creationId xmlns:a16="http://schemas.microsoft.com/office/drawing/2014/main" xmlns="" id="{91A1DF94-6593-46D4-8882-A69DD804379B}"/>
              </a:ext>
            </a:extLst>
          </p:cNvPr>
          <p:cNvPicPr>
            <a:picLocks noChangeAspect="1" noChangeArrowheads="1"/>
          </p:cNvPicPr>
          <p:nvPr/>
        </p:nvPicPr>
        <p:blipFill>
          <a:blip r:embed="rId9">
            <a:grayscl/>
            <a:extLst>
              <a:ext uri="{28A0092B-C50C-407E-A947-70E740481C1C}">
                <a14:useLocalDpi xmlns:a14="http://schemas.microsoft.com/office/drawing/2010/main" xmlns="" val="0"/>
              </a:ext>
            </a:extLst>
          </a:blip>
          <a:srcRect/>
          <a:stretch>
            <a:fillRect/>
          </a:stretch>
        </p:blipFill>
        <p:spPr bwMode="auto">
          <a:xfrm>
            <a:off x="156188" y="112734"/>
            <a:ext cx="4572000" cy="6581367"/>
          </a:xfrm>
          <a:prstGeom prst="rect">
            <a:avLst/>
          </a:prstGeom>
          <a:noFill/>
          <a:extLst>
            <a:ext uri="{909E8E84-426E-40DD-AFC4-6F175D3DCCD1}">
              <a14:hiddenFill xmlns:a14="http://schemas.microsoft.com/office/drawing/2010/main" xmlns="">
                <a:solidFill>
                  <a:srgbClr val="FFFFFF"/>
                </a:solidFill>
              </a14:hiddenFill>
            </a:ext>
          </a:extLst>
        </p:spPr>
      </p:pic>
      <p:sp>
        <p:nvSpPr>
          <p:cNvPr id="28" name="Ορθογώνιο 6">
            <a:extLst>
              <a:ext uri="{FF2B5EF4-FFF2-40B4-BE49-F238E27FC236}">
                <a16:creationId xmlns:a16="http://schemas.microsoft.com/office/drawing/2014/main" xmlns="" id="{9D8D7B82-472A-4C37-B598-B3A8E9A0684A}"/>
              </a:ext>
            </a:extLst>
          </p:cNvPr>
          <p:cNvSpPr/>
          <p:nvPr/>
        </p:nvSpPr>
        <p:spPr>
          <a:xfrm flipV="1">
            <a:off x="266853" y="183178"/>
            <a:ext cx="4320000" cy="161205"/>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29" name="Ορθογώνιο 6">
            <a:extLst>
              <a:ext uri="{FF2B5EF4-FFF2-40B4-BE49-F238E27FC236}">
                <a16:creationId xmlns:a16="http://schemas.microsoft.com/office/drawing/2014/main" xmlns="" id="{9CDDE24F-0D0C-406C-AE9C-52C0236C8FD6}"/>
              </a:ext>
            </a:extLst>
          </p:cNvPr>
          <p:cNvSpPr/>
          <p:nvPr/>
        </p:nvSpPr>
        <p:spPr>
          <a:xfrm>
            <a:off x="279378" y="6483519"/>
            <a:ext cx="4284241" cy="13536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Tree>
    <p:extLst>
      <p:ext uri="{BB962C8B-B14F-4D97-AF65-F5344CB8AC3E}">
        <p14:creationId xmlns:p14="http://schemas.microsoft.com/office/powerpoint/2010/main" xmlns="" val="406053043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ctrTitle"/>
          </p:nvPr>
        </p:nvSpPr>
        <p:spPr>
          <a:xfrm>
            <a:off x="7180779" y="479354"/>
            <a:ext cx="4860290" cy="5522595"/>
          </a:xfrm>
        </p:spPr>
        <p:txBody>
          <a:bodyPr rtlCol="0"/>
          <a:lstStyle/>
          <a:p>
            <a:pPr algn="ctr"/>
            <a:r>
              <a:rPr lang="el-GR" sz="3200" dirty="0"/>
              <a:t>Ορισμός Δομή μιας Οργάνωσης</a:t>
            </a:r>
            <a:endParaRPr lang="el-GR" altLang="en-US" sz="3200" b="1" dirty="0"/>
          </a:p>
        </p:txBody>
      </p:sp>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56</a:t>
            </a:fld>
            <a:endParaRPr lang="el-GR" dirty="0"/>
          </a:p>
        </p:txBody>
      </p:sp>
      <p:sp>
        <p:nvSpPr>
          <p:cNvPr id="5" name="Θέση υποσέλιδου 4"/>
          <p:cNvSpPr>
            <a:spLocks noGrp="1"/>
          </p:cNvSpPr>
          <p:nvPr>
            <p:ph type="ftr" sz="quarter" idx="12"/>
          </p:nvPr>
        </p:nvSpPr>
        <p:spPr/>
        <p:txBody>
          <a:bodyPr rtlCol="0"/>
          <a:lstStyle/>
          <a:p>
            <a:pPr rtl="0"/>
            <a:r>
              <a:rPr lang="el-GR" dirty="0"/>
              <a:t>Προσθέστε υποσέλιδο</a:t>
            </a:r>
          </a:p>
        </p:txBody>
      </p:sp>
      <p:sp>
        <p:nvSpPr>
          <p:cNvPr id="55" name="TextBox 37"/>
          <p:cNvSpPr txBox="1"/>
          <p:nvPr/>
        </p:nvSpPr>
        <p:spPr>
          <a:xfrm>
            <a:off x="9792957"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13" name="TextBox 37"/>
          <p:cNvSpPr txBox="1"/>
          <p:nvPr/>
        </p:nvSpPr>
        <p:spPr>
          <a:xfrm>
            <a:off x="7636435" y="2646254"/>
            <a:ext cx="1334106" cy="130556"/>
          </a:xfrm>
          <a:prstGeom prst="rect">
            <a:avLst/>
          </a:prstGeom>
          <a:solidFill>
            <a:schemeClr val="bg1"/>
          </a:solidFill>
        </p:spPr>
        <p:txBody>
          <a:bodyPr wrap="square" rtlCol="0">
            <a:spAutoFit/>
          </a:bodyPr>
          <a:lstStyle/>
          <a:p>
            <a:endParaRPr lang="el-GR" sz="800" dirty="0">
              <a:solidFill>
                <a:schemeClr val="bg1"/>
              </a:solidFill>
            </a:endParaRPr>
          </a:p>
        </p:txBody>
      </p:sp>
      <p:sp>
        <p:nvSpPr>
          <p:cNvPr id="18" name="Ορθογώνιο 6" descr="Κάτω διαχωριστική γραμμή">
            <a:extLst>
              <a:ext uri="{FF2B5EF4-FFF2-40B4-BE49-F238E27FC236}">
                <a16:creationId xmlns:a16="http://schemas.microsoft.com/office/drawing/2014/main" xmlns="" id="{F4887427-E12B-4E97-8EC5-93CD262C015C}"/>
              </a:ext>
            </a:extLst>
          </p:cNvPr>
          <p:cNvSpPr/>
          <p:nvPr/>
        </p:nvSpPr>
        <p:spPr>
          <a:xfrm>
            <a:off x="7453850" y="5895715"/>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19" name="Ορθογώνιο 6" descr="Επάνω διαχωριστική γραμμή">
            <a:extLst>
              <a:ext uri="{FF2B5EF4-FFF2-40B4-BE49-F238E27FC236}">
                <a16:creationId xmlns:a16="http://schemas.microsoft.com/office/drawing/2014/main" xmlns="" id="{FA75CCCF-7D08-4476-9BF6-B5A7453C86A7}"/>
              </a:ext>
            </a:extLst>
          </p:cNvPr>
          <p:cNvSpPr/>
          <p:nvPr/>
        </p:nvSpPr>
        <p:spPr>
          <a:xfrm flipV="1">
            <a:off x="7453850" y="667331"/>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6" name="Ορθογώνιο 5">
            <a:extLst>
              <a:ext uri="{FF2B5EF4-FFF2-40B4-BE49-F238E27FC236}">
                <a16:creationId xmlns:a16="http://schemas.microsoft.com/office/drawing/2014/main" xmlns="" id="{1B2BEC1F-06EB-461C-A27A-42E6B53B1E67}"/>
              </a:ext>
            </a:extLst>
          </p:cNvPr>
          <p:cNvSpPr/>
          <p:nvPr/>
        </p:nvSpPr>
        <p:spPr>
          <a:xfrm>
            <a:off x="735125" y="843326"/>
            <a:ext cx="6096000" cy="1077218"/>
          </a:xfrm>
          <a:prstGeom prst="rect">
            <a:avLst/>
          </a:prstGeom>
        </p:spPr>
        <p:txBody>
          <a:bodyPr>
            <a:spAutoFit/>
          </a:bodyPr>
          <a:lstStyle/>
          <a:p>
            <a:pPr algn="ctr"/>
            <a:r>
              <a:rPr lang="el-GR" sz="1600" dirty="0">
                <a:solidFill>
                  <a:schemeClr val="tx1">
                    <a:lumMod val="75000"/>
                    <a:lumOff val="25000"/>
                  </a:schemeClr>
                </a:solidFill>
              </a:rPr>
              <a:t>Κατά συνέπεια, </a:t>
            </a:r>
            <a:r>
              <a:rPr lang="el-GR" sz="1600" b="1" dirty="0">
                <a:solidFill>
                  <a:schemeClr val="tx1">
                    <a:lumMod val="75000"/>
                    <a:lumOff val="25000"/>
                  </a:schemeClr>
                </a:solidFill>
              </a:rPr>
              <a:t>χαρακτηρίζονται </a:t>
            </a:r>
            <a:r>
              <a:rPr lang="el-GR" sz="1600" dirty="0">
                <a:solidFill>
                  <a:schemeClr val="tx1">
                    <a:lumMod val="75000"/>
                    <a:lumOff val="25000"/>
                  </a:schemeClr>
                </a:solidFill>
              </a:rPr>
              <a:t>από</a:t>
            </a:r>
            <a:r>
              <a:rPr lang="el-GR" sz="1600" b="1" dirty="0">
                <a:solidFill>
                  <a:schemeClr val="tx1">
                    <a:lumMod val="75000"/>
                    <a:lumOff val="25000"/>
                  </a:schemeClr>
                </a:solidFill>
              </a:rPr>
              <a:t> υψηλό βαθμό αποκέντρωσης των αποφάσεων</a:t>
            </a:r>
            <a:r>
              <a:rPr lang="el-GR" sz="1600" dirty="0">
                <a:solidFill>
                  <a:schemeClr val="tx1">
                    <a:lumMod val="75000"/>
                    <a:lumOff val="25000"/>
                  </a:schemeClr>
                </a:solidFill>
              </a:rPr>
              <a:t> (ο πρωταρχικός συντονιστικός μηχανισμός είναι η αμοιβαία ρύθμιση)</a:t>
            </a:r>
          </a:p>
          <a:p>
            <a:pPr algn="ctr"/>
            <a:endParaRPr lang="el-GR" sz="1600" b="1" dirty="0">
              <a:solidFill>
                <a:schemeClr val="tx1">
                  <a:lumMod val="75000"/>
                  <a:lumOff val="25000"/>
                </a:schemeClr>
              </a:solidFill>
            </a:endParaRPr>
          </a:p>
        </p:txBody>
      </p:sp>
      <p:sp>
        <p:nvSpPr>
          <p:cNvPr id="3" name="Ορθογώνιο 2">
            <a:extLst>
              <a:ext uri="{FF2B5EF4-FFF2-40B4-BE49-F238E27FC236}">
                <a16:creationId xmlns:a16="http://schemas.microsoft.com/office/drawing/2014/main" xmlns="" id="{491E4A4E-1D41-4E75-BBA9-C41AFC397317}"/>
              </a:ext>
            </a:extLst>
          </p:cNvPr>
          <p:cNvSpPr/>
          <p:nvPr/>
        </p:nvSpPr>
        <p:spPr>
          <a:xfrm>
            <a:off x="735125" y="2512359"/>
            <a:ext cx="6096000" cy="1323439"/>
          </a:xfrm>
          <a:prstGeom prst="rect">
            <a:avLst/>
          </a:prstGeom>
        </p:spPr>
        <p:txBody>
          <a:bodyPr>
            <a:spAutoFit/>
          </a:bodyPr>
          <a:lstStyle/>
          <a:p>
            <a:pPr algn="ctr"/>
            <a:r>
              <a:rPr lang="el-GR" sz="1600" dirty="0">
                <a:solidFill>
                  <a:schemeClr val="tx1">
                    <a:lumMod val="75000"/>
                    <a:lumOff val="25000"/>
                  </a:schemeClr>
                </a:solidFill>
              </a:rPr>
              <a:t>ούτως ώστε να </a:t>
            </a:r>
            <a:r>
              <a:rPr lang="el-GR" sz="1600" b="1" dirty="0">
                <a:solidFill>
                  <a:schemeClr val="tx1">
                    <a:lumMod val="75000"/>
                    <a:lumOff val="25000"/>
                  </a:schemeClr>
                </a:solidFill>
              </a:rPr>
              <a:t>διατηρείται η ευελιξία της οργάνωσης</a:t>
            </a:r>
            <a:r>
              <a:rPr lang="el-GR" sz="1600" dirty="0">
                <a:solidFill>
                  <a:schemeClr val="tx1">
                    <a:lumMod val="75000"/>
                    <a:lumOff val="25000"/>
                  </a:schemeClr>
                </a:solidFill>
              </a:rPr>
              <a:t>, η συνοχή της οποίας βασίζεται κυρίως στην υποστήριξη εκ μέρους των συμμετεχόντων των κοινών προς επίτευξη στόχων, παρά στις σχέσεις  τυπικής ιεραρχίας και ως εκ τούτου ευνοούνται:</a:t>
            </a:r>
          </a:p>
          <a:p>
            <a:pPr algn="ctr"/>
            <a:endParaRPr lang="el-GR" sz="1600" dirty="0">
              <a:solidFill>
                <a:schemeClr val="tx1">
                  <a:lumMod val="75000"/>
                  <a:lumOff val="25000"/>
                </a:schemeClr>
              </a:solidFill>
            </a:endParaRPr>
          </a:p>
        </p:txBody>
      </p:sp>
      <p:pic>
        <p:nvPicPr>
          <p:cNvPr id="8" name="Γραφικό 7" descr="Βέλος: Περιστροφή δεξιά">
            <a:extLst>
              <a:ext uri="{FF2B5EF4-FFF2-40B4-BE49-F238E27FC236}">
                <a16:creationId xmlns:a16="http://schemas.microsoft.com/office/drawing/2014/main" xmlns="" id="{E35E1456-184D-4F5A-BBF0-CE9AC40DC7A7}"/>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3477280" y="1799803"/>
            <a:ext cx="611688" cy="611688"/>
          </a:xfrm>
          <a:prstGeom prst="rect">
            <a:avLst/>
          </a:prstGeom>
        </p:spPr>
      </p:pic>
      <p:sp>
        <p:nvSpPr>
          <p:cNvPr id="14" name="Θέση κειμένου 5">
            <a:extLst>
              <a:ext uri="{FF2B5EF4-FFF2-40B4-BE49-F238E27FC236}">
                <a16:creationId xmlns:a16="http://schemas.microsoft.com/office/drawing/2014/main" xmlns="" id="{B606E2AC-B452-4823-934C-85FDC9B77A8C}"/>
              </a:ext>
            </a:extLst>
          </p:cNvPr>
          <p:cNvSpPr txBox="1"/>
          <p:nvPr/>
        </p:nvSpPr>
        <p:spPr>
          <a:xfrm>
            <a:off x="564147" y="5299198"/>
            <a:ext cx="2421949" cy="360000"/>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sz="1600" b="1" dirty="0"/>
              <a:t>Η ανάπτυξη της εσωτερικής δημοκρατίας</a:t>
            </a:r>
          </a:p>
        </p:txBody>
      </p:sp>
      <p:sp>
        <p:nvSpPr>
          <p:cNvPr id="15" name="Θέση κειμένου 5">
            <a:extLst>
              <a:ext uri="{FF2B5EF4-FFF2-40B4-BE49-F238E27FC236}">
                <a16:creationId xmlns:a16="http://schemas.microsoft.com/office/drawing/2014/main" xmlns="" id="{B94D6111-31F1-4B86-B93B-7C29C88253D8}"/>
              </a:ext>
            </a:extLst>
          </p:cNvPr>
          <p:cNvSpPr txBox="1"/>
          <p:nvPr/>
        </p:nvSpPr>
        <p:spPr>
          <a:xfrm>
            <a:off x="3965805" y="5299198"/>
            <a:ext cx="2867309" cy="360000"/>
          </a:xfrm>
          <a:prstGeom prst="rect">
            <a:avLst/>
          </a:prstGeom>
        </p:spPr>
        <p:txBody>
          <a:bodyPr rtlCol="0"/>
          <a:lstStyle>
            <a:defPPr rtl="0">
              <a:defRPr lang="en-US"/>
            </a:defPPr>
            <a:lvl1pPr indent="0" algn="ctr">
              <a:lnSpc>
                <a:spcPct val="90000"/>
              </a:lnSpc>
              <a:spcBef>
                <a:spcPts val="1000"/>
              </a:spcBef>
              <a:buClr>
                <a:schemeClr val="accent1"/>
              </a:buClr>
              <a:buFont typeface="Calibri" panose="020F0502020204030204" pitchFamily="34" charset="0"/>
              <a:buNone/>
              <a:defRPr b="1">
                <a:solidFill>
                  <a:schemeClr val="tx1">
                    <a:lumMod val="75000"/>
                    <a:lumOff val="25000"/>
                  </a:schemeClr>
                </a:solidFill>
              </a:defRPr>
            </a:lvl1pPr>
            <a:lvl2pPr marL="542925" indent="-276225">
              <a:lnSpc>
                <a:spcPct val="90000"/>
              </a:lnSpc>
              <a:spcBef>
                <a:spcPts val="500"/>
              </a:spcBef>
              <a:buClr>
                <a:schemeClr val="accent1"/>
              </a:buClr>
              <a:buFont typeface="Arial" panose="020B0604020202020204" pitchFamily="34" charset="0"/>
              <a:buChar char="•"/>
              <a:defRPr sz="1600">
                <a:solidFill>
                  <a:schemeClr val="tx1">
                    <a:lumMod val="75000"/>
                    <a:lumOff val="25000"/>
                  </a:schemeClr>
                </a:solidFill>
              </a:defRPr>
            </a:lvl2pPr>
            <a:lvl3pPr marL="809625" indent="-266700">
              <a:lnSpc>
                <a:spcPct val="90000"/>
              </a:lnSpc>
              <a:spcBef>
                <a:spcPts val="500"/>
              </a:spcBef>
              <a:buClr>
                <a:schemeClr val="accent1"/>
              </a:buClr>
              <a:buFont typeface="Wingdings" panose="05000000000000000000" pitchFamily="2" charset="2"/>
              <a:buChar char="§"/>
              <a:defRPr sz="1400">
                <a:solidFill>
                  <a:schemeClr val="tx1">
                    <a:lumMod val="75000"/>
                    <a:lumOff val="25000"/>
                  </a:schemeClr>
                </a:solidFill>
              </a:defRPr>
            </a:lvl3pPr>
            <a:lvl4pPr marL="1076325" indent="-266700">
              <a:lnSpc>
                <a:spcPct val="90000"/>
              </a:lnSpc>
              <a:spcBef>
                <a:spcPts val="500"/>
              </a:spcBef>
              <a:buClr>
                <a:schemeClr val="accent1"/>
              </a:buClr>
              <a:buFont typeface="Wingdings" panose="05000000000000000000" pitchFamily="2" charset="2"/>
              <a:buChar char="§"/>
              <a:defRPr sz="1400">
                <a:solidFill>
                  <a:schemeClr val="tx1">
                    <a:lumMod val="75000"/>
                    <a:lumOff val="25000"/>
                  </a:schemeClr>
                </a:solidFill>
              </a:defRPr>
            </a:lvl4pPr>
            <a:lvl5pPr marL="1343025" indent="-266700">
              <a:lnSpc>
                <a:spcPct val="90000"/>
              </a:lnSpc>
              <a:spcBef>
                <a:spcPts val="500"/>
              </a:spcBef>
              <a:buClr>
                <a:schemeClr val="accent1"/>
              </a:buClr>
              <a:buFont typeface="Wingdings" panose="05000000000000000000" pitchFamily="2" charset="2"/>
              <a:buChar char="§"/>
              <a:defRPr sz="1400">
                <a:solidFill>
                  <a:schemeClr val="tx1">
                    <a:lumMod val="75000"/>
                    <a:lumOff val="25000"/>
                  </a:schemeClr>
                </a:solidFill>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l-GR" sz="1600" dirty="0"/>
              <a:t>Η μείωση των γραφειοκρατικών διαδικασιών</a:t>
            </a:r>
          </a:p>
        </p:txBody>
      </p:sp>
      <p:sp>
        <p:nvSpPr>
          <p:cNvPr id="16" name="Ορθογώνιο 6" descr="Πλαίσιο επισήμανσης.">
            <a:extLst>
              <a:ext uri="{FF2B5EF4-FFF2-40B4-BE49-F238E27FC236}">
                <a16:creationId xmlns:a16="http://schemas.microsoft.com/office/drawing/2014/main" xmlns="" id="{8AB84D8D-D7F6-4463-9464-995DD14F2E10}"/>
              </a:ext>
            </a:extLst>
          </p:cNvPr>
          <p:cNvSpPr/>
          <p:nvPr/>
        </p:nvSpPr>
        <p:spPr>
          <a:xfrm rot="10800000" flipV="1">
            <a:off x="564147" y="4981183"/>
            <a:ext cx="2575774" cy="7726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solidFill>
                <a:schemeClr val="bg2">
                  <a:lumMod val="75000"/>
                </a:schemeClr>
              </a:solidFill>
            </a:endParaRPr>
          </a:p>
        </p:txBody>
      </p:sp>
      <p:sp>
        <p:nvSpPr>
          <p:cNvPr id="17" name="Ορθογώνιο 6" descr="Πλαίσιο επισήμανσης.">
            <a:extLst>
              <a:ext uri="{FF2B5EF4-FFF2-40B4-BE49-F238E27FC236}">
                <a16:creationId xmlns:a16="http://schemas.microsoft.com/office/drawing/2014/main" xmlns="" id="{49BDCC99-DD28-427A-9D54-1ED361F23D2C}"/>
              </a:ext>
            </a:extLst>
          </p:cNvPr>
          <p:cNvSpPr/>
          <p:nvPr/>
        </p:nvSpPr>
        <p:spPr>
          <a:xfrm rot="10800000" flipV="1">
            <a:off x="4111574" y="4974809"/>
            <a:ext cx="2575774" cy="7726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solidFill>
                <a:schemeClr val="bg2">
                  <a:lumMod val="75000"/>
                </a:schemeClr>
              </a:solidFill>
            </a:endParaRPr>
          </a:p>
        </p:txBody>
      </p:sp>
      <p:pic>
        <p:nvPicPr>
          <p:cNvPr id="9" name="Γραφικό 8" descr="Χρήστες">
            <a:extLst>
              <a:ext uri="{FF2B5EF4-FFF2-40B4-BE49-F238E27FC236}">
                <a16:creationId xmlns:a16="http://schemas.microsoft.com/office/drawing/2014/main" xmlns="" id="{896F8D54-C52C-4160-9107-630D2B71EA2C}"/>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1393987" y="4099043"/>
            <a:ext cx="914400" cy="914400"/>
          </a:xfrm>
          <a:prstGeom prst="rect">
            <a:avLst/>
          </a:prstGeom>
        </p:spPr>
      </p:pic>
      <p:pic>
        <p:nvPicPr>
          <p:cNvPr id="11" name="Γραφικό 10" descr="Έγγραφο">
            <a:extLst>
              <a:ext uri="{FF2B5EF4-FFF2-40B4-BE49-F238E27FC236}">
                <a16:creationId xmlns:a16="http://schemas.microsoft.com/office/drawing/2014/main" xmlns="" id="{5237AA5B-5754-4B14-A634-256835755DC7}"/>
              </a:ext>
            </a:extLst>
          </p:cNvPr>
          <p:cNvPicPr>
            <a:picLocks noChangeAspect="1"/>
          </p:cNvPicPr>
          <p:nvPr/>
        </p:nvPicPr>
        <p:blipFill>
          <a:blip r:embed="rId7">
            <a:extLst>
              <a:ext uri="{96DAC541-7B7A-43D3-8B79-37D633B846F1}">
                <asvg:svgBlip xmlns:asvg="http://schemas.microsoft.com/office/drawing/2016/SVG/main" xmlns="" r:embed="rId8"/>
              </a:ext>
            </a:extLst>
          </a:blip>
          <a:stretch>
            <a:fillRect/>
          </a:stretch>
        </p:blipFill>
        <p:spPr>
          <a:xfrm>
            <a:off x="5011222" y="4167675"/>
            <a:ext cx="782135" cy="782135"/>
          </a:xfrm>
          <a:prstGeom prst="rect">
            <a:avLst/>
          </a:prstGeom>
        </p:spPr>
      </p:pic>
      <p:pic>
        <p:nvPicPr>
          <p:cNvPr id="3074" name="Picture 2" descr="Î£ÏÎµÏÎ¹ÎºÎ® ÎµÎ¹ÎºÏÎ½Î±">
            <a:extLst>
              <a:ext uri="{FF2B5EF4-FFF2-40B4-BE49-F238E27FC236}">
                <a16:creationId xmlns:a16="http://schemas.microsoft.com/office/drawing/2014/main" xmlns="" id="{C656BFD8-72D5-44A0-B5E5-A32DFC90038B}"/>
              </a:ext>
            </a:extLst>
          </p:cNvPr>
          <p:cNvPicPr>
            <a:picLocks noChangeAspect="1" noChangeArrowheads="1"/>
          </p:cNvPicPr>
          <p:nvPr/>
        </p:nvPicPr>
        <p:blipFill>
          <a:blip r:embed="rId9">
            <a:grayscl/>
            <a:extLst>
              <a:ext uri="{28A0092B-C50C-407E-A947-70E740481C1C}">
                <a14:useLocalDpi xmlns:a14="http://schemas.microsoft.com/office/drawing/2010/main" xmlns="" val="0"/>
              </a:ext>
            </a:extLst>
          </a:blip>
          <a:srcRect/>
          <a:stretch>
            <a:fillRect/>
          </a:stretch>
        </p:blipFill>
        <p:spPr bwMode="auto">
          <a:xfrm>
            <a:off x="7540115" y="876982"/>
            <a:ext cx="4163402" cy="5018734"/>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06936218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Θέση κειμένου 4"/>
          <p:cNvSpPr>
            <a:spLocks noGrp="1"/>
          </p:cNvSpPr>
          <p:nvPr>
            <p:ph type="body" sz="quarter" idx="33"/>
          </p:nvPr>
        </p:nvSpPr>
        <p:spPr>
          <a:xfrm>
            <a:off x="2711461" y="3970453"/>
            <a:ext cx="2100775" cy="360000"/>
          </a:xfrm>
        </p:spPr>
        <p:txBody>
          <a:bodyPr rtlCol="0"/>
          <a:lstStyle/>
          <a:p>
            <a:r>
              <a:rPr lang="el-GR" dirty="0"/>
              <a:t>Την αποκεντρωμένη διαδικασία λήψης των αποφάσεων</a:t>
            </a:r>
          </a:p>
        </p:txBody>
      </p:sp>
      <p:sp>
        <p:nvSpPr>
          <p:cNvPr id="7" name="Θέση κειμένου 6"/>
          <p:cNvSpPr>
            <a:spLocks noGrp="1"/>
          </p:cNvSpPr>
          <p:nvPr>
            <p:ph type="body" sz="quarter" idx="35"/>
          </p:nvPr>
        </p:nvSpPr>
        <p:spPr>
          <a:xfrm>
            <a:off x="4998160" y="3970155"/>
            <a:ext cx="2267866" cy="360000"/>
          </a:xfrm>
        </p:spPr>
        <p:txBody>
          <a:bodyPr rtlCol="0"/>
          <a:lstStyle/>
          <a:p>
            <a:r>
              <a:rPr lang="el-GR" dirty="0"/>
              <a:t>Την εξ αντικειμένου ελάχιστη δυνατότητα τυποποίησης</a:t>
            </a:r>
          </a:p>
        </p:txBody>
      </p:sp>
      <p:sp>
        <p:nvSpPr>
          <p:cNvPr id="9" name="Θέση κειμένου 8"/>
          <p:cNvSpPr>
            <a:spLocks noGrp="1"/>
          </p:cNvSpPr>
          <p:nvPr>
            <p:ph type="body" sz="quarter" idx="37"/>
          </p:nvPr>
        </p:nvSpPr>
        <p:spPr/>
        <p:txBody>
          <a:bodyPr rtlCol="0"/>
          <a:lstStyle/>
          <a:p>
            <a:r>
              <a:rPr lang="el-GR" dirty="0"/>
              <a:t>Τον υψηλό βαθμό εξειδίκευσης του προσωπικού</a:t>
            </a:r>
          </a:p>
        </p:txBody>
      </p:sp>
      <p:sp>
        <p:nvSpPr>
          <p:cNvPr id="10" name="Θέση κειμένου 9"/>
          <p:cNvSpPr>
            <a:spLocks noGrp="1"/>
          </p:cNvSpPr>
          <p:nvPr>
            <p:ph type="body" sz="quarter" idx="38"/>
          </p:nvPr>
        </p:nvSpPr>
        <p:spPr>
          <a:xfrm>
            <a:off x="7593044" y="4997718"/>
            <a:ext cx="1697810" cy="720000"/>
          </a:xfrm>
        </p:spPr>
        <p:txBody>
          <a:bodyPr rtlCol="0"/>
          <a:lstStyle/>
          <a:p>
            <a:r>
              <a:rPr lang="el-GR" dirty="0"/>
              <a:t>ο οποίος του επιτρέπει να αναλαμβάνει αρκετές από τις αρμοδιότητες και τα καθήκοντα των υπόλοιπων συστατικών μερών</a:t>
            </a:r>
          </a:p>
          <a:p>
            <a:pPr marL="285750" indent="-285750" algn="l">
              <a:buFont typeface="Courier New" panose="02070309020205020404" pitchFamily="49" charset="0"/>
              <a:buChar char="o"/>
            </a:pPr>
            <a:endParaRPr lang="el-GR" sz="1800" dirty="0"/>
          </a:p>
        </p:txBody>
      </p:sp>
      <p:sp>
        <p:nvSpPr>
          <p:cNvPr id="3" name="Θέση υποσέλιδου 2"/>
          <p:cNvSpPr>
            <a:spLocks noGrp="1"/>
          </p:cNvSpPr>
          <p:nvPr>
            <p:ph type="ftr" sz="quarter" idx="10"/>
          </p:nvPr>
        </p:nvSpPr>
        <p:spPr/>
        <p:txBody>
          <a:bodyPr rtlCol="0"/>
          <a:lstStyle/>
          <a:p>
            <a:pPr rtl="0"/>
            <a:r>
              <a:rPr lang="el-GR" dirty="0"/>
              <a:t>Προσθέστε υποσέλιδο</a:t>
            </a:r>
          </a:p>
        </p:txBody>
      </p:sp>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57</a:t>
            </a:fld>
            <a:endParaRPr lang="el-GR" dirty="0"/>
          </a:p>
        </p:txBody>
      </p:sp>
      <p:sp>
        <p:nvSpPr>
          <p:cNvPr id="38" name="TextBox 37"/>
          <p:cNvSpPr txBox="1"/>
          <p:nvPr/>
        </p:nvSpPr>
        <p:spPr>
          <a:xfrm>
            <a:off x="9792000"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13" name="Γραφικό 11" descr="Σελιδοδείκτης">
            <a:extLst>
              <a:ext uri="{FF2B5EF4-FFF2-40B4-BE49-F238E27FC236}">
                <a16:creationId xmlns:a16="http://schemas.microsoft.com/office/drawing/2014/main" xmlns="" id="{11925263-3FD4-4FE0-9F6D-5D8CD1EDE083}"/>
              </a:ext>
            </a:extLst>
          </p:cNvPr>
          <p:cNvSpPr/>
          <p:nvPr/>
        </p:nvSpPr>
        <p:spPr>
          <a:xfrm>
            <a:off x="3566587" y="2427814"/>
            <a:ext cx="390525" cy="625969"/>
          </a:xfrm>
          <a:custGeom>
            <a:avLst/>
            <a:gdLst>
              <a:gd name="connsiteX0" fmla="*/ 388144 w 390525"/>
              <a:gd name="connsiteY0" fmla="*/ 769144 h 771525"/>
              <a:gd name="connsiteX1" fmla="*/ 388144 w 390525"/>
              <a:gd name="connsiteY1" fmla="*/ 45244 h 771525"/>
              <a:gd name="connsiteX2" fmla="*/ 350044 w 390525"/>
              <a:gd name="connsiteY2" fmla="*/ 7144 h 771525"/>
              <a:gd name="connsiteX3" fmla="*/ 45244 w 390525"/>
              <a:gd name="connsiteY3" fmla="*/ 7144 h 771525"/>
              <a:gd name="connsiteX4" fmla="*/ 7144 w 390525"/>
              <a:gd name="connsiteY4" fmla="*/ 45244 h 771525"/>
              <a:gd name="connsiteX5" fmla="*/ 7144 w 390525"/>
              <a:gd name="connsiteY5" fmla="*/ 769144 h 771525"/>
              <a:gd name="connsiteX6" fmla="*/ 197644 w 390525"/>
              <a:gd name="connsiteY6" fmla="*/ 578644 h 771525"/>
              <a:gd name="connsiteX7" fmla="*/ 388144 w 390525"/>
              <a:gd name="connsiteY7" fmla="*/ 769144 h 771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771525">
                <a:moveTo>
                  <a:pt x="388144" y="769144"/>
                </a:moveTo>
                <a:lnTo>
                  <a:pt x="388144" y="45244"/>
                </a:lnTo>
                <a:cubicBezTo>
                  <a:pt x="388144" y="24289"/>
                  <a:pt x="370999" y="7144"/>
                  <a:pt x="350044" y="7144"/>
                </a:cubicBezTo>
                <a:lnTo>
                  <a:pt x="45244" y="7144"/>
                </a:lnTo>
                <a:cubicBezTo>
                  <a:pt x="24289" y="7144"/>
                  <a:pt x="7144" y="24289"/>
                  <a:pt x="7144" y="45244"/>
                </a:cubicBezTo>
                <a:lnTo>
                  <a:pt x="7144" y="769144"/>
                </a:lnTo>
                <a:lnTo>
                  <a:pt x="197644" y="578644"/>
                </a:lnTo>
                <a:lnTo>
                  <a:pt x="388144" y="769144"/>
                </a:lnTo>
                <a:close/>
              </a:path>
            </a:pathLst>
          </a:custGeom>
          <a:solidFill>
            <a:schemeClr val="tx1">
              <a:lumMod val="75000"/>
              <a:lumOff val="25000"/>
            </a:schemeClr>
          </a:solidFill>
          <a:ln w="9525" cap="flat">
            <a:noFill/>
            <a:prstDash val="solid"/>
            <a:miter/>
          </a:ln>
        </p:spPr>
        <p:txBody>
          <a:bodyPr rtlCol="0" anchor="ctr"/>
          <a:lstStyle/>
          <a:p>
            <a:endParaRPr lang="el-GR"/>
          </a:p>
        </p:txBody>
      </p:sp>
      <p:pic>
        <p:nvPicPr>
          <p:cNvPr id="15" name="Γραφικό 14" descr="Νερό">
            <a:extLst>
              <a:ext uri="{FF2B5EF4-FFF2-40B4-BE49-F238E27FC236}">
                <a16:creationId xmlns:a16="http://schemas.microsoft.com/office/drawing/2014/main" xmlns="" id="{AF3B3CF0-C3BB-4B23-8E4B-1AC03315963E}"/>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8029750" y="2376754"/>
            <a:ext cx="824399" cy="824399"/>
          </a:xfrm>
          <a:prstGeom prst="rect">
            <a:avLst/>
          </a:prstGeom>
        </p:spPr>
      </p:pic>
      <p:sp>
        <p:nvSpPr>
          <p:cNvPr id="18" name="Γραφικό 16" descr="Κατεύθυνση">
            <a:extLst>
              <a:ext uri="{FF2B5EF4-FFF2-40B4-BE49-F238E27FC236}">
                <a16:creationId xmlns:a16="http://schemas.microsoft.com/office/drawing/2014/main" xmlns="" id="{74B8106C-C43F-4259-BF7A-20A291DE1BDC}"/>
              </a:ext>
            </a:extLst>
          </p:cNvPr>
          <p:cNvSpPr/>
          <p:nvPr/>
        </p:nvSpPr>
        <p:spPr>
          <a:xfrm>
            <a:off x="5751810" y="2496597"/>
            <a:ext cx="584714" cy="584714"/>
          </a:xfrm>
          <a:custGeom>
            <a:avLst/>
            <a:gdLst>
              <a:gd name="connsiteX0" fmla="*/ 563224 w 584713"/>
              <a:gd name="connsiteY0" fmla="*/ 5627 h 584713"/>
              <a:gd name="connsiteX1" fmla="*/ 557292 w 584713"/>
              <a:gd name="connsiteY1" fmla="*/ 6475 h 584713"/>
              <a:gd name="connsiteX2" fmla="*/ 18339 w 584713"/>
              <a:gd name="connsiteY2" fmla="*/ 186126 h 584713"/>
              <a:gd name="connsiteX3" fmla="*/ 5627 w 584713"/>
              <a:gd name="connsiteY3" fmla="*/ 203074 h 584713"/>
              <a:gd name="connsiteX4" fmla="*/ 18339 w 584713"/>
              <a:gd name="connsiteY4" fmla="*/ 220022 h 584713"/>
              <a:gd name="connsiteX5" fmla="*/ 274257 w 584713"/>
              <a:gd name="connsiteY5" fmla="*/ 312390 h 584713"/>
              <a:gd name="connsiteX6" fmla="*/ 366625 w 584713"/>
              <a:gd name="connsiteY6" fmla="*/ 568309 h 584713"/>
              <a:gd name="connsiteX7" fmla="*/ 383573 w 584713"/>
              <a:gd name="connsiteY7" fmla="*/ 581020 h 584713"/>
              <a:gd name="connsiteX8" fmla="*/ 400521 w 584713"/>
              <a:gd name="connsiteY8" fmla="*/ 568309 h 584713"/>
              <a:gd name="connsiteX9" fmla="*/ 580172 w 584713"/>
              <a:gd name="connsiteY9" fmla="*/ 28507 h 584713"/>
              <a:gd name="connsiteX10" fmla="*/ 577630 w 584713"/>
              <a:gd name="connsiteY10" fmla="*/ 12407 h 584713"/>
              <a:gd name="connsiteX11" fmla="*/ 563224 w 584713"/>
              <a:gd name="connsiteY11" fmla="*/ 5627 h 584713"/>
              <a:gd name="connsiteX12" fmla="*/ 563224 w 584713"/>
              <a:gd name="connsiteY12" fmla="*/ 5627 h 584713"/>
              <a:gd name="connsiteX13" fmla="*/ 512379 w 584713"/>
              <a:gd name="connsiteY13" fmla="*/ 75115 h 584713"/>
              <a:gd name="connsiteX14" fmla="*/ 382725 w 584713"/>
              <a:gd name="connsiteY14" fmla="*/ 464077 h 584713"/>
              <a:gd name="connsiteX15" fmla="*/ 322559 w 584713"/>
              <a:gd name="connsiteY15" fmla="*/ 296289 h 584713"/>
              <a:gd name="connsiteX16" fmla="*/ 314085 w 584713"/>
              <a:gd name="connsiteY16" fmla="*/ 273409 h 584713"/>
              <a:gd name="connsiteX17" fmla="*/ 291205 w 584713"/>
              <a:gd name="connsiteY17" fmla="*/ 264935 h 584713"/>
              <a:gd name="connsiteX18" fmla="*/ 123418 w 584713"/>
              <a:gd name="connsiteY18" fmla="*/ 204769 h 584713"/>
              <a:gd name="connsiteX19" fmla="*/ 512379 w 584713"/>
              <a:gd name="connsiteY19" fmla="*/ 75115 h 584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84713" h="584713">
                <a:moveTo>
                  <a:pt x="563224" y="5627"/>
                </a:moveTo>
                <a:cubicBezTo>
                  <a:pt x="561529" y="5627"/>
                  <a:pt x="558987" y="5627"/>
                  <a:pt x="557292" y="6475"/>
                </a:cubicBezTo>
                <a:lnTo>
                  <a:pt x="18339" y="186126"/>
                </a:lnTo>
                <a:cubicBezTo>
                  <a:pt x="10712" y="188668"/>
                  <a:pt x="5627" y="195448"/>
                  <a:pt x="5627" y="203074"/>
                </a:cubicBezTo>
                <a:cubicBezTo>
                  <a:pt x="5627" y="210701"/>
                  <a:pt x="10712" y="217480"/>
                  <a:pt x="18339" y="220022"/>
                </a:cubicBezTo>
                <a:lnTo>
                  <a:pt x="274257" y="312390"/>
                </a:lnTo>
                <a:lnTo>
                  <a:pt x="366625" y="568309"/>
                </a:lnTo>
                <a:cubicBezTo>
                  <a:pt x="369167" y="575935"/>
                  <a:pt x="375946" y="581020"/>
                  <a:pt x="383573" y="581020"/>
                </a:cubicBezTo>
                <a:cubicBezTo>
                  <a:pt x="391200" y="581020"/>
                  <a:pt x="397979" y="575935"/>
                  <a:pt x="400521" y="568309"/>
                </a:cubicBezTo>
                <a:lnTo>
                  <a:pt x="580172" y="28507"/>
                </a:lnTo>
                <a:cubicBezTo>
                  <a:pt x="581867" y="22576"/>
                  <a:pt x="581020" y="16644"/>
                  <a:pt x="577630" y="12407"/>
                </a:cubicBezTo>
                <a:cubicBezTo>
                  <a:pt x="575088" y="9017"/>
                  <a:pt x="570003" y="5627"/>
                  <a:pt x="563224" y="5627"/>
                </a:cubicBezTo>
                <a:lnTo>
                  <a:pt x="563224" y="5627"/>
                </a:lnTo>
                <a:close/>
                <a:moveTo>
                  <a:pt x="512379" y="75115"/>
                </a:moveTo>
                <a:lnTo>
                  <a:pt x="382725" y="464077"/>
                </a:lnTo>
                <a:lnTo>
                  <a:pt x="322559" y="296289"/>
                </a:lnTo>
                <a:lnTo>
                  <a:pt x="314085" y="273409"/>
                </a:lnTo>
                <a:lnTo>
                  <a:pt x="291205" y="264935"/>
                </a:lnTo>
                <a:lnTo>
                  <a:pt x="123418" y="204769"/>
                </a:lnTo>
                <a:lnTo>
                  <a:pt x="512379" y="75115"/>
                </a:lnTo>
              </a:path>
            </a:pathLst>
          </a:custGeom>
          <a:solidFill>
            <a:schemeClr val="tx1">
              <a:lumMod val="75000"/>
              <a:lumOff val="25000"/>
            </a:schemeClr>
          </a:solidFill>
          <a:ln w="8434" cap="flat">
            <a:noFill/>
            <a:prstDash val="solid"/>
            <a:miter/>
          </a:ln>
        </p:spPr>
        <p:txBody>
          <a:bodyPr rtlCol="0" anchor="ctr"/>
          <a:lstStyle/>
          <a:p>
            <a:endParaRPr lang="el-GR"/>
          </a:p>
        </p:txBody>
      </p:sp>
      <p:sp>
        <p:nvSpPr>
          <p:cNvPr id="2" name="Ορθογώνιο 1">
            <a:extLst>
              <a:ext uri="{FF2B5EF4-FFF2-40B4-BE49-F238E27FC236}">
                <a16:creationId xmlns:a16="http://schemas.microsoft.com/office/drawing/2014/main" xmlns="" id="{D35A6142-77E7-4AFA-9CDB-8029E33B5260}"/>
              </a:ext>
            </a:extLst>
          </p:cNvPr>
          <p:cNvSpPr/>
          <p:nvPr/>
        </p:nvSpPr>
        <p:spPr>
          <a:xfrm>
            <a:off x="1666362" y="550525"/>
            <a:ext cx="8859276" cy="590931"/>
          </a:xfrm>
          <a:prstGeom prst="rect">
            <a:avLst/>
          </a:prstGeom>
        </p:spPr>
        <p:txBody>
          <a:bodyPr vert="horz" lIns="0" tIns="0" rIns="0" bIns="0" rtlCol="0">
            <a:noAutofit/>
          </a:bodyPr>
          <a:lstStyle/>
          <a:p>
            <a:pPr algn="ctr">
              <a:lnSpc>
                <a:spcPct val="90000"/>
              </a:lnSpc>
              <a:spcBef>
                <a:spcPts val="1000"/>
              </a:spcBef>
              <a:buClr>
                <a:schemeClr val="accent1"/>
              </a:buClr>
            </a:pPr>
            <a:r>
              <a:rPr lang="el-GR" dirty="0">
                <a:solidFill>
                  <a:schemeClr val="tx1">
                    <a:lumMod val="75000"/>
                    <a:lumOff val="25000"/>
                  </a:schemeClr>
                </a:solidFill>
              </a:rPr>
              <a:t>Η κυριαρχία του προσωπικού υποστήριξης σ’ αυτή την οργανωτική μορφή, ερμηνεύεται από:</a:t>
            </a:r>
          </a:p>
        </p:txBody>
      </p:sp>
    </p:spTree>
    <p:extLst>
      <p:ext uri="{BB962C8B-B14F-4D97-AF65-F5344CB8AC3E}">
        <p14:creationId xmlns:p14="http://schemas.microsoft.com/office/powerpoint/2010/main" xmlns="" val="148146681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 name="Rectangle 70">
            <a:extLst>
              <a:ext uri="{FF2B5EF4-FFF2-40B4-BE49-F238E27FC236}">
                <a16:creationId xmlns:a16="http://schemas.microsoft.com/office/drawing/2014/main" xmlns="" id="{57845966-6EFC-468A-9CC7-BAB4B95854E7}"/>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1354372" y="0"/>
            <a:ext cx="9483256" cy="68580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3" name="Picture 72">
            <a:extLst>
              <a:ext uri="{FF2B5EF4-FFF2-40B4-BE49-F238E27FC236}">
                <a16:creationId xmlns:a16="http://schemas.microsoft.com/office/drawing/2014/main" xmlns="" id="{75554383-98AF-4A47-BB65-705FAAA4BE6A}"/>
              </a:ext>
              <a:ext uri="{C183D7F6-B498-43B3-948B-1728B52AA6E4}">
                <adec:decorative xmlns:adec="http://schemas.microsoft.com/office/drawing/2017/decorative" xmlns=""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xmlns="" val="1"/>
              </p:ext>
            </p:extLst>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75" name="Freeform: Shape 74">
            <a:extLst>
              <a:ext uri="{FF2B5EF4-FFF2-40B4-BE49-F238E27FC236}">
                <a16:creationId xmlns:a16="http://schemas.microsoft.com/office/drawing/2014/main" xmlns="" id="{ADAD1991-FFD1-4E94-ABAB-7560D33008E4}"/>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2144484" y="0"/>
            <a:ext cx="7837716" cy="6858000"/>
          </a:xfrm>
          <a:custGeom>
            <a:avLst/>
            <a:gdLst>
              <a:gd name="connsiteX0" fmla="*/ 2232159 w 7837716"/>
              <a:gd name="connsiteY0" fmla="*/ 0 h 6858000"/>
              <a:gd name="connsiteX1" fmla="*/ 5605557 w 7837716"/>
              <a:gd name="connsiteY1" fmla="*/ 0 h 6858000"/>
              <a:gd name="connsiteX2" fmla="*/ 5617845 w 7837716"/>
              <a:gd name="connsiteY2" fmla="*/ 5384 h 6858000"/>
              <a:gd name="connsiteX3" fmla="*/ 7837716 w 7837716"/>
              <a:gd name="connsiteY3" fmla="*/ 3429000 h 6858000"/>
              <a:gd name="connsiteX4" fmla="*/ 5617845 w 7837716"/>
              <a:gd name="connsiteY4" fmla="*/ 6852616 h 6858000"/>
              <a:gd name="connsiteX5" fmla="*/ 5605557 w 7837716"/>
              <a:gd name="connsiteY5" fmla="*/ 6858000 h 6858000"/>
              <a:gd name="connsiteX6" fmla="*/ 2232159 w 7837716"/>
              <a:gd name="connsiteY6" fmla="*/ 6858000 h 6858000"/>
              <a:gd name="connsiteX7" fmla="*/ 2219871 w 7837716"/>
              <a:gd name="connsiteY7" fmla="*/ 6852616 h 6858000"/>
              <a:gd name="connsiteX8" fmla="*/ 0 w 7837716"/>
              <a:gd name="connsiteY8" fmla="*/ 3429000 h 6858000"/>
              <a:gd name="connsiteX9" fmla="*/ 2219871 w 7837716"/>
              <a:gd name="connsiteY9" fmla="*/ 538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37716" h="6858000">
                <a:moveTo>
                  <a:pt x="2232159" y="0"/>
                </a:moveTo>
                <a:lnTo>
                  <a:pt x="5605557" y="0"/>
                </a:lnTo>
                <a:lnTo>
                  <a:pt x="5617845" y="5384"/>
                </a:lnTo>
                <a:cubicBezTo>
                  <a:pt x="6931322" y="618789"/>
                  <a:pt x="7837716" y="1921305"/>
                  <a:pt x="7837716" y="3429000"/>
                </a:cubicBezTo>
                <a:cubicBezTo>
                  <a:pt x="7837716" y="4936696"/>
                  <a:pt x="6931322" y="6239212"/>
                  <a:pt x="5617845" y="6852616"/>
                </a:cubicBezTo>
                <a:lnTo>
                  <a:pt x="5605557" y="6858000"/>
                </a:lnTo>
                <a:lnTo>
                  <a:pt x="2232159" y="6858000"/>
                </a:lnTo>
                <a:lnTo>
                  <a:pt x="2219871" y="6852616"/>
                </a:lnTo>
                <a:cubicBezTo>
                  <a:pt x="906394" y="6239212"/>
                  <a:pt x="0" y="4936696"/>
                  <a:pt x="0" y="3429000"/>
                </a:cubicBezTo>
                <a:cubicBezTo>
                  <a:pt x="0" y="1921305"/>
                  <a:pt x="906394" y="618789"/>
                  <a:pt x="2219871" y="5384"/>
                </a:cubicBezTo>
                <a:close/>
              </a:path>
            </a:pathLst>
          </a:custGeom>
          <a:solidFill>
            <a:schemeClr val="bg1"/>
          </a:solidFill>
          <a:ln>
            <a:gradFill>
              <a:gsLst>
                <a:gs pos="0">
                  <a:schemeClr val="accent1">
                    <a:lumMod val="40000"/>
                    <a:lumOff val="60000"/>
                  </a:schemeClr>
                </a:gs>
                <a:gs pos="23000">
                  <a:schemeClr val="accent1">
                    <a:lumMod val="45000"/>
                    <a:lumOff val="55000"/>
                  </a:schemeClr>
                </a:gs>
                <a:gs pos="83000">
                  <a:schemeClr val="bg2">
                    <a:lumMod val="82000"/>
                  </a:schemeClr>
                </a:gs>
                <a:gs pos="100000">
                  <a:schemeClr val="bg2">
                    <a:lumMod val="87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4098" name="Picture 2" descr="Î£ÏÎµÏÎ¹ÎºÎ® ÎµÎ¹ÎºÏÎ½Î±">
            <a:extLst>
              <a:ext uri="{FF2B5EF4-FFF2-40B4-BE49-F238E27FC236}">
                <a16:creationId xmlns:a16="http://schemas.microsoft.com/office/drawing/2014/main" xmlns="" id="{9DD2508A-5EE6-4599-AEDC-2BD7670B1186}"/>
              </a:ext>
            </a:extLst>
          </p:cNvPr>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4329699" y="2693748"/>
            <a:ext cx="3532602" cy="2119561"/>
          </a:xfrm>
          <a:prstGeom prst="rect">
            <a:avLst/>
          </a:prstGeom>
          <a:noFill/>
          <a:extLst>
            <a:ext uri="{909E8E84-426E-40DD-AFC4-6F175D3DCCD1}">
              <a14:hiddenFill xmlns:a14="http://schemas.microsoft.com/office/drawing/2010/main" xmlns="">
                <a:solidFill>
                  <a:srgbClr val="FFFFFF"/>
                </a:solidFill>
              </a14:hiddenFill>
            </a:ext>
          </a:extLst>
        </p:spPr>
      </p:pic>
      <p:sp>
        <p:nvSpPr>
          <p:cNvPr id="2" name="Ορθογώνιο 1">
            <a:extLst>
              <a:ext uri="{FF2B5EF4-FFF2-40B4-BE49-F238E27FC236}">
                <a16:creationId xmlns:a16="http://schemas.microsoft.com/office/drawing/2014/main" xmlns="" id="{B77BC757-3E93-4536-9091-2872C534AC78}"/>
              </a:ext>
            </a:extLst>
          </p:cNvPr>
          <p:cNvSpPr/>
          <p:nvPr/>
        </p:nvSpPr>
        <p:spPr>
          <a:xfrm>
            <a:off x="4174863" y="1013352"/>
            <a:ext cx="3776957" cy="830997"/>
          </a:xfrm>
          <a:prstGeom prst="rect">
            <a:avLst/>
          </a:prstGeom>
        </p:spPr>
        <p:txBody>
          <a:bodyPr wrap="square">
            <a:spAutoFit/>
          </a:bodyPr>
          <a:lstStyle/>
          <a:p>
            <a:pPr algn="ctr"/>
            <a:r>
              <a:rPr lang="el-GR" sz="2400" b="1" spc="-100" dirty="0">
                <a:solidFill>
                  <a:schemeClr val="tx1">
                    <a:lumMod val="75000"/>
                    <a:lumOff val="25000"/>
                  </a:schemeClr>
                </a:solidFill>
                <a:latin typeface="+mj-lt"/>
                <a:ea typeface="+mj-ea"/>
                <a:cs typeface="+mj-cs"/>
              </a:rPr>
              <a:t>Η συγκυριακή δομή </a:t>
            </a:r>
          </a:p>
          <a:p>
            <a:pPr algn="ctr"/>
            <a:r>
              <a:rPr lang="el-GR" sz="2400" b="1" spc="-100" dirty="0">
                <a:solidFill>
                  <a:schemeClr val="tx1">
                    <a:lumMod val="75000"/>
                    <a:lumOff val="25000"/>
                  </a:schemeClr>
                </a:solidFill>
                <a:latin typeface="+mj-lt"/>
                <a:ea typeface="+mj-ea"/>
                <a:cs typeface="+mj-cs"/>
              </a:rPr>
              <a:t>(</a:t>
            </a:r>
            <a:r>
              <a:rPr lang="en-US" sz="2400" b="1" spc="-100" dirty="0">
                <a:solidFill>
                  <a:schemeClr val="tx1">
                    <a:lumMod val="75000"/>
                    <a:lumOff val="25000"/>
                  </a:schemeClr>
                </a:solidFill>
                <a:latin typeface="+mj-lt"/>
                <a:ea typeface="+mj-ea"/>
                <a:cs typeface="+mj-cs"/>
              </a:rPr>
              <a:t>adhocracy)</a:t>
            </a:r>
          </a:p>
        </p:txBody>
      </p:sp>
    </p:spTree>
    <p:extLst>
      <p:ext uri="{BB962C8B-B14F-4D97-AF65-F5344CB8AC3E}">
        <p14:creationId xmlns:p14="http://schemas.microsoft.com/office/powerpoint/2010/main" xmlns="" val="302842192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Ομάδα 72" descr="Θέση εικόνας"/>
          <p:cNvGrpSpPr/>
          <p:nvPr/>
        </p:nvGrpSpPr>
        <p:grpSpPr>
          <a:xfrm>
            <a:off x="323999" y="323998"/>
            <a:ext cx="4320000" cy="6120000"/>
            <a:chOff x="180000" y="180000"/>
            <a:chExt cx="4330700" cy="6292683"/>
          </a:xfrm>
        </p:grpSpPr>
        <p:sp>
          <p:nvSpPr>
            <p:cNvPr id="74" name="Ορθογώνιο 6"/>
            <p:cNvSpPr/>
            <p:nvPr/>
          </p:nvSpPr>
          <p:spPr>
            <a:xfrm>
              <a:off x="180000" y="6290249"/>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75" name="Ορθογώνιο 6"/>
            <p:cNvSpPr/>
            <p:nvPr/>
          </p:nvSpPr>
          <p:spPr>
            <a:xfrm flipV="1">
              <a:off x="180000" y="180000"/>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grpSp>
      <p:sp>
        <p:nvSpPr>
          <p:cNvPr id="22" name="Τίτλος 1"/>
          <p:cNvSpPr>
            <a:spLocks noGrp="1"/>
          </p:cNvSpPr>
          <p:nvPr>
            <p:ph type="title"/>
          </p:nvPr>
        </p:nvSpPr>
        <p:spPr>
          <a:xfrm>
            <a:off x="4922358" y="959867"/>
            <a:ext cx="7024335" cy="1329595"/>
          </a:xfrm>
        </p:spPr>
        <p:txBody>
          <a:bodyPr>
            <a:spAutoFit/>
          </a:bodyPr>
          <a:lstStyle/>
          <a:p>
            <a:pPr algn="ctr"/>
            <a:r>
              <a:rPr lang="el-GR" sz="1600" dirty="0">
                <a:solidFill>
                  <a:schemeClr val="tx1">
                    <a:lumMod val="85000"/>
                    <a:lumOff val="15000"/>
                  </a:schemeClr>
                </a:solidFill>
                <a:latin typeface="+mn-lt"/>
              </a:rPr>
              <a:t/>
            </a:r>
            <a:br>
              <a:rPr lang="el-GR" sz="1600" dirty="0">
                <a:solidFill>
                  <a:schemeClr val="tx1">
                    <a:lumMod val="85000"/>
                    <a:lumOff val="15000"/>
                  </a:schemeClr>
                </a:solidFill>
                <a:latin typeface="+mn-lt"/>
              </a:rPr>
            </a:br>
            <a:r>
              <a:rPr lang="el-GR" sz="1600" dirty="0">
                <a:solidFill>
                  <a:schemeClr val="tx1">
                    <a:lumMod val="85000"/>
                    <a:lumOff val="15000"/>
                  </a:schemeClr>
                </a:solidFill>
                <a:latin typeface="+mn-lt"/>
              </a:rPr>
              <a:t>Η ιεραποστολική δομή </a:t>
            </a:r>
            <a:r>
              <a:rPr lang="el-GR" sz="1600" dirty="0" smtClean="0">
                <a:solidFill>
                  <a:schemeClr val="tx1">
                    <a:lumMod val="85000"/>
                    <a:lumOff val="15000"/>
                  </a:schemeClr>
                </a:solidFill>
                <a:latin typeface="+mn-lt"/>
              </a:rPr>
              <a:t>(</a:t>
            </a:r>
            <a:r>
              <a:rPr lang="en-US" sz="1600" dirty="0" smtClean="0">
                <a:solidFill>
                  <a:schemeClr val="tx1">
                    <a:lumMod val="85000"/>
                    <a:lumOff val="15000"/>
                  </a:schemeClr>
                </a:solidFill>
                <a:latin typeface="+mn-lt"/>
              </a:rPr>
              <a:t>missionary</a:t>
            </a:r>
            <a:r>
              <a:rPr lang="el-GR" sz="1600" dirty="0" smtClean="0">
                <a:solidFill>
                  <a:schemeClr val="tx1">
                    <a:lumMod val="85000"/>
                    <a:lumOff val="15000"/>
                  </a:schemeClr>
                </a:solidFill>
                <a:latin typeface="+mn-lt"/>
              </a:rPr>
              <a:t>), </a:t>
            </a:r>
            <a:r>
              <a:rPr lang="el-GR" sz="1600" dirty="0">
                <a:solidFill>
                  <a:schemeClr val="tx1">
                    <a:lumMod val="85000"/>
                    <a:lumOff val="15000"/>
                  </a:schemeClr>
                </a:solidFill>
                <a:latin typeface="+mn-lt"/>
              </a:rPr>
              <a:t>έχει ως βασικά χαρακτηριστικά της, την </a:t>
            </a:r>
            <a:r>
              <a:rPr lang="el-GR" sz="1600" b="1" dirty="0">
                <a:solidFill>
                  <a:schemeClr val="tx1">
                    <a:lumMod val="85000"/>
                    <a:lumOff val="15000"/>
                  </a:schemeClr>
                </a:solidFill>
                <a:latin typeface="+mn-lt"/>
              </a:rPr>
              <a:t>ύπαρξη ενός ισχυρού συναισθήματος αποστολής</a:t>
            </a:r>
            <a:r>
              <a:rPr lang="el-GR" sz="1600" dirty="0">
                <a:solidFill>
                  <a:schemeClr val="tx1">
                    <a:lumMod val="85000"/>
                    <a:lumOff val="15000"/>
                  </a:schemeClr>
                </a:solidFill>
                <a:latin typeface="+mn-lt"/>
              </a:rPr>
              <a:t> και </a:t>
            </a:r>
            <a:r>
              <a:rPr lang="el-GR" sz="1600" b="1" dirty="0">
                <a:solidFill>
                  <a:schemeClr val="tx1">
                    <a:lumMod val="85000"/>
                    <a:lumOff val="15000"/>
                  </a:schemeClr>
                </a:solidFill>
                <a:latin typeface="+mn-lt"/>
              </a:rPr>
              <a:t>ιδεολογίας</a:t>
            </a:r>
            <a:r>
              <a:rPr lang="el-GR" sz="1600" dirty="0">
                <a:solidFill>
                  <a:schemeClr val="tx1">
                    <a:lumMod val="85000"/>
                    <a:lumOff val="15000"/>
                  </a:schemeClr>
                </a:solidFill>
                <a:latin typeface="+mn-lt"/>
              </a:rPr>
              <a:t>. </a:t>
            </a:r>
            <a:br>
              <a:rPr lang="el-GR" sz="1600" dirty="0">
                <a:solidFill>
                  <a:schemeClr val="tx1">
                    <a:lumMod val="85000"/>
                    <a:lumOff val="15000"/>
                  </a:schemeClr>
                </a:solidFill>
                <a:latin typeface="+mn-lt"/>
              </a:rPr>
            </a:br>
            <a:r>
              <a:rPr lang="el-GR" sz="1600" dirty="0">
                <a:solidFill>
                  <a:schemeClr val="tx1">
                    <a:lumMod val="85000"/>
                    <a:lumOff val="15000"/>
                  </a:schemeClr>
                </a:solidFill>
                <a:latin typeface="+mn-lt"/>
              </a:rPr>
              <a:t>Ενδεικτικά παραδείγματα αυτής της μορφής οργάνωσης αποτελούν:</a:t>
            </a:r>
            <a:br>
              <a:rPr lang="el-GR" sz="1600" dirty="0">
                <a:solidFill>
                  <a:schemeClr val="tx1">
                    <a:lumMod val="85000"/>
                    <a:lumOff val="15000"/>
                  </a:schemeClr>
                </a:solidFill>
                <a:latin typeface="+mn-lt"/>
              </a:rPr>
            </a:br>
            <a:r>
              <a:rPr lang="el-GR" sz="1600" dirty="0">
                <a:solidFill>
                  <a:schemeClr val="tx1">
                    <a:lumMod val="85000"/>
                    <a:lumOff val="15000"/>
                  </a:schemeClr>
                </a:solidFill>
                <a:latin typeface="+mn-lt"/>
              </a:rPr>
              <a:t/>
            </a:r>
            <a:br>
              <a:rPr lang="el-GR" sz="1600" dirty="0">
                <a:solidFill>
                  <a:schemeClr val="tx1">
                    <a:lumMod val="85000"/>
                    <a:lumOff val="15000"/>
                  </a:schemeClr>
                </a:solidFill>
                <a:latin typeface="+mn-lt"/>
              </a:rPr>
            </a:br>
            <a:endParaRPr lang="el-GR" sz="1600" dirty="0">
              <a:solidFill>
                <a:schemeClr val="tx1">
                  <a:lumMod val="85000"/>
                  <a:lumOff val="15000"/>
                </a:schemeClr>
              </a:solidFill>
              <a:latin typeface="+mn-lt"/>
            </a:endParaRPr>
          </a:p>
        </p:txBody>
      </p:sp>
      <p:sp>
        <p:nvSpPr>
          <p:cNvPr id="4" name="Θέση υποσέλιδου 3"/>
          <p:cNvSpPr>
            <a:spLocks noGrp="1"/>
          </p:cNvSpPr>
          <p:nvPr>
            <p:ph type="ftr" sz="quarter" idx="10"/>
          </p:nvPr>
        </p:nvSpPr>
        <p:spPr/>
        <p:txBody>
          <a:bodyPr rtlCol="0"/>
          <a:lstStyle/>
          <a:p>
            <a:pPr rtl="0"/>
            <a:r>
              <a:rPr lang="el-GR" dirty="0"/>
              <a:t>Προσθέστε υποσέλιδο</a:t>
            </a:r>
          </a:p>
        </p:txBody>
      </p:sp>
      <p:sp>
        <p:nvSpPr>
          <p:cNvPr id="5" name="Θέση αριθμού διαφάνειας 4"/>
          <p:cNvSpPr>
            <a:spLocks noGrp="1"/>
          </p:cNvSpPr>
          <p:nvPr>
            <p:ph type="sldNum" sz="quarter" idx="11"/>
          </p:nvPr>
        </p:nvSpPr>
        <p:spPr/>
        <p:txBody>
          <a:bodyPr rtlCol="0"/>
          <a:lstStyle/>
          <a:p>
            <a:pPr rtl="0"/>
            <a:fld id="{19B51A1E-902D-48AF-9020-955120F399B6}" type="slidenum">
              <a:rPr lang="el-GR" smtClean="0"/>
              <a:pPr rtl="0"/>
              <a:t>59</a:t>
            </a:fld>
            <a:endParaRPr lang="el-GR" dirty="0"/>
          </a:p>
        </p:txBody>
      </p:sp>
      <p:sp>
        <p:nvSpPr>
          <p:cNvPr id="34" name="Θέση κειμένου 8"/>
          <p:cNvSpPr>
            <a:spLocks noGrp="1"/>
          </p:cNvSpPr>
          <p:nvPr>
            <p:ph type="body" sz="quarter" idx="32"/>
          </p:nvPr>
        </p:nvSpPr>
        <p:spPr>
          <a:xfrm>
            <a:off x="9792000" y="3986894"/>
            <a:ext cx="1979930" cy="587342"/>
          </a:xfrm>
        </p:spPr>
        <p:txBody>
          <a:bodyPr rtlCol="0"/>
          <a:lstStyle/>
          <a:p>
            <a:pPr algn="ctr"/>
            <a:r>
              <a:rPr lang="el-GR" b="1" dirty="0"/>
              <a:t>Οι εργατικοί συνεταιρισμοί</a:t>
            </a:r>
          </a:p>
          <a:p>
            <a:pPr algn="ctr"/>
            <a:r>
              <a:rPr lang="el-GR" b="1" dirty="0"/>
              <a:t> </a:t>
            </a:r>
          </a:p>
        </p:txBody>
      </p:sp>
      <p:sp>
        <p:nvSpPr>
          <p:cNvPr id="38" name="TextBox 37"/>
          <p:cNvSpPr txBox="1"/>
          <p:nvPr/>
        </p:nvSpPr>
        <p:spPr>
          <a:xfrm>
            <a:off x="9792000"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25" name="Θέση κειμένου 4"/>
          <p:cNvSpPr txBox="1"/>
          <p:nvPr/>
        </p:nvSpPr>
        <p:spPr>
          <a:xfrm>
            <a:off x="5196453" y="3971432"/>
            <a:ext cx="1980000" cy="360000"/>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b="1" dirty="0"/>
              <a:t>Τα ισραηλινά </a:t>
            </a:r>
            <a:r>
              <a:rPr lang="el-GR" b="1" dirty="0" err="1"/>
              <a:t>κιμπούτζ</a:t>
            </a:r>
            <a:endParaRPr lang="el-GR" b="1" dirty="0"/>
          </a:p>
          <a:p>
            <a:pPr marL="0" indent="0" algn="ctr">
              <a:buNone/>
            </a:pPr>
            <a:endParaRPr lang="el-GR" b="1" dirty="0"/>
          </a:p>
        </p:txBody>
      </p:sp>
      <p:sp>
        <p:nvSpPr>
          <p:cNvPr id="30" name="Θέση κειμένου 6"/>
          <p:cNvSpPr txBox="1"/>
          <p:nvPr/>
        </p:nvSpPr>
        <p:spPr>
          <a:xfrm>
            <a:off x="7263720" y="3972113"/>
            <a:ext cx="2341610" cy="360000"/>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b="1" dirty="0"/>
              <a:t>Ορισμένες ιαπωνικές επιχειρήσεις</a:t>
            </a:r>
          </a:p>
        </p:txBody>
      </p:sp>
      <p:sp>
        <p:nvSpPr>
          <p:cNvPr id="33" name="Ορθογώνιο 6">
            <a:extLst>
              <a:ext uri="{FF2B5EF4-FFF2-40B4-BE49-F238E27FC236}">
                <a16:creationId xmlns:a16="http://schemas.microsoft.com/office/drawing/2014/main" xmlns="" id="{2048D76A-5F51-4AEA-ACF6-7BF581B6C9B4}"/>
              </a:ext>
            </a:extLst>
          </p:cNvPr>
          <p:cNvSpPr/>
          <p:nvPr/>
        </p:nvSpPr>
        <p:spPr>
          <a:xfrm flipV="1">
            <a:off x="347282" y="323997"/>
            <a:ext cx="4359347" cy="161205"/>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35" name="Ορθογώνιο 6">
            <a:extLst>
              <a:ext uri="{FF2B5EF4-FFF2-40B4-BE49-F238E27FC236}">
                <a16:creationId xmlns:a16="http://schemas.microsoft.com/office/drawing/2014/main" xmlns="" id="{86E28BA1-E208-4130-845B-5E654B3B0752}"/>
              </a:ext>
            </a:extLst>
          </p:cNvPr>
          <p:cNvSpPr/>
          <p:nvPr/>
        </p:nvSpPr>
        <p:spPr>
          <a:xfrm>
            <a:off x="381145" y="6280703"/>
            <a:ext cx="4320000" cy="161205"/>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19" name="Ορθογώνιο 6">
            <a:extLst>
              <a:ext uri="{FF2B5EF4-FFF2-40B4-BE49-F238E27FC236}">
                <a16:creationId xmlns:a16="http://schemas.microsoft.com/office/drawing/2014/main" xmlns="" id="{657C021E-9FFA-4AE0-82C5-32B484B9AA68}"/>
              </a:ext>
            </a:extLst>
          </p:cNvPr>
          <p:cNvSpPr/>
          <p:nvPr/>
        </p:nvSpPr>
        <p:spPr>
          <a:xfrm flipV="1">
            <a:off x="284652" y="375779"/>
            <a:ext cx="4533501" cy="14524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21" name="Ορθογώνιο 6">
            <a:extLst>
              <a:ext uri="{FF2B5EF4-FFF2-40B4-BE49-F238E27FC236}">
                <a16:creationId xmlns:a16="http://schemas.microsoft.com/office/drawing/2014/main" xmlns="" id="{D98435E0-7C38-4C76-9062-A6555A05BD78}"/>
              </a:ext>
            </a:extLst>
          </p:cNvPr>
          <p:cNvSpPr/>
          <p:nvPr/>
        </p:nvSpPr>
        <p:spPr>
          <a:xfrm>
            <a:off x="318514" y="6301119"/>
            <a:ext cx="4533501" cy="186878"/>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2" name="Ορθογώνιο 1">
            <a:extLst>
              <a:ext uri="{FF2B5EF4-FFF2-40B4-BE49-F238E27FC236}">
                <a16:creationId xmlns:a16="http://schemas.microsoft.com/office/drawing/2014/main" xmlns="" id="{BC0BECC1-E0F9-47E9-804B-81F9D99C7F92}"/>
              </a:ext>
            </a:extLst>
          </p:cNvPr>
          <p:cNvSpPr/>
          <p:nvPr/>
        </p:nvSpPr>
        <p:spPr>
          <a:xfrm>
            <a:off x="5352165" y="5429975"/>
            <a:ext cx="6096000" cy="886397"/>
          </a:xfrm>
          <a:prstGeom prst="rect">
            <a:avLst/>
          </a:prstGeom>
        </p:spPr>
        <p:txBody>
          <a:bodyPr vert="horz" lIns="0" tIns="0" rIns="0" bIns="0" rtlCol="0" anchor="ctr">
            <a:spAutoFit/>
          </a:bodyPr>
          <a:lstStyle/>
          <a:p>
            <a:pPr algn="ctr">
              <a:lnSpc>
                <a:spcPct val="90000"/>
              </a:lnSpc>
              <a:spcBef>
                <a:spcPct val="0"/>
              </a:spcBef>
            </a:pPr>
            <a:r>
              <a:rPr lang="el-GR" sz="1600" spc="-100" dirty="0">
                <a:solidFill>
                  <a:schemeClr val="tx1">
                    <a:lumMod val="85000"/>
                    <a:lumOff val="15000"/>
                  </a:schemeClr>
                </a:solidFill>
                <a:ea typeface="+mj-ea"/>
                <a:cs typeface="+mj-cs"/>
              </a:rPr>
              <a:t>Ένα επιπλέον βασικό χαρακτηριστικό: είναι ο </a:t>
            </a:r>
            <a:r>
              <a:rPr lang="el-GR" sz="1600" b="1" spc="-100" dirty="0">
                <a:solidFill>
                  <a:schemeClr val="tx1">
                    <a:lumMod val="85000"/>
                    <a:lumOff val="15000"/>
                  </a:schemeClr>
                </a:solidFill>
                <a:ea typeface="+mj-ea"/>
                <a:cs typeface="+mj-cs"/>
              </a:rPr>
              <a:t>συντονισμός της μέσω της τυποποίησης των προτύπων</a:t>
            </a:r>
            <a:r>
              <a:rPr lang="el-GR" sz="1600" spc="-100" dirty="0">
                <a:solidFill>
                  <a:schemeClr val="tx1">
                    <a:lumMod val="85000"/>
                    <a:lumOff val="15000"/>
                  </a:schemeClr>
                </a:solidFill>
                <a:ea typeface="+mj-ea"/>
                <a:cs typeface="+mj-cs"/>
              </a:rPr>
              <a:t>, σε τέτοιο βαθμό ώστε τα μέλη της οργάνωσης να ενστερνίζονται ένα κοινό σύστημα αξιών, πεποιθήσεων και συμπεριφορών, το οποίο κατευθύνει και ταυτόχρονα συντονίζει τις δραστηριότητες τους</a:t>
            </a:r>
          </a:p>
        </p:txBody>
      </p:sp>
      <p:sp>
        <p:nvSpPr>
          <p:cNvPr id="28" name="Ορθογώνιο 6">
            <a:extLst>
              <a:ext uri="{FF2B5EF4-FFF2-40B4-BE49-F238E27FC236}">
                <a16:creationId xmlns:a16="http://schemas.microsoft.com/office/drawing/2014/main" xmlns="" id="{9D8D7B82-472A-4C37-B598-B3A8E9A0684A}"/>
              </a:ext>
            </a:extLst>
          </p:cNvPr>
          <p:cNvSpPr/>
          <p:nvPr/>
        </p:nvSpPr>
        <p:spPr>
          <a:xfrm flipV="1">
            <a:off x="266853" y="183178"/>
            <a:ext cx="4320000" cy="161205"/>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29" name="Ορθογώνιο 6">
            <a:extLst>
              <a:ext uri="{FF2B5EF4-FFF2-40B4-BE49-F238E27FC236}">
                <a16:creationId xmlns:a16="http://schemas.microsoft.com/office/drawing/2014/main" xmlns="" id="{9CDDE24F-0D0C-406C-AE9C-52C0236C8FD6}"/>
              </a:ext>
            </a:extLst>
          </p:cNvPr>
          <p:cNvSpPr/>
          <p:nvPr/>
        </p:nvSpPr>
        <p:spPr>
          <a:xfrm>
            <a:off x="279378" y="6483519"/>
            <a:ext cx="4284241" cy="13536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3" name="Ορθογώνιο 2">
            <a:extLst>
              <a:ext uri="{FF2B5EF4-FFF2-40B4-BE49-F238E27FC236}">
                <a16:creationId xmlns:a16="http://schemas.microsoft.com/office/drawing/2014/main" xmlns="" id="{123E88F5-1830-48CF-9A34-5C60D11DCD00}"/>
              </a:ext>
            </a:extLst>
          </p:cNvPr>
          <p:cNvSpPr/>
          <p:nvPr/>
        </p:nvSpPr>
        <p:spPr>
          <a:xfrm>
            <a:off x="6950291" y="230009"/>
            <a:ext cx="3155544" cy="461665"/>
          </a:xfrm>
          <a:prstGeom prst="rect">
            <a:avLst/>
          </a:prstGeom>
        </p:spPr>
        <p:txBody>
          <a:bodyPr wrap="none">
            <a:spAutoFit/>
          </a:bodyPr>
          <a:lstStyle/>
          <a:p>
            <a:r>
              <a:rPr lang="el-GR" sz="2400" b="1" spc="-100" dirty="0">
                <a:solidFill>
                  <a:schemeClr val="tx1">
                    <a:lumMod val="75000"/>
                    <a:lumOff val="25000"/>
                  </a:schemeClr>
                </a:solidFill>
                <a:latin typeface="+mj-lt"/>
                <a:ea typeface="+mj-ea"/>
                <a:cs typeface="+mj-cs"/>
              </a:rPr>
              <a:t>Η ιεραποστολική δομή</a:t>
            </a:r>
          </a:p>
        </p:txBody>
      </p:sp>
      <p:pic>
        <p:nvPicPr>
          <p:cNvPr id="8" name="Γραφικό 7" descr="Σιταποθήκη">
            <a:extLst>
              <a:ext uri="{FF2B5EF4-FFF2-40B4-BE49-F238E27FC236}">
                <a16:creationId xmlns:a16="http://schemas.microsoft.com/office/drawing/2014/main" xmlns="" id="{C34FC38C-B457-45B8-8730-8636D336B7C8}"/>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10439623" y="3045406"/>
            <a:ext cx="740100" cy="740100"/>
          </a:xfrm>
          <a:prstGeom prst="rect">
            <a:avLst/>
          </a:prstGeom>
        </p:spPr>
      </p:pic>
      <p:pic>
        <p:nvPicPr>
          <p:cNvPr id="11" name="Γραφικό 10" descr="Πόλη">
            <a:extLst>
              <a:ext uri="{FF2B5EF4-FFF2-40B4-BE49-F238E27FC236}">
                <a16:creationId xmlns:a16="http://schemas.microsoft.com/office/drawing/2014/main" xmlns="" id="{933700BC-8F5D-4A74-AD48-B68A999F1C17}"/>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5638800" y="2970501"/>
            <a:ext cx="914400" cy="914400"/>
          </a:xfrm>
          <a:prstGeom prst="rect">
            <a:avLst/>
          </a:prstGeom>
        </p:spPr>
      </p:pic>
      <p:pic>
        <p:nvPicPr>
          <p:cNvPr id="14" name="Γραφικό 13" descr="Κτίριο">
            <a:extLst>
              <a:ext uri="{FF2B5EF4-FFF2-40B4-BE49-F238E27FC236}">
                <a16:creationId xmlns:a16="http://schemas.microsoft.com/office/drawing/2014/main" xmlns="" id="{2B19645C-D735-4ADA-9B1C-798D6A151845}"/>
              </a:ext>
            </a:extLst>
          </p:cNvPr>
          <p:cNvPicPr>
            <a:picLocks noChangeAspect="1"/>
          </p:cNvPicPr>
          <p:nvPr/>
        </p:nvPicPr>
        <p:blipFill>
          <a:blip r:embed="rId7">
            <a:extLst>
              <a:ext uri="{96DAC541-7B7A-43D3-8B79-37D633B846F1}">
                <asvg:svgBlip xmlns:asvg="http://schemas.microsoft.com/office/drawing/2016/SVG/main" xmlns="" r:embed="rId8"/>
              </a:ext>
            </a:extLst>
          </a:blip>
          <a:stretch>
            <a:fillRect/>
          </a:stretch>
        </p:blipFill>
        <p:spPr>
          <a:xfrm>
            <a:off x="8031886" y="3002086"/>
            <a:ext cx="740100" cy="740100"/>
          </a:xfrm>
          <a:prstGeom prst="rect">
            <a:avLst/>
          </a:prstGeom>
        </p:spPr>
      </p:pic>
      <p:pic>
        <p:nvPicPr>
          <p:cNvPr id="39" name="Θέση εικόνας 16" descr="γωνιακή εικόνα ουρανοξύστη από το έδαφος">
            <a:extLst>
              <a:ext uri="{FF2B5EF4-FFF2-40B4-BE49-F238E27FC236}">
                <a16:creationId xmlns:a16="http://schemas.microsoft.com/office/drawing/2014/main" xmlns="" id="{08783738-2968-4D05-AB3F-66E06681B273}"/>
              </a:ext>
            </a:extLst>
          </p:cNvPr>
          <p:cNvPicPr>
            <a:picLocks noGrp="1" noChangeAspect="1"/>
          </p:cNvPicPr>
          <p:nvPr>
            <p:ph type="pic" sz="quarter" idx="13"/>
          </p:nvPr>
        </p:nvPicPr>
        <p:blipFill>
          <a:blip r:embed="rId9"/>
          <a:stretch>
            <a:fillRect/>
          </a:stretch>
        </p:blipFill>
        <p:spPr>
          <a:xfrm>
            <a:off x="95983" y="185079"/>
            <a:ext cx="4680001" cy="6477169"/>
          </a:xfrm>
        </p:spPr>
      </p:pic>
      <p:grpSp>
        <p:nvGrpSpPr>
          <p:cNvPr id="40" name="Ομάδα 39" descr="Θέση εικόνας">
            <a:extLst>
              <a:ext uri="{FF2B5EF4-FFF2-40B4-BE49-F238E27FC236}">
                <a16:creationId xmlns:a16="http://schemas.microsoft.com/office/drawing/2014/main" xmlns="" id="{C0B4CE6D-C485-43DF-BFE2-DB1F149DBC33}"/>
              </a:ext>
            </a:extLst>
          </p:cNvPr>
          <p:cNvGrpSpPr/>
          <p:nvPr/>
        </p:nvGrpSpPr>
        <p:grpSpPr>
          <a:xfrm>
            <a:off x="275983" y="363664"/>
            <a:ext cx="4320000" cy="6120000"/>
            <a:chOff x="180000" y="180000"/>
            <a:chExt cx="4330700" cy="6292683"/>
          </a:xfrm>
        </p:grpSpPr>
        <p:sp>
          <p:nvSpPr>
            <p:cNvPr id="41" name="Ορθογώνιο 6">
              <a:extLst>
                <a:ext uri="{FF2B5EF4-FFF2-40B4-BE49-F238E27FC236}">
                  <a16:creationId xmlns:a16="http://schemas.microsoft.com/office/drawing/2014/main" xmlns="" id="{4CF3511A-70D5-4AD5-B7EC-47F558A7F05B}"/>
                </a:ext>
              </a:extLst>
            </p:cNvPr>
            <p:cNvSpPr/>
            <p:nvPr/>
          </p:nvSpPr>
          <p:spPr>
            <a:xfrm>
              <a:off x="180000" y="6290249"/>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42" name="Ορθογώνιο 6">
              <a:extLst>
                <a:ext uri="{FF2B5EF4-FFF2-40B4-BE49-F238E27FC236}">
                  <a16:creationId xmlns:a16="http://schemas.microsoft.com/office/drawing/2014/main" xmlns="" id="{5245A7D5-2C65-4588-A310-9BE3F0C47AF5}"/>
                </a:ext>
              </a:extLst>
            </p:cNvPr>
            <p:cNvSpPr/>
            <p:nvPr/>
          </p:nvSpPr>
          <p:spPr>
            <a:xfrm flipV="1">
              <a:off x="180000" y="180000"/>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grpSp>
    </p:spTree>
    <p:extLst>
      <p:ext uri="{BB962C8B-B14F-4D97-AF65-F5344CB8AC3E}">
        <p14:creationId xmlns:p14="http://schemas.microsoft.com/office/powerpoint/2010/main" xmlns="" val="39969925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Θέση υποσέλιδου 2"/>
          <p:cNvSpPr>
            <a:spLocks noGrp="1"/>
          </p:cNvSpPr>
          <p:nvPr>
            <p:ph type="ftr" sz="quarter" idx="10"/>
          </p:nvPr>
        </p:nvSpPr>
        <p:spPr>
          <a:xfrm>
            <a:off x="6330320" y="7064776"/>
            <a:ext cx="4114800" cy="206104"/>
          </a:xfrm>
        </p:spPr>
        <p:txBody>
          <a:bodyPr rtlCol="0"/>
          <a:lstStyle/>
          <a:p>
            <a:pPr rtl="0"/>
            <a:r>
              <a:rPr lang="el-GR" dirty="0"/>
              <a:t>Προσθέστε υποσέλιδο</a:t>
            </a:r>
          </a:p>
        </p:txBody>
      </p:sp>
      <p:sp>
        <p:nvSpPr>
          <p:cNvPr id="4" name="Θέση αριθμού διαφάνειας 3"/>
          <p:cNvSpPr>
            <a:spLocks noGrp="1"/>
          </p:cNvSpPr>
          <p:nvPr>
            <p:ph type="sldNum" sz="quarter" idx="11"/>
          </p:nvPr>
        </p:nvSpPr>
        <p:spPr>
          <a:xfrm>
            <a:off x="11403513" y="6211193"/>
            <a:ext cx="537262" cy="365125"/>
          </a:xfrm>
        </p:spPr>
        <p:txBody>
          <a:bodyPr rtlCol="0"/>
          <a:lstStyle/>
          <a:p>
            <a:pPr rtl="0"/>
            <a:fld id="{19B51A1E-902D-48AF-9020-955120F399B6}" type="slidenum">
              <a:rPr lang="el-GR" smtClean="0"/>
              <a:pPr rtl="0"/>
              <a:t>6</a:t>
            </a:fld>
            <a:endParaRPr lang="el-GR" dirty="0"/>
          </a:p>
        </p:txBody>
      </p:sp>
      <p:sp>
        <p:nvSpPr>
          <p:cNvPr id="20" name="Τίτλος 1">
            <a:extLst>
              <a:ext uri="{FF2B5EF4-FFF2-40B4-BE49-F238E27FC236}">
                <a16:creationId xmlns:a16="http://schemas.microsoft.com/office/drawing/2014/main" xmlns="" id="{19D152FE-2709-4C36-B0C6-7B00B156B758}"/>
              </a:ext>
            </a:extLst>
          </p:cNvPr>
          <p:cNvSpPr txBox="1">
            <a:spLocks/>
          </p:cNvSpPr>
          <p:nvPr/>
        </p:nvSpPr>
        <p:spPr>
          <a:xfrm>
            <a:off x="5537673" y="961721"/>
            <a:ext cx="6575546" cy="432000"/>
          </a:xfrm>
          <a:prstGeom prst="rect">
            <a:avLst/>
          </a:prstGeom>
        </p:spPr>
        <p:txBody>
          <a:bodyPr vert="horz" lIns="0" tIns="0" rIns="0" bIns="0" rtlCol="0" anchor="ctr">
            <a:noAutofit/>
          </a:bodyPr>
          <a:lstStyle>
            <a:lvl1pPr algn="l" defTabSz="914400" rtl="0" eaLnBrk="1" latinLnBrk="0" hangingPunct="1">
              <a:lnSpc>
                <a:spcPct val="90000"/>
              </a:lnSpc>
              <a:spcBef>
                <a:spcPct val="0"/>
              </a:spcBef>
              <a:buNone/>
              <a:defRPr sz="3200" kern="1200" spc="-100" baseline="0">
                <a:solidFill>
                  <a:schemeClr val="tx1">
                    <a:lumMod val="75000"/>
                    <a:lumOff val="25000"/>
                  </a:schemeClr>
                </a:solidFill>
                <a:latin typeface="+mj-lt"/>
                <a:ea typeface="+mj-ea"/>
                <a:cs typeface="+mj-cs"/>
              </a:defRPr>
            </a:lvl1pPr>
          </a:lstStyle>
          <a:p>
            <a:pPr algn="ctr"/>
            <a:r>
              <a:rPr lang="en-US" sz="3600" dirty="0">
                <a:solidFill>
                  <a:schemeClr val="tx1">
                    <a:lumMod val="85000"/>
                    <a:lumOff val="15000"/>
                  </a:schemeClr>
                </a:solidFill>
              </a:rPr>
              <a:t>Henry Mintzberg</a:t>
            </a:r>
          </a:p>
        </p:txBody>
      </p:sp>
      <p:sp>
        <p:nvSpPr>
          <p:cNvPr id="24" name="TextBox 37">
            <a:extLst>
              <a:ext uri="{FF2B5EF4-FFF2-40B4-BE49-F238E27FC236}">
                <a16:creationId xmlns:a16="http://schemas.microsoft.com/office/drawing/2014/main" xmlns="" id="{1EB0FF8A-FBF7-4004-9500-616AB8F40F3D}"/>
              </a:ext>
            </a:extLst>
          </p:cNvPr>
          <p:cNvSpPr txBox="1"/>
          <p:nvPr/>
        </p:nvSpPr>
        <p:spPr>
          <a:xfrm>
            <a:off x="9792957"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25" name="Θέση περιεχομένου 5">
            <a:extLst>
              <a:ext uri="{FF2B5EF4-FFF2-40B4-BE49-F238E27FC236}">
                <a16:creationId xmlns:a16="http://schemas.microsoft.com/office/drawing/2014/main" xmlns="" id="{4209CEEC-FB4B-41E6-BBA9-2413F9A6EEF5}"/>
              </a:ext>
            </a:extLst>
          </p:cNvPr>
          <p:cNvSpPr txBox="1">
            <a:spLocks/>
          </p:cNvSpPr>
          <p:nvPr/>
        </p:nvSpPr>
        <p:spPr>
          <a:xfrm>
            <a:off x="5885645" y="2287186"/>
            <a:ext cx="5782614" cy="544530"/>
          </a:xfrm>
          <a:prstGeom prst="rect">
            <a:avLst/>
          </a:prstGeom>
        </p:spPr>
        <p:txBody>
          <a:bodyPr vert="horz" lIns="0" tIns="0" rIns="0" bIns="0" rtlCol="0">
            <a:noAutofit/>
          </a:bodyPr>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dirty="0"/>
              <a:t>Στις επόμενες ενότητες του παρόντος κεφαλαίου θα παρουσιάσουμε την ερευνητική εργασία του </a:t>
            </a:r>
            <a:r>
              <a:rPr lang="el-GR" dirty="0" err="1"/>
              <a:t>Henry</a:t>
            </a:r>
            <a:r>
              <a:rPr lang="el-GR" dirty="0"/>
              <a:t> </a:t>
            </a:r>
            <a:r>
              <a:rPr lang="el-GR" dirty="0" err="1"/>
              <a:t>Mintzberg</a:t>
            </a:r>
            <a:r>
              <a:rPr lang="el-GR" dirty="0"/>
              <a:t>, η οποία απέβλεπε:</a:t>
            </a:r>
          </a:p>
          <a:p>
            <a:pPr marL="0" indent="0" algn="ctr">
              <a:buNone/>
            </a:pPr>
            <a:endParaRPr lang="el-GR" dirty="0"/>
          </a:p>
        </p:txBody>
      </p:sp>
      <p:sp>
        <p:nvSpPr>
          <p:cNvPr id="14" name="Θέση περιεχομένου 2">
            <a:extLst>
              <a:ext uri="{FF2B5EF4-FFF2-40B4-BE49-F238E27FC236}">
                <a16:creationId xmlns:a16="http://schemas.microsoft.com/office/drawing/2014/main" xmlns="" id="{A8D356FF-0814-44D6-A63D-2891FF8C5B23}"/>
              </a:ext>
            </a:extLst>
          </p:cNvPr>
          <p:cNvSpPr txBox="1">
            <a:spLocks/>
          </p:cNvSpPr>
          <p:nvPr/>
        </p:nvSpPr>
        <p:spPr>
          <a:xfrm>
            <a:off x="5775447" y="3895231"/>
            <a:ext cx="6099997" cy="2450549"/>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b="1" dirty="0">
                <a:solidFill>
                  <a:schemeClr val="accent1"/>
                </a:solidFill>
              </a:rPr>
              <a:t>(α) </a:t>
            </a:r>
            <a:r>
              <a:rPr lang="el-GR" dirty="0"/>
              <a:t>στη σύνθεση και μορφοποίηση των προηγούμενων θεωριών για τη δομή των οργανώσεων</a:t>
            </a:r>
          </a:p>
          <a:p>
            <a:pPr marL="0" indent="0" algn="ctr">
              <a:buFont typeface="Calibri" panose="020F0502020204030204" pitchFamily="34" charset="0"/>
              <a:buNone/>
            </a:pPr>
            <a:endParaRPr lang="el-GR" sz="1600" dirty="0"/>
          </a:p>
          <a:p>
            <a:pPr marL="0" indent="0" algn="ctr">
              <a:buFont typeface="Calibri" panose="020F0502020204030204" pitchFamily="34" charset="0"/>
              <a:buNone/>
            </a:pPr>
            <a:endParaRPr lang="el-GR" sz="1600" dirty="0"/>
          </a:p>
          <a:p>
            <a:pPr marL="0" indent="0" algn="ctr">
              <a:buNone/>
            </a:pPr>
            <a:r>
              <a:rPr lang="el-GR" b="1" dirty="0">
                <a:solidFill>
                  <a:schemeClr val="accent1"/>
                </a:solidFill>
              </a:rPr>
              <a:t>(β) </a:t>
            </a:r>
            <a:r>
              <a:rPr lang="el-GR" dirty="0"/>
              <a:t>στη θεμελίωση μιας τυπολογίας των </a:t>
            </a:r>
            <a:r>
              <a:rPr lang="el-GR" dirty="0" err="1"/>
              <a:t>οργανωσιακών</a:t>
            </a:r>
            <a:r>
              <a:rPr lang="el-GR" dirty="0"/>
              <a:t> μορφών, που να περιλαμβάνει το σύνολο των οικονομικών οργανώσεων</a:t>
            </a:r>
          </a:p>
          <a:p>
            <a:pPr marL="0" indent="0" algn="ctr">
              <a:buFont typeface="Calibri" panose="020F0502020204030204" pitchFamily="34" charset="0"/>
              <a:buNone/>
            </a:pPr>
            <a:endParaRPr lang="el-GR" sz="1600" dirty="0"/>
          </a:p>
          <a:p>
            <a:pPr marL="0" indent="0" algn="ctr">
              <a:buFont typeface="Calibri" panose="020F0502020204030204" pitchFamily="34" charset="0"/>
              <a:buNone/>
            </a:pPr>
            <a:endParaRPr lang="el-GR" sz="1600" noProof="1"/>
          </a:p>
        </p:txBody>
      </p:sp>
      <p:pic>
        <p:nvPicPr>
          <p:cNvPr id="1028" name="Picture 4" descr="ÎÏÎ¿ÏÎ­Î»ÎµÏÎ¼Î± ÎµÎ¹ÎºÏÎ½Î±Ï Î³Î¹Î± Henry Mintzberg">
            <a:extLst>
              <a:ext uri="{FF2B5EF4-FFF2-40B4-BE49-F238E27FC236}">
                <a16:creationId xmlns:a16="http://schemas.microsoft.com/office/drawing/2014/main" xmlns="" id="{A954F19D-2703-42C0-A33E-0C1DB6F3C125}"/>
              </a:ext>
            </a:extLst>
          </p:cNvPr>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739036" y="961722"/>
            <a:ext cx="4179280" cy="511129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32573726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 name="Rectangle 70">
            <a:extLst>
              <a:ext uri="{FF2B5EF4-FFF2-40B4-BE49-F238E27FC236}">
                <a16:creationId xmlns:a16="http://schemas.microsoft.com/office/drawing/2014/main" xmlns="" id="{57845966-6EFC-468A-9CC7-BAB4B95854E7}"/>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1354372" y="0"/>
            <a:ext cx="9483256" cy="68580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3" name="Picture 72">
            <a:extLst>
              <a:ext uri="{FF2B5EF4-FFF2-40B4-BE49-F238E27FC236}">
                <a16:creationId xmlns:a16="http://schemas.microsoft.com/office/drawing/2014/main" xmlns="" id="{75554383-98AF-4A47-BB65-705FAAA4BE6A}"/>
              </a:ext>
              <a:ext uri="{C183D7F6-B498-43B3-948B-1728B52AA6E4}">
                <adec:decorative xmlns:adec="http://schemas.microsoft.com/office/drawing/2017/decorative" xmlns=""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xmlns="" val="1"/>
              </p:ext>
            </p:extLst>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75" name="Freeform: Shape 74">
            <a:extLst>
              <a:ext uri="{FF2B5EF4-FFF2-40B4-BE49-F238E27FC236}">
                <a16:creationId xmlns:a16="http://schemas.microsoft.com/office/drawing/2014/main" xmlns="" id="{ADAD1991-FFD1-4E94-ABAB-7560D33008E4}"/>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2144484" y="0"/>
            <a:ext cx="7837716" cy="6858000"/>
          </a:xfrm>
          <a:custGeom>
            <a:avLst/>
            <a:gdLst>
              <a:gd name="connsiteX0" fmla="*/ 2232159 w 7837716"/>
              <a:gd name="connsiteY0" fmla="*/ 0 h 6858000"/>
              <a:gd name="connsiteX1" fmla="*/ 5605557 w 7837716"/>
              <a:gd name="connsiteY1" fmla="*/ 0 h 6858000"/>
              <a:gd name="connsiteX2" fmla="*/ 5617845 w 7837716"/>
              <a:gd name="connsiteY2" fmla="*/ 5384 h 6858000"/>
              <a:gd name="connsiteX3" fmla="*/ 7837716 w 7837716"/>
              <a:gd name="connsiteY3" fmla="*/ 3429000 h 6858000"/>
              <a:gd name="connsiteX4" fmla="*/ 5617845 w 7837716"/>
              <a:gd name="connsiteY4" fmla="*/ 6852616 h 6858000"/>
              <a:gd name="connsiteX5" fmla="*/ 5605557 w 7837716"/>
              <a:gd name="connsiteY5" fmla="*/ 6858000 h 6858000"/>
              <a:gd name="connsiteX6" fmla="*/ 2232159 w 7837716"/>
              <a:gd name="connsiteY6" fmla="*/ 6858000 h 6858000"/>
              <a:gd name="connsiteX7" fmla="*/ 2219871 w 7837716"/>
              <a:gd name="connsiteY7" fmla="*/ 6852616 h 6858000"/>
              <a:gd name="connsiteX8" fmla="*/ 0 w 7837716"/>
              <a:gd name="connsiteY8" fmla="*/ 3429000 h 6858000"/>
              <a:gd name="connsiteX9" fmla="*/ 2219871 w 7837716"/>
              <a:gd name="connsiteY9" fmla="*/ 538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37716" h="6858000">
                <a:moveTo>
                  <a:pt x="2232159" y="0"/>
                </a:moveTo>
                <a:lnTo>
                  <a:pt x="5605557" y="0"/>
                </a:lnTo>
                <a:lnTo>
                  <a:pt x="5617845" y="5384"/>
                </a:lnTo>
                <a:cubicBezTo>
                  <a:pt x="6931322" y="618789"/>
                  <a:pt x="7837716" y="1921305"/>
                  <a:pt x="7837716" y="3429000"/>
                </a:cubicBezTo>
                <a:cubicBezTo>
                  <a:pt x="7837716" y="4936696"/>
                  <a:pt x="6931322" y="6239212"/>
                  <a:pt x="5617845" y="6852616"/>
                </a:cubicBezTo>
                <a:lnTo>
                  <a:pt x="5605557" y="6858000"/>
                </a:lnTo>
                <a:lnTo>
                  <a:pt x="2232159" y="6858000"/>
                </a:lnTo>
                <a:lnTo>
                  <a:pt x="2219871" y="6852616"/>
                </a:lnTo>
                <a:cubicBezTo>
                  <a:pt x="906394" y="6239212"/>
                  <a:pt x="0" y="4936696"/>
                  <a:pt x="0" y="3429000"/>
                </a:cubicBezTo>
                <a:cubicBezTo>
                  <a:pt x="0" y="1921305"/>
                  <a:pt x="906394" y="618789"/>
                  <a:pt x="2219871" y="5384"/>
                </a:cubicBezTo>
                <a:close/>
              </a:path>
            </a:pathLst>
          </a:custGeom>
          <a:solidFill>
            <a:schemeClr val="bg1"/>
          </a:solidFill>
          <a:ln>
            <a:gradFill>
              <a:gsLst>
                <a:gs pos="0">
                  <a:schemeClr val="accent1">
                    <a:lumMod val="40000"/>
                    <a:lumOff val="60000"/>
                  </a:schemeClr>
                </a:gs>
                <a:gs pos="23000">
                  <a:schemeClr val="accent1">
                    <a:lumMod val="45000"/>
                    <a:lumOff val="55000"/>
                  </a:schemeClr>
                </a:gs>
                <a:gs pos="83000">
                  <a:schemeClr val="bg2">
                    <a:lumMod val="82000"/>
                  </a:schemeClr>
                </a:gs>
                <a:gs pos="100000">
                  <a:schemeClr val="bg2">
                    <a:lumMod val="87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4098" name="Picture 2" descr="Î£ÏÎµÏÎ¹ÎºÎ® ÎµÎ¹ÎºÏÎ½Î±">
            <a:extLst>
              <a:ext uri="{FF2B5EF4-FFF2-40B4-BE49-F238E27FC236}">
                <a16:creationId xmlns:a16="http://schemas.microsoft.com/office/drawing/2014/main" xmlns="" id="{9DD2508A-5EE6-4599-AEDC-2BD7670B1186}"/>
              </a:ext>
            </a:extLst>
          </p:cNvPr>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4414355" y="2832261"/>
            <a:ext cx="3450356" cy="2238474"/>
          </a:xfrm>
          <a:prstGeom prst="rect">
            <a:avLst/>
          </a:prstGeom>
          <a:noFill/>
          <a:extLst>
            <a:ext uri="{909E8E84-426E-40DD-AFC4-6F175D3DCCD1}">
              <a14:hiddenFill xmlns:a14="http://schemas.microsoft.com/office/drawing/2010/main" xmlns="">
                <a:solidFill>
                  <a:srgbClr val="FFFFFF"/>
                </a:solidFill>
              </a14:hiddenFill>
            </a:ext>
          </a:extLst>
        </p:spPr>
      </p:pic>
      <p:sp>
        <p:nvSpPr>
          <p:cNvPr id="7" name="Ορθογώνιο 6">
            <a:extLst>
              <a:ext uri="{FF2B5EF4-FFF2-40B4-BE49-F238E27FC236}">
                <a16:creationId xmlns:a16="http://schemas.microsoft.com/office/drawing/2014/main" xmlns="" id="{30824F2B-5051-4227-A1D8-29D75ACDE13B}"/>
              </a:ext>
            </a:extLst>
          </p:cNvPr>
          <p:cNvSpPr/>
          <p:nvPr/>
        </p:nvSpPr>
        <p:spPr>
          <a:xfrm>
            <a:off x="4174863" y="1013352"/>
            <a:ext cx="3776957" cy="830997"/>
          </a:xfrm>
          <a:prstGeom prst="rect">
            <a:avLst/>
          </a:prstGeom>
        </p:spPr>
        <p:txBody>
          <a:bodyPr wrap="square">
            <a:spAutoFit/>
          </a:bodyPr>
          <a:lstStyle/>
          <a:p>
            <a:pPr algn="ctr"/>
            <a:r>
              <a:rPr lang="el-GR" sz="2400" b="1" spc="-100" dirty="0">
                <a:solidFill>
                  <a:schemeClr val="tx1">
                    <a:lumMod val="75000"/>
                    <a:lumOff val="25000"/>
                  </a:schemeClr>
                </a:solidFill>
                <a:latin typeface="+mj-lt"/>
                <a:ea typeface="+mj-ea"/>
                <a:cs typeface="+mj-cs"/>
              </a:rPr>
              <a:t>Η ιεραποστολική δομή (</a:t>
            </a:r>
            <a:r>
              <a:rPr lang="en-US" sz="2400" b="1" spc="-100" dirty="0">
                <a:solidFill>
                  <a:schemeClr val="tx1">
                    <a:lumMod val="75000"/>
                    <a:lumOff val="25000"/>
                  </a:schemeClr>
                </a:solidFill>
                <a:latin typeface="+mj-lt"/>
                <a:ea typeface="+mj-ea"/>
                <a:cs typeface="+mj-cs"/>
              </a:rPr>
              <a:t>missionary)</a:t>
            </a:r>
          </a:p>
        </p:txBody>
      </p:sp>
      <p:cxnSp>
        <p:nvCxnSpPr>
          <p:cNvPr id="8" name="Ευθύγραμμο βέλος σύνδεσης 7">
            <a:extLst>
              <a:ext uri="{FF2B5EF4-FFF2-40B4-BE49-F238E27FC236}">
                <a16:creationId xmlns:a16="http://schemas.microsoft.com/office/drawing/2014/main" xmlns="" id="{397F27AC-688D-46C3-B1B3-ABA83E11B249}"/>
              </a:ext>
            </a:extLst>
          </p:cNvPr>
          <p:cNvCxnSpPr>
            <a:cxnSpLocks/>
          </p:cNvCxnSpPr>
          <p:nvPr/>
        </p:nvCxnSpPr>
        <p:spPr>
          <a:xfrm flipV="1">
            <a:off x="5851435" y="5061723"/>
            <a:ext cx="0" cy="375196"/>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9" name="Ευθύγραμμο βέλος σύνδεσης 8">
            <a:extLst>
              <a:ext uri="{FF2B5EF4-FFF2-40B4-BE49-F238E27FC236}">
                <a16:creationId xmlns:a16="http://schemas.microsoft.com/office/drawing/2014/main" xmlns="" id="{515A26EA-E3A4-4D11-A0F3-031211AD0700}"/>
              </a:ext>
            </a:extLst>
          </p:cNvPr>
          <p:cNvCxnSpPr>
            <a:cxnSpLocks/>
          </p:cNvCxnSpPr>
          <p:nvPr/>
        </p:nvCxnSpPr>
        <p:spPr>
          <a:xfrm flipV="1">
            <a:off x="5565424" y="5061723"/>
            <a:ext cx="0" cy="375196"/>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0" name="Ευθύγραμμο βέλος σύνδεσης 9">
            <a:extLst>
              <a:ext uri="{FF2B5EF4-FFF2-40B4-BE49-F238E27FC236}">
                <a16:creationId xmlns:a16="http://schemas.microsoft.com/office/drawing/2014/main" xmlns="" id="{B77E32CA-95F4-4578-BDE7-4A4EB7C399A5}"/>
              </a:ext>
            </a:extLst>
          </p:cNvPr>
          <p:cNvCxnSpPr>
            <a:cxnSpLocks/>
          </p:cNvCxnSpPr>
          <p:nvPr/>
        </p:nvCxnSpPr>
        <p:spPr>
          <a:xfrm flipV="1">
            <a:off x="6146711" y="5070735"/>
            <a:ext cx="0" cy="375196"/>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1" name="Ευθύγραμμο βέλος σύνδεσης 10">
            <a:extLst>
              <a:ext uri="{FF2B5EF4-FFF2-40B4-BE49-F238E27FC236}">
                <a16:creationId xmlns:a16="http://schemas.microsoft.com/office/drawing/2014/main" xmlns="" id="{5FDB5F9F-80D1-4513-B029-1FEA6314EAE2}"/>
              </a:ext>
            </a:extLst>
          </p:cNvPr>
          <p:cNvCxnSpPr>
            <a:cxnSpLocks/>
          </p:cNvCxnSpPr>
          <p:nvPr/>
        </p:nvCxnSpPr>
        <p:spPr>
          <a:xfrm flipV="1">
            <a:off x="6465641" y="5070735"/>
            <a:ext cx="0" cy="375196"/>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2" name="Ευθύγραμμο βέλος σύνδεσης 11">
            <a:extLst>
              <a:ext uri="{FF2B5EF4-FFF2-40B4-BE49-F238E27FC236}">
                <a16:creationId xmlns:a16="http://schemas.microsoft.com/office/drawing/2014/main" xmlns="" id="{83423E98-443F-4BC4-BC83-BF34771B74BB}"/>
              </a:ext>
            </a:extLst>
          </p:cNvPr>
          <p:cNvCxnSpPr>
            <a:cxnSpLocks/>
          </p:cNvCxnSpPr>
          <p:nvPr/>
        </p:nvCxnSpPr>
        <p:spPr>
          <a:xfrm flipV="1">
            <a:off x="5246010" y="5061723"/>
            <a:ext cx="0" cy="375196"/>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3" name="Ευθύγραμμο βέλος σύνδεσης 12">
            <a:extLst>
              <a:ext uri="{FF2B5EF4-FFF2-40B4-BE49-F238E27FC236}">
                <a16:creationId xmlns:a16="http://schemas.microsoft.com/office/drawing/2014/main" xmlns="" id="{A9FB8A40-B592-4B6B-ACD2-681771E8E0FE}"/>
              </a:ext>
            </a:extLst>
          </p:cNvPr>
          <p:cNvCxnSpPr>
            <a:cxnSpLocks/>
          </p:cNvCxnSpPr>
          <p:nvPr/>
        </p:nvCxnSpPr>
        <p:spPr>
          <a:xfrm flipV="1">
            <a:off x="4252583" y="4994940"/>
            <a:ext cx="202468" cy="36858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4" name="Ευθύγραμμο βέλος σύνδεσης 13">
            <a:extLst>
              <a:ext uri="{FF2B5EF4-FFF2-40B4-BE49-F238E27FC236}">
                <a16:creationId xmlns:a16="http://schemas.microsoft.com/office/drawing/2014/main" xmlns="" id="{B9509A59-10F5-4AA1-915E-6728F580B963}"/>
              </a:ext>
            </a:extLst>
          </p:cNvPr>
          <p:cNvCxnSpPr>
            <a:cxnSpLocks/>
          </p:cNvCxnSpPr>
          <p:nvPr/>
        </p:nvCxnSpPr>
        <p:spPr>
          <a:xfrm flipH="1" flipV="1">
            <a:off x="7782371" y="5034914"/>
            <a:ext cx="158740" cy="353658"/>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5" name="Ευθύγραμμο βέλος σύνδεσης 14">
            <a:extLst>
              <a:ext uri="{FF2B5EF4-FFF2-40B4-BE49-F238E27FC236}">
                <a16:creationId xmlns:a16="http://schemas.microsoft.com/office/drawing/2014/main" xmlns="" id="{D6FAE70D-35C3-4F87-B48C-38E5CA068D60}"/>
              </a:ext>
            </a:extLst>
          </p:cNvPr>
          <p:cNvCxnSpPr>
            <a:cxnSpLocks/>
          </p:cNvCxnSpPr>
          <p:nvPr/>
        </p:nvCxnSpPr>
        <p:spPr>
          <a:xfrm>
            <a:off x="3951229" y="4875921"/>
            <a:ext cx="407523"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6" name="Ευθύγραμμο βέλος σύνδεσης 15">
            <a:extLst>
              <a:ext uri="{FF2B5EF4-FFF2-40B4-BE49-F238E27FC236}">
                <a16:creationId xmlns:a16="http://schemas.microsoft.com/office/drawing/2014/main" xmlns="" id="{8B5F7F62-10FC-4C38-B6E2-6A6EBE76BEDC}"/>
              </a:ext>
            </a:extLst>
          </p:cNvPr>
          <p:cNvCxnSpPr>
            <a:cxnSpLocks/>
          </p:cNvCxnSpPr>
          <p:nvPr/>
        </p:nvCxnSpPr>
        <p:spPr>
          <a:xfrm flipH="1">
            <a:off x="7891011" y="4888447"/>
            <a:ext cx="392129"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7" name="Ευθύγραμμο βέλος σύνδεσης 16">
            <a:extLst>
              <a:ext uri="{FF2B5EF4-FFF2-40B4-BE49-F238E27FC236}">
                <a16:creationId xmlns:a16="http://schemas.microsoft.com/office/drawing/2014/main" xmlns="" id="{435AD671-05D7-40B3-8F6C-81B6476E7F5D}"/>
              </a:ext>
            </a:extLst>
          </p:cNvPr>
          <p:cNvCxnSpPr>
            <a:cxnSpLocks/>
          </p:cNvCxnSpPr>
          <p:nvPr/>
        </p:nvCxnSpPr>
        <p:spPr>
          <a:xfrm>
            <a:off x="3951229" y="4337281"/>
            <a:ext cx="407523" cy="152421"/>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8" name="Ευθύγραμμο βέλος σύνδεσης 17">
            <a:extLst>
              <a:ext uri="{FF2B5EF4-FFF2-40B4-BE49-F238E27FC236}">
                <a16:creationId xmlns:a16="http://schemas.microsoft.com/office/drawing/2014/main" xmlns="" id="{56B4C821-C21D-4163-9FBA-71B305F3F9F4}"/>
              </a:ext>
            </a:extLst>
          </p:cNvPr>
          <p:cNvCxnSpPr>
            <a:cxnSpLocks/>
          </p:cNvCxnSpPr>
          <p:nvPr/>
        </p:nvCxnSpPr>
        <p:spPr>
          <a:xfrm flipH="1">
            <a:off x="7847326" y="4313752"/>
            <a:ext cx="398236" cy="12757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9" name="Ευθύγραμμο βέλος σύνδεσης 18">
            <a:extLst>
              <a:ext uri="{FF2B5EF4-FFF2-40B4-BE49-F238E27FC236}">
                <a16:creationId xmlns:a16="http://schemas.microsoft.com/office/drawing/2014/main" xmlns="" id="{9E304542-FF13-43E6-B38E-878D333ABEA2}"/>
              </a:ext>
            </a:extLst>
          </p:cNvPr>
          <p:cNvCxnSpPr>
            <a:cxnSpLocks/>
          </p:cNvCxnSpPr>
          <p:nvPr/>
        </p:nvCxnSpPr>
        <p:spPr>
          <a:xfrm>
            <a:off x="4571846" y="4013364"/>
            <a:ext cx="378036" cy="215503"/>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20" name="Ευθύγραμμο βέλος σύνδεσης 19">
            <a:extLst>
              <a:ext uri="{FF2B5EF4-FFF2-40B4-BE49-F238E27FC236}">
                <a16:creationId xmlns:a16="http://schemas.microsoft.com/office/drawing/2014/main" xmlns="" id="{59B697B3-A67D-40DD-8973-567DBBC5B924}"/>
              </a:ext>
            </a:extLst>
          </p:cNvPr>
          <p:cNvCxnSpPr>
            <a:cxnSpLocks/>
          </p:cNvCxnSpPr>
          <p:nvPr/>
        </p:nvCxnSpPr>
        <p:spPr>
          <a:xfrm>
            <a:off x="4224930" y="4152657"/>
            <a:ext cx="407523" cy="152421"/>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21" name="Ευθύγραμμο βέλος σύνδεσης 20">
            <a:extLst>
              <a:ext uri="{FF2B5EF4-FFF2-40B4-BE49-F238E27FC236}">
                <a16:creationId xmlns:a16="http://schemas.microsoft.com/office/drawing/2014/main" xmlns="" id="{B391C8F3-9C64-4E8A-A98A-546678F7E09E}"/>
              </a:ext>
            </a:extLst>
          </p:cNvPr>
          <p:cNvCxnSpPr>
            <a:cxnSpLocks/>
          </p:cNvCxnSpPr>
          <p:nvPr/>
        </p:nvCxnSpPr>
        <p:spPr>
          <a:xfrm>
            <a:off x="4760864" y="3937153"/>
            <a:ext cx="453836" cy="22255"/>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23" name="Ευθύγραμμο βέλος σύνδεσης 22">
            <a:extLst>
              <a:ext uri="{FF2B5EF4-FFF2-40B4-BE49-F238E27FC236}">
                <a16:creationId xmlns:a16="http://schemas.microsoft.com/office/drawing/2014/main" xmlns="" id="{B509B5FC-F992-404E-AC79-12DE006655B5}"/>
              </a:ext>
            </a:extLst>
          </p:cNvPr>
          <p:cNvCxnSpPr>
            <a:cxnSpLocks/>
          </p:cNvCxnSpPr>
          <p:nvPr/>
        </p:nvCxnSpPr>
        <p:spPr>
          <a:xfrm>
            <a:off x="3951228" y="4652540"/>
            <a:ext cx="407523"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24" name="Ευθύγραμμο βέλος σύνδεσης 23">
            <a:extLst>
              <a:ext uri="{FF2B5EF4-FFF2-40B4-BE49-F238E27FC236}">
                <a16:creationId xmlns:a16="http://schemas.microsoft.com/office/drawing/2014/main" xmlns="" id="{E8D750C8-511E-48CE-AA8D-83525F0A6FB2}"/>
              </a:ext>
            </a:extLst>
          </p:cNvPr>
          <p:cNvCxnSpPr>
            <a:cxnSpLocks/>
          </p:cNvCxnSpPr>
          <p:nvPr/>
        </p:nvCxnSpPr>
        <p:spPr>
          <a:xfrm flipH="1">
            <a:off x="7884904" y="4652540"/>
            <a:ext cx="392129"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06" name="Ευθύγραμμο βέλος σύνδεσης 105">
            <a:extLst>
              <a:ext uri="{FF2B5EF4-FFF2-40B4-BE49-F238E27FC236}">
                <a16:creationId xmlns:a16="http://schemas.microsoft.com/office/drawing/2014/main" xmlns="" id="{604ABD1C-19FB-434E-9CDD-79AE1AAF5E10}"/>
              </a:ext>
            </a:extLst>
          </p:cNvPr>
          <p:cNvCxnSpPr>
            <a:cxnSpLocks/>
          </p:cNvCxnSpPr>
          <p:nvPr/>
        </p:nvCxnSpPr>
        <p:spPr>
          <a:xfrm flipV="1">
            <a:off x="4683170" y="5038428"/>
            <a:ext cx="0" cy="375196"/>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07" name="Ευθύγραμμο βέλος σύνδεσης 106">
            <a:extLst>
              <a:ext uri="{FF2B5EF4-FFF2-40B4-BE49-F238E27FC236}">
                <a16:creationId xmlns:a16="http://schemas.microsoft.com/office/drawing/2014/main" xmlns="" id="{031B679C-ED1C-485A-95E2-2945EC2D766F}"/>
              </a:ext>
            </a:extLst>
          </p:cNvPr>
          <p:cNvCxnSpPr>
            <a:cxnSpLocks/>
          </p:cNvCxnSpPr>
          <p:nvPr/>
        </p:nvCxnSpPr>
        <p:spPr>
          <a:xfrm flipV="1">
            <a:off x="4960191" y="5049197"/>
            <a:ext cx="0" cy="375196"/>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08" name="Ευθύγραμμο βέλος σύνδεσης 107">
            <a:extLst>
              <a:ext uri="{FF2B5EF4-FFF2-40B4-BE49-F238E27FC236}">
                <a16:creationId xmlns:a16="http://schemas.microsoft.com/office/drawing/2014/main" xmlns="" id="{23F1AF27-2F8B-4A3A-8DA0-D302A95C4F92}"/>
              </a:ext>
            </a:extLst>
          </p:cNvPr>
          <p:cNvCxnSpPr>
            <a:cxnSpLocks/>
          </p:cNvCxnSpPr>
          <p:nvPr/>
        </p:nvCxnSpPr>
        <p:spPr>
          <a:xfrm flipV="1">
            <a:off x="6762574" y="5070735"/>
            <a:ext cx="0" cy="375196"/>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09" name="Ευθύγραμμο βέλος σύνδεσης 108">
            <a:extLst>
              <a:ext uri="{FF2B5EF4-FFF2-40B4-BE49-F238E27FC236}">
                <a16:creationId xmlns:a16="http://schemas.microsoft.com/office/drawing/2014/main" xmlns="" id="{59128F2E-1DCE-46BE-B2D0-AD399A27DED6}"/>
              </a:ext>
            </a:extLst>
          </p:cNvPr>
          <p:cNvCxnSpPr>
            <a:cxnSpLocks/>
          </p:cNvCxnSpPr>
          <p:nvPr/>
        </p:nvCxnSpPr>
        <p:spPr>
          <a:xfrm flipV="1">
            <a:off x="7056452" y="5070735"/>
            <a:ext cx="0" cy="375196"/>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10" name="Ευθύγραμμο βέλος σύνδεσης 109">
            <a:extLst>
              <a:ext uri="{FF2B5EF4-FFF2-40B4-BE49-F238E27FC236}">
                <a16:creationId xmlns:a16="http://schemas.microsoft.com/office/drawing/2014/main" xmlns="" id="{C85AABD8-FE84-44D4-8BED-6A7CF689A0C1}"/>
              </a:ext>
            </a:extLst>
          </p:cNvPr>
          <p:cNvCxnSpPr>
            <a:cxnSpLocks/>
          </p:cNvCxnSpPr>
          <p:nvPr/>
        </p:nvCxnSpPr>
        <p:spPr>
          <a:xfrm flipH="1">
            <a:off x="7639483" y="4106894"/>
            <a:ext cx="355460" cy="229678"/>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15" name="Ευθύγραμμο βέλος σύνδεσης 114">
            <a:extLst>
              <a:ext uri="{FF2B5EF4-FFF2-40B4-BE49-F238E27FC236}">
                <a16:creationId xmlns:a16="http://schemas.microsoft.com/office/drawing/2014/main" xmlns="" id="{09F7CE81-87E7-4733-85C9-6147C7278481}"/>
              </a:ext>
            </a:extLst>
          </p:cNvPr>
          <p:cNvCxnSpPr>
            <a:cxnSpLocks/>
          </p:cNvCxnSpPr>
          <p:nvPr/>
        </p:nvCxnSpPr>
        <p:spPr>
          <a:xfrm>
            <a:off x="4956480" y="3706203"/>
            <a:ext cx="453836" cy="22255"/>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16" name="Ευθύγραμμο βέλος σύνδεσης 115">
            <a:extLst>
              <a:ext uri="{FF2B5EF4-FFF2-40B4-BE49-F238E27FC236}">
                <a16:creationId xmlns:a16="http://schemas.microsoft.com/office/drawing/2014/main" xmlns="" id="{3599D51A-C62E-46B7-9B5A-3D2D79EE5C93}"/>
              </a:ext>
            </a:extLst>
          </p:cNvPr>
          <p:cNvCxnSpPr>
            <a:cxnSpLocks/>
          </p:cNvCxnSpPr>
          <p:nvPr/>
        </p:nvCxnSpPr>
        <p:spPr>
          <a:xfrm>
            <a:off x="5156878" y="3497508"/>
            <a:ext cx="453836" cy="22255"/>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17" name="Ευθύγραμμο βέλος σύνδεσης 116">
            <a:extLst>
              <a:ext uri="{FF2B5EF4-FFF2-40B4-BE49-F238E27FC236}">
                <a16:creationId xmlns:a16="http://schemas.microsoft.com/office/drawing/2014/main" xmlns="" id="{12118D9D-28B6-4608-9CA0-AB0D97E4F174}"/>
              </a:ext>
            </a:extLst>
          </p:cNvPr>
          <p:cNvCxnSpPr>
            <a:cxnSpLocks/>
          </p:cNvCxnSpPr>
          <p:nvPr/>
        </p:nvCxnSpPr>
        <p:spPr>
          <a:xfrm>
            <a:off x="5060417" y="3234139"/>
            <a:ext cx="453836" cy="22255"/>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18" name="Ευθύγραμμο βέλος σύνδεσης 117">
            <a:extLst>
              <a:ext uri="{FF2B5EF4-FFF2-40B4-BE49-F238E27FC236}">
                <a16:creationId xmlns:a16="http://schemas.microsoft.com/office/drawing/2014/main" xmlns="" id="{0BFEE198-BDB8-4CFB-852D-01B8D56BBB51}"/>
              </a:ext>
            </a:extLst>
          </p:cNvPr>
          <p:cNvCxnSpPr>
            <a:cxnSpLocks/>
          </p:cNvCxnSpPr>
          <p:nvPr/>
        </p:nvCxnSpPr>
        <p:spPr>
          <a:xfrm>
            <a:off x="5047873" y="2987866"/>
            <a:ext cx="453836" cy="22255"/>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19" name="Ευθύγραμμο βέλος σύνδεσης 118">
            <a:extLst>
              <a:ext uri="{FF2B5EF4-FFF2-40B4-BE49-F238E27FC236}">
                <a16:creationId xmlns:a16="http://schemas.microsoft.com/office/drawing/2014/main" xmlns="" id="{559E3C95-1F21-45E0-81CD-545D952CE193}"/>
              </a:ext>
            </a:extLst>
          </p:cNvPr>
          <p:cNvCxnSpPr>
            <a:cxnSpLocks/>
          </p:cNvCxnSpPr>
          <p:nvPr/>
        </p:nvCxnSpPr>
        <p:spPr>
          <a:xfrm>
            <a:off x="5155813" y="2736041"/>
            <a:ext cx="407523" cy="152421"/>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22" name="Ευθύγραμμο βέλος σύνδεσης 121">
            <a:extLst>
              <a:ext uri="{FF2B5EF4-FFF2-40B4-BE49-F238E27FC236}">
                <a16:creationId xmlns:a16="http://schemas.microsoft.com/office/drawing/2014/main" xmlns="" id="{4041DF10-1525-4CD8-A3CD-784EC30CEE67}"/>
              </a:ext>
            </a:extLst>
          </p:cNvPr>
          <p:cNvCxnSpPr>
            <a:cxnSpLocks/>
          </p:cNvCxnSpPr>
          <p:nvPr/>
        </p:nvCxnSpPr>
        <p:spPr>
          <a:xfrm flipH="1">
            <a:off x="7219753" y="4013364"/>
            <a:ext cx="355460" cy="229678"/>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24" name="Ευθύγραμμο βέλος σύνδεσης 123">
            <a:extLst>
              <a:ext uri="{FF2B5EF4-FFF2-40B4-BE49-F238E27FC236}">
                <a16:creationId xmlns:a16="http://schemas.microsoft.com/office/drawing/2014/main" xmlns="" id="{519F7B0C-C818-40E6-A2C4-06DEC08E4849}"/>
              </a:ext>
            </a:extLst>
          </p:cNvPr>
          <p:cNvCxnSpPr>
            <a:cxnSpLocks/>
          </p:cNvCxnSpPr>
          <p:nvPr/>
        </p:nvCxnSpPr>
        <p:spPr>
          <a:xfrm flipH="1">
            <a:off x="7042333" y="3937055"/>
            <a:ext cx="446112"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25" name="Ευθύγραμμο βέλος σύνδεσης 124">
            <a:extLst>
              <a:ext uri="{FF2B5EF4-FFF2-40B4-BE49-F238E27FC236}">
                <a16:creationId xmlns:a16="http://schemas.microsoft.com/office/drawing/2014/main" xmlns="" id="{0615D7A0-D4FE-4049-A4E8-2A1E22CE148B}"/>
              </a:ext>
            </a:extLst>
          </p:cNvPr>
          <p:cNvCxnSpPr>
            <a:cxnSpLocks/>
          </p:cNvCxnSpPr>
          <p:nvPr/>
        </p:nvCxnSpPr>
        <p:spPr>
          <a:xfrm flipH="1">
            <a:off x="6841421" y="3706203"/>
            <a:ext cx="396978"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29" name="Ευθύγραμμο βέλος σύνδεσης 128">
            <a:extLst>
              <a:ext uri="{FF2B5EF4-FFF2-40B4-BE49-F238E27FC236}">
                <a16:creationId xmlns:a16="http://schemas.microsoft.com/office/drawing/2014/main" xmlns="" id="{EDE99086-F017-4A51-B9DD-553B6A69B80D}"/>
              </a:ext>
            </a:extLst>
          </p:cNvPr>
          <p:cNvCxnSpPr>
            <a:cxnSpLocks/>
          </p:cNvCxnSpPr>
          <p:nvPr/>
        </p:nvCxnSpPr>
        <p:spPr>
          <a:xfrm flipH="1">
            <a:off x="6570146" y="3519763"/>
            <a:ext cx="396978"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30" name="Ευθύγραμμο βέλος σύνδεσης 129">
            <a:extLst>
              <a:ext uri="{FF2B5EF4-FFF2-40B4-BE49-F238E27FC236}">
                <a16:creationId xmlns:a16="http://schemas.microsoft.com/office/drawing/2014/main" xmlns="" id="{A564283D-D48A-4762-8882-CB1EB07AF8E8}"/>
              </a:ext>
            </a:extLst>
          </p:cNvPr>
          <p:cNvCxnSpPr>
            <a:cxnSpLocks/>
          </p:cNvCxnSpPr>
          <p:nvPr/>
        </p:nvCxnSpPr>
        <p:spPr>
          <a:xfrm flipH="1">
            <a:off x="6691466" y="3234900"/>
            <a:ext cx="392129"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31" name="Ευθύγραμμο βέλος σύνδεσης 130">
            <a:extLst>
              <a:ext uri="{FF2B5EF4-FFF2-40B4-BE49-F238E27FC236}">
                <a16:creationId xmlns:a16="http://schemas.microsoft.com/office/drawing/2014/main" xmlns="" id="{49226685-2D86-4DEB-A7E8-6A4A261D0D1B}"/>
              </a:ext>
            </a:extLst>
          </p:cNvPr>
          <p:cNvCxnSpPr>
            <a:cxnSpLocks/>
          </p:cNvCxnSpPr>
          <p:nvPr/>
        </p:nvCxnSpPr>
        <p:spPr>
          <a:xfrm flipH="1">
            <a:off x="6685359" y="2998993"/>
            <a:ext cx="392129"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32" name="Ευθύγραμμο βέλος σύνδεσης 131">
            <a:extLst>
              <a:ext uri="{FF2B5EF4-FFF2-40B4-BE49-F238E27FC236}">
                <a16:creationId xmlns:a16="http://schemas.microsoft.com/office/drawing/2014/main" xmlns="" id="{121A969A-08DA-4787-834A-D39CC953D404}"/>
              </a:ext>
            </a:extLst>
          </p:cNvPr>
          <p:cNvCxnSpPr>
            <a:cxnSpLocks/>
          </p:cNvCxnSpPr>
          <p:nvPr/>
        </p:nvCxnSpPr>
        <p:spPr>
          <a:xfrm flipH="1">
            <a:off x="6590905" y="2676096"/>
            <a:ext cx="355460" cy="229678"/>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33" name="Ευθύγραμμο βέλος σύνδεσης 132">
            <a:extLst>
              <a:ext uri="{FF2B5EF4-FFF2-40B4-BE49-F238E27FC236}">
                <a16:creationId xmlns:a16="http://schemas.microsoft.com/office/drawing/2014/main" xmlns="" id="{ABE86DFB-B570-4E40-B92B-D3C64B3D723D}"/>
              </a:ext>
            </a:extLst>
          </p:cNvPr>
          <p:cNvCxnSpPr>
            <a:cxnSpLocks/>
          </p:cNvCxnSpPr>
          <p:nvPr/>
        </p:nvCxnSpPr>
        <p:spPr>
          <a:xfrm>
            <a:off x="5744655" y="2467627"/>
            <a:ext cx="0" cy="364634"/>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38" name="Ευθύγραμμο βέλος σύνδεσης 137">
            <a:extLst>
              <a:ext uri="{FF2B5EF4-FFF2-40B4-BE49-F238E27FC236}">
                <a16:creationId xmlns:a16="http://schemas.microsoft.com/office/drawing/2014/main" xmlns="" id="{5F6B6E0B-C6A2-4C3C-819F-0A15A5DB5177}"/>
              </a:ext>
            </a:extLst>
          </p:cNvPr>
          <p:cNvCxnSpPr>
            <a:cxnSpLocks/>
          </p:cNvCxnSpPr>
          <p:nvPr/>
        </p:nvCxnSpPr>
        <p:spPr>
          <a:xfrm>
            <a:off x="5984737" y="2469715"/>
            <a:ext cx="0" cy="364634"/>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39" name="Ευθύγραμμο βέλος σύνδεσης 138">
            <a:extLst>
              <a:ext uri="{FF2B5EF4-FFF2-40B4-BE49-F238E27FC236}">
                <a16:creationId xmlns:a16="http://schemas.microsoft.com/office/drawing/2014/main" xmlns="" id="{F3A9BD9B-E0E5-4CC9-A172-3297CB0B8062}"/>
              </a:ext>
            </a:extLst>
          </p:cNvPr>
          <p:cNvCxnSpPr>
            <a:cxnSpLocks/>
          </p:cNvCxnSpPr>
          <p:nvPr/>
        </p:nvCxnSpPr>
        <p:spPr>
          <a:xfrm>
            <a:off x="6222731" y="2482241"/>
            <a:ext cx="0" cy="364634"/>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40" name="Ευθύγραμμο βέλος σύνδεσης 139">
            <a:extLst>
              <a:ext uri="{FF2B5EF4-FFF2-40B4-BE49-F238E27FC236}">
                <a16:creationId xmlns:a16="http://schemas.microsoft.com/office/drawing/2014/main" xmlns="" id="{8EF38D92-051D-4510-B934-E9C7F8F46CCF}"/>
              </a:ext>
            </a:extLst>
          </p:cNvPr>
          <p:cNvCxnSpPr>
            <a:cxnSpLocks/>
          </p:cNvCxnSpPr>
          <p:nvPr/>
        </p:nvCxnSpPr>
        <p:spPr>
          <a:xfrm>
            <a:off x="6462813" y="2484329"/>
            <a:ext cx="0" cy="364634"/>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43" name="Ευθύγραμμο βέλος σύνδεσης 142">
            <a:extLst>
              <a:ext uri="{FF2B5EF4-FFF2-40B4-BE49-F238E27FC236}">
                <a16:creationId xmlns:a16="http://schemas.microsoft.com/office/drawing/2014/main" xmlns="" id="{FD56B152-7526-4004-81DC-B3428E6D46C6}"/>
              </a:ext>
            </a:extLst>
          </p:cNvPr>
          <p:cNvCxnSpPr>
            <a:cxnSpLocks/>
          </p:cNvCxnSpPr>
          <p:nvPr/>
        </p:nvCxnSpPr>
        <p:spPr>
          <a:xfrm flipV="1">
            <a:off x="7315806" y="5060297"/>
            <a:ext cx="0" cy="375196"/>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44" name="Ευθύγραμμο βέλος σύνδεσης 143">
            <a:extLst>
              <a:ext uri="{FF2B5EF4-FFF2-40B4-BE49-F238E27FC236}">
                <a16:creationId xmlns:a16="http://schemas.microsoft.com/office/drawing/2014/main" xmlns="" id="{F2F12730-9FEA-425D-B19D-8495CB44FF76}"/>
              </a:ext>
            </a:extLst>
          </p:cNvPr>
          <p:cNvCxnSpPr>
            <a:cxnSpLocks/>
          </p:cNvCxnSpPr>
          <p:nvPr/>
        </p:nvCxnSpPr>
        <p:spPr>
          <a:xfrm flipV="1">
            <a:off x="7609684" y="5060297"/>
            <a:ext cx="0" cy="375196"/>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25263655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2" name="Πίνακας 1">
            <a:extLst>
              <a:ext uri="{FF2B5EF4-FFF2-40B4-BE49-F238E27FC236}">
                <a16:creationId xmlns:a16="http://schemas.microsoft.com/office/drawing/2014/main" xmlns="" id="{D859D489-A82F-42A7-9FDE-B36CE5A0A0D8}"/>
              </a:ext>
            </a:extLst>
          </p:cNvPr>
          <p:cNvGraphicFramePr>
            <a:graphicFrameLocks noGrp="1"/>
          </p:cNvGraphicFramePr>
          <p:nvPr>
            <p:extLst>
              <p:ext uri="{D42A27DB-BD31-4B8C-83A1-F6EECF244321}">
                <p14:modId xmlns:p14="http://schemas.microsoft.com/office/powerpoint/2010/main" xmlns="" val="1969262801"/>
              </p:ext>
            </p:extLst>
          </p:nvPr>
        </p:nvGraphicFramePr>
        <p:xfrm>
          <a:off x="643466" y="1658600"/>
          <a:ext cx="10905068" cy="4367519"/>
        </p:xfrm>
        <a:graphic>
          <a:graphicData uri="http://schemas.openxmlformats.org/drawingml/2006/table">
            <a:tbl>
              <a:tblPr firstRow="1" bandRow="1">
                <a:tableStyleId>{5C22544A-7EE6-4342-B048-85BDC9FD1C3A}</a:tableStyleId>
              </a:tblPr>
              <a:tblGrid>
                <a:gridCol w="2693955">
                  <a:extLst>
                    <a:ext uri="{9D8B030D-6E8A-4147-A177-3AD203B41FA5}">
                      <a16:colId xmlns:a16="http://schemas.microsoft.com/office/drawing/2014/main" xmlns="" val="453419832"/>
                    </a:ext>
                  </a:extLst>
                </a:gridCol>
                <a:gridCol w="2693955">
                  <a:extLst>
                    <a:ext uri="{9D8B030D-6E8A-4147-A177-3AD203B41FA5}">
                      <a16:colId xmlns:a16="http://schemas.microsoft.com/office/drawing/2014/main" xmlns="" val="2276124460"/>
                    </a:ext>
                  </a:extLst>
                </a:gridCol>
                <a:gridCol w="2823203">
                  <a:extLst>
                    <a:ext uri="{9D8B030D-6E8A-4147-A177-3AD203B41FA5}">
                      <a16:colId xmlns:a16="http://schemas.microsoft.com/office/drawing/2014/main" xmlns="" val="2762098084"/>
                    </a:ext>
                  </a:extLst>
                </a:gridCol>
                <a:gridCol w="2693955">
                  <a:extLst>
                    <a:ext uri="{9D8B030D-6E8A-4147-A177-3AD203B41FA5}">
                      <a16:colId xmlns:a16="http://schemas.microsoft.com/office/drawing/2014/main" xmlns="" val="3983090210"/>
                    </a:ext>
                  </a:extLst>
                </a:gridCol>
              </a:tblGrid>
              <a:tr h="958274">
                <a:tc>
                  <a:txBody>
                    <a:bodyPr/>
                    <a:lstStyle/>
                    <a:p>
                      <a:pPr algn="ctr"/>
                      <a:r>
                        <a:rPr lang="el-GR" sz="1800" dirty="0"/>
                        <a:t>Δομική Διαμόρφωση</a:t>
                      </a:r>
                    </a:p>
                  </a:txBody>
                  <a:tcPr marL="92142" marR="92142" marT="46071" marB="46071"/>
                </a:tc>
                <a:tc>
                  <a:txBody>
                    <a:bodyPr/>
                    <a:lstStyle/>
                    <a:p>
                      <a:pPr algn="ctr"/>
                      <a:r>
                        <a:rPr lang="el-GR" sz="1800"/>
                        <a:t>Πρωταρχικός Συντονιστικός Μηχανισμός</a:t>
                      </a:r>
                    </a:p>
                  </a:txBody>
                  <a:tcPr marL="92142" marR="92142" marT="46071" marB="46071"/>
                </a:tc>
                <a:tc>
                  <a:txBody>
                    <a:bodyPr/>
                    <a:lstStyle/>
                    <a:p>
                      <a:pPr algn="ctr"/>
                      <a:r>
                        <a:rPr lang="el-GR" sz="1800" dirty="0"/>
                        <a:t>Βασικό Μέρος της Οργάνωσης</a:t>
                      </a:r>
                    </a:p>
                  </a:txBody>
                  <a:tcPr marL="92142" marR="92142" marT="46071" marB="46071"/>
                </a:tc>
                <a:tc>
                  <a:txBody>
                    <a:bodyPr/>
                    <a:lstStyle/>
                    <a:p>
                      <a:pPr algn="ctr"/>
                      <a:r>
                        <a:rPr lang="el-GR" sz="1800" dirty="0"/>
                        <a:t>Τύπος Αποκέντρωσης</a:t>
                      </a:r>
                    </a:p>
                  </a:txBody>
                  <a:tcPr marL="92142" marR="92142" marT="46071" marB="46071"/>
                </a:tc>
                <a:extLst>
                  <a:ext uri="{0D108BD9-81ED-4DB2-BD59-A6C34878D82A}">
                    <a16:rowId xmlns:a16="http://schemas.microsoft.com/office/drawing/2014/main" xmlns="" val="3275007052"/>
                  </a:ext>
                </a:extLst>
              </a:tr>
              <a:tr h="681849">
                <a:tc>
                  <a:txBody>
                    <a:bodyPr/>
                    <a:lstStyle/>
                    <a:p>
                      <a:pPr algn="ctr"/>
                      <a:r>
                        <a:rPr lang="el-GR" sz="1800"/>
                        <a:t>Απλή Δομή</a:t>
                      </a:r>
                    </a:p>
                  </a:txBody>
                  <a:tcPr marL="92142" marR="92142" marT="46071" marB="46071"/>
                </a:tc>
                <a:tc>
                  <a:txBody>
                    <a:bodyPr/>
                    <a:lstStyle/>
                    <a:p>
                      <a:pPr algn="ctr"/>
                      <a:r>
                        <a:rPr lang="el-GR" sz="1800" dirty="0" smtClean="0"/>
                        <a:t>Άμεση Επίβλεψη</a:t>
                      </a:r>
                      <a:endParaRPr lang="el-GR" sz="1800" dirty="0"/>
                    </a:p>
                  </a:txBody>
                  <a:tcPr marL="92142" marR="92142" marT="46071" marB="46071"/>
                </a:tc>
                <a:tc>
                  <a:txBody>
                    <a:bodyPr/>
                    <a:lstStyle/>
                    <a:p>
                      <a:pPr algn="ctr"/>
                      <a:r>
                        <a:rPr lang="el-GR" sz="1800"/>
                        <a:t>Στρατηγική Κορυφή</a:t>
                      </a:r>
                    </a:p>
                  </a:txBody>
                  <a:tcPr marL="92142" marR="92142" marT="46071" marB="46071"/>
                </a:tc>
                <a:tc>
                  <a:txBody>
                    <a:bodyPr/>
                    <a:lstStyle/>
                    <a:p>
                      <a:pPr algn="ctr"/>
                      <a:r>
                        <a:rPr lang="el-GR" sz="1800"/>
                        <a:t>Κάθετη &amp; Οριζόντια Συγκέντρωση</a:t>
                      </a:r>
                    </a:p>
                  </a:txBody>
                  <a:tcPr marL="92142" marR="92142" marT="46071" marB="46071"/>
                </a:tc>
                <a:extLst>
                  <a:ext uri="{0D108BD9-81ED-4DB2-BD59-A6C34878D82A}">
                    <a16:rowId xmlns:a16="http://schemas.microsoft.com/office/drawing/2014/main" xmlns="" val="23117516"/>
                  </a:ext>
                </a:extLst>
              </a:tr>
              <a:tr h="681849">
                <a:tc>
                  <a:txBody>
                    <a:bodyPr/>
                    <a:lstStyle/>
                    <a:p>
                      <a:pPr algn="ctr"/>
                      <a:r>
                        <a:rPr lang="el-GR" sz="1800"/>
                        <a:t>Μηχανιστική Γραφειοκρατία</a:t>
                      </a:r>
                    </a:p>
                  </a:txBody>
                  <a:tcPr marL="92142" marR="92142" marT="46071" marB="46071"/>
                </a:tc>
                <a:tc>
                  <a:txBody>
                    <a:bodyPr/>
                    <a:lstStyle/>
                    <a:p>
                      <a:pPr algn="ctr"/>
                      <a:r>
                        <a:rPr lang="el-GR" sz="1800"/>
                        <a:t>Τυποποίηση Εργασιακής Διαδικασίας</a:t>
                      </a:r>
                    </a:p>
                  </a:txBody>
                  <a:tcPr marL="92142" marR="92142" marT="46071" marB="46071"/>
                </a:tc>
                <a:tc>
                  <a:txBody>
                    <a:bodyPr/>
                    <a:lstStyle/>
                    <a:p>
                      <a:pPr algn="ctr"/>
                      <a:r>
                        <a:rPr lang="el-GR" sz="1800"/>
                        <a:t>Τεχνοδομή</a:t>
                      </a:r>
                    </a:p>
                  </a:txBody>
                  <a:tcPr marL="92142" marR="92142" marT="46071" marB="46071"/>
                </a:tc>
                <a:tc>
                  <a:txBody>
                    <a:bodyPr/>
                    <a:lstStyle/>
                    <a:p>
                      <a:pPr algn="ctr"/>
                      <a:r>
                        <a:rPr lang="el-GR" sz="1800"/>
                        <a:t>Περιορισμένη Οριζόντια Αποκέντρωση</a:t>
                      </a:r>
                    </a:p>
                  </a:txBody>
                  <a:tcPr marL="92142" marR="92142" marT="46071" marB="46071"/>
                </a:tc>
                <a:extLst>
                  <a:ext uri="{0D108BD9-81ED-4DB2-BD59-A6C34878D82A}">
                    <a16:rowId xmlns:a16="http://schemas.microsoft.com/office/drawing/2014/main" xmlns="" val="3039738971"/>
                  </a:ext>
                </a:extLst>
              </a:tr>
              <a:tr h="681849">
                <a:tc>
                  <a:txBody>
                    <a:bodyPr/>
                    <a:lstStyle/>
                    <a:p>
                      <a:pPr algn="ctr"/>
                      <a:r>
                        <a:rPr lang="el-GR" sz="1800"/>
                        <a:t>Επαγγελματική Γραφειοκρατία </a:t>
                      </a:r>
                    </a:p>
                  </a:txBody>
                  <a:tcPr marL="92142" marR="92142" marT="46071" marB="46071"/>
                </a:tc>
                <a:tc>
                  <a:txBody>
                    <a:bodyPr/>
                    <a:lstStyle/>
                    <a:p>
                      <a:pPr algn="ctr"/>
                      <a:r>
                        <a:rPr lang="el-GR" sz="1800"/>
                        <a:t>Τυποποίηση Δεξιοτήτων</a:t>
                      </a:r>
                    </a:p>
                  </a:txBody>
                  <a:tcPr marL="92142" marR="92142" marT="46071" marB="46071"/>
                </a:tc>
                <a:tc>
                  <a:txBody>
                    <a:bodyPr/>
                    <a:lstStyle/>
                    <a:p>
                      <a:pPr algn="ctr"/>
                      <a:r>
                        <a:rPr lang="el-GR" sz="1800"/>
                        <a:t>Λειτουργικός Πυρήνας</a:t>
                      </a:r>
                    </a:p>
                  </a:txBody>
                  <a:tcPr marL="92142" marR="92142" marT="46071" marB="46071"/>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l-GR" sz="1800"/>
                        <a:t>Κάθετη &amp; Οριζόντια Αποκέντρωση</a:t>
                      </a:r>
                    </a:p>
                  </a:txBody>
                  <a:tcPr marL="92142" marR="92142" marT="46071" marB="46071"/>
                </a:tc>
                <a:extLst>
                  <a:ext uri="{0D108BD9-81ED-4DB2-BD59-A6C34878D82A}">
                    <a16:rowId xmlns:a16="http://schemas.microsoft.com/office/drawing/2014/main" xmlns="" val="1932874411"/>
                  </a:ext>
                </a:extLst>
              </a:tr>
              <a:tr h="681849">
                <a:tc>
                  <a:txBody>
                    <a:bodyPr/>
                    <a:lstStyle/>
                    <a:p>
                      <a:pPr algn="ctr"/>
                      <a:r>
                        <a:rPr lang="el-GR" sz="1800" dirty="0" err="1" smtClean="0"/>
                        <a:t>Τμηματοποιημένη</a:t>
                      </a:r>
                      <a:r>
                        <a:rPr lang="el-GR" sz="1800" dirty="0" smtClean="0"/>
                        <a:t> </a:t>
                      </a:r>
                      <a:r>
                        <a:rPr lang="el-GR" sz="1800" dirty="0"/>
                        <a:t>Μορφή</a:t>
                      </a:r>
                    </a:p>
                  </a:txBody>
                  <a:tcPr marL="92142" marR="92142" marT="46071" marB="46071"/>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l-GR" sz="1800" dirty="0"/>
                        <a:t>Τυποποίηση </a:t>
                      </a:r>
                      <a:r>
                        <a:rPr lang="el-GR" sz="1800" dirty="0" smtClean="0"/>
                        <a:t>Εκροών</a:t>
                      </a:r>
                      <a:endParaRPr lang="el-GR" sz="1800" dirty="0"/>
                    </a:p>
                  </a:txBody>
                  <a:tcPr marL="92142" marR="92142" marT="46071" marB="46071"/>
                </a:tc>
                <a:tc>
                  <a:txBody>
                    <a:bodyPr/>
                    <a:lstStyle/>
                    <a:p>
                      <a:pPr algn="ctr"/>
                      <a:r>
                        <a:rPr lang="el-GR" sz="1800"/>
                        <a:t>Μεσαία Γραμμή</a:t>
                      </a:r>
                    </a:p>
                  </a:txBody>
                  <a:tcPr marL="92142" marR="92142" marT="46071" marB="46071"/>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l-GR" sz="1800"/>
                        <a:t>Περιορισμένη Κάθετη Αποκέντρωση</a:t>
                      </a:r>
                    </a:p>
                  </a:txBody>
                  <a:tcPr marL="92142" marR="92142" marT="46071" marB="46071"/>
                </a:tc>
                <a:extLst>
                  <a:ext uri="{0D108BD9-81ED-4DB2-BD59-A6C34878D82A}">
                    <a16:rowId xmlns:a16="http://schemas.microsoft.com/office/drawing/2014/main" xmlns="" val="580651849"/>
                  </a:ext>
                </a:extLst>
              </a:tr>
              <a:tr h="681849">
                <a:tc>
                  <a:txBody>
                    <a:bodyPr/>
                    <a:lstStyle/>
                    <a:p>
                      <a:pPr algn="ctr"/>
                      <a:r>
                        <a:rPr lang="el-GR" sz="1800" kern="1200" spc="-100"/>
                        <a:t>Συγκυριακή Δομή </a:t>
                      </a:r>
                      <a:endParaRPr lang="el-GR" sz="1800"/>
                    </a:p>
                  </a:txBody>
                  <a:tcPr marL="92142" marR="92142" marT="46071" marB="46071"/>
                </a:tc>
                <a:tc>
                  <a:txBody>
                    <a:bodyPr/>
                    <a:lstStyle/>
                    <a:p>
                      <a:pPr algn="ctr"/>
                      <a:r>
                        <a:rPr lang="el-GR" sz="1800" dirty="0"/>
                        <a:t>Αμοιβαία </a:t>
                      </a:r>
                      <a:r>
                        <a:rPr lang="el-GR" sz="1800" dirty="0" smtClean="0"/>
                        <a:t>Ρύθμιση</a:t>
                      </a:r>
                      <a:endParaRPr lang="el-GR" sz="1800" dirty="0"/>
                    </a:p>
                  </a:txBody>
                  <a:tcPr marL="92142" marR="92142" marT="46071" marB="46071"/>
                </a:tc>
                <a:tc>
                  <a:txBody>
                    <a:bodyPr/>
                    <a:lstStyle/>
                    <a:p>
                      <a:pPr algn="ctr"/>
                      <a:r>
                        <a:rPr lang="el-GR" sz="1800" dirty="0"/>
                        <a:t>-</a:t>
                      </a:r>
                    </a:p>
                  </a:txBody>
                  <a:tcPr marL="92142" marR="92142" marT="46071" marB="46071"/>
                </a:tc>
                <a:tc>
                  <a:txBody>
                    <a:bodyPr/>
                    <a:lstStyle/>
                    <a:p>
                      <a:pPr algn="ctr"/>
                      <a:r>
                        <a:rPr lang="el-GR" sz="1800" dirty="0"/>
                        <a:t>Επιλεγμένη Αποκέντρωση</a:t>
                      </a:r>
                    </a:p>
                  </a:txBody>
                  <a:tcPr marL="92142" marR="92142" marT="46071" marB="46071"/>
                </a:tc>
                <a:extLst>
                  <a:ext uri="{0D108BD9-81ED-4DB2-BD59-A6C34878D82A}">
                    <a16:rowId xmlns:a16="http://schemas.microsoft.com/office/drawing/2014/main" xmlns="" val="800975453"/>
                  </a:ext>
                </a:extLst>
              </a:tr>
            </a:tbl>
          </a:graphicData>
        </a:graphic>
      </p:graphicFrame>
      <p:sp>
        <p:nvSpPr>
          <p:cNvPr id="11" name="Ορθογώνιο 10">
            <a:extLst>
              <a:ext uri="{FF2B5EF4-FFF2-40B4-BE49-F238E27FC236}">
                <a16:creationId xmlns:a16="http://schemas.microsoft.com/office/drawing/2014/main" xmlns="" id="{A91C4FAA-9504-40AE-8B61-939CE870F7B3}"/>
              </a:ext>
            </a:extLst>
          </p:cNvPr>
          <p:cNvSpPr/>
          <p:nvPr/>
        </p:nvSpPr>
        <p:spPr>
          <a:xfrm>
            <a:off x="2032000" y="599051"/>
            <a:ext cx="8127999" cy="461665"/>
          </a:xfrm>
          <a:prstGeom prst="rect">
            <a:avLst/>
          </a:prstGeom>
        </p:spPr>
        <p:txBody>
          <a:bodyPr wrap="square">
            <a:spAutoFit/>
          </a:bodyPr>
          <a:lstStyle/>
          <a:p>
            <a:pPr algn="ctr"/>
            <a:r>
              <a:rPr lang="el-GR" sz="2400" b="1" spc="-100" dirty="0">
                <a:solidFill>
                  <a:schemeClr val="tx1">
                    <a:lumMod val="75000"/>
                    <a:lumOff val="25000"/>
                  </a:schemeClr>
                </a:solidFill>
                <a:latin typeface="+mj-lt"/>
                <a:ea typeface="+mj-ea"/>
                <a:cs typeface="+mj-cs"/>
              </a:rPr>
              <a:t>Σύνοψη των βασικών μορφών της οργανωτικής δομής</a:t>
            </a:r>
          </a:p>
        </p:txBody>
      </p:sp>
    </p:spTree>
    <p:extLst>
      <p:ext uri="{BB962C8B-B14F-4D97-AF65-F5344CB8AC3E}">
        <p14:creationId xmlns:p14="http://schemas.microsoft.com/office/powerpoint/2010/main" xmlns="" val="92466924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Ομάδα 72" descr="Θέση εικόνας"/>
          <p:cNvGrpSpPr/>
          <p:nvPr/>
        </p:nvGrpSpPr>
        <p:grpSpPr>
          <a:xfrm>
            <a:off x="323999" y="323998"/>
            <a:ext cx="4320000" cy="6120000"/>
            <a:chOff x="180000" y="180000"/>
            <a:chExt cx="4330700" cy="6292683"/>
          </a:xfrm>
        </p:grpSpPr>
        <p:sp>
          <p:nvSpPr>
            <p:cNvPr id="74" name="Ορθογώνιο 6"/>
            <p:cNvSpPr/>
            <p:nvPr/>
          </p:nvSpPr>
          <p:spPr>
            <a:xfrm>
              <a:off x="180000" y="6290249"/>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75" name="Ορθογώνιο 6"/>
            <p:cNvSpPr/>
            <p:nvPr/>
          </p:nvSpPr>
          <p:spPr>
            <a:xfrm flipV="1">
              <a:off x="180000" y="180000"/>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grpSp>
      <p:sp>
        <p:nvSpPr>
          <p:cNvPr id="22" name="Τίτλος 1"/>
          <p:cNvSpPr>
            <a:spLocks noGrp="1"/>
          </p:cNvSpPr>
          <p:nvPr>
            <p:ph type="title"/>
          </p:nvPr>
        </p:nvSpPr>
        <p:spPr>
          <a:xfrm>
            <a:off x="5056461" y="412510"/>
            <a:ext cx="7024335" cy="432000"/>
          </a:xfrm>
        </p:spPr>
        <p:txBody>
          <a:bodyPr rtlCol="0"/>
          <a:lstStyle/>
          <a:p>
            <a:pPr algn="ctr"/>
            <a:r>
              <a:rPr lang="el-GR" sz="2400" b="1" dirty="0">
                <a:solidFill>
                  <a:schemeClr val="tx1">
                    <a:lumMod val="85000"/>
                    <a:lumOff val="15000"/>
                  </a:schemeClr>
                </a:solidFill>
              </a:rPr>
              <a:t/>
            </a:r>
            <a:br>
              <a:rPr lang="el-GR" sz="2400" b="1" dirty="0">
                <a:solidFill>
                  <a:schemeClr val="tx1">
                    <a:lumMod val="85000"/>
                    <a:lumOff val="15000"/>
                  </a:schemeClr>
                </a:solidFill>
              </a:rPr>
            </a:br>
            <a:r>
              <a:rPr lang="el-GR" sz="2400" b="1" dirty="0">
                <a:solidFill>
                  <a:schemeClr val="tx1">
                    <a:lumMod val="85000"/>
                    <a:lumOff val="15000"/>
                  </a:schemeClr>
                </a:solidFill>
              </a:rPr>
              <a:t>Η τυπολογία των οργανωτικών μορφών</a:t>
            </a:r>
            <a:r>
              <a:rPr lang="el-GR" sz="2400" dirty="0">
                <a:solidFill>
                  <a:schemeClr val="tx1">
                    <a:lumMod val="85000"/>
                    <a:lumOff val="15000"/>
                  </a:schemeClr>
                </a:solidFill>
              </a:rPr>
              <a:t/>
            </a:r>
            <a:br>
              <a:rPr lang="el-GR" sz="2400" dirty="0">
                <a:solidFill>
                  <a:schemeClr val="tx1">
                    <a:lumMod val="85000"/>
                    <a:lumOff val="15000"/>
                  </a:schemeClr>
                </a:solidFill>
              </a:rPr>
            </a:br>
            <a:r>
              <a:rPr lang="el-GR" sz="2400" b="1" dirty="0">
                <a:solidFill>
                  <a:schemeClr val="tx1">
                    <a:lumMod val="85000"/>
                    <a:lumOff val="15000"/>
                  </a:schemeClr>
                </a:solidFill>
              </a:rPr>
              <a:t/>
            </a:r>
            <a:br>
              <a:rPr lang="el-GR" sz="2400" b="1" dirty="0">
                <a:solidFill>
                  <a:schemeClr val="tx1">
                    <a:lumMod val="85000"/>
                    <a:lumOff val="15000"/>
                  </a:schemeClr>
                </a:solidFill>
              </a:rPr>
            </a:br>
            <a:endParaRPr lang="el-GR" sz="2400" b="1" dirty="0">
              <a:solidFill>
                <a:schemeClr val="tx1">
                  <a:lumMod val="85000"/>
                  <a:lumOff val="15000"/>
                </a:schemeClr>
              </a:solidFill>
            </a:endParaRPr>
          </a:p>
        </p:txBody>
      </p:sp>
      <p:sp>
        <p:nvSpPr>
          <p:cNvPr id="4" name="Θέση υποσέλιδου 3"/>
          <p:cNvSpPr>
            <a:spLocks noGrp="1"/>
          </p:cNvSpPr>
          <p:nvPr>
            <p:ph type="ftr" sz="quarter" idx="10"/>
          </p:nvPr>
        </p:nvSpPr>
        <p:spPr/>
        <p:txBody>
          <a:bodyPr rtlCol="0"/>
          <a:lstStyle/>
          <a:p>
            <a:pPr rtl="0"/>
            <a:r>
              <a:rPr lang="el-GR" dirty="0"/>
              <a:t>Προσθέστε υποσέλιδο</a:t>
            </a:r>
          </a:p>
        </p:txBody>
      </p:sp>
      <p:sp>
        <p:nvSpPr>
          <p:cNvPr id="5" name="Θέση αριθμού διαφάνειας 4"/>
          <p:cNvSpPr>
            <a:spLocks noGrp="1"/>
          </p:cNvSpPr>
          <p:nvPr>
            <p:ph type="sldNum" sz="quarter" idx="11"/>
          </p:nvPr>
        </p:nvSpPr>
        <p:spPr/>
        <p:txBody>
          <a:bodyPr rtlCol="0"/>
          <a:lstStyle/>
          <a:p>
            <a:pPr rtl="0"/>
            <a:fld id="{19B51A1E-902D-48AF-9020-955120F399B6}" type="slidenum">
              <a:rPr lang="el-GR" smtClean="0"/>
              <a:pPr rtl="0"/>
              <a:t>62</a:t>
            </a:fld>
            <a:endParaRPr lang="el-GR" dirty="0"/>
          </a:p>
        </p:txBody>
      </p:sp>
      <p:sp>
        <p:nvSpPr>
          <p:cNvPr id="34" name="Θέση κειμένου 8"/>
          <p:cNvSpPr>
            <a:spLocks noGrp="1"/>
          </p:cNvSpPr>
          <p:nvPr>
            <p:ph type="body" sz="quarter" idx="32"/>
          </p:nvPr>
        </p:nvSpPr>
        <p:spPr>
          <a:xfrm>
            <a:off x="9755427" y="4037761"/>
            <a:ext cx="1979930" cy="587342"/>
          </a:xfrm>
        </p:spPr>
        <p:txBody>
          <a:bodyPr vert="horz" lIns="0" tIns="0" rIns="0" bIns="0" rtlCol="0">
            <a:noAutofit/>
          </a:bodyPr>
          <a:lstStyle/>
          <a:p>
            <a:pPr algn="ctr"/>
            <a:r>
              <a:rPr lang="en-US" b="1" dirty="0"/>
              <a:t>T</a:t>
            </a:r>
            <a:r>
              <a:rPr lang="el-GR" b="1" dirty="0"/>
              <a:t>ην αγορά</a:t>
            </a:r>
          </a:p>
        </p:txBody>
      </p:sp>
      <p:sp>
        <p:nvSpPr>
          <p:cNvPr id="38" name="TextBox 37"/>
          <p:cNvSpPr txBox="1"/>
          <p:nvPr/>
        </p:nvSpPr>
        <p:spPr>
          <a:xfrm>
            <a:off x="9792000"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25" name="Θέση κειμένου 4"/>
          <p:cNvSpPr txBox="1"/>
          <p:nvPr/>
        </p:nvSpPr>
        <p:spPr>
          <a:xfrm>
            <a:off x="5196453" y="3971432"/>
            <a:ext cx="1980000" cy="360000"/>
          </a:xfrm>
          <a:prstGeom prst="rect">
            <a:avLst/>
          </a:prstGeom>
        </p:spPr>
        <p:txBody>
          <a:bodyPr vert="horz" lIns="0" tIns="0" rIns="0" bIns="0" rtlCol="0">
            <a:noAutofit/>
          </a:bodyPr>
          <a:lstStyle>
            <a:lvl1pPr indent="0" algn="ctr">
              <a:lnSpc>
                <a:spcPct val="90000"/>
              </a:lnSpc>
              <a:spcBef>
                <a:spcPts val="1000"/>
              </a:spcBef>
              <a:buClr>
                <a:schemeClr val="accent1"/>
              </a:buClr>
              <a:buFont typeface="Calibri" panose="020F0502020204030204" pitchFamily="34" charset="0"/>
              <a:buNone/>
              <a:defRPr b="1">
                <a:solidFill>
                  <a:schemeClr val="tx1">
                    <a:lumMod val="75000"/>
                    <a:lumOff val="25000"/>
                  </a:schemeClr>
                </a:solidFill>
              </a:defRPr>
            </a:lvl1pPr>
            <a:lvl2pPr marL="266700" indent="0">
              <a:lnSpc>
                <a:spcPct val="90000"/>
              </a:lnSpc>
              <a:spcBef>
                <a:spcPts val="500"/>
              </a:spcBef>
              <a:buClr>
                <a:schemeClr val="accent1"/>
              </a:buClr>
              <a:buFont typeface="Arial" panose="020B0604020202020204" pitchFamily="34" charset="0"/>
              <a:buNone/>
              <a:defRPr sz="1600">
                <a:solidFill>
                  <a:schemeClr val="tx1">
                    <a:lumMod val="75000"/>
                    <a:lumOff val="25000"/>
                  </a:schemeClr>
                </a:solidFill>
              </a:defRPr>
            </a:lvl2pPr>
            <a:lvl3pPr marL="542925" indent="0">
              <a:lnSpc>
                <a:spcPct val="90000"/>
              </a:lnSpc>
              <a:spcBef>
                <a:spcPts val="500"/>
              </a:spcBef>
              <a:buClr>
                <a:schemeClr val="accent1"/>
              </a:buClr>
              <a:buFont typeface="Wingdings" panose="05000000000000000000" pitchFamily="2" charset="2"/>
              <a:buNone/>
              <a:defRPr sz="1400">
                <a:solidFill>
                  <a:schemeClr val="tx1">
                    <a:lumMod val="75000"/>
                    <a:lumOff val="25000"/>
                  </a:schemeClr>
                </a:solidFill>
              </a:defRPr>
            </a:lvl3pPr>
            <a:lvl4pPr marL="809625" indent="0">
              <a:lnSpc>
                <a:spcPct val="90000"/>
              </a:lnSpc>
              <a:spcBef>
                <a:spcPts val="500"/>
              </a:spcBef>
              <a:buClr>
                <a:schemeClr val="accent1"/>
              </a:buClr>
              <a:buFont typeface="Wingdings" panose="05000000000000000000" pitchFamily="2" charset="2"/>
              <a:buNone/>
              <a:defRPr sz="1400">
                <a:solidFill>
                  <a:schemeClr val="tx1">
                    <a:lumMod val="75000"/>
                    <a:lumOff val="25000"/>
                  </a:schemeClr>
                </a:solidFill>
              </a:defRPr>
            </a:lvl4pPr>
            <a:lvl5pPr marL="1076325" indent="0">
              <a:lnSpc>
                <a:spcPct val="90000"/>
              </a:lnSpc>
              <a:spcBef>
                <a:spcPts val="500"/>
              </a:spcBef>
              <a:buClr>
                <a:schemeClr val="accent1"/>
              </a:buClr>
              <a:buFont typeface="Wingdings" panose="05000000000000000000" pitchFamily="2" charset="2"/>
              <a:buNone/>
              <a:defRPr sz="1400">
                <a:solidFill>
                  <a:schemeClr val="tx1">
                    <a:lumMod val="75000"/>
                    <a:lumOff val="25000"/>
                  </a:schemeClr>
                </a:solidFill>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dirty="0"/>
              <a:t>T</a:t>
            </a:r>
            <a:r>
              <a:rPr lang="el-GR" dirty="0"/>
              <a:t>ην τεχνολογία</a:t>
            </a:r>
          </a:p>
        </p:txBody>
      </p:sp>
      <p:sp>
        <p:nvSpPr>
          <p:cNvPr id="30" name="Θέση κειμένου 6"/>
          <p:cNvSpPr txBox="1"/>
          <p:nvPr/>
        </p:nvSpPr>
        <p:spPr>
          <a:xfrm>
            <a:off x="7449308" y="3971432"/>
            <a:ext cx="1980000" cy="360000"/>
          </a:xfrm>
          <a:prstGeom prst="rect">
            <a:avLst/>
          </a:prstGeom>
        </p:spPr>
        <p:txBody>
          <a:bodyPr vert="horz" lIns="0" tIns="0" rIns="0" bIns="0" rtlCol="0">
            <a:noAutofit/>
          </a:bodyPr>
          <a:lstStyle>
            <a:defPPr rtl="0">
              <a:defRPr lang="en-US"/>
            </a:defPPr>
            <a:lvl1pPr indent="0" algn="ctr">
              <a:lnSpc>
                <a:spcPct val="90000"/>
              </a:lnSpc>
              <a:spcBef>
                <a:spcPts val="1000"/>
              </a:spcBef>
              <a:buClr>
                <a:schemeClr val="accent1"/>
              </a:buClr>
              <a:buFont typeface="Calibri" panose="020F0502020204030204" pitchFamily="34" charset="0"/>
              <a:buNone/>
              <a:defRPr b="1">
                <a:solidFill>
                  <a:schemeClr val="tx1">
                    <a:lumMod val="75000"/>
                    <a:lumOff val="25000"/>
                  </a:schemeClr>
                </a:solidFill>
              </a:defRPr>
            </a:lvl1pPr>
            <a:lvl2pPr marL="266700" indent="0">
              <a:lnSpc>
                <a:spcPct val="90000"/>
              </a:lnSpc>
              <a:spcBef>
                <a:spcPts val="500"/>
              </a:spcBef>
              <a:buClr>
                <a:schemeClr val="accent1"/>
              </a:buClr>
              <a:buFont typeface="Arial" panose="020B0604020202020204" pitchFamily="34" charset="0"/>
              <a:buNone/>
              <a:defRPr sz="1600">
                <a:solidFill>
                  <a:schemeClr val="tx1">
                    <a:lumMod val="75000"/>
                    <a:lumOff val="25000"/>
                  </a:schemeClr>
                </a:solidFill>
              </a:defRPr>
            </a:lvl2pPr>
            <a:lvl3pPr marL="542925" indent="0">
              <a:lnSpc>
                <a:spcPct val="90000"/>
              </a:lnSpc>
              <a:spcBef>
                <a:spcPts val="500"/>
              </a:spcBef>
              <a:buClr>
                <a:schemeClr val="accent1"/>
              </a:buClr>
              <a:buFont typeface="Wingdings" panose="05000000000000000000" pitchFamily="2" charset="2"/>
              <a:buNone/>
              <a:defRPr sz="1400">
                <a:solidFill>
                  <a:schemeClr val="tx1">
                    <a:lumMod val="75000"/>
                    <a:lumOff val="25000"/>
                  </a:schemeClr>
                </a:solidFill>
              </a:defRPr>
            </a:lvl3pPr>
            <a:lvl4pPr marL="809625" indent="0">
              <a:lnSpc>
                <a:spcPct val="90000"/>
              </a:lnSpc>
              <a:spcBef>
                <a:spcPts val="500"/>
              </a:spcBef>
              <a:buClr>
                <a:schemeClr val="accent1"/>
              </a:buClr>
              <a:buFont typeface="Wingdings" panose="05000000000000000000" pitchFamily="2" charset="2"/>
              <a:buNone/>
              <a:defRPr sz="1400">
                <a:solidFill>
                  <a:schemeClr val="tx1">
                    <a:lumMod val="75000"/>
                    <a:lumOff val="25000"/>
                  </a:schemeClr>
                </a:solidFill>
              </a:defRPr>
            </a:lvl4pPr>
            <a:lvl5pPr marL="1076325" indent="0">
              <a:lnSpc>
                <a:spcPct val="90000"/>
              </a:lnSpc>
              <a:spcBef>
                <a:spcPts val="500"/>
              </a:spcBef>
              <a:buClr>
                <a:schemeClr val="accent1"/>
              </a:buClr>
              <a:buFont typeface="Wingdings" panose="05000000000000000000" pitchFamily="2" charset="2"/>
              <a:buNone/>
              <a:defRPr sz="1400">
                <a:solidFill>
                  <a:schemeClr val="tx1">
                    <a:lumMod val="75000"/>
                    <a:lumOff val="25000"/>
                  </a:schemeClr>
                </a:solidFill>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dirty="0"/>
              <a:t>T</a:t>
            </a:r>
            <a:r>
              <a:rPr lang="el-GR" dirty="0"/>
              <a:t>ο μέγεθος</a:t>
            </a:r>
          </a:p>
        </p:txBody>
      </p:sp>
      <p:sp>
        <p:nvSpPr>
          <p:cNvPr id="2" name="Ορθογώνιο 1"/>
          <p:cNvSpPr/>
          <p:nvPr/>
        </p:nvSpPr>
        <p:spPr>
          <a:xfrm>
            <a:off x="5334951" y="919478"/>
            <a:ext cx="6343111" cy="1323439"/>
          </a:xfrm>
          <a:prstGeom prst="rect">
            <a:avLst/>
          </a:prstGeom>
        </p:spPr>
        <p:txBody>
          <a:bodyPr wrap="square">
            <a:spAutoFit/>
          </a:bodyPr>
          <a:lstStyle/>
          <a:p>
            <a:pPr algn="ctr"/>
            <a:r>
              <a:rPr lang="el-GR" sz="1600" dirty="0"/>
              <a:t>Η τυπολογία των οργανωτικών μορφών που ανέπτυξε ο </a:t>
            </a:r>
            <a:r>
              <a:rPr lang="el-GR" sz="1600" dirty="0" err="1"/>
              <a:t>Henry</a:t>
            </a:r>
            <a:r>
              <a:rPr lang="el-GR" sz="1600" dirty="0"/>
              <a:t> </a:t>
            </a:r>
            <a:r>
              <a:rPr lang="el-GR" sz="1600" dirty="0" err="1"/>
              <a:t>Mintzberg</a:t>
            </a:r>
            <a:r>
              <a:rPr lang="el-GR" sz="1600" dirty="0"/>
              <a:t> είχε </a:t>
            </a:r>
            <a:r>
              <a:rPr lang="el-GR" sz="1600" b="1" dirty="0"/>
              <a:t>καθοριστική συμβολή </a:t>
            </a:r>
            <a:r>
              <a:rPr lang="el-GR" sz="1600" dirty="0"/>
              <a:t>στην </a:t>
            </a:r>
            <a:r>
              <a:rPr lang="el-GR" sz="1600" b="1" dirty="0"/>
              <a:t>κατανόηση</a:t>
            </a:r>
            <a:r>
              <a:rPr lang="el-GR" sz="1600" dirty="0"/>
              <a:t> των </a:t>
            </a:r>
            <a:r>
              <a:rPr lang="el-GR" sz="1600" b="1" dirty="0"/>
              <a:t>παραγόντων</a:t>
            </a:r>
            <a:r>
              <a:rPr lang="el-GR" sz="1600" dirty="0"/>
              <a:t> που </a:t>
            </a:r>
            <a:r>
              <a:rPr lang="el-GR" sz="1600" b="1" dirty="0"/>
              <a:t>εξασφαλίζουν</a:t>
            </a:r>
            <a:r>
              <a:rPr lang="el-GR" sz="1600" dirty="0"/>
              <a:t> την </a:t>
            </a:r>
            <a:r>
              <a:rPr lang="el-GR" sz="1600" b="1" dirty="0"/>
              <a:t>ολοκλήρωση μιας οργάνωσης </a:t>
            </a:r>
            <a:r>
              <a:rPr lang="el-GR" sz="1600" dirty="0"/>
              <a:t>και τον συντονισμό της, καθώς δεν την θεώρησε ως μια συνάθροιση ατόμων, οι σχέσεις των οποίων προσδιορίζονται εξωγενώς από:</a:t>
            </a:r>
          </a:p>
        </p:txBody>
      </p:sp>
      <p:sp>
        <p:nvSpPr>
          <p:cNvPr id="33" name="Ορθογώνιο 6">
            <a:extLst>
              <a:ext uri="{FF2B5EF4-FFF2-40B4-BE49-F238E27FC236}">
                <a16:creationId xmlns:a16="http://schemas.microsoft.com/office/drawing/2014/main" xmlns="" id="{2048D76A-5F51-4AEA-ACF6-7BF581B6C9B4}"/>
              </a:ext>
            </a:extLst>
          </p:cNvPr>
          <p:cNvSpPr/>
          <p:nvPr/>
        </p:nvSpPr>
        <p:spPr>
          <a:xfrm flipV="1">
            <a:off x="347282" y="323997"/>
            <a:ext cx="4359347" cy="161205"/>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35" name="Ορθογώνιο 6">
            <a:extLst>
              <a:ext uri="{FF2B5EF4-FFF2-40B4-BE49-F238E27FC236}">
                <a16:creationId xmlns:a16="http://schemas.microsoft.com/office/drawing/2014/main" xmlns="" id="{86E28BA1-E208-4130-845B-5E654B3B0752}"/>
              </a:ext>
            </a:extLst>
          </p:cNvPr>
          <p:cNvSpPr/>
          <p:nvPr/>
        </p:nvSpPr>
        <p:spPr>
          <a:xfrm>
            <a:off x="381145" y="6280703"/>
            <a:ext cx="4320000" cy="161205"/>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11" name="Ορθογώνιο 10">
            <a:extLst>
              <a:ext uri="{FF2B5EF4-FFF2-40B4-BE49-F238E27FC236}">
                <a16:creationId xmlns:a16="http://schemas.microsoft.com/office/drawing/2014/main" xmlns="" id="{82EFB4EC-E3E1-44E9-9845-E70B15131F92}"/>
              </a:ext>
            </a:extLst>
          </p:cNvPr>
          <p:cNvSpPr/>
          <p:nvPr/>
        </p:nvSpPr>
        <p:spPr>
          <a:xfrm>
            <a:off x="5334951" y="4954231"/>
            <a:ext cx="6343111" cy="1323439"/>
          </a:xfrm>
          <a:prstGeom prst="rect">
            <a:avLst/>
          </a:prstGeom>
        </p:spPr>
        <p:txBody>
          <a:bodyPr wrap="square">
            <a:spAutoFit/>
          </a:bodyPr>
          <a:lstStyle/>
          <a:p>
            <a:pPr algn="ctr"/>
            <a:r>
              <a:rPr lang="el-GR" sz="1600" dirty="0" smtClean="0"/>
              <a:t>Αλλά </a:t>
            </a:r>
            <a:r>
              <a:rPr lang="el-GR" sz="1600" dirty="0"/>
              <a:t>την προσέγγισε ως ένα </a:t>
            </a:r>
            <a:r>
              <a:rPr lang="el-GR" sz="1600" b="1" dirty="0"/>
              <a:t>δομημένο σύνολο συμμετεχόντων</a:t>
            </a:r>
            <a:r>
              <a:rPr lang="el-GR" sz="1600" dirty="0"/>
              <a:t>, που αποτελείται από συνεκτικά υποσύνολα - ετερογενή μεταξύ τους - τα οποία δρουν, συνεργάζονται και συγκρούονται, είτε μεμονωμένα είτε σε συνασπισμούς, στο πλαίσιο της οργάνωσης που παρομοιάζεται με πολιτική αρένα</a:t>
            </a:r>
          </a:p>
        </p:txBody>
      </p:sp>
      <p:pic>
        <p:nvPicPr>
          <p:cNvPr id="14" name="Γραφικό 13" descr="Τσάντα αγορών">
            <a:extLst>
              <a:ext uri="{FF2B5EF4-FFF2-40B4-BE49-F238E27FC236}">
                <a16:creationId xmlns:a16="http://schemas.microsoft.com/office/drawing/2014/main" xmlns="" id="{5F9870E4-8F41-42F9-B63D-27F7380E036B}"/>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10325416" y="2796693"/>
            <a:ext cx="914400" cy="914400"/>
          </a:xfrm>
          <a:prstGeom prst="rect">
            <a:avLst/>
          </a:prstGeom>
        </p:spPr>
      </p:pic>
      <p:pic>
        <p:nvPicPr>
          <p:cNvPr id="16" name="Γραφικό 15" descr="Οπτικός δίσκος">
            <a:extLst>
              <a:ext uri="{FF2B5EF4-FFF2-40B4-BE49-F238E27FC236}">
                <a16:creationId xmlns:a16="http://schemas.microsoft.com/office/drawing/2014/main" xmlns="" id="{50E802C8-72B6-4E65-B246-C8083AFAC82D}"/>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7982108" y="2829119"/>
            <a:ext cx="914400" cy="914400"/>
          </a:xfrm>
          <a:prstGeom prst="rect">
            <a:avLst/>
          </a:prstGeom>
        </p:spPr>
      </p:pic>
      <p:pic>
        <p:nvPicPr>
          <p:cNvPr id="18" name="Γραφικό 17" descr="Οθόνη">
            <a:extLst>
              <a:ext uri="{FF2B5EF4-FFF2-40B4-BE49-F238E27FC236}">
                <a16:creationId xmlns:a16="http://schemas.microsoft.com/office/drawing/2014/main" xmlns="" id="{C1B06D6D-B917-47B2-AF2F-AC5E041883F1}"/>
              </a:ext>
            </a:extLst>
          </p:cNvPr>
          <p:cNvPicPr>
            <a:picLocks noChangeAspect="1"/>
          </p:cNvPicPr>
          <p:nvPr/>
        </p:nvPicPr>
        <p:blipFill>
          <a:blip r:embed="rId7">
            <a:extLst>
              <a:ext uri="{96DAC541-7B7A-43D3-8B79-37D633B846F1}">
                <asvg:svgBlip xmlns:asvg="http://schemas.microsoft.com/office/drawing/2016/SVG/main" xmlns="" r:embed="rId8"/>
              </a:ext>
            </a:extLst>
          </a:blip>
          <a:stretch>
            <a:fillRect/>
          </a:stretch>
        </p:blipFill>
        <p:spPr>
          <a:xfrm>
            <a:off x="5638800" y="2830349"/>
            <a:ext cx="914400" cy="914400"/>
          </a:xfrm>
          <a:prstGeom prst="rect">
            <a:avLst/>
          </a:prstGeom>
        </p:spPr>
      </p:pic>
      <p:pic>
        <p:nvPicPr>
          <p:cNvPr id="31" name="Picture 2" descr="http://www.375parkavenue.com/sites/375park.com/files/styles/gallery_history/public/gallery/1950_0.jpg?itok=YwbktUSV">
            <a:extLst>
              <a:ext uri="{FF2B5EF4-FFF2-40B4-BE49-F238E27FC236}">
                <a16:creationId xmlns:a16="http://schemas.microsoft.com/office/drawing/2014/main" xmlns="" id="{7FEC50DF-4F08-4A81-BB03-D68FF27FCA79}"/>
              </a:ext>
            </a:extLst>
          </p:cNvPr>
          <p:cNvPicPr>
            <a:picLocks noChangeAspect="1" noChangeArrowheads="1"/>
          </p:cNvPicPr>
          <p:nvPr/>
        </p:nvPicPr>
        <p:blipFill>
          <a:blip r:embed="rId9">
            <a:extLst>
              <a:ext uri="{28A0092B-C50C-407E-A947-70E740481C1C}">
                <a14:useLocalDpi xmlns:a14="http://schemas.microsoft.com/office/drawing/2010/main" xmlns="" val="0"/>
              </a:ext>
            </a:extLst>
          </a:blip>
          <a:srcRect/>
          <a:stretch>
            <a:fillRect/>
          </a:stretch>
        </p:blipFill>
        <p:spPr bwMode="auto">
          <a:xfrm>
            <a:off x="178264" y="190415"/>
            <a:ext cx="4465736" cy="6477169"/>
          </a:xfrm>
          <a:prstGeom prst="rect">
            <a:avLst/>
          </a:prstGeom>
          <a:noFill/>
          <a:extLst>
            <a:ext uri="{909E8E84-426E-40DD-AFC4-6F175D3DCCD1}">
              <a14:hiddenFill xmlns:a14="http://schemas.microsoft.com/office/drawing/2010/main" xmlns="">
                <a:solidFill>
                  <a:srgbClr val="FFFFFF"/>
                </a:solidFill>
              </a14:hiddenFill>
            </a:ext>
          </a:extLst>
        </p:spPr>
      </p:pic>
      <p:grpSp>
        <p:nvGrpSpPr>
          <p:cNvPr id="32" name="Ομάδα 31" descr="Θέση εικόνας">
            <a:extLst>
              <a:ext uri="{FF2B5EF4-FFF2-40B4-BE49-F238E27FC236}">
                <a16:creationId xmlns:a16="http://schemas.microsoft.com/office/drawing/2014/main" xmlns="" id="{46CFECDC-4229-4BD6-8BE6-D535C3B4775D}"/>
              </a:ext>
            </a:extLst>
          </p:cNvPr>
          <p:cNvGrpSpPr/>
          <p:nvPr/>
        </p:nvGrpSpPr>
        <p:grpSpPr>
          <a:xfrm>
            <a:off x="334948" y="369000"/>
            <a:ext cx="4122217" cy="6120000"/>
            <a:chOff x="180000" y="180000"/>
            <a:chExt cx="4330700" cy="6292683"/>
          </a:xfrm>
        </p:grpSpPr>
        <p:sp>
          <p:nvSpPr>
            <p:cNvPr id="36" name="Ορθογώνιο 6">
              <a:extLst>
                <a:ext uri="{FF2B5EF4-FFF2-40B4-BE49-F238E27FC236}">
                  <a16:creationId xmlns:a16="http://schemas.microsoft.com/office/drawing/2014/main" xmlns="" id="{8A47C92A-8D8F-41B5-847F-F397A624BB9E}"/>
                </a:ext>
              </a:extLst>
            </p:cNvPr>
            <p:cNvSpPr/>
            <p:nvPr/>
          </p:nvSpPr>
          <p:spPr>
            <a:xfrm>
              <a:off x="180000" y="6290249"/>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37" name="Ορθογώνιο 6">
              <a:extLst>
                <a:ext uri="{FF2B5EF4-FFF2-40B4-BE49-F238E27FC236}">
                  <a16:creationId xmlns:a16="http://schemas.microsoft.com/office/drawing/2014/main" xmlns="" id="{D4E8C249-7B01-406A-AA90-0F22CC3F53E7}"/>
                </a:ext>
              </a:extLst>
            </p:cNvPr>
            <p:cNvSpPr/>
            <p:nvPr/>
          </p:nvSpPr>
          <p:spPr>
            <a:xfrm flipV="1">
              <a:off x="180000" y="180000"/>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grpSp>
    </p:spTree>
    <p:extLst>
      <p:ext uri="{BB962C8B-B14F-4D97-AF65-F5344CB8AC3E}">
        <p14:creationId xmlns:p14="http://schemas.microsoft.com/office/powerpoint/2010/main" xmlns="" val="349063645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Θέση υποσέλιδου 2"/>
          <p:cNvSpPr>
            <a:spLocks noGrp="1"/>
          </p:cNvSpPr>
          <p:nvPr>
            <p:ph type="ftr" sz="quarter" idx="10"/>
          </p:nvPr>
        </p:nvSpPr>
        <p:spPr/>
        <p:txBody>
          <a:bodyPr rtlCol="0"/>
          <a:lstStyle/>
          <a:p>
            <a:pPr rtl="0"/>
            <a:r>
              <a:rPr lang="el-GR" dirty="0"/>
              <a:t>Προσθέστε υποσέλιδο</a:t>
            </a:r>
          </a:p>
        </p:txBody>
      </p:sp>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63</a:t>
            </a:fld>
            <a:endParaRPr lang="el-GR" dirty="0"/>
          </a:p>
        </p:txBody>
      </p:sp>
      <p:sp>
        <p:nvSpPr>
          <p:cNvPr id="14" name="Θέση κειμένου 13"/>
          <p:cNvSpPr>
            <a:spLocks noGrp="1"/>
          </p:cNvSpPr>
          <p:nvPr>
            <p:ph type="body" sz="quarter" idx="32"/>
          </p:nvPr>
        </p:nvSpPr>
        <p:spPr>
          <a:xfrm>
            <a:off x="2744144" y="1795917"/>
            <a:ext cx="1980000" cy="1761039"/>
          </a:xfrm>
        </p:spPr>
        <p:txBody>
          <a:bodyPr vert="horz" lIns="0" tIns="0" rIns="0" bIns="0" rtlCol="0">
            <a:noAutofit/>
          </a:bodyPr>
          <a:lstStyle/>
          <a:p>
            <a:pPr algn="ctr"/>
            <a:r>
              <a:rPr lang="el-GR" sz="1600" dirty="0"/>
              <a:t>Βεβαίως, θα πρέπει να επισημανθεί ότι οι </a:t>
            </a:r>
            <a:r>
              <a:rPr lang="el-GR" sz="1600" b="1" dirty="0"/>
              <a:t>οργανωτικές μορφές  </a:t>
            </a:r>
            <a:r>
              <a:rPr lang="el-GR" sz="1600" dirty="0"/>
              <a:t>που περιγράψαμε ανωτέρω, </a:t>
            </a:r>
            <a:r>
              <a:rPr lang="el-GR" sz="1600" b="1" dirty="0"/>
              <a:t>δεν εμφανίζονται </a:t>
            </a:r>
            <a:r>
              <a:rPr lang="el-GR" sz="1600" dirty="0"/>
              <a:t>με την “</a:t>
            </a:r>
            <a:r>
              <a:rPr lang="el-GR" sz="1600" b="1" dirty="0"/>
              <a:t>καθαρή</a:t>
            </a:r>
            <a:r>
              <a:rPr lang="el-GR" sz="1600" dirty="0"/>
              <a:t>” τους </a:t>
            </a:r>
            <a:r>
              <a:rPr lang="el-GR" sz="1600" b="1" dirty="0"/>
              <a:t>μορφή</a:t>
            </a:r>
          </a:p>
        </p:txBody>
      </p:sp>
      <p:sp>
        <p:nvSpPr>
          <p:cNvPr id="22" name="Θέση κειμένου 13"/>
          <p:cNvSpPr txBox="1"/>
          <p:nvPr/>
        </p:nvSpPr>
        <p:spPr>
          <a:xfrm>
            <a:off x="5178071" y="1795916"/>
            <a:ext cx="1831089" cy="1761039"/>
          </a:xfrm>
          <a:prstGeom prst="rect">
            <a:avLst/>
          </a:prstGeom>
        </p:spPr>
        <p:txBody>
          <a:bodyPr vert="horz" lIns="0" tIns="0" rIns="0" bIns="0" rtlCol="0">
            <a:noAutofit/>
          </a:bodyPr>
          <a:lstStyle>
            <a:lvl1pPr indent="0" algn="ctr">
              <a:lnSpc>
                <a:spcPct val="90000"/>
              </a:lnSpc>
              <a:spcBef>
                <a:spcPts val="1000"/>
              </a:spcBef>
              <a:buClr>
                <a:schemeClr val="accent1"/>
              </a:buClr>
              <a:buFont typeface="Calibri" panose="020F0502020204030204" pitchFamily="34" charset="0"/>
              <a:buNone/>
              <a:defRPr sz="1600">
                <a:solidFill>
                  <a:schemeClr val="tx1">
                    <a:lumMod val="75000"/>
                    <a:lumOff val="25000"/>
                  </a:schemeClr>
                </a:solidFill>
              </a:defRPr>
            </a:lvl1pPr>
            <a:lvl2pPr marL="266700" indent="0">
              <a:lnSpc>
                <a:spcPct val="90000"/>
              </a:lnSpc>
              <a:spcBef>
                <a:spcPts val="500"/>
              </a:spcBef>
              <a:buClr>
                <a:schemeClr val="accent1"/>
              </a:buClr>
              <a:buFont typeface="Arial" panose="020B0604020202020204" pitchFamily="34" charset="0"/>
              <a:buNone/>
              <a:defRPr sz="1600">
                <a:solidFill>
                  <a:schemeClr val="tx1">
                    <a:lumMod val="75000"/>
                    <a:lumOff val="25000"/>
                  </a:schemeClr>
                </a:solidFill>
              </a:defRPr>
            </a:lvl2pPr>
            <a:lvl3pPr marL="542925" indent="0">
              <a:lnSpc>
                <a:spcPct val="90000"/>
              </a:lnSpc>
              <a:spcBef>
                <a:spcPts val="500"/>
              </a:spcBef>
              <a:buClr>
                <a:schemeClr val="accent1"/>
              </a:buClr>
              <a:buFont typeface="Wingdings" panose="05000000000000000000" pitchFamily="2" charset="2"/>
              <a:buNone/>
              <a:defRPr sz="1400">
                <a:solidFill>
                  <a:schemeClr val="tx1">
                    <a:lumMod val="75000"/>
                    <a:lumOff val="25000"/>
                  </a:schemeClr>
                </a:solidFill>
              </a:defRPr>
            </a:lvl3pPr>
            <a:lvl4pPr marL="809625" indent="0">
              <a:lnSpc>
                <a:spcPct val="90000"/>
              </a:lnSpc>
              <a:spcBef>
                <a:spcPts val="500"/>
              </a:spcBef>
              <a:buClr>
                <a:schemeClr val="accent1"/>
              </a:buClr>
              <a:buFont typeface="Wingdings" panose="05000000000000000000" pitchFamily="2" charset="2"/>
              <a:buNone/>
              <a:defRPr sz="1400">
                <a:solidFill>
                  <a:schemeClr val="tx1">
                    <a:lumMod val="75000"/>
                    <a:lumOff val="25000"/>
                  </a:schemeClr>
                </a:solidFill>
              </a:defRPr>
            </a:lvl4pPr>
            <a:lvl5pPr marL="1076325" indent="0">
              <a:lnSpc>
                <a:spcPct val="90000"/>
              </a:lnSpc>
              <a:spcBef>
                <a:spcPts val="500"/>
              </a:spcBef>
              <a:buClr>
                <a:schemeClr val="accent1"/>
              </a:buClr>
              <a:buFont typeface="Wingdings" panose="05000000000000000000" pitchFamily="2" charset="2"/>
              <a:buNone/>
              <a:defRPr sz="1400">
                <a:solidFill>
                  <a:schemeClr val="tx1">
                    <a:lumMod val="75000"/>
                    <a:lumOff val="25000"/>
                  </a:schemeClr>
                </a:solidFill>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l-GR" dirty="0"/>
              <a:t>καθώς οι οργανώσεις συχνά </a:t>
            </a:r>
            <a:r>
              <a:rPr lang="el-GR" b="1" dirty="0"/>
              <a:t>χρησιμοποιούν</a:t>
            </a:r>
            <a:r>
              <a:rPr lang="el-GR" dirty="0"/>
              <a:t> ένα </a:t>
            </a:r>
            <a:r>
              <a:rPr lang="el-GR" b="1" dirty="0"/>
              <a:t>μίγμα συντονιστικών μηχανισμών</a:t>
            </a:r>
            <a:r>
              <a:rPr lang="el-GR" dirty="0"/>
              <a:t>, χωρίς κανένας να καθίσταται πρωταρχικός</a:t>
            </a:r>
          </a:p>
        </p:txBody>
      </p:sp>
      <p:sp>
        <p:nvSpPr>
          <p:cNvPr id="23" name="Θέση κειμένου 13"/>
          <p:cNvSpPr txBox="1"/>
          <p:nvPr/>
        </p:nvSpPr>
        <p:spPr>
          <a:xfrm>
            <a:off x="7573151" y="1795916"/>
            <a:ext cx="1799305" cy="1761039"/>
          </a:xfrm>
          <a:prstGeom prst="rect">
            <a:avLst/>
          </a:prstGeom>
        </p:spPr>
        <p:txBody>
          <a:bodyPr vert="horz" lIns="0" tIns="0" rIns="0" bIns="0" rtlCol="0">
            <a:noAutofit/>
          </a:bodyPr>
          <a:lstStyle>
            <a:defPPr rtl="0">
              <a:defRPr lang="en-US"/>
            </a:defPPr>
            <a:lvl1pPr indent="0" algn="ctr">
              <a:lnSpc>
                <a:spcPct val="90000"/>
              </a:lnSpc>
              <a:spcBef>
                <a:spcPts val="1000"/>
              </a:spcBef>
              <a:buClr>
                <a:schemeClr val="accent1"/>
              </a:buClr>
              <a:buFont typeface="Calibri" panose="020F0502020204030204" pitchFamily="34" charset="0"/>
              <a:buNone/>
              <a:defRPr sz="1600">
                <a:solidFill>
                  <a:schemeClr val="tx1">
                    <a:lumMod val="75000"/>
                    <a:lumOff val="25000"/>
                  </a:schemeClr>
                </a:solidFill>
              </a:defRPr>
            </a:lvl1pPr>
            <a:lvl2pPr marL="266700" indent="0">
              <a:lnSpc>
                <a:spcPct val="90000"/>
              </a:lnSpc>
              <a:spcBef>
                <a:spcPts val="500"/>
              </a:spcBef>
              <a:buClr>
                <a:schemeClr val="accent1"/>
              </a:buClr>
              <a:buFont typeface="Arial" panose="020B0604020202020204" pitchFamily="34" charset="0"/>
              <a:buNone/>
              <a:defRPr sz="1600">
                <a:solidFill>
                  <a:schemeClr val="tx1">
                    <a:lumMod val="75000"/>
                    <a:lumOff val="25000"/>
                  </a:schemeClr>
                </a:solidFill>
              </a:defRPr>
            </a:lvl2pPr>
            <a:lvl3pPr marL="542925" indent="0">
              <a:lnSpc>
                <a:spcPct val="90000"/>
              </a:lnSpc>
              <a:spcBef>
                <a:spcPts val="500"/>
              </a:spcBef>
              <a:buClr>
                <a:schemeClr val="accent1"/>
              </a:buClr>
              <a:buFont typeface="Wingdings" panose="05000000000000000000" pitchFamily="2" charset="2"/>
              <a:buNone/>
              <a:defRPr sz="1400">
                <a:solidFill>
                  <a:schemeClr val="tx1">
                    <a:lumMod val="75000"/>
                    <a:lumOff val="25000"/>
                  </a:schemeClr>
                </a:solidFill>
              </a:defRPr>
            </a:lvl3pPr>
            <a:lvl4pPr marL="809625" indent="0">
              <a:lnSpc>
                <a:spcPct val="90000"/>
              </a:lnSpc>
              <a:spcBef>
                <a:spcPts val="500"/>
              </a:spcBef>
              <a:buClr>
                <a:schemeClr val="accent1"/>
              </a:buClr>
              <a:buFont typeface="Wingdings" panose="05000000000000000000" pitchFamily="2" charset="2"/>
              <a:buNone/>
              <a:defRPr sz="1400">
                <a:solidFill>
                  <a:schemeClr val="tx1">
                    <a:lumMod val="75000"/>
                    <a:lumOff val="25000"/>
                  </a:schemeClr>
                </a:solidFill>
              </a:defRPr>
            </a:lvl4pPr>
            <a:lvl5pPr marL="1076325" indent="0">
              <a:lnSpc>
                <a:spcPct val="90000"/>
              </a:lnSpc>
              <a:spcBef>
                <a:spcPts val="500"/>
              </a:spcBef>
              <a:buClr>
                <a:schemeClr val="accent1"/>
              </a:buClr>
              <a:buFont typeface="Wingdings" panose="05000000000000000000" pitchFamily="2" charset="2"/>
              <a:buNone/>
              <a:defRPr sz="1400">
                <a:solidFill>
                  <a:schemeClr val="tx1">
                    <a:lumMod val="75000"/>
                    <a:lumOff val="25000"/>
                  </a:schemeClr>
                </a:solidFill>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l-GR" dirty="0"/>
              <a:t>κατά συνέπεια εμφανίζονται </a:t>
            </a:r>
            <a:r>
              <a:rPr lang="el-GR" b="1" dirty="0"/>
              <a:t>υβριδικές οργανωτικές μορφές</a:t>
            </a:r>
            <a:r>
              <a:rPr lang="el-GR" dirty="0"/>
              <a:t> στο μεταίχμιο των </a:t>
            </a:r>
            <a:r>
              <a:rPr lang="el-GR" dirty="0" err="1"/>
              <a:t>ιδεότυπων</a:t>
            </a:r>
            <a:endParaRPr lang="el-GR" dirty="0"/>
          </a:p>
        </p:txBody>
      </p:sp>
      <p:sp>
        <p:nvSpPr>
          <p:cNvPr id="30" name="TextBox 29"/>
          <p:cNvSpPr txBox="1"/>
          <p:nvPr/>
        </p:nvSpPr>
        <p:spPr>
          <a:xfrm>
            <a:off x="4684432" y="2301791"/>
            <a:ext cx="504967" cy="584775"/>
          </a:xfrm>
          <a:prstGeom prst="rect">
            <a:avLst/>
          </a:prstGeom>
          <a:noFill/>
        </p:spPr>
        <p:txBody>
          <a:bodyPr wrap="square" rtlCol="0">
            <a:spAutoFit/>
          </a:bodyPr>
          <a:lstStyle/>
          <a:p>
            <a:pPr algn="ctr"/>
            <a:r>
              <a:rPr lang="el-GR" sz="3200" b="1" dirty="0">
                <a:solidFill>
                  <a:schemeClr val="accent1"/>
                </a:solidFill>
              </a:rPr>
              <a:t>&gt;</a:t>
            </a:r>
          </a:p>
        </p:txBody>
      </p:sp>
      <p:sp>
        <p:nvSpPr>
          <p:cNvPr id="37" name="TextBox 36"/>
          <p:cNvSpPr txBox="1"/>
          <p:nvPr/>
        </p:nvSpPr>
        <p:spPr>
          <a:xfrm>
            <a:off x="7089975" y="2301790"/>
            <a:ext cx="504967" cy="584775"/>
          </a:xfrm>
          <a:prstGeom prst="rect">
            <a:avLst/>
          </a:prstGeom>
          <a:noFill/>
        </p:spPr>
        <p:txBody>
          <a:bodyPr wrap="square" rtlCol="0">
            <a:spAutoFit/>
          </a:bodyPr>
          <a:lstStyle/>
          <a:p>
            <a:pPr algn="ctr"/>
            <a:r>
              <a:rPr lang="el-GR" sz="3200" b="1" dirty="0">
                <a:solidFill>
                  <a:schemeClr val="accent1"/>
                </a:solidFill>
              </a:rPr>
              <a:t>&gt;</a:t>
            </a:r>
          </a:p>
        </p:txBody>
      </p:sp>
      <p:sp>
        <p:nvSpPr>
          <p:cNvPr id="38" name="TextBox 37"/>
          <p:cNvSpPr txBox="1"/>
          <p:nvPr/>
        </p:nvSpPr>
        <p:spPr>
          <a:xfrm>
            <a:off x="9806605"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pic>
        <p:nvPicPr>
          <p:cNvPr id="10" name="Γραφικό 9" descr="Επανάληψη">
            <a:extLst>
              <a:ext uri="{FF2B5EF4-FFF2-40B4-BE49-F238E27FC236}">
                <a16:creationId xmlns:a16="http://schemas.microsoft.com/office/drawing/2014/main" xmlns="" id="{04E7AB66-03A0-4E28-84A1-D42A859CAF3E}"/>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5721785" y="3886200"/>
            <a:ext cx="748430" cy="748430"/>
          </a:xfrm>
          <a:prstGeom prst="rect">
            <a:avLst/>
          </a:prstGeom>
        </p:spPr>
      </p:pic>
      <p:pic>
        <p:nvPicPr>
          <p:cNvPr id="6" name="Γραφικό 5" descr="Παζλ">
            <a:extLst>
              <a:ext uri="{FF2B5EF4-FFF2-40B4-BE49-F238E27FC236}">
                <a16:creationId xmlns:a16="http://schemas.microsoft.com/office/drawing/2014/main" xmlns="" id="{15CDB0AA-CE66-4C29-86E2-724B73A5F01B}"/>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8166626" y="3886200"/>
            <a:ext cx="748430" cy="748430"/>
          </a:xfrm>
          <a:prstGeom prst="rect">
            <a:avLst/>
          </a:prstGeom>
        </p:spPr>
      </p:pic>
      <p:pic>
        <p:nvPicPr>
          <p:cNvPr id="9" name="Γραφικό 8" descr="Νερό">
            <a:extLst>
              <a:ext uri="{FF2B5EF4-FFF2-40B4-BE49-F238E27FC236}">
                <a16:creationId xmlns:a16="http://schemas.microsoft.com/office/drawing/2014/main" xmlns="" id="{328AE999-2BA3-496D-8142-B4E325B19122}"/>
              </a:ext>
            </a:extLst>
          </p:cNvPr>
          <p:cNvPicPr>
            <a:picLocks noChangeAspect="1"/>
          </p:cNvPicPr>
          <p:nvPr/>
        </p:nvPicPr>
        <p:blipFill>
          <a:blip r:embed="rId7">
            <a:extLst>
              <a:ext uri="{96DAC541-7B7A-43D3-8B79-37D633B846F1}">
                <asvg:svgBlip xmlns:asvg="http://schemas.microsoft.com/office/drawing/2016/SVG/main" xmlns="" r:embed="rId8"/>
              </a:ext>
            </a:extLst>
          </a:blip>
          <a:stretch>
            <a:fillRect/>
          </a:stretch>
        </p:blipFill>
        <p:spPr>
          <a:xfrm>
            <a:off x="3276944" y="3886200"/>
            <a:ext cx="748430" cy="748430"/>
          </a:xfrm>
          <a:prstGeom prst="rect">
            <a:avLst/>
          </a:prstGeom>
        </p:spPr>
      </p:pic>
    </p:spTree>
    <p:extLst>
      <p:ext uri="{BB962C8B-B14F-4D97-AF65-F5344CB8AC3E}">
        <p14:creationId xmlns:p14="http://schemas.microsoft.com/office/powerpoint/2010/main" xmlns="" val="240921809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Θέση εικόνας 39" descr="Κοντινό τριγωνικό σχέδιο δόμησης"/>
          <p:cNvPicPr>
            <a:picLocks noGrp="1" noChangeAspect="1"/>
          </p:cNvPicPr>
          <p:nvPr>
            <p:ph type="pic" sz="quarter" idx="13"/>
          </p:nvPr>
        </p:nvPicPr>
        <p:blipFill>
          <a:blip r:embed="rId3" cstate="screen"/>
          <a:srcRect/>
          <a:stretch>
            <a:fillRect/>
          </a:stretch>
        </p:blipFill>
        <p:spPr>
          <a:xfrm>
            <a:off x="-13648" y="25052"/>
            <a:ext cx="12192000" cy="6778800"/>
          </a:xfrm>
        </p:spPr>
      </p:pic>
      <p:sp>
        <p:nvSpPr>
          <p:cNvPr id="22" name="Τίτλος 21"/>
          <p:cNvSpPr>
            <a:spLocks noGrp="1"/>
          </p:cNvSpPr>
          <p:nvPr>
            <p:ph type="ctrTitle"/>
          </p:nvPr>
        </p:nvSpPr>
        <p:spPr/>
        <p:txBody>
          <a:bodyPr rtlCol="0"/>
          <a:lstStyle/>
          <a:p>
            <a:pPr algn="ctr"/>
            <a:r>
              <a:rPr lang="el-GR" sz="4400" b="1" dirty="0"/>
              <a:t>Παράρτημα</a:t>
            </a:r>
            <a:r>
              <a:rPr lang="el-GR" dirty="0"/>
              <a:t/>
            </a:r>
            <a:br>
              <a:rPr lang="el-GR" dirty="0"/>
            </a:br>
            <a:endParaRPr lang="el-GR" dirty="0"/>
          </a:p>
        </p:txBody>
      </p:sp>
      <p:sp>
        <p:nvSpPr>
          <p:cNvPr id="7" name="Ορθογώνιο 6" descr="Διαχωριστική γραμμή κάτω εικόνας"/>
          <p:cNvSpPr/>
          <p:nvPr/>
        </p:nvSpPr>
        <p:spPr>
          <a:xfrm>
            <a:off x="408650" y="3386488"/>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17" name="Ορθογώνιο 6" descr="Διαχωριστική γραμμή επάνω εικόνας"/>
          <p:cNvSpPr/>
          <p:nvPr/>
        </p:nvSpPr>
        <p:spPr>
          <a:xfrm flipV="1">
            <a:off x="408650" y="404285"/>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pic>
        <p:nvPicPr>
          <p:cNvPr id="3" name="Εικόνα 2">
            <a:extLst>
              <a:ext uri="{FF2B5EF4-FFF2-40B4-BE49-F238E27FC236}">
                <a16:creationId xmlns:a16="http://schemas.microsoft.com/office/drawing/2014/main" xmlns="" id="{8DD0EBCC-8A97-4B92-9766-AD31525E3153}"/>
              </a:ext>
            </a:extLst>
          </p:cNvPr>
          <p:cNvPicPr>
            <a:picLocks noChangeAspect="1"/>
          </p:cNvPicPr>
          <p:nvPr/>
        </p:nvPicPr>
        <p:blipFill>
          <a:blip r:embed="rId4">
            <a:grayscl/>
          </a:blip>
          <a:stretch>
            <a:fillRect/>
          </a:stretch>
        </p:blipFill>
        <p:spPr>
          <a:xfrm>
            <a:off x="677898" y="574193"/>
            <a:ext cx="3792203" cy="2844152"/>
          </a:xfrm>
          <a:prstGeom prst="rect">
            <a:avLst/>
          </a:prstGeom>
        </p:spPr>
      </p:pic>
      <p:sp>
        <p:nvSpPr>
          <p:cNvPr id="8" name="Θέση κειμένου 38">
            <a:extLst>
              <a:ext uri="{FF2B5EF4-FFF2-40B4-BE49-F238E27FC236}">
                <a16:creationId xmlns:a16="http://schemas.microsoft.com/office/drawing/2014/main" xmlns="" id="{A5A22A42-F32E-4501-8252-62BF018B6395}"/>
              </a:ext>
            </a:extLst>
          </p:cNvPr>
          <p:cNvSpPr txBox="1">
            <a:spLocks/>
          </p:cNvSpPr>
          <p:nvPr/>
        </p:nvSpPr>
        <p:spPr>
          <a:xfrm>
            <a:off x="529645" y="4916461"/>
            <a:ext cx="4088707" cy="360000"/>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800" kern="1200">
                <a:solidFill>
                  <a:schemeClr val="tx1">
                    <a:lumMod val="75000"/>
                    <a:lumOff val="25000"/>
                  </a:schemeClr>
                </a:solidFill>
                <a:latin typeface="+mn-lt"/>
                <a:ea typeface="+mn-ea"/>
                <a:cs typeface="+mn-cs"/>
              </a:defRPr>
            </a:lvl1pPr>
            <a:lvl2pPr marL="266700" indent="0" algn="l" defTabSz="914400" rtl="0" eaLnBrk="1" latinLnBrk="0" hangingPunct="1">
              <a:lnSpc>
                <a:spcPct val="90000"/>
              </a:lnSpc>
              <a:spcBef>
                <a:spcPts val="500"/>
              </a:spcBef>
              <a:buClr>
                <a:schemeClr val="accent1"/>
              </a:buClr>
              <a:buFont typeface="Arial" panose="020B0604020202020204" pitchFamily="34" charset="0"/>
              <a:buNone/>
              <a:defRPr sz="1600" kern="1200">
                <a:solidFill>
                  <a:schemeClr val="tx1">
                    <a:lumMod val="75000"/>
                    <a:lumOff val="25000"/>
                  </a:schemeClr>
                </a:solidFill>
                <a:latin typeface="+mn-lt"/>
                <a:ea typeface="+mn-ea"/>
                <a:cs typeface="+mn-cs"/>
              </a:defRPr>
            </a:lvl2pPr>
            <a:lvl3pPr marL="5429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3pPr>
            <a:lvl4pPr marL="8096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4pPr>
            <a:lvl5pPr marL="10763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sz="2200" b="1" dirty="0">
                <a:solidFill>
                  <a:schemeClr val="tx1">
                    <a:lumMod val="65000"/>
                    <a:lumOff val="35000"/>
                  </a:schemeClr>
                </a:solidFill>
                <a:latin typeface="+mj-lt"/>
              </a:rPr>
              <a:t>Η Επαγγελματική Γραφειοκρατία ως </a:t>
            </a:r>
            <a:r>
              <a:rPr lang="el-GR" sz="2200" b="1" dirty="0" err="1">
                <a:solidFill>
                  <a:schemeClr val="tx1">
                    <a:lumMod val="65000"/>
                    <a:lumOff val="35000"/>
                  </a:schemeClr>
                </a:solidFill>
                <a:latin typeface="+mj-lt"/>
              </a:rPr>
              <a:t>Οργανωσιακή</a:t>
            </a:r>
            <a:r>
              <a:rPr lang="el-GR" sz="2200" b="1" dirty="0">
                <a:solidFill>
                  <a:schemeClr val="tx1">
                    <a:lumMod val="65000"/>
                    <a:lumOff val="35000"/>
                  </a:schemeClr>
                </a:solidFill>
                <a:latin typeface="+mj-lt"/>
              </a:rPr>
              <a:t> Μορφή των Πανεπιστήμιων</a:t>
            </a:r>
          </a:p>
        </p:txBody>
      </p:sp>
    </p:spTree>
    <p:extLst>
      <p:ext uri="{BB962C8B-B14F-4D97-AF65-F5344CB8AC3E}">
        <p14:creationId xmlns:p14="http://schemas.microsoft.com/office/powerpoint/2010/main" xmlns="" val="100246707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Εικόνα 17">
            <a:extLst>
              <a:ext uri="{FF2B5EF4-FFF2-40B4-BE49-F238E27FC236}">
                <a16:creationId xmlns:a16="http://schemas.microsoft.com/office/drawing/2014/main" xmlns="" id="{8BBB53BE-0148-4464-8221-913F5250A70B}"/>
              </a:ext>
            </a:extLst>
          </p:cNvPr>
          <p:cNvPicPr>
            <a:picLocks noChangeAspect="1"/>
          </p:cNvPicPr>
          <p:nvPr/>
        </p:nvPicPr>
        <p:blipFill>
          <a:blip r:embed="rId3">
            <a:grayscl/>
          </a:blip>
          <a:stretch>
            <a:fillRect/>
          </a:stretch>
        </p:blipFill>
        <p:spPr>
          <a:xfrm>
            <a:off x="156378" y="161106"/>
            <a:ext cx="4533569" cy="6532995"/>
          </a:xfrm>
          <a:prstGeom prst="rect">
            <a:avLst/>
          </a:prstGeom>
        </p:spPr>
      </p:pic>
      <p:sp>
        <p:nvSpPr>
          <p:cNvPr id="4" name="Θέση υποσέλιδου 3"/>
          <p:cNvSpPr>
            <a:spLocks noGrp="1"/>
          </p:cNvSpPr>
          <p:nvPr>
            <p:ph type="ftr" sz="quarter" idx="10"/>
          </p:nvPr>
        </p:nvSpPr>
        <p:spPr/>
        <p:txBody>
          <a:bodyPr rtlCol="0"/>
          <a:lstStyle/>
          <a:p>
            <a:pPr rtl="0"/>
            <a:r>
              <a:rPr lang="el-GR" dirty="0"/>
              <a:t>Προσθέστε υποσέλιδο</a:t>
            </a:r>
          </a:p>
        </p:txBody>
      </p:sp>
      <p:sp>
        <p:nvSpPr>
          <p:cNvPr id="5" name="Θέση αριθμού διαφάνειας 4"/>
          <p:cNvSpPr>
            <a:spLocks noGrp="1"/>
          </p:cNvSpPr>
          <p:nvPr>
            <p:ph type="sldNum" sz="quarter" idx="11"/>
          </p:nvPr>
        </p:nvSpPr>
        <p:spPr/>
        <p:txBody>
          <a:bodyPr rtlCol="0"/>
          <a:lstStyle/>
          <a:p>
            <a:pPr rtl="0"/>
            <a:fld id="{19B51A1E-902D-48AF-9020-955120F399B6}" type="slidenum">
              <a:rPr lang="el-GR" smtClean="0"/>
              <a:pPr rtl="0"/>
              <a:t>65</a:t>
            </a:fld>
            <a:endParaRPr lang="el-GR" dirty="0"/>
          </a:p>
        </p:txBody>
      </p:sp>
      <p:sp>
        <p:nvSpPr>
          <p:cNvPr id="41" name="Θέση κειμένου 40"/>
          <p:cNvSpPr>
            <a:spLocks noGrp="1"/>
          </p:cNvSpPr>
          <p:nvPr>
            <p:ph type="body" sz="quarter" idx="35"/>
          </p:nvPr>
        </p:nvSpPr>
        <p:spPr>
          <a:xfrm>
            <a:off x="5111900" y="4035973"/>
            <a:ext cx="1980000" cy="1078276"/>
          </a:xfrm>
        </p:spPr>
        <p:txBody>
          <a:bodyPr rtlCol="0"/>
          <a:lstStyle/>
          <a:p>
            <a:r>
              <a:rPr lang="el-GR" sz="1600" b="1" dirty="0"/>
              <a:t>Διέθεταν σημαντική αυτονομία</a:t>
            </a:r>
          </a:p>
          <a:p>
            <a:pPr rtl="0"/>
            <a:endParaRPr lang="el-GR" sz="1600" b="1" noProof="1"/>
          </a:p>
        </p:txBody>
      </p:sp>
      <p:sp>
        <p:nvSpPr>
          <p:cNvPr id="43" name="Θέση κειμένου 42"/>
          <p:cNvSpPr>
            <a:spLocks noGrp="1"/>
          </p:cNvSpPr>
          <p:nvPr>
            <p:ph type="body" sz="quarter" idx="36"/>
          </p:nvPr>
        </p:nvSpPr>
        <p:spPr>
          <a:xfrm>
            <a:off x="7451950" y="4043579"/>
            <a:ext cx="1980000" cy="1350279"/>
          </a:xfrm>
        </p:spPr>
        <p:txBody>
          <a:bodyPr vert="horz" lIns="0" tIns="0" rIns="0" bIns="0" rtlCol="0">
            <a:noAutofit/>
          </a:bodyPr>
          <a:lstStyle/>
          <a:p>
            <a:pPr>
              <a:buFont typeface="Arial" panose="020B0604020202020204" pitchFamily="34" charset="0"/>
            </a:pPr>
            <a:r>
              <a:rPr lang="el-GR" sz="1600" b="1" dirty="0">
                <a:latin typeface="+mj-lt"/>
              </a:rPr>
              <a:t>Ήταν συλλογικά αυτοδιοικούμενοι θεσμοί</a:t>
            </a:r>
          </a:p>
        </p:txBody>
      </p:sp>
      <p:sp>
        <p:nvSpPr>
          <p:cNvPr id="45" name="Θέση κειμένου 44"/>
          <p:cNvSpPr>
            <a:spLocks noGrp="1"/>
          </p:cNvSpPr>
          <p:nvPr>
            <p:ph type="body" sz="quarter" idx="37"/>
          </p:nvPr>
        </p:nvSpPr>
        <p:spPr>
          <a:xfrm>
            <a:off x="9676722" y="4048622"/>
            <a:ext cx="2190121" cy="466702"/>
          </a:xfrm>
        </p:spPr>
        <p:txBody>
          <a:bodyPr rtlCol="0"/>
          <a:lstStyle/>
          <a:p>
            <a:r>
              <a:rPr lang="el-GR" sz="1600" b="1" dirty="0"/>
              <a:t>Οι ρόλοι διοίκησης &amp; συντονισμού</a:t>
            </a:r>
          </a:p>
        </p:txBody>
      </p:sp>
      <p:sp>
        <p:nvSpPr>
          <p:cNvPr id="39" name="Θέση κειμένου 38"/>
          <p:cNvSpPr>
            <a:spLocks noGrp="1"/>
          </p:cNvSpPr>
          <p:nvPr>
            <p:ph type="body" sz="quarter" idx="32"/>
          </p:nvPr>
        </p:nvSpPr>
        <p:spPr>
          <a:xfrm>
            <a:off x="5144984" y="945345"/>
            <a:ext cx="6593932" cy="360000"/>
          </a:xfrm>
        </p:spPr>
        <p:txBody>
          <a:bodyPr rtlCol="0"/>
          <a:lstStyle/>
          <a:p>
            <a:pPr algn="ctr"/>
            <a:r>
              <a:rPr lang="el-GR" sz="1600" dirty="0"/>
              <a:t>Κατά την διάρκεια της προηγούμενης περιόδου, ιδιαίτερα στις δεκαετίες του ’60 και του 70, τα πανεπιστήμια:</a:t>
            </a:r>
          </a:p>
        </p:txBody>
      </p:sp>
      <p:sp>
        <p:nvSpPr>
          <p:cNvPr id="7" name="TextBox 6"/>
          <p:cNvSpPr txBox="1"/>
          <p:nvPr/>
        </p:nvSpPr>
        <p:spPr>
          <a:xfrm>
            <a:off x="9812063" y="6213621"/>
            <a:ext cx="1392712" cy="369332"/>
          </a:xfrm>
          <a:prstGeom prst="rect">
            <a:avLst/>
          </a:prstGeom>
          <a:noFill/>
        </p:spPr>
        <p:txBody>
          <a:bodyPr wrap="square" rtlCol="0">
            <a:spAutoFit/>
          </a:bodyPr>
          <a:lstStyle/>
          <a:p>
            <a:endParaRPr lang="el-GR" dirty="0"/>
          </a:p>
        </p:txBody>
      </p:sp>
      <p:sp>
        <p:nvSpPr>
          <p:cNvPr id="8" name="TextBox 7"/>
          <p:cNvSpPr txBox="1"/>
          <p:nvPr/>
        </p:nvSpPr>
        <p:spPr>
          <a:xfrm>
            <a:off x="9652514" y="6046470"/>
            <a:ext cx="1651756" cy="647631"/>
          </a:xfrm>
          <a:prstGeom prst="rect">
            <a:avLst/>
          </a:prstGeom>
          <a:solidFill>
            <a:schemeClr val="bg1"/>
          </a:solidFill>
        </p:spPr>
        <p:txBody>
          <a:bodyPr wrap="square" rtlCol="0">
            <a:spAutoFit/>
          </a:bodyPr>
          <a:lstStyle/>
          <a:p>
            <a:endParaRPr lang="el-GR"/>
          </a:p>
        </p:txBody>
      </p:sp>
      <p:sp>
        <p:nvSpPr>
          <p:cNvPr id="2" name="AutoShape 4" descr="ÎÏÎ¿ÏÎ­Î»ÎµÏÎ¼Î± ÎµÎ¹ÎºÏÎ½Î±Ï Î³Î¹Î± BOOKS images">
            <a:extLst>
              <a:ext uri="{FF2B5EF4-FFF2-40B4-BE49-F238E27FC236}">
                <a16:creationId xmlns:a16="http://schemas.microsoft.com/office/drawing/2014/main" xmlns="" id="{25DB54B7-0FF5-41F9-ACFA-EBAB74CB3848}"/>
              </a:ext>
            </a:extLst>
          </p:cNvPr>
          <p:cNvSpPr>
            <a:spLocks noChangeAspect="1" noChangeArrowheads="1"/>
          </p:cNvSpPr>
          <p:nvPr/>
        </p:nvSpPr>
        <p:spPr bwMode="auto">
          <a:xfrm>
            <a:off x="6127104" y="3227379"/>
            <a:ext cx="304800" cy="304800"/>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l-GR"/>
          </a:p>
        </p:txBody>
      </p:sp>
      <p:sp>
        <p:nvSpPr>
          <p:cNvPr id="3" name="AutoShape 4" descr="Î£ÏÎµÏÎ¹ÎºÎ® ÎµÎ¹ÎºÏÎ½Î±">
            <a:extLst>
              <a:ext uri="{FF2B5EF4-FFF2-40B4-BE49-F238E27FC236}">
                <a16:creationId xmlns:a16="http://schemas.microsoft.com/office/drawing/2014/main" xmlns="" id="{8475AA0F-EC89-4CC5-A005-B638B40D4D5F}"/>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l-GR"/>
          </a:p>
        </p:txBody>
      </p:sp>
      <p:sp>
        <p:nvSpPr>
          <p:cNvPr id="17" name="Ορθογώνιο 16">
            <a:extLst>
              <a:ext uri="{FF2B5EF4-FFF2-40B4-BE49-F238E27FC236}">
                <a16:creationId xmlns:a16="http://schemas.microsoft.com/office/drawing/2014/main" xmlns="" id="{2FFD7E03-1E8F-4871-B49B-14597EB46C59}"/>
              </a:ext>
            </a:extLst>
          </p:cNvPr>
          <p:cNvSpPr/>
          <p:nvPr/>
        </p:nvSpPr>
        <p:spPr>
          <a:xfrm>
            <a:off x="5381424" y="5769625"/>
            <a:ext cx="6096000" cy="975983"/>
          </a:xfrm>
          <a:prstGeom prst="rect">
            <a:avLst/>
          </a:prstGeom>
        </p:spPr>
        <p:txBody>
          <a:bodyPr vert="horz" lIns="0" tIns="0" rIns="0" bIns="0" rtlCol="0">
            <a:noAutofit/>
          </a:bodyPr>
          <a:lstStyle/>
          <a:p>
            <a:pPr algn="ctr">
              <a:lnSpc>
                <a:spcPct val="90000"/>
              </a:lnSpc>
              <a:spcBef>
                <a:spcPts val="1000"/>
              </a:spcBef>
              <a:buClr>
                <a:schemeClr val="accent1"/>
              </a:buClr>
            </a:pPr>
            <a:r>
              <a:rPr lang="el-GR" sz="1600" dirty="0">
                <a:solidFill>
                  <a:schemeClr val="tx1">
                    <a:lumMod val="75000"/>
                    <a:lumOff val="25000"/>
                  </a:schemeClr>
                </a:solidFill>
              </a:rPr>
              <a:t>Η διαδικασία λήψης αποφάσεων πραγματοποιούνταν σε συλλογικά όργανα, όπου συμμετείχαν όλοι </a:t>
            </a:r>
            <a:r>
              <a:rPr lang="el-GR" sz="1600" b="1" dirty="0">
                <a:solidFill>
                  <a:schemeClr val="tx1">
                    <a:lumMod val="75000"/>
                    <a:lumOff val="25000"/>
                  </a:schemeClr>
                </a:solidFill>
              </a:rPr>
              <a:t>ισότιμα</a:t>
            </a:r>
            <a:r>
              <a:rPr lang="el-GR" sz="1600" dirty="0">
                <a:solidFill>
                  <a:schemeClr val="tx1">
                    <a:lumMod val="75000"/>
                    <a:lumOff val="25000"/>
                  </a:schemeClr>
                </a:solidFill>
              </a:rPr>
              <a:t>, ενώ οι </a:t>
            </a:r>
            <a:r>
              <a:rPr lang="el-GR" sz="1600" b="1" dirty="0">
                <a:solidFill>
                  <a:schemeClr val="tx1">
                    <a:lumMod val="75000"/>
                    <a:lumOff val="25000"/>
                  </a:schemeClr>
                </a:solidFill>
              </a:rPr>
              <a:t>επικεφαλής</a:t>
            </a:r>
            <a:r>
              <a:rPr lang="el-GR" sz="1600" dirty="0">
                <a:solidFill>
                  <a:schemeClr val="tx1">
                    <a:lumMod val="75000"/>
                    <a:lumOff val="25000"/>
                  </a:schemeClr>
                </a:solidFill>
              </a:rPr>
              <a:t> ήταν </a:t>
            </a:r>
            <a:r>
              <a:rPr lang="el-GR" sz="1600" b="1" dirty="0">
                <a:solidFill>
                  <a:schemeClr val="tx1">
                    <a:lumMod val="75000"/>
                    <a:lumOff val="25000"/>
                  </a:schemeClr>
                </a:solidFill>
              </a:rPr>
              <a:t>εκλεγμένοι</a:t>
            </a:r>
            <a:r>
              <a:rPr lang="el-GR" sz="1600" dirty="0">
                <a:solidFill>
                  <a:schemeClr val="tx1">
                    <a:lumMod val="75000"/>
                    <a:lumOff val="25000"/>
                  </a:schemeClr>
                </a:solidFill>
              </a:rPr>
              <a:t> και θεωρούσαν τους εαυτούς τους ως </a:t>
            </a:r>
            <a:r>
              <a:rPr lang="el-GR" sz="1600" b="1" dirty="0">
                <a:solidFill>
                  <a:schemeClr val="tx1">
                    <a:lumMod val="75000"/>
                    <a:lumOff val="25000"/>
                  </a:schemeClr>
                </a:solidFill>
              </a:rPr>
              <a:t>ακαδημαϊκούς</a:t>
            </a:r>
            <a:r>
              <a:rPr lang="el-GR" sz="1600" dirty="0">
                <a:solidFill>
                  <a:schemeClr val="tx1">
                    <a:lumMod val="75000"/>
                    <a:lumOff val="25000"/>
                  </a:schemeClr>
                </a:solidFill>
              </a:rPr>
              <a:t> ηγέτες και όχι ως διοικητικά στελέχη</a:t>
            </a:r>
          </a:p>
        </p:txBody>
      </p:sp>
      <p:sp>
        <p:nvSpPr>
          <p:cNvPr id="27" name="Ορθογώνιο 6">
            <a:extLst>
              <a:ext uri="{FF2B5EF4-FFF2-40B4-BE49-F238E27FC236}">
                <a16:creationId xmlns:a16="http://schemas.microsoft.com/office/drawing/2014/main" xmlns="" id="{2791AC65-8C3A-4CC5-90A3-8DD313EE8542}"/>
              </a:ext>
            </a:extLst>
          </p:cNvPr>
          <p:cNvSpPr/>
          <p:nvPr/>
        </p:nvSpPr>
        <p:spPr>
          <a:xfrm flipV="1">
            <a:off x="376634" y="304747"/>
            <a:ext cx="4030708" cy="106383"/>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28" name="Ορθογώνιο 6">
            <a:extLst>
              <a:ext uri="{FF2B5EF4-FFF2-40B4-BE49-F238E27FC236}">
                <a16:creationId xmlns:a16="http://schemas.microsoft.com/office/drawing/2014/main" xmlns="" id="{C45D7D3D-0AD9-4CD2-92D5-E3935DF0F270}"/>
              </a:ext>
            </a:extLst>
          </p:cNvPr>
          <p:cNvSpPr/>
          <p:nvPr/>
        </p:nvSpPr>
        <p:spPr>
          <a:xfrm>
            <a:off x="340875" y="6404673"/>
            <a:ext cx="4030708" cy="9585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21" name="Θέση κειμένου 40">
            <a:extLst>
              <a:ext uri="{FF2B5EF4-FFF2-40B4-BE49-F238E27FC236}">
                <a16:creationId xmlns:a16="http://schemas.microsoft.com/office/drawing/2014/main" xmlns="" id="{1F852282-E090-4F48-BF67-42BC176098CF}"/>
              </a:ext>
            </a:extLst>
          </p:cNvPr>
          <p:cNvSpPr txBox="1">
            <a:spLocks/>
          </p:cNvSpPr>
          <p:nvPr/>
        </p:nvSpPr>
        <p:spPr>
          <a:xfrm>
            <a:off x="9862635" y="4654379"/>
            <a:ext cx="1980000" cy="1078276"/>
          </a:xfrm>
          <a:prstGeom prst="rect">
            <a:avLst/>
          </a:prstGeom>
        </p:spPr>
        <p:txBody>
          <a:bodyPr vert="horz" lIns="0" tIns="0" rIns="0" bIns="0" rtlCol="0">
            <a:noAutofit/>
          </a:bodyPr>
          <a:lstStyle>
            <a:lvl1pPr marL="0" indent="0" algn="ctr" defTabSz="914400" rtl="0" eaLnBrk="1" latinLnBrk="0" hangingPunct="1">
              <a:lnSpc>
                <a:spcPct val="90000"/>
              </a:lnSpc>
              <a:spcBef>
                <a:spcPts val="1000"/>
              </a:spcBef>
              <a:buClr>
                <a:schemeClr val="accent1"/>
              </a:buClr>
              <a:buFont typeface="Arial" panose="020B0604020202020204" pitchFamily="34" charset="0"/>
              <a:buNone/>
              <a:defRPr sz="1800" kern="1200">
                <a:solidFill>
                  <a:schemeClr val="tx1">
                    <a:lumMod val="75000"/>
                    <a:lumOff val="25000"/>
                  </a:schemeClr>
                </a:solidFill>
                <a:latin typeface="+mj-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l-GR" sz="1600" dirty="0">
                <a:latin typeface="+mn-lt"/>
              </a:rPr>
              <a:t>αναλαμβάνονταν σε προσωρινή βάση από τους πανεπιστημιακούς</a:t>
            </a:r>
          </a:p>
          <a:p>
            <a:endParaRPr lang="el-GR" sz="1600" b="1" noProof="1"/>
          </a:p>
        </p:txBody>
      </p:sp>
      <p:pic>
        <p:nvPicPr>
          <p:cNvPr id="15" name="Γραφικό 14" descr="Σύσκεψη">
            <a:extLst>
              <a:ext uri="{FF2B5EF4-FFF2-40B4-BE49-F238E27FC236}">
                <a16:creationId xmlns:a16="http://schemas.microsoft.com/office/drawing/2014/main" xmlns="" id="{BF1968A6-A5AC-434C-8C67-8756EB97927E}"/>
              </a:ext>
            </a:extLst>
          </p:cNvPr>
          <p:cNvPicPr>
            <a:picLocks noChangeAspect="1"/>
          </p:cNvPicPr>
          <p:nvPr/>
        </p:nvPicPr>
        <p:blipFill>
          <a:blip r:embed="rId4">
            <a:extLst>
              <a:ext uri="{96DAC541-7B7A-43D3-8B79-37D633B846F1}">
                <asvg:svgBlip xmlns:asvg="http://schemas.microsoft.com/office/drawing/2016/SVG/main" xmlns="" r:embed="rId5"/>
              </a:ext>
            </a:extLst>
          </a:blip>
          <a:stretch>
            <a:fillRect/>
          </a:stretch>
        </p:blipFill>
        <p:spPr>
          <a:xfrm>
            <a:off x="7984750" y="2832125"/>
            <a:ext cx="914400" cy="914400"/>
          </a:xfrm>
          <a:prstGeom prst="rect">
            <a:avLst/>
          </a:prstGeom>
        </p:spPr>
      </p:pic>
      <p:pic>
        <p:nvPicPr>
          <p:cNvPr id="23" name="Γραφικό 22" descr="Σελιδοδείκτης">
            <a:extLst>
              <a:ext uri="{FF2B5EF4-FFF2-40B4-BE49-F238E27FC236}">
                <a16:creationId xmlns:a16="http://schemas.microsoft.com/office/drawing/2014/main" xmlns="" id="{65D1DB4E-79AA-4E9B-8805-B1147B7866F8}"/>
              </a:ext>
            </a:extLst>
          </p:cNvPr>
          <p:cNvPicPr>
            <a:picLocks noChangeAspect="1"/>
          </p:cNvPicPr>
          <p:nvPr/>
        </p:nvPicPr>
        <p:blipFill>
          <a:blip r:embed="rId6">
            <a:extLst>
              <a:ext uri="{96DAC541-7B7A-43D3-8B79-37D633B846F1}">
                <asvg:svgBlip xmlns:asvg="http://schemas.microsoft.com/office/drawing/2016/SVG/main" xmlns="" r:embed="rId7"/>
              </a:ext>
            </a:extLst>
          </a:blip>
          <a:stretch>
            <a:fillRect/>
          </a:stretch>
        </p:blipFill>
        <p:spPr>
          <a:xfrm>
            <a:off x="10347805" y="2841520"/>
            <a:ext cx="759881" cy="759881"/>
          </a:xfrm>
          <a:prstGeom prst="rect">
            <a:avLst/>
          </a:prstGeom>
        </p:spPr>
      </p:pic>
      <p:pic>
        <p:nvPicPr>
          <p:cNvPr id="25" name="Γραφικό 24" descr="Κατεύθυνση">
            <a:extLst>
              <a:ext uri="{FF2B5EF4-FFF2-40B4-BE49-F238E27FC236}">
                <a16:creationId xmlns:a16="http://schemas.microsoft.com/office/drawing/2014/main" xmlns="" id="{6C818D11-D9EE-4FA8-BAE5-D9E9C9D67FEA}"/>
              </a:ext>
            </a:extLst>
          </p:cNvPr>
          <p:cNvPicPr>
            <a:picLocks noChangeAspect="1"/>
          </p:cNvPicPr>
          <p:nvPr/>
        </p:nvPicPr>
        <p:blipFill>
          <a:blip r:embed="rId8">
            <a:extLst>
              <a:ext uri="{96DAC541-7B7A-43D3-8B79-37D633B846F1}">
                <asvg:svgBlip xmlns:asvg="http://schemas.microsoft.com/office/drawing/2016/SVG/main" xmlns="" r:embed="rId9"/>
              </a:ext>
            </a:extLst>
          </a:blip>
          <a:stretch>
            <a:fillRect/>
          </a:stretch>
        </p:blipFill>
        <p:spPr>
          <a:xfrm>
            <a:off x="5663964" y="2844564"/>
            <a:ext cx="864072" cy="864072"/>
          </a:xfrm>
          <a:prstGeom prst="rect">
            <a:avLst/>
          </a:prstGeom>
        </p:spPr>
      </p:pic>
      <p:pic>
        <p:nvPicPr>
          <p:cNvPr id="29" name="Εικόνα 28">
            <a:extLst>
              <a:ext uri="{FF2B5EF4-FFF2-40B4-BE49-F238E27FC236}">
                <a16:creationId xmlns:a16="http://schemas.microsoft.com/office/drawing/2014/main" xmlns="" id="{AB461B12-F45B-4776-AF3F-169B1EB869BD}"/>
              </a:ext>
            </a:extLst>
          </p:cNvPr>
          <p:cNvPicPr>
            <a:picLocks noChangeAspect="1"/>
          </p:cNvPicPr>
          <p:nvPr/>
        </p:nvPicPr>
        <p:blipFill>
          <a:blip r:embed="rId10">
            <a:grayscl/>
          </a:blip>
          <a:stretch>
            <a:fillRect/>
          </a:stretch>
        </p:blipFill>
        <p:spPr>
          <a:xfrm>
            <a:off x="113336" y="115705"/>
            <a:ext cx="4575884" cy="6590922"/>
          </a:xfrm>
          <a:prstGeom prst="rect">
            <a:avLst/>
          </a:prstGeom>
        </p:spPr>
      </p:pic>
    </p:spTree>
    <p:extLst>
      <p:ext uri="{BB962C8B-B14F-4D97-AF65-F5344CB8AC3E}">
        <p14:creationId xmlns:p14="http://schemas.microsoft.com/office/powerpoint/2010/main" xmlns="" val="306068472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ctrTitle"/>
          </p:nvPr>
        </p:nvSpPr>
        <p:spPr>
          <a:xfrm>
            <a:off x="7189470" y="494665"/>
            <a:ext cx="4860290" cy="5522595"/>
          </a:xfrm>
        </p:spPr>
        <p:txBody>
          <a:bodyPr rtlCol="0"/>
          <a:lstStyle/>
          <a:p>
            <a:pPr algn="ctr"/>
            <a:r>
              <a:rPr lang="el-GR" sz="2800" b="1" dirty="0">
                <a:solidFill>
                  <a:schemeClr val="tx1">
                    <a:lumMod val="85000"/>
                    <a:lumOff val="15000"/>
                  </a:schemeClr>
                </a:solidFill>
              </a:rPr>
              <a:t>Πανεπιστήμια</a:t>
            </a:r>
          </a:p>
        </p:txBody>
      </p:sp>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66</a:t>
            </a:fld>
            <a:endParaRPr lang="el-GR" dirty="0"/>
          </a:p>
        </p:txBody>
      </p:sp>
      <p:sp>
        <p:nvSpPr>
          <p:cNvPr id="5" name="Θέση υποσέλιδου 4"/>
          <p:cNvSpPr>
            <a:spLocks noGrp="1"/>
          </p:cNvSpPr>
          <p:nvPr>
            <p:ph type="ftr" sz="quarter" idx="12"/>
          </p:nvPr>
        </p:nvSpPr>
        <p:spPr/>
        <p:txBody>
          <a:bodyPr rtlCol="0"/>
          <a:lstStyle/>
          <a:p>
            <a:pPr rtl="0"/>
            <a:r>
              <a:rPr lang="el-GR" dirty="0"/>
              <a:t>Προσθέστε υποσέλιδο</a:t>
            </a:r>
          </a:p>
        </p:txBody>
      </p:sp>
      <p:sp>
        <p:nvSpPr>
          <p:cNvPr id="55" name="TextBox 37"/>
          <p:cNvSpPr txBox="1"/>
          <p:nvPr/>
        </p:nvSpPr>
        <p:spPr>
          <a:xfrm>
            <a:off x="9792957"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13" name="TextBox 37"/>
          <p:cNvSpPr txBox="1"/>
          <p:nvPr/>
        </p:nvSpPr>
        <p:spPr>
          <a:xfrm>
            <a:off x="7636435" y="2646254"/>
            <a:ext cx="1334106" cy="130556"/>
          </a:xfrm>
          <a:prstGeom prst="rect">
            <a:avLst/>
          </a:prstGeom>
          <a:solidFill>
            <a:schemeClr val="bg1"/>
          </a:solidFill>
        </p:spPr>
        <p:txBody>
          <a:bodyPr wrap="square" rtlCol="0">
            <a:spAutoFit/>
          </a:bodyPr>
          <a:lstStyle/>
          <a:p>
            <a:endParaRPr lang="el-GR" sz="800" dirty="0">
              <a:solidFill>
                <a:schemeClr val="bg1"/>
              </a:solidFill>
            </a:endParaRPr>
          </a:p>
        </p:txBody>
      </p:sp>
      <p:sp>
        <p:nvSpPr>
          <p:cNvPr id="14" name="Θέση κειμένου 5"/>
          <p:cNvSpPr txBox="1"/>
          <p:nvPr/>
        </p:nvSpPr>
        <p:spPr>
          <a:xfrm>
            <a:off x="813845" y="2001987"/>
            <a:ext cx="2117435" cy="360000"/>
          </a:xfrm>
          <a:prstGeom prst="rect">
            <a:avLst/>
          </a:prstGeom>
        </p:spPr>
        <p:txBody>
          <a:bodyPr rtlCol="0"/>
          <a:lstStyle>
            <a:defPPr rtl="0">
              <a:defRPr lang="en-US"/>
            </a:defPPr>
            <a:lvl1pPr indent="0" algn="ctr">
              <a:lnSpc>
                <a:spcPct val="90000"/>
              </a:lnSpc>
              <a:spcBef>
                <a:spcPts val="1000"/>
              </a:spcBef>
              <a:buClr>
                <a:schemeClr val="accent1"/>
              </a:buClr>
              <a:buFont typeface="Calibri" panose="020F0502020204030204" pitchFamily="34" charset="0"/>
              <a:buNone/>
              <a:defRPr b="1">
                <a:solidFill>
                  <a:schemeClr val="tx1">
                    <a:lumMod val="85000"/>
                    <a:lumOff val="15000"/>
                  </a:schemeClr>
                </a:solidFill>
              </a:defRPr>
            </a:lvl1pPr>
            <a:lvl2pPr marL="542925" indent="-276225">
              <a:lnSpc>
                <a:spcPct val="90000"/>
              </a:lnSpc>
              <a:spcBef>
                <a:spcPts val="500"/>
              </a:spcBef>
              <a:buClr>
                <a:schemeClr val="accent1"/>
              </a:buClr>
              <a:buFont typeface="Arial" panose="020B0604020202020204" pitchFamily="34" charset="0"/>
              <a:buChar char="•"/>
              <a:defRPr sz="1600">
                <a:solidFill>
                  <a:schemeClr val="tx1">
                    <a:lumMod val="75000"/>
                    <a:lumOff val="25000"/>
                  </a:schemeClr>
                </a:solidFill>
              </a:defRPr>
            </a:lvl2pPr>
            <a:lvl3pPr marL="809625" indent="-266700">
              <a:lnSpc>
                <a:spcPct val="90000"/>
              </a:lnSpc>
              <a:spcBef>
                <a:spcPts val="500"/>
              </a:spcBef>
              <a:buClr>
                <a:schemeClr val="accent1"/>
              </a:buClr>
              <a:buFont typeface="Wingdings" panose="05000000000000000000" pitchFamily="2" charset="2"/>
              <a:buChar char="§"/>
              <a:defRPr sz="1400">
                <a:solidFill>
                  <a:schemeClr val="tx1">
                    <a:lumMod val="75000"/>
                    <a:lumOff val="25000"/>
                  </a:schemeClr>
                </a:solidFill>
              </a:defRPr>
            </a:lvl3pPr>
            <a:lvl4pPr marL="1076325" indent="-266700">
              <a:lnSpc>
                <a:spcPct val="90000"/>
              </a:lnSpc>
              <a:spcBef>
                <a:spcPts val="500"/>
              </a:spcBef>
              <a:buClr>
                <a:schemeClr val="accent1"/>
              </a:buClr>
              <a:buFont typeface="Wingdings" panose="05000000000000000000" pitchFamily="2" charset="2"/>
              <a:buChar char="§"/>
              <a:defRPr sz="1400">
                <a:solidFill>
                  <a:schemeClr val="tx1">
                    <a:lumMod val="75000"/>
                    <a:lumOff val="25000"/>
                  </a:schemeClr>
                </a:solidFill>
              </a:defRPr>
            </a:lvl4pPr>
            <a:lvl5pPr marL="1343025" indent="-266700">
              <a:lnSpc>
                <a:spcPct val="90000"/>
              </a:lnSpc>
              <a:spcBef>
                <a:spcPts val="500"/>
              </a:spcBef>
              <a:buClr>
                <a:schemeClr val="accent1"/>
              </a:buClr>
              <a:buFont typeface="Wingdings" panose="05000000000000000000" pitchFamily="2" charset="2"/>
              <a:buChar char="§"/>
              <a:defRPr sz="1400">
                <a:solidFill>
                  <a:schemeClr val="tx1">
                    <a:lumMod val="75000"/>
                    <a:lumOff val="25000"/>
                  </a:schemeClr>
                </a:solidFill>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l-GR" dirty="0"/>
              <a:t>Η ύπαρξη επιτροπών</a:t>
            </a:r>
          </a:p>
        </p:txBody>
      </p:sp>
      <p:sp>
        <p:nvSpPr>
          <p:cNvPr id="20" name="Θέση κειμένου 5"/>
          <p:cNvSpPr txBox="1"/>
          <p:nvPr/>
        </p:nvSpPr>
        <p:spPr>
          <a:xfrm>
            <a:off x="4382450" y="2001987"/>
            <a:ext cx="2075079" cy="360000"/>
          </a:xfrm>
          <a:prstGeom prst="rect">
            <a:avLst/>
          </a:prstGeom>
        </p:spPr>
        <p:txBody>
          <a:bodyPr rtlCol="0"/>
          <a:lstStyle>
            <a:defPPr rtl="0">
              <a:defRPr lang="en-US"/>
            </a:defPPr>
            <a:lvl1pPr indent="0" algn="ctr">
              <a:lnSpc>
                <a:spcPct val="90000"/>
              </a:lnSpc>
              <a:spcBef>
                <a:spcPts val="1000"/>
              </a:spcBef>
              <a:buClr>
                <a:schemeClr val="accent1"/>
              </a:buClr>
              <a:buFont typeface="Calibri" panose="020F0502020204030204" pitchFamily="34" charset="0"/>
              <a:buNone/>
              <a:defRPr b="1">
                <a:solidFill>
                  <a:schemeClr val="tx1">
                    <a:lumMod val="85000"/>
                    <a:lumOff val="15000"/>
                  </a:schemeClr>
                </a:solidFill>
              </a:defRPr>
            </a:lvl1pPr>
            <a:lvl2pPr marL="542925" indent="-276225">
              <a:lnSpc>
                <a:spcPct val="90000"/>
              </a:lnSpc>
              <a:spcBef>
                <a:spcPts val="500"/>
              </a:spcBef>
              <a:buClr>
                <a:schemeClr val="accent1"/>
              </a:buClr>
              <a:buFont typeface="Arial" panose="020B0604020202020204" pitchFamily="34" charset="0"/>
              <a:buChar char="•"/>
              <a:defRPr sz="1600">
                <a:solidFill>
                  <a:schemeClr val="tx1">
                    <a:lumMod val="75000"/>
                    <a:lumOff val="25000"/>
                  </a:schemeClr>
                </a:solidFill>
              </a:defRPr>
            </a:lvl2pPr>
            <a:lvl3pPr marL="809625" indent="-266700">
              <a:lnSpc>
                <a:spcPct val="90000"/>
              </a:lnSpc>
              <a:spcBef>
                <a:spcPts val="500"/>
              </a:spcBef>
              <a:buClr>
                <a:schemeClr val="accent1"/>
              </a:buClr>
              <a:buFont typeface="Wingdings" panose="05000000000000000000" pitchFamily="2" charset="2"/>
              <a:buChar char="§"/>
              <a:defRPr sz="1400">
                <a:solidFill>
                  <a:schemeClr val="tx1">
                    <a:lumMod val="75000"/>
                    <a:lumOff val="25000"/>
                  </a:schemeClr>
                </a:solidFill>
              </a:defRPr>
            </a:lvl3pPr>
            <a:lvl4pPr marL="1076325" indent="-266700">
              <a:lnSpc>
                <a:spcPct val="90000"/>
              </a:lnSpc>
              <a:spcBef>
                <a:spcPts val="500"/>
              </a:spcBef>
              <a:buClr>
                <a:schemeClr val="accent1"/>
              </a:buClr>
              <a:buFont typeface="Wingdings" panose="05000000000000000000" pitchFamily="2" charset="2"/>
              <a:buChar char="§"/>
              <a:defRPr sz="1400">
                <a:solidFill>
                  <a:schemeClr val="tx1">
                    <a:lumMod val="75000"/>
                    <a:lumOff val="25000"/>
                  </a:schemeClr>
                </a:solidFill>
              </a:defRPr>
            </a:lvl4pPr>
            <a:lvl5pPr marL="1343025" indent="-266700">
              <a:lnSpc>
                <a:spcPct val="90000"/>
              </a:lnSpc>
              <a:spcBef>
                <a:spcPts val="500"/>
              </a:spcBef>
              <a:buClr>
                <a:schemeClr val="accent1"/>
              </a:buClr>
              <a:buFont typeface="Wingdings" panose="05000000000000000000" pitchFamily="2" charset="2"/>
              <a:buChar char="§"/>
              <a:defRPr sz="1400">
                <a:solidFill>
                  <a:schemeClr val="tx1">
                    <a:lumMod val="75000"/>
                    <a:lumOff val="25000"/>
                  </a:schemeClr>
                </a:solidFill>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l-GR" dirty="0"/>
              <a:t>Οι άτυπες λειτουργίες</a:t>
            </a:r>
          </a:p>
        </p:txBody>
      </p:sp>
      <p:sp>
        <p:nvSpPr>
          <p:cNvPr id="26" name="Ορθογώνιο 6" descr="Πλαίσιο επισήμανσης."/>
          <p:cNvSpPr/>
          <p:nvPr/>
        </p:nvSpPr>
        <p:spPr>
          <a:xfrm rot="10800000" flipV="1">
            <a:off x="584676" y="2562842"/>
            <a:ext cx="2575774" cy="7726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solidFill>
                <a:schemeClr val="bg2">
                  <a:lumMod val="75000"/>
                </a:schemeClr>
              </a:solidFill>
            </a:endParaRPr>
          </a:p>
        </p:txBody>
      </p:sp>
      <p:sp>
        <p:nvSpPr>
          <p:cNvPr id="27" name="Ορθογώνιο 6" descr="Πλαίσιο επισήμανσης."/>
          <p:cNvSpPr/>
          <p:nvPr/>
        </p:nvSpPr>
        <p:spPr>
          <a:xfrm rot="10800000" flipV="1">
            <a:off x="4132103" y="2561784"/>
            <a:ext cx="2575774" cy="7726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solidFill>
                <a:schemeClr val="bg2">
                  <a:lumMod val="75000"/>
                </a:schemeClr>
              </a:solidFill>
            </a:endParaRPr>
          </a:p>
        </p:txBody>
      </p:sp>
      <p:sp>
        <p:nvSpPr>
          <p:cNvPr id="30" name="Text Placeholder 24"/>
          <p:cNvSpPr txBox="1"/>
          <p:nvPr/>
        </p:nvSpPr>
        <p:spPr>
          <a:xfrm>
            <a:off x="862983" y="4530650"/>
            <a:ext cx="5511613" cy="898322"/>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sz="1600" dirty="0">
                <a:solidFill>
                  <a:schemeClr val="tx1">
                    <a:lumMod val="85000"/>
                    <a:lumOff val="15000"/>
                  </a:schemeClr>
                </a:solidFill>
              </a:rPr>
              <a:t>επέτρεπαν μια ισορροπία (διαπραγματεύσιμη σε συνεχή βάση) μεταξύ διευθυντικού ελέγχου και επαγγελματικής αυτονομίας, με την ύπαρξη ελάχιστων γραφειοκρατικών διαδικασιών και κανόνων</a:t>
            </a:r>
          </a:p>
          <a:p>
            <a:pPr algn="ctr"/>
            <a:endParaRPr lang="el-GR" sz="1600" dirty="0">
              <a:solidFill>
                <a:schemeClr val="tx1">
                  <a:lumMod val="85000"/>
                  <a:lumOff val="15000"/>
                </a:schemeClr>
              </a:solidFill>
            </a:endParaRPr>
          </a:p>
          <a:p>
            <a:pPr algn="ctr"/>
            <a:endParaRPr lang="el-GR" sz="1600" dirty="0">
              <a:solidFill>
                <a:schemeClr val="tx1">
                  <a:lumMod val="85000"/>
                  <a:lumOff val="15000"/>
                </a:schemeClr>
              </a:solidFill>
            </a:endParaRPr>
          </a:p>
          <a:p>
            <a:pPr algn="ctr"/>
            <a:r>
              <a:rPr lang="el-GR" sz="1600" dirty="0">
                <a:solidFill>
                  <a:schemeClr val="tx1">
                    <a:lumMod val="85000"/>
                    <a:lumOff val="15000"/>
                  </a:schemeClr>
                </a:solidFill>
              </a:rPr>
              <a:t> </a:t>
            </a:r>
          </a:p>
        </p:txBody>
      </p:sp>
      <p:sp>
        <p:nvSpPr>
          <p:cNvPr id="36" name="Θέση κειμένου 5">
            <a:extLst>
              <a:ext uri="{FF2B5EF4-FFF2-40B4-BE49-F238E27FC236}">
                <a16:creationId xmlns:a16="http://schemas.microsoft.com/office/drawing/2014/main" xmlns="" id="{4A26AC90-E0E3-42A4-A8C4-B99F40322813}"/>
              </a:ext>
            </a:extLst>
          </p:cNvPr>
          <p:cNvSpPr txBox="1"/>
          <p:nvPr/>
        </p:nvSpPr>
        <p:spPr>
          <a:xfrm>
            <a:off x="4285928" y="2775795"/>
            <a:ext cx="2421949" cy="360000"/>
          </a:xfrm>
          <a:prstGeom prst="rect">
            <a:avLst/>
          </a:prstGeom>
        </p:spPr>
        <p:txBody>
          <a:bodyPr rtlCol="0"/>
          <a:lstStyle>
            <a:defPPr rtl="0">
              <a:defRPr lang="en-US"/>
            </a:defPPr>
            <a:lvl1pPr indent="0" algn="ctr">
              <a:lnSpc>
                <a:spcPct val="90000"/>
              </a:lnSpc>
              <a:spcBef>
                <a:spcPts val="1000"/>
              </a:spcBef>
              <a:buClr>
                <a:schemeClr val="accent1"/>
              </a:buClr>
              <a:buFont typeface="Calibri" panose="020F0502020204030204" pitchFamily="34" charset="0"/>
              <a:buNone/>
              <a:defRPr b="1">
                <a:solidFill>
                  <a:schemeClr val="tx1">
                    <a:lumMod val="85000"/>
                    <a:lumOff val="15000"/>
                  </a:schemeClr>
                </a:solidFill>
              </a:defRPr>
            </a:lvl1pPr>
            <a:lvl2pPr marL="542925" indent="-276225">
              <a:lnSpc>
                <a:spcPct val="90000"/>
              </a:lnSpc>
              <a:spcBef>
                <a:spcPts val="500"/>
              </a:spcBef>
              <a:buClr>
                <a:schemeClr val="accent1"/>
              </a:buClr>
              <a:buFont typeface="Arial" panose="020B0604020202020204" pitchFamily="34" charset="0"/>
              <a:buChar char="•"/>
              <a:defRPr sz="1600">
                <a:solidFill>
                  <a:schemeClr val="tx1">
                    <a:lumMod val="75000"/>
                    <a:lumOff val="25000"/>
                  </a:schemeClr>
                </a:solidFill>
              </a:defRPr>
            </a:lvl2pPr>
            <a:lvl3pPr marL="809625" indent="-266700">
              <a:lnSpc>
                <a:spcPct val="90000"/>
              </a:lnSpc>
              <a:spcBef>
                <a:spcPts val="500"/>
              </a:spcBef>
              <a:buClr>
                <a:schemeClr val="accent1"/>
              </a:buClr>
              <a:buFont typeface="Wingdings" panose="05000000000000000000" pitchFamily="2" charset="2"/>
              <a:buChar char="§"/>
              <a:defRPr sz="1400">
                <a:solidFill>
                  <a:schemeClr val="tx1">
                    <a:lumMod val="75000"/>
                    <a:lumOff val="25000"/>
                  </a:schemeClr>
                </a:solidFill>
              </a:defRPr>
            </a:lvl3pPr>
            <a:lvl4pPr marL="1076325" indent="-266700">
              <a:lnSpc>
                <a:spcPct val="90000"/>
              </a:lnSpc>
              <a:spcBef>
                <a:spcPts val="500"/>
              </a:spcBef>
              <a:buClr>
                <a:schemeClr val="accent1"/>
              </a:buClr>
              <a:buFont typeface="Wingdings" panose="05000000000000000000" pitchFamily="2" charset="2"/>
              <a:buChar char="§"/>
              <a:defRPr sz="1400">
                <a:solidFill>
                  <a:schemeClr val="tx1">
                    <a:lumMod val="75000"/>
                    <a:lumOff val="25000"/>
                  </a:schemeClr>
                </a:solidFill>
              </a:defRPr>
            </a:lvl4pPr>
            <a:lvl5pPr marL="1343025" indent="-266700">
              <a:lnSpc>
                <a:spcPct val="90000"/>
              </a:lnSpc>
              <a:spcBef>
                <a:spcPts val="500"/>
              </a:spcBef>
              <a:buClr>
                <a:schemeClr val="accent1"/>
              </a:buClr>
              <a:buFont typeface="Wingdings" panose="05000000000000000000" pitchFamily="2" charset="2"/>
              <a:buChar char="§"/>
              <a:defRPr sz="1400">
                <a:solidFill>
                  <a:schemeClr val="tx1">
                    <a:lumMod val="75000"/>
                    <a:lumOff val="25000"/>
                  </a:schemeClr>
                </a:solidFill>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l-GR" sz="1600" b="0" dirty="0"/>
              <a:t>επικοινωνίας &amp; συμβουλευτικών υπηρεσιών</a:t>
            </a:r>
          </a:p>
        </p:txBody>
      </p:sp>
      <p:pic>
        <p:nvPicPr>
          <p:cNvPr id="6" name="Γραφικό 5" descr="Συνδετήρας">
            <a:extLst>
              <a:ext uri="{FF2B5EF4-FFF2-40B4-BE49-F238E27FC236}">
                <a16:creationId xmlns:a16="http://schemas.microsoft.com/office/drawing/2014/main" xmlns="" id="{65C73949-8723-4D7A-AC3A-3654EC52968F}"/>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629429" y="2020359"/>
            <a:ext cx="467107" cy="467107"/>
          </a:xfrm>
          <a:prstGeom prst="rect">
            <a:avLst/>
          </a:prstGeom>
        </p:spPr>
      </p:pic>
      <p:pic>
        <p:nvPicPr>
          <p:cNvPr id="17" name="Γραφικό 16" descr="Μονό γρανάζι">
            <a:extLst>
              <a:ext uri="{FF2B5EF4-FFF2-40B4-BE49-F238E27FC236}">
                <a16:creationId xmlns:a16="http://schemas.microsoft.com/office/drawing/2014/main" xmlns="" id="{0F88006F-410D-4D2C-A8C4-8A6812B5452C}"/>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4153903" y="2008445"/>
            <a:ext cx="530744" cy="530744"/>
          </a:xfrm>
          <a:prstGeom prst="rect">
            <a:avLst/>
          </a:prstGeom>
        </p:spPr>
      </p:pic>
      <p:pic>
        <p:nvPicPr>
          <p:cNvPr id="7" name="Γραφικό 6" descr="Βέλος: Περιστροφή δεξιά">
            <a:extLst>
              <a:ext uri="{FF2B5EF4-FFF2-40B4-BE49-F238E27FC236}">
                <a16:creationId xmlns:a16="http://schemas.microsoft.com/office/drawing/2014/main" xmlns="" id="{D0CF3D3B-8395-4712-A35D-EBB0A009272E}"/>
              </a:ext>
            </a:extLst>
          </p:cNvPr>
          <p:cNvPicPr>
            <a:picLocks noChangeAspect="1"/>
          </p:cNvPicPr>
          <p:nvPr/>
        </p:nvPicPr>
        <p:blipFill>
          <a:blip r:embed="rId7">
            <a:extLst>
              <a:ext uri="{96DAC541-7B7A-43D3-8B79-37D633B846F1}">
                <asvg:svgBlip xmlns:asvg="http://schemas.microsoft.com/office/drawing/2016/SVG/main" xmlns="" r:embed="rId8"/>
              </a:ext>
            </a:extLst>
          </a:blip>
          <a:stretch>
            <a:fillRect/>
          </a:stretch>
        </p:blipFill>
        <p:spPr>
          <a:xfrm>
            <a:off x="3208707" y="3429000"/>
            <a:ext cx="658024" cy="658024"/>
          </a:xfrm>
          <a:prstGeom prst="rect">
            <a:avLst/>
          </a:prstGeom>
        </p:spPr>
      </p:pic>
      <p:pic>
        <p:nvPicPr>
          <p:cNvPr id="21" name="Εικόνα 20">
            <a:extLst>
              <a:ext uri="{FF2B5EF4-FFF2-40B4-BE49-F238E27FC236}">
                <a16:creationId xmlns:a16="http://schemas.microsoft.com/office/drawing/2014/main" xmlns="" id="{A2DE308F-93F1-4A2D-A493-D27840B88110}"/>
              </a:ext>
            </a:extLst>
          </p:cNvPr>
          <p:cNvPicPr>
            <a:picLocks noChangeAspect="1" noChangeArrowheads="1"/>
          </p:cNvPicPr>
          <p:nvPr/>
        </p:nvPicPr>
        <p:blipFill>
          <a:blip r:embed="rId9" cstate="print">
            <a:grayscl/>
          </a:blip>
          <a:srcRect/>
          <a:stretch>
            <a:fillRect/>
          </a:stretch>
        </p:blipFill>
        <p:spPr>
          <a:xfrm>
            <a:off x="7451774" y="737890"/>
            <a:ext cx="4335682" cy="2888193"/>
          </a:xfrm>
          <a:prstGeom prst="rect">
            <a:avLst/>
          </a:prstGeom>
          <a:noFill/>
          <a:ln w="9525">
            <a:noFill/>
            <a:miter lim="800000"/>
            <a:headEnd/>
            <a:tailEnd/>
          </a:ln>
        </p:spPr>
      </p:pic>
    </p:spTree>
    <p:extLst>
      <p:ext uri="{BB962C8B-B14F-4D97-AF65-F5344CB8AC3E}">
        <p14:creationId xmlns:p14="http://schemas.microsoft.com/office/powerpoint/2010/main" xmlns="" val="35970842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426000" y="497200"/>
            <a:ext cx="11340000" cy="432000"/>
          </a:xfrm>
        </p:spPr>
        <p:txBody>
          <a:bodyPr rtlCol="0"/>
          <a:lstStyle/>
          <a:p>
            <a:pPr algn="ctr"/>
            <a:r>
              <a:rPr lang="el-GR" sz="2600" b="1" dirty="0"/>
              <a:t>Η επιβολή των εξωτερικών ελέγχων</a:t>
            </a:r>
            <a:endParaRPr lang="el-GR" sz="2600" dirty="0"/>
          </a:p>
        </p:txBody>
      </p:sp>
      <p:sp>
        <p:nvSpPr>
          <p:cNvPr id="3" name="Θέση υποσέλιδου 2"/>
          <p:cNvSpPr>
            <a:spLocks noGrp="1"/>
          </p:cNvSpPr>
          <p:nvPr>
            <p:ph type="ftr" sz="quarter" idx="10"/>
          </p:nvPr>
        </p:nvSpPr>
        <p:spPr/>
        <p:txBody>
          <a:bodyPr rtlCol="0"/>
          <a:lstStyle/>
          <a:p>
            <a:pPr rtl="0"/>
            <a:r>
              <a:rPr lang="el-GR" dirty="0"/>
              <a:t>Προσθέστε υποσέλιδο</a:t>
            </a:r>
          </a:p>
        </p:txBody>
      </p:sp>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67</a:t>
            </a:fld>
            <a:endParaRPr lang="el-GR" dirty="0"/>
          </a:p>
        </p:txBody>
      </p:sp>
      <p:sp>
        <p:nvSpPr>
          <p:cNvPr id="6" name="Θέση περιεχομένου 5"/>
          <p:cNvSpPr>
            <a:spLocks noGrp="1"/>
          </p:cNvSpPr>
          <p:nvPr>
            <p:ph idx="14"/>
          </p:nvPr>
        </p:nvSpPr>
        <p:spPr>
          <a:xfrm>
            <a:off x="794569" y="2673625"/>
            <a:ext cx="2975206" cy="4020475"/>
          </a:xfrm>
          <a:noFill/>
          <a:ln>
            <a:solidFill>
              <a:schemeClr val="bg1">
                <a:lumMod val="85000"/>
              </a:schemeClr>
            </a:solidFill>
          </a:ln>
        </p:spPr>
        <p:txBody>
          <a:bodyPr vert="horz" lIns="136800" tIns="252000" rIns="136800" bIns="0" rtlCol="0">
            <a:noAutofit/>
          </a:bodyPr>
          <a:lstStyle/>
          <a:p>
            <a:pPr marL="0" indent="0" algn="ctr">
              <a:buNone/>
            </a:pPr>
            <a:r>
              <a:rPr lang="el-GR" dirty="0"/>
              <a:t>Η </a:t>
            </a:r>
            <a:r>
              <a:rPr lang="el-GR" b="1" dirty="0"/>
              <a:t>μαζική διεύρυνση του πανεπιστημιακού τομέα</a:t>
            </a:r>
            <a:r>
              <a:rPr lang="el-GR" dirty="0"/>
              <a:t>, τόσο ως προς τον αριθμό των φοιτητών όσο και ως προς τον αριθμό των ανώτατων ιδρυμάτων, με τη δημιουργία των νέων πανεπιστημίων και την </a:t>
            </a:r>
            <a:r>
              <a:rPr lang="el-GR" dirty="0" err="1"/>
              <a:t>ανωτατοποίηση</a:t>
            </a:r>
            <a:r>
              <a:rPr lang="el-GR" dirty="0"/>
              <a:t> των ιδρυμάτων τεχνολογικής εκπαίδευσης, ολοκλήρωσε τη σταδιακή μετάβαση από ένα σχετικά ελιτίστικο σε ένα μαζικό σύστημα τριτοβάθμιας εκπαίδευσης</a:t>
            </a:r>
          </a:p>
        </p:txBody>
      </p:sp>
      <p:sp>
        <p:nvSpPr>
          <p:cNvPr id="7" name="Θέση περιεχομένου 6"/>
          <p:cNvSpPr>
            <a:spLocks noGrp="1"/>
          </p:cNvSpPr>
          <p:nvPr>
            <p:ph idx="15"/>
          </p:nvPr>
        </p:nvSpPr>
        <p:spPr>
          <a:xfrm>
            <a:off x="4614397" y="2673626"/>
            <a:ext cx="3064058" cy="4020474"/>
          </a:xfrm>
          <a:noFill/>
          <a:ln>
            <a:solidFill>
              <a:schemeClr val="bg1">
                <a:lumMod val="85000"/>
              </a:schemeClr>
            </a:solidFill>
          </a:ln>
        </p:spPr>
        <p:txBody>
          <a:bodyPr vert="horz" lIns="136800" tIns="252000" rIns="136800" bIns="0" rtlCol="0">
            <a:noAutofit/>
          </a:bodyPr>
          <a:lstStyle/>
          <a:p>
            <a:pPr marL="0" indent="0" algn="ctr">
              <a:buNone/>
            </a:pPr>
            <a:r>
              <a:rPr lang="el-GR" dirty="0"/>
              <a:t>Ο </a:t>
            </a:r>
            <a:r>
              <a:rPr lang="el-GR" b="1" dirty="0"/>
              <a:t>βασικός στόχος του </a:t>
            </a:r>
            <a:r>
              <a:rPr lang="el-GR" dirty="0"/>
              <a:t>είναι η ρύθμιση της εκπαιδευτικής διαδικασίας από τις ανάγκες της αγοράς και η </a:t>
            </a:r>
            <a:r>
              <a:rPr lang="el-GR" dirty="0" err="1"/>
              <a:t>απασχολησιμότητα</a:t>
            </a:r>
            <a:r>
              <a:rPr lang="el-GR" dirty="0"/>
              <a:t> των αποφοίτων</a:t>
            </a:r>
          </a:p>
        </p:txBody>
      </p:sp>
      <p:sp>
        <p:nvSpPr>
          <p:cNvPr id="8" name="Θέση περιεχομένου 7"/>
          <p:cNvSpPr>
            <a:spLocks noGrp="1"/>
          </p:cNvSpPr>
          <p:nvPr>
            <p:ph idx="16"/>
          </p:nvPr>
        </p:nvSpPr>
        <p:spPr>
          <a:xfrm>
            <a:off x="8434225" y="2673626"/>
            <a:ext cx="2975206" cy="4020474"/>
          </a:xfrm>
          <a:noFill/>
          <a:ln>
            <a:solidFill>
              <a:schemeClr val="bg1">
                <a:lumMod val="85000"/>
              </a:schemeClr>
            </a:solidFill>
          </a:ln>
        </p:spPr>
        <p:txBody>
          <a:bodyPr vert="horz" lIns="136800" tIns="252000" rIns="136800" bIns="0" rtlCol="0">
            <a:noAutofit/>
          </a:bodyPr>
          <a:lstStyle/>
          <a:p>
            <a:pPr marL="0" indent="0" algn="ctr">
              <a:buNone/>
            </a:pPr>
            <a:r>
              <a:rPr lang="el-GR" dirty="0"/>
              <a:t>Στην </a:t>
            </a:r>
            <a:r>
              <a:rPr lang="el-GR" b="1" dirty="0"/>
              <a:t>ελληνική τριτοβάθμια εκπαίδευση</a:t>
            </a:r>
            <a:r>
              <a:rPr lang="el-GR" dirty="0"/>
              <a:t> ο αριθμός των φοιτητών διπλασιάστηκε μεταξύ των ετών 1975 και 1994, ενώ διπλασιάστηκε ξανά μεταξύ των ετών 1994 και 2004</a:t>
            </a:r>
          </a:p>
        </p:txBody>
      </p:sp>
      <p:sp>
        <p:nvSpPr>
          <p:cNvPr id="12" name="TextBox 11"/>
          <p:cNvSpPr txBox="1"/>
          <p:nvPr/>
        </p:nvSpPr>
        <p:spPr>
          <a:xfrm>
            <a:off x="9835978" y="6116595"/>
            <a:ext cx="1368797"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13" name="Θέση περιεχομένου 8">
            <a:extLst>
              <a:ext uri="{FF2B5EF4-FFF2-40B4-BE49-F238E27FC236}">
                <a16:creationId xmlns:a16="http://schemas.microsoft.com/office/drawing/2014/main" xmlns="" id="{DB4D51A8-B261-47CC-A657-D44D4018C999}"/>
              </a:ext>
            </a:extLst>
          </p:cNvPr>
          <p:cNvSpPr>
            <a:spLocks noGrp="1"/>
          </p:cNvSpPr>
          <p:nvPr>
            <p:ph idx="1"/>
          </p:nvPr>
        </p:nvSpPr>
        <p:spPr>
          <a:xfrm>
            <a:off x="794569" y="1728000"/>
            <a:ext cx="2975206" cy="720000"/>
          </a:xfrm>
        </p:spPr>
        <p:txBody>
          <a:bodyPr rtlCol="0"/>
          <a:lstStyle/>
          <a:p>
            <a:pPr rtl="0"/>
            <a:r>
              <a:rPr lang="el-GR" b="1" i="1" dirty="0"/>
              <a:t>1</a:t>
            </a:r>
            <a:r>
              <a:rPr lang="el-GR" dirty="0"/>
              <a:t/>
            </a:r>
            <a:br>
              <a:rPr lang="el-GR" dirty="0"/>
            </a:br>
            <a:endParaRPr lang="el-GR" dirty="0">
              <a:solidFill>
                <a:schemeClr val="tx1">
                  <a:lumMod val="75000"/>
                  <a:lumOff val="25000"/>
                </a:schemeClr>
              </a:solidFill>
              <a:latin typeface="+mn-lt"/>
            </a:endParaRPr>
          </a:p>
        </p:txBody>
      </p:sp>
      <p:sp>
        <p:nvSpPr>
          <p:cNvPr id="14" name="Θέση περιεχομένου 9">
            <a:extLst>
              <a:ext uri="{FF2B5EF4-FFF2-40B4-BE49-F238E27FC236}">
                <a16:creationId xmlns:a16="http://schemas.microsoft.com/office/drawing/2014/main" xmlns="" id="{EEC98473-97E8-4E04-8845-7D6E2C5EBFBA}"/>
              </a:ext>
            </a:extLst>
          </p:cNvPr>
          <p:cNvSpPr>
            <a:spLocks noGrp="1"/>
          </p:cNvSpPr>
          <p:nvPr>
            <p:ph idx="12"/>
          </p:nvPr>
        </p:nvSpPr>
        <p:spPr>
          <a:xfrm>
            <a:off x="4614397" y="1728000"/>
            <a:ext cx="2975206" cy="720000"/>
          </a:xfrm>
        </p:spPr>
        <p:txBody>
          <a:bodyPr rtlCol="0"/>
          <a:lstStyle/>
          <a:p>
            <a:pPr rtl="0"/>
            <a:r>
              <a:rPr lang="el-GR" b="1" i="1" dirty="0"/>
              <a:t>2</a:t>
            </a:r>
            <a:r>
              <a:rPr lang="el-GR" dirty="0"/>
              <a:t/>
            </a:r>
            <a:br>
              <a:rPr lang="el-GR" dirty="0"/>
            </a:br>
            <a:endParaRPr lang="el-GR" sz="1200" dirty="0">
              <a:solidFill>
                <a:schemeClr val="tx1">
                  <a:lumMod val="75000"/>
                  <a:lumOff val="25000"/>
                </a:schemeClr>
              </a:solidFill>
              <a:latin typeface="+mn-lt"/>
            </a:endParaRPr>
          </a:p>
        </p:txBody>
      </p:sp>
      <p:sp>
        <p:nvSpPr>
          <p:cNvPr id="15" name="Θέση περιεχομένου 10">
            <a:extLst>
              <a:ext uri="{FF2B5EF4-FFF2-40B4-BE49-F238E27FC236}">
                <a16:creationId xmlns:a16="http://schemas.microsoft.com/office/drawing/2014/main" xmlns="" id="{DF98A597-D489-431C-B626-FC66051143CD}"/>
              </a:ext>
            </a:extLst>
          </p:cNvPr>
          <p:cNvSpPr>
            <a:spLocks noGrp="1"/>
          </p:cNvSpPr>
          <p:nvPr>
            <p:ph idx="13"/>
          </p:nvPr>
        </p:nvSpPr>
        <p:spPr>
          <a:xfrm>
            <a:off x="8434225" y="1728000"/>
            <a:ext cx="2963206" cy="720000"/>
          </a:xfrm>
        </p:spPr>
        <p:txBody>
          <a:bodyPr rtlCol="0"/>
          <a:lstStyle/>
          <a:p>
            <a:pPr rtl="0"/>
            <a:r>
              <a:rPr lang="el-GR" b="1" i="1" dirty="0"/>
              <a:t>3</a:t>
            </a:r>
            <a:r>
              <a:rPr lang="el-GR" dirty="0"/>
              <a:t/>
            </a:r>
            <a:br>
              <a:rPr lang="el-GR" dirty="0"/>
            </a:br>
            <a:endParaRPr lang="el-GR" sz="1200" dirty="0">
              <a:solidFill>
                <a:schemeClr val="tx1">
                  <a:lumMod val="75000"/>
                  <a:lumOff val="25000"/>
                </a:schemeClr>
              </a:solidFill>
              <a:latin typeface="+mn-lt"/>
            </a:endParaRPr>
          </a:p>
        </p:txBody>
      </p:sp>
    </p:spTree>
    <p:extLst>
      <p:ext uri="{BB962C8B-B14F-4D97-AF65-F5344CB8AC3E}">
        <p14:creationId xmlns:p14="http://schemas.microsoft.com/office/powerpoint/2010/main" xmlns="" val="279310400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Εικόνα 3">
            <a:extLst>
              <a:ext uri="{FF2B5EF4-FFF2-40B4-BE49-F238E27FC236}">
                <a16:creationId xmlns:a16="http://schemas.microsoft.com/office/drawing/2014/main" xmlns="" id="{19782F0C-3C23-43A6-B486-202CD4DD3FB7}"/>
              </a:ext>
            </a:extLst>
          </p:cNvPr>
          <p:cNvPicPr>
            <a:picLocks noChangeAspect="1" noChangeArrowheads="1"/>
          </p:cNvPicPr>
          <p:nvPr/>
        </p:nvPicPr>
        <p:blipFill rotWithShape="1">
          <a:blip r:embed="rId2" cstate="print">
            <a:grayscl/>
            <a:extLst/>
          </a:blip>
          <a:srcRect t="15434" b="9215"/>
          <a:stretch/>
        </p:blipFill>
        <p:spPr>
          <a:xfrm rot="21600000">
            <a:off x="-1" y="1"/>
            <a:ext cx="12192000" cy="6132262"/>
          </a:xfrm>
          <a:prstGeom prst="rect">
            <a:avLst/>
          </a:prstGeom>
          <a:noFill/>
        </p:spPr>
      </p:pic>
      <p:pic>
        <p:nvPicPr>
          <p:cNvPr id="25" name="Picture 24">
            <a:extLst>
              <a:ext uri="{FF2B5EF4-FFF2-40B4-BE49-F238E27FC236}">
                <a16:creationId xmlns:a16="http://schemas.microsoft.com/office/drawing/2014/main" xmlns="" id="{7309214B-9B60-4A94-88B5-44CB8D263285}"/>
              </a:ext>
              <a:ext uri="{C183D7F6-B498-43B3-948B-1728B52AA6E4}">
                <adec:decorative xmlns:adec="http://schemas.microsoft.com/office/drawing/2017/decorative" xmlns=""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xmlns="" val="1"/>
              </p:ext>
            </p:extLst>
          </p:nvPr>
        </p:nvPicPr>
        <p:blipFill>
          <a:blip r:embed="rId3">
            <a:extLst>
              <a:ext uri="{28A0092B-C50C-407E-A947-70E740481C1C}">
                <a14:useLocalDpi xmlns:a14="http://schemas.microsoft.com/office/drawing/2010/main" xmlns="" val="0"/>
              </a:ext>
            </a:extLst>
          </a:blip>
          <a:srcRect b="26004"/>
          <a:stretch>
            <a:fillRect/>
          </a:stretch>
        </p:blipFill>
        <p:spPr>
          <a:xfrm>
            <a:off x="0" y="1783365"/>
            <a:ext cx="12192000" cy="5074635"/>
          </a:xfrm>
          <a:custGeom>
            <a:avLst/>
            <a:gdLst>
              <a:gd name="connsiteX0" fmla="*/ 0 w 12192000"/>
              <a:gd name="connsiteY0" fmla="*/ 0 h 5074635"/>
              <a:gd name="connsiteX1" fmla="*/ 12192000 w 12192000"/>
              <a:gd name="connsiteY1" fmla="*/ 0 h 5074635"/>
              <a:gd name="connsiteX2" fmla="*/ 12192000 w 12192000"/>
              <a:gd name="connsiteY2" fmla="*/ 5074635 h 5074635"/>
              <a:gd name="connsiteX3" fmla="*/ 0 w 12192000"/>
              <a:gd name="connsiteY3" fmla="*/ 5074635 h 5074635"/>
            </a:gdLst>
            <a:ahLst/>
            <a:cxnLst>
              <a:cxn ang="0">
                <a:pos x="connsiteX0" y="connsiteY0"/>
              </a:cxn>
              <a:cxn ang="0">
                <a:pos x="connsiteX1" y="connsiteY1"/>
              </a:cxn>
              <a:cxn ang="0">
                <a:pos x="connsiteX2" y="connsiteY2"/>
              </a:cxn>
              <a:cxn ang="0">
                <a:pos x="connsiteX3" y="connsiteY3"/>
              </a:cxn>
            </a:cxnLst>
            <a:rect l="l" t="t" r="r" b="b"/>
            <a:pathLst>
              <a:path w="12192000" h="5074635">
                <a:moveTo>
                  <a:pt x="0" y="0"/>
                </a:moveTo>
                <a:lnTo>
                  <a:pt x="12192000" y="0"/>
                </a:lnTo>
                <a:lnTo>
                  <a:pt x="12192000" y="5074635"/>
                </a:lnTo>
                <a:lnTo>
                  <a:pt x="0" y="5074635"/>
                </a:lnTo>
                <a:close/>
              </a:path>
            </a:pathLst>
          </a:custGeom>
        </p:spPr>
      </p:pic>
      <p:sp>
        <p:nvSpPr>
          <p:cNvPr id="16" name="TextBox 15">
            <a:extLst>
              <a:ext uri="{FF2B5EF4-FFF2-40B4-BE49-F238E27FC236}">
                <a16:creationId xmlns:a16="http://schemas.microsoft.com/office/drawing/2014/main" xmlns="" id="{F9AF90DA-4EF5-406D-9612-287E8F5429EC}"/>
              </a:ext>
            </a:extLst>
          </p:cNvPr>
          <p:cNvSpPr txBox="1"/>
          <p:nvPr/>
        </p:nvSpPr>
        <p:spPr>
          <a:xfrm>
            <a:off x="3703526" y="6310466"/>
            <a:ext cx="4784943" cy="369332"/>
          </a:xfrm>
          <a:prstGeom prst="rect">
            <a:avLst/>
          </a:prstGeom>
          <a:noFill/>
          <a:ln w="9525">
            <a:noFill/>
            <a:prstDash val="lgDashDot"/>
          </a:ln>
        </p:spPr>
        <p:txBody>
          <a:bodyPr wrap="square" rtlCol="0">
            <a:spAutoFit/>
          </a:bodyPr>
          <a:lstStyle/>
          <a:p>
            <a:pPr algn="ctr"/>
            <a:r>
              <a:rPr lang="el-GR" b="1" dirty="0">
                <a:solidFill>
                  <a:schemeClr val="accent1">
                    <a:lumMod val="75000"/>
                  </a:schemeClr>
                </a:solidFill>
                <a:latin typeface="+mj-lt"/>
              </a:rPr>
              <a:t>Βιβλιοθήκη της </a:t>
            </a:r>
            <a:r>
              <a:rPr lang="el-GR" b="1" dirty="0" err="1" smtClean="0">
                <a:solidFill>
                  <a:schemeClr val="accent1">
                    <a:lumMod val="75000"/>
                  </a:schemeClr>
                </a:solidFill>
                <a:latin typeface="+mj-lt"/>
              </a:rPr>
              <a:t>Σορβόνης</a:t>
            </a:r>
            <a:endParaRPr lang="en-US" b="1" dirty="0">
              <a:solidFill>
                <a:schemeClr val="accent1">
                  <a:lumMod val="75000"/>
                </a:schemeClr>
              </a:solidFill>
              <a:latin typeface="+mj-lt"/>
            </a:endParaRPr>
          </a:p>
        </p:txBody>
      </p:sp>
    </p:spTree>
    <p:extLst>
      <p:ext uri="{BB962C8B-B14F-4D97-AF65-F5344CB8AC3E}">
        <p14:creationId xmlns:p14="http://schemas.microsoft.com/office/powerpoint/2010/main" xmlns="" val="177852964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Τίτλος 11">
            <a:extLst>
              <a:ext uri="{FF2B5EF4-FFF2-40B4-BE49-F238E27FC236}">
                <a16:creationId xmlns:a16="http://schemas.microsoft.com/office/drawing/2014/main" xmlns="" id="{6840293F-4671-41F0-81A3-F8908F7DBA05}"/>
              </a:ext>
            </a:extLst>
          </p:cNvPr>
          <p:cNvSpPr>
            <a:spLocks noGrp="1"/>
          </p:cNvSpPr>
          <p:nvPr>
            <p:ph type="title"/>
          </p:nvPr>
        </p:nvSpPr>
        <p:spPr>
          <a:xfrm>
            <a:off x="331792" y="448771"/>
            <a:ext cx="11340000" cy="432000"/>
          </a:xfrm>
        </p:spPr>
        <p:txBody>
          <a:bodyPr rtlCol="0"/>
          <a:lstStyle/>
          <a:p>
            <a:pPr algn="ctr"/>
            <a:r>
              <a:rPr lang="el-GR" sz="2800" b="1" dirty="0"/>
              <a:t>Η επιβολή των εξωτερικών ελέγχων</a:t>
            </a:r>
            <a:endParaRPr lang="el-GR" sz="2800" dirty="0"/>
          </a:p>
        </p:txBody>
      </p:sp>
      <p:sp>
        <p:nvSpPr>
          <p:cNvPr id="14" name="Θέση κειμένου 13">
            <a:extLst>
              <a:ext uri="{FF2B5EF4-FFF2-40B4-BE49-F238E27FC236}">
                <a16:creationId xmlns:a16="http://schemas.microsoft.com/office/drawing/2014/main" xmlns="" id="{7E56E477-6E54-4833-B1E4-56C1AC66C582}"/>
              </a:ext>
            </a:extLst>
          </p:cNvPr>
          <p:cNvSpPr>
            <a:spLocks noGrp="1"/>
          </p:cNvSpPr>
          <p:nvPr>
            <p:ph type="body" sz="quarter" idx="27"/>
          </p:nvPr>
        </p:nvSpPr>
        <p:spPr>
          <a:xfrm>
            <a:off x="1592663" y="2767658"/>
            <a:ext cx="3554451" cy="735800"/>
          </a:xfrm>
        </p:spPr>
        <p:txBody>
          <a:bodyPr rtlCol="0"/>
          <a:lstStyle/>
          <a:p>
            <a:r>
              <a:rPr lang="el-GR" sz="2000" dirty="0"/>
              <a:t>Η μείωση του κόστους χρηματοδότησης ανά φοιτητή</a:t>
            </a:r>
          </a:p>
        </p:txBody>
      </p:sp>
      <p:sp>
        <p:nvSpPr>
          <p:cNvPr id="16" name="Θέση κειμένου 15">
            <a:extLst>
              <a:ext uri="{FF2B5EF4-FFF2-40B4-BE49-F238E27FC236}">
                <a16:creationId xmlns:a16="http://schemas.microsoft.com/office/drawing/2014/main" xmlns="" id="{7A432125-2B7A-42E4-8AE0-79559A0082FD}"/>
              </a:ext>
            </a:extLst>
          </p:cNvPr>
          <p:cNvSpPr>
            <a:spLocks noGrp="1"/>
          </p:cNvSpPr>
          <p:nvPr>
            <p:ph type="body" sz="quarter" idx="30"/>
          </p:nvPr>
        </p:nvSpPr>
        <p:spPr>
          <a:xfrm>
            <a:off x="7455347" y="2762096"/>
            <a:ext cx="3367142" cy="735749"/>
          </a:xfrm>
          <a:noFill/>
        </p:spPr>
        <p:txBody>
          <a:bodyPr vert="horz" lIns="0" tIns="0" rIns="0" bIns="0" rtlCol="0" anchor="t">
            <a:noAutofit/>
          </a:bodyPr>
          <a:lstStyle/>
          <a:p>
            <a:r>
              <a:rPr lang="el-GR" sz="2000" dirty="0">
                <a:solidFill>
                  <a:schemeClr val="accent1"/>
                </a:solidFill>
              </a:rPr>
              <a:t>Όσον αφορά την ελληνική περίπτωση</a:t>
            </a:r>
          </a:p>
          <a:p>
            <a:endParaRPr lang="el-GR" sz="2000" dirty="0">
              <a:solidFill>
                <a:schemeClr val="accent1"/>
              </a:solidFill>
            </a:endParaRPr>
          </a:p>
        </p:txBody>
      </p:sp>
      <p:sp>
        <p:nvSpPr>
          <p:cNvPr id="13" name="Θέση περιεχομένου 12">
            <a:extLst>
              <a:ext uri="{FF2B5EF4-FFF2-40B4-BE49-F238E27FC236}">
                <a16:creationId xmlns:a16="http://schemas.microsoft.com/office/drawing/2014/main" xmlns="" id="{111E1D64-13B1-45CD-A29D-474622790A38}"/>
              </a:ext>
            </a:extLst>
          </p:cNvPr>
          <p:cNvSpPr>
            <a:spLocks noGrp="1"/>
          </p:cNvSpPr>
          <p:nvPr>
            <p:ph sz="half" idx="2"/>
          </p:nvPr>
        </p:nvSpPr>
        <p:spPr>
          <a:xfrm>
            <a:off x="7455347" y="3629416"/>
            <a:ext cx="3143990" cy="2516159"/>
          </a:xfrm>
        </p:spPr>
        <p:txBody>
          <a:bodyPr vert="horz" lIns="0" tIns="0" rIns="0" bIns="0" rtlCol="0">
            <a:noAutofit/>
          </a:bodyPr>
          <a:lstStyle/>
          <a:p>
            <a:r>
              <a:rPr lang="el-GR" dirty="0"/>
              <a:t>η χώρα μας κατείχε το 2000 την τελευταία θέση μεταξύ των χωρών της Ε.Ε. των 15, σχετικά με τις δαπάνες για την τριτοβάθμια εκπαίδευση</a:t>
            </a:r>
          </a:p>
          <a:p>
            <a:pPr lvl="0"/>
            <a:r>
              <a:rPr lang="el-GR" dirty="0"/>
              <a:t>Ειδικότερα, η Ελλάδα δαπανούσε το 40.7% του μέσου όρου της Ε.Ε. ανά φοιτητή, ενώ η προτελευταία, η Ισπανία το 69.4%</a:t>
            </a:r>
          </a:p>
          <a:p>
            <a:pPr>
              <a:buClr>
                <a:schemeClr val="accent1"/>
              </a:buClr>
            </a:pPr>
            <a:endParaRPr lang="el-GR" dirty="0"/>
          </a:p>
        </p:txBody>
      </p:sp>
      <p:sp>
        <p:nvSpPr>
          <p:cNvPr id="3" name="Θέση υποσέλιδου 2">
            <a:extLst>
              <a:ext uri="{FF2B5EF4-FFF2-40B4-BE49-F238E27FC236}">
                <a16:creationId xmlns:a16="http://schemas.microsoft.com/office/drawing/2014/main" xmlns="" id="{E103D420-AEB0-44F9-86F5-DB2505B0F4E7}"/>
              </a:ext>
            </a:extLst>
          </p:cNvPr>
          <p:cNvSpPr>
            <a:spLocks noGrp="1"/>
          </p:cNvSpPr>
          <p:nvPr>
            <p:ph type="ftr" sz="quarter" idx="10"/>
          </p:nvPr>
        </p:nvSpPr>
        <p:spPr/>
        <p:txBody>
          <a:bodyPr rtlCol="0"/>
          <a:lstStyle/>
          <a:p>
            <a:pPr rtl="0"/>
            <a:r>
              <a:rPr lang="el-GR" dirty="0"/>
              <a:t>Προσθέστε υποσέλιδο</a:t>
            </a:r>
          </a:p>
        </p:txBody>
      </p:sp>
      <p:sp>
        <p:nvSpPr>
          <p:cNvPr id="4" name="Θέση αριθμού διαφάνειας 3">
            <a:extLst>
              <a:ext uri="{FF2B5EF4-FFF2-40B4-BE49-F238E27FC236}">
                <a16:creationId xmlns:a16="http://schemas.microsoft.com/office/drawing/2014/main" xmlns="" id="{A88525D2-29EF-4156-8E05-4971770BF1AF}"/>
              </a:ext>
            </a:extLst>
          </p:cNvPr>
          <p:cNvSpPr>
            <a:spLocks noGrp="1"/>
          </p:cNvSpPr>
          <p:nvPr>
            <p:ph type="sldNum" sz="quarter" idx="11"/>
          </p:nvPr>
        </p:nvSpPr>
        <p:spPr/>
        <p:txBody>
          <a:bodyPr rtlCol="0"/>
          <a:lstStyle/>
          <a:p>
            <a:pPr rtl="0"/>
            <a:fld id="{19B51A1E-902D-48AF-9020-955120F399B6}" type="slidenum">
              <a:rPr lang="el-GR" smtClean="0"/>
              <a:pPr rtl="0"/>
              <a:t>69</a:t>
            </a:fld>
            <a:endParaRPr lang="el-GR" dirty="0"/>
          </a:p>
        </p:txBody>
      </p:sp>
      <p:sp>
        <p:nvSpPr>
          <p:cNvPr id="18" name="TextBox 37">
            <a:extLst>
              <a:ext uri="{FF2B5EF4-FFF2-40B4-BE49-F238E27FC236}">
                <a16:creationId xmlns:a16="http://schemas.microsoft.com/office/drawing/2014/main" xmlns="" id="{93E5B14E-56EF-4082-AD78-9C6474F8F45B}"/>
              </a:ext>
            </a:extLst>
          </p:cNvPr>
          <p:cNvSpPr txBox="1"/>
          <p:nvPr/>
        </p:nvSpPr>
        <p:spPr>
          <a:xfrm>
            <a:off x="9792957"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15" name="Θέση περιεχομένου 12">
            <a:extLst>
              <a:ext uri="{FF2B5EF4-FFF2-40B4-BE49-F238E27FC236}">
                <a16:creationId xmlns:a16="http://schemas.microsoft.com/office/drawing/2014/main" xmlns="" id="{2E0A6306-368F-4637-804C-047070021D2D}"/>
              </a:ext>
            </a:extLst>
          </p:cNvPr>
          <p:cNvSpPr txBox="1">
            <a:spLocks/>
          </p:cNvSpPr>
          <p:nvPr/>
        </p:nvSpPr>
        <p:spPr>
          <a:xfrm>
            <a:off x="1364834" y="3629416"/>
            <a:ext cx="3546675" cy="1844804"/>
          </a:xfrm>
          <a:prstGeom prst="rect">
            <a:avLst/>
          </a:prstGeom>
        </p:spPr>
        <p:txBody>
          <a:bodyPr vert="horz" lIns="0" tIns="0" rIns="0" bIns="0" rtlCol="0">
            <a:noAutofit/>
          </a:bodyPr>
          <a:lstStyle>
            <a:lvl1pPr marL="266700" indent="-266700" algn="l" defTabSz="914400" rtl="0" eaLnBrk="1" latinLnBrk="0" hangingPunct="1">
              <a:lnSpc>
                <a:spcPct val="90000"/>
              </a:lnSpc>
              <a:spcBef>
                <a:spcPts val="1000"/>
              </a:spcBef>
              <a:buClr>
                <a:schemeClr val="accent1">
                  <a:lumMod val="50000"/>
                </a:schemeClr>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lumMod val="50000"/>
                </a:schemeClr>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lumMod val="50000"/>
                </a:schemeClr>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lumMod val="50000"/>
                </a:schemeClr>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lumMod val="50000"/>
                </a:schemeClr>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l-GR" dirty="0"/>
              <a:t>που αντιστοιχεί και σε αύξηση του αριθμού των φοιτητών ανά διδάσκοντα), αύξησε τον ανταγωνισμό για την εξεύρεση πρόσθετων χρηματικών πόρων τόσο μεταξύ των πανεπιστημίων όσο και στο εσωτερικό τους</a:t>
            </a:r>
          </a:p>
        </p:txBody>
      </p:sp>
      <p:sp>
        <p:nvSpPr>
          <p:cNvPr id="5" name="Θέση κειμένου 4">
            <a:extLst>
              <a:ext uri="{FF2B5EF4-FFF2-40B4-BE49-F238E27FC236}">
                <a16:creationId xmlns:a16="http://schemas.microsoft.com/office/drawing/2014/main" xmlns="" id="{6666DA7B-DB9F-4348-9869-196BDA24570B}"/>
              </a:ext>
            </a:extLst>
          </p:cNvPr>
          <p:cNvSpPr>
            <a:spLocks noGrp="1"/>
          </p:cNvSpPr>
          <p:nvPr>
            <p:ph type="body" sz="quarter" idx="32"/>
          </p:nvPr>
        </p:nvSpPr>
        <p:spPr/>
        <p:txBody>
          <a:bodyPr/>
          <a:lstStyle/>
          <a:p>
            <a:pPr algn="ctr"/>
            <a:r>
              <a:rPr lang="el-GR" dirty="0"/>
              <a:t>Μέρος 2ο</a:t>
            </a:r>
          </a:p>
        </p:txBody>
      </p:sp>
      <p:pic>
        <p:nvPicPr>
          <p:cNvPr id="7" name="Γραφικό 6" descr="Κέρματα">
            <a:extLst>
              <a:ext uri="{FF2B5EF4-FFF2-40B4-BE49-F238E27FC236}">
                <a16:creationId xmlns:a16="http://schemas.microsoft.com/office/drawing/2014/main" xmlns="" id="{2724966A-14E0-40A2-88CF-5A7E091BF309}"/>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986163" y="2900768"/>
            <a:ext cx="360001" cy="360001"/>
          </a:xfrm>
          <a:prstGeom prst="rect">
            <a:avLst/>
          </a:prstGeom>
        </p:spPr>
      </p:pic>
      <p:pic>
        <p:nvPicPr>
          <p:cNvPr id="11" name="Γραφικό 10" descr="Άνδρας">
            <a:extLst>
              <a:ext uri="{FF2B5EF4-FFF2-40B4-BE49-F238E27FC236}">
                <a16:creationId xmlns:a16="http://schemas.microsoft.com/office/drawing/2014/main" xmlns="" id="{A8980377-2002-41FF-A00B-20F9EDB4B962}"/>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379271" y="2492154"/>
            <a:ext cx="735800" cy="735800"/>
          </a:xfrm>
          <a:prstGeom prst="rect">
            <a:avLst/>
          </a:prstGeom>
        </p:spPr>
      </p:pic>
      <p:pic>
        <p:nvPicPr>
          <p:cNvPr id="22" name="Γραφικό 21" descr="Δικαστήριο">
            <a:extLst>
              <a:ext uri="{FF2B5EF4-FFF2-40B4-BE49-F238E27FC236}">
                <a16:creationId xmlns:a16="http://schemas.microsoft.com/office/drawing/2014/main" xmlns="" id="{8DC9F9FE-59D8-40E2-ADA5-AC644EC87D7F}"/>
              </a:ext>
            </a:extLst>
          </p:cNvPr>
          <p:cNvPicPr>
            <a:picLocks noChangeAspect="1"/>
          </p:cNvPicPr>
          <p:nvPr/>
        </p:nvPicPr>
        <p:blipFill>
          <a:blip r:embed="rId7">
            <a:extLst>
              <a:ext uri="{96DAC541-7B7A-43D3-8B79-37D633B846F1}">
                <asvg:svgBlip xmlns:asvg="http://schemas.microsoft.com/office/drawing/2016/SVG/main" xmlns="" r:embed="rId8"/>
              </a:ext>
            </a:extLst>
          </a:blip>
          <a:stretch>
            <a:fillRect/>
          </a:stretch>
        </p:blipFill>
        <p:spPr>
          <a:xfrm>
            <a:off x="6356840" y="2409418"/>
            <a:ext cx="851770" cy="851770"/>
          </a:xfrm>
          <a:prstGeom prst="rect">
            <a:avLst/>
          </a:prstGeom>
        </p:spPr>
      </p:pic>
    </p:spTree>
    <p:extLst>
      <p:ext uri="{BB962C8B-B14F-4D97-AF65-F5344CB8AC3E}">
        <p14:creationId xmlns:p14="http://schemas.microsoft.com/office/powerpoint/2010/main" xmlns="" val="22575425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Θέση κειμένου 7"/>
          <p:cNvSpPr>
            <a:spLocks noGrp="1"/>
          </p:cNvSpPr>
          <p:nvPr>
            <p:ph type="body" sz="quarter" idx="18"/>
          </p:nvPr>
        </p:nvSpPr>
        <p:spPr>
          <a:xfrm>
            <a:off x="750461" y="1678915"/>
            <a:ext cx="5699123" cy="462915"/>
          </a:xfrm>
        </p:spPr>
        <p:txBody>
          <a:bodyPr rtlCol="0"/>
          <a:lstStyle/>
          <a:p>
            <a:pPr marL="0" indent="0" algn="ctr">
              <a:buNone/>
            </a:pPr>
            <a:r>
              <a:rPr lang="el-GR" dirty="0"/>
              <a:t>Η τυπολογία του H. </a:t>
            </a:r>
            <a:r>
              <a:rPr lang="el-GR" dirty="0" err="1"/>
              <a:t>Mintzberg</a:t>
            </a:r>
            <a:r>
              <a:rPr lang="el-GR" dirty="0"/>
              <a:t> θεμελιώνεται:</a:t>
            </a:r>
          </a:p>
        </p:txBody>
      </p:sp>
      <p:sp>
        <p:nvSpPr>
          <p:cNvPr id="2" name="Τίτλος 1"/>
          <p:cNvSpPr>
            <a:spLocks noGrp="1"/>
          </p:cNvSpPr>
          <p:nvPr>
            <p:ph type="ctrTitle"/>
          </p:nvPr>
        </p:nvSpPr>
        <p:spPr>
          <a:xfrm>
            <a:off x="7189470" y="494665"/>
            <a:ext cx="4860290" cy="5522595"/>
          </a:xfrm>
        </p:spPr>
        <p:txBody>
          <a:bodyPr rtlCol="0"/>
          <a:lstStyle/>
          <a:p>
            <a:pPr algn="ctr"/>
            <a:r>
              <a:rPr lang="el-GR" sz="2800" b="1" dirty="0"/>
              <a:t>Η τυπολογία του           </a:t>
            </a:r>
            <a:br>
              <a:rPr lang="el-GR" sz="2800" b="1" dirty="0"/>
            </a:br>
            <a:r>
              <a:rPr lang="el-GR" sz="2800" b="1" dirty="0"/>
              <a:t> H. </a:t>
            </a:r>
            <a:r>
              <a:rPr lang="el-GR" sz="2800" b="1" dirty="0" err="1"/>
              <a:t>Mintzberg</a:t>
            </a:r>
            <a:endParaRPr lang="el-GR" sz="2800" dirty="0"/>
          </a:p>
        </p:txBody>
      </p:sp>
      <p:sp>
        <p:nvSpPr>
          <p:cNvPr id="5" name="Θέση υποσέλιδου 4"/>
          <p:cNvSpPr>
            <a:spLocks noGrp="1"/>
          </p:cNvSpPr>
          <p:nvPr>
            <p:ph type="ftr" sz="quarter" idx="12"/>
          </p:nvPr>
        </p:nvSpPr>
        <p:spPr/>
        <p:txBody>
          <a:bodyPr rtlCol="0"/>
          <a:lstStyle/>
          <a:p>
            <a:pPr rtl="0"/>
            <a:r>
              <a:rPr lang="el-GR" dirty="0"/>
              <a:t>Προσθέστε υποσέλιδο</a:t>
            </a:r>
          </a:p>
        </p:txBody>
      </p:sp>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7</a:t>
            </a:fld>
            <a:endParaRPr lang="el-GR" dirty="0"/>
          </a:p>
        </p:txBody>
      </p:sp>
      <p:sp>
        <p:nvSpPr>
          <p:cNvPr id="55" name="TextBox 37"/>
          <p:cNvSpPr txBox="1"/>
          <p:nvPr/>
        </p:nvSpPr>
        <p:spPr>
          <a:xfrm>
            <a:off x="9792957"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13" name="TextBox 37">
            <a:extLst>
              <a:ext uri="{FF2B5EF4-FFF2-40B4-BE49-F238E27FC236}">
                <a16:creationId xmlns:a16="http://schemas.microsoft.com/office/drawing/2014/main" xmlns="" id="{D84BD926-C760-4DAE-80C0-7BA1F6D4F535}"/>
              </a:ext>
            </a:extLst>
          </p:cNvPr>
          <p:cNvSpPr txBox="1"/>
          <p:nvPr/>
        </p:nvSpPr>
        <p:spPr>
          <a:xfrm>
            <a:off x="7636435" y="2646254"/>
            <a:ext cx="1334106" cy="130556"/>
          </a:xfrm>
          <a:prstGeom prst="rect">
            <a:avLst/>
          </a:prstGeom>
          <a:solidFill>
            <a:schemeClr val="bg1"/>
          </a:solidFill>
        </p:spPr>
        <p:txBody>
          <a:bodyPr wrap="square" rtlCol="0">
            <a:spAutoFit/>
          </a:bodyPr>
          <a:lstStyle/>
          <a:p>
            <a:endParaRPr lang="el-GR" sz="800" dirty="0">
              <a:solidFill>
                <a:schemeClr val="bg1"/>
              </a:solidFill>
            </a:endParaRPr>
          </a:p>
        </p:txBody>
      </p:sp>
      <p:sp>
        <p:nvSpPr>
          <p:cNvPr id="14" name="Θέση κειμένου 5">
            <a:extLst>
              <a:ext uri="{FF2B5EF4-FFF2-40B4-BE49-F238E27FC236}">
                <a16:creationId xmlns:a16="http://schemas.microsoft.com/office/drawing/2014/main" xmlns="" id="{059D96B5-82D3-405D-B465-77AC6ECA8146}"/>
              </a:ext>
            </a:extLst>
          </p:cNvPr>
          <p:cNvSpPr txBox="1">
            <a:spLocks/>
          </p:cNvSpPr>
          <p:nvPr/>
        </p:nvSpPr>
        <p:spPr>
          <a:xfrm>
            <a:off x="896262" y="3481449"/>
            <a:ext cx="1941224" cy="360000"/>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dirty="0"/>
              <a:t>Στη χρησιμοποίηση</a:t>
            </a:r>
          </a:p>
        </p:txBody>
      </p:sp>
      <p:sp>
        <p:nvSpPr>
          <p:cNvPr id="20" name="Θέση κειμένου 5">
            <a:extLst>
              <a:ext uri="{FF2B5EF4-FFF2-40B4-BE49-F238E27FC236}">
                <a16:creationId xmlns:a16="http://schemas.microsoft.com/office/drawing/2014/main" xmlns="" id="{C884C3C2-0F88-4D3C-8E7A-998E967553B5}"/>
              </a:ext>
            </a:extLst>
          </p:cNvPr>
          <p:cNvSpPr txBox="1">
            <a:spLocks/>
          </p:cNvSpPr>
          <p:nvPr/>
        </p:nvSpPr>
        <p:spPr>
          <a:xfrm>
            <a:off x="4336822" y="3524570"/>
            <a:ext cx="2188173" cy="360000"/>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dirty="0"/>
              <a:t>Στο σαφή διαχωρισμό</a:t>
            </a:r>
          </a:p>
        </p:txBody>
      </p:sp>
      <p:sp>
        <p:nvSpPr>
          <p:cNvPr id="26" name="Ορθογώνιο 6" descr="Πλαίσιο επισήμανσης.">
            <a:extLst>
              <a:ext uri="{FF2B5EF4-FFF2-40B4-BE49-F238E27FC236}">
                <a16:creationId xmlns:a16="http://schemas.microsoft.com/office/drawing/2014/main" xmlns="" id="{58C2BD62-295E-40DD-B479-BDB1A2925D7E}"/>
              </a:ext>
            </a:extLst>
          </p:cNvPr>
          <p:cNvSpPr/>
          <p:nvPr/>
        </p:nvSpPr>
        <p:spPr>
          <a:xfrm rot="10800000" flipV="1">
            <a:off x="578988" y="4061515"/>
            <a:ext cx="2575774" cy="7726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solidFill>
                <a:schemeClr val="bg2">
                  <a:lumMod val="75000"/>
                </a:schemeClr>
              </a:solidFill>
            </a:endParaRPr>
          </a:p>
        </p:txBody>
      </p:sp>
      <p:sp>
        <p:nvSpPr>
          <p:cNvPr id="27" name="Ορθογώνιο 6" descr="Πλαίσιο επισήμανσης.">
            <a:extLst>
              <a:ext uri="{FF2B5EF4-FFF2-40B4-BE49-F238E27FC236}">
                <a16:creationId xmlns:a16="http://schemas.microsoft.com/office/drawing/2014/main" xmlns="" id="{16A8833F-422B-4B2D-A8B7-E0351A04DE50}"/>
              </a:ext>
            </a:extLst>
          </p:cNvPr>
          <p:cNvSpPr/>
          <p:nvPr/>
        </p:nvSpPr>
        <p:spPr>
          <a:xfrm rot="10800000" flipV="1">
            <a:off x="4126415" y="4110561"/>
            <a:ext cx="2575774" cy="7726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solidFill>
                <a:schemeClr val="bg2">
                  <a:lumMod val="75000"/>
                </a:schemeClr>
              </a:solidFill>
            </a:endParaRPr>
          </a:p>
        </p:txBody>
      </p:sp>
      <p:sp>
        <p:nvSpPr>
          <p:cNvPr id="23" name="Ορθογώνιο 6" descr="Κάτω διαχωριστική γραμμή">
            <a:extLst>
              <a:ext uri="{FF2B5EF4-FFF2-40B4-BE49-F238E27FC236}">
                <a16:creationId xmlns:a16="http://schemas.microsoft.com/office/drawing/2014/main" xmlns="" id="{2752F5D7-B847-47E6-8A43-94CF5F1A2A9D}"/>
              </a:ext>
            </a:extLst>
          </p:cNvPr>
          <p:cNvSpPr/>
          <p:nvPr/>
        </p:nvSpPr>
        <p:spPr>
          <a:xfrm>
            <a:off x="7467705" y="3174549"/>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24" name="Ορθογώνιο 6" descr="Επάνω διαχωριστική γραμμή">
            <a:extLst>
              <a:ext uri="{FF2B5EF4-FFF2-40B4-BE49-F238E27FC236}">
                <a16:creationId xmlns:a16="http://schemas.microsoft.com/office/drawing/2014/main" xmlns="" id="{0E208992-6A9A-4826-BA14-28672AABF167}"/>
              </a:ext>
            </a:extLst>
          </p:cNvPr>
          <p:cNvSpPr/>
          <p:nvPr/>
        </p:nvSpPr>
        <p:spPr>
          <a:xfrm flipV="1">
            <a:off x="7467705" y="764515"/>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pic>
        <p:nvPicPr>
          <p:cNvPr id="19" name="Picture 2" descr="ÎÏÎ¿ÏÎ­Î»ÎµÏÎ¼Î± ÎµÎ¹ÎºÏÎ½Î±Ï Î³Î¹Î± COMPANY MASONRY BLACK WHITE">
            <a:extLst>
              <a:ext uri="{FF2B5EF4-FFF2-40B4-BE49-F238E27FC236}">
                <a16:creationId xmlns:a16="http://schemas.microsoft.com/office/drawing/2014/main" xmlns="" id="{E81B116F-365C-4CC5-8901-4741C0119744}"/>
              </a:ext>
            </a:extLst>
          </p:cNvPr>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7563831" y="865943"/>
            <a:ext cx="4135094" cy="2399820"/>
          </a:xfrm>
          <a:prstGeom prst="rect">
            <a:avLst/>
          </a:prstGeom>
          <a:noFill/>
          <a:extLst>
            <a:ext uri="{909E8E84-426E-40DD-AFC4-6F175D3DCCD1}">
              <a14:hiddenFill xmlns:a14="http://schemas.microsoft.com/office/drawing/2010/main" xmlns="">
                <a:solidFill>
                  <a:srgbClr val="FFFFFF"/>
                </a:solidFill>
              </a14:hiddenFill>
            </a:ext>
          </a:extLst>
        </p:spPr>
      </p:pic>
      <p:sp>
        <p:nvSpPr>
          <p:cNvPr id="3" name="Ορθογώνιο 2">
            <a:extLst>
              <a:ext uri="{FF2B5EF4-FFF2-40B4-BE49-F238E27FC236}">
                <a16:creationId xmlns:a16="http://schemas.microsoft.com/office/drawing/2014/main" xmlns="" id="{E52E7A41-1C3C-45BF-A7E5-7AE33A2B8618}"/>
              </a:ext>
            </a:extLst>
          </p:cNvPr>
          <p:cNvSpPr/>
          <p:nvPr/>
        </p:nvSpPr>
        <p:spPr>
          <a:xfrm>
            <a:off x="602416" y="4279031"/>
            <a:ext cx="2325028" cy="1131079"/>
          </a:xfrm>
          <a:prstGeom prst="rect">
            <a:avLst/>
          </a:prstGeom>
        </p:spPr>
        <p:txBody>
          <a:bodyPr wrap="square">
            <a:spAutoFit/>
          </a:bodyPr>
          <a:lstStyle/>
          <a:p>
            <a:pPr algn="ctr">
              <a:lnSpc>
                <a:spcPct val="90000"/>
              </a:lnSpc>
              <a:spcBef>
                <a:spcPts val="1000"/>
              </a:spcBef>
              <a:buClr>
                <a:schemeClr val="accent1"/>
              </a:buClr>
            </a:pPr>
            <a:r>
              <a:rPr lang="el-GR" sz="1500" dirty="0">
                <a:solidFill>
                  <a:schemeClr val="tx1">
                    <a:lumMod val="75000"/>
                    <a:lumOff val="25000"/>
                  </a:schemeClr>
                </a:solidFill>
              </a:rPr>
              <a:t>ως ταξινομητικού κριτηρίου, της δομικής &amp; ιεραρχικής διάταξης των τμημάτων (των συστατικών μερών) μιας οργάνωσης</a:t>
            </a:r>
          </a:p>
        </p:txBody>
      </p:sp>
      <p:sp>
        <p:nvSpPr>
          <p:cNvPr id="6" name="Ορθογώνιο 5">
            <a:extLst>
              <a:ext uri="{FF2B5EF4-FFF2-40B4-BE49-F238E27FC236}">
                <a16:creationId xmlns:a16="http://schemas.microsoft.com/office/drawing/2014/main" xmlns="" id="{15581FF0-67A6-45F4-9056-AC58AC59E998}"/>
              </a:ext>
            </a:extLst>
          </p:cNvPr>
          <p:cNvSpPr/>
          <p:nvPr/>
        </p:nvSpPr>
        <p:spPr>
          <a:xfrm>
            <a:off x="4399379" y="4279031"/>
            <a:ext cx="2029846" cy="784830"/>
          </a:xfrm>
          <a:prstGeom prst="rect">
            <a:avLst/>
          </a:prstGeom>
        </p:spPr>
        <p:txBody>
          <a:bodyPr wrap="square">
            <a:spAutoFit/>
          </a:bodyPr>
          <a:lstStyle/>
          <a:p>
            <a:pPr algn="ctr"/>
            <a:r>
              <a:rPr lang="el-GR" sz="1500" dirty="0">
                <a:solidFill>
                  <a:schemeClr val="tx1">
                    <a:lumMod val="75000"/>
                    <a:lumOff val="25000"/>
                  </a:schemeClr>
                </a:solidFill>
              </a:rPr>
              <a:t>μεταξύ των διαφόρων τύπων μηχανισμών συντονισμού</a:t>
            </a:r>
          </a:p>
        </p:txBody>
      </p:sp>
      <p:pic>
        <p:nvPicPr>
          <p:cNvPr id="9" name="Γραφικό 8" descr="Ιεραρχία">
            <a:extLst>
              <a:ext uri="{FF2B5EF4-FFF2-40B4-BE49-F238E27FC236}">
                <a16:creationId xmlns:a16="http://schemas.microsoft.com/office/drawing/2014/main" xmlns="" id="{B4B32AE7-9A40-49EF-B43F-6ED80437BF47}"/>
              </a:ext>
            </a:extLst>
          </p:cNvPr>
          <p:cNvPicPr>
            <a:picLocks noChangeAspect="1"/>
          </p:cNvPicPr>
          <p:nvPr/>
        </p:nvPicPr>
        <p:blipFill>
          <a:blip r:embed="rId4">
            <a:extLst>
              <a:ext uri="{96DAC541-7B7A-43D3-8B79-37D633B846F1}">
                <asvg:svgBlip xmlns:asvg="http://schemas.microsoft.com/office/drawing/2016/SVG/main" xmlns="" r:embed="rId5"/>
              </a:ext>
            </a:extLst>
          </a:blip>
          <a:stretch>
            <a:fillRect/>
          </a:stretch>
        </p:blipFill>
        <p:spPr>
          <a:xfrm>
            <a:off x="395852" y="3417749"/>
            <a:ext cx="573642" cy="573642"/>
          </a:xfrm>
          <a:prstGeom prst="rect">
            <a:avLst/>
          </a:prstGeom>
        </p:spPr>
      </p:pic>
      <p:pic>
        <p:nvPicPr>
          <p:cNvPr id="12" name="Γραφικό 11" descr="Γρανάζια">
            <a:extLst>
              <a:ext uri="{FF2B5EF4-FFF2-40B4-BE49-F238E27FC236}">
                <a16:creationId xmlns:a16="http://schemas.microsoft.com/office/drawing/2014/main" xmlns="" id="{01210A2F-691E-4B42-8ECD-DDF3AB3960CA}"/>
              </a:ext>
            </a:extLst>
          </p:cNvPr>
          <p:cNvPicPr>
            <a:picLocks noChangeAspect="1"/>
          </p:cNvPicPr>
          <p:nvPr/>
        </p:nvPicPr>
        <p:blipFill>
          <a:blip r:embed="rId6">
            <a:extLst>
              <a:ext uri="{96DAC541-7B7A-43D3-8B79-37D633B846F1}">
                <asvg:svgBlip xmlns:asvg="http://schemas.microsoft.com/office/drawing/2016/SVG/main" xmlns="" r:embed="rId7"/>
              </a:ext>
            </a:extLst>
          </a:blip>
          <a:stretch>
            <a:fillRect/>
          </a:stretch>
        </p:blipFill>
        <p:spPr>
          <a:xfrm>
            <a:off x="4022405" y="3496349"/>
            <a:ext cx="573642" cy="573642"/>
          </a:xfrm>
          <a:prstGeom prst="rect">
            <a:avLst/>
          </a:prstGeom>
        </p:spPr>
      </p:pic>
    </p:spTree>
    <p:extLst>
      <p:ext uri="{BB962C8B-B14F-4D97-AF65-F5344CB8AC3E}">
        <p14:creationId xmlns:p14="http://schemas.microsoft.com/office/powerpoint/2010/main" xmlns="" val="1355711624"/>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ctrTitle"/>
          </p:nvPr>
        </p:nvSpPr>
        <p:spPr>
          <a:xfrm>
            <a:off x="7180779" y="479354"/>
            <a:ext cx="4860290" cy="5522595"/>
          </a:xfrm>
        </p:spPr>
        <p:txBody>
          <a:bodyPr rtlCol="0"/>
          <a:lstStyle/>
          <a:p>
            <a:pPr algn="ctr"/>
            <a:r>
              <a:rPr lang="el-GR" sz="3200" dirty="0"/>
              <a:t>Ορισμός Δομή μιας Οργάνωσης</a:t>
            </a:r>
            <a:endParaRPr lang="el-GR" altLang="en-US" sz="3200" b="1" dirty="0"/>
          </a:p>
        </p:txBody>
      </p:sp>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70</a:t>
            </a:fld>
            <a:endParaRPr lang="el-GR" dirty="0"/>
          </a:p>
        </p:txBody>
      </p:sp>
      <p:sp>
        <p:nvSpPr>
          <p:cNvPr id="5" name="Θέση υποσέλιδου 4"/>
          <p:cNvSpPr>
            <a:spLocks noGrp="1"/>
          </p:cNvSpPr>
          <p:nvPr>
            <p:ph type="ftr" sz="quarter" idx="12"/>
          </p:nvPr>
        </p:nvSpPr>
        <p:spPr/>
        <p:txBody>
          <a:bodyPr rtlCol="0"/>
          <a:lstStyle/>
          <a:p>
            <a:pPr rtl="0"/>
            <a:r>
              <a:rPr lang="el-GR" dirty="0"/>
              <a:t>Προσθέστε υποσέλιδο</a:t>
            </a:r>
          </a:p>
        </p:txBody>
      </p:sp>
      <p:sp>
        <p:nvSpPr>
          <p:cNvPr id="55" name="TextBox 37"/>
          <p:cNvSpPr txBox="1"/>
          <p:nvPr/>
        </p:nvSpPr>
        <p:spPr>
          <a:xfrm>
            <a:off x="9792957"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13" name="TextBox 37"/>
          <p:cNvSpPr txBox="1"/>
          <p:nvPr/>
        </p:nvSpPr>
        <p:spPr>
          <a:xfrm>
            <a:off x="7636435" y="2646254"/>
            <a:ext cx="1334106" cy="130556"/>
          </a:xfrm>
          <a:prstGeom prst="rect">
            <a:avLst/>
          </a:prstGeom>
          <a:solidFill>
            <a:schemeClr val="bg1"/>
          </a:solidFill>
        </p:spPr>
        <p:txBody>
          <a:bodyPr wrap="square" rtlCol="0">
            <a:spAutoFit/>
          </a:bodyPr>
          <a:lstStyle/>
          <a:p>
            <a:endParaRPr lang="el-GR" sz="800" dirty="0">
              <a:solidFill>
                <a:schemeClr val="bg1"/>
              </a:solidFill>
            </a:endParaRPr>
          </a:p>
        </p:txBody>
      </p:sp>
      <p:sp>
        <p:nvSpPr>
          <p:cNvPr id="18" name="Ορθογώνιο 6" descr="Κάτω διαχωριστική γραμμή">
            <a:extLst>
              <a:ext uri="{FF2B5EF4-FFF2-40B4-BE49-F238E27FC236}">
                <a16:creationId xmlns:a16="http://schemas.microsoft.com/office/drawing/2014/main" xmlns="" id="{F4887427-E12B-4E97-8EC5-93CD262C015C}"/>
              </a:ext>
            </a:extLst>
          </p:cNvPr>
          <p:cNvSpPr/>
          <p:nvPr/>
        </p:nvSpPr>
        <p:spPr>
          <a:xfrm>
            <a:off x="7453850" y="5895715"/>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19" name="Ορθογώνιο 6" descr="Επάνω διαχωριστική γραμμή">
            <a:extLst>
              <a:ext uri="{FF2B5EF4-FFF2-40B4-BE49-F238E27FC236}">
                <a16:creationId xmlns:a16="http://schemas.microsoft.com/office/drawing/2014/main" xmlns="" id="{FA75CCCF-7D08-4476-9BF6-B5A7453C86A7}"/>
              </a:ext>
            </a:extLst>
          </p:cNvPr>
          <p:cNvSpPr/>
          <p:nvPr/>
        </p:nvSpPr>
        <p:spPr>
          <a:xfrm flipV="1">
            <a:off x="7453850" y="667331"/>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3" name="Ορθογώνιο 2">
            <a:extLst>
              <a:ext uri="{FF2B5EF4-FFF2-40B4-BE49-F238E27FC236}">
                <a16:creationId xmlns:a16="http://schemas.microsoft.com/office/drawing/2014/main" xmlns="" id="{491E4A4E-1D41-4E75-BBA9-C41AFC397317}"/>
              </a:ext>
            </a:extLst>
          </p:cNvPr>
          <p:cNvSpPr/>
          <p:nvPr/>
        </p:nvSpPr>
        <p:spPr>
          <a:xfrm>
            <a:off x="735124" y="4854722"/>
            <a:ext cx="6096000" cy="584775"/>
          </a:xfrm>
          <a:prstGeom prst="rect">
            <a:avLst/>
          </a:prstGeom>
        </p:spPr>
        <p:txBody>
          <a:bodyPr>
            <a:spAutoFit/>
          </a:bodyPr>
          <a:lstStyle/>
          <a:p>
            <a:pPr algn="ctr"/>
            <a:r>
              <a:rPr lang="el-GR" sz="1600" dirty="0">
                <a:solidFill>
                  <a:schemeClr val="tx1">
                    <a:lumMod val="75000"/>
                    <a:lumOff val="25000"/>
                  </a:schemeClr>
                </a:solidFill>
              </a:rPr>
              <a:t>ούτως ώστε να μπορέσουν να αναπαράγουν σχετικά απρόσκοπτα τις βασικές ερευνητικές και εκπαιδευτικές τους δραστηριότητες</a:t>
            </a:r>
          </a:p>
        </p:txBody>
      </p:sp>
      <p:pic>
        <p:nvPicPr>
          <p:cNvPr id="8" name="Γραφικό 7" descr="Βέλος: Περιστροφή δεξιά">
            <a:extLst>
              <a:ext uri="{FF2B5EF4-FFF2-40B4-BE49-F238E27FC236}">
                <a16:creationId xmlns:a16="http://schemas.microsoft.com/office/drawing/2014/main" xmlns="" id="{E35E1456-184D-4F5A-BBF0-CE9AC40DC7A7}"/>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3379433" y="3803963"/>
            <a:ext cx="611688" cy="611688"/>
          </a:xfrm>
          <a:prstGeom prst="rect">
            <a:avLst/>
          </a:prstGeom>
        </p:spPr>
      </p:pic>
      <p:sp>
        <p:nvSpPr>
          <p:cNvPr id="14" name="Θέση κειμένου 5">
            <a:extLst>
              <a:ext uri="{FF2B5EF4-FFF2-40B4-BE49-F238E27FC236}">
                <a16:creationId xmlns:a16="http://schemas.microsoft.com/office/drawing/2014/main" xmlns="" id="{B606E2AC-B452-4823-934C-85FDC9B77A8C}"/>
              </a:ext>
            </a:extLst>
          </p:cNvPr>
          <p:cNvSpPr txBox="1"/>
          <p:nvPr/>
        </p:nvSpPr>
        <p:spPr>
          <a:xfrm>
            <a:off x="601725" y="2631856"/>
            <a:ext cx="2421949" cy="360000"/>
          </a:xfrm>
          <a:prstGeom prst="rect">
            <a:avLst/>
          </a:prstGeom>
        </p:spPr>
        <p:txBody>
          <a:bodyPr rtlCol="0"/>
          <a:lstStyle>
            <a:defPPr rtl="0">
              <a:defRPr lang="en-US"/>
            </a:defPPr>
            <a:lvl1pPr indent="0" algn="ctr">
              <a:lnSpc>
                <a:spcPct val="90000"/>
              </a:lnSpc>
              <a:spcBef>
                <a:spcPts val="1000"/>
              </a:spcBef>
              <a:buClr>
                <a:schemeClr val="accent1"/>
              </a:buClr>
              <a:buFont typeface="Calibri" panose="020F0502020204030204" pitchFamily="34" charset="0"/>
              <a:buNone/>
              <a:defRPr sz="1600" b="1">
                <a:solidFill>
                  <a:schemeClr val="tx1">
                    <a:lumMod val="75000"/>
                    <a:lumOff val="25000"/>
                  </a:schemeClr>
                </a:solidFill>
              </a:defRPr>
            </a:lvl1pPr>
            <a:lvl2pPr marL="542925" indent="-276225">
              <a:lnSpc>
                <a:spcPct val="90000"/>
              </a:lnSpc>
              <a:spcBef>
                <a:spcPts val="500"/>
              </a:spcBef>
              <a:buClr>
                <a:schemeClr val="accent1"/>
              </a:buClr>
              <a:buFont typeface="Arial" panose="020B0604020202020204" pitchFamily="34" charset="0"/>
              <a:buChar char="•"/>
              <a:defRPr sz="1600">
                <a:solidFill>
                  <a:schemeClr val="tx1">
                    <a:lumMod val="75000"/>
                    <a:lumOff val="25000"/>
                  </a:schemeClr>
                </a:solidFill>
              </a:defRPr>
            </a:lvl2pPr>
            <a:lvl3pPr marL="809625" indent="-266700">
              <a:lnSpc>
                <a:spcPct val="90000"/>
              </a:lnSpc>
              <a:spcBef>
                <a:spcPts val="500"/>
              </a:spcBef>
              <a:buClr>
                <a:schemeClr val="accent1"/>
              </a:buClr>
              <a:buFont typeface="Wingdings" panose="05000000000000000000" pitchFamily="2" charset="2"/>
              <a:buChar char="§"/>
              <a:defRPr sz="1400">
                <a:solidFill>
                  <a:schemeClr val="tx1">
                    <a:lumMod val="75000"/>
                    <a:lumOff val="25000"/>
                  </a:schemeClr>
                </a:solidFill>
              </a:defRPr>
            </a:lvl3pPr>
            <a:lvl4pPr marL="1076325" indent="-266700">
              <a:lnSpc>
                <a:spcPct val="90000"/>
              </a:lnSpc>
              <a:spcBef>
                <a:spcPts val="500"/>
              </a:spcBef>
              <a:buClr>
                <a:schemeClr val="accent1"/>
              </a:buClr>
              <a:buFont typeface="Wingdings" panose="05000000000000000000" pitchFamily="2" charset="2"/>
              <a:buChar char="§"/>
              <a:defRPr sz="1400">
                <a:solidFill>
                  <a:schemeClr val="tx1">
                    <a:lumMod val="75000"/>
                    <a:lumOff val="25000"/>
                  </a:schemeClr>
                </a:solidFill>
              </a:defRPr>
            </a:lvl4pPr>
            <a:lvl5pPr marL="1343025" indent="-266700">
              <a:lnSpc>
                <a:spcPct val="90000"/>
              </a:lnSpc>
              <a:spcBef>
                <a:spcPts val="500"/>
              </a:spcBef>
              <a:buClr>
                <a:schemeClr val="accent1"/>
              </a:buClr>
              <a:buFont typeface="Wingdings" panose="05000000000000000000" pitchFamily="2" charset="2"/>
              <a:buChar char="§"/>
              <a:defRPr sz="1400">
                <a:solidFill>
                  <a:schemeClr val="tx1">
                    <a:lumMod val="75000"/>
                    <a:lumOff val="25000"/>
                  </a:schemeClr>
                </a:solidFill>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l-GR" dirty="0"/>
              <a:t>Η διεύρυνση των μορφών συνεργασίας με τις επιχειρήσεις</a:t>
            </a:r>
          </a:p>
        </p:txBody>
      </p:sp>
      <p:sp>
        <p:nvSpPr>
          <p:cNvPr id="15" name="Θέση κειμένου 5">
            <a:extLst>
              <a:ext uri="{FF2B5EF4-FFF2-40B4-BE49-F238E27FC236}">
                <a16:creationId xmlns:a16="http://schemas.microsoft.com/office/drawing/2014/main" xmlns="" id="{B94D6111-31F1-4B86-B93B-7C29C88253D8}"/>
              </a:ext>
            </a:extLst>
          </p:cNvPr>
          <p:cNvSpPr txBox="1"/>
          <p:nvPr/>
        </p:nvSpPr>
        <p:spPr>
          <a:xfrm>
            <a:off x="4003383" y="2606108"/>
            <a:ext cx="2867309" cy="360000"/>
          </a:xfrm>
          <a:prstGeom prst="rect">
            <a:avLst/>
          </a:prstGeom>
        </p:spPr>
        <p:txBody>
          <a:bodyPr rtlCol="0"/>
          <a:lstStyle>
            <a:defPPr rtl="0">
              <a:defRPr lang="en-US"/>
            </a:defPPr>
            <a:lvl1pPr indent="0" algn="ctr">
              <a:lnSpc>
                <a:spcPct val="90000"/>
              </a:lnSpc>
              <a:spcBef>
                <a:spcPts val="1000"/>
              </a:spcBef>
              <a:buClr>
                <a:schemeClr val="accent1"/>
              </a:buClr>
              <a:buFont typeface="Calibri" panose="020F0502020204030204" pitchFamily="34" charset="0"/>
              <a:buNone/>
              <a:defRPr sz="1600" b="1">
                <a:solidFill>
                  <a:schemeClr val="tx1">
                    <a:lumMod val="75000"/>
                    <a:lumOff val="25000"/>
                  </a:schemeClr>
                </a:solidFill>
              </a:defRPr>
            </a:lvl1pPr>
            <a:lvl2pPr marL="542925" indent="-276225">
              <a:lnSpc>
                <a:spcPct val="90000"/>
              </a:lnSpc>
              <a:spcBef>
                <a:spcPts val="500"/>
              </a:spcBef>
              <a:buClr>
                <a:schemeClr val="accent1"/>
              </a:buClr>
              <a:buFont typeface="Arial" panose="020B0604020202020204" pitchFamily="34" charset="0"/>
              <a:buChar char="•"/>
              <a:defRPr sz="1600">
                <a:solidFill>
                  <a:schemeClr val="tx1">
                    <a:lumMod val="75000"/>
                    <a:lumOff val="25000"/>
                  </a:schemeClr>
                </a:solidFill>
              </a:defRPr>
            </a:lvl2pPr>
            <a:lvl3pPr marL="809625" indent="-266700">
              <a:lnSpc>
                <a:spcPct val="90000"/>
              </a:lnSpc>
              <a:spcBef>
                <a:spcPts val="500"/>
              </a:spcBef>
              <a:buClr>
                <a:schemeClr val="accent1"/>
              </a:buClr>
              <a:buFont typeface="Wingdings" panose="05000000000000000000" pitchFamily="2" charset="2"/>
              <a:buChar char="§"/>
              <a:defRPr sz="1400">
                <a:solidFill>
                  <a:schemeClr val="tx1">
                    <a:lumMod val="75000"/>
                    <a:lumOff val="25000"/>
                  </a:schemeClr>
                </a:solidFill>
              </a:defRPr>
            </a:lvl3pPr>
            <a:lvl4pPr marL="1076325" indent="-266700">
              <a:lnSpc>
                <a:spcPct val="90000"/>
              </a:lnSpc>
              <a:spcBef>
                <a:spcPts val="500"/>
              </a:spcBef>
              <a:buClr>
                <a:schemeClr val="accent1"/>
              </a:buClr>
              <a:buFont typeface="Wingdings" panose="05000000000000000000" pitchFamily="2" charset="2"/>
              <a:buChar char="§"/>
              <a:defRPr sz="1400">
                <a:solidFill>
                  <a:schemeClr val="tx1">
                    <a:lumMod val="75000"/>
                    <a:lumOff val="25000"/>
                  </a:schemeClr>
                </a:solidFill>
              </a:defRPr>
            </a:lvl4pPr>
            <a:lvl5pPr marL="1343025" indent="-266700">
              <a:lnSpc>
                <a:spcPct val="90000"/>
              </a:lnSpc>
              <a:spcBef>
                <a:spcPts val="500"/>
              </a:spcBef>
              <a:buClr>
                <a:schemeClr val="accent1"/>
              </a:buClr>
              <a:buFont typeface="Wingdings" panose="05000000000000000000" pitchFamily="2" charset="2"/>
              <a:buChar char="§"/>
              <a:defRPr sz="1400">
                <a:solidFill>
                  <a:schemeClr val="tx1">
                    <a:lumMod val="75000"/>
                    <a:lumOff val="25000"/>
                  </a:schemeClr>
                </a:solidFill>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l-GR" dirty="0"/>
              <a:t>Η ανάληψη επιχειρηματικών δραστηριοτήτων από τα ίδια τα πανεπιστήμια</a:t>
            </a:r>
          </a:p>
        </p:txBody>
      </p:sp>
      <p:sp>
        <p:nvSpPr>
          <p:cNvPr id="16" name="Ορθογώνιο 6" descr="Πλαίσιο επισήμανσης.">
            <a:extLst>
              <a:ext uri="{FF2B5EF4-FFF2-40B4-BE49-F238E27FC236}">
                <a16:creationId xmlns:a16="http://schemas.microsoft.com/office/drawing/2014/main" xmlns="" id="{8AB84D8D-D7F6-4463-9464-995DD14F2E10}"/>
              </a:ext>
            </a:extLst>
          </p:cNvPr>
          <p:cNvSpPr/>
          <p:nvPr/>
        </p:nvSpPr>
        <p:spPr>
          <a:xfrm rot="10800000" flipV="1">
            <a:off x="601725" y="2288093"/>
            <a:ext cx="2575774" cy="7726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solidFill>
                <a:schemeClr val="bg2">
                  <a:lumMod val="75000"/>
                </a:schemeClr>
              </a:solidFill>
            </a:endParaRPr>
          </a:p>
        </p:txBody>
      </p:sp>
      <p:sp>
        <p:nvSpPr>
          <p:cNvPr id="17" name="Ορθογώνιο 6" descr="Πλαίσιο επισήμανσης.">
            <a:extLst>
              <a:ext uri="{FF2B5EF4-FFF2-40B4-BE49-F238E27FC236}">
                <a16:creationId xmlns:a16="http://schemas.microsoft.com/office/drawing/2014/main" xmlns="" id="{49BDCC99-DD28-427A-9D54-1ED361F23D2C}"/>
              </a:ext>
            </a:extLst>
          </p:cNvPr>
          <p:cNvSpPr/>
          <p:nvPr/>
        </p:nvSpPr>
        <p:spPr>
          <a:xfrm rot="10800000" flipV="1">
            <a:off x="4149152" y="2294245"/>
            <a:ext cx="2575774" cy="7726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solidFill>
                <a:schemeClr val="bg2">
                  <a:lumMod val="75000"/>
                </a:schemeClr>
              </a:solidFill>
            </a:endParaRPr>
          </a:p>
        </p:txBody>
      </p:sp>
      <p:pic>
        <p:nvPicPr>
          <p:cNvPr id="10" name="Γραφικό 9" descr="Χειραψία">
            <a:extLst>
              <a:ext uri="{FF2B5EF4-FFF2-40B4-BE49-F238E27FC236}">
                <a16:creationId xmlns:a16="http://schemas.microsoft.com/office/drawing/2014/main" xmlns="" id="{034A8F58-CA71-4F1F-ABEC-FDFB10263648}"/>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1355499" y="1483162"/>
            <a:ext cx="914400" cy="914400"/>
          </a:xfrm>
          <a:prstGeom prst="rect">
            <a:avLst/>
          </a:prstGeom>
        </p:spPr>
      </p:pic>
      <p:pic>
        <p:nvPicPr>
          <p:cNvPr id="20" name="Γραφικό 19" descr="Τράπεζα">
            <a:extLst>
              <a:ext uri="{FF2B5EF4-FFF2-40B4-BE49-F238E27FC236}">
                <a16:creationId xmlns:a16="http://schemas.microsoft.com/office/drawing/2014/main" xmlns="" id="{F825A485-675B-4B49-8591-74BCC5331742}"/>
              </a:ext>
            </a:extLst>
          </p:cNvPr>
          <p:cNvPicPr>
            <a:picLocks noChangeAspect="1"/>
          </p:cNvPicPr>
          <p:nvPr/>
        </p:nvPicPr>
        <p:blipFill>
          <a:blip r:embed="rId7">
            <a:extLst>
              <a:ext uri="{96DAC541-7B7A-43D3-8B79-37D633B846F1}">
                <asvg:svgBlip xmlns:asvg="http://schemas.microsoft.com/office/drawing/2016/SVG/main" xmlns="" r:embed="rId8"/>
              </a:ext>
            </a:extLst>
          </a:blip>
          <a:stretch>
            <a:fillRect/>
          </a:stretch>
        </p:blipFill>
        <p:spPr>
          <a:xfrm>
            <a:off x="4979837" y="1456055"/>
            <a:ext cx="914400" cy="914400"/>
          </a:xfrm>
          <a:prstGeom prst="rect">
            <a:avLst/>
          </a:prstGeom>
        </p:spPr>
      </p:pic>
      <p:pic>
        <p:nvPicPr>
          <p:cNvPr id="22" name="Εικόνα 21">
            <a:extLst>
              <a:ext uri="{FF2B5EF4-FFF2-40B4-BE49-F238E27FC236}">
                <a16:creationId xmlns:a16="http://schemas.microsoft.com/office/drawing/2014/main" xmlns="" id="{CEBEA1F7-C8A1-4BF4-B4F6-A16A53E4DB72}"/>
              </a:ext>
            </a:extLst>
          </p:cNvPr>
          <p:cNvPicPr>
            <a:picLocks noChangeAspect="1"/>
          </p:cNvPicPr>
          <p:nvPr/>
        </p:nvPicPr>
        <p:blipFill>
          <a:blip r:embed="rId9">
            <a:grayscl/>
          </a:blip>
          <a:stretch>
            <a:fillRect/>
          </a:stretch>
        </p:blipFill>
        <p:spPr>
          <a:xfrm>
            <a:off x="7570826" y="898854"/>
            <a:ext cx="4080195" cy="4996861"/>
          </a:xfrm>
          <a:prstGeom prst="rect">
            <a:avLst/>
          </a:prstGeom>
        </p:spPr>
      </p:pic>
    </p:spTree>
    <p:extLst>
      <p:ext uri="{BB962C8B-B14F-4D97-AF65-F5344CB8AC3E}">
        <p14:creationId xmlns:p14="http://schemas.microsoft.com/office/powerpoint/2010/main" xmlns="" val="120887981"/>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xmlns="" id="{0BC9EFE1-D8CB-4668-9980-DB108327A794}"/>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305" y="0"/>
            <a:ext cx="6271569" cy="68580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xmlns="" id="{7CBAE1BD-B8E4-4029-8AA2-C77E4FED9864}"/>
              </a:ext>
              <a:ext uri="{C183D7F6-B498-43B3-948B-1728B52AA6E4}">
                <adec:decorative xmlns:adec="http://schemas.microsoft.com/office/drawing/2017/decorative" xmlns=""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xmlns="" val="1"/>
              </p:ext>
            </p:extLst>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TextBox 1">
            <a:extLst>
              <a:ext uri="{FF2B5EF4-FFF2-40B4-BE49-F238E27FC236}">
                <a16:creationId xmlns:a16="http://schemas.microsoft.com/office/drawing/2014/main" xmlns="" id="{3DAB1D44-45F9-40E9-8062-247AAC3A722F}"/>
              </a:ext>
            </a:extLst>
          </p:cNvPr>
          <p:cNvSpPr txBox="1"/>
          <p:nvPr/>
        </p:nvSpPr>
        <p:spPr>
          <a:xfrm>
            <a:off x="6585882" y="4267832"/>
            <a:ext cx="4805996" cy="1401448"/>
          </a:xfrm>
          <a:prstGeom prst="rect">
            <a:avLst/>
          </a:prstGeom>
        </p:spPr>
        <p:txBody>
          <a:bodyPr vert="horz" lIns="91440" tIns="45720" rIns="91440" bIns="45720" rtlCol="0" anchor="t">
            <a:normAutofit/>
          </a:bodyPr>
          <a:lstStyle/>
          <a:p>
            <a:pPr algn="ctr"/>
            <a:r>
              <a:rPr lang="el-GR" sz="2800" b="1" dirty="0">
                <a:solidFill>
                  <a:schemeClr val="tx1">
                    <a:lumMod val="75000"/>
                    <a:lumOff val="25000"/>
                  </a:schemeClr>
                </a:solidFill>
              </a:rPr>
              <a:t>Πανεπιστήμιο </a:t>
            </a:r>
          </a:p>
          <a:p>
            <a:pPr algn="ctr"/>
            <a:r>
              <a:rPr lang="el-GR" sz="2800" b="1" dirty="0">
                <a:solidFill>
                  <a:schemeClr val="tx1">
                    <a:lumMod val="75000"/>
                    <a:lumOff val="25000"/>
                  </a:schemeClr>
                </a:solidFill>
              </a:rPr>
              <a:t>του </a:t>
            </a:r>
            <a:r>
              <a:rPr lang="en-US" sz="2800" b="1" dirty="0">
                <a:solidFill>
                  <a:schemeClr val="tx1">
                    <a:lumMod val="75000"/>
                    <a:lumOff val="25000"/>
                  </a:schemeClr>
                </a:solidFill>
              </a:rPr>
              <a:t>Cambridge</a:t>
            </a:r>
          </a:p>
        </p:txBody>
      </p:sp>
      <p:sp>
        <p:nvSpPr>
          <p:cNvPr id="15" name="Freeform 49">
            <a:extLst>
              <a:ext uri="{FF2B5EF4-FFF2-40B4-BE49-F238E27FC236}">
                <a16:creationId xmlns:a16="http://schemas.microsoft.com/office/drawing/2014/main" xmlns="" id="{77DA6D33-2D62-458C-BF5D-DBF612FD557E}"/>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1" y="590635"/>
            <a:ext cx="5478085" cy="6276841"/>
          </a:xfrm>
          <a:custGeom>
            <a:avLst/>
            <a:gdLst>
              <a:gd name="connsiteX0" fmla="*/ 2178155 w 5478085"/>
              <a:gd name="connsiteY0" fmla="*/ 0 h 6276841"/>
              <a:gd name="connsiteX1" fmla="*/ 5478085 w 5478085"/>
              <a:gd name="connsiteY1" fmla="*/ 3299930 h 6276841"/>
              <a:gd name="connsiteX2" fmla="*/ 3751098 w 5478085"/>
              <a:gd name="connsiteY2" fmla="*/ 6201577 h 6276841"/>
              <a:gd name="connsiteX3" fmla="*/ 3594858 w 5478085"/>
              <a:gd name="connsiteY3" fmla="*/ 6276841 h 6276841"/>
              <a:gd name="connsiteX4" fmla="*/ 761453 w 5478085"/>
              <a:gd name="connsiteY4" fmla="*/ 6276841 h 6276841"/>
              <a:gd name="connsiteX5" fmla="*/ 605213 w 5478085"/>
              <a:gd name="connsiteY5" fmla="*/ 6201577 h 6276841"/>
              <a:gd name="connsiteX6" fmla="*/ 79093 w 5478085"/>
              <a:gd name="connsiteY6" fmla="*/ 5846317 h 6276841"/>
              <a:gd name="connsiteX7" fmla="*/ 0 w 5478085"/>
              <a:gd name="connsiteY7" fmla="*/ 5774432 h 6276841"/>
              <a:gd name="connsiteX8" fmla="*/ 0 w 5478085"/>
              <a:gd name="connsiteY8" fmla="*/ 825429 h 6276841"/>
              <a:gd name="connsiteX9" fmla="*/ 79093 w 5478085"/>
              <a:gd name="connsiteY9" fmla="*/ 753544 h 6276841"/>
              <a:gd name="connsiteX10" fmla="*/ 2178155 w 5478085"/>
              <a:gd name="connsiteY10" fmla="*/ 0 h 6276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78085" h="6276841">
                <a:moveTo>
                  <a:pt x="2178155" y="0"/>
                </a:moveTo>
                <a:cubicBezTo>
                  <a:pt x="4000656" y="0"/>
                  <a:pt x="5478085" y="1477429"/>
                  <a:pt x="5478085" y="3299930"/>
                </a:cubicBezTo>
                <a:cubicBezTo>
                  <a:pt x="5478085" y="4552900"/>
                  <a:pt x="4779769" y="5642769"/>
                  <a:pt x="3751098" y="6201577"/>
                </a:cubicBezTo>
                <a:lnTo>
                  <a:pt x="3594858" y="6276841"/>
                </a:lnTo>
                <a:lnTo>
                  <a:pt x="761453" y="6276841"/>
                </a:lnTo>
                <a:lnTo>
                  <a:pt x="605213" y="6201577"/>
                </a:lnTo>
                <a:cubicBezTo>
                  <a:pt x="418182" y="6099975"/>
                  <a:pt x="242071" y="5980818"/>
                  <a:pt x="79093" y="5846317"/>
                </a:cubicBezTo>
                <a:lnTo>
                  <a:pt x="0" y="5774432"/>
                </a:lnTo>
                <a:lnTo>
                  <a:pt x="0" y="825429"/>
                </a:lnTo>
                <a:lnTo>
                  <a:pt x="79093" y="753544"/>
                </a:lnTo>
                <a:cubicBezTo>
                  <a:pt x="649516" y="282789"/>
                  <a:pt x="1380811" y="0"/>
                  <a:pt x="2178155" y="0"/>
                </a:cubicBezTo>
                <a:close/>
              </a:path>
            </a:pathLst>
          </a:custGeom>
          <a:solidFill>
            <a:srgbClr val="FFFFFF"/>
          </a:solidFill>
          <a:ln>
            <a:gradFill>
              <a:gsLst>
                <a:gs pos="0">
                  <a:schemeClr val="accent1">
                    <a:lumMod val="40000"/>
                    <a:lumOff val="60000"/>
                  </a:schemeClr>
                </a:gs>
                <a:gs pos="23000">
                  <a:schemeClr val="accent1">
                    <a:lumMod val="45000"/>
                    <a:lumOff val="55000"/>
                  </a:schemeClr>
                </a:gs>
                <a:gs pos="83000">
                  <a:schemeClr val="accent3"/>
                </a:gs>
                <a:gs pos="100000">
                  <a:schemeClr val="accent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6" name="Εικόνα 5">
            <a:extLst>
              <a:ext uri="{FF2B5EF4-FFF2-40B4-BE49-F238E27FC236}">
                <a16:creationId xmlns:a16="http://schemas.microsoft.com/office/drawing/2014/main" xmlns="" id="{EB710F41-FBDE-43CE-A0F3-9400E4257C3B}"/>
              </a:ext>
            </a:extLst>
          </p:cNvPr>
          <p:cNvPicPr>
            <a:picLocks noChangeAspect="1" noChangeArrowheads="1"/>
          </p:cNvPicPr>
          <p:nvPr/>
        </p:nvPicPr>
        <p:blipFill rotWithShape="1">
          <a:blip r:embed="rId3" cstate="print">
            <a:alphaModFix/>
            <a:grayscl/>
            <a:extLst/>
          </a:blip>
          <a:srcRect l="4580" r="30246" b="1"/>
          <a:stretch/>
        </p:blipFill>
        <p:spPr>
          <a:xfrm>
            <a:off x="1" y="770037"/>
            <a:ext cx="5298683" cy="6097438"/>
          </a:xfrm>
          <a:custGeom>
            <a:avLst/>
            <a:gdLst>
              <a:gd name="connsiteX0" fmla="*/ 2178155 w 5298683"/>
              <a:gd name="connsiteY0" fmla="*/ 0 h 6097438"/>
              <a:gd name="connsiteX1" fmla="*/ 5298683 w 5298683"/>
              <a:gd name="connsiteY1" fmla="*/ 3120527 h 6097438"/>
              <a:gd name="connsiteX2" fmla="*/ 3392805 w 5298683"/>
              <a:gd name="connsiteY2" fmla="*/ 5995828 h 6097438"/>
              <a:gd name="connsiteX3" fmla="*/ 3115184 w 5298683"/>
              <a:gd name="connsiteY3" fmla="*/ 6097438 h 6097438"/>
              <a:gd name="connsiteX4" fmla="*/ 1241127 w 5298683"/>
              <a:gd name="connsiteY4" fmla="*/ 6097438 h 6097438"/>
              <a:gd name="connsiteX5" fmla="*/ 963506 w 5298683"/>
              <a:gd name="connsiteY5" fmla="*/ 5995828 h 6097438"/>
              <a:gd name="connsiteX6" fmla="*/ 193210 w 5298683"/>
              <a:gd name="connsiteY6" fmla="*/ 5528477 h 6097438"/>
              <a:gd name="connsiteX7" fmla="*/ 0 w 5298683"/>
              <a:gd name="connsiteY7" fmla="*/ 5352876 h 6097438"/>
              <a:gd name="connsiteX8" fmla="*/ 0 w 5298683"/>
              <a:gd name="connsiteY8" fmla="*/ 888178 h 6097438"/>
              <a:gd name="connsiteX9" fmla="*/ 193210 w 5298683"/>
              <a:gd name="connsiteY9" fmla="*/ 712577 h 6097438"/>
              <a:gd name="connsiteX10" fmla="*/ 2178155 w 5298683"/>
              <a:gd name="connsiteY10" fmla="*/ 0 h 6097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298683" h="6097438">
                <a:moveTo>
                  <a:pt x="2178155" y="0"/>
                </a:moveTo>
                <a:cubicBezTo>
                  <a:pt x="3901575" y="0"/>
                  <a:pt x="5298683" y="1397108"/>
                  <a:pt x="5298683" y="3120527"/>
                </a:cubicBezTo>
                <a:cubicBezTo>
                  <a:pt x="5298683" y="4413092"/>
                  <a:pt x="4512810" y="5522106"/>
                  <a:pt x="3392805" y="5995828"/>
                </a:cubicBezTo>
                <a:lnTo>
                  <a:pt x="3115184" y="6097438"/>
                </a:lnTo>
                <a:lnTo>
                  <a:pt x="1241127" y="6097438"/>
                </a:lnTo>
                <a:lnTo>
                  <a:pt x="963506" y="5995828"/>
                </a:lnTo>
                <a:cubicBezTo>
                  <a:pt x="683504" y="5877397"/>
                  <a:pt x="424387" y="5719261"/>
                  <a:pt x="193210" y="5528477"/>
                </a:cubicBezTo>
                <a:lnTo>
                  <a:pt x="0" y="5352876"/>
                </a:lnTo>
                <a:lnTo>
                  <a:pt x="0" y="888178"/>
                </a:lnTo>
                <a:lnTo>
                  <a:pt x="193210" y="712577"/>
                </a:lnTo>
                <a:cubicBezTo>
                  <a:pt x="732621" y="267415"/>
                  <a:pt x="1424159" y="0"/>
                  <a:pt x="2178155" y="0"/>
                </a:cubicBezTo>
                <a:close/>
              </a:path>
            </a:pathLst>
          </a:custGeom>
          <a:noFill/>
          <a:effectLst>
            <a:softEdge rad="0"/>
          </a:effectLst>
        </p:spPr>
      </p:pic>
    </p:spTree>
    <p:extLst>
      <p:ext uri="{BB962C8B-B14F-4D97-AF65-F5344CB8AC3E}">
        <p14:creationId xmlns:p14="http://schemas.microsoft.com/office/powerpoint/2010/main" xmlns="" val="327705640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Θέση κειμένου 4"/>
          <p:cNvSpPr>
            <a:spLocks noGrp="1"/>
          </p:cNvSpPr>
          <p:nvPr>
            <p:ph type="body" sz="quarter" idx="33"/>
          </p:nvPr>
        </p:nvSpPr>
        <p:spPr>
          <a:xfrm>
            <a:off x="2711461" y="3970453"/>
            <a:ext cx="2100775" cy="360000"/>
          </a:xfrm>
        </p:spPr>
        <p:txBody>
          <a:bodyPr vert="horz" lIns="0" tIns="0" rIns="0" bIns="0" rtlCol="0">
            <a:noAutofit/>
          </a:bodyPr>
          <a:lstStyle/>
          <a:p>
            <a:r>
              <a:rPr lang="el-GR" sz="1600" dirty="0"/>
              <a:t>Την </a:t>
            </a:r>
            <a:r>
              <a:rPr lang="el-GR" sz="1600" b="1" dirty="0"/>
              <a:t>κατανομή</a:t>
            </a:r>
            <a:r>
              <a:rPr lang="el-GR" sz="1600" dirty="0"/>
              <a:t> των </a:t>
            </a:r>
            <a:r>
              <a:rPr lang="el-GR" sz="1600" b="1" dirty="0"/>
              <a:t>περιορισμένων δημόσιων </a:t>
            </a:r>
            <a:r>
              <a:rPr lang="el-GR" sz="1600" dirty="0"/>
              <a:t>χρηματοδοτικών </a:t>
            </a:r>
            <a:r>
              <a:rPr lang="el-GR" sz="1600" b="1" dirty="0"/>
              <a:t>πόρων</a:t>
            </a:r>
            <a:r>
              <a:rPr lang="el-GR" sz="1600" dirty="0"/>
              <a:t> στη βάση ποσοτικών κριτηρίων</a:t>
            </a:r>
          </a:p>
        </p:txBody>
      </p:sp>
      <p:sp>
        <p:nvSpPr>
          <p:cNvPr id="7" name="Θέση κειμένου 6"/>
          <p:cNvSpPr>
            <a:spLocks noGrp="1"/>
          </p:cNvSpPr>
          <p:nvPr>
            <p:ph type="body" sz="quarter" idx="35"/>
          </p:nvPr>
        </p:nvSpPr>
        <p:spPr>
          <a:xfrm>
            <a:off x="4998160" y="3970155"/>
            <a:ext cx="2267866" cy="360000"/>
          </a:xfrm>
        </p:spPr>
        <p:txBody>
          <a:bodyPr rtlCol="0"/>
          <a:lstStyle/>
          <a:p>
            <a:r>
              <a:rPr lang="el-GR" sz="1600" dirty="0"/>
              <a:t>Την </a:t>
            </a:r>
            <a:r>
              <a:rPr lang="el-GR" sz="1600" b="1" dirty="0"/>
              <a:t>«κωδικοποίηση» της εργασιακής διαδικασίας </a:t>
            </a:r>
            <a:r>
              <a:rPr lang="el-GR" sz="1600" dirty="0"/>
              <a:t>των πανεπιστημιακών, ούτως ώστε να μπορεί να υπαχθεί σε αυστηρότερο εσωτερικό και εξωτερικό έλεγχο, μέσω της χρησιμοποίησης συγκρίσιμων δεικτών μέτρησης της αποδοτικότητας</a:t>
            </a:r>
          </a:p>
        </p:txBody>
      </p:sp>
      <p:sp>
        <p:nvSpPr>
          <p:cNvPr id="9" name="Θέση κειμένου 8"/>
          <p:cNvSpPr>
            <a:spLocks noGrp="1"/>
          </p:cNvSpPr>
          <p:nvPr>
            <p:ph type="body" sz="quarter" idx="37"/>
          </p:nvPr>
        </p:nvSpPr>
        <p:spPr>
          <a:xfrm>
            <a:off x="7590774" y="3971432"/>
            <a:ext cx="1841176" cy="360000"/>
          </a:xfrm>
        </p:spPr>
        <p:txBody>
          <a:bodyPr vert="horz" lIns="0" tIns="0" rIns="0" bIns="0" rtlCol="0">
            <a:noAutofit/>
          </a:bodyPr>
          <a:lstStyle/>
          <a:p>
            <a:r>
              <a:rPr lang="el-GR" sz="1600" dirty="0"/>
              <a:t>Την </a:t>
            </a:r>
            <a:r>
              <a:rPr lang="el-GR" sz="1600" b="1" dirty="0"/>
              <a:t>εμψύχωση των «πελατών</a:t>
            </a:r>
            <a:r>
              <a:rPr lang="el-GR" sz="1600" dirty="0"/>
              <a:t>» των πανεπιστημίων, κυρίως των φοιτητών</a:t>
            </a:r>
          </a:p>
        </p:txBody>
      </p:sp>
      <p:sp>
        <p:nvSpPr>
          <p:cNvPr id="3" name="Θέση υποσέλιδου 2"/>
          <p:cNvSpPr>
            <a:spLocks noGrp="1"/>
          </p:cNvSpPr>
          <p:nvPr>
            <p:ph type="ftr" sz="quarter" idx="10"/>
          </p:nvPr>
        </p:nvSpPr>
        <p:spPr/>
        <p:txBody>
          <a:bodyPr rtlCol="0"/>
          <a:lstStyle/>
          <a:p>
            <a:pPr rtl="0"/>
            <a:r>
              <a:rPr lang="el-GR" dirty="0"/>
              <a:t>Προσθέστε υποσέλιδο</a:t>
            </a:r>
          </a:p>
        </p:txBody>
      </p:sp>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72</a:t>
            </a:fld>
            <a:endParaRPr lang="el-GR" dirty="0"/>
          </a:p>
        </p:txBody>
      </p:sp>
      <p:sp>
        <p:nvSpPr>
          <p:cNvPr id="38" name="TextBox 37"/>
          <p:cNvSpPr txBox="1"/>
          <p:nvPr/>
        </p:nvSpPr>
        <p:spPr>
          <a:xfrm>
            <a:off x="9792000"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13" name="Γραφικό 11" descr="Σελιδοδείκτης">
            <a:extLst>
              <a:ext uri="{FF2B5EF4-FFF2-40B4-BE49-F238E27FC236}">
                <a16:creationId xmlns:a16="http://schemas.microsoft.com/office/drawing/2014/main" xmlns="" id="{11925263-3FD4-4FE0-9F6D-5D8CD1EDE083}"/>
              </a:ext>
            </a:extLst>
          </p:cNvPr>
          <p:cNvSpPr/>
          <p:nvPr/>
        </p:nvSpPr>
        <p:spPr>
          <a:xfrm>
            <a:off x="8316099" y="2415288"/>
            <a:ext cx="390525" cy="625969"/>
          </a:xfrm>
          <a:custGeom>
            <a:avLst/>
            <a:gdLst>
              <a:gd name="connsiteX0" fmla="*/ 388144 w 390525"/>
              <a:gd name="connsiteY0" fmla="*/ 769144 h 771525"/>
              <a:gd name="connsiteX1" fmla="*/ 388144 w 390525"/>
              <a:gd name="connsiteY1" fmla="*/ 45244 h 771525"/>
              <a:gd name="connsiteX2" fmla="*/ 350044 w 390525"/>
              <a:gd name="connsiteY2" fmla="*/ 7144 h 771525"/>
              <a:gd name="connsiteX3" fmla="*/ 45244 w 390525"/>
              <a:gd name="connsiteY3" fmla="*/ 7144 h 771525"/>
              <a:gd name="connsiteX4" fmla="*/ 7144 w 390525"/>
              <a:gd name="connsiteY4" fmla="*/ 45244 h 771525"/>
              <a:gd name="connsiteX5" fmla="*/ 7144 w 390525"/>
              <a:gd name="connsiteY5" fmla="*/ 769144 h 771525"/>
              <a:gd name="connsiteX6" fmla="*/ 197644 w 390525"/>
              <a:gd name="connsiteY6" fmla="*/ 578644 h 771525"/>
              <a:gd name="connsiteX7" fmla="*/ 388144 w 390525"/>
              <a:gd name="connsiteY7" fmla="*/ 769144 h 771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771525">
                <a:moveTo>
                  <a:pt x="388144" y="769144"/>
                </a:moveTo>
                <a:lnTo>
                  <a:pt x="388144" y="45244"/>
                </a:lnTo>
                <a:cubicBezTo>
                  <a:pt x="388144" y="24289"/>
                  <a:pt x="370999" y="7144"/>
                  <a:pt x="350044" y="7144"/>
                </a:cubicBezTo>
                <a:lnTo>
                  <a:pt x="45244" y="7144"/>
                </a:lnTo>
                <a:cubicBezTo>
                  <a:pt x="24289" y="7144"/>
                  <a:pt x="7144" y="24289"/>
                  <a:pt x="7144" y="45244"/>
                </a:cubicBezTo>
                <a:lnTo>
                  <a:pt x="7144" y="769144"/>
                </a:lnTo>
                <a:lnTo>
                  <a:pt x="197644" y="578644"/>
                </a:lnTo>
                <a:lnTo>
                  <a:pt x="388144" y="769144"/>
                </a:lnTo>
                <a:close/>
              </a:path>
            </a:pathLst>
          </a:custGeom>
          <a:solidFill>
            <a:schemeClr val="tx1">
              <a:lumMod val="75000"/>
              <a:lumOff val="25000"/>
            </a:schemeClr>
          </a:solidFill>
          <a:ln w="9525" cap="flat">
            <a:noFill/>
            <a:prstDash val="solid"/>
            <a:miter/>
          </a:ln>
        </p:spPr>
        <p:txBody>
          <a:bodyPr rtlCol="0" anchor="ctr"/>
          <a:lstStyle/>
          <a:p>
            <a:endParaRPr lang="el-GR"/>
          </a:p>
        </p:txBody>
      </p:sp>
      <p:sp>
        <p:nvSpPr>
          <p:cNvPr id="2" name="Ορθογώνιο 1">
            <a:extLst>
              <a:ext uri="{FF2B5EF4-FFF2-40B4-BE49-F238E27FC236}">
                <a16:creationId xmlns:a16="http://schemas.microsoft.com/office/drawing/2014/main" xmlns="" id="{D35A6142-77E7-4AFA-9CDB-8029E33B5260}"/>
              </a:ext>
            </a:extLst>
          </p:cNvPr>
          <p:cNvSpPr/>
          <p:nvPr/>
        </p:nvSpPr>
        <p:spPr>
          <a:xfrm>
            <a:off x="751561" y="401385"/>
            <a:ext cx="10657869" cy="590931"/>
          </a:xfrm>
          <a:prstGeom prst="rect">
            <a:avLst/>
          </a:prstGeom>
        </p:spPr>
        <p:txBody>
          <a:bodyPr vert="horz" lIns="0" tIns="0" rIns="0" bIns="0" rtlCol="0">
            <a:noAutofit/>
          </a:bodyPr>
          <a:lstStyle/>
          <a:p>
            <a:pPr algn="ctr">
              <a:lnSpc>
                <a:spcPct val="90000"/>
              </a:lnSpc>
              <a:spcBef>
                <a:spcPts val="1000"/>
              </a:spcBef>
              <a:buClr>
                <a:schemeClr val="accent1"/>
              </a:buClr>
            </a:pPr>
            <a:r>
              <a:rPr lang="el-GR" sz="1600" dirty="0">
                <a:solidFill>
                  <a:schemeClr val="tx1">
                    <a:lumMod val="75000"/>
                    <a:lumOff val="25000"/>
                  </a:schemeClr>
                </a:solidFill>
                <a:latin typeface="+mj-lt"/>
              </a:rPr>
              <a:t>Η </a:t>
            </a:r>
            <a:r>
              <a:rPr lang="el-GR" sz="1600" b="1" dirty="0">
                <a:solidFill>
                  <a:schemeClr val="tx1">
                    <a:lumMod val="75000"/>
                    <a:lumOff val="25000"/>
                  </a:schemeClr>
                </a:solidFill>
                <a:latin typeface="+mj-lt"/>
              </a:rPr>
              <a:t>θεσμοθέτηση</a:t>
            </a:r>
            <a:r>
              <a:rPr lang="el-GR" sz="1600" dirty="0">
                <a:solidFill>
                  <a:schemeClr val="tx1">
                    <a:lumMod val="75000"/>
                    <a:lumOff val="25000"/>
                  </a:schemeClr>
                </a:solidFill>
                <a:latin typeface="+mj-lt"/>
              </a:rPr>
              <a:t> ενός </a:t>
            </a:r>
            <a:r>
              <a:rPr lang="el-GR" sz="1600" b="1" dirty="0">
                <a:solidFill>
                  <a:schemeClr val="tx1">
                    <a:lumMod val="75000"/>
                    <a:lumOff val="25000"/>
                  </a:schemeClr>
                </a:solidFill>
                <a:latin typeface="+mj-lt"/>
              </a:rPr>
              <a:t>ευρέως φάσματος μέσων ελέγχου και πειθάρχησης</a:t>
            </a:r>
            <a:r>
              <a:rPr lang="el-GR" sz="1600" dirty="0">
                <a:solidFill>
                  <a:schemeClr val="tx1">
                    <a:lumMod val="75000"/>
                    <a:lumOff val="25000"/>
                  </a:schemeClr>
                </a:solidFill>
                <a:latin typeface="+mj-lt"/>
              </a:rPr>
              <a:t>, όπως: </a:t>
            </a:r>
            <a:r>
              <a:rPr lang="el-GR" sz="1600" b="1" dirty="0">
                <a:solidFill>
                  <a:schemeClr val="tx1">
                    <a:lumMod val="75000"/>
                    <a:lumOff val="25000"/>
                  </a:schemeClr>
                </a:solidFill>
                <a:latin typeface="+mj-lt"/>
              </a:rPr>
              <a:t>α)</a:t>
            </a:r>
            <a:r>
              <a:rPr lang="el-GR" sz="1600" dirty="0">
                <a:solidFill>
                  <a:schemeClr val="tx1">
                    <a:lumMod val="75000"/>
                    <a:lumOff val="25000"/>
                  </a:schemeClr>
                </a:solidFill>
                <a:latin typeface="+mj-lt"/>
              </a:rPr>
              <a:t> η εξωτερική αξιολόγηση της έρευνας, </a:t>
            </a:r>
            <a:r>
              <a:rPr lang="el-GR" sz="1600" b="1" dirty="0">
                <a:solidFill>
                  <a:schemeClr val="tx1">
                    <a:lumMod val="75000"/>
                    <a:lumOff val="25000"/>
                  </a:schemeClr>
                </a:solidFill>
                <a:latin typeface="+mj-lt"/>
              </a:rPr>
              <a:t>β)</a:t>
            </a:r>
            <a:r>
              <a:rPr lang="el-GR" sz="1600" dirty="0">
                <a:solidFill>
                  <a:schemeClr val="tx1">
                    <a:lumMod val="75000"/>
                    <a:lumOff val="25000"/>
                  </a:schemeClr>
                </a:solidFill>
                <a:latin typeface="+mj-lt"/>
              </a:rPr>
              <a:t> οι έλεγχοι πιστοποίησης της ποιότητας της διδασκαλίας &amp; </a:t>
            </a:r>
            <a:r>
              <a:rPr lang="el-GR" sz="1600" b="1" dirty="0">
                <a:solidFill>
                  <a:schemeClr val="tx1">
                    <a:lumMod val="75000"/>
                    <a:lumOff val="25000"/>
                  </a:schemeClr>
                </a:solidFill>
                <a:latin typeface="+mj-lt"/>
              </a:rPr>
              <a:t>γ) </a:t>
            </a:r>
            <a:r>
              <a:rPr lang="el-GR" sz="1600" dirty="0">
                <a:solidFill>
                  <a:schemeClr val="tx1">
                    <a:lumMod val="75000"/>
                    <a:lumOff val="25000"/>
                  </a:schemeClr>
                </a:solidFill>
                <a:latin typeface="+mj-lt"/>
              </a:rPr>
              <a:t>οι πίνακες κατάταξης των πανεπιστημίων, κατέστησε εφικτή την ταυτόχρονη υλοποίηση 3 επιμέρους στόχων:</a:t>
            </a:r>
          </a:p>
        </p:txBody>
      </p:sp>
      <p:pic>
        <p:nvPicPr>
          <p:cNvPr id="12" name="Γραφικό 11" descr="Κέρματα">
            <a:extLst>
              <a:ext uri="{FF2B5EF4-FFF2-40B4-BE49-F238E27FC236}">
                <a16:creationId xmlns:a16="http://schemas.microsoft.com/office/drawing/2014/main" xmlns="" id="{C7DDEEBD-5EFF-4AE2-8A23-EF00E0133A80}"/>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3376755" y="2305519"/>
            <a:ext cx="770185" cy="770185"/>
          </a:xfrm>
          <a:prstGeom prst="rect">
            <a:avLst/>
          </a:prstGeom>
        </p:spPr>
      </p:pic>
      <p:pic>
        <p:nvPicPr>
          <p:cNvPr id="16" name="Γραφικό 15" descr="Γραμμικός κώδικας">
            <a:extLst>
              <a:ext uri="{FF2B5EF4-FFF2-40B4-BE49-F238E27FC236}">
                <a16:creationId xmlns:a16="http://schemas.microsoft.com/office/drawing/2014/main" xmlns="" id="{B3B59FD6-A1AE-4AB8-8614-F6E9CC6AE877}"/>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5638800" y="2305519"/>
            <a:ext cx="914400" cy="914400"/>
          </a:xfrm>
          <a:prstGeom prst="rect">
            <a:avLst/>
          </a:prstGeom>
        </p:spPr>
      </p:pic>
    </p:spTree>
    <p:extLst>
      <p:ext uri="{BB962C8B-B14F-4D97-AF65-F5344CB8AC3E}">
        <p14:creationId xmlns:p14="http://schemas.microsoft.com/office/powerpoint/2010/main" xmlns="" val="3389492062"/>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Εικόνα 11"/>
          <p:cNvPicPr>
            <a:picLocks noChangeAspect="1"/>
          </p:cNvPicPr>
          <p:nvPr/>
        </p:nvPicPr>
        <p:blipFill rotWithShape="1">
          <a:blip r:embed="rId3" cstate="screen"/>
          <a:srcRect/>
          <a:stretch>
            <a:fillRect/>
          </a:stretch>
        </p:blipFill>
        <p:spPr>
          <a:xfrm>
            <a:off x="3668101" y="1061271"/>
            <a:ext cx="1985426" cy="2008300"/>
          </a:xfrm>
          <a:prstGeom prst="rect">
            <a:avLst/>
          </a:prstGeom>
        </p:spPr>
      </p:pic>
      <p:pic>
        <p:nvPicPr>
          <p:cNvPr id="18" name="Θέση εικόνας 17" descr="Κοντινή εικόνα βιβλίων αρχιτεκτονικής σε ράφι βιβλιοθήκης"/>
          <p:cNvPicPr>
            <a:picLocks noGrp="1" noChangeAspect="1"/>
          </p:cNvPicPr>
          <p:nvPr>
            <p:ph type="pic" sz="quarter" idx="13"/>
          </p:nvPr>
        </p:nvPicPr>
        <p:blipFill>
          <a:blip r:embed="rId4"/>
          <a:stretch>
            <a:fillRect/>
          </a:stretch>
        </p:blipFill>
        <p:spPr>
          <a:xfrm>
            <a:off x="2829" y="40287"/>
            <a:ext cx="12192000" cy="6777425"/>
          </a:xfrm>
        </p:spPr>
      </p:pic>
      <p:sp>
        <p:nvSpPr>
          <p:cNvPr id="3" name="Τίτλος 2"/>
          <p:cNvSpPr>
            <a:spLocks noGrp="1"/>
          </p:cNvSpPr>
          <p:nvPr>
            <p:ph type="ctrTitle"/>
          </p:nvPr>
        </p:nvSpPr>
        <p:spPr>
          <a:xfrm>
            <a:off x="1555327" y="188999"/>
            <a:ext cx="4860000" cy="6480000"/>
          </a:xfrm>
        </p:spPr>
        <p:txBody>
          <a:bodyPr rtlCol="0"/>
          <a:lstStyle/>
          <a:p>
            <a:pPr algn="ctr"/>
            <a:r>
              <a:rPr lang="el-GR" sz="4000" b="1" dirty="0"/>
              <a:t/>
            </a:r>
            <a:br>
              <a:rPr lang="el-GR" sz="4000" b="1" dirty="0"/>
            </a:br>
            <a:r>
              <a:rPr lang="el-GR" sz="4000" b="1" dirty="0"/>
              <a:t/>
            </a:r>
            <a:br>
              <a:rPr lang="el-GR" sz="4000" b="1" dirty="0"/>
            </a:br>
            <a:r>
              <a:rPr lang="el-GR" sz="4000" b="1" dirty="0"/>
              <a:t/>
            </a:r>
            <a:br>
              <a:rPr lang="el-GR" sz="4000" b="1" dirty="0"/>
            </a:br>
            <a:r>
              <a:rPr lang="el-GR" sz="4000" b="1" dirty="0"/>
              <a:t/>
            </a:r>
            <a:br>
              <a:rPr lang="el-GR" sz="4000" b="1" dirty="0"/>
            </a:br>
            <a:r>
              <a:rPr lang="el-GR" sz="4000" b="1" dirty="0"/>
              <a:t/>
            </a:r>
            <a:br>
              <a:rPr lang="el-GR" sz="4000" b="1" dirty="0"/>
            </a:br>
            <a:r>
              <a:rPr lang="el-GR" sz="4000" b="1" dirty="0"/>
              <a:t/>
            </a:r>
            <a:br>
              <a:rPr lang="el-GR" sz="4000" b="1" dirty="0"/>
            </a:br>
            <a:r>
              <a:rPr lang="el-GR" sz="4000" b="1" dirty="0"/>
              <a:t/>
            </a:r>
            <a:br>
              <a:rPr lang="el-GR" sz="4000" b="1" dirty="0"/>
            </a:br>
            <a:r>
              <a:rPr lang="el-GR" sz="4000" b="1" dirty="0"/>
              <a:t/>
            </a:r>
            <a:br>
              <a:rPr lang="el-GR" sz="4000" b="1" dirty="0"/>
            </a:br>
            <a:r>
              <a:rPr lang="el-GR" sz="4000" b="1" dirty="0"/>
              <a:t/>
            </a:r>
            <a:br>
              <a:rPr lang="el-GR" sz="4000" b="1" dirty="0"/>
            </a:br>
            <a:r>
              <a:rPr lang="el-GR" sz="4000" b="1" dirty="0"/>
              <a:t/>
            </a:r>
            <a:br>
              <a:rPr lang="el-GR" sz="4000" b="1" dirty="0"/>
            </a:br>
            <a:r>
              <a:rPr lang="el-GR" sz="4000" b="1" dirty="0"/>
              <a:t/>
            </a:r>
            <a:br>
              <a:rPr lang="el-GR" sz="4000" b="1" dirty="0"/>
            </a:br>
            <a:r>
              <a:rPr lang="el-GR" sz="4000" b="1" dirty="0"/>
              <a:t/>
            </a:r>
            <a:br>
              <a:rPr lang="el-GR" sz="4000" b="1" dirty="0"/>
            </a:br>
            <a:r>
              <a:rPr lang="el-GR" sz="4000" b="1" dirty="0"/>
              <a:t/>
            </a:r>
            <a:br>
              <a:rPr lang="el-GR" sz="4000" b="1" dirty="0"/>
            </a:br>
            <a:r>
              <a:rPr lang="el-GR" sz="4000" b="1" dirty="0"/>
              <a:t/>
            </a:r>
            <a:br>
              <a:rPr lang="el-GR" sz="4000" b="1" dirty="0"/>
            </a:br>
            <a:r>
              <a:rPr lang="el-GR" sz="2800" b="1" dirty="0"/>
              <a:t/>
            </a:r>
            <a:br>
              <a:rPr lang="el-GR" sz="2800" b="1" dirty="0"/>
            </a:br>
            <a:r>
              <a:rPr lang="el-GR" sz="2400" b="1" dirty="0"/>
              <a:t>Απόπειρα κατηγοριοποίησης των πανεπιστημίων, σε τρεις κύριες κατηγορίες</a:t>
            </a:r>
          </a:p>
        </p:txBody>
      </p:sp>
      <p:sp>
        <p:nvSpPr>
          <p:cNvPr id="8" name="Ορθογώνιο 6" descr="Πλαίσιο επισήμανσης."/>
          <p:cNvSpPr/>
          <p:nvPr/>
        </p:nvSpPr>
        <p:spPr>
          <a:xfrm rot="10800000" flipV="1">
            <a:off x="2137893" y="2885987"/>
            <a:ext cx="3741432" cy="18358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7" name="Ορθογώνιο 6" descr="Πλαίσιο επισήμανσης.">
            <a:extLst>
              <a:ext uri="{FF2B5EF4-FFF2-40B4-BE49-F238E27FC236}">
                <a16:creationId xmlns:a16="http://schemas.microsoft.com/office/drawing/2014/main" xmlns="" id="{73023DCE-797D-48A6-B875-6A11B4FE6EBC}"/>
              </a:ext>
            </a:extLst>
          </p:cNvPr>
          <p:cNvSpPr/>
          <p:nvPr/>
        </p:nvSpPr>
        <p:spPr>
          <a:xfrm rot="10800000">
            <a:off x="2135745" y="323720"/>
            <a:ext cx="3743580" cy="178468"/>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pic>
        <p:nvPicPr>
          <p:cNvPr id="1028" name="Picture 4" descr="ÎÏÎ¿ÏÎ­Î»ÎµÏÎ¼Î± ÎµÎ¹ÎºÏÎ½Î±Ï Î³Î¹Î± historical universities">
            <a:extLst>
              <a:ext uri="{FF2B5EF4-FFF2-40B4-BE49-F238E27FC236}">
                <a16:creationId xmlns:a16="http://schemas.microsoft.com/office/drawing/2014/main" xmlns="" id="{05767478-9BEC-4793-931F-DF3B07DA87B3}"/>
              </a:ext>
            </a:extLst>
          </p:cNvPr>
          <p:cNvPicPr>
            <a:picLocks noChangeAspect="1" noChangeArrowheads="1"/>
          </p:cNvPicPr>
          <p:nvPr/>
        </p:nvPicPr>
        <p:blipFill>
          <a:blip r:embed="rId5">
            <a:grayscl/>
            <a:extLst>
              <a:ext uri="{28A0092B-C50C-407E-A947-70E740481C1C}">
                <a14:useLocalDpi xmlns:a14="http://schemas.microsoft.com/office/drawing/2010/main" xmlns="" val="0"/>
              </a:ext>
            </a:extLst>
          </a:blip>
          <a:srcRect/>
          <a:stretch>
            <a:fillRect/>
          </a:stretch>
        </p:blipFill>
        <p:spPr bwMode="auto">
          <a:xfrm>
            <a:off x="2221697" y="437581"/>
            <a:ext cx="3571675" cy="2540197"/>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805151222"/>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ctrTitle"/>
          </p:nvPr>
        </p:nvSpPr>
        <p:spPr>
          <a:xfrm>
            <a:off x="7180779" y="479354"/>
            <a:ext cx="4860290" cy="5522595"/>
          </a:xfrm>
        </p:spPr>
        <p:txBody>
          <a:bodyPr rtlCol="0"/>
          <a:lstStyle/>
          <a:p>
            <a:pPr algn="ctr"/>
            <a:r>
              <a:rPr lang="el-GR" sz="2800" dirty="0"/>
              <a:t/>
            </a:r>
            <a:br>
              <a:rPr lang="el-GR" sz="2800" dirty="0"/>
            </a:br>
            <a:r>
              <a:rPr lang="el-GR" sz="2800" dirty="0"/>
              <a:t/>
            </a:r>
            <a:br>
              <a:rPr lang="el-GR" sz="2800" dirty="0"/>
            </a:br>
            <a:r>
              <a:rPr lang="el-GR" sz="2800" dirty="0"/>
              <a:t/>
            </a:r>
            <a:br>
              <a:rPr lang="el-GR" sz="2800" dirty="0"/>
            </a:br>
            <a:r>
              <a:rPr lang="el-GR" sz="2800" dirty="0"/>
              <a:t/>
            </a:r>
            <a:br>
              <a:rPr lang="el-GR" sz="2800" dirty="0"/>
            </a:br>
            <a:r>
              <a:rPr lang="el-GR" sz="2800" dirty="0"/>
              <a:t/>
            </a:r>
            <a:br>
              <a:rPr lang="el-GR" sz="2800" dirty="0"/>
            </a:br>
            <a:r>
              <a:rPr lang="el-GR" sz="2800" dirty="0"/>
              <a:t>1</a:t>
            </a:r>
            <a:r>
              <a:rPr lang="el-GR" sz="2800" baseline="30000" dirty="0"/>
              <a:t>η</a:t>
            </a:r>
            <a:r>
              <a:rPr lang="el-GR" sz="2800" dirty="0"/>
              <a:t> Κατηγορία</a:t>
            </a:r>
            <a:endParaRPr lang="el-GR" altLang="en-US" sz="2800" dirty="0"/>
          </a:p>
        </p:txBody>
      </p:sp>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74</a:t>
            </a:fld>
            <a:endParaRPr lang="el-GR" dirty="0"/>
          </a:p>
        </p:txBody>
      </p:sp>
      <p:sp>
        <p:nvSpPr>
          <p:cNvPr id="5" name="Θέση υποσέλιδου 4"/>
          <p:cNvSpPr>
            <a:spLocks noGrp="1"/>
          </p:cNvSpPr>
          <p:nvPr>
            <p:ph type="ftr" sz="quarter" idx="12"/>
          </p:nvPr>
        </p:nvSpPr>
        <p:spPr/>
        <p:txBody>
          <a:bodyPr rtlCol="0"/>
          <a:lstStyle/>
          <a:p>
            <a:pPr rtl="0"/>
            <a:r>
              <a:rPr lang="el-GR" dirty="0"/>
              <a:t>Προσθέστε υποσέλιδο</a:t>
            </a:r>
          </a:p>
        </p:txBody>
      </p:sp>
      <p:sp>
        <p:nvSpPr>
          <p:cNvPr id="55" name="TextBox 37"/>
          <p:cNvSpPr txBox="1"/>
          <p:nvPr/>
        </p:nvSpPr>
        <p:spPr>
          <a:xfrm>
            <a:off x="9792957"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13" name="TextBox 37"/>
          <p:cNvSpPr txBox="1"/>
          <p:nvPr/>
        </p:nvSpPr>
        <p:spPr>
          <a:xfrm>
            <a:off x="7636435" y="2646254"/>
            <a:ext cx="1334106" cy="130556"/>
          </a:xfrm>
          <a:prstGeom prst="rect">
            <a:avLst/>
          </a:prstGeom>
          <a:solidFill>
            <a:schemeClr val="bg1"/>
          </a:solidFill>
        </p:spPr>
        <p:txBody>
          <a:bodyPr wrap="square" rtlCol="0">
            <a:spAutoFit/>
          </a:bodyPr>
          <a:lstStyle/>
          <a:p>
            <a:endParaRPr lang="el-GR" sz="800" dirty="0">
              <a:solidFill>
                <a:schemeClr val="bg1"/>
              </a:solidFill>
            </a:endParaRPr>
          </a:p>
        </p:txBody>
      </p:sp>
      <p:sp>
        <p:nvSpPr>
          <p:cNvPr id="14" name="Θέση κειμένου 5"/>
          <p:cNvSpPr txBox="1"/>
          <p:nvPr/>
        </p:nvSpPr>
        <p:spPr>
          <a:xfrm>
            <a:off x="577430" y="4773679"/>
            <a:ext cx="2575774" cy="1151001"/>
          </a:xfrm>
          <a:prstGeom prst="rect">
            <a:avLst/>
          </a:prstGeom>
        </p:spPr>
        <p:txBody>
          <a:bodyPr rtlCol="0"/>
          <a:lstStyle>
            <a:defPPr rtl="0">
              <a:defRPr lang="en-US"/>
            </a:defPPr>
            <a:lvl1pPr indent="0" algn="ctr">
              <a:lnSpc>
                <a:spcPct val="90000"/>
              </a:lnSpc>
              <a:spcBef>
                <a:spcPts val="1000"/>
              </a:spcBef>
              <a:buClr>
                <a:schemeClr val="accent1"/>
              </a:buClr>
              <a:buFont typeface="Calibri" panose="020F0502020204030204" pitchFamily="34" charset="0"/>
              <a:buNone/>
              <a:defRPr b="1">
                <a:solidFill>
                  <a:schemeClr val="tx1">
                    <a:lumMod val="75000"/>
                    <a:lumOff val="25000"/>
                  </a:schemeClr>
                </a:solidFill>
              </a:defRPr>
            </a:lvl1pPr>
            <a:lvl2pPr marL="542925" indent="-276225">
              <a:lnSpc>
                <a:spcPct val="90000"/>
              </a:lnSpc>
              <a:spcBef>
                <a:spcPts val="500"/>
              </a:spcBef>
              <a:buClr>
                <a:schemeClr val="accent1"/>
              </a:buClr>
              <a:buFont typeface="Arial" panose="020B0604020202020204" pitchFamily="34" charset="0"/>
              <a:buChar char="•"/>
              <a:defRPr sz="1600">
                <a:solidFill>
                  <a:schemeClr val="tx1">
                    <a:lumMod val="75000"/>
                    <a:lumOff val="25000"/>
                  </a:schemeClr>
                </a:solidFill>
              </a:defRPr>
            </a:lvl2pPr>
            <a:lvl3pPr marL="809625" indent="-266700">
              <a:lnSpc>
                <a:spcPct val="90000"/>
              </a:lnSpc>
              <a:spcBef>
                <a:spcPts val="500"/>
              </a:spcBef>
              <a:buClr>
                <a:schemeClr val="accent1"/>
              </a:buClr>
              <a:buFont typeface="Wingdings" panose="05000000000000000000" pitchFamily="2" charset="2"/>
              <a:buChar char="§"/>
              <a:defRPr sz="1400">
                <a:solidFill>
                  <a:schemeClr val="tx1">
                    <a:lumMod val="75000"/>
                    <a:lumOff val="25000"/>
                  </a:schemeClr>
                </a:solidFill>
              </a:defRPr>
            </a:lvl3pPr>
            <a:lvl4pPr marL="1076325" indent="-266700">
              <a:lnSpc>
                <a:spcPct val="90000"/>
              </a:lnSpc>
              <a:spcBef>
                <a:spcPts val="500"/>
              </a:spcBef>
              <a:buClr>
                <a:schemeClr val="accent1"/>
              </a:buClr>
              <a:buFont typeface="Wingdings" panose="05000000000000000000" pitchFamily="2" charset="2"/>
              <a:buChar char="§"/>
              <a:defRPr sz="1400">
                <a:solidFill>
                  <a:schemeClr val="tx1">
                    <a:lumMod val="75000"/>
                    <a:lumOff val="25000"/>
                  </a:schemeClr>
                </a:solidFill>
              </a:defRPr>
            </a:lvl4pPr>
            <a:lvl5pPr marL="1343025" indent="-266700">
              <a:lnSpc>
                <a:spcPct val="90000"/>
              </a:lnSpc>
              <a:spcBef>
                <a:spcPts val="500"/>
              </a:spcBef>
              <a:buClr>
                <a:schemeClr val="accent1"/>
              </a:buClr>
              <a:buFont typeface="Wingdings" panose="05000000000000000000" pitchFamily="2" charset="2"/>
              <a:buChar char="§"/>
              <a:defRPr sz="1400">
                <a:solidFill>
                  <a:schemeClr val="tx1">
                    <a:lumMod val="75000"/>
                    <a:lumOff val="25000"/>
                  </a:schemeClr>
                </a:solidFill>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l-GR" dirty="0"/>
              <a:t>Το «χρυσό τρίγωνο» των πανεπιστημίων </a:t>
            </a:r>
          </a:p>
          <a:p>
            <a:r>
              <a:rPr lang="el-GR" sz="1600" b="0" dirty="0"/>
              <a:t>της Οξφόρδης, του </a:t>
            </a:r>
            <a:r>
              <a:rPr lang="el-GR" sz="1600" b="0" dirty="0" err="1"/>
              <a:t>Κέιμπριτζ</a:t>
            </a:r>
            <a:r>
              <a:rPr lang="el-GR" sz="1600" b="0" dirty="0"/>
              <a:t> &amp; του Λονδίνου</a:t>
            </a:r>
          </a:p>
          <a:p>
            <a:endParaRPr lang="el-GR" dirty="0"/>
          </a:p>
        </p:txBody>
      </p:sp>
      <p:sp>
        <p:nvSpPr>
          <p:cNvPr id="20" name="Θέση κειμένου 5"/>
          <p:cNvSpPr txBox="1"/>
          <p:nvPr/>
        </p:nvSpPr>
        <p:spPr>
          <a:xfrm>
            <a:off x="4382882" y="4773680"/>
            <a:ext cx="2183469" cy="360000"/>
          </a:xfrm>
          <a:prstGeom prst="rect">
            <a:avLst/>
          </a:prstGeom>
        </p:spPr>
        <p:txBody>
          <a:bodyPr rtlCol="0"/>
          <a:lstStyle>
            <a:defPPr rtl="0">
              <a:defRPr lang="en-US"/>
            </a:defPPr>
            <a:lvl1pPr indent="0" algn="ctr">
              <a:lnSpc>
                <a:spcPct val="90000"/>
              </a:lnSpc>
              <a:spcBef>
                <a:spcPts val="1000"/>
              </a:spcBef>
              <a:buClr>
                <a:schemeClr val="accent1"/>
              </a:buClr>
              <a:buFont typeface="Calibri" panose="020F0502020204030204" pitchFamily="34" charset="0"/>
              <a:buNone/>
              <a:defRPr b="1">
                <a:solidFill>
                  <a:schemeClr val="tx1">
                    <a:lumMod val="75000"/>
                    <a:lumOff val="25000"/>
                  </a:schemeClr>
                </a:solidFill>
              </a:defRPr>
            </a:lvl1pPr>
            <a:lvl2pPr marL="542925" indent="-276225">
              <a:lnSpc>
                <a:spcPct val="90000"/>
              </a:lnSpc>
              <a:spcBef>
                <a:spcPts val="500"/>
              </a:spcBef>
              <a:buClr>
                <a:schemeClr val="accent1"/>
              </a:buClr>
              <a:buFont typeface="Arial" panose="020B0604020202020204" pitchFamily="34" charset="0"/>
              <a:buChar char="•"/>
              <a:defRPr sz="1600">
                <a:solidFill>
                  <a:schemeClr val="tx1">
                    <a:lumMod val="75000"/>
                    <a:lumOff val="25000"/>
                  </a:schemeClr>
                </a:solidFill>
              </a:defRPr>
            </a:lvl2pPr>
            <a:lvl3pPr marL="809625" indent="-266700">
              <a:lnSpc>
                <a:spcPct val="90000"/>
              </a:lnSpc>
              <a:spcBef>
                <a:spcPts val="500"/>
              </a:spcBef>
              <a:buClr>
                <a:schemeClr val="accent1"/>
              </a:buClr>
              <a:buFont typeface="Wingdings" panose="05000000000000000000" pitchFamily="2" charset="2"/>
              <a:buChar char="§"/>
              <a:defRPr sz="1400">
                <a:solidFill>
                  <a:schemeClr val="tx1">
                    <a:lumMod val="75000"/>
                    <a:lumOff val="25000"/>
                  </a:schemeClr>
                </a:solidFill>
              </a:defRPr>
            </a:lvl3pPr>
            <a:lvl4pPr marL="1076325" indent="-266700">
              <a:lnSpc>
                <a:spcPct val="90000"/>
              </a:lnSpc>
              <a:spcBef>
                <a:spcPts val="500"/>
              </a:spcBef>
              <a:buClr>
                <a:schemeClr val="accent1"/>
              </a:buClr>
              <a:buFont typeface="Wingdings" panose="05000000000000000000" pitchFamily="2" charset="2"/>
              <a:buChar char="§"/>
              <a:defRPr sz="1400">
                <a:solidFill>
                  <a:schemeClr val="tx1">
                    <a:lumMod val="75000"/>
                    <a:lumOff val="25000"/>
                  </a:schemeClr>
                </a:solidFill>
              </a:defRPr>
            </a:lvl4pPr>
            <a:lvl5pPr marL="1343025" indent="-266700">
              <a:lnSpc>
                <a:spcPct val="90000"/>
              </a:lnSpc>
              <a:spcBef>
                <a:spcPts val="500"/>
              </a:spcBef>
              <a:buClr>
                <a:schemeClr val="accent1"/>
              </a:buClr>
              <a:buFont typeface="Wingdings" panose="05000000000000000000" pitchFamily="2" charset="2"/>
              <a:buChar char="§"/>
              <a:defRPr sz="1400">
                <a:solidFill>
                  <a:schemeClr val="tx1">
                    <a:lumMod val="75000"/>
                    <a:lumOff val="25000"/>
                  </a:schemeClr>
                </a:solidFill>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l-GR" dirty="0"/>
              <a:t>Οι γαλλικές </a:t>
            </a:r>
            <a:r>
              <a:rPr lang="en-US" dirty="0" err="1"/>
              <a:t>grandes</a:t>
            </a:r>
            <a:r>
              <a:rPr lang="en-US" dirty="0"/>
              <a:t> </a:t>
            </a:r>
            <a:r>
              <a:rPr lang="en-US" dirty="0" err="1"/>
              <a:t>ecoles</a:t>
            </a:r>
            <a:endParaRPr lang="en-US" dirty="0"/>
          </a:p>
        </p:txBody>
      </p:sp>
      <p:sp>
        <p:nvSpPr>
          <p:cNvPr id="26" name="Ορθογώνιο 6" descr="Πλαίσιο επισήμανσης."/>
          <p:cNvSpPr/>
          <p:nvPr/>
        </p:nvSpPr>
        <p:spPr>
          <a:xfrm rot="10800000" flipV="1">
            <a:off x="639303" y="4531136"/>
            <a:ext cx="2575774" cy="7726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solidFill>
                <a:schemeClr val="bg2">
                  <a:lumMod val="75000"/>
                </a:schemeClr>
              </a:solidFill>
            </a:endParaRPr>
          </a:p>
        </p:txBody>
      </p:sp>
      <p:sp>
        <p:nvSpPr>
          <p:cNvPr id="27" name="Ορθογώνιο 6" descr="Πλαίσιο επισήμανσης."/>
          <p:cNvSpPr/>
          <p:nvPr/>
        </p:nvSpPr>
        <p:spPr>
          <a:xfrm rot="10800000" flipV="1">
            <a:off x="4186730" y="4524762"/>
            <a:ext cx="2575774" cy="7726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solidFill>
                <a:schemeClr val="bg2">
                  <a:lumMod val="75000"/>
                </a:schemeClr>
              </a:solidFill>
            </a:endParaRPr>
          </a:p>
        </p:txBody>
      </p:sp>
      <p:sp>
        <p:nvSpPr>
          <p:cNvPr id="3" name="Ορθογώνιο 2">
            <a:extLst>
              <a:ext uri="{FF2B5EF4-FFF2-40B4-BE49-F238E27FC236}">
                <a16:creationId xmlns:a16="http://schemas.microsoft.com/office/drawing/2014/main" xmlns="" id="{CC29E3A8-1F82-4055-B210-DFFB232EA05C}"/>
              </a:ext>
            </a:extLst>
          </p:cNvPr>
          <p:cNvSpPr/>
          <p:nvPr/>
        </p:nvSpPr>
        <p:spPr>
          <a:xfrm>
            <a:off x="392482" y="1898249"/>
            <a:ext cx="6507285" cy="923330"/>
          </a:xfrm>
          <a:prstGeom prst="rect">
            <a:avLst/>
          </a:prstGeom>
        </p:spPr>
        <p:txBody>
          <a:bodyPr wrap="square">
            <a:spAutoFit/>
          </a:bodyPr>
          <a:lstStyle/>
          <a:p>
            <a:pPr algn="ctr"/>
            <a:r>
              <a:rPr lang="el-GR" dirty="0">
                <a:solidFill>
                  <a:schemeClr val="tx1">
                    <a:lumMod val="75000"/>
                    <a:lumOff val="25000"/>
                  </a:schemeClr>
                </a:solidFill>
              </a:rPr>
              <a:t>Στην πρώτη κατηγορία ανήκουν τα πανεπιστήμια που παρέχουν υψηλού επιπέδου εκπαιδευτικές υπηρεσίες στην ελίτ του φοιτητικού πληθυσμού, όπως για παράδειγμα:</a:t>
            </a:r>
          </a:p>
        </p:txBody>
      </p:sp>
      <p:pic>
        <p:nvPicPr>
          <p:cNvPr id="7" name="Γραφικό 6" descr="Αναπαραγωγή">
            <a:extLst>
              <a:ext uri="{FF2B5EF4-FFF2-40B4-BE49-F238E27FC236}">
                <a16:creationId xmlns:a16="http://schemas.microsoft.com/office/drawing/2014/main" xmlns="" id="{C6EA0741-26D8-4C69-9892-1F89A276BE4C}"/>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rot="16200000">
            <a:off x="1408117" y="3731347"/>
            <a:ext cx="914400" cy="914400"/>
          </a:xfrm>
          <a:prstGeom prst="rect">
            <a:avLst/>
          </a:prstGeom>
        </p:spPr>
      </p:pic>
      <p:pic>
        <p:nvPicPr>
          <p:cNvPr id="11" name="Γραφικό 10" descr="Τράπεζα">
            <a:extLst>
              <a:ext uri="{FF2B5EF4-FFF2-40B4-BE49-F238E27FC236}">
                <a16:creationId xmlns:a16="http://schemas.microsoft.com/office/drawing/2014/main" xmlns="" id="{FBC7C8E2-A293-45E9-8E4C-6FFFCDD38708}"/>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5095694" y="3773292"/>
            <a:ext cx="757844" cy="757844"/>
          </a:xfrm>
          <a:prstGeom prst="rect">
            <a:avLst/>
          </a:prstGeom>
        </p:spPr>
      </p:pic>
      <p:sp>
        <p:nvSpPr>
          <p:cNvPr id="16" name="Ορθογώνιο 15">
            <a:extLst>
              <a:ext uri="{FF2B5EF4-FFF2-40B4-BE49-F238E27FC236}">
                <a16:creationId xmlns:a16="http://schemas.microsoft.com/office/drawing/2014/main" xmlns="" id="{D6CD2F9C-9BB6-4ED5-8753-5DE5D6F63D9F}"/>
              </a:ext>
            </a:extLst>
          </p:cNvPr>
          <p:cNvSpPr/>
          <p:nvPr/>
        </p:nvSpPr>
        <p:spPr>
          <a:xfrm>
            <a:off x="2579515" y="638788"/>
            <a:ext cx="2172133" cy="523220"/>
          </a:xfrm>
          <a:prstGeom prst="rect">
            <a:avLst/>
          </a:prstGeom>
        </p:spPr>
        <p:txBody>
          <a:bodyPr wrap="none">
            <a:spAutoFit/>
          </a:bodyPr>
          <a:lstStyle/>
          <a:p>
            <a:r>
              <a:rPr lang="el-GR" sz="2800" spc="-100" dirty="0">
                <a:solidFill>
                  <a:schemeClr val="tx1">
                    <a:lumMod val="75000"/>
                    <a:lumOff val="25000"/>
                  </a:schemeClr>
                </a:solidFill>
                <a:latin typeface="+mj-lt"/>
                <a:ea typeface="+mj-ea"/>
                <a:cs typeface="+mj-cs"/>
              </a:rPr>
              <a:t>1η Κατηγορία</a:t>
            </a:r>
          </a:p>
        </p:txBody>
      </p:sp>
      <p:sp>
        <p:nvSpPr>
          <p:cNvPr id="31" name="Ορθογώνιο 6" descr="Κάτω διαχωριστική γραμμή">
            <a:extLst>
              <a:ext uri="{FF2B5EF4-FFF2-40B4-BE49-F238E27FC236}">
                <a16:creationId xmlns:a16="http://schemas.microsoft.com/office/drawing/2014/main" xmlns="" id="{A5CBC56C-25A2-4B43-97DD-2DAAE0B71C85}"/>
              </a:ext>
            </a:extLst>
          </p:cNvPr>
          <p:cNvSpPr/>
          <p:nvPr/>
        </p:nvSpPr>
        <p:spPr>
          <a:xfrm>
            <a:off x="7453850" y="5895715"/>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32" name="Ορθογώνιο 6" descr="Επάνω διαχωριστική γραμμή">
            <a:extLst>
              <a:ext uri="{FF2B5EF4-FFF2-40B4-BE49-F238E27FC236}">
                <a16:creationId xmlns:a16="http://schemas.microsoft.com/office/drawing/2014/main" xmlns="" id="{1DCA8291-9400-42CA-83E7-C9FDBC1B5D10}"/>
              </a:ext>
            </a:extLst>
          </p:cNvPr>
          <p:cNvSpPr/>
          <p:nvPr/>
        </p:nvSpPr>
        <p:spPr>
          <a:xfrm flipV="1">
            <a:off x="7453850" y="667331"/>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pic>
        <p:nvPicPr>
          <p:cNvPr id="2060" name="Picture 12" descr="Î£ÏÎµÏÎ¹ÎºÎ® ÎµÎ¹ÎºÏÎ½Î±">
            <a:extLst>
              <a:ext uri="{FF2B5EF4-FFF2-40B4-BE49-F238E27FC236}">
                <a16:creationId xmlns:a16="http://schemas.microsoft.com/office/drawing/2014/main" xmlns="" id="{005265AD-04FB-4C90-8954-9FAA0D5E5793}"/>
              </a:ext>
            </a:extLst>
          </p:cNvPr>
          <p:cNvPicPr>
            <a:picLocks noChangeAspect="1" noChangeArrowheads="1"/>
          </p:cNvPicPr>
          <p:nvPr/>
        </p:nvPicPr>
        <p:blipFill>
          <a:blip r:embed="rId7">
            <a:grayscl/>
            <a:extLst>
              <a:ext uri="{28A0092B-C50C-407E-A947-70E740481C1C}">
                <a14:useLocalDpi xmlns:a14="http://schemas.microsoft.com/office/drawing/2010/main" xmlns="" val="0"/>
              </a:ext>
            </a:extLst>
          </a:blip>
          <a:srcRect/>
          <a:stretch>
            <a:fillRect/>
          </a:stretch>
        </p:blipFill>
        <p:spPr bwMode="auto">
          <a:xfrm>
            <a:off x="7641565" y="812976"/>
            <a:ext cx="3956512" cy="5138539"/>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574696071"/>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074" name="Picture 2" descr="Î£ÏÎµÏÎ¹ÎºÎ® ÎµÎ¹ÎºÏÎ½Î±">
            <a:extLst>
              <a:ext uri="{FF2B5EF4-FFF2-40B4-BE49-F238E27FC236}">
                <a16:creationId xmlns:a16="http://schemas.microsoft.com/office/drawing/2014/main" xmlns="" id="{8F32BE09-8301-4157-9674-FED804DAC086}"/>
              </a:ext>
            </a:extLst>
          </p:cNvPr>
          <p:cNvPicPr>
            <a:picLocks noChangeAspect="1" noChangeArrowheads="1"/>
          </p:cNvPicPr>
          <p:nvPr/>
        </p:nvPicPr>
        <p:blipFill rotWithShape="1">
          <a:blip r:embed="rId2">
            <a:grayscl/>
            <a:extLst>
              <a:ext uri="{28A0092B-C50C-407E-A947-70E740481C1C}">
                <a14:useLocalDpi xmlns:a14="http://schemas.microsoft.com/office/drawing/2010/main" xmlns="" val="0"/>
              </a:ext>
            </a:extLst>
          </a:blip>
          <a:srcRect t="21693" b="3307"/>
          <a:stretch/>
        </p:blipFill>
        <p:spPr bwMode="auto">
          <a:xfrm>
            <a:off x="20" y="10"/>
            <a:ext cx="12191980" cy="6857990"/>
          </a:xfrm>
          <a:prstGeom prst="rect">
            <a:avLst/>
          </a:prstGeom>
          <a:noFill/>
          <a:extLst>
            <a:ext uri="{909E8E84-426E-40DD-AFC4-6F175D3DCCD1}">
              <a14:hiddenFill xmlns:a14="http://schemas.microsoft.com/office/drawing/2010/main" xmlns="">
                <a:solidFill>
                  <a:srgbClr val="FFFFFF"/>
                </a:solidFill>
              </a14:hiddenFill>
            </a:ext>
          </a:extLst>
        </p:spPr>
      </p:pic>
      <p:sp>
        <p:nvSpPr>
          <p:cNvPr id="71" name="Freeform 5">
            <a:extLst>
              <a:ext uri="{FF2B5EF4-FFF2-40B4-BE49-F238E27FC236}">
                <a16:creationId xmlns:a16="http://schemas.microsoft.com/office/drawing/2014/main" xmlns="" id="{87CC2527-562A-4F69-B487-4371E5B243E7}"/>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bwMode="grayWhite">
          <a:xfrm>
            <a:off x="7488621" y="2277613"/>
            <a:ext cx="4703379" cy="4580387"/>
          </a:xfrm>
          <a:custGeom>
            <a:avLst/>
            <a:gdLst>
              <a:gd name="T0" fmla="*/ 1333 w 1333"/>
              <a:gd name="T1" fmla="*/ 1031 h 1298"/>
              <a:gd name="T2" fmla="*/ 1333 w 1333"/>
              <a:gd name="T3" fmla="*/ 380 h 1298"/>
              <a:gd name="T4" fmla="*/ 706 w 1333"/>
              <a:gd name="T5" fmla="*/ 0 h 1298"/>
              <a:gd name="T6" fmla="*/ 0 w 1333"/>
              <a:gd name="T7" fmla="*/ 706 h 1298"/>
              <a:gd name="T8" fmla="*/ 323 w 1333"/>
              <a:gd name="T9" fmla="*/ 1298 h 1298"/>
              <a:gd name="T10" fmla="*/ 1090 w 1333"/>
              <a:gd name="T11" fmla="*/ 1298 h 1298"/>
              <a:gd name="T12" fmla="*/ 1333 w 1333"/>
              <a:gd name="T13" fmla="*/ 1031 h 1298"/>
            </a:gdLst>
            <a:ahLst/>
            <a:cxnLst>
              <a:cxn ang="0">
                <a:pos x="T0" y="T1"/>
              </a:cxn>
              <a:cxn ang="0">
                <a:pos x="T2" y="T3"/>
              </a:cxn>
              <a:cxn ang="0">
                <a:pos x="T4" y="T5"/>
              </a:cxn>
              <a:cxn ang="0">
                <a:pos x="T6" y="T7"/>
              </a:cxn>
              <a:cxn ang="0">
                <a:pos x="T8" y="T9"/>
              </a:cxn>
              <a:cxn ang="0">
                <a:pos x="T10" y="T11"/>
              </a:cxn>
              <a:cxn ang="0">
                <a:pos x="T12" y="T13"/>
              </a:cxn>
            </a:cxnLst>
            <a:rect l="0" t="0" r="r" b="b"/>
            <a:pathLst>
              <a:path w="1333" h="1298">
                <a:moveTo>
                  <a:pt x="1333" y="1031"/>
                </a:moveTo>
                <a:cubicBezTo>
                  <a:pt x="1333" y="380"/>
                  <a:pt x="1333" y="380"/>
                  <a:pt x="1333" y="380"/>
                </a:cubicBezTo>
                <a:cubicBezTo>
                  <a:pt x="1215" y="154"/>
                  <a:pt x="979" y="0"/>
                  <a:pt x="706" y="0"/>
                </a:cubicBezTo>
                <a:cubicBezTo>
                  <a:pt x="317" y="0"/>
                  <a:pt x="0" y="316"/>
                  <a:pt x="0" y="706"/>
                </a:cubicBezTo>
                <a:cubicBezTo>
                  <a:pt x="0" y="954"/>
                  <a:pt x="129" y="1172"/>
                  <a:pt x="323" y="1298"/>
                </a:cubicBezTo>
                <a:cubicBezTo>
                  <a:pt x="1090" y="1298"/>
                  <a:pt x="1090" y="1298"/>
                  <a:pt x="1090" y="1298"/>
                </a:cubicBezTo>
                <a:cubicBezTo>
                  <a:pt x="1193" y="1232"/>
                  <a:pt x="1276" y="1140"/>
                  <a:pt x="1333" y="1031"/>
                </a:cubicBezTo>
                <a:close/>
              </a:path>
            </a:pathLst>
          </a:custGeom>
          <a:solidFill>
            <a:schemeClr val="bg1">
              <a:alpha val="70000"/>
            </a:schemeClr>
          </a:solidFill>
          <a:ln w="50800" cap="sq" cmpd="dbl">
            <a:noFill/>
            <a:miter lim="800000"/>
          </a:ln>
          <a:effectLst/>
          <a:extLst/>
        </p:spPr>
        <p:txBody>
          <a:bodyPr vert="horz" lIns="91440" tIns="45720" rIns="91440" bIns="45720" rtlCol="0" anchor="t">
            <a:normAutofit/>
          </a:bodyPr>
          <a:lstStyle/>
          <a:p>
            <a:pPr algn="ctr">
              <a:spcAft>
                <a:spcPts val="1000"/>
              </a:spcAft>
              <a:buClr>
                <a:schemeClr val="tx1"/>
              </a:buClr>
              <a:buSzPct val="100000"/>
              <a:buFont typeface="Arial"/>
              <a:buNone/>
            </a:pPr>
            <a:endParaRPr lang="en-US" sz="1600" cap="all"/>
          </a:p>
        </p:txBody>
      </p:sp>
      <p:sp>
        <p:nvSpPr>
          <p:cNvPr id="2" name="TextBox 1">
            <a:extLst>
              <a:ext uri="{FF2B5EF4-FFF2-40B4-BE49-F238E27FC236}">
                <a16:creationId xmlns:a16="http://schemas.microsoft.com/office/drawing/2014/main" xmlns="" id="{3DAB1D44-45F9-40E9-8062-247AAC3A722F}"/>
              </a:ext>
            </a:extLst>
          </p:cNvPr>
          <p:cNvSpPr txBox="1"/>
          <p:nvPr/>
        </p:nvSpPr>
        <p:spPr>
          <a:xfrm>
            <a:off x="8022021" y="3231931"/>
            <a:ext cx="3852041" cy="1834056"/>
          </a:xfrm>
          <a:prstGeom prst="rect">
            <a:avLst/>
          </a:prstGeom>
        </p:spPr>
        <p:txBody>
          <a:bodyPr vert="horz" lIns="91440" tIns="45720" rIns="91440" bIns="45720" rtlCol="0" anchor="b">
            <a:normAutofit/>
          </a:bodyPr>
          <a:lstStyle/>
          <a:p>
            <a:pPr algn="ctr">
              <a:lnSpc>
                <a:spcPct val="90000"/>
              </a:lnSpc>
              <a:spcBef>
                <a:spcPct val="0"/>
              </a:spcBef>
              <a:spcAft>
                <a:spcPts val="600"/>
              </a:spcAft>
            </a:pPr>
            <a:r>
              <a:rPr lang="el-GR" sz="2800" b="1">
                <a:latin typeface="+mj-lt"/>
                <a:ea typeface="+mj-ea"/>
                <a:cs typeface="+mj-cs"/>
              </a:rPr>
              <a:t>Πανεπιστήμιο της Οξφόρδης</a:t>
            </a:r>
            <a:endParaRPr lang="en-US" sz="2800" b="1" dirty="0">
              <a:latin typeface="+mj-lt"/>
              <a:ea typeface="+mj-ea"/>
              <a:cs typeface="+mj-cs"/>
            </a:endParaRPr>
          </a:p>
        </p:txBody>
      </p:sp>
      <p:cxnSp>
        <p:nvCxnSpPr>
          <p:cNvPr id="73" name="Straight Connector 72">
            <a:extLst>
              <a:ext uri="{FF2B5EF4-FFF2-40B4-BE49-F238E27FC236}">
                <a16:creationId xmlns:a16="http://schemas.microsoft.com/office/drawing/2014/main" xmlns="" id="{BCDAEC91-5BCE-4B55-9CC0-43EF94CB734B}"/>
              </a:ext>
              <a:ext uri="{C183D7F6-B498-43B3-948B-1728B52AA6E4}">
                <adec:decorative xmlns:adec="http://schemas.microsoft.com/office/drawing/2017/decorative" xmlns=""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xmlns="" val="1"/>
              </p:ext>
            </p:extLst>
          </p:nvPr>
        </p:nvCxnSpPr>
        <p:spPr>
          <a:xfrm>
            <a:off x="9480331" y="5123793"/>
            <a:ext cx="935420" cy="0"/>
          </a:xfrm>
          <a:prstGeom prst="line">
            <a:avLst/>
          </a:prstGeom>
          <a:ln w="25400" cap="sq">
            <a:solidFill>
              <a:schemeClr val="tx1">
                <a:lumMod val="85000"/>
                <a:lumOff val="15000"/>
              </a:schemeClr>
            </a:solidFill>
            <a:bevel/>
          </a:ln>
        </p:spPr>
        <p:style>
          <a:lnRef idx="1">
            <a:schemeClr val="accent1"/>
          </a:lnRef>
          <a:fillRef idx="0">
            <a:schemeClr val="accent1"/>
          </a:fillRef>
          <a:effectRef idx="0">
            <a:schemeClr val="accent1"/>
          </a:effectRef>
          <a:fontRef idx="minor">
            <a:schemeClr val="tx1"/>
          </a:fontRef>
        </p:style>
      </p:cxnSp>
      <p:pic>
        <p:nvPicPr>
          <p:cNvPr id="3076" name="Picture 4" descr="Î£ÏÎµÏÎ¹ÎºÎ® ÎµÎ¹ÎºÏÎ½Î±">
            <a:extLst>
              <a:ext uri="{FF2B5EF4-FFF2-40B4-BE49-F238E27FC236}">
                <a16:creationId xmlns:a16="http://schemas.microsoft.com/office/drawing/2014/main" xmlns="" id="{7C9665B1-730A-46E6-BDBE-403A709936B9}"/>
              </a:ext>
            </a:extLst>
          </p:cNvPr>
          <p:cNvPicPr>
            <a:picLocks noChangeAspect="1" noChangeArrowheads="1"/>
          </p:cNvPicPr>
          <p:nvPr/>
        </p:nvPicPr>
        <p:blipFill>
          <a:blip r:embed="rId3">
            <a:biLevel thresh="25000"/>
            <a:extLst>
              <a:ext uri="{BEBA8EAE-BF5A-486C-A8C5-ECC9F3942E4B}">
                <a14:imgProps xmlns:a14="http://schemas.microsoft.com/office/drawing/2010/main" xmlns="">
                  <a14:imgLayer r:embed="rId4">
                    <a14:imgEffect>
                      <a14:colorTemperature colorTemp="11200"/>
                    </a14:imgEffect>
                  </a14:imgLayer>
                </a14:imgProps>
              </a:ext>
              <a:ext uri="{28A0092B-C50C-407E-A947-70E740481C1C}">
                <a14:useLocalDpi xmlns:a14="http://schemas.microsoft.com/office/drawing/2010/main" xmlns="" val="0"/>
              </a:ext>
            </a:extLst>
          </a:blip>
          <a:srcRect/>
          <a:stretch>
            <a:fillRect/>
          </a:stretch>
        </p:blipFill>
        <p:spPr bwMode="auto">
          <a:xfrm>
            <a:off x="9257693" y="5324530"/>
            <a:ext cx="1391549" cy="1391549"/>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962544165"/>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ÎÏÎ¿ÏÎ­Î»ÎµÏÎ¼Î± ÎµÎ¹ÎºÏÎ½Î±Ï Î³Î¹Î± historical universities">
            <a:extLst>
              <a:ext uri="{FF2B5EF4-FFF2-40B4-BE49-F238E27FC236}">
                <a16:creationId xmlns:a16="http://schemas.microsoft.com/office/drawing/2014/main" xmlns="" id="{77F9AD69-7C5F-4C62-8A89-AFC364405E0B}"/>
              </a:ext>
            </a:extLst>
          </p:cNvPr>
          <p:cNvPicPr>
            <a:picLocks noChangeAspect="1" noChangeArrowheads="1"/>
          </p:cNvPicPr>
          <p:nvPr/>
        </p:nvPicPr>
        <p:blipFill>
          <a:blip r:embed="rId3">
            <a:grayscl/>
            <a:extLst>
              <a:ext uri="{28A0092B-C50C-407E-A947-70E740481C1C}">
                <a14:useLocalDpi xmlns:a14="http://schemas.microsoft.com/office/drawing/2010/main" xmlns="" val="0"/>
              </a:ext>
            </a:extLst>
          </a:blip>
          <a:srcRect/>
          <a:stretch>
            <a:fillRect/>
          </a:stretch>
        </p:blipFill>
        <p:spPr bwMode="auto">
          <a:xfrm>
            <a:off x="140554" y="152400"/>
            <a:ext cx="4499347" cy="6538635"/>
          </a:xfrm>
          <a:prstGeom prst="rect">
            <a:avLst/>
          </a:prstGeom>
          <a:noFill/>
          <a:extLst>
            <a:ext uri="{909E8E84-426E-40DD-AFC4-6F175D3DCCD1}">
              <a14:hiddenFill xmlns:a14="http://schemas.microsoft.com/office/drawing/2010/main" xmlns="">
                <a:solidFill>
                  <a:srgbClr val="FFFFFF"/>
                </a:solidFill>
              </a14:hiddenFill>
            </a:ext>
          </a:extLst>
        </p:spPr>
      </p:pic>
      <p:sp>
        <p:nvSpPr>
          <p:cNvPr id="4" name="Θέση υποσέλιδου 3"/>
          <p:cNvSpPr>
            <a:spLocks noGrp="1"/>
          </p:cNvSpPr>
          <p:nvPr>
            <p:ph type="ftr" sz="quarter" idx="10"/>
          </p:nvPr>
        </p:nvSpPr>
        <p:spPr/>
        <p:txBody>
          <a:bodyPr rtlCol="0"/>
          <a:lstStyle/>
          <a:p>
            <a:pPr rtl="0"/>
            <a:r>
              <a:rPr lang="el-GR" dirty="0"/>
              <a:t>Προσθέστε υποσέλιδο</a:t>
            </a:r>
          </a:p>
        </p:txBody>
      </p:sp>
      <p:sp>
        <p:nvSpPr>
          <p:cNvPr id="5" name="Θέση αριθμού διαφάνειας 4"/>
          <p:cNvSpPr>
            <a:spLocks noGrp="1"/>
          </p:cNvSpPr>
          <p:nvPr>
            <p:ph type="sldNum" sz="quarter" idx="11"/>
          </p:nvPr>
        </p:nvSpPr>
        <p:spPr/>
        <p:txBody>
          <a:bodyPr rtlCol="0"/>
          <a:lstStyle/>
          <a:p>
            <a:pPr rtl="0"/>
            <a:fld id="{19B51A1E-902D-48AF-9020-955120F399B6}" type="slidenum">
              <a:rPr lang="el-GR" smtClean="0"/>
              <a:pPr rtl="0"/>
              <a:t>76</a:t>
            </a:fld>
            <a:endParaRPr lang="el-GR" dirty="0"/>
          </a:p>
        </p:txBody>
      </p:sp>
      <p:sp>
        <p:nvSpPr>
          <p:cNvPr id="41" name="Θέση κειμένου 40"/>
          <p:cNvSpPr>
            <a:spLocks noGrp="1"/>
          </p:cNvSpPr>
          <p:nvPr>
            <p:ph type="body" sz="quarter" idx="35"/>
          </p:nvPr>
        </p:nvSpPr>
        <p:spPr>
          <a:xfrm>
            <a:off x="5111900" y="4035973"/>
            <a:ext cx="1980000" cy="1078276"/>
          </a:xfrm>
        </p:spPr>
        <p:txBody>
          <a:bodyPr rtlCol="0"/>
          <a:lstStyle/>
          <a:p>
            <a:r>
              <a:rPr lang="el-GR" dirty="0"/>
              <a:t>Των διδάκτρων</a:t>
            </a:r>
          </a:p>
          <a:p>
            <a:pPr rtl="0"/>
            <a:endParaRPr lang="el-GR" sz="1600" b="1" noProof="1"/>
          </a:p>
        </p:txBody>
      </p:sp>
      <p:sp>
        <p:nvSpPr>
          <p:cNvPr id="43" name="Θέση κειμένου 42"/>
          <p:cNvSpPr>
            <a:spLocks noGrp="1"/>
          </p:cNvSpPr>
          <p:nvPr>
            <p:ph type="body" sz="quarter" idx="36"/>
          </p:nvPr>
        </p:nvSpPr>
        <p:spPr>
          <a:xfrm>
            <a:off x="7451950" y="4043579"/>
            <a:ext cx="1980000" cy="1350279"/>
          </a:xfrm>
        </p:spPr>
        <p:txBody>
          <a:bodyPr vert="horz" lIns="0" tIns="0" rIns="0" bIns="0" rtlCol="0">
            <a:noAutofit/>
          </a:bodyPr>
          <a:lstStyle/>
          <a:p>
            <a:pPr>
              <a:buFont typeface="Arial" panose="020B0604020202020204" pitchFamily="34" charset="0"/>
            </a:pPr>
            <a:r>
              <a:rPr lang="el-GR" sz="1800" dirty="0">
                <a:latin typeface="+mj-lt"/>
              </a:rPr>
              <a:t>Της συμμετοχής τους σε σημαντικά ερευνητικά προγράμματα</a:t>
            </a:r>
          </a:p>
        </p:txBody>
      </p:sp>
      <p:sp>
        <p:nvSpPr>
          <p:cNvPr id="45" name="Θέση κειμένου 44"/>
          <p:cNvSpPr>
            <a:spLocks noGrp="1"/>
          </p:cNvSpPr>
          <p:nvPr>
            <p:ph type="body" sz="quarter" idx="37"/>
          </p:nvPr>
        </p:nvSpPr>
        <p:spPr>
          <a:xfrm>
            <a:off x="9676722" y="4048622"/>
            <a:ext cx="2190121" cy="466702"/>
          </a:xfrm>
        </p:spPr>
        <p:txBody>
          <a:bodyPr rtlCol="0"/>
          <a:lstStyle/>
          <a:p>
            <a:r>
              <a:rPr lang="el-GR" dirty="0"/>
              <a:t>Της πώλησης συμβουλευτικών υπηρεσιών</a:t>
            </a:r>
          </a:p>
        </p:txBody>
      </p:sp>
      <p:sp>
        <p:nvSpPr>
          <p:cNvPr id="39" name="Θέση κειμένου 38"/>
          <p:cNvSpPr>
            <a:spLocks noGrp="1"/>
          </p:cNvSpPr>
          <p:nvPr>
            <p:ph type="body" sz="quarter" idx="32"/>
          </p:nvPr>
        </p:nvSpPr>
        <p:spPr>
          <a:xfrm>
            <a:off x="5144984" y="765345"/>
            <a:ext cx="6593932" cy="360000"/>
          </a:xfrm>
        </p:spPr>
        <p:txBody>
          <a:bodyPr rtlCol="0"/>
          <a:lstStyle/>
          <a:p>
            <a:pPr algn="ctr"/>
            <a:r>
              <a:rPr lang="el-GR" sz="1600" dirty="0"/>
              <a:t>Τα πανεπιστήμια αυτής της κατηγορίας συνεχίζουν να έχουν ως </a:t>
            </a:r>
            <a:r>
              <a:rPr lang="el-GR" sz="1600" b="1" dirty="0"/>
              <a:t>κύριο στόχο τους τη μεγιστοποίηση του ερευνητικού κύρους τους</a:t>
            </a:r>
            <a:r>
              <a:rPr lang="el-GR" sz="1600" dirty="0"/>
              <a:t>, η επίτευξη του οποίου τους αποφέρει πρόσθετους χρηματοδοτικούς πόρους μέσω:</a:t>
            </a:r>
          </a:p>
        </p:txBody>
      </p:sp>
      <p:sp>
        <p:nvSpPr>
          <p:cNvPr id="7" name="TextBox 6"/>
          <p:cNvSpPr txBox="1"/>
          <p:nvPr/>
        </p:nvSpPr>
        <p:spPr>
          <a:xfrm>
            <a:off x="9812063" y="6213621"/>
            <a:ext cx="1392712" cy="369332"/>
          </a:xfrm>
          <a:prstGeom prst="rect">
            <a:avLst/>
          </a:prstGeom>
          <a:noFill/>
        </p:spPr>
        <p:txBody>
          <a:bodyPr wrap="square" rtlCol="0">
            <a:spAutoFit/>
          </a:bodyPr>
          <a:lstStyle/>
          <a:p>
            <a:endParaRPr lang="el-GR" dirty="0"/>
          </a:p>
        </p:txBody>
      </p:sp>
      <p:sp>
        <p:nvSpPr>
          <p:cNvPr id="8" name="TextBox 7"/>
          <p:cNvSpPr txBox="1"/>
          <p:nvPr/>
        </p:nvSpPr>
        <p:spPr>
          <a:xfrm>
            <a:off x="9652514" y="6046470"/>
            <a:ext cx="1651756" cy="647631"/>
          </a:xfrm>
          <a:prstGeom prst="rect">
            <a:avLst/>
          </a:prstGeom>
          <a:solidFill>
            <a:schemeClr val="bg1"/>
          </a:solidFill>
        </p:spPr>
        <p:txBody>
          <a:bodyPr wrap="square" rtlCol="0">
            <a:spAutoFit/>
          </a:bodyPr>
          <a:lstStyle/>
          <a:p>
            <a:endParaRPr lang="el-GR"/>
          </a:p>
        </p:txBody>
      </p:sp>
      <p:sp>
        <p:nvSpPr>
          <p:cNvPr id="2" name="AutoShape 4" descr="ÎÏÎ¿ÏÎ­Î»ÎµÏÎ¼Î± ÎµÎ¹ÎºÏÎ½Î±Ï Î³Î¹Î± BOOKS images">
            <a:extLst>
              <a:ext uri="{FF2B5EF4-FFF2-40B4-BE49-F238E27FC236}">
                <a16:creationId xmlns:a16="http://schemas.microsoft.com/office/drawing/2014/main" xmlns="" id="{25DB54B7-0FF5-41F9-ACFA-EBAB74CB3848}"/>
              </a:ext>
            </a:extLst>
          </p:cNvPr>
          <p:cNvSpPr>
            <a:spLocks noChangeAspect="1" noChangeArrowheads="1"/>
          </p:cNvSpPr>
          <p:nvPr/>
        </p:nvSpPr>
        <p:spPr bwMode="auto">
          <a:xfrm>
            <a:off x="6127104" y="3227379"/>
            <a:ext cx="304800" cy="304800"/>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l-GR"/>
          </a:p>
        </p:txBody>
      </p:sp>
      <p:sp>
        <p:nvSpPr>
          <p:cNvPr id="3" name="AutoShape 4" descr="Î£ÏÎµÏÎ¹ÎºÎ® ÎµÎ¹ÎºÏÎ½Î±">
            <a:extLst>
              <a:ext uri="{FF2B5EF4-FFF2-40B4-BE49-F238E27FC236}">
                <a16:creationId xmlns:a16="http://schemas.microsoft.com/office/drawing/2014/main" xmlns="" id="{8475AA0F-EC89-4CC5-A005-B638B40D4D5F}"/>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l-GR"/>
          </a:p>
        </p:txBody>
      </p:sp>
      <p:sp>
        <p:nvSpPr>
          <p:cNvPr id="17" name="Ορθογώνιο 16">
            <a:extLst>
              <a:ext uri="{FF2B5EF4-FFF2-40B4-BE49-F238E27FC236}">
                <a16:creationId xmlns:a16="http://schemas.microsoft.com/office/drawing/2014/main" xmlns="" id="{2FFD7E03-1E8F-4871-B49B-14597EB46C59}"/>
              </a:ext>
            </a:extLst>
          </p:cNvPr>
          <p:cNvSpPr/>
          <p:nvPr/>
        </p:nvSpPr>
        <p:spPr>
          <a:xfrm>
            <a:off x="5381424" y="5769625"/>
            <a:ext cx="6096000" cy="975983"/>
          </a:xfrm>
          <a:prstGeom prst="rect">
            <a:avLst/>
          </a:prstGeom>
        </p:spPr>
        <p:txBody>
          <a:bodyPr vert="horz" lIns="0" tIns="0" rIns="0" bIns="0" rtlCol="0">
            <a:noAutofit/>
          </a:bodyPr>
          <a:lstStyle/>
          <a:p>
            <a:pPr algn="ctr">
              <a:lnSpc>
                <a:spcPct val="90000"/>
              </a:lnSpc>
              <a:spcBef>
                <a:spcPts val="1000"/>
              </a:spcBef>
              <a:buClr>
                <a:schemeClr val="accent1"/>
              </a:buClr>
            </a:pPr>
            <a:r>
              <a:rPr lang="el-GR" sz="1600" dirty="0">
                <a:solidFill>
                  <a:schemeClr val="tx1">
                    <a:lumMod val="75000"/>
                    <a:lumOff val="25000"/>
                  </a:schemeClr>
                </a:solidFill>
              </a:rPr>
              <a:t>Η </a:t>
            </a:r>
            <a:r>
              <a:rPr lang="el-GR" sz="1600" b="1" dirty="0">
                <a:solidFill>
                  <a:schemeClr val="tx1">
                    <a:lumMod val="75000"/>
                    <a:lumOff val="25000"/>
                  </a:schemeClr>
                </a:solidFill>
              </a:rPr>
              <a:t>επαγγελματική γραφειοκρατία </a:t>
            </a:r>
            <a:r>
              <a:rPr lang="el-GR" sz="1600" dirty="0">
                <a:solidFill>
                  <a:schemeClr val="tx1">
                    <a:lumMod val="75000"/>
                    <a:lumOff val="25000"/>
                  </a:schemeClr>
                </a:solidFill>
              </a:rPr>
              <a:t>παραμένει ως </a:t>
            </a:r>
            <a:r>
              <a:rPr lang="el-GR" sz="1600" b="1" dirty="0" err="1">
                <a:solidFill>
                  <a:schemeClr val="tx1">
                    <a:lumMod val="75000"/>
                    <a:lumOff val="25000"/>
                  </a:schemeClr>
                </a:solidFill>
              </a:rPr>
              <a:t>οργανωσιακή</a:t>
            </a:r>
            <a:r>
              <a:rPr lang="el-GR" sz="1600" b="1" dirty="0">
                <a:solidFill>
                  <a:schemeClr val="tx1">
                    <a:lumMod val="75000"/>
                    <a:lumOff val="25000"/>
                  </a:schemeClr>
                </a:solidFill>
              </a:rPr>
              <a:t> μορφή </a:t>
            </a:r>
            <a:r>
              <a:rPr lang="el-GR" sz="1600" dirty="0">
                <a:solidFill>
                  <a:schemeClr val="tx1">
                    <a:lumMod val="75000"/>
                    <a:lumOff val="25000"/>
                  </a:schemeClr>
                </a:solidFill>
              </a:rPr>
              <a:t>αυτών των πανεπιστημίων, παρά τη σχετική ενίσχυση του ρόλου της στρατηγικής κορυφής</a:t>
            </a:r>
          </a:p>
        </p:txBody>
      </p:sp>
      <p:sp>
        <p:nvSpPr>
          <p:cNvPr id="27" name="Ορθογώνιο 6">
            <a:extLst>
              <a:ext uri="{FF2B5EF4-FFF2-40B4-BE49-F238E27FC236}">
                <a16:creationId xmlns:a16="http://schemas.microsoft.com/office/drawing/2014/main" xmlns="" id="{2791AC65-8C3A-4CC5-90A3-8DD313EE8542}"/>
              </a:ext>
            </a:extLst>
          </p:cNvPr>
          <p:cNvSpPr/>
          <p:nvPr/>
        </p:nvSpPr>
        <p:spPr>
          <a:xfrm flipV="1">
            <a:off x="376634" y="304747"/>
            <a:ext cx="4030708" cy="106383"/>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28" name="Ορθογώνιο 6">
            <a:extLst>
              <a:ext uri="{FF2B5EF4-FFF2-40B4-BE49-F238E27FC236}">
                <a16:creationId xmlns:a16="http://schemas.microsoft.com/office/drawing/2014/main" xmlns="" id="{C45D7D3D-0AD9-4CD2-92D5-E3935DF0F270}"/>
              </a:ext>
            </a:extLst>
          </p:cNvPr>
          <p:cNvSpPr/>
          <p:nvPr/>
        </p:nvSpPr>
        <p:spPr>
          <a:xfrm>
            <a:off x="340875" y="6404673"/>
            <a:ext cx="4030708" cy="9585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pic>
        <p:nvPicPr>
          <p:cNvPr id="23" name="Γραφικό 22" descr="Σελιδοδείκτης">
            <a:extLst>
              <a:ext uri="{FF2B5EF4-FFF2-40B4-BE49-F238E27FC236}">
                <a16:creationId xmlns:a16="http://schemas.microsoft.com/office/drawing/2014/main" xmlns="" id="{65D1DB4E-79AA-4E9B-8805-B1147B7866F8}"/>
              </a:ext>
            </a:extLst>
          </p:cNvPr>
          <p:cNvPicPr>
            <a:picLocks noChangeAspect="1"/>
          </p:cNvPicPr>
          <p:nvPr/>
        </p:nvPicPr>
        <p:blipFill>
          <a:blip r:embed="rId4">
            <a:extLst>
              <a:ext uri="{96DAC541-7B7A-43D3-8B79-37D633B846F1}">
                <asvg:svgBlip xmlns:asvg="http://schemas.microsoft.com/office/drawing/2016/SVG/main" xmlns="" r:embed="rId5"/>
              </a:ext>
            </a:extLst>
          </a:blip>
          <a:stretch>
            <a:fillRect/>
          </a:stretch>
        </p:blipFill>
        <p:spPr>
          <a:xfrm>
            <a:off x="10347805" y="2841520"/>
            <a:ext cx="759881" cy="759881"/>
          </a:xfrm>
          <a:prstGeom prst="rect">
            <a:avLst/>
          </a:prstGeom>
        </p:spPr>
      </p:pic>
      <p:pic>
        <p:nvPicPr>
          <p:cNvPr id="10" name="Γραφικό 9" descr="Κέρματα">
            <a:extLst>
              <a:ext uri="{FF2B5EF4-FFF2-40B4-BE49-F238E27FC236}">
                <a16:creationId xmlns:a16="http://schemas.microsoft.com/office/drawing/2014/main" xmlns="" id="{17A3F639-245C-41D2-B5CE-12BC458A3B6A}"/>
              </a:ext>
            </a:extLst>
          </p:cNvPr>
          <p:cNvPicPr>
            <a:picLocks noChangeAspect="1"/>
          </p:cNvPicPr>
          <p:nvPr/>
        </p:nvPicPr>
        <p:blipFill>
          <a:blip r:embed="rId6">
            <a:extLst>
              <a:ext uri="{96DAC541-7B7A-43D3-8B79-37D633B846F1}">
                <asvg:svgBlip xmlns:asvg="http://schemas.microsoft.com/office/drawing/2016/SVG/main" xmlns="" r:embed="rId7"/>
              </a:ext>
            </a:extLst>
          </a:blip>
          <a:stretch>
            <a:fillRect/>
          </a:stretch>
        </p:blipFill>
        <p:spPr>
          <a:xfrm>
            <a:off x="5714289" y="2880048"/>
            <a:ext cx="793104" cy="793104"/>
          </a:xfrm>
          <a:prstGeom prst="rect">
            <a:avLst/>
          </a:prstGeom>
        </p:spPr>
      </p:pic>
      <p:pic>
        <p:nvPicPr>
          <p:cNvPr id="12" name="Γραφικό 11" descr="Φιάλη">
            <a:extLst>
              <a:ext uri="{FF2B5EF4-FFF2-40B4-BE49-F238E27FC236}">
                <a16:creationId xmlns:a16="http://schemas.microsoft.com/office/drawing/2014/main" xmlns="" id="{60F92A91-8D6A-4523-8704-5C78E0C4B206}"/>
              </a:ext>
            </a:extLst>
          </p:cNvPr>
          <p:cNvPicPr>
            <a:picLocks noChangeAspect="1"/>
          </p:cNvPicPr>
          <p:nvPr/>
        </p:nvPicPr>
        <p:blipFill>
          <a:blip r:embed="rId8">
            <a:extLst>
              <a:ext uri="{96DAC541-7B7A-43D3-8B79-37D633B846F1}">
                <asvg:svgBlip xmlns:asvg="http://schemas.microsoft.com/office/drawing/2016/SVG/main" xmlns="" r:embed="rId9"/>
              </a:ext>
            </a:extLst>
          </a:blip>
          <a:stretch>
            <a:fillRect/>
          </a:stretch>
        </p:blipFill>
        <p:spPr>
          <a:xfrm>
            <a:off x="7972224" y="2691833"/>
            <a:ext cx="914400" cy="914400"/>
          </a:xfrm>
          <a:prstGeom prst="rect">
            <a:avLst/>
          </a:prstGeom>
        </p:spPr>
      </p:pic>
    </p:spTree>
    <p:extLst>
      <p:ext uri="{BB962C8B-B14F-4D97-AF65-F5344CB8AC3E}">
        <p14:creationId xmlns:p14="http://schemas.microsoft.com/office/powerpoint/2010/main" xmlns="" val="3259016757"/>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2" name="Rectangle 191">
            <a:extLst>
              <a:ext uri="{FF2B5EF4-FFF2-40B4-BE49-F238E27FC236}">
                <a16:creationId xmlns:a16="http://schemas.microsoft.com/office/drawing/2014/main" xmlns="" id="{9BD0A92D-399A-41B4-B955-6B72A41B74A9}"/>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2842264" y="0"/>
            <a:ext cx="9349736" cy="68580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3" name="Picture 192">
            <a:extLst>
              <a:ext uri="{FF2B5EF4-FFF2-40B4-BE49-F238E27FC236}">
                <a16:creationId xmlns:a16="http://schemas.microsoft.com/office/drawing/2014/main" xmlns="" id="{D6A49DF9-534D-4905-8F46-02AB63EB6F34}"/>
              </a:ext>
              <a:ext uri="{C183D7F6-B498-43B3-948B-1728B52AA6E4}">
                <adec:decorative xmlns:adec="http://schemas.microsoft.com/office/drawing/2017/decorative" xmlns=""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xmlns="" val="1"/>
              </p:ext>
            </p:extLst>
          </p:nvPr>
        </p:nvPicPr>
        <p:blipFill>
          <a:blip r:embed="rId2">
            <a:extLst>
              <a:ext uri="{28A0092B-C50C-407E-A947-70E740481C1C}">
                <a14:useLocalDpi xmlns:a14="http://schemas.microsoft.com/office/drawing/2010/main" xmlns="" val="0"/>
              </a:ext>
            </a:extLst>
          </a:blip>
          <a:stretch>
            <a:fillRect/>
          </a:stretch>
        </p:blipFill>
        <p:spPr>
          <a:xfrm flipH="1">
            <a:off x="0" y="0"/>
            <a:ext cx="12192000" cy="6858000"/>
          </a:xfrm>
          <a:prstGeom prst="rect">
            <a:avLst/>
          </a:prstGeom>
        </p:spPr>
      </p:pic>
      <p:sp>
        <p:nvSpPr>
          <p:cNvPr id="2" name="TextBox 1">
            <a:extLst>
              <a:ext uri="{FF2B5EF4-FFF2-40B4-BE49-F238E27FC236}">
                <a16:creationId xmlns:a16="http://schemas.microsoft.com/office/drawing/2014/main" xmlns="" id="{3DAB1D44-45F9-40E9-8062-247AAC3A722F}"/>
              </a:ext>
            </a:extLst>
          </p:cNvPr>
          <p:cNvSpPr txBox="1"/>
          <p:nvPr/>
        </p:nvSpPr>
        <p:spPr>
          <a:xfrm>
            <a:off x="804620" y="4592325"/>
            <a:ext cx="3393893" cy="1297115"/>
          </a:xfrm>
          <a:prstGeom prst="rect">
            <a:avLst/>
          </a:prstGeom>
        </p:spPr>
        <p:txBody>
          <a:bodyPr vert="horz" lIns="91440" tIns="45720" rIns="91440" bIns="45720" rtlCol="0" anchor="t">
            <a:normAutofit/>
          </a:bodyPr>
          <a:lstStyle/>
          <a:p>
            <a:pPr algn="ctr">
              <a:lnSpc>
                <a:spcPct val="90000"/>
              </a:lnSpc>
              <a:spcBef>
                <a:spcPct val="0"/>
              </a:spcBef>
              <a:spcAft>
                <a:spcPts val="600"/>
              </a:spcAft>
            </a:pPr>
            <a:r>
              <a:rPr lang="en-US" sz="2200" b="1" kern="1200" dirty="0">
                <a:solidFill>
                  <a:schemeClr val="tx1">
                    <a:lumMod val="75000"/>
                    <a:lumOff val="25000"/>
                  </a:schemeClr>
                </a:solidFill>
                <a:latin typeface="+mj-lt"/>
                <a:ea typeface="+mj-ea"/>
                <a:cs typeface="+mj-cs"/>
              </a:rPr>
              <a:t>Πα</a:t>
            </a:r>
            <a:r>
              <a:rPr lang="en-US" sz="2200" b="1" kern="1200" dirty="0" err="1">
                <a:solidFill>
                  <a:schemeClr val="tx1">
                    <a:lumMod val="75000"/>
                    <a:lumOff val="25000"/>
                  </a:schemeClr>
                </a:solidFill>
                <a:latin typeface="+mj-lt"/>
                <a:ea typeface="+mj-ea"/>
                <a:cs typeface="+mj-cs"/>
              </a:rPr>
              <a:t>νε</a:t>
            </a:r>
            <a:r>
              <a:rPr lang="en-US" sz="2200" b="1" kern="1200" dirty="0">
                <a:solidFill>
                  <a:schemeClr val="tx1">
                    <a:lumMod val="75000"/>
                    <a:lumOff val="25000"/>
                  </a:schemeClr>
                </a:solidFill>
                <a:latin typeface="+mj-lt"/>
                <a:ea typeface="+mj-ea"/>
                <a:cs typeface="+mj-cs"/>
              </a:rPr>
              <a:t>πιστήμιο του Λονδίνου</a:t>
            </a:r>
          </a:p>
        </p:txBody>
      </p:sp>
      <p:sp>
        <p:nvSpPr>
          <p:cNvPr id="194" name="Freeform 56">
            <a:extLst>
              <a:ext uri="{FF2B5EF4-FFF2-40B4-BE49-F238E27FC236}">
                <a16:creationId xmlns:a16="http://schemas.microsoft.com/office/drawing/2014/main" xmlns="" id="{9FA51AA9-DFBD-4CB2-9C70-26DAC24A34C0}"/>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3235021" y="2"/>
            <a:ext cx="4305922" cy="3193227"/>
          </a:xfrm>
          <a:custGeom>
            <a:avLst/>
            <a:gdLst>
              <a:gd name="connsiteX0" fmla="*/ 268379 w 4305922"/>
              <a:gd name="connsiteY0" fmla="*/ 0 h 3193227"/>
              <a:gd name="connsiteX1" fmla="*/ 4037544 w 4305922"/>
              <a:gd name="connsiteY1" fmla="*/ 0 h 3193227"/>
              <a:gd name="connsiteX2" fmla="*/ 4046072 w 4305922"/>
              <a:gd name="connsiteY2" fmla="*/ 14037 h 3193227"/>
              <a:gd name="connsiteX3" fmla="*/ 4305922 w 4305922"/>
              <a:gd name="connsiteY3" fmla="*/ 1040266 h 3193227"/>
              <a:gd name="connsiteX4" fmla="*/ 2152962 w 4305922"/>
              <a:gd name="connsiteY4" fmla="*/ 3193227 h 3193227"/>
              <a:gd name="connsiteX5" fmla="*/ 0 w 4305922"/>
              <a:gd name="connsiteY5" fmla="*/ 1040266 h 3193227"/>
              <a:gd name="connsiteX6" fmla="*/ 259851 w 4305922"/>
              <a:gd name="connsiteY6" fmla="*/ 14037 h 3193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05922" h="3193227">
                <a:moveTo>
                  <a:pt x="268379" y="0"/>
                </a:moveTo>
                <a:lnTo>
                  <a:pt x="4037544" y="0"/>
                </a:lnTo>
                <a:lnTo>
                  <a:pt x="4046072" y="14037"/>
                </a:lnTo>
                <a:cubicBezTo>
                  <a:pt x="4211790" y="319097"/>
                  <a:pt x="4305922" y="668689"/>
                  <a:pt x="4305922" y="1040266"/>
                </a:cubicBezTo>
                <a:cubicBezTo>
                  <a:pt x="4305922" y="2229314"/>
                  <a:pt x="3342009" y="3193227"/>
                  <a:pt x="2152962" y="3193227"/>
                </a:cubicBezTo>
                <a:cubicBezTo>
                  <a:pt x="963913" y="3193227"/>
                  <a:pt x="0" y="2229314"/>
                  <a:pt x="0" y="1040266"/>
                </a:cubicBezTo>
                <a:cubicBezTo>
                  <a:pt x="0" y="668689"/>
                  <a:pt x="94133" y="319097"/>
                  <a:pt x="259851" y="14037"/>
                </a:cubicBezTo>
                <a:close/>
              </a:path>
            </a:pathLst>
          </a:custGeom>
          <a:solidFill>
            <a:srgbClr val="FFFFFF"/>
          </a:solidFill>
          <a:ln>
            <a:gradFill>
              <a:gsLst>
                <a:gs pos="0">
                  <a:schemeClr val="accent1">
                    <a:lumMod val="40000"/>
                    <a:lumOff val="60000"/>
                  </a:schemeClr>
                </a:gs>
                <a:gs pos="23000">
                  <a:schemeClr val="accent1">
                    <a:lumMod val="45000"/>
                    <a:lumOff val="55000"/>
                  </a:schemeClr>
                </a:gs>
                <a:gs pos="83000">
                  <a:schemeClr val="bg2">
                    <a:lumMod val="75000"/>
                  </a:schemeClr>
                </a:gs>
                <a:gs pos="100000">
                  <a:schemeClr val="bg2">
                    <a:lumMod val="7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16" name="Picture 6" descr="ÎÏÎ¿ÏÎ­Î»ÎµÏÎ¼Î± ÎµÎ¹ÎºÏÎ½Î±Ï Î³Î¹Î± london university logo">
            <a:extLst>
              <a:ext uri="{FF2B5EF4-FFF2-40B4-BE49-F238E27FC236}">
                <a16:creationId xmlns:a16="http://schemas.microsoft.com/office/drawing/2014/main" xmlns="" id="{4C61C8E6-8480-4213-890B-5EEE75CF1F69}"/>
              </a:ext>
            </a:extLst>
          </p:cNvPr>
          <p:cNvPicPr>
            <a:picLocks noChangeAspect="1" noChangeArrowheads="1"/>
          </p:cNvPicPr>
          <p:nvPr/>
        </p:nvPicPr>
        <p:blipFill rotWithShape="1">
          <a:blip r:embed="rId3">
            <a:alphaModFix/>
            <a:grayscl/>
            <a:extLst>
              <a:ext uri="{BEBA8EAE-BF5A-486C-A8C5-ECC9F3942E4B}">
                <a14:imgProps xmlns:a14="http://schemas.microsoft.com/office/drawing/2010/main" xmlns="">
                  <a14:imgLayer r:embed="rId4">
                    <a14:imgEffect>
                      <a14:colorTemperature colorTemp="11200"/>
                    </a14:imgEffect>
                  </a14:imgLayer>
                </a14:imgProps>
              </a:ext>
              <a:ext uri="{28A0092B-C50C-407E-A947-70E740481C1C}">
                <a14:useLocalDpi xmlns:a14="http://schemas.microsoft.com/office/drawing/2010/main" xmlns="" val="0"/>
              </a:ext>
            </a:extLst>
          </a:blip>
          <a:srcRect t="12612" r="1" b="32013"/>
          <a:stretch/>
        </p:blipFill>
        <p:spPr bwMode="auto">
          <a:xfrm>
            <a:off x="3347837" y="1"/>
            <a:ext cx="4063868" cy="3072200"/>
          </a:xfrm>
          <a:custGeom>
            <a:avLst/>
            <a:gdLst>
              <a:gd name="connsiteX0" fmla="*/ 288818 w 4063868"/>
              <a:gd name="connsiteY0" fmla="*/ 0 h 3072200"/>
              <a:gd name="connsiteX1" fmla="*/ 3775050 w 4063868"/>
              <a:gd name="connsiteY1" fmla="*/ 0 h 3072200"/>
              <a:gd name="connsiteX2" fmla="*/ 3818625 w 4063868"/>
              <a:gd name="connsiteY2" fmla="*/ 71726 h 3072200"/>
              <a:gd name="connsiteX3" fmla="*/ 4063868 w 4063868"/>
              <a:gd name="connsiteY3" fmla="*/ 1040266 h 3072200"/>
              <a:gd name="connsiteX4" fmla="*/ 2031934 w 4063868"/>
              <a:gd name="connsiteY4" fmla="*/ 3072200 h 3072200"/>
              <a:gd name="connsiteX5" fmla="*/ 0 w 4063868"/>
              <a:gd name="connsiteY5" fmla="*/ 1040266 h 3072200"/>
              <a:gd name="connsiteX6" fmla="*/ 245244 w 4063868"/>
              <a:gd name="connsiteY6" fmla="*/ 71726 h 3072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63868" h="3072200">
                <a:moveTo>
                  <a:pt x="288818" y="0"/>
                </a:moveTo>
                <a:lnTo>
                  <a:pt x="3775050" y="0"/>
                </a:lnTo>
                <a:lnTo>
                  <a:pt x="3818625" y="71726"/>
                </a:lnTo>
                <a:cubicBezTo>
                  <a:pt x="3975028" y="359637"/>
                  <a:pt x="4063868" y="689577"/>
                  <a:pt x="4063868" y="1040266"/>
                </a:cubicBezTo>
                <a:cubicBezTo>
                  <a:pt x="4063868" y="2162473"/>
                  <a:pt x="3154140" y="3072200"/>
                  <a:pt x="2031934" y="3072200"/>
                </a:cubicBezTo>
                <a:cubicBezTo>
                  <a:pt x="909728" y="3072200"/>
                  <a:pt x="0" y="2162473"/>
                  <a:pt x="0" y="1040266"/>
                </a:cubicBezTo>
                <a:cubicBezTo>
                  <a:pt x="0" y="689577"/>
                  <a:pt x="88841" y="359637"/>
                  <a:pt x="245244" y="71726"/>
                </a:cubicBezTo>
                <a:close/>
              </a:path>
            </a:pathLst>
          </a:custGeom>
          <a:noFill/>
          <a:effectLst>
            <a:softEdge rad="0"/>
          </a:effectLst>
          <a:extLst>
            <a:ext uri="{909E8E84-426E-40DD-AFC4-6F175D3DCCD1}">
              <a14:hiddenFill xmlns:a14="http://schemas.microsoft.com/office/drawing/2010/main" xmlns="">
                <a:solidFill>
                  <a:srgbClr val="FFFFFF"/>
                </a:solidFill>
              </a14:hiddenFill>
            </a:ext>
          </a:extLst>
        </p:spPr>
      </p:pic>
      <p:sp>
        <p:nvSpPr>
          <p:cNvPr id="195" name="Freeform 58">
            <a:extLst>
              <a:ext uri="{FF2B5EF4-FFF2-40B4-BE49-F238E27FC236}">
                <a16:creationId xmlns:a16="http://schemas.microsoft.com/office/drawing/2014/main" xmlns="" id="{D5905D0D-FE5E-454B-A340-4DE821C09E8B}"/>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7685658" y="1424717"/>
            <a:ext cx="4506342" cy="5442758"/>
          </a:xfrm>
          <a:custGeom>
            <a:avLst/>
            <a:gdLst>
              <a:gd name="connsiteX0" fmla="*/ 3034499 w 4506342"/>
              <a:gd name="connsiteY0" fmla="*/ 0 h 5442758"/>
              <a:gd name="connsiteX1" fmla="*/ 4480922 w 4506342"/>
              <a:gd name="connsiteY1" fmla="*/ 366248 h 5442758"/>
              <a:gd name="connsiteX2" fmla="*/ 4506342 w 4506342"/>
              <a:gd name="connsiteY2" fmla="*/ 381691 h 5442758"/>
              <a:gd name="connsiteX3" fmla="*/ 4506342 w 4506342"/>
              <a:gd name="connsiteY3" fmla="*/ 5442758 h 5442758"/>
              <a:gd name="connsiteX4" fmla="*/ 1193461 w 4506342"/>
              <a:gd name="connsiteY4" fmla="*/ 5442758 h 5442758"/>
              <a:gd name="connsiteX5" fmla="*/ 1104276 w 4506342"/>
              <a:gd name="connsiteY5" fmla="*/ 5376066 h 5442758"/>
              <a:gd name="connsiteX6" fmla="*/ 0 w 4506342"/>
              <a:gd name="connsiteY6" fmla="*/ 3034499 h 5442758"/>
              <a:gd name="connsiteX7" fmla="*/ 3034499 w 4506342"/>
              <a:gd name="connsiteY7" fmla="*/ 0 h 54427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06342" h="5442758">
                <a:moveTo>
                  <a:pt x="3034499" y="0"/>
                </a:moveTo>
                <a:cubicBezTo>
                  <a:pt x="3558220" y="0"/>
                  <a:pt x="4050953" y="132675"/>
                  <a:pt x="4480922" y="366248"/>
                </a:cubicBezTo>
                <a:lnTo>
                  <a:pt x="4506342" y="381691"/>
                </a:lnTo>
                <a:lnTo>
                  <a:pt x="4506342" y="5442758"/>
                </a:lnTo>
                <a:lnTo>
                  <a:pt x="1193461" y="5442758"/>
                </a:lnTo>
                <a:lnTo>
                  <a:pt x="1104276" y="5376066"/>
                </a:lnTo>
                <a:cubicBezTo>
                  <a:pt x="429867" y="4819495"/>
                  <a:pt x="0" y="3977198"/>
                  <a:pt x="0" y="3034499"/>
                </a:cubicBezTo>
                <a:cubicBezTo>
                  <a:pt x="0" y="1358591"/>
                  <a:pt x="1358591" y="0"/>
                  <a:pt x="3034499" y="0"/>
                </a:cubicBezTo>
                <a:close/>
              </a:path>
            </a:pathLst>
          </a:custGeom>
          <a:solidFill>
            <a:srgbClr val="FFFFFF"/>
          </a:solidFill>
          <a:ln>
            <a:gradFill>
              <a:gsLst>
                <a:gs pos="0">
                  <a:schemeClr val="accent1">
                    <a:lumMod val="40000"/>
                    <a:lumOff val="60000"/>
                  </a:schemeClr>
                </a:gs>
                <a:gs pos="23000">
                  <a:schemeClr val="accent1">
                    <a:lumMod val="45000"/>
                    <a:lumOff val="55000"/>
                  </a:schemeClr>
                </a:gs>
                <a:gs pos="83000">
                  <a:schemeClr val="bg2">
                    <a:lumMod val="75000"/>
                  </a:schemeClr>
                </a:gs>
                <a:gs pos="100000">
                  <a:schemeClr val="bg2">
                    <a:lumMod val="7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5128" name="Picture 8" descr="ÎÏÎ¿ÏÎ­Î»ÎµÏÎ¼Î± ÎµÎ¹ÎºÏÎ½Î±Ï Î³Î¹Î± london university">
            <a:extLst>
              <a:ext uri="{FF2B5EF4-FFF2-40B4-BE49-F238E27FC236}">
                <a16:creationId xmlns:a16="http://schemas.microsoft.com/office/drawing/2014/main" xmlns="" id="{F9EFC8B5-8973-47BE-815B-5B8297F6F3BA}"/>
              </a:ext>
            </a:extLst>
          </p:cNvPr>
          <p:cNvPicPr>
            <a:picLocks noChangeAspect="1" noChangeArrowheads="1"/>
          </p:cNvPicPr>
          <p:nvPr/>
        </p:nvPicPr>
        <p:blipFill rotWithShape="1">
          <a:blip r:embed="rId5">
            <a:alphaModFix/>
            <a:grayscl/>
            <a:extLst>
              <a:ext uri="{28A0092B-C50C-407E-A947-70E740481C1C}">
                <a14:useLocalDpi xmlns:a14="http://schemas.microsoft.com/office/drawing/2010/main" xmlns="" val="0"/>
              </a:ext>
            </a:extLst>
          </a:blip>
          <a:srcRect t="1568" r="2" b="2"/>
          <a:stretch/>
        </p:blipFill>
        <p:spPr bwMode="auto">
          <a:xfrm>
            <a:off x="7840768" y="1579827"/>
            <a:ext cx="4351232" cy="5287648"/>
          </a:xfrm>
          <a:custGeom>
            <a:avLst/>
            <a:gdLst>
              <a:gd name="connsiteX0" fmla="*/ 2879389 w 4351232"/>
              <a:gd name="connsiteY0" fmla="*/ 0 h 5287648"/>
              <a:gd name="connsiteX1" fmla="*/ 4251877 w 4351232"/>
              <a:gd name="connsiteY1" fmla="*/ 347527 h 5287648"/>
              <a:gd name="connsiteX2" fmla="*/ 4351232 w 4351232"/>
              <a:gd name="connsiteY2" fmla="*/ 407886 h 5287648"/>
              <a:gd name="connsiteX3" fmla="*/ 4351232 w 4351232"/>
              <a:gd name="connsiteY3" fmla="*/ 5287648 h 5287648"/>
              <a:gd name="connsiteX4" fmla="*/ 1303444 w 4351232"/>
              <a:gd name="connsiteY4" fmla="*/ 5287648 h 5287648"/>
              <a:gd name="connsiteX5" fmla="*/ 1269495 w 4351232"/>
              <a:gd name="connsiteY5" fmla="*/ 5267024 h 5287648"/>
              <a:gd name="connsiteX6" fmla="*/ 0 w 4351232"/>
              <a:gd name="connsiteY6" fmla="*/ 2879389 h 5287648"/>
              <a:gd name="connsiteX7" fmla="*/ 2879389 w 4351232"/>
              <a:gd name="connsiteY7" fmla="*/ 0 h 5287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51232" h="5287648">
                <a:moveTo>
                  <a:pt x="2879389" y="0"/>
                </a:moveTo>
                <a:cubicBezTo>
                  <a:pt x="3376340" y="0"/>
                  <a:pt x="3843887" y="125893"/>
                  <a:pt x="4251877" y="347527"/>
                </a:cubicBezTo>
                <a:lnTo>
                  <a:pt x="4351232" y="407886"/>
                </a:lnTo>
                <a:lnTo>
                  <a:pt x="4351232" y="5287648"/>
                </a:lnTo>
                <a:lnTo>
                  <a:pt x="1303444" y="5287648"/>
                </a:lnTo>
                <a:lnTo>
                  <a:pt x="1269495" y="5267024"/>
                </a:lnTo>
                <a:cubicBezTo>
                  <a:pt x="503573" y="4749577"/>
                  <a:pt x="0" y="3873291"/>
                  <a:pt x="0" y="2879389"/>
                </a:cubicBezTo>
                <a:cubicBezTo>
                  <a:pt x="0" y="1289146"/>
                  <a:pt x="1289146" y="0"/>
                  <a:pt x="2879389" y="0"/>
                </a:cubicBezTo>
                <a:close/>
              </a:path>
            </a:pathLst>
          </a:custGeom>
          <a:noFill/>
          <a:effectLst>
            <a:softEdge rad="0"/>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400826237"/>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Θέση υποσέλιδου 2"/>
          <p:cNvSpPr>
            <a:spLocks noGrp="1"/>
          </p:cNvSpPr>
          <p:nvPr>
            <p:ph type="ftr" sz="quarter" idx="10"/>
          </p:nvPr>
        </p:nvSpPr>
        <p:spPr/>
        <p:txBody>
          <a:bodyPr rtlCol="0"/>
          <a:lstStyle/>
          <a:p>
            <a:pPr rtl="0"/>
            <a:r>
              <a:rPr lang="el-GR" dirty="0"/>
              <a:t>Προσθέστε υποσέλιδο</a:t>
            </a:r>
          </a:p>
        </p:txBody>
      </p:sp>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78</a:t>
            </a:fld>
            <a:endParaRPr lang="el-GR" dirty="0"/>
          </a:p>
        </p:txBody>
      </p:sp>
      <p:sp>
        <p:nvSpPr>
          <p:cNvPr id="14" name="Θέση κειμένου 13"/>
          <p:cNvSpPr>
            <a:spLocks noGrp="1"/>
          </p:cNvSpPr>
          <p:nvPr>
            <p:ph type="body" sz="quarter" idx="32"/>
          </p:nvPr>
        </p:nvSpPr>
        <p:spPr>
          <a:xfrm>
            <a:off x="2744144" y="1795917"/>
            <a:ext cx="1980000" cy="1761039"/>
          </a:xfrm>
        </p:spPr>
        <p:txBody>
          <a:bodyPr vert="horz" lIns="0" tIns="0" rIns="0" bIns="0" rtlCol="0">
            <a:noAutofit/>
          </a:bodyPr>
          <a:lstStyle/>
          <a:p>
            <a:pPr algn="ctr"/>
            <a:r>
              <a:rPr lang="el-GR" sz="1600" dirty="0"/>
              <a:t>Περιλαμβάνει την πλειοψηφία των παραδοσιακών πανεπιστημίων, τα οποία θα τείνουν πλέον να </a:t>
            </a:r>
            <a:r>
              <a:rPr lang="el-GR" sz="1600" b="1" dirty="0"/>
              <a:t>παρέχουν εκπαιδευτικές υπηρεσίες</a:t>
            </a:r>
          </a:p>
        </p:txBody>
      </p:sp>
      <p:sp>
        <p:nvSpPr>
          <p:cNvPr id="22" name="Θέση κειμένου 13"/>
          <p:cNvSpPr txBox="1"/>
          <p:nvPr/>
        </p:nvSpPr>
        <p:spPr>
          <a:xfrm>
            <a:off x="5162612" y="1795916"/>
            <a:ext cx="1831089" cy="1990473"/>
          </a:xfrm>
          <a:prstGeom prst="rect">
            <a:avLst/>
          </a:prstGeom>
        </p:spPr>
        <p:txBody>
          <a:bodyPr vert="horz" lIns="0" tIns="0" rIns="0" bIns="0" rtlCol="0">
            <a:noAutofit/>
          </a:bodyPr>
          <a:lstStyle>
            <a:lvl1pPr indent="0" algn="ctr">
              <a:lnSpc>
                <a:spcPct val="90000"/>
              </a:lnSpc>
              <a:spcBef>
                <a:spcPts val="1000"/>
              </a:spcBef>
              <a:buClr>
                <a:schemeClr val="accent1"/>
              </a:buClr>
              <a:buFont typeface="Calibri" panose="020F0502020204030204" pitchFamily="34" charset="0"/>
              <a:buNone/>
              <a:defRPr sz="1600">
                <a:solidFill>
                  <a:schemeClr val="tx1">
                    <a:lumMod val="75000"/>
                    <a:lumOff val="25000"/>
                  </a:schemeClr>
                </a:solidFill>
              </a:defRPr>
            </a:lvl1pPr>
            <a:lvl2pPr marL="266700" indent="0">
              <a:lnSpc>
                <a:spcPct val="90000"/>
              </a:lnSpc>
              <a:spcBef>
                <a:spcPts val="500"/>
              </a:spcBef>
              <a:buClr>
                <a:schemeClr val="accent1"/>
              </a:buClr>
              <a:buFont typeface="Arial" panose="020B0604020202020204" pitchFamily="34" charset="0"/>
              <a:buNone/>
              <a:defRPr sz="1600">
                <a:solidFill>
                  <a:schemeClr val="tx1">
                    <a:lumMod val="75000"/>
                    <a:lumOff val="25000"/>
                  </a:schemeClr>
                </a:solidFill>
              </a:defRPr>
            </a:lvl2pPr>
            <a:lvl3pPr marL="542925" indent="0">
              <a:lnSpc>
                <a:spcPct val="90000"/>
              </a:lnSpc>
              <a:spcBef>
                <a:spcPts val="500"/>
              </a:spcBef>
              <a:buClr>
                <a:schemeClr val="accent1"/>
              </a:buClr>
              <a:buFont typeface="Wingdings" panose="05000000000000000000" pitchFamily="2" charset="2"/>
              <a:buNone/>
              <a:defRPr sz="1400">
                <a:solidFill>
                  <a:schemeClr val="tx1">
                    <a:lumMod val="75000"/>
                    <a:lumOff val="25000"/>
                  </a:schemeClr>
                </a:solidFill>
              </a:defRPr>
            </a:lvl3pPr>
            <a:lvl4pPr marL="809625" indent="0">
              <a:lnSpc>
                <a:spcPct val="90000"/>
              </a:lnSpc>
              <a:spcBef>
                <a:spcPts val="500"/>
              </a:spcBef>
              <a:buClr>
                <a:schemeClr val="accent1"/>
              </a:buClr>
              <a:buFont typeface="Wingdings" panose="05000000000000000000" pitchFamily="2" charset="2"/>
              <a:buNone/>
              <a:defRPr sz="1400">
                <a:solidFill>
                  <a:schemeClr val="tx1">
                    <a:lumMod val="75000"/>
                    <a:lumOff val="25000"/>
                  </a:schemeClr>
                </a:solidFill>
              </a:defRPr>
            </a:lvl4pPr>
            <a:lvl5pPr marL="1076325" indent="0">
              <a:lnSpc>
                <a:spcPct val="90000"/>
              </a:lnSpc>
              <a:spcBef>
                <a:spcPts val="500"/>
              </a:spcBef>
              <a:buClr>
                <a:schemeClr val="accent1"/>
              </a:buClr>
              <a:buFont typeface="Wingdings" panose="05000000000000000000" pitchFamily="2" charset="2"/>
              <a:buNone/>
              <a:defRPr sz="1400">
                <a:solidFill>
                  <a:schemeClr val="tx1">
                    <a:lumMod val="75000"/>
                    <a:lumOff val="25000"/>
                  </a:schemeClr>
                </a:solidFill>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l-GR" dirty="0"/>
              <a:t>που να </a:t>
            </a:r>
            <a:r>
              <a:rPr lang="el-GR" b="1" dirty="0"/>
              <a:t>ανταποκρίνονται</a:t>
            </a:r>
            <a:r>
              <a:rPr lang="el-GR" dirty="0"/>
              <a:t> στις </a:t>
            </a:r>
            <a:r>
              <a:rPr lang="el-GR" b="1" dirty="0"/>
              <a:t>βραχυχρόνιες &amp; μεσοπρόθεσμες ανάγκες της </a:t>
            </a:r>
            <a:r>
              <a:rPr lang="el-GR" b="1" dirty="0" smtClean="0"/>
              <a:t>αγοράς, </a:t>
            </a:r>
            <a:r>
              <a:rPr lang="el-GR" dirty="0"/>
              <a:t>ενώ ταυτόχρονα θα αυξάνουν τις μορφές συνεργασίας τους με τις επιχειρήσεις</a:t>
            </a:r>
          </a:p>
          <a:p>
            <a:endParaRPr lang="el-GR" dirty="0"/>
          </a:p>
        </p:txBody>
      </p:sp>
      <p:sp>
        <p:nvSpPr>
          <p:cNvPr id="23" name="Θέση κειμένου 13"/>
          <p:cNvSpPr txBox="1"/>
          <p:nvPr/>
        </p:nvSpPr>
        <p:spPr>
          <a:xfrm>
            <a:off x="7573151" y="1795916"/>
            <a:ext cx="1799305" cy="1761039"/>
          </a:xfrm>
          <a:prstGeom prst="rect">
            <a:avLst/>
          </a:prstGeom>
        </p:spPr>
        <p:txBody>
          <a:bodyPr vert="horz" lIns="0" tIns="0" rIns="0" bIns="0" rtlCol="0">
            <a:noAutofit/>
          </a:bodyPr>
          <a:lstStyle>
            <a:defPPr rtl="0">
              <a:defRPr lang="en-US"/>
            </a:defPPr>
            <a:lvl1pPr indent="0" algn="ctr">
              <a:lnSpc>
                <a:spcPct val="90000"/>
              </a:lnSpc>
              <a:spcBef>
                <a:spcPts val="1000"/>
              </a:spcBef>
              <a:buClr>
                <a:schemeClr val="accent1"/>
              </a:buClr>
              <a:buFont typeface="Calibri" panose="020F0502020204030204" pitchFamily="34" charset="0"/>
              <a:buNone/>
              <a:defRPr sz="1600">
                <a:solidFill>
                  <a:schemeClr val="tx1">
                    <a:lumMod val="75000"/>
                    <a:lumOff val="25000"/>
                  </a:schemeClr>
                </a:solidFill>
              </a:defRPr>
            </a:lvl1pPr>
            <a:lvl2pPr marL="266700" indent="0">
              <a:lnSpc>
                <a:spcPct val="90000"/>
              </a:lnSpc>
              <a:spcBef>
                <a:spcPts val="500"/>
              </a:spcBef>
              <a:buClr>
                <a:schemeClr val="accent1"/>
              </a:buClr>
              <a:buFont typeface="Arial" panose="020B0604020202020204" pitchFamily="34" charset="0"/>
              <a:buNone/>
              <a:defRPr sz="1600">
                <a:solidFill>
                  <a:schemeClr val="tx1">
                    <a:lumMod val="75000"/>
                    <a:lumOff val="25000"/>
                  </a:schemeClr>
                </a:solidFill>
              </a:defRPr>
            </a:lvl2pPr>
            <a:lvl3pPr marL="542925" indent="0">
              <a:lnSpc>
                <a:spcPct val="90000"/>
              </a:lnSpc>
              <a:spcBef>
                <a:spcPts val="500"/>
              </a:spcBef>
              <a:buClr>
                <a:schemeClr val="accent1"/>
              </a:buClr>
              <a:buFont typeface="Wingdings" panose="05000000000000000000" pitchFamily="2" charset="2"/>
              <a:buNone/>
              <a:defRPr sz="1400">
                <a:solidFill>
                  <a:schemeClr val="tx1">
                    <a:lumMod val="75000"/>
                    <a:lumOff val="25000"/>
                  </a:schemeClr>
                </a:solidFill>
              </a:defRPr>
            </a:lvl3pPr>
            <a:lvl4pPr marL="809625" indent="0">
              <a:lnSpc>
                <a:spcPct val="90000"/>
              </a:lnSpc>
              <a:spcBef>
                <a:spcPts val="500"/>
              </a:spcBef>
              <a:buClr>
                <a:schemeClr val="accent1"/>
              </a:buClr>
              <a:buFont typeface="Wingdings" panose="05000000000000000000" pitchFamily="2" charset="2"/>
              <a:buNone/>
              <a:defRPr sz="1400">
                <a:solidFill>
                  <a:schemeClr val="tx1">
                    <a:lumMod val="75000"/>
                    <a:lumOff val="25000"/>
                  </a:schemeClr>
                </a:solidFill>
              </a:defRPr>
            </a:lvl4pPr>
            <a:lvl5pPr marL="1076325" indent="0">
              <a:lnSpc>
                <a:spcPct val="90000"/>
              </a:lnSpc>
              <a:spcBef>
                <a:spcPts val="500"/>
              </a:spcBef>
              <a:buClr>
                <a:schemeClr val="accent1"/>
              </a:buClr>
              <a:buFont typeface="Wingdings" panose="05000000000000000000" pitchFamily="2" charset="2"/>
              <a:buNone/>
              <a:defRPr sz="1400">
                <a:solidFill>
                  <a:schemeClr val="tx1">
                    <a:lumMod val="75000"/>
                    <a:lumOff val="25000"/>
                  </a:schemeClr>
                </a:solidFill>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l-GR" dirty="0"/>
              <a:t>ούτως ώστε να </a:t>
            </a:r>
            <a:r>
              <a:rPr lang="el-GR" b="1" dirty="0"/>
              <a:t>αντισταθμίσουν τις απώλειες χρηματοδοτικών πόρων</a:t>
            </a:r>
            <a:r>
              <a:rPr lang="el-GR" dirty="0"/>
              <a:t> που υπέστησαν λόγω της μείωσης της κρατικής χρηματοδότησης</a:t>
            </a:r>
          </a:p>
        </p:txBody>
      </p:sp>
      <p:sp>
        <p:nvSpPr>
          <p:cNvPr id="30" name="TextBox 29"/>
          <p:cNvSpPr txBox="1"/>
          <p:nvPr/>
        </p:nvSpPr>
        <p:spPr>
          <a:xfrm>
            <a:off x="4684432" y="2301791"/>
            <a:ext cx="504967" cy="584775"/>
          </a:xfrm>
          <a:prstGeom prst="rect">
            <a:avLst/>
          </a:prstGeom>
          <a:noFill/>
        </p:spPr>
        <p:txBody>
          <a:bodyPr wrap="square" rtlCol="0">
            <a:spAutoFit/>
          </a:bodyPr>
          <a:lstStyle/>
          <a:p>
            <a:pPr algn="ctr"/>
            <a:r>
              <a:rPr lang="el-GR" sz="3200" b="1" dirty="0">
                <a:solidFill>
                  <a:schemeClr val="accent1"/>
                </a:solidFill>
              </a:rPr>
              <a:t>&gt;</a:t>
            </a:r>
          </a:p>
        </p:txBody>
      </p:sp>
      <p:sp>
        <p:nvSpPr>
          <p:cNvPr id="37" name="TextBox 36"/>
          <p:cNvSpPr txBox="1"/>
          <p:nvPr/>
        </p:nvSpPr>
        <p:spPr>
          <a:xfrm>
            <a:off x="7089975" y="2301790"/>
            <a:ext cx="504967" cy="584775"/>
          </a:xfrm>
          <a:prstGeom prst="rect">
            <a:avLst/>
          </a:prstGeom>
          <a:noFill/>
        </p:spPr>
        <p:txBody>
          <a:bodyPr wrap="square" rtlCol="0">
            <a:spAutoFit/>
          </a:bodyPr>
          <a:lstStyle/>
          <a:p>
            <a:pPr algn="ctr"/>
            <a:r>
              <a:rPr lang="el-GR" sz="3200" b="1" dirty="0">
                <a:solidFill>
                  <a:schemeClr val="accent1"/>
                </a:solidFill>
              </a:rPr>
              <a:t>&gt;</a:t>
            </a:r>
          </a:p>
        </p:txBody>
      </p:sp>
      <p:sp>
        <p:nvSpPr>
          <p:cNvPr id="38" name="TextBox 37"/>
          <p:cNvSpPr txBox="1"/>
          <p:nvPr/>
        </p:nvSpPr>
        <p:spPr>
          <a:xfrm>
            <a:off x="9806605"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13" name="Ορθογώνιο 12">
            <a:extLst>
              <a:ext uri="{FF2B5EF4-FFF2-40B4-BE49-F238E27FC236}">
                <a16:creationId xmlns:a16="http://schemas.microsoft.com/office/drawing/2014/main" xmlns="" id="{F747A0A8-F471-471A-A050-3E2E281D6222}"/>
              </a:ext>
            </a:extLst>
          </p:cNvPr>
          <p:cNvSpPr/>
          <p:nvPr/>
        </p:nvSpPr>
        <p:spPr>
          <a:xfrm>
            <a:off x="5009933" y="574659"/>
            <a:ext cx="2172133" cy="523220"/>
          </a:xfrm>
          <a:prstGeom prst="rect">
            <a:avLst/>
          </a:prstGeom>
        </p:spPr>
        <p:txBody>
          <a:bodyPr wrap="none">
            <a:spAutoFit/>
          </a:bodyPr>
          <a:lstStyle/>
          <a:p>
            <a:r>
              <a:rPr lang="el-GR" sz="2800" spc="-100" dirty="0">
                <a:solidFill>
                  <a:schemeClr val="tx1">
                    <a:lumMod val="65000"/>
                    <a:lumOff val="35000"/>
                  </a:schemeClr>
                </a:solidFill>
                <a:latin typeface="+mj-lt"/>
                <a:ea typeface="+mj-ea"/>
                <a:cs typeface="+mj-cs"/>
              </a:rPr>
              <a:t>2η Κατηγορία</a:t>
            </a:r>
          </a:p>
        </p:txBody>
      </p:sp>
      <p:pic>
        <p:nvPicPr>
          <p:cNvPr id="8" name="Γραφικό 7" descr="Κέρματα">
            <a:extLst>
              <a:ext uri="{FF2B5EF4-FFF2-40B4-BE49-F238E27FC236}">
                <a16:creationId xmlns:a16="http://schemas.microsoft.com/office/drawing/2014/main" xmlns="" id="{4085EBA8-5667-4AB8-BD6E-B0770C57A09B}"/>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8238184" y="3925069"/>
            <a:ext cx="623032" cy="623032"/>
          </a:xfrm>
          <a:prstGeom prst="rect">
            <a:avLst/>
          </a:prstGeom>
        </p:spPr>
      </p:pic>
      <p:pic>
        <p:nvPicPr>
          <p:cNvPr id="12" name="Γραφικό 11" descr="Βιβλία">
            <a:extLst>
              <a:ext uri="{FF2B5EF4-FFF2-40B4-BE49-F238E27FC236}">
                <a16:creationId xmlns:a16="http://schemas.microsoft.com/office/drawing/2014/main" xmlns="" id="{F615FA05-3F5F-4BAD-9AC5-E91DF3A8FABA}"/>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3245476" y="3925069"/>
            <a:ext cx="708340" cy="708340"/>
          </a:xfrm>
          <a:prstGeom prst="rect">
            <a:avLst/>
          </a:prstGeom>
        </p:spPr>
      </p:pic>
      <p:pic>
        <p:nvPicPr>
          <p:cNvPr id="16" name="Γραφικό 15" descr="Πόλη">
            <a:extLst>
              <a:ext uri="{FF2B5EF4-FFF2-40B4-BE49-F238E27FC236}">
                <a16:creationId xmlns:a16="http://schemas.microsoft.com/office/drawing/2014/main" xmlns="" id="{416967CF-5356-4EEE-8E35-B856CD79EA4F}"/>
              </a:ext>
            </a:extLst>
          </p:cNvPr>
          <p:cNvPicPr>
            <a:picLocks noChangeAspect="1"/>
          </p:cNvPicPr>
          <p:nvPr/>
        </p:nvPicPr>
        <p:blipFill>
          <a:blip r:embed="rId7">
            <a:extLst>
              <a:ext uri="{96DAC541-7B7A-43D3-8B79-37D633B846F1}">
                <asvg:svgBlip xmlns:asvg="http://schemas.microsoft.com/office/drawing/2016/SVG/main" xmlns="" r:embed="rId8"/>
              </a:ext>
            </a:extLst>
          </a:blip>
          <a:stretch>
            <a:fillRect/>
          </a:stretch>
        </p:blipFill>
        <p:spPr>
          <a:xfrm>
            <a:off x="5638800" y="3803215"/>
            <a:ext cx="914400" cy="914400"/>
          </a:xfrm>
          <a:prstGeom prst="rect">
            <a:avLst/>
          </a:prstGeom>
        </p:spPr>
      </p:pic>
    </p:spTree>
    <p:extLst>
      <p:ext uri="{BB962C8B-B14F-4D97-AF65-F5344CB8AC3E}">
        <p14:creationId xmlns:p14="http://schemas.microsoft.com/office/powerpoint/2010/main" xmlns="" val="1309465980"/>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6" name="Picture 8" descr="https://img.evbuc.com/https%3A%2F%2Fcdn.evbuc.com%2Fimages%2F51371995%2F7197197169%2F1%2Foriginal.jpg?auto=compress&amp;s=178b9b4058c572c26a05631970aae0f1">
            <a:extLst>
              <a:ext uri="{FF2B5EF4-FFF2-40B4-BE49-F238E27FC236}">
                <a16:creationId xmlns:a16="http://schemas.microsoft.com/office/drawing/2014/main" xmlns="" id="{D8E2951B-B55C-4262-8950-2F55E7589483}"/>
              </a:ext>
            </a:extLst>
          </p:cNvPr>
          <p:cNvPicPr>
            <a:picLocks noChangeAspect="1" noChangeArrowheads="1"/>
          </p:cNvPicPr>
          <p:nvPr/>
        </p:nvPicPr>
        <p:blipFill>
          <a:blip r:embed="rId3">
            <a:grayscl/>
            <a:extLst>
              <a:ext uri="{28A0092B-C50C-407E-A947-70E740481C1C}">
                <a14:useLocalDpi xmlns:a14="http://schemas.microsoft.com/office/drawing/2010/main" xmlns="" val="0"/>
              </a:ext>
            </a:extLst>
          </a:blip>
          <a:srcRect/>
          <a:stretch>
            <a:fillRect/>
          </a:stretch>
        </p:blipFill>
        <p:spPr bwMode="auto">
          <a:xfrm>
            <a:off x="127147" y="72150"/>
            <a:ext cx="5509682" cy="6609072"/>
          </a:xfrm>
          <a:prstGeom prst="rect">
            <a:avLst/>
          </a:prstGeom>
          <a:noFill/>
          <a:extLst>
            <a:ext uri="{909E8E84-426E-40DD-AFC4-6F175D3DCCD1}">
              <a14:hiddenFill xmlns:a14="http://schemas.microsoft.com/office/drawing/2010/main" xmlns="">
                <a:solidFill>
                  <a:srgbClr val="FFFFFF"/>
                </a:solidFill>
              </a14:hiddenFill>
            </a:ext>
          </a:extLst>
        </p:spPr>
      </p:pic>
      <p:sp>
        <p:nvSpPr>
          <p:cNvPr id="3" name="Τίτλος 2"/>
          <p:cNvSpPr>
            <a:spLocks noGrp="1"/>
          </p:cNvSpPr>
          <p:nvPr>
            <p:ph type="title"/>
          </p:nvPr>
        </p:nvSpPr>
        <p:spPr>
          <a:xfrm>
            <a:off x="6439524" y="644019"/>
            <a:ext cx="5110062" cy="432000"/>
          </a:xfrm>
        </p:spPr>
        <p:txBody>
          <a:bodyPr rtlCol="0"/>
          <a:lstStyle/>
          <a:p>
            <a:pPr algn="ctr"/>
            <a:r>
              <a:rPr lang="el-GR" sz="2800" b="1" dirty="0">
                <a:solidFill>
                  <a:schemeClr val="tx1">
                    <a:lumMod val="65000"/>
                    <a:lumOff val="35000"/>
                  </a:schemeClr>
                </a:solidFill>
              </a:rPr>
              <a:t>2</a:t>
            </a:r>
            <a:r>
              <a:rPr lang="el-GR" sz="2800" b="1" baseline="30000" dirty="0">
                <a:solidFill>
                  <a:schemeClr val="tx1">
                    <a:lumMod val="65000"/>
                    <a:lumOff val="35000"/>
                  </a:schemeClr>
                </a:solidFill>
              </a:rPr>
              <a:t>η</a:t>
            </a:r>
            <a:r>
              <a:rPr lang="el-GR" sz="2800" b="1" dirty="0">
                <a:solidFill>
                  <a:schemeClr val="tx1">
                    <a:lumMod val="65000"/>
                    <a:lumOff val="35000"/>
                  </a:schemeClr>
                </a:solidFill>
              </a:rPr>
              <a:t> Κατηγορία</a:t>
            </a:r>
          </a:p>
        </p:txBody>
      </p:sp>
      <p:sp>
        <p:nvSpPr>
          <p:cNvPr id="4" name="Θέση υποσέλιδου 3"/>
          <p:cNvSpPr>
            <a:spLocks noGrp="1"/>
          </p:cNvSpPr>
          <p:nvPr>
            <p:ph type="ftr" sz="quarter" idx="10"/>
          </p:nvPr>
        </p:nvSpPr>
        <p:spPr/>
        <p:txBody>
          <a:bodyPr rtlCol="0"/>
          <a:lstStyle/>
          <a:p>
            <a:pPr rtl="0"/>
            <a:r>
              <a:rPr lang="el-GR" dirty="0"/>
              <a:t>Προσθέστε υποσέλιδο</a:t>
            </a:r>
          </a:p>
        </p:txBody>
      </p:sp>
      <p:sp>
        <p:nvSpPr>
          <p:cNvPr id="5" name="Θέση αριθμού διαφάνειας 4"/>
          <p:cNvSpPr>
            <a:spLocks noGrp="1"/>
          </p:cNvSpPr>
          <p:nvPr>
            <p:ph type="sldNum" sz="quarter" idx="11"/>
          </p:nvPr>
        </p:nvSpPr>
        <p:spPr/>
        <p:txBody>
          <a:bodyPr rtlCol="0"/>
          <a:lstStyle/>
          <a:p>
            <a:pPr rtl="0"/>
            <a:fld id="{19B51A1E-902D-48AF-9020-955120F399B6}" type="slidenum">
              <a:rPr lang="el-GR" smtClean="0"/>
              <a:pPr rtl="0"/>
              <a:t>79</a:t>
            </a:fld>
            <a:endParaRPr lang="el-GR" dirty="0"/>
          </a:p>
        </p:txBody>
      </p:sp>
      <p:sp>
        <p:nvSpPr>
          <p:cNvPr id="25" name="Text Placeholder 24"/>
          <p:cNvSpPr>
            <a:spLocks noGrp="1"/>
          </p:cNvSpPr>
          <p:nvPr>
            <p:ph type="body" sz="quarter" idx="32"/>
          </p:nvPr>
        </p:nvSpPr>
        <p:spPr>
          <a:xfrm>
            <a:off x="5971345" y="5185774"/>
            <a:ext cx="2817189" cy="771525"/>
          </a:xfrm>
        </p:spPr>
        <p:txBody>
          <a:bodyPr vert="horz" lIns="0" tIns="0" rIns="0" bIns="0" rtlCol="0">
            <a:noAutofit/>
          </a:bodyPr>
          <a:lstStyle/>
          <a:p>
            <a:pPr algn="ctr"/>
            <a:r>
              <a:rPr lang="el-GR" sz="1600" dirty="0"/>
              <a:t>Ο περιορισμός της επαγγελματικής αυτονομίας</a:t>
            </a:r>
          </a:p>
        </p:txBody>
      </p:sp>
      <p:sp>
        <p:nvSpPr>
          <p:cNvPr id="38" name="TextBox 37"/>
          <p:cNvSpPr txBox="1"/>
          <p:nvPr/>
        </p:nvSpPr>
        <p:spPr>
          <a:xfrm>
            <a:off x="9792000"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28" name="Text Placeholder 24"/>
          <p:cNvSpPr txBox="1"/>
          <p:nvPr/>
        </p:nvSpPr>
        <p:spPr>
          <a:xfrm>
            <a:off x="5854364" y="3551780"/>
            <a:ext cx="3051152" cy="771525"/>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sz="1600" dirty="0"/>
              <a:t>Η εφαρμογή των διοικητικών πρακτικών και μεθόδων που έχουν αναπτυχθεί στον ιδιωτικό τομέα</a:t>
            </a:r>
          </a:p>
        </p:txBody>
      </p:sp>
      <p:sp>
        <p:nvSpPr>
          <p:cNvPr id="22" name="Text Placeholder 24"/>
          <p:cNvSpPr txBox="1"/>
          <p:nvPr/>
        </p:nvSpPr>
        <p:spPr>
          <a:xfrm>
            <a:off x="9731503" y="3514029"/>
            <a:ext cx="2215190" cy="771525"/>
          </a:xfrm>
          <a:prstGeom prst="rect">
            <a:avLst/>
          </a:prstGeom>
        </p:spPr>
        <p:txBody>
          <a:bodyPr vert="horz" lIns="0" tIns="0" rIns="0" bIns="0" rtlCol="0">
            <a:noAutofit/>
          </a:bodyPr>
          <a:lstStyle>
            <a:defPPr rtl="0">
              <a:defRPr lang="en-US"/>
            </a:defPPr>
            <a:lvl1pPr indent="0" algn="ctr">
              <a:lnSpc>
                <a:spcPct val="90000"/>
              </a:lnSpc>
              <a:spcBef>
                <a:spcPts val="1000"/>
              </a:spcBef>
              <a:buClr>
                <a:schemeClr val="accent1"/>
              </a:buClr>
              <a:buFont typeface="Calibri" panose="020F0502020204030204" pitchFamily="34" charset="0"/>
              <a:buNone/>
              <a:defRPr sz="1600">
                <a:solidFill>
                  <a:schemeClr val="tx1">
                    <a:lumMod val="75000"/>
                    <a:lumOff val="25000"/>
                  </a:schemeClr>
                </a:solidFill>
              </a:defRPr>
            </a:lvl1pPr>
            <a:lvl2pPr marL="542925" indent="-276225">
              <a:lnSpc>
                <a:spcPct val="90000"/>
              </a:lnSpc>
              <a:spcBef>
                <a:spcPts val="500"/>
              </a:spcBef>
              <a:buClr>
                <a:schemeClr val="accent1"/>
              </a:buClr>
              <a:buFont typeface="Arial" panose="020B0604020202020204" pitchFamily="34" charset="0"/>
              <a:buChar char="•"/>
              <a:defRPr sz="1600">
                <a:solidFill>
                  <a:schemeClr val="tx1">
                    <a:lumMod val="75000"/>
                    <a:lumOff val="25000"/>
                  </a:schemeClr>
                </a:solidFill>
              </a:defRPr>
            </a:lvl2pPr>
            <a:lvl3pPr marL="809625" indent="-266700">
              <a:lnSpc>
                <a:spcPct val="90000"/>
              </a:lnSpc>
              <a:spcBef>
                <a:spcPts val="500"/>
              </a:spcBef>
              <a:buClr>
                <a:schemeClr val="accent1"/>
              </a:buClr>
              <a:buFont typeface="Wingdings" panose="05000000000000000000" pitchFamily="2" charset="2"/>
              <a:buChar char="§"/>
              <a:defRPr sz="1400">
                <a:solidFill>
                  <a:schemeClr val="tx1">
                    <a:lumMod val="75000"/>
                    <a:lumOff val="25000"/>
                  </a:schemeClr>
                </a:solidFill>
              </a:defRPr>
            </a:lvl3pPr>
            <a:lvl4pPr marL="1076325" indent="-266700">
              <a:lnSpc>
                <a:spcPct val="90000"/>
              </a:lnSpc>
              <a:spcBef>
                <a:spcPts val="500"/>
              </a:spcBef>
              <a:buClr>
                <a:schemeClr val="accent1"/>
              </a:buClr>
              <a:buFont typeface="Wingdings" panose="05000000000000000000" pitchFamily="2" charset="2"/>
              <a:buChar char="§"/>
              <a:defRPr sz="1400">
                <a:solidFill>
                  <a:schemeClr val="tx1">
                    <a:lumMod val="75000"/>
                    <a:lumOff val="25000"/>
                  </a:schemeClr>
                </a:solidFill>
              </a:defRPr>
            </a:lvl4pPr>
            <a:lvl5pPr marL="1343025" indent="-266700">
              <a:lnSpc>
                <a:spcPct val="90000"/>
              </a:lnSpc>
              <a:spcBef>
                <a:spcPts val="500"/>
              </a:spcBef>
              <a:buClr>
                <a:schemeClr val="accent1"/>
              </a:buClr>
              <a:buFont typeface="Wingdings" panose="05000000000000000000" pitchFamily="2" charset="2"/>
              <a:buChar char="§"/>
              <a:defRPr sz="1400">
                <a:solidFill>
                  <a:schemeClr val="tx1">
                    <a:lumMod val="75000"/>
                    <a:lumOff val="25000"/>
                  </a:schemeClr>
                </a:solidFill>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l-GR" dirty="0"/>
              <a:t>Η ενίσχυση της εξουσίας των μεσαίων διοικητικών στελεχών</a:t>
            </a:r>
          </a:p>
        </p:txBody>
      </p:sp>
      <p:sp>
        <p:nvSpPr>
          <p:cNvPr id="35" name="Ορθογώνιο 34"/>
          <p:cNvSpPr/>
          <p:nvPr/>
        </p:nvSpPr>
        <p:spPr>
          <a:xfrm>
            <a:off x="9512195" y="5185774"/>
            <a:ext cx="2653804" cy="757130"/>
          </a:xfrm>
          <a:prstGeom prst="rect">
            <a:avLst/>
          </a:prstGeom>
        </p:spPr>
        <p:txBody>
          <a:bodyPr vert="horz" lIns="0" tIns="0" rIns="0" bIns="0" rtlCol="0">
            <a:noAutofit/>
          </a:bodyPr>
          <a:lstStyle/>
          <a:p>
            <a:pPr algn="ctr">
              <a:lnSpc>
                <a:spcPct val="90000"/>
              </a:lnSpc>
              <a:spcBef>
                <a:spcPts val="1000"/>
              </a:spcBef>
              <a:buClr>
                <a:schemeClr val="accent1"/>
              </a:buClr>
            </a:pPr>
            <a:r>
              <a:rPr lang="el-GR" sz="1600" dirty="0">
                <a:solidFill>
                  <a:schemeClr val="tx1">
                    <a:lumMod val="75000"/>
                    <a:lumOff val="25000"/>
                  </a:schemeClr>
                </a:solidFill>
              </a:rPr>
              <a:t>Η διαστρωμάτωση του ακαδημαϊκού προσωπικού τους</a:t>
            </a:r>
          </a:p>
        </p:txBody>
      </p:sp>
      <p:sp>
        <p:nvSpPr>
          <p:cNvPr id="31" name="Τίτλος 2">
            <a:extLst>
              <a:ext uri="{FF2B5EF4-FFF2-40B4-BE49-F238E27FC236}">
                <a16:creationId xmlns:a16="http://schemas.microsoft.com/office/drawing/2014/main" xmlns="" id="{18E7ACE0-77BE-4C59-A529-742F8E3DB749}"/>
              </a:ext>
            </a:extLst>
          </p:cNvPr>
          <p:cNvSpPr txBox="1">
            <a:spLocks/>
          </p:cNvSpPr>
          <p:nvPr/>
        </p:nvSpPr>
        <p:spPr>
          <a:xfrm>
            <a:off x="5764495" y="1223744"/>
            <a:ext cx="6189837" cy="432000"/>
          </a:xfrm>
          <a:prstGeom prst="rect">
            <a:avLst/>
          </a:prstGeom>
        </p:spPr>
        <p:txBody>
          <a:bodyPr vert="horz" lIns="0" tIns="0" rIns="0" bIns="0" rtlCol="0" anchor="ctr">
            <a:noAutofit/>
          </a:bodyPr>
          <a:lstStyle>
            <a:lvl1pPr algn="l" defTabSz="914400" rtl="0" eaLnBrk="1" latinLnBrk="0" hangingPunct="1">
              <a:lnSpc>
                <a:spcPct val="90000"/>
              </a:lnSpc>
              <a:spcBef>
                <a:spcPct val="0"/>
              </a:spcBef>
              <a:buNone/>
              <a:defRPr sz="2300" kern="1200" spc="-100" baseline="0">
                <a:solidFill>
                  <a:schemeClr val="tx1">
                    <a:lumMod val="75000"/>
                    <a:lumOff val="25000"/>
                  </a:schemeClr>
                </a:solidFill>
                <a:latin typeface="+mj-lt"/>
                <a:ea typeface="+mj-ea"/>
                <a:cs typeface="+mj-cs"/>
              </a:defRPr>
            </a:lvl1pPr>
          </a:lstStyle>
          <a:p>
            <a:pPr algn="ctr"/>
            <a:r>
              <a:rPr lang="el-GR" sz="1800" dirty="0">
                <a:latin typeface="+mn-lt"/>
              </a:rPr>
              <a:t>Μέρος 2ο</a:t>
            </a:r>
          </a:p>
        </p:txBody>
      </p:sp>
      <p:sp>
        <p:nvSpPr>
          <p:cNvPr id="2" name="Ορθογώνιο 1">
            <a:extLst>
              <a:ext uri="{FF2B5EF4-FFF2-40B4-BE49-F238E27FC236}">
                <a16:creationId xmlns:a16="http://schemas.microsoft.com/office/drawing/2014/main" xmlns="" id="{D76AFC4F-01DE-497F-843B-66CF4AC4AA30}"/>
              </a:ext>
            </a:extLst>
          </p:cNvPr>
          <p:cNvSpPr/>
          <p:nvPr/>
        </p:nvSpPr>
        <p:spPr>
          <a:xfrm>
            <a:off x="6164260" y="6035733"/>
            <a:ext cx="5364547" cy="757130"/>
          </a:xfrm>
          <a:prstGeom prst="rect">
            <a:avLst/>
          </a:prstGeom>
        </p:spPr>
        <p:txBody>
          <a:bodyPr vert="horz" lIns="0" tIns="0" rIns="0" bIns="0" rtlCol="0">
            <a:noAutofit/>
          </a:bodyPr>
          <a:lstStyle/>
          <a:p>
            <a:pPr algn="ctr">
              <a:lnSpc>
                <a:spcPct val="90000"/>
              </a:lnSpc>
              <a:spcBef>
                <a:spcPts val="1000"/>
              </a:spcBef>
              <a:buClr>
                <a:schemeClr val="accent1"/>
              </a:buClr>
            </a:pPr>
            <a:r>
              <a:rPr lang="el-GR" sz="1600" dirty="0">
                <a:solidFill>
                  <a:schemeClr val="tx1">
                    <a:lumMod val="75000"/>
                    <a:lumOff val="25000"/>
                  </a:schemeClr>
                </a:solidFill>
              </a:rPr>
              <a:t>Συνέβαλαν στο σταδιακό </a:t>
            </a:r>
            <a:r>
              <a:rPr lang="el-GR" sz="1600" b="1" dirty="0">
                <a:solidFill>
                  <a:schemeClr val="tx1">
                    <a:lumMod val="75000"/>
                    <a:lumOff val="25000"/>
                  </a:schemeClr>
                </a:solidFill>
              </a:rPr>
              <a:t>μετασχηματισμό</a:t>
            </a:r>
            <a:r>
              <a:rPr lang="el-GR" sz="1600" dirty="0">
                <a:solidFill>
                  <a:schemeClr val="tx1">
                    <a:lumMod val="75000"/>
                    <a:lumOff val="25000"/>
                  </a:schemeClr>
                </a:solidFill>
              </a:rPr>
              <a:t> της </a:t>
            </a:r>
            <a:r>
              <a:rPr lang="el-GR" sz="1600" dirty="0" err="1">
                <a:solidFill>
                  <a:schemeClr val="tx1">
                    <a:lumMod val="75000"/>
                    <a:lumOff val="25000"/>
                  </a:schemeClr>
                </a:solidFill>
              </a:rPr>
              <a:t>οργανωσιακής</a:t>
            </a:r>
            <a:r>
              <a:rPr lang="el-GR" sz="1600" dirty="0">
                <a:solidFill>
                  <a:schemeClr val="tx1">
                    <a:lumMod val="75000"/>
                    <a:lumOff val="25000"/>
                  </a:schemeClr>
                </a:solidFill>
              </a:rPr>
              <a:t> τους μορφής, </a:t>
            </a:r>
            <a:r>
              <a:rPr lang="el-GR" sz="1600" b="1" dirty="0">
                <a:solidFill>
                  <a:schemeClr val="tx1">
                    <a:lumMod val="75000"/>
                    <a:lumOff val="25000"/>
                  </a:schemeClr>
                </a:solidFill>
              </a:rPr>
              <a:t>από επαγγελματική γραφειοκρατία σε </a:t>
            </a:r>
            <a:r>
              <a:rPr lang="el-GR" sz="1600" b="1" dirty="0" err="1">
                <a:solidFill>
                  <a:schemeClr val="tx1">
                    <a:lumMod val="75000"/>
                    <a:lumOff val="25000"/>
                  </a:schemeClr>
                </a:solidFill>
              </a:rPr>
              <a:t>τμηματοποιημένη</a:t>
            </a:r>
            <a:r>
              <a:rPr lang="el-GR" sz="1600" b="1" dirty="0">
                <a:solidFill>
                  <a:schemeClr val="tx1">
                    <a:lumMod val="75000"/>
                    <a:lumOff val="25000"/>
                  </a:schemeClr>
                </a:solidFill>
              </a:rPr>
              <a:t> δομή</a:t>
            </a:r>
          </a:p>
        </p:txBody>
      </p:sp>
      <p:grpSp>
        <p:nvGrpSpPr>
          <p:cNvPr id="44" name="Ομάδα 43" descr="Θέση εικόνας">
            <a:extLst>
              <a:ext uri="{FF2B5EF4-FFF2-40B4-BE49-F238E27FC236}">
                <a16:creationId xmlns:a16="http://schemas.microsoft.com/office/drawing/2014/main" xmlns="" id="{618B2A77-3E4C-4862-88EC-C3CAB948D1BB}"/>
              </a:ext>
            </a:extLst>
          </p:cNvPr>
          <p:cNvGrpSpPr/>
          <p:nvPr/>
        </p:nvGrpSpPr>
        <p:grpSpPr>
          <a:xfrm>
            <a:off x="282434" y="163898"/>
            <a:ext cx="5190110" cy="6414847"/>
            <a:chOff x="180000" y="136914"/>
            <a:chExt cx="4330700" cy="6335769"/>
          </a:xfrm>
        </p:grpSpPr>
        <p:sp>
          <p:nvSpPr>
            <p:cNvPr id="61" name="Ορθογώνιο 6">
              <a:extLst>
                <a:ext uri="{FF2B5EF4-FFF2-40B4-BE49-F238E27FC236}">
                  <a16:creationId xmlns:a16="http://schemas.microsoft.com/office/drawing/2014/main" xmlns="" id="{1CBD6BB5-DFB9-4E0E-B000-1BA5A461565D}"/>
                </a:ext>
              </a:extLst>
            </p:cNvPr>
            <p:cNvSpPr/>
            <p:nvPr/>
          </p:nvSpPr>
          <p:spPr>
            <a:xfrm>
              <a:off x="180000" y="6290249"/>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 fmla="*/ 4330700 w 4422140"/>
                <a:gd name="connsiteY0" fmla="*/ 0 h 588834"/>
                <a:gd name="connsiteX1" fmla="*/ 4330700 w 4422140"/>
                <a:gd name="connsiteY1" fmla="*/ 588834 h 588834"/>
                <a:gd name="connsiteX2" fmla="*/ 0 w 4422140"/>
                <a:gd name="connsiteY2" fmla="*/ 588834 h 588834"/>
                <a:gd name="connsiteX3" fmla="*/ 0 w 4422140"/>
                <a:gd name="connsiteY3" fmla="*/ 0 h 588834"/>
                <a:gd name="connsiteX4" fmla="*/ 4422140 w 4422140"/>
                <a:gd name="connsiteY4" fmla="*/ 91440 h 588834"/>
                <a:gd name="connsiteX0" fmla="*/ 4330700 w 4330700"/>
                <a:gd name="connsiteY0" fmla="*/ 0 h 588834"/>
                <a:gd name="connsiteX1" fmla="*/ 4330700 w 4330700"/>
                <a:gd name="connsiteY1" fmla="*/ 588834 h 588834"/>
                <a:gd name="connsiteX2" fmla="*/ 0 w 4330700"/>
                <a:gd name="connsiteY2" fmla="*/ 588834 h 588834"/>
                <a:gd name="connsiteX3" fmla="*/ 0 w 4330700"/>
                <a:gd name="connsiteY3" fmla="*/ 0 h 588834"/>
              </a:gdLst>
              <a:ahLst/>
              <a:cxnLst>
                <a:cxn ang="0">
                  <a:pos x="connsiteX0" y="connsiteY0"/>
                </a:cxn>
                <a:cxn ang="0">
                  <a:pos x="connsiteX1" y="connsiteY1"/>
                </a:cxn>
                <a:cxn ang="0">
                  <a:pos x="connsiteX2" y="connsiteY2"/>
                </a:cxn>
                <a:cxn ang="0">
                  <a:pos x="connsiteX3" y="connsiteY3"/>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62" name="Ορθογώνιο 6">
              <a:extLst>
                <a:ext uri="{FF2B5EF4-FFF2-40B4-BE49-F238E27FC236}">
                  <a16:creationId xmlns:a16="http://schemas.microsoft.com/office/drawing/2014/main" xmlns="" id="{D67E7443-111C-407B-A8CC-72A67524DC28}"/>
                </a:ext>
              </a:extLst>
            </p:cNvPr>
            <p:cNvSpPr/>
            <p:nvPr/>
          </p:nvSpPr>
          <p:spPr>
            <a:xfrm flipV="1">
              <a:off x="180000" y="136914"/>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 fmla="*/ 4330700 w 4422140"/>
                <a:gd name="connsiteY0" fmla="*/ 0 h 588834"/>
                <a:gd name="connsiteX1" fmla="*/ 4330700 w 4422140"/>
                <a:gd name="connsiteY1" fmla="*/ 588834 h 588834"/>
                <a:gd name="connsiteX2" fmla="*/ 0 w 4422140"/>
                <a:gd name="connsiteY2" fmla="*/ 588834 h 588834"/>
                <a:gd name="connsiteX3" fmla="*/ 0 w 4422140"/>
                <a:gd name="connsiteY3" fmla="*/ 0 h 588834"/>
                <a:gd name="connsiteX4" fmla="*/ 4422140 w 4422140"/>
                <a:gd name="connsiteY4" fmla="*/ 91440 h 588834"/>
                <a:gd name="connsiteX0" fmla="*/ 4330700 w 4330700"/>
                <a:gd name="connsiteY0" fmla="*/ 0 h 588834"/>
                <a:gd name="connsiteX1" fmla="*/ 4330700 w 4330700"/>
                <a:gd name="connsiteY1" fmla="*/ 588834 h 588834"/>
                <a:gd name="connsiteX2" fmla="*/ 0 w 4330700"/>
                <a:gd name="connsiteY2" fmla="*/ 588834 h 588834"/>
                <a:gd name="connsiteX3" fmla="*/ 0 w 4330700"/>
                <a:gd name="connsiteY3" fmla="*/ 0 h 588834"/>
              </a:gdLst>
              <a:ahLst/>
              <a:cxnLst>
                <a:cxn ang="0">
                  <a:pos x="connsiteX0" y="connsiteY0"/>
                </a:cxn>
                <a:cxn ang="0">
                  <a:pos x="connsiteX1" y="connsiteY1"/>
                </a:cxn>
                <a:cxn ang="0">
                  <a:pos x="connsiteX2" y="connsiteY2"/>
                </a:cxn>
                <a:cxn ang="0">
                  <a:pos x="connsiteX3" y="connsiteY3"/>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grpSp>
      <p:pic>
        <p:nvPicPr>
          <p:cNvPr id="15" name="Γραφικό 14" descr="Χρήστες">
            <a:extLst>
              <a:ext uri="{FF2B5EF4-FFF2-40B4-BE49-F238E27FC236}">
                <a16:creationId xmlns:a16="http://schemas.microsoft.com/office/drawing/2014/main" xmlns="" id="{98E90705-4DEE-4A15-A8AA-920D844960F9}"/>
              </a:ext>
            </a:extLst>
          </p:cNvPr>
          <p:cNvPicPr>
            <a:picLocks noChangeAspect="1"/>
          </p:cNvPicPr>
          <p:nvPr/>
        </p:nvPicPr>
        <p:blipFill>
          <a:blip r:embed="rId4">
            <a:extLst>
              <a:ext uri="{96DAC541-7B7A-43D3-8B79-37D633B846F1}">
                <asvg:svgBlip xmlns:asvg="http://schemas.microsoft.com/office/drawing/2016/SVG/main" xmlns="" r:embed="rId5"/>
              </a:ext>
            </a:extLst>
          </a:blip>
          <a:stretch>
            <a:fillRect/>
          </a:stretch>
        </p:blipFill>
        <p:spPr>
          <a:xfrm>
            <a:off x="10569621" y="2853628"/>
            <a:ext cx="635154" cy="635154"/>
          </a:xfrm>
          <a:prstGeom prst="rect">
            <a:avLst/>
          </a:prstGeom>
        </p:spPr>
      </p:pic>
      <p:pic>
        <p:nvPicPr>
          <p:cNvPr id="19" name="Γραφικό 18" descr="Παζλ">
            <a:extLst>
              <a:ext uri="{FF2B5EF4-FFF2-40B4-BE49-F238E27FC236}">
                <a16:creationId xmlns:a16="http://schemas.microsoft.com/office/drawing/2014/main" xmlns="" id="{2B497599-E3D2-44F4-AAD6-86189570F221}"/>
              </a:ext>
            </a:extLst>
          </p:cNvPr>
          <p:cNvPicPr>
            <a:picLocks noChangeAspect="1"/>
          </p:cNvPicPr>
          <p:nvPr/>
        </p:nvPicPr>
        <p:blipFill>
          <a:blip r:embed="rId6">
            <a:extLst>
              <a:ext uri="{96DAC541-7B7A-43D3-8B79-37D633B846F1}">
                <asvg:svgBlip xmlns:asvg="http://schemas.microsoft.com/office/drawing/2016/SVG/main" xmlns="" r:embed="rId7"/>
              </a:ext>
            </a:extLst>
          </a:blip>
          <a:stretch>
            <a:fillRect/>
          </a:stretch>
        </p:blipFill>
        <p:spPr>
          <a:xfrm>
            <a:off x="7062361" y="4472184"/>
            <a:ext cx="635156" cy="635156"/>
          </a:xfrm>
          <a:prstGeom prst="rect">
            <a:avLst/>
          </a:prstGeom>
        </p:spPr>
      </p:pic>
      <p:pic>
        <p:nvPicPr>
          <p:cNvPr id="7" name="Γραφικό 6" descr="Λίστα">
            <a:extLst>
              <a:ext uri="{FF2B5EF4-FFF2-40B4-BE49-F238E27FC236}">
                <a16:creationId xmlns:a16="http://schemas.microsoft.com/office/drawing/2014/main" xmlns="" id="{7B96A35B-9584-4E6B-B7EF-C9377409AE74}"/>
              </a:ext>
            </a:extLst>
          </p:cNvPr>
          <p:cNvPicPr>
            <a:picLocks noChangeAspect="1"/>
          </p:cNvPicPr>
          <p:nvPr/>
        </p:nvPicPr>
        <p:blipFill>
          <a:blip r:embed="rId8">
            <a:extLst>
              <a:ext uri="{96DAC541-7B7A-43D3-8B79-37D633B846F1}">
                <asvg:svgBlip xmlns:asvg="http://schemas.microsoft.com/office/drawing/2016/SVG/main" xmlns="" r:embed="rId9"/>
              </a:ext>
            </a:extLst>
          </a:blip>
          <a:stretch>
            <a:fillRect/>
          </a:stretch>
        </p:blipFill>
        <p:spPr>
          <a:xfrm>
            <a:off x="7089975" y="2789227"/>
            <a:ext cx="663791" cy="663791"/>
          </a:xfrm>
          <a:prstGeom prst="rect">
            <a:avLst/>
          </a:prstGeom>
        </p:spPr>
      </p:pic>
      <p:pic>
        <p:nvPicPr>
          <p:cNvPr id="9" name="Γραφικό 8" descr="Ιεραρχία">
            <a:extLst>
              <a:ext uri="{FF2B5EF4-FFF2-40B4-BE49-F238E27FC236}">
                <a16:creationId xmlns:a16="http://schemas.microsoft.com/office/drawing/2014/main" xmlns="" id="{38ABE2DB-6DD4-4174-A44A-25A08679EC20}"/>
              </a:ext>
            </a:extLst>
          </p:cNvPr>
          <p:cNvPicPr>
            <a:picLocks noChangeAspect="1"/>
          </p:cNvPicPr>
          <p:nvPr/>
        </p:nvPicPr>
        <p:blipFill>
          <a:blip r:embed="rId10">
            <a:extLst>
              <a:ext uri="{96DAC541-7B7A-43D3-8B79-37D633B846F1}">
                <asvg:svgBlip xmlns:asvg="http://schemas.microsoft.com/office/drawing/2016/SVG/main" xmlns="" r:embed="rId11"/>
              </a:ext>
            </a:extLst>
          </a:blip>
          <a:stretch>
            <a:fillRect/>
          </a:stretch>
        </p:blipFill>
        <p:spPr>
          <a:xfrm>
            <a:off x="10569621" y="4451858"/>
            <a:ext cx="635154" cy="635154"/>
          </a:xfrm>
          <a:prstGeom prst="rect">
            <a:avLst/>
          </a:prstGeom>
        </p:spPr>
      </p:pic>
    </p:spTree>
    <p:extLst>
      <p:ext uri="{BB962C8B-B14F-4D97-AF65-F5344CB8AC3E}">
        <p14:creationId xmlns:p14="http://schemas.microsoft.com/office/powerpoint/2010/main" xmlns="" val="34303572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Θέση περιεχομένου 2"/>
          <p:cNvSpPr>
            <a:spLocks noGrp="1"/>
          </p:cNvSpPr>
          <p:nvPr>
            <p:ph idx="1"/>
          </p:nvPr>
        </p:nvSpPr>
        <p:spPr>
          <a:xfrm>
            <a:off x="350106" y="1971365"/>
            <a:ext cx="4006711" cy="4217563"/>
          </a:xfrm>
        </p:spPr>
        <p:txBody>
          <a:bodyPr rtlCol="0"/>
          <a:lstStyle/>
          <a:p>
            <a:pPr marL="0" indent="0" algn="ctr">
              <a:buNone/>
            </a:pPr>
            <a:r>
              <a:rPr lang="el-GR" dirty="0"/>
              <a:t>Η βασική θεωρητική υπόθεση του </a:t>
            </a:r>
            <a:r>
              <a:rPr lang="el-GR" dirty="0" err="1"/>
              <a:t>Henry</a:t>
            </a:r>
            <a:r>
              <a:rPr lang="el-GR" dirty="0"/>
              <a:t> </a:t>
            </a:r>
            <a:r>
              <a:rPr lang="el-GR" dirty="0" err="1"/>
              <a:t>Mintzberg</a:t>
            </a:r>
            <a:r>
              <a:rPr lang="el-GR" dirty="0"/>
              <a:t> είναι ότι</a:t>
            </a:r>
          </a:p>
          <a:p>
            <a:pPr marL="0" indent="0" algn="ctr">
              <a:buNone/>
            </a:pPr>
            <a:endParaRPr lang="el-GR" sz="1600" dirty="0"/>
          </a:p>
          <a:p>
            <a:pPr marL="0" indent="0" algn="ctr">
              <a:buNone/>
            </a:pPr>
            <a:endParaRPr lang="el-GR" sz="1600" dirty="0"/>
          </a:p>
          <a:p>
            <a:pPr marL="0" indent="0" algn="ctr">
              <a:buNone/>
            </a:pPr>
            <a:r>
              <a:rPr lang="el-GR" dirty="0"/>
              <a:t>κάθε οικονομική οργάνωση χαρακτηρίζεται από την μονιμότητα των συστατικών μερών της</a:t>
            </a:r>
          </a:p>
          <a:p>
            <a:pPr algn="ctr"/>
            <a:endParaRPr lang="el-GR" sz="1600" dirty="0"/>
          </a:p>
          <a:p>
            <a:pPr marL="0" indent="0" algn="ctr">
              <a:buNone/>
            </a:pPr>
            <a:endParaRPr lang="el-GR" sz="1600" dirty="0"/>
          </a:p>
          <a:p>
            <a:pPr marL="0" indent="0" algn="ctr">
              <a:buNone/>
            </a:pPr>
            <a:r>
              <a:rPr lang="el-GR" dirty="0"/>
              <a:t>όμως ο συνδυασμός τους και κυρίως η ιεράρχησή τους τείνουν στη διαμόρφωση μιας έντονης διαφοροποίησης των οργανωτικών μορφών.</a:t>
            </a:r>
          </a:p>
          <a:p>
            <a:pPr marL="0" indent="0" algn="ctr">
              <a:buNone/>
            </a:pPr>
            <a:endParaRPr lang="el-GR" sz="1600" dirty="0"/>
          </a:p>
        </p:txBody>
      </p:sp>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8</a:t>
            </a:fld>
            <a:endParaRPr lang="el-GR" dirty="0"/>
          </a:p>
        </p:txBody>
      </p:sp>
      <p:sp>
        <p:nvSpPr>
          <p:cNvPr id="38" name="TextBox 37"/>
          <p:cNvSpPr txBox="1"/>
          <p:nvPr/>
        </p:nvSpPr>
        <p:spPr>
          <a:xfrm>
            <a:off x="9792000"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6" name="Γραφικό 4" descr="Βέλος: Περιστροφή δεξιά"/>
          <p:cNvSpPr/>
          <p:nvPr/>
        </p:nvSpPr>
        <p:spPr>
          <a:xfrm>
            <a:off x="2062080" y="2748609"/>
            <a:ext cx="582764" cy="441825"/>
          </a:xfrm>
          <a:custGeom>
            <a:avLst/>
            <a:gdLst>
              <a:gd name="connsiteX0" fmla="*/ 721519 w 847725"/>
              <a:gd name="connsiteY0" fmla="*/ 422548 h 657225"/>
              <a:gd name="connsiteX1" fmla="*/ 673894 w 847725"/>
              <a:gd name="connsiteY1" fmla="*/ 174898 h 657225"/>
              <a:gd name="connsiteX2" fmla="*/ 432911 w 847725"/>
              <a:gd name="connsiteY2" fmla="*/ 10115 h 657225"/>
              <a:gd name="connsiteX3" fmla="*/ 141446 w 847725"/>
              <a:gd name="connsiteY3" fmla="*/ 83458 h 657225"/>
              <a:gd name="connsiteX4" fmla="*/ 7144 w 847725"/>
              <a:gd name="connsiteY4" fmla="*/ 325393 h 657225"/>
              <a:gd name="connsiteX5" fmla="*/ 118586 w 847725"/>
              <a:gd name="connsiteY5" fmla="*/ 152038 h 657225"/>
              <a:gd name="connsiteX6" fmla="*/ 321469 w 847725"/>
              <a:gd name="connsiteY6" fmla="*/ 116796 h 657225"/>
              <a:gd name="connsiteX7" fmla="*/ 477679 w 847725"/>
              <a:gd name="connsiteY7" fmla="*/ 238715 h 657225"/>
              <a:gd name="connsiteX8" fmla="*/ 511969 w 847725"/>
              <a:gd name="connsiteY8" fmla="*/ 422548 h 657225"/>
              <a:gd name="connsiteX9" fmla="*/ 388144 w 847725"/>
              <a:gd name="connsiteY9" fmla="*/ 422548 h 657225"/>
              <a:gd name="connsiteX10" fmla="*/ 616744 w 847725"/>
              <a:gd name="connsiteY10" fmla="*/ 651148 h 657225"/>
              <a:gd name="connsiteX11" fmla="*/ 845344 w 847725"/>
              <a:gd name="connsiteY11" fmla="*/ 422548 h 657225"/>
              <a:gd name="connsiteX12" fmla="*/ 721519 w 847725"/>
              <a:gd name="connsiteY12" fmla="*/ 422548 h 657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47725" h="657225">
                <a:moveTo>
                  <a:pt x="721519" y="422548"/>
                </a:moveTo>
                <a:cubicBezTo>
                  <a:pt x="724376" y="333966"/>
                  <a:pt x="721519" y="253003"/>
                  <a:pt x="673894" y="174898"/>
                </a:cubicBezTo>
                <a:cubicBezTo>
                  <a:pt x="620554" y="87268"/>
                  <a:pt x="535781" y="22498"/>
                  <a:pt x="432911" y="10115"/>
                </a:cubicBezTo>
                <a:cubicBezTo>
                  <a:pt x="330041" y="-2267"/>
                  <a:pt x="226219" y="24403"/>
                  <a:pt x="141446" y="83458"/>
                </a:cubicBezTo>
                <a:cubicBezTo>
                  <a:pt x="69056" y="136798"/>
                  <a:pt x="7144" y="233001"/>
                  <a:pt x="7144" y="325393"/>
                </a:cubicBezTo>
                <a:cubicBezTo>
                  <a:pt x="18574" y="254908"/>
                  <a:pt x="58579" y="192043"/>
                  <a:pt x="118586" y="152038"/>
                </a:cubicBezTo>
                <a:cubicBezTo>
                  <a:pt x="178594" y="112033"/>
                  <a:pt x="251936" y="99650"/>
                  <a:pt x="321469" y="116796"/>
                </a:cubicBezTo>
                <a:cubicBezTo>
                  <a:pt x="387191" y="132035"/>
                  <a:pt x="441484" y="182518"/>
                  <a:pt x="477679" y="238715"/>
                </a:cubicBezTo>
                <a:cubicBezTo>
                  <a:pt x="513874" y="294913"/>
                  <a:pt x="511969" y="357778"/>
                  <a:pt x="511969" y="422548"/>
                </a:cubicBezTo>
                <a:lnTo>
                  <a:pt x="388144" y="422548"/>
                </a:lnTo>
                <a:lnTo>
                  <a:pt x="616744" y="651148"/>
                </a:lnTo>
                <a:cubicBezTo>
                  <a:pt x="616744" y="651148"/>
                  <a:pt x="806291" y="461601"/>
                  <a:pt x="845344" y="422548"/>
                </a:cubicBezTo>
                <a:lnTo>
                  <a:pt x="721519" y="422548"/>
                </a:lnTo>
                <a:close/>
              </a:path>
            </a:pathLst>
          </a:custGeom>
          <a:solidFill>
            <a:schemeClr val="tx1">
              <a:lumMod val="85000"/>
              <a:lumOff val="15000"/>
            </a:schemeClr>
          </a:solidFill>
          <a:ln w="9525" cap="flat">
            <a:noFill/>
            <a:prstDash val="solid"/>
            <a:miter/>
          </a:ln>
        </p:spPr>
        <p:txBody>
          <a:bodyPr rtlCol="0" anchor="ctr"/>
          <a:lstStyle/>
          <a:p>
            <a:endParaRPr lang="el-GR" dirty="0"/>
          </a:p>
        </p:txBody>
      </p:sp>
      <p:sp>
        <p:nvSpPr>
          <p:cNvPr id="9" name="Θέση εικόνας 8">
            <a:extLst>
              <a:ext uri="{FF2B5EF4-FFF2-40B4-BE49-F238E27FC236}">
                <a16:creationId xmlns:a16="http://schemas.microsoft.com/office/drawing/2014/main" xmlns="" id="{9E35C583-234D-4273-8AEC-C3428310AA03}"/>
              </a:ext>
            </a:extLst>
          </p:cNvPr>
          <p:cNvSpPr>
            <a:spLocks noGrp="1"/>
          </p:cNvSpPr>
          <p:nvPr>
            <p:ph type="pic" sz="quarter" idx="13"/>
          </p:nvPr>
        </p:nvSpPr>
        <p:spPr/>
      </p:sp>
      <p:pic>
        <p:nvPicPr>
          <p:cNvPr id="22" name="Picture 4" descr="ÎÏÎ¿ÏÎ­Î»ÎµÏÎ¼Î± ÎµÎ¹ÎºÏÎ½Î±Ï Î³Î¹Î± TECHNOLOGY IMAGES">
            <a:extLst>
              <a:ext uri="{FF2B5EF4-FFF2-40B4-BE49-F238E27FC236}">
                <a16:creationId xmlns:a16="http://schemas.microsoft.com/office/drawing/2014/main" xmlns="" id="{BD2725E7-2A11-45C0-9114-D0149F911D25}"/>
              </a:ext>
            </a:extLst>
          </p:cNvPr>
          <p:cNvPicPr>
            <a:picLocks noChangeAspect="1" noChangeArrowheads="1"/>
          </p:cNvPicPr>
          <p:nvPr/>
        </p:nvPicPr>
        <p:blipFill>
          <a:blip r:embed="rId3">
            <a:grayscl/>
            <a:extLst>
              <a:ext uri="{28A0092B-C50C-407E-A947-70E740481C1C}">
                <a14:useLocalDpi xmlns:a14="http://schemas.microsoft.com/office/drawing/2010/main" xmlns="" val="0"/>
              </a:ext>
            </a:extLst>
          </a:blip>
          <a:srcRect/>
          <a:stretch>
            <a:fillRect/>
          </a:stretch>
        </p:blipFill>
        <p:spPr bwMode="auto">
          <a:xfrm>
            <a:off x="5217319" y="1255404"/>
            <a:ext cx="6974681" cy="3935413"/>
          </a:xfrm>
          <a:prstGeom prst="rect">
            <a:avLst/>
          </a:prstGeom>
          <a:noFill/>
          <a:extLst>
            <a:ext uri="{909E8E84-426E-40DD-AFC4-6F175D3DCCD1}">
              <a14:hiddenFill xmlns:a14="http://schemas.microsoft.com/office/drawing/2010/main" xmlns="">
                <a:solidFill>
                  <a:srgbClr val="FFFFFF"/>
                </a:solidFill>
              </a14:hiddenFill>
            </a:ext>
          </a:extLst>
        </p:spPr>
      </p:pic>
      <p:sp>
        <p:nvSpPr>
          <p:cNvPr id="2" name="Ορθογώνιο 1">
            <a:extLst>
              <a:ext uri="{FF2B5EF4-FFF2-40B4-BE49-F238E27FC236}">
                <a16:creationId xmlns:a16="http://schemas.microsoft.com/office/drawing/2014/main" xmlns="" id="{D6E90E2E-0AAA-49E5-A5C1-7E6D3F3561A6}"/>
              </a:ext>
            </a:extLst>
          </p:cNvPr>
          <p:cNvSpPr/>
          <p:nvPr/>
        </p:nvSpPr>
        <p:spPr>
          <a:xfrm>
            <a:off x="-20724" y="833323"/>
            <a:ext cx="4774127" cy="430887"/>
          </a:xfrm>
          <a:prstGeom prst="rect">
            <a:avLst/>
          </a:prstGeom>
        </p:spPr>
        <p:txBody>
          <a:bodyPr wrap="none">
            <a:spAutoFit/>
          </a:bodyPr>
          <a:lstStyle/>
          <a:p>
            <a:pPr algn="just"/>
            <a:r>
              <a:rPr lang="el-GR" sz="2200" b="1" spc="-100" dirty="0">
                <a:solidFill>
                  <a:schemeClr val="tx1">
                    <a:lumMod val="75000"/>
                    <a:lumOff val="25000"/>
                  </a:schemeClr>
                </a:solidFill>
                <a:latin typeface="+mj-lt"/>
                <a:ea typeface="+mj-ea"/>
                <a:cs typeface="+mj-cs"/>
              </a:rPr>
              <a:t>Τα Συστατικά Μέρη των Οργανώσεων</a:t>
            </a:r>
          </a:p>
        </p:txBody>
      </p:sp>
      <p:sp>
        <p:nvSpPr>
          <p:cNvPr id="10" name="Γραφικό 4" descr="Βέλος: Περιστροφή δεξιά">
            <a:extLst>
              <a:ext uri="{FF2B5EF4-FFF2-40B4-BE49-F238E27FC236}">
                <a16:creationId xmlns:a16="http://schemas.microsoft.com/office/drawing/2014/main" xmlns="" id="{8CA43000-667A-4F6F-AC6C-3822BDF09516}"/>
              </a:ext>
            </a:extLst>
          </p:cNvPr>
          <p:cNvSpPr/>
          <p:nvPr/>
        </p:nvSpPr>
        <p:spPr>
          <a:xfrm>
            <a:off x="2062080" y="4262704"/>
            <a:ext cx="582764" cy="441825"/>
          </a:xfrm>
          <a:custGeom>
            <a:avLst/>
            <a:gdLst>
              <a:gd name="connsiteX0" fmla="*/ 721519 w 847725"/>
              <a:gd name="connsiteY0" fmla="*/ 422548 h 657225"/>
              <a:gd name="connsiteX1" fmla="*/ 673894 w 847725"/>
              <a:gd name="connsiteY1" fmla="*/ 174898 h 657225"/>
              <a:gd name="connsiteX2" fmla="*/ 432911 w 847725"/>
              <a:gd name="connsiteY2" fmla="*/ 10115 h 657225"/>
              <a:gd name="connsiteX3" fmla="*/ 141446 w 847725"/>
              <a:gd name="connsiteY3" fmla="*/ 83458 h 657225"/>
              <a:gd name="connsiteX4" fmla="*/ 7144 w 847725"/>
              <a:gd name="connsiteY4" fmla="*/ 325393 h 657225"/>
              <a:gd name="connsiteX5" fmla="*/ 118586 w 847725"/>
              <a:gd name="connsiteY5" fmla="*/ 152038 h 657225"/>
              <a:gd name="connsiteX6" fmla="*/ 321469 w 847725"/>
              <a:gd name="connsiteY6" fmla="*/ 116796 h 657225"/>
              <a:gd name="connsiteX7" fmla="*/ 477679 w 847725"/>
              <a:gd name="connsiteY7" fmla="*/ 238715 h 657225"/>
              <a:gd name="connsiteX8" fmla="*/ 511969 w 847725"/>
              <a:gd name="connsiteY8" fmla="*/ 422548 h 657225"/>
              <a:gd name="connsiteX9" fmla="*/ 388144 w 847725"/>
              <a:gd name="connsiteY9" fmla="*/ 422548 h 657225"/>
              <a:gd name="connsiteX10" fmla="*/ 616744 w 847725"/>
              <a:gd name="connsiteY10" fmla="*/ 651148 h 657225"/>
              <a:gd name="connsiteX11" fmla="*/ 845344 w 847725"/>
              <a:gd name="connsiteY11" fmla="*/ 422548 h 657225"/>
              <a:gd name="connsiteX12" fmla="*/ 721519 w 847725"/>
              <a:gd name="connsiteY12" fmla="*/ 422548 h 657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47725" h="657225">
                <a:moveTo>
                  <a:pt x="721519" y="422548"/>
                </a:moveTo>
                <a:cubicBezTo>
                  <a:pt x="724376" y="333966"/>
                  <a:pt x="721519" y="253003"/>
                  <a:pt x="673894" y="174898"/>
                </a:cubicBezTo>
                <a:cubicBezTo>
                  <a:pt x="620554" y="87268"/>
                  <a:pt x="535781" y="22498"/>
                  <a:pt x="432911" y="10115"/>
                </a:cubicBezTo>
                <a:cubicBezTo>
                  <a:pt x="330041" y="-2267"/>
                  <a:pt x="226219" y="24403"/>
                  <a:pt x="141446" y="83458"/>
                </a:cubicBezTo>
                <a:cubicBezTo>
                  <a:pt x="69056" y="136798"/>
                  <a:pt x="7144" y="233001"/>
                  <a:pt x="7144" y="325393"/>
                </a:cubicBezTo>
                <a:cubicBezTo>
                  <a:pt x="18574" y="254908"/>
                  <a:pt x="58579" y="192043"/>
                  <a:pt x="118586" y="152038"/>
                </a:cubicBezTo>
                <a:cubicBezTo>
                  <a:pt x="178594" y="112033"/>
                  <a:pt x="251936" y="99650"/>
                  <a:pt x="321469" y="116796"/>
                </a:cubicBezTo>
                <a:cubicBezTo>
                  <a:pt x="387191" y="132035"/>
                  <a:pt x="441484" y="182518"/>
                  <a:pt x="477679" y="238715"/>
                </a:cubicBezTo>
                <a:cubicBezTo>
                  <a:pt x="513874" y="294913"/>
                  <a:pt x="511969" y="357778"/>
                  <a:pt x="511969" y="422548"/>
                </a:cubicBezTo>
                <a:lnTo>
                  <a:pt x="388144" y="422548"/>
                </a:lnTo>
                <a:lnTo>
                  <a:pt x="616744" y="651148"/>
                </a:lnTo>
                <a:cubicBezTo>
                  <a:pt x="616744" y="651148"/>
                  <a:pt x="806291" y="461601"/>
                  <a:pt x="845344" y="422548"/>
                </a:cubicBezTo>
                <a:lnTo>
                  <a:pt x="721519" y="422548"/>
                </a:lnTo>
                <a:close/>
              </a:path>
            </a:pathLst>
          </a:custGeom>
          <a:solidFill>
            <a:schemeClr val="tx1">
              <a:lumMod val="85000"/>
              <a:lumOff val="15000"/>
            </a:schemeClr>
          </a:solidFill>
          <a:ln w="9525" cap="flat">
            <a:noFill/>
            <a:prstDash val="solid"/>
            <a:miter/>
          </a:ln>
        </p:spPr>
        <p:txBody>
          <a:bodyPr rtlCol="0" anchor="ctr"/>
          <a:lstStyle/>
          <a:p>
            <a:endParaRPr lang="el-GR" dirty="0"/>
          </a:p>
        </p:txBody>
      </p:sp>
      <p:pic>
        <p:nvPicPr>
          <p:cNvPr id="11" name="Picture 2" descr="Î£ÏÎµÏÎ¹ÎºÎ® ÎµÎ¹ÎºÏÎ½Î±">
            <a:extLst>
              <a:ext uri="{FF2B5EF4-FFF2-40B4-BE49-F238E27FC236}">
                <a16:creationId xmlns:a16="http://schemas.microsoft.com/office/drawing/2014/main" xmlns="" id="{6ACC3AE7-D864-4D93-8A84-F4624D6D9B54}"/>
              </a:ext>
            </a:extLst>
          </p:cNvPr>
          <p:cNvPicPr>
            <a:picLocks noChangeAspect="1" noChangeArrowheads="1"/>
          </p:cNvPicPr>
          <p:nvPr/>
        </p:nvPicPr>
        <p:blipFill>
          <a:blip r:embed="rId4">
            <a:grayscl/>
            <a:extLst>
              <a:ext uri="{28A0092B-C50C-407E-A947-70E740481C1C}">
                <a14:useLocalDpi xmlns:a14="http://schemas.microsoft.com/office/drawing/2010/main" xmlns="" val="0"/>
              </a:ext>
            </a:extLst>
          </a:blip>
          <a:srcRect/>
          <a:stretch>
            <a:fillRect/>
          </a:stretch>
        </p:blipFill>
        <p:spPr bwMode="auto">
          <a:xfrm>
            <a:off x="5202502" y="1255402"/>
            <a:ext cx="6989497" cy="3935413"/>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093978524"/>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220" name="Picture 4" descr="Î£ÏÎµÏÎ¹ÎºÎ® ÎµÎ¹ÎºÏÎ½Î±">
            <a:extLst>
              <a:ext uri="{FF2B5EF4-FFF2-40B4-BE49-F238E27FC236}">
                <a16:creationId xmlns:a16="http://schemas.microsoft.com/office/drawing/2014/main" xmlns="" id="{A40FEC7E-4FC2-4693-9553-F39514934AB7}"/>
              </a:ext>
            </a:extLst>
          </p:cNvPr>
          <p:cNvPicPr>
            <a:picLocks noChangeAspect="1" noChangeArrowheads="1"/>
          </p:cNvPicPr>
          <p:nvPr/>
        </p:nvPicPr>
        <p:blipFill rotWithShape="1">
          <a:blip r:embed="rId2">
            <a:grayscl/>
            <a:extLst>
              <a:ext uri="{28A0092B-C50C-407E-A947-70E740481C1C}">
                <a14:useLocalDpi xmlns:a14="http://schemas.microsoft.com/office/drawing/2010/main" xmlns="" val="0"/>
              </a:ext>
            </a:extLst>
          </a:blip>
          <a:srcRect r="3359" b="-2"/>
          <a:stretch/>
        </p:blipFill>
        <p:spPr bwMode="auto">
          <a:xfrm>
            <a:off x="838200" y="-3810"/>
            <a:ext cx="9928860" cy="6858001"/>
          </a:xfrm>
          <a:prstGeom prst="rect">
            <a:avLst/>
          </a:prstGeom>
          <a:noFill/>
          <a:extLst>
            <a:ext uri="{909E8E84-426E-40DD-AFC4-6F175D3DCCD1}">
              <a14:hiddenFill xmlns:a14="http://schemas.microsoft.com/office/drawing/2010/main" xmlns="">
                <a:solidFill>
                  <a:srgbClr val="FFFFFF"/>
                </a:solidFill>
              </a14:hiddenFill>
            </a:ext>
          </a:extLst>
        </p:spPr>
      </p:pic>
      <p:pic>
        <p:nvPicPr>
          <p:cNvPr id="73" name="Picture 72">
            <a:extLst>
              <a:ext uri="{FF2B5EF4-FFF2-40B4-BE49-F238E27FC236}">
                <a16:creationId xmlns:a16="http://schemas.microsoft.com/office/drawing/2014/main" xmlns="" id="{CB607B98-7700-4DC9-8BE8-A876255F9C52}"/>
              </a:ext>
              <a:ext uri="{C183D7F6-B498-43B3-948B-1728B52AA6E4}">
                <adec:decorative xmlns:adec="http://schemas.microsoft.com/office/drawing/2017/decorative" xmlns=""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xmlns="" val="1"/>
              </p:ext>
            </p:extLst>
          </p:nvPr>
        </p:nvPicPr>
        <p:blipFill>
          <a:blip r:embed="rId3">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7" name="TextBox 6">
            <a:extLst>
              <a:ext uri="{FF2B5EF4-FFF2-40B4-BE49-F238E27FC236}">
                <a16:creationId xmlns:a16="http://schemas.microsoft.com/office/drawing/2014/main" xmlns="" id="{CED3B24B-55D9-4569-A3EE-6C5BE18B4014}"/>
              </a:ext>
            </a:extLst>
          </p:cNvPr>
          <p:cNvSpPr txBox="1"/>
          <p:nvPr/>
        </p:nvSpPr>
        <p:spPr>
          <a:xfrm>
            <a:off x="9807879" y="5887233"/>
            <a:ext cx="2054269" cy="646331"/>
          </a:xfrm>
          <a:prstGeom prst="rect">
            <a:avLst/>
          </a:prstGeom>
          <a:noFill/>
        </p:spPr>
        <p:txBody>
          <a:bodyPr wrap="square" rtlCol="0">
            <a:spAutoFit/>
          </a:bodyPr>
          <a:lstStyle/>
          <a:p>
            <a:pPr algn="ctr"/>
            <a:r>
              <a:rPr lang="el-GR" b="1" dirty="0">
                <a:solidFill>
                  <a:schemeClr val="accent1"/>
                </a:solidFill>
              </a:rPr>
              <a:t>Πανεπιστήμιο του </a:t>
            </a:r>
            <a:r>
              <a:rPr lang="en-US" b="1" dirty="0">
                <a:solidFill>
                  <a:schemeClr val="accent1"/>
                </a:solidFill>
              </a:rPr>
              <a:t>Portsmouth</a:t>
            </a:r>
            <a:endParaRPr lang="el-GR" b="1" dirty="0">
              <a:solidFill>
                <a:schemeClr val="accent1"/>
              </a:solidFill>
            </a:endParaRPr>
          </a:p>
        </p:txBody>
      </p:sp>
    </p:spTree>
    <p:extLst>
      <p:ext uri="{BB962C8B-B14F-4D97-AF65-F5344CB8AC3E}">
        <p14:creationId xmlns:p14="http://schemas.microsoft.com/office/powerpoint/2010/main" xmlns="" val="4163766996"/>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Εικόνα 23">
            <a:extLst>
              <a:ext uri="{FF2B5EF4-FFF2-40B4-BE49-F238E27FC236}">
                <a16:creationId xmlns:a16="http://schemas.microsoft.com/office/drawing/2014/main" xmlns="" id="{C9871C7B-C6F8-4601-B410-C79C37F2588E}"/>
              </a:ext>
            </a:extLst>
          </p:cNvPr>
          <p:cNvPicPr>
            <a:picLocks noChangeAspect="1"/>
          </p:cNvPicPr>
          <p:nvPr/>
        </p:nvPicPr>
        <p:blipFill>
          <a:blip r:embed="rId3">
            <a:grayscl/>
          </a:blip>
          <a:stretch>
            <a:fillRect/>
          </a:stretch>
        </p:blipFill>
        <p:spPr>
          <a:xfrm>
            <a:off x="114542" y="103179"/>
            <a:ext cx="4572000" cy="6603448"/>
          </a:xfrm>
          <a:prstGeom prst="rect">
            <a:avLst/>
          </a:prstGeom>
        </p:spPr>
      </p:pic>
      <p:sp>
        <p:nvSpPr>
          <p:cNvPr id="4" name="Θέση υποσέλιδου 3"/>
          <p:cNvSpPr>
            <a:spLocks noGrp="1"/>
          </p:cNvSpPr>
          <p:nvPr>
            <p:ph type="ftr" sz="quarter" idx="10"/>
          </p:nvPr>
        </p:nvSpPr>
        <p:spPr/>
        <p:txBody>
          <a:bodyPr rtlCol="0"/>
          <a:lstStyle/>
          <a:p>
            <a:pPr rtl="0"/>
            <a:r>
              <a:rPr lang="el-GR" dirty="0"/>
              <a:t>Προσθέστε υποσέλιδο</a:t>
            </a:r>
          </a:p>
        </p:txBody>
      </p:sp>
      <p:sp>
        <p:nvSpPr>
          <p:cNvPr id="5" name="Θέση αριθμού διαφάνειας 4"/>
          <p:cNvSpPr>
            <a:spLocks noGrp="1"/>
          </p:cNvSpPr>
          <p:nvPr>
            <p:ph type="sldNum" sz="quarter" idx="11"/>
          </p:nvPr>
        </p:nvSpPr>
        <p:spPr/>
        <p:txBody>
          <a:bodyPr rtlCol="0"/>
          <a:lstStyle/>
          <a:p>
            <a:pPr rtl="0"/>
            <a:fld id="{19B51A1E-902D-48AF-9020-955120F399B6}" type="slidenum">
              <a:rPr lang="el-GR" smtClean="0"/>
              <a:pPr rtl="0"/>
              <a:t>81</a:t>
            </a:fld>
            <a:endParaRPr lang="el-GR" dirty="0"/>
          </a:p>
        </p:txBody>
      </p:sp>
      <p:sp>
        <p:nvSpPr>
          <p:cNvPr id="41" name="Θέση κειμένου 40"/>
          <p:cNvSpPr>
            <a:spLocks noGrp="1"/>
          </p:cNvSpPr>
          <p:nvPr>
            <p:ph type="body" sz="quarter" idx="35"/>
          </p:nvPr>
        </p:nvSpPr>
        <p:spPr>
          <a:xfrm>
            <a:off x="5111900" y="4035973"/>
            <a:ext cx="1980000" cy="1078276"/>
          </a:xfrm>
        </p:spPr>
        <p:txBody>
          <a:bodyPr rtlCol="0"/>
          <a:lstStyle/>
          <a:p>
            <a:r>
              <a:rPr lang="el-GR" dirty="0"/>
              <a:t>Ενήλικες</a:t>
            </a:r>
          </a:p>
          <a:p>
            <a:pPr rtl="0"/>
            <a:endParaRPr lang="el-GR" sz="1600" b="1" noProof="1"/>
          </a:p>
        </p:txBody>
      </p:sp>
      <p:sp>
        <p:nvSpPr>
          <p:cNvPr id="43" name="Θέση κειμένου 42"/>
          <p:cNvSpPr>
            <a:spLocks noGrp="1"/>
          </p:cNvSpPr>
          <p:nvPr>
            <p:ph type="body" sz="quarter" idx="36"/>
          </p:nvPr>
        </p:nvSpPr>
        <p:spPr>
          <a:xfrm>
            <a:off x="7451950" y="4043579"/>
            <a:ext cx="1980000" cy="1350279"/>
          </a:xfrm>
        </p:spPr>
        <p:txBody>
          <a:bodyPr vert="horz" lIns="0" tIns="0" rIns="0" bIns="0" rtlCol="0">
            <a:noAutofit/>
          </a:bodyPr>
          <a:lstStyle/>
          <a:p>
            <a:pPr>
              <a:buFont typeface="Arial" panose="020B0604020202020204" pitchFamily="34" charset="0"/>
            </a:pPr>
            <a:r>
              <a:rPr lang="el-GR" sz="1800" dirty="0">
                <a:latin typeface="+mj-lt"/>
              </a:rPr>
              <a:t>Εξ αποστάσεως</a:t>
            </a:r>
          </a:p>
        </p:txBody>
      </p:sp>
      <p:sp>
        <p:nvSpPr>
          <p:cNvPr id="45" name="Θέση κειμένου 44"/>
          <p:cNvSpPr>
            <a:spLocks noGrp="1"/>
          </p:cNvSpPr>
          <p:nvPr>
            <p:ph type="body" sz="quarter" idx="37"/>
          </p:nvPr>
        </p:nvSpPr>
        <p:spPr>
          <a:xfrm>
            <a:off x="9676722" y="4048622"/>
            <a:ext cx="2190121" cy="466702"/>
          </a:xfrm>
        </p:spPr>
        <p:txBody>
          <a:bodyPr rtlCol="0"/>
          <a:lstStyle/>
          <a:p>
            <a:r>
              <a:rPr lang="el-GR" dirty="0"/>
              <a:t>«Μερικής Φοίτησης»</a:t>
            </a:r>
          </a:p>
        </p:txBody>
      </p:sp>
      <p:sp>
        <p:nvSpPr>
          <p:cNvPr id="39" name="Θέση κειμένου 38"/>
          <p:cNvSpPr>
            <a:spLocks noGrp="1"/>
          </p:cNvSpPr>
          <p:nvPr>
            <p:ph type="body" sz="quarter" idx="32"/>
          </p:nvPr>
        </p:nvSpPr>
        <p:spPr>
          <a:xfrm>
            <a:off x="5144984" y="1256270"/>
            <a:ext cx="6593932" cy="360000"/>
          </a:xfrm>
        </p:spPr>
        <p:txBody>
          <a:bodyPr rtlCol="0"/>
          <a:lstStyle/>
          <a:p>
            <a:pPr algn="ctr"/>
            <a:r>
              <a:rPr lang="el-GR" sz="1600" dirty="0"/>
              <a:t>Η τρίτη κατηγορία περιλαμβάνει  τα πανεπιστήμια που προσανατολίζονται σχεδόν αποκλειστικά στην παροχή υπηρεσιών κατάρτισης και επιμόρφωσης σε μια αύξουσα ποικιλία «καταναλωτών» εκπαιδευτικών υπηρεσιών, που περιλαμβάνει σπουδαστές:</a:t>
            </a:r>
          </a:p>
        </p:txBody>
      </p:sp>
      <p:sp>
        <p:nvSpPr>
          <p:cNvPr id="7" name="TextBox 6"/>
          <p:cNvSpPr txBox="1"/>
          <p:nvPr/>
        </p:nvSpPr>
        <p:spPr>
          <a:xfrm>
            <a:off x="9812063" y="6213621"/>
            <a:ext cx="1392712" cy="369332"/>
          </a:xfrm>
          <a:prstGeom prst="rect">
            <a:avLst/>
          </a:prstGeom>
          <a:noFill/>
        </p:spPr>
        <p:txBody>
          <a:bodyPr wrap="square" rtlCol="0">
            <a:spAutoFit/>
          </a:bodyPr>
          <a:lstStyle/>
          <a:p>
            <a:endParaRPr lang="el-GR" dirty="0"/>
          </a:p>
        </p:txBody>
      </p:sp>
      <p:sp>
        <p:nvSpPr>
          <p:cNvPr id="8" name="TextBox 7"/>
          <p:cNvSpPr txBox="1"/>
          <p:nvPr/>
        </p:nvSpPr>
        <p:spPr>
          <a:xfrm>
            <a:off x="9652514" y="6046470"/>
            <a:ext cx="1651756" cy="647631"/>
          </a:xfrm>
          <a:prstGeom prst="rect">
            <a:avLst/>
          </a:prstGeom>
          <a:solidFill>
            <a:schemeClr val="bg1"/>
          </a:solidFill>
        </p:spPr>
        <p:txBody>
          <a:bodyPr wrap="square" rtlCol="0">
            <a:spAutoFit/>
          </a:bodyPr>
          <a:lstStyle/>
          <a:p>
            <a:endParaRPr lang="el-GR"/>
          </a:p>
        </p:txBody>
      </p:sp>
      <p:sp>
        <p:nvSpPr>
          <p:cNvPr id="2" name="AutoShape 4" descr="ÎÏÎ¿ÏÎ­Î»ÎµÏÎ¼Î± ÎµÎ¹ÎºÏÎ½Î±Ï Î³Î¹Î± BOOKS images">
            <a:extLst>
              <a:ext uri="{FF2B5EF4-FFF2-40B4-BE49-F238E27FC236}">
                <a16:creationId xmlns:a16="http://schemas.microsoft.com/office/drawing/2014/main" xmlns="" id="{25DB54B7-0FF5-41F9-ACFA-EBAB74CB3848}"/>
              </a:ext>
            </a:extLst>
          </p:cNvPr>
          <p:cNvSpPr>
            <a:spLocks noChangeAspect="1" noChangeArrowheads="1"/>
          </p:cNvSpPr>
          <p:nvPr/>
        </p:nvSpPr>
        <p:spPr bwMode="auto">
          <a:xfrm>
            <a:off x="6127104" y="3227379"/>
            <a:ext cx="304800" cy="304800"/>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l-GR"/>
          </a:p>
        </p:txBody>
      </p:sp>
      <p:sp>
        <p:nvSpPr>
          <p:cNvPr id="3" name="AutoShape 4" descr="Î£ÏÎµÏÎ¹ÎºÎ® ÎµÎ¹ÎºÏÎ½Î±">
            <a:extLst>
              <a:ext uri="{FF2B5EF4-FFF2-40B4-BE49-F238E27FC236}">
                <a16:creationId xmlns:a16="http://schemas.microsoft.com/office/drawing/2014/main" xmlns="" id="{8475AA0F-EC89-4CC5-A005-B638B40D4D5F}"/>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l-GR"/>
          </a:p>
        </p:txBody>
      </p:sp>
      <p:sp>
        <p:nvSpPr>
          <p:cNvPr id="27" name="Ορθογώνιο 6">
            <a:extLst>
              <a:ext uri="{FF2B5EF4-FFF2-40B4-BE49-F238E27FC236}">
                <a16:creationId xmlns:a16="http://schemas.microsoft.com/office/drawing/2014/main" xmlns="" id="{2791AC65-8C3A-4CC5-90A3-8DD313EE8542}"/>
              </a:ext>
            </a:extLst>
          </p:cNvPr>
          <p:cNvSpPr/>
          <p:nvPr/>
        </p:nvSpPr>
        <p:spPr>
          <a:xfrm flipV="1">
            <a:off x="376634" y="304747"/>
            <a:ext cx="4030708" cy="106383"/>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28" name="Ορθογώνιο 6">
            <a:extLst>
              <a:ext uri="{FF2B5EF4-FFF2-40B4-BE49-F238E27FC236}">
                <a16:creationId xmlns:a16="http://schemas.microsoft.com/office/drawing/2014/main" xmlns="" id="{C45D7D3D-0AD9-4CD2-92D5-E3935DF0F270}"/>
              </a:ext>
            </a:extLst>
          </p:cNvPr>
          <p:cNvSpPr/>
          <p:nvPr/>
        </p:nvSpPr>
        <p:spPr>
          <a:xfrm>
            <a:off x="340875" y="6404673"/>
            <a:ext cx="4030708" cy="9585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pic>
        <p:nvPicPr>
          <p:cNvPr id="23" name="Γραφικό 22" descr="Σελιδοδείκτης">
            <a:extLst>
              <a:ext uri="{FF2B5EF4-FFF2-40B4-BE49-F238E27FC236}">
                <a16:creationId xmlns:a16="http://schemas.microsoft.com/office/drawing/2014/main" xmlns="" id="{65D1DB4E-79AA-4E9B-8805-B1147B7866F8}"/>
              </a:ext>
            </a:extLst>
          </p:cNvPr>
          <p:cNvPicPr>
            <a:picLocks noChangeAspect="1"/>
          </p:cNvPicPr>
          <p:nvPr/>
        </p:nvPicPr>
        <p:blipFill>
          <a:blip r:embed="rId4">
            <a:extLst>
              <a:ext uri="{96DAC541-7B7A-43D3-8B79-37D633B846F1}">
                <asvg:svgBlip xmlns:asvg="http://schemas.microsoft.com/office/drawing/2016/SVG/main" xmlns="" r:embed="rId5"/>
              </a:ext>
            </a:extLst>
          </a:blip>
          <a:stretch>
            <a:fillRect/>
          </a:stretch>
        </p:blipFill>
        <p:spPr>
          <a:xfrm>
            <a:off x="10347805" y="2841520"/>
            <a:ext cx="759881" cy="759881"/>
          </a:xfrm>
          <a:prstGeom prst="rect">
            <a:avLst/>
          </a:prstGeom>
        </p:spPr>
      </p:pic>
      <p:sp>
        <p:nvSpPr>
          <p:cNvPr id="19" name="Τίτλος 2">
            <a:extLst>
              <a:ext uri="{FF2B5EF4-FFF2-40B4-BE49-F238E27FC236}">
                <a16:creationId xmlns:a16="http://schemas.microsoft.com/office/drawing/2014/main" xmlns="" id="{DB177A6F-15DA-489A-8721-1A79B6FA96A1}"/>
              </a:ext>
            </a:extLst>
          </p:cNvPr>
          <p:cNvSpPr>
            <a:spLocks noGrp="1"/>
          </p:cNvSpPr>
          <p:nvPr>
            <p:ph type="title"/>
          </p:nvPr>
        </p:nvSpPr>
        <p:spPr>
          <a:xfrm>
            <a:off x="5886919" y="357547"/>
            <a:ext cx="5110062" cy="432000"/>
          </a:xfrm>
        </p:spPr>
        <p:txBody>
          <a:bodyPr rtlCol="0"/>
          <a:lstStyle/>
          <a:p>
            <a:pPr algn="ctr"/>
            <a:r>
              <a:rPr lang="en-US" sz="2800" b="1" dirty="0">
                <a:solidFill>
                  <a:schemeClr val="tx1">
                    <a:lumMod val="65000"/>
                    <a:lumOff val="35000"/>
                  </a:schemeClr>
                </a:solidFill>
              </a:rPr>
              <a:t>3</a:t>
            </a:r>
            <a:r>
              <a:rPr lang="el-GR" sz="2800" b="1" baseline="30000" dirty="0">
                <a:solidFill>
                  <a:schemeClr val="tx1">
                    <a:lumMod val="65000"/>
                    <a:lumOff val="35000"/>
                  </a:schemeClr>
                </a:solidFill>
              </a:rPr>
              <a:t>η</a:t>
            </a:r>
            <a:r>
              <a:rPr lang="el-GR" sz="2800" b="1" dirty="0">
                <a:solidFill>
                  <a:schemeClr val="tx1">
                    <a:lumMod val="65000"/>
                    <a:lumOff val="35000"/>
                  </a:schemeClr>
                </a:solidFill>
              </a:rPr>
              <a:t> Κατηγορία</a:t>
            </a:r>
          </a:p>
        </p:txBody>
      </p:sp>
      <p:pic>
        <p:nvPicPr>
          <p:cNvPr id="9" name="Γραφικό 8" descr="Χρήστης">
            <a:extLst>
              <a:ext uri="{FF2B5EF4-FFF2-40B4-BE49-F238E27FC236}">
                <a16:creationId xmlns:a16="http://schemas.microsoft.com/office/drawing/2014/main" xmlns="" id="{D815B08B-2309-4C1C-9555-8670323FE577}"/>
              </a:ext>
            </a:extLst>
          </p:cNvPr>
          <p:cNvPicPr>
            <a:picLocks noChangeAspect="1"/>
          </p:cNvPicPr>
          <p:nvPr/>
        </p:nvPicPr>
        <p:blipFill>
          <a:blip r:embed="rId6">
            <a:extLst>
              <a:ext uri="{96DAC541-7B7A-43D3-8B79-37D633B846F1}">
                <asvg:svgBlip xmlns:asvg="http://schemas.microsoft.com/office/drawing/2016/SVG/main" xmlns="" r:embed="rId7"/>
              </a:ext>
            </a:extLst>
          </a:blip>
          <a:stretch>
            <a:fillRect/>
          </a:stretch>
        </p:blipFill>
        <p:spPr>
          <a:xfrm>
            <a:off x="5638800" y="2725413"/>
            <a:ext cx="914400" cy="914400"/>
          </a:xfrm>
          <a:prstGeom prst="rect">
            <a:avLst/>
          </a:prstGeom>
        </p:spPr>
      </p:pic>
      <p:pic>
        <p:nvPicPr>
          <p:cNvPr id="13" name="Γραφικό 12" descr="Υδρόγειος Ευρώπη-Αφρική">
            <a:extLst>
              <a:ext uri="{FF2B5EF4-FFF2-40B4-BE49-F238E27FC236}">
                <a16:creationId xmlns:a16="http://schemas.microsoft.com/office/drawing/2014/main" xmlns="" id="{474DD5B9-5EBB-45AB-8EEA-7FA968E2A28A}"/>
              </a:ext>
            </a:extLst>
          </p:cNvPr>
          <p:cNvPicPr>
            <a:picLocks noChangeAspect="1"/>
          </p:cNvPicPr>
          <p:nvPr/>
        </p:nvPicPr>
        <p:blipFill>
          <a:blip r:embed="rId8">
            <a:extLst>
              <a:ext uri="{96DAC541-7B7A-43D3-8B79-37D633B846F1}">
                <asvg:svgBlip xmlns:asvg="http://schemas.microsoft.com/office/drawing/2016/SVG/main" xmlns="" r:embed="rId9"/>
              </a:ext>
            </a:extLst>
          </a:blip>
          <a:stretch>
            <a:fillRect/>
          </a:stretch>
        </p:blipFill>
        <p:spPr>
          <a:xfrm>
            <a:off x="7993302" y="2770179"/>
            <a:ext cx="914400" cy="914400"/>
          </a:xfrm>
          <a:prstGeom prst="rect">
            <a:avLst/>
          </a:prstGeom>
        </p:spPr>
      </p:pic>
    </p:spTree>
    <p:extLst>
      <p:ext uri="{BB962C8B-B14F-4D97-AF65-F5344CB8AC3E}">
        <p14:creationId xmlns:p14="http://schemas.microsoft.com/office/powerpoint/2010/main" xmlns="" val="873514585"/>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Τίτλος 2"/>
          <p:cNvSpPr>
            <a:spLocks noGrp="1"/>
          </p:cNvSpPr>
          <p:nvPr>
            <p:ph type="title"/>
          </p:nvPr>
        </p:nvSpPr>
        <p:spPr>
          <a:xfrm>
            <a:off x="6171512" y="477135"/>
            <a:ext cx="5110062" cy="432000"/>
          </a:xfrm>
        </p:spPr>
        <p:txBody>
          <a:bodyPr rtlCol="0"/>
          <a:lstStyle/>
          <a:p>
            <a:pPr algn="ctr"/>
            <a:r>
              <a:rPr lang="en-US" sz="2800" b="1" dirty="0">
                <a:solidFill>
                  <a:schemeClr val="tx1">
                    <a:lumMod val="85000"/>
                    <a:lumOff val="15000"/>
                  </a:schemeClr>
                </a:solidFill>
              </a:rPr>
              <a:t>3</a:t>
            </a:r>
            <a:r>
              <a:rPr lang="el-GR" sz="2800" b="1" baseline="30000" dirty="0">
                <a:solidFill>
                  <a:schemeClr val="tx1">
                    <a:lumMod val="85000"/>
                    <a:lumOff val="15000"/>
                  </a:schemeClr>
                </a:solidFill>
              </a:rPr>
              <a:t>η</a:t>
            </a:r>
            <a:r>
              <a:rPr lang="el-GR" sz="2800" b="1" dirty="0">
                <a:solidFill>
                  <a:schemeClr val="tx1">
                    <a:lumMod val="85000"/>
                    <a:lumOff val="15000"/>
                  </a:schemeClr>
                </a:solidFill>
              </a:rPr>
              <a:t> Κατηγορία</a:t>
            </a:r>
          </a:p>
        </p:txBody>
      </p:sp>
      <p:sp>
        <p:nvSpPr>
          <p:cNvPr id="4" name="Θέση υποσέλιδου 3"/>
          <p:cNvSpPr>
            <a:spLocks noGrp="1"/>
          </p:cNvSpPr>
          <p:nvPr>
            <p:ph type="ftr" sz="quarter" idx="10"/>
          </p:nvPr>
        </p:nvSpPr>
        <p:spPr/>
        <p:txBody>
          <a:bodyPr rtlCol="0"/>
          <a:lstStyle/>
          <a:p>
            <a:pPr rtl="0"/>
            <a:r>
              <a:rPr lang="el-GR" dirty="0"/>
              <a:t>Προσθέστε υποσέλιδο</a:t>
            </a:r>
          </a:p>
        </p:txBody>
      </p:sp>
      <p:sp>
        <p:nvSpPr>
          <p:cNvPr id="5" name="Θέση αριθμού διαφάνειας 4"/>
          <p:cNvSpPr>
            <a:spLocks noGrp="1"/>
          </p:cNvSpPr>
          <p:nvPr>
            <p:ph type="sldNum" sz="quarter" idx="11"/>
          </p:nvPr>
        </p:nvSpPr>
        <p:spPr/>
        <p:txBody>
          <a:bodyPr rtlCol="0"/>
          <a:lstStyle/>
          <a:p>
            <a:pPr rtl="0"/>
            <a:fld id="{19B51A1E-902D-48AF-9020-955120F399B6}" type="slidenum">
              <a:rPr lang="el-GR" smtClean="0"/>
              <a:pPr rtl="0"/>
              <a:t>82</a:t>
            </a:fld>
            <a:endParaRPr lang="el-GR" dirty="0"/>
          </a:p>
        </p:txBody>
      </p:sp>
      <p:sp>
        <p:nvSpPr>
          <p:cNvPr id="25" name="Text Placeholder 24"/>
          <p:cNvSpPr>
            <a:spLocks noGrp="1"/>
          </p:cNvSpPr>
          <p:nvPr>
            <p:ph type="body" sz="quarter" idx="32"/>
          </p:nvPr>
        </p:nvSpPr>
        <p:spPr>
          <a:xfrm>
            <a:off x="6116444" y="5204103"/>
            <a:ext cx="2509473" cy="771525"/>
          </a:xfrm>
        </p:spPr>
        <p:txBody>
          <a:bodyPr vert="horz" lIns="0" tIns="0" rIns="0" bIns="0" rtlCol="0">
            <a:noAutofit/>
          </a:bodyPr>
          <a:lstStyle/>
          <a:p>
            <a:pPr algn="ctr"/>
            <a:r>
              <a:rPr lang="el-GR" sz="1600" dirty="0"/>
              <a:t>της εργασίας &amp; του ελέγχου</a:t>
            </a:r>
          </a:p>
        </p:txBody>
      </p:sp>
      <p:sp>
        <p:nvSpPr>
          <p:cNvPr id="38" name="TextBox 37"/>
          <p:cNvSpPr txBox="1"/>
          <p:nvPr/>
        </p:nvSpPr>
        <p:spPr>
          <a:xfrm>
            <a:off x="9792000"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28" name="Text Placeholder 24"/>
          <p:cNvSpPr txBox="1"/>
          <p:nvPr/>
        </p:nvSpPr>
        <p:spPr>
          <a:xfrm>
            <a:off x="6372351" y="3612605"/>
            <a:ext cx="2133597" cy="771525"/>
          </a:xfrm>
          <a:prstGeom prst="rect">
            <a:avLst/>
          </a:prstGeom>
        </p:spPr>
        <p:txBody>
          <a:bodyPr vert="horz" lIns="0" tIns="0" rIns="0" bIns="0" rtlCol="0">
            <a:noAutofit/>
          </a:bodyPr>
          <a:lstStyle>
            <a:defPPr rtl="0">
              <a:defRPr lang="en-US"/>
            </a:defPPr>
            <a:lvl1pPr indent="0" algn="ctr">
              <a:lnSpc>
                <a:spcPct val="90000"/>
              </a:lnSpc>
              <a:spcBef>
                <a:spcPts val="1000"/>
              </a:spcBef>
              <a:buClr>
                <a:schemeClr val="accent1"/>
              </a:buClr>
              <a:buFont typeface="Calibri" panose="020F0502020204030204" pitchFamily="34" charset="0"/>
              <a:buNone/>
              <a:defRPr sz="1600">
                <a:solidFill>
                  <a:schemeClr val="tx1">
                    <a:lumMod val="75000"/>
                    <a:lumOff val="25000"/>
                  </a:schemeClr>
                </a:solidFill>
              </a:defRPr>
            </a:lvl1pPr>
            <a:lvl2pPr marL="542925" indent="-276225">
              <a:lnSpc>
                <a:spcPct val="90000"/>
              </a:lnSpc>
              <a:spcBef>
                <a:spcPts val="500"/>
              </a:spcBef>
              <a:buClr>
                <a:schemeClr val="accent1"/>
              </a:buClr>
              <a:buFont typeface="Arial" panose="020B0604020202020204" pitchFamily="34" charset="0"/>
              <a:buChar char="•"/>
              <a:defRPr sz="1600">
                <a:solidFill>
                  <a:schemeClr val="tx1">
                    <a:lumMod val="75000"/>
                    <a:lumOff val="25000"/>
                  </a:schemeClr>
                </a:solidFill>
              </a:defRPr>
            </a:lvl2pPr>
            <a:lvl3pPr marL="809625" indent="-266700">
              <a:lnSpc>
                <a:spcPct val="90000"/>
              </a:lnSpc>
              <a:spcBef>
                <a:spcPts val="500"/>
              </a:spcBef>
              <a:buClr>
                <a:schemeClr val="accent1"/>
              </a:buClr>
              <a:buFont typeface="Wingdings" panose="05000000000000000000" pitchFamily="2" charset="2"/>
              <a:buChar char="§"/>
              <a:defRPr sz="1400">
                <a:solidFill>
                  <a:schemeClr val="tx1">
                    <a:lumMod val="75000"/>
                    <a:lumOff val="25000"/>
                  </a:schemeClr>
                </a:solidFill>
              </a:defRPr>
            </a:lvl3pPr>
            <a:lvl4pPr marL="1076325" indent="-266700">
              <a:lnSpc>
                <a:spcPct val="90000"/>
              </a:lnSpc>
              <a:spcBef>
                <a:spcPts val="500"/>
              </a:spcBef>
              <a:buClr>
                <a:schemeClr val="accent1"/>
              </a:buClr>
              <a:buFont typeface="Wingdings" panose="05000000000000000000" pitchFamily="2" charset="2"/>
              <a:buChar char="§"/>
              <a:defRPr sz="1400">
                <a:solidFill>
                  <a:schemeClr val="tx1">
                    <a:lumMod val="75000"/>
                    <a:lumOff val="25000"/>
                  </a:schemeClr>
                </a:solidFill>
              </a:defRPr>
            </a:lvl4pPr>
            <a:lvl5pPr marL="1343025" indent="-266700">
              <a:lnSpc>
                <a:spcPct val="90000"/>
              </a:lnSpc>
              <a:spcBef>
                <a:spcPts val="500"/>
              </a:spcBef>
              <a:buClr>
                <a:schemeClr val="accent1"/>
              </a:buClr>
              <a:buFont typeface="Wingdings" panose="05000000000000000000" pitchFamily="2" charset="2"/>
              <a:buChar char="§"/>
              <a:defRPr sz="1400">
                <a:solidFill>
                  <a:schemeClr val="tx1">
                    <a:lumMod val="75000"/>
                    <a:lumOff val="25000"/>
                  </a:schemeClr>
                </a:solidFill>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l-GR" dirty="0"/>
              <a:t>στη διαδικασία λήψης των αποφάσεων</a:t>
            </a:r>
          </a:p>
        </p:txBody>
      </p:sp>
      <p:sp>
        <p:nvSpPr>
          <p:cNvPr id="22" name="Text Placeholder 24"/>
          <p:cNvSpPr txBox="1"/>
          <p:nvPr/>
        </p:nvSpPr>
        <p:spPr>
          <a:xfrm>
            <a:off x="9731871" y="3598992"/>
            <a:ext cx="2201071" cy="771525"/>
          </a:xfrm>
          <a:prstGeom prst="rect">
            <a:avLst/>
          </a:prstGeom>
        </p:spPr>
        <p:txBody>
          <a:bodyPr vert="horz" lIns="0" tIns="0" rIns="0" bIns="0" rtlCol="0">
            <a:noAutofit/>
          </a:bodyPr>
          <a:lstStyle>
            <a:defPPr rtl="0">
              <a:defRPr lang="en-US"/>
            </a:defPPr>
            <a:lvl1pPr indent="0" algn="ctr">
              <a:lnSpc>
                <a:spcPct val="90000"/>
              </a:lnSpc>
              <a:spcBef>
                <a:spcPts val="1000"/>
              </a:spcBef>
              <a:buClr>
                <a:schemeClr val="accent1"/>
              </a:buClr>
              <a:buFont typeface="Calibri" panose="020F0502020204030204" pitchFamily="34" charset="0"/>
              <a:buNone/>
              <a:defRPr sz="1600" b="1">
                <a:solidFill>
                  <a:schemeClr val="tx1">
                    <a:lumMod val="75000"/>
                    <a:lumOff val="25000"/>
                  </a:schemeClr>
                </a:solidFill>
              </a:defRPr>
            </a:lvl1pPr>
            <a:lvl2pPr marL="542925" indent="-276225">
              <a:lnSpc>
                <a:spcPct val="90000"/>
              </a:lnSpc>
              <a:spcBef>
                <a:spcPts val="500"/>
              </a:spcBef>
              <a:buClr>
                <a:schemeClr val="accent1"/>
              </a:buClr>
              <a:buFont typeface="Arial" panose="020B0604020202020204" pitchFamily="34" charset="0"/>
              <a:buChar char="•"/>
              <a:defRPr sz="1600">
                <a:solidFill>
                  <a:schemeClr val="tx1">
                    <a:lumMod val="75000"/>
                    <a:lumOff val="25000"/>
                  </a:schemeClr>
                </a:solidFill>
              </a:defRPr>
            </a:lvl2pPr>
            <a:lvl3pPr marL="809625" indent="-266700">
              <a:lnSpc>
                <a:spcPct val="90000"/>
              </a:lnSpc>
              <a:spcBef>
                <a:spcPts val="500"/>
              </a:spcBef>
              <a:buClr>
                <a:schemeClr val="accent1"/>
              </a:buClr>
              <a:buFont typeface="Wingdings" panose="05000000000000000000" pitchFamily="2" charset="2"/>
              <a:buChar char="§"/>
              <a:defRPr sz="1400">
                <a:solidFill>
                  <a:schemeClr val="tx1">
                    <a:lumMod val="75000"/>
                    <a:lumOff val="25000"/>
                  </a:schemeClr>
                </a:solidFill>
              </a:defRPr>
            </a:lvl3pPr>
            <a:lvl4pPr marL="1076325" indent="-266700">
              <a:lnSpc>
                <a:spcPct val="90000"/>
              </a:lnSpc>
              <a:spcBef>
                <a:spcPts val="500"/>
              </a:spcBef>
              <a:buClr>
                <a:schemeClr val="accent1"/>
              </a:buClr>
              <a:buFont typeface="Wingdings" panose="05000000000000000000" pitchFamily="2" charset="2"/>
              <a:buChar char="§"/>
              <a:defRPr sz="1400">
                <a:solidFill>
                  <a:schemeClr val="tx1">
                    <a:lumMod val="75000"/>
                    <a:lumOff val="25000"/>
                  </a:schemeClr>
                </a:solidFill>
              </a:defRPr>
            </a:lvl4pPr>
            <a:lvl5pPr marL="1343025" indent="-266700">
              <a:lnSpc>
                <a:spcPct val="90000"/>
              </a:lnSpc>
              <a:spcBef>
                <a:spcPts val="500"/>
              </a:spcBef>
              <a:buClr>
                <a:schemeClr val="accent1"/>
              </a:buClr>
              <a:buFont typeface="Wingdings" panose="05000000000000000000" pitchFamily="2" charset="2"/>
              <a:buChar char="§"/>
              <a:defRPr sz="1400">
                <a:solidFill>
                  <a:schemeClr val="tx1">
                    <a:lumMod val="75000"/>
                    <a:lumOff val="25000"/>
                  </a:schemeClr>
                </a:solidFill>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l-GR" b="0" dirty="0"/>
              <a:t>μεταξύ διδασκαλίας &amp; έρευνας, προς όφελος της πρώτης</a:t>
            </a:r>
          </a:p>
        </p:txBody>
      </p:sp>
      <p:sp>
        <p:nvSpPr>
          <p:cNvPr id="35" name="Ορθογώνιο 34"/>
          <p:cNvSpPr/>
          <p:nvPr/>
        </p:nvSpPr>
        <p:spPr>
          <a:xfrm>
            <a:off x="9505505" y="5130349"/>
            <a:ext cx="2653804" cy="338554"/>
          </a:xfrm>
          <a:prstGeom prst="rect">
            <a:avLst/>
          </a:prstGeom>
        </p:spPr>
        <p:txBody>
          <a:bodyPr wrap="square">
            <a:spAutoFit/>
          </a:bodyPr>
          <a:lstStyle/>
          <a:p>
            <a:pPr algn="ctr"/>
            <a:r>
              <a:rPr lang="el-GR" sz="1600" dirty="0">
                <a:solidFill>
                  <a:schemeClr val="tx1">
                    <a:lumMod val="75000"/>
                    <a:lumOff val="25000"/>
                  </a:schemeClr>
                </a:solidFill>
              </a:rPr>
              <a:t>απασχόλησης</a:t>
            </a:r>
          </a:p>
        </p:txBody>
      </p:sp>
      <p:sp>
        <p:nvSpPr>
          <p:cNvPr id="31" name="Τίτλος 2">
            <a:extLst>
              <a:ext uri="{FF2B5EF4-FFF2-40B4-BE49-F238E27FC236}">
                <a16:creationId xmlns:a16="http://schemas.microsoft.com/office/drawing/2014/main" xmlns="" id="{18E7ACE0-77BE-4C59-A529-742F8E3DB749}"/>
              </a:ext>
            </a:extLst>
          </p:cNvPr>
          <p:cNvSpPr txBox="1">
            <a:spLocks/>
          </p:cNvSpPr>
          <p:nvPr/>
        </p:nvSpPr>
        <p:spPr>
          <a:xfrm>
            <a:off x="6347397" y="1022106"/>
            <a:ext cx="4758293" cy="432000"/>
          </a:xfrm>
          <a:prstGeom prst="rect">
            <a:avLst/>
          </a:prstGeom>
        </p:spPr>
        <p:txBody>
          <a:bodyPr vert="horz" lIns="0" tIns="0" rIns="0" bIns="0" rtlCol="0" anchor="ctr">
            <a:noAutofit/>
          </a:bodyPr>
          <a:lstStyle>
            <a:lvl1pPr algn="l" defTabSz="914400" rtl="0" eaLnBrk="1" latinLnBrk="0" hangingPunct="1">
              <a:lnSpc>
                <a:spcPct val="90000"/>
              </a:lnSpc>
              <a:spcBef>
                <a:spcPct val="0"/>
              </a:spcBef>
              <a:buNone/>
              <a:defRPr sz="2300" kern="1200" spc="-100" baseline="0">
                <a:solidFill>
                  <a:schemeClr val="tx1">
                    <a:lumMod val="75000"/>
                    <a:lumOff val="25000"/>
                  </a:schemeClr>
                </a:solidFill>
                <a:latin typeface="+mj-lt"/>
                <a:ea typeface="+mj-ea"/>
                <a:cs typeface="+mj-cs"/>
              </a:defRPr>
            </a:lvl1pPr>
          </a:lstStyle>
          <a:p>
            <a:pPr algn="ctr"/>
            <a:r>
              <a:rPr lang="el-GR" sz="1800" dirty="0">
                <a:latin typeface="+mn-lt"/>
              </a:rPr>
              <a:t>Μέρος 2ο</a:t>
            </a:r>
          </a:p>
        </p:txBody>
      </p:sp>
      <p:sp>
        <p:nvSpPr>
          <p:cNvPr id="2" name="Ορθογώνιο 1">
            <a:extLst>
              <a:ext uri="{FF2B5EF4-FFF2-40B4-BE49-F238E27FC236}">
                <a16:creationId xmlns:a16="http://schemas.microsoft.com/office/drawing/2014/main" xmlns="" id="{D76AFC4F-01DE-497F-843B-66CF4AC4AA30}"/>
              </a:ext>
            </a:extLst>
          </p:cNvPr>
          <p:cNvSpPr/>
          <p:nvPr/>
        </p:nvSpPr>
        <p:spPr>
          <a:xfrm>
            <a:off x="6062270" y="5839159"/>
            <a:ext cx="5328545" cy="830997"/>
          </a:xfrm>
          <a:prstGeom prst="rect">
            <a:avLst/>
          </a:prstGeom>
        </p:spPr>
        <p:txBody>
          <a:bodyPr wrap="square">
            <a:spAutoFit/>
          </a:bodyPr>
          <a:lstStyle/>
          <a:p>
            <a:pPr algn="ctr"/>
            <a:r>
              <a:rPr lang="el-GR" sz="1600" spc="-100" dirty="0">
                <a:solidFill>
                  <a:schemeClr val="tx1">
                    <a:lumMod val="85000"/>
                    <a:lumOff val="15000"/>
                  </a:schemeClr>
                </a:solidFill>
                <a:ea typeface="+mj-ea"/>
                <a:cs typeface="+mj-cs"/>
              </a:rPr>
              <a:t>Αποτελούν βασικά χαρακτηριστικά αυτής της κατηγορίας πανεπιστημίων, στα οποία η </a:t>
            </a:r>
            <a:r>
              <a:rPr lang="el-GR" sz="1600" b="1" spc="-100" dirty="0" err="1">
                <a:solidFill>
                  <a:schemeClr val="tx1">
                    <a:lumMod val="85000"/>
                    <a:lumOff val="15000"/>
                  </a:schemeClr>
                </a:solidFill>
                <a:ea typeface="+mj-ea"/>
                <a:cs typeface="+mj-cs"/>
              </a:rPr>
              <a:t>οργανωσιακή</a:t>
            </a:r>
            <a:r>
              <a:rPr lang="el-GR" sz="1600" spc="-100" dirty="0">
                <a:solidFill>
                  <a:schemeClr val="tx1">
                    <a:lumMod val="85000"/>
                    <a:lumOff val="15000"/>
                  </a:schemeClr>
                </a:solidFill>
                <a:ea typeface="+mj-ea"/>
                <a:cs typeface="+mj-cs"/>
              </a:rPr>
              <a:t> τους </a:t>
            </a:r>
            <a:r>
              <a:rPr lang="el-GR" sz="1600" b="1" spc="-100" dirty="0">
                <a:solidFill>
                  <a:schemeClr val="tx1">
                    <a:lumMod val="85000"/>
                    <a:lumOff val="15000"/>
                  </a:schemeClr>
                </a:solidFill>
                <a:ea typeface="+mj-ea"/>
                <a:cs typeface="+mj-cs"/>
              </a:rPr>
              <a:t>μορφή</a:t>
            </a:r>
            <a:r>
              <a:rPr lang="el-GR" sz="1600" spc="-100" dirty="0">
                <a:solidFill>
                  <a:schemeClr val="tx1">
                    <a:lumMod val="85000"/>
                    <a:lumOff val="15000"/>
                  </a:schemeClr>
                </a:solidFill>
                <a:ea typeface="+mj-ea"/>
                <a:cs typeface="+mj-cs"/>
              </a:rPr>
              <a:t> έχει πλέον </a:t>
            </a:r>
            <a:r>
              <a:rPr lang="el-GR" sz="1600" b="1" spc="-100" dirty="0">
                <a:solidFill>
                  <a:schemeClr val="tx1">
                    <a:lumMod val="85000"/>
                    <a:lumOff val="15000"/>
                  </a:schemeClr>
                </a:solidFill>
                <a:ea typeface="+mj-ea"/>
                <a:cs typeface="+mj-cs"/>
              </a:rPr>
              <a:t>μετασχηματισθεί σε μηχανιστική γραφειοκρατία</a:t>
            </a:r>
          </a:p>
        </p:txBody>
      </p:sp>
      <p:grpSp>
        <p:nvGrpSpPr>
          <p:cNvPr id="44" name="Ομάδα 43" descr="Θέση εικόνας">
            <a:extLst>
              <a:ext uri="{FF2B5EF4-FFF2-40B4-BE49-F238E27FC236}">
                <a16:creationId xmlns:a16="http://schemas.microsoft.com/office/drawing/2014/main" xmlns="" id="{618B2A77-3E4C-4862-88EC-C3CAB948D1BB}"/>
              </a:ext>
            </a:extLst>
          </p:cNvPr>
          <p:cNvGrpSpPr/>
          <p:nvPr/>
        </p:nvGrpSpPr>
        <p:grpSpPr>
          <a:xfrm>
            <a:off x="282434" y="331995"/>
            <a:ext cx="5190110" cy="6156002"/>
            <a:chOff x="180000" y="136914"/>
            <a:chExt cx="4330700" cy="6335769"/>
          </a:xfrm>
        </p:grpSpPr>
        <p:sp>
          <p:nvSpPr>
            <p:cNvPr id="61" name="Ορθογώνιο 6">
              <a:extLst>
                <a:ext uri="{FF2B5EF4-FFF2-40B4-BE49-F238E27FC236}">
                  <a16:creationId xmlns:a16="http://schemas.microsoft.com/office/drawing/2014/main" xmlns="" id="{1CBD6BB5-DFB9-4E0E-B000-1BA5A461565D}"/>
                </a:ext>
              </a:extLst>
            </p:cNvPr>
            <p:cNvSpPr/>
            <p:nvPr/>
          </p:nvSpPr>
          <p:spPr>
            <a:xfrm>
              <a:off x="180000" y="6290249"/>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 fmla="*/ 4330700 w 4422140"/>
                <a:gd name="connsiteY0" fmla="*/ 0 h 588834"/>
                <a:gd name="connsiteX1" fmla="*/ 4330700 w 4422140"/>
                <a:gd name="connsiteY1" fmla="*/ 588834 h 588834"/>
                <a:gd name="connsiteX2" fmla="*/ 0 w 4422140"/>
                <a:gd name="connsiteY2" fmla="*/ 588834 h 588834"/>
                <a:gd name="connsiteX3" fmla="*/ 0 w 4422140"/>
                <a:gd name="connsiteY3" fmla="*/ 0 h 588834"/>
                <a:gd name="connsiteX4" fmla="*/ 4422140 w 4422140"/>
                <a:gd name="connsiteY4" fmla="*/ 91440 h 588834"/>
                <a:gd name="connsiteX0" fmla="*/ 4330700 w 4330700"/>
                <a:gd name="connsiteY0" fmla="*/ 0 h 588834"/>
                <a:gd name="connsiteX1" fmla="*/ 4330700 w 4330700"/>
                <a:gd name="connsiteY1" fmla="*/ 588834 h 588834"/>
                <a:gd name="connsiteX2" fmla="*/ 0 w 4330700"/>
                <a:gd name="connsiteY2" fmla="*/ 588834 h 588834"/>
                <a:gd name="connsiteX3" fmla="*/ 0 w 4330700"/>
                <a:gd name="connsiteY3" fmla="*/ 0 h 588834"/>
              </a:gdLst>
              <a:ahLst/>
              <a:cxnLst>
                <a:cxn ang="0">
                  <a:pos x="connsiteX0" y="connsiteY0"/>
                </a:cxn>
                <a:cxn ang="0">
                  <a:pos x="connsiteX1" y="connsiteY1"/>
                </a:cxn>
                <a:cxn ang="0">
                  <a:pos x="connsiteX2" y="connsiteY2"/>
                </a:cxn>
                <a:cxn ang="0">
                  <a:pos x="connsiteX3" y="connsiteY3"/>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62" name="Ορθογώνιο 6">
              <a:extLst>
                <a:ext uri="{FF2B5EF4-FFF2-40B4-BE49-F238E27FC236}">
                  <a16:creationId xmlns:a16="http://schemas.microsoft.com/office/drawing/2014/main" xmlns="" id="{D67E7443-111C-407B-A8CC-72A67524DC28}"/>
                </a:ext>
              </a:extLst>
            </p:cNvPr>
            <p:cNvSpPr/>
            <p:nvPr/>
          </p:nvSpPr>
          <p:spPr>
            <a:xfrm flipV="1">
              <a:off x="180000" y="136914"/>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 fmla="*/ 4330700 w 4422140"/>
                <a:gd name="connsiteY0" fmla="*/ 0 h 588834"/>
                <a:gd name="connsiteX1" fmla="*/ 4330700 w 4422140"/>
                <a:gd name="connsiteY1" fmla="*/ 588834 h 588834"/>
                <a:gd name="connsiteX2" fmla="*/ 0 w 4422140"/>
                <a:gd name="connsiteY2" fmla="*/ 588834 h 588834"/>
                <a:gd name="connsiteX3" fmla="*/ 0 w 4422140"/>
                <a:gd name="connsiteY3" fmla="*/ 0 h 588834"/>
                <a:gd name="connsiteX4" fmla="*/ 4422140 w 4422140"/>
                <a:gd name="connsiteY4" fmla="*/ 91440 h 588834"/>
                <a:gd name="connsiteX0" fmla="*/ 4330700 w 4330700"/>
                <a:gd name="connsiteY0" fmla="*/ 0 h 588834"/>
                <a:gd name="connsiteX1" fmla="*/ 4330700 w 4330700"/>
                <a:gd name="connsiteY1" fmla="*/ 588834 h 588834"/>
                <a:gd name="connsiteX2" fmla="*/ 0 w 4330700"/>
                <a:gd name="connsiteY2" fmla="*/ 588834 h 588834"/>
                <a:gd name="connsiteX3" fmla="*/ 0 w 4330700"/>
                <a:gd name="connsiteY3" fmla="*/ 0 h 588834"/>
              </a:gdLst>
              <a:ahLst/>
              <a:cxnLst>
                <a:cxn ang="0">
                  <a:pos x="connsiteX0" y="connsiteY0"/>
                </a:cxn>
                <a:cxn ang="0">
                  <a:pos x="connsiteX1" y="connsiteY1"/>
                </a:cxn>
                <a:cxn ang="0">
                  <a:pos x="connsiteX2" y="connsiteY2"/>
                </a:cxn>
                <a:cxn ang="0">
                  <a:pos x="connsiteX3" y="connsiteY3"/>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grpSp>
      <p:sp>
        <p:nvSpPr>
          <p:cNvPr id="6" name="Ορθογώνιο 5">
            <a:extLst>
              <a:ext uri="{FF2B5EF4-FFF2-40B4-BE49-F238E27FC236}">
                <a16:creationId xmlns:a16="http://schemas.microsoft.com/office/drawing/2014/main" xmlns="" id="{5F242D8D-3D4B-43AE-A3F0-92057C5C1EE4}"/>
              </a:ext>
            </a:extLst>
          </p:cNvPr>
          <p:cNvSpPr/>
          <p:nvPr/>
        </p:nvSpPr>
        <p:spPr>
          <a:xfrm>
            <a:off x="6304383" y="2725411"/>
            <a:ext cx="2133596" cy="369332"/>
          </a:xfrm>
          <a:prstGeom prst="rect">
            <a:avLst/>
          </a:prstGeom>
        </p:spPr>
        <p:txBody>
          <a:bodyPr wrap="square">
            <a:spAutoFit/>
          </a:bodyPr>
          <a:lstStyle/>
          <a:p>
            <a:pPr algn="ctr"/>
            <a:r>
              <a:rPr lang="el-GR" b="1" dirty="0">
                <a:solidFill>
                  <a:schemeClr val="tx1">
                    <a:lumMod val="85000"/>
                    <a:lumOff val="15000"/>
                  </a:schemeClr>
                </a:solidFill>
              </a:rPr>
              <a:t>Ο συγκεντρωτισμός </a:t>
            </a:r>
          </a:p>
        </p:txBody>
      </p:sp>
      <p:sp>
        <p:nvSpPr>
          <p:cNvPr id="9" name="Ορθογώνιο 8">
            <a:extLst>
              <a:ext uri="{FF2B5EF4-FFF2-40B4-BE49-F238E27FC236}">
                <a16:creationId xmlns:a16="http://schemas.microsoft.com/office/drawing/2014/main" xmlns="" id="{6BD13633-7F3A-43B5-985C-1EA3456EB08A}"/>
              </a:ext>
            </a:extLst>
          </p:cNvPr>
          <p:cNvSpPr/>
          <p:nvPr/>
        </p:nvSpPr>
        <p:spPr>
          <a:xfrm>
            <a:off x="9549590" y="2435886"/>
            <a:ext cx="2574617" cy="923330"/>
          </a:xfrm>
          <a:prstGeom prst="rect">
            <a:avLst/>
          </a:prstGeom>
        </p:spPr>
        <p:txBody>
          <a:bodyPr wrap="square">
            <a:spAutoFit/>
          </a:bodyPr>
          <a:lstStyle/>
          <a:p>
            <a:pPr algn="ctr"/>
            <a:r>
              <a:rPr lang="el-GR" b="1" dirty="0">
                <a:solidFill>
                  <a:schemeClr val="tx1">
                    <a:lumMod val="85000"/>
                    <a:lumOff val="15000"/>
                  </a:schemeClr>
                </a:solidFill>
              </a:rPr>
              <a:t>Η αύξηση του καταμερισμού της ακαδημαϊκής εργασίας </a:t>
            </a:r>
          </a:p>
        </p:txBody>
      </p:sp>
      <p:pic>
        <p:nvPicPr>
          <p:cNvPr id="16" name="Γραφικό 15" descr="Λέκτορας">
            <a:extLst>
              <a:ext uri="{FF2B5EF4-FFF2-40B4-BE49-F238E27FC236}">
                <a16:creationId xmlns:a16="http://schemas.microsoft.com/office/drawing/2014/main" xmlns="" id="{18F8F134-615B-4E62-826E-D8CAF45DAA84}"/>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5748960" y="2577285"/>
            <a:ext cx="665583" cy="665583"/>
          </a:xfrm>
          <a:prstGeom prst="rect">
            <a:avLst/>
          </a:prstGeom>
        </p:spPr>
      </p:pic>
      <p:pic>
        <p:nvPicPr>
          <p:cNvPr id="18" name="Γραφικό 17" descr="Δάσκαλος">
            <a:extLst>
              <a:ext uri="{FF2B5EF4-FFF2-40B4-BE49-F238E27FC236}">
                <a16:creationId xmlns:a16="http://schemas.microsoft.com/office/drawing/2014/main" xmlns="" id="{87FD9C08-1C93-420D-812D-C882DDCDADF4}"/>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8942882" y="2539417"/>
            <a:ext cx="665583" cy="665583"/>
          </a:xfrm>
          <a:prstGeom prst="rect">
            <a:avLst/>
          </a:prstGeom>
        </p:spPr>
      </p:pic>
      <p:sp>
        <p:nvSpPr>
          <p:cNvPr id="19" name="Ορθογώνιο 18">
            <a:extLst>
              <a:ext uri="{FF2B5EF4-FFF2-40B4-BE49-F238E27FC236}">
                <a16:creationId xmlns:a16="http://schemas.microsoft.com/office/drawing/2014/main" xmlns="" id="{1DC31055-42E7-4431-84EA-4723FFD0DB65}"/>
              </a:ext>
            </a:extLst>
          </p:cNvPr>
          <p:cNvSpPr/>
          <p:nvPr/>
        </p:nvSpPr>
        <p:spPr>
          <a:xfrm>
            <a:off x="6372351" y="4515392"/>
            <a:ext cx="2133597" cy="369332"/>
          </a:xfrm>
          <a:prstGeom prst="rect">
            <a:avLst/>
          </a:prstGeom>
        </p:spPr>
        <p:txBody>
          <a:bodyPr wrap="square">
            <a:spAutoFit/>
          </a:bodyPr>
          <a:lstStyle/>
          <a:p>
            <a:pPr algn="ctr"/>
            <a:r>
              <a:rPr lang="el-GR" b="1" dirty="0">
                <a:solidFill>
                  <a:schemeClr val="tx1">
                    <a:lumMod val="85000"/>
                    <a:lumOff val="15000"/>
                  </a:schemeClr>
                </a:solidFill>
              </a:rPr>
              <a:t>Η εντατικοποίηση</a:t>
            </a:r>
          </a:p>
        </p:txBody>
      </p:sp>
      <p:sp>
        <p:nvSpPr>
          <p:cNvPr id="20" name="Ορθογώνιο 19">
            <a:extLst>
              <a:ext uri="{FF2B5EF4-FFF2-40B4-BE49-F238E27FC236}">
                <a16:creationId xmlns:a16="http://schemas.microsoft.com/office/drawing/2014/main" xmlns="" id="{8F4F26C2-7EAC-4C8E-B0D3-E8DD633AAAA3}"/>
              </a:ext>
            </a:extLst>
          </p:cNvPr>
          <p:cNvSpPr/>
          <p:nvPr/>
        </p:nvSpPr>
        <p:spPr>
          <a:xfrm>
            <a:off x="9636342" y="4529691"/>
            <a:ext cx="2392128" cy="369332"/>
          </a:xfrm>
          <a:prstGeom prst="rect">
            <a:avLst/>
          </a:prstGeom>
        </p:spPr>
        <p:txBody>
          <a:bodyPr wrap="square">
            <a:spAutoFit/>
          </a:bodyPr>
          <a:lstStyle/>
          <a:p>
            <a:pPr algn="ctr"/>
            <a:r>
              <a:rPr lang="el-GR" b="1" dirty="0">
                <a:solidFill>
                  <a:schemeClr val="tx1">
                    <a:lumMod val="85000"/>
                    <a:lumOff val="15000"/>
                  </a:schemeClr>
                </a:solidFill>
              </a:rPr>
              <a:t>Οι ευέλικτες μορφές</a:t>
            </a:r>
          </a:p>
        </p:txBody>
      </p:sp>
      <p:pic>
        <p:nvPicPr>
          <p:cNvPr id="26" name="Θέση εικόνας 25">
            <a:extLst>
              <a:ext uri="{FF2B5EF4-FFF2-40B4-BE49-F238E27FC236}">
                <a16:creationId xmlns:a16="http://schemas.microsoft.com/office/drawing/2014/main" xmlns="" id="{337AFA52-9964-47D6-A067-3A1D7EB06733}"/>
              </a:ext>
            </a:extLst>
          </p:cNvPr>
          <p:cNvPicPr>
            <a:picLocks noGrp="1" noChangeAspect="1"/>
          </p:cNvPicPr>
          <p:nvPr>
            <p:ph type="pic" sz="quarter" idx="13"/>
          </p:nvPr>
        </p:nvPicPr>
        <p:blipFill>
          <a:blip r:embed="rId7">
            <a:grayscl/>
          </a:blip>
          <a:srcRect l="1854" r="1854"/>
          <a:stretch>
            <a:fillRect/>
          </a:stretch>
        </p:blipFill>
        <p:spPr>
          <a:xfrm>
            <a:off x="143999" y="213616"/>
            <a:ext cx="5002429" cy="6480000"/>
          </a:xfrm>
        </p:spPr>
      </p:pic>
      <p:pic>
        <p:nvPicPr>
          <p:cNvPr id="29" name="Γραφικό 28" descr="Οθόνη">
            <a:extLst>
              <a:ext uri="{FF2B5EF4-FFF2-40B4-BE49-F238E27FC236}">
                <a16:creationId xmlns:a16="http://schemas.microsoft.com/office/drawing/2014/main" xmlns="" id="{F2EC6DD0-D3B3-42DC-A984-8D1E145BDC5D}"/>
              </a:ext>
            </a:extLst>
          </p:cNvPr>
          <p:cNvPicPr>
            <a:picLocks noChangeAspect="1"/>
          </p:cNvPicPr>
          <p:nvPr/>
        </p:nvPicPr>
        <p:blipFill>
          <a:blip r:embed="rId8">
            <a:extLst>
              <a:ext uri="{96DAC541-7B7A-43D3-8B79-37D633B846F1}">
                <asvg:svgBlip xmlns:asvg="http://schemas.microsoft.com/office/drawing/2016/SVG/main" xmlns="" r:embed="rId9"/>
              </a:ext>
            </a:extLst>
          </a:blip>
          <a:stretch>
            <a:fillRect/>
          </a:stretch>
        </p:blipFill>
        <p:spPr>
          <a:xfrm>
            <a:off x="5785963" y="4370517"/>
            <a:ext cx="620074" cy="620074"/>
          </a:xfrm>
          <a:prstGeom prst="rect">
            <a:avLst/>
          </a:prstGeom>
        </p:spPr>
      </p:pic>
      <p:pic>
        <p:nvPicPr>
          <p:cNvPr id="32" name="Γραφικό 31" descr="Ανανέωση">
            <a:extLst>
              <a:ext uri="{FF2B5EF4-FFF2-40B4-BE49-F238E27FC236}">
                <a16:creationId xmlns:a16="http://schemas.microsoft.com/office/drawing/2014/main" xmlns="" id="{B7B68F1F-9F47-4578-AF21-C1DD80B3935F}"/>
              </a:ext>
            </a:extLst>
          </p:cNvPr>
          <p:cNvPicPr>
            <a:picLocks noChangeAspect="1"/>
          </p:cNvPicPr>
          <p:nvPr/>
        </p:nvPicPr>
        <p:blipFill>
          <a:blip r:embed="rId10">
            <a:extLst>
              <a:ext uri="{96DAC541-7B7A-43D3-8B79-37D633B846F1}">
                <asvg:svgBlip xmlns:asvg="http://schemas.microsoft.com/office/drawing/2016/SVG/main" xmlns="" r:embed="rId11"/>
              </a:ext>
            </a:extLst>
          </a:blip>
          <a:stretch>
            <a:fillRect/>
          </a:stretch>
        </p:blipFill>
        <p:spPr>
          <a:xfrm>
            <a:off x="9147374" y="4454061"/>
            <a:ext cx="517114" cy="517114"/>
          </a:xfrm>
          <a:prstGeom prst="rect">
            <a:avLst/>
          </a:prstGeom>
        </p:spPr>
      </p:pic>
      <p:sp>
        <p:nvSpPr>
          <p:cNvPr id="39" name="Ορθογώνιο 6">
            <a:extLst>
              <a:ext uri="{FF2B5EF4-FFF2-40B4-BE49-F238E27FC236}">
                <a16:creationId xmlns:a16="http://schemas.microsoft.com/office/drawing/2014/main" xmlns="" id="{2845D206-C9E5-420E-8F47-BBFE76CA0239}"/>
              </a:ext>
            </a:extLst>
          </p:cNvPr>
          <p:cNvSpPr/>
          <p:nvPr/>
        </p:nvSpPr>
        <p:spPr>
          <a:xfrm flipV="1">
            <a:off x="351581" y="304747"/>
            <a:ext cx="4521043" cy="65256"/>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40" name="Ορθογώνιο 6">
            <a:extLst>
              <a:ext uri="{FF2B5EF4-FFF2-40B4-BE49-F238E27FC236}">
                <a16:creationId xmlns:a16="http://schemas.microsoft.com/office/drawing/2014/main" xmlns="" id="{F1F2BC19-57EB-4369-AD90-A9ADBBAEA83D}"/>
              </a:ext>
            </a:extLst>
          </p:cNvPr>
          <p:cNvSpPr/>
          <p:nvPr/>
        </p:nvSpPr>
        <p:spPr>
          <a:xfrm>
            <a:off x="315822" y="6542459"/>
            <a:ext cx="4521043" cy="58795"/>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Tree>
    <p:extLst>
      <p:ext uri="{BB962C8B-B14F-4D97-AF65-F5344CB8AC3E}">
        <p14:creationId xmlns:p14="http://schemas.microsoft.com/office/powerpoint/2010/main" xmlns="" val="515486341"/>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Εικόνα 4">
            <a:extLst>
              <a:ext uri="{FF2B5EF4-FFF2-40B4-BE49-F238E27FC236}">
                <a16:creationId xmlns:a16="http://schemas.microsoft.com/office/drawing/2014/main" xmlns="" id="{1408B96E-BDD6-4626-8320-3E98DE920B61}"/>
              </a:ext>
            </a:extLst>
          </p:cNvPr>
          <p:cNvPicPr>
            <a:picLocks noChangeAspect="1"/>
          </p:cNvPicPr>
          <p:nvPr/>
        </p:nvPicPr>
        <p:blipFill rotWithShape="1">
          <a:blip r:embed="rId2">
            <a:grayscl/>
            <a:extLst/>
          </a:blip>
          <a:srcRect t="30785" b="8433"/>
          <a:stretch/>
        </p:blipFill>
        <p:spPr>
          <a:xfrm>
            <a:off x="838200" y="-3810"/>
            <a:ext cx="9928860" cy="6858001"/>
          </a:xfrm>
          <a:prstGeom prst="rect">
            <a:avLst/>
          </a:prstGeom>
        </p:spPr>
      </p:pic>
      <p:pic>
        <p:nvPicPr>
          <p:cNvPr id="10" name="Picture 9">
            <a:extLst>
              <a:ext uri="{FF2B5EF4-FFF2-40B4-BE49-F238E27FC236}">
                <a16:creationId xmlns:a16="http://schemas.microsoft.com/office/drawing/2014/main" xmlns="" id="{CB607B98-7700-4DC9-8BE8-A876255F9C52}"/>
              </a:ext>
              <a:ext uri="{C183D7F6-B498-43B3-948B-1728B52AA6E4}">
                <adec:decorative xmlns:adec="http://schemas.microsoft.com/office/drawing/2017/decorative" xmlns=""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xmlns="" val="1"/>
              </p:ext>
            </p:extLst>
          </p:nvPr>
        </p:nvPicPr>
        <p:blipFill>
          <a:blip r:embed="rId3">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6" name="TextBox 5">
            <a:extLst>
              <a:ext uri="{FF2B5EF4-FFF2-40B4-BE49-F238E27FC236}">
                <a16:creationId xmlns:a16="http://schemas.microsoft.com/office/drawing/2014/main" xmlns="" id="{86DDEA06-5557-4974-B2EC-97E5DAF8BC9B}"/>
              </a:ext>
            </a:extLst>
          </p:cNvPr>
          <p:cNvSpPr txBox="1"/>
          <p:nvPr/>
        </p:nvSpPr>
        <p:spPr>
          <a:xfrm>
            <a:off x="9807879" y="5887233"/>
            <a:ext cx="2054269" cy="646331"/>
          </a:xfrm>
          <a:prstGeom prst="rect">
            <a:avLst/>
          </a:prstGeom>
          <a:noFill/>
        </p:spPr>
        <p:txBody>
          <a:bodyPr wrap="square" rtlCol="0">
            <a:spAutoFit/>
          </a:bodyPr>
          <a:lstStyle/>
          <a:p>
            <a:pPr algn="ctr"/>
            <a:r>
              <a:rPr lang="el-GR" b="1" dirty="0">
                <a:solidFill>
                  <a:schemeClr val="tx1">
                    <a:lumMod val="85000"/>
                    <a:lumOff val="15000"/>
                  </a:schemeClr>
                </a:solidFill>
              </a:rPr>
              <a:t>Πανεπιστήμιο του </a:t>
            </a:r>
            <a:r>
              <a:rPr lang="en-US" b="1" dirty="0">
                <a:solidFill>
                  <a:schemeClr val="tx1">
                    <a:lumMod val="85000"/>
                    <a:lumOff val="15000"/>
                  </a:schemeClr>
                </a:solidFill>
              </a:rPr>
              <a:t>Sydney</a:t>
            </a:r>
            <a:endParaRPr lang="el-GR" b="1" dirty="0">
              <a:solidFill>
                <a:schemeClr val="tx1">
                  <a:lumMod val="85000"/>
                  <a:lumOff val="15000"/>
                </a:schemeClr>
              </a:solidFill>
            </a:endParaRPr>
          </a:p>
        </p:txBody>
      </p:sp>
    </p:spTree>
    <p:extLst>
      <p:ext uri="{BB962C8B-B14F-4D97-AF65-F5344CB8AC3E}">
        <p14:creationId xmlns:p14="http://schemas.microsoft.com/office/powerpoint/2010/main" xmlns="" val="2367906505"/>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xmlns="" id="{B9FF99BD-075F-4761-A995-6FC574BD25EA}"/>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0" y="0"/>
            <a:ext cx="12192000" cy="68580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xmlns="" id="{A7B21A54-9BA3-4EA9-B460-5A829ADD9051}"/>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477012" y="480060"/>
            <a:ext cx="11237976" cy="589788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xmlns="" id="{6FA8F714-B9D8-488A-8CCA-E9948FF913A9}"/>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643466" y="643468"/>
            <a:ext cx="10905067" cy="557106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3" name="Πίνακας 2">
            <a:extLst>
              <a:ext uri="{FF2B5EF4-FFF2-40B4-BE49-F238E27FC236}">
                <a16:creationId xmlns:a16="http://schemas.microsoft.com/office/drawing/2014/main" xmlns="" id="{DE46618A-A431-4E48-8F9E-C6FD5445B3A3}"/>
              </a:ext>
            </a:extLst>
          </p:cNvPr>
          <p:cNvGraphicFramePr>
            <a:graphicFrameLocks noGrp="1"/>
          </p:cNvGraphicFramePr>
          <p:nvPr>
            <p:extLst>
              <p:ext uri="{D42A27DB-BD31-4B8C-83A1-F6EECF244321}">
                <p14:modId xmlns:p14="http://schemas.microsoft.com/office/powerpoint/2010/main" xmlns="" val="1822860465"/>
              </p:ext>
            </p:extLst>
          </p:nvPr>
        </p:nvGraphicFramePr>
        <p:xfrm>
          <a:off x="1120477" y="1227524"/>
          <a:ext cx="9951044" cy="5099742"/>
        </p:xfrm>
        <a:graphic>
          <a:graphicData uri="http://schemas.openxmlformats.org/drawingml/2006/table">
            <a:tbl>
              <a:tblPr firstRow="1" bandRow="1">
                <a:noFill/>
                <a:tableStyleId>{22838BEF-8BB2-4498-84A7-C5851F593DF1}</a:tableStyleId>
              </a:tblPr>
              <a:tblGrid>
                <a:gridCol w="2704215">
                  <a:extLst>
                    <a:ext uri="{9D8B030D-6E8A-4147-A177-3AD203B41FA5}">
                      <a16:colId xmlns:a16="http://schemas.microsoft.com/office/drawing/2014/main" xmlns="" val="1731458005"/>
                    </a:ext>
                  </a:extLst>
                </a:gridCol>
                <a:gridCol w="1993385">
                  <a:extLst>
                    <a:ext uri="{9D8B030D-6E8A-4147-A177-3AD203B41FA5}">
                      <a16:colId xmlns:a16="http://schemas.microsoft.com/office/drawing/2014/main" xmlns="" val="580224733"/>
                    </a:ext>
                  </a:extLst>
                </a:gridCol>
                <a:gridCol w="2549229">
                  <a:extLst>
                    <a:ext uri="{9D8B030D-6E8A-4147-A177-3AD203B41FA5}">
                      <a16:colId xmlns:a16="http://schemas.microsoft.com/office/drawing/2014/main" xmlns="" val="3687968230"/>
                    </a:ext>
                  </a:extLst>
                </a:gridCol>
                <a:gridCol w="2704215">
                  <a:extLst>
                    <a:ext uri="{9D8B030D-6E8A-4147-A177-3AD203B41FA5}">
                      <a16:colId xmlns:a16="http://schemas.microsoft.com/office/drawing/2014/main" xmlns="" val="3158775085"/>
                    </a:ext>
                  </a:extLst>
                </a:gridCol>
              </a:tblGrid>
              <a:tr h="628209">
                <a:tc>
                  <a:txBody>
                    <a:bodyPr/>
                    <a:lstStyle/>
                    <a:p>
                      <a:pPr algn="l"/>
                      <a:r>
                        <a:rPr lang="el-GR" sz="1500" b="1" dirty="0" err="1">
                          <a:solidFill>
                            <a:schemeClr val="bg1"/>
                          </a:solidFill>
                          <a:effectLst/>
                        </a:rPr>
                        <a:t>Οργανωσιακά</a:t>
                      </a:r>
                      <a:r>
                        <a:rPr lang="el-GR" sz="1500" b="1" dirty="0">
                          <a:solidFill>
                            <a:schemeClr val="bg1"/>
                          </a:solidFill>
                          <a:effectLst/>
                        </a:rPr>
                        <a:t> χαρακτηριστικά &amp; ερευνητικός-εκπαιδευτικός προσανατολισμός</a:t>
                      </a:r>
                      <a:endParaRPr lang="el-GR" sz="1500" b="1" dirty="0">
                        <a:solidFill>
                          <a:schemeClr val="bg1"/>
                        </a:solidFill>
                        <a:effectLst/>
                        <a:latin typeface="HellasAlla"/>
                        <a:ea typeface="Times New Roman" panose="02020603050405020304" pitchFamily="18" charset="0"/>
                        <a:cs typeface="Times New Roman" panose="02020603050405020304" pitchFamily="18" charset="0"/>
                      </a:endParaRPr>
                    </a:p>
                  </a:txBody>
                  <a:tcPr marL="137765" marR="82659" marT="82659" marB="82659">
                    <a:lnL w="38100" cap="flat" cmpd="sng" algn="ctr">
                      <a:noFill/>
                      <a:prstDash val="solid"/>
                    </a:lnL>
                    <a:lnR w="38100" cap="flat" cmpd="sng" algn="ctr">
                      <a:solidFill>
                        <a:srgbClr val="FFFFFF"/>
                      </a:solidFill>
                      <a:prstDash val="solid"/>
                    </a:lnR>
                    <a:lnT w="38100" cap="flat" cmpd="sng" algn="ctr">
                      <a:noFill/>
                      <a:prstDash val="solid"/>
                    </a:lnT>
                    <a:lnB w="38100" cap="flat" cmpd="sng" algn="ctr">
                      <a:solidFill>
                        <a:srgbClr val="FFFFFF"/>
                      </a:solidFill>
                      <a:prstDash val="solid"/>
                    </a:lnB>
                    <a:solidFill>
                      <a:srgbClr val="636B68">
                        <a:alpha val="69804"/>
                      </a:srgbClr>
                    </a:solidFill>
                  </a:tcPr>
                </a:tc>
                <a:tc>
                  <a:txBody>
                    <a:bodyPr/>
                    <a:lstStyle/>
                    <a:p>
                      <a:pPr algn="l"/>
                      <a:r>
                        <a:rPr lang="el-GR" sz="1500" b="1" dirty="0">
                          <a:solidFill>
                            <a:schemeClr val="bg1"/>
                          </a:solidFill>
                          <a:effectLst/>
                        </a:rPr>
                        <a:t>1</a:t>
                      </a:r>
                      <a:r>
                        <a:rPr lang="el-GR" sz="1500" b="1" baseline="30000" dirty="0">
                          <a:solidFill>
                            <a:schemeClr val="bg1"/>
                          </a:solidFill>
                          <a:effectLst/>
                        </a:rPr>
                        <a:t>η </a:t>
                      </a:r>
                      <a:r>
                        <a:rPr lang="el-GR" sz="1500" b="1" dirty="0">
                          <a:solidFill>
                            <a:schemeClr val="bg1"/>
                          </a:solidFill>
                          <a:effectLst/>
                        </a:rPr>
                        <a:t>κατηγορία: πανεπιστήμια-ελίτ</a:t>
                      </a:r>
                      <a:endParaRPr lang="el-GR" sz="1500" b="1" dirty="0">
                        <a:solidFill>
                          <a:schemeClr val="bg1"/>
                        </a:solidFill>
                        <a:effectLst/>
                        <a:latin typeface="HellasAlla"/>
                        <a:ea typeface="Times New Roman" panose="02020603050405020304" pitchFamily="18" charset="0"/>
                        <a:cs typeface="Times New Roman" panose="02020603050405020304" pitchFamily="18" charset="0"/>
                      </a:endParaRPr>
                    </a:p>
                  </a:txBody>
                  <a:tcPr marL="137765" marR="82659" marT="82659" marB="82659">
                    <a:lnL w="38100" cap="flat" cmpd="sng" algn="ctr">
                      <a:solidFill>
                        <a:srgbClr val="FFFFFF"/>
                      </a:solidFill>
                      <a:prstDash val="solid"/>
                    </a:lnL>
                    <a:lnR w="38100" cap="flat" cmpd="sng" algn="ctr">
                      <a:solidFill>
                        <a:srgbClr val="FFFFFF"/>
                      </a:solidFill>
                      <a:prstDash val="solid"/>
                    </a:lnR>
                    <a:lnT w="38100" cap="flat" cmpd="sng" algn="ctr">
                      <a:noFill/>
                      <a:prstDash val="solid"/>
                    </a:lnT>
                    <a:lnB w="38100" cap="flat" cmpd="sng" algn="ctr">
                      <a:solidFill>
                        <a:srgbClr val="FFFFFF"/>
                      </a:solidFill>
                      <a:prstDash val="solid"/>
                    </a:lnB>
                    <a:solidFill>
                      <a:srgbClr val="636B68">
                        <a:alpha val="69804"/>
                      </a:srgbClr>
                    </a:solidFill>
                  </a:tcPr>
                </a:tc>
                <a:tc>
                  <a:txBody>
                    <a:bodyPr/>
                    <a:lstStyle/>
                    <a:p>
                      <a:pPr algn="l"/>
                      <a:r>
                        <a:rPr lang="el-GR" sz="1500" b="1" dirty="0">
                          <a:solidFill>
                            <a:schemeClr val="bg1"/>
                          </a:solidFill>
                          <a:effectLst/>
                        </a:rPr>
                        <a:t>2</a:t>
                      </a:r>
                      <a:r>
                        <a:rPr lang="el-GR" sz="1500" b="1" baseline="30000" dirty="0">
                          <a:solidFill>
                            <a:schemeClr val="bg1"/>
                          </a:solidFill>
                          <a:effectLst/>
                        </a:rPr>
                        <a:t>η</a:t>
                      </a:r>
                      <a:r>
                        <a:rPr lang="el-GR" sz="1500" b="1" dirty="0">
                          <a:solidFill>
                            <a:schemeClr val="bg1"/>
                          </a:solidFill>
                          <a:effectLst/>
                        </a:rPr>
                        <a:t> κατηγορία: πρώην παραδοσιακά πανεπιστήμια</a:t>
                      </a:r>
                      <a:endParaRPr lang="el-GR" sz="1500" b="1" dirty="0">
                        <a:solidFill>
                          <a:schemeClr val="bg1"/>
                        </a:solidFill>
                        <a:effectLst/>
                        <a:latin typeface="HellasAlla"/>
                        <a:ea typeface="Times New Roman" panose="02020603050405020304" pitchFamily="18" charset="0"/>
                        <a:cs typeface="Times New Roman" panose="02020603050405020304" pitchFamily="18" charset="0"/>
                      </a:endParaRPr>
                    </a:p>
                  </a:txBody>
                  <a:tcPr marL="137765" marR="82659" marT="82659" marB="82659">
                    <a:lnL w="38100" cap="flat" cmpd="sng" algn="ctr">
                      <a:solidFill>
                        <a:srgbClr val="FFFFFF"/>
                      </a:solidFill>
                      <a:prstDash val="solid"/>
                    </a:lnL>
                    <a:lnR w="38100" cap="flat" cmpd="sng" algn="ctr">
                      <a:solidFill>
                        <a:srgbClr val="FFFFFF"/>
                      </a:solidFill>
                      <a:prstDash val="solid"/>
                    </a:lnR>
                    <a:lnT w="38100" cap="flat" cmpd="sng" algn="ctr">
                      <a:noFill/>
                      <a:prstDash val="solid"/>
                    </a:lnT>
                    <a:lnB w="38100" cap="flat" cmpd="sng" algn="ctr">
                      <a:solidFill>
                        <a:srgbClr val="FFFFFF"/>
                      </a:solidFill>
                      <a:prstDash val="solid"/>
                    </a:lnB>
                    <a:solidFill>
                      <a:srgbClr val="636B68">
                        <a:alpha val="69804"/>
                      </a:srgbClr>
                    </a:solidFill>
                  </a:tcPr>
                </a:tc>
                <a:tc>
                  <a:txBody>
                    <a:bodyPr/>
                    <a:lstStyle/>
                    <a:p>
                      <a:pPr algn="l"/>
                      <a:r>
                        <a:rPr lang="el-GR" sz="1500" b="1" dirty="0">
                          <a:solidFill>
                            <a:schemeClr val="bg1"/>
                          </a:solidFill>
                          <a:effectLst/>
                        </a:rPr>
                        <a:t>3</a:t>
                      </a:r>
                      <a:r>
                        <a:rPr lang="el-GR" sz="1500" b="1" baseline="30000" dirty="0">
                          <a:solidFill>
                            <a:schemeClr val="bg1"/>
                          </a:solidFill>
                          <a:effectLst/>
                        </a:rPr>
                        <a:t>η</a:t>
                      </a:r>
                      <a:r>
                        <a:rPr lang="el-GR" sz="1500" b="1" dirty="0">
                          <a:solidFill>
                            <a:schemeClr val="bg1"/>
                          </a:solidFill>
                          <a:effectLst/>
                        </a:rPr>
                        <a:t> κατηγορία: πανεπιστήμια παροχής κατάρτισης</a:t>
                      </a:r>
                      <a:endParaRPr lang="el-GR" sz="1500" b="1" dirty="0">
                        <a:solidFill>
                          <a:schemeClr val="bg1"/>
                        </a:solidFill>
                        <a:effectLst/>
                        <a:latin typeface="HellasAlla"/>
                        <a:ea typeface="Times New Roman" panose="02020603050405020304" pitchFamily="18" charset="0"/>
                        <a:cs typeface="Times New Roman" panose="02020603050405020304" pitchFamily="18" charset="0"/>
                      </a:endParaRPr>
                    </a:p>
                  </a:txBody>
                  <a:tcPr marL="137765" marR="82659" marT="82659" marB="82659">
                    <a:lnL w="38100" cap="flat" cmpd="sng" algn="ctr">
                      <a:solidFill>
                        <a:srgbClr val="FFFFFF"/>
                      </a:solidFill>
                      <a:prstDash val="solid"/>
                    </a:lnL>
                    <a:lnR w="38100" cap="flat" cmpd="sng" algn="ctr">
                      <a:noFill/>
                      <a:prstDash val="solid"/>
                    </a:lnR>
                    <a:lnT w="38100" cap="flat" cmpd="sng" algn="ctr">
                      <a:noFill/>
                      <a:prstDash val="solid"/>
                    </a:lnT>
                    <a:lnB w="38100" cap="flat" cmpd="sng" algn="ctr">
                      <a:solidFill>
                        <a:srgbClr val="FFFFFF"/>
                      </a:solidFill>
                      <a:prstDash val="solid"/>
                    </a:lnB>
                    <a:solidFill>
                      <a:srgbClr val="636B68">
                        <a:alpha val="69804"/>
                      </a:srgbClr>
                    </a:solidFill>
                  </a:tcPr>
                </a:tc>
                <a:extLst>
                  <a:ext uri="{0D108BD9-81ED-4DB2-BD59-A6C34878D82A}">
                    <a16:rowId xmlns:a16="http://schemas.microsoft.com/office/drawing/2014/main" xmlns="" val="2145178666"/>
                  </a:ext>
                </a:extLst>
              </a:tr>
              <a:tr h="334310">
                <a:tc>
                  <a:txBody>
                    <a:bodyPr/>
                    <a:lstStyle/>
                    <a:p>
                      <a:pPr algn="ctr"/>
                      <a:r>
                        <a:rPr lang="el-GR" sz="1200" dirty="0" err="1">
                          <a:solidFill>
                            <a:schemeClr val="tx1">
                              <a:lumMod val="85000"/>
                              <a:lumOff val="15000"/>
                            </a:schemeClr>
                          </a:solidFill>
                          <a:effectLst/>
                        </a:rPr>
                        <a:t>Οργανωσιακή</a:t>
                      </a:r>
                      <a:r>
                        <a:rPr lang="el-GR" sz="1200" dirty="0">
                          <a:solidFill>
                            <a:schemeClr val="tx1">
                              <a:lumMod val="85000"/>
                              <a:lumOff val="15000"/>
                            </a:schemeClr>
                          </a:solidFill>
                          <a:effectLst/>
                        </a:rPr>
                        <a:t> μορφή</a:t>
                      </a:r>
                      <a:endParaRPr lang="el-GR" sz="1200" dirty="0">
                        <a:solidFill>
                          <a:schemeClr val="tx1">
                            <a:lumMod val="85000"/>
                            <a:lumOff val="15000"/>
                          </a:schemeClr>
                        </a:solidFill>
                        <a:effectLst/>
                        <a:latin typeface="HellasAlla"/>
                        <a:ea typeface="Times New Roman" panose="02020603050405020304" pitchFamily="18" charset="0"/>
                        <a:cs typeface="Times New Roman" panose="02020603050405020304" pitchFamily="18" charset="0"/>
                      </a:endParaRPr>
                    </a:p>
                  </a:txBody>
                  <a:tcPr marL="137765" marR="82659" marT="82659" marB="82659">
                    <a:lnL w="38100" cap="flat" cmpd="sng" algn="ctr">
                      <a:noFill/>
                      <a:prstDash val="solid"/>
                    </a:lnL>
                    <a:lnR w="38100" cap="flat" cmpd="sng" algn="ctr">
                      <a:solidFill>
                        <a:srgbClr val="FFFFFF"/>
                      </a:solidFill>
                      <a:prstDash val="solid"/>
                    </a:lnR>
                    <a:lnT w="38100" cap="flat" cmpd="sng" algn="ctr">
                      <a:solidFill>
                        <a:srgbClr val="FFFFFF"/>
                      </a:solidFill>
                      <a:prstDash val="solid"/>
                    </a:lnT>
                    <a:lnB w="38100" cap="flat" cmpd="sng" algn="ctr">
                      <a:solidFill>
                        <a:srgbClr val="FFFFFF"/>
                      </a:solidFill>
                      <a:prstDash val="solid"/>
                    </a:lnB>
                    <a:solidFill>
                      <a:srgbClr val="878E8B">
                        <a:alpha val="14902"/>
                      </a:srgbClr>
                    </a:solidFill>
                  </a:tcPr>
                </a:tc>
                <a:tc>
                  <a:txBody>
                    <a:bodyPr/>
                    <a:lstStyle/>
                    <a:p>
                      <a:pPr algn="ctr"/>
                      <a:r>
                        <a:rPr lang="el-GR" sz="1200" dirty="0">
                          <a:solidFill>
                            <a:schemeClr val="tx1">
                              <a:lumMod val="85000"/>
                              <a:lumOff val="15000"/>
                            </a:schemeClr>
                          </a:solidFill>
                          <a:effectLst/>
                        </a:rPr>
                        <a:t>Επαγγελματική γραφειοκρατία</a:t>
                      </a:r>
                      <a:endParaRPr lang="el-GR" sz="1200" dirty="0">
                        <a:solidFill>
                          <a:schemeClr val="tx1">
                            <a:lumMod val="85000"/>
                            <a:lumOff val="15000"/>
                          </a:schemeClr>
                        </a:solidFill>
                        <a:effectLst/>
                        <a:latin typeface="HellasAlla"/>
                        <a:ea typeface="Times New Roman" panose="02020603050405020304" pitchFamily="18" charset="0"/>
                        <a:cs typeface="Times New Roman" panose="02020603050405020304" pitchFamily="18" charset="0"/>
                      </a:endParaRPr>
                    </a:p>
                  </a:txBody>
                  <a:tcPr marL="137765" marR="82659" marT="82659" marB="82659">
                    <a:lnL w="38100" cap="flat" cmpd="sng" algn="ctr">
                      <a:solidFill>
                        <a:srgbClr val="FFFFFF"/>
                      </a:solidFill>
                      <a:prstDash val="solid"/>
                    </a:lnL>
                    <a:lnR w="38100" cap="flat" cmpd="sng" algn="ctr">
                      <a:solidFill>
                        <a:srgbClr val="FFFFFF"/>
                      </a:solidFill>
                      <a:prstDash val="solid"/>
                    </a:lnR>
                    <a:lnT w="38100" cap="flat" cmpd="sng" algn="ctr">
                      <a:solidFill>
                        <a:srgbClr val="FFFFFF"/>
                      </a:solidFill>
                      <a:prstDash val="solid"/>
                    </a:lnT>
                    <a:lnB w="38100" cap="flat" cmpd="sng" algn="ctr">
                      <a:solidFill>
                        <a:srgbClr val="FFFFFF"/>
                      </a:solidFill>
                      <a:prstDash val="solid"/>
                    </a:lnB>
                    <a:solidFill>
                      <a:srgbClr val="878E8B">
                        <a:alpha val="14902"/>
                      </a:srgbClr>
                    </a:solidFill>
                  </a:tcPr>
                </a:tc>
                <a:tc>
                  <a:txBody>
                    <a:bodyPr/>
                    <a:lstStyle/>
                    <a:p>
                      <a:pPr algn="ctr"/>
                      <a:r>
                        <a:rPr lang="el-GR" sz="1200" dirty="0" err="1">
                          <a:solidFill>
                            <a:schemeClr val="tx1">
                              <a:lumMod val="85000"/>
                              <a:lumOff val="15000"/>
                            </a:schemeClr>
                          </a:solidFill>
                          <a:effectLst/>
                        </a:rPr>
                        <a:t>Τμηματοποιημένη</a:t>
                      </a:r>
                      <a:r>
                        <a:rPr lang="el-GR" sz="1200" dirty="0">
                          <a:solidFill>
                            <a:schemeClr val="tx1">
                              <a:lumMod val="85000"/>
                              <a:lumOff val="15000"/>
                            </a:schemeClr>
                          </a:solidFill>
                          <a:effectLst/>
                        </a:rPr>
                        <a:t> δομή</a:t>
                      </a:r>
                      <a:endParaRPr lang="el-GR" sz="1200" dirty="0">
                        <a:solidFill>
                          <a:schemeClr val="tx1">
                            <a:lumMod val="85000"/>
                            <a:lumOff val="15000"/>
                          </a:schemeClr>
                        </a:solidFill>
                        <a:effectLst/>
                        <a:latin typeface="HellasAlla"/>
                        <a:ea typeface="Times New Roman" panose="02020603050405020304" pitchFamily="18" charset="0"/>
                        <a:cs typeface="Times New Roman" panose="02020603050405020304" pitchFamily="18" charset="0"/>
                      </a:endParaRPr>
                    </a:p>
                  </a:txBody>
                  <a:tcPr marL="137765" marR="82659" marT="82659" marB="82659">
                    <a:lnL w="38100" cap="flat" cmpd="sng" algn="ctr">
                      <a:solidFill>
                        <a:srgbClr val="FFFFFF"/>
                      </a:solidFill>
                      <a:prstDash val="solid"/>
                    </a:lnL>
                    <a:lnR w="38100" cap="flat" cmpd="sng" algn="ctr">
                      <a:solidFill>
                        <a:srgbClr val="FFFFFF"/>
                      </a:solidFill>
                      <a:prstDash val="solid"/>
                    </a:lnR>
                    <a:lnT w="38100" cap="flat" cmpd="sng" algn="ctr">
                      <a:solidFill>
                        <a:srgbClr val="FFFFFF"/>
                      </a:solidFill>
                      <a:prstDash val="solid"/>
                    </a:lnT>
                    <a:lnB w="38100" cap="flat" cmpd="sng" algn="ctr">
                      <a:solidFill>
                        <a:srgbClr val="FFFFFF"/>
                      </a:solidFill>
                      <a:prstDash val="solid"/>
                    </a:lnB>
                    <a:solidFill>
                      <a:srgbClr val="878E8B">
                        <a:alpha val="14902"/>
                      </a:srgbClr>
                    </a:solidFill>
                  </a:tcPr>
                </a:tc>
                <a:tc>
                  <a:txBody>
                    <a:bodyPr/>
                    <a:lstStyle/>
                    <a:p>
                      <a:pPr algn="ctr"/>
                      <a:r>
                        <a:rPr lang="el-GR" sz="1200" dirty="0">
                          <a:solidFill>
                            <a:schemeClr val="tx1">
                              <a:lumMod val="85000"/>
                              <a:lumOff val="15000"/>
                            </a:schemeClr>
                          </a:solidFill>
                          <a:effectLst/>
                        </a:rPr>
                        <a:t>Μηχανιστική γραφειοκρατία</a:t>
                      </a:r>
                      <a:endParaRPr lang="el-GR" sz="1200" dirty="0">
                        <a:solidFill>
                          <a:schemeClr val="tx1">
                            <a:lumMod val="85000"/>
                            <a:lumOff val="15000"/>
                          </a:schemeClr>
                        </a:solidFill>
                        <a:effectLst/>
                        <a:latin typeface="HellasAlla"/>
                        <a:ea typeface="Times New Roman" panose="02020603050405020304" pitchFamily="18" charset="0"/>
                        <a:cs typeface="Times New Roman" panose="02020603050405020304" pitchFamily="18" charset="0"/>
                      </a:endParaRPr>
                    </a:p>
                  </a:txBody>
                  <a:tcPr marL="137765" marR="82659" marT="82659" marB="82659">
                    <a:lnL w="38100" cap="flat" cmpd="sng" algn="ctr">
                      <a:solidFill>
                        <a:srgbClr val="FFFFFF"/>
                      </a:solidFill>
                      <a:prstDash val="solid"/>
                    </a:lnL>
                    <a:lnR w="38100" cap="flat" cmpd="sng" algn="ctr">
                      <a:noFill/>
                      <a:prstDash val="solid"/>
                    </a:lnR>
                    <a:lnT w="38100" cap="flat" cmpd="sng" algn="ctr">
                      <a:solidFill>
                        <a:srgbClr val="FFFFFF"/>
                      </a:solidFill>
                      <a:prstDash val="solid"/>
                    </a:lnT>
                    <a:lnB w="38100" cap="flat" cmpd="sng" algn="ctr">
                      <a:solidFill>
                        <a:srgbClr val="FFFFFF"/>
                      </a:solidFill>
                      <a:prstDash val="solid"/>
                    </a:lnB>
                    <a:solidFill>
                      <a:srgbClr val="878E8B">
                        <a:alpha val="14902"/>
                      </a:srgbClr>
                    </a:solidFill>
                  </a:tcPr>
                </a:tc>
                <a:extLst>
                  <a:ext uri="{0D108BD9-81ED-4DB2-BD59-A6C34878D82A}">
                    <a16:rowId xmlns:a16="http://schemas.microsoft.com/office/drawing/2014/main" xmlns="" val="2071784460"/>
                  </a:ext>
                </a:extLst>
              </a:tr>
              <a:tr h="481260">
                <a:tc>
                  <a:txBody>
                    <a:bodyPr/>
                    <a:lstStyle/>
                    <a:p>
                      <a:pPr algn="ctr"/>
                      <a:r>
                        <a:rPr lang="el-GR" sz="1200" dirty="0">
                          <a:solidFill>
                            <a:schemeClr val="tx1">
                              <a:lumMod val="85000"/>
                              <a:lumOff val="15000"/>
                            </a:schemeClr>
                          </a:solidFill>
                          <a:effectLst/>
                        </a:rPr>
                        <a:t>Συντονιστικός μηχανισμός</a:t>
                      </a:r>
                      <a:endParaRPr lang="el-GR" sz="1200" dirty="0">
                        <a:solidFill>
                          <a:schemeClr val="tx1">
                            <a:lumMod val="85000"/>
                            <a:lumOff val="15000"/>
                          </a:schemeClr>
                        </a:solidFill>
                        <a:effectLst/>
                        <a:latin typeface="HellasAlla"/>
                        <a:ea typeface="Times New Roman" panose="02020603050405020304" pitchFamily="18" charset="0"/>
                        <a:cs typeface="Times New Roman" panose="02020603050405020304" pitchFamily="18" charset="0"/>
                      </a:endParaRPr>
                    </a:p>
                  </a:txBody>
                  <a:tcPr marL="137765" marR="82659" marT="82659" marB="82659">
                    <a:lnL w="12700" cmpd="sng">
                      <a:noFill/>
                      <a:prstDash val="solid"/>
                    </a:lnL>
                    <a:lnR w="38100" cap="flat" cmpd="sng" algn="ctr">
                      <a:solidFill>
                        <a:srgbClr val="FFFFFF"/>
                      </a:solidFill>
                      <a:prstDash val="solid"/>
                    </a:lnR>
                    <a:lnT w="38100" cap="flat" cmpd="sng" algn="ctr">
                      <a:solidFill>
                        <a:srgbClr val="FFFFFF"/>
                      </a:solidFill>
                      <a:prstDash val="solid"/>
                    </a:lnT>
                    <a:lnB w="38100" cap="flat" cmpd="sng" algn="ctr">
                      <a:solidFill>
                        <a:srgbClr val="FFFFFF"/>
                      </a:solidFill>
                      <a:prstDash val="solid"/>
                    </a:lnB>
                    <a:solidFill>
                      <a:srgbClr val="878E8B">
                        <a:alpha val="30196"/>
                      </a:srgbClr>
                    </a:solidFill>
                  </a:tcPr>
                </a:tc>
                <a:tc>
                  <a:txBody>
                    <a:bodyPr/>
                    <a:lstStyle/>
                    <a:p>
                      <a:pPr algn="ctr"/>
                      <a:r>
                        <a:rPr lang="el-GR" sz="1200" dirty="0">
                          <a:solidFill>
                            <a:schemeClr val="tx1">
                              <a:lumMod val="85000"/>
                              <a:lumOff val="15000"/>
                            </a:schemeClr>
                          </a:solidFill>
                          <a:effectLst/>
                        </a:rPr>
                        <a:t>Τυποποίηση των εξειδικεύσεων  </a:t>
                      </a:r>
                      <a:endParaRPr lang="el-GR" sz="1200" dirty="0">
                        <a:solidFill>
                          <a:schemeClr val="tx1">
                            <a:lumMod val="85000"/>
                            <a:lumOff val="15000"/>
                          </a:schemeClr>
                        </a:solidFill>
                        <a:effectLst/>
                        <a:latin typeface="HellasAlla"/>
                        <a:ea typeface="Times New Roman" panose="02020603050405020304" pitchFamily="18" charset="0"/>
                        <a:cs typeface="Times New Roman" panose="02020603050405020304" pitchFamily="18" charset="0"/>
                      </a:endParaRPr>
                    </a:p>
                  </a:txBody>
                  <a:tcPr marL="137765" marR="82659" marT="82659" marB="82659">
                    <a:lnL w="38100" cap="flat" cmpd="sng" algn="ctr">
                      <a:solidFill>
                        <a:srgbClr val="FFFFFF"/>
                      </a:solidFill>
                      <a:prstDash val="solid"/>
                    </a:lnL>
                    <a:lnR w="38100" cap="flat" cmpd="sng" algn="ctr">
                      <a:solidFill>
                        <a:srgbClr val="FFFFFF"/>
                      </a:solidFill>
                      <a:prstDash val="solid"/>
                    </a:lnR>
                    <a:lnT w="38100" cap="flat" cmpd="sng" algn="ctr">
                      <a:solidFill>
                        <a:srgbClr val="FFFFFF"/>
                      </a:solidFill>
                      <a:prstDash val="solid"/>
                    </a:lnT>
                    <a:lnB w="38100" cap="flat" cmpd="sng" algn="ctr">
                      <a:solidFill>
                        <a:srgbClr val="FFFFFF"/>
                      </a:solidFill>
                      <a:prstDash val="solid"/>
                    </a:lnB>
                    <a:solidFill>
                      <a:srgbClr val="878E8B">
                        <a:alpha val="30196"/>
                      </a:srgbClr>
                    </a:solidFill>
                  </a:tcPr>
                </a:tc>
                <a:tc>
                  <a:txBody>
                    <a:bodyPr/>
                    <a:lstStyle/>
                    <a:p>
                      <a:pPr algn="ctr"/>
                      <a:r>
                        <a:rPr lang="el-GR" sz="1200" dirty="0">
                          <a:solidFill>
                            <a:schemeClr val="tx1">
                              <a:lumMod val="85000"/>
                              <a:lumOff val="15000"/>
                            </a:schemeClr>
                          </a:solidFill>
                          <a:effectLst/>
                        </a:rPr>
                        <a:t>Τυποποίηση των εκροών στη βάση εξωγενών κριτηρίων</a:t>
                      </a:r>
                      <a:endParaRPr lang="el-GR" sz="1200" dirty="0">
                        <a:solidFill>
                          <a:schemeClr val="tx1">
                            <a:lumMod val="85000"/>
                            <a:lumOff val="15000"/>
                          </a:schemeClr>
                        </a:solidFill>
                        <a:effectLst/>
                        <a:latin typeface="HellasAlla"/>
                        <a:ea typeface="Times New Roman" panose="02020603050405020304" pitchFamily="18" charset="0"/>
                        <a:cs typeface="Times New Roman" panose="02020603050405020304" pitchFamily="18" charset="0"/>
                      </a:endParaRPr>
                    </a:p>
                  </a:txBody>
                  <a:tcPr marL="137765" marR="82659" marT="82659" marB="82659">
                    <a:lnL w="38100" cap="flat" cmpd="sng" algn="ctr">
                      <a:solidFill>
                        <a:srgbClr val="FFFFFF"/>
                      </a:solidFill>
                      <a:prstDash val="solid"/>
                    </a:lnL>
                    <a:lnR w="38100" cap="flat" cmpd="sng" algn="ctr">
                      <a:solidFill>
                        <a:srgbClr val="FFFFFF"/>
                      </a:solidFill>
                      <a:prstDash val="solid"/>
                    </a:lnR>
                    <a:lnT w="38100" cap="flat" cmpd="sng" algn="ctr">
                      <a:solidFill>
                        <a:srgbClr val="FFFFFF"/>
                      </a:solidFill>
                      <a:prstDash val="solid"/>
                    </a:lnT>
                    <a:lnB w="38100" cap="flat" cmpd="sng" algn="ctr">
                      <a:solidFill>
                        <a:srgbClr val="FFFFFF"/>
                      </a:solidFill>
                      <a:prstDash val="solid"/>
                    </a:lnB>
                    <a:solidFill>
                      <a:srgbClr val="878E8B">
                        <a:alpha val="30196"/>
                      </a:srgbClr>
                    </a:solidFill>
                  </a:tcPr>
                </a:tc>
                <a:tc>
                  <a:txBody>
                    <a:bodyPr/>
                    <a:lstStyle/>
                    <a:p>
                      <a:pPr algn="ctr"/>
                      <a:r>
                        <a:rPr lang="el-GR" sz="1200">
                          <a:solidFill>
                            <a:schemeClr val="tx1">
                              <a:lumMod val="85000"/>
                              <a:lumOff val="15000"/>
                            </a:schemeClr>
                          </a:solidFill>
                          <a:effectLst/>
                        </a:rPr>
                        <a:t>Τυποποίηση της εργασιακής διαδικασίας</a:t>
                      </a:r>
                      <a:endParaRPr lang="el-GR" sz="1200" dirty="0">
                        <a:solidFill>
                          <a:schemeClr val="tx1">
                            <a:lumMod val="85000"/>
                            <a:lumOff val="15000"/>
                          </a:schemeClr>
                        </a:solidFill>
                        <a:effectLst/>
                        <a:latin typeface="HellasAlla"/>
                        <a:ea typeface="Times New Roman" panose="02020603050405020304" pitchFamily="18" charset="0"/>
                        <a:cs typeface="Times New Roman" panose="02020603050405020304" pitchFamily="18" charset="0"/>
                      </a:endParaRPr>
                    </a:p>
                  </a:txBody>
                  <a:tcPr marL="137765" marR="82659" marT="82659" marB="82659">
                    <a:lnL w="38100" cap="flat" cmpd="sng" algn="ctr">
                      <a:solidFill>
                        <a:srgbClr val="FFFFFF"/>
                      </a:solidFill>
                      <a:prstDash val="solid"/>
                    </a:lnL>
                    <a:lnR w="12700" cmpd="sng">
                      <a:noFill/>
                      <a:prstDash val="solid"/>
                    </a:lnR>
                    <a:lnT w="38100" cap="flat" cmpd="sng" algn="ctr">
                      <a:solidFill>
                        <a:srgbClr val="FFFFFF"/>
                      </a:solidFill>
                      <a:prstDash val="solid"/>
                    </a:lnT>
                    <a:lnB w="38100" cap="flat" cmpd="sng" algn="ctr">
                      <a:solidFill>
                        <a:srgbClr val="FFFFFF"/>
                      </a:solidFill>
                      <a:prstDash val="solid"/>
                    </a:lnB>
                    <a:solidFill>
                      <a:srgbClr val="878E8B">
                        <a:alpha val="30196"/>
                      </a:srgbClr>
                    </a:solidFill>
                  </a:tcPr>
                </a:tc>
                <a:extLst>
                  <a:ext uri="{0D108BD9-81ED-4DB2-BD59-A6C34878D82A}">
                    <a16:rowId xmlns:a16="http://schemas.microsoft.com/office/drawing/2014/main" xmlns="" val="363715200"/>
                  </a:ext>
                </a:extLst>
              </a:tr>
              <a:tr h="334310">
                <a:tc>
                  <a:txBody>
                    <a:bodyPr/>
                    <a:lstStyle/>
                    <a:p>
                      <a:pPr algn="ctr"/>
                      <a:r>
                        <a:rPr lang="el-GR" sz="1200" dirty="0">
                          <a:solidFill>
                            <a:schemeClr val="tx1">
                              <a:lumMod val="85000"/>
                              <a:lumOff val="15000"/>
                            </a:schemeClr>
                          </a:solidFill>
                          <a:effectLst/>
                        </a:rPr>
                        <a:t>Βαθμός επαγγελματικής αυτονομίας</a:t>
                      </a:r>
                      <a:endParaRPr lang="el-GR" sz="1200" dirty="0">
                        <a:solidFill>
                          <a:schemeClr val="tx1">
                            <a:lumMod val="85000"/>
                            <a:lumOff val="15000"/>
                          </a:schemeClr>
                        </a:solidFill>
                        <a:effectLst/>
                        <a:latin typeface="HellasAlla"/>
                        <a:ea typeface="Times New Roman" panose="02020603050405020304" pitchFamily="18" charset="0"/>
                        <a:cs typeface="Times New Roman" panose="02020603050405020304" pitchFamily="18" charset="0"/>
                      </a:endParaRPr>
                    </a:p>
                  </a:txBody>
                  <a:tcPr marL="137765" marR="82659" marT="82659" marB="82659">
                    <a:lnL w="38100" cap="flat" cmpd="sng" algn="ctr">
                      <a:noFill/>
                      <a:prstDash val="solid"/>
                    </a:lnL>
                    <a:lnR w="38100" cap="flat" cmpd="sng" algn="ctr">
                      <a:solidFill>
                        <a:srgbClr val="FFFFFF"/>
                      </a:solidFill>
                      <a:prstDash val="solid"/>
                    </a:lnR>
                    <a:lnT w="38100" cap="flat" cmpd="sng" algn="ctr">
                      <a:solidFill>
                        <a:srgbClr val="FFFFFF"/>
                      </a:solidFill>
                      <a:prstDash val="solid"/>
                    </a:lnT>
                    <a:lnB w="38100" cap="flat" cmpd="sng" algn="ctr">
                      <a:solidFill>
                        <a:srgbClr val="FFFFFF"/>
                      </a:solidFill>
                      <a:prstDash val="solid"/>
                    </a:lnB>
                    <a:solidFill>
                      <a:srgbClr val="878E8B">
                        <a:alpha val="14902"/>
                      </a:srgbClr>
                    </a:solidFill>
                  </a:tcPr>
                </a:tc>
                <a:tc>
                  <a:txBody>
                    <a:bodyPr/>
                    <a:lstStyle/>
                    <a:p>
                      <a:pPr algn="ctr"/>
                      <a:r>
                        <a:rPr lang="el-GR" sz="1200" dirty="0">
                          <a:solidFill>
                            <a:schemeClr val="tx1">
                              <a:lumMod val="85000"/>
                              <a:lumOff val="15000"/>
                            </a:schemeClr>
                          </a:solidFill>
                          <a:effectLst/>
                        </a:rPr>
                        <a:t>Σχετικά υψηλός</a:t>
                      </a:r>
                      <a:endParaRPr lang="el-GR" sz="1200" dirty="0">
                        <a:solidFill>
                          <a:schemeClr val="tx1">
                            <a:lumMod val="85000"/>
                            <a:lumOff val="15000"/>
                          </a:schemeClr>
                        </a:solidFill>
                        <a:effectLst/>
                        <a:latin typeface="HellasAlla"/>
                        <a:ea typeface="Times New Roman" panose="02020603050405020304" pitchFamily="18" charset="0"/>
                        <a:cs typeface="Times New Roman" panose="02020603050405020304" pitchFamily="18" charset="0"/>
                      </a:endParaRPr>
                    </a:p>
                  </a:txBody>
                  <a:tcPr marL="137765" marR="82659" marT="82659" marB="82659">
                    <a:lnL w="38100" cap="flat" cmpd="sng" algn="ctr">
                      <a:solidFill>
                        <a:srgbClr val="FFFFFF"/>
                      </a:solidFill>
                      <a:prstDash val="solid"/>
                    </a:lnL>
                    <a:lnR w="38100" cap="flat" cmpd="sng" algn="ctr">
                      <a:solidFill>
                        <a:srgbClr val="FFFFFF"/>
                      </a:solidFill>
                      <a:prstDash val="solid"/>
                    </a:lnR>
                    <a:lnT w="38100" cap="flat" cmpd="sng" algn="ctr">
                      <a:solidFill>
                        <a:srgbClr val="FFFFFF"/>
                      </a:solidFill>
                      <a:prstDash val="solid"/>
                    </a:lnT>
                    <a:lnB w="38100" cap="flat" cmpd="sng" algn="ctr">
                      <a:solidFill>
                        <a:srgbClr val="FFFFFF"/>
                      </a:solidFill>
                      <a:prstDash val="solid"/>
                    </a:lnB>
                    <a:solidFill>
                      <a:srgbClr val="878E8B">
                        <a:alpha val="14902"/>
                      </a:srgbClr>
                    </a:solidFill>
                  </a:tcPr>
                </a:tc>
                <a:tc>
                  <a:txBody>
                    <a:bodyPr/>
                    <a:lstStyle/>
                    <a:p>
                      <a:pPr algn="ctr"/>
                      <a:r>
                        <a:rPr lang="el-GR" sz="1200" dirty="0">
                          <a:solidFill>
                            <a:schemeClr val="tx1">
                              <a:lumMod val="85000"/>
                              <a:lumOff val="15000"/>
                            </a:schemeClr>
                          </a:solidFill>
                          <a:effectLst/>
                        </a:rPr>
                        <a:t>Περιορισμένος</a:t>
                      </a:r>
                      <a:endParaRPr lang="el-GR" sz="1200" dirty="0">
                        <a:solidFill>
                          <a:schemeClr val="tx1">
                            <a:lumMod val="85000"/>
                            <a:lumOff val="15000"/>
                          </a:schemeClr>
                        </a:solidFill>
                        <a:effectLst/>
                        <a:latin typeface="HellasAlla"/>
                        <a:ea typeface="Times New Roman" panose="02020603050405020304" pitchFamily="18" charset="0"/>
                        <a:cs typeface="Times New Roman" panose="02020603050405020304" pitchFamily="18" charset="0"/>
                      </a:endParaRPr>
                    </a:p>
                  </a:txBody>
                  <a:tcPr marL="137765" marR="82659" marT="82659" marB="82659">
                    <a:lnL w="38100" cap="flat" cmpd="sng" algn="ctr">
                      <a:solidFill>
                        <a:srgbClr val="FFFFFF"/>
                      </a:solidFill>
                      <a:prstDash val="solid"/>
                    </a:lnL>
                    <a:lnR w="38100" cap="flat" cmpd="sng" algn="ctr">
                      <a:solidFill>
                        <a:srgbClr val="FFFFFF"/>
                      </a:solidFill>
                      <a:prstDash val="solid"/>
                    </a:lnR>
                    <a:lnT w="38100" cap="flat" cmpd="sng" algn="ctr">
                      <a:solidFill>
                        <a:srgbClr val="FFFFFF"/>
                      </a:solidFill>
                      <a:prstDash val="solid"/>
                    </a:lnT>
                    <a:lnB w="38100" cap="flat" cmpd="sng" algn="ctr">
                      <a:solidFill>
                        <a:srgbClr val="FFFFFF"/>
                      </a:solidFill>
                      <a:prstDash val="solid"/>
                    </a:lnB>
                    <a:solidFill>
                      <a:srgbClr val="878E8B">
                        <a:alpha val="14902"/>
                      </a:srgbClr>
                    </a:solidFill>
                  </a:tcPr>
                </a:tc>
                <a:tc>
                  <a:txBody>
                    <a:bodyPr/>
                    <a:lstStyle/>
                    <a:p>
                      <a:pPr algn="ctr"/>
                      <a:r>
                        <a:rPr lang="el-GR" sz="1200">
                          <a:solidFill>
                            <a:schemeClr val="tx1">
                              <a:lumMod val="85000"/>
                              <a:lumOff val="15000"/>
                            </a:schemeClr>
                          </a:solidFill>
                          <a:effectLst/>
                        </a:rPr>
                        <a:t>Σχεδόν ανύπαρκτος</a:t>
                      </a:r>
                      <a:endParaRPr lang="el-GR" sz="1200" dirty="0">
                        <a:solidFill>
                          <a:schemeClr val="tx1">
                            <a:lumMod val="85000"/>
                            <a:lumOff val="15000"/>
                          </a:schemeClr>
                        </a:solidFill>
                        <a:effectLst/>
                        <a:latin typeface="HellasAlla"/>
                        <a:ea typeface="Times New Roman" panose="02020603050405020304" pitchFamily="18" charset="0"/>
                        <a:cs typeface="Times New Roman" panose="02020603050405020304" pitchFamily="18" charset="0"/>
                      </a:endParaRPr>
                    </a:p>
                  </a:txBody>
                  <a:tcPr marL="137765" marR="82659" marT="82659" marB="82659">
                    <a:lnL w="38100" cap="flat" cmpd="sng" algn="ctr">
                      <a:solidFill>
                        <a:srgbClr val="FFFFFF"/>
                      </a:solidFill>
                      <a:prstDash val="solid"/>
                    </a:lnL>
                    <a:lnR w="38100" cap="flat" cmpd="sng" algn="ctr">
                      <a:noFill/>
                      <a:prstDash val="solid"/>
                    </a:lnR>
                    <a:lnT w="38100" cap="flat" cmpd="sng" algn="ctr">
                      <a:solidFill>
                        <a:srgbClr val="FFFFFF"/>
                      </a:solidFill>
                      <a:prstDash val="solid"/>
                    </a:lnT>
                    <a:lnB w="38100" cap="flat" cmpd="sng" algn="ctr">
                      <a:solidFill>
                        <a:srgbClr val="FFFFFF"/>
                      </a:solidFill>
                      <a:prstDash val="solid"/>
                    </a:lnB>
                    <a:solidFill>
                      <a:srgbClr val="878E8B">
                        <a:alpha val="14902"/>
                      </a:srgbClr>
                    </a:solidFill>
                  </a:tcPr>
                </a:tc>
                <a:extLst>
                  <a:ext uri="{0D108BD9-81ED-4DB2-BD59-A6C34878D82A}">
                    <a16:rowId xmlns:a16="http://schemas.microsoft.com/office/drawing/2014/main" xmlns="" val="702682014"/>
                  </a:ext>
                </a:extLst>
              </a:tr>
              <a:tr h="481260">
                <a:tc>
                  <a:txBody>
                    <a:bodyPr/>
                    <a:lstStyle/>
                    <a:p>
                      <a:pPr algn="ctr"/>
                      <a:r>
                        <a:rPr lang="el-GR" sz="1200">
                          <a:solidFill>
                            <a:schemeClr val="tx1">
                              <a:lumMod val="85000"/>
                              <a:lumOff val="15000"/>
                            </a:schemeClr>
                          </a:solidFill>
                          <a:effectLst/>
                        </a:rPr>
                        <a:t>Ερευνητικός προσανατολισμός</a:t>
                      </a:r>
                      <a:endParaRPr lang="el-GR" sz="1200">
                        <a:solidFill>
                          <a:schemeClr val="tx1">
                            <a:lumMod val="85000"/>
                            <a:lumOff val="15000"/>
                          </a:schemeClr>
                        </a:solidFill>
                        <a:effectLst/>
                        <a:latin typeface="HellasAlla"/>
                        <a:ea typeface="Times New Roman" panose="02020603050405020304" pitchFamily="18" charset="0"/>
                        <a:cs typeface="Times New Roman" panose="02020603050405020304" pitchFamily="18" charset="0"/>
                      </a:endParaRPr>
                    </a:p>
                  </a:txBody>
                  <a:tcPr marL="137765" marR="82659" marT="82659" marB="82659">
                    <a:lnL w="12700" cmpd="sng">
                      <a:noFill/>
                      <a:prstDash val="solid"/>
                    </a:lnL>
                    <a:lnR w="38100" cap="flat" cmpd="sng" algn="ctr">
                      <a:solidFill>
                        <a:srgbClr val="FFFFFF"/>
                      </a:solidFill>
                      <a:prstDash val="solid"/>
                    </a:lnR>
                    <a:lnT w="38100" cap="flat" cmpd="sng" algn="ctr">
                      <a:solidFill>
                        <a:srgbClr val="FFFFFF"/>
                      </a:solidFill>
                      <a:prstDash val="solid"/>
                    </a:lnT>
                    <a:lnB w="38100" cap="flat" cmpd="sng" algn="ctr">
                      <a:solidFill>
                        <a:srgbClr val="FFFFFF"/>
                      </a:solidFill>
                      <a:prstDash val="solid"/>
                    </a:lnB>
                    <a:solidFill>
                      <a:srgbClr val="878E8B">
                        <a:alpha val="30196"/>
                      </a:srgbClr>
                    </a:solidFill>
                  </a:tcPr>
                </a:tc>
                <a:tc>
                  <a:txBody>
                    <a:bodyPr/>
                    <a:lstStyle/>
                    <a:p>
                      <a:pPr algn="ctr"/>
                      <a:r>
                        <a:rPr lang="el-GR" sz="1200">
                          <a:solidFill>
                            <a:schemeClr val="tx1">
                              <a:lumMod val="85000"/>
                              <a:lumOff val="15000"/>
                            </a:schemeClr>
                          </a:solidFill>
                          <a:effectLst/>
                        </a:rPr>
                        <a:t>Βασική και εφαρμοσμένη έρευνα</a:t>
                      </a:r>
                      <a:endParaRPr lang="el-GR" sz="1200" dirty="0">
                        <a:solidFill>
                          <a:schemeClr val="tx1">
                            <a:lumMod val="85000"/>
                            <a:lumOff val="15000"/>
                          </a:schemeClr>
                        </a:solidFill>
                        <a:effectLst/>
                        <a:latin typeface="HellasAlla"/>
                        <a:ea typeface="Times New Roman" panose="02020603050405020304" pitchFamily="18" charset="0"/>
                        <a:cs typeface="Times New Roman" panose="02020603050405020304" pitchFamily="18" charset="0"/>
                      </a:endParaRPr>
                    </a:p>
                  </a:txBody>
                  <a:tcPr marL="137765" marR="82659" marT="82659" marB="82659">
                    <a:lnL w="38100" cap="flat" cmpd="sng" algn="ctr">
                      <a:solidFill>
                        <a:srgbClr val="FFFFFF"/>
                      </a:solidFill>
                      <a:prstDash val="solid"/>
                    </a:lnL>
                    <a:lnR w="38100" cap="flat" cmpd="sng" algn="ctr">
                      <a:solidFill>
                        <a:srgbClr val="FFFFFF"/>
                      </a:solidFill>
                      <a:prstDash val="solid"/>
                    </a:lnR>
                    <a:lnT w="38100" cap="flat" cmpd="sng" algn="ctr">
                      <a:solidFill>
                        <a:srgbClr val="FFFFFF"/>
                      </a:solidFill>
                      <a:prstDash val="solid"/>
                    </a:lnT>
                    <a:lnB w="38100" cap="flat" cmpd="sng" algn="ctr">
                      <a:solidFill>
                        <a:srgbClr val="FFFFFF"/>
                      </a:solidFill>
                      <a:prstDash val="solid"/>
                    </a:lnB>
                    <a:solidFill>
                      <a:srgbClr val="878E8B">
                        <a:alpha val="30196"/>
                      </a:srgbClr>
                    </a:solidFill>
                  </a:tcPr>
                </a:tc>
                <a:tc>
                  <a:txBody>
                    <a:bodyPr/>
                    <a:lstStyle/>
                    <a:p>
                      <a:pPr algn="ctr"/>
                      <a:r>
                        <a:rPr lang="el-GR" sz="1200" dirty="0">
                          <a:solidFill>
                            <a:schemeClr val="tx1">
                              <a:lumMod val="85000"/>
                              <a:lumOff val="15000"/>
                            </a:schemeClr>
                          </a:solidFill>
                          <a:effectLst/>
                        </a:rPr>
                        <a:t>Πρωτίστως εφαρμοσμένη και δευτερευόντως βασική έρευνα</a:t>
                      </a:r>
                      <a:endParaRPr lang="el-GR" sz="1200" dirty="0">
                        <a:solidFill>
                          <a:schemeClr val="tx1">
                            <a:lumMod val="85000"/>
                            <a:lumOff val="15000"/>
                          </a:schemeClr>
                        </a:solidFill>
                        <a:effectLst/>
                        <a:latin typeface="HellasAlla"/>
                        <a:ea typeface="Times New Roman" panose="02020603050405020304" pitchFamily="18" charset="0"/>
                        <a:cs typeface="Times New Roman" panose="02020603050405020304" pitchFamily="18" charset="0"/>
                      </a:endParaRPr>
                    </a:p>
                  </a:txBody>
                  <a:tcPr marL="137765" marR="82659" marT="82659" marB="82659">
                    <a:lnL w="38100" cap="flat" cmpd="sng" algn="ctr">
                      <a:solidFill>
                        <a:srgbClr val="FFFFFF"/>
                      </a:solidFill>
                      <a:prstDash val="solid"/>
                    </a:lnL>
                    <a:lnR w="38100" cap="flat" cmpd="sng" algn="ctr">
                      <a:solidFill>
                        <a:srgbClr val="FFFFFF"/>
                      </a:solidFill>
                      <a:prstDash val="solid"/>
                    </a:lnR>
                    <a:lnT w="38100" cap="flat" cmpd="sng" algn="ctr">
                      <a:solidFill>
                        <a:srgbClr val="FFFFFF"/>
                      </a:solidFill>
                      <a:prstDash val="solid"/>
                    </a:lnT>
                    <a:lnB w="38100" cap="flat" cmpd="sng" algn="ctr">
                      <a:solidFill>
                        <a:srgbClr val="FFFFFF"/>
                      </a:solidFill>
                      <a:prstDash val="solid"/>
                    </a:lnB>
                    <a:solidFill>
                      <a:srgbClr val="878E8B">
                        <a:alpha val="30196"/>
                      </a:srgbClr>
                    </a:solidFill>
                  </a:tcPr>
                </a:tc>
                <a:tc>
                  <a:txBody>
                    <a:bodyPr/>
                    <a:lstStyle/>
                    <a:p>
                      <a:pPr algn="ctr"/>
                      <a:r>
                        <a:rPr lang="el-GR" sz="1200">
                          <a:solidFill>
                            <a:schemeClr val="tx1">
                              <a:lumMod val="85000"/>
                              <a:lumOff val="15000"/>
                            </a:schemeClr>
                          </a:solidFill>
                          <a:effectLst/>
                        </a:rPr>
                        <a:t>Σχεδόν αποκλειστικά εφαρμοσμένη</a:t>
                      </a:r>
                      <a:endParaRPr lang="el-GR" sz="1200" dirty="0">
                        <a:solidFill>
                          <a:schemeClr val="tx1">
                            <a:lumMod val="85000"/>
                            <a:lumOff val="15000"/>
                          </a:schemeClr>
                        </a:solidFill>
                        <a:effectLst/>
                        <a:latin typeface="HellasAlla"/>
                        <a:ea typeface="Times New Roman" panose="02020603050405020304" pitchFamily="18" charset="0"/>
                        <a:cs typeface="Times New Roman" panose="02020603050405020304" pitchFamily="18" charset="0"/>
                      </a:endParaRPr>
                    </a:p>
                  </a:txBody>
                  <a:tcPr marL="137765" marR="82659" marT="82659" marB="82659">
                    <a:lnL w="38100" cap="flat" cmpd="sng" algn="ctr">
                      <a:solidFill>
                        <a:srgbClr val="FFFFFF"/>
                      </a:solidFill>
                      <a:prstDash val="solid"/>
                    </a:lnL>
                    <a:lnR w="12700" cmpd="sng">
                      <a:noFill/>
                      <a:prstDash val="solid"/>
                    </a:lnR>
                    <a:lnT w="38100" cap="flat" cmpd="sng" algn="ctr">
                      <a:solidFill>
                        <a:srgbClr val="FFFFFF"/>
                      </a:solidFill>
                      <a:prstDash val="solid"/>
                    </a:lnT>
                    <a:lnB w="38100" cap="flat" cmpd="sng" algn="ctr">
                      <a:solidFill>
                        <a:srgbClr val="FFFFFF"/>
                      </a:solidFill>
                      <a:prstDash val="solid"/>
                    </a:lnB>
                    <a:solidFill>
                      <a:srgbClr val="878E8B">
                        <a:alpha val="30196"/>
                      </a:srgbClr>
                    </a:solidFill>
                  </a:tcPr>
                </a:tc>
                <a:extLst>
                  <a:ext uri="{0D108BD9-81ED-4DB2-BD59-A6C34878D82A}">
                    <a16:rowId xmlns:a16="http://schemas.microsoft.com/office/drawing/2014/main" xmlns="" val="4223719506"/>
                  </a:ext>
                </a:extLst>
              </a:tr>
              <a:tr h="481260">
                <a:tc>
                  <a:txBody>
                    <a:bodyPr/>
                    <a:lstStyle/>
                    <a:p>
                      <a:pPr algn="ctr"/>
                      <a:r>
                        <a:rPr lang="el-GR" sz="1200">
                          <a:solidFill>
                            <a:schemeClr val="tx1">
                              <a:lumMod val="85000"/>
                              <a:lumOff val="15000"/>
                            </a:schemeClr>
                          </a:solidFill>
                          <a:effectLst/>
                        </a:rPr>
                        <a:t>Εκπαιδευτικός προσανατολισμός</a:t>
                      </a:r>
                      <a:endParaRPr lang="el-GR" sz="1200">
                        <a:solidFill>
                          <a:schemeClr val="tx1">
                            <a:lumMod val="85000"/>
                            <a:lumOff val="15000"/>
                          </a:schemeClr>
                        </a:solidFill>
                        <a:effectLst/>
                        <a:latin typeface="HellasAlla"/>
                        <a:ea typeface="Times New Roman" panose="02020603050405020304" pitchFamily="18" charset="0"/>
                        <a:cs typeface="Times New Roman" panose="02020603050405020304" pitchFamily="18" charset="0"/>
                      </a:endParaRPr>
                    </a:p>
                  </a:txBody>
                  <a:tcPr marL="137765" marR="82659" marT="82659" marB="82659">
                    <a:lnL w="38100" cap="flat" cmpd="sng" algn="ctr">
                      <a:noFill/>
                      <a:prstDash val="solid"/>
                    </a:lnL>
                    <a:lnR w="38100" cap="flat" cmpd="sng" algn="ctr">
                      <a:solidFill>
                        <a:srgbClr val="FFFFFF"/>
                      </a:solidFill>
                      <a:prstDash val="solid"/>
                    </a:lnR>
                    <a:lnT w="38100" cap="flat" cmpd="sng" algn="ctr">
                      <a:solidFill>
                        <a:srgbClr val="FFFFFF"/>
                      </a:solidFill>
                      <a:prstDash val="solid"/>
                    </a:lnT>
                    <a:lnB w="38100" cap="flat" cmpd="sng" algn="ctr">
                      <a:solidFill>
                        <a:srgbClr val="FFFFFF"/>
                      </a:solidFill>
                      <a:prstDash val="solid"/>
                    </a:lnB>
                    <a:solidFill>
                      <a:srgbClr val="878E8B">
                        <a:alpha val="14902"/>
                      </a:srgbClr>
                    </a:solidFill>
                  </a:tcPr>
                </a:tc>
                <a:tc>
                  <a:txBody>
                    <a:bodyPr/>
                    <a:lstStyle/>
                    <a:p>
                      <a:pPr algn="ctr"/>
                      <a:r>
                        <a:rPr lang="el-GR" sz="1200">
                          <a:solidFill>
                            <a:schemeClr val="tx1">
                              <a:lumMod val="85000"/>
                              <a:lumOff val="15000"/>
                            </a:schemeClr>
                          </a:solidFill>
                          <a:effectLst/>
                        </a:rPr>
                        <a:t>Παροχή υψηλού επιπέδου εκπαιδευτικών υπηρεσιών</a:t>
                      </a:r>
                      <a:endParaRPr lang="el-GR" sz="1200">
                        <a:solidFill>
                          <a:schemeClr val="tx1">
                            <a:lumMod val="85000"/>
                            <a:lumOff val="15000"/>
                          </a:schemeClr>
                        </a:solidFill>
                        <a:effectLst/>
                        <a:latin typeface="HellasAlla"/>
                        <a:ea typeface="Times New Roman" panose="02020603050405020304" pitchFamily="18" charset="0"/>
                        <a:cs typeface="Times New Roman" panose="02020603050405020304" pitchFamily="18" charset="0"/>
                      </a:endParaRPr>
                    </a:p>
                  </a:txBody>
                  <a:tcPr marL="137765" marR="82659" marT="82659" marB="82659">
                    <a:lnL w="38100" cap="flat" cmpd="sng" algn="ctr">
                      <a:solidFill>
                        <a:srgbClr val="FFFFFF"/>
                      </a:solidFill>
                      <a:prstDash val="solid"/>
                    </a:lnL>
                    <a:lnR w="38100" cap="flat" cmpd="sng" algn="ctr">
                      <a:solidFill>
                        <a:srgbClr val="FFFFFF"/>
                      </a:solidFill>
                      <a:prstDash val="solid"/>
                    </a:lnR>
                    <a:lnT w="38100" cap="flat" cmpd="sng" algn="ctr">
                      <a:solidFill>
                        <a:srgbClr val="FFFFFF"/>
                      </a:solidFill>
                      <a:prstDash val="solid"/>
                    </a:lnT>
                    <a:lnB w="38100" cap="flat" cmpd="sng" algn="ctr">
                      <a:solidFill>
                        <a:srgbClr val="FFFFFF"/>
                      </a:solidFill>
                      <a:prstDash val="solid"/>
                    </a:lnB>
                    <a:solidFill>
                      <a:srgbClr val="878E8B">
                        <a:alpha val="14902"/>
                      </a:srgbClr>
                    </a:solidFill>
                  </a:tcPr>
                </a:tc>
                <a:tc>
                  <a:txBody>
                    <a:bodyPr/>
                    <a:lstStyle/>
                    <a:p>
                      <a:pPr algn="ctr"/>
                      <a:r>
                        <a:rPr lang="el-GR" sz="1200" dirty="0">
                          <a:solidFill>
                            <a:schemeClr val="tx1">
                              <a:lumMod val="85000"/>
                              <a:lumOff val="15000"/>
                            </a:schemeClr>
                          </a:solidFill>
                          <a:effectLst/>
                        </a:rPr>
                        <a:t>Παροχή υπηρεσιών εκπαίδευσης και κατάρτισης</a:t>
                      </a:r>
                      <a:endParaRPr lang="el-GR" sz="1200" dirty="0">
                        <a:solidFill>
                          <a:schemeClr val="tx1">
                            <a:lumMod val="85000"/>
                            <a:lumOff val="15000"/>
                          </a:schemeClr>
                        </a:solidFill>
                        <a:effectLst/>
                        <a:latin typeface="HellasAlla"/>
                        <a:ea typeface="Times New Roman" panose="02020603050405020304" pitchFamily="18" charset="0"/>
                        <a:cs typeface="Times New Roman" panose="02020603050405020304" pitchFamily="18" charset="0"/>
                      </a:endParaRPr>
                    </a:p>
                  </a:txBody>
                  <a:tcPr marL="137765" marR="82659" marT="82659" marB="82659">
                    <a:lnL w="38100" cap="flat" cmpd="sng" algn="ctr">
                      <a:solidFill>
                        <a:srgbClr val="FFFFFF"/>
                      </a:solidFill>
                      <a:prstDash val="solid"/>
                    </a:lnL>
                    <a:lnR w="38100" cap="flat" cmpd="sng" algn="ctr">
                      <a:solidFill>
                        <a:srgbClr val="FFFFFF"/>
                      </a:solidFill>
                      <a:prstDash val="solid"/>
                    </a:lnR>
                    <a:lnT w="38100" cap="flat" cmpd="sng" algn="ctr">
                      <a:solidFill>
                        <a:srgbClr val="FFFFFF"/>
                      </a:solidFill>
                      <a:prstDash val="solid"/>
                    </a:lnT>
                    <a:lnB w="38100" cap="flat" cmpd="sng" algn="ctr">
                      <a:solidFill>
                        <a:srgbClr val="FFFFFF"/>
                      </a:solidFill>
                      <a:prstDash val="solid"/>
                    </a:lnB>
                    <a:solidFill>
                      <a:srgbClr val="878E8B">
                        <a:alpha val="14902"/>
                      </a:srgbClr>
                    </a:solidFill>
                  </a:tcPr>
                </a:tc>
                <a:tc>
                  <a:txBody>
                    <a:bodyPr/>
                    <a:lstStyle/>
                    <a:p>
                      <a:pPr algn="ctr"/>
                      <a:r>
                        <a:rPr lang="el-GR" sz="1200" dirty="0">
                          <a:solidFill>
                            <a:schemeClr val="tx1">
                              <a:lumMod val="85000"/>
                              <a:lumOff val="15000"/>
                            </a:schemeClr>
                          </a:solidFill>
                          <a:effectLst/>
                        </a:rPr>
                        <a:t>Αποκλειστική παροχή υπηρεσιών κατάρτισης</a:t>
                      </a:r>
                      <a:endParaRPr lang="el-GR" sz="1200" dirty="0">
                        <a:solidFill>
                          <a:schemeClr val="tx1">
                            <a:lumMod val="85000"/>
                            <a:lumOff val="15000"/>
                          </a:schemeClr>
                        </a:solidFill>
                        <a:effectLst/>
                        <a:latin typeface="HellasAlla"/>
                        <a:ea typeface="Times New Roman" panose="02020603050405020304" pitchFamily="18" charset="0"/>
                        <a:cs typeface="Times New Roman" panose="02020603050405020304" pitchFamily="18" charset="0"/>
                      </a:endParaRPr>
                    </a:p>
                  </a:txBody>
                  <a:tcPr marL="137765" marR="82659" marT="82659" marB="82659">
                    <a:lnL w="38100" cap="flat" cmpd="sng" algn="ctr">
                      <a:solidFill>
                        <a:srgbClr val="FFFFFF"/>
                      </a:solidFill>
                      <a:prstDash val="solid"/>
                    </a:lnL>
                    <a:lnR w="38100" cap="flat" cmpd="sng" algn="ctr">
                      <a:noFill/>
                      <a:prstDash val="solid"/>
                    </a:lnR>
                    <a:lnT w="38100" cap="flat" cmpd="sng" algn="ctr">
                      <a:solidFill>
                        <a:srgbClr val="FFFFFF"/>
                      </a:solidFill>
                      <a:prstDash val="solid"/>
                    </a:lnT>
                    <a:lnB w="38100" cap="flat" cmpd="sng" algn="ctr">
                      <a:solidFill>
                        <a:srgbClr val="FFFFFF"/>
                      </a:solidFill>
                      <a:prstDash val="solid"/>
                    </a:lnB>
                    <a:solidFill>
                      <a:srgbClr val="878E8B">
                        <a:alpha val="14902"/>
                      </a:srgbClr>
                    </a:solidFill>
                  </a:tcPr>
                </a:tc>
                <a:extLst>
                  <a:ext uri="{0D108BD9-81ED-4DB2-BD59-A6C34878D82A}">
                    <a16:rowId xmlns:a16="http://schemas.microsoft.com/office/drawing/2014/main" xmlns="" val="470410302"/>
                  </a:ext>
                </a:extLst>
              </a:tr>
              <a:tr h="481260">
                <a:tc>
                  <a:txBody>
                    <a:bodyPr/>
                    <a:lstStyle/>
                    <a:p>
                      <a:pPr algn="ctr"/>
                      <a:r>
                        <a:rPr lang="el-GR" sz="1200">
                          <a:solidFill>
                            <a:schemeClr val="tx1">
                              <a:lumMod val="85000"/>
                              <a:lumOff val="15000"/>
                            </a:schemeClr>
                          </a:solidFill>
                          <a:effectLst/>
                        </a:rPr>
                        <a:t>Δυνατότητες πρόσβασης των αποφοίτων στην αγορά εργασίας</a:t>
                      </a:r>
                      <a:endParaRPr lang="el-GR" sz="1200">
                        <a:solidFill>
                          <a:schemeClr val="tx1">
                            <a:lumMod val="85000"/>
                            <a:lumOff val="15000"/>
                          </a:schemeClr>
                        </a:solidFill>
                        <a:effectLst/>
                        <a:latin typeface="HellasAlla"/>
                        <a:ea typeface="Times New Roman" panose="02020603050405020304" pitchFamily="18" charset="0"/>
                        <a:cs typeface="Times New Roman" panose="02020603050405020304" pitchFamily="18" charset="0"/>
                      </a:endParaRPr>
                    </a:p>
                  </a:txBody>
                  <a:tcPr marL="137765" marR="82659" marT="82659" marB="82659">
                    <a:lnL w="12700" cmpd="sng">
                      <a:noFill/>
                      <a:prstDash val="solid"/>
                    </a:lnL>
                    <a:lnR w="38100" cap="flat" cmpd="sng" algn="ctr">
                      <a:solidFill>
                        <a:srgbClr val="FFFFFF"/>
                      </a:solidFill>
                      <a:prstDash val="solid"/>
                    </a:lnR>
                    <a:lnT w="38100" cap="flat" cmpd="sng" algn="ctr">
                      <a:solidFill>
                        <a:srgbClr val="FFFFFF"/>
                      </a:solidFill>
                      <a:prstDash val="solid"/>
                    </a:lnT>
                    <a:lnB w="38100" cap="flat" cmpd="sng" algn="ctr">
                      <a:solidFill>
                        <a:srgbClr val="FFFFFF"/>
                      </a:solidFill>
                      <a:prstDash val="solid"/>
                    </a:lnB>
                    <a:solidFill>
                      <a:srgbClr val="878E8B">
                        <a:alpha val="30196"/>
                      </a:srgbClr>
                    </a:solidFill>
                  </a:tcPr>
                </a:tc>
                <a:tc>
                  <a:txBody>
                    <a:bodyPr/>
                    <a:lstStyle/>
                    <a:p>
                      <a:pPr algn="ctr"/>
                      <a:r>
                        <a:rPr lang="el-GR" sz="1200">
                          <a:solidFill>
                            <a:schemeClr val="tx1">
                              <a:lumMod val="85000"/>
                              <a:lumOff val="15000"/>
                            </a:schemeClr>
                          </a:solidFill>
                          <a:effectLst/>
                        </a:rPr>
                        <a:t>Υψηλές</a:t>
                      </a:r>
                      <a:endParaRPr lang="el-GR" sz="1200">
                        <a:solidFill>
                          <a:schemeClr val="tx1">
                            <a:lumMod val="85000"/>
                            <a:lumOff val="15000"/>
                          </a:schemeClr>
                        </a:solidFill>
                        <a:effectLst/>
                        <a:latin typeface="HellasAlla"/>
                        <a:ea typeface="Times New Roman" panose="02020603050405020304" pitchFamily="18" charset="0"/>
                        <a:cs typeface="Times New Roman" panose="02020603050405020304" pitchFamily="18" charset="0"/>
                      </a:endParaRPr>
                    </a:p>
                  </a:txBody>
                  <a:tcPr marL="137765" marR="82659" marT="82659" marB="82659">
                    <a:lnL w="38100" cap="flat" cmpd="sng" algn="ctr">
                      <a:solidFill>
                        <a:srgbClr val="FFFFFF"/>
                      </a:solidFill>
                      <a:prstDash val="solid"/>
                    </a:lnL>
                    <a:lnR w="38100" cap="flat" cmpd="sng" algn="ctr">
                      <a:solidFill>
                        <a:srgbClr val="FFFFFF"/>
                      </a:solidFill>
                      <a:prstDash val="solid"/>
                    </a:lnR>
                    <a:lnT w="38100" cap="flat" cmpd="sng" algn="ctr">
                      <a:solidFill>
                        <a:srgbClr val="FFFFFF"/>
                      </a:solidFill>
                      <a:prstDash val="solid"/>
                    </a:lnT>
                    <a:lnB w="38100" cap="flat" cmpd="sng" algn="ctr">
                      <a:solidFill>
                        <a:srgbClr val="FFFFFF"/>
                      </a:solidFill>
                      <a:prstDash val="solid"/>
                    </a:lnB>
                    <a:solidFill>
                      <a:srgbClr val="878E8B">
                        <a:alpha val="30196"/>
                      </a:srgbClr>
                    </a:solidFill>
                  </a:tcPr>
                </a:tc>
                <a:tc>
                  <a:txBody>
                    <a:bodyPr/>
                    <a:lstStyle/>
                    <a:p>
                      <a:pPr algn="ctr"/>
                      <a:r>
                        <a:rPr lang="el-GR" sz="1200" dirty="0">
                          <a:solidFill>
                            <a:schemeClr val="tx1">
                              <a:lumMod val="85000"/>
                              <a:lumOff val="15000"/>
                            </a:schemeClr>
                          </a:solidFill>
                          <a:effectLst/>
                        </a:rPr>
                        <a:t>Μέτριες</a:t>
                      </a:r>
                      <a:endParaRPr lang="el-GR" sz="1200" dirty="0">
                        <a:solidFill>
                          <a:schemeClr val="tx1">
                            <a:lumMod val="85000"/>
                            <a:lumOff val="15000"/>
                          </a:schemeClr>
                        </a:solidFill>
                        <a:effectLst/>
                        <a:latin typeface="HellasAlla"/>
                        <a:ea typeface="Times New Roman" panose="02020603050405020304" pitchFamily="18" charset="0"/>
                        <a:cs typeface="Times New Roman" panose="02020603050405020304" pitchFamily="18" charset="0"/>
                      </a:endParaRPr>
                    </a:p>
                  </a:txBody>
                  <a:tcPr marL="137765" marR="82659" marT="82659" marB="82659">
                    <a:lnL w="38100" cap="flat" cmpd="sng" algn="ctr">
                      <a:solidFill>
                        <a:srgbClr val="FFFFFF"/>
                      </a:solidFill>
                      <a:prstDash val="solid"/>
                    </a:lnL>
                    <a:lnR w="38100" cap="flat" cmpd="sng" algn="ctr">
                      <a:solidFill>
                        <a:srgbClr val="FFFFFF"/>
                      </a:solidFill>
                      <a:prstDash val="solid"/>
                    </a:lnR>
                    <a:lnT w="38100" cap="flat" cmpd="sng" algn="ctr">
                      <a:solidFill>
                        <a:srgbClr val="FFFFFF"/>
                      </a:solidFill>
                      <a:prstDash val="solid"/>
                    </a:lnT>
                    <a:lnB w="38100" cap="flat" cmpd="sng" algn="ctr">
                      <a:solidFill>
                        <a:srgbClr val="FFFFFF"/>
                      </a:solidFill>
                      <a:prstDash val="solid"/>
                    </a:lnB>
                    <a:solidFill>
                      <a:srgbClr val="878E8B">
                        <a:alpha val="30196"/>
                      </a:srgbClr>
                    </a:solidFill>
                  </a:tcPr>
                </a:tc>
                <a:tc>
                  <a:txBody>
                    <a:bodyPr/>
                    <a:lstStyle/>
                    <a:p>
                      <a:pPr algn="ctr"/>
                      <a:r>
                        <a:rPr lang="el-GR" sz="1200" dirty="0">
                          <a:solidFill>
                            <a:schemeClr val="tx1">
                              <a:lumMod val="85000"/>
                              <a:lumOff val="15000"/>
                            </a:schemeClr>
                          </a:solidFill>
                          <a:effectLst/>
                        </a:rPr>
                        <a:t>Περιορισμένες (διαφοροποίηση ανάλογα με το είδος κατάρτισης)</a:t>
                      </a:r>
                      <a:endParaRPr lang="el-GR" sz="1200" dirty="0">
                        <a:solidFill>
                          <a:schemeClr val="tx1">
                            <a:lumMod val="85000"/>
                            <a:lumOff val="15000"/>
                          </a:schemeClr>
                        </a:solidFill>
                        <a:effectLst/>
                        <a:latin typeface="HellasAlla"/>
                        <a:ea typeface="Times New Roman" panose="02020603050405020304" pitchFamily="18" charset="0"/>
                        <a:cs typeface="Times New Roman" panose="02020603050405020304" pitchFamily="18" charset="0"/>
                      </a:endParaRPr>
                    </a:p>
                  </a:txBody>
                  <a:tcPr marL="137765" marR="82659" marT="82659" marB="82659">
                    <a:lnL w="38100" cap="flat" cmpd="sng" algn="ctr">
                      <a:solidFill>
                        <a:srgbClr val="FFFFFF"/>
                      </a:solidFill>
                      <a:prstDash val="solid"/>
                    </a:lnL>
                    <a:lnR w="12700" cmpd="sng">
                      <a:noFill/>
                      <a:prstDash val="solid"/>
                    </a:lnR>
                    <a:lnT w="38100" cap="flat" cmpd="sng" algn="ctr">
                      <a:solidFill>
                        <a:srgbClr val="FFFFFF"/>
                      </a:solidFill>
                      <a:prstDash val="solid"/>
                    </a:lnT>
                    <a:lnB w="38100" cap="flat" cmpd="sng" algn="ctr">
                      <a:solidFill>
                        <a:srgbClr val="FFFFFF"/>
                      </a:solidFill>
                      <a:prstDash val="solid"/>
                    </a:lnB>
                    <a:solidFill>
                      <a:srgbClr val="878E8B">
                        <a:alpha val="30196"/>
                      </a:srgbClr>
                    </a:solidFill>
                  </a:tcPr>
                </a:tc>
                <a:extLst>
                  <a:ext uri="{0D108BD9-81ED-4DB2-BD59-A6C34878D82A}">
                    <a16:rowId xmlns:a16="http://schemas.microsoft.com/office/drawing/2014/main" xmlns="" val="153360861"/>
                  </a:ext>
                </a:extLst>
              </a:tr>
              <a:tr h="481260">
                <a:tc>
                  <a:txBody>
                    <a:bodyPr/>
                    <a:lstStyle/>
                    <a:p>
                      <a:pPr algn="ctr"/>
                      <a:r>
                        <a:rPr lang="el-GR" sz="1200" dirty="0">
                          <a:solidFill>
                            <a:schemeClr val="tx1">
                              <a:lumMod val="85000"/>
                              <a:lumOff val="15000"/>
                            </a:schemeClr>
                          </a:solidFill>
                          <a:effectLst/>
                        </a:rPr>
                        <a:t>Ικανότητα απόκτησης οικονομικών πόρων και συνεργασίας με τις επιχειρήσεις</a:t>
                      </a:r>
                      <a:endParaRPr lang="el-GR" sz="1200" dirty="0">
                        <a:solidFill>
                          <a:schemeClr val="tx1">
                            <a:lumMod val="85000"/>
                            <a:lumOff val="15000"/>
                          </a:schemeClr>
                        </a:solidFill>
                        <a:effectLst/>
                        <a:latin typeface="HellasAlla"/>
                        <a:ea typeface="Times New Roman" panose="02020603050405020304" pitchFamily="18" charset="0"/>
                        <a:cs typeface="Times New Roman" panose="02020603050405020304" pitchFamily="18" charset="0"/>
                      </a:endParaRPr>
                    </a:p>
                  </a:txBody>
                  <a:tcPr marL="137765" marR="82659" marT="82659" marB="82659">
                    <a:lnL w="38100" cap="flat" cmpd="sng" algn="ctr">
                      <a:noFill/>
                      <a:prstDash val="solid"/>
                    </a:lnL>
                    <a:lnR w="38100" cap="flat" cmpd="sng" algn="ctr">
                      <a:solidFill>
                        <a:srgbClr val="FFFFFF"/>
                      </a:solidFill>
                      <a:prstDash val="solid"/>
                    </a:lnR>
                    <a:lnT w="38100" cap="flat" cmpd="sng" algn="ctr">
                      <a:solidFill>
                        <a:srgbClr val="FFFFFF"/>
                      </a:solidFill>
                      <a:prstDash val="solid"/>
                    </a:lnT>
                    <a:lnB w="38100" cap="flat" cmpd="sng" algn="ctr">
                      <a:solidFill>
                        <a:srgbClr val="FFFFFF"/>
                      </a:solidFill>
                      <a:prstDash val="solid"/>
                    </a:lnB>
                    <a:solidFill>
                      <a:srgbClr val="878E8B">
                        <a:alpha val="14902"/>
                      </a:srgbClr>
                    </a:solidFill>
                  </a:tcPr>
                </a:tc>
                <a:tc>
                  <a:txBody>
                    <a:bodyPr/>
                    <a:lstStyle/>
                    <a:p>
                      <a:pPr algn="ctr"/>
                      <a:r>
                        <a:rPr lang="el-GR" sz="1200">
                          <a:solidFill>
                            <a:schemeClr val="tx1">
                              <a:lumMod val="85000"/>
                              <a:lumOff val="15000"/>
                            </a:schemeClr>
                          </a:solidFill>
                          <a:effectLst/>
                        </a:rPr>
                        <a:t>Υψηλή</a:t>
                      </a:r>
                      <a:endParaRPr lang="el-GR" sz="1200">
                        <a:solidFill>
                          <a:schemeClr val="tx1">
                            <a:lumMod val="85000"/>
                            <a:lumOff val="15000"/>
                          </a:schemeClr>
                        </a:solidFill>
                        <a:effectLst/>
                        <a:latin typeface="HellasAlla"/>
                        <a:ea typeface="Times New Roman" panose="02020603050405020304" pitchFamily="18" charset="0"/>
                        <a:cs typeface="Times New Roman" panose="02020603050405020304" pitchFamily="18" charset="0"/>
                      </a:endParaRPr>
                    </a:p>
                  </a:txBody>
                  <a:tcPr marL="137765" marR="82659" marT="82659" marB="82659">
                    <a:lnL w="38100" cap="flat" cmpd="sng" algn="ctr">
                      <a:solidFill>
                        <a:srgbClr val="FFFFFF"/>
                      </a:solidFill>
                      <a:prstDash val="solid"/>
                    </a:lnL>
                    <a:lnR w="38100" cap="flat" cmpd="sng" algn="ctr">
                      <a:solidFill>
                        <a:srgbClr val="FFFFFF"/>
                      </a:solidFill>
                      <a:prstDash val="solid"/>
                    </a:lnR>
                    <a:lnT w="38100" cap="flat" cmpd="sng" algn="ctr">
                      <a:solidFill>
                        <a:srgbClr val="FFFFFF"/>
                      </a:solidFill>
                      <a:prstDash val="solid"/>
                    </a:lnT>
                    <a:lnB w="38100" cap="flat" cmpd="sng" algn="ctr">
                      <a:solidFill>
                        <a:srgbClr val="FFFFFF"/>
                      </a:solidFill>
                      <a:prstDash val="solid"/>
                    </a:lnB>
                    <a:solidFill>
                      <a:srgbClr val="878E8B">
                        <a:alpha val="14902"/>
                      </a:srgbClr>
                    </a:solidFill>
                  </a:tcPr>
                </a:tc>
                <a:tc>
                  <a:txBody>
                    <a:bodyPr/>
                    <a:lstStyle/>
                    <a:p>
                      <a:pPr algn="ctr"/>
                      <a:r>
                        <a:rPr lang="el-GR" sz="1200">
                          <a:solidFill>
                            <a:schemeClr val="tx1">
                              <a:lumMod val="85000"/>
                              <a:lumOff val="15000"/>
                            </a:schemeClr>
                          </a:solidFill>
                          <a:effectLst/>
                        </a:rPr>
                        <a:t>Μέτρια</a:t>
                      </a:r>
                      <a:endParaRPr lang="el-GR" sz="1200">
                        <a:solidFill>
                          <a:schemeClr val="tx1">
                            <a:lumMod val="85000"/>
                            <a:lumOff val="15000"/>
                          </a:schemeClr>
                        </a:solidFill>
                        <a:effectLst/>
                        <a:latin typeface="HellasAlla"/>
                        <a:ea typeface="Times New Roman" panose="02020603050405020304" pitchFamily="18" charset="0"/>
                        <a:cs typeface="Times New Roman" panose="02020603050405020304" pitchFamily="18" charset="0"/>
                      </a:endParaRPr>
                    </a:p>
                  </a:txBody>
                  <a:tcPr marL="137765" marR="82659" marT="82659" marB="82659">
                    <a:lnL w="38100" cap="flat" cmpd="sng" algn="ctr">
                      <a:solidFill>
                        <a:srgbClr val="FFFFFF"/>
                      </a:solidFill>
                      <a:prstDash val="solid"/>
                    </a:lnL>
                    <a:lnR w="38100" cap="flat" cmpd="sng" algn="ctr">
                      <a:solidFill>
                        <a:srgbClr val="FFFFFF"/>
                      </a:solidFill>
                      <a:prstDash val="solid"/>
                    </a:lnR>
                    <a:lnT w="38100" cap="flat" cmpd="sng" algn="ctr">
                      <a:solidFill>
                        <a:srgbClr val="FFFFFF"/>
                      </a:solidFill>
                      <a:prstDash val="solid"/>
                    </a:lnT>
                    <a:lnB w="38100" cap="flat" cmpd="sng" algn="ctr">
                      <a:solidFill>
                        <a:srgbClr val="FFFFFF"/>
                      </a:solidFill>
                      <a:prstDash val="solid"/>
                    </a:lnB>
                    <a:solidFill>
                      <a:srgbClr val="878E8B">
                        <a:alpha val="14902"/>
                      </a:srgbClr>
                    </a:solidFill>
                  </a:tcPr>
                </a:tc>
                <a:tc>
                  <a:txBody>
                    <a:bodyPr/>
                    <a:lstStyle/>
                    <a:p>
                      <a:pPr algn="ctr"/>
                      <a:r>
                        <a:rPr lang="el-GR" sz="1200" dirty="0">
                          <a:solidFill>
                            <a:schemeClr val="tx1">
                              <a:lumMod val="85000"/>
                              <a:lumOff val="15000"/>
                            </a:schemeClr>
                          </a:solidFill>
                          <a:effectLst/>
                        </a:rPr>
                        <a:t>Χαμηλή</a:t>
                      </a:r>
                      <a:endParaRPr lang="el-GR" sz="1200" dirty="0">
                        <a:solidFill>
                          <a:schemeClr val="tx1">
                            <a:lumMod val="85000"/>
                            <a:lumOff val="15000"/>
                          </a:schemeClr>
                        </a:solidFill>
                        <a:effectLst/>
                        <a:latin typeface="HellasAlla"/>
                        <a:ea typeface="Times New Roman" panose="02020603050405020304" pitchFamily="18" charset="0"/>
                        <a:cs typeface="Times New Roman" panose="02020603050405020304" pitchFamily="18" charset="0"/>
                      </a:endParaRPr>
                    </a:p>
                  </a:txBody>
                  <a:tcPr marL="137765" marR="82659" marT="82659" marB="82659">
                    <a:lnL w="38100" cap="flat" cmpd="sng" algn="ctr">
                      <a:solidFill>
                        <a:srgbClr val="FFFFFF"/>
                      </a:solidFill>
                      <a:prstDash val="solid"/>
                    </a:lnL>
                    <a:lnR w="38100" cap="flat" cmpd="sng" algn="ctr">
                      <a:noFill/>
                      <a:prstDash val="solid"/>
                    </a:lnR>
                    <a:lnT w="38100" cap="flat" cmpd="sng" algn="ctr">
                      <a:solidFill>
                        <a:srgbClr val="FFFFFF"/>
                      </a:solidFill>
                      <a:prstDash val="solid"/>
                    </a:lnT>
                    <a:lnB w="38100" cap="flat" cmpd="sng" algn="ctr">
                      <a:solidFill>
                        <a:srgbClr val="FFFFFF"/>
                      </a:solidFill>
                      <a:prstDash val="solid"/>
                    </a:lnB>
                    <a:solidFill>
                      <a:srgbClr val="878E8B">
                        <a:alpha val="14902"/>
                      </a:srgbClr>
                    </a:solidFill>
                  </a:tcPr>
                </a:tc>
                <a:extLst>
                  <a:ext uri="{0D108BD9-81ED-4DB2-BD59-A6C34878D82A}">
                    <a16:rowId xmlns:a16="http://schemas.microsoft.com/office/drawing/2014/main" xmlns="" val="1978023084"/>
                  </a:ext>
                </a:extLst>
              </a:tr>
              <a:tr h="481260">
                <a:tc>
                  <a:txBody>
                    <a:bodyPr/>
                    <a:lstStyle/>
                    <a:p>
                      <a:pPr algn="ctr"/>
                      <a:r>
                        <a:rPr lang="el-GR" sz="1200" dirty="0">
                          <a:solidFill>
                            <a:schemeClr val="tx1">
                              <a:lumMod val="85000"/>
                              <a:lumOff val="15000"/>
                            </a:schemeClr>
                          </a:solidFill>
                          <a:effectLst/>
                        </a:rPr>
                        <a:t>Βαθμός διαφοροποίησης ακαδημαϊκού προσωπικού</a:t>
                      </a:r>
                      <a:endParaRPr lang="el-GR" sz="1200" dirty="0">
                        <a:solidFill>
                          <a:schemeClr val="tx1">
                            <a:lumMod val="85000"/>
                            <a:lumOff val="15000"/>
                          </a:schemeClr>
                        </a:solidFill>
                        <a:effectLst/>
                        <a:latin typeface="HellasAlla"/>
                        <a:ea typeface="Times New Roman" panose="02020603050405020304" pitchFamily="18" charset="0"/>
                        <a:cs typeface="Times New Roman" panose="02020603050405020304" pitchFamily="18" charset="0"/>
                      </a:endParaRPr>
                    </a:p>
                  </a:txBody>
                  <a:tcPr marL="137765" marR="82659" marT="82659" marB="82659">
                    <a:lnL w="12700" cmpd="sng">
                      <a:noFill/>
                      <a:prstDash val="solid"/>
                    </a:lnL>
                    <a:lnR w="38100" cap="flat" cmpd="sng" algn="ctr">
                      <a:solidFill>
                        <a:srgbClr val="FFFFFF"/>
                      </a:solidFill>
                      <a:prstDash val="solid"/>
                    </a:lnR>
                    <a:lnT w="38100" cap="flat" cmpd="sng" algn="ctr">
                      <a:solidFill>
                        <a:srgbClr val="FFFFFF"/>
                      </a:solidFill>
                      <a:prstDash val="solid"/>
                    </a:lnT>
                    <a:lnB w="12700" cmpd="sng">
                      <a:noFill/>
                      <a:prstDash val="solid"/>
                    </a:lnB>
                    <a:solidFill>
                      <a:srgbClr val="878E8B">
                        <a:alpha val="30196"/>
                      </a:srgbClr>
                    </a:solidFill>
                  </a:tcPr>
                </a:tc>
                <a:tc>
                  <a:txBody>
                    <a:bodyPr/>
                    <a:lstStyle/>
                    <a:p>
                      <a:pPr algn="ctr"/>
                      <a:r>
                        <a:rPr lang="el-GR" sz="1200">
                          <a:solidFill>
                            <a:schemeClr val="tx1">
                              <a:lumMod val="85000"/>
                              <a:lumOff val="15000"/>
                            </a:schemeClr>
                          </a:solidFill>
                          <a:effectLst/>
                        </a:rPr>
                        <a:t>Περιορισμένος</a:t>
                      </a:r>
                      <a:endParaRPr lang="el-GR" sz="1200">
                        <a:solidFill>
                          <a:schemeClr val="tx1">
                            <a:lumMod val="85000"/>
                            <a:lumOff val="15000"/>
                          </a:schemeClr>
                        </a:solidFill>
                        <a:effectLst/>
                        <a:latin typeface="HellasAlla"/>
                        <a:ea typeface="Times New Roman" panose="02020603050405020304" pitchFamily="18" charset="0"/>
                        <a:cs typeface="Times New Roman" panose="02020603050405020304" pitchFamily="18" charset="0"/>
                      </a:endParaRPr>
                    </a:p>
                  </a:txBody>
                  <a:tcPr marL="137765" marR="82659" marT="82659" marB="82659">
                    <a:lnL w="38100" cap="flat" cmpd="sng" algn="ctr">
                      <a:solidFill>
                        <a:srgbClr val="FFFFFF"/>
                      </a:solidFill>
                      <a:prstDash val="solid"/>
                    </a:lnL>
                    <a:lnR w="38100" cap="flat" cmpd="sng" algn="ctr">
                      <a:solidFill>
                        <a:srgbClr val="FFFFFF"/>
                      </a:solidFill>
                      <a:prstDash val="solid"/>
                    </a:lnR>
                    <a:lnT w="38100" cap="flat" cmpd="sng" algn="ctr">
                      <a:solidFill>
                        <a:srgbClr val="FFFFFF"/>
                      </a:solidFill>
                      <a:prstDash val="solid"/>
                    </a:lnT>
                    <a:lnB w="12700" cmpd="sng">
                      <a:noFill/>
                      <a:prstDash val="solid"/>
                    </a:lnB>
                    <a:solidFill>
                      <a:srgbClr val="878E8B">
                        <a:alpha val="30196"/>
                      </a:srgbClr>
                    </a:solidFill>
                  </a:tcPr>
                </a:tc>
                <a:tc>
                  <a:txBody>
                    <a:bodyPr/>
                    <a:lstStyle/>
                    <a:p>
                      <a:pPr algn="ctr"/>
                      <a:r>
                        <a:rPr lang="el-GR" sz="1200">
                          <a:solidFill>
                            <a:schemeClr val="tx1">
                              <a:lumMod val="85000"/>
                              <a:lumOff val="15000"/>
                            </a:schemeClr>
                          </a:solidFill>
                          <a:effectLst/>
                        </a:rPr>
                        <a:t>Μέτριος με αυξητική τάση</a:t>
                      </a:r>
                      <a:endParaRPr lang="el-GR" sz="1200" dirty="0">
                        <a:solidFill>
                          <a:schemeClr val="tx1">
                            <a:lumMod val="85000"/>
                            <a:lumOff val="15000"/>
                          </a:schemeClr>
                        </a:solidFill>
                        <a:effectLst/>
                        <a:latin typeface="HellasAlla"/>
                        <a:ea typeface="Times New Roman" panose="02020603050405020304" pitchFamily="18" charset="0"/>
                        <a:cs typeface="Times New Roman" panose="02020603050405020304" pitchFamily="18" charset="0"/>
                      </a:endParaRPr>
                    </a:p>
                  </a:txBody>
                  <a:tcPr marL="137765" marR="82659" marT="82659" marB="82659">
                    <a:lnL w="38100" cap="flat" cmpd="sng" algn="ctr">
                      <a:solidFill>
                        <a:srgbClr val="FFFFFF"/>
                      </a:solidFill>
                      <a:prstDash val="solid"/>
                    </a:lnL>
                    <a:lnR w="38100" cap="flat" cmpd="sng" algn="ctr">
                      <a:solidFill>
                        <a:srgbClr val="FFFFFF"/>
                      </a:solidFill>
                      <a:prstDash val="solid"/>
                    </a:lnR>
                    <a:lnT w="38100" cap="flat" cmpd="sng" algn="ctr">
                      <a:solidFill>
                        <a:srgbClr val="FFFFFF"/>
                      </a:solidFill>
                      <a:prstDash val="solid"/>
                    </a:lnT>
                    <a:lnB w="12700" cmpd="sng">
                      <a:noFill/>
                      <a:prstDash val="solid"/>
                    </a:lnB>
                    <a:solidFill>
                      <a:srgbClr val="878E8B">
                        <a:alpha val="30196"/>
                      </a:srgbClr>
                    </a:solidFill>
                  </a:tcPr>
                </a:tc>
                <a:tc>
                  <a:txBody>
                    <a:bodyPr/>
                    <a:lstStyle/>
                    <a:p>
                      <a:pPr algn="ctr"/>
                      <a:r>
                        <a:rPr lang="el-GR" sz="1200" dirty="0">
                          <a:solidFill>
                            <a:schemeClr val="tx1">
                              <a:lumMod val="85000"/>
                              <a:lumOff val="15000"/>
                            </a:schemeClr>
                          </a:solidFill>
                          <a:effectLst/>
                        </a:rPr>
                        <a:t>Υψηλός</a:t>
                      </a:r>
                      <a:endParaRPr lang="el-GR" sz="1200" dirty="0">
                        <a:solidFill>
                          <a:schemeClr val="tx1">
                            <a:lumMod val="85000"/>
                            <a:lumOff val="15000"/>
                          </a:schemeClr>
                        </a:solidFill>
                        <a:effectLst/>
                        <a:latin typeface="HellasAlla"/>
                        <a:ea typeface="Times New Roman" panose="02020603050405020304" pitchFamily="18" charset="0"/>
                        <a:cs typeface="Times New Roman" panose="02020603050405020304" pitchFamily="18" charset="0"/>
                      </a:endParaRPr>
                    </a:p>
                  </a:txBody>
                  <a:tcPr marL="137765" marR="82659" marT="82659" marB="82659">
                    <a:lnL w="38100" cap="flat" cmpd="sng" algn="ctr">
                      <a:solidFill>
                        <a:srgbClr val="FFFFFF"/>
                      </a:solidFill>
                      <a:prstDash val="solid"/>
                    </a:lnL>
                    <a:lnR w="12700" cmpd="sng">
                      <a:noFill/>
                      <a:prstDash val="solid"/>
                    </a:lnR>
                    <a:lnT w="38100" cap="flat" cmpd="sng" algn="ctr">
                      <a:solidFill>
                        <a:srgbClr val="FFFFFF"/>
                      </a:solidFill>
                      <a:prstDash val="solid"/>
                    </a:lnT>
                    <a:lnB w="12700" cmpd="sng">
                      <a:noFill/>
                      <a:prstDash val="solid"/>
                    </a:lnB>
                    <a:solidFill>
                      <a:srgbClr val="878E8B">
                        <a:alpha val="30196"/>
                      </a:srgbClr>
                    </a:solidFill>
                  </a:tcPr>
                </a:tc>
                <a:extLst>
                  <a:ext uri="{0D108BD9-81ED-4DB2-BD59-A6C34878D82A}">
                    <a16:rowId xmlns:a16="http://schemas.microsoft.com/office/drawing/2014/main" xmlns="" val="1169943840"/>
                  </a:ext>
                </a:extLst>
              </a:tr>
            </a:tbl>
          </a:graphicData>
        </a:graphic>
      </p:graphicFrame>
      <p:sp>
        <p:nvSpPr>
          <p:cNvPr id="5" name="Ορθογώνιο 4">
            <a:extLst>
              <a:ext uri="{FF2B5EF4-FFF2-40B4-BE49-F238E27FC236}">
                <a16:creationId xmlns:a16="http://schemas.microsoft.com/office/drawing/2014/main" xmlns="" id="{F3536840-69D3-4CCF-B1DB-C6FBEC7E66AD}"/>
              </a:ext>
            </a:extLst>
          </p:cNvPr>
          <p:cNvSpPr/>
          <p:nvPr/>
        </p:nvSpPr>
        <p:spPr>
          <a:xfrm>
            <a:off x="477012" y="91128"/>
            <a:ext cx="11237976" cy="707886"/>
          </a:xfrm>
          <a:prstGeom prst="rect">
            <a:avLst/>
          </a:prstGeom>
          <a:solidFill>
            <a:schemeClr val="bg1"/>
          </a:solidFill>
          <a:ln w="38100">
            <a:solidFill>
              <a:schemeClr val="bg1">
                <a:lumMod val="65000"/>
              </a:schemeClr>
            </a:solidFill>
          </a:ln>
        </p:spPr>
        <p:txBody>
          <a:bodyPr wrap="square">
            <a:spAutoFit/>
          </a:bodyPr>
          <a:lstStyle/>
          <a:p>
            <a:pPr algn="ctr"/>
            <a:r>
              <a:rPr lang="el-GR" sz="2000" b="1" spc="-100" dirty="0">
                <a:solidFill>
                  <a:schemeClr val="tx1">
                    <a:lumMod val="75000"/>
                    <a:lumOff val="25000"/>
                  </a:schemeClr>
                </a:solidFill>
                <a:latin typeface="+mj-lt"/>
                <a:ea typeface="+mj-ea"/>
                <a:cs typeface="+mj-cs"/>
              </a:rPr>
              <a:t>Ταξινόμηση των πανεπιστημιακών ιδρυμάτων με βάση τα </a:t>
            </a:r>
            <a:r>
              <a:rPr lang="el-GR" sz="2000" b="1" spc="-100" dirty="0" err="1">
                <a:solidFill>
                  <a:schemeClr val="tx1">
                    <a:lumMod val="75000"/>
                    <a:lumOff val="25000"/>
                  </a:schemeClr>
                </a:solidFill>
                <a:latin typeface="+mj-lt"/>
                <a:ea typeface="+mj-ea"/>
                <a:cs typeface="+mj-cs"/>
              </a:rPr>
              <a:t>οργανωσιακά</a:t>
            </a:r>
            <a:r>
              <a:rPr lang="el-GR" sz="2000" b="1" spc="-100" dirty="0">
                <a:solidFill>
                  <a:schemeClr val="tx1">
                    <a:lumMod val="75000"/>
                    <a:lumOff val="25000"/>
                  </a:schemeClr>
                </a:solidFill>
                <a:latin typeface="+mj-lt"/>
                <a:ea typeface="+mj-ea"/>
                <a:cs typeface="+mj-cs"/>
              </a:rPr>
              <a:t> τους χαρακτηριστικά &amp; </a:t>
            </a:r>
          </a:p>
          <a:p>
            <a:pPr algn="ctr"/>
            <a:r>
              <a:rPr lang="el-GR" sz="2000" b="1" spc="-100" dirty="0">
                <a:solidFill>
                  <a:schemeClr val="tx1">
                    <a:lumMod val="75000"/>
                    <a:lumOff val="25000"/>
                  </a:schemeClr>
                </a:solidFill>
                <a:latin typeface="+mj-lt"/>
                <a:ea typeface="+mj-ea"/>
                <a:cs typeface="+mj-cs"/>
              </a:rPr>
              <a:t>τον ερευνητικό-εκπαιδευτικό προσανατολισμό τους</a:t>
            </a:r>
          </a:p>
        </p:txBody>
      </p:sp>
    </p:spTree>
    <p:extLst>
      <p:ext uri="{BB962C8B-B14F-4D97-AF65-F5344CB8AC3E}">
        <p14:creationId xmlns:p14="http://schemas.microsoft.com/office/powerpoint/2010/main" xmlns="" val="221140295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57845966-6EFC-468A-9CC7-BAB4B95854E7}"/>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1354372" y="0"/>
            <a:ext cx="9483256" cy="6858000"/>
          </a:xfrm>
          <a:prstGeom prst="rect">
            <a:avLst/>
          </a:prstGeom>
          <a:solidFill>
            <a:srgbClr val="6B5B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xmlns="" id="{75554383-98AF-4A47-BB65-705FAAA4BE6A}"/>
              </a:ext>
              <a:ext uri="{C183D7F6-B498-43B3-948B-1728B52AA6E4}">
                <adec:decorative xmlns:adec="http://schemas.microsoft.com/office/drawing/2017/decorative" xmlns=""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xmlns="" val="1"/>
              </p:ext>
            </p:extLst>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13" name="Freeform: Shape 12">
            <a:extLst>
              <a:ext uri="{FF2B5EF4-FFF2-40B4-BE49-F238E27FC236}">
                <a16:creationId xmlns:a16="http://schemas.microsoft.com/office/drawing/2014/main" xmlns="" id="{ADAD1991-FFD1-4E94-ABAB-7560D33008E4}"/>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2144484" y="0"/>
            <a:ext cx="7837716" cy="6858000"/>
          </a:xfrm>
          <a:custGeom>
            <a:avLst/>
            <a:gdLst>
              <a:gd name="connsiteX0" fmla="*/ 2232159 w 7837716"/>
              <a:gd name="connsiteY0" fmla="*/ 0 h 6858000"/>
              <a:gd name="connsiteX1" fmla="*/ 5605557 w 7837716"/>
              <a:gd name="connsiteY1" fmla="*/ 0 h 6858000"/>
              <a:gd name="connsiteX2" fmla="*/ 5617845 w 7837716"/>
              <a:gd name="connsiteY2" fmla="*/ 5384 h 6858000"/>
              <a:gd name="connsiteX3" fmla="*/ 7837716 w 7837716"/>
              <a:gd name="connsiteY3" fmla="*/ 3429000 h 6858000"/>
              <a:gd name="connsiteX4" fmla="*/ 5617845 w 7837716"/>
              <a:gd name="connsiteY4" fmla="*/ 6852616 h 6858000"/>
              <a:gd name="connsiteX5" fmla="*/ 5605557 w 7837716"/>
              <a:gd name="connsiteY5" fmla="*/ 6858000 h 6858000"/>
              <a:gd name="connsiteX6" fmla="*/ 2232159 w 7837716"/>
              <a:gd name="connsiteY6" fmla="*/ 6858000 h 6858000"/>
              <a:gd name="connsiteX7" fmla="*/ 2219871 w 7837716"/>
              <a:gd name="connsiteY7" fmla="*/ 6852616 h 6858000"/>
              <a:gd name="connsiteX8" fmla="*/ 0 w 7837716"/>
              <a:gd name="connsiteY8" fmla="*/ 3429000 h 6858000"/>
              <a:gd name="connsiteX9" fmla="*/ 2219871 w 7837716"/>
              <a:gd name="connsiteY9" fmla="*/ 538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37716" h="6858000">
                <a:moveTo>
                  <a:pt x="2232159" y="0"/>
                </a:moveTo>
                <a:lnTo>
                  <a:pt x="5605557" y="0"/>
                </a:lnTo>
                <a:lnTo>
                  <a:pt x="5617845" y="5384"/>
                </a:lnTo>
                <a:cubicBezTo>
                  <a:pt x="6931322" y="618789"/>
                  <a:pt x="7837716" y="1921305"/>
                  <a:pt x="7837716" y="3429000"/>
                </a:cubicBezTo>
                <a:cubicBezTo>
                  <a:pt x="7837716" y="4936696"/>
                  <a:pt x="6931322" y="6239212"/>
                  <a:pt x="5617845" y="6852616"/>
                </a:cubicBezTo>
                <a:lnTo>
                  <a:pt x="5605557" y="6858000"/>
                </a:lnTo>
                <a:lnTo>
                  <a:pt x="2232159" y="6858000"/>
                </a:lnTo>
                <a:lnTo>
                  <a:pt x="2219871" y="6852616"/>
                </a:lnTo>
                <a:cubicBezTo>
                  <a:pt x="906394" y="6239212"/>
                  <a:pt x="0" y="4936696"/>
                  <a:pt x="0" y="3429000"/>
                </a:cubicBezTo>
                <a:cubicBezTo>
                  <a:pt x="0" y="1921305"/>
                  <a:pt x="906394" y="618789"/>
                  <a:pt x="2219871" y="5384"/>
                </a:cubicBezTo>
                <a:close/>
              </a:path>
            </a:pathLst>
          </a:custGeom>
          <a:solidFill>
            <a:schemeClr val="bg1"/>
          </a:solidFill>
          <a:ln>
            <a:gradFill>
              <a:gsLst>
                <a:gs pos="0">
                  <a:schemeClr val="accent1">
                    <a:lumMod val="40000"/>
                    <a:lumOff val="60000"/>
                  </a:schemeClr>
                </a:gs>
                <a:gs pos="23000">
                  <a:schemeClr val="accent1">
                    <a:lumMod val="45000"/>
                    <a:lumOff val="55000"/>
                  </a:schemeClr>
                </a:gs>
                <a:gs pos="83000">
                  <a:schemeClr val="bg2">
                    <a:lumMod val="82000"/>
                  </a:schemeClr>
                </a:gs>
                <a:gs pos="100000">
                  <a:schemeClr val="bg2">
                    <a:lumMod val="87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4" name="Εικόνα 3">
            <a:extLst>
              <a:ext uri="{FF2B5EF4-FFF2-40B4-BE49-F238E27FC236}">
                <a16:creationId xmlns:a16="http://schemas.microsoft.com/office/drawing/2014/main" xmlns="" id="{F4E83531-996A-4C76-84E0-A9F70BD348B6}"/>
              </a:ext>
            </a:extLst>
          </p:cNvPr>
          <p:cNvPicPr>
            <a:picLocks noChangeAspect="1" noChangeArrowheads="1"/>
          </p:cNvPicPr>
          <p:nvPr/>
        </p:nvPicPr>
        <p:blipFill>
          <a:blip r:embed="rId3" cstate="print">
            <a:grayscl/>
            <a:extLst>
              <a:ext uri="{BEBA8EAE-BF5A-486C-A8C5-ECC9F3942E4B}">
                <a14:imgProps xmlns:a14="http://schemas.microsoft.com/office/drawing/2010/main" xmlns="">
                  <a14:imgLayer r:embed="rId4">
                    <a14:imgEffect>
                      <a14:colorTemperature colorTemp="11200"/>
                    </a14:imgEffect>
                  </a14:imgLayer>
                </a14:imgProps>
              </a:ext>
            </a:extLst>
          </a:blip>
          <a:srcRect/>
          <a:stretch>
            <a:fillRect/>
          </a:stretch>
        </p:blipFill>
        <p:spPr>
          <a:xfrm>
            <a:off x="4129355" y="311079"/>
            <a:ext cx="3867973" cy="5641588"/>
          </a:xfrm>
          <a:prstGeom prst="rect">
            <a:avLst/>
          </a:prstGeom>
          <a:noFill/>
        </p:spPr>
      </p:pic>
      <p:sp>
        <p:nvSpPr>
          <p:cNvPr id="2" name="TextBox 1">
            <a:extLst>
              <a:ext uri="{FF2B5EF4-FFF2-40B4-BE49-F238E27FC236}">
                <a16:creationId xmlns:a16="http://schemas.microsoft.com/office/drawing/2014/main" xmlns="" id="{B03A5668-3344-4FBD-82E7-6A8CA24E4A8E}"/>
              </a:ext>
            </a:extLst>
          </p:cNvPr>
          <p:cNvSpPr txBox="1"/>
          <p:nvPr/>
        </p:nvSpPr>
        <p:spPr>
          <a:xfrm>
            <a:off x="4278922" y="6171252"/>
            <a:ext cx="3407080" cy="646331"/>
          </a:xfrm>
          <a:prstGeom prst="rect">
            <a:avLst/>
          </a:prstGeom>
          <a:noFill/>
        </p:spPr>
        <p:txBody>
          <a:bodyPr wrap="square" rtlCol="0">
            <a:spAutoFit/>
          </a:bodyPr>
          <a:lstStyle/>
          <a:p>
            <a:pPr algn="ctr"/>
            <a:r>
              <a:rPr lang="el-GR" i="1" dirty="0">
                <a:solidFill>
                  <a:schemeClr val="tx1">
                    <a:lumMod val="85000"/>
                    <a:lumOff val="15000"/>
                  </a:schemeClr>
                </a:solidFill>
              </a:rPr>
              <a:t>Το </a:t>
            </a:r>
            <a:r>
              <a:rPr lang="el-GR" sz="1600" i="1" dirty="0">
                <a:solidFill>
                  <a:schemeClr val="tx1">
                    <a:lumMod val="85000"/>
                    <a:lumOff val="15000"/>
                  </a:schemeClr>
                </a:solidFill>
              </a:rPr>
              <a:t>βιβλίο</a:t>
            </a:r>
            <a:r>
              <a:rPr lang="el-GR" i="1" dirty="0">
                <a:solidFill>
                  <a:schemeClr val="tx1">
                    <a:lumMod val="85000"/>
                    <a:lumOff val="15000"/>
                  </a:schemeClr>
                </a:solidFill>
              </a:rPr>
              <a:t> του </a:t>
            </a:r>
            <a:r>
              <a:rPr lang="en-US" i="1" dirty="0">
                <a:solidFill>
                  <a:schemeClr val="tx1">
                    <a:lumMod val="85000"/>
                    <a:lumOff val="15000"/>
                  </a:schemeClr>
                </a:solidFill>
              </a:rPr>
              <a:t>Henry Mintzberg</a:t>
            </a:r>
          </a:p>
          <a:p>
            <a:pPr algn="ctr"/>
            <a:r>
              <a:rPr lang="el-GR" i="1" dirty="0">
                <a:solidFill>
                  <a:schemeClr val="tx1">
                    <a:lumMod val="85000"/>
                    <a:lumOff val="15000"/>
                  </a:schemeClr>
                </a:solidFill>
              </a:rPr>
              <a:t>που εκδόθηκε το 1978 </a:t>
            </a:r>
          </a:p>
        </p:txBody>
      </p:sp>
    </p:spTree>
    <p:extLst>
      <p:ext uri="{BB962C8B-B14F-4D97-AF65-F5344CB8AC3E}">
        <p14:creationId xmlns:p14="http://schemas.microsoft.com/office/powerpoint/2010/main" xmlns="" val="3436987403"/>
      </p:ext>
    </p:extLst>
  </p:cSld>
  <p:clrMapOvr>
    <a:masterClrMapping/>
  </p:clrMapOvr>
</p:sld>
</file>

<file path=ppt/theme/theme1.xml><?xml version="1.0" encoding="utf-8"?>
<a:theme xmlns:a="http://schemas.openxmlformats.org/drawingml/2006/main" name="Θέμα του Office">
  <a:themeElements>
    <a:clrScheme name="Custom 135">
      <a:dk1>
        <a:sysClr val="windowText" lastClr="000000"/>
      </a:dk1>
      <a:lt1>
        <a:srgbClr val="FFFFFF"/>
      </a:lt1>
      <a:dk2>
        <a:srgbClr val="3F3F3F"/>
      </a:dk2>
      <a:lt2>
        <a:srgbClr val="F2F2F2"/>
      </a:lt2>
      <a:accent1>
        <a:srgbClr val="8E40C8"/>
      </a:accent1>
      <a:accent2>
        <a:srgbClr val="D1A458"/>
      </a:accent2>
      <a:accent3>
        <a:srgbClr val="219550"/>
      </a:accent3>
      <a:accent4>
        <a:srgbClr val="5AA2C8"/>
      </a:accent4>
      <a:accent5>
        <a:srgbClr val="D1737B"/>
      </a:accent5>
      <a:accent6>
        <a:srgbClr val="7B7931"/>
      </a:accent6>
      <a:hlink>
        <a:srgbClr val="8E40C8"/>
      </a:hlink>
      <a:folHlink>
        <a:srgbClr val="8E40C8"/>
      </a:folHlink>
    </a:clrScheme>
    <a:fontScheme name="Cambria-Calibri">
      <a:majorFont>
        <a:latin typeface="Cambria"/>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95000"/>
          </a:schemeClr>
        </a:solidFill>
        <a:ln>
          <a:solidFill>
            <a:schemeClr val="accent1"/>
          </a:solid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Θέμα του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Θέμα του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3985</Words>
  <Application>Microsoft Office PowerPoint</Application>
  <PresentationFormat>Προσαρμογή</PresentationFormat>
  <Paragraphs>786</Paragraphs>
  <Slides>84</Slides>
  <Notes>59</Notes>
  <HiddenSlides>0</HiddenSlides>
  <MMClips>0</MMClips>
  <ScaleCrop>false</ScaleCrop>
  <HeadingPairs>
    <vt:vector size="4" baseType="variant">
      <vt:variant>
        <vt:lpstr>Θέμα</vt:lpstr>
      </vt:variant>
      <vt:variant>
        <vt:i4>1</vt:i4>
      </vt:variant>
      <vt:variant>
        <vt:lpstr>Τίτλοι διαφανειών</vt:lpstr>
      </vt:variant>
      <vt:variant>
        <vt:i4>84</vt:i4>
      </vt:variant>
    </vt:vector>
  </HeadingPairs>
  <TitlesOfParts>
    <vt:vector size="85" baseType="lpstr">
      <vt:lpstr>Θέμα του Office</vt:lpstr>
      <vt:lpstr>ΟΙ ΕΠΙΔΡΑΣΕΙΣ ΤΩΝ ΚΥΡΙΟΤΕΡΩΝ ΘΕΩΡΗΤΙΚΩΝ ΡΕΥΜΑΤΩΝ ΤΗΣ ΔΙΟΙΚΗΤΙΚΗΣ ΕΠΙΣΤΗΜΗΣ ΣΤΟΝ ΣΧΕΔΙΑΣΜΟ ΤΗΣ ΟΡΓΑΝΩΤΙΚΗΣ ΔΟΜΗΣ</vt:lpstr>
      <vt:lpstr>Κεφάλαιο 6ο </vt:lpstr>
      <vt:lpstr>Εισαγωγικές Παρατηρήσεις</vt:lpstr>
      <vt:lpstr>Εισαγωγικές Παρατηρήσεις</vt:lpstr>
      <vt:lpstr>Προσδιοριστικοί Παράγοντες των Οργανωσιακών Μορφών  </vt:lpstr>
      <vt:lpstr>Διαφάνεια 6</vt:lpstr>
      <vt:lpstr>Η τυπολογία του             H. Mintzberg</vt:lpstr>
      <vt:lpstr>Διαφάνεια 8</vt:lpstr>
      <vt:lpstr>Διαφάνεια 9</vt:lpstr>
      <vt:lpstr>5 Συστατικά Μέρη των Οργανώσεων</vt:lpstr>
      <vt:lpstr>Τα Συστατικά Μέρη των Οργανώσεων</vt:lpstr>
      <vt:lpstr>Διαφάνεια 12</vt:lpstr>
      <vt:lpstr>Η στρατηγική κορυφή</vt:lpstr>
      <vt:lpstr>Η στρατηγική κορυφή </vt:lpstr>
      <vt:lpstr>Τα μεσαία διοικητικά στελέχη  </vt:lpstr>
      <vt:lpstr>Διαφάνεια 16</vt:lpstr>
      <vt:lpstr>Η Τεχνοδομή</vt:lpstr>
      <vt:lpstr>Η Τεχνοδομή περιλαμβάνει τα τμήματα:</vt:lpstr>
      <vt:lpstr>Το προσωπικό υποστήριξης</vt:lpstr>
      <vt:lpstr>Διαφάνεια 20</vt:lpstr>
      <vt:lpstr>Οι Συντονιστικοί Μηχανισμοί στις Οργανώσεις</vt:lpstr>
      <vt:lpstr>Ορισμός Δομής μιας Οργάνωσης</vt:lpstr>
      <vt:lpstr>Διαφάνεια 23</vt:lpstr>
      <vt:lpstr>Διαφάνεια 24</vt:lpstr>
      <vt:lpstr>Διαφάνεια 25</vt:lpstr>
      <vt:lpstr>Διαφάνεια 26</vt:lpstr>
      <vt:lpstr>Διαφάνεια 27</vt:lpstr>
      <vt:lpstr>Διαφάνεια 28</vt:lpstr>
      <vt:lpstr>Με τους ανωτέρω 6 μηχανισμούς, με τους οποίους συντονίζεται η εργασία στο εσωτερικό των οργανώσεων, τα άτομα επικοινωνούν &amp; ανταλλάσσουν:</vt:lpstr>
      <vt:lpstr>Διαφάνεια 30</vt:lpstr>
      <vt:lpstr>Μεταβαλλόμενο  Περιβάλλον</vt:lpstr>
      <vt:lpstr>Διαφάνεια 32</vt:lpstr>
      <vt:lpstr>Η Ταξινόμηση των Οργανωτικών Μορφών</vt:lpstr>
      <vt:lpstr>Διαφάνεια 34</vt:lpstr>
      <vt:lpstr>Ορισμός Δομή μιας Οργάνωσης</vt:lpstr>
      <vt:lpstr>Διαφάνεια 36</vt:lpstr>
      <vt:lpstr>Διαφάνεια 37</vt:lpstr>
      <vt:lpstr>Διαφάνεια 38</vt:lpstr>
      <vt:lpstr>Απλή Δομή</vt:lpstr>
      <vt:lpstr>Διαφάνεια 40</vt:lpstr>
      <vt:lpstr>Διαφάνεια 41</vt:lpstr>
      <vt:lpstr>Διαφάνεια 42</vt:lpstr>
      <vt:lpstr>Η Μηχανιστική Γραφειοκρατία</vt:lpstr>
      <vt:lpstr>Παραδείγματα Μηχανιστικής Γραφειοκρατίας</vt:lpstr>
      <vt:lpstr>Διαφάνεια 45</vt:lpstr>
      <vt:lpstr>Διαφάνεια 46</vt:lpstr>
      <vt:lpstr>Διαφάνεια 47</vt:lpstr>
      <vt:lpstr>Η εύρυθμη λειτουργία &amp; η εκπλήρωση των στόχων απαιτεί:</vt:lpstr>
      <vt:lpstr>Διαφάνεια 49</vt:lpstr>
      <vt:lpstr>Η Μηχανιστική Γραφειοκρατία</vt:lpstr>
      <vt:lpstr>Διαφάνεια 51</vt:lpstr>
      <vt:lpstr>Η τμηματοποιημένη δομή</vt:lpstr>
      <vt:lpstr>Διαφάνεια 53</vt:lpstr>
      <vt:lpstr>Η συγκυριακή δομή</vt:lpstr>
      <vt:lpstr> Αυτές οι καινοτομικές οργανώσεις, αποτελούνται από:  </vt:lpstr>
      <vt:lpstr>Ορισμός Δομή μιας Οργάνωσης</vt:lpstr>
      <vt:lpstr>Διαφάνεια 57</vt:lpstr>
      <vt:lpstr>Διαφάνεια 58</vt:lpstr>
      <vt:lpstr> Η ιεραποστολική δομή (missionary), έχει ως βασικά χαρακτηριστικά της, την ύπαρξη ενός ισχυρού συναισθήματος αποστολής και ιδεολογίας.  Ενδεικτικά παραδείγματα αυτής της μορφής οργάνωσης αποτελούν:  </vt:lpstr>
      <vt:lpstr>Διαφάνεια 60</vt:lpstr>
      <vt:lpstr>Διαφάνεια 61</vt:lpstr>
      <vt:lpstr> Η τυπολογία των οργανωτικών μορφών  </vt:lpstr>
      <vt:lpstr>Διαφάνεια 63</vt:lpstr>
      <vt:lpstr>Παράρτημα </vt:lpstr>
      <vt:lpstr>Διαφάνεια 65</vt:lpstr>
      <vt:lpstr>Πανεπιστήμια</vt:lpstr>
      <vt:lpstr>Η επιβολή των εξωτερικών ελέγχων</vt:lpstr>
      <vt:lpstr>Διαφάνεια 68</vt:lpstr>
      <vt:lpstr>Η επιβολή των εξωτερικών ελέγχων</vt:lpstr>
      <vt:lpstr>Ορισμός Δομή μιας Οργάνωσης</vt:lpstr>
      <vt:lpstr>Διαφάνεια 71</vt:lpstr>
      <vt:lpstr>Διαφάνεια 72</vt:lpstr>
      <vt:lpstr>               Απόπειρα κατηγοριοποίησης των πανεπιστημίων, σε τρεις κύριες κατηγορίες</vt:lpstr>
      <vt:lpstr>     1η Κατηγορία</vt:lpstr>
      <vt:lpstr>Διαφάνεια 75</vt:lpstr>
      <vt:lpstr>Διαφάνεια 76</vt:lpstr>
      <vt:lpstr>Διαφάνεια 77</vt:lpstr>
      <vt:lpstr>Διαφάνεια 78</vt:lpstr>
      <vt:lpstr>2η Κατηγορία</vt:lpstr>
      <vt:lpstr>Διαφάνεια 80</vt:lpstr>
      <vt:lpstr>3η Κατηγορία</vt:lpstr>
      <vt:lpstr>3η Κατηγορία</vt:lpstr>
      <vt:lpstr>Διαφάνεια 83</vt:lpstr>
      <vt:lpstr>Διαφάνεια 84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2018-11-19T18:52:03Z</dcterms:created>
  <dcterms:modified xsi:type="dcterms:W3CDTF">2018-12-01T19:36:57Z</dcterms:modified>
</cp:coreProperties>
</file>