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diagrams/quickStyle1.xml" ContentType="application/vnd.openxmlformats-officedocument.drawingml.diagramStyl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74"/>
  </p:notesMasterIdLst>
  <p:handoutMasterIdLst>
    <p:handoutMasterId r:id="rId75"/>
  </p:handoutMasterIdLst>
  <p:sldIdLst>
    <p:sldId id="256" r:id="rId2"/>
    <p:sldId id="261" r:id="rId3"/>
    <p:sldId id="258" r:id="rId4"/>
    <p:sldId id="260" r:id="rId5"/>
    <p:sldId id="412" r:id="rId6"/>
    <p:sldId id="283" r:id="rId7"/>
    <p:sldId id="281" r:id="rId8"/>
    <p:sldId id="305" r:id="rId9"/>
    <p:sldId id="306" r:id="rId10"/>
    <p:sldId id="375" r:id="rId11"/>
    <p:sldId id="282" r:id="rId12"/>
    <p:sldId id="308" r:id="rId13"/>
    <p:sldId id="262" r:id="rId14"/>
    <p:sldId id="267" r:id="rId15"/>
    <p:sldId id="329" r:id="rId16"/>
    <p:sldId id="331" r:id="rId17"/>
    <p:sldId id="332" r:id="rId18"/>
    <p:sldId id="334" r:id="rId19"/>
    <p:sldId id="264" r:id="rId20"/>
    <p:sldId id="337" r:id="rId21"/>
    <p:sldId id="354" r:id="rId22"/>
    <p:sldId id="355" r:id="rId23"/>
    <p:sldId id="356" r:id="rId24"/>
    <p:sldId id="266" r:id="rId25"/>
    <p:sldId id="357" r:id="rId26"/>
    <p:sldId id="359" r:id="rId27"/>
    <p:sldId id="409" r:id="rId28"/>
    <p:sldId id="360" r:id="rId29"/>
    <p:sldId id="361" r:id="rId30"/>
    <p:sldId id="362" r:id="rId31"/>
    <p:sldId id="363" r:id="rId32"/>
    <p:sldId id="364" r:id="rId33"/>
    <p:sldId id="365" r:id="rId34"/>
    <p:sldId id="367" r:id="rId35"/>
    <p:sldId id="366" r:id="rId36"/>
    <p:sldId id="368" r:id="rId37"/>
    <p:sldId id="369" r:id="rId38"/>
    <p:sldId id="370" r:id="rId39"/>
    <p:sldId id="371" r:id="rId40"/>
    <p:sldId id="373" r:id="rId41"/>
    <p:sldId id="374" r:id="rId42"/>
    <p:sldId id="376" r:id="rId43"/>
    <p:sldId id="377" r:id="rId44"/>
    <p:sldId id="378" r:id="rId45"/>
    <p:sldId id="379" r:id="rId46"/>
    <p:sldId id="380" r:id="rId47"/>
    <p:sldId id="381" r:id="rId48"/>
    <p:sldId id="382" r:id="rId49"/>
    <p:sldId id="383" r:id="rId50"/>
    <p:sldId id="384" r:id="rId51"/>
    <p:sldId id="385" r:id="rId52"/>
    <p:sldId id="386" r:id="rId53"/>
    <p:sldId id="391" r:id="rId54"/>
    <p:sldId id="392" r:id="rId55"/>
    <p:sldId id="390" r:id="rId56"/>
    <p:sldId id="393" r:id="rId57"/>
    <p:sldId id="394" r:id="rId58"/>
    <p:sldId id="395" r:id="rId59"/>
    <p:sldId id="396" r:id="rId60"/>
    <p:sldId id="397" r:id="rId61"/>
    <p:sldId id="398" r:id="rId62"/>
    <p:sldId id="399" r:id="rId63"/>
    <p:sldId id="400" r:id="rId64"/>
    <p:sldId id="401" r:id="rId65"/>
    <p:sldId id="413" r:id="rId66"/>
    <p:sldId id="402" r:id="rId67"/>
    <p:sldId id="414" r:id="rId68"/>
    <p:sldId id="404" r:id="rId69"/>
    <p:sldId id="403" r:id="rId70"/>
    <p:sldId id="406" r:id="rId71"/>
    <p:sldId id="407" r:id="rId72"/>
    <p:sldId id="408" r:id="rId73"/>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p:clrMru>
</p:presentationPr>
</file>

<file path=ppt/tableStyles.xml><?xml version="1.0" encoding="utf-8"?>
<a:tblStyleLst xmlns:a="http://schemas.openxmlformats.org/drawingml/2006/main" def="{22838BEF-8BB2-4498-84A7-C5851F593DF1}">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Μεσαίο στυλ 4 - Έμφαση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7" autoAdjust="0"/>
  </p:normalViewPr>
  <p:slideViewPr>
    <p:cSldViewPr snapToGrid="0">
      <p:cViewPr varScale="1">
        <p:scale>
          <a:sx n="115" d="100"/>
          <a:sy n="115" d="100"/>
        </p:scale>
        <p:origin x="-420" y="-96"/>
      </p:cViewPr>
      <p:guideLst>
        <p:guide orient="horz" pos="2160"/>
        <p:guide pos="3840"/>
      </p:guideLst>
    </p:cSldViewPr>
  </p:slideViewPr>
  <p:outlineViewPr>
    <p:cViewPr>
      <p:scale>
        <a:sx n="33" d="100"/>
        <a:sy n="33" d="100"/>
      </p:scale>
      <p:origin x="0" y="-11940"/>
    </p:cViewPr>
  </p:outlineViewPr>
  <p:notesTextViewPr>
    <p:cViewPr>
      <p:scale>
        <a:sx n="3" d="2"/>
        <a:sy n="3" d="2"/>
      </p:scale>
      <p:origin x="0" y="0"/>
    </p:cViewPr>
  </p:notesTextViewPr>
  <p:sorterViewPr>
    <p:cViewPr>
      <p:scale>
        <a:sx n="50" d="100"/>
        <a:sy n="50" d="100"/>
      </p:scale>
      <p:origin x="0" y="0"/>
    </p:cViewPr>
  </p:sorterViewPr>
  <p:notesViewPr>
    <p:cSldViewPr snapToGrid="0">
      <p:cViewPr varScale="1">
        <p:scale>
          <a:sx n="59" d="100"/>
          <a:sy n="59" d="100"/>
        </p:scale>
        <p:origin x="2790" y="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E5A16A-2C08-4909-BF5F-11325C58899D}" type="doc">
      <dgm:prSet loTypeId="urn:microsoft.com/office/officeart/2005/8/layout/pyramid1" loCatId="pyramid" qsTypeId="urn:microsoft.com/office/officeart/2005/8/quickstyle/simple1#1" qsCatId="simple" csTypeId="urn:microsoft.com/office/officeart/2005/8/colors/accent1_2#1" csCatId="accent1" phldr="1"/>
      <dgm:spPr/>
    </dgm:pt>
    <dgm:pt modelId="{8AD25558-E5D2-48D6-ACC6-C84AF746E9F9}">
      <dgm:prSet phldrT="[Κείμενο]" custT="1"/>
      <dgm:spPr>
        <a:solidFill>
          <a:schemeClr val="accent1">
            <a:lumMod val="20000"/>
            <a:lumOff val="80000"/>
          </a:schemeClr>
        </a:solidFill>
      </dgm:spPr>
      <dgm:t>
        <a:bodyPr/>
        <a:lstStyle/>
        <a:p>
          <a:endParaRPr lang="el-GR" sz="1400" b="1" dirty="0"/>
        </a:p>
        <a:p>
          <a:endParaRPr lang="el-GR" sz="1400" b="1" dirty="0"/>
        </a:p>
        <a:p>
          <a:r>
            <a:rPr lang="el-GR" sz="1400" b="1" dirty="0"/>
            <a:t>Μάνατζερ </a:t>
          </a:r>
        </a:p>
        <a:p>
          <a:r>
            <a:rPr lang="el-GR" sz="1400" b="1" dirty="0"/>
            <a:t>κορυφής</a:t>
          </a:r>
        </a:p>
      </dgm:t>
    </dgm:pt>
    <dgm:pt modelId="{97CE8190-8ACA-4515-860D-454BAA6FDBDE}" type="parTrans" cxnId="{368D8A04-98D9-4EA2-BFAD-BC8006DAB27E}">
      <dgm:prSet/>
      <dgm:spPr/>
      <dgm:t>
        <a:bodyPr/>
        <a:lstStyle/>
        <a:p>
          <a:endParaRPr lang="el-GR" sz="1400" b="1"/>
        </a:p>
      </dgm:t>
    </dgm:pt>
    <dgm:pt modelId="{A381813B-8BBE-459A-BE2B-D168AACAA641}" type="sibTrans" cxnId="{368D8A04-98D9-4EA2-BFAD-BC8006DAB27E}">
      <dgm:prSet/>
      <dgm:spPr/>
      <dgm:t>
        <a:bodyPr/>
        <a:lstStyle/>
        <a:p>
          <a:endParaRPr lang="el-GR" sz="1400" b="1"/>
        </a:p>
      </dgm:t>
    </dgm:pt>
    <dgm:pt modelId="{095AB012-8F23-4EBA-88DD-DBE2DA59D81D}">
      <dgm:prSet phldrT="[Κείμενο]" custT="1"/>
      <dgm:spPr>
        <a:solidFill>
          <a:schemeClr val="accent1">
            <a:lumMod val="40000"/>
            <a:lumOff val="60000"/>
          </a:schemeClr>
        </a:solidFill>
      </dgm:spPr>
      <dgm:t>
        <a:bodyPr/>
        <a:lstStyle/>
        <a:p>
          <a:r>
            <a:rPr lang="el-GR" sz="1400" b="1" dirty="0"/>
            <a:t>Μάνατζερ μεσαίας βαθμίδας</a:t>
          </a:r>
        </a:p>
      </dgm:t>
    </dgm:pt>
    <dgm:pt modelId="{6E692974-BD33-4D3E-A83D-75D40F060B78}" type="parTrans" cxnId="{B32C08F6-6EB2-4713-803C-D9F2BDDDCE29}">
      <dgm:prSet/>
      <dgm:spPr/>
      <dgm:t>
        <a:bodyPr/>
        <a:lstStyle/>
        <a:p>
          <a:endParaRPr lang="el-GR" sz="1400" b="1"/>
        </a:p>
      </dgm:t>
    </dgm:pt>
    <dgm:pt modelId="{7B3B2A88-C16A-4CEF-AAD5-32B41F7CC64F}" type="sibTrans" cxnId="{B32C08F6-6EB2-4713-803C-D9F2BDDDCE29}">
      <dgm:prSet/>
      <dgm:spPr/>
      <dgm:t>
        <a:bodyPr/>
        <a:lstStyle/>
        <a:p>
          <a:endParaRPr lang="el-GR" sz="1400" b="1"/>
        </a:p>
      </dgm:t>
    </dgm:pt>
    <dgm:pt modelId="{D8C8AB97-5C10-442D-B329-364585FBE466}">
      <dgm:prSet phldrT="[Κείμενο]" custT="1"/>
      <dgm:spPr/>
      <dgm:t>
        <a:bodyPr/>
        <a:lstStyle/>
        <a:p>
          <a:r>
            <a:rPr lang="el-GR" sz="1400" b="1" dirty="0"/>
            <a:t>Μη διοικητικοί εργαζόμενοι</a:t>
          </a:r>
        </a:p>
      </dgm:t>
    </dgm:pt>
    <dgm:pt modelId="{08D1CFE9-4CC9-4AAD-BD34-0E6B96CDDA0F}" type="parTrans" cxnId="{0AC6495A-8FF7-4544-B798-6443ADD002E8}">
      <dgm:prSet/>
      <dgm:spPr/>
      <dgm:t>
        <a:bodyPr/>
        <a:lstStyle/>
        <a:p>
          <a:endParaRPr lang="el-GR" sz="1400" b="1"/>
        </a:p>
      </dgm:t>
    </dgm:pt>
    <dgm:pt modelId="{ACA94163-E675-46FF-979E-C11D8DE0C46F}" type="sibTrans" cxnId="{0AC6495A-8FF7-4544-B798-6443ADD002E8}">
      <dgm:prSet/>
      <dgm:spPr/>
      <dgm:t>
        <a:bodyPr/>
        <a:lstStyle/>
        <a:p>
          <a:endParaRPr lang="el-GR" sz="1400" b="1"/>
        </a:p>
      </dgm:t>
    </dgm:pt>
    <dgm:pt modelId="{F7566C25-BBF5-419D-A3F2-67B33B12C78A}">
      <dgm:prSet custT="1"/>
      <dgm:spPr>
        <a:solidFill>
          <a:schemeClr val="accent1">
            <a:lumMod val="60000"/>
            <a:lumOff val="40000"/>
          </a:schemeClr>
        </a:solidFill>
      </dgm:spPr>
      <dgm:t>
        <a:bodyPr/>
        <a:lstStyle/>
        <a:p>
          <a:r>
            <a:rPr lang="el-GR" sz="1400" b="1" dirty="0"/>
            <a:t>Μάνατζερ πρώτης γραμμής </a:t>
          </a:r>
        </a:p>
      </dgm:t>
    </dgm:pt>
    <dgm:pt modelId="{BFC2D33F-C032-493F-8541-740B3DE92669}" type="parTrans" cxnId="{3A318857-5DCA-4F84-91F0-985F0A6D8BFC}">
      <dgm:prSet/>
      <dgm:spPr/>
      <dgm:t>
        <a:bodyPr/>
        <a:lstStyle/>
        <a:p>
          <a:endParaRPr lang="el-GR" sz="1400" b="1"/>
        </a:p>
      </dgm:t>
    </dgm:pt>
    <dgm:pt modelId="{56193301-6D70-4D35-B801-35556903A3C1}" type="sibTrans" cxnId="{3A318857-5DCA-4F84-91F0-985F0A6D8BFC}">
      <dgm:prSet/>
      <dgm:spPr/>
      <dgm:t>
        <a:bodyPr/>
        <a:lstStyle/>
        <a:p>
          <a:endParaRPr lang="el-GR" sz="1400" b="1"/>
        </a:p>
      </dgm:t>
    </dgm:pt>
    <dgm:pt modelId="{87FC40FF-588D-4D2C-9962-F9D5C063597C}" type="pres">
      <dgm:prSet presAssocID="{3EE5A16A-2C08-4909-BF5F-11325C58899D}" presName="Name0" presStyleCnt="0">
        <dgm:presLayoutVars>
          <dgm:dir/>
          <dgm:animLvl val="lvl"/>
          <dgm:resizeHandles val="exact"/>
        </dgm:presLayoutVars>
      </dgm:prSet>
      <dgm:spPr/>
    </dgm:pt>
    <dgm:pt modelId="{4CD0C1D2-01FC-4FF8-A309-4C6297722281}" type="pres">
      <dgm:prSet presAssocID="{8AD25558-E5D2-48D6-ACC6-C84AF746E9F9}" presName="Name8" presStyleCnt="0"/>
      <dgm:spPr/>
    </dgm:pt>
    <dgm:pt modelId="{7869608F-97E6-46FB-B3EA-8F3E5A1435CB}" type="pres">
      <dgm:prSet presAssocID="{8AD25558-E5D2-48D6-ACC6-C84AF746E9F9}" presName="level" presStyleLbl="node1" presStyleIdx="0" presStyleCnt="4" custLinFactNeighborX="0" custLinFactNeighborY="-6341">
        <dgm:presLayoutVars>
          <dgm:chMax val="1"/>
          <dgm:bulletEnabled val="1"/>
        </dgm:presLayoutVars>
      </dgm:prSet>
      <dgm:spPr/>
      <dgm:t>
        <a:bodyPr/>
        <a:lstStyle/>
        <a:p>
          <a:endParaRPr lang="el-GR"/>
        </a:p>
      </dgm:t>
    </dgm:pt>
    <dgm:pt modelId="{A91D9D4C-93EE-4F13-8BD8-FA5F23D8BDEB}" type="pres">
      <dgm:prSet presAssocID="{8AD25558-E5D2-48D6-ACC6-C84AF746E9F9}" presName="levelTx" presStyleLbl="revTx" presStyleIdx="0" presStyleCnt="0">
        <dgm:presLayoutVars>
          <dgm:chMax val="1"/>
          <dgm:bulletEnabled val="1"/>
        </dgm:presLayoutVars>
      </dgm:prSet>
      <dgm:spPr/>
      <dgm:t>
        <a:bodyPr/>
        <a:lstStyle/>
        <a:p>
          <a:endParaRPr lang="el-GR"/>
        </a:p>
      </dgm:t>
    </dgm:pt>
    <dgm:pt modelId="{612A9AB6-AD41-4967-B5C9-738520DF0CC9}" type="pres">
      <dgm:prSet presAssocID="{095AB012-8F23-4EBA-88DD-DBE2DA59D81D}" presName="Name8" presStyleCnt="0"/>
      <dgm:spPr/>
    </dgm:pt>
    <dgm:pt modelId="{91517178-BF6F-49E1-BDB8-70535EA014D4}" type="pres">
      <dgm:prSet presAssocID="{095AB012-8F23-4EBA-88DD-DBE2DA59D81D}" presName="level" presStyleLbl="node1" presStyleIdx="1" presStyleCnt="4">
        <dgm:presLayoutVars>
          <dgm:chMax val="1"/>
          <dgm:bulletEnabled val="1"/>
        </dgm:presLayoutVars>
      </dgm:prSet>
      <dgm:spPr/>
      <dgm:t>
        <a:bodyPr/>
        <a:lstStyle/>
        <a:p>
          <a:endParaRPr lang="el-GR"/>
        </a:p>
      </dgm:t>
    </dgm:pt>
    <dgm:pt modelId="{11DC9851-8062-4825-AB9E-FEC4B9EB7308}" type="pres">
      <dgm:prSet presAssocID="{095AB012-8F23-4EBA-88DD-DBE2DA59D81D}" presName="levelTx" presStyleLbl="revTx" presStyleIdx="0" presStyleCnt="0">
        <dgm:presLayoutVars>
          <dgm:chMax val="1"/>
          <dgm:bulletEnabled val="1"/>
        </dgm:presLayoutVars>
      </dgm:prSet>
      <dgm:spPr/>
      <dgm:t>
        <a:bodyPr/>
        <a:lstStyle/>
        <a:p>
          <a:endParaRPr lang="el-GR"/>
        </a:p>
      </dgm:t>
    </dgm:pt>
    <dgm:pt modelId="{490736B7-5945-47D0-A1C2-2F58718AD182}" type="pres">
      <dgm:prSet presAssocID="{F7566C25-BBF5-419D-A3F2-67B33B12C78A}" presName="Name8" presStyleCnt="0"/>
      <dgm:spPr/>
    </dgm:pt>
    <dgm:pt modelId="{D4A0FA0D-1EDB-4721-889F-898B4493992C}" type="pres">
      <dgm:prSet presAssocID="{F7566C25-BBF5-419D-A3F2-67B33B12C78A}" presName="level" presStyleLbl="node1" presStyleIdx="2" presStyleCnt="4">
        <dgm:presLayoutVars>
          <dgm:chMax val="1"/>
          <dgm:bulletEnabled val="1"/>
        </dgm:presLayoutVars>
      </dgm:prSet>
      <dgm:spPr/>
      <dgm:t>
        <a:bodyPr/>
        <a:lstStyle/>
        <a:p>
          <a:endParaRPr lang="el-GR"/>
        </a:p>
      </dgm:t>
    </dgm:pt>
    <dgm:pt modelId="{134A4DCF-A55B-4DCD-A484-5DFE5894B9E7}" type="pres">
      <dgm:prSet presAssocID="{F7566C25-BBF5-419D-A3F2-67B33B12C78A}" presName="levelTx" presStyleLbl="revTx" presStyleIdx="0" presStyleCnt="0">
        <dgm:presLayoutVars>
          <dgm:chMax val="1"/>
          <dgm:bulletEnabled val="1"/>
        </dgm:presLayoutVars>
      </dgm:prSet>
      <dgm:spPr/>
      <dgm:t>
        <a:bodyPr/>
        <a:lstStyle/>
        <a:p>
          <a:endParaRPr lang="el-GR"/>
        </a:p>
      </dgm:t>
    </dgm:pt>
    <dgm:pt modelId="{973D3D4C-F429-4FEC-BB73-B36DD103DA3B}" type="pres">
      <dgm:prSet presAssocID="{D8C8AB97-5C10-442D-B329-364585FBE466}" presName="Name8" presStyleCnt="0"/>
      <dgm:spPr/>
    </dgm:pt>
    <dgm:pt modelId="{4596C299-FE12-40D8-9E8C-DA3C5CD5B78B}" type="pres">
      <dgm:prSet presAssocID="{D8C8AB97-5C10-442D-B329-364585FBE466}" presName="level" presStyleLbl="node1" presStyleIdx="3" presStyleCnt="4">
        <dgm:presLayoutVars>
          <dgm:chMax val="1"/>
          <dgm:bulletEnabled val="1"/>
        </dgm:presLayoutVars>
      </dgm:prSet>
      <dgm:spPr/>
      <dgm:t>
        <a:bodyPr/>
        <a:lstStyle/>
        <a:p>
          <a:endParaRPr lang="el-GR"/>
        </a:p>
      </dgm:t>
    </dgm:pt>
    <dgm:pt modelId="{2CCC8B7F-0812-4B80-BD22-825D3E30BEEE}" type="pres">
      <dgm:prSet presAssocID="{D8C8AB97-5C10-442D-B329-364585FBE466}" presName="levelTx" presStyleLbl="revTx" presStyleIdx="0" presStyleCnt="0">
        <dgm:presLayoutVars>
          <dgm:chMax val="1"/>
          <dgm:bulletEnabled val="1"/>
        </dgm:presLayoutVars>
      </dgm:prSet>
      <dgm:spPr/>
      <dgm:t>
        <a:bodyPr/>
        <a:lstStyle/>
        <a:p>
          <a:endParaRPr lang="el-GR"/>
        </a:p>
      </dgm:t>
    </dgm:pt>
  </dgm:ptLst>
  <dgm:cxnLst>
    <dgm:cxn modelId="{53BAE782-7C76-457A-A690-53207FEAE829}" type="presOf" srcId="{D8C8AB97-5C10-442D-B329-364585FBE466}" destId="{2CCC8B7F-0812-4B80-BD22-825D3E30BEEE}" srcOrd="1" destOrd="0" presId="urn:microsoft.com/office/officeart/2005/8/layout/pyramid1"/>
    <dgm:cxn modelId="{B32C08F6-6EB2-4713-803C-D9F2BDDDCE29}" srcId="{3EE5A16A-2C08-4909-BF5F-11325C58899D}" destId="{095AB012-8F23-4EBA-88DD-DBE2DA59D81D}" srcOrd="1" destOrd="0" parTransId="{6E692974-BD33-4D3E-A83D-75D40F060B78}" sibTransId="{7B3B2A88-C16A-4CEF-AAD5-32B41F7CC64F}"/>
    <dgm:cxn modelId="{2D1DF898-9F3D-4CDC-8FB2-45040B029BA6}" type="presOf" srcId="{095AB012-8F23-4EBA-88DD-DBE2DA59D81D}" destId="{91517178-BF6F-49E1-BDB8-70535EA014D4}" srcOrd="0" destOrd="0" presId="urn:microsoft.com/office/officeart/2005/8/layout/pyramid1"/>
    <dgm:cxn modelId="{0F9344BC-B839-487F-94BA-B67ADC1BFA9E}" type="presOf" srcId="{8AD25558-E5D2-48D6-ACC6-C84AF746E9F9}" destId="{A91D9D4C-93EE-4F13-8BD8-FA5F23D8BDEB}" srcOrd="1" destOrd="0" presId="urn:microsoft.com/office/officeart/2005/8/layout/pyramid1"/>
    <dgm:cxn modelId="{8C32ABB9-99E6-49D6-A3B6-8A707814E708}" type="presOf" srcId="{095AB012-8F23-4EBA-88DD-DBE2DA59D81D}" destId="{11DC9851-8062-4825-AB9E-FEC4B9EB7308}" srcOrd="1" destOrd="0" presId="urn:microsoft.com/office/officeart/2005/8/layout/pyramid1"/>
    <dgm:cxn modelId="{75460CE9-6EF3-4D8D-B26C-FB5FEDF24A41}" type="presOf" srcId="{D8C8AB97-5C10-442D-B329-364585FBE466}" destId="{4596C299-FE12-40D8-9E8C-DA3C5CD5B78B}" srcOrd="0" destOrd="0" presId="urn:microsoft.com/office/officeart/2005/8/layout/pyramid1"/>
    <dgm:cxn modelId="{6AA5A41A-2BCA-4F92-991E-8F5533C87BF9}" type="presOf" srcId="{F7566C25-BBF5-419D-A3F2-67B33B12C78A}" destId="{134A4DCF-A55B-4DCD-A484-5DFE5894B9E7}" srcOrd="1" destOrd="0" presId="urn:microsoft.com/office/officeart/2005/8/layout/pyramid1"/>
    <dgm:cxn modelId="{E27F460A-2333-4C8A-9D3E-EEB5EF362E11}" type="presOf" srcId="{F7566C25-BBF5-419D-A3F2-67B33B12C78A}" destId="{D4A0FA0D-1EDB-4721-889F-898B4493992C}" srcOrd="0" destOrd="0" presId="urn:microsoft.com/office/officeart/2005/8/layout/pyramid1"/>
    <dgm:cxn modelId="{0AC6495A-8FF7-4544-B798-6443ADD002E8}" srcId="{3EE5A16A-2C08-4909-BF5F-11325C58899D}" destId="{D8C8AB97-5C10-442D-B329-364585FBE466}" srcOrd="3" destOrd="0" parTransId="{08D1CFE9-4CC9-4AAD-BD34-0E6B96CDDA0F}" sibTransId="{ACA94163-E675-46FF-979E-C11D8DE0C46F}"/>
    <dgm:cxn modelId="{368D8A04-98D9-4EA2-BFAD-BC8006DAB27E}" srcId="{3EE5A16A-2C08-4909-BF5F-11325C58899D}" destId="{8AD25558-E5D2-48D6-ACC6-C84AF746E9F9}" srcOrd="0" destOrd="0" parTransId="{97CE8190-8ACA-4515-860D-454BAA6FDBDE}" sibTransId="{A381813B-8BBE-459A-BE2B-D168AACAA641}"/>
    <dgm:cxn modelId="{3A318857-5DCA-4F84-91F0-985F0A6D8BFC}" srcId="{3EE5A16A-2C08-4909-BF5F-11325C58899D}" destId="{F7566C25-BBF5-419D-A3F2-67B33B12C78A}" srcOrd="2" destOrd="0" parTransId="{BFC2D33F-C032-493F-8541-740B3DE92669}" sibTransId="{56193301-6D70-4D35-B801-35556903A3C1}"/>
    <dgm:cxn modelId="{689B5785-2C3A-44E6-BB16-46A0DD91C143}" type="presOf" srcId="{3EE5A16A-2C08-4909-BF5F-11325C58899D}" destId="{87FC40FF-588D-4D2C-9962-F9D5C063597C}" srcOrd="0" destOrd="0" presId="urn:microsoft.com/office/officeart/2005/8/layout/pyramid1"/>
    <dgm:cxn modelId="{118F548C-9EED-4783-90F1-4381B049007B}" type="presOf" srcId="{8AD25558-E5D2-48D6-ACC6-C84AF746E9F9}" destId="{7869608F-97E6-46FB-B3EA-8F3E5A1435CB}" srcOrd="0" destOrd="0" presId="urn:microsoft.com/office/officeart/2005/8/layout/pyramid1"/>
    <dgm:cxn modelId="{EABE97F2-F406-4BA2-BA1A-E4FD8D435285}" type="presParOf" srcId="{87FC40FF-588D-4D2C-9962-F9D5C063597C}" destId="{4CD0C1D2-01FC-4FF8-A309-4C6297722281}" srcOrd="0" destOrd="0" presId="urn:microsoft.com/office/officeart/2005/8/layout/pyramid1"/>
    <dgm:cxn modelId="{103148A6-3403-42A1-AFB6-F7CDD2D0B9E4}" type="presParOf" srcId="{4CD0C1D2-01FC-4FF8-A309-4C6297722281}" destId="{7869608F-97E6-46FB-B3EA-8F3E5A1435CB}" srcOrd="0" destOrd="0" presId="urn:microsoft.com/office/officeart/2005/8/layout/pyramid1"/>
    <dgm:cxn modelId="{00FA314D-A475-4C52-AE3C-4D9E291969FC}" type="presParOf" srcId="{4CD0C1D2-01FC-4FF8-A309-4C6297722281}" destId="{A91D9D4C-93EE-4F13-8BD8-FA5F23D8BDEB}" srcOrd="1" destOrd="0" presId="urn:microsoft.com/office/officeart/2005/8/layout/pyramid1"/>
    <dgm:cxn modelId="{5F271353-AF1B-4844-84D1-690D84CF9EE4}" type="presParOf" srcId="{87FC40FF-588D-4D2C-9962-F9D5C063597C}" destId="{612A9AB6-AD41-4967-B5C9-738520DF0CC9}" srcOrd="1" destOrd="0" presId="urn:microsoft.com/office/officeart/2005/8/layout/pyramid1"/>
    <dgm:cxn modelId="{B3BF27AC-5C8A-499B-A8DE-A25EB69AAC2F}" type="presParOf" srcId="{612A9AB6-AD41-4967-B5C9-738520DF0CC9}" destId="{91517178-BF6F-49E1-BDB8-70535EA014D4}" srcOrd="0" destOrd="0" presId="urn:microsoft.com/office/officeart/2005/8/layout/pyramid1"/>
    <dgm:cxn modelId="{0AAF1521-9BF6-426A-8478-B08279C92067}" type="presParOf" srcId="{612A9AB6-AD41-4967-B5C9-738520DF0CC9}" destId="{11DC9851-8062-4825-AB9E-FEC4B9EB7308}" srcOrd="1" destOrd="0" presId="urn:microsoft.com/office/officeart/2005/8/layout/pyramid1"/>
    <dgm:cxn modelId="{46DCFC57-EF98-40AD-BA86-A5076C2D5958}" type="presParOf" srcId="{87FC40FF-588D-4D2C-9962-F9D5C063597C}" destId="{490736B7-5945-47D0-A1C2-2F58718AD182}" srcOrd="2" destOrd="0" presId="urn:microsoft.com/office/officeart/2005/8/layout/pyramid1"/>
    <dgm:cxn modelId="{288959A8-8A71-4DB0-9931-D905B56A4CAA}" type="presParOf" srcId="{490736B7-5945-47D0-A1C2-2F58718AD182}" destId="{D4A0FA0D-1EDB-4721-889F-898B4493992C}" srcOrd="0" destOrd="0" presId="urn:microsoft.com/office/officeart/2005/8/layout/pyramid1"/>
    <dgm:cxn modelId="{A1A0F717-C712-4191-A228-08DDB99447C6}" type="presParOf" srcId="{490736B7-5945-47D0-A1C2-2F58718AD182}" destId="{134A4DCF-A55B-4DCD-A484-5DFE5894B9E7}" srcOrd="1" destOrd="0" presId="urn:microsoft.com/office/officeart/2005/8/layout/pyramid1"/>
    <dgm:cxn modelId="{3252B35C-4619-4E51-B192-1E2A8B6D5052}" type="presParOf" srcId="{87FC40FF-588D-4D2C-9962-F9D5C063597C}" destId="{973D3D4C-F429-4FEC-BB73-B36DD103DA3B}" srcOrd="3" destOrd="0" presId="urn:microsoft.com/office/officeart/2005/8/layout/pyramid1"/>
    <dgm:cxn modelId="{6BFB2847-4588-4020-88D3-D24C712FB040}" type="presParOf" srcId="{973D3D4C-F429-4FEC-BB73-B36DD103DA3B}" destId="{4596C299-FE12-40D8-9E8C-DA3C5CD5B78B}" srcOrd="0" destOrd="0" presId="urn:microsoft.com/office/officeart/2005/8/layout/pyramid1"/>
    <dgm:cxn modelId="{65DC8800-0744-4E5D-BF0C-40FDC0CF6BDD}" type="presParOf" srcId="{973D3D4C-F429-4FEC-BB73-B36DD103DA3B}" destId="{2CCC8B7F-0812-4B80-BD22-825D3E30BEEE}" srcOrd="1" destOrd="0" presId="urn:microsoft.com/office/officeart/2005/8/layout/pyramid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65.png"/><Relationship Id="rId4" Type="http://schemas.openxmlformats.org/officeDocument/2006/relationships/image" Target="../media/image6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l-GR"/>
          </a:p>
        </p:txBody>
      </p:sp>
      <p:sp>
        <p:nvSpPr>
          <p:cNvPr id="3" name="Θέση ημερομηνίας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2CC3B0BC-F205-4D99-AEE4-DC5916FF7FAE}" type="datetime1">
              <a:rPr lang="el-GR"/>
              <a:pPr>
                <a:defRPr/>
              </a:pPr>
              <a:t>24/10/2019</a:t>
            </a:fld>
            <a:endParaRPr lang="el-GR" dirty="0"/>
          </a:p>
        </p:txBody>
      </p:sp>
      <p:sp>
        <p:nvSpPr>
          <p:cNvPr id="4" name="Θέση υποσέλιδου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l-GR"/>
          </a:p>
        </p:txBody>
      </p:sp>
      <p:sp>
        <p:nvSpPr>
          <p:cNvPr id="5" name="Θέση αριθμού διαφάνειας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C0A8997C-42F7-4DDE-8634-AB05A56EEEFC}" type="slidenum">
              <a:rPr lang="el-GR"/>
              <a:pPr>
                <a:defRPr/>
              </a:pPr>
              <a:t>‹#›</a:t>
            </a:fld>
            <a:endParaRPr lang="el-GR"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08FE4E24-8E4F-4220-B1A2-32072BC384FD}" type="datetime1">
              <a:rPr lang="el-GR"/>
              <a:pPr>
                <a:defRPr/>
              </a:pPr>
              <a:t>24/10/2019</a:t>
            </a:fld>
            <a:endParaRPr lang="el-GR" dirty="0"/>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l-GR" noProof="0" dirty="0"/>
          </a:p>
        </p:txBody>
      </p:sp>
      <p:sp>
        <p:nvSpPr>
          <p:cNvPr id="5" name="Σύμβολο κράτησης θέσης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noProof="0" dirty="0"/>
              <a:t>Επεξεργασία στυλ κειμένου υποδείγματος</a:t>
            </a:r>
          </a:p>
          <a:p>
            <a:pPr lvl="1"/>
            <a:r>
              <a:rPr lang="el-GR" noProof="0" dirty="0"/>
              <a:t>Δεύτερου επιπέδου</a:t>
            </a:r>
          </a:p>
          <a:p>
            <a:pPr lvl="2"/>
            <a:r>
              <a:rPr lang="el-GR" noProof="0" dirty="0"/>
              <a:t>Τρίτου επιπέδου</a:t>
            </a:r>
          </a:p>
          <a:p>
            <a:pPr lvl="3"/>
            <a:r>
              <a:rPr lang="el-GR" noProof="0" dirty="0"/>
              <a:t>Τέταρτου επιπέδου</a:t>
            </a:r>
          </a:p>
          <a:p>
            <a:pPr lvl="4"/>
            <a:r>
              <a:rPr lang="el-GR" noProof="0" dirty="0"/>
              <a:t>Πέμπτου επιπέδου</a:t>
            </a:r>
          </a:p>
        </p:txBody>
      </p:sp>
      <p:sp>
        <p:nvSpPr>
          <p:cNvPr id="6" name="Σύμβολο κράτησης θέσης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838E180-F95C-42AD-92E0-25630A6B9492}" type="slidenum">
              <a:rPr lang="el-GR"/>
              <a:pPr>
                <a:defRPr/>
              </a:pPr>
              <a:t>‹#›</a:t>
            </a:fld>
            <a:endParaRPr lang="el-GR" dirty="0"/>
          </a:p>
        </p:txBody>
      </p:sp>
    </p:spTree>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296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2969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0C90B5A-CD02-42C5-87DE-4D8B6752E05A}" type="slidenum">
              <a:rPr lang="el-GR">
                <a:cs typeface="Arial" charset="0"/>
              </a:rPr>
              <a:pPr fontAlgn="base">
                <a:spcBef>
                  <a:spcPct val="0"/>
                </a:spcBef>
                <a:spcAft>
                  <a:spcPct val="0"/>
                </a:spcAft>
              </a:pPr>
              <a:t>1</a:t>
            </a:fld>
            <a:endParaRPr lang="el-GR">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813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4813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8FDC1F-FD12-4E21-87C9-2A6B0ACD47BC}" type="slidenum">
              <a:rPr lang="el-GR">
                <a:cs typeface="Arial" charset="0"/>
              </a:rPr>
              <a:pPr fontAlgn="base">
                <a:spcBef>
                  <a:spcPct val="0"/>
                </a:spcBef>
                <a:spcAft>
                  <a:spcPct val="0"/>
                </a:spcAft>
              </a:pPr>
              <a:t>10</a:t>
            </a:fld>
            <a:endParaRPr lang="el-GR">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017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017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563C0F-4B99-47A8-91DB-8C1F39CA44D7}" type="slidenum">
              <a:rPr lang="el-GR">
                <a:cs typeface="Arial" charset="0"/>
              </a:rPr>
              <a:pPr fontAlgn="base">
                <a:spcBef>
                  <a:spcPct val="0"/>
                </a:spcBef>
                <a:spcAft>
                  <a:spcPct val="0"/>
                </a:spcAft>
              </a:pPr>
              <a:t>11</a:t>
            </a:fld>
            <a:endParaRPr lang="el-GR">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222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222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0AB02A7-94D2-44DF-8CB7-FCA1BF9E67C4}" type="slidenum">
              <a:rPr lang="el-GR">
                <a:cs typeface="Arial" charset="0"/>
              </a:rPr>
              <a:pPr fontAlgn="base">
                <a:spcBef>
                  <a:spcPct val="0"/>
                </a:spcBef>
                <a:spcAft>
                  <a:spcPct val="0"/>
                </a:spcAft>
              </a:pPr>
              <a:t>12</a:t>
            </a:fld>
            <a:endParaRPr lang="el-GR">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427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427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110D1B-BFBE-440B-9403-5621FED068E1}" type="slidenum">
              <a:rPr lang="el-GR">
                <a:cs typeface="Arial" charset="0"/>
              </a:rPr>
              <a:pPr fontAlgn="base">
                <a:spcBef>
                  <a:spcPct val="0"/>
                </a:spcBef>
                <a:spcAft>
                  <a:spcPct val="0"/>
                </a:spcAft>
              </a:pPr>
              <a:t>13</a:t>
            </a:fld>
            <a:endParaRPr lang="el-GR">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632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632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8BF9E05-ABEB-4939-81E8-D62D2F1AF6EC}" type="slidenum">
              <a:rPr lang="el-GR">
                <a:cs typeface="Arial" charset="0"/>
              </a:rPr>
              <a:pPr fontAlgn="base">
                <a:spcBef>
                  <a:spcPct val="0"/>
                </a:spcBef>
                <a:spcAft>
                  <a:spcPct val="0"/>
                </a:spcAft>
              </a:pPr>
              <a:t>14</a:t>
            </a:fld>
            <a:endParaRPr lang="el-GR">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837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837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2BEAE0E-B8B2-4BF7-B64A-0ECBDEAF9A4E}" type="slidenum">
              <a:rPr lang="el-GR">
                <a:cs typeface="Arial" charset="0"/>
              </a:rPr>
              <a:pPr fontAlgn="base">
                <a:spcBef>
                  <a:spcPct val="0"/>
                </a:spcBef>
                <a:spcAft>
                  <a:spcPct val="0"/>
                </a:spcAft>
              </a:pPr>
              <a:t>15</a:t>
            </a:fld>
            <a:endParaRPr lang="el-GR">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041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6041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7E0270-00FA-49C9-925F-32694BAE766E}" type="slidenum">
              <a:rPr lang="el-GR">
                <a:cs typeface="Arial" charset="0"/>
              </a:rPr>
              <a:pPr fontAlgn="base">
                <a:spcBef>
                  <a:spcPct val="0"/>
                </a:spcBef>
                <a:spcAft>
                  <a:spcPct val="0"/>
                </a:spcAft>
              </a:pPr>
              <a:t>16</a:t>
            </a:fld>
            <a:endParaRPr lang="el-GR">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24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6246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868FDCC-37E0-4316-B1B8-8E9B310FB6E9}" type="slidenum">
              <a:rPr lang="el-GR">
                <a:cs typeface="Arial" charset="0"/>
              </a:rPr>
              <a:pPr fontAlgn="base">
                <a:spcBef>
                  <a:spcPct val="0"/>
                </a:spcBef>
                <a:spcAft>
                  <a:spcPct val="0"/>
                </a:spcAft>
              </a:pPr>
              <a:t>17</a:t>
            </a:fld>
            <a:endParaRPr lang="el-GR">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45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6451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FBBF05-10A5-4E25-8AB6-C646E1E0D430}" type="slidenum">
              <a:rPr lang="el-GR">
                <a:cs typeface="Arial" charset="0"/>
              </a:rPr>
              <a:pPr fontAlgn="base">
                <a:spcBef>
                  <a:spcPct val="0"/>
                </a:spcBef>
                <a:spcAft>
                  <a:spcPct val="0"/>
                </a:spcAft>
              </a:pPr>
              <a:t>18</a:t>
            </a:fld>
            <a:endParaRPr lang="el-GR">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656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6656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582AFF-792D-461C-9349-557EEAFBE43F}" type="slidenum">
              <a:rPr lang="el-GR">
                <a:cs typeface="Arial" charset="0"/>
              </a:rPr>
              <a:pPr fontAlgn="base">
                <a:spcBef>
                  <a:spcPct val="0"/>
                </a:spcBef>
                <a:spcAft>
                  <a:spcPct val="0"/>
                </a:spcAft>
              </a:pPr>
              <a:t>19</a:t>
            </a:fld>
            <a:endParaRPr lang="el-GR">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17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174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B0C25A-4DA2-49A8-A5A9-D1528D742288}" type="slidenum">
              <a:rPr lang="el-GR">
                <a:cs typeface="Arial" charset="0"/>
              </a:rPr>
              <a:pPr fontAlgn="base">
                <a:spcBef>
                  <a:spcPct val="0"/>
                </a:spcBef>
                <a:spcAft>
                  <a:spcPct val="0"/>
                </a:spcAft>
              </a:pPr>
              <a:t>2</a:t>
            </a:fld>
            <a:endParaRPr lang="el-GR">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861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6861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C45F60-0F5C-46EF-B045-DABDA30C19C6}" type="slidenum">
              <a:rPr lang="el-GR">
                <a:cs typeface="Arial" charset="0"/>
              </a:rPr>
              <a:pPr fontAlgn="base">
                <a:spcBef>
                  <a:spcPct val="0"/>
                </a:spcBef>
                <a:spcAft>
                  <a:spcPct val="0"/>
                </a:spcAft>
              </a:pPr>
              <a:t>20</a:t>
            </a:fld>
            <a:endParaRPr lang="el-GR">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06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065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9F4B476-C103-4754-B62A-F7994E5B2F3A}" type="slidenum">
              <a:rPr lang="el-GR">
                <a:cs typeface="Arial" charset="0"/>
              </a:rPr>
              <a:pPr fontAlgn="base">
                <a:spcBef>
                  <a:spcPct val="0"/>
                </a:spcBef>
                <a:spcAft>
                  <a:spcPct val="0"/>
                </a:spcAft>
              </a:pPr>
              <a:t>21</a:t>
            </a:fld>
            <a:endParaRPr lang="el-GR">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27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270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B28A84-9A3E-4EF2-A93C-C8415950A656}" type="slidenum">
              <a:rPr lang="el-GR">
                <a:cs typeface="Arial" charset="0"/>
              </a:rPr>
              <a:pPr fontAlgn="base">
                <a:spcBef>
                  <a:spcPct val="0"/>
                </a:spcBef>
                <a:spcAft>
                  <a:spcPct val="0"/>
                </a:spcAft>
              </a:pPr>
              <a:t>22</a:t>
            </a:fld>
            <a:endParaRPr lang="el-GR">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475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475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222DF36-F1F1-480E-89DC-75AEA1AEE2F1}" type="slidenum">
              <a:rPr lang="el-GR">
                <a:cs typeface="Arial" charset="0"/>
              </a:rPr>
              <a:pPr fontAlgn="base">
                <a:spcBef>
                  <a:spcPct val="0"/>
                </a:spcBef>
                <a:spcAft>
                  <a:spcPct val="0"/>
                </a:spcAft>
              </a:pPr>
              <a:t>23</a:t>
            </a:fld>
            <a:endParaRPr lang="el-GR">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680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680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B57C930-164F-40EC-9733-E729CC6FCBF3}" type="slidenum">
              <a:rPr lang="el-GR">
                <a:cs typeface="Arial" charset="0"/>
              </a:rPr>
              <a:pPr fontAlgn="base">
                <a:spcBef>
                  <a:spcPct val="0"/>
                </a:spcBef>
                <a:spcAft>
                  <a:spcPct val="0"/>
                </a:spcAft>
              </a:pPr>
              <a:t>24</a:t>
            </a:fld>
            <a:endParaRPr lang="el-GR">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885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885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4E799BB-F837-401D-95C7-4CD5E634EF31}" type="slidenum">
              <a:rPr lang="el-GR">
                <a:cs typeface="Arial" charset="0"/>
              </a:rPr>
              <a:pPr fontAlgn="base">
                <a:spcBef>
                  <a:spcPct val="0"/>
                </a:spcBef>
                <a:spcAft>
                  <a:spcPct val="0"/>
                </a:spcAft>
              </a:pPr>
              <a:t>25</a:t>
            </a:fld>
            <a:endParaRPr lang="el-GR">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08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8089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7AFEEDF-F1B1-45FA-82D4-E81803B39183}" type="slidenum">
              <a:rPr lang="el-GR">
                <a:cs typeface="Arial" charset="0"/>
              </a:rPr>
              <a:pPr fontAlgn="base">
                <a:spcBef>
                  <a:spcPct val="0"/>
                </a:spcBef>
                <a:spcAft>
                  <a:spcPct val="0"/>
                </a:spcAft>
              </a:pPr>
              <a:t>26</a:t>
            </a:fld>
            <a:endParaRPr lang="el-GR">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29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8294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A7B2C9-C4A1-4258-AFC4-541BA2A780C2}" type="slidenum">
              <a:rPr lang="el-GR">
                <a:cs typeface="Arial" charset="0"/>
              </a:rPr>
              <a:pPr fontAlgn="base">
                <a:spcBef>
                  <a:spcPct val="0"/>
                </a:spcBef>
                <a:spcAft>
                  <a:spcPct val="0"/>
                </a:spcAft>
              </a:pPr>
              <a:t>27</a:t>
            </a:fld>
            <a:endParaRPr lang="el-GR">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499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8499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4BEA87-F0A1-4D8C-9FF0-C6967C9B1E4C}" type="slidenum">
              <a:rPr lang="el-GR">
                <a:cs typeface="Arial" charset="0"/>
              </a:rPr>
              <a:pPr fontAlgn="base">
                <a:spcBef>
                  <a:spcPct val="0"/>
                </a:spcBef>
                <a:spcAft>
                  <a:spcPct val="0"/>
                </a:spcAft>
              </a:pPr>
              <a:t>28</a:t>
            </a:fld>
            <a:endParaRPr lang="el-GR">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704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8704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E19115-A86E-45EB-83E1-A2063BB1C29B}" type="slidenum">
              <a:rPr lang="el-GR">
                <a:cs typeface="Arial" charset="0"/>
              </a:rPr>
              <a:pPr fontAlgn="base">
                <a:spcBef>
                  <a:spcPct val="0"/>
                </a:spcBef>
                <a:spcAft>
                  <a:spcPct val="0"/>
                </a:spcAft>
              </a:pPr>
              <a:t>29</a:t>
            </a:fld>
            <a:endParaRPr lang="el-GR">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379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379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8F51FD7-BCC1-4F57-BC5C-D9F4C12AA398}" type="slidenum">
              <a:rPr lang="el-GR">
                <a:cs typeface="Arial" charset="0"/>
              </a:rPr>
              <a:pPr fontAlgn="base">
                <a:spcBef>
                  <a:spcPct val="0"/>
                </a:spcBef>
                <a:spcAft>
                  <a:spcPct val="0"/>
                </a:spcAft>
              </a:pPr>
              <a:t>3</a:t>
            </a:fld>
            <a:endParaRPr lang="el-GR">
              <a:cs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909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8909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B8E6A0F-B1F6-40E4-A664-0DDAC4E8F307}" type="slidenum">
              <a:rPr lang="el-GR">
                <a:cs typeface="Arial" charset="0"/>
              </a:rPr>
              <a:pPr fontAlgn="base">
                <a:spcBef>
                  <a:spcPct val="0"/>
                </a:spcBef>
                <a:spcAft>
                  <a:spcPct val="0"/>
                </a:spcAft>
              </a:pPr>
              <a:t>30</a:t>
            </a:fld>
            <a:endParaRPr lang="el-GR">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113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113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215929F-CB73-4F3C-839B-0A32D1E1813A}" type="slidenum">
              <a:rPr lang="el-GR">
                <a:cs typeface="Arial" charset="0"/>
              </a:rPr>
              <a:pPr fontAlgn="base">
                <a:spcBef>
                  <a:spcPct val="0"/>
                </a:spcBef>
                <a:spcAft>
                  <a:spcPct val="0"/>
                </a:spcAft>
              </a:pPr>
              <a:t>31</a:t>
            </a:fld>
            <a:endParaRPr lang="el-GR">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318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318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CCBCBC-83A9-406A-97DA-3FDA5E588C54}" type="slidenum">
              <a:rPr lang="el-GR">
                <a:cs typeface="Arial" charset="0"/>
              </a:rPr>
              <a:pPr fontAlgn="base">
                <a:spcBef>
                  <a:spcPct val="0"/>
                </a:spcBef>
                <a:spcAft>
                  <a:spcPct val="0"/>
                </a:spcAft>
              </a:pPr>
              <a:t>32</a:t>
            </a:fld>
            <a:endParaRPr lang="el-GR">
              <a:cs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523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523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F20BF39-81B6-4812-AD29-4DA6D22230C8}" type="slidenum">
              <a:rPr lang="el-GR">
                <a:cs typeface="Arial" charset="0"/>
              </a:rPr>
              <a:pPr fontAlgn="base">
                <a:spcBef>
                  <a:spcPct val="0"/>
                </a:spcBef>
                <a:spcAft>
                  <a:spcPct val="0"/>
                </a:spcAft>
              </a:pPr>
              <a:t>33</a:t>
            </a:fld>
            <a:endParaRPr lang="el-GR">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728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728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4EC590-3033-4DB1-9E9E-B7EEFDD6CEF9}" type="slidenum">
              <a:rPr lang="el-GR">
                <a:cs typeface="Arial" charset="0"/>
              </a:rPr>
              <a:pPr fontAlgn="base">
                <a:spcBef>
                  <a:spcPct val="0"/>
                </a:spcBef>
                <a:spcAft>
                  <a:spcPct val="0"/>
                </a:spcAft>
              </a:pPr>
              <a:t>34</a:t>
            </a:fld>
            <a:endParaRPr lang="el-GR">
              <a:cs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933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933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249FB1-3C2E-4890-9F14-5EFB57649C2C}" type="slidenum">
              <a:rPr lang="el-GR">
                <a:cs typeface="Arial" charset="0"/>
              </a:rPr>
              <a:pPr fontAlgn="base">
                <a:spcBef>
                  <a:spcPct val="0"/>
                </a:spcBef>
                <a:spcAft>
                  <a:spcPct val="0"/>
                </a:spcAft>
              </a:pPr>
              <a:t>35</a:t>
            </a:fld>
            <a:endParaRPr lang="el-GR">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137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137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68DAAE-0C87-4E80-AC2B-F47AF9868653}" type="slidenum">
              <a:rPr lang="el-GR">
                <a:cs typeface="Arial" charset="0"/>
              </a:rPr>
              <a:pPr fontAlgn="base">
                <a:spcBef>
                  <a:spcPct val="0"/>
                </a:spcBef>
                <a:spcAft>
                  <a:spcPct val="0"/>
                </a:spcAft>
              </a:pPr>
              <a:t>36</a:t>
            </a:fld>
            <a:endParaRPr lang="el-GR">
              <a:cs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342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342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330A20-2B5F-4AB5-8E11-B0105B908209}" type="slidenum">
              <a:rPr lang="el-GR">
                <a:cs typeface="Arial" charset="0"/>
              </a:rPr>
              <a:pPr fontAlgn="base">
                <a:spcBef>
                  <a:spcPct val="0"/>
                </a:spcBef>
                <a:spcAft>
                  <a:spcPct val="0"/>
                </a:spcAft>
              </a:pPr>
              <a:t>37</a:t>
            </a:fld>
            <a:endParaRPr lang="el-GR">
              <a:cs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547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547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0B6CAF6-E970-4635-883F-544854AE9276}" type="slidenum">
              <a:rPr lang="el-GR">
                <a:cs typeface="Arial" charset="0"/>
              </a:rPr>
              <a:pPr fontAlgn="base">
                <a:spcBef>
                  <a:spcPct val="0"/>
                </a:spcBef>
                <a:spcAft>
                  <a:spcPct val="0"/>
                </a:spcAft>
              </a:pPr>
              <a:t>38</a:t>
            </a:fld>
            <a:endParaRPr lang="el-GR">
              <a:cs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752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752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B5873A4-35BC-47AA-92B8-43AB8B6D8276}" type="slidenum">
              <a:rPr lang="el-GR">
                <a:cs typeface="Arial" charset="0"/>
              </a:rPr>
              <a:pPr fontAlgn="base">
                <a:spcBef>
                  <a:spcPct val="0"/>
                </a:spcBef>
                <a:spcAft>
                  <a:spcPct val="0"/>
                </a:spcAft>
              </a:pPr>
              <a:t>39</a:t>
            </a:fld>
            <a:endParaRPr lang="el-GR">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584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584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20D70D5-5A9C-4F08-A1AD-CF270425F37A}" type="slidenum">
              <a:rPr lang="el-GR">
                <a:cs typeface="Arial" charset="0"/>
              </a:rPr>
              <a:pPr fontAlgn="base">
                <a:spcBef>
                  <a:spcPct val="0"/>
                </a:spcBef>
                <a:spcAft>
                  <a:spcPct val="0"/>
                </a:spcAft>
              </a:pPr>
              <a:t>4</a:t>
            </a:fld>
            <a:endParaRPr lang="el-GR">
              <a:cs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957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957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E88340-2674-4000-A07C-D621A225E816}" type="slidenum">
              <a:rPr lang="el-GR">
                <a:cs typeface="Arial" charset="0"/>
              </a:rPr>
              <a:pPr fontAlgn="base">
                <a:spcBef>
                  <a:spcPct val="0"/>
                </a:spcBef>
                <a:spcAft>
                  <a:spcPct val="0"/>
                </a:spcAft>
              </a:pPr>
              <a:t>40</a:t>
            </a:fld>
            <a:endParaRPr lang="el-GR">
              <a:cs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161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161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214E2D5-CDEA-44F7-B98F-40A4D57189DD}" type="slidenum">
              <a:rPr lang="el-GR">
                <a:cs typeface="Arial" charset="0"/>
              </a:rPr>
              <a:pPr fontAlgn="base">
                <a:spcBef>
                  <a:spcPct val="0"/>
                </a:spcBef>
                <a:spcAft>
                  <a:spcPct val="0"/>
                </a:spcAft>
              </a:pPr>
              <a:t>41</a:t>
            </a:fld>
            <a:endParaRPr lang="el-GR">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36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366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6AC959-B9A3-4907-9B2B-AD6D2FE79100}" type="slidenum">
              <a:rPr lang="el-GR">
                <a:cs typeface="Arial" charset="0"/>
              </a:rPr>
              <a:pPr fontAlgn="base">
                <a:spcBef>
                  <a:spcPct val="0"/>
                </a:spcBef>
                <a:spcAft>
                  <a:spcPct val="0"/>
                </a:spcAft>
              </a:pPr>
              <a:t>42</a:t>
            </a:fld>
            <a:endParaRPr lang="el-GR">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57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571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6C56C3-A3B1-41C2-BAF3-ABA1E8DBCAFE}" type="slidenum">
              <a:rPr lang="el-GR">
                <a:cs typeface="Arial" charset="0"/>
              </a:rPr>
              <a:pPr fontAlgn="base">
                <a:spcBef>
                  <a:spcPct val="0"/>
                </a:spcBef>
                <a:spcAft>
                  <a:spcPct val="0"/>
                </a:spcAft>
              </a:pPr>
              <a:t>43</a:t>
            </a:fld>
            <a:endParaRPr lang="el-GR">
              <a:cs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776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776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B00BCED-B60A-47AC-BD1B-74B0A34FF663}" type="slidenum">
              <a:rPr lang="el-GR">
                <a:cs typeface="Arial" charset="0"/>
              </a:rPr>
              <a:pPr fontAlgn="base">
                <a:spcBef>
                  <a:spcPct val="0"/>
                </a:spcBef>
                <a:spcAft>
                  <a:spcPct val="0"/>
                </a:spcAft>
              </a:pPr>
              <a:t>44</a:t>
            </a:fld>
            <a:endParaRPr lang="el-GR">
              <a:cs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981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981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A7ED656-A3D1-467E-8815-643C23695FD5}" type="slidenum">
              <a:rPr lang="el-GR">
                <a:cs typeface="Arial" charset="0"/>
              </a:rPr>
              <a:pPr fontAlgn="base">
                <a:spcBef>
                  <a:spcPct val="0"/>
                </a:spcBef>
                <a:spcAft>
                  <a:spcPct val="0"/>
                </a:spcAft>
              </a:pPr>
              <a:t>45</a:t>
            </a:fld>
            <a:endParaRPr lang="el-GR">
              <a:cs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18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2185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2303FF-01E1-4E42-A6ED-E1D4E3D1F710}" type="slidenum">
              <a:rPr lang="el-GR">
                <a:cs typeface="Arial" charset="0"/>
              </a:rPr>
              <a:pPr fontAlgn="base">
                <a:spcBef>
                  <a:spcPct val="0"/>
                </a:spcBef>
                <a:spcAft>
                  <a:spcPct val="0"/>
                </a:spcAft>
              </a:pPr>
              <a:t>46</a:t>
            </a:fld>
            <a:endParaRPr lang="el-GR">
              <a:cs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39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2390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AA6B6C-F666-4A14-B5BC-2DC52229ACC8}" type="slidenum">
              <a:rPr lang="el-GR">
                <a:cs typeface="Arial" charset="0"/>
              </a:rPr>
              <a:pPr fontAlgn="base">
                <a:spcBef>
                  <a:spcPct val="0"/>
                </a:spcBef>
                <a:spcAft>
                  <a:spcPct val="0"/>
                </a:spcAft>
              </a:pPr>
              <a:t>47</a:t>
            </a:fld>
            <a:endParaRPr lang="el-GR">
              <a:cs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595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2595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94C48B-7CA4-40B3-821A-38CCA2A76432}" type="slidenum">
              <a:rPr lang="el-GR">
                <a:cs typeface="Arial" charset="0"/>
              </a:rPr>
              <a:pPr fontAlgn="base">
                <a:spcBef>
                  <a:spcPct val="0"/>
                </a:spcBef>
                <a:spcAft>
                  <a:spcPct val="0"/>
                </a:spcAft>
              </a:pPr>
              <a:t>48</a:t>
            </a:fld>
            <a:endParaRPr lang="el-GR">
              <a:cs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800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2800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80780B-2033-46D0-B6BB-7E893C36AA90}" type="slidenum">
              <a:rPr lang="el-GR">
                <a:cs typeface="Arial" charset="0"/>
              </a:rPr>
              <a:pPr fontAlgn="base">
                <a:spcBef>
                  <a:spcPct val="0"/>
                </a:spcBef>
                <a:spcAft>
                  <a:spcPct val="0"/>
                </a:spcAft>
              </a:pPr>
              <a:t>49</a:t>
            </a:fld>
            <a:endParaRPr lang="el-GR">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789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789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B1EEA0-29F1-48AC-A09E-6056A1096B23}" type="slidenum">
              <a:rPr lang="el-GR">
                <a:cs typeface="Arial" charset="0"/>
              </a:rPr>
              <a:pPr fontAlgn="base">
                <a:spcBef>
                  <a:spcPct val="0"/>
                </a:spcBef>
                <a:spcAft>
                  <a:spcPct val="0"/>
                </a:spcAft>
              </a:pPr>
              <a:t>5</a:t>
            </a:fld>
            <a:endParaRPr lang="el-GR">
              <a:cs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005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005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DD3757-0FE4-4BD3-8954-B989BBC60F9C}" type="slidenum">
              <a:rPr lang="el-GR">
                <a:cs typeface="Arial" charset="0"/>
              </a:rPr>
              <a:pPr fontAlgn="base">
                <a:spcBef>
                  <a:spcPct val="0"/>
                </a:spcBef>
                <a:spcAft>
                  <a:spcPct val="0"/>
                </a:spcAft>
              </a:pPr>
              <a:t>50</a:t>
            </a:fld>
            <a:endParaRPr lang="el-GR">
              <a:cs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20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209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8B54E8-2CE9-495D-90FF-A3820B7475CE}" type="slidenum">
              <a:rPr lang="el-GR">
                <a:cs typeface="Arial" charset="0"/>
              </a:rPr>
              <a:pPr fontAlgn="base">
                <a:spcBef>
                  <a:spcPct val="0"/>
                </a:spcBef>
                <a:spcAft>
                  <a:spcPct val="0"/>
                </a:spcAft>
              </a:pPr>
              <a:t>51</a:t>
            </a:fld>
            <a:endParaRPr lang="el-GR">
              <a:cs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41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414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A4ED9D-EA27-408F-B08A-04DFF9F4B628}" type="slidenum">
              <a:rPr lang="el-GR">
                <a:cs typeface="Arial" charset="0"/>
              </a:rPr>
              <a:pPr fontAlgn="base">
                <a:spcBef>
                  <a:spcPct val="0"/>
                </a:spcBef>
                <a:spcAft>
                  <a:spcPct val="0"/>
                </a:spcAft>
              </a:pPr>
              <a:t>52</a:t>
            </a:fld>
            <a:endParaRPr lang="el-GR">
              <a:cs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619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619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0D4DF4-4046-4EB2-A7EE-06B8092C62E4}" type="slidenum">
              <a:rPr lang="el-GR">
                <a:cs typeface="Arial" charset="0"/>
              </a:rPr>
              <a:pPr fontAlgn="base">
                <a:spcBef>
                  <a:spcPct val="0"/>
                </a:spcBef>
                <a:spcAft>
                  <a:spcPct val="0"/>
                </a:spcAft>
              </a:pPr>
              <a:t>53</a:t>
            </a:fld>
            <a:endParaRPr lang="el-GR">
              <a:cs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824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824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5FB6C5-5659-4F74-B514-E96F71055A6F}" type="slidenum">
              <a:rPr lang="el-GR">
                <a:cs typeface="Arial" charset="0"/>
              </a:rPr>
              <a:pPr fontAlgn="base">
                <a:spcBef>
                  <a:spcPct val="0"/>
                </a:spcBef>
                <a:spcAft>
                  <a:spcPct val="0"/>
                </a:spcAft>
              </a:pPr>
              <a:t>54</a:t>
            </a:fld>
            <a:endParaRPr lang="el-GR">
              <a:cs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029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029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8C92F4-0AF4-49A1-8936-C25022E35A8E}" type="slidenum">
              <a:rPr lang="el-GR">
                <a:cs typeface="Arial" charset="0"/>
              </a:rPr>
              <a:pPr fontAlgn="base">
                <a:spcBef>
                  <a:spcPct val="0"/>
                </a:spcBef>
                <a:spcAft>
                  <a:spcPct val="0"/>
                </a:spcAft>
              </a:pPr>
              <a:t>55</a:t>
            </a:fld>
            <a:endParaRPr lang="el-GR">
              <a:cs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233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233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FF2880-E89D-4F75-A3FE-FFB6D29C4368}" type="slidenum">
              <a:rPr lang="el-GR">
                <a:cs typeface="Arial" charset="0"/>
              </a:rPr>
              <a:pPr fontAlgn="base">
                <a:spcBef>
                  <a:spcPct val="0"/>
                </a:spcBef>
                <a:spcAft>
                  <a:spcPct val="0"/>
                </a:spcAft>
              </a:pPr>
              <a:t>56</a:t>
            </a:fld>
            <a:endParaRPr lang="el-GR">
              <a:cs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438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438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464B9B-2425-4439-8225-0A4B29DC535A}" type="slidenum">
              <a:rPr lang="el-GR">
                <a:cs typeface="Arial" charset="0"/>
              </a:rPr>
              <a:pPr fontAlgn="base">
                <a:spcBef>
                  <a:spcPct val="0"/>
                </a:spcBef>
                <a:spcAft>
                  <a:spcPct val="0"/>
                </a:spcAft>
              </a:pPr>
              <a:t>57</a:t>
            </a:fld>
            <a:endParaRPr lang="el-GR">
              <a:cs typeface="Arial"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643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643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30CC1D-2892-4F10-86A7-DAB8DD932137}" type="slidenum">
              <a:rPr lang="el-GR">
                <a:cs typeface="Arial" charset="0"/>
              </a:rPr>
              <a:pPr fontAlgn="base">
                <a:spcBef>
                  <a:spcPct val="0"/>
                </a:spcBef>
                <a:spcAft>
                  <a:spcPct val="0"/>
                </a:spcAft>
              </a:pPr>
              <a:t>58</a:t>
            </a:fld>
            <a:endParaRPr lang="el-GR">
              <a:cs typeface="Arial"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848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848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1618CE-0E86-48CC-9F27-6307949D7F56}" type="slidenum">
              <a:rPr lang="el-GR">
                <a:cs typeface="Arial" charset="0"/>
              </a:rPr>
              <a:pPr fontAlgn="base">
                <a:spcBef>
                  <a:spcPct val="0"/>
                </a:spcBef>
                <a:spcAft>
                  <a:spcPct val="0"/>
                </a:spcAft>
              </a:pPr>
              <a:t>59</a:t>
            </a:fld>
            <a:endParaRPr lang="el-GR">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993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993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0E8976-307F-4D83-90F0-201E3DDD6B1E}" type="slidenum">
              <a:rPr lang="el-GR">
                <a:cs typeface="Arial" charset="0"/>
              </a:rPr>
              <a:pPr fontAlgn="base">
                <a:spcBef>
                  <a:spcPct val="0"/>
                </a:spcBef>
                <a:spcAft>
                  <a:spcPct val="0"/>
                </a:spcAft>
              </a:pPr>
              <a:t>6</a:t>
            </a:fld>
            <a:endParaRPr lang="el-GR">
              <a:cs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053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053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200E8EB-257E-4576-A302-A23AC9A4D711}" type="slidenum">
              <a:rPr lang="el-GR">
                <a:cs typeface="Arial" charset="0"/>
              </a:rPr>
              <a:pPr fontAlgn="base">
                <a:spcBef>
                  <a:spcPct val="0"/>
                </a:spcBef>
                <a:spcAft>
                  <a:spcPct val="0"/>
                </a:spcAft>
              </a:pPr>
              <a:t>60</a:t>
            </a:fld>
            <a:endParaRPr lang="el-GR">
              <a:cs typeface="Arial"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257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257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5A5767C-632B-4A7E-A528-567CE30FD1D2}" type="slidenum">
              <a:rPr lang="el-GR">
                <a:cs typeface="Arial" charset="0"/>
              </a:rPr>
              <a:pPr fontAlgn="base">
                <a:spcBef>
                  <a:spcPct val="0"/>
                </a:spcBef>
                <a:spcAft>
                  <a:spcPct val="0"/>
                </a:spcAft>
              </a:pPr>
              <a:t>61</a:t>
            </a:fld>
            <a:endParaRPr lang="el-GR">
              <a:cs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462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462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2A33FE-C235-4C0A-976E-E6DB3E73DC7D}" type="slidenum">
              <a:rPr lang="el-GR">
                <a:cs typeface="Arial" charset="0"/>
              </a:rPr>
              <a:pPr fontAlgn="base">
                <a:spcBef>
                  <a:spcPct val="0"/>
                </a:spcBef>
                <a:spcAft>
                  <a:spcPct val="0"/>
                </a:spcAft>
              </a:pPr>
              <a:t>62</a:t>
            </a:fld>
            <a:endParaRPr lang="el-GR">
              <a:cs typeface="Arial"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667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667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FF52C9-5765-45C2-B425-0A4301F008EE}" type="slidenum">
              <a:rPr lang="el-GR">
                <a:cs typeface="Arial" charset="0"/>
              </a:rPr>
              <a:pPr fontAlgn="base">
                <a:spcBef>
                  <a:spcPct val="0"/>
                </a:spcBef>
                <a:spcAft>
                  <a:spcPct val="0"/>
                </a:spcAft>
              </a:pPr>
              <a:t>63</a:t>
            </a:fld>
            <a:endParaRPr lang="el-GR">
              <a:cs typeface="Arial"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872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872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B268D7-3536-4342-BA61-018E9B13C048}" type="slidenum">
              <a:rPr lang="el-GR">
                <a:cs typeface="Arial" charset="0"/>
              </a:rPr>
              <a:pPr fontAlgn="base">
                <a:spcBef>
                  <a:spcPct val="0"/>
                </a:spcBef>
                <a:spcAft>
                  <a:spcPct val="0"/>
                </a:spcAft>
              </a:pPr>
              <a:t>64</a:t>
            </a:fld>
            <a:endParaRPr lang="el-GR">
              <a:cs typeface="Arial"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077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6077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42D979-1182-4D65-A50F-B9F4252CCF3E}" type="slidenum">
              <a:rPr lang="el-GR">
                <a:cs typeface="Arial" charset="0"/>
              </a:rPr>
              <a:pPr fontAlgn="base">
                <a:spcBef>
                  <a:spcPct val="0"/>
                </a:spcBef>
                <a:spcAft>
                  <a:spcPct val="0"/>
                </a:spcAft>
              </a:pPr>
              <a:t>65</a:t>
            </a:fld>
            <a:endParaRPr lang="el-GR">
              <a:cs typeface="Arial"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281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6281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41D956-D561-4CC5-9412-D9588798AF4F}" type="slidenum">
              <a:rPr lang="el-GR">
                <a:cs typeface="Arial" charset="0"/>
              </a:rPr>
              <a:pPr fontAlgn="base">
                <a:spcBef>
                  <a:spcPct val="0"/>
                </a:spcBef>
                <a:spcAft>
                  <a:spcPct val="0"/>
                </a:spcAft>
              </a:pPr>
              <a:t>66</a:t>
            </a:fld>
            <a:endParaRPr lang="el-GR">
              <a:cs typeface="Arial"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48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6486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BAA119-B206-4CEB-8FB0-0732626F84BD}" type="slidenum">
              <a:rPr lang="el-GR">
                <a:cs typeface="Arial" charset="0"/>
              </a:rPr>
              <a:pPr fontAlgn="base">
                <a:spcBef>
                  <a:spcPct val="0"/>
                </a:spcBef>
                <a:spcAft>
                  <a:spcPct val="0"/>
                </a:spcAft>
              </a:pPr>
              <a:t>67</a:t>
            </a:fld>
            <a:endParaRPr lang="el-GR">
              <a:cs typeface="Arial"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69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6691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D1F7A1A-BAA2-4442-B2E3-F8DFD3F51007}" type="slidenum">
              <a:rPr lang="el-GR">
                <a:cs typeface="Arial" charset="0"/>
              </a:rPr>
              <a:pPr fontAlgn="base">
                <a:spcBef>
                  <a:spcPct val="0"/>
                </a:spcBef>
                <a:spcAft>
                  <a:spcPct val="0"/>
                </a:spcAft>
              </a:pPr>
              <a:t>68</a:t>
            </a:fld>
            <a:endParaRPr lang="el-GR">
              <a:cs typeface="Arial"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896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6896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C33C14-F95E-4A3F-9CB9-BFAD5F73F473}" type="slidenum">
              <a:rPr lang="el-GR">
                <a:cs typeface="Arial" charset="0"/>
              </a:rPr>
              <a:pPr fontAlgn="base">
                <a:spcBef>
                  <a:spcPct val="0"/>
                </a:spcBef>
                <a:spcAft>
                  <a:spcPct val="0"/>
                </a:spcAft>
              </a:pPr>
              <a:t>69</a:t>
            </a:fld>
            <a:endParaRPr lang="el-GR">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198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4198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394A7A-DBEF-4109-A9EF-D2113199F318}" type="slidenum">
              <a:rPr lang="el-GR">
                <a:cs typeface="Arial" charset="0"/>
              </a:rPr>
              <a:pPr fontAlgn="base">
                <a:spcBef>
                  <a:spcPct val="0"/>
                </a:spcBef>
                <a:spcAft>
                  <a:spcPct val="0"/>
                </a:spcAft>
              </a:pPr>
              <a:t>7</a:t>
            </a:fld>
            <a:endParaRPr lang="el-GR">
              <a:cs typeface="Arial"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7101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7101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1DBE97E-1ED5-4CB4-A4CD-EF84B8ECBEA0}" type="slidenum">
              <a:rPr lang="el-GR">
                <a:cs typeface="Arial" charset="0"/>
              </a:rPr>
              <a:pPr fontAlgn="base">
                <a:spcBef>
                  <a:spcPct val="0"/>
                </a:spcBef>
                <a:spcAft>
                  <a:spcPct val="0"/>
                </a:spcAft>
              </a:pPr>
              <a:t>70</a:t>
            </a:fld>
            <a:endParaRPr lang="el-GR">
              <a:cs typeface="Arial"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730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7305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6325E4-3B21-45A0-924D-54713277B255}" type="slidenum">
              <a:rPr lang="el-GR">
                <a:cs typeface="Arial" charset="0"/>
              </a:rPr>
              <a:pPr fontAlgn="base">
                <a:spcBef>
                  <a:spcPct val="0"/>
                </a:spcBef>
                <a:spcAft>
                  <a:spcPct val="0"/>
                </a:spcAft>
              </a:pPr>
              <a:t>71</a:t>
            </a:fld>
            <a:endParaRPr lang="el-GR">
              <a:cs typeface="Arial"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751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7510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AF0E11E-340C-40FF-81C8-AEE4EFBA2328}" type="slidenum">
              <a:rPr lang="el-GR">
                <a:cs typeface="Arial" charset="0"/>
              </a:rPr>
              <a:pPr fontAlgn="base">
                <a:spcBef>
                  <a:spcPct val="0"/>
                </a:spcBef>
                <a:spcAft>
                  <a:spcPct val="0"/>
                </a:spcAft>
              </a:pPr>
              <a:t>72</a:t>
            </a:fld>
            <a:endParaRPr lang="el-GR">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403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4403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2FF664-BCEA-453A-B28A-E2AE3D4EEE0B}" type="slidenum">
              <a:rPr lang="el-GR">
                <a:cs typeface="Arial" charset="0"/>
              </a:rPr>
              <a:pPr fontAlgn="base">
                <a:spcBef>
                  <a:spcPct val="0"/>
                </a:spcBef>
                <a:spcAft>
                  <a:spcPct val="0"/>
                </a:spcAft>
              </a:pPr>
              <a:t>8</a:t>
            </a:fld>
            <a:endParaRPr lang="el-GR">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608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4608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7AD1448-498D-4E63-AA00-20F5AEFFCBC6}" type="slidenum">
              <a:rPr lang="el-GR">
                <a:cs typeface="Arial" charset="0"/>
              </a:rPr>
              <a:pPr fontAlgn="base">
                <a:spcBef>
                  <a:spcPct val="0"/>
                </a:spcBef>
                <a:spcAft>
                  <a:spcPct val="0"/>
                </a:spcAft>
              </a:pPr>
              <a:t>9</a:t>
            </a:fld>
            <a:endParaRPr lang="el-GR">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Διαφάνεια τίτλου">
    <p:spTree>
      <p:nvGrpSpPr>
        <p:cNvPr id="1" name=""/>
        <p:cNvGrpSpPr/>
        <p:nvPr/>
      </p:nvGrpSpPr>
      <p:grpSpPr>
        <a:xfrm>
          <a:off x="0" y="0"/>
          <a:ext cx="0" cy="0"/>
          <a:chOff x="0" y="0"/>
          <a:chExt cx="0" cy="0"/>
        </a:xfrm>
      </p:grpSpPr>
      <p:sp>
        <p:nvSpPr>
          <p:cNvPr id="5" name="Ορθογώνιο 11"/>
          <p:cNvSpPr/>
          <p:nvPr userDrawn="1"/>
        </p:nvSpPr>
        <p:spPr>
          <a:xfrm>
            <a:off x="0" y="6780213"/>
            <a:ext cx="12192000" cy="7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6" name="Ορθογώνιο 12"/>
          <p:cNvSpPr/>
          <p:nvPr userDrawn="1"/>
        </p:nvSpPr>
        <p:spPr>
          <a:xfrm>
            <a:off x="0" y="6780213"/>
            <a:ext cx="12204700"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 name="Θέση εικόνας 10"/>
          <p:cNvSpPr>
            <a:spLocks noGrp="1"/>
          </p:cNvSpPr>
          <p:nvPr>
            <p:ph type="pic" sz="quarter" idx="13"/>
          </p:nvPr>
        </p:nvSpPr>
        <p:spPr>
          <a:xfrm>
            <a:off x="0" y="0"/>
            <a:ext cx="12192000" cy="6784058"/>
          </a:xfrm>
          <a:solidFill>
            <a:schemeClr val="bg1">
              <a:lumMod val="95000"/>
            </a:schemeClr>
          </a:solidFill>
        </p:spPr>
        <p:txBody>
          <a:bodyPr tIns="1116000" rtlCol="0">
            <a:noAutofit/>
          </a:bodyPr>
          <a:lstStyle>
            <a:lvl1pPr marL="0" indent="0" algn="ctr">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144000" y="3163899"/>
            <a:ext cx="4860000" cy="1800000"/>
          </a:xfrm>
          <a:solidFill>
            <a:schemeClr val="bg1"/>
          </a:solidFill>
          <a:ln>
            <a:noFill/>
          </a:ln>
        </p:spPr>
        <p:txBody>
          <a:bodyPr lIns="180000" tIns="72000" rIns="180000" bIns="72000"/>
          <a:lstStyle>
            <a:lvl1pPr algn="l">
              <a:defRPr sz="50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144000" y="5119698"/>
            <a:ext cx="4860000" cy="836602"/>
          </a:xfrm>
          <a:solidFill>
            <a:schemeClr val="bg1"/>
          </a:solidFill>
        </p:spPr>
        <p:txBody>
          <a:bodyPr lIns="180000" tIns="72000" rIns="180000" bIns="72000" rtlCol="0" anchor="ctr"/>
          <a:lstStyle>
            <a:lvl1pPr marL="0" indent="0" algn="l">
              <a:buNone/>
              <a:defRPr sz="24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3" name="Θέση περιεχομένου 2"/>
          <p:cNvSpPr>
            <a:spLocks noGrp="1"/>
          </p:cNvSpPr>
          <p:nvPr>
            <p:ph idx="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Τίτλος 8"/>
          <p:cNvSpPr>
            <a:spLocks noGrp="1"/>
          </p:cNvSpPr>
          <p:nvPr>
            <p:ph type="title"/>
          </p:nvPr>
        </p:nvSpPr>
        <p:spPr/>
        <p:txBody>
          <a:bodyPr/>
          <a:lstStyle/>
          <a:p>
            <a:r>
              <a:rPr lang="el-GR" noProof="0"/>
              <a:t>Kλικ για επεξεργασία του τίτλου</a:t>
            </a:r>
            <a:endParaRPr lang="el-GR" noProof="0" dirty="0"/>
          </a:p>
        </p:txBody>
      </p:sp>
      <p:sp>
        <p:nvSpPr>
          <p:cNvPr id="4" name="Θέση υποσέλιδου 4"/>
          <p:cNvSpPr>
            <a:spLocks noGrp="1"/>
          </p:cNvSpPr>
          <p:nvPr>
            <p:ph type="ftr" sz="quarter" idx="10"/>
          </p:nvPr>
        </p:nvSpPr>
        <p:spPr/>
        <p:txBody>
          <a:bodyPr/>
          <a:lstStyle>
            <a:lvl1pPr>
              <a:defRPr/>
            </a:lvl1pPr>
          </a:lstStyle>
          <a:p>
            <a:pPr>
              <a:defRPr/>
            </a:pPr>
            <a:r>
              <a:rPr lang="el-GR"/>
              <a:t>Προσθέστε υποσέλιδο</a:t>
            </a:r>
          </a:p>
        </p:txBody>
      </p:sp>
      <p:sp>
        <p:nvSpPr>
          <p:cNvPr id="5" name="Θέση αριθμού διαφάνειας 5"/>
          <p:cNvSpPr>
            <a:spLocks noGrp="1"/>
          </p:cNvSpPr>
          <p:nvPr>
            <p:ph type="sldNum" sz="quarter" idx="11"/>
          </p:nvPr>
        </p:nvSpPr>
        <p:spPr/>
        <p:txBody>
          <a:bodyPr/>
          <a:lstStyle>
            <a:lvl1pPr>
              <a:defRPr/>
            </a:lvl1pPr>
          </a:lstStyle>
          <a:p>
            <a:pPr>
              <a:defRPr/>
            </a:pPr>
            <a:fld id="{2376DBFD-B937-404D-B95A-6259BFE94E2A}" type="slidenum">
              <a:rPr lang="el-GR"/>
              <a:pPr>
                <a:defRPr/>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περιεχομένου 2"/>
          <p:cNvSpPr>
            <a:spLocks noGrp="1"/>
          </p:cNvSpPr>
          <p:nvPr>
            <p:ph sz="half" idx="1"/>
          </p:nvPr>
        </p:nvSpPr>
        <p:spPr>
          <a:xfrm>
            <a:off x="432000" y="1152000"/>
            <a:ext cx="5472000" cy="5040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6" name="Θέση κειμένου 5"/>
          <p:cNvSpPr>
            <a:spLocks noGrp="1"/>
          </p:cNvSpPr>
          <p:nvPr>
            <p:ph type="body" sz="quarter" idx="12"/>
          </p:nvPr>
        </p:nvSpPr>
        <p:spPr>
          <a:xfrm>
            <a:off x="6299887" y="1152525"/>
            <a:ext cx="5472113"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5" name="Θέση υποσέλιδου 7"/>
          <p:cNvSpPr>
            <a:spLocks noGrp="1"/>
          </p:cNvSpPr>
          <p:nvPr>
            <p:ph type="ftr" sz="quarter" idx="13"/>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7" name="Θέση αριθμού διαφάνειας 8"/>
          <p:cNvSpPr>
            <a:spLocks noGrp="1"/>
          </p:cNvSpPr>
          <p:nvPr>
            <p:ph type="sldNum" sz="quarter" idx="14"/>
          </p:nvPr>
        </p:nvSpPr>
        <p:spPr/>
        <p:txBody>
          <a:bodyPr/>
          <a:lstStyle>
            <a:lvl1pPr>
              <a:defRPr smtClean="0">
                <a:solidFill>
                  <a:schemeClr val="tx1">
                    <a:lumMod val="75000"/>
                    <a:lumOff val="25000"/>
                  </a:schemeClr>
                </a:solidFill>
              </a:defRPr>
            </a:lvl1pPr>
          </a:lstStyle>
          <a:p>
            <a:pPr>
              <a:defRPr/>
            </a:pPr>
            <a:fld id="{FB80A76C-769C-47CB-93B8-9237CB083CCB}" type="slidenum">
              <a:rPr lang="el-GR"/>
              <a:pPr>
                <a:defRPr/>
              </a:pPr>
              <a:t>‹#›</a:t>
            </a:fld>
            <a:endParaRPr lang="el-G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περιεχομένου 2"/>
          <p:cNvSpPr>
            <a:spLocks noGrp="1"/>
          </p:cNvSpPr>
          <p:nvPr>
            <p:ph sz="half" idx="29"/>
          </p:nvPr>
        </p:nvSpPr>
        <p:spPr>
          <a:xfrm>
            <a:off x="1790100" y="2701131"/>
            <a:ext cx="3546675" cy="2828138"/>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Θέση περιεχομένου 3"/>
          <p:cNvSpPr>
            <a:spLocks noGrp="1"/>
          </p:cNvSpPr>
          <p:nvPr>
            <p:ph sz="half" idx="2"/>
          </p:nvPr>
        </p:nvSpPr>
        <p:spPr>
          <a:xfrm>
            <a:off x="7658100" y="2701131"/>
            <a:ext cx="3546675" cy="2828138"/>
          </a:xfrm>
        </p:spPr>
        <p:txBody>
          <a:bodyPr rtlCol="0"/>
          <a:lstStyle>
            <a:lvl1pPr>
              <a:buClr>
                <a:schemeClr val="accent1">
                  <a:lumMod val="50000"/>
                </a:schemeClr>
              </a:buClr>
              <a:defRPr/>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0" name="Θέση κειμένου 3"/>
          <p:cNvSpPr>
            <a:spLocks noGrp="1"/>
          </p:cNvSpPr>
          <p:nvPr>
            <p:ph type="body" sz="quarter" idx="27"/>
          </p:nvPr>
        </p:nvSpPr>
        <p:spPr>
          <a:xfrm>
            <a:off x="1793079" y="1728000"/>
            <a:ext cx="3554451" cy="735800"/>
          </a:xfrm>
          <a:noFill/>
        </p:spPr>
        <p:txBody>
          <a:bodyPr rtlCol="0"/>
          <a:lstStyle>
            <a:lvl1pPr marL="0" indent="0" algn="l">
              <a:buNone/>
              <a:defRPr sz="5400">
                <a:solidFill>
                  <a:schemeClr val="accent1"/>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1" name="Θέση κειμένου 4"/>
          <p:cNvSpPr>
            <a:spLocks noGrp="1"/>
          </p:cNvSpPr>
          <p:nvPr>
            <p:ph type="body" sz="quarter" idx="30"/>
          </p:nvPr>
        </p:nvSpPr>
        <p:spPr>
          <a:xfrm>
            <a:off x="7655762" y="1722438"/>
            <a:ext cx="3538517" cy="735749"/>
          </a:xfrm>
        </p:spPr>
        <p:txBody>
          <a:bodyPr rtlCol="0"/>
          <a:lstStyle>
            <a:lvl1pPr marL="0" indent="0">
              <a:buNone/>
              <a:defRPr sz="5400">
                <a:solidFill>
                  <a:schemeClr val="accent1">
                    <a:lumMod val="50000"/>
                  </a:schemeClr>
                </a:solidFill>
                <a:latin typeface="+mj-lt"/>
              </a:defRPr>
            </a:lvl1pPr>
          </a:lstStyle>
          <a:p>
            <a:pPr lvl="0"/>
            <a:r>
              <a:rPr lang="el-GR" noProof="0" dirty="0"/>
              <a:t>Kλικ για επεξεργασία των στυλ του υποδείγματος</a:t>
            </a:r>
          </a:p>
        </p:txBody>
      </p:sp>
      <p:sp>
        <p:nvSpPr>
          <p:cNvPr id="4" name="Θέση εικόνας 3"/>
          <p:cNvSpPr>
            <a:spLocks noGrp="1"/>
          </p:cNvSpPr>
          <p:nvPr>
            <p:ph type="pic" sz="quarter" idx="33"/>
          </p:nvPr>
        </p:nvSpPr>
        <p:spPr>
          <a:xfrm>
            <a:off x="859785" y="1722438"/>
            <a:ext cx="735013" cy="735012"/>
          </a:xfrm>
        </p:spPr>
        <p:txBody>
          <a:bodyPr rtlCol="0" anchor="ctr">
            <a:noAutofit/>
          </a:bodyPr>
          <a:lstStyle>
            <a:lvl1pPr marL="0" indent="0" algn="ctr">
              <a:buNone/>
              <a:defRPr sz="1100" i="1"/>
            </a:lvl1pPr>
          </a:lstStyle>
          <a:p>
            <a:pPr lvl="0"/>
            <a:r>
              <a:rPr lang="el-GR" noProof="0"/>
              <a:t>Κάντε κλικ στο εικονίδιο για να προσθέσετε μια εικόνα</a:t>
            </a:r>
            <a:endParaRPr lang="el-GR" noProof="0" dirty="0"/>
          </a:p>
        </p:txBody>
      </p:sp>
      <p:sp>
        <p:nvSpPr>
          <p:cNvPr id="12" name="Θέση εικόνας 3"/>
          <p:cNvSpPr>
            <a:spLocks noGrp="1"/>
          </p:cNvSpPr>
          <p:nvPr>
            <p:ph type="pic" sz="quarter" idx="34"/>
          </p:nvPr>
        </p:nvSpPr>
        <p:spPr>
          <a:xfrm>
            <a:off x="6722468" y="1722438"/>
            <a:ext cx="735013" cy="735012"/>
          </a:xfrm>
        </p:spPr>
        <p:txBody>
          <a:bodyPr rtlCol="0" anchor="ctr">
            <a:noAutofit/>
          </a:bodyPr>
          <a:lstStyle>
            <a:lvl1pPr marL="0" indent="0" algn="ctr">
              <a:buNone/>
              <a:defRPr sz="1100" i="1"/>
            </a:lvl1pPr>
          </a:lstStyle>
          <a:p>
            <a:pPr lvl="0"/>
            <a:r>
              <a:rPr lang="el-GR" noProof="0"/>
              <a:t>Κάντε κλικ στο εικονίδιο για να προσθέσετε μια εικόνα</a:t>
            </a:r>
            <a:endParaRPr lang="el-GR" noProof="0" dirty="0"/>
          </a:p>
        </p:txBody>
      </p:sp>
      <p:sp>
        <p:nvSpPr>
          <p:cNvPr id="13" name="Θέση υποσέλιδου 5"/>
          <p:cNvSpPr>
            <a:spLocks noGrp="1"/>
          </p:cNvSpPr>
          <p:nvPr>
            <p:ph type="ftr" sz="quarter" idx="35"/>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14" name="Θέση αριθμού διαφάνειας 6"/>
          <p:cNvSpPr>
            <a:spLocks noGrp="1"/>
          </p:cNvSpPr>
          <p:nvPr>
            <p:ph type="sldNum" sz="quarter" idx="36"/>
          </p:nvPr>
        </p:nvSpPr>
        <p:spPr/>
        <p:txBody>
          <a:bodyPr/>
          <a:lstStyle>
            <a:lvl1pPr>
              <a:defRPr smtClean="0">
                <a:solidFill>
                  <a:schemeClr val="tx1">
                    <a:lumMod val="75000"/>
                    <a:lumOff val="25000"/>
                  </a:schemeClr>
                </a:solidFill>
              </a:defRPr>
            </a:lvl1pPr>
          </a:lstStyle>
          <a:p>
            <a:pPr>
              <a:defRPr/>
            </a:pPr>
            <a:fld id="{EAB8DC7B-4A18-4DBB-A301-2F926FE21DC5}" type="slidenum">
              <a:rPr lang="el-GR"/>
              <a:pPr>
                <a:defRPr/>
              </a:pPr>
              <a:t>‹#›</a:t>
            </a:fld>
            <a:endParaRPr lang="el-G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Μόνο τίτλος">
    <p:spTree>
      <p:nvGrpSpPr>
        <p:cNvPr id="1" name=""/>
        <p:cNvGrpSpPr/>
        <p:nvPr/>
      </p:nvGrpSpPr>
      <p:grpSpPr>
        <a:xfrm>
          <a:off x="0" y="0"/>
          <a:ext cx="0" cy="0"/>
          <a:chOff x="0" y="0"/>
          <a:chExt cx="0" cy="0"/>
        </a:xfrm>
      </p:grpSpPr>
      <p:sp>
        <p:nvSpPr>
          <p:cNvPr id="22" name="Πλαίσιο κειμένου 24"/>
          <p:cNvSpPr txBox="1"/>
          <p:nvPr userDrawn="1"/>
        </p:nvSpPr>
        <p:spPr>
          <a:xfrm>
            <a:off x="4921250" y="2994025"/>
            <a:ext cx="317500" cy="1544638"/>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23" name="Πλαίσιο κειμένου 25"/>
          <p:cNvSpPr txBox="1"/>
          <p:nvPr userDrawn="1"/>
        </p:nvSpPr>
        <p:spPr>
          <a:xfrm>
            <a:off x="8239125" y="3054350"/>
            <a:ext cx="317500" cy="142240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lumMod val="50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13" name="Θέση κειμένου 3"/>
          <p:cNvSpPr>
            <a:spLocks noGrp="1"/>
          </p:cNvSpPr>
          <p:nvPr>
            <p:ph type="body" sz="quarter" idx="27"/>
          </p:nvPr>
        </p:nvSpPr>
        <p:spPr>
          <a:xfrm>
            <a:off x="890706" y="1593150"/>
            <a:ext cx="4348065" cy="4348065"/>
          </a:xfrm>
          <a:prstGeom prst="ellipse">
            <a:avLst/>
          </a:prstGeom>
          <a:solidFill>
            <a:schemeClr val="bg1">
              <a:lumMod val="85000"/>
            </a:schemeClr>
          </a:solidFill>
        </p:spPr>
        <p:txBody>
          <a:bodyPr rtlCol="0" anchor="ctr"/>
          <a:lstStyle>
            <a:lvl1pPr marL="0" indent="0" algn="ctr">
              <a:buNone/>
              <a:defRPr sz="1800">
                <a:solidFill>
                  <a:schemeClr val="tx1">
                    <a:lumMod val="85000"/>
                    <a:lumOff val="15000"/>
                  </a:schemeClr>
                </a:solidFill>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4" name="Θέση κειμένου 9"/>
          <p:cNvSpPr>
            <a:spLocks noGrp="1"/>
          </p:cNvSpPr>
          <p:nvPr>
            <p:ph type="body" sz="quarter" idx="28"/>
          </p:nvPr>
        </p:nvSpPr>
        <p:spPr>
          <a:xfrm>
            <a:off x="4921084" y="1949641"/>
            <a:ext cx="3635083" cy="3635083"/>
          </a:xfrm>
          <a:prstGeom prst="ellipse">
            <a:avLst/>
          </a:prstGeom>
          <a:solidFill>
            <a:schemeClr val="tx1">
              <a:lumMod val="65000"/>
              <a:lumOff val="35000"/>
            </a:schemeClr>
          </a:solidFill>
        </p:spPr>
        <p:txBody>
          <a:bodyPr rtlCol="0" anchor="ctr">
            <a:noAutofit/>
          </a:bodyPr>
          <a:lstStyle>
            <a:lvl1pPr marL="0" indent="0" algn="ctr">
              <a:buNone/>
              <a:defRPr lang="en-ZA" sz="1800" dirty="0">
                <a:solidFill>
                  <a:schemeClr val="bg1"/>
                </a:solidFill>
              </a:defRPr>
            </a:lvl1pPr>
          </a:lstStyle>
          <a:p>
            <a:pPr lvl="0"/>
            <a:r>
              <a:rPr lang="el-GR" noProof="0" dirty="0"/>
              <a:t>Kλικ για επεξεργασία των στυλ του υποδείγματος</a:t>
            </a:r>
          </a:p>
        </p:txBody>
      </p:sp>
      <p:sp>
        <p:nvSpPr>
          <p:cNvPr id="15" name="Θέση κειμένου 9"/>
          <p:cNvSpPr>
            <a:spLocks noGrp="1"/>
          </p:cNvSpPr>
          <p:nvPr>
            <p:ph type="body" sz="quarter" idx="29"/>
          </p:nvPr>
        </p:nvSpPr>
        <p:spPr>
          <a:xfrm>
            <a:off x="8238481" y="2207063"/>
            <a:ext cx="3120238" cy="3120238"/>
          </a:xfrm>
          <a:prstGeom prst="ellipse">
            <a:avLst/>
          </a:prstGeom>
          <a:solidFill>
            <a:schemeClr val="tx1">
              <a:lumMod val="85000"/>
              <a:lumOff val="15000"/>
            </a:schemeClr>
          </a:solidFill>
        </p:spPr>
        <p:txBody>
          <a:bodyPr rtlCol="0" anchor="ctr">
            <a:noAutofit/>
          </a:bodyPr>
          <a:lstStyle>
            <a:lvl1pPr marL="0" indent="0" algn="ctr">
              <a:buNone/>
              <a:defRPr lang="en-ZA" sz="1800" dirty="0">
                <a:solidFill>
                  <a:schemeClr val="bg1"/>
                </a:solidFill>
              </a:defRPr>
            </a:lvl1pPr>
          </a:lstStyle>
          <a:p>
            <a:pPr lvl="0"/>
            <a:r>
              <a:rPr lang="el-GR" noProof="0" dirty="0"/>
              <a:t>Kλικ για επεξεργασία των στυλ του υποδείγματος</a:t>
            </a:r>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6" name="Θέση κειμένου 3"/>
          <p:cNvSpPr>
            <a:spLocks noGrp="1"/>
          </p:cNvSpPr>
          <p:nvPr>
            <p:ph type="body" sz="quarter" idx="30"/>
          </p:nvPr>
        </p:nvSpPr>
        <p:spPr>
          <a:xfrm>
            <a:off x="1658929" y="2205688"/>
            <a:ext cx="2811618" cy="1440000"/>
          </a:xfrm>
          <a:prstGeom prst="rect">
            <a:avLst/>
          </a:prstGeom>
          <a:noFill/>
        </p:spPr>
        <p:txBody>
          <a:bodyPr rtlCol="0" anchor="b"/>
          <a:lstStyle>
            <a:lvl1pPr marL="0" indent="0" algn="ctr">
              <a:spcBef>
                <a:spcPts val="0"/>
              </a:spcBef>
              <a:spcAft>
                <a:spcPts val="0"/>
              </a:spcAft>
              <a:buNone/>
              <a:defRPr sz="6600">
                <a:solidFill>
                  <a:schemeClr val="tx1">
                    <a:lumMod val="85000"/>
                    <a:lumOff val="15000"/>
                  </a:schemeClr>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7" name="Θέση κειμένου 9"/>
          <p:cNvSpPr>
            <a:spLocks noGrp="1"/>
          </p:cNvSpPr>
          <p:nvPr>
            <p:ph type="body" sz="quarter" idx="31"/>
          </p:nvPr>
        </p:nvSpPr>
        <p:spPr>
          <a:xfrm>
            <a:off x="5332816" y="2205688"/>
            <a:ext cx="2811618" cy="1440000"/>
          </a:xfrm>
          <a:prstGeom prst="rect">
            <a:avLst/>
          </a:prstGeom>
          <a:noFill/>
        </p:spPr>
        <p:txBody>
          <a:bodyPr rtlCol="0" anchor="b">
            <a:noAutofit/>
          </a:bodyPr>
          <a:lstStyle>
            <a:lvl1pPr marL="0" indent="0" algn="ctr">
              <a:spcBef>
                <a:spcPts val="0"/>
              </a:spcBef>
              <a:spcAft>
                <a:spcPts val="0"/>
              </a:spcAft>
              <a:buNone/>
              <a:defRPr lang="en-ZA" sz="6600" dirty="0">
                <a:solidFill>
                  <a:schemeClr val="bg1"/>
                </a:solidFill>
                <a:latin typeface="+mj-lt"/>
              </a:defRPr>
            </a:lvl1pPr>
          </a:lstStyle>
          <a:p>
            <a:pPr lvl="0"/>
            <a:r>
              <a:rPr lang="el-GR" noProof="0" dirty="0"/>
              <a:t>Kλικ για επεξεργασία των στυλ του υποδείγματος</a:t>
            </a:r>
          </a:p>
        </p:txBody>
      </p:sp>
      <p:sp>
        <p:nvSpPr>
          <p:cNvPr id="18" name="Θέση κειμένου 9"/>
          <p:cNvSpPr>
            <a:spLocks noGrp="1"/>
          </p:cNvSpPr>
          <p:nvPr>
            <p:ph type="body" sz="quarter" idx="33"/>
          </p:nvPr>
        </p:nvSpPr>
        <p:spPr>
          <a:xfrm>
            <a:off x="8547101" y="2205688"/>
            <a:ext cx="2597043" cy="1440000"/>
          </a:xfrm>
          <a:prstGeom prst="rect">
            <a:avLst/>
          </a:prstGeom>
          <a:noFill/>
        </p:spPr>
        <p:txBody>
          <a:bodyPr rtlCol="0" anchor="b">
            <a:noAutofit/>
          </a:bodyPr>
          <a:lstStyle>
            <a:lvl1pPr marL="0" indent="0" algn="ctr">
              <a:spcBef>
                <a:spcPts val="0"/>
              </a:spcBef>
              <a:spcAft>
                <a:spcPts val="0"/>
              </a:spcAft>
              <a:buNone/>
              <a:defRPr lang="en-ZA" sz="6600" dirty="0">
                <a:solidFill>
                  <a:schemeClr val="bg1"/>
                </a:solidFill>
                <a:latin typeface="+mj-lt"/>
              </a:defRPr>
            </a:lvl1pPr>
          </a:lstStyle>
          <a:p>
            <a:pPr lvl="0"/>
            <a:r>
              <a:rPr lang="el-GR" noProof="0" dirty="0"/>
              <a:t>Kλικ για επεξεργασία των στυλ του υποδείγματος</a:t>
            </a:r>
          </a:p>
        </p:txBody>
      </p:sp>
      <p:sp>
        <p:nvSpPr>
          <p:cNvPr id="19" name="Θέση περιεχομένου 3"/>
          <p:cNvSpPr>
            <a:spLocks noGrp="1"/>
          </p:cNvSpPr>
          <p:nvPr>
            <p:ph sz="half" idx="2"/>
          </p:nvPr>
        </p:nvSpPr>
        <p:spPr>
          <a:xfrm>
            <a:off x="2074738" y="4243333"/>
            <a:ext cx="1980000" cy="720000"/>
          </a:xfrm>
        </p:spPr>
        <p:txBody>
          <a:bodyPr rtlCol="0"/>
          <a:lstStyle>
            <a:lvl1pPr marL="0" indent="0" algn="ctr">
              <a:buFont typeface="Arial" panose="020B0604020202020204" pitchFamily="34" charset="0"/>
              <a:buNone/>
              <a:defRPr sz="1400">
                <a:solidFill>
                  <a:schemeClr val="tx1">
                    <a:lumMod val="85000"/>
                    <a:lumOff val="15000"/>
                  </a:schemeClr>
                </a:solidFill>
              </a:defRPr>
            </a:lvl1pPr>
          </a:lstStyle>
          <a:p>
            <a:pPr lvl="0"/>
            <a:r>
              <a:rPr lang="el-GR" noProof="0" dirty="0"/>
              <a:t>Kλικ για επεξεργασία των στυλ του υποδείγματος</a:t>
            </a:r>
          </a:p>
        </p:txBody>
      </p:sp>
      <p:sp>
        <p:nvSpPr>
          <p:cNvPr id="20" name="Θέση κειμένου 5"/>
          <p:cNvSpPr>
            <a:spLocks noGrp="1"/>
          </p:cNvSpPr>
          <p:nvPr>
            <p:ph type="body" sz="quarter" idx="12"/>
          </p:nvPr>
        </p:nvSpPr>
        <p:spPr>
          <a:xfrm>
            <a:off x="5748625"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a:r>
              <a:rPr lang="el-GR" noProof="0" dirty="0"/>
              <a:t>Kλικ για επεξεργασία των στυλ του υποδείγματος</a:t>
            </a:r>
          </a:p>
        </p:txBody>
      </p:sp>
      <p:sp>
        <p:nvSpPr>
          <p:cNvPr id="21" name="Θέση κειμένου 9"/>
          <p:cNvSpPr>
            <a:spLocks noGrp="1"/>
          </p:cNvSpPr>
          <p:nvPr>
            <p:ph type="body" sz="quarter" idx="13"/>
          </p:nvPr>
        </p:nvSpPr>
        <p:spPr>
          <a:xfrm>
            <a:off x="8808600"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a:r>
              <a:rPr lang="el-GR" noProof="0" dirty="0"/>
              <a:t>Kλικ για επεξεργασία των στυλ του υποδείγματος</a:t>
            </a:r>
          </a:p>
        </p:txBody>
      </p:sp>
      <p:sp>
        <p:nvSpPr>
          <p:cNvPr id="24" name="Θέση υποσέλιδου 5"/>
          <p:cNvSpPr>
            <a:spLocks noGrp="1"/>
          </p:cNvSpPr>
          <p:nvPr>
            <p:ph type="ftr" sz="quarter" idx="34"/>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5" name="Θέση αριθμού διαφάνειας 6"/>
          <p:cNvSpPr>
            <a:spLocks noGrp="1"/>
          </p:cNvSpPr>
          <p:nvPr>
            <p:ph type="sldNum" sz="quarter" idx="35"/>
          </p:nvPr>
        </p:nvSpPr>
        <p:spPr/>
        <p:txBody>
          <a:bodyPr/>
          <a:lstStyle>
            <a:lvl1pPr>
              <a:defRPr smtClean="0">
                <a:solidFill>
                  <a:schemeClr val="tx1">
                    <a:lumMod val="75000"/>
                    <a:lumOff val="25000"/>
                  </a:schemeClr>
                </a:solidFill>
              </a:defRPr>
            </a:lvl1pPr>
          </a:lstStyle>
          <a:p>
            <a:pPr>
              <a:defRPr/>
            </a:pPr>
            <a:fld id="{815014FC-7144-42D4-85D2-B734E75F789B}" type="slidenum">
              <a:rPr lang="el-GR"/>
              <a:pPr>
                <a:defRPr/>
              </a:pPr>
              <a:t>‹#›</a:t>
            </a:fld>
            <a:endParaRPr lang="el-G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Μόνο τίτλος">
    <p:spTree>
      <p:nvGrpSpPr>
        <p:cNvPr id="1" name=""/>
        <p:cNvGrpSpPr/>
        <p:nvPr/>
      </p:nvGrpSpPr>
      <p:grpSpPr>
        <a:xfrm>
          <a:off x="0" y="0"/>
          <a:ext cx="0" cy="0"/>
          <a:chOff x="0" y="0"/>
          <a:chExt cx="0" cy="0"/>
        </a:xfrm>
      </p:grpSpPr>
      <p:sp>
        <p:nvSpPr>
          <p:cNvPr id="7" name="Βέλος: Αριστερά-δεξιά 2"/>
          <p:cNvSpPr/>
          <p:nvPr userDrawn="1"/>
        </p:nvSpPr>
        <p:spPr>
          <a:xfrm>
            <a:off x="388938" y="3559175"/>
            <a:ext cx="11414125" cy="96838"/>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8" name="Βέλος: Αριστερά-δεξιά 13"/>
          <p:cNvSpPr/>
          <p:nvPr userDrawn="1"/>
        </p:nvSpPr>
        <p:spPr>
          <a:xfrm rot="5400000">
            <a:off x="3772694" y="3575844"/>
            <a:ext cx="4652963" cy="98425"/>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10" name="Θέση κειμένου 5"/>
          <p:cNvSpPr>
            <a:spLocks noGrp="1"/>
          </p:cNvSpPr>
          <p:nvPr>
            <p:ph type="body" sz="quarter" idx="12"/>
          </p:nvPr>
        </p:nvSpPr>
        <p:spPr>
          <a:xfrm>
            <a:off x="5109000" y="951013"/>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5"/>
          <p:cNvSpPr>
            <a:spLocks noGrp="1"/>
          </p:cNvSpPr>
          <p:nvPr>
            <p:ph type="body" sz="quarter" idx="13"/>
          </p:nvPr>
        </p:nvSpPr>
        <p:spPr>
          <a:xfrm>
            <a:off x="5109000" y="6046600"/>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2" name="Θέση κειμένου 5"/>
          <p:cNvSpPr>
            <a:spLocks noGrp="1"/>
          </p:cNvSpPr>
          <p:nvPr>
            <p:ph type="body" sz="quarter" idx="14"/>
          </p:nvPr>
        </p:nvSpPr>
        <p:spPr>
          <a:xfrm>
            <a:off x="432000" y="3260393"/>
            <a:ext cx="1980000" cy="252000"/>
          </a:xfrm>
        </p:spPr>
        <p:txBody>
          <a:bodyPr rtlCol="0"/>
          <a:lstStyle>
            <a:lvl1pPr marL="0" indent="0" algn="l">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5"/>
          <p:cNvSpPr>
            <a:spLocks noGrp="1"/>
          </p:cNvSpPr>
          <p:nvPr>
            <p:ph type="body" sz="quarter" idx="15"/>
          </p:nvPr>
        </p:nvSpPr>
        <p:spPr>
          <a:xfrm>
            <a:off x="9792001" y="3260393"/>
            <a:ext cx="1980000" cy="252000"/>
          </a:xfrm>
        </p:spPr>
        <p:txBody>
          <a:bodyPr rtlCol="0"/>
          <a:lstStyle>
            <a:lvl1pPr marL="0" indent="0" algn="r">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9" name="Θέση υποσέλιδου 5"/>
          <p:cNvSpPr>
            <a:spLocks noGrp="1"/>
          </p:cNvSpPr>
          <p:nvPr>
            <p:ph type="ftr" sz="quarter" idx="16"/>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14" name="Θέση αριθμού διαφάνειας 6"/>
          <p:cNvSpPr>
            <a:spLocks noGrp="1"/>
          </p:cNvSpPr>
          <p:nvPr>
            <p:ph type="sldNum" sz="quarter" idx="17"/>
          </p:nvPr>
        </p:nvSpPr>
        <p:spPr/>
        <p:txBody>
          <a:bodyPr/>
          <a:lstStyle>
            <a:lvl1pPr>
              <a:defRPr smtClean="0">
                <a:solidFill>
                  <a:schemeClr val="tx1">
                    <a:lumMod val="75000"/>
                    <a:lumOff val="25000"/>
                  </a:schemeClr>
                </a:solidFill>
              </a:defRPr>
            </a:lvl1pPr>
          </a:lstStyle>
          <a:p>
            <a:pPr>
              <a:defRPr/>
            </a:pPr>
            <a:fld id="{B67761DB-13E1-4FEE-871E-2E97815B8C0B}" type="slidenum">
              <a:rPr lang="el-GR"/>
              <a:pPr>
                <a:defRPr/>
              </a:pPr>
              <a:t>‹#›</a:t>
            </a:fld>
            <a:endParaRPr lang="el-G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Μόνο τίτλος">
    <p:spTree>
      <p:nvGrpSpPr>
        <p:cNvPr id="1" name=""/>
        <p:cNvGrpSpPr/>
        <p:nvPr/>
      </p:nvGrpSpPr>
      <p:grpSpPr>
        <a:xfrm>
          <a:off x="0" y="0"/>
          <a:ext cx="0" cy="0"/>
          <a:chOff x="0" y="0"/>
          <a:chExt cx="0" cy="0"/>
        </a:xfrm>
      </p:grpSpPr>
      <p:sp>
        <p:nvSpPr>
          <p:cNvPr id="14" name="Ορθογώνιο 6"/>
          <p:cNvSpPr/>
          <p:nvPr userDrawn="1"/>
        </p:nvSpPr>
        <p:spPr>
          <a:xfrm>
            <a:off x="795338" y="2344738"/>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5" name="Ορθογώνιο 6"/>
          <p:cNvSpPr/>
          <p:nvPr userDrawn="1"/>
        </p:nvSpPr>
        <p:spPr>
          <a:xfrm flipH="1" flipV="1">
            <a:off x="795338" y="1655763"/>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 name="Ορθογώνιο 6"/>
          <p:cNvSpPr/>
          <p:nvPr userDrawn="1"/>
        </p:nvSpPr>
        <p:spPr>
          <a:xfrm>
            <a:off x="4608513" y="2344738"/>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p:cNvSpPr/>
          <p:nvPr userDrawn="1"/>
        </p:nvSpPr>
        <p:spPr>
          <a:xfrm flipH="1" flipV="1">
            <a:off x="4608513" y="1655763"/>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8" name="Ορθογώνιο 6"/>
          <p:cNvSpPr/>
          <p:nvPr userDrawn="1"/>
        </p:nvSpPr>
        <p:spPr>
          <a:xfrm>
            <a:off x="8434388" y="2344738"/>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9" name="Ορθογώνιο 6"/>
          <p:cNvSpPr/>
          <p:nvPr userDrawn="1"/>
        </p:nvSpPr>
        <p:spPr>
          <a:xfrm flipH="1" flipV="1">
            <a:off x="8434388" y="1655763"/>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20" name="Γραφικό 19" descr="Δεξιό βέλος"/>
          <p:cNvPicPr>
            <a:picLocks noChangeAspect="1"/>
          </p:cNvPicPr>
          <p:nvPr userDrawn="1"/>
        </p:nvPicPr>
        <p:blipFill>
          <a:blip r:embed="rId2"/>
          <a:srcRect/>
          <a:stretch>
            <a:fillRect/>
          </a:stretch>
        </p:blipFill>
        <p:spPr bwMode="auto">
          <a:xfrm>
            <a:off x="4081463" y="3932238"/>
            <a:ext cx="220662" cy="376237"/>
          </a:xfrm>
          <a:prstGeom prst="rect">
            <a:avLst/>
          </a:prstGeom>
          <a:noFill/>
          <a:ln w="9525">
            <a:noFill/>
            <a:miter lim="800000"/>
            <a:headEnd/>
            <a:tailEnd/>
          </a:ln>
        </p:spPr>
      </p:pic>
      <p:pic>
        <p:nvPicPr>
          <p:cNvPr id="21" name="Γραφικό 20" descr="Δεξιό βέλος"/>
          <p:cNvPicPr>
            <a:picLocks noChangeAspect="1"/>
          </p:cNvPicPr>
          <p:nvPr userDrawn="1"/>
        </p:nvPicPr>
        <p:blipFill>
          <a:blip r:embed="rId2"/>
          <a:srcRect/>
          <a:stretch>
            <a:fillRect/>
          </a:stretch>
        </p:blipFill>
        <p:spPr bwMode="auto">
          <a:xfrm>
            <a:off x="7900988" y="3932238"/>
            <a:ext cx="220662" cy="376237"/>
          </a:xfrm>
          <a:prstGeom prst="rect">
            <a:avLst/>
          </a:prstGeom>
          <a:noFill/>
          <a:ln w="9525">
            <a:noFill/>
            <a:miter lim="800000"/>
            <a:headEnd/>
            <a:tailEnd/>
          </a:ln>
        </p:spPr>
      </p:pic>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περιεχομένου 2"/>
          <p:cNvSpPr>
            <a:spLocks noGrp="1"/>
          </p:cNvSpPr>
          <p:nvPr>
            <p:ph idx="14"/>
          </p:nvPr>
        </p:nvSpPr>
        <p:spPr>
          <a:xfrm>
            <a:off x="794569"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Θέση περιεχομένου 2"/>
          <p:cNvSpPr>
            <a:spLocks noGrp="1"/>
          </p:cNvSpPr>
          <p:nvPr>
            <p:ph idx="15"/>
          </p:nvPr>
        </p:nvSpPr>
        <p:spPr>
          <a:xfrm>
            <a:off x="4614397"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0" name="Θέση περιεχομένου 2"/>
          <p:cNvSpPr>
            <a:spLocks noGrp="1"/>
          </p:cNvSpPr>
          <p:nvPr>
            <p:ph idx="16"/>
          </p:nvPr>
        </p:nvSpPr>
        <p:spPr>
          <a:xfrm>
            <a:off x="8434225"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1" name="Θέση περιεχομένου 2"/>
          <p:cNvSpPr>
            <a:spLocks noGrp="1"/>
          </p:cNvSpPr>
          <p:nvPr>
            <p:ph idx="1"/>
          </p:nvPr>
        </p:nvSpPr>
        <p:spPr>
          <a:xfrm>
            <a:off x="794569"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a:r>
              <a:rPr lang="el-GR" noProof="0" dirty="0"/>
              <a:t>Kλικ για επεξεργασία των στυλ του υποδείγματος</a:t>
            </a:r>
          </a:p>
        </p:txBody>
      </p:sp>
      <p:sp>
        <p:nvSpPr>
          <p:cNvPr id="12" name="Θέση περιεχομένου 2"/>
          <p:cNvSpPr>
            <a:spLocks noGrp="1"/>
          </p:cNvSpPr>
          <p:nvPr>
            <p:ph idx="12"/>
          </p:nvPr>
        </p:nvSpPr>
        <p:spPr>
          <a:xfrm>
            <a:off x="4614397"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a:r>
              <a:rPr lang="el-GR" noProof="0" dirty="0"/>
              <a:t>Kλικ για επεξεργασία των στυλ του υποδείγματος</a:t>
            </a:r>
          </a:p>
        </p:txBody>
      </p:sp>
      <p:sp>
        <p:nvSpPr>
          <p:cNvPr id="13" name="Θέση περιεχομένου 2"/>
          <p:cNvSpPr>
            <a:spLocks noGrp="1"/>
          </p:cNvSpPr>
          <p:nvPr>
            <p:ph idx="13"/>
          </p:nvPr>
        </p:nvSpPr>
        <p:spPr>
          <a:xfrm>
            <a:off x="8434225"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a:r>
              <a:rPr lang="el-GR" noProof="0" dirty="0"/>
              <a:t>Kλικ για επεξεργασία των στυλ του υποδείγματος</a:t>
            </a:r>
          </a:p>
        </p:txBody>
      </p:sp>
      <p:sp>
        <p:nvSpPr>
          <p:cNvPr id="22" name="Θέση υποσέλιδου 5"/>
          <p:cNvSpPr>
            <a:spLocks noGrp="1"/>
          </p:cNvSpPr>
          <p:nvPr>
            <p:ph type="ftr" sz="quarter" idx="33"/>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3" name="Θέση αριθμού διαφάνειας 6"/>
          <p:cNvSpPr>
            <a:spLocks noGrp="1"/>
          </p:cNvSpPr>
          <p:nvPr>
            <p:ph type="sldNum" sz="quarter" idx="34"/>
          </p:nvPr>
        </p:nvSpPr>
        <p:spPr/>
        <p:txBody>
          <a:bodyPr/>
          <a:lstStyle>
            <a:lvl1pPr>
              <a:defRPr smtClean="0">
                <a:solidFill>
                  <a:schemeClr val="tx1">
                    <a:lumMod val="75000"/>
                    <a:lumOff val="25000"/>
                  </a:schemeClr>
                </a:solidFill>
              </a:defRPr>
            </a:lvl1pPr>
          </a:lstStyle>
          <a:p>
            <a:pPr>
              <a:defRPr/>
            </a:pPr>
            <a:fld id="{13D30280-B9BA-4F86-9D49-4AA4E760ACAE}" type="slidenum">
              <a:rPr lang="el-GR"/>
              <a:pPr>
                <a:defRPr/>
              </a:pPr>
              <a:t>‹#›</a:t>
            </a:fld>
            <a:endParaRPr lang="el-G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Μόνο τίτλος">
    <p:spTree>
      <p:nvGrpSpPr>
        <p:cNvPr id="1" name=""/>
        <p:cNvGrpSpPr/>
        <p:nvPr/>
      </p:nvGrpSpPr>
      <p:grpSpPr>
        <a:xfrm>
          <a:off x="0" y="0"/>
          <a:ext cx="0" cy="0"/>
          <a:chOff x="0" y="0"/>
          <a:chExt cx="0" cy="0"/>
        </a:xfrm>
      </p:grpSpPr>
      <p:sp>
        <p:nvSpPr>
          <p:cNvPr id="37" name="Βέλος: Δεξιό 36"/>
          <p:cNvSpPr/>
          <p:nvPr userDrawn="1"/>
        </p:nvSpPr>
        <p:spPr>
          <a:xfrm>
            <a:off x="388938" y="4008438"/>
            <a:ext cx="11414125" cy="96837"/>
          </a:xfrm>
          <a:prstGeom prst="rightArrow">
            <a:avLst>
              <a:gd name="adj1" fmla="val 100000"/>
              <a:gd name="adj2" fmla="val 859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tx1">
                  <a:lumMod val="75000"/>
                  <a:lumOff val="25000"/>
                </a:schemeClr>
              </a:solidFill>
            </a:endParaRPr>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9" name="Θέση κειμένου 10"/>
          <p:cNvSpPr>
            <a:spLocks noGrp="1"/>
          </p:cNvSpPr>
          <p:nvPr>
            <p:ph type="body" sz="quarter" idx="33"/>
          </p:nvPr>
        </p:nvSpPr>
        <p:spPr>
          <a:xfrm>
            <a:off x="3164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34"/>
          </p:nvPr>
        </p:nvSpPr>
        <p:spPr>
          <a:xfrm>
            <a:off x="43179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10"/>
          <p:cNvSpPr>
            <a:spLocks noGrp="1"/>
          </p:cNvSpPr>
          <p:nvPr>
            <p:ph type="body" sz="quarter" idx="35"/>
          </p:nvPr>
        </p:nvSpPr>
        <p:spPr>
          <a:xfrm>
            <a:off x="903816"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1375833"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10"/>
          <p:cNvSpPr>
            <a:spLocks noGrp="1"/>
          </p:cNvSpPr>
          <p:nvPr>
            <p:ph type="body" sz="quarter" idx="37"/>
          </p:nvPr>
        </p:nvSpPr>
        <p:spPr>
          <a:xfrm>
            <a:off x="1847850"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59806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5" name="Θέση κειμένου 10"/>
          <p:cNvSpPr>
            <a:spLocks noGrp="1"/>
          </p:cNvSpPr>
          <p:nvPr>
            <p:ph type="body" sz="quarter" idx="39"/>
          </p:nvPr>
        </p:nvSpPr>
        <p:spPr>
          <a:xfrm>
            <a:off x="2319867"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6" name="Θέση κειμένου 10"/>
          <p:cNvSpPr>
            <a:spLocks noGrp="1"/>
          </p:cNvSpPr>
          <p:nvPr>
            <p:ph type="body" sz="quarter" idx="40"/>
          </p:nvPr>
        </p:nvSpPr>
        <p:spPr>
          <a:xfrm>
            <a:off x="2791884"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7" name="Θέση κειμένου 10"/>
          <p:cNvSpPr>
            <a:spLocks noGrp="1"/>
          </p:cNvSpPr>
          <p:nvPr>
            <p:ph type="body" sz="quarter" idx="41"/>
          </p:nvPr>
        </p:nvSpPr>
        <p:spPr>
          <a:xfrm>
            <a:off x="3263901"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8" name="Θέση κειμένου 10"/>
          <p:cNvSpPr>
            <a:spLocks noGrp="1"/>
          </p:cNvSpPr>
          <p:nvPr>
            <p:ph type="body" sz="quarter" idx="42"/>
          </p:nvPr>
        </p:nvSpPr>
        <p:spPr>
          <a:xfrm>
            <a:off x="4679952"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9" name="Θέση κειμένου 10"/>
          <p:cNvSpPr>
            <a:spLocks noGrp="1"/>
          </p:cNvSpPr>
          <p:nvPr>
            <p:ph type="body" sz="quarter" idx="43"/>
          </p:nvPr>
        </p:nvSpPr>
        <p:spPr>
          <a:xfrm>
            <a:off x="3735918"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0" name="Θέση κειμένου 10"/>
          <p:cNvSpPr>
            <a:spLocks noGrp="1"/>
          </p:cNvSpPr>
          <p:nvPr>
            <p:ph type="body" sz="quarter" idx="44"/>
          </p:nvPr>
        </p:nvSpPr>
        <p:spPr>
          <a:xfrm>
            <a:off x="4207935"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1" name="Θέση κειμένου 10"/>
          <p:cNvSpPr>
            <a:spLocks noGrp="1"/>
          </p:cNvSpPr>
          <p:nvPr>
            <p:ph type="body" sz="quarter" idx="45"/>
          </p:nvPr>
        </p:nvSpPr>
        <p:spPr>
          <a:xfrm>
            <a:off x="515196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2" name="Θέση κειμένου 10"/>
          <p:cNvSpPr>
            <a:spLocks noGrp="1"/>
          </p:cNvSpPr>
          <p:nvPr>
            <p:ph type="body" sz="quarter" idx="46"/>
          </p:nvPr>
        </p:nvSpPr>
        <p:spPr>
          <a:xfrm>
            <a:off x="5623986"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3" name="Θέση κειμένου 10"/>
          <p:cNvSpPr>
            <a:spLocks noGrp="1"/>
          </p:cNvSpPr>
          <p:nvPr>
            <p:ph type="body" sz="quarter" idx="47"/>
          </p:nvPr>
        </p:nvSpPr>
        <p:spPr>
          <a:xfrm>
            <a:off x="609599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4" name="Θέση κειμένου 10"/>
          <p:cNvSpPr>
            <a:spLocks noGrp="1"/>
          </p:cNvSpPr>
          <p:nvPr>
            <p:ph type="body" sz="quarter" idx="48"/>
          </p:nvPr>
        </p:nvSpPr>
        <p:spPr>
          <a:xfrm>
            <a:off x="6568012"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5" name="Θέση κειμένου 10"/>
          <p:cNvSpPr>
            <a:spLocks noGrp="1"/>
          </p:cNvSpPr>
          <p:nvPr>
            <p:ph type="body" sz="quarter" idx="49"/>
          </p:nvPr>
        </p:nvSpPr>
        <p:spPr>
          <a:xfrm>
            <a:off x="704002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6" name="Θέση κειμένου 10"/>
          <p:cNvSpPr>
            <a:spLocks noGrp="1"/>
          </p:cNvSpPr>
          <p:nvPr>
            <p:ph type="body" sz="quarter" idx="50"/>
          </p:nvPr>
        </p:nvSpPr>
        <p:spPr>
          <a:xfrm>
            <a:off x="7512046"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7" name="Θέση κειμένου 10"/>
          <p:cNvSpPr>
            <a:spLocks noGrp="1"/>
          </p:cNvSpPr>
          <p:nvPr>
            <p:ph type="body" sz="quarter" idx="51"/>
          </p:nvPr>
        </p:nvSpPr>
        <p:spPr>
          <a:xfrm>
            <a:off x="7984063"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8" name="Θέση κειμένου 10"/>
          <p:cNvSpPr>
            <a:spLocks noGrp="1"/>
          </p:cNvSpPr>
          <p:nvPr>
            <p:ph type="body" sz="quarter" idx="52"/>
          </p:nvPr>
        </p:nvSpPr>
        <p:spPr>
          <a:xfrm>
            <a:off x="8456080"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9" name="Θέση κειμένου 10"/>
          <p:cNvSpPr>
            <a:spLocks noGrp="1"/>
          </p:cNvSpPr>
          <p:nvPr>
            <p:ph type="body" sz="quarter" idx="53"/>
          </p:nvPr>
        </p:nvSpPr>
        <p:spPr>
          <a:xfrm>
            <a:off x="8928097"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0" name="Θέση κειμένου 10"/>
          <p:cNvSpPr>
            <a:spLocks noGrp="1"/>
          </p:cNvSpPr>
          <p:nvPr>
            <p:ph type="body" sz="quarter" idx="54"/>
          </p:nvPr>
        </p:nvSpPr>
        <p:spPr>
          <a:xfrm>
            <a:off x="10344148"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1" name="Θέση κειμένου 10"/>
          <p:cNvSpPr>
            <a:spLocks noGrp="1"/>
          </p:cNvSpPr>
          <p:nvPr>
            <p:ph type="body" sz="quarter" idx="55"/>
          </p:nvPr>
        </p:nvSpPr>
        <p:spPr>
          <a:xfrm>
            <a:off x="9400114"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2" name="Θέση κειμένου 10"/>
          <p:cNvSpPr>
            <a:spLocks noGrp="1"/>
          </p:cNvSpPr>
          <p:nvPr>
            <p:ph type="body" sz="quarter" idx="56"/>
          </p:nvPr>
        </p:nvSpPr>
        <p:spPr>
          <a:xfrm>
            <a:off x="9872131"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3" name="Θέση κειμένου 10"/>
          <p:cNvSpPr>
            <a:spLocks noGrp="1"/>
          </p:cNvSpPr>
          <p:nvPr>
            <p:ph type="body" sz="quarter" idx="57"/>
          </p:nvPr>
        </p:nvSpPr>
        <p:spPr>
          <a:xfrm>
            <a:off x="10816165"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4" name="Θέση κειμένου 10"/>
          <p:cNvSpPr>
            <a:spLocks noGrp="1"/>
          </p:cNvSpPr>
          <p:nvPr>
            <p:ph type="body" sz="quarter" idx="58"/>
          </p:nvPr>
        </p:nvSpPr>
        <p:spPr>
          <a:xfrm>
            <a:off x="11288182"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5" name="Θέση κειμένου 3"/>
          <p:cNvSpPr>
            <a:spLocks noGrp="1"/>
          </p:cNvSpPr>
          <p:nvPr>
            <p:ph type="body" sz="quarter" idx="59"/>
          </p:nvPr>
        </p:nvSpPr>
        <p:spPr>
          <a:xfrm>
            <a:off x="5360988" y="2190750"/>
            <a:ext cx="1793875" cy="561975"/>
          </a:xfrm>
          <a:solidFill>
            <a:schemeClr val="bg1">
              <a:lumMod val="95000"/>
            </a:schemeClr>
          </a:solidFill>
          <a:ln>
            <a:noFill/>
          </a:ln>
        </p:spPr>
        <p:txBody>
          <a:bodyPr tIns="36000" rtlCol="0"/>
          <a:lstStyle>
            <a:lvl1pPr marL="0" indent="0" algn="ctr">
              <a:buNone/>
              <a:defRPr sz="16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36" name="Θέση κειμένου 36"/>
          <p:cNvSpPr>
            <a:spLocks noGrp="1"/>
          </p:cNvSpPr>
          <p:nvPr>
            <p:ph type="body" sz="quarter" idx="60"/>
          </p:nvPr>
        </p:nvSpPr>
        <p:spPr>
          <a:xfrm>
            <a:off x="5412717" y="2505005"/>
            <a:ext cx="1690417" cy="224670"/>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8" name="Θέση υποσέλιδου 5"/>
          <p:cNvSpPr>
            <a:spLocks noGrp="1"/>
          </p:cNvSpPr>
          <p:nvPr>
            <p:ph type="ftr" sz="quarter" idx="61"/>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39" name="Θέση αριθμού διαφάνειας 6"/>
          <p:cNvSpPr>
            <a:spLocks noGrp="1"/>
          </p:cNvSpPr>
          <p:nvPr>
            <p:ph type="sldNum" sz="quarter" idx="62"/>
          </p:nvPr>
        </p:nvSpPr>
        <p:spPr/>
        <p:txBody>
          <a:bodyPr/>
          <a:lstStyle>
            <a:lvl1pPr>
              <a:defRPr smtClean="0">
                <a:solidFill>
                  <a:schemeClr val="tx1">
                    <a:lumMod val="75000"/>
                    <a:lumOff val="25000"/>
                  </a:schemeClr>
                </a:solidFill>
              </a:defRPr>
            </a:lvl1pPr>
          </a:lstStyle>
          <a:p>
            <a:pPr>
              <a:defRPr/>
            </a:pPr>
            <a:fld id="{495DD2A5-4FA6-4B34-A328-ED1964514D4E}" type="slidenum">
              <a:rPr lang="el-GR"/>
              <a:pPr>
                <a:defRPr/>
              </a:pPr>
              <a:t>‹#›</a:t>
            </a:fld>
            <a:endParaRPr lang="el-G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Μόνο τίτλος">
    <p:spTree>
      <p:nvGrpSpPr>
        <p:cNvPr id="1" name=""/>
        <p:cNvGrpSpPr/>
        <p:nvPr/>
      </p:nvGrpSpPr>
      <p:grpSpPr>
        <a:xfrm>
          <a:off x="0" y="0"/>
          <a:ext cx="0" cy="0"/>
          <a:chOff x="0" y="0"/>
          <a:chExt cx="0" cy="0"/>
        </a:xfrm>
      </p:grpSpPr>
      <p:sp>
        <p:nvSpPr>
          <p:cNvPr id="20" name="Ορθογώνιο 6"/>
          <p:cNvSpPr/>
          <p:nvPr userDrawn="1"/>
        </p:nvSpPr>
        <p:spPr>
          <a:xfrm>
            <a:off x="2055813" y="3514725"/>
            <a:ext cx="170338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userDrawn="1"/>
        </p:nvSpPr>
        <p:spPr>
          <a:xfrm>
            <a:off x="6062663" y="3514725"/>
            <a:ext cx="170338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2" name="Ορθογώνιο 6"/>
          <p:cNvSpPr/>
          <p:nvPr userDrawn="1"/>
        </p:nvSpPr>
        <p:spPr>
          <a:xfrm>
            <a:off x="10067925" y="3514725"/>
            <a:ext cx="1703388"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εικόνας 4"/>
          <p:cNvSpPr>
            <a:spLocks noGrp="1"/>
          </p:cNvSpPr>
          <p:nvPr>
            <p:ph type="pic" sz="quarter" idx="12"/>
          </p:nvPr>
        </p:nvSpPr>
        <p:spPr>
          <a:xfrm>
            <a:off x="512915"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9" name="Θέση κειμένου 8"/>
          <p:cNvSpPr>
            <a:spLocks noGrp="1"/>
          </p:cNvSpPr>
          <p:nvPr>
            <p:ph type="body" sz="quarter" idx="13"/>
          </p:nvPr>
        </p:nvSpPr>
        <p:spPr>
          <a:xfrm>
            <a:off x="2055970" y="2319681"/>
            <a:ext cx="1703313" cy="701538"/>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14"/>
          </p:nvPr>
        </p:nvSpPr>
        <p:spPr>
          <a:xfrm>
            <a:off x="512915" y="3800064"/>
            <a:ext cx="3246368" cy="180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1" name="Θέση κειμένου 8"/>
          <p:cNvSpPr>
            <a:spLocks noGrp="1"/>
          </p:cNvSpPr>
          <p:nvPr>
            <p:ph type="body" sz="quarter" idx="33"/>
          </p:nvPr>
        </p:nvSpPr>
        <p:spPr>
          <a:xfrm>
            <a:off x="205597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a:r>
              <a:rPr lang="el-GR" noProof="0" dirty="0"/>
              <a:t>Kλικ για επεξεργασία των στυλ του υποδείγματος</a:t>
            </a:r>
          </a:p>
        </p:txBody>
      </p:sp>
      <p:sp>
        <p:nvSpPr>
          <p:cNvPr id="12" name="Θέση εικόνας 4"/>
          <p:cNvSpPr>
            <a:spLocks noGrp="1"/>
          </p:cNvSpPr>
          <p:nvPr>
            <p:ph type="pic" sz="quarter" idx="34"/>
          </p:nvPr>
        </p:nvSpPr>
        <p:spPr>
          <a:xfrm>
            <a:off x="4523213"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13" name="Θέση κειμένου 8"/>
          <p:cNvSpPr>
            <a:spLocks noGrp="1"/>
          </p:cNvSpPr>
          <p:nvPr>
            <p:ph type="body" sz="quarter" idx="35"/>
          </p:nvPr>
        </p:nvSpPr>
        <p:spPr>
          <a:xfrm>
            <a:off x="6061985" y="2319681"/>
            <a:ext cx="1703313" cy="701538"/>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6"/>
          </p:nvPr>
        </p:nvSpPr>
        <p:spPr>
          <a:xfrm>
            <a:off x="4518930" y="3800064"/>
            <a:ext cx="3246368" cy="180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5" name="Θέση κειμένου 8"/>
          <p:cNvSpPr>
            <a:spLocks noGrp="1"/>
          </p:cNvSpPr>
          <p:nvPr>
            <p:ph type="body" sz="quarter" idx="37"/>
          </p:nvPr>
        </p:nvSpPr>
        <p:spPr>
          <a:xfrm>
            <a:off x="6061985"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a:r>
              <a:rPr lang="el-GR" noProof="0" dirty="0"/>
              <a:t>Kλικ για επεξεργασία των στυλ του υποδείγματος</a:t>
            </a:r>
          </a:p>
        </p:txBody>
      </p:sp>
      <p:sp>
        <p:nvSpPr>
          <p:cNvPr id="16" name="Θέση εικόνας 4"/>
          <p:cNvSpPr>
            <a:spLocks noGrp="1"/>
          </p:cNvSpPr>
          <p:nvPr>
            <p:ph type="pic" sz="quarter" idx="38"/>
          </p:nvPr>
        </p:nvSpPr>
        <p:spPr>
          <a:xfrm>
            <a:off x="8533512"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17" name="Θέση κειμένου 8"/>
          <p:cNvSpPr>
            <a:spLocks noGrp="1"/>
          </p:cNvSpPr>
          <p:nvPr>
            <p:ph type="body" sz="quarter" idx="39"/>
          </p:nvPr>
        </p:nvSpPr>
        <p:spPr>
          <a:xfrm>
            <a:off x="10068000" y="2319681"/>
            <a:ext cx="1703313" cy="701538"/>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8" name="Θέση κειμένου 10"/>
          <p:cNvSpPr>
            <a:spLocks noGrp="1"/>
          </p:cNvSpPr>
          <p:nvPr>
            <p:ph type="body" sz="quarter" idx="40"/>
          </p:nvPr>
        </p:nvSpPr>
        <p:spPr>
          <a:xfrm>
            <a:off x="8524945" y="3800064"/>
            <a:ext cx="3246368" cy="180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9" name="Θέση κειμένου 8"/>
          <p:cNvSpPr>
            <a:spLocks noGrp="1"/>
          </p:cNvSpPr>
          <p:nvPr>
            <p:ph type="body" sz="quarter" idx="41"/>
          </p:nvPr>
        </p:nvSpPr>
        <p:spPr>
          <a:xfrm>
            <a:off x="1006800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a:r>
              <a:rPr lang="el-GR" noProof="0" dirty="0"/>
              <a:t>Kλικ για επεξεργασία των στυλ του υποδείγματος</a:t>
            </a:r>
          </a:p>
        </p:txBody>
      </p:sp>
      <p:sp>
        <p:nvSpPr>
          <p:cNvPr id="23" name="Θέση υποσέλιδου 5"/>
          <p:cNvSpPr>
            <a:spLocks noGrp="1"/>
          </p:cNvSpPr>
          <p:nvPr>
            <p:ph type="ftr" sz="quarter" idx="42"/>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4" name="Θέση αριθμού διαφάνειας 6"/>
          <p:cNvSpPr>
            <a:spLocks noGrp="1"/>
          </p:cNvSpPr>
          <p:nvPr>
            <p:ph type="sldNum" sz="quarter" idx="43"/>
          </p:nvPr>
        </p:nvSpPr>
        <p:spPr/>
        <p:txBody>
          <a:bodyPr/>
          <a:lstStyle>
            <a:lvl1pPr>
              <a:defRPr smtClean="0">
                <a:solidFill>
                  <a:schemeClr val="tx1">
                    <a:lumMod val="75000"/>
                    <a:lumOff val="25000"/>
                  </a:schemeClr>
                </a:solidFill>
              </a:defRPr>
            </a:lvl1pPr>
          </a:lstStyle>
          <a:p>
            <a:pPr>
              <a:defRPr/>
            </a:pPr>
            <a:fld id="{8D4F1294-286E-401D-AFCD-6CE2AD0F12F6}" type="slidenum">
              <a:rPr lang="el-GR"/>
              <a:pPr>
                <a:defRPr/>
              </a:pPr>
              <a:t>‹#›</a:t>
            </a:fld>
            <a:endParaRPr lang="el-G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κειμένου 8"/>
          <p:cNvSpPr>
            <a:spLocks noGrp="1"/>
          </p:cNvSpPr>
          <p:nvPr>
            <p:ph type="body" sz="quarter" idx="17"/>
          </p:nvPr>
        </p:nvSpPr>
        <p:spPr>
          <a:xfrm>
            <a:off x="431800"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9" name="Θέση κειμένου 10"/>
          <p:cNvSpPr>
            <a:spLocks noGrp="1"/>
          </p:cNvSpPr>
          <p:nvPr>
            <p:ph type="body" sz="quarter" idx="18"/>
          </p:nvPr>
        </p:nvSpPr>
        <p:spPr>
          <a:xfrm>
            <a:off x="431800"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0" name="Θέση κειμένου 8"/>
          <p:cNvSpPr>
            <a:spLocks noGrp="1"/>
          </p:cNvSpPr>
          <p:nvPr>
            <p:ph type="body" sz="quarter" idx="33"/>
          </p:nvPr>
        </p:nvSpPr>
        <p:spPr>
          <a:xfrm>
            <a:off x="2375703"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1" name="Θέση κειμένου 10"/>
          <p:cNvSpPr>
            <a:spLocks noGrp="1"/>
          </p:cNvSpPr>
          <p:nvPr>
            <p:ph type="body" sz="quarter" idx="34"/>
          </p:nvPr>
        </p:nvSpPr>
        <p:spPr>
          <a:xfrm>
            <a:off x="2375703"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2" name="Θέση κειμένου 8"/>
          <p:cNvSpPr>
            <a:spLocks noGrp="1"/>
          </p:cNvSpPr>
          <p:nvPr>
            <p:ph type="body" sz="quarter" idx="35"/>
          </p:nvPr>
        </p:nvSpPr>
        <p:spPr>
          <a:xfrm>
            <a:off x="4319606"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3" name="Θέση κειμένου 10"/>
          <p:cNvSpPr>
            <a:spLocks noGrp="1"/>
          </p:cNvSpPr>
          <p:nvPr>
            <p:ph type="body" sz="quarter" idx="36"/>
          </p:nvPr>
        </p:nvSpPr>
        <p:spPr>
          <a:xfrm>
            <a:off x="4319606"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4" name="Θέση κειμένου 8"/>
          <p:cNvSpPr>
            <a:spLocks noGrp="1"/>
          </p:cNvSpPr>
          <p:nvPr>
            <p:ph type="body" sz="quarter" idx="37"/>
          </p:nvPr>
        </p:nvSpPr>
        <p:spPr>
          <a:xfrm>
            <a:off x="6263509"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5" name="Θέση κειμένου 10"/>
          <p:cNvSpPr>
            <a:spLocks noGrp="1"/>
          </p:cNvSpPr>
          <p:nvPr>
            <p:ph type="body" sz="quarter" idx="38"/>
          </p:nvPr>
        </p:nvSpPr>
        <p:spPr>
          <a:xfrm>
            <a:off x="6263509"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6" name="Θέση κειμένου 8"/>
          <p:cNvSpPr>
            <a:spLocks noGrp="1"/>
          </p:cNvSpPr>
          <p:nvPr>
            <p:ph type="body" sz="quarter" idx="39"/>
          </p:nvPr>
        </p:nvSpPr>
        <p:spPr>
          <a:xfrm>
            <a:off x="8207412"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7" name="Θέση κειμένου 10"/>
          <p:cNvSpPr>
            <a:spLocks noGrp="1"/>
          </p:cNvSpPr>
          <p:nvPr>
            <p:ph type="body" sz="quarter" idx="40"/>
          </p:nvPr>
        </p:nvSpPr>
        <p:spPr>
          <a:xfrm>
            <a:off x="8207412"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8" name="Θέση εικόνας 15"/>
          <p:cNvSpPr>
            <a:spLocks noGrp="1"/>
          </p:cNvSpPr>
          <p:nvPr>
            <p:ph type="pic" sz="quarter" idx="41"/>
          </p:nvPr>
        </p:nvSpPr>
        <p:spPr>
          <a:xfrm>
            <a:off x="431800"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9" name="Θέση εικόνας 15"/>
          <p:cNvSpPr>
            <a:spLocks noGrp="1"/>
          </p:cNvSpPr>
          <p:nvPr>
            <p:ph type="pic" sz="quarter" idx="42"/>
          </p:nvPr>
        </p:nvSpPr>
        <p:spPr>
          <a:xfrm>
            <a:off x="237570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3"/>
          </p:nvPr>
        </p:nvSpPr>
        <p:spPr>
          <a:xfrm>
            <a:off x="4319606"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1" name="Θέση εικόνας 15"/>
          <p:cNvSpPr>
            <a:spLocks noGrp="1"/>
          </p:cNvSpPr>
          <p:nvPr>
            <p:ph type="pic" sz="quarter" idx="44"/>
          </p:nvPr>
        </p:nvSpPr>
        <p:spPr>
          <a:xfrm>
            <a:off x="6263509"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εικόνας 15"/>
          <p:cNvSpPr>
            <a:spLocks noGrp="1"/>
          </p:cNvSpPr>
          <p:nvPr>
            <p:ph type="pic" sz="quarter" idx="45"/>
          </p:nvPr>
        </p:nvSpPr>
        <p:spPr>
          <a:xfrm>
            <a:off x="8207412"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3" name="Θέση κειμένου 8"/>
          <p:cNvSpPr>
            <a:spLocks noGrp="1"/>
          </p:cNvSpPr>
          <p:nvPr>
            <p:ph type="body" sz="quarter" idx="46"/>
          </p:nvPr>
        </p:nvSpPr>
        <p:spPr>
          <a:xfrm>
            <a:off x="10151313"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24" name="Θέση κειμένου 10"/>
          <p:cNvSpPr>
            <a:spLocks noGrp="1"/>
          </p:cNvSpPr>
          <p:nvPr>
            <p:ph type="body" sz="quarter" idx="47"/>
          </p:nvPr>
        </p:nvSpPr>
        <p:spPr>
          <a:xfrm>
            <a:off x="10151313"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25" name="Θέση εικόνας 15"/>
          <p:cNvSpPr>
            <a:spLocks noGrp="1"/>
          </p:cNvSpPr>
          <p:nvPr>
            <p:ph type="pic" sz="quarter" idx="48"/>
          </p:nvPr>
        </p:nvSpPr>
        <p:spPr>
          <a:xfrm>
            <a:off x="1015131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6" name="Θέση υποσέλιδου 5"/>
          <p:cNvSpPr>
            <a:spLocks noGrp="1"/>
          </p:cNvSpPr>
          <p:nvPr>
            <p:ph type="ftr" sz="quarter" idx="49"/>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7" name="Θέση αριθμού διαφάνειας 6"/>
          <p:cNvSpPr>
            <a:spLocks noGrp="1"/>
          </p:cNvSpPr>
          <p:nvPr>
            <p:ph type="sldNum" sz="quarter" idx="50"/>
          </p:nvPr>
        </p:nvSpPr>
        <p:spPr/>
        <p:txBody>
          <a:bodyPr/>
          <a:lstStyle>
            <a:lvl1pPr>
              <a:defRPr smtClean="0">
                <a:solidFill>
                  <a:schemeClr val="tx1">
                    <a:lumMod val="75000"/>
                    <a:lumOff val="25000"/>
                  </a:schemeClr>
                </a:solidFill>
              </a:defRPr>
            </a:lvl1pPr>
          </a:lstStyle>
          <a:p>
            <a:pPr>
              <a:defRPr/>
            </a:pPr>
            <a:fld id="{43F78F8B-B6EA-408B-9824-9B0FCE69A6FB}" type="slidenum">
              <a:rPr lang="el-GR"/>
              <a:pPr>
                <a:defRPr/>
              </a:pPr>
              <a:t>‹#›</a:t>
            </a:fld>
            <a:endParaRPr lang="el-G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στηλών">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περιεχομένου 2"/>
          <p:cNvSpPr>
            <a:spLocks noGrp="1"/>
          </p:cNvSpPr>
          <p:nvPr>
            <p:ph idx="1"/>
          </p:nvPr>
        </p:nvSpPr>
        <p:spPr>
          <a:xfrm>
            <a:off x="432000" y="1152000"/>
            <a:ext cx="360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5" name="Θέση κειμένου 4"/>
          <p:cNvSpPr>
            <a:spLocks noGrp="1"/>
          </p:cNvSpPr>
          <p:nvPr>
            <p:ph type="body" sz="quarter" idx="12"/>
          </p:nvPr>
        </p:nvSpPr>
        <p:spPr>
          <a:xfrm>
            <a:off x="4301550" y="1152000"/>
            <a:ext cx="3600450"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1" name="Θέση κειμένου 10"/>
          <p:cNvSpPr>
            <a:spLocks noGrp="1"/>
          </p:cNvSpPr>
          <p:nvPr>
            <p:ph type="body" sz="quarter" idx="13"/>
          </p:nvPr>
        </p:nvSpPr>
        <p:spPr>
          <a:xfrm>
            <a:off x="8171550" y="1152000"/>
            <a:ext cx="3600450"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6" name="Θέση υποσέλιδου 6"/>
          <p:cNvSpPr>
            <a:spLocks noGrp="1"/>
          </p:cNvSpPr>
          <p:nvPr>
            <p:ph type="ftr" sz="quarter" idx="14"/>
          </p:nvPr>
        </p:nvSpPr>
        <p:spPr/>
        <p:txBody>
          <a:bodyPr/>
          <a:lstStyle>
            <a:lvl1pPr>
              <a:defRPr dirty="0">
                <a:solidFill>
                  <a:schemeClr val="tx1">
                    <a:lumMod val="75000"/>
                    <a:lumOff val="25000"/>
                  </a:schemeClr>
                </a:solidFill>
              </a:defRPr>
            </a:lvl1pPr>
          </a:lstStyle>
          <a:p>
            <a:pPr>
              <a:defRPr/>
            </a:pPr>
            <a:r>
              <a:rPr lang="el-GR"/>
              <a:t>Προσθέστε υποσέλιδο</a:t>
            </a:r>
          </a:p>
        </p:txBody>
      </p:sp>
      <p:sp>
        <p:nvSpPr>
          <p:cNvPr id="7" name="Σύμβολο κράτησης αριθμού διαφάνειας 7"/>
          <p:cNvSpPr>
            <a:spLocks noGrp="1"/>
          </p:cNvSpPr>
          <p:nvPr>
            <p:ph type="sldNum" sz="quarter" idx="15"/>
          </p:nvPr>
        </p:nvSpPr>
        <p:spPr/>
        <p:txBody>
          <a:bodyPr/>
          <a:lstStyle>
            <a:lvl1pPr>
              <a:defRPr smtClean="0">
                <a:solidFill>
                  <a:schemeClr val="tx1">
                    <a:lumMod val="75000"/>
                    <a:lumOff val="25000"/>
                  </a:schemeClr>
                </a:solidFill>
              </a:defRPr>
            </a:lvl1pPr>
          </a:lstStyle>
          <a:p>
            <a:pPr>
              <a:defRPr/>
            </a:pPr>
            <a:fld id="{DAC364D2-4C7E-4E77-B866-7593F1B972D5}" type="slidenum">
              <a:rPr lang="el-GR"/>
              <a:pPr>
                <a:defRPr/>
              </a:pPr>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Διαφάνεια τίτλου">
    <p:spTree>
      <p:nvGrpSpPr>
        <p:cNvPr id="1" name=""/>
        <p:cNvGrpSpPr/>
        <p:nvPr/>
      </p:nvGrpSpPr>
      <p:grpSpPr>
        <a:xfrm>
          <a:off x="0" y="0"/>
          <a:ext cx="0" cy="0"/>
          <a:chOff x="0" y="0"/>
          <a:chExt cx="0" cy="0"/>
        </a:xfrm>
      </p:grpSpPr>
      <p:sp>
        <p:nvSpPr>
          <p:cNvPr id="7" name="Ορθογώνιο 12"/>
          <p:cNvSpPr/>
          <p:nvPr userDrawn="1"/>
        </p:nvSpPr>
        <p:spPr>
          <a:xfrm>
            <a:off x="0" y="6780213"/>
            <a:ext cx="12192000" cy="7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8" name="Ορθογώνιο 13"/>
          <p:cNvSpPr/>
          <p:nvPr userDrawn="1"/>
        </p:nvSpPr>
        <p:spPr>
          <a:xfrm>
            <a:off x="0" y="6780213"/>
            <a:ext cx="12204700"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2" name="Θέση εικόνας 10"/>
          <p:cNvSpPr>
            <a:spLocks noGrp="1"/>
          </p:cNvSpPr>
          <p:nvPr>
            <p:ph type="pic" sz="quarter" idx="13"/>
          </p:nvPr>
        </p:nvSpPr>
        <p:spPr>
          <a:xfrm>
            <a:off x="0" y="0"/>
            <a:ext cx="12192000" cy="6778800"/>
          </a:xfrm>
          <a:solidFill>
            <a:schemeClr val="bg1">
              <a:lumMod val="95000"/>
            </a:schemeClr>
          </a:solidFill>
        </p:spPr>
        <p:txBody>
          <a:bodyPr rIns="540000" rtlCol="0" anchor="ctr">
            <a:noAutofit/>
          </a:bodyPr>
          <a:lstStyle>
            <a:lvl1pPr marL="0" indent="0" algn="r">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144000" y="144000"/>
            <a:ext cx="4860000" cy="6480000"/>
          </a:xfrm>
          <a:solidFill>
            <a:schemeClr val="bg1"/>
          </a:solidFill>
          <a:ln>
            <a:noFill/>
          </a:ln>
        </p:spPr>
        <p:txBody>
          <a:bodyPr lIns="432000" tIns="72000" rIns="288000" bIns="1404000" anchor="b"/>
          <a:lstStyle>
            <a:lvl1pPr algn="l">
              <a:defRPr sz="50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607606" y="5578496"/>
            <a:ext cx="3932788" cy="750814"/>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
        <p:nvSpPr>
          <p:cNvPr id="6" name="Θέση εικόνας 5"/>
          <p:cNvSpPr>
            <a:spLocks noGrp="1"/>
          </p:cNvSpPr>
          <p:nvPr>
            <p:ph type="pic" sz="quarter" idx="14"/>
          </p:nvPr>
        </p:nvSpPr>
        <p:spPr>
          <a:xfrm>
            <a:off x="607606" y="764518"/>
            <a:ext cx="3932788" cy="2448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στηλών">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περιεχομένου 2"/>
          <p:cNvSpPr>
            <a:spLocks noGrp="1"/>
          </p:cNvSpPr>
          <p:nvPr>
            <p:ph idx="1"/>
          </p:nvPr>
        </p:nvSpPr>
        <p:spPr>
          <a:xfrm>
            <a:off x="432000" y="1152000"/>
            <a:ext cx="216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5" name="Θέση κειμένου 4"/>
          <p:cNvSpPr>
            <a:spLocks noGrp="1"/>
          </p:cNvSpPr>
          <p:nvPr>
            <p:ph type="body" sz="quarter" idx="12"/>
          </p:nvPr>
        </p:nvSpPr>
        <p:spPr>
          <a:xfrm>
            <a:off x="2726412" y="1152525"/>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3" name="Θέση κειμένου 12"/>
          <p:cNvSpPr>
            <a:spLocks noGrp="1"/>
          </p:cNvSpPr>
          <p:nvPr>
            <p:ph type="body" sz="quarter" idx="13"/>
          </p:nvPr>
        </p:nvSpPr>
        <p:spPr>
          <a:xfrm>
            <a:off x="5021412" y="1152525"/>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5" name="Θέση κειμένου 14"/>
          <p:cNvSpPr>
            <a:spLocks noGrp="1"/>
          </p:cNvSpPr>
          <p:nvPr>
            <p:ph type="body" sz="quarter" idx="14"/>
          </p:nvPr>
        </p:nvSpPr>
        <p:spPr>
          <a:xfrm>
            <a:off x="7316412" y="1148060"/>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7" name="Θέση κειμένου 16"/>
          <p:cNvSpPr>
            <a:spLocks noGrp="1"/>
          </p:cNvSpPr>
          <p:nvPr>
            <p:ph type="body" sz="quarter" idx="15"/>
          </p:nvPr>
        </p:nvSpPr>
        <p:spPr>
          <a:xfrm>
            <a:off x="9611412" y="1152525"/>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8" name="Θέση υποσέλιδου 6"/>
          <p:cNvSpPr>
            <a:spLocks noGrp="1"/>
          </p:cNvSpPr>
          <p:nvPr>
            <p:ph type="ftr" sz="quarter" idx="16"/>
          </p:nvPr>
        </p:nvSpPr>
        <p:spPr/>
        <p:txBody>
          <a:bodyPr/>
          <a:lstStyle>
            <a:lvl1pPr>
              <a:defRPr dirty="0">
                <a:solidFill>
                  <a:schemeClr val="tx1">
                    <a:lumMod val="75000"/>
                    <a:lumOff val="25000"/>
                  </a:schemeClr>
                </a:solidFill>
              </a:defRPr>
            </a:lvl1pPr>
          </a:lstStyle>
          <a:p>
            <a:pPr>
              <a:defRPr/>
            </a:pPr>
            <a:r>
              <a:rPr lang="el-GR"/>
              <a:t>Προσθέστε υποσέλιδο</a:t>
            </a:r>
          </a:p>
        </p:txBody>
      </p:sp>
      <p:sp>
        <p:nvSpPr>
          <p:cNvPr id="9" name="Σύμβολο κράτησης αριθμού διαφάνειας 7"/>
          <p:cNvSpPr>
            <a:spLocks noGrp="1"/>
          </p:cNvSpPr>
          <p:nvPr>
            <p:ph type="sldNum" sz="quarter" idx="17"/>
          </p:nvPr>
        </p:nvSpPr>
        <p:spPr/>
        <p:txBody>
          <a:bodyPr/>
          <a:lstStyle>
            <a:lvl1pPr>
              <a:defRPr smtClean="0">
                <a:solidFill>
                  <a:schemeClr val="tx1">
                    <a:lumMod val="75000"/>
                    <a:lumOff val="25000"/>
                  </a:schemeClr>
                </a:solidFill>
              </a:defRPr>
            </a:lvl1pPr>
          </a:lstStyle>
          <a:p>
            <a:pPr>
              <a:defRPr/>
            </a:pPr>
            <a:fld id="{C152758E-4BEF-4F88-B4BF-597C5485108C}" type="slidenum">
              <a:rPr lang="el-GR"/>
              <a:pPr>
                <a:defRPr/>
              </a:pPr>
              <a:t>‹#›</a:t>
            </a:fld>
            <a:endParaRPr lang="el-G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Σύγκριση">
    <p:spTree>
      <p:nvGrpSpPr>
        <p:cNvPr id="1" name=""/>
        <p:cNvGrpSpPr/>
        <p:nvPr/>
      </p:nvGrpSpPr>
      <p:grpSpPr>
        <a:xfrm>
          <a:off x="0" y="0"/>
          <a:ext cx="0" cy="0"/>
          <a:chOff x="0" y="0"/>
          <a:chExt cx="0" cy="0"/>
        </a:xfrm>
      </p:grpSpPr>
      <p:cxnSp>
        <p:nvCxnSpPr>
          <p:cNvPr id="7" name="Ευθεία γραμμή σύνδεσης 8"/>
          <p:cNvCxnSpPr/>
          <p:nvPr userDrawn="1"/>
        </p:nvCxnSpPr>
        <p:spPr>
          <a:xfrm>
            <a:off x="6102350" y="2185988"/>
            <a:ext cx="0" cy="262731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κειμένου 2"/>
          <p:cNvSpPr>
            <a:spLocks noGrp="1"/>
          </p:cNvSpPr>
          <p:nvPr>
            <p:ph type="body" idx="1"/>
          </p:nvPr>
        </p:nvSpPr>
        <p:spPr>
          <a:xfrm>
            <a:off x="432000" y="1152000"/>
            <a:ext cx="5472000" cy="360000"/>
          </a:xfrm>
        </p:spPr>
        <p:txBody>
          <a:bodyPr rtlCol="0"/>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noProof="0"/>
              <a:t>Kλικ για επεξεργασία των στυλ του υποδείγματος</a:t>
            </a:r>
          </a:p>
        </p:txBody>
      </p:sp>
      <p:sp>
        <p:nvSpPr>
          <p:cNvPr id="4" name="Θέση περιεχομένου 3"/>
          <p:cNvSpPr>
            <a:spLocks noGrp="1"/>
          </p:cNvSpPr>
          <p:nvPr>
            <p:ph sz="half" idx="2"/>
          </p:nvPr>
        </p:nvSpPr>
        <p:spPr>
          <a:xfrm>
            <a:off x="432000" y="1584000"/>
            <a:ext cx="5472000" cy="4608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8" name="Θέση κειμένου 7"/>
          <p:cNvSpPr>
            <a:spLocks noGrp="1"/>
          </p:cNvSpPr>
          <p:nvPr>
            <p:ph type="body" sz="quarter" idx="12"/>
          </p:nvPr>
        </p:nvSpPr>
        <p:spPr>
          <a:xfrm>
            <a:off x="6299887" y="1584325"/>
            <a:ext cx="5472113" cy="46069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2" name="Θέση κειμένου 11"/>
          <p:cNvSpPr>
            <a:spLocks noGrp="1"/>
          </p:cNvSpPr>
          <p:nvPr>
            <p:ph type="body" sz="quarter" idx="13"/>
          </p:nvPr>
        </p:nvSpPr>
        <p:spPr>
          <a:xfrm>
            <a:off x="6300000" y="1152525"/>
            <a:ext cx="5472000" cy="358775"/>
          </a:xfrm>
        </p:spPr>
        <p:txBody>
          <a:bodyPr rtlCol="0"/>
          <a:lstStyle>
            <a:lvl1pPr marL="0" indent="0">
              <a:buNone/>
              <a:defRPr sz="2400" b="1"/>
            </a:lvl1pPr>
          </a:lstStyle>
          <a:p>
            <a:pPr lvl="0"/>
            <a:r>
              <a:rPr lang="el-GR" noProof="0"/>
              <a:t>Kλικ για επεξεργασία των στυλ του υποδείγματος</a:t>
            </a:r>
          </a:p>
        </p:txBody>
      </p:sp>
      <p:sp>
        <p:nvSpPr>
          <p:cNvPr id="9" name="Θέση υποσέλιδου 9"/>
          <p:cNvSpPr>
            <a:spLocks noGrp="1"/>
          </p:cNvSpPr>
          <p:nvPr>
            <p:ph type="ftr" sz="quarter" idx="14"/>
          </p:nvPr>
        </p:nvSpPr>
        <p:spPr/>
        <p:txBody>
          <a:bodyPr/>
          <a:lstStyle>
            <a:lvl1pPr>
              <a:defRPr dirty="0">
                <a:solidFill>
                  <a:schemeClr val="tx1">
                    <a:lumMod val="75000"/>
                    <a:lumOff val="25000"/>
                  </a:schemeClr>
                </a:solidFill>
              </a:defRPr>
            </a:lvl1pPr>
          </a:lstStyle>
          <a:p>
            <a:pPr>
              <a:defRPr/>
            </a:pPr>
            <a:r>
              <a:rPr lang="el-GR"/>
              <a:t>Προσθέστε υποσέλιδο</a:t>
            </a:r>
          </a:p>
        </p:txBody>
      </p:sp>
      <p:sp>
        <p:nvSpPr>
          <p:cNvPr id="10" name="Σύμβολο κράτησης θέσης αριθμού διαφάνειας 10"/>
          <p:cNvSpPr>
            <a:spLocks noGrp="1"/>
          </p:cNvSpPr>
          <p:nvPr>
            <p:ph type="sldNum" sz="quarter" idx="15"/>
          </p:nvPr>
        </p:nvSpPr>
        <p:spPr/>
        <p:txBody>
          <a:bodyPr/>
          <a:lstStyle>
            <a:lvl1pPr>
              <a:defRPr smtClean="0">
                <a:solidFill>
                  <a:schemeClr val="tx1">
                    <a:lumMod val="75000"/>
                    <a:lumOff val="25000"/>
                  </a:schemeClr>
                </a:solidFill>
              </a:defRPr>
            </a:lvl1pPr>
          </a:lstStyle>
          <a:p>
            <a:pPr>
              <a:defRPr/>
            </a:pPr>
            <a:fld id="{BF474FE8-E224-4F4F-BC01-2198A75EBE07}" type="slidenum">
              <a:rPr lang="el-GR"/>
              <a:pPr>
                <a:defRPr/>
              </a:pPr>
              <a:t>‹#›</a:t>
            </a:fld>
            <a:endParaRPr lang="el-G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4" name="Θέση υποσέλιδου 5"/>
          <p:cNvSpPr>
            <a:spLocks noGrp="1"/>
          </p:cNvSpPr>
          <p:nvPr>
            <p:ph type="ftr" sz="quarter" idx="33"/>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6" name="Θέση αριθμού διαφάνειας 6"/>
          <p:cNvSpPr>
            <a:spLocks noGrp="1"/>
          </p:cNvSpPr>
          <p:nvPr>
            <p:ph type="sldNum" sz="quarter" idx="34"/>
          </p:nvPr>
        </p:nvSpPr>
        <p:spPr/>
        <p:txBody>
          <a:bodyPr/>
          <a:lstStyle>
            <a:lvl1pPr>
              <a:defRPr smtClean="0">
                <a:solidFill>
                  <a:schemeClr val="tx1">
                    <a:lumMod val="75000"/>
                    <a:lumOff val="25000"/>
                  </a:schemeClr>
                </a:solidFill>
              </a:defRPr>
            </a:lvl1pPr>
          </a:lstStyle>
          <a:p>
            <a:pPr>
              <a:defRPr/>
            </a:pPr>
            <a:fld id="{DF7356F8-902C-460C-AEE6-E9784C87AA0C}" type="slidenum">
              <a:rPr lang="el-GR"/>
              <a:pPr>
                <a:defRPr/>
              </a:pPr>
              <a:t>‹#›</a:t>
            </a:fld>
            <a:endParaRPr lang="el-G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Κενό">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noProof="0"/>
              <a:t>Kλικ για επεξεργασία του τίτλου</a:t>
            </a:r>
            <a:endParaRPr lang="el-GR" noProof="0" dirty="0"/>
          </a:p>
        </p:txBody>
      </p:sp>
      <p:sp>
        <p:nvSpPr>
          <p:cNvPr id="3" name="Θέση υποσέλιδου 4"/>
          <p:cNvSpPr>
            <a:spLocks noGrp="1"/>
          </p:cNvSpPr>
          <p:nvPr>
            <p:ph type="ftr" sz="quarter" idx="10"/>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4" name="Θέση αριθμού διαφάνειας 5"/>
          <p:cNvSpPr>
            <a:spLocks noGrp="1"/>
          </p:cNvSpPr>
          <p:nvPr>
            <p:ph type="sldNum" sz="quarter" idx="11"/>
          </p:nvPr>
        </p:nvSpPr>
        <p:spPr/>
        <p:txBody>
          <a:bodyPr/>
          <a:lstStyle>
            <a:lvl1pPr>
              <a:defRPr smtClean="0">
                <a:solidFill>
                  <a:schemeClr val="tx1">
                    <a:lumMod val="75000"/>
                    <a:lumOff val="25000"/>
                  </a:schemeClr>
                </a:solidFill>
              </a:defRPr>
            </a:lvl1pPr>
          </a:lstStyle>
          <a:p>
            <a:pPr>
              <a:defRPr/>
            </a:pPr>
            <a:fld id="{E036D403-EECF-4908-8193-C069E7F7C948}" type="slidenum">
              <a:rPr lang="el-GR"/>
              <a:pPr>
                <a:defRPr/>
              </a:pPr>
              <a:t>‹#›</a:t>
            </a:fld>
            <a:endParaRPr lang="el-G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Διαφάνεια τίτλου">
    <p:spTree>
      <p:nvGrpSpPr>
        <p:cNvPr id="1" name=""/>
        <p:cNvGrpSpPr/>
        <p:nvPr/>
      </p:nvGrpSpPr>
      <p:grpSpPr>
        <a:xfrm>
          <a:off x="0" y="0"/>
          <a:ext cx="0" cy="0"/>
          <a:chOff x="0" y="0"/>
          <a:chExt cx="0" cy="0"/>
        </a:xfrm>
      </p:grpSpPr>
      <p:sp>
        <p:nvSpPr>
          <p:cNvPr id="8" name="Ορθογώνιο 12"/>
          <p:cNvSpPr/>
          <p:nvPr userDrawn="1"/>
        </p:nvSpPr>
        <p:spPr>
          <a:xfrm>
            <a:off x="0" y="6780213"/>
            <a:ext cx="12192000" cy="7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9" name="Ορθογώνιο 13"/>
          <p:cNvSpPr/>
          <p:nvPr userDrawn="1"/>
        </p:nvSpPr>
        <p:spPr>
          <a:xfrm>
            <a:off x="0" y="6780213"/>
            <a:ext cx="12204700"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2" name="Θέση εικόνας 10"/>
          <p:cNvSpPr>
            <a:spLocks noGrp="1"/>
          </p:cNvSpPr>
          <p:nvPr>
            <p:ph type="pic" sz="quarter" idx="13"/>
          </p:nvPr>
        </p:nvSpPr>
        <p:spPr>
          <a:xfrm>
            <a:off x="0" y="0"/>
            <a:ext cx="12192000" cy="6778800"/>
          </a:xfrm>
          <a:solidFill>
            <a:schemeClr val="bg1">
              <a:lumMod val="95000"/>
            </a:schemeClr>
          </a:solidFill>
        </p:spPr>
        <p:txBody>
          <a:bodyPr tIns="1116000" rtlCol="0">
            <a:noAutofit/>
          </a:bodyPr>
          <a:lstStyle>
            <a:lvl1pPr marL="0" indent="0" algn="ctr">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144000" y="144000"/>
            <a:ext cx="4860000" cy="6480000"/>
          </a:xfrm>
          <a:solidFill>
            <a:schemeClr val="bg1"/>
          </a:solidFill>
          <a:ln>
            <a:noFill/>
          </a:ln>
        </p:spPr>
        <p:txBody>
          <a:bodyPr lIns="432000" tIns="72000" rIns="288000" bIns="2448000" anchor="b"/>
          <a:lstStyle>
            <a:lvl1pPr algn="l">
              <a:defRPr sz="55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1038224" y="4504149"/>
            <a:ext cx="3349381" cy="252000"/>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dirty="0"/>
              <a:t>Κάντε κλικ για να επεξεργαστείτε τον υπότιτλο του υποδείγματος</a:t>
            </a:r>
          </a:p>
        </p:txBody>
      </p:sp>
      <p:sp>
        <p:nvSpPr>
          <p:cNvPr id="5" name="Θέση κειμένου 4"/>
          <p:cNvSpPr>
            <a:spLocks noGrp="1"/>
          </p:cNvSpPr>
          <p:nvPr>
            <p:ph type="body" sz="quarter" idx="15"/>
          </p:nvPr>
        </p:nvSpPr>
        <p:spPr>
          <a:xfrm>
            <a:off x="1038224" y="4908147"/>
            <a:ext cx="3349381" cy="252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1" name="Θέση κειμένου 10"/>
          <p:cNvSpPr>
            <a:spLocks noGrp="1"/>
          </p:cNvSpPr>
          <p:nvPr>
            <p:ph type="body" sz="quarter" idx="16"/>
          </p:nvPr>
        </p:nvSpPr>
        <p:spPr>
          <a:xfrm>
            <a:off x="1038631" y="5312145"/>
            <a:ext cx="3349381" cy="252000"/>
          </a:xfrm>
        </p:spPr>
        <p:txBody>
          <a:bodyPr rtlCol="0"/>
          <a:lstStyle>
            <a:lvl1pPr marL="0" indent="0">
              <a:buNone/>
              <a:defRPr/>
            </a:lvl1pPr>
          </a:lstStyle>
          <a:p>
            <a:pPr lvl="0"/>
            <a:r>
              <a:rPr lang="el-GR" noProof="0" dirty="0"/>
              <a:t>Kλικ για επεξεργασία των στυλ του υποδείγματος</a:t>
            </a:r>
          </a:p>
        </p:txBody>
      </p:sp>
      <p:sp>
        <p:nvSpPr>
          <p:cNvPr id="16" name="Θέση κειμένου 15"/>
          <p:cNvSpPr>
            <a:spLocks noGrp="1"/>
          </p:cNvSpPr>
          <p:nvPr>
            <p:ph type="body" sz="quarter" idx="17"/>
          </p:nvPr>
        </p:nvSpPr>
        <p:spPr>
          <a:xfrm>
            <a:off x="1026094" y="5715370"/>
            <a:ext cx="3350644" cy="252413"/>
          </a:xfrm>
        </p:spPr>
        <p:txBody>
          <a:bodyPr rtlCol="0"/>
          <a:lstStyle>
            <a:lvl1pPr marL="0" indent="0">
              <a:buNone/>
              <a:defRPr/>
            </a:lvl1pPr>
          </a:lstStyle>
          <a:p>
            <a:pPr lvl="0"/>
            <a:r>
              <a:rPr lang="el-GR" noProof="0" dirty="0"/>
              <a:t>Kλικ για επεξεργασία των στυλ του υποδείγματος</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p:nvPr>
        </p:nvSpPr>
        <p:spPr>
          <a:xfrm>
            <a:off x="0" y="0"/>
            <a:ext cx="12192000" cy="6013450"/>
          </a:xfrm>
          <a:solidFill>
            <a:schemeClr val="bg1">
              <a:lumMod val="95000"/>
            </a:schemeClr>
          </a:solidFill>
        </p:spPr>
        <p:txBody>
          <a:bodyPr lIns="576000" rIns="36000" rtlCol="0" anchor="ctr">
            <a:noAutofit/>
          </a:bodyPr>
          <a:lstStyle>
            <a:lvl1pPr marL="0" indent="0" algn="l">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7189200" y="163897"/>
            <a:ext cx="4860000" cy="5724000"/>
          </a:xfrm>
          <a:solidFill>
            <a:schemeClr val="bg1"/>
          </a:solidFill>
          <a:ln>
            <a:noFill/>
          </a:ln>
        </p:spPr>
        <p:txBody>
          <a:bodyPr lIns="432000" tIns="72000" rIns="288000" bIns="1404000" anchor="b"/>
          <a:lstStyle>
            <a:lvl1pPr algn="l">
              <a:defRPr sz="45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7652806" y="4837186"/>
            <a:ext cx="3932788" cy="750814"/>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
        <p:nvSpPr>
          <p:cNvPr id="8" name="Θέση εικόνας 5"/>
          <p:cNvSpPr>
            <a:spLocks noGrp="1"/>
          </p:cNvSpPr>
          <p:nvPr>
            <p:ph type="pic" sz="quarter" idx="14"/>
          </p:nvPr>
        </p:nvSpPr>
        <p:spPr>
          <a:xfrm>
            <a:off x="7652806" y="764519"/>
            <a:ext cx="3932788" cy="1872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
        <p:nvSpPr>
          <p:cNvPr id="6" name="Θέση αριθμού διαφάνειας 4"/>
          <p:cNvSpPr>
            <a:spLocks noGrp="1"/>
          </p:cNvSpPr>
          <p:nvPr>
            <p:ph type="sldNum" sz="quarter" idx="15"/>
          </p:nvPr>
        </p:nvSpPr>
        <p:spPr/>
        <p:txBody>
          <a:bodyPr/>
          <a:lstStyle>
            <a:lvl1pPr>
              <a:defRPr/>
            </a:lvl1pPr>
          </a:lstStyle>
          <a:p>
            <a:pPr>
              <a:defRPr/>
            </a:pPr>
            <a:fld id="{A0E43295-4EF0-447B-99BC-3B2B8D680B33}" type="slidenum">
              <a:rPr lang="el-GR"/>
              <a:pPr>
                <a:defRPr/>
              </a:pPr>
              <a:t>‹#›</a:t>
            </a:fld>
            <a:endParaRPr lang="el-GR" dirty="0"/>
          </a:p>
        </p:txBody>
      </p:sp>
      <p:sp>
        <p:nvSpPr>
          <p:cNvPr id="7" name="Θέση υποσέλιδου 8"/>
          <p:cNvSpPr>
            <a:spLocks noGrp="1"/>
          </p:cNvSpPr>
          <p:nvPr>
            <p:ph type="ftr" sz="quarter" idx="16"/>
          </p:nvPr>
        </p:nvSpPr>
        <p:spPr/>
        <p:txBody>
          <a:bodyPr/>
          <a:lstStyle>
            <a:lvl1pPr>
              <a:defRPr/>
            </a:lvl1pPr>
          </a:lstStyle>
          <a:p>
            <a:pPr>
              <a:defRPr/>
            </a:pPr>
            <a:r>
              <a:rPr lang="el-GR"/>
              <a:t>Προσθέστε υποσέλιδο</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Διαφάνεια τίτλου">
    <p:spTree>
      <p:nvGrpSpPr>
        <p:cNvPr id="1" name=""/>
        <p:cNvGrpSpPr/>
        <p:nvPr/>
      </p:nvGrpSpPr>
      <p:grpSpPr>
        <a:xfrm>
          <a:off x="0" y="0"/>
          <a:ext cx="0" cy="0"/>
          <a:chOff x="0" y="0"/>
          <a:chExt cx="0" cy="0"/>
        </a:xfrm>
      </p:grpSpPr>
      <p:sp>
        <p:nvSpPr>
          <p:cNvPr id="7" name="Ορθογώνιο 3"/>
          <p:cNvSpPr/>
          <p:nvPr userDrawn="1"/>
        </p:nvSpPr>
        <p:spPr>
          <a:xfrm>
            <a:off x="0" y="0"/>
            <a:ext cx="12192000" cy="6013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ctrTitle"/>
          </p:nvPr>
        </p:nvSpPr>
        <p:spPr>
          <a:xfrm>
            <a:off x="7189200" y="163897"/>
            <a:ext cx="4860000" cy="5724000"/>
          </a:xfrm>
          <a:solidFill>
            <a:schemeClr val="bg1"/>
          </a:solidFill>
          <a:ln>
            <a:noFill/>
          </a:ln>
        </p:spPr>
        <p:txBody>
          <a:bodyPr lIns="432000" tIns="72000" rIns="288000" bIns="1404000" anchor="b"/>
          <a:lstStyle>
            <a:lvl1pPr algn="l">
              <a:defRPr sz="45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7652806" y="4837186"/>
            <a:ext cx="3932788" cy="750814"/>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
        <p:nvSpPr>
          <p:cNvPr id="12" name="Θέση εικόνας 5"/>
          <p:cNvSpPr>
            <a:spLocks noGrp="1"/>
          </p:cNvSpPr>
          <p:nvPr>
            <p:ph type="pic" sz="quarter" idx="16"/>
          </p:nvPr>
        </p:nvSpPr>
        <p:spPr>
          <a:xfrm>
            <a:off x="7652806" y="764519"/>
            <a:ext cx="1872000" cy="1872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
        <p:nvSpPr>
          <p:cNvPr id="13" name="Θέση εικόνας 5"/>
          <p:cNvSpPr>
            <a:spLocks noGrp="1"/>
          </p:cNvSpPr>
          <p:nvPr>
            <p:ph type="pic" sz="quarter" idx="17"/>
          </p:nvPr>
        </p:nvSpPr>
        <p:spPr>
          <a:xfrm>
            <a:off x="9713594" y="764519"/>
            <a:ext cx="1872000" cy="1872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
        <p:nvSpPr>
          <p:cNvPr id="16" name="Θέση κειμένου 15"/>
          <p:cNvSpPr>
            <a:spLocks noGrp="1"/>
          </p:cNvSpPr>
          <p:nvPr>
            <p:ph type="body" sz="quarter" idx="18"/>
          </p:nvPr>
        </p:nvSpPr>
        <p:spPr>
          <a:xfrm>
            <a:off x="424800" y="3327399"/>
            <a:ext cx="6350000" cy="2560498"/>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8" name="Θέση αριθμού διαφάνειας 4"/>
          <p:cNvSpPr>
            <a:spLocks noGrp="1"/>
          </p:cNvSpPr>
          <p:nvPr>
            <p:ph type="sldNum" sz="quarter" idx="19"/>
          </p:nvPr>
        </p:nvSpPr>
        <p:spPr/>
        <p:txBody>
          <a:bodyPr/>
          <a:lstStyle>
            <a:lvl1pPr>
              <a:defRPr/>
            </a:lvl1pPr>
          </a:lstStyle>
          <a:p>
            <a:pPr>
              <a:defRPr/>
            </a:pPr>
            <a:fld id="{DC4DB5AF-E5E8-4B34-BEAF-29DA93B0F4B3}" type="slidenum">
              <a:rPr lang="el-GR"/>
              <a:pPr>
                <a:defRPr/>
              </a:pPr>
              <a:t>‹#›</a:t>
            </a:fld>
            <a:endParaRPr lang="el-GR" dirty="0"/>
          </a:p>
        </p:txBody>
      </p:sp>
      <p:sp>
        <p:nvSpPr>
          <p:cNvPr id="9" name="Θέση υποσέλιδου 8"/>
          <p:cNvSpPr>
            <a:spLocks noGrp="1"/>
          </p:cNvSpPr>
          <p:nvPr>
            <p:ph type="ftr" sz="quarter" idx="20"/>
          </p:nvPr>
        </p:nvSpPr>
        <p:spPr/>
        <p:txBody>
          <a:bodyPr/>
          <a:lstStyle>
            <a:lvl1pPr>
              <a:defRPr/>
            </a:lvl1pPr>
          </a:lstStyle>
          <a:p>
            <a:pPr>
              <a:defRPr/>
            </a:pPr>
            <a:r>
              <a:rPr lang="el-GR"/>
              <a:t>Προσθέστε υποσέλιδο</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Μόνο τίτλος">
    <p:spTree>
      <p:nvGrpSpPr>
        <p:cNvPr id="1" name=""/>
        <p:cNvGrpSpPr/>
        <p:nvPr/>
      </p:nvGrpSpPr>
      <p:grpSpPr>
        <a:xfrm>
          <a:off x="0" y="0"/>
          <a:ext cx="0" cy="0"/>
          <a:chOff x="0" y="0"/>
          <a:chExt cx="0" cy="0"/>
        </a:xfrm>
      </p:grpSpPr>
      <p:sp>
        <p:nvSpPr>
          <p:cNvPr id="23" name="Ορθογώνιο 6"/>
          <p:cNvSpPr/>
          <p:nvPr userDrawn="1"/>
        </p:nvSpPr>
        <p:spPr>
          <a:xfrm>
            <a:off x="7523163"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p:cNvSpPr/>
          <p:nvPr userDrawn="1"/>
        </p:nvSpPr>
        <p:spPr>
          <a:xfrm>
            <a:off x="9869488"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5" name="Ορθογώνιο 6"/>
          <p:cNvSpPr/>
          <p:nvPr userDrawn="1"/>
        </p:nvSpPr>
        <p:spPr>
          <a:xfrm>
            <a:off x="503238"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6" name="Ορθογώνιο 6"/>
          <p:cNvSpPr/>
          <p:nvPr userDrawn="1"/>
        </p:nvSpPr>
        <p:spPr>
          <a:xfrm>
            <a:off x="2843213"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7" name="Ορθογώνιο 6"/>
          <p:cNvSpPr/>
          <p:nvPr userDrawn="1"/>
        </p:nvSpPr>
        <p:spPr>
          <a:xfrm>
            <a:off x="5178425" y="3629025"/>
            <a:ext cx="1835150"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8"/>
          <p:cNvSpPr>
            <a:spLocks noGrp="1"/>
          </p:cNvSpPr>
          <p:nvPr>
            <p:ph type="body" sz="quarter" idx="17"/>
          </p:nvPr>
        </p:nvSpPr>
        <p:spPr>
          <a:xfrm>
            <a:off x="4318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8" name="Θέση κειμένου 10"/>
          <p:cNvSpPr>
            <a:spLocks noGrp="1"/>
          </p:cNvSpPr>
          <p:nvPr>
            <p:ph type="body" sz="quarter" idx="18"/>
          </p:nvPr>
        </p:nvSpPr>
        <p:spPr>
          <a:xfrm>
            <a:off x="4318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9" name="Θέση κειμένου 8"/>
          <p:cNvSpPr>
            <a:spLocks noGrp="1"/>
          </p:cNvSpPr>
          <p:nvPr>
            <p:ph type="body" sz="quarter" idx="33"/>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34"/>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8"/>
          <p:cNvSpPr>
            <a:spLocks noGrp="1"/>
          </p:cNvSpPr>
          <p:nvPr>
            <p:ph type="body" sz="quarter" idx="35"/>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5" name="Θέση κειμένου 8"/>
          <p:cNvSpPr>
            <a:spLocks noGrp="1"/>
          </p:cNvSpPr>
          <p:nvPr>
            <p:ph type="body" sz="quarter" idx="39"/>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6" name="Θέση κειμένου 10"/>
          <p:cNvSpPr>
            <a:spLocks noGrp="1"/>
          </p:cNvSpPr>
          <p:nvPr>
            <p:ph type="body" sz="quarter" idx="40"/>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7" name="Θέση εικόνας 15"/>
          <p:cNvSpPr>
            <a:spLocks noGrp="1"/>
          </p:cNvSpPr>
          <p:nvPr>
            <p:ph type="pic" sz="quarter" idx="41"/>
          </p:nvPr>
        </p:nvSpPr>
        <p:spPr>
          <a:xfrm>
            <a:off x="6838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8" name="Θέση εικόνας 15"/>
          <p:cNvSpPr>
            <a:spLocks noGrp="1"/>
          </p:cNvSpPr>
          <p:nvPr>
            <p:ph type="pic" sz="quarter" idx="42"/>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9" name="Θέση εικόνας 15"/>
          <p:cNvSpPr>
            <a:spLocks noGrp="1"/>
          </p:cNvSpPr>
          <p:nvPr>
            <p:ph type="pic" sz="quarter" idx="43"/>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1" name="Θέση εικόνας 15"/>
          <p:cNvSpPr>
            <a:spLocks noGrp="1"/>
          </p:cNvSpPr>
          <p:nvPr>
            <p:ph type="pic" sz="quarter" idx="45"/>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28" name="Θέση υποσέλιδου 5"/>
          <p:cNvSpPr>
            <a:spLocks noGrp="1"/>
          </p:cNvSpPr>
          <p:nvPr>
            <p:ph type="ftr" sz="quarter" idx="46"/>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9" name="Θέση αριθμού διαφάνειας 6"/>
          <p:cNvSpPr>
            <a:spLocks noGrp="1"/>
          </p:cNvSpPr>
          <p:nvPr>
            <p:ph type="sldNum" sz="quarter" idx="47"/>
          </p:nvPr>
        </p:nvSpPr>
        <p:spPr/>
        <p:txBody>
          <a:bodyPr/>
          <a:lstStyle>
            <a:lvl1pPr>
              <a:defRPr smtClean="0">
                <a:solidFill>
                  <a:schemeClr val="tx1">
                    <a:lumMod val="75000"/>
                    <a:lumOff val="25000"/>
                  </a:schemeClr>
                </a:solidFill>
              </a:defRPr>
            </a:lvl1pPr>
          </a:lstStyle>
          <a:p>
            <a:pPr>
              <a:defRPr/>
            </a:pPr>
            <a:fld id="{74CAB30B-9E19-4E51-8686-6AB3FD4CDC89}" type="slidenum">
              <a:rPr lang="el-GR"/>
              <a:pPr>
                <a:defRPr/>
              </a:pPr>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Μόνο τίτλος">
    <p:spTree>
      <p:nvGrpSpPr>
        <p:cNvPr id="1" name=""/>
        <p:cNvGrpSpPr/>
        <p:nvPr/>
      </p:nvGrpSpPr>
      <p:grpSpPr>
        <a:xfrm>
          <a:off x="0" y="0"/>
          <a:ext cx="0" cy="0"/>
          <a:chOff x="0" y="0"/>
          <a:chExt cx="0" cy="0"/>
        </a:xfrm>
      </p:grpSpPr>
      <p:grpSp>
        <p:nvGrpSpPr>
          <p:cNvPr id="17" name="Ομάδα 24"/>
          <p:cNvGrpSpPr>
            <a:grpSpLocks/>
          </p:cNvGrpSpPr>
          <p:nvPr userDrawn="1"/>
        </p:nvGrpSpPr>
        <p:grpSpPr bwMode="auto">
          <a:xfrm>
            <a:off x="323850" y="323850"/>
            <a:ext cx="4319588" cy="6119813"/>
            <a:chOff x="180000" y="180000"/>
            <a:chExt cx="4330700" cy="6292683"/>
          </a:xfrm>
        </p:grpSpPr>
        <p:sp>
          <p:nvSpPr>
            <p:cNvPr id="18"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25" name="Ορθογώνιο 6"/>
          <p:cNvSpPr/>
          <p:nvPr userDrawn="1"/>
        </p:nvSpPr>
        <p:spPr>
          <a:xfrm>
            <a:off x="5178425" y="3629025"/>
            <a:ext cx="1835150"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6" name="Ορθογώνιο 6"/>
          <p:cNvSpPr/>
          <p:nvPr userDrawn="1"/>
        </p:nvSpPr>
        <p:spPr>
          <a:xfrm>
            <a:off x="7523163"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7" name="Ορθογώνιο 6"/>
          <p:cNvSpPr/>
          <p:nvPr userDrawn="1"/>
        </p:nvSpPr>
        <p:spPr>
          <a:xfrm>
            <a:off x="9869488"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Θέση εικόνας 10"/>
          <p:cNvSpPr>
            <a:spLocks noGrp="1"/>
          </p:cNvSpPr>
          <p:nvPr>
            <p:ph type="pic" sz="quarter" idx="13"/>
          </p:nvPr>
        </p:nvSpPr>
        <p:spPr>
          <a:xfrm>
            <a:off x="143999" y="143998"/>
            <a:ext cx="4680001" cy="6480000"/>
          </a:xfrm>
          <a:solidFill>
            <a:schemeClr val="bg1">
              <a:lumMod val="95000"/>
            </a:schemeClr>
          </a:solidFill>
        </p:spPr>
        <p:txBody>
          <a:bodyPr lIns="576000" rIns="36000" rtlCol="0" anchor="ctr">
            <a:noAutofit/>
          </a:bodyPr>
          <a:lstStyle>
            <a:lvl1pPr marL="0" indent="0" algn="l">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title"/>
          </p:nvPr>
        </p:nvSpPr>
        <p:spPr>
          <a:xfrm>
            <a:off x="5111900" y="432000"/>
            <a:ext cx="6660100" cy="432000"/>
          </a:xfrm>
        </p:spPr>
        <p:txBody>
          <a:bodyPr/>
          <a:lstStyle>
            <a:lvl1pPr>
              <a:defRPr sz="2300">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11" name="Θέση κειμένου 8"/>
          <p:cNvSpPr>
            <a:spLocks noGrp="1"/>
          </p:cNvSpPr>
          <p:nvPr>
            <p:ph type="body" sz="quarter" idx="35"/>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5" name="Θέση κειμένου 8"/>
          <p:cNvSpPr>
            <a:spLocks noGrp="1"/>
          </p:cNvSpPr>
          <p:nvPr>
            <p:ph type="body" sz="quarter" idx="39"/>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6" name="Θέση κειμένου 10"/>
          <p:cNvSpPr>
            <a:spLocks noGrp="1"/>
          </p:cNvSpPr>
          <p:nvPr>
            <p:ph type="body" sz="quarter" idx="40"/>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9" name="Θέση εικόνας 15"/>
          <p:cNvSpPr>
            <a:spLocks noGrp="1"/>
          </p:cNvSpPr>
          <p:nvPr>
            <p:ph type="pic" sz="quarter" idx="43"/>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1" name="Θέση εικόνας 15"/>
          <p:cNvSpPr>
            <a:spLocks noGrp="1"/>
          </p:cNvSpPr>
          <p:nvPr>
            <p:ph type="pic" sz="quarter" idx="45"/>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28" name="Θέση υποσέλιδου 5"/>
          <p:cNvSpPr>
            <a:spLocks noGrp="1"/>
          </p:cNvSpPr>
          <p:nvPr>
            <p:ph type="ftr" sz="quarter" idx="46"/>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9" name="Θέση αριθμού διαφάνειας 6"/>
          <p:cNvSpPr>
            <a:spLocks noGrp="1"/>
          </p:cNvSpPr>
          <p:nvPr>
            <p:ph type="sldNum" sz="quarter" idx="47"/>
          </p:nvPr>
        </p:nvSpPr>
        <p:spPr/>
        <p:txBody>
          <a:bodyPr/>
          <a:lstStyle>
            <a:lvl1pPr>
              <a:defRPr smtClean="0">
                <a:solidFill>
                  <a:schemeClr val="tx1">
                    <a:lumMod val="75000"/>
                    <a:lumOff val="25000"/>
                  </a:schemeClr>
                </a:solidFill>
              </a:defRPr>
            </a:lvl1pPr>
          </a:lstStyle>
          <a:p>
            <a:pPr>
              <a:defRPr/>
            </a:pPr>
            <a:fld id="{DE9CA0FC-5F2C-4B99-8A14-4C66D00EC0B3}" type="slidenum">
              <a:rPr lang="el-GR"/>
              <a:pPr>
                <a:defRPr/>
              </a:pPr>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Μόνο τίτλος">
    <p:spTree>
      <p:nvGrpSpPr>
        <p:cNvPr id="1" name=""/>
        <p:cNvGrpSpPr/>
        <p:nvPr/>
      </p:nvGrpSpPr>
      <p:grpSpPr>
        <a:xfrm>
          <a:off x="0" y="0"/>
          <a:ext cx="0" cy="0"/>
          <a:chOff x="0" y="0"/>
          <a:chExt cx="0" cy="0"/>
        </a:xfrm>
      </p:grpSpPr>
      <p:grpSp>
        <p:nvGrpSpPr>
          <p:cNvPr id="17" name="Ομάδα 24"/>
          <p:cNvGrpSpPr>
            <a:grpSpLocks/>
          </p:cNvGrpSpPr>
          <p:nvPr userDrawn="1"/>
        </p:nvGrpSpPr>
        <p:grpSpPr bwMode="auto">
          <a:xfrm>
            <a:off x="323850" y="323850"/>
            <a:ext cx="4319588" cy="6119813"/>
            <a:chOff x="180000" y="180000"/>
            <a:chExt cx="4330700" cy="6292683"/>
          </a:xfrm>
        </p:grpSpPr>
        <p:sp>
          <p:nvSpPr>
            <p:cNvPr id="18"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24" name="Ορθογώνιο 6"/>
          <p:cNvSpPr/>
          <p:nvPr userDrawn="1"/>
        </p:nvSpPr>
        <p:spPr>
          <a:xfrm>
            <a:off x="6502400" y="3311525"/>
            <a:ext cx="1836738"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5" name="Ορθογώνιο 6"/>
          <p:cNvSpPr/>
          <p:nvPr userDrawn="1"/>
        </p:nvSpPr>
        <p:spPr>
          <a:xfrm>
            <a:off x="9917113" y="33115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6" name="Ορθογώνιο 6"/>
          <p:cNvSpPr/>
          <p:nvPr userDrawn="1"/>
        </p:nvSpPr>
        <p:spPr>
          <a:xfrm>
            <a:off x="6502400" y="4935538"/>
            <a:ext cx="1836738"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7" name="Ορθογώνιο 6"/>
          <p:cNvSpPr/>
          <p:nvPr userDrawn="1"/>
        </p:nvSpPr>
        <p:spPr>
          <a:xfrm>
            <a:off x="9917113" y="4935538"/>
            <a:ext cx="1836737"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Θέση εικόνας 10"/>
          <p:cNvSpPr>
            <a:spLocks noGrp="1"/>
          </p:cNvSpPr>
          <p:nvPr>
            <p:ph type="pic" sz="quarter" idx="13"/>
          </p:nvPr>
        </p:nvSpPr>
        <p:spPr>
          <a:xfrm>
            <a:off x="143999" y="143998"/>
            <a:ext cx="4680001" cy="6480000"/>
          </a:xfrm>
          <a:solidFill>
            <a:schemeClr val="bg1">
              <a:lumMod val="95000"/>
            </a:schemeClr>
          </a:solidFill>
        </p:spPr>
        <p:txBody>
          <a:bodyPr lIns="576000" rIns="36000" rtlCol="0" anchor="ctr">
            <a:noAutofit/>
          </a:bodyPr>
          <a:lstStyle>
            <a:lvl1pPr marL="0" indent="0" algn="l">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title"/>
          </p:nvPr>
        </p:nvSpPr>
        <p:spPr>
          <a:xfrm>
            <a:off x="5111900" y="432000"/>
            <a:ext cx="6660100" cy="432000"/>
          </a:xfrm>
        </p:spPr>
        <p:txBody>
          <a:bodyPr/>
          <a:lstStyle>
            <a:lvl1pPr>
              <a:defRPr sz="2300">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11" name="Θέση κειμένου 8"/>
          <p:cNvSpPr>
            <a:spLocks noGrp="1"/>
          </p:cNvSpPr>
          <p:nvPr>
            <p:ph type="body" sz="quarter" idx="35"/>
          </p:nvPr>
        </p:nvSpPr>
        <p:spPr>
          <a:xfrm>
            <a:off x="6502388"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6502388" y="2721591"/>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9899313"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9899313" y="2721591"/>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9" name="Θέση εικόνας 15"/>
          <p:cNvSpPr>
            <a:spLocks noGrp="1"/>
          </p:cNvSpPr>
          <p:nvPr>
            <p:ph type="pic" sz="quarter" idx="43"/>
          </p:nvPr>
        </p:nvSpPr>
        <p:spPr>
          <a:xfrm>
            <a:off x="5130008"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8526933"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33" name="Θέση κειμένου 8"/>
          <p:cNvSpPr>
            <a:spLocks noGrp="1"/>
          </p:cNvSpPr>
          <p:nvPr>
            <p:ph type="body" sz="quarter" idx="45"/>
          </p:nvPr>
        </p:nvSpPr>
        <p:spPr>
          <a:xfrm>
            <a:off x="6502388"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34" name="Θέση κειμένου 10"/>
          <p:cNvSpPr>
            <a:spLocks noGrp="1"/>
          </p:cNvSpPr>
          <p:nvPr>
            <p:ph type="body" sz="quarter" idx="46"/>
          </p:nvPr>
        </p:nvSpPr>
        <p:spPr>
          <a:xfrm>
            <a:off x="6502388" y="4348309"/>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5" name="Θέση κειμένου 8"/>
          <p:cNvSpPr>
            <a:spLocks noGrp="1"/>
          </p:cNvSpPr>
          <p:nvPr>
            <p:ph type="body" sz="quarter" idx="47"/>
          </p:nvPr>
        </p:nvSpPr>
        <p:spPr>
          <a:xfrm>
            <a:off x="9899313"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36" name="Θέση κειμένου 10"/>
          <p:cNvSpPr>
            <a:spLocks noGrp="1"/>
          </p:cNvSpPr>
          <p:nvPr>
            <p:ph type="body" sz="quarter" idx="48"/>
          </p:nvPr>
        </p:nvSpPr>
        <p:spPr>
          <a:xfrm>
            <a:off x="9899313" y="4348309"/>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7" name="Θέση εικόνας 15"/>
          <p:cNvSpPr>
            <a:spLocks noGrp="1"/>
          </p:cNvSpPr>
          <p:nvPr>
            <p:ph type="pic" sz="quarter" idx="49"/>
          </p:nvPr>
        </p:nvSpPr>
        <p:spPr>
          <a:xfrm>
            <a:off x="5130008"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38" name="Θέση εικόνας 15"/>
          <p:cNvSpPr>
            <a:spLocks noGrp="1"/>
          </p:cNvSpPr>
          <p:nvPr>
            <p:ph type="pic" sz="quarter" idx="50"/>
          </p:nvPr>
        </p:nvSpPr>
        <p:spPr>
          <a:xfrm>
            <a:off x="8526933"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8" name="Θέση υποσέλιδου 5"/>
          <p:cNvSpPr>
            <a:spLocks noGrp="1"/>
          </p:cNvSpPr>
          <p:nvPr>
            <p:ph type="ftr" sz="quarter" idx="51"/>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9" name="Θέση αριθμού διαφάνειας 6"/>
          <p:cNvSpPr>
            <a:spLocks noGrp="1"/>
          </p:cNvSpPr>
          <p:nvPr>
            <p:ph type="sldNum" sz="quarter" idx="52"/>
          </p:nvPr>
        </p:nvSpPr>
        <p:spPr/>
        <p:txBody>
          <a:bodyPr/>
          <a:lstStyle>
            <a:lvl1pPr>
              <a:defRPr smtClean="0">
                <a:solidFill>
                  <a:schemeClr val="tx1">
                    <a:lumMod val="75000"/>
                    <a:lumOff val="25000"/>
                  </a:schemeClr>
                </a:solidFill>
              </a:defRPr>
            </a:lvl1pPr>
          </a:lstStyle>
          <a:p>
            <a:pPr>
              <a:defRPr/>
            </a:pPr>
            <a:fld id="{B3513262-A2C1-4AEF-8580-21FDDA34BC77}" type="slidenum">
              <a:rPr lang="el-GR"/>
              <a:pPr>
                <a:defRPr/>
              </a:pPr>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Τίτλος και περιεχόμενο">
    <p:spTree>
      <p:nvGrpSpPr>
        <p:cNvPr id="1" name=""/>
        <p:cNvGrpSpPr/>
        <p:nvPr/>
      </p:nvGrpSpPr>
      <p:grpSpPr>
        <a:xfrm>
          <a:off x="0" y="0"/>
          <a:ext cx="0" cy="0"/>
          <a:chOff x="0" y="0"/>
          <a:chExt cx="0" cy="0"/>
        </a:xfrm>
      </p:grpSpPr>
      <p:pic>
        <p:nvPicPr>
          <p:cNvPr id="6" name="Εικόνα 6"/>
          <p:cNvPicPr>
            <a:picLocks noChangeAspect="1"/>
          </p:cNvPicPr>
          <p:nvPr userDrawn="1"/>
        </p:nvPicPr>
        <p:blipFill>
          <a:blip r:embed="rId2"/>
          <a:srcRect/>
          <a:stretch>
            <a:fillRect/>
          </a:stretch>
        </p:blipFill>
        <p:spPr bwMode="auto">
          <a:xfrm>
            <a:off x="663575" y="812800"/>
            <a:ext cx="11528425" cy="5645150"/>
          </a:xfrm>
          <a:prstGeom prst="rect">
            <a:avLst/>
          </a:prstGeom>
          <a:noFill/>
          <a:ln w="9525">
            <a:noFill/>
            <a:miter lim="800000"/>
            <a:headEnd/>
            <a:tailEnd/>
          </a:ln>
        </p:spPr>
      </p:pic>
      <p:sp>
        <p:nvSpPr>
          <p:cNvPr id="8" name="Θέση εικόνας 10"/>
          <p:cNvSpPr>
            <a:spLocks noGrp="1"/>
          </p:cNvSpPr>
          <p:nvPr>
            <p:ph type="pic" sz="quarter" idx="13"/>
          </p:nvPr>
        </p:nvSpPr>
        <p:spPr>
          <a:xfrm>
            <a:off x="5217319" y="1255405"/>
            <a:ext cx="6974680" cy="3935414"/>
          </a:xfrm>
          <a:solidFill>
            <a:schemeClr val="bg1">
              <a:lumMod val="95000"/>
              <a:alpha val="70000"/>
            </a:schemeClr>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3" name="Θέση περιεχομένου 2"/>
          <p:cNvSpPr>
            <a:spLocks noGrp="1"/>
          </p:cNvSpPr>
          <p:nvPr>
            <p:ph idx="1"/>
          </p:nvPr>
        </p:nvSpPr>
        <p:spPr>
          <a:xfrm>
            <a:off x="424370" y="3955774"/>
            <a:ext cx="3978665" cy="1976617"/>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Τίτλος 8"/>
          <p:cNvSpPr>
            <a:spLocks noGrp="1"/>
          </p:cNvSpPr>
          <p:nvPr>
            <p:ph type="title"/>
          </p:nvPr>
        </p:nvSpPr>
        <p:spPr>
          <a:xfrm>
            <a:off x="432000" y="432000"/>
            <a:ext cx="3971035" cy="432000"/>
          </a:xfrm>
        </p:spPr>
        <p:txBody>
          <a:bodyPr anchor="t"/>
          <a:lstStyle>
            <a:lvl1pPr>
              <a:defRPr>
                <a:solidFill>
                  <a:schemeClr val="tx1">
                    <a:lumMod val="75000"/>
                    <a:lumOff val="25000"/>
                  </a:schemeClr>
                </a:solidFill>
              </a:defRPr>
            </a:lvl1pPr>
          </a:lstStyle>
          <a:p>
            <a:r>
              <a:rPr lang="el-GR" noProof="0" dirty="0"/>
              <a:t>Kλικ για επεξεργασία του τίτλου</a:t>
            </a:r>
          </a:p>
        </p:txBody>
      </p:sp>
      <p:sp>
        <p:nvSpPr>
          <p:cNvPr id="4" name="Θέση κειμένου 3"/>
          <p:cNvSpPr>
            <a:spLocks noGrp="1"/>
          </p:cNvSpPr>
          <p:nvPr>
            <p:ph type="body" sz="quarter" idx="14"/>
          </p:nvPr>
        </p:nvSpPr>
        <p:spPr>
          <a:xfrm>
            <a:off x="423863" y="2563813"/>
            <a:ext cx="3979862" cy="1212850"/>
          </a:xfrm>
        </p:spPr>
        <p:txBody>
          <a:bodyPr rtlCol="0" anchor="b"/>
          <a:lstStyle>
            <a:lvl1pPr marL="0" indent="0">
              <a:buNone/>
              <a:defRPr sz="2800">
                <a:latin typeface="+mj-lt"/>
              </a:defRPr>
            </a:lvl1pPr>
            <a:lvl2pPr marL="266700" indent="0">
              <a:buNone/>
              <a:defRPr>
                <a:latin typeface="+mj-lt"/>
              </a:defRPr>
            </a:lvl2pPr>
            <a:lvl3pPr marL="542925" indent="0">
              <a:buNone/>
              <a:defRPr>
                <a:latin typeface="+mj-lt"/>
              </a:defRPr>
            </a:lvl3pPr>
            <a:lvl4pPr marL="809625" indent="0">
              <a:buNone/>
              <a:defRPr>
                <a:latin typeface="+mj-lt"/>
              </a:defRPr>
            </a:lvl4pPr>
            <a:lvl5pPr marL="1076325" indent="0">
              <a:buNone/>
              <a:defRPr>
                <a:latin typeface="+mj-lt"/>
              </a:defRPr>
            </a:lvl5pPr>
          </a:lstStyle>
          <a:p>
            <a:pPr lvl="0"/>
            <a:r>
              <a:rPr lang="el-GR" noProof="0" dirty="0"/>
              <a:t>Kλικ για επεξεργασία των στυλ του υποδείγματος</a:t>
            </a:r>
          </a:p>
        </p:txBody>
      </p:sp>
      <p:sp>
        <p:nvSpPr>
          <p:cNvPr id="7" name="Θέση αριθμού διαφάνειας 4"/>
          <p:cNvSpPr>
            <a:spLocks noGrp="1"/>
          </p:cNvSpPr>
          <p:nvPr>
            <p:ph type="sldNum" sz="quarter" idx="15"/>
          </p:nvPr>
        </p:nvSpPr>
        <p:spPr/>
        <p:txBody>
          <a:bodyPr/>
          <a:lstStyle>
            <a:lvl1pPr>
              <a:defRPr/>
            </a:lvl1pPr>
          </a:lstStyle>
          <a:p>
            <a:pPr>
              <a:defRPr/>
            </a:pPr>
            <a:fld id="{EDD7ED4A-4265-4773-B136-7E4FA154C030}" type="slidenum">
              <a:rPr lang="el-GR"/>
              <a:pPr>
                <a:defRPr/>
              </a:pPr>
              <a:t>‹#›</a:t>
            </a:fld>
            <a:endParaRPr lang="el-GR" dirty="0"/>
          </a:p>
        </p:txBody>
      </p:sp>
      <p:sp>
        <p:nvSpPr>
          <p:cNvPr id="10" name="Θέση υποσέλιδου 5"/>
          <p:cNvSpPr>
            <a:spLocks noGrp="1"/>
          </p:cNvSpPr>
          <p:nvPr>
            <p:ph type="ftr" sz="quarter" idx="16"/>
          </p:nvPr>
        </p:nvSpPr>
        <p:spPr/>
        <p:txBody>
          <a:bodyPr/>
          <a:lstStyle>
            <a:lvl1pPr>
              <a:defRPr/>
            </a:lvl1pPr>
          </a:lstStyle>
          <a:p>
            <a:pPr>
              <a:defRPr/>
            </a:pPr>
            <a:r>
              <a:rPr lang="el-GR"/>
              <a:t>Προσθέστε υποσέλιδο</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Μόνο τίτλος">
    <p:spTree>
      <p:nvGrpSpPr>
        <p:cNvPr id="1" name=""/>
        <p:cNvGrpSpPr/>
        <p:nvPr/>
      </p:nvGrpSpPr>
      <p:grpSpPr>
        <a:xfrm>
          <a:off x="0" y="0"/>
          <a:ext cx="0" cy="0"/>
          <a:chOff x="0" y="0"/>
          <a:chExt cx="0" cy="0"/>
        </a:xfrm>
      </p:grpSpPr>
      <p:grpSp>
        <p:nvGrpSpPr>
          <p:cNvPr id="15" name="Ομάδα 14"/>
          <p:cNvGrpSpPr>
            <a:grpSpLocks/>
          </p:cNvGrpSpPr>
          <p:nvPr userDrawn="1"/>
        </p:nvGrpSpPr>
        <p:grpSpPr bwMode="auto">
          <a:xfrm>
            <a:off x="2843213" y="1643063"/>
            <a:ext cx="6516687" cy="2130425"/>
            <a:chOff x="2843850" y="1642400"/>
            <a:chExt cx="1836000" cy="2131094"/>
          </a:xfrm>
        </p:grpSpPr>
        <p:sp>
          <p:nvSpPr>
            <p:cNvPr id="16" name="Ορθογώνιο 6"/>
            <p:cNvSpPr/>
            <p:nvPr/>
          </p:nvSpPr>
          <p:spPr>
            <a:xfrm>
              <a:off x="2843850" y="3628986"/>
              <a:ext cx="1836000" cy="14450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p:cNvSpPr/>
            <p:nvPr/>
          </p:nvSpPr>
          <p:spPr>
            <a:xfrm flipV="1">
              <a:off x="2843850" y="1642400"/>
              <a:ext cx="1836000" cy="14450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9" name="Θέση κειμένου 8"/>
          <p:cNvSpPr>
            <a:spLocks noGrp="1"/>
          </p:cNvSpPr>
          <p:nvPr>
            <p:ph type="body" sz="quarter" idx="33"/>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34"/>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8"/>
          <p:cNvSpPr>
            <a:spLocks noGrp="1"/>
          </p:cNvSpPr>
          <p:nvPr>
            <p:ph type="body" sz="quarter" idx="35"/>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8" name="Θέση εικόνας 15"/>
          <p:cNvSpPr>
            <a:spLocks noGrp="1"/>
          </p:cNvSpPr>
          <p:nvPr>
            <p:ph type="pic" sz="quarter" idx="42"/>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9" name="Θέση εικόνας 15"/>
          <p:cNvSpPr>
            <a:spLocks noGrp="1"/>
          </p:cNvSpPr>
          <p:nvPr>
            <p:ph type="pic" sz="quarter" idx="43"/>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21" name="Θέση υποσέλιδου 5"/>
          <p:cNvSpPr>
            <a:spLocks noGrp="1"/>
          </p:cNvSpPr>
          <p:nvPr>
            <p:ph type="ftr" sz="quarter" idx="45"/>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3" name="Θέση αριθμού διαφάνειας 6"/>
          <p:cNvSpPr>
            <a:spLocks noGrp="1"/>
          </p:cNvSpPr>
          <p:nvPr>
            <p:ph type="sldNum" sz="quarter" idx="46"/>
          </p:nvPr>
        </p:nvSpPr>
        <p:spPr/>
        <p:txBody>
          <a:bodyPr/>
          <a:lstStyle>
            <a:lvl1pPr>
              <a:defRPr smtClean="0">
                <a:solidFill>
                  <a:schemeClr val="tx1">
                    <a:lumMod val="75000"/>
                    <a:lumOff val="25000"/>
                  </a:schemeClr>
                </a:solidFill>
              </a:defRPr>
            </a:lvl1pPr>
          </a:lstStyle>
          <a:p>
            <a:pPr>
              <a:defRPr/>
            </a:pPr>
            <a:fld id="{546A1EFD-7B09-476F-A4E8-87A576C1FB7F}" type="slidenum">
              <a:rPr lang="el-GR"/>
              <a:pPr>
                <a:defRPr/>
              </a:pPr>
              <a:t>‹#›</a:t>
            </a:fld>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Ορθογώνιο 6"/>
          <p:cNvSpPr/>
          <p:nvPr userDrawn="1"/>
        </p:nvSpPr>
        <p:spPr>
          <a:xfrm>
            <a:off x="11407775" y="6126163"/>
            <a:ext cx="539750" cy="539750"/>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 name="Ορθογώνιο 15"/>
          <p:cNvSpPr/>
          <p:nvPr userDrawn="1"/>
        </p:nvSpPr>
        <p:spPr>
          <a:xfrm>
            <a:off x="0" y="6780213"/>
            <a:ext cx="12192000" cy="777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Θέση τίτλου 1"/>
          <p:cNvSpPr>
            <a:spLocks noGrp="1"/>
          </p:cNvSpPr>
          <p:nvPr>
            <p:ph type="title"/>
          </p:nvPr>
        </p:nvSpPr>
        <p:spPr>
          <a:xfrm>
            <a:off x="431800" y="431800"/>
            <a:ext cx="11339513" cy="431800"/>
          </a:xfrm>
          <a:prstGeom prst="rect">
            <a:avLst/>
          </a:prstGeom>
        </p:spPr>
        <p:txBody>
          <a:bodyPr vert="horz" lIns="0" tIns="0" rIns="0" bIns="0" rtlCol="0" anchor="ctr">
            <a:noAutofit/>
          </a:bodyPr>
          <a:lstStyle/>
          <a:p>
            <a:r>
              <a:rPr lang="el-GR" noProof="0" dirty="0"/>
              <a:t>Κάντε κλικ για να επεξεργαστείτε το Στυλ κύριου τίτλου</a:t>
            </a:r>
          </a:p>
        </p:txBody>
      </p:sp>
      <p:sp>
        <p:nvSpPr>
          <p:cNvPr id="1029" name="Θέση κειμένου 2"/>
          <p:cNvSpPr>
            <a:spLocks noGrp="1"/>
          </p:cNvSpPr>
          <p:nvPr>
            <p:ph type="body" idx="1"/>
          </p:nvPr>
        </p:nvSpPr>
        <p:spPr bwMode="auto">
          <a:xfrm>
            <a:off x="423863" y="1271588"/>
            <a:ext cx="11341100" cy="4660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l-GR" smtClean="0"/>
              <a:t>Επεξεργασία στυλ κειμένου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5" name="Θέση υποσέλιδου 4"/>
          <p:cNvSpPr>
            <a:spLocks noGrp="1"/>
          </p:cNvSpPr>
          <p:nvPr>
            <p:ph type="ftr" sz="quarter" idx="3"/>
          </p:nvPr>
        </p:nvSpPr>
        <p:spPr>
          <a:xfrm>
            <a:off x="7089775" y="6488113"/>
            <a:ext cx="4114800" cy="206375"/>
          </a:xfrm>
          <a:prstGeom prst="rect">
            <a:avLst/>
          </a:prstGeom>
        </p:spPr>
        <p:txBody>
          <a:bodyPr vert="horz" lIns="0" tIns="0" rIns="0" bIns="0" rtlCol="0" anchor="b"/>
          <a:lstStyle>
            <a:lvl1pPr algn="r" fontAlgn="auto">
              <a:spcBef>
                <a:spcPts val="0"/>
              </a:spcBef>
              <a:spcAft>
                <a:spcPts val="0"/>
              </a:spcAft>
              <a:defRPr sz="1200" i="1" dirty="0">
                <a:solidFill>
                  <a:schemeClr val="tx1">
                    <a:lumMod val="75000"/>
                    <a:lumOff val="25000"/>
                  </a:schemeClr>
                </a:solidFill>
                <a:latin typeface="+mn-lt"/>
                <a:cs typeface="+mn-cs"/>
              </a:defRPr>
            </a:lvl1pPr>
          </a:lstStyle>
          <a:p>
            <a:pPr>
              <a:defRPr/>
            </a:pPr>
            <a:r>
              <a:rPr lang="el-GR"/>
              <a:t>Προσθέστε υποσέλιδο</a:t>
            </a:r>
          </a:p>
        </p:txBody>
      </p:sp>
      <p:sp>
        <p:nvSpPr>
          <p:cNvPr id="6" name="Θέση αριθμού διαφάνειας 5"/>
          <p:cNvSpPr>
            <a:spLocks noGrp="1"/>
          </p:cNvSpPr>
          <p:nvPr>
            <p:ph type="sldNum" sz="quarter" idx="4"/>
          </p:nvPr>
        </p:nvSpPr>
        <p:spPr>
          <a:xfrm>
            <a:off x="11409363" y="6213475"/>
            <a:ext cx="536575" cy="365125"/>
          </a:xfrm>
          <a:prstGeom prst="rect">
            <a:avLst/>
          </a:prstGeom>
        </p:spPr>
        <p:txBody>
          <a:bodyPr vert="horz" lIns="0" tIns="0" rIns="0" bIns="0" rtlCol="0" anchor="ctr"/>
          <a:lstStyle>
            <a:lvl1pPr algn="ctr" fontAlgn="auto">
              <a:spcBef>
                <a:spcPts val="0"/>
              </a:spcBef>
              <a:spcAft>
                <a:spcPts val="0"/>
              </a:spcAft>
              <a:defRPr sz="1600" b="1" i="0" smtClean="0">
                <a:solidFill>
                  <a:schemeClr val="tx1">
                    <a:lumMod val="50000"/>
                    <a:lumOff val="50000"/>
                  </a:schemeClr>
                </a:solidFill>
                <a:latin typeface="+mj-lt"/>
                <a:cs typeface="+mn-cs"/>
              </a:defRPr>
            </a:lvl1pPr>
          </a:lstStyle>
          <a:p>
            <a:pPr>
              <a:defRPr/>
            </a:pPr>
            <a:fld id="{A91DEE80-3465-40DF-A842-CFC957A1A3F1}" type="slidenum">
              <a:rPr lang="el-GR"/>
              <a:pPr>
                <a:defRPr/>
              </a:pPr>
              <a:t>‹#›</a:t>
            </a:fld>
            <a:endParaRPr lang="el-GR" dirty="0"/>
          </a:p>
        </p:txBody>
      </p:sp>
      <p:cxnSp>
        <p:nvCxnSpPr>
          <p:cNvPr id="12" name="Ευθεία γραμμή σύνδεσης 11"/>
          <p:cNvCxnSpPr/>
          <p:nvPr userDrawn="1"/>
        </p:nvCxnSpPr>
        <p:spPr>
          <a:xfrm>
            <a:off x="11407775" y="6780213"/>
            <a:ext cx="539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Ορθογώνιο 18"/>
          <p:cNvSpPr/>
          <p:nvPr userDrawn="1"/>
        </p:nvSpPr>
        <p:spPr>
          <a:xfrm>
            <a:off x="0" y="6780213"/>
            <a:ext cx="11231563"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nvGrpSpPr>
          <p:cNvPr id="1034" name="Ομάδα 10"/>
          <p:cNvGrpSpPr>
            <a:grpSpLocks/>
          </p:cNvGrpSpPr>
          <p:nvPr userDrawn="1"/>
        </p:nvGrpSpPr>
        <p:grpSpPr bwMode="auto">
          <a:xfrm>
            <a:off x="9874250" y="6130925"/>
            <a:ext cx="1330325" cy="319088"/>
            <a:chOff x="1985170" y="1950690"/>
            <a:chExt cx="2173095" cy="523220"/>
          </a:xfrm>
        </p:grpSpPr>
        <p:sp>
          <p:nvSpPr>
            <p:cNvPr id="13" name="Ορθογώνιο 12"/>
            <p:cNvSpPr/>
            <p:nvPr/>
          </p:nvSpPr>
          <p:spPr>
            <a:xfrm>
              <a:off x="1985170" y="1950690"/>
              <a:ext cx="2173095" cy="523220"/>
            </a:xfrm>
            <a:prstGeom prst="rect">
              <a:avLst/>
            </a:prstGeom>
            <a:solidFill>
              <a:schemeClr val="tx1"/>
            </a:solidFill>
            <a:ln>
              <a:solidFill>
                <a:schemeClr val="bg1">
                  <a:lumMod val="95000"/>
                </a:schemeClr>
              </a:solidFill>
            </a:ln>
          </p:spPr>
          <p:txBody>
            <a:bodyPr wrap="none" anchor="ctr"/>
            <a:lstStyle/>
            <a:p>
              <a:pPr algn="ctr" fontAlgn="auto">
                <a:spcBef>
                  <a:spcPts val="0"/>
                </a:spcBef>
                <a:spcAft>
                  <a:spcPts val="0"/>
                </a:spcAft>
                <a:defRPr/>
              </a:pPr>
              <a:r>
                <a:rPr lang="el-GR" sz="1200" b="1" dirty="0" err="1">
                  <a:solidFill>
                    <a:schemeClr val="bg1"/>
                  </a:solidFill>
                  <a:latin typeface="+mj-lt"/>
                  <a:cs typeface="+mn-cs"/>
                </a:rPr>
                <a:t>Contoso</a:t>
              </a:r>
              <a:r>
                <a:rPr lang="el-GR" sz="1200" dirty="0">
                  <a:solidFill>
                    <a:schemeClr val="bg1"/>
                  </a:solidFill>
                  <a:latin typeface="+mj-lt"/>
                  <a:cs typeface="+mn-cs"/>
                </a:rPr>
                <a:t> </a:t>
              </a:r>
              <a:r>
                <a:rPr lang="el-GR" sz="1200" i="1" dirty="0" err="1">
                  <a:solidFill>
                    <a:schemeClr val="bg1"/>
                  </a:solidFill>
                  <a:latin typeface="+mj-lt"/>
                  <a:cs typeface="+mn-cs"/>
                </a:rPr>
                <a:t>Ltd</a:t>
              </a:r>
              <a:r>
                <a:rPr lang="el-GR" sz="1200" dirty="0">
                  <a:solidFill>
                    <a:schemeClr val="bg1"/>
                  </a:solidFill>
                  <a:latin typeface="+mj-lt"/>
                  <a:cs typeface="+mn-cs"/>
                </a:rPr>
                <a:t>.</a:t>
              </a:r>
            </a:p>
          </p:txBody>
        </p:sp>
        <p:sp>
          <p:nvSpPr>
            <p:cNvPr id="14" name="Ορθογώνιο 6"/>
            <p:cNvSpPr/>
            <p:nvPr/>
          </p:nvSpPr>
          <p:spPr>
            <a:xfrm flipV="1">
              <a:off x="2086305" y="2033989"/>
              <a:ext cx="204861" cy="17961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 name="connsiteX0-19" fmla="*/ 4330700 w 4330700"/>
                <a:gd name="connsiteY0-20" fmla="*/ 588834 h 588834"/>
                <a:gd name="connsiteX1-21" fmla="*/ 0 w 4330700"/>
                <a:gd name="connsiteY1-22" fmla="*/ 588834 h 588834"/>
                <a:gd name="connsiteX2-23" fmla="*/ 0 w 4330700"/>
                <a:gd name="connsiteY2-24" fmla="*/ 0 h 588834"/>
                <a:gd name="connsiteX0-25" fmla="*/ 550806 w 550806"/>
                <a:gd name="connsiteY0-26" fmla="*/ 588834 h 588834"/>
                <a:gd name="connsiteX1-27" fmla="*/ 0 w 550806"/>
                <a:gd name="connsiteY1-28" fmla="*/ 588834 h 588834"/>
                <a:gd name="connsiteX2-29" fmla="*/ 0 w 550806"/>
                <a:gd name="connsiteY2-30" fmla="*/ 0 h 588834"/>
              </a:gdLst>
              <a:ahLst/>
              <a:cxnLst>
                <a:cxn ang="0">
                  <a:pos x="connsiteX0-1" y="connsiteY0-2"/>
                </a:cxn>
                <a:cxn ang="0">
                  <a:pos x="connsiteX1-3" y="connsiteY1-4"/>
                </a:cxn>
                <a:cxn ang="0">
                  <a:pos x="connsiteX2-5" y="connsiteY2-6"/>
                </a:cxn>
              </a:cxnLst>
              <a:rect l="l" t="t" r="r" b="b"/>
              <a:pathLst>
                <a:path w="550806" h="588834">
                  <a:moveTo>
                    <a:pt x="550806" y="588834"/>
                  </a:moveTo>
                  <a:lnTo>
                    <a:pt x="0" y="588834"/>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sz="1100" dirty="0"/>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72"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5" r:id="rId24"/>
  </p:sldLayoutIdLst>
  <p:hf hdr="0" dt="0"/>
  <p:txStyles>
    <p:titleStyle>
      <a:lvl1pPr algn="l" rtl="0" fontAlgn="base">
        <a:lnSpc>
          <a:spcPct val="90000"/>
        </a:lnSpc>
        <a:spcBef>
          <a:spcPct val="0"/>
        </a:spcBef>
        <a:spcAft>
          <a:spcPct val="0"/>
        </a:spcAft>
        <a:defRPr sz="3200" kern="1200" spc="-100">
          <a:solidFill>
            <a:srgbClr val="404040"/>
          </a:solidFill>
          <a:latin typeface="+mj-lt"/>
          <a:ea typeface="+mj-ea"/>
          <a:cs typeface="+mj-cs"/>
        </a:defRPr>
      </a:lvl1pPr>
      <a:lvl2pPr algn="l" rtl="0" fontAlgn="base">
        <a:lnSpc>
          <a:spcPct val="90000"/>
        </a:lnSpc>
        <a:spcBef>
          <a:spcPct val="0"/>
        </a:spcBef>
        <a:spcAft>
          <a:spcPct val="0"/>
        </a:spcAft>
        <a:defRPr sz="3200">
          <a:solidFill>
            <a:srgbClr val="404040"/>
          </a:solidFill>
          <a:latin typeface="Cambria" pitchFamily="18" charset="0"/>
        </a:defRPr>
      </a:lvl2pPr>
      <a:lvl3pPr algn="l" rtl="0" fontAlgn="base">
        <a:lnSpc>
          <a:spcPct val="90000"/>
        </a:lnSpc>
        <a:spcBef>
          <a:spcPct val="0"/>
        </a:spcBef>
        <a:spcAft>
          <a:spcPct val="0"/>
        </a:spcAft>
        <a:defRPr sz="3200">
          <a:solidFill>
            <a:srgbClr val="404040"/>
          </a:solidFill>
          <a:latin typeface="Cambria" pitchFamily="18" charset="0"/>
        </a:defRPr>
      </a:lvl3pPr>
      <a:lvl4pPr algn="l" rtl="0" fontAlgn="base">
        <a:lnSpc>
          <a:spcPct val="90000"/>
        </a:lnSpc>
        <a:spcBef>
          <a:spcPct val="0"/>
        </a:spcBef>
        <a:spcAft>
          <a:spcPct val="0"/>
        </a:spcAft>
        <a:defRPr sz="3200">
          <a:solidFill>
            <a:srgbClr val="404040"/>
          </a:solidFill>
          <a:latin typeface="Cambria" pitchFamily="18" charset="0"/>
        </a:defRPr>
      </a:lvl4pPr>
      <a:lvl5pPr algn="l" rtl="0" fontAlgn="base">
        <a:lnSpc>
          <a:spcPct val="90000"/>
        </a:lnSpc>
        <a:spcBef>
          <a:spcPct val="0"/>
        </a:spcBef>
        <a:spcAft>
          <a:spcPct val="0"/>
        </a:spcAft>
        <a:defRPr sz="3200">
          <a:solidFill>
            <a:srgbClr val="404040"/>
          </a:solidFill>
          <a:latin typeface="Cambria" pitchFamily="18" charset="0"/>
        </a:defRPr>
      </a:lvl5pPr>
      <a:lvl6pPr marL="457200" algn="l" rtl="0" fontAlgn="base">
        <a:lnSpc>
          <a:spcPct val="90000"/>
        </a:lnSpc>
        <a:spcBef>
          <a:spcPct val="0"/>
        </a:spcBef>
        <a:spcAft>
          <a:spcPct val="0"/>
        </a:spcAft>
        <a:defRPr sz="3200">
          <a:solidFill>
            <a:srgbClr val="404040"/>
          </a:solidFill>
          <a:latin typeface="Cambria" pitchFamily="18" charset="0"/>
        </a:defRPr>
      </a:lvl6pPr>
      <a:lvl7pPr marL="914400" algn="l" rtl="0" fontAlgn="base">
        <a:lnSpc>
          <a:spcPct val="90000"/>
        </a:lnSpc>
        <a:spcBef>
          <a:spcPct val="0"/>
        </a:spcBef>
        <a:spcAft>
          <a:spcPct val="0"/>
        </a:spcAft>
        <a:defRPr sz="3200">
          <a:solidFill>
            <a:srgbClr val="404040"/>
          </a:solidFill>
          <a:latin typeface="Cambria" pitchFamily="18" charset="0"/>
        </a:defRPr>
      </a:lvl7pPr>
      <a:lvl8pPr marL="1371600" algn="l" rtl="0" fontAlgn="base">
        <a:lnSpc>
          <a:spcPct val="90000"/>
        </a:lnSpc>
        <a:spcBef>
          <a:spcPct val="0"/>
        </a:spcBef>
        <a:spcAft>
          <a:spcPct val="0"/>
        </a:spcAft>
        <a:defRPr sz="3200">
          <a:solidFill>
            <a:srgbClr val="404040"/>
          </a:solidFill>
          <a:latin typeface="Cambria" pitchFamily="18" charset="0"/>
        </a:defRPr>
      </a:lvl8pPr>
      <a:lvl9pPr marL="1828800" algn="l" rtl="0" fontAlgn="base">
        <a:lnSpc>
          <a:spcPct val="90000"/>
        </a:lnSpc>
        <a:spcBef>
          <a:spcPct val="0"/>
        </a:spcBef>
        <a:spcAft>
          <a:spcPct val="0"/>
        </a:spcAft>
        <a:defRPr sz="3200">
          <a:solidFill>
            <a:srgbClr val="404040"/>
          </a:solidFill>
          <a:latin typeface="Cambria" pitchFamily="18" charset="0"/>
        </a:defRPr>
      </a:lvl9pPr>
    </p:titleStyle>
    <p:bodyStyle>
      <a:lvl1pPr marL="266700" indent="-266700" algn="l" rtl="0" fontAlgn="base">
        <a:lnSpc>
          <a:spcPct val="90000"/>
        </a:lnSpc>
        <a:spcBef>
          <a:spcPts val="1000"/>
        </a:spcBef>
        <a:spcAft>
          <a:spcPct val="0"/>
        </a:spcAft>
        <a:buClr>
          <a:schemeClr val="accent1"/>
        </a:buClr>
        <a:buFont typeface="Calibri" pitchFamily="34" charset="0"/>
        <a:buChar char="○"/>
        <a:defRPr kern="1200">
          <a:solidFill>
            <a:srgbClr val="404040"/>
          </a:solidFill>
          <a:latin typeface="+mn-lt"/>
          <a:ea typeface="+mn-ea"/>
          <a:cs typeface="+mn-cs"/>
        </a:defRPr>
      </a:lvl1pPr>
      <a:lvl2pPr marL="542925" indent="-276225" algn="l" rtl="0" fontAlgn="base">
        <a:lnSpc>
          <a:spcPct val="90000"/>
        </a:lnSpc>
        <a:spcBef>
          <a:spcPts val="500"/>
        </a:spcBef>
        <a:spcAft>
          <a:spcPct val="0"/>
        </a:spcAft>
        <a:buClr>
          <a:schemeClr val="accent1"/>
        </a:buClr>
        <a:buFont typeface="Arial" charset="0"/>
        <a:buChar char="•"/>
        <a:defRPr sz="1600" kern="1200">
          <a:solidFill>
            <a:srgbClr val="404040"/>
          </a:solidFill>
          <a:latin typeface="+mn-lt"/>
          <a:ea typeface="+mn-ea"/>
          <a:cs typeface="+mn-cs"/>
        </a:defRPr>
      </a:lvl2pPr>
      <a:lvl3pPr marL="809625" indent="-266700" algn="l" rtl="0" fontAlgn="base">
        <a:lnSpc>
          <a:spcPct val="90000"/>
        </a:lnSpc>
        <a:spcBef>
          <a:spcPts val="500"/>
        </a:spcBef>
        <a:spcAft>
          <a:spcPct val="0"/>
        </a:spcAft>
        <a:buClr>
          <a:schemeClr val="accent1"/>
        </a:buClr>
        <a:buFont typeface="Wingdings" pitchFamily="2" charset="2"/>
        <a:buChar char="§"/>
        <a:defRPr sz="1400" kern="1200">
          <a:solidFill>
            <a:srgbClr val="404040"/>
          </a:solidFill>
          <a:latin typeface="+mn-lt"/>
          <a:ea typeface="+mn-ea"/>
          <a:cs typeface="+mn-cs"/>
        </a:defRPr>
      </a:lvl3pPr>
      <a:lvl4pPr marL="1076325" indent="-266700" algn="l" rtl="0" fontAlgn="base">
        <a:lnSpc>
          <a:spcPct val="90000"/>
        </a:lnSpc>
        <a:spcBef>
          <a:spcPts val="500"/>
        </a:spcBef>
        <a:spcAft>
          <a:spcPct val="0"/>
        </a:spcAft>
        <a:buClr>
          <a:schemeClr val="accent1"/>
        </a:buClr>
        <a:buFont typeface="Wingdings" pitchFamily="2" charset="2"/>
        <a:buChar char="§"/>
        <a:defRPr sz="1400" kern="1200">
          <a:solidFill>
            <a:srgbClr val="404040"/>
          </a:solidFill>
          <a:latin typeface="+mn-lt"/>
          <a:ea typeface="+mn-ea"/>
          <a:cs typeface="+mn-cs"/>
        </a:defRPr>
      </a:lvl4pPr>
      <a:lvl5pPr marL="1343025" indent="-266700" algn="l" rtl="0" fontAlgn="base">
        <a:lnSpc>
          <a:spcPct val="90000"/>
        </a:lnSpc>
        <a:spcBef>
          <a:spcPts val="500"/>
        </a:spcBef>
        <a:spcAft>
          <a:spcPct val="0"/>
        </a:spcAft>
        <a:buClr>
          <a:schemeClr val="accent1"/>
        </a:buClr>
        <a:buFont typeface="Wingdings" pitchFamily="2" charset="2"/>
        <a:buChar char="§"/>
        <a:defRPr sz="1400" kern="1200">
          <a:solidFill>
            <a:srgbClr val="40404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9.jpeg"/><Relationship Id="rId9" Type="http://schemas.openxmlformats.org/officeDocument/2006/relationships/image" Target="../media/image3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48.png"/><Relationship Id="rId2" Type="http://schemas.openxmlformats.org/officeDocument/2006/relationships/slideLayout" Target="../slideLayouts/slideLayout2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47.pn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54.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9.xml"/><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7.xml"/><Relationship Id="rId1" Type="http://schemas.openxmlformats.org/officeDocument/2006/relationships/slideLayout" Target="../slideLayouts/slideLayout24.xml"/><Relationship Id="rId5" Type="http://schemas.openxmlformats.org/officeDocument/2006/relationships/image" Target="../media/image59.png"/><Relationship Id="rId4" Type="http://schemas.openxmlformats.org/officeDocument/2006/relationships/image" Target="../media/image5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9.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emf"/><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2.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4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3.jpeg"/><Relationship Id="rId7"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oleObject" Target="../embeddings/oleObject9.bin"/><Relationship Id="rId2" Type="http://schemas.openxmlformats.org/officeDocument/2006/relationships/slideLayout" Target="../slideLayouts/slideLayout22.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6.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9.jpeg"/><Relationship Id="rId9" Type="http://schemas.openxmlformats.org/officeDocument/2006/relationships/image" Target="../media/image36.jpeg"/></Relationships>
</file>

<file path=ppt/slides/_rels/slide4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44.jpeg"/><Relationship Id="rId4" Type="http://schemas.openxmlformats.org/officeDocument/2006/relationships/image" Target="../media/image21.png"/></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1.xml"/><Relationship Id="rId1" Type="http://schemas.openxmlformats.org/officeDocument/2006/relationships/slideLayout" Target="../slideLayouts/slideLayout9.xml"/><Relationship Id="rId5" Type="http://schemas.openxmlformats.org/officeDocument/2006/relationships/image" Target="../media/image70.png"/><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image" Target="../media/image44.jpeg"/></Relationships>
</file>

<file path=ppt/slides/_rels/slide5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9.jpeg"/><Relationship Id="rId7"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5.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 Id="rId9" Type="http://schemas.openxmlformats.org/officeDocument/2006/relationships/image" Target="../media/image36.jpeg"/></Relationships>
</file>

<file path=ppt/slides/_rels/slide5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9.jpeg"/><Relationship Id="rId7" Type="http://schemas.openxmlformats.org/officeDocument/2006/relationships/image" Target="../media/image35.png"/><Relationship Id="rId2" Type="http://schemas.openxmlformats.org/officeDocument/2006/relationships/notesSlide" Target="../notesSlides/notesSlide58.xml"/><Relationship Id="rId1" Type="http://schemas.openxmlformats.org/officeDocument/2006/relationships/slideLayout" Target="../slideLayouts/slideLayout5.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 Id="rId9" Type="http://schemas.openxmlformats.org/officeDocument/2006/relationships/image" Target="../media/image36.jpeg"/></Relationships>
</file>

<file path=ppt/slides/_rels/slide5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63.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9.jpeg"/><Relationship Id="rId9" Type="http://schemas.openxmlformats.org/officeDocument/2006/relationships/image" Target="../media/image36.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12.jpeg"/><Relationship Id="rId7" Type="http://schemas.openxmlformats.org/officeDocument/2006/relationships/image" Target="../media/image73.jpeg"/><Relationship Id="rId2" Type="http://schemas.openxmlformats.org/officeDocument/2006/relationships/notesSlide" Target="../notesSlides/notesSlide65.xml"/><Relationship Id="rId1" Type="http://schemas.openxmlformats.org/officeDocument/2006/relationships/slideLayout" Target="../slideLayouts/slideLayout4.xml"/><Relationship Id="rId6" Type="http://schemas.openxmlformats.org/officeDocument/2006/relationships/image" Target="../media/image72.jpeg"/><Relationship Id="rId5" Type="http://schemas.openxmlformats.org/officeDocument/2006/relationships/image" Target="../media/image14.jpeg"/><Relationship Id="rId4" Type="http://schemas.openxmlformats.org/officeDocument/2006/relationships/image" Target="../media/image13.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73.jpeg"/><Relationship Id="rId4" Type="http://schemas.openxmlformats.org/officeDocument/2006/relationships/image" Target="../media/image11.jpeg"/></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8.xml"/><Relationship Id="rId1" Type="http://schemas.openxmlformats.org/officeDocument/2006/relationships/slideLayout" Target="../slideLayouts/slideLayout9.xml"/><Relationship Id="rId5" Type="http://schemas.openxmlformats.org/officeDocument/2006/relationships/image" Target="../media/image76.png"/><Relationship Id="rId4" Type="http://schemas.openxmlformats.org/officeDocument/2006/relationships/image" Target="../media/image75.png"/></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9.xml"/><Relationship Id="rId1" Type="http://schemas.openxmlformats.org/officeDocument/2006/relationships/slideLayout" Target="../slideLayouts/slideLayout9.xml"/><Relationship Id="rId5" Type="http://schemas.openxmlformats.org/officeDocument/2006/relationships/image" Target="../media/image79.png"/><Relationship Id="rId4" Type="http://schemas.openxmlformats.org/officeDocument/2006/relationships/image" Target="../media/image7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0.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7.png"/><Relationship Id="rId4" Type="http://schemas.openxmlformats.org/officeDocument/2006/relationships/image" Target="../media/image78.png"/></Relationships>
</file>

<file path=ppt/slides/_rels/slide7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1.xml"/><Relationship Id="rId1" Type="http://schemas.openxmlformats.org/officeDocument/2006/relationships/slideLayout" Target="../slideLayouts/slideLayout6.xml"/><Relationship Id="rId5" Type="http://schemas.openxmlformats.org/officeDocument/2006/relationships/image" Target="../media/image80.png"/><Relationship Id="rId4" Type="http://schemas.openxmlformats.org/officeDocument/2006/relationships/image" Target="../media/image79.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2.xml"/><Relationship Id="rId1" Type="http://schemas.openxmlformats.org/officeDocument/2006/relationships/vmlDrawing" Target="../drawings/vmlDrawing5.vml"/><Relationship Id="rId4" Type="http://schemas.openxmlformats.org/officeDocument/2006/relationships/oleObject" Target="../embeddings/oleObject10.bin"/></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Θέση εικόνας 18" descr="Μεγάλη ξύλινη σήραγγα"/>
          <p:cNvPicPr>
            <a:picLocks noGrp="1" noChangeAspect="1"/>
          </p:cNvPicPr>
          <p:nvPr>
            <p:ph type="pic" sz="quarter" idx="13"/>
          </p:nvPr>
        </p:nvPicPr>
        <p:blipFill>
          <a:blip r:embed="rId3"/>
          <a:srcRect/>
          <a:stretch>
            <a:fillRect/>
          </a:stretch>
        </p:blipFill>
        <p:spPr>
          <a:xfrm>
            <a:off x="0" y="0"/>
            <a:ext cx="12192000" cy="6783388"/>
          </a:xfrm>
        </p:spPr>
      </p:pic>
      <p:sp>
        <p:nvSpPr>
          <p:cNvPr id="22" name="Τίτλος 21"/>
          <p:cNvSpPr>
            <a:spLocks noGrp="1"/>
          </p:cNvSpPr>
          <p:nvPr>
            <p:ph type="ctrTitle"/>
          </p:nvPr>
        </p:nvSpPr>
        <p:spPr>
          <a:xfrm>
            <a:off x="144463" y="2600325"/>
            <a:ext cx="4859337" cy="2498725"/>
          </a:xfrm>
        </p:spPr>
        <p:txBody>
          <a:bodyPr/>
          <a:lstStyle/>
          <a:p>
            <a:pPr fontAlgn="auto">
              <a:spcAft>
                <a:spcPts val="0"/>
              </a:spcAft>
              <a:defRPr/>
            </a:pPr>
            <a:r>
              <a:rPr lang="el-GR" sz="2600" b="1" dirty="0">
                <a:solidFill>
                  <a:schemeClr val="tx1">
                    <a:lumMod val="65000"/>
                    <a:lumOff val="35000"/>
                  </a:schemeClr>
                </a:solidFill>
              </a:rPr>
              <a:t>ΟΙ ΕΠΙΔΡΑΣΕΙΣ ΤΩΝ ΚΥΡΙΟΤΕΡΩΝ ΘΕΩΡΗΤΙΚΩΝ ΡΕΥΜΑΤΩΝ</a:t>
            </a:r>
            <a:br>
              <a:rPr lang="el-GR" sz="2600" b="1" dirty="0">
                <a:solidFill>
                  <a:schemeClr val="tx1">
                    <a:lumMod val="65000"/>
                    <a:lumOff val="35000"/>
                  </a:schemeClr>
                </a:solidFill>
              </a:rPr>
            </a:br>
            <a:r>
              <a:rPr lang="el-GR" sz="2600" b="1" dirty="0">
                <a:solidFill>
                  <a:schemeClr val="tx1">
                    <a:lumMod val="65000"/>
                    <a:lumOff val="35000"/>
                  </a:schemeClr>
                </a:solidFill>
              </a:rPr>
              <a:t>ΤΗΣ ΔΙΟΙΚΗΤΙΚΗΣ ΕΠΙΣΤΗΜΗΣ</a:t>
            </a:r>
            <a:br>
              <a:rPr lang="el-GR" sz="2600" b="1" dirty="0">
                <a:solidFill>
                  <a:schemeClr val="tx1">
                    <a:lumMod val="65000"/>
                    <a:lumOff val="35000"/>
                  </a:schemeClr>
                </a:solidFill>
              </a:rPr>
            </a:br>
            <a:r>
              <a:rPr lang="el-GR" sz="2600" b="1" dirty="0">
                <a:solidFill>
                  <a:schemeClr val="tx1">
                    <a:lumMod val="65000"/>
                    <a:lumOff val="35000"/>
                  </a:schemeClr>
                </a:solidFill>
              </a:rPr>
              <a:t>ΣΤΟΝ ΣΧΕΔΙΑΣΜΟ ΤΗΣ ΟΡΓΑΝΩΤΙΚΗΣ ΔΟΜΗΣ</a:t>
            </a:r>
          </a:p>
        </p:txBody>
      </p:sp>
      <p:sp>
        <p:nvSpPr>
          <p:cNvPr id="28675" name="Υπότιτλος 22"/>
          <p:cNvSpPr>
            <a:spLocks noGrp="1"/>
          </p:cNvSpPr>
          <p:nvPr>
            <p:ph type="subTitle" idx="1"/>
          </p:nvPr>
        </p:nvSpPr>
        <p:spPr>
          <a:xfrm>
            <a:off x="144463" y="5272088"/>
            <a:ext cx="4859337" cy="836612"/>
          </a:xfrm>
          <a:solidFill>
            <a:schemeClr val="tx1"/>
          </a:solidFill>
        </p:spPr>
        <p:txBody>
          <a:bodyPr/>
          <a:lstStyle/>
          <a:p>
            <a:r>
              <a:rPr lang="el-GR" sz="2000" b="1" smtClean="0">
                <a:solidFill>
                  <a:schemeClr val="bg1"/>
                </a:solidFill>
              </a:rPr>
              <a:t>Λεωνίδας Ε. Μαρούδας</a:t>
            </a:r>
            <a:endParaRPr lang="el-GR" sz="2000" smtClean="0">
              <a:solidFill>
                <a:schemeClr val="bg1"/>
              </a:solidFill>
            </a:endParaRPr>
          </a:p>
          <a:p>
            <a:r>
              <a:rPr lang="el-GR" sz="2000" b="1" smtClean="0">
                <a:solidFill>
                  <a:schemeClr val="bg1"/>
                </a:solidFill>
              </a:rPr>
              <a:t>Καθηγητής</a:t>
            </a:r>
            <a:endParaRPr lang="el-GR" sz="2000" smtClean="0">
              <a:solidFill>
                <a:schemeClr val="bg1"/>
              </a:solidFill>
            </a:endParaRPr>
          </a:p>
        </p:txBody>
      </p:sp>
      <p:grpSp>
        <p:nvGrpSpPr>
          <p:cNvPr id="28676" name="Ομάδα 111" descr="Αγκύλες επισήμανσης εικόνας&#10;"/>
          <p:cNvGrpSpPr>
            <a:grpSpLocks/>
          </p:cNvGrpSpPr>
          <p:nvPr/>
        </p:nvGrpSpPr>
        <p:grpSpPr bwMode="auto">
          <a:xfrm>
            <a:off x="144463" y="144463"/>
            <a:ext cx="4859337" cy="6497637"/>
            <a:chOff x="408650" y="404285"/>
            <a:chExt cx="4330700" cy="3164637"/>
          </a:xfrm>
        </p:grpSpPr>
        <p:sp>
          <p:nvSpPr>
            <p:cNvPr id="110" name="Ορθογώνιο 6"/>
            <p:cNvSpPr/>
            <p:nvPr/>
          </p:nvSpPr>
          <p:spPr>
            <a:xfrm>
              <a:off x="408650" y="3386451"/>
              <a:ext cx="4330700" cy="18247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1" name="Ορθογώνιο 6"/>
            <p:cNvSpPr/>
            <p:nvPr/>
          </p:nvSpPr>
          <p:spPr>
            <a:xfrm flipV="1">
              <a:off x="408650" y="404285"/>
              <a:ext cx="4330700" cy="18247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pic>
        <p:nvPicPr>
          <p:cNvPr id="28677" name="Picture 2" descr="ÎÏÎ¿ÏÎ­Î»ÎµÏÎ¼Î± ÎµÎ¹ÎºÏÎ½Î±Ï Î³Î¹Î± ÏÎ±Î½ÎµÏÎ¹ÏÏÎ·Î¼Î¹Î¿ ÏÎ±ÏÏÏÎ½ Î»Î¿Î³Î¿"/>
          <p:cNvPicPr>
            <a:picLocks noChangeAspect="1" noChangeArrowheads="1"/>
          </p:cNvPicPr>
          <p:nvPr/>
        </p:nvPicPr>
        <p:blipFill>
          <a:blip r:embed="rId4"/>
          <a:srcRect/>
          <a:stretch>
            <a:fillRect/>
          </a:stretch>
        </p:blipFill>
        <p:spPr bwMode="auto">
          <a:xfrm>
            <a:off x="153988" y="850900"/>
            <a:ext cx="2438400" cy="790575"/>
          </a:xfrm>
          <a:prstGeom prst="rect">
            <a:avLst/>
          </a:prstGeom>
          <a:noFill/>
          <a:ln w="9525">
            <a:noFill/>
            <a:miter lim="800000"/>
            <a:headEnd/>
            <a:tailEnd/>
          </a:ln>
        </p:spPr>
      </p:pic>
      <p:sp>
        <p:nvSpPr>
          <p:cNvPr id="28678" name="TextBox 4"/>
          <p:cNvSpPr txBox="1">
            <a:spLocks noChangeArrowheads="1"/>
          </p:cNvSpPr>
          <p:nvPr/>
        </p:nvSpPr>
        <p:spPr bwMode="auto">
          <a:xfrm>
            <a:off x="144463" y="1535113"/>
            <a:ext cx="2447925" cy="461962"/>
          </a:xfrm>
          <a:prstGeom prst="rect">
            <a:avLst/>
          </a:prstGeom>
          <a:solidFill>
            <a:schemeClr val="bg1"/>
          </a:solidFill>
          <a:ln w="9525">
            <a:noFill/>
            <a:miter lim="800000"/>
            <a:headEnd/>
            <a:tailEnd/>
          </a:ln>
        </p:spPr>
        <p:txBody>
          <a:bodyPr>
            <a:spAutoFit/>
          </a:bodyPr>
          <a:lstStyle/>
          <a:p>
            <a:r>
              <a:rPr lang="el-GR" sz="1200" b="1">
                <a:latin typeface="Calibri" pitchFamily="34" charset="0"/>
              </a:rPr>
              <a:t>ΤΜΗΜΑ ΔΙΟΙΚΗΣΗΣ ΕΠΙΧΕΙΡΗΣΕΩΝ</a:t>
            </a:r>
          </a:p>
          <a:p>
            <a:r>
              <a:rPr lang="el-GR" sz="1200" b="1">
                <a:latin typeface="Calibri" pitchFamily="34" charset="0"/>
              </a:rPr>
              <a:t>ΑΚΑΔΗΜΑΪΚΟ ΕΤΟΣ: 2018-19 </a:t>
            </a:r>
            <a:endParaRPr lang="el-GR" sz="120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 name="Τίτλος 1"/>
          <p:cNvSpPr>
            <a:spLocks noGrp="1"/>
          </p:cNvSpPr>
          <p:nvPr>
            <p:ph type="title"/>
          </p:nvPr>
        </p:nvSpPr>
        <p:spPr/>
        <p:txBody>
          <a:bodyPr/>
          <a:lstStyle/>
          <a:p>
            <a:pPr algn="ctr" fontAlgn="auto">
              <a:spcAft>
                <a:spcPts val="0"/>
              </a:spcAft>
              <a:defRPr/>
            </a:pPr>
            <a:r>
              <a:rPr lang="el-GR" dirty="0"/>
              <a:t>Τυπολογία των οργανώσεων σύμφωνα με τον Α. Etzioni</a:t>
            </a:r>
          </a:p>
        </p:txBody>
      </p:sp>
      <p:sp>
        <p:nvSpPr>
          <p:cNvPr id="47107" name="Θέση κειμένου 4"/>
          <p:cNvSpPr>
            <a:spLocks noGrp="1"/>
          </p:cNvSpPr>
          <p:nvPr>
            <p:ph type="body" sz="quarter" idx="32"/>
          </p:nvPr>
        </p:nvSpPr>
        <p:spPr>
          <a:xfrm>
            <a:off x="431800" y="1036638"/>
            <a:ext cx="11339513" cy="812800"/>
          </a:xfrm>
        </p:spPr>
        <p:txBody>
          <a:bodyPr/>
          <a:lstStyle/>
          <a:p>
            <a:pPr algn="ctr"/>
            <a:r>
              <a:rPr lang="el-GR" sz="1400" smtClean="0"/>
              <a:t>Υπάρχουν εννέα (9) συνδυασμοί, εκ των οποίων οι τρείς είναι σταθεροί - καταναγκαστική εξουσία, αλλοτριωμένος δεσμός (φυλακή), ωφελιμιστική εξουσία, υπολογιστικός δεσμός (συμβόλαιο εργασίας) και κανονιστική εξουσία, ηθικός δεσμός (Εκκλησία)  - και οι υπόλοιποι έξι (6) ασταθείς.</a:t>
            </a:r>
          </a:p>
        </p:txBody>
      </p:sp>
      <p:graphicFrame>
        <p:nvGraphicFramePr>
          <p:cNvPr id="6" name="Πίνακας 5"/>
          <p:cNvGraphicFramePr>
            <a:graphicFrameLocks noGrp="1"/>
          </p:cNvGraphicFramePr>
          <p:nvPr/>
        </p:nvGraphicFramePr>
        <p:xfrm>
          <a:off x="1754188" y="2206625"/>
          <a:ext cx="8683625" cy="4281488"/>
        </p:xfrm>
        <a:graphic>
          <a:graphicData uri="http://schemas.openxmlformats.org/drawingml/2006/table">
            <a:tbl>
              <a:tblPr firstRow="1" firstCol="1">
                <a:tableStyleId>{5C22544A-7EE6-4342-B048-85BDC9FD1C3A}</a:tableStyleId>
              </a:tblPr>
              <a:tblGrid>
                <a:gridCol w="1698625">
                  <a:extLst>
                    <a:ext uri="{9D8B030D-6E8A-4147-A177-3AD203B41FA5}"/>
                  </a:extLst>
                </a:gridCol>
                <a:gridCol w="1917065">
                  <a:extLst>
                    <a:ext uri="{9D8B030D-6E8A-4147-A177-3AD203B41FA5}"/>
                  </a:extLst>
                </a:gridCol>
                <a:gridCol w="1911350">
                  <a:extLst>
                    <a:ext uri="{9D8B030D-6E8A-4147-A177-3AD203B41FA5}"/>
                  </a:extLst>
                </a:gridCol>
                <a:gridCol w="1626235">
                  <a:extLst>
                    <a:ext uri="{9D8B030D-6E8A-4147-A177-3AD203B41FA5}"/>
                  </a:extLst>
                </a:gridCol>
                <a:gridCol w="1529715">
                  <a:extLst>
                    <a:ext uri="{9D8B030D-6E8A-4147-A177-3AD203B41FA5}"/>
                  </a:extLst>
                </a:gridCol>
              </a:tblGrid>
              <a:tr h="822960">
                <a:tc>
                  <a:txBody>
                    <a:bodyPr/>
                    <a:lstStyle/>
                    <a:p>
                      <a:pPr algn="ctr" rtl="0"/>
                      <a:endParaRPr lang="el-GR" noProof="0" dirty="0">
                        <a:solidFill>
                          <a:schemeClr val="bg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rtl="0"/>
                      <a:r>
                        <a:rPr lang="el-GR" sz="1600" b="0" spc="-30" baseline="0" noProof="0" dirty="0">
                          <a:solidFill>
                            <a:schemeClr val="bg1"/>
                          </a:solidFill>
                          <a:latin typeface="+mj-lt"/>
                        </a:rPr>
                        <a:t>ΣΥΜΜΕΤΟΧΗ</a:t>
                      </a:r>
                    </a:p>
                    <a:p>
                      <a:pPr algn="ctr" rtl="0"/>
                      <a:r>
                        <a:rPr lang="el-GR" sz="1600" b="0" spc="-30" baseline="0" noProof="0" dirty="0">
                          <a:solidFill>
                            <a:schemeClr val="bg1"/>
                          </a:solidFill>
                          <a:latin typeface="+mj-lt"/>
                        </a:rPr>
                        <a:t>(ή δεσμός με την                      οργάνωση)</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a:r>
                        <a:rPr lang="el-GR" sz="1600" b="0" noProof="0" dirty="0">
                          <a:solidFill>
                            <a:schemeClr val="bg1"/>
                          </a:solidFill>
                          <a:latin typeface="+mj-lt"/>
                        </a:rPr>
                        <a:t>ΑΛΛΟΤΡΙΩΜΕΝΗ</a:t>
                      </a:r>
                    </a:p>
                    <a:p>
                      <a:pPr algn="ctr" rtl="0"/>
                      <a:r>
                        <a:rPr lang="el-GR" sz="1600" b="0" noProof="0" dirty="0">
                          <a:solidFill>
                            <a:schemeClr val="bg1"/>
                          </a:solidFill>
                          <a:latin typeface="+mj-lt"/>
                        </a:rPr>
                        <a:t>(αρνητική)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a:r>
                        <a:rPr lang="el-GR" sz="1600" b="0" noProof="0" dirty="0">
                          <a:solidFill>
                            <a:schemeClr val="bg1"/>
                          </a:solidFill>
                          <a:latin typeface="+mj-lt"/>
                        </a:rPr>
                        <a:t>ΥΠΟΛΟΓΙΣΤΙΚΗ</a:t>
                      </a:r>
                    </a:p>
                    <a:p>
                      <a:pPr algn="ctr" rtl="0"/>
                      <a:r>
                        <a:rPr lang="el-GR" sz="1600" b="0" noProof="0" dirty="0">
                          <a:solidFill>
                            <a:schemeClr val="bg1"/>
                          </a:solidFill>
                          <a:latin typeface="+mj-lt"/>
                        </a:rPr>
                        <a:t>(θετική ή αρνητική)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a:r>
                        <a:rPr lang="el-GR" sz="1600" b="0" noProof="0" dirty="0">
                          <a:solidFill>
                            <a:schemeClr val="bg1"/>
                          </a:solidFill>
                          <a:latin typeface="+mj-lt"/>
                        </a:rPr>
                        <a:t>ΗΘΙΚΗ</a:t>
                      </a:r>
                    </a:p>
                    <a:p>
                      <a:pPr algn="ctr" rtl="0"/>
                      <a:r>
                        <a:rPr lang="el-GR" sz="1600" b="0" noProof="0" dirty="0">
                          <a:solidFill>
                            <a:schemeClr val="bg1"/>
                          </a:solidFill>
                          <a:latin typeface="+mj-lt"/>
                        </a:rPr>
                        <a:t>(θετική)</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extLst>
              </a:tr>
              <a:tr h="655320">
                <a:tc>
                  <a:txBody>
                    <a:bodyPr/>
                    <a:lstStyle/>
                    <a:p>
                      <a:pPr algn="ctr" rtl="0"/>
                      <a:r>
                        <a:rPr lang="el-GR" sz="1600" b="1" noProof="0" dirty="0">
                          <a:solidFill>
                            <a:schemeClr val="bg1"/>
                          </a:solidFill>
                        </a:rPr>
                        <a:t>ΕΞΟΥΣΙΑ</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3175"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669925">
                <a:tc>
                  <a:txBody>
                    <a:bodyPr/>
                    <a:lstStyle/>
                    <a:p>
                      <a:pPr algn="ctr" rtl="0"/>
                      <a:r>
                        <a:rPr lang="el-GR" sz="1600" b="1" noProof="0" dirty="0">
                          <a:solidFill>
                            <a:schemeClr val="bg1"/>
                          </a:solidFill>
                        </a:rPr>
                        <a:t>ΚΑΤΑΝΑΓΚΑΣΤΙΚΗ</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r>
                        <a:rPr lang="el-GR" sz="1600" noProof="0" dirty="0">
                          <a:solidFill>
                            <a:schemeClr val="tx1">
                              <a:lumMod val="75000"/>
                              <a:lumOff val="25000"/>
                            </a:schemeClr>
                          </a:solidFill>
                        </a:rPr>
                        <a:t>ΦΥΛΑΚΗ</a:t>
                      </a:r>
                    </a:p>
                  </a:txBody>
                  <a:tcPr anchor="ctr">
                    <a:lnL w="3175"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822960">
                <a:tc>
                  <a:txBody>
                    <a:bodyPr/>
                    <a:lstStyle/>
                    <a:p>
                      <a:pPr algn="ctr" rtl="0"/>
                      <a:r>
                        <a:rPr lang="el-GR" sz="1600" b="1" noProof="0" dirty="0">
                          <a:solidFill>
                            <a:schemeClr val="bg1"/>
                          </a:solidFill>
                        </a:rPr>
                        <a:t>ΩΦΕΛΙΜΙΣΤΙΚΗ</a:t>
                      </a:r>
                    </a:p>
                    <a:p>
                      <a:pPr algn="ctr" rtl="0"/>
                      <a:r>
                        <a:rPr lang="el-GR" sz="1600" b="1" noProof="0" dirty="0">
                          <a:solidFill>
                            <a:schemeClr val="bg1"/>
                          </a:solidFill>
                        </a:rPr>
                        <a:t>(αμοιβή ή τιμωρία)</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3175"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r>
                        <a:rPr lang="el-GR" sz="1600" noProof="0" dirty="0">
                          <a:solidFill>
                            <a:schemeClr val="tx1">
                              <a:lumMod val="75000"/>
                              <a:lumOff val="25000"/>
                            </a:schemeClr>
                          </a:solidFill>
                        </a:rPr>
                        <a:t>ΕΠΙΧΕΙΡΗΣΗ</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1310640">
                <a:tc>
                  <a:txBody>
                    <a:bodyPr/>
                    <a:lstStyle/>
                    <a:p>
                      <a:pPr algn="ctr" rtl="0"/>
                      <a:r>
                        <a:rPr lang="el-GR" sz="1600" b="1" noProof="0" dirty="0">
                          <a:solidFill>
                            <a:schemeClr val="bg1"/>
                          </a:solidFill>
                        </a:rPr>
                        <a:t>ΚΑΝΟΝΙΣΤΙΚΗ</a:t>
                      </a:r>
                    </a:p>
                    <a:p>
                      <a:pPr algn="ctr" rtl="0"/>
                      <a:r>
                        <a:rPr lang="el-GR" sz="1600" b="1" noProof="0" dirty="0">
                          <a:solidFill>
                            <a:schemeClr val="bg1"/>
                          </a:solidFill>
                        </a:rPr>
                        <a:t>(συμβολικές ή κοινωνικές και ιδεολογικές αξίες)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3175" cap="flat" cmpd="sng" algn="ctr">
                      <a:solidFill>
                        <a:schemeClr val="bg1">
                          <a:lumMod val="7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endParaRPr lang="el-GR" sz="1600" noProof="0" dirty="0">
                        <a:solidFill>
                          <a:schemeClr val="tx1">
                            <a:lumMod val="75000"/>
                            <a:lumOff val="2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0"/>
                      <a:r>
                        <a:rPr lang="el-GR" sz="1600" noProof="0" dirty="0">
                          <a:solidFill>
                            <a:schemeClr val="tx1">
                              <a:lumMod val="75000"/>
                              <a:lumOff val="25000"/>
                            </a:schemeClr>
                          </a:solidFill>
                        </a:rPr>
                        <a:t>ΕΚΚΛΗΣΙΑ</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
        <p:nvSpPr>
          <p:cNvPr id="4" name="Θέση αριθμού διαφάνειας 3"/>
          <p:cNvSpPr>
            <a:spLocks noGrp="1"/>
          </p:cNvSpPr>
          <p:nvPr>
            <p:ph type="sldNum" sz="quarter" idx="34"/>
          </p:nvPr>
        </p:nvSpPr>
        <p:spPr/>
        <p:txBody>
          <a:bodyPr/>
          <a:lstStyle/>
          <a:p>
            <a:pPr>
              <a:defRPr/>
            </a:pPr>
            <a:fld id="{AA7A18BA-1727-41C5-8216-4ECD07A53FD2}" type="slidenum">
              <a:rPr lang="el-GR"/>
              <a:pPr>
                <a:defRPr/>
              </a:pPr>
              <a:t>10</a:t>
            </a:fld>
            <a:endParaRPr lang="el-G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a:srcRect/>
          <a:stretch>
            <a:fillRect/>
          </a:stretch>
        </p:blipFill>
        <p:spPr>
          <a:xfrm>
            <a:off x="0" y="0"/>
            <a:ext cx="12192000" cy="6778625"/>
          </a:xfrm>
        </p:spPr>
      </p:pic>
      <p:sp>
        <p:nvSpPr>
          <p:cNvPr id="22" name="Τίτλος 21"/>
          <p:cNvSpPr>
            <a:spLocks noGrp="1"/>
          </p:cNvSpPr>
          <p:nvPr>
            <p:ph type="ctrTitle"/>
          </p:nvPr>
        </p:nvSpPr>
        <p:spPr>
          <a:xfrm>
            <a:off x="144463" y="144463"/>
            <a:ext cx="4859337" cy="6480175"/>
          </a:xfrm>
        </p:spPr>
        <p:txBody>
          <a:bodyPr/>
          <a:lstStyle/>
          <a:p>
            <a:pPr algn="ctr" fontAlgn="auto">
              <a:spcAft>
                <a:spcPts val="0"/>
              </a:spcAft>
              <a:defRPr/>
            </a:pPr>
            <a:r>
              <a:rPr lang="el-GR" sz="3200" dirty="0"/>
              <a:t/>
            </a:r>
            <a:br>
              <a:rPr lang="el-GR" sz="3200" dirty="0"/>
            </a:br>
            <a:r>
              <a:rPr lang="el-GR" sz="3200" dirty="0"/>
              <a:t/>
            </a:r>
            <a:br>
              <a:rPr lang="el-GR" sz="3200" dirty="0"/>
            </a:br>
            <a:r>
              <a:rPr lang="el-GR" sz="3200" dirty="0"/>
              <a:t>Οι οργανώσεις ως “ανοικτά οικονομικά και κοινωνικά συστήματα”</a:t>
            </a:r>
          </a:p>
        </p:txBody>
      </p:sp>
      <p:pic>
        <p:nvPicPr>
          <p:cNvPr id="32" name="Θέση εικόνας 31" descr="Μεγάλη ξύλινη σήραγγα"/>
          <p:cNvPicPr>
            <a:picLocks noGrp="1" noChangeAspect="1"/>
          </p:cNvPicPr>
          <p:nvPr>
            <p:ph type="pic" sz="quarter" idx="14"/>
          </p:nvPr>
        </p:nvPicPr>
        <p:blipFill>
          <a:blip r:embed="rId4"/>
          <a:srcRect/>
          <a:stretch>
            <a:fillRect/>
          </a:stretch>
        </p:blipFill>
        <p:spPr>
          <a:xfrm>
            <a:off x="608013" y="765175"/>
            <a:ext cx="3932237" cy="2447925"/>
          </a:xfrm>
        </p:spPr>
      </p:pic>
      <p:sp>
        <p:nvSpPr>
          <p:cNvPr id="7" name="Ορθογώνιο 6" descr="Διαχωριστική γραμμή κάτω εικόνας"/>
          <p:cNvSpPr/>
          <p:nvPr/>
        </p:nvSpPr>
        <p:spPr>
          <a:xfrm>
            <a:off x="407988" y="352266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descr="Διαχωριστική γραμμή επάνω εικόνας"/>
          <p:cNvSpPr/>
          <p:nvPr/>
        </p:nvSpPr>
        <p:spPr>
          <a:xfrm flipV="1">
            <a:off x="407988"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p:cNvSpPr>
            <a:spLocks noGrp="1"/>
          </p:cNvSpPr>
          <p:nvPr>
            <p:ph type="title"/>
          </p:nvPr>
        </p:nvSpPr>
        <p:spPr>
          <a:xfrm>
            <a:off x="144463" y="431800"/>
            <a:ext cx="4259262" cy="1409700"/>
          </a:xfrm>
        </p:spPr>
        <p:txBody>
          <a:bodyPr/>
          <a:lstStyle/>
          <a:p>
            <a:pPr algn="ctr" fontAlgn="auto">
              <a:spcAft>
                <a:spcPts val="0"/>
              </a:spcAft>
              <a:defRPr/>
            </a:pPr>
            <a:r>
              <a:rPr lang="el-GR" sz="2800" b="1" dirty="0"/>
              <a:t>Έννοια και χαρακτηριστικά των ανοικτών συστημάτων</a:t>
            </a:r>
          </a:p>
        </p:txBody>
      </p:sp>
      <p:sp>
        <p:nvSpPr>
          <p:cNvPr id="51202" name="Θέση περιεχομένου 2"/>
          <p:cNvSpPr>
            <a:spLocks noGrp="1"/>
          </p:cNvSpPr>
          <p:nvPr>
            <p:ph idx="1"/>
          </p:nvPr>
        </p:nvSpPr>
        <p:spPr>
          <a:xfrm>
            <a:off x="50800" y="2312988"/>
            <a:ext cx="4491038" cy="3900487"/>
          </a:xfrm>
        </p:spPr>
        <p:txBody>
          <a:bodyPr/>
          <a:lstStyle/>
          <a:p>
            <a:r>
              <a:rPr lang="el-GR" smtClean="0">
                <a:solidFill>
                  <a:srgbClr val="404040"/>
                </a:solidFill>
              </a:rPr>
              <a:t>Η </a:t>
            </a:r>
            <a:r>
              <a:rPr lang="el-GR" b="1" smtClean="0">
                <a:solidFill>
                  <a:srgbClr val="404040"/>
                </a:solidFill>
              </a:rPr>
              <a:t>γενική θεωρία των συστημάτων</a:t>
            </a:r>
            <a:r>
              <a:rPr lang="el-GR" smtClean="0">
                <a:solidFill>
                  <a:srgbClr val="404040"/>
                </a:solidFill>
              </a:rPr>
              <a:t> του  </a:t>
            </a:r>
            <a:r>
              <a:rPr lang="el-GR" b="1" smtClean="0">
                <a:solidFill>
                  <a:srgbClr val="404040"/>
                </a:solidFill>
              </a:rPr>
              <a:t>Ludwig von Bertalanffy</a:t>
            </a:r>
            <a:r>
              <a:rPr lang="el-GR" smtClean="0">
                <a:solidFill>
                  <a:srgbClr val="404040"/>
                </a:solidFill>
              </a:rPr>
              <a:t>, επέδρασε καθοριστικά στην εξέλιξη της σύγχρονης θεωρίας των οργανώσεων,  καθώς επέτρεψε την μελέτη βασικών στοιχείων των οργανώσεων σε όρους αλληλεπίδρασης, τόσο μεταξύ τους, όσο και με το εξωτερικό περιβάλλον τους.</a:t>
            </a:r>
          </a:p>
          <a:p>
            <a:endParaRPr lang="el-GR" noProof="1" smtClean="0">
              <a:solidFill>
                <a:srgbClr val="404040"/>
              </a:solidFill>
            </a:endParaRPr>
          </a:p>
          <a:p>
            <a:r>
              <a:rPr lang="el-GR" noProof="1" smtClean="0">
                <a:solidFill>
                  <a:srgbClr val="404040"/>
                </a:solidFill>
              </a:rPr>
              <a:t>Ως </a:t>
            </a:r>
            <a:r>
              <a:rPr lang="el-GR" b="1" noProof="1" smtClean="0">
                <a:solidFill>
                  <a:srgbClr val="404040"/>
                </a:solidFill>
              </a:rPr>
              <a:t>σύστημα</a:t>
            </a:r>
            <a:r>
              <a:rPr lang="el-GR" noProof="1" smtClean="0">
                <a:solidFill>
                  <a:srgbClr val="404040"/>
                </a:solidFill>
              </a:rPr>
              <a:t> χαρακτηρίζεται μια ολότητα με καθορισμένη συμπεριφορά, που αποτελείται από διάφορα μέρη - στοιχεία, τα οποία βρίσκονται σε δυναμική αλληλοεξάρτηση μεταξύ τους.</a:t>
            </a:r>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a:srcRect/>
          <a:stretch>
            <a:fillRect/>
          </a:stretch>
        </p:blipFill>
        <p:spPr>
          <a:xfrm>
            <a:off x="5218113" y="1255713"/>
            <a:ext cx="6973887" cy="3935412"/>
          </a:xfrm>
        </p:spPr>
      </p:pic>
      <p:sp>
        <p:nvSpPr>
          <p:cNvPr id="4" name="Θέση αριθμού διαφάνειας 3"/>
          <p:cNvSpPr>
            <a:spLocks noGrp="1"/>
          </p:cNvSpPr>
          <p:nvPr>
            <p:ph type="sldNum" sz="quarter" idx="15"/>
          </p:nvPr>
        </p:nvSpPr>
        <p:spPr/>
        <p:txBody>
          <a:bodyPr/>
          <a:lstStyle/>
          <a:p>
            <a:pPr>
              <a:defRPr/>
            </a:pPr>
            <a:fld id="{DF9299BA-494C-42BB-A0A7-F89A3B51DA16}" type="slidenum">
              <a:rPr lang="el-GR"/>
              <a:pPr>
                <a:defRPr/>
              </a:pPr>
              <a:t>12</a:t>
            </a:fld>
            <a:endParaRPr lang="el-GR" dirty="0"/>
          </a:p>
        </p:txBody>
      </p:sp>
      <p:sp>
        <p:nvSpPr>
          <p:cNvPr id="51205"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fontAlgn="auto">
              <a:spcAft>
                <a:spcPts val="0"/>
              </a:spcAft>
              <a:defRPr/>
            </a:pPr>
            <a:r>
              <a:rPr lang="el-GR" dirty="0"/>
              <a:t>Οι οργανώσεις είναι ανοικτά συστήματα,</a:t>
            </a:r>
            <a:br>
              <a:rPr lang="el-GR" dirty="0"/>
            </a:br>
            <a:endParaRPr lang="el-GR" dirty="0"/>
          </a:p>
        </p:txBody>
      </p:sp>
      <p:pic>
        <p:nvPicPr>
          <p:cNvPr id="53250"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4213" y="1981200"/>
            <a:ext cx="1476375" cy="1476375"/>
          </a:xfrm>
          <a:ln w="9525"/>
        </p:spPr>
      </p:pic>
      <p:sp>
        <p:nvSpPr>
          <p:cNvPr id="5" name="Θέση κειμένου 4"/>
          <p:cNvSpPr>
            <a:spLocks noGrp="1"/>
          </p:cNvSpPr>
          <p:nvPr>
            <p:ph type="body" sz="quarter" idx="17"/>
          </p:nvPr>
        </p:nvSpPr>
        <p:spPr>
          <a:xfrm>
            <a:off x="431800" y="3971925"/>
            <a:ext cx="1979613" cy="358775"/>
          </a:xfrm>
        </p:spPr>
        <p:txBody>
          <a:bodyPr>
            <a:noAutofit/>
          </a:bodyPr>
          <a:lstStyle/>
          <a:p>
            <a:pPr fontAlgn="auto">
              <a:spcAft>
                <a:spcPts val="0"/>
              </a:spcAft>
              <a:defRPr/>
            </a:pPr>
            <a:r>
              <a:rPr lang="el-GR" dirty="0"/>
              <a:t>Αλληλεπιδρούν με τα περιβάλλοντά τους</a:t>
            </a:r>
          </a:p>
        </p:txBody>
      </p:sp>
      <p:pic>
        <p:nvPicPr>
          <p:cNvPr id="53252"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4188" y="1981200"/>
            <a:ext cx="1476375" cy="1476375"/>
          </a:xfrm>
          <a:ln w="9525"/>
        </p:spPr>
      </p:pic>
      <p:pic>
        <p:nvPicPr>
          <p:cNvPr id="53253" name="Γραφικό 39" descr="Βιβλία"/>
          <p:cNvPicPr>
            <a:picLocks noChangeAspect="1"/>
          </p:cNvPicPr>
          <p:nvPr/>
        </p:nvPicPr>
        <p:blipFill>
          <a:blip r:embed="rId5"/>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dirty="0"/>
              <a:t>Λαμβάνουν εισροές ή ενέργεια από το περιβάλλον τους</a:t>
            </a:r>
          </a:p>
        </p:txBody>
      </p:sp>
      <p:pic>
        <p:nvPicPr>
          <p:cNvPr id="53255" name="Θέση εικόνας 29" descr="γωνιακή προβολή ουρανοξύστη από το έδαφος"/>
          <p:cNvPicPr>
            <a:picLocks noGrp="1" noChangeAspect="1"/>
          </p:cNvPicPr>
          <p:nvPr>
            <p:ph type="pic" sz="quarter" idx="43"/>
          </p:nvPr>
        </p:nvPicPr>
        <p:blipFill>
          <a:blip r:embed="rId6"/>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1925"/>
            <a:ext cx="1979613" cy="1338263"/>
          </a:xfrm>
        </p:spPr>
        <p:txBody>
          <a:bodyPr>
            <a:noAutofit/>
          </a:bodyPr>
          <a:lstStyle/>
          <a:p>
            <a:pPr fontAlgn="auto">
              <a:spcAft>
                <a:spcPts val="0"/>
              </a:spcAft>
              <a:defRPr/>
            </a:pPr>
            <a:r>
              <a:rPr lang="el-GR" dirty="0"/>
              <a:t>Μετατρέπουν τις εισροές πόρων σε εκροές προϊόντων (αγαθών και υπηρεσιών)</a:t>
            </a:r>
          </a:p>
        </p:txBody>
      </p:sp>
      <p:pic>
        <p:nvPicPr>
          <p:cNvPr id="53257" name="Θέση εικόνας 31" descr="εναέρια προβολή δικτύου αυτοκινητοδρόμων σε μεγάλη πόλη"/>
          <p:cNvPicPr>
            <a:picLocks noGrp="1" noChangeAspect="1"/>
          </p:cNvPicPr>
          <p:nvPr>
            <p:ph type="pic" sz="quarter" idx="44"/>
          </p:nvPr>
        </p:nvPicPr>
        <p:blipFill>
          <a:blip r:embed="rId7"/>
          <a:srcRect/>
          <a:stretch>
            <a:fillRect/>
          </a:stretch>
        </p:blipFill>
        <p:spPr>
          <a:xfrm>
            <a:off x="7704138" y="1981200"/>
            <a:ext cx="1476375" cy="1476375"/>
          </a:xfrm>
          <a:ln w="9525"/>
        </p:spPr>
      </p:pic>
      <p:pic>
        <p:nvPicPr>
          <p:cNvPr id="53258" name="Γραφικό 44" descr="Φοίνικας"/>
          <p:cNvPicPr>
            <a:picLocks noChangeAspect="1"/>
          </p:cNvPicPr>
          <p:nvPr/>
        </p:nvPicPr>
        <p:blipFill>
          <a:blip r:embed="rId8"/>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Διαχέουν τις εκροές τους στο περιβάλλον τους</a:t>
            </a:r>
          </a:p>
        </p:txBody>
      </p:sp>
      <p:pic>
        <p:nvPicPr>
          <p:cNvPr id="53260" name="Θέση εικόνας 33" descr="εικόνα ουρανοξύστη διαμερισμάτων"/>
          <p:cNvPicPr>
            <a:picLocks noGrp="1" noChangeAspect="1"/>
          </p:cNvPicPr>
          <p:nvPr>
            <p:ph type="pic" sz="quarter" idx="45"/>
          </p:nvPr>
        </p:nvPicPr>
        <p:blipFill>
          <a:blip r:embed="rId9"/>
          <a:srcRect/>
          <a:stretch>
            <a:fillRect/>
          </a:stretch>
        </p:blipFill>
        <p:spPr>
          <a:xfrm>
            <a:off x="10044113" y="1981200"/>
            <a:ext cx="1476375" cy="1476375"/>
          </a:xfrm>
          <a:ln w="9525"/>
        </p:spPr>
      </p:pic>
      <p:sp>
        <p:nvSpPr>
          <p:cNvPr id="13" name="Θέση κειμένου 12"/>
          <p:cNvSpPr>
            <a:spLocks noGrp="1"/>
          </p:cNvSpPr>
          <p:nvPr>
            <p:ph type="body" sz="quarter" idx="39"/>
          </p:nvPr>
        </p:nvSpPr>
        <p:spPr>
          <a:xfrm>
            <a:off x="9791700" y="3971925"/>
            <a:ext cx="1979613" cy="358775"/>
          </a:xfrm>
        </p:spPr>
        <p:txBody>
          <a:bodyPr>
            <a:noAutofit/>
          </a:bodyPr>
          <a:lstStyle/>
          <a:p>
            <a:pPr fontAlgn="auto">
              <a:spcAft>
                <a:spcPts val="0"/>
              </a:spcAft>
              <a:defRPr/>
            </a:pPr>
            <a:r>
              <a:rPr lang="el-GR" dirty="0"/>
              <a:t>Το feedback από το περιβάλλον δείχνει πόσο καλά ανταποκρίνεται ένας οργανισμός στις ανάγκες των πελατών και της κοινωνίας</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C32543ED-D5B3-4509-BC2D-1CE0CA2A1CEF}" type="slidenum">
              <a:rPr lang="el-GR"/>
              <a:pPr>
                <a:defRPr/>
              </a:pPr>
              <a:t>13</a:t>
            </a:fld>
            <a:endParaRPr lang="el-GR" dirty="0"/>
          </a:p>
        </p:txBody>
      </p:sp>
      <p:sp>
        <p:nvSpPr>
          <p:cNvPr id="15" name="Τίτλος 1"/>
          <p:cNvSpPr>
            <a:spLocks noGrp="1"/>
          </p:cNvSpPr>
          <p:nvPr/>
        </p:nvSpPr>
        <p:spPr>
          <a:xfrm>
            <a:off x="425450" y="695325"/>
            <a:ext cx="11339513"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500" dirty="0"/>
              <a:t> </a:t>
            </a:r>
            <a:r>
              <a:rPr lang="el-GR" sz="1600" dirty="0"/>
              <a:t>τα οποία αποτελούνται από αλληλένδετα μέρη που λειτουργούν μαζί για την επίτευξη ενός κοινού σκοπού. </a:t>
            </a:r>
          </a:p>
        </p:txBody>
      </p:sp>
      <p:sp>
        <p:nvSpPr>
          <p:cNvPr id="53265" name="Τίτλος 1"/>
          <p:cNvSpPr>
            <a:spLocks noGrp="1"/>
          </p:cNvSpPr>
          <p:nvPr/>
        </p:nvSpPr>
        <p:spPr bwMode="auto">
          <a:xfrm>
            <a:off x="5945188" y="1038225"/>
            <a:ext cx="9144000" cy="1755775"/>
          </a:xfrm>
          <a:prstGeom prst="rect">
            <a:avLst/>
          </a:prstGeom>
          <a:noFill/>
          <a:ln w="9525">
            <a:noFill/>
            <a:miter lim="800000"/>
            <a:headEnd/>
            <a:tailEnd/>
          </a:ln>
        </p:spPr>
        <p:txBody>
          <a:bodyPr anchor="b"/>
          <a:lstStyle/>
          <a:p>
            <a:pPr algn="ctr">
              <a:lnSpc>
                <a:spcPct val="90000"/>
              </a:lnSpc>
            </a:pPr>
            <a:endParaRPr lang="el-GR" sz="6000">
              <a:latin typeface="Cambria" pitchFamily="18" charset="0"/>
            </a:endParaRPr>
          </a:p>
        </p:txBody>
      </p:sp>
      <p:grpSp>
        <p:nvGrpSpPr>
          <p:cNvPr id="53266" name="Γραφικό 4" descr="Κοινή χρήση"/>
          <p:cNvGrpSpPr>
            <a:grpSpLocks/>
          </p:cNvGrpSpPr>
          <p:nvPr/>
        </p:nvGrpSpPr>
        <p:grpSpPr bwMode="auto">
          <a:xfrm>
            <a:off x="8121650" y="2514600"/>
            <a:ext cx="758825" cy="554038"/>
            <a:chOff x="5683091" y="3030538"/>
            <a:chExt cx="911366" cy="772318"/>
          </a:xfrm>
        </p:grpSpPr>
        <p:sp>
          <p:nvSpPr>
            <p:cNvPr id="33" name="Ελεύθερη σχεδίαση: Σχήμα 10"/>
            <p:cNvSpPr/>
            <p:nvPr/>
          </p:nvSpPr>
          <p:spPr>
            <a:xfrm>
              <a:off x="5889006" y="3030538"/>
              <a:ext cx="705451" cy="570939"/>
            </a:xfrm>
            <a:custGeom>
              <a:avLst/>
              <a:gdLst>
                <a:gd name="connsiteX0" fmla="*/ 702469 w 704850"/>
                <a:gd name="connsiteY0" fmla="*/ 235744 h 571500"/>
                <a:gd name="connsiteX1" fmla="*/ 430054 w 704850"/>
                <a:gd name="connsiteY1" fmla="*/ 7144 h 571500"/>
                <a:gd name="connsiteX2" fmla="*/ 430054 w 704850"/>
                <a:gd name="connsiteY2" fmla="*/ 140494 h 571500"/>
                <a:gd name="connsiteX3" fmla="*/ 7144 w 704850"/>
                <a:gd name="connsiteY3" fmla="*/ 569119 h 571500"/>
                <a:gd name="connsiteX4" fmla="*/ 430054 w 704850"/>
                <a:gd name="connsiteY4" fmla="*/ 340519 h 571500"/>
                <a:gd name="connsiteX5" fmla="*/ 430054 w 704850"/>
                <a:gd name="connsiteY5" fmla="*/ 464344 h 571500"/>
                <a:gd name="connsiteX6" fmla="*/ 702469 w 704850"/>
                <a:gd name="connsiteY6" fmla="*/ 235744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571500">
                  <a:moveTo>
                    <a:pt x="702469" y="235744"/>
                  </a:moveTo>
                  <a:lnTo>
                    <a:pt x="430054" y="7144"/>
                  </a:lnTo>
                  <a:lnTo>
                    <a:pt x="430054" y="140494"/>
                  </a:lnTo>
                  <a:cubicBezTo>
                    <a:pt x="12859" y="144304"/>
                    <a:pt x="7144" y="569119"/>
                    <a:pt x="7144" y="569119"/>
                  </a:cubicBezTo>
                  <a:cubicBezTo>
                    <a:pt x="7144" y="569119"/>
                    <a:pt x="95726" y="343376"/>
                    <a:pt x="430054" y="340519"/>
                  </a:cubicBezTo>
                  <a:lnTo>
                    <a:pt x="430054" y="464344"/>
                  </a:lnTo>
                  <a:lnTo>
                    <a:pt x="702469" y="235744"/>
                  </a:lnTo>
                  <a:close/>
                </a:path>
              </a:pathLst>
            </a:custGeom>
            <a:solidFill>
              <a:schemeClr val="bg1"/>
            </a:solidFill>
            <a:ln w="9525" cap="flat">
              <a:solidFill>
                <a:schemeClr val="bg1"/>
              </a:solid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dirty="0">
                <a:solidFill>
                  <a:schemeClr val="bg1"/>
                </a:solidFill>
                <a:highlight>
                  <a:srgbClr val="FFFF00"/>
                </a:highlight>
              </a:endParaRPr>
            </a:p>
          </p:txBody>
        </p:sp>
        <p:sp>
          <p:nvSpPr>
            <p:cNvPr id="53274" name="Ελεύθερη σχεδίαση: Σχήμα 11"/>
            <p:cNvSpPr>
              <a:spLocks/>
            </p:cNvSpPr>
            <p:nvPr/>
          </p:nvSpPr>
          <p:spPr bwMode="auto">
            <a:xfrm>
              <a:off x="5683091" y="3088481"/>
              <a:ext cx="714375" cy="714375"/>
            </a:xfrm>
            <a:custGeom>
              <a:avLst/>
              <a:gdLst>
                <a:gd name="T0" fmla="*/ 654844 w 714375"/>
                <a:gd name="T1" fmla="*/ 411956 h 714375"/>
                <a:gd name="T2" fmla="*/ 654844 w 714375"/>
                <a:gd name="T3" fmla="*/ 654844 h 714375"/>
                <a:gd name="T4" fmla="*/ 64294 w 714375"/>
                <a:gd name="T5" fmla="*/ 654844 h 714375"/>
                <a:gd name="T6" fmla="*/ 64294 w 714375"/>
                <a:gd name="T7" fmla="*/ 64294 h 714375"/>
                <a:gd name="T8" fmla="*/ 489109 w 714375"/>
                <a:gd name="T9" fmla="*/ 64294 h 714375"/>
                <a:gd name="T10" fmla="*/ 489109 w 714375"/>
                <a:gd name="T11" fmla="*/ 7144 h 714375"/>
                <a:gd name="T12" fmla="*/ 7144 w 714375"/>
                <a:gd name="T13" fmla="*/ 7144 h 714375"/>
                <a:gd name="T14" fmla="*/ 7144 w 714375"/>
                <a:gd name="T15" fmla="*/ 711994 h 714375"/>
                <a:gd name="T16" fmla="*/ 711994 w 714375"/>
                <a:gd name="T17" fmla="*/ 709136 h 714375"/>
                <a:gd name="T18" fmla="*/ 711994 w 714375"/>
                <a:gd name="T19" fmla="*/ 363379 h 714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4375" h="714375">
                  <a:moveTo>
                    <a:pt x="654844" y="411956"/>
                  </a:moveTo>
                  <a:lnTo>
                    <a:pt x="654844" y="654844"/>
                  </a:lnTo>
                  <a:lnTo>
                    <a:pt x="64294" y="654844"/>
                  </a:lnTo>
                  <a:lnTo>
                    <a:pt x="64294" y="64294"/>
                  </a:lnTo>
                  <a:lnTo>
                    <a:pt x="489109" y="64294"/>
                  </a:lnTo>
                  <a:lnTo>
                    <a:pt x="489109" y="7144"/>
                  </a:lnTo>
                  <a:lnTo>
                    <a:pt x="7144" y="7144"/>
                  </a:lnTo>
                  <a:lnTo>
                    <a:pt x="7144" y="711994"/>
                  </a:lnTo>
                  <a:lnTo>
                    <a:pt x="711994" y="709136"/>
                  </a:lnTo>
                  <a:lnTo>
                    <a:pt x="711994" y="363379"/>
                  </a:lnTo>
                  <a:close/>
                </a:path>
              </a:pathLst>
            </a:custGeom>
            <a:solidFill>
              <a:schemeClr val="bg1"/>
            </a:solidFill>
            <a:ln w="9525" cap="flat">
              <a:solidFill>
                <a:schemeClr val="bg1"/>
              </a:solidFill>
              <a:prstDash val="solid"/>
              <a:miter lim="800000"/>
              <a:headEnd/>
              <a:tailEnd/>
            </a:ln>
          </p:spPr>
          <p:txBody>
            <a:bodyPr anchor="ctr"/>
            <a:lstStyle/>
            <a:p>
              <a:endParaRPr lang="el-GR"/>
            </a:p>
          </p:txBody>
        </p:sp>
      </p:grpSp>
      <p:sp>
        <p:nvSpPr>
          <p:cNvPr id="53267" name="Τίτλος 1"/>
          <p:cNvSpPr>
            <a:spLocks noGrp="1"/>
          </p:cNvSpPr>
          <p:nvPr/>
        </p:nvSpPr>
        <p:spPr bwMode="auto">
          <a:xfrm>
            <a:off x="-3736975" y="1712913"/>
            <a:ext cx="9144000" cy="2387600"/>
          </a:xfrm>
          <a:prstGeom prst="rect">
            <a:avLst/>
          </a:prstGeom>
          <a:noFill/>
          <a:ln w="9525">
            <a:noFill/>
            <a:miter lim="800000"/>
            <a:headEnd/>
            <a:tailEnd/>
          </a:ln>
        </p:spPr>
        <p:txBody>
          <a:bodyPr anchor="b"/>
          <a:lstStyle/>
          <a:p>
            <a:pPr algn="ctr">
              <a:lnSpc>
                <a:spcPct val="90000"/>
              </a:lnSpc>
            </a:pPr>
            <a:endParaRPr lang="el-GR" sz="6000">
              <a:latin typeface="Cambria" pitchFamily="18" charset="0"/>
            </a:endParaRPr>
          </a:p>
        </p:txBody>
      </p:sp>
      <p:grpSp>
        <p:nvGrpSpPr>
          <p:cNvPr id="44" name="Γραφικό 6" descr="Λήψη"/>
          <p:cNvGrpSpPr/>
          <p:nvPr/>
        </p:nvGrpSpPr>
        <p:grpSpPr>
          <a:xfrm>
            <a:off x="3309620" y="2332355"/>
            <a:ext cx="908685" cy="747395"/>
            <a:chOff x="8567738" y="1730375"/>
            <a:chExt cx="914400" cy="914400"/>
          </a:xfrm>
          <a:solidFill>
            <a:schemeClr val="bg1"/>
          </a:solidFill>
        </p:grpSpPr>
        <p:sp>
          <p:nvSpPr>
            <p:cNvPr id="46" name="Ελεύθερη σχεδίαση: Σχήμα 14"/>
            <p:cNvSpPr/>
            <p:nvPr/>
          </p:nvSpPr>
          <p:spPr>
            <a:xfrm>
              <a:off x="8822532" y="1875631"/>
              <a:ext cx="400050" cy="504825"/>
            </a:xfrm>
            <a:custGeom>
              <a:avLst/>
              <a:gdLst>
                <a:gd name="connsiteX0" fmla="*/ 397669 w 400050"/>
                <a:gd name="connsiteY0" fmla="*/ 273844 h 504825"/>
                <a:gd name="connsiteX1" fmla="*/ 278606 w 400050"/>
                <a:gd name="connsiteY1" fmla="*/ 273844 h 504825"/>
                <a:gd name="connsiteX2" fmla="*/ 278606 w 400050"/>
                <a:gd name="connsiteY2" fmla="*/ 7144 h 504825"/>
                <a:gd name="connsiteX3" fmla="*/ 126206 w 400050"/>
                <a:gd name="connsiteY3" fmla="*/ 7144 h 504825"/>
                <a:gd name="connsiteX4" fmla="*/ 126206 w 400050"/>
                <a:gd name="connsiteY4" fmla="*/ 273844 h 504825"/>
                <a:gd name="connsiteX5" fmla="*/ 7144 w 400050"/>
                <a:gd name="connsiteY5" fmla="*/ 273844 h 504825"/>
                <a:gd name="connsiteX6" fmla="*/ 202406 w 400050"/>
                <a:gd name="connsiteY6" fmla="*/ 502444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504825">
                  <a:moveTo>
                    <a:pt x="397669" y="273844"/>
                  </a:moveTo>
                  <a:lnTo>
                    <a:pt x="278606" y="273844"/>
                  </a:lnTo>
                  <a:lnTo>
                    <a:pt x="278606" y="7144"/>
                  </a:lnTo>
                  <a:lnTo>
                    <a:pt x="126206" y="7144"/>
                  </a:lnTo>
                  <a:lnTo>
                    <a:pt x="126206" y="273844"/>
                  </a:lnTo>
                  <a:lnTo>
                    <a:pt x="7144" y="273844"/>
                  </a:lnTo>
                  <a:lnTo>
                    <a:pt x="202406" y="50244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47" name="Ελεύθερη σχεδίαση: Σχήμα 16"/>
            <p:cNvSpPr/>
            <p:nvPr/>
          </p:nvSpPr>
          <p:spPr>
            <a:xfrm>
              <a:off x="8722519" y="2256631"/>
              <a:ext cx="600075" cy="238125"/>
            </a:xfrm>
            <a:custGeom>
              <a:avLst/>
              <a:gdLst>
                <a:gd name="connsiteX0" fmla="*/ 540544 w 600075"/>
                <a:gd name="connsiteY0" fmla="*/ 7144 h 238125"/>
                <a:gd name="connsiteX1" fmla="*/ 540544 w 600075"/>
                <a:gd name="connsiteY1" fmla="*/ 178594 h 238125"/>
                <a:gd name="connsiteX2" fmla="*/ 64294 w 600075"/>
                <a:gd name="connsiteY2" fmla="*/ 178594 h 238125"/>
                <a:gd name="connsiteX3" fmla="*/ 64294 w 600075"/>
                <a:gd name="connsiteY3" fmla="*/ 7144 h 238125"/>
                <a:gd name="connsiteX4" fmla="*/ 7144 w 600075"/>
                <a:gd name="connsiteY4" fmla="*/ 7144 h 238125"/>
                <a:gd name="connsiteX5" fmla="*/ 7144 w 600075"/>
                <a:gd name="connsiteY5" fmla="*/ 235744 h 238125"/>
                <a:gd name="connsiteX6" fmla="*/ 597694 w 600075"/>
                <a:gd name="connsiteY6" fmla="*/ 235744 h 238125"/>
                <a:gd name="connsiteX7" fmla="*/ 597694 w 600075"/>
                <a:gd name="connsiteY7" fmla="*/ 714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075" h="238125">
                  <a:moveTo>
                    <a:pt x="540544" y="7144"/>
                  </a:moveTo>
                  <a:lnTo>
                    <a:pt x="540544" y="178594"/>
                  </a:lnTo>
                  <a:lnTo>
                    <a:pt x="64294" y="178594"/>
                  </a:lnTo>
                  <a:lnTo>
                    <a:pt x="64294" y="7144"/>
                  </a:lnTo>
                  <a:lnTo>
                    <a:pt x="7144" y="7144"/>
                  </a:lnTo>
                  <a:lnTo>
                    <a:pt x="7144" y="235744"/>
                  </a:lnTo>
                  <a:lnTo>
                    <a:pt x="597694" y="235744"/>
                  </a:lnTo>
                  <a:lnTo>
                    <a:pt x="597694" y="714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grpSp>
        <p:nvGrpSpPr>
          <p:cNvPr id="51" name="Γραφικό 8" descr="Γρανάζια"/>
          <p:cNvGrpSpPr/>
          <p:nvPr/>
        </p:nvGrpSpPr>
        <p:grpSpPr>
          <a:xfrm>
            <a:off x="5668010" y="2355215"/>
            <a:ext cx="857250" cy="696595"/>
            <a:chOff x="7653338" y="3972719"/>
            <a:chExt cx="914400" cy="914400"/>
          </a:xfrm>
          <a:solidFill>
            <a:schemeClr val="bg1"/>
          </a:solidFill>
        </p:grpSpPr>
        <p:sp>
          <p:nvSpPr>
            <p:cNvPr id="52" name="Ελεύθερη σχεδίαση: Σχήμα 27"/>
            <p:cNvSpPr/>
            <p:nvPr/>
          </p:nvSpPr>
          <p:spPr>
            <a:xfrm>
              <a:off x="8008144" y="404653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3" name="Ελεύθερη σχεδίαση: Σχήμα 28"/>
            <p:cNvSpPr/>
            <p:nvPr/>
          </p:nvSpPr>
          <p:spPr>
            <a:xfrm>
              <a:off x="7792879" y="439324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53271"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56" name="Γραφικό 30" descr="Ομάδα"/>
          <p:cNvGrpSpPr/>
          <p:nvPr/>
        </p:nvGrpSpPr>
        <p:grpSpPr>
          <a:xfrm>
            <a:off x="10398438" y="2467797"/>
            <a:ext cx="690709" cy="572396"/>
            <a:chOff x="5680220" y="3052286"/>
            <a:chExt cx="826784" cy="753428"/>
          </a:xfrm>
          <a:solidFill>
            <a:schemeClr val="bg1"/>
          </a:solidFill>
        </p:grpSpPr>
        <p:sp>
          <p:nvSpPr>
            <p:cNvPr id="57" name="Ελεύθερη σχεδίαση: Σχήμα 32"/>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8" name="Ελεύθερη σχεδίαση: Σχήμα 33"/>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9" name="Ελεύθερη σχεδίαση: Σχήμα 34"/>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60" name="Ελεύθερη σχεδίαση: Σχήμα 35"/>
            <p:cNvSpPr/>
            <p:nvPr/>
          </p:nvSpPr>
          <p:spPr>
            <a:xfrm>
              <a:off x="5962816"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61" name="Ελεύθερη σχεδίαση: Σχήμα 36"/>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62" name="Ελεύθερη σχεδίαση: Σχήμα 37"/>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p:cNvSpPr>
            <a:spLocks noGrp="1"/>
          </p:cNvSpPr>
          <p:nvPr>
            <p:ph type="title"/>
          </p:nvPr>
        </p:nvSpPr>
        <p:spPr>
          <a:xfrm>
            <a:off x="431800" y="811213"/>
            <a:ext cx="11339513" cy="431800"/>
          </a:xfrm>
        </p:spPr>
        <p:txBody>
          <a:bodyPr/>
          <a:lstStyle/>
          <a:p>
            <a:pPr algn="ctr" fontAlgn="auto">
              <a:spcAft>
                <a:spcPts val="0"/>
              </a:spcAft>
              <a:defRPr/>
            </a:pPr>
            <a:r>
              <a:rPr lang="el-GR" dirty="0"/>
              <a:t>Βασικό Μοντέλο Ανοικτού Συστήματος</a:t>
            </a:r>
          </a:p>
        </p:txBody>
      </p:sp>
      <p:sp>
        <p:nvSpPr>
          <p:cNvPr id="3" name="Θέση υποσέλιδου 2"/>
          <p:cNvSpPr>
            <a:spLocks noGrp="1"/>
          </p:cNvSpPr>
          <p:nvPr>
            <p:ph type="ftr" sz="quarter" idx="3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6"/>
          </p:nvPr>
        </p:nvSpPr>
        <p:spPr/>
        <p:txBody>
          <a:bodyPr/>
          <a:lstStyle/>
          <a:p>
            <a:pPr>
              <a:defRPr/>
            </a:pPr>
            <a:fld id="{DB64523B-D8A7-4890-9878-9B551A75CF27}" type="slidenum">
              <a:rPr lang="el-GR"/>
              <a:pPr>
                <a:defRPr/>
              </a:pPr>
              <a:t>14</a:t>
            </a:fld>
            <a:endParaRPr lang="el-GR" dirty="0"/>
          </a:p>
        </p:txBody>
      </p:sp>
      <p:grpSp>
        <p:nvGrpSpPr>
          <p:cNvPr id="55300" name="Group 1073742850"/>
          <p:cNvGrpSpPr>
            <a:grpSpLocks/>
          </p:cNvGrpSpPr>
          <p:nvPr/>
        </p:nvGrpSpPr>
        <p:grpSpPr bwMode="auto">
          <a:xfrm>
            <a:off x="2855913" y="2119313"/>
            <a:ext cx="6491287" cy="2859087"/>
            <a:chOff x="0" y="0"/>
            <a:chExt cx="20000" cy="23338"/>
          </a:xfrm>
        </p:grpSpPr>
        <p:sp>
          <p:nvSpPr>
            <p:cNvPr id="1073742852" name="Rectangle 1073742851"/>
            <p:cNvSpPr/>
            <p:nvPr/>
          </p:nvSpPr>
          <p:spPr>
            <a:xfrm>
              <a:off x="6324" y="2358"/>
              <a:ext cx="7909" cy="6311"/>
            </a:xfrm>
            <a:prstGeom prst="rect">
              <a:avLst/>
            </a:prstGeom>
            <a:solidFill>
              <a:srgbClr val="FFFFFF"/>
            </a:solidFill>
            <a:ln w="76200" cap="flat" cmpd="sng">
              <a:solidFill>
                <a:schemeClr val="bg2">
                  <a:lumMod val="50000"/>
                </a:schemeClr>
              </a:solidFill>
              <a:prstDash val="solid"/>
              <a:miter/>
              <a:headEnd type="none" w="med" len="med"/>
              <a:tailEnd type="none" w="med" len="med"/>
            </a:ln>
          </p:spPr>
          <p:txBody>
            <a:bodyPr/>
            <a:lstStyle/>
            <a:p>
              <a:pPr fontAlgn="auto">
                <a:spcBef>
                  <a:spcPts val="0"/>
                </a:spcBef>
                <a:spcAft>
                  <a:spcPts val="0"/>
                </a:spcAft>
                <a:defRPr/>
              </a:pPr>
              <a:endParaRPr lang="en-US">
                <a:latin typeface="+mj-lt"/>
                <a:cs typeface="+mj-lt"/>
              </a:endParaRPr>
            </a:p>
          </p:txBody>
        </p:sp>
        <p:sp>
          <p:nvSpPr>
            <p:cNvPr id="1073742853" name="Rectangle 1073742852"/>
            <p:cNvSpPr/>
            <p:nvPr/>
          </p:nvSpPr>
          <p:spPr>
            <a:xfrm>
              <a:off x="5077" y="14967"/>
              <a:ext cx="10487" cy="8371"/>
            </a:xfrm>
            <a:prstGeom prst="rect">
              <a:avLst/>
            </a:prstGeom>
            <a:solidFill>
              <a:srgbClr val="FFFFFF"/>
            </a:solidFill>
            <a:ln w="76200" cap="flat" cmpd="sng">
              <a:solidFill>
                <a:schemeClr val="bg2">
                  <a:lumMod val="50000"/>
                </a:schemeClr>
              </a:solidFill>
              <a:prstDash val="solid"/>
              <a:miter/>
              <a:headEnd type="none" w="med" len="med"/>
              <a:tailEnd type="none" w="med" len="med"/>
            </a:ln>
          </p:spPr>
          <p:txBody>
            <a:bodyPr/>
            <a:lstStyle/>
            <a:p>
              <a:pPr fontAlgn="auto">
                <a:spcBef>
                  <a:spcPts val="0"/>
                </a:spcBef>
                <a:spcAft>
                  <a:spcPts val="0"/>
                </a:spcAft>
                <a:defRPr/>
              </a:pPr>
              <a:endParaRPr lang="en-US">
                <a:latin typeface="+mj-lt"/>
                <a:cs typeface="+mj-lt"/>
              </a:endParaRPr>
            </a:p>
          </p:txBody>
        </p:sp>
        <p:sp>
          <p:nvSpPr>
            <p:cNvPr id="1073742854" name="Straight Connector 1073742853"/>
            <p:cNvSpPr/>
            <p:nvPr/>
          </p:nvSpPr>
          <p:spPr>
            <a:xfrm>
              <a:off x="1736" y="16898"/>
              <a:ext cx="3463" cy="0"/>
            </a:xfrm>
            <a:prstGeom prst="line">
              <a:avLst/>
            </a:prstGeom>
            <a:ln w="76200" cap="flat" cmpd="sng">
              <a:solidFill>
                <a:schemeClr val="bg2">
                  <a:lumMod val="50000"/>
                </a:schemeClr>
              </a:solidFill>
              <a:prstDash val="solid"/>
              <a:headEnd type="none" w="sm" len="sm"/>
              <a:tailEnd type="none" w="sm" len="sm"/>
            </a:ln>
          </p:spPr>
        </p:sp>
        <p:sp>
          <p:nvSpPr>
            <p:cNvPr id="1073742855" name="Straight Connector 1073742854"/>
            <p:cNvSpPr/>
            <p:nvPr/>
          </p:nvSpPr>
          <p:spPr>
            <a:xfrm flipH="1" flipV="1">
              <a:off x="15647" y="17157"/>
              <a:ext cx="3096" cy="0"/>
            </a:xfrm>
            <a:prstGeom prst="line">
              <a:avLst/>
            </a:prstGeom>
            <a:ln w="76200" cap="flat" cmpd="sng">
              <a:solidFill>
                <a:schemeClr val="bg2">
                  <a:lumMod val="50000"/>
                </a:schemeClr>
              </a:solidFill>
              <a:prstDash val="solid"/>
              <a:headEnd type="none" w="sm" len="sm"/>
              <a:tailEnd type="triangle" w="sm" len="sm"/>
            </a:ln>
          </p:spPr>
        </p:sp>
        <p:grpSp>
          <p:nvGrpSpPr>
            <p:cNvPr id="55306" name="Group 1073742855"/>
            <p:cNvGrpSpPr>
              <a:grpSpLocks/>
            </p:cNvGrpSpPr>
            <p:nvPr/>
          </p:nvGrpSpPr>
          <p:grpSpPr bwMode="auto">
            <a:xfrm>
              <a:off x="1897" y="3151"/>
              <a:ext cx="4429" cy="4732"/>
              <a:chOff x="0" y="0"/>
              <a:chExt cx="20000" cy="19875"/>
            </a:xfrm>
          </p:grpSpPr>
          <p:sp>
            <p:nvSpPr>
              <p:cNvPr id="1073742857" name="Straight Connector 1073742856"/>
              <p:cNvSpPr/>
              <p:nvPr/>
            </p:nvSpPr>
            <p:spPr>
              <a:xfrm>
                <a:off x="3" y="-9"/>
                <a:ext cx="19989" cy="0"/>
              </a:xfrm>
              <a:prstGeom prst="line">
                <a:avLst/>
              </a:prstGeom>
              <a:ln w="76200" cap="flat" cmpd="sng">
                <a:solidFill>
                  <a:schemeClr val="bg2">
                    <a:lumMod val="50000"/>
                  </a:schemeClr>
                </a:solidFill>
                <a:prstDash val="solid"/>
                <a:headEnd type="none" w="sm" len="sm"/>
                <a:tailEnd type="triangle" w="sm" len="sm"/>
              </a:ln>
            </p:spPr>
          </p:sp>
          <p:sp>
            <p:nvSpPr>
              <p:cNvPr id="1073742858" name="Straight Connector 1073742857"/>
              <p:cNvSpPr/>
              <p:nvPr/>
            </p:nvSpPr>
            <p:spPr>
              <a:xfrm>
                <a:off x="3" y="9897"/>
                <a:ext cx="19989" cy="54"/>
              </a:xfrm>
              <a:prstGeom prst="line">
                <a:avLst/>
              </a:prstGeom>
              <a:ln w="76200" cap="flat" cmpd="sng">
                <a:solidFill>
                  <a:schemeClr val="bg2">
                    <a:lumMod val="50000"/>
                  </a:schemeClr>
                </a:solidFill>
                <a:prstDash val="solid"/>
                <a:headEnd type="none" w="sm" len="sm"/>
                <a:tailEnd type="triangle" w="sm" len="sm"/>
              </a:ln>
            </p:spPr>
          </p:sp>
          <p:sp>
            <p:nvSpPr>
              <p:cNvPr id="1073742859" name="Straight Connector 1073742858"/>
              <p:cNvSpPr/>
              <p:nvPr/>
            </p:nvSpPr>
            <p:spPr>
              <a:xfrm>
                <a:off x="3" y="19857"/>
                <a:ext cx="19989" cy="0"/>
              </a:xfrm>
              <a:prstGeom prst="line">
                <a:avLst/>
              </a:prstGeom>
              <a:ln w="76200" cap="flat" cmpd="sng">
                <a:solidFill>
                  <a:schemeClr val="bg2">
                    <a:lumMod val="50000"/>
                  </a:schemeClr>
                </a:solidFill>
                <a:prstDash val="solid"/>
                <a:headEnd type="none" w="sm" len="sm"/>
                <a:tailEnd type="triangle" w="sm" len="sm"/>
              </a:ln>
            </p:spPr>
          </p:sp>
        </p:grpSp>
        <p:grpSp>
          <p:nvGrpSpPr>
            <p:cNvPr id="55307" name="Group 1073742859"/>
            <p:cNvGrpSpPr>
              <a:grpSpLocks/>
            </p:cNvGrpSpPr>
            <p:nvPr/>
          </p:nvGrpSpPr>
          <p:grpSpPr bwMode="auto">
            <a:xfrm>
              <a:off x="14229" y="3151"/>
              <a:ext cx="4429" cy="4732"/>
              <a:chOff x="0" y="0"/>
              <a:chExt cx="20000" cy="19875"/>
            </a:xfrm>
          </p:grpSpPr>
          <p:sp>
            <p:nvSpPr>
              <p:cNvPr id="1073742861" name="Straight Connector 1073742860"/>
              <p:cNvSpPr/>
              <p:nvPr/>
            </p:nvSpPr>
            <p:spPr>
              <a:xfrm>
                <a:off x="-3" y="-9"/>
                <a:ext cx="20011" cy="0"/>
              </a:xfrm>
              <a:prstGeom prst="line">
                <a:avLst/>
              </a:prstGeom>
              <a:ln w="76200" cap="flat" cmpd="sng">
                <a:solidFill>
                  <a:schemeClr val="bg2">
                    <a:lumMod val="50000"/>
                  </a:schemeClr>
                </a:solidFill>
                <a:prstDash val="solid"/>
                <a:headEnd type="none" w="sm" len="sm"/>
                <a:tailEnd type="triangle" w="sm" len="sm"/>
              </a:ln>
            </p:spPr>
          </p:sp>
          <p:sp>
            <p:nvSpPr>
              <p:cNvPr id="1073742862" name="Straight Connector 1073742861"/>
              <p:cNvSpPr/>
              <p:nvPr/>
            </p:nvSpPr>
            <p:spPr>
              <a:xfrm>
                <a:off x="-3" y="9897"/>
                <a:ext cx="20011" cy="54"/>
              </a:xfrm>
              <a:prstGeom prst="line">
                <a:avLst/>
              </a:prstGeom>
              <a:ln w="76200" cap="flat" cmpd="sng">
                <a:solidFill>
                  <a:schemeClr val="bg2">
                    <a:lumMod val="50000"/>
                  </a:schemeClr>
                </a:solidFill>
                <a:prstDash val="solid"/>
                <a:headEnd type="none" w="sm" len="sm"/>
                <a:tailEnd type="triangle" w="sm" len="sm"/>
              </a:ln>
            </p:spPr>
          </p:sp>
          <p:sp>
            <p:nvSpPr>
              <p:cNvPr id="1073742863" name="Straight Connector 1073742862"/>
              <p:cNvSpPr/>
              <p:nvPr/>
            </p:nvSpPr>
            <p:spPr>
              <a:xfrm>
                <a:off x="-3" y="19857"/>
                <a:ext cx="20011" cy="0"/>
              </a:xfrm>
              <a:prstGeom prst="line">
                <a:avLst/>
              </a:prstGeom>
              <a:ln w="76200" cap="flat" cmpd="sng">
                <a:solidFill>
                  <a:schemeClr val="bg2">
                    <a:lumMod val="50000"/>
                  </a:schemeClr>
                </a:solidFill>
                <a:prstDash val="solid"/>
                <a:headEnd type="none" w="sm" len="sm"/>
                <a:tailEnd type="triangle" w="sm" len="sm"/>
              </a:ln>
            </p:spPr>
          </p:sp>
        </p:grpSp>
        <p:sp>
          <p:nvSpPr>
            <p:cNvPr id="1073742864" name="Straight Connector 1073742863"/>
            <p:cNvSpPr/>
            <p:nvPr/>
          </p:nvSpPr>
          <p:spPr>
            <a:xfrm flipV="1">
              <a:off x="1888" y="7879"/>
              <a:ext cx="10" cy="8928"/>
            </a:xfrm>
            <a:prstGeom prst="line">
              <a:avLst/>
            </a:prstGeom>
            <a:ln w="76200" cap="flat" cmpd="sng">
              <a:solidFill>
                <a:schemeClr val="bg2">
                  <a:lumMod val="50000"/>
                </a:schemeClr>
              </a:solidFill>
              <a:prstDash val="solid"/>
              <a:headEnd type="none" w="sm" len="sm"/>
              <a:tailEnd type="triangle" w="sm" len="sm"/>
            </a:ln>
          </p:spPr>
        </p:sp>
        <p:sp>
          <p:nvSpPr>
            <p:cNvPr id="1073742865" name="Straight Connector 1073742864"/>
            <p:cNvSpPr/>
            <p:nvPr/>
          </p:nvSpPr>
          <p:spPr>
            <a:xfrm flipV="1">
              <a:off x="2847" y="5520"/>
              <a:ext cx="0" cy="2358"/>
            </a:xfrm>
            <a:prstGeom prst="line">
              <a:avLst/>
            </a:prstGeom>
            <a:ln w="76200" cap="flat" cmpd="sng">
              <a:solidFill>
                <a:schemeClr val="tx1">
                  <a:lumMod val="65000"/>
                  <a:lumOff val="35000"/>
                </a:schemeClr>
              </a:solidFill>
              <a:prstDash val="solid"/>
              <a:headEnd type="none" w="sm" len="sm"/>
              <a:tailEnd type="triangle" w="sm" len="sm"/>
            </a:ln>
          </p:spPr>
        </p:sp>
        <p:sp>
          <p:nvSpPr>
            <p:cNvPr id="1073742866" name="Straight Connector 1073742865"/>
            <p:cNvSpPr/>
            <p:nvPr/>
          </p:nvSpPr>
          <p:spPr>
            <a:xfrm flipV="1">
              <a:off x="2847" y="3149"/>
              <a:ext cx="0" cy="2371"/>
            </a:xfrm>
            <a:prstGeom prst="line">
              <a:avLst/>
            </a:prstGeom>
            <a:ln w="76200" cap="flat" cmpd="sng">
              <a:solidFill>
                <a:schemeClr val="tx1">
                  <a:lumMod val="65000"/>
                  <a:lumOff val="35000"/>
                </a:schemeClr>
              </a:solidFill>
              <a:prstDash val="solid"/>
              <a:headEnd type="none" w="sm" len="sm"/>
              <a:tailEnd type="triangle" w="sm" len="sm"/>
            </a:ln>
          </p:spPr>
        </p:sp>
        <p:sp>
          <p:nvSpPr>
            <p:cNvPr id="1073742867" name="Rectangle 1073742866"/>
            <p:cNvSpPr/>
            <p:nvPr/>
          </p:nvSpPr>
          <p:spPr>
            <a:xfrm>
              <a:off x="19364" y="389"/>
              <a:ext cx="636" cy="16768"/>
            </a:xfrm>
            <a:prstGeom prst="rect">
              <a:avLst/>
            </a:prstGeom>
            <a:solidFill>
              <a:srgbClr val="FFFFFF"/>
            </a:solidFill>
            <a:ln w="9525">
              <a:noFill/>
            </a:ln>
          </p:spPr>
          <p:txBody>
            <a:bodyPr lIns="0" tIns="0" rIns="0" bIns="0"/>
            <a:lstStyle/>
            <a:p>
              <a:pPr algn="ctr"/>
              <a:r>
                <a:rPr lang="en-US" b="1">
                  <a:solidFill>
                    <a:srgbClr val="404040"/>
                  </a:solidFill>
                  <a:latin typeface="Cambria" pitchFamily="18" charset="0"/>
                </a:rPr>
                <a:t>Π</a:t>
              </a:r>
            </a:p>
            <a:p>
              <a:pPr algn="ctr"/>
              <a:r>
                <a:rPr lang="en-US" b="1">
                  <a:solidFill>
                    <a:srgbClr val="404040"/>
                  </a:solidFill>
                  <a:latin typeface="Cambria" pitchFamily="18" charset="0"/>
                </a:rPr>
                <a:t>Ε</a:t>
              </a:r>
            </a:p>
            <a:p>
              <a:pPr algn="ctr"/>
              <a:r>
                <a:rPr lang="en-US" b="1">
                  <a:solidFill>
                    <a:srgbClr val="404040"/>
                  </a:solidFill>
                  <a:latin typeface="Cambria" pitchFamily="18" charset="0"/>
                </a:rPr>
                <a:t>Ρ</a:t>
              </a:r>
            </a:p>
            <a:p>
              <a:pPr algn="ctr"/>
              <a:r>
                <a:rPr lang="en-US" b="1">
                  <a:solidFill>
                    <a:srgbClr val="404040"/>
                  </a:solidFill>
                  <a:latin typeface="Cambria" pitchFamily="18" charset="0"/>
                </a:rPr>
                <a:t>Ι</a:t>
              </a:r>
            </a:p>
            <a:p>
              <a:pPr algn="ctr"/>
              <a:r>
                <a:rPr lang="en-US" b="1">
                  <a:solidFill>
                    <a:srgbClr val="404040"/>
                  </a:solidFill>
                  <a:latin typeface="Cambria" pitchFamily="18" charset="0"/>
                </a:rPr>
                <a:t>Β</a:t>
              </a:r>
            </a:p>
            <a:p>
              <a:pPr algn="ctr"/>
              <a:r>
                <a:rPr lang="en-US" b="1">
                  <a:solidFill>
                    <a:srgbClr val="404040"/>
                  </a:solidFill>
                  <a:latin typeface="Cambria" pitchFamily="18" charset="0"/>
                </a:rPr>
                <a:t>Α</a:t>
              </a:r>
            </a:p>
            <a:p>
              <a:pPr algn="ctr"/>
              <a:r>
                <a:rPr lang="en-US" b="1">
                  <a:solidFill>
                    <a:srgbClr val="404040"/>
                  </a:solidFill>
                  <a:latin typeface="Cambria" pitchFamily="18" charset="0"/>
                </a:rPr>
                <a:t>Λ</a:t>
              </a:r>
            </a:p>
            <a:p>
              <a:pPr algn="ctr"/>
              <a:r>
                <a:rPr lang="en-US" b="1">
                  <a:solidFill>
                    <a:srgbClr val="404040"/>
                  </a:solidFill>
                  <a:latin typeface="Cambria" pitchFamily="18" charset="0"/>
                </a:rPr>
                <a:t>Λ</a:t>
              </a:r>
            </a:p>
            <a:p>
              <a:pPr algn="ctr"/>
              <a:r>
                <a:rPr lang="en-US" b="1">
                  <a:solidFill>
                    <a:srgbClr val="404040"/>
                  </a:solidFill>
                  <a:latin typeface="Cambria" pitchFamily="18" charset="0"/>
                </a:rPr>
                <a:t>Ο</a:t>
              </a:r>
            </a:p>
            <a:p>
              <a:pPr algn="ctr"/>
              <a:r>
                <a:rPr lang="en-US" b="1">
                  <a:solidFill>
                    <a:srgbClr val="404040"/>
                  </a:solidFill>
                  <a:latin typeface="Cambria" pitchFamily="18" charset="0"/>
                </a:rPr>
                <a:t>Ν</a:t>
              </a:r>
            </a:p>
            <a:p>
              <a:pPr algn="ctr"/>
              <a:endParaRPr lang="en-US" b="1">
                <a:solidFill>
                  <a:srgbClr val="404040"/>
                </a:solidFill>
                <a:latin typeface="Cambria" pitchFamily="18" charset="0"/>
              </a:endParaRPr>
            </a:p>
          </p:txBody>
        </p:sp>
        <p:sp>
          <p:nvSpPr>
            <p:cNvPr id="1073742868" name="Rectangle 1073742867"/>
            <p:cNvSpPr/>
            <p:nvPr/>
          </p:nvSpPr>
          <p:spPr>
            <a:xfrm>
              <a:off x="2847" y="1542"/>
              <a:ext cx="3165" cy="803"/>
            </a:xfrm>
            <a:prstGeom prst="rect">
              <a:avLst/>
            </a:prstGeom>
            <a:solidFill>
              <a:srgbClr val="FFFFFF"/>
            </a:solidFill>
            <a:ln w="9525">
              <a:noFill/>
            </a:ln>
          </p:spPr>
          <p:txBody>
            <a:bodyPr lIns="0" tIns="0" rIns="0" bIns="0"/>
            <a:lstStyle/>
            <a:p>
              <a:pPr algn="ctr">
                <a:lnSpc>
                  <a:spcPct val="3000"/>
                </a:lnSpc>
              </a:pPr>
              <a:endParaRPr lang="en-US" b="1">
                <a:solidFill>
                  <a:srgbClr val="404040"/>
                </a:solidFill>
                <a:latin typeface="Cambria" pitchFamily="18" charset="0"/>
              </a:endParaRPr>
            </a:p>
            <a:p>
              <a:pPr algn="ctr">
                <a:lnSpc>
                  <a:spcPct val="3000"/>
                </a:lnSpc>
              </a:pPr>
              <a:endParaRPr lang="en-US" b="1">
                <a:solidFill>
                  <a:srgbClr val="404040"/>
                </a:solidFill>
                <a:latin typeface="Cambria" pitchFamily="18" charset="0"/>
              </a:endParaRPr>
            </a:p>
            <a:p>
              <a:pPr algn="ctr">
                <a:lnSpc>
                  <a:spcPct val="3000"/>
                </a:lnSpc>
              </a:pPr>
              <a:r>
                <a:rPr lang="el-GR" altLang="en-US" b="1">
                  <a:solidFill>
                    <a:srgbClr val="404040"/>
                  </a:solidFill>
                  <a:latin typeface="Cambria" pitchFamily="18" charset="0"/>
                </a:rPr>
                <a:t>ΕΙΣΡΟΕ</a:t>
              </a:r>
              <a:r>
                <a:rPr lang="en-US" b="1">
                  <a:solidFill>
                    <a:srgbClr val="404040"/>
                  </a:solidFill>
                  <a:latin typeface="Cambria" pitchFamily="18" charset="0"/>
                </a:rPr>
                <a:t>Σ</a:t>
              </a:r>
            </a:p>
            <a:p>
              <a:endParaRPr lang="en-US" b="1">
                <a:solidFill>
                  <a:srgbClr val="404040"/>
                </a:solidFill>
                <a:latin typeface="Cambria" pitchFamily="18" charset="0"/>
              </a:endParaRPr>
            </a:p>
          </p:txBody>
        </p:sp>
        <p:sp>
          <p:nvSpPr>
            <p:cNvPr id="1073742869" name="Rectangle 1073742868"/>
            <p:cNvSpPr/>
            <p:nvPr/>
          </p:nvSpPr>
          <p:spPr>
            <a:xfrm>
              <a:off x="14546" y="0"/>
              <a:ext cx="3165" cy="2371"/>
            </a:xfrm>
            <a:prstGeom prst="rect">
              <a:avLst/>
            </a:prstGeom>
            <a:solidFill>
              <a:srgbClr val="FFFFFF"/>
            </a:solidFill>
            <a:ln w="76200">
              <a:noFill/>
            </a:ln>
          </p:spPr>
          <p:txBody>
            <a:bodyPr lIns="0" tIns="0" rIns="0" bIns="0"/>
            <a:lstStyle/>
            <a:p>
              <a:pPr algn="ctr"/>
              <a:r>
                <a:rPr lang="en-US" b="1">
                  <a:solidFill>
                    <a:srgbClr val="404040"/>
                  </a:solidFill>
                  <a:latin typeface="Cambria" pitchFamily="18" charset="0"/>
                </a:rPr>
                <a:t>ΕΚΡΟΕΣ</a:t>
              </a:r>
            </a:p>
            <a:p>
              <a:endParaRPr lang="en-US" b="1">
                <a:solidFill>
                  <a:srgbClr val="404040"/>
                </a:solidFill>
                <a:latin typeface="Cambria" pitchFamily="18" charset="0"/>
              </a:endParaRPr>
            </a:p>
          </p:txBody>
        </p:sp>
        <p:sp>
          <p:nvSpPr>
            <p:cNvPr id="1073742870" name="Rectangle 1073742869"/>
            <p:cNvSpPr/>
            <p:nvPr/>
          </p:nvSpPr>
          <p:spPr>
            <a:xfrm>
              <a:off x="6955" y="3149"/>
              <a:ext cx="6960" cy="4730"/>
            </a:xfrm>
            <a:prstGeom prst="rect">
              <a:avLst/>
            </a:prstGeom>
            <a:solidFill>
              <a:srgbClr val="FFFFFF"/>
            </a:solidFill>
            <a:ln w="9525">
              <a:noFill/>
            </a:ln>
          </p:spPr>
          <p:txBody>
            <a:bodyPr lIns="0" tIns="0" rIns="0" bIns="0"/>
            <a:lstStyle/>
            <a:p>
              <a:pPr algn="ctr"/>
              <a:r>
                <a:rPr lang="en-US">
                  <a:solidFill>
                    <a:srgbClr val="404040"/>
                  </a:solidFill>
                  <a:latin typeface="Cambria" pitchFamily="18" charset="0"/>
                </a:rPr>
                <a:t>Μεταποιητική</a:t>
              </a:r>
            </a:p>
            <a:p>
              <a:pPr algn="ctr"/>
              <a:r>
                <a:rPr lang="en-US">
                  <a:solidFill>
                    <a:srgbClr val="404040"/>
                  </a:solidFill>
                  <a:latin typeface="Cambria" pitchFamily="18" charset="0"/>
                </a:rPr>
                <a:t>Δραστηριότητα</a:t>
              </a:r>
            </a:p>
            <a:p>
              <a:endParaRPr lang="en-US">
                <a:solidFill>
                  <a:srgbClr val="404040"/>
                </a:solidFill>
                <a:latin typeface="Cambria" pitchFamily="18" charset="0"/>
              </a:endParaRPr>
            </a:p>
          </p:txBody>
        </p:sp>
        <p:sp>
          <p:nvSpPr>
            <p:cNvPr id="1073742871" name="Rectangle 1073742870"/>
            <p:cNvSpPr/>
            <p:nvPr/>
          </p:nvSpPr>
          <p:spPr>
            <a:xfrm>
              <a:off x="7591" y="15757"/>
              <a:ext cx="5375" cy="2371"/>
            </a:xfrm>
            <a:prstGeom prst="rect">
              <a:avLst/>
            </a:prstGeom>
            <a:solidFill>
              <a:srgbClr val="FFFFFF"/>
            </a:solidFill>
            <a:ln w="9525">
              <a:noFill/>
            </a:ln>
          </p:spPr>
          <p:txBody>
            <a:bodyPr lIns="0" tIns="0" rIns="0" bIns="0"/>
            <a:lstStyle/>
            <a:p>
              <a:pPr fontAlgn="auto">
                <a:spcBef>
                  <a:spcPts val="0"/>
                </a:spcBef>
                <a:spcAft>
                  <a:spcPts val="0"/>
                </a:spcAft>
                <a:defRPr/>
              </a:pPr>
              <a:endParaRPr lang="en-US">
                <a:latin typeface="+mj-lt"/>
                <a:cs typeface="+mj-lt"/>
              </a:endParaRPr>
            </a:p>
            <a:p>
              <a:pPr fontAlgn="auto">
                <a:spcBef>
                  <a:spcPts val="0"/>
                </a:spcBef>
                <a:spcAft>
                  <a:spcPts val="0"/>
                </a:spcAft>
                <a:defRPr/>
              </a:pPr>
              <a:endParaRPr lang="en-US">
                <a:latin typeface="+mj-lt"/>
                <a:cs typeface="+mj-lt"/>
              </a:endParaRPr>
            </a:p>
          </p:txBody>
        </p:sp>
        <p:sp>
          <p:nvSpPr>
            <p:cNvPr id="1073742872" name="Rectangle 1073742871"/>
            <p:cNvSpPr/>
            <p:nvPr/>
          </p:nvSpPr>
          <p:spPr>
            <a:xfrm>
              <a:off x="5307" y="16042"/>
              <a:ext cx="9998" cy="5494"/>
            </a:xfrm>
            <a:prstGeom prst="rect">
              <a:avLst/>
            </a:prstGeom>
            <a:solidFill>
              <a:srgbClr val="FFFFFF"/>
            </a:solidFill>
            <a:ln w="9525">
              <a:noFill/>
            </a:ln>
          </p:spPr>
          <p:txBody>
            <a:bodyPr lIns="0" tIns="0" rIns="0" bIns="0"/>
            <a:lstStyle/>
            <a:p>
              <a:pPr algn="ctr"/>
              <a:r>
                <a:rPr lang="en-US">
                  <a:solidFill>
                    <a:srgbClr val="404040"/>
                  </a:solidFill>
                  <a:latin typeface="Cambria" pitchFamily="18" charset="0"/>
                </a:rPr>
                <a:t>Μηχανισμός</a:t>
              </a:r>
            </a:p>
            <a:p>
              <a:pPr algn="ctr"/>
              <a:r>
                <a:rPr lang="en-US">
                  <a:solidFill>
                    <a:srgbClr val="404040"/>
                  </a:solidFill>
                  <a:latin typeface="Cambria" pitchFamily="18" charset="0"/>
                </a:rPr>
                <a:t>Επαναπληροφοριοδότ</a:t>
              </a:r>
              <a:r>
                <a:rPr lang="el-GR" altLang="en-US">
                  <a:solidFill>
                    <a:srgbClr val="404040"/>
                  </a:solidFill>
                  <a:latin typeface="Cambria" pitchFamily="18" charset="0"/>
                </a:rPr>
                <a:t>ησ</a:t>
              </a:r>
              <a:r>
                <a:rPr lang="en-US">
                  <a:solidFill>
                    <a:srgbClr val="404040"/>
                  </a:solidFill>
                  <a:latin typeface="Cambria" pitchFamily="18" charset="0"/>
                </a:rPr>
                <a:t>ης</a:t>
              </a:r>
            </a:p>
            <a:p>
              <a:pPr algn="ctr"/>
              <a:endParaRPr lang="en-US">
                <a:solidFill>
                  <a:srgbClr val="404040"/>
                </a:solidFill>
                <a:latin typeface="Cambria" pitchFamily="18" charset="0"/>
              </a:endParaRPr>
            </a:p>
          </p:txBody>
        </p:sp>
        <p:sp>
          <p:nvSpPr>
            <p:cNvPr id="1073742873" name="Rectangle 1073742872"/>
            <p:cNvSpPr/>
            <p:nvPr/>
          </p:nvSpPr>
          <p:spPr>
            <a:xfrm>
              <a:off x="0" y="0"/>
              <a:ext cx="1267" cy="17338"/>
            </a:xfrm>
            <a:prstGeom prst="rect">
              <a:avLst/>
            </a:prstGeom>
            <a:solidFill>
              <a:srgbClr val="FFFFFF"/>
            </a:solidFill>
            <a:ln w="9525">
              <a:noFill/>
            </a:ln>
          </p:spPr>
          <p:txBody>
            <a:bodyPr lIns="0" tIns="0" rIns="0" bIns="0"/>
            <a:lstStyle/>
            <a:p>
              <a:pPr algn="ctr"/>
              <a:r>
                <a:rPr lang="en-US" b="1">
                  <a:solidFill>
                    <a:srgbClr val="404040"/>
                  </a:solidFill>
                  <a:latin typeface="Cambria" pitchFamily="18" charset="0"/>
                </a:rPr>
                <a:t>Π</a:t>
              </a:r>
            </a:p>
            <a:p>
              <a:pPr algn="ctr"/>
              <a:r>
                <a:rPr lang="en-US" b="1">
                  <a:solidFill>
                    <a:srgbClr val="404040"/>
                  </a:solidFill>
                  <a:latin typeface="Cambria" pitchFamily="18" charset="0"/>
                </a:rPr>
                <a:t>Ε</a:t>
              </a:r>
            </a:p>
            <a:p>
              <a:pPr algn="ctr"/>
              <a:r>
                <a:rPr lang="en-US" b="1">
                  <a:solidFill>
                    <a:srgbClr val="404040"/>
                  </a:solidFill>
                  <a:latin typeface="Cambria" pitchFamily="18" charset="0"/>
                </a:rPr>
                <a:t>Ρ</a:t>
              </a:r>
            </a:p>
            <a:p>
              <a:pPr algn="ctr"/>
              <a:r>
                <a:rPr lang="en-US" b="1">
                  <a:solidFill>
                    <a:srgbClr val="404040"/>
                  </a:solidFill>
                  <a:latin typeface="Cambria" pitchFamily="18" charset="0"/>
                </a:rPr>
                <a:t>Ι</a:t>
              </a:r>
            </a:p>
            <a:p>
              <a:pPr algn="ctr"/>
              <a:r>
                <a:rPr lang="en-US" b="1">
                  <a:solidFill>
                    <a:srgbClr val="404040"/>
                  </a:solidFill>
                  <a:latin typeface="Cambria" pitchFamily="18" charset="0"/>
                </a:rPr>
                <a:t>Β</a:t>
              </a:r>
            </a:p>
            <a:p>
              <a:pPr algn="ctr"/>
              <a:r>
                <a:rPr lang="en-US" b="1">
                  <a:solidFill>
                    <a:srgbClr val="404040"/>
                  </a:solidFill>
                  <a:latin typeface="Cambria" pitchFamily="18" charset="0"/>
                </a:rPr>
                <a:t>Α</a:t>
              </a:r>
            </a:p>
            <a:p>
              <a:pPr algn="ctr"/>
              <a:r>
                <a:rPr lang="en-US" b="1">
                  <a:solidFill>
                    <a:srgbClr val="404040"/>
                  </a:solidFill>
                  <a:latin typeface="Cambria" pitchFamily="18" charset="0"/>
                </a:rPr>
                <a:t>Λ</a:t>
              </a:r>
            </a:p>
            <a:p>
              <a:pPr algn="ctr"/>
              <a:r>
                <a:rPr lang="en-US" b="1">
                  <a:solidFill>
                    <a:srgbClr val="404040"/>
                  </a:solidFill>
                  <a:latin typeface="Cambria" pitchFamily="18" charset="0"/>
                </a:rPr>
                <a:t>Λ</a:t>
              </a:r>
            </a:p>
            <a:p>
              <a:pPr algn="ctr"/>
              <a:r>
                <a:rPr lang="en-US" b="1">
                  <a:solidFill>
                    <a:srgbClr val="404040"/>
                  </a:solidFill>
                  <a:latin typeface="Cambria" pitchFamily="18" charset="0"/>
                </a:rPr>
                <a:t>Ο</a:t>
              </a:r>
            </a:p>
            <a:p>
              <a:pPr algn="ctr"/>
              <a:r>
                <a:rPr lang="en-US" b="1">
                  <a:solidFill>
                    <a:srgbClr val="404040"/>
                  </a:solidFill>
                  <a:latin typeface="Cambria" pitchFamily="18" charset="0"/>
                </a:rPr>
                <a:t>Ν</a:t>
              </a:r>
            </a:p>
            <a:p>
              <a:endParaRPr lang="en-US" b="1">
                <a:solidFill>
                  <a:srgbClr val="404040"/>
                </a:solidFill>
                <a:latin typeface="Cambria" pitchFamily="18" charset="0"/>
              </a:endParaRPr>
            </a:p>
          </p:txBody>
        </p:sp>
        <p:sp>
          <p:nvSpPr>
            <p:cNvPr id="1073742874" name="Straight Connector 1073742873"/>
            <p:cNvSpPr/>
            <p:nvPr/>
          </p:nvSpPr>
          <p:spPr>
            <a:xfrm>
              <a:off x="18743" y="3123"/>
              <a:ext cx="0" cy="14345"/>
            </a:xfrm>
            <a:prstGeom prst="line">
              <a:avLst/>
            </a:prstGeom>
            <a:ln w="76200" cap="flat" cmpd="sng">
              <a:solidFill>
                <a:schemeClr val="bg2">
                  <a:lumMod val="50000"/>
                </a:schemeClr>
              </a:solidFill>
              <a:prstDash val="solid"/>
              <a:headEnd type="none" w="med" len="med"/>
              <a:tailEnd type="none" w="med" len="med"/>
            </a:ln>
          </p:spPr>
        </p:sp>
      </p:grpSp>
      <p:sp>
        <p:nvSpPr>
          <p:cNvPr id="55301"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Τίτλος 22"/>
          <p:cNvSpPr>
            <a:spLocks noGrp="1"/>
          </p:cNvSpPr>
          <p:nvPr>
            <p:ph type="title"/>
          </p:nvPr>
        </p:nvSpPr>
        <p:spPr/>
        <p:txBody>
          <a:bodyPr/>
          <a:lstStyle/>
          <a:p>
            <a:pPr algn="ctr" fontAlgn="auto">
              <a:spcAft>
                <a:spcPts val="0"/>
              </a:spcAft>
              <a:defRPr/>
            </a:pPr>
            <a:r>
              <a:rPr lang="el-GR" sz="2400" dirty="0"/>
              <a:t>Η θεώρηση της επιχείρησης ως ανοικτού συστήματος:</a:t>
            </a:r>
          </a:p>
        </p:txBody>
      </p:sp>
      <p:sp>
        <p:nvSpPr>
          <p:cNvPr id="27" name="Θέση κειμένου 26"/>
          <p:cNvSpPr>
            <a:spLocks noGrp="1"/>
          </p:cNvSpPr>
          <p:nvPr>
            <p:ph type="body" sz="quarter" idx="27"/>
          </p:nvPr>
        </p:nvSpPr>
        <p:spPr>
          <a:xfrm>
            <a:off x="890588" y="1593850"/>
            <a:ext cx="4348162" cy="4346575"/>
          </a:xfrm>
        </p:spPr>
        <p:txBody>
          <a:bodyPr>
            <a:noAutofit/>
          </a:bodyPr>
          <a:lstStyle/>
          <a:p>
            <a:pPr fontAlgn="auto">
              <a:spcAft>
                <a:spcPts val="0"/>
              </a:spcAft>
              <a:defRPr/>
            </a:pPr>
            <a:r>
              <a:rPr lang="en-US" altLang="el-GR" dirty="0"/>
              <a:t>M</a:t>
            </a:r>
            <a:r>
              <a:rPr lang="el-GR" dirty="0"/>
              <a:t>ας επιτρέπει να την ορίσουμε ως μια οικονομική και κοινωνική οντότητα</a:t>
            </a:r>
          </a:p>
        </p:txBody>
      </p:sp>
      <p:sp>
        <p:nvSpPr>
          <p:cNvPr id="30" name="Θέση κειμένου 29"/>
          <p:cNvSpPr>
            <a:spLocks noGrp="1"/>
          </p:cNvSpPr>
          <p:nvPr>
            <p:ph type="body" sz="quarter" idx="30"/>
          </p:nvPr>
        </p:nvSpPr>
        <p:spPr>
          <a:xfrm>
            <a:off x="1658938" y="1766888"/>
            <a:ext cx="2811462" cy="1439862"/>
          </a:xfrm>
        </p:spPr>
        <p:txBody>
          <a:bodyPr>
            <a:noAutofit/>
          </a:bodyPr>
          <a:lstStyle/>
          <a:p>
            <a:pPr fontAlgn="auto">
              <a:defRPr/>
            </a:pPr>
            <a:r>
              <a:rPr lang="en-US" altLang="el-GR" sz="6000" dirty="0"/>
              <a:t>1</a:t>
            </a:r>
          </a:p>
        </p:txBody>
      </p:sp>
      <p:sp>
        <p:nvSpPr>
          <p:cNvPr id="28" name="Θέση κειμένου 27"/>
          <p:cNvSpPr>
            <a:spLocks noGrp="1"/>
          </p:cNvSpPr>
          <p:nvPr>
            <p:ph type="body" sz="quarter" idx="28"/>
          </p:nvPr>
        </p:nvSpPr>
        <p:spPr>
          <a:xfrm>
            <a:off x="4911725" y="1947863"/>
            <a:ext cx="3635375" cy="3635375"/>
          </a:xfrm>
        </p:spPr>
        <p:txBody>
          <a:bodyPr/>
          <a:lstStyle/>
          <a:p>
            <a:pPr fontAlgn="auto">
              <a:spcAft>
                <a:spcPts val="0"/>
              </a:spcAft>
              <a:defRPr/>
            </a:pPr>
            <a:r>
              <a:rPr lang="el-GR">
                <a:sym typeface="+mn-ea"/>
              </a:rPr>
              <a:t>που συνδυάζει συντελεστές παραγωγής για να λάβει αγαθά &amp; υπηρεσίες</a:t>
            </a:r>
            <a:endParaRPr lang="el-GR"/>
          </a:p>
        </p:txBody>
      </p:sp>
      <p:sp>
        <p:nvSpPr>
          <p:cNvPr id="31" name="Θέση κειμένου 30"/>
          <p:cNvSpPr>
            <a:spLocks noGrp="1"/>
          </p:cNvSpPr>
          <p:nvPr>
            <p:ph type="body" sz="quarter" idx="31"/>
          </p:nvPr>
        </p:nvSpPr>
        <p:spPr>
          <a:xfrm>
            <a:off x="5322888" y="1744663"/>
            <a:ext cx="2811462" cy="1439862"/>
          </a:xfrm>
        </p:spPr>
        <p:txBody>
          <a:bodyPr/>
          <a:lstStyle/>
          <a:p>
            <a:pPr fontAlgn="auto">
              <a:defRPr/>
            </a:pPr>
            <a:r>
              <a:rPr lang="el-GR" sz="6000"/>
              <a:t>2 </a:t>
            </a:r>
          </a:p>
        </p:txBody>
      </p:sp>
      <p:sp>
        <p:nvSpPr>
          <p:cNvPr id="29" name="Θέση κειμένου 28"/>
          <p:cNvSpPr>
            <a:spLocks noGrp="1"/>
          </p:cNvSpPr>
          <p:nvPr>
            <p:ph type="body" sz="quarter" idx="29"/>
          </p:nvPr>
        </p:nvSpPr>
        <p:spPr>
          <a:xfrm>
            <a:off x="8239125" y="2206625"/>
            <a:ext cx="3119438" cy="3121025"/>
          </a:xfrm>
        </p:spPr>
        <p:txBody>
          <a:bodyPr/>
          <a:lstStyle/>
          <a:p>
            <a:pPr fontAlgn="auto">
              <a:spcAft>
                <a:spcPts val="0"/>
              </a:spcAft>
              <a:defRPr/>
            </a:pPr>
            <a:r>
              <a:rPr lang="el-GR"/>
              <a:t>οι οποίοι προορίζονται για την αγορά</a:t>
            </a:r>
          </a:p>
        </p:txBody>
      </p:sp>
      <p:sp>
        <p:nvSpPr>
          <p:cNvPr id="33" name="Θέση κειμένου 32"/>
          <p:cNvSpPr>
            <a:spLocks noGrp="1"/>
          </p:cNvSpPr>
          <p:nvPr>
            <p:ph type="body" sz="quarter" idx="33"/>
          </p:nvPr>
        </p:nvSpPr>
        <p:spPr>
          <a:xfrm>
            <a:off x="8547100" y="1884363"/>
            <a:ext cx="2597150" cy="1439862"/>
          </a:xfrm>
        </p:spPr>
        <p:txBody>
          <a:bodyPr/>
          <a:lstStyle/>
          <a:p>
            <a:pPr fontAlgn="auto">
              <a:defRPr/>
            </a:pPr>
            <a:r>
              <a:rPr lang="el-GR" sz="6000"/>
              <a:t>3</a:t>
            </a:r>
          </a:p>
        </p:txBody>
      </p:sp>
      <p:sp>
        <p:nvSpPr>
          <p:cNvPr id="6" name="Θέση υποσέλιδου 5"/>
          <p:cNvSpPr>
            <a:spLocks noGrp="1"/>
          </p:cNvSpPr>
          <p:nvPr>
            <p:ph type="ftr" sz="quarter" idx="34"/>
          </p:nvPr>
        </p:nvSpPr>
        <p:spPr/>
        <p:txBody>
          <a:bodyPr/>
          <a:lstStyle/>
          <a:p>
            <a:pPr>
              <a:defRPr/>
            </a:pPr>
            <a:r>
              <a:rPr lang="el-GR" dirty="0"/>
              <a:t>Προσθέστε υποσέλιδο</a:t>
            </a:r>
          </a:p>
        </p:txBody>
      </p:sp>
      <p:sp>
        <p:nvSpPr>
          <p:cNvPr id="7" name="Θέση αριθμού διαφάνειας 6"/>
          <p:cNvSpPr>
            <a:spLocks noGrp="1"/>
          </p:cNvSpPr>
          <p:nvPr>
            <p:ph type="sldNum" sz="quarter" idx="35"/>
          </p:nvPr>
        </p:nvSpPr>
        <p:spPr/>
        <p:txBody>
          <a:bodyPr/>
          <a:lstStyle/>
          <a:p>
            <a:pPr>
              <a:defRPr/>
            </a:pPr>
            <a:fld id="{BEF70B21-C389-4BCF-A885-FAD33FE1B537}" type="slidenum">
              <a:rPr lang="el-GR"/>
              <a:pPr>
                <a:defRPr/>
              </a:pPr>
              <a:t>15</a:t>
            </a:fld>
            <a:endParaRPr lang="el-GR" dirty="0"/>
          </a:p>
        </p:txBody>
      </p:sp>
      <p:sp>
        <p:nvSpPr>
          <p:cNvPr id="57354" name="Πλαίσιο κειμένου 34" descr="Σημείο τομής γραφήματος"/>
          <p:cNvSpPr>
            <a:spLocks/>
          </p:cNvSpPr>
          <p:nvPr/>
        </p:nvSpPr>
        <p:spPr bwMode="auto">
          <a:xfrm>
            <a:off x="8239125" y="3054350"/>
            <a:ext cx="317500" cy="1422400"/>
          </a:xfrm>
          <a:custGeom>
            <a:avLst/>
            <a:gdLst>
              <a:gd name="T0" fmla="*/ 172863 w 317687"/>
              <a:gd name="T1" fmla="*/ 0 h 1423210"/>
              <a:gd name="T2" fmla="*/ 174856 w 317687"/>
              <a:gd name="T3" fmla="*/ 4136 h 1423210"/>
              <a:gd name="T4" fmla="*/ 317687 w 317687"/>
              <a:gd name="T5" fmla="*/ 711605 h 1423210"/>
              <a:gd name="T6" fmla="*/ 174856 w 317687"/>
              <a:gd name="T7" fmla="*/ 1419075 h 1423210"/>
              <a:gd name="T8" fmla="*/ 172864 w 317687"/>
              <a:gd name="T9" fmla="*/ 1423210 h 1423210"/>
              <a:gd name="T10" fmla="*/ 122602 w 317687"/>
              <a:gd name="T11" fmla="*/ 1318873 h 1423210"/>
              <a:gd name="T12" fmla="*/ 0 w 317687"/>
              <a:gd name="T13" fmla="*/ 711604 h 1423210"/>
              <a:gd name="T14" fmla="*/ 122602 w 317687"/>
              <a:gd name="T15" fmla="*/ 104335 h 14232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solidFill>
          <a:ln w="9525">
            <a:noFill/>
            <a:round/>
            <a:headEnd/>
            <a:tailEnd/>
          </a:ln>
        </p:spPr>
        <p:txBody>
          <a:bodyPr lIns="0" tIns="0" rIns="0" bIns="0" anchor="ctr"/>
          <a:lstStyle/>
          <a:p>
            <a:endParaRPr lang="el-GR"/>
          </a:p>
        </p:txBody>
      </p:sp>
      <p:sp>
        <p:nvSpPr>
          <p:cNvPr id="57355" name="Πλαίσιο κειμένου 33" descr="Σημείο τομής γραφήματος"/>
          <p:cNvSpPr>
            <a:spLocks/>
          </p:cNvSpPr>
          <p:nvPr/>
        </p:nvSpPr>
        <p:spPr bwMode="auto">
          <a:xfrm>
            <a:off x="4921250" y="2994025"/>
            <a:ext cx="317500" cy="1544638"/>
          </a:xfrm>
          <a:custGeom>
            <a:avLst/>
            <a:gdLst>
              <a:gd name="T0" fmla="*/ 173971 w 317688"/>
              <a:gd name="T1" fmla="*/ 0 h 1544221"/>
              <a:gd name="T2" fmla="*/ 219948 w 317688"/>
              <a:gd name="T3" fmla="*/ 125619 h 1544221"/>
              <a:gd name="T4" fmla="*/ 317688 w 317688"/>
              <a:gd name="T5" fmla="*/ 772110 h 1544221"/>
              <a:gd name="T6" fmla="*/ 219948 w 317688"/>
              <a:gd name="T7" fmla="*/ 1418601 h 1544221"/>
              <a:gd name="T8" fmla="*/ 173971 w 317688"/>
              <a:gd name="T9" fmla="*/ 1544221 h 1544221"/>
              <a:gd name="T10" fmla="*/ 142832 w 317688"/>
              <a:gd name="T11" fmla="*/ 1479580 h 1544221"/>
              <a:gd name="T12" fmla="*/ 0 w 317688"/>
              <a:gd name="T13" fmla="*/ 772110 h 1544221"/>
              <a:gd name="T14" fmla="*/ 142832 w 317688"/>
              <a:gd name="T15" fmla="*/ 64641 h 15442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a:ln w="9525">
            <a:noFill/>
            <a:round/>
            <a:headEnd/>
            <a:tailEnd/>
          </a:ln>
        </p:spPr>
        <p:txBody>
          <a:bodyPr lIns="0" tIns="0" rIns="0" bIns="0" anchor="ctr"/>
          <a:lstStyle/>
          <a:p>
            <a:endParaRPr lang="el-GR"/>
          </a:p>
        </p:txBody>
      </p:sp>
      <p:sp>
        <p:nvSpPr>
          <p:cNvPr id="57356"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p:cNvSpPr>
            <a:spLocks noGrp="1"/>
          </p:cNvSpPr>
          <p:nvPr>
            <p:ph type="title"/>
          </p:nvPr>
        </p:nvSpPr>
        <p:spPr>
          <a:xfrm>
            <a:off x="617538" y="641350"/>
            <a:ext cx="11341100" cy="431800"/>
          </a:xfrm>
        </p:spPr>
        <p:txBody>
          <a:bodyPr/>
          <a:lstStyle/>
          <a:p>
            <a:pPr algn="ctr" fontAlgn="auto">
              <a:spcAft>
                <a:spcPts val="0"/>
              </a:spcAft>
              <a:defRPr/>
            </a:pPr>
            <a:r>
              <a:rPr lang="el-GR" dirty="0"/>
              <a:t>Η Βασική Λειτουργία της Επιχείρησης</a:t>
            </a:r>
          </a:p>
        </p:txBody>
      </p:sp>
      <p:sp>
        <p:nvSpPr>
          <p:cNvPr id="3" name="Θέση υποσέλιδου 2"/>
          <p:cNvSpPr>
            <a:spLocks noGrp="1"/>
          </p:cNvSpPr>
          <p:nvPr>
            <p:ph type="ftr" sz="quarter" idx="3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6"/>
          </p:nvPr>
        </p:nvSpPr>
        <p:spPr/>
        <p:txBody>
          <a:bodyPr/>
          <a:lstStyle/>
          <a:p>
            <a:pPr>
              <a:defRPr/>
            </a:pPr>
            <a:fld id="{B60FFC44-F719-415B-B6F2-05EA425341AC}" type="slidenum">
              <a:rPr lang="el-GR"/>
              <a:pPr>
                <a:defRPr/>
              </a:pPr>
              <a:t>16</a:t>
            </a:fld>
            <a:endParaRPr lang="el-GR" dirty="0"/>
          </a:p>
        </p:txBody>
      </p:sp>
      <p:sp>
        <p:nvSpPr>
          <p:cNvPr id="59396"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59397" name="Group 1073742874"/>
          <p:cNvGrpSpPr>
            <a:grpSpLocks/>
          </p:cNvGrpSpPr>
          <p:nvPr/>
        </p:nvGrpSpPr>
        <p:grpSpPr bwMode="auto">
          <a:xfrm>
            <a:off x="3068638" y="2203450"/>
            <a:ext cx="6081712" cy="1795463"/>
            <a:chOff x="-8" y="-3081"/>
            <a:chExt cx="20009" cy="23081"/>
          </a:xfrm>
        </p:grpSpPr>
        <p:sp>
          <p:nvSpPr>
            <p:cNvPr id="1073742892" name="Rectangle 1073742891"/>
            <p:cNvSpPr/>
            <p:nvPr/>
          </p:nvSpPr>
          <p:spPr>
            <a:xfrm>
              <a:off x="2295" y="13939"/>
              <a:ext cx="12441" cy="6061"/>
            </a:xfrm>
            <a:prstGeom prst="rect">
              <a:avLst/>
            </a:prstGeom>
            <a:solidFill>
              <a:srgbClr val="FFFFFF"/>
            </a:solidFill>
            <a:ln w="9525">
              <a:noFill/>
            </a:ln>
          </p:spPr>
          <p:txBody>
            <a:bodyPr lIns="0" tIns="0" rIns="0" bIns="0"/>
            <a:lstStyle/>
            <a:p>
              <a:pPr algn="ctr"/>
              <a:r>
                <a:rPr lang="en-US" b="1">
                  <a:latin typeface="Cambria" pitchFamily="18" charset="0"/>
                </a:rPr>
                <a:t>Συνδυασμός </a:t>
              </a:r>
            </a:p>
            <a:p>
              <a:pPr algn="ctr"/>
              <a:r>
                <a:rPr lang="en-US" b="1">
                  <a:latin typeface="Cambria" pitchFamily="18" charset="0"/>
                </a:rPr>
                <a:t>των παραγωγικών συντελεστών</a:t>
              </a:r>
            </a:p>
            <a:p>
              <a:endParaRPr lang="en-US">
                <a:latin typeface="Cambria" pitchFamily="18" charset="0"/>
              </a:endParaRPr>
            </a:p>
          </p:txBody>
        </p:sp>
        <p:grpSp>
          <p:nvGrpSpPr>
            <p:cNvPr id="59422" name="Group 1073742875"/>
            <p:cNvGrpSpPr>
              <a:grpSpLocks/>
            </p:cNvGrpSpPr>
            <p:nvPr/>
          </p:nvGrpSpPr>
          <p:grpSpPr bwMode="auto">
            <a:xfrm>
              <a:off x="17377" y="2789"/>
              <a:ext cx="2624" cy="8842"/>
              <a:chOff x="-16" y="-2"/>
              <a:chExt cx="20023" cy="20002"/>
            </a:xfrm>
          </p:grpSpPr>
          <p:sp>
            <p:nvSpPr>
              <p:cNvPr id="1073742877" name="Freeform 1073742876"/>
              <p:cNvSpPr/>
              <p:nvPr/>
            </p:nvSpPr>
            <p:spPr>
              <a:xfrm flipH="1" flipV="1">
                <a:off x="0" y="9986"/>
                <a:ext cx="10004" cy="10018"/>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solidFill>
                <a:srgbClr val="FFFFFF"/>
              </a:solidFill>
              <a:ln w="12700" cap="flat" cmpd="sng">
                <a:solidFill>
                  <a:srgbClr val="000000"/>
                </a:solidFill>
                <a:prstDash val="solid"/>
                <a:headEnd type="none" w="med" len="med"/>
                <a:tailEnd type="none" w="med" len="med"/>
              </a:ln>
            </p:spPr>
            <p:txBody>
              <a:bodyPr/>
              <a:lstStyle/>
              <a:p>
                <a:pPr fontAlgn="auto">
                  <a:spcBef>
                    <a:spcPts val="0"/>
                  </a:spcBef>
                  <a:spcAft>
                    <a:spcPts val="0"/>
                  </a:spcAft>
                  <a:defRPr/>
                </a:pPr>
                <a:endParaRPr lang="en-US">
                  <a:latin typeface="+mj-lt"/>
                  <a:cs typeface="+mj-lt"/>
                </a:endParaRPr>
              </a:p>
            </p:txBody>
          </p:sp>
          <p:sp>
            <p:nvSpPr>
              <p:cNvPr id="1073742878" name="Freeform 1073742877"/>
              <p:cNvSpPr/>
              <p:nvPr/>
            </p:nvSpPr>
            <p:spPr>
              <a:xfrm flipH="1">
                <a:off x="0" y="15"/>
                <a:ext cx="10004" cy="10018"/>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solidFill>
                <a:srgbClr val="FFFFFF"/>
              </a:solidFill>
              <a:ln w="12700" cap="flat" cmpd="sng">
                <a:solidFill>
                  <a:srgbClr val="000000"/>
                </a:solidFill>
                <a:prstDash val="solid"/>
                <a:headEnd type="none" w="med" len="med"/>
                <a:tailEnd type="none" w="med" len="med"/>
              </a:ln>
            </p:spPr>
            <p:txBody>
              <a:bodyPr/>
              <a:lstStyle/>
              <a:p>
                <a:pPr fontAlgn="auto">
                  <a:spcBef>
                    <a:spcPts val="0"/>
                  </a:spcBef>
                  <a:spcAft>
                    <a:spcPts val="0"/>
                  </a:spcAft>
                  <a:defRPr/>
                </a:pPr>
                <a:endParaRPr lang="en-US">
                  <a:latin typeface="+mj-lt"/>
                  <a:cs typeface="+mj-lt"/>
                </a:endParaRPr>
              </a:p>
            </p:txBody>
          </p:sp>
          <p:sp>
            <p:nvSpPr>
              <p:cNvPr id="1073742879" name="Freeform 1073742878"/>
              <p:cNvSpPr/>
              <p:nvPr/>
            </p:nvSpPr>
            <p:spPr>
              <a:xfrm>
                <a:off x="10004" y="15"/>
                <a:ext cx="10003" cy="10018"/>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solidFill>
                <a:srgbClr val="FFFFFF"/>
              </a:solidFill>
              <a:ln w="12700" cap="flat" cmpd="sng">
                <a:solidFill>
                  <a:srgbClr val="000000"/>
                </a:solidFill>
                <a:prstDash val="solid"/>
                <a:headEnd type="none" w="med" len="med"/>
                <a:tailEnd type="none" w="med" len="med"/>
              </a:ln>
            </p:spPr>
            <p:txBody>
              <a:bodyPr/>
              <a:lstStyle/>
              <a:p>
                <a:pPr fontAlgn="auto">
                  <a:spcBef>
                    <a:spcPts val="0"/>
                  </a:spcBef>
                  <a:spcAft>
                    <a:spcPts val="0"/>
                  </a:spcAft>
                  <a:defRPr/>
                </a:pPr>
                <a:endParaRPr lang="en-US">
                  <a:latin typeface="+mj-lt"/>
                  <a:cs typeface="+mj-lt"/>
                </a:endParaRPr>
              </a:p>
            </p:txBody>
          </p:sp>
          <p:sp>
            <p:nvSpPr>
              <p:cNvPr id="1073742880" name="Freeform 1073742879"/>
              <p:cNvSpPr/>
              <p:nvPr/>
            </p:nvSpPr>
            <p:spPr>
              <a:xfrm flipV="1">
                <a:off x="10004" y="9986"/>
                <a:ext cx="10003" cy="10018"/>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solidFill>
                <a:srgbClr val="FFFFFF"/>
              </a:solidFill>
              <a:ln w="12700" cap="flat" cmpd="sng">
                <a:solidFill>
                  <a:srgbClr val="000000"/>
                </a:solidFill>
                <a:prstDash val="solid"/>
                <a:headEnd type="none" w="med" len="med"/>
                <a:tailEnd type="none" w="med" len="med"/>
              </a:ln>
            </p:spPr>
            <p:txBody>
              <a:bodyPr/>
              <a:lstStyle/>
              <a:p>
                <a:pPr fontAlgn="auto">
                  <a:spcBef>
                    <a:spcPts val="0"/>
                  </a:spcBef>
                  <a:spcAft>
                    <a:spcPts val="0"/>
                  </a:spcAft>
                  <a:defRPr/>
                </a:pPr>
                <a:endParaRPr lang="en-US">
                  <a:latin typeface="+mj-lt"/>
                  <a:cs typeface="+mj-lt"/>
                </a:endParaRPr>
              </a:p>
            </p:txBody>
          </p:sp>
        </p:grpSp>
        <p:sp>
          <p:nvSpPr>
            <p:cNvPr id="1073742882" name="Rectangle 1073742881"/>
            <p:cNvSpPr/>
            <p:nvPr/>
          </p:nvSpPr>
          <p:spPr>
            <a:xfrm>
              <a:off x="-8" y="-3081"/>
              <a:ext cx="5719" cy="7796"/>
            </a:xfrm>
            <a:prstGeom prst="rect">
              <a:avLst/>
            </a:prstGeom>
            <a:solidFill>
              <a:srgbClr val="FFFFFF"/>
            </a:solidFill>
            <a:ln w="38100" cap="flat" cmpd="sng">
              <a:solidFill>
                <a:schemeClr val="accent1"/>
              </a:solidFill>
              <a:prstDash val="solid"/>
              <a:miter/>
              <a:headEnd type="none" w="med" len="med"/>
              <a:tailEnd type="none" w="med" len="med"/>
            </a:ln>
          </p:spPr>
          <p:txBody>
            <a:bodyPr/>
            <a:lstStyle/>
            <a:p>
              <a:pPr fontAlgn="auto">
                <a:spcBef>
                  <a:spcPts val="0"/>
                </a:spcBef>
                <a:spcAft>
                  <a:spcPts val="0"/>
                </a:spcAft>
                <a:defRPr/>
              </a:pPr>
              <a:endParaRPr lang="en-US">
                <a:latin typeface="+mj-lt"/>
                <a:cs typeface="+mj-lt"/>
              </a:endParaRPr>
            </a:p>
          </p:txBody>
        </p:sp>
        <p:sp>
          <p:nvSpPr>
            <p:cNvPr id="1073742883" name="Rectangle 1073742882"/>
            <p:cNvSpPr/>
            <p:nvPr/>
          </p:nvSpPr>
          <p:spPr>
            <a:xfrm>
              <a:off x="-8" y="6898"/>
              <a:ext cx="5719" cy="8551"/>
            </a:xfrm>
            <a:prstGeom prst="rect">
              <a:avLst/>
            </a:prstGeom>
            <a:solidFill>
              <a:srgbClr val="FFFFFF"/>
            </a:solidFill>
            <a:ln w="38100" cap="flat" cmpd="sng">
              <a:solidFill>
                <a:schemeClr val="accent1"/>
              </a:solidFill>
              <a:prstDash val="solid"/>
              <a:miter/>
              <a:headEnd type="none" w="med" len="med"/>
              <a:tailEnd type="none" w="med" len="med"/>
            </a:ln>
          </p:spPr>
          <p:txBody>
            <a:bodyPr/>
            <a:lstStyle/>
            <a:p>
              <a:pPr fontAlgn="auto">
                <a:spcBef>
                  <a:spcPts val="0"/>
                </a:spcBef>
                <a:spcAft>
                  <a:spcPts val="0"/>
                </a:spcAft>
                <a:defRPr/>
              </a:pPr>
              <a:endParaRPr lang="en-US">
                <a:latin typeface="+mj-lt"/>
                <a:cs typeface="+mj-lt"/>
              </a:endParaRPr>
            </a:p>
          </p:txBody>
        </p:sp>
        <p:sp>
          <p:nvSpPr>
            <p:cNvPr id="1073742884" name="Rectangle 1073742883"/>
            <p:cNvSpPr/>
            <p:nvPr/>
          </p:nvSpPr>
          <p:spPr>
            <a:xfrm>
              <a:off x="8803" y="2796"/>
              <a:ext cx="6022" cy="7449"/>
            </a:xfrm>
            <a:prstGeom prst="rect">
              <a:avLst/>
            </a:prstGeom>
            <a:solidFill>
              <a:srgbClr val="FFFFFF"/>
            </a:solidFill>
            <a:ln w="38100" cap="flat" cmpd="sng">
              <a:solidFill>
                <a:schemeClr val="accent1"/>
              </a:solidFill>
              <a:prstDash val="solid"/>
              <a:miter/>
              <a:headEnd type="none" w="med" len="med"/>
              <a:tailEnd type="none" w="med" len="med"/>
            </a:ln>
          </p:spPr>
          <p:txBody>
            <a:bodyPr/>
            <a:lstStyle/>
            <a:p>
              <a:pPr fontAlgn="auto">
                <a:spcBef>
                  <a:spcPts val="0"/>
                </a:spcBef>
                <a:spcAft>
                  <a:spcPts val="0"/>
                </a:spcAft>
                <a:defRPr/>
              </a:pPr>
              <a:endParaRPr lang="en-US">
                <a:latin typeface="+mj-lt"/>
                <a:cs typeface="+mj-lt"/>
              </a:endParaRPr>
            </a:p>
          </p:txBody>
        </p:sp>
        <p:sp>
          <p:nvSpPr>
            <p:cNvPr id="59426" name="Straight Connector 1073742885"/>
            <p:cNvSpPr>
              <a:spLocks noChangeShapeType="1"/>
            </p:cNvSpPr>
            <p:nvPr/>
          </p:nvSpPr>
          <p:spPr bwMode="auto">
            <a:xfrm flipH="1">
              <a:off x="6912" y="1174"/>
              <a:ext cx="0" cy="10571"/>
            </a:xfrm>
            <a:prstGeom prst="line">
              <a:avLst/>
            </a:prstGeom>
            <a:noFill/>
            <a:ln w="38100">
              <a:solidFill>
                <a:schemeClr val="accent1"/>
              </a:solidFill>
              <a:round/>
              <a:headEnd type="none" w="sm" len="sm"/>
              <a:tailEnd type="none" w="sm" len="sm"/>
            </a:ln>
          </p:spPr>
          <p:txBody>
            <a:bodyPr/>
            <a:lstStyle/>
            <a:p>
              <a:endParaRPr lang="el-GR"/>
            </a:p>
          </p:txBody>
        </p:sp>
        <p:sp>
          <p:nvSpPr>
            <p:cNvPr id="59427" name="Straight Connector 1073742886"/>
            <p:cNvSpPr>
              <a:spLocks noChangeShapeType="1"/>
            </p:cNvSpPr>
            <p:nvPr/>
          </p:nvSpPr>
          <p:spPr bwMode="auto">
            <a:xfrm>
              <a:off x="6949" y="5872"/>
              <a:ext cx="1706" cy="0"/>
            </a:xfrm>
            <a:prstGeom prst="line">
              <a:avLst/>
            </a:prstGeom>
            <a:noFill/>
            <a:ln w="38100">
              <a:solidFill>
                <a:schemeClr val="accent1"/>
              </a:solidFill>
              <a:round/>
              <a:headEnd type="none" w="sm" len="sm"/>
              <a:tailEnd type="triangle" w="sm" len="sm"/>
            </a:ln>
          </p:spPr>
          <p:txBody>
            <a:bodyPr/>
            <a:lstStyle/>
            <a:p>
              <a:endParaRPr lang="el-GR"/>
            </a:p>
          </p:txBody>
        </p:sp>
        <p:sp>
          <p:nvSpPr>
            <p:cNvPr id="59428" name="Straight Connector 1073742887"/>
            <p:cNvSpPr>
              <a:spLocks noChangeShapeType="1"/>
            </p:cNvSpPr>
            <p:nvPr/>
          </p:nvSpPr>
          <p:spPr bwMode="auto">
            <a:xfrm>
              <a:off x="14776" y="5872"/>
              <a:ext cx="2600" cy="0"/>
            </a:xfrm>
            <a:prstGeom prst="line">
              <a:avLst/>
            </a:prstGeom>
            <a:noFill/>
            <a:ln w="38100">
              <a:solidFill>
                <a:schemeClr val="accent1"/>
              </a:solidFill>
              <a:round/>
              <a:headEnd type="none" w="sm" len="sm"/>
              <a:tailEnd type="triangle" w="sm" len="sm"/>
            </a:ln>
          </p:spPr>
          <p:txBody>
            <a:bodyPr/>
            <a:lstStyle/>
            <a:p>
              <a:endParaRPr lang="el-GR"/>
            </a:p>
          </p:txBody>
        </p:sp>
        <p:sp>
          <p:nvSpPr>
            <p:cNvPr id="1073742889" name="Rectangle 1073742888"/>
            <p:cNvSpPr/>
            <p:nvPr/>
          </p:nvSpPr>
          <p:spPr>
            <a:xfrm>
              <a:off x="295" y="-2510"/>
              <a:ext cx="5113" cy="5347"/>
            </a:xfrm>
            <a:prstGeom prst="rect">
              <a:avLst/>
            </a:prstGeom>
            <a:solidFill>
              <a:srgbClr val="FFFFFF"/>
            </a:solidFill>
            <a:ln w="9525">
              <a:noFill/>
            </a:ln>
          </p:spPr>
          <p:txBody>
            <a:bodyPr lIns="0" tIns="0" rIns="0" bIns="0"/>
            <a:lstStyle/>
            <a:p>
              <a:pPr algn="ctr"/>
              <a:r>
                <a:rPr lang="en-US" b="1">
                  <a:latin typeface="Cambria" pitchFamily="18" charset="0"/>
                </a:rPr>
                <a:t>Συντελεστής</a:t>
              </a:r>
              <a:r>
                <a:rPr lang="el-GR" b="1">
                  <a:latin typeface="Cambria" pitchFamily="18" charset="0"/>
                </a:rPr>
                <a:t> εργασία</a:t>
              </a:r>
              <a:r>
                <a:rPr lang="en-US" b="1">
                  <a:latin typeface="Cambria" pitchFamily="18" charset="0"/>
                </a:rPr>
                <a:t> </a:t>
              </a:r>
            </a:p>
            <a:p>
              <a:endParaRPr lang="en-US" b="1">
                <a:latin typeface="Cambria" pitchFamily="18" charset="0"/>
              </a:endParaRPr>
            </a:p>
          </p:txBody>
        </p:sp>
        <p:sp>
          <p:nvSpPr>
            <p:cNvPr id="1073742890" name="Rectangle 1073742889"/>
            <p:cNvSpPr/>
            <p:nvPr/>
          </p:nvSpPr>
          <p:spPr>
            <a:xfrm>
              <a:off x="426" y="7613"/>
              <a:ext cx="5118" cy="5592"/>
            </a:xfrm>
            <a:prstGeom prst="rect">
              <a:avLst/>
            </a:prstGeom>
            <a:solidFill>
              <a:srgbClr val="FFFFFF"/>
            </a:solidFill>
            <a:ln w="9525">
              <a:noFill/>
            </a:ln>
          </p:spPr>
          <p:txBody>
            <a:bodyPr lIns="0" tIns="0" rIns="0" bIns="0"/>
            <a:lstStyle/>
            <a:p>
              <a:pPr algn="ctr"/>
              <a:r>
                <a:rPr lang="en-US" b="1">
                  <a:latin typeface="Cambria" pitchFamily="18" charset="0"/>
                </a:rPr>
                <a:t>Συντελεστής</a:t>
              </a:r>
              <a:r>
                <a:rPr lang="el-GR" b="1">
                  <a:latin typeface="Cambria" pitchFamily="18" charset="0"/>
                </a:rPr>
                <a:t> κεφάλαιο</a:t>
              </a:r>
              <a:r>
                <a:rPr lang="en-US" b="1">
                  <a:latin typeface="Cambria" pitchFamily="18" charset="0"/>
                </a:rPr>
                <a:t> </a:t>
              </a:r>
            </a:p>
          </p:txBody>
        </p:sp>
        <p:sp>
          <p:nvSpPr>
            <p:cNvPr id="1073742891" name="Rectangle 1073742890"/>
            <p:cNvSpPr/>
            <p:nvPr/>
          </p:nvSpPr>
          <p:spPr>
            <a:xfrm>
              <a:off x="9231" y="3143"/>
              <a:ext cx="5118" cy="3571"/>
            </a:xfrm>
            <a:prstGeom prst="rect">
              <a:avLst/>
            </a:prstGeom>
            <a:solidFill>
              <a:srgbClr val="FFFFFF"/>
            </a:solidFill>
            <a:ln w="9525">
              <a:noFill/>
            </a:ln>
          </p:spPr>
          <p:txBody>
            <a:bodyPr lIns="0" tIns="0" rIns="0" bIns="0"/>
            <a:lstStyle/>
            <a:p>
              <a:pPr algn="ctr"/>
              <a:r>
                <a:rPr lang="en-US" b="1">
                  <a:latin typeface="Cambria" pitchFamily="18" charset="0"/>
                </a:rPr>
                <a:t>Λαμβανόμενη Παραγωγή</a:t>
              </a:r>
              <a:endParaRPr lang="en-US">
                <a:latin typeface="Cambria" pitchFamily="18" charset="0"/>
              </a:endParaRPr>
            </a:p>
            <a:p>
              <a:endParaRPr lang="en-US">
                <a:latin typeface="Cambria" pitchFamily="18" charset="0"/>
              </a:endParaRPr>
            </a:p>
          </p:txBody>
        </p:sp>
        <p:sp>
          <p:nvSpPr>
            <p:cNvPr id="59432" name="Straight Connector 1073742892"/>
            <p:cNvSpPr>
              <a:spLocks noChangeShapeType="1"/>
            </p:cNvSpPr>
            <p:nvPr/>
          </p:nvSpPr>
          <p:spPr bwMode="auto">
            <a:xfrm>
              <a:off x="5708" y="11753"/>
              <a:ext cx="1206" cy="0"/>
            </a:xfrm>
            <a:prstGeom prst="line">
              <a:avLst/>
            </a:prstGeom>
            <a:noFill/>
            <a:ln w="38100">
              <a:solidFill>
                <a:schemeClr val="accent1"/>
              </a:solidFill>
              <a:round/>
              <a:headEnd type="none" w="sm" len="sm"/>
              <a:tailEnd type="none" w="sm" len="sm"/>
            </a:ln>
          </p:spPr>
          <p:txBody>
            <a:bodyPr/>
            <a:lstStyle/>
            <a:p>
              <a:endParaRPr lang="el-GR"/>
            </a:p>
          </p:txBody>
        </p:sp>
      </p:grpSp>
      <p:sp>
        <p:nvSpPr>
          <p:cNvPr id="7" name="Oval 6"/>
          <p:cNvSpPr/>
          <p:nvPr/>
        </p:nvSpPr>
        <p:spPr>
          <a:xfrm>
            <a:off x="8355013" y="2519363"/>
            <a:ext cx="1068387" cy="99536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8450263" y="2824163"/>
            <a:ext cx="877887" cy="368300"/>
          </a:xfrm>
          <a:prstGeom prst="rect">
            <a:avLst/>
          </a:prstGeom>
          <a:solidFill>
            <a:srgbClr val="FFFFFF"/>
          </a:solidFill>
          <a:ln w="9525">
            <a:noFill/>
          </a:ln>
        </p:spPr>
        <p:txBody>
          <a:bodyPr lIns="0" tIns="0" rIns="0" bIns="0"/>
          <a:lstStyle/>
          <a:p>
            <a:pPr algn="ctr"/>
            <a:r>
              <a:rPr lang="el-GR" altLang="en-US" b="1">
                <a:latin typeface="Cambria" pitchFamily="18" charset="0"/>
              </a:rPr>
              <a:t>Αγορά</a:t>
            </a:r>
            <a:endParaRPr lang="el-GR" altLang="en-US">
              <a:latin typeface="Cambria" pitchFamily="18" charset="0"/>
            </a:endParaRPr>
          </a:p>
        </p:txBody>
      </p:sp>
      <p:sp>
        <p:nvSpPr>
          <p:cNvPr id="59400" name="Straight Connector 1073742892"/>
          <p:cNvSpPr>
            <a:spLocks noChangeShapeType="1"/>
          </p:cNvSpPr>
          <p:nvPr/>
        </p:nvSpPr>
        <p:spPr bwMode="auto">
          <a:xfrm>
            <a:off x="4819650" y="2546350"/>
            <a:ext cx="366713" cy="0"/>
          </a:xfrm>
          <a:prstGeom prst="line">
            <a:avLst/>
          </a:prstGeom>
          <a:noFill/>
          <a:ln w="38100">
            <a:solidFill>
              <a:schemeClr val="accent1"/>
            </a:solidFill>
            <a:round/>
            <a:headEnd type="none" w="sm" len="sm"/>
            <a:tailEnd type="none" w="sm" len="sm"/>
          </a:ln>
        </p:spPr>
        <p:txBody>
          <a:bodyPr/>
          <a:lstStyle/>
          <a:p>
            <a:endParaRPr lang="el-GR"/>
          </a:p>
        </p:txBody>
      </p:sp>
      <p:graphicFrame>
        <p:nvGraphicFramePr>
          <p:cNvPr id="5" name="Πίνακας 4"/>
          <p:cNvGraphicFramePr>
            <a:graphicFrameLocks noGrp="1"/>
          </p:cNvGraphicFramePr>
          <p:nvPr/>
        </p:nvGraphicFramePr>
        <p:xfrm>
          <a:off x="3071813" y="4465638"/>
          <a:ext cx="6445250" cy="1555750"/>
        </p:xfrm>
        <a:graphic>
          <a:graphicData uri="http://schemas.openxmlformats.org/drawingml/2006/table">
            <a:tbl>
              <a:tblPr/>
              <a:tblGrid>
                <a:gridCol w="1611312"/>
                <a:gridCol w="1611313"/>
                <a:gridCol w="1611312"/>
                <a:gridCol w="1611313"/>
              </a:tblGrid>
              <a:tr h="152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Cambria" pitchFamily="18" charset="0"/>
                          <a:cs typeface="Times New Roman" pitchFamily="18" charset="0"/>
                        </a:rPr>
                        <a:t>Εισροές</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000000"/>
                        </a:solidFill>
                        <a:effectLst/>
                        <a:latin typeface="Cambria"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mbria" pitchFamily="18" charset="0"/>
                          <a:cs typeface="Times New Roman" pitchFamily="18" charset="0"/>
                        </a:rPr>
                        <a:t>(Απαραίτητες για την παραγωγή)</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l-GR" sz="1600" b="1" i="0" u="none" strike="noStrike" cap="none" normalizeH="0" baseline="0" smtClean="0">
                        <a:ln>
                          <a:noFill/>
                        </a:ln>
                        <a:solidFill>
                          <a:srgbClr val="000000"/>
                        </a:solidFill>
                        <a:effectLst/>
                        <a:latin typeface="Cambria"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Cambria" pitchFamily="18" charset="0"/>
                          <a:cs typeface="Times New Roman" pitchFamily="18" charset="0"/>
                        </a:rPr>
                        <a:t>Παραγωγική Διαδικασία</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l-GR" sz="1600" b="1" i="0" u="none" strike="noStrike" cap="none" normalizeH="0" baseline="0" smtClean="0">
                        <a:ln>
                          <a:noFill/>
                        </a:ln>
                        <a:solidFill>
                          <a:srgbClr val="000000"/>
                        </a:solidFill>
                        <a:effectLst/>
                        <a:latin typeface="Cambria"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Cambria" pitchFamily="18" charset="0"/>
                          <a:cs typeface="Times New Roman" pitchFamily="18" charset="0"/>
                        </a:rPr>
                        <a:t>Εκροές</a:t>
                      </a:r>
                      <a:r>
                        <a:rPr kumimoji="0" lang="en-US" sz="1600" b="0" i="0" u="none" strike="noStrike" cap="none" normalizeH="0" baseline="0" smtClean="0">
                          <a:ln>
                            <a:noFill/>
                          </a:ln>
                          <a:solidFill>
                            <a:srgbClr val="000000"/>
                          </a:solidFill>
                          <a:effectLst/>
                          <a:latin typeface="Cambria" pitchFamily="18" charset="0"/>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000000"/>
                        </a:solidFill>
                        <a:effectLst/>
                        <a:latin typeface="Cambria"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mbria" pitchFamily="18" charset="0"/>
                          <a:cs typeface="Times New Roman" pitchFamily="18" charset="0"/>
                        </a:rPr>
                        <a:t>(Αυτό που έχει παραχθεί</a:t>
                      </a:r>
                      <a:endParaRPr kumimoji="0" lang="el-GR" sz="1600" b="1" i="0" u="none" strike="noStrike" cap="none" normalizeH="0" baseline="0" smtClean="0">
                        <a:ln>
                          <a:noFill/>
                        </a:ln>
                        <a:solidFill>
                          <a:srgbClr val="000000"/>
                        </a:solidFill>
                        <a:effectLst/>
                        <a:latin typeface="Cambria"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Cambria" pitchFamily="18" charset="0"/>
                          <a:cs typeface="Times New Roman" pitchFamily="18" charset="0"/>
                        </a:rPr>
                        <a:t>Καθορισμός τιμών  </a:t>
                      </a:r>
                      <a:r>
                        <a:rPr kumimoji="0" lang="el-GR" altLang="en-US" sz="1600" b="1" i="0" u="none" strike="noStrike" cap="none" normalizeH="0" baseline="0" smtClean="0">
                          <a:ln>
                            <a:noFill/>
                          </a:ln>
                          <a:solidFill>
                            <a:srgbClr val="000000"/>
                          </a:solidFill>
                          <a:effectLst/>
                          <a:latin typeface="Cambria" pitchFamily="18" charset="0"/>
                          <a:cs typeface="Times New Roman" pitchFamily="18" charset="0"/>
                        </a:rPr>
                        <a:t>&amp; </a:t>
                      </a:r>
                      <a:r>
                        <a:rPr kumimoji="0" lang="en-US" sz="1600" b="1" i="0" u="none" strike="noStrike" cap="none" normalizeH="0" baseline="0" smtClean="0">
                          <a:ln>
                            <a:noFill/>
                          </a:ln>
                          <a:solidFill>
                            <a:srgbClr val="000000"/>
                          </a:solidFill>
                          <a:effectLst/>
                          <a:latin typeface="Cambria" pitchFamily="18" charset="0"/>
                          <a:cs typeface="Times New Roman" pitchFamily="18" charset="0"/>
                        </a:rPr>
                        <a:t>ποσοτήτων</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l-GR" sz="1600" b="1" i="0" u="none" strike="noStrike" cap="none" normalizeH="0" baseline="0" smtClean="0">
                        <a:ln>
                          <a:noFill/>
                        </a:ln>
                        <a:solidFill>
                          <a:srgbClr val="000000"/>
                        </a:solidFill>
                        <a:effectLst/>
                        <a:latin typeface="Cambria"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16" name="Ευθεία γραμμή σύνδεσης 15">
            <a:extLst>
              <a:ext uri="{FF2B5EF4-FFF2-40B4-BE49-F238E27FC236}"/>
            </a:extLst>
          </p:cNvPr>
          <p:cNvCxnSpPr/>
          <p:nvPr/>
        </p:nvCxnSpPr>
        <p:spPr>
          <a:xfrm>
            <a:off x="3071813" y="4465638"/>
            <a:ext cx="644525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3" name="Ευθεία γραμμή σύνδεσης 42">
            <a:extLst>
              <a:ext uri="{FF2B5EF4-FFF2-40B4-BE49-F238E27FC236}"/>
            </a:extLst>
          </p:cNvPr>
          <p:cNvCxnSpPr/>
          <p:nvPr/>
        </p:nvCxnSpPr>
        <p:spPr>
          <a:xfrm>
            <a:off x="3068638" y="6026150"/>
            <a:ext cx="644683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a:extLst>
              <a:ext uri="{FF2B5EF4-FFF2-40B4-BE49-F238E27FC236}"/>
            </a:extLst>
          </p:cNvPr>
          <p:cNvCxnSpPr>
            <a:cxnSpLocks/>
          </p:cNvCxnSpPr>
          <p:nvPr/>
        </p:nvCxnSpPr>
        <p:spPr>
          <a:xfrm>
            <a:off x="9515475" y="4465638"/>
            <a:ext cx="0" cy="15795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a:extLst>
              <a:ext uri="{FF2B5EF4-FFF2-40B4-BE49-F238E27FC236}"/>
            </a:extLst>
          </p:cNvPr>
          <p:cNvCxnSpPr>
            <a:cxnSpLocks/>
          </p:cNvCxnSpPr>
          <p:nvPr/>
        </p:nvCxnSpPr>
        <p:spPr>
          <a:xfrm>
            <a:off x="3068638" y="4465638"/>
            <a:ext cx="0" cy="15795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9" name="Ευθεία γραμμή σύνδεσης 48">
            <a:extLst>
              <a:ext uri="{FF2B5EF4-FFF2-40B4-BE49-F238E27FC236}"/>
            </a:extLst>
          </p:cNvPr>
          <p:cNvCxnSpPr>
            <a:cxnSpLocks/>
          </p:cNvCxnSpPr>
          <p:nvPr/>
        </p:nvCxnSpPr>
        <p:spPr>
          <a:xfrm>
            <a:off x="4689475" y="4454525"/>
            <a:ext cx="0" cy="15795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0" name="Ευθεία γραμμή σύνδεσης 49">
            <a:extLst>
              <a:ext uri="{FF2B5EF4-FFF2-40B4-BE49-F238E27FC236}"/>
            </a:extLst>
          </p:cNvPr>
          <p:cNvCxnSpPr>
            <a:cxnSpLocks/>
          </p:cNvCxnSpPr>
          <p:nvPr/>
        </p:nvCxnSpPr>
        <p:spPr>
          <a:xfrm>
            <a:off x="6288088" y="4465638"/>
            <a:ext cx="0" cy="15795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a:extLst>
              <a:ext uri="{FF2B5EF4-FFF2-40B4-BE49-F238E27FC236}"/>
            </a:extLst>
          </p:cNvPr>
          <p:cNvCxnSpPr>
            <a:cxnSpLocks/>
          </p:cNvCxnSpPr>
          <p:nvPr/>
        </p:nvCxnSpPr>
        <p:spPr>
          <a:xfrm>
            <a:off x="7905750" y="4465638"/>
            <a:ext cx="0" cy="1579562"/>
          </a:xfrm>
          <a:prstGeom prst="line">
            <a:avLst/>
          </a:prstGeom>
          <a:ln w="38100"/>
        </p:spPr>
        <p:style>
          <a:lnRef idx="1">
            <a:schemeClr val="accent1"/>
          </a:lnRef>
          <a:fillRef idx="0">
            <a:schemeClr val="accent1"/>
          </a:fillRef>
          <a:effectRef idx="0">
            <a:schemeClr val="accent1"/>
          </a:effectRef>
          <a:fontRef idx="minor">
            <a:schemeClr val="tx1"/>
          </a:fontRef>
        </p:style>
      </p:cxnSp>
      <p:graphicFrame>
        <p:nvGraphicFramePr>
          <p:cNvPr id="59420" name="Γράφημα 51"/>
          <p:cNvGraphicFramePr>
            <a:graphicFrameLocks/>
          </p:cNvGraphicFramePr>
          <p:nvPr/>
        </p:nvGraphicFramePr>
        <p:xfrm>
          <a:off x="8167688" y="2165350"/>
          <a:ext cx="1443037" cy="1703388"/>
        </p:xfrm>
        <a:graphic>
          <a:graphicData uri="http://schemas.openxmlformats.org/presentationml/2006/ole">
            <p:oleObj spid="_x0000_s59420" r:id="rId4" imgW="1444877" imgH="1707028" progId="Excel.Chart.8">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fontAlgn="auto">
              <a:spcAft>
                <a:spcPts val="0"/>
              </a:spcAft>
              <a:defRPr/>
            </a:pPr>
            <a:r>
              <a:rPr lang="el-GR" dirty="0"/>
              <a:t>Βασικά χαρακτηριστικά οικονομικών οργανώσεων,</a:t>
            </a:r>
          </a:p>
        </p:txBody>
      </p:sp>
      <p:sp>
        <p:nvSpPr>
          <p:cNvPr id="61442" name="Θέση κειμένου 13"/>
          <p:cNvSpPr>
            <a:spLocks noGrp="1"/>
          </p:cNvSpPr>
          <p:nvPr>
            <p:ph type="body" sz="quarter" idx="32"/>
          </p:nvPr>
        </p:nvSpPr>
        <p:spPr>
          <a:xfrm>
            <a:off x="431800" y="1008063"/>
            <a:ext cx="11339513" cy="360362"/>
          </a:xfrm>
        </p:spPr>
        <p:txBody>
          <a:bodyPr/>
          <a:lstStyle/>
          <a:p>
            <a:pPr algn="ctr"/>
            <a:r>
              <a:rPr lang="el-GR" smtClean="0"/>
              <a:t>σύμφωνα με την σύγχρονη Οργανωτική Θεωρία</a:t>
            </a:r>
          </a:p>
        </p:txBody>
      </p:sp>
      <p:sp>
        <p:nvSpPr>
          <p:cNvPr id="5" name="Θέση κειμένου 4"/>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dirty="0"/>
              <a:t>Εισροές</a:t>
            </a:r>
          </a:p>
        </p:txBody>
      </p:sp>
      <p:sp>
        <p:nvSpPr>
          <p:cNvPr id="61444" name="Θέση κειμένου 5"/>
          <p:cNvSpPr>
            <a:spLocks noGrp="1"/>
          </p:cNvSpPr>
          <p:nvPr>
            <p:ph type="body" sz="quarter" idx="34"/>
          </p:nvPr>
        </p:nvSpPr>
        <p:spPr>
          <a:xfrm>
            <a:off x="2771775" y="4605338"/>
            <a:ext cx="1979613" cy="1217612"/>
          </a:xfrm>
        </p:spPr>
        <p:txBody>
          <a:bodyPr/>
          <a:lstStyle/>
          <a:p>
            <a:r>
              <a:rPr lang="el-GR" smtClean="0">
                <a:solidFill>
                  <a:srgbClr val="404040"/>
                </a:solidFill>
              </a:rPr>
              <a:t>Πρώτες ύλες, μηχανήματα, ανθρώπινο δυναμικό, μέθοδοι παραγωγής, χρηματικά μέσα, πληροφορίες, κ.λ.π</a:t>
            </a:r>
          </a:p>
        </p:txBody>
      </p:sp>
      <p:sp>
        <p:nvSpPr>
          <p:cNvPr id="7" name="Θέση κειμένου 6"/>
          <p:cNvSpPr>
            <a:spLocks noGrp="1"/>
          </p:cNvSpPr>
          <p:nvPr>
            <p:ph type="body" sz="quarter" idx="35"/>
          </p:nvPr>
        </p:nvSpPr>
        <p:spPr>
          <a:xfrm>
            <a:off x="4751388" y="3971925"/>
            <a:ext cx="2700337" cy="633413"/>
          </a:xfrm>
        </p:spPr>
        <p:txBody>
          <a:bodyPr>
            <a:noAutofit/>
          </a:bodyPr>
          <a:lstStyle/>
          <a:p>
            <a:pPr fontAlgn="auto">
              <a:spcAft>
                <a:spcPts val="0"/>
              </a:spcAft>
              <a:defRPr/>
            </a:pPr>
            <a:r>
              <a:rPr lang="el-GR" dirty="0"/>
              <a:t>Παραγωγική διαδικασία </a:t>
            </a:r>
          </a:p>
        </p:txBody>
      </p:sp>
      <p:sp>
        <p:nvSpPr>
          <p:cNvPr id="61446" name="Θέση κειμένου 7"/>
          <p:cNvSpPr>
            <a:spLocks noGrp="1"/>
          </p:cNvSpPr>
          <p:nvPr>
            <p:ph type="body" sz="quarter" idx="36"/>
          </p:nvPr>
        </p:nvSpPr>
        <p:spPr>
          <a:xfrm>
            <a:off x="5111750" y="4605338"/>
            <a:ext cx="1979613" cy="720725"/>
          </a:xfrm>
        </p:spPr>
        <p:txBody>
          <a:bodyPr/>
          <a:lstStyle/>
          <a:p>
            <a:r>
              <a:rPr lang="el-GR" smtClean="0">
                <a:solidFill>
                  <a:srgbClr val="404040"/>
                </a:solidFill>
              </a:rPr>
              <a:t>Η μεταποιητική δραστηριότητα</a:t>
            </a:r>
            <a:r>
              <a:rPr lang="el-GR" noProof="1" smtClean="0">
                <a:solidFill>
                  <a:srgbClr val="404040"/>
                </a:solidFill>
              </a:rPr>
              <a:t> </a:t>
            </a:r>
          </a:p>
        </p:txBody>
      </p:sp>
      <p:sp>
        <p:nvSpPr>
          <p:cNvPr id="9" name="Θέση κειμένου 8"/>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Εκροές</a:t>
            </a:r>
          </a:p>
        </p:txBody>
      </p:sp>
      <p:sp>
        <p:nvSpPr>
          <p:cNvPr id="61448" name="Θέση κειμένου 9"/>
          <p:cNvSpPr>
            <a:spLocks noGrp="1"/>
          </p:cNvSpPr>
          <p:nvPr>
            <p:ph type="body" sz="quarter" idx="38"/>
          </p:nvPr>
        </p:nvSpPr>
        <p:spPr>
          <a:xfrm>
            <a:off x="7737475" y="4605338"/>
            <a:ext cx="1438275" cy="720725"/>
          </a:xfrm>
        </p:spPr>
        <p:txBody>
          <a:bodyPr/>
          <a:lstStyle/>
          <a:p>
            <a:r>
              <a:rPr lang="el-GR" smtClean="0">
                <a:solidFill>
                  <a:srgbClr val="404040"/>
                </a:solidFill>
              </a:rPr>
              <a:t>Προϊόντα ή υπηρεσίες</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15E3D30E-EFD2-4A96-9AB7-C26226167655}" type="slidenum">
              <a:rPr lang="el-GR"/>
              <a:pPr>
                <a:defRPr/>
              </a:pPr>
              <a:t>17</a:t>
            </a:fld>
            <a:endParaRPr lang="el-GR" dirty="0"/>
          </a:p>
        </p:txBody>
      </p:sp>
      <p:pic>
        <p:nvPicPr>
          <p:cNvPr id="61451" name="Γραφικό 6" descr="Λήψη"/>
          <p:cNvPicPr>
            <a:picLocks noChangeAspect="1"/>
          </p:cNvPicPr>
          <p:nvPr/>
        </p:nvPicPr>
        <p:blipFill>
          <a:blip r:embed="rId3"/>
          <a:srcRect/>
          <a:stretch>
            <a:fillRect/>
          </a:stretch>
        </p:blipFill>
        <p:spPr bwMode="auto">
          <a:xfrm>
            <a:off x="3357563" y="2327275"/>
            <a:ext cx="809625" cy="809625"/>
          </a:xfrm>
          <a:prstGeom prst="rect">
            <a:avLst/>
          </a:prstGeom>
          <a:noFill/>
          <a:ln w="9525">
            <a:noFill/>
            <a:miter lim="800000"/>
            <a:headEnd/>
            <a:tailEnd/>
          </a:ln>
        </p:spPr>
      </p:pic>
      <p:pic>
        <p:nvPicPr>
          <p:cNvPr id="61452" name="Γραφικό 8" descr="Γρανάζια"/>
          <p:cNvPicPr>
            <a:picLocks noChangeAspect="1"/>
          </p:cNvPicPr>
          <p:nvPr/>
        </p:nvPicPr>
        <p:blipFill>
          <a:blip r:embed="rId4"/>
          <a:srcRect/>
          <a:stretch>
            <a:fillRect/>
          </a:stretch>
        </p:blipFill>
        <p:spPr bwMode="auto">
          <a:xfrm>
            <a:off x="5729288" y="2406650"/>
            <a:ext cx="733425" cy="733425"/>
          </a:xfrm>
          <a:prstGeom prst="rect">
            <a:avLst/>
          </a:prstGeom>
          <a:noFill/>
          <a:ln w="9525">
            <a:noFill/>
            <a:miter lim="800000"/>
            <a:headEnd/>
            <a:tailEnd/>
          </a:ln>
        </p:spPr>
      </p:pic>
      <p:pic>
        <p:nvPicPr>
          <p:cNvPr id="61453" name="Γραφικό 4" descr="Κοινή χρήση"/>
          <p:cNvPicPr>
            <a:picLocks noChangeAspect="1"/>
          </p:cNvPicPr>
          <p:nvPr/>
        </p:nvPicPr>
        <p:blipFill>
          <a:blip r:embed="rId5"/>
          <a:srcRect/>
          <a:stretch>
            <a:fillRect/>
          </a:stretch>
        </p:blipFill>
        <p:spPr bwMode="auto">
          <a:xfrm>
            <a:off x="8123238" y="2473325"/>
            <a:ext cx="668337" cy="666750"/>
          </a:xfrm>
          <a:prstGeom prst="rect">
            <a:avLst/>
          </a:prstGeom>
          <a:noFill/>
          <a:ln w="9525">
            <a:noFill/>
            <a:miter lim="800000"/>
            <a:headEnd/>
            <a:tailEnd/>
          </a:ln>
        </p:spPr>
      </p:pic>
      <p:sp>
        <p:nvSpPr>
          <p:cNvPr id="61454"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Θέση κειμένου 4"/>
          <p:cNvSpPr>
            <a:spLocks noGrp="1"/>
          </p:cNvSpPr>
          <p:nvPr>
            <p:ph type="body" sz="quarter" idx="33"/>
          </p:nvPr>
        </p:nvSpPr>
        <p:spPr>
          <a:xfrm>
            <a:off x="2560638" y="3971925"/>
            <a:ext cx="2190750" cy="358775"/>
          </a:xfrm>
        </p:spPr>
        <p:txBody>
          <a:bodyPr>
            <a:noAutofit/>
          </a:bodyPr>
          <a:lstStyle/>
          <a:p>
            <a:pPr fontAlgn="auto">
              <a:spcAft>
                <a:spcPts val="0"/>
              </a:spcAft>
              <a:defRPr/>
            </a:pPr>
            <a:r>
              <a:rPr lang="el-GR" dirty="0"/>
              <a:t>Μηχανισμός Επαναπληροφόρησης</a:t>
            </a:r>
          </a:p>
        </p:txBody>
      </p:sp>
      <p:sp>
        <p:nvSpPr>
          <p:cNvPr id="63490" name="Θέση κειμένου 5"/>
          <p:cNvSpPr>
            <a:spLocks noGrp="1"/>
          </p:cNvSpPr>
          <p:nvPr>
            <p:ph type="body" sz="quarter" idx="34"/>
          </p:nvPr>
        </p:nvSpPr>
        <p:spPr>
          <a:xfrm>
            <a:off x="2259013" y="4765675"/>
            <a:ext cx="2794000" cy="1882775"/>
          </a:xfrm>
        </p:spPr>
        <p:txBody>
          <a:bodyPr/>
          <a:lstStyle/>
          <a:p>
            <a:r>
              <a:rPr lang="el-GR" smtClean="0">
                <a:solidFill>
                  <a:srgbClr val="404040"/>
                </a:solidFill>
              </a:rPr>
              <a:t>Μέσω του μηχανισμού αυτού το σύστημα ελέγχει &amp; προσαρμόζει την συμπεριφορά του, καθώς λαμβάνει ως πληροφόρηση τις συνέπειες των εκροών του στο περιβάλλον του. Η πληροφόρηση μπορεί να λάβει διάφορες μορφές όπως, όγκος πωλήσεων, μερίδιο  της αγοράς, νέες παραγγελίες, κ.λ.π</a:t>
            </a:r>
          </a:p>
        </p:txBody>
      </p:sp>
      <p:sp>
        <p:nvSpPr>
          <p:cNvPr id="7" name="Θέση κειμένου 6"/>
          <p:cNvSpPr>
            <a:spLocks noGrp="1"/>
          </p:cNvSpPr>
          <p:nvPr>
            <p:ph type="body" sz="quarter" idx="35"/>
          </p:nvPr>
        </p:nvSpPr>
        <p:spPr>
          <a:xfrm>
            <a:off x="5397500" y="3971925"/>
            <a:ext cx="1692275" cy="633413"/>
          </a:xfrm>
        </p:spPr>
        <p:txBody>
          <a:bodyPr>
            <a:noAutofit/>
          </a:bodyPr>
          <a:lstStyle/>
          <a:p>
            <a:pPr fontAlgn="auto">
              <a:spcAft>
                <a:spcPts val="0"/>
              </a:spcAft>
              <a:defRPr/>
            </a:pPr>
            <a:r>
              <a:rPr lang="el-GR" dirty="0"/>
              <a:t>Αρνητική εντροπία </a:t>
            </a:r>
          </a:p>
        </p:txBody>
      </p:sp>
      <p:sp>
        <p:nvSpPr>
          <p:cNvPr id="9" name="Θέση κειμένου 8"/>
          <p:cNvSpPr>
            <a:spLocks noGrp="1"/>
          </p:cNvSpPr>
          <p:nvPr>
            <p:ph type="body" sz="quarter" idx="37"/>
          </p:nvPr>
        </p:nvSpPr>
        <p:spPr>
          <a:xfrm>
            <a:off x="7451725" y="3971925"/>
            <a:ext cx="1979613" cy="493713"/>
          </a:xfrm>
        </p:spPr>
        <p:txBody>
          <a:bodyPr>
            <a:noAutofit/>
          </a:bodyPr>
          <a:lstStyle/>
          <a:p>
            <a:pPr fontAlgn="auto">
              <a:spcAft>
                <a:spcPts val="0"/>
              </a:spcAft>
              <a:defRPr/>
            </a:pPr>
            <a:r>
              <a:rPr lang="el-GR" dirty="0"/>
              <a:t>Τελεολογική Συμπεριφορά</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35B55AD9-B1F3-4EF9-B88C-8466BA652ED8}" type="slidenum">
              <a:rPr lang="el-GR"/>
              <a:pPr>
                <a:defRPr/>
              </a:pPr>
              <a:t>18</a:t>
            </a:fld>
            <a:endParaRPr lang="el-GR" dirty="0"/>
          </a:p>
        </p:txBody>
      </p:sp>
      <p:sp>
        <p:nvSpPr>
          <p:cNvPr id="63495"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2" name="Title 11"/>
          <p:cNvSpPr>
            <a:spLocks noGrp="1"/>
          </p:cNvSpPr>
          <p:nvPr>
            <p:ph type="title"/>
          </p:nvPr>
        </p:nvSpPr>
        <p:spPr>
          <a:xfrm>
            <a:off x="431800" y="504825"/>
            <a:ext cx="11339513" cy="431800"/>
          </a:xfrm>
        </p:spPr>
        <p:txBody>
          <a:bodyPr/>
          <a:lstStyle/>
          <a:p>
            <a:pPr algn="ctr" fontAlgn="auto">
              <a:spcAft>
                <a:spcPts val="0"/>
              </a:spcAft>
              <a:defRPr/>
            </a:pPr>
            <a:r>
              <a:rPr lang="el-GR" altLang="en-US">
                <a:solidFill>
                  <a:schemeClr val="bg2">
                    <a:lumMod val="50000"/>
                  </a:schemeClr>
                </a:solidFill>
              </a:rPr>
              <a:t>Επίσης</a:t>
            </a:r>
          </a:p>
        </p:txBody>
      </p:sp>
      <p:pic>
        <p:nvPicPr>
          <p:cNvPr id="63497" name="Γραφικό 11" descr="Ανανέωση"/>
          <p:cNvPicPr>
            <a:picLocks noChangeAspect="1"/>
          </p:cNvPicPr>
          <p:nvPr/>
        </p:nvPicPr>
        <p:blipFill>
          <a:blip r:embed="rId3"/>
          <a:srcRect/>
          <a:stretch>
            <a:fillRect/>
          </a:stretch>
        </p:blipFill>
        <p:spPr bwMode="auto">
          <a:xfrm>
            <a:off x="3314700" y="2451100"/>
            <a:ext cx="682625" cy="684213"/>
          </a:xfrm>
          <a:prstGeom prst="rect">
            <a:avLst/>
          </a:prstGeom>
          <a:noFill/>
          <a:ln w="9525">
            <a:noFill/>
            <a:miter lim="800000"/>
            <a:headEnd/>
            <a:tailEnd/>
          </a:ln>
        </p:spPr>
      </p:pic>
      <p:pic>
        <p:nvPicPr>
          <p:cNvPr id="63498" name="Γραφικό 14" descr="Κλείσιμο"/>
          <p:cNvPicPr>
            <a:picLocks noChangeAspect="1"/>
          </p:cNvPicPr>
          <p:nvPr/>
        </p:nvPicPr>
        <p:blipFill>
          <a:blip r:embed="rId4"/>
          <a:srcRect/>
          <a:stretch>
            <a:fillRect/>
          </a:stretch>
        </p:blipFill>
        <p:spPr bwMode="auto">
          <a:xfrm>
            <a:off x="5929313" y="2479675"/>
            <a:ext cx="627062" cy="627063"/>
          </a:xfrm>
          <a:prstGeom prst="rect">
            <a:avLst/>
          </a:prstGeom>
          <a:noFill/>
          <a:ln w="9525">
            <a:noFill/>
            <a:miter lim="800000"/>
            <a:headEnd/>
            <a:tailEnd/>
          </a:ln>
        </p:spPr>
      </p:pic>
      <p:pic>
        <p:nvPicPr>
          <p:cNvPr id="63499" name="Γραφικό 16" descr="Ευστοχία"/>
          <p:cNvPicPr>
            <a:picLocks noChangeAspect="1"/>
          </p:cNvPicPr>
          <p:nvPr/>
        </p:nvPicPr>
        <p:blipFill>
          <a:blip r:embed="rId5"/>
          <a:srcRect/>
          <a:stretch>
            <a:fillRect/>
          </a:stretch>
        </p:blipFill>
        <p:spPr bwMode="auto">
          <a:xfrm>
            <a:off x="8089900" y="2451100"/>
            <a:ext cx="703263" cy="703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Θέση κειμένου 6"/>
          <p:cNvSpPr>
            <a:spLocks noGrp="1"/>
          </p:cNvSpPr>
          <p:nvPr>
            <p:ph type="body" sz="quarter" idx="14"/>
          </p:nvPr>
        </p:nvSpPr>
        <p:spPr>
          <a:xfrm>
            <a:off x="184150" y="2038350"/>
            <a:ext cx="4219575" cy="1709738"/>
          </a:xfrm>
        </p:spPr>
        <p:txBody>
          <a:bodyPr>
            <a:noAutofit/>
          </a:bodyPr>
          <a:lstStyle/>
          <a:p>
            <a:pPr algn="ctr" fontAlgn="auto">
              <a:spcAft>
                <a:spcPts val="0"/>
              </a:spcAft>
              <a:defRPr/>
            </a:pPr>
            <a:r>
              <a:rPr lang="el-GR" sz="3600" dirty="0">
                <a:solidFill>
                  <a:schemeClr val="tx1">
                    <a:lumMod val="75000"/>
                    <a:lumOff val="25000"/>
                  </a:schemeClr>
                </a:solidFill>
                <a:sym typeface="+mn-ea"/>
              </a:rPr>
              <a:t>Βασικά Χαρακτηριστικά Οικονομικών Οργανώσεων</a:t>
            </a:r>
            <a:endParaRPr lang="el-GR" sz="3600" dirty="0">
              <a:solidFill>
                <a:schemeClr val="bg2">
                  <a:lumMod val="50000"/>
                </a:schemeClr>
              </a:solidFill>
            </a:endParaRPr>
          </a:p>
          <a:p>
            <a:pPr algn="ctr" fontAlgn="auto">
              <a:spcAft>
                <a:spcPts val="0"/>
              </a:spcAft>
              <a:defRPr/>
            </a:pPr>
            <a:endParaRPr lang="el-GR" sz="3600" dirty="0">
              <a:solidFill>
                <a:schemeClr val="bg2">
                  <a:lumMod val="50000"/>
                </a:schemeClr>
              </a:solidFill>
            </a:endParaRPr>
          </a:p>
        </p:txBody>
      </p:sp>
      <p:sp>
        <p:nvSpPr>
          <p:cNvPr id="5" name="Θέση υποσέλιδου 4"/>
          <p:cNvSpPr>
            <a:spLocks noGrp="1"/>
          </p:cNvSpPr>
          <p:nvPr>
            <p:ph type="ftr" sz="quarter" idx="16"/>
          </p:nvPr>
        </p:nvSpPr>
        <p:spPr/>
        <p:txBody>
          <a:bodyPr/>
          <a:lstStyle/>
          <a:p>
            <a:pPr>
              <a:defRPr/>
            </a:pPr>
            <a:r>
              <a:rPr lang="el-GR"/>
              <a:t>Προσθέστε υποσέλιδο</a:t>
            </a:r>
          </a:p>
        </p:txBody>
      </p:sp>
      <p:sp>
        <p:nvSpPr>
          <p:cNvPr id="4" name="Θέση αριθμού διαφάνειας 3"/>
          <p:cNvSpPr>
            <a:spLocks noGrp="1"/>
          </p:cNvSpPr>
          <p:nvPr>
            <p:ph type="sldNum" sz="quarter" idx="15"/>
          </p:nvPr>
        </p:nvSpPr>
        <p:spPr/>
        <p:txBody>
          <a:bodyPr/>
          <a:lstStyle/>
          <a:p>
            <a:pPr>
              <a:defRPr/>
            </a:pPr>
            <a:fld id="{15AAE0C5-54DC-4FF0-8809-02EE8AB6EA75}" type="slidenum">
              <a:rPr lang="el-GR"/>
              <a:pPr>
                <a:defRPr/>
              </a:pPr>
              <a:t>19</a:t>
            </a:fld>
            <a:endParaRPr lang="el-GR" dirty="0"/>
          </a:p>
        </p:txBody>
      </p:sp>
      <p:grpSp>
        <p:nvGrpSpPr>
          <p:cNvPr id="65540" name="Group 1073742893"/>
          <p:cNvGrpSpPr>
            <a:grpSpLocks/>
          </p:cNvGrpSpPr>
          <p:nvPr/>
        </p:nvGrpSpPr>
        <p:grpSpPr bwMode="auto">
          <a:xfrm>
            <a:off x="5322888" y="1290638"/>
            <a:ext cx="6777037" cy="3854450"/>
            <a:chOff x="168" y="774"/>
            <a:chExt cx="19707" cy="19226"/>
          </a:xfrm>
        </p:grpSpPr>
        <p:sp>
          <p:nvSpPr>
            <p:cNvPr id="1073742895" name="Rectangle 1073742894"/>
            <p:cNvSpPr/>
            <p:nvPr/>
          </p:nvSpPr>
          <p:spPr>
            <a:xfrm>
              <a:off x="2061" y="774"/>
              <a:ext cx="4404" cy="10722"/>
            </a:xfrm>
            <a:prstGeom prst="rect">
              <a:avLst/>
            </a:prstGeom>
            <a:solidFill>
              <a:srgbClr val="FFFFFF"/>
            </a:solidFill>
            <a:ln w="57150" cap="flat" cmpd="sng">
              <a:solidFill>
                <a:schemeClr val="accent4"/>
              </a:solidFill>
              <a:prstDash val="solid"/>
              <a:miter/>
              <a:headEnd type="none" w="med" len="med"/>
              <a:tailEnd type="none" w="med" len="med"/>
            </a:ln>
          </p:spPr>
          <p:txBody>
            <a:bodyPr/>
            <a:lstStyle/>
            <a:p>
              <a:pPr fontAlgn="auto">
                <a:spcBef>
                  <a:spcPts val="0"/>
                </a:spcBef>
                <a:spcAft>
                  <a:spcPts val="0"/>
                </a:spcAft>
                <a:defRPr/>
              </a:pPr>
              <a:endParaRPr lang="en-US" b="1">
                <a:solidFill>
                  <a:schemeClr val="tx1">
                    <a:lumMod val="75000"/>
                    <a:lumOff val="25000"/>
                  </a:schemeClr>
                </a:solidFill>
                <a:latin typeface="+mn-lt"/>
                <a:cs typeface="+mn-cs"/>
              </a:endParaRPr>
            </a:p>
          </p:txBody>
        </p:sp>
        <p:sp>
          <p:nvSpPr>
            <p:cNvPr id="1073742896" name="Rectangle 1073742895"/>
            <p:cNvSpPr/>
            <p:nvPr/>
          </p:nvSpPr>
          <p:spPr>
            <a:xfrm>
              <a:off x="7582" y="774"/>
              <a:ext cx="5530" cy="10563"/>
            </a:xfrm>
            <a:prstGeom prst="rect">
              <a:avLst/>
            </a:prstGeom>
            <a:solidFill>
              <a:srgbClr val="FFFFFF"/>
            </a:solidFill>
            <a:ln w="57150" cap="flat" cmpd="sng">
              <a:solidFill>
                <a:schemeClr val="accent4"/>
              </a:solidFill>
              <a:prstDash val="solid"/>
              <a:miter/>
              <a:headEnd type="none" w="med" len="med"/>
              <a:tailEnd type="none" w="med" len="med"/>
            </a:ln>
          </p:spPr>
          <p:txBody>
            <a:bodyPr/>
            <a:lstStyle/>
            <a:p>
              <a:pPr fontAlgn="auto">
                <a:spcBef>
                  <a:spcPts val="0"/>
                </a:spcBef>
                <a:spcAft>
                  <a:spcPts val="0"/>
                </a:spcAft>
                <a:defRPr/>
              </a:pPr>
              <a:endParaRPr lang="en-US" b="1">
                <a:solidFill>
                  <a:schemeClr val="tx1">
                    <a:lumMod val="75000"/>
                    <a:lumOff val="25000"/>
                  </a:schemeClr>
                </a:solidFill>
                <a:latin typeface="+mn-lt"/>
                <a:cs typeface="+mn-cs"/>
              </a:endParaRPr>
            </a:p>
          </p:txBody>
        </p:sp>
        <p:sp>
          <p:nvSpPr>
            <p:cNvPr id="1073742897" name="Rectangle 1073742896"/>
            <p:cNvSpPr/>
            <p:nvPr/>
          </p:nvSpPr>
          <p:spPr>
            <a:xfrm>
              <a:off x="14506" y="774"/>
              <a:ext cx="4109" cy="10722"/>
            </a:xfrm>
            <a:prstGeom prst="rect">
              <a:avLst/>
            </a:prstGeom>
            <a:solidFill>
              <a:srgbClr val="FFFFFF"/>
            </a:solidFill>
            <a:ln w="57150" cap="flat" cmpd="sng">
              <a:solidFill>
                <a:schemeClr val="accent4"/>
              </a:solidFill>
              <a:prstDash val="solid"/>
              <a:miter/>
              <a:headEnd type="none" w="med" len="med"/>
              <a:tailEnd type="none" w="med" len="med"/>
            </a:ln>
          </p:spPr>
          <p:txBody>
            <a:bodyPr/>
            <a:lstStyle/>
            <a:p>
              <a:pPr fontAlgn="auto">
                <a:spcBef>
                  <a:spcPts val="0"/>
                </a:spcBef>
                <a:spcAft>
                  <a:spcPts val="0"/>
                </a:spcAft>
                <a:defRPr/>
              </a:pPr>
              <a:endParaRPr lang="en-US" b="1">
                <a:solidFill>
                  <a:schemeClr val="tx1">
                    <a:lumMod val="75000"/>
                    <a:lumOff val="25000"/>
                  </a:schemeClr>
                </a:solidFill>
                <a:latin typeface="+mn-lt"/>
                <a:cs typeface="+mn-cs"/>
              </a:endParaRPr>
            </a:p>
          </p:txBody>
        </p:sp>
        <p:sp>
          <p:nvSpPr>
            <p:cNvPr id="1073742898" name="Rectangle 1073742897"/>
            <p:cNvSpPr/>
            <p:nvPr/>
          </p:nvSpPr>
          <p:spPr>
            <a:xfrm>
              <a:off x="2167" y="1225"/>
              <a:ext cx="4229" cy="9882"/>
            </a:xfrm>
            <a:prstGeom prst="rect">
              <a:avLst/>
            </a:prstGeom>
            <a:solidFill>
              <a:srgbClr val="FFFFFF"/>
            </a:solidFill>
            <a:ln w="12700">
              <a:noFill/>
            </a:ln>
          </p:spPr>
          <p:txBody>
            <a:bodyPr lIns="0" tIns="0" rIns="0" bIns="0"/>
            <a:lstStyle/>
            <a:p>
              <a:pPr algn="ctr" fontAlgn="auto">
                <a:spcBef>
                  <a:spcPts val="0"/>
                </a:spcBef>
                <a:spcAft>
                  <a:spcPts val="0"/>
                </a:spcAft>
                <a:defRPr/>
              </a:pPr>
              <a:r>
                <a:rPr lang="en-US" sz="1600" b="1">
                  <a:solidFill>
                    <a:schemeClr val="tx1">
                      <a:lumMod val="75000"/>
                      <a:lumOff val="25000"/>
                    </a:schemeClr>
                  </a:solidFill>
                  <a:latin typeface="+mn-lt"/>
                  <a:cs typeface="+mn-cs"/>
                </a:rPr>
                <a:t>Πρώτες ύλες</a:t>
              </a:r>
            </a:p>
            <a:p>
              <a:pPr algn="ctr" fontAlgn="auto">
                <a:spcBef>
                  <a:spcPts val="0"/>
                </a:spcBef>
                <a:spcAft>
                  <a:spcPts val="0"/>
                </a:spcAft>
                <a:defRPr/>
              </a:pPr>
              <a:r>
                <a:rPr lang="en-US" sz="1600" b="1">
                  <a:solidFill>
                    <a:schemeClr val="tx1">
                      <a:lumMod val="75000"/>
                      <a:lumOff val="25000"/>
                    </a:schemeClr>
                  </a:solidFill>
                  <a:latin typeface="+mn-lt"/>
                  <a:cs typeface="+mn-cs"/>
                </a:rPr>
                <a:t>Μηχανήματα</a:t>
              </a:r>
            </a:p>
            <a:p>
              <a:pPr algn="ctr" fontAlgn="auto">
                <a:spcBef>
                  <a:spcPts val="0"/>
                </a:spcBef>
                <a:spcAft>
                  <a:spcPts val="0"/>
                </a:spcAft>
                <a:defRPr/>
              </a:pPr>
              <a:r>
                <a:rPr lang="en-US" sz="1600" b="1">
                  <a:solidFill>
                    <a:schemeClr val="tx1">
                      <a:lumMod val="75000"/>
                      <a:lumOff val="25000"/>
                    </a:schemeClr>
                  </a:solidFill>
                  <a:latin typeface="+mn-lt"/>
                  <a:cs typeface="+mn-cs"/>
                </a:rPr>
                <a:t>Ανθρώπινο Δυναμικό</a:t>
              </a:r>
            </a:p>
            <a:p>
              <a:pPr algn="ctr" fontAlgn="auto">
                <a:spcBef>
                  <a:spcPts val="0"/>
                </a:spcBef>
                <a:spcAft>
                  <a:spcPts val="0"/>
                </a:spcAft>
                <a:defRPr/>
              </a:pPr>
              <a:r>
                <a:rPr lang="en-US" sz="1600" b="1">
                  <a:solidFill>
                    <a:schemeClr val="tx1">
                      <a:lumMod val="75000"/>
                      <a:lumOff val="25000"/>
                    </a:schemeClr>
                  </a:solidFill>
                  <a:latin typeface="+mn-lt"/>
                  <a:cs typeface="+mn-cs"/>
                </a:rPr>
                <a:t>Χρηματικά Μέσα</a:t>
              </a:r>
            </a:p>
            <a:p>
              <a:pPr algn="ctr" fontAlgn="auto">
                <a:spcBef>
                  <a:spcPts val="0"/>
                </a:spcBef>
                <a:spcAft>
                  <a:spcPts val="0"/>
                </a:spcAft>
                <a:defRPr/>
              </a:pPr>
              <a:r>
                <a:rPr lang="en-US" sz="1600" b="1">
                  <a:solidFill>
                    <a:schemeClr val="tx1">
                      <a:lumMod val="75000"/>
                      <a:lumOff val="25000"/>
                    </a:schemeClr>
                  </a:solidFill>
                  <a:latin typeface="+mn-lt"/>
                  <a:cs typeface="+mn-cs"/>
                </a:rPr>
                <a:t>Πληροφορίες</a:t>
              </a:r>
            </a:p>
            <a:p>
              <a:pPr algn="ctr" fontAlgn="auto">
                <a:spcBef>
                  <a:spcPts val="0"/>
                </a:spcBef>
                <a:spcAft>
                  <a:spcPts val="0"/>
                </a:spcAft>
                <a:defRPr/>
              </a:pPr>
              <a:r>
                <a:rPr lang="en-US" sz="1600" b="1">
                  <a:solidFill>
                    <a:schemeClr val="tx1">
                      <a:lumMod val="75000"/>
                      <a:lumOff val="25000"/>
                    </a:schemeClr>
                  </a:solidFill>
                  <a:latin typeface="+mn-lt"/>
                  <a:cs typeface="+mn-cs"/>
                </a:rPr>
                <a:t>κ.λ.π.</a:t>
              </a:r>
            </a:p>
          </p:txBody>
        </p:sp>
        <p:sp>
          <p:nvSpPr>
            <p:cNvPr id="1073742899" name="Rectangle 1073742898"/>
            <p:cNvSpPr/>
            <p:nvPr/>
          </p:nvSpPr>
          <p:spPr>
            <a:xfrm>
              <a:off x="7850" y="1225"/>
              <a:ext cx="4935" cy="9320"/>
            </a:xfrm>
            <a:prstGeom prst="rect">
              <a:avLst/>
            </a:prstGeom>
            <a:solidFill>
              <a:srgbClr val="FFFFFF"/>
            </a:solidFill>
            <a:ln w="12700">
              <a:noFill/>
            </a:ln>
          </p:spPr>
          <p:txBody>
            <a:bodyPr lIns="0" tIns="0" rIns="0" bIns="0"/>
            <a:lstStyle/>
            <a:p>
              <a:pPr algn="ctr" fontAlgn="auto">
                <a:spcBef>
                  <a:spcPts val="0"/>
                </a:spcBef>
                <a:spcAft>
                  <a:spcPts val="0"/>
                </a:spcAft>
                <a:defRPr/>
              </a:pPr>
              <a:r>
                <a:rPr lang="en-US" sz="1600" b="1">
                  <a:solidFill>
                    <a:schemeClr val="tx1">
                      <a:lumMod val="75000"/>
                      <a:lumOff val="25000"/>
                    </a:schemeClr>
                  </a:solidFill>
                  <a:latin typeface="+mn-lt"/>
                  <a:cs typeface="+mn-cs"/>
                </a:rPr>
                <a:t>Δραστηριότητες παραγωγής </a:t>
              </a:r>
              <a:r>
                <a:rPr lang="el-GR" altLang="en-US" sz="1600" b="1">
                  <a:solidFill>
                    <a:schemeClr val="tx1">
                      <a:lumMod val="75000"/>
                      <a:lumOff val="25000"/>
                    </a:schemeClr>
                  </a:solidFill>
                  <a:latin typeface="+mn-lt"/>
                  <a:cs typeface="+mn-cs"/>
                </a:rPr>
                <a:t>&amp;</a:t>
              </a:r>
              <a:r>
                <a:rPr lang="en-US" sz="1600" b="1">
                  <a:solidFill>
                    <a:schemeClr val="tx1">
                      <a:lumMod val="75000"/>
                      <a:lumOff val="25000"/>
                    </a:schemeClr>
                  </a:solidFill>
                  <a:latin typeface="+mn-lt"/>
                  <a:cs typeface="+mn-cs"/>
                </a:rPr>
                <a:t> διάθεσης</a:t>
              </a:r>
            </a:p>
            <a:p>
              <a:pPr algn="ctr" fontAlgn="auto">
                <a:spcBef>
                  <a:spcPts val="0"/>
                </a:spcBef>
                <a:spcAft>
                  <a:spcPts val="0"/>
                </a:spcAft>
                <a:defRPr/>
              </a:pPr>
              <a:r>
                <a:rPr lang="en-US" sz="1600" b="1">
                  <a:solidFill>
                    <a:schemeClr val="tx1">
                      <a:lumMod val="75000"/>
                      <a:lumOff val="25000"/>
                    </a:schemeClr>
                  </a:solidFill>
                  <a:latin typeface="+mn-lt"/>
                  <a:cs typeface="+mn-cs"/>
                </a:rPr>
                <a:t>Μηχανισμοί προγραμματισμού,</a:t>
              </a:r>
            </a:p>
            <a:p>
              <a:pPr algn="ctr" fontAlgn="auto">
                <a:spcBef>
                  <a:spcPts val="0"/>
                </a:spcBef>
                <a:spcAft>
                  <a:spcPts val="0"/>
                </a:spcAft>
                <a:defRPr/>
              </a:pPr>
              <a:r>
                <a:rPr lang="en-US" sz="1600" b="1">
                  <a:solidFill>
                    <a:schemeClr val="tx1">
                      <a:lumMod val="75000"/>
                      <a:lumOff val="25000"/>
                    </a:schemeClr>
                  </a:solidFill>
                  <a:latin typeface="+mn-lt"/>
                  <a:cs typeface="+mn-cs"/>
                </a:rPr>
                <a:t>οργάνωσης </a:t>
              </a:r>
              <a:r>
                <a:rPr lang="el-GR" altLang="en-US" sz="1600" b="1">
                  <a:solidFill>
                    <a:schemeClr val="tx1">
                      <a:lumMod val="75000"/>
                      <a:lumOff val="25000"/>
                    </a:schemeClr>
                  </a:solidFill>
                  <a:latin typeface="+mn-lt"/>
                  <a:cs typeface="+mn-cs"/>
                </a:rPr>
                <a:t>&amp; </a:t>
              </a:r>
              <a:r>
                <a:rPr lang="en-US" sz="1600" b="1">
                  <a:solidFill>
                    <a:schemeClr val="tx1">
                      <a:lumMod val="75000"/>
                      <a:lumOff val="25000"/>
                    </a:schemeClr>
                  </a:solidFill>
                  <a:latin typeface="+mn-lt"/>
                  <a:cs typeface="+mn-cs"/>
                </a:rPr>
                <a:t>ελέγχου</a:t>
              </a:r>
            </a:p>
            <a:p>
              <a:pPr algn="ctr" fontAlgn="auto">
                <a:spcBef>
                  <a:spcPts val="0"/>
                </a:spcBef>
                <a:spcAft>
                  <a:spcPts val="0"/>
                </a:spcAft>
                <a:defRPr/>
              </a:pPr>
              <a:r>
                <a:rPr lang="en-US" sz="1600" b="1">
                  <a:solidFill>
                    <a:schemeClr val="tx1">
                      <a:lumMod val="75000"/>
                      <a:lumOff val="25000"/>
                    </a:schemeClr>
                  </a:solidFill>
                  <a:latin typeface="+mn-lt"/>
                  <a:cs typeface="+mn-cs"/>
                </a:rPr>
                <a:t>Έρευνα ανάπτυξη</a:t>
              </a:r>
            </a:p>
          </p:txBody>
        </p:sp>
        <p:sp>
          <p:nvSpPr>
            <p:cNvPr id="1073742900" name="Rectangle 1073742899"/>
            <p:cNvSpPr/>
            <p:nvPr/>
          </p:nvSpPr>
          <p:spPr>
            <a:xfrm>
              <a:off x="14783" y="1225"/>
              <a:ext cx="3559" cy="8489"/>
            </a:xfrm>
            <a:prstGeom prst="rect">
              <a:avLst/>
            </a:prstGeom>
            <a:solidFill>
              <a:srgbClr val="FFFFFF"/>
            </a:solidFill>
            <a:ln w="12700">
              <a:noFill/>
            </a:ln>
          </p:spPr>
          <p:txBody>
            <a:bodyPr lIns="0" tIns="0" rIns="0" bIns="0"/>
            <a:lstStyle/>
            <a:p>
              <a:pPr algn="ctr" fontAlgn="auto">
                <a:spcBef>
                  <a:spcPts val="0"/>
                </a:spcBef>
                <a:spcAft>
                  <a:spcPts val="0"/>
                </a:spcAft>
                <a:defRPr/>
              </a:pPr>
              <a:r>
                <a:rPr lang="en-US" sz="1600" b="1">
                  <a:solidFill>
                    <a:schemeClr val="tx1">
                      <a:lumMod val="75000"/>
                      <a:lumOff val="25000"/>
                    </a:schemeClr>
                  </a:solidFill>
                  <a:latin typeface="+mn-lt"/>
                  <a:cs typeface="+mn-cs"/>
                </a:rPr>
                <a:t>Προϊόντα</a:t>
              </a:r>
            </a:p>
            <a:p>
              <a:pPr algn="ctr" fontAlgn="auto">
                <a:spcBef>
                  <a:spcPts val="0"/>
                </a:spcBef>
                <a:spcAft>
                  <a:spcPts val="0"/>
                </a:spcAft>
                <a:defRPr/>
              </a:pPr>
              <a:r>
                <a:rPr lang="en-US" sz="1600" b="1">
                  <a:solidFill>
                    <a:schemeClr val="tx1">
                      <a:lumMod val="75000"/>
                      <a:lumOff val="25000"/>
                    </a:schemeClr>
                  </a:solidFill>
                  <a:latin typeface="+mn-lt"/>
                  <a:cs typeface="+mn-cs"/>
                </a:rPr>
                <a:t>Υπηρεσίες</a:t>
              </a:r>
            </a:p>
            <a:p>
              <a:pPr algn="ctr" fontAlgn="auto">
                <a:spcBef>
                  <a:spcPts val="0"/>
                </a:spcBef>
                <a:spcAft>
                  <a:spcPts val="0"/>
                </a:spcAft>
                <a:defRPr/>
              </a:pPr>
              <a:r>
                <a:rPr lang="en-US" sz="1600" b="1">
                  <a:solidFill>
                    <a:schemeClr val="tx1">
                      <a:lumMod val="75000"/>
                      <a:lumOff val="25000"/>
                    </a:schemeClr>
                  </a:solidFill>
                  <a:latin typeface="+mn-lt"/>
                  <a:cs typeface="+mn-cs"/>
                </a:rPr>
                <a:t>Ιδέες</a:t>
              </a:r>
            </a:p>
            <a:p>
              <a:pPr algn="ctr" fontAlgn="auto">
                <a:spcBef>
                  <a:spcPts val="0"/>
                </a:spcBef>
                <a:spcAft>
                  <a:spcPts val="0"/>
                </a:spcAft>
                <a:defRPr/>
              </a:pPr>
              <a:r>
                <a:rPr lang="en-US" sz="1600" b="1">
                  <a:solidFill>
                    <a:schemeClr val="tx1">
                      <a:lumMod val="75000"/>
                      <a:lumOff val="25000"/>
                    </a:schemeClr>
                  </a:solidFill>
                  <a:latin typeface="+mn-lt"/>
                  <a:cs typeface="+mn-cs"/>
                </a:rPr>
                <a:t>Απόβλητα</a:t>
              </a:r>
            </a:p>
            <a:p>
              <a:pPr algn="ctr" fontAlgn="auto">
                <a:spcBef>
                  <a:spcPts val="0"/>
                </a:spcBef>
                <a:spcAft>
                  <a:spcPts val="0"/>
                </a:spcAft>
                <a:defRPr/>
              </a:pPr>
              <a:r>
                <a:rPr lang="en-US" sz="1600" b="1">
                  <a:solidFill>
                    <a:schemeClr val="tx1">
                      <a:lumMod val="75000"/>
                      <a:lumOff val="25000"/>
                    </a:schemeClr>
                  </a:solidFill>
                  <a:latin typeface="+mn-lt"/>
                  <a:cs typeface="+mn-cs"/>
                </a:rPr>
                <a:t>κ.λ.π</a:t>
              </a:r>
            </a:p>
            <a:p>
              <a:pPr fontAlgn="auto">
                <a:spcBef>
                  <a:spcPts val="0"/>
                </a:spcBef>
                <a:spcAft>
                  <a:spcPts val="0"/>
                </a:spcAft>
                <a:defRPr/>
              </a:pPr>
              <a:endParaRPr lang="en-US" sz="1600" b="1">
                <a:solidFill>
                  <a:schemeClr val="tx1">
                    <a:lumMod val="75000"/>
                    <a:lumOff val="25000"/>
                  </a:schemeClr>
                </a:solidFill>
                <a:latin typeface="+mn-lt"/>
                <a:cs typeface="+mn-cs"/>
              </a:endParaRPr>
            </a:p>
          </p:txBody>
        </p:sp>
        <p:sp>
          <p:nvSpPr>
            <p:cNvPr id="1073742901" name="Rectangle 1073742900"/>
            <p:cNvSpPr/>
            <p:nvPr/>
          </p:nvSpPr>
          <p:spPr>
            <a:xfrm>
              <a:off x="168" y="2888"/>
              <a:ext cx="822" cy="14317"/>
            </a:xfrm>
            <a:prstGeom prst="rect">
              <a:avLst/>
            </a:prstGeom>
            <a:solidFill>
              <a:srgbClr val="FFFFFF"/>
            </a:solidFill>
            <a:ln w="9525">
              <a:noFill/>
            </a:ln>
          </p:spPr>
          <p:txBody>
            <a:bodyPr lIns="0" tIns="0" rIns="0" bIns="0"/>
            <a:lstStyle/>
            <a:p>
              <a:pPr algn="ctr" fontAlgn="auto">
                <a:spcBef>
                  <a:spcPts val="0"/>
                </a:spcBef>
                <a:spcAft>
                  <a:spcPts val="0"/>
                </a:spcAft>
                <a:defRPr/>
              </a:pPr>
              <a:r>
                <a:rPr lang="en-US" b="1">
                  <a:solidFill>
                    <a:schemeClr val="tx1">
                      <a:lumMod val="75000"/>
                      <a:lumOff val="25000"/>
                    </a:schemeClr>
                  </a:solidFill>
                  <a:latin typeface="+mn-lt"/>
                  <a:cs typeface="+mn-cs"/>
                </a:rPr>
                <a:t>Π</a:t>
              </a:r>
            </a:p>
            <a:p>
              <a:pPr algn="ctr" fontAlgn="auto">
                <a:spcBef>
                  <a:spcPts val="0"/>
                </a:spcBef>
                <a:spcAft>
                  <a:spcPts val="0"/>
                </a:spcAft>
                <a:defRPr/>
              </a:pPr>
              <a:r>
                <a:rPr lang="en-US" b="1">
                  <a:solidFill>
                    <a:schemeClr val="tx1">
                      <a:lumMod val="75000"/>
                      <a:lumOff val="25000"/>
                    </a:schemeClr>
                  </a:solidFill>
                  <a:latin typeface="+mn-lt"/>
                  <a:cs typeface="+mn-cs"/>
                </a:rPr>
                <a:t>Ε</a:t>
              </a:r>
            </a:p>
            <a:p>
              <a:pPr algn="ctr" fontAlgn="auto">
                <a:spcBef>
                  <a:spcPts val="0"/>
                </a:spcBef>
                <a:spcAft>
                  <a:spcPts val="0"/>
                </a:spcAft>
                <a:defRPr/>
              </a:pPr>
              <a:r>
                <a:rPr lang="en-US" b="1">
                  <a:solidFill>
                    <a:schemeClr val="tx1">
                      <a:lumMod val="75000"/>
                      <a:lumOff val="25000"/>
                    </a:schemeClr>
                  </a:solidFill>
                  <a:latin typeface="+mn-lt"/>
                  <a:cs typeface="+mn-cs"/>
                </a:rPr>
                <a:t>Ρ</a:t>
              </a:r>
            </a:p>
            <a:p>
              <a:pPr algn="ctr" fontAlgn="auto">
                <a:spcBef>
                  <a:spcPts val="0"/>
                </a:spcBef>
                <a:spcAft>
                  <a:spcPts val="0"/>
                </a:spcAft>
                <a:defRPr/>
              </a:pPr>
              <a:r>
                <a:rPr lang="en-US" b="1">
                  <a:solidFill>
                    <a:schemeClr val="tx1">
                      <a:lumMod val="75000"/>
                      <a:lumOff val="25000"/>
                    </a:schemeClr>
                  </a:solidFill>
                  <a:latin typeface="+mn-lt"/>
                  <a:cs typeface="+mn-cs"/>
                </a:rPr>
                <a:t>Ι</a:t>
              </a:r>
            </a:p>
            <a:p>
              <a:pPr algn="ctr" fontAlgn="auto">
                <a:spcBef>
                  <a:spcPts val="0"/>
                </a:spcBef>
                <a:spcAft>
                  <a:spcPts val="0"/>
                </a:spcAft>
                <a:defRPr/>
              </a:pPr>
              <a:r>
                <a:rPr lang="en-US" b="1">
                  <a:solidFill>
                    <a:schemeClr val="tx1">
                      <a:lumMod val="75000"/>
                      <a:lumOff val="25000"/>
                    </a:schemeClr>
                  </a:solidFill>
                  <a:latin typeface="+mn-lt"/>
                  <a:cs typeface="+mn-cs"/>
                </a:rPr>
                <a:t>Β</a:t>
              </a:r>
            </a:p>
            <a:p>
              <a:pPr algn="ctr" fontAlgn="auto">
                <a:spcBef>
                  <a:spcPts val="0"/>
                </a:spcBef>
                <a:spcAft>
                  <a:spcPts val="0"/>
                </a:spcAft>
                <a:defRPr/>
              </a:pPr>
              <a:r>
                <a:rPr lang="en-US" b="1">
                  <a:solidFill>
                    <a:schemeClr val="tx1">
                      <a:lumMod val="75000"/>
                      <a:lumOff val="25000"/>
                    </a:schemeClr>
                  </a:solidFill>
                  <a:latin typeface="+mn-lt"/>
                  <a:cs typeface="+mn-cs"/>
                </a:rPr>
                <a:t>Α</a:t>
              </a:r>
            </a:p>
            <a:p>
              <a:pPr algn="ctr" fontAlgn="auto">
                <a:spcBef>
                  <a:spcPts val="0"/>
                </a:spcBef>
                <a:spcAft>
                  <a:spcPts val="0"/>
                </a:spcAft>
                <a:defRPr/>
              </a:pPr>
              <a:r>
                <a:rPr lang="en-US" b="1">
                  <a:solidFill>
                    <a:schemeClr val="tx1">
                      <a:lumMod val="75000"/>
                      <a:lumOff val="25000"/>
                    </a:schemeClr>
                  </a:solidFill>
                  <a:latin typeface="+mn-lt"/>
                  <a:cs typeface="+mn-cs"/>
                </a:rPr>
                <a:t>Λ</a:t>
              </a:r>
            </a:p>
            <a:p>
              <a:pPr algn="ctr" fontAlgn="auto">
                <a:spcBef>
                  <a:spcPts val="0"/>
                </a:spcBef>
                <a:spcAft>
                  <a:spcPts val="0"/>
                </a:spcAft>
                <a:defRPr/>
              </a:pPr>
              <a:r>
                <a:rPr lang="en-US" b="1">
                  <a:solidFill>
                    <a:schemeClr val="tx1">
                      <a:lumMod val="75000"/>
                      <a:lumOff val="25000"/>
                    </a:schemeClr>
                  </a:solidFill>
                  <a:latin typeface="+mn-lt"/>
                  <a:cs typeface="+mn-cs"/>
                </a:rPr>
                <a:t>Λ</a:t>
              </a:r>
            </a:p>
            <a:p>
              <a:pPr algn="ctr" fontAlgn="auto">
                <a:spcBef>
                  <a:spcPts val="0"/>
                </a:spcBef>
                <a:spcAft>
                  <a:spcPts val="0"/>
                </a:spcAft>
                <a:defRPr/>
              </a:pPr>
              <a:r>
                <a:rPr lang="en-US" b="1">
                  <a:solidFill>
                    <a:schemeClr val="tx1">
                      <a:lumMod val="75000"/>
                      <a:lumOff val="25000"/>
                    </a:schemeClr>
                  </a:solidFill>
                  <a:latin typeface="+mn-lt"/>
                  <a:cs typeface="+mn-cs"/>
                </a:rPr>
                <a:t>Ο</a:t>
              </a:r>
            </a:p>
            <a:p>
              <a:pPr algn="ctr" fontAlgn="auto">
                <a:spcBef>
                  <a:spcPts val="0"/>
                </a:spcBef>
                <a:spcAft>
                  <a:spcPts val="0"/>
                </a:spcAft>
                <a:defRPr/>
              </a:pPr>
              <a:r>
                <a:rPr lang="en-US" b="1">
                  <a:solidFill>
                    <a:schemeClr val="tx1">
                      <a:lumMod val="75000"/>
                      <a:lumOff val="25000"/>
                    </a:schemeClr>
                  </a:solidFill>
                  <a:latin typeface="+mn-lt"/>
                  <a:cs typeface="+mn-cs"/>
                </a:rPr>
                <a:t>Ν</a:t>
              </a:r>
            </a:p>
            <a:p>
              <a:pPr algn="ctr" fontAlgn="auto">
                <a:spcBef>
                  <a:spcPts val="0"/>
                </a:spcBef>
                <a:spcAft>
                  <a:spcPts val="0"/>
                </a:spcAft>
                <a:defRPr/>
              </a:pPr>
              <a:endParaRPr lang="en-US" b="1">
                <a:solidFill>
                  <a:schemeClr val="tx1">
                    <a:lumMod val="75000"/>
                    <a:lumOff val="25000"/>
                  </a:schemeClr>
                </a:solidFill>
                <a:latin typeface="+mn-lt"/>
                <a:cs typeface="+mn-cs"/>
              </a:endParaRPr>
            </a:p>
            <a:p>
              <a:pPr fontAlgn="auto">
                <a:spcBef>
                  <a:spcPts val="0"/>
                </a:spcBef>
                <a:spcAft>
                  <a:spcPts val="0"/>
                </a:spcAft>
                <a:defRPr/>
              </a:pPr>
              <a:endParaRPr lang="en-US" b="1">
                <a:solidFill>
                  <a:schemeClr val="tx1">
                    <a:lumMod val="75000"/>
                    <a:lumOff val="25000"/>
                  </a:schemeClr>
                </a:solidFill>
                <a:latin typeface="+mn-lt"/>
                <a:cs typeface="+mn-cs"/>
              </a:endParaRPr>
            </a:p>
          </p:txBody>
        </p:sp>
        <p:sp>
          <p:nvSpPr>
            <p:cNvPr id="1073742902" name="Rectangle 1073742901"/>
            <p:cNvSpPr/>
            <p:nvPr/>
          </p:nvSpPr>
          <p:spPr>
            <a:xfrm>
              <a:off x="19053" y="3213"/>
              <a:ext cx="822" cy="14348"/>
            </a:xfrm>
            <a:prstGeom prst="rect">
              <a:avLst/>
            </a:prstGeom>
            <a:solidFill>
              <a:srgbClr val="FFFFFF"/>
            </a:solidFill>
            <a:ln w="9525">
              <a:noFill/>
            </a:ln>
          </p:spPr>
          <p:txBody>
            <a:bodyPr lIns="0" tIns="0" rIns="0" bIns="0"/>
            <a:lstStyle/>
            <a:p>
              <a:pPr algn="ctr" fontAlgn="auto">
                <a:spcBef>
                  <a:spcPts val="0"/>
                </a:spcBef>
                <a:spcAft>
                  <a:spcPts val="0"/>
                </a:spcAft>
                <a:defRPr/>
              </a:pPr>
              <a:r>
                <a:rPr lang="en-US" b="1">
                  <a:solidFill>
                    <a:schemeClr val="tx1">
                      <a:lumMod val="75000"/>
                      <a:lumOff val="25000"/>
                    </a:schemeClr>
                  </a:solidFill>
                  <a:latin typeface="+mn-lt"/>
                  <a:cs typeface="+mn-cs"/>
                </a:rPr>
                <a:t>Π</a:t>
              </a:r>
            </a:p>
            <a:p>
              <a:pPr algn="ctr" fontAlgn="auto">
                <a:spcBef>
                  <a:spcPts val="0"/>
                </a:spcBef>
                <a:spcAft>
                  <a:spcPts val="0"/>
                </a:spcAft>
                <a:defRPr/>
              </a:pPr>
              <a:r>
                <a:rPr lang="en-US" b="1">
                  <a:solidFill>
                    <a:schemeClr val="tx1">
                      <a:lumMod val="75000"/>
                      <a:lumOff val="25000"/>
                    </a:schemeClr>
                  </a:solidFill>
                  <a:latin typeface="+mn-lt"/>
                  <a:cs typeface="+mn-cs"/>
                </a:rPr>
                <a:t>Ε</a:t>
              </a:r>
            </a:p>
            <a:p>
              <a:pPr algn="ctr" fontAlgn="auto">
                <a:spcBef>
                  <a:spcPts val="0"/>
                </a:spcBef>
                <a:spcAft>
                  <a:spcPts val="0"/>
                </a:spcAft>
                <a:defRPr/>
              </a:pPr>
              <a:r>
                <a:rPr lang="en-US" b="1">
                  <a:solidFill>
                    <a:schemeClr val="tx1">
                      <a:lumMod val="75000"/>
                      <a:lumOff val="25000"/>
                    </a:schemeClr>
                  </a:solidFill>
                  <a:latin typeface="+mn-lt"/>
                  <a:cs typeface="+mn-cs"/>
                </a:rPr>
                <a:t>Ρ</a:t>
              </a:r>
            </a:p>
            <a:p>
              <a:pPr algn="ctr" fontAlgn="auto">
                <a:spcBef>
                  <a:spcPts val="0"/>
                </a:spcBef>
                <a:spcAft>
                  <a:spcPts val="0"/>
                </a:spcAft>
                <a:defRPr/>
              </a:pPr>
              <a:r>
                <a:rPr lang="en-US" b="1">
                  <a:solidFill>
                    <a:schemeClr val="tx1">
                      <a:lumMod val="75000"/>
                      <a:lumOff val="25000"/>
                    </a:schemeClr>
                  </a:solidFill>
                  <a:latin typeface="+mn-lt"/>
                  <a:cs typeface="+mn-cs"/>
                </a:rPr>
                <a:t>Ι</a:t>
              </a:r>
            </a:p>
            <a:p>
              <a:pPr algn="ctr" fontAlgn="auto">
                <a:spcBef>
                  <a:spcPts val="0"/>
                </a:spcBef>
                <a:spcAft>
                  <a:spcPts val="0"/>
                </a:spcAft>
                <a:defRPr/>
              </a:pPr>
              <a:r>
                <a:rPr lang="en-US" b="1">
                  <a:solidFill>
                    <a:schemeClr val="tx1">
                      <a:lumMod val="75000"/>
                      <a:lumOff val="25000"/>
                    </a:schemeClr>
                  </a:solidFill>
                  <a:latin typeface="+mn-lt"/>
                  <a:cs typeface="+mn-cs"/>
                </a:rPr>
                <a:t>Β</a:t>
              </a:r>
            </a:p>
            <a:p>
              <a:pPr algn="ctr" fontAlgn="auto">
                <a:spcBef>
                  <a:spcPts val="0"/>
                </a:spcBef>
                <a:spcAft>
                  <a:spcPts val="0"/>
                </a:spcAft>
                <a:defRPr/>
              </a:pPr>
              <a:r>
                <a:rPr lang="en-US" b="1">
                  <a:solidFill>
                    <a:schemeClr val="tx1">
                      <a:lumMod val="75000"/>
                      <a:lumOff val="25000"/>
                    </a:schemeClr>
                  </a:solidFill>
                  <a:latin typeface="+mn-lt"/>
                  <a:cs typeface="+mn-cs"/>
                </a:rPr>
                <a:t>Α</a:t>
              </a:r>
            </a:p>
            <a:p>
              <a:pPr algn="ctr" fontAlgn="auto">
                <a:spcBef>
                  <a:spcPts val="0"/>
                </a:spcBef>
                <a:spcAft>
                  <a:spcPts val="0"/>
                </a:spcAft>
                <a:defRPr/>
              </a:pPr>
              <a:r>
                <a:rPr lang="en-US" b="1">
                  <a:solidFill>
                    <a:schemeClr val="tx1">
                      <a:lumMod val="75000"/>
                      <a:lumOff val="25000"/>
                    </a:schemeClr>
                  </a:solidFill>
                  <a:latin typeface="+mn-lt"/>
                  <a:cs typeface="+mn-cs"/>
                </a:rPr>
                <a:t>Λ</a:t>
              </a:r>
            </a:p>
            <a:p>
              <a:pPr algn="ctr" fontAlgn="auto">
                <a:spcBef>
                  <a:spcPts val="0"/>
                </a:spcBef>
                <a:spcAft>
                  <a:spcPts val="0"/>
                </a:spcAft>
                <a:defRPr/>
              </a:pPr>
              <a:r>
                <a:rPr lang="en-US" b="1">
                  <a:solidFill>
                    <a:schemeClr val="tx1">
                      <a:lumMod val="75000"/>
                      <a:lumOff val="25000"/>
                    </a:schemeClr>
                  </a:solidFill>
                  <a:latin typeface="+mn-lt"/>
                  <a:cs typeface="+mn-cs"/>
                </a:rPr>
                <a:t>Λ</a:t>
              </a:r>
            </a:p>
            <a:p>
              <a:pPr algn="ctr" fontAlgn="auto">
                <a:spcBef>
                  <a:spcPts val="0"/>
                </a:spcBef>
                <a:spcAft>
                  <a:spcPts val="0"/>
                </a:spcAft>
                <a:defRPr/>
              </a:pPr>
              <a:r>
                <a:rPr lang="en-US" b="1">
                  <a:solidFill>
                    <a:schemeClr val="tx1">
                      <a:lumMod val="75000"/>
                      <a:lumOff val="25000"/>
                    </a:schemeClr>
                  </a:solidFill>
                  <a:latin typeface="+mn-lt"/>
                  <a:cs typeface="+mn-cs"/>
                </a:rPr>
                <a:t>Ο</a:t>
              </a:r>
            </a:p>
            <a:p>
              <a:pPr algn="ctr" fontAlgn="auto">
                <a:spcBef>
                  <a:spcPts val="0"/>
                </a:spcBef>
                <a:spcAft>
                  <a:spcPts val="0"/>
                </a:spcAft>
                <a:defRPr/>
              </a:pPr>
              <a:r>
                <a:rPr lang="en-US" b="1">
                  <a:solidFill>
                    <a:schemeClr val="tx1">
                      <a:lumMod val="75000"/>
                      <a:lumOff val="25000"/>
                    </a:schemeClr>
                  </a:solidFill>
                  <a:latin typeface="+mn-lt"/>
                  <a:cs typeface="+mn-cs"/>
                </a:rPr>
                <a:t>Ν</a:t>
              </a:r>
            </a:p>
            <a:p>
              <a:pPr fontAlgn="auto">
                <a:spcBef>
                  <a:spcPts val="0"/>
                </a:spcBef>
                <a:spcAft>
                  <a:spcPts val="0"/>
                </a:spcAft>
                <a:defRPr/>
              </a:pPr>
              <a:endParaRPr lang="en-US" b="1">
                <a:solidFill>
                  <a:schemeClr val="tx1">
                    <a:lumMod val="75000"/>
                    <a:lumOff val="25000"/>
                  </a:schemeClr>
                </a:solidFill>
                <a:latin typeface="+mn-lt"/>
                <a:cs typeface="+mn-cs"/>
              </a:endParaRPr>
            </a:p>
          </p:txBody>
        </p:sp>
        <p:grpSp>
          <p:nvGrpSpPr>
            <p:cNvPr id="65550" name="Group 1073742902"/>
            <p:cNvGrpSpPr>
              <a:grpSpLocks/>
            </p:cNvGrpSpPr>
            <p:nvPr/>
          </p:nvGrpSpPr>
          <p:grpSpPr bwMode="auto">
            <a:xfrm>
              <a:off x="3237" y="11517"/>
              <a:ext cx="14510" cy="8483"/>
              <a:chOff x="0" y="0"/>
              <a:chExt cx="21766" cy="20000"/>
            </a:xfrm>
          </p:grpSpPr>
          <p:sp>
            <p:nvSpPr>
              <p:cNvPr id="1073742904" name="Straight Connector 1073742903"/>
              <p:cNvSpPr/>
              <p:nvPr/>
            </p:nvSpPr>
            <p:spPr>
              <a:xfrm>
                <a:off x="64" y="6"/>
                <a:ext cx="7" cy="19994"/>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5" name="Straight Connector 1073742904"/>
              <p:cNvSpPr/>
              <p:nvPr/>
            </p:nvSpPr>
            <p:spPr>
              <a:xfrm>
                <a:off x="21697" y="6"/>
                <a:ext cx="7" cy="19994"/>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6" name="Straight Connector 1073742905"/>
              <p:cNvSpPr/>
              <p:nvPr/>
            </p:nvSpPr>
            <p:spPr>
              <a:xfrm>
                <a:off x="1705" y="6"/>
                <a:ext cx="7" cy="12303"/>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7" name="Straight Connector 1073742906"/>
              <p:cNvSpPr/>
              <p:nvPr/>
            </p:nvSpPr>
            <p:spPr>
              <a:xfrm>
                <a:off x="20055" y="6"/>
                <a:ext cx="7" cy="12303"/>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8" name="Straight Connector 1073742907"/>
              <p:cNvSpPr/>
              <p:nvPr/>
            </p:nvSpPr>
            <p:spPr>
              <a:xfrm>
                <a:off x="1" y="19981"/>
                <a:ext cx="21765" cy="19"/>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09" name="Straight Connector 1073742908"/>
              <p:cNvSpPr/>
              <p:nvPr/>
            </p:nvSpPr>
            <p:spPr>
              <a:xfrm>
                <a:off x="1642" y="12122"/>
                <a:ext cx="7396" cy="19"/>
              </a:xfrm>
              <a:prstGeom prst="line">
                <a:avLst/>
              </a:prstGeom>
              <a:ln w="57150">
                <a:solidFill>
                  <a:schemeClr val="accent1"/>
                </a:solidFill>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10" name="Straight Connector 1073742909"/>
              <p:cNvSpPr/>
              <p:nvPr/>
            </p:nvSpPr>
            <p:spPr>
              <a:xfrm>
                <a:off x="11496" y="12122"/>
                <a:ext cx="8628" cy="19"/>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11" name="Straight Connector 1073742910"/>
              <p:cNvSpPr/>
              <p:nvPr/>
            </p:nvSpPr>
            <p:spPr>
              <a:xfrm flipV="1">
                <a:off x="8969" y="6"/>
                <a:ext cx="7" cy="12303"/>
              </a:xfrm>
              <a:prstGeom prst="line">
                <a:avLst/>
              </a:prstGeom>
              <a:ln w="57150">
                <a:solidFill>
                  <a:schemeClr val="accent1"/>
                </a:solidFill>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12" name="Straight Connector 1073742911"/>
              <p:cNvSpPr/>
              <p:nvPr/>
            </p:nvSpPr>
            <p:spPr>
              <a:xfrm flipV="1">
                <a:off x="11566" y="6"/>
                <a:ext cx="0" cy="12303"/>
              </a:xfrm>
              <a:prstGeom prst="line">
                <a:avLst/>
              </a:prstGeom>
              <a:ln w="57150">
                <a:headEnd type="none" w="sm" len="sm"/>
                <a:tailEnd type="none" w="sm" len="sm"/>
              </a:ln>
            </p:spPr>
            <p:style>
              <a:lnRef idx="1">
                <a:schemeClr val="accent1"/>
              </a:lnRef>
              <a:fillRef idx="0">
                <a:schemeClr val="accent1"/>
              </a:fillRef>
              <a:effectRef idx="0">
                <a:schemeClr val="accent1"/>
              </a:effectRef>
              <a:fontRef idx="minor">
                <a:schemeClr val="tx1"/>
              </a:fontRef>
            </p:style>
          </p:sp>
          <p:sp>
            <p:nvSpPr>
              <p:cNvPr id="1073742913" name="Straight Connector 1073742912"/>
              <p:cNvSpPr/>
              <p:nvPr/>
            </p:nvSpPr>
            <p:spPr>
              <a:xfrm>
                <a:off x="825" y="1536"/>
                <a:ext cx="0" cy="10772"/>
              </a:xfrm>
              <a:prstGeom prst="line">
                <a:avLst/>
              </a:prstGeom>
              <a:ln w="57150">
                <a:solidFill>
                  <a:schemeClr val="accent4"/>
                </a:solidFill>
                <a:headEnd type="triangle" w="sm" len="sm"/>
                <a:tailEnd type="none" w="sm" len="sm"/>
              </a:ln>
            </p:spPr>
            <p:style>
              <a:lnRef idx="1">
                <a:schemeClr val="accent1"/>
              </a:lnRef>
              <a:fillRef idx="0">
                <a:schemeClr val="accent1"/>
              </a:fillRef>
              <a:effectRef idx="0">
                <a:schemeClr val="accent1"/>
              </a:effectRef>
              <a:fontRef idx="minor">
                <a:schemeClr val="tx1"/>
              </a:fontRef>
            </p:style>
          </p:sp>
          <p:sp>
            <p:nvSpPr>
              <p:cNvPr id="1073742914" name="Straight Connector 1073742913"/>
              <p:cNvSpPr/>
              <p:nvPr/>
            </p:nvSpPr>
            <p:spPr>
              <a:xfrm>
                <a:off x="10264" y="1536"/>
                <a:ext cx="7" cy="10772"/>
              </a:xfrm>
              <a:prstGeom prst="line">
                <a:avLst/>
              </a:prstGeom>
              <a:ln w="57150">
                <a:solidFill>
                  <a:schemeClr val="accent4"/>
                </a:solidFill>
                <a:headEnd type="triangle" w="sm" len="sm"/>
                <a:tailEnd type="none" w="sm" len="sm"/>
              </a:ln>
            </p:spPr>
            <p:style>
              <a:lnRef idx="1">
                <a:schemeClr val="accent1"/>
              </a:lnRef>
              <a:fillRef idx="0">
                <a:schemeClr val="accent1"/>
              </a:fillRef>
              <a:effectRef idx="0">
                <a:schemeClr val="accent1"/>
              </a:effectRef>
              <a:fontRef idx="minor">
                <a:schemeClr val="tx1"/>
              </a:fontRef>
            </p:style>
          </p:sp>
          <p:sp>
            <p:nvSpPr>
              <p:cNvPr id="1073742915" name="Straight Connector 1073742914"/>
              <p:cNvSpPr/>
              <p:nvPr/>
            </p:nvSpPr>
            <p:spPr>
              <a:xfrm flipV="1">
                <a:off x="20942" y="1536"/>
                <a:ext cx="0" cy="10772"/>
              </a:xfrm>
              <a:prstGeom prst="line">
                <a:avLst/>
              </a:prstGeom>
              <a:ln w="57150">
                <a:solidFill>
                  <a:schemeClr val="accent4"/>
                </a:solidFill>
                <a:headEnd type="triangle" w="sm" len="sm"/>
                <a:tailEnd type="none" w="sm" len="sm"/>
              </a:ln>
            </p:spPr>
            <p:style>
              <a:lnRef idx="1">
                <a:schemeClr val="accent1"/>
              </a:lnRef>
              <a:fillRef idx="0">
                <a:schemeClr val="accent1"/>
              </a:fillRef>
              <a:effectRef idx="0">
                <a:schemeClr val="accent1"/>
              </a:effectRef>
              <a:fontRef idx="minor">
                <a:schemeClr val="tx1"/>
              </a:fontRef>
            </p:style>
          </p:sp>
          <p:sp>
            <p:nvSpPr>
              <p:cNvPr id="1073742916" name="Rectangle 1073742915"/>
              <p:cNvSpPr/>
              <p:nvPr/>
            </p:nvSpPr>
            <p:spPr>
              <a:xfrm>
                <a:off x="1234" y="13839"/>
                <a:ext cx="19708" cy="4630"/>
              </a:xfrm>
              <a:prstGeom prst="rect">
                <a:avLst/>
              </a:prstGeom>
              <a:solidFill>
                <a:srgbClr val="FFFFFF"/>
              </a:solidFill>
              <a:ln w="9525">
                <a:noFill/>
              </a:ln>
            </p:spPr>
            <p:txBody>
              <a:bodyPr lIns="0" tIns="0" rIns="0" bIns="0"/>
              <a:lstStyle/>
              <a:p>
                <a:pPr algn="ctr" fontAlgn="auto">
                  <a:spcBef>
                    <a:spcPts val="0"/>
                  </a:spcBef>
                  <a:spcAft>
                    <a:spcPts val="0"/>
                  </a:spcAft>
                  <a:defRPr/>
                </a:pPr>
                <a:r>
                  <a:rPr lang="en-US" b="1" dirty="0" err="1">
                    <a:solidFill>
                      <a:schemeClr val="tx1">
                        <a:lumMod val="75000"/>
                        <a:lumOff val="25000"/>
                      </a:schemeClr>
                    </a:solidFill>
                    <a:latin typeface="+mn-lt"/>
                    <a:cs typeface="+mn-cs"/>
                  </a:rPr>
                  <a:t>Μηχ</a:t>
                </a:r>
                <a:r>
                  <a:rPr lang="en-US" b="1" dirty="0">
                    <a:solidFill>
                      <a:schemeClr val="tx1">
                        <a:lumMod val="75000"/>
                        <a:lumOff val="25000"/>
                      </a:schemeClr>
                    </a:solidFill>
                    <a:latin typeface="+mn-lt"/>
                    <a:cs typeface="+mn-cs"/>
                  </a:rPr>
                  <a:t>ανισμός Επαναπληροφοριοδότησης</a:t>
                </a:r>
              </a:p>
              <a:p>
                <a:pPr fontAlgn="auto">
                  <a:spcBef>
                    <a:spcPts val="0"/>
                  </a:spcBef>
                  <a:spcAft>
                    <a:spcPts val="0"/>
                  </a:spcAft>
                  <a:defRPr/>
                </a:pPr>
                <a:endParaRPr lang="en-US" b="1" dirty="0">
                  <a:solidFill>
                    <a:schemeClr val="tx1">
                      <a:lumMod val="75000"/>
                      <a:lumOff val="25000"/>
                    </a:schemeClr>
                  </a:solidFill>
                  <a:latin typeface="+mn-lt"/>
                  <a:cs typeface="+mn-cs"/>
                </a:endParaRPr>
              </a:p>
            </p:txBody>
          </p:sp>
        </p:grpSp>
      </p:grpSp>
      <p:sp>
        <p:nvSpPr>
          <p:cNvPr id="65541"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7" name="Τίτλος 36"/>
          <p:cNvSpPr>
            <a:spLocks noGrp="1"/>
          </p:cNvSpPr>
          <p:nvPr>
            <p:ph type="title"/>
          </p:nvPr>
        </p:nvSpPr>
        <p:spPr>
          <a:xfrm>
            <a:off x="5111750" y="431800"/>
            <a:ext cx="6659563" cy="431800"/>
          </a:xfrm>
        </p:spPr>
        <p:txBody>
          <a:bodyPr/>
          <a:lstStyle/>
          <a:p>
            <a:pPr fontAlgn="auto">
              <a:spcAft>
                <a:spcPts val="0"/>
              </a:spcAft>
              <a:defRPr/>
            </a:pPr>
            <a:r>
              <a:rPr lang="el-GR" sz="3200" dirty="0"/>
              <a:t>Σημειώσεις,</a:t>
            </a:r>
          </a:p>
        </p:txBody>
      </p:sp>
      <p:sp>
        <p:nvSpPr>
          <p:cNvPr id="30723" name="Θέση κειμένου 38"/>
          <p:cNvSpPr>
            <a:spLocks noGrp="1"/>
          </p:cNvSpPr>
          <p:nvPr>
            <p:ph type="body" sz="quarter" idx="32"/>
          </p:nvPr>
        </p:nvSpPr>
        <p:spPr>
          <a:xfrm>
            <a:off x="5111750" y="1008063"/>
            <a:ext cx="6659563" cy="360362"/>
          </a:xfrm>
        </p:spPr>
        <p:txBody>
          <a:bodyPr/>
          <a:lstStyle/>
          <a:p>
            <a:r>
              <a:rPr lang="el-GR" smtClean="0"/>
              <a:t>αποτελούνται από τρία μέρη:</a:t>
            </a:r>
          </a:p>
        </p:txBody>
      </p:sp>
      <p:sp>
        <p:nvSpPr>
          <p:cNvPr id="40" name="Θέση κειμένου 39"/>
          <p:cNvSpPr>
            <a:spLocks noGrp="1"/>
          </p:cNvSpPr>
          <p:nvPr>
            <p:ph type="body" sz="quarter" idx="35"/>
          </p:nvPr>
        </p:nvSpPr>
        <p:spPr>
          <a:xfrm>
            <a:off x="5111750" y="3971925"/>
            <a:ext cx="1979613" cy="358775"/>
          </a:xfrm>
        </p:spPr>
        <p:txBody>
          <a:bodyPr>
            <a:noAutofit/>
          </a:bodyPr>
          <a:lstStyle/>
          <a:p>
            <a:pPr fontAlgn="auto">
              <a:spcAft>
                <a:spcPts val="0"/>
              </a:spcAft>
              <a:defRPr/>
            </a:pPr>
            <a:r>
              <a:rPr lang="el-GR" dirty="0"/>
              <a:t>Μέρος 1ο</a:t>
            </a:r>
          </a:p>
        </p:txBody>
      </p:sp>
      <p:sp>
        <p:nvSpPr>
          <p:cNvPr id="30725" name="Θέση κειμένου 40"/>
          <p:cNvSpPr>
            <a:spLocks noGrp="1"/>
          </p:cNvSpPr>
          <p:nvPr>
            <p:ph type="body" sz="quarter" idx="36"/>
          </p:nvPr>
        </p:nvSpPr>
        <p:spPr>
          <a:xfrm>
            <a:off x="5111750" y="4605338"/>
            <a:ext cx="1979613" cy="1079500"/>
          </a:xfrm>
        </p:spPr>
        <p:txBody>
          <a:bodyPr/>
          <a:lstStyle/>
          <a:p>
            <a:r>
              <a:rPr lang="el-GR" smtClean="0">
                <a:solidFill>
                  <a:srgbClr val="404040"/>
                </a:solidFill>
              </a:rPr>
              <a:t>Επιχειρείται μια κριτική προσέγγιση στις βασικές έννοιες και τις αρχικές θεωρίες της διοικητικής επιστήμης</a:t>
            </a:r>
          </a:p>
          <a:p>
            <a:r>
              <a:rPr lang="el-GR" noProof="1" smtClean="0">
                <a:solidFill>
                  <a:srgbClr val="404040"/>
                </a:solidFill>
              </a:rPr>
              <a:t>. </a:t>
            </a:r>
          </a:p>
        </p:txBody>
      </p:sp>
      <p:sp>
        <p:nvSpPr>
          <p:cNvPr id="42" name="Θέση κειμένου 41"/>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Μέρος 2ο</a:t>
            </a:r>
          </a:p>
        </p:txBody>
      </p:sp>
      <p:sp>
        <p:nvSpPr>
          <p:cNvPr id="30727" name="Θέση κειμένου 42"/>
          <p:cNvSpPr>
            <a:spLocks noGrp="1"/>
          </p:cNvSpPr>
          <p:nvPr>
            <p:ph type="body" sz="quarter" idx="38"/>
          </p:nvPr>
        </p:nvSpPr>
        <p:spPr>
          <a:xfrm>
            <a:off x="7451725" y="4605338"/>
            <a:ext cx="1979613" cy="1350962"/>
          </a:xfrm>
        </p:spPr>
        <p:txBody>
          <a:bodyPr/>
          <a:lstStyle/>
          <a:p>
            <a:r>
              <a:rPr lang="el-GR" smtClean="0">
                <a:solidFill>
                  <a:srgbClr val="404040"/>
                </a:solidFill>
              </a:rPr>
              <a:t>Αναλύονται οι επιδράσεις του περιβάλλοντος, της τεχνολογίας και της διακίνησης - επεξεργασίας της πληροφόρησης, στον σχεδιασμό της οργανωτικής δομής</a:t>
            </a:r>
          </a:p>
        </p:txBody>
      </p:sp>
      <p:sp>
        <p:nvSpPr>
          <p:cNvPr id="44" name="Θέση κειμένου 43"/>
          <p:cNvSpPr>
            <a:spLocks noGrp="1"/>
          </p:cNvSpPr>
          <p:nvPr>
            <p:ph type="body" sz="quarter" idx="39"/>
          </p:nvPr>
        </p:nvSpPr>
        <p:spPr>
          <a:xfrm>
            <a:off x="9791700" y="3971925"/>
            <a:ext cx="1979613" cy="358775"/>
          </a:xfrm>
        </p:spPr>
        <p:txBody>
          <a:bodyPr>
            <a:noAutofit/>
          </a:bodyPr>
          <a:lstStyle/>
          <a:p>
            <a:pPr fontAlgn="auto">
              <a:spcAft>
                <a:spcPts val="0"/>
              </a:spcAft>
              <a:defRPr/>
            </a:pPr>
            <a:r>
              <a:rPr lang="el-GR" dirty="0"/>
              <a:t>Μέρος 3ο</a:t>
            </a:r>
          </a:p>
        </p:txBody>
      </p:sp>
      <p:sp>
        <p:nvSpPr>
          <p:cNvPr id="30729" name="Θέση κειμένου 44"/>
          <p:cNvSpPr>
            <a:spLocks noGrp="1"/>
          </p:cNvSpPr>
          <p:nvPr>
            <p:ph type="body" sz="quarter" idx="40"/>
          </p:nvPr>
        </p:nvSpPr>
        <p:spPr>
          <a:xfrm>
            <a:off x="9791700" y="4605338"/>
            <a:ext cx="1979613" cy="1341437"/>
          </a:xfrm>
        </p:spPr>
        <p:txBody>
          <a:bodyPr/>
          <a:lstStyle/>
          <a:p>
            <a:r>
              <a:rPr lang="el-GR" smtClean="0">
                <a:solidFill>
                  <a:srgbClr val="404040"/>
                </a:solidFill>
              </a:rPr>
              <a:t>Παρουσιάζονται οι σύγχρονες θεωρητικές συνεισφορές για τη δομή των οργανώσεων και τις οργανωσιακές μορφές</a:t>
            </a:r>
          </a:p>
        </p:txBody>
      </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E685B1A9-62B5-4249-B639-4F0A3FE10C32}" type="slidenum">
              <a:rPr lang="el-GR"/>
              <a:pPr>
                <a:defRPr/>
              </a:pPr>
              <a:t>2</a:t>
            </a:fld>
            <a:endParaRPr lang="el-GR" dirty="0"/>
          </a:p>
        </p:txBody>
      </p:sp>
      <p:pic>
        <p:nvPicPr>
          <p:cNvPr id="30732" name="Γραφικό 27" descr="Μονό γρανάζι"/>
          <p:cNvPicPr>
            <a:picLocks noChangeAspect="1"/>
          </p:cNvPicPr>
          <p:nvPr/>
        </p:nvPicPr>
        <p:blipFill>
          <a:blip r:embed="rId3"/>
          <a:srcRect/>
          <a:stretch>
            <a:fillRect/>
          </a:stretch>
        </p:blipFill>
        <p:spPr bwMode="auto">
          <a:xfrm>
            <a:off x="7962900" y="2436813"/>
            <a:ext cx="914400" cy="914400"/>
          </a:xfrm>
          <a:prstGeom prst="rect">
            <a:avLst/>
          </a:prstGeom>
          <a:noFill/>
          <a:ln w="9525">
            <a:noFill/>
            <a:miter lim="800000"/>
            <a:headEnd/>
            <a:tailEnd/>
          </a:ln>
        </p:spPr>
      </p:pic>
      <p:pic>
        <p:nvPicPr>
          <p:cNvPr id="30733" name="Γραφικό 29" descr="Συνδετήρας"/>
          <p:cNvPicPr>
            <a:picLocks noChangeAspect="1"/>
          </p:cNvPicPr>
          <p:nvPr/>
        </p:nvPicPr>
        <p:blipFill>
          <a:blip r:embed="rId4"/>
          <a:srcRect/>
          <a:stretch>
            <a:fillRect/>
          </a:stretch>
        </p:blipFill>
        <p:spPr bwMode="auto">
          <a:xfrm>
            <a:off x="5638800" y="2466975"/>
            <a:ext cx="914400" cy="914400"/>
          </a:xfrm>
          <a:prstGeom prst="rect">
            <a:avLst/>
          </a:prstGeom>
          <a:noFill/>
          <a:ln w="9525">
            <a:noFill/>
            <a:miter lim="800000"/>
            <a:headEnd/>
            <a:tailEnd/>
          </a:ln>
        </p:spPr>
      </p:pic>
      <p:pic>
        <p:nvPicPr>
          <p:cNvPr id="30734" name="Γραφικό 31" descr="Λίστα ελέγχου"/>
          <p:cNvPicPr>
            <a:picLocks noChangeAspect="1"/>
          </p:cNvPicPr>
          <p:nvPr/>
        </p:nvPicPr>
        <p:blipFill>
          <a:blip r:embed="rId5"/>
          <a:srcRect/>
          <a:stretch>
            <a:fillRect/>
          </a:stretch>
        </p:blipFill>
        <p:spPr bwMode="auto">
          <a:xfrm>
            <a:off x="10290175" y="2509838"/>
            <a:ext cx="914400" cy="914400"/>
          </a:xfrm>
          <a:prstGeom prst="rect">
            <a:avLst/>
          </a:prstGeom>
          <a:noFill/>
          <a:ln w="9525">
            <a:noFill/>
            <a:miter lim="800000"/>
            <a:headEnd/>
            <a:tailEnd/>
          </a:ln>
        </p:spPr>
      </p:pic>
      <p:sp>
        <p:nvSpPr>
          <p:cNvPr id="30735" name="TextBox 33"/>
          <p:cNvSpPr txBox="1">
            <a:spLocks noChangeArrowheads="1"/>
          </p:cNvSpPr>
          <p:nvPr/>
        </p:nvSpPr>
        <p:spPr bwMode="auto">
          <a:xfrm>
            <a:off x="9569450" y="5762625"/>
            <a:ext cx="1635125" cy="923925"/>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pic>
        <p:nvPicPr>
          <p:cNvPr id="30736" name="Picture 6" descr="Î£ÏÎµÏÎ¹ÎºÎ® ÎµÎ¹ÎºÏÎ½Î±"/>
          <p:cNvPicPr>
            <a:picLocks noChangeAspect="1" noChangeArrowheads="1"/>
          </p:cNvPicPr>
          <p:nvPr/>
        </p:nvPicPr>
        <p:blipFill>
          <a:blip r:embed="rId6"/>
          <a:srcRect/>
          <a:stretch>
            <a:fillRect/>
          </a:stretch>
        </p:blipFill>
        <p:spPr bwMode="auto">
          <a:xfrm>
            <a:off x="246063" y="265113"/>
            <a:ext cx="4397375" cy="6326187"/>
          </a:xfrm>
          <a:prstGeom prst="rect">
            <a:avLst/>
          </a:prstGeom>
          <a:noFill/>
          <a:ln w="9525">
            <a:noFill/>
            <a:miter lim="800000"/>
            <a:headEnd/>
            <a:tailEnd/>
          </a:ln>
        </p:spPr>
      </p:pic>
      <p:pic>
        <p:nvPicPr>
          <p:cNvPr id="30737" name="Θέση εικόνας 27" descr="Μολύβι επάνω σε σχέδιο κτιρίου"/>
          <p:cNvPicPr>
            <a:picLocks noChangeAspect="1"/>
          </p:cNvPicPr>
          <p:nvPr/>
        </p:nvPicPr>
        <p:blipFill>
          <a:blip r:embed="rId7"/>
          <a:srcRect/>
          <a:stretch>
            <a:fillRect/>
          </a:stretch>
        </p:blipFill>
        <p:spPr bwMode="auto">
          <a:xfrm>
            <a:off x="246063" y="185738"/>
            <a:ext cx="4465637" cy="6477000"/>
          </a:xfrm>
          <a:prstGeom prst="rect">
            <a:avLst/>
          </a:prstGeom>
          <a:noFill/>
          <a:ln w="9525">
            <a:noFill/>
            <a:miter lim="800000"/>
            <a:headEnd/>
            <a:tailEnd/>
          </a:ln>
        </p:spPr>
      </p:pic>
      <p:sp>
        <p:nvSpPr>
          <p:cNvPr id="22" name="Ορθογώνιο 6">
            <a:extLst>
              <a:ext uri="{FF2B5EF4-FFF2-40B4-BE49-F238E27FC236}"/>
            </a:extLst>
          </p:cNvPr>
          <p:cNvSpPr/>
          <p:nvPr/>
        </p:nvSpPr>
        <p:spPr>
          <a:xfrm flipV="1">
            <a:off x="284163" y="407988"/>
            <a:ext cx="4321175"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Ορθογώνιο 6">
            <a:extLst>
              <a:ext uri="{FF2B5EF4-FFF2-40B4-BE49-F238E27FC236}"/>
            </a:extLst>
          </p:cNvPr>
          <p:cNvSpPr/>
          <p:nvPr/>
        </p:nvSpPr>
        <p:spPr>
          <a:xfrm>
            <a:off x="319088" y="6213475"/>
            <a:ext cx="4319587" cy="2286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92075" y="1390650"/>
            <a:ext cx="6718300" cy="5095875"/>
          </a:xfrm>
        </p:spPr>
        <p:txBody>
          <a:bodyPr>
            <a:noAutofit/>
          </a:bodyPr>
          <a:lstStyle/>
          <a:p>
            <a:pPr fontAlgn="auto">
              <a:spcAft>
                <a:spcPts val="0"/>
              </a:spcAft>
              <a:defRPr/>
            </a:pPr>
            <a:r>
              <a:rPr lang="el-GR" noProof="1">
                <a:solidFill>
                  <a:schemeClr val="tx1">
                    <a:lumMod val="75000"/>
                    <a:lumOff val="25000"/>
                  </a:schemeClr>
                </a:solidFill>
              </a:rPr>
              <a:t>Οι </a:t>
            </a:r>
            <a:r>
              <a:rPr lang="el-GR" b="1" noProof="1">
                <a:solidFill>
                  <a:schemeClr val="tx1">
                    <a:lumMod val="75000"/>
                    <a:lumOff val="25000"/>
                  </a:schemeClr>
                </a:solidFill>
              </a:rPr>
              <a:t>άνθρωποι δημιουργούν οργανώσεις</a:t>
            </a:r>
            <a:r>
              <a:rPr lang="el-GR" noProof="1">
                <a:solidFill>
                  <a:schemeClr val="tx1">
                    <a:lumMod val="75000"/>
                    <a:lumOff val="25000"/>
                  </a:schemeClr>
                </a:solidFill>
              </a:rPr>
              <a:t> ή αποφασίζουν να μετέχουν σε αυτές που ήδη υπάρχουν, επειδή ενεργώντας κατά τον τρόπο αυτό, βρίσκουν μία περισσότερο ικανοποιητική λύση στα προβλήματα που προκύπτουν από τις συναλλαγές με το περιβάλλον τους.</a:t>
            </a:r>
          </a:p>
          <a:p>
            <a:pPr marL="0" indent="0" fontAlgn="auto">
              <a:spcAft>
                <a:spcPts val="0"/>
              </a:spcAft>
              <a:buFont typeface="Calibri" pitchFamily="34" charset="0"/>
              <a:buNone/>
              <a:defRPr/>
            </a:pPr>
            <a:endParaRPr lang="el-GR" noProof="1">
              <a:solidFill>
                <a:schemeClr val="tx1">
                  <a:lumMod val="75000"/>
                  <a:lumOff val="25000"/>
                </a:schemeClr>
              </a:solidFill>
            </a:endParaRPr>
          </a:p>
          <a:p>
            <a:pPr fontAlgn="auto">
              <a:spcAft>
                <a:spcPts val="0"/>
              </a:spcAft>
              <a:defRPr/>
            </a:pPr>
            <a:r>
              <a:rPr lang="el-GR" noProof="1">
                <a:solidFill>
                  <a:schemeClr val="tx1">
                    <a:lumMod val="75000"/>
                    <a:lumOff val="25000"/>
                  </a:schemeClr>
                </a:solidFill>
              </a:rPr>
              <a:t>Άρα, η </a:t>
            </a:r>
            <a:r>
              <a:rPr lang="el-GR" b="1" noProof="1">
                <a:solidFill>
                  <a:schemeClr val="tx1">
                    <a:lumMod val="75000"/>
                    <a:lumOff val="25000"/>
                  </a:schemeClr>
                </a:solidFill>
              </a:rPr>
              <a:t>οργάνωση</a:t>
            </a:r>
            <a:r>
              <a:rPr lang="el-GR" noProof="1">
                <a:solidFill>
                  <a:schemeClr val="tx1">
                    <a:lumMod val="75000"/>
                    <a:lumOff val="25000"/>
                  </a:schemeClr>
                </a:solidFill>
              </a:rPr>
              <a:t> αποτελεί ένα μηχανισμό που μεσολαβεί μεταξύ ατόμου και ευρύτερου περιβάλλοντος, καθώς παρέχει τη βάση για την δημιουργία και την διενέργεια των συναλλαγών του ατόμου με το περιβάλλον.</a:t>
            </a:r>
          </a:p>
          <a:p>
            <a:pPr marL="0" indent="0" fontAlgn="auto">
              <a:spcAft>
                <a:spcPts val="0"/>
              </a:spcAft>
              <a:buFont typeface="Calibri" pitchFamily="34" charset="0"/>
              <a:buNone/>
              <a:defRPr/>
            </a:pPr>
            <a:endParaRPr lang="el-GR" noProof="1">
              <a:solidFill>
                <a:schemeClr val="tx1">
                  <a:lumMod val="75000"/>
                  <a:lumOff val="25000"/>
                </a:schemeClr>
              </a:solidFill>
            </a:endParaRPr>
          </a:p>
          <a:p>
            <a:pPr fontAlgn="auto">
              <a:spcAft>
                <a:spcPts val="0"/>
              </a:spcAft>
              <a:defRPr/>
            </a:pPr>
            <a:r>
              <a:rPr lang="el-GR" noProof="1">
                <a:solidFill>
                  <a:schemeClr val="tx1">
                    <a:lumMod val="75000"/>
                    <a:lumOff val="25000"/>
                  </a:schemeClr>
                </a:solidFill>
              </a:rPr>
              <a:t>Τα </a:t>
            </a:r>
            <a:r>
              <a:rPr lang="el-GR" b="1" noProof="1">
                <a:solidFill>
                  <a:schemeClr val="tx1">
                    <a:lumMod val="75000"/>
                    <a:lumOff val="25000"/>
                  </a:schemeClr>
                </a:solidFill>
              </a:rPr>
              <a:t>μέλη κάθε οργάνωσης</a:t>
            </a:r>
            <a:r>
              <a:rPr lang="el-GR" noProof="1">
                <a:solidFill>
                  <a:schemeClr val="tx1">
                    <a:lumMod val="75000"/>
                    <a:lumOff val="25000"/>
                  </a:schemeClr>
                </a:solidFill>
              </a:rPr>
              <a:t> είναι άμεσα συνδεδεμένα με τα μέλη του περιβάλλοντός της, υπό την μορφή μιας σχέσης “αγάπης - μίσους”. “Αγάπης” λόγω των ευκαιριών που παρέχει το περιβάλλον και “μίσους” εξαιτίας των περιορισμών  ή προβλημάτων που αυτό θέτει.</a:t>
            </a:r>
          </a:p>
        </p:txBody>
      </p:sp>
      <p:sp>
        <p:nvSpPr>
          <p:cNvPr id="2" name="Τίτλος 1"/>
          <p:cNvSpPr>
            <a:spLocks noGrp="1"/>
          </p:cNvSpPr>
          <p:nvPr>
            <p:ph type="ctrTitle"/>
          </p:nvPr>
        </p:nvSpPr>
        <p:spPr>
          <a:xfrm>
            <a:off x="7189788" y="495300"/>
            <a:ext cx="4859337" cy="5521325"/>
          </a:xfrm>
        </p:spPr>
        <p:txBody>
          <a:bodyPr/>
          <a:lstStyle/>
          <a:p>
            <a:pPr fontAlgn="auto">
              <a:spcAft>
                <a:spcPts val="0"/>
              </a:spcAft>
              <a:defRPr/>
            </a:pPr>
            <a:r>
              <a:rPr lang="el-GR" sz="4000" dirty="0"/>
              <a:t>Οικονομικές οργανώσεις &amp; το περιβάλλον τους</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653338" y="765175"/>
            <a:ext cx="1871662" cy="1871663"/>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EDA96143-F2E1-482D-8F7D-90F706111FBE}" type="slidenum">
              <a:rPr lang="el-GR"/>
              <a:pPr>
                <a:defRPr/>
              </a:pPr>
              <a:t>20</a:t>
            </a:fld>
            <a:endParaRPr lang="el-GR" dirty="0"/>
          </a:p>
        </p:txBody>
      </p:sp>
      <p:sp>
        <p:nvSpPr>
          <p:cNvPr id="67591"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9" name="Γραφικό 12" descr="Βέλος: Περιστροφή δεξιά">
            <a:extLst>
              <a:ext uri="{FF2B5EF4-FFF2-40B4-BE49-F238E27FC236}"/>
            </a:extLst>
          </p:cNvPr>
          <p:cNvSpPr/>
          <p:nvPr/>
        </p:nvSpPr>
        <p:spPr>
          <a:xfrm>
            <a:off x="3065463" y="2563813"/>
            <a:ext cx="563562" cy="43338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11" name="Γραφικό 12" descr="Βέλος: Περιστροφή δεξιά">
            <a:extLst>
              <a:ext uri="{FF2B5EF4-FFF2-40B4-BE49-F238E27FC236}"/>
            </a:extLst>
          </p:cNvPr>
          <p:cNvSpPr/>
          <p:nvPr/>
        </p:nvSpPr>
        <p:spPr>
          <a:xfrm>
            <a:off x="3065463" y="4076700"/>
            <a:ext cx="563562"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fontAlgn="auto">
              <a:spcAft>
                <a:spcPts val="0"/>
              </a:spcAft>
              <a:defRPr/>
            </a:pPr>
            <a:r>
              <a:rPr lang="el-GR" dirty="0"/>
              <a:t>Σχέση Περιβάλλοντος &amp; Οργάνωσης</a:t>
            </a:r>
          </a:p>
        </p:txBody>
      </p:sp>
      <p:grpSp>
        <p:nvGrpSpPr>
          <p:cNvPr id="69634" name="Ομάδα 11"/>
          <p:cNvGrpSpPr>
            <a:grpSpLocks/>
          </p:cNvGrpSpPr>
          <p:nvPr/>
        </p:nvGrpSpPr>
        <p:grpSpPr bwMode="auto">
          <a:xfrm>
            <a:off x="4984750" y="6110288"/>
            <a:ext cx="2392363" cy="438150"/>
            <a:chOff x="818810" y="1153787"/>
            <a:chExt cx="2391394" cy="516155"/>
          </a:xfrm>
        </p:grpSpPr>
        <p:sp>
          <p:nvSpPr>
            <p:cNvPr id="14" name="Θέση κειμένου 80"/>
            <p:cNvSpPr txBox="1"/>
            <p:nvPr/>
          </p:nvSpPr>
          <p:spPr>
            <a:xfrm>
              <a:off x="818810" y="1275345"/>
              <a:ext cx="2391394" cy="273039"/>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2000" b="1" dirty="0">
                  <a:solidFill>
                    <a:schemeClr val="tx1">
                      <a:lumMod val="75000"/>
                      <a:lumOff val="25000"/>
                    </a:schemeClr>
                  </a:solidFill>
                </a:rPr>
                <a:t>Άτομο</a:t>
              </a:r>
            </a:p>
          </p:txBody>
        </p:sp>
        <p:pic>
          <p:nvPicPr>
            <p:cNvPr id="69651" name="Γραφικό 15" descr="Δίκτυο"/>
            <p:cNvPicPr>
              <a:picLocks noChangeAspect="1"/>
            </p:cNvPicPr>
            <p:nvPr/>
          </p:nvPicPr>
          <p:blipFill>
            <a:blip r:embed="rId4"/>
            <a:srcRect/>
            <a:stretch>
              <a:fillRect/>
            </a:stretch>
          </p:blipFill>
          <p:spPr bwMode="auto">
            <a:xfrm>
              <a:off x="2464099" y="1153787"/>
              <a:ext cx="516155" cy="516155"/>
            </a:xfrm>
            <a:prstGeom prst="rect">
              <a:avLst/>
            </a:prstGeom>
            <a:noFill/>
            <a:ln w="9525">
              <a:noFill/>
              <a:miter lim="800000"/>
              <a:headEnd/>
              <a:tailEnd/>
            </a:ln>
          </p:spPr>
        </p:pic>
      </p:grpSp>
      <p:grpSp>
        <p:nvGrpSpPr>
          <p:cNvPr id="69635" name="Ομάδα 21"/>
          <p:cNvGrpSpPr>
            <a:grpSpLocks/>
          </p:cNvGrpSpPr>
          <p:nvPr/>
        </p:nvGrpSpPr>
        <p:grpSpPr bwMode="auto">
          <a:xfrm>
            <a:off x="266700" y="3170238"/>
            <a:ext cx="3032125" cy="831850"/>
            <a:chOff x="441628" y="2759296"/>
            <a:chExt cx="3032125" cy="831215"/>
          </a:xfrm>
        </p:grpSpPr>
        <p:sp>
          <p:nvSpPr>
            <p:cNvPr id="24" name="Θέση κειμένου 80"/>
            <p:cNvSpPr txBox="1"/>
            <p:nvPr/>
          </p:nvSpPr>
          <p:spPr>
            <a:xfrm>
              <a:off x="441628" y="3317669"/>
              <a:ext cx="3032125" cy="27284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2000" b="1" dirty="0">
                  <a:solidFill>
                    <a:schemeClr val="tx1">
                      <a:lumMod val="75000"/>
                      <a:lumOff val="25000"/>
                    </a:schemeClr>
                  </a:solidFill>
                </a:rPr>
                <a:t>Προβλήματα περιβάλλοντος</a:t>
              </a:r>
            </a:p>
          </p:txBody>
        </p:sp>
        <p:pic>
          <p:nvPicPr>
            <p:cNvPr id="69649" name="Γραφικό 25" descr="Εφημερίδα"/>
            <p:cNvPicPr>
              <a:picLocks noChangeAspect="1"/>
            </p:cNvPicPr>
            <p:nvPr/>
          </p:nvPicPr>
          <p:blipFill>
            <a:blip r:embed="rId5"/>
            <a:srcRect/>
            <a:stretch>
              <a:fillRect/>
            </a:stretch>
          </p:blipFill>
          <p:spPr bwMode="auto">
            <a:xfrm>
              <a:off x="2672761" y="2759296"/>
              <a:ext cx="516155" cy="516155"/>
            </a:xfrm>
            <a:prstGeom prst="rect">
              <a:avLst/>
            </a:prstGeom>
            <a:noFill/>
            <a:ln w="9525">
              <a:noFill/>
              <a:miter lim="800000"/>
              <a:headEnd/>
              <a:tailEnd/>
            </a:ln>
          </p:spPr>
        </p:pic>
      </p:grpSp>
      <p:graphicFrame>
        <p:nvGraphicFramePr>
          <p:cNvPr id="69636" name="Γράφημα 5"/>
          <p:cNvGraphicFramePr>
            <a:graphicFrameLocks/>
          </p:cNvGraphicFramePr>
          <p:nvPr/>
        </p:nvGraphicFramePr>
        <p:xfrm>
          <a:off x="4140200" y="1463675"/>
          <a:ext cx="4081463" cy="4064000"/>
        </p:xfrm>
        <a:graphic>
          <a:graphicData uri="http://schemas.openxmlformats.org/presentationml/2006/ole">
            <p:oleObj spid="_x0000_s69636" r:id="rId6" imgW="4084674" imgH="4066384" progId="Excel.Chart.8">
              <p:embed/>
            </p:oleObj>
          </a:graphicData>
        </a:graphic>
      </p:graphicFrame>
      <p:grpSp>
        <p:nvGrpSpPr>
          <p:cNvPr id="69637" name="Ομάδα 6"/>
          <p:cNvGrpSpPr>
            <a:grpSpLocks/>
          </p:cNvGrpSpPr>
          <p:nvPr/>
        </p:nvGrpSpPr>
        <p:grpSpPr bwMode="auto">
          <a:xfrm>
            <a:off x="8789988" y="3101975"/>
            <a:ext cx="2566987" cy="790575"/>
            <a:chOff x="8715682" y="2409244"/>
            <a:chExt cx="2566682" cy="789343"/>
          </a:xfrm>
        </p:grpSpPr>
        <p:sp>
          <p:nvSpPr>
            <p:cNvPr id="9" name="Θέση κειμένου 80"/>
            <p:cNvSpPr txBox="1"/>
            <p:nvPr/>
          </p:nvSpPr>
          <p:spPr>
            <a:xfrm>
              <a:off x="8715682" y="2925963"/>
              <a:ext cx="2566682" cy="272624"/>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2000" b="1" dirty="0">
                  <a:solidFill>
                    <a:schemeClr val="tx1">
                      <a:lumMod val="75000"/>
                      <a:lumOff val="25000"/>
                    </a:schemeClr>
                  </a:solidFill>
                </a:rPr>
                <a:t>Ευκαιρίες Περιβάλλοντος</a:t>
              </a:r>
            </a:p>
          </p:txBody>
        </p:sp>
        <p:pic>
          <p:nvPicPr>
            <p:cNvPr id="69647" name="Γραφικό 10" descr="Κέντρο στόχου"/>
            <p:cNvPicPr>
              <a:picLocks noChangeAspect="1"/>
            </p:cNvPicPr>
            <p:nvPr/>
          </p:nvPicPr>
          <p:blipFill>
            <a:blip r:embed="rId7"/>
            <a:srcRect/>
            <a:stretch>
              <a:fillRect/>
            </a:stretch>
          </p:blipFill>
          <p:spPr bwMode="auto">
            <a:xfrm>
              <a:off x="8751854" y="2409244"/>
              <a:ext cx="567771" cy="567771"/>
            </a:xfrm>
            <a:prstGeom prst="rect">
              <a:avLst/>
            </a:prstGeom>
            <a:noFill/>
            <a:ln w="9525">
              <a:noFill/>
              <a:miter lim="800000"/>
              <a:headEnd/>
              <a:tailEnd/>
            </a:ln>
          </p:spPr>
        </p:pic>
      </p:gr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B4195CCB-51EA-48E2-9A7D-13AB367B5539}" type="slidenum">
              <a:rPr lang="el-GR"/>
              <a:pPr>
                <a:defRPr/>
              </a:pPr>
              <a:t>21</a:t>
            </a:fld>
            <a:endParaRPr lang="el-GR" dirty="0"/>
          </a:p>
        </p:txBody>
      </p:sp>
      <p:sp>
        <p:nvSpPr>
          <p:cNvPr id="5" name="Θέση κειμένου 80"/>
          <p:cNvSpPr txBox="1"/>
          <p:nvPr/>
        </p:nvSpPr>
        <p:spPr>
          <a:xfrm>
            <a:off x="4854575" y="3119438"/>
            <a:ext cx="2482850" cy="4238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n-US" altLang="el-GR" sz="2000" b="1" dirty="0">
                <a:solidFill>
                  <a:schemeClr val="tx1">
                    <a:lumMod val="75000"/>
                    <a:lumOff val="25000"/>
                  </a:schemeClr>
                </a:solidFill>
              </a:rPr>
              <a:t>O</a:t>
            </a:r>
            <a:r>
              <a:rPr lang="el-GR" altLang="en-US" sz="2000" b="1" dirty="0">
                <a:solidFill>
                  <a:schemeClr val="tx1">
                    <a:lumMod val="75000"/>
                    <a:lumOff val="25000"/>
                  </a:schemeClr>
                </a:solidFill>
              </a:rPr>
              <a:t>ργάνωση</a:t>
            </a:r>
          </a:p>
        </p:txBody>
      </p:sp>
      <p:cxnSp>
        <p:nvCxnSpPr>
          <p:cNvPr id="20" name="Straight Arrow Connector 19"/>
          <p:cNvCxnSpPr/>
          <p:nvPr/>
        </p:nvCxnSpPr>
        <p:spPr>
          <a:xfrm>
            <a:off x="6600825" y="3895725"/>
            <a:ext cx="1839913" cy="0"/>
          </a:xfrm>
          <a:prstGeom prst="straightConnector1">
            <a:avLst/>
          </a:prstGeom>
          <a:ln w="762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643688" y="3925888"/>
            <a:ext cx="0" cy="208280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5699125" y="3892550"/>
            <a:ext cx="22225" cy="2085975"/>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3827463" y="3884613"/>
            <a:ext cx="1931987" cy="11112"/>
          </a:xfrm>
          <a:prstGeom prst="straightConnector1">
            <a:avLst/>
          </a:prstGeom>
          <a:ln w="76200">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69645"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Θέση εικόνας 16" descr="γωνιακή εικόνα ουρανοξύστη από το έδαφος"/>
          <p:cNvPicPr>
            <a:picLocks noGrp="1" noChangeAspect="1"/>
          </p:cNvPicPr>
          <p:nvPr>
            <p:ph type="pic" sz="quarter" idx="13"/>
          </p:nvPr>
        </p:nvPicPr>
        <p:blipFill>
          <a:blip r:embed="rId3"/>
          <a:stretch>
            <a:fillRect/>
          </a:stretch>
        </p:blipFill>
        <p:spPr>
          <a:xfrm>
            <a:off x="144463" y="146050"/>
            <a:ext cx="4679950" cy="6477000"/>
          </a:xfrm>
        </p:spPr>
      </p:pic>
      <p:grpSp>
        <p:nvGrpSpPr>
          <p:cNvPr id="71682" name="Ομάδα 18" descr="Θέση εικόνας"/>
          <p:cNvGrpSpPr>
            <a:grpSpLocks/>
          </p:cNvGrpSpPr>
          <p:nvPr/>
        </p:nvGrpSpPr>
        <p:grpSpPr bwMode="auto">
          <a:xfrm>
            <a:off x="323850" y="323850"/>
            <a:ext cx="4319588" cy="6119813"/>
            <a:chOff x="180000" y="180000"/>
            <a:chExt cx="4330700" cy="6292683"/>
          </a:xfrm>
        </p:grpSpPr>
        <p:sp>
          <p:nvSpPr>
            <p:cNvPr id="20"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111750" y="466725"/>
            <a:ext cx="6659563" cy="749300"/>
          </a:xfrm>
        </p:spPr>
        <p:txBody>
          <a:bodyPr/>
          <a:lstStyle/>
          <a:p>
            <a:pPr algn="ctr" fontAlgn="auto">
              <a:spcAft>
                <a:spcPts val="0"/>
              </a:spcAft>
              <a:defRPr/>
            </a:pPr>
            <a:r>
              <a:rPr lang="el-GR" b="1" dirty="0">
                <a:solidFill>
                  <a:schemeClr val="tx1">
                    <a:lumMod val="65000"/>
                    <a:lumOff val="35000"/>
                  </a:schemeClr>
                </a:solidFill>
              </a:rPr>
              <a:t> </a:t>
            </a:r>
            <a:r>
              <a:rPr lang="en-US" b="1" dirty="0">
                <a:solidFill>
                  <a:schemeClr val="tx1">
                    <a:lumMod val="65000"/>
                    <a:lumOff val="35000"/>
                  </a:schemeClr>
                </a:solidFill>
              </a:rPr>
              <a:t>H</a:t>
            </a:r>
            <a:r>
              <a:rPr lang="el-GR" b="1" dirty="0">
                <a:solidFill>
                  <a:schemeClr val="tx1">
                    <a:lumMod val="65000"/>
                    <a:lumOff val="35000"/>
                  </a:schemeClr>
                </a:solidFill>
              </a:rPr>
              <a:t> συμπεριφορά κάθε οργάνωσης</a:t>
            </a:r>
            <a:r>
              <a:rPr lang="en-US" b="1" dirty="0">
                <a:solidFill>
                  <a:schemeClr val="tx1">
                    <a:lumMod val="65000"/>
                    <a:lumOff val="35000"/>
                  </a:schemeClr>
                </a:solidFill>
              </a:rPr>
              <a:t> </a:t>
            </a:r>
            <a:r>
              <a:rPr lang="el-GR" b="1" dirty="0">
                <a:solidFill>
                  <a:schemeClr val="tx1">
                    <a:lumMod val="65000"/>
                    <a:lumOff val="35000"/>
                  </a:schemeClr>
                </a:solidFill>
              </a:rPr>
              <a:t>(συστήματος)</a:t>
            </a:r>
            <a:br>
              <a:rPr lang="el-GR" b="1" dirty="0">
                <a:solidFill>
                  <a:schemeClr val="tx1">
                    <a:lumMod val="65000"/>
                    <a:lumOff val="35000"/>
                  </a:schemeClr>
                </a:solidFill>
              </a:rPr>
            </a:br>
            <a:r>
              <a:rPr lang="el-GR" b="1" dirty="0">
                <a:solidFill>
                  <a:schemeClr val="tx1">
                    <a:lumMod val="65000"/>
                    <a:lumOff val="35000"/>
                  </a:schemeClr>
                </a:solidFill>
              </a:rPr>
              <a:t>είναι συνάρτηση:</a:t>
            </a:r>
          </a:p>
        </p:txBody>
      </p:sp>
      <p:sp>
        <p:nvSpPr>
          <p:cNvPr id="6" name="Θέση κειμένου 5"/>
          <p:cNvSpPr>
            <a:spLocks noGrp="1"/>
          </p:cNvSpPr>
          <p:nvPr>
            <p:ph type="body" sz="quarter" idx="35"/>
          </p:nvPr>
        </p:nvSpPr>
        <p:spPr>
          <a:xfrm>
            <a:off x="6345238" y="2549525"/>
            <a:ext cx="2187575" cy="1009650"/>
          </a:xfrm>
        </p:spPr>
        <p:txBody>
          <a:bodyPr>
            <a:noAutofit/>
          </a:bodyPr>
          <a:lstStyle/>
          <a:p>
            <a:pPr algn="ctr" fontAlgn="auto">
              <a:spcAft>
                <a:spcPts val="0"/>
              </a:spcAft>
              <a:defRPr/>
            </a:pPr>
            <a:r>
              <a:rPr lang="el-GR" b="1" dirty="0"/>
              <a:t>Εσωτερικών  παραγόντων (υποσυστήματα)</a:t>
            </a:r>
          </a:p>
          <a:p>
            <a:pPr algn="ctr" fontAlgn="auto">
              <a:spcAft>
                <a:spcPts val="0"/>
              </a:spcAft>
              <a:defRPr/>
            </a:pPr>
            <a:endParaRPr lang="el-GR" sz="1600" b="1" dirty="0"/>
          </a:p>
        </p:txBody>
      </p:sp>
      <p:sp>
        <p:nvSpPr>
          <p:cNvPr id="13" name="Θέση κειμένου 12"/>
          <p:cNvSpPr>
            <a:spLocks noGrp="1"/>
          </p:cNvSpPr>
          <p:nvPr>
            <p:ph type="body" sz="quarter" idx="45"/>
          </p:nvPr>
        </p:nvSpPr>
        <p:spPr>
          <a:xfrm>
            <a:off x="8212138" y="4371975"/>
            <a:ext cx="1871662" cy="360363"/>
          </a:xfrm>
        </p:spPr>
        <p:txBody>
          <a:bodyPr>
            <a:noAutofit/>
          </a:bodyPr>
          <a:lstStyle/>
          <a:p>
            <a:pPr algn="ctr" fontAlgn="auto">
              <a:spcAft>
                <a:spcPts val="0"/>
              </a:spcAft>
              <a:defRPr/>
            </a:pPr>
            <a:r>
              <a:rPr lang="el-GR" b="1" dirty="0"/>
              <a:t>Περιβάλλοντος (</a:t>
            </a:r>
            <a:r>
              <a:rPr lang="el-GR" b="1" dirty="0" err="1"/>
              <a:t>υπερσύστημα</a:t>
            </a:r>
            <a:r>
              <a:rPr lang="el-GR" b="1" dirty="0"/>
              <a:t>)</a:t>
            </a:r>
          </a:p>
        </p:txBody>
      </p:sp>
      <p:sp>
        <p:nvSpPr>
          <p:cNvPr id="8" name="Θέση κειμένου 7"/>
          <p:cNvSpPr>
            <a:spLocks noGrp="1"/>
          </p:cNvSpPr>
          <p:nvPr>
            <p:ph type="body" sz="quarter" idx="37"/>
          </p:nvPr>
        </p:nvSpPr>
        <p:spPr>
          <a:xfrm>
            <a:off x="9845675" y="2571750"/>
            <a:ext cx="1979613" cy="749300"/>
          </a:xfrm>
        </p:spPr>
        <p:txBody>
          <a:bodyPr>
            <a:noAutofit/>
          </a:bodyPr>
          <a:lstStyle/>
          <a:p>
            <a:pPr algn="ctr" fontAlgn="auto">
              <a:spcAft>
                <a:spcPts val="0"/>
              </a:spcAft>
              <a:defRPr/>
            </a:pPr>
            <a:r>
              <a:rPr lang="el-GR" b="1" dirty="0"/>
              <a:t>Δυναμικών αλληλεξαρτήσεων υποσυστημάτων</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F884BC44-2F3F-470C-9189-EBACA0FD5315}" type="slidenum">
              <a:rPr lang="el-GR"/>
              <a:pPr>
                <a:defRPr/>
              </a:pPr>
              <a:t>22</a:t>
            </a:fld>
            <a:endParaRPr lang="el-GR" dirty="0"/>
          </a:p>
        </p:txBody>
      </p:sp>
      <p:sp>
        <p:nvSpPr>
          <p:cNvPr id="71689" name="Text Placeholder 24"/>
          <p:cNvSpPr>
            <a:spLocks noGrp="1"/>
          </p:cNvSpPr>
          <p:nvPr>
            <p:ph type="body" sz="quarter" idx="46"/>
          </p:nvPr>
        </p:nvSpPr>
        <p:spPr>
          <a:xfrm>
            <a:off x="7831138" y="5183188"/>
            <a:ext cx="2632075" cy="771525"/>
          </a:xfrm>
        </p:spPr>
        <p:txBody>
          <a:bodyPr/>
          <a:lstStyle/>
          <a:p>
            <a:pPr algn="ctr"/>
            <a:r>
              <a:rPr lang="el-GR" smtClean="0">
                <a:solidFill>
                  <a:srgbClr val="404040"/>
                </a:solidFill>
              </a:rPr>
              <a:t>Εκφράζει τις επικρατούσες εξωτερικές συνθήκες κάτω από τις οποίες δραστηριοποιείται η οργάνωση</a:t>
            </a:r>
          </a:p>
        </p:txBody>
      </p:sp>
      <p:sp>
        <p:nvSpPr>
          <p:cNvPr id="71690"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71691" name="Γραφικό 9" descr="Φοίνικας"/>
          <p:cNvPicPr>
            <a:picLocks noChangeAspect="1"/>
          </p:cNvPicPr>
          <p:nvPr/>
        </p:nvPicPr>
        <p:blipFill>
          <a:blip r:embed="rId4"/>
          <a:srcRect/>
          <a:stretch>
            <a:fillRect/>
          </a:stretch>
        </p:blipFill>
        <p:spPr bwMode="auto">
          <a:xfrm>
            <a:off x="7645400" y="4341813"/>
            <a:ext cx="557213" cy="557212"/>
          </a:xfrm>
          <a:prstGeom prst="rect">
            <a:avLst/>
          </a:prstGeom>
          <a:noFill/>
          <a:ln w="9525">
            <a:noFill/>
            <a:miter lim="800000"/>
            <a:headEnd/>
            <a:tailEnd/>
          </a:ln>
        </p:spPr>
      </p:pic>
      <p:pic>
        <p:nvPicPr>
          <p:cNvPr id="71692" name="Γραφικό 14" descr="Δίκτυο"/>
          <p:cNvPicPr>
            <a:picLocks noChangeAspect="1"/>
          </p:cNvPicPr>
          <p:nvPr/>
        </p:nvPicPr>
        <p:blipFill>
          <a:blip r:embed="rId5"/>
          <a:srcRect/>
          <a:stretch>
            <a:fillRect/>
          </a:stretch>
        </p:blipFill>
        <p:spPr bwMode="auto">
          <a:xfrm>
            <a:off x="5843588" y="2578100"/>
            <a:ext cx="557212" cy="557213"/>
          </a:xfrm>
          <a:prstGeom prst="rect">
            <a:avLst/>
          </a:prstGeom>
          <a:noFill/>
          <a:ln w="9525">
            <a:noFill/>
            <a:miter lim="800000"/>
            <a:headEnd/>
            <a:tailEnd/>
          </a:ln>
        </p:spPr>
      </p:pic>
      <p:grpSp>
        <p:nvGrpSpPr>
          <p:cNvPr id="22" name="Γραφικό 17" descr="Επανάληψη">
            <a:extLst>
              <a:ext uri="{FF2B5EF4-FFF2-40B4-BE49-F238E27FC236}"/>
            </a:extLst>
          </p:cNvPr>
          <p:cNvGrpSpPr/>
          <p:nvPr/>
        </p:nvGrpSpPr>
        <p:grpSpPr>
          <a:xfrm>
            <a:off x="9234748" y="2578511"/>
            <a:ext cx="557252" cy="618467"/>
            <a:chOff x="5638800" y="2971800"/>
            <a:chExt cx="914400" cy="914400"/>
          </a:xfrm>
          <a:solidFill>
            <a:schemeClr val="tx1">
              <a:lumMod val="75000"/>
              <a:lumOff val="25000"/>
            </a:schemeClr>
          </a:solidFill>
        </p:grpSpPr>
        <p:sp>
          <p:nvSpPr>
            <p:cNvPr id="23" name="Ελεύθερη σχεδίαση: Σχήμα 22">
              <a:extLst>
                <a:ext uri="{FF2B5EF4-FFF2-40B4-BE49-F238E27FC236}"/>
              </a:extLst>
            </p:cNvPr>
            <p:cNvSpPr/>
            <p:nvPr/>
          </p:nvSpPr>
          <p:spPr>
            <a:xfrm>
              <a:off x="5647849" y="3069431"/>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771674" y="3330416"/>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609600"/>
            <a:ext cx="11339513" cy="431800"/>
          </a:xfrm>
        </p:spPr>
        <p:txBody>
          <a:bodyPr/>
          <a:lstStyle/>
          <a:p>
            <a:pPr algn="ctr" fontAlgn="auto">
              <a:spcAft>
                <a:spcPts val="0"/>
              </a:spcAft>
              <a:defRPr/>
            </a:pPr>
            <a:r>
              <a:rPr lang="el-GR" sz="2800" b="1" dirty="0"/>
              <a:t>Κάθε οργάνωση μπορεί να αντιδράσει </a:t>
            </a:r>
            <a:br>
              <a:rPr lang="el-GR" sz="2800" b="1" dirty="0"/>
            </a:br>
            <a:r>
              <a:rPr lang="el-GR" sz="2800" b="1" dirty="0"/>
              <a:t>στο περιβάλλον της με δύο τρόπους:</a:t>
            </a:r>
          </a:p>
        </p:txBody>
      </p:sp>
      <p:sp>
        <p:nvSpPr>
          <p:cNvPr id="73730" name="Θέση κειμένου 2"/>
          <p:cNvSpPr>
            <a:spLocks noGrp="1"/>
          </p:cNvSpPr>
          <p:nvPr>
            <p:ph type="body" idx="1"/>
          </p:nvPr>
        </p:nvSpPr>
        <p:spPr>
          <a:xfrm>
            <a:off x="431800" y="2098675"/>
            <a:ext cx="5472113" cy="360363"/>
          </a:xfrm>
        </p:spPr>
        <p:txBody>
          <a:bodyPr/>
          <a:lstStyle/>
          <a:p>
            <a:r>
              <a:rPr lang="el-GR" smtClean="0">
                <a:solidFill>
                  <a:schemeClr val="accent1"/>
                </a:solidFill>
              </a:rPr>
              <a:t>Να προσαρμοσθεί</a:t>
            </a:r>
          </a:p>
        </p:txBody>
      </p:sp>
      <p:sp>
        <p:nvSpPr>
          <p:cNvPr id="4" name="Θέση περιεχομένου 3"/>
          <p:cNvSpPr>
            <a:spLocks noGrp="1"/>
          </p:cNvSpPr>
          <p:nvPr>
            <p:ph sz="half" idx="2"/>
          </p:nvPr>
        </p:nvSpPr>
        <p:spPr>
          <a:xfrm>
            <a:off x="431800" y="2779713"/>
            <a:ext cx="4773613" cy="1924050"/>
          </a:xfrm>
        </p:spPr>
        <p:txBody>
          <a:bodyPr>
            <a:noAutofit/>
          </a:bodyPr>
          <a:lstStyle/>
          <a:p>
            <a:pPr marL="0" indent="0" fontAlgn="auto">
              <a:spcAft>
                <a:spcPts val="0"/>
              </a:spcAft>
              <a:buFont typeface="Calibri" pitchFamily="34" charset="0"/>
              <a:buNone/>
              <a:defRPr/>
            </a:pPr>
            <a:r>
              <a:rPr lang="el-GR" dirty="0"/>
              <a:t>με τις προδιαγραφές που τις καθορίζει το περιβάλλον</a:t>
            </a:r>
          </a:p>
          <a:p>
            <a:pPr fontAlgn="auto">
              <a:spcAft>
                <a:spcPts val="0"/>
              </a:spcAft>
              <a:defRPr/>
            </a:pPr>
            <a:endParaRPr lang="el-GR" noProof="1"/>
          </a:p>
        </p:txBody>
      </p:sp>
      <p:sp>
        <p:nvSpPr>
          <p:cNvPr id="73732" name="Θέση κειμένου 7"/>
          <p:cNvSpPr>
            <a:spLocks noGrp="1"/>
          </p:cNvSpPr>
          <p:nvPr>
            <p:ph type="body" sz="quarter" idx="13"/>
          </p:nvPr>
        </p:nvSpPr>
        <p:spPr>
          <a:xfrm>
            <a:off x="6300788" y="2100263"/>
            <a:ext cx="5470525" cy="358775"/>
          </a:xfrm>
        </p:spPr>
        <p:txBody>
          <a:bodyPr/>
          <a:lstStyle/>
          <a:p>
            <a:r>
              <a:rPr lang="el-GR" smtClean="0">
                <a:solidFill>
                  <a:schemeClr val="accent1"/>
                </a:solidFill>
              </a:rPr>
              <a:t>Να επηρεάσει</a:t>
            </a:r>
          </a:p>
        </p:txBody>
      </p:sp>
      <p:sp>
        <p:nvSpPr>
          <p:cNvPr id="73733" name="Θέση κειμένου 6"/>
          <p:cNvSpPr>
            <a:spLocks noGrp="1"/>
          </p:cNvSpPr>
          <p:nvPr>
            <p:ph type="body" sz="quarter" idx="12"/>
          </p:nvPr>
        </p:nvSpPr>
        <p:spPr>
          <a:xfrm>
            <a:off x="6299200" y="2779713"/>
            <a:ext cx="4773613" cy="1924050"/>
          </a:xfrm>
        </p:spPr>
        <p:txBody>
          <a:bodyPr/>
          <a:lstStyle/>
          <a:p>
            <a:pPr marL="0" indent="0">
              <a:buFont typeface="Calibri" pitchFamily="34" charset="0"/>
              <a:buNone/>
            </a:pPr>
            <a:r>
              <a:rPr lang="el-GR" smtClean="0"/>
              <a:t>τη συμπεριφορά του περιβάλλοντος, εάν βεβαίως διαθέτει την αντίστοιχη ικανότητα, προς ορισμένη επιθυμητή κατεύθυνση</a:t>
            </a:r>
          </a:p>
        </p:txBody>
      </p:sp>
      <p:sp>
        <p:nvSpPr>
          <p:cNvPr id="5" name="Θέση υποσέλιδου 4"/>
          <p:cNvSpPr>
            <a:spLocks noGrp="1"/>
          </p:cNvSpPr>
          <p:nvPr>
            <p:ph type="ftr" sz="quarter" idx="14"/>
          </p:nvPr>
        </p:nvSpPr>
        <p:spPr/>
        <p:txBody>
          <a:bodyPr/>
          <a:lstStyle/>
          <a:p>
            <a:pPr>
              <a:defRPr/>
            </a:pPr>
            <a:r>
              <a:rPr lang="el-GR"/>
              <a:t>Προσθέστε υποσέλιδο</a:t>
            </a:r>
          </a:p>
        </p:txBody>
      </p:sp>
      <p:sp>
        <p:nvSpPr>
          <p:cNvPr id="6" name="Θέση αριθμού διαφάνειας 5"/>
          <p:cNvSpPr>
            <a:spLocks noGrp="1"/>
          </p:cNvSpPr>
          <p:nvPr>
            <p:ph type="sldNum" sz="quarter" idx="15"/>
          </p:nvPr>
        </p:nvSpPr>
        <p:spPr/>
        <p:txBody>
          <a:bodyPr/>
          <a:lstStyle/>
          <a:p>
            <a:pPr>
              <a:defRPr/>
            </a:pPr>
            <a:fld id="{3D8DC02C-1064-4283-8D28-2E443DA2540A}" type="slidenum">
              <a:rPr lang="el-GR"/>
              <a:pPr>
                <a:defRPr/>
              </a:pPr>
              <a:t>23</a:t>
            </a:fld>
            <a:endParaRPr lang="el-GR" dirty="0"/>
          </a:p>
        </p:txBody>
      </p:sp>
      <p:sp>
        <p:nvSpPr>
          <p:cNvPr id="73736" name="TextBox 10"/>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fontAlgn="auto">
              <a:spcAft>
                <a:spcPts val="0"/>
              </a:spcAft>
              <a:defRPr/>
            </a:pPr>
            <a:r>
              <a:rPr lang="el-GR" sz="2800" dirty="0"/>
              <a:t>Βαρύτητα των εσωτερικών σχέσεων ή </a:t>
            </a:r>
            <a:br>
              <a:rPr lang="el-GR" sz="2800" dirty="0"/>
            </a:br>
            <a:r>
              <a:rPr lang="el-GR" sz="2800" dirty="0"/>
              <a:t>διασυνδέσεων μεταξύ των στοιχείων</a:t>
            </a:r>
          </a:p>
        </p:txBody>
      </p:sp>
      <p:sp>
        <p:nvSpPr>
          <p:cNvPr id="75778" name="Θέση κειμένου 13"/>
          <p:cNvSpPr>
            <a:spLocks noGrp="1"/>
          </p:cNvSpPr>
          <p:nvPr>
            <p:ph type="body" sz="quarter" idx="32"/>
          </p:nvPr>
        </p:nvSpPr>
        <p:spPr>
          <a:xfrm>
            <a:off x="2733675" y="2006600"/>
            <a:ext cx="1979613" cy="1760538"/>
          </a:xfrm>
        </p:spPr>
        <p:txBody>
          <a:bodyPr/>
          <a:lstStyle/>
          <a:p>
            <a:pPr algn="ctr"/>
            <a:r>
              <a:rPr lang="el-GR" sz="1600" smtClean="0"/>
              <a:t>Αν και ο ακριβής προσδιορισμός των ορίων ή των συνόρων μιας οργάνωσης από το περιβάλλον της είναι εξαιρετικά δυσχερής</a:t>
            </a:r>
          </a:p>
        </p:txBody>
      </p:sp>
      <p:pic>
        <p:nvPicPr>
          <p:cNvPr id="75779" name="Θέση εικόνας 11" descr="Καθηγητής"/>
          <p:cNvPicPr>
            <a:picLocks noChangeAspect="1"/>
          </p:cNvPicPr>
          <p:nvPr/>
        </p:nvPicPr>
        <p:blipFill>
          <a:blip r:embed="rId3"/>
          <a:srcRect/>
          <a:stretch>
            <a:fillRect/>
          </a:stretch>
        </p:blipFill>
        <p:spPr bwMode="auto">
          <a:xfrm>
            <a:off x="5705475" y="4033838"/>
            <a:ext cx="781050" cy="871537"/>
          </a:xfrm>
          <a:prstGeom prst="rect">
            <a:avLst/>
          </a:prstGeom>
          <a:noFill/>
          <a:ln w="95250" cap="sq" algn="ctr">
            <a:noFill/>
            <a:miter lim="800000"/>
            <a:headEnd/>
            <a:tailEnd/>
          </a:ln>
        </p:spPr>
      </p:pic>
      <p:pic>
        <p:nvPicPr>
          <p:cNvPr id="75780" name="Θέση εικόνας 15" descr="Ομάδα"/>
          <p:cNvPicPr>
            <a:picLocks noChangeAspect="1"/>
          </p:cNvPicPr>
          <p:nvPr/>
        </p:nvPicPr>
        <p:blipFill>
          <a:blip r:embed="rId4"/>
          <a:srcRect/>
          <a:stretch>
            <a:fillRect/>
          </a:stretch>
        </p:blipFill>
        <p:spPr bwMode="auto">
          <a:xfrm>
            <a:off x="7977188" y="3984625"/>
            <a:ext cx="917575" cy="915988"/>
          </a:xfrm>
          <a:prstGeom prst="rect">
            <a:avLst/>
          </a:prstGeom>
          <a:noFill/>
          <a:ln w="95250" cap="sq" algn="ctr">
            <a:noFill/>
            <a:miter lim="800000"/>
            <a:headEnd/>
            <a:tailEnd/>
          </a:ln>
        </p:spPr>
      </p:pic>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A2B475A7-A34F-4B5A-9C08-A4579B03E538}" type="slidenum">
              <a:rPr lang="el-GR"/>
              <a:pPr>
                <a:defRPr/>
              </a:pPr>
              <a:t>24</a:t>
            </a:fld>
            <a:endParaRPr lang="el-GR" dirty="0"/>
          </a:p>
        </p:txBody>
      </p:sp>
      <p:sp>
        <p:nvSpPr>
          <p:cNvPr id="13" name="Γραφικό 11" descr="Πινακίδα">
            <a:extLst>
              <a:ext uri="{FF2B5EF4-FFF2-40B4-BE49-F238E27FC236}"/>
            </a:extLst>
          </p:cNvPr>
          <p:cNvSpPr/>
          <p:nvPr/>
        </p:nvSpPr>
        <p:spPr>
          <a:xfrm>
            <a:off x="3492500" y="4121150"/>
            <a:ext cx="542925" cy="688975"/>
          </a:xfrm>
          <a:custGeom>
            <a:avLst/>
            <a:gdLst>
              <a:gd name="connsiteX0" fmla="*/ 502444 w 542925"/>
              <a:gd name="connsiteY0" fmla="*/ 426244 h 771525"/>
              <a:gd name="connsiteX1" fmla="*/ 45244 w 542925"/>
              <a:gd name="connsiteY1" fmla="*/ 426244 h 771525"/>
              <a:gd name="connsiteX2" fmla="*/ 45244 w 542925"/>
              <a:gd name="connsiteY2" fmla="*/ 159544 h 771525"/>
              <a:gd name="connsiteX3" fmla="*/ 502444 w 542925"/>
              <a:gd name="connsiteY3" fmla="*/ 159544 h 771525"/>
              <a:gd name="connsiteX4" fmla="*/ 502444 w 542925"/>
              <a:gd name="connsiteY4" fmla="*/ 426244 h 771525"/>
              <a:gd name="connsiteX5" fmla="*/ 502444 w 542925"/>
              <a:gd name="connsiteY5" fmla="*/ 83344 h 771525"/>
              <a:gd name="connsiteX6" fmla="*/ 302419 w 542925"/>
              <a:gd name="connsiteY6" fmla="*/ 83344 h 771525"/>
              <a:gd name="connsiteX7" fmla="*/ 302419 w 542925"/>
              <a:gd name="connsiteY7" fmla="*/ 35719 h 771525"/>
              <a:gd name="connsiteX8" fmla="*/ 273844 w 542925"/>
              <a:gd name="connsiteY8" fmla="*/ 7144 h 771525"/>
              <a:gd name="connsiteX9" fmla="*/ 245269 w 542925"/>
              <a:gd name="connsiteY9" fmla="*/ 35719 h 771525"/>
              <a:gd name="connsiteX10" fmla="*/ 245269 w 542925"/>
              <a:gd name="connsiteY10" fmla="*/ 83344 h 771525"/>
              <a:gd name="connsiteX11" fmla="*/ 45244 w 542925"/>
              <a:gd name="connsiteY11" fmla="*/ 83344 h 771525"/>
              <a:gd name="connsiteX12" fmla="*/ 7144 w 542925"/>
              <a:gd name="connsiteY12" fmla="*/ 121444 h 771525"/>
              <a:gd name="connsiteX13" fmla="*/ 7144 w 542925"/>
              <a:gd name="connsiteY13" fmla="*/ 426244 h 771525"/>
              <a:gd name="connsiteX14" fmla="*/ 45244 w 542925"/>
              <a:gd name="connsiteY14" fmla="*/ 464344 h 771525"/>
              <a:gd name="connsiteX15" fmla="*/ 245269 w 542925"/>
              <a:gd name="connsiteY15" fmla="*/ 464344 h 771525"/>
              <a:gd name="connsiteX16" fmla="*/ 245269 w 542925"/>
              <a:gd name="connsiteY16" fmla="*/ 769144 h 771525"/>
              <a:gd name="connsiteX17" fmla="*/ 302419 w 542925"/>
              <a:gd name="connsiteY17" fmla="*/ 769144 h 771525"/>
              <a:gd name="connsiteX18" fmla="*/ 302419 w 542925"/>
              <a:gd name="connsiteY18" fmla="*/ 464344 h 771525"/>
              <a:gd name="connsiteX19" fmla="*/ 502444 w 542925"/>
              <a:gd name="connsiteY19" fmla="*/ 464344 h 771525"/>
              <a:gd name="connsiteX20" fmla="*/ 540544 w 542925"/>
              <a:gd name="connsiteY20" fmla="*/ 426244 h 771525"/>
              <a:gd name="connsiteX21" fmla="*/ 540544 w 542925"/>
              <a:gd name="connsiteY21" fmla="*/ 121444 h 771525"/>
              <a:gd name="connsiteX22" fmla="*/ 502444 w 542925"/>
              <a:gd name="connsiteY22" fmla="*/ 833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2925" h="771525">
                <a:moveTo>
                  <a:pt x="502444" y="426244"/>
                </a:moveTo>
                <a:lnTo>
                  <a:pt x="45244" y="426244"/>
                </a:lnTo>
                <a:lnTo>
                  <a:pt x="45244" y="159544"/>
                </a:lnTo>
                <a:lnTo>
                  <a:pt x="502444" y="159544"/>
                </a:lnTo>
                <a:lnTo>
                  <a:pt x="502444" y="426244"/>
                </a:lnTo>
                <a:close/>
                <a:moveTo>
                  <a:pt x="502444" y="83344"/>
                </a:moveTo>
                <a:lnTo>
                  <a:pt x="302419" y="83344"/>
                </a:lnTo>
                <a:lnTo>
                  <a:pt x="302419" y="35719"/>
                </a:lnTo>
                <a:cubicBezTo>
                  <a:pt x="302419" y="19526"/>
                  <a:pt x="290036" y="7144"/>
                  <a:pt x="273844" y="7144"/>
                </a:cubicBezTo>
                <a:cubicBezTo>
                  <a:pt x="257651" y="7144"/>
                  <a:pt x="245269" y="19526"/>
                  <a:pt x="245269" y="35719"/>
                </a:cubicBezTo>
                <a:lnTo>
                  <a:pt x="245269" y="83344"/>
                </a:lnTo>
                <a:lnTo>
                  <a:pt x="45244" y="83344"/>
                </a:lnTo>
                <a:cubicBezTo>
                  <a:pt x="24289" y="83344"/>
                  <a:pt x="7144" y="100489"/>
                  <a:pt x="7144" y="121444"/>
                </a:cubicBezTo>
                <a:lnTo>
                  <a:pt x="7144" y="426244"/>
                </a:lnTo>
                <a:cubicBezTo>
                  <a:pt x="7144" y="447199"/>
                  <a:pt x="24289" y="464344"/>
                  <a:pt x="45244" y="464344"/>
                </a:cubicBezTo>
                <a:lnTo>
                  <a:pt x="245269" y="464344"/>
                </a:lnTo>
                <a:lnTo>
                  <a:pt x="245269" y="769144"/>
                </a:lnTo>
                <a:lnTo>
                  <a:pt x="302419" y="769144"/>
                </a:lnTo>
                <a:lnTo>
                  <a:pt x="302419" y="464344"/>
                </a:lnTo>
                <a:lnTo>
                  <a:pt x="502444" y="464344"/>
                </a:lnTo>
                <a:cubicBezTo>
                  <a:pt x="523399" y="464344"/>
                  <a:pt x="540544" y="447199"/>
                  <a:pt x="540544" y="426244"/>
                </a:cubicBezTo>
                <a:lnTo>
                  <a:pt x="540544" y="121444"/>
                </a:lnTo>
                <a:cubicBezTo>
                  <a:pt x="540544" y="100489"/>
                  <a:pt x="523399" y="83344"/>
                  <a:pt x="502444" y="83344"/>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75784" name="Θέση κειμένου 13"/>
          <p:cNvSpPr txBox="1">
            <a:spLocks/>
          </p:cNvSpPr>
          <p:nvPr/>
        </p:nvSpPr>
        <p:spPr bwMode="auto">
          <a:xfrm>
            <a:off x="5110163" y="2006600"/>
            <a:ext cx="1979612"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Εντούτοις, η θεώρηση των οργανώσεων ως ανοικτών συστημάτων μας επιτρέπει  τη χρησιμοποίηση του κριτηρίου οροθεσίας ενός συστήματος</a:t>
            </a:r>
          </a:p>
        </p:txBody>
      </p:sp>
      <p:sp>
        <p:nvSpPr>
          <p:cNvPr id="75785" name="Θέση κειμένου 13"/>
          <p:cNvSpPr txBox="1">
            <a:spLocks/>
          </p:cNvSpPr>
          <p:nvPr/>
        </p:nvSpPr>
        <p:spPr bwMode="auto">
          <a:xfrm>
            <a:off x="7445375" y="2006600"/>
            <a:ext cx="1981200"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Που είναι σύμφωνα με τη γενική θεωρία των συστημάτων, η βαρύτητα των εσωτερικών σχέσεων ή διασυνδέσεων μεταξύ των στοιχείων</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75786" name="TextBox 29"/>
          <p:cNvSpPr txBox="1">
            <a:spLocks noChangeArrowheads="1"/>
          </p:cNvSpPr>
          <p:nvPr/>
        </p:nvSpPr>
        <p:spPr bwMode="auto">
          <a:xfrm>
            <a:off x="4684713"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75787" name="TextBox 36"/>
          <p:cNvSpPr txBox="1">
            <a:spLocks noChangeArrowheads="1"/>
          </p:cNvSpPr>
          <p:nvPr/>
        </p:nvSpPr>
        <p:spPr bwMode="auto">
          <a:xfrm>
            <a:off x="7089775"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75788" name="TextBox 37"/>
          <p:cNvSpPr txBox="1">
            <a:spLocks noChangeArrowheads="1"/>
          </p:cNvSpPr>
          <p:nvPr/>
        </p:nvSpPr>
        <p:spPr bwMode="auto">
          <a:xfrm>
            <a:off x="9556750" y="6073775"/>
            <a:ext cx="1662113"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03225" y="319088"/>
            <a:ext cx="11339513" cy="431800"/>
          </a:xfrm>
        </p:spPr>
        <p:txBody>
          <a:bodyPr/>
          <a:lstStyle/>
          <a:p>
            <a:pPr algn="ctr" fontAlgn="auto">
              <a:spcAft>
                <a:spcPts val="0"/>
              </a:spcAft>
              <a:defRPr/>
            </a:pPr>
            <a:r>
              <a:rPr lang="el-GR" b="1" dirty="0">
                <a:solidFill>
                  <a:schemeClr val="bg2">
                    <a:lumMod val="50000"/>
                  </a:schemeClr>
                </a:solidFill>
              </a:rPr>
              <a:t>Οροθέτηση ενός Συστήματος από το Περιβάλλον του</a:t>
            </a:r>
            <a:endParaRPr lang="el-GR"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05EBD653-2619-4228-B752-5D69F4E62308}" type="slidenum">
              <a:rPr lang="el-GR"/>
              <a:pPr>
                <a:defRPr/>
              </a:pPr>
              <a:t>25</a:t>
            </a:fld>
            <a:endParaRPr lang="el-GR" dirty="0"/>
          </a:p>
        </p:txBody>
      </p:sp>
      <p:sp>
        <p:nvSpPr>
          <p:cNvPr id="77828"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3" name="Διάγραμμα ροής: Γραμμή σύνδεσης 12">
            <a:extLst>
              <a:ext uri="{FF2B5EF4-FFF2-40B4-BE49-F238E27FC236}"/>
            </a:extLst>
          </p:cNvPr>
          <p:cNvSpPr/>
          <p:nvPr/>
        </p:nvSpPr>
        <p:spPr>
          <a:xfrm>
            <a:off x="3262313" y="3170238"/>
            <a:ext cx="341312" cy="325437"/>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29" name="Διάγραμμα ροής: Γραμμή σύνδεσης 28">
            <a:extLst>
              <a:ext uri="{FF2B5EF4-FFF2-40B4-BE49-F238E27FC236}"/>
            </a:extLst>
          </p:cNvPr>
          <p:cNvSpPr/>
          <p:nvPr/>
        </p:nvSpPr>
        <p:spPr>
          <a:xfrm>
            <a:off x="3725863" y="4264025"/>
            <a:ext cx="330200" cy="314325"/>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1" name="Διάγραμμα ροής: Γραμμή σύνδεσης 30">
            <a:extLst>
              <a:ext uri="{FF2B5EF4-FFF2-40B4-BE49-F238E27FC236}"/>
            </a:extLst>
          </p:cNvPr>
          <p:cNvSpPr/>
          <p:nvPr/>
        </p:nvSpPr>
        <p:spPr>
          <a:xfrm>
            <a:off x="2620963" y="4654550"/>
            <a:ext cx="333375" cy="327025"/>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17" name="Ευθύγραμμο βέλος σύνδεσης 16">
            <a:extLst>
              <a:ext uri="{FF2B5EF4-FFF2-40B4-BE49-F238E27FC236}"/>
            </a:extLst>
          </p:cNvPr>
          <p:cNvCxnSpPr>
            <a:cxnSpLocks/>
          </p:cNvCxnSpPr>
          <p:nvPr/>
        </p:nvCxnSpPr>
        <p:spPr>
          <a:xfrm flipH="1">
            <a:off x="2903538" y="3617913"/>
            <a:ext cx="407987" cy="960437"/>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Ευθύγραμμο βέλος σύνδεσης 37">
            <a:extLst>
              <a:ext uri="{FF2B5EF4-FFF2-40B4-BE49-F238E27FC236}"/>
            </a:extLst>
          </p:cNvPr>
          <p:cNvCxnSpPr>
            <a:cxnSpLocks/>
          </p:cNvCxnSpPr>
          <p:nvPr/>
        </p:nvCxnSpPr>
        <p:spPr>
          <a:xfrm>
            <a:off x="3532188" y="3617913"/>
            <a:ext cx="185737" cy="581025"/>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Ευθύγραμμο βέλος σύνδεσης 45">
            <a:extLst>
              <a:ext uri="{FF2B5EF4-FFF2-40B4-BE49-F238E27FC236}"/>
            </a:extLst>
          </p:cNvPr>
          <p:cNvCxnSpPr>
            <a:cxnSpLocks/>
          </p:cNvCxnSpPr>
          <p:nvPr/>
        </p:nvCxnSpPr>
        <p:spPr>
          <a:xfrm flipH="1">
            <a:off x="3073400" y="4532313"/>
            <a:ext cx="550863" cy="163512"/>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Οβάλ 51">
            <a:extLst>
              <a:ext uri="{FF2B5EF4-FFF2-40B4-BE49-F238E27FC236}"/>
            </a:extLst>
          </p:cNvPr>
          <p:cNvSpPr/>
          <p:nvPr/>
        </p:nvSpPr>
        <p:spPr>
          <a:xfrm>
            <a:off x="4021138" y="2103438"/>
            <a:ext cx="2932112" cy="2871787"/>
          </a:xfrm>
          <a:prstGeom prst="ellipse">
            <a:avLst/>
          </a:prstGeom>
          <a:solidFill>
            <a:schemeClr val="bg1"/>
          </a:solidFill>
          <a:ln w="381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60" name="Ευθύγραμμο βέλος σύνδεσης 59">
            <a:extLst>
              <a:ext uri="{FF2B5EF4-FFF2-40B4-BE49-F238E27FC236}"/>
            </a:extLst>
          </p:cNvPr>
          <p:cNvCxnSpPr>
            <a:cxnSpLocks/>
          </p:cNvCxnSpPr>
          <p:nvPr/>
        </p:nvCxnSpPr>
        <p:spPr>
          <a:xfrm flipH="1">
            <a:off x="4852988" y="2900363"/>
            <a:ext cx="376237" cy="736600"/>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3" name="Ευθύγραμμο βέλος σύνδεσης 62">
            <a:extLst>
              <a:ext uri="{FF2B5EF4-FFF2-40B4-BE49-F238E27FC236}"/>
            </a:extLst>
          </p:cNvPr>
          <p:cNvCxnSpPr>
            <a:cxnSpLocks/>
          </p:cNvCxnSpPr>
          <p:nvPr/>
        </p:nvCxnSpPr>
        <p:spPr>
          <a:xfrm>
            <a:off x="5657850" y="2724150"/>
            <a:ext cx="431800" cy="228600"/>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0" name="Ευθύγραμμο βέλος σύνδεσης 69">
            <a:extLst>
              <a:ext uri="{FF2B5EF4-FFF2-40B4-BE49-F238E27FC236}"/>
            </a:extLst>
          </p:cNvPr>
          <p:cNvCxnSpPr>
            <a:cxnSpLocks/>
          </p:cNvCxnSpPr>
          <p:nvPr/>
        </p:nvCxnSpPr>
        <p:spPr>
          <a:xfrm flipV="1">
            <a:off x="4724400" y="3041650"/>
            <a:ext cx="1323975" cy="63500"/>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7" name="Ευθύγραμμο βέλος σύνδεσης 76">
            <a:extLst>
              <a:ext uri="{FF2B5EF4-FFF2-40B4-BE49-F238E27FC236}"/>
            </a:extLst>
          </p:cNvPr>
          <p:cNvCxnSpPr>
            <a:cxnSpLocks/>
          </p:cNvCxnSpPr>
          <p:nvPr/>
        </p:nvCxnSpPr>
        <p:spPr>
          <a:xfrm>
            <a:off x="4657725" y="3265488"/>
            <a:ext cx="1530350" cy="571500"/>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1" name="Ευθύγραμμο βέλος σύνδεσης 80">
            <a:extLst>
              <a:ext uri="{FF2B5EF4-FFF2-40B4-BE49-F238E27FC236}"/>
            </a:extLst>
          </p:cNvPr>
          <p:cNvCxnSpPr>
            <a:cxnSpLocks/>
          </p:cNvCxnSpPr>
          <p:nvPr/>
        </p:nvCxnSpPr>
        <p:spPr>
          <a:xfrm>
            <a:off x="4568825" y="3284538"/>
            <a:ext cx="165100" cy="382587"/>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2" name="Ευθύγραμμο βέλος σύνδεσης 91">
            <a:extLst>
              <a:ext uri="{FF2B5EF4-FFF2-40B4-BE49-F238E27FC236}"/>
            </a:extLst>
          </p:cNvPr>
          <p:cNvCxnSpPr>
            <a:cxnSpLocks/>
          </p:cNvCxnSpPr>
          <p:nvPr/>
        </p:nvCxnSpPr>
        <p:spPr>
          <a:xfrm flipH="1" flipV="1">
            <a:off x="4503738" y="3357563"/>
            <a:ext cx="158750" cy="388937"/>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Ευθύγραμμο βέλος σύνδεσης 108">
            <a:extLst>
              <a:ext uri="{FF2B5EF4-FFF2-40B4-BE49-F238E27FC236}"/>
            </a:extLst>
          </p:cNvPr>
          <p:cNvCxnSpPr>
            <a:cxnSpLocks/>
            <a:endCxn id="29" idx="6"/>
          </p:cNvCxnSpPr>
          <p:nvPr/>
        </p:nvCxnSpPr>
        <p:spPr>
          <a:xfrm flipH="1" flipV="1">
            <a:off x="4056063" y="4421188"/>
            <a:ext cx="1104900" cy="7937"/>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Ευθύγραμμο βέλος σύνδεσης 111">
            <a:extLst>
              <a:ext uri="{FF2B5EF4-FFF2-40B4-BE49-F238E27FC236}"/>
            </a:extLst>
          </p:cNvPr>
          <p:cNvCxnSpPr>
            <a:cxnSpLocks/>
          </p:cNvCxnSpPr>
          <p:nvPr/>
        </p:nvCxnSpPr>
        <p:spPr>
          <a:xfrm flipV="1">
            <a:off x="5527675" y="3241675"/>
            <a:ext cx="685800" cy="1063625"/>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Ευθύγραμμο βέλος σύνδεσης 114">
            <a:extLst>
              <a:ext uri="{FF2B5EF4-FFF2-40B4-BE49-F238E27FC236}"/>
            </a:extLst>
          </p:cNvPr>
          <p:cNvCxnSpPr>
            <a:cxnSpLocks/>
          </p:cNvCxnSpPr>
          <p:nvPr/>
        </p:nvCxnSpPr>
        <p:spPr>
          <a:xfrm flipV="1">
            <a:off x="4967288" y="3170238"/>
            <a:ext cx="1189037" cy="663575"/>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Ευθύγραμμο βέλος σύνδεσης 124">
            <a:extLst>
              <a:ext uri="{FF2B5EF4-FFF2-40B4-BE49-F238E27FC236}"/>
            </a:extLst>
          </p:cNvPr>
          <p:cNvCxnSpPr>
            <a:cxnSpLocks/>
          </p:cNvCxnSpPr>
          <p:nvPr/>
        </p:nvCxnSpPr>
        <p:spPr>
          <a:xfrm flipH="1">
            <a:off x="5602288" y="3873500"/>
            <a:ext cx="596900" cy="581025"/>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5" name="Διάγραμμα ροής: Γραμμή σύνδεσης 164">
            <a:extLst>
              <a:ext uri="{FF2B5EF4-FFF2-40B4-BE49-F238E27FC236}"/>
            </a:extLst>
          </p:cNvPr>
          <p:cNvSpPr/>
          <p:nvPr/>
        </p:nvSpPr>
        <p:spPr>
          <a:xfrm>
            <a:off x="4327525" y="2959100"/>
            <a:ext cx="342900" cy="32543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6" name="Διάγραμμα ροής: Γραμμή σύνδεσης 165">
            <a:extLst>
              <a:ext uri="{FF2B5EF4-FFF2-40B4-BE49-F238E27FC236}"/>
            </a:extLst>
          </p:cNvPr>
          <p:cNvSpPr/>
          <p:nvPr/>
        </p:nvSpPr>
        <p:spPr>
          <a:xfrm>
            <a:off x="4597400" y="3713163"/>
            <a:ext cx="342900" cy="327025"/>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7" name="Διάγραμμα ροής: Γραμμή σύνδεσης 166">
            <a:extLst>
              <a:ext uri="{FF2B5EF4-FFF2-40B4-BE49-F238E27FC236}"/>
            </a:extLst>
          </p:cNvPr>
          <p:cNvSpPr/>
          <p:nvPr/>
        </p:nvSpPr>
        <p:spPr>
          <a:xfrm>
            <a:off x="5238750" y="2590800"/>
            <a:ext cx="341313" cy="32543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8" name="Διάγραμμα ροής: Γραμμή σύνδεσης 167">
            <a:extLst>
              <a:ext uri="{FF2B5EF4-FFF2-40B4-BE49-F238E27FC236}"/>
            </a:extLst>
          </p:cNvPr>
          <p:cNvSpPr/>
          <p:nvPr/>
        </p:nvSpPr>
        <p:spPr>
          <a:xfrm>
            <a:off x="6142038" y="2830513"/>
            <a:ext cx="341312" cy="325437"/>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9" name="Διάγραμμα ροής: Γραμμή σύνδεσης 168">
            <a:extLst>
              <a:ext uri="{FF2B5EF4-FFF2-40B4-BE49-F238E27FC236}"/>
            </a:extLst>
          </p:cNvPr>
          <p:cNvSpPr/>
          <p:nvPr/>
        </p:nvSpPr>
        <p:spPr>
          <a:xfrm>
            <a:off x="6213475" y="3727450"/>
            <a:ext cx="342900" cy="327025"/>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70" name="Διάγραμμα ροής: Γραμμή σύνδεσης 169">
            <a:extLst>
              <a:ext uri="{FF2B5EF4-FFF2-40B4-BE49-F238E27FC236}"/>
            </a:extLst>
          </p:cNvPr>
          <p:cNvSpPr/>
          <p:nvPr/>
        </p:nvSpPr>
        <p:spPr>
          <a:xfrm>
            <a:off x="5232400" y="4349750"/>
            <a:ext cx="341313" cy="29368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72" name="Διάγραμμα ροής: Γραμμή σύνδεσης 171">
            <a:extLst>
              <a:ext uri="{FF2B5EF4-FFF2-40B4-BE49-F238E27FC236}"/>
            </a:extLst>
          </p:cNvPr>
          <p:cNvSpPr/>
          <p:nvPr/>
        </p:nvSpPr>
        <p:spPr>
          <a:xfrm>
            <a:off x="6704013" y="2054225"/>
            <a:ext cx="342900" cy="32543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74" name="Διάγραμμα ροής: Γραμμή σύνδεσης 173">
            <a:extLst>
              <a:ext uri="{FF2B5EF4-FFF2-40B4-BE49-F238E27FC236}"/>
            </a:extLst>
          </p:cNvPr>
          <p:cNvSpPr/>
          <p:nvPr/>
        </p:nvSpPr>
        <p:spPr>
          <a:xfrm>
            <a:off x="8012113" y="2540000"/>
            <a:ext cx="341312" cy="325438"/>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75" name="Διάγραμμα ροής: Γραμμή σύνδεσης 174">
            <a:extLst>
              <a:ext uri="{FF2B5EF4-FFF2-40B4-BE49-F238E27FC236}"/>
            </a:extLst>
          </p:cNvPr>
          <p:cNvSpPr/>
          <p:nvPr/>
        </p:nvSpPr>
        <p:spPr>
          <a:xfrm>
            <a:off x="7389813" y="3402013"/>
            <a:ext cx="341312" cy="325437"/>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76" name="Διάγραμμα ροής: Γραμμή σύνδεσης 175">
            <a:extLst>
              <a:ext uri="{FF2B5EF4-FFF2-40B4-BE49-F238E27FC236}"/>
            </a:extLst>
          </p:cNvPr>
          <p:cNvSpPr/>
          <p:nvPr/>
        </p:nvSpPr>
        <p:spPr>
          <a:xfrm>
            <a:off x="9058275" y="3103563"/>
            <a:ext cx="342900" cy="325437"/>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77" name="Διάγραμμα ροής: Γραμμή σύνδεσης 176">
            <a:extLst>
              <a:ext uri="{FF2B5EF4-FFF2-40B4-BE49-F238E27FC236}"/>
            </a:extLst>
          </p:cNvPr>
          <p:cNvSpPr/>
          <p:nvPr/>
        </p:nvSpPr>
        <p:spPr>
          <a:xfrm>
            <a:off x="8570913" y="3903663"/>
            <a:ext cx="341312" cy="325437"/>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78" name="Διάγραμμα ροής: Γραμμή σύνδεσης 177">
            <a:extLst>
              <a:ext uri="{FF2B5EF4-FFF2-40B4-BE49-F238E27FC236}"/>
            </a:extLst>
          </p:cNvPr>
          <p:cNvSpPr/>
          <p:nvPr/>
        </p:nvSpPr>
        <p:spPr>
          <a:xfrm>
            <a:off x="7670800" y="4532313"/>
            <a:ext cx="341313" cy="327025"/>
          </a:xfrm>
          <a:prstGeom prst="flowChartConnector">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196" name="Ευθύγραμμο βέλος σύνδεσης 195">
            <a:extLst>
              <a:ext uri="{FF2B5EF4-FFF2-40B4-BE49-F238E27FC236}"/>
            </a:extLst>
          </p:cNvPr>
          <p:cNvCxnSpPr>
            <a:cxnSpLocks/>
            <a:endCxn id="29" idx="7"/>
          </p:cNvCxnSpPr>
          <p:nvPr/>
        </p:nvCxnSpPr>
        <p:spPr>
          <a:xfrm flipH="1">
            <a:off x="4008438" y="4000500"/>
            <a:ext cx="523875" cy="309563"/>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3" name="Ευθύγραμμο βέλος σύνδεσης 202">
            <a:extLst>
              <a:ext uri="{FF2B5EF4-FFF2-40B4-BE49-F238E27FC236}"/>
            </a:extLst>
          </p:cNvPr>
          <p:cNvCxnSpPr>
            <a:cxnSpLocks/>
          </p:cNvCxnSpPr>
          <p:nvPr/>
        </p:nvCxnSpPr>
        <p:spPr>
          <a:xfrm flipH="1">
            <a:off x="4926013" y="3111500"/>
            <a:ext cx="1122362" cy="628650"/>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1" name="Ευθύγραμμο βέλος σύνδεσης 210">
            <a:extLst>
              <a:ext uri="{FF2B5EF4-FFF2-40B4-BE49-F238E27FC236}"/>
            </a:extLst>
          </p:cNvPr>
          <p:cNvCxnSpPr>
            <a:cxnSpLocks/>
          </p:cNvCxnSpPr>
          <p:nvPr/>
        </p:nvCxnSpPr>
        <p:spPr>
          <a:xfrm flipH="1" flipV="1">
            <a:off x="4965700" y="4048125"/>
            <a:ext cx="263525" cy="301625"/>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8" name="Ευθύγραμμο βέλος σύνδεσης 227">
            <a:extLst>
              <a:ext uri="{FF2B5EF4-FFF2-40B4-BE49-F238E27FC236}"/>
            </a:extLst>
          </p:cNvPr>
          <p:cNvCxnSpPr>
            <a:cxnSpLocks/>
          </p:cNvCxnSpPr>
          <p:nvPr/>
        </p:nvCxnSpPr>
        <p:spPr>
          <a:xfrm flipH="1">
            <a:off x="5672138" y="2309813"/>
            <a:ext cx="938212" cy="280987"/>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3" name="Ευθύγραμμο βέλος σύνδεσης 232">
            <a:extLst>
              <a:ext uri="{FF2B5EF4-FFF2-40B4-BE49-F238E27FC236}"/>
            </a:extLst>
          </p:cNvPr>
          <p:cNvCxnSpPr>
            <a:cxnSpLocks/>
          </p:cNvCxnSpPr>
          <p:nvPr/>
        </p:nvCxnSpPr>
        <p:spPr>
          <a:xfrm>
            <a:off x="7138988" y="2327275"/>
            <a:ext cx="773112" cy="263525"/>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9" name="Ευθύγραμμο βέλος σύνδεσης 238">
            <a:extLst>
              <a:ext uri="{FF2B5EF4-FFF2-40B4-BE49-F238E27FC236}"/>
            </a:extLst>
          </p:cNvPr>
          <p:cNvCxnSpPr>
            <a:cxnSpLocks/>
          </p:cNvCxnSpPr>
          <p:nvPr/>
        </p:nvCxnSpPr>
        <p:spPr>
          <a:xfrm flipV="1">
            <a:off x="6659563" y="3648075"/>
            <a:ext cx="622300" cy="185738"/>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3" name="Ευθύγραμμο βέλος σύνδεσης 242">
            <a:extLst>
              <a:ext uri="{FF2B5EF4-FFF2-40B4-BE49-F238E27FC236}"/>
            </a:extLst>
          </p:cNvPr>
          <p:cNvCxnSpPr>
            <a:cxnSpLocks/>
          </p:cNvCxnSpPr>
          <p:nvPr/>
        </p:nvCxnSpPr>
        <p:spPr>
          <a:xfrm flipV="1">
            <a:off x="8018463" y="4176713"/>
            <a:ext cx="552450" cy="347662"/>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5" name="Ευθύγραμμο βέλος σύνδεσης 244">
            <a:extLst>
              <a:ext uri="{FF2B5EF4-FFF2-40B4-BE49-F238E27FC236}"/>
            </a:extLst>
          </p:cNvPr>
          <p:cNvCxnSpPr>
            <a:cxnSpLocks/>
          </p:cNvCxnSpPr>
          <p:nvPr/>
        </p:nvCxnSpPr>
        <p:spPr>
          <a:xfrm flipH="1">
            <a:off x="7858125" y="3311525"/>
            <a:ext cx="1054100" cy="163513"/>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0" name="Ευθύγραμμο βέλος σύνδεσης 249">
            <a:extLst>
              <a:ext uri="{FF2B5EF4-FFF2-40B4-BE49-F238E27FC236}"/>
            </a:extLst>
          </p:cNvPr>
          <p:cNvCxnSpPr>
            <a:cxnSpLocks/>
          </p:cNvCxnSpPr>
          <p:nvPr/>
        </p:nvCxnSpPr>
        <p:spPr>
          <a:xfrm flipH="1" flipV="1">
            <a:off x="7858125" y="3679825"/>
            <a:ext cx="596900" cy="219075"/>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3" name="Ευθύγραμμο βέλος σύνδεσης 252">
            <a:extLst>
              <a:ext uri="{FF2B5EF4-FFF2-40B4-BE49-F238E27FC236}"/>
            </a:extLst>
          </p:cNvPr>
          <p:cNvCxnSpPr>
            <a:cxnSpLocks/>
          </p:cNvCxnSpPr>
          <p:nvPr/>
        </p:nvCxnSpPr>
        <p:spPr>
          <a:xfrm flipH="1" flipV="1">
            <a:off x="6526213" y="3111500"/>
            <a:ext cx="792162" cy="290513"/>
          </a:xfrm>
          <a:prstGeom prst="straightConnector1">
            <a:avLst/>
          </a:prstGeom>
          <a:ln w="28575" cmpd="sng">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extLst>
          </p:cNvPr>
          <p:cNvSpPr txBox="1">
            <a:spLocks/>
          </p:cNvSpPr>
          <p:nvPr/>
        </p:nvSpPr>
        <p:spPr>
          <a:xfrm>
            <a:off x="5757863" y="1679575"/>
            <a:ext cx="4046537" cy="3992563"/>
          </a:xfrm>
          <a:prstGeom prst="ellipse">
            <a:avLst/>
          </a:prstGeom>
          <a:solidFill>
            <a:schemeClr val="bg2">
              <a:lumMod val="25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3200" dirty="0">
                <a:solidFill>
                  <a:schemeClr val="bg1"/>
                </a:solidFill>
                <a:latin typeface="+mj-lt"/>
              </a:rPr>
              <a:t>εξωτερικού </a:t>
            </a:r>
          </a:p>
          <a:p>
            <a:pPr fontAlgn="auto">
              <a:spcAft>
                <a:spcPts val="0"/>
              </a:spcAft>
              <a:defRPr/>
            </a:pPr>
            <a:r>
              <a:rPr lang="el-GR" sz="3200" dirty="0">
                <a:solidFill>
                  <a:schemeClr val="bg1"/>
                </a:solidFill>
                <a:latin typeface="+mj-lt"/>
              </a:rPr>
              <a:t>περιβάλλοντος</a:t>
            </a:r>
          </a:p>
          <a:p>
            <a:pPr fontAlgn="auto">
              <a:spcAft>
                <a:spcPts val="0"/>
              </a:spcAft>
              <a:defRPr/>
            </a:pPr>
            <a:endParaRPr lang="el-GR" dirty="0"/>
          </a:p>
        </p:txBody>
      </p:sp>
      <p:sp>
        <p:nvSpPr>
          <p:cNvPr id="23" name="Τίτλος 22"/>
          <p:cNvSpPr>
            <a:spLocks noGrp="1"/>
          </p:cNvSpPr>
          <p:nvPr>
            <p:ph type="title"/>
          </p:nvPr>
        </p:nvSpPr>
        <p:spPr/>
        <p:txBody>
          <a:bodyPr/>
          <a:lstStyle/>
          <a:p>
            <a:pPr algn="ctr" fontAlgn="auto">
              <a:spcAft>
                <a:spcPts val="0"/>
              </a:spcAft>
              <a:defRPr/>
            </a:pPr>
            <a:r>
              <a:rPr lang="el-GR" sz="2400" dirty="0"/>
              <a:t>Η οροθέτηση ενός συστήματος εκ του περιβάλλοντός του, μας επιτρέπει την διάκριση μεταξύ:</a:t>
            </a:r>
          </a:p>
        </p:txBody>
      </p:sp>
      <p:sp>
        <p:nvSpPr>
          <p:cNvPr id="27" name="Θέση κειμένου 26"/>
          <p:cNvSpPr>
            <a:spLocks noGrp="1"/>
          </p:cNvSpPr>
          <p:nvPr>
            <p:ph type="body" sz="quarter" idx="27"/>
          </p:nvPr>
        </p:nvSpPr>
        <p:spPr>
          <a:xfrm>
            <a:off x="2116138" y="1679575"/>
            <a:ext cx="4046537" cy="3992563"/>
          </a:xfrm>
        </p:spPr>
        <p:txBody>
          <a:bodyPr>
            <a:noAutofit/>
          </a:bodyPr>
          <a:lstStyle/>
          <a:p>
            <a:pPr fontAlgn="auto">
              <a:spcAft>
                <a:spcPts val="0"/>
              </a:spcAft>
              <a:defRPr/>
            </a:pPr>
            <a:r>
              <a:rPr lang="el-GR" sz="3200" dirty="0">
                <a:latin typeface="+mj-lt"/>
              </a:rPr>
              <a:t>εσωτερικού </a:t>
            </a:r>
          </a:p>
          <a:p>
            <a:pPr fontAlgn="auto">
              <a:spcAft>
                <a:spcPts val="0"/>
              </a:spcAft>
              <a:defRPr/>
            </a:pPr>
            <a:r>
              <a:rPr lang="el-GR" sz="3200" dirty="0">
                <a:latin typeface="+mj-lt"/>
              </a:rPr>
              <a:t>περιβάλλοντος</a:t>
            </a:r>
          </a:p>
          <a:p>
            <a:pPr fontAlgn="auto">
              <a:spcAft>
                <a:spcPts val="0"/>
              </a:spcAft>
              <a:defRPr/>
            </a:pPr>
            <a:endParaRPr lang="el-GR" dirty="0"/>
          </a:p>
        </p:txBody>
      </p:sp>
      <p:sp>
        <p:nvSpPr>
          <p:cNvPr id="6" name="Θέση υποσέλιδου 5"/>
          <p:cNvSpPr>
            <a:spLocks noGrp="1"/>
          </p:cNvSpPr>
          <p:nvPr>
            <p:ph type="ftr" sz="quarter" idx="34"/>
          </p:nvPr>
        </p:nvSpPr>
        <p:spPr/>
        <p:txBody>
          <a:bodyPr/>
          <a:lstStyle/>
          <a:p>
            <a:pPr>
              <a:defRPr/>
            </a:pPr>
            <a:r>
              <a:rPr lang="el-GR" dirty="0"/>
              <a:t>Προσθέστε υποσέλιδο</a:t>
            </a:r>
          </a:p>
        </p:txBody>
      </p:sp>
      <p:sp>
        <p:nvSpPr>
          <p:cNvPr id="7" name="Θέση αριθμού διαφάνειας 6"/>
          <p:cNvSpPr>
            <a:spLocks noGrp="1"/>
          </p:cNvSpPr>
          <p:nvPr>
            <p:ph type="sldNum" sz="quarter" idx="35"/>
          </p:nvPr>
        </p:nvSpPr>
        <p:spPr/>
        <p:txBody>
          <a:bodyPr/>
          <a:lstStyle/>
          <a:p>
            <a:pPr>
              <a:defRPr/>
            </a:pPr>
            <a:fld id="{96ADA147-E9E3-4947-BA2C-BE3FACA971EF}" type="slidenum">
              <a:rPr lang="el-GR"/>
              <a:pPr>
                <a:defRPr/>
              </a:pPr>
              <a:t>26</a:t>
            </a:fld>
            <a:endParaRPr lang="el-GR" dirty="0"/>
          </a:p>
        </p:txBody>
      </p:sp>
      <p:sp>
        <p:nvSpPr>
          <p:cNvPr id="79878" name="Πλαίσιο κειμένου 33" descr="Σημείο τομής γραφήματος"/>
          <p:cNvSpPr>
            <a:spLocks/>
          </p:cNvSpPr>
          <p:nvPr/>
        </p:nvSpPr>
        <p:spPr bwMode="auto">
          <a:xfrm>
            <a:off x="5757863" y="2747963"/>
            <a:ext cx="404812" cy="1855787"/>
          </a:xfrm>
          <a:custGeom>
            <a:avLst/>
            <a:gdLst>
              <a:gd name="T0" fmla="*/ 222257 w 317688"/>
              <a:gd name="T1" fmla="*/ 0 h 1544221"/>
              <a:gd name="T2" fmla="*/ 280995 w 317688"/>
              <a:gd name="T3" fmla="*/ 151058 h 1544221"/>
              <a:gd name="T4" fmla="*/ 405863 w 317688"/>
              <a:gd name="T5" fmla="*/ 928467 h 1544221"/>
              <a:gd name="T6" fmla="*/ 280995 w 317688"/>
              <a:gd name="T7" fmla="*/ 1705876 h 1544221"/>
              <a:gd name="T8" fmla="*/ 222257 w 317688"/>
              <a:gd name="T9" fmla="*/ 1856935 h 1544221"/>
              <a:gd name="T10" fmla="*/ 182475 w 317688"/>
              <a:gd name="T11" fmla="*/ 1779204 h 1544221"/>
              <a:gd name="T12" fmla="*/ 0 w 317688"/>
              <a:gd name="T13" fmla="*/ 928467 h 1544221"/>
              <a:gd name="T14" fmla="*/ 182475 w 317688"/>
              <a:gd name="T15" fmla="*/ 77731 h 15442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a:ln w="9525">
            <a:noFill/>
            <a:round/>
            <a:headEnd/>
            <a:tailEnd/>
          </a:ln>
        </p:spPr>
        <p:txBody>
          <a:bodyPr lIns="0" tIns="0" rIns="0" bIns="0" anchor="ctr"/>
          <a:lstStyle/>
          <a:p>
            <a:endParaRPr lang="el-GR"/>
          </a:p>
        </p:txBody>
      </p:sp>
      <p:sp>
        <p:nvSpPr>
          <p:cNvPr id="79879" name="TextBox 37"/>
          <p:cNvSpPr txBox="1">
            <a:spLocks noChangeArrowheads="1"/>
          </p:cNvSpPr>
          <p:nvPr/>
        </p:nvSpPr>
        <p:spPr bwMode="auto">
          <a:xfrm>
            <a:off x="9542463" y="6099175"/>
            <a:ext cx="1674812"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44475" y="204788"/>
            <a:ext cx="11633200" cy="811212"/>
          </a:xfrm>
        </p:spPr>
        <p:txBody>
          <a:bodyPr/>
          <a:lstStyle/>
          <a:p>
            <a:pPr algn="ctr" fontAlgn="auto">
              <a:spcAft>
                <a:spcPts val="0"/>
              </a:spcAft>
              <a:defRPr/>
            </a:pPr>
            <a:r>
              <a:rPr lang="el-GR" sz="2400" b="1" dirty="0">
                <a:solidFill>
                  <a:schemeClr val="bg2">
                    <a:lumMod val="50000"/>
                  </a:schemeClr>
                </a:solidFill>
              </a:rPr>
              <a:t>«Χάρτης» των </a:t>
            </a:r>
            <a:r>
              <a:rPr lang="el-GR" sz="2400" b="1" dirty="0" err="1">
                <a:solidFill>
                  <a:schemeClr val="bg2">
                    <a:lumMod val="50000"/>
                  </a:schemeClr>
                </a:solidFill>
              </a:rPr>
              <a:t>stakeholders</a:t>
            </a:r>
            <a:r>
              <a:rPr lang="el-GR" sz="2400" b="1" dirty="0">
                <a:solidFill>
                  <a:schemeClr val="bg2">
                    <a:lumMod val="50000"/>
                  </a:schemeClr>
                </a:solidFill>
              </a:rPr>
              <a:t> στο περιβάλλον μιας τυπικής επιχείρησης</a:t>
            </a:r>
            <a:br>
              <a:rPr lang="el-GR" sz="2400" b="1" dirty="0">
                <a:solidFill>
                  <a:schemeClr val="bg2">
                    <a:lumMod val="50000"/>
                  </a:schemeClr>
                </a:solidFill>
              </a:rPr>
            </a:br>
            <a:endParaRPr lang="el-GR" sz="24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54FC9F46-9448-4672-96EB-22E296D058B7}" type="slidenum">
              <a:rPr lang="el-GR"/>
              <a:pPr>
                <a:defRPr/>
              </a:pPr>
              <a:t>27</a:t>
            </a:fld>
            <a:endParaRPr lang="el-GR" dirty="0"/>
          </a:p>
        </p:txBody>
      </p:sp>
      <p:sp>
        <p:nvSpPr>
          <p:cNvPr id="81924"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1925" name="Text Placeholder 24"/>
          <p:cNvSpPr txBox="1">
            <a:spLocks/>
          </p:cNvSpPr>
          <p:nvPr/>
        </p:nvSpPr>
        <p:spPr bwMode="auto">
          <a:xfrm>
            <a:off x="5416550" y="3487738"/>
            <a:ext cx="1406525" cy="400050"/>
          </a:xfrm>
          <a:prstGeom prst="rect">
            <a:avLst/>
          </a:prstGeom>
          <a:noFill/>
          <a:ln w="9525">
            <a:noFill/>
            <a:miter lim="800000"/>
            <a:headEnd/>
            <a:tailEnd/>
          </a:ln>
        </p:spPr>
        <p:txBody>
          <a:bodyPr lIns="0" tIns="0" rIns="0" bIns="0"/>
          <a:lstStyle/>
          <a:p>
            <a:pP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      Επιχείρηση</a:t>
            </a:r>
            <a:endParaRPr lang="el-GR" sz="1600">
              <a:solidFill>
                <a:srgbClr val="404040"/>
              </a:solidFill>
              <a:latin typeface="Calibri" pitchFamily="34" charset="0"/>
            </a:endParaRPr>
          </a:p>
        </p:txBody>
      </p:sp>
      <p:cxnSp>
        <p:nvCxnSpPr>
          <p:cNvPr id="8" name="Ευθύγραμμο βέλος σύνδεσης 7">
            <a:extLst>
              <a:ext uri="{FF2B5EF4-FFF2-40B4-BE49-F238E27FC236}"/>
            </a:extLst>
          </p:cNvPr>
          <p:cNvCxnSpPr>
            <a:cxnSpLocks/>
          </p:cNvCxnSpPr>
          <p:nvPr/>
        </p:nvCxnSpPr>
        <p:spPr>
          <a:xfrm>
            <a:off x="5191125" y="3162300"/>
            <a:ext cx="379413" cy="149225"/>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Ευθύγραμμο βέλος σύνδεσης 9">
            <a:extLst>
              <a:ext uri="{FF2B5EF4-FFF2-40B4-BE49-F238E27FC236}"/>
            </a:extLst>
          </p:cNvPr>
          <p:cNvCxnSpPr>
            <a:cxnSpLocks/>
          </p:cNvCxnSpPr>
          <p:nvPr/>
        </p:nvCxnSpPr>
        <p:spPr>
          <a:xfrm flipV="1">
            <a:off x="6148388" y="4124325"/>
            <a:ext cx="0" cy="407988"/>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extLst>
          </p:cNvPr>
          <p:cNvCxnSpPr>
            <a:cxnSpLocks/>
          </p:cNvCxnSpPr>
          <p:nvPr/>
        </p:nvCxnSpPr>
        <p:spPr>
          <a:xfrm>
            <a:off x="6119813" y="2797175"/>
            <a:ext cx="0" cy="379413"/>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Ευθύγραμμο βέλος σύνδεσης 38">
            <a:extLst>
              <a:ext uri="{FF2B5EF4-FFF2-40B4-BE49-F238E27FC236}"/>
            </a:extLst>
          </p:cNvPr>
          <p:cNvCxnSpPr>
            <a:cxnSpLocks/>
          </p:cNvCxnSpPr>
          <p:nvPr/>
        </p:nvCxnSpPr>
        <p:spPr>
          <a:xfrm flipH="1">
            <a:off x="6697663" y="3141663"/>
            <a:ext cx="377825" cy="188912"/>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Ευθύγραμμο βέλος σύνδεσης 45">
            <a:extLst>
              <a:ext uri="{FF2B5EF4-FFF2-40B4-BE49-F238E27FC236}"/>
            </a:extLst>
          </p:cNvPr>
          <p:cNvCxnSpPr>
            <a:cxnSpLocks/>
          </p:cNvCxnSpPr>
          <p:nvPr/>
        </p:nvCxnSpPr>
        <p:spPr>
          <a:xfrm flipH="1" flipV="1">
            <a:off x="6711950" y="4041775"/>
            <a:ext cx="392113" cy="207963"/>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 name="Τόξο 56">
            <a:extLst>
              <a:ext uri="{FF2B5EF4-FFF2-40B4-BE49-F238E27FC236}"/>
            </a:extLst>
          </p:cNvPr>
          <p:cNvSpPr/>
          <p:nvPr/>
        </p:nvSpPr>
        <p:spPr>
          <a:xfrm rot="5400000">
            <a:off x="5776912" y="2963863"/>
            <a:ext cx="714375" cy="1295400"/>
          </a:xfrm>
          <a:prstGeom prst="arc">
            <a:avLst>
              <a:gd name="adj1" fmla="val 23988"/>
              <a:gd name="adj2" fmla="val 0"/>
            </a:avLst>
          </a:prstGeom>
          <a:ln w="76200">
            <a:solidFill>
              <a:schemeClr val="bg2">
                <a:lumMod val="75000"/>
              </a:schemeClr>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60" name="Τόξο 59">
            <a:extLst>
              <a:ext uri="{FF2B5EF4-FFF2-40B4-BE49-F238E27FC236}"/>
            </a:extLst>
          </p:cNvPr>
          <p:cNvSpPr/>
          <p:nvPr/>
        </p:nvSpPr>
        <p:spPr>
          <a:xfrm rot="5400000">
            <a:off x="7468394" y="2239169"/>
            <a:ext cx="793750" cy="1503362"/>
          </a:xfrm>
          <a:prstGeom prst="arc">
            <a:avLst>
              <a:gd name="adj1" fmla="val 23988"/>
              <a:gd name="adj2" fmla="val 0"/>
            </a:avLst>
          </a:prstGeom>
          <a:ln w="76200">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64" name="Τόξο 63">
            <a:extLst>
              <a:ext uri="{FF2B5EF4-FFF2-40B4-BE49-F238E27FC236}"/>
            </a:extLst>
          </p:cNvPr>
          <p:cNvSpPr/>
          <p:nvPr/>
        </p:nvSpPr>
        <p:spPr>
          <a:xfrm rot="5400000">
            <a:off x="7468394" y="3756819"/>
            <a:ext cx="793750" cy="1503362"/>
          </a:xfrm>
          <a:prstGeom prst="arc">
            <a:avLst>
              <a:gd name="adj1" fmla="val 23988"/>
              <a:gd name="adj2" fmla="val 0"/>
            </a:avLst>
          </a:prstGeom>
          <a:ln w="76200">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81934" name="Text Placeholder 24"/>
          <p:cNvSpPr txBox="1">
            <a:spLocks/>
          </p:cNvSpPr>
          <p:nvPr/>
        </p:nvSpPr>
        <p:spPr bwMode="auto">
          <a:xfrm>
            <a:off x="7161213" y="2868613"/>
            <a:ext cx="1406525"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Προμηθευτές</a:t>
            </a:r>
          </a:p>
        </p:txBody>
      </p:sp>
      <p:sp>
        <p:nvSpPr>
          <p:cNvPr id="81935" name="Text Placeholder 24"/>
          <p:cNvSpPr txBox="1">
            <a:spLocks/>
          </p:cNvSpPr>
          <p:nvPr/>
        </p:nvSpPr>
        <p:spPr bwMode="auto">
          <a:xfrm>
            <a:off x="7210425" y="4364038"/>
            <a:ext cx="1406525"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Πελάτες</a:t>
            </a:r>
          </a:p>
        </p:txBody>
      </p:sp>
      <p:sp>
        <p:nvSpPr>
          <p:cNvPr id="68" name="Τόξο 67">
            <a:extLst>
              <a:ext uri="{FF2B5EF4-FFF2-40B4-BE49-F238E27FC236}"/>
            </a:extLst>
          </p:cNvPr>
          <p:cNvSpPr/>
          <p:nvPr/>
        </p:nvSpPr>
        <p:spPr>
          <a:xfrm rot="5400000">
            <a:off x="3993357" y="2239168"/>
            <a:ext cx="793750" cy="1503363"/>
          </a:xfrm>
          <a:prstGeom prst="arc">
            <a:avLst>
              <a:gd name="adj1" fmla="val 23988"/>
              <a:gd name="adj2" fmla="val 0"/>
            </a:avLst>
          </a:prstGeom>
          <a:ln w="76200">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81937" name="Text Placeholder 24"/>
          <p:cNvSpPr txBox="1">
            <a:spLocks/>
          </p:cNvSpPr>
          <p:nvPr/>
        </p:nvSpPr>
        <p:spPr bwMode="auto">
          <a:xfrm>
            <a:off x="3687763" y="2868613"/>
            <a:ext cx="1406525"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Ανταγωνιστές</a:t>
            </a:r>
          </a:p>
        </p:txBody>
      </p:sp>
      <p:sp>
        <p:nvSpPr>
          <p:cNvPr id="70" name="Τόξο 69">
            <a:extLst>
              <a:ext uri="{FF2B5EF4-FFF2-40B4-BE49-F238E27FC236}"/>
            </a:extLst>
          </p:cNvPr>
          <p:cNvSpPr/>
          <p:nvPr/>
        </p:nvSpPr>
        <p:spPr>
          <a:xfrm rot="5400000">
            <a:off x="4092575" y="3733800"/>
            <a:ext cx="792163" cy="1503363"/>
          </a:xfrm>
          <a:prstGeom prst="arc">
            <a:avLst>
              <a:gd name="adj1" fmla="val 23988"/>
              <a:gd name="adj2" fmla="val 0"/>
            </a:avLst>
          </a:prstGeom>
          <a:ln w="76200">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81939" name="Text Placeholder 24"/>
          <p:cNvSpPr txBox="1">
            <a:spLocks/>
          </p:cNvSpPr>
          <p:nvPr/>
        </p:nvSpPr>
        <p:spPr bwMode="auto">
          <a:xfrm>
            <a:off x="3833813" y="4259263"/>
            <a:ext cx="1406525"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Ενώσεις εργαζομένων</a:t>
            </a:r>
          </a:p>
        </p:txBody>
      </p:sp>
      <p:cxnSp>
        <p:nvCxnSpPr>
          <p:cNvPr id="72" name="Ευθύγραμμο βέλος σύνδεσης 71">
            <a:extLst>
              <a:ext uri="{FF2B5EF4-FFF2-40B4-BE49-F238E27FC236}"/>
            </a:extLst>
          </p:cNvPr>
          <p:cNvCxnSpPr>
            <a:cxnSpLocks/>
          </p:cNvCxnSpPr>
          <p:nvPr/>
        </p:nvCxnSpPr>
        <p:spPr>
          <a:xfrm flipV="1">
            <a:off x="5254625" y="3916363"/>
            <a:ext cx="315913" cy="228600"/>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1941" name="Text Placeholder 24"/>
          <p:cNvSpPr txBox="1">
            <a:spLocks/>
          </p:cNvSpPr>
          <p:nvPr/>
        </p:nvSpPr>
        <p:spPr bwMode="auto">
          <a:xfrm>
            <a:off x="5443538" y="2219325"/>
            <a:ext cx="1408112"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Εργαζόμενοι</a:t>
            </a:r>
            <a:endParaRPr lang="el-GR" sz="1600">
              <a:solidFill>
                <a:srgbClr val="404040"/>
              </a:solidFill>
              <a:latin typeface="Calibri" pitchFamily="34" charset="0"/>
            </a:endParaRPr>
          </a:p>
        </p:txBody>
      </p:sp>
      <p:sp>
        <p:nvSpPr>
          <p:cNvPr id="74" name="Τόξο 73">
            <a:extLst>
              <a:ext uri="{FF2B5EF4-FFF2-40B4-BE49-F238E27FC236}"/>
            </a:extLst>
          </p:cNvPr>
          <p:cNvSpPr/>
          <p:nvPr/>
        </p:nvSpPr>
        <p:spPr>
          <a:xfrm rot="5400000">
            <a:off x="5776119" y="1696244"/>
            <a:ext cx="715962" cy="1295400"/>
          </a:xfrm>
          <a:prstGeom prst="arc">
            <a:avLst>
              <a:gd name="adj1" fmla="val 23988"/>
              <a:gd name="adj2" fmla="val 0"/>
            </a:avLst>
          </a:prstGeom>
          <a:ln w="76200">
            <a:solidFill>
              <a:schemeClr val="accent3"/>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81943" name="Text Placeholder 24"/>
          <p:cNvSpPr txBox="1">
            <a:spLocks/>
          </p:cNvSpPr>
          <p:nvPr/>
        </p:nvSpPr>
        <p:spPr bwMode="auto">
          <a:xfrm>
            <a:off x="5416550" y="4919663"/>
            <a:ext cx="1406525"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Μέτοχοι</a:t>
            </a:r>
            <a:endParaRPr lang="el-GR" sz="1600">
              <a:solidFill>
                <a:srgbClr val="404040"/>
              </a:solidFill>
              <a:latin typeface="Calibri" pitchFamily="34" charset="0"/>
            </a:endParaRPr>
          </a:p>
        </p:txBody>
      </p:sp>
      <p:sp>
        <p:nvSpPr>
          <p:cNvPr id="76" name="Τόξο 75">
            <a:extLst>
              <a:ext uri="{FF2B5EF4-FFF2-40B4-BE49-F238E27FC236}"/>
            </a:extLst>
          </p:cNvPr>
          <p:cNvSpPr/>
          <p:nvPr/>
        </p:nvSpPr>
        <p:spPr>
          <a:xfrm rot="5400000">
            <a:off x="5776912" y="4395788"/>
            <a:ext cx="714375" cy="1295400"/>
          </a:xfrm>
          <a:prstGeom prst="arc">
            <a:avLst>
              <a:gd name="adj1" fmla="val 23988"/>
              <a:gd name="adj2" fmla="val 0"/>
            </a:avLst>
          </a:prstGeom>
          <a:ln w="76200">
            <a:solidFill>
              <a:schemeClr val="accent3"/>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77" name="Τόξο 76">
            <a:extLst>
              <a:ext uri="{FF2B5EF4-FFF2-40B4-BE49-F238E27FC236}"/>
            </a:extLst>
          </p:cNvPr>
          <p:cNvSpPr/>
          <p:nvPr/>
        </p:nvSpPr>
        <p:spPr>
          <a:xfrm rot="5400000">
            <a:off x="3871913" y="668338"/>
            <a:ext cx="1038225" cy="1863725"/>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78" name="Τόξο 77">
            <a:extLst>
              <a:ext uri="{FF2B5EF4-FFF2-40B4-BE49-F238E27FC236}"/>
            </a:extLst>
          </p:cNvPr>
          <p:cNvSpPr/>
          <p:nvPr/>
        </p:nvSpPr>
        <p:spPr>
          <a:xfrm rot="5400000">
            <a:off x="1955006" y="2763045"/>
            <a:ext cx="1038225" cy="1865312"/>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79" name="Τόξο 78">
            <a:extLst>
              <a:ext uri="{FF2B5EF4-FFF2-40B4-BE49-F238E27FC236}"/>
            </a:extLst>
          </p:cNvPr>
          <p:cNvSpPr/>
          <p:nvPr/>
        </p:nvSpPr>
        <p:spPr>
          <a:xfrm rot="5400000">
            <a:off x="3891756" y="5087145"/>
            <a:ext cx="1038225" cy="1865312"/>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80" name="Τόξο 79">
            <a:extLst>
              <a:ext uri="{FF2B5EF4-FFF2-40B4-BE49-F238E27FC236}"/>
            </a:extLst>
          </p:cNvPr>
          <p:cNvSpPr/>
          <p:nvPr/>
        </p:nvSpPr>
        <p:spPr>
          <a:xfrm rot="5400000">
            <a:off x="7346156" y="5125245"/>
            <a:ext cx="1038225" cy="1865312"/>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81" name="Τόξο 80">
            <a:extLst>
              <a:ext uri="{FF2B5EF4-FFF2-40B4-BE49-F238E27FC236}"/>
            </a:extLst>
          </p:cNvPr>
          <p:cNvSpPr/>
          <p:nvPr/>
        </p:nvSpPr>
        <p:spPr>
          <a:xfrm rot="5400000">
            <a:off x="9090819" y="2763044"/>
            <a:ext cx="1038225" cy="1865313"/>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82" name="Τόξο 81">
            <a:extLst>
              <a:ext uri="{FF2B5EF4-FFF2-40B4-BE49-F238E27FC236}"/>
            </a:extLst>
          </p:cNvPr>
          <p:cNvSpPr/>
          <p:nvPr/>
        </p:nvSpPr>
        <p:spPr>
          <a:xfrm rot="5400000">
            <a:off x="7328694" y="678656"/>
            <a:ext cx="1038225" cy="1865313"/>
          </a:xfrm>
          <a:prstGeom prst="arc">
            <a:avLst>
              <a:gd name="adj1" fmla="val 23988"/>
              <a:gd name="adj2" fmla="val 0"/>
            </a:avLst>
          </a:prstGeom>
          <a:ln w="762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81951" name="Text Placeholder 24"/>
          <p:cNvSpPr txBox="1">
            <a:spLocks/>
          </p:cNvSpPr>
          <p:nvPr/>
        </p:nvSpPr>
        <p:spPr bwMode="auto">
          <a:xfrm>
            <a:off x="1770063" y="3516313"/>
            <a:ext cx="1406525"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Πολιτικά κόμματα</a:t>
            </a:r>
          </a:p>
        </p:txBody>
      </p:sp>
      <p:sp>
        <p:nvSpPr>
          <p:cNvPr id="81952" name="Text Placeholder 24"/>
          <p:cNvSpPr txBox="1">
            <a:spLocks/>
          </p:cNvSpPr>
          <p:nvPr/>
        </p:nvSpPr>
        <p:spPr bwMode="auto">
          <a:xfrm>
            <a:off x="3706813" y="5872163"/>
            <a:ext cx="1408112"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Κοινωνία</a:t>
            </a:r>
          </a:p>
        </p:txBody>
      </p:sp>
      <p:sp>
        <p:nvSpPr>
          <p:cNvPr id="81953" name="Text Placeholder 24"/>
          <p:cNvSpPr txBox="1">
            <a:spLocks/>
          </p:cNvSpPr>
          <p:nvPr/>
        </p:nvSpPr>
        <p:spPr bwMode="auto">
          <a:xfrm>
            <a:off x="3706813" y="1250950"/>
            <a:ext cx="1408112"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Κρατικές τοπικές υπηρεσίες</a:t>
            </a:r>
          </a:p>
        </p:txBody>
      </p:sp>
      <p:sp>
        <p:nvSpPr>
          <p:cNvPr id="81954" name="Text Placeholder 24"/>
          <p:cNvSpPr txBox="1">
            <a:spLocks/>
          </p:cNvSpPr>
          <p:nvPr/>
        </p:nvSpPr>
        <p:spPr bwMode="auto">
          <a:xfrm>
            <a:off x="7143750" y="1412875"/>
            <a:ext cx="1408113"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Εκπαιδευτικά ιδρύματα</a:t>
            </a:r>
          </a:p>
        </p:txBody>
      </p:sp>
      <p:sp>
        <p:nvSpPr>
          <p:cNvPr id="81955" name="Text Placeholder 24"/>
          <p:cNvSpPr txBox="1">
            <a:spLocks/>
          </p:cNvSpPr>
          <p:nvPr/>
        </p:nvSpPr>
        <p:spPr bwMode="auto">
          <a:xfrm>
            <a:off x="7210425" y="5873750"/>
            <a:ext cx="1406525" cy="4016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Μελλοντικές γενιές</a:t>
            </a:r>
          </a:p>
        </p:txBody>
      </p:sp>
      <p:sp>
        <p:nvSpPr>
          <p:cNvPr id="81956" name="Text Placeholder 24"/>
          <p:cNvSpPr txBox="1">
            <a:spLocks/>
          </p:cNvSpPr>
          <p:nvPr/>
        </p:nvSpPr>
        <p:spPr bwMode="auto">
          <a:xfrm>
            <a:off x="8934450" y="3514725"/>
            <a:ext cx="1406525" cy="400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Δικαστήρια &amp; θεσμικά όργανα</a:t>
            </a:r>
          </a:p>
        </p:txBody>
      </p:sp>
      <p:cxnSp>
        <p:nvCxnSpPr>
          <p:cNvPr id="89" name="Ευθύγραμμο βέλος σύνδεσης 88">
            <a:extLst>
              <a:ext uri="{FF2B5EF4-FFF2-40B4-BE49-F238E27FC236}"/>
            </a:extLst>
          </p:cNvPr>
          <p:cNvCxnSpPr>
            <a:cxnSpLocks/>
          </p:cNvCxnSpPr>
          <p:nvPr/>
        </p:nvCxnSpPr>
        <p:spPr>
          <a:xfrm flipV="1">
            <a:off x="3529013" y="3687763"/>
            <a:ext cx="1858962" cy="33337"/>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0" name="Ευθύγραμμο βέλος σύνδεσης 89">
            <a:extLst>
              <a:ext uri="{FF2B5EF4-FFF2-40B4-BE49-F238E27FC236}"/>
            </a:extLst>
          </p:cNvPr>
          <p:cNvCxnSpPr>
            <a:cxnSpLocks/>
          </p:cNvCxnSpPr>
          <p:nvPr/>
        </p:nvCxnSpPr>
        <p:spPr>
          <a:xfrm flipH="1" flipV="1">
            <a:off x="6907213" y="3683000"/>
            <a:ext cx="1644650" cy="9525"/>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1" name="Ευθύγραμμο βέλος σύνδεσης 90">
            <a:extLst>
              <a:ext uri="{FF2B5EF4-FFF2-40B4-BE49-F238E27FC236}"/>
            </a:extLst>
          </p:cNvPr>
          <p:cNvCxnSpPr>
            <a:cxnSpLocks/>
          </p:cNvCxnSpPr>
          <p:nvPr/>
        </p:nvCxnSpPr>
        <p:spPr>
          <a:xfrm>
            <a:off x="4830763" y="2168525"/>
            <a:ext cx="946150" cy="973138"/>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2" name="Ευθύγραμμο βέλος σύνδεσης 91">
            <a:extLst>
              <a:ext uri="{FF2B5EF4-FFF2-40B4-BE49-F238E27FC236}"/>
            </a:extLst>
          </p:cNvPr>
          <p:cNvCxnSpPr>
            <a:cxnSpLocks/>
          </p:cNvCxnSpPr>
          <p:nvPr/>
        </p:nvCxnSpPr>
        <p:spPr>
          <a:xfrm flipH="1">
            <a:off x="6513513" y="2130425"/>
            <a:ext cx="838200" cy="1073150"/>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6" name="Ευθύγραμμο βέλος σύνδεσης 95">
            <a:extLst>
              <a:ext uri="{FF2B5EF4-FFF2-40B4-BE49-F238E27FC236}"/>
            </a:extLst>
          </p:cNvPr>
          <p:cNvCxnSpPr>
            <a:cxnSpLocks/>
          </p:cNvCxnSpPr>
          <p:nvPr/>
        </p:nvCxnSpPr>
        <p:spPr>
          <a:xfrm flipV="1">
            <a:off x="4951413" y="4089400"/>
            <a:ext cx="846137" cy="1382713"/>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Ευθύγραμμο βέλος σύνδεσης 99">
            <a:extLst>
              <a:ext uri="{FF2B5EF4-FFF2-40B4-BE49-F238E27FC236}"/>
            </a:extLst>
          </p:cNvPr>
          <p:cNvCxnSpPr>
            <a:cxnSpLocks/>
          </p:cNvCxnSpPr>
          <p:nvPr/>
        </p:nvCxnSpPr>
        <p:spPr>
          <a:xfrm flipH="1" flipV="1">
            <a:off x="6456363" y="4144963"/>
            <a:ext cx="1006475" cy="1327150"/>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Ομάδα 18" descr="Θέση εικόνας"/>
          <p:cNvGrpSpPr>
            <a:grpSpLocks/>
          </p:cNvGrpSpPr>
          <p:nvPr/>
        </p:nvGrpSpPr>
        <p:grpSpPr bwMode="auto">
          <a:xfrm>
            <a:off x="323850" y="309563"/>
            <a:ext cx="4319588" cy="6121400"/>
            <a:chOff x="180000" y="180000"/>
            <a:chExt cx="4330700" cy="6292683"/>
          </a:xfrm>
        </p:grpSpPr>
        <p:sp>
          <p:nvSpPr>
            <p:cNvPr id="20" name="Ορθογώνιο 6"/>
            <p:cNvSpPr/>
            <p:nvPr/>
          </p:nvSpPr>
          <p:spPr>
            <a:xfrm>
              <a:off x="180000" y="6289908"/>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297488" y="982663"/>
            <a:ext cx="6659562" cy="431800"/>
          </a:xfrm>
        </p:spPr>
        <p:txBody>
          <a:bodyPr/>
          <a:lstStyle/>
          <a:p>
            <a:pPr algn="ctr" fontAlgn="auto">
              <a:spcAft>
                <a:spcPts val="0"/>
              </a:spcAft>
              <a:defRPr/>
            </a:pPr>
            <a:r>
              <a:rPr lang="en-US" sz="2800" b="1" dirty="0">
                <a:solidFill>
                  <a:schemeClr val="bg2">
                    <a:lumMod val="50000"/>
                  </a:schemeClr>
                </a:solidFill>
              </a:rPr>
              <a:t>4   </a:t>
            </a:r>
            <a:r>
              <a:rPr lang="el-GR" sz="2800" b="1" dirty="0">
                <a:solidFill>
                  <a:schemeClr val="bg2">
                    <a:lumMod val="50000"/>
                  </a:schemeClr>
                </a:solidFill>
              </a:rPr>
              <a:t>γενικές κατηγορίες</a:t>
            </a:r>
            <a:r>
              <a:rPr lang="en-US" sz="2800" b="1" dirty="0">
                <a:solidFill>
                  <a:schemeClr val="bg2">
                    <a:lumMod val="50000"/>
                  </a:schemeClr>
                </a:solidFill>
              </a:rPr>
              <a:t> </a:t>
            </a:r>
            <a:r>
              <a:rPr lang="el-GR" sz="2800" b="1" dirty="0">
                <a:solidFill>
                  <a:schemeClr val="bg2">
                    <a:lumMod val="50000"/>
                  </a:schemeClr>
                </a:solidFill>
              </a:rPr>
              <a:t>εξωτερικού </a:t>
            </a:r>
            <a:br>
              <a:rPr lang="el-GR" sz="2800" b="1" dirty="0">
                <a:solidFill>
                  <a:schemeClr val="bg2">
                    <a:lumMod val="50000"/>
                  </a:schemeClr>
                </a:solidFill>
              </a:rPr>
            </a:br>
            <a:r>
              <a:rPr lang="el-GR" sz="2800" b="1" dirty="0">
                <a:solidFill>
                  <a:schemeClr val="bg2">
                    <a:lumMod val="50000"/>
                  </a:schemeClr>
                </a:solidFill>
              </a:rPr>
              <a:t>περιβάλλοντος επιχείρησης</a:t>
            </a:r>
          </a:p>
        </p:txBody>
      </p:sp>
      <p:sp>
        <p:nvSpPr>
          <p:cNvPr id="6" name="Θέση κειμένου 5"/>
          <p:cNvSpPr>
            <a:spLocks noGrp="1"/>
          </p:cNvSpPr>
          <p:nvPr>
            <p:ph type="body" sz="quarter" idx="35"/>
          </p:nvPr>
        </p:nvSpPr>
        <p:spPr>
          <a:xfrm>
            <a:off x="6502400" y="2951163"/>
            <a:ext cx="1871663" cy="360362"/>
          </a:xfrm>
        </p:spPr>
        <p:txBody>
          <a:bodyPr>
            <a:noAutofit/>
          </a:bodyPr>
          <a:lstStyle/>
          <a:p>
            <a:pPr algn="ctr" fontAlgn="auto">
              <a:spcAft>
                <a:spcPts val="0"/>
              </a:spcAft>
              <a:defRPr/>
            </a:pPr>
            <a:r>
              <a:rPr lang="el-GR" b="1" dirty="0"/>
              <a:t>Οικονομικό</a:t>
            </a:r>
          </a:p>
        </p:txBody>
      </p:sp>
      <p:sp>
        <p:nvSpPr>
          <p:cNvPr id="13" name="Θέση κειμένου 12"/>
          <p:cNvSpPr>
            <a:spLocks noGrp="1"/>
          </p:cNvSpPr>
          <p:nvPr>
            <p:ph type="body" sz="quarter" idx="45"/>
          </p:nvPr>
        </p:nvSpPr>
        <p:spPr>
          <a:xfrm>
            <a:off x="6416675" y="4686300"/>
            <a:ext cx="1873250" cy="360363"/>
          </a:xfrm>
        </p:spPr>
        <p:txBody>
          <a:bodyPr>
            <a:noAutofit/>
          </a:bodyPr>
          <a:lstStyle/>
          <a:p>
            <a:pPr algn="ctr" fontAlgn="auto">
              <a:spcAft>
                <a:spcPts val="0"/>
              </a:spcAft>
              <a:defRPr/>
            </a:pPr>
            <a:r>
              <a:rPr lang="el-GR" b="1" dirty="0"/>
              <a:t>Κοινωνικό</a:t>
            </a:r>
          </a:p>
        </p:txBody>
      </p:sp>
      <p:sp>
        <p:nvSpPr>
          <p:cNvPr id="8" name="Θέση κειμένου 7"/>
          <p:cNvSpPr>
            <a:spLocks noGrp="1"/>
          </p:cNvSpPr>
          <p:nvPr>
            <p:ph type="body" sz="quarter" idx="37"/>
          </p:nvPr>
        </p:nvSpPr>
        <p:spPr>
          <a:xfrm>
            <a:off x="9899650" y="2951163"/>
            <a:ext cx="1871663" cy="360362"/>
          </a:xfrm>
        </p:spPr>
        <p:txBody>
          <a:bodyPr>
            <a:noAutofit/>
          </a:bodyPr>
          <a:lstStyle/>
          <a:p>
            <a:pPr algn="ctr" fontAlgn="auto">
              <a:spcAft>
                <a:spcPts val="0"/>
              </a:spcAft>
              <a:defRPr/>
            </a:pPr>
            <a:r>
              <a:rPr lang="el-GR" b="1" dirty="0"/>
              <a:t>Τεχνολογικό</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ABF41B12-F4D0-476A-BBF7-3CB6611322C0}" type="slidenum">
              <a:rPr lang="el-GR"/>
              <a:pPr>
                <a:defRPr/>
              </a:pPr>
              <a:t>28</a:t>
            </a:fld>
            <a:endParaRPr lang="el-GR" dirty="0"/>
          </a:p>
        </p:txBody>
      </p:sp>
      <p:sp>
        <p:nvSpPr>
          <p:cNvPr id="83976" name="Text Placeholder 24"/>
          <p:cNvSpPr>
            <a:spLocks noGrp="1"/>
          </p:cNvSpPr>
          <p:nvPr>
            <p:ph type="body" sz="quarter" idx="46"/>
          </p:nvPr>
        </p:nvSpPr>
        <p:spPr>
          <a:xfrm>
            <a:off x="6521450" y="5353050"/>
            <a:ext cx="1871663" cy="771525"/>
          </a:xfrm>
        </p:spPr>
        <p:txBody>
          <a:bodyPr/>
          <a:lstStyle/>
          <a:p>
            <a:pPr algn="ctr"/>
            <a:r>
              <a:rPr lang="el-GR" smtClean="0">
                <a:solidFill>
                  <a:srgbClr val="404040"/>
                </a:solidFill>
              </a:rPr>
              <a:t>Αξίες, πεποιθήσεις</a:t>
            </a:r>
          </a:p>
        </p:txBody>
      </p:sp>
      <p:sp>
        <p:nvSpPr>
          <p:cNvPr id="83977"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83978" name="Γραφικό 4" descr="Κέρματα"/>
          <p:cNvPicPr>
            <a:picLocks noChangeAspect="1"/>
          </p:cNvPicPr>
          <p:nvPr/>
        </p:nvPicPr>
        <p:blipFill>
          <a:blip r:embed="rId3"/>
          <a:srcRect/>
          <a:stretch>
            <a:fillRect/>
          </a:stretch>
        </p:blipFill>
        <p:spPr bwMode="auto">
          <a:xfrm>
            <a:off x="5916613" y="2930525"/>
            <a:ext cx="358775" cy="360363"/>
          </a:xfrm>
          <a:prstGeom prst="rect">
            <a:avLst/>
          </a:prstGeom>
          <a:noFill/>
          <a:ln w="9525">
            <a:noFill/>
            <a:miter lim="800000"/>
            <a:headEnd/>
            <a:tailEnd/>
          </a:ln>
        </p:spPr>
      </p:pic>
      <p:sp>
        <p:nvSpPr>
          <p:cNvPr id="83979" name="Text Placeholder 24"/>
          <p:cNvSpPr txBox="1">
            <a:spLocks/>
          </p:cNvSpPr>
          <p:nvPr/>
        </p:nvSpPr>
        <p:spPr bwMode="auto">
          <a:xfrm>
            <a:off x="6502400" y="3717925"/>
            <a:ext cx="1871663"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Κεφάλαιο, εργασία, τιμές, παραγωγικότητα, πελάτες, κ.λ.π</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pic>
        <p:nvPicPr>
          <p:cNvPr id="83980" name="Γραφικό 17" descr="Φορητός υπολογιστής"/>
          <p:cNvPicPr>
            <a:picLocks noChangeAspect="1"/>
          </p:cNvPicPr>
          <p:nvPr/>
        </p:nvPicPr>
        <p:blipFill>
          <a:blip r:embed="rId4"/>
          <a:srcRect/>
          <a:stretch>
            <a:fillRect/>
          </a:stretch>
        </p:blipFill>
        <p:spPr bwMode="auto">
          <a:xfrm>
            <a:off x="9386888" y="2940050"/>
            <a:ext cx="407987" cy="409575"/>
          </a:xfrm>
          <a:prstGeom prst="rect">
            <a:avLst/>
          </a:prstGeom>
          <a:noFill/>
          <a:ln w="9525">
            <a:noFill/>
            <a:miter lim="800000"/>
            <a:headEnd/>
            <a:tailEnd/>
          </a:ln>
        </p:spPr>
      </p:pic>
      <p:pic>
        <p:nvPicPr>
          <p:cNvPr id="83981" name="Γραφικό 23" descr="Λίστα"/>
          <p:cNvPicPr>
            <a:picLocks noChangeAspect="1"/>
          </p:cNvPicPr>
          <p:nvPr/>
        </p:nvPicPr>
        <p:blipFill>
          <a:blip r:embed="rId5"/>
          <a:srcRect/>
          <a:stretch>
            <a:fillRect/>
          </a:stretch>
        </p:blipFill>
        <p:spPr bwMode="auto">
          <a:xfrm>
            <a:off x="5916613" y="4686300"/>
            <a:ext cx="358775" cy="360363"/>
          </a:xfrm>
          <a:prstGeom prst="rect">
            <a:avLst/>
          </a:prstGeom>
          <a:noFill/>
          <a:ln w="9525">
            <a:noFill/>
            <a:miter lim="800000"/>
            <a:headEnd/>
            <a:tailEnd/>
          </a:ln>
        </p:spPr>
      </p:pic>
      <p:sp>
        <p:nvSpPr>
          <p:cNvPr id="83982" name="Θέση κειμένου 12"/>
          <p:cNvSpPr txBox="1">
            <a:spLocks/>
          </p:cNvSpPr>
          <p:nvPr/>
        </p:nvSpPr>
        <p:spPr bwMode="auto">
          <a:xfrm>
            <a:off x="9899650" y="4670425"/>
            <a:ext cx="1871663"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Πολιτικό</a:t>
            </a:r>
          </a:p>
        </p:txBody>
      </p:sp>
      <p:pic>
        <p:nvPicPr>
          <p:cNvPr id="83983" name="Γραφικό 32" descr="Λέκτορας"/>
          <p:cNvPicPr>
            <a:picLocks noChangeAspect="1"/>
          </p:cNvPicPr>
          <p:nvPr/>
        </p:nvPicPr>
        <p:blipFill>
          <a:blip r:embed="rId6"/>
          <a:srcRect/>
          <a:stretch>
            <a:fillRect/>
          </a:stretch>
        </p:blipFill>
        <p:spPr bwMode="auto">
          <a:xfrm>
            <a:off x="9382125" y="4676775"/>
            <a:ext cx="409575" cy="409575"/>
          </a:xfrm>
          <a:prstGeom prst="rect">
            <a:avLst/>
          </a:prstGeom>
          <a:noFill/>
          <a:ln w="9525">
            <a:noFill/>
            <a:miter lim="800000"/>
            <a:headEnd/>
            <a:tailEnd/>
          </a:ln>
        </p:spPr>
      </p:pic>
      <p:sp>
        <p:nvSpPr>
          <p:cNvPr id="83984" name="Text Placeholder 24"/>
          <p:cNvSpPr txBox="1">
            <a:spLocks/>
          </p:cNvSpPr>
          <p:nvPr/>
        </p:nvSpPr>
        <p:spPr bwMode="auto">
          <a:xfrm>
            <a:off x="6096000" y="5969000"/>
            <a:ext cx="5534025"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Το οικονομικό περιβάλλον της επιχείρησης εκφράζει τις απαιτήσεις των διαφόρων ομάδων που ήδη έχουν δράση ή επιθυμούν να δράσουν σε αυτό</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37" name="Γραφικό 35" descr="Δίκτυο">
            <a:extLst>
              <a:ext uri="{FF2B5EF4-FFF2-40B4-BE49-F238E27FC236}"/>
            </a:extLst>
          </p:cNvPr>
          <p:cNvSpPr/>
          <p:nvPr/>
        </p:nvSpPr>
        <p:spPr>
          <a:xfrm>
            <a:off x="6170613" y="5935663"/>
            <a:ext cx="185737" cy="225425"/>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rgbClr val="000000"/>
          </a:solidFill>
          <a:ln w="9525" cap="flat">
            <a:solidFill>
              <a:schemeClr val="accent4"/>
            </a:solidFill>
            <a:prstDash val="solid"/>
            <a:miter/>
          </a:ln>
        </p:spPr>
        <p:txBody>
          <a:bodyPr anchor="ctr"/>
          <a:lstStyle/>
          <a:p>
            <a:pPr fontAlgn="auto">
              <a:spcBef>
                <a:spcPts val="0"/>
              </a:spcBef>
              <a:spcAft>
                <a:spcPts val="0"/>
              </a:spcAft>
              <a:defRPr/>
            </a:pPr>
            <a:endParaRPr lang="el-GR">
              <a:latin typeface="+mn-lt"/>
              <a:cs typeface="+mn-cs"/>
            </a:endParaRPr>
          </a:p>
        </p:txBody>
      </p:sp>
      <p:pic>
        <p:nvPicPr>
          <p:cNvPr id="83986" name="Picture 4" descr="Î£ÏÎµÏÎ¹ÎºÎ® ÎµÎ¹ÎºÏÎ½Î±"/>
          <p:cNvPicPr>
            <a:picLocks noChangeAspect="1" noChangeArrowheads="1"/>
          </p:cNvPicPr>
          <p:nvPr/>
        </p:nvPicPr>
        <p:blipFill>
          <a:blip r:embed="rId7"/>
          <a:srcRect/>
          <a:stretch>
            <a:fillRect/>
          </a:stretch>
        </p:blipFill>
        <p:spPr bwMode="auto">
          <a:xfrm>
            <a:off x="225425" y="222250"/>
            <a:ext cx="4981575" cy="641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90488"/>
            <a:ext cx="11339513" cy="431800"/>
          </a:xfrm>
        </p:spPr>
        <p:txBody>
          <a:bodyPr/>
          <a:lstStyle/>
          <a:p>
            <a:pPr algn="ctr" fontAlgn="auto">
              <a:spcAft>
                <a:spcPts val="0"/>
              </a:spcAft>
              <a:defRPr/>
            </a:pPr>
            <a:r>
              <a:rPr lang="el-GR" sz="1800" dirty="0">
                <a:solidFill>
                  <a:schemeClr val="bg2">
                    <a:lumMod val="50000"/>
                  </a:schemeClr>
                </a:solidFill>
              </a:rPr>
              <a:t>Απαιτήσεις των διαφόρων ομάδων που δρουν στον επιχειρησιακό χώρο &amp; </a:t>
            </a:r>
            <a:br>
              <a:rPr lang="el-GR" sz="1800" dirty="0">
                <a:solidFill>
                  <a:schemeClr val="bg2">
                    <a:lumMod val="50000"/>
                  </a:schemeClr>
                </a:solidFill>
              </a:rPr>
            </a:br>
            <a:r>
              <a:rPr lang="el-GR" sz="1800" dirty="0">
                <a:solidFill>
                  <a:schemeClr val="bg2">
                    <a:lumMod val="50000"/>
                  </a:schemeClr>
                </a:solidFill>
              </a:rPr>
              <a:t>ασκούν άμεση ή έμμεση επίδραση στη συμπεριφορά της επιχείρησης</a:t>
            </a:r>
          </a:p>
        </p:txBody>
      </p:sp>
      <p:graphicFrame>
        <p:nvGraphicFramePr>
          <p:cNvPr id="6" name="Πίνακας 5"/>
          <p:cNvGraphicFramePr>
            <a:graphicFrameLocks noGrp="1"/>
          </p:cNvGraphicFramePr>
          <p:nvPr/>
        </p:nvGraphicFramePr>
        <p:xfrm>
          <a:off x="2452688" y="796925"/>
          <a:ext cx="7286625" cy="4514850"/>
        </p:xfrm>
        <a:graphic>
          <a:graphicData uri="http://schemas.openxmlformats.org/drawingml/2006/table">
            <a:tbl>
              <a:tblPr firstRow="1" firstCol="1">
                <a:tableStyleId>{5C22544A-7EE6-4342-B048-85BDC9FD1C3A}</a:tableStyleId>
              </a:tblPr>
              <a:tblGrid>
                <a:gridCol w="2157631">
                  <a:extLst>
                    <a:ext uri="{9D8B030D-6E8A-4147-A177-3AD203B41FA5}"/>
                  </a:extLst>
                </a:gridCol>
                <a:gridCol w="5127999">
                  <a:extLst>
                    <a:ext uri="{9D8B030D-6E8A-4147-A177-3AD203B41FA5}"/>
                  </a:extLst>
                </a:gridCol>
              </a:tblGrid>
              <a:tr h="31753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600" b="1" kern="1200" dirty="0">
                          <a:solidFill>
                            <a:schemeClr val="lt1"/>
                          </a:solidFill>
                          <a:effectLst/>
                          <a:latin typeface="+mn-lt"/>
                          <a:ea typeface="+mn-ea"/>
                          <a:cs typeface="+mn-cs"/>
                        </a:rPr>
                        <a:t>Ομάδες συμφερόντων</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algn="ctr"/>
                      <a:r>
                        <a:rPr lang="el-GR" sz="1600" b="1" kern="1200" dirty="0">
                          <a:solidFill>
                            <a:schemeClr val="lt1"/>
                          </a:solidFill>
                          <a:effectLst/>
                          <a:latin typeface="+mn-lt"/>
                          <a:ea typeface="+mn-ea"/>
                          <a:cs typeface="+mn-cs"/>
                        </a:rPr>
                        <a:t>Απαιτήσεις ή στόχοι</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extLst>
              </a:tr>
              <a:tr h="1005542">
                <a:tc>
                  <a:txBody>
                    <a:bodyPr/>
                    <a:lstStyle/>
                    <a:p>
                      <a:pPr algn="ctr"/>
                      <a:r>
                        <a:rPr lang="el-GR" sz="1600" b="1" kern="1200" dirty="0">
                          <a:solidFill>
                            <a:schemeClr val="lt1"/>
                          </a:solidFill>
                          <a:effectLst/>
                          <a:latin typeface="+mn-lt"/>
                          <a:ea typeface="+mn-ea"/>
                          <a:cs typeface="+mn-cs"/>
                        </a:rPr>
                        <a:t>Επιχειρηματίες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Ασφάλιση των περιουσιακών στοιχείων που διατέθηκαν και συνεχής αύξησή τους.</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Υψηλά κέρδη.</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Εξασφάλιση της διοίκησης της επιχείρησης</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Εξασφάλιση του ελέγχου της διοίκησης των επιχειρήσεων</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820310">
                <a:tc>
                  <a:txBody>
                    <a:bodyPr/>
                    <a:lstStyle/>
                    <a:p>
                      <a:pPr algn="ctr"/>
                      <a:r>
                        <a:rPr lang="el-GR" sz="1600" b="1" kern="1200" dirty="0">
                          <a:solidFill>
                            <a:schemeClr val="lt1"/>
                          </a:solidFill>
                          <a:effectLst/>
                          <a:latin typeface="+mn-lt"/>
                          <a:ea typeface="+mn-ea"/>
                          <a:cs typeface="+mn-cs"/>
                        </a:rPr>
                        <a:t>Διοικητικά στελέχη</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Υψηλή αμοιβή</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Συμμετοχή στα επιτευχθέντα οικονομικά αποτελέσματα.</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Αύξηση της θέσης ισχύος</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Κοινωνική αναγνώριση </a:t>
                      </a:r>
                      <a:r>
                        <a:rPr lang="el-GR" sz="1200" kern="1200" dirty="0" err="1">
                          <a:solidFill>
                            <a:schemeClr val="dk1"/>
                          </a:solidFill>
                          <a:effectLst/>
                          <a:latin typeface="+mn-lt"/>
                          <a:ea typeface="+mn-ea"/>
                          <a:cs typeface="+mn-cs"/>
                        </a:rPr>
                        <a:t>κ.λ.π</a:t>
                      </a:r>
                      <a:endParaRPr lang="el-GR" sz="1200" kern="1200" dirty="0">
                        <a:solidFill>
                          <a:schemeClr val="dk1"/>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1190773">
                <a:tc>
                  <a:txBody>
                    <a:bodyPr/>
                    <a:lstStyle/>
                    <a:p>
                      <a:pPr algn="ctr"/>
                      <a:r>
                        <a:rPr lang="el-GR" sz="1600" b="1" kern="1200" dirty="0">
                          <a:solidFill>
                            <a:schemeClr val="lt1"/>
                          </a:solidFill>
                          <a:effectLst/>
                          <a:latin typeface="+mn-lt"/>
                          <a:ea typeface="+mn-ea"/>
                          <a:cs typeface="+mn-cs"/>
                        </a:rPr>
                        <a:t>Εργατικό δυναμικό</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Υλική και κοινωνική ασφάλιση.</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Δίκαιος μισθός.</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Ικανοποίηση από το εκτελούμενο έργο.</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Αναγνώριση του προσφερόμενου έργου.</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Συμμετοχή στη διοίκηση.</a:t>
                      </a:r>
                    </a:p>
                    <a:p>
                      <a:pPr marL="285750" marR="0" lvl="0"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l-GR" sz="1200" kern="1200" dirty="0">
                          <a:solidFill>
                            <a:schemeClr val="dk1"/>
                          </a:solidFill>
                          <a:effectLst/>
                          <a:latin typeface="+mn-lt"/>
                          <a:ea typeface="+mn-ea"/>
                          <a:cs typeface="+mn-cs"/>
                        </a:rPr>
                        <a:t>Συμμετοχή στα κέρδη </a:t>
                      </a:r>
                      <a:r>
                        <a:rPr lang="el-GR" sz="1200" kern="1200" dirty="0" err="1">
                          <a:solidFill>
                            <a:schemeClr val="dk1"/>
                          </a:solidFill>
                          <a:effectLst/>
                          <a:latin typeface="+mn-lt"/>
                          <a:ea typeface="+mn-ea"/>
                          <a:cs typeface="+mn-cs"/>
                        </a:rPr>
                        <a:t>κ.λ.π</a:t>
                      </a:r>
                      <a:r>
                        <a:rPr lang="el-GR" sz="1200" kern="1200" dirty="0">
                          <a:solidFill>
                            <a:schemeClr val="dk1"/>
                          </a:solidFill>
                          <a:effectLst/>
                          <a:latin typeface="+mn-lt"/>
                          <a:ea typeface="+mn-ea"/>
                          <a:cs typeface="+mn-cs"/>
                        </a:rPr>
                        <a:t>.</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520370">
                <a:tc>
                  <a:txBody>
                    <a:bodyPr/>
                    <a:lstStyle/>
                    <a:p>
                      <a:pPr algn="ctr"/>
                      <a:r>
                        <a:rPr lang="el-GR" sz="1600" b="1" kern="1200" dirty="0">
                          <a:solidFill>
                            <a:schemeClr val="lt1"/>
                          </a:solidFill>
                          <a:effectLst/>
                          <a:latin typeface="+mn-lt"/>
                          <a:ea typeface="+mn-ea"/>
                          <a:cs typeface="+mn-cs"/>
                        </a:rPr>
                        <a:t>Χρηματοδότες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Ασφάλεια για το κεφάλαιο που διέθεσαν.</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Υψηλοί τόκοι </a:t>
                      </a:r>
                      <a:r>
                        <a:rPr lang="el-GR" sz="1200" kern="1200" dirty="0" err="1">
                          <a:solidFill>
                            <a:schemeClr val="dk1"/>
                          </a:solidFill>
                          <a:effectLst/>
                          <a:latin typeface="+mn-lt"/>
                          <a:ea typeface="+mn-ea"/>
                          <a:cs typeface="+mn-cs"/>
                        </a:rPr>
                        <a:t>κ.λ.π</a:t>
                      </a:r>
                      <a:r>
                        <a:rPr lang="el-GR" sz="1200" kern="1200" dirty="0">
                          <a:solidFill>
                            <a:schemeClr val="dk1"/>
                          </a:solidFill>
                          <a:effectLst/>
                          <a:latin typeface="+mn-lt"/>
                          <a:ea typeface="+mn-ea"/>
                          <a:cs typeface="+mn-cs"/>
                        </a:rPr>
                        <a:t>.</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635079">
                <a:tc>
                  <a:txBody>
                    <a:bodyPr/>
                    <a:lstStyle/>
                    <a:p>
                      <a:pPr algn="ctr"/>
                      <a:r>
                        <a:rPr lang="el-GR" sz="1600" b="1" kern="1200" dirty="0">
                          <a:solidFill>
                            <a:schemeClr val="lt1"/>
                          </a:solidFill>
                          <a:effectLst/>
                          <a:latin typeface="+mn-lt"/>
                          <a:ea typeface="+mn-ea"/>
                          <a:cs typeface="+mn-cs"/>
                        </a:rPr>
                        <a:t>Προμηθευτές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Ικανοποιητικές τιμές αγοράς των πόρων.</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Εξασφάλιση συνεχούς διάθεσης των προϊόντων τους.</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Ασφαλής πληρωμή.</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
        <p:nvSpPr>
          <p:cNvPr id="4" name="Θέση αριθμού διαφάνειας 3"/>
          <p:cNvSpPr>
            <a:spLocks noGrp="1"/>
          </p:cNvSpPr>
          <p:nvPr>
            <p:ph type="sldNum" sz="quarter" idx="34"/>
          </p:nvPr>
        </p:nvSpPr>
        <p:spPr/>
        <p:txBody>
          <a:bodyPr/>
          <a:lstStyle/>
          <a:p>
            <a:pPr>
              <a:defRPr/>
            </a:pPr>
            <a:fld id="{8D21AC2D-010B-4CB0-9F81-7FAA952B0018}" type="slidenum">
              <a:rPr lang="el-GR"/>
              <a:pPr>
                <a:defRPr/>
              </a:pPr>
              <a:t>29</a:t>
            </a:fld>
            <a:endParaRPr lang="el-GR" dirty="0"/>
          </a:p>
        </p:txBody>
      </p:sp>
      <p:graphicFrame>
        <p:nvGraphicFramePr>
          <p:cNvPr id="11" name="Πίνακας 10">
            <a:extLst>
              <a:ext uri="{FF2B5EF4-FFF2-40B4-BE49-F238E27FC236}"/>
            </a:extLst>
          </p:cNvPr>
          <p:cNvGraphicFramePr>
            <a:graphicFrameLocks noGrp="1"/>
          </p:cNvGraphicFramePr>
          <p:nvPr/>
        </p:nvGraphicFramePr>
        <p:xfrm>
          <a:off x="2452688" y="5303838"/>
          <a:ext cx="7286625" cy="1463675"/>
        </p:xfrm>
        <a:graphic>
          <a:graphicData uri="http://schemas.openxmlformats.org/drawingml/2006/table">
            <a:tbl>
              <a:tblPr firstRow="1" firstCol="1">
                <a:tableStyleId>{5C22544A-7EE6-4342-B048-85BDC9FD1C3A}</a:tableStyleId>
              </a:tblPr>
              <a:tblGrid>
                <a:gridCol w="2147401">
                  <a:extLst>
                    <a:ext uri="{9D8B030D-6E8A-4147-A177-3AD203B41FA5}"/>
                  </a:extLst>
                </a:gridCol>
                <a:gridCol w="5138229">
                  <a:extLst>
                    <a:ext uri="{9D8B030D-6E8A-4147-A177-3AD203B41FA5}"/>
                  </a:extLst>
                </a:gridCol>
              </a:tblGrid>
              <a:tr h="772253">
                <a:tc>
                  <a:txBody>
                    <a:bodyPr/>
                    <a:lstStyle/>
                    <a:p>
                      <a:pPr algn="ctr"/>
                      <a:r>
                        <a:rPr lang="el-GR" sz="1600" b="1" kern="1200" dirty="0">
                          <a:solidFill>
                            <a:schemeClr val="lt1"/>
                          </a:solidFill>
                          <a:effectLst/>
                          <a:latin typeface="+mn-lt"/>
                          <a:ea typeface="+mn-ea"/>
                          <a:cs typeface="+mn-cs"/>
                        </a:rPr>
                        <a:t>Πελάτες</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indent="-285750" algn="l" defTabSz="914400" rtl="0" eaLnBrk="1" latinLnBrk="0" hangingPunct="1">
                        <a:buFont typeface="Courier New" panose="02070309020205020404" pitchFamily="49" charset="0"/>
                        <a:buChar char="o"/>
                      </a:pPr>
                      <a:r>
                        <a:rPr lang="el-GR" sz="1200" b="0" kern="1200" dirty="0">
                          <a:solidFill>
                            <a:schemeClr val="dk1"/>
                          </a:solidFill>
                          <a:effectLst/>
                          <a:latin typeface="+mn-lt"/>
                          <a:ea typeface="+mn-ea"/>
                          <a:cs typeface="+mn-cs"/>
                        </a:rPr>
                        <a:t>Ικανοποιητικές τιμές διάθεσης προϊόντων.</a:t>
                      </a:r>
                    </a:p>
                    <a:p>
                      <a:pPr marL="285750" indent="-285750" algn="l" defTabSz="914400" rtl="0" eaLnBrk="1" latinLnBrk="0" hangingPunct="1">
                        <a:buFont typeface="Courier New" panose="02070309020205020404" pitchFamily="49" charset="0"/>
                        <a:buChar char="o"/>
                      </a:pPr>
                      <a:r>
                        <a:rPr lang="el-GR" sz="1200" b="0" kern="1200" dirty="0">
                          <a:solidFill>
                            <a:schemeClr val="dk1"/>
                          </a:solidFill>
                          <a:effectLst/>
                          <a:latin typeface="+mn-lt"/>
                          <a:ea typeface="+mn-ea"/>
                          <a:cs typeface="+mn-cs"/>
                        </a:rPr>
                        <a:t>Συνεχής ποιοτική βελτίωση προϊόντων.</a:t>
                      </a:r>
                    </a:p>
                    <a:p>
                      <a:pPr marL="285750" indent="-285750" algn="l" defTabSz="914400" rtl="0" eaLnBrk="1" latinLnBrk="0" hangingPunct="1">
                        <a:buFont typeface="Courier New" panose="02070309020205020404" pitchFamily="49" charset="0"/>
                        <a:buChar char="o"/>
                      </a:pPr>
                      <a:r>
                        <a:rPr lang="el-GR" sz="1200" b="0" kern="1200" dirty="0">
                          <a:solidFill>
                            <a:schemeClr val="dk1"/>
                          </a:solidFill>
                          <a:effectLst/>
                          <a:latin typeface="+mn-lt"/>
                          <a:ea typeface="+mn-ea"/>
                          <a:cs typeface="+mn-cs"/>
                        </a:rPr>
                        <a:t>Ευνοϊκοί όροι πληρωμής.</a:t>
                      </a:r>
                    </a:p>
                    <a:p>
                      <a:pPr marL="285750" indent="-285750" algn="l" defTabSz="914400" rtl="0" eaLnBrk="1" latinLnBrk="0" hangingPunct="1">
                        <a:buFont typeface="Courier New" panose="02070309020205020404" pitchFamily="49" charset="0"/>
                        <a:buChar char="o"/>
                      </a:pPr>
                      <a:r>
                        <a:rPr lang="el-GR" sz="1200" b="0" kern="1200" dirty="0">
                          <a:solidFill>
                            <a:schemeClr val="dk1"/>
                          </a:solidFill>
                          <a:effectLst/>
                          <a:latin typeface="+mn-lt"/>
                          <a:ea typeface="+mn-ea"/>
                          <a:cs typeface="+mn-cs"/>
                        </a:rPr>
                        <a:t>Άριστη εξυπηρέτηση </a:t>
                      </a:r>
                      <a:r>
                        <a:rPr lang="el-GR" sz="1200" b="0" kern="1200" dirty="0" err="1">
                          <a:solidFill>
                            <a:schemeClr val="dk1"/>
                          </a:solidFill>
                          <a:effectLst/>
                          <a:latin typeface="+mn-lt"/>
                          <a:ea typeface="+mn-ea"/>
                          <a:cs typeface="+mn-cs"/>
                        </a:rPr>
                        <a:t>κ.λ.π</a:t>
                      </a:r>
                      <a:r>
                        <a:rPr lang="el-GR" sz="1200" b="0" kern="1200" dirty="0">
                          <a:solidFill>
                            <a:schemeClr val="dk1"/>
                          </a:solidFill>
                          <a:effectLst/>
                          <a:latin typeface="+mn-lt"/>
                          <a:ea typeface="+mn-ea"/>
                          <a:cs typeface="+mn-cs"/>
                        </a:rPr>
                        <a:t>.</a:t>
                      </a: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600641">
                <a:tc>
                  <a:txBody>
                    <a:bodyPr/>
                    <a:lstStyle/>
                    <a:p>
                      <a:pPr algn="ctr"/>
                      <a:r>
                        <a:rPr lang="el-GR" sz="1600" b="1" kern="1200" dirty="0">
                          <a:solidFill>
                            <a:schemeClr val="lt1"/>
                          </a:solidFill>
                          <a:effectLst/>
                          <a:latin typeface="+mn-lt"/>
                          <a:ea typeface="+mn-ea"/>
                          <a:cs typeface="+mn-cs"/>
                        </a:rPr>
                        <a:t>Κράτος - Λοιποί Οργανισμοί</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Φόροι</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Εισφορές.</a:t>
                      </a:r>
                    </a:p>
                    <a:p>
                      <a:pPr marL="285750" indent="-285750">
                        <a:buFont typeface="Courier New" panose="02070309020205020404" pitchFamily="49" charset="0"/>
                        <a:buChar char="o"/>
                      </a:pPr>
                      <a:r>
                        <a:rPr lang="el-GR" sz="1200" kern="1200" dirty="0">
                          <a:solidFill>
                            <a:schemeClr val="dk1"/>
                          </a:solidFill>
                          <a:effectLst/>
                          <a:latin typeface="+mn-lt"/>
                          <a:ea typeface="+mn-ea"/>
                          <a:cs typeface="+mn-cs"/>
                        </a:rPr>
                        <a:t>Χαριστικές παροχές </a:t>
                      </a:r>
                      <a:r>
                        <a:rPr lang="el-GR" sz="1200" kern="1200" dirty="0" err="1">
                          <a:solidFill>
                            <a:schemeClr val="dk1"/>
                          </a:solidFill>
                          <a:effectLst/>
                          <a:latin typeface="+mn-lt"/>
                          <a:ea typeface="+mn-ea"/>
                          <a:cs typeface="+mn-cs"/>
                        </a:rPr>
                        <a:t>κ.λ.π</a:t>
                      </a:r>
                      <a:endParaRPr lang="el-GR" sz="1200" kern="1200" dirty="0">
                        <a:solidFill>
                          <a:schemeClr val="dk1"/>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
        <p:nvSpPr>
          <p:cNvPr id="86060" name="TextBox 37"/>
          <p:cNvSpPr txBox="1">
            <a:spLocks noChangeArrowheads="1"/>
          </p:cNvSpPr>
          <p:nvPr/>
        </p:nvSpPr>
        <p:spPr bwMode="auto">
          <a:xfrm>
            <a:off x="9798050" y="60356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a:srcRect/>
          <a:stretch>
            <a:fillRect/>
          </a:stretch>
        </p:blipFill>
        <p:spPr>
          <a:xfrm>
            <a:off x="0" y="0"/>
            <a:ext cx="12192000" cy="6778625"/>
          </a:xfrm>
        </p:spPr>
      </p:pic>
      <p:sp>
        <p:nvSpPr>
          <p:cNvPr id="22" name="Τίτλος 21"/>
          <p:cNvSpPr>
            <a:spLocks noGrp="1"/>
          </p:cNvSpPr>
          <p:nvPr>
            <p:ph type="ctrTitle"/>
          </p:nvPr>
        </p:nvSpPr>
        <p:spPr>
          <a:xfrm>
            <a:off x="144463" y="144463"/>
            <a:ext cx="4859337" cy="6480175"/>
          </a:xfrm>
        </p:spPr>
        <p:txBody>
          <a:bodyPr/>
          <a:lstStyle/>
          <a:p>
            <a:pPr algn="ctr" fontAlgn="auto">
              <a:spcAft>
                <a:spcPts val="0"/>
              </a:spcAft>
              <a:defRPr/>
            </a:pPr>
            <a:r>
              <a:rPr lang="el-GR" dirty="0"/>
              <a:t>Μέρος 1ο</a:t>
            </a:r>
            <a:br>
              <a:rPr lang="el-GR" dirty="0"/>
            </a:br>
            <a:endParaRPr lang="el-GR" dirty="0"/>
          </a:p>
        </p:txBody>
      </p:sp>
      <p:sp>
        <p:nvSpPr>
          <p:cNvPr id="32771" name="Υπότιτλος 22"/>
          <p:cNvSpPr>
            <a:spLocks noGrp="1"/>
          </p:cNvSpPr>
          <p:nvPr>
            <p:ph type="subTitle" idx="1"/>
          </p:nvPr>
        </p:nvSpPr>
        <p:spPr>
          <a:xfrm>
            <a:off x="558800" y="4824413"/>
            <a:ext cx="3932238" cy="1093787"/>
          </a:xfrm>
        </p:spPr>
        <p:txBody>
          <a:bodyPr/>
          <a:lstStyle/>
          <a:p>
            <a:pPr algn="ctr"/>
            <a:r>
              <a:rPr lang="el-GR" sz="2400" smtClean="0">
                <a:solidFill>
                  <a:srgbClr val="404040"/>
                </a:solidFill>
              </a:rPr>
              <a:t>Κριτική προσέγγιση στις βασικές έννοιες &amp; θεωρίες της διοικητικής επιστήμης </a:t>
            </a:r>
            <a:endParaRPr lang="el-GR" sz="2400" i="1" smtClean="0">
              <a:solidFill>
                <a:srgbClr val="404040"/>
              </a:solidFill>
            </a:endParaRPr>
          </a:p>
        </p:txBody>
      </p:sp>
      <p:sp>
        <p:nvSpPr>
          <p:cNvPr id="7" name="Ορθογώνιο 6" descr="Διαχωριστική γραμμή κάτω εικόνας"/>
          <p:cNvSpPr/>
          <p:nvPr/>
        </p:nvSpPr>
        <p:spPr>
          <a:xfrm>
            <a:off x="407988" y="33861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descr="Διαχωριστική γραμμή επάνω εικόνας"/>
          <p:cNvSpPr/>
          <p:nvPr/>
        </p:nvSpPr>
        <p:spPr>
          <a:xfrm flipV="1">
            <a:off x="407988"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32774"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614363" y="533400"/>
            <a:ext cx="3876675" cy="2906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728663"/>
            <a:ext cx="11339513" cy="431800"/>
          </a:xfrm>
        </p:spPr>
        <p:txBody>
          <a:bodyPr/>
          <a:lstStyle/>
          <a:p>
            <a:pPr algn="ctr" fontAlgn="auto">
              <a:spcAft>
                <a:spcPts val="0"/>
              </a:spcAft>
              <a:defRPr/>
            </a:pPr>
            <a:r>
              <a:rPr lang="el-GR" b="1" dirty="0">
                <a:solidFill>
                  <a:schemeClr val="tx1">
                    <a:lumMod val="65000"/>
                    <a:lumOff val="35000"/>
                  </a:schemeClr>
                </a:solidFill>
              </a:rPr>
              <a:t>Η απόδοση ενός οργανισμού</a:t>
            </a:r>
            <a:r>
              <a:rPr lang="el-GR" dirty="0">
                <a:solidFill>
                  <a:schemeClr val="tx1">
                    <a:lumMod val="65000"/>
                    <a:lumOff val="35000"/>
                  </a:schemeClr>
                </a:solidFill>
              </a:rPr>
              <a:t/>
            </a:r>
            <a:br>
              <a:rPr lang="el-GR" dirty="0">
                <a:solidFill>
                  <a:schemeClr val="tx1">
                    <a:lumMod val="65000"/>
                    <a:lumOff val="35000"/>
                  </a:schemeClr>
                </a:solidFill>
              </a:rPr>
            </a:br>
            <a:endParaRPr lang="el-GR" dirty="0">
              <a:solidFill>
                <a:schemeClr val="tx1">
                  <a:lumMod val="65000"/>
                  <a:lumOff val="35000"/>
                </a:schemeClr>
              </a:solidFill>
            </a:endParaRPr>
          </a:p>
        </p:txBody>
      </p:sp>
      <p:sp>
        <p:nvSpPr>
          <p:cNvPr id="5" name="Θέση κειμένου 4"/>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dirty="0"/>
              <a:t>Παραγωγικότητα</a:t>
            </a:r>
          </a:p>
        </p:txBody>
      </p:sp>
      <p:sp>
        <p:nvSpPr>
          <p:cNvPr id="88067" name="Θέση κειμένου 5"/>
          <p:cNvSpPr>
            <a:spLocks noGrp="1"/>
          </p:cNvSpPr>
          <p:nvPr>
            <p:ph type="body" sz="quarter" idx="34"/>
          </p:nvPr>
        </p:nvSpPr>
        <p:spPr>
          <a:xfrm>
            <a:off x="2897188" y="4605338"/>
            <a:ext cx="1663700" cy="1217612"/>
          </a:xfrm>
        </p:spPr>
        <p:txBody>
          <a:bodyPr/>
          <a:lstStyle/>
          <a:p>
            <a:r>
              <a:rPr lang="el-GR" smtClean="0">
                <a:solidFill>
                  <a:srgbClr val="404040"/>
                </a:solidFill>
              </a:rPr>
              <a:t>Συνολικό μέτρο της ποσότητας &amp; της ποιότητας της απόδοσης στην εργασία, στο οποίο λαμβάνεται υπόψη η αξιοποίηση των πόρων</a:t>
            </a:r>
          </a:p>
        </p:txBody>
      </p:sp>
      <p:sp>
        <p:nvSpPr>
          <p:cNvPr id="7" name="Θέση κειμένου 6"/>
          <p:cNvSpPr>
            <a:spLocks noGrp="1"/>
          </p:cNvSpPr>
          <p:nvPr>
            <p:ph type="body" sz="quarter" idx="35"/>
          </p:nvPr>
        </p:nvSpPr>
        <p:spPr>
          <a:xfrm>
            <a:off x="4751388" y="3971925"/>
            <a:ext cx="2700337" cy="633413"/>
          </a:xfrm>
        </p:spPr>
        <p:txBody>
          <a:bodyPr>
            <a:noAutofit/>
          </a:bodyPr>
          <a:lstStyle/>
          <a:p>
            <a:pPr fontAlgn="auto">
              <a:spcAft>
                <a:spcPts val="0"/>
              </a:spcAft>
              <a:defRPr/>
            </a:pPr>
            <a:r>
              <a:rPr lang="el-GR" dirty="0"/>
              <a:t>Αποτελεσματικότητα</a:t>
            </a:r>
          </a:p>
        </p:txBody>
      </p:sp>
      <p:sp>
        <p:nvSpPr>
          <p:cNvPr id="88069" name="Θέση κειμένου 7"/>
          <p:cNvSpPr>
            <a:spLocks noGrp="1"/>
          </p:cNvSpPr>
          <p:nvPr>
            <p:ph type="body" sz="quarter" idx="36"/>
          </p:nvPr>
        </p:nvSpPr>
        <p:spPr>
          <a:xfrm>
            <a:off x="5357813" y="4605338"/>
            <a:ext cx="1584325" cy="830262"/>
          </a:xfrm>
        </p:spPr>
        <p:txBody>
          <a:bodyPr/>
          <a:lstStyle/>
          <a:p>
            <a:r>
              <a:rPr lang="el-GR" smtClean="0">
                <a:solidFill>
                  <a:srgbClr val="404040"/>
                </a:solidFill>
              </a:rPr>
              <a:t>Μέτρο εκροής που αφορά την επίτευξη μιας αποστολής ή ενός στόχου.</a:t>
            </a:r>
          </a:p>
        </p:txBody>
      </p:sp>
      <p:sp>
        <p:nvSpPr>
          <p:cNvPr id="9" name="Θέση κειμένου 8"/>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Αποδοτικότητα</a:t>
            </a:r>
          </a:p>
        </p:txBody>
      </p:sp>
      <p:sp>
        <p:nvSpPr>
          <p:cNvPr id="88071" name="Θέση κειμένου 9"/>
          <p:cNvSpPr>
            <a:spLocks noGrp="1"/>
          </p:cNvSpPr>
          <p:nvPr>
            <p:ph type="body" sz="quarter" idx="38"/>
          </p:nvPr>
        </p:nvSpPr>
        <p:spPr>
          <a:xfrm>
            <a:off x="7737475" y="4605338"/>
            <a:ext cx="1438275" cy="1217612"/>
          </a:xfrm>
        </p:spPr>
        <p:txBody>
          <a:bodyPr/>
          <a:lstStyle/>
          <a:p>
            <a:r>
              <a:rPr lang="el-GR" smtClean="0">
                <a:solidFill>
                  <a:srgbClr val="404040"/>
                </a:solidFill>
              </a:rPr>
              <a:t>Μέτρο εισροής το οποίο αφορά τα κόστη των πόρων που σχετίζονται με την επίτευξη ενός στόχου.</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DE3AB3DC-694E-49CB-8AFF-9F199733020F}" type="slidenum">
              <a:rPr lang="el-GR"/>
              <a:pPr>
                <a:defRPr/>
              </a:pPr>
              <a:t>30</a:t>
            </a:fld>
            <a:endParaRPr lang="el-GR" dirty="0"/>
          </a:p>
        </p:txBody>
      </p:sp>
      <p:pic>
        <p:nvPicPr>
          <p:cNvPr id="88074" name="Γραφικό 6" descr="Λήψη"/>
          <p:cNvPicPr>
            <a:picLocks noChangeAspect="1"/>
          </p:cNvPicPr>
          <p:nvPr/>
        </p:nvPicPr>
        <p:blipFill>
          <a:blip r:embed="rId3"/>
          <a:srcRect/>
          <a:stretch>
            <a:fillRect/>
          </a:stretch>
        </p:blipFill>
        <p:spPr bwMode="auto">
          <a:xfrm>
            <a:off x="3357563" y="2327275"/>
            <a:ext cx="809625" cy="809625"/>
          </a:xfrm>
          <a:prstGeom prst="rect">
            <a:avLst/>
          </a:prstGeom>
          <a:noFill/>
          <a:ln w="9525">
            <a:noFill/>
            <a:miter lim="800000"/>
            <a:headEnd/>
            <a:tailEnd/>
          </a:ln>
        </p:spPr>
      </p:pic>
      <p:pic>
        <p:nvPicPr>
          <p:cNvPr id="88075" name="Γραφικό 8" descr="Γρανάζια"/>
          <p:cNvPicPr>
            <a:picLocks noChangeAspect="1"/>
          </p:cNvPicPr>
          <p:nvPr/>
        </p:nvPicPr>
        <p:blipFill>
          <a:blip r:embed="rId4"/>
          <a:srcRect/>
          <a:stretch>
            <a:fillRect/>
          </a:stretch>
        </p:blipFill>
        <p:spPr bwMode="auto">
          <a:xfrm>
            <a:off x="5729288" y="2406650"/>
            <a:ext cx="733425" cy="733425"/>
          </a:xfrm>
          <a:prstGeom prst="rect">
            <a:avLst/>
          </a:prstGeom>
          <a:noFill/>
          <a:ln w="9525">
            <a:noFill/>
            <a:miter lim="800000"/>
            <a:headEnd/>
            <a:tailEnd/>
          </a:ln>
        </p:spPr>
      </p:pic>
      <p:pic>
        <p:nvPicPr>
          <p:cNvPr id="88076" name="Γραφικό 4" descr="Κοινή χρήση"/>
          <p:cNvPicPr>
            <a:picLocks noChangeAspect="1"/>
          </p:cNvPicPr>
          <p:nvPr/>
        </p:nvPicPr>
        <p:blipFill>
          <a:blip r:embed="rId5"/>
          <a:srcRect/>
          <a:stretch>
            <a:fillRect/>
          </a:stretch>
        </p:blipFill>
        <p:spPr bwMode="auto">
          <a:xfrm>
            <a:off x="8123238" y="2473325"/>
            <a:ext cx="668337" cy="666750"/>
          </a:xfrm>
          <a:prstGeom prst="rect">
            <a:avLst/>
          </a:prstGeom>
          <a:noFill/>
          <a:ln w="9525">
            <a:noFill/>
            <a:miter lim="800000"/>
            <a:headEnd/>
            <a:tailEnd/>
          </a:ln>
        </p:spPr>
      </p:pic>
      <p:sp>
        <p:nvSpPr>
          <p:cNvPr id="88077" name="TextBox 37"/>
          <p:cNvSpPr txBox="1">
            <a:spLocks noChangeArrowheads="1"/>
          </p:cNvSpPr>
          <p:nvPr/>
        </p:nvSpPr>
        <p:spPr bwMode="auto">
          <a:xfrm>
            <a:off x="9431338" y="6073775"/>
            <a:ext cx="17875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585788"/>
            <a:ext cx="11339513" cy="433387"/>
          </a:xfrm>
        </p:spPr>
        <p:txBody>
          <a:bodyPr/>
          <a:lstStyle/>
          <a:p>
            <a:pPr algn="ctr" fontAlgn="auto">
              <a:spcAft>
                <a:spcPts val="0"/>
              </a:spcAft>
              <a:defRPr/>
            </a:pPr>
            <a:r>
              <a:rPr lang="el-GR" dirty="0">
                <a:solidFill>
                  <a:schemeClr val="bg2">
                    <a:lumMod val="50000"/>
                  </a:schemeClr>
                </a:solidFill>
              </a:rPr>
              <a:t>Παραγωγικότητα  &amp; Παράμετροι Απόδοσης των οργανισμών</a:t>
            </a:r>
            <a:br>
              <a:rPr lang="el-GR" dirty="0">
                <a:solidFill>
                  <a:schemeClr val="bg2">
                    <a:lumMod val="50000"/>
                  </a:schemeClr>
                </a:solidFill>
              </a:rPr>
            </a:br>
            <a:endParaRPr lang="el-GR" dirty="0">
              <a:solidFill>
                <a:schemeClr val="bg2">
                  <a:lumMod val="50000"/>
                </a:schemeClr>
              </a:solidFill>
            </a:endParaRPr>
          </a:p>
        </p:txBody>
      </p:sp>
      <p:sp>
        <p:nvSpPr>
          <p:cNvPr id="6" name="Θέση κειμένου 5"/>
          <p:cNvSpPr>
            <a:spLocks noGrp="1"/>
          </p:cNvSpPr>
          <p:nvPr>
            <p:ph type="body" sz="quarter" idx="13"/>
          </p:nvPr>
        </p:nvSpPr>
        <p:spPr>
          <a:xfrm>
            <a:off x="4021138" y="6005513"/>
            <a:ext cx="1979612" cy="250825"/>
          </a:xfrm>
        </p:spPr>
        <p:txBody>
          <a:bodyPr>
            <a:noAutofit/>
          </a:bodyPr>
          <a:lstStyle/>
          <a:p>
            <a:pPr fontAlgn="auto">
              <a:spcAft>
                <a:spcPts val="0"/>
              </a:spcAft>
              <a:defRPr/>
            </a:pPr>
            <a:r>
              <a:rPr lang="el-GR" b="1" dirty="0">
                <a:solidFill>
                  <a:schemeClr val="bg2">
                    <a:lumMod val="50000"/>
                  </a:schemeClr>
                </a:solidFill>
              </a:rPr>
              <a:t>Υψηλή Χρήση Πόρων</a:t>
            </a:r>
          </a:p>
        </p:txBody>
      </p:sp>
      <p:sp>
        <p:nvSpPr>
          <p:cNvPr id="7" name="Θέση κειμένου 6"/>
          <p:cNvSpPr>
            <a:spLocks noGrp="1"/>
          </p:cNvSpPr>
          <p:nvPr>
            <p:ph type="body" sz="quarter" idx="14"/>
          </p:nvPr>
        </p:nvSpPr>
        <p:spPr>
          <a:xfrm>
            <a:off x="431800" y="3260725"/>
            <a:ext cx="1979613" cy="252413"/>
          </a:xfrm>
        </p:spPr>
        <p:txBody>
          <a:bodyPr>
            <a:noAutofit/>
          </a:bodyPr>
          <a:lstStyle/>
          <a:p>
            <a:pPr fontAlgn="auto">
              <a:spcAft>
                <a:spcPts val="0"/>
              </a:spcAft>
              <a:defRPr/>
            </a:pPr>
            <a:r>
              <a:rPr lang="el-GR" b="1" dirty="0">
                <a:solidFill>
                  <a:schemeClr val="bg2">
                    <a:lumMod val="50000"/>
                  </a:schemeClr>
                </a:solidFill>
              </a:rPr>
              <a:t>Υψηλή Επίτευξη Στόχων</a:t>
            </a:r>
          </a:p>
        </p:txBody>
      </p:sp>
      <p:sp>
        <p:nvSpPr>
          <p:cNvPr id="3" name="Θέση υποσέλιδου 2"/>
          <p:cNvSpPr>
            <a:spLocks noGrp="1"/>
          </p:cNvSpPr>
          <p:nvPr>
            <p:ph type="ftr" sz="quarter" idx="1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7"/>
          </p:nvPr>
        </p:nvSpPr>
        <p:spPr/>
        <p:txBody>
          <a:bodyPr/>
          <a:lstStyle/>
          <a:p>
            <a:pPr>
              <a:defRPr/>
            </a:pPr>
            <a:fld id="{834656DF-1C6E-4043-9848-CB14161F309B}" type="slidenum">
              <a:rPr lang="el-GR"/>
              <a:pPr>
                <a:defRPr/>
              </a:pPr>
              <a:t>31</a:t>
            </a:fld>
            <a:endParaRPr lang="el-GR" dirty="0"/>
          </a:p>
        </p:txBody>
      </p:sp>
      <p:sp>
        <p:nvSpPr>
          <p:cNvPr id="14" name="TextBox 13">
            <a:extLst>
              <a:ext uri="{FF2B5EF4-FFF2-40B4-BE49-F238E27FC236}"/>
            </a:extLst>
          </p:cNvPr>
          <p:cNvSpPr txBox="1"/>
          <p:nvPr/>
        </p:nvSpPr>
        <p:spPr>
          <a:xfrm>
            <a:off x="1236663" y="1852613"/>
            <a:ext cx="4365625" cy="1139825"/>
          </a:xfrm>
          <a:prstGeom prst="rect">
            <a:avLst/>
          </a:prstGeom>
          <a:noFill/>
        </p:spPr>
        <p:txBody>
          <a:bodyPr>
            <a:spAutoFit/>
          </a:bodyPr>
          <a:lstStyle/>
          <a:p>
            <a:pPr fontAlgn="auto">
              <a:spcBef>
                <a:spcPts val="0"/>
              </a:spcBef>
              <a:spcAft>
                <a:spcPts val="0"/>
              </a:spcAft>
              <a:defRPr/>
            </a:pPr>
            <a:r>
              <a:rPr lang="el-GR" b="1" i="1" dirty="0">
                <a:solidFill>
                  <a:schemeClr val="accent1">
                    <a:lumMod val="75000"/>
                  </a:schemeClr>
                </a:solidFill>
                <a:latin typeface="+mn-lt"/>
                <a:cs typeface="+mn-cs"/>
              </a:rPr>
              <a:t>Αποτελεσματική, αλλά όχι Αποδοτική</a:t>
            </a:r>
          </a:p>
          <a:p>
            <a:pPr fontAlgn="auto">
              <a:spcBef>
                <a:spcPts val="0"/>
              </a:spcBef>
              <a:spcAft>
                <a:spcPts val="0"/>
              </a:spcAft>
              <a:defRPr/>
            </a:pPr>
            <a:endParaRPr lang="el-GR" b="1" i="1" dirty="0">
              <a:solidFill>
                <a:schemeClr val="accent1">
                  <a:lumMod val="75000"/>
                </a:schemeClr>
              </a:solidFill>
              <a:latin typeface="+mn-lt"/>
              <a:cs typeface="+mn-cs"/>
            </a:endParaRPr>
          </a:p>
          <a:p>
            <a:pPr marL="285750" indent="-285750" fontAlgn="auto">
              <a:spcBef>
                <a:spcPts val="0"/>
              </a:spcBef>
              <a:spcAft>
                <a:spcPts val="0"/>
              </a:spcAft>
              <a:buFont typeface="Courier New" panose="02070309020205020404" pitchFamily="49" charset="0"/>
              <a:buChar char="o"/>
              <a:defRPr/>
            </a:pPr>
            <a:r>
              <a:rPr lang="el-GR" sz="1600" dirty="0">
                <a:solidFill>
                  <a:schemeClr val="tx1">
                    <a:lumMod val="75000"/>
                    <a:lumOff val="25000"/>
                  </a:schemeClr>
                </a:solidFill>
                <a:latin typeface="+mn-lt"/>
                <a:cs typeface="+mn-cs"/>
              </a:rPr>
              <a:t>Οι στόχοι επιτεύχθηκαν</a:t>
            </a:r>
          </a:p>
          <a:p>
            <a:pPr marL="285750" indent="-285750" fontAlgn="auto">
              <a:spcBef>
                <a:spcPts val="0"/>
              </a:spcBef>
              <a:spcAft>
                <a:spcPts val="0"/>
              </a:spcAft>
              <a:buFont typeface="Courier New" panose="02070309020205020404" pitchFamily="49" charset="0"/>
              <a:buChar char="o"/>
              <a:defRPr/>
            </a:pPr>
            <a:r>
              <a:rPr lang="el-GR" sz="1600" dirty="0">
                <a:solidFill>
                  <a:schemeClr val="tx1">
                    <a:lumMod val="75000"/>
                    <a:lumOff val="25000"/>
                  </a:schemeClr>
                </a:solidFill>
                <a:latin typeface="+mn-lt"/>
                <a:cs typeface="+mn-cs"/>
              </a:rPr>
              <a:t>Έγινε σπατάλη πόρων</a:t>
            </a:r>
            <a:endParaRPr lang="el-GR" sz="1600" dirty="0">
              <a:latin typeface="+mn-lt"/>
              <a:cs typeface="+mn-cs"/>
            </a:endParaRPr>
          </a:p>
        </p:txBody>
      </p:sp>
      <p:sp>
        <p:nvSpPr>
          <p:cNvPr id="18" name="Θέση κειμένου 6">
            <a:extLst>
              <a:ext uri="{FF2B5EF4-FFF2-40B4-BE49-F238E27FC236}"/>
            </a:extLst>
          </p:cNvPr>
          <p:cNvSpPr txBox="1">
            <a:spLocks/>
          </p:cNvSpPr>
          <p:nvPr/>
        </p:nvSpPr>
        <p:spPr>
          <a:xfrm>
            <a:off x="442913" y="3811588"/>
            <a:ext cx="1979612" cy="252412"/>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b="1" dirty="0">
                <a:solidFill>
                  <a:schemeClr val="bg2">
                    <a:lumMod val="50000"/>
                  </a:schemeClr>
                </a:solidFill>
              </a:rPr>
              <a:t>Χαμηλή Επίτευξη Στόχων</a:t>
            </a:r>
          </a:p>
        </p:txBody>
      </p:sp>
      <p:sp>
        <p:nvSpPr>
          <p:cNvPr id="19" name="TextBox 18">
            <a:extLst>
              <a:ext uri="{FF2B5EF4-FFF2-40B4-BE49-F238E27FC236}"/>
            </a:extLst>
          </p:cNvPr>
          <p:cNvSpPr txBox="1"/>
          <p:nvPr/>
        </p:nvSpPr>
        <p:spPr>
          <a:xfrm>
            <a:off x="1233488" y="4556125"/>
            <a:ext cx="4367212" cy="1138238"/>
          </a:xfrm>
          <a:prstGeom prst="rect">
            <a:avLst/>
          </a:prstGeom>
          <a:noFill/>
        </p:spPr>
        <p:txBody>
          <a:bodyPr>
            <a:spAutoFit/>
          </a:bodyPr>
          <a:lstStyle/>
          <a:p>
            <a:pPr fontAlgn="auto">
              <a:spcBef>
                <a:spcPts val="0"/>
              </a:spcBef>
              <a:spcAft>
                <a:spcPts val="0"/>
              </a:spcAft>
              <a:defRPr/>
            </a:pPr>
            <a:r>
              <a:rPr lang="el-GR" b="1" i="1" dirty="0">
                <a:solidFill>
                  <a:schemeClr val="accent4"/>
                </a:solidFill>
                <a:latin typeface="+mn-lt"/>
                <a:cs typeface="+mn-cs"/>
              </a:rPr>
              <a:t>Ούτε Αποτελεσματική, ούτε Αποδοτική</a:t>
            </a:r>
          </a:p>
          <a:p>
            <a:pPr fontAlgn="auto">
              <a:spcBef>
                <a:spcPts val="0"/>
              </a:spcBef>
              <a:spcAft>
                <a:spcPts val="0"/>
              </a:spcAft>
              <a:defRPr/>
            </a:pPr>
            <a:endParaRPr lang="el-GR" b="1" i="1" dirty="0">
              <a:solidFill>
                <a:schemeClr val="accent4"/>
              </a:solidFill>
              <a:latin typeface="+mn-lt"/>
              <a:cs typeface="+mn-cs"/>
            </a:endParaRPr>
          </a:p>
          <a:p>
            <a:pPr marL="285750" indent="-285750" fontAlgn="auto">
              <a:spcBef>
                <a:spcPts val="0"/>
              </a:spcBef>
              <a:spcAft>
                <a:spcPts val="0"/>
              </a:spcAft>
              <a:buFont typeface="Courier New" panose="02070309020205020404" pitchFamily="49" charset="0"/>
              <a:buChar char="o"/>
              <a:defRPr/>
            </a:pPr>
            <a:r>
              <a:rPr lang="el-GR" sz="1600" dirty="0">
                <a:solidFill>
                  <a:schemeClr val="tx1">
                    <a:lumMod val="75000"/>
                    <a:lumOff val="25000"/>
                  </a:schemeClr>
                </a:solidFill>
                <a:latin typeface="+mn-lt"/>
                <a:cs typeface="+mn-cs"/>
              </a:rPr>
              <a:t>Οι στόχοι δεν επιτεύχθηκαν</a:t>
            </a:r>
          </a:p>
          <a:p>
            <a:pPr marL="285750" indent="-285750" fontAlgn="auto">
              <a:spcBef>
                <a:spcPts val="0"/>
              </a:spcBef>
              <a:spcAft>
                <a:spcPts val="0"/>
              </a:spcAft>
              <a:buFont typeface="Courier New" panose="02070309020205020404" pitchFamily="49" charset="0"/>
              <a:buChar char="o"/>
              <a:defRPr/>
            </a:pPr>
            <a:r>
              <a:rPr lang="el-GR" sz="1600" dirty="0">
                <a:solidFill>
                  <a:schemeClr val="tx1">
                    <a:lumMod val="75000"/>
                    <a:lumOff val="25000"/>
                  </a:schemeClr>
                </a:solidFill>
                <a:latin typeface="+mn-lt"/>
                <a:cs typeface="+mn-cs"/>
              </a:rPr>
              <a:t>Έγινε σπατάλη πόρων</a:t>
            </a:r>
            <a:endParaRPr lang="el-GR" sz="1600" dirty="0">
              <a:latin typeface="+mn-lt"/>
              <a:cs typeface="+mn-cs"/>
            </a:endParaRPr>
          </a:p>
        </p:txBody>
      </p:sp>
      <p:sp>
        <p:nvSpPr>
          <p:cNvPr id="20" name="TextBox 19">
            <a:extLst>
              <a:ext uri="{FF2B5EF4-FFF2-40B4-BE49-F238E27FC236}"/>
            </a:extLst>
          </p:cNvPr>
          <p:cNvSpPr txBox="1"/>
          <p:nvPr/>
        </p:nvSpPr>
        <p:spPr>
          <a:xfrm>
            <a:off x="6875463" y="1851025"/>
            <a:ext cx="4365625" cy="1384300"/>
          </a:xfrm>
          <a:prstGeom prst="rect">
            <a:avLst/>
          </a:prstGeom>
          <a:noFill/>
        </p:spPr>
        <p:txBody>
          <a:bodyPr>
            <a:spAutoFit/>
          </a:bodyPr>
          <a:lstStyle/>
          <a:p>
            <a:pPr fontAlgn="auto">
              <a:spcBef>
                <a:spcPts val="0"/>
              </a:spcBef>
              <a:spcAft>
                <a:spcPts val="0"/>
              </a:spcAft>
              <a:defRPr/>
            </a:pPr>
            <a:r>
              <a:rPr lang="el-GR" b="1" i="1" dirty="0">
                <a:solidFill>
                  <a:schemeClr val="accent3"/>
                </a:solidFill>
                <a:latin typeface="+mn-lt"/>
                <a:cs typeface="+mn-cs"/>
              </a:rPr>
              <a:t>Αποτελεσματική και Αποδοτική</a:t>
            </a:r>
          </a:p>
          <a:p>
            <a:pPr fontAlgn="auto">
              <a:spcBef>
                <a:spcPts val="0"/>
              </a:spcBef>
              <a:spcAft>
                <a:spcPts val="0"/>
              </a:spcAft>
              <a:defRPr/>
            </a:pPr>
            <a:endParaRPr lang="el-GR" b="1" i="1" dirty="0">
              <a:solidFill>
                <a:schemeClr val="accent3"/>
              </a:solidFill>
              <a:latin typeface="+mn-lt"/>
              <a:cs typeface="+mn-cs"/>
            </a:endParaRPr>
          </a:p>
          <a:p>
            <a:pPr marL="285750" indent="-285750" fontAlgn="auto">
              <a:spcBef>
                <a:spcPts val="0"/>
              </a:spcBef>
              <a:spcAft>
                <a:spcPts val="0"/>
              </a:spcAft>
              <a:buFont typeface="Courier New" panose="02070309020205020404" pitchFamily="49" charset="0"/>
              <a:buChar char="o"/>
              <a:defRPr/>
            </a:pPr>
            <a:r>
              <a:rPr lang="el-GR" sz="1600" dirty="0">
                <a:solidFill>
                  <a:schemeClr val="tx1">
                    <a:lumMod val="75000"/>
                    <a:lumOff val="25000"/>
                  </a:schemeClr>
                </a:solidFill>
                <a:latin typeface="+mn-lt"/>
                <a:cs typeface="+mn-cs"/>
              </a:rPr>
              <a:t>Οι στόχοι επιτεύχθηκαν</a:t>
            </a:r>
          </a:p>
          <a:p>
            <a:pPr marL="285750" indent="-285750" fontAlgn="auto">
              <a:spcBef>
                <a:spcPts val="0"/>
              </a:spcBef>
              <a:spcAft>
                <a:spcPts val="0"/>
              </a:spcAft>
              <a:buFont typeface="Courier New" panose="02070309020205020404" pitchFamily="49" charset="0"/>
              <a:buChar char="o"/>
              <a:defRPr/>
            </a:pPr>
            <a:r>
              <a:rPr lang="el-GR" sz="1600" dirty="0">
                <a:solidFill>
                  <a:schemeClr val="tx1">
                    <a:lumMod val="75000"/>
                    <a:lumOff val="25000"/>
                  </a:schemeClr>
                </a:solidFill>
                <a:latin typeface="+mn-lt"/>
                <a:cs typeface="+mn-cs"/>
              </a:rPr>
              <a:t>Δεν έγινε σπατάλη πόρων</a:t>
            </a:r>
          </a:p>
          <a:p>
            <a:pPr marL="285750" indent="-285750" fontAlgn="auto">
              <a:spcBef>
                <a:spcPts val="0"/>
              </a:spcBef>
              <a:spcAft>
                <a:spcPts val="0"/>
              </a:spcAft>
              <a:buFont typeface="Courier New" panose="02070309020205020404" pitchFamily="49" charset="0"/>
              <a:buChar char="o"/>
              <a:defRPr/>
            </a:pPr>
            <a:r>
              <a:rPr lang="el-GR" sz="1600" dirty="0">
                <a:solidFill>
                  <a:schemeClr val="tx1">
                    <a:lumMod val="75000"/>
                    <a:lumOff val="25000"/>
                  </a:schemeClr>
                </a:solidFill>
                <a:latin typeface="+mn-lt"/>
                <a:cs typeface="+mn-cs"/>
              </a:rPr>
              <a:t>Υψηλή Παραγωγικότητα</a:t>
            </a:r>
            <a:endParaRPr lang="el-GR" sz="1600" dirty="0">
              <a:latin typeface="+mn-lt"/>
              <a:cs typeface="+mn-cs"/>
            </a:endParaRPr>
          </a:p>
        </p:txBody>
      </p:sp>
      <p:sp>
        <p:nvSpPr>
          <p:cNvPr id="25" name="Θέση κειμένου 5">
            <a:extLst>
              <a:ext uri="{FF2B5EF4-FFF2-40B4-BE49-F238E27FC236}"/>
            </a:extLst>
          </p:cNvPr>
          <p:cNvSpPr txBox="1">
            <a:spLocks/>
          </p:cNvSpPr>
          <p:nvPr/>
        </p:nvSpPr>
        <p:spPr>
          <a:xfrm>
            <a:off x="6191250" y="6026150"/>
            <a:ext cx="1979613" cy="25082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b="1" dirty="0">
                <a:solidFill>
                  <a:schemeClr val="bg2">
                    <a:lumMod val="50000"/>
                  </a:schemeClr>
                </a:solidFill>
              </a:rPr>
              <a:t>Χαμηλή Χρήση Πόρων</a:t>
            </a:r>
          </a:p>
        </p:txBody>
      </p:sp>
      <p:sp>
        <p:nvSpPr>
          <p:cNvPr id="26" name="TextBox 25">
            <a:extLst>
              <a:ext uri="{FF2B5EF4-FFF2-40B4-BE49-F238E27FC236}"/>
            </a:extLst>
          </p:cNvPr>
          <p:cNvSpPr txBox="1"/>
          <p:nvPr/>
        </p:nvSpPr>
        <p:spPr>
          <a:xfrm>
            <a:off x="6875463" y="4556125"/>
            <a:ext cx="4365625" cy="1138238"/>
          </a:xfrm>
          <a:prstGeom prst="rect">
            <a:avLst/>
          </a:prstGeom>
          <a:noFill/>
        </p:spPr>
        <p:txBody>
          <a:bodyPr>
            <a:spAutoFit/>
          </a:bodyPr>
          <a:lstStyle/>
          <a:p>
            <a:pPr fontAlgn="auto">
              <a:spcBef>
                <a:spcPts val="0"/>
              </a:spcBef>
              <a:spcAft>
                <a:spcPts val="0"/>
              </a:spcAft>
              <a:defRPr/>
            </a:pPr>
            <a:r>
              <a:rPr lang="el-GR" b="1" i="1" dirty="0">
                <a:solidFill>
                  <a:schemeClr val="accent5">
                    <a:lumMod val="75000"/>
                  </a:schemeClr>
                </a:solidFill>
                <a:latin typeface="+mn-lt"/>
                <a:cs typeface="+mn-cs"/>
              </a:rPr>
              <a:t>Αποδοτική, αλλά όχι Αποτελεσματική</a:t>
            </a:r>
          </a:p>
          <a:p>
            <a:pPr fontAlgn="auto">
              <a:spcBef>
                <a:spcPts val="0"/>
              </a:spcBef>
              <a:spcAft>
                <a:spcPts val="0"/>
              </a:spcAft>
              <a:defRPr/>
            </a:pPr>
            <a:endParaRPr lang="el-GR" b="1" i="1" dirty="0">
              <a:solidFill>
                <a:schemeClr val="accent5">
                  <a:lumMod val="75000"/>
                </a:schemeClr>
              </a:solidFill>
              <a:latin typeface="+mn-lt"/>
              <a:cs typeface="+mn-cs"/>
            </a:endParaRPr>
          </a:p>
          <a:p>
            <a:pPr marL="285750" indent="-285750" fontAlgn="auto">
              <a:spcBef>
                <a:spcPts val="0"/>
              </a:spcBef>
              <a:spcAft>
                <a:spcPts val="0"/>
              </a:spcAft>
              <a:buFont typeface="Courier New" panose="02070309020205020404" pitchFamily="49" charset="0"/>
              <a:buChar char="o"/>
              <a:defRPr/>
            </a:pPr>
            <a:r>
              <a:rPr lang="el-GR" sz="1600" dirty="0">
                <a:solidFill>
                  <a:schemeClr val="tx1">
                    <a:lumMod val="75000"/>
                    <a:lumOff val="25000"/>
                  </a:schemeClr>
                </a:solidFill>
                <a:latin typeface="+mn-lt"/>
                <a:cs typeface="+mn-cs"/>
              </a:rPr>
              <a:t>Δεν έγινε σπατάλη πόρων</a:t>
            </a:r>
          </a:p>
          <a:p>
            <a:pPr marL="285750" indent="-285750" fontAlgn="auto">
              <a:spcBef>
                <a:spcPts val="0"/>
              </a:spcBef>
              <a:spcAft>
                <a:spcPts val="0"/>
              </a:spcAft>
              <a:buFont typeface="Courier New" panose="02070309020205020404" pitchFamily="49" charset="0"/>
              <a:buChar char="o"/>
              <a:defRPr/>
            </a:pPr>
            <a:r>
              <a:rPr lang="el-GR" sz="1600" dirty="0">
                <a:solidFill>
                  <a:schemeClr val="tx1">
                    <a:lumMod val="75000"/>
                    <a:lumOff val="25000"/>
                  </a:schemeClr>
                </a:solidFill>
                <a:latin typeface="+mn-lt"/>
                <a:cs typeface="+mn-cs"/>
              </a:rPr>
              <a:t>Οι στόχοι δεν επιτεύχθηκαν</a:t>
            </a:r>
          </a:p>
        </p:txBody>
      </p:sp>
      <p:sp>
        <p:nvSpPr>
          <p:cNvPr id="90124" name="TextBox 37"/>
          <p:cNvSpPr txBox="1">
            <a:spLocks noChangeArrowheads="1"/>
          </p:cNvSpPr>
          <p:nvPr/>
        </p:nvSpPr>
        <p:spPr bwMode="auto">
          <a:xfrm>
            <a:off x="9736138" y="6073775"/>
            <a:ext cx="14827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Θέση εικόνας 10" descr="σχέδια μεταλλικών ραφιών βιβλίων σε οροφή"/>
          <p:cNvPicPr>
            <a:picLocks noGrp="1" noChangeAspect="1"/>
          </p:cNvPicPr>
          <p:nvPr>
            <p:ph type="pic" sz="quarter" idx="13"/>
          </p:nvPr>
        </p:nvPicPr>
        <p:blipFill>
          <a:blip r:embed="rId3"/>
          <a:stretch>
            <a:fillRect/>
          </a:stretch>
        </p:blipFill>
        <p:spPr>
          <a:xfrm>
            <a:off x="0" y="1588"/>
            <a:ext cx="12192000" cy="6010275"/>
          </a:xfrm>
        </p:spPr>
      </p:pic>
      <p:sp>
        <p:nvSpPr>
          <p:cNvPr id="3" name="Τίτλος 2"/>
          <p:cNvSpPr>
            <a:spLocks noGrp="1"/>
          </p:cNvSpPr>
          <p:nvPr>
            <p:ph type="ctrTitle"/>
          </p:nvPr>
        </p:nvSpPr>
        <p:spPr>
          <a:xfrm>
            <a:off x="7189788" y="163513"/>
            <a:ext cx="4859337" cy="5724525"/>
          </a:xfrm>
        </p:spPr>
        <p:txBody>
          <a:bodyPr/>
          <a:lstStyle/>
          <a:p>
            <a:pPr algn="ctr" fontAlgn="auto">
              <a:spcAft>
                <a:spcPts val="0"/>
              </a:spcAft>
              <a:defRPr/>
            </a:pPr>
            <a:r>
              <a:rPr lang="el-GR" sz="2800" dirty="0"/>
              <a:t>Διοίκηση</a:t>
            </a:r>
            <a:br>
              <a:rPr lang="el-GR" sz="2800" dirty="0"/>
            </a:br>
            <a:r>
              <a:rPr lang="el-GR" sz="2800" dirty="0"/>
              <a:t> (</a:t>
            </a:r>
            <a:r>
              <a:rPr lang="el-GR" sz="2800" dirty="0" err="1"/>
              <a:t>management</a:t>
            </a:r>
            <a:r>
              <a:rPr lang="el-GR" sz="2800" dirty="0"/>
              <a:t>)</a:t>
            </a:r>
          </a:p>
        </p:txBody>
      </p:sp>
      <p:sp>
        <p:nvSpPr>
          <p:cNvPr id="9" name="Ορθογώνιο 6" descr="Διαχωριστική γραμμή επισήμανσης"/>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8" name="Ορθογώνιο 6" descr="Διαχωριστικό επισήμανσης κάτω εικόνας"/>
          <p:cNvSpPr/>
          <p:nvPr/>
        </p:nvSpPr>
        <p:spPr>
          <a:xfrm>
            <a:off x="7453313" y="3146425"/>
            <a:ext cx="4330700" cy="1825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 name="Υπότιτλος 3"/>
          <p:cNvSpPr>
            <a:spLocks noGrp="1"/>
          </p:cNvSpPr>
          <p:nvPr>
            <p:ph type="subTitle" idx="1"/>
          </p:nvPr>
        </p:nvSpPr>
        <p:spPr>
          <a:xfrm>
            <a:off x="7653338" y="4627563"/>
            <a:ext cx="3932237" cy="750887"/>
          </a:xfrm>
        </p:spPr>
        <p:txBody>
          <a:bodyPr>
            <a:noAutofit/>
          </a:bodyPr>
          <a:lstStyle/>
          <a:p>
            <a:pPr algn="ctr" fontAlgn="auto">
              <a:spcBef>
                <a:spcPct val="0"/>
              </a:spcBef>
              <a:spcAft>
                <a:spcPts val="0"/>
              </a:spcAft>
              <a:defRPr/>
            </a:pPr>
            <a:r>
              <a:rPr lang="el-GR" sz="2800" spc="-100" dirty="0">
                <a:latin typeface="+mj-lt"/>
                <a:ea typeface="+mj-ea"/>
                <a:cs typeface="+mj-cs"/>
              </a:rPr>
              <a:t>&amp;</a:t>
            </a:r>
          </a:p>
          <a:p>
            <a:pPr algn="ctr" fontAlgn="auto">
              <a:spcBef>
                <a:spcPct val="0"/>
              </a:spcBef>
              <a:spcAft>
                <a:spcPts val="0"/>
              </a:spcAft>
              <a:defRPr/>
            </a:pPr>
            <a:r>
              <a:rPr lang="el-GR" sz="2800" spc="-100" dirty="0">
                <a:latin typeface="+mj-lt"/>
                <a:ea typeface="+mj-ea"/>
                <a:cs typeface="+mj-cs"/>
              </a:rPr>
              <a:t> Διοικητικό Στέλεχος (</a:t>
            </a:r>
            <a:r>
              <a:rPr lang="el-GR" sz="2800" spc="-100" dirty="0" err="1">
                <a:latin typeface="+mj-lt"/>
                <a:ea typeface="+mj-ea"/>
                <a:cs typeface="+mj-cs"/>
              </a:rPr>
              <a:t>manager</a:t>
            </a:r>
            <a:r>
              <a:rPr lang="el-GR" sz="2800" spc="-100" dirty="0">
                <a:latin typeface="+mj-lt"/>
                <a:ea typeface="+mj-ea"/>
                <a:cs typeface="+mj-cs"/>
              </a:rPr>
              <a:t>)</a:t>
            </a:r>
          </a:p>
        </p:txBody>
      </p:sp>
      <p:sp>
        <p:nvSpPr>
          <p:cNvPr id="6" name="Θέση υποσέλιδου 5"/>
          <p:cNvSpPr>
            <a:spLocks noGrp="1"/>
          </p:cNvSpPr>
          <p:nvPr>
            <p:ph type="ftr" sz="quarter" idx="1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15"/>
          </p:nvPr>
        </p:nvSpPr>
        <p:spPr/>
        <p:txBody>
          <a:bodyPr/>
          <a:lstStyle/>
          <a:p>
            <a:pPr>
              <a:defRPr/>
            </a:pPr>
            <a:fld id="{98970605-A256-40A1-9984-729C0C6306F9}" type="slidenum">
              <a:rPr lang="el-GR"/>
              <a:pPr>
                <a:defRPr/>
              </a:pPr>
              <a:t>32</a:t>
            </a:fld>
            <a:endParaRPr lang="el-GR" dirty="0"/>
          </a:p>
        </p:txBody>
      </p:sp>
      <p:pic>
        <p:nvPicPr>
          <p:cNvPr id="92168" name="Θέση εικόνας 24" descr="φωτογραφία άντρα μέλους ομάδας"/>
          <p:cNvPicPr>
            <a:picLocks noChangeAspect="1"/>
          </p:cNvPicPr>
          <p:nvPr/>
        </p:nvPicPr>
        <p:blipFill>
          <a:blip r:embed="rId4"/>
          <a:srcRect/>
          <a:stretch>
            <a:fillRect/>
          </a:stretch>
        </p:blipFill>
        <p:spPr bwMode="auto">
          <a:xfrm>
            <a:off x="8362950" y="587375"/>
            <a:ext cx="2511425" cy="2559050"/>
          </a:xfrm>
          <a:prstGeom prst="rect">
            <a:avLst/>
          </a:prstGeom>
          <a:noFill/>
          <a:ln w="9525">
            <a:noFill/>
            <a:miter lim="800000"/>
            <a:headEnd/>
            <a:tailEnd/>
          </a:ln>
        </p:spPr>
      </p:pic>
      <p:sp>
        <p:nvSpPr>
          <p:cNvPr id="92169" name="TextBox 37"/>
          <p:cNvSpPr txBox="1">
            <a:spLocks noChangeArrowheads="1"/>
          </p:cNvSpPr>
          <p:nvPr/>
        </p:nvSpPr>
        <p:spPr bwMode="auto">
          <a:xfrm>
            <a:off x="9607550" y="6073775"/>
            <a:ext cx="1611313"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fontAlgn="auto">
              <a:spcAft>
                <a:spcPts val="0"/>
              </a:spcAft>
              <a:defRPr/>
            </a:pPr>
            <a:r>
              <a:rPr lang="el-GR" dirty="0"/>
              <a:t>Διοίκηση </a:t>
            </a:r>
          </a:p>
        </p:txBody>
      </p:sp>
      <p:sp>
        <p:nvSpPr>
          <p:cNvPr id="94210" name="Θέση κειμένου 4"/>
          <p:cNvSpPr>
            <a:spLocks noGrp="1"/>
          </p:cNvSpPr>
          <p:nvPr>
            <p:ph type="body" sz="quarter" idx="32"/>
          </p:nvPr>
        </p:nvSpPr>
        <p:spPr>
          <a:xfrm>
            <a:off x="431800" y="1008063"/>
            <a:ext cx="11339513" cy="360362"/>
          </a:xfrm>
        </p:spPr>
        <p:txBody>
          <a:bodyPr/>
          <a:lstStyle/>
          <a:p>
            <a:r>
              <a:rPr lang="el-GR" sz="1600" smtClean="0"/>
              <a:t>Δεν υπάρχει ένας γενικά αποδεκτός ορισμός της έννοιας της “διοίκησης”, εντούτοις ορισμένοι εξ αυτών βασίζονται στον κλασσικό ορισμό του Henri Fa</a:t>
            </a:r>
            <a:r>
              <a:rPr lang="en-US" sz="1600" smtClean="0"/>
              <a:t>y</a:t>
            </a:r>
            <a:r>
              <a:rPr lang="el-GR" sz="1600" smtClean="0"/>
              <a:t>ol</a:t>
            </a:r>
          </a:p>
        </p:txBody>
      </p:sp>
      <p:sp>
        <p:nvSpPr>
          <p:cNvPr id="9" name="Θέση περιεχομένου 8"/>
          <p:cNvSpPr>
            <a:spLocks noGrp="1"/>
          </p:cNvSpPr>
          <p:nvPr>
            <p:ph idx="1"/>
          </p:nvPr>
        </p:nvSpPr>
        <p:spPr>
          <a:xfrm>
            <a:off x="795338" y="1728788"/>
            <a:ext cx="2974975" cy="719137"/>
          </a:xfrm>
        </p:spPr>
        <p:txBody>
          <a:bodyPr>
            <a:noAutofit/>
          </a:bodyPr>
          <a:lstStyle/>
          <a:p>
            <a:pPr fontAlgn="auto">
              <a:spcAft>
                <a:spcPts val="0"/>
              </a:spcAft>
              <a:defRPr/>
            </a:pPr>
            <a:r>
              <a:rPr lang="el-GR" dirty="0"/>
              <a:t>Ορισμός </a:t>
            </a:r>
            <a:r>
              <a:rPr lang="el-GR" b="1" i="1" dirty="0"/>
              <a:t>1</a:t>
            </a:r>
            <a:r>
              <a:rPr lang="el-GR" dirty="0"/>
              <a:t/>
            </a:r>
            <a:br>
              <a:rPr lang="el-GR" dirty="0"/>
            </a:br>
            <a:endParaRPr lang="el-GR" dirty="0">
              <a:solidFill>
                <a:schemeClr val="tx1">
                  <a:lumMod val="75000"/>
                  <a:lumOff val="25000"/>
                </a:schemeClr>
              </a:solidFill>
              <a:latin typeface="+mn-lt"/>
            </a:endParaRPr>
          </a:p>
        </p:txBody>
      </p:sp>
      <p:sp>
        <p:nvSpPr>
          <p:cNvPr id="6" name="Θέση περιεχομένου 5"/>
          <p:cNvSpPr>
            <a:spLocks noGrp="1"/>
          </p:cNvSpPr>
          <p:nvPr>
            <p:ph idx="14"/>
          </p:nvPr>
        </p:nvSpPr>
        <p:spPr>
          <a:xfrm>
            <a:off x="795338" y="2673350"/>
            <a:ext cx="2974975" cy="3375025"/>
          </a:xfrm>
          <a:noFill/>
        </p:spPr>
        <p:txBody>
          <a:bodyPr>
            <a:noAutofit/>
          </a:bodyPr>
          <a:lstStyle/>
          <a:p>
            <a:pPr marL="0" indent="0" algn="ctr" fontAlgn="auto">
              <a:spcAft>
                <a:spcPts val="0"/>
              </a:spcAft>
              <a:buFont typeface="Arial" panose="020B0604020202020204" pitchFamily="34" charset="0"/>
              <a:buNone/>
              <a:defRPr/>
            </a:pPr>
            <a:r>
              <a:rPr lang="el-GR" sz="1700" dirty="0">
                <a:solidFill>
                  <a:schemeClr val="tx1">
                    <a:lumMod val="75000"/>
                    <a:lumOff val="25000"/>
                  </a:schemeClr>
                </a:solidFill>
              </a:rPr>
              <a:t>Η πραγματοποίηση στόχων με την βοήθεια άλλων ατόμων</a:t>
            </a:r>
          </a:p>
        </p:txBody>
      </p:sp>
      <p:sp>
        <p:nvSpPr>
          <p:cNvPr id="10" name="Θέση περιεχομένου 9"/>
          <p:cNvSpPr>
            <a:spLocks noGrp="1"/>
          </p:cNvSpPr>
          <p:nvPr>
            <p:ph idx="12"/>
          </p:nvPr>
        </p:nvSpPr>
        <p:spPr>
          <a:xfrm>
            <a:off x="4614863" y="1728788"/>
            <a:ext cx="2974975" cy="719137"/>
          </a:xfrm>
        </p:spPr>
        <p:txBody>
          <a:bodyPr>
            <a:noAutofit/>
          </a:bodyPr>
          <a:lstStyle/>
          <a:p>
            <a:pPr fontAlgn="auto">
              <a:spcAft>
                <a:spcPts val="0"/>
              </a:spcAft>
              <a:defRPr/>
            </a:pPr>
            <a:r>
              <a:rPr lang="el-GR" dirty="0"/>
              <a:t>Ορισμός </a:t>
            </a:r>
            <a:r>
              <a:rPr lang="el-GR" b="1" i="1" dirty="0"/>
              <a:t>2</a:t>
            </a:r>
            <a:r>
              <a:rPr lang="el-GR" dirty="0"/>
              <a:t/>
            </a:r>
            <a:br>
              <a:rPr lang="el-GR" dirty="0"/>
            </a:br>
            <a:endParaRPr lang="el-GR" sz="1200" dirty="0">
              <a:solidFill>
                <a:schemeClr val="tx1">
                  <a:lumMod val="75000"/>
                  <a:lumOff val="25000"/>
                </a:schemeClr>
              </a:solidFill>
              <a:latin typeface="+mn-lt"/>
            </a:endParaRPr>
          </a:p>
        </p:txBody>
      </p:sp>
      <p:sp>
        <p:nvSpPr>
          <p:cNvPr id="7" name="Θέση περιεχομένου 6"/>
          <p:cNvSpPr>
            <a:spLocks noGrp="1"/>
          </p:cNvSpPr>
          <p:nvPr>
            <p:ph idx="15"/>
          </p:nvPr>
        </p:nvSpPr>
        <p:spPr>
          <a:xfrm>
            <a:off x="4614863" y="2673350"/>
            <a:ext cx="2974975" cy="3375025"/>
          </a:xfrm>
          <a:noFill/>
        </p:spPr>
        <p:txBody>
          <a:bodyPr>
            <a:noAutofit/>
          </a:bodyPr>
          <a:lstStyle/>
          <a:p>
            <a:pPr marL="0" indent="0" algn="ctr" fontAlgn="auto">
              <a:spcAft>
                <a:spcPts val="0"/>
              </a:spcAft>
              <a:buFont typeface="Arial" panose="020B0604020202020204" pitchFamily="34" charset="0"/>
              <a:buNone/>
              <a:defRPr/>
            </a:pPr>
            <a:r>
              <a:rPr lang="el-GR" sz="1700" dirty="0">
                <a:solidFill>
                  <a:schemeClr val="tx1">
                    <a:lumMod val="75000"/>
                    <a:lumOff val="25000"/>
                  </a:schemeClr>
                </a:solidFill>
              </a:rPr>
              <a:t>Μια κοινωνική διαδικασία αποτελούμενη από τις δραστηριότητες του προγραμματισμού, της οργάνωσης, της καθοδήγησης και του ελέγχου, που αποσκοπεί να προσδιορίσει και να πραγματώσει καθορισμένους στόχους, με την βοήθεια άλλων ατόμων και την χρησιμοποίηση διαφόρων πόρων και μέσων</a:t>
            </a:r>
          </a:p>
        </p:txBody>
      </p:sp>
      <p:sp>
        <p:nvSpPr>
          <p:cNvPr id="11" name="Θέση περιεχομένου 10"/>
          <p:cNvSpPr>
            <a:spLocks noGrp="1"/>
          </p:cNvSpPr>
          <p:nvPr>
            <p:ph idx="13"/>
          </p:nvPr>
        </p:nvSpPr>
        <p:spPr>
          <a:xfrm>
            <a:off x="8434388" y="1728788"/>
            <a:ext cx="2974975" cy="719137"/>
          </a:xfrm>
        </p:spPr>
        <p:txBody>
          <a:bodyPr>
            <a:noAutofit/>
          </a:bodyPr>
          <a:lstStyle/>
          <a:p>
            <a:pPr fontAlgn="auto">
              <a:spcAft>
                <a:spcPts val="0"/>
              </a:spcAft>
              <a:defRPr/>
            </a:pPr>
            <a:r>
              <a:rPr lang="el-GR" dirty="0"/>
              <a:t>Ορισμός </a:t>
            </a:r>
            <a:r>
              <a:rPr lang="el-GR" b="1" i="1" dirty="0"/>
              <a:t>3</a:t>
            </a:r>
            <a:r>
              <a:rPr lang="el-GR" dirty="0"/>
              <a:t/>
            </a:r>
            <a:br>
              <a:rPr lang="el-GR" dirty="0"/>
            </a:br>
            <a:endParaRPr lang="el-GR" sz="1200" dirty="0">
              <a:solidFill>
                <a:schemeClr val="tx1">
                  <a:lumMod val="75000"/>
                  <a:lumOff val="25000"/>
                </a:schemeClr>
              </a:solidFill>
              <a:latin typeface="+mn-lt"/>
            </a:endParaRPr>
          </a:p>
        </p:txBody>
      </p:sp>
      <p:sp>
        <p:nvSpPr>
          <p:cNvPr id="8" name="Θέση περιεχομένου 7"/>
          <p:cNvSpPr>
            <a:spLocks noGrp="1"/>
          </p:cNvSpPr>
          <p:nvPr>
            <p:ph idx="16"/>
          </p:nvPr>
        </p:nvSpPr>
        <p:spPr>
          <a:xfrm>
            <a:off x="8434388" y="2673350"/>
            <a:ext cx="2974975" cy="3375025"/>
          </a:xfrm>
          <a:noFill/>
        </p:spPr>
        <p:txBody>
          <a:bodyPr>
            <a:noAutofit/>
          </a:bodyPr>
          <a:lstStyle/>
          <a:p>
            <a:pPr marL="0" indent="0" algn="ctr" fontAlgn="auto">
              <a:spcAft>
                <a:spcPts val="0"/>
              </a:spcAft>
              <a:buFont typeface="Arial" panose="020B0604020202020204" pitchFamily="34" charset="0"/>
              <a:buNone/>
              <a:defRPr/>
            </a:pPr>
            <a:r>
              <a:rPr lang="el-GR" sz="1700" dirty="0">
                <a:solidFill>
                  <a:schemeClr val="tx1">
                    <a:lumMod val="75000"/>
                    <a:lumOff val="25000"/>
                  </a:schemeClr>
                </a:solidFill>
              </a:rPr>
              <a:t>Η εφαρμογή των επιστημών για την διεύθυνση των οργανώσεων</a:t>
            </a: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2DACB88E-D2F1-440B-95B8-BA89D24D847D}" type="slidenum">
              <a:rPr lang="el-GR"/>
              <a:pPr>
                <a:defRPr/>
              </a:pPr>
              <a:t>33</a:t>
            </a:fld>
            <a:endParaRPr lang="el-GR" dirty="0"/>
          </a:p>
        </p:txBody>
      </p:sp>
      <p:sp>
        <p:nvSpPr>
          <p:cNvPr id="94219" name="TextBox 11"/>
          <p:cNvSpPr txBox="1">
            <a:spLocks noChangeArrowheads="1"/>
          </p:cNvSpPr>
          <p:nvPr/>
        </p:nvSpPr>
        <p:spPr bwMode="auto">
          <a:xfrm>
            <a:off x="9685338" y="6116638"/>
            <a:ext cx="1519237"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31788" y="442913"/>
            <a:ext cx="11341100" cy="431800"/>
          </a:xfrm>
        </p:spPr>
        <p:txBody>
          <a:bodyPr/>
          <a:lstStyle/>
          <a:p>
            <a:pPr algn="ctr" fontAlgn="auto">
              <a:spcAft>
                <a:spcPts val="0"/>
              </a:spcAft>
              <a:defRPr/>
            </a:pPr>
            <a:r>
              <a:rPr lang="el-GR" b="1" dirty="0">
                <a:solidFill>
                  <a:schemeClr val="bg2">
                    <a:lumMod val="50000"/>
                  </a:schemeClr>
                </a:solidFill>
              </a:rPr>
              <a:t>Οι Βασικές Λειτουργίες της Διοίκησης</a:t>
            </a:r>
            <a:endParaRPr lang="el-GR"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07000649-8500-40C8-ADE0-17E75BA83B6E}" type="slidenum">
              <a:rPr lang="el-GR"/>
              <a:pPr>
                <a:defRPr/>
              </a:pPr>
              <a:t>34</a:t>
            </a:fld>
            <a:endParaRPr lang="el-GR" dirty="0"/>
          </a:p>
        </p:txBody>
      </p:sp>
      <p:sp>
        <p:nvSpPr>
          <p:cNvPr id="96260"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Βέλος: Πεντάγωνο 5">
            <a:extLst>
              <a:ext uri="{FF2B5EF4-FFF2-40B4-BE49-F238E27FC236}"/>
            </a:extLst>
          </p:cNvPr>
          <p:cNvSpPr/>
          <p:nvPr/>
        </p:nvSpPr>
        <p:spPr>
          <a:xfrm>
            <a:off x="3730625" y="4406900"/>
            <a:ext cx="5383213" cy="685800"/>
          </a:xfrm>
          <a:prstGeom prst="homePlate">
            <a:avLst/>
          </a:prstGeom>
          <a:solidFill>
            <a:schemeClr val="bg2">
              <a:lumMod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solidFill>
                <a:schemeClr val="tx1"/>
              </a:solidFill>
            </a:endParaRPr>
          </a:p>
        </p:txBody>
      </p:sp>
      <p:sp>
        <p:nvSpPr>
          <p:cNvPr id="48" name="Θέση περιεχομένου 6">
            <a:extLst>
              <a:ext uri="{FF2B5EF4-FFF2-40B4-BE49-F238E27FC236}"/>
            </a:extLst>
          </p:cNvPr>
          <p:cNvSpPr txBox="1">
            <a:spLocks/>
          </p:cNvSpPr>
          <p:nvPr/>
        </p:nvSpPr>
        <p:spPr>
          <a:xfrm>
            <a:off x="973138" y="3519488"/>
            <a:ext cx="2405062" cy="2474912"/>
          </a:xfrm>
          <a:prstGeom prst="rect">
            <a:avLst/>
          </a:prstGeom>
          <a:noFill/>
          <a:ln w="9525">
            <a:solidFill>
              <a:schemeClr val="tx1">
                <a:lumMod val="85000"/>
                <a:lumOff val="15000"/>
              </a:schemeClr>
            </a:solidFill>
          </a:ln>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buFont typeface="Courier New" panose="02070309020205020404" pitchFamily="49" charset="0"/>
              <a:buChar char="o"/>
              <a:defRPr/>
            </a:pPr>
            <a:r>
              <a:rPr lang="el-GR" sz="1700" b="1" dirty="0"/>
              <a:t>Ανθρώπινο Δυναμικό</a:t>
            </a:r>
          </a:p>
          <a:p>
            <a:pPr fontAlgn="auto">
              <a:spcAft>
                <a:spcPts val="0"/>
              </a:spcAft>
              <a:buFont typeface="Courier New" panose="02070309020205020404" pitchFamily="49" charset="0"/>
              <a:buChar char="o"/>
              <a:defRPr/>
            </a:pPr>
            <a:r>
              <a:rPr lang="el-GR" sz="1700" b="1" dirty="0"/>
              <a:t>Υλικά</a:t>
            </a:r>
          </a:p>
          <a:p>
            <a:pPr fontAlgn="auto">
              <a:spcAft>
                <a:spcPts val="0"/>
              </a:spcAft>
              <a:buFont typeface="Courier New" panose="02070309020205020404" pitchFamily="49" charset="0"/>
              <a:buChar char="o"/>
              <a:defRPr/>
            </a:pPr>
            <a:r>
              <a:rPr lang="el-GR" sz="1700" b="1" dirty="0"/>
              <a:t>Μηχανήματα</a:t>
            </a:r>
          </a:p>
          <a:p>
            <a:pPr fontAlgn="auto">
              <a:spcAft>
                <a:spcPts val="0"/>
              </a:spcAft>
              <a:buFont typeface="Courier New" panose="02070309020205020404" pitchFamily="49" charset="0"/>
              <a:buChar char="o"/>
              <a:defRPr/>
            </a:pPr>
            <a:r>
              <a:rPr lang="el-GR" sz="1700" b="1" dirty="0"/>
              <a:t>Κεφάλαια</a:t>
            </a:r>
          </a:p>
          <a:p>
            <a:pPr fontAlgn="auto">
              <a:spcAft>
                <a:spcPts val="0"/>
              </a:spcAft>
              <a:buFont typeface="Courier New" panose="02070309020205020404" pitchFamily="49" charset="0"/>
              <a:buChar char="o"/>
              <a:defRPr/>
            </a:pPr>
            <a:r>
              <a:rPr lang="el-GR" sz="1700" b="1" dirty="0"/>
              <a:t>Μέθοδοι</a:t>
            </a:r>
          </a:p>
          <a:p>
            <a:pPr fontAlgn="auto">
              <a:spcAft>
                <a:spcPts val="0"/>
              </a:spcAft>
              <a:buFont typeface="Courier New" panose="02070309020205020404" pitchFamily="49" charset="0"/>
              <a:buChar char="o"/>
              <a:defRPr/>
            </a:pPr>
            <a:r>
              <a:rPr lang="el-GR" sz="1700" b="1" dirty="0"/>
              <a:t>Αγορές</a:t>
            </a:r>
          </a:p>
          <a:p>
            <a:pPr fontAlgn="auto">
              <a:spcAft>
                <a:spcPts val="0"/>
              </a:spcAft>
              <a:buFont typeface="Courier New" panose="02070309020205020404" pitchFamily="49" charset="0"/>
              <a:buChar char="o"/>
              <a:defRPr/>
            </a:pPr>
            <a:r>
              <a:rPr lang="el-GR" sz="1700" b="1" dirty="0"/>
              <a:t>Πληροφορίες</a:t>
            </a:r>
          </a:p>
        </p:txBody>
      </p:sp>
      <p:sp>
        <p:nvSpPr>
          <p:cNvPr id="49" name="Θέση κειμένου 5">
            <a:extLst>
              <a:ext uri="{FF2B5EF4-FFF2-40B4-BE49-F238E27FC236}"/>
            </a:extLst>
          </p:cNvPr>
          <p:cNvSpPr txBox="1">
            <a:spLocks/>
          </p:cNvSpPr>
          <p:nvPr/>
        </p:nvSpPr>
        <p:spPr>
          <a:xfrm>
            <a:off x="5260975" y="2652713"/>
            <a:ext cx="2319338" cy="506412"/>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sz="1900" b="1" dirty="0"/>
              <a:t>ΒΑΣΙΚΕΣ ΛΕΙΤΟΥΡΓΙΕΣ</a:t>
            </a:r>
          </a:p>
          <a:p>
            <a:pPr algn="ctr" fontAlgn="auto">
              <a:spcAft>
                <a:spcPts val="0"/>
              </a:spcAft>
              <a:defRPr/>
            </a:pPr>
            <a:endParaRPr lang="el-GR" sz="1600" b="1" dirty="0"/>
          </a:p>
        </p:txBody>
      </p:sp>
      <p:sp>
        <p:nvSpPr>
          <p:cNvPr id="50" name="Θέση κειμένου 5">
            <a:extLst>
              <a:ext uri="{FF2B5EF4-FFF2-40B4-BE49-F238E27FC236}"/>
            </a:extLst>
          </p:cNvPr>
          <p:cNvSpPr txBox="1">
            <a:spLocks/>
          </p:cNvSpPr>
          <p:nvPr/>
        </p:nvSpPr>
        <p:spPr>
          <a:xfrm>
            <a:off x="4105275" y="3521075"/>
            <a:ext cx="2317750" cy="508000"/>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b="1" dirty="0"/>
              <a:t>Προγραμματισμός</a:t>
            </a:r>
          </a:p>
          <a:p>
            <a:pPr algn="ctr" fontAlgn="auto">
              <a:spcAft>
                <a:spcPts val="0"/>
              </a:spcAft>
              <a:defRPr/>
            </a:pPr>
            <a:endParaRPr lang="el-GR" sz="1600" b="1" dirty="0"/>
          </a:p>
        </p:txBody>
      </p:sp>
      <p:sp>
        <p:nvSpPr>
          <p:cNvPr id="51" name="Θέση κειμένου 5">
            <a:extLst>
              <a:ext uri="{FF2B5EF4-FFF2-40B4-BE49-F238E27FC236}"/>
            </a:extLst>
          </p:cNvPr>
          <p:cNvSpPr txBox="1">
            <a:spLocks/>
          </p:cNvSpPr>
          <p:nvPr/>
        </p:nvSpPr>
        <p:spPr>
          <a:xfrm>
            <a:off x="6413500" y="3519488"/>
            <a:ext cx="2319338" cy="508000"/>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b="1" dirty="0"/>
              <a:t>Καθοδήγηση</a:t>
            </a:r>
          </a:p>
          <a:p>
            <a:pPr algn="ctr" fontAlgn="auto">
              <a:spcAft>
                <a:spcPts val="0"/>
              </a:spcAft>
              <a:defRPr/>
            </a:pPr>
            <a:endParaRPr lang="el-GR" sz="1600" b="1" dirty="0"/>
          </a:p>
        </p:txBody>
      </p:sp>
      <p:sp>
        <p:nvSpPr>
          <p:cNvPr id="53" name="Θέση κειμένου 5">
            <a:extLst>
              <a:ext uri="{FF2B5EF4-FFF2-40B4-BE49-F238E27FC236}"/>
            </a:extLst>
          </p:cNvPr>
          <p:cNvSpPr txBox="1">
            <a:spLocks/>
          </p:cNvSpPr>
          <p:nvPr/>
        </p:nvSpPr>
        <p:spPr>
          <a:xfrm>
            <a:off x="4102100" y="5824538"/>
            <a:ext cx="2317750" cy="508000"/>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b="1" dirty="0"/>
              <a:t>Οργάνωση</a:t>
            </a:r>
          </a:p>
          <a:p>
            <a:pPr algn="ctr" fontAlgn="auto">
              <a:spcAft>
                <a:spcPts val="0"/>
              </a:spcAft>
              <a:defRPr/>
            </a:pPr>
            <a:endParaRPr lang="el-GR" sz="1600" b="1" dirty="0"/>
          </a:p>
        </p:txBody>
      </p:sp>
      <p:sp>
        <p:nvSpPr>
          <p:cNvPr id="54" name="Θέση κειμένου 5">
            <a:extLst>
              <a:ext uri="{FF2B5EF4-FFF2-40B4-BE49-F238E27FC236}"/>
            </a:extLst>
          </p:cNvPr>
          <p:cNvSpPr txBox="1">
            <a:spLocks/>
          </p:cNvSpPr>
          <p:nvPr/>
        </p:nvSpPr>
        <p:spPr>
          <a:xfrm>
            <a:off x="6410325" y="5822950"/>
            <a:ext cx="2319338" cy="508000"/>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b="1" dirty="0"/>
              <a:t>Έλεγχος</a:t>
            </a:r>
          </a:p>
          <a:p>
            <a:pPr algn="ctr" fontAlgn="auto">
              <a:spcAft>
                <a:spcPts val="0"/>
              </a:spcAft>
              <a:defRPr/>
            </a:pPr>
            <a:endParaRPr lang="el-GR" sz="1600" b="1" dirty="0"/>
          </a:p>
        </p:txBody>
      </p:sp>
      <p:cxnSp>
        <p:nvCxnSpPr>
          <p:cNvPr id="8" name="Ευθύγραμμο βέλος σύνδεσης 7">
            <a:extLst>
              <a:ext uri="{FF2B5EF4-FFF2-40B4-BE49-F238E27FC236}"/>
            </a:extLst>
          </p:cNvPr>
          <p:cNvCxnSpPr>
            <a:cxnSpLocks/>
          </p:cNvCxnSpPr>
          <p:nvPr/>
        </p:nvCxnSpPr>
        <p:spPr>
          <a:xfrm>
            <a:off x="5257800" y="3838575"/>
            <a:ext cx="3175" cy="450850"/>
          </a:xfrm>
          <a:prstGeom prst="straightConnector1">
            <a:avLst/>
          </a:prstGeom>
          <a:ln w="571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Ευθύγραμμο βέλος σύνδεσης 56">
            <a:extLst>
              <a:ext uri="{FF2B5EF4-FFF2-40B4-BE49-F238E27FC236}"/>
            </a:extLst>
          </p:cNvPr>
          <p:cNvCxnSpPr>
            <a:cxnSpLocks/>
          </p:cNvCxnSpPr>
          <p:nvPr/>
        </p:nvCxnSpPr>
        <p:spPr>
          <a:xfrm>
            <a:off x="7566025" y="3829050"/>
            <a:ext cx="3175" cy="450850"/>
          </a:xfrm>
          <a:prstGeom prst="straightConnector1">
            <a:avLst/>
          </a:prstGeom>
          <a:ln w="571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Ευθύγραμμο βέλος σύνδεσης 57">
            <a:extLst>
              <a:ext uri="{FF2B5EF4-FFF2-40B4-BE49-F238E27FC236}"/>
            </a:extLst>
          </p:cNvPr>
          <p:cNvCxnSpPr>
            <a:cxnSpLocks/>
          </p:cNvCxnSpPr>
          <p:nvPr/>
        </p:nvCxnSpPr>
        <p:spPr>
          <a:xfrm flipV="1">
            <a:off x="5257800" y="5264150"/>
            <a:ext cx="3175" cy="504825"/>
          </a:xfrm>
          <a:prstGeom prst="straightConnector1">
            <a:avLst/>
          </a:prstGeom>
          <a:ln w="571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1" name="Ευθύγραμμο βέλος σύνδεσης 60">
            <a:extLst>
              <a:ext uri="{FF2B5EF4-FFF2-40B4-BE49-F238E27FC236}"/>
            </a:extLst>
          </p:cNvPr>
          <p:cNvCxnSpPr>
            <a:cxnSpLocks/>
          </p:cNvCxnSpPr>
          <p:nvPr/>
        </p:nvCxnSpPr>
        <p:spPr>
          <a:xfrm flipV="1">
            <a:off x="7573963" y="5264150"/>
            <a:ext cx="1587" cy="504825"/>
          </a:xfrm>
          <a:prstGeom prst="straightConnector1">
            <a:avLst/>
          </a:prstGeom>
          <a:ln w="5715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Θέση κειμένου 5">
            <a:extLst>
              <a:ext uri="{FF2B5EF4-FFF2-40B4-BE49-F238E27FC236}"/>
            </a:extLst>
          </p:cNvPr>
          <p:cNvSpPr txBox="1">
            <a:spLocks/>
          </p:cNvSpPr>
          <p:nvPr/>
        </p:nvSpPr>
        <p:spPr>
          <a:xfrm>
            <a:off x="8859838" y="3521075"/>
            <a:ext cx="2317750" cy="506413"/>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sz="1900" b="1" dirty="0"/>
              <a:t>ΣΤΟΧΟΙ</a:t>
            </a:r>
          </a:p>
          <a:p>
            <a:pPr algn="ctr" fontAlgn="auto">
              <a:spcAft>
                <a:spcPts val="0"/>
              </a:spcAft>
              <a:defRPr/>
            </a:pPr>
            <a:endParaRPr lang="el-GR" sz="1600" b="1" dirty="0"/>
          </a:p>
        </p:txBody>
      </p:sp>
      <p:grpSp>
        <p:nvGrpSpPr>
          <p:cNvPr id="14" name="Γραφικό 11" descr="Ευστοχία">
            <a:extLst>
              <a:ext uri="{FF2B5EF4-FFF2-40B4-BE49-F238E27FC236}"/>
            </a:extLst>
          </p:cNvPr>
          <p:cNvGrpSpPr/>
          <p:nvPr/>
        </p:nvGrpSpPr>
        <p:grpSpPr>
          <a:xfrm>
            <a:off x="9230323" y="3963419"/>
            <a:ext cx="1635575" cy="1678440"/>
            <a:chOff x="5284320" y="4620797"/>
            <a:chExt cx="914400" cy="914400"/>
          </a:xfrm>
          <a:solidFill>
            <a:schemeClr val="accent1"/>
          </a:solidFill>
        </p:grpSpPr>
        <p:sp>
          <p:nvSpPr>
            <p:cNvPr id="15" name="Ελεύθερη σχεδίαση: Σχήμα 14">
              <a:extLst>
                <a:ext uri="{FF2B5EF4-FFF2-40B4-BE49-F238E27FC236}"/>
              </a:extLst>
            </p:cNvPr>
            <p:cNvSpPr/>
            <p:nvPr/>
          </p:nvSpPr>
          <p:spPr>
            <a:xfrm>
              <a:off x="5623886" y="4694616"/>
              <a:ext cx="495300" cy="495300"/>
            </a:xfrm>
            <a:custGeom>
              <a:avLst/>
              <a:gdLst>
                <a:gd name="connsiteX0" fmla="*/ 408146 w 495300"/>
                <a:gd name="connsiteY0" fmla="*/ 92869 h 495300"/>
                <a:gd name="connsiteX1" fmla="*/ 398621 w 495300"/>
                <a:gd name="connsiteY1" fmla="*/ 7144 h 495300"/>
                <a:gd name="connsiteX2" fmla="*/ 293846 w 495300"/>
                <a:gd name="connsiteY2" fmla="*/ 111919 h 495300"/>
                <a:gd name="connsiteX3" fmla="*/ 299561 w 495300"/>
                <a:gd name="connsiteY3" fmla="*/ 161449 h 495300"/>
                <a:gd name="connsiteX4" fmla="*/ 147161 w 495300"/>
                <a:gd name="connsiteY4" fmla="*/ 313849 h 495300"/>
                <a:gd name="connsiteX5" fmla="*/ 102394 w 495300"/>
                <a:gd name="connsiteY5" fmla="*/ 302419 h 495300"/>
                <a:gd name="connsiteX6" fmla="*/ 7144 w 495300"/>
                <a:gd name="connsiteY6" fmla="*/ 397669 h 495300"/>
                <a:gd name="connsiteX7" fmla="*/ 102394 w 495300"/>
                <a:gd name="connsiteY7" fmla="*/ 492919 h 495300"/>
                <a:gd name="connsiteX8" fmla="*/ 197644 w 495300"/>
                <a:gd name="connsiteY8" fmla="*/ 397669 h 495300"/>
                <a:gd name="connsiteX9" fmla="*/ 187166 w 495300"/>
                <a:gd name="connsiteY9" fmla="*/ 353854 h 495300"/>
                <a:gd name="connsiteX10" fmla="*/ 339566 w 495300"/>
                <a:gd name="connsiteY10" fmla="*/ 201454 h 495300"/>
                <a:gd name="connsiteX11" fmla="*/ 389096 w 495300"/>
                <a:gd name="connsiteY11" fmla="*/ 207169 h 495300"/>
                <a:gd name="connsiteX12" fmla="*/ 493871 w 495300"/>
                <a:gd name="connsiteY12" fmla="*/ 102394 h 495300"/>
                <a:gd name="connsiteX13" fmla="*/ 408146 w 495300"/>
                <a:gd name="connsiteY13" fmla="*/ 9286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300" h="495300">
                  <a:moveTo>
                    <a:pt x="408146" y="92869"/>
                  </a:moveTo>
                  <a:lnTo>
                    <a:pt x="398621" y="7144"/>
                  </a:lnTo>
                  <a:lnTo>
                    <a:pt x="293846" y="111919"/>
                  </a:lnTo>
                  <a:lnTo>
                    <a:pt x="299561" y="161449"/>
                  </a:lnTo>
                  <a:lnTo>
                    <a:pt x="147161" y="313849"/>
                  </a:lnTo>
                  <a:cubicBezTo>
                    <a:pt x="133826" y="307181"/>
                    <a:pt x="118586" y="302419"/>
                    <a:pt x="102394" y="302419"/>
                  </a:cubicBezTo>
                  <a:cubicBezTo>
                    <a:pt x="50006" y="302419"/>
                    <a:pt x="7144" y="345281"/>
                    <a:pt x="7144" y="397669"/>
                  </a:cubicBezTo>
                  <a:cubicBezTo>
                    <a:pt x="7144" y="450056"/>
                    <a:pt x="50006" y="492919"/>
                    <a:pt x="102394" y="492919"/>
                  </a:cubicBezTo>
                  <a:cubicBezTo>
                    <a:pt x="154781" y="492919"/>
                    <a:pt x="197644" y="450056"/>
                    <a:pt x="197644" y="397669"/>
                  </a:cubicBezTo>
                  <a:cubicBezTo>
                    <a:pt x="197644" y="381476"/>
                    <a:pt x="193834" y="367189"/>
                    <a:pt x="187166" y="353854"/>
                  </a:cubicBezTo>
                  <a:lnTo>
                    <a:pt x="339566" y="201454"/>
                  </a:lnTo>
                  <a:lnTo>
                    <a:pt x="389096" y="207169"/>
                  </a:lnTo>
                  <a:lnTo>
                    <a:pt x="493871" y="102394"/>
                  </a:lnTo>
                  <a:lnTo>
                    <a:pt x="408146" y="9286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358139" y="4723191"/>
              <a:ext cx="733425" cy="733425"/>
            </a:xfrm>
            <a:custGeom>
              <a:avLst/>
              <a:gdLst>
                <a:gd name="connsiteX0" fmla="*/ 681514 w 733425"/>
                <a:gd name="connsiteY0" fmla="*/ 205264 h 733425"/>
                <a:gd name="connsiteX1" fmla="*/ 669131 w 733425"/>
                <a:gd name="connsiteY1" fmla="*/ 218599 h 733425"/>
                <a:gd name="connsiteX2" fmla="*/ 651034 w 733425"/>
                <a:gd name="connsiteY2" fmla="*/ 216694 h 733425"/>
                <a:gd name="connsiteX3" fmla="*/ 631031 w 733425"/>
                <a:gd name="connsiteY3" fmla="*/ 213836 h 733425"/>
                <a:gd name="connsiteX4" fmla="*/ 673894 w 733425"/>
                <a:gd name="connsiteY4" fmla="*/ 369094 h 733425"/>
                <a:gd name="connsiteX5" fmla="*/ 369094 w 733425"/>
                <a:gd name="connsiteY5" fmla="*/ 673894 h 733425"/>
                <a:gd name="connsiteX6" fmla="*/ 64294 w 733425"/>
                <a:gd name="connsiteY6" fmla="*/ 369094 h 733425"/>
                <a:gd name="connsiteX7" fmla="*/ 369094 w 733425"/>
                <a:gd name="connsiteY7" fmla="*/ 64294 h 733425"/>
                <a:gd name="connsiteX8" fmla="*/ 524351 w 733425"/>
                <a:gd name="connsiteY8" fmla="*/ 107156 h 733425"/>
                <a:gd name="connsiteX9" fmla="*/ 522446 w 733425"/>
                <a:gd name="connsiteY9" fmla="*/ 88106 h 733425"/>
                <a:gd name="connsiteX10" fmla="*/ 519589 w 733425"/>
                <a:gd name="connsiteY10" fmla="*/ 69056 h 733425"/>
                <a:gd name="connsiteX11" fmla="*/ 532924 w 733425"/>
                <a:gd name="connsiteY11" fmla="*/ 55721 h 733425"/>
                <a:gd name="connsiteX12" fmla="*/ 539591 w 733425"/>
                <a:gd name="connsiteY12" fmla="*/ 49054 h 733425"/>
                <a:gd name="connsiteX13" fmla="*/ 369094 w 733425"/>
                <a:gd name="connsiteY13" fmla="*/ 7144 h 733425"/>
                <a:gd name="connsiteX14" fmla="*/ 7144 w 733425"/>
                <a:gd name="connsiteY14" fmla="*/ 369094 h 733425"/>
                <a:gd name="connsiteX15" fmla="*/ 369094 w 733425"/>
                <a:gd name="connsiteY15" fmla="*/ 731044 h 733425"/>
                <a:gd name="connsiteX16" fmla="*/ 731044 w 733425"/>
                <a:gd name="connsiteY16" fmla="*/ 369094 h 733425"/>
                <a:gd name="connsiteX17" fmla="*/ 688181 w 733425"/>
                <a:gd name="connsiteY17" fmla="*/ 199549 h 733425"/>
                <a:gd name="connsiteX18" fmla="*/ 681514 w 733425"/>
                <a:gd name="connsiteY18" fmla="*/ 20526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3425" h="733425">
                  <a:moveTo>
                    <a:pt x="681514" y="205264"/>
                  </a:moveTo>
                  <a:lnTo>
                    <a:pt x="669131" y="218599"/>
                  </a:lnTo>
                  <a:lnTo>
                    <a:pt x="651034" y="216694"/>
                  </a:lnTo>
                  <a:lnTo>
                    <a:pt x="631031" y="213836"/>
                  </a:lnTo>
                  <a:cubicBezTo>
                    <a:pt x="657701" y="259556"/>
                    <a:pt x="673894" y="311944"/>
                    <a:pt x="673894" y="369094"/>
                  </a:cubicBezTo>
                  <a:cubicBezTo>
                    <a:pt x="673894" y="536734"/>
                    <a:pt x="536734" y="673894"/>
                    <a:pt x="369094" y="673894"/>
                  </a:cubicBezTo>
                  <a:cubicBezTo>
                    <a:pt x="201454" y="673894"/>
                    <a:pt x="64294" y="536734"/>
                    <a:pt x="64294" y="369094"/>
                  </a:cubicBezTo>
                  <a:cubicBezTo>
                    <a:pt x="64294" y="201454"/>
                    <a:pt x="201454" y="64294"/>
                    <a:pt x="369094" y="64294"/>
                  </a:cubicBezTo>
                  <a:cubicBezTo>
                    <a:pt x="425291" y="64294"/>
                    <a:pt x="478631" y="79534"/>
                    <a:pt x="524351" y="107156"/>
                  </a:cubicBezTo>
                  <a:lnTo>
                    <a:pt x="522446" y="88106"/>
                  </a:lnTo>
                  <a:lnTo>
                    <a:pt x="519589" y="69056"/>
                  </a:lnTo>
                  <a:lnTo>
                    <a:pt x="532924" y="55721"/>
                  </a:lnTo>
                  <a:lnTo>
                    <a:pt x="539591" y="49054"/>
                  </a:lnTo>
                  <a:cubicBezTo>
                    <a:pt x="488156" y="22384"/>
                    <a:pt x="431006" y="7144"/>
                    <a:pt x="369094" y="7144"/>
                  </a:cubicBezTo>
                  <a:cubicBezTo>
                    <a:pt x="169069" y="7144"/>
                    <a:pt x="7144" y="169069"/>
                    <a:pt x="7144" y="369094"/>
                  </a:cubicBezTo>
                  <a:cubicBezTo>
                    <a:pt x="7144" y="569119"/>
                    <a:pt x="169069" y="731044"/>
                    <a:pt x="369094" y="731044"/>
                  </a:cubicBezTo>
                  <a:cubicBezTo>
                    <a:pt x="569119" y="731044"/>
                    <a:pt x="731044" y="569119"/>
                    <a:pt x="731044" y="369094"/>
                  </a:cubicBezTo>
                  <a:cubicBezTo>
                    <a:pt x="731044" y="307181"/>
                    <a:pt x="715804" y="250031"/>
                    <a:pt x="688181" y="199549"/>
                  </a:cubicBezTo>
                  <a:lnTo>
                    <a:pt x="681514" y="20526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5491489" y="4856541"/>
              <a:ext cx="466725" cy="466725"/>
            </a:xfrm>
            <a:custGeom>
              <a:avLst/>
              <a:gdLst>
                <a:gd name="connsiteX0" fmla="*/ 394811 w 466725"/>
                <a:gd name="connsiteY0" fmla="*/ 170974 h 466725"/>
                <a:gd name="connsiteX1" fmla="*/ 407194 w 466725"/>
                <a:gd name="connsiteY1" fmla="*/ 235744 h 466725"/>
                <a:gd name="connsiteX2" fmla="*/ 235744 w 466725"/>
                <a:gd name="connsiteY2" fmla="*/ 407194 h 466725"/>
                <a:gd name="connsiteX3" fmla="*/ 64294 w 466725"/>
                <a:gd name="connsiteY3" fmla="*/ 235744 h 466725"/>
                <a:gd name="connsiteX4" fmla="*/ 235744 w 466725"/>
                <a:gd name="connsiteY4" fmla="*/ 64294 h 466725"/>
                <a:gd name="connsiteX5" fmla="*/ 300514 w 466725"/>
                <a:gd name="connsiteY5" fmla="*/ 76676 h 466725"/>
                <a:gd name="connsiteX6" fmla="*/ 343376 w 466725"/>
                <a:gd name="connsiteY6" fmla="*/ 33814 h 466725"/>
                <a:gd name="connsiteX7" fmla="*/ 235744 w 466725"/>
                <a:gd name="connsiteY7" fmla="*/ 7144 h 466725"/>
                <a:gd name="connsiteX8" fmla="*/ 7144 w 466725"/>
                <a:gd name="connsiteY8" fmla="*/ 235744 h 466725"/>
                <a:gd name="connsiteX9" fmla="*/ 235744 w 466725"/>
                <a:gd name="connsiteY9" fmla="*/ 464344 h 466725"/>
                <a:gd name="connsiteX10" fmla="*/ 464344 w 466725"/>
                <a:gd name="connsiteY10" fmla="*/ 235744 h 466725"/>
                <a:gd name="connsiteX11" fmla="*/ 437674 w 466725"/>
                <a:gd name="connsiteY11" fmla="*/ 128111 h 466725"/>
                <a:gd name="connsiteX12" fmla="*/ 394811 w 466725"/>
                <a:gd name="connsiteY12" fmla="*/ 17097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466725">
                  <a:moveTo>
                    <a:pt x="394811" y="170974"/>
                  </a:moveTo>
                  <a:cubicBezTo>
                    <a:pt x="403384" y="190976"/>
                    <a:pt x="407194" y="212884"/>
                    <a:pt x="407194" y="235744"/>
                  </a:cubicBezTo>
                  <a:cubicBezTo>
                    <a:pt x="407194" y="330041"/>
                    <a:pt x="330041" y="407194"/>
                    <a:pt x="235744" y="407194"/>
                  </a:cubicBezTo>
                  <a:cubicBezTo>
                    <a:pt x="141446" y="407194"/>
                    <a:pt x="64294" y="330041"/>
                    <a:pt x="64294" y="235744"/>
                  </a:cubicBezTo>
                  <a:cubicBezTo>
                    <a:pt x="64294" y="141446"/>
                    <a:pt x="141446" y="64294"/>
                    <a:pt x="235744" y="64294"/>
                  </a:cubicBezTo>
                  <a:cubicBezTo>
                    <a:pt x="258604" y="64294"/>
                    <a:pt x="280511" y="69056"/>
                    <a:pt x="300514" y="76676"/>
                  </a:cubicBezTo>
                  <a:lnTo>
                    <a:pt x="343376" y="33814"/>
                  </a:lnTo>
                  <a:cubicBezTo>
                    <a:pt x="310991" y="16669"/>
                    <a:pt x="274796" y="7144"/>
                    <a:pt x="235744" y="7144"/>
                  </a:cubicBezTo>
                  <a:cubicBezTo>
                    <a:pt x="110014" y="7144"/>
                    <a:pt x="7144" y="110014"/>
                    <a:pt x="7144" y="235744"/>
                  </a:cubicBezTo>
                  <a:cubicBezTo>
                    <a:pt x="7144" y="361474"/>
                    <a:pt x="110014" y="464344"/>
                    <a:pt x="235744" y="464344"/>
                  </a:cubicBezTo>
                  <a:cubicBezTo>
                    <a:pt x="361474" y="464344"/>
                    <a:pt x="464344" y="361474"/>
                    <a:pt x="464344" y="235744"/>
                  </a:cubicBezTo>
                  <a:cubicBezTo>
                    <a:pt x="464344" y="196691"/>
                    <a:pt x="454819" y="160496"/>
                    <a:pt x="437674" y="128111"/>
                  </a:cubicBezTo>
                  <a:lnTo>
                    <a:pt x="394811" y="17097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68" name="Θέση κειμένου 5">
            <a:extLst>
              <a:ext uri="{FF2B5EF4-FFF2-40B4-BE49-F238E27FC236}"/>
            </a:extLst>
          </p:cNvPr>
          <p:cNvSpPr txBox="1">
            <a:spLocks/>
          </p:cNvSpPr>
          <p:nvPr/>
        </p:nvSpPr>
        <p:spPr>
          <a:xfrm>
            <a:off x="1058863" y="2652713"/>
            <a:ext cx="2319337" cy="506412"/>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sz="1900" b="1" dirty="0"/>
              <a:t>ΒΑΣΙΚΟΙ ΠΟΡΟΙ</a:t>
            </a:r>
          </a:p>
          <a:p>
            <a:pPr algn="ctr" fontAlgn="auto">
              <a:spcAft>
                <a:spcPts val="0"/>
              </a:spcAft>
              <a:defRPr/>
            </a:pPr>
            <a:endParaRPr lang="el-GR" sz="1600" b="1" dirty="0"/>
          </a:p>
        </p:txBody>
      </p:sp>
      <p:sp>
        <p:nvSpPr>
          <p:cNvPr id="96275" name="Θέση κειμένου 4"/>
          <p:cNvSpPr>
            <a:spLocks noGrp="1"/>
          </p:cNvSpPr>
          <p:nvPr>
            <p:ph type="body" sz="quarter" idx="32"/>
          </p:nvPr>
        </p:nvSpPr>
        <p:spPr>
          <a:xfrm>
            <a:off x="425450" y="1117600"/>
            <a:ext cx="11339513" cy="360363"/>
          </a:xfrm>
        </p:spPr>
        <p:txBody>
          <a:bodyPr/>
          <a:lstStyle/>
          <a:p>
            <a:pPr algn="ctr"/>
            <a:r>
              <a:rPr lang="el-GR" sz="1600" smtClean="0"/>
              <a:t>Από τους ανωτέρω ορισμούς, προκύπτει κατ’ αρχάς η ύπαρξη διαφόρων λειτουργιών ή σειράς σχετικά ομογενών ενεργειών μέσα στην επιχείρηση, όπως ο προγραμματισμός, η οργάνωση, η καθοδήγηση και ο έλεγχος</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Θέση εικόνας 16" descr="γωνιακή εικόνα ουρανοξύστη από το έδαφος"/>
          <p:cNvPicPr>
            <a:picLocks noGrp="1" noChangeAspect="1"/>
          </p:cNvPicPr>
          <p:nvPr>
            <p:ph type="pic" sz="quarter" idx="13"/>
          </p:nvPr>
        </p:nvPicPr>
        <p:blipFill>
          <a:blip r:embed="rId3"/>
          <a:stretch>
            <a:fillRect/>
          </a:stretch>
        </p:blipFill>
        <p:spPr>
          <a:xfrm>
            <a:off x="144463" y="146050"/>
            <a:ext cx="4679950" cy="6477000"/>
          </a:xfrm>
        </p:spPr>
      </p:pic>
      <p:grpSp>
        <p:nvGrpSpPr>
          <p:cNvPr id="98306" name="Ομάδα 18" descr="Θέση εικόνας"/>
          <p:cNvGrpSpPr>
            <a:grpSpLocks/>
          </p:cNvGrpSpPr>
          <p:nvPr/>
        </p:nvGrpSpPr>
        <p:grpSpPr bwMode="auto">
          <a:xfrm>
            <a:off x="323850" y="323850"/>
            <a:ext cx="4319588" cy="6119813"/>
            <a:chOff x="180000" y="180000"/>
            <a:chExt cx="4330700" cy="6292683"/>
          </a:xfrm>
        </p:grpSpPr>
        <p:sp>
          <p:nvSpPr>
            <p:cNvPr id="20"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441950" y="898525"/>
            <a:ext cx="6362700" cy="749300"/>
          </a:xfrm>
        </p:spPr>
        <p:txBody>
          <a:bodyPr/>
          <a:lstStyle/>
          <a:p>
            <a:pPr algn="ctr" fontAlgn="auto">
              <a:spcAft>
                <a:spcPts val="0"/>
              </a:spcAft>
              <a:defRPr/>
            </a:pPr>
            <a:r>
              <a:rPr lang="el-GR" sz="2800" b="1" dirty="0">
                <a:solidFill>
                  <a:schemeClr val="tx1">
                    <a:lumMod val="65000"/>
                    <a:lumOff val="35000"/>
                  </a:schemeClr>
                </a:solidFill>
              </a:rPr>
              <a:t> </a:t>
            </a:r>
            <a:r>
              <a:rPr lang="el-GR" sz="2800" b="1" dirty="0"/>
              <a:t>Οι τέσσερις λειτουργίες </a:t>
            </a:r>
            <a:br>
              <a:rPr lang="el-GR" sz="2800" b="1" dirty="0"/>
            </a:br>
            <a:r>
              <a:rPr lang="el-GR" sz="2800" b="1" dirty="0"/>
              <a:t>του μάνατζμεντ</a:t>
            </a:r>
            <a:r>
              <a:rPr lang="el-GR" sz="2800" dirty="0"/>
              <a:t/>
            </a:r>
            <a:br>
              <a:rPr lang="el-GR" sz="2800" dirty="0"/>
            </a:br>
            <a:endParaRPr lang="el-GR" sz="2800" b="1" dirty="0">
              <a:solidFill>
                <a:schemeClr val="tx1">
                  <a:lumMod val="65000"/>
                  <a:lumOff val="35000"/>
                </a:schemeClr>
              </a:solidFill>
            </a:endParaRPr>
          </a:p>
        </p:txBody>
      </p:sp>
      <p:sp>
        <p:nvSpPr>
          <p:cNvPr id="6" name="Θέση κειμένου 5"/>
          <p:cNvSpPr>
            <a:spLocks noGrp="1"/>
          </p:cNvSpPr>
          <p:nvPr>
            <p:ph type="body" sz="quarter" idx="35"/>
          </p:nvPr>
        </p:nvSpPr>
        <p:spPr>
          <a:xfrm>
            <a:off x="6327775" y="2887663"/>
            <a:ext cx="2187575" cy="506412"/>
          </a:xfrm>
        </p:spPr>
        <p:txBody>
          <a:bodyPr>
            <a:noAutofit/>
          </a:bodyPr>
          <a:lstStyle/>
          <a:p>
            <a:pPr algn="ctr" fontAlgn="auto">
              <a:spcAft>
                <a:spcPts val="0"/>
              </a:spcAft>
              <a:defRPr/>
            </a:pPr>
            <a:r>
              <a:rPr lang="el-GR" dirty="0"/>
              <a:t>Ο προγραμματισμός</a:t>
            </a:r>
          </a:p>
          <a:p>
            <a:pPr algn="ctr" fontAlgn="auto">
              <a:spcAft>
                <a:spcPts val="0"/>
              </a:spcAft>
              <a:defRPr/>
            </a:pPr>
            <a:endParaRPr lang="el-GR" sz="1600" b="1" dirty="0"/>
          </a:p>
        </p:txBody>
      </p:sp>
      <p:sp>
        <p:nvSpPr>
          <p:cNvPr id="13" name="Θέση κειμένου 12"/>
          <p:cNvSpPr>
            <a:spLocks noGrp="1"/>
          </p:cNvSpPr>
          <p:nvPr>
            <p:ph type="body" sz="quarter" idx="45"/>
          </p:nvPr>
        </p:nvSpPr>
        <p:spPr>
          <a:xfrm>
            <a:off x="6484938" y="4637088"/>
            <a:ext cx="1871662" cy="360362"/>
          </a:xfrm>
        </p:spPr>
        <p:txBody>
          <a:bodyPr>
            <a:noAutofit/>
          </a:bodyPr>
          <a:lstStyle/>
          <a:p>
            <a:pPr algn="ctr" fontAlgn="auto">
              <a:spcAft>
                <a:spcPts val="0"/>
              </a:spcAft>
              <a:defRPr/>
            </a:pPr>
            <a:r>
              <a:rPr lang="el-GR" dirty="0"/>
              <a:t>Η καθοδήγηση</a:t>
            </a:r>
          </a:p>
        </p:txBody>
      </p:sp>
      <p:sp>
        <p:nvSpPr>
          <p:cNvPr id="8" name="Θέση κειμένου 7"/>
          <p:cNvSpPr>
            <a:spLocks noGrp="1"/>
          </p:cNvSpPr>
          <p:nvPr>
            <p:ph type="body" sz="quarter" idx="37"/>
          </p:nvPr>
        </p:nvSpPr>
        <p:spPr>
          <a:xfrm>
            <a:off x="9861550" y="2887663"/>
            <a:ext cx="1979613" cy="381000"/>
          </a:xfrm>
        </p:spPr>
        <p:txBody>
          <a:bodyPr>
            <a:noAutofit/>
          </a:bodyPr>
          <a:lstStyle/>
          <a:p>
            <a:pPr algn="ctr" fontAlgn="auto">
              <a:spcAft>
                <a:spcPts val="0"/>
              </a:spcAft>
              <a:defRPr/>
            </a:pPr>
            <a:r>
              <a:rPr lang="el-GR" dirty="0"/>
              <a:t>Η οργάνωση</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E9B6C848-5405-4083-89D9-8B548D824634}" type="slidenum">
              <a:rPr lang="el-GR"/>
              <a:pPr>
                <a:defRPr/>
              </a:pPr>
              <a:t>35</a:t>
            </a:fld>
            <a:endParaRPr lang="el-GR" dirty="0"/>
          </a:p>
        </p:txBody>
      </p:sp>
      <p:sp>
        <p:nvSpPr>
          <p:cNvPr id="98313"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98314" name="Θέση κειμένου 12"/>
          <p:cNvSpPr txBox="1">
            <a:spLocks/>
          </p:cNvSpPr>
          <p:nvPr/>
        </p:nvSpPr>
        <p:spPr bwMode="auto">
          <a:xfrm>
            <a:off x="9915525" y="4656138"/>
            <a:ext cx="1871663"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Ο έλεγχος</a:t>
            </a:r>
          </a:p>
        </p:txBody>
      </p:sp>
      <p:sp>
        <p:nvSpPr>
          <p:cNvPr id="12" name="Γραφικό 10" descr="Αριθμομηχανή">
            <a:extLst>
              <a:ext uri="{FF2B5EF4-FFF2-40B4-BE49-F238E27FC236}"/>
            </a:extLst>
          </p:cNvPr>
          <p:cNvSpPr/>
          <p:nvPr/>
        </p:nvSpPr>
        <p:spPr>
          <a:xfrm>
            <a:off x="5864225" y="2798763"/>
            <a:ext cx="325438" cy="465137"/>
          </a:xfrm>
          <a:custGeom>
            <a:avLst/>
            <a:gdLst>
              <a:gd name="connsiteX0" fmla="*/ 269647 w 325063"/>
              <a:gd name="connsiteY0" fmla="*/ 153553 h 464376"/>
              <a:gd name="connsiteX1" fmla="*/ 60677 w 325063"/>
              <a:gd name="connsiteY1" fmla="*/ 153553 h 464376"/>
              <a:gd name="connsiteX2" fmla="*/ 60677 w 325063"/>
              <a:gd name="connsiteY2" fmla="*/ 60677 h 464376"/>
              <a:gd name="connsiteX3" fmla="*/ 269647 w 325063"/>
              <a:gd name="connsiteY3" fmla="*/ 60677 h 464376"/>
              <a:gd name="connsiteX4" fmla="*/ 269647 w 325063"/>
              <a:gd name="connsiteY4" fmla="*/ 153553 h 464376"/>
              <a:gd name="connsiteX5" fmla="*/ 269647 w 325063"/>
              <a:gd name="connsiteY5" fmla="*/ 234819 h 464376"/>
              <a:gd name="connsiteX6" fmla="*/ 234819 w 325063"/>
              <a:gd name="connsiteY6" fmla="*/ 234819 h 464376"/>
              <a:gd name="connsiteX7" fmla="*/ 234819 w 325063"/>
              <a:gd name="connsiteY7" fmla="*/ 199990 h 464376"/>
              <a:gd name="connsiteX8" fmla="*/ 269647 w 325063"/>
              <a:gd name="connsiteY8" fmla="*/ 199990 h 464376"/>
              <a:gd name="connsiteX9" fmla="*/ 269647 w 325063"/>
              <a:gd name="connsiteY9" fmla="*/ 234819 h 464376"/>
              <a:gd name="connsiteX10" fmla="*/ 269647 w 325063"/>
              <a:gd name="connsiteY10" fmla="*/ 292866 h 464376"/>
              <a:gd name="connsiteX11" fmla="*/ 234819 w 325063"/>
              <a:gd name="connsiteY11" fmla="*/ 292866 h 464376"/>
              <a:gd name="connsiteX12" fmla="*/ 234819 w 325063"/>
              <a:gd name="connsiteY12" fmla="*/ 258037 h 464376"/>
              <a:gd name="connsiteX13" fmla="*/ 269647 w 325063"/>
              <a:gd name="connsiteY13" fmla="*/ 258037 h 464376"/>
              <a:gd name="connsiteX14" fmla="*/ 269647 w 325063"/>
              <a:gd name="connsiteY14" fmla="*/ 292866 h 464376"/>
              <a:gd name="connsiteX15" fmla="*/ 269647 w 325063"/>
              <a:gd name="connsiteY15" fmla="*/ 350913 h 464376"/>
              <a:gd name="connsiteX16" fmla="*/ 234819 w 325063"/>
              <a:gd name="connsiteY16" fmla="*/ 350913 h 464376"/>
              <a:gd name="connsiteX17" fmla="*/ 234819 w 325063"/>
              <a:gd name="connsiteY17" fmla="*/ 316085 h 464376"/>
              <a:gd name="connsiteX18" fmla="*/ 269647 w 325063"/>
              <a:gd name="connsiteY18" fmla="*/ 316085 h 464376"/>
              <a:gd name="connsiteX19" fmla="*/ 269647 w 325063"/>
              <a:gd name="connsiteY19" fmla="*/ 350913 h 464376"/>
              <a:gd name="connsiteX20" fmla="*/ 269647 w 325063"/>
              <a:gd name="connsiteY20" fmla="*/ 408960 h 464376"/>
              <a:gd name="connsiteX21" fmla="*/ 234819 w 325063"/>
              <a:gd name="connsiteY21" fmla="*/ 408960 h 464376"/>
              <a:gd name="connsiteX22" fmla="*/ 234819 w 325063"/>
              <a:gd name="connsiteY22" fmla="*/ 374132 h 464376"/>
              <a:gd name="connsiteX23" fmla="*/ 269647 w 325063"/>
              <a:gd name="connsiteY23" fmla="*/ 374132 h 464376"/>
              <a:gd name="connsiteX24" fmla="*/ 269647 w 325063"/>
              <a:gd name="connsiteY24" fmla="*/ 408960 h 464376"/>
              <a:gd name="connsiteX25" fmla="*/ 211600 w 325063"/>
              <a:gd name="connsiteY25" fmla="*/ 234819 h 464376"/>
              <a:gd name="connsiteX26" fmla="*/ 176772 w 325063"/>
              <a:gd name="connsiteY26" fmla="*/ 234819 h 464376"/>
              <a:gd name="connsiteX27" fmla="*/ 176772 w 325063"/>
              <a:gd name="connsiteY27" fmla="*/ 199990 h 464376"/>
              <a:gd name="connsiteX28" fmla="*/ 211600 w 325063"/>
              <a:gd name="connsiteY28" fmla="*/ 199990 h 464376"/>
              <a:gd name="connsiteX29" fmla="*/ 211600 w 325063"/>
              <a:gd name="connsiteY29" fmla="*/ 234819 h 464376"/>
              <a:gd name="connsiteX30" fmla="*/ 211600 w 325063"/>
              <a:gd name="connsiteY30" fmla="*/ 292866 h 464376"/>
              <a:gd name="connsiteX31" fmla="*/ 176772 w 325063"/>
              <a:gd name="connsiteY31" fmla="*/ 292866 h 464376"/>
              <a:gd name="connsiteX32" fmla="*/ 176772 w 325063"/>
              <a:gd name="connsiteY32" fmla="*/ 258037 h 464376"/>
              <a:gd name="connsiteX33" fmla="*/ 211600 w 325063"/>
              <a:gd name="connsiteY33" fmla="*/ 258037 h 464376"/>
              <a:gd name="connsiteX34" fmla="*/ 211600 w 325063"/>
              <a:gd name="connsiteY34" fmla="*/ 292866 h 464376"/>
              <a:gd name="connsiteX35" fmla="*/ 211600 w 325063"/>
              <a:gd name="connsiteY35" fmla="*/ 350913 h 464376"/>
              <a:gd name="connsiteX36" fmla="*/ 176772 w 325063"/>
              <a:gd name="connsiteY36" fmla="*/ 350913 h 464376"/>
              <a:gd name="connsiteX37" fmla="*/ 176772 w 325063"/>
              <a:gd name="connsiteY37" fmla="*/ 316085 h 464376"/>
              <a:gd name="connsiteX38" fmla="*/ 211600 w 325063"/>
              <a:gd name="connsiteY38" fmla="*/ 316085 h 464376"/>
              <a:gd name="connsiteX39" fmla="*/ 211600 w 325063"/>
              <a:gd name="connsiteY39" fmla="*/ 350913 h 464376"/>
              <a:gd name="connsiteX40" fmla="*/ 211600 w 325063"/>
              <a:gd name="connsiteY40" fmla="*/ 408960 h 464376"/>
              <a:gd name="connsiteX41" fmla="*/ 176772 w 325063"/>
              <a:gd name="connsiteY41" fmla="*/ 408960 h 464376"/>
              <a:gd name="connsiteX42" fmla="*/ 176772 w 325063"/>
              <a:gd name="connsiteY42" fmla="*/ 374132 h 464376"/>
              <a:gd name="connsiteX43" fmla="*/ 211600 w 325063"/>
              <a:gd name="connsiteY43" fmla="*/ 374132 h 464376"/>
              <a:gd name="connsiteX44" fmla="*/ 211600 w 325063"/>
              <a:gd name="connsiteY44" fmla="*/ 408960 h 464376"/>
              <a:gd name="connsiteX45" fmla="*/ 153553 w 325063"/>
              <a:gd name="connsiteY45" fmla="*/ 234819 h 464376"/>
              <a:gd name="connsiteX46" fmla="*/ 118724 w 325063"/>
              <a:gd name="connsiteY46" fmla="*/ 234819 h 464376"/>
              <a:gd name="connsiteX47" fmla="*/ 118724 w 325063"/>
              <a:gd name="connsiteY47" fmla="*/ 199990 h 464376"/>
              <a:gd name="connsiteX48" fmla="*/ 153553 w 325063"/>
              <a:gd name="connsiteY48" fmla="*/ 199990 h 464376"/>
              <a:gd name="connsiteX49" fmla="*/ 153553 w 325063"/>
              <a:gd name="connsiteY49" fmla="*/ 234819 h 464376"/>
              <a:gd name="connsiteX50" fmla="*/ 153553 w 325063"/>
              <a:gd name="connsiteY50" fmla="*/ 292866 h 464376"/>
              <a:gd name="connsiteX51" fmla="*/ 118724 w 325063"/>
              <a:gd name="connsiteY51" fmla="*/ 292866 h 464376"/>
              <a:gd name="connsiteX52" fmla="*/ 118724 w 325063"/>
              <a:gd name="connsiteY52" fmla="*/ 258037 h 464376"/>
              <a:gd name="connsiteX53" fmla="*/ 153553 w 325063"/>
              <a:gd name="connsiteY53" fmla="*/ 258037 h 464376"/>
              <a:gd name="connsiteX54" fmla="*/ 153553 w 325063"/>
              <a:gd name="connsiteY54" fmla="*/ 292866 h 464376"/>
              <a:gd name="connsiteX55" fmla="*/ 153553 w 325063"/>
              <a:gd name="connsiteY55" fmla="*/ 350913 h 464376"/>
              <a:gd name="connsiteX56" fmla="*/ 118724 w 325063"/>
              <a:gd name="connsiteY56" fmla="*/ 350913 h 464376"/>
              <a:gd name="connsiteX57" fmla="*/ 118724 w 325063"/>
              <a:gd name="connsiteY57" fmla="*/ 316085 h 464376"/>
              <a:gd name="connsiteX58" fmla="*/ 153553 w 325063"/>
              <a:gd name="connsiteY58" fmla="*/ 316085 h 464376"/>
              <a:gd name="connsiteX59" fmla="*/ 153553 w 325063"/>
              <a:gd name="connsiteY59" fmla="*/ 350913 h 464376"/>
              <a:gd name="connsiteX60" fmla="*/ 153553 w 325063"/>
              <a:gd name="connsiteY60" fmla="*/ 408960 h 464376"/>
              <a:gd name="connsiteX61" fmla="*/ 60677 w 325063"/>
              <a:gd name="connsiteY61" fmla="*/ 408960 h 464376"/>
              <a:gd name="connsiteX62" fmla="*/ 60677 w 325063"/>
              <a:gd name="connsiteY62" fmla="*/ 374132 h 464376"/>
              <a:gd name="connsiteX63" fmla="*/ 153553 w 325063"/>
              <a:gd name="connsiteY63" fmla="*/ 374132 h 464376"/>
              <a:gd name="connsiteX64" fmla="*/ 153553 w 325063"/>
              <a:gd name="connsiteY64" fmla="*/ 408960 h 464376"/>
              <a:gd name="connsiteX65" fmla="*/ 60677 w 325063"/>
              <a:gd name="connsiteY65" fmla="*/ 316085 h 464376"/>
              <a:gd name="connsiteX66" fmla="*/ 95506 w 325063"/>
              <a:gd name="connsiteY66" fmla="*/ 316085 h 464376"/>
              <a:gd name="connsiteX67" fmla="*/ 95506 w 325063"/>
              <a:gd name="connsiteY67" fmla="*/ 350913 h 464376"/>
              <a:gd name="connsiteX68" fmla="*/ 60677 w 325063"/>
              <a:gd name="connsiteY68" fmla="*/ 350913 h 464376"/>
              <a:gd name="connsiteX69" fmla="*/ 60677 w 325063"/>
              <a:gd name="connsiteY69" fmla="*/ 316085 h 464376"/>
              <a:gd name="connsiteX70" fmla="*/ 60677 w 325063"/>
              <a:gd name="connsiteY70" fmla="*/ 258037 h 464376"/>
              <a:gd name="connsiteX71" fmla="*/ 95506 w 325063"/>
              <a:gd name="connsiteY71" fmla="*/ 258037 h 464376"/>
              <a:gd name="connsiteX72" fmla="*/ 95506 w 325063"/>
              <a:gd name="connsiteY72" fmla="*/ 292866 h 464376"/>
              <a:gd name="connsiteX73" fmla="*/ 60677 w 325063"/>
              <a:gd name="connsiteY73" fmla="*/ 292866 h 464376"/>
              <a:gd name="connsiteX74" fmla="*/ 60677 w 325063"/>
              <a:gd name="connsiteY74" fmla="*/ 258037 h 464376"/>
              <a:gd name="connsiteX75" fmla="*/ 60677 w 325063"/>
              <a:gd name="connsiteY75" fmla="*/ 199990 h 464376"/>
              <a:gd name="connsiteX76" fmla="*/ 95506 w 325063"/>
              <a:gd name="connsiteY76" fmla="*/ 199990 h 464376"/>
              <a:gd name="connsiteX77" fmla="*/ 95506 w 325063"/>
              <a:gd name="connsiteY77" fmla="*/ 234819 h 464376"/>
              <a:gd name="connsiteX78" fmla="*/ 60677 w 325063"/>
              <a:gd name="connsiteY78" fmla="*/ 234819 h 464376"/>
              <a:gd name="connsiteX79" fmla="*/ 60677 w 325063"/>
              <a:gd name="connsiteY79" fmla="*/ 199990 h 464376"/>
              <a:gd name="connsiteX80" fmla="*/ 304475 w 325063"/>
              <a:gd name="connsiteY80" fmla="*/ 2630 h 464376"/>
              <a:gd name="connsiteX81" fmla="*/ 25849 w 325063"/>
              <a:gd name="connsiteY81" fmla="*/ 2630 h 464376"/>
              <a:gd name="connsiteX82" fmla="*/ 2630 w 325063"/>
              <a:gd name="connsiteY82" fmla="*/ 25849 h 464376"/>
              <a:gd name="connsiteX83" fmla="*/ 2630 w 325063"/>
              <a:gd name="connsiteY83" fmla="*/ 443788 h 464376"/>
              <a:gd name="connsiteX84" fmla="*/ 25849 w 325063"/>
              <a:gd name="connsiteY84" fmla="*/ 467007 h 464376"/>
              <a:gd name="connsiteX85" fmla="*/ 304475 w 325063"/>
              <a:gd name="connsiteY85" fmla="*/ 467007 h 464376"/>
              <a:gd name="connsiteX86" fmla="*/ 327694 w 325063"/>
              <a:gd name="connsiteY86" fmla="*/ 443788 h 464376"/>
              <a:gd name="connsiteX87" fmla="*/ 327694 w 325063"/>
              <a:gd name="connsiteY87" fmla="*/ 25849 h 464376"/>
              <a:gd name="connsiteX88" fmla="*/ 304475 w 325063"/>
              <a:gd name="connsiteY88" fmla="*/ 2630 h 464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25063" h="464376">
                <a:moveTo>
                  <a:pt x="269647" y="153553"/>
                </a:moveTo>
                <a:lnTo>
                  <a:pt x="60677" y="153553"/>
                </a:lnTo>
                <a:lnTo>
                  <a:pt x="60677" y="60677"/>
                </a:lnTo>
                <a:lnTo>
                  <a:pt x="269647" y="60677"/>
                </a:lnTo>
                <a:lnTo>
                  <a:pt x="269647" y="153553"/>
                </a:lnTo>
                <a:close/>
                <a:moveTo>
                  <a:pt x="269647" y="234819"/>
                </a:moveTo>
                <a:lnTo>
                  <a:pt x="234819" y="234819"/>
                </a:lnTo>
                <a:lnTo>
                  <a:pt x="234819" y="199990"/>
                </a:lnTo>
                <a:lnTo>
                  <a:pt x="269647" y="199990"/>
                </a:lnTo>
                <a:lnTo>
                  <a:pt x="269647" y="234819"/>
                </a:lnTo>
                <a:close/>
                <a:moveTo>
                  <a:pt x="269647" y="292866"/>
                </a:moveTo>
                <a:lnTo>
                  <a:pt x="234819" y="292866"/>
                </a:lnTo>
                <a:lnTo>
                  <a:pt x="234819" y="258037"/>
                </a:lnTo>
                <a:lnTo>
                  <a:pt x="269647" y="258037"/>
                </a:lnTo>
                <a:lnTo>
                  <a:pt x="269647" y="292866"/>
                </a:lnTo>
                <a:close/>
                <a:moveTo>
                  <a:pt x="269647" y="350913"/>
                </a:moveTo>
                <a:lnTo>
                  <a:pt x="234819" y="350913"/>
                </a:lnTo>
                <a:lnTo>
                  <a:pt x="234819" y="316085"/>
                </a:lnTo>
                <a:lnTo>
                  <a:pt x="269647" y="316085"/>
                </a:lnTo>
                <a:lnTo>
                  <a:pt x="269647" y="350913"/>
                </a:lnTo>
                <a:close/>
                <a:moveTo>
                  <a:pt x="269647" y="408960"/>
                </a:moveTo>
                <a:lnTo>
                  <a:pt x="234819" y="408960"/>
                </a:lnTo>
                <a:lnTo>
                  <a:pt x="234819" y="374132"/>
                </a:lnTo>
                <a:lnTo>
                  <a:pt x="269647" y="374132"/>
                </a:lnTo>
                <a:lnTo>
                  <a:pt x="269647" y="408960"/>
                </a:lnTo>
                <a:close/>
                <a:moveTo>
                  <a:pt x="211600" y="234819"/>
                </a:moveTo>
                <a:lnTo>
                  <a:pt x="176772" y="234819"/>
                </a:lnTo>
                <a:lnTo>
                  <a:pt x="176772" y="199990"/>
                </a:lnTo>
                <a:lnTo>
                  <a:pt x="211600" y="199990"/>
                </a:lnTo>
                <a:lnTo>
                  <a:pt x="211600" y="234819"/>
                </a:lnTo>
                <a:close/>
                <a:moveTo>
                  <a:pt x="211600" y="292866"/>
                </a:moveTo>
                <a:lnTo>
                  <a:pt x="176772" y="292866"/>
                </a:lnTo>
                <a:lnTo>
                  <a:pt x="176772" y="258037"/>
                </a:lnTo>
                <a:lnTo>
                  <a:pt x="211600" y="258037"/>
                </a:lnTo>
                <a:lnTo>
                  <a:pt x="211600" y="292866"/>
                </a:lnTo>
                <a:close/>
                <a:moveTo>
                  <a:pt x="211600" y="350913"/>
                </a:moveTo>
                <a:lnTo>
                  <a:pt x="176772" y="350913"/>
                </a:lnTo>
                <a:lnTo>
                  <a:pt x="176772" y="316085"/>
                </a:lnTo>
                <a:lnTo>
                  <a:pt x="211600" y="316085"/>
                </a:lnTo>
                <a:lnTo>
                  <a:pt x="211600" y="350913"/>
                </a:lnTo>
                <a:close/>
                <a:moveTo>
                  <a:pt x="211600" y="408960"/>
                </a:moveTo>
                <a:lnTo>
                  <a:pt x="176772" y="408960"/>
                </a:lnTo>
                <a:lnTo>
                  <a:pt x="176772" y="374132"/>
                </a:lnTo>
                <a:lnTo>
                  <a:pt x="211600" y="374132"/>
                </a:lnTo>
                <a:lnTo>
                  <a:pt x="211600" y="408960"/>
                </a:lnTo>
                <a:close/>
                <a:moveTo>
                  <a:pt x="153553" y="234819"/>
                </a:moveTo>
                <a:lnTo>
                  <a:pt x="118724" y="234819"/>
                </a:lnTo>
                <a:lnTo>
                  <a:pt x="118724" y="199990"/>
                </a:lnTo>
                <a:lnTo>
                  <a:pt x="153553" y="199990"/>
                </a:lnTo>
                <a:lnTo>
                  <a:pt x="153553" y="234819"/>
                </a:lnTo>
                <a:close/>
                <a:moveTo>
                  <a:pt x="153553" y="292866"/>
                </a:moveTo>
                <a:lnTo>
                  <a:pt x="118724" y="292866"/>
                </a:lnTo>
                <a:lnTo>
                  <a:pt x="118724" y="258037"/>
                </a:lnTo>
                <a:lnTo>
                  <a:pt x="153553" y="258037"/>
                </a:lnTo>
                <a:lnTo>
                  <a:pt x="153553" y="292866"/>
                </a:lnTo>
                <a:close/>
                <a:moveTo>
                  <a:pt x="153553" y="350913"/>
                </a:moveTo>
                <a:lnTo>
                  <a:pt x="118724" y="350913"/>
                </a:lnTo>
                <a:lnTo>
                  <a:pt x="118724" y="316085"/>
                </a:lnTo>
                <a:lnTo>
                  <a:pt x="153553" y="316085"/>
                </a:lnTo>
                <a:lnTo>
                  <a:pt x="153553" y="350913"/>
                </a:lnTo>
                <a:close/>
                <a:moveTo>
                  <a:pt x="153553" y="408960"/>
                </a:moveTo>
                <a:lnTo>
                  <a:pt x="60677" y="408960"/>
                </a:lnTo>
                <a:lnTo>
                  <a:pt x="60677" y="374132"/>
                </a:lnTo>
                <a:lnTo>
                  <a:pt x="153553" y="374132"/>
                </a:lnTo>
                <a:lnTo>
                  <a:pt x="153553" y="408960"/>
                </a:lnTo>
                <a:close/>
                <a:moveTo>
                  <a:pt x="60677" y="316085"/>
                </a:moveTo>
                <a:lnTo>
                  <a:pt x="95506" y="316085"/>
                </a:lnTo>
                <a:lnTo>
                  <a:pt x="95506" y="350913"/>
                </a:lnTo>
                <a:lnTo>
                  <a:pt x="60677" y="350913"/>
                </a:lnTo>
                <a:lnTo>
                  <a:pt x="60677" y="316085"/>
                </a:lnTo>
                <a:close/>
                <a:moveTo>
                  <a:pt x="60677" y="258037"/>
                </a:moveTo>
                <a:lnTo>
                  <a:pt x="95506" y="258037"/>
                </a:lnTo>
                <a:lnTo>
                  <a:pt x="95506" y="292866"/>
                </a:lnTo>
                <a:lnTo>
                  <a:pt x="60677" y="292866"/>
                </a:lnTo>
                <a:lnTo>
                  <a:pt x="60677" y="258037"/>
                </a:lnTo>
                <a:close/>
                <a:moveTo>
                  <a:pt x="60677" y="199990"/>
                </a:moveTo>
                <a:lnTo>
                  <a:pt x="95506" y="199990"/>
                </a:lnTo>
                <a:lnTo>
                  <a:pt x="95506" y="234819"/>
                </a:lnTo>
                <a:lnTo>
                  <a:pt x="60677" y="234819"/>
                </a:lnTo>
                <a:lnTo>
                  <a:pt x="60677" y="199990"/>
                </a:lnTo>
                <a:close/>
                <a:moveTo>
                  <a:pt x="304475" y="2630"/>
                </a:moveTo>
                <a:lnTo>
                  <a:pt x="25849" y="2630"/>
                </a:lnTo>
                <a:cubicBezTo>
                  <a:pt x="13079" y="2630"/>
                  <a:pt x="2630" y="13079"/>
                  <a:pt x="2630" y="25849"/>
                </a:cubicBezTo>
                <a:lnTo>
                  <a:pt x="2630" y="443788"/>
                </a:lnTo>
                <a:cubicBezTo>
                  <a:pt x="2630" y="456558"/>
                  <a:pt x="13079" y="467007"/>
                  <a:pt x="25849" y="467007"/>
                </a:cubicBezTo>
                <a:lnTo>
                  <a:pt x="304475" y="467007"/>
                </a:lnTo>
                <a:cubicBezTo>
                  <a:pt x="317245" y="467007"/>
                  <a:pt x="327694" y="456558"/>
                  <a:pt x="327694" y="443788"/>
                </a:cubicBezTo>
                <a:lnTo>
                  <a:pt x="327694" y="25849"/>
                </a:lnTo>
                <a:cubicBezTo>
                  <a:pt x="327694" y="13079"/>
                  <a:pt x="317245" y="2630"/>
                  <a:pt x="304475" y="2630"/>
                </a:cubicBezTo>
                <a:close/>
              </a:path>
            </a:pathLst>
          </a:custGeom>
          <a:solidFill>
            <a:schemeClr val="tx1">
              <a:lumMod val="65000"/>
              <a:lumOff val="35000"/>
            </a:schemeClr>
          </a:solidFill>
          <a:ln w="5755" cap="flat">
            <a:noFill/>
            <a:prstDash val="solid"/>
            <a:miter/>
          </a:ln>
        </p:spPr>
        <p:txBody>
          <a:bodyPr anchor="ctr"/>
          <a:lstStyle/>
          <a:p>
            <a:pPr fontAlgn="auto">
              <a:spcBef>
                <a:spcPts val="0"/>
              </a:spcBef>
              <a:spcAft>
                <a:spcPts val="0"/>
              </a:spcAft>
              <a:defRPr/>
            </a:pPr>
            <a:endParaRPr lang="el-GR">
              <a:latin typeface="+mn-lt"/>
              <a:cs typeface="+mn-cs"/>
            </a:endParaRPr>
          </a:p>
        </p:txBody>
      </p:sp>
      <p:pic>
        <p:nvPicPr>
          <p:cNvPr id="98316" name="Γραφικό 15" descr="Φορητός υπολογιστής"/>
          <p:cNvPicPr>
            <a:picLocks noChangeAspect="1"/>
          </p:cNvPicPr>
          <p:nvPr/>
        </p:nvPicPr>
        <p:blipFill>
          <a:blip r:embed="rId4"/>
          <a:srcRect/>
          <a:stretch>
            <a:fillRect/>
          </a:stretch>
        </p:blipFill>
        <p:spPr bwMode="auto">
          <a:xfrm>
            <a:off x="9078913" y="2754313"/>
            <a:ext cx="679450" cy="749300"/>
          </a:xfrm>
          <a:prstGeom prst="rect">
            <a:avLst/>
          </a:prstGeom>
          <a:noFill/>
          <a:ln w="9525">
            <a:noFill/>
            <a:miter lim="800000"/>
            <a:headEnd/>
            <a:tailEnd/>
          </a:ln>
        </p:spPr>
      </p:pic>
      <p:grpSp>
        <p:nvGrpSpPr>
          <p:cNvPr id="31" name="Γραφικό 29" descr="Σύσκεψη">
            <a:extLst>
              <a:ext uri="{FF2B5EF4-FFF2-40B4-BE49-F238E27FC236}"/>
            </a:extLst>
          </p:cNvPr>
          <p:cNvGrpSpPr/>
          <p:nvPr/>
        </p:nvGrpSpPr>
        <p:grpSpPr>
          <a:xfrm>
            <a:off x="5718815" y="4374482"/>
            <a:ext cx="656445" cy="749474"/>
            <a:chOff x="5638800" y="2971800"/>
            <a:chExt cx="749474" cy="749474"/>
          </a:xfrm>
          <a:solidFill>
            <a:schemeClr val="tx1">
              <a:lumMod val="75000"/>
              <a:lumOff val="25000"/>
            </a:schemeClr>
          </a:solidFill>
        </p:grpSpPr>
        <p:sp>
          <p:nvSpPr>
            <p:cNvPr id="32" name="Ελεύθερη σχεδίαση: Σχήμα 31">
              <a:extLst>
                <a:ext uri="{FF2B5EF4-FFF2-40B4-BE49-F238E27FC236}"/>
              </a:extLst>
            </p:cNvPr>
            <p:cNvSpPr/>
            <p:nvPr/>
          </p:nvSpPr>
          <p:spPr>
            <a:xfrm>
              <a:off x="5954130" y="3122402"/>
              <a:ext cx="117105" cy="117105"/>
            </a:xfrm>
            <a:custGeom>
              <a:avLst/>
              <a:gdLst>
                <a:gd name="connsiteX0" fmla="*/ 114056 w 117105"/>
                <a:gd name="connsiteY0" fmla="*/ 59407 h 117105"/>
                <a:gd name="connsiteX1" fmla="*/ 59407 w 117105"/>
                <a:gd name="connsiteY1" fmla="*/ 114056 h 117105"/>
                <a:gd name="connsiteX2" fmla="*/ 4757 w 117105"/>
                <a:gd name="connsiteY2" fmla="*/ 59407 h 117105"/>
                <a:gd name="connsiteX3" fmla="*/ 59407 w 117105"/>
                <a:gd name="connsiteY3" fmla="*/ 4757 h 117105"/>
                <a:gd name="connsiteX4" fmla="*/ 114056 w 117105"/>
                <a:gd name="connsiteY4" fmla="*/ 59407 h 11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05" h="117105">
                  <a:moveTo>
                    <a:pt x="114056" y="59407"/>
                  </a:moveTo>
                  <a:cubicBezTo>
                    <a:pt x="114056" y="89854"/>
                    <a:pt x="89854" y="114056"/>
                    <a:pt x="59407" y="114056"/>
                  </a:cubicBezTo>
                  <a:cubicBezTo>
                    <a:pt x="28959" y="114056"/>
                    <a:pt x="4757" y="89854"/>
                    <a:pt x="4757" y="59407"/>
                  </a:cubicBezTo>
                  <a:cubicBezTo>
                    <a:pt x="4757" y="28959"/>
                    <a:pt x="28959" y="4757"/>
                    <a:pt x="59407" y="4757"/>
                  </a:cubicBezTo>
                  <a:cubicBezTo>
                    <a:pt x="89854" y="4757"/>
                    <a:pt x="114056" y="29740"/>
                    <a:pt x="114056" y="59407"/>
                  </a:cubicBezTo>
                </a:path>
              </a:pathLst>
            </a:custGeom>
            <a:grpFill/>
            <a:ln w="7739"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3" name="Ελεύθερη σχεδίαση: Σχήμα 32">
              <a:extLst>
                <a:ext uri="{FF2B5EF4-FFF2-40B4-BE49-F238E27FC236}"/>
              </a:extLst>
            </p:cNvPr>
            <p:cNvSpPr/>
            <p:nvPr/>
          </p:nvSpPr>
          <p:spPr>
            <a:xfrm>
              <a:off x="6172727" y="3153630"/>
              <a:ext cx="117105" cy="117105"/>
            </a:xfrm>
            <a:custGeom>
              <a:avLst/>
              <a:gdLst>
                <a:gd name="connsiteX0" fmla="*/ 114056 w 117105"/>
                <a:gd name="connsiteY0" fmla="*/ 59407 h 117105"/>
                <a:gd name="connsiteX1" fmla="*/ 59407 w 117105"/>
                <a:gd name="connsiteY1" fmla="*/ 114056 h 117105"/>
                <a:gd name="connsiteX2" fmla="*/ 4757 w 117105"/>
                <a:gd name="connsiteY2" fmla="*/ 59407 h 117105"/>
                <a:gd name="connsiteX3" fmla="*/ 59407 w 117105"/>
                <a:gd name="connsiteY3" fmla="*/ 4757 h 117105"/>
                <a:gd name="connsiteX4" fmla="*/ 114056 w 117105"/>
                <a:gd name="connsiteY4" fmla="*/ 59407 h 11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05" h="117105">
                  <a:moveTo>
                    <a:pt x="114056" y="59407"/>
                  </a:moveTo>
                  <a:cubicBezTo>
                    <a:pt x="114056" y="89854"/>
                    <a:pt x="89854" y="114056"/>
                    <a:pt x="59407" y="114056"/>
                  </a:cubicBezTo>
                  <a:cubicBezTo>
                    <a:pt x="28959" y="114056"/>
                    <a:pt x="4757" y="89854"/>
                    <a:pt x="4757" y="59407"/>
                  </a:cubicBezTo>
                  <a:cubicBezTo>
                    <a:pt x="4757" y="28959"/>
                    <a:pt x="28959" y="4757"/>
                    <a:pt x="59407" y="4757"/>
                  </a:cubicBezTo>
                  <a:cubicBezTo>
                    <a:pt x="89854" y="4757"/>
                    <a:pt x="114056" y="28959"/>
                    <a:pt x="114056" y="59407"/>
                  </a:cubicBezTo>
                </a:path>
              </a:pathLst>
            </a:custGeom>
            <a:grpFill/>
            <a:ln w="7739"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Ελεύθερη σχεδίαση: Σχήμα 33">
              <a:extLst>
                <a:ext uri="{FF2B5EF4-FFF2-40B4-BE49-F238E27FC236}"/>
              </a:extLst>
            </p:cNvPr>
            <p:cNvSpPr/>
            <p:nvPr/>
          </p:nvSpPr>
          <p:spPr>
            <a:xfrm>
              <a:off x="5735534" y="3153630"/>
              <a:ext cx="117105" cy="117105"/>
            </a:xfrm>
            <a:custGeom>
              <a:avLst/>
              <a:gdLst>
                <a:gd name="connsiteX0" fmla="*/ 114056 w 117105"/>
                <a:gd name="connsiteY0" fmla="*/ 59407 h 117105"/>
                <a:gd name="connsiteX1" fmla="*/ 59407 w 117105"/>
                <a:gd name="connsiteY1" fmla="*/ 114056 h 117105"/>
                <a:gd name="connsiteX2" fmla="*/ 4757 w 117105"/>
                <a:gd name="connsiteY2" fmla="*/ 59407 h 117105"/>
                <a:gd name="connsiteX3" fmla="*/ 59407 w 117105"/>
                <a:gd name="connsiteY3" fmla="*/ 4757 h 117105"/>
                <a:gd name="connsiteX4" fmla="*/ 114056 w 117105"/>
                <a:gd name="connsiteY4" fmla="*/ 59407 h 11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05" h="117105">
                  <a:moveTo>
                    <a:pt x="114056" y="59407"/>
                  </a:moveTo>
                  <a:cubicBezTo>
                    <a:pt x="114056" y="89854"/>
                    <a:pt x="89854" y="114056"/>
                    <a:pt x="59407" y="114056"/>
                  </a:cubicBezTo>
                  <a:cubicBezTo>
                    <a:pt x="28959" y="114056"/>
                    <a:pt x="4757" y="89854"/>
                    <a:pt x="4757" y="59407"/>
                  </a:cubicBezTo>
                  <a:cubicBezTo>
                    <a:pt x="4757" y="28959"/>
                    <a:pt x="28959" y="4757"/>
                    <a:pt x="59407" y="4757"/>
                  </a:cubicBezTo>
                  <a:cubicBezTo>
                    <a:pt x="89854" y="4757"/>
                    <a:pt x="114056" y="28959"/>
                    <a:pt x="114056" y="59407"/>
                  </a:cubicBezTo>
                </a:path>
              </a:pathLst>
            </a:custGeom>
            <a:grpFill/>
            <a:ln w="7739"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5" name="Ελεύθερη σχεδίαση: Σχήμα 34">
              <a:extLst>
                <a:ext uri="{FF2B5EF4-FFF2-40B4-BE49-F238E27FC236}"/>
              </a:extLst>
            </p:cNvPr>
            <p:cNvSpPr/>
            <p:nvPr/>
          </p:nvSpPr>
          <p:spPr>
            <a:xfrm>
              <a:off x="5701183" y="3355052"/>
              <a:ext cx="624562" cy="210790"/>
            </a:xfrm>
            <a:custGeom>
              <a:avLst/>
              <a:gdLst>
                <a:gd name="connsiteX0" fmla="*/ 4757 w 624561"/>
                <a:gd name="connsiteY0" fmla="*/ 210863 h 210789"/>
                <a:gd name="connsiteX1" fmla="*/ 312354 w 624561"/>
                <a:gd name="connsiteY1" fmla="*/ 4757 h 210789"/>
                <a:gd name="connsiteX2" fmla="*/ 619951 w 624561"/>
                <a:gd name="connsiteY2" fmla="*/ 210863 h 210789"/>
                <a:gd name="connsiteX3" fmla="*/ 4757 w 624561"/>
                <a:gd name="connsiteY3" fmla="*/ 210863 h 210789"/>
              </a:gdLst>
              <a:ahLst/>
              <a:cxnLst>
                <a:cxn ang="0">
                  <a:pos x="connsiteX0" y="connsiteY0"/>
                </a:cxn>
                <a:cxn ang="0">
                  <a:pos x="connsiteX1" y="connsiteY1"/>
                </a:cxn>
                <a:cxn ang="0">
                  <a:pos x="connsiteX2" y="connsiteY2"/>
                </a:cxn>
                <a:cxn ang="0">
                  <a:pos x="connsiteX3" y="connsiteY3"/>
                </a:cxn>
              </a:cxnLst>
              <a:rect l="l" t="t" r="r" b="b"/>
              <a:pathLst>
                <a:path w="624561" h="210789">
                  <a:moveTo>
                    <a:pt x="4757" y="210863"/>
                  </a:moveTo>
                  <a:cubicBezTo>
                    <a:pt x="4757" y="96880"/>
                    <a:pt x="142161" y="4757"/>
                    <a:pt x="312354" y="4757"/>
                  </a:cubicBezTo>
                  <a:cubicBezTo>
                    <a:pt x="481766" y="4757"/>
                    <a:pt x="619951" y="96880"/>
                    <a:pt x="619951" y="210863"/>
                  </a:cubicBezTo>
                  <a:lnTo>
                    <a:pt x="4757" y="210863"/>
                  </a:lnTo>
                  <a:close/>
                </a:path>
              </a:pathLst>
            </a:custGeom>
            <a:grpFill/>
            <a:ln w="7739"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6" name="Ελεύθερη σχεδίαση: Σχήμα 35">
              <a:extLst>
                <a:ext uri="{FF2B5EF4-FFF2-40B4-BE49-F238E27FC236}"/>
              </a:extLst>
            </p:cNvPr>
            <p:cNvSpPr/>
            <p:nvPr/>
          </p:nvSpPr>
          <p:spPr>
            <a:xfrm>
              <a:off x="5696499" y="3278834"/>
              <a:ext cx="195176" cy="187369"/>
            </a:xfrm>
            <a:custGeom>
              <a:avLst/>
              <a:gdLst>
                <a:gd name="connsiteX0" fmla="*/ 79705 w 195175"/>
                <a:gd name="connsiteY0" fmla="*/ 109861 h 187368"/>
                <a:gd name="connsiteX1" fmla="*/ 192126 w 195175"/>
                <a:gd name="connsiteY1" fmla="*/ 59896 h 187368"/>
                <a:gd name="connsiteX2" fmla="*/ 192126 w 195175"/>
                <a:gd name="connsiteY2" fmla="*/ 51308 h 187368"/>
                <a:gd name="connsiteX3" fmla="*/ 182757 w 195175"/>
                <a:gd name="connsiteY3" fmla="*/ 28668 h 187368"/>
                <a:gd name="connsiteX4" fmla="*/ 167924 w 195175"/>
                <a:gd name="connsiteY4" fmla="*/ 20080 h 187368"/>
                <a:gd name="connsiteX5" fmla="*/ 30521 w 195175"/>
                <a:gd name="connsiteY5" fmla="*/ 19299 h 187368"/>
                <a:gd name="connsiteX6" fmla="*/ 13345 w 195175"/>
                <a:gd name="connsiteY6" fmla="*/ 28668 h 187368"/>
                <a:gd name="connsiteX7" fmla="*/ 4757 w 195175"/>
                <a:gd name="connsiteY7" fmla="*/ 51308 h 187368"/>
                <a:gd name="connsiteX8" fmla="*/ 4757 w 195175"/>
                <a:gd name="connsiteY8" fmla="*/ 184028 h 187368"/>
                <a:gd name="connsiteX9" fmla="*/ 79705 w 195175"/>
                <a:gd name="connsiteY9" fmla="*/ 109861 h 18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175" h="187368">
                  <a:moveTo>
                    <a:pt x="79705" y="109861"/>
                  </a:moveTo>
                  <a:cubicBezTo>
                    <a:pt x="112494" y="88001"/>
                    <a:pt x="150749" y="70826"/>
                    <a:pt x="192126" y="59896"/>
                  </a:cubicBezTo>
                  <a:lnTo>
                    <a:pt x="192126" y="51308"/>
                  </a:lnTo>
                  <a:cubicBezTo>
                    <a:pt x="192126" y="42720"/>
                    <a:pt x="188222" y="34133"/>
                    <a:pt x="182757" y="28668"/>
                  </a:cubicBezTo>
                  <a:cubicBezTo>
                    <a:pt x="180415" y="26326"/>
                    <a:pt x="174950" y="23203"/>
                    <a:pt x="167924" y="20080"/>
                  </a:cubicBezTo>
                  <a:cubicBezTo>
                    <a:pt x="124986" y="-218"/>
                    <a:pt x="74240" y="-218"/>
                    <a:pt x="30521" y="19299"/>
                  </a:cubicBezTo>
                  <a:cubicBezTo>
                    <a:pt x="22714" y="22422"/>
                    <a:pt x="16468" y="26326"/>
                    <a:pt x="13345" y="28668"/>
                  </a:cubicBezTo>
                  <a:cubicBezTo>
                    <a:pt x="8661" y="34133"/>
                    <a:pt x="4757" y="42720"/>
                    <a:pt x="4757" y="51308"/>
                  </a:cubicBezTo>
                  <a:lnTo>
                    <a:pt x="4757" y="184028"/>
                  </a:lnTo>
                  <a:cubicBezTo>
                    <a:pt x="22714" y="156703"/>
                    <a:pt x="47696" y="130940"/>
                    <a:pt x="79705" y="109861"/>
                  </a:cubicBezTo>
                </a:path>
              </a:pathLst>
            </a:custGeom>
            <a:grpFill/>
            <a:ln w="7739"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7" name="Ελεύθερη σχεδίαση: Σχήμα 36">
              <a:extLst>
                <a:ext uri="{FF2B5EF4-FFF2-40B4-BE49-F238E27FC236}"/>
              </a:extLst>
            </p:cNvPr>
            <p:cNvSpPr/>
            <p:nvPr/>
          </p:nvSpPr>
          <p:spPr>
            <a:xfrm>
              <a:off x="5914315" y="3247606"/>
              <a:ext cx="195176" cy="85877"/>
            </a:xfrm>
            <a:custGeom>
              <a:avLst/>
              <a:gdLst>
                <a:gd name="connsiteX0" fmla="*/ 192907 w 195175"/>
                <a:gd name="connsiteY0" fmla="*/ 83317 h 85877"/>
                <a:gd name="connsiteX1" fmla="*/ 192907 w 195175"/>
                <a:gd name="connsiteY1" fmla="*/ 51308 h 85877"/>
                <a:gd name="connsiteX2" fmla="*/ 183538 w 195175"/>
                <a:gd name="connsiteY2" fmla="*/ 28668 h 85877"/>
                <a:gd name="connsiteX3" fmla="*/ 168705 w 195175"/>
                <a:gd name="connsiteY3" fmla="*/ 20080 h 85877"/>
                <a:gd name="connsiteX4" fmla="*/ 31301 w 195175"/>
                <a:gd name="connsiteY4" fmla="*/ 19299 h 85877"/>
                <a:gd name="connsiteX5" fmla="*/ 14126 w 195175"/>
                <a:gd name="connsiteY5" fmla="*/ 28668 h 85877"/>
                <a:gd name="connsiteX6" fmla="*/ 4757 w 195175"/>
                <a:gd name="connsiteY6" fmla="*/ 51308 h 85877"/>
                <a:gd name="connsiteX7" fmla="*/ 4757 w 195175"/>
                <a:gd name="connsiteY7" fmla="*/ 83317 h 85877"/>
                <a:gd name="connsiteX8" fmla="*/ 98442 w 195175"/>
                <a:gd name="connsiteY8" fmla="*/ 73949 h 85877"/>
                <a:gd name="connsiteX9" fmla="*/ 192907 w 195175"/>
                <a:gd name="connsiteY9" fmla="*/ 83317 h 85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175" h="85877">
                  <a:moveTo>
                    <a:pt x="192907" y="83317"/>
                  </a:moveTo>
                  <a:lnTo>
                    <a:pt x="192907" y="51308"/>
                  </a:lnTo>
                  <a:cubicBezTo>
                    <a:pt x="192907" y="42720"/>
                    <a:pt x="189003" y="34133"/>
                    <a:pt x="183538" y="28668"/>
                  </a:cubicBezTo>
                  <a:cubicBezTo>
                    <a:pt x="181196" y="26326"/>
                    <a:pt x="175731" y="23203"/>
                    <a:pt x="168705" y="20080"/>
                  </a:cubicBezTo>
                  <a:cubicBezTo>
                    <a:pt x="125766" y="-218"/>
                    <a:pt x="75021" y="-218"/>
                    <a:pt x="31301" y="19299"/>
                  </a:cubicBezTo>
                  <a:cubicBezTo>
                    <a:pt x="23494" y="22422"/>
                    <a:pt x="17249" y="26326"/>
                    <a:pt x="14126" y="28668"/>
                  </a:cubicBezTo>
                  <a:cubicBezTo>
                    <a:pt x="7880" y="34133"/>
                    <a:pt x="4757" y="42720"/>
                    <a:pt x="4757" y="51308"/>
                  </a:cubicBezTo>
                  <a:lnTo>
                    <a:pt x="4757" y="83317"/>
                  </a:lnTo>
                  <a:cubicBezTo>
                    <a:pt x="35205" y="77071"/>
                    <a:pt x="66433" y="73949"/>
                    <a:pt x="98442" y="73949"/>
                  </a:cubicBezTo>
                  <a:cubicBezTo>
                    <a:pt x="130450" y="73949"/>
                    <a:pt x="162459" y="77852"/>
                    <a:pt x="192907" y="83317"/>
                  </a:cubicBezTo>
                </a:path>
              </a:pathLst>
            </a:custGeom>
            <a:grpFill/>
            <a:ln w="7739"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9" name="Ελεύθερη σχεδίαση: Σχήμα 38">
              <a:extLst>
                <a:ext uri="{FF2B5EF4-FFF2-40B4-BE49-F238E27FC236}"/>
              </a:extLst>
            </p:cNvPr>
            <p:cNvSpPr/>
            <p:nvPr/>
          </p:nvSpPr>
          <p:spPr>
            <a:xfrm>
              <a:off x="6132911" y="3278834"/>
              <a:ext cx="195176" cy="187369"/>
            </a:xfrm>
            <a:custGeom>
              <a:avLst/>
              <a:gdLst>
                <a:gd name="connsiteX0" fmla="*/ 192907 w 195175"/>
                <a:gd name="connsiteY0" fmla="*/ 184028 h 187368"/>
                <a:gd name="connsiteX1" fmla="*/ 192907 w 195175"/>
                <a:gd name="connsiteY1" fmla="*/ 51308 h 187368"/>
                <a:gd name="connsiteX2" fmla="*/ 183538 w 195175"/>
                <a:gd name="connsiteY2" fmla="*/ 28668 h 187368"/>
                <a:gd name="connsiteX3" fmla="*/ 168705 w 195175"/>
                <a:gd name="connsiteY3" fmla="*/ 20080 h 187368"/>
                <a:gd name="connsiteX4" fmla="*/ 31301 w 195175"/>
                <a:gd name="connsiteY4" fmla="*/ 19299 h 187368"/>
                <a:gd name="connsiteX5" fmla="*/ 14126 w 195175"/>
                <a:gd name="connsiteY5" fmla="*/ 28668 h 187368"/>
                <a:gd name="connsiteX6" fmla="*/ 4757 w 195175"/>
                <a:gd name="connsiteY6" fmla="*/ 51308 h 187368"/>
                <a:gd name="connsiteX7" fmla="*/ 4757 w 195175"/>
                <a:gd name="connsiteY7" fmla="*/ 59896 h 187368"/>
                <a:gd name="connsiteX8" fmla="*/ 117179 w 195175"/>
                <a:gd name="connsiteY8" fmla="*/ 109861 h 187368"/>
                <a:gd name="connsiteX9" fmla="*/ 192907 w 195175"/>
                <a:gd name="connsiteY9" fmla="*/ 184028 h 18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175" h="187368">
                  <a:moveTo>
                    <a:pt x="192907" y="184028"/>
                  </a:moveTo>
                  <a:lnTo>
                    <a:pt x="192907" y="51308"/>
                  </a:lnTo>
                  <a:cubicBezTo>
                    <a:pt x="192907" y="42720"/>
                    <a:pt x="189003" y="34133"/>
                    <a:pt x="183538" y="28668"/>
                  </a:cubicBezTo>
                  <a:cubicBezTo>
                    <a:pt x="181196" y="26326"/>
                    <a:pt x="175731" y="23203"/>
                    <a:pt x="168705" y="20080"/>
                  </a:cubicBezTo>
                  <a:cubicBezTo>
                    <a:pt x="125766" y="-218"/>
                    <a:pt x="75021" y="-218"/>
                    <a:pt x="31301" y="19299"/>
                  </a:cubicBezTo>
                  <a:cubicBezTo>
                    <a:pt x="23494" y="22422"/>
                    <a:pt x="17249" y="26326"/>
                    <a:pt x="14126" y="28668"/>
                  </a:cubicBezTo>
                  <a:cubicBezTo>
                    <a:pt x="7880" y="34133"/>
                    <a:pt x="4757" y="42720"/>
                    <a:pt x="4757" y="51308"/>
                  </a:cubicBezTo>
                  <a:lnTo>
                    <a:pt x="4757" y="59896"/>
                  </a:lnTo>
                  <a:cubicBezTo>
                    <a:pt x="46135" y="70826"/>
                    <a:pt x="84389" y="88001"/>
                    <a:pt x="117179" y="109861"/>
                  </a:cubicBezTo>
                  <a:cubicBezTo>
                    <a:pt x="149968" y="130940"/>
                    <a:pt x="174950" y="156703"/>
                    <a:pt x="192907" y="184028"/>
                  </a:cubicBezTo>
                </a:path>
              </a:pathLst>
            </a:custGeom>
            <a:grpFill/>
            <a:ln w="7739"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42" name="Γραφικό 40" descr="Μάτι">
            <a:extLst>
              <a:ext uri="{FF2B5EF4-FFF2-40B4-BE49-F238E27FC236}"/>
            </a:extLst>
          </p:cNvPr>
          <p:cNvGrpSpPr/>
          <p:nvPr/>
        </p:nvGrpSpPr>
        <p:grpSpPr>
          <a:xfrm>
            <a:off x="9153917" y="4417123"/>
            <a:ext cx="638083" cy="638083"/>
            <a:chOff x="5638800" y="2971800"/>
            <a:chExt cx="638083" cy="638083"/>
          </a:xfrm>
          <a:solidFill>
            <a:schemeClr val="tx1">
              <a:lumMod val="75000"/>
              <a:lumOff val="25000"/>
            </a:schemeClr>
          </a:solidFill>
        </p:grpSpPr>
        <p:sp>
          <p:nvSpPr>
            <p:cNvPr id="43" name="Ελεύθερη σχεδίαση: Σχήμα 42">
              <a:extLst>
                <a:ext uri="{FF2B5EF4-FFF2-40B4-BE49-F238E27FC236}"/>
              </a:extLst>
            </p:cNvPr>
            <p:cNvSpPr/>
            <p:nvPr/>
          </p:nvSpPr>
          <p:spPr>
            <a:xfrm>
              <a:off x="5688778" y="3127894"/>
              <a:ext cx="531736" cy="325688"/>
            </a:xfrm>
            <a:custGeom>
              <a:avLst/>
              <a:gdLst>
                <a:gd name="connsiteX0" fmla="*/ 361453 w 531735"/>
                <a:gd name="connsiteY0" fmla="*/ 258660 h 325688"/>
                <a:gd name="connsiteX1" fmla="*/ 366770 w 531735"/>
                <a:gd name="connsiteY1" fmla="*/ 73218 h 325688"/>
                <a:gd name="connsiteX2" fmla="*/ 487740 w 531735"/>
                <a:gd name="connsiteY2" fmla="*/ 170259 h 325688"/>
                <a:gd name="connsiteX3" fmla="*/ 361453 w 531735"/>
                <a:gd name="connsiteY3" fmla="*/ 258660 h 325688"/>
                <a:gd name="connsiteX4" fmla="*/ 100238 w 531735"/>
                <a:gd name="connsiteY4" fmla="*/ 121738 h 325688"/>
                <a:gd name="connsiteX5" fmla="*/ 170693 w 531735"/>
                <a:gd name="connsiteY5" fmla="*/ 73882 h 325688"/>
                <a:gd name="connsiteX6" fmla="*/ 176675 w 531735"/>
                <a:gd name="connsiteY6" fmla="*/ 258660 h 325688"/>
                <a:gd name="connsiteX7" fmla="*/ 50388 w 531735"/>
                <a:gd name="connsiteY7" fmla="*/ 170259 h 325688"/>
                <a:gd name="connsiteX8" fmla="*/ 100238 w 531735"/>
                <a:gd name="connsiteY8" fmla="*/ 121738 h 325688"/>
                <a:gd name="connsiteX9" fmla="*/ 100238 w 531735"/>
                <a:gd name="connsiteY9" fmla="*/ 121738 h 325688"/>
                <a:gd name="connsiteX10" fmla="*/ 269064 w 531735"/>
                <a:gd name="connsiteY10" fmla="*/ 269295 h 325688"/>
                <a:gd name="connsiteX11" fmla="*/ 162717 w 531735"/>
                <a:gd name="connsiteY11" fmla="*/ 162948 h 325688"/>
                <a:gd name="connsiteX12" fmla="*/ 269064 w 531735"/>
                <a:gd name="connsiteY12" fmla="*/ 56601 h 325688"/>
                <a:gd name="connsiteX13" fmla="*/ 375411 w 531735"/>
                <a:gd name="connsiteY13" fmla="*/ 162948 h 325688"/>
                <a:gd name="connsiteX14" fmla="*/ 269064 w 531735"/>
                <a:gd name="connsiteY14" fmla="*/ 269295 h 325688"/>
                <a:gd name="connsiteX15" fmla="*/ 527621 w 531735"/>
                <a:gd name="connsiteY15" fmla="*/ 151649 h 325688"/>
                <a:gd name="connsiteX16" fmla="*/ 269064 w 531735"/>
                <a:gd name="connsiteY16" fmla="*/ 3427 h 325688"/>
                <a:gd name="connsiteX17" fmla="*/ 10507 w 531735"/>
                <a:gd name="connsiteY17" fmla="*/ 151649 h 325688"/>
                <a:gd name="connsiteX18" fmla="*/ 11837 w 531735"/>
                <a:gd name="connsiteY18" fmla="*/ 191529 h 325688"/>
                <a:gd name="connsiteX19" fmla="*/ 269064 w 531735"/>
                <a:gd name="connsiteY19" fmla="*/ 322469 h 325688"/>
                <a:gd name="connsiteX20" fmla="*/ 526956 w 531735"/>
                <a:gd name="connsiteY20" fmla="*/ 191529 h 325688"/>
                <a:gd name="connsiteX21" fmla="*/ 527621 w 531735"/>
                <a:gd name="connsiteY21" fmla="*/ 151649 h 32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1735" h="325688">
                  <a:moveTo>
                    <a:pt x="361453" y="258660"/>
                  </a:moveTo>
                  <a:cubicBezTo>
                    <a:pt x="413297" y="208810"/>
                    <a:pt x="415956" y="126391"/>
                    <a:pt x="366770" y="73218"/>
                  </a:cubicBezTo>
                  <a:cubicBezTo>
                    <a:pt x="419279" y="100469"/>
                    <a:pt x="462483" y="142343"/>
                    <a:pt x="487740" y="170259"/>
                  </a:cubicBezTo>
                  <a:cubicBezTo>
                    <a:pt x="461154" y="196181"/>
                    <a:pt x="415956" y="234732"/>
                    <a:pt x="361453" y="258660"/>
                  </a:cubicBezTo>
                  <a:close/>
                  <a:moveTo>
                    <a:pt x="100238" y="121738"/>
                  </a:moveTo>
                  <a:cubicBezTo>
                    <a:pt x="122172" y="103128"/>
                    <a:pt x="145435" y="87176"/>
                    <a:pt x="170693" y="73882"/>
                  </a:cubicBezTo>
                  <a:cubicBezTo>
                    <a:pt x="122172" y="127056"/>
                    <a:pt x="124831" y="208810"/>
                    <a:pt x="176675" y="258660"/>
                  </a:cubicBezTo>
                  <a:cubicBezTo>
                    <a:pt x="122172" y="234732"/>
                    <a:pt x="76310" y="196181"/>
                    <a:pt x="50388" y="170259"/>
                  </a:cubicBezTo>
                  <a:cubicBezTo>
                    <a:pt x="65675" y="152978"/>
                    <a:pt x="82292" y="137026"/>
                    <a:pt x="100238" y="121738"/>
                  </a:cubicBezTo>
                  <a:lnTo>
                    <a:pt x="100238" y="121738"/>
                  </a:lnTo>
                  <a:close/>
                  <a:moveTo>
                    <a:pt x="269064" y="269295"/>
                  </a:moveTo>
                  <a:cubicBezTo>
                    <a:pt x="210573" y="269295"/>
                    <a:pt x="162717" y="221439"/>
                    <a:pt x="162717" y="162948"/>
                  </a:cubicBezTo>
                  <a:cubicBezTo>
                    <a:pt x="162717" y="104457"/>
                    <a:pt x="210573" y="56601"/>
                    <a:pt x="269064" y="56601"/>
                  </a:cubicBezTo>
                  <a:cubicBezTo>
                    <a:pt x="327555" y="56601"/>
                    <a:pt x="375411" y="104457"/>
                    <a:pt x="375411" y="162948"/>
                  </a:cubicBezTo>
                  <a:cubicBezTo>
                    <a:pt x="375411" y="221439"/>
                    <a:pt x="327555" y="269295"/>
                    <a:pt x="269064" y="269295"/>
                  </a:cubicBezTo>
                  <a:close/>
                  <a:moveTo>
                    <a:pt x="527621" y="151649"/>
                  </a:moveTo>
                  <a:cubicBezTo>
                    <a:pt x="489070" y="106451"/>
                    <a:pt x="388040" y="3427"/>
                    <a:pt x="269064" y="3427"/>
                  </a:cubicBezTo>
                  <a:cubicBezTo>
                    <a:pt x="150088" y="3427"/>
                    <a:pt x="49058" y="106451"/>
                    <a:pt x="10507" y="151649"/>
                  </a:cubicBezTo>
                  <a:cubicBezTo>
                    <a:pt x="537" y="163613"/>
                    <a:pt x="1202" y="180229"/>
                    <a:pt x="11837" y="191529"/>
                  </a:cubicBezTo>
                  <a:cubicBezTo>
                    <a:pt x="51052" y="232738"/>
                    <a:pt x="151417" y="322469"/>
                    <a:pt x="269064" y="322469"/>
                  </a:cubicBezTo>
                  <a:cubicBezTo>
                    <a:pt x="386710" y="322469"/>
                    <a:pt x="487076" y="232738"/>
                    <a:pt x="526956" y="191529"/>
                  </a:cubicBezTo>
                  <a:cubicBezTo>
                    <a:pt x="536926" y="180894"/>
                    <a:pt x="537591" y="163613"/>
                    <a:pt x="527621" y="151649"/>
                  </a:cubicBezTo>
                  <a:close/>
                </a:path>
              </a:pathLst>
            </a:custGeom>
            <a:grpFill/>
            <a:ln w="6548"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4" name="Ελεύθερη σχεδίαση: Σχήμα 43">
              <a:extLst>
                <a:ext uri="{FF2B5EF4-FFF2-40B4-BE49-F238E27FC236}"/>
              </a:extLst>
            </p:cNvPr>
            <p:cNvSpPr/>
            <p:nvPr/>
          </p:nvSpPr>
          <p:spPr>
            <a:xfrm>
              <a:off x="5887947" y="3220947"/>
              <a:ext cx="139581" cy="139581"/>
            </a:xfrm>
            <a:custGeom>
              <a:avLst/>
              <a:gdLst>
                <a:gd name="connsiteX0" fmla="*/ 136361 w 139580"/>
                <a:gd name="connsiteY0" fmla="*/ 69894 h 139580"/>
                <a:gd name="connsiteX1" fmla="*/ 69894 w 139580"/>
                <a:gd name="connsiteY1" fmla="*/ 136361 h 139580"/>
                <a:gd name="connsiteX2" fmla="*/ 3427 w 139580"/>
                <a:gd name="connsiteY2" fmla="*/ 69894 h 139580"/>
                <a:gd name="connsiteX3" fmla="*/ 69894 w 139580"/>
                <a:gd name="connsiteY3" fmla="*/ 3427 h 139580"/>
                <a:gd name="connsiteX4" fmla="*/ 136361 w 139580"/>
                <a:gd name="connsiteY4" fmla="*/ 69894 h 139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80" h="139580">
                  <a:moveTo>
                    <a:pt x="136361" y="69894"/>
                  </a:moveTo>
                  <a:cubicBezTo>
                    <a:pt x="136361" y="106603"/>
                    <a:pt x="106603" y="136361"/>
                    <a:pt x="69894" y="136361"/>
                  </a:cubicBezTo>
                  <a:cubicBezTo>
                    <a:pt x="33185" y="136361"/>
                    <a:pt x="3427" y="106603"/>
                    <a:pt x="3427" y="69894"/>
                  </a:cubicBezTo>
                  <a:cubicBezTo>
                    <a:pt x="3427" y="33185"/>
                    <a:pt x="33185" y="3427"/>
                    <a:pt x="69894" y="3427"/>
                  </a:cubicBezTo>
                  <a:cubicBezTo>
                    <a:pt x="106603" y="3427"/>
                    <a:pt x="136361" y="33185"/>
                    <a:pt x="136361" y="69894"/>
                  </a:cubicBezTo>
                  <a:close/>
                </a:path>
              </a:pathLst>
            </a:custGeom>
            <a:grpFill/>
            <a:ln w="6548"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98319" name="Θέση κειμένου 5"/>
          <p:cNvSpPr txBox="1">
            <a:spLocks/>
          </p:cNvSpPr>
          <p:nvPr/>
        </p:nvSpPr>
        <p:spPr bwMode="auto">
          <a:xfrm>
            <a:off x="6308725" y="3557588"/>
            <a:ext cx="2289175" cy="749300"/>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Καθορισμός στόχων και μέσων για την επίτευξή τους</a:t>
            </a:r>
          </a:p>
        </p:txBody>
      </p:sp>
      <p:sp>
        <p:nvSpPr>
          <p:cNvPr id="98320" name="Θέση κειμένου 5"/>
          <p:cNvSpPr txBox="1">
            <a:spLocks/>
          </p:cNvSpPr>
          <p:nvPr/>
        </p:nvSpPr>
        <p:spPr bwMode="auto">
          <a:xfrm>
            <a:off x="9758363" y="3506788"/>
            <a:ext cx="2289175" cy="749300"/>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Προσδιορισμός των απαιτούμενων εργασιών και του τρόπου εκτέλεσής τους για την επίτευξη των στόχων</a:t>
            </a:r>
          </a:p>
        </p:txBody>
      </p:sp>
      <p:sp>
        <p:nvSpPr>
          <p:cNvPr id="98321" name="Θέση κειμένου 5"/>
          <p:cNvSpPr txBox="1">
            <a:spLocks/>
          </p:cNvSpPr>
          <p:nvPr/>
        </p:nvSpPr>
        <p:spPr bwMode="auto">
          <a:xfrm>
            <a:off x="6332538" y="5208588"/>
            <a:ext cx="2290762" cy="749300"/>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Διεύθυνση των εργασιακών δραστηριοτήτων του προσωπικού</a:t>
            </a:r>
          </a:p>
        </p:txBody>
      </p:sp>
      <p:sp>
        <p:nvSpPr>
          <p:cNvPr id="98322" name="Θέση κειμένου 5"/>
          <p:cNvSpPr txBox="1">
            <a:spLocks/>
          </p:cNvSpPr>
          <p:nvPr/>
        </p:nvSpPr>
        <p:spPr bwMode="auto">
          <a:xfrm>
            <a:off x="9758363" y="5208588"/>
            <a:ext cx="2289175" cy="865187"/>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Παρακολούθηση των δραστηριοτήτων, για να διασφαλιστεί η σύμφωνη με το σχέδιο υλοποίησή τους</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03225" y="319088"/>
            <a:ext cx="11339513" cy="431800"/>
          </a:xfrm>
        </p:spPr>
        <p:txBody>
          <a:bodyPr/>
          <a:lstStyle/>
          <a:p>
            <a:pPr algn="ctr" fontAlgn="auto">
              <a:spcAft>
                <a:spcPts val="0"/>
              </a:spcAft>
              <a:defRPr/>
            </a:pPr>
            <a:r>
              <a:rPr lang="el-GR" sz="2800" b="1" dirty="0"/>
              <a:t>Οι τέσσερις λειτουργίες της διοίκησης</a:t>
            </a: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F4F37224-D61E-4F07-80DB-172B77F281D7}" type="slidenum">
              <a:rPr lang="el-GR"/>
              <a:pPr>
                <a:defRPr/>
              </a:pPr>
              <a:t>36</a:t>
            </a:fld>
            <a:endParaRPr lang="el-GR" dirty="0"/>
          </a:p>
        </p:txBody>
      </p:sp>
      <p:sp>
        <p:nvSpPr>
          <p:cNvPr id="100356"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7" name="Ορθογώνιο: Στρογγύλεμα γωνιών 6">
            <a:extLst>
              <a:ext uri="{FF2B5EF4-FFF2-40B4-BE49-F238E27FC236}"/>
            </a:extLst>
          </p:cNvPr>
          <p:cNvSpPr/>
          <p:nvPr/>
        </p:nvSpPr>
        <p:spPr>
          <a:xfrm>
            <a:off x="4924425" y="1125538"/>
            <a:ext cx="2217738" cy="1443037"/>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8" name="Ορθογώνιο: Στρογγύλεμα γωνιών 47">
            <a:extLst>
              <a:ext uri="{FF2B5EF4-FFF2-40B4-BE49-F238E27FC236}"/>
            </a:extLst>
          </p:cNvPr>
          <p:cNvSpPr/>
          <p:nvPr/>
        </p:nvSpPr>
        <p:spPr>
          <a:xfrm>
            <a:off x="4975225" y="5251450"/>
            <a:ext cx="2197100" cy="144303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9" name="Ορθογώνιο: Στρογγύλεμα γωνιών 48">
            <a:extLst>
              <a:ext uri="{FF2B5EF4-FFF2-40B4-BE49-F238E27FC236}"/>
            </a:extLst>
          </p:cNvPr>
          <p:cNvSpPr/>
          <p:nvPr/>
        </p:nvSpPr>
        <p:spPr>
          <a:xfrm>
            <a:off x="2039938" y="2941638"/>
            <a:ext cx="2127250" cy="211455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0" name="Θέση κειμένου 5">
            <a:extLst>
              <a:ext uri="{FF2B5EF4-FFF2-40B4-BE49-F238E27FC236}"/>
            </a:extLst>
          </p:cNvPr>
          <p:cNvSpPr txBox="1">
            <a:spLocks/>
          </p:cNvSpPr>
          <p:nvPr/>
        </p:nvSpPr>
        <p:spPr>
          <a:xfrm>
            <a:off x="4870450" y="1193800"/>
            <a:ext cx="2344738" cy="1219200"/>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sz="2000" b="1" dirty="0">
                <a:solidFill>
                  <a:schemeClr val="bg2">
                    <a:lumMod val="50000"/>
                  </a:schemeClr>
                </a:solidFill>
              </a:rPr>
              <a:t>Προγραμματισμός</a:t>
            </a:r>
          </a:p>
          <a:p>
            <a:pPr marL="0" indent="0" algn="ctr" fontAlgn="auto">
              <a:spcAft>
                <a:spcPts val="0"/>
              </a:spcAft>
              <a:buFont typeface="Calibri" panose="020F0502020204030204" pitchFamily="34" charset="0"/>
              <a:buNone/>
              <a:defRPr/>
            </a:pPr>
            <a:r>
              <a:rPr lang="el-GR" sz="1600" dirty="0"/>
              <a:t>Θέτοντας στόχους απόδοσης και αποφασίζοντας πως θα τους επιτύχεις</a:t>
            </a:r>
          </a:p>
        </p:txBody>
      </p:sp>
      <p:sp>
        <p:nvSpPr>
          <p:cNvPr id="51" name="Θέση κειμένου 5">
            <a:extLst>
              <a:ext uri="{FF2B5EF4-FFF2-40B4-BE49-F238E27FC236}"/>
            </a:extLst>
          </p:cNvPr>
          <p:cNvSpPr txBox="1">
            <a:spLocks/>
          </p:cNvSpPr>
          <p:nvPr/>
        </p:nvSpPr>
        <p:spPr>
          <a:xfrm>
            <a:off x="4848225" y="5299075"/>
            <a:ext cx="2447925" cy="1357313"/>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sz="2000" b="1" dirty="0">
                <a:solidFill>
                  <a:schemeClr val="bg2">
                    <a:lumMod val="50000"/>
                  </a:schemeClr>
                </a:solidFill>
              </a:rPr>
              <a:t>Ηγεσία</a:t>
            </a:r>
          </a:p>
          <a:p>
            <a:pPr marL="0" indent="0" algn="ctr" fontAlgn="auto">
              <a:spcAft>
                <a:spcPts val="0"/>
              </a:spcAft>
              <a:buFont typeface="Calibri" panose="020F0502020204030204" pitchFamily="34" charset="0"/>
              <a:buNone/>
              <a:defRPr/>
            </a:pPr>
            <a:r>
              <a:rPr lang="el-GR" sz="1600" dirty="0"/>
              <a:t>Εμπνέοντας τους ανθρώπους να εργαστούν σκληρά για να επιτύχουν υψηλότερη απόδοση</a:t>
            </a:r>
          </a:p>
        </p:txBody>
      </p:sp>
      <p:sp>
        <p:nvSpPr>
          <p:cNvPr id="53" name="Θέση κειμένου 5">
            <a:extLst>
              <a:ext uri="{FF2B5EF4-FFF2-40B4-BE49-F238E27FC236}"/>
            </a:extLst>
          </p:cNvPr>
          <p:cNvSpPr txBox="1">
            <a:spLocks/>
          </p:cNvSpPr>
          <p:nvPr/>
        </p:nvSpPr>
        <p:spPr>
          <a:xfrm>
            <a:off x="2206625" y="2947988"/>
            <a:ext cx="1924050" cy="1966912"/>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sz="2000" b="1" dirty="0">
                <a:solidFill>
                  <a:schemeClr val="bg2">
                    <a:lumMod val="50000"/>
                  </a:schemeClr>
                </a:solidFill>
              </a:rPr>
              <a:t>Έλεγχος</a:t>
            </a:r>
          </a:p>
          <a:p>
            <a:pPr marL="0" indent="0" algn="ctr" fontAlgn="auto">
              <a:spcAft>
                <a:spcPts val="0"/>
              </a:spcAft>
              <a:buFont typeface="Calibri" panose="020F0502020204030204" pitchFamily="34" charset="0"/>
              <a:buNone/>
              <a:defRPr/>
            </a:pPr>
            <a:r>
              <a:rPr lang="el-GR" sz="1600" dirty="0"/>
              <a:t>Μετρώντας την απόδοση και αναλαμβάνοντας δράση για να διασφαλίσεις τα επιθυμητά αποτελέσματα</a:t>
            </a:r>
          </a:p>
        </p:txBody>
      </p:sp>
      <p:sp>
        <p:nvSpPr>
          <p:cNvPr id="54" name="Ορθογώνιο: Στρογγύλεμα γωνιών 53">
            <a:extLst>
              <a:ext uri="{FF2B5EF4-FFF2-40B4-BE49-F238E27FC236}"/>
            </a:extLst>
          </p:cNvPr>
          <p:cNvSpPr/>
          <p:nvPr/>
        </p:nvSpPr>
        <p:spPr>
          <a:xfrm>
            <a:off x="7913688" y="2873375"/>
            <a:ext cx="2017712" cy="211613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56" name="Θέση κειμένου 5">
            <a:extLst>
              <a:ext uri="{FF2B5EF4-FFF2-40B4-BE49-F238E27FC236}"/>
            </a:extLst>
          </p:cNvPr>
          <p:cNvSpPr txBox="1">
            <a:spLocks/>
          </p:cNvSpPr>
          <p:nvPr/>
        </p:nvSpPr>
        <p:spPr>
          <a:xfrm>
            <a:off x="8015288" y="2922588"/>
            <a:ext cx="1922462" cy="1806575"/>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sz="2000" b="1" dirty="0">
                <a:solidFill>
                  <a:schemeClr val="bg2">
                    <a:lumMod val="50000"/>
                  </a:schemeClr>
                </a:solidFill>
              </a:rPr>
              <a:t>Οργάνωση</a:t>
            </a:r>
          </a:p>
          <a:p>
            <a:pPr marL="0" indent="0" algn="ctr" fontAlgn="auto">
              <a:spcAft>
                <a:spcPts val="0"/>
              </a:spcAft>
              <a:buFont typeface="Calibri" panose="020F0502020204030204" pitchFamily="34" charset="0"/>
              <a:buNone/>
              <a:defRPr/>
            </a:pPr>
            <a:r>
              <a:rPr lang="el-GR" sz="1600" dirty="0"/>
              <a:t>Οργανώνοντας τα καθήκοντα, τους ανθρώπους και άλλους πόρους για να φέρεις εις πέρας την εργασία</a:t>
            </a:r>
          </a:p>
        </p:txBody>
      </p:sp>
      <p:sp>
        <p:nvSpPr>
          <p:cNvPr id="8" name="Εξάγωνο 7">
            <a:extLst>
              <a:ext uri="{FF2B5EF4-FFF2-40B4-BE49-F238E27FC236}"/>
            </a:extLst>
          </p:cNvPr>
          <p:cNvSpPr/>
          <p:nvPr/>
        </p:nvSpPr>
        <p:spPr>
          <a:xfrm>
            <a:off x="5032375" y="3067050"/>
            <a:ext cx="2127250" cy="1682750"/>
          </a:xfrm>
          <a:prstGeom prst="hexagon">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7" name="Θέση κειμένου 5">
            <a:extLst>
              <a:ext uri="{FF2B5EF4-FFF2-40B4-BE49-F238E27FC236}"/>
            </a:extLst>
          </p:cNvPr>
          <p:cNvSpPr txBox="1">
            <a:spLocks/>
          </p:cNvSpPr>
          <p:nvPr/>
        </p:nvSpPr>
        <p:spPr>
          <a:xfrm>
            <a:off x="4924425" y="3484563"/>
            <a:ext cx="2343150" cy="1219200"/>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sz="2000" b="1" dirty="0">
                <a:solidFill>
                  <a:schemeClr val="bg2">
                    <a:lumMod val="50000"/>
                  </a:schemeClr>
                </a:solidFill>
              </a:rPr>
              <a:t>Διοικητική </a:t>
            </a:r>
          </a:p>
          <a:p>
            <a:pPr marL="0" indent="0" algn="ctr" fontAlgn="auto">
              <a:spcAft>
                <a:spcPts val="0"/>
              </a:spcAft>
              <a:buFont typeface="Calibri" panose="020F0502020204030204" pitchFamily="34" charset="0"/>
              <a:buNone/>
              <a:defRPr/>
            </a:pPr>
            <a:r>
              <a:rPr lang="el-GR" sz="2000" b="1" dirty="0">
                <a:solidFill>
                  <a:schemeClr val="bg2">
                    <a:lumMod val="50000"/>
                  </a:schemeClr>
                </a:solidFill>
              </a:rPr>
              <a:t>Λειτουργία</a:t>
            </a:r>
          </a:p>
        </p:txBody>
      </p:sp>
      <p:cxnSp>
        <p:nvCxnSpPr>
          <p:cNvPr id="10" name="Ευθεία γραμμή σύνδεσης 9">
            <a:extLst>
              <a:ext uri="{FF2B5EF4-FFF2-40B4-BE49-F238E27FC236}"/>
            </a:extLst>
          </p:cNvPr>
          <p:cNvCxnSpPr>
            <a:cxnSpLocks/>
          </p:cNvCxnSpPr>
          <p:nvPr/>
        </p:nvCxnSpPr>
        <p:spPr>
          <a:xfrm>
            <a:off x="7189788" y="1803400"/>
            <a:ext cx="1801812"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 name="Ευθεία γραμμή σύνδεσης 11">
            <a:extLst>
              <a:ext uri="{FF2B5EF4-FFF2-40B4-BE49-F238E27FC236}"/>
            </a:extLst>
          </p:cNvPr>
          <p:cNvCxnSpPr>
            <a:cxnSpLocks/>
          </p:cNvCxnSpPr>
          <p:nvPr/>
        </p:nvCxnSpPr>
        <p:spPr>
          <a:xfrm flipV="1">
            <a:off x="8977313" y="1797050"/>
            <a:ext cx="0" cy="95885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6" name="Ευθύγραμμο βέλος σύνδεσης 25">
            <a:extLst>
              <a:ext uri="{FF2B5EF4-FFF2-40B4-BE49-F238E27FC236}"/>
            </a:extLst>
          </p:cNvPr>
          <p:cNvCxnSpPr>
            <a:cxnSpLocks/>
          </p:cNvCxnSpPr>
          <p:nvPr/>
        </p:nvCxnSpPr>
        <p:spPr>
          <a:xfrm flipH="1">
            <a:off x="4283075" y="3914775"/>
            <a:ext cx="692150" cy="952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79" name="Ευθύγραμμο βέλος σύνδεσης 78">
            <a:extLst>
              <a:ext uri="{FF2B5EF4-FFF2-40B4-BE49-F238E27FC236}"/>
            </a:extLst>
          </p:cNvPr>
          <p:cNvCxnSpPr>
            <a:cxnSpLocks/>
          </p:cNvCxnSpPr>
          <p:nvPr/>
        </p:nvCxnSpPr>
        <p:spPr>
          <a:xfrm>
            <a:off x="7218363" y="3914775"/>
            <a:ext cx="663575" cy="952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4" name="Ευθύγραμμο βέλος σύνδεσης 223">
            <a:extLst>
              <a:ext uri="{FF2B5EF4-FFF2-40B4-BE49-F238E27FC236}"/>
            </a:extLst>
          </p:cNvPr>
          <p:cNvCxnSpPr/>
          <p:nvPr/>
        </p:nvCxnSpPr>
        <p:spPr>
          <a:xfrm flipV="1">
            <a:off x="6096000" y="2559050"/>
            <a:ext cx="0" cy="45561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6" name="Ευθύγραμμο βέλος σύνδεσης 225">
            <a:extLst>
              <a:ext uri="{FF2B5EF4-FFF2-40B4-BE49-F238E27FC236}"/>
            </a:extLst>
          </p:cNvPr>
          <p:cNvCxnSpPr>
            <a:cxnSpLocks/>
          </p:cNvCxnSpPr>
          <p:nvPr/>
        </p:nvCxnSpPr>
        <p:spPr>
          <a:xfrm>
            <a:off x="6138863" y="4833938"/>
            <a:ext cx="0" cy="40957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9" name="Ευθεία γραμμή σύνδεσης 98">
            <a:extLst>
              <a:ext uri="{FF2B5EF4-FFF2-40B4-BE49-F238E27FC236}"/>
            </a:extLst>
          </p:cNvPr>
          <p:cNvCxnSpPr>
            <a:cxnSpLocks/>
          </p:cNvCxnSpPr>
          <p:nvPr/>
        </p:nvCxnSpPr>
        <p:spPr>
          <a:xfrm>
            <a:off x="7200900" y="6076950"/>
            <a:ext cx="180022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0" name="Ευθεία γραμμή σύνδεσης 99">
            <a:extLst>
              <a:ext uri="{FF2B5EF4-FFF2-40B4-BE49-F238E27FC236}"/>
            </a:extLst>
          </p:cNvPr>
          <p:cNvCxnSpPr>
            <a:cxnSpLocks/>
          </p:cNvCxnSpPr>
          <p:nvPr/>
        </p:nvCxnSpPr>
        <p:spPr>
          <a:xfrm flipV="1">
            <a:off x="8990013" y="5130800"/>
            <a:ext cx="0" cy="95885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1" name="Ευθεία γραμμή σύνδεσης 100">
            <a:extLst>
              <a:ext uri="{FF2B5EF4-FFF2-40B4-BE49-F238E27FC236}"/>
            </a:extLst>
          </p:cNvPr>
          <p:cNvCxnSpPr>
            <a:cxnSpLocks/>
          </p:cNvCxnSpPr>
          <p:nvPr/>
        </p:nvCxnSpPr>
        <p:spPr>
          <a:xfrm flipV="1">
            <a:off x="3116263" y="1797050"/>
            <a:ext cx="0" cy="95885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2" name="Ευθεία γραμμή σύνδεσης 101">
            <a:extLst>
              <a:ext uri="{FF2B5EF4-FFF2-40B4-BE49-F238E27FC236}"/>
            </a:extLst>
          </p:cNvPr>
          <p:cNvCxnSpPr>
            <a:cxnSpLocks/>
          </p:cNvCxnSpPr>
          <p:nvPr/>
        </p:nvCxnSpPr>
        <p:spPr>
          <a:xfrm>
            <a:off x="3092450" y="1801813"/>
            <a:ext cx="180022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3" name="Ευθεία γραμμή σύνδεσης 102">
            <a:extLst>
              <a:ext uri="{FF2B5EF4-FFF2-40B4-BE49-F238E27FC236}"/>
            </a:extLst>
          </p:cNvPr>
          <p:cNvCxnSpPr>
            <a:cxnSpLocks/>
          </p:cNvCxnSpPr>
          <p:nvPr/>
        </p:nvCxnSpPr>
        <p:spPr>
          <a:xfrm>
            <a:off x="3144838" y="6089650"/>
            <a:ext cx="1801812"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4" name="Ευθεία γραμμή σύνδεσης 103">
            <a:extLst>
              <a:ext uri="{FF2B5EF4-FFF2-40B4-BE49-F238E27FC236}"/>
            </a:extLst>
          </p:cNvPr>
          <p:cNvCxnSpPr>
            <a:cxnSpLocks/>
          </p:cNvCxnSpPr>
          <p:nvPr/>
        </p:nvCxnSpPr>
        <p:spPr>
          <a:xfrm flipV="1">
            <a:off x="3125788" y="5156200"/>
            <a:ext cx="0" cy="960438"/>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Εικόνα 11"/>
          <p:cNvPicPr>
            <a:picLocks noChangeAspect="1"/>
          </p:cNvPicPr>
          <p:nvPr/>
        </p:nvPicPr>
        <p:blipFill>
          <a:blip r:embed="rId3"/>
          <a:srcRect/>
          <a:stretch>
            <a:fillRect/>
          </a:stretch>
        </p:blipFill>
        <p:spPr bwMode="auto">
          <a:xfrm>
            <a:off x="3668713" y="1062038"/>
            <a:ext cx="1984375" cy="2008187"/>
          </a:xfrm>
          <a:prstGeom prst="rect">
            <a:avLst/>
          </a:prstGeom>
          <a:noFill/>
          <a:ln w="9525">
            <a:noFill/>
            <a:miter lim="800000"/>
            <a:headEnd/>
            <a:tailEnd/>
          </a:ln>
        </p:spPr>
      </p:pic>
      <p:pic>
        <p:nvPicPr>
          <p:cNvPr id="18" name="Θέση εικόνας 17" descr="Κοντινή εικόνα βιβλίων αρχιτεκτονικής σε ράφι βιβλιοθήκης"/>
          <p:cNvPicPr>
            <a:picLocks noGrp="1" noChangeAspect="1"/>
          </p:cNvPicPr>
          <p:nvPr>
            <p:ph type="pic" sz="quarter" idx="13"/>
          </p:nvPr>
        </p:nvPicPr>
        <p:blipFill>
          <a:blip r:embed="rId4"/>
          <a:stretch>
            <a:fillRect/>
          </a:stretch>
        </p:blipFill>
        <p:spPr>
          <a:xfrm>
            <a:off x="3175" y="39688"/>
            <a:ext cx="12192000" cy="6778625"/>
          </a:xfrm>
        </p:spPr>
      </p:pic>
      <p:sp>
        <p:nvSpPr>
          <p:cNvPr id="3" name="Τίτλος 2"/>
          <p:cNvSpPr>
            <a:spLocks noGrp="1"/>
          </p:cNvSpPr>
          <p:nvPr>
            <p:ph type="ctrTitle"/>
          </p:nvPr>
        </p:nvSpPr>
        <p:spPr>
          <a:xfrm>
            <a:off x="1555750" y="188913"/>
            <a:ext cx="4859338" cy="6480175"/>
          </a:xfrm>
        </p:spPr>
        <p:txBody>
          <a:bodyPr/>
          <a:lstStyle/>
          <a:p>
            <a:pPr algn="ctr" fontAlgn="auto">
              <a:spcAft>
                <a:spcPts val="0"/>
              </a:spcAft>
              <a:defRPr/>
            </a:pP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Διοικητικά Στελέχη</a:t>
            </a:r>
            <a:endParaRPr lang="el-GR" sz="4000" dirty="0"/>
          </a:p>
        </p:txBody>
      </p:sp>
      <p:sp>
        <p:nvSpPr>
          <p:cNvPr id="8" name="Ορθογώνιο 6" descr="Πλαίσιο επισήμανσης."/>
          <p:cNvSpPr/>
          <p:nvPr/>
        </p:nvSpPr>
        <p:spPr>
          <a:xfrm rot="10800000" flipV="1">
            <a:off x="2138363" y="2841625"/>
            <a:ext cx="3743325" cy="2286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102405" name="Θέση εικόνας 41" descr="Φωτογραφία γυναίκας μέλους ομάδας"/>
          <p:cNvPicPr>
            <a:picLocks noChangeAspect="1"/>
          </p:cNvPicPr>
          <p:nvPr/>
        </p:nvPicPr>
        <p:blipFill>
          <a:blip r:embed="rId5"/>
          <a:srcRect/>
          <a:stretch>
            <a:fillRect/>
          </a:stretch>
        </p:blipFill>
        <p:spPr bwMode="auto">
          <a:xfrm>
            <a:off x="2828925" y="912813"/>
            <a:ext cx="2312988" cy="2008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522288"/>
            <a:ext cx="11339513" cy="431800"/>
          </a:xfrm>
        </p:spPr>
        <p:txBody>
          <a:bodyPr/>
          <a:lstStyle/>
          <a:p>
            <a:pPr fontAlgn="auto">
              <a:spcBef>
                <a:spcPts val="1000"/>
              </a:spcBef>
              <a:spcAft>
                <a:spcPts val="0"/>
              </a:spcAft>
              <a:buClr>
                <a:schemeClr val="accent1"/>
              </a:buClr>
              <a:defRPr/>
            </a:pPr>
            <a:r>
              <a:rPr lang="el-GR" sz="2800" b="1" dirty="0">
                <a:solidFill>
                  <a:schemeClr val="bg2">
                    <a:lumMod val="50000"/>
                  </a:schemeClr>
                </a:solidFill>
                <a:latin typeface="+mn-lt"/>
                <a:ea typeface="+mn-ea"/>
                <a:cs typeface="+mn-cs"/>
              </a:rPr>
              <a:t>Σε τι διαφέρουν οι μάνατζερ από </a:t>
            </a:r>
            <a:br>
              <a:rPr lang="el-GR" sz="2800" b="1" dirty="0">
                <a:solidFill>
                  <a:schemeClr val="bg2">
                    <a:lumMod val="50000"/>
                  </a:schemeClr>
                </a:solidFill>
                <a:latin typeface="+mn-lt"/>
                <a:ea typeface="+mn-ea"/>
                <a:cs typeface="+mn-cs"/>
              </a:rPr>
            </a:br>
            <a:r>
              <a:rPr lang="el-GR" sz="2800" b="1" dirty="0">
                <a:solidFill>
                  <a:schemeClr val="bg2">
                    <a:lumMod val="50000"/>
                  </a:schemeClr>
                </a:solidFill>
                <a:latin typeface="+mn-lt"/>
                <a:ea typeface="+mn-ea"/>
                <a:cs typeface="+mn-cs"/>
              </a:rPr>
              <a:t>το μη διοικητικό προσωπικό;</a:t>
            </a:r>
          </a:p>
        </p:txBody>
      </p:sp>
      <p:sp>
        <p:nvSpPr>
          <p:cNvPr id="104450" name="Θέση κειμένου 2"/>
          <p:cNvSpPr>
            <a:spLocks noGrp="1"/>
          </p:cNvSpPr>
          <p:nvPr>
            <p:ph type="body" idx="1"/>
          </p:nvPr>
        </p:nvSpPr>
        <p:spPr>
          <a:xfrm>
            <a:off x="431800" y="2098675"/>
            <a:ext cx="5472113" cy="360363"/>
          </a:xfrm>
        </p:spPr>
        <p:txBody>
          <a:bodyPr/>
          <a:lstStyle/>
          <a:p>
            <a:r>
              <a:rPr lang="el-GR" smtClean="0">
                <a:solidFill>
                  <a:schemeClr val="accent1"/>
                </a:solidFill>
              </a:rPr>
              <a:t>Μάνατζερ</a:t>
            </a:r>
          </a:p>
        </p:txBody>
      </p:sp>
      <p:sp>
        <p:nvSpPr>
          <p:cNvPr id="104451" name="Θέση περιεχομένου 3"/>
          <p:cNvSpPr>
            <a:spLocks noGrp="1"/>
          </p:cNvSpPr>
          <p:nvPr>
            <p:ph sz="half" idx="2"/>
          </p:nvPr>
        </p:nvSpPr>
        <p:spPr>
          <a:xfrm>
            <a:off x="431800" y="2779713"/>
            <a:ext cx="4773613" cy="1924050"/>
          </a:xfrm>
        </p:spPr>
        <p:txBody>
          <a:bodyPr/>
          <a:lstStyle/>
          <a:p>
            <a:r>
              <a:rPr lang="el-GR" smtClean="0">
                <a:solidFill>
                  <a:srgbClr val="404040"/>
                </a:solidFill>
              </a:rPr>
              <a:t>Άτομα σε έναν οργανισμό που κατευθύνουν και επιβλέπουν τις δραστηριότητες άλλων ατόμων στον ίδιο οργανισμό</a:t>
            </a:r>
          </a:p>
        </p:txBody>
      </p:sp>
      <p:sp>
        <p:nvSpPr>
          <p:cNvPr id="104452" name="Θέση κειμένου 7"/>
          <p:cNvSpPr>
            <a:spLocks noGrp="1"/>
          </p:cNvSpPr>
          <p:nvPr>
            <p:ph type="body" sz="quarter" idx="13"/>
          </p:nvPr>
        </p:nvSpPr>
        <p:spPr>
          <a:xfrm>
            <a:off x="6300788" y="2100263"/>
            <a:ext cx="5470525" cy="358775"/>
          </a:xfrm>
        </p:spPr>
        <p:txBody>
          <a:bodyPr/>
          <a:lstStyle/>
          <a:p>
            <a:r>
              <a:rPr lang="el-GR" smtClean="0">
                <a:solidFill>
                  <a:schemeClr val="accent1"/>
                </a:solidFill>
              </a:rPr>
              <a:t>Εργαζόμενοι σε μη διοικητικές θέσεις</a:t>
            </a:r>
          </a:p>
        </p:txBody>
      </p:sp>
      <p:sp>
        <p:nvSpPr>
          <p:cNvPr id="104453" name="Θέση κειμένου 6"/>
          <p:cNvSpPr>
            <a:spLocks noGrp="1"/>
          </p:cNvSpPr>
          <p:nvPr>
            <p:ph type="body" sz="quarter" idx="12"/>
          </p:nvPr>
        </p:nvSpPr>
        <p:spPr>
          <a:xfrm>
            <a:off x="6299200" y="2779713"/>
            <a:ext cx="4773613" cy="1924050"/>
          </a:xfrm>
        </p:spPr>
        <p:txBody>
          <a:bodyPr/>
          <a:lstStyle/>
          <a:p>
            <a:r>
              <a:rPr lang="el-GR" smtClean="0"/>
              <a:t>Άτομα που αναλαμβάνουν απευθείας την εκπόνηση μιας εργασίας ή καθήκοντος και δεν φέρουν ευθύνη για την επιστασία της δουλειάς άλλων </a:t>
            </a:r>
          </a:p>
          <a:p>
            <a:endParaRPr lang="el-GR" noProof="1" smtClean="0"/>
          </a:p>
        </p:txBody>
      </p:sp>
      <p:sp>
        <p:nvSpPr>
          <p:cNvPr id="5" name="Θέση υποσέλιδου 4"/>
          <p:cNvSpPr>
            <a:spLocks noGrp="1"/>
          </p:cNvSpPr>
          <p:nvPr>
            <p:ph type="ftr" sz="quarter" idx="14"/>
          </p:nvPr>
        </p:nvSpPr>
        <p:spPr/>
        <p:txBody>
          <a:bodyPr/>
          <a:lstStyle/>
          <a:p>
            <a:pPr>
              <a:defRPr/>
            </a:pPr>
            <a:r>
              <a:rPr lang="el-GR"/>
              <a:t>Προσθέστε υποσέλιδο</a:t>
            </a:r>
          </a:p>
        </p:txBody>
      </p:sp>
      <p:sp>
        <p:nvSpPr>
          <p:cNvPr id="6" name="Θέση αριθμού διαφάνειας 5"/>
          <p:cNvSpPr>
            <a:spLocks noGrp="1"/>
          </p:cNvSpPr>
          <p:nvPr>
            <p:ph type="sldNum" sz="quarter" idx="15"/>
          </p:nvPr>
        </p:nvSpPr>
        <p:spPr/>
        <p:txBody>
          <a:bodyPr/>
          <a:lstStyle/>
          <a:p>
            <a:pPr>
              <a:defRPr/>
            </a:pPr>
            <a:fld id="{EBFEAD4F-591D-4FD6-BB37-8475C95C44D6}" type="slidenum">
              <a:rPr lang="el-GR"/>
              <a:pPr>
                <a:defRPr/>
              </a:pPr>
              <a:t>38</a:t>
            </a:fld>
            <a:endParaRPr lang="el-GR" dirty="0"/>
          </a:p>
        </p:txBody>
      </p:sp>
      <p:sp>
        <p:nvSpPr>
          <p:cNvPr id="104456" name="TextBox 37"/>
          <p:cNvSpPr txBox="1">
            <a:spLocks noChangeArrowheads="1"/>
          </p:cNvSpPr>
          <p:nvPr/>
        </p:nvSpPr>
        <p:spPr bwMode="auto">
          <a:xfrm>
            <a:off x="9807575" y="6045200"/>
            <a:ext cx="1411288"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02EA7F41-FC56-4175-A381-C58D9DB880B6}" type="slidenum">
              <a:rPr lang="el-GR"/>
              <a:pPr>
                <a:defRPr/>
              </a:pPr>
              <a:t>39</a:t>
            </a:fld>
            <a:endParaRPr lang="el-GR" dirty="0"/>
          </a:p>
        </p:txBody>
      </p:sp>
      <p:sp>
        <p:nvSpPr>
          <p:cNvPr id="106499"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aphicFrame>
        <p:nvGraphicFramePr>
          <p:cNvPr id="5" name="Διάγραμμα 4">
            <a:extLst>
              <a:ext uri="{FF2B5EF4-FFF2-40B4-BE49-F238E27FC236}"/>
            </a:extLst>
          </p:cNvPr>
          <p:cNvGraphicFramePr/>
          <p:nvPr/>
        </p:nvGraphicFramePr>
        <p:xfrm>
          <a:off x="211787" y="1635422"/>
          <a:ext cx="5884213" cy="42807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Ορθογώνιο 6" descr="Πλαίσιο επισήμανσης.">
            <a:extLst>
              <a:ext uri="{FF2B5EF4-FFF2-40B4-BE49-F238E27FC236}"/>
            </a:extLst>
          </p:cNvPr>
          <p:cNvSpPr/>
          <p:nvPr/>
        </p:nvSpPr>
        <p:spPr>
          <a:xfrm rot="10800000" flipV="1">
            <a:off x="6542088" y="170021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 name="Τίτλος 2">
            <a:extLst>
              <a:ext uri="{FF2B5EF4-FFF2-40B4-BE49-F238E27FC236}"/>
            </a:extLst>
          </p:cNvPr>
          <p:cNvSpPr>
            <a:spLocks noGrp="1"/>
          </p:cNvSpPr>
          <p:nvPr>
            <p:ph type="title"/>
          </p:nvPr>
        </p:nvSpPr>
        <p:spPr>
          <a:xfrm>
            <a:off x="1249363" y="395288"/>
            <a:ext cx="3808412" cy="431800"/>
          </a:xfrm>
        </p:spPr>
        <p:txBody>
          <a:bodyPr/>
          <a:lstStyle/>
          <a:p>
            <a:pPr algn="ctr" fontAlgn="auto">
              <a:spcAft>
                <a:spcPts val="0"/>
              </a:spcAft>
              <a:defRPr/>
            </a:pPr>
            <a:r>
              <a:rPr lang="el-GR" sz="2800" b="1" dirty="0">
                <a:solidFill>
                  <a:schemeClr val="bg2">
                    <a:lumMod val="50000"/>
                  </a:schemeClr>
                </a:solidFill>
              </a:rPr>
              <a:t>Διοικητικά Στελέχη</a:t>
            </a:r>
          </a:p>
        </p:txBody>
      </p:sp>
      <p:sp>
        <p:nvSpPr>
          <p:cNvPr id="106503" name="Θέση κειμένου 5"/>
          <p:cNvSpPr txBox="1">
            <a:spLocks/>
          </p:cNvSpPr>
          <p:nvPr/>
        </p:nvSpPr>
        <p:spPr bwMode="auto">
          <a:xfrm>
            <a:off x="6696075" y="1039813"/>
            <a:ext cx="226853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Μάνατζερ </a:t>
            </a:r>
          </a:p>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κορυφής</a:t>
            </a:r>
            <a:endParaRPr lang="el-GR">
              <a:solidFill>
                <a:srgbClr val="404040"/>
              </a:solidFill>
              <a:latin typeface="Calibri" pitchFamily="34" charset="0"/>
            </a:endParaRPr>
          </a:p>
        </p:txBody>
      </p:sp>
      <p:sp>
        <p:nvSpPr>
          <p:cNvPr id="106504" name="Text Placeholder 24"/>
          <p:cNvSpPr txBox="1">
            <a:spLocks/>
          </p:cNvSpPr>
          <p:nvPr/>
        </p:nvSpPr>
        <p:spPr bwMode="auto">
          <a:xfrm>
            <a:off x="6557963" y="2017713"/>
            <a:ext cx="2560637"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Υπεύθυνοι για τη λήψη αποφάσεων για την πορεία του οργανισμού, πχ πρόεδρος, γενικός διευθυντής, αντιπρόεδρος </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sp>
        <p:nvSpPr>
          <p:cNvPr id="106505" name="Θέση κειμένου 5"/>
          <p:cNvSpPr txBox="1">
            <a:spLocks/>
          </p:cNvSpPr>
          <p:nvPr/>
        </p:nvSpPr>
        <p:spPr bwMode="auto">
          <a:xfrm>
            <a:off x="9571038" y="1039813"/>
            <a:ext cx="2266950"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Μάνατζερ </a:t>
            </a:r>
          </a:p>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Μεσαίας βαθμίδας</a:t>
            </a:r>
            <a:endParaRPr lang="el-GR">
              <a:solidFill>
                <a:srgbClr val="404040"/>
              </a:solidFill>
              <a:latin typeface="Calibri" pitchFamily="34" charset="0"/>
            </a:endParaRPr>
          </a:p>
        </p:txBody>
      </p:sp>
      <p:sp>
        <p:nvSpPr>
          <p:cNvPr id="12" name="Ορθογώνιο 6" descr="Πλαίσιο επισήμανσης.">
            <a:extLst>
              <a:ext uri="{FF2B5EF4-FFF2-40B4-BE49-F238E27FC236}"/>
            </a:extLst>
          </p:cNvPr>
          <p:cNvSpPr/>
          <p:nvPr/>
        </p:nvSpPr>
        <p:spPr>
          <a:xfrm rot="10800000" flipV="1">
            <a:off x="9364663" y="171291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6507" name="Text Placeholder 24"/>
          <p:cNvSpPr txBox="1">
            <a:spLocks/>
          </p:cNvSpPr>
          <p:nvPr/>
        </p:nvSpPr>
        <p:spPr bwMode="auto">
          <a:xfrm>
            <a:off x="9424988" y="2017713"/>
            <a:ext cx="2560637"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Διευθύνουν άλλους μάνατζερ, πχ υπεύθυνος έργων, διευθυντής τμήματος</a:t>
            </a: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sp>
        <p:nvSpPr>
          <p:cNvPr id="106508" name="Θέση κειμένου 5"/>
          <p:cNvSpPr txBox="1">
            <a:spLocks/>
          </p:cNvSpPr>
          <p:nvPr/>
        </p:nvSpPr>
        <p:spPr bwMode="auto">
          <a:xfrm>
            <a:off x="8023225" y="4140200"/>
            <a:ext cx="2268538"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Μάνατζερ </a:t>
            </a:r>
          </a:p>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πρώτης γραμμής</a:t>
            </a:r>
            <a:endParaRPr lang="el-GR">
              <a:solidFill>
                <a:srgbClr val="404040"/>
              </a:solidFill>
              <a:latin typeface="Calibri" pitchFamily="34" charset="0"/>
            </a:endParaRPr>
          </a:p>
        </p:txBody>
      </p:sp>
      <p:sp>
        <p:nvSpPr>
          <p:cNvPr id="17" name="Ορθογώνιο 6" descr="Πλαίσιο επισήμανσης.">
            <a:extLst>
              <a:ext uri="{FF2B5EF4-FFF2-40B4-BE49-F238E27FC236}"/>
            </a:extLst>
          </p:cNvPr>
          <p:cNvSpPr/>
          <p:nvPr/>
        </p:nvSpPr>
        <p:spPr>
          <a:xfrm rot="10800000" flipV="1">
            <a:off x="7869238" y="484981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6510" name="Text Placeholder 24"/>
          <p:cNvSpPr txBox="1">
            <a:spLocks/>
          </p:cNvSpPr>
          <p:nvPr/>
        </p:nvSpPr>
        <p:spPr bwMode="auto">
          <a:xfrm>
            <a:off x="7951788" y="5126038"/>
            <a:ext cx="2560637"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Υπεύθυνοι για την καθοδήγηση μη διοικητικών εργαζομένων, πχ επόπτης, επικεφαλής ομάδας</a:t>
            </a: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grpSp>
        <p:nvGrpSpPr>
          <p:cNvPr id="22" name="Γραφικό 20" descr="Κεφάλι με γρανάζια">
            <a:extLst>
              <a:ext uri="{FF2B5EF4-FFF2-40B4-BE49-F238E27FC236}"/>
            </a:extLst>
          </p:cNvPr>
          <p:cNvGrpSpPr/>
          <p:nvPr/>
        </p:nvGrpSpPr>
        <p:grpSpPr>
          <a:xfrm>
            <a:off x="6330320" y="928251"/>
            <a:ext cx="572736" cy="531002"/>
            <a:chOff x="5638800" y="2971800"/>
            <a:chExt cx="914400" cy="914400"/>
          </a:xfrm>
          <a:solidFill>
            <a:schemeClr val="tx1">
              <a:lumMod val="65000"/>
              <a:lumOff val="35000"/>
            </a:schemeClr>
          </a:solidFill>
        </p:grpSpPr>
        <p:sp>
          <p:nvSpPr>
            <p:cNvPr id="23" name="Ελεύθερη σχεδίαση: Σχήμα 22">
              <a:extLst>
                <a:ext uri="{FF2B5EF4-FFF2-40B4-BE49-F238E27FC236}"/>
              </a:extLst>
            </p:cNvPr>
            <p:cNvSpPr/>
            <p:nvPr/>
          </p:nvSpPr>
          <p:spPr>
            <a:xfrm>
              <a:off x="6040279" y="3152299"/>
              <a:ext cx="85725" cy="85725"/>
            </a:xfrm>
            <a:custGeom>
              <a:avLst/>
              <a:gdLst>
                <a:gd name="connsiteX0" fmla="*/ 47149 w 85725"/>
                <a:gd name="connsiteY0" fmla="*/ 7144 h 85725"/>
                <a:gd name="connsiteX1" fmla="*/ 7144 w 85725"/>
                <a:gd name="connsiteY1" fmla="*/ 47149 h 85725"/>
                <a:gd name="connsiteX2" fmla="*/ 47149 w 85725"/>
                <a:gd name="connsiteY2" fmla="*/ 87154 h 85725"/>
                <a:gd name="connsiteX3" fmla="*/ 87154 w 85725"/>
                <a:gd name="connsiteY3" fmla="*/ 47149 h 85725"/>
                <a:gd name="connsiteX4" fmla="*/ 47149 w 85725"/>
                <a:gd name="connsiteY4" fmla="*/ 7144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7149" y="7144"/>
                  </a:moveTo>
                  <a:cubicBezTo>
                    <a:pt x="25241" y="7144"/>
                    <a:pt x="7144" y="25241"/>
                    <a:pt x="7144" y="47149"/>
                  </a:cubicBezTo>
                  <a:cubicBezTo>
                    <a:pt x="7144" y="69056"/>
                    <a:pt x="25241" y="87154"/>
                    <a:pt x="47149" y="87154"/>
                  </a:cubicBezTo>
                  <a:cubicBezTo>
                    <a:pt x="69056" y="87154"/>
                    <a:pt x="87154" y="69056"/>
                    <a:pt x="87154" y="47149"/>
                  </a:cubicBezTo>
                  <a:cubicBezTo>
                    <a:pt x="87154" y="25241"/>
                    <a:pt x="69056" y="7144"/>
                    <a:pt x="47149" y="71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920264" y="3345656"/>
              <a:ext cx="85725" cy="85725"/>
            </a:xfrm>
            <a:custGeom>
              <a:avLst/>
              <a:gdLst>
                <a:gd name="connsiteX0" fmla="*/ 87154 w 85725"/>
                <a:gd name="connsiteY0" fmla="*/ 47149 h 85725"/>
                <a:gd name="connsiteX1" fmla="*/ 47149 w 85725"/>
                <a:gd name="connsiteY1" fmla="*/ 87154 h 85725"/>
                <a:gd name="connsiteX2" fmla="*/ 7144 w 85725"/>
                <a:gd name="connsiteY2" fmla="*/ 47149 h 85725"/>
                <a:gd name="connsiteX3" fmla="*/ 47149 w 85725"/>
                <a:gd name="connsiteY3" fmla="*/ 7144 h 85725"/>
                <a:gd name="connsiteX4" fmla="*/ 87154 w 85725"/>
                <a:gd name="connsiteY4" fmla="*/ 47149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154" y="47149"/>
                  </a:moveTo>
                  <a:cubicBezTo>
                    <a:pt x="87154" y="69243"/>
                    <a:pt x="69243" y="87154"/>
                    <a:pt x="47149" y="87154"/>
                  </a:cubicBezTo>
                  <a:cubicBezTo>
                    <a:pt x="25055" y="87154"/>
                    <a:pt x="7144" y="69243"/>
                    <a:pt x="7144" y="47149"/>
                  </a:cubicBezTo>
                  <a:cubicBezTo>
                    <a:pt x="7144" y="25055"/>
                    <a:pt x="25055" y="7144"/>
                    <a:pt x="47149" y="7144"/>
                  </a:cubicBezTo>
                  <a:cubicBezTo>
                    <a:pt x="69243" y="7144"/>
                    <a:pt x="87154" y="25055"/>
                    <a:pt x="87154" y="471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5764815" y="3017996"/>
              <a:ext cx="657225" cy="781050"/>
            </a:xfrm>
            <a:custGeom>
              <a:avLst/>
              <a:gdLst>
                <a:gd name="connsiteX0" fmla="*/ 435960 w 657225"/>
                <a:gd name="connsiteY0" fmla="*/ 194786 h 781050"/>
                <a:gd name="connsiteX1" fmla="*/ 412148 w 657225"/>
                <a:gd name="connsiteY1" fmla="*/ 206216 h 781050"/>
                <a:gd name="connsiteX2" fmla="*/ 402623 w 657225"/>
                <a:gd name="connsiteY2" fmla="*/ 227171 h 781050"/>
                <a:gd name="connsiteX3" fmla="*/ 411195 w 657225"/>
                <a:gd name="connsiteY3" fmla="*/ 251936 h 781050"/>
                <a:gd name="connsiteX4" fmla="*/ 392145 w 657225"/>
                <a:gd name="connsiteY4" fmla="*/ 270986 h 781050"/>
                <a:gd name="connsiteX5" fmla="*/ 367380 w 657225"/>
                <a:gd name="connsiteY5" fmla="*/ 262414 h 781050"/>
                <a:gd name="connsiteX6" fmla="*/ 346425 w 657225"/>
                <a:gd name="connsiteY6" fmla="*/ 270986 h 781050"/>
                <a:gd name="connsiteX7" fmla="*/ 334995 w 657225"/>
                <a:gd name="connsiteY7" fmla="*/ 293846 h 781050"/>
                <a:gd name="connsiteX8" fmla="*/ 308325 w 657225"/>
                <a:gd name="connsiteY8" fmla="*/ 293846 h 781050"/>
                <a:gd name="connsiteX9" fmla="*/ 296895 w 657225"/>
                <a:gd name="connsiteY9" fmla="*/ 270034 h 781050"/>
                <a:gd name="connsiteX10" fmla="*/ 275940 w 657225"/>
                <a:gd name="connsiteY10" fmla="*/ 261461 h 781050"/>
                <a:gd name="connsiteX11" fmla="*/ 251175 w 657225"/>
                <a:gd name="connsiteY11" fmla="*/ 270034 h 781050"/>
                <a:gd name="connsiteX12" fmla="*/ 232125 w 657225"/>
                <a:gd name="connsiteY12" fmla="*/ 250984 h 781050"/>
                <a:gd name="connsiteX13" fmla="*/ 240698 w 657225"/>
                <a:gd name="connsiteY13" fmla="*/ 226219 h 781050"/>
                <a:gd name="connsiteX14" fmla="*/ 232125 w 657225"/>
                <a:gd name="connsiteY14" fmla="*/ 205264 h 781050"/>
                <a:gd name="connsiteX15" fmla="*/ 208312 w 657225"/>
                <a:gd name="connsiteY15" fmla="*/ 193834 h 781050"/>
                <a:gd name="connsiteX16" fmla="*/ 208312 w 657225"/>
                <a:gd name="connsiteY16" fmla="*/ 167164 h 781050"/>
                <a:gd name="connsiteX17" fmla="*/ 232125 w 657225"/>
                <a:gd name="connsiteY17" fmla="*/ 155734 h 781050"/>
                <a:gd name="connsiteX18" fmla="*/ 240698 w 657225"/>
                <a:gd name="connsiteY18" fmla="*/ 134779 h 781050"/>
                <a:gd name="connsiteX19" fmla="*/ 233078 w 657225"/>
                <a:gd name="connsiteY19" fmla="*/ 110014 h 781050"/>
                <a:gd name="connsiteX20" fmla="*/ 252128 w 657225"/>
                <a:gd name="connsiteY20" fmla="*/ 90964 h 781050"/>
                <a:gd name="connsiteX21" fmla="*/ 276893 w 657225"/>
                <a:gd name="connsiteY21" fmla="*/ 99536 h 781050"/>
                <a:gd name="connsiteX22" fmla="*/ 297848 w 657225"/>
                <a:gd name="connsiteY22" fmla="*/ 90964 h 781050"/>
                <a:gd name="connsiteX23" fmla="*/ 309278 w 657225"/>
                <a:gd name="connsiteY23" fmla="*/ 67151 h 781050"/>
                <a:gd name="connsiteX24" fmla="*/ 335948 w 657225"/>
                <a:gd name="connsiteY24" fmla="*/ 67151 h 781050"/>
                <a:gd name="connsiteX25" fmla="*/ 347378 w 657225"/>
                <a:gd name="connsiteY25" fmla="*/ 90011 h 781050"/>
                <a:gd name="connsiteX26" fmla="*/ 368333 w 657225"/>
                <a:gd name="connsiteY26" fmla="*/ 98584 h 781050"/>
                <a:gd name="connsiteX27" fmla="*/ 393098 w 657225"/>
                <a:gd name="connsiteY27" fmla="*/ 90011 h 781050"/>
                <a:gd name="connsiteX28" fmla="*/ 412148 w 657225"/>
                <a:gd name="connsiteY28" fmla="*/ 109061 h 781050"/>
                <a:gd name="connsiteX29" fmla="*/ 403575 w 657225"/>
                <a:gd name="connsiteY29" fmla="*/ 133826 h 781050"/>
                <a:gd name="connsiteX30" fmla="*/ 412148 w 657225"/>
                <a:gd name="connsiteY30" fmla="*/ 154781 h 781050"/>
                <a:gd name="connsiteX31" fmla="*/ 435960 w 657225"/>
                <a:gd name="connsiteY31" fmla="*/ 166211 h 781050"/>
                <a:gd name="connsiteX32" fmla="*/ 435960 w 657225"/>
                <a:gd name="connsiteY32" fmla="*/ 194786 h 781050"/>
                <a:gd name="connsiteX33" fmla="*/ 315945 w 657225"/>
                <a:gd name="connsiteY33" fmla="*/ 388144 h 781050"/>
                <a:gd name="connsiteX34" fmla="*/ 292133 w 657225"/>
                <a:gd name="connsiteY34" fmla="*/ 399574 h 781050"/>
                <a:gd name="connsiteX35" fmla="*/ 283560 w 657225"/>
                <a:gd name="connsiteY35" fmla="*/ 420529 h 781050"/>
                <a:gd name="connsiteX36" fmla="*/ 291180 w 657225"/>
                <a:gd name="connsiteY36" fmla="*/ 445294 h 781050"/>
                <a:gd name="connsiteX37" fmla="*/ 272130 w 657225"/>
                <a:gd name="connsiteY37" fmla="*/ 464344 h 781050"/>
                <a:gd name="connsiteX38" fmla="*/ 247365 w 657225"/>
                <a:gd name="connsiteY38" fmla="*/ 455771 h 781050"/>
                <a:gd name="connsiteX39" fmla="*/ 226410 w 657225"/>
                <a:gd name="connsiteY39" fmla="*/ 464344 h 781050"/>
                <a:gd name="connsiteX40" fmla="*/ 215933 w 657225"/>
                <a:gd name="connsiteY40" fmla="*/ 487204 h 781050"/>
                <a:gd name="connsiteX41" fmla="*/ 189262 w 657225"/>
                <a:gd name="connsiteY41" fmla="*/ 487204 h 781050"/>
                <a:gd name="connsiteX42" fmla="*/ 177833 w 657225"/>
                <a:gd name="connsiteY42" fmla="*/ 463391 h 781050"/>
                <a:gd name="connsiteX43" fmla="*/ 156878 w 657225"/>
                <a:gd name="connsiteY43" fmla="*/ 454819 h 781050"/>
                <a:gd name="connsiteX44" fmla="*/ 132113 w 657225"/>
                <a:gd name="connsiteY44" fmla="*/ 462439 h 781050"/>
                <a:gd name="connsiteX45" fmla="*/ 113063 w 657225"/>
                <a:gd name="connsiteY45" fmla="*/ 443389 h 781050"/>
                <a:gd name="connsiteX46" fmla="*/ 121635 w 657225"/>
                <a:gd name="connsiteY46" fmla="*/ 418624 h 781050"/>
                <a:gd name="connsiteX47" fmla="*/ 113063 w 657225"/>
                <a:gd name="connsiteY47" fmla="*/ 397669 h 781050"/>
                <a:gd name="connsiteX48" fmla="*/ 89250 w 657225"/>
                <a:gd name="connsiteY48" fmla="*/ 386239 h 781050"/>
                <a:gd name="connsiteX49" fmla="*/ 89250 w 657225"/>
                <a:gd name="connsiteY49" fmla="*/ 359569 h 781050"/>
                <a:gd name="connsiteX50" fmla="*/ 113063 w 657225"/>
                <a:gd name="connsiteY50" fmla="*/ 348139 h 781050"/>
                <a:gd name="connsiteX51" fmla="*/ 121635 w 657225"/>
                <a:gd name="connsiteY51" fmla="*/ 327184 h 781050"/>
                <a:gd name="connsiteX52" fmla="*/ 113063 w 657225"/>
                <a:gd name="connsiteY52" fmla="*/ 302419 h 781050"/>
                <a:gd name="connsiteX53" fmla="*/ 132113 w 657225"/>
                <a:gd name="connsiteY53" fmla="*/ 283369 h 781050"/>
                <a:gd name="connsiteX54" fmla="*/ 156878 w 657225"/>
                <a:gd name="connsiteY54" fmla="*/ 291941 h 781050"/>
                <a:gd name="connsiteX55" fmla="*/ 177833 w 657225"/>
                <a:gd name="connsiteY55" fmla="*/ 283369 h 781050"/>
                <a:gd name="connsiteX56" fmla="*/ 189262 w 657225"/>
                <a:gd name="connsiteY56" fmla="*/ 259556 h 781050"/>
                <a:gd name="connsiteX57" fmla="*/ 216885 w 657225"/>
                <a:gd name="connsiteY57" fmla="*/ 259556 h 781050"/>
                <a:gd name="connsiteX58" fmla="*/ 228315 w 657225"/>
                <a:gd name="connsiteY58" fmla="*/ 283369 h 781050"/>
                <a:gd name="connsiteX59" fmla="*/ 249270 w 657225"/>
                <a:gd name="connsiteY59" fmla="*/ 291941 h 781050"/>
                <a:gd name="connsiteX60" fmla="*/ 274035 w 657225"/>
                <a:gd name="connsiteY60" fmla="*/ 283369 h 781050"/>
                <a:gd name="connsiteX61" fmla="*/ 293085 w 657225"/>
                <a:gd name="connsiteY61" fmla="*/ 302419 h 781050"/>
                <a:gd name="connsiteX62" fmla="*/ 284512 w 657225"/>
                <a:gd name="connsiteY62" fmla="*/ 327184 h 781050"/>
                <a:gd name="connsiteX63" fmla="*/ 293085 w 657225"/>
                <a:gd name="connsiteY63" fmla="*/ 348139 h 781050"/>
                <a:gd name="connsiteX64" fmla="*/ 316898 w 657225"/>
                <a:gd name="connsiteY64" fmla="*/ 359569 h 781050"/>
                <a:gd name="connsiteX65" fmla="*/ 315945 w 657225"/>
                <a:gd name="connsiteY65" fmla="*/ 388144 h 781050"/>
                <a:gd name="connsiteX66" fmla="*/ 315945 w 657225"/>
                <a:gd name="connsiteY66" fmla="*/ 388144 h 781050"/>
                <a:gd name="connsiteX67" fmla="*/ 645510 w 657225"/>
                <a:gd name="connsiteY67" fmla="*/ 423386 h 781050"/>
                <a:gd name="connsiteX68" fmla="*/ 579788 w 657225"/>
                <a:gd name="connsiteY68" fmla="*/ 309086 h 781050"/>
                <a:gd name="connsiteX69" fmla="*/ 579788 w 657225"/>
                <a:gd name="connsiteY69" fmla="*/ 304324 h 781050"/>
                <a:gd name="connsiteX70" fmla="*/ 439770 w 657225"/>
                <a:gd name="connsiteY70" fmla="*/ 47149 h 781050"/>
                <a:gd name="connsiteX71" fmla="*/ 147353 w 657225"/>
                <a:gd name="connsiteY71" fmla="*/ 47149 h 781050"/>
                <a:gd name="connsiteX72" fmla="*/ 7335 w 657225"/>
                <a:gd name="connsiteY72" fmla="*/ 304324 h 781050"/>
                <a:gd name="connsiteX73" fmla="*/ 119730 w 657225"/>
                <a:gd name="connsiteY73" fmla="*/ 534829 h 781050"/>
                <a:gd name="connsiteX74" fmla="*/ 119730 w 657225"/>
                <a:gd name="connsiteY74" fmla="*/ 775811 h 781050"/>
                <a:gd name="connsiteX75" fmla="*/ 420720 w 657225"/>
                <a:gd name="connsiteY75" fmla="*/ 775811 h 781050"/>
                <a:gd name="connsiteX76" fmla="*/ 420720 w 657225"/>
                <a:gd name="connsiteY76" fmla="*/ 661511 h 781050"/>
                <a:gd name="connsiteX77" fmla="*/ 467393 w 657225"/>
                <a:gd name="connsiteY77" fmla="*/ 661511 h 781050"/>
                <a:gd name="connsiteX78" fmla="*/ 547402 w 657225"/>
                <a:gd name="connsiteY78" fmla="*/ 628174 h 781050"/>
                <a:gd name="connsiteX79" fmla="*/ 579788 w 657225"/>
                <a:gd name="connsiteY79" fmla="*/ 547211 h 781050"/>
                <a:gd name="connsiteX80" fmla="*/ 579788 w 657225"/>
                <a:gd name="connsiteY80" fmla="*/ 490061 h 781050"/>
                <a:gd name="connsiteX81" fmla="*/ 621698 w 657225"/>
                <a:gd name="connsiteY81" fmla="*/ 490061 h 781050"/>
                <a:gd name="connsiteX82" fmla="*/ 645510 w 657225"/>
                <a:gd name="connsiteY82" fmla="*/ 42338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57225" h="781050">
                  <a:moveTo>
                    <a:pt x="435960" y="194786"/>
                  </a:moveTo>
                  <a:lnTo>
                    <a:pt x="412148" y="206216"/>
                  </a:lnTo>
                  <a:cubicBezTo>
                    <a:pt x="410243" y="213836"/>
                    <a:pt x="406433" y="220504"/>
                    <a:pt x="402623" y="227171"/>
                  </a:cubicBezTo>
                  <a:lnTo>
                    <a:pt x="411195" y="251936"/>
                  </a:lnTo>
                  <a:lnTo>
                    <a:pt x="392145" y="270986"/>
                  </a:lnTo>
                  <a:lnTo>
                    <a:pt x="367380" y="262414"/>
                  </a:lnTo>
                  <a:cubicBezTo>
                    <a:pt x="360712" y="266224"/>
                    <a:pt x="354045" y="269081"/>
                    <a:pt x="346425" y="270986"/>
                  </a:cubicBezTo>
                  <a:lnTo>
                    <a:pt x="334995" y="293846"/>
                  </a:lnTo>
                  <a:lnTo>
                    <a:pt x="308325" y="293846"/>
                  </a:lnTo>
                  <a:lnTo>
                    <a:pt x="296895" y="270034"/>
                  </a:lnTo>
                  <a:cubicBezTo>
                    <a:pt x="289275" y="268129"/>
                    <a:pt x="282608" y="265271"/>
                    <a:pt x="275940" y="261461"/>
                  </a:cubicBezTo>
                  <a:lnTo>
                    <a:pt x="251175" y="270034"/>
                  </a:lnTo>
                  <a:lnTo>
                    <a:pt x="232125" y="250984"/>
                  </a:lnTo>
                  <a:lnTo>
                    <a:pt x="240698" y="226219"/>
                  </a:lnTo>
                  <a:cubicBezTo>
                    <a:pt x="236887" y="219551"/>
                    <a:pt x="234030" y="212884"/>
                    <a:pt x="232125" y="205264"/>
                  </a:cubicBezTo>
                  <a:lnTo>
                    <a:pt x="208312" y="193834"/>
                  </a:lnTo>
                  <a:lnTo>
                    <a:pt x="208312" y="167164"/>
                  </a:lnTo>
                  <a:lnTo>
                    <a:pt x="232125" y="155734"/>
                  </a:lnTo>
                  <a:cubicBezTo>
                    <a:pt x="234030" y="148114"/>
                    <a:pt x="236887" y="141446"/>
                    <a:pt x="240698" y="134779"/>
                  </a:cubicBezTo>
                  <a:lnTo>
                    <a:pt x="233078" y="110014"/>
                  </a:lnTo>
                  <a:lnTo>
                    <a:pt x="252128" y="90964"/>
                  </a:lnTo>
                  <a:lnTo>
                    <a:pt x="276893" y="99536"/>
                  </a:lnTo>
                  <a:cubicBezTo>
                    <a:pt x="283560" y="95726"/>
                    <a:pt x="290228" y="92869"/>
                    <a:pt x="297848" y="90964"/>
                  </a:cubicBezTo>
                  <a:lnTo>
                    <a:pt x="309278" y="67151"/>
                  </a:lnTo>
                  <a:lnTo>
                    <a:pt x="335948" y="67151"/>
                  </a:lnTo>
                  <a:lnTo>
                    <a:pt x="347378" y="90011"/>
                  </a:lnTo>
                  <a:cubicBezTo>
                    <a:pt x="354998" y="91916"/>
                    <a:pt x="361665" y="94774"/>
                    <a:pt x="368333" y="98584"/>
                  </a:cubicBezTo>
                  <a:lnTo>
                    <a:pt x="393098" y="90011"/>
                  </a:lnTo>
                  <a:lnTo>
                    <a:pt x="412148" y="109061"/>
                  </a:lnTo>
                  <a:lnTo>
                    <a:pt x="403575" y="133826"/>
                  </a:lnTo>
                  <a:cubicBezTo>
                    <a:pt x="407385" y="140494"/>
                    <a:pt x="410243" y="147161"/>
                    <a:pt x="412148" y="154781"/>
                  </a:cubicBezTo>
                  <a:lnTo>
                    <a:pt x="435960" y="166211"/>
                  </a:lnTo>
                  <a:lnTo>
                    <a:pt x="435960" y="194786"/>
                  </a:lnTo>
                  <a:close/>
                  <a:moveTo>
                    <a:pt x="315945" y="388144"/>
                  </a:moveTo>
                  <a:lnTo>
                    <a:pt x="292133" y="399574"/>
                  </a:lnTo>
                  <a:cubicBezTo>
                    <a:pt x="290228" y="407194"/>
                    <a:pt x="287370" y="413861"/>
                    <a:pt x="283560" y="420529"/>
                  </a:cubicBezTo>
                  <a:lnTo>
                    <a:pt x="291180" y="445294"/>
                  </a:lnTo>
                  <a:lnTo>
                    <a:pt x="272130" y="464344"/>
                  </a:lnTo>
                  <a:lnTo>
                    <a:pt x="247365" y="455771"/>
                  </a:lnTo>
                  <a:cubicBezTo>
                    <a:pt x="240698" y="459581"/>
                    <a:pt x="234030" y="462439"/>
                    <a:pt x="226410" y="464344"/>
                  </a:cubicBezTo>
                  <a:lnTo>
                    <a:pt x="215933" y="487204"/>
                  </a:lnTo>
                  <a:lnTo>
                    <a:pt x="189262" y="487204"/>
                  </a:lnTo>
                  <a:lnTo>
                    <a:pt x="177833" y="463391"/>
                  </a:lnTo>
                  <a:cubicBezTo>
                    <a:pt x="170213" y="461486"/>
                    <a:pt x="163545" y="458629"/>
                    <a:pt x="156878" y="454819"/>
                  </a:cubicBezTo>
                  <a:lnTo>
                    <a:pt x="132113" y="462439"/>
                  </a:lnTo>
                  <a:lnTo>
                    <a:pt x="113063" y="443389"/>
                  </a:lnTo>
                  <a:lnTo>
                    <a:pt x="121635" y="418624"/>
                  </a:lnTo>
                  <a:cubicBezTo>
                    <a:pt x="117825" y="411956"/>
                    <a:pt x="114967" y="405289"/>
                    <a:pt x="113063" y="397669"/>
                  </a:cubicBezTo>
                  <a:lnTo>
                    <a:pt x="89250" y="386239"/>
                  </a:lnTo>
                  <a:lnTo>
                    <a:pt x="89250" y="359569"/>
                  </a:lnTo>
                  <a:lnTo>
                    <a:pt x="113063" y="348139"/>
                  </a:lnTo>
                  <a:cubicBezTo>
                    <a:pt x="114967" y="340519"/>
                    <a:pt x="117825" y="333851"/>
                    <a:pt x="121635" y="327184"/>
                  </a:cubicBezTo>
                  <a:lnTo>
                    <a:pt x="113063" y="302419"/>
                  </a:lnTo>
                  <a:lnTo>
                    <a:pt x="132113" y="283369"/>
                  </a:lnTo>
                  <a:lnTo>
                    <a:pt x="156878" y="291941"/>
                  </a:lnTo>
                  <a:cubicBezTo>
                    <a:pt x="163545" y="288131"/>
                    <a:pt x="170213" y="285274"/>
                    <a:pt x="177833" y="283369"/>
                  </a:cubicBezTo>
                  <a:lnTo>
                    <a:pt x="189262" y="259556"/>
                  </a:lnTo>
                  <a:lnTo>
                    <a:pt x="216885" y="259556"/>
                  </a:lnTo>
                  <a:lnTo>
                    <a:pt x="228315" y="283369"/>
                  </a:lnTo>
                  <a:cubicBezTo>
                    <a:pt x="235935" y="285274"/>
                    <a:pt x="242603" y="288131"/>
                    <a:pt x="249270" y="291941"/>
                  </a:cubicBezTo>
                  <a:lnTo>
                    <a:pt x="274035" y="283369"/>
                  </a:lnTo>
                  <a:lnTo>
                    <a:pt x="293085" y="302419"/>
                  </a:lnTo>
                  <a:lnTo>
                    <a:pt x="284512" y="327184"/>
                  </a:lnTo>
                  <a:cubicBezTo>
                    <a:pt x="288323" y="333851"/>
                    <a:pt x="291180" y="340519"/>
                    <a:pt x="293085" y="348139"/>
                  </a:cubicBezTo>
                  <a:lnTo>
                    <a:pt x="316898" y="359569"/>
                  </a:lnTo>
                  <a:lnTo>
                    <a:pt x="315945" y="388144"/>
                  </a:lnTo>
                  <a:lnTo>
                    <a:pt x="315945" y="388144"/>
                  </a:lnTo>
                  <a:close/>
                  <a:moveTo>
                    <a:pt x="645510" y="423386"/>
                  </a:moveTo>
                  <a:lnTo>
                    <a:pt x="579788" y="309086"/>
                  </a:lnTo>
                  <a:lnTo>
                    <a:pt x="579788" y="304324"/>
                  </a:lnTo>
                  <a:cubicBezTo>
                    <a:pt x="583598" y="199549"/>
                    <a:pt x="530258" y="101441"/>
                    <a:pt x="439770" y="47149"/>
                  </a:cubicBezTo>
                  <a:cubicBezTo>
                    <a:pt x="349283" y="-6191"/>
                    <a:pt x="237840" y="-6191"/>
                    <a:pt x="147353" y="47149"/>
                  </a:cubicBezTo>
                  <a:cubicBezTo>
                    <a:pt x="56865" y="100489"/>
                    <a:pt x="3525" y="199549"/>
                    <a:pt x="7335" y="304324"/>
                  </a:cubicBezTo>
                  <a:cubicBezTo>
                    <a:pt x="7335" y="394811"/>
                    <a:pt x="48292" y="479584"/>
                    <a:pt x="119730" y="534829"/>
                  </a:cubicBezTo>
                  <a:lnTo>
                    <a:pt x="119730" y="775811"/>
                  </a:lnTo>
                  <a:lnTo>
                    <a:pt x="420720" y="775811"/>
                  </a:lnTo>
                  <a:lnTo>
                    <a:pt x="420720" y="661511"/>
                  </a:lnTo>
                  <a:lnTo>
                    <a:pt x="467393" y="661511"/>
                  </a:lnTo>
                  <a:cubicBezTo>
                    <a:pt x="497873" y="661511"/>
                    <a:pt x="526448" y="649129"/>
                    <a:pt x="547402" y="628174"/>
                  </a:cubicBezTo>
                  <a:cubicBezTo>
                    <a:pt x="568358" y="606266"/>
                    <a:pt x="579788" y="577691"/>
                    <a:pt x="579788" y="547211"/>
                  </a:cubicBezTo>
                  <a:lnTo>
                    <a:pt x="579788" y="490061"/>
                  </a:lnTo>
                  <a:lnTo>
                    <a:pt x="621698" y="490061"/>
                  </a:lnTo>
                  <a:cubicBezTo>
                    <a:pt x="646463" y="487204"/>
                    <a:pt x="668370" y="458629"/>
                    <a:pt x="645510" y="423386"/>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0" name="Γραφικό 28" descr="Χρήστες">
            <a:extLst>
              <a:ext uri="{FF2B5EF4-FFF2-40B4-BE49-F238E27FC236}"/>
            </a:extLst>
          </p:cNvPr>
          <p:cNvGrpSpPr/>
          <p:nvPr/>
        </p:nvGrpSpPr>
        <p:grpSpPr>
          <a:xfrm>
            <a:off x="9251465" y="896773"/>
            <a:ext cx="596721" cy="596721"/>
            <a:chOff x="5499278" y="3049431"/>
            <a:chExt cx="596721" cy="596721"/>
          </a:xfrm>
          <a:solidFill>
            <a:schemeClr val="tx1">
              <a:lumMod val="65000"/>
              <a:lumOff val="35000"/>
            </a:schemeClr>
          </a:solidFill>
        </p:grpSpPr>
        <p:sp>
          <p:nvSpPr>
            <p:cNvPr id="31" name="Ελεύθερη σχεδίαση: Σχήμα 30">
              <a:extLst>
                <a:ext uri="{FF2B5EF4-FFF2-40B4-BE49-F238E27FC236}"/>
              </a:extLst>
            </p:cNvPr>
            <p:cNvSpPr/>
            <p:nvPr/>
          </p:nvSpPr>
          <p:spPr>
            <a:xfrm>
              <a:off x="558785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2" name="Ελεύθερη σχεδίαση: Σχήμα 31">
              <a:extLst>
                <a:ext uri="{FF2B5EF4-FFF2-40B4-BE49-F238E27FC236}"/>
              </a:extLst>
            </p:cNvPr>
            <p:cNvSpPr/>
            <p:nvPr/>
          </p:nvSpPr>
          <p:spPr>
            <a:xfrm>
              <a:off x="588621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3" name="Ελεύθερη σχεδίαση: Σχήμα 32">
              <a:extLst>
                <a:ext uri="{FF2B5EF4-FFF2-40B4-BE49-F238E27FC236}"/>
              </a:extLst>
            </p:cNvPr>
            <p:cNvSpPr/>
            <p:nvPr/>
          </p:nvSpPr>
          <p:spPr>
            <a:xfrm>
              <a:off x="5681091" y="3394100"/>
              <a:ext cx="229986" cy="118101"/>
            </a:xfrm>
            <a:custGeom>
              <a:avLst/>
              <a:gdLst>
                <a:gd name="connsiteX0" fmla="*/ 228432 w 229986"/>
                <a:gd name="connsiteY0" fmla="*/ 116547 h 118101"/>
                <a:gd name="connsiteX1" fmla="*/ 228432 w 229986"/>
                <a:gd name="connsiteY1" fmla="*/ 60604 h 118101"/>
                <a:gd name="connsiteX2" fmla="*/ 217244 w 229986"/>
                <a:gd name="connsiteY2" fmla="*/ 38227 h 118101"/>
                <a:gd name="connsiteX3" fmla="*/ 162544 w 229986"/>
                <a:gd name="connsiteY3" fmla="*/ 12121 h 118101"/>
                <a:gd name="connsiteX4" fmla="*/ 116547 w 229986"/>
                <a:gd name="connsiteY4" fmla="*/ 4662 h 118101"/>
                <a:gd name="connsiteX5" fmla="*/ 70550 w 229986"/>
                <a:gd name="connsiteY5" fmla="*/ 12121 h 118101"/>
                <a:gd name="connsiteX6" fmla="*/ 15850 w 229986"/>
                <a:gd name="connsiteY6" fmla="*/ 38227 h 118101"/>
                <a:gd name="connsiteX7" fmla="*/ 4662 w 229986"/>
                <a:gd name="connsiteY7" fmla="*/ 60604 h 118101"/>
                <a:gd name="connsiteX8" fmla="*/ 4662 w 229986"/>
                <a:gd name="connsiteY8" fmla="*/ 116547 h 118101"/>
                <a:gd name="connsiteX9" fmla="*/ 228432 w 229986"/>
                <a:gd name="connsiteY9" fmla="*/ 11654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986" h="118101">
                  <a:moveTo>
                    <a:pt x="228432" y="116547"/>
                  </a:moveTo>
                  <a:lnTo>
                    <a:pt x="228432" y="60604"/>
                  </a:lnTo>
                  <a:cubicBezTo>
                    <a:pt x="228432" y="51902"/>
                    <a:pt x="224703" y="43200"/>
                    <a:pt x="217244" y="38227"/>
                  </a:cubicBezTo>
                  <a:cubicBezTo>
                    <a:pt x="202326" y="25796"/>
                    <a:pt x="182435" y="17094"/>
                    <a:pt x="162544" y="12121"/>
                  </a:cubicBezTo>
                  <a:cubicBezTo>
                    <a:pt x="148869" y="8391"/>
                    <a:pt x="132708" y="4662"/>
                    <a:pt x="116547" y="4662"/>
                  </a:cubicBezTo>
                  <a:cubicBezTo>
                    <a:pt x="101629" y="4662"/>
                    <a:pt x="85468" y="7148"/>
                    <a:pt x="70550" y="12121"/>
                  </a:cubicBezTo>
                  <a:cubicBezTo>
                    <a:pt x="50659" y="17094"/>
                    <a:pt x="32012" y="27039"/>
                    <a:pt x="15850" y="38227"/>
                  </a:cubicBezTo>
                  <a:cubicBezTo>
                    <a:pt x="8391" y="44443"/>
                    <a:pt x="4662" y="51902"/>
                    <a:pt x="4662" y="60604"/>
                  </a:cubicBezTo>
                  <a:lnTo>
                    <a:pt x="4662" y="116547"/>
                  </a:lnTo>
                  <a:lnTo>
                    <a:pt x="228432" y="116547"/>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Ελεύθερη σχεδίαση: Σχήμα 33">
              <a:extLst>
                <a:ext uri="{FF2B5EF4-FFF2-40B4-BE49-F238E27FC236}"/>
              </a:extLst>
            </p:cNvPr>
            <p:cNvSpPr/>
            <p:nvPr/>
          </p:nvSpPr>
          <p:spPr>
            <a:xfrm>
              <a:off x="5737034" y="3267296"/>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5" name="Ελεύθερη σχεδίαση: Σχήμα 34">
              <a:extLst>
                <a:ext uri="{FF2B5EF4-FFF2-40B4-BE49-F238E27FC236}"/>
              </a:extLst>
            </p:cNvPr>
            <p:cNvSpPr/>
            <p:nvPr/>
          </p:nvSpPr>
          <p:spPr>
            <a:xfrm>
              <a:off x="5851406" y="3307078"/>
              <a:ext cx="211339" cy="118101"/>
            </a:xfrm>
            <a:custGeom>
              <a:avLst/>
              <a:gdLst>
                <a:gd name="connsiteX0" fmla="*/ 196110 w 211338"/>
                <a:gd name="connsiteY0" fmla="*/ 38227 h 118101"/>
                <a:gd name="connsiteX1" fmla="*/ 141410 w 211338"/>
                <a:gd name="connsiteY1" fmla="*/ 12121 h 118101"/>
                <a:gd name="connsiteX2" fmla="*/ 95413 w 211338"/>
                <a:gd name="connsiteY2" fmla="*/ 4662 h 118101"/>
                <a:gd name="connsiteX3" fmla="*/ 49416 w 211338"/>
                <a:gd name="connsiteY3" fmla="*/ 12121 h 118101"/>
                <a:gd name="connsiteX4" fmla="*/ 27039 w 211338"/>
                <a:gd name="connsiteY4" fmla="*/ 20823 h 118101"/>
                <a:gd name="connsiteX5" fmla="*/ 27039 w 211338"/>
                <a:gd name="connsiteY5" fmla="*/ 22066 h 118101"/>
                <a:gd name="connsiteX6" fmla="*/ 4662 w 211338"/>
                <a:gd name="connsiteY6" fmla="*/ 76766 h 118101"/>
                <a:gd name="connsiteX7" fmla="*/ 61848 w 211338"/>
                <a:gd name="connsiteY7" fmla="*/ 105359 h 118101"/>
                <a:gd name="connsiteX8" fmla="*/ 71793 w 211338"/>
                <a:gd name="connsiteY8" fmla="*/ 116547 h 118101"/>
                <a:gd name="connsiteX9" fmla="*/ 207298 w 211338"/>
                <a:gd name="connsiteY9" fmla="*/ 116547 h 118101"/>
                <a:gd name="connsiteX10" fmla="*/ 207298 w 211338"/>
                <a:gd name="connsiteY10" fmla="*/ 60604 h 118101"/>
                <a:gd name="connsiteX11" fmla="*/ 196110 w 211338"/>
                <a:gd name="connsiteY11" fmla="*/ 3822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338" h="118101">
                  <a:moveTo>
                    <a:pt x="196110" y="38227"/>
                  </a:moveTo>
                  <a:cubicBezTo>
                    <a:pt x="181192" y="25796"/>
                    <a:pt x="161301" y="17094"/>
                    <a:pt x="141410" y="12121"/>
                  </a:cubicBezTo>
                  <a:cubicBezTo>
                    <a:pt x="127736" y="8391"/>
                    <a:pt x="111574" y="4662"/>
                    <a:pt x="95413" y="4662"/>
                  </a:cubicBezTo>
                  <a:cubicBezTo>
                    <a:pt x="80495" y="4662"/>
                    <a:pt x="64334" y="7148"/>
                    <a:pt x="49416" y="12121"/>
                  </a:cubicBezTo>
                  <a:cubicBezTo>
                    <a:pt x="41957" y="14607"/>
                    <a:pt x="34498" y="17094"/>
                    <a:pt x="27039" y="20823"/>
                  </a:cubicBezTo>
                  <a:lnTo>
                    <a:pt x="27039" y="22066"/>
                  </a:lnTo>
                  <a:cubicBezTo>
                    <a:pt x="27039" y="43200"/>
                    <a:pt x="18337" y="63091"/>
                    <a:pt x="4662" y="76766"/>
                  </a:cubicBezTo>
                  <a:cubicBezTo>
                    <a:pt x="28282" y="84225"/>
                    <a:pt x="46930" y="94170"/>
                    <a:pt x="61848" y="105359"/>
                  </a:cubicBezTo>
                  <a:cubicBezTo>
                    <a:pt x="65577" y="109088"/>
                    <a:pt x="69307" y="111574"/>
                    <a:pt x="71793" y="116547"/>
                  </a:cubicBezTo>
                  <a:lnTo>
                    <a:pt x="207298" y="116547"/>
                  </a:lnTo>
                  <a:lnTo>
                    <a:pt x="207298" y="60604"/>
                  </a:lnTo>
                  <a:cubicBezTo>
                    <a:pt x="207298" y="51902"/>
                    <a:pt x="203569" y="43200"/>
                    <a:pt x="196110" y="38227"/>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6" name="Ελεύθερη σχεδίαση: Σχήμα 35">
              <a:extLst>
                <a:ext uri="{FF2B5EF4-FFF2-40B4-BE49-F238E27FC236}"/>
              </a:extLst>
            </p:cNvPr>
            <p:cNvSpPr/>
            <p:nvPr/>
          </p:nvSpPr>
          <p:spPr>
            <a:xfrm>
              <a:off x="5531911" y="3307078"/>
              <a:ext cx="211339" cy="118101"/>
            </a:xfrm>
            <a:custGeom>
              <a:avLst/>
              <a:gdLst>
                <a:gd name="connsiteX0" fmla="*/ 150113 w 211338"/>
                <a:gd name="connsiteY0" fmla="*/ 105359 h 118101"/>
                <a:gd name="connsiteX1" fmla="*/ 150113 w 211338"/>
                <a:gd name="connsiteY1" fmla="*/ 105359 h 118101"/>
                <a:gd name="connsiteX2" fmla="*/ 207298 w 211338"/>
                <a:gd name="connsiteY2" fmla="*/ 76766 h 118101"/>
                <a:gd name="connsiteX3" fmla="*/ 184921 w 211338"/>
                <a:gd name="connsiteY3" fmla="*/ 22066 h 118101"/>
                <a:gd name="connsiteX4" fmla="*/ 184921 w 211338"/>
                <a:gd name="connsiteY4" fmla="*/ 19580 h 118101"/>
                <a:gd name="connsiteX5" fmla="*/ 162544 w 211338"/>
                <a:gd name="connsiteY5" fmla="*/ 12121 h 118101"/>
                <a:gd name="connsiteX6" fmla="*/ 116547 w 211338"/>
                <a:gd name="connsiteY6" fmla="*/ 4662 h 118101"/>
                <a:gd name="connsiteX7" fmla="*/ 70550 w 211338"/>
                <a:gd name="connsiteY7" fmla="*/ 12121 h 118101"/>
                <a:gd name="connsiteX8" fmla="*/ 15850 w 211338"/>
                <a:gd name="connsiteY8" fmla="*/ 38227 h 118101"/>
                <a:gd name="connsiteX9" fmla="*/ 4662 w 211338"/>
                <a:gd name="connsiteY9" fmla="*/ 60604 h 118101"/>
                <a:gd name="connsiteX10" fmla="*/ 4662 w 211338"/>
                <a:gd name="connsiteY10" fmla="*/ 116547 h 118101"/>
                <a:gd name="connsiteX11" fmla="*/ 138924 w 211338"/>
                <a:gd name="connsiteY11" fmla="*/ 116547 h 118101"/>
                <a:gd name="connsiteX12" fmla="*/ 150113 w 211338"/>
                <a:gd name="connsiteY12" fmla="*/ 105359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338" h="118101">
                  <a:moveTo>
                    <a:pt x="150113" y="105359"/>
                  </a:moveTo>
                  <a:lnTo>
                    <a:pt x="150113" y="105359"/>
                  </a:lnTo>
                  <a:cubicBezTo>
                    <a:pt x="167517" y="92927"/>
                    <a:pt x="187408" y="82982"/>
                    <a:pt x="207298" y="76766"/>
                  </a:cubicBezTo>
                  <a:cubicBezTo>
                    <a:pt x="193624" y="61848"/>
                    <a:pt x="184921" y="43200"/>
                    <a:pt x="184921" y="22066"/>
                  </a:cubicBezTo>
                  <a:cubicBezTo>
                    <a:pt x="184921" y="20823"/>
                    <a:pt x="184921" y="20823"/>
                    <a:pt x="184921" y="19580"/>
                  </a:cubicBezTo>
                  <a:cubicBezTo>
                    <a:pt x="177462" y="17094"/>
                    <a:pt x="170003" y="13364"/>
                    <a:pt x="162544" y="12121"/>
                  </a:cubicBezTo>
                  <a:cubicBezTo>
                    <a:pt x="148869" y="8391"/>
                    <a:pt x="132708" y="4662"/>
                    <a:pt x="116547" y="4662"/>
                  </a:cubicBezTo>
                  <a:cubicBezTo>
                    <a:pt x="101629" y="4662"/>
                    <a:pt x="85468" y="7148"/>
                    <a:pt x="70550" y="12121"/>
                  </a:cubicBezTo>
                  <a:cubicBezTo>
                    <a:pt x="50659" y="18337"/>
                    <a:pt x="32012" y="27039"/>
                    <a:pt x="15850" y="38227"/>
                  </a:cubicBezTo>
                  <a:cubicBezTo>
                    <a:pt x="8391" y="43200"/>
                    <a:pt x="4662" y="51902"/>
                    <a:pt x="4662" y="60604"/>
                  </a:cubicBezTo>
                  <a:lnTo>
                    <a:pt x="4662" y="116547"/>
                  </a:lnTo>
                  <a:lnTo>
                    <a:pt x="138924" y="116547"/>
                  </a:lnTo>
                  <a:cubicBezTo>
                    <a:pt x="142654" y="111574"/>
                    <a:pt x="145140" y="109088"/>
                    <a:pt x="150113" y="10535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9" name="Γραφικό 37" descr="Δάσκαλος">
            <a:extLst>
              <a:ext uri="{FF2B5EF4-FFF2-40B4-BE49-F238E27FC236}"/>
            </a:extLst>
          </p:cNvPr>
          <p:cNvGrpSpPr/>
          <p:nvPr/>
        </p:nvGrpSpPr>
        <p:grpSpPr>
          <a:xfrm>
            <a:off x="7660564" y="4114108"/>
            <a:ext cx="581696" cy="581696"/>
            <a:chOff x="5638800" y="2971800"/>
            <a:chExt cx="581696" cy="581696"/>
          </a:xfrm>
          <a:solidFill>
            <a:schemeClr val="tx1">
              <a:lumMod val="65000"/>
              <a:lumOff val="35000"/>
            </a:schemeClr>
          </a:solidFill>
        </p:grpSpPr>
        <p:sp>
          <p:nvSpPr>
            <p:cNvPr id="40" name="Ελεύθερη σχεδίαση: Σχήμα 39">
              <a:extLst>
                <a:ext uri="{FF2B5EF4-FFF2-40B4-BE49-F238E27FC236}"/>
              </a:extLst>
            </p:cNvPr>
            <p:cNvSpPr/>
            <p:nvPr/>
          </p:nvSpPr>
          <p:spPr>
            <a:xfrm>
              <a:off x="5755887" y="3084040"/>
              <a:ext cx="436272" cy="302967"/>
            </a:xfrm>
            <a:custGeom>
              <a:avLst/>
              <a:gdLst>
                <a:gd name="connsiteX0" fmla="*/ 414922 w 436272"/>
                <a:gd name="connsiteY0" fmla="*/ 2888 h 302966"/>
                <a:gd name="connsiteX1" fmla="*/ 27125 w 436272"/>
                <a:gd name="connsiteY1" fmla="*/ 2888 h 302966"/>
                <a:gd name="connsiteX2" fmla="*/ 2888 w 436272"/>
                <a:gd name="connsiteY2" fmla="*/ 27125 h 302966"/>
                <a:gd name="connsiteX3" fmla="*/ 2888 w 436272"/>
                <a:gd name="connsiteY3" fmla="*/ 114985 h 302966"/>
                <a:gd name="connsiteX4" fmla="*/ 24701 w 436272"/>
                <a:gd name="connsiteY4" fmla="*/ 111956 h 302966"/>
                <a:gd name="connsiteX5" fmla="*/ 39244 w 436272"/>
                <a:gd name="connsiteY5" fmla="*/ 113168 h 302966"/>
                <a:gd name="connsiteX6" fmla="*/ 39244 w 436272"/>
                <a:gd name="connsiteY6" fmla="*/ 39244 h 302966"/>
                <a:gd name="connsiteX7" fmla="*/ 402804 w 436272"/>
                <a:gd name="connsiteY7" fmla="*/ 39244 h 302966"/>
                <a:gd name="connsiteX8" fmla="*/ 402804 w 436272"/>
                <a:gd name="connsiteY8" fmla="*/ 269498 h 302966"/>
                <a:gd name="connsiteX9" fmla="*/ 197392 w 436272"/>
                <a:gd name="connsiteY9" fmla="*/ 269498 h 302966"/>
                <a:gd name="connsiteX10" fmla="*/ 162854 w 436272"/>
                <a:gd name="connsiteY10" fmla="*/ 305854 h 302966"/>
                <a:gd name="connsiteX11" fmla="*/ 414922 w 436272"/>
                <a:gd name="connsiteY11" fmla="*/ 305854 h 302966"/>
                <a:gd name="connsiteX12" fmla="*/ 439160 w 436272"/>
                <a:gd name="connsiteY12" fmla="*/ 281617 h 302966"/>
                <a:gd name="connsiteX13" fmla="*/ 439160 w 436272"/>
                <a:gd name="connsiteY13" fmla="*/ 27125 h 302966"/>
                <a:gd name="connsiteX14" fmla="*/ 414922 w 436272"/>
                <a:gd name="connsiteY14" fmla="*/ 2888 h 3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6272" h="302966">
                  <a:moveTo>
                    <a:pt x="414922" y="2888"/>
                  </a:moveTo>
                  <a:lnTo>
                    <a:pt x="27125" y="2888"/>
                  </a:lnTo>
                  <a:cubicBezTo>
                    <a:pt x="13794" y="2888"/>
                    <a:pt x="2888" y="13794"/>
                    <a:pt x="2888" y="27125"/>
                  </a:cubicBezTo>
                  <a:lnTo>
                    <a:pt x="2888" y="114985"/>
                  </a:lnTo>
                  <a:cubicBezTo>
                    <a:pt x="9553" y="113168"/>
                    <a:pt x="17430" y="111956"/>
                    <a:pt x="24701" y="111956"/>
                  </a:cubicBezTo>
                  <a:cubicBezTo>
                    <a:pt x="29549" y="111956"/>
                    <a:pt x="34396" y="112562"/>
                    <a:pt x="39244" y="113168"/>
                  </a:cubicBezTo>
                  <a:lnTo>
                    <a:pt x="39244" y="39244"/>
                  </a:lnTo>
                  <a:lnTo>
                    <a:pt x="402804" y="39244"/>
                  </a:lnTo>
                  <a:lnTo>
                    <a:pt x="402804" y="269498"/>
                  </a:lnTo>
                  <a:lnTo>
                    <a:pt x="197392" y="269498"/>
                  </a:lnTo>
                  <a:lnTo>
                    <a:pt x="162854" y="305854"/>
                  </a:lnTo>
                  <a:lnTo>
                    <a:pt x="414922" y="305854"/>
                  </a:lnTo>
                  <a:cubicBezTo>
                    <a:pt x="428253" y="305854"/>
                    <a:pt x="439160" y="294948"/>
                    <a:pt x="439160" y="281617"/>
                  </a:cubicBezTo>
                  <a:lnTo>
                    <a:pt x="439160" y="27125"/>
                  </a:lnTo>
                  <a:cubicBezTo>
                    <a:pt x="439160" y="13794"/>
                    <a:pt x="428253" y="2888"/>
                    <a:pt x="414922" y="2888"/>
                  </a:cubicBezTo>
                </a:path>
              </a:pathLst>
            </a:custGeom>
            <a:grpFill/>
            <a:ln w="6052"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1" name="Ελεύθερη σχεδίαση: Σχήμα 40">
              <a:extLst>
                <a:ext uri="{FF2B5EF4-FFF2-40B4-BE49-F238E27FC236}"/>
              </a:extLst>
            </p:cNvPr>
            <p:cNvSpPr/>
            <p:nvPr/>
          </p:nvSpPr>
          <p:spPr>
            <a:xfrm>
              <a:off x="5726791" y="3217345"/>
              <a:ext cx="103009" cy="103009"/>
            </a:xfrm>
            <a:custGeom>
              <a:avLst/>
              <a:gdLst>
                <a:gd name="connsiteX0" fmla="*/ 54403 w 103008"/>
                <a:gd name="connsiteY0" fmla="*/ 105896 h 103008"/>
                <a:gd name="connsiteX1" fmla="*/ 105908 w 103008"/>
                <a:gd name="connsiteY1" fmla="*/ 54392 h 103008"/>
                <a:gd name="connsiteX2" fmla="*/ 54403 w 103008"/>
                <a:gd name="connsiteY2" fmla="*/ 2888 h 103008"/>
                <a:gd name="connsiteX3" fmla="*/ 2899 w 103008"/>
                <a:gd name="connsiteY3" fmla="*/ 54392 h 103008"/>
                <a:gd name="connsiteX4" fmla="*/ 54403 w 103008"/>
                <a:gd name="connsiteY4" fmla="*/ 105896 h 103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8" h="103008">
                  <a:moveTo>
                    <a:pt x="54403" y="105896"/>
                  </a:moveTo>
                  <a:cubicBezTo>
                    <a:pt x="82882" y="105896"/>
                    <a:pt x="105908" y="82871"/>
                    <a:pt x="105908" y="54392"/>
                  </a:cubicBezTo>
                  <a:cubicBezTo>
                    <a:pt x="105908" y="25913"/>
                    <a:pt x="82882" y="2888"/>
                    <a:pt x="54403" y="2888"/>
                  </a:cubicBezTo>
                  <a:cubicBezTo>
                    <a:pt x="25925" y="2888"/>
                    <a:pt x="2899" y="25913"/>
                    <a:pt x="2899" y="54392"/>
                  </a:cubicBezTo>
                  <a:cubicBezTo>
                    <a:pt x="2293" y="82871"/>
                    <a:pt x="25925" y="105896"/>
                    <a:pt x="54403" y="105896"/>
                  </a:cubicBezTo>
                </a:path>
              </a:pathLst>
            </a:custGeom>
            <a:grpFill/>
            <a:ln w="6052"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2" name="Ελεύθερη σχεδίαση: Σχήμα 41">
              <a:extLst>
                <a:ext uri="{FF2B5EF4-FFF2-40B4-BE49-F238E27FC236}"/>
              </a:extLst>
            </p:cNvPr>
            <p:cNvSpPr/>
            <p:nvPr/>
          </p:nvSpPr>
          <p:spPr>
            <a:xfrm>
              <a:off x="5661362" y="3248585"/>
              <a:ext cx="321145" cy="187839"/>
            </a:xfrm>
            <a:custGeom>
              <a:avLst/>
              <a:gdLst>
                <a:gd name="connsiteX0" fmla="*/ 317973 w 321144"/>
                <a:gd name="connsiteY0" fmla="*/ 14669 h 187839"/>
                <a:gd name="connsiteX1" fmla="*/ 282223 w 321144"/>
                <a:gd name="connsiteY1" fmla="*/ 6792 h 187839"/>
                <a:gd name="connsiteX2" fmla="*/ 277375 w 321144"/>
                <a:gd name="connsiteY2" fmla="*/ 11640 h 187839"/>
                <a:gd name="connsiteX3" fmla="*/ 188909 w 321144"/>
                <a:gd name="connsiteY3" fmla="*/ 103741 h 187839"/>
                <a:gd name="connsiteX4" fmla="*/ 162248 w 321144"/>
                <a:gd name="connsiteY4" fmla="*/ 92835 h 187839"/>
                <a:gd name="connsiteX5" fmla="*/ 119833 w 321144"/>
                <a:gd name="connsiteY5" fmla="*/ 87381 h 187839"/>
                <a:gd name="connsiteX6" fmla="*/ 77417 w 321144"/>
                <a:gd name="connsiteY6" fmla="*/ 94047 h 187839"/>
                <a:gd name="connsiteX7" fmla="*/ 23489 w 321144"/>
                <a:gd name="connsiteY7" fmla="*/ 122525 h 187839"/>
                <a:gd name="connsiteX8" fmla="*/ 15612 w 321144"/>
                <a:gd name="connsiteY8" fmla="*/ 136462 h 187839"/>
                <a:gd name="connsiteX9" fmla="*/ 2888 w 321144"/>
                <a:gd name="connsiteY9" fmla="*/ 189784 h 187839"/>
                <a:gd name="connsiteX10" fmla="*/ 184062 w 321144"/>
                <a:gd name="connsiteY10" fmla="*/ 189784 h 187839"/>
                <a:gd name="connsiteX11" fmla="*/ 184062 w 321144"/>
                <a:gd name="connsiteY11" fmla="*/ 189178 h 187839"/>
                <a:gd name="connsiteX12" fmla="*/ 235566 w 321144"/>
                <a:gd name="connsiteY12" fmla="*/ 129191 h 187839"/>
                <a:gd name="connsiteX13" fmla="*/ 314943 w 321144"/>
                <a:gd name="connsiteY13" fmla="*/ 45572 h 187839"/>
                <a:gd name="connsiteX14" fmla="*/ 317973 w 321144"/>
                <a:gd name="connsiteY14" fmla="*/ 14669 h 18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144" h="187839">
                  <a:moveTo>
                    <a:pt x="317973" y="14669"/>
                  </a:moveTo>
                  <a:cubicBezTo>
                    <a:pt x="310096" y="2551"/>
                    <a:pt x="294342" y="-479"/>
                    <a:pt x="282223" y="6792"/>
                  </a:cubicBezTo>
                  <a:cubicBezTo>
                    <a:pt x="279799" y="8004"/>
                    <a:pt x="278587" y="10428"/>
                    <a:pt x="277375" y="11640"/>
                  </a:cubicBezTo>
                  <a:lnTo>
                    <a:pt x="188909" y="103741"/>
                  </a:lnTo>
                  <a:cubicBezTo>
                    <a:pt x="180426" y="99500"/>
                    <a:pt x="171337" y="95864"/>
                    <a:pt x="162248" y="92835"/>
                  </a:cubicBezTo>
                  <a:cubicBezTo>
                    <a:pt x="148312" y="90411"/>
                    <a:pt x="133769" y="87381"/>
                    <a:pt x="119833" y="87381"/>
                  </a:cubicBezTo>
                  <a:cubicBezTo>
                    <a:pt x="105896" y="87381"/>
                    <a:pt x="91354" y="89805"/>
                    <a:pt x="77417" y="94047"/>
                  </a:cubicBezTo>
                  <a:cubicBezTo>
                    <a:pt x="56816" y="99500"/>
                    <a:pt x="38638" y="109801"/>
                    <a:pt x="23489" y="122525"/>
                  </a:cubicBezTo>
                  <a:cubicBezTo>
                    <a:pt x="19854" y="126161"/>
                    <a:pt x="16824" y="131614"/>
                    <a:pt x="15612" y="136462"/>
                  </a:cubicBezTo>
                  <a:lnTo>
                    <a:pt x="2888" y="189784"/>
                  </a:lnTo>
                  <a:lnTo>
                    <a:pt x="184062" y="189784"/>
                  </a:lnTo>
                  <a:lnTo>
                    <a:pt x="184062" y="189178"/>
                  </a:lnTo>
                  <a:lnTo>
                    <a:pt x="235566" y="129191"/>
                  </a:lnTo>
                  <a:lnTo>
                    <a:pt x="314943" y="45572"/>
                  </a:lnTo>
                  <a:cubicBezTo>
                    <a:pt x="322215" y="38301"/>
                    <a:pt x="324638" y="24364"/>
                    <a:pt x="317973" y="14669"/>
                  </a:cubicBezTo>
                </a:path>
              </a:pathLst>
            </a:custGeom>
            <a:grpFill/>
            <a:ln w="6052"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23863" y="2905125"/>
            <a:ext cx="6100762" cy="2160588"/>
          </a:xfrm>
        </p:spPr>
        <p:txBody>
          <a:bodyPr rtlCol="0">
            <a:noAutofit/>
          </a:bodyPr>
          <a:lstStyle/>
          <a:p>
            <a:pPr marL="0" indent="0" fontAlgn="auto">
              <a:spcBef>
                <a:spcPts val="0"/>
              </a:spcBef>
              <a:spcAft>
                <a:spcPts val="1500"/>
              </a:spcAft>
              <a:buFont typeface="Calibri" pitchFamily="34" charset="0"/>
              <a:buNone/>
              <a:defRPr/>
            </a:pPr>
            <a:r>
              <a:rPr lang="el-GR" sz="2400" dirty="0">
                <a:solidFill>
                  <a:schemeClr val="tx1">
                    <a:lumMod val="75000"/>
                    <a:lumOff val="25000"/>
                  </a:schemeClr>
                </a:solidFill>
              </a:rPr>
              <a:t>    Κύρια θέματα που εξετάζονται:</a:t>
            </a:r>
            <a:endParaRPr lang="el-GR" sz="3200" noProof="1">
              <a:solidFill>
                <a:schemeClr val="tx1">
                  <a:lumMod val="75000"/>
                  <a:lumOff val="25000"/>
                </a:schemeClr>
              </a:solidFill>
            </a:endParaRPr>
          </a:p>
          <a:p>
            <a:pPr fontAlgn="auto">
              <a:spcBef>
                <a:spcPts val="0"/>
              </a:spcBef>
              <a:spcAft>
                <a:spcPts val="1500"/>
              </a:spcAft>
              <a:defRPr/>
            </a:pPr>
            <a:r>
              <a:rPr lang="el-GR" dirty="0">
                <a:solidFill>
                  <a:schemeClr val="tx1">
                    <a:lumMod val="75000"/>
                    <a:lumOff val="25000"/>
                  </a:schemeClr>
                </a:solidFill>
              </a:rPr>
              <a:t>Ο εννοιολογικός προσδιορισμός και η τυπολογία των οργανώσεων (οι οποίες θεωρούνται ως ανοικτά οικονομικά και κοινωνικά συστήματα)</a:t>
            </a:r>
          </a:p>
          <a:p>
            <a:pPr fontAlgn="auto">
              <a:spcBef>
                <a:spcPts val="0"/>
              </a:spcBef>
              <a:spcAft>
                <a:spcPts val="1500"/>
              </a:spcAft>
              <a:defRPr/>
            </a:pPr>
            <a:r>
              <a:rPr lang="el-GR" noProof="1">
                <a:solidFill>
                  <a:schemeClr val="tx1">
                    <a:lumMod val="75000"/>
                    <a:lumOff val="25000"/>
                  </a:schemeClr>
                </a:solidFill>
              </a:rPr>
              <a:t>Ο</a:t>
            </a:r>
            <a:r>
              <a:rPr lang="el-GR" dirty="0">
                <a:solidFill>
                  <a:schemeClr val="tx1">
                    <a:lumMod val="75000"/>
                    <a:lumOff val="25000"/>
                  </a:schemeClr>
                </a:solidFill>
              </a:rPr>
              <a:t>ι σχέσεις αλληλεξάρτησης των οργανώσεων με το περιβάλλον τους</a:t>
            </a:r>
          </a:p>
          <a:p>
            <a:pPr fontAlgn="auto">
              <a:spcBef>
                <a:spcPts val="0"/>
              </a:spcBef>
              <a:spcAft>
                <a:spcPts val="1500"/>
              </a:spcAft>
              <a:defRPr/>
            </a:pPr>
            <a:endParaRPr lang="el-GR" noProof="1">
              <a:solidFill>
                <a:schemeClr val="tx1">
                  <a:lumMod val="75000"/>
                  <a:lumOff val="25000"/>
                </a:schemeClr>
              </a:solidFill>
            </a:endParaRPr>
          </a:p>
          <a:p>
            <a:pPr marL="0" indent="0" fontAlgn="auto">
              <a:spcBef>
                <a:spcPts val="0"/>
              </a:spcBef>
              <a:spcAft>
                <a:spcPts val="1500"/>
              </a:spcAft>
              <a:buFont typeface="Calibri" pitchFamily="34" charset="0"/>
              <a:buNone/>
              <a:defRPr/>
            </a:pPr>
            <a:endParaRPr lang="el-GR" noProof="1">
              <a:solidFill>
                <a:schemeClr val="tx1">
                  <a:lumMod val="75000"/>
                  <a:lumOff val="25000"/>
                </a:schemeClr>
              </a:solidFill>
            </a:endParaRPr>
          </a:p>
        </p:txBody>
      </p:sp>
      <p:sp>
        <p:nvSpPr>
          <p:cNvPr id="2" name="Τίτλος 1"/>
          <p:cNvSpPr>
            <a:spLocks noGrp="1"/>
          </p:cNvSpPr>
          <p:nvPr>
            <p:ph type="ctrTitle"/>
          </p:nvPr>
        </p:nvSpPr>
        <p:spPr>
          <a:xfrm>
            <a:off x="7189788" y="163513"/>
            <a:ext cx="4859337" cy="5724525"/>
          </a:xfrm>
        </p:spPr>
        <p:txBody>
          <a:bodyPr/>
          <a:lstStyle/>
          <a:p>
            <a:pPr fontAlgn="auto">
              <a:spcAft>
                <a:spcPts val="0"/>
              </a:spcAft>
              <a:defRPr/>
            </a:pPr>
            <a:r>
              <a:rPr lang="el-GR" sz="4400" dirty="0"/>
              <a:t>Κεφάλαιο </a:t>
            </a:r>
            <a:r>
              <a:rPr lang="en-US" sz="4400" dirty="0"/>
              <a:t>1</a:t>
            </a:r>
            <a:r>
              <a:rPr lang="el-GR" sz="4400" dirty="0"/>
              <a:t>ο</a:t>
            </a:r>
          </a:p>
        </p:txBody>
      </p:sp>
      <p:sp>
        <p:nvSpPr>
          <p:cNvPr id="9" name="Ορθογώνιο 6" descr="Κάτω διαχωριστική γραμμή"/>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 name="Ορθογώνιο 6" descr="Επάνω διαχωριστική γραμμή"/>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4821" name="Υπότιτλος 2"/>
          <p:cNvSpPr>
            <a:spLocks noGrp="1"/>
          </p:cNvSpPr>
          <p:nvPr>
            <p:ph type="subTitle" idx="1"/>
          </p:nvPr>
        </p:nvSpPr>
        <p:spPr>
          <a:xfrm>
            <a:off x="7653338" y="4837113"/>
            <a:ext cx="4032250" cy="750887"/>
          </a:xfrm>
        </p:spPr>
        <p:txBody>
          <a:bodyPr/>
          <a:lstStyle/>
          <a:p>
            <a:r>
              <a:rPr lang="el-GR" sz="2200" smtClean="0">
                <a:solidFill>
                  <a:srgbClr val="404040"/>
                </a:solidFill>
              </a:rPr>
              <a:t>Εισαγωγή στη Διοικητική Επιστήμη</a:t>
            </a:r>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4BA60D5B-B33C-4369-8085-D3D3616B6E66}" type="slidenum">
              <a:rPr lang="el-GR"/>
              <a:pPr>
                <a:defRPr/>
              </a:pPr>
              <a:t>4</a:t>
            </a:fld>
            <a:endParaRPr lang="el-GR" dirty="0"/>
          </a:p>
        </p:txBody>
      </p:sp>
      <p:pic>
        <p:nvPicPr>
          <p:cNvPr id="34824" name="Picture 4" descr="ÎÏÎ¿ÏÎ­Î»ÎµÏÎ¼Î± ÎµÎ¹ÎºÏÎ½Î±Ï Î³Î¹Î± Î´Î¹Î¿Î¹ÎºÎ·ÏÎ· ÎµÏÎ¹ÏÎµÎ¹ÏÎ·ÏÎµÏÎ½"/>
          <p:cNvPicPr>
            <a:picLocks noChangeAspect="1" noChangeArrowheads="1"/>
          </p:cNvPicPr>
          <p:nvPr/>
        </p:nvPicPr>
        <p:blipFill>
          <a:blip r:embed="rId3"/>
          <a:srcRect/>
          <a:stretch>
            <a:fillRect/>
          </a:stretch>
        </p:blipFill>
        <p:spPr bwMode="auto">
          <a:xfrm>
            <a:off x="7550150" y="587375"/>
            <a:ext cx="4135438" cy="2317750"/>
          </a:xfrm>
          <a:prstGeom prst="rect">
            <a:avLst/>
          </a:prstGeom>
          <a:noFill/>
          <a:ln w="9525">
            <a:noFill/>
            <a:miter lim="800000"/>
            <a:headEnd/>
            <a:tailEnd/>
          </a:ln>
        </p:spPr>
      </p:pic>
      <p:sp>
        <p:nvSpPr>
          <p:cNvPr id="17" name="Θέση περιεχομένου 5"/>
          <p:cNvSpPr txBox="1"/>
          <p:nvPr/>
        </p:nvSpPr>
        <p:spPr>
          <a:xfrm>
            <a:off x="403225" y="5121275"/>
            <a:ext cx="6100763" cy="1573213"/>
          </a:xfrm>
          <a:prstGeom prst="rect">
            <a:avLst/>
          </a:prstGeom>
        </p:spPr>
        <p:txBody>
          <a:bodyPr lIns="0" tIns="0" rIns="0" bIns="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dirty="0"/>
              <a:t>Η αποσαφήνιση της έννοιας της διοίκησης (</a:t>
            </a:r>
            <a:r>
              <a:rPr lang="el-GR" dirty="0" err="1"/>
              <a:t>management</a:t>
            </a:r>
            <a:r>
              <a:rPr lang="el-GR" dirty="0"/>
              <a:t>) και του διοικητικού στελέχους (</a:t>
            </a:r>
            <a:r>
              <a:rPr lang="el-GR" dirty="0" err="1"/>
              <a:t>manager</a:t>
            </a:r>
            <a:r>
              <a:rPr lang="el-GR" dirty="0"/>
              <a:t>).</a:t>
            </a:r>
          </a:p>
          <a:p>
            <a:pPr fontAlgn="auto">
              <a:spcBef>
                <a:spcPts val="0"/>
              </a:spcBef>
              <a:spcAft>
                <a:spcPts val="1500"/>
              </a:spcAft>
              <a:defRPr/>
            </a:pPr>
            <a:endParaRPr lang="el-GR" noProof="1"/>
          </a:p>
          <a:p>
            <a:pPr marL="0" indent="0" fontAlgn="auto">
              <a:spcBef>
                <a:spcPts val="0"/>
              </a:spcBef>
              <a:spcAft>
                <a:spcPts val="1500"/>
              </a:spcAft>
              <a:buFont typeface="Calibri" panose="020F0502020204030204" pitchFamily="34" charset="0"/>
              <a:buNone/>
              <a:defRPr/>
            </a:pPr>
            <a:endParaRPr lang="el-GR" noProof="1"/>
          </a:p>
        </p:txBody>
      </p:sp>
      <p:sp>
        <p:nvSpPr>
          <p:cNvPr id="34826" name="TextBox 17"/>
          <p:cNvSpPr txBox="1">
            <a:spLocks noChangeArrowheads="1"/>
          </p:cNvSpPr>
          <p:nvPr/>
        </p:nvSpPr>
        <p:spPr bwMode="auto">
          <a:xfrm>
            <a:off x="9737725" y="6029325"/>
            <a:ext cx="1466850" cy="922338"/>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sp>
        <p:nvSpPr>
          <p:cNvPr id="34827" name="AutoShape 4" descr="Î£ÏÎµÏÎ¹ÎºÎ® ÎµÎ¹ÎºÏÎ½Î±"/>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l-GR">
              <a:latin typeface="Calibri" pitchFamily="34" charset="0"/>
            </a:endParaRPr>
          </a:p>
        </p:txBody>
      </p:sp>
      <p:pic>
        <p:nvPicPr>
          <p:cNvPr id="34828" name="Picture 8" descr="Î£ÏÎµÏÎ¹ÎºÎ® ÎµÎ¹ÎºÏÎ½Î±"/>
          <p:cNvPicPr>
            <a:picLocks noChangeAspect="1" noChangeArrowheads="1"/>
          </p:cNvPicPr>
          <p:nvPr/>
        </p:nvPicPr>
        <p:blipFill>
          <a:blip r:embed="rId4"/>
          <a:srcRect/>
          <a:stretch>
            <a:fillRect/>
          </a:stretch>
        </p:blipFill>
        <p:spPr bwMode="auto">
          <a:xfrm>
            <a:off x="7550150" y="587375"/>
            <a:ext cx="4135438" cy="2317750"/>
          </a:xfrm>
          <a:prstGeom prst="rect">
            <a:avLst/>
          </a:prstGeom>
          <a:noFill/>
          <a:ln w="9525">
            <a:noFill/>
            <a:miter lim="800000"/>
            <a:headEnd/>
            <a:tailEnd/>
          </a:ln>
        </p:spPr>
      </p:pic>
      <p:pic>
        <p:nvPicPr>
          <p:cNvPr id="34829" name="Picture 10" descr="ÎÏÎ¿ÏÎ­Î»ÎµÏÎ¼Î± ÎµÎ¹ÎºÏÎ½Î±Ï Î³Î¹Î± management black white images"/>
          <p:cNvPicPr>
            <a:picLocks noChangeAspect="1" noChangeArrowheads="1"/>
          </p:cNvPicPr>
          <p:nvPr/>
        </p:nvPicPr>
        <p:blipFill>
          <a:blip r:embed="rId5"/>
          <a:srcRect/>
          <a:stretch>
            <a:fillRect/>
          </a:stretch>
        </p:blipFill>
        <p:spPr bwMode="auto">
          <a:xfrm>
            <a:off x="7550150" y="569913"/>
            <a:ext cx="4135438" cy="2335212"/>
          </a:xfrm>
          <a:prstGeom prst="rect">
            <a:avLst/>
          </a:prstGeom>
          <a:noFill/>
          <a:ln w="9525">
            <a:noFill/>
            <a:miter lim="800000"/>
            <a:headEnd/>
            <a:tailEnd/>
          </a:ln>
        </p:spPr>
      </p:pic>
      <p:pic>
        <p:nvPicPr>
          <p:cNvPr id="34830" name="Picture 12" descr="ÎÏÎ¿ÏÎ­Î»ÎµÏÎ¼Î± ÎµÎ¹ÎºÏÎ½Î±Ï Î³Î¹Î± management black white images"/>
          <p:cNvPicPr>
            <a:picLocks noChangeAspect="1" noChangeArrowheads="1"/>
          </p:cNvPicPr>
          <p:nvPr/>
        </p:nvPicPr>
        <p:blipFill>
          <a:blip r:embed="rId6"/>
          <a:srcRect/>
          <a:stretch>
            <a:fillRect/>
          </a:stretch>
        </p:blipFill>
        <p:spPr bwMode="auto">
          <a:xfrm>
            <a:off x="7550150" y="569913"/>
            <a:ext cx="4135438" cy="2335212"/>
          </a:xfrm>
          <a:prstGeom prst="rect">
            <a:avLst/>
          </a:prstGeom>
          <a:noFill/>
          <a:ln w="9525">
            <a:noFill/>
            <a:miter lim="800000"/>
            <a:headEnd/>
            <a:tailEnd/>
          </a:ln>
        </p:spPr>
      </p:pic>
      <p:pic>
        <p:nvPicPr>
          <p:cNvPr id="34831" name="Εικόνα 19"/>
          <p:cNvPicPr>
            <a:picLocks noChangeAspect="1" noChangeArrowheads="1"/>
          </p:cNvPicPr>
          <p:nvPr/>
        </p:nvPicPr>
        <p:blipFill>
          <a:blip r:embed="rId7"/>
          <a:srcRect/>
          <a:stretch>
            <a:fillRect/>
          </a:stretch>
        </p:blipFill>
        <p:spPr bwMode="auto">
          <a:xfrm>
            <a:off x="7558088" y="552450"/>
            <a:ext cx="4222750" cy="2335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545" name="Ομάδα 30" descr="Βέλη επεξήγησης&#10;"/>
          <p:cNvGrpSpPr>
            <a:grpSpLocks/>
          </p:cNvGrpSpPr>
          <p:nvPr/>
        </p:nvGrpSpPr>
        <p:grpSpPr bwMode="auto">
          <a:xfrm>
            <a:off x="2557463" y="1985963"/>
            <a:ext cx="487362" cy="173037"/>
            <a:chOff x="10085433" y="2368574"/>
            <a:chExt cx="1470538" cy="648934"/>
          </a:xfrm>
        </p:grpSpPr>
        <p:cxnSp>
          <p:nvCxnSpPr>
            <p:cNvPr id="28" name="Ευθεία γραμμή σύνδεσης 27"/>
            <p:cNvCxnSpPr/>
            <p:nvPr/>
          </p:nvCxnSpPr>
          <p:spPr>
            <a:xfrm flipH="1">
              <a:off x="10233922" y="2410247"/>
              <a:ext cx="132204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Ευθεία γραμμή σύνδεσης 28"/>
            <p:cNvCxnSpPr/>
            <p:nvPr/>
          </p:nvCxnSpPr>
          <p:spPr>
            <a:xfrm rot="18000000" flipH="1">
              <a:off x="9760964" y="2693043"/>
              <a:ext cx="64893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 name="Θέση αριθμού διαφάνειας 3"/>
          <p:cNvSpPr>
            <a:spLocks noGrp="1"/>
          </p:cNvSpPr>
          <p:nvPr>
            <p:ph type="sldNum" sz="quarter" idx="34"/>
          </p:nvPr>
        </p:nvSpPr>
        <p:spPr/>
        <p:txBody>
          <a:bodyPr/>
          <a:lstStyle/>
          <a:p>
            <a:pPr>
              <a:defRPr/>
            </a:pPr>
            <a:fld id="{C8D7A357-0D38-4C3B-8DA2-BBF087B461E7}" type="slidenum">
              <a:rPr lang="el-GR"/>
              <a:pPr>
                <a:defRPr/>
              </a:pPr>
              <a:t>40</a:t>
            </a:fld>
            <a:endParaRPr lang="el-GR" dirty="0"/>
          </a:p>
        </p:txBody>
      </p:sp>
      <p:graphicFrame>
        <p:nvGraphicFramePr>
          <p:cNvPr id="108547" name="Γράφημα 14"/>
          <p:cNvGraphicFramePr>
            <a:graphicFrameLocks/>
          </p:cNvGraphicFramePr>
          <p:nvPr/>
        </p:nvGraphicFramePr>
        <p:xfrm>
          <a:off x="433388" y="2038350"/>
          <a:ext cx="3529012" cy="2797175"/>
        </p:xfrm>
        <a:graphic>
          <a:graphicData uri="http://schemas.openxmlformats.org/presentationml/2006/ole">
            <p:oleObj spid="_x0000_s108547" r:id="rId4" imgW="3529890" imgH="2798307" progId="Excel.Chart.8">
              <p:embed/>
            </p:oleObj>
          </a:graphicData>
        </a:graphic>
      </p:graphicFrame>
      <p:sp>
        <p:nvSpPr>
          <p:cNvPr id="41" name="Θέση κειμένου 80">
            <a:extLst>
              <a:ext uri="{FF2B5EF4-FFF2-40B4-BE49-F238E27FC236}"/>
            </a:extLst>
          </p:cNvPr>
          <p:cNvSpPr txBox="1"/>
          <p:nvPr/>
        </p:nvSpPr>
        <p:spPr>
          <a:xfrm>
            <a:off x="977900" y="590550"/>
            <a:ext cx="2392363" cy="273050"/>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b="1" dirty="0">
                <a:solidFill>
                  <a:schemeClr val="tx1">
                    <a:lumMod val="65000"/>
                    <a:lumOff val="35000"/>
                  </a:schemeClr>
                </a:solidFill>
              </a:rPr>
              <a:t>Μάνατζερ πρώτης </a:t>
            </a:r>
            <a:r>
              <a:rPr lang="el-GR" b="1" u="sng" dirty="0">
                <a:solidFill>
                  <a:schemeClr val="tx1">
                    <a:lumMod val="65000"/>
                    <a:lumOff val="35000"/>
                  </a:schemeClr>
                </a:solidFill>
              </a:rPr>
              <a:t>βαθμίδας</a:t>
            </a:r>
          </a:p>
        </p:txBody>
      </p:sp>
      <p:grpSp>
        <p:nvGrpSpPr>
          <p:cNvPr id="108549" name="Ομάδα 41" descr="Βέλη επεξήγησης&#10;"/>
          <p:cNvGrpSpPr>
            <a:grpSpLocks/>
          </p:cNvGrpSpPr>
          <p:nvPr/>
        </p:nvGrpSpPr>
        <p:grpSpPr bwMode="auto">
          <a:xfrm flipH="1">
            <a:off x="811213" y="2238375"/>
            <a:ext cx="554037" cy="234950"/>
            <a:chOff x="10085433" y="2368574"/>
            <a:chExt cx="1482680" cy="648934"/>
          </a:xfrm>
        </p:grpSpPr>
        <p:cxnSp>
          <p:nvCxnSpPr>
            <p:cNvPr id="45" name="Ευθεία γραμμή σύνδεσης 44">
              <a:extLst>
                <a:ext uri="{FF2B5EF4-FFF2-40B4-BE49-F238E27FC236}"/>
              </a:extLst>
            </p:cNvPr>
            <p:cNvCxnSpPr/>
            <p:nvPr/>
          </p:nvCxnSpPr>
          <p:spPr>
            <a:xfrm flipH="1">
              <a:off x="10246871" y="2412421"/>
              <a:ext cx="132124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Ευθεία γραμμή σύνδεσης 45">
              <a:extLst>
                <a:ext uri="{FF2B5EF4-FFF2-40B4-BE49-F238E27FC236}"/>
              </a:extLst>
            </p:cNvPr>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08550" name="Ομάδα 46"/>
          <p:cNvGrpSpPr>
            <a:grpSpLocks/>
          </p:cNvGrpSpPr>
          <p:nvPr/>
        </p:nvGrpSpPr>
        <p:grpSpPr bwMode="auto">
          <a:xfrm>
            <a:off x="280988" y="1673225"/>
            <a:ext cx="1060450" cy="407988"/>
            <a:chOff x="635303" y="1504110"/>
            <a:chExt cx="2391394" cy="674258"/>
          </a:xfrm>
        </p:grpSpPr>
        <p:sp>
          <p:nvSpPr>
            <p:cNvPr id="48" name="Θέση κειμένου 80">
              <a:extLst>
                <a:ext uri="{FF2B5EF4-FFF2-40B4-BE49-F238E27FC236}"/>
              </a:extLst>
            </p:cNvPr>
            <p:cNvSpPr txBox="1"/>
            <p:nvPr/>
          </p:nvSpPr>
          <p:spPr>
            <a:xfrm>
              <a:off x="1243891" y="1905517"/>
              <a:ext cx="794745" cy="27285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24%</a:t>
              </a:r>
              <a:r>
                <a:rPr lang="el-GR" sz="1400" noProof="1">
                  <a:solidFill>
                    <a:schemeClr val="tx1">
                      <a:lumMod val="75000"/>
                      <a:lumOff val="25000"/>
                    </a:schemeClr>
                  </a:solidFill>
                </a:rPr>
                <a:t> </a:t>
              </a:r>
            </a:p>
          </p:txBody>
        </p:sp>
        <p:sp>
          <p:nvSpPr>
            <p:cNvPr id="49" name="Θέση κειμένου 80">
              <a:extLst>
                <a:ext uri="{FF2B5EF4-FFF2-40B4-BE49-F238E27FC236}"/>
              </a:extLst>
            </p:cNvPr>
            <p:cNvSpPr txBox="1"/>
            <p:nvPr/>
          </p:nvSpPr>
          <p:spPr>
            <a:xfrm>
              <a:off x="635303" y="1504110"/>
              <a:ext cx="2391394" cy="27285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a:solidFill>
                    <a:schemeClr val="tx1">
                      <a:lumMod val="75000"/>
                      <a:lumOff val="25000"/>
                    </a:schemeClr>
                  </a:solidFill>
                </a:rPr>
                <a:t>Οργάνωση </a:t>
              </a:r>
            </a:p>
          </p:txBody>
        </p:sp>
      </p:grpSp>
      <p:grpSp>
        <p:nvGrpSpPr>
          <p:cNvPr id="108551" name="Ομάδα 50"/>
          <p:cNvGrpSpPr>
            <a:grpSpLocks/>
          </p:cNvGrpSpPr>
          <p:nvPr/>
        </p:nvGrpSpPr>
        <p:grpSpPr bwMode="auto">
          <a:xfrm>
            <a:off x="2517775" y="1492250"/>
            <a:ext cx="1060450" cy="406400"/>
            <a:chOff x="635303" y="1504111"/>
            <a:chExt cx="2391394" cy="674257"/>
          </a:xfrm>
        </p:grpSpPr>
        <p:sp>
          <p:nvSpPr>
            <p:cNvPr id="52" name="Θέση κειμένου 80">
              <a:extLst>
                <a:ext uri="{FF2B5EF4-FFF2-40B4-BE49-F238E27FC236}"/>
              </a:extLst>
            </p:cNvPr>
            <p:cNvSpPr txBox="1"/>
            <p:nvPr/>
          </p:nvSpPr>
          <p:spPr>
            <a:xfrm>
              <a:off x="1243891" y="1904451"/>
              <a:ext cx="794745" cy="273917"/>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51%</a:t>
              </a:r>
              <a:r>
                <a:rPr lang="el-GR" sz="1400" noProof="1">
                  <a:solidFill>
                    <a:schemeClr val="tx1">
                      <a:lumMod val="75000"/>
                      <a:lumOff val="25000"/>
                    </a:schemeClr>
                  </a:solidFill>
                </a:rPr>
                <a:t> </a:t>
              </a:r>
            </a:p>
          </p:txBody>
        </p:sp>
        <p:sp>
          <p:nvSpPr>
            <p:cNvPr id="53" name="Θέση κειμένου 80">
              <a:extLst>
                <a:ext uri="{FF2B5EF4-FFF2-40B4-BE49-F238E27FC236}"/>
              </a:extLst>
            </p:cNvPr>
            <p:cNvSpPr txBox="1"/>
            <p:nvPr/>
          </p:nvSpPr>
          <p:spPr>
            <a:xfrm>
              <a:off x="635303" y="1504111"/>
              <a:ext cx="2391394" cy="273917"/>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a:solidFill>
                    <a:schemeClr val="tx1">
                      <a:lumMod val="75000"/>
                      <a:lumOff val="25000"/>
                    </a:schemeClr>
                  </a:solidFill>
                </a:rPr>
                <a:t>Καθοδήγηση </a:t>
              </a:r>
            </a:p>
          </p:txBody>
        </p:sp>
      </p:grpSp>
      <p:grpSp>
        <p:nvGrpSpPr>
          <p:cNvPr id="108552" name="Ομάδα 53" descr="Βέλη επεξήγησης&#10;"/>
          <p:cNvGrpSpPr>
            <a:grpSpLocks/>
          </p:cNvGrpSpPr>
          <p:nvPr/>
        </p:nvGrpSpPr>
        <p:grpSpPr bwMode="auto">
          <a:xfrm flipH="1" flipV="1">
            <a:off x="377825" y="3767138"/>
            <a:ext cx="531813" cy="211137"/>
            <a:chOff x="10085433" y="2368574"/>
            <a:chExt cx="1482680" cy="648934"/>
          </a:xfrm>
        </p:grpSpPr>
        <p:cxnSp>
          <p:nvCxnSpPr>
            <p:cNvPr id="55" name="Ευθεία γραμμή σύνδεσης 54">
              <a:extLst>
                <a:ext uri="{FF2B5EF4-FFF2-40B4-BE49-F238E27FC236}"/>
              </a:extLst>
            </p:cNvPr>
            <p:cNvCxnSpPr/>
            <p:nvPr/>
          </p:nvCxnSpPr>
          <p:spPr>
            <a:xfrm flipH="1">
              <a:off x="10249193" y="2412485"/>
              <a:ext cx="131892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a:extLst>
                <a:ext uri="{FF2B5EF4-FFF2-40B4-BE49-F238E27FC236}"/>
              </a:extLst>
            </p:cNvPr>
            <p:cNvCxnSpPr/>
            <p:nvPr/>
          </p:nvCxnSpPr>
          <p:spPr>
            <a:xfrm rot="18000000" flipH="1">
              <a:off x="9760967" y="2693039"/>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8553" name="Ομάδα 56"/>
          <p:cNvGrpSpPr>
            <a:grpSpLocks/>
          </p:cNvGrpSpPr>
          <p:nvPr/>
        </p:nvGrpSpPr>
        <p:grpSpPr bwMode="auto">
          <a:xfrm>
            <a:off x="-206375" y="4083050"/>
            <a:ext cx="1685925" cy="407988"/>
            <a:chOff x="635303" y="1504110"/>
            <a:chExt cx="2391394" cy="674258"/>
          </a:xfrm>
        </p:grpSpPr>
        <p:sp>
          <p:nvSpPr>
            <p:cNvPr id="58" name="Θέση κειμένου 80">
              <a:extLst>
                <a:ext uri="{FF2B5EF4-FFF2-40B4-BE49-F238E27FC236}"/>
              </a:extLst>
            </p:cNvPr>
            <p:cNvSpPr txBox="1"/>
            <p:nvPr/>
          </p:nvSpPr>
          <p:spPr>
            <a:xfrm>
              <a:off x="1245537" y="1905517"/>
              <a:ext cx="792628" cy="27285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15%</a:t>
              </a:r>
              <a:r>
                <a:rPr lang="el-GR" sz="1400" noProof="1">
                  <a:solidFill>
                    <a:schemeClr val="tx1">
                      <a:lumMod val="75000"/>
                      <a:lumOff val="25000"/>
                    </a:schemeClr>
                  </a:solidFill>
                </a:rPr>
                <a:t> </a:t>
              </a:r>
            </a:p>
          </p:txBody>
        </p:sp>
        <p:sp>
          <p:nvSpPr>
            <p:cNvPr id="59" name="Θέση κειμένου 80">
              <a:extLst>
                <a:ext uri="{FF2B5EF4-FFF2-40B4-BE49-F238E27FC236}"/>
              </a:extLst>
            </p:cNvPr>
            <p:cNvSpPr txBox="1"/>
            <p:nvPr/>
          </p:nvSpPr>
          <p:spPr>
            <a:xfrm>
              <a:off x="635303" y="1504110"/>
              <a:ext cx="2391394" cy="27285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err="1">
                  <a:solidFill>
                    <a:schemeClr val="tx1">
                      <a:lumMod val="75000"/>
                      <a:lumOff val="25000"/>
                    </a:schemeClr>
                  </a:solidFill>
                </a:rPr>
                <a:t>Προγρ</a:t>
              </a:r>
              <a:r>
                <a:rPr lang="el-GR" sz="1500" dirty="0">
                  <a:solidFill>
                    <a:schemeClr val="tx1">
                      <a:lumMod val="75000"/>
                      <a:lumOff val="25000"/>
                    </a:schemeClr>
                  </a:solidFill>
                </a:rPr>
                <a:t>/</a:t>
              </a:r>
              <a:r>
                <a:rPr lang="el-GR" sz="1500" dirty="0" err="1">
                  <a:solidFill>
                    <a:schemeClr val="tx1">
                      <a:lumMod val="75000"/>
                      <a:lumOff val="25000"/>
                    </a:schemeClr>
                  </a:solidFill>
                </a:rPr>
                <a:t>τισμός</a:t>
              </a:r>
              <a:r>
                <a:rPr lang="el-GR" sz="1500" dirty="0">
                  <a:solidFill>
                    <a:schemeClr val="tx1">
                      <a:lumMod val="75000"/>
                      <a:lumOff val="25000"/>
                    </a:schemeClr>
                  </a:solidFill>
                </a:rPr>
                <a:t> </a:t>
              </a:r>
            </a:p>
          </p:txBody>
        </p:sp>
      </p:grpSp>
      <p:grpSp>
        <p:nvGrpSpPr>
          <p:cNvPr id="108554" name="Ομάδα 62" descr="Βέλη επεξήγησης&#10;"/>
          <p:cNvGrpSpPr>
            <a:grpSpLocks/>
          </p:cNvGrpSpPr>
          <p:nvPr/>
        </p:nvGrpSpPr>
        <p:grpSpPr bwMode="auto">
          <a:xfrm flipV="1">
            <a:off x="1895475" y="4694238"/>
            <a:ext cx="458788" cy="165100"/>
            <a:chOff x="10085436" y="2368575"/>
            <a:chExt cx="1482677" cy="648934"/>
          </a:xfrm>
        </p:grpSpPr>
        <p:cxnSp>
          <p:nvCxnSpPr>
            <p:cNvPr id="64" name="Ευθεία γραμμή σύνδεσης 63">
              <a:extLst>
                <a:ext uri="{FF2B5EF4-FFF2-40B4-BE49-F238E27FC236}"/>
              </a:extLst>
            </p:cNvPr>
            <p:cNvCxnSpPr/>
            <p:nvPr/>
          </p:nvCxnSpPr>
          <p:spPr>
            <a:xfrm flipH="1">
              <a:off x="10249608" y="2412255"/>
              <a:ext cx="131850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Ευθεία γραμμή σύνδεσης 64">
              <a:extLst>
                <a:ext uri="{FF2B5EF4-FFF2-40B4-BE49-F238E27FC236}"/>
              </a:extLst>
            </p:cNvPr>
            <p:cNvCxnSpPr/>
            <p:nvPr/>
          </p:nvCxnSpPr>
          <p:spPr>
            <a:xfrm rot="18000000" flipH="1">
              <a:off x="9760969" y="2693042"/>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8555" name="Ομάδα 65"/>
          <p:cNvGrpSpPr>
            <a:grpSpLocks/>
          </p:cNvGrpSpPr>
          <p:nvPr/>
        </p:nvGrpSpPr>
        <p:grpSpPr bwMode="auto">
          <a:xfrm>
            <a:off x="1425575" y="4975225"/>
            <a:ext cx="1687513" cy="407988"/>
            <a:chOff x="635303" y="1504110"/>
            <a:chExt cx="2391394" cy="674258"/>
          </a:xfrm>
        </p:grpSpPr>
        <p:sp>
          <p:nvSpPr>
            <p:cNvPr id="67" name="Θέση κειμένου 80">
              <a:extLst>
                <a:ext uri="{FF2B5EF4-FFF2-40B4-BE49-F238E27FC236}"/>
              </a:extLst>
            </p:cNvPr>
            <p:cNvSpPr txBox="1"/>
            <p:nvPr/>
          </p:nvSpPr>
          <p:spPr>
            <a:xfrm>
              <a:off x="1244963" y="1905517"/>
              <a:ext cx="794131" cy="27285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10%</a:t>
              </a:r>
              <a:r>
                <a:rPr lang="el-GR" sz="1400" noProof="1">
                  <a:solidFill>
                    <a:schemeClr val="tx1">
                      <a:lumMod val="75000"/>
                      <a:lumOff val="25000"/>
                    </a:schemeClr>
                  </a:solidFill>
                </a:rPr>
                <a:t> </a:t>
              </a:r>
            </a:p>
          </p:txBody>
        </p:sp>
        <p:sp>
          <p:nvSpPr>
            <p:cNvPr id="68" name="Θέση κειμένου 80">
              <a:extLst>
                <a:ext uri="{FF2B5EF4-FFF2-40B4-BE49-F238E27FC236}"/>
              </a:extLst>
            </p:cNvPr>
            <p:cNvSpPr txBox="1"/>
            <p:nvPr/>
          </p:nvSpPr>
          <p:spPr>
            <a:xfrm>
              <a:off x="635303" y="1504110"/>
              <a:ext cx="2391394" cy="27285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a:solidFill>
                    <a:schemeClr val="tx1">
                      <a:lumMod val="75000"/>
                      <a:lumOff val="25000"/>
                    </a:schemeClr>
                  </a:solidFill>
                </a:rPr>
                <a:t>Έλεγχος </a:t>
              </a:r>
            </a:p>
          </p:txBody>
        </p:sp>
      </p:grpSp>
      <p:grpSp>
        <p:nvGrpSpPr>
          <p:cNvPr id="108556" name="Ομάδα 97" descr="Βέλη επεξήγησης&#10;"/>
          <p:cNvGrpSpPr>
            <a:grpSpLocks/>
          </p:cNvGrpSpPr>
          <p:nvPr/>
        </p:nvGrpSpPr>
        <p:grpSpPr bwMode="auto">
          <a:xfrm>
            <a:off x="6943725" y="1997075"/>
            <a:ext cx="487363" cy="173038"/>
            <a:chOff x="10085433" y="2368574"/>
            <a:chExt cx="1470538" cy="648934"/>
          </a:xfrm>
        </p:grpSpPr>
        <p:cxnSp>
          <p:nvCxnSpPr>
            <p:cNvPr id="99" name="Ευθεία γραμμή σύνδεσης 98">
              <a:extLst>
                <a:ext uri="{FF2B5EF4-FFF2-40B4-BE49-F238E27FC236}"/>
              </a:extLst>
            </p:cNvPr>
            <p:cNvCxnSpPr/>
            <p:nvPr/>
          </p:nvCxnSpPr>
          <p:spPr>
            <a:xfrm flipH="1">
              <a:off x="10233925" y="2410250"/>
              <a:ext cx="132204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Ευθεία γραμμή σύνδεσης 99">
              <a:extLst>
                <a:ext uri="{FF2B5EF4-FFF2-40B4-BE49-F238E27FC236}"/>
              </a:extLst>
            </p:cNvPr>
            <p:cNvCxnSpPr/>
            <p:nvPr/>
          </p:nvCxnSpPr>
          <p:spPr>
            <a:xfrm rot="18000000" flipH="1">
              <a:off x="9760966" y="2693041"/>
              <a:ext cx="64893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8557" name="Γράφημα 100"/>
          <p:cNvGraphicFramePr>
            <a:graphicFrameLocks/>
          </p:cNvGraphicFramePr>
          <p:nvPr/>
        </p:nvGraphicFramePr>
        <p:xfrm>
          <a:off x="4679950" y="2065338"/>
          <a:ext cx="3530600" cy="2797175"/>
        </p:xfrm>
        <a:graphic>
          <a:graphicData uri="http://schemas.openxmlformats.org/presentationml/2006/ole">
            <p:oleObj spid="_x0000_s108557" r:id="rId5" imgW="3529890" imgH="2798307" progId="Excel.Chart.8">
              <p:embed/>
            </p:oleObj>
          </a:graphicData>
        </a:graphic>
      </p:graphicFrame>
      <p:sp>
        <p:nvSpPr>
          <p:cNvPr id="102" name="Θέση κειμένου 80">
            <a:extLst>
              <a:ext uri="{FF2B5EF4-FFF2-40B4-BE49-F238E27FC236}"/>
            </a:extLst>
          </p:cNvPr>
          <p:cNvSpPr txBox="1"/>
          <p:nvPr/>
        </p:nvSpPr>
        <p:spPr>
          <a:xfrm>
            <a:off x="5267325" y="590550"/>
            <a:ext cx="2390775" cy="271463"/>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b="1" dirty="0">
                <a:solidFill>
                  <a:schemeClr val="tx1">
                    <a:lumMod val="65000"/>
                    <a:lumOff val="35000"/>
                  </a:schemeClr>
                </a:solidFill>
              </a:rPr>
              <a:t>Μάνατζερ μεσαίας </a:t>
            </a:r>
            <a:r>
              <a:rPr lang="el-GR" b="1" u="sng" dirty="0">
                <a:solidFill>
                  <a:schemeClr val="tx1">
                    <a:lumMod val="65000"/>
                    <a:lumOff val="35000"/>
                  </a:schemeClr>
                </a:solidFill>
              </a:rPr>
              <a:t>βαθμίδας</a:t>
            </a:r>
          </a:p>
        </p:txBody>
      </p:sp>
      <p:grpSp>
        <p:nvGrpSpPr>
          <p:cNvPr id="108559" name="Ομάδα 102" descr="Βέλη επεξήγησης&#10;"/>
          <p:cNvGrpSpPr>
            <a:grpSpLocks/>
          </p:cNvGrpSpPr>
          <p:nvPr/>
        </p:nvGrpSpPr>
        <p:grpSpPr bwMode="auto">
          <a:xfrm flipH="1">
            <a:off x="4916488" y="2249488"/>
            <a:ext cx="554037" cy="234950"/>
            <a:chOff x="10085433" y="2368574"/>
            <a:chExt cx="1482680" cy="648934"/>
          </a:xfrm>
        </p:grpSpPr>
        <p:cxnSp>
          <p:nvCxnSpPr>
            <p:cNvPr id="104" name="Ευθεία γραμμή σύνδεσης 103">
              <a:extLst>
                <a:ext uri="{FF2B5EF4-FFF2-40B4-BE49-F238E27FC236}"/>
              </a:extLst>
            </p:cNvPr>
            <p:cNvCxnSpPr/>
            <p:nvPr/>
          </p:nvCxnSpPr>
          <p:spPr>
            <a:xfrm flipH="1">
              <a:off x="10246871" y="2412421"/>
              <a:ext cx="132124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5" name="Ευθεία γραμμή σύνδεσης 104">
              <a:extLst>
                <a:ext uri="{FF2B5EF4-FFF2-40B4-BE49-F238E27FC236}"/>
              </a:extLst>
            </p:cNvPr>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08560" name="Ομάδα 105"/>
          <p:cNvGrpSpPr>
            <a:grpSpLocks/>
          </p:cNvGrpSpPr>
          <p:nvPr/>
        </p:nvGrpSpPr>
        <p:grpSpPr bwMode="auto">
          <a:xfrm>
            <a:off x="4624388" y="1714500"/>
            <a:ext cx="1060450" cy="407988"/>
            <a:chOff x="635303" y="1504109"/>
            <a:chExt cx="2391394" cy="674259"/>
          </a:xfrm>
        </p:grpSpPr>
        <p:sp>
          <p:nvSpPr>
            <p:cNvPr id="107" name="Θέση κειμένου 80">
              <a:extLst>
                <a:ext uri="{FF2B5EF4-FFF2-40B4-BE49-F238E27FC236}"/>
              </a:extLst>
            </p:cNvPr>
            <p:cNvSpPr txBox="1"/>
            <p:nvPr/>
          </p:nvSpPr>
          <p:spPr>
            <a:xfrm>
              <a:off x="1243891" y="1905516"/>
              <a:ext cx="794745" cy="27285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33%</a:t>
              </a:r>
              <a:r>
                <a:rPr lang="el-GR" sz="1400" noProof="1">
                  <a:solidFill>
                    <a:schemeClr val="tx1">
                      <a:lumMod val="75000"/>
                      <a:lumOff val="25000"/>
                    </a:schemeClr>
                  </a:solidFill>
                </a:rPr>
                <a:t> </a:t>
              </a:r>
            </a:p>
          </p:txBody>
        </p:sp>
        <p:sp>
          <p:nvSpPr>
            <p:cNvPr id="108" name="Θέση κειμένου 80">
              <a:extLst>
                <a:ext uri="{FF2B5EF4-FFF2-40B4-BE49-F238E27FC236}"/>
              </a:extLst>
            </p:cNvPr>
            <p:cNvSpPr txBox="1"/>
            <p:nvPr/>
          </p:nvSpPr>
          <p:spPr>
            <a:xfrm>
              <a:off x="635303" y="1504109"/>
              <a:ext cx="2391394" cy="27285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a:solidFill>
                    <a:schemeClr val="tx1">
                      <a:lumMod val="75000"/>
                      <a:lumOff val="25000"/>
                    </a:schemeClr>
                  </a:solidFill>
                </a:rPr>
                <a:t>Οργάνωση </a:t>
              </a:r>
            </a:p>
          </p:txBody>
        </p:sp>
      </p:grpSp>
      <p:grpSp>
        <p:nvGrpSpPr>
          <p:cNvPr id="108561" name="Ομάδα 108"/>
          <p:cNvGrpSpPr>
            <a:grpSpLocks/>
          </p:cNvGrpSpPr>
          <p:nvPr/>
        </p:nvGrpSpPr>
        <p:grpSpPr bwMode="auto">
          <a:xfrm>
            <a:off x="6905625" y="1503363"/>
            <a:ext cx="1060450" cy="407987"/>
            <a:chOff x="635303" y="1504111"/>
            <a:chExt cx="2391394" cy="674257"/>
          </a:xfrm>
        </p:grpSpPr>
        <p:sp>
          <p:nvSpPr>
            <p:cNvPr id="110" name="Θέση κειμένου 80">
              <a:extLst>
                <a:ext uri="{FF2B5EF4-FFF2-40B4-BE49-F238E27FC236}"/>
              </a:extLst>
            </p:cNvPr>
            <p:cNvSpPr txBox="1"/>
            <p:nvPr/>
          </p:nvSpPr>
          <p:spPr>
            <a:xfrm>
              <a:off x="1243891" y="1905517"/>
              <a:ext cx="794745" cy="27285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36%</a:t>
              </a:r>
              <a:r>
                <a:rPr lang="el-GR" sz="1400" noProof="1">
                  <a:solidFill>
                    <a:schemeClr val="tx1">
                      <a:lumMod val="75000"/>
                      <a:lumOff val="25000"/>
                    </a:schemeClr>
                  </a:solidFill>
                </a:rPr>
                <a:t> </a:t>
              </a:r>
            </a:p>
          </p:txBody>
        </p:sp>
        <p:sp>
          <p:nvSpPr>
            <p:cNvPr id="111" name="Θέση κειμένου 80">
              <a:extLst>
                <a:ext uri="{FF2B5EF4-FFF2-40B4-BE49-F238E27FC236}"/>
              </a:extLst>
            </p:cNvPr>
            <p:cNvSpPr txBox="1"/>
            <p:nvPr/>
          </p:nvSpPr>
          <p:spPr>
            <a:xfrm>
              <a:off x="635303" y="1504111"/>
              <a:ext cx="2391394" cy="27285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a:solidFill>
                    <a:schemeClr val="tx1">
                      <a:lumMod val="75000"/>
                      <a:lumOff val="25000"/>
                    </a:schemeClr>
                  </a:solidFill>
                </a:rPr>
                <a:t>Καθοδήγηση </a:t>
              </a:r>
            </a:p>
          </p:txBody>
        </p:sp>
      </p:grpSp>
      <p:grpSp>
        <p:nvGrpSpPr>
          <p:cNvPr id="108562" name="Ομάδα 111" descr="Βέλη επεξήγησης&#10;"/>
          <p:cNvGrpSpPr>
            <a:grpSpLocks/>
          </p:cNvGrpSpPr>
          <p:nvPr/>
        </p:nvGrpSpPr>
        <p:grpSpPr bwMode="auto">
          <a:xfrm flipH="1" flipV="1">
            <a:off x="4992688" y="4408488"/>
            <a:ext cx="530225" cy="212725"/>
            <a:chOff x="10085433" y="2368574"/>
            <a:chExt cx="1482680" cy="648934"/>
          </a:xfrm>
        </p:grpSpPr>
        <p:cxnSp>
          <p:nvCxnSpPr>
            <p:cNvPr id="113" name="Ευθεία γραμμή σύνδεσης 112">
              <a:extLst>
                <a:ext uri="{FF2B5EF4-FFF2-40B4-BE49-F238E27FC236}"/>
              </a:extLst>
            </p:cNvPr>
            <p:cNvCxnSpPr/>
            <p:nvPr/>
          </p:nvCxnSpPr>
          <p:spPr>
            <a:xfrm flipH="1">
              <a:off x="10249683" y="2412161"/>
              <a:ext cx="13184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4" name="Ευθεία γραμμή σύνδεσης 113">
              <a:extLst>
                <a:ext uri="{FF2B5EF4-FFF2-40B4-BE49-F238E27FC236}"/>
              </a:extLst>
            </p:cNvPr>
            <p:cNvCxnSpPr/>
            <p:nvPr/>
          </p:nvCxnSpPr>
          <p:spPr>
            <a:xfrm rot="18000000" flipH="1">
              <a:off x="9760967" y="2693039"/>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8563" name="Ομάδα 114" descr="Βέλη επεξήγησης&#10;"/>
          <p:cNvGrpSpPr>
            <a:grpSpLocks/>
          </p:cNvGrpSpPr>
          <p:nvPr/>
        </p:nvGrpSpPr>
        <p:grpSpPr bwMode="auto">
          <a:xfrm flipV="1">
            <a:off x="6918325" y="4622800"/>
            <a:ext cx="458788" cy="165100"/>
            <a:chOff x="10085436" y="2368575"/>
            <a:chExt cx="1482677" cy="648934"/>
          </a:xfrm>
        </p:grpSpPr>
        <p:cxnSp>
          <p:nvCxnSpPr>
            <p:cNvPr id="116" name="Ευθεία γραμμή σύνδεσης 115">
              <a:extLst>
                <a:ext uri="{FF2B5EF4-FFF2-40B4-BE49-F238E27FC236}"/>
              </a:extLst>
            </p:cNvPr>
            <p:cNvCxnSpPr/>
            <p:nvPr/>
          </p:nvCxnSpPr>
          <p:spPr>
            <a:xfrm flipH="1">
              <a:off x="10249608" y="2412251"/>
              <a:ext cx="131850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Ευθεία γραμμή σύνδεσης 116">
              <a:extLst>
                <a:ext uri="{FF2B5EF4-FFF2-40B4-BE49-F238E27FC236}"/>
              </a:extLst>
            </p:cNvPr>
            <p:cNvCxnSpPr/>
            <p:nvPr/>
          </p:nvCxnSpPr>
          <p:spPr>
            <a:xfrm rot="18000000" flipH="1">
              <a:off x="9760969" y="2693042"/>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8564" name="Ομάδα 117"/>
          <p:cNvGrpSpPr>
            <a:grpSpLocks/>
          </p:cNvGrpSpPr>
          <p:nvPr/>
        </p:nvGrpSpPr>
        <p:grpSpPr bwMode="auto">
          <a:xfrm>
            <a:off x="6446838" y="4862513"/>
            <a:ext cx="1685925" cy="407987"/>
            <a:chOff x="635303" y="1504110"/>
            <a:chExt cx="2391394" cy="674258"/>
          </a:xfrm>
        </p:grpSpPr>
        <p:sp>
          <p:nvSpPr>
            <p:cNvPr id="119" name="Θέση κειμένου 80">
              <a:extLst>
                <a:ext uri="{FF2B5EF4-FFF2-40B4-BE49-F238E27FC236}"/>
              </a:extLst>
            </p:cNvPr>
            <p:cNvSpPr txBox="1"/>
            <p:nvPr/>
          </p:nvSpPr>
          <p:spPr>
            <a:xfrm>
              <a:off x="1245536" y="1905516"/>
              <a:ext cx="792628" cy="27285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13%</a:t>
              </a:r>
              <a:r>
                <a:rPr lang="el-GR" sz="1400" noProof="1">
                  <a:solidFill>
                    <a:schemeClr val="tx1">
                      <a:lumMod val="75000"/>
                      <a:lumOff val="25000"/>
                    </a:schemeClr>
                  </a:solidFill>
                </a:rPr>
                <a:t> </a:t>
              </a:r>
            </a:p>
          </p:txBody>
        </p:sp>
        <p:sp>
          <p:nvSpPr>
            <p:cNvPr id="120" name="Θέση κειμένου 80">
              <a:extLst>
                <a:ext uri="{FF2B5EF4-FFF2-40B4-BE49-F238E27FC236}"/>
              </a:extLst>
            </p:cNvPr>
            <p:cNvSpPr txBox="1"/>
            <p:nvPr/>
          </p:nvSpPr>
          <p:spPr>
            <a:xfrm>
              <a:off x="635303" y="1504110"/>
              <a:ext cx="2391394" cy="27285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a:solidFill>
                    <a:schemeClr val="tx1">
                      <a:lumMod val="75000"/>
                      <a:lumOff val="25000"/>
                    </a:schemeClr>
                  </a:solidFill>
                </a:rPr>
                <a:t>Έλεγχος </a:t>
              </a:r>
            </a:p>
          </p:txBody>
        </p:sp>
      </p:grpSp>
      <p:grpSp>
        <p:nvGrpSpPr>
          <p:cNvPr id="108565" name="Ομάδα 120" descr="Βέλη επεξήγησης&#10;"/>
          <p:cNvGrpSpPr>
            <a:grpSpLocks/>
          </p:cNvGrpSpPr>
          <p:nvPr/>
        </p:nvGrpSpPr>
        <p:grpSpPr bwMode="auto">
          <a:xfrm>
            <a:off x="10953750" y="1970088"/>
            <a:ext cx="487363" cy="173037"/>
            <a:chOff x="10085433" y="2368574"/>
            <a:chExt cx="1470538" cy="648934"/>
          </a:xfrm>
        </p:grpSpPr>
        <p:cxnSp>
          <p:nvCxnSpPr>
            <p:cNvPr id="122" name="Ευθεία γραμμή σύνδεσης 121">
              <a:extLst>
                <a:ext uri="{FF2B5EF4-FFF2-40B4-BE49-F238E27FC236}"/>
              </a:extLst>
            </p:cNvPr>
            <p:cNvCxnSpPr/>
            <p:nvPr/>
          </p:nvCxnSpPr>
          <p:spPr>
            <a:xfrm flipH="1">
              <a:off x="10233925" y="2410247"/>
              <a:ext cx="132204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Ευθεία γραμμή σύνδεσης 122">
              <a:extLst>
                <a:ext uri="{FF2B5EF4-FFF2-40B4-BE49-F238E27FC236}"/>
              </a:extLst>
            </p:cNvPr>
            <p:cNvCxnSpPr/>
            <p:nvPr/>
          </p:nvCxnSpPr>
          <p:spPr>
            <a:xfrm rot="18000000" flipH="1">
              <a:off x="9760964" y="2693043"/>
              <a:ext cx="64893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8566" name="Γράφημα 123"/>
          <p:cNvGraphicFramePr>
            <a:graphicFrameLocks/>
          </p:cNvGraphicFramePr>
          <p:nvPr/>
        </p:nvGraphicFramePr>
        <p:xfrm>
          <a:off x="8561388" y="2022475"/>
          <a:ext cx="3530600" cy="2797175"/>
        </p:xfrm>
        <a:graphic>
          <a:graphicData uri="http://schemas.openxmlformats.org/presentationml/2006/ole">
            <p:oleObj spid="_x0000_s108566" r:id="rId6" imgW="3535986" imgH="2798307" progId="Excel.Chart.8">
              <p:embed/>
            </p:oleObj>
          </a:graphicData>
        </a:graphic>
      </p:graphicFrame>
      <p:sp>
        <p:nvSpPr>
          <p:cNvPr id="125" name="Θέση κειμένου 80">
            <a:extLst>
              <a:ext uri="{FF2B5EF4-FFF2-40B4-BE49-F238E27FC236}"/>
            </a:extLst>
          </p:cNvPr>
          <p:cNvSpPr txBox="1"/>
          <p:nvPr/>
        </p:nvSpPr>
        <p:spPr>
          <a:xfrm>
            <a:off x="9521825" y="566738"/>
            <a:ext cx="1654175" cy="300037"/>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b="1" dirty="0">
                <a:solidFill>
                  <a:schemeClr val="tx1">
                    <a:lumMod val="65000"/>
                    <a:lumOff val="35000"/>
                  </a:schemeClr>
                </a:solidFill>
              </a:rPr>
              <a:t>Μάνατζερ </a:t>
            </a:r>
            <a:r>
              <a:rPr lang="el-GR" b="1" u="sng" dirty="0">
                <a:solidFill>
                  <a:schemeClr val="tx1">
                    <a:lumMod val="65000"/>
                    <a:lumOff val="35000"/>
                  </a:schemeClr>
                </a:solidFill>
              </a:rPr>
              <a:t>κορυφής</a:t>
            </a:r>
          </a:p>
        </p:txBody>
      </p:sp>
      <p:grpSp>
        <p:nvGrpSpPr>
          <p:cNvPr id="108568" name="Ομάδα 125" descr="Βέλη επεξήγησης&#10;"/>
          <p:cNvGrpSpPr>
            <a:grpSpLocks/>
          </p:cNvGrpSpPr>
          <p:nvPr/>
        </p:nvGrpSpPr>
        <p:grpSpPr bwMode="auto">
          <a:xfrm flipH="1">
            <a:off x="8839200" y="2233613"/>
            <a:ext cx="554038" cy="234950"/>
            <a:chOff x="10085433" y="2368574"/>
            <a:chExt cx="1482680" cy="648934"/>
          </a:xfrm>
        </p:grpSpPr>
        <p:cxnSp>
          <p:nvCxnSpPr>
            <p:cNvPr id="127" name="Ευθεία γραμμή σύνδεσης 126">
              <a:extLst>
                <a:ext uri="{FF2B5EF4-FFF2-40B4-BE49-F238E27FC236}"/>
              </a:extLst>
            </p:cNvPr>
            <p:cNvCxnSpPr/>
            <p:nvPr/>
          </p:nvCxnSpPr>
          <p:spPr>
            <a:xfrm flipH="1">
              <a:off x="10246871" y="2412421"/>
              <a:ext cx="132124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8" name="Ευθεία γραμμή σύνδεσης 127">
              <a:extLst>
                <a:ext uri="{FF2B5EF4-FFF2-40B4-BE49-F238E27FC236}"/>
              </a:extLst>
            </p:cNvPr>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08569" name="Ομάδα 128"/>
          <p:cNvGrpSpPr>
            <a:grpSpLocks/>
          </p:cNvGrpSpPr>
          <p:nvPr/>
        </p:nvGrpSpPr>
        <p:grpSpPr bwMode="auto">
          <a:xfrm>
            <a:off x="8575675" y="1755775"/>
            <a:ext cx="1062038" cy="608013"/>
            <a:chOff x="635303" y="1504110"/>
            <a:chExt cx="2391394" cy="1006436"/>
          </a:xfrm>
        </p:grpSpPr>
        <p:sp>
          <p:nvSpPr>
            <p:cNvPr id="130" name="Θέση κειμένου 80">
              <a:extLst>
                <a:ext uri="{FF2B5EF4-FFF2-40B4-BE49-F238E27FC236}"/>
              </a:extLst>
            </p:cNvPr>
            <p:cNvSpPr txBox="1"/>
            <p:nvPr/>
          </p:nvSpPr>
          <p:spPr>
            <a:xfrm>
              <a:off x="1246557" y="1906159"/>
              <a:ext cx="793556" cy="604387"/>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36%</a:t>
              </a:r>
              <a:r>
                <a:rPr lang="el-GR" sz="1400" noProof="1">
                  <a:solidFill>
                    <a:schemeClr val="tx1">
                      <a:lumMod val="75000"/>
                      <a:lumOff val="25000"/>
                    </a:schemeClr>
                  </a:solidFill>
                </a:rPr>
                <a:t> </a:t>
              </a:r>
            </a:p>
          </p:txBody>
        </p:sp>
        <p:sp>
          <p:nvSpPr>
            <p:cNvPr id="131" name="Θέση κειμένου 80">
              <a:extLst>
                <a:ext uri="{FF2B5EF4-FFF2-40B4-BE49-F238E27FC236}"/>
              </a:extLst>
            </p:cNvPr>
            <p:cNvSpPr txBox="1"/>
            <p:nvPr/>
          </p:nvSpPr>
          <p:spPr>
            <a:xfrm>
              <a:off x="635303" y="1504110"/>
              <a:ext cx="2391394" cy="273288"/>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a:solidFill>
                    <a:schemeClr val="tx1">
                      <a:lumMod val="75000"/>
                      <a:lumOff val="25000"/>
                    </a:schemeClr>
                  </a:solidFill>
                </a:rPr>
                <a:t>Οργάνωση </a:t>
              </a:r>
            </a:p>
          </p:txBody>
        </p:sp>
      </p:grpSp>
      <p:grpSp>
        <p:nvGrpSpPr>
          <p:cNvPr id="108570" name="Ομάδα 131"/>
          <p:cNvGrpSpPr>
            <a:grpSpLocks/>
          </p:cNvGrpSpPr>
          <p:nvPr/>
        </p:nvGrpSpPr>
        <p:grpSpPr bwMode="auto">
          <a:xfrm>
            <a:off x="10914063" y="1474788"/>
            <a:ext cx="1060450" cy="495300"/>
            <a:chOff x="635303" y="1504111"/>
            <a:chExt cx="2391394" cy="818091"/>
          </a:xfrm>
        </p:grpSpPr>
        <p:sp>
          <p:nvSpPr>
            <p:cNvPr id="133" name="Θέση κειμένου 80">
              <a:extLst>
                <a:ext uri="{FF2B5EF4-FFF2-40B4-BE49-F238E27FC236}"/>
              </a:extLst>
            </p:cNvPr>
            <p:cNvSpPr txBox="1"/>
            <p:nvPr/>
          </p:nvSpPr>
          <p:spPr>
            <a:xfrm>
              <a:off x="1243891" y="1905289"/>
              <a:ext cx="794745" cy="416913"/>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22%</a:t>
              </a:r>
              <a:r>
                <a:rPr lang="el-GR" sz="1400" noProof="1">
                  <a:solidFill>
                    <a:schemeClr val="tx1">
                      <a:lumMod val="75000"/>
                      <a:lumOff val="25000"/>
                    </a:schemeClr>
                  </a:solidFill>
                </a:rPr>
                <a:t> </a:t>
              </a:r>
            </a:p>
          </p:txBody>
        </p:sp>
        <p:sp>
          <p:nvSpPr>
            <p:cNvPr id="134" name="Θέση κειμένου 80">
              <a:extLst>
                <a:ext uri="{FF2B5EF4-FFF2-40B4-BE49-F238E27FC236}"/>
              </a:extLst>
            </p:cNvPr>
            <p:cNvSpPr txBox="1"/>
            <p:nvPr/>
          </p:nvSpPr>
          <p:spPr>
            <a:xfrm>
              <a:off x="635303" y="1504111"/>
              <a:ext cx="2391394" cy="272697"/>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a:solidFill>
                    <a:schemeClr val="tx1">
                      <a:lumMod val="75000"/>
                      <a:lumOff val="25000"/>
                    </a:schemeClr>
                  </a:solidFill>
                </a:rPr>
                <a:t>Καθοδήγηση </a:t>
              </a:r>
            </a:p>
          </p:txBody>
        </p:sp>
      </p:grpSp>
      <p:grpSp>
        <p:nvGrpSpPr>
          <p:cNvPr id="108571" name="Ομάδα 134" descr="Βέλη επεξήγησης&#10;"/>
          <p:cNvGrpSpPr>
            <a:grpSpLocks/>
          </p:cNvGrpSpPr>
          <p:nvPr/>
        </p:nvGrpSpPr>
        <p:grpSpPr bwMode="auto">
          <a:xfrm flipH="1" flipV="1">
            <a:off x="9256713" y="4541838"/>
            <a:ext cx="530225" cy="212725"/>
            <a:chOff x="10085433" y="2368574"/>
            <a:chExt cx="1482680" cy="648934"/>
          </a:xfrm>
        </p:grpSpPr>
        <p:cxnSp>
          <p:nvCxnSpPr>
            <p:cNvPr id="136" name="Ευθεία γραμμή σύνδεσης 135">
              <a:extLst>
                <a:ext uri="{FF2B5EF4-FFF2-40B4-BE49-F238E27FC236}"/>
              </a:extLst>
            </p:cNvPr>
            <p:cNvCxnSpPr/>
            <p:nvPr/>
          </p:nvCxnSpPr>
          <p:spPr>
            <a:xfrm flipH="1">
              <a:off x="10249683" y="2412161"/>
              <a:ext cx="13184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7" name="Ευθεία γραμμή σύνδεσης 136">
              <a:extLst>
                <a:ext uri="{FF2B5EF4-FFF2-40B4-BE49-F238E27FC236}"/>
              </a:extLst>
            </p:cNvPr>
            <p:cNvCxnSpPr/>
            <p:nvPr/>
          </p:nvCxnSpPr>
          <p:spPr>
            <a:xfrm rot="18000000" flipH="1">
              <a:off x="9760967" y="2693039"/>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8572" name="Ομάδα 137" descr="Βέλη επεξήγησης&#10;"/>
          <p:cNvGrpSpPr>
            <a:grpSpLocks/>
          </p:cNvGrpSpPr>
          <p:nvPr/>
        </p:nvGrpSpPr>
        <p:grpSpPr bwMode="auto">
          <a:xfrm flipV="1">
            <a:off x="11450638" y="4000500"/>
            <a:ext cx="458787" cy="165100"/>
            <a:chOff x="10085436" y="2368575"/>
            <a:chExt cx="1482677" cy="648934"/>
          </a:xfrm>
        </p:grpSpPr>
        <p:cxnSp>
          <p:nvCxnSpPr>
            <p:cNvPr id="139" name="Ευθεία γραμμή σύνδεσης 138">
              <a:extLst>
                <a:ext uri="{FF2B5EF4-FFF2-40B4-BE49-F238E27FC236}"/>
              </a:extLst>
            </p:cNvPr>
            <p:cNvCxnSpPr/>
            <p:nvPr/>
          </p:nvCxnSpPr>
          <p:spPr>
            <a:xfrm flipH="1">
              <a:off x="10249608" y="2412251"/>
              <a:ext cx="131850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0" name="Ευθεία γραμμή σύνδεσης 139">
              <a:extLst>
                <a:ext uri="{FF2B5EF4-FFF2-40B4-BE49-F238E27FC236}"/>
              </a:extLst>
            </p:cNvPr>
            <p:cNvCxnSpPr/>
            <p:nvPr/>
          </p:nvCxnSpPr>
          <p:spPr>
            <a:xfrm rot="18000000" flipH="1">
              <a:off x="9760969" y="2693042"/>
              <a:ext cx="64893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08573" name="Ομάδα 140"/>
          <p:cNvGrpSpPr>
            <a:grpSpLocks/>
          </p:cNvGrpSpPr>
          <p:nvPr/>
        </p:nvGrpSpPr>
        <p:grpSpPr bwMode="auto">
          <a:xfrm>
            <a:off x="10898188" y="4208463"/>
            <a:ext cx="1685925" cy="407987"/>
            <a:chOff x="635303" y="1504110"/>
            <a:chExt cx="2391394" cy="674258"/>
          </a:xfrm>
        </p:grpSpPr>
        <p:sp>
          <p:nvSpPr>
            <p:cNvPr id="142" name="Θέση κειμένου 80">
              <a:extLst>
                <a:ext uri="{FF2B5EF4-FFF2-40B4-BE49-F238E27FC236}"/>
              </a:extLst>
            </p:cNvPr>
            <p:cNvSpPr txBox="1"/>
            <p:nvPr/>
          </p:nvSpPr>
          <p:spPr>
            <a:xfrm>
              <a:off x="1245536" y="1905516"/>
              <a:ext cx="792628" cy="27285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14%</a:t>
              </a:r>
              <a:r>
                <a:rPr lang="el-GR" sz="1400" noProof="1">
                  <a:solidFill>
                    <a:schemeClr val="tx1">
                      <a:lumMod val="75000"/>
                      <a:lumOff val="25000"/>
                    </a:schemeClr>
                  </a:solidFill>
                </a:rPr>
                <a:t> </a:t>
              </a:r>
            </a:p>
          </p:txBody>
        </p:sp>
        <p:sp>
          <p:nvSpPr>
            <p:cNvPr id="143" name="Θέση κειμένου 80">
              <a:extLst>
                <a:ext uri="{FF2B5EF4-FFF2-40B4-BE49-F238E27FC236}"/>
              </a:extLst>
            </p:cNvPr>
            <p:cNvSpPr txBox="1"/>
            <p:nvPr/>
          </p:nvSpPr>
          <p:spPr>
            <a:xfrm>
              <a:off x="635303" y="1504110"/>
              <a:ext cx="2391394" cy="27285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a:solidFill>
                    <a:schemeClr val="tx1">
                      <a:lumMod val="75000"/>
                      <a:lumOff val="25000"/>
                    </a:schemeClr>
                  </a:solidFill>
                </a:rPr>
                <a:t>Έλεγχος </a:t>
              </a:r>
            </a:p>
          </p:txBody>
        </p:sp>
      </p:grpSp>
      <p:grpSp>
        <p:nvGrpSpPr>
          <p:cNvPr id="108574" name="Ομάδα 143"/>
          <p:cNvGrpSpPr>
            <a:grpSpLocks/>
          </p:cNvGrpSpPr>
          <p:nvPr/>
        </p:nvGrpSpPr>
        <p:grpSpPr bwMode="auto">
          <a:xfrm>
            <a:off x="4424363" y="4692650"/>
            <a:ext cx="1685925" cy="596900"/>
            <a:chOff x="635303" y="1504110"/>
            <a:chExt cx="2391394" cy="987979"/>
          </a:xfrm>
        </p:grpSpPr>
        <p:sp>
          <p:nvSpPr>
            <p:cNvPr id="145" name="Θέση κειμένου 80">
              <a:extLst>
                <a:ext uri="{FF2B5EF4-FFF2-40B4-BE49-F238E27FC236}"/>
              </a:extLst>
            </p:cNvPr>
            <p:cNvSpPr txBox="1"/>
            <p:nvPr/>
          </p:nvSpPr>
          <p:spPr>
            <a:xfrm>
              <a:off x="1245536" y="1906134"/>
              <a:ext cx="792628" cy="585955"/>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18%</a:t>
              </a:r>
              <a:r>
                <a:rPr lang="el-GR" sz="1400" noProof="1">
                  <a:solidFill>
                    <a:schemeClr val="tx1">
                      <a:lumMod val="75000"/>
                      <a:lumOff val="25000"/>
                    </a:schemeClr>
                  </a:solidFill>
                </a:rPr>
                <a:t> </a:t>
              </a:r>
            </a:p>
          </p:txBody>
        </p:sp>
        <p:sp>
          <p:nvSpPr>
            <p:cNvPr id="146" name="Θέση κειμένου 80">
              <a:extLst>
                <a:ext uri="{FF2B5EF4-FFF2-40B4-BE49-F238E27FC236}"/>
              </a:extLst>
            </p:cNvPr>
            <p:cNvSpPr txBox="1"/>
            <p:nvPr/>
          </p:nvSpPr>
          <p:spPr>
            <a:xfrm>
              <a:off x="635303" y="1504110"/>
              <a:ext cx="2391394" cy="27327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err="1">
                  <a:solidFill>
                    <a:schemeClr val="tx1">
                      <a:lumMod val="75000"/>
                      <a:lumOff val="25000"/>
                    </a:schemeClr>
                  </a:solidFill>
                </a:rPr>
                <a:t>Προγρ</a:t>
              </a:r>
              <a:r>
                <a:rPr lang="el-GR" sz="1500" dirty="0">
                  <a:solidFill>
                    <a:schemeClr val="tx1">
                      <a:lumMod val="75000"/>
                      <a:lumOff val="25000"/>
                    </a:schemeClr>
                  </a:solidFill>
                </a:rPr>
                <a:t>/</a:t>
              </a:r>
              <a:r>
                <a:rPr lang="el-GR" sz="1500" dirty="0" err="1">
                  <a:solidFill>
                    <a:schemeClr val="tx1">
                      <a:lumMod val="75000"/>
                      <a:lumOff val="25000"/>
                    </a:schemeClr>
                  </a:solidFill>
                </a:rPr>
                <a:t>τισμός</a:t>
              </a:r>
              <a:r>
                <a:rPr lang="el-GR" sz="1500" dirty="0">
                  <a:solidFill>
                    <a:schemeClr val="tx1">
                      <a:lumMod val="75000"/>
                      <a:lumOff val="25000"/>
                    </a:schemeClr>
                  </a:solidFill>
                </a:rPr>
                <a:t> </a:t>
              </a:r>
            </a:p>
          </p:txBody>
        </p:sp>
      </p:grpSp>
      <p:grpSp>
        <p:nvGrpSpPr>
          <p:cNvPr id="108575" name="Ομάδα 146"/>
          <p:cNvGrpSpPr>
            <a:grpSpLocks/>
          </p:cNvGrpSpPr>
          <p:nvPr/>
        </p:nvGrpSpPr>
        <p:grpSpPr bwMode="auto">
          <a:xfrm>
            <a:off x="8661400" y="4805363"/>
            <a:ext cx="1687513" cy="596900"/>
            <a:chOff x="635303" y="1504110"/>
            <a:chExt cx="2391394" cy="987979"/>
          </a:xfrm>
        </p:grpSpPr>
        <p:sp>
          <p:nvSpPr>
            <p:cNvPr id="148" name="Θέση κειμένου 80">
              <a:extLst>
                <a:ext uri="{FF2B5EF4-FFF2-40B4-BE49-F238E27FC236}"/>
              </a:extLst>
            </p:cNvPr>
            <p:cNvSpPr txBox="1"/>
            <p:nvPr/>
          </p:nvSpPr>
          <p:spPr>
            <a:xfrm>
              <a:off x="1244963" y="1906133"/>
              <a:ext cx="794131" cy="585956"/>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400" dirty="0">
                  <a:solidFill>
                    <a:schemeClr val="tx1">
                      <a:lumMod val="75000"/>
                      <a:lumOff val="25000"/>
                    </a:schemeClr>
                  </a:solidFill>
                </a:rPr>
                <a:t>28%</a:t>
              </a:r>
              <a:r>
                <a:rPr lang="el-GR" sz="1400" noProof="1">
                  <a:solidFill>
                    <a:schemeClr val="tx1">
                      <a:lumMod val="75000"/>
                      <a:lumOff val="25000"/>
                    </a:schemeClr>
                  </a:solidFill>
                </a:rPr>
                <a:t> </a:t>
              </a:r>
            </a:p>
          </p:txBody>
        </p:sp>
        <p:sp>
          <p:nvSpPr>
            <p:cNvPr id="149" name="Θέση κειμένου 80">
              <a:extLst>
                <a:ext uri="{FF2B5EF4-FFF2-40B4-BE49-F238E27FC236}"/>
              </a:extLst>
            </p:cNvPr>
            <p:cNvSpPr txBox="1"/>
            <p:nvPr/>
          </p:nvSpPr>
          <p:spPr>
            <a:xfrm>
              <a:off x="635303" y="1504110"/>
              <a:ext cx="2391394" cy="273271"/>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500" dirty="0" err="1">
                  <a:solidFill>
                    <a:schemeClr val="tx1">
                      <a:lumMod val="75000"/>
                      <a:lumOff val="25000"/>
                    </a:schemeClr>
                  </a:solidFill>
                </a:rPr>
                <a:t>Προγρ</a:t>
              </a:r>
              <a:r>
                <a:rPr lang="el-GR" sz="1500" dirty="0">
                  <a:solidFill>
                    <a:schemeClr val="tx1">
                      <a:lumMod val="75000"/>
                      <a:lumOff val="25000"/>
                    </a:schemeClr>
                  </a:solidFill>
                </a:rPr>
                <a:t>/</a:t>
              </a:r>
              <a:r>
                <a:rPr lang="el-GR" sz="1500" dirty="0" err="1">
                  <a:solidFill>
                    <a:schemeClr val="tx1">
                      <a:lumMod val="75000"/>
                      <a:lumOff val="25000"/>
                    </a:schemeClr>
                  </a:solidFill>
                </a:rPr>
                <a:t>τισμός</a:t>
              </a:r>
              <a:r>
                <a:rPr lang="el-GR" sz="1500" dirty="0">
                  <a:solidFill>
                    <a:schemeClr val="tx1">
                      <a:lumMod val="75000"/>
                      <a:lumOff val="25000"/>
                    </a:schemeClr>
                  </a:solidFill>
                </a:rPr>
                <a:t> </a:t>
              </a:r>
            </a:p>
          </p:txBody>
        </p:sp>
      </p:grpSp>
      <p:sp>
        <p:nvSpPr>
          <p:cNvPr id="108576"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10" descr="Î£ÏÎµÏÎ¹ÎºÎ® ÎµÎ¹ÎºÏÎ½Î±"/>
          <p:cNvPicPr>
            <a:picLocks noChangeAspect="1" noChangeArrowheads="1"/>
          </p:cNvPicPr>
          <p:nvPr/>
        </p:nvPicPr>
        <p:blipFill>
          <a:blip r:embed="rId3"/>
          <a:srcRect/>
          <a:stretch>
            <a:fillRect/>
          </a:stretch>
        </p:blipFill>
        <p:spPr bwMode="auto">
          <a:xfrm>
            <a:off x="144463" y="252413"/>
            <a:ext cx="4719637" cy="6319837"/>
          </a:xfrm>
          <a:prstGeom prst="rect">
            <a:avLst/>
          </a:prstGeom>
          <a:noFill/>
          <a:ln w="9525">
            <a:noFill/>
            <a:miter lim="800000"/>
            <a:headEnd/>
            <a:tailEnd/>
          </a:ln>
        </p:spPr>
      </p:pic>
      <p:grpSp>
        <p:nvGrpSpPr>
          <p:cNvPr id="110594" name="Ομάδα 18" descr="Θέση εικόνας"/>
          <p:cNvGrpSpPr>
            <a:grpSpLocks/>
          </p:cNvGrpSpPr>
          <p:nvPr/>
        </p:nvGrpSpPr>
        <p:grpSpPr bwMode="auto">
          <a:xfrm>
            <a:off x="323850" y="323850"/>
            <a:ext cx="4319588" cy="6119813"/>
            <a:chOff x="180000" y="180000"/>
            <a:chExt cx="4330700" cy="6292683"/>
          </a:xfrm>
        </p:grpSpPr>
        <p:sp>
          <p:nvSpPr>
            <p:cNvPr id="20"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286375" y="252413"/>
            <a:ext cx="6659563" cy="771525"/>
          </a:xfrm>
        </p:spPr>
        <p:txBody>
          <a:bodyPr/>
          <a:lstStyle/>
          <a:p>
            <a:pPr algn="ctr" fontAlgn="auto">
              <a:spcAft>
                <a:spcPts val="0"/>
              </a:spcAft>
              <a:defRPr/>
            </a:pPr>
            <a:r>
              <a:rPr lang="en-US" sz="2800" b="1" dirty="0">
                <a:solidFill>
                  <a:schemeClr val="bg2">
                    <a:lumMod val="50000"/>
                  </a:schemeClr>
                </a:solidFill>
              </a:rPr>
              <a:t>H. Mintzberg</a:t>
            </a:r>
            <a:r>
              <a:rPr lang="en-US" dirty="0"/>
              <a:t/>
            </a:r>
            <a:br>
              <a:rPr lang="en-US" dirty="0"/>
            </a:br>
            <a:endParaRPr lang="el-GR" sz="2800" b="1" dirty="0">
              <a:solidFill>
                <a:schemeClr val="bg2">
                  <a:lumMod val="50000"/>
                </a:schemeClr>
              </a:solidFill>
            </a:endParaRPr>
          </a:p>
        </p:txBody>
      </p:sp>
      <p:sp>
        <p:nvSpPr>
          <p:cNvPr id="6" name="Θέση κειμένου 5"/>
          <p:cNvSpPr>
            <a:spLocks noGrp="1"/>
          </p:cNvSpPr>
          <p:nvPr>
            <p:ph type="body" sz="quarter" idx="35"/>
          </p:nvPr>
        </p:nvSpPr>
        <p:spPr>
          <a:xfrm>
            <a:off x="6434138" y="2887663"/>
            <a:ext cx="2008187" cy="360362"/>
          </a:xfrm>
        </p:spPr>
        <p:txBody>
          <a:bodyPr>
            <a:noAutofit/>
          </a:bodyPr>
          <a:lstStyle/>
          <a:p>
            <a:pPr algn="ctr" fontAlgn="auto">
              <a:spcAft>
                <a:spcPts val="0"/>
              </a:spcAft>
              <a:defRPr/>
            </a:pPr>
            <a:r>
              <a:rPr lang="el-GR" b="1" dirty="0"/>
              <a:t>προγραμματισμός</a:t>
            </a:r>
          </a:p>
        </p:txBody>
      </p:sp>
      <p:sp>
        <p:nvSpPr>
          <p:cNvPr id="13" name="Θέση κειμένου 12"/>
          <p:cNvSpPr>
            <a:spLocks noGrp="1"/>
          </p:cNvSpPr>
          <p:nvPr>
            <p:ph type="body" sz="quarter" idx="45"/>
          </p:nvPr>
        </p:nvSpPr>
        <p:spPr>
          <a:xfrm>
            <a:off x="6416675" y="4686300"/>
            <a:ext cx="1873250" cy="360363"/>
          </a:xfrm>
        </p:spPr>
        <p:txBody>
          <a:bodyPr>
            <a:noAutofit/>
          </a:bodyPr>
          <a:lstStyle/>
          <a:p>
            <a:pPr algn="ctr" fontAlgn="auto">
              <a:spcAft>
                <a:spcPts val="0"/>
              </a:spcAft>
              <a:defRPr/>
            </a:pPr>
            <a:r>
              <a:rPr lang="el-GR" b="1" dirty="0"/>
              <a:t>καθοδήγηση</a:t>
            </a:r>
          </a:p>
        </p:txBody>
      </p:sp>
      <p:sp>
        <p:nvSpPr>
          <p:cNvPr id="8" name="Θέση κειμένου 7"/>
          <p:cNvSpPr>
            <a:spLocks noGrp="1"/>
          </p:cNvSpPr>
          <p:nvPr>
            <p:ph type="body" sz="quarter" idx="37"/>
          </p:nvPr>
        </p:nvSpPr>
        <p:spPr>
          <a:xfrm>
            <a:off x="9899650" y="2951163"/>
            <a:ext cx="1871663" cy="360362"/>
          </a:xfrm>
        </p:spPr>
        <p:txBody>
          <a:bodyPr>
            <a:noAutofit/>
          </a:bodyPr>
          <a:lstStyle/>
          <a:p>
            <a:pPr algn="ctr" fontAlgn="auto">
              <a:spcAft>
                <a:spcPts val="0"/>
              </a:spcAft>
              <a:defRPr/>
            </a:pPr>
            <a:r>
              <a:rPr lang="el-GR" b="1" dirty="0"/>
              <a:t>οργάνωση</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7ADBE7B1-A6D6-4EE8-AAFC-3164399D58A8}" type="slidenum">
              <a:rPr lang="el-GR"/>
              <a:pPr>
                <a:defRPr/>
              </a:pPr>
              <a:t>41</a:t>
            </a:fld>
            <a:endParaRPr lang="el-GR" dirty="0"/>
          </a:p>
        </p:txBody>
      </p:sp>
      <p:sp>
        <p:nvSpPr>
          <p:cNvPr id="110601"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10602" name="Γραφικό 17" descr="Φορητός υπολογιστής"/>
          <p:cNvPicPr>
            <a:picLocks noChangeAspect="1"/>
          </p:cNvPicPr>
          <p:nvPr/>
        </p:nvPicPr>
        <p:blipFill>
          <a:blip r:embed="rId4"/>
          <a:srcRect/>
          <a:stretch>
            <a:fillRect/>
          </a:stretch>
        </p:blipFill>
        <p:spPr bwMode="auto">
          <a:xfrm>
            <a:off x="9386888" y="2940050"/>
            <a:ext cx="407987" cy="409575"/>
          </a:xfrm>
          <a:prstGeom prst="rect">
            <a:avLst/>
          </a:prstGeom>
          <a:noFill/>
          <a:ln w="9525">
            <a:noFill/>
            <a:miter lim="800000"/>
            <a:headEnd/>
            <a:tailEnd/>
          </a:ln>
        </p:spPr>
      </p:pic>
      <p:pic>
        <p:nvPicPr>
          <p:cNvPr id="110603" name="Γραφικό 23" descr="Λίστα"/>
          <p:cNvPicPr>
            <a:picLocks noChangeAspect="1"/>
          </p:cNvPicPr>
          <p:nvPr/>
        </p:nvPicPr>
        <p:blipFill>
          <a:blip r:embed="rId5"/>
          <a:srcRect/>
          <a:stretch>
            <a:fillRect/>
          </a:stretch>
        </p:blipFill>
        <p:spPr bwMode="auto">
          <a:xfrm>
            <a:off x="5924550" y="2932113"/>
            <a:ext cx="360363" cy="358775"/>
          </a:xfrm>
          <a:prstGeom prst="rect">
            <a:avLst/>
          </a:prstGeom>
          <a:noFill/>
          <a:ln w="9525">
            <a:noFill/>
            <a:miter lim="800000"/>
            <a:headEnd/>
            <a:tailEnd/>
          </a:ln>
        </p:spPr>
      </p:pic>
      <p:sp>
        <p:nvSpPr>
          <p:cNvPr id="110604" name="Θέση κειμένου 12"/>
          <p:cNvSpPr txBox="1">
            <a:spLocks/>
          </p:cNvSpPr>
          <p:nvPr/>
        </p:nvSpPr>
        <p:spPr bwMode="auto">
          <a:xfrm>
            <a:off x="9899650" y="4670425"/>
            <a:ext cx="1871663"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Έλεγχος</a:t>
            </a:r>
          </a:p>
        </p:txBody>
      </p:sp>
      <p:pic>
        <p:nvPicPr>
          <p:cNvPr id="110605" name="Γραφικό 32" descr="Λέκτορας"/>
          <p:cNvPicPr>
            <a:picLocks noChangeAspect="1"/>
          </p:cNvPicPr>
          <p:nvPr/>
        </p:nvPicPr>
        <p:blipFill>
          <a:blip r:embed="rId6"/>
          <a:srcRect/>
          <a:stretch>
            <a:fillRect/>
          </a:stretch>
        </p:blipFill>
        <p:spPr bwMode="auto">
          <a:xfrm>
            <a:off x="5883275" y="4691063"/>
            <a:ext cx="425450" cy="425450"/>
          </a:xfrm>
          <a:prstGeom prst="rect">
            <a:avLst/>
          </a:prstGeom>
          <a:noFill/>
          <a:ln w="9525">
            <a:noFill/>
            <a:miter lim="800000"/>
            <a:headEnd/>
            <a:tailEnd/>
          </a:ln>
        </p:spPr>
      </p:pic>
      <p:sp>
        <p:nvSpPr>
          <p:cNvPr id="110606" name="Text Placeholder 24"/>
          <p:cNvSpPr txBox="1">
            <a:spLocks/>
          </p:cNvSpPr>
          <p:nvPr/>
        </p:nvSpPr>
        <p:spPr bwMode="auto">
          <a:xfrm>
            <a:off x="6096000" y="5969000"/>
            <a:ext cx="5534025"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έχουν ελάχιστη σχέση με την πραγματικότητα της καθημερινής ρουτίνας</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pic>
        <p:nvPicPr>
          <p:cNvPr id="110607" name="Θέση εικόνας 11" descr="Κοντινή εικόνα εσωτερικού υλικού δόμησης"/>
          <p:cNvPicPr>
            <a:picLocks noChangeAspect="1"/>
          </p:cNvPicPr>
          <p:nvPr/>
        </p:nvPicPr>
        <p:blipFill>
          <a:blip r:embed="rId7"/>
          <a:srcRect/>
          <a:stretch>
            <a:fillRect/>
          </a:stretch>
        </p:blipFill>
        <p:spPr bwMode="auto">
          <a:xfrm>
            <a:off x="133350" y="252413"/>
            <a:ext cx="4729163" cy="6326187"/>
          </a:xfrm>
          <a:prstGeom prst="rect">
            <a:avLst/>
          </a:prstGeom>
          <a:noFill/>
          <a:ln w="9525">
            <a:noFill/>
            <a:miter lim="800000"/>
            <a:headEnd/>
            <a:tailEnd/>
          </a:ln>
        </p:spPr>
      </p:pic>
      <p:sp>
        <p:nvSpPr>
          <p:cNvPr id="110608" name="Text Placeholder 24"/>
          <p:cNvSpPr txBox="1">
            <a:spLocks/>
          </p:cNvSpPr>
          <p:nvPr/>
        </p:nvSpPr>
        <p:spPr bwMode="auto">
          <a:xfrm>
            <a:off x="5905500" y="1141413"/>
            <a:ext cx="5865813"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Σύμφωνα με τον H. Mintzberg οι τέσσερεις βασικές λειτουργίες της δουλειάς του μάνατζερ, όπως διατυπώθηκαν το 1916 από τον Henri Fayol:</a:t>
            </a:r>
          </a:p>
          <a:p>
            <a:pPr algn="ctr">
              <a:lnSpc>
                <a:spcPct val="90000"/>
              </a:lnSpc>
              <a:spcBef>
                <a:spcPts val="1000"/>
              </a:spcBef>
              <a:buClr>
                <a:schemeClr val="accent1"/>
              </a:buClr>
              <a:buFont typeface="Calibri" pitchFamily="34" charset="0"/>
              <a:buNone/>
            </a:pPr>
            <a:endParaRPr lang="el-GR">
              <a:solidFill>
                <a:srgbClr val="404040"/>
              </a:solidFill>
              <a:latin typeface="Calibri" pitchFamily="34" charset="0"/>
            </a:endParaRPr>
          </a:p>
        </p:txBody>
      </p:sp>
      <p:pic>
        <p:nvPicPr>
          <p:cNvPr id="110609" name="Γραφικό 8" descr="Μάτι"/>
          <p:cNvPicPr>
            <a:picLocks noChangeAspect="1"/>
          </p:cNvPicPr>
          <p:nvPr/>
        </p:nvPicPr>
        <p:blipFill>
          <a:blip r:embed="rId8"/>
          <a:srcRect/>
          <a:stretch>
            <a:fillRect/>
          </a:stretch>
        </p:blipFill>
        <p:spPr bwMode="auto">
          <a:xfrm>
            <a:off x="9363075" y="4622800"/>
            <a:ext cx="455613" cy="455613"/>
          </a:xfrm>
          <a:prstGeom prst="rect">
            <a:avLst/>
          </a:prstGeom>
          <a:noFill/>
          <a:ln w="9525">
            <a:noFill/>
            <a:miter lim="800000"/>
            <a:headEnd/>
            <a:tailEnd/>
          </a:ln>
        </p:spPr>
      </p:pic>
      <p:sp>
        <p:nvSpPr>
          <p:cNvPr id="25" name="Ορθογώνιο 6">
            <a:extLst>
              <a:ext uri="{FF2B5EF4-FFF2-40B4-BE49-F238E27FC236}"/>
            </a:extLst>
          </p:cNvPr>
          <p:cNvSpPr/>
          <p:nvPr/>
        </p:nvSpPr>
        <p:spPr>
          <a:xfrm flipV="1">
            <a:off x="325438" y="436563"/>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8" name="Ορθογώνιο 6">
            <a:extLst>
              <a:ext uri="{FF2B5EF4-FFF2-40B4-BE49-F238E27FC236}"/>
            </a:extLst>
          </p:cNvPr>
          <p:cNvSpPr/>
          <p:nvPr/>
        </p:nvSpPr>
        <p:spPr>
          <a:xfrm>
            <a:off x="295275" y="6213475"/>
            <a:ext cx="4321175"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F128E5E7-9973-44ED-8D4A-97FC38CC3A3C}" type="slidenum">
              <a:rPr lang="el-GR"/>
              <a:pPr>
                <a:defRPr/>
              </a:pPr>
              <a:t>42</a:t>
            </a:fld>
            <a:endParaRPr lang="el-GR" dirty="0"/>
          </a:p>
        </p:txBody>
      </p:sp>
      <p:sp>
        <p:nvSpPr>
          <p:cNvPr id="112643"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6" descr="Πλαίσιο επισήμανσης.">
            <a:extLst>
              <a:ext uri="{FF2B5EF4-FFF2-40B4-BE49-F238E27FC236}"/>
            </a:extLst>
          </p:cNvPr>
          <p:cNvSpPr/>
          <p:nvPr/>
        </p:nvSpPr>
        <p:spPr>
          <a:xfrm rot="10800000" flipV="1">
            <a:off x="1174750" y="1462088"/>
            <a:ext cx="2576513"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 name="Τίτλος 2">
            <a:extLst>
              <a:ext uri="{FF2B5EF4-FFF2-40B4-BE49-F238E27FC236}"/>
            </a:extLst>
          </p:cNvPr>
          <p:cNvSpPr>
            <a:spLocks noGrp="1"/>
          </p:cNvSpPr>
          <p:nvPr>
            <p:ph type="title"/>
          </p:nvPr>
        </p:nvSpPr>
        <p:spPr>
          <a:xfrm>
            <a:off x="2790825" y="258763"/>
            <a:ext cx="6610350" cy="619125"/>
          </a:xfrm>
        </p:spPr>
        <p:txBody>
          <a:bodyPr/>
          <a:lstStyle/>
          <a:p>
            <a:pPr fontAlgn="auto">
              <a:spcAft>
                <a:spcPts val="0"/>
              </a:spcAft>
              <a:defRPr/>
            </a:pPr>
            <a:r>
              <a:rPr lang="el-GR" sz="2800" b="1" dirty="0"/>
              <a:t>Βασικοί ρόλοι των μάνατζερ (</a:t>
            </a:r>
            <a:r>
              <a:rPr lang="el-GR" sz="2800" b="1" dirty="0" err="1"/>
              <a:t>H.Mintzberg</a:t>
            </a:r>
            <a:r>
              <a:rPr lang="el-GR" sz="2800" b="1" dirty="0"/>
              <a:t>)</a:t>
            </a:r>
            <a:br>
              <a:rPr lang="el-GR" sz="2800" b="1" dirty="0"/>
            </a:br>
            <a:endParaRPr lang="el-GR" sz="2800" b="1" dirty="0"/>
          </a:p>
        </p:txBody>
      </p:sp>
      <p:sp>
        <p:nvSpPr>
          <p:cNvPr id="112646" name="Θέση κειμένου 5"/>
          <p:cNvSpPr txBox="1">
            <a:spLocks/>
          </p:cNvSpPr>
          <p:nvPr/>
        </p:nvSpPr>
        <p:spPr bwMode="auto">
          <a:xfrm>
            <a:off x="1328738" y="1057275"/>
            <a:ext cx="2268537"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Διαπροσωπικοί ρόλοι</a:t>
            </a:r>
            <a:endParaRPr lang="el-GR">
              <a:solidFill>
                <a:srgbClr val="404040"/>
              </a:solidFill>
              <a:latin typeface="Calibri" pitchFamily="34" charset="0"/>
            </a:endParaRPr>
          </a:p>
        </p:txBody>
      </p:sp>
      <p:sp>
        <p:nvSpPr>
          <p:cNvPr id="9" name="Text Placeholder 24">
            <a:extLst>
              <a:ext uri="{FF2B5EF4-FFF2-40B4-BE49-F238E27FC236}"/>
            </a:extLst>
          </p:cNvPr>
          <p:cNvSpPr txBox="1">
            <a:spLocks/>
          </p:cNvSpPr>
          <p:nvPr/>
        </p:nvSpPr>
        <p:spPr>
          <a:xfrm>
            <a:off x="376238" y="1647825"/>
            <a:ext cx="4173537" cy="247650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dirty="0"/>
              <a:t>Περιλαμβάνουν αλληλεπιδράσεις με ανθρώπους εντός και εκτός της μονάδας εργασίας και</a:t>
            </a:r>
            <a:r>
              <a:rPr lang="el-GR" sz="1600" b="1" dirty="0"/>
              <a:t> </a:t>
            </a:r>
            <a:r>
              <a:rPr lang="el-GR" sz="1600" dirty="0"/>
              <a:t> αφορούν τις ακόλουθες τρεις λειτουργίες: του </a:t>
            </a:r>
            <a:r>
              <a:rPr lang="el-GR" sz="1600" b="1" dirty="0">
                <a:solidFill>
                  <a:schemeClr val="accent3">
                    <a:lumMod val="75000"/>
                  </a:schemeClr>
                </a:solidFill>
              </a:rPr>
              <a:t>κατ’ επίφαση επικεφαλής</a:t>
            </a:r>
            <a:r>
              <a:rPr lang="el-GR" sz="1600" dirty="0"/>
              <a:t> ή ρόλος «βιτρίνας», </a:t>
            </a:r>
            <a:r>
              <a:rPr lang="el-GR" sz="1600" dirty="0" err="1"/>
              <a:t>figurehead</a:t>
            </a:r>
            <a:r>
              <a:rPr lang="el-GR" sz="1600" dirty="0"/>
              <a:t>, (η εκτέλεση τελετουργικών ρόλων), του</a:t>
            </a:r>
            <a:r>
              <a:rPr lang="el-GR" sz="1600" b="1" dirty="0"/>
              <a:t> </a:t>
            </a:r>
            <a:r>
              <a:rPr lang="el-GR" sz="1600" b="1" dirty="0">
                <a:solidFill>
                  <a:schemeClr val="accent3">
                    <a:lumMod val="75000"/>
                  </a:schemeClr>
                </a:solidFill>
              </a:rPr>
              <a:t>ηγέτη</a:t>
            </a:r>
            <a:r>
              <a:rPr lang="el-GR" sz="1600" dirty="0"/>
              <a:t>, </a:t>
            </a:r>
            <a:r>
              <a:rPr lang="el-GR" sz="1600" dirty="0" err="1"/>
              <a:t>leader</a:t>
            </a:r>
            <a:r>
              <a:rPr lang="el-GR" sz="1600" dirty="0"/>
              <a:t>, (πρόσληψη, εκπαίδευση και υποκίνηση ανθρώπινου δυναμικού) και του </a:t>
            </a:r>
            <a:r>
              <a:rPr lang="el-GR" sz="1600" b="1" dirty="0">
                <a:solidFill>
                  <a:schemeClr val="accent3">
                    <a:lumMod val="75000"/>
                  </a:schemeClr>
                </a:solidFill>
              </a:rPr>
              <a:t>συνδέσμου</a:t>
            </a:r>
            <a:r>
              <a:rPr lang="el-GR" sz="1600" dirty="0">
                <a:solidFill>
                  <a:schemeClr val="accent3">
                    <a:lumMod val="75000"/>
                  </a:schemeClr>
                </a:solidFill>
              </a:rPr>
              <a:t> </a:t>
            </a:r>
            <a:r>
              <a:rPr lang="el-GR" sz="1600" dirty="0"/>
              <a:t>ή συνδετικού κρίκου, </a:t>
            </a:r>
            <a:r>
              <a:rPr lang="el-GR" sz="1600" dirty="0" err="1"/>
              <a:t>liaison</a:t>
            </a:r>
            <a:r>
              <a:rPr lang="el-GR" sz="1600" dirty="0"/>
              <a:t>,  (η δημιουργία προσωπικού δικτύου σχέσεων μέσα και έξω από την οργάνωση)</a:t>
            </a:r>
          </a:p>
        </p:txBody>
      </p:sp>
      <p:sp>
        <p:nvSpPr>
          <p:cNvPr id="112648" name="Θέση κειμένου 5"/>
          <p:cNvSpPr txBox="1">
            <a:spLocks/>
          </p:cNvSpPr>
          <p:nvPr/>
        </p:nvSpPr>
        <p:spPr bwMode="auto">
          <a:xfrm>
            <a:off x="8748713" y="996950"/>
            <a:ext cx="2268537"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Πληροφοριακοί ή ενημερωτικοί ρόλοι</a:t>
            </a:r>
            <a:endParaRPr lang="el-GR">
              <a:solidFill>
                <a:srgbClr val="404040"/>
              </a:solidFill>
              <a:latin typeface="Calibri" pitchFamily="34" charset="0"/>
            </a:endParaRPr>
          </a:p>
        </p:txBody>
      </p:sp>
      <p:sp>
        <p:nvSpPr>
          <p:cNvPr id="12" name="Ορθογώνιο 6" descr="Πλαίσιο επισήμανσης.">
            <a:extLst>
              <a:ext uri="{FF2B5EF4-FFF2-40B4-BE49-F238E27FC236}"/>
            </a:extLst>
          </p:cNvPr>
          <p:cNvSpPr/>
          <p:nvPr/>
        </p:nvSpPr>
        <p:spPr>
          <a:xfrm rot="10800000" flipV="1">
            <a:off x="8521700" y="1558925"/>
            <a:ext cx="2576513"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2650" name="Θέση κειμένου 5"/>
          <p:cNvSpPr txBox="1">
            <a:spLocks/>
          </p:cNvSpPr>
          <p:nvPr/>
        </p:nvSpPr>
        <p:spPr bwMode="auto">
          <a:xfrm>
            <a:off x="5378450" y="4284663"/>
            <a:ext cx="226853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Αποφασιστικοί ρόλοι</a:t>
            </a:r>
            <a:endParaRPr lang="el-GR">
              <a:solidFill>
                <a:srgbClr val="404040"/>
              </a:solidFill>
              <a:latin typeface="Calibri" pitchFamily="34" charset="0"/>
            </a:endParaRPr>
          </a:p>
        </p:txBody>
      </p:sp>
      <p:sp>
        <p:nvSpPr>
          <p:cNvPr id="17" name="Ορθογώνιο 6" descr="Πλαίσιο επισήμανσης.">
            <a:extLst>
              <a:ext uri="{FF2B5EF4-FFF2-40B4-BE49-F238E27FC236}"/>
            </a:extLst>
          </p:cNvPr>
          <p:cNvSpPr/>
          <p:nvPr/>
        </p:nvSpPr>
        <p:spPr>
          <a:xfrm rot="10800000" flipV="1">
            <a:off x="5224463" y="4751388"/>
            <a:ext cx="2576512"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nvGrpSpPr>
          <p:cNvPr id="30" name="Γραφικό 28" descr="Χρήστες">
            <a:extLst>
              <a:ext uri="{FF2B5EF4-FFF2-40B4-BE49-F238E27FC236}"/>
            </a:extLst>
          </p:cNvPr>
          <p:cNvGrpSpPr/>
          <p:nvPr/>
        </p:nvGrpSpPr>
        <p:grpSpPr>
          <a:xfrm>
            <a:off x="489874" y="841674"/>
            <a:ext cx="596721" cy="596721"/>
            <a:chOff x="5499278" y="3049431"/>
            <a:chExt cx="596721" cy="596721"/>
          </a:xfrm>
          <a:solidFill>
            <a:schemeClr val="accent3">
              <a:lumMod val="75000"/>
            </a:schemeClr>
          </a:solidFill>
        </p:grpSpPr>
        <p:sp>
          <p:nvSpPr>
            <p:cNvPr id="31" name="Ελεύθερη σχεδίαση: Σχήμα 30">
              <a:extLst>
                <a:ext uri="{FF2B5EF4-FFF2-40B4-BE49-F238E27FC236}"/>
              </a:extLst>
            </p:cNvPr>
            <p:cNvSpPr/>
            <p:nvPr/>
          </p:nvSpPr>
          <p:spPr>
            <a:xfrm>
              <a:off x="558785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2" name="Ελεύθερη σχεδίαση: Σχήμα 31">
              <a:extLst>
                <a:ext uri="{FF2B5EF4-FFF2-40B4-BE49-F238E27FC236}"/>
              </a:extLst>
            </p:cNvPr>
            <p:cNvSpPr/>
            <p:nvPr/>
          </p:nvSpPr>
          <p:spPr>
            <a:xfrm>
              <a:off x="588621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3" name="Ελεύθερη σχεδίαση: Σχήμα 32">
              <a:extLst>
                <a:ext uri="{FF2B5EF4-FFF2-40B4-BE49-F238E27FC236}"/>
              </a:extLst>
            </p:cNvPr>
            <p:cNvSpPr/>
            <p:nvPr/>
          </p:nvSpPr>
          <p:spPr>
            <a:xfrm>
              <a:off x="5681091" y="3394100"/>
              <a:ext cx="229986" cy="118101"/>
            </a:xfrm>
            <a:custGeom>
              <a:avLst/>
              <a:gdLst>
                <a:gd name="connsiteX0" fmla="*/ 228432 w 229986"/>
                <a:gd name="connsiteY0" fmla="*/ 116547 h 118101"/>
                <a:gd name="connsiteX1" fmla="*/ 228432 w 229986"/>
                <a:gd name="connsiteY1" fmla="*/ 60604 h 118101"/>
                <a:gd name="connsiteX2" fmla="*/ 217244 w 229986"/>
                <a:gd name="connsiteY2" fmla="*/ 38227 h 118101"/>
                <a:gd name="connsiteX3" fmla="*/ 162544 w 229986"/>
                <a:gd name="connsiteY3" fmla="*/ 12121 h 118101"/>
                <a:gd name="connsiteX4" fmla="*/ 116547 w 229986"/>
                <a:gd name="connsiteY4" fmla="*/ 4662 h 118101"/>
                <a:gd name="connsiteX5" fmla="*/ 70550 w 229986"/>
                <a:gd name="connsiteY5" fmla="*/ 12121 h 118101"/>
                <a:gd name="connsiteX6" fmla="*/ 15850 w 229986"/>
                <a:gd name="connsiteY6" fmla="*/ 38227 h 118101"/>
                <a:gd name="connsiteX7" fmla="*/ 4662 w 229986"/>
                <a:gd name="connsiteY7" fmla="*/ 60604 h 118101"/>
                <a:gd name="connsiteX8" fmla="*/ 4662 w 229986"/>
                <a:gd name="connsiteY8" fmla="*/ 116547 h 118101"/>
                <a:gd name="connsiteX9" fmla="*/ 228432 w 229986"/>
                <a:gd name="connsiteY9" fmla="*/ 11654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986" h="118101">
                  <a:moveTo>
                    <a:pt x="228432" y="116547"/>
                  </a:moveTo>
                  <a:lnTo>
                    <a:pt x="228432" y="60604"/>
                  </a:lnTo>
                  <a:cubicBezTo>
                    <a:pt x="228432" y="51902"/>
                    <a:pt x="224703" y="43200"/>
                    <a:pt x="217244" y="38227"/>
                  </a:cubicBezTo>
                  <a:cubicBezTo>
                    <a:pt x="202326" y="25796"/>
                    <a:pt x="182435" y="17094"/>
                    <a:pt x="162544" y="12121"/>
                  </a:cubicBezTo>
                  <a:cubicBezTo>
                    <a:pt x="148869" y="8391"/>
                    <a:pt x="132708" y="4662"/>
                    <a:pt x="116547" y="4662"/>
                  </a:cubicBezTo>
                  <a:cubicBezTo>
                    <a:pt x="101629" y="4662"/>
                    <a:pt x="85468" y="7148"/>
                    <a:pt x="70550" y="12121"/>
                  </a:cubicBezTo>
                  <a:cubicBezTo>
                    <a:pt x="50659" y="17094"/>
                    <a:pt x="32012" y="27039"/>
                    <a:pt x="15850" y="38227"/>
                  </a:cubicBezTo>
                  <a:cubicBezTo>
                    <a:pt x="8391" y="44443"/>
                    <a:pt x="4662" y="51902"/>
                    <a:pt x="4662" y="60604"/>
                  </a:cubicBezTo>
                  <a:lnTo>
                    <a:pt x="4662" y="116547"/>
                  </a:lnTo>
                  <a:lnTo>
                    <a:pt x="228432" y="116547"/>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Ελεύθερη σχεδίαση: Σχήμα 33">
              <a:extLst>
                <a:ext uri="{FF2B5EF4-FFF2-40B4-BE49-F238E27FC236}"/>
              </a:extLst>
            </p:cNvPr>
            <p:cNvSpPr/>
            <p:nvPr/>
          </p:nvSpPr>
          <p:spPr>
            <a:xfrm>
              <a:off x="5737034" y="3267296"/>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35" name="Ελεύθερη σχεδίαση: Σχήμα 34">
              <a:extLst>
                <a:ext uri="{FF2B5EF4-FFF2-40B4-BE49-F238E27FC236}"/>
              </a:extLst>
            </p:cNvPr>
            <p:cNvSpPr/>
            <p:nvPr/>
          </p:nvSpPr>
          <p:spPr>
            <a:xfrm>
              <a:off x="5851406" y="3307078"/>
              <a:ext cx="211339" cy="118101"/>
            </a:xfrm>
            <a:custGeom>
              <a:avLst/>
              <a:gdLst>
                <a:gd name="connsiteX0" fmla="*/ 196110 w 211338"/>
                <a:gd name="connsiteY0" fmla="*/ 38227 h 118101"/>
                <a:gd name="connsiteX1" fmla="*/ 141410 w 211338"/>
                <a:gd name="connsiteY1" fmla="*/ 12121 h 118101"/>
                <a:gd name="connsiteX2" fmla="*/ 95413 w 211338"/>
                <a:gd name="connsiteY2" fmla="*/ 4662 h 118101"/>
                <a:gd name="connsiteX3" fmla="*/ 49416 w 211338"/>
                <a:gd name="connsiteY3" fmla="*/ 12121 h 118101"/>
                <a:gd name="connsiteX4" fmla="*/ 27039 w 211338"/>
                <a:gd name="connsiteY4" fmla="*/ 20823 h 118101"/>
                <a:gd name="connsiteX5" fmla="*/ 27039 w 211338"/>
                <a:gd name="connsiteY5" fmla="*/ 22066 h 118101"/>
                <a:gd name="connsiteX6" fmla="*/ 4662 w 211338"/>
                <a:gd name="connsiteY6" fmla="*/ 76766 h 118101"/>
                <a:gd name="connsiteX7" fmla="*/ 61848 w 211338"/>
                <a:gd name="connsiteY7" fmla="*/ 105359 h 118101"/>
                <a:gd name="connsiteX8" fmla="*/ 71793 w 211338"/>
                <a:gd name="connsiteY8" fmla="*/ 116547 h 118101"/>
                <a:gd name="connsiteX9" fmla="*/ 207298 w 211338"/>
                <a:gd name="connsiteY9" fmla="*/ 116547 h 118101"/>
                <a:gd name="connsiteX10" fmla="*/ 207298 w 211338"/>
                <a:gd name="connsiteY10" fmla="*/ 60604 h 118101"/>
                <a:gd name="connsiteX11" fmla="*/ 196110 w 211338"/>
                <a:gd name="connsiteY11" fmla="*/ 3822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338" h="118101">
                  <a:moveTo>
                    <a:pt x="196110" y="38227"/>
                  </a:moveTo>
                  <a:cubicBezTo>
                    <a:pt x="181192" y="25796"/>
                    <a:pt x="161301" y="17094"/>
                    <a:pt x="141410" y="12121"/>
                  </a:cubicBezTo>
                  <a:cubicBezTo>
                    <a:pt x="127736" y="8391"/>
                    <a:pt x="111574" y="4662"/>
                    <a:pt x="95413" y="4662"/>
                  </a:cubicBezTo>
                  <a:cubicBezTo>
                    <a:pt x="80495" y="4662"/>
                    <a:pt x="64334" y="7148"/>
                    <a:pt x="49416" y="12121"/>
                  </a:cubicBezTo>
                  <a:cubicBezTo>
                    <a:pt x="41957" y="14607"/>
                    <a:pt x="34498" y="17094"/>
                    <a:pt x="27039" y="20823"/>
                  </a:cubicBezTo>
                  <a:lnTo>
                    <a:pt x="27039" y="22066"/>
                  </a:lnTo>
                  <a:cubicBezTo>
                    <a:pt x="27039" y="43200"/>
                    <a:pt x="18337" y="63091"/>
                    <a:pt x="4662" y="76766"/>
                  </a:cubicBezTo>
                  <a:cubicBezTo>
                    <a:pt x="28282" y="84225"/>
                    <a:pt x="46930" y="94170"/>
                    <a:pt x="61848" y="105359"/>
                  </a:cubicBezTo>
                  <a:cubicBezTo>
                    <a:pt x="65577" y="109088"/>
                    <a:pt x="69307" y="111574"/>
                    <a:pt x="71793" y="116547"/>
                  </a:cubicBezTo>
                  <a:lnTo>
                    <a:pt x="207298" y="116547"/>
                  </a:lnTo>
                  <a:lnTo>
                    <a:pt x="207298" y="60604"/>
                  </a:lnTo>
                  <a:cubicBezTo>
                    <a:pt x="207298" y="51902"/>
                    <a:pt x="203569" y="43200"/>
                    <a:pt x="196110" y="38227"/>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6" name="Ελεύθερη σχεδίαση: Σχήμα 35">
              <a:extLst>
                <a:ext uri="{FF2B5EF4-FFF2-40B4-BE49-F238E27FC236}"/>
              </a:extLst>
            </p:cNvPr>
            <p:cNvSpPr/>
            <p:nvPr/>
          </p:nvSpPr>
          <p:spPr>
            <a:xfrm>
              <a:off x="5531911" y="3307078"/>
              <a:ext cx="211339" cy="118101"/>
            </a:xfrm>
            <a:custGeom>
              <a:avLst/>
              <a:gdLst>
                <a:gd name="connsiteX0" fmla="*/ 150113 w 211338"/>
                <a:gd name="connsiteY0" fmla="*/ 105359 h 118101"/>
                <a:gd name="connsiteX1" fmla="*/ 150113 w 211338"/>
                <a:gd name="connsiteY1" fmla="*/ 105359 h 118101"/>
                <a:gd name="connsiteX2" fmla="*/ 207298 w 211338"/>
                <a:gd name="connsiteY2" fmla="*/ 76766 h 118101"/>
                <a:gd name="connsiteX3" fmla="*/ 184921 w 211338"/>
                <a:gd name="connsiteY3" fmla="*/ 22066 h 118101"/>
                <a:gd name="connsiteX4" fmla="*/ 184921 w 211338"/>
                <a:gd name="connsiteY4" fmla="*/ 19580 h 118101"/>
                <a:gd name="connsiteX5" fmla="*/ 162544 w 211338"/>
                <a:gd name="connsiteY5" fmla="*/ 12121 h 118101"/>
                <a:gd name="connsiteX6" fmla="*/ 116547 w 211338"/>
                <a:gd name="connsiteY6" fmla="*/ 4662 h 118101"/>
                <a:gd name="connsiteX7" fmla="*/ 70550 w 211338"/>
                <a:gd name="connsiteY7" fmla="*/ 12121 h 118101"/>
                <a:gd name="connsiteX8" fmla="*/ 15850 w 211338"/>
                <a:gd name="connsiteY8" fmla="*/ 38227 h 118101"/>
                <a:gd name="connsiteX9" fmla="*/ 4662 w 211338"/>
                <a:gd name="connsiteY9" fmla="*/ 60604 h 118101"/>
                <a:gd name="connsiteX10" fmla="*/ 4662 w 211338"/>
                <a:gd name="connsiteY10" fmla="*/ 116547 h 118101"/>
                <a:gd name="connsiteX11" fmla="*/ 138924 w 211338"/>
                <a:gd name="connsiteY11" fmla="*/ 116547 h 118101"/>
                <a:gd name="connsiteX12" fmla="*/ 150113 w 211338"/>
                <a:gd name="connsiteY12" fmla="*/ 105359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338" h="118101">
                  <a:moveTo>
                    <a:pt x="150113" y="105359"/>
                  </a:moveTo>
                  <a:lnTo>
                    <a:pt x="150113" y="105359"/>
                  </a:lnTo>
                  <a:cubicBezTo>
                    <a:pt x="167517" y="92927"/>
                    <a:pt x="187408" y="82982"/>
                    <a:pt x="207298" y="76766"/>
                  </a:cubicBezTo>
                  <a:cubicBezTo>
                    <a:pt x="193624" y="61848"/>
                    <a:pt x="184921" y="43200"/>
                    <a:pt x="184921" y="22066"/>
                  </a:cubicBezTo>
                  <a:cubicBezTo>
                    <a:pt x="184921" y="20823"/>
                    <a:pt x="184921" y="20823"/>
                    <a:pt x="184921" y="19580"/>
                  </a:cubicBezTo>
                  <a:cubicBezTo>
                    <a:pt x="177462" y="17094"/>
                    <a:pt x="170003" y="13364"/>
                    <a:pt x="162544" y="12121"/>
                  </a:cubicBezTo>
                  <a:cubicBezTo>
                    <a:pt x="148869" y="8391"/>
                    <a:pt x="132708" y="4662"/>
                    <a:pt x="116547" y="4662"/>
                  </a:cubicBezTo>
                  <a:cubicBezTo>
                    <a:pt x="101629" y="4662"/>
                    <a:pt x="85468" y="7148"/>
                    <a:pt x="70550" y="12121"/>
                  </a:cubicBezTo>
                  <a:cubicBezTo>
                    <a:pt x="50659" y="18337"/>
                    <a:pt x="32012" y="27039"/>
                    <a:pt x="15850" y="38227"/>
                  </a:cubicBezTo>
                  <a:cubicBezTo>
                    <a:pt x="8391" y="43200"/>
                    <a:pt x="4662" y="51902"/>
                    <a:pt x="4662" y="60604"/>
                  </a:cubicBezTo>
                  <a:lnTo>
                    <a:pt x="4662" y="116547"/>
                  </a:lnTo>
                  <a:lnTo>
                    <a:pt x="138924" y="116547"/>
                  </a:lnTo>
                  <a:cubicBezTo>
                    <a:pt x="142654" y="111574"/>
                    <a:pt x="145140" y="109088"/>
                    <a:pt x="150113" y="10535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9" name="Γραφικό 37" descr="Δάσκαλος">
            <a:extLst>
              <a:ext uri="{FF2B5EF4-FFF2-40B4-BE49-F238E27FC236}"/>
            </a:extLst>
          </p:cNvPr>
          <p:cNvGrpSpPr/>
          <p:nvPr/>
        </p:nvGrpSpPr>
        <p:grpSpPr>
          <a:xfrm>
            <a:off x="7714828" y="993478"/>
            <a:ext cx="581696" cy="581696"/>
            <a:chOff x="5638800" y="2971800"/>
            <a:chExt cx="581696" cy="581696"/>
          </a:xfrm>
          <a:solidFill>
            <a:schemeClr val="accent4">
              <a:lumMod val="75000"/>
            </a:schemeClr>
          </a:solidFill>
        </p:grpSpPr>
        <p:sp>
          <p:nvSpPr>
            <p:cNvPr id="40" name="Ελεύθερη σχεδίαση: Σχήμα 39">
              <a:extLst>
                <a:ext uri="{FF2B5EF4-FFF2-40B4-BE49-F238E27FC236}"/>
              </a:extLst>
            </p:cNvPr>
            <p:cNvSpPr/>
            <p:nvPr/>
          </p:nvSpPr>
          <p:spPr>
            <a:xfrm>
              <a:off x="5755887" y="3084040"/>
              <a:ext cx="436272" cy="302967"/>
            </a:xfrm>
            <a:custGeom>
              <a:avLst/>
              <a:gdLst>
                <a:gd name="connsiteX0" fmla="*/ 414922 w 436272"/>
                <a:gd name="connsiteY0" fmla="*/ 2888 h 302966"/>
                <a:gd name="connsiteX1" fmla="*/ 27125 w 436272"/>
                <a:gd name="connsiteY1" fmla="*/ 2888 h 302966"/>
                <a:gd name="connsiteX2" fmla="*/ 2888 w 436272"/>
                <a:gd name="connsiteY2" fmla="*/ 27125 h 302966"/>
                <a:gd name="connsiteX3" fmla="*/ 2888 w 436272"/>
                <a:gd name="connsiteY3" fmla="*/ 114985 h 302966"/>
                <a:gd name="connsiteX4" fmla="*/ 24701 w 436272"/>
                <a:gd name="connsiteY4" fmla="*/ 111956 h 302966"/>
                <a:gd name="connsiteX5" fmla="*/ 39244 w 436272"/>
                <a:gd name="connsiteY5" fmla="*/ 113168 h 302966"/>
                <a:gd name="connsiteX6" fmla="*/ 39244 w 436272"/>
                <a:gd name="connsiteY6" fmla="*/ 39244 h 302966"/>
                <a:gd name="connsiteX7" fmla="*/ 402804 w 436272"/>
                <a:gd name="connsiteY7" fmla="*/ 39244 h 302966"/>
                <a:gd name="connsiteX8" fmla="*/ 402804 w 436272"/>
                <a:gd name="connsiteY8" fmla="*/ 269498 h 302966"/>
                <a:gd name="connsiteX9" fmla="*/ 197392 w 436272"/>
                <a:gd name="connsiteY9" fmla="*/ 269498 h 302966"/>
                <a:gd name="connsiteX10" fmla="*/ 162854 w 436272"/>
                <a:gd name="connsiteY10" fmla="*/ 305854 h 302966"/>
                <a:gd name="connsiteX11" fmla="*/ 414922 w 436272"/>
                <a:gd name="connsiteY11" fmla="*/ 305854 h 302966"/>
                <a:gd name="connsiteX12" fmla="*/ 439160 w 436272"/>
                <a:gd name="connsiteY12" fmla="*/ 281617 h 302966"/>
                <a:gd name="connsiteX13" fmla="*/ 439160 w 436272"/>
                <a:gd name="connsiteY13" fmla="*/ 27125 h 302966"/>
                <a:gd name="connsiteX14" fmla="*/ 414922 w 436272"/>
                <a:gd name="connsiteY14" fmla="*/ 2888 h 3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6272" h="302966">
                  <a:moveTo>
                    <a:pt x="414922" y="2888"/>
                  </a:moveTo>
                  <a:lnTo>
                    <a:pt x="27125" y="2888"/>
                  </a:lnTo>
                  <a:cubicBezTo>
                    <a:pt x="13794" y="2888"/>
                    <a:pt x="2888" y="13794"/>
                    <a:pt x="2888" y="27125"/>
                  </a:cubicBezTo>
                  <a:lnTo>
                    <a:pt x="2888" y="114985"/>
                  </a:lnTo>
                  <a:cubicBezTo>
                    <a:pt x="9553" y="113168"/>
                    <a:pt x="17430" y="111956"/>
                    <a:pt x="24701" y="111956"/>
                  </a:cubicBezTo>
                  <a:cubicBezTo>
                    <a:pt x="29549" y="111956"/>
                    <a:pt x="34396" y="112562"/>
                    <a:pt x="39244" y="113168"/>
                  </a:cubicBezTo>
                  <a:lnTo>
                    <a:pt x="39244" y="39244"/>
                  </a:lnTo>
                  <a:lnTo>
                    <a:pt x="402804" y="39244"/>
                  </a:lnTo>
                  <a:lnTo>
                    <a:pt x="402804" y="269498"/>
                  </a:lnTo>
                  <a:lnTo>
                    <a:pt x="197392" y="269498"/>
                  </a:lnTo>
                  <a:lnTo>
                    <a:pt x="162854" y="305854"/>
                  </a:lnTo>
                  <a:lnTo>
                    <a:pt x="414922" y="305854"/>
                  </a:lnTo>
                  <a:cubicBezTo>
                    <a:pt x="428253" y="305854"/>
                    <a:pt x="439160" y="294948"/>
                    <a:pt x="439160" y="281617"/>
                  </a:cubicBezTo>
                  <a:lnTo>
                    <a:pt x="439160" y="27125"/>
                  </a:lnTo>
                  <a:cubicBezTo>
                    <a:pt x="439160" y="13794"/>
                    <a:pt x="428253" y="2888"/>
                    <a:pt x="414922" y="2888"/>
                  </a:cubicBezTo>
                </a:path>
              </a:pathLst>
            </a:custGeom>
            <a:grpFill/>
            <a:ln w="6052"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1" name="Ελεύθερη σχεδίαση: Σχήμα 40">
              <a:extLst>
                <a:ext uri="{FF2B5EF4-FFF2-40B4-BE49-F238E27FC236}"/>
              </a:extLst>
            </p:cNvPr>
            <p:cNvSpPr/>
            <p:nvPr/>
          </p:nvSpPr>
          <p:spPr>
            <a:xfrm>
              <a:off x="5726791" y="3217345"/>
              <a:ext cx="103009" cy="103009"/>
            </a:xfrm>
            <a:custGeom>
              <a:avLst/>
              <a:gdLst>
                <a:gd name="connsiteX0" fmla="*/ 54403 w 103008"/>
                <a:gd name="connsiteY0" fmla="*/ 105896 h 103008"/>
                <a:gd name="connsiteX1" fmla="*/ 105908 w 103008"/>
                <a:gd name="connsiteY1" fmla="*/ 54392 h 103008"/>
                <a:gd name="connsiteX2" fmla="*/ 54403 w 103008"/>
                <a:gd name="connsiteY2" fmla="*/ 2888 h 103008"/>
                <a:gd name="connsiteX3" fmla="*/ 2899 w 103008"/>
                <a:gd name="connsiteY3" fmla="*/ 54392 h 103008"/>
                <a:gd name="connsiteX4" fmla="*/ 54403 w 103008"/>
                <a:gd name="connsiteY4" fmla="*/ 105896 h 103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8" h="103008">
                  <a:moveTo>
                    <a:pt x="54403" y="105896"/>
                  </a:moveTo>
                  <a:cubicBezTo>
                    <a:pt x="82882" y="105896"/>
                    <a:pt x="105908" y="82871"/>
                    <a:pt x="105908" y="54392"/>
                  </a:cubicBezTo>
                  <a:cubicBezTo>
                    <a:pt x="105908" y="25913"/>
                    <a:pt x="82882" y="2888"/>
                    <a:pt x="54403" y="2888"/>
                  </a:cubicBezTo>
                  <a:cubicBezTo>
                    <a:pt x="25925" y="2888"/>
                    <a:pt x="2899" y="25913"/>
                    <a:pt x="2899" y="54392"/>
                  </a:cubicBezTo>
                  <a:cubicBezTo>
                    <a:pt x="2293" y="82871"/>
                    <a:pt x="25925" y="105896"/>
                    <a:pt x="54403" y="105896"/>
                  </a:cubicBezTo>
                </a:path>
              </a:pathLst>
            </a:custGeom>
            <a:grpFill/>
            <a:ln w="6052"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2" name="Ελεύθερη σχεδίαση: Σχήμα 41">
              <a:extLst>
                <a:ext uri="{FF2B5EF4-FFF2-40B4-BE49-F238E27FC236}"/>
              </a:extLst>
            </p:cNvPr>
            <p:cNvSpPr/>
            <p:nvPr/>
          </p:nvSpPr>
          <p:spPr>
            <a:xfrm>
              <a:off x="5661362" y="3248585"/>
              <a:ext cx="321145" cy="187839"/>
            </a:xfrm>
            <a:custGeom>
              <a:avLst/>
              <a:gdLst>
                <a:gd name="connsiteX0" fmla="*/ 317973 w 321144"/>
                <a:gd name="connsiteY0" fmla="*/ 14669 h 187839"/>
                <a:gd name="connsiteX1" fmla="*/ 282223 w 321144"/>
                <a:gd name="connsiteY1" fmla="*/ 6792 h 187839"/>
                <a:gd name="connsiteX2" fmla="*/ 277375 w 321144"/>
                <a:gd name="connsiteY2" fmla="*/ 11640 h 187839"/>
                <a:gd name="connsiteX3" fmla="*/ 188909 w 321144"/>
                <a:gd name="connsiteY3" fmla="*/ 103741 h 187839"/>
                <a:gd name="connsiteX4" fmla="*/ 162248 w 321144"/>
                <a:gd name="connsiteY4" fmla="*/ 92835 h 187839"/>
                <a:gd name="connsiteX5" fmla="*/ 119833 w 321144"/>
                <a:gd name="connsiteY5" fmla="*/ 87381 h 187839"/>
                <a:gd name="connsiteX6" fmla="*/ 77417 w 321144"/>
                <a:gd name="connsiteY6" fmla="*/ 94047 h 187839"/>
                <a:gd name="connsiteX7" fmla="*/ 23489 w 321144"/>
                <a:gd name="connsiteY7" fmla="*/ 122525 h 187839"/>
                <a:gd name="connsiteX8" fmla="*/ 15612 w 321144"/>
                <a:gd name="connsiteY8" fmla="*/ 136462 h 187839"/>
                <a:gd name="connsiteX9" fmla="*/ 2888 w 321144"/>
                <a:gd name="connsiteY9" fmla="*/ 189784 h 187839"/>
                <a:gd name="connsiteX10" fmla="*/ 184062 w 321144"/>
                <a:gd name="connsiteY10" fmla="*/ 189784 h 187839"/>
                <a:gd name="connsiteX11" fmla="*/ 184062 w 321144"/>
                <a:gd name="connsiteY11" fmla="*/ 189178 h 187839"/>
                <a:gd name="connsiteX12" fmla="*/ 235566 w 321144"/>
                <a:gd name="connsiteY12" fmla="*/ 129191 h 187839"/>
                <a:gd name="connsiteX13" fmla="*/ 314943 w 321144"/>
                <a:gd name="connsiteY13" fmla="*/ 45572 h 187839"/>
                <a:gd name="connsiteX14" fmla="*/ 317973 w 321144"/>
                <a:gd name="connsiteY14" fmla="*/ 14669 h 18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144" h="187839">
                  <a:moveTo>
                    <a:pt x="317973" y="14669"/>
                  </a:moveTo>
                  <a:cubicBezTo>
                    <a:pt x="310096" y="2551"/>
                    <a:pt x="294342" y="-479"/>
                    <a:pt x="282223" y="6792"/>
                  </a:cubicBezTo>
                  <a:cubicBezTo>
                    <a:pt x="279799" y="8004"/>
                    <a:pt x="278587" y="10428"/>
                    <a:pt x="277375" y="11640"/>
                  </a:cubicBezTo>
                  <a:lnTo>
                    <a:pt x="188909" y="103741"/>
                  </a:lnTo>
                  <a:cubicBezTo>
                    <a:pt x="180426" y="99500"/>
                    <a:pt x="171337" y="95864"/>
                    <a:pt x="162248" y="92835"/>
                  </a:cubicBezTo>
                  <a:cubicBezTo>
                    <a:pt x="148312" y="90411"/>
                    <a:pt x="133769" y="87381"/>
                    <a:pt x="119833" y="87381"/>
                  </a:cubicBezTo>
                  <a:cubicBezTo>
                    <a:pt x="105896" y="87381"/>
                    <a:pt x="91354" y="89805"/>
                    <a:pt x="77417" y="94047"/>
                  </a:cubicBezTo>
                  <a:cubicBezTo>
                    <a:pt x="56816" y="99500"/>
                    <a:pt x="38638" y="109801"/>
                    <a:pt x="23489" y="122525"/>
                  </a:cubicBezTo>
                  <a:cubicBezTo>
                    <a:pt x="19854" y="126161"/>
                    <a:pt x="16824" y="131614"/>
                    <a:pt x="15612" y="136462"/>
                  </a:cubicBezTo>
                  <a:lnTo>
                    <a:pt x="2888" y="189784"/>
                  </a:lnTo>
                  <a:lnTo>
                    <a:pt x="184062" y="189784"/>
                  </a:lnTo>
                  <a:lnTo>
                    <a:pt x="184062" y="189178"/>
                  </a:lnTo>
                  <a:lnTo>
                    <a:pt x="235566" y="129191"/>
                  </a:lnTo>
                  <a:lnTo>
                    <a:pt x="314943" y="45572"/>
                  </a:lnTo>
                  <a:cubicBezTo>
                    <a:pt x="322215" y="38301"/>
                    <a:pt x="324638" y="24364"/>
                    <a:pt x="317973" y="14669"/>
                  </a:cubicBezTo>
                </a:path>
              </a:pathLst>
            </a:custGeom>
            <a:grpFill/>
            <a:ln w="6052"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38" name="Text Placeholder 24">
            <a:extLst>
              <a:ext uri="{FF2B5EF4-FFF2-40B4-BE49-F238E27FC236}"/>
            </a:extLst>
          </p:cNvPr>
          <p:cNvSpPr txBox="1">
            <a:spLocks/>
          </p:cNvSpPr>
          <p:nvPr/>
        </p:nvSpPr>
        <p:spPr>
          <a:xfrm>
            <a:off x="7499350" y="1752600"/>
            <a:ext cx="4173538" cy="2116138"/>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dirty="0"/>
              <a:t>Περιλαμβάνουν την παροχή, λήψη και ανάλυση πληροφοριών και αφορούν τις κατωτέρω τρεις λειτουργίες: του </a:t>
            </a:r>
            <a:r>
              <a:rPr lang="el-GR" sz="1600" b="1" dirty="0">
                <a:solidFill>
                  <a:schemeClr val="accent4">
                    <a:lumMod val="75000"/>
                  </a:schemeClr>
                </a:solidFill>
              </a:rPr>
              <a:t>ελεγκτή</a:t>
            </a:r>
            <a:r>
              <a:rPr lang="el-GR" sz="1600" dirty="0"/>
              <a:t> (η παρακολούθηση των διαδικασιών και η συλλογή πληροφοριών), του </a:t>
            </a:r>
            <a:r>
              <a:rPr lang="el-GR" sz="1600" b="1" dirty="0">
                <a:solidFill>
                  <a:schemeClr val="accent4">
                    <a:lumMod val="75000"/>
                  </a:schemeClr>
                </a:solidFill>
              </a:rPr>
              <a:t>αναμεταδότη - διασπορέα</a:t>
            </a:r>
            <a:r>
              <a:rPr lang="el-GR" sz="1600" b="1" dirty="0"/>
              <a:t> </a:t>
            </a:r>
            <a:r>
              <a:rPr lang="el-GR" sz="1600" dirty="0"/>
              <a:t>(η μετάδοση απαραίτητων πληροφοριών στους υφιστάμενους) και του </a:t>
            </a:r>
            <a:r>
              <a:rPr lang="el-GR" sz="1600" b="1" dirty="0">
                <a:solidFill>
                  <a:schemeClr val="accent4">
                    <a:lumMod val="75000"/>
                  </a:schemeClr>
                </a:solidFill>
              </a:rPr>
              <a:t>εκπροσώπου τύπου </a:t>
            </a:r>
            <a:r>
              <a:rPr lang="el-GR" sz="1600" dirty="0"/>
              <a:t>(η δημόσια εκπροσώπηση της μονάδας του).</a:t>
            </a:r>
          </a:p>
        </p:txBody>
      </p:sp>
      <p:sp>
        <p:nvSpPr>
          <p:cNvPr id="43" name="Text Placeholder 24">
            <a:extLst>
              <a:ext uri="{FF2B5EF4-FFF2-40B4-BE49-F238E27FC236}"/>
            </a:extLst>
          </p:cNvPr>
          <p:cNvSpPr txBox="1">
            <a:spLocks/>
          </p:cNvSpPr>
          <p:nvPr/>
        </p:nvSpPr>
        <p:spPr>
          <a:xfrm>
            <a:off x="2408238" y="5002213"/>
            <a:ext cx="7843837" cy="1836737"/>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dirty="0"/>
              <a:t>Περιλαμβάνουν τη χρήση πληροφοριών για λήψη αποφάσεων με στόχο την επίλυση προβλημάτων ή την εκμετάλλευση ευκαιριών και αφορούν τέσσερεις λειτουργίες: του </a:t>
            </a:r>
            <a:r>
              <a:rPr lang="el-GR" sz="1600" b="1" dirty="0">
                <a:solidFill>
                  <a:schemeClr val="accent1">
                    <a:lumMod val="75000"/>
                  </a:schemeClr>
                </a:solidFill>
              </a:rPr>
              <a:t>επιχειρηματία</a:t>
            </a:r>
            <a:r>
              <a:rPr lang="el-GR" sz="1600" dirty="0"/>
              <a:t> (η βελτίωση της μονάδας και η προσαρμογή της στις μεταβαλλόμενες συνθήκες του περιβάλλοντος), του </a:t>
            </a:r>
            <a:r>
              <a:rPr lang="el-GR" sz="1600" b="1" dirty="0" err="1">
                <a:solidFill>
                  <a:schemeClr val="accent1">
                    <a:lumMod val="75000"/>
                  </a:schemeClr>
                </a:solidFill>
              </a:rPr>
              <a:t>επιλυτή</a:t>
            </a:r>
            <a:r>
              <a:rPr lang="el-GR" sz="1600" b="1" dirty="0">
                <a:solidFill>
                  <a:schemeClr val="accent1">
                    <a:lumMod val="75000"/>
                  </a:schemeClr>
                </a:solidFill>
              </a:rPr>
              <a:t> προβλημάτων ή διαχειριστή κρίσεων </a:t>
            </a:r>
            <a:r>
              <a:rPr lang="el-GR" sz="1600" dirty="0"/>
              <a:t>(η αντίδραση σε γεγονότα και αλλαγές που βρίσκονται πέρα από τις προβλέψεις του, π.χ. μια απεργία ή η πτώχευση ενός σημαντικού πελάτη) του </a:t>
            </a:r>
            <a:r>
              <a:rPr lang="el-GR" sz="1600" b="1" dirty="0">
                <a:solidFill>
                  <a:schemeClr val="accent1">
                    <a:lumMod val="75000"/>
                  </a:schemeClr>
                </a:solidFill>
              </a:rPr>
              <a:t>διαπραγματευτή</a:t>
            </a:r>
            <a:r>
              <a:rPr lang="el-GR" sz="1600" dirty="0"/>
              <a:t> και του </a:t>
            </a:r>
            <a:r>
              <a:rPr lang="el-GR" sz="1600" b="1" dirty="0">
                <a:solidFill>
                  <a:schemeClr val="accent1">
                    <a:lumMod val="75000"/>
                  </a:schemeClr>
                </a:solidFill>
              </a:rPr>
              <a:t>υπεύθυνου κατανομής των πόρων</a:t>
            </a:r>
            <a:r>
              <a:rPr lang="el-GR" sz="1600" dirty="0"/>
              <a:t>.</a:t>
            </a:r>
          </a:p>
        </p:txBody>
      </p:sp>
      <p:grpSp>
        <p:nvGrpSpPr>
          <p:cNvPr id="44" name="Γραφικό 20" descr="Κεφάλι με γρανάζια">
            <a:extLst>
              <a:ext uri="{FF2B5EF4-FFF2-40B4-BE49-F238E27FC236}"/>
            </a:extLst>
          </p:cNvPr>
          <p:cNvGrpSpPr/>
          <p:nvPr/>
        </p:nvGrpSpPr>
        <p:grpSpPr>
          <a:xfrm>
            <a:off x="4561722" y="4242326"/>
            <a:ext cx="572736" cy="531002"/>
            <a:chOff x="5638800" y="2971800"/>
            <a:chExt cx="914400" cy="914400"/>
          </a:xfrm>
          <a:solidFill>
            <a:schemeClr val="accent1">
              <a:lumMod val="75000"/>
            </a:schemeClr>
          </a:solidFill>
        </p:grpSpPr>
        <p:sp>
          <p:nvSpPr>
            <p:cNvPr id="45" name="Ελεύθερη σχεδίαση: Σχήμα 44">
              <a:extLst>
                <a:ext uri="{FF2B5EF4-FFF2-40B4-BE49-F238E27FC236}"/>
              </a:extLst>
            </p:cNvPr>
            <p:cNvSpPr/>
            <p:nvPr/>
          </p:nvSpPr>
          <p:spPr>
            <a:xfrm>
              <a:off x="6040279" y="3152299"/>
              <a:ext cx="85725" cy="85725"/>
            </a:xfrm>
            <a:custGeom>
              <a:avLst/>
              <a:gdLst>
                <a:gd name="connsiteX0" fmla="*/ 47149 w 85725"/>
                <a:gd name="connsiteY0" fmla="*/ 7144 h 85725"/>
                <a:gd name="connsiteX1" fmla="*/ 7144 w 85725"/>
                <a:gd name="connsiteY1" fmla="*/ 47149 h 85725"/>
                <a:gd name="connsiteX2" fmla="*/ 47149 w 85725"/>
                <a:gd name="connsiteY2" fmla="*/ 87154 h 85725"/>
                <a:gd name="connsiteX3" fmla="*/ 87154 w 85725"/>
                <a:gd name="connsiteY3" fmla="*/ 47149 h 85725"/>
                <a:gd name="connsiteX4" fmla="*/ 47149 w 85725"/>
                <a:gd name="connsiteY4" fmla="*/ 7144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7149" y="7144"/>
                  </a:moveTo>
                  <a:cubicBezTo>
                    <a:pt x="25241" y="7144"/>
                    <a:pt x="7144" y="25241"/>
                    <a:pt x="7144" y="47149"/>
                  </a:cubicBezTo>
                  <a:cubicBezTo>
                    <a:pt x="7144" y="69056"/>
                    <a:pt x="25241" y="87154"/>
                    <a:pt x="47149" y="87154"/>
                  </a:cubicBezTo>
                  <a:cubicBezTo>
                    <a:pt x="69056" y="87154"/>
                    <a:pt x="87154" y="69056"/>
                    <a:pt x="87154" y="47149"/>
                  </a:cubicBezTo>
                  <a:cubicBezTo>
                    <a:pt x="87154" y="25241"/>
                    <a:pt x="69056" y="7144"/>
                    <a:pt x="47149" y="71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6" name="Ελεύθερη σχεδίαση: Σχήμα 45">
              <a:extLst>
                <a:ext uri="{FF2B5EF4-FFF2-40B4-BE49-F238E27FC236}"/>
              </a:extLst>
            </p:cNvPr>
            <p:cNvSpPr/>
            <p:nvPr/>
          </p:nvSpPr>
          <p:spPr>
            <a:xfrm>
              <a:off x="5920264" y="3345656"/>
              <a:ext cx="85725" cy="85725"/>
            </a:xfrm>
            <a:custGeom>
              <a:avLst/>
              <a:gdLst>
                <a:gd name="connsiteX0" fmla="*/ 87154 w 85725"/>
                <a:gd name="connsiteY0" fmla="*/ 47149 h 85725"/>
                <a:gd name="connsiteX1" fmla="*/ 47149 w 85725"/>
                <a:gd name="connsiteY1" fmla="*/ 87154 h 85725"/>
                <a:gd name="connsiteX2" fmla="*/ 7144 w 85725"/>
                <a:gd name="connsiteY2" fmla="*/ 47149 h 85725"/>
                <a:gd name="connsiteX3" fmla="*/ 47149 w 85725"/>
                <a:gd name="connsiteY3" fmla="*/ 7144 h 85725"/>
                <a:gd name="connsiteX4" fmla="*/ 87154 w 85725"/>
                <a:gd name="connsiteY4" fmla="*/ 47149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154" y="47149"/>
                  </a:moveTo>
                  <a:cubicBezTo>
                    <a:pt x="87154" y="69243"/>
                    <a:pt x="69243" y="87154"/>
                    <a:pt x="47149" y="87154"/>
                  </a:cubicBezTo>
                  <a:cubicBezTo>
                    <a:pt x="25055" y="87154"/>
                    <a:pt x="7144" y="69243"/>
                    <a:pt x="7144" y="47149"/>
                  </a:cubicBezTo>
                  <a:cubicBezTo>
                    <a:pt x="7144" y="25055"/>
                    <a:pt x="25055" y="7144"/>
                    <a:pt x="47149" y="7144"/>
                  </a:cubicBezTo>
                  <a:cubicBezTo>
                    <a:pt x="69243" y="7144"/>
                    <a:pt x="87154" y="25055"/>
                    <a:pt x="87154" y="471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7" name="Ελεύθερη σχεδίαση: Σχήμα 46">
              <a:extLst>
                <a:ext uri="{FF2B5EF4-FFF2-40B4-BE49-F238E27FC236}"/>
              </a:extLst>
            </p:cNvPr>
            <p:cNvSpPr/>
            <p:nvPr/>
          </p:nvSpPr>
          <p:spPr>
            <a:xfrm>
              <a:off x="5764815" y="3017996"/>
              <a:ext cx="657225" cy="781050"/>
            </a:xfrm>
            <a:custGeom>
              <a:avLst/>
              <a:gdLst>
                <a:gd name="connsiteX0" fmla="*/ 435960 w 657225"/>
                <a:gd name="connsiteY0" fmla="*/ 194786 h 781050"/>
                <a:gd name="connsiteX1" fmla="*/ 412148 w 657225"/>
                <a:gd name="connsiteY1" fmla="*/ 206216 h 781050"/>
                <a:gd name="connsiteX2" fmla="*/ 402623 w 657225"/>
                <a:gd name="connsiteY2" fmla="*/ 227171 h 781050"/>
                <a:gd name="connsiteX3" fmla="*/ 411195 w 657225"/>
                <a:gd name="connsiteY3" fmla="*/ 251936 h 781050"/>
                <a:gd name="connsiteX4" fmla="*/ 392145 w 657225"/>
                <a:gd name="connsiteY4" fmla="*/ 270986 h 781050"/>
                <a:gd name="connsiteX5" fmla="*/ 367380 w 657225"/>
                <a:gd name="connsiteY5" fmla="*/ 262414 h 781050"/>
                <a:gd name="connsiteX6" fmla="*/ 346425 w 657225"/>
                <a:gd name="connsiteY6" fmla="*/ 270986 h 781050"/>
                <a:gd name="connsiteX7" fmla="*/ 334995 w 657225"/>
                <a:gd name="connsiteY7" fmla="*/ 293846 h 781050"/>
                <a:gd name="connsiteX8" fmla="*/ 308325 w 657225"/>
                <a:gd name="connsiteY8" fmla="*/ 293846 h 781050"/>
                <a:gd name="connsiteX9" fmla="*/ 296895 w 657225"/>
                <a:gd name="connsiteY9" fmla="*/ 270034 h 781050"/>
                <a:gd name="connsiteX10" fmla="*/ 275940 w 657225"/>
                <a:gd name="connsiteY10" fmla="*/ 261461 h 781050"/>
                <a:gd name="connsiteX11" fmla="*/ 251175 w 657225"/>
                <a:gd name="connsiteY11" fmla="*/ 270034 h 781050"/>
                <a:gd name="connsiteX12" fmla="*/ 232125 w 657225"/>
                <a:gd name="connsiteY12" fmla="*/ 250984 h 781050"/>
                <a:gd name="connsiteX13" fmla="*/ 240698 w 657225"/>
                <a:gd name="connsiteY13" fmla="*/ 226219 h 781050"/>
                <a:gd name="connsiteX14" fmla="*/ 232125 w 657225"/>
                <a:gd name="connsiteY14" fmla="*/ 205264 h 781050"/>
                <a:gd name="connsiteX15" fmla="*/ 208312 w 657225"/>
                <a:gd name="connsiteY15" fmla="*/ 193834 h 781050"/>
                <a:gd name="connsiteX16" fmla="*/ 208312 w 657225"/>
                <a:gd name="connsiteY16" fmla="*/ 167164 h 781050"/>
                <a:gd name="connsiteX17" fmla="*/ 232125 w 657225"/>
                <a:gd name="connsiteY17" fmla="*/ 155734 h 781050"/>
                <a:gd name="connsiteX18" fmla="*/ 240698 w 657225"/>
                <a:gd name="connsiteY18" fmla="*/ 134779 h 781050"/>
                <a:gd name="connsiteX19" fmla="*/ 233078 w 657225"/>
                <a:gd name="connsiteY19" fmla="*/ 110014 h 781050"/>
                <a:gd name="connsiteX20" fmla="*/ 252128 w 657225"/>
                <a:gd name="connsiteY20" fmla="*/ 90964 h 781050"/>
                <a:gd name="connsiteX21" fmla="*/ 276893 w 657225"/>
                <a:gd name="connsiteY21" fmla="*/ 99536 h 781050"/>
                <a:gd name="connsiteX22" fmla="*/ 297848 w 657225"/>
                <a:gd name="connsiteY22" fmla="*/ 90964 h 781050"/>
                <a:gd name="connsiteX23" fmla="*/ 309278 w 657225"/>
                <a:gd name="connsiteY23" fmla="*/ 67151 h 781050"/>
                <a:gd name="connsiteX24" fmla="*/ 335948 w 657225"/>
                <a:gd name="connsiteY24" fmla="*/ 67151 h 781050"/>
                <a:gd name="connsiteX25" fmla="*/ 347378 w 657225"/>
                <a:gd name="connsiteY25" fmla="*/ 90011 h 781050"/>
                <a:gd name="connsiteX26" fmla="*/ 368333 w 657225"/>
                <a:gd name="connsiteY26" fmla="*/ 98584 h 781050"/>
                <a:gd name="connsiteX27" fmla="*/ 393098 w 657225"/>
                <a:gd name="connsiteY27" fmla="*/ 90011 h 781050"/>
                <a:gd name="connsiteX28" fmla="*/ 412148 w 657225"/>
                <a:gd name="connsiteY28" fmla="*/ 109061 h 781050"/>
                <a:gd name="connsiteX29" fmla="*/ 403575 w 657225"/>
                <a:gd name="connsiteY29" fmla="*/ 133826 h 781050"/>
                <a:gd name="connsiteX30" fmla="*/ 412148 w 657225"/>
                <a:gd name="connsiteY30" fmla="*/ 154781 h 781050"/>
                <a:gd name="connsiteX31" fmla="*/ 435960 w 657225"/>
                <a:gd name="connsiteY31" fmla="*/ 166211 h 781050"/>
                <a:gd name="connsiteX32" fmla="*/ 435960 w 657225"/>
                <a:gd name="connsiteY32" fmla="*/ 194786 h 781050"/>
                <a:gd name="connsiteX33" fmla="*/ 315945 w 657225"/>
                <a:gd name="connsiteY33" fmla="*/ 388144 h 781050"/>
                <a:gd name="connsiteX34" fmla="*/ 292133 w 657225"/>
                <a:gd name="connsiteY34" fmla="*/ 399574 h 781050"/>
                <a:gd name="connsiteX35" fmla="*/ 283560 w 657225"/>
                <a:gd name="connsiteY35" fmla="*/ 420529 h 781050"/>
                <a:gd name="connsiteX36" fmla="*/ 291180 w 657225"/>
                <a:gd name="connsiteY36" fmla="*/ 445294 h 781050"/>
                <a:gd name="connsiteX37" fmla="*/ 272130 w 657225"/>
                <a:gd name="connsiteY37" fmla="*/ 464344 h 781050"/>
                <a:gd name="connsiteX38" fmla="*/ 247365 w 657225"/>
                <a:gd name="connsiteY38" fmla="*/ 455771 h 781050"/>
                <a:gd name="connsiteX39" fmla="*/ 226410 w 657225"/>
                <a:gd name="connsiteY39" fmla="*/ 464344 h 781050"/>
                <a:gd name="connsiteX40" fmla="*/ 215933 w 657225"/>
                <a:gd name="connsiteY40" fmla="*/ 487204 h 781050"/>
                <a:gd name="connsiteX41" fmla="*/ 189262 w 657225"/>
                <a:gd name="connsiteY41" fmla="*/ 487204 h 781050"/>
                <a:gd name="connsiteX42" fmla="*/ 177833 w 657225"/>
                <a:gd name="connsiteY42" fmla="*/ 463391 h 781050"/>
                <a:gd name="connsiteX43" fmla="*/ 156878 w 657225"/>
                <a:gd name="connsiteY43" fmla="*/ 454819 h 781050"/>
                <a:gd name="connsiteX44" fmla="*/ 132113 w 657225"/>
                <a:gd name="connsiteY44" fmla="*/ 462439 h 781050"/>
                <a:gd name="connsiteX45" fmla="*/ 113063 w 657225"/>
                <a:gd name="connsiteY45" fmla="*/ 443389 h 781050"/>
                <a:gd name="connsiteX46" fmla="*/ 121635 w 657225"/>
                <a:gd name="connsiteY46" fmla="*/ 418624 h 781050"/>
                <a:gd name="connsiteX47" fmla="*/ 113063 w 657225"/>
                <a:gd name="connsiteY47" fmla="*/ 397669 h 781050"/>
                <a:gd name="connsiteX48" fmla="*/ 89250 w 657225"/>
                <a:gd name="connsiteY48" fmla="*/ 386239 h 781050"/>
                <a:gd name="connsiteX49" fmla="*/ 89250 w 657225"/>
                <a:gd name="connsiteY49" fmla="*/ 359569 h 781050"/>
                <a:gd name="connsiteX50" fmla="*/ 113063 w 657225"/>
                <a:gd name="connsiteY50" fmla="*/ 348139 h 781050"/>
                <a:gd name="connsiteX51" fmla="*/ 121635 w 657225"/>
                <a:gd name="connsiteY51" fmla="*/ 327184 h 781050"/>
                <a:gd name="connsiteX52" fmla="*/ 113063 w 657225"/>
                <a:gd name="connsiteY52" fmla="*/ 302419 h 781050"/>
                <a:gd name="connsiteX53" fmla="*/ 132113 w 657225"/>
                <a:gd name="connsiteY53" fmla="*/ 283369 h 781050"/>
                <a:gd name="connsiteX54" fmla="*/ 156878 w 657225"/>
                <a:gd name="connsiteY54" fmla="*/ 291941 h 781050"/>
                <a:gd name="connsiteX55" fmla="*/ 177833 w 657225"/>
                <a:gd name="connsiteY55" fmla="*/ 283369 h 781050"/>
                <a:gd name="connsiteX56" fmla="*/ 189262 w 657225"/>
                <a:gd name="connsiteY56" fmla="*/ 259556 h 781050"/>
                <a:gd name="connsiteX57" fmla="*/ 216885 w 657225"/>
                <a:gd name="connsiteY57" fmla="*/ 259556 h 781050"/>
                <a:gd name="connsiteX58" fmla="*/ 228315 w 657225"/>
                <a:gd name="connsiteY58" fmla="*/ 283369 h 781050"/>
                <a:gd name="connsiteX59" fmla="*/ 249270 w 657225"/>
                <a:gd name="connsiteY59" fmla="*/ 291941 h 781050"/>
                <a:gd name="connsiteX60" fmla="*/ 274035 w 657225"/>
                <a:gd name="connsiteY60" fmla="*/ 283369 h 781050"/>
                <a:gd name="connsiteX61" fmla="*/ 293085 w 657225"/>
                <a:gd name="connsiteY61" fmla="*/ 302419 h 781050"/>
                <a:gd name="connsiteX62" fmla="*/ 284512 w 657225"/>
                <a:gd name="connsiteY62" fmla="*/ 327184 h 781050"/>
                <a:gd name="connsiteX63" fmla="*/ 293085 w 657225"/>
                <a:gd name="connsiteY63" fmla="*/ 348139 h 781050"/>
                <a:gd name="connsiteX64" fmla="*/ 316898 w 657225"/>
                <a:gd name="connsiteY64" fmla="*/ 359569 h 781050"/>
                <a:gd name="connsiteX65" fmla="*/ 315945 w 657225"/>
                <a:gd name="connsiteY65" fmla="*/ 388144 h 781050"/>
                <a:gd name="connsiteX66" fmla="*/ 315945 w 657225"/>
                <a:gd name="connsiteY66" fmla="*/ 388144 h 781050"/>
                <a:gd name="connsiteX67" fmla="*/ 645510 w 657225"/>
                <a:gd name="connsiteY67" fmla="*/ 423386 h 781050"/>
                <a:gd name="connsiteX68" fmla="*/ 579788 w 657225"/>
                <a:gd name="connsiteY68" fmla="*/ 309086 h 781050"/>
                <a:gd name="connsiteX69" fmla="*/ 579788 w 657225"/>
                <a:gd name="connsiteY69" fmla="*/ 304324 h 781050"/>
                <a:gd name="connsiteX70" fmla="*/ 439770 w 657225"/>
                <a:gd name="connsiteY70" fmla="*/ 47149 h 781050"/>
                <a:gd name="connsiteX71" fmla="*/ 147353 w 657225"/>
                <a:gd name="connsiteY71" fmla="*/ 47149 h 781050"/>
                <a:gd name="connsiteX72" fmla="*/ 7335 w 657225"/>
                <a:gd name="connsiteY72" fmla="*/ 304324 h 781050"/>
                <a:gd name="connsiteX73" fmla="*/ 119730 w 657225"/>
                <a:gd name="connsiteY73" fmla="*/ 534829 h 781050"/>
                <a:gd name="connsiteX74" fmla="*/ 119730 w 657225"/>
                <a:gd name="connsiteY74" fmla="*/ 775811 h 781050"/>
                <a:gd name="connsiteX75" fmla="*/ 420720 w 657225"/>
                <a:gd name="connsiteY75" fmla="*/ 775811 h 781050"/>
                <a:gd name="connsiteX76" fmla="*/ 420720 w 657225"/>
                <a:gd name="connsiteY76" fmla="*/ 661511 h 781050"/>
                <a:gd name="connsiteX77" fmla="*/ 467393 w 657225"/>
                <a:gd name="connsiteY77" fmla="*/ 661511 h 781050"/>
                <a:gd name="connsiteX78" fmla="*/ 547402 w 657225"/>
                <a:gd name="connsiteY78" fmla="*/ 628174 h 781050"/>
                <a:gd name="connsiteX79" fmla="*/ 579788 w 657225"/>
                <a:gd name="connsiteY79" fmla="*/ 547211 h 781050"/>
                <a:gd name="connsiteX80" fmla="*/ 579788 w 657225"/>
                <a:gd name="connsiteY80" fmla="*/ 490061 h 781050"/>
                <a:gd name="connsiteX81" fmla="*/ 621698 w 657225"/>
                <a:gd name="connsiteY81" fmla="*/ 490061 h 781050"/>
                <a:gd name="connsiteX82" fmla="*/ 645510 w 657225"/>
                <a:gd name="connsiteY82" fmla="*/ 42338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57225" h="781050">
                  <a:moveTo>
                    <a:pt x="435960" y="194786"/>
                  </a:moveTo>
                  <a:lnTo>
                    <a:pt x="412148" y="206216"/>
                  </a:lnTo>
                  <a:cubicBezTo>
                    <a:pt x="410243" y="213836"/>
                    <a:pt x="406433" y="220504"/>
                    <a:pt x="402623" y="227171"/>
                  </a:cubicBezTo>
                  <a:lnTo>
                    <a:pt x="411195" y="251936"/>
                  </a:lnTo>
                  <a:lnTo>
                    <a:pt x="392145" y="270986"/>
                  </a:lnTo>
                  <a:lnTo>
                    <a:pt x="367380" y="262414"/>
                  </a:lnTo>
                  <a:cubicBezTo>
                    <a:pt x="360712" y="266224"/>
                    <a:pt x="354045" y="269081"/>
                    <a:pt x="346425" y="270986"/>
                  </a:cubicBezTo>
                  <a:lnTo>
                    <a:pt x="334995" y="293846"/>
                  </a:lnTo>
                  <a:lnTo>
                    <a:pt x="308325" y="293846"/>
                  </a:lnTo>
                  <a:lnTo>
                    <a:pt x="296895" y="270034"/>
                  </a:lnTo>
                  <a:cubicBezTo>
                    <a:pt x="289275" y="268129"/>
                    <a:pt x="282608" y="265271"/>
                    <a:pt x="275940" y="261461"/>
                  </a:cubicBezTo>
                  <a:lnTo>
                    <a:pt x="251175" y="270034"/>
                  </a:lnTo>
                  <a:lnTo>
                    <a:pt x="232125" y="250984"/>
                  </a:lnTo>
                  <a:lnTo>
                    <a:pt x="240698" y="226219"/>
                  </a:lnTo>
                  <a:cubicBezTo>
                    <a:pt x="236887" y="219551"/>
                    <a:pt x="234030" y="212884"/>
                    <a:pt x="232125" y="205264"/>
                  </a:cubicBezTo>
                  <a:lnTo>
                    <a:pt x="208312" y="193834"/>
                  </a:lnTo>
                  <a:lnTo>
                    <a:pt x="208312" y="167164"/>
                  </a:lnTo>
                  <a:lnTo>
                    <a:pt x="232125" y="155734"/>
                  </a:lnTo>
                  <a:cubicBezTo>
                    <a:pt x="234030" y="148114"/>
                    <a:pt x="236887" y="141446"/>
                    <a:pt x="240698" y="134779"/>
                  </a:cubicBezTo>
                  <a:lnTo>
                    <a:pt x="233078" y="110014"/>
                  </a:lnTo>
                  <a:lnTo>
                    <a:pt x="252128" y="90964"/>
                  </a:lnTo>
                  <a:lnTo>
                    <a:pt x="276893" y="99536"/>
                  </a:lnTo>
                  <a:cubicBezTo>
                    <a:pt x="283560" y="95726"/>
                    <a:pt x="290228" y="92869"/>
                    <a:pt x="297848" y="90964"/>
                  </a:cubicBezTo>
                  <a:lnTo>
                    <a:pt x="309278" y="67151"/>
                  </a:lnTo>
                  <a:lnTo>
                    <a:pt x="335948" y="67151"/>
                  </a:lnTo>
                  <a:lnTo>
                    <a:pt x="347378" y="90011"/>
                  </a:lnTo>
                  <a:cubicBezTo>
                    <a:pt x="354998" y="91916"/>
                    <a:pt x="361665" y="94774"/>
                    <a:pt x="368333" y="98584"/>
                  </a:cubicBezTo>
                  <a:lnTo>
                    <a:pt x="393098" y="90011"/>
                  </a:lnTo>
                  <a:lnTo>
                    <a:pt x="412148" y="109061"/>
                  </a:lnTo>
                  <a:lnTo>
                    <a:pt x="403575" y="133826"/>
                  </a:lnTo>
                  <a:cubicBezTo>
                    <a:pt x="407385" y="140494"/>
                    <a:pt x="410243" y="147161"/>
                    <a:pt x="412148" y="154781"/>
                  </a:cubicBezTo>
                  <a:lnTo>
                    <a:pt x="435960" y="166211"/>
                  </a:lnTo>
                  <a:lnTo>
                    <a:pt x="435960" y="194786"/>
                  </a:lnTo>
                  <a:close/>
                  <a:moveTo>
                    <a:pt x="315945" y="388144"/>
                  </a:moveTo>
                  <a:lnTo>
                    <a:pt x="292133" y="399574"/>
                  </a:lnTo>
                  <a:cubicBezTo>
                    <a:pt x="290228" y="407194"/>
                    <a:pt x="287370" y="413861"/>
                    <a:pt x="283560" y="420529"/>
                  </a:cubicBezTo>
                  <a:lnTo>
                    <a:pt x="291180" y="445294"/>
                  </a:lnTo>
                  <a:lnTo>
                    <a:pt x="272130" y="464344"/>
                  </a:lnTo>
                  <a:lnTo>
                    <a:pt x="247365" y="455771"/>
                  </a:lnTo>
                  <a:cubicBezTo>
                    <a:pt x="240698" y="459581"/>
                    <a:pt x="234030" y="462439"/>
                    <a:pt x="226410" y="464344"/>
                  </a:cubicBezTo>
                  <a:lnTo>
                    <a:pt x="215933" y="487204"/>
                  </a:lnTo>
                  <a:lnTo>
                    <a:pt x="189262" y="487204"/>
                  </a:lnTo>
                  <a:lnTo>
                    <a:pt x="177833" y="463391"/>
                  </a:lnTo>
                  <a:cubicBezTo>
                    <a:pt x="170213" y="461486"/>
                    <a:pt x="163545" y="458629"/>
                    <a:pt x="156878" y="454819"/>
                  </a:cubicBezTo>
                  <a:lnTo>
                    <a:pt x="132113" y="462439"/>
                  </a:lnTo>
                  <a:lnTo>
                    <a:pt x="113063" y="443389"/>
                  </a:lnTo>
                  <a:lnTo>
                    <a:pt x="121635" y="418624"/>
                  </a:lnTo>
                  <a:cubicBezTo>
                    <a:pt x="117825" y="411956"/>
                    <a:pt x="114967" y="405289"/>
                    <a:pt x="113063" y="397669"/>
                  </a:cubicBezTo>
                  <a:lnTo>
                    <a:pt x="89250" y="386239"/>
                  </a:lnTo>
                  <a:lnTo>
                    <a:pt x="89250" y="359569"/>
                  </a:lnTo>
                  <a:lnTo>
                    <a:pt x="113063" y="348139"/>
                  </a:lnTo>
                  <a:cubicBezTo>
                    <a:pt x="114967" y="340519"/>
                    <a:pt x="117825" y="333851"/>
                    <a:pt x="121635" y="327184"/>
                  </a:cubicBezTo>
                  <a:lnTo>
                    <a:pt x="113063" y="302419"/>
                  </a:lnTo>
                  <a:lnTo>
                    <a:pt x="132113" y="283369"/>
                  </a:lnTo>
                  <a:lnTo>
                    <a:pt x="156878" y="291941"/>
                  </a:lnTo>
                  <a:cubicBezTo>
                    <a:pt x="163545" y="288131"/>
                    <a:pt x="170213" y="285274"/>
                    <a:pt x="177833" y="283369"/>
                  </a:cubicBezTo>
                  <a:lnTo>
                    <a:pt x="189262" y="259556"/>
                  </a:lnTo>
                  <a:lnTo>
                    <a:pt x="216885" y="259556"/>
                  </a:lnTo>
                  <a:lnTo>
                    <a:pt x="228315" y="283369"/>
                  </a:lnTo>
                  <a:cubicBezTo>
                    <a:pt x="235935" y="285274"/>
                    <a:pt x="242603" y="288131"/>
                    <a:pt x="249270" y="291941"/>
                  </a:cubicBezTo>
                  <a:lnTo>
                    <a:pt x="274035" y="283369"/>
                  </a:lnTo>
                  <a:lnTo>
                    <a:pt x="293085" y="302419"/>
                  </a:lnTo>
                  <a:lnTo>
                    <a:pt x="284512" y="327184"/>
                  </a:lnTo>
                  <a:cubicBezTo>
                    <a:pt x="288323" y="333851"/>
                    <a:pt x="291180" y="340519"/>
                    <a:pt x="293085" y="348139"/>
                  </a:cubicBezTo>
                  <a:lnTo>
                    <a:pt x="316898" y="359569"/>
                  </a:lnTo>
                  <a:lnTo>
                    <a:pt x="315945" y="388144"/>
                  </a:lnTo>
                  <a:lnTo>
                    <a:pt x="315945" y="388144"/>
                  </a:lnTo>
                  <a:close/>
                  <a:moveTo>
                    <a:pt x="645510" y="423386"/>
                  </a:moveTo>
                  <a:lnTo>
                    <a:pt x="579788" y="309086"/>
                  </a:lnTo>
                  <a:lnTo>
                    <a:pt x="579788" y="304324"/>
                  </a:lnTo>
                  <a:cubicBezTo>
                    <a:pt x="583598" y="199549"/>
                    <a:pt x="530258" y="101441"/>
                    <a:pt x="439770" y="47149"/>
                  </a:cubicBezTo>
                  <a:cubicBezTo>
                    <a:pt x="349283" y="-6191"/>
                    <a:pt x="237840" y="-6191"/>
                    <a:pt x="147353" y="47149"/>
                  </a:cubicBezTo>
                  <a:cubicBezTo>
                    <a:pt x="56865" y="100489"/>
                    <a:pt x="3525" y="199549"/>
                    <a:pt x="7335" y="304324"/>
                  </a:cubicBezTo>
                  <a:cubicBezTo>
                    <a:pt x="7335" y="394811"/>
                    <a:pt x="48292" y="479584"/>
                    <a:pt x="119730" y="534829"/>
                  </a:cubicBezTo>
                  <a:lnTo>
                    <a:pt x="119730" y="775811"/>
                  </a:lnTo>
                  <a:lnTo>
                    <a:pt x="420720" y="775811"/>
                  </a:lnTo>
                  <a:lnTo>
                    <a:pt x="420720" y="661511"/>
                  </a:lnTo>
                  <a:lnTo>
                    <a:pt x="467393" y="661511"/>
                  </a:lnTo>
                  <a:cubicBezTo>
                    <a:pt x="497873" y="661511"/>
                    <a:pt x="526448" y="649129"/>
                    <a:pt x="547402" y="628174"/>
                  </a:cubicBezTo>
                  <a:cubicBezTo>
                    <a:pt x="568358" y="606266"/>
                    <a:pt x="579788" y="577691"/>
                    <a:pt x="579788" y="547211"/>
                  </a:cubicBezTo>
                  <a:lnTo>
                    <a:pt x="579788" y="490061"/>
                  </a:lnTo>
                  <a:lnTo>
                    <a:pt x="621698" y="490061"/>
                  </a:lnTo>
                  <a:cubicBezTo>
                    <a:pt x="646463" y="487204"/>
                    <a:pt x="668370" y="458629"/>
                    <a:pt x="645510" y="423386"/>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a:extLst>
              <a:ext uri="{FF2B5EF4-FFF2-40B4-BE49-F238E27FC236}"/>
            </a:extLst>
          </p:cNvPr>
          <p:cNvPicPr>
            <a:picLocks noGrp="1" noChangeAspect="1"/>
          </p:cNvPicPr>
          <p:nvPr>
            <p:ph type="pic" sz="quarter" idx="13"/>
          </p:nvPr>
        </p:nvPicPr>
        <p:blipFill>
          <a:blip r:embed="rId3"/>
          <a:srcRect/>
          <a:stretch>
            <a:fillRect/>
          </a:stretch>
        </p:blipFill>
        <p:spPr>
          <a:xfrm>
            <a:off x="0" y="0"/>
            <a:ext cx="12192000" cy="6086475"/>
          </a:xfrm>
        </p:spPr>
      </p:pic>
      <p:sp>
        <p:nvSpPr>
          <p:cNvPr id="5" name="Θέση αριθμού διαφάνειας 4"/>
          <p:cNvSpPr>
            <a:spLocks noGrp="1"/>
          </p:cNvSpPr>
          <p:nvPr>
            <p:ph type="sldNum" sz="quarter" idx="15"/>
          </p:nvPr>
        </p:nvSpPr>
        <p:spPr/>
        <p:txBody>
          <a:bodyPr/>
          <a:lstStyle/>
          <a:p>
            <a:pPr>
              <a:defRPr/>
            </a:pPr>
            <a:fld id="{F8DFBBEF-46C2-4CCE-BB80-2974CE841AE9}" type="slidenum">
              <a:rPr lang="el-GR"/>
              <a:pPr>
                <a:defRPr/>
              </a:pPr>
              <a:t>43</a:t>
            </a:fld>
            <a:endParaRPr lang="el-GR" dirty="0"/>
          </a:p>
        </p:txBody>
      </p:sp>
      <p:sp>
        <p:nvSpPr>
          <p:cNvPr id="12" name="Τίτλος 2">
            <a:extLst>
              <a:ext uri="{FF2B5EF4-FFF2-40B4-BE49-F238E27FC236}"/>
            </a:extLst>
          </p:cNvPr>
          <p:cNvSpPr txBox="1">
            <a:spLocks/>
          </p:cNvSpPr>
          <p:nvPr/>
        </p:nvSpPr>
        <p:spPr>
          <a:xfrm>
            <a:off x="6337300" y="134938"/>
            <a:ext cx="4860925" cy="5724525"/>
          </a:xfrm>
          <a:prstGeom prst="rect">
            <a:avLst/>
          </a:prstGeom>
          <a:solidFill>
            <a:schemeClr val="bg1"/>
          </a:solidFill>
          <a:ln>
            <a:noFill/>
          </a:ln>
        </p:spPr>
        <p:txBody>
          <a:bodyPr lIns="432000" tIns="72000" rIns="288000" bIns="1404000" anchor="b"/>
          <a:lstStyle>
            <a:lvl1pPr algn="l" defTabSz="914400" rtl="0" eaLnBrk="1" latinLnBrk="0" hangingPunct="1">
              <a:lnSpc>
                <a:spcPct val="90000"/>
              </a:lnSpc>
              <a:spcBef>
                <a:spcPct val="0"/>
              </a:spcBef>
              <a:buNone/>
              <a:defRPr sz="4500" kern="1200" spc="-100" baseline="0">
                <a:solidFill>
                  <a:schemeClr val="tx1">
                    <a:lumMod val="75000"/>
                    <a:lumOff val="25000"/>
                  </a:schemeClr>
                </a:solidFill>
                <a:latin typeface="+mj-lt"/>
                <a:ea typeface="+mj-ea"/>
                <a:cs typeface="+mj-cs"/>
              </a:defRPr>
            </a:lvl1pPr>
          </a:lstStyle>
          <a:p>
            <a:pPr fontAlgn="auto">
              <a:spcAft>
                <a:spcPts val="0"/>
              </a:spcAft>
              <a:defRPr/>
            </a:pPr>
            <a:endParaRPr lang="el-GR" sz="5000" dirty="0"/>
          </a:p>
        </p:txBody>
      </p:sp>
      <p:sp>
        <p:nvSpPr>
          <p:cNvPr id="114692" name="Θέση κειμένου 5"/>
          <p:cNvSpPr txBox="1">
            <a:spLocks/>
          </p:cNvSpPr>
          <p:nvPr/>
        </p:nvSpPr>
        <p:spPr bwMode="auto">
          <a:xfrm>
            <a:off x="6665913" y="485775"/>
            <a:ext cx="2268537"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Διαπροσωπικοί ρόλοι</a:t>
            </a:r>
            <a:endParaRPr lang="el-GR">
              <a:solidFill>
                <a:srgbClr val="404040"/>
              </a:solidFill>
              <a:latin typeface="Calibri" pitchFamily="34" charset="0"/>
            </a:endParaRPr>
          </a:p>
        </p:txBody>
      </p:sp>
      <p:sp>
        <p:nvSpPr>
          <p:cNvPr id="114693" name="Text Placeholder 24"/>
          <p:cNvSpPr txBox="1">
            <a:spLocks/>
          </p:cNvSpPr>
          <p:nvPr/>
        </p:nvSpPr>
        <p:spPr bwMode="auto">
          <a:xfrm>
            <a:off x="6665913" y="979488"/>
            <a:ext cx="2606675" cy="1146175"/>
          </a:xfrm>
          <a:prstGeom prst="rect">
            <a:avLst/>
          </a:prstGeom>
          <a:noFill/>
          <a:ln w="9525">
            <a:noFill/>
            <a:miter lim="800000"/>
            <a:headEnd/>
            <a:tailEnd/>
          </a:ln>
        </p:spPr>
        <p:txBody>
          <a:bodyPr lIns="0" tIns="0" rIns="0" bIns="0"/>
          <a:lstStyle/>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Κατ’ επίφαση επικεφαλής </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Ηγέτης</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Σύνδεσμος</a:t>
            </a:r>
          </a:p>
        </p:txBody>
      </p:sp>
      <p:grpSp>
        <p:nvGrpSpPr>
          <p:cNvPr id="16" name="Γραφικό 28" descr="Χρήστες">
            <a:extLst>
              <a:ext uri="{FF2B5EF4-FFF2-40B4-BE49-F238E27FC236}"/>
            </a:extLst>
          </p:cNvPr>
          <p:cNvGrpSpPr/>
          <p:nvPr/>
        </p:nvGrpSpPr>
        <p:grpSpPr>
          <a:xfrm>
            <a:off x="9804114" y="763266"/>
            <a:ext cx="926526" cy="1036560"/>
            <a:chOff x="5499278" y="3049431"/>
            <a:chExt cx="596721" cy="596721"/>
          </a:xfrm>
          <a:solidFill>
            <a:schemeClr val="tx1">
              <a:lumMod val="65000"/>
              <a:lumOff val="35000"/>
            </a:schemeClr>
          </a:solidFill>
        </p:grpSpPr>
        <p:sp>
          <p:nvSpPr>
            <p:cNvPr id="17" name="Ελεύθερη σχεδίαση: Σχήμα 16">
              <a:extLst>
                <a:ext uri="{FF2B5EF4-FFF2-40B4-BE49-F238E27FC236}"/>
              </a:extLst>
            </p:cNvPr>
            <p:cNvSpPr/>
            <p:nvPr/>
          </p:nvSpPr>
          <p:spPr>
            <a:xfrm>
              <a:off x="558785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5886214" y="3180275"/>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9" name="Ελεύθερη σχεδίαση: Σχήμα 18">
              <a:extLst>
                <a:ext uri="{FF2B5EF4-FFF2-40B4-BE49-F238E27FC236}"/>
              </a:extLst>
            </p:cNvPr>
            <p:cNvSpPr/>
            <p:nvPr/>
          </p:nvSpPr>
          <p:spPr>
            <a:xfrm>
              <a:off x="5681091" y="3394100"/>
              <a:ext cx="229986" cy="118101"/>
            </a:xfrm>
            <a:custGeom>
              <a:avLst/>
              <a:gdLst>
                <a:gd name="connsiteX0" fmla="*/ 228432 w 229986"/>
                <a:gd name="connsiteY0" fmla="*/ 116547 h 118101"/>
                <a:gd name="connsiteX1" fmla="*/ 228432 w 229986"/>
                <a:gd name="connsiteY1" fmla="*/ 60604 h 118101"/>
                <a:gd name="connsiteX2" fmla="*/ 217244 w 229986"/>
                <a:gd name="connsiteY2" fmla="*/ 38227 h 118101"/>
                <a:gd name="connsiteX3" fmla="*/ 162544 w 229986"/>
                <a:gd name="connsiteY3" fmla="*/ 12121 h 118101"/>
                <a:gd name="connsiteX4" fmla="*/ 116547 w 229986"/>
                <a:gd name="connsiteY4" fmla="*/ 4662 h 118101"/>
                <a:gd name="connsiteX5" fmla="*/ 70550 w 229986"/>
                <a:gd name="connsiteY5" fmla="*/ 12121 h 118101"/>
                <a:gd name="connsiteX6" fmla="*/ 15850 w 229986"/>
                <a:gd name="connsiteY6" fmla="*/ 38227 h 118101"/>
                <a:gd name="connsiteX7" fmla="*/ 4662 w 229986"/>
                <a:gd name="connsiteY7" fmla="*/ 60604 h 118101"/>
                <a:gd name="connsiteX8" fmla="*/ 4662 w 229986"/>
                <a:gd name="connsiteY8" fmla="*/ 116547 h 118101"/>
                <a:gd name="connsiteX9" fmla="*/ 228432 w 229986"/>
                <a:gd name="connsiteY9" fmla="*/ 11654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986" h="118101">
                  <a:moveTo>
                    <a:pt x="228432" y="116547"/>
                  </a:moveTo>
                  <a:lnTo>
                    <a:pt x="228432" y="60604"/>
                  </a:lnTo>
                  <a:cubicBezTo>
                    <a:pt x="228432" y="51902"/>
                    <a:pt x="224703" y="43200"/>
                    <a:pt x="217244" y="38227"/>
                  </a:cubicBezTo>
                  <a:cubicBezTo>
                    <a:pt x="202326" y="25796"/>
                    <a:pt x="182435" y="17094"/>
                    <a:pt x="162544" y="12121"/>
                  </a:cubicBezTo>
                  <a:cubicBezTo>
                    <a:pt x="148869" y="8391"/>
                    <a:pt x="132708" y="4662"/>
                    <a:pt x="116547" y="4662"/>
                  </a:cubicBezTo>
                  <a:cubicBezTo>
                    <a:pt x="101629" y="4662"/>
                    <a:pt x="85468" y="7148"/>
                    <a:pt x="70550" y="12121"/>
                  </a:cubicBezTo>
                  <a:cubicBezTo>
                    <a:pt x="50659" y="17094"/>
                    <a:pt x="32012" y="27039"/>
                    <a:pt x="15850" y="38227"/>
                  </a:cubicBezTo>
                  <a:cubicBezTo>
                    <a:pt x="8391" y="44443"/>
                    <a:pt x="4662" y="51902"/>
                    <a:pt x="4662" y="60604"/>
                  </a:cubicBezTo>
                  <a:lnTo>
                    <a:pt x="4662" y="116547"/>
                  </a:lnTo>
                  <a:lnTo>
                    <a:pt x="228432" y="116547"/>
                  </a:ln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20" name="Ελεύθερη σχεδίαση: Σχήμα 19">
              <a:extLst>
                <a:ext uri="{FF2B5EF4-FFF2-40B4-BE49-F238E27FC236}"/>
              </a:extLst>
            </p:cNvPr>
            <p:cNvSpPr/>
            <p:nvPr/>
          </p:nvSpPr>
          <p:spPr>
            <a:xfrm>
              <a:off x="5737034" y="3267296"/>
              <a:ext cx="118101" cy="118101"/>
            </a:xfrm>
            <a:custGeom>
              <a:avLst/>
              <a:gdLst>
                <a:gd name="connsiteX0" fmla="*/ 116547 w 118101"/>
                <a:gd name="connsiteY0" fmla="*/ 60604 h 118101"/>
                <a:gd name="connsiteX1" fmla="*/ 60604 w 118101"/>
                <a:gd name="connsiteY1" fmla="*/ 116547 h 118101"/>
                <a:gd name="connsiteX2" fmla="*/ 4662 w 118101"/>
                <a:gd name="connsiteY2" fmla="*/ 60604 h 118101"/>
                <a:gd name="connsiteX3" fmla="*/ 60604 w 118101"/>
                <a:gd name="connsiteY3" fmla="*/ 4662 h 118101"/>
                <a:gd name="connsiteX4" fmla="*/ 116547 w 118101"/>
                <a:gd name="connsiteY4" fmla="*/ 60604 h 11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1" h="118101">
                  <a:moveTo>
                    <a:pt x="116547" y="60604"/>
                  </a:moveTo>
                  <a:cubicBezTo>
                    <a:pt x="116547" y="91501"/>
                    <a:pt x="91501" y="116547"/>
                    <a:pt x="60604" y="116547"/>
                  </a:cubicBezTo>
                  <a:cubicBezTo>
                    <a:pt x="29708" y="116547"/>
                    <a:pt x="4662" y="91501"/>
                    <a:pt x="4662" y="60604"/>
                  </a:cubicBezTo>
                  <a:cubicBezTo>
                    <a:pt x="4662" y="29708"/>
                    <a:pt x="29708" y="4662"/>
                    <a:pt x="60604" y="4662"/>
                  </a:cubicBezTo>
                  <a:cubicBezTo>
                    <a:pt x="91501" y="4662"/>
                    <a:pt x="116547" y="29708"/>
                    <a:pt x="116547" y="60604"/>
                  </a:cubicBez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21" name="Ελεύθερη σχεδίαση: Σχήμα 20">
              <a:extLst>
                <a:ext uri="{FF2B5EF4-FFF2-40B4-BE49-F238E27FC236}"/>
              </a:extLst>
            </p:cNvPr>
            <p:cNvSpPr/>
            <p:nvPr/>
          </p:nvSpPr>
          <p:spPr>
            <a:xfrm>
              <a:off x="5851406" y="3307078"/>
              <a:ext cx="211339" cy="118101"/>
            </a:xfrm>
            <a:custGeom>
              <a:avLst/>
              <a:gdLst>
                <a:gd name="connsiteX0" fmla="*/ 196110 w 211338"/>
                <a:gd name="connsiteY0" fmla="*/ 38227 h 118101"/>
                <a:gd name="connsiteX1" fmla="*/ 141410 w 211338"/>
                <a:gd name="connsiteY1" fmla="*/ 12121 h 118101"/>
                <a:gd name="connsiteX2" fmla="*/ 95413 w 211338"/>
                <a:gd name="connsiteY2" fmla="*/ 4662 h 118101"/>
                <a:gd name="connsiteX3" fmla="*/ 49416 w 211338"/>
                <a:gd name="connsiteY3" fmla="*/ 12121 h 118101"/>
                <a:gd name="connsiteX4" fmla="*/ 27039 w 211338"/>
                <a:gd name="connsiteY4" fmla="*/ 20823 h 118101"/>
                <a:gd name="connsiteX5" fmla="*/ 27039 w 211338"/>
                <a:gd name="connsiteY5" fmla="*/ 22066 h 118101"/>
                <a:gd name="connsiteX6" fmla="*/ 4662 w 211338"/>
                <a:gd name="connsiteY6" fmla="*/ 76766 h 118101"/>
                <a:gd name="connsiteX7" fmla="*/ 61848 w 211338"/>
                <a:gd name="connsiteY7" fmla="*/ 105359 h 118101"/>
                <a:gd name="connsiteX8" fmla="*/ 71793 w 211338"/>
                <a:gd name="connsiteY8" fmla="*/ 116547 h 118101"/>
                <a:gd name="connsiteX9" fmla="*/ 207298 w 211338"/>
                <a:gd name="connsiteY9" fmla="*/ 116547 h 118101"/>
                <a:gd name="connsiteX10" fmla="*/ 207298 w 211338"/>
                <a:gd name="connsiteY10" fmla="*/ 60604 h 118101"/>
                <a:gd name="connsiteX11" fmla="*/ 196110 w 211338"/>
                <a:gd name="connsiteY11" fmla="*/ 38227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338" h="118101">
                  <a:moveTo>
                    <a:pt x="196110" y="38227"/>
                  </a:moveTo>
                  <a:cubicBezTo>
                    <a:pt x="181192" y="25796"/>
                    <a:pt x="161301" y="17094"/>
                    <a:pt x="141410" y="12121"/>
                  </a:cubicBezTo>
                  <a:cubicBezTo>
                    <a:pt x="127736" y="8391"/>
                    <a:pt x="111574" y="4662"/>
                    <a:pt x="95413" y="4662"/>
                  </a:cubicBezTo>
                  <a:cubicBezTo>
                    <a:pt x="80495" y="4662"/>
                    <a:pt x="64334" y="7148"/>
                    <a:pt x="49416" y="12121"/>
                  </a:cubicBezTo>
                  <a:cubicBezTo>
                    <a:pt x="41957" y="14607"/>
                    <a:pt x="34498" y="17094"/>
                    <a:pt x="27039" y="20823"/>
                  </a:cubicBezTo>
                  <a:lnTo>
                    <a:pt x="27039" y="22066"/>
                  </a:lnTo>
                  <a:cubicBezTo>
                    <a:pt x="27039" y="43200"/>
                    <a:pt x="18337" y="63091"/>
                    <a:pt x="4662" y="76766"/>
                  </a:cubicBezTo>
                  <a:cubicBezTo>
                    <a:pt x="28282" y="84225"/>
                    <a:pt x="46930" y="94170"/>
                    <a:pt x="61848" y="105359"/>
                  </a:cubicBezTo>
                  <a:cubicBezTo>
                    <a:pt x="65577" y="109088"/>
                    <a:pt x="69307" y="111574"/>
                    <a:pt x="71793" y="116547"/>
                  </a:cubicBezTo>
                  <a:lnTo>
                    <a:pt x="207298" y="116547"/>
                  </a:lnTo>
                  <a:lnTo>
                    <a:pt x="207298" y="60604"/>
                  </a:lnTo>
                  <a:cubicBezTo>
                    <a:pt x="207298" y="51902"/>
                    <a:pt x="203569" y="43200"/>
                    <a:pt x="196110" y="38227"/>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2" name="Ελεύθερη σχεδίαση: Σχήμα 21">
              <a:extLst>
                <a:ext uri="{FF2B5EF4-FFF2-40B4-BE49-F238E27FC236}"/>
              </a:extLst>
            </p:cNvPr>
            <p:cNvSpPr/>
            <p:nvPr/>
          </p:nvSpPr>
          <p:spPr>
            <a:xfrm>
              <a:off x="5531911" y="3307078"/>
              <a:ext cx="211339" cy="118101"/>
            </a:xfrm>
            <a:custGeom>
              <a:avLst/>
              <a:gdLst>
                <a:gd name="connsiteX0" fmla="*/ 150113 w 211338"/>
                <a:gd name="connsiteY0" fmla="*/ 105359 h 118101"/>
                <a:gd name="connsiteX1" fmla="*/ 150113 w 211338"/>
                <a:gd name="connsiteY1" fmla="*/ 105359 h 118101"/>
                <a:gd name="connsiteX2" fmla="*/ 207298 w 211338"/>
                <a:gd name="connsiteY2" fmla="*/ 76766 h 118101"/>
                <a:gd name="connsiteX3" fmla="*/ 184921 w 211338"/>
                <a:gd name="connsiteY3" fmla="*/ 22066 h 118101"/>
                <a:gd name="connsiteX4" fmla="*/ 184921 w 211338"/>
                <a:gd name="connsiteY4" fmla="*/ 19580 h 118101"/>
                <a:gd name="connsiteX5" fmla="*/ 162544 w 211338"/>
                <a:gd name="connsiteY5" fmla="*/ 12121 h 118101"/>
                <a:gd name="connsiteX6" fmla="*/ 116547 w 211338"/>
                <a:gd name="connsiteY6" fmla="*/ 4662 h 118101"/>
                <a:gd name="connsiteX7" fmla="*/ 70550 w 211338"/>
                <a:gd name="connsiteY7" fmla="*/ 12121 h 118101"/>
                <a:gd name="connsiteX8" fmla="*/ 15850 w 211338"/>
                <a:gd name="connsiteY8" fmla="*/ 38227 h 118101"/>
                <a:gd name="connsiteX9" fmla="*/ 4662 w 211338"/>
                <a:gd name="connsiteY9" fmla="*/ 60604 h 118101"/>
                <a:gd name="connsiteX10" fmla="*/ 4662 w 211338"/>
                <a:gd name="connsiteY10" fmla="*/ 116547 h 118101"/>
                <a:gd name="connsiteX11" fmla="*/ 138924 w 211338"/>
                <a:gd name="connsiteY11" fmla="*/ 116547 h 118101"/>
                <a:gd name="connsiteX12" fmla="*/ 150113 w 211338"/>
                <a:gd name="connsiteY12" fmla="*/ 105359 h 11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338" h="118101">
                  <a:moveTo>
                    <a:pt x="150113" y="105359"/>
                  </a:moveTo>
                  <a:lnTo>
                    <a:pt x="150113" y="105359"/>
                  </a:lnTo>
                  <a:cubicBezTo>
                    <a:pt x="167517" y="92927"/>
                    <a:pt x="187408" y="82982"/>
                    <a:pt x="207298" y="76766"/>
                  </a:cubicBezTo>
                  <a:cubicBezTo>
                    <a:pt x="193624" y="61848"/>
                    <a:pt x="184921" y="43200"/>
                    <a:pt x="184921" y="22066"/>
                  </a:cubicBezTo>
                  <a:cubicBezTo>
                    <a:pt x="184921" y="20823"/>
                    <a:pt x="184921" y="20823"/>
                    <a:pt x="184921" y="19580"/>
                  </a:cubicBezTo>
                  <a:cubicBezTo>
                    <a:pt x="177462" y="17094"/>
                    <a:pt x="170003" y="13364"/>
                    <a:pt x="162544" y="12121"/>
                  </a:cubicBezTo>
                  <a:cubicBezTo>
                    <a:pt x="148869" y="8391"/>
                    <a:pt x="132708" y="4662"/>
                    <a:pt x="116547" y="4662"/>
                  </a:cubicBezTo>
                  <a:cubicBezTo>
                    <a:pt x="101629" y="4662"/>
                    <a:pt x="85468" y="7148"/>
                    <a:pt x="70550" y="12121"/>
                  </a:cubicBezTo>
                  <a:cubicBezTo>
                    <a:pt x="50659" y="18337"/>
                    <a:pt x="32012" y="27039"/>
                    <a:pt x="15850" y="38227"/>
                  </a:cubicBezTo>
                  <a:cubicBezTo>
                    <a:pt x="8391" y="43200"/>
                    <a:pt x="4662" y="51902"/>
                    <a:pt x="4662" y="60604"/>
                  </a:cubicBezTo>
                  <a:lnTo>
                    <a:pt x="4662" y="116547"/>
                  </a:lnTo>
                  <a:lnTo>
                    <a:pt x="138924" y="116547"/>
                  </a:lnTo>
                  <a:cubicBezTo>
                    <a:pt x="142654" y="111574"/>
                    <a:pt x="145140" y="109088"/>
                    <a:pt x="150113" y="10535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cxnSp>
        <p:nvCxnSpPr>
          <p:cNvPr id="24" name="Ευθεία γραμμή σύνδεσης 23">
            <a:extLst>
              <a:ext uri="{FF2B5EF4-FFF2-40B4-BE49-F238E27FC236}"/>
            </a:extLst>
          </p:cNvPr>
          <p:cNvCxnSpPr>
            <a:cxnSpLocks/>
          </p:cNvCxnSpPr>
          <p:nvPr/>
        </p:nvCxnSpPr>
        <p:spPr>
          <a:xfrm>
            <a:off x="6640513" y="2098675"/>
            <a:ext cx="4397375" cy="0"/>
          </a:xfrm>
          <a:prstGeom prst="line">
            <a:avLst/>
          </a:prstGeom>
        </p:spPr>
        <p:style>
          <a:lnRef idx="1">
            <a:schemeClr val="accent1"/>
          </a:lnRef>
          <a:fillRef idx="0">
            <a:schemeClr val="accent1"/>
          </a:fillRef>
          <a:effectRef idx="0">
            <a:schemeClr val="accent1"/>
          </a:effectRef>
          <a:fontRef idx="minor">
            <a:schemeClr val="tx1"/>
          </a:fontRef>
        </p:style>
      </p:cxnSp>
      <p:sp>
        <p:nvSpPr>
          <p:cNvPr id="114696" name="Θέση κειμένου 5"/>
          <p:cNvSpPr txBox="1">
            <a:spLocks/>
          </p:cNvSpPr>
          <p:nvPr/>
        </p:nvSpPr>
        <p:spPr bwMode="auto">
          <a:xfrm>
            <a:off x="6640513" y="2232025"/>
            <a:ext cx="2268537"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Πληροφοριακοί ή ενημερωτικοί ρόλοι</a:t>
            </a:r>
            <a:endParaRPr lang="el-GR">
              <a:solidFill>
                <a:srgbClr val="404040"/>
              </a:solidFill>
              <a:latin typeface="Calibri" pitchFamily="34" charset="0"/>
            </a:endParaRPr>
          </a:p>
        </p:txBody>
      </p:sp>
      <p:sp>
        <p:nvSpPr>
          <p:cNvPr id="114697" name="Text Placeholder 24"/>
          <p:cNvSpPr txBox="1">
            <a:spLocks/>
          </p:cNvSpPr>
          <p:nvPr/>
        </p:nvSpPr>
        <p:spPr bwMode="auto">
          <a:xfrm>
            <a:off x="6677025" y="2870200"/>
            <a:ext cx="2606675" cy="1146175"/>
          </a:xfrm>
          <a:prstGeom prst="rect">
            <a:avLst/>
          </a:prstGeom>
          <a:noFill/>
          <a:ln w="9525">
            <a:noFill/>
            <a:miter lim="800000"/>
            <a:headEnd/>
            <a:tailEnd/>
          </a:ln>
        </p:spPr>
        <p:txBody>
          <a:bodyPr lIns="0" tIns="0" rIns="0" bIns="0"/>
          <a:lstStyle/>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Ελεγκτής</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Αναμεταδότης</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Εκπρόσωπος τύπου</a:t>
            </a:r>
          </a:p>
        </p:txBody>
      </p:sp>
      <p:sp>
        <p:nvSpPr>
          <p:cNvPr id="32" name="Γραφικό 30" descr="Οθόνη">
            <a:extLst>
              <a:ext uri="{FF2B5EF4-FFF2-40B4-BE49-F238E27FC236}"/>
            </a:extLst>
          </p:cNvPr>
          <p:cNvSpPr/>
          <p:nvPr/>
        </p:nvSpPr>
        <p:spPr>
          <a:xfrm>
            <a:off x="9877425" y="2719388"/>
            <a:ext cx="771525" cy="657225"/>
          </a:xfrm>
          <a:custGeom>
            <a:avLst/>
            <a:gdLst>
              <a:gd name="connsiteX0" fmla="*/ 711994 w 771525"/>
              <a:gd name="connsiteY0" fmla="*/ 483394 h 657225"/>
              <a:gd name="connsiteX1" fmla="*/ 64294 w 771525"/>
              <a:gd name="connsiteY1" fmla="*/ 483394 h 657225"/>
              <a:gd name="connsiteX2" fmla="*/ 64294 w 771525"/>
              <a:gd name="connsiteY2" fmla="*/ 64294 h 657225"/>
              <a:gd name="connsiteX3" fmla="*/ 711994 w 771525"/>
              <a:gd name="connsiteY3" fmla="*/ 64294 h 657225"/>
              <a:gd name="connsiteX4" fmla="*/ 711994 w 771525"/>
              <a:gd name="connsiteY4" fmla="*/ 483394 h 657225"/>
              <a:gd name="connsiteX5" fmla="*/ 731044 w 771525"/>
              <a:gd name="connsiteY5" fmla="*/ 7144 h 657225"/>
              <a:gd name="connsiteX6" fmla="*/ 45244 w 771525"/>
              <a:gd name="connsiteY6" fmla="*/ 7144 h 657225"/>
              <a:gd name="connsiteX7" fmla="*/ 7144 w 771525"/>
              <a:gd name="connsiteY7" fmla="*/ 45244 h 657225"/>
              <a:gd name="connsiteX8" fmla="*/ 7144 w 771525"/>
              <a:gd name="connsiteY8" fmla="*/ 502444 h 657225"/>
              <a:gd name="connsiteX9" fmla="*/ 45244 w 771525"/>
              <a:gd name="connsiteY9" fmla="*/ 540544 h 657225"/>
              <a:gd name="connsiteX10" fmla="*/ 311944 w 771525"/>
              <a:gd name="connsiteY10" fmla="*/ 540544 h 657225"/>
              <a:gd name="connsiteX11" fmla="*/ 311944 w 771525"/>
              <a:gd name="connsiteY11" fmla="*/ 597694 h 657225"/>
              <a:gd name="connsiteX12" fmla="*/ 216694 w 771525"/>
              <a:gd name="connsiteY12" fmla="*/ 597694 h 657225"/>
              <a:gd name="connsiteX13" fmla="*/ 216694 w 771525"/>
              <a:gd name="connsiteY13" fmla="*/ 654844 h 657225"/>
              <a:gd name="connsiteX14" fmla="*/ 559594 w 771525"/>
              <a:gd name="connsiteY14" fmla="*/ 654844 h 657225"/>
              <a:gd name="connsiteX15" fmla="*/ 559594 w 771525"/>
              <a:gd name="connsiteY15" fmla="*/ 597694 h 657225"/>
              <a:gd name="connsiteX16" fmla="*/ 464344 w 771525"/>
              <a:gd name="connsiteY16" fmla="*/ 597694 h 657225"/>
              <a:gd name="connsiteX17" fmla="*/ 464344 w 771525"/>
              <a:gd name="connsiteY17" fmla="*/ 540544 h 657225"/>
              <a:gd name="connsiteX18" fmla="*/ 731044 w 771525"/>
              <a:gd name="connsiteY18" fmla="*/ 540544 h 657225"/>
              <a:gd name="connsiteX19" fmla="*/ 769144 w 771525"/>
              <a:gd name="connsiteY19" fmla="*/ 502444 h 657225"/>
              <a:gd name="connsiteX20" fmla="*/ 769144 w 771525"/>
              <a:gd name="connsiteY20" fmla="*/ 45244 h 657225"/>
              <a:gd name="connsiteX21" fmla="*/ 731044 w 771525"/>
              <a:gd name="connsiteY21" fmla="*/ 714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657225">
                <a:moveTo>
                  <a:pt x="711994" y="483394"/>
                </a:moveTo>
                <a:lnTo>
                  <a:pt x="64294" y="483394"/>
                </a:lnTo>
                <a:lnTo>
                  <a:pt x="64294" y="64294"/>
                </a:lnTo>
                <a:lnTo>
                  <a:pt x="711994" y="64294"/>
                </a:lnTo>
                <a:lnTo>
                  <a:pt x="711994" y="483394"/>
                </a:lnTo>
                <a:close/>
                <a:moveTo>
                  <a:pt x="731044" y="7144"/>
                </a:moveTo>
                <a:lnTo>
                  <a:pt x="45244" y="7144"/>
                </a:lnTo>
                <a:cubicBezTo>
                  <a:pt x="24289" y="7144"/>
                  <a:pt x="7144" y="24289"/>
                  <a:pt x="7144" y="45244"/>
                </a:cubicBezTo>
                <a:lnTo>
                  <a:pt x="7144" y="502444"/>
                </a:lnTo>
                <a:cubicBezTo>
                  <a:pt x="7144" y="523399"/>
                  <a:pt x="24289" y="540544"/>
                  <a:pt x="45244" y="540544"/>
                </a:cubicBezTo>
                <a:lnTo>
                  <a:pt x="311944" y="540544"/>
                </a:lnTo>
                <a:lnTo>
                  <a:pt x="311944" y="597694"/>
                </a:lnTo>
                <a:lnTo>
                  <a:pt x="216694" y="597694"/>
                </a:lnTo>
                <a:lnTo>
                  <a:pt x="216694" y="654844"/>
                </a:lnTo>
                <a:lnTo>
                  <a:pt x="559594" y="654844"/>
                </a:lnTo>
                <a:lnTo>
                  <a:pt x="559594" y="597694"/>
                </a:lnTo>
                <a:lnTo>
                  <a:pt x="464344" y="597694"/>
                </a:lnTo>
                <a:lnTo>
                  <a:pt x="464344" y="540544"/>
                </a:lnTo>
                <a:lnTo>
                  <a:pt x="731044" y="540544"/>
                </a:lnTo>
                <a:cubicBezTo>
                  <a:pt x="751999" y="540544"/>
                  <a:pt x="769144" y="523399"/>
                  <a:pt x="769144" y="502444"/>
                </a:cubicBezTo>
                <a:lnTo>
                  <a:pt x="769144" y="45244"/>
                </a:lnTo>
                <a:cubicBezTo>
                  <a:pt x="769144" y="24289"/>
                  <a:pt x="751999" y="7144"/>
                  <a:pt x="731044" y="7144"/>
                </a:cubicBezTo>
                <a:close/>
              </a:path>
            </a:pathLst>
          </a:custGeom>
          <a:solidFill>
            <a:schemeClr val="tx1">
              <a:lumMod val="65000"/>
              <a:lumOff val="35000"/>
            </a:schemeClr>
          </a:solidFill>
          <a:ln w="9525" cap="flat">
            <a:noFill/>
            <a:prstDash val="solid"/>
            <a:miter/>
          </a:ln>
        </p:spPr>
        <p:txBody>
          <a:bodyPr anchor="ctr"/>
          <a:lstStyle/>
          <a:p>
            <a:pPr fontAlgn="auto">
              <a:spcBef>
                <a:spcPts val="0"/>
              </a:spcBef>
              <a:spcAft>
                <a:spcPts val="0"/>
              </a:spcAft>
              <a:defRPr/>
            </a:pPr>
            <a:endParaRPr lang="el-GR">
              <a:solidFill>
                <a:schemeClr val="bg2">
                  <a:lumMod val="50000"/>
                </a:schemeClr>
              </a:solidFill>
              <a:latin typeface="+mn-lt"/>
              <a:cs typeface="+mn-cs"/>
            </a:endParaRPr>
          </a:p>
        </p:txBody>
      </p:sp>
      <p:cxnSp>
        <p:nvCxnSpPr>
          <p:cNvPr id="33" name="Ευθεία γραμμή σύνδεσης 32">
            <a:extLst>
              <a:ext uri="{FF2B5EF4-FFF2-40B4-BE49-F238E27FC236}"/>
            </a:extLst>
          </p:cNvPr>
          <p:cNvCxnSpPr>
            <a:cxnSpLocks/>
          </p:cNvCxnSpPr>
          <p:nvPr/>
        </p:nvCxnSpPr>
        <p:spPr>
          <a:xfrm>
            <a:off x="6651625" y="4003675"/>
            <a:ext cx="4395788" cy="0"/>
          </a:xfrm>
          <a:prstGeom prst="line">
            <a:avLst/>
          </a:prstGeom>
        </p:spPr>
        <p:style>
          <a:lnRef idx="1">
            <a:schemeClr val="accent1"/>
          </a:lnRef>
          <a:fillRef idx="0">
            <a:schemeClr val="accent1"/>
          </a:fillRef>
          <a:effectRef idx="0">
            <a:schemeClr val="accent1"/>
          </a:effectRef>
          <a:fontRef idx="minor">
            <a:schemeClr val="tx1"/>
          </a:fontRef>
        </p:style>
      </p:cxnSp>
      <p:sp>
        <p:nvSpPr>
          <p:cNvPr id="114700" name="Θέση κειμένου 5"/>
          <p:cNvSpPr txBox="1">
            <a:spLocks/>
          </p:cNvSpPr>
          <p:nvPr/>
        </p:nvSpPr>
        <p:spPr bwMode="auto">
          <a:xfrm>
            <a:off x="6640513" y="4167188"/>
            <a:ext cx="2268537"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Αποφασιστικοί ρόλοι</a:t>
            </a:r>
            <a:endParaRPr lang="el-GR">
              <a:solidFill>
                <a:srgbClr val="404040"/>
              </a:solidFill>
              <a:latin typeface="Calibri" pitchFamily="34" charset="0"/>
            </a:endParaRPr>
          </a:p>
        </p:txBody>
      </p:sp>
      <p:grpSp>
        <p:nvGrpSpPr>
          <p:cNvPr id="35" name="Γραφικό 20" descr="Κεφάλι με γρανάζια">
            <a:extLst>
              <a:ext uri="{FF2B5EF4-FFF2-40B4-BE49-F238E27FC236}"/>
            </a:extLst>
          </p:cNvPr>
          <p:cNvGrpSpPr/>
          <p:nvPr/>
        </p:nvGrpSpPr>
        <p:grpSpPr>
          <a:xfrm>
            <a:off x="9855433" y="4567068"/>
            <a:ext cx="823574" cy="717337"/>
            <a:chOff x="5638800" y="2971800"/>
            <a:chExt cx="914400" cy="914400"/>
          </a:xfrm>
          <a:solidFill>
            <a:schemeClr val="tx1">
              <a:lumMod val="65000"/>
              <a:lumOff val="35000"/>
            </a:schemeClr>
          </a:solidFill>
        </p:grpSpPr>
        <p:sp>
          <p:nvSpPr>
            <p:cNvPr id="36" name="Ελεύθερη σχεδίαση: Σχήμα 35">
              <a:extLst>
                <a:ext uri="{FF2B5EF4-FFF2-40B4-BE49-F238E27FC236}"/>
              </a:extLst>
            </p:cNvPr>
            <p:cNvSpPr/>
            <p:nvPr/>
          </p:nvSpPr>
          <p:spPr>
            <a:xfrm>
              <a:off x="6040279" y="3152299"/>
              <a:ext cx="85725" cy="85725"/>
            </a:xfrm>
            <a:custGeom>
              <a:avLst/>
              <a:gdLst>
                <a:gd name="connsiteX0" fmla="*/ 47149 w 85725"/>
                <a:gd name="connsiteY0" fmla="*/ 7144 h 85725"/>
                <a:gd name="connsiteX1" fmla="*/ 7144 w 85725"/>
                <a:gd name="connsiteY1" fmla="*/ 47149 h 85725"/>
                <a:gd name="connsiteX2" fmla="*/ 47149 w 85725"/>
                <a:gd name="connsiteY2" fmla="*/ 87154 h 85725"/>
                <a:gd name="connsiteX3" fmla="*/ 87154 w 85725"/>
                <a:gd name="connsiteY3" fmla="*/ 47149 h 85725"/>
                <a:gd name="connsiteX4" fmla="*/ 47149 w 85725"/>
                <a:gd name="connsiteY4" fmla="*/ 7144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7149" y="7144"/>
                  </a:moveTo>
                  <a:cubicBezTo>
                    <a:pt x="25241" y="7144"/>
                    <a:pt x="7144" y="25241"/>
                    <a:pt x="7144" y="47149"/>
                  </a:cubicBezTo>
                  <a:cubicBezTo>
                    <a:pt x="7144" y="69056"/>
                    <a:pt x="25241" y="87154"/>
                    <a:pt x="47149" y="87154"/>
                  </a:cubicBezTo>
                  <a:cubicBezTo>
                    <a:pt x="69056" y="87154"/>
                    <a:pt x="87154" y="69056"/>
                    <a:pt x="87154" y="47149"/>
                  </a:cubicBezTo>
                  <a:cubicBezTo>
                    <a:pt x="87154" y="25241"/>
                    <a:pt x="69056" y="7144"/>
                    <a:pt x="47149" y="71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7" name="Ελεύθερη σχεδίαση: Σχήμα 36">
              <a:extLst>
                <a:ext uri="{FF2B5EF4-FFF2-40B4-BE49-F238E27FC236}"/>
              </a:extLst>
            </p:cNvPr>
            <p:cNvSpPr/>
            <p:nvPr/>
          </p:nvSpPr>
          <p:spPr>
            <a:xfrm>
              <a:off x="5920264" y="3345656"/>
              <a:ext cx="85725" cy="85725"/>
            </a:xfrm>
            <a:custGeom>
              <a:avLst/>
              <a:gdLst>
                <a:gd name="connsiteX0" fmla="*/ 87154 w 85725"/>
                <a:gd name="connsiteY0" fmla="*/ 47149 h 85725"/>
                <a:gd name="connsiteX1" fmla="*/ 47149 w 85725"/>
                <a:gd name="connsiteY1" fmla="*/ 87154 h 85725"/>
                <a:gd name="connsiteX2" fmla="*/ 7144 w 85725"/>
                <a:gd name="connsiteY2" fmla="*/ 47149 h 85725"/>
                <a:gd name="connsiteX3" fmla="*/ 47149 w 85725"/>
                <a:gd name="connsiteY3" fmla="*/ 7144 h 85725"/>
                <a:gd name="connsiteX4" fmla="*/ 87154 w 85725"/>
                <a:gd name="connsiteY4" fmla="*/ 47149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154" y="47149"/>
                  </a:moveTo>
                  <a:cubicBezTo>
                    <a:pt x="87154" y="69243"/>
                    <a:pt x="69243" y="87154"/>
                    <a:pt x="47149" y="87154"/>
                  </a:cubicBezTo>
                  <a:cubicBezTo>
                    <a:pt x="25055" y="87154"/>
                    <a:pt x="7144" y="69243"/>
                    <a:pt x="7144" y="47149"/>
                  </a:cubicBezTo>
                  <a:cubicBezTo>
                    <a:pt x="7144" y="25055"/>
                    <a:pt x="25055" y="7144"/>
                    <a:pt x="47149" y="7144"/>
                  </a:cubicBezTo>
                  <a:cubicBezTo>
                    <a:pt x="69243" y="7144"/>
                    <a:pt x="87154" y="25055"/>
                    <a:pt x="87154" y="471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8" name="Ελεύθερη σχεδίαση: Σχήμα 37">
              <a:extLst>
                <a:ext uri="{FF2B5EF4-FFF2-40B4-BE49-F238E27FC236}"/>
              </a:extLst>
            </p:cNvPr>
            <p:cNvSpPr/>
            <p:nvPr/>
          </p:nvSpPr>
          <p:spPr>
            <a:xfrm>
              <a:off x="5764815" y="3017996"/>
              <a:ext cx="657225" cy="781050"/>
            </a:xfrm>
            <a:custGeom>
              <a:avLst/>
              <a:gdLst>
                <a:gd name="connsiteX0" fmla="*/ 435960 w 657225"/>
                <a:gd name="connsiteY0" fmla="*/ 194786 h 781050"/>
                <a:gd name="connsiteX1" fmla="*/ 412148 w 657225"/>
                <a:gd name="connsiteY1" fmla="*/ 206216 h 781050"/>
                <a:gd name="connsiteX2" fmla="*/ 402623 w 657225"/>
                <a:gd name="connsiteY2" fmla="*/ 227171 h 781050"/>
                <a:gd name="connsiteX3" fmla="*/ 411195 w 657225"/>
                <a:gd name="connsiteY3" fmla="*/ 251936 h 781050"/>
                <a:gd name="connsiteX4" fmla="*/ 392145 w 657225"/>
                <a:gd name="connsiteY4" fmla="*/ 270986 h 781050"/>
                <a:gd name="connsiteX5" fmla="*/ 367380 w 657225"/>
                <a:gd name="connsiteY5" fmla="*/ 262414 h 781050"/>
                <a:gd name="connsiteX6" fmla="*/ 346425 w 657225"/>
                <a:gd name="connsiteY6" fmla="*/ 270986 h 781050"/>
                <a:gd name="connsiteX7" fmla="*/ 334995 w 657225"/>
                <a:gd name="connsiteY7" fmla="*/ 293846 h 781050"/>
                <a:gd name="connsiteX8" fmla="*/ 308325 w 657225"/>
                <a:gd name="connsiteY8" fmla="*/ 293846 h 781050"/>
                <a:gd name="connsiteX9" fmla="*/ 296895 w 657225"/>
                <a:gd name="connsiteY9" fmla="*/ 270034 h 781050"/>
                <a:gd name="connsiteX10" fmla="*/ 275940 w 657225"/>
                <a:gd name="connsiteY10" fmla="*/ 261461 h 781050"/>
                <a:gd name="connsiteX11" fmla="*/ 251175 w 657225"/>
                <a:gd name="connsiteY11" fmla="*/ 270034 h 781050"/>
                <a:gd name="connsiteX12" fmla="*/ 232125 w 657225"/>
                <a:gd name="connsiteY12" fmla="*/ 250984 h 781050"/>
                <a:gd name="connsiteX13" fmla="*/ 240698 w 657225"/>
                <a:gd name="connsiteY13" fmla="*/ 226219 h 781050"/>
                <a:gd name="connsiteX14" fmla="*/ 232125 w 657225"/>
                <a:gd name="connsiteY14" fmla="*/ 205264 h 781050"/>
                <a:gd name="connsiteX15" fmla="*/ 208312 w 657225"/>
                <a:gd name="connsiteY15" fmla="*/ 193834 h 781050"/>
                <a:gd name="connsiteX16" fmla="*/ 208312 w 657225"/>
                <a:gd name="connsiteY16" fmla="*/ 167164 h 781050"/>
                <a:gd name="connsiteX17" fmla="*/ 232125 w 657225"/>
                <a:gd name="connsiteY17" fmla="*/ 155734 h 781050"/>
                <a:gd name="connsiteX18" fmla="*/ 240698 w 657225"/>
                <a:gd name="connsiteY18" fmla="*/ 134779 h 781050"/>
                <a:gd name="connsiteX19" fmla="*/ 233078 w 657225"/>
                <a:gd name="connsiteY19" fmla="*/ 110014 h 781050"/>
                <a:gd name="connsiteX20" fmla="*/ 252128 w 657225"/>
                <a:gd name="connsiteY20" fmla="*/ 90964 h 781050"/>
                <a:gd name="connsiteX21" fmla="*/ 276893 w 657225"/>
                <a:gd name="connsiteY21" fmla="*/ 99536 h 781050"/>
                <a:gd name="connsiteX22" fmla="*/ 297848 w 657225"/>
                <a:gd name="connsiteY22" fmla="*/ 90964 h 781050"/>
                <a:gd name="connsiteX23" fmla="*/ 309278 w 657225"/>
                <a:gd name="connsiteY23" fmla="*/ 67151 h 781050"/>
                <a:gd name="connsiteX24" fmla="*/ 335948 w 657225"/>
                <a:gd name="connsiteY24" fmla="*/ 67151 h 781050"/>
                <a:gd name="connsiteX25" fmla="*/ 347378 w 657225"/>
                <a:gd name="connsiteY25" fmla="*/ 90011 h 781050"/>
                <a:gd name="connsiteX26" fmla="*/ 368333 w 657225"/>
                <a:gd name="connsiteY26" fmla="*/ 98584 h 781050"/>
                <a:gd name="connsiteX27" fmla="*/ 393098 w 657225"/>
                <a:gd name="connsiteY27" fmla="*/ 90011 h 781050"/>
                <a:gd name="connsiteX28" fmla="*/ 412148 w 657225"/>
                <a:gd name="connsiteY28" fmla="*/ 109061 h 781050"/>
                <a:gd name="connsiteX29" fmla="*/ 403575 w 657225"/>
                <a:gd name="connsiteY29" fmla="*/ 133826 h 781050"/>
                <a:gd name="connsiteX30" fmla="*/ 412148 w 657225"/>
                <a:gd name="connsiteY30" fmla="*/ 154781 h 781050"/>
                <a:gd name="connsiteX31" fmla="*/ 435960 w 657225"/>
                <a:gd name="connsiteY31" fmla="*/ 166211 h 781050"/>
                <a:gd name="connsiteX32" fmla="*/ 435960 w 657225"/>
                <a:gd name="connsiteY32" fmla="*/ 194786 h 781050"/>
                <a:gd name="connsiteX33" fmla="*/ 315945 w 657225"/>
                <a:gd name="connsiteY33" fmla="*/ 388144 h 781050"/>
                <a:gd name="connsiteX34" fmla="*/ 292133 w 657225"/>
                <a:gd name="connsiteY34" fmla="*/ 399574 h 781050"/>
                <a:gd name="connsiteX35" fmla="*/ 283560 w 657225"/>
                <a:gd name="connsiteY35" fmla="*/ 420529 h 781050"/>
                <a:gd name="connsiteX36" fmla="*/ 291180 w 657225"/>
                <a:gd name="connsiteY36" fmla="*/ 445294 h 781050"/>
                <a:gd name="connsiteX37" fmla="*/ 272130 w 657225"/>
                <a:gd name="connsiteY37" fmla="*/ 464344 h 781050"/>
                <a:gd name="connsiteX38" fmla="*/ 247365 w 657225"/>
                <a:gd name="connsiteY38" fmla="*/ 455771 h 781050"/>
                <a:gd name="connsiteX39" fmla="*/ 226410 w 657225"/>
                <a:gd name="connsiteY39" fmla="*/ 464344 h 781050"/>
                <a:gd name="connsiteX40" fmla="*/ 215933 w 657225"/>
                <a:gd name="connsiteY40" fmla="*/ 487204 h 781050"/>
                <a:gd name="connsiteX41" fmla="*/ 189262 w 657225"/>
                <a:gd name="connsiteY41" fmla="*/ 487204 h 781050"/>
                <a:gd name="connsiteX42" fmla="*/ 177833 w 657225"/>
                <a:gd name="connsiteY42" fmla="*/ 463391 h 781050"/>
                <a:gd name="connsiteX43" fmla="*/ 156878 w 657225"/>
                <a:gd name="connsiteY43" fmla="*/ 454819 h 781050"/>
                <a:gd name="connsiteX44" fmla="*/ 132113 w 657225"/>
                <a:gd name="connsiteY44" fmla="*/ 462439 h 781050"/>
                <a:gd name="connsiteX45" fmla="*/ 113063 w 657225"/>
                <a:gd name="connsiteY45" fmla="*/ 443389 h 781050"/>
                <a:gd name="connsiteX46" fmla="*/ 121635 w 657225"/>
                <a:gd name="connsiteY46" fmla="*/ 418624 h 781050"/>
                <a:gd name="connsiteX47" fmla="*/ 113063 w 657225"/>
                <a:gd name="connsiteY47" fmla="*/ 397669 h 781050"/>
                <a:gd name="connsiteX48" fmla="*/ 89250 w 657225"/>
                <a:gd name="connsiteY48" fmla="*/ 386239 h 781050"/>
                <a:gd name="connsiteX49" fmla="*/ 89250 w 657225"/>
                <a:gd name="connsiteY49" fmla="*/ 359569 h 781050"/>
                <a:gd name="connsiteX50" fmla="*/ 113063 w 657225"/>
                <a:gd name="connsiteY50" fmla="*/ 348139 h 781050"/>
                <a:gd name="connsiteX51" fmla="*/ 121635 w 657225"/>
                <a:gd name="connsiteY51" fmla="*/ 327184 h 781050"/>
                <a:gd name="connsiteX52" fmla="*/ 113063 w 657225"/>
                <a:gd name="connsiteY52" fmla="*/ 302419 h 781050"/>
                <a:gd name="connsiteX53" fmla="*/ 132113 w 657225"/>
                <a:gd name="connsiteY53" fmla="*/ 283369 h 781050"/>
                <a:gd name="connsiteX54" fmla="*/ 156878 w 657225"/>
                <a:gd name="connsiteY54" fmla="*/ 291941 h 781050"/>
                <a:gd name="connsiteX55" fmla="*/ 177833 w 657225"/>
                <a:gd name="connsiteY55" fmla="*/ 283369 h 781050"/>
                <a:gd name="connsiteX56" fmla="*/ 189262 w 657225"/>
                <a:gd name="connsiteY56" fmla="*/ 259556 h 781050"/>
                <a:gd name="connsiteX57" fmla="*/ 216885 w 657225"/>
                <a:gd name="connsiteY57" fmla="*/ 259556 h 781050"/>
                <a:gd name="connsiteX58" fmla="*/ 228315 w 657225"/>
                <a:gd name="connsiteY58" fmla="*/ 283369 h 781050"/>
                <a:gd name="connsiteX59" fmla="*/ 249270 w 657225"/>
                <a:gd name="connsiteY59" fmla="*/ 291941 h 781050"/>
                <a:gd name="connsiteX60" fmla="*/ 274035 w 657225"/>
                <a:gd name="connsiteY60" fmla="*/ 283369 h 781050"/>
                <a:gd name="connsiteX61" fmla="*/ 293085 w 657225"/>
                <a:gd name="connsiteY61" fmla="*/ 302419 h 781050"/>
                <a:gd name="connsiteX62" fmla="*/ 284512 w 657225"/>
                <a:gd name="connsiteY62" fmla="*/ 327184 h 781050"/>
                <a:gd name="connsiteX63" fmla="*/ 293085 w 657225"/>
                <a:gd name="connsiteY63" fmla="*/ 348139 h 781050"/>
                <a:gd name="connsiteX64" fmla="*/ 316898 w 657225"/>
                <a:gd name="connsiteY64" fmla="*/ 359569 h 781050"/>
                <a:gd name="connsiteX65" fmla="*/ 315945 w 657225"/>
                <a:gd name="connsiteY65" fmla="*/ 388144 h 781050"/>
                <a:gd name="connsiteX66" fmla="*/ 315945 w 657225"/>
                <a:gd name="connsiteY66" fmla="*/ 388144 h 781050"/>
                <a:gd name="connsiteX67" fmla="*/ 645510 w 657225"/>
                <a:gd name="connsiteY67" fmla="*/ 423386 h 781050"/>
                <a:gd name="connsiteX68" fmla="*/ 579788 w 657225"/>
                <a:gd name="connsiteY68" fmla="*/ 309086 h 781050"/>
                <a:gd name="connsiteX69" fmla="*/ 579788 w 657225"/>
                <a:gd name="connsiteY69" fmla="*/ 304324 h 781050"/>
                <a:gd name="connsiteX70" fmla="*/ 439770 w 657225"/>
                <a:gd name="connsiteY70" fmla="*/ 47149 h 781050"/>
                <a:gd name="connsiteX71" fmla="*/ 147353 w 657225"/>
                <a:gd name="connsiteY71" fmla="*/ 47149 h 781050"/>
                <a:gd name="connsiteX72" fmla="*/ 7335 w 657225"/>
                <a:gd name="connsiteY72" fmla="*/ 304324 h 781050"/>
                <a:gd name="connsiteX73" fmla="*/ 119730 w 657225"/>
                <a:gd name="connsiteY73" fmla="*/ 534829 h 781050"/>
                <a:gd name="connsiteX74" fmla="*/ 119730 w 657225"/>
                <a:gd name="connsiteY74" fmla="*/ 775811 h 781050"/>
                <a:gd name="connsiteX75" fmla="*/ 420720 w 657225"/>
                <a:gd name="connsiteY75" fmla="*/ 775811 h 781050"/>
                <a:gd name="connsiteX76" fmla="*/ 420720 w 657225"/>
                <a:gd name="connsiteY76" fmla="*/ 661511 h 781050"/>
                <a:gd name="connsiteX77" fmla="*/ 467393 w 657225"/>
                <a:gd name="connsiteY77" fmla="*/ 661511 h 781050"/>
                <a:gd name="connsiteX78" fmla="*/ 547402 w 657225"/>
                <a:gd name="connsiteY78" fmla="*/ 628174 h 781050"/>
                <a:gd name="connsiteX79" fmla="*/ 579788 w 657225"/>
                <a:gd name="connsiteY79" fmla="*/ 547211 h 781050"/>
                <a:gd name="connsiteX80" fmla="*/ 579788 w 657225"/>
                <a:gd name="connsiteY80" fmla="*/ 490061 h 781050"/>
                <a:gd name="connsiteX81" fmla="*/ 621698 w 657225"/>
                <a:gd name="connsiteY81" fmla="*/ 490061 h 781050"/>
                <a:gd name="connsiteX82" fmla="*/ 645510 w 657225"/>
                <a:gd name="connsiteY82" fmla="*/ 42338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57225" h="781050">
                  <a:moveTo>
                    <a:pt x="435960" y="194786"/>
                  </a:moveTo>
                  <a:lnTo>
                    <a:pt x="412148" y="206216"/>
                  </a:lnTo>
                  <a:cubicBezTo>
                    <a:pt x="410243" y="213836"/>
                    <a:pt x="406433" y="220504"/>
                    <a:pt x="402623" y="227171"/>
                  </a:cubicBezTo>
                  <a:lnTo>
                    <a:pt x="411195" y="251936"/>
                  </a:lnTo>
                  <a:lnTo>
                    <a:pt x="392145" y="270986"/>
                  </a:lnTo>
                  <a:lnTo>
                    <a:pt x="367380" y="262414"/>
                  </a:lnTo>
                  <a:cubicBezTo>
                    <a:pt x="360712" y="266224"/>
                    <a:pt x="354045" y="269081"/>
                    <a:pt x="346425" y="270986"/>
                  </a:cubicBezTo>
                  <a:lnTo>
                    <a:pt x="334995" y="293846"/>
                  </a:lnTo>
                  <a:lnTo>
                    <a:pt x="308325" y="293846"/>
                  </a:lnTo>
                  <a:lnTo>
                    <a:pt x="296895" y="270034"/>
                  </a:lnTo>
                  <a:cubicBezTo>
                    <a:pt x="289275" y="268129"/>
                    <a:pt x="282608" y="265271"/>
                    <a:pt x="275940" y="261461"/>
                  </a:cubicBezTo>
                  <a:lnTo>
                    <a:pt x="251175" y="270034"/>
                  </a:lnTo>
                  <a:lnTo>
                    <a:pt x="232125" y="250984"/>
                  </a:lnTo>
                  <a:lnTo>
                    <a:pt x="240698" y="226219"/>
                  </a:lnTo>
                  <a:cubicBezTo>
                    <a:pt x="236887" y="219551"/>
                    <a:pt x="234030" y="212884"/>
                    <a:pt x="232125" y="205264"/>
                  </a:cubicBezTo>
                  <a:lnTo>
                    <a:pt x="208312" y="193834"/>
                  </a:lnTo>
                  <a:lnTo>
                    <a:pt x="208312" y="167164"/>
                  </a:lnTo>
                  <a:lnTo>
                    <a:pt x="232125" y="155734"/>
                  </a:lnTo>
                  <a:cubicBezTo>
                    <a:pt x="234030" y="148114"/>
                    <a:pt x="236887" y="141446"/>
                    <a:pt x="240698" y="134779"/>
                  </a:cubicBezTo>
                  <a:lnTo>
                    <a:pt x="233078" y="110014"/>
                  </a:lnTo>
                  <a:lnTo>
                    <a:pt x="252128" y="90964"/>
                  </a:lnTo>
                  <a:lnTo>
                    <a:pt x="276893" y="99536"/>
                  </a:lnTo>
                  <a:cubicBezTo>
                    <a:pt x="283560" y="95726"/>
                    <a:pt x="290228" y="92869"/>
                    <a:pt x="297848" y="90964"/>
                  </a:cubicBezTo>
                  <a:lnTo>
                    <a:pt x="309278" y="67151"/>
                  </a:lnTo>
                  <a:lnTo>
                    <a:pt x="335948" y="67151"/>
                  </a:lnTo>
                  <a:lnTo>
                    <a:pt x="347378" y="90011"/>
                  </a:lnTo>
                  <a:cubicBezTo>
                    <a:pt x="354998" y="91916"/>
                    <a:pt x="361665" y="94774"/>
                    <a:pt x="368333" y="98584"/>
                  </a:cubicBezTo>
                  <a:lnTo>
                    <a:pt x="393098" y="90011"/>
                  </a:lnTo>
                  <a:lnTo>
                    <a:pt x="412148" y="109061"/>
                  </a:lnTo>
                  <a:lnTo>
                    <a:pt x="403575" y="133826"/>
                  </a:lnTo>
                  <a:cubicBezTo>
                    <a:pt x="407385" y="140494"/>
                    <a:pt x="410243" y="147161"/>
                    <a:pt x="412148" y="154781"/>
                  </a:cubicBezTo>
                  <a:lnTo>
                    <a:pt x="435960" y="166211"/>
                  </a:lnTo>
                  <a:lnTo>
                    <a:pt x="435960" y="194786"/>
                  </a:lnTo>
                  <a:close/>
                  <a:moveTo>
                    <a:pt x="315945" y="388144"/>
                  </a:moveTo>
                  <a:lnTo>
                    <a:pt x="292133" y="399574"/>
                  </a:lnTo>
                  <a:cubicBezTo>
                    <a:pt x="290228" y="407194"/>
                    <a:pt x="287370" y="413861"/>
                    <a:pt x="283560" y="420529"/>
                  </a:cubicBezTo>
                  <a:lnTo>
                    <a:pt x="291180" y="445294"/>
                  </a:lnTo>
                  <a:lnTo>
                    <a:pt x="272130" y="464344"/>
                  </a:lnTo>
                  <a:lnTo>
                    <a:pt x="247365" y="455771"/>
                  </a:lnTo>
                  <a:cubicBezTo>
                    <a:pt x="240698" y="459581"/>
                    <a:pt x="234030" y="462439"/>
                    <a:pt x="226410" y="464344"/>
                  </a:cubicBezTo>
                  <a:lnTo>
                    <a:pt x="215933" y="487204"/>
                  </a:lnTo>
                  <a:lnTo>
                    <a:pt x="189262" y="487204"/>
                  </a:lnTo>
                  <a:lnTo>
                    <a:pt x="177833" y="463391"/>
                  </a:lnTo>
                  <a:cubicBezTo>
                    <a:pt x="170213" y="461486"/>
                    <a:pt x="163545" y="458629"/>
                    <a:pt x="156878" y="454819"/>
                  </a:cubicBezTo>
                  <a:lnTo>
                    <a:pt x="132113" y="462439"/>
                  </a:lnTo>
                  <a:lnTo>
                    <a:pt x="113063" y="443389"/>
                  </a:lnTo>
                  <a:lnTo>
                    <a:pt x="121635" y="418624"/>
                  </a:lnTo>
                  <a:cubicBezTo>
                    <a:pt x="117825" y="411956"/>
                    <a:pt x="114967" y="405289"/>
                    <a:pt x="113063" y="397669"/>
                  </a:cubicBezTo>
                  <a:lnTo>
                    <a:pt x="89250" y="386239"/>
                  </a:lnTo>
                  <a:lnTo>
                    <a:pt x="89250" y="359569"/>
                  </a:lnTo>
                  <a:lnTo>
                    <a:pt x="113063" y="348139"/>
                  </a:lnTo>
                  <a:cubicBezTo>
                    <a:pt x="114967" y="340519"/>
                    <a:pt x="117825" y="333851"/>
                    <a:pt x="121635" y="327184"/>
                  </a:cubicBezTo>
                  <a:lnTo>
                    <a:pt x="113063" y="302419"/>
                  </a:lnTo>
                  <a:lnTo>
                    <a:pt x="132113" y="283369"/>
                  </a:lnTo>
                  <a:lnTo>
                    <a:pt x="156878" y="291941"/>
                  </a:lnTo>
                  <a:cubicBezTo>
                    <a:pt x="163545" y="288131"/>
                    <a:pt x="170213" y="285274"/>
                    <a:pt x="177833" y="283369"/>
                  </a:cubicBezTo>
                  <a:lnTo>
                    <a:pt x="189262" y="259556"/>
                  </a:lnTo>
                  <a:lnTo>
                    <a:pt x="216885" y="259556"/>
                  </a:lnTo>
                  <a:lnTo>
                    <a:pt x="228315" y="283369"/>
                  </a:lnTo>
                  <a:cubicBezTo>
                    <a:pt x="235935" y="285274"/>
                    <a:pt x="242603" y="288131"/>
                    <a:pt x="249270" y="291941"/>
                  </a:cubicBezTo>
                  <a:lnTo>
                    <a:pt x="274035" y="283369"/>
                  </a:lnTo>
                  <a:lnTo>
                    <a:pt x="293085" y="302419"/>
                  </a:lnTo>
                  <a:lnTo>
                    <a:pt x="284512" y="327184"/>
                  </a:lnTo>
                  <a:cubicBezTo>
                    <a:pt x="288323" y="333851"/>
                    <a:pt x="291180" y="340519"/>
                    <a:pt x="293085" y="348139"/>
                  </a:cubicBezTo>
                  <a:lnTo>
                    <a:pt x="316898" y="359569"/>
                  </a:lnTo>
                  <a:lnTo>
                    <a:pt x="315945" y="388144"/>
                  </a:lnTo>
                  <a:lnTo>
                    <a:pt x="315945" y="388144"/>
                  </a:lnTo>
                  <a:close/>
                  <a:moveTo>
                    <a:pt x="645510" y="423386"/>
                  </a:moveTo>
                  <a:lnTo>
                    <a:pt x="579788" y="309086"/>
                  </a:lnTo>
                  <a:lnTo>
                    <a:pt x="579788" y="304324"/>
                  </a:lnTo>
                  <a:cubicBezTo>
                    <a:pt x="583598" y="199549"/>
                    <a:pt x="530258" y="101441"/>
                    <a:pt x="439770" y="47149"/>
                  </a:cubicBezTo>
                  <a:cubicBezTo>
                    <a:pt x="349283" y="-6191"/>
                    <a:pt x="237840" y="-6191"/>
                    <a:pt x="147353" y="47149"/>
                  </a:cubicBezTo>
                  <a:cubicBezTo>
                    <a:pt x="56865" y="100489"/>
                    <a:pt x="3525" y="199549"/>
                    <a:pt x="7335" y="304324"/>
                  </a:cubicBezTo>
                  <a:cubicBezTo>
                    <a:pt x="7335" y="394811"/>
                    <a:pt x="48292" y="479584"/>
                    <a:pt x="119730" y="534829"/>
                  </a:cubicBezTo>
                  <a:lnTo>
                    <a:pt x="119730" y="775811"/>
                  </a:lnTo>
                  <a:lnTo>
                    <a:pt x="420720" y="775811"/>
                  </a:lnTo>
                  <a:lnTo>
                    <a:pt x="420720" y="661511"/>
                  </a:lnTo>
                  <a:lnTo>
                    <a:pt x="467393" y="661511"/>
                  </a:lnTo>
                  <a:cubicBezTo>
                    <a:pt x="497873" y="661511"/>
                    <a:pt x="526448" y="649129"/>
                    <a:pt x="547402" y="628174"/>
                  </a:cubicBezTo>
                  <a:cubicBezTo>
                    <a:pt x="568358" y="606266"/>
                    <a:pt x="579788" y="577691"/>
                    <a:pt x="579788" y="547211"/>
                  </a:cubicBezTo>
                  <a:lnTo>
                    <a:pt x="579788" y="490061"/>
                  </a:lnTo>
                  <a:lnTo>
                    <a:pt x="621698" y="490061"/>
                  </a:lnTo>
                  <a:cubicBezTo>
                    <a:pt x="646463" y="487204"/>
                    <a:pt x="668370" y="458629"/>
                    <a:pt x="645510" y="423386"/>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14702" name="Text Placeholder 24"/>
          <p:cNvSpPr txBox="1">
            <a:spLocks/>
          </p:cNvSpPr>
          <p:nvPr/>
        </p:nvSpPr>
        <p:spPr bwMode="auto">
          <a:xfrm>
            <a:off x="6665913" y="4537075"/>
            <a:ext cx="2928937" cy="1319213"/>
          </a:xfrm>
          <a:prstGeom prst="rect">
            <a:avLst/>
          </a:prstGeom>
          <a:noFill/>
          <a:ln w="9525">
            <a:noFill/>
            <a:miter lim="800000"/>
            <a:headEnd/>
            <a:tailEnd/>
          </a:ln>
        </p:spPr>
        <p:txBody>
          <a:bodyPr lIns="0" tIns="0" rIns="0" bIns="0"/>
          <a:lstStyle/>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Επιχειρηματίας</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Διαχειριστής κρίσεων</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Υπεύθυνος κατανομής πόρων</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Διαπραγματευτής</a:t>
            </a:r>
          </a:p>
          <a:p>
            <a:pPr marL="285750" indent="-285750">
              <a:lnSpc>
                <a:spcPct val="90000"/>
              </a:lnSpc>
              <a:spcBef>
                <a:spcPts val="1000"/>
              </a:spcBef>
              <a:buClr>
                <a:schemeClr val="accent1"/>
              </a:buClr>
              <a:buFont typeface="Courier New" pitchFamily="49" charset="0"/>
              <a:buChar char="o"/>
            </a:pPr>
            <a:endParaRPr lang="el-GR" sz="1600">
              <a:solidFill>
                <a:srgbClr val="404040"/>
              </a:solidFill>
              <a:latin typeface="Calibri" pitchFamily="34" charset="0"/>
            </a:endParaRPr>
          </a:p>
        </p:txBody>
      </p:sp>
      <p:sp>
        <p:nvSpPr>
          <p:cNvPr id="42" name="Τίτλος 2">
            <a:extLst>
              <a:ext uri="{FF2B5EF4-FFF2-40B4-BE49-F238E27FC236}"/>
            </a:extLst>
          </p:cNvPr>
          <p:cNvSpPr txBox="1">
            <a:spLocks/>
          </p:cNvSpPr>
          <p:nvPr/>
        </p:nvSpPr>
        <p:spPr>
          <a:xfrm>
            <a:off x="163513" y="107950"/>
            <a:ext cx="4860925" cy="1797050"/>
          </a:xfrm>
          <a:prstGeom prst="rect">
            <a:avLst/>
          </a:prstGeom>
          <a:solidFill>
            <a:schemeClr val="bg1"/>
          </a:solidFill>
          <a:ln>
            <a:noFill/>
          </a:ln>
        </p:spPr>
        <p:txBody>
          <a:bodyPr lIns="432000" tIns="72000" rIns="288000" bIns="1404000" anchor="b"/>
          <a:lstStyle>
            <a:lvl1pPr algn="l" defTabSz="914400" rtl="0" eaLnBrk="1" latinLnBrk="0" hangingPunct="1">
              <a:lnSpc>
                <a:spcPct val="90000"/>
              </a:lnSpc>
              <a:spcBef>
                <a:spcPct val="0"/>
              </a:spcBef>
              <a:buNone/>
              <a:defRPr sz="4500" kern="1200" spc="-100" baseline="0">
                <a:solidFill>
                  <a:schemeClr val="tx1">
                    <a:lumMod val="75000"/>
                    <a:lumOff val="25000"/>
                  </a:schemeClr>
                </a:solidFill>
                <a:latin typeface="+mj-lt"/>
                <a:ea typeface="+mj-ea"/>
                <a:cs typeface="+mj-cs"/>
              </a:defRPr>
            </a:lvl1pPr>
          </a:lstStyle>
          <a:p>
            <a:pPr fontAlgn="auto">
              <a:spcAft>
                <a:spcPts val="0"/>
              </a:spcAft>
              <a:defRPr/>
            </a:pPr>
            <a:endParaRPr lang="el-GR" sz="5000" dirty="0"/>
          </a:p>
        </p:txBody>
      </p:sp>
      <p:sp>
        <p:nvSpPr>
          <p:cNvPr id="8" name="Ορθογώνιο 6" descr="Διαχωριστικό επισήμανσης κάτω εικόνας"/>
          <p:cNvSpPr/>
          <p:nvPr/>
        </p:nvSpPr>
        <p:spPr>
          <a:xfrm>
            <a:off x="428625" y="1660525"/>
            <a:ext cx="4330700" cy="1825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9" name="Ορθογώνιο 6" descr="Διαχωριστική γραμμή επισήμανσης"/>
          <p:cNvSpPr/>
          <p:nvPr/>
        </p:nvSpPr>
        <p:spPr>
          <a:xfrm flipV="1">
            <a:off x="428625" y="152400"/>
            <a:ext cx="4330700" cy="1825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4706" name="Θέση κειμένου 5"/>
          <p:cNvSpPr txBox="1">
            <a:spLocks/>
          </p:cNvSpPr>
          <p:nvPr/>
        </p:nvSpPr>
        <p:spPr bwMode="auto">
          <a:xfrm>
            <a:off x="550863" y="254000"/>
            <a:ext cx="4084637" cy="1487488"/>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3200" b="1">
                <a:solidFill>
                  <a:srgbClr val="404040"/>
                </a:solidFill>
                <a:latin typeface="Calibri" pitchFamily="34" charset="0"/>
              </a:rPr>
              <a:t>Βασικοί ρόλοι των μάνατζερ (H.Mintzberg)</a:t>
            </a:r>
            <a:endParaRPr lang="el-GR" sz="3200">
              <a:solidFill>
                <a:srgbClr val="404040"/>
              </a:solidFill>
              <a:latin typeface="Calibri" pitchFamily="34" charset="0"/>
            </a:endParaRPr>
          </a:p>
        </p:txBody>
      </p:sp>
      <p:sp>
        <p:nvSpPr>
          <p:cNvPr id="114707" name="TextBox 37"/>
          <p:cNvSpPr txBox="1">
            <a:spLocks noChangeArrowheads="1"/>
          </p:cNvSpPr>
          <p:nvPr/>
        </p:nvSpPr>
        <p:spPr bwMode="auto">
          <a:xfrm>
            <a:off x="9809163" y="60864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9100" y="306388"/>
            <a:ext cx="11341100" cy="785812"/>
          </a:xfrm>
        </p:spPr>
        <p:txBody>
          <a:bodyPr/>
          <a:lstStyle/>
          <a:p>
            <a:pPr algn="r" fontAlgn="auto">
              <a:spcAft>
                <a:spcPts val="0"/>
              </a:spcAft>
              <a:defRPr/>
            </a:pPr>
            <a:r>
              <a:rPr lang="el-GR" sz="2800" b="1" dirty="0">
                <a:solidFill>
                  <a:schemeClr val="bg2">
                    <a:lumMod val="50000"/>
                  </a:schemeClr>
                </a:solidFill>
              </a:rPr>
              <a:t>Οι ρόλοι των Διοικητικών Στελεχών</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993AB733-3FD2-4DE2-849F-B478AEB3C826}" type="slidenum">
              <a:rPr lang="el-GR"/>
              <a:pPr>
                <a:defRPr/>
              </a:pPr>
              <a:t>44</a:t>
            </a:fld>
            <a:endParaRPr lang="el-GR" dirty="0"/>
          </a:p>
        </p:txBody>
      </p:sp>
      <p:sp>
        <p:nvSpPr>
          <p:cNvPr id="116740"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aphicFrame>
        <p:nvGraphicFramePr>
          <p:cNvPr id="116741" name="Γράφημα 52"/>
          <p:cNvGraphicFramePr>
            <a:graphicFrameLocks/>
          </p:cNvGraphicFramePr>
          <p:nvPr/>
        </p:nvGraphicFramePr>
        <p:xfrm>
          <a:off x="74613" y="3195638"/>
          <a:ext cx="4254500" cy="3365500"/>
        </p:xfrm>
        <a:graphic>
          <a:graphicData uri="http://schemas.openxmlformats.org/presentationml/2006/ole">
            <p:oleObj spid="_x0000_s116741" r:id="rId4" imgW="4255377" imgH="3365284" progId="Excel.Chart.8">
              <p:embed/>
            </p:oleObj>
          </a:graphicData>
        </a:graphic>
      </p:graphicFrame>
      <p:graphicFrame>
        <p:nvGraphicFramePr>
          <p:cNvPr id="116742" name="Γράφημα 53"/>
          <p:cNvGraphicFramePr>
            <a:graphicFrameLocks/>
          </p:cNvGraphicFramePr>
          <p:nvPr/>
        </p:nvGraphicFramePr>
        <p:xfrm>
          <a:off x="1143000" y="1041400"/>
          <a:ext cx="2116138" cy="1855788"/>
        </p:xfrm>
        <a:graphic>
          <a:graphicData uri="http://schemas.openxmlformats.org/presentationml/2006/ole">
            <p:oleObj spid="_x0000_s116742" r:id="rId5" imgW="2115495" imgH="1853345" progId="Excel.Chart.8">
              <p:embed/>
            </p:oleObj>
          </a:graphicData>
        </a:graphic>
      </p:graphicFrame>
      <p:sp>
        <p:nvSpPr>
          <p:cNvPr id="116743" name="Text Placeholder 24"/>
          <p:cNvSpPr txBox="1">
            <a:spLocks/>
          </p:cNvSpPr>
          <p:nvPr/>
        </p:nvSpPr>
        <p:spPr bwMode="auto">
          <a:xfrm>
            <a:off x="1096963" y="4067175"/>
            <a:ext cx="2324100" cy="1497013"/>
          </a:xfrm>
          <a:prstGeom prst="rect">
            <a:avLst/>
          </a:prstGeom>
          <a:noFill/>
          <a:ln w="9525">
            <a:noFill/>
            <a:miter lim="800000"/>
            <a:headEnd/>
            <a:tailEnd/>
          </a:ln>
        </p:spPr>
        <p:txBody>
          <a:bodyPr lIns="0" tIns="0" rIns="0" bIns="0"/>
          <a:lstStyle/>
          <a:p>
            <a:pP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      Διαπροσωπικοί ρόλοι</a:t>
            </a: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Κατ’ επίφαση επικεφαλής </a:t>
            </a: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Ηγέτης</a:t>
            </a: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Σύνδεσμος</a:t>
            </a:r>
          </a:p>
        </p:txBody>
      </p:sp>
      <p:sp>
        <p:nvSpPr>
          <p:cNvPr id="116744" name="Text Placeholder 24"/>
          <p:cNvSpPr txBox="1">
            <a:spLocks/>
          </p:cNvSpPr>
          <p:nvPr/>
        </p:nvSpPr>
        <p:spPr bwMode="auto">
          <a:xfrm>
            <a:off x="4891088" y="4067175"/>
            <a:ext cx="2319337" cy="137001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Πληροφοριακοί ρόλοι</a:t>
            </a: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Ελεγκτής</a:t>
            </a: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Αναμεταδότης</a:t>
            </a: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Εκπρόσωπος τύπου</a:t>
            </a:r>
          </a:p>
        </p:txBody>
      </p:sp>
      <p:sp>
        <p:nvSpPr>
          <p:cNvPr id="59" name="Text Placeholder 24">
            <a:extLst>
              <a:ext uri="{FF2B5EF4-FFF2-40B4-BE49-F238E27FC236}"/>
            </a:extLst>
          </p:cNvPr>
          <p:cNvSpPr txBox="1">
            <a:spLocks/>
          </p:cNvSpPr>
          <p:nvPr/>
        </p:nvSpPr>
        <p:spPr>
          <a:xfrm>
            <a:off x="8342313" y="4067175"/>
            <a:ext cx="2928937" cy="1754188"/>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b="1" dirty="0"/>
              <a:t>Αποφασιστικοί ρόλοι</a:t>
            </a:r>
            <a:endParaRPr lang="el-GR" sz="1600" dirty="0"/>
          </a:p>
          <a:p>
            <a:pPr algn="ctr" fontAlgn="auto">
              <a:spcAft>
                <a:spcPts val="0"/>
              </a:spcAft>
              <a:defRPr/>
            </a:pPr>
            <a:r>
              <a:rPr lang="el-GR" sz="1600" dirty="0"/>
              <a:t>Επιχειρηματίας</a:t>
            </a:r>
          </a:p>
          <a:p>
            <a:pPr algn="ctr" fontAlgn="auto">
              <a:spcAft>
                <a:spcPts val="0"/>
              </a:spcAft>
              <a:defRPr/>
            </a:pPr>
            <a:r>
              <a:rPr lang="el-GR" sz="1600" dirty="0"/>
              <a:t>Διαχειριστής κρίσεων</a:t>
            </a:r>
          </a:p>
          <a:p>
            <a:pPr algn="ctr" fontAlgn="auto">
              <a:spcAft>
                <a:spcPts val="0"/>
              </a:spcAft>
              <a:defRPr/>
            </a:pPr>
            <a:r>
              <a:rPr lang="el-GR" sz="1600" dirty="0"/>
              <a:t>Υπεύθυνος κατανομής πόρων</a:t>
            </a:r>
          </a:p>
          <a:p>
            <a:pPr algn="ctr" fontAlgn="auto">
              <a:spcAft>
                <a:spcPts val="0"/>
              </a:spcAft>
              <a:defRPr/>
            </a:pPr>
            <a:r>
              <a:rPr lang="el-GR" sz="1600" dirty="0"/>
              <a:t>Διαπραγματευτής</a:t>
            </a:r>
          </a:p>
          <a:p>
            <a:pPr marL="285750" indent="-285750" algn="ctr" fontAlgn="auto">
              <a:spcAft>
                <a:spcPts val="0"/>
              </a:spcAft>
              <a:buFont typeface="Courier New" panose="02070309020205020404" pitchFamily="49" charset="0"/>
              <a:buChar char="o"/>
              <a:defRPr/>
            </a:pPr>
            <a:endParaRPr lang="el-GR" sz="1600" dirty="0"/>
          </a:p>
        </p:txBody>
      </p:sp>
      <p:graphicFrame>
        <p:nvGraphicFramePr>
          <p:cNvPr id="116746" name="Γράφημα 60"/>
          <p:cNvGraphicFramePr>
            <a:graphicFrameLocks/>
          </p:cNvGraphicFramePr>
          <p:nvPr/>
        </p:nvGraphicFramePr>
        <p:xfrm>
          <a:off x="3924300" y="3262313"/>
          <a:ext cx="4252913" cy="3365500"/>
        </p:xfrm>
        <a:graphic>
          <a:graphicData uri="http://schemas.openxmlformats.org/presentationml/2006/ole">
            <p:oleObj spid="_x0000_s116746" r:id="rId6" imgW="4249280" imgH="3365284" progId="Excel.Chart.8">
              <p:embed/>
            </p:oleObj>
          </a:graphicData>
        </a:graphic>
      </p:graphicFrame>
      <p:graphicFrame>
        <p:nvGraphicFramePr>
          <p:cNvPr id="116747" name="Γράφημα 61"/>
          <p:cNvGraphicFramePr>
            <a:graphicFrameLocks/>
          </p:cNvGraphicFramePr>
          <p:nvPr/>
        </p:nvGraphicFramePr>
        <p:xfrm>
          <a:off x="7680325" y="3206750"/>
          <a:ext cx="4252913" cy="3365500"/>
        </p:xfrm>
        <a:graphic>
          <a:graphicData uri="http://schemas.openxmlformats.org/presentationml/2006/ole">
            <p:oleObj spid="_x0000_s116747" r:id="rId7" imgW="4255377" imgH="3365284" progId="Excel.Chart.8">
              <p:embed/>
            </p:oleObj>
          </a:graphicData>
        </a:graphic>
      </p:graphicFrame>
      <p:sp>
        <p:nvSpPr>
          <p:cNvPr id="6" name="Ορθογώνιο 5">
            <a:extLst>
              <a:ext uri="{FF2B5EF4-FFF2-40B4-BE49-F238E27FC236}"/>
            </a:extLst>
          </p:cNvPr>
          <p:cNvSpPr/>
          <p:nvPr/>
        </p:nvSpPr>
        <p:spPr>
          <a:xfrm>
            <a:off x="1541463" y="1552575"/>
            <a:ext cx="1320800" cy="831850"/>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Τυπική εξουσία &amp; θέση</a:t>
            </a:r>
          </a:p>
        </p:txBody>
      </p:sp>
      <p:cxnSp>
        <p:nvCxnSpPr>
          <p:cNvPr id="8" name="Ευθύγραμμο βέλος σύνδεσης 7">
            <a:extLst>
              <a:ext uri="{FF2B5EF4-FFF2-40B4-BE49-F238E27FC236}"/>
            </a:extLst>
          </p:cNvPr>
          <p:cNvCxnSpPr/>
          <p:nvPr/>
        </p:nvCxnSpPr>
        <p:spPr>
          <a:xfrm>
            <a:off x="2201863" y="2846388"/>
            <a:ext cx="0" cy="40005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Ευθύγραμμο βέλος σύνδεσης 9">
            <a:extLst>
              <a:ext uri="{FF2B5EF4-FFF2-40B4-BE49-F238E27FC236}"/>
            </a:extLst>
          </p:cNvPr>
          <p:cNvCxnSpPr/>
          <p:nvPr/>
        </p:nvCxnSpPr>
        <p:spPr>
          <a:xfrm>
            <a:off x="3784600" y="4816475"/>
            <a:ext cx="633413" cy="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extLst>
          </p:cNvPr>
          <p:cNvCxnSpPr/>
          <p:nvPr/>
        </p:nvCxnSpPr>
        <p:spPr>
          <a:xfrm>
            <a:off x="7596188" y="4816475"/>
            <a:ext cx="633412" cy="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7" name="Text Placeholder 24">
            <a:extLst>
              <a:ext uri="{FF2B5EF4-FFF2-40B4-BE49-F238E27FC236}"/>
            </a:extLst>
          </p:cNvPr>
          <p:cNvSpPr txBox="1">
            <a:spLocks/>
          </p:cNvSpPr>
          <p:nvPr/>
        </p:nvSpPr>
        <p:spPr>
          <a:xfrm>
            <a:off x="6330950" y="979488"/>
            <a:ext cx="5610225" cy="1146175"/>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l-GR" sz="1600" dirty="0"/>
              <a:t>Οι κατωτέρω γενικές κατηγορίες ρόλων, είναι </a:t>
            </a:r>
            <a:r>
              <a:rPr lang="el-GR" sz="1600" dirty="0" err="1"/>
              <a:t>αλληλοεξαρτώμενες</a:t>
            </a:r>
            <a:r>
              <a:rPr lang="el-GR" sz="1600" dirty="0"/>
              <a:t> και συνθέτουν ένα συνεκτικό πλαίσιο συμπεριφοράς των διοικητικών στελεχών</a:t>
            </a:r>
          </a:p>
          <a:p>
            <a:pPr marL="285750" indent="-285750" fontAlgn="auto">
              <a:spcAft>
                <a:spcPts val="0"/>
              </a:spcAft>
              <a:buFont typeface="Courier New" panose="02070309020205020404" pitchFamily="49" charset="0"/>
              <a:buChar char="o"/>
              <a:defRPr/>
            </a:pPr>
            <a:endParaRPr lang="el-GR" sz="16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9100" y="306388"/>
            <a:ext cx="11341100" cy="785812"/>
          </a:xfrm>
        </p:spPr>
        <p:txBody>
          <a:bodyPr/>
          <a:lstStyle/>
          <a:p>
            <a:pPr fontAlgn="auto">
              <a:spcAft>
                <a:spcPts val="0"/>
              </a:spcAft>
              <a:defRPr/>
            </a:pPr>
            <a:r>
              <a:rPr lang="el-GR" sz="2800" b="1" dirty="0">
                <a:solidFill>
                  <a:schemeClr val="bg2">
                    <a:lumMod val="50000"/>
                  </a:schemeClr>
                </a:solidFill>
              </a:rPr>
              <a:t>Σημασία των ρόλων</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C978289A-5BA9-4E16-A101-CCA0597593DA}" type="slidenum">
              <a:rPr lang="el-GR"/>
              <a:pPr>
                <a:defRPr/>
              </a:pPr>
              <a:t>45</a:t>
            </a:fld>
            <a:endParaRPr lang="el-GR" dirty="0"/>
          </a:p>
        </p:txBody>
      </p:sp>
      <p:sp>
        <p:nvSpPr>
          <p:cNvPr id="118788"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5" name="Σύμβολο αφαίρεσης 4">
            <a:extLst>
              <a:ext uri="{FF2B5EF4-FFF2-40B4-BE49-F238E27FC236}"/>
            </a:extLst>
          </p:cNvPr>
          <p:cNvSpPr/>
          <p:nvPr/>
        </p:nvSpPr>
        <p:spPr>
          <a:xfrm rot="16200000">
            <a:off x="4030663" y="2325688"/>
            <a:ext cx="6680200" cy="3879850"/>
          </a:xfrm>
          <a:prstGeom prst="mathMinus">
            <a:avLst/>
          </a:prstGeom>
          <a:solidFill>
            <a:schemeClr val="bg1">
              <a:lumMod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9" name="Text Placeholder 24">
            <a:extLst>
              <a:ext uri="{FF2B5EF4-FFF2-40B4-BE49-F238E27FC236}"/>
            </a:extLst>
          </p:cNvPr>
          <p:cNvSpPr txBox="1">
            <a:spLocks/>
          </p:cNvSpPr>
          <p:nvPr/>
        </p:nvSpPr>
        <p:spPr>
          <a:xfrm>
            <a:off x="6913563" y="2052638"/>
            <a:ext cx="914400" cy="49530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b="1" dirty="0">
                <a:solidFill>
                  <a:schemeClr val="bg1"/>
                </a:solidFill>
              </a:rPr>
              <a:t>Πολύ</a:t>
            </a:r>
            <a:endParaRPr lang="el-GR" sz="1600" dirty="0">
              <a:solidFill>
                <a:schemeClr val="bg1"/>
              </a:solidFill>
            </a:endParaRPr>
          </a:p>
          <a:p>
            <a:pPr marL="285750" indent="-285750" algn="ctr" fontAlgn="auto">
              <a:spcAft>
                <a:spcPts val="0"/>
              </a:spcAft>
              <a:buFont typeface="Courier New" panose="02070309020205020404" pitchFamily="49" charset="0"/>
              <a:buChar char="o"/>
              <a:defRPr/>
            </a:pPr>
            <a:endParaRPr lang="el-GR" sz="1600" dirty="0">
              <a:solidFill>
                <a:schemeClr val="bg1"/>
              </a:solidFill>
            </a:endParaRPr>
          </a:p>
        </p:txBody>
      </p:sp>
      <p:sp>
        <p:nvSpPr>
          <p:cNvPr id="20" name="Text Placeholder 24">
            <a:extLst>
              <a:ext uri="{FF2B5EF4-FFF2-40B4-BE49-F238E27FC236}"/>
            </a:extLst>
          </p:cNvPr>
          <p:cNvSpPr txBox="1">
            <a:spLocks/>
          </p:cNvSpPr>
          <p:nvPr/>
        </p:nvSpPr>
        <p:spPr>
          <a:xfrm>
            <a:off x="6913563" y="3800475"/>
            <a:ext cx="914400" cy="49530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b="1" dirty="0">
                <a:solidFill>
                  <a:schemeClr val="bg1"/>
                </a:solidFill>
              </a:rPr>
              <a:t>Μέτρια</a:t>
            </a:r>
            <a:endParaRPr lang="el-GR" sz="1600" dirty="0">
              <a:solidFill>
                <a:schemeClr val="bg1"/>
              </a:solidFill>
            </a:endParaRPr>
          </a:p>
          <a:p>
            <a:pPr marL="285750" indent="-285750" algn="ctr" fontAlgn="auto">
              <a:spcAft>
                <a:spcPts val="0"/>
              </a:spcAft>
              <a:buFont typeface="Courier New" panose="02070309020205020404" pitchFamily="49" charset="0"/>
              <a:buChar char="o"/>
              <a:defRPr/>
            </a:pPr>
            <a:endParaRPr lang="el-GR" sz="1600" dirty="0">
              <a:solidFill>
                <a:schemeClr val="bg1"/>
              </a:solidFill>
            </a:endParaRPr>
          </a:p>
        </p:txBody>
      </p:sp>
      <p:sp>
        <p:nvSpPr>
          <p:cNvPr id="21" name="Text Placeholder 24">
            <a:extLst>
              <a:ext uri="{FF2B5EF4-FFF2-40B4-BE49-F238E27FC236}"/>
            </a:extLst>
          </p:cNvPr>
          <p:cNvSpPr txBox="1">
            <a:spLocks/>
          </p:cNvSpPr>
          <p:nvPr/>
        </p:nvSpPr>
        <p:spPr>
          <a:xfrm>
            <a:off x="8704263" y="6102350"/>
            <a:ext cx="914400" cy="49530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b="1" dirty="0">
                <a:solidFill>
                  <a:schemeClr val="bg1"/>
                </a:solidFill>
              </a:rPr>
              <a:t>Λίγο</a:t>
            </a:r>
            <a:endParaRPr lang="el-GR" sz="1600" dirty="0">
              <a:solidFill>
                <a:schemeClr val="bg1"/>
              </a:solidFill>
            </a:endParaRPr>
          </a:p>
          <a:p>
            <a:pPr marL="285750" indent="-285750" algn="ctr" fontAlgn="auto">
              <a:spcAft>
                <a:spcPts val="0"/>
              </a:spcAft>
              <a:buFont typeface="Courier New" panose="02070309020205020404" pitchFamily="49" charset="0"/>
              <a:buChar char="o"/>
              <a:defRPr/>
            </a:pPr>
            <a:endParaRPr lang="el-GR" sz="1600" dirty="0">
              <a:solidFill>
                <a:schemeClr val="bg1"/>
              </a:solidFill>
            </a:endParaRPr>
          </a:p>
        </p:txBody>
      </p:sp>
      <p:cxnSp>
        <p:nvCxnSpPr>
          <p:cNvPr id="9" name="Ευθύγραμμο βέλος σύνδεσης 8">
            <a:extLst>
              <a:ext uri="{FF2B5EF4-FFF2-40B4-BE49-F238E27FC236}"/>
            </a:extLst>
          </p:cNvPr>
          <p:cNvCxnSpPr>
            <a:cxnSpLocks/>
          </p:cNvCxnSpPr>
          <p:nvPr/>
        </p:nvCxnSpPr>
        <p:spPr>
          <a:xfrm flipV="1">
            <a:off x="7370763" y="2338388"/>
            <a:ext cx="0" cy="1397000"/>
          </a:xfrm>
          <a:prstGeom prst="straightConnector1">
            <a:avLst/>
          </a:prstGeom>
          <a:ln w="38100">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Ευθύγραμμο βέλος σύνδεσης 13">
            <a:extLst>
              <a:ext uri="{FF2B5EF4-FFF2-40B4-BE49-F238E27FC236}"/>
            </a:extLst>
          </p:cNvPr>
          <p:cNvCxnSpPr>
            <a:cxnSpLocks/>
          </p:cNvCxnSpPr>
          <p:nvPr/>
        </p:nvCxnSpPr>
        <p:spPr>
          <a:xfrm>
            <a:off x="7370763" y="4146550"/>
            <a:ext cx="0" cy="1893888"/>
          </a:xfrm>
          <a:prstGeom prst="straightConnector1">
            <a:avLst/>
          </a:prstGeom>
          <a:ln w="38100">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Text Placeholder 24">
            <a:extLst>
              <a:ext uri="{FF2B5EF4-FFF2-40B4-BE49-F238E27FC236}"/>
            </a:extLst>
          </p:cNvPr>
          <p:cNvSpPr txBox="1">
            <a:spLocks/>
          </p:cNvSpPr>
          <p:nvPr/>
        </p:nvSpPr>
        <p:spPr>
          <a:xfrm>
            <a:off x="7473950" y="1044575"/>
            <a:ext cx="2927350" cy="614363"/>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t>Ρόλοι που αναλαμβάνουν </a:t>
            </a:r>
          </a:p>
          <a:p>
            <a:pPr fontAlgn="auto">
              <a:spcAft>
                <a:spcPts val="0"/>
              </a:spcAft>
              <a:defRPr/>
            </a:pPr>
            <a:r>
              <a:rPr lang="el-GR" sz="1600" dirty="0"/>
              <a:t>οι μάνατζερ σε </a:t>
            </a:r>
            <a:r>
              <a:rPr lang="el-GR" sz="1600" b="1" dirty="0"/>
              <a:t>μεγάλες εταιρείες</a:t>
            </a:r>
          </a:p>
          <a:p>
            <a:pPr marL="285750" indent="-285750" fontAlgn="auto">
              <a:spcAft>
                <a:spcPts val="0"/>
              </a:spcAft>
              <a:buFont typeface="Courier New" panose="02070309020205020404" pitchFamily="49" charset="0"/>
              <a:buChar char="o"/>
              <a:defRPr/>
            </a:pPr>
            <a:endParaRPr lang="el-GR" sz="1600" dirty="0"/>
          </a:p>
        </p:txBody>
      </p:sp>
      <p:sp>
        <p:nvSpPr>
          <p:cNvPr id="33" name="Text Placeholder 24">
            <a:extLst>
              <a:ext uri="{FF2B5EF4-FFF2-40B4-BE49-F238E27FC236}"/>
            </a:extLst>
          </p:cNvPr>
          <p:cNvSpPr txBox="1">
            <a:spLocks/>
          </p:cNvSpPr>
          <p:nvPr/>
        </p:nvSpPr>
        <p:spPr>
          <a:xfrm>
            <a:off x="4114800" y="1047750"/>
            <a:ext cx="2927350" cy="612775"/>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l-GR" sz="1600" dirty="0"/>
              <a:t>Ρόλοι που αναλαμβάνουν</a:t>
            </a:r>
          </a:p>
          <a:p>
            <a:pPr algn="r" fontAlgn="auto">
              <a:spcAft>
                <a:spcPts val="0"/>
              </a:spcAft>
              <a:defRPr/>
            </a:pPr>
            <a:r>
              <a:rPr lang="el-GR" sz="1600" dirty="0"/>
              <a:t>οι μάνατζερ σε </a:t>
            </a:r>
            <a:r>
              <a:rPr lang="el-GR" sz="1600" b="1" dirty="0"/>
              <a:t>μικρές εταιρείες</a:t>
            </a:r>
          </a:p>
          <a:p>
            <a:pPr marL="285750" indent="-285750" algn="r" fontAlgn="auto">
              <a:spcAft>
                <a:spcPts val="0"/>
              </a:spcAft>
              <a:buFont typeface="Courier New" panose="02070309020205020404" pitchFamily="49" charset="0"/>
              <a:buChar char="o"/>
              <a:defRPr/>
            </a:pPr>
            <a:endParaRPr lang="el-GR" sz="1600" dirty="0"/>
          </a:p>
        </p:txBody>
      </p:sp>
      <p:sp>
        <p:nvSpPr>
          <p:cNvPr id="34" name="Text Placeholder 24">
            <a:extLst>
              <a:ext uri="{FF2B5EF4-FFF2-40B4-BE49-F238E27FC236}"/>
            </a:extLst>
          </p:cNvPr>
          <p:cNvSpPr txBox="1">
            <a:spLocks/>
          </p:cNvSpPr>
          <p:nvPr/>
        </p:nvSpPr>
        <p:spPr>
          <a:xfrm>
            <a:off x="3797300" y="3635375"/>
            <a:ext cx="2927350" cy="1023938"/>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l-GR" sz="1600" dirty="0"/>
              <a:t>Επιχειρηματίας</a:t>
            </a:r>
          </a:p>
          <a:p>
            <a:pPr algn="r" fontAlgn="auto">
              <a:spcAft>
                <a:spcPts val="0"/>
              </a:spcAft>
              <a:defRPr/>
            </a:pPr>
            <a:r>
              <a:rPr lang="el-GR" sz="1600" dirty="0"/>
              <a:t>«Βιτρίνα»</a:t>
            </a:r>
          </a:p>
          <a:p>
            <a:pPr algn="r" fontAlgn="auto">
              <a:spcAft>
                <a:spcPts val="0"/>
              </a:spcAft>
              <a:defRPr/>
            </a:pPr>
            <a:r>
              <a:rPr lang="el-GR" sz="1600" dirty="0"/>
              <a:t>Ηγέτης</a:t>
            </a:r>
          </a:p>
          <a:p>
            <a:pPr marL="285750" indent="-285750" algn="r" fontAlgn="auto">
              <a:spcAft>
                <a:spcPts val="0"/>
              </a:spcAft>
              <a:buFont typeface="Courier New" panose="02070309020205020404" pitchFamily="49" charset="0"/>
              <a:buChar char="o"/>
              <a:defRPr/>
            </a:pPr>
            <a:endParaRPr lang="el-GR" sz="1600" dirty="0"/>
          </a:p>
        </p:txBody>
      </p:sp>
      <p:sp>
        <p:nvSpPr>
          <p:cNvPr id="35" name="Text Placeholder 24">
            <a:extLst>
              <a:ext uri="{FF2B5EF4-FFF2-40B4-BE49-F238E27FC236}"/>
            </a:extLst>
          </p:cNvPr>
          <p:cNvSpPr txBox="1">
            <a:spLocks/>
          </p:cNvSpPr>
          <p:nvPr/>
        </p:nvSpPr>
        <p:spPr>
          <a:xfrm>
            <a:off x="3786188" y="2547938"/>
            <a:ext cx="2927350" cy="612775"/>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l-GR" sz="1600" dirty="0"/>
              <a:t>Σύμβουλος δημοσίων σχέσεων</a:t>
            </a:r>
          </a:p>
          <a:p>
            <a:pPr marL="285750" indent="-285750" algn="r" fontAlgn="auto">
              <a:spcAft>
                <a:spcPts val="0"/>
              </a:spcAft>
              <a:buFont typeface="Courier New" panose="02070309020205020404" pitchFamily="49" charset="0"/>
              <a:buChar char="o"/>
              <a:defRPr/>
            </a:pPr>
            <a:endParaRPr lang="el-GR" sz="1600" dirty="0"/>
          </a:p>
        </p:txBody>
      </p:sp>
      <p:sp>
        <p:nvSpPr>
          <p:cNvPr id="36" name="Text Placeholder 24">
            <a:extLst>
              <a:ext uri="{FF2B5EF4-FFF2-40B4-BE49-F238E27FC236}"/>
            </a:extLst>
          </p:cNvPr>
          <p:cNvSpPr txBox="1">
            <a:spLocks/>
          </p:cNvSpPr>
          <p:nvPr/>
        </p:nvSpPr>
        <p:spPr>
          <a:xfrm>
            <a:off x="3816350" y="5921375"/>
            <a:ext cx="2927350" cy="612775"/>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defRPr/>
            </a:pPr>
            <a:r>
              <a:rPr lang="el-GR" sz="1600" dirty="0"/>
              <a:t>Διανεμητής</a:t>
            </a:r>
          </a:p>
          <a:p>
            <a:pPr marL="285750" indent="-285750" algn="r" fontAlgn="auto">
              <a:spcAft>
                <a:spcPts val="0"/>
              </a:spcAft>
              <a:buFont typeface="Courier New" panose="02070309020205020404" pitchFamily="49" charset="0"/>
              <a:buChar char="o"/>
              <a:defRPr/>
            </a:pPr>
            <a:endParaRPr lang="el-GR" sz="1600" dirty="0"/>
          </a:p>
        </p:txBody>
      </p:sp>
      <p:sp>
        <p:nvSpPr>
          <p:cNvPr id="37" name="Text Placeholder 24">
            <a:extLst>
              <a:ext uri="{FF2B5EF4-FFF2-40B4-BE49-F238E27FC236}"/>
            </a:extLst>
          </p:cNvPr>
          <p:cNvSpPr txBox="1">
            <a:spLocks/>
          </p:cNvSpPr>
          <p:nvPr/>
        </p:nvSpPr>
        <p:spPr>
          <a:xfrm>
            <a:off x="8029575" y="2546350"/>
            <a:ext cx="2927350" cy="612775"/>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t>Κατανομή Πόρων</a:t>
            </a:r>
          </a:p>
          <a:p>
            <a:pPr marL="285750" indent="-285750" algn="r" fontAlgn="auto">
              <a:spcAft>
                <a:spcPts val="0"/>
              </a:spcAft>
              <a:buFont typeface="Courier New" panose="02070309020205020404" pitchFamily="49" charset="0"/>
              <a:buChar char="o"/>
              <a:defRPr/>
            </a:pPr>
            <a:endParaRPr lang="el-GR" sz="1600" dirty="0"/>
          </a:p>
        </p:txBody>
      </p:sp>
      <p:sp>
        <p:nvSpPr>
          <p:cNvPr id="38" name="Text Placeholder 24">
            <a:extLst>
              <a:ext uri="{FF2B5EF4-FFF2-40B4-BE49-F238E27FC236}"/>
            </a:extLst>
          </p:cNvPr>
          <p:cNvSpPr txBox="1">
            <a:spLocks/>
          </p:cNvSpPr>
          <p:nvPr/>
        </p:nvSpPr>
        <p:spPr>
          <a:xfrm>
            <a:off x="7997825" y="3498850"/>
            <a:ext cx="2606675" cy="123190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t>Συνδετικός κρίκος</a:t>
            </a:r>
          </a:p>
          <a:p>
            <a:pPr fontAlgn="auto">
              <a:spcAft>
                <a:spcPts val="0"/>
              </a:spcAft>
              <a:defRPr/>
            </a:pPr>
            <a:r>
              <a:rPr lang="el-GR" sz="1600" dirty="0"/>
              <a:t>Ελεγκτής</a:t>
            </a:r>
          </a:p>
          <a:p>
            <a:pPr fontAlgn="auto">
              <a:spcAft>
                <a:spcPts val="0"/>
              </a:spcAft>
              <a:defRPr/>
            </a:pPr>
            <a:r>
              <a:rPr lang="el-GR" sz="1600" dirty="0"/>
              <a:t>Διαχειριστής κρίσεων</a:t>
            </a:r>
          </a:p>
          <a:p>
            <a:pPr fontAlgn="auto">
              <a:spcAft>
                <a:spcPts val="0"/>
              </a:spcAft>
              <a:defRPr/>
            </a:pPr>
            <a:r>
              <a:rPr lang="el-GR" sz="1600" dirty="0"/>
              <a:t>Διαπραγματευτής</a:t>
            </a:r>
          </a:p>
          <a:p>
            <a:pPr marL="285750" indent="-285750" fontAlgn="auto">
              <a:spcAft>
                <a:spcPts val="0"/>
              </a:spcAft>
              <a:buFont typeface="Courier New" panose="02070309020205020404" pitchFamily="49" charset="0"/>
              <a:buChar char="o"/>
              <a:defRPr/>
            </a:pPr>
            <a:endParaRPr lang="el-GR" sz="1600" dirty="0"/>
          </a:p>
        </p:txBody>
      </p:sp>
      <p:sp>
        <p:nvSpPr>
          <p:cNvPr id="39" name="Text Placeholder 24">
            <a:extLst>
              <a:ext uri="{FF2B5EF4-FFF2-40B4-BE49-F238E27FC236}"/>
            </a:extLst>
          </p:cNvPr>
          <p:cNvSpPr txBox="1">
            <a:spLocks/>
          </p:cNvSpPr>
          <p:nvPr/>
        </p:nvSpPr>
        <p:spPr>
          <a:xfrm>
            <a:off x="7997825" y="5921375"/>
            <a:ext cx="2928938" cy="612775"/>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t>Επιχειρηματίας</a:t>
            </a:r>
          </a:p>
          <a:p>
            <a:pPr marL="285750" indent="-285750" fontAlgn="auto">
              <a:spcAft>
                <a:spcPts val="0"/>
              </a:spcAft>
              <a:buFont typeface="Courier New" panose="02070309020205020404" pitchFamily="49" charset="0"/>
              <a:buChar char="o"/>
              <a:defRPr/>
            </a:pPr>
            <a:endParaRPr lang="el-GR" sz="1600" dirty="0"/>
          </a:p>
        </p:txBody>
      </p:sp>
      <p:sp>
        <p:nvSpPr>
          <p:cNvPr id="43" name="Ορθογώνιο 6" descr="Διαχωριστικό επισήμανσης κάτω εικόνας">
            <a:extLst>
              <a:ext uri="{FF2B5EF4-FFF2-40B4-BE49-F238E27FC236}"/>
            </a:extLst>
          </p:cNvPr>
          <p:cNvSpPr/>
          <p:nvPr/>
        </p:nvSpPr>
        <p:spPr>
          <a:xfrm>
            <a:off x="301625" y="628650"/>
            <a:ext cx="3333750" cy="2063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4" name="Text Placeholder 24">
            <a:extLst>
              <a:ext uri="{FF2B5EF4-FFF2-40B4-BE49-F238E27FC236}"/>
            </a:extLst>
          </p:cNvPr>
          <p:cNvSpPr txBox="1">
            <a:spLocks/>
          </p:cNvSpPr>
          <p:nvPr/>
        </p:nvSpPr>
        <p:spPr>
          <a:xfrm>
            <a:off x="6927850" y="6203950"/>
            <a:ext cx="914400" cy="49530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b="1" dirty="0">
                <a:solidFill>
                  <a:schemeClr val="bg1"/>
                </a:solidFill>
              </a:rPr>
              <a:t>Λίγο</a:t>
            </a:r>
            <a:endParaRPr lang="el-GR" sz="1600" dirty="0">
              <a:solidFill>
                <a:schemeClr val="bg1"/>
              </a:solidFill>
            </a:endParaRPr>
          </a:p>
          <a:p>
            <a:pPr marL="285750" indent="-285750" algn="ctr" fontAlgn="auto">
              <a:spcAft>
                <a:spcPts val="0"/>
              </a:spcAft>
              <a:buFont typeface="Courier New" panose="02070309020205020404" pitchFamily="49" charset="0"/>
              <a:buChar char="o"/>
              <a:defRPr/>
            </a:pPr>
            <a:endParaRPr lang="el-GR" sz="1600" dirty="0">
              <a:solidFill>
                <a:schemeClr val="bg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8139113" y="306388"/>
            <a:ext cx="3621087" cy="785812"/>
          </a:xfrm>
        </p:spPr>
        <p:txBody>
          <a:bodyPr/>
          <a:lstStyle/>
          <a:p>
            <a:pPr algn="r" fontAlgn="auto">
              <a:spcAft>
                <a:spcPts val="0"/>
              </a:spcAft>
              <a:defRPr/>
            </a:pPr>
            <a:r>
              <a:rPr lang="el-GR" sz="2800" b="1" dirty="0">
                <a:solidFill>
                  <a:schemeClr val="tx1">
                    <a:lumMod val="65000"/>
                    <a:lumOff val="35000"/>
                  </a:schemeClr>
                </a:solidFill>
              </a:rPr>
              <a:t>Σημασία των ρόλων</a:t>
            </a:r>
            <a:r>
              <a:rPr lang="el-GR" sz="2800" b="1" dirty="0">
                <a:solidFill>
                  <a:schemeClr val="bg2">
                    <a:lumMod val="50000"/>
                  </a:schemeClr>
                </a:solidFill>
              </a:rPr>
              <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7E128ECD-C87C-43F0-AC3B-18C478971094}" type="slidenum">
              <a:rPr lang="el-GR"/>
              <a:pPr>
                <a:defRPr/>
              </a:pPr>
              <a:t>46</a:t>
            </a:fld>
            <a:endParaRPr lang="el-GR" dirty="0"/>
          </a:p>
        </p:txBody>
      </p:sp>
      <p:sp>
        <p:nvSpPr>
          <p:cNvPr id="120836"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20837" name="Text Placeholder 24"/>
          <p:cNvSpPr txBox="1">
            <a:spLocks/>
          </p:cNvSpPr>
          <p:nvPr/>
        </p:nvSpPr>
        <p:spPr bwMode="auto">
          <a:xfrm>
            <a:off x="431800" y="1658938"/>
            <a:ext cx="4244975" cy="1543050"/>
          </a:xfrm>
          <a:prstGeom prst="rect">
            <a:avLst/>
          </a:prstGeom>
          <a:noFill/>
          <a:ln w="9525">
            <a:noFill/>
            <a:miter lim="800000"/>
            <a:headEnd/>
            <a:tailEnd/>
          </a:ln>
        </p:spPr>
        <p:txBody>
          <a:bodyPr lIns="0" tIns="0" rIns="0" bIns="0"/>
          <a:lstStyle/>
          <a:p>
            <a:pPr marL="285750" indent="-285750">
              <a:lnSpc>
                <a:spcPct val="90000"/>
              </a:lnSpc>
              <a:spcBef>
                <a:spcPts val="1000"/>
              </a:spcBef>
              <a:buClr>
                <a:schemeClr val="accent1"/>
              </a:buClr>
              <a:buFont typeface="Courier New" pitchFamily="49" charset="0"/>
              <a:buChar char="o"/>
            </a:pPr>
            <a:r>
              <a:rPr lang="el-GR">
                <a:solidFill>
                  <a:srgbClr val="404040"/>
                </a:solidFill>
                <a:latin typeface="Calibri" pitchFamily="34" charset="0"/>
              </a:rPr>
              <a:t>Στις </a:t>
            </a:r>
            <a:r>
              <a:rPr lang="el-GR" b="1">
                <a:solidFill>
                  <a:srgbClr val="404040"/>
                </a:solidFill>
                <a:latin typeface="Calibri" pitchFamily="34" charset="0"/>
              </a:rPr>
              <a:t>μικρές επιχειρήσεις </a:t>
            </a:r>
            <a:r>
              <a:rPr lang="el-GR">
                <a:solidFill>
                  <a:srgbClr val="404040"/>
                </a:solidFill>
                <a:latin typeface="Calibri" pitchFamily="34" charset="0"/>
              </a:rPr>
              <a:t>(λιγότεροι από 500 εργαζόμενους, μη καινοτόμες δραστηριότητες), ο μάνατζερ αφιερώνει πολύ χρόνο σε εξωστρεφείς δραστηριότητες: συναντήσεις με πελάτες, αναζήτηση νέων ευκαιριών και χρηματοδότησης.</a:t>
            </a:r>
          </a:p>
          <a:p>
            <a:pPr marL="285750" indent="-285750">
              <a:lnSpc>
                <a:spcPct val="90000"/>
              </a:lnSpc>
              <a:spcBef>
                <a:spcPts val="1000"/>
              </a:spcBef>
              <a:buClr>
                <a:schemeClr val="accent1"/>
              </a:buClr>
              <a:buFont typeface="Courier New" pitchFamily="49" charset="0"/>
              <a:buChar char="o"/>
            </a:pPr>
            <a:endParaRPr lang="el-GR">
              <a:solidFill>
                <a:srgbClr val="404040"/>
              </a:solidFill>
              <a:latin typeface="Calibri" pitchFamily="34" charset="0"/>
            </a:endParaRPr>
          </a:p>
        </p:txBody>
      </p:sp>
      <p:sp>
        <p:nvSpPr>
          <p:cNvPr id="120838" name="Text Placeholder 24"/>
          <p:cNvSpPr txBox="1">
            <a:spLocks/>
          </p:cNvSpPr>
          <p:nvPr/>
        </p:nvSpPr>
        <p:spPr bwMode="auto">
          <a:xfrm>
            <a:off x="431800" y="4465638"/>
            <a:ext cx="4294188" cy="1144587"/>
          </a:xfrm>
          <a:prstGeom prst="rect">
            <a:avLst/>
          </a:prstGeom>
          <a:noFill/>
          <a:ln w="9525">
            <a:noFill/>
            <a:miter lim="800000"/>
            <a:headEnd/>
            <a:tailEnd/>
          </a:ln>
        </p:spPr>
        <p:txBody>
          <a:bodyPr lIns="0" tIns="0" rIns="0" bIns="0"/>
          <a:lstStyle/>
          <a:p>
            <a:pPr marL="285750" indent="-285750">
              <a:lnSpc>
                <a:spcPct val="90000"/>
              </a:lnSpc>
              <a:spcBef>
                <a:spcPts val="1000"/>
              </a:spcBef>
              <a:buClr>
                <a:schemeClr val="accent1"/>
              </a:buClr>
              <a:buFont typeface="Courier New" pitchFamily="49" charset="0"/>
              <a:buChar char="o"/>
            </a:pPr>
            <a:r>
              <a:rPr lang="el-GR">
                <a:solidFill>
                  <a:srgbClr val="404040"/>
                </a:solidFill>
                <a:latin typeface="Calibri" pitchFamily="34" charset="0"/>
              </a:rPr>
              <a:t>Στις </a:t>
            </a:r>
            <a:r>
              <a:rPr lang="el-GR" b="1">
                <a:solidFill>
                  <a:srgbClr val="404040"/>
                </a:solidFill>
                <a:latin typeface="Calibri" pitchFamily="34" charset="0"/>
              </a:rPr>
              <a:t>μεγάλες επιχειρήσεις </a:t>
            </a:r>
            <a:r>
              <a:rPr lang="el-GR">
                <a:solidFill>
                  <a:srgbClr val="404040"/>
                </a:solidFill>
                <a:latin typeface="Calibri" pitchFamily="34" charset="0"/>
              </a:rPr>
              <a:t>η κατανομή των πόρων συνιστά την πλέον σημαντική δραστηριότητα.</a:t>
            </a:r>
          </a:p>
          <a:p>
            <a:pPr marL="285750" indent="-285750">
              <a:lnSpc>
                <a:spcPct val="90000"/>
              </a:lnSpc>
              <a:spcBef>
                <a:spcPts val="1000"/>
              </a:spcBef>
              <a:buClr>
                <a:schemeClr val="accent1"/>
              </a:buClr>
              <a:buFont typeface="Courier New" pitchFamily="49" charset="0"/>
              <a:buChar char="o"/>
            </a:pPr>
            <a:endParaRPr lang="el-GR">
              <a:solidFill>
                <a:srgbClr val="404040"/>
              </a:solidFill>
              <a:latin typeface="Calibri" pitchFamily="34" charset="0"/>
            </a:endParaRPr>
          </a:p>
        </p:txBody>
      </p:sp>
      <p:sp>
        <p:nvSpPr>
          <p:cNvPr id="18" name="Ορθογώνιο 6" descr="Διαχωριστικό επισήμανσης κάτω εικόνας">
            <a:extLst>
              <a:ext uri="{FF2B5EF4-FFF2-40B4-BE49-F238E27FC236}"/>
            </a:extLst>
          </p:cNvPr>
          <p:cNvSpPr/>
          <p:nvPr/>
        </p:nvSpPr>
        <p:spPr>
          <a:xfrm>
            <a:off x="8518525" y="788988"/>
            <a:ext cx="3332163" cy="4603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120840" name="Θέση εικόνας 9" descr="Εικόνα παραθύρων κτιρίου"/>
          <p:cNvPicPr>
            <a:picLocks noChangeAspect="1"/>
          </p:cNvPicPr>
          <p:nvPr/>
        </p:nvPicPr>
        <p:blipFill>
          <a:blip r:embed="rId3"/>
          <a:srcRect/>
          <a:stretch>
            <a:fillRect/>
          </a:stretch>
        </p:blipFill>
        <p:spPr bwMode="auto">
          <a:xfrm>
            <a:off x="8518525" y="1412875"/>
            <a:ext cx="3241675" cy="40005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fontAlgn="auto">
              <a:spcAft>
                <a:spcPts val="0"/>
              </a:spcAft>
              <a:defRPr/>
            </a:pPr>
            <a:r>
              <a:rPr lang="el-GR" dirty="0"/>
              <a:t>Χαρακτηριστικά της δουλειάς των </a:t>
            </a:r>
            <a:r>
              <a:rPr lang="el-GR" dirty="0" err="1"/>
              <a:t>managers</a:t>
            </a:r>
            <a:r>
              <a:rPr lang="el-GR" dirty="0"/>
              <a:t/>
            </a:r>
            <a:br>
              <a:rPr lang="el-GR" dirty="0"/>
            </a:br>
            <a:endParaRPr lang="el-GR" dirty="0"/>
          </a:p>
        </p:txBody>
      </p:sp>
      <p:pic>
        <p:nvPicPr>
          <p:cNvPr id="122882"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4213" y="1981200"/>
            <a:ext cx="1476375" cy="1476375"/>
          </a:xfrm>
          <a:ln w="9525"/>
        </p:spPr>
      </p:pic>
      <p:sp>
        <p:nvSpPr>
          <p:cNvPr id="5" name="Θέση κειμένου 4"/>
          <p:cNvSpPr>
            <a:spLocks noGrp="1"/>
          </p:cNvSpPr>
          <p:nvPr>
            <p:ph type="body" sz="quarter" idx="17"/>
          </p:nvPr>
        </p:nvSpPr>
        <p:spPr>
          <a:xfrm>
            <a:off x="431800" y="3971925"/>
            <a:ext cx="1979613" cy="358775"/>
          </a:xfrm>
        </p:spPr>
        <p:txBody>
          <a:bodyPr>
            <a:noAutofit/>
          </a:bodyPr>
          <a:lstStyle/>
          <a:p>
            <a:pPr fontAlgn="auto">
              <a:spcAft>
                <a:spcPts val="0"/>
              </a:spcAft>
              <a:defRPr/>
            </a:pPr>
            <a:r>
              <a:rPr lang="el-GR" sz="1600" b="1" dirty="0"/>
              <a:t>Πολλές ώρες</a:t>
            </a:r>
            <a:endParaRPr lang="el-GR" sz="1600" dirty="0"/>
          </a:p>
        </p:txBody>
      </p:sp>
      <p:pic>
        <p:nvPicPr>
          <p:cNvPr id="122884"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4188" y="1981200"/>
            <a:ext cx="1476375" cy="1476375"/>
          </a:xfrm>
          <a:ln w="9525"/>
        </p:spPr>
      </p:pic>
      <p:pic>
        <p:nvPicPr>
          <p:cNvPr id="122885" name="Γραφικό 39" descr="Βιβλία"/>
          <p:cNvPicPr>
            <a:picLocks noChangeAspect="1"/>
          </p:cNvPicPr>
          <p:nvPr/>
        </p:nvPicPr>
        <p:blipFill>
          <a:blip r:embed="rId5"/>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sz="1600" b="1" dirty="0"/>
              <a:t>Σε έντονο ρυθμό</a:t>
            </a:r>
            <a:endParaRPr lang="el-GR" sz="1600" dirty="0"/>
          </a:p>
        </p:txBody>
      </p:sp>
      <p:pic>
        <p:nvPicPr>
          <p:cNvPr id="122887" name="Θέση εικόνας 29" descr="γωνιακή προβολή ουρανοξύστη από το έδαφος"/>
          <p:cNvPicPr>
            <a:picLocks noGrp="1" noChangeAspect="1"/>
          </p:cNvPicPr>
          <p:nvPr>
            <p:ph type="pic" sz="quarter" idx="43"/>
          </p:nvPr>
        </p:nvPicPr>
        <p:blipFill>
          <a:blip r:embed="rId6"/>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1925"/>
            <a:ext cx="1979613" cy="1338263"/>
          </a:xfrm>
        </p:spPr>
        <p:txBody>
          <a:bodyPr>
            <a:noAutofit/>
          </a:bodyPr>
          <a:lstStyle/>
          <a:p>
            <a:pPr fontAlgn="auto">
              <a:spcAft>
                <a:spcPts val="0"/>
              </a:spcAft>
              <a:defRPr/>
            </a:pPr>
            <a:r>
              <a:rPr lang="el-GR" sz="1600" b="1" dirty="0"/>
              <a:t>Πάνω σε κατακερματισμένες &amp; ποικίλες εργασίες</a:t>
            </a:r>
            <a:endParaRPr lang="el-GR" sz="1600" dirty="0"/>
          </a:p>
        </p:txBody>
      </p:sp>
      <p:pic>
        <p:nvPicPr>
          <p:cNvPr id="122889" name="Θέση εικόνας 31" descr="εναέρια προβολή δικτύου αυτοκινητοδρόμων σε μεγάλη πόλη"/>
          <p:cNvPicPr>
            <a:picLocks noGrp="1" noChangeAspect="1"/>
          </p:cNvPicPr>
          <p:nvPr>
            <p:ph type="pic" sz="quarter" idx="44"/>
          </p:nvPr>
        </p:nvPicPr>
        <p:blipFill>
          <a:blip r:embed="rId7"/>
          <a:srcRect/>
          <a:stretch>
            <a:fillRect/>
          </a:stretch>
        </p:blipFill>
        <p:spPr>
          <a:xfrm>
            <a:off x="7704138" y="1981200"/>
            <a:ext cx="1476375" cy="1476375"/>
          </a:xfrm>
          <a:ln w="9525"/>
        </p:spPr>
      </p:pic>
      <p:pic>
        <p:nvPicPr>
          <p:cNvPr id="122890" name="Γραφικό 44" descr="Φοίνικας"/>
          <p:cNvPicPr>
            <a:picLocks noChangeAspect="1"/>
          </p:cNvPicPr>
          <p:nvPr/>
        </p:nvPicPr>
        <p:blipFill>
          <a:blip r:embed="rId8"/>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sz="1600" b="1" dirty="0"/>
              <a:t>Με πολλά μέσα επικοινωνίας</a:t>
            </a:r>
            <a:endParaRPr lang="el-GR" sz="1600" dirty="0"/>
          </a:p>
        </p:txBody>
      </p:sp>
      <p:pic>
        <p:nvPicPr>
          <p:cNvPr id="122892" name="Θέση εικόνας 33" descr="εικόνα ουρανοξύστη διαμερισμάτων"/>
          <p:cNvPicPr>
            <a:picLocks noGrp="1" noChangeAspect="1"/>
          </p:cNvPicPr>
          <p:nvPr>
            <p:ph type="pic" sz="quarter" idx="45"/>
          </p:nvPr>
        </p:nvPicPr>
        <p:blipFill>
          <a:blip r:embed="rId9"/>
          <a:srcRect/>
          <a:stretch>
            <a:fillRect/>
          </a:stretch>
        </p:blipFill>
        <p:spPr>
          <a:xfrm>
            <a:off x="10044113" y="1981200"/>
            <a:ext cx="1476375" cy="1476375"/>
          </a:xfrm>
          <a:ln w="9525"/>
        </p:spPr>
      </p:pic>
      <p:sp>
        <p:nvSpPr>
          <p:cNvPr id="13" name="Θέση κειμένου 12"/>
          <p:cNvSpPr>
            <a:spLocks noGrp="1"/>
          </p:cNvSpPr>
          <p:nvPr>
            <p:ph type="body" sz="quarter" idx="39"/>
          </p:nvPr>
        </p:nvSpPr>
        <p:spPr>
          <a:xfrm>
            <a:off x="9791700" y="3971925"/>
            <a:ext cx="1979613" cy="358775"/>
          </a:xfrm>
        </p:spPr>
        <p:txBody>
          <a:bodyPr>
            <a:noAutofit/>
          </a:bodyPr>
          <a:lstStyle/>
          <a:p>
            <a:pPr fontAlgn="auto">
              <a:spcAft>
                <a:spcPts val="0"/>
              </a:spcAft>
              <a:defRPr/>
            </a:pPr>
            <a:r>
              <a:rPr lang="el-GR" sz="1600" b="1" dirty="0"/>
              <a:t>Σε μεγάλο βαθμό μέσω διαπροσωπικών σχέσεων</a:t>
            </a:r>
            <a:endParaRPr lang="el-GR" sz="1600" dirty="0"/>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31CF895B-2B34-476E-A09B-67C5BB9B1861}" type="slidenum">
              <a:rPr lang="el-GR"/>
              <a:pPr>
                <a:defRPr/>
              </a:pPr>
              <a:t>47</a:t>
            </a:fld>
            <a:endParaRPr lang="el-GR" dirty="0"/>
          </a:p>
        </p:txBody>
      </p:sp>
      <p:sp>
        <p:nvSpPr>
          <p:cNvPr id="15" name="Τίτλος 1"/>
          <p:cNvSpPr>
            <a:spLocks noGrp="1"/>
          </p:cNvSpPr>
          <p:nvPr/>
        </p:nvSpPr>
        <p:spPr>
          <a:xfrm>
            <a:off x="425450" y="830263"/>
            <a:ext cx="11341100"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500" dirty="0"/>
              <a:t> </a:t>
            </a:r>
            <a:r>
              <a:rPr lang="el-GR" sz="2000" dirty="0"/>
              <a:t>Οι </a:t>
            </a:r>
            <a:r>
              <a:rPr lang="en-US" sz="2000" dirty="0"/>
              <a:t>managers </a:t>
            </a:r>
            <a:r>
              <a:rPr lang="el-GR" sz="2000" dirty="0"/>
              <a:t>εργάζονται:</a:t>
            </a:r>
          </a:p>
        </p:txBody>
      </p:sp>
      <p:grpSp>
        <p:nvGrpSpPr>
          <p:cNvPr id="51" name="Γραφικό 8" descr="Γρανάζια"/>
          <p:cNvGrpSpPr/>
          <p:nvPr/>
        </p:nvGrpSpPr>
        <p:grpSpPr>
          <a:xfrm>
            <a:off x="5668010" y="2355215"/>
            <a:ext cx="857250" cy="696595"/>
            <a:chOff x="7653338" y="3972719"/>
            <a:chExt cx="914400" cy="914400"/>
          </a:xfrm>
          <a:solidFill>
            <a:schemeClr val="bg1"/>
          </a:solidFill>
        </p:grpSpPr>
        <p:sp>
          <p:nvSpPr>
            <p:cNvPr id="52" name="Ελεύθερη σχεδίαση: Σχήμα 27"/>
            <p:cNvSpPr/>
            <p:nvPr/>
          </p:nvSpPr>
          <p:spPr>
            <a:xfrm>
              <a:off x="8008144" y="404653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3" name="Ελεύθερη σχεδίαση: Σχήμα 28"/>
            <p:cNvSpPr/>
            <p:nvPr/>
          </p:nvSpPr>
          <p:spPr>
            <a:xfrm>
              <a:off x="7792879" y="439324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122898"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10" name="Γραφικό 7" descr="Ρολόι">
            <a:extLst>
              <a:ext uri="{FF2B5EF4-FFF2-40B4-BE49-F238E27FC236}"/>
            </a:extLst>
          </p:cNvPr>
          <p:cNvGrpSpPr/>
          <p:nvPr/>
        </p:nvGrpSpPr>
        <p:grpSpPr>
          <a:xfrm>
            <a:off x="1070054" y="2396753"/>
            <a:ext cx="735813" cy="684574"/>
            <a:chOff x="5638800" y="2971800"/>
            <a:chExt cx="914400" cy="914400"/>
          </a:xfrm>
          <a:solidFill>
            <a:schemeClr val="bg1"/>
          </a:solidFill>
        </p:grpSpPr>
        <p:sp>
          <p:nvSpPr>
            <p:cNvPr id="12" name="Ελεύθερη σχεδίαση: Σχήμα 11">
              <a:extLst>
                <a:ext uri="{FF2B5EF4-FFF2-40B4-BE49-F238E27FC236}"/>
              </a:extLst>
            </p:cNvPr>
            <p:cNvSpPr/>
            <p:nvPr/>
          </p:nvSpPr>
          <p:spPr>
            <a:xfrm>
              <a:off x="5726906" y="3059906"/>
              <a:ext cx="733425" cy="733425"/>
            </a:xfrm>
            <a:custGeom>
              <a:avLst/>
              <a:gdLst>
                <a:gd name="connsiteX0" fmla="*/ 369094 w 733425"/>
                <a:gd name="connsiteY0" fmla="*/ 673894 h 733425"/>
                <a:gd name="connsiteX1" fmla="*/ 64294 w 733425"/>
                <a:gd name="connsiteY1" fmla="*/ 369094 h 733425"/>
                <a:gd name="connsiteX2" fmla="*/ 369094 w 733425"/>
                <a:gd name="connsiteY2" fmla="*/ 64294 h 733425"/>
                <a:gd name="connsiteX3" fmla="*/ 673894 w 733425"/>
                <a:gd name="connsiteY3" fmla="*/ 369094 h 733425"/>
                <a:gd name="connsiteX4" fmla="*/ 369094 w 733425"/>
                <a:gd name="connsiteY4" fmla="*/ 673894 h 733425"/>
                <a:gd name="connsiteX5" fmla="*/ 369094 w 733425"/>
                <a:gd name="connsiteY5" fmla="*/ 7144 h 733425"/>
                <a:gd name="connsiteX6" fmla="*/ 7144 w 733425"/>
                <a:gd name="connsiteY6" fmla="*/ 369094 h 733425"/>
                <a:gd name="connsiteX7" fmla="*/ 369094 w 733425"/>
                <a:gd name="connsiteY7" fmla="*/ 731044 h 733425"/>
                <a:gd name="connsiteX8" fmla="*/ 731044 w 733425"/>
                <a:gd name="connsiteY8" fmla="*/ 369094 h 733425"/>
                <a:gd name="connsiteX9" fmla="*/ 369094 w 733425"/>
                <a:gd name="connsiteY9" fmla="*/ 714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425" h="733425">
                  <a:moveTo>
                    <a:pt x="369094" y="673894"/>
                  </a:moveTo>
                  <a:cubicBezTo>
                    <a:pt x="201454" y="673894"/>
                    <a:pt x="64294" y="536734"/>
                    <a:pt x="64294" y="369094"/>
                  </a:cubicBezTo>
                  <a:cubicBezTo>
                    <a:pt x="64294" y="201454"/>
                    <a:pt x="201454" y="64294"/>
                    <a:pt x="369094" y="64294"/>
                  </a:cubicBezTo>
                  <a:cubicBezTo>
                    <a:pt x="536734" y="64294"/>
                    <a:pt x="673894" y="201454"/>
                    <a:pt x="673894" y="369094"/>
                  </a:cubicBezTo>
                  <a:cubicBezTo>
                    <a:pt x="673894" y="536734"/>
                    <a:pt x="536734" y="673894"/>
                    <a:pt x="369094" y="673894"/>
                  </a:cubicBezTo>
                  <a:close/>
                  <a:moveTo>
                    <a:pt x="369094" y="7144"/>
                  </a:moveTo>
                  <a:cubicBezTo>
                    <a:pt x="169069" y="7144"/>
                    <a:pt x="7144" y="169069"/>
                    <a:pt x="7144" y="369094"/>
                  </a:cubicBezTo>
                  <a:cubicBezTo>
                    <a:pt x="7144" y="569119"/>
                    <a:pt x="169069" y="731044"/>
                    <a:pt x="369094" y="731044"/>
                  </a:cubicBezTo>
                  <a:cubicBezTo>
                    <a:pt x="569119" y="731044"/>
                    <a:pt x="731044" y="569119"/>
                    <a:pt x="731044" y="369094"/>
                  </a:cubicBezTo>
                  <a:cubicBezTo>
                    <a:pt x="731044" y="169069"/>
                    <a:pt x="569119" y="7144"/>
                    <a:pt x="369094" y="71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4" name="Ελεύθερη σχεδίαση: Σχήμα 13">
              <a:extLst>
                <a:ext uri="{FF2B5EF4-FFF2-40B4-BE49-F238E27FC236}"/>
              </a:extLst>
            </p:cNvPr>
            <p:cNvSpPr/>
            <p:nvPr/>
          </p:nvSpPr>
          <p:spPr>
            <a:xfrm>
              <a:off x="6069806" y="3231356"/>
              <a:ext cx="180975" cy="352425"/>
            </a:xfrm>
            <a:custGeom>
              <a:avLst/>
              <a:gdLst>
                <a:gd name="connsiteX0" fmla="*/ 45244 w 180975"/>
                <a:gd name="connsiteY0" fmla="*/ 7144 h 352425"/>
                <a:gd name="connsiteX1" fmla="*/ 7144 w 180975"/>
                <a:gd name="connsiteY1" fmla="*/ 7144 h 352425"/>
                <a:gd name="connsiteX2" fmla="*/ 7144 w 180975"/>
                <a:gd name="connsiteY2" fmla="*/ 197644 h 352425"/>
                <a:gd name="connsiteX3" fmla="*/ 12859 w 180975"/>
                <a:gd name="connsiteY3" fmla="*/ 210979 h 352425"/>
                <a:gd name="connsiteX4" fmla="*/ 147161 w 180975"/>
                <a:gd name="connsiteY4" fmla="*/ 345281 h 352425"/>
                <a:gd name="connsiteX5" fmla="*/ 173831 w 180975"/>
                <a:gd name="connsiteY5" fmla="*/ 318611 h 352425"/>
                <a:gd name="connsiteX6" fmla="*/ 45244 w 180975"/>
                <a:gd name="connsiteY6" fmla="*/ 190024 h 352425"/>
                <a:gd name="connsiteX7" fmla="*/ 45244 w 180975"/>
                <a:gd name="connsiteY7" fmla="*/ 714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352425">
                  <a:moveTo>
                    <a:pt x="45244" y="7144"/>
                  </a:moveTo>
                  <a:lnTo>
                    <a:pt x="7144" y="7144"/>
                  </a:lnTo>
                  <a:lnTo>
                    <a:pt x="7144" y="197644"/>
                  </a:lnTo>
                  <a:cubicBezTo>
                    <a:pt x="7144" y="203359"/>
                    <a:pt x="9049" y="208121"/>
                    <a:pt x="12859" y="210979"/>
                  </a:cubicBezTo>
                  <a:lnTo>
                    <a:pt x="147161" y="345281"/>
                  </a:lnTo>
                  <a:lnTo>
                    <a:pt x="173831" y="318611"/>
                  </a:lnTo>
                  <a:lnTo>
                    <a:pt x="45244" y="190024"/>
                  </a:lnTo>
                  <a:lnTo>
                    <a:pt x="45244"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6069806" y="315515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7" name="Ελεύθερη σχεδίαση: Σχήμα 16">
              <a:extLst>
                <a:ext uri="{FF2B5EF4-FFF2-40B4-BE49-F238E27FC236}"/>
              </a:extLst>
            </p:cNvPr>
            <p:cNvSpPr/>
            <p:nvPr/>
          </p:nvSpPr>
          <p:spPr>
            <a:xfrm>
              <a:off x="6069806" y="365045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5822156" y="34028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9" name="Ελεύθερη σχεδίαση: Σχήμα 18">
              <a:extLst>
                <a:ext uri="{FF2B5EF4-FFF2-40B4-BE49-F238E27FC236}"/>
              </a:extLst>
            </p:cNvPr>
            <p:cNvSpPr/>
            <p:nvPr/>
          </p:nvSpPr>
          <p:spPr>
            <a:xfrm>
              <a:off x="6317456" y="34028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22" name="Γραφικό 20" descr="Τρέξιμο">
            <a:extLst>
              <a:ext uri="{FF2B5EF4-FFF2-40B4-BE49-F238E27FC236}"/>
            </a:extLst>
          </p:cNvPr>
          <p:cNvGrpSpPr/>
          <p:nvPr/>
        </p:nvGrpSpPr>
        <p:grpSpPr>
          <a:xfrm>
            <a:off x="3353750" y="2411451"/>
            <a:ext cx="816199" cy="743294"/>
            <a:chOff x="5638800" y="2971800"/>
            <a:chExt cx="914400" cy="914400"/>
          </a:xfrm>
          <a:solidFill>
            <a:schemeClr val="bg1"/>
          </a:solidFill>
        </p:grpSpPr>
        <p:sp>
          <p:nvSpPr>
            <p:cNvPr id="23" name="Ελεύθερη σχεδίαση: Σχήμα 22">
              <a:extLst>
                <a:ext uri="{FF2B5EF4-FFF2-40B4-BE49-F238E27FC236}"/>
              </a:extLst>
            </p:cNvPr>
            <p:cNvSpPr/>
            <p:nvPr/>
          </p:nvSpPr>
          <p:spPr>
            <a:xfrm>
              <a:off x="6166961" y="301228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728811" y="3174206"/>
              <a:ext cx="733425" cy="666750"/>
            </a:xfrm>
            <a:custGeom>
              <a:avLst/>
              <a:gdLst>
                <a:gd name="connsiteX0" fmla="*/ 706279 w 733425"/>
                <a:gd name="connsiteY0" fmla="*/ 26194 h 666750"/>
                <a:gd name="connsiteX1" fmla="*/ 654844 w 733425"/>
                <a:gd name="connsiteY1" fmla="*/ 42386 h 666750"/>
                <a:gd name="connsiteX2" fmla="*/ 621506 w 733425"/>
                <a:gd name="connsiteY2" fmla="*/ 105251 h 666750"/>
                <a:gd name="connsiteX3" fmla="*/ 474821 w 733425"/>
                <a:gd name="connsiteY3" fmla="*/ 12859 h 666750"/>
                <a:gd name="connsiteX4" fmla="*/ 454819 w 733425"/>
                <a:gd name="connsiteY4" fmla="*/ 7144 h 666750"/>
                <a:gd name="connsiteX5" fmla="*/ 292894 w 733425"/>
                <a:gd name="connsiteY5" fmla="*/ 7144 h 666750"/>
                <a:gd name="connsiteX6" fmla="*/ 259556 w 733425"/>
                <a:gd name="connsiteY6" fmla="*/ 27146 h 666750"/>
                <a:gd name="connsiteX7" fmla="*/ 197644 w 733425"/>
                <a:gd name="connsiteY7" fmla="*/ 141446 h 666750"/>
                <a:gd name="connsiteX8" fmla="*/ 212884 w 733425"/>
                <a:gd name="connsiteY8" fmla="*/ 192881 h 666750"/>
                <a:gd name="connsiteX9" fmla="*/ 230981 w 733425"/>
                <a:gd name="connsiteY9" fmla="*/ 197644 h 666750"/>
                <a:gd name="connsiteX10" fmla="*/ 264319 w 733425"/>
                <a:gd name="connsiteY10" fmla="*/ 177641 h 666750"/>
                <a:gd name="connsiteX11" fmla="*/ 315754 w 733425"/>
                <a:gd name="connsiteY11" fmla="*/ 83344 h 666750"/>
                <a:gd name="connsiteX12" fmla="*/ 371951 w 733425"/>
                <a:gd name="connsiteY12" fmla="*/ 83344 h 666750"/>
                <a:gd name="connsiteX13" fmla="*/ 203359 w 733425"/>
                <a:gd name="connsiteY13" fmla="*/ 397669 h 666750"/>
                <a:gd name="connsiteX14" fmla="*/ 45244 w 733425"/>
                <a:gd name="connsiteY14" fmla="*/ 397669 h 666750"/>
                <a:gd name="connsiteX15" fmla="*/ 7144 w 733425"/>
                <a:gd name="connsiteY15" fmla="*/ 435769 h 666750"/>
                <a:gd name="connsiteX16" fmla="*/ 45244 w 733425"/>
                <a:gd name="connsiteY16" fmla="*/ 473869 h 666750"/>
                <a:gd name="connsiteX17" fmla="*/ 226219 w 733425"/>
                <a:gd name="connsiteY17" fmla="*/ 473869 h 666750"/>
                <a:gd name="connsiteX18" fmla="*/ 259556 w 733425"/>
                <a:gd name="connsiteY18" fmla="*/ 453866 h 666750"/>
                <a:gd name="connsiteX19" fmla="*/ 326231 w 733425"/>
                <a:gd name="connsiteY19" fmla="*/ 330994 h 666750"/>
                <a:gd name="connsiteX20" fmla="*/ 435769 w 733425"/>
                <a:gd name="connsiteY20" fmla="*/ 432911 h 666750"/>
                <a:gd name="connsiteX21" fmla="*/ 427196 w 733425"/>
                <a:gd name="connsiteY21" fmla="*/ 624364 h 666750"/>
                <a:gd name="connsiteX22" fmla="*/ 462439 w 733425"/>
                <a:gd name="connsiteY22" fmla="*/ 664369 h 666750"/>
                <a:gd name="connsiteX23" fmla="*/ 464344 w 733425"/>
                <a:gd name="connsiteY23" fmla="*/ 664369 h 666750"/>
                <a:gd name="connsiteX24" fmla="*/ 502444 w 733425"/>
                <a:gd name="connsiteY24" fmla="*/ 628174 h 666750"/>
                <a:gd name="connsiteX25" fmla="*/ 511969 w 733425"/>
                <a:gd name="connsiteY25" fmla="*/ 418624 h 666750"/>
                <a:gd name="connsiteX26" fmla="*/ 499586 w 733425"/>
                <a:gd name="connsiteY26" fmla="*/ 389096 h 666750"/>
                <a:gd name="connsiteX27" fmla="*/ 407194 w 733425"/>
                <a:gd name="connsiteY27" fmla="*/ 303371 h 666750"/>
                <a:gd name="connsiteX28" fmla="*/ 504349 w 733425"/>
                <a:gd name="connsiteY28" fmla="*/ 122396 h 666750"/>
                <a:gd name="connsiteX29" fmla="*/ 614839 w 733425"/>
                <a:gd name="connsiteY29" fmla="*/ 191929 h 666750"/>
                <a:gd name="connsiteX30" fmla="*/ 645319 w 733425"/>
                <a:gd name="connsiteY30" fmla="*/ 196691 h 666750"/>
                <a:gd name="connsiteX31" fmla="*/ 669131 w 733425"/>
                <a:gd name="connsiteY31" fmla="*/ 177641 h 666750"/>
                <a:gd name="connsiteX32" fmla="*/ 721519 w 733425"/>
                <a:gd name="connsiteY32" fmla="*/ 77629 h 666750"/>
                <a:gd name="connsiteX33" fmla="*/ 706279 w 733425"/>
                <a:gd name="connsiteY33" fmla="*/ 26194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3425" h="666750">
                  <a:moveTo>
                    <a:pt x="706279" y="26194"/>
                  </a:moveTo>
                  <a:cubicBezTo>
                    <a:pt x="687229" y="16669"/>
                    <a:pt x="664369" y="23336"/>
                    <a:pt x="654844" y="42386"/>
                  </a:cubicBezTo>
                  <a:lnTo>
                    <a:pt x="621506" y="105251"/>
                  </a:lnTo>
                  <a:lnTo>
                    <a:pt x="474821" y="12859"/>
                  </a:lnTo>
                  <a:cubicBezTo>
                    <a:pt x="469106" y="9049"/>
                    <a:pt x="462439" y="7144"/>
                    <a:pt x="454819" y="7144"/>
                  </a:cubicBezTo>
                  <a:lnTo>
                    <a:pt x="292894" y="7144"/>
                  </a:lnTo>
                  <a:cubicBezTo>
                    <a:pt x="278606" y="7144"/>
                    <a:pt x="266224" y="14764"/>
                    <a:pt x="259556" y="27146"/>
                  </a:cubicBezTo>
                  <a:lnTo>
                    <a:pt x="197644" y="141446"/>
                  </a:lnTo>
                  <a:cubicBezTo>
                    <a:pt x="187166" y="159544"/>
                    <a:pt x="194786" y="183356"/>
                    <a:pt x="212884" y="192881"/>
                  </a:cubicBezTo>
                  <a:cubicBezTo>
                    <a:pt x="218599" y="195739"/>
                    <a:pt x="225266" y="197644"/>
                    <a:pt x="230981" y="197644"/>
                  </a:cubicBezTo>
                  <a:cubicBezTo>
                    <a:pt x="244316" y="197644"/>
                    <a:pt x="257651" y="190024"/>
                    <a:pt x="264319" y="177641"/>
                  </a:cubicBezTo>
                  <a:lnTo>
                    <a:pt x="315754" y="83344"/>
                  </a:lnTo>
                  <a:lnTo>
                    <a:pt x="371951" y="83344"/>
                  </a:lnTo>
                  <a:lnTo>
                    <a:pt x="203359" y="397669"/>
                  </a:lnTo>
                  <a:lnTo>
                    <a:pt x="45244" y="397669"/>
                  </a:lnTo>
                  <a:cubicBezTo>
                    <a:pt x="24289" y="397669"/>
                    <a:pt x="7144" y="414814"/>
                    <a:pt x="7144" y="435769"/>
                  </a:cubicBezTo>
                  <a:cubicBezTo>
                    <a:pt x="7144" y="456724"/>
                    <a:pt x="24289" y="473869"/>
                    <a:pt x="45244" y="473869"/>
                  </a:cubicBezTo>
                  <a:lnTo>
                    <a:pt x="226219" y="473869"/>
                  </a:lnTo>
                  <a:cubicBezTo>
                    <a:pt x="240506" y="473869"/>
                    <a:pt x="252889" y="466249"/>
                    <a:pt x="259556" y="453866"/>
                  </a:cubicBezTo>
                  <a:lnTo>
                    <a:pt x="326231" y="330994"/>
                  </a:lnTo>
                  <a:lnTo>
                    <a:pt x="435769" y="432911"/>
                  </a:lnTo>
                  <a:lnTo>
                    <a:pt x="427196" y="624364"/>
                  </a:lnTo>
                  <a:cubicBezTo>
                    <a:pt x="425291" y="645319"/>
                    <a:pt x="441484" y="663416"/>
                    <a:pt x="462439" y="664369"/>
                  </a:cubicBezTo>
                  <a:cubicBezTo>
                    <a:pt x="463391" y="664369"/>
                    <a:pt x="463391" y="664369"/>
                    <a:pt x="464344" y="664369"/>
                  </a:cubicBezTo>
                  <a:cubicBezTo>
                    <a:pt x="484346" y="664369"/>
                    <a:pt x="501491" y="648176"/>
                    <a:pt x="502444" y="628174"/>
                  </a:cubicBezTo>
                  <a:lnTo>
                    <a:pt x="511969" y="418624"/>
                  </a:lnTo>
                  <a:cubicBezTo>
                    <a:pt x="512921" y="407194"/>
                    <a:pt x="508159" y="396716"/>
                    <a:pt x="499586" y="389096"/>
                  </a:cubicBezTo>
                  <a:lnTo>
                    <a:pt x="407194" y="303371"/>
                  </a:lnTo>
                  <a:lnTo>
                    <a:pt x="504349" y="122396"/>
                  </a:lnTo>
                  <a:lnTo>
                    <a:pt x="614839" y="191929"/>
                  </a:lnTo>
                  <a:cubicBezTo>
                    <a:pt x="623411" y="197644"/>
                    <a:pt x="634841" y="199549"/>
                    <a:pt x="645319" y="196691"/>
                  </a:cubicBezTo>
                  <a:cubicBezTo>
                    <a:pt x="655796" y="193834"/>
                    <a:pt x="664369" y="187166"/>
                    <a:pt x="669131" y="177641"/>
                  </a:cubicBezTo>
                  <a:lnTo>
                    <a:pt x="721519" y="77629"/>
                  </a:lnTo>
                  <a:cubicBezTo>
                    <a:pt x="731996" y="59531"/>
                    <a:pt x="725329" y="36671"/>
                    <a:pt x="706279"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8" name="Γραφικό 36" descr="Δέκτης">
            <a:extLst>
              <a:ext uri="{FF2B5EF4-FFF2-40B4-BE49-F238E27FC236}"/>
            </a:extLst>
          </p:cNvPr>
          <p:cNvGrpSpPr/>
          <p:nvPr/>
        </p:nvGrpSpPr>
        <p:grpSpPr>
          <a:xfrm>
            <a:off x="8165481" y="2472771"/>
            <a:ext cx="552936" cy="677506"/>
            <a:chOff x="5638800" y="2971800"/>
            <a:chExt cx="914400" cy="914400"/>
          </a:xfrm>
          <a:solidFill>
            <a:schemeClr val="bg1"/>
          </a:solidFill>
        </p:grpSpPr>
        <p:sp>
          <p:nvSpPr>
            <p:cNvPr id="39" name="Ελεύθερη σχεδίαση: Σχήμα 38">
              <a:extLst>
                <a:ext uri="{FF2B5EF4-FFF2-40B4-BE49-F238E27FC236}"/>
              </a:extLst>
            </p:cNvPr>
            <p:cNvSpPr/>
            <p:nvPr/>
          </p:nvSpPr>
          <p:spPr>
            <a:xfrm>
              <a:off x="5801201" y="3040856"/>
              <a:ext cx="228600" cy="228600"/>
            </a:xfrm>
            <a:custGeom>
              <a:avLst/>
              <a:gdLst>
                <a:gd name="connsiteX0" fmla="*/ 210979 w 228600"/>
                <a:gd name="connsiteY0" fmla="*/ 209074 h 228600"/>
                <a:gd name="connsiteX1" fmla="*/ 223361 w 228600"/>
                <a:gd name="connsiteY1" fmla="*/ 179546 h 228600"/>
                <a:gd name="connsiteX2" fmla="*/ 210979 w 228600"/>
                <a:gd name="connsiteY2" fmla="*/ 150019 h 228600"/>
                <a:gd name="connsiteX3" fmla="*/ 79534 w 228600"/>
                <a:gd name="connsiteY3" fmla="*/ 19526 h 228600"/>
                <a:gd name="connsiteX4" fmla="*/ 50959 w 228600"/>
                <a:gd name="connsiteY4" fmla="*/ 7144 h 228600"/>
                <a:gd name="connsiteX5" fmla="*/ 21431 w 228600"/>
                <a:gd name="connsiteY5" fmla="*/ 19526 h 228600"/>
                <a:gd name="connsiteX6" fmla="*/ 7144 w 228600"/>
                <a:gd name="connsiteY6" fmla="*/ 33814 h 228600"/>
                <a:gd name="connsiteX7" fmla="*/ 196691 w 228600"/>
                <a:gd name="connsiteY7" fmla="*/ 223361 h 228600"/>
                <a:gd name="connsiteX8" fmla="*/ 210979 w 228600"/>
                <a:gd name="connsiteY8" fmla="*/ 209074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228600">
                  <a:moveTo>
                    <a:pt x="210979" y="209074"/>
                  </a:moveTo>
                  <a:cubicBezTo>
                    <a:pt x="218599" y="201454"/>
                    <a:pt x="223361" y="190976"/>
                    <a:pt x="223361" y="179546"/>
                  </a:cubicBezTo>
                  <a:cubicBezTo>
                    <a:pt x="223361" y="168116"/>
                    <a:pt x="218599" y="157639"/>
                    <a:pt x="210979" y="150019"/>
                  </a:cubicBezTo>
                  <a:lnTo>
                    <a:pt x="79534" y="19526"/>
                  </a:lnTo>
                  <a:cubicBezTo>
                    <a:pt x="71914" y="11906"/>
                    <a:pt x="61436" y="7144"/>
                    <a:pt x="50959" y="7144"/>
                  </a:cubicBezTo>
                  <a:cubicBezTo>
                    <a:pt x="40481" y="7144"/>
                    <a:pt x="29051" y="11906"/>
                    <a:pt x="21431" y="19526"/>
                  </a:cubicBezTo>
                  <a:lnTo>
                    <a:pt x="7144" y="33814"/>
                  </a:lnTo>
                  <a:lnTo>
                    <a:pt x="196691" y="223361"/>
                  </a:lnTo>
                  <a:lnTo>
                    <a:pt x="210979" y="20907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1" name="Ελεύθερη σχεδίαση: Σχήμα 40">
              <a:extLst>
                <a:ext uri="{FF2B5EF4-FFF2-40B4-BE49-F238E27FC236}"/>
              </a:extLst>
            </p:cNvPr>
            <p:cNvSpPr/>
            <p:nvPr/>
          </p:nvSpPr>
          <p:spPr>
            <a:xfrm>
              <a:off x="5708337" y="3097054"/>
              <a:ext cx="714375" cy="714375"/>
            </a:xfrm>
            <a:custGeom>
              <a:avLst/>
              <a:gdLst>
                <a:gd name="connsiteX0" fmla="*/ 495295 w 714375"/>
                <a:gd name="connsiteY0" fmla="*/ 489109 h 714375"/>
                <a:gd name="connsiteX1" fmla="*/ 481008 w 714375"/>
                <a:gd name="connsiteY1" fmla="*/ 494824 h 714375"/>
                <a:gd name="connsiteX2" fmla="*/ 466720 w 714375"/>
                <a:gd name="connsiteY2" fmla="*/ 489109 h 714375"/>
                <a:gd name="connsiteX3" fmla="*/ 230500 w 714375"/>
                <a:gd name="connsiteY3" fmla="*/ 253841 h 714375"/>
                <a:gd name="connsiteX4" fmla="*/ 224785 w 714375"/>
                <a:gd name="connsiteY4" fmla="*/ 239554 h 714375"/>
                <a:gd name="connsiteX5" fmla="*/ 230500 w 714375"/>
                <a:gd name="connsiteY5" fmla="*/ 225266 h 714375"/>
                <a:gd name="connsiteX6" fmla="*/ 260028 w 714375"/>
                <a:gd name="connsiteY6" fmla="*/ 196691 h 714375"/>
                <a:gd name="connsiteX7" fmla="*/ 70480 w 714375"/>
                <a:gd name="connsiteY7" fmla="*/ 7144 h 714375"/>
                <a:gd name="connsiteX8" fmla="*/ 39048 w 714375"/>
                <a:gd name="connsiteY8" fmla="*/ 38576 h 714375"/>
                <a:gd name="connsiteX9" fmla="*/ 7615 w 714375"/>
                <a:gd name="connsiteY9" fmla="*/ 106204 h 714375"/>
                <a:gd name="connsiteX10" fmla="*/ 29523 w 714375"/>
                <a:gd name="connsiteY10" fmla="*/ 230029 h 714375"/>
                <a:gd name="connsiteX11" fmla="*/ 86673 w 714375"/>
                <a:gd name="connsiteY11" fmla="*/ 330041 h 714375"/>
                <a:gd name="connsiteX12" fmla="*/ 377185 w 714375"/>
                <a:gd name="connsiteY12" fmla="*/ 630079 h 714375"/>
                <a:gd name="connsiteX13" fmla="*/ 437193 w 714375"/>
                <a:gd name="connsiteY13" fmla="*/ 668179 h 714375"/>
                <a:gd name="connsiteX14" fmla="*/ 589593 w 714375"/>
                <a:gd name="connsiteY14" fmla="*/ 712946 h 714375"/>
                <a:gd name="connsiteX15" fmla="*/ 686748 w 714375"/>
                <a:gd name="connsiteY15" fmla="*/ 674846 h 714375"/>
                <a:gd name="connsiteX16" fmla="*/ 712465 w 714375"/>
                <a:gd name="connsiteY16" fmla="*/ 649129 h 714375"/>
                <a:gd name="connsiteX17" fmla="*/ 523870 w 714375"/>
                <a:gd name="connsiteY17" fmla="*/ 459581 h 714375"/>
                <a:gd name="connsiteX18" fmla="*/ 495295 w 714375"/>
                <a:gd name="connsiteY18" fmla="*/ 489109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714375">
                  <a:moveTo>
                    <a:pt x="495295" y="489109"/>
                  </a:moveTo>
                  <a:cubicBezTo>
                    <a:pt x="491485" y="492919"/>
                    <a:pt x="485770" y="494824"/>
                    <a:pt x="481008" y="494824"/>
                  </a:cubicBezTo>
                  <a:cubicBezTo>
                    <a:pt x="476245" y="494824"/>
                    <a:pt x="470530" y="492919"/>
                    <a:pt x="466720" y="489109"/>
                  </a:cubicBezTo>
                  <a:lnTo>
                    <a:pt x="230500" y="253841"/>
                  </a:lnTo>
                  <a:cubicBezTo>
                    <a:pt x="226690" y="250031"/>
                    <a:pt x="224785" y="244316"/>
                    <a:pt x="224785" y="239554"/>
                  </a:cubicBezTo>
                  <a:cubicBezTo>
                    <a:pt x="224785" y="234791"/>
                    <a:pt x="226690" y="229076"/>
                    <a:pt x="230500" y="225266"/>
                  </a:cubicBezTo>
                  <a:lnTo>
                    <a:pt x="260028" y="196691"/>
                  </a:lnTo>
                  <a:lnTo>
                    <a:pt x="70480" y="7144"/>
                  </a:lnTo>
                  <a:cubicBezTo>
                    <a:pt x="58098" y="19526"/>
                    <a:pt x="46668" y="30956"/>
                    <a:pt x="39048" y="38576"/>
                  </a:cubicBezTo>
                  <a:cubicBezTo>
                    <a:pt x="19998" y="56674"/>
                    <a:pt x="8568" y="80486"/>
                    <a:pt x="7615" y="106204"/>
                  </a:cubicBezTo>
                  <a:cubicBezTo>
                    <a:pt x="4758" y="149066"/>
                    <a:pt x="15235" y="190024"/>
                    <a:pt x="29523" y="230029"/>
                  </a:cubicBezTo>
                  <a:cubicBezTo>
                    <a:pt x="44763" y="265271"/>
                    <a:pt x="64765" y="298609"/>
                    <a:pt x="86673" y="330041"/>
                  </a:cubicBezTo>
                  <a:cubicBezTo>
                    <a:pt x="164778" y="447199"/>
                    <a:pt x="262885" y="549116"/>
                    <a:pt x="377185" y="630079"/>
                  </a:cubicBezTo>
                  <a:cubicBezTo>
                    <a:pt x="396235" y="644366"/>
                    <a:pt x="416238" y="656749"/>
                    <a:pt x="437193" y="668179"/>
                  </a:cubicBezTo>
                  <a:cubicBezTo>
                    <a:pt x="484818" y="691991"/>
                    <a:pt x="535300" y="709136"/>
                    <a:pt x="589593" y="712946"/>
                  </a:cubicBezTo>
                  <a:cubicBezTo>
                    <a:pt x="625788" y="715804"/>
                    <a:pt x="661983" y="701516"/>
                    <a:pt x="686748" y="674846"/>
                  </a:cubicBezTo>
                  <a:lnTo>
                    <a:pt x="712465" y="649129"/>
                  </a:lnTo>
                  <a:lnTo>
                    <a:pt x="523870" y="459581"/>
                  </a:lnTo>
                  <a:lnTo>
                    <a:pt x="495295" y="48910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2" name="Ελεύθερη σχεδίαση: Σχήμα 41">
              <a:extLst>
                <a:ext uri="{FF2B5EF4-FFF2-40B4-BE49-F238E27FC236}"/>
              </a:extLst>
            </p:cNvPr>
            <p:cNvSpPr/>
            <p:nvPr/>
          </p:nvSpPr>
          <p:spPr>
            <a:xfrm>
              <a:off x="6252686" y="3493294"/>
              <a:ext cx="228600" cy="228600"/>
            </a:xfrm>
            <a:custGeom>
              <a:avLst/>
              <a:gdLst>
                <a:gd name="connsiteX0" fmla="*/ 211931 w 228600"/>
                <a:gd name="connsiteY0" fmla="*/ 150971 h 228600"/>
                <a:gd name="connsiteX1" fmla="*/ 80486 w 228600"/>
                <a:gd name="connsiteY1" fmla="*/ 19526 h 228600"/>
                <a:gd name="connsiteX2" fmla="*/ 50959 w 228600"/>
                <a:gd name="connsiteY2" fmla="*/ 7144 h 228600"/>
                <a:gd name="connsiteX3" fmla="*/ 21431 w 228600"/>
                <a:gd name="connsiteY3" fmla="*/ 19526 h 228600"/>
                <a:gd name="connsiteX4" fmla="*/ 7144 w 228600"/>
                <a:gd name="connsiteY4" fmla="*/ 34766 h 228600"/>
                <a:gd name="connsiteX5" fmla="*/ 196691 w 228600"/>
                <a:gd name="connsiteY5" fmla="*/ 224314 h 228600"/>
                <a:gd name="connsiteX6" fmla="*/ 210979 w 228600"/>
                <a:gd name="connsiteY6" fmla="*/ 210026 h 228600"/>
                <a:gd name="connsiteX7" fmla="*/ 223361 w 228600"/>
                <a:gd name="connsiteY7" fmla="*/ 180499 h 228600"/>
                <a:gd name="connsiteX8" fmla="*/ 211931 w 228600"/>
                <a:gd name="connsiteY8" fmla="*/ 150971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600" h="228600">
                  <a:moveTo>
                    <a:pt x="211931" y="150971"/>
                  </a:moveTo>
                  <a:lnTo>
                    <a:pt x="80486" y="19526"/>
                  </a:lnTo>
                  <a:cubicBezTo>
                    <a:pt x="72866" y="11906"/>
                    <a:pt x="62389" y="7144"/>
                    <a:pt x="50959" y="7144"/>
                  </a:cubicBezTo>
                  <a:cubicBezTo>
                    <a:pt x="39529" y="7144"/>
                    <a:pt x="29051" y="11906"/>
                    <a:pt x="21431" y="19526"/>
                  </a:cubicBezTo>
                  <a:lnTo>
                    <a:pt x="7144" y="34766"/>
                  </a:lnTo>
                  <a:lnTo>
                    <a:pt x="196691" y="224314"/>
                  </a:lnTo>
                  <a:lnTo>
                    <a:pt x="210979" y="210026"/>
                  </a:lnTo>
                  <a:cubicBezTo>
                    <a:pt x="218599" y="202406"/>
                    <a:pt x="223361" y="191929"/>
                    <a:pt x="223361" y="180499"/>
                  </a:cubicBezTo>
                  <a:cubicBezTo>
                    <a:pt x="223361" y="169069"/>
                    <a:pt x="219551" y="158591"/>
                    <a:pt x="211931" y="15097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64" name="Γραφικό 62" descr="Ομάδα">
            <a:extLst>
              <a:ext uri="{FF2B5EF4-FFF2-40B4-BE49-F238E27FC236}"/>
            </a:extLst>
          </p:cNvPr>
          <p:cNvGrpSpPr/>
          <p:nvPr/>
        </p:nvGrpSpPr>
        <p:grpSpPr>
          <a:xfrm>
            <a:off x="10452073" y="2496107"/>
            <a:ext cx="646090" cy="627226"/>
            <a:chOff x="5638800" y="2971800"/>
            <a:chExt cx="914400" cy="914400"/>
          </a:xfrm>
          <a:solidFill>
            <a:schemeClr val="bg1"/>
          </a:solidFill>
        </p:grpSpPr>
        <p:sp>
          <p:nvSpPr>
            <p:cNvPr id="65" name="Ελεύθερη σχεδίαση: Σχήμα 64">
              <a:extLst>
                <a:ext uri="{FF2B5EF4-FFF2-40B4-BE49-F238E27FC236}"/>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6" name="Ελεύθερη σχεδίαση: Σχήμα 65">
              <a:extLst>
                <a:ext uri="{FF2B5EF4-FFF2-40B4-BE49-F238E27FC236}"/>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7" name="Ελεύθερη σχεδίαση: Σχήμα 66">
              <a:extLst>
                <a:ext uri="{FF2B5EF4-FFF2-40B4-BE49-F238E27FC236}"/>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8" name="Ελεύθερη σχεδίαση: Σχήμα 67">
              <a:extLst>
                <a:ext uri="{FF2B5EF4-FFF2-40B4-BE49-F238E27FC236}"/>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9" name="Ελεύθερη σχεδίαση: Σχήμα 68">
              <a:extLst>
                <a:ext uri="{FF2B5EF4-FFF2-40B4-BE49-F238E27FC236}"/>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70" name="Ελεύθερη σχεδίαση: Σχήμα 69">
              <a:extLst>
                <a:ext uri="{FF2B5EF4-FFF2-40B4-BE49-F238E27FC236}"/>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29" name="Ομάδα 18" descr="Θέση εικόνας"/>
          <p:cNvGrpSpPr>
            <a:grpSpLocks/>
          </p:cNvGrpSpPr>
          <p:nvPr/>
        </p:nvGrpSpPr>
        <p:grpSpPr bwMode="auto">
          <a:xfrm>
            <a:off x="323850" y="323850"/>
            <a:ext cx="4319588" cy="6119813"/>
            <a:chOff x="180000" y="180000"/>
            <a:chExt cx="4330700" cy="6292683"/>
          </a:xfrm>
        </p:grpSpPr>
        <p:sp>
          <p:nvSpPr>
            <p:cNvPr id="20"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880100" y="266700"/>
            <a:ext cx="5761038" cy="771525"/>
          </a:xfrm>
        </p:spPr>
        <p:txBody>
          <a:bodyPr/>
          <a:lstStyle/>
          <a:p>
            <a:pPr algn="ctr" fontAlgn="auto">
              <a:spcAft>
                <a:spcPts val="0"/>
              </a:spcAft>
              <a:defRPr/>
            </a:pPr>
            <a:r>
              <a:rPr lang="el-GR" sz="2800" b="1" dirty="0">
                <a:solidFill>
                  <a:schemeClr val="bg2">
                    <a:lumMod val="50000"/>
                  </a:schemeClr>
                </a:solidFill>
              </a:rPr>
              <a:t>Δεξιότητες των μάνατζερ</a:t>
            </a:r>
            <a:r>
              <a:rPr lang="en-US" sz="2800" b="1" dirty="0">
                <a:solidFill>
                  <a:schemeClr val="bg2">
                    <a:lumMod val="50000"/>
                  </a:schemeClr>
                </a:solidFill>
              </a:rPr>
              <a:t> </a:t>
            </a:r>
            <a:r>
              <a:rPr lang="en-US" dirty="0"/>
              <a:t/>
            </a:r>
            <a:br>
              <a:rPr lang="en-US" dirty="0"/>
            </a:br>
            <a:endParaRPr lang="el-GR" sz="2800" b="1" dirty="0">
              <a:solidFill>
                <a:schemeClr val="bg2">
                  <a:lumMod val="50000"/>
                </a:schemeClr>
              </a:solidFill>
            </a:endParaRPr>
          </a:p>
        </p:txBody>
      </p:sp>
      <p:sp>
        <p:nvSpPr>
          <p:cNvPr id="6" name="Θέση κειμένου 5"/>
          <p:cNvSpPr>
            <a:spLocks noGrp="1"/>
          </p:cNvSpPr>
          <p:nvPr>
            <p:ph type="body" sz="quarter" idx="35"/>
          </p:nvPr>
        </p:nvSpPr>
        <p:spPr>
          <a:xfrm>
            <a:off x="6294438" y="2851150"/>
            <a:ext cx="2254250" cy="360363"/>
          </a:xfrm>
        </p:spPr>
        <p:txBody>
          <a:bodyPr>
            <a:noAutofit/>
          </a:bodyPr>
          <a:lstStyle/>
          <a:p>
            <a:pPr algn="ctr" fontAlgn="auto">
              <a:spcAft>
                <a:spcPts val="0"/>
              </a:spcAft>
              <a:defRPr/>
            </a:pPr>
            <a:r>
              <a:rPr lang="el-GR" b="1" dirty="0"/>
              <a:t>Νοητικές δεξιότητες</a:t>
            </a:r>
            <a:endParaRPr lang="el-GR" dirty="0"/>
          </a:p>
        </p:txBody>
      </p:sp>
      <p:sp>
        <p:nvSpPr>
          <p:cNvPr id="13" name="Θέση κειμένου 12"/>
          <p:cNvSpPr>
            <a:spLocks noGrp="1"/>
          </p:cNvSpPr>
          <p:nvPr>
            <p:ph type="body" sz="quarter" idx="45"/>
          </p:nvPr>
        </p:nvSpPr>
        <p:spPr>
          <a:xfrm>
            <a:off x="6324600" y="4545013"/>
            <a:ext cx="2193925" cy="360362"/>
          </a:xfrm>
        </p:spPr>
        <p:txBody>
          <a:bodyPr>
            <a:noAutofit/>
          </a:bodyPr>
          <a:lstStyle/>
          <a:p>
            <a:pPr algn="ctr" fontAlgn="auto">
              <a:spcAft>
                <a:spcPts val="0"/>
              </a:spcAft>
              <a:defRPr/>
            </a:pPr>
            <a:r>
              <a:rPr lang="el-GR" b="1" dirty="0"/>
              <a:t>Τεχνικές δεξιότητες</a:t>
            </a:r>
            <a:endParaRPr lang="el-GR" dirty="0"/>
          </a:p>
        </p:txBody>
      </p:sp>
      <p:sp>
        <p:nvSpPr>
          <p:cNvPr id="8" name="Θέση κειμένου 7"/>
          <p:cNvSpPr>
            <a:spLocks noGrp="1"/>
          </p:cNvSpPr>
          <p:nvPr>
            <p:ph type="body" sz="quarter" idx="37"/>
          </p:nvPr>
        </p:nvSpPr>
        <p:spPr>
          <a:xfrm>
            <a:off x="9886950" y="2784475"/>
            <a:ext cx="1873250" cy="360363"/>
          </a:xfrm>
        </p:spPr>
        <p:txBody>
          <a:bodyPr>
            <a:noAutofit/>
          </a:bodyPr>
          <a:lstStyle/>
          <a:p>
            <a:pPr algn="ctr" fontAlgn="auto">
              <a:spcAft>
                <a:spcPts val="0"/>
              </a:spcAft>
              <a:defRPr/>
            </a:pPr>
            <a:r>
              <a:rPr lang="el-GR" b="1" dirty="0"/>
              <a:t>Διαπροσωπικές δεξιότητες</a:t>
            </a:r>
            <a:endParaRPr lang="el-GR" dirty="0"/>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0B558947-5C25-4A98-A08E-8F7F41ECCE06}" type="slidenum">
              <a:rPr lang="el-GR"/>
              <a:pPr>
                <a:defRPr/>
              </a:pPr>
              <a:t>48</a:t>
            </a:fld>
            <a:endParaRPr lang="el-GR" dirty="0"/>
          </a:p>
        </p:txBody>
      </p:sp>
      <p:sp>
        <p:nvSpPr>
          <p:cNvPr id="124936" name="TextBox 37"/>
          <p:cNvSpPr txBox="1">
            <a:spLocks noChangeArrowheads="1"/>
          </p:cNvSpPr>
          <p:nvPr/>
        </p:nvSpPr>
        <p:spPr bwMode="auto">
          <a:xfrm>
            <a:off x="9623425" y="6073775"/>
            <a:ext cx="1593850"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24937" name="Γραφικό 17" descr="Φορητός υπολογιστής"/>
          <p:cNvPicPr>
            <a:picLocks noChangeAspect="1"/>
          </p:cNvPicPr>
          <p:nvPr/>
        </p:nvPicPr>
        <p:blipFill>
          <a:blip r:embed="rId3"/>
          <a:srcRect/>
          <a:stretch>
            <a:fillRect/>
          </a:stretch>
        </p:blipFill>
        <p:spPr bwMode="auto">
          <a:xfrm>
            <a:off x="5775325" y="4502150"/>
            <a:ext cx="409575" cy="409575"/>
          </a:xfrm>
          <a:prstGeom prst="rect">
            <a:avLst/>
          </a:prstGeom>
          <a:noFill/>
          <a:ln w="9525">
            <a:noFill/>
            <a:miter lim="800000"/>
            <a:headEnd/>
            <a:tailEnd/>
          </a:ln>
        </p:spPr>
      </p:pic>
      <p:sp>
        <p:nvSpPr>
          <p:cNvPr id="124938" name="Θέση κειμένου 12"/>
          <p:cNvSpPr txBox="1">
            <a:spLocks/>
          </p:cNvSpPr>
          <p:nvPr/>
        </p:nvSpPr>
        <p:spPr bwMode="auto">
          <a:xfrm>
            <a:off x="9625013" y="4602163"/>
            <a:ext cx="2397125"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Πολιτικές δεξιότητες</a:t>
            </a:r>
            <a:endParaRPr lang="el-GR">
              <a:solidFill>
                <a:srgbClr val="404040"/>
              </a:solidFill>
              <a:latin typeface="Cambria" pitchFamily="18" charset="0"/>
            </a:endParaRPr>
          </a:p>
        </p:txBody>
      </p:sp>
      <p:sp>
        <p:nvSpPr>
          <p:cNvPr id="124939" name="Text Placeholder 24"/>
          <p:cNvSpPr txBox="1">
            <a:spLocks/>
          </p:cNvSpPr>
          <p:nvPr/>
        </p:nvSpPr>
        <p:spPr bwMode="auto">
          <a:xfrm>
            <a:off x="5856288" y="949325"/>
            <a:ext cx="5865812"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Ο Robert L. Katz και άλλοι υποστηρίζουν ότι οι μάνατζερ πρέπει να διαθέτουν τέσσερις κρίσιμες διοικητικές δεξιότητες:</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pic>
        <p:nvPicPr>
          <p:cNvPr id="124940" name="Θέση εικόνας 12" descr="εικόνα σχεδίου"/>
          <p:cNvPicPr>
            <a:picLocks noChangeAspect="1"/>
          </p:cNvPicPr>
          <p:nvPr/>
        </p:nvPicPr>
        <p:blipFill>
          <a:blip r:embed="rId4"/>
          <a:srcRect/>
          <a:stretch>
            <a:fillRect/>
          </a:stretch>
        </p:blipFill>
        <p:spPr bwMode="auto">
          <a:xfrm>
            <a:off x="220663" y="323850"/>
            <a:ext cx="4872037" cy="6119813"/>
          </a:xfrm>
          <a:prstGeom prst="rect">
            <a:avLst/>
          </a:prstGeom>
          <a:noFill/>
          <a:ln w="9525">
            <a:noFill/>
            <a:miter lim="800000"/>
            <a:headEnd/>
            <a:tailEnd/>
          </a:ln>
        </p:spPr>
      </p:pic>
      <p:sp>
        <p:nvSpPr>
          <p:cNvPr id="124941" name="Θέση κειμένου 7"/>
          <p:cNvSpPr>
            <a:spLocks noGrp="1"/>
          </p:cNvSpPr>
          <p:nvPr>
            <p:ph type="body" sz="quarter" idx="36"/>
          </p:nvPr>
        </p:nvSpPr>
        <p:spPr>
          <a:xfrm>
            <a:off x="6172200" y="3525838"/>
            <a:ext cx="2498725" cy="830262"/>
          </a:xfrm>
        </p:spPr>
        <p:txBody>
          <a:bodyPr/>
          <a:lstStyle/>
          <a:p>
            <a:pPr algn="ctr"/>
            <a:r>
              <a:rPr lang="el-GR" smtClean="0">
                <a:solidFill>
                  <a:srgbClr val="404040"/>
                </a:solidFill>
              </a:rPr>
              <a:t>Χρησιμοποιούνται για την ανάλυση και διάγνωση περίπλοκων καταστάσεων</a:t>
            </a:r>
          </a:p>
        </p:txBody>
      </p:sp>
      <p:sp>
        <p:nvSpPr>
          <p:cNvPr id="124942" name="Θέση κειμένου 7"/>
          <p:cNvSpPr txBox="1">
            <a:spLocks/>
          </p:cNvSpPr>
          <p:nvPr/>
        </p:nvSpPr>
        <p:spPr bwMode="auto">
          <a:xfrm>
            <a:off x="9574213" y="3525838"/>
            <a:ext cx="2498725" cy="8302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Οι μάνατζερ χρειάζεται να επικοινωνούν, να παρακινούν, να συμβουλεύουν και να αναθέτουν εργασίες</a:t>
            </a:r>
          </a:p>
        </p:txBody>
      </p:sp>
      <p:sp>
        <p:nvSpPr>
          <p:cNvPr id="124943" name="Θέση κειμένου 7"/>
          <p:cNvSpPr txBox="1">
            <a:spLocks/>
          </p:cNvSpPr>
          <p:nvPr/>
        </p:nvSpPr>
        <p:spPr bwMode="auto">
          <a:xfrm>
            <a:off x="5818188" y="5138738"/>
            <a:ext cx="3021012" cy="830262"/>
          </a:xfrm>
          <a:prstGeom prst="rect">
            <a:avLst/>
          </a:prstGeom>
          <a:noFill/>
          <a:ln w="9525">
            <a:noFill/>
            <a:miter lim="800000"/>
            <a:headEnd/>
            <a:tailEnd/>
          </a:ln>
        </p:spPr>
        <p:txBody>
          <a:bodyPr lIns="0" tIns="0" rIns="0" bIns="0"/>
          <a:lstStyle/>
          <a:p>
            <a:pPr marL="266700" lvl="1" algn="ctr">
              <a:lnSpc>
                <a:spcPct val="90000"/>
              </a:lnSpc>
              <a:spcBef>
                <a:spcPts val="500"/>
              </a:spcBef>
              <a:buClr>
                <a:schemeClr val="accent1"/>
              </a:buClr>
              <a:buFont typeface="Arial" charset="0"/>
              <a:buNone/>
            </a:pPr>
            <a:r>
              <a:rPr lang="el-GR" sz="1400">
                <a:solidFill>
                  <a:srgbClr val="404040"/>
                </a:solidFill>
                <a:latin typeface="Calibri" pitchFamily="34" charset="0"/>
              </a:rPr>
              <a:t>Συνίστανται στις εξειδικευμένες επαγγελματικές γνώσεις που απαιτούνται για την εκτέλεση εργασιακών καθηκόντων </a:t>
            </a:r>
          </a:p>
        </p:txBody>
      </p:sp>
      <p:sp>
        <p:nvSpPr>
          <p:cNvPr id="124944" name="Θέση κειμένου 7"/>
          <p:cNvSpPr txBox="1">
            <a:spLocks/>
          </p:cNvSpPr>
          <p:nvPr/>
        </p:nvSpPr>
        <p:spPr bwMode="auto">
          <a:xfrm>
            <a:off x="9382125" y="5192713"/>
            <a:ext cx="2795588" cy="8318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Για την οικοδόμηση μιας βάσης ισχύος και την εδραίωση των κατάλληλων διασυνδέσεων</a:t>
            </a:r>
          </a:p>
        </p:txBody>
      </p:sp>
      <p:grpSp>
        <p:nvGrpSpPr>
          <p:cNvPr id="10" name="Γραφικό 6" descr="Χειραψία">
            <a:extLst>
              <a:ext uri="{FF2B5EF4-FFF2-40B4-BE49-F238E27FC236}"/>
            </a:extLst>
          </p:cNvPr>
          <p:cNvGrpSpPr/>
          <p:nvPr/>
        </p:nvGrpSpPr>
        <p:grpSpPr>
          <a:xfrm>
            <a:off x="9027168" y="4522641"/>
            <a:ext cx="597882" cy="578074"/>
            <a:chOff x="5638800" y="2971800"/>
            <a:chExt cx="914400" cy="914400"/>
          </a:xfrm>
          <a:solidFill>
            <a:schemeClr val="tx1">
              <a:lumMod val="75000"/>
              <a:lumOff val="25000"/>
            </a:schemeClr>
          </a:solidFill>
        </p:grpSpPr>
        <p:sp>
          <p:nvSpPr>
            <p:cNvPr id="11" name="Ελεύθερη σχεδίαση: Σχήμα 10">
              <a:extLst>
                <a:ext uri="{FF2B5EF4-FFF2-40B4-BE49-F238E27FC236}"/>
              </a:extLst>
            </p:cNvPr>
            <p:cNvSpPr/>
            <p:nvPr/>
          </p:nvSpPr>
          <p:spPr>
            <a:xfrm>
              <a:off x="6038677" y="3573607"/>
              <a:ext cx="85725" cy="85725"/>
            </a:xfrm>
            <a:custGeom>
              <a:avLst/>
              <a:gdLst>
                <a:gd name="connsiteX0" fmla="*/ 27795 w 85725"/>
                <a:gd name="connsiteY0" fmla="*/ 87803 h 85725"/>
                <a:gd name="connsiteX1" fmla="*/ 13508 w 85725"/>
                <a:gd name="connsiteY1" fmla="*/ 83040 h 85725"/>
                <a:gd name="connsiteX2" fmla="*/ 11603 w 85725"/>
                <a:gd name="connsiteY2" fmla="*/ 56370 h 85725"/>
                <a:gd name="connsiteX3" fmla="*/ 48750 w 85725"/>
                <a:gd name="connsiteY3" fmla="*/ 13508 h 85725"/>
                <a:gd name="connsiteX4" fmla="*/ 75420 w 85725"/>
                <a:gd name="connsiteY4" fmla="*/ 11603 h 85725"/>
                <a:gd name="connsiteX5" fmla="*/ 77325 w 85725"/>
                <a:gd name="connsiteY5" fmla="*/ 38272 h 85725"/>
                <a:gd name="connsiteX6" fmla="*/ 40178 w 85725"/>
                <a:gd name="connsiteY6" fmla="*/ 81135 h 85725"/>
                <a:gd name="connsiteX7" fmla="*/ 27795 w 85725"/>
                <a:gd name="connsiteY7" fmla="*/ 87803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 h="85725">
                  <a:moveTo>
                    <a:pt x="27795" y="87803"/>
                  </a:moveTo>
                  <a:cubicBezTo>
                    <a:pt x="23033" y="87803"/>
                    <a:pt x="17318" y="86850"/>
                    <a:pt x="13508" y="83040"/>
                  </a:cubicBezTo>
                  <a:cubicBezTo>
                    <a:pt x="5888" y="76372"/>
                    <a:pt x="4935" y="63990"/>
                    <a:pt x="11603" y="56370"/>
                  </a:cubicBezTo>
                  <a:lnTo>
                    <a:pt x="48750" y="13508"/>
                  </a:lnTo>
                  <a:cubicBezTo>
                    <a:pt x="55418" y="5888"/>
                    <a:pt x="67800" y="4935"/>
                    <a:pt x="75420" y="11603"/>
                  </a:cubicBezTo>
                  <a:cubicBezTo>
                    <a:pt x="83040" y="18270"/>
                    <a:pt x="83993" y="30653"/>
                    <a:pt x="77325" y="38272"/>
                  </a:cubicBezTo>
                  <a:lnTo>
                    <a:pt x="40178" y="81135"/>
                  </a:lnTo>
                  <a:cubicBezTo>
                    <a:pt x="37320" y="84945"/>
                    <a:pt x="32558" y="86850"/>
                    <a:pt x="27795" y="87803"/>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 name="Ελεύθερη σχεδίαση: Σχήμα 11">
              <a:extLst>
                <a:ext uri="{FF2B5EF4-FFF2-40B4-BE49-F238E27FC236}"/>
              </a:extLst>
            </p:cNvPr>
            <p:cNvSpPr/>
            <p:nvPr/>
          </p:nvSpPr>
          <p:spPr>
            <a:xfrm>
              <a:off x="5975347" y="3535042"/>
              <a:ext cx="104775" cy="104775"/>
            </a:xfrm>
            <a:custGeom>
              <a:avLst/>
              <a:gdLst>
                <a:gd name="connsiteX0" fmla="*/ 33023 w 104775"/>
                <a:gd name="connsiteY0" fmla="*/ 104460 h 104775"/>
                <a:gd name="connsiteX1" fmla="*/ 14925 w 104775"/>
                <a:gd name="connsiteY1" fmla="*/ 98745 h 104775"/>
                <a:gd name="connsiteX2" fmla="*/ 13020 w 104775"/>
                <a:gd name="connsiteY2" fmla="*/ 65408 h 104775"/>
                <a:gd name="connsiteX3" fmla="*/ 56835 w 104775"/>
                <a:gd name="connsiteY3" fmla="*/ 14925 h 104775"/>
                <a:gd name="connsiteX4" fmla="*/ 90173 w 104775"/>
                <a:gd name="connsiteY4" fmla="*/ 13020 h 104775"/>
                <a:gd name="connsiteX5" fmla="*/ 92078 w 104775"/>
                <a:gd name="connsiteY5" fmla="*/ 46358 h 104775"/>
                <a:gd name="connsiteX6" fmla="*/ 48263 w 104775"/>
                <a:gd name="connsiteY6" fmla="*/ 96840 h 104775"/>
                <a:gd name="connsiteX7" fmla="*/ 33023 w 104775"/>
                <a:gd name="connsiteY7" fmla="*/ 104460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75" h="104775">
                  <a:moveTo>
                    <a:pt x="33023" y="104460"/>
                  </a:moveTo>
                  <a:cubicBezTo>
                    <a:pt x="26355" y="105413"/>
                    <a:pt x="20640" y="103508"/>
                    <a:pt x="14925" y="98745"/>
                  </a:cubicBezTo>
                  <a:cubicBezTo>
                    <a:pt x="5400" y="90173"/>
                    <a:pt x="4448" y="74933"/>
                    <a:pt x="13020" y="65408"/>
                  </a:cubicBezTo>
                  <a:lnTo>
                    <a:pt x="56835" y="14925"/>
                  </a:lnTo>
                  <a:cubicBezTo>
                    <a:pt x="65408" y="5400"/>
                    <a:pt x="80648" y="4448"/>
                    <a:pt x="90173" y="13020"/>
                  </a:cubicBezTo>
                  <a:cubicBezTo>
                    <a:pt x="99698" y="21593"/>
                    <a:pt x="100650" y="36833"/>
                    <a:pt x="92078" y="46358"/>
                  </a:cubicBezTo>
                  <a:lnTo>
                    <a:pt x="48263" y="96840"/>
                  </a:lnTo>
                  <a:cubicBezTo>
                    <a:pt x="44453" y="101603"/>
                    <a:pt x="38738" y="104460"/>
                    <a:pt x="33023" y="104460"/>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4" name="Ελεύθερη σχεδίαση: Σχήμα 13">
              <a:extLst>
                <a:ext uri="{FF2B5EF4-FFF2-40B4-BE49-F238E27FC236}"/>
              </a:extLst>
            </p:cNvPr>
            <p:cNvSpPr/>
            <p:nvPr/>
          </p:nvSpPr>
          <p:spPr>
            <a:xfrm>
              <a:off x="5910523" y="3490221"/>
              <a:ext cx="114300" cy="114300"/>
            </a:xfrm>
            <a:custGeom>
              <a:avLst/>
              <a:gdLst>
                <a:gd name="connsiteX0" fmla="*/ 37839 w 114300"/>
                <a:gd name="connsiteY0" fmla="*/ 114039 h 114300"/>
                <a:gd name="connsiteX1" fmla="*/ 16884 w 114300"/>
                <a:gd name="connsiteY1" fmla="*/ 107372 h 114300"/>
                <a:gd name="connsiteX2" fmla="*/ 14027 w 114300"/>
                <a:gd name="connsiteY2" fmla="*/ 67367 h 114300"/>
                <a:gd name="connsiteX3" fmla="*/ 57842 w 114300"/>
                <a:gd name="connsiteY3" fmla="*/ 16884 h 114300"/>
                <a:gd name="connsiteX4" fmla="*/ 97847 w 114300"/>
                <a:gd name="connsiteY4" fmla="*/ 14027 h 114300"/>
                <a:gd name="connsiteX5" fmla="*/ 100704 w 114300"/>
                <a:gd name="connsiteY5" fmla="*/ 54032 h 114300"/>
                <a:gd name="connsiteX6" fmla="*/ 56889 w 114300"/>
                <a:gd name="connsiteY6" fmla="*/ 104514 h 114300"/>
                <a:gd name="connsiteX7" fmla="*/ 37839 w 114300"/>
                <a:gd name="connsiteY7" fmla="*/ 114039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00" h="114300">
                  <a:moveTo>
                    <a:pt x="37839" y="114039"/>
                  </a:moveTo>
                  <a:cubicBezTo>
                    <a:pt x="30219" y="114992"/>
                    <a:pt x="22599" y="112134"/>
                    <a:pt x="16884" y="107372"/>
                  </a:cubicBezTo>
                  <a:cubicBezTo>
                    <a:pt x="5454" y="96894"/>
                    <a:pt x="3549" y="78797"/>
                    <a:pt x="14027" y="67367"/>
                  </a:cubicBezTo>
                  <a:lnTo>
                    <a:pt x="57842" y="16884"/>
                  </a:lnTo>
                  <a:cubicBezTo>
                    <a:pt x="68319" y="5454"/>
                    <a:pt x="86417" y="3549"/>
                    <a:pt x="97847" y="14027"/>
                  </a:cubicBezTo>
                  <a:cubicBezTo>
                    <a:pt x="109277" y="24504"/>
                    <a:pt x="111182" y="42602"/>
                    <a:pt x="100704" y="54032"/>
                  </a:cubicBezTo>
                  <a:lnTo>
                    <a:pt x="56889" y="104514"/>
                  </a:lnTo>
                  <a:cubicBezTo>
                    <a:pt x="52127" y="110229"/>
                    <a:pt x="44507" y="114039"/>
                    <a:pt x="37839" y="11403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5840991" y="3448311"/>
              <a:ext cx="114300" cy="123825"/>
            </a:xfrm>
            <a:custGeom>
              <a:avLst/>
              <a:gdLst>
                <a:gd name="connsiteX0" fmla="*/ 37839 w 114300"/>
                <a:gd name="connsiteY0" fmla="*/ 120707 h 123825"/>
                <a:gd name="connsiteX1" fmla="*/ 16884 w 114300"/>
                <a:gd name="connsiteY1" fmla="*/ 114039 h 123825"/>
                <a:gd name="connsiteX2" fmla="*/ 14027 w 114300"/>
                <a:gd name="connsiteY2" fmla="*/ 74034 h 123825"/>
                <a:gd name="connsiteX3" fmla="*/ 64509 w 114300"/>
                <a:gd name="connsiteY3" fmla="*/ 16884 h 123825"/>
                <a:gd name="connsiteX4" fmla="*/ 104514 w 114300"/>
                <a:gd name="connsiteY4" fmla="*/ 14027 h 123825"/>
                <a:gd name="connsiteX5" fmla="*/ 107372 w 114300"/>
                <a:gd name="connsiteY5" fmla="*/ 54032 h 123825"/>
                <a:gd name="connsiteX6" fmla="*/ 56889 w 114300"/>
                <a:gd name="connsiteY6" fmla="*/ 111182 h 123825"/>
                <a:gd name="connsiteX7" fmla="*/ 37839 w 114300"/>
                <a:gd name="connsiteY7" fmla="*/ 120707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00" h="123825">
                  <a:moveTo>
                    <a:pt x="37839" y="120707"/>
                  </a:moveTo>
                  <a:cubicBezTo>
                    <a:pt x="30219" y="121659"/>
                    <a:pt x="22599" y="118802"/>
                    <a:pt x="16884" y="114039"/>
                  </a:cubicBezTo>
                  <a:cubicBezTo>
                    <a:pt x="5454" y="103562"/>
                    <a:pt x="3549" y="85464"/>
                    <a:pt x="14027" y="74034"/>
                  </a:cubicBezTo>
                  <a:lnTo>
                    <a:pt x="64509" y="16884"/>
                  </a:lnTo>
                  <a:cubicBezTo>
                    <a:pt x="74987" y="5454"/>
                    <a:pt x="93084" y="3549"/>
                    <a:pt x="104514" y="14027"/>
                  </a:cubicBezTo>
                  <a:cubicBezTo>
                    <a:pt x="115944" y="24504"/>
                    <a:pt x="117849" y="42602"/>
                    <a:pt x="107372" y="54032"/>
                  </a:cubicBezTo>
                  <a:lnTo>
                    <a:pt x="56889" y="111182"/>
                  </a:lnTo>
                  <a:cubicBezTo>
                    <a:pt x="51174" y="116897"/>
                    <a:pt x="44507" y="119754"/>
                    <a:pt x="37839" y="120707"/>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675471" y="3173254"/>
              <a:ext cx="200025" cy="238125"/>
            </a:xfrm>
            <a:custGeom>
              <a:avLst/>
              <a:gdLst>
                <a:gd name="connsiteX0" fmla="*/ 7144 w 200025"/>
                <a:gd name="connsiteY0" fmla="*/ 186214 h 238125"/>
                <a:gd name="connsiteX1" fmla="*/ 80486 w 200025"/>
                <a:gd name="connsiteY1" fmla="*/ 230981 h 238125"/>
                <a:gd name="connsiteX2" fmla="*/ 106204 w 200025"/>
                <a:gd name="connsiteY2" fmla="*/ 224314 h 238125"/>
                <a:gd name="connsiteX3" fmla="*/ 194786 w 200025"/>
                <a:gd name="connsiteY3" fmla="*/ 77629 h 238125"/>
                <a:gd name="connsiteX4" fmla="*/ 188119 w 200025"/>
                <a:gd name="connsiteY4" fmla="*/ 51911 h 238125"/>
                <a:gd name="connsiteX5" fmla="*/ 115729 w 200025"/>
                <a:gd name="connsiteY5" fmla="*/ 7144 h 238125"/>
                <a:gd name="connsiteX6" fmla="*/ 7144 w 200025"/>
                <a:gd name="connsiteY6" fmla="*/ 18621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38125">
                  <a:moveTo>
                    <a:pt x="7144" y="186214"/>
                  </a:moveTo>
                  <a:lnTo>
                    <a:pt x="80486" y="230981"/>
                  </a:lnTo>
                  <a:cubicBezTo>
                    <a:pt x="89059" y="236696"/>
                    <a:pt x="101441" y="233839"/>
                    <a:pt x="106204" y="224314"/>
                  </a:cubicBezTo>
                  <a:lnTo>
                    <a:pt x="194786" y="77629"/>
                  </a:lnTo>
                  <a:cubicBezTo>
                    <a:pt x="200501" y="69056"/>
                    <a:pt x="197644" y="56674"/>
                    <a:pt x="188119" y="51911"/>
                  </a:cubicBezTo>
                  <a:lnTo>
                    <a:pt x="115729" y="7144"/>
                  </a:lnTo>
                  <a:lnTo>
                    <a:pt x="7144" y="18621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7" name="Ελεύθερη σχεδίαση: Σχήμα 16">
              <a:extLst>
                <a:ext uri="{FF2B5EF4-FFF2-40B4-BE49-F238E27FC236}"/>
              </a:extLst>
            </p:cNvPr>
            <p:cNvSpPr/>
            <p:nvPr/>
          </p:nvSpPr>
          <p:spPr>
            <a:xfrm>
              <a:off x="5792629" y="3258979"/>
              <a:ext cx="523875" cy="419100"/>
            </a:xfrm>
            <a:custGeom>
              <a:avLst/>
              <a:gdLst>
                <a:gd name="connsiteX0" fmla="*/ 507206 w 523875"/>
                <a:gd name="connsiteY0" fmla="*/ 225266 h 419100"/>
                <a:gd name="connsiteX1" fmla="*/ 353854 w 523875"/>
                <a:gd name="connsiteY1" fmla="*/ 93821 h 419100"/>
                <a:gd name="connsiteX2" fmla="*/ 343376 w 523875"/>
                <a:gd name="connsiteY2" fmla="*/ 84296 h 419100"/>
                <a:gd name="connsiteX3" fmla="*/ 277654 w 523875"/>
                <a:gd name="connsiteY3" fmla="*/ 159544 h 419100"/>
                <a:gd name="connsiteX4" fmla="*/ 239554 w 523875"/>
                <a:gd name="connsiteY4" fmla="*/ 178594 h 419100"/>
                <a:gd name="connsiteX5" fmla="*/ 234791 w 523875"/>
                <a:gd name="connsiteY5" fmla="*/ 178594 h 419100"/>
                <a:gd name="connsiteX6" fmla="*/ 197644 w 523875"/>
                <a:gd name="connsiteY6" fmla="*/ 164306 h 419100"/>
                <a:gd name="connsiteX7" fmla="*/ 191929 w 523875"/>
                <a:gd name="connsiteY7" fmla="*/ 83344 h 419100"/>
                <a:gd name="connsiteX8" fmla="*/ 248126 w 523875"/>
                <a:gd name="connsiteY8" fmla="*/ 18574 h 419100"/>
                <a:gd name="connsiteX9" fmla="*/ 90011 w 523875"/>
                <a:gd name="connsiteY9" fmla="*/ 7144 h 419100"/>
                <a:gd name="connsiteX10" fmla="*/ 7144 w 523875"/>
                <a:gd name="connsiteY10" fmla="*/ 144304 h 419100"/>
                <a:gd name="connsiteX11" fmla="*/ 71914 w 523875"/>
                <a:gd name="connsiteY11" fmla="*/ 219551 h 419100"/>
                <a:gd name="connsiteX12" fmla="*/ 96679 w 523875"/>
                <a:gd name="connsiteY12" fmla="*/ 190976 h 419100"/>
                <a:gd name="connsiteX13" fmla="*/ 132874 w 523875"/>
                <a:gd name="connsiteY13" fmla="*/ 174784 h 419100"/>
                <a:gd name="connsiteX14" fmla="*/ 132874 w 523875"/>
                <a:gd name="connsiteY14" fmla="*/ 174784 h 419100"/>
                <a:gd name="connsiteX15" fmla="*/ 164306 w 523875"/>
                <a:gd name="connsiteY15" fmla="*/ 186214 h 419100"/>
                <a:gd name="connsiteX16" fmla="*/ 180499 w 523875"/>
                <a:gd name="connsiteY16" fmla="*/ 220504 h 419100"/>
                <a:gd name="connsiteX17" fmla="*/ 196691 w 523875"/>
                <a:gd name="connsiteY17" fmla="*/ 217646 h 419100"/>
                <a:gd name="connsiteX18" fmla="*/ 228124 w 523875"/>
                <a:gd name="connsiteY18" fmla="*/ 229076 h 419100"/>
                <a:gd name="connsiteX19" fmla="*/ 244316 w 523875"/>
                <a:gd name="connsiteY19" fmla="*/ 264319 h 419100"/>
                <a:gd name="connsiteX20" fmla="*/ 256699 w 523875"/>
                <a:gd name="connsiteY20" fmla="*/ 262414 h 419100"/>
                <a:gd name="connsiteX21" fmla="*/ 256699 w 523875"/>
                <a:gd name="connsiteY21" fmla="*/ 262414 h 419100"/>
                <a:gd name="connsiteX22" fmla="*/ 285274 w 523875"/>
                <a:gd name="connsiteY22" fmla="*/ 272891 h 419100"/>
                <a:gd name="connsiteX23" fmla="*/ 299561 w 523875"/>
                <a:gd name="connsiteY23" fmla="*/ 302419 h 419100"/>
                <a:gd name="connsiteX24" fmla="*/ 310039 w 523875"/>
                <a:gd name="connsiteY24" fmla="*/ 300514 h 419100"/>
                <a:gd name="connsiteX25" fmla="*/ 310039 w 523875"/>
                <a:gd name="connsiteY25" fmla="*/ 300514 h 419100"/>
                <a:gd name="connsiteX26" fmla="*/ 334804 w 523875"/>
                <a:gd name="connsiteY26" fmla="*/ 310039 h 419100"/>
                <a:gd name="connsiteX27" fmla="*/ 348139 w 523875"/>
                <a:gd name="connsiteY27" fmla="*/ 335756 h 419100"/>
                <a:gd name="connsiteX28" fmla="*/ 338614 w 523875"/>
                <a:gd name="connsiteY28" fmla="*/ 363379 h 419100"/>
                <a:gd name="connsiteX29" fmla="*/ 306229 w 523875"/>
                <a:gd name="connsiteY29" fmla="*/ 400526 h 419100"/>
                <a:gd name="connsiteX30" fmla="*/ 319564 w 523875"/>
                <a:gd name="connsiteY30" fmla="*/ 411004 h 419100"/>
                <a:gd name="connsiteX31" fmla="*/ 342424 w 523875"/>
                <a:gd name="connsiteY31" fmla="*/ 416719 h 419100"/>
                <a:gd name="connsiteX32" fmla="*/ 376714 w 523875"/>
                <a:gd name="connsiteY32" fmla="*/ 375761 h 419100"/>
                <a:gd name="connsiteX33" fmla="*/ 376714 w 523875"/>
                <a:gd name="connsiteY33" fmla="*/ 374809 h 419100"/>
                <a:gd name="connsiteX34" fmla="*/ 386239 w 523875"/>
                <a:gd name="connsiteY34" fmla="*/ 375761 h 419100"/>
                <a:gd name="connsiteX35" fmla="*/ 420529 w 523875"/>
                <a:gd name="connsiteY35" fmla="*/ 334804 h 419100"/>
                <a:gd name="connsiteX36" fmla="*/ 420529 w 523875"/>
                <a:gd name="connsiteY36" fmla="*/ 333851 h 419100"/>
                <a:gd name="connsiteX37" fmla="*/ 430054 w 523875"/>
                <a:gd name="connsiteY37" fmla="*/ 334804 h 419100"/>
                <a:gd name="connsiteX38" fmla="*/ 464344 w 523875"/>
                <a:gd name="connsiteY38" fmla="*/ 293846 h 419100"/>
                <a:gd name="connsiteX39" fmla="*/ 463391 w 523875"/>
                <a:gd name="connsiteY39" fmla="*/ 288131 h 419100"/>
                <a:gd name="connsiteX40" fmla="*/ 483394 w 523875"/>
                <a:gd name="connsiteY40" fmla="*/ 291941 h 419100"/>
                <a:gd name="connsiteX41" fmla="*/ 517684 w 523875"/>
                <a:gd name="connsiteY41" fmla="*/ 250984 h 419100"/>
                <a:gd name="connsiteX42" fmla="*/ 507206 w 523875"/>
                <a:gd name="connsiteY42" fmla="*/ 225266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3875" h="419100">
                  <a:moveTo>
                    <a:pt x="507206" y="225266"/>
                  </a:moveTo>
                  <a:lnTo>
                    <a:pt x="353854" y="93821"/>
                  </a:lnTo>
                  <a:lnTo>
                    <a:pt x="343376" y="84296"/>
                  </a:lnTo>
                  <a:lnTo>
                    <a:pt x="277654" y="159544"/>
                  </a:lnTo>
                  <a:cubicBezTo>
                    <a:pt x="268129" y="170974"/>
                    <a:pt x="254794" y="177641"/>
                    <a:pt x="239554" y="178594"/>
                  </a:cubicBezTo>
                  <a:cubicBezTo>
                    <a:pt x="237649" y="178594"/>
                    <a:pt x="235744" y="178594"/>
                    <a:pt x="234791" y="178594"/>
                  </a:cubicBezTo>
                  <a:cubicBezTo>
                    <a:pt x="220504" y="178594"/>
                    <a:pt x="207169" y="173831"/>
                    <a:pt x="197644" y="164306"/>
                  </a:cubicBezTo>
                  <a:cubicBezTo>
                    <a:pt x="173831" y="143351"/>
                    <a:pt x="171926" y="107156"/>
                    <a:pt x="191929" y="83344"/>
                  </a:cubicBezTo>
                  <a:lnTo>
                    <a:pt x="248126" y="18574"/>
                  </a:lnTo>
                  <a:cubicBezTo>
                    <a:pt x="204311" y="12859"/>
                    <a:pt x="148114" y="35719"/>
                    <a:pt x="90011" y="7144"/>
                  </a:cubicBezTo>
                  <a:lnTo>
                    <a:pt x="7144" y="144304"/>
                  </a:lnTo>
                  <a:lnTo>
                    <a:pt x="71914" y="219551"/>
                  </a:lnTo>
                  <a:lnTo>
                    <a:pt x="96679" y="190976"/>
                  </a:lnTo>
                  <a:cubicBezTo>
                    <a:pt x="105251" y="180499"/>
                    <a:pt x="118586" y="174784"/>
                    <a:pt x="132874" y="174784"/>
                  </a:cubicBezTo>
                  <a:lnTo>
                    <a:pt x="132874" y="174784"/>
                  </a:lnTo>
                  <a:cubicBezTo>
                    <a:pt x="144304" y="174784"/>
                    <a:pt x="155734" y="178594"/>
                    <a:pt x="164306" y="186214"/>
                  </a:cubicBezTo>
                  <a:cubicBezTo>
                    <a:pt x="174784" y="194786"/>
                    <a:pt x="179546" y="207169"/>
                    <a:pt x="180499" y="220504"/>
                  </a:cubicBezTo>
                  <a:cubicBezTo>
                    <a:pt x="185261" y="218599"/>
                    <a:pt x="190976" y="217646"/>
                    <a:pt x="196691" y="217646"/>
                  </a:cubicBezTo>
                  <a:cubicBezTo>
                    <a:pt x="208121" y="217646"/>
                    <a:pt x="219551" y="221456"/>
                    <a:pt x="228124" y="229076"/>
                  </a:cubicBezTo>
                  <a:cubicBezTo>
                    <a:pt x="238601" y="238601"/>
                    <a:pt x="244316" y="250984"/>
                    <a:pt x="244316" y="264319"/>
                  </a:cubicBezTo>
                  <a:cubicBezTo>
                    <a:pt x="248126" y="263366"/>
                    <a:pt x="252889" y="262414"/>
                    <a:pt x="256699" y="262414"/>
                  </a:cubicBezTo>
                  <a:lnTo>
                    <a:pt x="256699" y="262414"/>
                  </a:lnTo>
                  <a:cubicBezTo>
                    <a:pt x="267176" y="262414"/>
                    <a:pt x="276701" y="266224"/>
                    <a:pt x="285274" y="272891"/>
                  </a:cubicBezTo>
                  <a:cubicBezTo>
                    <a:pt x="293846" y="280511"/>
                    <a:pt x="298609" y="290989"/>
                    <a:pt x="299561" y="302419"/>
                  </a:cubicBezTo>
                  <a:cubicBezTo>
                    <a:pt x="302419" y="301466"/>
                    <a:pt x="306229" y="300514"/>
                    <a:pt x="310039" y="300514"/>
                  </a:cubicBezTo>
                  <a:lnTo>
                    <a:pt x="310039" y="300514"/>
                  </a:lnTo>
                  <a:cubicBezTo>
                    <a:pt x="319564" y="300514"/>
                    <a:pt x="328136" y="303371"/>
                    <a:pt x="334804" y="310039"/>
                  </a:cubicBezTo>
                  <a:cubicBezTo>
                    <a:pt x="342424" y="316706"/>
                    <a:pt x="347186" y="326231"/>
                    <a:pt x="348139" y="335756"/>
                  </a:cubicBezTo>
                  <a:cubicBezTo>
                    <a:pt x="349091" y="346234"/>
                    <a:pt x="345281" y="355759"/>
                    <a:pt x="338614" y="363379"/>
                  </a:cubicBezTo>
                  <a:lnTo>
                    <a:pt x="306229" y="400526"/>
                  </a:lnTo>
                  <a:lnTo>
                    <a:pt x="319564" y="411004"/>
                  </a:lnTo>
                  <a:cubicBezTo>
                    <a:pt x="326231" y="414814"/>
                    <a:pt x="333851" y="417671"/>
                    <a:pt x="342424" y="416719"/>
                  </a:cubicBezTo>
                  <a:cubicBezTo>
                    <a:pt x="363379" y="414814"/>
                    <a:pt x="378619" y="396716"/>
                    <a:pt x="376714" y="375761"/>
                  </a:cubicBezTo>
                  <a:cubicBezTo>
                    <a:pt x="376714" y="375761"/>
                    <a:pt x="376714" y="374809"/>
                    <a:pt x="376714" y="374809"/>
                  </a:cubicBezTo>
                  <a:cubicBezTo>
                    <a:pt x="379571" y="375761"/>
                    <a:pt x="383381" y="375761"/>
                    <a:pt x="386239" y="375761"/>
                  </a:cubicBezTo>
                  <a:cubicBezTo>
                    <a:pt x="407194" y="373856"/>
                    <a:pt x="422434" y="355759"/>
                    <a:pt x="420529" y="334804"/>
                  </a:cubicBezTo>
                  <a:cubicBezTo>
                    <a:pt x="420529" y="334804"/>
                    <a:pt x="420529" y="333851"/>
                    <a:pt x="420529" y="333851"/>
                  </a:cubicBezTo>
                  <a:cubicBezTo>
                    <a:pt x="423386" y="334804"/>
                    <a:pt x="427196" y="334804"/>
                    <a:pt x="430054" y="334804"/>
                  </a:cubicBezTo>
                  <a:cubicBezTo>
                    <a:pt x="451009" y="332899"/>
                    <a:pt x="466249" y="314801"/>
                    <a:pt x="464344" y="293846"/>
                  </a:cubicBezTo>
                  <a:cubicBezTo>
                    <a:pt x="464344" y="291941"/>
                    <a:pt x="463391" y="290036"/>
                    <a:pt x="463391" y="288131"/>
                  </a:cubicBezTo>
                  <a:cubicBezTo>
                    <a:pt x="469106" y="290989"/>
                    <a:pt x="475774" y="292894"/>
                    <a:pt x="483394" y="291941"/>
                  </a:cubicBezTo>
                  <a:cubicBezTo>
                    <a:pt x="504349" y="290036"/>
                    <a:pt x="519589" y="271939"/>
                    <a:pt x="517684" y="250984"/>
                  </a:cubicBezTo>
                  <a:cubicBezTo>
                    <a:pt x="518636" y="240506"/>
                    <a:pt x="513874" y="231934"/>
                    <a:pt x="507206" y="225266"/>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2" name="Ελεύθερη σχεδίαση: Σχήμα 31">
              <a:extLst>
                <a:ext uri="{FF2B5EF4-FFF2-40B4-BE49-F238E27FC236}"/>
              </a:extLst>
            </p:cNvPr>
            <p:cNvSpPr/>
            <p:nvPr/>
          </p:nvSpPr>
          <p:spPr>
            <a:xfrm>
              <a:off x="6311666" y="3173254"/>
              <a:ext cx="200025" cy="238125"/>
            </a:xfrm>
            <a:custGeom>
              <a:avLst/>
              <a:gdLst>
                <a:gd name="connsiteX0" fmla="*/ 197719 w 200025"/>
                <a:gd name="connsiteY0" fmla="*/ 186214 h 238125"/>
                <a:gd name="connsiteX1" fmla="*/ 124376 w 200025"/>
                <a:gd name="connsiteY1" fmla="*/ 230981 h 238125"/>
                <a:gd name="connsiteX2" fmla="*/ 98659 w 200025"/>
                <a:gd name="connsiteY2" fmla="*/ 224314 h 238125"/>
                <a:gd name="connsiteX3" fmla="*/ 10076 w 200025"/>
                <a:gd name="connsiteY3" fmla="*/ 77629 h 238125"/>
                <a:gd name="connsiteX4" fmla="*/ 16744 w 200025"/>
                <a:gd name="connsiteY4" fmla="*/ 51911 h 238125"/>
                <a:gd name="connsiteX5" fmla="*/ 90086 w 200025"/>
                <a:gd name="connsiteY5" fmla="*/ 7144 h 238125"/>
                <a:gd name="connsiteX6" fmla="*/ 197719 w 200025"/>
                <a:gd name="connsiteY6" fmla="*/ 18621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38125">
                  <a:moveTo>
                    <a:pt x="197719" y="186214"/>
                  </a:moveTo>
                  <a:lnTo>
                    <a:pt x="124376" y="230981"/>
                  </a:lnTo>
                  <a:cubicBezTo>
                    <a:pt x="115804" y="236696"/>
                    <a:pt x="103421" y="233839"/>
                    <a:pt x="98659" y="224314"/>
                  </a:cubicBezTo>
                  <a:lnTo>
                    <a:pt x="10076" y="77629"/>
                  </a:lnTo>
                  <a:cubicBezTo>
                    <a:pt x="4361" y="69056"/>
                    <a:pt x="7219" y="56674"/>
                    <a:pt x="16744" y="51911"/>
                  </a:cubicBezTo>
                  <a:lnTo>
                    <a:pt x="90086" y="7144"/>
                  </a:lnTo>
                  <a:lnTo>
                    <a:pt x="197719" y="18621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Ελεύθερη σχεδίαση: Σχήμα 33">
              <a:extLst>
                <a:ext uri="{FF2B5EF4-FFF2-40B4-BE49-F238E27FC236}"/>
              </a:extLst>
            </p:cNvPr>
            <p:cNvSpPr/>
            <p:nvPr/>
          </p:nvSpPr>
          <p:spPr>
            <a:xfrm>
              <a:off x="5981123" y="3250264"/>
              <a:ext cx="409575" cy="238125"/>
            </a:xfrm>
            <a:custGeom>
              <a:avLst/>
              <a:gdLst>
                <a:gd name="connsiteX0" fmla="*/ 329189 w 409575"/>
                <a:gd name="connsiteY0" fmla="*/ 19668 h 238125"/>
                <a:gd name="connsiteX1" fmla="*/ 129164 w 409575"/>
                <a:gd name="connsiteY1" fmla="*/ 8238 h 238125"/>
                <a:gd name="connsiteX2" fmla="*/ 124402 w 409575"/>
                <a:gd name="connsiteY2" fmla="*/ 7286 h 238125"/>
                <a:gd name="connsiteX3" fmla="*/ 92016 w 409575"/>
                <a:gd name="connsiteY3" fmla="*/ 19668 h 238125"/>
                <a:gd name="connsiteX4" fmla="*/ 16769 w 409575"/>
                <a:gd name="connsiteY4" fmla="*/ 105393 h 238125"/>
                <a:gd name="connsiteX5" fmla="*/ 20579 w 409575"/>
                <a:gd name="connsiteY5" fmla="*/ 158733 h 238125"/>
                <a:gd name="connsiteX6" fmla="*/ 49154 w 409575"/>
                <a:gd name="connsiteY6" fmla="*/ 168258 h 238125"/>
                <a:gd name="connsiteX7" fmla="*/ 74872 w 409575"/>
                <a:gd name="connsiteY7" fmla="*/ 154923 h 238125"/>
                <a:gd name="connsiteX8" fmla="*/ 152977 w 409575"/>
                <a:gd name="connsiteY8" fmla="*/ 65388 h 238125"/>
                <a:gd name="connsiteX9" fmla="*/ 331094 w 409575"/>
                <a:gd name="connsiteY9" fmla="*/ 218741 h 238125"/>
                <a:gd name="connsiteX10" fmla="*/ 331094 w 409575"/>
                <a:gd name="connsiteY10" fmla="*/ 218741 h 238125"/>
                <a:gd name="connsiteX11" fmla="*/ 331094 w 409575"/>
                <a:gd name="connsiteY11" fmla="*/ 218741 h 238125"/>
                <a:gd name="connsiteX12" fmla="*/ 341572 w 409575"/>
                <a:gd name="connsiteY12" fmla="*/ 231123 h 238125"/>
                <a:gd name="connsiteX13" fmla="*/ 410152 w 409575"/>
                <a:gd name="connsiteY13" fmla="*/ 152066 h 238125"/>
                <a:gd name="connsiteX14" fmla="*/ 329189 w 409575"/>
                <a:gd name="connsiteY14" fmla="*/ 1966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575" h="238125">
                  <a:moveTo>
                    <a:pt x="329189" y="19668"/>
                  </a:moveTo>
                  <a:cubicBezTo>
                    <a:pt x="250132" y="48243"/>
                    <a:pt x="192982" y="20621"/>
                    <a:pt x="129164" y="8238"/>
                  </a:cubicBezTo>
                  <a:cubicBezTo>
                    <a:pt x="128212" y="8238"/>
                    <a:pt x="124402" y="7286"/>
                    <a:pt x="124402" y="7286"/>
                  </a:cubicBezTo>
                  <a:cubicBezTo>
                    <a:pt x="112972" y="6333"/>
                    <a:pt x="100589" y="10143"/>
                    <a:pt x="92016" y="19668"/>
                  </a:cubicBezTo>
                  <a:lnTo>
                    <a:pt x="16769" y="105393"/>
                  </a:lnTo>
                  <a:cubicBezTo>
                    <a:pt x="2482" y="121586"/>
                    <a:pt x="4387" y="145398"/>
                    <a:pt x="20579" y="158733"/>
                  </a:cubicBezTo>
                  <a:cubicBezTo>
                    <a:pt x="29152" y="165401"/>
                    <a:pt x="38677" y="169211"/>
                    <a:pt x="49154" y="168258"/>
                  </a:cubicBezTo>
                  <a:cubicBezTo>
                    <a:pt x="58679" y="167306"/>
                    <a:pt x="68204" y="163496"/>
                    <a:pt x="74872" y="154923"/>
                  </a:cubicBezTo>
                  <a:cubicBezTo>
                    <a:pt x="74872" y="154923"/>
                    <a:pt x="152977" y="65388"/>
                    <a:pt x="152977" y="65388"/>
                  </a:cubicBezTo>
                  <a:lnTo>
                    <a:pt x="331094" y="218741"/>
                  </a:lnTo>
                  <a:lnTo>
                    <a:pt x="331094" y="218741"/>
                  </a:lnTo>
                  <a:lnTo>
                    <a:pt x="331094" y="218741"/>
                  </a:lnTo>
                  <a:cubicBezTo>
                    <a:pt x="335856" y="223503"/>
                    <a:pt x="337762" y="225408"/>
                    <a:pt x="341572" y="231123"/>
                  </a:cubicBezTo>
                  <a:lnTo>
                    <a:pt x="410152" y="152066"/>
                  </a:lnTo>
                  <a:lnTo>
                    <a:pt x="329189" y="19668"/>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9" name="Γραφικό 36" descr="Κεφάλι με γρανάζια">
            <a:extLst>
              <a:ext uri="{FF2B5EF4-FFF2-40B4-BE49-F238E27FC236}"/>
            </a:extLst>
          </p:cNvPr>
          <p:cNvGrpSpPr/>
          <p:nvPr/>
        </p:nvGrpSpPr>
        <p:grpSpPr>
          <a:xfrm>
            <a:off x="5715188" y="2778649"/>
            <a:ext cx="533642" cy="457199"/>
            <a:chOff x="5638800" y="2995410"/>
            <a:chExt cx="890789" cy="890789"/>
          </a:xfrm>
          <a:solidFill>
            <a:schemeClr val="tx1">
              <a:lumMod val="75000"/>
              <a:lumOff val="25000"/>
            </a:schemeClr>
          </a:solidFill>
        </p:grpSpPr>
        <p:sp>
          <p:nvSpPr>
            <p:cNvPr id="40" name="Ελεύθερη σχεδίαση: Σχήμα 39">
              <a:extLst>
                <a:ext uri="{FF2B5EF4-FFF2-40B4-BE49-F238E27FC236}"/>
              </a:extLst>
            </p:cNvPr>
            <p:cNvSpPr/>
            <p:nvPr/>
          </p:nvSpPr>
          <p:spPr>
            <a:xfrm>
              <a:off x="6030130" y="3171466"/>
              <a:ext cx="83511" cy="83511"/>
            </a:xfrm>
            <a:custGeom>
              <a:avLst/>
              <a:gdLst>
                <a:gd name="connsiteX0" fmla="*/ 45714 w 83511"/>
                <a:gd name="connsiteY0" fmla="*/ 6742 h 83511"/>
                <a:gd name="connsiteX1" fmla="*/ 6742 w 83511"/>
                <a:gd name="connsiteY1" fmla="*/ 45714 h 83511"/>
                <a:gd name="connsiteX2" fmla="*/ 45714 w 83511"/>
                <a:gd name="connsiteY2" fmla="*/ 84686 h 83511"/>
                <a:gd name="connsiteX3" fmla="*/ 84686 w 83511"/>
                <a:gd name="connsiteY3" fmla="*/ 45714 h 83511"/>
                <a:gd name="connsiteX4" fmla="*/ 45714 w 83511"/>
                <a:gd name="connsiteY4" fmla="*/ 6742 h 83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11" h="83511">
                  <a:moveTo>
                    <a:pt x="45714" y="6742"/>
                  </a:moveTo>
                  <a:cubicBezTo>
                    <a:pt x="24372" y="6742"/>
                    <a:pt x="6742" y="24372"/>
                    <a:pt x="6742" y="45714"/>
                  </a:cubicBezTo>
                  <a:cubicBezTo>
                    <a:pt x="6742" y="67056"/>
                    <a:pt x="24372" y="84686"/>
                    <a:pt x="45714" y="84686"/>
                  </a:cubicBezTo>
                  <a:cubicBezTo>
                    <a:pt x="67056" y="84686"/>
                    <a:pt x="84686" y="67056"/>
                    <a:pt x="84686" y="45714"/>
                  </a:cubicBezTo>
                  <a:cubicBezTo>
                    <a:pt x="84686" y="24372"/>
                    <a:pt x="67056" y="6742"/>
                    <a:pt x="45714" y="6742"/>
                  </a:cubicBezTo>
                  <a:close/>
                </a:path>
              </a:pathLst>
            </a:custGeom>
            <a:grpFill/>
            <a:ln w="9227"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1" name="Ελεύθερη σχεδίαση: Σχήμα 40">
              <a:extLst>
                <a:ext uri="{FF2B5EF4-FFF2-40B4-BE49-F238E27FC236}"/>
              </a:extLst>
            </p:cNvPr>
            <p:cNvSpPr/>
            <p:nvPr/>
          </p:nvSpPr>
          <p:spPr>
            <a:xfrm>
              <a:off x="5913213" y="3359830"/>
              <a:ext cx="83511" cy="83511"/>
            </a:xfrm>
            <a:custGeom>
              <a:avLst/>
              <a:gdLst>
                <a:gd name="connsiteX0" fmla="*/ 84686 w 83511"/>
                <a:gd name="connsiteY0" fmla="*/ 45714 h 83511"/>
                <a:gd name="connsiteX1" fmla="*/ 45714 w 83511"/>
                <a:gd name="connsiteY1" fmla="*/ 84686 h 83511"/>
                <a:gd name="connsiteX2" fmla="*/ 6742 w 83511"/>
                <a:gd name="connsiteY2" fmla="*/ 45714 h 83511"/>
                <a:gd name="connsiteX3" fmla="*/ 45714 w 83511"/>
                <a:gd name="connsiteY3" fmla="*/ 6742 h 83511"/>
                <a:gd name="connsiteX4" fmla="*/ 84686 w 83511"/>
                <a:gd name="connsiteY4" fmla="*/ 45714 h 83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11" h="83511">
                  <a:moveTo>
                    <a:pt x="84686" y="45714"/>
                  </a:moveTo>
                  <a:cubicBezTo>
                    <a:pt x="84686" y="67237"/>
                    <a:pt x="67237" y="84686"/>
                    <a:pt x="45714" y="84686"/>
                  </a:cubicBezTo>
                  <a:cubicBezTo>
                    <a:pt x="24190" y="84686"/>
                    <a:pt x="6742" y="67237"/>
                    <a:pt x="6742" y="45714"/>
                  </a:cubicBezTo>
                  <a:cubicBezTo>
                    <a:pt x="6742" y="24190"/>
                    <a:pt x="24190" y="6742"/>
                    <a:pt x="45714" y="6742"/>
                  </a:cubicBezTo>
                  <a:cubicBezTo>
                    <a:pt x="67237" y="6742"/>
                    <a:pt x="84686" y="24190"/>
                    <a:pt x="84686" y="45714"/>
                  </a:cubicBezTo>
                  <a:close/>
                </a:path>
              </a:pathLst>
            </a:custGeom>
            <a:grpFill/>
            <a:ln w="9227"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2" name="Ελεύθερη σχεδίαση: Σχήμα 41">
              <a:extLst>
                <a:ext uri="{FF2B5EF4-FFF2-40B4-BE49-F238E27FC236}"/>
              </a:extLst>
            </p:cNvPr>
            <p:cNvSpPr/>
            <p:nvPr/>
          </p:nvSpPr>
          <p:spPr>
            <a:xfrm>
              <a:off x="5761779" y="3040631"/>
              <a:ext cx="640255" cy="760882"/>
            </a:xfrm>
            <a:custGeom>
              <a:avLst/>
              <a:gdLst>
                <a:gd name="connsiteX0" fmla="*/ 424485 w 640254"/>
                <a:gd name="connsiteY0" fmla="*/ 189539 h 760882"/>
                <a:gd name="connsiteX1" fmla="*/ 401288 w 640254"/>
                <a:gd name="connsiteY1" fmla="*/ 200674 h 760882"/>
                <a:gd name="connsiteX2" fmla="*/ 392009 w 640254"/>
                <a:gd name="connsiteY2" fmla="*/ 221088 h 760882"/>
                <a:gd name="connsiteX3" fmla="*/ 400360 w 640254"/>
                <a:gd name="connsiteY3" fmla="*/ 245213 h 760882"/>
                <a:gd name="connsiteX4" fmla="*/ 381802 w 640254"/>
                <a:gd name="connsiteY4" fmla="*/ 263772 h 760882"/>
                <a:gd name="connsiteX5" fmla="*/ 357676 w 640254"/>
                <a:gd name="connsiteY5" fmla="*/ 255420 h 760882"/>
                <a:gd name="connsiteX6" fmla="*/ 337262 w 640254"/>
                <a:gd name="connsiteY6" fmla="*/ 263772 h 760882"/>
                <a:gd name="connsiteX7" fmla="*/ 326128 w 640254"/>
                <a:gd name="connsiteY7" fmla="*/ 286041 h 760882"/>
                <a:gd name="connsiteX8" fmla="*/ 300146 w 640254"/>
                <a:gd name="connsiteY8" fmla="*/ 286041 h 760882"/>
                <a:gd name="connsiteX9" fmla="*/ 289011 w 640254"/>
                <a:gd name="connsiteY9" fmla="*/ 262844 h 760882"/>
                <a:gd name="connsiteX10" fmla="*/ 268597 w 640254"/>
                <a:gd name="connsiteY10" fmla="*/ 254493 h 760882"/>
                <a:gd name="connsiteX11" fmla="*/ 244472 w 640254"/>
                <a:gd name="connsiteY11" fmla="*/ 262844 h 760882"/>
                <a:gd name="connsiteX12" fmla="*/ 225914 w 640254"/>
                <a:gd name="connsiteY12" fmla="*/ 244286 h 760882"/>
                <a:gd name="connsiteX13" fmla="*/ 234265 w 640254"/>
                <a:gd name="connsiteY13" fmla="*/ 220160 h 760882"/>
                <a:gd name="connsiteX14" fmla="*/ 225914 w 640254"/>
                <a:gd name="connsiteY14" fmla="*/ 199746 h 760882"/>
                <a:gd name="connsiteX15" fmla="*/ 202716 w 640254"/>
                <a:gd name="connsiteY15" fmla="*/ 188611 h 760882"/>
                <a:gd name="connsiteX16" fmla="*/ 202716 w 640254"/>
                <a:gd name="connsiteY16" fmla="*/ 162630 h 760882"/>
                <a:gd name="connsiteX17" fmla="*/ 225914 w 640254"/>
                <a:gd name="connsiteY17" fmla="*/ 151495 h 760882"/>
                <a:gd name="connsiteX18" fmla="*/ 234265 w 640254"/>
                <a:gd name="connsiteY18" fmla="*/ 131081 h 760882"/>
                <a:gd name="connsiteX19" fmla="*/ 226842 w 640254"/>
                <a:gd name="connsiteY19" fmla="*/ 106956 h 760882"/>
                <a:gd name="connsiteX20" fmla="*/ 245400 w 640254"/>
                <a:gd name="connsiteY20" fmla="*/ 88397 h 760882"/>
                <a:gd name="connsiteX21" fmla="*/ 269525 w 640254"/>
                <a:gd name="connsiteY21" fmla="*/ 96749 h 760882"/>
                <a:gd name="connsiteX22" fmla="*/ 289939 w 640254"/>
                <a:gd name="connsiteY22" fmla="*/ 88397 h 760882"/>
                <a:gd name="connsiteX23" fmla="*/ 301074 w 640254"/>
                <a:gd name="connsiteY23" fmla="*/ 65200 h 760882"/>
                <a:gd name="connsiteX24" fmla="*/ 327055 w 640254"/>
                <a:gd name="connsiteY24" fmla="*/ 65200 h 760882"/>
                <a:gd name="connsiteX25" fmla="*/ 338190 w 640254"/>
                <a:gd name="connsiteY25" fmla="*/ 87470 h 760882"/>
                <a:gd name="connsiteX26" fmla="*/ 358604 w 640254"/>
                <a:gd name="connsiteY26" fmla="*/ 95821 h 760882"/>
                <a:gd name="connsiteX27" fmla="*/ 382730 w 640254"/>
                <a:gd name="connsiteY27" fmla="*/ 87470 h 760882"/>
                <a:gd name="connsiteX28" fmla="*/ 401288 w 640254"/>
                <a:gd name="connsiteY28" fmla="*/ 106028 h 760882"/>
                <a:gd name="connsiteX29" fmla="*/ 392937 w 640254"/>
                <a:gd name="connsiteY29" fmla="*/ 130153 h 760882"/>
                <a:gd name="connsiteX30" fmla="*/ 401288 w 640254"/>
                <a:gd name="connsiteY30" fmla="*/ 150567 h 760882"/>
                <a:gd name="connsiteX31" fmla="*/ 424485 w 640254"/>
                <a:gd name="connsiteY31" fmla="*/ 161702 h 760882"/>
                <a:gd name="connsiteX32" fmla="*/ 424485 w 640254"/>
                <a:gd name="connsiteY32" fmla="*/ 189539 h 760882"/>
                <a:gd name="connsiteX33" fmla="*/ 307569 w 640254"/>
                <a:gd name="connsiteY33" fmla="*/ 377904 h 760882"/>
                <a:gd name="connsiteX34" fmla="*/ 284372 w 640254"/>
                <a:gd name="connsiteY34" fmla="*/ 389039 h 760882"/>
                <a:gd name="connsiteX35" fmla="*/ 276021 w 640254"/>
                <a:gd name="connsiteY35" fmla="*/ 409453 h 760882"/>
                <a:gd name="connsiteX36" fmla="*/ 283444 w 640254"/>
                <a:gd name="connsiteY36" fmla="*/ 433578 h 760882"/>
                <a:gd name="connsiteX37" fmla="*/ 264886 w 640254"/>
                <a:gd name="connsiteY37" fmla="*/ 452136 h 760882"/>
                <a:gd name="connsiteX38" fmla="*/ 240760 w 640254"/>
                <a:gd name="connsiteY38" fmla="*/ 443785 h 760882"/>
                <a:gd name="connsiteX39" fmla="*/ 220346 w 640254"/>
                <a:gd name="connsiteY39" fmla="*/ 452136 h 760882"/>
                <a:gd name="connsiteX40" fmla="*/ 210139 w 640254"/>
                <a:gd name="connsiteY40" fmla="*/ 474406 h 760882"/>
                <a:gd name="connsiteX41" fmla="*/ 184158 w 640254"/>
                <a:gd name="connsiteY41" fmla="*/ 474406 h 760882"/>
                <a:gd name="connsiteX42" fmla="*/ 173023 w 640254"/>
                <a:gd name="connsiteY42" fmla="*/ 451208 h 760882"/>
                <a:gd name="connsiteX43" fmla="*/ 152609 w 640254"/>
                <a:gd name="connsiteY43" fmla="*/ 442857 h 760882"/>
                <a:gd name="connsiteX44" fmla="*/ 128484 w 640254"/>
                <a:gd name="connsiteY44" fmla="*/ 450281 h 760882"/>
                <a:gd name="connsiteX45" fmla="*/ 109926 w 640254"/>
                <a:gd name="connsiteY45" fmla="*/ 431722 h 760882"/>
                <a:gd name="connsiteX46" fmla="*/ 118277 w 640254"/>
                <a:gd name="connsiteY46" fmla="*/ 407597 h 760882"/>
                <a:gd name="connsiteX47" fmla="*/ 109926 w 640254"/>
                <a:gd name="connsiteY47" fmla="*/ 387183 h 760882"/>
                <a:gd name="connsiteX48" fmla="*/ 86728 w 640254"/>
                <a:gd name="connsiteY48" fmla="*/ 376048 h 760882"/>
                <a:gd name="connsiteX49" fmla="*/ 86728 w 640254"/>
                <a:gd name="connsiteY49" fmla="*/ 350067 h 760882"/>
                <a:gd name="connsiteX50" fmla="*/ 109926 w 640254"/>
                <a:gd name="connsiteY50" fmla="*/ 338932 h 760882"/>
                <a:gd name="connsiteX51" fmla="*/ 118277 w 640254"/>
                <a:gd name="connsiteY51" fmla="*/ 318518 h 760882"/>
                <a:gd name="connsiteX52" fmla="*/ 109926 w 640254"/>
                <a:gd name="connsiteY52" fmla="*/ 294392 h 760882"/>
                <a:gd name="connsiteX53" fmla="*/ 128484 w 640254"/>
                <a:gd name="connsiteY53" fmla="*/ 275834 h 760882"/>
                <a:gd name="connsiteX54" fmla="*/ 152609 w 640254"/>
                <a:gd name="connsiteY54" fmla="*/ 284185 h 760882"/>
                <a:gd name="connsiteX55" fmla="*/ 173023 w 640254"/>
                <a:gd name="connsiteY55" fmla="*/ 275834 h 760882"/>
                <a:gd name="connsiteX56" fmla="*/ 184158 w 640254"/>
                <a:gd name="connsiteY56" fmla="*/ 252637 h 760882"/>
                <a:gd name="connsiteX57" fmla="*/ 211067 w 640254"/>
                <a:gd name="connsiteY57" fmla="*/ 252637 h 760882"/>
                <a:gd name="connsiteX58" fmla="*/ 222202 w 640254"/>
                <a:gd name="connsiteY58" fmla="*/ 275834 h 760882"/>
                <a:gd name="connsiteX59" fmla="*/ 242616 w 640254"/>
                <a:gd name="connsiteY59" fmla="*/ 284185 h 760882"/>
                <a:gd name="connsiteX60" fmla="*/ 266742 w 640254"/>
                <a:gd name="connsiteY60" fmla="*/ 275834 h 760882"/>
                <a:gd name="connsiteX61" fmla="*/ 285300 w 640254"/>
                <a:gd name="connsiteY61" fmla="*/ 294392 h 760882"/>
                <a:gd name="connsiteX62" fmla="*/ 276949 w 640254"/>
                <a:gd name="connsiteY62" fmla="*/ 318518 h 760882"/>
                <a:gd name="connsiteX63" fmla="*/ 285300 w 640254"/>
                <a:gd name="connsiteY63" fmla="*/ 338932 h 760882"/>
                <a:gd name="connsiteX64" fmla="*/ 308497 w 640254"/>
                <a:gd name="connsiteY64" fmla="*/ 350067 h 760882"/>
                <a:gd name="connsiteX65" fmla="*/ 307569 w 640254"/>
                <a:gd name="connsiteY65" fmla="*/ 377904 h 760882"/>
                <a:gd name="connsiteX66" fmla="*/ 307569 w 640254"/>
                <a:gd name="connsiteY66" fmla="*/ 377904 h 760882"/>
                <a:gd name="connsiteX67" fmla="*/ 628625 w 640254"/>
                <a:gd name="connsiteY67" fmla="*/ 412236 h 760882"/>
                <a:gd name="connsiteX68" fmla="*/ 564599 w 640254"/>
                <a:gd name="connsiteY68" fmla="*/ 300888 h 760882"/>
                <a:gd name="connsiteX69" fmla="*/ 564599 w 640254"/>
                <a:gd name="connsiteY69" fmla="*/ 296248 h 760882"/>
                <a:gd name="connsiteX70" fmla="*/ 428197 w 640254"/>
                <a:gd name="connsiteY70" fmla="*/ 45714 h 760882"/>
                <a:gd name="connsiteX71" fmla="*/ 143330 w 640254"/>
                <a:gd name="connsiteY71" fmla="*/ 45714 h 760882"/>
                <a:gd name="connsiteX72" fmla="*/ 6928 w 640254"/>
                <a:gd name="connsiteY72" fmla="*/ 296248 h 760882"/>
                <a:gd name="connsiteX73" fmla="*/ 116421 w 640254"/>
                <a:gd name="connsiteY73" fmla="*/ 520801 h 760882"/>
                <a:gd name="connsiteX74" fmla="*/ 116421 w 640254"/>
                <a:gd name="connsiteY74" fmla="*/ 755561 h 760882"/>
                <a:gd name="connsiteX75" fmla="*/ 409639 w 640254"/>
                <a:gd name="connsiteY75" fmla="*/ 755561 h 760882"/>
                <a:gd name="connsiteX76" fmla="*/ 409639 w 640254"/>
                <a:gd name="connsiteY76" fmla="*/ 644213 h 760882"/>
                <a:gd name="connsiteX77" fmla="*/ 455106 w 640254"/>
                <a:gd name="connsiteY77" fmla="*/ 644213 h 760882"/>
                <a:gd name="connsiteX78" fmla="*/ 533050 w 640254"/>
                <a:gd name="connsiteY78" fmla="*/ 611736 h 760882"/>
                <a:gd name="connsiteX79" fmla="*/ 564599 w 640254"/>
                <a:gd name="connsiteY79" fmla="*/ 532864 h 760882"/>
                <a:gd name="connsiteX80" fmla="*/ 564599 w 640254"/>
                <a:gd name="connsiteY80" fmla="*/ 477190 h 760882"/>
                <a:gd name="connsiteX81" fmla="*/ 605427 w 640254"/>
                <a:gd name="connsiteY81" fmla="*/ 477190 h 760882"/>
                <a:gd name="connsiteX82" fmla="*/ 628625 w 640254"/>
                <a:gd name="connsiteY82" fmla="*/ 412236 h 76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40254" h="760882">
                  <a:moveTo>
                    <a:pt x="424485" y="189539"/>
                  </a:moveTo>
                  <a:lnTo>
                    <a:pt x="401288" y="200674"/>
                  </a:lnTo>
                  <a:cubicBezTo>
                    <a:pt x="399432" y="208097"/>
                    <a:pt x="395720" y="214593"/>
                    <a:pt x="392009" y="221088"/>
                  </a:cubicBezTo>
                  <a:lnTo>
                    <a:pt x="400360" y="245213"/>
                  </a:lnTo>
                  <a:lnTo>
                    <a:pt x="381802" y="263772"/>
                  </a:lnTo>
                  <a:lnTo>
                    <a:pt x="357676" y="255420"/>
                  </a:lnTo>
                  <a:cubicBezTo>
                    <a:pt x="351181" y="259132"/>
                    <a:pt x="344686" y="261916"/>
                    <a:pt x="337262" y="263772"/>
                  </a:cubicBezTo>
                  <a:lnTo>
                    <a:pt x="326128" y="286041"/>
                  </a:lnTo>
                  <a:lnTo>
                    <a:pt x="300146" y="286041"/>
                  </a:lnTo>
                  <a:lnTo>
                    <a:pt x="289011" y="262844"/>
                  </a:lnTo>
                  <a:cubicBezTo>
                    <a:pt x="281588" y="260988"/>
                    <a:pt x="275093" y="258204"/>
                    <a:pt x="268597" y="254493"/>
                  </a:cubicBezTo>
                  <a:lnTo>
                    <a:pt x="244472" y="262844"/>
                  </a:lnTo>
                  <a:lnTo>
                    <a:pt x="225914" y="244286"/>
                  </a:lnTo>
                  <a:lnTo>
                    <a:pt x="234265" y="220160"/>
                  </a:lnTo>
                  <a:cubicBezTo>
                    <a:pt x="230553" y="213665"/>
                    <a:pt x="227770" y="207169"/>
                    <a:pt x="225914" y="199746"/>
                  </a:cubicBezTo>
                  <a:lnTo>
                    <a:pt x="202716" y="188611"/>
                  </a:lnTo>
                  <a:lnTo>
                    <a:pt x="202716" y="162630"/>
                  </a:lnTo>
                  <a:lnTo>
                    <a:pt x="225914" y="151495"/>
                  </a:lnTo>
                  <a:cubicBezTo>
                    <a:pt x="227770" y="144072"/>
                    <a:pt x="230553" y="137576"/>
                    <a:pt x="234265" y="131081"/>
                  </a:cubicBezTo>
                  <a:lnTo>
                    <a:pt x="226842" y="106956"/>
                  </a:lnTo>
                  <a:lnTo>
                    <a:pt x="245400" y="88397"/>
                  </a:lnTo>
                  <a:lnTo>
                    <a:pt x="269525" y="96749"/>
                  </a:lnTo>
                  <a:cubicBezTo>
                    <a:pt x="276021" y="93037"/>
                    <a:pt x="282516" y="90253"/>
                    <a:pt x="289939" y="88397"/>
                  </a:cubicBezTo>
                  <a:lnTo>
                    <a:pt x="301074" y="65200"/>
                  </a:lnTo>
                  <a:lnTo>
                    <a:pt x="327055" y="65200"/>
                  </a:lnTo>
                  <a:lnTo>
                    <a:pt x="338190" y="87470"/>
                  </a:lnTo>
                  <a:cubicBezTo>
                    <a:pt x="345614" y="89325"/>
                    <a:pt x="352109" y="92109"/>
                    <a:pt x="358604" y="95821"/>
                  </a:cubicBezTo>
                  <a:lnTo>
                    <a:pt x="382730" y="87470"/>
                  </a:lnTo>
                  <a:lnTo>
                    <a:pt x="401288" y="106028"/>
                  </a:lnTo>
                  <a:lnTo>
                    <a:pt x="392937" y="130153"/>
                  </a:lnTo>
                  <a:cubicBezTo>
                    <a:pt x="396648" y="136649"/>
                    <a:pt x="399432" y="143144"/>
                    <a:pt x="401288" y="150567"/>
                  </a:cubicBezTo>
                  <a:lnTo>
                    <a:pt x="424485" y="161702"/>
                  </a:lnTo>
                  <a:lnTo>
                    <a:pt x="424485" y="189539"/>
                  </a:lnTo>
                  <a:close/>
                  <a:moveTo>
                    <a:pt x="307569" y="377904"/>
                  </a:moveTo>
                  <a:lnTo>
                    <a:pt x="284372" y="389039"/>
                  </a:lnTo>
                  <a:cubicBezTo>
                    <a:pt x="282516" y="396462"/>
                    <a:pt x="279732" y="402957"/>
                    <a:pt x="276021" y="409453"/>
                  </a:cubicBezTo>
                  <a:lnTo>
                    <a:pt x="283444" y="433578"/>
                  </a:lnTo>
                  <a:lnTo>
                    <a:pt x="264886" y="452136"/>
                  </a:lnTo>
                  <a:lnTo>
                    <a:pt x="240760" y="443785"/>
                  </a:lnTo>
                  <a:cubicBezTo>
                    <a:pt x="234265" y="447497"/>
                    <a:pt x="227770" y="450281"/>
                    <a:pt x="220346" y="452136"/>
                  </a:cubicBezTo>
                  <a:lnTo>
                    <a:pt x="210139" y="474406"/>
                  </a:lnTo>
                  <a:lnTo>
                    <a:pt x="184158" y="474406"/>
                  </a:lnTo>
                  <a:lnTo>
                    <a:pt x="173023" y="451208"/>
                  </a:lnTo>
                  <a:cubicBezTo>
                    <a:pt x="165600" y="449353"/>
                    <a:pt x="159105" y="446569"/>
                    <a:pt x="152609" y="442857"/>
                  </a:cubicBezTo>
                  <a:lnTo>
                    <a:pt x="128484" y="450281"/>
                  </a:lnTo>
                  <a:lnTo>
                    <a:pt x="109926" y="431722"/>
                  </a:lnTo>
                  <a:lnTo>
                    <a:pt x="118277" y="407597"/>
                  </a:lnTo>
                  <a:cubicBezTo>
                    <a:pt x="114565" y="401102"/>
                    <a:pt x="111781" y="394606"/>
                    <a:pt x="109926" y="387183"/>
                  </a:cubicBezTo>
                  <a:lnTo>
                    <a:pt x="86728" y="376048"/>
                  </a:lnTo>
                  <a:lnTo>
                    <a:pt x="86728" y="350067"/>
                  </a:lnTo>
                  <a:lnTo>
                    <a:pt x="109926" y="338932"/>
                  </a:lnTo>
                  <a:cubicBezTo>
                    <a:pt x="111781" y="331509"/>
                    <a:pt x="114565" y="325013"/>
                    <a:pt x="118277" y="318518"/>
                  </a:cubicBezTo>
                  <a:lnTo>
                    <a:pt x="109926" y="294392"/>
                  </a:lnTo>
                  <a:lnTo>
                    <a:pt x="128484" y="275834"/>
                  </a:lnTo>
                  <a:lnTo>
                    <a:pt x="152609" y="284185"/>
                  </a:lnTo>
                  <a:cubicBezTo>
                    <a:pt x="159105" y="280474"/>
                    <a:pt x="165600" y="277690"/>
                    <a:pt x="173023" y="275834"/>
                  </a:cubicBezTo>
                  <a:lnTo>
                    <a:pt x="184158" y="252637"/>
                  </a:lnTo>
                  <a:lnTo>
                    <a:pt x="211067" y="252637"/>
                  </a:lnTo>
                  <a:lnTo>
                    <a:pt x="222202" y="275834"/>
                  </a:lnTo>
                  <a:cubicBezTo>
                    <a:pt x="229625" y="277690"/>
                    <a:pt x="236121" y="280474"/>
                    <a:pt x="242616" y="284185"/>
                  </a:cubicBezTo>
                  <a:lnTo>
                    <a:pt x="266742" y="275834"/>
                  </a:lnTo>
                  <a:lnTo>
                    <a:pt x="285300" y="294392"/>
                  </a:lnTo>
                  <a:lnTo>
                    <a:pt x="276949" y="318518"/>
                  </a:lnTo>
                  <a:cubicBezTo>
                    <a:pt x="280660" y="325013"/>
                    <a:pt x="283444" y="331509"/>
                    <a:pt x="285300" y="338932"/>
                  </a:cubicBezTo>
                  <a:lnTo>
                    <a:pt x="308497" y="350067"/>
                  </a:lnTo>
                  <a:lnTo>
                    <a:pt x="307569" y="377904"/>
                  </a:lnTo>
                  <a:lnTo>
                    <a:pt x="307569" y="377904"/>
                  </a:lnTo>
                  <a:close/>
                  <a:moveTo>
                    <a:pt x="628625" y="412236"/>
                  </a:moveTo>
                  <a:lnTo>
                    <a:pt x="564599" y="300888"/>
                  </a:lnTo>
                  <a:lnTo>
                    <a:pt x="564599" y="296248"/>
                  </a:lnTo>
                  <a:cubicBezTo>
                    <a:pt x="568311" y="194179"/>
                    <a:pt x="516348" y="98604"/>
                    <a:pt x="428197" y="45714"/>
                  </a:cubicBezTo>
                  <a:cubicBezTo>
                    <a:pt x="340046" y="-6249"/>
                    <a:pt x="231481" y="-6249"/>
                    <a:pt x="143330" y="45714"/>
                  </a:cubicBezTo>
                  <a:cubicBezTo>
                    <a:pt x="55179" y="97677"/>
                    <a:pt x="3217" y="194179"/>
                    <a:pt x="6928" y="296248"/>
                  </a:cubicBezTo>
                  <a:cubicBezTo>
                    <a:pt x="6928" y="384399"/>
                    <a:pt x="46828" y="466983"/>
                    <a:pt x="116421" y="520801"/>
                  </a:cubicBezTo>
                  <a:lnTo>
                    <a:pt x="116421" y="755561"/>
                  </a:lnTo>
                  <a:lnTo>
                    <a:pt x="409639" y="755561"/>
                  </a:lnTo>
                  <a:lnTo>
                    <a:pt x="409639" y="644213"/>
                  </a:lnTo>
                  <a:lnTo>
                    <a:pt x="455106" y="644213"/>
                  </a:lnTo>
                  <a:cubicBezTo>
                    <a:pt x="484799" y="644213"/>
                    <a:pt x="512636" y="632150"/>
                    <a:pt x="533050" y="611736"/>
                  </a:cubicBezTo>
                  <a:cubicBezTo>
                    <a:pt x="553464" y="590394"/>
                    <a:pt x="564599" y="562557"/>
                    <a:pt x="564599" y="532864"/>
                  </a:cubicBezTo>
                  <a:lnTo>
                    <a:pt x="564599" y="477190"/>
                  </a:lnTo>
                  <a:lnTo>
                    <a:pt x="605427" y="477190"/>
                  </a:lnTo>
                  <a:cubicBezTo>
                    <a:pt x="629553" y="474406"/>
                    <a:pt x="650894" y="446569"/>
                    <a:pt x="628625" y="412236"/>
                  </a:cubicBezTo>
                  <a:close/>
                </a:path>
              </a:pathLst>
            </a:custGeom>
            <a:grpFill/>
            <a:ln w="9227"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45" name="Γραφικό 43" descr="Ομάδα">
            <a:extLst>
              <a:ext uri="{FF2B5EF4-FFF2-40B4-BE49-F238E27FC236}"/>
            </a:extLst>
          </p:cNvPr>
          <p:cNvGrpSpPr/>
          <p:nvPr/>
        </p:nvGrpSpPr>
        <p:grpSpPr>
          <a:xfrm>
            <a:off x="9116120" y="2845818"/>
            <a:ext cx="533616" cy="409376"/>
            <a:chOff x="5638800" y="2971800"/>
            <a:chExt cx="914400" cy="914400"/>
          </a:xfrm>
          <a:solidFill>
            <a:schemeClr val="tx1">
              <a:lumMod val="75000"/>
              <a:lumOff val="25000"/>
            </a:schemeClr>
          </a:solidFill>
        </p:grpSpPr>
        <p:sp>
          <p:nvSpPr>
            <p:cNvPr id="46" name="Ελεύθερη σχεδίαση: Σχήμα 45">
              <a:extLst>
                <a:ext uri="{FF2B5EF4-FFF2-40B4-BE49-F238E27FC236}"/>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7" name="Ελεύθερη σχεδίαση: Σχήμα 46">
              <a:extLst>
                <a:ext uri="{FF2B5EF4-FFF2-40B4-BE49-F238E27FC236}"/>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8" name="Ελεύθερη σχεδίαση: Σχήμα 47">
              <a:extLst>
                <a:ext uri="{FF2B5EF4-FFF2-40B4-BE49-F238E27FC236}"/>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9" name="Ελεύθερη σχεδίαση: Σχήμα 48">
              <a:extLst>
                <a:ext uri="{FF2B5EF4-FFF2-40B4-BE49-F238E27FC236}"/>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0" name="Ελεύθερη σχεδίαση: Σχήμα 49">
              <a:extLst>
                <a:ext uri="{FF2B5EF4-FFF2-40B4-BE49-F238E27FC236}"/>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1" name="Ελεύθερη σχεδίαση: Σχήμα 50">
              <a:extLst>
                <a:ext uri="{FF2B5EF4-FFF2-40B4-BE49-F238E27FC236}"/>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2750" y="360363"/>
            <a:ext cx="11341100" cy="785812"/>
          </a:xfrm>
        </p:spPr>
        <p:txBody>
          <a:bodyPr/>
          <a:lstStyle/>
          <a:p>
            <a:pPr algn="ctr" fontAlgn="auto">
              <a:spcAft>
                <a:spcPts val="0"/>
              </a:spcAft>
              <a:defRPr/>
            </a:pPr>
            <a:r>
              <a:rPr lang="el-GR" sz="2800" b="1" dirty="0">
                <a:solidFill>
                  <a:schemeClr val="bg2">
                    <a:lumMod val="50000"/>
                  </a:schemeClr>
                </a:solidFill>
              </a:rPr>
              <a:t>Τα απαραίτητα διοικητικά προσόντα του </a:t>
            </a:r>
            <a:r>
              <a:rPr lang="el-GR" sz="2800" b="1" dirty="0" err="1">
                <a:solidFill>
                  <a:schemeClr val="bg2">
                    <a:lumMod val="50000"/>
                  </a:schemeClr>
                </a:solidFill>
              </a:rPr>
              <a:t>Katz</a:t>
            </a:r>
            <a:r>
              <a:rPr lang="el-GR" sz="2800" b="1" dirty="0">
                <a:solidFill>
                  <a:schemeClr val="bg2">
                    <a:lumMod val="50000"/>
                  </a:schemeClr>
                </a:solidFill>
              </a:rPr>
              <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DBA91A4B-0A64-46E9-B897-563C6D358145}" type="slidenum">
              <a:rPr lang="el-GR"/>
              <a:pPr>
                <a:defRPr/>
              </a:pPr>
              <a:t>49</a:t>
            </a:fld>
            <a:endParaRPr lang="el-GR" dirty="0"/>
          </a:p>
        </p:txBody>
      </p:sp>
      <p:sp>
        <p:nvSpPr>
          <p:cNvPr id="126980"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5" name="Ορθογώνιο 4">
            <a:extLst>
              <a:ext uri="{FF2B5EF4-FFF2-40B4-BE49-F238E27FC236}"/>
            </a:extLst>
          </p:cNvPr>
          <p:cNvSpPr/>
          <p:nvPr/>
        </p:nvSpPr>
        <p:spPr>
          <a:xfrm>
            <a:off x="2084388" y="2597150"/>
            <a:ext cx="8023225" cy="3003550"/>
          </a:xfrm>
          <a:prstGeom prst="rect">
            <a:avLst/>
          </a:prstGeom>
          <a:solidFill>
            <a:schemeClr val="bg1">
              <a:lumMod val="9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26982" name="Text Placeholder 24"/>
          <p:cNvSpPr txBox="1">
            <a:spLocks/>
          </p:cNvSpPr>
          <p:nvPr/>
        </p:nvSpPr>
        <p:spPr bwMode="auto">
          <a:xfrm>
            <a:off x="2084388" y="1776413"/>
            <a:ext cx="2317750" cy="6381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Μάνατζερ</a:t>
            </a:r>
          </a:p>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χαμηλότερου επιπέδου</a:t>
            </a:r>
            <a:endParaRPr lang="el-GR" sz="1600">
              <a:solidFill>
                <a:srgbClr val="404040"/>
              </a:solidFill>
              <a:latin typeface="Calibri" pitchFamily="34" charset="0"/>
            </a:endParaRPr>
          </a:p>
        </p:txBody>
      </p:sp>
      <p:cxnSp>
        <p:nvCxnSpPr>
          <p:cNvPr id="15" name="Ευθεία γραμμή σύνδεσης 14">
            <a:extLst>
              <a:ext uri="{FF2B5EF4-FFF2-40B4-BE49-F238E27FC236}"/>
            </a:extLst>
          </p:cNvPr>
          <p:cNvCxnSpPr>
            <a:cxnSpLocks/>
          </p:cNvCxnSpPr>
          <p:nvPr/>
        </p:nvCxnSpPr>
        <p:spPr>
          <a:xfrm>
            <a:off x="2084388" y="3152775"/>
            <a:ext cx="8023225" cy="70802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a:extLst>
              <a:ext uri="{FF2B5EF4-FFF2-40B4-BE49-F238E27FC236}"/>
            </a:extLst>
          </p:cNvPr>
          <p:cNvCxnSpPr>
            <a:cxnSpLocks/>
          </p:cNvCxnSpPr>
          <p:nvPr/>
        </p:nvCxnSpPr>
        <p:spPr>
          <a:xfrm>
            <a:off x="2084388" y="4176713"/>
            <a:ext cx="7997825" cy="72707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26985" name="Text Placeholder 24"/>
          <p:cNvSpPr txBox="1">
            <a:spLocks/>
          </p:cNvSpPr>
          <p:nvPr/>
        </p:nvSpPr>
        <p:spPr bwMode="auto">
          <a:xfrm>
            <a:off x="4937125" y="1685925"/>
            <a:ext cx="2317750" cy="6381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Μάνατζερ</a:t>
            </a:r>
          </a:p>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μεσαίου επιπέδου</a:t>
            </a:r>
            <a:endParaRPr lang="el-GR" sz="1600">
              <a:solidFill>
                <a:srgbClr val="404040"/>
              </a:solidFill>
              <a:latin typeface="Calibri" pitchFamily="34" charset="0"/>
            </a:endParaRPr>
          </a:p>
        </p:txBody>
      </p:sp>
      <p:sp>
        <p:nvSpPr>
          <p:cNvPr id="67" name="Text Placeholder 24">
            <a:extLst>
              <a:ext uri="{FF2B5EF4-FFF2-40B4-BE49-F238E27FC236}"/>
            </a:extLst>
          </p:cNvPr>
          <p:cNvSpPr txBox="1">
            <a:spLocks/>
          </p:cNvSpPr>
          <p:nvPr/>
        </p:nvSpPr>
        <p:spPr>
          <a:xfrm>
            <a:off x="2212975" y="2693988"/>
            <a:ext cx="7778750" cy="500062"/>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b="1" dirty="0"/>
              <a:t>Εννοιολογικά </a:t>
            </a:r>
            <a:r>
              <a:rPr lang="el-GR" sz="1600" b="1" dirty="0" smtClean="0"/>
              <a:t>Προσόντα</a:t>
            </a:r>
            <a:r>
              <a:rPr lang="el-GR" sz="1600" dirty="0"/>
              <a:t>: Η ικανότητα να σκέφτεσαι αναλυτικά και να επιτυγχάνεις συνολική επίλυση προβλημάτων</a:t>
            </a:r>
          </a:p>
          <a:p>
            <a:pPr marL="285750" indent="-285750" fontAlgn="auto">
              <a:spcAft>
                <a:spcPts val="0"/>
              </a:spcAft>
              <a:buFont typeface="Courier New" panose="02070309020205020404" pitchFamily="49" charset="0"/>
              <a:buChar char="o"/>
              <a:defRPr/>
            </a:pPr>
            <a:endParaRPr lang="el-GR" sz="1600" dirty="0"/>
          </a:p>
        </p:txBody>
      </p:sp>
      <p:sp>
        <p:nvSpPr>
          <p:cNvPr id="126987" name="Text Placeholder 24"/>
          <p:cNvSpPr txBox="1">
            <a:spLocks/>
          </p:cNvSpPr>
          <p:nvPr/>
        </p:nvSpPr>
        <p:spPr bwMode="auto">
          <a:xfrm>
            <a:off x="7789863" y="1681163"/>
            <a:ext cx="2317750" cy="6397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Μάνατζερ</a:t>
            </a:r>
          </a:p>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υψηλότερου επιπέδου</a:t>
            </a:r>
            <a:endParaRPr lang="el-GR" sz="1600">
              <a:solidFill>
                <a:srgbClr val="404040"/>
              </a:solidFill>
              <a:latin typeface="Calibri" pitchFamily="34" charset="0"/>
            </a:endParaRPr>
          </a:p>
        </p:txBody>
      </p:sp>
      <p:sp>
        <p:nvSpPr>
          <p:cNvPr id="34" name="Text Placeholder 24">
            <a:extLst>
              <a:ext uri="{FF2B5EF4-FFF2-40B4-BE49-F238E27FC236}"/>
            </a:extLst>
          </p:cNvPr>
          <p:cNvSpPr txBox="1">
            <a:spLocks/>
          </p:cNvSpPr>
          <p:nvPr/>
        </p:nvSpPr>
        <p:spPr>
          <a:xfrm>
            <a:off x="2212975" y="3473450"/>
            <a:ext cx="3490913" cy="36195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b="1" dirty="0"/>
              <a:t>Ανθρώπινα ή Διαπροσωπικά </a:t>
            </a:r>
            <a:r>
              <a:rPr lang="el-GR" sz="1600" b="1" dirty="0" smtClean="0"/>
              <a:t>Προσόντα</a:t>
            </a:r>
            <a:r>
              <a:rPr lang="el-GR" sz="1600" dirty="0"/>
              <a:t>:</a:t>
            </a:r>
          </a:p>
          <a:p>
            <a:pPr marL="285750" indent="-285750" fontAlgn="auto">
              <a:spcAft>
                <a:spcPts val="0"/>
              </a:spcAft>
              <a:buFont typeface="Courier New" panose="02070309020205020404" pitchFamily="49" charset="0"/>
              <a:buChar char="o"/>
              <a:defRPr/>
            </a:pPr>
            <a:endParaRPr lang="el-GR" sz="1600" dirty="0"/>
          </a:p>
        </p:txBody>
      </p:sp>
      <p:sp>
        <p:nvSpPr>
          <p:cNvPr id="35" name="Text Placeholder 24">
            <a:extLst>
              <a:ext uri="{FF2B5EF4-FFF2-40B4-BE49-F238E27FC236}"/>
            </a:extLst>
          </p:cNvPr>
          <p:cNvSpPr txBox="1">
            <a:spLocks/>
          </p:cNvSpPr>
          <p:nvPr/>
        </p:nvSpPr>
        <p:spPr>
          <a:xfrm>
            <a:off x="2206625" y="3708400"/>
            <a:ext cx="5376863" cy="500063"/>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t>Η ικανότητα να εργάζεσαι αποδοτικά σε συνεργασία με άλλους ανθρώπους – συναισθηματική νοημοσύνη</a:t>
            </a:r>
          </a:p>
          <a:p>
            <a:pPr marL="285750" indent="-285750" fontAlgn="auto">
              <a:spcAft>
                <a:spcPts val="0"/>
              </a:spcAft>
              <a:buFont typeface="Courier New" panose="02070309020205020404" pitchFamily="49" charset="0"/>
              <a:buChar char="o"/>
              <a:defRPr/>
            </a:pPr>
            <a:endParaRPr lang="el-GR" sz="1600" dirty="0"/>
          </a:p>
        </p:txBody>
      </p:sp>
      <p:sp>
        <p:nvSpPr>
          <p:cNvPr id="36" name="Text Placeholder 24">
            <a:extLst>
              <a:ext uri="{FF2B5EF4-FFF2-40B4-BE49-F238E27FC236}"/>
            </a:extLst>
          </p:cNvPr>
          <p:cNvSpPr txBox="1">
            <a:spLocks/>
          </p:cNvSpPr>
          <p:nvPr/>
        </p:nvSpPr>
        <p:spPr>
          <a:xfrm>
            <a:off x="2212975" y="4935538"/>
            <a:ext cx="7778750" cy="50165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b="1" dirty="0"/>
              <a:t>Τεχνικά </a:t>
            </a:r>
            <a:r>
              <a:rPr lang="el-GR" sz="1600" b="1" dirty="0" smtClean="0"/>
              <a:t>Προσόντα</a:t>
            </a:r>
            <a:r>
              <a:rPr lang="el-GR" sz="1600" dirty="0"/>
              <a:t>: Η ικανότητα να χρησιμοποιείς μια εξειδίκευση για να εκτελείς καλά συγκεκριμένες εργασίες</a:t>
            </a:r>
          </a:p>
          <a:p>
            <a:pPr marL="285750" indent="-285750" fontAlgn="auto">
              <a:spcAft>
                <a:spcPts val="0"/>
              </a:spcAft>
              <a:buFont typeface="Courier New" panose="02070309020205020404" pitchFamily="49" charset="0"/>
              <a:buChar char="o"/>
              <a:defRPr/>
            </a:pPr>
            <a:endParaRPr lang="el-GR" sz="1600" dirty="0"/>
          </a:p>
        </p:txBody>
      </p:sp>
      <p:pic>
        <p:nvPicPr>
          <p:cNvPr id="126991" name="Γραφικό 36" descr="Φορητός υπολογιστής"/>
          <p:cNvPicPr>
            <a:picLocks noChangeAspect="1"/>
          </p:cNvPicPr>
          <p:nvPr/>
        </p:nvPicPr>
        <p:blipFill>
          <a:blip r:embed="rId3"/>
          <a:srcRect/>
          <a:stretch>
            <a:fillRect/>
          </a:stretch>
        </p:blipFill>
        <p:spPr bwMode="auto">
          <a:xfrm>
            <a:off x="1306513" y="4903788"/>
            <a:ext cx="409575" cy="407987"/>
          </a:xfrm>
          <a:prstGeom prst="rect">
            <a:avLst/>
          </a:prstGeom>
          <a:noFill/>
          <a:ln w="9525">
            <a:noFill/>
            <a:miter lim="800000"/>
            <a:headEnd/>
            <a:tailEnd/>
          </a:ln>
        </p:spPr>
      </p:pic>
      <p:grpSp>
        <p:nvGrpSpPr>
          <p:cNvPr id="38" name="Γραφικό 43" descr="Ομάδα">
            <a:extLst>
              <a:ext uri="{FF2B5EF4-FFF2-40B4-BE49-F238E27FC236}"/>
            </a:extLst>
          </p:cNvPr>
          <p:cNvGrpSpPr/>
          <p:nvPr/>
        </p:nvGrpSpPr>
        <p:grpSpPr>
          <a:xfrm>
            <a:off x="1219413" y="3689743"/>
            <a:ext cx="533616" cy="409376"/>
            <a:chOff x="5638800" y="2971800"/>
            <a:chExt cx="914400" cy="914400"/>
          </a:xfrm>
          <a:solidFill>
            <a:schemeClr val="tx1">
              <a:lumMod val="75000"/>
              <a:lumOff val="25000"/>
            </a:schemeClr>
          </a:solidFill>
        </p:grpSpPr>
        <p:sp>
          <p:nvSpPr>
            <p:cNvPr id="39" name="Ελεύθερη σχεδίαση: Σχήμα 38">
              <a:extLst>
                <a:ext uri="{FF2B5EF4-FFF2-40B4-BE49-F238E27FC236}"/>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0" name="Ελεύθερη σχεδίαση: Σχήμα 39">
              <a:extLst>
                <a:ext uri="{FF2B5EF4-FFF2-40B4-BE49-F238E27FC236}"/>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1" name="Ελεύθερη σχεδίαση: Σχήμα 40">
              <a:extLst>
                <a:ext uri="{FF2B5EF4-FFF2-40B4-BE49-F238E27FC236}"/>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2" name="Ελεύθερη σχεδίαση: Σχήμα 41">
              <a:extLst>
                <a:ext uri="{FF2B5EF4-FFF2-40B4-BE49-F238E27FC236}"/>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4" name="Ελεύθερη σχεδίαση: Σχήμα 43">
              <a:extLst>
                <a:ext uri="{FF2B5EF4-FFF2-40B4-BE49-F238E27FC236}"/>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45" name="Γραφικό 36" descr="Κεφάλι με γρανάζια">
            <a:extLst>
              <a:ext uri="{FF2B5EF4-FFF2-40B4-BE49-F238E27FC236}"/>
            </a:extLst>
          </p:cNvPr>
          <p:cNvGrpSpPr/>
          <p:nvPr/>
        </p:nvGrpSpPr>
        <p:grpSpPr>
          <a:xfrm>
            <a:off x="1244331" y="2646592"/>
            <a:ext cx="533642" cy="457199"/>
            <a:chOff x="5638800" y="2995410"/>
            <a:chExt cx="890789" cy="890789"/>
          </a:xfrm>
          <a:solidFill>
            <a:schemeClr val="tx1">
              <a:lumMod val="75000"/>
              <a:lumOff val="25000"/>
            </a:schemeClr>
          </a:solidFill>
        </p:grpSpPr>
        <p:sp>
          <p:nvSpPr>
            <p:cNvPr id="46" name="Ελεύθερη σχεδίαση: Σχήμα 45">
              <a:extLst>
                <a:ext uri="{FF2B5EF4-FFF2-40B4-BE49-F238E27FC236}"/>
              </a:extLst>
            </p:cNvPr>
            <p:cNvSpPr/>
            <p:nvPr/>
          </p:nvSpPr>
          <p:spPr>
            <a:xfrm>
              <a:off x="6030130" y="3171466"/>
              <a:ext cx="83511" cy="83511"/>
            </a:xfrm>
            <a:custGeom>
              <a:avLst/>
              <a:gdLst>
                <a:gd name="connsiteX0" fmla="*/ 45714 w 83511"/>
                <a:gd name="connsiteY0" fmla="*/ 6742 h 83511"/>
                <a:gd name="connsiteX1" fmla="*/ 6742 w 83511"/>
                <a:gd name="connsiteY1" fmla="*/ 45714 h 83511"/>
                <a:gd name="connsiteX2" fmla="*/ 45714 w 83511"/>
                <a:gd name="connsiteY2" fmla="*/ 84686 h 83511"/>
                <a:gd name="connsiteX3" fmla="*/ 84686 w 83511"/>
                <a:gd name="connsiteY3" fmla="*/ 45714 h 83511"/>
                <a:gd name="connsiteX4" fmla="*/ 45714 w 83511"/>
                <a:gd name="connsiteY4" fmla="*/ 6742 h 83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11" h="83511">
                  <a:moveTo>
                    <a:pt x="45714" y="6742"/>
                  </a:moveTo>
                  <a:cubicBezTo>
                    <a:pt x="24372" y="6742"/>
                    <a:pt x="6742" y="24372"/>
                    <a:pt x="6742" y="45714"/>
                  </a:cubicBezTo>
                  <a:cubicBezTo>
                    <a:pt x="6742" y="67056"/>
                    <a:pt x="24372" y="84686"/>
                    <a:pt x="45714" y="84686"/>
                  </a:cubicBezTo>
                  <a:cubicBezTo>
                    <a:pt x="67056" y="84686"/>
                    <a:pt x="84686" y="67056"/>
                    <a:pt x="84686" y="45714"/>
                  </a:cubicBezTo>
                  <a:cubicBezTo>
                    <a:pt x="84686" y="24372"/>
                    <a:pt x="67056" y="6742"/>
                    <a:pt x="45714" y="6742"/>
                  </a:cubicBezTo>
                  <a:close/>
                </a:path>
              </a:pathLst>
            </a:custGeom>
            <a:grpFill/>
            <a:ln w="9227"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7" name="Ελεύθερη σχεδίαση: Σχήμα 46">
              <a:extLst>
                <a:ext uri="{FF2B5EF4-FFF2-40B4-BE49-F238E27FC236}"/>
              </a:extLst>
            </p:cNvPr>
            <p:cNvSpPr/>
            <p:nvPr/>
          </p:nvSpPr>
          <p:spPr>
            <a:xfrm>
              <a:off x="5913213" y="3359830"/>
              <a:ext cx="83511" cy="83511"/>
            </a:xfrm>
            <a:custGeom>
              <a:avLst/>
              <a:gdLst>
                <a:gd name="connsiteX0" fmla="*/ 84686 w 83511"/>
                <a:gd name="connsiteY0" fmla="*/ 45714 h 83511"/>
                <a:gd name="connsiteX1" fmla="*/ 45714 w 83511"/>
                <a:gd name="connsiteY1" fmla="*/ 84686 h 83511"/>
                <a:gd name="connsiteX2" fmla="*/ 6742 w 83511"/>
                <a:gd name="connsiteY2" fmla="*/ 45714 h 83511"/>
                <a:gd name="connsiteX3" fmla="*/ 45714 w 83511"/>
                <a:gd name="connsiteY3" fmla="*/ 6742 h 83511"/>
                <a:gd name="connsiteX4" fmla="*/ 84686 w 83511"/>
                <a:gd name="connsiteY4" fmla="*/ 45714 h 83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11" h="83511">
                  <a:moveTo>
                    <a:pt x="84686" y="45714"/>
                  </a:moveTo>
                  <a:cubicBezTo>
                    <a:pt x="84686" y="67237"/>
                    <a:pt x="67237" y="84686"/>
                    <a:pt x="45714" y="84686"/>
                  </a:cubicBezTo>
                  <a:cubicBezTo>
                    <a:pt x="24190" y="84686"/>
                    <a:pt x="6742" y="67237"/>
                    <a:pt x="6742" y="45714"/>
                  </a:cubicBezTo>
                  <a:cubicBezTo>
                    <a:pt x="6742" y="24190"/>
                    <a:pt x="24190" y="6742"/>
                    <a:pt x="45714" y="6742"/>
                  </a:cubicBezTo>
                  <a:cubicBezTo>
                    <a:pt x="67237" y="6742"/>
                    <a:pt x="84686" y="24190"/>
                    <a:pt x="84686" y="45714"/>
                  </a:cubicBezTo>
                  <a:close/>
                </a:path>
              </a:pathLst>
            </a:custGeom>
            <a:grpFill/>
            <a:ln w="9227"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8" name="Ελεύθερη σχεδίαση: Σχήμα 47">
              <a:extLst>
                <a:ext uri="{FF2B5EF4-FFF2-40B4-BE49-F238E27FC236}"/>
              </a:extLst>
            </p:cNvPr>
            <p:cNvSpPr/>
            <p:nvPr/>
          </p:nvSpPr>
          <p:spPr>
            <a:xfrm>
              <a:off x="5761779" y="3040631"/>
              <a:ext cx="640255" cy="760882"/>
            </a:xfrm>
            <a:custGeom>
              <a:avLst/>
              <a:gdLst>
                <a:gd name="connsiteX0" fmla="*/ 424485 w 640254"/>
                <a:gd name="connsiteY0" fmla="*/ 189539 h 760882"/>
                <a:gd name="connsiteX1" fmla="*/ 401288 w 640254"/>
                <a:gd name="connsiteY1" fmla="*/ 200674 h 760882"/>
                <a:gd name="connsiteX2" fmla="*/ 392009 w 640254"/>
                <a:gd name="connsiteY2" fmla="*/ 221088 h 760882"/>
                <a:gd name="connsiteX3" fmla="*/ 400360 w 640254"/>
                <a:gd name="connsiteY3" fmla="*/ 245213 h 760882"/>
                <a:gd name="connsiteX4" fmla="*/ 381802 w 640254"/>
                <a:gd name="connsiteY4" fmla="*/ 263772 h 760882"/>
                <a:gd name="connsiteX5" fmla="*/ 357676 w 640254"/>
                <a:gd name="connsiteY5" fmla="*/ 255420 h 760882"/>
                <a:gd name="connsiteX6" fmla="*/ 337262 w 640254"/>
                <a:gd name="connsiteY6" fmla="*/ 263772 h 760882"/>
                <a:gd name="connsiteX7" fmla="*/ 326128 w 640254"/>
                <a:gd name="connsiteY7" fmla="*/ 286041 h 760882"/>
                <a:gd name="connsiteX8" fmla="*/ 300146 w 640254"/>
                <a:gd name="connsiteY8" fmla="*/ 286041 h 760882"/>
                <a:gd name="connsiteX9" fmla="*/ 289011 w 640254"/>
                <a:gd name="connsiteY9" fmla="*/ 262844 h 760882"/>
                <a:gd name="connsiteX10" fmla="*/ 268597 w 640254"/>
                <a:gd name="connsiteY10" fmla="*/ 254493 h 760882"/>
                <a:gd name="connsiteX11" fmla="*/ 244472 w 640254"/>
                <a:gd name="connsiteY11" fmla="*/ 262844 h 760882"/>
                <a:gd name="connsiteX12" fmla="*/ 225914 w 640254"/>
                <a:gd name="connsiteY12" fmla="*/ 244286 h 760882"/>
                <a:gd name="connsiteX13" fmla="*/ 234265 w 640254"/>
                <a:gd name="connsiteY13" fmla="*/ 220160 h 760882"/>
                <a:gd name="connsiteX14" fmla="*/ 225914 w 640254"/>
                <a:gd name="connsiteY14" fmla="*/ 199746 h 760882"/>
                <a:gd name="connsiteX15" fmla="*/ 202716 w 640254"/>
                <a:gd name="connsiteY15" fmla="*/ 188611 h 760882"/>
                <a:gd name="connsiteX16" fmla="*/ 202716 w 640254"/>
                <a:gd name="connsiteY16" fmla="*/ 162630 h 760882"/>
                <a:gd name="connsiteX17" fmla="*/ 225914 w 640254"/>
                <a:gd name="connsiteY17" fmla="*/ 151495 h 760882"/>
                <a:gd name="connsiteX18" fmla="*/ 234265 w 640254"/>
                <a:gd name="connsiteY18" fmla="*/ 131081 h 760882"/>
                <a:gd name="connsiteX19" fmla="*/ 226842 w 640254"/>
                <a:gd name="connsiteY19" fmla="*/ 106956 h 760882"/>
                <a:gd name="connsiteX20" fmla="*/ 245400 w 640254"/>
                <a:gd name="connsiteY20" fmla="*/ 88397 h 760882"/>
                <a:gd name="connsiteX21" fmla="*/ 269525 w 640254"/>
                <a:gd name="connsiteY21" fmla="*/ 96749 h 760882"/>
                <a:gd name="connsiteX22" fmla="*/ 289939 w 640254"/>
                <a:gd name="connsiteY22" fmla="*/ 88397 h 760882"/>
                <a:gd name="connsiteX23" fmla="*/ 301074 w 640254"/>
                <a:gd name="connsiteY23" fmla="*/ 65200 h 760882"/>
                <a:gd name="connsiteX24" fmla="*/ 327055 w 640254"/>
                <a:gd name="connsiteY24" fmla="*/ 65200 h 760882"/>
                <a:gd name="connsiteX25" fmla="*/ 338190 w 640254"/>
                <a:gd name="connsiteY25" fmla="*/ 87470 h 760882"/>
                <a:gd name="connsiteX26" fmla="*/ 358604 w 640254"/>
                <a:gd name="connsiteY26" fmla="*/ 95821 h 760882"/>
                <a:gd name="connsiteX27" fmla="*/ 382730 w 640254"/>
                <a:gd name="connsiteY27" fmla="*/ 87470 h 760882"/>
                <a:gd name="connsiteX28" fmla="*/ 401288 w 640254"/>
                <a:gd name="connsiteY28" fmla="*/ 106028 h 760882"/>
                <a:gd name="connsiteX29" fmla="*/ 392937 w 640254"/>
                <a:gd name="connsiteY29" fmla="*/ 130153 h 760882"/>
                <a:gd name="connsiteX30" fmla="*/ 401288 w 640254"/>
                <a:gd name="connsiteY30" fmla="*/ 150567 h 760882"/>
                <a:gd name="connsiteX31" fmla="*/ 424485 w 640254"/>
                <a:gd name="connsiteY31" fmla="*/ 161702 h 760882"/>
                <a:gd name="connsiteX32" fmla="*/ 424485 w 640254"/>
                <a:gd name="connsiteY32" fmla="*/ 189539 h 760882"/>
                <a:gd name="connsiteX33" fmla="*/ 307569 w 640254"/>
                <a:gd name="connsiteY33" fmla="*/ 377904 h 760882"/>
                <a:gd name="connsiteX34" fmla="*/ 284372 w 640254"/>
                <a:gd name="connsiteY34" fmla="*/ 389039 h 760882"/>
                <a:gd name="connsiteX35" fmla="*/ 276021 w 640254"/>
                <a:gd name="connsiteY35" fmla="*/ 409453 h 760882"/>
                <a:gd name="connsiteX36" fmla="*/ 283444 w 640254"/>
                <a:gd name="connsiteY36" fmla="*/ 433578 h 760882"/>
                <a:gd name="connsiteX37" fmla="*/ 264886 w 640254"/>
                <a:gd name="connsiteY37" fmla="*/ 452136 h 760882"/>
                <a:gd name="connsiteX38" fmla="*/ 240760 w 640254"/>
                <a:gd name="connsiteY38" fmla="*/ 443785 h 760882"/>
                <a:gd name="connsiteX39" fmla="*/ 220346 w 640254"/>
                <a:gd name="connsiteY39" fmla="*/ 452136 h 760882"/>
                <a:gd name="connsiteX40" fmla="*/ 210139 w 640254"/>
                <a:gd name="connsiteY40" fmla="*/ 474406 h 760882"/>
                <a:gd name="connsiteX41" fmla="*/ 184158 w 640254"/>
                <a:gd name="connsiteY41" fmla="*/ 474406 h 760882"/>
                <a:gd name="connsiteX42" fmla="*/ 173023 w 640254"/>
                <a:gd name="connsiteY42" fmla="*/ 451208 h 760882"/>
                <a:gd name="connsiteX43" fmla="*/ 152609 w 640254"/>
                <a:gd name="connsiteY43" fmla="*/ 442857 h 760882"/>
                <a:gd name="connsiteX44" fmla="*/ 128484 w 640254"/>
                <a:gd name="connsiteY44" fmla="*/ 450281 h 760882"/>
                <a:gd name="connsiteX45" fmla="*/ 109926 w 640254"/>
                <a:gd name="connsiteY45" fmla="*/ 431722 h 760882"/>
                <a:gd name="connsiteX46" fmla="*/ 118277 w 640254"/>
                <a:gd name="connsiteY46" fmla="*/ 407597 h 760882"/>
                <a:gd name="connsiteX47" fmla="*/ 109926 w 640254"/>
                <a:gd name="connsiteY47" fmla="*/ 387183 h 760882"/>
                <a:gd name="connsiteX48" fmla="*/ 86728 w 640254"/>
                <a:gd name="connsiteY48" fmla="*/ 376048 h 760882"/>
                <a:gd name="connsiteX49" fmla="*/ 86728 w 640254"/>
                <a:gd name="connsiteY49" fmla="*/ 350067 h 760882"/>
                <a:gd name="connsiteX50" fmla="*/ 109926 w 640254"/>
                <a:gd name="connsiteY50" fmla="*/ 338932 h 760882"/>
                <a:gd name="connsiteX51" fmla="*/ 118277 w 640254"/>
                <a:gd name="connsiteY51" fmla="*/ 318518 h 760882"/>
                <a:gd name="connsiteX52" fmla="*/ 109926 w 640254"/>
                <a:gd name="connsiteY52" fmla="*/ 294392 h 760882"/>
                <a:gd name="connsiteX53" fmla="*/ 128484 w 640254"/>
                <a:gd name="connsiteY53" fmla="*/ 275834 h 760882"/>
                <a:gd name="connsiteX54" fmla="*/ 152609 w 640254"/>
                <a:gd name="connsiteY54" fmla="*/ 284185 h 760882"/>
                <a:gd name="connsiteX55" fmla="*/ 173023 w 640254"/>
                <a:gd name="connsiteY55" fmla="*/ 275834 h 760882"/>
                <a:gd name="connsiteX56" fmla="*/ 184158 w 640254"/>
                <a:gd name="connsiteY56" fmla="*/ 252637 h 760882"/>
                <a:gd name="connsiteX57" fmla="*/ 211067 w 640254"/>
                <a:gd name="connsiteY57" fmla="*/ 252637 h 760882"/>
                <a:gd name="connsiteX58" fmla="*/ 222202 w 640254"/>
                <a:gd name="connsiteY58" fmla="*/ 275834 h 760882"/>
                <a:gd name="connsiteX59" fmla="*/ 242616 w 640254"/>
                <a:gd name="connsiteY59" fmla="*/ 284185 h 760882"/>
                <a:gd name="connsiteX60" fmla="*/ 266742 w 640254"/>
                <a:gd name="connsiteY60" fmla="*/ 275834 h 760882"/>
                <a:gd name="connsiteX61" fmla="*/ 285300 w 640254"/>
                <a:gd name="connsiteY61" fmla="*/ 294392 h 760882"/>
                <a:gd name="connsiteX62" fmla="*/ 276949 w 640254"/>
                <a:gd name="connsiteY62" fmla="*/ 318518 h 760882"/>
                <a:gd name="connsiteX63" fmla="*/ 285300 w 640254"/>
                <a:gd name="connsiteY63" fmla="*/ 338932 h 760882"/>
                <a:gd name="connsiteX64" fmla="*/ 308497 w 640254"/>
                <a:gd name="connsiteY64" fmla="*/ 350067 h 760882"/>
                <a:gd name="connsiteX65" fmla="*/ 307569 w 640254"/>
                <a:gd name="connsiteY65" fmla="*/ 377904 h 760882"/>
                <a:gd name="connsiteX66" fmla="*/ 307569 w 640254"/>
                <a:gd name="connsiteY66" fmla="*/ 377904 h 760882"/>
                <a:gd name="connsiteX67" fmla="*/ 628625 w 640254"/>
                <a:gd name="connsiteY67" fmla="*/ 412236 h 760882"/>
                <a:gd name="connsiteX68" fmla="*/ 564599 w 640254"/>
                <a:gd name="connsiteY68" fmla="*/ 300888 h 760882"/>
                <a:gd name="connsiteX69" fmla="*/ 564599 w 640254"/>
                <a:gd name="connsiteY69" fmla="*/ 296248 h 760882"/>
                <a:gd name="connsiteX70" fmla="*/ 428197 w 640254"/>
                <a:gd name="connsiteY70" fmla="*/ 45714 h 760882"/>
                <a:gd name="connsiteX71" fmla="*/ 143330 w 640254"/>
                <a:gd name="connsiteY71" fmla="*/ 45714 h 760882"/>
                <a:gd name="connsiteX72" fmla="*/ 6928 w 640254"/>
                <a:gd name="connsiteY72" fmla="*/ 296248 h 760882"/>
                <a:gd name="connsiteX73" fmla="*/ 116421 w 640254"/>
                <a:gd name="connsiteY73" fmla="*/ 520801 h 760882"/>
                <a:gd name="connsiteX74" fmla="*/ 116421 w 640254"/>
                <a:gd name="connsiteY74" fmla="*/ 755561 h 760882"/>
                <a:gd name="connsiteX75" fmla="*/ 409639 w 640254"/>
                <a:gd name="connsiteY75" fmla="*/ 755561 h 760882"/>
                <a:gd name="connsiteX76" fmla="*/ 409639 w 640254"/>
                <a:gd name="connsiteY76" fmla="*/ 644213 h 760882"/>
                <a:gd name="connsiteX77" fmla="*/ 455106 w 640254"/>
                <a:gd name="connsiteY77" fmla="*/ 644213 h 760882"/>
                <a:gd name="connsiteX78" fmla="*/ 533050 w 640254"/>
                <a:gd name="connsiteY78" fmla="*/ 611736 h 760882"/>
                <a:gd name="connsiteX79" fmla="*/ 564599 w 640254"/>
                <a:gd name="connsiteY79" fmla="*/ 532864 h 760882"/>
                <a:gd name="connsiteX80" fmla="*/ 564599 w 640254"/>
                <a:gd name="connsiteY80" fmla="*/ 477190 h 760882"/>
                <a:gd name="connsiteX81" fmla="*/ 605427 w 640254"/>
                <a:gd name="connsiteY81" fmla="*/ 477190 h 760882"/>
                <a:gd name="connsiteX82" fmla="*/ 628625 w 640254"/>
                <a:gd name="connsiteY82" fmla="*/ 412236 h 760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40254" h="760882">
                  <a:moveTo>
                    <a:pt x="424485" y="189539"/>
                  </a:moveTo>
                  <a:lnTo>
                    <a:pt x="401288" y="200674"/>
                  </a:lnTo>
                  <a:cubicBezTo>
                    <a:pt x="399432" y="208097"/>
                    <a:pt x="395720" y="214593"/>
                    <a:pt x="392009" y="221088"/>
                  </a:cubicBezTo>
                  <a:lnTo>
                    <a:pt x="400360" y="245213"/>
                  </a:lnTo>
                  <a:lnTo>
                    <a:pt x="381802" y="263772"/>
                  </a:lnTo>
                  <a:lnTo>
                    <a:pt x="357676" y="255420"/>
                  </a:lnTo>
                  <a:cubicBezTo>
                    <a:pt x="351181" y="259132"/>
                    <a:pt x="344686" y="261916"/>
                    <a:pt x="337262" y="263772"/>
                  </a:cubicBezTo>
                  <a:lnTo>
                    <a:pt x="326128" y="286041"/>
                  </a:lnTo>
                  <a:lnTo>
                    <a:pt x="300146" y="286041"/>
                  </a:lnTo>
                  <a:lnTo>
                    <a:pt x="289011" y="262844"/>
                  </a:lnTo>
                  <a:cubicBezTo>
                    <a:pt x="281588" y="260988"/>
                    <a:pt x="275093" y="258204"/>
                    <a:pt x="268597" y="254493"/>
                  </a:cubicBezTo>
                  <a:lnTo>
                    <a:pt x="244472" y="262844"/>
                  </a:lnTo>
                  <a:lnTo>
                    <a:pt x="225914" y="244286"/>
                  </a:lnTo>
                  <a:lnTo>
                    <a:pt x="234265" y="220160"/>
                  </a:lnTo>
                  <a:cubicBezTo>
                    <a:pt x="230553" y="213665"/>
                    <a:pt x="227770" y="207169"/>
                    <a:pt x="225914" y="199746"/>
                  </a:cubicBezTo>
                  <a:lnTo>
                    <a:pt x="202716" y="188611"/>
                  </a:lnTo>
                  <a:lnTo>
                    <a:pt x="202716" y="162630"/>
                  </a:lnTo>
                  <a:lnTo>
                    <a:pt x="225914" y="151495"/>
                  </a:lnTo>
                  <a:cubicBezTo>
                    <a:pt x="227770" y="144072"/>
                    <a:pt x="230553" y="137576"/>
                    <a:pt x="234265" y="131081"/>
                  </a:cubicBezTo>
                  <a:lnTo>
                    <a:pt x="226842" y="106956"/>
                  </a:lnTo>
                  <a:lnTo>
                    <a:pt x="245400" y="88397"/>
                  </a:lnTo>
                  <a:lnTo>
                    <a:pt x="269525" y="96749"/>
                  </a:lnTo>
                  <a:cubicBezTo>
                    <a:pt x="276021" y="93037"/>
                    <a:pt x="282516" y="90253"/>
                    <a:pt x="289939" y="88397"/>
                  </a:cubicBezTo>
                  <a:lnTo>
                    <a:pt x="301074" y="65200"/>
                  </a:lnTo>
                  <a:lnTo>
                    <a:pt x="327055" y="65200"/>
                  </a:lnTo>
                  <a:lnTo>
                    <a:pt x="338190" y="87470"/>
                  </a:lnTo>
                  <a:cubicBezTo>
                    <a:pt x="345614" y="89325"/>
                    <a:pt x="352109" y="92109"/>
                    <a:pt x="358604" y="95821"/>
                  </a:cubicBezTo>
                  <a:lnTo>
                    <a:pt x="382730" y="87470"/>
                  </a:lnTo>
                  <a:lnTo>
                    <a:pt x="401288" y="106028"/>
                  </a:lnTo>
                  <a:lnTo>
                    <a:pt x="392937" y="130153"/>
                  </a:lnTo>
                  <a:cubicBezTo>
                    <a:pt x="396648" y="136649"/>
                    <a:pt x="399432" y="143144"/>
                    <a:pt x="401288" y="150567"/>
                  </a:cubicBezTo>
                  <a:lnTo>
                    <a:pt x="424485" y="161702"/>
                  </a:lnTo>
                  <a:lnTo>
                    <a:pt x="424485" y="189539"/>
                  </a:lnTo>
                  <a:close/>
                  <a:moveTo>
                    <a:pt x="307569" y="377904"/>
                  </a:moveTo>
                  <a:lnTo>
                    <a:pt x="284372" y="389039"/>
                  </a:lnTo>
                  <a:cubicBezTo>
                    <a:pt x="282516" y="396462"/>
                    <a:pt x="279732" y="402957"/>
                    <a:pt x="276021" y="409453"/>
                  </a:cubicBezTo>
                  <a:lnTo>
                    <a:pt x="283444" y="433578"/>
                  </a:lnTo>
                  <a:lnTo>
                    <a:pt x="264886" y="452136"/>
                  </a:lnTo>
                  <a:lnTo>
                    <a:pt x="240760" y="443785"/>
                  </a:lnTo>
                  <a:cubicBezTo>
                    <a:pt x="234265" y="447497"/>
                    <a:pt x="227770" y="450281"/>
                    <a:pt x="220346" y="452136"/>
                  </a:cubicBezTo>
                  <a:lnTo>
                    <a:pt x="210139" y="474406"/>
                  </a:lnTo>
                  <a:lnTo>
                    <a:pt x="184158" y="474406"/>
                  </a:lnTo>
                  <a:lnTo>
                    <a:pt x="173023" y="451208"/>
                  </a:lnTo>
                  <a:cubicBezTo>
                    <a:pt x="165600" y="449353"/>
                    <a:pt x="159105" y="446569"/>
                    <a:pt x="152609" y="442857"/>
                  </a:cubicBezTo>
                  <a:lnTo>
                    <a:pt x="128484" y="450281"/>
                  </a:lnTo>
                  <a:lnTo>
                    <a:pt x="109926" y="431722"/>
                  </a:lnTo>
                  <a:lnTo>
                    <a:pt x="118277" y="407597"/>
                  </a:lnTo>
                  <a:cubicBezTo>
                    <a:pt x="114565" y="401102"/>
                    <a:pt x="111781" y="394606"/>
                    <a:pt x="109926" y="387183"/>
                  </a:cubicBezTo>
                  <a:lnTo>
                    <a:pt x="86728" y="376048"/>
                  </a:lnTo>
                  <a:lnTo>
                    <a:pt x="86728" y="350067"/>
                  </a:lnTo>
                  <a:lnTo>
                    <a:pt x="109926" y="338932"/>
                  </a:lnTo>
                  <a:cubicBezTo>
                    <a:pt x="111781" y="331509"/>
                    <a:pt x="114565" y="325013"/>
                    <a:pt x="118277" y="318518"/>
                  </a:cubicBezTo>
                  <a:lnTo>
                    <a:pt x="109926" y="294392"/>
                  </a:lnTo>
                  <a:lnTo>
                    <a:pt x="128484" y="275834"/>
                  </a:lnTo>
                  <a:lnTo>
                    <a:pt x="152609" y="284185"/>
                  </a:lnTo>
                  <a:cubicBezTo>
                    <a:pt x="159105" y="280474"/>
                    <a:pt x="165600" y="277690"/>
                    <a:pt x="173023" y="275834"/>
                  </a:cubicBezTo>
                  <a:lnTo>
                    <a:pt x="184158" y="252637"/>
                  </a:lnTo>
                  <a:lnTo>
                    <a:pt x="211067" y="252637"/>
                  </a:lnTo>
                  <a:lnTo>
                    <a:pt x="222202" y="275834"/>
                  </a:lnTo>
                  <a:cubicBezTo>
                    <a:pt x="229625" y="277690"/>
                    <a:pt x="236121" y="280474"/>
                    <a:pt x="242616" y="284185"/>
                  </a:cubicBezTo>
                  <a:lnTo>
                    <a:pt x="266742" y="275834"/>
                  </a:lnTo>
                  <a:lnTo>
                    <a:pt x="285300" y="294392"/>
                  </a:lnTo>
                  <a:lnTo>
                    <a:pt x="276949" y="318518"/>
                  </a:lnTo>
                  <a:cubicBezTo>
                    <a:pt x="280660" y="325013"/>
                    <a:pt x="283444" y="331509"/>
                    <a:pt x="285300" y="338932"/>
                  </a:cubicBezTo>
                  <a:lnTo>
                    <a:pt x="308497" y="350067"/>
                  </a:lnTo>
                  <a:lnTo>
                    <a:pt x="307569" y="377904"/>
                  </a:lnTo>
                  <a:lnTo>
                    <a:pt x="307569" y="377904"/>
                  </a:lnTo>
                  <a:close/>
                  <a:moveTo>
                    <a:pt x="628625" y="412236"/>
                  </a:moveTo>
                  <a:lnTo>
                    <a:pt x="564599" y="300888"/>
                  </a:lnTo>
                  <a:lnTo>
                    <a:pt x="564599" y="296248"/>
                  </a:lnTo>
                  <a:cubicBezTo>
                    <a:pt x="568311" y="194179"/>
                    <a:pt x="516348" y="98604"/>
                    <a:pt x="428197" y="45714"/>
                  </a:cubicBezTo>
                  <a:cubicBezTo>
                    <a:pt x="340046" y="-6249"/>
                    <a:pt x="231481" y="-6249"/>
                    <a:pt x="143330" y="45714"/>
                  </a:cubicBezTo>
                  <a:cubicBezTo>
                    <a:pt x="55179" y="97677"/>
                    <a:pt x="3217" y="194179"/>
                    <a:pt x="6928" y="296248"/>
                  </a:cubicBezTo>
                  <a:cubicBezTo>
                    <a:pt x="6928" y="384399"/>
                    <a:pt x="46828" y="466983"/>
                    <a:pt x="116421" y="520801"/>
                  </a:cubicBezTo>
                  <a:lnTo>
                    <a:pt x="116421" y="755561"/>
                  </a:lnTo>
                  <a:lnTo>
                    <a:pt x="409639" y="755561"/>
                  </a:lnTo>
                  <a:lnTo>
                    <a:pt x="409639" y="644213"/>
                  </a:lnTo>
                  <a:lnTo>
                    <a:pt x="455106" y="644213"/>
                  </a:lnTo>
                  <a:cubicBezTo>
                    <a:pt x="484799" y="644213"/>
                    <a:pt x="512636" y="632150"/>
                    <a:pt x="533050" y="611736"/>
                  </a:cubicBezTo>
                  <a:cubicBezTo>
                    <a:pt x="553464" y="590394"/>
                    <a:pt x="564599" y="562557"/>
                    <a:pt x="564599" y="532864"/>
                  </a:cubicBezTo>
                  <a:lnTo>
                    <a:pt x="564599" y="477190"/>
                  </a:lnTo>
                  <a:lnTo>
                    <a:pt x="605427" y="477190"/>
                  </a:lnTo>
                  <a:cubicBezTo>
                    <a:pt x="629553" y="474406"/>
                    <a:pt x="650894" y="446569"/>
                    <a:pt x="628625" y="412236"/>
                  </a:cubicBezTo>
                  <a:close/>
                </a:path>
              </a:pathLst>
            </a:custGeom>
            <a:grpFill/>
            <a:ln w="9227"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p:cNvSpPr>
            <a:spLocks noGrp="1"/>
          </p:cNvSpPr>
          <p:nvPr>
            <p:ph type="title"/>
          </p:nvPr>
        </p:nvSpPr>
        <p:spPr>
          <a:xfrm>
            <a:off x="107950" y="1255713"/>
            <a:ext cx="4491038" cy="1409700"/>
          </a:xfrm>
        </p:spPr>
        <p:txBody>
          <a:bodyPr/>
          <a:lstStyle/>
          <a:p>
            <a:pPr algn="ctr" fontAlgn="auto">
              <a:spcAft>
                <a:spcPts val="0"/>
              </a:spcAft>
              <a:defRPr/>
            </a:pPr>
            <a:r>
              <a:rPr lang="el-GR" sz="2800" b="1" dirty="0"/>
              <a:t>Εννοιολογικός προσδιορισμός </a:t>
            </a:r>
            <a:r>
              <a:rPr lang="en-US" sz="2800" b="1" dirty="0"/>
              <a:t>&amp;</a:t>
            </a:r>
            <a:r>
              <a:rPr lang="el-GR" sz="2800" b="1" dirty="0"/>
              <a:t> τυπολογία των οργανώσεων</a:t>
            </a:r>
            <a:br>
              <a:rPr lang="el-GR" sz="2800" b="1" dirty="0"/>
            </a:br>
            <a:r>
              <a:rPr lang="el-GR" dirty="0"/>
              <a:t/>
            </a:r>
            <a:br>
              <a:rPr lang="el-GR" dirty="0"/>
            </a:br>
            <a:endParaRPr lang="el-GR" sz="2800" b="1" dirty="0"/>
          </a:p>
        </p:txBody>
      </p:sp>
      <p:sp>
        <p:nvSpPr>
          <p:cNvPr id="3" name="Θέση περιεχομένου 2"/>
          <p:cNvSpPr>
            <a:spLocks noGrp="1"/>
          </p:cNvSpPr>
          <p:nvPr>
            <p:ph idx="1"/>
          </p:nvPr>
        </p:nvSpPr>
        <p:spPr>
          <a:xfrm>
            <a:off x="107950" y="3014663"/>
            <a:ext cx="4491038" cy="3900487"/>
          </a:xfrm>
        </p:spPr>
        <p:txBody>
          <a:bodyPr>
            <a:noAutofit/>
          </a:bodyPr>
          <a:lstStyle/>
          <a:p>
            <a:pPr fontAlgn="auto">
              <a:spcAft>
                <a:spcPts val="0"/>
              </a:spcAft>
              <a:defRPr/>
            </a:pPr>
            <a:r>
              <a:rPr lang="el-GR" dirty="0"/>
              <a:t>Οι οργανώσεις αποτελούν αναμφίβολα συστατικό και αναπόσπαστο στοιχείο του κοινωνικού μας περιβάλλοντος</a:t>
            </a:r>
          </a:p>
          <a:p>
            <a:pPr marL="0" indent="0" fontAlgn="auto">
              <a:spcAft>
                <a:spcPts val="0"/>
              </a:spcAft>
              <a:buFont typeface="Calibri" pitchFamily="34" charset="0"/>
              <a:buNone/>
              <a:defRPr/>
            </a:pPr>
            <a:endParaRPr lang="el-GR" noProof="1"/>
          </a:p>
          <a:p>
            <a:pPr fontAlgn="auto">
              <a:spcAft>
                <a:spcPts val="0"/>
              </a:spcAft>
              <a:defRPr/>
            </a:pPr>
            <a:r>
              <a:rPr lang="el-GR" dirty="0"/>
              <a:t>Όπως παρατηρεί ο Α. </a:t>
            </a:r>
            <a:r>
              <a:rPr lang="el-GR" dirty="0" err="1"/>
              <a:t>Etzioni</a:t>
            </a:r>
            <a:r>
              <a:rPr lang="el-GR" dirty="0"/>
              <a:t>, </a:t>
            </a:r>
            <a:r>
              <a:rPr lang="el-GR" b="1" dirty="0"/>
              <a:t>« γεννιόμαστε σε οργανώσεις, εκπαιδευόμαστε από οργανώσεις και οι περισσότεροι από εμάς περνάμε όλη μας τη ζωή δουλεύοντας για οργανώσεις»</a:t>
            </a:r>
            <a:r>
              <a:rPr lang="el-GR" dirty="0"/>
              <a:t> </a:t>
            </a:r>
          </a:p>
          <a:p>
            <a:pPr marL="0" indent="0" fontAlgn="auto">
              <a:spcAft>
                <a:spcPts val="0"/>
              </a:spcAft>
              <a:buFont typeface="Calibri" pitchFamily="34" charset="0"/>
              <a:buNone/>
              <a:defRPr/>
            </a:pPr>
            <a:endParaRPr lang="el-GR" noProof="1"/>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a:srcRect/>
          <a:stretch>
            <a:fillRect/>
          </a:stretch>
        </p:blipFill>
        <p:spPr>
          <a:xfrm>
            <a:off x="5218113" y="1255713"/>
            <a:ext cx="6973887" cy="3935412"/>
          </a:xfrm>
        </p:spPr>
      </p:pic>
      <p:sp>
        <p:nvSpPr>
          <p:cNvPr id="4" name="Θέση αριθμού διαφάνειας 3"/>
          <p:cNvSpPr>
            <a:spLocks noGrp="1"/>
          </p:cNvSpPr>
          <p:nvPr>
            <p:ph type="sldNum" sz="quarter" idx="15"/>
          </p:nvPr>
        </p:nvSpPr>
        <p:spPr/>
        <p:txBody>
          <a:bodyPr/>
          <a:lstStyle/>
          <a:p>
            <a:pPr>
              <a:defRPr/>
            </a:pPr>
            <a:fld id="{23F43198-FC15-4497-8271-ED629FAEBE67}" type="slidenum">
              <a:rPr lang="el-GR"/>
              <a:pPr>
                <a:defRPr/>
              </a:pPr>
              <a:t>5</a:t>
            </a:fld>
            <a:endParaRPr lang="el-GR" dirty="0"/>
          </a:p>
        </p:txBody>
      </p:sp>
      <p:sp>
        <p:nvSpPr>
          <p:cNvPr id="36869"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2" name="Θέση εικόνας 10" descr="σχέδια μεταλλικών ραφιών βιβλίων σε οροφή">
            <a:extLst>
              <a:ext uri="{FF2B5EF4-FFF2-40B4-BE49-F238E27FC236}"/>
            </a:extLst>
          </p:cNvPr>
          <p:cNvPicPr>
            <a:picLocks noChangeAspect="1"/>
          </p:cNvPicPr>
          <p:nvPr/>
        </p:nvPicPr>
        <p:blipFill>
          <a:blip r:embed="rId4"/>
          <a:stretch>
            <a:fillRect/>
          </a:stretch>
        </p:blipFill>
        <p:spPr>
          <a:xfrm>
            <a:off x="5216525" y="1255713"/>
            <a:ext cx="6975475" cy="3935412"/>
          </a:xfrm>
          <a:prstGeom prst="rect">
            <a:avLst/>
          </a:prstGeom>
          <a:solidFill>
            <a:schemeClr val="bg1">
              <a:lumMod val="95000"/>
              <a:alpha val="70000"/>
            </a:schemeClr>
          </a:solidFill>
          <a:ln w="95250" cap="sq" cmpd="sng" algn="ctr">
            <a:noFill/>
            <a:prstDash val="solid"/>
            <a:miter lim="800000"/>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025"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7" name="Τίτλος 36"/>
          <p:cNvSpPr>
            <a:spLocks noGrp="1"/>
          </p:cNvSpPr>
          <p:nvPr>
            <p:ph type="title"/>
          </p:nvPr>
        </p:nvSpPr>
        <p:spPr>
          <a:xfrm>
            <a:off x="4492625" y="150813"/>
            <a:ext cx="8053388" cy="431800"/>
          </a:xfrm>
        </p:spPr>
        <p:txBody>
          <a:bodyPr/>
          <a:lstStyle/>
          <a:p>
            <a:pPr algn="ctr" fontAlgn="auto">
              <a:spcAft>
                <a:spcPts val="0"/>
              </a:spcAft>
              <a:defRPr/>
            </a:pPr>
            <a:r>
              <a:rPr lang="el-GR" sz="2200" b="1" dirty="0"/>
              <a:t>Επαναπροσδιορισμός ρόλου του διοικητικού στελέχους</a:t>
            </a:r>
          </a:p>
        </p:txBody>
      </p:sp>
      <p:sp>
        <p:nvSpPr>
          <p:cNvPr id="40" name="Θέση κειμένου 39"/>
          <p:cNvSpPr>
            <a:spLocks noGrp="1"/>
          </p:cNvSpPr>
          <p:nvPr>
            <p:ph type="body" sz="quarter" idx="35"/>
          </p:nvPr>
        </p:nvSpPr>
        <p:spPr>
          <a:xfrm>
            <a:off x="5111750" y="3971925"/>
            <a:ext cx="1979613" cy="358775"/>
          </a:xfrm>
        </p:spPr>
        <p:txBody>
          <a:bodyPr>
            <a:noAutofit/>
          </a:bodyPr>
          <a:lstStyle/>
          <a:p>
            <a:pPr fontAlgn="auto">
              <a:spcAft>
                <a:spcPts val="0"/>
              </a:spcAft>
              <a:defRPr/>
            </a:pPr>
            <a:r>
              <a:rPr lang="el-GR" b="1" dirty="0"/>
              <a:t>Ανθρώπινο δυναμικό</a:t>
            </a:r>
            <a:endParaRPr lang="el-GR" dirty="0"/>
          </a:p>
        </p:txBody>
      </p:sp>
      <p:sp>
        <p:nvSpPr>
          <p:cNvPr id="42" name="Θέση κειμένου 41"/>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b="1" dirty="0"/>
              <a:t>Εργασία &amp; δομές</a:t>
            </a:r>
            <a:endParaRPr lang="el-GR" dirty="0"/>
          </a:p>
        </p:txBody>
      </p:sp>
      <p:sp>
        <p:nvSpPr>
          <p:cNvPr id="44" name="Θέση κειμένου 43"/>
          <p:cNvSpPr>
            <a:spLocks noGrp="1"/>
          </p:cNvSpPr>
          <p:nvPr>
            <p:ph type="body" sz="quarter" idx="39"/>
          </p:nvPr>
        </p:nvSpPr>
        <p:spPr>
          <a:xfrm>
            <a:off x="9791700" y="3971925"/>
            <a:ext cx="1979613" cy="358775"/>
          </a:xfrm>
        </p:spPr>
        <p:txBody>
          <a:bodyPr>
            <a:noAutofit/>
          </a:bodyPr>
          <a:lstStyle/>
          <a:p>
            <a:pPr fontAlgn="auto">
              <a:spcAft>
                <a:spcPts val="0"/>
              </a:spcAft>
              <a:defRPr/>
            </a:pPr>
            <a:r>
              <a:rPr lang="el-GR" b="1" dirty="0"/>
              <a:t>Συστήματα &amp; διαδικασίες</a:t>
            </a:r>
            <a:endParaRPr lang="el-GR" dirty="0"/>
          </a:p>
        </p:txBody>
      </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7D8A32FB-0FB7-4FA1-AE82-F03F205A970A}" type="slidenum">
              <a:rPr lang="el-GR"/>
              <a:pPr>
                <a:defRPr/>
              </a:pPr>
              <a:t>50</a:t>
            </a:fld>
            <a:endParaRPr lang="el-GR" dirty="0"/>
          </a:p>
        </p:txBody>
      </p:sp>
      <p:pic>
        <p:nvPicPr>
          <p:cNvPr id="129032" name="Γραφικό 10" descr="Ομάδα"/>
          <p:cNvPicPr>
            <a:picLocks noChangeAspect="1"/>
          </p:cNvPicPr>
          <p:nvPr/>
        </p:nvPicPr>
        <p:blipFill>
          <a:blip r:embed="rId3"/>
          <a:srcRect/>
          <a:stretch>
            <a:fillRect/>
          </a:stretch>
        </p:blipFill>
        <p:spPr bwMode="auto">
          <a:xfrm>
            <a:off x="5767388" y="2790825"/>
            <a:ext cx="646112" cy="646113"/>
          </a:xfrm>
          <a:prstGeom prst="rect">
            <a:avLst/>
          </a:prstGeom>
          <a:noFill/>
          <a:ln w="9525">
            <a:noFill/>
            <a:miter lim="800000"/>
            <a:headEnd/>
            <a:tailEnd/>
          </a:ln>
        </p:spPr>
      </p:pic>
      <p:pic>
        <p:nvPicPr>
          <p:cNvPr id="129033" name="Γραφικό 19" descr="Ιεραρχία"/>
          <p:cNvPicPr>
            <a:picLocks noChangeAspect="1"/>
          </p:cNvPicPr>
          <p:nvPr/>
        </p:nvPicPr>
        <p:blipFill>
          <a:blip r:embed="rId4"/>
          <a:srcRect/>
          <a:stretch>
            <a:fillRect/>
          </a:stretch>
        </p:blipFill>
        <p:spPr bwMode="auto">
          <a:xfrm>
            <a:off x="10448925" y="2803525"/>
            <a:ext cx="665163" cy="665163"/>
          </a:xfrm>
          <a:prstGeom prst="rect">
            <a:avLst/>
          </a:prstGeom>
          <a:noFill/>
          <a:ln w="9525">
            <a:noFill/>
            <a:miter lim="800000"/>
            <a:headEnd/>
            <a:tailEnd/>
          </a:ln>
        </p:spPr>
      </p:pic>
      <p:sp>
        <p:nvSpPr>
          <p:cNvPr id="129034"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29035" name="Θέση εικόνας 11" descr="Κοντινή εικόνα εσωτερικού υλικού δόμησης"/>
          <p:cNvPicPr>
            <a:picLocks noChangeAspect="1"/>
          </p:cNvPicPr>
          <p:nvPr/>
        </p:nvPicPr>
        <p:blipFill>
          <a:blip r:embed="rId5"/>
          <a:srcRect/>
          <a:stretch>
            <a:fillRect/>
          </a:stretch>
        </p:blipFill>
        <p:spPr bwMode="auto">
          <a:xfrm>
            <a:off x="246063" y="252413"/>
            <a:ext cx="4625975" cy="6326187"/>
          </a:xfrm>
          <a:prstGeom prst="rect">
            <a:avLst/>
          </a:prstGeom>
          <a:noFill/>
          <a:ln w="9525">
            <a:noFill/>
            <a:miter lim="800000"/>
            <a:headEnd/>
            <a:tailEnd/>
          </a:ln>
        </p:spPr>
      </p:pic>
      <p:sp>
        <p:nvSpPr>
          <p:cNvPr id="129036" name="Θέση κειμένου 11"/>
          <p:cNvSpPr txBox="1">
            <a:spLocks/>
          </p:cNvSpPr>
          <p:nvPr/>
        </p:nvSpPr>
        <p:spPr bwMode="auto">
          <a:xfrm>
            <a:off x="4872038" y="1017588"/>
            <a:ext cx="7319962" cy="11731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500">
                <a:solidFill>
                  <a:srgbClr val="404040"/>
                </a:solidFill>
                <a:latin typeface="Calibri" pitchFamily="34" charset="0"/>
              </a:rPr>
              <a:t>Η έμφαση που έχει δοθεί τις δύο τελευταίες δεκαετίες στην αλληλεξάρτηση μεταξύ διοικητικής επιστήμης και θεωρίας των οργανώσεων, επέδρασσε καθοριστικά αφενός μεν στην ευρύτερη αποδοχή μιας ενδεχομενικής προσέγγισης της διοικητικής λειτουργίας, αφετέρου δε στον επαναπροσδιορισμό του ρόλου του διοικητικού στελέχους, ο οποίος ορίζεται από </a:t>
            </a:r>
            <a:r>
              <a:rPr lang="el-GR" sz="1500" b="1">
                <a:solidFill>
                  <a:srgbClr val="404040"/>
                </a:solidFill>
                <a:latin typeface="Calibri" pitchFamily="34" charset="0"/>
              </a:rPr>
              <a:t>τρεις κύριες μεταβλητές</a:t>
            </a:r>
            <a:r>
              <a:rPr lang="el-GR" sz="1500">
                <a:solidFill>
                  <a:srgbClr val="404040"/>
                </a:solidFill>
                <a:latin typeface="Calibri" pitchFamily="34" charset="0"/>
              </a:rPr>
              <a:t>:</a:t>
            </a:r>
          </a:p>
        </p:txBody>
      </p:sp>
      <p:grpSp>
        <p:nvGrpSpPr>
          <p:cNvPr id="129037" name="Γραφικό 2" descr="Μηνιαίο ημερολόγιο"/>
          <p:cNvGrpSpPr>
            <a:grpSpLocks/>
          </p:cNvGrpSpPr>
          <p:nvPr/>
        </p:nvGrpSpPr>
        <p:grpSpPr bwMode="auto">
          <a:xfrm>
            <a:off x="8099425" y="2822575"/>
            <a:ext cx="665163" cy="646113"/>
            <a:chOff x="10429896" y="2684329"/>
            <a:chExt cx="774879" cy="774879"/>
          </a:xfrm>
        </p:grpSpPr>
        <p:sp>
          <p:nvSpPr>
            <p:cNvPr id="129042" name="Ελεύθερη σχεδίαση: Σχήμα 6"/>
            <p:cNvSpPr>
              <a:spLocks/>
            </p:cNvSpPr>
            <p:nvPr/>
          </p:nvSpPr>
          <p:spPr bwMode="auto">
            <a:xfrm>
              <a:off x="10536845" y="2888138"/>
              <a:ext cx="556944" cy="460084"/>
            </a:xfrm>
            <a:custGeom>
              <a:avLst/>
              <a:gdLst/>
              <a:ahLst/>
              <a:cxnLst/>
              <a:rect l="0" t="0" r="r" b="b"/>
              <a:pathLst>
                <a:path w="556944" h="460084">
                  <a:moveTo>
                    <a:pt x="506496" y="54484"/>
                  </a:moveTo>
                  <a:lnTo>
                    <a:pt x="506496" y="119057"/>
                  </a:lnTo>
                  <a:lnTo>
                    <a:pt x="441923" y="119057"/>
                  </a:lnTo>
                  <a:lnTo>
                    <a:pt x="441923" y="54484"/>
                  </a:lnTo>
                  <a:lnTo>
                    <a:pt x="506496" y="54484"/>
                  </a:lnTo>
                  <a:close/>
                  <a:moveTo>
                    <a:pt x="54484" y="345063"/>
                  </a:moveTo>
                  <a:lnTo>
                    <a:pt x="119057" y="345063"/>
                  </a:lnTo>
                  <a:lnTo>
                    <a:pt x="119057" y="409637"/>
                  </a:lnTo>
                  <a:lnTo>
                    <a:pt x="54484" y="409637"/>
                  </a:lnTo>
                  <a:lnTo>
                    <a:pt x="54484" y="345063"/>
                  </a:lnTo>
                  <a:close/>
                  <a:moveTo>
                    <a:pt x="215917" y="54484"/>
                  </a:moveTo>
                  <a:lnTo>
                    <a:pt x="215917" y="119057"/>
                  </a:lnTo>
                  <a:lnTo>
                    <a:pt x="151344" y="119057"/>
                  </a:lnTo>
                  <a:lnTo>
                    <a:pt x="151344" y="54484"/>
                  </a:lnTo>
                  <a:lnTo>
                    <a:pt x="215917" y="54484"/>
                  </a:lnTo>
                  <a:close/>
                  <a:moveTo>
                    <a:pt x="312777" y="54484"/>
                  </a:moveTo>
                  <a:lnTo>
                    <a:pt x="312777" y="119057"/>
                  </a:lnTo>
                  <a:lnTo>
                    <a:pt x="248203" y="119057"/>
                  </a:lnTo>
                  <a:lnTo>
                    <a:pt x="248203" y="54484"/>
                  </a:lnTo>
                  <a:lnTo>
                    <a:pt x="312777" y="54484"/>
                  </a:lnTo>
                  <a:close/>
                  <a:moveTo>
                    <a:pt x="409637" y="215917"/>
                  </a:moveTo>
                  <a:lnTo>
                    <a:pt x="345063" y="215917"/>
                  </a:lnTo>
                  <a:lnTo>
                    <a:pt x="345063" y="151344"/>
                  </a:lnTo>
                  <a:lnTo>
                    <a:pt x="409637" y="151344"/>
                  </a:lnTo>
                  <a:lnTo>
                    <a:pt x="409637" y="215917"/>
                  </a:lnTo>
                  <a:close/>
                  <a:moveTo>
                    <a:pt x="441923" y="215917"/>
                  </a:moveTo>
                  <a:lnTo>
                    <a:pt x="441923" y="151344"/>
                  </a:lnTo>
                  <a:lnTo>
                    <a:pt x="506496" y="151344"/>
                  </a:lnTo>
                  <a:lnTo>
                    <a:pt x="506496" y="215917"/>
                  </a:lnTo>
                  <a:lnTo>
                    <a:pt x="441923" y="215917"/>
                  </a:lnTo>
                  <a:close/>
                  <a:moveTo>
                    <a:pt x="441923" y="312777"/>
                  </a:moveTo>
                  <a:lnTo>
                    <a:pt x="441923" y="248203"/>
                  </a:lnTo>
                  <a:lnTo>
                    <a:pt x="506496" y="248203"/>
                  </a:lnTo>
                  <a:lnTo>
                    <a:pt x="506496" y="312777"/>
                  </a:lnTo>
                  <a:lnTo>
                    <a:pt x="441923" y="312777"/>
                  </a:lnTo>
                  <a:close/>
                  <a:moveTo>
                    <a:pt x="248203" y="345063"/>
                  </a:moveTo>
                  <a:lnTo>
                    <a:pt x="312777" y="345063"/>
                  </a:lnTo>
                  <a:lnTo>
                    <a:pt x="312777" y="409637"/>
                  </a:lnTo>
                  <a:lnTo>
                    <a:pt x="248203" y="409637"/>
                  </a:lnTo>
                  <a:lnTo>
                    <a:pt x="248203" y="345063"/>
                  </a:lnTo>
                  <a:close/>
                  <a:moveTo>
                    <a:pt x="215917" y="345063"/>
                  </a:moveTo>
                  <a:lnTo>
                    <a:pt x="215917" y="409637"/>
                  </a:lnTo>
                  <a:lnTo>
                    <a:pt x="151344" y="409637"/>
                  </a:lnTo>
                  <a:lnTo>
                    <a:pt x="151344" y="345063"/>
                  </a:lnTo>
                  <a:lnTo>
                    <a:pt x="215917" y="345063"/>
                  </a:lnTo>
                  <a:close/>
                  <a:moveTo>
                    <a:pt x="151344" y="248203"/>
                  </a:moveTo>
                  <a:lnTo>
                    <a:pt x="215917" y="248203"/>
                  </a:lnTo>
                  <a:lnTo>
                    <a:pt x="215917" y="312777"/>
                  </a:lnTo>
                  <a:lnTo>
                    <a:pt x="151344" y="312777"/>
                  </a:lnTo>
                  <a:lnTo>
                    <a:pt x="151344" y="248203"/>
                  </a:lnTo>
                  <a:close/>
                  <a:moveTo>
                    <a:pt x="119057" y="248203"/>
                  </a:moveTo>
                  <a:lnTo>
                    <a:pt x="119057" y="312777"/>
                  </a:lnTo>
                  <a:lnTo>
                    <a:pt x="54484" y="312777"/>
                  </a:lnTo>
                  <a:lnTo>
                    <a:pt x="54484" y="248203"/>
                  </a:lnTo>
                  <a:lnTo>
                    <a:pt x="119057" y="248203"/>
                  </a:lnTo>
                  <a:close/>
                  <a:moveTo>
                    <a:pt x="119057" y="151344"/>
                  </a:moveTo>
                  <a:lnTo>
                    <a:pt x="119057" y="215917"/>
                  </a:lnTo>
                  <a:lnTo>
                    <a:pt x="54484" y="215917"/>
                  </a:lnTo>
                  <a:lnTo>
                    <a:pt x="54484" y="151344"/>
                  </a:lnTo>
                  <a:lnTo>
                    <a:pt x="119057" y="151344"/>
                  </a:lnTo>
                  <a:close/>
                  <a:moveTo>
                    <a:pt x="215917" y="215917"/>
                  </a:moveTo>
                  <a:lnTo>
                    <a:pt x="151344" y="215917"/>
                  </a:lnTo>
                  <a:lnTo>
                    <a:pt x="151344" y="151344"/>
                  </a:lnTo>
                  <a:lnTo>
                    <a:pt x="215917" y="151344"/>
                  </a:lnTo>
                  <a:lnTo>
                    <a:pt x="215917" y="215917"/>
                  </a:lnTo>
                  <a:close/>
                  <a:moveTo>
                    <a:pt x="248203" y="215917"/>
                  </a:moveTo>
                  <a:lnTo>
                    <a:pt x="248203" y="151344"/>
                  </a:lnTo>
                  <a:lnTo>
                    <a:pt x="312777" y="151344"/>
                  </a:lnTo>
                  <a:lnTo>
                    <a:pt x="312777" y="215917"/>
                  </a:lnTo>
                  <a:lnTo>
                    <a:pt x="248203" y="215917"/>
                  </a:lnTo>
                  <a:close/>
                  <a:moveTo>
                    <a:pt x="312777" y="312777"/>
                  </a:moveTo>
                  <a:lnTo>
                    <a:pt x="248203" y="312777"/>
                  </a:lnTo>
                  <a:lnTo>
                    <a:pt x="248203" y="248203"/>
                  </a:lnTo>
                  <a:lnTo>
                    <a:pt x="312777" y="248203"/>
                  </a:lnTo>
                  <a:lnTo>
                    <a:pt x="312777" y="312777"/>
                  </a:lnTo>
                  <a:close/>
                  <a:moveTo>
                    <a:pt x="345063" y="312777"/>
                  </a:moveTo>
                  <a:lnTo>
                    <a:pt x="345063" y="248203"/>
                  </a:lnTo>
                  <a:lnTo>
                    <a:pt x="409637" y="248203"/>
                  </a:lnTo>
                  <a:lnTo>
                    <a:pt x="409637" y="312777"/>
                  </a:lnTo>
                  <a:lnTo>
                    <a:pt x="345063" y="312777"/>
                  </a:lnTo>
                  <a:close/>
                  <a:moveTo>
                    <a:pt x="409637" y="54484"/>
                  </a:moveTo>
                  <a:lnTo>
                    <a:pt x="409637" y="119057"/>
                  </a:lnTo>
                  <a:lnTo>
                    <a:pt x="345063" y="119057"/>
                  </a:lnTo>
                  <a:lnTo>
                    <a:pt x="345063" y="54484"/>
                  </a:lnTo>
                  <a:lnTo>
                    <a:pt x="409637" y="54484"/>
                  </a:lnTo>
                  <a:close/>
                  <a:moveTo>
                    <a:pt x="6054" y="6054"/>
                  </a:moveTo>
                  <a:lnTo>
                    <a:pt x="6054" y="458067"/>
                  </a:lnTo>
                  <a:lnTo>
                    <a:pt x="554926" y="458067"/>
                  </a:lnTo>
                  <a:lnTo>
                    <a:pt x="554926" y="6054"/>
                  </a:lnTo>
                  <a:lnTo>
                    <a:pt x="6054" y="6054"/>
                  </a:lnTo>
                  <a:close/>
                </a:path>
              </a:pathLst>
            </a:custGeom>
            <a:solidFill>
              <a:srgbClr val="000000"/>
            </a:solidFill>
            <a:ln w="9525" cap="flat">
              <a:noFill/>
              <a:prstDash val="solid"/>
              <a:miter lim="800000"/>
              <a:headEnd/>
              <a:tailEnd/>
            </a:ln>
          </p:spPr>
          <p:txBody>
            <a:bodyPr anchor="ctr"/>
            <a:lstStyle/>
            <a:p>
              <a:endParaRPr lang="el-GR"/>
            </a:p>
          </p:txBody>
        </p:sp>
        <p:sp>
          <p:nvSpPr>
            <p:cNvPr id="129043" name="Ελεύθερη σχεδίαση: Σχήμα 7"/>
            <p:cNvSpPr>
              <a:spLocks/>
            </p:cNvSpPr>
            <p:nvPr/>
          </p:nvSpPr>
          <p:spPr bwMode="auto">
            <a:xfrm>
              <a:off x="10536845" y="2791278"/>
              <a:ext cx="556944" cy="72645"/>
            </a:xfrm>
            <a:custGeom>
              <a:avLst/>
              <a:gdLst>
                <a:gd name="T0" fmla="*/ 6054 w 556944"/>
                <a:gd name="T1" fmla="*/ 6054 h 72644"/>
                <a:gd name="T2" fmla="*/ 554926 w 556944"/>
                <a:gd name="T3" fmla="*/ 6054 h 72644"/>
                <a:gd name="T4" fmla="*/ 554926 w 556944"/>
                <a:gd name="T5" fmla="*/ 70628 h 72644"/>
                <a:gd name="T6" fmla="*/ 6054 w 556944"/>
                <a:gd name="T7" fmla="*/ 70628 h 726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6944" h="72644">
                  <a:moveTo>
                    <a:pt x="6054" y="6054"/>
                  </a:moveTo>
                  <a:lnTo>
                    <a:pt x="554926" y="6054"/>
                  </a:lnTo>
                  <a:lnTo>
                    <a:pt x="554926" y="70627"/>
                  </a:lnTo>
                  <a:lnTo>
                    <a:pt x="6054" y="70627"/>
                  </a:lnTo>
                  <a:close/>
                </a:path>
              </a:pathLst>
            </a:custGeom>
            <a:solidFill>
              <a:srgbClr val="000000"/>
            </a:solidFill>
            <a:ln w="9525" cap="flat">
              <a:noFill/>
              <a:prstDash val="solid"/>
              <a:miter lim="800000"/>
              <a:headEnd/>
              <a:tailEnd/>
            </a:ln>
          </p:spPr>
          <p:txBody>
            <a:bodyPr anchor="ctr"/>
            <a:lstStyle/>
            <a:p>
              <a:endParaRPr lang="el-GR"/>
            </a:p>
          </p:txBody>
        </p:sp>
      </p:grpSp>
      <p:sp>
        <p:nvSpPr>
          <p:cNvPr id="129038" name="Θέση κειμένου 11"/>
          <p:cNvSpPr txBox="1">
            <a:spLocks/>
          </p:cNvSpPr>
          <p:nvPr/>
        </p:nvSpPr>
        <p:spPr bwMode="auto">
          <a:xfrm>
            <a:off x="4859338" y="5313363"/>
            <a:ext cx="7319962" cy="11747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500">
                <a:solidFill>
                  <a:srgbClr val="404040"/>
                </a:solidFill>
                <a:latin typeface="Calibri" pitchFamily="34" charset="0"/>
              </a:rPr>
              <a:t>Η αλληλεπίδραση των μεταβλητών αυτών δεν συντελείται βέβαια στο κενό, αλλά μέσα στο πλαίσιο των περιορισμών που θέτει το περιβάλλον</a:t>
            </a:r>
          </a:p>
        </p:txBody>
      </p:sp>
      <p:pic>
        <p:nvPicPr>
          <p:cNvPr id="129039" name="Picture 6" descr="Î£ÏÎµÏÎ¹ÎºÎ® ÎµÎ¹ÎºÏÎ½Î±"/>
          <p:cNvPicPr>
            <a:picLocks noChangeAspect="1" noChangeArrowheads="1"/>
          </p:cNvPicPr>
          <p:nvPr/>
        </p:nvPicPr>
        <p:blipFill>
          <a:blip r:embed="rId6"/>
          <a:srcRect/>
          <a:stretch>
            <a:fillRect/>
          </a:stretch>
        </p:blipFill>
        <p:spPr bwMode="auto">
          <a:xfrm>
            <a:off x="246063" y="252413"/>
            <a:ext cx="4660900" cy="6326187"/>
          </a:xfrm>
          <a:prstGeom prst="rect">
            <a:avLst/>
          </a:prstGeom>
          <a:noFill/>
          <a:ln w="9525">
            <a:noFill/>
            <a:miter lim="800000"/>
            <a:headEnd/>
            <a:tailEnd/>
          </a:ln>
        </p:spPr>
      </p:pic>
      <p:sp>
        <p:nvSpPr>
          <p:cNvPr id="22" name="Ορθογώνιο 6">
            <a:extLst>
              <a:ext uri="{FF2B5EF4-FFF2-40B4-BE49-F238E27FC236}"/>
            </a:extLst>
          </p:cNvPr>
          <p:cNvSpPr/>
          <p:nvPr/>
        </p:nvSpPr>
        <p:spPr>
          <a:xfrm flipV="1">
            <a:off x="403225" y="436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Ορθογώνιο 6">
            <a:extLst>
              <a:ext uri="{FF2B5EF4-FFF2-40B4-BE49-F238E27FC236}"/>
            </a:extLst>
          </p:cNvPr>
          <p:cNvSpPr/>
          <p:nvPr/>
        </p:nvSpPr>
        <p:spPr>
          <a:xfrm>
            <a:off x="373063" y="6213475"/>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728663"/>
            <a:ext cx="11339513" cy="431800"/>
          </a:xfrm>
        </p:spPr>
        <p:txBody>
          <a:bodyPr/>
          <a:lstStyle/>
          <a:p>
            <a:pPr algn="ctr" fontAlgn="auto">
              <a:spcAft>
                <a:spcPts val="0"/>
              </a:spcAft>
              <a:defRPr/>
            </a:pPr>
            <a:r>
              <a:rPr lang="el-GR" b="1" dirty="0">
                <a:solidFill>
                  <a:schemeClr val="tx1">
                    <a:lumMod val="65000"/>
                    <a:lumOff val="35000"/>
                  </a:schemeClr>
                </a:solidFill>
              </a:rPr>
              <a:t>Καθοριστικά συστατικά </a:t>
            </a:r>
            <a:r>
              <a:rPr lang="el-GR" b="1" dirty="0" err="1">
                <a:solidFill>
                  <a:schemeClr val="tx1">
                    <a:lumMod val="65000"/>
                    <a:lumOff val="35000"/>
                  </a:schemeClr>
                </a:solidFill>
              </a:rPr>
              <a:t>εργ</a:t>
            </a:r>
            <a:r>
              <a:rPr lang="el-GR" b="1" dirty="0">
                <a:solidFill>
                  <a:schemeClr val="tx1">
                    <a:lumMod val="65000"/>
                    <a:lumOff val="35000"/>
                  </a:schemeClr>
                </a:solidFill>
              </a:rPr>
              <a:t>. περιβάλλοντος</a:t>
            </a:r>
            <a:r>
              <a:rPr lang="el-GR" dirty="0">
                <a:solidFill>
                  <a:schemeClr val="tx1">
                    <a:lumMod val="65000"/>
                    <a:lumOff val="35000"/>
                  </a:schemeClr>
                </a:solidFill>
              </a:rPr>
              <a:t/>
            </a:r>
            <a:br>
              <a:rPr lang="el-GR" dirty="0">
                <a:solidFill>
                  <a:schemeClr val="tx1">
                    <a:lumMod val="65000"/>
                    <a:lumOff val="35000"/>
                  </a:schemeClr>
                </a:solidFill>
              </a:rPr>
            </a:br>
            <a:endParaRPr lang="el-GR" dirty="0">
              <a:solidFill>
                <a:schemeClr val="tx1">
                  <a:lumMod val="65000"/>
                  <a:lumOff val="35000"/>
                </a:schemeClr>
              </a:solidFill>
            </a:endParaRPr>
          </a:p>
        </p:txBody>
      </p:sp>
      <p:sp>
        <p:nvSpPr>
          <p:cNvPr id="5" name="Θέση κειμένου 4"/>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b="1" dirty="0"/>
              <a:t>Στόχοι της οργάνωσης</a:t>
            </a:r>
            <a:endParaRPr lang="el-GR" dirty="0"/>
          </a:p>
        </p:txBody>
      </p:sp>
      <p:sp>
        <p:nvSpPr>
          <p:cNvPr id="7" name="Θέση κειμένου 6"/>
          <p:cNvSpPr>
            <a:spLocks noGrp="1"/>
          </p:cNvSpPr>
          <p:nvPr>
            <p:ph type="body" sz="quarter" idx="35"/>
          </p:nvPr>
        </p:nvSpPr>
        <p:spPr>
          <a:xfrm>
            <a:off x="5057775" y="3925888"/>
            <a:ext cx="2184400" cy="633412"/>
          </a:xfrm>
        </p:spPr>
        <p:txBody>
          <a:bodyPr>
            <a:noAutofit/>
          </a:bodyPr>
          <a:lstStyle/>
          <a:p>
            <a:pPr fontAlgn="auto">
              <a:spcAft>
                <a:spcPts val="0"/>
              </a:spcAft>
              <a:defRPr/>
            </a:pPr>
            <a:r>
              <a:rPr lang="el-GR" b="1" dirty="0"/>
              <a:t>Διαθέσιμη τεχνολογία</a:t>
            </a:r>
            <a:endParaRPr lang="el-GR" dirty="0"/>
          </a:p>
        </p:txBody>
      </p:sp>
      <p:sp>
        <p:nvSpPr>
          <p:cNvPr id="9" name="Θέση κειμένου 8"/>
          <p:cNvSpPr>
            <a:spLocks noGrp="1"/>
          </p:cNvSpPr>
          <p:nvPr>
            <p:ph type="body" sz="quarter" idx="37"/>
          </p:nvPr>
        </p:nvSpPr>
        <p:spPr>
          <a:xfrm>
            <a:off x="7594600" y="3971925"/>
            <a:ext cx="1724025" cy="358775"/>
          </a:xfrm>
        </p:spPr>
        <p:txBody>
          <a:bodyPr>
            <a:noAutofit/>
          </a:bodyPr>
          <a:lstStyle/>
          <a:p>
            <a:pPr fontAlgn="auto">
              <a:spcAft>
                <a:spcPts val="0"/>
              </a:spcAft>
              <a:defRPr/>
            </a:pPr>
            <a:r>
              <a:rPr lang="el-GR" b="1" dirty="0"/>
              <a:t>Κουλτούρα της οργάνωσης </a:t>
            </a:r>
            <a:endParaRPr lang="el-GR" dirty="0"/>
          </a:p>
        </p:txBody>
      </p:sp>
      <p:sp>
        <p:nvSpPr>
          <p:cNvPr id="131077" name="Θέση κειμένου 9"/>
          <p:cNvSpPr>
            <a:spLocks noGrp="1"/>
          </p:cNvSpPr>
          <p:nvPr>
            <p:ph type="body" sz="quarter" idx="38"/>
          </p:nvPr>
        </p:nvSpPr>
        <p:spPr>
          <a:xfrm>
            <a:off x="7737475" y="4605338"/>
            <a:ext cx="1438275" cy="692150"/>
          </a:xfrm>
        </p:spPr>
        <p:txBody>
          <a:bodyPr/>
          <a:lstStyle/>
          <a:p>
            <a:r>
              <a:rPr lang="el-GR" smtClean="0">
                <a:solidFill>
                  <a:srgbClr val="404040"/>
                </a:solidFill>
              </a:rPr>
              <a:t>Αξίες, “πιστεύω”, κ.λ.π.</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66C7EE06-8677-42EF-94D3-58620623D488}" type="slidenum">
              <a:rPr lang="el-GR"/>
              <a:pPr>
                <a:defRPr/>
              </a:pPr>
              <a:t>51</a:t>
            </a:fld>
            <a:endParaRPr lang="el-GR" dirty="0"/>
          </a:p>
        </p:txBody>
      </p:sp>
      <p:sp>
        <p:nvSpPr>
          <p:cNvPr id="131080" name="TextBox 37"/>
          <p:cNvSpPr txBox="1">
            <a:spLocks noChangeArrowheads="1"/>
          </p:cNvSpPr>
          <p:nvPr/>
        </p:nvSpPr>
        <p:spPr bwMode="auto">
          <a:xfrm>
            <a:off x="9672638" y="6073775"/>
            <a:ext cx="15462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31081" name="Γραφικό 18" descr="Ευστοχία"/>
          <p:cNvPicPr>
            <a:picLocks noChangeAspect="1"/>
          </p:cNvPicPr>
          <p:nvPr/>
        </p:nvPicPr>
        <p:blipFill>
          <a:blip r:embed="rId3"/>
          <a:srcRect/>
          <a:stretch>
            <a:fillRect/>
          </a:stretch>
        </p:blipFill>
        <p:spPr bwMode="auto">
          <a:xfrm>
            <a:off x="3386138" y="2473325"/>
            <a:ext cx="790575" cy="790575"/>
          </a:xfrm>
          <a:prstGeom prst="rect">
            <a:avLst/>
          </a:prstGeom>
          <a:noFill/>
          <a:ln w="9525">
            <a:noFill/>
            <a:miter lim="800000"/>
            <a:headEnd/>
            <a:tailEnd/>
          </a:ln>
        </p:spPr>
      </p:pic>
      <p:pic>
        <p:nvPicPr>
          <p:cNvPr id="131082" name="Γραφικό 20" descr="Φορητός υπολογιστής"/>
          <p:cNvPicPr>
            <a:picLocks noChangeAspect="1"/>
          </p:cNvPicPr>
          <p:nvPr/>
        </p:nvPicPr>
        <p:blipFill>
          <a:blip r:embed="rId4"/>
          <a:srcRect/>
          <a:stretch>
            <a:fillRect/>
          </a:stretch>
        </p:blipFill>
        <p:spPr bwMode="auto">
          <a:xfrm>
            <a:off x="5692775" y="2411413"/>
            <a:ext cx="914400" cy="914400"/>
          </a:xfrm>
          <a:prstGeom prst="rect">
            <a:avLst/>
          </a:prstGeom>
          <a:noFill/>
          <a:ln w="9525">
            <a:noFill/>
            <a:miter lim="800000"/>
            <a:headEnd/>
            <a:tailEnd/>
          </a:ln>
        </p:spPr>
      </p:pic>
      <p:pic>
        <p:nvPicPr>
          <p:cNvPr id="131083" name="Γραφικό 22" descr="Σελιδοδείκτης"/>
          <p:cNvPicPr>
            <a:picLocks noChangeAspect="1"/>
          </p:cNvPicPr>
          <p:nvPr/>
        </p:nvPicPr>
        <p:blipFill>
          <a:blip r:embed="rId5"/>
          <a:srcRect/>
          <a:stretch>
            <a:fillRect/>
          </a:stretch>
        </p:blipFill>
        <p:spPr bwMode="auto">
          <a:xfrm>
            <a:off x="8123238" y="2527300"/>
            <a:ext cx="738187" cy="736600"/>
          </a:xfrm>
          <a:prstGeom prst="rect">
            <a:avLst/>
          </a:prstGeom>
          <a:noFill/>
          <a:ln w="9525">
            <a:noFill/>
            <a:miter lim="800000"/>
            <a:headEnd/>
            <a:tailEnd/>
          </a:ln>
        </p:spPr>
      </p:pic>
      <p:sp>
        <p:nvSpPr>
          <p:cNvPr id="131084" name="Θέση κειμένου 11"/>
          <p:cNvSpPr txBox="1">
            <a:spLocks/>
          </p:cNvSpPr>
          <p:nvPr/>
        </p:nvSpPr>
        <p:spPr bwMode="auto">
          <a:xfrm>
            <a:off x="1552575" y="5405438"/>
            <a:ext cx="9194800" cy="11731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Η </a:t>
            </a:r>
            <a:r>
              <a:rPr lang="el-GR" sz="1600" b="1">
                <a:solidFill>
                  <a:srgbClr val="404040"/>
                </a:solidFill>
                <a:latin typeface="Calibri" pitchFamily="34" charset="0"/>
              </a:rPr>
              <a:t>αρμονική συνύπαρξη </a:t>
            </a:r>
            <a:r>
              <a:rPr lang="el-GR" sz="1600">
                <a:solidFill>
                  <a:srgbClr val="404040"/>
                </a:solidFill>
                <a:latin typeface="Calibri" pitchFamily="34" charset="0"/>
              </a:rPr>
              <a:t>και η επίτευξη νέων επιπέδων ισορροπίας μεταξύ των έξι προαναφερθέντων παραγόντων, αποτελεί το </a:t>
            </a:r>
            <a:r>
              <a:rPr lang="el-GR" sz="1600" b="1">
                <a:solidFill>
                  <a:srgbClr val="404040"/>
                </a:solidFill>
                <a:latin typeface="Calibri" pitchFamily="34" charset="0"/>
              </a:rPr>
              <a:t>πρωταρχικό καθήκον του διοικητικού στελέχους</a:t>
            </a:r>
            <a:r>
              <a:rPr lang="el-GR" sz="1600">
                <a:solidFill>
                  <a:srgbClr val="404040"/>
                </a:solidFill>
                <a:latin typeface="Calibri" pitchFamily="34" charset="0"/>
              </a:rPr>
              <a:t>, δεδομένου ότι η αλλαγή σε κάποιον από αυτούς τους παράγοντες θα οδηγήσει αναπόφευκτα σε αλλαγές σε έναν ή περισσότερους από τους υπόλοιπους. </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678613" y="150813"/>
            <a:ext cx="4816475" cy="785812"/>
          </a:xfrm>
        </p:spPr>
        <p:txBody>
          <a:bodyPr/>
          <a:lstStyle/>
          <a:p>
            <a:pPr algn="ctr" fontAlgn="auto">
              <a:spcAft>
                <a:spcPts val="0"/>
              </a:spcAft>
              <a:defRPr/>
            </a:pPr>
            <a:r>
              <a:rPr lang="el-GR" sz="2800" b="1" dirty="0" err="1">
                <a:solidFill>
                  <a:schemeClr val="bg2">
                    <a:lumMod val="50000"/>
                  </a:schemeClr>
                </a:solidFill>
              </a:rPr>
              <a:t>Οργανωσιακός</a:t>
            </a:r>
            <a:r>
              <a:rPr lang="el-GR" sz="2800" b="1" dirty="0">
                <a:solidFill>
                  <a:schemeClr val="bg2">
                    <a:lumMod val="50000"/>
                  </a:schemeClr>
                </a:solidFill>
              </a:rPr>
              <a:t> σχεδιασμός</a:t>
            </a:r>
            <a:r>
              <a:rPr lang="el-GR" dirty="0">
                <a:solidFill>
                  <a:schemeClr val="bg2">
                    <a:lumMod val="50000"/>
                  </a:schemeClr>
                </a:solidFill>
              </a:rPr>
              <a:t/>
            </a:r>
            <a:br>
              <a:rPr lang="el-GR"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525C87A7-BE15-4CF6-AC11-46FFB2CA6E3A}" type="slidenum">
              <a:rPr lang="el-GR"/>
              <a:pPr>
                <a:defRPr/>
              </a:pPr>
              <a:t>52</a:t>
            </a:fld>
            <a:endParaRPr lang="el-GR" dirty="0"/>
          </a:p>
        </p:txBody>
      </p:sp>
      <p:sp>
        <p:nvSpPr>
          <p:cNvPr id="133124"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cxnSp>
        <p:nvCxnSpPr>
          <p:cNvPr id="15" name="Ευθύγραμμο βέλος σύνδεσης 14">
            <a:extLst>
              <a:ext uri="{FF2B5EF4-FFF2-40B4-BE49-F238E27FC236}"/>
            </a:extLst>
          </p:cNvPr>
          <p:cNvCxnSpPr>
            <a:cxnSpLocks/>
          </p:cNvCxnSpPr>
          <p:nvPr/>
        </p:nvCxnSpPr>
        <p:spPr>
          <a:xfrm>
            <a:off x="6350000" y="5481638"/>
            <a:ext cx="55880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Ευθύγραμμο βέλος σύνδεσης 19">
            <a:extLst>
              <a:ext uri="{FF2B5EF4-FFF2-40B4-BE49-F238E27FC236}"/>
            </a:extLst>
          </p:cNvPr>
          <p:cNvCxnSpPr/>
          <p:nvPr/>
        </p:nvCxnSpPr>
        <p:spPr>
          <a:xfrm flipV="1">
            <a:off x="6350000" y="1312863"/>
            <a:ext cx="0" cy="418306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5" name="Ελεύθερη σχεδίαση: Σχήμα 24">
            <a:extLst>
              <a:ext uri="{FF2B5EF4-FFF2-40B4-BE49-F238E27FC236}"/>
            </a:extLst>
          </p:cNvPr>
          <p:cNvSpPr/>
          <p:nvPr/>
        </p:nvSpPr>
        <p:spPr>
          <a:xfrm>
            <a:off x="6645275" y="2765425"/>
            <a:ext cx="4237038" cy="2403475"/>
          </a:xfrm>
          <a:custGeom>
            <a:avLst/>
            <a:gdLst>
              <a:gd name="connsiteX0" fmla="*/ 0 w 4237150"/>
              <a:gd name="connsiteY0" fmla="*/ 2399700 h 2404252"/>
              <a:gd name="connsiteX1" fmla="*/ 489397 w 4237150"/>
              <a:gd name="connsiteY1" fmla="*/ 2026212 h 2404252"/>
              <a:gd name="connsiteX2" fmla="*/ 2923504 w 4237150"/>
              <a:gd name="connsiteY2" fmla="*/ 4229 h 2404252"/>
              <a:gd name="connsiteX3" fmla="*/ 4237150 w 4237150"/>
              <a:gd name="connsiteY3" fmla="*/ 1498179 h 2404252"/>
            </a:gdLst>
            <a:ahLst/>
            <a:cxnLst>
              <a:cxn ang="0">
                <a:pos x="connsiteX0" y="connsiteY0"/>
              </a:cxn>
              <a:cxn ang="0">
                <a:pos x="connsiteX1" y="connsiteY1"/>
              </a:cxn>
              <a:cxn ang="0">
                <a:pos x="connsiteX2" y="connsiteY2"/>
              </a:cxn>
              <a:cxn ang="0">
                <a:pos x="connsiteX3" y="connsiteY3"/>
              </a:cxn>
            </a:cxnLst>
            <a:rect l="l" t="t" r="r" b="b"/>
            <a:pathLst>
              <a:path w="4237150" h="2404252">
                <a:moveTo>
                  <a:pt x="0" y="2399700"/>
                </a:moveTo>
                <a:cubicBezTo>
                  <a:pt x="1073" y="2412578"/>
                  <a:pt x="2146" y="2425457"/>
                  <a:pt x="489397" y="2026212"/>
                </a:cubicBezTo>
                <a:cubicBezTo>
                  <a:pt x="976648" y="1626967"/>
                  <a:pt x="2298879" y="92234"/>
                  <a:pt x="2923504" y="4229"/>
                </a:cubicBezTo>
                <a:cubicBezTo>
                  <a:pt x="3548130" y="-83777"/>
                  <a:pt x="3998891" y="1227723"/>
                  <a:pt x="4237150" y="1498179"/>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29" name="Ευθύγραμμο βέλος σύνδεσης 28">
            <a:extLst>
              <a:ext uri="{FF2B5EF4-FFF2-40B4-BE49-F238E27FC236}"/>
            </a:extLst>
          </p:cNvPr>
          <p:cNvCxnSpPr/>
          <p:nvPr/>
        </p:nvCxnSpPr>
        <p:spPr>
          <a:xfrm flipV="1">
            <a:off x="7353300" y="3967163"/>
            <a:ext cx="347663" cy="3302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3" name="Ευθύγραμμο βέλος σύνδεσης 32">
            <a:extLst>
              <a:ext uri="{FF2B5EF4-FFF2-40B4-BE49-F238E27FC236}"/>
            </a:extLst>
          </p:cNvPr>
          <p:cNvCxnSpPr/>
          <p:nvPr/>
        </p:nvCxnSpPr>
        <p:spPr>
          <a:xfrm flipV="1">
            <a:off x="7913688" y="3389313"/>
            <a:ext cx="347662" cy="33178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Ευθύγραμμο βέλος σύνδεσης 34">
            <a:extLst>
              <a:ext uri="{FF2B5EF4-FFF2-40B4-BE49-F238E27FC236}"/>
            </a:extLst>
          </p:cNvPr>
          <p:cNvCxnSpPr>
            <a:cxnSpLocks/>
          </p:cNvCxnSpPr>
          <p:nvPr/>
        </p:nvCxnSpPr>
        <p:spPr>
          <a:xfrm>
            <a:off x="10599738" y="3505200"/>
            <a:ext cx="219075" cy="4159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9" name="Ευθύγραμμο βέλος σύνδεσης 38">
            <a:extLst>
              <a:ext uri="{FF2B5EF4-FFF2-40B4-BE49-F238E27FC236}"/>
            </a:extLst>
          </p:cNvPr>
          <p:cNvCxnSpPr>
            <a:cxnSpLocks/>
          </p:cNvCxnSpPr>
          <p:nvPr/>
        </p:nvCxnSpPr>
        <p:spPr>
          <a:xfrm>
            <a:off x="10342563" y="3070225"/>
            <a:ext cx="215900" cy="31908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3132" name="Θέση κειμένου 9"/>
          <p:cNvSpPr txBox="1">
            <a:spLocks/>
          </p:cNvSpPr>
          <p:nvPr/>
        </p:nvSpPr>
        <p:spPr bwMode="auto">
          <a:xfrm>
            <a:off x="10487025" y="2225675"/>
            <a:ext cx="1436688" cy="692150"/>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Αντίκτυπος </a:t>
            </a:r>
            <a:r>
              <a:rPr lang="el-GR" sz="1600" b="1">
                <a:solidFill>
                  <a:srgbClr val="404040"/>
                </a:solidFill>
                <a:latin typeface="Calibri" pitchFamily="34" charset="0"/>
              </a:rPr>
              <a:t>αρνητικών</a:t>
            </a:r>
            <a:r>
              <a:rPr lang="el-GR" sz="1600">
                <a:solidFill>
                  <a:srgbClr val="404040"/>
                </a:solidFill>
                <a:latin typeface="Calibri" pitchFamily="34" charset="0"/>
              </a:rPr>
              <a:t> συνεπειών εξειδίκευσης</a:t>
            </a:r>
          </a:p>
        </p:txBody>
      </p:sp>
      <p:sp>
        <p:nvSpPr>
          <p:cNvPr id="133133" name="Θέση κειμένου 9"/>
          <p:cNvSpPr txBox="1">
            <a:spLocks/>
          </p:cNvSpPr>
          <p:nvPr/>
        </p:nvSpPr>
        <p:spPr bwMode="auto">
          <a:xfrm>
            <a:off x="7913688" y="5773738"/>
            <a:ext cx="2644775" cy="692150"/>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Επαγγελματική εξειδίκευση</a:t>
            </a:r>
          </a:p>
        </p:txBody>
      </p:sp>
      <p:sp>
        <p:nvSpPr>
          <p:cNvPr id="133134" name="Θέση κειμένου 9"/>
          <p:cNvSpPr txBox="1">
            <a:spLocks/>
          </p:cNvSpPr>
          <p:nvPr/>
        </p:nvSpPr>
        <p:spPr bwMode="auto">
          <a:xfrm>
            <a:off x="6318250" y="3033713"/>
            <a:ext cx="1365250" cy="692150"/>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Αντίκτυπος </a:t>
            </a:r>
            <a:r>
              <a:rPr lang="el-GR" sz="1600" b="1">
                <a:solidFill>
                  <a:srgbClr val="404040"/>
                </a:solidFill>
                <a:latin typeface="Calibri" pitchFamily="34" charset="0"/>
              </a:rPr>
              <a:t>θετικών</a:t>
            </a:r>
            <a:r>
              <a:rPr lang="el-GR" sz="1600">
                <a:solidFill>
                  <a:srgbClr val="404040"/>
                </a:solidFill>
                <a:latin typeface="Calibri" pitchFamily="34" charset="0"/>
              </a:rPr>
              <a:t> συνεπειών εξειδίκευσης</a:t>
            </a:r>
          </a:p>
        </p:txBody>
      </p:sp>
      <p:sp>
        <p:nvSpPr>
          <p:cNvPr id="133135" name="Θέση κειμένου 9"/>
          <p:cNvSpPr txBox="1">
            <a:spLocks/>
          </p:cNvSpPr>
          <p:nvPr/>
        </p:nvSpPr>
        <p:spPr bwMode="auto">
          <a:xfrm>
            <a:off x="10818813" y="5622925"/>
            <a:ext cx="1363662" cy="6905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300">
                <a:solidFill>
                  <a:srgbClr val="404040"/>
                </a:solidFill>
                <a:latin typeface="Calibri" pitchFamily="34" charset="0"/>
              </a:rPr>
              <a:t>Μεγάλη</a:t>
            </a:r>
          </a:p>
        </p:txBody>
      </p:sp>
      <p:sp>
        <p:nvSpPr>
          <p:cNvPr id="133136" name="Θέση κειμένου 9"/>
          <p:cNvSpPr txBox="1">
            <a:spLocks/>
          </p:cNvSpPr>
          <p:nvPr/>
        </p:nvSpPr>
        <p:spPr bwMode="auto">
          <a:xfrm>
            <a:off x="5995988" y="5588000"/>
            <a:ext cx="1363662" cy="6905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300">
                <a:solidFill>
                  <a:srgbClr val="404040"/>
                </a:solidFill>
                <a:latin typeface="Calibri" pitchFamily="34" charset="0"/>
              </a:rPr>
              <a:t>Μικρή</a:t>
            </a:r>
          </a:p>
        </p:txBody>
      </p:sp>
      <p:sp>
        <p:nvSpPr>
          <p:cNvPr id="133137" name="Θέση κειμένου 9"/>
          <p:cNvSpPr txBox="1">
            <a:spLocks/>
          </p:cNvSpPr>
          <p:nvPr/>
        </p:nvSpPr>
        <p:spPr bwMode="auto">
          <a:xfrm>
            <a:off x="5568950" y="5081588"/>
            <a:ext cx="868363" cy="692150"/>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300">
                <a:solidFill>
                  <a:srgbClr val="404040"/>
                </a:solidFill>
                <a:latin typeface="Calibri" pitchFamily="34" charset="0"/>
              </a:rPr>
              <a:t>Χαμηλή</a:t>
            </a:r>
          </a:p>
        </p:txBody>
      </p:sp>
      <p:sp>
        <p:nvSpPr>
          <p:cNvPr id="133138" name="Θέση κειμένου 9"/>
          <p:cNvSpPr txBox="1">
            <a:spLocks/>
          </p:cNvSpPr>
          <p:nvPr/>
        </p:nvSpPr>
        <p:spPr bwMode="auto">
          <a:xfrm>
            <a:off x="5503863" y="1492250"/>
            <a:ext cx="982662" cy="6905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300">
                <a:solidFill>
                  <a:srgbClr val="404040"/>
                </a:solidFill>
                <a:latin typeface="Calibri" pitchFamily="34" charset="0"/>
              </a:rPr>
              <a:t>Υψηλή</a:t>
            </a:r>
          </a:p>
        </p:txBody>
      </p:sp>
      <p:sp>
        <p:nvSpPr>
          <p:cNvPr id="133139" name="Θέση κειμένου 9"/>
          <p:cNvSpPr txBox="1">
            <a:spLocks/>
          </p:cNvSpPr>
          <p:nvPr/>
        </p:nvSpPr>
        <p:spPr bwMode="auto">
          <a:xfrm rot="-5400000">
            <a:off x="4845844" y="3426619"/>
            <a:ext cx="2298700" cy="395288"/>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Παραγωγικότητα</a:t>
            </a:r>
          </a:p>
        </p:txBody>
      </p:sp>
      <p:sp>
        <p:nvSpPr>
          <p:cNvPr id="28" name="Θέση κειμένου 5">
            <a:extLst>
              <a:ext uri="{FF2B5EF4-FFF2-40B4-BE49-F238E27FC236}"/>
            </a:extLst>
          </p:cNvPr>
          <p:cNvSpPr txBox="1">
            <a:spLocks/>
          </p:cNvSpPr>
          <p:nvPr/>
        </p:nvSpPr>
        <p:spPr>
          <a:xfrm>
            <a:off x="1433513" y="1484313"/>
            <a:ext cx="2266950" cy="360362"/>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b="1" dirty="0" err="1">
                <a:solidFill>
                  <a:schemeClr val="bg2">
                    <a:lumMod val="50000"/>
                  </a:schemeClr>
                </a:solidFill>
              </a:rPr>
              <a:t>Οργανωσιακός</a:t>
            </a:r>
            <a:r>
              <a:rPr lang="el-GR" b="1" dirty="0">
                <a:solidFill>
                  <a:schemeClr val="bg2">
                    <a:lumMod val="50000"/>
                  </a:schemeClr>
                </a:solidFill>
              </a:rPr>
              <a:t> σχεδιασμός</a:t>
            </a:r>
          </a:p>
        </p:txBody>
      </p:sp>
      <p:sp>
        <p:nvSpPr>
          <p:cNvPr id="30" name="Ορθογώνιο 6" descr="Πλαίσιο επισήμανσης.">
            <a:extLst>
              <a:ext uri="{FF2B5EF4-FFF2-40B4-BE49-F238E27FC236}"/>
            </a:extLst>
          </p:cNvPr>
          <p:cNvSpPr/>
          <p:nvPr/>
        </p:nvSpPr>
        <p:spPr>
          <a:xfrm rot="10800000" flipV="1">
            <a:off x="1227138" y="215741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133142" name="Text Placeholder 24"/>
          <p:cNvSpPr txBox="1">
            <a:spLocks/>
          </p:cNvSpPr>
          <p:nvPr/>
        </p:nvSpPr>
        <p:spPr bwMode="auto">
          <a:xfrm>
            <a:off x="1127125" y="2463800"/>
            <a:ext cx="2816225"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Όταν οι μάνατζερ εξελίσσουν ή μεταβάλλουν τη δομή του οργανισμού</a:t>
            </a: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grpSp>
        <p:nvGrpSpPr>
          <p:cNvPr id="43" name="Γραφικό 37" descr="Δάσκαλος">
            <a:extLst>
              <a:ext uri="{FF2B5EF4-FFF2-40B4-BE49-F238E27FC236}"/>
            </a:extLst>
          </p:cNvPr>
          <p:cNvGrpSpPr/>
          <p:nvPr/>
        </p:nvGrpSpPr>
        <p:grpSpPr>
          <a:xfrm>
            <a:off x="936367" y="1414227"/>
            <a:ext cx="581696" cy="581696"/>
            <a:chOff x="5638800" y="2971800"/>
            <a:chExt cx="581696" cy="581696"/>
          </a:xfrm>
          <a:solidFill>
            <a:schemeClr val="accent1">
              <a:lumMod val="75000"/>
            </a:schemeClr>
          </a:solidFill>
        </p:grpSpPr>
        <p:sp>
          <p:nvSpPr>
            <p:cNvPr id="52" name="Ελεύθερη σχεδίαση: Σχήμα 51">
              <a:extLst>
                <a:ext uri="{FF2B5EF4-FFF2-40B4-BE49-F238E27FC236}"/>
              </a:extLst>
            </p:cNvPr>
            <p:cNvSpPr/>
            <p:nvPr/>
          </p:nvSpPr>
          <p:spPr>
            <a:xfrm>
              <a:off x="5755887" y="3084040"/>
              <a:ext cx="436272" cy="302967"/>
            </a:xfrm>
            <a:custGeom>
              <a:avLst/>
              <a:gdLst>
                <a:gd name="connsiteX0" fmla="*/ 414922 w 436272"/>
                <a:gd name="connsiteY0" fmla="*/ 2888 h 302966"/>
                <a:gd name="connsiteX1" fmla="*/ 27125 w 436272"/>
                <a:gd name="connsiteY1" fmla="*/ 2888 h 302966"/>
                <a:gd name="connsiteX2" fmla="*/ 2888 w 436272"/>
                <a:gd name="connsiteY2" fmla="*/ 27125 h 302966"/>
                <a:gd name="connsiteX3" fmla="*/ 2888 w 436272"/>
                <a:gd name="connsiteY3" fmla="*/ 114985 h 302966"/>
                <a:gd name="connsiteX4" fmla="*/ 24701 w 436272"/>
                <a:gd name="connsiteY4" fmla="*/ 111956 h 302966"/>
                <a:gd name="connsiteX5" fmla="*/ 39244 w 436272"/>
                <a:gd name="connsiteY5" fmla="*/ 113168 h 302966"/>
                <a:gd name="connsiteX6" fmla="*/ 39244 w 436272"/>
                <a:gd name="connsiteY6" fmla="*/ 39244 h 302966"/>
                <a:gd name="connsiteX7" fmla="*/ 402804 w 436272"/>
                <a:gd name="connsiteY7" fmla="*/ 39244 h 302966"/>
                <a:gd name="connsiteX8" fmla="*/ 402804 w 436272"/>
                <a:gd name="connsiteY8" fmla="*/ 269498 h 302966"/>
                <a:gd name="connsiteX9" fmla="*/ 197392 w 436272"/>
                <a:gd name="connsiteY9" fmla="*/ 269498 h 302966"/>
                <a:gd name="connsiteX10" fmla="*/ 162854 w 436272"/>
                <a:gd name="connsiteY10" fmla="*/ 305854 h 302966"/>
                <a:gd name="connsiteX11" fmla="*/ 414922 w 436272"/>
                <a:gd name="connsiteY11" fmla="*/ 305854 h 302966"/>
                <a:gd name="connsiteX12" fmla="*/ 439160 w 436272"/>
                <a:gd name="connsiteY12" fmla="*/ 281617 h 302966"/>
                <a:gd name="connsiteX13" fmla="*/ 439160 w 436272"/>
                <a:gd name="connsiteY13" fmla="*/ 27125 h 302966"/>
                <a:gd name="connsiteX14" fmla="*/ 414922 w 436272"/>
                <a:gd name="connsiteY14" fmla="*/ 2888 h 3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6272" h="302966">
                  <a:moveTo>
                    <a:pt x="414922" y="2888"/>
                  </a:moveTo>
                  <a:lnTo>
                    <a:pt x="27125" y="2888"/>
                  </a:lnTo>
                  <a:cubicBezTo>
                    <a:pt x="13794" y="2888"/>
                    <a:pt x="2888" y="13794"/>
                    <a:pt x="2888" y="27125"/>
                  </a:cubicBezTo>
                  <a:lnTo>
                    <a:pt x="2888" y="114985"/>
                  </a:lnTo>
                  <a:cubicBezTo>
                    <a:pt x="9553" y="113168"/>
                    <a:pt x="17430" y="111956"/>
                    <a:pt x="24701" y="111956"/>
                  </a:cubicBezTo>
                  <a:cubicBezTo>
                    <a:pt x="29549" y="111956"/>
                    <a:pt x="34396" y="112562"/>
                    <a:pt x="39244" y="113168"/>
                  </a:cubicBezTo>
                  <a:lnTo>
                    <a:pt x="39244" y="39244"/>
                  </a:lnTo>
                  <a:lnTo>
                    <a:pt x="402804" y="39244"/>
                  </a:lnTo>
                  <a:lnTo>
                    <a:pt x="402804" y="269498"/>
                  </a:lnTo>
                  <a:lnTo>
                    <a:pt x="197392" y="269498"/>
                  </a:lnTo>
                  <a:lnTo>
                    <a:pt x="162854" y="305854"/>
                  </a:lnTo>
                  <a:lnTo>
                    <a:pt x="414922" y="305854"/>
                  </a:lnTo>
                  <a:cubicBezTo>
                    <a:pt x="428253" y="305854"/>
                    <a:pt x="439160" y="294948"/>
                    <a:pt x="439160" y="281617"/>
                  </a:cubicBezTo>
                  <a:lnTo>
                    <a:pt x="439160" y="27125"/>
                  </a:lnTo>
                  <a:cubicBezTo>
                    <a:pt x="439160" y="13794"/>
                    <a:pt x="428253" y="2888"/>
                    <a:pt x="414922" y="2888"/>
                  </a:cubicBezTo>
                </a:path>
              </a:pathLst>
            </a:custGeom>
            <a:grpFill/>
            <a:ln w="6052"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3" name="Ελεύθερη σχεδίαση: Σχήμα 52">
              <a:extLst>
                <a:ext uri="{FF2B5EF4-FFF2-40B4-BE49-F238E27FC236}"/>
              </a:extLst>
            </p:cNvPr>
            <p:cNvSpPr/>
            <p:nvPr/>
          </p:nvSpPr>
          <p:spPr>
            <a:xfrm>
              <a:off x="5726791" y="3217345"/>
              <a:ext cx="103009" cy="103009"/>
            </a:xfrm>
            <a:custGeom>
              <a:avLst/>
              <a:gdLst>
                <a:gd name="connsiteX0" fmla="*/ 54403 w 103008"/>
                <a:gd name="connsiteY0" fmla="*/ 105896 h 103008"/>
                <a:gd name="connsiteX1" fmla="*/ 105908 w 103008"/>
                <a:gd name="connsiteY1" fmla="*/ 54392 h 103008"/>
                <a:gd name="connsiteX2" fmla="*/ 54403 w 103008"/>
                <a:gd name="connsiteY2" fmla="*/ 2888 h 103008"/>
                <a:gd name="connsiteX3" fmla="*/ 2899 w 103008"/>
                <a:gd name="connsiteY3" fmla="*/ 54392 h 103008"/>
                <a:gd name="connsiteX4" fmla="*/ 54403 w 103008"/>
                <a:gd name="connsiteY4" fmla="*/ 105896 h 103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08" h="103008">
                  <a:moveTo>
                    <a:pt x="54403" y="105896"/>
                  </a:moveTo>
                  <a:cubicBezTo>
                    <a:pt x="82882" y="105896"/>
                    <a:pt x="105908" y="82871"/>
                    <a:pt x="105908" y="54392"/>
                  </a:cubicBezTo>
                  <a:cubicBezTo>
                    <a:pt x="105908" y="25913"/>
                    <a:pt x="82882" y="2888"/>
                    <a:pt x="54403" y="2888"/>
                  </a:cubicBezTo>
                  <a:cubicBezTo>
                    <a:pt x="25925" y="2888"/>
                    <a:pt x="2899" y="25913"/>
                    <a:pt x="2899" y="54392"/>
                  </a:cubicBezTo>
                  <a:cubicBezTo>
                    <a:pt x="2293" y="82871"/>
                    <a:pt x="25925" y="105896"/>
                    <a:pt x="54403" y="105896"/>
                  </a:cubicBezTo>
                </a:path>
              </a:pathLst>
            </a:custGeom>
            <a:grpFill/>
            <a:ln w="6052"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4" name="Ελεύθερη σχεδίαση: Σχήμα 53">
              <a:extLst>
                <a:ext uri="{FF2B5EF4-FFF2-40B4-BE49-F238E27FC236}"/>
              </a:extLst>
            </p:cNvPr>
            <p:cNvSpPr/>
            <p:nvPr/>
          </p:nvSpPr>
          <p:spPr>
            <a:xfrm>
              <a:off x="5661362" y="3248585"/>
              <a:ext cx="321145" cy="187839"/>
            </a:xfrm>
            <a:custGeom>
              <a:avLst/>
              <a:gdLst>
                <a:gd name="connsiteX0" fmla="*/ 317973 w 321144"/>
                <a:gd name="connsiteY0" fmla="*/ 14669 h 187839"/>
                <a:gd name="connsiteX1" fmla="*/ 282223 w 321144"/>
                <a:gd name="connsiteY1" fmla="*/ 6792 h 187839"/>
                <a:gd name="connsiteX2" fmla="*/ 277375 w 321144"/>
                <a:gd name="connsiteY2" fmla="*/ 11640 h 187839"/>
                <a:gd name="connsiteX3" fmla="*/ 188909 w 321144"/>
                <a:gd name="connsiteY3" fmla="*/ 103741 h 187839"/>
                <a:gd name="connsiteX4" fmla="*/ 162248 w 321144"/>
                <a:gd name="connsiteY4" fmla="*/ 92835 h 187839"/>
                <a:gd name="connsiteX5" fmla="*/ 119833 w 321144"/>
                <a:gd name="connsiteY5" fmla="*/ 87381 h 187839"/>
                <a:gd name="connsiteX6" fmla="*/ 77417 w 321144"/>
                <a:gd name="connsiteY6" fmla="*/ 94047 h 187839"/>
                <a:gd name="connsiteX7" fmla="*/ 23489 w 321144"/>
                <a:gd name="connsiteY7" fmla="*/ 122525 h 187839"/>
                <a:gd name="connsiteX8" fmla="*/ 15612 w 321144"/>
                <a:gd name="connsiteY8" fmla="*/ 136462 h 187839"/>
                <a:gd name="connsiteX9" fmla="*/ 2888 w 321144"/>
                <a:gd name="connsiteY9" fmla="*/ 189784 h 187839"/>
                <a:gd name="connsiteX10" fmla="*/ 184062 w 321144"/>
                <a:gd name="connsiteY10" fmla="*/ 189784 h 187839"/>
                <a:gd name="connsiteX11" fmla="*/ 184062 w 321144"/>
                <a:gd name="connsiteY11" fmla="*/ 189178 h 187839"/>
                <a:gd name="connsiteX12" fmla="*/ 235566 w 321144"/>
                <a:gd name="connsiteY12" fmla="*/ 129191 h 187839"/>
                <a:gd name="connsiteX13" fmla="*/ 314943 w 321144"/>
                <a:gd name="connsiteY13" fmla="*/ 45572 h 187839"/>
                <a:gd name="connsiteX14" fmla="*/ 317973 w 321144"/>
                <a:gd name="connsiteY14" fmla="*/ 14669 h 187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144" h="187839">
                  <a:moveTo>
                    <a:pt x="317973" y="14669"/>
                  </a:moveTo>
                  <a:cubicBezTo>
                    <a:pt x="310096" y="2551"/>
                    <a:pt x="294342" y="-479"/>
                    <a:pt x="282223" y="6792"/>
                  </a:cubicBezTo>
                  <a:cubicBezTo>
                    <a:pt x="279799" y="8004"/>
                    <a:pt x="278587" y="10428"/>
                    <a:pt x="277375" y="11640"/>
                  </a:cubicBezTo>
                  <a:lnTo>
                    <a:pt x="188909" y="103741"/>
                  </a:lnTo>
                  <a:cubicBezTo>
                    <a:pt x="180426" y="99500"/>
                    <a:pt x="171337" y="95864"/>
                    <a:pt x="162248" y="92835"/>
                  </a:cubicBezTo>
                  <a:cubicBezTo>
                    <a:pt x="148312" y="90411"/>
                    <a:pt x="133769" y="87381"/>
                    <a:pt x="119833" y="87381"/>
                  </a:cubicBezTo>
                  <a:cubicBezTo>
                    <a:pt x="105896" y="87381"/>
                    <a:pt x="91354" y="89805"/>
                    <a:pt x="77417" y="94047"/>
                  </a:cubicBezTo>
                  <a:cubicBezTo>
                    <a:pt x="56816" y="99500"/>
                    <a:pt x="38638" y="109801"/>
                    <a:pt x="23489" y="122525"/>
                  </a:cubicBezTo>
                  <a:cubicBezTo>
                    <a:pt x="19854" y="126161"/>
                    <a:pt x="16824" y="131614"/>
                    <a:pt x="15612" y="136462"/>
                  </a:cubicBezTo>
                  <a:lnTo>
                    <a:pt x="2888" y="189784"/>
                  </a:lnTo>
                  <a:lnTo>
                    <a:pt x="184062" y="189784"/>
                  </a:lnTo>
                  <a:lnTo>
                    <a:pt x="184062" y="189178"/>
                  </a:lnTo>
                  <a:lnTo>
                    <a:pt x="235566" y="129191"/>
                  </a:lnTo>
                  <a:lnTo>
                    <a:pt x="314943" y="45572"/>
                  </a:lnTo>
                  <a:cubicBezTo>
                    <a:pt x="322215" y="38301"/>
                    <a:pt x="324638" y="24364"/>
                    <a:pt x="317973" y="14669"/>
                  </a:cubicBezTo>
                </a:path>
              </a:pathLst>
            </a:custGeom>
            <a:grpFill/>
            <a:ln w="6052"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56" name="Θέση κειμένου 5">
            <a:extLst>
              <a:ext uri="{FF2B5EF4-FFF2-40B4-BE49-F238E27FC236}"/>
            </a:extLst>
          </p:cNvPr>
          <p:cNvSpPr txBox="1">
            <a:spLocks/>
          </p:cNvSpPr>
          <p:nvPr/>
        </p:nvSpPr>
        <p:spPr>
          <a:xfrm>
            <a:off x="1357313" y="3821113"/>
            <a:ext cx="2268537" cy="360362"/>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b="1" dirty="0">
                <a:solidFill>
                  <a:schemeClr val="bg2">
                    <a:lumMod val="50000"/>
                  </a:schemeClr>
                </a:solidFill>
              </a:rPr>
              <a:t>Επαγγελματική εξειδίκευση</a:t>
            </a:r>
          </a:p>
        </p:txBody>
      </p:sp>
      <p:sp>
        <p:nvSpPr>
          <p:cNvPr id="57" name="Ορθογώνιο 6" descr="Πλαίσιο επισήμανσης.">
            <a:extLst>
              <a:ext uri="{FF2B5EF4-FFF2-40B4-BE49-F238E27FC236}"/>
            </a:extLst>
          </p:cNvPr>
          <p:cNvSpPr/>
          <p:nvPr/>
        </p:nvSpPr>
        <p:spPr>
          <a:xfrm rot="10800000" flipV="1">
            <a:off x="1203325" y="4530725"/>
            <a:ext cx="2576513"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33146" name="Text Placeholder 24"/>
          <p:cNvSpPr txBox="1">
            <a:spLocks/>
          </p:cNvSpPr>
          <p:nvPr/>
        </p:nvSpPr>
        <p:spPr bwMode="auto">
          <a:xfrm>
            <a:off x="825500" y="4786313"/>
            <a:ext cx="3117850" cy="771525"/>
          </a:xfrm>
          <a:prstGeom prst="rect">
            <a:avLst/>
          </a:prstGeom>
          <a:noFill/>
          <a:ln w="9525">
            <a:noFill/>
            <a:miter lim="800000"/>
            <a:headEnd/>
            <a:tailEnd/>
          </a:ln>
        </p:spPr>
        <p:txBody>
          <a:bodyPr lIns="0" tIns="0" rIns="0" bIns="0"/>
          <a:lstStyle/>
          <a:p>
            <a:pPr marL="266700" lvl="1" algn="ctr">
              <a:lnSpc>
                <a:spcPct val="90000"/>
              </a:lnSpc>
              <a:spcBef>
                <a:spcPts val="500"/>
              </a:spcBef>
              <a:buClr>
                <a:schemeClr val="accent1"/>
              </a:buClr>
              <a:buFont typeface="Arial" charset="0"/>
              <a:buNone/>
            </a:pPr>
            <a:r>
              <a:rPr lang="el-GR" sz="1400">
                <a:solidFill>
                  <a:srgbClr val="404040"/>
                </a:solidFill>
                <a:latin typeface="Calibri" pitchFamily="34" charset="0"/>
              </a:rPr>
              <a:t>Ο καταμερισμός των εργασιακών δραστηριοτήτων σε επιμέρους επαγγελματικές αρμοδιότητες. Είναι γνωστή και ως «καταμερισμός της εργασίας» </a:t>
            </a:r>
            <a:endParaRPr lang="el-GR" sz="1400" b="1">
              <a:solidFill>
                <a:srgbClr val="404040"/>
              </a:solidFill>
              <a:latin typeface="Calibri" pitchFamily="34" charset="0"/>
            </a:endParaRP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grpSp>
        <p:nvGrpSpPr>
          <p:cNvPr id="7" name="Γραφικό 5" descr="Μολύβι">
            <a:extLst>
              <a:ext uri="{FF2B5EF4-FFF2-40B4-BE49-F238E27FC236}"/>
            </a:extLst>
          </p:cNvPr>
          <p:cNvGrpSpPr/>
          <p:nvPr/>
        </p:nvGrpSpPr>
        <p:grpSpPr>
          <a:xfrm>
            <a:off x="958929" y="3852355"/>
            <a:ext cx="452186" cy="452186"/>
            <a:chOff x="519821" y="4163857"/>
            <a:chExt cx="452186" cy="452186"/>
          </a:xfrm>
          <a:solidFill>
            <a:schemeClr val="accent1">
              <a:lumMod val="75000"/>
            </a:schemeClr>
          </a:solidFill>
        </p:grpSpPr>
        <p:sp>
          <p:nvSpPr>
            <p:cNvPr id="8" name="Ελεύθερη σχεδίαση: Σχήμα 7">
              <a:extLst>
                <a:ext uri="{FF2B5EF4-FFF2-40B4-BE49-F238E27FC236}"/>
              </a:extLst>
            </p:cNvPr>
            <p:cNvSpPr/>
            <p:nvPr/>
          </p:nvSpPr>
          <p:spPr>
            <a:xfrm>
              <a:off x="555774" y="4251152"/>
              <a:ext cx="325009" cy="325009"/>
            </a:xfrm>
            <a:custGeom>
              <a:avLst/>
              <a:gdLst>
                <a:gd name="connsiteX0" fmla="*/ 81804 w 325008"/>
                <a:gd name="connsiteY0" fmla="*/ 247606 h 325008"/>
                <a:gd name="connsiteX1" fmla="*/ 81804 w 325008"/>
                <a:gd name="connsiteY1" fmla="*/ 281049 h 325008"/>
                <a:gd name="connsiteX2" fmla="*/ 41767 w 325008"/>
                <a:gd name="connsiteY2" fmla="*/ 294237 h 325008"/>
                <a:gd name="connsiteX3" fmla="*/ 34701 w 325008"/>
                <a:gd name="connsiteY3" fmla="*/ 287172 h 325008"/>
                <a:gd name="connsiteX4" fmla="*/ 47890 w 325008"/>
                <a:gd name="connsiteY4" fmla="*/ 247135 h 325008"/>
                <a:gd name="connsiteX5" fmla="*/ 81804 w 325008"/>
                <a:gd name="connsiteY5" fmla="*/ 247606 h 325008"/>
                <a:gd name="connsiteX6" fmla="*/ 266918 w 325008"/>
                <a:gd name="connsiteY6" fmla="*/ 1730 h 325008"/>
                <a:gd name="connsiteX7" fmla="*/ 31404 w 325008"/>
                <a:gd name="connsiteY7" fmla="*/ 237714 h 325008"/>
                <a:gd name="connsiteX8" fmla="*/ 1730 w 325008"/>
                <a:gd name="connsiteY8" fmla="*/ 327209 h 325008"/>
                <a:gd name="connsiteX9" fmla="*/ 91696 w 325008"/>
                <a:gd name="connsiteY9" fmla="*/ 297535 h 325008"/>
                <a:gd name="connsiteX10" fmla="*/ 327209 w 325008"/>
                <a:gd name="connsiteY10" fmla="*/ 62021 h 32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5008" h="325008">
                  <a:moveTo>
                    <a:pt x="81804" y="247606"/>
                  </a:moveTo>
                  <a:cubicBezTo>
                    <a:pt x="91225" y="257026"/>
                    <a:pt x="91225" y="271628"/>
                    <a:pt x="81804" y="281049"/>
                  </a:cubicBezTo>
                  <a:lnTo>
                    <a:pt x="41767" y="294237"/>
                  </a:lnTo>
                  <a:lnTo>
                    <a:pt x="34701" y="287172"/>
                  </a:lnTo>
                  <a:lnTo>
                    <a:pt x="47890" y="247135"/>
                  </a:lnTo>
                  <a:cubicBezTo>
                    <a:pt x="57782" y="238185"/>
                    <a:pt x="72384" y="238185"/>
                    <a:pt x="81804" y="247606"/>
                  </a:cubicBezTo>
                  <a:close/>
                  <a:moveTo>
                    <a:pt x="266918" y="1730"/>
                  </a:moveTo>
                  <a:lnTo>
                    <a:pt x="31404" y="237714"/>
                  </a:lnTo>
                  <a:lnTo>
                    <a:pt x="1730" y="327209"/>
                  </a:lnTo>
                  <a:lnTo>
                    <a:pt x="91696" y="297535"/>
                  </a:lnTo>
                  <a:lnTo>
                    <a:pt x="327209" y="62021"/>
                  </a:lnTo>
                </a:path>
              </a:pathLst>
            </a:custGeom>
            <a:grpFill/>
            <a:ln w="466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9" name="Ελεύθερη σχεδίαση: Σχήμα 8">
              <a:extLst>
                <a:ext uri="{FF2B5EF4-FFF2-40B4-BE49-F238E27FC236}"/>
              </a:extLst>
            </p:cNvPr>
            <p:cNvSpPr/>
            <p:nvPr/>
          </p:nvSpPr>
          <p:spPr>
            <a:xfrm>
              <a:off x="834151" y="4199339"/>
              <a:ext cx="98916" cy="98916"/>
            </a:xfrm>
            <a:custGeom>
              <a:avLst/>
              <a:gdLst>
                <a:gd name="connsiteX0" fmla="*/ 94993 w 98915"/>
                <a:gd name="connsiteY0" fmla="*/ 40825 h 98915"/>
                <a:gd name="connsiteX1" fmla="*/ 61550 w 98915"/>
                <a:gd name="connsiteY1" fmla="*/ 7382 h 98915"/>
                <a:gd name="connsiteX2" fmla="*/ 34701 w 98915"/>
                <a:gd name="connsiteY2" fmla="*/ 7382 h 98915"/>
                <a:gd name="connsiteX3" fmla="*/ 1730 w 98915"/>
                <a:gd name="connsiteY3" fmla="*/ 40354 h 98915"/>
                <a:gd name="connsiteX4" fmla="*/ 61550 w 98915"/>
                <a:gd name="connsiteY4" fmla="*/ 100174 h 98915"/>
                <a:gd name="connsiteX5" fmla="*/ 94522 w 98915"/>
                <a:gd name="connsiteY5" fmla="*/ 67202 h 98915"/>
                <a:gd name="connsiteX6" fmla="*/ 94993 w 98915"/>
                <a:gd name="connsiteY6" fmla="*/ 40825 h 9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915" h="98915">
                  <a:moveTo>
                    <a:pt x="94993" y="40825"/>
                  </a:moveTo>
                  <a:lnTo>
                    <a:pt x="61550" y="7382"/>
                  </a:lnTo>
                  <a:cubicBezTo>
                    <a:pt x="54014" y="-155"/>
                    <a:pt x="42238" y="-155"/>
                    <a:pt x="34701" y="7382"/>
                  </a:cubicBezTo>
                  <a:lnTo>
                    <a:pt x="1730" y="40354"/>
                  </a:lnTo>
                  <a:lnTo>
                    <a:pt x="61550" y="100174"/>
                  </a:lnTo>
                  <a:lnTo>
                    <a:pt x="94522" y="67202"/>
                  </a:lnTo>
                  <a:cubicBezTo>
                    <a:pt x="102529" y="60137"/>
                    <a:pt x="102529" y="48361"/>
                    <a:pt x="94993" y="40825"/>
                  </a:cubicBezTo>
                  <a:close/>
                </a:path>
              </a:pathLst>
            </a:custGeom>
            <a:grpFill/>
            <a:ln w="4663"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169"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0CF85F6D-F994-4832-AB98-AE9173F43194}" type="slidenum">
              <a:rPr lang="el-GR"/>
              <a:pPr>
                <a:defRPr/>
              </a:pPr>
              <a:t>53</a:t>
            </a:fld>
            <a:endParaRPr lang="el-GR" dirty="0"/>
          </a:p>
        </p:txBody>
      </p:sp>
      <p:pic>
        <p:nvPicPr>
          <p:cNvPr id="135172" name="Γραφικό 19" descr="Ιεραρχία"/>
          <p:cNvPicPr>
            <a:picLocks noChangeAspect="1"/>
          </p:cNvPicPr>
          <p:nvPr/>
        </p:nvPicPr>
        <p:blipFill>
          <a:blip r:embed="rId3"/>
          <a:srcRect/>
          <a:stretch>
            <a:fillRect/>
          </a:stretch>
        </p:blipFill>
        <p:spPr bwMode="auto">
          <a:xfrm>
            <a:off x="5762625" y="2763838"/>
            <a:ext cx="666750" cy="665162"/>
          </a:xfrm>
          <a:prstGeom prst="rect">
            <a:avLst/>
          </a:prstGeom>
          <a:noFill/>
          <a:ln w="9525">
            <a:noFill/>
            <a:miter lim="800000"/>
            <a:headEnd/>
            <a:tailEnd/>
          </a:ln>
        </p:spPr>
      </p:pic>
      <p:sp>
        <p:nvSpPr>
          <p:cNvPr id="135173"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35174" name="Θέση εικόνας 11" descr="Κοντινή εικόνα εσωτερικού υλικού δόμησης"/>
          <p:cNvPicPr>
            <a:picLocks noChangeAspect="1"/>
          </p:cNvPicPr>
          <p:nvPr/>
        </p:nvPicPr>
        <p:blipFill>
          <a:blip r:embed="rId4"/>
          <a:srcRect/>
          <a:stretch>
            <a:fillRect/>
          </a:stretch>
        </p:blipFill>
        <p:spPr bwMode="auto">
          <a:xfrm>
            <a:off x="246063" y="252413"/>
            <a:ext cx="4625975" cy="6326187"/>
          </a:xfrm>
          <a:prstGeom prst="rect">
            <a:avLst/>
          </a:prstGeom>
          <a:noFill/>
          <a:ln w="9525">
            <a:noFill/>
            <a:miter lim="800000"/>
            <a:headEnd/>
            <a:tailEnd/>
          </a:ln>
        </p:spPr>
      </p:pic>
      <p:sp>
        <p:nvSpPr>
          <p:cNvPr id="22" name="Τίτλος 1">
            <a:extLst>
              <a:ext uri="{FF2B5EF4-FFF2-40B4-BE49-F238E27FC236}"/>
            </a:extLst>
          </p:cNvPr>
          <p:cNvSpPr>
            <a:spLocks noGrp="1"/>
          </p:cNvSpPr>
          <p:nvPr>
            <p:ph type="title"/>
          </p:nvPr>
        </p:nvSpPr>
        <p:spPr>
          <a:xfrm>
            <a:off x="5195888" y="431800"/>
            <a:ext cx="6575425" cy="431800"/>
          </a:xfrm>
        </p:spPr>
        <p:txBody>
          <a:bodyPr/>
          <a:lstStyle/>
          <a:p>
            <a:pPr algn="ctr" fontAlgn="auto">
              <a:spcAft>
                <a:spcPts val="0"/>
              </a:spcAft>
              <a:defRPr/>
            </a:pPr>
            <a:r>
              <a:rPr lang="el-GR" sz="3200" dirty="0" err="1"/>
              <a:t>Τμηματοποίηση</a:t>
            </a:r>
            <a:r>
              <a:rPr lang="el-GR" sz="3200" dirty="0"/>
              <a:t/>
            </a:r>
            <a:br>
              <a:rPr lang="el-GR" sz="3200" dirty="0"/>
            </a:br>
            <a:endParaRPr lang="el-GR" sz="3200" dirty="0"/>
          </a:p>
        </p:txBody>
      </p:sp>
      <p:sp>
        <p:nvSpPr>
          <p:cNvPr id="23" name="Τίτλος 1">
            <a:extLst>
              <a:ext uri="{FF2B5EF4-FFF2-40B4-BE49-F238E27FC236}"/>
            </a:extLst>
          </p:cNvPr>
          <p:cNvSpPr>
            <a:spLocks noGrp="1"/>
          </p:cNvSpPr>
          <p:nvPr/>
        </p:nvSpPr>
        <p:spPr>
          <a:xfrm>
            <a:off x="5195888" y="695325"/>
            <a:ext cx="6569075"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800" dirty="0"/>
              <a:t>Ο τρόπος που οι επιμέρους εργασίες ομαδοποιούνται</a:t>
            </a:r>
          </a:p>
        </p:txBody>
      </p:sp>
      <p:sp>
        <p:nvSpPr>
          <p:cNvPr id="135177" name="Θέση κειμένου 4"/>
          <p:cNvSpPr txBox="1">
            <a:spLocks/>
          </p:cNvSpPr>
          <p:nvPr/>
        </p:nvSpPr>
        <p:spPr bwMode="auto">
          <a:xfrm>
            <a:off x="5195888" y="3971925"/>
            <a:ext cx="198120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Λειτουργική τμηματοποίηση</a:t>
            </a:r>
          </a:p>
        </p:txBody>
      </p:sp>
      <p:sp>
        <p:nvSpPr>
          <p:cNvPr id="135178" name="Θέση κειμένου 6"/>
          <p:cNvSpPr txBox="1">
            <a:spLocks/>
          </p:cNvSpPr>
          <p:nvPr/>
        </p:nvSpPr>
        <p:spPr bwMode="auto">
          <a:xfrm>
            <a:off x="5200650" y="4813300"/>
            <a:ext cx="1979613"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Η ομαδοποίηση των δραστηριοτήτων βάσει των λειτουργιών που εκτελούνται</a:t>
            </a:r>
          </a:p>
        </p:txBody>
      </p:sp>
      <p:sp>
        <p:nvSpPr>
          <p:cNvPr id="135179" name="Θέση κειμένου 6"/>
          <p:cNvSpPr txBox="1">
            <a:spLocks/>
          </p:cNvSpPr>
          <p:nvPr/>
        </p:nvSpPr>
        <p:spPr bwMode="auto">
          <a:xfrm>
            <a:off x="7448550" y="3971925"/>
            <a:ext cx="198120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Τμηματοποίηση βάσει προϊόντων</a:t>
            </a:r>
          </a:p>
        </p:txBody>
      </p:sp>
      <p:sp>
        <p:nvSpPr>
          <p:cNvPr id="135180" name="Θέση κειμένου 6"/>
          <p:cNvSpPr txBox="1">
            <a:spLocks/>
          </p:cNvSpPr>
          <p:nvPr/>
        </p:nvSpPr>
        <p:spPr bwMode="auto">
          <a:xfrm>
            <a:off x="7539038" y="4813300"/>
            <a:ext cx="1979612"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Η ομαδοποίηση σε κύριους τομείς προϊόντων</a:t>
            </a:r>
          </a:p>
        </p:txBody>
      </p:sp>
      <p:sp>
        <p:nvSpPr>
          <p:cNvPr id="135181" name="Θέση κειμένου 8"/>
          <p:cNvSpPr>
            <a:spLocks noGrp="1"/>
          </p:cNvSpPr>
          <p:nvPr>
            <p:ph type="body" sz="quarter" idx="35"/>
          </p:nvPr>
        </p:nvSpPr>
        <p:spPr>
          <a:xfrm>
            <a:off x="9791700" y="3971925"/>
            <a:ext cx="1979613" cy="587375"/>
          </a:xfrm>
        </p:spPr>
        <p:txBody>
          <a:bodyPr/>
          <a:lstStyle/>
          <a:p>
            <a:pPr>
              <a:buFont typeface="Arial" charset="0"/>
              <a:buNone/>
            </a:pPr>
            <a:r>
              <a:rPr lang="el-GR" b="1" smtClean="0">
                <a:solidFill>
                  <a:srgbClr val="404040"/>
                </a:solidFill>
                <a:latin typeface="Calibri" pitchFamily="34" charset="0"/>
              </a:rPr>
              <a:t>Τμηματοποίηση βάσει πελατών</a:t>
            </a:r>
          </a:p>
        </p:txBody>
      </p:sp>
      <p:sp>
        <p:nvSpPr>
          <p:cNvPr id="135182" name="Θέση κειμένου 6"/>
          <p:cNvSpPr txBox="1">
            <a:spLocks/>
          </p:cNvSpPr>
          <p:nvPr/>
        </p:nvSpPr>
        <p:spPr bwMode="auto">
          <a:xfrm>
            <a:off x="9799638" y="4813300"/>
            <a:ext cx="1979612"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Ομαδοποίηση των δραστηριοτήτων βάσει των πελατών</a:t>
            </a:r>
          </a:p>
        </p:txBody>
      </p:sp>
      <p:sp>
        <p:nvSpPr>
          <p:cNvPr id="47" name="Γραφικό 64" descr="Φίλτρο">
            <a:extLst>
              <a:ext uri="{FF2B5EF4-FFF2-40B4-BE49-F238E27FC236}"/>
            </a:extLst>
          </p:cNvPr>
          <p:cNvSpPr/>
          <p:nvPr/>
        </p:nvSpPr>
        <p:spPr>
          <a:xfrm>
            <a:off x="8169275" y="2840038"/>
            <a:ext cx="539750" cy="574675"/>
          </a:xfrm>
          <a:custGeom>
            <a:avLst/>
            <a:gdLst>
              <a:gd name="connsiteX0" fmla="*/ 654844 w 657225"/>
              <a:gd name="connsiteY0" fmla="*/ 7144 h 657225"/>
              <a:gd name="connsiteX1" fmla="*/ 7144 w 657225"/>
              <a:gd name="connsiteY1" fmla="*/ 7144 h 657225"/>
              <a:gd name="connsiteX2" fmla="*/ 292894 w 657225"/>
              <a:gd name="connsiteY2" fmla="*/ 292894 h 657225"/>
              <a:gd name="connsiteX3" fmla="*/ 292894 w 657225"/>
              <a:gd name="connsiteY3" fmla="*/ 578644 h 657225"/>
              <a:gd name="connsiteX4" fmla="*/ 292894 w 657225"/>
              <a:gd name="connsiteY4" fmla="*/ 654844 h 657225"/>
              <a:gd name="connsiteX5" fmla="*/ 369094 w 657225"/>
              <a:gd name="connsiteY5" fmla="*/ 578644 h 657225"/>
              <a:gd name="connsiteX6" fmla="*/ 369094 w 657225"/>
              <a:gd name="connsiteY6" fmla="*/ 29289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57225">
                <a:moveTo>
                  <a:pt x="654844" y="7144"/>
                </a:moveTo>
                <a:lnTo>
                  <a:pt x="7144" y="7144"/>
                </a:lnTo>
                <a:lnTo>
                  <a:pt x="292894" y="292894"/>
                </a:lnTo>
                <a:lnTo>
                  <a:pt x="292894" y="578644"/>
                </a:lnTo>
                <a:lnTo>
                  <a:pt x="292894" y="654844"/>
                </a:lnTo>
                <a:lnTo>
                  <a:pt x="369094" y="578644"/>
                </a:lnTo>
                <a:lnTo>
                  <a:pt x="369094" y="292894"/>
                </a:lnTo>
                <a:close/>
              </a:path>
            </a:pathLst>
          </a:custGeom>
          <a:solidFill>
            <a:schemeClr val="tx1">
              <a:lumMod val="85000"/>
              <a:lumOff val="1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nvGrpSpPr>
          <p:cNvPr id="48" name="Γραφικό 19" descr="Ομάδα">
            <a:extLst>
              <a:ext uri="{FF2B5EF4-FFF2-40B4-BE49-F238E27FC236}"/>
            </a:extLst>
          </p:cNvPr>
          <p:cNvGrpSpPr/>
          <p:nvPr/>
        </p:nvGrpSpPr>
        <p:grpSpPr>
          <a:xfrm>
            <a:off x="10449886" y="2763542"/>
            <a:ext cx="810616" cy="714374"/>
            <a:chOff x="5638800" y="2971800"/>
            <a:chExt cx="914400" cy="914400"/>
          </a:xfrm>
          <a:solidFill>
            <a:schemeClr val="tx1">
              <a:lumMod val="85000"/>
              <a:lumOff val="15000"/>
            </a:schemeClr>
          </a:solidFill>
        </p:grpSpPr>
        <p:sp>
          <p:nvSpPr>
            <p:cNvPr id="49" name="Ελεύθερη σχεδίαση: Σχήμα 48">
              <a:extLst>
                <a:ext uri="{FF2B5EF4-FFF2-40B4-BE49-F238E27FC236}"/>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0" name="Ελεύθερη σχεδίαση: Σχήμα 49">
              <a:extLst>
                <a:ext uri="{FF2B5EF4-FFF2-40B4-BE49-F238E27FC236}"/>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1" name="Ελεύθερη σχεδίαση: Σχήμα 50">
              <a:extLst>
                <a:ext uri="{FF2B5EF4-FFF2-40B4-BE49-F238E27FC236}"/>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2" name="Ελεύθερη σχεδίαση: Σχήμα 51">
              <a:extLst>
                <a:ext uri="{FF2B5EF4-FFF2-40B4-BE49-F238E27FC236}"/>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3" name="Ελεύθερη σχεδίαση: Σχήμα 52">
              <a:extLst>
                <a:ext uri="{FF2B5EF4-FFF2-40B4-BE49-F238E27FC236}"/>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4" name="Ελεύθερη σχεδίαση: Σχήμα 53">
              <a:extLst>
                <a:ext uri="{FF2B5EF4-FFF2-40B4-BE49-F238E27FC236}"/>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28" name="Ορθογώνιο 6">
            <a:extLst>
              <a:ext uri="{FF2B5EF4-FFF2-40B4-BE49-F238E27FC236}"/>
            </a:extLst>
          </p:cNvPr>
          <p:cNvSpPr/>
          <p:nvPr/>
        </p:nvSpPr>
        <p:spPr>
          <a:xfrm flipV="1">
            <a:off x="403225" y="436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9" name="Ορθογώνιο 6">
            <a:extLst>
              <a:ext uri="{FF2B5EF4-FFF2-40B4-BE49-F238E27FC236}"/>
            </a:extLst>
          </p:cNvPr>
          <p:cNvSpPr/>
          <p:nvPr/>
        </p:nvSpPr>
        <p:spPr>
          <a:xfrm>
            <a:off x="373063" y="6213475"/>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217"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C6C58B4C-2199-4930-8D77-D5CE8867D100}" type="slidenum">
              <a:rPr lang="el-GR"/>
              <a:pPr>
                <a:defRPr/>
              </a:pPr>
              <a:t>54</a:t>
            </a:fld>
            <a:endParaRPr lang="el-GR" dirty="0"/>
          </a:p>
        </p:txBody>
      </p:sp>
      <p:sp>
        <p:nvSpPr>
          <p:cNvPr id="137220" name="TextBox 37"/>
          <p:cNvSpPr txBox="1">
            <a:spLocks noChangeArrowheads="1"/>
          </p:cNvSpPr>
          <p:nvPr/>
        </p:nvSpPr>
        <p:spPr bwMode="auto">
          <a:xfrm>
            <a:off x="9621838" y="6073775"/>
            <a:ext cx="15970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2" name="Τίτλος 1">
            <a:extLst>
              <a:ext uri="{FF2B5EF4-FFF2-40B4-BE49-F238E27FC236}"/>
            </a:extLst>
          </p:cNvPr>
          <p:cNvSpPr>
            <a:spLocks noGrp="1"/>
          </p:cNvSpPr>
          <p:nvPr>
            <p:ph type="title"/>
          </p:nvPr>
        </p:nvSpPr>
        <p:spPr>
          <a:xfrm>
            <a:off x="5195888" y="431800"/>
            <a:ext cx="6575425" cy="431800"/>
          </a:xfrm>
        </p:spPr>
        <p:txBody>
          <a:bodyPr/>
          <a:lstStyle/>
          <a:p>
            <a:pPr algn="ctr" fontAlgn="auto">
              <a:spcAft>
                <a:spcPts val="0"/>
              </a:spcAft>
              <a:defRPr/>
            </a:pPr>
            <a:r>
              <a:rPr lang="el-GR" sz="3200" dirty="0" err="1"/>
              <a:t>Τμηματοποίηση</a:t>
            </a:r>
            <a:r>
              <a:rPr lang="el-GR" sz="3200" dirty="0"/>
              <a:t/>
            </a:r>
            <a:br>
              <a:rPr lang="el-GR" sz="3200" dirty="0"/>
            </a:br>
            <a:endParaRPr lang="el-GR" sz="3200" dirty="0"/>
          </a:p>
        </p:txBody>
      </p:sp>
      <p:sp>
        <p:nvSpPr>
          <p:cNvPr id="23" name="Τίτλος 1">
            <a:extLst>
              <a:ext uri="{FF2B5EF4-FFF2-40B4-BE49-F238E27FC236}"/>
            </a:extLst>
          </p:cNvPr>
          <p:cNvSpPr>
            <a:spLocks noGrp="1"/>
          </p:cNvSpPr>
          <p:nvPr/>
        </p:nvSpPr>
        <p:spPr>
          <a:xfrm>
            <a:off x="5195888" y="695325"/>
            <a:ext cx="6569075"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800" dirty="0"/>
              <a:t>Μέρος Δεύτερο</a:t>
            </a:r>
          </a:p>
        </p:txBody>
      </p:sp>
      <p:pic>
        <p:nvPicPr>
          <p:cNvPr id="137223" name="Θέση εικόνας 9" descr="Εικόνα παραθύρων κτιρίου"/>
          <p:cNvPicPr>
            <a:picLocks noChangeAspect="1"/>
          </p:cNvPicPr>
          <p:nvPr/>
        </p:nvPicPr>
        <p:blipFill>
          <a:blip r:embed="rId3"/>
          <a:srcRect/>
          <a:stretch>
            <a:fillRect/>
          </a:stretch>
        </p:blipFill>
        <p:spPr bwMode="auto">
          <a:xfrm>
            <a:off x="165100" y="252413"/>
            <a:ext cx="4727575" cy="6353175"/>
          </a:xfrm>
          <a:prstGeom prst="rect">
            <a:avLst/>
          </a:prstGeom>
          <a:noFill/>
          <a:ln w="9525">
            <a:noFill/>
            <a:miter lim="800000"/>
            <a:headEnd/>
            <a:tailEnd/>
          </a:ln>
        </p:spPr>
      </p:pic>
      <p:sp>
        <p:nvSpPr>
          <p:cNvPr id="137224" name="Θέση κειμένου 6"/>
          <p:cNvSpPr txBox="1">
            <a:spLocks/>
          </p:cNvSpPr>
          <p:nvPr/>
        </p:nvSpPr>
        <p:spPr bwMode="auto">
          <a:xfrm>
            <a:off x="5106988" y="3971925"/>
            <a:ext cx="1979612"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Γεωγραφική τμηματοποίηση</a:t>
            </a:r>
          </a:p>
        </p:txBody>
      </p:sp>
      <p:sp>
        <p:nvSpPr>
          <p:cNvPr id="137225" name="Θέση κειμένου 6"/>
          <p:cNvSpPr txBox="1">
            <a:spLocks/>
          </p:cNvSpPr>
          <p:nvPr/>
        </p:nvSpPr>
        <p:spPr bwMode="auto">
          <a:xfrm>
            <a:off x="5089525" y="4589463"/>
            <a:ext cx="1979613"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Συντελείται βάσει της γεωγραφίας  ή της περιοχής</a:t>
            </a:r>
          </a:p>
        </p:txBody>
      </p:sp>
      <p:sp>
        <p:nvSpPr>
          <p:cNvPr id="137226" name="Θέση κειμένου 8"/>
          <p:cNvSpPr txBox="1">
            <a:spLocks/>
          </p:cNvSpPr>
          <p:nvPr/>
        </p:nvSpPr>
        <p:spPr bwMode="auto">
          <a:xfrm>
            <a:off x="7499350" y="3976688"/>
            <a:ext cx="1979613" cy="5873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Τμηματοποίηση βάσει διαδικασίας</a:t>
            </a:r>
          </a:p>
        </p:txBody>
      </p:sp>
      <p:sp>
        <p:nvSpPr>
          <p:cNvPr id="137227" name="Θέση κειμένου 6"/>
          <p:cNvSpPr txBox="1">
            <a:spLocks/>
          </p:cNvSpPr>
          <p:nvPr/>
        </p:nvSpPr>
        <p:spPr bwMode="auto">
          <a:xfrm>
            <a:off x="7491413" y="4586288"/>
            <a:ext cx="1979612"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Ομαδοποίηση των δραστηριοτήτων βάσει της ροής εργασίας ή πελατών</a:t>
            </a:r>
          </a:p>
        </p:txBody>
      </p:sp>
      <p:sp>
        <p:nvSpPr>
          <p:cNvPr id="137228" name="Θέση κειμένου 10"/>
          <p:cNvSpPr txBox="1">
            <a:spLocks/>
          </p:cNvSpPr>
          <p:nvPr/>
        </p:nvSpPr>
        <p:spPr bwMode="auto">
          <a:xfrm>
            <a:off x="9879013" y="3971925"/>
            <a:ext cx="1981200"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Διαλειτουργικές ομάδες</a:t>
            </a:r>
          </a:p>
        </p:txBody>
      </p:sp>
      <p:sp>
        <p:nvSpPr>
          <p:cNvPr id="137229" name="Θέση κειμένου 6"/>
          <p:cNvSpPr txBox="1">
            <a:spLocks/>
          </p:cNvSpPr>
          <p:nvPr/>
        </p:nvSpPr>
        <p:spPr bwMode="auto">
          <a:xfrm>
            <a:off x="9869488" y="4584700"/>
            <a:ext cx="2157412" cy="17986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Ομάδες οι οποίες συνίστανται από  άτομα που προέρχονται από ποικίλα τμήματα και που υπερβαίνουν τα παραδοσιακά όρια μεταξύ των τμημάτων</a:t>
            </a:r>
          </a:p>
        </p:txBody>
      </p:sp>
      <p:grpSp>
        <p:nvGrpSpPr>
          <p:cNvPr id="37" name="Γραφικό 36" descr="Χρήστες">
            <a:extLst>
              <a:ext uri="{FF2B5EF4-FFF2-40B4-BE49-F238E27FC236}"/>
            </a:extLst>
          </p:cNvPr>
          <p:cNvGrpSpPr/>
          <p:nvPr/>
        </p:nvGrpSpPr>
        <p:grpSpPr>
          <a:xfrm>
            <a:off x="10432223" y="2612610"/>
            <a:ext cx="874622" cy="967322"/>
            <a:chOff x="5638800" y="2971800"/>
            <a:chExt cx="914400" cy="914400"/>
          </a:xfrm>
          <a:solidFill>
            <a:schemeClr val="tx1">
              <a:lumMod val="85000"/>
              <a:lumOff val="15000"/>
            </a:schemeClr>
          </a:solidFill>
        </p:grpSpPr>
        <p:sp>
          <p:nvSpPr>
            <p:cNvPr id="39" name="Ελεύθερη σχεδίαση: Σχήμα 38">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0" name="Ελεύθερη σχεδίαση: Σχήμα 39">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1" name="Ελεύθερη σχεδίαση: Σχήμα 40">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2" name="Ελεύθερη σχεδίαση: Σχήμα 41">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4" name="Ελεύθερη σχεδίαση: Σχήμα 43">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45" name="Γραφικό 20" descr="Συνδετήρας">
            <a:extLst>
              <a:ext uri="{FF2B5EF4-FFF2-40B4-BE49-F238E27FC236}"/>
            </a:extLst>
          </p:cNvPr>
          <p:cNvSpPr/>
          <p:nvPr/>
        </p:nvSpPr>
        <p:spPr>
          <a:xfrm>
            <a:off x="8291513" y="2803525"/>
            <a:ext cx="342900" cy="708025"/>
          </a:xfrm>
          <a:custGeom>
            <a:avLst/>
            <a:gdLst>
              <a:gd name="connsiteX0" fmla="*/ 188119 w 371475"/>
              <a:gd name="connsiteY0" fmla="*/ 807244 h 809625"/>
              <a:gd name="connsiteX1" fmla="*/ 7144 w 371475"/>
              <a:gd name="connsiteY1" fmla="*/ 626269 h 809625"/>
              <a:gd name="connsiteX2" fmla="*/ 7144 w 371475"/>
              <a:gd name="connsiteY2" fmla="*/ 140494 h 809625"/>
              <a:gd name="connsiteX3" fmla="*/ 140494 w 371475"/>
              <a:gd name="connsiteY3" fmla="*/ 7144 h 809625"/>
              <a:gd name="connsiteX4" fmla="*/ 273844 w 371475"/>
              <a:gd name="connsiteY4" fmla="*/ 140494 h 809625"/>
              <a:gd name="connsiteX5" fmla="*/ 273844 w 371475"/>
              <a:gd name="connsiteY5" fmla="*/ 588169 h 809625"/>
              <a:gd name="connsiteX6" fmla="*/ 188119 w 371475"/>
              <a:gd name="connsiteY6" fmla="*/ 673894 h 809625"/>
              <a:gd name="connsiteX7" fmla="*/ 102394 w 371475"/>
              <a:gd name="connsiteY7" fmla="*/ 588169 h 809625"/>
              <a:gd name="connsiteX8" fmla="*/ 102394 w 371475"/>
              <a:gd name="connsiteY8" fmla="*/ 359569 h 809625"/>
              <a:gd name="connsiteX9" fmla="*/ 159544 w 371475"/>
              <a:gd name="connsiteY9" fmla="*/ 359569 h 809625"/>
              <a:gd name="connsiteX10" fmla="*/ 159544 w 371475"/>
              <a:gd name="connsiteY10" fmla="*/ 588169 h 809625"/>
              <a:gd name="connsiteX11" fmla="*/ 188119 w 371475"/>
              <a:gd name="connsiteY11" fmla="*/ 616744 h 809625"/>
              <a:gd name="connsiteX12" fmla="*/ 216694 w 371475"/>
              <a:gd name="connsiteY12" fmla="*/ 588169 h 809625"/>
              <a:gd name="connsiteX13" fmla="*/ 216694 w 371475"/>
              <a:gd name="connsiteY13" fmla="*/ 140494 h 809625"/>
              <a:gd name="connsiteX14" fmla="*/ 140494 w 371475"/>
              <a:gd name="connsiteY14" fmla="*/ 64294 h 809625"/>
              <a:gd name="connsiteX15" fmla="*/ 64294 w 371475"/>
              <a:gd name="connsiteY15" fmla="*/ 140494 h 809625"/>
              <a:gd name="connsiteX16" fmla="*/ 64294 w 371475"/>
              <a:gd name="connsiteY16" fmla="*/ 626269 h 809625"/>
              <a:gd name="connsiteX17" fmla="*/ 188119 w 371475"/>
              <a:gd name="connsiteY17" fmla="*/ 750094 h 809625"/>
              <a:gd name="connsiteX18" fmla="*/ 311944 w 371475"/>
              <a:gd name="connsiteY18" fmla="*/ 626269 h 809625"/>
              <a:gd name="connsiteX19" fmla="*/ 311944 w 371475"/>
              <a:gd name="connsiteY19" fmla="*/ 426244 h 809625"/>
              <a:gd name="connsiteX20" fmla="*/ 369094 w 371475"/>
              <a:gd name="connsiteY20" fmla="*/ 426244 h 809625"/>
              <a:gd name="connsiteX21" fmla="*/ 369094 w 371475"/>
              <a:gd name="connsiteY21" fmla="*/ 626269 h 809625"/>
              <a:gd name="connsiteX22" fmla="*/ 188119 w 371475"/>
              <a:gd name="connsiteY22" fmla="*/ 80724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1475" h="809625">
                <a:moveTo>
                  <a:pt x="188119" y="807244"/>
                </a:moveTo>
                <a:cubicBezTo>
                  <a:pt x="88106" y="807244"/>
                  <a:pt x="7144" y="726281"/>
                  <a:pt x="7144" y="626269"/>
                </a:cubicBezTo>
                <a:lnTo>
                  <a:pt x="7144" y="140494"/>
                </a:lnTo>
                <a:cubicBezTo>
                  <a:pt x="7144" y="67151"/>
                  <a:pt x="67151" y="7144"/>
                  <a:pt x="140494" y="7144"/>
                </a:cubicBezTo>
                <a:cubicBezTo>
                  <a:pt x="213836" y="7144"/>
                  <a:pt x="273844" y="67151"/>
                  <a:pt x="273844" y="140494"/>
                </a:cubicBezTo>
                <a:lnTo>
                  <a:pt x="273844" y="588169"/>
                </a:lnTo>
                <a:cubicBezTo>
                  <a:pt x="273844" y="635794"/>
                  <a:pt x="235744" y="673894"/>
                  <a:pt x="188119" y="673894"/>
                </a:cubicBezTo>
                <a:cubicBezTo>
                  <a:pt x="140494" y="673894"/>
                  <a:pt x="102394" y="635794"/>
                  <a:pt x="102394" y="588169"/>
                </a:cubicBezTo>
                <a:lnTo>
                  <a:pt x="102394" y="359569"/>
                </a:lnTo>
                <a:lnTo>
                  <a:pt x="159544" y="359569"/>
                </a:lnTo>
                <a:lnTo>
                  <a:pt x="159544" y="588169"/>
                </a:lnTo>
                <a:cubicBezTo>
                  <a:pt x="159544" y="604361"/>
                  <a:pt x="171926" y="616744"/>
                  <a:pt x="188119" y="616744"/>
                </a:cubicBezTo>
                <a:cubicBezTo>
                  <a:pt x="204311" y="616744"/>
                  <a:pt x="216694" y="604361"/>
                  <a:pt x="216694" y="588169"/>
                </a:cubicBezTo>
                <a:lnTo>
                  <a:pt x="216694" y="140494"/>
                </a:lnTo>
                <a:cubicBezTo>
                  <a:pt x="216694" y="98584"/>
                  <a:pt x="182404" y="64294"/>
                  <a:pt x="140494" y="64294"/>
                </a:cubicBezTo>
                <a:cubicBezTo>
                  <a:pt x="98584" y="64294"/>
                  <a:pt x="64294" y="98584"/>
                  <a:pt x="64294" y="140494"/>
                </a:cubicBezTo>
                <a:lnTo>
                  <a:pt x="64294" y="626269"/>
                </a:lnTo>
                <a:cubicBezTo>
                  <a:pt x="64294" y="694849"/>
                  <a:pt x="119539" y="750094"/>
                  <a:pt x="188119" y="750094"/>
                </a:cubicBezTo>
                <a:cubicBezTo>
                  <a:pt x="256699" y="750094"/>
                  <a:pt x="311944" y="694849"/>
                  <a:pt x="311944" y="626269"/>
                </a:cubicBezTo>
                <a:lnTo>
                  <a:pt x="311944" y="426244"/>
                </a:lnTo>
                <a:lnTo>
                  <a:pt x="369094" y="426244"/>
                </a:lnTo>
                <a:lnTo>
                  <a:pt x="369094" y="626269"/>
                </a:lnTo>
                <a:cubicBezTo>
                  <a:pt x="369094" y="726281"/>
                  <a:pt x="288131" y="807244"/>
                  <a:pt x="188119" y="807244"/>
                </a:cubicBezTo>
                <a:close/>
              </a:path>
            </a:pathLst>
          </a:custGeom>
          <a:solidFill>
            <a:schemeClr val="tx1">
              <a:lumMod val="85000"/>
              <a:lumOff val="1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nvGrpSpPr>
          <p:cNvPr id="46" name="Γραφικό 15" descr="Υδρόγειος Ευρώπη-Αφρική">
            <a:extLst>
              <a:ext uri="{FF2B5EF4-FFF2-40B4-BE49-F238E27FC236}"/>
            </a:extLst>
          </p:cNvPr>
          <p:cNvGrpSpPr/>
          <p:nvPr/>
        </p:nvGrpSpPr>
        <p:grpSpPr>
          <a:xfrm>
            <a:off x="5624880" y="2714139"/>
            <a:ext cx="914400" cy="914400"/>
            <a:chOff x="5638800" y="2971800"/>
            <a:chExt cx="914400" cy="914400"/>
          </a:xfrm>
          <a:solidFill>
            <a:schemeClr val="tx1">
              <a:lumMod val="85000"/>
              <a:lumOff val="15000"/>
            </a:schemeClr>
          </a:solidFill>
        </p:grpSpPr>
        <p:sp>
          <p:nvSpPr>
            <p:cNvPr id="55" name="Ελεύθερη σχεδίαση: Σχήμα 54">
              <a:extLst>
                <a:ext uri="{FF2B5EF4-FFF2-40B4-BE49-F238E27FC236}"/>
              </a:extLst>
            </p:cNvPr>
            <p:cNvSpPr/>
            <p:nvPr/>
          </p:nvSpPr>
          <p:spPr>
            <a:xfrm>
              <a:off x="5726906" y="3059906"/>
              <a:ext cx="733425" cy="733425"/>
            </a:xfrm>
            <a:custGeom>
              <a:avLst/>
              <a:gdLst>
                <a:gd name="connsiteX0" fmla="*/ 369094 w 733425"/>
                <a:gd name="connsiteY0" fmla="*/ 7144 h 733425"/>
                <a:gd name="connsiteX1" fmla="*/ 7144 w 733425"/>
                <a:gd name="connsiteY1" fmla="*/ 369094 h 733425"/>
                <a:gd name="connsiteX2" fmla="*/ 369094 w 733425"/>
                <a:gd name="connsiteY2" fmla="*/ 731044 h 733425"/>
                <a:gd name="connsiteX3" fmla="*/ 731044 w 733425"/>
                <a:gd name="connsiteY3" fmla="*/ 369094 h 733425"/>
                <a:gd name="connsiteX4" fmla="*/ 369094 w 733425"/>
                <a:gd name="connsiteY4" fmla="*/ 7144 h 733425"/>
                <a:gd name="connsiteX5" fmla="*/ 369094 w 733425"/>
                <a:gd name="connsiteY5" fmla="*/ 692944 h 733425"/>
                <a:gd name="connsiteX6" fmla="*/ 45244 w 733425"/>
                <a:gd name="connsiteY6" fmla="*/ 369094 h 733425"/>
                <a:gd name="connsiteX7" fmla="*/ 369094 w 733425"/>
                <a:gd name="connsiteY7" fmla="*/ 45244 h 733425"/>
                <a:gd name="connsiteX8" fmla="*/ 499586 w 733425"/>
                <a:gd name="connsiteY8" fmla="*/ 72866 h 733425"/>
                <a:gd name="connsiteX9" fmla="*/ 469106 w 733425"/>
                <a:gd name="connsiteY9" fmla="*/ 97631 h 733425"/>
                <a:gd name="connsiteX10" fmla="*/ 456724 w 733425"/>
                <a:gd name="connsiteY10" fmla="*/ 102394 h 733425"/>
                <a:gd name="connsiteX11" fmla="*/ 438626 w 733425"/>
                <a:gd name="connsiteY11" fmla="*/ 102394 h 733425"/>
                <a:gd name="connsiteX12" fmla="*/ 431959 w 733425"/>
                <a:gd name="connsiteY12" fmla="*/ 101441 h 733425"/>
                <a:gd name="connsiteX13" fmla="*/ 358616 w 733425"/>
                <a:gd name="connsiteY13" fmla="*/ 73819 h 733425"/>
                <a:gd name="connsiteX14" fmla="*/ 272891 w 733425"/>
                <a:gd name="connsiteY14" fmla="*/ 102394 h 733425"/>
                <a:gd name="connsiteX15" fmla="*/ 281464 w 733425"/>
                <a:gd name="connsiteY15" fmla="*/ 130969 h 733425"/>
                <a:gd name="connsiteX16" fmla="*/ 283369 w 733425"/>
                <a:gd name="connsiteY16" fmla="*/ 130969 h 733425"/>
                <a:gd name="connsiteX17" fmla="*/ 310039 w 733425"/>
                <a:gd name="connsiteY17" fmla="*/ 130969 h 733425"/>
                <a:gd name="connsiteX18" fmla="*/ 326231 w 733425"/>
                <a:gd name="connsiteY18" fmla="*/ 122396 h 733425"/>
                <a:gd name="connsiteX19" fmla="*/ 336709 w 733425"/>
                <a:gd name="connsiteY19" fmla="*/ 106204 h 733425"/>
                <a:gd name="connsiteX20" fmla="*/ 344329 w 733425"/>
                <a:gd name="connsiteY20" fmla="*/ 102394 h 733425"/>
                <a:gd name="connsiteX21" fmla="*/ 359569 w 733425"/>
                <a:gd name="connsiteY21" fmla="*/ 102394 h 733425"/>
                <a:gd name="connsiteX22" fmla="*/ 339566 w 733425"/>
                <a:gd name="connsiteY22" fmla="*/ 135731 h 733425"/>
                <a:gd name="connsiteX23" fmla="*/ 314801 w 733425"/>
                <a:gd name="connsiteY23" fmla="*/ 150019 h 733425"/>
                <a:gd name="connsiteX24" fmla="*/ 289084 w 733425"/>
                <a:gd name="connsiteY24" fmla="*/ 150019 h 733425"/>
                <a:gd name="connsiteX25" fmla="*/ 278606 w 733425"/>
                <a:gd name="connsiteY25" fmla="*/ 152876 h 733425"/>
                <a:gd name="connsiteX26" fmla="*/ 254794 w 733425"/>
                <a:gd name="connsiteY26" fmla="*/ 169069 h 733425"/>
                <a:gd name="connsiteX27" fmla="*/ 235744 w 733425"/>
                <a:gd name="connsiteY27" fmla="*/ 169069 h 733425"/>
                <a:gd name="connsiteX28" fmla="*/ 226219 w 733425"/>
                <a:gd name="connsiteY28" fmla="*/ 178594 h 733425"/>
                <a:gd name="connsiteX29" fmla="*/ 226219 w 733425"/>
                <a:gd name="connsiteY29" fmla="*/ 188119 h 733425"/>
                <a:gd name="connsiteX30" fmla="*/ 216694 w 733425"/>
                <a:gd name="connsiteY30" fmla="*/ 197644 h 733425"/>
                <a:gd name="connsiteX31" fmla="*/ 208121 w 733425"/>
                <a:gd name="connsiteY31" fmla="*/ 197644 h 733425"/>
                <a:gd name="connsiteX32" fmla="*/ 191929 w 733425"/>
                <a:gd name="connsiteY32" fmla="*/ 206216 h 733425"/>
                <a:gd name="connsiteX33" fmla="*/ 180499 w 733425"/>
                <a:gd name="connsiteY33" fmla="*/ 224314 h 733425"/>
                <a:gd name="connsiteX34" fmla="*/ 178594 w 733425"/>
                <a:gd name="connsiteY34" fmla="*/ 230029 h 733425"/>
                <a:gd name="connsiteX35" fmla="*/ 178594 w 733425"/>
                <a:gd name="connsiteY35" fmla="*/ 235744 h 733425"/>
                <a:gd name="connsiteX36" fmla="*/ 188119 w 733425"/>
                <a:gd name="connsiteY36" fmla="*/ 245269 h 733425"/>
                <a:gd name="connsiteX37" fmla="*/ 222409 w 733425"/>
                <a:gd name="connsiteY37" fmla="*/ 245269 h 733425"/>
                <a:gd name="connsiteX38" fmla="*/ 229076 w 733425"/>
                <a:gd name="connsiteY38" fmla="*/ 242411 h 733425"/>
                <a:gd name="connsiteX39" fmla="*/ 258604 w 733425"/>
                <a:gd name="connsiteY39" fmla="*/ 212884 h 733425"/>
                <a:gd name="connsiteX40" fmla="*/ 271939 w 733425"/>
                <a:gd name="connsiteY40" fmla="*/ 207169 h 733425"/>
                <a:gd name="connsiteX41" fmla="*/ 275749 w 733425"/>
                <a:gd name="connsiteY41" fmla="*/ 207169 h 733425"/>
                <a:gd name="connsiteX42" fmla="*/ 285274 w 733425"/>
                <a:gd name="connsiteY42" fmla="*/ 214789 h 733425"/>
                <a:gd name="connsiteX43" fmla="*/ 290989 w 733425"/>
                <a:gd name="connsiteY43" fmla="*/ 238601 h 733425"/>
                <a:gd name="connsiteX44" fmla="*/ 300514 w 733425"/>
                <a:gd name="connsiteY44" fmla="*/ 246221 h 733425"/>
                <a:gd name="connsiteX45" fmla="*/ 302419 w 733425"/>
                <a:gd name="connsiteY45" fmla="*/ 246221 h 733425"/>
                <a:gd name="connsiteX46" fmla="*/ 311944 w 733425"/>
                <a:gd name="connsiteY46" fmla="*/ 236696 h 733425"/>
                <a:gd name="connsiteX47" fmla="*/ 311944 w 733425"/>
                <a:gd name="connsiteY47" fmla="*/ 211931 h 733425"/>
                <a:gd name="connsiteX48" fmla="*/ 314801 w 733425"/>
                <a:gd name="connsiteY48" fmla="*/ 205264 h 733425"/>
                <a:gd name="connsiteX49" fmla="*/ 321469 w 733425"/>
                <a:gd name="connsiteY49" fmla="*/ 197644 h 733425"/>
                <a:gd name="connsiteX50" fmla="*/ 329089 w 733425"/>
                <a:gd name="connsiteY50" fmla="*/ 219551 h 733425"/>
                <a:gd name="connsiteX51" fmla="*/ 337661 w 733425"/>
                <a:gd name="connsiteY51" fmla="*/ 226219 h 733425"/>
                <a:gd name="connsiteX52" fmla="*/ 346234 w 733425"/>
                <a:gd name="connsiteY52" fmla="*/ 226219 h 733425"/>
                <a:gd name="connsiteX53" fmla="*/ 352901 w 733425"/>
                <a:gd name="connsiteY53" fmla="*/ 223361 h 733425"/>
                <a:gd name="connsiteX54" fmla="*/ 356711 w 733425"/>
                <a:gd name="connsiteY54" fmla="*/ 219551 h 733425"/>
                <a:gd name="connsiteX55" fmla="*/ 363379 w 733425"/>
                <a:gd name="connsiteY55" fmla="*/ 216694 h 733425"/>
                <a:gd name="connsiteX56" fmla="*/ 369094 w 733425"/>
                <a:gd name="connsiteY56" fmla="*/ 216694 h 733425"/>
                <a:gd name="connsiteX57" fmla="*/ 378619 w 733425"/>
                <a:gd name="connsiteY57" fmla="*/ 226219 h 733425"/>
                <a:gd name="connsiteX58" fmla="*/ 378619 w 733425"/>
                <a:gd name="connsiteY58" fmla="*/ 235744 h 733425"/>
                <a:gd name="connsiteX59" fmla="*/ 388144 w 733425"/>
                <a:gd name="connsiteY59" fmla="*/ 245269 h 733425"/>
                <a:gd name="connsiteX60" fmla="*/ 422434 w 733425"/>
                <a:gd name="connsiteY60" fmla="*/ 245269 h 733425"/>
                <a:gd name="connsiteX61" fmla="*/ 431006 w 733425"/>
                <a:gd name="connsiteY61" fmla="*/ 257651 h 733425"/>
                <a:gd name="connsiteX62" fmla="*/ 428149 w 733425"/>
                <a:gd name="connsiteY62" fmla="*/ 266224 h 733425"/>
                <a:gd name="connsiteX63" fmla="*/ 417671 w 733425"/>
                <a:gd name="connsiteY63" fmla="*/ 272891 h 733425"/>
                <a:gd name="connsiteX64" fmla="*/ 371951 w 733425"/>
                <a:gd name="connsiteY64" fmla="*/ 265271 h 733425"/>
                <a:gd name="connsiteX65" fmla="*/ 365284 w 733425"/>
                <a:gd name="connsiteY65" fmla="*/ 265271 h 733425"/>
                <a:gd name="connsiteX66" fmla="*/ 326231 w 733425"/>
                <a:gd name="connsiteY66" fmla="*/ 272891 h 733425"/>
                <a:gd name="connsiteX67" fmla="*/ 315754 w 733425"/>
                <a:gd name="connsiteY67" fmla="*/ 271939 h 733425"/>
                <a:gd name="connsiteX68" fmla="*/ 254794 w 733425"/>
                <a:gd name="connsiteY68" fmla="*/ 254794 h 733425"/>
                <a:gd name="connsiteX69" fmla="*/ 140494 w 733425"/>
                <a:gd name="connsiteY69" fmla="*/ 359569 h 733425"/>
                <a:gd name="connsiteX70" fmla="*/ 197644 w 733425"/>
                <a:gd name="connsiteY70" fmla="*/ 426244 h 733425"/>
                <a:gd name="connsiteX71" fmla="*/ 292894 w 733425"/>
                <a:gd name="connsiteY71" fmla="*/ 502444 h 733425"/>
                <a:gd name="connsiteX72" fmla="*/ 292894 w 733425"/>
                <a:gd name="connsiteY72" fmla="*/ 561499 h 733425"/>
                <a:gd name="connsiteX73" fmla="*/ 304324 w 733425"/>
                <a:gd name="connsiteY73" fmla="*/ 591979 h 733425"/>
                <a:gd name="connsiteX74" fmla="*/ 331946 w 733425"/>
                <a:gd name="connsiteY74" fmla="*/ 625316 h 733425"/>
                <a:gd name="connsiteX75" fmla="*/ 353854 w 733425"/>
                <a:gd name="connsiteY75" fmla="*/ 635794 h 733425"/>
                <a:gd name="connsiteX76" fmla="*/ 376714 w 733425"/>
                <a:gd name="connsiteY76" fmla="*/ 635794 h 733425"/>
                <a:gd name="connsiteX77" fmla="*/ 396716 w 733425"/>
                <a:gd name="connsiteY77" fmla="*/ 627221 h 733425"/>
                <a:gd name="connsiteX78" fmla="*/ 419576 w 733425"/>
                <a:gd name="connsiteY78" fmla="*/ 604361 h 733425"/>
                <a:gd name="connsiteX79" fmla="*/ 430054 w 733425"/>
                <a:gd name="connsiteY79" fmla="*/ 589121 h 733425"/>
                <a:gd name="connsiteX80" fmla="*/ 449104 w 733425"/>
                <a:gd name="connsiteY80" fmla="*/ 550069 h 733425"/>
                <a:gd name="connsiteX81" fmla="*/ 453866 w 733425"/>
                <a:gd name="connsiteY81" fmla="*/ 529114 h 733425"/>
                <a:gd name="connsiteX82" fmla="*/ 453866 w 733425"/>
                <a:gd name="connsiteY82" fmla="*/ 485299 h 733425"/>
                <a:gd name="connsiteX83" fmla="*/ 462439 w 733425"/>
                <a:gd name="connsiteY83" fmla="*/ 465296 h 733425"/>
                <a:gd name="connsiteX84" fmla="*/ 512921 w 733425"/>
                <a:gd name="connsiteY84" fmla="*/ 414814 h 733425"/>
                <a:gd name="connsiteX85" fmla="*/ 511969 w 733425"/>
                <a:gd name="connsiteY85" fmla="*/ 400526 h 733425"/>
                <a:gd name="connsiteX86" fmla="*/ 423386 w 733425"/>
                <a:gd name="connsiteY86" fmla="*/ 307181 h 733425"/>
                <a:gd name="connsiteX87" fmla="*/ 431959 w 733425"/>
                <a:gd name="connsiteY87" fmla="*/ 292894 h 733425"/>
                <a:gd name="connsiteX88" fmla="*/ 435769 w 733425"/>
                <a:gd name="connsiteY88" fmla="*/ 292894 h 733425"/>
                <a:gd name="connsiteX89" fmla="*/ 490061 w 733425"/>
                <a:gd name="connsiteY89" fmla="*/ 363379 h 733425"/>
                <a:gd name="connsiteX90" fmla="*/ 517684 w 733425"/>
                <a:gd name="connsiteY90" fmla="*/ 366236 h 733425"/>
                <a:gd name="connsiteX91" fmla="*/ 549116 w 733425"/>
                <a:gd name="connsiteY91" fmla="*/ 339566 h 733425"/>
                <a:gd name="connsiteX92" fmla="*/ 548164 w 733425"/>
                <a:gd name="connsiteY92" fmla="*/ 324326 h 733425"/>
                <a:gd name="connsiteX93" fmla="*/ 519589 w 733425"/>
                <a:gd name="connsiteY93" fmla="*/ 307181 h 733425"/>
                <a:gd name="connsiteX94" fmla="*/ 515779 w 733425"/>
                <a:gd name="connsiteY94" fmla="*/ 294799 h 733425"/>
                <a:gd name="connsiteX95" fmla="*/ 516731 w 733425"/>
                <a:gd name="connsiteY95" fmla="*/ 292894 h 733425"/>
                <a:gd name="connsiteX96" fmla="*/ 530066 w 733425"/>
                <a:gd name="connsiteY96" fmla="*/ 289084 h 733425"/>
                <a:gd name="connsiteX97" fmla="*/ 564356 w 733425"/>
                <a:gd name="connsiteY97" fmla="*/ 310039 h 733425"/>
                <a:gd name="connsiteX98" fmla="*/ 573881 w 733425"/>
                <a:gd name="connsiteY98" fmla="*/ 312896 h 733425"/>
                <a:gd name="connsiteX99" fmla="*/ 584359 w 733425"/>
                <a:gd name="connsiteY99" fmla="*/ 312896 h 733425"/>
                <a:gd name="connsiteX100" fmla="*/ 601504 w 733425"/>
                <a:gd name="connsiteY100" fmla="*/ 324326 h 733425"/>
                <a:gd name="connsiteX101" fmla="*/ 629126 w 733425"/>
                <a:gd name="connsiteY101" fmla="*/ 387191 h 733425"/>
                <a:gd name="connsiteX102" fmla="*/ 646271 w 733425"/>
                <a:gd name="connsiteY102" fmla="*/ 398621 h 733425"/>
                <a:gd name="connsiteX103" fmla="*/ 646271 w 733425"/>
                <a:gd name="connsiteY103" fmla="*/ 398621 h 733425"/>
                <a:gd name="connsiteX104" fmla="*/ 662464 w 733425"/>
                <a:gd name="connsiteY104" fmla="*/ 382429 h 733425"/>
                <a:gd name="connsiteX105" fmla="*/ 662464 w 733425"/>
                <a:gd name="connsiteY105" fmla="*/ 355759 h 733425"/>
                <a:gd name="connsiteX106" fmla="*/ 666274 w 733425"/>
                <a:gd name="connsiteY106" fmla="*/ 348139 h 733425"/>
                <a:gd name="connsiteX107" fmla="*/ 688181 w 733425"/>
                <a:gd name="connsiteY107" fmla="*/ 330994 h 733425"/>
                <a:gd name="connsiteX108" fmla="*/ 691039 w 733425"/>
                <a:gd name="connsiteY108" fmla="*/ 370046 h 733425"/>
                <a:gd name="connsiteX109" fmla="*/ 369094 w 733425"/>
                <a:gd name="connsiteY109" fmla="*/ 69294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733425" h="733425">
                  <a:moveTo>
                    <a:pt x="369094" y="7144"/>
                  </a:moveTo>
                  <a:cubicBezTo>
                    <a:pt x="169069" y="7144"/>
                    <a:pt x="7144" y="169069"/>
                    <a:pt x="7144" y="369094"/>
                  </a:cubicBezTo>
                  <a:cubicBezTo>
                    <a:pt x="7144" y="569119"/>
                    <a:pt x="169069" y="731044"/>
                    <a:pt x="369094" y="731044"/>
                  </a:cubicBezTo>
                  <a:cubicBezTo>
                    <a:pt x="569119" y="731044"/>
                    <a:pt x="731044" y="569119"/>
                    <a:pt x="731044" y="369094"/>
                  </a:cubicBezTo>
                  <a:cubicBezTo>
                    <a:pt x="731044" y="169069"/>
                    <a:pt x="569119" y="7144"/>
                    <a:pt x="369094" y="7144"/>
                  </a:cubicBezTo>
                  <a:close/>
                  <a:moveTo>
                    <a:pt x="369094" y="692944"/>
                  </a:moveTo>
                  <a:cubicBezTo>
                    <a:pt x="190976" y="692944"/>
                    <a:pt x="45244" y="547211"/>
                    <a:pt x="45244" y="369094"/>
                  </a:cubicBezTo>
                  <a:cubicBezTo>
                    <a:pt x="45244" y="190976"/>
                    <a:pt x="190976" y="45244"/>
                    <a:pt x="369094" y="45244"/>
                  </a:cubicBezTo>
                  <a:cubicBezTo>
                    <a:pt x="415766" y="45244"/>
                    <a:pt x="459581" y="54769"/>
                    <a:pt x="499586" y="72866"/>
                  </a:cubicBezTo>
                  <a:lnTo>
                    <a:pt x="469106" y="97631"/>
                  </a:lnTo>
                  <a:cubicBezTo>
                    <a:pt x="465296" y="100489"/>
                    <a:pt x="461486" y="102394"/>
                    <a:pt x="456724" y="102394"/>
                  </a:cubicBezTo>
                  <a:lnTo>
                    <a:pt x="438626" y="102394"/>
                  </a:lnTo>
                  <a:cubicBezTo>
                    <a:pt x="436721" y="102394"/>
                    <a:pt x="433864" y="102394"/>
                    <a:pt x="431959" y="101441"/>
                  </a:cubicBezTo>
                  <a:cubicBezTo>
                    <a:pt x="431959" y="101441"/>
                    <a:pt x="385286" y="73819"/>
                    <a:pt x="358616" y="73819"/>
                  </a:cubicBezTo>
                  <a:cubicBezTo>
                    <a:pt x="332899" y="73819"/>
                    <a:pt x="290989" y="90011"/>
                    <a:pt x="272891" y="102394"/>
                  </a:cubicBezTo>
                  <a:cubicBezTo>
                    <a:pt x="245269" y="120491"/>
                    <a:pt x="274796" y="129064"/>
                    <a:pt x="281464" y="130969"/>
                  </a:cubicBezTo>
                  <a:cubicBezTo>
                    <a:pt x="282416" y="130969"/>
                    <a:pt x="283369" y="130969"/>
                    <a:pt x="283369" y="130969"/>
                  </a:cubicBezTo>
                  <a:lnTo>
                    <a:pt x="310039" y="130969"/>
                  </a:lnTo>
                  <a:cubicBezTo>
                    <a:pt x="316706" y="130969"/>
                    <a:pt x="322421" y="128111"/>
                    <a:pt x="326231" y="122396"/>
                  </a:cubicBezTo>
                  <a:lnTo>
                    <a:pt x="336709" y="106204"/>
                  </a:lnTo>
                  <a:cubicBezTo>
                    <a:pt x="338614" y="103346"/>
                    <a:pt x="341471" y="102394"/>
                    <a:pt x="344329" y="102394"/>
                  </a:cubicBezTo>
                  <a:lnTo>
                    <a:pt x="359569" y="102394"/>
                  </a:lnTo>
                  <a:lnTo>
                    <a:pt x="339566" y="135731"/>
                  </a:lnTo>
                  <a:cubicBezTo>
                    <a:pt x="334804" y="144304"/>
                    <a:pt x="325279" y="150019"/>
                    <a:pt x="314801" y="150019"/>
                  </a:cubicBezTo>
                  <a:lnTo>
                    <a:pt x="289084" y="150019"/>
                  </a:lnTo>
                  <a:cubicBezTo>
                    <a:pt x="285274" y="150019"/>
                    <a:pt x="281464" y="150971"/>
                    <a:pt x="278606" y="152876"/>
                  </a:cubicBezTo>
                  <a:lnTo>
                    <a:pt x="254794" y="169069"/>
                  </a:lnTo>
                  <a:lnTo>
                    <a:pt x="235744" y="169069"/>
                  </a:lnTo>
                  <a:cubicBezTo>
                    <a:pt x="230029" y="169069"/>
                    <a:pt x="226219" y="172879"/>
                    <a:pt x="226219" y="178594"/>
                  </a:cubicBezTo>
                  <a:lnTo>
                    <a:pt x="226219" y="188119"/>
                  </a:lnTo>
                  <a:cubicBezTo>
                    <a:pt x="226219" y="193834"/>
                    <a:pt x="222409" y="197644"/>
                    <a:pt x="216694" y="197644"/>
                  </a:cubicBezTo>
                  <a:lnTo>
                    <a:pt x="208121" y="197644"/>
                  </a:lnTo>
                  <a:cubicBezTo>
                    <a:pt x="201454" y="197644"/>
                    <a:pt x="195739" y="200501"/>
                    <a:pt x="191929" y="206216"/>
                  </a:cubicBezTo>
                  <a:lnTo>
                    <a:pt x="180499" y="224314"/>
                  </a:lnTo>
                  <a:cubicBezTo>
                    <a:pt x="179546" y="226219"/>
                    <a:pt x="178594" y="228124"/>
                    <a:pt x="178594" y="230029"/>
                  </a:cubicBezTo>
                  <a:lnTo>
                    <a:pt x="178594" y="235744"/>
                  </a:lnTo>
                  <a:cubicBezTo>
                    <a:pt x="178594" y="241459"/>
                    <a:pt x="182404" y="245269"/>
                    <a:pt x="188119" y="245269"/>
                  </a:cubicBezTo>
                  <a:lnTo>
                    <a:pt x="222409" y="245269"/>
                  </a:lnTo>
                  <a:cubicBezTo>
                    <a:pt x="225266" y="245269"/>
                    <a:pt x="227171" y="244316"/>
                    <a:pt x="229076" y="242411"/>
                  </a:cubicBezTo>
                  <a:lnTo>
                    <a:pt x="258604" y="212884"/>
                  </a:lnTo>
                  <a:cubicBezTo>
                    <a:pt x="262414" y="209074"/>
                    <a:pt x="267176" y="207169"/>
                    <a:pt x="271939" y="207169"/>
                  </a:cubicBezTo>
                  <a:lnTo>
                    <a:pt x="275749" y="207169"/>
                  </a:lnTo>
                  <a:cubicBezTo>
                    <a:pt x="280511" y="207169"/>
                    <a:pt x="284321" y="210026"/>
                    <a:pt x="285274" y="214789"/>
                  </a:cubicBezTo>
                  <a:lnTo>
                    <a:pt x="290989" y="238601"/>
                  </a:lnTo>
                  <a:cubicBezTo>
                    <a:pt x="291941" y="242411"/>
                    <a:pt x="295751" y="246221"/>
                    <a:pt x="300514" y="246221"/>
                  </a:cubicBezTo>
                  <a:lnTo>
                    <a:pt x="302419" y="246221"/>
                  </a:lnTo>
                  <a:cubicBezTo>
                    <a:pt x="308134" y="246221"/>
                    <a:pt x="311944" y="242411"/>
                    <a:pt x="311944" y="236696"/>
                  </a:cubicBezTo>
                  <a:lnTo>
                    <a:pt x="311944" y="211931"/>
                  </a:lnTo>
                  <a:cubicBezTo>
                    <a:pt x="311944" y="209074"/>
                    <a:pt x="312896" y="207169"/>
                    <a:pt x="314801" y="205264"/>
                  </a:cubicBezTo>
                  <a:lnTo>
                    <a:pt x="321469" y="197644"/>
                  </a:lnTo>
                  <a:lnTo>
                    <a:pt x="329089" y="219551"/>
                  </a:lnTo>
                  <a:cubicBezTo>
                    <a:pt x="330041" y="223361"/>
                    <a:pt x="333851" y="226219"/>
                    <a:pt x="337661" y="226219"/>
                  </a:cubicBezTo>
                  <a:lnTo>
                    <a:pt x="346234" y="226219"/>
                  </a:lnTo>
                  <a:cubicBezTo>
                    <a:pt x="349091" y="226219"/>
                    <a:pt x="350996" y="225266"/>
                    <a:pt x="352901" y="223361"/>
                  </a:cubicBezTo>
                  <a:lnTo>
                    <a:pt x="356711" y="219551"/>
                  </a:lnTo>
                  <a:cubicBezTo>
                    <a:pt x="358616" y="217646"/>
                    <a:pt x="360521" y="216694"/>
                    <a:pt x="363379" y="216694"/>
                  </a:cubicBezTo>
                  <a:lnTo>
                    <a:pt x="369094" y="216694"/>
                  </a:lnTo>
                  <a:cubicBezTo>
                    <a:pt x="374809" y="216694"/>
                    <a:pt x="378619" y="220504"/>
                    <a:pt x="378619" y="226219"/>
                  </a:cubicBezTo>
                  <a:lnTo>
                    <a:pt x="378619" y="235744"/>
                  </a:lnTo>
                  <a:cubicBezTo>
                    <a:pt x="378619" y="241459"/>
                    <a:pt x="382429" y="245269"/>
                    <a:pt x="388144" y="245269"/>
                  </a:cubicBezTo>
                  <a:lnTo>
                    <a:pt x="422434" y="245269"/>
                  </a:lnTo>
                  <a:cubicBezTo>
                    <a:pt x="429101" y="245269"/>
                    <a:pt x="433864" y="251936"/>
                    <a:pt x="431006" y="257651"/>
                  </a:cubicBezTo>
                  <a:lnTo>
                    <a:pt x="428149" y="266224"/>
                  </a:lnTo>
                  <a:cubicBezTo>
                    <a:pt x="426244" y="270986"/>
                    <a:pt x="422434" y="273844"/>
                    <a:pt x="417671" y="272891"/>
                  </a:cubicBezTo>
                  <a:lnTo>
                    <a:pt x="371951" y="265271"/>
                  </a:lnTo>
                  <a:cubicBezTo>
                    <a:pt x="370046" y="265271"/>
                    <a:pt x="367189" y="265271"/>
                    <a:pt x="365284" y="265271"/>
                  </a:cubicBezTo>
                  <a:lnTo>
                    <a:pt x="326231" y="272891"/>
                  </a:lnTo>
                  <a:cubicBezTo>
                    <a:pt x="322421" y="273844"/>
                    <a:pt x="319564" y="272891"/>
                    <a:pt x="315754" y="271939"/>
                  </a:cubicBezTo>
                  <a:cubicBezTo>
                    <a:pt x="303371" y="267176"/>
                    <a:pt x="269081" y="254794"/>
                    <a:pt x="254794" y="254794"/>
                  </a:cubicBezTo>
                  <a:cubicBezTo>
                    <a:pt x="141446" y="254794"/>
                    <a:pt x="140494" y="330994"/>
                    <a:pt x="140494" y="359569"/>
                  </a:cubicBezTo>
                  <a:cubicBezTo>
                    <a:pt x="140494" y="397669"/>
                    <a:pt x="162401" y="426244"/>
                    <a:pt x="197644" y="426244"/>
                  </a:cubicBezTo>
                  <a:cubicBezTo>
                    <a:pt x="239554" y="426244"/>
                    <a:pt x="292894" y="424339"/>
                    <a:pt x="292894" y="502444"/>
                  </a:cubicBezTo>
                  <a:lnTo>
                    <a:pt x="292894" y="561499"/>
                  </a:lnTo>
                  <a:cubicBezTo>
                    <a:pt x="292894" y="572929"/>
                    <a:pt x="296704" y="583406"/>
                    <a:pt x="304324" y="591979"/>
                  </a:cubicBezTo>
                  <a:lnTo>
                    <a:pt x="331946" y="625316"/>
                  </a:lnTo>
                  <a:cubicBezTo>
                    <a:pt x="337661" y="631984"/>
                    <a:pt x="345281" y="635794"/>
                    <a:pt x="353854" y="635794"/>
                  </a:cubicBezTo>
                  <a:lnTo>
                    <a:pt x="376714" y="635794"/>
                  </a:lnTo>
                  <a:cubicBezTo>
                    <a:pt x="384334" y="635794"/>
                    <a:pt x="391954" y="632936"/>
                    <a:pt x="396716" y="627221"/>
                  </a:cubicBezTo>
                  <a:lnTo>
                    <a:pt x="419576" y="604361"/>
                  </a:lnTo>
                  <a:cubicBezTo>
                    <a:pt x="424339" y="599599"/>
                    <a:pt x="427196" y="594836"/>
                    <a:pt x="430054" y="589121"/>
                  </a:cubicBezTo>
                  <a:lnTo>
                    <a:pt x="449104" y="550069"/>
                  </a:lnTo>
                  <a:cubicBezTo>
                    <a:pt x="451961" y="543401"/>
                    <a:pt x="453866" y="535781"/>
                    <a:pt x="453866" y="529114"/>
                  </a:cubicBezTo>
                  <a:lnTo>
                    <a:pt x="453866" y="485299"/>
                  </a:lnTo>
                  <a:cubicBezTo>
                    <a:pt x="453866" y="477679"/>
                    <a:pt x="456724" y="470059"/>
                    <a:pt x="462439" y="465296"/>
                  </a:cubicBezTo>
                  <a:lnTo>
                    <a:pt x="512921" y="414814"/>
                  </a:lnTo>
                  <a:cubicBezTo>
                    <a:pt x="516731" y="411004"/>
                    <a:pt x="516731" y="403384"/>
                    <a:pt x="511969" y="400526"/>
                  </a:cubicBezTo>
                  <a:cubicBezTo>
                    <a:pt x="511969" y="400526"/>
                    <a:pt x="454819" y="368141"/>
                    <a:pt x="423386" y="307181"/>
                  </a:cubicBezTo>
                  <a:cubicBezTo>
                    <a:pt x="420529" y="300514"/>
                    <a:pt x="424339" y="292894"/>
                    <a:pt x="431959" y="292894"/>
                  </a:cubicBezTo>
                  <a:lnTo>
                    <a:pt x="435769" y="292894"/>
                  </a:lnTo>
                  <a:lnTo>
                    <a:pt x="490061" y="363379"/>
                  </a:lnTo>
                  <a:cubicBezTo>
                    <a:pt x="496729" y="371951"/>
                    <a:pt x="509111" y="372904"/>
                    <a:pt x="517684" y="366236"/>
                  </a:cubicBezTo>
                  <a:lnTo>
                    <a:pt x="549116" y="339566"/>
                  </a:lnTo>
                  <a:cubicBezTo>
                    <a:pt x="553879" y="335756"/>
                    <a:pt x="553879" y="327184"/>
                    <a:pt x="548164" y="324326"/>
                  </a:cubicBezTo>
                  <a:lnTo>
                    <a:pt x="519589" y="307181"/>
                  </a:lnTo>
                  <a:cubicBezTo>
                    <a:pt x="515779" y="304324"/>
                    <a:pt x="513874" y="299561"/>
                    <a:pt x="515779" y="294799"/>
                  </a:cubicBezTo>
                  <a:lnTo>
                    <a:pt x="516731" y="292894"/>
                  </a:lnTo>
                  <a:cubicBezTo>
                    <a:pt x="519589" y="288131"/>
                    <a:pt x="525304" y="286226"/>
                    <a:pt x="530066" y="289084"/>
                  </a:cubicBezTo>
                  <a:lnTo>
                    <a:pt x="564356" y="310039"/>
                  </a:lnTo>
                  <a:cubicBezTo>
                    <a:pt x="567214" y="311944"/>
                    <a:pt x="571024" y="312896"/>
                    <a:pt x="573881" y="312896"/>
                  </a:cubicBezTo>
                  <a:lnTo>
                    <a:pt x="584359" y="312896"/>
                  </a:lnTo>
                  <a:cubicBezTo>
                    <a:pt x="591979" y="312896"/>
                    <a:pt x="598646" y="317659"/>
                    <a:pt x="601504" y="324326"/>
                  </a:cubicBezTo>
                  <a:lnTo>
                    <a:pt x="629126" y="387191"/>
                  </a:lnTo>
                  <a:cubicBezTo>
                    <a:pt x="631984" y="393859"/>
                    <a:pt x="638651" y="398621"/>
                    <a:pt x="646271" y="398621"/>
                  </a:cubicBezTo>
                  <a:lnTo>
                    <a:pt x="646271" y="398621"/>
                  </a:lnTo>
                  <a:cubicBezTo>
                    <a:pt x="654844" y="398621"/>
                    <a:pt x="662464" y="391001"/>
                    <a:pt x="662464" y="382429"/>
                  </a:cubicBezTo>
                  <a:lnTo>
                    <a:pt x="662464" y="355759"/>
                  </a:lnTo>
                  <a:cubicBezTo>
                    <a:pt x="662464" y="352901"/>
                    <a:pt x="663416" y="350044"/>
                    <a:pt x="666274" y="348139"/>
                  </a:cubicBezTo>
                  <a:lnTo>
                    <a:pt x="688181" y="330994"/>
                  </a:lnTo>
                  <a:cubicBezTo>
                    <a:pt x="690086" y="343376"/>
                    <a:pt x="691039" y="356711"/>
                    <a:pt x="691039" y="370046"/>
                  </a:cubicBezTo>
                  <a:cubicBezTo>
                    <a:pt x="692944" y="547211"/>
                    <a:pt x="547211" y="692944"/>
                    <a:pt x="369094" y="6929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7" name="Ελεύθερη σχεδίαση: Σχήμα 56">
              <a:extLst>
                <a:ext uri="{FF2B5EF4-FFF2-40B4-BE49-F238E27FC236}"/>
              </a:extLst>
            </p:cNvPr>
            <p:cNvSpPr/>
            <p:nvPr/>
          </p:nvSpPr>
          <p:spPr>
            <a:xfrm>
              <a:off x="5902166" y="3178016"/>
              <a:ext cx="57150" cy="66675"/>
            </a:xfrm>
            <a:custGeom>
              <a:avLst/>
              <a:gdLst>
                <a:gd name="connsiteX0" fmla="*/ 22384 w 57150"/>
                <a:gd name="connsiteY0" fmla="*/ 50959 h 66675"/>
                <a:gd name="connsiteX1" fmla="*/ 22384 w 57150"/>
                <a:gd name="connsiteY1" fmla="*/ 60484 h 66675"/>
                <a:gd name="connsiteX2" fmla="*/ 31909 w 57150"/>
                <a:gd name="connsiteY2" fmla="*/ 60484 h 66675"/>
                <a:gd name="connsiteX3" fmla="*/ 41434 w 57150"/>
                <a:gd name="connsiteY3" fmla="*/ 50959 h 66675"/>
                <a:gd name="connsiteX4" fmla="*/ 41434 w 57150"/>
                <a:gd name="connsiteY4" fmla="*/ 41434 h 66675"/>
                <a:gd name="connsiteX5" fmla="*/ 50959 w 57150"/>
                <a:gd name="connsiteY5" fmla="*/ 41434 h 66675"/>
                <a:gd name="connsiteX6" fmla="*/ 50959 w 57150"/>
                <a:gd name="connsiteY6" fmla="*/ 26194 h 66675"/>
                <a:gd name="connsiteX7" fmla="*/ 48101 w 57150"/>
                <a:gd name="connsiteY7" fmla="*/ 19526 h 66675"/>
                <a:gd name="connsiteX8" fmla="*/ 38576 w 57150"/>
                <a:gd name="connsiteY8" fmla="*/ 10001 h 66675"/>
                <a:gd name="connsiteX9" fmla="*/ 25241 w 57150"/>
                <a:gd name="connsiteY9" fmla="*/ 10001 h 66675"/>
                <a:gd name="connsiteX10" fmla="*/ 10001 w 57150"/>
                <a:gd name="connsiteY10" fmla="*/ 25241 h 66675"/>
                <a:gd name="connsiteX11" fmla="*/ 10001 w 57150"/>
                <a:gd name="connsiteY11" fmla="*/ 38576 h 66675"/>
                <a:gd name="connsiteX12" fmla="*/ 22384 w 57150"/>
                <a:gd name="connsiteY12" fmla="*/ 50959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50" h="66675">
                  <a:moveTo>
                    <a:pt x="22384" y="50959"/>
                  </a:moveTo>
                  <a:lnTo>
                    <a:pt x="22384" y="60484"/>
                  </a:lnTo>
                  <a:lnTo>
                    <a:pt x="31909" y="60484"/>
                  </a:lnTo>
                  <a:cubicBezTo>
                    <a:pt x="37624" y="60484"/>
                    <a:pt x="41434" y="56674"/>
                    <a:pt x="41434" y="50959"/>
                  </a:cubicBezTo>
                  <a:lnTo>
                    <a:pt x="41434" y="41434"/>
                  </a:lnTo>
                  <a:lnTo>
                    <a:pt x="50959" y="41434"/>
                  </a:lnTo>
                  <a:lnTo>
                    <a:pt x="50959" y="26194"/>
                  </a:lnTo>
                  <a:cubicBezTo>
                    <a:pt x="50959" y="23336"/>
                    <a:pt x="50006" y="21431"/>
                    <a:pt x="48101" y="19526"/>
                  </a:cubicBezTo>
                  <a:lnTo>
                    <a:pt x="38576" y="10001"/>
                  </a:lnTo>
                  <a:cubicBezTo>
                    <a:pt x="34766" y="6191"/>
                    <a:pt x="29051" y="6191"/>
                    <a:pt x="25241" y="10001"/>
                  </a:cubicBezTo>
                  <a:lnTo>
                    <a:pt x="10001" y="25241"/>
                  </a:lnTo>
                  <a:cubicBezTo>
                    <a:pt x="6191" y="29051"/>
                    <a:pt x="6191" y="34766"/>
                    <a:pt x="10001" y="38576"/>
                  </a:cubicBezTo>
                  <a:lnTo>
                    <a:pt x="22384" y="5095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30" name="Ορθογώνιο 6">
            <a:extLst>
              <a:ext uri="{FF2B5EF4-FFF2-40B4-BE49-F238E27FC236}"/>
            </a:extLst>
          </p:cNvPr>
          <p:cNvSpPr/>
          <p:nvPr/>
        </p:nvSpPr>
        <p:spPr>
          <a:xfrm flipV="1">
            <a:off x="428625" y="436563"/>
            <a:ext cx="4178300"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1" name="Ορθογώνιο 6">
            <a:extLst>
              <a:ext uri="{FF2B5EF4-FFF2-40B4-BE49-F238E27FC236}"/>
            </a:extLst>
          </p:cNvPr>
          <p:cNvSpPr/>
          <p:nvPr/>
        </p:nvSpPr>
        <p:spPr>
          <a:xfrm>
            <a:off x="398463" y="6213475"/>
            <a:ext cx="4178300"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5" name="Θέση εικόνας 27" descr="Μολύβι επάνω σε σχέδιο κτιρίου"/>
          <p:cNvPicPr>
            <a:picLocks noGrp="1" noChangeAspect="1"/>
          </p:cNvPicPr>
          <p:nvPr>
            <p:ph type="pic" sz="quarter" idx="42"/>
          </p:nvPr>
        </p:nvPicPr>
        <p:blipFill>
          <a:blip r:embed="rId3"/>
          <a:srcRect/>
          <a:stretch>
            <a:fillRect/>
          </a:stretch>
        </p:blipFill>
        <p:spPr>
          <a:xfrm>
            <a:off x="3024188" y="1981200"/>
            <a:ext cx="1476375" cy="1476375"/>
          </a:xfrm>
          <a:ln w="9525"/>
        </p:spPr>
      </p:pic>
      <p:pic>
        <p:nvPicPr>
          <p:cNvPr id="139266" name="Γραφικό 39" descr="Βιβλία"/>
          <p:cNvPicPr>
            <a:picLocks noChangeAspect="1"/>
          </p:cNvPicPr>
          <p:nvPr/>
        </p:nvPicPr>
        <p:blipFill>
          <a:blip r:embed="rId4"/>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b="1" dirty="0"/>
              <a:t>Εξουσία</a:t>
            </a:r>
          </a:p>
        </p:txBody>
      </p:sp>
      <p:pic>
        <p:nvPicPr>
          <p:cNvPr id="139268" name="Θέση εικόνας 29" descr="γωνιακή προβολή ουρανοξύστη από το έδαφος"/>
          <p:cNvPicPr>
            <a:picLocks noGrp="1" noChangeAspect="1"/>
          </p:cNvPicPr>
          <p:nvPr>
            <p:ph type="pic" sz="quarter" idx="43"/>
          </p:nvPr>
        </p:nvPicPr>
        <p:blipFill>
          <a:blip r:embed="rId5"/>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1925"/>
            <a:ext cx="1979613" cy="587375"/>
          </a:xfrm>
        </p:spPr>
        <p:txBody>
          <a:bodyPr>
            <a:noAutofit/>
          </a:bodyPr>
          <a:lstStyle/>
          <a:p>
            <a:pPr fontAlgn="auto">
              <a:spcAft>
                <a:spcPts val="0"/>
              </a:spcAft>
              <a:defRPr/>
            </a:pPr>
            <a:r>
              <a:rPr lang="el-GR" b="1" dirty="0"/>
              <a:t>Ευθύνη</a:t>
            </a:r>
          </a:p>
        </p:txBody>
      </p:sp>
      <p:pic>
        <p:nvPicPr>
          <p:cNvPr id="139270" name="Θέση εικόνας 31" descr="εναέρια προβολή δικτύου αυτοκινητοδρόμων σε μεγάλη πόλη"/>
          <p:cNvPicPr>
            <a:picLocks noGrp="1" noChangeAspect="1"/>
          </p:cNvPicPr>
          <p:nvPr>
            <p:ph type="pic" sz="quarter" idx="44"/>
          </p:nvPr>
        </p:nvPicPr>
        <p:blipFill>
          <a:blip r:embed="rId6"/>
          <a:srcRect/>
          <a:stretch>
            <a:fillRect/>
          </a:stretch>
        </p:blipFill>
        <p:spPr>
          <a:xfrm>
            <a:off x="7704138" y="1981200"/>
            <a:ext cx="1476375" cy="1476375"/>
          </a:xfrm>
          <a:ln w="9525"/>
        </p:spPr>
      </p:pic>
      <p:pic>
        <p:nvPicPr>
          <p:cNvPr id="139271" name="Γραφικό 44" descr="Φοίνικας"/>
          <p:cNvPicPr>
            <a:picLocks noChangeAspect="1"/>
          </p:cNvPicPr>
          <p:nvPr/>
        </p:nvPicPr>
        <p:blipFill>
          <a:blip r:embed="rId7"/>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451725" y="3968750"/>
            <a:ext cx="1979613" cy="360363"/>
          </a:xfrm>
        </p:spPr>
        <p:txBody>
          <a:bodyPr>
            <a:noAutofit/>
          </a:bodyPr>
          <a:lstStyle/>
          <a:p>
            <a:pPr fontAlgn="auto">
              <a:spcAft>
                <a:spcPts val="0"/>
              </a:spcAft>
              <a:defRPr/>
            </a:pPr>
            <a:r>
              <a:rPr lang="el-GR" b="1" dirty="0"/>
              <a:t>Γραμμική εξουσία</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C280E53E-B501-488F-85F0-99D96569A1DA}" type="slidenum">
              <a:rPr lang="el-GR"/>
              <a:pPr>
                <a:defRPr/>
              </a:pPr>
              <a:t>55</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139276" name="TextBox 37"/>
          <p:cNvSpPr txBox="1">
            <a:spLocks noChangeArrowheads="1"/>
          </p:cNvSpPr>
          <p:nvPr/>
        </p:nvSpPr>
        <p:spPr bwMode="auto">
          <a:xfrm>
            <a:off x="9678988" y="6073775"/>
            <a:ext cx="15716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39277" name="Θέση κειμένου 6"/>
          <p:cNvSpPr txBox="1">
            <a:spLocks/>
          </p:cNvSpPr>
          <p:nvPr/>
        </p:nvSpPr>
        <p:spPr bwMode="auto">
          <a:xfrm>
            <a:off x="2665413" y="4625975"/>
            <a:ext cx="2155825" cy="360363"/>
          </a:xfrm>
          <a:prstGeom prst="rect">
            <a:avLst/>
          </a:prstGeom>
          <a:noFill/>
          <a:ln w="9525">
            <a:noFill/>
            <a:miter lim="800000"/>
            <a:headEnd/>
            <a:tailEnd/>
          </a:ln>
        </p:spPr>
        <p:txBody>
          <a:bodyPr lIns="0" tIns="0" rIns="0" bIns="0"/>
          <a:lstStyle/>
          <a:p>
            <a:pPr marL="266700" lvl="1" algn="ctr">
              <a:lnSpc>
                <a:spcPct val="90000"/>
              </a:lnSpc>
              <a:spcBef>
                <a:spcPts val="500"/>
              </a:spcBef>
              <a:buClr>
                <a:schemeClr val="accent1"/>
              </a:buClr>
              <a:buFont typeface="Arial" charset="0"/>
              <a:buNone/>
            </a:pPr>
            <a:r>
              <a:rPr lang="el-GR" sz="1600">
                <a:solidFill>
                  <a:srgbClr val="404040"/>
                </a:solidFill>
                <a:latin typeface="Calibri" pitchFamily="34" charset="0"/>
              </a:rPr>
              <a:t>Το εγγενές δικαίωμα κάθε ατόμου σε διοικητική θέση να δίνει εντολές και να απαιτεί την εκτέλεσή τους </a:t>
            </a:r>
          </a:p>
        </p:txBody>
      </p:sp>
      <p:sp>
        <p:nvSpPr>
          <p:cNvPr id="139278" name="Θέση κειμένου 6"/>
          <p:cNvSpPr txBox="1">
            <a:spLocks/>
          </p:cNvSpPr>
          <p:nvPr/>
        </p:nvSpPr>
        <p:spPr bwMode="auto">
          <a:xfrm>
            <a:off x="5105400" y="4627563"/>
            <a:ext cx="1979613"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Η υποχρέωση να παράγεις το έργο που σου έχει ανατεθεί </a:t>
            </a:r>
          </a:p>
        </p:txBody>
      </p:sp>
      <p:sp>
        <p:nvSpPr>
          <p:cNvPr id="139279" name="Θέση κειμένου 6"/>
          <p:cNvSpPr txBox="1">
            <a:spLocks/>
          </p:cNvSpPr>
          <p:nvPr/>
        </p:nvSpPr>
        <p:spPr bwMode="auto">
          <a:xfrm>
            <a:off x="7362825" y="4625975"/>
            <a:ext cx="2155825" cy="18002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Η εξουσία εξουσιοδοτεί τον μάνατζερ να κατευθύνει το έργο κάποιου υφισταμένου</a:t>
            </a:r>
          </a:p>
        </p:txBody>
      </p:sp>
      <p:sp>
        <p:nvSpPr>
          <p:cNvPr id="139280" name="Γραφικό 20" descr="Συνδετήρας"/>
          <p:cNvSpPr>
            <a:spLocks/>
          </p:cNvSpPr>
          <p:nvPr/>
        </p:nvSpPr>
        <p:spPr bwMode="auto">
          <a:xfrm>
            <a:off x="5922963" y="2436813"/>
            <a:ext cx="344487" cy="708025"/>
          </a:xfrm>
          <a:custGeom>
            <a:avLst/>
            <a:gdLst>
              <a:gd name="T0" fmla="*/ 174005 w 371475"/>
              <a:gd name="T1" fmla="*/ 705998 h 809625"/>
              <a:gd name="T2" fmla="*/ 6608 w 371475"/>
              <a:gd name="T3" fmla="*/ 547721 h 809625"/>
              <a:gd name="T4" fmla="*/ 6608 w 371475"/>
              <a:gd name="T5" fmla="*/ 122873 h 809625"/>
              <a:gd name="T6" fmla="*/ 129953 w 371475"/>
              <a:gd name="T7" fmla="*/ 6248 h 809625"/>
              <a:gd name="T8" fmla="*/ 253299 w 371475"/>
              <a:gd name="T9" fmla="*/ 122873 h 809625"/>
              <a:gd name="T10" fmla="*/ 253299 w 371475"/>
              <a:gd name="T11" fmla="*/ 514400 h 809625"/>
              <a:gd name="T12" fmla="*/ 174005 w 371475"/>
              <a:gd name="T13" fmla="*/ 589373 h 809625"/>
              <a:gd name="T14" fmla="*/ 94712 w 371475"/>
              <a:gd name="T15" fmla="*/ 514400 h 809625"/>
              <a:gd name="T16" fmla="*/ 94712 w 371475"/>
              <a:gd name="T17" fmla="*/ 314471 h 809625"/>
              <a:gd name="T18" fmla="*/ 147574 w 371475"/>
              <a:gd name="T19" fmla="*/ 314471 h 809625"/>
              <a:gd name="T20" fmla="*/ 147574 w 371475"/>
              <a:gd name="T21" fmla="*/ 514400 h 809625"/>
              <a:gd name="T22" fmla="*/ 174005 w 371475"/>
              <a:gd name="T23" fmla="*/ 539391 h 809625"/>
              <a:gd name="T24" fmla="*/ 200436 w 371475"/>
              <a:gd name="T25" fmla="*/ 514400 h 809625"/>
              <a:gd name="T26" fmla="*/ 200436 w 371475"/>
              <a:gd name="T27" fmla="*/ 122873 h 809625"/>
              <a:gd name="T28" fmla="*/ 129953 w 371475"/>
              <a:gd name="T29" fmla="*/ 56230 h 809625"/>
              <a:gd name="T30" fmla="*/ 59470 w 371475"/>
              <a:gd name="T31" fmla="*/ 122873 h 809625"/>
              <a:gd name="T32" fmla="*/ 59470 w 371475"/>
              <a:gd name="T33" fmla="*/ 547721 h 809625"/>
              <a:gd name="T34" fmla="*/ 174005 w 371475"/>
              <a:gd name="T35" fmla="*/ 656016 h 809625"/>
              <a:gd name="T36" fmla="*/ 288540 w 371475"/>
              <a:gd name="T37" fmla="*/ 547721 h 809625"/>
              <a:gd name="T38" fmla="*/ 288540 w 371475"/>
              <a:gd name="T39" fmla="*/ 372784 h 809625"/>
              <a:gd name="T40" fmla="*/ 341403 w 371475"/>
              <a:gd name="T41" fmla="*/ 372784 h 809625"/>
              <a:gd name="T42" fmla="*/ 341403 w 371475"/>
              <a:gd name="T43" fmla="*/ 547721 h 809625"/>
              <a:gd name="T44" fmla="*/ 174005 w 371475"/>
              <a:gd name="T45" fmla="*/ 705998 h 8096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71475" h="809625">
                <a:moveTo>
                  <a:pt x="188119" y="807244"/>
                </a:moveTo>
                <a:cubicBezTo>
                  <a:pt x="88106" y="807244"/>
                  <a:pt x="7144" y="726281"/>
                  <a:pt x="7144" y="626269"/>
                </a:cubicBezTo>
                <a:lnTo>
                  <a:pt x="7144" y="140494"/>
                </a:lnTo>
                <a:cubicBezTo>
                  <a:pt x="7144" y="67151"/>
                  <a:pt x="67151" y="7144"/>
                  <a:pt x="140494" y="7144"/>
                </a:cubicBezTo>
                <a:cubicBezTo>
                  <a:pt x="213836" y="7144"/>
                  <a:pt x="273844" y="67151"/>
                  <a:pt x="273844" y="140494"/>
                </a:cubicBezTo>
                <a:lnTo>
                  <a:pt x="273844" y="588169"/>
                </a:lnTo>
                <a:cubicBezTo>
                  <a:pt x="273844" y="635794"/>
                  <a:pt x="235744" y="673894"/>
                  <a:pt x="188119" y="673894"/>
                </a:cubicBezTo>
                <a:cubicBezTo>
                  <a:pt x="140494" y="673894"/>
                  <a:pt x="102394" y="635794"/>
                  <a:pt x="102394" y="588169"/>
                </a:cubicBezTo>
                <a:lnTo>
                  <a:pt x="102394" y="359569"/>
                </a:lnTo>
                <a:lnTo>
                  <a:pt x="159544" y="359569"/>
                </a:lnTo>
                <a:lnTo>
                  <a:pt x="159544" y="588169"/>
                </a:lnTo>
                <a:cubicBezTo>
                  <a:pt x="159544" y="604361"/>
                  <a:pt x="171926" y="616744"/>
                  <a:pt x="188119" y="616744"/>
                </a:cubicBezTo>
                <a:cubicBezTo>
                  <a:pt x="204311" y="616744"/>
                  <a:pt x="216694" y="604361"/>
                  <a:pt x="216694" y="588169"/>
                </a:cubicBezTo>
                <a:lnTo>
                  <a:pt x="216694" y="140494"/>
                </a:lnTo>
                <a:cubicBezTo>
                  <a:pt x="216694" y="98584"/>
                  <a:pt x="182404" y="64294"/>
                  <a:pt x="140494" y="64294"/>
                </a:cubicBezTo>
                <a:cubicBezTo>
                  <a:pt x="98584" y="64294"/>
                  <a:pt x="64294" y="98584"/>
                  <a:pt x="64294" y="140494"/>
                </a:cubicBezTo>
                <a:lnTo>
                  <a:pt x="64294" y="626269"/>
                </a:lnTo>
                <a:cubicBezTo>
                  <a:pt x="64294" y="694849"/>
                  <a:pt x="119539" y="750094"/>
                  <a:pt x="188119" y="750094"/>
                </a:cubicBezTo>
                <a:cubicBezTo>
                  <a:pt x="256699" y="750094"/>
                  <a:pt x="311944" y="694849"/>
                  <a:pt x="311944" y="626269"/>
                </a:cubicBezTo>
                <a:lnTo>
                  <a:pt x="311944" y="426244"/>
                </a:lnTo>
                <a:lnTo>
                  <a:pt x="369094" y="426244"/>
                </a:lnTo>
                <a:lnTo>
                  <a:pt x="369094" y="626269"/>
                </a:lnTo>
                <a:cubicBezTo>
                  <a:pt x="369094" y="726281"/>
                  <a:pt x="288131" y="807244"/>
                  <a:pt x="188119" y="807244"/>
                </a:cubicBezTo>
                <a:close/>
              </a:path>
            </a:pathLst>
          </a:custGeom>
          <a:solidFill>
            <a:schemeClr val="bg1"/>
          </a:solidFill>
          <a:ln w="9525" cap="flat">
            <a:noFill/>
            <a:prstDash val="solid"/>
            <a:miter lim="800000"/>
            <a:headEnd/>
            <a:tailEnd/>
          </a:ln>
        </p:spPr>
        <p:txBody>
          <a:bodyPr anchor="ctr"/>
          <a:lstStyle/>
          <a:p>
            <a:endParaRPr lang="el-GR"/>
          </a:p>
        </p:txBody>
      </p:sp>
      <p:grpSp>
        <p:nvGrpSpPr>
          <p:cNvPr id="38" name="Γραφικό 36" descr="Χρήστες">
            <a:extLst>
              <a:ext uri="{FF2B5EF4-FFF2-40B4-BE49-F238E27FC236}"/>
            </a:extLst>
          </p:cNvPr>
          <p:cNvGrpSpPr/>
          <p:nvPr/>
        </p:nvGrpSpPr>
        <p:grpSpPr>
          <a:xfrm>
            <a:off x="8004638" y="2310322"/>
            <a:ext cx="874622" cy="967322"/>
            <a:chOff x="5638800" y="2971800"/>
            <a:chExt cx="914400" cy="914400"/>
          </a:xfrm>
          <a:solidFill>
            <a:schemeClr val="bg1"/>
          </a:solidFill>
        </p:grpSpPr>
        <p:sp>
          <p:nvSpPr>
            <p:cNvPr id="39" name="Ελεύθερη σχεδίαση: Σχήμα 38">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5" name="Ελεύθερη σχεδίαση: Σχήμα 64">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6" name="Ελεύθερη σχεδίαση: Σχήμα 65">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7" name="Ελεύθερη σχεδίαση: Σχήμα 66">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8" name="Ελεύθερη σχεδίαση: Σχήμα 67">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35" name="Τίτλος 1">
            <a:extLst>
              <a:ext uri="{FF2B5EF4-FFF2-40B4-BE49-F238E27FC236}"/>
            </a:extLst>
          </p:cNvPr>
          <p:cNvSpPr>
            <a:spLocks noGrp="1"/>
          </p:cNvSpPr>
          <p:nvPr>
            <p:ph type="title"/>
          </p:nvPr>
        </p:nvSpPr>
        <p:spPr/>
        <p:txBody>
          <a:bodyPr/>
          <a:lstStyle/>
          <a:p>
            <a:pPr algn="ctr" fontAlgn="auto">
              <a:spcAft>
                <a:spcPts val="0"/>
              </a:spcAft>
              <a:defRPr/>
            </a:pPr>
            <a:r>
              <a:rPr lang="el-GR" b="1" dirty="0"/>
              <a:t>Εξουσία</a:t>
            </a:r>
            <a:endParaRPr lang="el-GR" dirty="0"/>
          </a:p>
        </p:txBody>
      </p:sp>
      <p:pic>
        <p:nvPicPr>
          <p:cNvPr id="139283" name="Θέση εικόνας 25" descr="Κοντινή εικόνα εσωτερικού υλικού δόμησης"/>
          <p:cNvPicPr>
            <a:picLocks noGrp="1" noChangeAspect="1"/>
          </p:cNvPicPr>
          <p:nvPr>
            <p:ph type="pic" sz="quarter" idx="41"/>
          </p:nvPr>
        </p:nvPicPr>
        <p:blipFill>
          <a:blip r:embed="rId8"/>
          <a:srcRect/>
          <a:stretch>
            <a:fillRect/>
          </a:stretch>
        </p:blipFill>
        <p:spPr>
          <a:xfrm>
            <a:off x="684213" y="1981200"/>
            <a:ext cx="1476375" cy="1476375"/>
          </a:xfrm>
          <a:ln w="9525"/>
        </p:spPr>
      </p:pic>
      <p:sp>
        <p:nvSpPr>
          <p:cNvPr id="139284" name="Θέση κειμένου 6"/>
          <p:cNvSpPr txBox="1">
            <a:spLocks/>
          </p:cNvSpPr>
          <p:nvPr/>
        </p:nvSpPr>
        <p:spPr bwMode="auto">
          <a:xfrm>
            <a:off x="520700" y="3968750"/>
            <a:ext cx="1979613"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Αλυσίδα εντολών</a:t>
            </a:r>
          </a:p>
        </p:txBody>
      </p:sp>
      <p:sp>
        <p:nvSpPr>
          <p:cNvPr id="139285" name="Θέση κειμένου 6"/>
          <p:cNvSpPr txBox="1">
            <a:spLocks/>
          </p:cNvSpPr>
          <p:nvPr/>
        </p:nvSpPr>
        <p:spPr bwMode="auto">
          <a:xfrm>
            <a:off x="520700" y="4625975"/>
            <a:ext cx="1979613"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Η γραμμή εξουσίας που εκτείνεται από τις ανώτερες βαθμίδες του οργανισμού έως τις κατώτερες, καθιστώντας σαφές ποιος δίνει αναφορά σε ποιον</a:t>
            </a:r>
          </a:p>
        </p:txBody>
      </p:sp>
      <p:pic>
        <p:nvPicPr>
          <p:cNvPr id="139286" name="Θέση εικόνας 33" descr="εικόνα ουρανοξύστη διαμερισμάτων"/>
          <p:cNvPicPr>
            <a:picLocks noGrp="1" noChangeAspect="1"/>
          </p:cNvPicPr>
          <p:nvPr>
            <p:ph type="pic" sz="quarter" idx="45"/>
          </p:nvPr>
        </p:nvPicPr>
        <p:blipFill>
          <a:blip r:embed="rId9"/>
          <a:srcRect/>
          <a:stretch>
            <a:fillRect/>
          </a:stretch>
        </p:blipFill>
        <p:spPr>
          <a:xfrm>
            <a:off x="10044113" y="1981200"/>
            <a:ext cx="1476375" cy="1476375"/>
          </a:xfrm>
          <a:ln w="9525"/>
        </p:spPr>
      </p:pic>
      <p:sp>
        <p:nvSpPr>
          <p:cNvPr id="139287" name="Θέση κειμένου 10"/>
          <p:cNvSpPr txBox="1">
            <a:spLocks/>
          </p:cNvSpPr>
          <p:nvPr/>
        </p:nvSpPr>
        <p:spPr bwMode="auto">
          <a:xfrm>
            <a:off x="9791700" y="3956050"/>
            <a:ext cx="1979613"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Επιτελική εξουσία</a:t>
            </a:r>
          </a:p>
        </p:txBody>
      </p:sp>
      <p:sp>
        <p:nvSpPr>
          <p:cNvPr id="139288" name="Θέση κειμένου 6"/>
          <p:cNvSpPr txBox="1">
            <a:spLocks/>
          </p:cNvSpPr>
          <p:nvPr/>
        </p:nvSpPr>
        <p:spPr bwMode="auto">
          <a:xfrm>
            <a:off x="9678988" y="4625975"/>
            <a:ext cx="2384425" cy="18002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Θέσεις με κάποια εξουσία που δημιουργούνται για την υποστήριξη, συμβουλευτική και γενικότερα τη μείωση ορισμένων πληροφοριακών φορτίων</a:t>
            </a:r>
          </a:p>
        </p:txBody>
      </p:sp>
      <p:sp>
        <p:nvSpPr>
          <p:cNvPr id="139289" name="Γραφικό 11" descr="Σύνδεση"/>
          <p:cNvSpPr>
            <a:spLocks/>
          </p:cNvSpPr>
          <p:nvPr/>
        </p:nvSpPr>
        <p:spPr bwMode="auto">
          <a:xfrm>
            <a:off x="1109663" y="2425700"/>
            <a:ext cx="666750" cy="666750"/>
          </a:xfrm>
          <a:custGeom>
            <a:avLst/>
            <a:gdLst>
              <a:gd name="T0" fmla="*/ 584387 w 666750"/>
              <a:gd name="T1" fmla="*/ 583674 h 666750"/>
              <a:gd name="T2" fmla="*/ 463420 w 666750"/>
              <a:gd name="T3" fmla="*/ 583674 h 666750"/>
              <a:gd name="T4" fmla="*/ 382457 w 666750"/>
              <a:gd name="T5" fmla="*/ 502711 h 666750"/>
              <a:gd name="T6" fmla="*/ 366265 w 666750"/>
              <a:gd name="T7" fmla="*/ 405556 h 666750"/>
              <a:gd name="T8" fmla="*/ 436750 w 666750"/>
              <a:gd name="T9" fmla="*/ 476041 h 666750"/>
              <a:gd name="T10" fmla="*/ 476755 w 666750"/>
              <a:gd name="T11" fmla="*/ 475089 h 666750"/>
              <a:gd name="T12" fmla="*/ 477707 w 666750"/>
              <a:gd name="T13" fmla="*/ 435084 h 666750"/>
              <a:gd name="T14" fmla="*/ 407222 w 666750"/>
              <a:gd name="T15" fmla="*/ 364599 h 666750"/>
              <a:gd name="T16" fmla="*/ 504377 w 666750"/>
              <a:gd name="T17" fmla="*/ 381744 h 666750"/>
              <a:gd name="T18" fmla="*/ 585340 w 666750"/>
              <a:gd name="T19" fmla="*/ 462706 h 666750"/>
              <a:gd name="T20" fmla="*/ 584387 w 666750"/>
              <a:gd name="T21" fmla="*/ 583674 h 666750"/>
              <a:gd name="T22" fmla="*/ 166240 w 666750"/>
              <a:gd name="T23" fmla="*/ 286494 h 666750"/>
              <a:gd name="T24" fmla="*/ 85277 w 666750"/>
              <a:gd name="T25" fmla="*/ 205531 h 666750"/>
              <a:gd name="T26" fmla="*/ 85277 w 666750"/>
              <a:gd name="T27" fmla="*/ 84564 h 666750"/>
              <a:gd name="T28" fmla="*/ 206245 w 666750"/>
              <a:gd name="T29" fmla="*/ 84564 h 666750"/>
              <a:gd name="T30" fmla="*/ 287207 w 666750"/>
              <a:gd name="T31" fmla="*/ 165526 h 666750"/>
              <a:gd name="T32" fmla="*/ 304352 w 666750"/>
              <a:gd name="T33" fmla="*/ 262681 h 666750"/>
              <a:gd name="T34" fmla="*/ 247202 w 666750"/>
              <a:gd name="T35" fmla="*/ 205531 h 666750"/>
              <a:gd name="T36" fmla="*/ 207197 w 666750"/>
              <a:gd name="T37" fmla="*/ 206484 h 666750"/>
              <a:gd name="T38" fmla="*/ 206245 w 666750"/>
              <a:gd name="T39" fmla="*/ 246489 h 666750"/>
              <a:gd name="T40" fmla="*/ 263395 w 666750"/>
              <a:gd name="T41" fmla="*/ 303639 h 666750"/>
              <a:gd name="T42" fmla="*/ 166240 w 666750"/>
              <a:gd name="T43" fmla="*/ 286494 h 666750"/>
              <a:gd name="T44" fmla="*/ 624392 w 666750"/>
              <a:gd name="T45" fmla="*/ 421749 h 666750"/>
              <a:gd name="T46" fmla="*/ 543430 w 666750"/>
              <a:gd name="T47" fmla="*/ 340786 h 666750"/>
              <a:gd name="T48" fmla="*/ 363407 w 666750"/>
              <a:gd name="T49" fmla="*/ 322689 h 666750"/>
              <a:gd name="T50" fmla="*/ 346262 w 666750"/>
              <a:gd name="T51" fmla="*/ 305544 h 666750"/>
              <a:gd name="T52" fmla="*/ 328165 w 666750"/>
              <a:gd name="T53" fmla="*/ 125521 h 666750"/>
              <a:gd name="T54" fmla="*/ 247202 w 666750"/>
              <a:gd name="T55" fmla="*/ 44559 h 666750"/>
              <a:gd name="T56" fmla="*/ 49082 w 666750"/>
              <a:gd name="T57" fmla="*/ 48369 h 666750"/>
              <a:gd name="T58" fmla="*/ 45272 w 666750"/>
              <a:gd name="T59" fmla="*/ 246489 h 666750"/>
              <a:gd name="T60" fmla="*/ 126235 w 666750"/>
              <a:gd name="T61" fmla="*/ 327451 h 666750"/>
              <a:gd name="T62" fmla="*/ 306257 w 666750"/>
              <a:gd name="T63" fmla="*/ 345549 h 666750"/>
              <a:gd name="T64" fmla="*/ 323402 w 666750"/>
              <a:gd name="T65" fmla="*/ 362694 h 666750"/>
              <a:gd name="T66" fmla="*/ 341500 w 666750"/>
              <a:gd name="T67" fmla="*/ 542716 h 666750"/>
              <a:gd name="T68" fmla="*/ 422462 w 666750"/>
              <a:gd name="T69" fmla="*/ 623679 h 666750"/>
              <a:gd name="T70" fmla="*/ 620582 w 666750"/>
              <a:gd name="T71" fmla="*/ 619869 h 666750"/>
              <a:gd name="T72" fmla="*/ 624392 w 666750"/>
              <a:gd name="T73" fmla="*/ 421749 h 666750"/>
              <a:gd name="T74" fmla="*/ 624392 w 666750"/>
              <a:gd name="T75" fmla="*/ 421749 h 6667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66750" h="666750">
                <a:moveTo>
                  <a:pt x="584387" y="583674"/>
                </a:moveTo>
                <a:cubicBezTo>
                  <a:pt x="551050" y="617011"/>
                  <a:pt x="496757" y="617011"/>
                  <a:pt x="463420" y="583674"/>
                </a:cubicBezTo>
                <a:lnTo>
                  <a:pt x="382457" y="502711"/>
                </a:lnTo>
                <a:cubicBezTo>
                  <a:pt x="356740" y="476994"/>
                  <a:pt x="350072" y="437941"/>
                  <a:pt x="366265" y="405556"/>
                </a:cubicBezTo>
                <a:lnTo>
                  <a:pt x="436750" y="476041"/>
                </a:lnTo>
                <a:cubicBezTo>
                  <a:pt x="448180" y="486519"/>
                  <a:pt x="465325" y="486519"/>
                  <a:pt x="476755" y="475089"/>
                </a:cubicBezTo>
                <a:cubicBezTo>
                  <a:pt x="487232" y="464611"/>
                  <a:pt x="488185" y="446514"/>
                  <a:pt x="477707" y="435084"/>
                </a:cubicBezTo>
                <a:lnTo>
                  <a:pt x="407222" y="364599"/>
                </a:lnTo>
                <a:cubicBezTo>
                  <a:pt x="439607" y="349359"/>
                  <a:pt x="478660" y="356026"/>
                  <a:pt x="504377" y="381744"/>
                </a:cubicBezTo>
                <a:lnTo>
                  <a:pt x="585340" y="462706"/>
                </a:lnTo>
                <a:cubicBezTo>
                  <a:pt x="617725" y="496044"/>
                  <a:pt x="617725" y="549384"/>
                  <a:pt x="584387" y="583674"/>
                </a:cubicBezTo>
                <a:close/>
                <a:moveTo>
                  <a:pt x="166240" y="286494"/>
                </a:moveTo>
                <a:lnTo>
                  <a:pt x="85277" y="205531"/>
                </a:lnTo>
                <a:cubicBezTo>
                  <a:pt x="51940" y="172194"/>
                  <a:pt x="51940" y="117901"/>
                  <a:pt x="85277" y="84564"/>
                </a:cubicBezTo>
                <a:cubicBezTo>
                  <a:pt x="118615" y="51226"/>
                  <a:pt x="172907" y="51226"/>
                  <a:pt x="206245" y="84564"/>
                </a:cubicBezTo>
                <a:lnTo>
                  <a:pt x="287207" y="165526"/>
                </a:lnTo>
                <a:cubicBezTo>
                  <a:pt x="312925" y="191244"/>
                  <a:pt x="319592" y="230296"/>
                  <a:pt x="304352" y="262681"/>
                </a:cubicBezTo>
                <a:lnTo>
                  <a:pt x="247202" y="205531"/>
                </a:lnTo>
                <a:cubicBezTo>
                  <a:pt x="235772" y="195054"/>
                  <a:pt x="218627" y="195054"/>
                  <a:pt x="207197" y="206484"/>
                </a:cubicBezTo>
                <a:cubicBezTo>
                  <a:pt x="196720" y="216961"/>
                  <a:pt x="195767" y="235059"/>
                  <a:pt x="206245" y="246489"/>
                </a:cubicBezTo>
                <a:lnTo>
                  <a:pt x="263395" y="303639"/>
                </a:lnTo>
                <a:cubicBezTo>
                  <a:pt x="231010" y="318879"/>
                  <a:pt x="191957" y="312211"/>
                  <a:pt x="166240" y="286494"/>
                </a:cubicBezTo>
                <a:close/>
                <a:moveTo>
                  <a:pt x="624392" y="421749"/>
                </a:moveTo>
                <a:lnTo>
                  <a:pt x="543430" y="340786"/>
                </a:lnTo>
                <a:cubicBezTo>
                  <a:pt x="495805" y="292209"/>
                  <a:pt x="419605" y="284589"/>
                  <a:pt x="363407" y="322689"/>
                </a:cubicBezTo>
                <a:lnTo>
                  <a:pt x="346262" y="305544"/>
                </a:lnTo>
                <a:cubicBezTo>
                  <a:pt x="383410" y="249346"/>
                  <a:pt x="375790" y="174099"/>
                  <a:pt x="328165" y="125521"/>
                </a:cubicBezTo>
                <a:lnTo>
                  <a:pt x="247202" y="44559"/>
                </a:lnTo>
                <a:cubicBezTo>
                  <a:pt x="191005" y="-6876"/>
                  <a:pt x="103375" y="-4971"/>
                  <a:pt x="49082" y="48369"/>
                </a:cubicBezTo>
                <a:cubicBezTo>
                  <a:pt x="-5210" y="102661"/>
                  <a:pt x="-7115" y="189339"/>
                  <a:pt x="45272" y="246489"/>
                </a:cubicBezTo>
                <a:lnTo>
                  <a:pt x="126235" y="327451"/>
                </a:lnTo>
                <a:cubicBezTo>
                  <a:pt x="173860" y="376029"/>
                  <a:pt x="250060" y="383649"/>
                  <a:pt x="306257" y="345549"/>
                </a:cubicBezTo>
                <a:lnTo>
                  <a:pt x="323402" y="362694"/>
                </a:lnTo>
                <a:cubicBezTo>
                  <a:pt x="286255" y="418891"/>
                  <a:pt x="293875" y="494139"/>
                  <a:pt x="341500" y="542716"/>
                </a:cubicBezTo>
                <a:lnTo>
                  <a:pt x="422462" y="623679"/>
                </a:lnTo>
                <a:cubicBezTo>
                  <a:pt x="478660" y="676066"/>
                  <a:pt x="566290" y="674161"/>
                  <a:pt x="620582" y="619869"/>
                </a:cubicBezTo>
                <a:cubicBezTo>
                  <a:pt x="674875" y="565576"/>
                  <a:pt x="676780" y="477946"/>
                  <a:pt x="624392" y="421749"/>
                </a:cubicBezTo>
                <a:close/>
              </a:path>
            </a:pathLst>
          </a:custGeom>
          <a:solidFill>
            <a:schemeClr val="bg1"/>
          </a:solidFill>
          <a:ln w="9525" cap="flat">
            <a:noFill/>
            <a:prstDash val="solid"/>
            <a:miter lim="800000"/>
            <a:headEnd/>
            <a:tailEnd/>
          </a:ln>
        </p:spPr>
        <p:txBody>
          <a:bodyPr anchor="ctr"/>
          <a:lstStyle/>
          <a:p>
            <a:endParaRPr lang="el-GR"/>
          </a:p>
        </p:txBody>
      </p:sp>
      <p:grpSp>
        <p:nvGrpSpPr>
          <p:cNvPr id="20" name="Γραφικό 15" descr="Χρήστης">
            <a:extLst>
              <a:ext uri="{FF2B5EF4-FFF2-40B4-BE49-F238E27FC236}"/>
            </a:extLst>
          </p:cNvPr>
          <p:cNvGrpSpPr/>
          <p:nvPr/>
        </p:nvGrpSpPr>
        <p:grpSpPr>
          <a:xfrm>
            <a:off x="3239400" y="2241450"/>
            <a:ext cx="914400" cy="914400"/>
            <a:chOff x="5638800" y="2971800"/>
            <a:chExt cx="914400" cy="914400"/>
          </a:xfrm>
          <a:solidFill>
            <a:schemeClr val="bg1"/>
          </a:solidFill>
        </p:grpSpPr>
        <p:sp>
          <p:nvSpPr>
            <p:cNvPr id="21" name="Ελεύθερη σχεδίαση: Σχήμα 20">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39291" name="Γραφικό 26" descr="Δίκτυο"/>
          <p:cNvSpPr>
            <a:spLocks/>
          </p:cNvSpPr>
          <p:nvPr/>
        </p:nvSpPr>
        <p:spPr bwMode="auto">
          <a:xfrm>
            <a:off x="10420350" y="2413000"/>
            <a:ext cx="723900" cy="685800"/>
          </a:xfrm>
          <a:custGeom>
            <a:avLst/>
            <a:gdLst>
              <a:gd name="T0" fmla="*/ 717917 w 723900"/>
              <a:gd name="T1" fmla="*/ 242411 h 685800"/>
              <a:gd name="T2" fmla="*/ 617905 w 723900"/>
              <a:gd name="T3" fmla="*/ 201454 h 685800"/>
              <a:gd name="T4" fmla="*/ 571232 w 723900"/>
              <a:gd name="T5" fmla="*/ 282416 h 685800"/>
              <a:gd name="T6" fmla="*/ 448360 w 723900"/>
              <a:gd name="T7" fmla="*/ 333851 h 685800"/>
              <a:gd name="T8" fmla="*/ 384542 w 723900"/>
              <a:gd name="T9" fmla="*/ 289084 h 685800"/>
              <a:gd name="T10" fmla="*/ 384542 w 723900"/>
              <a:gd name="T11" fmla="*/ 156686 h 685800"/>
              <a:gd name="T12" fmla="*/ 441692 w 723900"/>
              <a:gd name="T13" fmla="*/ 83344 h 685800"/>
              <a:gd name="T14" fmla="*/ 365492 w 723900"/>
              <a:gd name="T15" fmla="*/ 7144 h 685800"/>
              <a:gd name="T16" fmla="*/ 365492 w 723900"/>
              <a:gd name="T17" fmla="*/ 7144 h 685800"/>
              <a:gd name="T18" fmla="*/ 289292 w 723900"/>
              <a:gd name="T19" fmla="*/ 83344 h 685800"/>
              <a:gd name="T20" fmla="*/ 346442 w 723900"/>
              <a:gd name="T21" fmla="*/ 156686 h 685800"/>
              <a:gd name="T22" fmla="*/ 346442 w 723900"/>
              <a:gd name="T23" fmla="*/ 288131 h 685800"/>
              <a:gd name="T24" fmla="*/ 282625 w 723900"/>
              <a:gd name="T25" fmla="*/ 332899 h 685800"/>
              <a:gd name="T26" fmla="*/ 159752 w 723900"/>
              <a:gd name="T27" fmla="*/ 281464 h 685800"/>
              <a:gd name="T28" fmla="*/ 113080 w 723900"/>
              <a:gd name="T29" fmla="*/ 200501 h 685800"/>
              <a:gd name="T30" fmla="*/ 13067 w 723900"/>
              <a:gd name="T31" fmla="*/ 241459 h 685800"/>
              <a:gd name="T32" fmla="*/ 54025 w 723900"/>
              <a:gd name="T33" fmla="*/ 341471 h 685800"/>
              <a:gd name="T34" fmla="*/ 143560 w 723900"/>
              <a:gd name="T35" fmla="*/ 316706 h 685800"/>
              <a:gd name="T36" fmla="*/ 269290 w 723900"/>
              <a:gd name="T37" fmla="*/ 368141 h 685800"/>
              <a:gd name="T38" fmla="*/ 268337 w 723900"/>
              <a:gd name="T39" fmla="*/ 380524 h 685800"/>
              <a:gd name="T40" fmla="*/ 287387 w 723900"/>
              <a:gd name="T41" fmla="*/ 437674 h 685800"/>
              <a:gd name="T42" fmla="*/ 188327 w 723900"/>
              <a:gd name="T43" fmla="*/ 537686 h 685800"/>
              <a:gd name="T44" fmla="*/ 95935 w 723900"/>
              <a:gd name="T45" fmla="*/ 549116 h 685800"/>
              <a:gd name="T46" fmla="*/ 95935 w 723900"/>
              <a:gd name="T47" fmla="*/ 656749 h 685800"/>
              <a:gd name="T48" fmla="*/ 203567 w 723900"/>
              <a:gd name="T49" fmla="*/ 656749 h 685800"/>
              <a:gd name="T50" fmla="*/ 214997 w 723900"/>
              <a:gd name="T51" fmla="*/ 564356 h 685800"/>
              <a:gd name="T52" fmla="*/ 315962 w 723900"/>
              <a:gd name="T53" fmla="*/ 463391 h 685800"/>
              <a:gd name="T54" fmla="*/ 363587 w 723900"/>
              <a:gd name="T55" fmla="*/ 476726 h 685800"/>
              <a:gd name="T56" fmla="*/ 365492 w 723900"/>
              <a:gd name="T57" fmla="*/ 476726 h 685800"/>
              <a:gd name="T58" fmla="*/ 367397 w 723900"/>
              <a:gd name="T59" fmla="*/ 476726 h 685800"/>
              <a:gd name="T60" fmla="*/ 415022 w 723900"/>
              <a:gd name="T61" fmla="*/ 463391 h 685800"/>
              <a:gd name="T62" fmla="*/ 515987 w 723900"/>
              <a:gd name="T63" fmla="*/ 564356 h 685800"/>
              <a:gd name="T64" fmla="*/ 527417 w 723900"/>
              <a:gd name="T65" fmla="*/ 657701 h 685800"/>
              <a:gd name="T66" fmla="*/ 635050 w 723900"/>
              <a:gd name="T67" fmla="*/ 657701 h 685800"/>
              <a:gd name="T68" fmla="*/ 635050 w 723900"/>
              <a:gd name="T69" fmla="*/ 550069 h 685800"/>
              <a:gd name="T70" fmla="*/ 542657 w 723900"/>
              <a:gd name="T71" fmla="*/ 538639 h 685800"/>
              <a:gd name="T72" fmla="*/ 443597 w 723900"/>
              <a:gd name="T73" fmla="*/ 438626 h 685800"/>
              <a:gd name="T74" fmla="*/ 462647 w 723900"/>
              <a:gd name="T75" fmla="*/ 381476 h 685800"/>
              <a:gd name="T76" fmla="*/ 461695 w 723900"/>
              <a:gd name="T77" fmla="*/ 369094 h 685800"/>
              <a:gd name="T78" fmla="*/ 587425 w 723900"/>
              <a:gd name="T79" fmla="*/ 317659 h 685800"/>
              <a:gd name="T80" fmla="*/ 676960 w 723900"/>
              <a:gd name="T81" fmla="*/ 342424 h 685800"/>
              <a:gd name="T82" fmla="*/ 717917 w 723900"/>
              <a:gd name="T83" fmla="*/ 242411 h 6858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lim="800000"/>
            <a:headEnd/>
            <a:tailEnd/>
          </a:ln>
        </p:spPr>
        <p:txBody>
          <a:bodyPr anchor="ctr"/>
          <a:lstStyle/>
          <a:p>
            <a:endParaRPr lang="el-G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5450" y="417513"/>
            <a:ext cx="11341100" cy="784225"/>
          </a:xfrm>
        </p:spPr>
        <p:txBody>
          <a:bodyPr/>
          <a:lstStyle/>
          <a:p>
            <a:pPr fontAlgn="auto">
              <a:spcAft>
                <a:spcPts val="0"/>
              </a:spcAft>
              <a:defRPr/>
            </a:pPr>
            <a:r>
              <a:rPr lang="el-GR" sz="2800" b="1" dirty="0">
                <a:solidFill>
                  <a:schemeClr val="bg2">
                    <a:lumMod val="25000"/>
                  </a:schemeClr>
                </a:solidFill>
              </a:rPr>
              <a:t>Εξουσία</a:t>
            </a:r>
            <a:r>
              <a:rPr lang="el-GR" sz="2400" b="1" dirty="0">
                <a:solidFill>
                  <a:schemeClr val="bg2">
                    <a:lumMod val="25000"/>
                  </a:schemeClr>
                </a:solidFill>
              </a:rPr>
              <a:t/>
            </a:r>
            <a:br>
              <a:rPr lang="el-GR" sz="2400" b="1" dirty="0">
                <a:solidFill>
                  <a:schemeClr val="bg2">
                    <a:lumMod val="25000"/>
                  </a:schemeClr>
                </a:solidFill>
              </a:rPr>
            </a:br>
            <a:endParaRPr lang="el-GR" sz="2400" b="1" dirty="0">
              <a:solidFill>
                <a:schemeClr val="bg2">
                  <a:lumMod val="25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a:t>Προσθέστε υποσέλιδο</a:t>
            </a:r>
            <a:endParaRPr lang="el-GR" dirty="0"/>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9C4072AD-9FC9-46AB-940A-CE696BC97287}" type="slidenum">
              <a:rPr lang="el-GR"/>
              <a:pPr>
                <a:defRPr/>
              </a:pPr>
              <a:t>56</a:t>
            </a:fld>
            <a:endParaRPr lang="el-GR" dirty="0"/>
          </a:p>
        </p:txBody>
      </p:sp>
      <p:sp>
        <p:nvSpPr>
          <p:cNvPr id="141316"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41317" name="Εικόνα 27"/>
          <p:cNvPicPr>
            <a:picLocks noChangeAspect="1" noChangeArrowheads="1"/>
          </p:cNvPicPr>
          <p:nvPr/>
        </p:nvPicPr>
        <p:blipFill>
          <a:blip r:embed="rId3"/>
          <a:srcRect/>
          <a:stretch>
            <a:fillRect/>
          </a:stretch>
        </p:blipFill>
        <p:spPr bwMode="auto">
          <a:xfrm>
            <a:off x="1096963" y="984250"/>
            <a:ext cx="10121900" cy="5513388"/>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522288"/>
            <a:ext cx="11339513" cy="431800"/>
          </a:xfrm>
        </p:spPr>
        <p:txBody>
          <a:bodyPr/>
          <a:lstStyle/>
          <a:p>
            <a:pPr fontAlgn="auto">
              <a:spcBef>
                <a:spcPts val="1000"/>
              </a:spcBef>
              <a:spcAft>
                <a:spcPts val="0"/>
              </a:spcAft>
              <a:buClr>
                <a:schemeClr val="accent1"/>
              </a:buClr>
              <a:defRPr/>
            </a:pPr>
            <a:r>
              <a:rPr lang="el-GR" sz="2800" b="1" dirty="0">
                <a:solidFill>
                  <a:schemeClr val="bg2">
                    <a:lumMod val="50000"/>
                  </a:schemeClr>
                </a:solidFill>
                <a:latin typeface="+mn-lt"/>
                <a:ea typeface="+mn-ea"/>
                <a:cs typeface="+mn-cs"/>
              </a:rPr>
              <a:t>Σε τι διαφέρει η εξουσία </a:t>
            </a:r>
            <a:br>
              <a:rPr lang="el-GR" sz="2800" b="1" dirty="0">
                <a:solidFill>
                  <a:schemeClr val="bg2">
                    <a:lumMod val="50000"/>
                  </a:schemeClr>
                </a:solidFill>
                <a:latin typeface="+mn-lt"/>
                <a:ea typeface="+mn-ea"/>
                <a:cs typeface="+mn-cs"/>
              </a:rPr>
            </a:br>
            <a:r>
              <a:rPr lang="el-GR" sz="2800" b="1" dirty="0">
                <a:solidFill>
                  <a:schemeClr val="bg2">
                    <a:lumMod val="50000"/>
                  </a:schemeClr>
                </a:solidFill>
                <a:latin typeface="+mn-lt"/>
                <a:ea typeface="+mn-ea"/>
                <a:cs typeface="+mn-cs"/>
              </a:rPr>
              <a:t>από την ισχύ;</a:t>
            </a:r>
          </a:p>
        </p:txBody>
      </p:sp>
      <p:sp>
        <p:nvSpPr>
          <p:cNvPr id="143362" name="Θέση κειμένου 2"/>
          <p:cNvSpPr>
            <a:spLocks noGrp="1"/>
          </p:cNvSpPr>
          <p:nvPr>
            <p:ph type="body" idx="1"/>
          </p:nvPr>
        </p:nvSpPr>
        <p:spPr>
          <a:xfrm>
            <a:off x="431800" y="2098675"/>
            <a:ext cx="5472113" cy="360363"/>
          </a:xfrm>
        </p:spPr>
        <p:txBody>
          <a:bodyPr/>
          <a:lstStyle/>
          <a:p>
            <a:r>
              <a:rPr lang="el-GR" smtClean="0">
                <a:solidFill>
                  <a:schemeClr val="accent1"/>
                </a:solidFill>
              </a:rPr>
              <a:t>Εξουσία </a:t>
            </a:r>
          </a:p>
        </p:txBody>
      </p:sp>
      <p:sp>
        <p:nvSpPr>
          <p:cNvPr id="143363" name="Θέση περιεχομένου 3"/>
          <p:cNvSpPr>
            <a:spLocks noGrp="1"/>
          </p:cNvSpPr>
          <p:nvPr>
            <p:ph sz="half" idx="2"/>
          </p:nvPr>
        </p:nvSpPr>
        <p:spPr>
          <a:xfrm>
            <a:off x="431800" y="2779713"/>
            <a:ext cx="4773613" cy="1924050"/>
          </a:xfrm>
        </p:spPr>
        <p:txBody>
          <a:bodyPr/>
          <a:lstStyle/>
          <a:p>
            <a:r>
              <a:rPr lang="el-GR" smtClean="0">
                <a:solidFill>
                  <a:srgbClr val="404040"/>
                </a:solidFill>
              </a:rPr>
              <a:t>Η εξουσία αποτελεί δικαίωμα που συνάδει με τη θέση εργασίας</a:t>
            </a:r>
          </a:p>
        </p:txBody>
      </p:sp>
      <p:sp>
        <p:nvSpPr>
          <p:cNvPr id="143364" name="Θέση κειμένου 7"/>
          <p:cNvSpPr>
            <a:spLocks noGrp="1"/>
          </p:cNvSpPr>
          <p:nvPr>
            <p:ph type="body" sz="quarter" idx="13"/>
          </p:nvPr>
        </p:nvSpPr>
        <p:spPr>
          <a:xfrm>
            <a:off x="6300788" y="2100263"/>
            <a:ext cx="5470525" cy="358775"/>
          </a:xfrm>
        </p:spPr>
        <p:txBody>
          <a:bodyPr/>
          <a:lstStyle/>
          <a:p>
            <a:r>
              <a:rPr lang="el-GR" smtClean="0">
                <a:solidFill>
                  <a:schemeClr val="accent1"/>
                </a:solidFill>
              </a:rPr>
              <a:t>Ισχύς</a:t>
            </a:r>
          </a:p>
        </p:txBody>
      </p:sp>
      <p:sp>
        <p:nvSpPr>
          <p:cNvPr id="143365" name="Θέση κειμένου 6"/>
          <p:cNvSpPr>
            <a:spLocks noGrp="1"/>
          </p:cNvSpPr>
          <p:nvPr>
            <p:ph type="body" sz="quarter" idx="12"/>
          </p:nvPr>
        </p:nvSpPr>
        <p:spPr>
          <a:xfrm>
            <a:off x="6299200" y="2779713"/>
            <a:ext cx="4773613" cy="1924050"/>
          </a:xfrm>
        </p:spPr>
        <p:txBody>
          <a:bodyPr/>
          <a:lstStyle/>
          <a:p>
            <a:r>
              <a:rPr lang="el-GR" smtClean="0"/>
              <a:t>Η ισχύς αφορά στην ικανότητα του ατόμου να επηρεάζει τις αποφάσεις. Η εξουσία αποτελεί μέρος της ευρύτερης έννοιας της ισχύος </a:t>
            </a:r>
          </a:p>
          <a:p>
            <a:endParaRPr lang="el-GR" noProof="1" smtClean="0"/>
          </a:p>
        </p:txBody>
      </p:sp>
      <p:sp>
        <p:nvSpPr>
          <p:cNvPr id="5" name="Θέση υποσέλιδου 4"/>
          <p:cNvSpPr>
            <a:spLocks noGrp="1"/>
          </p:cNvSpPr>
          <p:nvPr>
            <p:ph type="ftr" sz="quarter" idx="14"/>
          </p:nvPr>
        </p:nvSpPr>
        <p:spPr/>
        <p:txBody>
          <a:bodyPr/>
          <a:lstStyle/>
          <a:p>
            <a:pPr>
              <a:defRPr/>
            </a:pPr>
            <a:r>
              <a:rPr lang="el-GR"/>
              <a:t>Προσθέστε υποσέλιδο</a:t>
            </a:r>
          </a:p>
        </p:txBody>
      </p:sp>
      <p:sp>
        <p:nvSpPr>
          <p:cNvPr id="6" name="Θέση αριθμού διαφάνειας 5"/>
          <p:cNvSpPr>
            <a:spLocks noGrp="1"/>
          </p:cNvSpPr>
          <p:nvPr>
            <p:ph type="sldNum" sz="quarter" idx="15"/>
          </p:nvPr>
        </p:nvSpPr>
        <p:spPr/>
        <p:txBody>
          <a:bodyPr/>
          <a:lstStyle/>
          <a:p>
            <a:pPr>
              <a:defRPr/>
            </a:pPr>
            <a:fld id="{C0869EB1-FDC7-41E5-AD49-4134ACFFE54B}" type="slidenum">
              <a:rPr lang="el-GR"/>
              <a:pPr>
                <a:defRPr/>
              </a:pPr>
              <a:t>57</a:t>
            </a:fld>
            <a:endParaRPr lang="el-GR" dirty="0"/>
          </a:p>
        </p:txBody>
      </p:sp>
      <p:sp>
        <p:nvSpPr>
          <p:cNvPr id="143368" name="TextBox 37"/>
          <p:cNvSpPr txBox="1">
            <a:spLocks noChangeArrowheads="1"/>
          </p:cNvSpPr>
          <p:nvPr/>
        </p:nvSpPr>
        <p:spPr bwMode="auto">
          <a:xfrm>
            <a:off x="9607550" y="6045200"/>
            <a:ext cx="1611313"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09" name="Θέση εικόνας 27" descr="Μολύβι επάνω σε σχέδιο κτιρίου"/>
          <p:cNvPicPr>
            <a:picLocks noGrp="1" noChangeAspect="1"/>
          </p:cNvPicPr>
          <p:nvPr>
            <p:ph type="pic" sz="quarter" idx="42"/>
          </p:nvPr>
        </p:nvPicPr>
        <p:blipFill>
          <a:blip r:embed="rId3"/>
          <a:srcRect/>
          <a:stretch>
            <a:fillRect/>
          </a:stretch>
        </p:blipFill>
        <p:spPr>
          <a:xfrm>
            <a:off x="3024188" y="1981200"/>
            <a:ext cx="1476375" cy="1476375"/>
          </a:xfrm>
          <a:ln w="9525"/>
        </p:spPr>
      </p:pic>
      <p:pic>
        <p:nvPicPr>
          <p:cNvPr id="145410" name="Γραφικό 39" descr="Βιβλία"/>
          <p:cNvPicPr>
            <a:picLocks noChangeAspect="1"/>
          </p:cNvPicPr>
          <p:nvPr/>
        </p:nvPicPr>
        <p:blipFill>
          <a:blip r:embed="rId4"/>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b="1" dirty="0" err="1"/>
              <a:t>Επιβραβευτική</a:t>
            </a:r>
            <a:r>
              <a:rPr lang="el-GR" b="1" dirty="0"/>
              <a:t> ισχύς</a:t>
            </a:r>
          </a:p>
        </p:txBody>
      </p:sp>
      <p:pic>
        <p:nvPicPr>
          <p:cNvPr id="145412" name="Θέση εικόνας 29" descr="γωνιακή προβολή ουρανοξύστη από το έδαφος"/>
          <p:cNvPicPr>
            <a:picLocks noGrp="1" noChangeAspect="1"/>
          </p:cNvPicPr>
          <p:nvPr>
            <p:ph type="pic" sz="quarter" idx="43"/>
          </p:nvPr>
        </p:nvPicPr>
        <p:blipFill>
          <a:blip r:embed="rId5"/>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1925"/>
            <a:ext cx="1979613" cy="587375"/>
          </a:xfrm>
        </p:spPr>
        <p:txBody>
          <a:bodyPr>
            <a:noAutofit/>
          </a:bodyPr>
          <a:lstStyle/>
          <a:p>
            <a:pPr fontAlgn="auto">
              <a:spcAft>
                <a:spcPts val="0"/>
              </a:spcAft>
              <a:defRPr/>
            </a:pPr>
            <a:r>
              <a:rPr lang="el-GR" b="1" dirty="0"/>
              <a:t>Έννομη ισχύς</a:t>
            </a:r>
          </a:p>
        </p:txBody>
      </p:sp>
      <p:pic>
        <p:nvPicPr>
          <p:cNvPr id="145414" name="Θέση εικόνας 31" descr="εναέρια προβολή δικτύου αυτοκινητοδρόμων σε μεγάλη πόλη"/>
          <p:cNvPicPr>
            <a:picLocks noGrp="1" noChangeAspect="1"/>
          </p:cNvPicPr>
          <p:nvPr>
            <p:ph type="pic" sz="quarter" idx="44"/>
          </p:nvPr>
        </p:nvPicPr>
        <p:blipFill>
          <a:blip r:embed="rId6"/>
          <a:srcRect/>
          <a:stretch>
            <a:fillRect/>
          </a:stretch>
        </p:blipFill>
        <p:spPr>
          <a:xfrm>
            <a:off x="7704138" y="1981200"/>
            <a:ext cx="1476375" cy="1476375"/>
          </a:xfrm>
          <a:ln w="9525"/>
        </p:spPr>
      </p:pic>
      <p:pic>
        <p:nvPicPr>
          <p:cNvPr id="145415" name="Γραφικό 44" descr="Φοίνικας"/>
          <p:cNvPicPr>
            <a:picLocks noChangeAspect="1"/>
          </p:cNvPicPr>
          <p:nvPr/>
        </p:nvPicPr>
        <p:blipFill>
          <a:blip r:embed="rId7"/>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292975" y="3984625"/>
            <a:ext cx="2297113" cy="358775"/>
          </a:xfrm>
        </p:spPr>
        <p:txBody>
          <a:bodyPr>
            <a:noAutofit/>
          </a:bodyPr>
          <a:lstStyle/>
          <a:p>
            <a:pPr fontAlgn="auto">
              <a:spcAft>
                <a:spcPts val="0"/>
              </a:spcAft>
              <a:defRPr/>
            </a:pPr>
            <a:r>
              <a:rPr lang="el-GR" b="1" dirty="0"/>
              <a:t>Ισχύς εμπειρογνωμοσύνης</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D7F51215-A08A-4741-8AB8-4D2A535AB3AA}" type="slidenum">
              <a:rPr lang="el-GR"/>
              <a:pPr>
                <a:defRPr/>
              </a:pPr>
              <a:t>58</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145420"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42" name="Θέση κειμένου 6">
            <a:extLst>
              <a:ext uri="{FF2B5EF4-FFF2-40B4-BE49-F238E27FC236}"/>
            </a:extLst>
          </p:cNvPr>
          <p:cNvSpPr txBox="1">
            <a:spLocks/>
          </p:cNvSpPr>
          <p:nvPr/>
        </p:nvSpPr>
        <p:spPr>
          <a:xfrm>
            <a:off x="2665413" y="4625975"/>
            <a:ext cx="2155825" cy="360363"/>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Βασίζεται στην ικανότητα διανομής κάποιου αγαθού ή υπηρεσίας</a:t>
            </a:r>
          </a:p>
        </p:txBody>
      </p:sp>
      <p:sp>
        <p:nvSpPr>
          <p:cNvPr id="54" name="Θέση κειμένου 6">
            <a:extLst>
              <a:ext uri="{FF2B5EF4-FFF2-40B4-BE49-F238E27FC236}"/>
            </a:extLst>
          </p:cNvPr>
          <p:cNvSpPr txBox="1">
            <a:spLocks/>
          </p:cNvSpPr>
          <p:nvPr/>
        </p:nvSpPr>
        <p:spPr>
          <a:xfrm>
            <a:off x="5105400" y="4627563"/>
            <a:ext cx="1979613"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Απορρέει από την ιεραρχική βαθμίδα</a:t>
            </a:r>
          </a:p>
        </p:txBody>
      </p:sp>
      <p:sp>
        <p:nvSpPr>
          <p:cNvPr id="63" name="Θέση κειμένου 6">
            <a:extLst>
              <a:ext uri="{FF2B5EF4-FFF2-40B4-BE49-F238E27FC236}"/>
            </a:extLst>
          </p:cNvPr>
          <p:cNvSpPr txBox="1">
            <a:spLocks/>
          </p:cNvSpPr>
          <p:nvPr/>
        </p:nvSpPr>
        <p:spPr>
          <a:xfrm>
            <a:off x="7362825" y="4625975"/>
            <a:ext cx="2155825" cy="180022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Βασίζεται στις γνώσεις και στις ειδικές δεξιότητες</a:t>
            </a:r>
          </a:p>
        </p:txBody>
      </p:sp>
      <p:sp>
        <p:nvSpPr>
          <p:cNvPr id="145424" name="Γραφικό 20" descr="Συνδετήρας"/>
          <p:cNvSpPr>
            <a:spLocks/>
          </p:cNvSpPr>
          <p:nvPr/>
        </p:nvSpPr>
        <p:spPr bwMode="auto">
          <a:xfrm>
            <a:off x="5922963" y="2436813"/>
            <a:ext cx="344487" cy="708025"/>
          </a:xfrm>
          <a:custGeom>
            <a:avLst/>
            <a:gdLst>
              <a:gd name="T0" fmla="*/ 174005 w 371475"/>
              <a:gd name="T1" fmla="*/ 705998 h 809625"/>
              <a:gd name="T2" fmla="*/ 6608 w 371475"/>
              <a:gd name="T3" fmla="*/ 547721 h 809625"/>
              <a:gd name="T4" fmla="*/ 6608 w 371475"/>
              <a:gd name="T5" fmla="*/ 122873 h 809625"/>
              <a:gd name="T6" fmla="*/ 129953 w 371475"/>
              <a:gd name="T7" fmla="*/ 6248 h 809625"/>
              <a:gd name="T8" fmla="*/ 253299 w 371475"/>
              <a:gd name="T9" fmla="*/ 122873 h 809625"/>
              <a:gd name="T10" fmla="*/ 253299 w 371475"/>
              <a:gd name="T11" fmla="*/ 514400 h 809625"/>
              <a:gd name="T12" fmla="*/ 174005 w 371475"/>
              <a:gd name="T13" fmla="*/ 589373 h 809625"/>
              <a:gd name="T14" fmla="*/ 94712 w 371475"/>
              <a:gd name="T15" fmla="*/ 514400 h 809625"/>
              <a:gd name="T16" fmla="*/ 94712 w 371475"/>
              <a:gd name="T17" fmla="*/ 314471 h 809625"/>
              <a:gd name="T18" fmla="*/ 147574 w 371475"/>
              <a:gd name="T19" fmla="*/ 314471 h 809625"/>
              <a:gd name="T20" fmla="*/ 147574 w 371475"/>
              <a:gd name="T21" fmla="*/ 514400 h 809625"/>
              <a:gd name="T22" fmla="*/ 174005 w 371475"/>
              <a:gd name="T23" fmla="*/ 539391 h 809625"/>
              <a:gd name="T24" fmla="*/ 200436 w 371475"/>
              <a:gd name="T25" fmla="*/ 514400 h 809625"/>
              <a:gd name="T26" fmla="*/ 200436 w 371475"/>
              <a:gd name="T27" fmla="*/ 122873 h 809625"/>
              <a:gd name="T28" fmla="*/ 129953 w 371475"/>
              <a:gd name="T29" fmla="*/ 56230 h 809625"/>
              <a:gd name="T30" fmla="*/ 59470 w 371475"/>
              <a:gd name="T31" fmla="*/ 122873 h 809625"/>
              <a:gd name="T32" fmla="*/ 59470 w 371475"/>
              <a:gd name="T33" fmla="*/ 547721 h 809625"/>
              <a:gd name="T34" fmla="*/ 174005 w 371475"/>
              <a:gd name="T35" fmla="*/ 656016 h 809625"/>
              <a:gd name="T36" fmla="*/ 288540 w 371475"/>
              <a:gd name="T37" fmla="*/ 547721 h 809625"/>
              <a:gd name="T38" fmla="*/ 288540 w 371475"/>
              <a:gd name="T39" fmla="*/ 372784 h 809625"/>
              <a:gd name="T40" fmla="*/ 341403 w 371475"/>
              <a:gd name="T41" fmla="*/ 372784 h 809625"/>
              <a:gd name="T42" fmla="*/ 341403 w 371475"/>
              <a:gd name="T43" fmla="*/ 547721 h 809625"/>
              <a:gd name="T44" fmla="*/ 174005 w 371475"/>
              <a:gd name="T45" fmla="*/ 705998 h 8096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71475" h="809625">
                <a:moveTo>
                  <a:pt x="188119" y="807244"/>
                </a:moveTo>
                <a:cubicBezTo>
                  <a:pt x="88106" y="807244"/>
                  <a:pt x="7144" y="726281"/>
                  <a:pt x="7144" y="626269"/>
                </a:cubicBezTo>
                <a:lnTo>
                  <a:pt x="7144" y="140494"/>
                </a:lnTo>
                <a:cubicBezTo>
                  <a:pt x="7144" y="67151"/>
                  <a:pt x="67151" y="7144"/>
                  <a:pt x="140494" y="7144"/>
                </a:cubicBezTo>
                <a:cubicBezTo>
                  <a:pt x="213836" y="7144"/>
                  <a:pt x="273844" y="67151"/>
                  <a:pt x="273844" y="140494"/>
                </a:cubicBezTo>
                <a:lnTo>
                  <a:pt x="273844" y="588169"/>
                </a:lnTo>
                <a:cubicBezTo>
                  <a:pt x="273844" y="635794"/>
                  <a:pt x="235744" y="673894"/>
                  <a:pt x="188119" y="673894"/>
                </a:cubicBezTo>
                <a:cubicBezTo>
                  <a:pt x="140494" y="673894"/>
                  <a:pt x="102394" y="635794"/>
                  <a:pt x="102394" y="588169"/>
                </a:cubicBezTo>
                <a:lnTo>
                  <a:pt x="102394" y="359569"/>
                </a:lnTo>
                <a:lnTo>
                  <a:pt x="159544" y="359569"/>
                </a:lnTo>
                <a:lnTo>
                  <a:pt x="159544" y="588169"/>
                </a:lnTo>
                <a:cubicBezTo>
                  <a:pt x="159544" y="604361"/>
                  <a:pt x="171926" y="616744"/>
                  <a:pt x="188119" y="616744"/>
                </a:cubicBezTo>
                <a:cubicBezTo>
                  <a:pt x="204311" y="616744"/>
                  <a:pt x="216694" y="604361"/>
                  <a:pt x="216694" y="588169"/>
                </a:cubicBezTo>
                <a:lnTo>
                  <a:pt x="216694" y="140494"/>
                </a:lnTo>
                <a:cubicBezTo>
                  <a:pt x="216694" y="98584"/>
                  <a:pt x="182404" y="64294"/>
                  <a:pt x="140494" y="64294"/>
                </a:cubicBezTo>
                <a:cubicBezTo>
                  <a:pt x="98584" y="64294"/>
                  <a:pt x="64294" y="98584"/>
                  <a:pt x="64294" y="140494"/>
                </a:cubicBezTo>
                <a:lnTo>
                  <a:pt x="64294" y="626269"/>
                </a:lnTo>
                <a:cubicBezTo>
                  <a:pt x="64294" y="694849"/>
                  <a:pt x="119539" y="750094"/>
                  <a:pt x="188119" y="750094"/>
                </a:cubicBezTo>
                <a:cubicBezTo>
                  <a:pt x="256699" y="750094"/>
                  <a:pt x="311944" y="694849"/>
                  <a:pt x="311944" y="626269"/>
                </a:cubicBezTo>
                <a:lnTo>
                  <a:pt x="311944" y="426244"/>
                </a:lnTo>
                <a:lnTo>
                  <a:pt x="369094" y="426244"/>
                </a:lnTo>
                <a:lnTo>
                  <a:pt x="369094" y="626269"/>
                </a:lnTo>
                <a:cubicBezTo>
                  <a:pt x="369094" y="726281"/>
                  <a:pt x="288131" y="807244"/>
                  <a:pt x="188119" y="807244"/>
                </a:cubicBezTo>
                <a:close/>
              </a:path>
            </a:pathLst>
          </a:custGeom>
          <a:solidFill>
            <a:schemeClr val="bg1"/>
          </a:solidFill>
          <a:ln w="9525" cap="flat">
            <a:noFill/>
            <a:prstDash val="solid"/>
            <a:miter lim="800000"/>
            <a:headEnd/>
            <a:tailEnd/>
          </a:ln>
        </p:spPr>
        <p:txBody>
          <a:bodyPr anchor="ctr"/>
          <a:lstStyle/>
          <a:p>
            <a:endParaRPr lang="el-GR"/>
          </a:p>
        </p:txBody>
      </p:sp>
      <p:grpSp>
        <p:nvGrpSpPr>
          <p:cNvPr id="38" name="Γραφικό 36" descr="Χρήστες">
            <a:extLst>
              <a:ext uri="{FF2B5EF4-FFF2-40B4-BE49-F238E27FC236}"/>
            </a:extLst>
          </p:cNvPr>
          <p:cNvGrpSpPr/>
          <p:nvPr/>
        </p:nvGrpSpPr>
        <p:grpSpPr>
          <a:xfrm>
            <a:off x="8004638" y="2310322"/>
            <a:ext cx="874622" cy="967322"/>
            <a:chOff x="5638800" y="2971800"/>
            <a:chExt cx="914400" cy="914400"/>
          </a:xfrm>
          <a:solidFill>
            <a:schemeClr val="bg1"/>
          </a:solidFill>
        </p:grpSpPr>
        <p:sp>
          <p:nvSpPr>
            <p:cNvPr id="39" name="Ελεύθερη σχεδίαση: Σχήμα 38">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5" name="Ελεύθερη σχεδίαση: Σχήμα 64">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6" name="Ελεύθερη σχεδίαση: Σχήμα 65">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7" name="Ελεύθερη σχεδίαση: Σχήμα 66">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8" name="Ελεύθερη σχεδίαση: Σχήμα 67">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35" name="Τίτλος 1">
            <a:extLst>
              <a:ext uri="{FF2B5EF4-FFF2-40B4-BE49-F238E27FC236}"/>
            </a:extLst>
          </p:cNvPr>
          <p:cNvSpPr>
            <a:spLocks noGrp="1"/>
          </p:cNvSpPr>
          <p:nvPr>
            <p:ph type="title"/>
          </p:nvPr>
        </p:nvSpPr>
        <p:spPr/>
        <p:txBody>
          <a:bodyPr/>
          <a:lstStyle/>
          <a:p>
            <a:pPr algn="ctr" fontAlgn="auto">
              <a:spcAft>
                <a:spcPts val="0"/>
              </a:spcAft>
              <a:defRPr/>
            </a:pPr>
            <a:r>
              <a:rPr lang="el-GR" b="1" dirty="0"/>
              <a:t>Μορφές ισχύος</a:t>
            </a:r>
            <a:endParaRPr lang="el-GR" dirty="0"/>
          </a:p>
        </p:txBody>
      </p:sp>
      <p:pic>
        <p:nvPicPr>
          <p:cNvPr id="145427" name="Θέση εικόνας 25" descr="Κοντινή εικόνα εσωτερικού υλικού δόμησης"/>
          <p:cNvPicPr>
            <a:picLocks noGrp="1" noChangeAspect="1"/>
          </p:cNvPicPr>
          <p:nvPr>
            <p:ph type="pic" sz="quarter" idx="41"/>
          </p:nvPr>
        </p:nvPicPr>
        <p:blipFill>
          <a:blip r:embed="rId8"/>
          <a:srcRect/>
          <a:stretch>
            <a:fillRect/>
          </a:stretch>
        </p:blipFill>
        <p:spPr>
          <a:xfrm>
            <a:off x="684213" y="1981200"/>
            <a:ext cx="1476375" cy="1476375"/>
          </a:xfrm>
          <a:ln w="9525"/>
        </p:spPr>
      </p:pic>
      <p:sp>
        <p:nvSpPr>
          <p:cNvPr id="145428" name="Θέση κειμένου 6"/>
          <p:cNvSpPr txBox="1">
            <a:spLocks/>
          </p:cNvSpPr>
          <p:nvPr/>
        </p:nvSpPr>
        <p:spPr bwMode="auto">
          <a:xfrm>
            <a:off x="520700" y="3968750"/>
            <a:ext cx="1979613"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Πειθαναγκαστική ισχύς</a:t>
            </a:r>
          </a:p>
        </p:txBody>
      </p:sp>
      <p:sp>
        <p:nvSpPr>
          <p:cNvPr id="41" name="Θέση κειμένου 6">
            <a:extLst>
              <a:ext uri="{FF2B5EF4-FFF2-40B4-BE49-F238E27FC236}"/>
            </a:extLst>
          </p:cNvPr>
          <p:cNvSpPr txBox="1">
            <a:spLocks/>
          </p:cNvSpPr>
          <p:nvPr/>
        </p:nvSpPr>
        <p:spPr>
          <a:xfrm>
            <a:off x="520700" y="4625975"/>
            <a:ext cx="1979613" cy="360363"/>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Στηρίζεται στο φόβο</a:t>
            </a:r>
          </a:p>
        </p:txBody>
      </p:sp>
      <p:pic>
        <p:nvPicPr>
          <p:cNvPr id="145430" name="Θέση εικόνας 33" descr="εικόνα ουρανοξύστη διαμερισμάτων"/>
          <p:cNvPicPr>
            <a:picLocks noGrp="1" noChangeAspect="1"/>
          </p:cNvPicPr>
          <p:nvPr>
            <p:ph type="pic" sz="quarter" idx="45"/>
          </p:nvPr>
        </p:nvPicPr>
        <p:blipFill>
          <a:blip r:embed="rId9"/>
          <a:srcRect/>
          <a:stretch>
            <a:fillRect/>
          </a:stretch>
        </p:blipFill>
        <p:spPr>
          <a:xfrm>
            <a:off x="10044113" y="1981200"/>
            <a:ext cx="1476375" cy="1476375"/>
          </a:xfrm>
          <a:ln w="9525"/>
        </p:spPr>
      </p:pic>
      <p:sp>
        <p:nvSpPr>
          <p:cNvPr id="145431" name="Θέση κειμένου 10"/>
          <p:cNvSpPr txBox="1">
            <a:spLocks/>
          </p:cNvSpPr>
          <p:nvPr/>
        </p:nvSpPr>
        <p:spPr bwMode="auto">
          <a:xfrm>
            <a:off x="9791700" y="3956050"/>
            <a:ext cx="1979613"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Ισχύς αναφοράς</a:t>
            </a:r>
          </a:p>
        </p:txBody>
      </p:sp>
      <p:sp>
        <p:nvSpPr>
          <p:cNvPr id="47" name="Θέση κειμένου 6">
            <a:extLst>
              <a:ext uri="{FF2B5EF4-FFF2-40B4-BE49-F238E27FC236}"/>
            </a:extLst>
          </p:cNvPr>
          <p:cNvSpPr txBox="1">
            <a:spLocks/>
          </p:cNvSpPr>
          <p:nvPr/>
        </p:nvSpPr>
        <p:spPr>
          <a:xfrm>
            <a:off x="9796463" y="4622800"/>
            <a:ext cx="1974850" cy="180022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Βασίζεται στην αναγνώριση του ατόμου ως κατόχου επιθυμητών πόρων ή ταλέντων</a:t>
            </a:r>
          </a:p>
        </p:txBody>
      </p:sp>
      <p:sp>
        <p:nvSpPr>
          <p:cNvPr id="145433" name="Γραφικό 11" descr="Σύνδεση"/>
          <p:cNvSpPr>
            <a:spLocks/>
          </p:cNvSpPr>
          <p:nvPr/>
        </p:nvSpPr>
        <p:spPr bwMode="auto">
          <a:xfrm>
            <a:off x="1109663" y="2425700"/>
            <a:ext cx="666750" cy="666750"/>
          </a:xfrm>
          <a:custGeom>
            <a:avLst/>
            <a:gdLst>
              <a:gd name="T0" fmla="*/ 584387 w 666750"/>
              <a:gd name="T1" fmla="*/ 583674 h 666750"/>
              <a:gd name="T2" fmla="*/ 463420 w 666750"/>
              <a:gd name="T3" fmla="*/ 583674 h 666750"/>
              <a:gd name="T4" fmla="*/ 382457 w 666750"/>
              <a:gd name="T5" fmla="*/ 502711 h 666750"/>
              <a:gd name="T6" fmla="*/ 366265 w 666750"/>
              <a:gd name="T7" fmla="*/ 405556 h 666750"/>
              <a:gd name="T8" fmla="*/ 436750 w 666750"/>
              <a:gd name="T9" fmla="*/ 476041 h 666750"/>
              <a:gd name="T10" fmla="*/ 476755 w 666750"/>
              <a:gd name="T11" fmla="*/ 475089 h 666750"/>
              <a:gd name="T12" fmla="*/ 477707 w 666750"/>
              <a:gd name="T13" fmla="*/ 435084 h 666750"/>
              <a:gd name="T14" fmla="*/ 407222 w 666750"/>
              <a:gd name="T15" fmla="*/ 364599 h 666750"/>
              <a:gd name="T16" fmla="*/ 504377 w 666750"/>
              <a:gd name="T17" fmla="*/ 381744 h 666750"/>
              <a:gd name="T18" fmla="*/ 585340 w 666750"/>
              <a:gd name="T19" fmla="*/ 462706 h 666750"/>
              <a:gd name="T20" fmla="*/ 584387 w 666750"/>
              <a:gd name="T21" fmla="*/ 583674 h 666750"/>
              <a:gd name="T22" fmla="*/ 166240 w 666750"/>
              <a:gd name="T23" fmla="*/ 286494 h 666750"/>
              <a:gd name="T24" fmla="*/ 85277 w 666750"/>
              <a:gd name="T25" fmla="*/ 205531 h 666750"/>
              <a:gd name="T26" fmla="*/ 85277 w 666750"/>
              <a:gd name="T27" fmla="*/ 84564 h 666750"/>
              <a:gd name="T28" fmla="*/ 206245 w 666750"/>
              <a:gd name="T29" fmla="*/ 84564 h 666750"/>
              <a:gd name="T30" fmla="*/ 287207 w 666750"/>
              <a:gd name="T31" fmla="*/ 165526 h 666750"/>
              <a:gd name="T32" fmla="*/ 304352 w 666750"/>
              <a:gd name="T33" fmla="*/ 262681 h 666750"/>
              <a:gd name="T34" fmla="*/ 247202 w 666750"/>
              <a:gd name="T35" fmla="*/ 205531 h 666750"/>
              <a:gd name="T36" fmla="*/ 207197 w 666750"/>
              <a:gd name="T37" fmla="*/ 206484 h 666750"/>
              <a:gd name="T38" fmla="*/ 206245 w 666750"/>
              <a:gd name="T39" fmla="*/ 246489 h 666750"/>
              <a:gd name="T40" fmla="*/ 263395 w 666750"/>
              <a:gd name="T41" fmla="*/ 303639 h 666750"/>
              <a:gd name="T42" fmla="*/ 166240 w 666750"/>
              <a:gd name="T43" fmla="*/ 286494 h 666750"/>
              <a:gd name="T44" fmla="*/ 624392 w 666750"/>
              <a:gd name="T45" fmla="*/ 421749 h 666750"/>
              <a:gd name="T46" fmla="*/ 543430 w 666750"/>
              <a:gd name="T47" fmla="*/ 340786 h 666750"/>
              <a:gd name="T48" fmla="*/ 363407 w 666750"/>
              <a:gd name="T49" fmla="*/ 322689 h 666750"/>
              <a:gd name="T50" fmla="*/ 346262 w 666750"/>
              <a:gd name="T51" fmla="*/ 305544 h 666750"/>
              <a:gd name="T52" fmla="*/ 328165 w 666750"/>
              <a:gd name="T53" fmla="*/ 125521 h 666750"/>
              <a:gd name="T54" fmla="*/ 247202 w 666750"/>
              <a:gd name="T55" fmla="*/ 44559 h 666750"/>
              <a:gd name="T56" fmla="*/ 49082 w 666750"/>
              <a:gd name="T57" fmla="*/ 48369 h 666750"/>
              <a:gd name="T58" fmla="*/ 45272 w 666750"/>
              <a:gd name="T59" fmla="*/ 246489 h 666750"/>
              <a:gd name="T60" fmla="*/ 126235 w 666750"/>
              <a:gd name="T61" fmla="*/ 327451 h 666750"/>
              <a:gd name="T62" fmla="*/ 306257 w 666750"/>
              <a:gd name="T63" fmla="*/ 345549 h 666750"/>
              <a:gd name="T64" fmla="*/ 323402 w 666750"/>
              <a:gd name="T65" fmla="*/ 362694 h 666750"/>
              <a:gd name="T66" fmla="*/ 341500 w 666750"/>
              <a:gd name="T67" fmla="*/ 542716 h 666750"/>
              <a:gd name="T68" fmla="*/ 422462 w 666750"/>
              <a:gd name="T69" fmla="*/ 623679 h 666750"/>
              <a:gd name="T70" fmla="*/ 620582 w 666750"/>
              <a:gd name="T71" fmla="*/ 619869 h 666750"/>
              <a:gd name="T72" fmla="*/ 624392 w 666750"/>
              <a:gd name="T73" fmla="*/ 421749 h 666750"/>
              <a:gd name="T74" fmla="*/ 624392 w 666750"/>
              <a:gd name="T75" fmla="*/ 421749 h 6667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66750" h="666750">
                <a:moveTo>
                  <a:pt x="584387" y="583674"/>
                </a:moveTo>
                <a:cubicBezTo>
                  <a:pt x="551050" y="617011"/>
                  <a:pt x="496757" y="617011"/>
                  <a:pt x="463420" y="583674"/>
                </a:cubicBezTo>
                <a:lnTo>
                  <a:pt x="382457" y="502711"/>
                </a:lnTo>
                <a:cubicBezTo>
                  <a:pt x="356740" y="476994"/>
                  <a:pt x="350072" y="437941"/>
                  <a:pt x="366265" y="405556"/>
                </a:cubicBezTo>
                <a:lnTo>
                  <a:pt x="436750" y="476041"/>
                </a:lnTo>
                <a:cubicBezTo>
                  <a:pt x="448180" y="486519"/>
                  <a:pt x="465325" y="486519"/>
                  <a:pt x="476755" y="475089"/>
                </a:cubicBezTo>
                <a:cubicBezTo>
                  <a:pt x="487232" y="464611"/>
                  <a:pt x="488185" y="446514"/>
                  <a:pt x="477707" y="435084"/>
                </a:cubicBezTo>
                <a:lnTo>
                  <a:pt x="407222" y="364599"/>
                </a:lnTo>
                <a:cubicBezTo>
                  <a:pt x="439607" y="349359"/>
                  <a:pt x="478660" y="356026"/>
                  <a:pt x="504377" y="381744"/>
                </a:cubicBezTo>
                <a:lnTo>
                  <a:pt x="585340" y="462706"/>
                </a:lnTo>
                <a:cubicBezTo>
                  <a:pt x="617725" y="496044"/>
                  <a:pt x="617725" y="549384"/>
                  <a:pt x="584387" y="583674"/>
                </a:cubicBezTo>
                <a:close/>
                <a:moveTo>
                  <a:pt x="166240" y="286494"/>
                </a:moveTo>
                <a:lnTo>
                  <a:pt x="85277" y="205531"/>
                </a:lnTo>
                <a:cubicBezTo>
                  <a:pt x="51940" y="172194"/>
                  <a:pt x="51940" y="117901"/>
                  <a:pt x="85277" y="84564"/>
                </a:cubicBezTo>
                <a:cubicBezTo>
                  <a:pt x="118615" y="51226"/>
                  <a:pt x="172907" y="51226"/>
                  <a:pt x="206245" y="84564"/>
                </a:cubicBezTo>
                <a:lnTo>
                  <a:pt x="287207" y="165526"/>
                </a:lnTo>
                <a:cubicBezTo>
                  <a:pt x="312925" y="191244"/>
                  <a:pt x="319592" y="230296"/>
                  <a:pt x="304352" y="262681"/>
                </a:cubicBezTo>
                <a:lnTo>
                  <a:pt x="247202" y="205531"/>
                </a:lnTo>
                <a:cubicBezTo>
                  <a:pt x="235772" y="195054"/>
                  <a:pt x="218627" y="195054"/>
                  <a:pt x="207197" y="206484"/>
                </a:cubicBezTo>
                <a:cubicBezTo>
                  <a:pt x="196720" y="216961"/>
                  <a:pt x="195767" y="235059"/>
                  <a:pt x="206245" y="246489"/>
                </a:cubicBezTo>
                <a:lnTo>
                  <a:pt x="263395" y="303639"/>
                </a:lnTo>
                <a:cubicBezTo>
                  <a:pt x="231010" y="318879"/>
                  <a:pt x="191957" y="312211"/>
                  <a:pt x="166240" y="286494"/>
                </a:cubicBezTo>
                <a:close/>
                <a:moveTo>
                  <a:pt x="624392" y="421749"/>
                </a:moveTo>
                <a:lnTo>
                  <a:pt x="543430" y="340786"/>
                </a:lnTo>
                <a:cubicBezTo>
                  <a:pt x="495805" y="292209"/>
                  <a:pt x="419605" y="284589"/>
                  <a:pt x="363407" y="322689"/>
                </a:cubicBezTo>
                <a:lnTo>
                  <a:pt x="346262" y="305544"/>
                </a:lnTo>
                <a:cubicBezTo>
                  <a:pt x="383410" y="249346"/>
                  <a:pt x="375790" y="174099"/>
                  <a:pt x="328165" y="125521"/>
                </a:cubicBezTo>
                <a:lnTo>
                  <a:pt x="247202" y="44559"/>
                </a:lnTo>
                <a:cubicBezTo>
                  <a:pt x="191005" y="-6876"/>
                  <a:pt x="103375" y="-4971"/>
                  <a:pt x="49082" y="48369"/>
                </a:cubicBezTo>
                <a:cubicBezTo>
                  <a:pt x="-5210" y="102661"/>
                  <a:pt x="-7115" y="189339"/>
                  <a:pt x="45272" y="246489"/>
                </a:cubicBezTo>
                <a:lnTo>
                  <a:pt x="126235" y="327451"/>
                </a:lnTo>
                <a:cubicBezTo>
                  <a:pt x="173860" y="376029"/>
                  <a:pt x="250060" y="383649"/>
                  <a:pt x="306257" y="345549"/>
                </a:cubicBezTo>
                <a:lnTo>
                  <a:pt x="323402" y="362694"/>
                </a:lnTo>
                <a:cubicBezTo>
                  <a:pt x="286255" y="418891"/>
                  <a:pt x="293875" y="494139"/>
                  <a:pt x="341500" y="542716"/>
                </a:cubicBezTo>
                <a:lnTo>
                  <a:pt x="422462" y="623679"/>
                </a:lnTo>
                <a:cubicBezTo>
                  <a:pt x="478660" y="676066"/>
                  <a:pt x="566290" y="674161"/>
                  <a:pt x="620582" y="619869"/>
                </a:cubicBezTo>
                <a:cubicBezTo>
                  <a:pt x="674875" y="565576"/>
                  <a:pt x="676780" y="477946"/>
                  <a:pt x="624392" y="421749"/>
                </a:cubicBezTo>
                <a:close/>
              </a:path>
            </a:pathLst>
          </a:custGeom>
          <a:solidFill>
            <a:schemeClr val="bg1"/>
          </a:solidFill>
          <a:ln w="9525" cap="flat">
            <a:noFill/>
            <a:prstDash val="solid"/>
            <a:miter lim="800000"/>
            <a:headEnd/>
            <a:tailEnd/>
          </a:ln>
        </p:spPr>
        <p:txBody>
          <a:bodyPr anchor="ctr"/>
          <a:lstStyle/>
          <a:p>
            <a:endParaRPr lang="el-GR"/>
          </a:p>
        </p:txBody>
      </p:sp>
      <p:grpSp>
        <p:nvGrpSpPr>
          <p:cNvPr id="20" name="Γραφικό 15" descr="Χρήστης">
            <a:extLst>
              <a:ext uri="{FF2B5EF4-FFF2-40B4-BE49-F238E27FC236}"/>
            </a:extLst>
          </p:cNvPr>
          <p:cNvGrpSpPr/>
          <p:nvPr/>
        </p:nvGrpSpPr>
        <p:grpSpPr>
          <a:xfrm>
            <a:off x="3239400" y="2241450"/>
            <a:ext cx="914400" cy="914400"/>
            <a:chOff x="5638800" y="2971800"/>
            <a:chExt cx="914400" cy="914400"/>
          </a:xfrm>
          <a:solidFill>
            <a:schemeClr val="bg1"/>
          </a:solidFill>
        </p:grpSpPr>
        <p:sp>
          <p:nvSpPr>
            <p:cNvPr id="21" name="Ελεύθερη σχεδίαση: Σχήμα 20">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45435" name="Γραφικό 26" descr="Δίκτυο"/>
          <p:cNvSpPr>
            <a:spLocks/>
          </p:cNvSpPr>
          <p:nvPr/>
        </p:nvSpPr>
        <p:spPr bwMode="auto">
          <a:xfrm>
            <a:off x="10420350" y="2413000"/>
            <a:ext cx="723900" cy="685800"/>
          </a:xfrm>
          <a:custGeom>
            <a:avLst/>
            <a:gdLst>
              <a:gd name="T0" fmla="*/ 717917 w 723900"/>
              <a:gd name="T1" fmla="*/ 242411 h 685800"/>
              <a:gd name="T2" fmla="*/ 617905 w 723900"/>
              <a:gd name="T3" fmla="*/ 201454 h 685800"/>
              <a:gd name="T4" fmla="*/ 571232 w 723900"/>
              <a:gd name="T5" fmla="*/ 282416 h 685800"/>
              <a:gd name="T6" fmla="*/ 448360 w 723900"/>
              <a:gd name="T7" fmla="*/ 333851 h 685800"/>
              <a:gd name="T8" fmla="*/ 384542 w 723900"/>
              <a:gd name="T9" fmla="*/ 289084 h 685800"/>
              <a:gd name="T10" fmla="*/ 384542 w 723900"/>
              <a:gd name="T11" fmla="*/ 156686 h 685800"/>
              <a:gd name="T12" fmla="*/ 441692 w 723900"/>
              <a:gd name="T13" fmla="*/ 83344 h 685800"/>
              <a:gd name="T14" fmla="*/ 365492 w 723900"/>
              <a:gd name="T15" fmla="*/ 7144 h 685800"/>
              <a:gd name="T16" fmla="*/ 365492 w 723900"/>
              <a:gd name="T17" fmla="*/ 7144 h 685800"/>
              <a:gd name="T18" fmla="*/ 289292 w 723900"/>
              <a:gd name="T19" fmla="*/ 83344 h 685800"/>
              <a:gd name="T20" fmla="*/ 346442 w 723900"/>
              <a:gd name="T21" fmla="*/ 156686 h 685800"/>
              <a:gd name="T22" fmla="*/ 346442 w 723900"/>
              <a:gd name="T23" fmla="*/ 288131 h 685800"/>
              <a:gd name="T24" fmla="*/ 282625 w 723900"/>
              <a:gd name="T25" fmla="*/ 332899 h 685800"/>
              <a:gd name="T26" fmla="*/ 159752 w 723900"/>
              <a:gd name="T27" fmla="*/ 281464 h 685800"/>
              <a:gd name="T28" fmla="*/ 113080 w 723900"/>
              <a:gd name="T29" fmla="*/ 200501 h 685800"/>
              <a:gd name="T30" fmla="*/ 13067 w 723900"/>
              <a:gd name="T31" fmla="*/ 241459 h 685800"/>
              <a:gd name="T32" fmla="*/ 54025 w 723900"/>
              <a:gd name="T33" fmla="*/ 341471 h 685800"/>
              <a:gd name="T34" fmla="*/ 143560 w 723900"/>
              <a:gd name="T35" fmla="*/ 316706 h 685800"/>
              <a:gd name="T36" fmla="*/ 269290 w 723900"/>
              <a:gd name="T37" fmla="*/ 368141 h 685800"/>
              <a:gd name="T38" fmla="*/ 268337 w 723900"/>
              <a:gd name="T39" fmla="*/ 380524 h 685800"/>
              <a:gd name="T40" fmla="*/ 287387 w 723900"/>
              <a:gd name="T41" fmla="*/ 437674 h 685800"/>
              <a:gd name="T42" fmla="*/ 188327 w 723900"/>
              <a:gd name="T43" fmla="*/ 537686 h 685800"/>
              <a:gd name="T44" fmla="*/ 95935 w 723900"/>
              <a:gd name="T45" fmla="*/ 549116 h 685800"/>
              <a:gd name="T46" fmla="*/ 95935 w 723900"/>
              <a:gd name="T47" fmla="*/ 656749 h 685800"/>
              <a:gd name="T48" fmla="*/ 203567 w 723900"/>
              <a:gd name="T49" fmla="*/ 656749 h 685800"/>
              <a:gd name="T50" fmla="*/ 214997 w 723900"/>
              <a:gd name="T51" fmla="*/ 564356 h 685800"/>
              <a:gd name="T52" fmla="*/ 315962 w 723900"/>
              <a:gd name="T53" fmla="*/ 463391 h 685800"/>
              <a:gd name="T54" fmla="*/ 363587 w 723900"/>
              <a:gd name="T55" fmla="*/ 476726 h 685800"/>
              <a:gd name="T56" fmla="*/ 365492 w 723900"/>
              <a:gd name="T57" fmla="*/ 476726 h 685800"/>
              <a:gd name="T58" fmla="*/ 367397 w 723900"/>
              <a:gd name="T59" fmla="*/ 476726 h 685800"/>
              <a:gd name="T60" fmla="*/ 415022 w 723900"/>
              <a:gd name="T61" fmla="*/ 463391 h 685800"/>
              <a:gd name="T62" fmla="*/ 515987 w 723900"/>
              <a:gd name="T63" fmla="*/ 564356 h 685800"/>
              <a:gd name="T64" fmla="*/ 527417 w 723900"/>
              <a:gd name="T65" fmla="*/ 657701 h 685800"/>
              <a:gd name="T66" fmla="*/ 635050 w 723900"/>
              <a:gd name="T67" fmla="*/ 657701 h 685800"/>
              <a:gd name="T68" fmla="*/ 635050 w 723900"/>
              <a:gd name="T69" fmla="*/ 550069 h 685800"/>
              <a:gd name="T70" fmla="*/ 542657 w 723900"/>
              <a:gd name="T71" fmla="*/ 538639 h 685800"/>
              <a:gd name="T72" fmla="*/ 443597 w 723900"/>
              <a:gd name="T73" fmla="*/ 438626 h 685800"/>
              <a:gd name="T74" fmla="*/ 462647 w 723900"/>
              <a:gd name="T75" fmla="*/ 381476 h 685800"/>
              <a:gd name="T76" fmla="*/ 461695 w 723900"/>
              <a:gd name="T77" fmla="*/ 369094 h 685800"/>
              <a:gd name="T78" fmla="*/ 587425 w 723900"/>
              <a:gd name="T79" fmla="*/ 317659 h 685800"/>
              <a:gd name="T80" fmla="*/ 676960 w 723900"/>
              <a:gd name="T81" fmla="*/ 342424 h 685800"/>
              <a:gd name="T82" fmla="*/ 717917 w 723900"/>
              <a:gd name="T83" fmla="*/ 242411 h 6858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lim="800000"/>
            <a:headEnd/>
            <a:tailEnd/>
          </a:ln>
        </p:spPr>
        <p:txBody>
          <a:bodyPr anchor="ctr"/>
          <a:lstStyle/>
          <a:p>
            <a:endParaRPr lang="el-G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788" y="163513"/>
            <a:ext cx="4859337" cy="5724525"/>
          </a:xfrm>
        </p:spPr>
        <p:txBody>
          <a:bodyPr/>
          <a:lstStyle/>
          <a:p>
            <a:pPr fontAlgn="auto">
              <a:spcAft>
                <a:spcPts val="0"/>
              </a:spcAft>
              <a:defRPr/>
            </a:pPr>
            <a:r>
              <a:rPr lang="el-GR" dirty="0"/>
              <a:t>Εύρος ελέγχου</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653338" y="765175"/>
            <a:ext cx="1871662" cy="1871663"/>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147460" name="Υπότιτλος 2"/>
          <p:cNvSpPr>
            <a:spLocks noGrp="1"/>
          </p:cNvSpPr>
          <p:nvPr>
            <p:ph type="subTitle" idx="1"/>
          </p:nvPr>
        </p:nvSpPr>
        <p:spPr>
          <a:xfrm>
            <a:off x="7653338" y="4837113"/>
            <a:ext cx="3932237" cy="750887"/>
          </a:xfrm>
        </p:spPr>
        <p:txBody>
          <a:bodyPr/>
          <a:lstStyle/>
          <a:p>
            <a:r>
              <a:rPr lang="el-GR" smtClean="0">
                <a:solidFill>
                  <a:srgbClr val="404040"/>
                </a:solidFill>
              </a:rPr>
              <a:t>Ορίζεται ως ο αριθμός εργαζομένων που μπορεί να εποπτεύσει αποτελεσματικά ένας μάνατζερ</a:t>
            </a:r>
          </a:p>
          <a:p>
            <a:endParaRPr lang="el-GR" smtClean="0">
              <a:solidFill>
                <a:srgbClr val="404040"/>
              </a:solidFill>
            </a:endParaRPr>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A6B04A54-313C-4A44-8F71-584D112A9016}" type="slidenum">
              <a:rPr lang="el-GR"/>
              <a:pPr>
                <a:defRPr/>
              </a:pPr>
              <a:t>59</a:t>
            </a:fld>
            <a:endParaRPr lang="el-GR" dirty="0"/>
          </a:p>
        </p:txBody>
      </p:sp>
      <p:sp>
        <p:nvSpPr>
          <p:cNvPr id="147463"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1" name="Τίτλος 2">
            <a:extLst>
              <a:ext uri="{FF2B5EF4-FFF2-40B4-BE49-F238E27FC236}"/>
            </a:extLst>
          </p:cNvPr>
          <p:cNvSpPr txBox="1">
            <a:spLocks/>
          </p:cNvSpPr>
          <p:nvPr/>
        </p:nvSpPr>
        <p:spPr>
          <a:xfrm>
            <a:off x="260350" y="2074863"/>
            <a:ext cx="6661150" cy="601662"/>
          </a:xfrm>
          <a:prstGeom prst="rect">
            <a:avLst/>
          </a:prstGeom>
          <a:solidFill>
            <a:schemeClr val="bg2"/>
          </a:solidFill>
          <a:ln>
            <a:noFill/>
          </a:ln>
        </p:spPr>
        <p:txBody>
          <a:bodyPr lIns="432000" tIns="72000" rIns="288000" bIns="1404000" anchor="b"/>
          <a:lstStyle>
            <a:lvl1pPr algn="l" defTabSz="914400" rtl="0" eaLnBrk="1" latinLnBrk="0" hangingPunct="1">
              <a:lnSpc>
                <a:spcPct val="90000"/>
              </a:lnSpc>
              <a:spcBef>
                <a:spcPct val="0"/>
              </a:spcBef>
              <a:buNone/>
              <a:defRPr sz="45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2400" dirty="0"/>
              <a:t>Οργανωτική δομή  &amp;  Εύρος ελέγχου</a:t>
            </a:r>
          </a:p>
        </p:txBody>
      </p:sp>
      <p:graphicFrame>
        <p:nvGraphicFramePr>
          <p:cNvPr id="7" name="Πίνακας 6">
            <a:extLst>
              <a:ext uri="{FF2B5EF4-FFF2-40B4-BE49-F238E27FC236}"/>
            </a:extLst>
          </p:cNvPr>
          <p:cNvGraphicFramePr>
            <a:graphicFrameLocks noGrp="1"/>
          </p:cNvGraphicFramePr>
          <p:nvPr/>
        </p:nvGraphicFramePr>
        <p:xfrm>
          <a:off x="412750" y="2374900"/>
          <a:ext cx="6386513" cy="3136900"/>
        </p:xfrm>
        <a:graphic>
          <a:graphicData uri="http://schemas.openxmlformats.org/drawingml/2006/table">
            <a:tbl>
              <a:tblPr firstRow="1" bandRow="1">
                <a:tableStyleId>{22838BEF-8BB2-4498-84A7-C5851F593DF1}</a:tableStyleId>
              </a:tblPr>
              <a:tblGrid>
                <a:gridCol w="3193961">
                  <a:extLst>
                    <a:ext uri="{9D8B030D-6E8A-4147-A177-3AD203B41FA5}"/>
                  </a:extLst>
                </a:gridCol>
                <a:gridCol w="3193961">
                  <a:extLst>
                    <a:ext uri="{9D8B030D-6E8A-4147-A177-3AD203B41FA5}"/>
                  </a:extLst>
                </a:gridCol>
              </a:tblGrid>
              <a:tr h="629549">
                <a:tc>
                  <a:txBody>
                    <a:bodyPr/>
                    <a:lstStyle/>
                    <a:p>
                      <a:pPr algn="ctr"/>
                      <a:r>
                        <a:rPr lang="el-GR" dirty="0"/>
                        <a:t>ΥΨΗΛΟΤΕΡΗ ΔΟΜΗ</a:t>
                      </a:r>
                    </a:p>
                  </a:txBody>
                  <a:tcPr>
                    <a:solidFill>
                      <a:schemeClr val="bg2"/>
                    </a:solidFill>
                  </a:tcPr>
                </a:tc>
                <a:tc>
                  <a:txBody>
                    <a:bodyPr/>
                    <a:lstStyle/>
                    <a:p>
                      <a:pPr algn="ctr"/>
                      <a:r>
                        <a:rPr lang="el-GR" dirty="0"/>
                        <a:t>ΕΠΙΠΕΔΗ ΔΟΜΗ</a:t>
                      </a:r>
                    </a:p>
                  </a:txBody>
                  <a:tcPr>
                    <a:solidFill>
                      <a:schemeClr val="bg2"/>
                    </a:solidFill>
                  </a:tcPr>
                </a:tc>
                <a:extLst>
                  <a:ext uri="{0D108BD9-81ED-4DB2-BD59-A6C34878D82A}"/>
                </a:extLst>
              </a:tr>
              <a:tr h="2507399">
                <a:tc>
                  <a:txBody>
                    <a:bodyPr/>
                    <a:lstStyle/>
                    <a:p>
                      <a:r>
                        <a:rPr lang="el-GR" b="1" dirty="0"/>
                        <a:t>                           Χ</a:t>
                      </a:r>
                    </a:p>
                    <a:p>
                      <a:r>
                        <a:rPr lang="el-GR" b="1" dirty="0"/>
                        <a:t>         Χ                                 </a:t>
                      </a:r>
                      <a:r>
                        <a:rPr lang="el-GR" b="1" dirty="0" err="1"/>
                        <a:t>Χ</a:t>
                      </a:r>
                      <a:r>
                        <a:rPr lang="el-GR" b="1" dirty="0"/>
                        <a:t>                                    </a:t>
                      </a:r>
                    </a:p>
                    <a:p>
                      <a:r>
                        <a:rPr lang="el-GR" b="1" dirty="0"/>
                        <a:t>   Χ          </a:t>
                      </a:r>
                      <a:r>
                        <a:rPr lang="el-GR" b="1" dirty="0" err="1"/>
                        <a:t>Χ</a:t>
                      </a:r>
                      <a:r>
                        <a:rPr lang="el-GR" b="1" dirty="0"/>
                        <a:t>                    </a:t>
                      </a:r>
                      <a:r>
                        <a:rPr lang="el-GR" b="1" dirty="0" err="1"/>
                        <a:t>Χ</a:t>
                      </a:r>
                      <a:r>
                        <a:rPr lang="el-GR" b="1" dirty="0"/>
                        <a:t>          </a:t>
                      </a:r>
                      <a:r>
                        <a:rPr lang="el-GR" b="1" dirty="0" err="1"/>
                        <a:t>Χ</a:t>
                      </a:r>
                      <a:r>
                        <a:rPr lang="el-GR" b="1" dirty="0"/>
                        <a:t> </a:t>
                      </a:r>
                    </a:p>
                    <a:p>
                      <a:r>
                        <a:rPr lang="el-GR" b="1" dirty="0"/>
                        <a:t>ΧΧ           </a:t>
                      </a:r>
                      <a:r>
                        <a:rPr lang="el-GR" b="1" dirty="0" err="1"/>
                        <a:t>ΧΧ</a:t>
                      </a:r>
                      <a:r>
                        <a:rPr lang="el-GR" b="1" dirty="0"/>
                        <a:t>               </a:t>
                      </a:r>
                      <a:r>
                        <a:rPr lang="el-GR" b="1" dirty="0" err="1"/>
                        <a:t>ΧΧ</a:t>
                      </a:r>
                      <a:r>
                        <a:rPr lang="el-GR" b="1" dirty="0"/>
                        <a:t>           </a:t>
                      </a:r>
                      <a:r>
                        <a:rPr lang="el-GR" b="1" dirty="0" err="1"/>
                        <a:t>ΧΧ</a:t>
                      </a:r>
                      <a:endParaRPr lang="el-GR" b="1" dirty="0"/>
                    </a:p>
                    <a:p>
                      <a:endParaRPr lang="el-GR" b="1" dirty="0"/>
                    </a:p>
                    <a:p>
                      <a:endParaRPr lang="el-GR" b="1" dirty="0"/>
                    </a:p>
                    <a:p>
                      <a:r>
                        <a:rPr lang="el-GR" sz="1600" b="1" dirty="0"/>
                        <a:t>Ιεραρχικές Βαθμίδες                        4</a:t>
                      </a:r>
                    </a:p>
                    <a:p>
                      <a:r>
                        <a:rPr lang="el-GR" sz="1600" b="1" dirty="0"/>
                        <a:t>Εύρος Ελέγχου                                   2</a:t>
                      </a:r>
                    </a:p>
                  </a:txBody>
                  <a:tcPr>
                    <a:solidFill>
                      <a:schemeClr val="bg2"/>
                    </a:solidFill>
                  </a:tcPr>
                </a:tc>
                <a:tc>
                  <a:txBody>
                    <a:bodyPr/>
                    <a:lstStyle/>
                    <a:p>
                      <a:r>
                        <a:rPr lang="el-GR" dirty="0"/>
                        <a:t>                           </a:t>
                      </a:r>
                      <a:r>
                        <a:rPr lang="el-GR" b="1" dirty="0"/>
                        <a:t>Χ</a:t>
                      </a:r>
                    </a:p>
                    <a:p>
                      <a:r>
                        <a:rPr lang="el-GR" b="1" dirty="0"/>
                        <a:t>                 ΧΧΧΧΧΧΧΧΧΧ</a:t>
                      </a:r>
                    </a:p>
                    <a:p>
                      <a:endParaRPr lang="el-GR" dirty="0"/>
                    </a:p>
                    <a:p>
                      <a:endParaRPr lang="el-GR" dirty="0"/>
                    </a:p>
                    <a:p>
                      <a:endParaRPr lang="el-GR" dirty="0"/>
                    </a:p>
                    <a:p>
                      <a:endParaRPr lang="el-GR" dirty="0"/>
                    </a:p>
                    <a:p>
                      <a:r>
                        <a:rPr lang="el-GR" sz="1600" b="1" dirty="0"/>
                        <a:t>Ιεραρχικές Βαθμίδες                        2</a:t>
                      </a:r>
                    </a:p>
                    <a:p>
                      <a:r>
                        <a:rPr lang="el-GR" sz="1600" b="1" dirty="0"/>
                        <a:t>Εύρος Ελέγχου                                 10</a:t>
                      </a:r>
                    </a:p>
                    <a:p>
                      <a:endParaRPr lang="el-GR" dirty="0"/>
                    </a:p>
                  </a:txBody>
                  <a:tcPr>
                    <a:solidFill>
                      <a:schemeClr val="bg2"/>
                    </a:solidFill>
                  </a:tcPr>
                </a:tc>
                <a:extLst>
                  <a:ext uri="{0D108BD9-81ED-4DB2-BD59-A6C34878D82A}"/>
                </a:extLst>
              </a:tr>
            </a:tbl>
          </a:graphicData>
        </a:graphic>
      </p:graphicFrame>
      <p:cxnSp>
        <p:nvCxnSpPr>
          <p:cNvPr id="17" name="Ευθεία γραμμή σύνδεσης 16">
            <a:extLst>
              <a:ext uri="{FF2B5EF4-FFF2-40B4-BE49-F238E27FC236}"/>
            </a:extLst>
          </p:cNvPr>
          <p:cNvCxnSpPr>
            <a:cxnSpLocks/>
          </p:cNvCxnSpPr>
          <p:nvPr/>
        </p:nvCxnSpPr>
        <p:spPr>
          <a:xfrm>
            <a:off x="398463" y="2370138"/>
            <a:ext cx="64008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a:extLst>
              <a:ext uri="{FF2B5EF4-FFF2-40B4-BE49-F238E27FC236}"/>
            </a:extLst>
          </p:cNvPr>
          <p:cNvCxnSpPr>
            <a:cxnSpLocks/>
          </p:cNvCxnSpPr>
          <p:nvPr/>
        </p:nvCxnSpPr>
        <p:spPr>
          <a:xfrm>
            <a:off x="398463" y="5511800"/>
            <a:ext cx="64008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a:extLst>
              <a:ext uri="{FF2B5EF4-FFF2-40B4-BE49-F238E27FC236}"/>
            </a:extLst>
          </p:cNvPr>
          <p:cNvCxnSpPr/>
          <p:nvPr/>
        </p:nvCxnSpPr>
        <p:spPr>
          <a:xfrm>
            <a:off x="412750" y="2374900"/>
            <a:ext cx="0" cy="3136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Ευθεία γραμμή σύνδεσης 21">
            <a:extLst>
              <a:ext uri="{FF2B5EF4-FFF2-40B4-BE49-F238E27FC236}"/>
            </a:extLst>
          </p:cNvPr>
          <p:cNvCxnSpPr/>
          <p:nvPr/>
        </p:nvCxnSpPr>
        <p:spPr>
          <a:xfrm>
            <a:off x="3603625" y="2374900"/>
            <a:ext cx="0" cy="3136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Ευθεία γραμμή σύνδεσης 22">
            <a:extLst>
              <a:ext uri="{FF2B5EF4-FFF2-40B4-BE49-F238E27FC236}"/>
            </a:extLst>
          </p:cNvPr>
          <p:cNvCxnSpPr>
            <a:cxnSpLocks/>
          </p:cNvCxnSpPr>
          <p:nvPr/>
        </p:nvCxnSpPr>
        <p:spPr>
          <a:xfrm>
            <a:off x="6797675" y="2362200"/>
            <a:ext cx="1588" cy="3149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6" name="Ευθεία γραμμή σύνδεσης 25">
            <a:extLst>
              <a:ext uri="{FF2B5EF4-FFF2-40B4-BE49-F238E27FC236}"/>
            </a:extLst>
          </p:cNvPr>
          <p:cNvCxnSpPr>
            <a:cxnSpLocks/>
          </p:cNvCxnSpPr>
          <p:nvPr/>
        </p:nvCxnSpPr>
        <p:spPr>
          <a:xfrm>
            <a:off x="412750" y="2998788"/>
            <a:ext cx="6400800" cy="0"/>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fontAlgn="auto">
              <a:spcAft>
                <a:spcPts val="0"/>
              </a:spcAft>
              <a:defRPr/>
            </a:pPr>
            <a:r>
              <a:rPr lang="el-GR" dirty="0"/>
              <a:t>Ορισμός της έννοιας «Οργάνωση» :</a:t>
            </a:r>
          </a:p>
        </p:txBody>
      </p:sp>
      <p:sp>
        <p:nvSpPr>
          <p:cNvPr id="38914" name="Θέση κειμένου 4"/>
          <p:cNvSpPr>
            <a:spLocks noGrp="1"/>
          </p:cNvSpPr>
          <p:nvPr>
            <p:ph type="body" sz="quarter" idx="32"/>
          </p:nvPr>
        </p:nvSpPr>
        <p:spPr>
          <a:xfrm>
            <a:off x="431800" y="1008063"/>
            <a:ext cx="11339513" cy="360362"/>
          </a:xfrm>
        </p:spPr>
        <p:txBody>
          <a:bodyPr/>
          <a:lstStyle/>
          <a:p>
            <a:r>
              <a:rPr lang="el-GR" smtClean="0"/>
              <a:t>Δειγματοληπτικά και χωρίς τη χρησιμοποίηση κανενός αξιολογικού κριτηρίου παρατίθενται οι ακόλουθοι ορισμοί</a:t>
            </a:r>
          </a:p>
        </p:txBody>
      </p:sp>
      <p:sp>
        <p:nvSpPr>
          <p:cNvPr id="9" name="Θέση περιεχομένου 8"/>
          <p:cNvSpPr>
            <a:spLocks noGrp="1"/>
          </p:cNvSpPr>
          <p:nvPr>
            <p:ph idx="1"/>
          </p:nvPr>
        </p:nvSpPr>
        <p:spPr>
          <a:xfrm>
            <a:off x="795338" y="1728788"/>
            <a:ext cx="2974975" cy="719137"/>
          </a:xfrm>
        </p:spPr>
        <p:txBody>
          <a:bodyPr>
            <a:noAutofit/>
          </a:bodyPr>
          <a:lstStyle/>
          <a:p>
            <a:pPr fontAlgn="auto">
              <a:spcAft>
                <a:spcPts val="0"/>
              </a:spcAft>
              <a:defRPr/>
            </a:pPr>
            <a:r>
              <a:rPr lang="el-GR" dirty="0"/>
              <a:t>Ορισμός </a:t>
            </a:r>
            <a:r>
              <a:rPr lang="el-GR" b="1" i="1" dirty="0"/>
              <a:t>1</a:t>
            </a:r>
            <a:r>
              <a:rPr lang="el-GR" dirty="0"/>
              <a:t/>
            </a:r>
            <a:br>
              <a:rPr lang="el-GR" dirty="0"/>
            </a:br>
            <a:endParaRPr lang="el-GR" dirty="0">
              <a:solidFill>
                <a:schemeClr val="tx1">
                  <a:lumMod val="75000"/>
                  <a:lumOff val="25000"/>
                </a:schemeClr>
              </a:solidFill>
              <a:latin typeface="+mn-lt"/>
            </a:endParaRPr>
          </a:p>
        </p:txBody>
      </p:sp>
      <p:sp>
        <p:nvSpPr>
          <p:cNvPr id="6" name="Θέση περιεχομένου 5"/>
          <p:cNvSpPr>
            <a:spLocks noGrp="1"/>
          </p:cNvSpPr>
          <p:nvPr>
            <p:ph idx="14"/>
          </p:nvPr>
        </p:nvSpPr>
        <p:spPr>
          <a:xfrm>
            <a:off x="795338" y="2673350"/>
            <a:ext cx="2974975" cy="2373313"/>
          </a:xfrm>
          <a:noFill/>
        </p:spPr>
        <p:txBody>
          <a:bodyPr>
            <a:noAutofit/>
          </a:bodyPr>
          <a:lstStyle/>
          <a:p>
            <a:pPr fontAlgn="auto">
              <a:spcAft>
                <a:spcPts val="0"/>
              </a:spcAft>
              <a:defRPr/>
            </a:pPr>
            <a:r>
              <a:rPr lang="el-GR" dirty="0">
                <a:solidFill>
                  <a:schemeClr val="tx1">
                    <a:lumMod val="75000"/>
                    <a:lumOff val="25000"/>
                  </a:schemeClr>
                </a:solidFill>
              </a:rPr>
              <a:t>Κοινωνικές ενότητες προορισμένες κυρίως προς την εκπλήρωση ορισμένων στόχων</a:t>
            </a:r>
          </a:p>
        </p:txBody>
      </p:sp>
      <p:sp>
        <p:nvSpPr>
          <p:cNvPr id="10" name="Θέση περιεχομένου 9"/>
          <p:cNvSpPr>
            <a:spLocks noGrp="1"/>
          </p:cNvSpPr>
          <p:nvPr>
            <p:ph idx="12"/>
          </p:nvPr>
        </p:nvSpPr>
        <p:spPr>
          <a:xfrm>
            <a:off x="4614863" y="1728788"/>
            <a:ext cx="2974975" cy="719137"/>
          </a:xfrm>
        </p:spPr>
        <p:txBody>
          <a:bodyPr>
            <a:noAutofit/>
          </a:bodyPr>
          <a:lstStyle/>
          <a:p>
            <a:pPr fontAlgn="auto">
              <a:spcAft>
                <a:spcPts val="0"/>
              </a:spcAft>
              <a:defRPr/>
            </a:pPr>
            <a:r>
              <a:rPr lang="el-GR" dirty="0"/>
              <a:t>Ορισμός </a:t>
            </a:r>
            <a:r>
              <a:rPr lang="el-GR" b="1" i="1" dirty="0"/>
              <a:t>2</a:t>
            </a:r>
            <a:r>
              <a:rPr lang="el-GR" dirty="0"/>
              <a:t/>
            </a:r>
            <a:br>
              <a:rPr lang="el-GR" dirty="0"/>
            </a:br>
            <a:endParaRPr lang="el-GR" sz="1200" dirty="0">
              <a:solidFill>
                <a:schemeClr val="tx1">
                  <a:lumMod val="75000"/>
                  <a:lumOff val="25000"/>
                </a:schemeClr>
              </a:solidFill>
              <a:latin typeface="+mn-lt"/>
            </a:endParaRPr>
          </a:p>
        </p:txBody>
      </p:sp>
      <p:sp>
        <p:nvSpPr>
          <p:cNvPr id="7" name="Θέση περιεχομένου 6"/>
          <p:cNvSpPr>
            <a:spLocks noGrp="1"/>
          </p:cNvSpPr>
          <p:nvPr>
            <p:ph idx="15"/>
          </p:nvPr>
        </p:nvSpPr>
        <p:spPr>
          <a:xfrm>
            <a:off x="4614863" y="2673350"/>
            <a:ext cx="2974975" cy="2373313"/>
          </a:xfrm>
          <a:noFill/>
        </p:spPr>
        <p:txBody>
          <a:bodyPr>
            <a:noAutofit/>
          </a:bodyPr>
          <a:lstStyle/>
          <a:p>
            <a:pPr fontAlgn="auto">
              <a:spcAft>
                <a:spcPts val="0"/>
              </a:spcAft>
              <a:defRPr/>
            </a:pPr>
            <a:r>
              <a:rPr lang="el-GR" dirty="0">
                <a:solidFill>
                  <a:schemeClr val="tx1">
                    <a:lumMod val="75000"/>
                    <a:lumOff val="25000"/>
                  </a:schemeClr>
                </a:solidFill>
              </a:rPr>
              <a:t>Ένα σύστημα δομημένων διαπροσωπικών σχέσεων</a:t>
            </a:r>
          </a:p>
        </p:txBody>
      </p:sp>
      <p:sp>
        <p:nvSpPr>
          <p:cNvPr id="11" name="Θέση περιεχομένου 10"/>
          <p:cNvSpPr>
            <a:spLocks noGrp="1"/>
          </p:cNvSpPr>
          <p:nvPr>
            <p:ph idx="13"/>
          </p:nvPr>
        </p:nvSpPr>
        <p:spPr>
          <a:xfrm>
            <a:off x="8434388" y="1728788"/>
            <a:ext cx="2974975" cy="719137"/>
          </a:xfrm>
        </p:spPr>
        <p:txBody>
          <a:bodyPr>
            <a:noAutofit/>
          </a:bodyPr>
          <a:lstStyle/>
          <a:p>
            <a:pPr fontAlgn="auto">
              <a:spcAft>
                <a:spcPts val="0"/>
              </a:spcAft>
              <a:defRPr/>
            </a:pPr>
            <a:r>
              <a:rPr lang="el-GR" dirty="0"/>
              <a:t>Ορισμός </a:t>
            </a:r>
            <a:r>
              <a:rPr lang="el-GR" b="1" i="1" dirty="0"/>
              <a:t>3</a:t>
            </a:r>
            <a:r>
              <a:rPr lang="el-GR" dirty="0"/>
              <a:t/>
            </a:r>
            <a:br>
              <a:rPr lang="el-GR" dirty="0"/>
            </a:br>
            <a:endParaRPr lang="el-GR" sz="1200" dirty="0">
              <a:solidFill>
                <a:schemeClr val="tx1">
                  <a:lumMod val="75000"/>
                  <a:lumOff val="25000"/>
                </a:schemeClr>
              </a:solidFill>
              <a:latin typeface="+mn-lt"/>
            </a:endParaRPr>
          </a:p>
        </p:txBody>
      </p:sp>
      <p:sp>
        <p:nvSpPr>
          <p:cNvPr id="8" name="Θέση περιεχομένου 7"/>
          <p:cNvSpPr>
            <a:spLocks noGrp="1"/>
          </p:cNvSpPr>
          <p:nvPr>
            <p:ph idx="16"/>
          </p:nvPr>
        </p:nvSpPr>
        <p:spPr>
          <a:xfrm>
            <a:off x="8434388" y="2673350"/>
            <a:ext cx="2974975" cy="2373313"/>
          </a:xfrm>
          <a:noFill/>
        </p:spPr>
        <p:txBody>
          <a:bodyPr>
            <a:noAutofit/>
          </a:bodyPr>
          <a:lstStyle/>
          <a:p>
            <a:pPr fontAlgn="auto">
              <a:spcAft>
                <a:spcPts val="0"/>
              </a:spcAft>
              <a:defRPr/>
            </a:pPr>
            <a:r>
              <a:rPr lang="el-GR" dirty="0">
                <a:solidFill>
                  <a:schemeClr val="tx1">
                    <a:lumMod val="75000"/>
                    <a:lumOff val="25000"/>
                  </a:schemeClr>
                </a:solidFill>
              </a:rPr>
              <a:t>Μια μορφή κοινωνικής ομαδοποίησης που δημιουργείται λιγότερο ή περισσότερο συνειδητά για την επίτευξη κάποιου συγκεκριμένου αποτελέσματος</a:t>
            </a: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6D86EAA0-2A87-4DFA-806A-E56844571912}" type="slidenum">
              <a:rPr lang="el-GR"/>
              <a:pPr>
                <a:defRPr/>
              </a:pPr>
              <a:t>6</a:t>
            </a:fld>
            <a:endParaRPr lang="el-GR" dirty="0"/>
          </a:p>
        </p:txBody>
      </p:sp>
      <p:sp>
        <p:nvSpPr>
          <p:cNvPr id="38923" name="TextBox 11"/>
          <p:cNvSpPr txBox="1">
            <a:spLocks noChangeArrowheads="1"/>
          </p:cNvSpPr>
          <p:nvPr/>
        </p:nvSpPr>
        <p:spPr bwMode="auto">
          <a:xfrm>
            <a:off x="9685338" y="6116638"/>
            <a:ext cx="1519237"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38924" name="TextBox 12"/>
          <p:cNvSpPr txBox="1">
            <a:spLocks noChangeArrowheads="1"/>
          </p:cNvSpPr>
          <p:nvPr/>
        </p:nvSpPr>
        <p:spPr bwMode="auto">
          <a:xfrm>
            <a:off x="795338" y="5599113"/>
            <a:ext cx="10614025" cy="646112"/>
          </a:xfrm>
          <a:prstGeom prst="rect">
            <a:avLst/>
          </a:prstGeom>
          <a:noFill/>
          <a:ln w="9525">
            <a:noFill/>
            <a:miter lim="800000"/>
            <a:headEnd/>
            <a:tailEnd/>
          </a:ln>
        </p:spPr>
        <p:txBody>
          <a:bodyPr>
            <a:spAutoFit/>
          </a:bodyPr>
          <a:lstStyle/>
          <a:p>
            <a:r>
              <a:rPr lang="el-GR" b="1" i="1">
                <a:latin typeface="Calibri" pitchFamily="34" charset="0"/>
              </a:rPr>
              <a:t>Κατά συνέπεια</a:t>
            </a:r>
            <a:r>
              <a:rPr lang="el-GR" i="1">
                <a:latin typeface="Calibri" pitchFamily="34" charset="0"/>
              </a:rPr>
              <a:t>, η Οργάνωση</a:t>
            </a:r>
            <a:r>
              <a:rPr lang="el-GR" b="1" i="1">
                <a:latin typeface="Calibri" pitchFamily="34" charset="0"/>
              </a:rPr>
              <a:t> </a:t>
            </a:r>
            <a:r>
              <a:rPr lang="el-GR" i="1">
                <a:latin typeface="Calibri" pitchFamily="34" charset="0"/>
              </a:rPr>
              <a:t>είναι μια εκούσια σύνθεση ατόμων που συνενώνονται για την επίτευξη συγκεκριμένου σκοπού </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83DCD8A5-B8B4-44B1-B1B6-D869CEE3A384}" type="slidenum">
              <a:rPr lang="el-GR"/>
              <a:pPr>
                <a:defRPr/>
              </a:pPr>
              <a:t>60</a:t>
            </a:fld>
            <a:endParaRPr lang="el-GR" dirty="0"/>
          </a:p>
        </p:txBody>
      </p:sp>
      <p:sp>
        <p:nvSpPr>
          <p:cNvPr id="149507"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6" descr="Πλαίσιο επισήμανσης.">
            <a:extLst>
              <a:ext uri="{FF2B5EF4-FFF2-40B4-BE49-F238E27FC236}"/>
            </a:extLst>
          </p:cNvPr>
          <p:cNvSpPr/>
          <p:nvPr/>
        </p:nvSpPr>
        <p:spPr>
          <a:xfrm rot="10800000" flipV="1">
            <a:off x="5238750" y="3381375"/>
            <a:ext cx="2576513"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 name="Τίτλος 2">
            <a:extLst>
              <a:ext uri="{FF2B5EF4-FFF2-40B4-BE49-F238E27FC236}"/>
            </a:extLst>
          </p:cNvPr>
          <p:cNvSpPr>
            <a:spLocks noGrp="1"/>
          </p:cNvSpPr>
          <p:nvPr>
            <p:ph type="title"/>
          </p:nvPr>
        </p:nvSpPr>
        <p:spPr>
          <a:xfrm>
            <a:off x="6588125" y="474663"/>
            <a:ext cx="3808413" cy="433387"/>
          </a:xfrm>
        </p:spPr>
        <p:txBody>
          <a:bodyPr/>
          <a:lstStyle/>
          <a:p>
            <a:pPr algn="ctr" fontAlgn="auto">
              <a:spcAft>
                <a:spcPts val="0"/>
              </a:spcAft>
              <a:defRPr/>
            </a:pPr>
            <a:r>
              <a:rPr lang="el-GR" sz="2800" b="1" dirty="0">
                <a:solidFill>
                  <a:schemeClr val="bg2">
                    <a:lumMod val="50000"/>
                  </a:schemeClr>
                </a:solidFill>
              </a:rPr>
              <a:t>Οργανόγραμμα</a:t>
            </a:r>
          </a:p>
        </p:txBody>
      </p:sp>
      <p:sp>
        <p:nvSpPr>
          <p:cNvPr id="149510" name="Text Placeholder 24"/>
          <p:cNvSpPr txBox="1">
            <a:spLocks/>
          </p:cNvSpPr>
          <p:nvPr/>
        </p:nvSpPr>
        <p:spPr bwMode="auto">
          <a:xfrm>
            <a:off x="5278438" y="3675063"/>
            <a:ext cx="2560637" cy="27463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Σχηματική αναπαράσταση</a:t>
            </a:r>
            <a:endParaRPr lang="el-GR">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sp>
        <p:nvSpPr>
          <p:cNvPr id="12" name="Ορθογώνιο 6" descr="Πλαίσιο επισήμανσης.">
            <a:extLst>
              <a:ext uri="{FF2B5EF4-FFF2-40B4-BE49-F238E27FC236}"/>
            </a:extLst>
          </p:cNvPr>
          <p:cNvSpPr/>
          <p:nvPr/>
        </p:nvSpPr>
        <p:spPr>
          <a:xfrm rot="10800000" flipV="1">
            <a:off x="8953500" y="3362325"/>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49512" name="Text Placeholder 24"/>
          <p:cNvSpPr txBox="1">
            <a:spLocks/>
          </p:cNvSpPr>
          <p:nvPr/>
        </p:nvSpPr>
        <p:spPr bwMode="auto">
          <a:xfrm>
            <a:off x="8793163" y="3662363"/>
            <a:ext cx="2954337" cy="28733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Λεπτομερής περιγραφή</a:t>
            </a: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grpSp>
        <p:nvGrpSpPr>
          <p:cNvPr id="149513" name="Ομάδα 37" descr="Θέση εικόνας"/>
          <p:cNvGrpSpPr>
            <a:grpSpLocks/>
          </p:cNvGrpSpPr>
          <p:nvPr/>
        </p:nvGrpSpPr>
        <p:grpSpPr bwMode="auto">
          <a:xfrm>
            <a:off x="323850" y="323850"/>
            <a:ext cx="4319588" cy="6119813"/>
            <a:chOff x="180000" y="180000"/>
            <a:chExt cx="4330700" cy="6292683"/>
          </a:xfrm>
        </p:grpSpPr>
        <p:sp>
          <p:nvSpPr>
            <p:cNvPr id="43" name="Ορθογώνιο 6">
              <a:extLst>
                <a:ext uri="{FF2B5EF4-FFF2-40B4-BE49-F238E27FC236}"/>
              </a:extLst>
            </p:cNvPr>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4" name="Ορθογώνιο 6">
              <a:extLst>
                <a:ext uri="{FF2B5EF4-FFF2-40B4-BE49-F238E27FC236}"/>
              </a:extLst>
            </p:cNvPr>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grpSp>
        <p:nvGrpSpPr>
          <p:cNvPr id="149514" name="Ομάδα 46" descr="Θέση εικόνας"/>
          <p:cNvGrpSpPr>
            <a:grpSpLocks/>
          </p:cNvGrpSpPr>
          <p:nvPr/>
        </p:nvGrpSpPr>
        <p:grpSpPr bwMode="auto">
          <a:xfrm>
            <a:off x="293688" y="400050"/>
            <a:ext cx="4349750" cy="6119813"/>
            <a:chOff x="-3666" y="101650"/>
            <a:chExt cx="4361588" cy="6292683"/>
          </a:xfrm>
        </p:grpSpPr>
        <p:sp>
          <p:nvSpPr>
            <p:cNvPr id="48" name="Ορθογώνιο 6">
              <a:extLst>
                <a:ext uri="{FF2B5EF4-FFF2-40B4-BE49-F238E27FC236}"/>
              </a:extLst>
            </p:cNvPr>
            <p:cNvSpPr/>
            <p:nvPr/>
          </p:nvSpPr>
          <p:spPr>
            <a:xfrm>
              <a:off x="26578" y="6211511"/>
              <a:ext cx="4331344"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9" name="Ορθογώνιο 6">
              <a:extLst>
                <a:ext uri="{FF2B5EF4-FFF2-40B4-BE49-F238E27FC236}"/>
              </a:extLst>
            </p:cNvPr>
            <p:cNvSpPr/>
            <p:nvPr/>
          </p:nvSpPr>
          <p:spPr>
            <a:xfrm flipV="1">
              <a:off x="-3666" y="101650"/>
              <a:ext cx="4331343"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149515" name="Θέση περιεχομένου 3"/>
          <p:cNvSpPr txBox="1">
            <a:spLocks/>
          </p:cNvSpPr>
          <p:nvPr/>
        </p:nvSpPr>
        <p:spPr bwMode="auto">
          <a:xfrm>
            <a:off x="4792663" y="1408113"/>
            <a:ext cx="7399337" cy="10080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Η οργάνωση των λειτουργιών μιας επιχείρησης συχνά παρουσιάζεται υπό την μορφή ενός οργανογράμματος, το οποίο μπορεί να είναι ένα από τα παρακάτω:</a:t>
            </a:r>
          </a:p>
        </p:txBody>
      </p:sp>
      <p:sp>
        <p:nvSpPr>
          <p:cNvPr id="149516" name="Θέση κειμένου 6"/>
          <p:cNvSpPr txBox="1">
            <a:spLocks/>
          </p:cNvSpPr>
          <p:nvPr/>
        </p:nvSpPr>
        <p:spPr bwMode="auto">
          <a:xfrm>
            <a:off x="5187950" y="4043363"/>
            <a:ext cx="2678113" cy="36353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της δομής της επιχείρησης</a:t>
            </a:r>
          </a:p>
        </p:txBody>
      </p:sp>
      <p:sp>
        <p:nvSpPr>
          <p:cNvPr id="149517" name="Θέση κειμένου 6"/>
          <p:cNvSpPr txBox="1">
            <a:spLocks/>
          </p:cNvSpPr>
          <p:nvPr/>
        </p:nvSpPr>
        <p:spPr bwMode="auto">
          <a:xfrm>
            <a:off x="8874125" y="4040188"/>
            <a:ext cx="2843213" cy="174148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όλων των διοικητικών οργάνων της επιχείρησης και των μεταξύ τους διασυνδέσεων.  Η χρησιμότητά του συνίσταται στην παροχή μιας λιγότερο ή περισσότερο αξιόπιστης εικόνας του καταμερισμού εργασίας και της ροής της τυπικής εξουσίας</a:t>
            </a:r>
          </a:p>
        </p:txBody>
      </p:sp>
      <p:grpSp>
        <p:nvGrpSpPr>
          <p:cNvPr id="15" name="Γραφικό 9" descr="Ιεραρχία">
            <a:extLst>
              <a:ext uri="{FF2B5EF4-FFF2-40B4-BE49-F238E27FC236}"/>
            </a:extLst>
          </p:cNvPr>
          <p:cNvGrpSpPr/>
          <p:nvPr/>
        </p:nvGrpSpPr>
        <p:grpSpPr>
          <a:xfrm>
            <a:off x="5958903" y="2387847"/>
            <a:ext cx="914400" cy="914400"/>
            <a:chOff x="5958903" y="2387847"/>
            <a:chExt cx="914400" cy="914400"/>
          </a:xfrm>
          <a:solidFill>
            <a:schemeClr val="tx2">
              <a:lumMod val="75000"/>
            </a:schemeClr>
          </a:solidFill>
        </p:grpSpPr>
        <p:sp>
          <p:nvSpPr>
            <p:cNvPr id="16" name="Ελεύθερη σχεδίαση: Σχήμα 15">
              <a:extLst>
                <a:ext uri="{FF2B5EF4-FFF2-40B4-BE49-F238E27FC236}"/>
              </a:extLst>
            </p:cNvPr>
            <p:cNvSpPr/>
            <p:nvPr/>
          </p:nvSpPr>
          <p:spPr>
            <a:xfrm>
              <a:off x="6313709" y="3028403"/>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6313709" y="2514053"/>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0" name="Ελεύθερη σχεδίαση: Σχήμα 19">
              <a:extLst>
                <a:ext uri="{FF2B5EF4-FFF2-40B4-BE49-F238E27FC236}"/>
              </a:extLst>
            </p:cNvPr>
            <p:cNvSpPr/>
            <p:nvPr/>
          </p:nvSpPr>
          <p:spPr>
            <a:xfrm>
              <a:off x="6027959" y="3028403"/>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1" name="Ελεύθερη σχεδίαση: Σχήμα 20">
              <a:extLst>
                <a:ext uri="{FF2B5EF4-FFF2-40B4-BE49-F238E27FC236}"/>
              </a:extLst>
            </p:cNvPr>
            <p:cNvSpPr/>
            <p:nvPr/>
          </p:nvSpPr>
          <p:spPr>
            <a:xfrm>
              <a:off x="6599459" y="3028403"/>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6" name="Ελεύθερη σχεδίαση: Σχήμα 25">
              <a:extLst>
                <a:ext uri="{FF2B5EF4-FFF2-40B4-BE49-F238E27FC236}"/>
              </a:extLst>
            </p:cNvPr>
            <p:cNvSpPr/>
            <p:nvPr/>
          </p:nvSpPr>
          <p:spPr>
            <a:xfrm>
              <a:off x="6104159" y="2685503"/>
              <a:ext cx="619125" cy="314325"/>
            </a:xfrm>
            <a:custGeom>
              <a:avLst/>
              <a:gdLst>
                <a:gd name="connsiteX0" fmla="*/ 330994 w 619125"/>
                <a:gd name="connsiteY0" fmla="*/ 140494 h 314325"/>
                <a:gd name="connsiteX1" fmla="*/ 330994 w 619125"/>
                <a:gd name="connsiteY1" fmla="*/ 7144 h 314325"/>
                <a:gd name="connsiteX2" fmla="*/ 292894 w 619125"/>
                <a:gd name="connsiteY2" fmla="*/ 7144 h 314325"/>
                <a:gd name="connsiteX3" fmla="*/ 292894 w 619125"/>
                <a:gd name="connsiteY3" fmla="*/ 140494 h 314325"/>
                <a:gd name="connsiteX4" fmla="*/ 7144 w 619125"/>
                <a:gd name="connsiteY4" fmla="*/ 140494 h 314325"/>
                <a:gd name="connsiteX5" fmla="*/ 7144 w 619125"/>
                <a:gd name="connsiteY5" fmla="*/ 311944 h 314325"/>
                <a:gd name="connsiteX6" fmla="*/ 45244 w 619125"/>
                <a:gd name="connsiteY6" fmla="*/ 311944 h 314325"/>
                <a:gd name="connsiteX7" fmla="*/ 45244 w 619125"/>
                <a:gd name="connsiteY7" fmla="*/ 178594 h 314325"/>
                <a:gd name="connsiteX8" fmla="*/ 292894 w 619125"/>
                <a:gd name="connsiteY8" fmla="*/ 178594 h 314325"/>
                <a:gd name="connsiteX9" fmla="*/ 292894 w 619125"/>
                <a:gd name="connsiteY9" fmla="*/ 311944 h 314325"/>
                <a:gd name="connsiteX10" fmla="*/ 330994 w 619125"/>
                <a:gd name="connsiteY10" fmla="*/ 311944 h 314325"/>
                <a:gd name="connsiteX11" fmla="*/ 330994 w 619125"/>
                <a:gd name="connsiteY11" fmla="*/ 178594 h 314325"/>
                <a:gd name="connsiteX12" fmla="*/ 578644 w 619125"/>
                <a:gd name="connsiteY12" fmla="*/ 178594 h 314325"/>
                <a:gd name="connsiteX13" fmla="*/ 578644 w 619125"/>
                <a:gd name="connsiteY13" fmla="*/ 311944 h 314325"/>
                <a:gd name="connsiteX14" fmla="*/ 616744 w 619125"/>
                <a:gd name="connsiteY14" fmla="*/ 311944 h 314325"/>
                <a:gd name="connsiteX15" fmla="*/ 616744 w 619125"/>
                <a:gd name="connsiteY15" fmla="*/ 14049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5" h="314325">
                  <a:moveTo>
                    <a:pt x="330994" y="140494"/>
                  </a:moveTo>
                  <a:lnTo>
                    <a:pt x="330994" y="7144"/>
                  </a:lnTo>
                  <a:lnTo>
                    <a:pt x="292894" y="7144"/>
                  </a:lnTo>
                  <a:lnTo>
                    <a:pt x="292894" y="140494"/>
                  </a:lnTo>
                  <a:lnTo>
                    <a:pt x="7144" y="140494"/>
                  </a:lnTo>
                  <a:lnTo>
                    <a:pt x="7144" y="311944"/>
                  </a:lnTo>
                  <a:lnTo>
                    <a:pt x="45244" y="311944"/>
                  </a:lnTo>
                  <a:lnTo>
                    <a:pt x="45244" y="178594"/>
                  </a:lnTo>
                  <a:lnTo>
                    <a:pt x="292894" y="178594"/>
                  </a:lnTo>
                  <a:lnTo>
                    <a:pt x="292894" y="311944"/>
                  </a:lnTo>
                  <a:lnTo>
                    <a:pt x="330994" y="311944"/>
                  </a:lnTo>
                  <a:lnTo>
                    <a:pt x="330994" y="178594"/>
                  </a:lnTo>
                  <a:lnTo>
                    <a:pt x="578644" y="178594"/>
                  </a:lnTo>
                  <a:lnTo>
                    <a:pt x="578644" y="311944"/>
                  </a:lnTo>
                  <a:lnTo>
                    <a:pt x="616744" y="311944"/>
                  </a:lnTo>
                  <a:lnTo>
                    <a:pt x="6167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56" name="Γραφικό 53" descr="Λίστα">
            <a:extLst>
              <a:ext uri="{FF2B5EF4-FFF2-40B4-BE49-F238E27FC236}"/>
            </a:extLst>
          </p:cNvPr>
          <p:cNvGrpSpPr/>
          <p:nvPr/>
        </p:nvGrpSpPr>
        <p:grpSpPr>
          <a:xfrm>
            <a:off x="9790433" y="2416580"/>
            <a:ext cx="901746" cy="836100"/>
            <a:chOff x="5638800" y="2971800"/>
            <a:chExt cx="914400" cy="914400"/>
          </a:xfrm>
          <a:solidFill>
            <a:schemeClr val="tx2">
              <a:lumMod val="75000"/>
            </a:schemeClr>
          </a:solidFill>
        </p:grpSpPr>
        <p:sp>
          <p:nvSpPr>
            <p:cNvPr id="57" name="Ελεύθερη σχεδίαση: Σχήμα 56">
              <a:extLst>
                <a:ext uri="{FF2B5EF4-FFF2-40B4-BE49-F238E27FC236}"/>
              </a:extLst>
            </p:cNvPr>
            <p:cNvSpPr/>
            <p:nvPr/>
          </p:nvSpPr>
          <p:spPr>
            <a:xfrm>
              <a:off x="5793581" y="3040856"/>
              <a:ext cx="600075" cy="771525"/>
            </a:xfrm>
            <a:custGeom>
              <a:avLst/>
              <a:gdLst>
                <a:gd name="connsiteX0" fmla="*/ 64294 w 600075"/>
                <a:gd name="connsiteY0" fmla="*/ 64294 h 771525"/>
                <a:gd name="connsiteX1" fmla="*/ 540544 w 600075"/>
                <a:gd name="connsiteY1" fmla="*/ 64294 h 771525"/>
                <a:gd name="connsiteX2" fmla="*/ 540544 w 600075"/>
                <a:gd name="connsiteY2" fmla="*/ 711994 h 771525"/>
                <a:gd name="connsiteX3" fmla="*/ 64294 w 600075"/>
                <a:gd name="connsiteY3" fmla="*/ 711994 h 771525"/>
                <a:gd name="connsiteX4" fmla="*/ 64294 w 600075"/>
                <a:gd name="connsiteY4" fmla="*/ 64294 h 771525"/>
                <a:gd name="connsiteX5" fmla="*/ 7144 w 600075"/>
                <a:gd name="connsiteY5" fmla="*/ 769144 h 771525"/>
                <a:gd name="connsiteX6" fmla="*/ 597694 w 600075"/>
                <a:gd name="connsiteY6" fmla="*/ 769144 h 771525"/>
                <a:gd name="connsiteX7" fmla="*/ 597694 w 600075"/>
                <a:gd name="connsiteY7" fmla="*/ 7144 h 771525"/>
                <a:gd name="connsiteX8" fmla="*/ 7144 w 600075"/>
                <a:gd name="connsiteY8" fmla="*/ 7144 h 771525"/>
                <a:gd name="connsiteX9" fmla="*/ 7144 w 600075"/>
                <a:gd name="connsiteY9"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0075" h="771525">
                  <a:moveTo>
                    <a:pt x="64294" y="64294"/>
                  </a:moveTo>
                  <a:lnTo>
                    <a:pt x="540544" y="64294"/>
                  </a:lnTo>
                  <a:lnTo>
                    <a:pt x="540544" y="711994"/>
                  </a:lnTo>
                  <a:lnTo>
                    <a:pt x="64294" y="711994"/>
                  </a:lnTo>
                  <a:lnTo>
                    <a:pt x="64294" y="64294"/>
                  </a:lnTo>
                  <a:close/>
                  <a:moveTo>
                    <a:pt x="7144" y="769144"/>
                  </a:moveTo>
                  <a:lnTo>
                    <a:pt x="597694" y="769144"/>
                  </a:lnTo>
                  <a:lnTo>
                    <a:pt x="597694" y="7144"/>
                  </a:lnTo>
                  <a:lnTo>
                    <a:pt x="7144" y="7144"/>
                  </a:lnTo>
                  <a:lnTo>
                    <a:pt x="7144" y="769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8" name="Ελεύθερη σχεδίαση: Σχήμα 57">
              <a:extLst>
                <a:ext uri="{FF2B5EF4-FFF2-40B4-BE49-F238E27FC236}"/>
              </a:extLst>
            </p:cNvPr>
            <p:cNvSpPr/>
            <p:nvPr/>
          </p:nvSpPr>
          <p:spPr>
            <a:xfrm>
              <a:off x="5917406" y="31551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9" name="Ελεύθερη σχεδίαση: Σχήμα 58">
              <a:extLst>
                <a:ext uri="{FF2B5EF4-FFF2-40B4-BE49-F238E27FC236}"/>
              </a:extLst>
            </p:cNvPr>
            <p:cNvSpPr/>
            <p:nvPr/>
          </p:nvSpPr>
          <p:spPr>
            <a:xfrm>
              <a:off x="6069806" y="31742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0" name="Ελεύθερη σχεδίαση: Σχήμα 59">
              <a:extLst>
                <a:ext uri="{FF2B5EF4-FFF2-40B4-BE49-F238E27FC236}"/>
              </a:extLst>
            </p:cNvPr>
            <p:cNvSpPr/>
            <p:nvPr/>
          </p:nvSpPr>
          <p:spPr>
            <a:xfrm>
              <a:off x="5917406" y="33075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1" name="Ελεύθερη σχεδίαση: Σχήμα 60">
              <a:extLst>
                <a:ext uri="{FF2B5EF4-FFF2-40B4-BE49-F238E27FC236}"/>
              </a:extLst>
            </p:cNvPr>
            <p:cNvSpPr/>
            <p:nvPr/>
          </p:nvSpPr>
          <p:spPr>
            <a:xfrm>
              <a:off x="6069806" y="33266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2" name="Ελεύθερη σχεδίαση: Σχήμα 61">
              <a:extLst>
                <a:ext uri="{FF2B5EF4-FFF2-40B4-BE49-F238E27FC236}"/>
              </a:extLst>
            </p:cNvPr>
            <p:cNvSpPr/>
            <p:nvPr/>
          </p:nvSpPr>
          <p:spPr>
            <a:xfrm>
              <a:off x="5917406" y="34599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3" name="Ελεύθερη σχεδίαση: Σχήμα 62">
              <a:extLst>
                <a:ext uri="{FF2B5EF4-FFF2-40B4-BE49-F238E27FC236}"/>
              </a:extLst>
            </p:cNvPr>
            <p:cNvSpPr/>
            <p:nvPr/>
          </p:nvSpPr>
          <p:spPr>
            <a:xfrm>
              <a:off x="6069806" y="34790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4" name="Ελεύθερη σχεδίαση: Σχήμα 63">
              <a:extLst>
                <a:ext uri="{FF2B5EF4-FFF2-40B4-BE49-F238E27FC236}"/>
              </a:extLst>
            </p:cNvPr>
            <p:cNvSpPr/>
            <p:nvPr/>
          </p:nvSpPr>
          <p:spPr>
            <a:xfrm>
              <a:off x="5917406" y="36123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5" name="Ελεύθερη σχεδίαση: Σχήμα 64">
              <a:extLst>
                <a:ext uri="{FF2B5EF4-FFF2-40B4-BE49-F238E27FC236}"/>
              </a:extLst>
            </p:cNvPr>
            <p:cNvSpPr/>
            <p:nvPr/>
          </p:nvSpPr>
          <p:spPr>
            <a:xfrm>
              <a:off x="6069806" y="36314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pic>
        <p:nvPicPr>
          <p:cNvPr id="149520" name="Θέση εικόνας 27" descr="Μολύβι επάνω σε σχέδιο κτιρίου"/>
          <p:cNvPicPr>
            <a:picLocks noChangeAspect="1"/>
          </p:cNvPicPr>
          <p:nvPr/>
        </p:nvPicPr>
        <p:blipFill>
          <a:blip r:embed="rId3"/>
          <a:srcRect/>
          <a:stretch>
            <a:fillRect/>
          </a:stretch>
        </p:blipFill>
        <p:spPr bwMode="auto">
          <a:xfrm>
            <a:off x="284163" y="190500"/>
            <a:ext cx="4465637" cy="6477000"/>
          </a:xfrm>
          <a:prstGeom prst="rect">
            <a:avLst/>
          </a:prstGeom>
          <a:noFill/>
          <a:ln w="9525">
            <a:noFill/>
            <a:miter lim="800000"/>
            <a:headEnd/>
            <a:tailEnd/>
          </a:ln>
        </p:spPr>
      </p:pic>
      <p:sp>
        <p:nvSpPr>
          <p:cNvPr id="36" name="Ορθογώνιο 6">
            <a:extLst>
              <a:ext uri="{FF2B5EF4-FFF2-40B4-BE49-F238E27FC236}"/>
            </a:extLst>
          </p:cNvPr>
          <p:cNvSpPr/>
          <p:nvPr/>
        </p:nvSpPr>
        <p:spPr>
          <a:xfrm flipV="1">
            <a:off x="350838" y="400050"/>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7" name="Ορθογώνιο 6">
            <a:extLst>
              <a:ext uri="{FF2B5EF4-FFF2-40B4-BE49-F238E27FC236}"/>
            </a:extLst>
          </p:cNvPr>
          <p:cNvSpPr/>
          <p:nvPr/>
        </p:nvSpPr>
        <p:spPr>
          <a:xfrm>
            <a:off x="346075" y="6249988"/>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2750" y="360363"/>
            <a:ext cx="11341100" cy="785812"/>
          </a:xfrm>
        </p:spPr>
        <p:txBody>
          <a:bodyPr/>
          <a:lstStyle/>
          <a:p>
            <a:pPr algn="ctr" fontAlgn="auto">
              <a:spcAft>
                <a:spcPts val="0"/>
              </a:spcAft>
              <a:defRPr/>
            </a:pPr>
            <a:r>
              <a:rPr lang="el-GR" sz="2800" b="1" dirty="0">
                <a:solidFill>
                  <a:schemeClr val="bg2">
                    <a:lumMod val="50000"/>
                  </a:schemeClr>
                </a:solidFill>
              </a:rPr>
              <a:t>Οργανόγραμμα Γραμμικής Ιεραρχίας</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ACC3023F-6EE5-4B6F-98E7-88DE1632392B}" type="slidenum">
              <a:rPr lang="el-GR"/>
              <a:pPr>
                <a:defRPr/>
              </a:pPr>
              <a:t>61</a:t>
            </a:fld>
            <a:endParaRPr lang="el-GR" dirty="0"/>
          </a:p>
        </p:txBody>
      </p:sp>
      <p:sp>
        <p:nvSpPr>
          <p:cNvPr id="151556"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51557" name="Text Placeholder 24"/>
          <p:cNvSpPr txBox="1">
            <a:spLocks/>
          </p:cNvSpPr>
          <p:nvPr/>
        </p:nvSpPr>
        <p:spPr bwMode="auto">
          <a:xfrm>
            <a:off x="168275" y="2495550"/>
            <a:ext cx="2317750" cy="6381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Επίπεδο </a:t>
            </a:r>
            <a:r>
              <a:rPr lang="el-GR" sz="1600" b="1" i="1">
                <a:solidFill>
                  <a:srgbClr val="404040"/>
                </a:solidFill>
                <a:latin typeface="Calibri" pitchFamily="34" charset="0"/>
              </a:rPr>
              <a:t>Α</a:t>
            </a:r>
            <a:endParaRPr lang="el-GR" sz="1600" i="1">
              <a:solidFill>
                <a:srgbClr val="404040"/>
              </a:solidFill>
              <a:latin typeface="Calibri" pitchFamily="34" charset="0"/>
            </a:endParaRPr>
          </a:p>
        </p:txBody>
      </p:sp>
      <p:sp>
        <p:nvSpPr>
          <p:cNvPr id="151558" name="Text Placeholder 24"/>
          <p:cNvSpPr txBox="1">
            <a:spLocks/>
          </p:cNvSpPr>
          <p:nvPr/>
        </p:nvSpPr>
        <p:spPr bwMode="auto">
          <a:xfrm>
            <a:off x="5694363" y="1622425"/>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Α</a:t>
            </a:r>
            <a:endParaRPr lang="el-GR" sz="1600">
              <a:solidFill>
                <a:srgbClr val="404040"/>
              </a:solidFill>
              <a:latin typeface="Calibri" pitchFamily="34" charset="0"/>
            </a:endParaRPr>
          </a:p>
        </p:txBody>
      </p:sp>
      <p:sp>
        <p:nvSpPr>
          <p:cNvPr id="28" name="Τίτλος 1">
            <a:extLst>
              <a:ext uri="{FF2B5EF4-FFF2-40B4-BE49-F238E27FC236}"/>
            </a:extLst>
          </p:cNvPr>
          <p:cNvSpPr>
            <a:spLocks noGrp="1"/>
          </p:cNvSpPr>
          <p:nvPr/>
        </p:nvSpPr>
        <p:spPr>
          <a:xfrm>
            <a:off x="2486025" y="1092200"/>
            <a:ext cx="7219950" cy="433388"/>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800" dirty="0"/>
              <a:t>Η τυπική εξουσία ασκείται μέσω της γραμμικής ή της λειτουργικής ιεραρχίας</a:t>
            </a:r>
          </a:p>
          <a:p>
            <a:pPr algn="ctr" fontAlgn="auto">
              <a:spcAft>
                <a:spcPts val="0"/>
              </a:spcAft>
              <a:defRPr/>
            </a:pPr>
            <a:endParaRPr lang="el-GR" sz="1800" dirty="0"/>
          </a:p>
        </p:txBody>
      </p:sp>
      <p:cxnSp>
        <p:nvCxnSpPr>
          <p:cNvPr id="9" name="Ευθεία γραμμή σύνδεσης 8">
            <a:extLst>
              <a:ext uri="{FF2B5EF4-FFF2-40B4-BE49-F238E27FC236}"/>
            </a:extLst>
          </p:cNvPr>
          <p:cNvCxnSpPr/>
          <p:nvPr/>
        </p:nvCxnSpPr>
        <p:spPr>
          <a:xfrm flipV="1">
            <a:off x="4224338" y="1878013"/>
            <a:ext cx="1712912" cy="12557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a:extLst>
              <a:ext uri="{FF2B5EF4-FFF2-40B4-BE49-F238E27FC236}"/>
            </a:extLst>
          </p:cNvPr>
          <p:cNvCxnSpPr>
            <a:cxnSpLocks/>
          </p:cNvCxnSpPr>
          <p:nvPr/>
        </p:nvCxnSpPr>
        <p:spPr>
          <a:xfrm>
            <a:off x="5922963" y="1878013"/>
            <a:ext cx="1662112" cy="125571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1562" name="Text Placeholder 24"/>
          <p:cNvSpPr txBox="1">
            <a:spLocks/>
          </p:cNvSpPr>
          <p:nvPr/>
        </p:nvSpPr>
        <p:spPr bwMode="auto">
          <a:xfrm>
            <a:off x="168275" y="3867150"/>
            <a:ext cx="2317750" cy="6381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Επίπεδο </a:t>
            </a:r>
            <a:r>
              <a:rPr lang="el-GR" sz="1600" b="1" i="1">
                <a:solidFill>
                  <a:srgbClr val="404040"/>
                </a:solidFill>
                <a:latin typeface="Calibri" pitchFamily="34" charset="0"/>
              </a:rPr>
              <a:t>Β</a:t>
            </a:r>
            <a:endParaRPr lang="el-GR" sz="1600" i="1">
              <a:solidFill>
                <a:srgbClr val="404040"/>
              </a:solidFill>
              <a:latin typeface="Calibri" pitchFamily="34" charset="0"/>
            </a:endParaRPr>
          </a:p>
        </p:txBody>
      </p:sp>
      <p:sp>
        <p:nvSpPr>
          <p:cNvPr id="151563" name="Text Placeholder 24"/>
          <p:cNvSpPr txBox="1">
            <a:spLocks/>
          </p:cNvSpPr>
          <p:nvPr/>
        </p:nvSpPr>
        <p:spPr bwMode="auto">
          <a:xfrm>
            <a:off x="168275" y="5891213"/>
            <a:ext cx="2317750" cy="6397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Επίπεδο </a:t>
            </a:r>
            <a:r>
              <a:rPr lang="el-GR" sz="1600" b="1" i="1">
                <a:solidFill>
                  <a:srgbClr val="404040"/>
                </a:solidFill>
                <a:latin typeface="Calibri" pitchFamily="34" charset="0"/>
              </a:rPr>
              <a:t>Γ</a:t>
            </a:r>
            <a:endParaRPr lang="el-GR" sz="1600" i="1">
              <a:solidFill>
                <a:srgbClr val="404040"/>
              </a:solidFill>
              <a:latin typeface="Calibri" pitchFamily="34" charset="0"/>
            </a:endParaRPr>
          </a:p>
        </p:txBody>
      </p:sp>
      <p:cxnSp>
        <p:nvCxnSpPr>
          <p:cNvPr id="14" name="Ευθεία γραμμή σύνδεσης 13">
            <a:extLst>
              <a:ext uri="{FF2B5EF4-FFF2-40B4-BE49-F238E27FC236}"/>
            </a:extLst>
          </p:cNvPr>
          <p:cNvCxnSpPr/>
          <p:nvPr/>
        </p:nvCxnSpPr>
        <p:spPr>
          <a:xfrm>
            <a:off x="4108450" y="3962400"/>
            <a:ext cx="0" cy="1485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Ευθεία γραμμή σύνδεσης 17">
            <a:extLst>
              <a:ext uri="{FF2B5EF4-FFF2-40B4-BE49-F238E27FC236}"/>
            </a:extLst>
          </p:cNvPr>
          <p:cNvCxnSpPr/>
          <p:nvPr/>
        </p:nvCxnSpPr>
        <p:spPr>
          <a:xfrm flipH="1">
            <a:off x="3476625" y="3954463"/>
            <a:ext cx="631825" cy="14668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a:extLst>
              <a:ext uri="{FF2B5EF4-FFF2-40B4-BE49-F238E27FC236}"/>
            </a:extLst>
          </p:cNvPr>
          <p:cNvCxnSpPr>
            <a:cxnSpLocks/>
          </p:cNvCxnSpPr>
          <p:nvPr/>
        </p:nvCxnSpPr>
        <p:spPr>
          <a:xfrm>
            <a:off x="4108450" y="3954463"/>
            <a:ext cx="630238" cy="14668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Ευθεία γραμμή σύνδεσης 51">
            <a:extLst>
              <a:ext uri="{FF2B5EF4-FFF2-40B4-BE49-F238E27FC236}"/>
            </a:extLst>
          </p:cNvPr>
          <p:cNvCxnSpPr/>
          <p:nvPr/>
        </p:nvCxnSpPr>
        <p:spPr>
          <a:xfrm>
            <a:off x="7767638" y="3900488"/>
            <a:ext cx="0" cy="1485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3" name="Ευθεία γραμμή σύνδεσης 52">
            <a:extLst>
              <a:ext uri="{FF2B5EF4-FFF2-40B4-BE49-F238E27FC236}"/>
            </a:extLst>
          </p:cNvPr>
          <p:cNvCxnSpPr/>
          <p:nvPr/>
        </p:nvCxnSpPr>
        <p:spPr>
          <a:xfrm flipH="1">
            <a:off x="7137400" y="3892550"/>
            <a:ext cx="630238" cy="146843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4" name="Ευθεία γραμμή σύνδεσης 53">
            <a:extLst>
              <a:ext uri="{FF2B5EF4-FFF2-40B4-BE49-F238E27FC236}"/>
            </a:extLst>
          </p:cNvPr>
          <p:cNvCxnSpPr>
            <a:cxnSpLocks/>
          </p:cNvCxnSpPr>
          <p:nvPr/>
        </p:nvCxnSpPr>
        <p:spPr>
          <a:xfrm>
            <a:off x="7767638" y="3892550"/>
            <a:ext cx="631825" cy="146843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1570" name="Text Placeholder 24"/>
          <p:cNvSpPr txBox="1">
            <a:spLocks/>
          </p:cNvSpPr>
          <p:nvPr/>
        </p:nvSpPr>
        <p:spPr bwMode="auto">
          <a:xfrm>
            <a:off x="3865563" y="3503613"/>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Β1</a:t>
            </a:r>
            <a:endParaRPr lang="el-GR" sz="1600">
              <a:solidFill>
                <a:srgbClr val="404040"/>
              </a:solidFill>
              <a:latin typeface="Calibri" pitchFamily="34" charset="0"/>
            </a:endParaRPr>
          </a:p>
        </p:txBody>
      </p:sp>
      <p:sp>
        <p:nvSpPr>
          <p:cNvPr id="151571" name="Text Placeholder 24"/>
          <p:cNvSpPr txBox="1">
            <a:spLocks/>
          </p:cNvSpPr>
          <p:nvPr/>
        </p:nvSpPr>
        <p:spPr bwMode="auto">
          <a:xfrm>
            <a:off x="7508875" y="3516313"/>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Β2</a:t>
            </a:r>
            <a:endParaRPr lang="el-GR" sz="1600">
              <a:solidFill>
                <a:srgbClr val="404040"/>
              </a:solidFill>
              <a:latin typeface="Calibri" pitchFamily="34" charset="0"/>
            </a:endParaRPr>
          </a:p>
        </p:txBody>
      </p:sp>
      <p:sp>
        <p:nvSpPr>
          <p:cNvPr id="151572" name="Text Placeholder 24"/>
          <p:cNvSpPr txBox="1">
            <a:spLocks/>
          </p:cNvSpPr>
          <p:nvPr/>
        </p:nvSpPr>
        <p:spPr bwMode="auto">
          <a:xfrm>
            <a:off x="4613275" y="5891213"/>
            <a:ext cx="485775" cy="43338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Γ3</a:t>
            </a:r>
            <a:endParaRPr lang="el-GR" sz="1600">
              <a:solidFill>
                <a:srgbClr val="404040"/>
              </a:solidFill>
              <a:latin typeface="Calibri" pitchFamily="34" charset="0"/>
            </a:endParaRPr>
          </a:p>
        </p:txBody>
      </p:sp>
      <p:sp>
        <p:nvSpPr>
          <p:cNvPr id="151573" name="Text Placeholder 24"/>
          <p:cNvSpPr txBox="1">
            <a:spLocks/>
          </p:cNvSpPr>
          <p:nvPr/>
        </p:nvSpPr>
        <p:spPr bwMode="auto">
          <a:xfrm>
            <a:off x="3865563" y="5913438"/>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Γ2</a:t>
            </a:r>
            <a:endParaRPr lang="el-GR" sz="1600">
              <a:solidFill>
                <a:srgbClr val="404040"/>
              </a:solidFill>
              <a:latin typeface="Calibri" pitchFamily="34" charset="0"/>
            </a:endParaRPr>
          </a:p>
        </p:txBody>
      </p:sp>
      <p:sp>
        <p:nvSpPr>
          <p:cNvPr id="151574" name="Text Placeholder 24"/>
          <p:cNvSpPr txBox="1">
            <a:spLocks/>
          </p:cNvSpPr>
          <p:nvPr/>
        </p:nvSpPr>
        <p:spPr bwMode="auto">
          <a:xfrm>
            <a:off x="2992438" y="5891213"/>
            <a:ext cx="484187" cy="43338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Γ1</a:t>
            </a:r>
            <a:endParaRPr lang="el-GR" sz="1600">
              <a:solidFill>
                <a:srgbClr val="404040"/>
              </a:solidFill>
              <a:latin typeface="Calibri" pitchFamily="34" charset="0"/>
            </a:endParaRPr>
          </a:p>
        </p:txBody>
      </p:sp>
      <p:sp>
        <p:nvSpPr>
          <p:cNvPr id="151575" name="Text Placeholder 24"/>
          <p:cNvSpPr txBox="1">
            <a:spLocks/>
          </p:cNvSpPr>
          <p:nvPr/>
        </p:nvSpPr>
        <p:spPr bwMode="auto">
          <a:xfrm>
            <a:off x="8347075" y="5881688"/>
            <a:ext cx="484188"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Γ6</a:t>
            </a:r>
            <a:endParaRPr lang="el-GR" sz="1600">
              <a:solidFill>
                <a:srgbClr val="404040"/>
              </a:solidFill>
              <a:latin typeface="Calibri" pitchFamily="34" charset="0"/>
            </a:endParaRPr>
          </a:p>
        </p:txBody>
      </p:sp>
      <p:sp>
        <p:nvSpPr>
          <p:cNvPr id="151576" name="Text Placeholder 24"/>
          <p:cNvSpPr txBox="1">
            <a:spLocks/>
          </p:cNvSpPr>
          <p:nvPr/>
        </p:nvSpPr>
        <p:spPr bwMode="auto">
          <a:xfrm>
            <a:off x="7597775" y="5902325"/>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Γ5</a:t>
            </a:r>
            <a:endParaRPr lang="el-GR" sz="1600">
              <a:solidFill>
                <a:srgbClr val="404040"/>
              </a:solidFill>
              <a:latin typeface="Calibri" pitchFamily="34" charset="0"/>
            </a:endParaRPr>
          </a:p>
        </p:txBody>
      </p:sp>
      <p:sp>
        <p:nvSpPr>
          <p:cNvPr id="151577" name="Text Placeholder 24"/>
          <p:cNvSpPr txBox="1">
            <a:spLocks/>
          </p:cNvSpPr>
          <p:nvPr/>
        </p:nvSpPr>
        <p:spPr bwMode="auto">
          <a:xfrm>
            <a:off x="6724650" y="5881688"/>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Γ4</a:t>
            </a:r>
            <a:endParaRPr lang="el-GR" sz="1600">
              <a:solidFill>
                <a:srgbClr val="404040"/>
              </a:solidFill>
              <a:latin typeface="Calibri" pitchFamily="34" charset="0"/>
            </a:endParaRPr>
          </a:p>
        </p:txBody>
      </p:sp>
      <p:sp>
        <p:nvSpPr>
          <p:cNvPr id="151578" name="Θέση κειμένου 6"/>
          <p:cNvSpPr txBox="1">
            <a:spLocks/>
          </p:cNvSpPr>
          <p:nvPr/>
        </p:nvSpPr>
        <p:spPr bwMode="auto">
          <a:xfrm>
            <a:off x="9596438" y="4038600"/>
            <a:ext cx="2317750" cy="1741488"/>
          </a:xfrm>
          <a:prstGeom prst="rect">
            <a:avLst/>
          </a:prstGeom>
          <a:noFill/>
          <a:ln w="9525">
            <a:noFill/>
            <a:miter lim="800000"/>
            <a:headEnd/>
            <a:tailEnd/>
          </a:ln>
        </p:spPr>
        <p:txBody>
          <a:bodyPr lIns="0" tIns="0" rIns="0" bIns="0"/>
          <a:lstStyle/>
          <a:p>
            <a:pPr>
              <a:lnSpc>
                <a:spcPct val="90000"/>
              </a:lnSpc>
              <a:spcBef>
                <a:spcPts val="1000"/>
              </a:spcBef>
              <a:buClr>
                <a:schemeClr val="accent1"/>
              </a:buClr>
              <a:buFont typeface="Arial" charset="0"/>
              <a:buNone/>
            </a:pPr>
            <a:r>
              <a:rPr lang="el-GR" sz="1400">
                <a:solidFill>
                  <a:srgbClr val="404040"/>
                </a:solidFill>
                <a:latin typeface="Cambria" pitchFamily="18" charset="0"/>
              </a:rPr>
              <a:t>Ο Α είναι προϊστάμενος των Β1 και Β2 και οι Γ1, Γ2 και Γ3 υφιστάμενοι του Β1, ενώ οι σχέσεις μεταξύ του Γ1 και Γ4 αναγκαστικά περνούν μέσω του Α</a:t>
            </a:r>
          </a:p>
        </p:txBody>
      </p:sp>
      <p:sp>
        <p:nvSpPr>
          <p:cNvPr id="24" name="Γραφικό 22" descr="Δίκτυο">
            <a:extLst>
              <a:ext uri="{FF2B5EF4-FFF2-40B4-BE49-F238E27FC236}"/>
            </a:extLst>
          </p:cNvPr>
          <p:cNvSpPr/>
          <p:nvPr/>
        </p:nvSpPr>
        <p:spPr>
          <a:xfrm>
            <a:off x="9288463" y="4038600"/>
            <a:ext cx="203200" cy="204788"/>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accent3">
              <a:lumMod val="60000"/>
              <a:lumOff val="40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12750" y="360363"/>
            <a:ext cx="11341100" cy="785812"/>
          </a:xfrm>
        </p:spPr>
        <p:txBody>
          <a:bodyPr/>
          <a:lstStyle/>
          <a:p>
            <a:pPr algn="ctr" fontAlgn="auto">
              <a:spcAft>
                <a:spcPts val="0"/>
              </a:spcAft>
              <a:defRPr/>
            </a:pPr>
            <a:r>
              <a:rPr lang="el-GR" sz="2800" b="1" dirty="0">
                <a:solidFill>
                  <a:schemeClr val="bg2">
                    <a:lumMod val="50000"/>
                  </a:schemeClr>
                </a:solidFill>
              </a:rPr>
              <a:t>Οργανόγραμμα Λειτουργικής Ιεραρχίας</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5083EEEE-5592-4B28-9787-71D0495CB0ED}" type="slidenum">
              <a:rPr lang="el-GR"/>
              <a:pPr>
                <a:defRPr/>
              </a:pPr>
              <a:t>62</a:t>
            </a:fld>
            <a:endParaRPr lang="el-GR" dirty="0"/>
          </a:p>
        </p:txBody>
      </p:sp>
      <p:sp>
        <p:nvSpPr>
          <p:cNvPr id="153604"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53605" name="Text Placeholder 24"/>
          <p:cNvSpPr txBox="1">
            <a:spLocks/>
          </p:cNvSpPr>
          <p:nvPr/>
        </p:nvSpPr>
        <p:spPr bwMode="auto">
          <a:xfrm>
            <a:off x="2093913" y="1390650"/>
            <a:ext cx="2319337" cy="6381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Επίπεδο </a:t>
            </a:r>
            <a:r>
              <a:rPr lang="el-GR" sz="1600" b="1" i="1">
                <a:solidFill>
                  <a:srgbClr val="404040"/>
                </a:solidFill>
                <a:latin typeface="Calibri" pitchFamily="34" charset="0"/>
              </a:rPr>
              <a:t>Β</a:t>
            </a:r>
            <a:endParaRPr lang="el-GR" sz="1600" i="1">
              <a:solidFill>
                <a:srgbClr val="404040"/>
              </a:solidFill>
              <a:latin typeface="Calibri" pitchFamily="34" charset="0"/>
            </a:endParaRPr>
          </a:p>
        </p:txBody>
      </p:sp>
      <p:sp>
        <p:nvSpPr>
          <p:cNvPr id="153606" name="Text Placeholder 24"/>
          <p:cNvSpPr txBox="1">
            <a:spLocks/>
          </p:cNvSpPr>
          <p:nvPr/>
        </p:nvSpPr>
        <p:spPr bwMode="auto">
          <a:xfrm>
            <a:off x="2101850" y="3654425"/>
            <a:ext cx="2317750" cy="6381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Επίπεδο </a:t>
            </a:r>
            <a:r>
              <a:rPr lang="el-GR" sz="1600" b="1" i="1">
                <a:solidFill>
                  <a:srgbClr val="404040"/>
                </a:solidFill>
                <a:latin typeface="Calibri" pitchFamily="34" charset="0"/>
              </a:rPr>
              <a:t>Γ</a:t>
            </a:r>
            <a:endParaRPr lang="el-GR" sz="1600" i="1">
              <a:solidFill>
                <a:srgbClr val="404040"/>
              </a:solidFill>
              <a:latin typeface="Calibri" pitchFamily="34" charset="0"/>
            </a:endParaRPr>
          </a:p>
        </p:txBody>
      </p:sp>
      <p:cxnSp>
        <p:nvCxnSpPr>
          <p:cNvPr id="14" name="Ευθεία γραμμή σύνδεσης 13">
            <a:extLst>
              <a:ext uri="{FF2B5EF4-FFF2-40B4-BE49-F238E27FC236}"/>
            </a:extLst>
          </p:cNvPr>
          <p:cNvCxnSpPr>
            <a:cxnSpLocks/>
          </p:cNvCxnSpPr>
          <p:nvPr/>
        </p:nvCxnSpPr>
        <p:spPr>
          <a:xfrm flipH="1">
            <a:off x="5481638" y="1758950"/>
            <a:ext cx="314325" cy="1778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Ευθεία γραμμή σύνδεσης 17">
            <a:extLst>
              <a:ext uri="{FF2B5EF4-FFF2-40B4-BE49-F238E27FC236}"/>
            </a:extLst>
          </p:cNvPr>
          <p:cNvCxnSpPr>
            <a:cxnSpLocks/>
          </p:cNvCxnSpPr>
          <p:nvPr/>
        </p:nvCxnSpPr>
        <p:spPr>
          <a:xfrm flipH="1">
            <a:off x="4484688" y="1749425"/>
            <a:ext cx="1311275" cy="170021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1" name="Ευθεία γραμμή σύνδεσης 50">
            <a:extLst>
              <a:ext uri="{FF2B5EF4-FFF2-40B4-BE49-F238E27FC236}"/>
            </a:extLst>
          </p:cNvPr>
          <p:cNvCxnSpPr>
            <a:cxnSpLocks/>
          </p:cNvCxnSpPr>
          <p:nvPr/>
        </p:nvCxnSpPr>
        <p:spPr>
          <a:xfrm>
            <a:off x="5795963" y="1749425"/>
            <a:ext cx="681037" cy="178752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3610" name="Text Placeholder 24"/>
          <p:cNvSpPr txBox="1">
            <a:spLocks/>
          </p:cNvSpPr>
          <p:nvPr/>
        </p:nvSpPr>
        <p:spPr bwMode="auto">
          <a:xfrm>
            <a:off x="5297488" y="1390650"/>
            <a:ext cx="10191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Ειδικός  Β1</a:t>
            </a:r>
            <a:endParaRPr lang="el-GR" sz="1600">
              <a:solidFill>
                <a:srgbClr val="404040"/>
              </a:solidFill>
              <a:latin typeface="Calibri" pitchFamily="34" charset="0"/>
            </a:endParaRPr>
          </a:p>
        </p:txBody>
      </p:sp>
      <p:sp>
        <p:nvSpPr>
          <p:cNvPr id="153611" name="Text Placeholder 24"/>
          <p:cNvSpPr txBox="1">
            <a:spLocks/>
          </p:cNvSpPr>
          <p:nvPr/>
        </p:nvSpPr>
        <p:spPr bwMode="auto">
          <a:xfrm>
            <a:off x="8120063" y="1395413"/>
            <a:ext cx="1322387"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Ειδικός  Β2</a:t>
            </a:r>
            <a:endParaRPr lang="el-GR" sz="1600">
              <a:solidFill>
                <a:srgbClr val="404040"/>
              </a:solidFill>
              <a:latin typeface="Calibri" pitchFamily="34" charset="0"/>
            </a:endParaRPr>
          </a:p>
        </p:txBody>
      </p:sp>
      <p:sp>
        <p:nvSpPr>
          <p:cNvPr id="153612" name="Text Placeholder 24"/>
          <p:cNvSpPr txBox="1">
            <a:spLocks/>
          </p:cNvSpPr>
          <p:nvPr/>
        </p:nvSpPr>
        <p:spPr bwMode="auto">
          <a:xfrm>
            <a:off x="6302375" y="3687763"/>
            <a:ext cx="484188"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Γ3</a:t>
            </a:r>
            <a:endParaRPr lang="el-GR" sz="1600">
              <a:solidFill>
                <a:srgbClr val="404040"/>
              </a:solidFill>
              <a:latin typeface="Calibri" pitchFamily="34" charset="0"/>
            </a:endParaRPr>
          </a:p>
        </p:txBody>
      </p:sp>
      <p:sp>
        <p:nvSpPr>
          <p:cNvPr id="153613" name="Text Placeholder 24"/>
          <p:cNvSpPr txBox="1">
            <a:spLocks/>
          </p:cNvSpPr>
          <p:nvPr/>
        </p:nvSpPr>
        <p:spPr bwMode="auto">
          <a:xfrm>
            <a:off x="5553075" y="3708400"/>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Γ2</a:t>
            </a:r>
            <a:endParaRPr lang="el-GR" sz="1600">
              <a:solidFill>
                <a:srgbClr val="404040"/>
              </a:solidFill>
              <a:latin typeface="Calibri" pitchFamily="34" charset="0"/>
            </a:endParaRPr>
          </a:p>
        </p:txBody>
      </p:sp>
      <p:sp>
        <p:nvSpPr>
          <p:cNvPr id="153614" name="Text Placeholder 24"/>
          <p:cNvSpPr txBox="1">
            <a:spLocks/>
          </p:cNvSpPr>
          <p:nvPr/>
        </p:nvSpPr>
        <p:spPr bwMode="auto">
          <a:xfrm>
            <a:off x="4679950" y="3687763"/>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Γ1</a:t>
            </a:r>
            <a:endParaRPr lang="el-GR" sz="1600">
              <a:solidFill>
                <a:srgbClr val="404040"/>
              </a:solidFill>
              <a:latin typeface="Calibri" pitchFamily="34" charset="0"/>
            </a:endParaRPr>
          </a:p>
        </p:txBody>
      </p:sp>
      <p:sp>
        <p:nvSpPr>
          <p:cNvPr id="153615" name="Text Placeholder 24"/>
          <p:cNvSpPr txBox="1">
            <a:spLocks/>
          </p:cNvSpPr>
          <p:nvPr/>
        </p:nvSpPr>
        <p:spPr bwMode="auto">
          <a:xfrm>
            <a:off x="9263063" y="3668713"/>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Γ6</a:t>
            </a:r>
            <a:endParaRPr lang="el-GR" sz="1600">
              <a:solidFill>
                <a:srgbClr val="404040"/>
              </a:solidFill>
              <a:latin typeface="Calibri" pitchFamily="34" charset="0"/>
            </a:endParaRPr>
          </a:p>
        </p:txBody>
      </p:sp>
      <p:sp>
        <p:nvSpPr>
          <p:cNvPr id="153616" name="Text Placeholder 24"/>
          <p:cNvSpPr txBox="1">
            <a:spLocks/>
          </p:cNvSpPr>
          <p:nvPr/>
        </p:nvSpPr>
        <p:spPr bwMode="auto">
          <a:xfrm>
            <a:off x="8145463" y="3668713"/>
            <a:ext cx="484187"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Γ5</a:t>
            </a:r>
            <a:endParaRPr lang="el-GR" sz="1600">
              <a:solidFill>
                <a:srgbClr val="404040"/>
              </a:solidFill>
              <a:latin typeface="Calibri" pitchFamily="34" charset="0"/>
            </a:endParaRPr>
          </a:p>
        </p:txBody>
      </p:sp>
      <p:sp>
        <p:nvSpPr>
          <p:cNvPr id="153617" name="Text Placeholder 24"/>
          <p:cNvSpPr txBox="1">
            <a:spLocks/>
          </p:cNvSpPr>
          <p:nvPr/>
        </p:nvSpPr>
        <p:spPr bwMode="auto">
          <a:xfrm>
            <a:off x="7153275" y="3676650"/>
            <a:ext cx="485775" cy="431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Γ4</a:t>
            </a:r>
            <a:endParaRPr lang="el-GR" sz="1600">
              <a:solidFill>
                <a:srgbClr val="404040"/>
              </a:solidFill>
              <a:latin typeface="Calibri" pitchFamily="34" charset="0"/>
            </a:endParaRPr>
          </a:p>
        </p:txBody>
      </p:sp>
      <p:sp>
        <p:nvSpPr>
          <p:cNvPr id="153618" name="Θέση κειμένου 6"/>
          <p:cNvSpPr txBox="1">
            <a:spLocks/>
          </p:cNvSpPr>
          <p:nvPr/>
        </p:nvSpPr>
        <p:spPr bwMode="auto">
          <a:xfrm>
            <a:off x="2093913" y="4862513"/>
            <a:ext cx="8923337" cy="1741487"/>
          </a:xfrm>
          <a:prstGeom prst="rect">
            <a:avLst/>
          </a:prstGeom>
          <a:noFill/>
          <a:ln w="9525">
            <a:noFill/>
            <a:miter lim="800000"/>
            <a:headEnd/>
            <a:tailEnd/>
          </a:ln>
        </p:spPr>
        <p:txBody>
          <a:bodyPr lIns="0" tIns="0" rIns="0" bIns="0"/>
          <a:lstStyle/>
          <a:p>
            <a:pPr>
              <a:lnSpc>
                <a:spcPct val="90000"/>
              </a:lnSpc>
              <a:spcBef>
                <a:spcPts val="1000"/>
              </a:spcBef>
              <a:buClr>
                <a:schemeClr val="accent1"/>
              </a:buClr>
              <a:buFont typeface="Arial" charset="0"/>
              <a:buNone/>
            </a:pPr>
            <a:r>
              <a:rPr lang="el-GR" sz="1600">
                <a:solidFill>
                  <a:srgbClr val="404040"/>
                </a:solidFill>
                <a:latin typeface="Cambria" pitchFamily="18" charset="0"/>
              </a:rPr>
              <a:t>Η εξουσία έχει ανατεθεί στους λειτουργικούς προϊστάμενους Β1 και Β2, οι οποίοι είναι ιεραρχικά προϊστάμενοι του επιπέδου Γ. </a:t>
            </a:r>
          </a:p>
          <a:p>
            <a:pPr>
              <a:lnSpc>
                <a:spcPct val="90000"/>
              </a:lnSpc>
              <a:spcBef>
                <a:spcPts val="1000"/>
              </a:spcBef>
              <a:buClr>
                <a:schemeClr val="accent1"/>
              </a:buClr>
              <a:buFont typeface="Arial" charset="0"/>
              <a:buNone/>
            </a:pPr>
            <a:r>
              <a:rPr lang="el-GR" sz="1600">
                <a:solidFill>
                  <a:srgbClr val="404040"/>
                </a:solidFill>
                <a:latin typeface="Cambria" pitchFamily="18" charset="0"/>
              </a:rPr>
              <a:t>Ο Β1 είναι ιεραρχικά προϊστάμενος των έξη ατόμων που καταλαμβάνουν τις θέσεις εργασίας 1 έως 6 στο επίπεδο Γ, αλλά μόνο για το πεδίο που αφορά την ειδικότητά του, για παράδειγμα υπεύθυνος υγιεινής- ασφάλειας. </a:t>
            </a:r>
          </a:p>
          <a:p>
            <a:pPr>
              <a:lnSpc>
                <a:spcPct val="90000"/>
              </a:lnSpc>
              <a:spcBef>
                <a:spcPts val="1000"/>
              </a:spcBef>
              <a:buClr>
                <a:schemeClr val="accent1"/>
              </a:buClr>
              <a:buFont typeface="Arial" charset="0"/>
              <a:buNone/>
            </a:pPr>
            <a:r>
              <a:rPr lang="el-GR" sz="1600">
                <a:solidFill>
                  <a:srgbClr val="404040"/>
                </a:solidFill>
                <a:latin typeface="Cambria" pitchFamily="18" charset="0"/>
              </a:rPr>
              <a:t>Οι δυνατοί συνδυασμοί μεταξύ γραμμικής και λειτουργικής ιεραρχίας, εξαρτώνται από τις σχέσεις εξουσίας (κάθετες ή/και οριζόντιες) που υπάρχουν μεταξύ γραμμής (line) και επιτελείου (staff).</a:t>
            </a:r>
          </a:p>
        </p:txBody>
      </p:sp>
      <p:sp>
        <p:nvSpPr>
          <p:cNvPr id="24" name="Γραφικό 22" descr="Δίκτυο">
            <a:extLst>
              <a:ext uri="{FF2B5EF4-FFF2-40B4-BE49-F238E27FC236}"/>
            </a:extLst>
          </p:cNvPr>
          <p:cNvSpPr/>
          <p:nvPr/>
        </p:nvSpPr>
        <p:spPr>
          <a:xfrm>
            <a:off x="1676400" y="4862513"/>
            <a:ext cx="217488" cy="211137"/>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accent3">
              <a:lumMod val="60000"/>
              <a:lumOff val="40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cxnSp>
        <p:nvCxnSpPr>
          <p:cNvPr id="12" name="Ευθεία γραμμή σύνδεσης 11">
            <a:extLst>
              <a:ext uri="{FF2B5EF4-FFF2-40B4-BE49-F238E27FC236}"/>
            </a:extLst>
          </p:cNvPr>
          <p:cNvCxnSpPr>
            <a:cxnSpLocks/>
          </p:cNvCxnSpPr>
          <p:nvPr/>
        </p:nvCxnSpPr>
        <p:spPr>
          <a:xfrm>
            <a:off x="5792788" y="1757363"/>
            <a:ext cx="1608137" cy="17018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Ευθεία γραμμή σύνδεσης 14">
            <a:extLst>
              <a:ext uri="{FF2B5EF4-FFF2-40B4-BE49-F238E27FC236}"/>
            </a:extLst>
          </p:cNvPr>
          <p:cNvCxnSpPr>
            <a:cxnSpLocks/>
          </p:cNvCxnSpPr>
          <p:nvPr/>
        </p:nvCxnSpPr>
        <p:spPr>
          <a:xfrm>
            <a:off x="5805488" y="1784350"/>
            <a:ext cx="2524125" cy="162401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a:extLst>
              <a:ext uri="{FF2B5EF4-FFF2-40B4-BE49-F238E27FC236}"/>
            </a:extLst>
          </p:cNvPr>
          <p:cNvCxnSpPr>
            <a:cxnSpLocks/>
          </p:cNvCxnSpPr>
          <p:nvPr/>
        </p:nvCxnSpPr>
        <p:spPr>
          <a:xfrm>
            <a:off x="5818188" y="1770063"/>
            <a:ext cx="3660775" cy="17668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Ευθεία γραμμή σύνδεσης 47">
            <a:extLst>
              <a:ext uri="{FF2B5EF4-FFF2-40B4-BE49-F238E27FC236}"/>
            </a:extLst>
          </p:cNvPr>
          <p:cNvCxnSpPr>
            <a:cxnSpLocks/>
          </p:cNvCxnSpPr>
          <p:nvPr/>
        </p:nvCxnSpPr>
        <p:spPr>
          <a:xfrm flipV="1">
            <a:off x="4484688" y="1833563"/>
            <a:ext cx="4310062" cy="161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8" name="Ευθεία γραμμή σύνδεσης 67">
            <a:extLst>
              <a:ext uri="{FF2B5EF4-FFF2-40B4-BE49-F238E27FC236}"/>
            </a:extLst>
          </p:cNvPr>
          <p:cNvCxnSpPr>
            <a:cxnSpLocks/>
            <a:stCxn id="153611" idx="2"/>
          </p:cNvCxnSpPr>
          <p:nvPr/>
        </p:nvCxnSpPr>
        <p:spPr>
          <a:xfrm>
            <a:off x="8782050" y="1827213"/>
            <a:ext cx="696913" cy="170973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0" name="Ευθεία γραμμή σύνδεσης 69">
            <a:extLst>
              <a:ext uri="{FF2B5EF4-FFF2-40B4-BE49-F238E27FC236}"/>
            </a:extLst>
          </p:cNvPr>
          <p:cNvCxnSpPr>
            <a:cxnSpLocks/>
          </p:cNvCxnSpPr>
          <p:nvPr/>
        </p:nvCxnSpPr>
        <p:spPr>
          <a:xfrm flipH="1">
            <a:off x="8326438" y="1846263"/>
            <a:ext cx="455612" cy="15621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3" name="Ευθεία γραμμή σύνδεσης 72">
            <a:extLst>
              <a:ext uri="{FF2B5EF4-FFF2-40B4-BE49-F238E27FC236}"/>
            </a:extLst>
          </p:cNvPr>
          <p:cNvCxnSpPr/>
          <p:nvPr/>
        </p:nvCxnSpPr>
        <p:spPr>
          <a:xfrm flipH="1">
            <a:off x="7400925" y="1846263"/>
            <a:ext cx="1381125" cy="16002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5" name="Ευθεία γραμμή σύνδεσης 74">
            <a:extLst>
              <a:ext uri="{FF2B5EF4-FFF2-40B4-BE49-F238E27FC236}"/>
            </a:extLst>
          </p:cNvPr>
          <p:cNvCxnSpPr/>
          <p:nvPr/>
        </p:nvCxnSpPr>
        <p:spPr>
          <a:xfrm flipH="1">
            <a:off x="6477000" y="1846263"/>
            <a:ext cx="2305050" cy="16906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7" name="Ευθεία γραμμή σύνδεσης 76">
            <a:extLst>
              <a:ext uri="{FF2B5EF4-FFF2-40B4-BE49-F238E27FC236}"/>
            </a:extLst>
          </p:cNvPr>
          <p:cNvCxnSpPr>
            <a:cxnSpLocks/>
          </p:cNvCxnSpPr>
          <p:nvPr/>
        </p:nvCxnSpPr>
        <p:spPr>
          <a:xfrm flipH="1">
            <a:off x="5481638" y="1833563"/>
            <a:ext cx="3300412" cy="1703387"/>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fontAlgn="auto">
              <a:spcAft>
                <a:spcPts val="0"/>
              </a:spcAft>
              <a:defRPr/>
            </a:pPr>
            <a:r>
              <a:rPr lang="el-GR" b="1" dirty="0">
                <a:solidFill>
                  <a:schemeClr val="tx1">
                    <a:lumMod val="65000"/>
                    <a:lumOff val="35000"/>
                  </a:schemeClr>
                </a:solidFill>
              </a:rPr>
              <a:t>Βασικά στοιχεία  προσδιορισμού της οργανωτικής δομής</a:t>
            </a:r>
            <a:br>
              <a:rPr lang="el-GR" b="1" dirty="0">
                <a:solidFill>
                  <a:schemeClr val="tx1">
                    <a:lumMod val="65000"/>
                    <a:lumOff val="35000"/>
                  </a:schemeClr>
                </a:solidFill>
              </a:rPr>
            </a:br>
            <a:endParaRPr lang="el-GR" b="1" dirty="0">
              <a:solidFill>
                <a:schemeClr val="tx1">
                  <a:lumMod val="65000"/>
                  <a:lumOff val="35000"/>
                </a:schemeClr>
              </a:solidFill>
            </a:endParaRPr>
          </a:p>
        </p:txBody>
      </p:sp>
      <p:pic>
        <p:nvPicPr>
          <p:cNvPr id="155650"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4213" y="1981200"/>
            <a:ext cx="1476375" cy="1476375"/>
          </a:xfrm>
          <a:ln w="9525"/>
        </p:spPr>
      </p:pic>
      <p:sp>
        <p:nvSpPr>
          <p:cNvPr id="5" name="Θέση κειμένου 4"/>
          <p:cNvSpPr>
            <a:spLocks noGrp="1"/>
          </p:cNvSpPr>
          <p:nvPr>
            <p:ph type="body" sz="quarter" idx="17"/>
          </p:nvPr>
        </p:nvSpPr>
        <p:spPr>
          <a:xfrm>
            <a:off x="431800" y="3971925"/>
            <a:ext cx="1979613" cy="358775"/>
          </a:xfrm>
        </p:spPr>
        <p:txBody>
          <a:bodyPr>
            <a:noAutofit/>
          </a:bodyPr>
          <a:lstStyle/>
          <a:p>
            <a:pPr fontAlgn="auto">
              <a:spcAft>
                <a:spcPts val="0"/>
              </a:spcAft>
              <a:defRPr/>
            </a:pPr>
            <a:r>
              <a:rPr lang="el-GR" dirty="0"/>
              <a:t>Λειτουργικός πυρήνας</a:t>
            </a:r>
          </a:p>
        </p:txBody>
      </p:sp>
      <p:pic>
        <p:nvPicPr>
          <p:cNvPr id="155652"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4188" y="1981200"/>
            <a:ext cx="1476375" cy="1476375"/>
          </a:xfrm>
          <a:ln w="9525"/>
        </p:spPr>
      </p:pic>
      <p:pic>
        <p:nvPicPr>
          <p:cNvPr id="155653" name="Γραφικό 39" descr="Βιβλία"/>
          <p:cNvPicPr>
            <a:picLocks noChangeAspect="1"/>
          </p:cNvPicPr>
          <p:nvPr/>
        </p:nvPicPr>
        <p:blipFill>
          <a:blip r:embed="rId5"/>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835275" y="3971925"/>
            <a:ext cx="1852613" cy="358775"/>
          </a:xfrm>
        </p:spPr>
        <p:txBody>
          <a:bodyPr>
            <a:noAutofit/>
          </a:bodyPr>
          <a:lstStyle/>
          <a:p>
            <a:pPr fontAlgn="auto">
              <a:spcAft>
                <a:spcPts val="0"/>
              </a:spcAft>
              <a:defRPr/>
            </a:pPr>
            <a:r>
              <a:rPr lang="el-GR" dirty="0"/>
              <a:t>Στρατηγική κορυφή</a:t>
            </a:r>
          </a:p>
        </p:txBody>
      </p:sp>
      <p:pic>
        <p:nvPicPr>
          <p:cNvPr id="155655" name="Θέση εικόνας 29" descr="γωνιακή προβολή ουρανοξύστη από το έδαφος"/>
          <p:cNvPicPr>
            <a:picLocks noGrp="1" noChangeAspect="1"/>
          </p:cNvPicPr>
          <p:nvPr>
            <p:ph type="pic" sz="quarter" idx="43"/>
          </p:nvPr>
        </p:nvPicPr>
        <p:blipFill>
          <a:blip r:embed="rId6"/>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1925"/>
            <a:ext cx="1979613" cy="1338263"/>
          </a:xfrm>
        </p:spPr>
        <p:txBody>
          <a:bodyPr>
            <a:noAutofit/>
          </a:bodyPr>
          <a:lstStyle/>
          <a:p>
            <a:pPr fontAlgn="auto">
              <a:spcAft>
                <a:spcPts val="0"/>
              </a:spcAft>
              <a:defRPr/>
            </a:pPr>
            <a:r>
              <a:rPr lang="el-GR" dirty="0"/>
              <a:t>Μεσαία διοικητικά στελέχη (μεσαία ιεραρχική γραμμή)</a:t>
            </a:r>
          </a:p>
        </p:txBody>
      </p:sp>
      <p:pic>
        <p:nvPicPr>
          <p:cNvPr id="155657" name="Θέση εικόνας 31" descr="εναέρια προβολή δικτύου αυτοκινητοδρόμων σε μεγάλη πόλη"/>
          <p:cNvPicPr>
            <a:picLocks noGrp="1" noChangeAspect="1"/>
          </p:cNvPicPr>
          <p:nvPr>
            <p:ph type="pic" sz="quarter" idx="44"/>
          </p:nvPr>
        </p:nvPicPr>
        <p:blipFill>
          <a:blip r:embed="rId7"/>
          <a:srcRect/>
          <a:stretch>
            <a:fillRect/>
          </a:stretch>
        </p:blipFill>
        <p:spPr>
          <a:xfrm>
            <a:off x="7704138" y="1981200"/>
            <a:ext cx="1476375" cy="1476375"/>
          </a:xfrm>
          <a:ln w="9525"/>
        </p:spPr>
      </p:pic>
      <p:pic>
        <p:nvPicPr>
          <p:cNvPr id="155658" name="Γραφικό 44" descr="Φοίνικας"/>
          <p:cNvPicPr>
            <a:picLocks noChangeAspect="1"/>
          </p:cNvPicPr>
          <p:nvPr/>
        </p:nvPicPr>
        <p:blipFill>
          <a:blip r:embed="rId8"/>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Τεχνοδομή</a:t>
            </a:r>
          </a:p>
        </p:txBody>
      </p:sp>
      <p:pic>
        <p:nvPicPr>
          <p:cNvPr id="155660" name="Θέση εικόνας 33" descr="εικόνα ουρανοξύστη διαμερισμάτων"/>
          <p:cNvPicPr>
            <a:picLocks noGrp="1" noChangeAspect="1"/>
          </p:cNvPicPr>
          <p:nvPr>
            <p:ph type="pic" sz="quarter" idx="45"/>
          </p:nvPr>
        </p:nvPicPr>
        <p:blipFill>
          <a:blip r:embed="rId9"/>
          <a:srcRect/>
          <a:stretch>
            <a:fillRect/>
          </a:stretch>
        </p:blipFill>
        <p:spPr>
          <a:xfrm>
            <a:off x="10044113" y="1981200"/>
            <a:ext cx="1476375" cy="1476375"/>
          </a:xfrm>
          <a:ln w="9525"/>
        </p:spPr>
      </p:pic>
      <p:sp>
        <p:nvSpPr>
          <p:cNvPr id="13" name="Θέση κειμένου 12"/>
          <p:cNvSpPr>
            <a:spLocks noGrp="1"/>
          </p:cNvSpPr>
          <p:nvPr>
            <p:ph type="body" sz="quarter" idx="39"/>
          </p:nvPr>
        </p:nvSpPr>
        <p:spPr>
          <a:xfrm>
            <a:off x="9791700" y="3971925"/>
            <a:ext cx="1979613" cy="358775"/>
          </a:xfrm>
        </p:spPr>
        <p:txBody>
          <a:bodyPr>
            <a:noAutofit/>
          </a:bodyPr>
          <a:lstStyle/>
          <a:p>
            <a:pPr fontAlgn="auto">
              <a:spcAft>
                <a:spcPts val="0"/>
              </a:spcAft>
              <a:defRPr/>
            </a:pPr>
            <a:r>
              <a:rPr lang="el-GR" dirty="0"/>
              <a:t>Προσωπικό υποστήριξης</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E1D6CEF4-1A95-42E9-A2C9-D604C11F7CA9}" type="slidenum">
              <a:rPr lang="el-GR"/>
              <a:pPr>
                <a:defRPr/>
              </a:pPr>
              <a:t>63</a:t>
            </a:fld>
            <a:endParaRPr lang="el-GR" dirty="0"/>
          </a:p>
        </p:txBody>
      </p:sp>
      <p:sp>
        <p:nvSpPr>
          <p:cNvPr id="15" name="Τίτλος 1"/>
          <p:cNvSpPr>
            <a:spLocks noGrp="1"/>
          </p:cNvSpPr>
          <p:nvPr/>
        </p:nvSpPr>
        <p:spPr>
          <a:xfrm>
            <a:off x="425450" y="1036638"/>
            <a:ext cx="11341100"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500" dirty="0"/>
              <a:t> </a:t>
            </a:r>
            <a:r>
              <a:rPr lang="el-GR" sz="1800" dirty="0">
                <a:latin typeface="+mn-lt"/>
                <a:ea typeface="+mn-ea"/>
                <a:cs typeface="+mn-cs"/>
              </a:rPr>
              <a:t>Ο </a:t>
            </a:r>
            <a:r>
              <a:rPr lang="el-GR" sz="1800" dirty="0" err="1">
                <a:latin typeface="+mn-lt"/>
                <a:ea typeface="+mn-ea"/>
                <a:cs typeface="+mn-cs"/>
              </a:rPr>
              <a:t>Henry</a:t>
            </a:r>
            <a:r>
              <a:rPr lang="el-GR" sz="1800" dirty="0">
                <a:latin typeface="+mn-lt"/>
                <a:ea typeface="+mn-ea"/>
                <a:cs typeface="+mn-cs"/>
              </a:rPr>
              <a:t> </a:t>
            </a:r>
            <a:r>
              <a:rPr lang="el-GR" sz="1800" dirty="0" err="1">
                <a:latin typeface="+mn-lt"/>
                <a:ea typeface="+mn-ea"/>
                <a:cs typeface="+mn-cs"/>
              </a:rPr>
              <a:t>Mintzberg</a:t>
            </a:r>
            <a:r>
              <a:rPr lang="el-GR" sz="1800" dirty="0">
                <a:latin typeface="+mn-lt"/>
                <a:ea typeface="+mn-ea"/>
                <a:cs typeface="+mn-cs"/>
              </a:rPr>
              <a:t> στην προσπάθειά του να συνθέσει τις διάφορες θεωρητικές συνεισφορές για την εξέλιξη της δομής των οργανώσεων, κατέληξε στο συμπέρασμα ότι τα κατωτέρω πέντε βασικά στοιχεία προσδιορίζουν την οργανωτική δομή:</a:t>
            </a:r>
          </a:p>
        </p:txBody>
      </p:sp>
      <p:sp>
        <p:nvSpPr>
          <p:cNvPr id="155665"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64" name="Γραφικό 62" descr="Ομάδα">
            <a:extLst>
              <a:ext uri="{FF2B5EF4-FFF2-40B4-BE49-F238E27FC236}"/>
            </a:extLst>
          </p:cNvPr>
          <p:cNvGrpSpPr/>
          <p:nvPr/>
        </p:nvGrpSpPr>
        <p:grpSpPr>
          <a:xfrm>
            <a:off x="10452073" y="2386590"/>
            <a:ext cx="752702" cy="736743"/>
            <a:chOff x="5638800" y="2971800"/>
            <a:chExt cx="914400" cy="914400"/>
          </a:xfrm>
          <a:solidFill>
            <a:schemeClr val="bg1"/>
          </a:solidFill>
        </p:grpSpPr>
        <p:sp>
          <p:nvSpPr>
            <p:cNvPr id="65" name="Ελεύθερη σχεδίαση: Σχήμα 64">
              <a:extLst>
                <a:ext uri="{FF2B5EF4-FFF2-40B4-BE49-F238E27FC236}"/>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6" name="Ελεύθερη σχεδίαση: Σχήμα 65">
              <a:extLst>
                <a:ext uri="{FF2B5EF4-FFF2-40B4-BE49-F238E27FC236}"/>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7" name="Ελεύθερη σχεδίαση: Σχήμα 66">
              <a:extLst>
                <a:ext uri="{FF2B5EF4-FFF2-40B4-BE49-F238E27FC236}"/>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8" name="Ελεύθερη σχεδίαση: Σχήμα 67">
              <a:extLst>
                <a:ext uri="{FF2B5EF4-FFF2-40B4-BE49-F238E27FC236}"/>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9" name="Ελεύθερη σχεδίαση: Σχήμα 68">
              <a:extLst>
                <a:ext uri="{FF2B5EF4-FFF2-40B4-BE49-F238E27FC236}"/>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70" name="Ελεύθερη σχεδίαση: Σχήμα 69">
              <a:extLst>
                <a:ext uri="{FF2B5EF4-FFF2-40B4-BE49-F238E27FC236}"/>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20" name="Γραφικό 7" descr="Σύσκεψη">
            <a:extLst>
              <a:ext uri="{FF2B5EF4-FFF2-40B4-BE49-F238E27FC236}"/>
            </a:extLst>
          </p:cNvPr>
          <p:cNvGrpSpPr/>
          <p:nvPr/>
        </p:nvGrpSpPr>
        <p:grpSpPr>
          <a:xfrm>
            <a:off x="5644700" y="2275269"/>
            <a:ext cx="914400" cy="914400"/>
            <a:chOff x="5638800" y="2971800"/>
            <a:chExt cx="914400" cy="914400"/>
          </a:xfrm>
          <a:solidFill>
            <a:schemeClr val="bg1"/>
          </a:solidFill>
        </p:grpSpPr>
        <p:sp>
          <p:nvSpPr>
            <p:cNvPr id="21" name="Ελεύθερη σχεδίαση: Σχήμα 20">
              <a:extLst>
                <a:ext uri="{FF2B5EF4-FFF2-40B4-BE49-F238E27FC236}"/>
              </a:extLst>
            </p:cNvPr>
            <p:cNvSpPr/>
            <p:nvPr/>
          </p:nvSpPr>
          <p:spPr>
            <a:xfrm>
              <a:off x="6022181" y="3154204"/>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7624"/>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6288881" y="3192304"/>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5755481" y="3192304"/>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9" name="Ελεύθερη σχεδίαση: Σχήμα 28">
              <a:extLst>
                <a:ext uri="{FF2B5EF4-FFF2-40B4-BE49-F238E27FC236}"/>
              </a:extLst>
            </p:cNvPr>
            <p:cNvSpPr/>
            <p:nvPr/>
          </p:nvSpPr>
          <p:spPr>
            <a:xfrm>
              <a:off x="5713571" y="3438049"/>
              <a:ext cx="762000" cy="257175"/>
            </a:xfrm>
            <a:custGeom>
              <a:avLst/>
              <a:gdLst>
                <a:gd name="connsiteX0" fmla="*/ 7144 w 762000"/>
                <a:gd name="connsiteY0" fmla="*/ 258604 h 257175"/>
                <a:gd name="connsiteX1" fmla="*/ 382429 w 762000"/>
                <a:gd name="connsiteY1" fmla="*/ 7144 h 257175"/>
                <a:gd name="connsiteX2" fmla="*/ 757714 w 762000"/>
                <a:gd name="connsiteY2" fmla="*/ 258604 h 257175"/>
                <a:gd name="connsiteX3" fmla="*/ 7144 w 762000"/>
                <a:gd name="connsiteY3" fmla="*/ 258604 h 257175"/>
              </a:gdLst>
              <a:ahLst/>
              <a:cxnLst>
                <a:cxn ang="0">
                  <a:pos x="connsiteX0" y="connsiteY0"/>
                </a:cxn>
                <a:cxn ang="0">
                  <a:pos x="connsiteX1" y="connsiteY1"/>
                </a:cxn>
                <a:cxn ang="0">
                  <a:pos x="connsiteX2" y="connsiteY2"/>
                </a:cxn>
                <a:cxn ang="0">
                  <a:pos x="connsiteX3" y="connsiteY3"/>
                </a:cxn>
              </a:cxnLst>
              <a:rect l="l" t="t" r="r" b="b"/>
              <a:pathLst>
                <a:path w="762000" h="257175">
                  <a:moveTo>
                    <a:pt x="7144" y="258604"/>
                  </a:moveTo>
                  <a:cubicBezTo>
                    <a:pt x="7144" y="119539"/>
                    <a:pt x="174784" y="7144"/>
                    <a:pt x="382429" y="7144"/>
                  </a:cubicBezTo>
                  <a:cubicBezTo>
                    <a:pt x="589121" y="7144"/>
                    <a:pt x="757714" y="119539"/>
                    <a:pt x="757714" y="258604"/>
                  </a:cubicBezTo>
                  <a:lnTo>
                    <a:pt x="7144" y="25860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1" name="Ελεύθερη σχεδίαση: Σχήμα 30">
              <a:extLst>
                <a:ext uri="{FF2B5EF4-FFF2-40B4-BE49-F238E27FC236}"/>
              </a:extLst>
            </p:cNvPr>
            <p:cNvSpPr/>
            <p:nvPr/>
          </p:nvSpPr>
          <p:spPr>
            <a:xfrm>
              <a:off x="5707856" y="3345059"/>
              <a:ext cx="238125" cy="228600"/>
            </a:xfrm>
            <a:custGeom>
              <a:avLst/>
              <a:gdLst>
                <a:gd name="connsiteX0" fmla="*/ 98584 w 238125"/>
                <a:gd name="connsiteY0" fmla="*/ 135376 h 228600"/>
                <a:gd name="connsiteX1" fmla="*/ 235744 w 238125"/>
                <a:gd name="connsiteY1" fmla="*/ 74416 h 228600"/>
                <a:gd name="connsiteX2" fmla="*/ 235744 w 238125"/>
                <a:gd name="connsiteY2" fmla="*/ 63938 h 228600"/>
                <a:gd name="connsiteX3" fmla="*/ 224314 w 238125"/>
                <a:gd name="connsiteY3" fmla="*/ 36316 h 228600"/>
                <a:gd name="connsiteX4" fmla="*/ 206216 w 238125"/>
                <a:gd name="connsiteY4" fmla="*/ 25838 h 228600"/>
                <a:gd name="connsiteX5" fmla="*/ 38576 w 238125"/>
                <a:gd name="connsiteY5" fmla="*/ 24886 h 228600"/>
                <a:gd name="connsiteX6" fmla="*/ 17621 w 238125"/>
                <a:gd name="connsiteY6" fmla="*/ 36316 h 228600"/>
                <a:gd name="connsiteX7" fmla="*/ 7144 w 238125"/>
                <a:gd name="connsiteY7" fmla="*/ 63938 h 228600"/>
                <a:gd name="connsiteX8" fmla="*/ 7144 w 238125"/>
                <a:gd name="connsiteY8" fmla="*/ 225863 h 228600"/>
                <a:gd name="connsiteX9" fmla="*/ 98584 w 238125"/>
                <a:gd name="connsiteY9" fmla="*/ 135376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98584" y="135376"/>
                  </a:moveTo>
                  <a:cubicBezTo>
                    <a:pt x="138589" y="108706"/>
                    <a:pt x="185261" y="87751"/>
                    <a:pt x="235744" y="74416"/>
                  </a:cubicBezTo>
                  <a:lnTo>
                    <a:pt x="235744" y="63938"/>
                  </a:lnTo>
                  <a:cubicBezTo>
                    <a:pt x="235744" y="53461"/>
                    <a:pt x="230981" y="42983"/>
                    <a:pt x="224314" y="36316"/>
                  </a:cubicBezTo>
                  <a:cubicBezTo>
                    <a:pt x="221456" y="33458"/>
                    <a:pt x="214789" y="29648"/>
                    <a:pt x="206216" y="25838"/>
                  </a:cubicBezTo>
                  <a:cubicBezTo>
                    <a:pt x="153829" y="1073"/>
                    <a:pt x="91916" y="1073"/>
                    <a:pt x="38576" y="24886"/>
                  </a:cubicBezTo>
                  <a:cubicBezTo>
                    <a:pt x="29051" y="28696"/>
                    <a:pt x="21431" y="33458"/>
                    <a:pt x="17621" y="36316"/>
                  </a:cubicBezTo>
                  <a:cubicBezTo>
                    <a:pt x="11906" y="42983"/>
                    <a:pt x="7144" y="53461"/>
                    <a:pt x="7144" y="63938"/>
                  </a:cubicBezTo>
                  <a:lnTo>
                    <a:pt x="7144" y="225863"/>
                  </a:lnTo>
                  <a:cubicBezTo>
                    <a:pt x="29051" y="192526"/>
                    <a:pt x="59531" y="161093"/>
                    <a:pt x="98584" y="135376"/>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3" name="Ελεύθερη σχεδίαση: Σχήμα 32">
              <a:extLst>
                <a:ext uri="{FF2B5EF4-FFF2-40B4-BE49-F238E27FC236}"/>
              </a:extLst>
            </p:cNvPr>
            <p:cNvSpPr/>
            <p:nvPr/>
          </p:nvSpPr>
          <p:spPr>
            <a:xfrm>
              <a:off x="5973604" y="3306959"/>
              <a:ext cx="238125" cy="104775"/>
            </a:xfrm>
            <a:custGeom>
              <a:avLst/>
              <a:gdLst>
                <a:gd name="connsiteX0" fmla="*/ 236696 w 238125"/>
                <a:gd name="connsiteY0" fmla="*/ 102991 h 104775"/>
                <a:gd name="connsiteX1" fmla="*/ 236696 w 238125"/>
                <a:gd name="connsiteY1" fmla="*/ 63938 h 104775"/>
                <a:gd name="connsiteX2" fmla="*/ 225266 w 238125"/>
                <a:gd name="connsiteY2" fmla="*/ 36316 h 104775"/>
                <a:gd name="connsiteX3" fmla="*/ 207169 w 238125"/>
                <a:gd name="connsiteY3" fmla="*/ 25838 h 104775"/>
                <a:gd name="connsiteX4" fmla="*/ 39529 w 238125"/>
                <a:gd name="connsiteY4" fmla="*/ 24886 h 104775"/>
                <a:gd name="connsiteX5" fmla="*/ 18574 w 238125"/>
                <a:gd name="connsiteY5" fmla="*/ 36316 h 104775"/>
                <a:gd name="connsiteX6" fmla="*/ 7144 w 238125"/>
                <a:gd name="connsiteY6" fmla="*/ 63938 h 104775"/>
                <a:gd name="connsiteX7" fmla="*/ 7144 w 238125"/>
                <a:gd name="connsiteY7" fmla="*/ 102991 h 104775"/>
                <a:gd name="connsiteX8" fmla="*/ 121444 w 238125"/>
                <a:gd name="connsiteY8" fmla="*/ 91561 h 104775"/>
                <a:gd name="connsiteX9" fmla="*/ 236696 w 238125"/>
                <a:gd name="connsiteY9" fmla="*/ 10299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104775">
                  <a:moveTo>
                    <a:pt x="236696" y="102991"/>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102991"/>
                  </a:lnTo>
                  <a:cubicBezTo>
                    <a:pt x="44291" y="95371"/>
                    <a:pt x="82391" y="91561"/>
                    <a:pt x="121444" y="91561"/>
                  </a:cubicBezTo>
                  <a:cubicBezTo>
                    <a:pt x="160496" y="91561"/>
                    <a:pt x="199549" y="96323"/>
                    <a:pt x="236696" y="102991"/>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5" name="Ελεύθερη σχεδίαση: Σχήμα 34">
              <a:extLst>
                <a:ext uri="{FF2B5EF4-FFF2-40B4-BE49-F238E27FC236}"/>
              </a:extLst>
            </p:cNvPr>
            <p:cNvSpPr/>
            <p:nvPr/>
          </p:nvSpPr>
          <p:spPr>
            <a:xfrm>
              <a:off x="6240304" y="3345059"/>
              <a:ext cx="238125" cy="228600"/>
            </a:xfrm>
            <a:custGeom>
              <a:avLst/>
              <a:gdLst>
                <a:gd name="connsiteX0" fmla="*/ 236696 w 238125"/>
                <a:gd name="connsiteY0" fmla="*/ 225863 h 228600"/>
                <a:gd name="connsiteX1" fmla="*/ 236696 w 238125"/>
                <a:gd name="connsiteY1" fmla="*/ 63938 h 228600"/>
                <a:gd name="connsiteX2" fmla="*/ 225266 w 238125"/>
                <a:gd name="connsiteY2" fmla="*/ 36316 h 228600"/>
                <a:gd name="connsiteX3" fmla="*/ 207169 w 238125"/>
                <a:gd name="connsiteY3" fmla="*/ 25838 h 228600"/>
                <a:gd name="connsiteX4" fmla="*/ 39529 w 238125"/>
                <a:gd name="connsiteY4" fmla="*/ 24886 h 228600"/>
                <a:gd name="connsiteX5" fmla="*/ 18574 w 238125"/>
                <a:gd name="connsiteY5" fmla="*/ 36316 h 228600"/>
                <a:gd name="connsiteX6" fmla="*/ 7144 w 238125"/>
                <a:gd name="connsiteY6" fmla="*/ 63938 h 228600"/>
                <a:gd name="connsiteX7" fmla="*/ 7144 w 238125"/>
                <a:gd name="connsiteY7" fmla="*/ 74416 h 228600"/>
                <a:gd name="connsiteX8" fmla="*/ 144304 w 238125"/>
                <a:gd name="connsiteY8" fmla="*/ 135376 h 228600"/>
                <a:gd name="connsiteX9" fmla="*/ 236696 w 238125"/>
                <a:gd name="connsiteY9" fmla="*/ 22586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236696" y="225863"/>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74416"/>
                  </a:lnTo>
                  <a:cubicBezTo>
                    <a:pt x="57626" y="87751"/>
                    <a:pt x="104299" y="108706"/>
                    <a:pt x="144304" y="135376"/>
                  </a:cubicBezTo>
                  <a:cubicBezTo>
                    <a:pt x="184309" y="161093"/>
                    <a:pt x="214789" y="192526"/>
                    <a:pt x="236696" y="225863"/>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43" name="Γραφικό 36" descr="Ανοδική τάση">
            <a:extLst>
              <a:ext uri="{FF2B5EF4-FFF2-40B4-BE49-F238E27FC236}"/>
            </a:extLst>
          </p:cNvPr>
          <p:cNvGrpSpPr/>
          <p:nvPr/>
        </p:nvGrpSpPr>
        <p:grpSpPr>
          <a:xfrm>
            <a:off x="3306035" y="2284318"/>
            <a:ext cx="914400" cy="914400"/>
            <a:chOff x="5638800" y="2971800"/>
            <a:chExt cx="914400" cy="914400"/>
          </a:xfrm>
          <a:solidFill>
            <a:schemeClr val="bg1"/>
          </a:solidFill>
        </p:grpSpPr>
        <p:sp>
          <p:nvSpPr>
            <p:cNvPr id="44" name="Ελεύθερη σχεδίαση: Σχήμα 43">
              <a:extLst>
                <a:ext uri="{FF2B5EF4-FFF2-40B4-BE49-F238E27FC236}"/>
              </a:extLst>
            </p:cNvPr>
            <p:cNvSpPr/>
            <p:nvPr/>
          </p:nvSpPr>
          <p:spPr>
            <a:xfrm>
              <a:off x="5765006" y="3098006"/>
              <a:ext cx="657225" cy="657225"/>
            </a:xfrm>
            <a:custGeom>
              <a:avLst/>
              <a:gdLst>
                <a:gd name="connsiteX0" fmla="*/ 64294 w 657225"/>
                <a:gd name="connsiteY0" fmla="*/ 7144 h 657225"/>
                <a:gd name="connsiteX1" fmla="*/ 7144 w 657225"/>
                <a:gd name="connsiteY1" fmla="*/ 7144 h 657225"/>
                <a:gd name="connsiteX2" fmla="*/ 7144 w 657225"/>
                <a:gd name="connsiteY2" fmla="*/ 654844 h 657225"/>
                <a:gd name="connsiteX3" fmla="*/ 654844 w 657225"/>
                <a:gd name="connsiteY3" fmla="*/ 654844 h 657225"/>
                <a:gd name="connsiteX4" fmla="*/ 654844 w 657225"/>
                <a:gd name="connsiteY4" fmla="*/ 597694 h 657225"/>
                <a:gd name="connsiteX5" fmla="*/ 64294 w 657225"/>
                <a:gd name="connsiteY5" fmla="*/ 59769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7225" h="657225">
                  <a:moveTo>
                    <a:pt x="64294" y="7144"/>
                  </a:moveTo>
                  <a:lnTo>
                    <a:pt x="7144" y="7144"/>
                  </a:lnTo>
                  <a:lnTo>
                    <a:pt x="7144" y="654844"/>
                  </a:lnTo>
                  <a:lnTo>
                    <a:pt x="654844" y="654844"/>
                  </a:lnTo>
                  <a:lnTo>
                    <a:pt x="654844" y="597694"/>
                  </a:lnTo>
                  <a:lnTo>
                    <a:pt x="64294" y="5976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6" name="Ελεύθερη σχεδίαση: Σχήμα 45">
              <a:extLst>
                <a:ext uri="{FF2B5EF4-FFF2-40B4-BE49-F238E27FC236}"/>
              </a:extLst>
            </p:cNvPr>
            <p:cNvSpPr/>
            <p:nvPr/>
          </p:nvSpPr>
          <p:spPr>
            <a:xfrm>
              <a:off x="5859304" y="3259931"/>
              <a:ext cx="561975" cy="333375"/>
            </a:xfrm>
            <a:custGeom>
              <a:avLst/>
              <a:gdLst>
                <a:gd name="connsiteX0" fmla="*/ 408146 w 561975"/>
                <a:gd name="connsiteY0" fmla="*/ 7144 h 333375"/>
                <a:gd name="connsiteX1" fmla="*/ 464344 w 561975"/>
                <a:gd name="connsiteY1" fmla="*/ 63341 h 333375"/>
                <a:gd name="connsiteX2" fmla="*/ 389096 w 561975"/>
                <a:gd name="connsiteY2" fmla="*/ 138589 h 333375"/>
                <a:gd name="connsiteX3" fmla="*/ 331946 w 561975"/>
                <a:gd name="connsiteY3" fmla="*/ 81439 h 333375"/>
                <a:gd name="connsiteX4" fmla="*/ 236696 w 561975"/>
                <a:gd name="connsiteY4" fmla="*/ 176689 h 333375"/>
                <a:gd name="connsiteX5" fmla="*/ 179546 w 561975"/>
                <a:gd name="connsiteY5" fmla="*/ 119539 h 333375"/>
                <a:gd name="connsiteX6" fmla="*/ 7144 w 561975"/>
                <a:gd name="connsiteY6" fmla="*/ 291941 h 333375"/>
                <a:gd name="connsiteX7" fmla="*/ 47149 w 561975"/>
                <a:gd name="connsiteY7" fmla="*/ 331946 h 333375"/>
                <a:gd name="connsiteX8" fmla="*/ 179546 w 561975"/>
                <a:gd name="connsiteY8" fmla="*/ 199549 h 333375"/>
                <a:gd name="connsiteX9" fmla="*/ 236696 w 561975"/>
                <a:gd name="connsiteY9" fmla="*/ 256699 h 333375"/>
                <a:gd name="connsiteX10" fmla="*/ 331946 w 561975"/>
                <a:gd name="connsiteY10" fmla="*/ 161449 h 333375"/>
                <a:gd name="connsiteX11" fmla="*/ 389096 w 561975"/>
                <a:gd name="connsiteY11" fmla="*/ 218599 h 333375"/>
                <a:gd name="connsiteX12" fmla="*/ 504349 w 561975"/>
                <a:gd name="connsiteY12" fmla="*/ 103346 h 333375"/>
                <a:gd name="connsiteX13" fmla="*/ 560546 w 561975"/>
                <a:gd name="connsiteY13" fmla="*/ 159544 h 333375"/>
                <a:gd name="connsiteX14" fmla="*/ 560546 w 561975"/>
                <a:gd name="connsiteY14" fmla="*/ 7144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1975" h="333375">
                  <a:moveTo>
                    <a:pt x="408146" y="7144"/>
                  </a:moveTo>
                  <a:lnTo>
                    <a:pt x="464344" y="63341"/>
                  </a:lnTo>
                  <a:lnTo>
                    <a:pt x="389096" y="138589"/>
                  </a:lnTo>
                  <a:lnTo>
                    <a:pt x="331946" y="81439"/>
                  </a:lnTo>
                  <a:lnTo>
                    <a:pt x="236696" y="176689"/>
                  </a:lnTo>
                  <a:lnTo>
                    <a:pt x="179546" y="119539"/>
                  </a:lnTo>
                  <a:lnTo>
                    <a:pt x="7144" y="291941"/>
                  </a:lnTo>
                  <a:lnTo>
                    <a:pt x="47149" y="331946"/>
                  </a:lnTo>
                  <a:lnTo>
                    <a:pt x="179546" y="199549"/>
                  </a:lnTo>
                  <a:lnTo>
                    <a:pt x="236696" y="256699"/>
                  </a:lnTo>
                  <a:lnTo>
                    <a:pt x="331946" y="161449"/>
                  </a:lnTo>
                  <a:lnTo>
                    <a:pt x="389096" y="218599"/>
                  </a:lnTo>
                  <a:lnTo>
                    <a:pt x="504349" y="103346"/>
                  </a:lnTo>
                  <a:lnTo>
                    <a:pt x="560546" y="159544"/>
                  </a:lnTo>
                  <a:lnTo>
                    <a:pt x="560546"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55669" name="Γραφικό 47" descr="Οθόνη"/>
          <p:cNvSpPr>
            <a:spLocks/>
          </p:cNvSpPr>
          <p:nvPr/>
        </p:nvSpPr>
        <p:spPr bwMode="auto">
          <a:xfrm>
            <a:off x="8056563" y="2386013"/>
            <a:ext cx="790575" cy="671512"/>
          </a:xfrm>
          <a:custGeom>
            <a:avLst/>
            <a:gdLst>
              <a:gd name="T0" fmla="*/ 729694 w 771525"/>
              <a:gd name="T1" fmla="*/ 493619 h 657225"/>
              <a:gd name="T2" fmla="*/ 65892 w 771525"/>
              <a:gd name="T3" fmla="*/ 493619 h 657225"/>
              <a:gd name="T4" fmla="*/ 65892 w 771525"/>
              <a:gd name="T5" fmla="*/ 65654 h 657225"/>
              <a:gd name="T6" fmla="*/ 729694 w 771525"/>
              <a:gd name="T7" fmla="*/ 65654 h 657225"/>
              <a:gd name="T8" fmla="*/ 729694 w 771525"/>
              <a:gd name="T9" fmla="*/ 493619 h 657225"/>
              <a:gd name="T10" fmla="*/ 749218 w 771525"/>
              <a:gd name="T11" fmla="*/ 7295 h 657225"/>
              <a:gd name="T12" fmla="*/ 46369 w 771525"/>
              <a:gd name="T13" fmla="*/ 7295 h 657225"/>
              <a:gd name="T14" fmla="*/ 7322 w 771525"/>
              <a:gd name="T15" fmla="*/ 46201 h 657225"/>
              <a:gd name="T16" fmla="*/ 7322 w 771525"/>
              <a:gd name="T17" fmla="*/ 513072 h 657225"/>
              <a:gd name="T18" fmla="*/ 46369 w 771525"/>
              <a:gd name="T19" fmla="*/ 551978 h 657225"/>
              <a:gd name="T20" fmla="*/ 319699 w 771525"/>
              <a:gd name="T21" fmla="*/ 551978 h 657225"/>
              <a:gd name="T22" fmla="*/ 319699 w 771525"/>
              <a:gd name="T23" fmla="*/ 610337 h 657225"/>
              <a:gd name="T24" fmla="*/ 222081 w 771525"/>
              <a:gd name="T25" fmla="*/ 610337 h 657225"/>
              <a:gd name="T26" fmla="*/ 222081 w 771525"/>
              <a:gd name="T27" fmla="*/ 668696 h 657225"/>
              <a:gd name="T28" fmla="*/ 573505 w 771525"/>
              <a:gd name="T29" fmla="*/ 668696 h 657225"/>
              <a:gd name="T30" fmla="*/ 573505 w 771525"/>
              <a:gd name="T31" fmla="*/ 610337 h 657225"/>
              <a:gd name="T32" fmla="*/ 475887 w 771525"/>
              <a:gd name="T33" fmla="*/ 610337 h 657225"/>
              <a:gd name="T34" fmla="*/ 475887 w 771525"/>
              <a:gd name="T35" fmla="*/ 551978 h 657225"/>
              <a:gd name="T36" fmla="*/ 749218 w 771525"/>
              <a:gd name="T37" fmla="*/ 551978 h 657225"/>
              <a:gd name="T38" fmla="*/ 788265 w 771525"/>
              <a:gd name="T39" fmla="*/ 513072 h 657225"/>
              <a:gd name="T40" fmla="*/ 788265 w 771525"/>
              <a:gd name="T41" fmla="*/ 46201 h 657225"/>
              <a:gd name="T42" fmla="*/ 749218 w 771525"/>
              <a:gd name="T43" fmla="*/ 7295 h 6572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71525" h="657225">
                <a:moveTo>
                  <a:pt x="711994" y="483394"/>
                </a:moveTo>
                <a:lnTo>
                  <a:pt x="64294" y="483394"/>
                </a:lnTo>
                <a:lnTo>
                  <a:pt x="64294" y="64294"/>
                </a:lnTo>
                <a:lnTo>
                  <a:pt x="711994" y="64294"/>
                </a:lnTo>
                <a:lnTo>
                  <a:pt x="711994" y="483394"/>
                </a:lnTo>
                <a:close/>
                <a:moveTo>
                  <a:pt x="731044" y="7144"/>
                </a:moveTo>
                <a:lnTo>
                  <a:pt x="45244" y="7144"/>
                </a:lnTo>
                <a:cubicBezTo>
                  <a:pt x="24289" y="7144"/>
                  <a:pt x="7144" y="24289"/>
                  <a:pt x="7144" y="45244"/>
                </a:cubicBezTo>
                <a:lnTo>
                  <a:pt x="7144" y="502444"/>
                </a:lnTo>
                <a:cubicBezTo>
                  <a:pt x="7144" y="523399"/>
                  <a:pt x="24289" y="540544"/>
                  <a:pt x="45244" y="540544"/>
                </a:cubicBezTo>
                <a:lnTo>
                  <a:pt x="311944" y="540544"/>
                </a:lnTo>
                <a:lnTo>
                  <a:pt x="311944" y="597694"/>
                </a:lnTo>
                <a:lnTo>
                  <a:pt x="216694" y="597694"/>
                </a:lnTo>
                <a:lnTo>
                  <a:pt x="216694" y="654844"/>
                </a:lnTo>
                <a:lnTo>
                  <a:pt x="559594" y="654844"/>
                </a:lnTo>
                <a:lnTo>
                  <a:pt x="559594" y="597694"/>
                </a:lnTo>
                <a:lnTo>
                  <a:pt x="464344" y="597694"/>
                </a:lnTo>
                <a:lnTo>
                  <a:pt x="464344" y="540544"/>
                </a:lnTo>
                <a:lnTo>
                  <a:pt x="731044" y="540544"/>
                </a:lnTo>
                <a:cubicBezTo>
                  <a:pt x="751999" y="540544"/>
                  <a:pt x="769144" y="523399"/>
                  <a:pt x="769144" y="502444"/>
                </a:cubicBezTo>
                <a:lnTo>
                  <a:pt x="769144" y="45244"/>
                </a:lnTo>
                <a:cubicBezTo>
                  <a:pt x="769144" y="24289"/>
                  <a:pt x="751999" y="7144"/>
                  <a:pt x="731044" y="7144"/>
                </a:cubicBezTo>
                <a:close/>
              </a:path>
            </a:pathLst>
          </a:custGeom>
          <a:solidFill>
            <a:schemeClr val="bg1"/>
          </a:solidFill>
          <a:ln w="9525" cap="flat">
            <a:noFill/>
            <a:prstDash val="solid"/>
            <a:miter lim="800000"/>
            <a:headEnd/>
            <a:tailEnd/>
          </a:ln>
        </p:spPr>
        <p:txBody>
          <a:bodyPr anchor="ctr"/>
          <a:lstStyle/>
          <a:p>
            <a:endParaRPr lang="el-GR"/>
          </a:p>
        </p:txBody>
      </p:sp>
      <p:grpSp>
        <p:nvGrpSpPr>
          <p:cNvPr id="56" name="Γραφικό 53" descr="Οπτικός δίσκος">
            <a:extLst>
              <a:ext uri="{FF2B5EF4-FFF2-40B4-BE49-F238E27FC236}"/>
            </a:extLst>
          </p:cNvPr>
          <p:cNvGrpSpPr/>
          <p:nvPr/>
        </p:nvGrpSpPr>
        <p:grpSpPr>
          <a:xfrm>
            <a:off x="964600" y="2305628"/>
            <a:ext cx="914400" cy="914400"/>
            <a:chOff x="5638800" y="2971800"/>
            <a:chExt cx="914400" cy="914400"/>
          </a:xfrm>
          <a:solidFill>
            <a:schemeClr val="bg1"/>
          </a:solidFill>
        </p:grpSpPr>
        <p:sp>
          <p:nvSpPr>
            <p:cNvPr id="57" name="Ελεύθερη σχεδίαση: Σχήμα 56">
              <a:extLst>
                <a:ext uri="{FF2B5EF4-FFF2-40B4-BE49-F238E27FC236}"/>
              </a:extLst>
            </p:cNvPr>
            <p:cNvSpPr/>
            <p:nvPr/>
          </p:nvSpPr>
          <p:spPr>
            <a:xfrm>
              <a:off x="5726906" y="3059906"/>
              <a:ext cx="733425" cy="733425"/>
            </a:xfrm>
            <a:custGeom>
              <a:avLst/>
              <a:gdLst>
                <a:gd name="connsiteX0" fmla="*/ 369094 w 733425"/>
                <a:gd name="connsiteY0" fmla="*/ 502444 h 733425"/>
                <a:gd name="connsiteX1" fmla="*/ 235744 w 733425"/>
                <a:gd name="connsiteY1" fmla="*/ 369094 h 733425"/>
                <a:gd name="connsiteX2" fmla="*/ 369094 w 733425"/>
                <a:gd name="connsiteY2" fmla="*/ 235744 h 733425"/>
                <a:gd name="connsiteX3" fmla="*/ 502444 w 733425"/>
                <a:gd name="connsiteY3" fmla="*/ 369094 h 733425"/>
                <a:gd name="connsiteX4" fmla="*/ 369094 w 733425"/>
                <a:gd name="connsiteY4" fmla="*/ 502444 h 733425"/>
                <a:gd name="connsiteX5" fmla="*/ 369094 w 733425"/>
                <a:gd name="connsiteY5" fmla="*/ 7144 h 733425"/>
                <a:gd name="connsiteX6" fmla="*/ 7144 w 733425"/>
                <a:gd name="connsiteY6" fmla="*/ 369094 h 733425"/>
                <a:gd name="connsiteX7" fmla="*/ 369094 w 733425"/>
                <a:gd name="connsiteY7" fmla="*/ 731044 h 733425"/>
                <a:gd name="connsiteX8" fmla="*/ 731044 w 733425"/>
                <a:gd name="connsiteY8" fmla="*/ 369094 h 733425"/>
                <a:gd name="connsiteX9" fmla="*/ 369094 w 733425"/>
                <a:gd name="connsiteY9" fmla="*/ 714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425" h="733425">
                  <a:moveTo>
                    <a:pt x="369094" y="502444"/>
                  </a:moveTo>
                  <a:cubicBezTo>
                    <a:pt x="295751" y="502444"/>
                    <a:pt x="235744" y="442436"/>
                    <a:pt x="235744" y="369094"/>
                  </a:cubicBezTo>
                  <a:cubicBezTo>
                    <a:pt x="235744" y="295751"/>
                    <a:pt x="295751" y="235744"/>
                    <a:pt x="369094" y="235744"/>
                  </a:cubicBezTo>
                  <a:cubicBezTo>
                    <a:pt x="442436" y="235744"/>
                    <a:pt x="502444" y="295751"/>
                    <a:pt x="502444" y="369094"/>
                  </a:cubicBezTo>
                  <a:cubicBezTo>
                    <a:pt x="502444" y="442436"/>
                    <a:pt x="442436" y="502444"/>
                    <a:pt x="369094" y="502444"/>
                  </a:cubicBezTo>
                  <a:close/>
                  <a:moveTo>
                    <a:pt x="369094" y="7144"/>
                  </a:moveTo>
                  <a:cubicBezTo>
                    <a:pt x="169069" y="7144"/>
                    <a:pt x="7144" y="169069"/>
                    <a:pt x="7144" y="369094"/>
                  </a:cubicBezTo>
                  <a:cubicBezTo>
                    <a:pt x="7144" y="569119"/>
                    <a:pt x="169069" y="731044"/>
                    <a:pt x="369094" y="731044"/>
                  </a:cubicBezTo>
                  <a:cubicBezTo>
                    <a:pt x="569119" y="731044"/>
                    <a:pt x="731044" y="569119"/>
                    <a:pt x="731044" y="369094"/>
                  </a:cubicBezTo>
                  <a:cubicBezTo>
                    <a:pt x="731044" y="169069"/>
                    <a:pt x="569119" y="7144"/>
                    <a:pt x="369094" y="71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8" name="Ελεύθερη σχεδίαση: Σχήμα 57">
              <a:extLst>
                <a:ext uri="{FF2B5EF4-FFF2-40B4-BE49-F238E27FC236}"/>
              </a:extLst>
            </p:cNvPr>
            <p:cNvSpPr/>
            <p:nvPr/>
          </p:nvSpPr>
          <p:spPr>
            <a:xfrm>
              <a:off x="5993606" y="3326606"/>
              <a:ext cx="200025" cy="200025"/>
            </a:xfrm>
            <a:custGeom>
              <a:avLst/>
              <a:gdLst>
                <a:gd name="connsiteX0" fmla="*/ 102394 w 200025"/>
                <a:gd name="connsiteY0" fmla="*/ 140494 h 200025"/>
                <a:gd name="connsiteX1" fmla="*/ 64294 w 200025"/>
                <a:gd name="connsiteY1" fmla="*/ 102394 h 200025"/>
                <a:gd name="connsiteX2" fmla="*/ 102394 w 200025"/>
                <a:gd name="connsiteY2" fmla="*/ 64294 h 200025"/>
                <a:gd name="connsiteX3" fmla="*/ 140494 w 200025"/>
                <a:gd name="connsiteY3" fmla="*/ 102394 h 200025"/>
                <a:gd name="connsiteX4" fmla="*/ 102394 w 200025"/>
                <a:gd name="connsiteY4" fmla="*/ 140494 h 200025"/>
                <a:gd name="connsiteX5" fmla="*/ 102394 w 200025"/>
                <a:gd name="connsiteY5" fmla="*/ 7144 h 200025"/>
                <a:gd name="connsiteX6" fmla="*/ 7144 w 200025"/>
                <a:gd name="connsiteY6" fmla="*/ 102394 h 200025"/>
                <a:gd name="connsiteX7" fmla="*/ 102394 w 200025"/>
                <a:gd name="connsiteY7" fmla="*/ 197644 h 200025"/>
                <a:gd name="connsiteX8" fmla="*/ 197644 w 200025"/>
                <a:gd name="connsiteY8" fmla="*/ 102394 h 200025"/>
                <a:gd name="connsiteX9" fmla="*/ 102394 w 200025"/>
                <a:gd name="connsiteY9"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025" h="200025">
                  <a:moveTo>
                    <a:pt x="102394" y="140494"/>
                  </a:moveTo>
                  <a:cubicBezTo>
                    <a:pt x="81439" y="140494"/>
                    <a:pt x="64294" y="123349"/>
                    <a:pt x="64294" y="102394"/>
                  </a:cubicBezTo>
                  <a:cubicBezTo>
                    <a:pt x="64294" y="81439"/>
                    <a:pt x="81439" y="64294"/>
                    <a:pt x="102394" y="64294"/>
                  </a:cubicBezTo>
                  <a:cubicBezTo>
                    <a:pt x="123349" y="64294"/>
                    <a:pt x="140494" y="81439"/>
                    <a:pt x="140494" y="102394"/>
                  </a:cubicBezTo>
                  <a:cubicBezTo>
                    <a:pt x="140494" y="123349"/>
                    <a:pt x="123349" y="140494"/>
                    <a:pt x="102394" y="140494"/>
                  </a:cubicBezTo>
                  <a:close/>
                  <a:moveTo>
                    <a:pt x="102394" y="7144"/>
                  </a:moveTo>
                  <a:cubicBezTo>
                    <a:pt x="50006" y="7144"/>
                    <a:pt x="7144" y="50006"/>
                    <a:pt x="7144" y="102394"/>
                  </a:cubicBezTo>
                  <a:cubicBezTo>
                    <a:pt x="7144" y="154781"/>
                    <a:pt x="50006" y="197644"/>
                    <a:pt x="102394" y="197644"/>
                  </a:cubicBezTo>
                  <a:cubicBezTo>
                    <a:pt x="154781" y="197644"/>
                    <a:pt x="197644" y="154781"/>
                    <a:pt x="197644" y="102394"/>
                  </a:cubicBezTo>
                  <a:cubicBezTo>
                    <a:pt x="197644" y="50006"/>
                    <a:pt x="154781" y="7144"/>
                    <a:pt x="102394" y="71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03225" y="319088"/>
            <a:ext cx="11339513" cy="431800"/>
          </a:xfrm>
        </p:spPr>
        <p:txBody>
          <a:bodyPr/>
          <a:lstStyle/>
          <a:p>
            <a:pPr algn="ctr" fontAlgn="auto">
              <a:spcAft>
                <a:spcPts val="0"/>
              </a:spcAft>
              <a:defRPr/>
            </a:pPr>
            <a:r>
              <a:rPr lang="el-GR" b="1" dirty="0">
                <a:solidFill>
                  <a:schemeClr val="bg2">
                    <a:lumMod val="50000"/>
                  </a:schemeClr>
                </a:solidFill>
              </a:rPr>
              <a:t>Η Τυπική Εξουσία σε μια Σύνθετη Δομή</a:t>
            </a:r>
            <a:endParaRPr lang="el-GR"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2D8E93E5-CFFE-4A69-8B24-D6499C3FFD68}" type="slidenum">
              <a:rPr lang="el-GR"/>
              <a:pPr>
                <a:defRPr/>
              </a:pPr>
              <a:t>64</a:t>
            </a:fld>
            <a:endParaRPr lang="el-GR" dirty="0"/>
          </a:p>
        </p:txBody>
      </p:sp>
      <p:sp>
        <p:nvSpPr>
          <p:cNvPr id="157700"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5">
            <a:extLst>
              <a:ext uri="{FF2B5EF4-FFF2-40B4-BE49-F238E27FC236}"/>
            </a:extLst>
          </p:cNvPr>
          <p:cNvSpPr/>
          <p:nvPr/>
        </p:nvSpPr>
        <p:spPr>
          <a:xfrm>
            <a:off x="5338763" y="5092700"/>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7" name="Ορθογώνιο 46">
            <a:extLst>
              <a:ext uri="{FF2B5EF4-FFF2-40B4-BE49-F238E27FC236}"/>
            </a:extLst>
          </p:cNvPr>
          <p:cNvSpPr/>
          <p:nvPr/>
        </p:nvSpPr>
        <p:spPr>
          <a:xfrm>
            <a:off x="4927600" y="5092700"/>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8" name="Ορθογώνιο 47">
            <a:extLst>
              <a:ext uri="{FF2B5EF4-FFF2-40B4-BE49-F238E27FC236}"/>
            </a:extLst>
          </p:cNvPr>
          <p:cNvSpPr/>
          <p:nvPr/>
        </p:nvSpPr>
        <p:spPr>
          <a:xfrm>
            <a:off x="4516438" y="5092700"/>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9" name="Ορθογώνιο 48">
            <a:extLst>
              <a:ext uri="{FF2B5EF4-FFF2-40B4-BE49-F238E27FC236}"/>
            </a:extLst>
          </p:cNvPr>
          <p:cNvSpPr/>
          <p:nvPr/>
        </p:nvSpPr>
        <p:spPr>
          <a:xfrm>
            <a:off x="4103688" y="5092700"/>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0" name="Ορθογώνιο 49">
            <a:extLst>
              <a:ext uri="{FF2B5EF4-FFF2-40B4-BE49-F238E27FC236}"/>
            </a:extLst>
          </p:cNvPr>
          <p:cNvSpPr/>
          <p:nvPr/>
        </p:nvSpPr>
        <p:spPr>
          <a:xfrm>
            <a:off x="3692525" y="5092700"/>
            <a:ext cx="166688"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8" name="Ευθεία γραμμή σύνδεσης 7">
            <a:extLst>
              <a:ext uri="{FF2B5EF4-FFF2-40B4-BE49-F238E27FC236}"/>
            </a:extLst>
          </p:cNvPr>
          <p:cNvCxnSpPr/>
          <p:nvPr/>
        </p:nvCxnSpPr>
        <p:spPr>
          <a:xfrm flipV="1">
            <a:off x="3775075" y="4856163"/>
            <a:ext cx="0" cy="23653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Ευθεία γραμμή σύνδεσης 53">
            <a:extLst>
              <a:ext uri="{FF2B5EF4-FFF2-40B4-BE49-F238E27FC236}"/>
            </a:extLst>
          </p:cNvPr>
          <p:cNvCxnSpPr>
            <a:cxnSpLocks/>
          </p:cNvCxnSpPr>
          <p:nvPr/>
        </p:nvCxnSpPr>
        <p:spPr>
          <a:xfrm flipV="1">
            <a:off x="4186238" y="4854575"/>
            <a:ext cx="0" cy="234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a:extLst>
              <a:ext uri="{FF2B5EF4-FFF2-40B4-BE49-F238E27FC236}"/>
            </a:extLst>
          </p:cNvPr>
          <p:cNvCxnSpPr/>
          <p:nvPr/>
        </p:nvCxnSpPr>
        <p:spPr>
          <a:xfrm flipV="1">
            <a:off x="4600575" y="4854575"/>
            <a:ext cx="0" cy="234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7" name="Ευθεία γραμμή σύνδεσης 56">
            <a:extLst>
              <a:ext uri="{FF2B5EF4-FFF2-40B4-BE49-F238E27FC236}"/>
            </a:extLst>
          </p:cNvPr>
          <p:cNvCxnSpPr/>
          <p:nvPr/>
        </p:nvCxnSpPr>
        <p:spPr>
          <a:xfrm flipV="1">
            <a:off x="5011738" y="4854575"/>
            <a:ext cx="0" cy="234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8" name="Ευθεία γραμμή σύνδεσης 57">
            <a:extLst>
              <a:ext uri="{FF2B5EF4-FFF2-40B4-BE49-F238E27FC236}"/>
            </a:extLst>
          </p:cNvPr>
          <p:cNvCxnSpPr/>
          <p:nvPr/>
        </p:nvCxnSpPr>
        <p:spPr>
          <a:xfrm flipV="1">
            <a:off x="5421313" y="4841875"/>
            <a:ext cx="0" cy="23495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9" name="Ορθογώνιο 58">
            <a:extLst>
              <a:ext uri="{FF2B5EF4-FFF2-40B4-BE49-F238E27FC236}"/>
            </a:extLst>
          </p:cNvPr>
          <p:cNvSpPr/>
          <p:nvPr/>
        </p:nvSpPr>
        <p:spPr>
          <a:xfrm>
            <a:off x="7889875" y="5076825"/>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1" name="Ορθογώνιο 60">
            <a:extLst>
              <a:ext uri="{FF2B5EF4-FFF2-40B4-BE49-F238E27FC236}"/>
            </a:extLst>
          </p:cNvPr>
          <p:cNvSpPr/>
          <p:nvPr/>
        </p:nvSpPr>
        <p:spPr>
          <a:xfrm>
            <a:off x="7480300" y="5076825"/>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2" name="Ορθογώνιο 61">
            <a:extLst>
              <a:ext uri="{FF2B5EF4-FFF2-40B4-BE49-F238E27FC236}"/>
            </a:extLst>
          </p:cNvPr>
          <p:cNvSpPr/>
          <p:nvPr/>
        </p:nvSpPr>
        <p:spPr>
          <a:xfrm>
            <a:off x="7069138" y="5076825"/>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4" name="Ορθογώνιο 63">
            <a:extLst>
              <a:ext uri="{FF2B5EF4-FFF2-40B4-BE49-F238E27FC236}"/>
            </a:extLst>
          </p:cNvPr>
          <p:cNvSpPr/>
          <p:nvPr/>
        </p:nvSpPr>
        <p:spPr>
          <a:xfrm>
            <a:off x="6656388" y="5076825"/>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5" name="Ορθογώνιο 64">
            <a:extLst>
              <a:ext uri="{FF2B5EF4-FFF2-40B4-BE49-F238E27FC236}"/>
            </a:extLst>
          </p:cNvPr>
          <p:cNvSpPr/>
          <p:nvPr/>
        </p:nvSpPr>
        <p:spPr>
          <a:xfrm>
            <a:off x="6243638" y="5076825"/>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66" name="Ευθεία γραμμή σύνδεσης 65">
            <a:extLst>
              <a:ext uri="{FF2B5EF4-FFF2-40B4-BE49-F238E27FC236}"/>
            </a:extLst>
          </p:cNvPr>
          <p:cNvCxnSpPr/>
          <p:nvPr/>
        </p:nvCxnSpPr>
        <p:spPr>
          <a:xfrm flipV="1">
            <a:off x="6327775" y="4841875"/>
            <a:ext cx="0" cy="2349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7" name="Ευθεία γραμμή σύνδεσης 66">
            <a:extLst>
              <a:ext uri="{FF2B5EF4-FFF2-40B4-BE49-F238E27FC236}"/>
            </a:extLst>
          </p:cNvPr>
          <p:cNvCxnSpPr>
            <a:cxnSpLocks/>
          </p:cNvCxnSpPr>
          <p:nvPr/>
        </p:nvCxnSpPr>
        <p:spPr>
          <a:xfrm flipV="1">
            <a:off x="6737350" y="4838700"/>
            <a:ext cx="0" cy="23653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8" name="Ευθεία γραμμή σύνδεσης 67">
            <a:extLst>
              <a:ext uri="{FF2B5EF4-FFF2-40B4-BE49-F238E27FC236}"/>
            </a:extLst>
          </p:cNvPr>
          <p:cNvCxnSpPr/>
          <p:nvPr/>
        </p:nvCxnSpPr>
        <p:spPr>
          <a:xfrm flipV="1">
            <a:off x="7151688" y="4838700"/>
            <a:ext cx="0" cy="23653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9" name="Ευθεία γραμμή σύνδεσης 68">
            <a:extLst>
              <a:ext uri="{FF2B5EF4-FFF2-40B4-BE49-F238E27FC236}"/>
            </a:extLst>
          </p:cNvPr>
          <p:cNvCxnSpPr/>
          <p:nvPr/>
        </p:nvCxnSpPr>
        <p:spPr>
          <a:xfrm flipV="1">
            <a:off x="7564438" y="4838700"/>
            <a:ext cx="0" cy="23653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1" name="Ευθεία γραμμή σύνδεσης 70">
            <a:extLst>
              <a:ext uri="{FF2B5EF4-FFF2-40B4-BE49-F238E27FC236}"/>
            </a:extLst>
          </p:cNvPr>
          <p:cNvCxnSpPr/>
          <p:nvPr/>
        </p:nvCxnSpPr>
        <p:spPr>
          <a:xfrm flipV="1">
            <a:off x="7974013" y="4826000"/>
            <a:ext cx="0" cy="23653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a:extLst>
              <a:ext uri="{FF2B5EF4-FFF2-40B4-BE49-F238E27FC236}"/>
            </a:extLst>
          </p:cNvPr>
          <p:cNvCxnSpPr/>
          <p:nvPr/>
        </p:nvCxnSpPr>
        <p:spPr>
          <a:xfrm flipV="1">
            <a:off x="3775075" y="4838700"/>
            <a:ext cx="1646238" cy="158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2" name="Ευθεία γραμμή σύνδεσης 71">
            <a:extLst>
              <a:ext uri="{FF2B5EF4-FFF2-40B4-BE49-F238E27FC236}"/>
            </a:extLst>
          </p:cNvPr>
          <p:cNvCxnSpPr/>
          <p:nvPr/>
        </p:nvCxnSpPr>
        <p:spPr>
          <a:xfrm flipV="1">
            <a:off x="6323013" y="4837113"/>
            <a:ext cx="1646237" cy="142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Ευθεία γραμμή σύνδεσης 15">
            <a:extLst>
              <a:ext uri="{FF2B5EF4-FFF2-40B4-BE49-F238E27FC236}"/>
            </a:extLst>
          </p:cNvPr>
          <p:cNvCxnSpPr>
            <a:cxnSpLocks/>
          </p:cNvCxnSpPr>
          <p:nvPr/>
        </p:nvCxnSpPr>
        <p:spPr>
          <a:xfrm flipV="1">
            <a:off x="5195888" y="4314825"/>
            <a:ext cx="0" cy="53657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8" name="Ορθογώνιο 77">
            <a:extLst>
              <a:ext uri="{FF2B5EF4-FFF2-40B4-BE49-F238E27FC236}"/>
            </a:extLst>
          </p:cNvPr>
          <p:cNvSpPr/>
          <p:nvPr/>
        </p:nvSpPr>
        <p:spPr>
          <a:xfrm>
            <a:off x="5108575" y="4121150"/>
            <a:ext cx="166688"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20" name="Ευθεία γραμμή σύνδεσης 19">
            <a:extLst>
              <a:ext uri="{FF2B5EF4-FFF2-40B4-BE49-F238E27FC236}"/>
            </a:extLst>
          </p:cNvPr>
          <p:cNvCxnSpPr>
            <a:cxnSpLocks/>
            <a:stCxn id="78" idx="0"/>
          </p:cNvCxnSpPr>
          <p:nvPr/>
        </p:nvCxnSpPr>
        <p:spPr>
          <a:xfrm flipV="1">
            <a:off x="5192713" y="3941763"/>
            <a:ext cx="0" cy="1793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0" name="Ευθεία γραμμή σύνδεσης 79">
            <a:extLst>
              <a:ext uri="{FF2B5EF4-FFF2-40B4-BE49-F238E27FC236}"/>
            </a:extLst>
          </p:cNvPr>
          <p:cNvCxnSpPr>
            <a:cxnSpLocks/>
          </p:cNvCxnSpPr>
          <p:nvPr/>
        </p:nvCxnSpPr>
        <p:spPr>
          <a:xfrm flipV="1">
            <a:off x="6534150" y="4314825"/>
            <a:ext cx="0" cy="53657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2" name="Ορθογώνιο 81">
            <a:extLst>
              <a:ext uri="{FF2B5EF4-FFF2-40B4-BE49-F238E27FC236}"/>
            </a:extLst>
          </p:cNvPr>
          <p:cNvSpPr/>
          <p:nvPr/>
        </p:nvSpPr>
        <p:spPr>
          <a:xfrm>
            <a:off x="6445250" y="4121150"/>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83" name="Ευθεία γραμμή σύνδεσης 82">
            <a:extLst>
              <a:ext uri="{FF2B5EF4-FFF2-40B4-BE49-F238E27FC236}"/>
            </a:extLst>
          </p:cNvPr>
          <p:cNvCxnSpPr>
            <a:stCxn id="82" idx="0"/>
          </p:cNvCxnSpPr>
          <p:nvPr/>
        </p:nvCxnSpPr>
        <p:spPr>
          <a:xfrm flipV="1">
            <a:off x="6529388" y="3941763"/>
            <a:ext cx="0" cy="1793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Ευθεία γραμμή σύνδεσης 23">
            <a:extLst>
              <a:ext uri="{FF2B5EF4-FFF2-40B4-BE49-F238E27FC236}"/>
            </a:extLst>
          </p:cNvPr>
          <p:cNvCxnSpPr/>
          <p:nvPr/>
        </p:nvCxnSpPr>
        <p:spPr>
          <a:xfrm>
            <a:off x="4244975" y="3941763"/>
            <a:ext cx="320992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9" name="Ευθεία γραμμή σύνδεσης 88">
            <a:extLst>
              <a:ext uri="{FF2B5EF4-FFF2-40B4-BE49-F238E27FC236}"/>
            </a:extLst>
          </p:cNvPr>
          <p:cNvCxnSpPr/>
          <p:nvPr/>
        </p:nvCxnSpPr>
        <p:spPr>
          <a:xfrm flipV="1">
            <a:off x="4244975" y="3941763"/>
            <a:ext cx="0" cy="1793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0" name="Ευθεία γραμμή σύνδεσης 89">
            <a:extLst>
              <a:ext uri="{FF2B5EF4-FFF2-40B4-BE49-F238E27FC236}"/>
            </a:extLst>
          </p:cNvPr>
          <p:cNvCxnSpPr/>
          <p:nvPr/>
        </p:nvCxnSpPr>
        <p:spPr>
          <a:xfrm flipV="1">
            <a:off x="7454900" y="3941763"/>
            <a:ext cx="0" cy="179387"/>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1" name="Ορθογώνιο 90">
            <a:extLst>
              <a:ext uri="{FF2B5EF4-FFF2-40B4-BE49-F238E27FC236}"/>
            </a:extLst>
          </p:cNvPr>
          <p:cNvSpPr/>
          <p:nvPr/>
        </p:nvSpPr>
        <p:spPr>
          <a:xfrm>
            <a:off x="4170363" y="4119563"/>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93" name="Ορθογώνιο 92">
            <a:extLst>
              <a:ext uri="{FF2B5EF4-FFF2-40B4-BE49-F238E27FC236}"/>
            </a:extLst>
          </p:cNvPr>
          <p:cNvSpPr/>
          <p:nvPr/>
        </p:nvSpPr>
        <p:spPr>
          <a:xfrm>
            <a:off x="7370763" y="4119563"/>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28" name="Ευθεία γραμμή σύνδεσης 27">
            <a:extLst>
              <a:ext uri="{FF2B5EF4-FFF2-40B4-BE49-F238E27FC236}"/>
            </a:extLst>
          </p:cNvPr>
          <p:cNvCxnSpPr/>
          <p:nvPr/>
        </p:nvCxnSpPr>
        <p:spPr>
          <a:xfrm flipV="1">
            <a:off x="5849938" y="3135313"/>
            <a:ext cx="0" cy="80645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5" name="Ορθογώνιο 94">
            <a:extLst>
              <a:ext uri="{FF2B5EF4-FFF2-40B4-BE49-F238E27FC236}"/>
            </a:extLst>
          </p:cNvPr>
          <p:cNvSpPr/>
          <p:nvPr/>
        </p:nvSpPr>
        <p:spPr>
          <a:xfrm>
            <a:off x="5765800" y="2943225"/>
            <a:ext cx="168275" cy="192088"/>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224" name="Ευθεία γραμμή σύνδεσης 223">
            <a:extLst>
              <a:ext uri="{FF2B5EF4-FFF2-40B4-BE49-F238E27FC236}"/>
            </a:extLst>
          </p:cNvPr>
          <p:cNvCxnSpPr>
            <a:cxnSpLocks/>
            <a:stCxn id="95" idx="0"/>
          </p:cNvCxnSpPr>
          <p:nvPr/>
        </p:nvCxnSpPr>
        <p:spPr>
          <a:xfrm flipV="1">
            <a:off x="5849938" y="2125663"/>
            <a:ext cx="0" cy="8175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7" name="Ευθεία γραμμή σύνδεσης 226">
            <a:extLst>
              <a:ext uri="{FF2B5EF4-FFF2-40B4-BE49-F238E27FC236}"/>
            </a:extLst>
          </p:cNvPr>
          <p:cNvCxnSpPr/>
          <p:nvPr/>
        </p:nvCxnSpPr>
        <p:spPr>
          <a:xfrm>
            <a:off x="4516438" y="2705100"/>
            <a:ext cx="263048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1" name="Ευθεία γραμμή σύνδεσης 100">
            <a:extLst>
              <a:ext uri="{FF2B5EF4-FFF2-40B4-BE49-F238E27FC236}"/>
            </a:extLst>
          </p:cNvPr>
          <p:cNvCxnSpPr>
            <a:cxnSpLocks/>
          </p:cNvCxnSpPr>
          <p:nvPr/>
        </p:nvCxnSpPr>
        <p:spPr>
          <a:xfrm flipV="1">
            <a:off x="4516438" y="2705100"/>
            <a:ext cx="0" cy="238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2" name="Ευθεία γραμμή σύνδεσης 101">
            <a:extLst>
              <a:ext uri="{FF2B5EF4-FFF2-40B4-BE49-F238E27FC236}"/>
            </a:extLst>
          </p:cNvPr>
          <p:cNvCxnSpPr>
            <a:cxnSpLocks/>
          </p:cNvCxnSpPr>
          <p:nvPr/>
        </p:nvCxnSpPr>
        <p:spPr>
          <a:xfrm flipV="1">
            <a:off x="7146925" y="2706688"/>
            <a:ext cx="0" cy="236537"/>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4" name="Ορθογώνιο 103">
            <a:extLst>
              <a:ext uri="{FF2B5EF4-FFF2-40B4-BE49-F238E27FC236}"/>
            </a:extLst>
          </p:cNvPr>
          <p:cNvSpPr/>
          <p:nvPr/>
        </p:nvSpPr>
        <p:spPr>
          <a:xfrm>
            <a:off x="4448175" y="2943225"/>
            <a:ext cx="166688" cy="192088"/>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05" name="Ορθογώνιο 104">
            <a:extLst>
              <a:ext uri="{FF2B5EF4-FFF2-40B4-BE49-F238E27FC236}"/>
            </a:extLst>
          </p:cNvPr>
          <p:cNvSpPr/>
          <p:nvPr/>
        </p:nvSpPr>
        <p:spPr>
          <a:xfrm>
            <a:off x="7059613" y="2943225"/>
            <a:ext cx="166687" cy="192088"/>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236" name="Ευθεία γραμμή σύνδεσης 235">
            <a:extLst>
              <a:ext uri="{FF2B5EF4-FFF2-40B4-BE49-F238E27FC236}"/>
            </a:extLst>
          </p:cNvPr>
          <p:cNvCxnSpPr>
            <a:cxnSpLocks/>
            <a:stCxn id="105" idx="2"/>
          </p:cNvCxnSpPr>
          <p:nvPr/>
        </p:nvCxnSpPr>
        <p:spPr>
          <a:xfrm flipH="1">
            <a:off x="7142163" y="3135313"/>
            <a:ext cx="0" cy="1936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3" name="Ευθεία γραμμή σύνδεσης 112">
            <a:extLst>
              <a:ext uri="{FF2B5EF4-FFF2-40B4-BE49-F238E27FC236}"/>
            </a:extLst>
          </p:cNvPr>
          <p:cNvCxnSpPr>
            <a:cxnSpLocks/>
          </p:cNvCxnSpPr>
          <p:nvPr/>
        </p:nvCxnSpPr>
        <p:spPr>
          <a:xfrm flipH="1">
            <a:off x="4522788" y="3135313"/>
            <a:ext cx="0" cy="1920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0" name="Ευθεία γραμμή σύνδεσης 239">
            <a:extLst>
              <a:ext uri="{FF2B5EF4-FFF2-40B4-BE49-F238E27FC236}"/>
            </a:extLst>
          </p:cNvPr>
          <p:cNvCxnSpPr>
            <a:cxnSpLocks/>
          </p:cNvCxnSpPr>
          <p:nvPr/>
        </p:nvCxnSpPr>
        <p:spPr>
          <a:xfrm>
            <a:off x="6994525" y="3327400"/>
            <a:ext cx="106362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2" name="Ευθεία γραμμή σύνδεσης 241">
            <a:extLst>
              <a:ext uri="{FF2B5EF4-FFF2-40B4-BE49-F238E27FC236}"/>
            </a:extLst>
          </p:cNvPr>
          <p:cNvCxnSpPr/>
          <p:nvPr/>
        </p:nvCxnSpPr>
        <p:spPr>
          <a:xfrm>
            <a:off x="6994525" y="3327400"/>
            <a:ext cx="0" cy="13811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9" name="Ευθεία γραμμή σύνδεσης 118">
            <a:extLst>
              <a:ext uri="{FF2B5EF4-FFF2-40B4-BE49-F238E27FC236}"/>
            </a:extLst>
          </p:cNvPr>
          <p:cNvCxnSpPr/>
          <p:nvPr/>
        </p:nvCxnSpPr>
        <p:spPr>
          <a:xfrm>
            <a:off x="8045450" y="3327400"/>
            <a:ext cx="0" cy="13811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0" name="Ορθογώνιο 119">
            <a:extLst>
              <a:ext uri="{FF2B5EF4-FFF2-40B4-BE49-F238E27FC236}"/>
            </a:extLst>
          </p:cNvPr>
          <p:cNvSpPr/>
          <p:nvPr/>
        </p:nvSpPr>
        <p:spPr>
          <a:xfrm>
            <a:off x="6911975" y="3460750"/>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21" name="Ορθογώνιο 120">
            <a:extLst>
              <a:ext uri="{FF2B5EF4-FFF2-40B4-BE49-F238E27FC236}"/>
            </a:extLst>
          </p:cNvPr>
          <p:cNvSpPr/>
          <p:nvPr/>
        </p:nvSpPr>
        <p:spPr>
          <a:xfrm>
            <a:off x="7961313" y="3446463"/>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251" name="Ευθεία γραμμή σύνδεσης 250">
            <a:extLst>
              <a:ext uri="{FF2B5EF4-FFF2-40B4-BE49-F238E27FC236}"/>
            </a:extLst>
          </p:cNvPr>
          <p:cNvCxnSpPr>
            <a:cxnSpLocks/>
            <a:stCxn id="121" idx="2"/>
          </p:cNvCxnSpPr>
          <p:nvPr/>
        </p:nvCxnSpPr>
        <p:spPr>
          <a:xfrm>
            <a:off x="8045450" y="3640138"/>
            <a:ext cx="0" cy="3016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4" name="Ευθεία γραμμή σύνδεσης 253">
            <a:extLst>
              <a:ext uri="{FF2B5EF4-FFF2-40B4-BE49-F238E27FC236}"/>
            </a:extLst>
          </p:cNvPr>
          <p:cNvCxnSpPr/>
          <p:nvPr/>
        </p:nvCxnSpPr>
        <p:spPr>
          <a:xfrm>
            <a:off x="7893050" y="3941763"/>
            <a:ext cx="32385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Ευθεία γραμμή σύνδεσης 32">
            <a:extLst>
              <a:ext uri="{FF2B5EF4-FFF2-40B4-BE49-F238E27FC236}"/>
            </a:extLst>
          </p:cNvPr>
          <p:cNvCxnSpPr/>
          <p:nvPr/>
        </p:nvCxnSpPr>
        <p:spPr>
          <a:xfrm>
            <a:off x="7889875" y="3941763"/>
            <a:ext cx="0" cy="1778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3" name="Ευθεία γραμμή σύνδεσης 132">
            <a:extLst>
              <a:ext uri="{FF2B5EF4-FFF2-40B4-BE49-F238E27FC236}"/>
            </a:extLst>
          </p:cNvPr>
          <p:cNvCxnSpPr/>
          <p:nvPr/>
        </p:nvCxnSpPr>
        <p:spPr>
          <a:xfrm>
            <a:off x="8216900" y="3941763"/>
            <a:ext cx="0" cy="1778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4" name="Ορθογώνιο 133">
            <a:extLst>
              <a:ext uri="{FF2B5EF4-FFF2-40B4-BE49-F238E27FC236}"/>
            </a:extLst>
          </p:cNvPr>
          <p:cNvSpPr/>
          <p:nvPr/>
        </p:nvSpPr>
        <p:spPr>
          <a:xfrm>
            <a:off x="7821613" y="4103688"/>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35" name="Ορθογώνιο 134">
            <a:extLst>
              <a:ext uri="{FF2B5EF4-FFF2-40B4-BE49-F238E27FC236}"/>
            </a:extLst>
          </p:cNvPr>
          <p:cNvSpPr/>
          <p:nvPr/>
        </p:nvSpPr>
        <p:spPr>
          <a:xfrm>
            <a:off x="8132763" y="4122738"/>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37" name="Ορθογώνιο 136">
            <a:extLst>
              <a:ext uri="{FF2B5EF4-FFF2-40B4-BE49-F238E27FC236}"/>
            </a:extLst>
          </p:cNvPr>
          <p:cNvSpPr/>
          <p:nvPr/>
        </p:nvSpPr>
        <p:spPr>
          <a:xfrm>
            <a:off x="5761038" y="1933575"/>
            <a:ext cx="166687" cy="192088"/>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9" name="Ορθογώνιο 38">
            <a:extLst>
              <a:ext uri="{FF2B5EF4-FFF2-40B4-BE49-F238E27FC236}"/>
            </a:extLst>
          </p:cNvPr>
          <p:cNvSpPr/>
          <p:nvPr/>
        </p:nvSpPr>
        <p:spPr>
          <a:xfrm>
            <a:off x="4940300" y="1254125"/>
            <a:ext cx="1808163" cy="431800"/>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42" name="Ορθογώνιο 141">
            <a:extLst>
              <a:ext uri="{FF2B5EF4-FFF2-40B4-BE49-F238E27FC236}"/>
            </a:extLst>
          </p:cNvPr>
          <p:cNvSpPr/>
          <p:nvPr/>
        </p:nvSpPr>
        <p:spPr>
          <a:xfrm>
            <a:off x="5748338" y="1390650"/>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36" name="Ευθεία γραμμή σύνδεσης 35">
            <a:extLst>
              <a:ext uri="{FF2B5EF4-FFF2-40B4-BE49-F238E27FC236}"/>
            </a:extLst>
          </p:cNvPr>
          <p:cNvCxnSpPr>
            <a:cxnSpLocks/>
            <a:endCxn id="142" idx="2"/>
          </p:cNvCxnSpPr>
          <p:nvPr/>
        </p:nvCxnSpPr>
        <p:spPr>
          <a:xfrm flipV="1">
            <a:off x="5830888" y="1584325"/>
            <a:ext cx="0" cy="34925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4" name="Ορθογώνιο 143">
            <a:extLst>
              <a:ext uri="{FF2B5EF4-FFF2-40B4-BE49-F238E27FC236}"/>
            </a:extLst>
          </p:cNvPr>
          <p:cNvSpPr/>
          <p:nvPr/>
        </p:nvSpPr>
        <p:spPr>
          <a:xfrm>
            <a:off x="5421313" y="1390650"/>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45" name="Ορθογώνιο 144">
            <a:extLst>
              <a:ext uri="{FF2B5EF4-FFF2-40B4-BE49-F238E27FC236}"/>
            </a:extLst>
          </p:cNvPr>
          <p:cNvSpPr/>
          <p:nvPr/>
        </p:nvSpPr>
        <p:spPr>
          <a:xfrm>
            <a:off x="5091113" y="1385888"/>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46" name="Ορθογώνιο 145">
            <a:extLst>
              <a:ext uri="{FF2B5EF4-FFF2-40B4-BE49-F238E27FC236}"/>
            </a:extLst>
          </p:cNvPr>
          <p:cNvSpPr/>
          <p:nvPr/>
        </p:nvSpPr>
        <p:spPr>
          <a:xfrm>
            <a:off x="6408738" y="1376363"/>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47" name="Ορθογώνιο 146">
            <a:extLst>
              <a:ext uri="{FF2B5EF4-FFF2-40B4-BE49-F238E27FC236}"/>
            </a:extLst>
          </p:cNvPr>
          <p:cNvSpPr/>
          <p:nvPr/>
        </p:nvSpPr>
        <p:spPr>
          <a:xfrm>
            <a:off x="6078538" y="1385888"/>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148" name="Ευθεία γραμμή σύνδεσης 147">
            <a:extLst>
              <a:ext uri="{FF2B5EF4-FFF2-40B4-BE49-F238E27FC236}"/>
            </a:extLst>
          </p:cNvPr>
          <p:cNvCxnSpPr>
            <a:cxnSpLocks/>
          </p:cNvCxnSpPr>
          <p:nvPr/>
        </p:nvCxnSpPr>
        <p:spPr>
          <a:xfrm>
            <a:off x="3721100" y="3325813"/>
            <a:ext cx="106362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9" name="Ορθογώνιο 148">
            <a:extLst>
              <a:ext uri="{FF2B5EF4-FFF2-40B4-BE49-F238E27FC236}"/>
            </a:extLst>
          </p:cNvPr>
          <p:cNvSpPr/>
          <p:nvPr/>
        </p:nvSpPr>
        <p:spPr>
          <a:xfrm>
            <a:off x="4683125" y="3460750"/>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150" name="Ευθεία γραμμή σύνδεσης 149">
            <a:extLst>
              <a:ext uri="{FF2B5EF4-FFF2-40B4-BE49-F238E27FC236}"/>
            </a:extLst>
          </p:cNvPr>
          <p:cNvCxnSpPr/>
          <p:nvPr/>
        </p:nvCxnSpPr>
        <p:spPr>
          <a:xfrm>
            <a:off x="4776788" y="3325813"/>
            <a:ext cx="0" cy="13811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1" name="Ευθεία γραμμή σύνδεσης 150">
            <a:extLst>
              <a:ext uri="{FF2B5EF4-FFF2-40B4-BE49-F238E27FC236}"/>
            </a:extLst>
          </p:cNvPr>
          <p:cNvCxnSpPr/>
          <p:nvPr/>
        </p:nvCxnSpPr>
        <p:spPr>
          <a:xfrm>
            <a:off x="3721100" y="3325813"/>
            <a:ext cx="0" cy="13811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2" name="Ορθογώνιο 151">
            <a:extLst>
              <a:ext uri="{FF2B5EF4-FFF2-40B4-BE49-F238E27FC236}"/>
            </a:extLst>
          </p:cNvPr>
          <p:cNvSpPr/>
          <p:nvPr/>
        </p:nvSpPr>
        <p:spPr>
          <a:xfrm>
            <a:off x="3636963" y="3460750"/>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4" name="Τόξο 43">
            <a:extLst>
              <a:ext uri="{FF2B5EF4-FFF2-40B4-BE49-F238E27FC236}"/>
            </a:extLst>
          </p:cNvPr>
          <p:cNvSpPr/>
          <p:nvPr/>
        </p:nvSpPr>
        <p:spPr>
          <a:xfrm rot="19474499">
            <a:off x="6604000" y="1674813"/>
            <a:ext cx="2152650" cy="3101975"/>
          </a:xfrm>
          <a:prstGeom prst="arc">
            <a:avLst>
              <a:gd name="adj1" fmla="val 23988"/>
              <a:gd name="adj2" fmla="val 0"/>
            </a:avLst>
          </a:prstGeom>
          <a:ln w="38100">
            <a:solidFill>
              <a:schemeClr val="accent4"/>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
        <p:nvSpPr>
          <p:cNvPr id="159" name="Τόξο 158">
            <a:extLst>
              <a:ext uri="{FF2B5EF4-FFF2-40B4-BE49-F238E27FC236}"/>
            </a:extLst>
          </p:cNvPr>
          <p:cNvSpPr/>
          <p:nvPr/>
        </p:nvSpPr>
        <p:spPr>
          <a:xfrm rot="1814864">
            <a:off x="3071813" y="1674813"/>
            <a:ext cx="2154237" cy="3101975"/>
          </a:xfrm>
          <a:prstGeom prst="arc">
            <a:avLst>
              <a:gd name="adj1" fmla="val 23988"/>
              <a:gd name="adj2" fmla="val 0"/>
            </a:avLst>
          </a:prstGeom>
          <a:ln w="38100">
            <a:solidFill>
              <a:schemeClr val="accent4"/>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07988" y="1919288"/>
            <a:ext cx="6099175" cy="4294187"/>
          </a:xfrm>
        </p:spPr>
        <p:txBody>
          <a:bodyPr rtlCol="0">
            <a:noAutofit/>
          </a:bodyPr>
          <a:lstStyle/>
          <a:p>
            <a:pPr fontAlgn="auto">
              <a:spcBef>
                <a:spcPts val="0"/>
              </a:spcBef>
              <a:spcAft>
                <a:spcPts val="1500"/>
              </a:spcAft>
              <a:defRPr/>
            </a:pPr>
            <a:r>
              <a:rPr lang="el-GR" sz="1500" dirty="0">
                <a:solidFill>
                  <a:schemeClr val="tx1">
                    <a:lumMod val="75000"/>
                    <a:lumOff val="25000"/>
                  </a:schemeClr>
                </a:solidFill>
              </a:rPr>
              <a:t> </a:t>
            </a:r>
            <a:r>
              <a:rPr lang="el-GR" dirty="0">
                <a:solidFill>
                  <a:schemeClr val="tx1">
                    <a:lumMod val="75000"/>
                    <a:lumOff val="25000"/>
                  </a:schemeClr>
                </a:solidFill>
              </a:rPr>
              <a:t>O H. </a:t>
            </a:r>
            <a:r>
              <a:rPr lang="el-GR" dirty="0" err="1">
                <a:solidFill>
                  <a:schemeClr val="tx1">
                    <a:lumMod val="75000"/>
                    <a:lumOff val="25000"/>
                  </a:schemeClr>
                </a:solidFill>
              </a:rPr>
              <a:t>Mintzberg</a:t>
            </a:r>
            <a:r>
              <a:rPr lang="el-GR" dirty="0">
                <a:solidFill>
                  <a:schemeClr val="tx1">
                    <a:lumMod val="75000"/>
                    <a:lumOff val="25000"/>
                  </a:schemeClr>
                </a:solidFill>
              </a:rPr>
              <a:t> θεωρεί ότι το </a:t>
            </a:r>
            <a:r>
              <a:rPr lang="el-GR" b="1" dirty="0">
                <a:solidFill>
                  <a:schemeClr val="tx1">
                    <a:lumMod val="75000"/>
                    <a:lumOff val="25000"/>
                  </a:schemeClr>
                </a:solidFill>
              </a:rPr>
              <a:t>οργανόγραμμα</a:t>
            </a:r>
            <a:r>
              <a:rPr lang="el-GR" dirty="0">
                <a:solidFill>
                  <a:schemeClr val="tx1">
                    <a:lumMod val="75000"/>
                    <a:lumOff val="25000"/>
                  </a:schemeClr>
                </a:solidFill>
              </a:rPr>
              <a:t> της επιχείρησης </a:t>
            </a:r>
            <a:r>
              <a:rPr lang="el-GR" b="1" dirty="0">
                <a:solidFill>
                  <a:schemeClr val="tx1">
                    <a:lumMod val="75000"/>
                    <a:lumOff val="25000"/>
                  </a:schemeClr>
                </a:solidFill>
              </a:rPr>
              <a:t>αναπαριστά</a:t>
            </a:r>
            <a:r>
              <a:rPr lang="el-GR" dirty="0">
                <a:solidFill>
                  <a:schemeClr val="tx1">
                    <a:lumMod val="75000"/>
                    <a:lumOff val="25000"/>
                  </a:schemeClr>
                </a:solidFill>
              </a:rPr>
              <a:t> σχηματικά </a:t>
            </a:r>
            <a:r>
              <a:rPr lang="el-GR" b="1" dirty="0">
                <a:solidFill>
                  <a:schemeClr val="tx1">
                    <a:lumMod val="75000"/>
                    <a:lumOff val="25000"/>
                  </a:schemeClr>
                </a:solidFill>
              </a:rPr>
              <a:t>την τυπική εξουσία</a:t>
            </a:r>
          </a:p>
          <a:p>
            <a:pPr marL="0" indent="0" fontAlgn="auto">
              <a:spcBef>
                <a:spcPts val="0"/>
              </a:spcBef>
              <a:spcAft>
                <a:spcPts val="1500"/>
              </a:spcAft>
              <a:buFont typeface="Calibri" pitchFamily="34" charset="0"/>
              <a:buNone/>
              <a:defRPr/>
            </a:pPr>
            <a:endParaRPr lang="el-GR" b="1"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και το </a:t>
            </a:r>
            <a:r>
              <a:rPr lang="el-GR" b="1" dirty="0">
                <a:solidFill>
                  <a:schemeClr val="tx1">
                    <a:lumMod val="75000"/>
                    <a:lumOff val="25000"/>
                  </a:schemeClr>
                </a:solidFill>
              </a:rPr>
              <a:t>συγκρίνει</a:t>
            </a:r>
            <a:r>
              <a:rPr lang="el-GR" dirty="0">
                <a:solidFill>
                  <a:schemeClr val="tx1">
                    <a:lumMod val="75000"/>
                    <a:lumOff val="25000"/>
                  </a:schemeClr>
                </a:solidFill>
              </a:rPr>
              <a:t> με έναν </a:t>
            </a:r>
            <a:r>
              <a:rPr lang="el-GR" b="1" dirty="0">
                <a:solidFill>
                  <a:schemeClr val="tx1">
                    <a:lumMod val="75000"/>
                    <a:lumOff val="25000"/>
                  </a:schemeClr>
                </a:solidFill>
              </a:rPr>
              <a:t>γεωγραφικό χάρτη </a:t>
            </a:r>
            <a:r>
              <a:rPr lang="el-GR" dirty="0">
                <a:solidFill>
                  <a:schemeClr val="tx1">
                    <a:lumMod val="75000"/>
                    <a:lumOff val="25000"/>
                  </a:schemeClr>
                </a:solidFill>
              </a:rPr>
              <a:t>που σημειώνει μεν τις πόλεις και τις οδικές διασυνδέσεις</a:t>
            </a:r>
          </a:p>
          <a:p>
            <a:pPr marL="0" indent="0" fontAlgn="auto">
              <a:spcAft>
                <a:spcPts val="0"/>
              </a:spcAft>
              <a:buFont typeface="Calibri" pitchFamily="34" charset="0"/>
              <a:buNone/>
              <a:defRPr/>
            </a:pPr>
            <a:endParaRPr lang="el-GR" b="1" dirty="0">
              <a:solidFill>
                <a:schemeClr val="tx1">
                  <a:lumMod val="75000"/>
                  <a:lumOff val="25000"/>
                </a:schemeClr>
              </a:solidFill>
            </a:endParaRPr>
          </a:p>
          <a:p>
            <a:pPr marL="0" indent="0" fontAlgn="auto">
              <a:spcAft>
                <a:spcPts val="0"/>
              </a:spcAft>
              <a:buFont typeface="Calibri" pitchFamily="34" charset="0"/>
              <a:buNone/>
              <a:defRPr/>
            </a:pPr>
            <a:endParaRPr lang="el-GR" b="1"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αλλά παρέχει </a:t>
            </a:r>
            <a:r>
              <a:rPr lang="el-GR" b="1" dirty="0" err="1">
                <a:solidFill>
                  <a:schemeClr val="tx1">
                    <a:lumMod val="75000"/>
                    <a:lumOff val="25000"/>
                  </a:schemeClr>
                </a:solidFill>
              </a:rPr>
              <a:t>ελαχιστότατη</a:t>
            </a:r>
            <a:r>
              <a:rPr lang="el-GR" b="1" dirty="0">
                <a:solidFill>
                  <a:schemeClr val="tx1">
                    <a:lumMod val="75000"/>
                    <a:lumOff val="25000"/>
                  </a:schemeClr>
                </a:solidFill>
              </a:rPr>
              <a:t> πληροφόρηση</a:t>
            </a:r>
            <a:r>
              <a:rPr lang="el-GR" dirty="0">
                <a:solidFill>
                  <a:schemeClr val="tx1">
                    <a:lumMod val="75000"/>
                    <a:lumOff val="25000"/>
                  </a:schemeClr>
                </a:solidFill>
              </a:rPr>
              <a:t> για το οικονομικό και περιφερειακό δυναμικό </a:t>
            </a:r>
          </a:p>
          <a:p>
            <a:pPr fontAlgn="auto">
              <a:spcAft>
                <a:spcPts val="0"/>
              </a:spcAft>
              <a:defRPr/>
            </a:pPr>
            <a:endParaRPr lang="el-GR" b="1" dirty="0">
              <a:solidFill>
                <a:schemeClr val="tx1">
                  <a:lumMod val="75000"/>
                  <a:lumOff val="25000"/>
                </a:schemeClr>
              </a:solidFill>
            </a:endParaRPr>
          </a:p>
          <a:p>
            <a:pPr fontAlgn="auto">
              <a:spcAft>
                <a:spcPts val="0"/>
              </a:spcAft>
              <a:defRPr/>
            </a:pPr>
            <a:endParaRPr lang="el-GR" b="1" dirty="0">
              <a:solidFill>
                <a:schemeClr val="tx1">
                  <a:lumMod val="75000"/>
                  <a:lumOff val="25000"/>
                </a:schemeClr>
              </a:solidFill>
            </a:endParaRPr>
          </a:p>
          <a:p>
            <a:pPr fontAlgn="auto">
              <a:spcAft>
                <a:spcPts val="0"/>
              </a:spcAft>
              <a:defRPr/>
            </a:pPr>
            <a:endParaRPr lang="el-GR" noProof="1">
              <a:solidFill>
                <a:schemeClr val="tx1">
                  <a:lumMod val="75000"/>
                  <a:lumOff val="25000"/>
                </a:schemeClr>
              </a:solidFill>
            </a:endParaRPr>
          </a:p>
        </p:txBody>
      </p:sp>
      <p:sp>
        <p:nvSpPr>
          <p:cNvPr id="2" name="Τίτλος 1"/>
          <p:cNvSpPr>
            <a:spLocks noGrp="1"/>
          </p:cNvSpPr>
          <p:nvPr>
            <p:ph type="ctrTitle"/>
          </p:nvPr>
        </p:nvSpPr>
        <p:spPr>
          <a:xfrm>
            <a:off x="7189788" y="163513"/>
            <a:ext cx="4859337" cy="5724525"/>
          </a:xfrm>
        </p:spPr>
        <p:txBody>
          <a:bodyPr/>
          <a:lstStyle/>
          <a:p>
            <a:pPr fontAlgn="auto">
              <a:spcAft>
                <a:spcPts val="0"/>
              </a:spcAft>
              <a:defRPr/>
            </a:pPr>
            <a:endParaRPr lang="el-GR" sz="3400" dirty="0"/>
          </a:p>
        </p:txBody>
      </p:sp>
      <p:sp>
        <p:nvSpPr>
          <p:cNvPr id="9" name="Ορθογώνιο 6" descr="Κάτω διαχωριστική γραμμή"/>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 name="Ορθογώνιο 6" descr="Επάνω διαχωριστική γραμμή"/>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1E005CB3-CD2F-453F-A70C-35F03D7BF17E}" type="slidenum">
              <a:rPr lang="el-GR"/>
              <a:pPr>
                <a:defRPr/>
              </a:pPr>
              <a:t>65</a:t>
            </a:fld>
            <a:endParaRPr lang="el-GR" dirty="0"/>
          </a:p>
        </p:txBody>
      </p:sp>
      <p:pic>
        <p:nvPicPr>
          <p:cNvPr id="159751" name="Picture 4" descr="ÎÏÎ¿ÏÎ­Î»ÎµÏÎ¼Î± ÎµÎ¹ÎºÏÎ½Î±Ï Î³Î¹Î± Î´Î¹Î¿Î¹ÎºÎ·ÏÎ· ÎµÏÎ¹ÏÎµÎ¹ÏÎ·ÏÎµÏÎ½"/>
          <p:cNvPicPr>
            <a:picLocks noChangeAspect="1" noChangeArrowheads="1"/>
          </p:cNvPicPr>
          <p:nvPr/>
        </p:nvPicPr>
        <p:blipFill>
          <a:blip r:embed="rId3"/>
          <a:srcRect/>
          <a:stretch>
            <a:fillRect/>
          </a:stretch>
        </p:blipFill>
        <p:spPr bwMode="auto">
          <a:xfrm>
            <a:off x="7550150" y="587375"/>
            <a:ext cx="4135438" cy="2317750"/>
          </a:xfrm>
          <a:prstGeom prst="rect">
            <a:avLst/>
          </a:prstGeom>
          <a:noFill/>
          <a:ln w="9525">
            <a:noFill/>
            <a:miter lim="800000"/>
            <a:headEnd/>
            <a:tailEnd/>
          </a:ln>
        </p:spPr>
      </p:pic>
      <p:sp>
        <p:nvSpPr>
          <p:cNvPr id="159752" name="TextBox 17"/>
          <p:cNvSpPr txBox="1">
            <a:spLocks noChangeArrowheads="1"/>
          </p:cNvSpPr>
          <p:nvPr/>
        </p:nvSpPr>
        <p:spPr bwMode="auto">
          <a:xfrm>
            <a:off x="9723438" y="6029325"/>
            <a:ext cx="1685925" cy="922338"/>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sp>
        <p:nvSpPr>
          <p:cNvPr id="159753" name="AutoShape 4" descr="Î£ÏÎµÏÎ¹ÎºÎ® ÎµÎ¹ÎºÏÎ½Î±"/>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l-GR">
              <a:latin typeface="Calibri" pitchFamily="34" charset="0"/>
            </a:endParaRPr>
          </a:p>
        </p:txBody>
      </p:sp>
      <p:pic>
        <p:nvPicPr>
          <p:cNvPr id="159754" name="Picture 8" descr="Î£ÏÎµÏÎ¹ÎºÎ® ÎµÎ¹ÎºÏÎ½Î±"/>
          <p:cNvPicPr>
            <a:picLocks noChangeAspect="1" noChangeArrowheads="1"/>
          </p:cNvPicPr>
          <p:nvPr/>
        </p:nvPicPr>
        <p:blipFill>
          <a:blip r:embed="rId4"/>
          <a:srcRect/>
          <a:stretch>
            <a:fillRect/>
          </a:stretch>
        </p:blipFill>
        <p:spPr bwMode="auto">
          <a:xfrm>
            <a:off x="7550150" y="587375"/>
            <a:ext cx="4135438" cy="2317750"/>
          </a:xfrm>
          <a:prstGeom prst="rect">
            <a:avLst/>
          </a:prstGeom>
          <a:noFill/>
          <a:ln w="9525">
            <a:noFill/>
            <a:miter lim="800000"/>
            <a:headEnd/>
            <a:tailEnd/>
          </a:ln>
        </p:spPr>
      </p:pic>
      <p:pic>
        <p:nvPicPr>
          <p:cNvPr id="159755" name="Picture 10" descr="ÎÏÎ¿ÏÎ­Î»ÎµÏÎ¼Î± ÎµÎ¹ÎºÏÎ½Î±Ï Î³Î¹Î± management black white images"/>
          <p:cNvPicPr>
            <a:picLocks noChangeAspect="1" noChangeArrowheads="1"/>
          </p:cNvPicPr>
          <p:nvPr/>
        </p:nvPicPr>
        <p:blipFill>
          <a:blip r:embed="rId5"/>
          <a:srcRect/>
          <a:stretch>
            <a:fillRect/>
          </a:stretch>
        </p:blipFill>
        <p:spPr bwMode="auto">
          <a:xfrm>
            <a:off x="7550150" y="569913"/>
            <a:ext cx="4135438" cy="2335212"/>
          </a:xfrm>
          <a:prstGeom prst="rect">
            <a:avLst/>
          </a:prstGeom>
          <a:noFill/>
          <a:ln w="9525">
            <a:noFill/>
            <a:miter lim="800000"/>
            <a:headEnd/>
            <a:tailEnd/>
          </a:ln>
        </p:spPr>
      </p:pic>
      <p:sp>
        <p:nvSpPr>
          <p:cNvPr id="23" name="Γραφικό 12" descr="Βέλος: Περιστροφή δεξιά">
            <a:extLst>
              <a:ext uri="{FF2B5EF4-FFF2-40B4-BE49-F238E27FC236}"/>
            </a:extLst>
          </p:cNvPr>
          <p:cNvSpPr/>
          <p:nvPr/>
        </p:nvSpPr>
        <p:spPr>
          <a:xfrm>
            <a:off x="3065463" y="3860800"/>
            <a:ext cx="563562" cy="433388"/>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24" name="Γραφικό 12" descr="Βέλος: Περιστροφή δεξιά">
            <a:extLst>
              <a:ext uri="{FF2B5EF4-FFF2-40B4-BE49-F238E27FC236}"/>
            </a:extLst>
          </p:cNvPr>
          <p:cNvSpPr/>
          <p:nvPr/>
        </p:nvSpPr>
        <p:spPr>
          <a:xfrm>
            <a:off x="3065463" y="2563813"/>
            <a:ext cx="563562" cy="433387"/>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pic>
        <p:nvPicPr>
          <p:cNvPr id="159758" name="Picture 16" descr="ÎÏÎ¿ÏÎ­Î»ÎµÏÎ¼Î± ÎµÎ¹ÎºÏÎ½Î±Ï Î³Î¹Î± WORK BLACK WHITE IMAGES"/>
          <p:cNvPicPr>
            <a:picLocks noChangeAspect="1" noChangeArrowheads="1"/>
          </p:cNvPicPr>
          <p:nvPr/>
        </p:nvPicPr>
        <p:blipFill>
          <a:blip r:embed="rId6"/>
          <a:srcRect/>
          <a:stretch>
            <a:fillRect/>
          </a:stretch>
        </p:blipFill>
        <p:spPr bwMode="auto">
          <a:xfrm>
            <a:off x="7550150" y="569913"/>
            <a:ext cx="4135438" cy="2335212"/>
          </a:xfrm>
          <a:prstGeom prst="rect">
            <a:avLst/>
          </a:prstGeom>
          <a:noFill/>
          <a:ln w="9525">
            <a:noFill/>
            <a:miter lim="800000"/>
            <a:headEnd/>
            <a:tailEnd/>
          </a:ln>
        </p:spPr>
      </p:pic>
      <p:pic>
        <p:nvPicPr>
          <p:cNvPr id="159759" name="Picture 2" descr="ÎÏÎ¿ÏÎ­Î»ÎµÏÎ¼Î± ÎµÎ¹ÎºÏÎ½Î±Ï Î³Î¹Î± organisation black white image"/>
          <p:cNvPicPr>
            <a:picLocks noChangeAspect="1" noChangeArrowheads="1"/>
          </p:cNvPicPr>
          <p:nvPr/>
        </p:nvPicPr>
        <p:blipFill>
          <a:blip r:embed="rId7"/>
          <a:srcRect/>
          <a:stretch>
            <a:fillRect/>
          </a:stretch>
        </p:blipFill>
        <p:spPr bwMode="auto">
          <a:xfrm>
            <a:off x="7451725" y="376238"/>
            <a:ext cx="4330700" cy="4581525"/>
          </a:xfrm>
          <a:prstGeom prst="rect">
            <a:avLst/>
          </a:prstGeom>
          <a:noFill/>
          <a:ln w="9525">
            <a:noFill/>
            <a:miter lim="800000"/>
            <a:headEnd/>
            <a:tailEnd/>
          </a:ln>
        </p:spPr>
      </p:pic>
      <p:pic>
        <p:nvPicPr>
          <p:cNvPr id="159760" name="Picture 4" descr="Î£ÏÎµÏÎ¹ÎºÎ® ÎµÎ¹ÎºÏÎ½Î±"/>
          <p:cNvPicPr>
            <a:picLocks noChangeAspect="1" noChangeArrowheads="1"/>
          </p:cNvPicPr>
          <p:nvPr/>
        </p:nvPicPr>
        <p:blipFill>
          <a:blip r:embed="rId8"/>
          <a:srcRect/>
          <a:stretch>
            <a:fillRect/>
          </a:stretch>
        </p:blipFill>
        <p:spPr bwMode="auto">
          <a:xfrm>
            <a:off x="7450138" y="376238"/>
            <a:ext cx="4330700" cy="4581525"/>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03225" y="319088"/>
            <a:ext cx="11339513" cy="431800"/>
          </a:xfrm>
        </p:spPr>
        <p:txBody>
          <a:bodyPr/>
          <a:lstStyle/>
          <a:p>
            <a:pPr algn="ctr" fontAlgn="auto">
              <a:spcAft>
                <a:spcPts val="0"/>
              </a:spcAft>
              <a:defRPr/>
            </a:pPr>
            <a:r>
              <a:rPr lang="el-GR" b="1" dirty="0">
                <a:solidFill>
                  <a:schemeClr val="bg2">
                    <a:lumMod val="50000"/>
                  </a:schemeClr>
                </a:solidFill>
              </a:rPr>
              <a:t>Άτυπες Σχέσεις Επικοινωνίας και Επιρροής</a:t>
            </a: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EFC16FBE-4411-4B66-9465-AB6708E30D7C}" type="slidenum">
              <a:rPr lang="el-GR"/>
              <a:pPr>
                <a:defRPr/>
              </a:pPr>
              <a:t>66</a:t>
            </a:fld>
            <a:endParaRPr lang="el-GR" dirty="0"/>
          </a:p>
        </p:txBody>
      </p:sp>
      <p:sp>
        <p:nvSpPr>
          <p:cNvPr id="161796"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5">
            <a:extLst>
              <a:ext uri="{FF2B5EF4-FFF2-40B4-BE49-F238E27FC236}"/>
            </a:extLst>
          </p:cNvPr>
          <p:cNvSpPr/>
          <p:nvPr/>
        </p:nvSpPr>
        <p:spPr>
          <a:xfrm>
            <a:off x="4494213" y="1954213"/>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7" name="Ορθογώνιο 46">
            <a:extLst>
              <a:ext uri="{FF2B5EF4-FFF2-40B4-BE49-F238E27FC236}"/>
            </a:extLst>
          </p:cNvPr>
          <p:cNvSpPr/>
          <p:nvPr/>
        </p:nvSpPr>
        <p:spPr>
          <a:xfrm>
            <a:off x="7567613" y="4503738"/>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8" name="Ορθογώνιο 47">
            <a:extLst>
              <a:ext uri="{FF2B5EF4-FFF2-40B4-BE49-F238E27FC236}"/>
            </a:extLst>
          </p:cNvPr>
          <p:cNvSpPr/>
          <p:nvPr/>
        </p:nvSpPr>
        <p:spPr>
          <a:xfrm>
            <a:off x="6535738" y="4487863"/>
            <a:ext cx="166687"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9" name="Ορθογώνιο 48">
            <a:extLst>
              <a:ext uri="{FF2B5EF4-FFF2-40B4-BE49-F238E27FC236}"/>
            </a:extLst>
          </p:cNvPr>
          <p:cNvSpPr/>
          <p:nvPr/>
        </p:nvSpPr>
        <p:spPr>
          <a:xfrm>
            <a:off x="5588000" y="4503738"/>
            <a:ext cx="166688"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0" name="Ορθογώνιο 49">
            <a:extLst>
              <a:ext uri="{FF2B5EF4-FFF2-40B4-BE49-F238E27FC236}"/>
            </a:extLst>
          </p:cNvPr>
          <p:cNvSpPr/>
          <p:nvPr/>
        </p:nvSpPr>
        <p:spPr>
          <a:xfrm>
            <a:off x="4522788" y="4503738"/>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8" name="Ευθεία γραμμή σύνδεσης 7">
            <a:extLst>
              <a:ext uri="{FF2B5EF4-FFF2-40B4-BE49-F238E27FC236}"/>
            </a:extLst>
          </p:cNvPr>
          <p:cNvCxnSpPr/>
          <p:nvPr/>
        </p:nvCxnSpPr>
        <p:spPr>
          <a:xfrm flipV="1">
            <a:off x="4606925" y="4267200"/>
            <a:ext cx="0" cy="23653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Ευθεία γραμμή σύνδεσης 53">
            <a:extLst>
              <a:ext uri="{FF2B5EF4-FFF2-40B4-BE49-F238E27FC236}"/>
            </a:extLst>
          </p:cNvPr>
          <p:cNvCxnSpPr>
            <a:cxnSpLocks/>
          </p:cNvCxnSpPr>
          <p:nvPr/>
        </p:nvCxnSpPr>
        <p:spPr>
          <a:xfrm flipV="1">
            <a:off x="5668963" y="4265613"/>
            <a:ext cx="0" cy="23653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a:extLst>
              <a:ext uri="{FF2B5EF4-FFF2-40B4-BE49-F238E27FC236}"/>
            </a:extLst>
          </p:cNvPr>
          <p:cNvCxnSpPr/>
          <p:nvPr/>
        </p:nvCxnSpPr>
        <p:spPr>
          <a:xfrm flipV="1">
            <a:off x="6619875" y="4249738"/>
            <a:ext cx="0" cy="23653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7" name="Ευθεία γραμμή σύνδεσης 56">
            <a:extLst>
              <a:ext uri="{FF2B5EF4-FFF2-40B4-BE49-F238E27FC236}"/>
            </a:extLst>
          </p:cNvPr>
          <p:cNvCxnSpPr/>
          <p:nvPr/>
        </p:nvCxnSpPr>
        <p:spPr>
          <a:xfrm flipV="1">
            <a:off x="7650163" y="4265613"/>
            <a:ext cx="0" cy="23653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Ευθεία γραμμή σύνδεσης 10">
            <a:extLst>
              <a:ext uri="{FF2B5EF4-FFF2-40B4-BE49-F238E27FC236}"/>
            </a:extLst>
          </p:cNvPr>
          <p:cNvCxnSpPr>
            <a:cxnSpLocks/>
          </p:cNvCxnSpPr>
          <p:nvPr/>
        </p:nvCxnSpPr>
        <p:spPr>
          <a:xfrm flipV="1">
            <a:off x="4606925" y="4257675"/>
            <a:ext cx="3049588" cy="793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5" name="Ορθογώνιο 94">
            <a:extLst>
              <a:ext uri="{FF2B5EF4-FFF2-40B4-BE49-F238E27FC236}"/>
            </a:extLst>
          </p:cNvPr>
          <p:cNvSpPr/>
          <p:nvPr/>
        </p:nvSpPr>
        <p:spPr>
          <a:xfrm>
            <a:off x="5881688" y="2481263"/>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04" name="Ορθογώνιο 103">
            <a:extLst>
              <a:ext uri="{FF2B5EF4-FFF2-40B4-BE49-F238E27FC236}"/>
            </a:extLst>
          </p:cNvPr>
          <p:cNvSpPr/>
          <p:nvPr/>
        </p:nvSpPr>
        <p:spPr>
          <a:xfrm>
            <a:off x="4494213" y="2403475"/>
            <a:ext cx="166687" cy="192088"/>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05" name="Ορθογώνιο 104">
            <a:extLst>
              <a:ext uri="{FF2B5EF4-FFF2-40B4-BE49-F238E27FC236}"/>
            </a:extLst>
          </p:cNvPr>
          <p:cNvSpPr/>
          <p:nvPr/>
        </p:nvSpPr>
        <p:spPr>
          <a:xfrm>
            <a:off x="7318375" y="1954213"/>
            <a:ext cx="166688"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34" name="Ορθογώνιο 133">
            <a:extLst>
              <a:ext uri="{FF2B5EF4-FFF2-40B4-BE49-F238E27FC236}"/>
            </a:extLst>
          </p:cNvPr>
          <p:cNvSpPr/>
          <p:nvPr/>
        </p:nvSpPr>
        <p:spPr>
          <a:xfrm>
            <a:off x="7796213" y="3635375"/>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35" name="Ορθογώνιο 134">
            <a:extLst>
              <a:ext uri="{FF2B5EF4-FFF2-40B4-BE49-F238E27FC236}"/>
            </a:extLst>
          </p:cNvPr>
          <p:cNvSpPr/>
          <p:nvPr/>
        </p:nvSpPr>
        <p:spPr>
          <a:xfrm>
            <a:off x="8210550" y="3624263"/>
            <a:ext cx="166688" cy="192087"/>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37" name="Ορθογώνιο 136">
            <a:extLst>
              <a:ext uri="{FF2B5EF4-FFF2-40B4-BE49-F238E27FC236}"/>
            </a:extLst>
          </p:cNvPr>
          <p:cNvSpPr/>
          <p:nvPr/>
        </p:nvSpPr>
        <p:spPr>
          <a:xfrm>
            <a:off x="5910263" y="1341438"/>
            <a:ext cx="166687" cy="192087"/>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9" name="Ορθογώνιο 38">
            <a:extLst>
              <a:ext uri="{FF2B5EF4-FFF2-40B4-BE49-F238E27FC236}"/>
            </a:extLst>
          </p:cNvPr>
          <p:cNvSpPr/>
          <p:nvPr/>
        </p:nvSpPr>
        <p:spPr>
          <a:xfrm>
            <a:off x="5456238" y="966788"/>
            <a:ext cx="1085850" cy="269875"/>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49" name="Ορθογώνιο 148">
            <a:extLst>
              <a:ext uri="{FF2B5EF4-FFF2-40B4-BE49-F238E27FC236}"/>
            </a:extLst>
          </p:cNvPr>
          <p:cNvSpPr/>
          <p:nvPr/>
        </p:nvSpPr>
        <p:spPr>
          <a:xfrm>
            <a:off x="4056063" y="2963863"/>
            <a:ext cx="166687" cy="192087"/>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52" name="Ορθογώνιο 151">
            <a:extLst>
              <a:ext uri="{FF2B5EF4-FFF2-40B4-BE49-F238E27FC236}"/>
            </a:extLst>
          </p:cNvPr>
          <p:cNvSpPr/>
          <p:nvPr/>
        </p:nvSpPr>
        <p:spPr>
          <a:xfrm>
            <a:off x="3714750" y="2960688"/>
            <a:ext cx="168275" cy="193675"/>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59" name="Τόξο 158">
            <a:extLst>
              <a:ext uri="{FF2B5EF4-FFF2-40B4-BE49-F238E27FC236}"/>
            </a:extLst>
          </p:cNvPr>
          <p:cNvSpPr/>
          <p:nvPr/>
        </p:nvSpPr>
        <p:spPr>
          <a:xfrm rot="1814864">
            <a:off x="3613150" y="1300163"/>
            <a:ext cx="1655763" cy="3101975"/>
          </a:xfrm>
          <a:prstGeom prst="arc">
            <a:avLst>
              <a:gd name="adj1" fmla="val 23988"/>
              <a:gd name="adj2" fmla="val 0"/>
            </a:avLst>
          </a:prstGeom>
          <a:ln w="38100">
            <a:solidFill>
              <a:schemeClr val="accent4"/>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cxnSp>
        <p:nvCxnSpPr>
          <p:cNvPr id="10" name="Ευθύγραμμο βέλος σύνδεσης 9">
            <a:extLst>
              <a:ext uri="{FF2B5EF4-FFF2-40B4-BE49-F238E27FC236}"/>
            </a:extLst>
          </p:cNvPr>
          <p:cNvCxnSpPr>
            <a:cxnSpLocks/>
          </p:cNvCxnSpPr>
          <p:nvPr/>
        </p:nvCxnSpPr>
        <p:spPr>
          <a:xfrm flipV="1">
            <a:off x="4741863" y="4611688"/>
            <a:ext cx="622300" cy="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1" name="Ευθύγραμμο βέλος σύνδεσης 80">
            <a:extLst>
              <a:ext uri="{FF2B5EF4-FFF2-40B4-BE49-F238E27FC236}"/>
            </a:extLst>
          </p:cNvPr>
          <p:cNvCxnSpPr>
            <a:cxnSpLocks/>
          </p:cNvCxnSpPr>
          <p:nvPr/>
        </p:nvCxnSpPr>
        <p:spPr>
          <a:xfrm flipV="1">
            <a:off x="5808663" y="4608513"/>
            <a:ext cx="622300" cy="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Ευθεία γραμμή σύνδεσης 16">
            <a:extLst>
              <a:ext uri="{FF2B5EF4-FFF2-40B4-BE49-F238E27FC236}"/>
            </a:extLst>
          </p:cNvPr>
          <p:cNvCxnSpPr>
            <a:cxnSpLocks/>
          </p:cNvCxnSpPr>
          <p:nvPr/>
        </p:nvCxnSpPr>
        <p:spPr>
          <a:xfrm>
            <a:off x="4594225" y="4697413"/>
            <a:ext cx="84138" cy="211137"/>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a:extLst>
              <a:ext uri="{FF2B5EF4-FFF2-40B4-BE49-F238E27FC236}"/>
            </a:extLst>
          </p:cNvPr>
          <p:cNvCxnSpPr/>
          <p:nvPr/>
        </p:nvCxnSpPr>
        <p:spPr>
          <a:xfrm>
            <a:off x="4675188" y="4903788"/>
            <a:ext cx="2779712" cy="0"/>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 name="Ευθύγραμμο βέλος σύνδεσης 21">
            <a:extLst>
              <a:ext uri="{FF2B5EF4-FFF2-40B4-BE49-F238E27FC236}"/>
            </a:extLst>
          </p:cNvPr>
          <p:cNvCxnSpPr>
            <a:cxnSpLocks/>
          </p:cNvCxnSpPr>
          <p:nvPr/>
        </p:nvCxnSpPr>
        <p:spPr>
          <a:xfrm flipV="1">
            <a:off x="7454900" y="4767263"/>
            <a:ext cx="195263" cy="141287"/>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2" name="Τόξο 91">
            <a:extLst>
              <a:ext uri="{FF2B5EF4-FFF2-40B4-BE49-F238E27FC236}"/>
            </a:extLst>
          </p:cNvPr>
          <p:cNvSpPr/>
          <p:nvPr/>
        </p:nvSpPr>
        <p:spPr>
          <a:xfrm rot="19592546">
            <a:off x="6932613" y="1300163"/>
            <a:ext cx="1655762" cy="3101975"/>
          </a:xfrm>
          <a:prstGeom prst="arc">
            <a:avLst>
              <a:gd name="adj1" fmla="val 23988"/>
              <a:gd name="adj2" fmla="val 0"/>
            </a:avLst>
          </a:prstGeom>
          <a:ln w="38100">
            <a:solidFill>
              <a:schemeClr val="accent4"/>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p>
        </p:txBody>
      </p:sp>
      <p:cxnSp>
        <p:nvCxnSpPr>
          <p:cNvPr id="26" name="Ευθύγραμμο βέλος σύνδεσης 25">
            <a:extLst>
              <a:ext uri="{FF2B5EF4-FFF2-40B4-BE49-F238E27FC236}"/>
            </a:extLst>
          </p:cNvPr>
          <p:cNvCxnSpPr>
            <a:cxnSpLocks/>
            <a:stCxn id="47" idx="1"/>
          </p:cNvCxnSpPr>
          <p:nvPr/>
        </p:nvCxnSpPr>
        <p:spPr>
          <a:xfrm flipH="1" flipV="1">
            <a:off x="4275138" y="3184525"/>
            <a:ext cx="3292475" cy="141605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Ευθύγραμμο βέλος σύνδεσης 28">
            <a:extLst>
              <a:ext uri="{FF2B5EF4-FFF2-40B4-BE49-F238E27FC236}"/>
            </a:extLst>
          </p:cNvPr>
          <p:cNvCxnSpPr>
            <a:stCxn id="149" idx="1"/>
            <a:endCxn id="152" idx="3"/>
          </p:cNvCxnSpPr>
          <p:nvPr/>
        </p:nvCxnSpPr>
        <p:spPr>
          <a:xfrm flipH="1" flipV="1">
            <a:off x="3883025" y="3057525"/>
            <a:ext cx="173038" cy="3175"/>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9" name="Ευθύγραμμο βέλος σύνδεσης 228">
            <a:extLst>
              <a:ext uri="{FF2B5EF4-FFF2-40B4-BE49-F238E27FC236}"/>
            </a:extLst>
          </p:cNvPr>
          <p:cNvCxnSpPr>
            <a:cxnSpLocks/>
            <a:stCxn id="95" idx="1"/>
            <a:endCxn id="152" idx="0"/>
          </p:cNvCxnSpPr>
          <p:nvPr/>
        </p:nvCxnSpPr>
        <p:spPr>
          <a:xfrm flipH="1">
            <a:off x="3798888" y="2578100"/>
            <a:ext cx="2082800" cy="382588"/>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2" name="Ευθεία γραμμή σύνδεσης 231">
            <a:extLst>
              <a:ext uri="{FF2B5EF4-FFF2-40B4-BE49-F238E27FC236}"/>
            </a:extLst>
          </p:cNvPr>
          <p:cNvCxnSpPr>
            <a:cxnSpLocks/>
            <a:stCxn id="137" idx="1"/>
          </p:cNvCxnSpPr>
          <p:nvPr/>
        </p:nvCxnSpPr>
        <p:spPr>
          <a:xfrm flipH="1">
            <a:off x="4371975" y="1438275"/>
            <a:ext cx="1538288" cy="404813"/>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4" name="Ευθύγραμμο βέλος σύνδεσης 233">
            <a:extLst>
              <a:ext uri="{FF2B5EF4-FFF2-40B4-BE49-F238E27FC236}"/>
            </a:extLst>
          </p:cNvPr>
          <p:cNvCxnSpPr>
            <a:cxnSpLocks/>
            <a:endCxn id="152" idx="0"/>
          </p:cNvCxnSpPr>
          <p:nvPr/>
        </p:nvCxnSpPr>
        <p:spPr>
          <a:xfrm flipH="1">
            <a:off x="3798888" y="1839913"/>
            <a:ext cx="573087" cy="1120775"/>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7" name="Ευθύγραμμο βέλος σύνδεσης 236">
            <a:extLst>
              <a:ext uri="{FF2B5EF4-FFF2-40B4-BE49-F238E27FC236}"/>
            </a:extLst>
          </p:cNvPr>
          <p:cNvCxnSpPr>
            <a:cxnSpLocks/>
            <a:stCxn id="149" idx="3"/>
            <a:endCxn id="137" idx="2"/>
          </p:cNvCxnSpPr>
          <p:nvPr/>
        </p:nvCxnSpPr>
        <p:spPr>
          <a:xfrm flipV="1">
            <a:off x="4222750" y="1533525"/>
            <a:ext cx="1771650" cy="1527175"/>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3" name="Ευθύγραμμο βέλος σύνδεσης 242">
            <a:extLst>
              <a:ext uri="{FF2B5EF4-FFF2-40B4-BE49-F238E27FC236}"/>
            </a:extLst>
          </p:cNvPr>
          <p:cNvCxnSpPr>
            <a:cxnSpLocks/>
            <a:endCxn id="137" idx="2"/>
          </p:cNvCxnSpPr>
          <p:nvPr/>
        </p:nvCxnSpPr>
        <p:spPr>
          <a:xfrm flipV="1">
            <a:off x="5356225" y="1533525"/>
            <a:ext cx="638175" cy="2716213"/>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5" name="Ευθύγραμμο βέλος σύνδεσης 244">
            <a:extLst>
              <a:ext uri="{FF2B5EF4-FFF2-40B4-BE49-F238E27FC236}"/>
            </a:extLst>
          </p:cNvPr>
          <p:cNvCxnSpPr>
            <a:cxnSpLocks/>
          </p:cNvCxnSpPr>
          <p:nvPr/>
        </p:nvCxnSpPr>
        <p:spPr>
          <a:xfrm flipH="1">
            <a:off x="5959475" y="1533525"/>
            <a:ext cx="90488" cy="93980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9" name="Ευθύγραμμο βέλος σύνδεσης 248">
            <a:extLst>
              <a:ext uri="{FF2B5EF4-FFF2-40B4-BE49-F238E27FC236}"/>
            </a:extLst>
          </p:cNvPr>
          <p:cNvCxnSpPr>
            <a:stCxn id="105" idx="1"/>
            <a:endCxn id="95" idx="3"/>
          </p:cNvCxnSpPr>
          <p:nvPr/>
        </p:nvCxnSpPr>
        <p:spPr>
          <a:xfrm flipH="1">
            <a:off x="6049963" y="2051050"/>
            <a:ext cx="1268412" cy="52705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2" name="Ευθύγραμμο βέλος σύνδεσης 251">
            <a:extLst>
              <a:ext uri="{FF2B5EF4-FFF2-40B4-BE49-F238E27FC236}"/>
            </a:extLst>
          </p:cNvPr>
          <p:cNvCxnSpPr>
            <a:stCxn id="135" idx="0"/>
            <a:endCxn id="95" idx="3"/>
          </p:cNvCxnSpPr>
          <p:nvPr/>
        </p:nvCxnSpPr>
        <p:spPr>
          <a:xfrm flipH="1" flipV="1">
            <a:off x="6049963" y="2578100"/>
            <a:ext cx="2244725" cy="1046163"/>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5" name="Ευθύγραμμο βέλος σύνδεσης 254">
            <a:extLst>
              <a:ext uri="{FF2B5EF4-FFF2-40B4-BE49-F238E27FC236}"/>
            </a:extLst>
          </p:cNvPr>
          <p:cNvCxnSpPr>
            <a:cxnSpLocks/>
          </p:cNvCxnSpPr>
          <p:nvPr/>
        </p:nvCxnSpPr>
        <p:spPr>
          <a:xfrm>
            <a:off x="8008938" y="3741738"/>
            <a:ext cx="185737" cy="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Ευθύγραμμο βέλος σύνδεσης 33">
            <a:extLst>
              <a:ext uri="{FF2B5EF4-FFF2-40B4-BE49-F238E27FC236}"/>
            </a:extLst>
          </p:cNvPr>
          <p:cNvCxnSpPr>
            <a:stCxn id="134" idx="1"/>
            <a:endCxn id="104" idx="3"/>
          </p:cNvCxnSpPr>
          <p:nvPr/>
        </p:nvCxnSpPr>
        <p:spPr>
          <a:xfrm flipH="1" flipV="1">
            <a:off x="4660900" y="2500313"/>
            <a:ext cx="3135313" cy="123190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Ευθύγραμμο βέλος σύνδεσης 36">
            <a:extLst>
              <a:ext uri="{FF2B5EF4-FFF2-40B4-BE49-F238E27FC236}"/>
            </a:extLst>
          </p:cNvPr>
          <p:cNvCxnSpPr>
            <a:stCxn id="104" idx="0"/>
            <a:endCxn id="6" idx="2"/>
          </p:cNvCxnSpPr>
          <p:nvPr/>
        </p:nvCxnSpPr>
        <p:spPr>
          <a:xfrm flipV="1">
            <a:off x="4576763" y="2147888"/>
            <a:ext cx="0" cy="255587"/>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Ευθύγραμμο βέλος σύνδεσης 39">
            <a:extLst>
              <a:ext uri="{FF2B5EF4-FFF2-40B4-BE49-F238E27FC236}"/>
            </a:extLst>
          </p:cNvPr>
          <p:cNvCxnSpPr>
            <a:cxnSpLocks/>
            <a:stCxn id="105" idx="0"/>
          </p:cNvCxnSpPr>
          <p:nvPr/>
        </p:nvCxnSpPr>
        <p:spPr>
          <a:xfrm flipH="1" flipV="1">
            <a:off x="6067425" y="1476375"/>
            <a:ext cx="1333500" cy="477838"/>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Ευθεία γραμμή σύνδεσης 41">
            <a:extLst>
              <a:ext uri="{FF2B5EF4-FFF2-40B4-BE49-F238E27FC236}"/>
            </a:extLst>
          </p:cNvPr>
          <p:cNvCxnSpPr>
            <a:cxnSpLocks/>
            <a:stCxn id="47" idx="3"/>
          </p:cNvCxnSpPr>
          <p:nvPr/>
        </p:nvCxnSpPr>
        <p:spPr>
          <a:xfrm flipV="1">
            <a:off x="7734300" y="3719513"/>
            <a:ext cx="895350" cy="881062"/>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a:extLst>
              <a:ext uri="{FF2B5EF4-FFF2-40B4-BE49-F238E27FC236}"/>
            </a:extLst>
          </p:cNvPr>
          <p:cNvCxnSpPr>
            <a:cxnSpLocks/>
          </p:cNvCxnSpPr>
          <p:nvPr/>
        </p:nvCxnSpPr>
        <p:spPr>
          <a:xfrm flipH="1" flipV="1">
            <a:off x="7556500" y="1906588"/>
            <a:ext cx="1073150" cy="1835150"/>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1" name="Ευθύγραμμο βέλος σύνδεσης 50">
            <a:extLst>
              <a:ext uri="{FF2B5EF4-FFF2-40B4-BE49-F238E27FC236}"/>
            </a:extLst>
          </p:cNvPr>
          <p:cNvCxnSpPr/>
          <p:nvPr/>
        </p:nvCxnSpPr>
        <p:spPr>
          <a:xfrm flipH="1" flipV="1">
            <a:off x="6100763" y="1408113"/>
            <a:ext cx="1455737" cy="498475"/>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3" name="Ευθύγραμμο βέλος σύνδεσης 72">
            <a:extLst>
              <a:ext uri="{FF2B5EF4-FFF2-40B4-BE49-F238E27FC236}"/>
            </a:extLst>
          </p:cNvPr>
          <p:cNvCxnSpPr>
            <a:stCxn id="135" idx="0"/>
          </p:cNvCxnSpPr>
          <p:nvPr/>
        </p:nvCxnSpPr>
        <p:spPr>
          <a:xfrm flipH="1" flipV="1">
            <a:off x="6100763" y="1533525"/>
            <a:ext cx="2193925" cy="2090738"/>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7" name="Ευθύγραμμο βέλος σύνδεσης 76">
            <a:extLst>
              <a:ext uri="{FF2B5EF4-FFF2-40B4-BE49-F238E27FC236}"/>
            </a:extLst>
          </p:cNvPr>
          <p:cNvCxnSpPr>
            <a:stCxn id="104" idx="0"/>
          </p:cNvCxnSpPr>
          <p:nvPr/>
        </p:nvCxnSpPr>
        <p:spPr>
          <a:xfrm flipV="1">
            <a:off x="4576763" y="1533525"/>
            <a:ext cx="1304925" cy="86995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Ευθύγραμμο βέλος σύνδεσης 84">
            <a:extLst>
              <a:ext uri="{FF2B5EF4-FFF2-40B4-BE49-F238E27FC236}"/>
            </a:extLst>
          </p:cNvPr>
          <p:cNvCxnSpPr>
            <a:cxnSpLocks/>
            <a:stCxn id="50" idx="0"/>
            <a:endCxn id="105" idx="2"/>
          </p:cNvCxnSpPr>
          <p:nvPr/>
        </p:nvCxnSpPr>
        <p:spPr>
          <a:xfrm flipV="1">
            <a:off x="4606925" y="2147888"/>
            <a:ext cx="2794000" cy="2355850"/>
          </a:xfrm>
          <a:prstGeom prst="straightConnector1">
            <a:avLst/>
          </a:prstGeom>
          <a:ln w="285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1843" name="Θέση κειμένου 6"/>
          <p:cNvSpPr txBox="1">
            <a:spLocks/>
          </p:cNvSpPr>
          <p:nvPr/>
        </p:nvSpPr>
        <p:spPr bwMode="auto">
          <a:xfrm>
            <a:off x="212725" y="5354638"/>
            <a:ext cx="11339513" cy="1066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700">
                <a:solidFill>
                  <a:srgbClr val="404040"/>
                </a:solidFill>
                <a:latin typeface="Cambria" pitchFamily="18" charset="0"/>
              </a:rPr>
              <a:t>Στην πραγματικότητα, η οργανωτική δομή της επιχείρησης περιλαμβάνει εκτός από την τυπική εξουσία και ευέλικτα, μη-επίσημα κέντρα εξουσίας, που δημιουργούνται αυθόρμητα .</a:t>
            </a:r>
          </a:p>
          <a:p>
            <a:pPr algn="ctr">
              <a:lnSpc>
                <a:spcPct val="90000"/>
              </a:lnSpc>
              <a:spcBef>
                <a:spcPts val="1000"/>
              </a:spcBef>
              <a:buClr>
                <a:schemeClr val="accent1"/>
              </a:buClr>
              <a:buFont typeface="Arial" charset="0"/>
              <a:buNone/>
            </a:pPr>
            <a:r>
              <a:rPr lang="el-GR" sz="1700">
                <a:solidFill>
                  <a:srgbClr val="404040"/>
                </a:solidFill>
                <a:latin typeface="Cambria" pitchFamily="18" charset="0"/>
              </a:rPr>
              <a:t>Η άτυπη οργάνωση, που είναι δυνατόν να αναπαρασταθεί μέσω της χρησιμοποίησης του κοινωνιογράμματος, περιέχει δίκτυα επικοινωνιών και επιρροής (άτυπη εξουσία) και αναπτύσσεται εν μέρει λόγω αντίδρασης στην τυπική οργάνωση (παράλληλη εξουσία ή αντι-εξουσία)</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a:srcRect/>
          <a:stretch>
            <a:fillRect/>
          </a:stretch>
        </p:blipFill>
        <p:spPr>
          <a:xfrm>
            <a:off x="-14288" y="0"/>
            <a:ext cx="12192001" cy="6778625"/>
          </a:xfrm>
        </p:spPr>
      </p:pic>
      <p:sp>
        <p:nvSpPr>
          <p:cNvPr id="22" name="Τίτλος 21"/>
          <p:cNvSpPr>
            <a:spLocks noGrp="1"/>
          </p:cNvSpPr>
          <p:nvPr>
            <p:ph type="ctrTitle"/>
          </p:nvPr>
        </p:nvSpPr>
        <p:spPr>
          <a:xfrm>
            <a:off x="144463" y="144463"/>
            <a:ext cx="4859337" cy="6480175"/>
          </a:xfrm>
        </p:spPr>
        <p:txBody>
          <a:bodyPr/>
          <a:lstStyle/>
          <a:p>
            <a:pPr algn="ctr" fontAlgn="auto">
              <a:spcAft>
                <a:spcPts val="0"/>
              </a:spcAft>
              <a:defRPr/>
            </a:pPr>
            <a:r>
              <a:rPr lang="el-GR" sz="5400" dirty="0">
                <a:latin typeface="+mn-lt"/>
                <a:ea typeface="+mn-ea"/>
                <a:cs typeface="+mn-cs"/>
              </a:rPr>
              <a:t>Διοίκηση</a:t>
            </a:r>
            <a:r>
              <a:rPr lang="el-GR" dirty="0"/>
              <a:t/>
            </a:r>
            <a:br>
              <a:rPr lang="el-GR" dirty="0"/>
            </a:br>
            <a:endParaRPr lang="el-GR" dirty="0"/>
          </a:p>
        </p:txBody>
      </p:sp>
      <p:sp>
        <p:nvSpPr>
          <p:cNvPr id="163843" name="Υπότιτλος 22"/>
          <p:cNvSpPr>
            <a:spLocks noGrp="1"/>
          </p:cNvSpPr>
          <p:nvPr>
            <p:ph type="subTitle" idx="1"/>
          </p:nvPr>
        </p:nvSpPr>
        <p:spPr>
          <a:xfrm>
            <a:off x="587375" y="4824413"/>
            <a:ext cx="3932238" cy="1327150"/>
          </a:xfrm>
        </p:spPr>
        <p:txBody>
          <a:bodyPr/>
          <a:lstStyle/>
          <a:p>
            <a:pPr algn="ctr"/>
            <a:r>
              <a:rPr lang="el-GR" sz="3200" smtClean="0">
                <a:solidFill>
                  <a:srgbClr val="404040"/>
                </a:solidFill>
              </a:rPr>
              <a:t>Στο σταυροδρόμι των επιστημών</a:t>
            </a:r>
            <a:endParaRPr lang="el-GR" sz="3200" i="1" smtClean="0">
              <a:solidFill>
                <a:srgbClr val="404040"/>
              </a:solidFill>
            </a:endParaRPr>
          </a:p>
        </p:txBody>
      </p:sp>
      <p:sp>
        <p:nvSpPr>
          <p:cNvPr id="7" name="Ορθογώνιο 6" descr="Διαχωριστική γραμμή κάτω εικόνας"/>
          <p:cNvSpPr/>
          <p:nvPr/>
        </p:nvSpPr>
        <p:spPr>
          <a:xfrm>
            <a:off x="407988" y="33861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descr="Διαχωριστική γραμμή επάνω εικόνας"/>
          <p:cNvSpPr/>
          <p:nvPr/>
        </p:nvSpPr>
        <p:spPr>
          <a:xfrm flipV="1">
            <a:off x="407988"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163846"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614363" y="533400"/>
            <a:ext cx="3876675" cy="2906713"/>
          </a:xfrm>
          <a:prstGeom prst="rect">
            <a:avLst/>
          </a:prstGeom>
          <a:noFill/>
          <a:ln w="9525">
            <a:noFill/>
            <a:miter lim="800000"/>
            <a:headEnd/>
            <a:tailEnd/>
          </a:ln>
        </p:spPr>
      </p:pic>
      <p:pic>
        <p:nvPicPr>
          <p:cNvPr id="163847" name="Picture 2" descr="ÎÏÎ¿ÏÎ­Î»ÎµÏÎ¼Î± ÎµÎ¹ÎºÏÎ½Î±Ï Î³Î¹Î± organisation black white image"/>
          <p:cNvPicPr>
            <a:picLocks noChangeAspect="1" noChangeArrowheads="1"/>
          </p:cNvPicPr>
          <p:nvPr/>
        </p:nvPicPr>
        <p:blipFill>
          <a:blip r:embed="rId5"/>
          <a:srcRect/>
          <a:stretch>
            <a:fillRect/>
          </a:stretch>
        </p:blipFill>
        <p:spPr bwMode="auto">
          <a:xfrm>
            <a:off x="587375" y="533400"/>
            <a:ext cx="3903663" cy="2906713"/>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5450" y="346075"/>
            <a:ext cx="11341100" cy="431800"/>
          </a:xfrm>
        </p:spPr>
        <p:txBody>
          <a:bodyPr/>
          <a:lstStyle/>
          <a:p>
            <a:pPr algn="ctr" fontAlgn="auto">
              <a:spcAft>
                <a:spcPts val="0"/>
              </a:spcAft>
              <a:defRPr/>
            </a:pPr>
            <a:r>
              <a:rPr lang="en-US" b="1" dirty="0"/>
              <a:t>Case Study: </a:t>
            </a:r>
            <a:r>
              <a:rPr lang="el-GR" b="1" dirty="0"/>
              <a:t>Οι «πληρεξούσιοι» εντολών</a:t>
            </a:r>
          </a:p>
        </p:txBody>
      </p:sp>
      <p:sp>
        <p:nvSpPr>
          <p:cNvPr id="5" name="Θέση κειμένου 4"/>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dirty="0"/>
              <a:t>Υπεύθυνοι καταστήματος</a:t>
            </a:r>
          </a:p>
        </p:txBody>
      </p:sp>
      <p:sp>
        <p:nvSpPr>
          <p:cNvPr id="7" name="Θέση κειμένου 6"/>
          <p:cNvSpPr>
            <a:spLocks noGrp="1"/>
          </p:cNvSpPr>
          <p:nvPr>
            <p:ph type="body" sz="quarter" idx="35"/>
          </p:nvPr>
        </p:nvSpPr>
        <p:spPr>
          <a:xfrm>
            <a:off x="4751388" y="3971925"/>
            <a:ext cx="2700337" cy="633413"/>
          </a:xfrm>
        </p:spPr>
        <p:txBody>
          <a:bodyPr>
            <a:noAutofit/>
          </a:bodyPr>
          <a:lstStyle/>
          <a:p>
            <a:pPr fontAlgn="auto">
              <a:spcAft>
                <a:spcPts val="0"/>
              </a:spcAft>
              <a:defRPr/>
            </a:pPr>
            <a:r>
              <a:rPr lang="el-GR" dirty="0"/>
              <a:t>Μάγειροι</a:t>
            </a:r>
          </a:p>
        </p:txBody>
      </p:sp>
      <p:sp>
        <p:nvSpPr>
          <p:cNvPr id="9" name="Θέση κειμένου 8"/>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Σερβιτόρες</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8D67C679-268E-4BAC-84DC-38513B35F7F1}" type="slidenum">
              <a:rPr lang="el-GR"/>
              <a:pPr>
                <a:defRPr/>
              </a:pPr>
              <a:t>68</a:t>
            </a:fld>
            <a:endParaRPr lang="el-GR" dirty="0"/>
          </a:p>
        </p:txBody>
      </p:sp>
      <p:sp>
        <p:nvSpPr>
          <p:cNvPr id="165895" name="TextBox 37"/>
          <p:cNvSpPr txBox="1">
            <a:spLocks noChangeArrowheads="1"/>
          </p:cNvSpPr>
          <p:nvPr/>
        </p:nvSpPr>
        <p:spPr bwMode="auto">
          <a:xfrm>
            <a:off x="9542463" y="6073775"/>
            <a:ext cx="1676400"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65896" name="Θέση κειμένου 6"/>
          <p:cNvSpPr txBox="1">
            <a:spLocks/>
          </p:cNvSpPr>
          <p:nvPr/>
        </p:nvSpPr>
        <p:spPr bwMode="auto">
          <a:xfrm>
            <a:off x="338138" y="1096963"/>
            <a:ext cx="11339512" cy="1066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Ένας ιδιοκτήτης αλυσίδας εστιατορίων αντιμετωπίζει προστριβές &amp; εντάσεις μεταξύ των ομάδων του προσωπικού </a:t>
            </a:r>
            <a:r>
              <a:rPr lang="en-US" sz="1600">
                <a:solidFill>
                  <a:srgbClr val="404040"/>
                </a:solidFill>
                <a:latin typeface="Cambria" pitchFamily="18" charset="0"/>
              </a:rPr>
              <a:t>:</a:t>
            </a:r>
            <a:endParaRPr lang="el-GR" sz="1600">
              <a:solidFill>
                <a:srgbClr val="404040"/>
              </a:solidFill>
              <a:latin typeface="Cambria" pitchFamily="18" charset="0"/>
            </a:endParaRPr>
          </a:p>
        </p:txBody>
      </p:sp>
      <p:pic>
        <p:nvPicPr>
          <p:cNvPr id="165897" name="Γραφικό 21" descr="Ντοσιέ"/>
          <p:cNvPicPr>
            <a:picLocks noChangeAspect="1"/>
          </p:cNvPicPr>
          <p:nvPr/>
        </p:nvPicPr>
        <p:blipFill>
          <a:blip r:embed="rId3"/>
          <a:srcRect/>
          <a:stretch>
            <a:fillRect/>
          </a:stretch>
        </p:blipFill>
        <p:spPr bwMode="auto">
          <a:xfrm>
            <a:off x="3379788" y="2370138"/>
            <a:ext cx="763587" cy="763587"/>
          </a:xfrm>
          <a:prstGeom prst="rect">
            <a:avLst/>
          </a:prstGeom>
          <a:noFill/>
          <a:ln w="9525">
            <a:noFill/>
            <a:miter lim="800000"/>
            <a:headEnd/>
            <a:tailEnd/>
          </a:ln>
        </p:spPr>
      </p:pic>
      <p:pic>
        <p:nvPicPr>
          <p:cNvPr id="165898" name="Γραφικό 23" descr="Ζυμαρικά"/>
          <p:cNvPicPr>
            <a:picLocks noChangeAspect="1"/>
          </p:cNvPicPr>
          <p:nvPr/>
        </p:nvPicPr>
        <p:blipFill>
          <a:blip r:embed="rId4"/>
          <a:srcRect/>
          <a:stretch>
            <a:fillRect/>
          </a:stretch>
        </p:blipFill>
        <p:spPr bwMode="auto">
          <a:xfrm>
            <a:off x="5713413" y="2370138"/>
            <a:ext cx="765175" cy="763587"/>
          </a:xfrm>
          <a:prstGeom prst="rect">
            <a:avLst/>
          </a:prstGeom>
          <a:noFill/>
          <a:ln w="9525">
            <a:noFill/>
            <a:miter lim="800000"/>
            <a:headEnd/>
            <a:tailEnd/>
          </a:ln>
        </p:spPr>
      </p:pic>
      <p:pic>
        <p:nvPicPr>
          <p:cNvPr id="165899" name="Γραφικό 25" descr="Κρασί"/>
          <p:cNvPicPr>
            <a:picLocks noChangeAspect="1"/>
          </p:cNvPicPr>
          <p:nvPr/>
        </p:nvPicPr>
        <p:blipFill>
          <a:blip r:embed="rId5"/>
          <a:srcRect/>
          <a:stretch>
            <a:fillRect/>
          </a:stretch>
        </p:blipFill>
        <p:spPr bwMode="auto">
          <a:xfrm>
            <a:off x="8048625" y="2370138"/>
            <a:ext cx="763588" cy="763587"/>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5450" y="352425"/>
            <a:ext cx="11341100" cy="431800"/>
          </a:xfrm>
        </p:spPr>
        <p:txBody>
          <a:bodyPr/>
          <a:lstStyle/>
          <a:p>
            <a:pPr algn="ctr" fontAlgn="auto">
              <a:spcAft>
                <a:spcPts val="0"/>
              </a:spcAft>
              <a:defRPr/>
            </a:pPr>
            <a:r>
              <a:rPr lang="en-US" sz="2800" b="1" dirty="0">
                <a:solidFill>
                  <a:schemeClr val="tx1">
                    <a:lumMod val="65000"/>
                    <a:lumOff val="35000"/>
                  </a:schemeClr>
                </a:solidFill>
              </a:rPr>
              <a:t>Case Study: </a:t>
            </a:r>
            <a:r>
              <a:rPr lang="el-GR" sz="2800" b="1" dirty="0">
                <a:solidFill>
                  <a:schemeClr val="tx1">
                    <a:lumMod val="65000"/>
                    <a:lumOff val="35000"/>
                  </a:schemeClr>
                </a:solidFill>
              </a:rPr>
              <a:t>Οι «πληρεξούσιοι» εντολών</a:t>
            </a:r>
          </a:p>
        </p:txBody>
      </p:sp>
      <p:sp>
        <p:nvSpPr>
          <p:cNvPr id="7" name="Θέση κειμένου 6"/>
          <p:cNvSpPr>
            <a:spLocks noGrp="1"/>
          </p:cNvSpPr>
          <p:nvPr>
            <p:ph type="body" sz="quarter" idx="35"/>
          </p:nvPr>
        </p:nvSpPr>
        <p:spPr>
          <a:xfrm>
            <a:off x="817563" y="3144838"/>
            <a:ext cx="2698750" cy="635000"/>
          </a:xfrm>
        </p:spPr>
        <p:txBody>
          <a:bodyPr>
            <a:noAutofit/>
          </a:bodyPr>
          <a:lstStyle/>
          <a:p>
            <a:pPr fontAlgn="auto">
              <a:spcAft>
                <a:spcPts val="0"/>
              </a:spcAft>
              <a:defRPr/>
            </a:pPr>
            <a:r>
              <a:rPr lang="el-GR" sz="2000" b="1" dirty="0"/>
              <a:t>Κοινωνιολόγος</a:t>
            </a:r>
            <a:endParaRPr lang="el-GR" sz="2000" dirty="0"/>
          </a:p>
        </p:txBody>
      </p:sp>
      <p:sp>
        <p:nvSpPr>
          <p:cNvPr id="167939" name="Θέση κειμένου 9"/>
          <p:cNvSpPr>
            <a:spLocks noGrp="1"/>
          </p:cNvSpPr>
          <p:nvPr>
            <p:ph type="body" sz="quarter" idx="38"/>
          </p:nvPr>
        </p:nvSpPr>
        <p:spPr>
          <a:xfrm>
            <a:off x="239713" y="3956050"/>
            <a:ext cx="3854450" cy="1217613"/>
          </a:xfrm>
        </p:spPr>
        <p:txBody>
          <a:bodyPr/>
          <a:lstStyle/>
          <a:p>
            <a:r>
              <a:rPr lang="el-GR" sz="1800" smtClean="0">
                <a:solidFill>
                  <a:srgbClr val="404040"/>
                </a:solidFill>
              </a:rPr>
              <a:t>Με βάση την ανάλυση της κοινωνικής θέσης, διαπιστώνει ότι η διαβίβαση εντολών από τις σερβιτόρες στους μάγειρες συντελεί στην αναίρεση της υφιστάμενης κοινωνικής δομής</a:t>
            </a:r>
          </a:p>
          <a:p>
            <a:endParaRPr lang="el-GR" sz="1800" smtClean="0">
              <a:solidFill>
                <a:srgbClr val="404040"/>
              </a:solidFill>
            </a:endParaRP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B69E15E0-9EA7-43AB-BD23-46D26CA400FE}" type="slidenum">
              <a:rPr lang="el-GR"/>
              <a:pPr>
                <a:defRPr/>
              </a:pPr>
              <a:t>69</a:t>
            </a:fld>
            <a:endParaRPr lang="el-GR" dirty="0"/>
          </a:p>
        </p:txBody>
      </p:sp>
      <p:sp>
        <p:nvSpPr>
          <p:cNvPr id="167942" name="TextBox 37"/>
          <p:cNvSpPr txBox="1">
            <a:spLocks noChangeArrowheads="1"/>
          </p:cNvSpPr>
          <p:nvPr/>
        </p:nvSpPr>
        <p:spPr bwMode="auto">
          <a:xfrm>
            <a:off x="9698038" y="6073775"/>
            <a:ext cx="15208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67943" name="Θέση κειμένου 6"/>
          <p:cNvSpPr txBox="1">
            <a:spLocks/>
          </p:cNvSpPr>
          <p:nvPr/>
        </p:nvSpPr>
        <p:spPr bwMode="auto">
          <a:xfrm>
            <a:off x="425450" y="1000125"/>
            <a:ext cx="11341100" cy="10668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Καλεί ειδικούς για την επίλυση του προβλήματος</a:t>
            </a:r>
          </a:p>
          <a:p>
            <a:pPr algn="ctr">
              <a:lnSpc>
                <a:spcPct val="90000"/>
              </a:lnSpc>
              <a:spcBef>
                <a:spcPts val="1000"/>
              </a:spcBef>
              <a:buClr>
                <a:schemeClr val="accent1"/>
              </a:buClr>
              <a:buFont typeface="Arial" charset="0"/>
              <a:buNone/>
            </a:pPr>
            <a:endParaRPr lang="el-GR">
              <a:solidFill>
                <a:srgbClr val="404040"/>
              </a:solidFill>
              <a:latin typeface="Cambria" pitchFamily="18" charset="0"/>
            </a:endParaRPr>
          </a:p>
        </p:txBody>
      </p:sp>
      <p:pic>
        <p:nvPicPr>
          <p:cNvPr id="167944" name="Γραφικό 13" descr="Παζλ"/>
          <p:cNvPicPr>
            <a:picLocks noChangeAspect="1"/>
          </p:cNvPicPr>
          <p:nvPr/>
        </p:nvPicPr>
        <p:blipFill>
          <a:blip r:embed="rId3"/>
          <a:srcRect/>
          <a:stretch>
            <a:fillRect/>
          </a:stretch>
        </p:blipFill>
        <p:spPr bwMode="auto">
          <a:xfrm>
            <a:off x="1709738" y="1927225"/>
            <a:ext cx="914400" cy="914400"/>
          </a:xfrm>
          <a:prstGeom prst="rect">
            <a:avLst/>
          </a:prstGeom>
          <a:noFill/>
          <a:ln w="9525">
            <a:noFill/>
            <a:miter lim="800000"/>
            <a:headEnd/>
            <a:tailEnd/>
          </a:ln>
        </p:spPr>
      </p:pic>
      <p:pic>
        <p:nvPicPr>
          <p:cNvPr id="167945" name="Γραφικό 19" descr="Νερό"/>
          <p:cNvPicPr>
            <a:picLocks noChangeAspect="1"/>
          </p:cNvPicPr>
          <p:nvPr/>
        </p:nvPicPr>
        <p:blipFill>
          <a:blip r:embed="rId4"/>
          <a:srcRect/>
          <a:stretch>
            <a:fillRect/>
          </a:stretch>
        </p:blipFill>
        <p:spPr bwMode="auto">
          <a:xfrm>
            <a:off x="5540375" y="1933575"/>
            <a:ext cx="914400" cy="914400"/>
          </a:xfrm>
          <a:prstGeom prst="rect">
            <a:avLst/>
          </a:prstGeom>
          <a:noFill/>
          <a:ln w="9525">
            <a:noFill/>
            <a:miter lim="800000"/>
            <a:headEnd/>
            <a:tailEnd/>
          </a:ln>
        </p:spPr>
      </p:pic>
      <p:sp>
        <p:nvSpPr>
          <p:cNvPr id="167946" name="Θέση κειμένου 6"/>
          <p:cNvSpPr txBox="1">
            <a:spLocks/>
          </p:cNvSpPr>
          <p:nvPr/>
        </p:nvSpPr>
        <p:spPr bwMode="auto">
          <a:xfrm>
            <a:off x="4683125" y="3124200"/>
            <a:ext cx="2700338" cy="6350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2000" b="1">
                <a:solidFill>
                  <a:srgbClr val="404040"/>
                </a:solidFill>
                <a:latin typeface="Cambria" pitchFamily="18" charset="0"/>
              </a:rPr>
              <a:t>Ψυχολόγος</a:t>
            </a:r>
            <a:endParaRPr lang="el-GR" sz="2000">
              <a:solidFill>
                <a:srgbClr val="404040"/>
              </a:solidFill>
              <a:latin typeface="Cambria" pitchFamily="18" charset="0"/>
            </a:endParaRPr>
          </a:p>
        </p:txBody>
      </p:sp>
      <p:sp>
        <p:nvSpPr>
          <p:cNvPr id="167947" name="Θέση κειμένου 9"/>
          <p:cNvSpPr txBox="1">
            <a:spLocks/>
          </p:cNvSpPr>
          <p:nvPr/>
        </p:nvSpPr>
        <p:spPr bwMode="auto">
          <a:xfrm>
            <a:off x="4683125" y="3960813"/>
            <a:ext cx="2700338" cy="12160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Με βάση την ανάλυση της οικογένειας κατηγοριοποιεί το προσωπικό σε πατέρες, υιούς και κόρες και διαπιστώνει ότι η διαβίβαση εντολών από τις κόρες στους υιούς συντελεί στην αναίρεση της πατριαρχικής οικογενειακής ιεραρχίας</a:t>
            </a:r>
          </a:p>
          <a:p>
            <a:pPr algn="ctr">
              <a:lnSpc>
                <a:spcPct val="90000"/>
              </a:lnSpc>
              <a:spcBef>
                <a:spcPts val="1000"/>
              </a:spcBef>
              <a:buClr>
                <a:schemeClr val="accent1"/>
              </a:buClr>
              <a:buFont typeface="Calibri" pitchFamily="34" charset="0"/>
              <a:buNone/>
            </a:pPr>
            <a:endParaRPr lang="el-GR">
              <a:solidFill>
                <a:srgbClr val="404040"/>
              </a:solidFill>
              <a:latin typeface="Calibri" pitchFamily="34" charset="0"/>
            </a:endParaRPr>
          </a:p>
        </p:txBody>
      </p:sp>
      <p:pic>
        <p:nvPicPr>
          <p:cNvPr id="167948" name="Γραφικό 16" descr="Κόσμος"/>
          <p:cNvPicPr>
            <a:picLocks noChangeAspect="1"/>
          </p:cNvPicPr>
          <p:nvPr/>
        </p:nvPicPr>
        <p:blipFill>
          <a:blip r:embed="rId5"/>
          <a:srcRect/>
          <a:stretch>
            <a:fillRect/>
          </a:stretch>
        </p:blipFill>
        <p:spPr bwMode="auto">
          <a:xfrm>
            <a:off x="9372600" y="1933575"/>
            <a:ext cx="914400" cy="914400"/>
          </a:xfrm>
          <a:prstGeom prst="rect">
            <a:avLst/>
          </a:prstGeom>
          <a:noFill/>
          <a:ln w="9525">
            <a:noFill/>
            <a:miter lim="800000"/>
            <a:headEnd/>
            <a:tailEnd/>
          </a:ln>
        </p:spPr>
      </p:pic>
      <p:sp>
        <p:nvSpPr>
          <p:cNvPr id="167949" name="Θέση κειμένου 6"/>
          <p:cNvSpPr txBox="1">
            <a:spLocks/>
          </p:cNvSpPr>
          <p:nvPr/>
        </p:nvSpPr>
        <p:spPr bwMode="auto">
          <a:xfrm>
            <a:off x="8456613" y="3144838"/>
            <a:ext cx="2700337" cy="6350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2000" b="1">
                <a:solidFill>
                  <a:srgbClr val="404040"/>
                </a:solidFill>
                <a:latin typeface="Cambria" pitchFamily="18" charset="0"/>
              </a:rPr>
              <a:t>Ανθρωπολόγος</a:t>
            </a:r>
          </a:p>
        </p:txBody>
      </p:sp>
      <p:sp>
        <p:nvSpPr>
          <p:cNvPr id="167950" name="Θέση κειμένου 9"/>
          <p:cNvSpPr txBox="1">
            <a:spLocks/>
          </p:cNvSpPr>
          <p:nvPr/>
        </p:nvSpPr>
        <p:spPr bwMode="auto">
          <a:xfrm>
            <a:off x="7840663" y="3956050"/>
            <a:ext cx="3978275" cy="121761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Με βάση την ανάλυση του πολιτιστικού συστήματος αξιών, παρατηρεί ότι το σύστημα αξιών των υπευθύνων και των μαγείρων, αποβλέπει στην ανάπτυξη του εστιατορίου, ενώ το αντίστοιχο των σερβιτόρων είναι αδιάφορο σε αυτήν. Κατά συνέπεια, διαπιστώνει ότι ένα περιφερειακό σύστημα αξιών δίνει εντολές σε ένα κεντρικό σύστημα αξιών. </a:t>
            </a:r>
          </a:p>
          <a:p>
            <a:pPr algn="ctr">
              <a:lnSpc>
                <a:spcPct val="90000"/>
              </a:lnSpc>
              <a:spcBef>
                <a:spcPts val="1000"/>
              </a:spcBef>
              <a:buClr>
                <a:schemeClr val="accent1"/>
              </a:buClr>
              <a:buFont typeface="Calibri" pitchFamily="34" charset="0"/>
              <a:buNone/>
            </a:pPr>
            <a:endParaRPr lang="el-GR">
              <a:solidFill>
                <a:srgbClr val="404040"/>
              </a:solidFill>
              <a:latin typeface="Calibri"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7" name="Τίτλος 36"/>
          <p:cNvSpPr>
            <a:spLocks noGrp="1"/>
          </p:cNvSpPr>
          <p:nvPr>
            <p:ph type="title"/>
          </p:nvPr>
        </p:nvSpPr>
        <p:spPr>
          <a:xfrm>
            <a:off x="5111750" y="431800"/>
            <a:ext cx="6659563" cy="431800"/>
          </a:xfrm>
        </p:spPr>
        <p:txBody>
          <a:bodyPr/>
          <a:lstStyle/>
          <a:p>
            <a:pPr algn="ctr" fontAlgn="auto">
              <a:spcAft>
                <a:spcPts val="0"/>
              </a:spcAft>
              <a:defRPr/>
            </a:pPr>
            <a:r>
              <a:rPr lang="el-GR" b="1" dirty="0">
                <a:solidFill>
                  <a:schemeClr val="tx1">
                    <a:lumMod val="65000"/>
                    <a:lumOff val="35000"/>
                  </a:schemeClr>
                </a:solidFill>
              </a:rPr>
              <a:t>Κοινά χαρακτηριστικά των οργανισμών</a:t>
            </a:r>
            <a:endParaRPr lang="el-GR" dirty="0">
              <a:solidFill>
                <a:schemeClr val="tx1">
                  <a:lumMod val="65000"/>
                  <a:lumOff val="35000"/>
                </a:schemeClr>
              </a:solidFill>
            </a:endParaRPr>
          </a:p>
        </p:txBody>
      </p:sp>
      <p:sp>
        <p:nvSpPr>
          <p:cNvPr id="40" name="Θέση κειμένου 39"/>
          <p:cNvSpPr>
            <a:spLocks noGrp="1"/>
          </p:cNvSpPr>
          <p:nvPr>
            <p:ph type="body" sz="quarter" idx="35"/>
          </p:nvPr>
        </p:nvSpPr>
        <p:spPr>
          <a:xfrm>
            <a:off x="5111750" y="3971925"/>
            <a:ext cx="1979613" cy="358775"/>
          </a:xfrm>
        </p:spPr>
        <p:txBody>
          <a:bodyPr>
            <a:noAutofit/>
          </a:bodyPr>
          <a:lstStyle/>
          <a:p>
            <a:pPr fontAlgn="auto">
              <a:spcAft>
                <a:spcPts val="0"/>
              </a:spcAft>
              <a:defRPr/>
            </a:pPr>
            <a:r>
              <a:rPr lang="el-GR" dirty="0"/>
              <a:t>Ευδιάκριτος σκοπός</a:t>
            </a:r>
          </a:p>
        </p:txBody>
      </p:sp>
      <p:sp>
        <p:nvSpPr>
          <p:cNvPr id="42" name="Θέση κειμένου 41"/>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Άνθρωποι που συνεργάζονται</a:t>
            </a:r>
          </a:p>
        </p:txBody>
      </p:sp>
      <p:sp>
        <p:nvSpPr>
          <p:cNvPr id="44" name="Θέση κειμένου 43"/>
          <p:cNvSpPr>
            <a:spLocks noGrp="1"/>
          </p:cNvSpPr>
          <p:nvPr>
            <p:ph type="body" sz="quarter" idx="39"/>
          </p:nvPr>
        </p:nvSpPr>
        <p:spPr>
          <a:xfrm>
            <a:off x="9791700" y="3971925"/>
            <a:ext cx="1979613" cy="358775"/>
          </a:xfrm>
        </p:spPr>
        <p:txBody>
          <a:bodyPr>
            <a:noAutofit/>
          </a:bodyPr>
          <a:lstStyle/>
          <a:p>
            <a:pPr fontAlgn="auto">
              <a:spcAft>
                <a:spcPts val="0"/>
              </a:spcAft>
              <a:defRPr/>
            </a:pPr>
            <a:r>
              <a:rPr lang="el-GR" dirty="0"/>
              <a:t>Εκούσια και συστηματική δομή</a:t>
            </a:r>
          </a:p>
        </p:txBody>
      </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08A885B7-BA32-42C6-A176-8687F3EFF495}" type="slidenum">
              <a:rPr lang="el-GR"/>
              <a:pPr>
                <a:defRPr/>
              </a:pPr>
              <a:t>7</a:t>
            </a:fld>
            <a:endParaRPr lang="el-GR" dirty="0"/>
          </a:p>
        </p:txBody>
      </p:sp>
      <p:pic>
        <p:nvPicPr>
          <p:cNvPr id="40968" name="Γραφικό 10" descr="Ομάδα"/>
          <p:cNvPicPr>
            <a:picLocks noChangeAspect="1"/>
          </p:cNvPicPr>
          <p:nvPr/>
        </p:nvPicPr>
        <p:blipFill>
          <a:blip r:embed="rId3"/>
          <a:srcRect/>
          <a:stretch>
            <a:fillRect/>
          </a:stretch>
        </p:blipFill>
        <p:spPr bwMode="auto">
          <a:xfrm>
            <a:off x="7932738" y="2519363"/>
            <a:ext cx="914400" cy="914400"/>
          </a:xfrm>
          <a:prstGeom prst="rect">
            <a:avLst/>
          </a:prstGeom>
          <a:noFill/>
          <a:ln w="9525">
            <a:noFill/>
            <a:miter lim="800000"/>
            <a:headEnd/>
            <a:tailEnd/>
          </a:ln>
        </p:spPr>
      </p:pic>
      <p:pic>
        <p:nvPicPr>
          <p:cNvPr id="40969" name="Γραφικό 14" descr="Ευστοχία"/>
          <p:cNvPicPr>
            <a:picLocks noChangeAspect="1"/>
          </p:cNvPicPr>
          <p:nvPr/>
        </p:nvPicPr>
        <p:blipFill>
          <a:blip r:embed="rId4"/>
          <a:srcRect/>
          <a:stretch>
            <a:fillRect/>
          </a:stretch>
        </p:blipFill>
        <p:spPr bwMode="auto">
          <a:xfrm>
            <a:off x="5638800" y="2514600"/>
            <a:ext cx="914400" cy="914400"/>
          </a:xfrm>
          <a:prstGeom prst="rect">
            <a:avLst/>
          </a:prstGeom>
          <a:noFill/>
          <a:ln w="9525">
            <a:noFill/>
            <a:miter lim="800000"/>
            <a:headEnd/>
            <a:tailEnd/>
          </a:ln>
        </p:spPr>
      </p:pic>
      <p:pic>
        <p:nvPicPr>
          <p:cNvPr id="40970" name="Γραφικό 19" descr="Ιεραρχία"/>
          <p:cNvPicPr>
            <a:picLocks noChangeAspect="1"/>
          </p:cNvPicPr>
          <p:nvPr/>
        </p:nvPicPr>
        <p:blipFill>
          <a:blip r:embed="rId5"/>
          <a:srcRect/>
          <a:stretch>
            <a:fillRect/>
          </a:stretch>
        </p:blipFill>
        <p:spPr bwMode="auto">
          <a:xfrm>
            <a:off x="10325100" y="2514600"/>
            <a:ext cx="914400" cy="914400"/>
          </a:xfrm>
          <a:prstGeom prst="rect">
            <a:avLst/>
          </a:prstGeom>
          <a:noFill/>
          <a:ln w="9525">
            <a:noFill/>
            <a:miter lim="800000"/>
            <a:headEnd/>
            <a:tailEnd/>
          </a:ln>
        </p:spPr>
      </p:pic>
      <p:sp>
        <p:nvSpPr>
          <p:cNvPr id="40971"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21" name="Θέση εικόνας 16" descr="γωνιακή εικόνα ουρανοξύστη από το έδαφος">
            <a:extLst>
              <a:ext uri="{FF2B5EF4-FFF2-40B4-BE49-F238E27FC236}"/>
            </a:extLst>
          </p:cNvPr>
          <p:cNvPicPr>
            <a:picLocks noGrp="1" noChangeAspect="1"/>
          </p:cNvPicPr>
          <p:nvPr>
            <p:ph type="pic" sz="quarter" idx="13"/>
          </p:nvPr>
        </p:nvPicPr>
        <p:blipFill>
          <a:blip r:embed="rId6"/>
          <a:stretch>
            <a:fillRect/>
          </a:stretch>
        </p:blipFill>
        <p:spPr>
          <a:xfrm>
            <a:off x="246063" y="163513"/>
            <a:ext cx="4679950" cy="6477000"/>
          </a:xfrm>
        </p:spPr>
      </p:pic>
      <p:sp>
        <p:nvSpPr>
          <p:cNvPr id="23" name="Ορθογώνιο 6">
            <a:extLst>
              <a:ext uri="{FF2B5EF4-FFF2-40B4-BE49-F238E27FC236}"/>
            </a:extLst>
          </p:cNvPr>
          <p:cNvSpPr/>
          <p:nvPr/>
        </p:nvSpPr>
        <p:spPr>
          <a:xfrm flipV="1">
            <a:off x="323850" y="309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a:extLst>
              <a:ext uri="{FF2B5EF4-FFF2-40B4-BE49-F238E27FC236}"/>
            </a:extLst>
          </p:cNvPr>
          <p:cNvSpPr/>
          <p:nvPr/>
        </p:nvSpPr>
        <p:spPr>
          <a:xfrm>
            <a:off x="425450" y="62531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985"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5018060B-5382-4A8B-BD78-E0A6B88C8535}" type="slidenum">
              <a:rPr lang="el-GR"/>
              <a:pPr>
                <a:defRPr/>
              </a:pPr>
              <a:t>70</a:t>
            </a:fld>
            <a:endParaRPr lang="el-GR" dirty="0"/>
          </a:p>
        </p:txBody>
      </p:sp>
      <p:sp>
        <p:nvSpPr>
          <p:cNvPr id="169988"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2" name="Τίτλος 1">
            <a:extLst>
              <a:ext uri="{FF2B5EF4-FFF2-40B4-BE49-F238E27FC236}"/>
            </a:extLst>
          </p:cNvPr>
          <p:cNvSpPr>
            <a:spLocks noGrp="1"/>
          </p:cNvSpPr>
          <p:nvPr>
            <p:ph type="title"/>
          </p:nvPr>
        </p:nvSpPr>
        <p:spPr>
          <a:xfrm>
            <a:off x="5241925" y="669925"/>
            <a:ext cx="6575425" cy="431800"/>
          </a:xfrm>
        </p:spPr>
        <p:txBody>
          <a:bodyPr/>
          <a:lstStyle/>
          <a:p>
            <a:pPr algn="ctr" fontAlgn="auto">
              <a:spcAft>
                <a:spcPts val="0"/>
              </a:spcAft>
              <a:defRPr/>
            </a:pPr>
            <a:r>
              <a:rPr lang="el-GR" sz="3200" b="1" dirty="0">
                <a:solidFill>
                  <a:schemeClr val="tx1">
                    <a:lumMod val="65000"/>
                    <a:lumOff val="35000"/>
                  </a:schemeClr>
                </a:solidFill>
              </a:rPr>
              <a:t>Διοίκηση: </a:t>
            </a:r>
            <a:br>
              <a:rPr lang="el-GR" sz="3200" b="1" dirty="0">
                <a:solidFill>
                  <a:schemeClr val="tx1">
                    <a:lumMod val="65000"/>
                    <a:lumOff val="35000"/>
                  </a:schemeClr>
                </a:solidFill>
              </a:rPr>
            </a:br>
            <a:r>
              <a:rPr lang="el-GR" sz="3200" b="1" dirty="0">
                <a:solidFill>
                  <a:schemeClr val="tx1">
                    <a:lumMod val="65000"/>
                    <a:lumOff val="35000"/>
                  </a:schemeClr>
                </a:solidFill>
              </a:rPr>
              <a:t>Στο σταυροδρόμι των επιστημών</a:t>
            </a:r>
            <a:r>
              <a:rPr lang="el-GR" sz="2700" dirty="0"/>
              <a:t/>
            </a:r>
            <a:br>
              <a:rPr lang="el-GR" sz="2700" dirty="0"/>
            </a:br>
            <a:endParaRPr lang="el-GR" sz="2700" dirty="0"/>
          </a:p>
        </p:txBody>
      </p:sp>
      <p:sp>
        <p:nvSpPr>
          <p:cNvPr id="169990" name="Θέση κειμένου 4"/>
          <p:cNvSpPr txBox="1">
            <a:spLocks/>
          </p:cNvSpPr>
          <p:nvPr/>
        </p:nvSpPr>
        <p:spPr bwMode="auto">
          <a:xfrm>
            <a:off x="5195888" y="3971925"/>
            <a:ext cx="198120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Οικονομικά</a:t>
            </a:r>
            <a:endParaRPr lang="el-GR">
              <a:solidFill>
                <a:srgbClr val="404040"/>
              </a:solidFill>
              <a:latin typeface="Calibri" pitchFamily="34" charset="0"/>
            </a:endParaRPr>
          </a:p>
        </p:txBody>
      </p:sp>
      <p:sp>
        <p:nvSpPr>
          <p:cNvPr id="169991" name="Θέση κειμένου 6"/>
          <p:cNvSpPr txBox="1">
            <a:spLocks/>
          </p:cNvSpPr>
          <p:nvPr/>
        </p:nvSpPr>
        <p:spPr bwMode="auto">
          <a:xfrm>
            <a:off x="5202238" y="4564063"/>
            <a:ext cx="1979612"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Επιτρέπουν την κατανόηση της μεταβαλλόμενης οικονομίας και του ρόλου του ανταγωνισμού σε παγκόσμιο πλαίσιο</a:t>
            </a:r>
          </a:p>
          <a:p>
            <a:pPr algn="ctr">
              <a:lnSpc>
                <a:spcPct val="90000"/>
              </a:lnSpc>
              <a:spcBef>
                <a:spcPts val="1000"/>
              </a:spcBef>
              <a:buClr>
                <a:schemeClr val="accent1"/>
              </a:buClr>
              <a:buFont typeface="Arial" charset="0"/>
              <a:buNone/>
            </a:pPr>
            <a:endParaRPr lang="el-GR" sz="1600">
              <a:solidFill>
                <a:srgbClr val="404040"/>
              </a:solidFill>
              <a:latin typeface="Cambria" pitchFamily="18" charset="0"/>
            </a:endParaRPr>
          </a:p>
        </p:txBody>
      </p:sp>
      <p:sp>
        <p:nvSpPr>
          <p:cNvPr id="169992" name="Θέση κειμένου 6"/>
          <p:cNvSpPr txBox="1">
            <a:spLocks/>
          </p:cNvSpPr>
          <p:nvPr/>
        </p:nvSpPr>
        <p:spPr bwMode="auto">
          <a:xfrm>
            <a:off x="7448550" y="3971925"/>
            <a:ext cx="198120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Ψυχολογία</a:t>
            </a:r>
            <a:endParaRPr lang="el-GR">
              <a:solidFill>
                <a:srgbClr val="404040"/>
              </a:solidFill>
              <a:latin typeface="Calibri" pitchFamily="34" charset="0"/>
            </a:endParaRPr>
          </a:p>
        </p:txBody>
      </p:sp>
      <p:sp>
        <p:nvSpPr>
          <p:cNvPr id="169993" name="Θέση κειμένου 6"/>
          <p:cNvSpPr txBox="1">
            <a:spLocks/>
          </p:cNvSpPr>
          <p:nvPr/>
        </p:nvSpPr>
        <p:spPr bwMode="auto">
          <a:xfrm>
            <a:off x="7545388" y="4559300"/>
            <a:ext cx="1979612"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Η επιστήμη που επιδιώκει να αξιολογήσει, να ερμηνεύσει και να μεταβάλει τη συμπεριφορά των ανθρώπων</a:t>
            </a:r>
          </a:p>
        </p:txBody>
      </p:sp>
      <p:sp>
        <p:nvSpPr>
          <p:cNvPr id="34" name="Θέση κειμένου 8">
            <a:extLst>
              <a:ext uri="{FF2B5EF4-FFF2-40B4-BE49-F238E27FC236}"/>
            </a:extLst>
          </p:cNvPr>
          <p:cNvSpPr>
            <a:spLocks noGrp="1"/>
          </p:cNvSpPr>
          <p:nvPr>
            <p:ph type="body" sz="quarter" idx="35"/>
          </p:nvPr>
        </p:nvSpPr>
        <p:spPr>
          <a:xfrm>
            <a:off x="9791700" y="3971925"/>
            <a:ext cx="1979613" cy="587375"/>
          </a:xfrm>
        </p:spPr>
        <p:txBody>
          <a:bodyPr>
            <a:noAutofit/>
          </a:bodyPr>
          <a:lstStyle/>
          <a:p>
            <a:pPr fontAlgn="auto">
              <a:spcAft>
                <a:spcPts val="0"/>
              </a:spcAft>
              <a:defRPr/>
            </a:pPr>
            <a:r>
              <a:rPr lang="el-GR" b="1" dirty="0"/>
              <a:t>Κοινωνιολογία</a:t>
            </a:r>
            <a:endParaRPr lang="el-GR" dirty="0"/>
          </a:p>
        </p:txBody>
      </p:sp>
      <p:sp>
        <p:nvSpPr>
          <p:cNvPr id="169995" name="Θέση κειμένου 6"/>
          <p:cNvSpPr txBox="1">
            <a:spLocks/>
          </p:cNvSpPr>
          <p:nvPr/>
        </p:nvSpPr>
        <p:spPr bwMode="auto">
          <a:xfrm>
            <a:off x="9799638" y="4568825"/>
            <a:ext cx="1979612"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Η μελέτη των ανθρώπων σε σχέση με τους συνανθρώπους τους</a:t>
            </a:r>
          </a:p>
        </p:txBody>
      </p:sp>
      <p:pic>
        <p:nvPicPr>
          <p:cNvPr id="169996" name="Γραφικό 2" descr="Κέρματα"/>
          <p:cNvPicPr>
            <a:picLocks noChangeAspect="1"/>
          </p:cNvPicPr>
          <p:nvPr/>
        </p:nvPicPr>
        <p:blipFill>
          <a:blip r:embed="rId3"/>
          <a:srcRect/>
          <a:stretch>
            <a:fillRect/>
          </a:stretch>
        </p:blipFill>
        <p:spPr bwMode="auto">
          <a:xfrm>
            <a:off x="5756275" y="2787650"/>
            <a:ext cx="679450" cy="679450"/>
          </a:xfrm>
          <a:prstGeom prst="rect">
            <a:avLst/>
          </a:prstGeom>
          <a:noFill/>
          <a:ln w="9525">
            <a:noFill/>
            <a:miter lim="800000"/>
            <a:headEnd/>
            <a:tailEnd/>
          </a:ln>
        </p:spPr>
      </p:pic>
      <p:pic>
        <p:nvPicPr>
          <p:cNvPr id="169997" name="Γραφικό 27" descr="Νερό"/>
          <p:cNvPicPr>
            <a:picLocks noChangeAspect="1"/>
          </p:cNvPicPr>
          <p:nvPr/>
        </p:nvPicPr>
        <p:blipFill>
          <a:blip r:embed="rId4"/>
          <a:srcRect/>
          <a:stretch>
            <a:fillRect/>
          </a:stretch>
        </p:blipFill>
        <p:spPr bwMode="auto">
          <a:xfrm>
            <a:off x="8099425" y="2787650"/>
            <a:ext cx="679450" cy="679450"/>
          </a:xfrm>
          <a:prstGeom prst="rect">
            <a:avLst/>
          </a:prstGeom>
          <a:noFill/>
          <a:ln w="9525">
            <a:noFill/>
            <a:miter lim="800000"/>
            <a:headEnd/>
            <a:tailEnd/>
          </a:ln>
        </p:spPr>
      </p:pic>
      <p:pic>
        <p:nvPicPr>
          <p:cNvPr id="169998" name="Γραφικό 28" descr="Παζλ"/>
          <p:cNvPicPr>
            <a:picLocks noChangeAspect="1"/>
          </p:cNvPicPr>
          <p:nvPr/>
        </p:nvPicPr>
        <p:blipFill>
          <a:blip r:embed="rId5"/>
          <a:srcRect/>
          <a:stretch>
            <a:fillRect/>
          </a:stretch>
        </p:blipFill>
        <p:spPr bwMode="auto">
          <a:xfrm>
            <a:off x="10442575" y="2794000"/>
            <a:ext cx="679450" cy="677863"/>
          </a:xfrm>
          <a:prstGeom prst="rect">
            <a:avLst/>
          </a:prstGeom>
          <a:noFill/>
          <a:ln w="9525">
            <a:noFill/>
            <a:miter lim="800000"/>
            <a:headEnd/>
            <a:tailEnd/>
          </a:ln>
        </p:spPr>
      </p:pic>
      <p:pic>
        <p:nvPicPr>
          <p:cNvPr id="169999" name="Picture 6" descr="Î£ÏÎµÏÎ¹ÎºÎ® ÎµÎ¹ÎºÏÎ½Î±"/>
          <p:cNvPicPr>
            <a:picLocks noChangeAspect="1" noChangeArrowheads="1"/>
          </p:cNvPicPr>
          <p:nvPr/>
        </p:nvPicPr>
        <p:blipFill>
          <a:blip r:embed="rId6"/>
          <a:srcRect/>
          <a:stretch>
            <a:fillRect/>
          </a:stretch>
        </p:blipFill>
        <p:spPr bwMode="auto">
          <a:xfrm>
            <a:off x="193675" y="236538"/>
            <a:ext cx="4549775" cy="6327775"/>
          </a:xfrm>
          <a:prstGeom prst="rect">
            <a:avLst/>
          </a:prstGeom>
          <a:noFill/>
          <a:ln w="9525">
            <a:noFill/>
            <a:miter lim="800000"/>
            <a:headEnd/>
            <a:tailEnd/>
          </a:ln>
        </p:spPr>
      </p:pic>
      <p:sp>
        <p:nvSpPr>
          <p:cNvPr id="33" name="Ορθογώνιο 6">
            <a:extLst>
              <a:ext uri="{FF2B5EF4-FFF2-40B4-BE49-F238E27FC236}"/>
            </a:extLst>
          </p:cNvPr>
          <p:cNvSpPr/>
          <p:nvPr/>
        </p:nvSpPr>
        <p:spPr>
          <a:xfrm flipV="1">
            <a:off x="307975" y="4111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6" name="Ορθογώνιο 6">
            <a:extLst>
              <a:ext uri="{FF2B5EF4-FFF2-40B4-BE49-F238E27FC236}"/>
            </a:extLst>
          </p:cNvPr>
          <p:cNvSpPr/>
          <p:nvPr/>
        </p:nvSpPr>
        <p:spPr>
          <a:xfrm>
            <a:off x="246063" y="6146800"/>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2033"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787D9307-5F54-4C1E-9CE2-01DD0131C522}" type="slidenum">
              <a:rPr lang="el-GR"/>
              <a:pPr>
                <a:defRPr/>
              </a:pPr>
              <a:t>71</a:t>
            </a:fld>
            <a:endParaRPr lang="el-GR" dirty="0"/>
          </a:p>
        </p:txBody>
      </p:sp>
      <p:sp>
        <p:nvSpPr>
          <p:cNvPr id="172036"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2" name="Τίτλος 1">
            <a:extLst>
              <a:ext uri="{FF2B5EF4-FFF2-40B4-BE49-F238E27FC236}"/>
            </a:extLst>
          </p:cNvPr>
          <p:cNvSpPr>
            <a:spLocks noGrp="1"/>
          </p:cNvSpPr>
          <p:nvPr>
            <p:ph type="title"/>
          </p:nvPr>
        </p:nvSpPr>
        <p:spPr>
          <a:xfrm>
            <a:off x="5195888" y="431800"/>
            <a:ext cx="6575425" cy="431800"/>
          </a:xfrm>
        </p:spPr>
        <p:txBody>
          <a:bodyPr/>
          <a:lstStyle/>
          <a:p>
            <a:pPr algn="ctr" fontAlgn="auto">
              <a:spcAft>
                <a:spcPts val="0"/>
              </a:spcAft>
              <a:defRPr/>
            </a:pPr>
            <a:r>
              <a:rPr lang="el-GR" sz="3200" b="1" dirty="0">
                <a:solidFill>
                  <a:schemeClr val="tx1">
                    <a:lumMod val="65000"/>
                    <a:lumOff val="35000"/>
                  </a:schemeClr>
                </a:solidFill>
              </a:rPr>
              <a:t>Διοίκηση: </a:t>
            </a:r>
            <a:br>
              <a:rPr lang="el-GR" sz="3200" b="1" dirty="0">
                <a:solidFill>
                  <a:schemeClr val="tx1">
                    <a:lumMod val="65000"/>
                    <a:lumOff val="35000"/>
                  </a:schemeClr>
                </a:solidFill>
              </a:rPr>
            </a:br>
            <a:r>
              <a:rPr lang="el-GR" sz="3200" b="1" dirty="0">
                <a:solidFill>
                  <a:schemeClr val="tx1">
                    <a:lumMod val="65000"/>
                    <a:lumOff val="35000"/>
                  </a:schemeClr>
                </a:solidFill>
              </a:rPr>
              <a:t>Στο σταυροδρόμι των επιστημών</a:t>
            </a:r>
            <a:endParaRPr lang="el-GR" sz="3200" dirty="0"/>
          </a:p>
        </p:txBody>
      </p:sp>
      <p:sp>
        <p:nvSpPr>
          <p:cNvPr id="23" name="Τίτλος 1">
            <a:extLst>
              <a:ext uri="{FF2B5EF4-FFF2-40B4-BE49-F238E27FC236}"/>
            </a:extLst>
          </p:cNvPr>
          <p:cNvSpPr>
            <a:spLocks noGrp="1"/>
          </p:cNvSpPr>
          <p:nvPr/>
        </p:nvSpPr>
        <p:spPr>
          <a:xfrm>
            <a:off x="5178425" y="1173163"/>
            <a:ext cx="6569075" cy="433387"/>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800" dirty="0"/>
              <a:t>Μέρος Δεύτερο</a:t>
            </a:r>
          </a:p>
        </p:txBody>
      </p:sp>
      <p:pic>
        <p:nvPicPr>
          <p:cNvPr id="172039" name="Θέση εικόνας 9" descr="Εικόνα παραθύρων κτιρίου"/>
          <p:cNvPicPr>
            <a:picLocks noChangeAspect="1"/>
          </p:cNvPicPr>
          <p:nvPr/>
        </p:nvPicPr>
        <p:blipFill>
          <a:blip r:embed="rId3"/>
          <a:srcRect/>
          <a:stretch>
            <a:fillRect/>
          </a:stretch>
        </p:blipFill>
        <p:spPr bwMode="auto">
          <a:xfrm>
            <a:off x="217488" y="252413"/>
            <a:ext cx="4675187" cy="6353175"/>
          </a:xfrm>
          <a:prstGeom prst="rect">
            <a:avLst/>
          </a:prstGeom>
          <a:noFill/>
          <a:ln w="9525">
            <a:noFill/>
            <a:miter lim="800000"/>
            <a:headEnd/>
            <a:tailEnd/>
          </a:ln>
        </p:spPr>
      </p:pic>
      <p:sp>
        <p:nvSpPr>
          <p:cNvPr id="172040" name="Θέση κειμένου 6"/>
          <p:cNvSpPr txBox="1">
            <a:spLocks/>
          </p:cNvSpPr>
          <p:nvPr/>
        </p:nvSpPr>
        <p:spPr bwMode="auto">
          <a:xfrm>
            <a:off x="5106988" y="3971925"/>
            <a:ext cx="1979612"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Ανθρωπολογία</a:t>
            </a:r>
            <a:endParaRPr lang="el-GR">
              <a:solidFill>
                <a:srgbClr val="404040"/>
              </a:solidFill>
              <a:latin typeface="Calibri" pitchFamily="34" charset="0"/>
            </a:endParaRPr>
          </a:p>
        </p:txBody>
      </p:sp>
      <p:sp>
        <p:nvSpPr>
          <p:cNvPr id="172041" name="Θέση κειμένου 6"/>
          <p:cNvSpPr txBox="1">
            <a:spLocks/>
          </p:cNvSpPr>
          <p:nvPr/>
        </p:nvSpPr>
        <p:spPr bwMode="auto">
          <a:xfrm>
            <a:off x="5105400" y="4433888"/>
            <a:ext cx="1981200"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Η μελέτη των κοινωνιών, η οποία συμβάλει στη γνώση των ανθρώπινων όντων και των δραστηριοτήτων τους</a:t>
            </a:r>
          </a:p>
        </p:txBody>
      </p:sp>
      <p:sp>
        <p:nvSpPr>
          <p:cNvPr id="29" name="Θέση κειμένου 8">
            <a:extLst>
              <a:ext uri="{FF2B5EF4-FFF2-40B4-BE49-F238E27FC236}"/>
            </a:extLst>
          </p:cNvPr>
          <p:cNvSpPr txBox="1">
            <a:spLocks/>
          </p:cNvSpPr>
          <p:nvPr/>
        </p:nvSpPr>
        <p:spPr>
          <a:xfrm>
            <a:off x="7499350" y="3976688"/>
            <a:ext cx="1979613" cy="58737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b="1" dirty="0">
                <a:latin typeface="+mn-lt"/>
              </a:rPr>
              <a:t>Φιλοσοφία</a:t>
            </a:r>
          </a:p>
        </p:txBody>
      </p:sp>
      <p:sp>
        <p:nvSpPr>
          <p:cNvPr id="172043" name="Θέση κειμένου 6"/>
          <p:cNvSpPr txBox="1">
            <a:spLocks/>
          </p:cNvSpPr>
          <p:nvPr/>
        </p:nvSpPr>
        <p:spPr bwMode="auto">
          <a:xfrm>
            <a:off x="7488238" y="4433888"/>
            <a:ext cx="1979612"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Εξετάζει τη φύση των πραγμάτων, ιδιαίτερα τις αξίες και τα ήθη</a:t>
            </a:r>
          </a:p>
        </p:txBody>
      </p:sp>
      <p:sp>
        <p:nvSpPr>
          <p:cNvPr id="33" name="Θέση κειμένου 10">
            <a:extLst>
              <a:ext uri="{FF2B5EF4-FFF2-40B4-BE49-F238E27FC236}"/>
            </a:extLst>
          </p:cNvPr>
          <p:cNvSpPr txBox="1">
            <a:spLocks/>
          </p:cNvSpPr>
          <p:nvPr/>
        </p:nvSpPr>
        <p:spPr>
          <a:xfrm>
            <a:off x="9604375" y="3971925"/>
            <a:ext cx="2370138" cy="35877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b="1" dirty="0">
                <a:latin typeface="+mn-lt"/>
              </a:rPr>
              <a:t>Πολιτικές επιστήμες</a:t>
            </a:r>
          </a:p>
        </p:txBody>
      </p:sp>
      <p:sp>
        <p:nvSpPr>
          <p:cNvPr id="172045" name="Θέση κειμένου 6"/>
          <p:cNvSpPr txBox="1">
            <a:spLocks/>
          </p:cNvSpPr>
          <p:nvPr/>
        </p:nvSpPr>
        <p:spPr bwMode="auto">
          <a:xfrm>
            <a:off x="9880600" y="4478338"/>
            <a:ext cx="2155825" cy="18002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Αφορούν τη μελέτη της συμπεριφοράς των ατόμων και των ομάδων μέσα σε ένα πολιτικό περιβάλλον</a:t>
            </a:r>
          </a:p>
        </p:txBody>
      </p:sp>
      <p:grpSp>
        <p:nvGrpSpPr>
          <p:cNvPr id="30" name="Γραφικό 19" descr="Ομάδα">
            <a:extLst>
              <a:ext uri="{FF2B5EF4-FFF2-40B4-BE49-F238E27FC236}"/>
            </a:extLst>
          </p:cNvPr>
          <p:cNvGrpSpPr/>
          <p:nvPr/>
        </p:nvGrpSpPr>
        <p:grpSpPr>
          <a:xfrm>
            <a:off x="5756512" y="2926046"/>
            <a:ext cx="678976" cy="591348"/>
            <a:chOff x="5638800" y="2971800"/>
            <a:chExt cx="914400" cy="914400"/>
          </a:xfrm>
          <a:solidFill>
            <a:schemeClr val="tx1">
              <a:lumMod val="85000"/>
              <a:lumOff val="15000"/>
            </a:schemeClr>
          </a:solidFill>
        </p:grpSpPr>
        <p:sp>
          <p:nvSpPr>
            <p:cNvPr id="31" name="Ελεύθερη σχεδίαση: Σχήμα 30">
              <a:extLst>
                <a:ext uri="{FF2B5EF4-FFF2-40B4-BE49-F238E27FC236}"/>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Ελεύθερη σχεδίαση: Σχήμα 33">
              <a:extLst>
                <a:ext uri="{FF2B5EF4-FFF2-40B4-BE49-F238E27FC236}"/>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5" name="Ελεύθερη σχεδίαση: Σχήμα 34">
              <a:extLst>
                <a:ext uri="{FF2B5EF4-FFF2-40B4-BE49-F238E27FC236}"/>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7" name="Ελεύθερη σχεδίαση: Σχήμα 46">
              <a:extLst>
                <a:ext uri="{FF2B5EF4-FFF2-40B4-BE49-F238E27FC236}"/>
              </a:extLst>
            </p:cNvPr>
            <p:cNvSpPr/>
            <p:nvPr/>
          </p:nvSpPr>
          <p:spPr>
            <a:xfrm>
              <a:off x="5920250"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8" name="Ελεύθερη σχεδίαση: Σχήμα 47">
              <a:extLst>
                <a:ext uri="{FF2B5EF4-FFF2-40B4-BE49-F238E27FC236}"/>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9" name="Ελεύθερη σχεδίαση: Σχήμα 48">
              <a:extLst>
                <a:ext uri="{FF2B5EF4-FFF2-40B4-BE49-F238E27FC236}"/>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pic>
        <p:nvPicPr>
          <p:cNvPr id="172047" name="Γραφικό 49" descr="Κόσμος"/>
          <p:cNvPicPr>
            <a:picLocks noChangeAspect="1"/>
          </p:cNvPicPr>
          <p:nvPr/>
        </p:nvPicPr>
        <p:blipFill>
          <a:blip r:embed="rId4"/>
          <a:srcRect/>
          <a:stretch>
            <a:fillRect/>
          </a:stretch>
        </p:blipFill>
        <p:spPr bwMode="auto">
          <a:xfrm>
            <a:off x="8039100" y="2840038"/>
            <a:ext cx="712788" cy="714375"/>
          </a:xfrm>
          <a:prstGeom prst="rect">
            <a:avLst/>
          </a:prstGeom>
          <a:noFill/>
          <a:ln w="9525">
            <a:noFill/>
            <a:miter lim="800000"/>
            <a:headEnd/>
            <a:tailEnd/>
          </a:ln>
        </p:spPr>
      </p:pic>
      <p:pic>
        <p:nvPicPr>
          <p:cNvPr id="172048" name="Γραφικό 2" descr="Χειραψία"/>
          <p:cNvPicPr>
            <a:picLocks noChangeAspect="1"/>
          </p:cNvPicPr>
          <p:nvPr/>
        </p:nvPicPr>
        <p:blipFill>
          <a:blip r:embed="rId5"/>
          <a:srcRect/>
          <a:stretch>
            <a:fillRect/>
          </a:stretch>
        </p:blipFill>
        <p:spPr bwMode="auto">
          <a:xfrm>
            <a:off x="10429875" y="2840038"/>
            <a:ext cx="720725" cy="720725"/>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Ορθογώνιο 9">
            <a:extLst>
              <a:ext uri="{FF2B5EF4-FFF2-40B4-BE49-F238E27FC236}"/>
            </a:extLst>
          </p:cNvPr>
          <p:cNvSpPr/>
          <p:nvPr/>
        </p:nvSpPr>
        <p:spPr>
          <a:xfrm>
            <a:off x="2886075" y="385763"/>
            <a:ext cx="7127875" cy="6119812"/>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solidFill>
                <a:schemeClr val="tx1">
                  <a:lumMod val="75000"/>
                  <a:lumOff val="25000"/>
                </a:schemeClr>
              </a:solidFill>
            </a:endParaRPr>
          </a:p>
        </p:txBody>
      </p:sp>
      <p:sp>
        <p:nvSpPr>
          <p:cNvPr id="7" name="Ορθογώνιο 6">
            <a:extLst>
              <a:ext uri="{FF2B5EF4-FFF2-40B4-BE49-F238E27FC236}"/>
            </a:extLst>
          </p:cNvPr>
          <p:cNvSpPr/>
          <p:nvPr/>
        </p:nvSpPr>
        <p:spPr>
          <a:xfrm>
            <a:off x="4278313" y="1352550"/>
            <a:ext cx="4592637" cy="42560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solidFill>
                <a:schemeClr val="tx1">
                  <a:lumMod val="75000"/>
                  <a:lumOff val="25000"/>
                </a:schemeClr>
              </a:solidFill>
            </a:endParaRPr>
          </a:p>
        </p:txBody>
      </p:sp>
      <p:sp>
        <p:nvSpPr>
          <p:cNvPr id="2" name="Τίτλος 1"/>
          <p:cNvSpPr>
            <a:spLocks noGrp="1"/>
          </p:cNvSpPr>
          <p:nvPr>
            <p:ph type="title"/>
          </p:nvPr>
        </p:nvSpPr>
        <p:spPr>
          <a:xfrm>
            <a:off x="274638" y="477838"/>
            <a:ext cx="4016375" cy="785812"/>
          </a:xfrm>
        </p:spPr>
        <p:txBody>
          <a:bodyPr/>
          <a:lstStyle/>
          <a:p>
            <a:pPr fontAlgn="auto">
              <a:spcAft>
                <a:spcPts val="0"/>
              </a:spcAft>
              <a:defRPr/>
            </a:pPr>
            <a:r>
              <a:rPr lang="el-GR" sz="2800" b="1" dirty="0"/>
              <a:t>Συνεισφορά </a:t>
            </a:r>
            <a:br>
              <a:rPr lang="el-GR" sz="2800" b="1" dirty="0"/>
            </a:br>
            <a:r>
              <a:rPr lang="el-GR" sz="2800" b="1" dirty="0"/>
              <a:t>επιστημών</a:t>
            </a:r>
            <a:br>
              <a:rPr lang="el-GR" sz="2800" b="1" dirty="0"/>
            </a:br>
            <a:endParaRPr lang="el-GR" sz="2800" b="1" dirty="0"/>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D7750BE9-94D6-44EC-A8A5-DC5DFCB1F31A}" type="slidenum">
              <a:rPr lang="el-GR"/>
              <a:pPr>
                <a:defRPr/>
              </a:pPr>
              <a:t>72</a:t>
            </a:fld>
            <a:endParaRPr lang="el-GR" dirty="0"/>
          </a:p>
        </p:txBody>
      </p:sp>
      <p:sp>
        <p:nvSpPr>
          <p:cNvPr id="55" name="TextBox 37"/>
          <p:cNvSpPr txBox="1"/>
          <p:nvPr/>
        </p:nvSpPr>
        <p:spPr>
          <a:xfrm>
            <a:off x="8518525" y="5792788"/>
            <a:ext cx="1412875" cy="646112"/>
          </a:xfrm>
          <a:prstGeom prst="rect">
            <a:avLst/>
          </a:prstGeom>
          <a:solidFill>
            <a:schemeClr val="bg1"/>
          </a:solidFill>
        </p:spPr>
        <p:txBody>
          <a:bodyPr>
            <a:spAutoFit/>
          </a:bodyPr>
          <a:lstStyle/>
          <a:p>
            <a:pPr fontAlgn="auto">
              <a:spcBef>
                <a:spcPts val="0"/>
              </a:spcBef>
              <a:spcAft>
                <a:spcPts val="0"/>
              </a:spcAft>
              <a:defRPr/>
            </a:pPr>
            <a:r>
              <a:rPr lang="el-GR" dirty="0">
                <a:solidFill>
                  <a:schemeClr val="tx1">
                    <a:lumMod val="75000"/>
                    <a:lumOff val="25000"/>
                  </a:schemeClr>
                </a:solidFill>
                <a:latin typeface="+mn-lt"/>
                <a:cs typeface="+mn-cs"/>
              </a:rPr>
              <a:t>.</a:t>
            </a:r>
          </a:p>
          <a:p>
            <a:pPr fontAlgn="auto">
              <a:spcBef>
                <a:spcPts val="0"/>
              </a:spcBef>
              <a:spcAft>
                <a:spcPts val="0"/>
              </a:spcAft>
              <a:defRPr/>
            </a:pPr>
            <a:r>
              <a:rPr lang="el-GR" dirty="0">
                <a:solidFill>
                  <a:schemeClr val="tx1">
                    <a:lumMod val="75000"/>
                    <a:lumOff val="25000"/>
                  </a:schemeClr>
                </a:solidFill>
                <a:latin typeface="+mn-lt"/>
                <a:cs typeface="+mn-cs"/>
              </a:rPr>
              <a:t>.</a:t>
            </a:r>
          </a:p>
        </p:txBody>
      </p:sp>
      <p:graphicFrame>
        <p:nvGraphicFramePr>
          <p:cNvPr id="174087" name="Γράφημα 28"/>
          <p:cNvGraphicFramePr>
            <a:graphicFrameLocks/>
          </p:cNvGraphicFramePr>
          <p:nvPr/>
        </p:nvGraphicFramePr>
        <p:xfrm>
          <a:off x="5227638" y="2214563"/>
          <a:ext cx="2501900" cy="2462212"/>
        </p:xfrm>
        <a:graphic>
          <a:graphicData uri="http://schemas.openxmlformats.org/presentationml/2006/ole">
            <p:oleObj spid="_x0000_s174087" r:id="rId4" imgW="2499577" imgH="2462997" progId="Excel.Chart.8">
              <p:embed/>
            </p:oleObj>
          </a:graphicData>
        </a:graphic>
      </p:graphicFrame>
      <p:sp>
        <p:nvSpPr>
          <p:cNvPr id="30" name="Τόξο 29">
            <a:extLst>
              <a:ext uri="{FF2B5EF4-FFF2-40B4-BE49-F238E27FC236}"/>
            </a:extLst>
          </p:cNvPr>
          <p:cNvSpPr/>
          <p:nvPr/>
        </p:nvSpPr>
        <p:spPr>
          <a:xfrm rot="5400000">
            <a:off x="6145213" y="2382838"/>
            <a:ext cx="611187" cy="1252537"/>
          </a:xfrm>
          <a:prstGeom prst="arc">
            <a:avLst>
              <a:gd name="adj1" fmla="val 23988"/>
              <a:gd name="adj2" fmla="val 0"/>
            </a:avLst>
          </a:prstGeom>
          <a:ln w="3810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solidFill>
                <a:schemeClr val="tx1">
                  <a:lumMod val="75000"/>
                  <a:lumOff val="25000"/>
                </a:schemeClr>
              </a:solidFill>
            </a:endParaRPr>
          </a:p>
        </p:txBody>
      </p:sp>
      <p:sp>
        <p:nvSpPr>
          <p:cNvPr id="174089" name="Θέση κειμένου 6"/>
          <p:cNvSpPr txBox="1">
            <a:spLocks/>
          </p:cNvSpPr>
          <p:nvPr/>
        </p:nvSpPr>
        <p:spPr bwMode="auto">
          <a:xfrm>
            <a:off x="5824538" y="2798763"/>
            <a:ext cx="1252537"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400" b="1">
                <a:solidFill>
                  <a:srgbClr val="404040"/>
                </a:solidFill>
                <a:latin typeface="Cambria" pitchFamily="18" charset="0"/>
              </a:rPr>
              <a:t>Θεωρία Μάνατζμεντ</a:t>
            </a:r>
          </a:p>
        </p:txBody>
      </p:sp>
      <p:sp>
        <p:nvSpPr>
          <p:cNvPr id="50" name="Τόξο 49">
            <a:extLst>
              <a:ext uri="{FF2B5EF4-FFF2-40B4-BE49-F238E27FC236}"/>
            </a:extLst>
          </p:cNvPr>
          <p:cNvSpPr/>
          <p:nvPr/>
        </p:nvSpPr>
        <p:spPr>
          <a:xfrm rot="5400000">
            <a:off x="6145213" y="3225800"/>
            <a:ext cx="611188" cy="1252537"/>
          </a:xfrm>
          <a:prstGeom prst="arc">
            <a:avLst>
              <a:gd name="adj1" fmla="val 23988"/>
              <a:gd name="adj2" fmla="val 0"/>
            </a:avLst>
          </a:prstGeom>
          <a:ln w="38100">
            <a:solidFill>
              <a:schemeClr val="accent1"/>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l-GR">
              <a:solidFill>
                <a:schemeClr val="tx1">
                  <a:lumMod val="75000"/>
                  <a:lumOff val="25000"/>
                </a:schemeClr>
              </a:solidFill>
            </a:endParaRPr>
          </a:p>
        </p:txBody>
      </p:sp>
      <p:sp>
        <p:nvSpPr>
          <p:cNvPr id="174091" name="Θέση κειμένου 6"/>
          <p:cNvSpPr txBox="1">
            <a:spLocks/>
          </p:cNvSpPr>
          <p:nvPr/>
        </p:nvSpPr>
        <p:spPr bwMode="auto">
          <a:xfrm>
            <a:off x="5838825" y="3687763"/>
            <a:ext cx="1252538"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400" b="1">
                <a:solidFill>
                  <a:srgbClr val="404040"/>
                </a:solidFill>
                <a:latin typeface="Cambria" pitchFamily="18" charset="0"/>
              </a:rPr>
              <a:t>Επιστήμη Μάνατζμεντ</a:t>
            </a:r>
          </a:p>
        </p:txBody>
      </p:sp>
      <p:cxnSp>
        <p:nvCxnSpPr>
          <p:cNvPr id="14" name="Ευθεία γραμμή σύνδεσης 13">
            <a:extLst>
              <a:ext uri="{FF2B5EF4-FFF2-40B4-BE49-F238E27FC236}"/>
            </a:extLst>
          </p:cNvPr>
          <p:cNvCxnSpPr>
            <a:cxnSpLocks/>
          </p:cNvCxnSpPr>
          <p:nvPr/>
        </p:nvCxnSpPr>
        <p:spPr>
          <a:xfrm flipH="1" flipV="1">
            <a:off x="5213350" y="409575"/>
            <a:ext cx="860425" cy="20748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a:extLst>
              <a:ext uri="{FF2B5EF4-FFF2-40B4-BE49-F238E27FC236}"/>
            </a:extLst>
          </p:cNvPr>
          <p:cNvCxnSpPr>
            <a:cxnSpLocks/>
          </p:cNvCxnSpPr>
          <p:nvPr/>
        </p:nvCxnSpPr>
        <p:spPr>
          <a:xfrm flipV="1">
            <a:off x="6878638" y="382588"/>
            <a:ext cx="725487" cy="21145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2" name="Ευθεία γραμμή σύνδεσης 51">
            <a:extLst>
              <a:ext uri="{FF2B5EF4-FFF2-40B4-BE49-F238E27FC236}"/>
            </a:extLst>
          </p:cNvPr>
          <p:cNvCxnSpPr>
            <a:cxnSpLocks/>
          </p:cNvCxnSpPr>
          <p:nvPr/>
        </p:nvCxnSpPr>
        <p:spPr>
          <a:xfrm flipV="1">
            <a:off x="5345113" y="4389438"/>
            <a:ext cx="817562" cy="211613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a:extLst>
              <a:ext uri="{FF2B5EF4-FFF2-40B4-BE49-F238E27FC236}"/>
            </a:extLst>
          </p:cNvPr>
          <p:cNvCxnSpPr>
            <a:cxnSpLocks/>
          </p:cNvCxnSpPr>
          <p:nvPr/>
        </p:nvCxnSpPr>
        <p:spPr>
          <a:xfrm flipH="1" flipV="1">
            <a:off x="6905625" y="4381500"/>
            <a:ext cx="869950" cy="212407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4096" name="Θέση κειμένου 6"/>
          <p:cNvSpPr txBox="1">
            <a:spLocks/>
          </p:cNvSpPr>
          <p:nvPr/>
        </p:nvSpPr>
        <p:spPr bwMode="auto">
          <a:xfrm>
            <a:off x="5783263" y="647700"/>
            <a:ext cx="1252537"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Οικονομικές Επιστήμες</a:t>
            </a:r>
          </a:p>
        </p:txBody>
      </p:sp>
      <p:sp>
        <p:nvSpPr>
          <p:cNvPr id="174097" name="Θέση κειμένου 6"/>
          <p:cNvSpPr txBox="1">
            <a:spLocks/>
          </p:cNvSpPr>
          <p:nvPr/>
        </p:nvSpPr>
        <p:spPr bwMode="auto">
          <a:xfrm>
            <a:off x="8461375" y="642938"/>
            <a:ext cx="1252538"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Θεωρία Αποφάσεων</a:t>
            </a:r>
          </a:p>
        </p:txBody>
      </p:sp>
      <p:sp>
        <p:nvSpPr>
          <p:cNvPr id="174098" name="Θέση κειμένου 6"/>
          <p:cNvSpPr txBox="1">
            <a:spLocks/>
          </p:cNvSpPr>
          <p:nvPr/>
        </p:nvSpPr>
        <p:spPr bwMode="auto">
          <a:xfrm>
            <a:off x="3025775" y="566738"/>
            <a:ext cx="1252538" cy="92233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Μαθηματικά Λειτ.Έρευνα Κυβερνητική Κομπιούτερ</a:t>
            </a:r>
          </a:p>
        </p:txBody>
      </p:sp>
      <p:cxnSp>
        <p:nvCxnSpPr>
          <p:cNvPr id="54" name="Ευθεία γραμμή σύνδεσης 53">
            <a:extLst>
              <a:ext uri="{FF2B5EF4-FFF2-40B4-BE49-F238E27FC236}"/>
            </a:extLst>
          </p:cNvPr>
          <p:cNvCxnSpPr>
            <a:cxnSpLocks/>
            <a:endCxn id="10" idx="3"/>
          </p:cNvCxnSpPr>
          <p:nvPr/>
        </p:nvCxnSpPr>
        <p:spPr>
          <a:xfrm>
            <a:off x="7478713" y="3446463"/>
            <a:ext cx="253523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3" name="Ευθεία γραμμή σύνδεσης 62">
            <a:extLst>
              <a:ext uri="{FF2B5EF4-FFF2-40B4-BE49-F238E27FC236}"/>
            </a:extLst>
          </p:cNvPr>
          <p:cNvCxnSpPr>
            <a:cxnSpLocks/>
          </p:cNvCxnSpPr>
          <p:nvPr/>
        </p:nvCxnSpPr>
        <p:spPr>
          <a:xfrm>
            <a:off x="2903538" y="3457575"/>
            <a:ext cx="253523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4101" name="Θέση κειμένου 6"/>
          <p:cNvSpPr txBox="1">
            <a:spLocks/>
          </p:cNvSpPr>
          <p:nvPr/>
        </p:nvSpPr>
        <p:spPr bwMode="auto">
          <a:xfrm>
            <a:off x="4356100" y="1433513"/>
            <a:ext cx="1439863"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Διερεύνηση υφισταμένων συστηματικών σχέσεων </a:t>
            </a:r>
          </a:p>
        </p:txBody>
      </p:sp>
      <p:sp>
        <p:nvSpPr>
          <p:cNvPr id="174102" name="Θέση κειμένου 6"/>
          <p:cNvSpPr txBox="1">
            <a:spLocks/>
          </p:cNvSpPr>
          <p:nvPr/>
        </p:nvSpPr>
        <p:spPr bwMode="auto">
          <a:xfrm>
            <a:off x="5853113" y="1400175"/>
            <a:ext cx="1252537"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Εφαρμογή οικονομικής αρχής</a:t>
            </a:r>
          </a:p>
        </p:txBody>
      </p:sp>
      <p:sp>
        <p:nvSpPr>
          <p:cNvPr id="174103" name="Θέση κειμένου 6"/>
          <p:cNvSpPr txBox="1">
            <a:spLocks/>
          </p:cNvSpPr>
          <p:nvPr/>
        </p:nvSpPr>
        <p:spPr bwMode="auto">
          <a:xfrm>
            <a:off x="4291013" y="4745038"/>
            <a:ext cx="1519237"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Κατανόηση διαπροσωπικής συμπεριφοράς</a:t>
            </a:r>
          </a:p>
        </p:txBody>
      </p:sp>
      <p:sp>
        <p:nvSpPr>
          <p:cNvPr id="174104" name="Θέση κειμένου 6"/>
          <p:cNvSpPr txBox="1">
            <a:spLocks/>
          </p:cNvSpPr>
          <p:nvPr/>
        </p:nvSpPr>
        <p:spPr bwMode="auto">
          <a:xfrm>
            <a:off x="5934075" y="4926013"/>
            <a:ext cx="1252538"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Αφομοιωμένη εμπειρία μάνατζερ</a:t>
            </a:r>
          </a:p>
        </p:txBody>
      </p:sp>
      <p:sp>
        <p:nvSpPr>
          <p:cNvPr id="174105" name="Θέση κειμένου 6"/>
          <p:cNvSpPr txBox="1">
            <a:spLocks/>
          </p:cNvSpPr>
          <p:nvPr/>
        </p:nvSpPr>
        <p:spPr bwMode="auto">
          <a:xfrm>
            <a:off x="7392988" y="4746625"/>
            <a:ext cx="1411287"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Κατανόηση συμπεριφοράς στα πλαίσια ομάδων</a:t>
            </a:r>
          </a:p>
        </p:txBody>
      </p:sp>
      <p:sp>
        <p:nvSpPr>
          <p:cNvPr id="174106" name="Θέση κειμένου 6"/>
          <p:cNvSpPr txBox="1">
            <a:spLocks/>
          </p:cNvSpPr>
          <p:nvPr/>
        </p:nvSpPr>
        <p:spPr bwMode="auto">
          <a:xfrm>
            <a:off x="7421563" y="1433513"/>
            <a:ext cx="1376362"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Ορθολογική επιλογή μεταξύ εναλλακτικών λύσεων</a:t>
            </a:r>
          </a:p>
        </p:txBody>
      </p:sp>
      <p:sp>
        <p:nvSpPr>
          <p:cNvPr id="174107" name="Θέση κειμένου 6"/>
          <p:cNvSpPr txBox="1">
            <a:spLocks/>
          </p:cNvSpPr>
          <p:nvPr/>
        </p:nvSpPr>
        <p:spPr bwMode="auto">
          <a:xfrm>
            <a:off x="5948363" y="5957888"/>
            <a:ext cx="1252537"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Ιστορία του Μάνατζμεντ</a:t>
            </a:r>
          </a:p>
        </p:txBody>
      </p:sp>
      <p:sp>
        <p:nvSpPr>
          <p:cNvPr id="174108" name="Θέση κειμένου 6"/>
          <p:cNvSpPr txBox="1">
            <a:spLocks/>
          </p:cNvSpPr>
          <p:nvPr/>
        </p:nvSpPr>
        <p:spPr bwMode="auto">
          <a:xfrm>
            <a:off x="2986088" y="6019800"/>
            <a:ext cx="1519237"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Κοινωνιολογία</a:t>
            </a:r>
          </a:p>
        </p:txBody>
      </p:sp>
      <p:sp>
        <p:nvSpPr>
          <p:cNvPr id="174109" name="Θέση κειμένου 6"/>
          <p:cNvSpPr txBox="1">
            <a:spLocks/>
          </p:cNvSpPr>
          <p:nvPr/>
        </p:nvSpPr>
        <p:spPr bwMode="auto">
          <a:xfrm>
            <a:off x="8466138" y="6005513"/>
            <a:ext cx="1519237"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Ψυχολογία</a:t>
            </a:r>
          </a:p>
        </p:txBody>
      </p:sp>
      <p:sp>
        <p:nvSpPr>
          <p:cNvPr id="174110" name="TextBox 31"/>
          <p:cNvSpPr txBox="1">
            <a:spLocks noChangeArrowheads="1"/>
          </p:cNvSpPr>
          <p:nvPr/>
        </p:nvSpPr>
        <p:spPr bwMode="auto">
          <a:xfrm>
            <a:off x="10028238" y="5981700"/>
            <a:ext cx="1314450"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Ομάδα 18" descr="Θέση εικόνας"/>
          <p:cNvGrpSpPr>
            <a:grpSpLocks/>
          </p:cNvGrpSpPr>
          <p:nvPr/>
        </p:nvGrpSpPr>
        <p:grpSpPr bwMode="auto">
          <a:xfrm>
            <a:off x="323850" y="323850"/>
            <a:ext cx="4319588" cy="6119813"/>
            <a:chOff x="180000" y="180000"/>
            <a:chExt cx="4330700" cy="6292683"/>
          </a:xfrm>
        </p:grpSpPr>
        <p:sp>
          <p:nvSpPr>
            <p:cNvPr id="20"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111750" y="138113"/>
            <a:ext cx="6659563" cy="431800"/>
          </a:xfrm>
        </p:spPr>
        <p:txBody>
          <a:bodyPr/>
          <a:lstStyle/>
          <a:p>
            <a:pPr algn="ctr" fontAlgn="auto">
              <a:spcAft>
                <a:spcPts val="0"/>
              </a:spcAft>
              <a:defRPr/>
            </a:pPr>
            <a:r>
              <a:rPr lang="en-US" altLang="el-GR" sz="3200">
                <a:sym typeface="+mn-ea"/>
              </a:rPr>
              <a:t>T</a:t>
            </a:r>
            <a:r>
              <a:rPr lang="el-GR" sz="3200">
                <a:sym typeface="+mn-ea"/>
              </a:rPr>
              <a:t>υπολογία Α. Etzioni</a:t>
            </a:r>
            <a:endParaRPr lang="el-GR" sz="3200" dirty="0"/>
          </a:p>
        </p:txBody>
      </p:sp>
      <p:sp>
        <p:nvSpPr>
          <p:cNvPr id="43011" name="Θέση κειμένου 11"/>
          <p:cNvSpPr>
            <a:spLocks noGrp="1"/>
          </p:cNvSpPr>
          <p:nvPr>
            <p:ph type="body" sz="quarter" idx="32"/>
          </p:nvPr>
        </p:nvSpPr>
        <p:spPr>
          <a:xfrm>
            <a:off x="5286375" y="763588"/>
            <a:ext cx="6661150" cy="1576387"/>
          </a:xfrm>
        </p:spPr>
        <p:txBody>
          <a:bodyPr/>
          <a:lstStyle/>
          <a:p>
            <a:r>
              <a:rPr lang="el-GR" sz="1700" smtClean="0">
                <a:sym typeface="+mn-ea"/>
              </a:rPr>
              <a:t>Προτείνει μ</a:t>
            </a:r>
            <a:r>
              <a:rPr lang="el-GR" sz="1700" smtClean="0"/>
              <a:t>ια </a:t>
            </a:r>
            <a:r>
              <a:rPr lang="el-GR" sz="1700" smtClean="0">
                <a:sym typeface="+mn-ea"/>
              </a:rPr>
              <a:t>λειτουργικότερη </a:t>
            </a:r>
            <a:r>
              <a:rPr lang="el-GR" sz="1700" smtClean="0"/>
              <a:t>ταξινόμηση των διαφόρων μορφών οργανώσεων. </a:t>
            </a:r>
          </a:p>
          <a:p>
            <a:r>
              <a:rPr lang="el-GR" sz="1700" smtClean="0"/>
              <a:t>Οι οργανώσεις ταξινομούνται σε συνάρτηση με τη σχέση που υπάρχει μεταξύ της μορφής της εξουσίας που διαθέτουν οι προϊστάμενοι και του τύπου της συμμετοχής των υφιστάμενων στην οργάνωση.</a:t>
            </a:r>
          </a:p>
          <a:p>
            <a:r>
              <a:rPr lang="el-GR" sz="1700" smtClean="0"/>
              <a:t>Οι </a:t>
            </a:r>
            <a:r>
              <a:rPr lang="el-GR" sz="1700" b="1" smtClean="0"/>
              <a:t>μορφές της εξουσίας</a:t>
            </a:r>
            <a:r>
              <a:rPr lang="el-GR" sz="1700" smtClean="0"/>
              <a:t>, σύμφωνα με τον A. Etzioni, είναι:</a:t>
            </a:r>
          </a:p>
        </p:txBody>
      </p:sp>
      <p:sp>
        <p:nvSpPr>
          <p:cNvPr id="6" name="Θέση κειμένου 5"/>
          <p:cNvSpPr>
            <a:spLocks noGrp="1"/>
          </p:cNvSpPr>
          <p:nvPr>
            <p:ph type="body" sz="quarter" idx="35"/>
          </p:nvPr>
        </p:nvSpPr>
        <p:spPr>
          <a:xfrm>
            <a:off x="6502400" y="2951163"/>
            <a:ext cx="1871663" cy="360362"/>
          </a:xfrm>
        </p:spPr>
        <p:txBody>
          <a:bodyPr>
            <a:noAutofit/>
          </a:bodyPr>
          <a:lstStyle/>
          <a:p>
            <a:pPr algn="ctr" fontAlgn="auto">
              <a:spcAft>
                <a:spcPts val="0"/>
              </a:spcAft>
              <a:defRPr/>
            </a:pPr>
            <a:r>
              <a:rPr lang="el-GR" b="1" dirty="0"/>
              <a:t>Καταναγκαστική</a:t>
            </a:r>
          </a:p>
        </p:txBody>
      </p:sp>
      <p:sp>
        <p:nvSpPr>
          <p:cNvPr id="13" name="Θέση κειμένου 12"/>
          <p:cNvSpPr>
            <a:spLocks noGrp="1"/>
          </p:cNvSpPr>
          <p:nvPr>
            <p:ph type="body" sz="quarter" idx="45"/>
          </p:nvPr>
        </p:nvSpPr>
        <p:spPr>
          <a:xfrm>
            <a:off x="8212138" y="4586288"/>
            <a:ext cx="1871662" cy="360362"/>
          </a:xfrm>
        </p:spPr>
        <p:txBody>
          <a:bodyPr>
            <a:noAutofit/>
          </a:bodyPr>
          <a:lstStyle/>
          <a:p>
            <a:pPr algn="ctr" fontAlgn="auto">
              <a:spcAft>
                <a:spcPts val="0"/>
              </a:spcAft>
              <a:defRPr/>
            </a:pPr>
            <a:r>
              <a:rPr lang="el-GR" b="1" dirty="0"/>
              <a:t>Κανονιστική</a:t>
            </a:r>
          </a:p>
        </p:txBody>
      </p:sp>
      <p:sp>
        <p:nvSpPr>
          <p:cNvPr id="8" name="Θέση κειμένου 7"/>
          <p:cNvSpPr>
            <a:spLocks noGrp="1"/>
          </p:cNvSpPr>
          <p:nvPr>
            <p:ph type="body" sz="quarter" idx="37"/>
          </p:nvPr>
        </p:nvSpPr>
        <p:spPr>
          <a:xfrm>
            <a:off x="9899650" y="2951163"/>
            <a:ext cx="1871663" cy="360362"/>
          </a:xfrm>
        </p:spPr>
        <p:txBody>
          <a:bodyPr>
            <a:noAutofit/>
          </a:bodyPr>
          <a:lstStyle/>
          <a:p>
            <a:pPr algn="ctr" fontAlgn="auto">
              <a:spcAft>
                <a:spcPts val="0"/>
              </a:spcAft>
              <a:defRPr/>
            </a:pPr>
            <a:r>
              <a:rPr lang="el-GR" b="1" dirty="0"/>
              <a:t>Ωφελιμιστική</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3A092D06-3623-4529-9076-0D7561064A26}" type="slidenum">
              <a:rPr lang="el-GR"/>
              <a:pPr>
                <a:defRPr/>
              </a:pPr>
              <a:t>8</a:t>
            </a:fld>
            <a:endParaRPr lang="el-GR" dirty="0"/>
          </a:p>
        </p:txBody>
      </p:sp>
      <p:sp>
        <p:nvSpPr>
          <p:cNvPr id="43017" name="Text Placeholder 24"/>
          <p:cNvSpPr>
            <a:spLocks noGrp="1"/>
          </p:cNvSpPr>
          <p:nvPr>
            <p:ph type="body" sz="quarter" idx="46"/>
          </p:nvPr>
        </p:nvSpPr>
        <p:spPr>
          <a:xfrm>
            <a:off x="6122988" y="5353050"/>
            <a:ext cx="2632075" cy="771525"/>
          </a:xfrm>
        </p:spPr>
        <p:txBody>
          <a:bodyPr/>
          <a:lstStyle/>
          <a:p>
            <a:pPr algn="ctr"/>
            <a:r>
              <a:rPr lang="el-GR" smtClean="0">
                <a:solidFill>
                  <a:srgbClr val="404040"/>
                </a:solidFill>
                <a:sym typeface="+mn-ea"/>
              </a:rPr>
              <a:t>Βασίζεται στη χειραγώγηση μέσω του κύρους, της εκτίμησης ή των τελετουργικών συμβόλων, όπως η σημαία</a:t>
            </a:r>
            <a:endParaRPr lang="en-US" smtClean="0">
              <a:solidFill>
                <a:srgbClr val="404040"/>
              </a:solidFill>
            </a:endParaRPr>
          </a:p>
        </p:txBody>
      </p:sp>
      <p:sp>
        <p:nvSpPr>
          <p:cNvPr id="43018" name="Θέση κειμένου 13"/>
          <p:cNvSpPr>
            <a:spLocks noGrp="1"/>
          </p:cNvSpPr>
          <p:nvPr/>
        </p:nvSpPr>
        <p:spPr bwMode="auto">
          <a:xfrm>
            <a:off x="9718675" y="5359400"/>
            <a:ext cx="2233613" cy="908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Βασίζεται στη χειραγώγηση που επιτυγχάνεται με την αποδοχή ορισμένων κανόνων</a:t>
            </a:r>
          </a:p>
        </p:txBody>
      </p:sp>
      <p:sp>
        <p:nvSpPr>
          <p:cNvPr id="43019" name="TextBox 37"/>
          <p:cNvSpPr txBox="1">
            <a:spLocks noChangeArrowheads="1"/>
          </p:cNvSpPr>
          <p:nvPr/>
        </p:nvSpPr>
        <p:spPr bwMode="auto">
          <a:xfrm>
            <a:off x="9732963" y="6073775"/>
            <a:ext cx="1485900"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43020" name="Text Placeholder 24"/>
          <p:cNvSpPr>
            <a:spLocks noChangeArrowheads="1"/>
          </p:cNvSpPr>
          <p:nvPr/>
        </p:nvSpPr>
        <p:spPr bwMode="auto">
          <a:xfrm>
            <a:off x="8905875" y="5480050"/>
            <a:ext cx="650875" cy="4349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sym typeface="+mn-ea"/>
              </a:rPr>
              <a:t>ή</a:t>
            </a:r>
          </a:p>
        </p:txBody>
      </p:sp>
      <p:pic>
        <p:nvPicPr>
          <p:cNvPr id="43021" name="Γραφικό 4" descr="Κέρματα"/>
          <p:cNvPicPr>
            <a:picLocks noChangeAspect="1"/>
          </p:cNvPicPr>
          <p:nvPr/>
        </p:nvPicPr>
        <p:blipFill>
          <a:blip r:embed="rId3"/>
          <a:srcRect/>
          <a:stretch>
            <a:fillRect/>
          </a:stretch>
        </p:blipFill>
        <p:spPr bwMode="auto">
          <a:xfrm>
            <a:off x="9388475" y="2994025"/>
            <a:ext cx="358775" cy="360363"/>
          </a:xfrm>
          <a:prstGeom prst="rect">
            <a:avLst/>
          </a:prstGeom>
          <a:noFill/>
          <a:ln w="9525">
            <a:noFill/>
            <a:miter lim="800000"/>
            <a:headEnd/>
            <a:tailEnd/>
          </a:ln>
        </p:spPr>
      </p:pic>
      <p:pic>
        <p:nvPicPr>
          <p:cNvPr id="43022" name="Γραφικό 6" descr="Έγγραφο"/>
          <p:cNvPicPr>
            <a:picLocks noChangeAspect="1"/>
          </p:cNvPicPr>
          <p:nvPr/>
        </p:nvPicPr>
        <p:blipFill>
          <a:blip r:embed="rId4"/>
          <a:srcRect/>
          <a:stretch>
            <a:fillRect/>
          </a:stretch>
        </p:blipFill>
        <p:spPr bwMode="auto">
          <a:xfrm>
            <a:off x="7940675" y="4440238"/>
            <a:ext cx="433388" cy="433387"/>
          </a:xfrm>
          <a:prstGeom prst="rect">
            <a:avLst/>
          </a:prstGeom>
          <a:noFill/>
          <a:ln w="9525">
            <a:noFill/>
            <a:miter lim="800000"/>
            <a:headEnd/>
            <a:tailEnd/>
          </a:ln>
        </p:spPr>
      </p:pic>
      <p:pic>
        <p:nvPicPr>
          <p:cNvPr id="43023" name="Γραφικό 8" descr="Λεπίδα πριονιού"/>
          <p:cNvPicPr>
            <a:picLocks noChangeAspect="1"/>
          </p:cNvPicPr>
          <p:nvPr/>
        </p:nvPicPr>
        <p:blipFill>
          <a:blip r:embed="rId5"/>
          <a:srcRect/>
          <a:stretch>
            <a:fillRect/>
          </a:stretch>
        </p:blipFill>
        <p:spPr bwMode="auto">
          <a:xfrm>
            <a:off x="5938838" y="2936875"/>
            <a:ext cx="476250" cy="474663"/>
          </a:xfrm>
          <a:prstGeom prst="rect">
            <a:avLst/>
          </a:prstGeom>
          <a:noFill/>
          <a:ln w="9525">
            <a:noFill/>
            <a:miter lim="800000"/>
            <a:headEnd/>
            <a:tailEnd/>
          </a:ln>
        </p:spPr>
      </p:pic>
      <p:pic>
        <p:nvPicPr>
          <p:cNvPr id="43024" name="Picture 2" descr="ÎÏÎ¿ÏÎ­Î»ÎµÏÎ¼Î± ÎµÎ¹ÎºÏÎ½Î±Ï Î³Î¹Î± company black white images"/>
          <p:cNvPicPr>
            <a:picLocks noChangeAspect="1" noChangeArrowheads="1"/>
          </p:cNvPicPr>
          <p:nvPr/>
        </p:nvPicPr>
        <p:blipFill>
          <a:blip r:embed="rId6"/>
          <a:srcRect/>
          <a:stretch>
            <a:fillRect/>
          </a:stretch>
        </p:blipFill>
        <p:spPr bwMode="auto">
          <a:xfrm>
            <a:off x="239713" y="207963"/>
            <a:ext cx="4719637" cy="6370637"/>
          </a:xfrm>
          <a:prstGeom prst="rect">
            <a:avLst/>
          </a:prstGeom>
          <a:noFill/>
          <a:ln w="9525">
            <a:noFill/>
            <a:miter lim="800000"/>
            <a:headEnd/>
            <a:tailEnd/>
          </a:ln>
        </p:spPr>
      </p:pic>
      <p:sp>
        <p:nvSpPr>
          <p:cNvPr id="23" name="Ορθογώνιο 6">
            <a:extLst>
              <a:ext uri="{FF2B5EF4-FFF2-40B4-BE49-F238E27FC236}"/>
            </a:extLst>
          </p:cNvPr>
          <p:cNvSpPr/>
          <p:nvPr/>
        </p:nvSpPr>
        <p:spPr>
          <a:xfrm flipV="1">
            <a:off x="323850" y="309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a:extLst>
              <a:ext uri="{FF2B5EF4-FFF2-40B4-BE49-F238E27FC236}"/>
            </a:extLst>
          </p:cNvPr>
          <p:cNvSpPr/>
          <p:nvPr/>
        </p:nvSpPr>
        <p:spPr>
          <a:xfrm>
            <a:off x="439738" y="6202363"/>
            <a:ext cx="4319587" cy="1936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206375"/>
            <a:ext cx="11339513" cy="801688"/>
          </a:xfrm>
        </p:spPr>
        <p:txBody>
          <a:bodyPr/>
          <a:lstStyle/>
          <a:p>
            <a:pPr algn="ctr" fontAlgn="auto">
              <a:spcAft>
                <a:spcPts val="0"/>
              </a:spcAft>
              <a:defRPr/>
            </a:pPr>
            <a:r>
              <a:rPr lang="el-GR" dirty="0"/>
              <a:t>Τύποι συμμετοχής ή δεσμών των υφισταμένων προς την οργάνωση</a:t>
            </a:r>
          </a:p>
        </p:txBody>
      </p:sp>
      <p:pic>
        <p:nvPicPr>
          <p:cNvPr id="45058" name="Θέση εικόνας 11" descr="Καθηγητής"/>
          <p:cNvPicPr>
            <a:picLocks noChangeAspect="1"/>
          </p:cNvPicPr>
          <p:nvPr/>
        </p:nvPicPr>
        <p:blipFill>
          <a:blip r:embed="rId3"/>
          <a:srcRect/>
          <a:stretch>
            <a:fillRect/>
          </a:stretch>
        </p:blipFill>
        <p:spPr bwMode="auto">
          <a:xfrm>
            <a:off x="5783263" y="2419350"/>
            <a:ext cx="625475" cy="625475"/>
          </a:xfrm>
          <a:prstGeom prst="rect">
            <a:avLst/>
          </a:prstGeom>
          <a:noFill/>
          <a:ln w="95250" cap="sq" algn="ctr">
            <a:noFill/>
            <a:miter lim="800000"/>
            <a:headEnd/>
            <a:tailEnd/>
          </a:ln>
        </p:spPr>
      </p:pic>
      <p:sp>
        <p:nvSpPr>
          <p:cNvPr id="5" name="Θέση κειμένου 4"/>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b="1" dirty="0"/>
              <a:t>Αλλοτριωμένος</a:t>
            </a:r>
          </a:p>
        </p:txBody>
      </p:sp>
      <p:pic>
        <p:nvPicPr>
          <p:cNvPr id="45060" name="Θέση εικόνας 15" descr="Ομάδα"/>
          <p:cNvPicPr>
            <a:picLocks noChangeAspect="1"/>
          </p:cNvPicPr>
          <p:nvPr/>
        </p:nvPicPr>
        <p:blipFill>
          <a:blip r:embed="rId4"/>
          <a:srcRect/>
          <a:stretch>
            <a:fillRect/>
          </a:stretch>
        </p:blipFill>
        <p:spPr bwMode="auto">
          <a:xfrm>
            <a:off x="8129588" y="2419350"/>
            <a:ext cx="625475" cy="625475"/>
          </a:xfrm>
          <a:prstGeom prst="rect">
            <a:avLst/>
          </a:prstGeom>
          <a:noFill/>
          <a:ln w="95250" cap="sq" algn="ctr">
            <a:noFill/>
            <a:miter lim="800000"/>
            <a:headEnd/>
            <a:tailEnd/>
          </a:ln>
        </p:spPr>
      </p:pic>
      <p:sp>
        <p:nvSpPr>
          <p:cNvPr id="7" name="Θέση κειμένου 6"/>
          <p:cNvSpPr>
            <a:spLocks noGrp="1"/>
          </p:cNvSpPr>
          <p:nvPr>
            <p:ph type="body" sz="quarter" idx="35"/>
          </p:nvPr>
        </p:nvSpPr>
        <p:spPr>
          <a:xfrm>
            <a:off x="5111750" y="3971925"/>
            <a:ext cx="1979613" cy="358775"/>
          </a:xfrm>
        </p:spPr>
        <p:txBody>
          <a:bodyPr>
            <a:noAutofit/>
          </a:bodyPr>
          <a:lstStyle/>
          <a:p>
            <a:pPr fontAlgn="auto">
              <a:spcAft>
                <a:spcPts val="0"/>
              </a:spcAft>
              <a:defRPr/>
            </a:pPr>
            <a:r>
              <a:rPr lang="el-GR" b="1" dirty="0"/>
              <a:t>Υπολογιστικός</a:t>
            </a:r>
          </a:p>
        </p:txBody>
      </p:sp>
      <p:pic>
        <p:nvPicPr>
          <p:cNvPr id="45062" name="Θέση εικόνας 17" descr="Επανάληψη"/>
          <p:cNvPicPr>
            <a:picLocks noChangeAspect="1"/>
          </p:cNvPicPr>
          <p:nvPr/>
        </p:nvPicPr>
        <p:blipFill>
          <a:blip r:embed="rId5"/>
          <a:srcRect/>
          <a:stretch>
            <a:fillRect/>
          </a:stretch>
        </p:blipFill>
        <p:spPr bwMode="auto">
          <a:xfrm>
            <a:off x="3448050" y="2419350"/>
            <a:ext cx="627063" cy="625475"/>
          </a:xfrm>
          <a:prstGeom prst="rect">
            <a:avLst/>
          </a:prstGeom>
          <a:noFill/>
          <a:ln w="95250" cap="sq" algn="ctr">
            <a:noFill/>
            <a:miter lim="800000"/>
            <a:headEnd/>
            <a:tailEnd/>
          </a:ln>
        </p:spPr>
      </p:pic>
      <p:sp>
        <p:nvSpPr>
          <p:cNvPr id="9" name="Θέση κειμένου 8"/>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b="1" dirty="0"/>
              <a:t>Ηθικός</a:t>
            </a:r>
          </a:p>
        </p:txBody>
      </p:sp>
      <p:sp>
        <p:nvSpPr>
          <p:cNvPr id="45064" name="Θέση κειμένου 9"/>
          <p:cNvSpPr>
            <a:spLocks noGrp="1"/>
          </p:cNvSpPr>
          <p:nvPr>
            <p:ph type="body" sz="quarter" idx="38"/>
          </p:nvPr>
        </p:nvSpPr>
        <p:spPr>
          <a:xfrm>
            <a:off x="7451725" y="4605338"/>
            <a:ext cx="1979613" cy="720725"/>
          </a:xfrm>
        </p:spPr>
        <p:txBody>
          <a:bodyPr/>
          <a:lstStyle/>
          <a:p>
            <a:r>
              <a:rPr lang="el-GR" smtClean="0">
                <a:solidFill>
                  <a:srgbClr val="404040"/>
                </a:solidFill>
              </a:rPr>
              <a:t>Πραγματώνεται με την εσωτερίκευση των κανόνων ή την κοινωνική πίεση</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AF0BA83C-D9B7-4979-8561-2BA5BB9934B6}" type="slidenum">
              <a:rPr lang="el-GR"/>
              <a:pPr>
                <a:defRPr/>
              </a:pPr>
              <a:t>9</a:t>
            </a:fld>
            <a:endParaRPr lang="el-GR" dirty="0"/>
          </a:p>
        </p:txBody>
      </p:sp>
      <p:sp>
        <p:nvSpPr>
          <p:cNvPr id="45067"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Custom 135">
      <a:dk1>
        <a:sysClr val="windowText" lastClr="000000"/>
      </a:dk1>
      <a:lt1>
        <a:srgbClr val="FFFFFF"/>
      </a:lt1>
      <a:dk2>
        <a:srgbClr val="3F3F3F"/>
      </a:dk2>
      <a:lt2>
        <a:srgbClr val="F2F2F2"/>
      </a:lt2>
      <a:accent1>
        <a:srgbClr val="8E40C8"/>
      </a:accent1>
      <a:accent2>
        <a:srgbClr val="D1A458"/>
      </a:accent2>
      <a:accent3>
        <a:srgbClr val="219550"/>
      </a:accent3>
      <a:accent4>
        <a:srgbClr val="5AA2C8"/>
      </a:accent4>
      <a:accent5>
        <a:srgbClr val="D1737B"/>
      </a:accent5>
      <a:accent6>
        <a:srgbClr val="7B7931"/>
      </a:accent6>
      <a:hlink>
        <a:srgbClr val="8E40C8"/>
      </a:hlink>
      <a:folHlink>
        <a:srgbClr val="8E40C8"/>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Σύντομη παρουσίαση αρχιτεκτονικής</Template>
  <TotalTime>4</TotalTime>
  <Words>3713</Words>
  <Application>Microsoft Office PowerPoint</Application>
  <PresentationFormat>Προσαρμογή</PresentationFormat>
  <Paragraphs>1027</Paragraphs>
  <Slides>72</Slides>
  <Notes>72</Notes>
  <HiddenSlides>0</HiddenSlides>
  <MMClips>0</MMClips>
  <ScaleCrop>false</ScaleCrop>
  <HeadingPairs>
    <vt:vector size="8" baseType="variant">
      <vt:variant>
        <vt:lpstr>Γραμματοσειρές που χρησιμοποιούνται</vt:lpstr>
      </vt:variant>
      <vt:variant>
        <vt:i4>7</vt:i4>
      </vt:variant>
      <vt:variant>
        <vt:lpstr>Πρότυπο σχεδίασης</vt:lpstr>
      </vt:variant>
      <vt:variant>
        <vt:i4>24</vt:i4>
      </vt:variant>
      <vt:variant>
        <vt:lpstr>Ενσωματωμένοι διακομιστές OLE</vt:lpstr>
      </vt:variant>
      <vt:variant>
        <vt:i4>1</vt:i4>
      </vt:variant>
      <vt:variant>
        <vt:lpstr>Τίτλοι διαφανειών</vt:lpstr>
      </vt:variant>
      <vt:variant>
        <vt:i4>72</vt:i4>
      </vt:variant>
    </vt:vector>
  </HeadingPairs>
  <TitlesOfParts>
    <vt:vector size="104" baseType="lpstr">
      <vt:lpstr>Calibri</vt:lpstr>
      <vt:lpstr>Arial</vt:lpstr>
      <vt:lpstr>Cambria</vt:lpstr>
      <vt:lpstr>Wingdings</vt:lpstr>
      <vt:lpstr>+mn-ea</vt:lpstr>
      <vt:lpstr>Times New Roman</vt:lpstr>
      <vt:lpstr>Courier New</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Γράφημα του Microsoft Excel</vt:lpstr>
      <vt:lpstr>ΟΙ ΕΠΙΔΡΑΣΕΙΣ ΤΩΝ ΚΥΡΙΟΤΕΡΩΝ ΘΕΩΡΗΤΙΚΩΝ ΡΕΥΜΑΤΩΝ ΤΗΣ ΔΙΟΙΚΗΤΙΚΗΣ ΕΠΙΣΤΗΜΗΣ ΣΤΟΝ ΣΧΕΔΙΑΣΜΟ ΤΗΣ ΟΡΓΑΝΩΤΙΚΗΣ ΔΟΜΗΣ</vt:lpstr>
      <vt:lpstr>Σημειώσεις,</vt:lpstr>
      <vt:lpstr>Μέρος 1ο </vt:lpstr>
      <vt:lpstr>Κεφάλαιο 1ο</vt:lpstr>
      <vt:lpstr>Εννοιολογικός προσδιορισμός &amp; τυπολογία των οργανώσεων  </vt:lpstr>
      <vt:lpstr>Ορισμός της έννοιας «Οργάνωση» :</vt:lpstr>
      <vt:lpstr>Κοινά χαρακτηριστικά των οργανισμών</vt:lpstr>
      <vt:lpstr>Tυπολογία Α. Etzioni</vt:lpstr>
      <vt:lpstr>Τύποι συμμετοχής ή δεσμών των υφισταμένων προς την οργάνωση</vt:lpstr>
      <vt:lpstr>Τυπολογία των οργανώσεων σύμφωνα με τον Α. Etzioni</vt:lpstr>
      <vt:lpstr>  Οι οργανώσεις ως “ανοικτά οικονομικά και κοινωνικά συστήματα”</vt:lpstr>
      <vt:lpstr>Έννοια και χαρακτηριστικά των ανοικτών συστημάτων</vt:lpstr>
      <vt:lpstr>Οι οργανώσεις είναι ανοικτά συστήματα, </vt:lpstr>
      <vt:lpstr>Βασικό Μοντέλο Ανοικτού Συστήματος</vt:lpstr>
      <vt:lpstr>Η θεώρηση της επιχείρησης ως ανοικτού συστήματος:</vt:lpstr>
      <vt:lpstr>Η Βασική Λειτουργία της Επιχείρησης</vt:lpstr>
      <vt:lpstr>Βασικά χαρακτηριστικά οικονομικών οργανώσεων,</vt:lpstr>
      <vt:lpstr>Επίσης</vt:lpstr>
      <vt:lpstr>Διαφάνεια 19</vt:lpstr>
      <vt:lpstr>Οικονομικές οργανώσεις &amp; το περιβάλλον τους</vt:lpstr>
      <vt:lpstr>Σχέση Περιβάλλοντος &amp; Οργάνωσης</vt:lpstr>
      <vt:lpstr> H συμπεριφορά κάθε οργάνωσης (συστήματος) είναι συνάρτηση:</vt:lpstr>
      <vt:lpstr>Κάθε οργάνωση μπορεί να αντιδράσει  στο περιβάλλον της με δύο τρόπους:</vt:lpstr>
      <vt:lpstr>Βαρύτητα των εσωτερικών σχέσεων ή  διασυνδέσεων μεταξύ των στοιχείων</vt:lpstr>
      <vt:lpstr>Οροθέτηση ενός Συστήματος από το Περιβάλλον του</vt:lpstr>
      <vt:lpstr>Η οροθέτηση ενός συστήματος εκ του περιβάλλοντός του, μας επιτρέπει την διάκριση μεταξύ:</vt:lpstr>
      <vt:lpstr>«Χάρτης» των stakeholders στο περιβάλλον μιας τυπικής επιχείρησης </vt:lpstr>
      <vt:lpstr>4   γενικές κατηγορίες εξωτερικού  περιβάλλοντος επιχείρησης</vt:lpstr>
      <vt:lpstr>Απαιτήσεις των διαφόρων ομάδων που δρουν στον επιχειρησιακό χώρο &amp;  ασκούν άμεση ή έμμεση επίδραση στη συμπεριφορά της επιχείρησης</vt:lpstr>
      <vt:lpstr>Η απόδοση ενός οργανισμού </vt:lpstr>
      <vt:lpstr>Παραγωγικότητα  &amp; Παράμετροι Απόδοσης των οργανισμών </vt:lpstr>
      <vt:lpstr>Διοίκηση  (management)</vt:lpstr>
      <vt:lpstr>Διοίκηση </vt:lpstr>
      <vt:lpstr>Οι Βασικές Λειτουργίες της Διοίκησης</vt:lpstr>
      <vt:lpstr> Οι τέσσερις λειτουργίες  του μάνατζμεντ </vt:lpstr>
      <vt:lpstr>Οι τέσσερις λειτουργίες της διοίκησης</vt:lpstr>
      <vt:lpstr>               Διοικητικά Στελέχη</vt:lpstr>
      <vt:lpstr>Σε τι διαφέρουν οι μάνατζερ από  το μη διοικητικό προσωπικό;</vt:lpstr>
      <vt:lpstr>Διοικητικά Στελέχη</vt:lpstr>
      <vt:lpstr>Διαφάνεια 40</vt:lpstr>
      <vt:lpstr>H. Mintzberg </vt:lpstr>
      <vt:lpstr>Βασικοί ρόλοι των μάνατζερ (H.Mintzberg) </vt:lpstr>
      <vt:lpstr>Διαφάνεια 43</vt:lpstr>
      <vt:lpstr>Οι ρόλοι των Διοικητικών Στελεχών </vt:lpstr>
      <vt:lpstr>Σημασία των ρόλων </vt:lpstr>
      <vt:lpstr>Σημασία των ρόλων </vt:lpstr>
      <vt:lpstr>Χαρακτηριστικά της δουλειάς των managers </vt:lpstr>
      <vt:lpstr>Δεξιότητες των μάνατζερ  </vt:lpstr>
      <vt:lpstr>Τα απαραίτητα διοικητικά προσόντα του Katz </vt:lpstr>
      <vt:lpstr>Επαναπροσδιορισμός ρόλου του διοικητικού στελέχους</vt:lpstr>
      <vt:lpstr>Καθοριστικά συστατικά εργ. περιβάλλοντος </vt:lpstr>
      <vt:lpstr>Οργανωσιακός σχεδιασμός </vt:lpstr>
      <vt:lpstr>Τμηματοποίηση </vt:lpstr>
      <vt:lpstr>Τμηματοποίηση </vt:lpstr>
      <vt:lpstr>Εξουσία</vt:lpstr>
      <vt:lpstr>Εξουσία </vt:lpstr>
      <vt:lpstr>Σε τι διαφέρει η εξουσία  από την ισχύ;</vt:lpstr>
      <vt:lpstr>Μορφές ισχύος</vt:lpstr>
      <vt:lpstr>Εύρος ελέγχου</vt:lpstr>
      <vt:lpstr>Οργανόγραμμα</vt:lpstr>
      <vt:lpstr>Οργανόγραμμα Γραμμικής Ιεραρχίας </vt:lpstr>
      <vt:lpstr>Οργανόγραμμα Λειτουργικής Ιεραρχίας </vt:lpstr>
      <vt:lpstr>Βασικά στοιχεία  προσδιορισμού της οργανωτικής δομής </vt:lpstr>
      <vt:lpstr>Η Τυπική Εξουσία σε μια Σύνθετη Δομή</vt:lpstr>
      <vt:lpstr>Διαφάνεια 65</vt:lpstr>
      <vt:lpstr>Άτυπες Σχέσεις Επικοινωνίας και Επιρροής</vt:lpstr>
      <vt:lpstr>Διοίκηση </vt:lpstr>
      <vt:lpstr>Case Study: Οι «πληρεξούσιοι» εντολών</vt:lpstr>
      <vt:lpstr>Case Study: Οι «πληρεξούσιοι» εντολών</vt:lpstr>
      <vt:lpstr>Διοίκηση:  Στο σταυροδρόμι των επιστημών </vt:lpstr>
      <vt:lpstr>Διοίκηση:  Στο σταυροδρόμι των επιστημών</vt:lpstr>
      <vt:lpstr>Συνεισφορά  επιστημών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ΟΙ ΕΠΙΔΡΑΣΕΙΣ ΤΩΝ ΚΥΡΙΟΤΕΡΩΝ ΘΕΩΡΗΤΙΚΩΝ ΡΕΥΜΑΤΩΝ ΤΗΣ ΔΙΟΙΚΗΤΙΚΗΣ ΕΠΙΣΤΗΜΗΣ ΣΤΟΝ ΣΧΕΔΙΑΣΜΟ ΤΗΣ ΟΡΓΑΝΩΤΙΚΗΣ ΔΟΜΗΣ</dc:title>
  <dc:creator/>
  <cp:lastModifiedBy/>
  <cp:revision>47</cp:revision>
  <dcterms:created xsi:type="dcterms:W3CDTF">2018-09-23T19:33:00Z</dcterms:created>
  <dcterms:modified xsi:type="dcterms:W3CDTF">2019-10-24T06:42:56Z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1033-10.2.0.7456</vt:lpwstr>
  </property>
</Properties>
</file>