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72"/>
  </p:notesMasterIdLst>
  <p:handoutMasterIdLst>
    <p:handoutMasterId r:id="rId73"/>
  </p:handoutMasterIdLst>
  <p:sldIdLst>
    <p:sldId id="256" r:id="rId2"/>
    <p:sldId id="258" r:id="rId3"/>
    <p:sldId id="260" r:id="rId4"/>
    <p:sldId id="492" r:id="rId5"/>
    <p:sldId id="411" r:id="rId6"/>
    <p:sldId id="412" r:id="rId7"/>
    <p:sldId id="413" r:id="rId8"/>
    <p:sldId id="415" r:id="rId9"/>
    <p:sldId id="419" r:id="rId10"/>
    <p:sldId id="414" r:id="rId11"/>
    <p:sldId id="490" r:id="rId12"/>
    <p:sldId id="420" r:id="rId13"/>
    <p:sldId id="421" r:id="rId14"/>
    <p:sldId id="422" r:id="rId15"/>
    <p:sldId id="423" r:id="rId16"/>
    <p:sldId id="281" r:id="rId17"/>
    <p:sldId id="424" r:id="rId18"/>
    <p:sldId id="469" r:id="rId19"/>
    <p:sldId id="425" r:id="rId20"/>
    <p:sldId id="491" r:id="rId21"/>
    <p:sldId id="427" r:id="rId22"/>
    <p:sldId id="489" r:id="rId23"/>
    <p:sldId id="428" r:id="rId24"/>
    <p:sldId id="429" r:id="rId25"/>
    <p:sldId id="430" r:id="rId26"/>
    <p:sldId id="431" r:id="rId27"/>
    <p:sldId id="432" r:id="rId28"/>
    <p:sldId id="433" r:id="rId29"/>
    <p:sldId id="481" r:id="rId30"/>
    <p:sldId id="434" r:id="rId31"/>
    <p:sldId id="435" r:id="rId32"/>
    <p:sldId id="467" r:id="rId33"/>
    <p:sldId id="436" r:id="rId34"/>
    <p:sldId id="437" r:id="rId35"/>
    <p:sldId id="476" r:id="rId36"/>
    <p:sldId id="438" r:id="rId37"/>
    <p:sldId id="441" r:id="rId38"/>
    <p:sldId id="440" r:id="rId39"/>
    <p:sldId id="442" r:id="rId40"/>
    <p:sldId id="443" r:id="rId41"/>
    <p:sldId id="445" r:id="rId42"/>
    <p:sldId id="444" r:id="rId43"/>
    <p:sldId id="468" r:id="rId44"/>
    <p:sldId id="477" r:id="rId45"/>
    <p:sldId id="487" r:id="rId46"/>
    <p:sldId id="447" r:id="rId47"/>
    <p:sldId id="448" r:id="rId48"/>
    <p:sldId id="488" r:id="rId49"/>
    <p:sldId id="494" r:id="rId50"/>
    <p:sldId id="449" r:id="rId51"/>
    <p:sldId id="480" r:id="rId52"/>
    <p:sldId id="450" r:id="rId53"/>
    <p:sldId id="451" r:id="rId54"/>
    <p:sldId id="452" r:id="rId55"/>
    <p:sldId id="453" r:id="rId56"/>
    <p:sldId id="454" r:id="rId57"/>
    <p:sldId id="478" r:id="rId58"/>
    <p:sldId id="456" r:id="rId59"/>
    <p:sldId id="457" r:id="rId60"/>
    <p:sldId id="455" r:id="rId61"/>
    <p:sldId id="459" r:id="rId62"/>
    <p:sldId id="458" r:id="rId63"/>
    <p:sldId id="470" r:id="rId64"/>
    <p:sldId id="471" r:id="rId65"/>
    <p:sldId id="472" r:id="rId66"/>
    <p:sldId id="473" r:id="rId67"/>
    <p:sldId id="464" r:id="rId68"/>
    <p:sldId id="465" r:id="rId69"/>
    <p:sldId id="474" r:id="rId70"/>
    <p:sldId id="475" r:id="rId71"/>
  </p:sldIdLst>
  <p:sldSz cx="12192000" cy="6858000"/>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595959"/>
  </p:clrMru>
</p:presentationPr>
</file>

<file path=ppt/tableStyles.xml><?xml version="1.0" encoding="utf-8"?>
<a:tblStyleLst xmlns:a="http://schemas.openxmlformats.org/drawingml/2006/main" def="{22838BEF-8BB2-4498-84A7-C5851F593DF1}">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2838BEF-8BB2-4498-84A7-C5851F593DF1}" styleName="Μεσαίο στυλ 4 - Έμφαση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442" autoAdjust="0"/>
    <p:restoredTop sz="89863" autoAdjust="0"/>
  </p:normalViewPr>
  <p:slideViewPr>
    <p:cSldViewPr snapToGrid="0">
      <p:cViewPr varScale="1">
        <p:scale>
          <a:sx n="109" d="100"/>
          <a:sy n="109" d="100"/>
        </p:scale>
        <p:origin x="-372" y="-72"/>
      </p:cViewPr>
      <p:guideLst>
        <p:guide orient="horz" pos="2160"/>
        <p:guide pos="3840"/>
      </p:guideLst>
    </p:cSldViewPr>
  </p:slideViewPr>
  <p:outlineViewPr>
    <p:cViewPr>
      <p:scale>
        <a:sx n="33" d="100"/>
        <a:sy n="33" d="100"/>
      </p:scale>
      <p:origin x="0" y="-11940"/>
    </p:cViewPr>
  </p:outlineViewPr>
  <p:notesTextViewPr>
    <p:cViewPr>
      <p:scale>
        <a:sx n="3" d="2"/>
        <a:sy n="3" d="2"/>
      </p:scale>
      <p:origin x="0" y="0"/>
    </p:cViewPr>
  </p:notesTextViewPr>
  <p:sorterViewPr>
    <p:cViewPr>
      <p:scale>
        <a:sx n="50" d="100"/>
        <a:sy n="50" d="100"/>
      </p:scale>
      <p:origin x="0" y="0"/>
    </p:cViewPr>
  </p:sorterViewPr>
  <p:notesViewPr>
    <p:cSldViewPr snapToGrid="0">
      <p:cViewPr varScale="1">
        <p:scale>
          <a:sx n="59" d="100"/>
          <a:sy n="59" d="100"/>
        </p:scale>
        <p:origin x="2790" y="84"/>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image" Target="../media/image51.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94.png"/><Relationship Id="rId1" Type="http://schemas.openxmlformats.org/officeDocument/2006/relationships/image" Target="../media/image93.png"/><Relationship Id="rId5" Type="http://schemas.openxmlformats.org/officeDocument/2006/relationships/image" Target="../media/image96.png"/><Relationship Id="rId4" Type="http://schemas.openxmlformats.org/officeDocument/2006/relationships/image" Target="../media/image9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Σύμβολο κράτησης θέσης κεφαλίδας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dirty="0">
                <a:latin typeface="+mn-lt"/>
                <a:cs typeface="+mn-cs"/>
              </a:defRPr>
            </a:lvl1pPr>
          </a:lstStyle>
          <a:p>
            <a:pPr>
              <a:defRPr/>
            </a:pPr>
            <a:endParaRPr lang="el-GR"/>
          </a:p>
        </p:txBody>
      </p:sp>
      <p:sp>
        <p:nvSpPr>
          <p:cNvPr id="3" name="Θέση ημερομηνίας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1B955ADA-B533-41DA-B47E-F0A2955B7735}" type="datetime1">
              <a:rPr lang="el-GR"/>
              <a:pPr>
                <a:defRPr/>
              </a:pPr>
              <a:t>21/11/2019</a:t>
            </a:fld>
            <a:endParaRPr lang="el-GR" dirty="0"/>
          </a:p>
        </p:txBody>
      </p:sp>
      <p:sp>
        <p:nvSpPr>
          <p:cNvPr id="4" name="Θέση υποσέλιδου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dirty="0">
                <a:latin typeface="+mn-lt"/>
                <a:cs typeface="+mn-cs"/>
              </a:defRPr>
            </a:lvl1pPr>
          </a:lstStyle>
          <a:p>
            <a:pPr>
              <a:defRPr/>
            </a:pPr>
            <a:endParaRPr lang="el-GR"/>
          </a:p>
        </p:txBody>
      </p:sp>
      <p:sp>
        <p:nvSpPr>
          <p:cNvPr id="5" name="Θέση αριθμού διαφάνειας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F5C1E65E-F8F7-4803-9DD9-2983C7A1F151}" type="slidenum">
              <a:rPr lang="el-GR"/>
              <a:pPr>
                <a:defRPr/>
              </a:pPr>
              <a:t>‹#›</a:t>
            </a:fld>
            <a:endParaRPr lang="el-GR" dirty="0"/>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dirty="0">
                <a:latin typeface="+mn-lt"/>
                <a:cs typeface="+mn-cs"/>
              </a:defRPr>
            </a:lvl1pPr>
          </a:lstStyle>
          <a:p>
            <a:pPr>
              <a:defRPr/>
            </a:pPr>
            <a:endParaRPr lang="el-GR"/>
          </a:p>
        </p:txBody>
      </p:sp>
      <p:sp>
        <p:nvSpPr>
          <p:cNvPr id="3" name="Θέση ημερομηνίας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C2F1E578-4614-404B-BF28-A680BCC9C47D}" type="datetime1">
              <a:rPr lang="el-GR"/>
              <a:pPr>
                <a:defRPr/>
              </a:pPr>
              <a:t>21/11/2019</a:t>
            </a:fld>
            <a:endParaRPr lang="el-GR" dirty="0"/>
          </a:p>
        </p:txBody>
      </p:sp>
      <p:sp>
        <p:nvSpPr>
          <p:cNvPr id="4" name="Θέση εικόνας διαφάνειας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l-GR" noProof="0" dirty="0"/>
          </a:p>
        </p:txBody>
      </p:sp>
      <p:sp>
        <p:nvSpPr>
          <p:cNvPr id="5" name="Σύμβολο κράτησης θέσης σημειώσεων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l-GR" noProof="0" dirty="0"/>
              <a:t>Επεξεργασία στυλ κειμένου υποδείγματος</a:t>
            </a:r>
          </a:p>
          <a:p>
            <a:pPr lvl="1"/>
            <a:r>
              <a:rPr lang="el-GR" noProof="0" dirty="0"/>
              <a:t>Δεύτερου επιπέδου</a:t>
            </a:r>
          </a:p>
          <a:p>
            <a:pPr lvl="2"/>
            <a:r>
              <a:rPr lang="el-GR" noProof="0" dirty="0"/>
              <a:t>Τρίτου επιπέδου</a:t>
            </a:r>
          </a:p>
          <a:p>
            <a:pPr lvl="3"/>
            <a:r>
              <a:rPr lang="el-GR" noProof="0" dirty="0"/>
              <a:t>Τέταρτου επιπέδου</a:t>
            </a:r>
          </a:p>
          <a:p>
            <a:pPr lvl="4"/>
            <a:r>
              <a:rPr lang="el-GR" noProof="0" dirty="0"/>
              <a:t>Πέμπτου επιπέδου</a:t>
            </a:r>
          </a:p>
        </p:txBody>
      </p:sp>
      <p:sp>
        <p:nvSpPr>
          <p:cNvPr id="6" name="Σύμβολο κράτησης θέσης υποσέλιδου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dirty="0">
                <a:latin typeface="+mn-lt"/>
                <a:cs typeface="+mn-cs"/>
              </a:defRPr>
            </a:lvl1pPr>
          </a:lstStyle>
          <a:p>
            <a:pPr>
              <a:defRPr/>
            </a:pPr>
            <a:endParaRPr lang="el-GR"/>
          </a:p>
        </p:txBody>
      </p:sp>
      <p:sp>
        <p:nvSpPr>
          <p:cNvPr id="7" name="Θέση αριθμού διαφάνειας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2C1A9E62-3415-49E9-BC7F-C15CBE143015}" type="slidenum">
              <a:rPr lang="el-GR"/>
              <a:pPr>
                <a:defRPr/>
              </a:pPr>
              <a:t>‹#›</a:t>
            </a:fld>
            <a:endParaRPr lang="el-GR" dirty="0"/>
          </a:p>
        </p:txBody>
      </p:sp>
    </p:spTree>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2969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29699"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9E90694-0A45-4140-A6FC-43935A9D3562}" type="slidenum">
              <a:rPr lang="el-GR">
                <a:cs typeface="Arial" charset="0"/>
              </a:rPr>
              <a:pPr fontAlgn="base">
                <a:spcBef>
                  <a:spcPct val="0"/>
                </a:spcBef>
                <a:spcAft>
                  <a:spcPct val="0"/>
                </a:spcAft>
              </a:pPr>
              <a:t>1</a:t>
            </a:fld>
            <a:endParaRPr lang="el-GR">
              <a:cs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5017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50179"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003697B-1176-4319-9E44-16567EAB6726}" type="slidenum">
              <a:rPr lang="el-GR">
                <a:cs typeface="Arial" charset="0"/>
              </a:rPr>
              <a:pPr fontAlgn="base">
                <a:spcBef>
                  <a:spcPct val="0"/>
                </a:spcBef>
                <a:spcAft>
                  <a:spcPct val="0"/>
                </a:spcAft>
              </a:pPr>
              <a:t>12</a:t>
            </a:fld>
            <a:endParaRPr lang="el-GR">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5222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52227"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B9EBB09-DDB6-4175-828A-4B23FCBBF772}" type="slidenum">
              <a:rPr lang="el-GR">
                <a:cs typeface="Arial" charset="0"/>
              </a:rPr>
              <a:pPr fontAlgn="base">
                <a:spcBef>
                  <a:spcPct val="0"/>
                </a:spcBef>
                <a:spcAft>
                  <a:spcPct val="0"/>
                </a:spcAft>
              </a:pPr>
              <a:t>13</a:t>
            </a:fld>
            <a:endParaRPr lang="el-GR">
              <a:cs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5427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54275"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70D45AB-15E1-4697-88F5-5461FE989554}" type="slidenum">
              <a:rPr lang="el-GR">
                <a:cs typeface="Arial" charset="0"/>
              </a:rPr>
              <a:pPr fontAlgn="base">
                <a:spcBef>
                  <a:spcPct val="0"/>
                </a:spcBef>
                <a:spcAft>
                  <a:spcPct val="0"/>
                </a:spcAft>
              </a:pPr>
              <a:t>14</a:t>
            </a:fld>
            <a:endParaRPr lang="el-GR">
              <a:cs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5632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56323"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34C1EF9-86AC-4E9D-A543-913B2B6B213E}" type="slidenum">
              <a:rPr lang="el-GR">
                <a:cs typeface="Arial" charset="0"/>
              </a:rPr>
              <a:pPr fontAlgn="base">
                <a:spcBef>
                  <a:spcPct val="0"/>
                </a:spcBef>
                <a:spcAft>
                  <a:spcPct val="0"/>
                </a:spcAft>
              </a:pPr>
              <a:t>15</a:t>
            </a:fld>
            <a:endParaRPr lang="el-GR">
              <a:cs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5837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58371"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85B21D3-03FA-419D-A1C3-8AC47A50859F}" type="slidenum">
              <a:rPr lang="el-GR">
                <a:cs typeface="Arial" charset="0"/>
              </a:rPr>
              <a:pPr fontAlgn="base">
                <a:spcBef>
                  <a:spcPct val="0"/>
                </a:spcBef>
                <a:spcAft>
                  <a:spcPct val="0"/>
                </a:spcAft>
              </a:pPr>
              <a:t>16</a:t>
            </a:fld>
            <a:endParaRPr lang="el-GR">
              <a:cs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6041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60419"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8DD9C72-89A5-4B75-892D-CD5E4626BA1C}" type="slidenum">
              <a:rPr lang="el-GR">
                <a:cs typeface="Arial" charset="0"/>
              </a:rPr>
              <a:pPr fontAlgn="base">
                <a:spcBef>
                  <a:spcPct val="0"/>
                </a:spcBef>
                <a:spcAft>
                  <a:spcPct val="0"/>
                </a:spcAft>
              </a:pPr>
              <a:t>17</a:t>
            </a:fld>
            <a:endParaRPr lang="el-GR">
              <a:cs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6246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62467"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A5F4821-F60B-483D-AB79-341DDA066CC0}" type="slidenum">
              <a:rPr lang="el-GR">
                <a:cs typeface="Arial" charset="0"/>
              </a:rPr>
              <a:pPr fontAlgn="base">
                <a:spcBef>
                  <a:spcPct val="0"/>
                </a:spcBef>
                <a:spcAft>
                  <a:spcPct val="0"/>
                </a:spcAft>
              </a:pPr>
              <a:t>18</a:t>
            </a:fld>
            <a:endParaRPr lang="el-GR">
              <a:cs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6451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64515"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5DDA3A8-77B1-41C8-98A9-E5329D52CCB1}" type="slidenum">
              <a:rPr lang="el-GR">
                <a:cs typeface="Arial" charset="0"/>
              </a:rPr>
              <a:pPr fontAlgn="base">
                <a:spcBef>
                  <a:spcPct val="0"/>
                </a:spcBef>
                <a:spcAft>
                  <a:spcPct val="0"/>
                </a:spcAft>
              </a:pPr>
              <a:t>19</a:t>
            </a:fld>
            <a:endParaRPr lang="el-GR">
              <a:cs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6758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67587"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7D555E0-5EC3-4BF4-9641-124504D49643}" type="slidenum">
              <a:rPr lang="el-GR">
                <a:cs typeface="Arial" charset="0"/>
              </a:rPr>
              <a:pPr fontAlgn="base">
                <a:spcBef>
                  <a:spcPct val="0"/>
                </a:spcBef>
                <a:spcAft>
                  <a:spcPct val="0"/>
                </a:spcAft>
              </a:pPr>
              <a:t>21</a:t>
            </a:fld>
            <a:endParaRPr lang="el-GR">
              <a:cs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7065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70659"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5845C25-B8B2-43A5-8D08-4F5D4F574582}" type="slidenum">
              <a:rPr lang="el-GR">
                <a:cs typeface="Arial" charset="0"/>
              </a:rPr>
              <a:pPr fontAlgn="base">
                <a:spcBef>
                  <a:spcPct val="0"/>
                </a:spcBef>
                <a:spcAft>
                  <a:spcPct val="0"/>
                </a:spcAft>
              </a:pPr>
              <a:t>23</a:t>
            </a:fld>
            <a:endParaRPr lang="el-GR">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3174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31747"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DE33925-3029-4901-A853-FA3D71203F43}" type="slidenum">
              <a:rPr lang="el-GR">
                <a:cs typeface="Arial" charset="0"/>
              </a:rPr>
              <a:pPr fontAlgn="base">
                <a:spcBef>
                  <a:spcPct val="0"/>
                </a:spcBef>
                <a:spcAft>
                  <a:spcPct val="0"/>
                </a:spcAft>
              </a:pPr>
              <a:t>2</a:t>
            </a:fld>
            <a:endParaRPr lang="el-GR">
              <a:cs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7270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72707"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1D25A25-6F66-4201-8A2C-19A71B923ED4}" type="slidenum">
              <a:rPr lang="el-GR">
                <a:cs typeface="Arial" charset="0"/>
              </a:rPr>
              <a:pPr fontAlgn="base">
                <a:spcBef>
                  <a:spcPct val="0"/>
                </a:spcBef>
                <a:spcAft>
                  <a:spcPct val="0"/>
                </a:spcAft>
              </a:pPr>
              <a:t>24</a:t>
            </a:fld>
            <a:endParaRPr lang="el-GR">
              <a:cs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7475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74755"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79CFE11-502C-4EE0-A3F1-7F6B0BB78988}" type="slidenum">
              <a:rPr lang="el-GR">
                <a:cs typeface="Arial" charset="0"/>
              </a:rPr>
              <a:pPr fontAlgn="base">
                <a:spcBef>
                  <a:spcPct val="0"/>
                </a:spcBef>
                <a:spcAft>
                  <a:spcPct val="0"/>
                </a:spcAft>
              </a:pPr>
              <a:t>25</a:t>
            </a:fld>
            <a:endParaRPr lang="el-GR">
              <a:cs typeface="Arial"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7680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76803"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39A6A00-1C16-4FD7-9CB8-88B8052D5585}" type="slidenum">
              <a:rPr lang="el-GR">
                <a:cs typeface="Arial" charset="0"/>
              </a:rPr>
              <a:pPr fontAlgn="base">
                <a:spcBef>
                  <a:spcPct val="0"/>
                </a:spcBef>
                <a:spcAft>
                  <a:spcPct val="0"/>
                </a:spcAft>
              </a:pPr>
              <a:t>26</a:t>
            </a:fld>
            <a:endParaRPr lang="el-GR">
              <a:cs typeface="Arial"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7885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78851"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0586415-E907-41A6-B122-6C36859172B3}" type="slidenum">
              <a:rPr lang="el-GR">
                <a:cs typeface="Arial" charset="0"/>
              </a:rPr>
              <a:pPr fontAlgn="base">
                <a:spcBef>
                  <a:spcPct val="0"/>
                </a:spcBef>
                <a:spcAft>
                  <a:spcPct val="0"/>
                </a:spcAft>
              </a:pPr>
              <a:t>27</a:t>
            </a:fld>
            <a:endParaRPr lang="el-GR">
              <a:cs typeface="Arial"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8089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80899"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0D04584-08A6-4A10-B666-3D6E4294DFFC}" type="slidenum">
              <a:rPr lang="el-GR">
                <a:cs typeface="Arial" charset="0"/>
              </a:rPr>
              <a:pPr fontAlgn="base">
                <a:spcBef>
                  <a:spcPct val="0"/>
                </a:spcBef>
                <a:spcAft>
                  <a:spcPct val="0"/>
                </a:spcAft>
              </a:pPr>
              <a:t>28</a:t>
            </a:fld>
            <a:endParaRPr lang="el-GR">
              <a:cs typeface="Arial"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8397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83971"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3423B60-BB5D-494F-8BB9-7D1CA0A020F2}" type="slidenum">
              <a:rPr lang="el-GR">
                <a:cs typeface="Arial" charset="0"/>
              </a:rPr>
              <a:pPr fontAlgn="base">
                <a:spcBef>
                  <a:spcPct val="0"/>
                </a:spcBef>
                <a:spcAft>
                  <a:spcPct val="0"/>
                </a:spcAft>
              </a:pPr>
              <a:t>30</a:t>
            </a:fld>
            <a:endParaRPr lang="el-GR">
              <a:cs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8601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86019"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21E4B7A-FCCC-44E4-ABCB-FC93B1FF0C59}" type="slidenum">
              <a:rPr lang="el-GR">
                <a:cs typeface="Arial" charset="0"/>
              </a:rPr>
              <a:pPr fontAlgn="base">
                <a:spcBef>
                  <a:spcPct val="0"/>
                </a:spcBef>
                <a:spcAft>
                  <a:spcPct val="0"/>
                </a:spcAft>
              </a:pPr>
              <a:t>31</a:t>
            </a:fld>
            <a:endParaRPr lang="el-GR">
              <a:cs typeface="Arial"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8806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88067"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AFDA46A-D828-4641-A9EA-9859A466FDED}" type="slidenum">
              <a:rPr lang="el-GR">
                <a:cs typeface="Arial" charset="0"/>
              </a:rPr>
              <a:pPr fontAlgn="base">
                <a:spcBef>
                  <a:spcPct val="0"/>
                </a:spcBef>
                <a:spcAft>
                  <a:spcPct val="0"/>
                </a:spcAft>
              </a:pPr>
              <a:t>32</a:t>
            </a:fld>
            <a:endParaRPr lang="el-GR">
              <a:cs typeface="Arial"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9011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90115"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09A05DD-5A49-410E-A4C9-B78B45AE2A28}" type="slidenum">
              <a:rPr lang="el-GR">
                <a:cs typeface="Arial" charset="0"/>
              </a:rPr>
              <a:pPr fontAlgn="base">
                <a:spcBef>
                  <a:spcPct val="0"/>
                </a:spcBef>
                <a:spcAft>
                  <a:spcPct val="0"/>
                </a:spcAft>
              </a:pPr>
              <a:t>33</a:t>
            </a:fld>
            <a:endParaRPr lang="el-GR">
              <a:cs typeface="Arial"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9216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92163"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4B12EF6-08D2-4663-8435-AA7D6B337985}" type="slidenum">
              <a:rPr lang="el-GR">
                <a:cs typeface="Arial" charset="0"/>
              </a:rPr>
              <a:pPr fontAlgn="base">
                <a:spcBef>
                  <a:spcPct val="0"/>
                </a:spcBef>
                <a:spcAft>
                  <a:spcPct val="0"/>
                </a:spcAft>
              </a:pPr>
              <a:t>34</a:t>
            </a:fld>
            <a:endParaRPr lang="el-GR">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3379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33795"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76DF30C-E57B-4727-ACA0-6ABE1F930283}" type="slidenum">
              <a:rPr lang="el-GR">
                <a:cs typeface="Arial" charset="0"/>
              </a:rPr>
              <a:pPr fontAlgn="base">
                <a:spcBef>
                  <a:spcPct val="0"/>
                </a:spcBef>
                <a:spcAft>
                  <a:spcPct val="0"/>
                </a:spcAft>
              </a:pPr>
              <a:t>3</a:t>
            </a:fld>
            <a:endParaRPr lang="el-GR">
              <a:cs typeface="Arial"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9421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94211"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9E92CA1-BFA4-42ED-BD6D-759AA76A58BB}" type="slidenum">
              <a:rPr lang="el-GR">
                <a:cs typeface="Arial" charset="0"/>
              </a:rPr>
              <a:pPr fontAlgn="base">
                <a:spcBef>
                  <a:spcPct val="0"/>
                </a:spcBef>
                <a:spcAft>
                  <a:spcPct val="0"/>
                </a:spcAft>
              </a:pPr>
              <a:t>35</a:t>
            </a:fld>
            <a:endParaRPr lang="el-GR">
              <a:cs typeface="Arial"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9625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96259"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357E28-FB43-40BC-8B14-07230C65B900}" type="slidenum">
              <a:rPr lang="el-GR">
                <a:cs typeface="Arial" charset="0"/>
              </a:rPr>
              <a:pPr fontAlgn="base">
                <a:spcBef>
                  <a:spcPct val="0"/>
                </a:spcBef>
                <a:spcAft>
                  <a:spcPct val="0"/>
                </a:spcAft>
              </a:pPr>
              <a:t>36</a:t>
            </a:fld>
            <a:endParaRPr lang="el-GR">
              <a:cs typeface="Arial"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9830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98307"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108506A-6635-4DCF-8991-0259E2D3F760}" type="slidenum">
              <a:rPr lang="el-GR">
                <a:cs typeface="Arial" charset="0"/>
              </a:rPr>
              <a:pPr fontAlgn="base">
                <a:spcBef>
                  <a:spcPct val="0"/>
                </a:spcBef>
                <a:spcAft>
                  <a:spcPct val="0"/>
                </a:spcAft>
              </a:pPr>
              <a:t>37</a:t>
            </a:fld>
            <a:endParaRPr lang="el-GR">
              <a:cs typeface="Arial"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0035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00355"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C918315-03B6-47AC-A59B-FDA86C81C7E2}" type="slidenum">
              <a:rPr lang="el-GR">
                <a:cs typeface="Arial" charset="0"/>
              </a:rPr>
              <a:pPr fontAlgn="base">
                <a:spcBef>
                  <a:spcPct val="0"/>
                </a:spcBef>
                <a:spcAft>
                  <a:spcPct val="0"/>
                </a:spcAft>
              </a:pPr>
              <a:t>38</a:t>
            </a:fld>
            <a:endParaRPr lang="el-GR">
              <a:cs typeface="Arial"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0240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02403"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B729A77-8CD8-4DCD-9BEE-5F966BFA84C5}" type="slidenum">
              <a:rPr lang="el-GR">
                <a:cs typeface="Arial" charset="0"/>
              </a:rPr>
              <a:pPr fontAlgn="base">
                <a:spcBef>
                  <a:spcPct val="0"/>
                </a:spcBef>
                <a:spcAft>
                  <a:spcPct val="0"/>
                </a:spcAft>
              </a:pPr>
              <a:t>39</a:t>
            </a:fld>
            <a:endParaRPr lang="el-GR">
              <a:cs typeface="Arial"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0445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04451"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3FC88F5-6B82-435D-9A44-A37FF75F4E89}" type="slidenum">
              <a:rPr lang="el-GR">
                <a:cs typeface="Arial" charset="0"/>
              </a:rPr>
              <a:pPr fontAlgn="base">
                <a:spcBef>
                  <a:spcPct val="0"/>
                </a:spcBef>
                <a:spcAft>
                  <a:spcPct val="0"/>
                </a:spcAft>
              </a:pPr>
              <a:t>40</a:t>
            </a:fld>
            <a:endParaRPr lang="el-GR">
              <a:cs typeface="Arial"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0649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06499"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B624A76-8D88-4FCE-AF83-D029380B275B}" type="slidenum">
              <a:rPr lang="el-GR">
                <a:cs typeface="Arial" charset="0"/>
              </a:rPr>
              <a:pPr fontAlgn="base">
                <a:spcBef>
                  <a:spcPct val="0"/>
                </a:spcBef>
                <a:spcAft>
                  <a:spcPct val="0"/>
                </a:spcAft>
              </a:pPr>
              <a:t>41</a:t>
            </a:fld>
            <a:endParaRPr lang="el-GR">
              <a:cs typeface="Arial"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0854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08547"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91CE722-BDA7-4EEF-9726-A411781EC3AC}" type="slidenum">
              <a:rPr lang="el-GR">
                <a:cs typeface="Arial" charset="0"/>
              </a:rPr>
              <a:pPr fontAlgn="base">
                <a:spcBef>
                  <a:spcPct val="0"/>
                </a:spcBef>
                <a:spcAft>
                  <a:spcPct val="0"/>
                </a:spcAft>
              </a:pPr>
              <a:t>42</a:t>
            </a:fld>
            <a:endParaRPr lang="el-GR">
              <a:cs typeface="Arial"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1059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10595"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CA5C4E6-5BFC-455C-953E-E7FE2A2FA6E3}" type="slidenum">
              <a:rPr lang="el-GR">
                <a:cs typeface="Arial" charset="0"/>
              </a:rPr>
              <a:pPr fontAlgn="base">
                <a:spcBef>
                  <a:spcPct val="0"/>
                </a:spcBef>
                <a:spcAft>
                  <a:spcPct val="0"/>
                </a:spcAft>
              </a:pPr>
              <a:t>43</a:t>
            </a:fld>
            <a:endParaRPr lang="el-GR">
              <a:cs typeface="Arial"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1264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12643"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31DF1F8-5DF4-40A1-9B6C-24A27DFB243C}" type="slidenum">
              <a:rPr lang="el-GR">
                <a:cs typeface="Arial" charset="0"/>
              </a:rPr>
              <a:pPr fontAlgn="base">
                <a:spcBef>
                  <a:spcPct val="0"/>
                </a:spcBef>
                <a:spcAft>
                  <a:spcPct val="0"/>
                </a:spcAft>
              </a:pPr>
              <a:t>44</a:t>
            </a:fld>
            <a:endParaRPr lang="el-GR">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3686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36867"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304B2DE-9181-479E-ABF9-4EA70F1778F4}" type="slidenum">
              <a:rPr lang="el-GR">
                <a:cs typeface="Arial" charset="0"/>
              </a:rPr>
              <a:pPr fontAlgn="base">
                <a:spcBef>
                  <a:spcPct val="0"/>
                </a:spcBef>
                <a:spcAft>
                  <a:spcPct val="0"/>
                </a:spcAft>
              </a:pPr>
              <a:t>5</a:t>
            </a:fld>
            <a:endParaRPr lang="el-GR">
              <a:cs typeface="Arial"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1469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14691"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C2FF0F2-74B2-4293-A0BE-FE400C36B6D3}" type="slidenum">
              <a:rPr lang="el-GR">
                <a:cs typeface="Arial" charset="0"/>
              </a:rPr>
              <a:pPr fontAlgn="base">
                <a:spcBef>
                  <a:spcPct val="0"/>
                </a:spcBef>
                <a:spcAft>
                  <a:spcPct val="0"/>
                </a:spcAft>
              </a:pPr>
              <a:t>45</a:t>
            </a:fld>
            <a:endParaRPr lang="el-GR">
              <a:cs typeface="Arial"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1673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16739"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3212DF5-3EF2-487E-8112-1EE243E0A335}" type="slidenum">
              <a:rPr lang="el-GR">
                <a:cs typeface="Arial" charset="0"/>
              </a:rPr>
              <a:pPr fontAlgn="base">
                <a:spcBef>
                  <a:spcPct val="0"/>
                </a:spcBef>
                <a:spcAft>
                  <a:spcPct val="0"/>
                </a:spcAft>
              </a:pPr>
              <a:t>46</a:t>
            </a:fld>
            <a:endParaRPr lang="el-GR">
              <a:cs typeface="Arial"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1878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18787"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4C59F6F-FC04-43BF-A90B-D8C014A4FE15}" type="slidenum">
              <a:rPr lang="el-GR">
                <a:cs typeface="Arial" charset="0"/>
              </a:rPr>
              <a:pPr fontAlgn="base">
                <a:spcBef>
                  <a:spcPct val="0"/>
                </a:spcBef>
                <a:spcAft>
                  <a:spcPct val="0"/>
                </a:spcAft>
              </a:pPr>
              <a:t>47</a:t>
            </a:fld>
            <a:endParaRPr lang="el-GR">
              <a:cs typeface="Arial"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2288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22883"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61BF71D-2EFB-4D03-AB52-7D3C7D52539B}" type="slidenum">
              <a:rPr lang="el-GR">
                <a:cs typeface="Arial" charset="0"/>
              </a:rPr>
              <a:pPr fontAlgn="base">
                <a:spcBef>
                  <a:spcPct val="0"/>
                </a:spcBef>
                <a:spcAft>
                  <a:spcPct val="0"/>
                </a:spcAft>
              </a:pPr>
              <a:t>50</a:t>
            </a:fld>
            <a:endParaRPr lang="el-GR">
              <a:cs typeface="Arial"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2493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24931"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313B06B-64BF-440D-A098-9BA894094D07}" type="slidenum">
              <a:rPr lang="el-GR">
                <a:cs typeface="Arial" charset="0"/>
              </a:rPr>
              <a:pPr fontAlgn="base">
                <a:spcBef>
                  <a:spcPct val="0"/>
                </a:spcBef>
                <a:spcAft>
                  <a:spcPct val="0"/>
                </a:spcAft>
              </a:pPr>
              <a:t>51</a:t>
            </a:fld>
            <a:endParaRPr lang="el-GR">
              <a:cs typeface="Arial"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2697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26979"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BB86531-3E3F-4C16-A59E-0C03D91A4B0C}" type="slidenum">
              <a:rPr lang="el-GR">
                <a:cs typeface="Arial" charset="0"/>
              </a:rPr>
              <a:pPr fontAlgn="base">
                <a:spcBef>
                  <a:spcPct val="0"/>
                </a:spcBef>
                <a:spcAft>
                  <a:spcPct val="0"/>
                </a:spcAft>
              </a:pPr>
              <a:t>52</a:t>
            </a:fld>
            <a:endParaRPr lang="el-GR">
              <a:cs typeface="Arial"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2902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29027"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DD4EF3D-F0FF-4288-B310-1A0906A9D2F2}" type="slidenum">
              <a:rPr lang="el-GR">
                <a:cs typeface="Arial" charset="0"/>
              </a:rPr>
              <a:pPr fontAlgn="base">
                <a:spcBef>
                  <a:spcPct val="0"/>
                </a:spcBef>
                <a:spcAft>
                  <a:spcPct val="0"/>
                </a:spcAft>
              </a:pPr>
              <a:t>53</a:t>
            </a:fld>
            <a:endParaRPr lang="el-GR">
              <a:cs typeface="Arial"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3107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31075"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EA456EC-AC39-442B-830F-D4D10FE4F05F}" type="slidenum">
              <a:rPr lang="el-GR">
                <a:cs typeface="Arial" charset="0"/>
              </a:rPr>
              <a:pPr fontAlgn="base">
                <a:spcBef>
                  <a:spcPct val="0"/>
                </a:spcBef>
                <a:spcAft>
                  <a:spcPct val="0"/>
                </a:spcAft>
              </a:pPr>
              <a:t>54</a:t>
            </a:fld>
            <a:endParaRPr lang="el-GR">
              <a:cs typeface="Arial"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3312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33123"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84D9F64-C178-495C-9479-3E1E1ECD7776}" type="slidenum">
              <a:rPr lang="el-GR">
                <a:cs typeface="Arial" charset="0"/>
              </a:rPr>
              <a:pPr fontAlgn="base">
                <a:spcBef>
                  <a:spcPct val="0"/>
                </a:spcBef>
                <a:spcAft>
                  <a:spcPct val="0"/>
                </a:spcAft>
              </a:pPr>
              <a:t>55</a:t>
            </a:fld>
            <a:endParaRPr lang="el-GR">
              <a:cs typeface="Arial"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3517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35171"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8C9A0EF-35C2-4008-99E1-CF8B8C615620}" type="slidenum">
              <a:rPr lang="el-GR">
                <a:cs typeface="Arial" charset="0"/>
              </a:rPr>
              <a:pPr fontAlgn="base">
                <a:spcBef>
                  <a:spcPct val="0"/>
                </a:spcBef>
                <a:spcAft>
                  <a:spcPct val="0"/>
                </a:spcAft>
              </a:pPr>
              <a:t>56</a:t>
            </a:fld>
            <a:endParaRPr lang="el-GR">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3891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38915"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63F94D3-96BA-4C6D-B30E-C23F9CE725B8}" type="slidenum">
              <a:rPr lang="el-GR">
                <a:cs typeface="Arial" charset="0"/>
              </a:rPr>
              <a:pPr fontAlgn="base">
                <a:spcBef>
                  <a:spcPct val="0"/>
                </a:spcBef>
                <a:spcAft>
                  <a:spcPct val="0"/>
                </a:spcAft>
              </a:pPr>
              <a:t>6</a:t>
            </a:fld>
            <a:endParaRPr lang="el-GR">
              <a:cs typeface="Arial"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3721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37219"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C68B7D7-E0FD-4FA0-9F0E-CADCAE421051}" type="slidenum">
              <a:rPr lang="el-GR">
                <a:cs typeface="Arial" charset="0"/>
              </a:rPr>
              <a:pPr fontAlgn="base">
                <a:spcBef>
                  <a:spcPct val="0"/>
                </a:spcBef>
                <a:spcAft>
                  <a:spcPct val="0"/>
                </a:spcAft>
              </a:pPr>
              <a:t>57</a:t>
            </a:fld>
            <a:endParaRPr lang="el-GR">
              <a:cs typeface="Arial"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3926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39267"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967A060-70A5-4ABD-8285-25DA2992E295}" type="slidenum">
              <a:rPr lang="el-GR">
                <a:cs typeface="Arial" charset="0"/>
              </a:rPr>
              <a:pPr fontAlgn="base">
                <a:spcBef>
                  <a:spcPct val="0"/>
                </a:spcBef>
                <a:spcAft>
                  <a:spcPct val="0"/>
                </a:spcAft>
              </a:pPr>
              <a:t>58</a:t>
            </a:fld>
            <a:endParaRPr lang="el-GR">
              <a:cs typeface="Arial"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4131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41315"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84E468D-27FA-443F-9274-6FD58113C11A}" type="slidenum">
              <a:rPr lang="el-GR">
                <a:cs typeface="Arial" charset="0"/>
              </a:rPr>
              <a:pPr fontAlgn="base">
                <a:spcBef>
                  <a:spcPct val="0"/>
                </a:spcBef>
                <a:spcAft>
                  <a:spcPct val="0"/>
                </a:spcAft>
              </a:pPr>
              <a:t>59</a:t>
            </a:fld>
            <a:endParaRPr lang="el-GR">
              <a:cs typeface="Arial"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4336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43363"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4F2342E-E2D9-46BA-8CFA-1E15C15DB176}" type="slidenum">
              <a:rPr lang="el-GR">
                <a:cs typeface="Arial" charset="0"/>
              </a:rPr>
              <a:pPr fontAlgn="base">
                <a:spcBef>
                  <a:spcPct val="0"/>
                </a:spcBef>
                <a:spcAft>
                  <a:spcPct val="0"/>
                </a:spcAft>
              </a:pPr>
              <a:t>60</a:t>
            </a:fld>
            <a:endParaRPr lang="el-GR">
              <a:cs typeface="Arial"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4541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45411"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2740770-407B-44F5-97BE-819399E626E0}" type="slidenum">
              <a:rPr lang="el-GR">
                <a:cs typeface="Arial" charset="0"/>
              </a:rPr>
              <a:pPr fontAlgn="base">
                <a:spcBef>
                  <a:spcPct val="0"/>
                </a:spcBef>
                <a:spcAft>
                  <a:spcPct val="0"/>
                </a:spcAft>
              </a:pPr>
              <a:t>61</a:t>
            </a:fld>
            <a:endParaRPr lang="el-GR">
              <a:cs typeface="Arial"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4745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47459"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5BE4BFB-9D31-4DFE-8761-4656069F0450}" type="slidenum">
              <a:rPr lang="el-GR">
                <a:cs typeface="Arial" charset="0"/>
              </a:rPr>
              <a:pPr fontAlgn="base">
                <a:spcBef>
                  <a:spcPct val="0"/>
                </a:spcBef>
                <a:spcAft>
                  <a:spcPct val="0"/>
                </a:spcAft>
              </a:pPr>
              <a:t>62</a:t>
            </a:fld>
            <a:endParaRPr lang="el-GR">
              <a:cs typeface="Arial"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4950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49507"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31261AA-94DC-4C94-9314-CD0AABEA48BE}" type="slidenum">
              <a:rPr lang="el-GR">
                <a:cs typeface="Arial" charset="0"/>
              </a:rPr>
              <a:pPr fontAlgn="base">
                <a:spcBef>
                  <a:spcPct val="0"/>
                </a:spcBef>
                <a:spcAft>
                  <a:spcPct val="0"/>
                </a:spcAft>
              </a:pPr>
              <a:t>63</a:t>
            </a:fld>
            <a:endParaRPr lang="el-GR">
              <a:cs typeface="Arial"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5155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51555"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A00365F-05DF-4065-862D-65C74C587E06}" type="slidenum">
              <a:rPr lang="el-GR">
                <a:cs typeface="Arial" charset="0"/>
              </a:rPr>
              <a:pPr fontAlgn="base">
                <a:spcBef>
                  <a:spcPct val="0"/>
                </a:spcBef>
                <a:spcAft>
                  <a:spcPct val="0"/>
                </a:spcAft>
              </a:pPr>
              <a:t>64</a:t>
            </a:fld>
            <a:endParaRPr lang="el-GR">
              <a:cs typeface="Arial"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5360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53603"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12BCAAC-02A7-4E3D-8C7F-FC892C6B64F2}" type="slidenum">
              <a:rPr lang="el-GR">
                <a:cs typeface="Arial" charset="0"/>
              </a:rPr>
              <a:pPr fontAlgn="base">
                <a:spcBef>
                  <a:spcPct val="0"/>
                </a:spcBef>
                <a:spcAft>
                  <a:spcPct val="0"/>
                </a:spcAft>
              </a:pPr>
              <a:t>65</a:t>
            </a:fld>
            <a:endParaRPr lang="el-GR">
              <a:cs typeface="Arial"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5565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55651"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35FF7FA-BE0D-4F2F-951A-6D57BF9229DA}" type="slidenum">
              <a:rPr lang="el-GR">
                <a:cs typeface="Arial" charset="0"/>
              </a:rPr>
              <a:pPr fontAlgn="base">
                <a:spcBef>
                  <a:spcPct val="0"/>
                </a:spcBef>
                <a:spcAft>
                  <a:spcPct val="0"/>
                </a:spcAft>
              </a:pPr>
              <a:t>66</a:t>
            </a:fld>
            <a:endParaRPr lang="el-GR">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4096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40963"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9AAD538-8D7C-46F3-86C6-015D1DCBE9E0}" type="slidenum">
              <a:rPr lang="el-GR">
                <a:cs typeface="Arial" charset="0"/>
              </a:rPr>
              <a:pPr fontAlgn="base">
                <a:spcBef>
                  <a:spcPct val="0"/>
                </a:spcBef>
                <a:spcAft>
                  <a:spcPct val="0"/>
                </a:spcAft>
              </a:pPr>
              <a:t>7</a:t>
            </a:fld>
            <a:endParaRPr lang="el-GR">
              <a:cs typeface="Arial"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5769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57699"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B844794-C428-4B84-8D0C-8ED4B41FB54E}" type="slidenum">
              <a:rPr lang="el-GR">
                <a:cs typeface="Arial" charset="0"/>
              </a:rPr>
              <a:pPr fontAlgn="base">
                <a:spcBef>
                  <a:spcPct val="0"/>
                </a:spcBef>
                <a:spcAft>
                  <a:spcPct val="0"/>
                </a:spcAft>
              </a:pPr>
              <a:t>67</a:t>
            </a:fld>
            <a:endParaRPr lang="el-GR">
              <a:cs typeface="Arial"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5974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59747"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930916D-000D-4CCC-B000-91DC70E802E5}" type="slidenum">
              <a:rPr lang="el-GR">
                <a:cs typeface="Arial" charset="0"/>
              </a:rPr>
              <a:pPr fontAlgn="base">
                <a:spcBef>
                  <a:spcPct val="0"/>
                </a:spcBef>
                <a:spcAft>
                  <a:spcPct val="0"/>
                </a:spcAft>
              </a:pPr>
              <a:t>68</a:t>
            </a:fld>
            <a:endParaRPr lang="el-GR">
              <a:cs typeface="Arial"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61794"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61795"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45CA34C-E684-4C81-BE46-38A569173629}" type="slidenum">
              <a:rPr lang="el-GR">
                <a:cs typeface="Arial" charset="0"/>
              </a:rPr>
              <a:pPr fontAlgn="base">
                <a:spcBef>
                  <a:spcPct val="0"/>
                </a:spcBef>
                <a:spcAft>
                  <a:spcPct val="0"/>
                </a:spcAft>
              </a:pPr>
              <a:t>69</a:t>
            </a:fld>
            <a:endParaRPr lang="el-GR">
              <a:cs typeface="Arial"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1"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163842"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163843"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5900A2B-0209-4C26-8537-D6E6C68F5FA4}" type="slidenum">
              <a:rPr lang="el-GR">
                <a:cs typeface="Arial" charset="0"/>
              </a:rPr>
              <a:pPr fontAlgn="base">
                <a:spcBef>
                  <a:spcPct val="0"/>
                </a:spcBef>
                <a:spcAft>
                  <a:spcPct val="0"/>
                </a:spcAft>
              </a:pPr>
              <a:t>70</a:t>
            </a:fld>
            <a:endParaRPr lang="el-GR">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43010"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43011"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5C523F2-7AF7-47C3-8F67-D701827054D6}" type="slidenum">
              <a:rPr lang="el-GR">
                <a:cs typeface="Arial" charset="0"/>
              </a:rPr>
              <a:pPr fontAlgn="base">
                <a:spcBef>
                  <a:spcPct val="0"/>
                </a:spcBef>
                <a:spcAft>
                  <a:spcPct val="0"/>
                </a:spcAft>
              </a:pPr>
              <a:t>8</a:t>
            </a:fld>
            <a:endParaRPr lang="el-GR">
              <a:cs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45058"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45059"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396153E-51C9-48B1-89AB-48769CAB6C09}" type="slidenum">
              <a:rPr lang="el-GR">
                <a:cs typeface="Arial" charset="0"/>
              </a:rPr>
              <a:pPr fontAlgn="base">
                <a:spcBef>
                  <a:spcPct val="0"/>
                </a:spcBef>
                <a:spcAft>
                  <a:spcPct val="0"/>
                </a:spcAft>
              </a:pPr>
              <a:t>9</a:t>
            </a:fld>
            <a:endParaRPr lang="el-GR">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Θέση εικόνας διαφάνειας 1"/>
          <p:cNvSpPr>
            <a:spLocks noGrp="1" noRot="1" noChangeAspect="1"/>
          </p:cNvSpPr>
          <p:nvPr>
            <p:ph type="sldImg"/>
          </p:nvPr>
        </p:nvSpPr>
        <p:spPr bwMode="auto">
          <a:noFill/>
          <a:ln>
            <a:solidFill>
              <a:srgbClr val="000000"/>
            </a:solidFill>
            <a:miter lim="800000"/>
            <a:headEnd/>
            <a:tailEnd/>
          </a:ln>
        </p:spPr>
      </p:sp>
      <p:sp>
        <p:nvSpPr>
          <p:cNvPr id="47106" name="Θέση σημειώσεων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47107" name="Θέση αριθμού διαφάνειας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F98227C-F935-4110-AADD-1B0B06665B5B}" type="slidenum">
              <a:rPr lang="el-GR">
                <a:cs typeface="Arial" charset="0"/>
              </a:rPr>
              <a:pPr fontAlgn="base">
                <a:spcBef>
                  <a:spcPct val="0"/>
                </a:spcBef>
                <a:spcAft>
                  <a:spcPct val="0"/>
                </a:spcAft>
              </a:pPr>
              <a:t>10</a:t>
            </a:fld>
            <a:endParaRPr lang="el-GR">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Διαφάνεια τίτλου">
    <p:spTree>
      <p:nvGrpSpPr>
        <p:cNvPr id="1" name=""/>
        <p:cNvGrpSpPr/>
        <p:nvPr/>
      </p:nvGrpSpPr>
      <p:grpSpPr>
        <a:xfrm>
          <a:off x="0" y="0"/>
          <a:ext cx="0" cy="0"/>
          <a:chOff x="0" y="0"/>
          <a:chExt cx="0" cy="0"/>
        </a:xfrm>
      </p:grpSpPr>
      <p:sp>
        <p:nvSpPr>
          <p:cNvPr id="5" name="Ορθογώνιο 11"/>
          <p:cNvSpPr/>
          <p:nvPr userDrawn="1"/>
        </p:nvSpPr>
        <p:spPr>
          <a:xfrm>
            <a:off x="0" y="6780213"/>
            <a:ext cx="12192000" cy="77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6" name="Ορθογώνιο 12"/>
          <p:cNvSpPr/>
          <p:nvPr userDrawn="1"/>
        </p:nvSpPr>
        <p:spPr>
          <a:xfrm>
            <a:off x="0" y="6780213"/>
            <a:ext cx="12204700" cy="31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1" name="Θέση εικόνας 10"/>
          <p:cNvSpPr>
            <a:spLocks noGrp="1"/>
          </p:cNvSpPr>
          <p:nvPr>
            <p:ph type="pic" sz="quarter" idx="13"/>
          </p:nvPr>
        </p:nvSpPr>
        <p:spPr>
          <a:xfrm>
            <a:off x="0" y="0"/>
            <a:ext cx="12192000" cy="6784058"/>
          </a:xfrm>
          <a:solidFill>
            <a:schemeClr val="bg1">
              <a:lumMod val="95000"/>
            </a:schemeClr>
          </a:solidFill>
        </p:spPr>
        <p:txBody>
          <a:bodyPr tIns="1116000" rtlCol="0">
            <a:noAutofit/>
          </a:bodyPr>
          <a:lstStyle>
            <a:lvl1pPr marL="0" indent="0" algn="ctr">
              <a:buNone/>
              <a:defRPr/>
            </a:lvl1pPr>
          </a:lstStyle>
          <a:p>
            <a:pPr lvl="0"/>
            <a:r>
              <a:rPr lang="el-GR" noProof="0" dirty="0"/>
              <a:t>Κάντε κλικ στο εικονίδιο για να προσθέσετε μια εικόνα</a:t>
            </a:r>
          </a:p>
        </p:txBody>
      </p:sp>
      <p:sp>
        <p:nvSpPr>
          <p:cNvPr id="2" name="Τίτλος 1"/>
          <p:cNvSpPr>
            <a:spLocks noGrp="1"/>
          </p:cNvSpPr>
          <p:nvPr>
            <p:ph type="ctrTitle"/>
          </p:nvPr>
        </p:nvSpPr>
        <p:spPr>
          <a:xfrm>
            <a:off x="144000" y="3163899"/>
            <a:ext cx="4860000" cy="1800000"/>
          </a:xfrm>
          <a:solidFill>
            <a:schemeClr val="bg1"/>
          </a:solidFill>
          <a:ln>
            <a:noFill/>
          </a:ln>
        </p:spPr>
        <p:txBody>
          <a:bodyPr lIns="180000" tIns="72000" rIns="180000" bIns="72000"/>
          <a:lstStyle>
            <a:lvl1pPr algn="l">
              <a:defRPr sz="5000">
                <a:solidFill>
                  <a:schemeClr val="tx1">
                    <a:lumMod val="75000"/>
                    <a:lumOff val="25000"/>
                  </a:schemeClr>
                </a:solidFill>
              </a:defRPr>
            </a:lvl1pPr>
          </a:lstStyle>
          <a:p>
            <a:r>
              <a:rPr lang="el-GR" noProof="0" dirty="0"/>
              <a:t>Kλικ για επεξεργασία του τίτλου</a:t>
            </a:r>
          </a:p>
        </p:txBody>
      </p:sp>
      <p:sp>
        <p:nvSpPr>
          <p:cNvPr id="3" name="Υπότιτλος 2"/>
          <p:cNvSpPr>
            <a:spLocks noGrp="1"/>
          </p:cNvSpPr>
          <p:nvPr>
            <p:ph type="subTitle" idx="1"/>
          </p:nvPr>
        </p:nvSpPr>
        <p:spPr>
          <a:xfrm>
            <a:off x="144000" y="5119698"/>
            <a:ext cx="4860000" cy="836602"/>
          </a:xfrm>
          <a:solidFill>
            <a:schemeClr val="bg1"/>
          </a:solidFill>
        </p:spPr>
        <p:txBody>
          <a:bodyPr lIns="180000" tIns="72000" rIns="180000" bIns="72000" rtlCol="0" anchor="ctr"/>
          <a:lstStyle>
            <a:lvl1pPr marL="0" indent="0" algn="l">
              <a:buNone/>
              <a:defRPr sz="24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noProof="0"/>
              <a:t>Κάντε κλικ για να επεξεργαστείτε τον υπότιτλο του υποδείγματος</a:t>
            </a:r>
            <a:endParaRPr lang="el-GR" noProof="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Τίτλος και περιεχόμενο">
    <p:spTree>
      <p:nvGrpSpPr>
        <p:cNvPr id="1" name=""/>
        <p:cNvGrpSpPr/>
        <p:nvPr/>
      </p:nvGrpSpPr>
      <p:grpSpPr>
        <a:xfrm>
          <a:off x="0" y="0"/>
          <a:ext cx="0" cy="0"/>
          <a:chOff x="0" y="0"/>
          <a:chExt cx="0" cy="0"/>
        </a:xfrm>
      </p:grpSpPr>
      <p:sp>
        <p:nvSpPr>
          <p:cNvPr id="3" name="Θέση περιεχομένου 2"/>
          <p:cNvSpPr>
            <a:spLocks noGrp="1"/>
          </p:cNvSpPr>
          <p:nvPr>
            <p:ph idx="1"/>
          </p:nvPr>
        </p:nvSpPr>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9" name="Τίτλος 8"/>
          <p:cNvSpPr>
            <a:spLocks noGrp="1"/>
          </p:cNvSpPr>
          <p:nvPr>
            <p:ph type="title"/>
          </p:nvPr>
        </p:nvSpPr>
        <p:spPr/>
        <p:txBody>
          <a:bodyPr/>
          <a:lstStyle/>
          <a:p>
            <a:r>
              <a:rPr lang="el-GR" noProof="0"/>
              <a:t>Kλικ για επεξεργασία του τίτλου</a:t>
            </a:r>
            <a:endParaRPr lang="el-GR" noProof="0" dirty="0"/>
          </a:p>
        </p:txBody>
      </p:sp>
      <p:sp>
        <p:nvSpPr>
          <p:cNvPr id="4" name="Θέση υποσέλιδου 4"/>
          <p:cNvSpPr>
            <a:spLocks noGrp="1"/>
          </p:cNvSpPr>
          <p:nvPr>
            <p:ph type="ftr" sz="quarter" idx="10"/>
          </p:nvPr>
        </p:nvSpPr>
        <p:spPr/>
        <p:txBody>
          <a:bodyPr/>
          <a:lstStyle>
            <a:lvl1pPr>
              <a:defRPr/>
            </a:lvl1pPr>
          </a:lstStyle>
          <a:p>
            <a:pPr>
              <a:defRPr/>
            </a:pPr>
            <a:r>
              <a:rPr lang="el-GR"/>
              <a:t>Προσθέστε υποσέλιδο</a:t>
            </a:r>
          </a:p>
        </p:txBody>
      </p:sp>
      <p:sp>
        <p:nvSpPr>
          <p:cNvPr id="5" name="Θέση αριθμού διαφάνειας 5"/>
          <p:cNvSpPr>
            <a:spLocks noGrp="1"/>
          </p:cNvSpPr>
          <p:nvPr>
            <p:ph type="sldNum" sz="quarter" idx="11"/>
          </p:nvPr>
        </p:nvSpPr>
        <p:spPr/>
        <p:txBody>
          <a:bodyPr/>
          <a:lstStyle>
            <a:lvl1pPr>
              <a:defRPr/>
            </a:lvl1pPr>
          </a:lstStyle>
          <a:p>
            <a:pPr>
              <a:defRPr/>
            </a:pPr>
            <a:fld id="{8107702A-DE54-41CF-BC5E-17565B3C8596}" type="slidenum">
              <a:rPr lang="el-GR"/>
              <a:pPr>
                <a:defRPr/>
              </a:pPr>
              <a:t>‹#›</a:t>
            </a:fld>
            <a:endParaRPr lang="el-G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a:xfrm>
            <a:off x="432000" y="432000"/>
            <a:ext cx="11340000" cy="432000"/>
          </a:xfrm>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3" name="Θέση περιεχομένου 2"/>
          <p:cNvSpPr>
            <a:spLocks noGrp="1"/>
          </p:cNvSpPr>
          <p:nvPr>
            <p:ph sz="half" idx="1"/>
          </p:nvPr>
        </p:nvSpPr>
        <p:spPr>
          <a:xfrm>
            <a:off x="432000" y="1152000"/>
            <a:ext cx="5472000" cy="504000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6" name="Θέση κειμένου 5"/>
          <p:cNvSpPr>
            <a:spLocks noGrp="1"/>
          </p:cNvSpPr>
          <p:nvPr>
            <p:ph type="body" sz="quarter" idx="12"/>
          </p:nvPr>
        </p:nvSpPr>
        <p:spPr>
          <a:xfrm>
            <a:off x="6299887" y="1152525"/>
            <a:ext cx="5472113" cy="5038725"/>
          </a:xfrm>
        </p:spPr>
        <p:txBody>
          <a:bodyPr rtlCol="0"/>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5" name="Θέση υποσέλιδου 7"/>
          <p:cNvSpPr>
            <a:spLocks noGrp="1"/>
          </p:cNvSpPr>
          <p:nvPr>
            <p:ph type="ftr" sz="quarter" idx="13"/>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7" name="Θέση αριθμού διαφάνειας 8"/>
          <p:cNvSpPr>
            <a:spLocks noGrp="1"/>
          </p:cNvSpPr>
          <p:nvPr>
            <p:ph type="sldNum" sz="quarter" idx="14"/>
          </p:nvPr>
        </p:nvSpPr>
        <p:spPr/>
        <p:txBody>
          <a:bodyPr/>
          <a:lstStyle>
            <a:lvl1pPr>
              <a:defRPr smtClean="0">
                <a:solidFill>
                  <a:schemeClr val="tx1">
                    <a:lumMod val="75000"/>
                    <a:lumOff val="25000"/>
                  </a:schemeClr>
                </a:solidFill>
              </a:defRPr>
            </a:lvl1pPr>
          </a:lstStyle>
          <a:p>
            <a:pPr>
              <a:defRPr/>
            </a:pPr>
            <a:fld id="{EDF6A842-A8A1-4AE0-AFD5-501E11CD59E7}" type="slidenum">
              <a:rPr lang="el-GR"/>
              <a:pPr>
                <a:defRPr/>
              </a:pPr>
              <a:t>‹#›</a:t>
            </a:fld>
            <a:endParaRPr lang="el-G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5" name="Θέση κειμένου 5"/>
          <p:cNvSpPr>
            <a:spLocks noGrp="1"/>
          </p:cNvSpPr>
          <p:nvPr>
            <p:ph type="body" sz="quarter" idx="32"/>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8" name="Θέση περιεχομένου 2"/>
          <p:cNvSpPr>
            <a:spLocks noGrp="1"/>
          </p:cNvSpPr>
          <p:nvPr>
            <p:ph sz="half" idx="29"/>
          </p:nvPr>
        </p:nvSpPr>
        <p:spPr>
          <a:xfrm>
            <a:off x="1790100" y="2701131"/>
            <a:ext cx="3546675" cy="2828138"/>
          </a:xfrm>
        </p:spPr>
        <p:txBody>
          <a:bodyPr rtlCol="0"/>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9" name="Θέση περιεχομένου 3"/>
          <p:cNvSpPr>
            <a:spLocks noGrp="1"/>
          </p:cNvSpPr>
          <p:nvPr>
            <p:ph sz="half" idx="2"/>
          </p:nvPr>
        </p:nvSpPr>
        <p:spPr>
          <a:xfrm>
            <a:off x="7658100" y="2701131"/>
            <a:ext cx="3546675" cy="2828138"/>
          </a:xfrm>
        </p:spPr>
        <p:txBody>
          <a:bodyPr rtlCol="0"/>
          <a:lstStyle>
            <a:lvl1pPr>
              <a:buClr>
                <a:schemeClr val="accent1">
                  <a:lumMod val="50000"/>
                </a:schemeClr>
              </a:buClr>
              <a:defRPr/>
            </a:lvl1pPr>
            <a:lvl2pPr>
              <a:buClr>
                <a:schemeClr val="accent1">
                  <a:lumMod val="50000"/>
                </a:schemeClr>
              </a:buClr>
              <a:defRPr/>
            </a:lvl2pPr>
            <a:lvl3pPr>
              <a:buClr>
                <a:schemeClr val="accent1">
                  <a:lumMod val="50000"/>
                </a:schemeClr>
              </a:buClr>
              <a:defRPr/>
            </a:lvl3pPr>
            <a:lvl4pPr>
              <a:buClr>
                <a:schemeClr val="accent1">
                  <a:lumMod val="50000"/>
                </a:schemeClr>
              </a:buClr>
              <a:defRPr/>
            </a:lvl4pPr>
            <a:lvl5pPr>
              <a:buClr>
                <a:schemeClr val="accent1">
                  <a:lumMod val="50000"/>
                </a:schemeClr>
              </a:buClr>
              <a:defRPr/>
            </a:lvl5pPr>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10" name="Θέση κειμένου 3"/>
          <p:cNvSpPr>
            <a:spLocks noGrp="1"/>
          </p:cNvSpPr>
          <p:nvPr>
            <p:ph type="body" sz="quarter" idx="27"/>
          </p:nvPr>
        </p:nvSpPr>
        <p:spPr>
          <a:xfrm>
            <a:off x="1793079" y="1728000"/>
            <a:ext cx="3554451" cy="735800"/>
          </a:xfrm>
          <a:noFill/>
        </p:spPr>
        <p:txBody>
          <a:bodyPr rtlCol="0"/>
          <a:lstStyle>
            <a:lvl1pPr marL="0" indent="0" algn="l">
              <a:buNone/>
              <a:defRPr sz="5400">
                <a:solidFill>
                  <a:schemeClr val="accent1"/>
                </a:solidFill>
                <a:latin typeface="+mj-lt"/>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11" name="Θέση κειμένου 4"/>
          <p:cNvSpPr>
            <a:spLocks noGrp="1"/>
          </p:cNvSpPr>
          <p:nvPr>
            <p:ph type="body" sz="quarter" idx="30"/>
          </p:nvPr>
        </p:nvSpPr>
        <p:spPr>
          <a:xfrm>
            <a:off x="7655762" y="1722438"/>
            <a:ext cx="3538517" cy="735749"/>
          </a:xfrm>
        </p:spPr>
        <p:txBody>
          <a:bodyPr rtlCol="0"/>
          <a:lstStyle>
            <a:lvl1pPr marL="0" indent="0">
              <a:buNone/>
              <a:defRPr sz="5400">
                <a:solidFill>
                  <a:schemeClr val="accent1">
                    <a:lumMod val="50000"/>
                  </a:schemeClr>
                </a:solidFill>
                <a:latin typeface="+mj-lt"/>
              </a:defRPr>
            </a:lvl1pPr>
          </a:lstStyle>
          <a:p>
            <a:pPr lvl="0"/>
            <a:r>
              <a:rPr lang="el-GR" noProof="0" dirty="0"/>
              <a:t>Kλικ για επεξεργασία των στυλ του υποδείγματος</a:t>
            </a:r>
          </a:p>
        </p:txBody>
      </p:sp>
      <p:sp>
        <p:nvSpPr>
          <p:cNvPr id="4" name="Θέση εικόνας 3"/>
          <p:cNvSpPr>
            <a:spLocks noGrp="1"/>
          </p:cNvSpPr>
          <p:nvPr>
            <p:ph type="pic" sz="quarter" idx="33"/>
          </p:nvPr>
        </p:nvSpPr>
        <p:spPr>
          <a:xfrm>
            <a:off x="859785" y="1722438"/>
            <a:ext cx="735013" cy="735012"/>
          </a:xfrm>
        </p:spPr>
        <p:txBody>
          <a:bodyPr rtlCol="0" anchor="ctr">
            <a:noAutofit/>
          </a:bodyPr>
          <a:lstStyle>
            <a:lvl1pPr marL="0" indent="0" algn="ctr">
              <a:buNone/>
              <a:defRPr sz="1100" i="1"/>
            </a:lvl1pPr>
          </a:lstStyle>
          <a:p>
            <a:pPr lvl="0"/>
            <a:r>
              <a:rPr lang="el-GR" noProof="0"/>
              <a:t>Κάντε κλικ στο εικονίδιο για να προσθέσετε μια εικόνα</a:t>
            </a:r>
            <a:endParaRPr lang="el-GR" noProof="0" dirty="0"/>
          </a:p>
        </p:txBody>
      </p:sp>
      <p:sp>
        <p:nvSpPr>
          <p:cNvPr id="12" name="Θέση εικόνας 3"/>
          <p:cNvSpPr>
            <a:spLocks noGrp="1"/>
          </p:cNvSpPr>
          <p:nvPr>
            <p:ph type="pic" sz="quarter" idx="34"/>
          </p:nvPr>
        </p:nvSpPr>
        <p:spPr>
          <a:xfrm>
            <a:off x="6722468" y="1722438"/>
            <a:ext cx="735013" cy="735012"/>
          </a:xfrm>
        </p:spPr>
        <p:txBody>
          <a:bodyPr rtlCol="0" anchor="ctr">
            <a:noAutofit/>
          </a:bodyPr>
          <a:lstStyle>
            <a:lvl1pPr marL="0" indent="0" algn="ctr">
              <a:buNone/>
              <a:defRPr sz="1100" i="1"/>
            </a:lvl1pPr>
          </a:lstStyle>
          <a:p>
            <a:pPr lvl="0"/>
            <a:r>
              <a:rPr lang="el-GR" noProof="0"/>
              <a:t>Κάντε κλικ στο εικονίδιο για να προσθέσετε μια εικόνα</a:t>
            </a:r>
            <a:endParaRPr lang="el-GR" noProof="0" dirty="0"/>
          </a:p>
        </p:txBody>
      </p:sp>
      <p:sp>
        <p:nvSpPr>
          <p:cNvPr id="13" name="Θέση υποσέλιδου 5"/>
          <p:cNvSpPr>
            <a:spLocks noGrp="1"/>
          </p:cNvSpPr>
          <p:nvPr>
            <p:ph type="ftr" sz="quarter" idx="35"/>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14" name="Θέση αριθμού διαφάνειας 6"/>
          <p:cNvSpPr>
            <a:spLocks noGrp="1"/>
          </p:cNvSpPr>
          <p:nvPr>
            <p:ph type="sldNum" sz="quarter" idx="36"/>
          </p:nvPr>
        </p:nvSpPr>
        <p:spPr/>
        <p:txBody>
          <a:bodyPr/>
          <a:lstStyle>
            <a:lvl1pPr>
              <a:defRPr smtClean="0">
                <a:solidFill>
                  <a:schemeClr val="tx1">
                    <a:lumMod val="75000"/>
                    <a:lumOff val="25000"/>
                  </a:schemeClr>
                </a:solidFill>
              </a:defRPr>
            </a:lvl1pPr>
          </a:lstStyle>
          <a:p>
            <a:pPr>
              <a:defRPr/>
            </a:pPr>
            <a:fld id="{A871D420-88FC-4625-9D7A-8F4D0EB86C0B}" type="slidenum">
              <a:rPr lang="el-GR"/>
              <a:pPr>
                <a:defRPr/>
              </a:pPr>
              <a:t>‹#›</a:t>
            </a:fld>
            <a:endParaRPr lang="el-GR"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Μόνο τίτλος">
    <p:spTree>
      <p:nvGrpSpPr>
        <p:cNvPr id="1" name=""/>
        <p:cNvGrpSpPr/>
        <p:nvPr/>
      </p:nvGrpSpPr>
      <p:grpSpPr>
        <a:xfrm>
          <a:off x="0" y="0"/>
          <a:ext cx="0" cy="0"/>
          <a:chOff x="0" y="0"/>
          <a:chExt cx="0" cy="0"/>
        </a:xfrm>
      </p:grpSpPr>
      <p:sp>
        <p:nvSpPr>
          <p:cNvPr id="22" name="Πλαίσιο κειμένου 24"/>
          <p:cNvSpPr txBox="1"/>
          <p:nvPr userDrawn="1"/>
        </p:nvSpPr>
        <p:spPr>
          <a:xfrm>
            <a:off x="4921250" y="2994025"/>
            <a:ext cx="317500" cy="1544638"/>
          </a:xfrm>
          <a:custGeom>
            <a:avLst/>
            <a:gdLst>
              <a:gd name="connsiteX0" fmla="*/ 173971 w 317688"/>
              <a:gd name="connsiteY0" fmla="*/ 0 h 1544221"/>
              <a:gd name="connsiteX1" fmla="*/ 219948 w 317688"/>
              <a:gd name="connsiteY1" fmla="*/ 125619 h 1544221"/>
              <a:gd name="connsiteX2" fmla="*/ 317688 w 317688"/>
              <a:gd name="connsiteY2" fmla="*/ 772110 h 1544221"/>
              <a:gd name="connsiteX3" fmla="*/ 219948 w 317688"/>
              <a:gd name="connsiteY3" fmla="*/ 1418601 h 1544221"/>
              <a:gd name="connsiteX4" fmla="*/ 173971 w 317688"/>
              <a:gd name="connsiteY4" fmla="*/ 1544221 h 1544221"/>
              <a:gd name="connsiteX5" fmla="*/ 142832 w 317688"/>
              <a:gd name="connsiteY5" fmla="*/ 1479580 h 1544221"/>
              <a:gd name="connsiteX6" fmla="*/ 0 w 317688"/>
              <a:gd name="connsiteY6" fmla="*/ 772110 h 1544221"/>
              <a:gd name="connsiteX7" fmla="*/ 142832 w 317688"/>
              <a:gd name="connsiteY7" fmla="*/ 64641 h 1544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8" h="1544221">
                <a:moveTo>
                  <a:pt x="173971" y="0"/>
                </a:moveTo>
                <a:lnTo>
                  <a:pt x="219948" y="125619"/>
                </a:lnTo>
                <a:cubicBezTo>
                  <a:pt x="283469" y="329846"/>
                  <a:pt x="317688" y="546982"/>
                  <a:pt x="317688" y="772110"/>
                </a:cubicBezTo>
                <a:cubicBezTo>
                  <a:pt x="317688" y="997239"/>
                  <a:pt x="283469" y="1214375"/>
                  <a:pt x="219948" y="1418601"/>
                </a:cubicBezTo>
                <a:lnTo>
                  <a:pt x="173971" y="1544221"/>
                </a:lnTo>
                <a:lnTo>
                  <a:pt x="142832" y="1479580"/>
                </a:lnTo>
                <a:cubicBezTo>
                  <a:pt x="50859" y="1262132"/>
                  <a:pt x="0" y="1023060"/>
                  <a:pt x="0" y="772110"/>
                </a:cubicBezTo>
                <a:cubicBezTo>
                  <a:pt x="0" y="521160"/>
                  <a:pt x="50859" y="282088"/>
                  <a:pt x="142832" y="64641"/>
                </a:cubicBezTo>
                <a:close/>
              </a:path>
            </a:pathLst>
          </a:custGeom>
          <a:solidFill>
            <a:schemeClr val="accent1"/>
          </a:solidFill>
        </p:spPr>
        <p:txBody>
          <a:bodyPr lIns="0" tIns="0" rIns="0" bIns="0" anchor="ct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endParaRPr lang="el-GR"/>
          </a:p>
        </p:txBody>
      </p:sp>
      <p:sp>
        <p:nvSpPr>
          <p:cNvPr id="23" name="Πλαίσιο κειμένου 25"/>
          <p:cNvSpPr txBox="1"/>
          <p:nvPr userDrawn="1"/>
        </p:nvSpPr>
        <p:spPr>
          <a:xfrm>
            <a:off x="8239125" y="3054350"/>
            <a:ext cx="317500" cy="1422400"/>
          </a:xfrm>
          <a:custGeom>
            <a:avLst/>
            <a:gdLst>
              <a:gd name="connsiteX0" fmla="*/ 172863 w 317687"/>
              <a:gd name="connsiteY0" fmla="*/ 0 h 1423210"/>
              <a:gd name="connsiteX1" fmla="*/ 174856 w 317687"/>
              <a:gd name="connsiteY1" fmla="*/ 4136 h 1423210"/>
              <a:gd name="connsiteX2" fmla="*/ 317687 w 317687"/>
              <a:gd name="connsiteY2" fmla="*/ 711605 h 1423210"/>
              <a:gd name="connsiteX3" fmla="*/ 174856 w 317687"/>
              <a:gd name="connsiteY3" fmla="*/ 1419075 h 1423210"/>
              <a:gd name="connsiteX4" fmla="*/ 172864 w 317687"/>
              <a:gd name="connsiteY4" fmla="*/ 1423210 h 1423210"/>
              <a:gd name="connsiteX5" fmla="*/ 122602 w 317687"/>
              <a:gd name="connsiteY5" fmla="*/ 1318873 h 1423210"/>
              <a:gd name="connsiteX6" fmla="*/ 0 w 317687"/>
              <a:gd name="connsiteY6" fmla="*/ 711604 h 1423210"/>
              <a:gd name="connsiteX7" fmla="*/ 122602 w 317687"/>
              <a:gd name="connsiteY7" fmla="*/ 104335 h 14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87" h="1423210">
                <a:moveTo>
                  <a:pt x="172863" y="0"/>
                </a:moveTo>
                <a:lnTo>
                  <a:pt x="174856" y="4136"/>
                </a:lnTo>
                <a:cubicBezTo>
                  <a:pt x="266828" y="221583"/>
                  <a:pt x="317687" y="460655"/>
                  <a:pt x="317687" y="711605"/>
                </a:cubicBezTo>
                <a:cubicBezTo>
                  <a:pt x="317687" y="962555"/>
                  <a:pt x="266828" y="1201627"/>
                  <a:pt x="174856" y="1419075"/>
                </a:cubicBezTo>
                <a:lnTo>
                  <a:pt x="172864" y="1423210"/>
                </a:lnTo>
                <a:lnTo>
                  <a:pt x="122602" y="1318873"/>
                </a:lnTo>
                <a:cubicBezTo>
                  <a:pt x="43656" y="1132223"/>
                  <a:pt x="0" y="927012"/>
                  <a:pt x="0" y="711604"/>
                </a:cubicBezTo>
                <a:cubicBezTo>
                  <a:pt x="0" y="496197"/>
                  <a:pt x="43656" y="290985"/>
                  <a:pt x="122602" y="104335"/>
                </a:cubicBezTo>
                <a:close/>
              </a:path>
            </a:pathLst>
          </a:custGeom>
          <a:solidFill>
            <a:schemeClr val="accent1">
              <a:lumMod val="50000"/>
            </a:schemeClr>
          </a:solidFill>
        </p:spPr>
        <p:txBody>
          <a:bodyPr lIns="0" tIns="0" rIns="0" bIns="0" anchor="ct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lang="en-ZA" sz="1800" kern="1200" dirty="0">
                <a:solidFill>
                  <a:schemeClr val="bg1"/>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endParaRPr lang="el-GR"/>
          </a:p>
        </p:txBody>
      </p:sp>
      <p:sp>
        <p:nvSpPr>
          <p:cNvPr id="13" name="Θέση κειμένου 3"/>
          <p:cNvSpPr>
            <a:spLocks noGrp="1"/>
          </p:cNvSpPr>
          <p:nvPr>
            <p:ph type="body" sz="quarter" idx="27"/>
          </p:nvPr>
        </p:nvSpPr>
        <p:spPr>
          <a:xfrm>
            <a:off x="890706" y="1593150"/>
            <a:ext cx="4348065" cy="4348065"/>
          </a:xfrm>
          <a:prstGeom prst="ellipse">
            <a:avLst/>
          </a:prstGeom>
          <a:solidFill>
            <a:schemeClr val="bg1">
              <a:lumMod val="85000"/>
            </a:schemeClr>
          </a:solidFill>
        </p:spPr>
        <p:txBody>
          <a:bodyPr rtlCol="0" anchor="ctr"/>
          <a:lstStyle>
            <a:lvl1pPr marL="0" indent="0" algn="ctr">
              <a:buNone/>
              <a:defRPr sz="1800">
                <a:solidFill>
                  <a:schemeClr val="tx1">
                    <a:lumMod val="85000"/>
                    <a:lumOff val="15000"/>
                  </a:schemeClr>
                </a:solidFill>
                <a:latin typeface="+mn-lt"/>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14" name="Θέση κειμένου 9"/>
          <p:cNvSpPr>
            <a:spLocks noGrp="1"/>
          </p:cNvSpPr>
          <p:nvPr>
            <p:ph type="body" sz="quarter" idx="28"/>
          </p:nvPr>
        </p:nvSpPr>
        <p:spPr>
          <a:xfrm>
            <a:off x="4921084" y="1949641"/>
            <a:ext cx="3635083" cy="3635083"/>
          </a:xfrm>
          <a:prstGeom prst="ellipse">
            <a:avLst/>
          </a:prstGeom>
          <a:solidFill>
            <a:schemeClr val="tx1">
              <a:lumMod val="65000"/>
              <a:lumOff val="35000"/>
            </a:schemeClr>
          </a:solidFill>
        </p:spPr>
        <p:txBody>
          <a:bodyPr rtlCol="0" anchor="ctr">
            <a:noAutofit/>
          </a:bodyPr>
          <a:lstStyle>
            <a:lvl1pPr marL="0" indent="0" algn="ctr">
              <a:buNone/>
              <a:defRPr lang="en-ZA" sz="1800" dirty="0">
                <a:solidFill>
                  <a:schemeClr val="bg1"/>
                </a:solidFill>
              </a:defRPr>
            </a:lvl1pPr>
          </a:lstStyle>
          <a:p>
            <a:pPr lvl="0"/>
            <a:r>
              <a:rPr lang="el-GR" noProof="0" dirty="0"/>
              <a:t>Kλικ για επεξεργασία των στυλ του υποδείγματος</a:t>
            </a:r>
          </a:p>
        </p:txBody>
      </p:sp>
      <p:sp>
        <p:nvSpPr>
          <p:cNvPr id="15" name="Θέση κειμένου 9"/>
          <p:cNvSpPr>
            <a:spLocks noGrp="1"/>
          </p:cNvSpPr>
          <p:nvPr>
            <p:ph type="body" sz="quarter" idx="29"/>
          </p:nvPr>
        </p:nvSpPr>
        <p:spPr>
          <a:xfrm>
            <a:off x="8238481" y="2207063"/>
            <a:ext cx="3120238" cy="3120238"/>
          </a:xfrm>
          <a:prstGeom prst="ellipse">
            <a:avLst/>
          </a:prstGeom>
          <a:solidFill>
            <a:schemeClr val="tx1">
              <a:lumMod val="85000"/>
              <a:lumOff val="15000"/>
            </a:schemeClr>
          </a:solidFill>
        </p:spPr>
        <p:txBody>
          <a:bodyPr rtlCol="0" anchor="ctr">
            <a:noAutofit/>
          </a:bodyPr>
          <a:lstStyle>
            <a:lvl1pPr marL="0" indent="0" algn="ctr">
              <a:buNone/>
              <a:defRPr lang="en-ZA" sz="1800" dirty="0">
                <a:solidFill>
                  <a:schemeClr val="bg1"/>
                </a:solidFill>
              </a:defRPr>
            </a:lvl1pPr>
          </a:lstStyle>
          <a:p>
            <a:pPr lvl="0"/>
            <a:r>
              <a:rPr lang="el-GR" noProof="0" dirty="0"/>
              <a:t>Kλικ για επεξεργασία των στυλ του υποδείγματος</a:t>
            </a:r>
          </a:p>
        </p:txBody>
      </p:sp>
      <p:sp>
        <p:nvSpPr>
          <p:cNvPr id="2" name="Τίτλος 1"/>
          <p:cNvSpPr>
            <a:spLocks noGrp="1"/>
          </p:cNvSpPr>
          <p:nvPr>
            <p:ph type="title"/>
          </p:nvPr>
        </p:nvSpPr>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5" name="Θέση κειμένου 5"/>
          <p:cNvSpPr>
            <a:spLocks noGrp="1"/>
          </p:cNvSpPr>
          <p:nvPr>
            <p:ph type="body" sz="quarter" idx="32"/>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16" name="Θέση κειμένου 3"/>
          <p:cNvSpPr>
            <a:spLocks noGrp="1"/>
          </p:cNvSpPr>
          <p:nvPr>
            <p:ph type="body" sz="quarter" idx="30"/>
          </p:nvPr>
        </p:nvSpPr>
        <p:spPr>
          <a:xfrm>
            <a:off x="1658929" y="2205688"/>
            <a:ext cx="2811618" cy="1440000"/>
          </a:xfrm>
          <a:prstGeom prst="rect">
            <a:avLst/>
          </a:prstGeom>
          <a:noFill/>
        </p:spPr>
        <p:txBody>
          <a:bodyPr rtlCol="0" anchor="b"/>
          <a:lstStyle>
            <a:lvl1pPr marL="0" indent="0" algn="ctr">
              <a:spcBef>
                <a:spcPts val="0"/>
              </a:spcBef>
              <a:spcAft>
                <a:spcPts val="0"/>
              </a:spcAft>
              <a:buNone/>
              <a:defRPr sz="6600">
                <a:solidFill>
                  <a:schemeClr val="tx1">
                    <a:lumMod val="85000"/>
                    <a:lumOff val="15000"/>
                  </a:schemeClr>
                </a:solidFill>
                <a:latin typeface="+mj-lt"/>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17" name="Θέση κειμένου 9"/>
          <p:cNvSpPr>
            <a:spLocks noGrp="1"/>
          </p:cNvSpPr>
          <p:nvPr>
            <p:ph type="body" sz="quarter" idx="31"/>
          </p:nvPr>
        </p:nvSpPr>
        <p:spPr>
          <a:xfrm>
            <a:off x="5332816" y="2205688"/>
            <a:ext cx="2811618" cy="1440000"/>
          </a:xfrm>
          <a:prstGeom prst="rect">
            <a:avLst/>
          </a:prstGeom>
          <a:noFill/>
        </p:spPr>
        <p:txBody>
          <a:bodyPr rtlCol="0" anchor="b">
            <a:noAutofit/>
          </a:bodyPr>
          <a:lstStyle>
            <a:lvl1pPr marL="0" indent="0" algn="ctr">
              <a:spcBef>
                <a:spcPts val="0"/>
              </a:spcBef>
              <a:spcAft>
                <a:spcPts val="0"/>
              </a:spcAft>
              <a:buNone/>
              <a:defRPr lang="en-ZA" sz="6600" dirty="0">
                <a:solidFill>
                  <a:schemeClr val="bg1"/>
                </a:solidFill>
                <a:latin typeface="+mj-lt"/>
              </a:defRPr>
            </a:lvl1pPr>
          </a:lstStyle>
          <a:p>
            <a:pPr lvl="0"/>
            <a:r>
              <a:rPr lang="el-GR" noProof="0" dirty="0"/>
              <a:t>Kλικ για επεξεργασία των στυλ του υποδείγματος</a:t>
            </a:r>
          </a:p>
        </p:txBody>
      </p:sp>
      <p:sp>
        <p:nvSpPr>
          <p:cNvPr id="18" name="Θέση κειμένου 9"/>
          <p:cNvSpPr>
            <a:spLocks noGrp="1"/>
          </p:cNvSpPr>
          <p:nvPr>
            <p:ph type="body" sz="quarter" idx="33"/>
          </p:nvPr>
        </p:nvSpPr>
        <p:spPr>
          <a:xfrm>
            <a:off x="8547101" y="2205688"/>
            <a:ext cx="2597043" cy="1440000"/>
          </a:xfrm>
          <a:prstGeom prst="rect">
            <a:avLst/>
          </a:prstGeom>
          <a:noFill/>
        </p:spPr>
        <p:txBody>
          <a:bodyPr rtlCol="0" anchor="b">
            <a:noAutofit/>
          </a:bodyPr>
          <a:lstStyle>
            <a:lvl1pPr marL="0" indent="0" algn="ctr">
              <a:spcBef>
                <a:spcPts val="0"/>
              </a:spcBef>
              <a:spcAft>
                <a:spcPts val="0"/>
              </a:spcAft>
              <a:buNone/>
              <a:defRPr lang="en-ZA" sz="6600" dirty="0">
                <a:solidFill>
                  <a:schemeClr val="bg1"/>
                </a:solidFill>
                <a:latin typeface="+mj-lt"/>
              </a:defRPr>
            </a:lvl1pPr>
          </a:lstStyle>
          <a:p>
            <a:pPr lvl="0"/>
            <a:r>
              <a:rPr lang="el-GR" noProof="0" dirty="0"/>
              <a:t>Kλικ για επεξεργασία των στυλ του υποδείγματος</a:t>
            </a:r>
          </a:p>
        </p:txBody>
      </p:sp>
      <p:sp>
        <p:nvSpPr>
          <p:cNvPr id="19" name="Θέση περιεχομένου 3"/>
          <p:cNvSpPr>
            <a:spLocks noGrp="1"/>
          </p:cNvSpPr>
          <p:nvPr>
            <p:ph sz="half" idx="2"/>
          </p:nvPr>
        </p:nvSpPr>
        <p:spPr>
          <a:xfrm>
            <a:off x="2074738" y="4243333"/>
            <a:ext cx="1980000" cy="720000"/>
          </a:xfrm>
        </p:spPr>
        <p:txBody>
          <a:bodyPr rtlCol="0"/>
          <a:lstStyle>
            <a:lvl1pPr marL="0" indent="0" algn="ctr">
              <a:buFont typeface="Arial" panose="020B0604020202020204" pitchFamily="34" charset="0"/>
              <a:buNone/>
              <a:defRPr sz="1400">
                <a:solidFill>
                  <a:schemeClr val="tx1">
                    <a:lumMod val="85000"/>
                    <a:lumOff val="15000"/>
                  </a:schemeClr>
                </a:solidFill>
              </a:defRPr>
            </a:lvl1pPr>
          </a:lstStyle>
          <a:p>
            <a:pPr lvl="0"/>
            <a:r>
              <a:rPr lang="el-GR" noProof="0" dirty="0"/>
              <a:t>Kλικ για επεξεργασία των στυλ του υποδείγματος</a:t>
            </a:r>
          </a:p>
        </p:txBody>
      </p:sp>
      <p:sp>
        <p:nvSpPr>
          <p:cNvPr id="20" name="Θέση κειμένου 5"/>
          <p:cNvSpPr>
            <a:spLocks noGrp="1"/>
          </p:cNvSpPr>
          <p:nvPr>
            <p:ph type="body" sz="quarter" idx="12"/>
          </p:nvPr>
        </p:nvSpPr>
        <p:spPr>
          <a:xfrm>
            <a:off x="5748625" y="4243333"/>
            <a:ext cx="1980000" cy="720000"/>
          </a:xfrm>
        </p:spPr>
        <p:txBody>
          <a:bodyPr rtlCol="0"/>
          <a:lstStyle>
            <a:lvl1pPr marL="0" indent="0" algn="ctr">
              <a:buFont typeface="Arial" panose="020B0604020202020204" pitchFamily="34" charset="0"/>
              <a:buNone/>
              <a:defRPr sz="1400">
                <a:solidFill>
                  <a:schemeClr val="bg1"/>
                </a:solidFill>
              </a:defRPr>
            </a:lvl1pPr>
          </a:lstStyle>
          <a:p>
            <a:pPr lvl="0"/>
            <a:r>
              <a:rPr lang="el-GR" noProof="0" dirty="0"/>
              <a:t>Kλικ για επεξεργασία των στυλ του υποδείγματος</a:t>
            </a:r>
          </a:p>
        </p:txBody>
      </p:sp>
      <p:sp>
        <p:nvSpPr>
          <p:cNvPr id="21" name="Θέση κειμένου 9"/>
          <p:cNvSpPr>
            <a:spLocks noGrp="1"/>
          </p:cNvSpPr>
          <p:nvPr>
            <p:ph type="body" sz="quarter" idx="13"/>
          </p:nvPr>
        </p:nvSpPr>
        <p:spPr>
          <a:xfrm>
            <a:off x="8808600" y="4243333"/>
            <a:ext cx="1980000" cy="720000"/>
          </a:xfrm>
        </p:spPr>
        <p:txBody>
          <a:bodyPr rtlCol="0"/>
          <a:lstStyle>
            <a:lvl1pPr marL="0" indent="0" algn="ctr">
              <a:buFont typeface="Arial" panose="020B0604020202020204" pitchFamily="34" charset="0"/>
              <a:buNone/>
              <a:defRPr sz="1400">
                <a:solidFill>
                  <a:schemeClr val="bg1"/>
                </a:solidFill>
              </a:defRPr>
            </a:lvl1pPr>
          </a:lstStyle>
          <a:p>
            <a:pPr lvl="0"/>
            <a:r>
              <a:rPr lang="el-GR" noProof="0" dirty="0"/>
              <a:t>Kλικ για επεξεργασία των στυλ του υποδείγματος</a:t>
            </a:r>
          </a:p>
        </p:txBody>
      </p:sp>
      <p:sp>
        <p:nvSpPr>
          <p:cNvPr id="24" name="Θέση υποσέλιδου 5"/>
          <p:cNvSpPr>
            <a:spLocks noGrp="1"/>
          </p:cNvSpPr>
          <p:nvPr>
            <p:ph type="ftr" sz="quarter" idx="34"/>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25" name="Θέση αριθμού διαφάνειας 6"/>
          <p:cNvSpPr>
            <a:spLocks noGrp="1"/>
          </p:cNvSpPr>
          <p:nvPr>
            <p:ph type="sldNum" sz="quarter" idx="35"/>
          </p:nvPr>
        </p:nvSpPr>
        <p:spPr/>
        <p:txBody>
          <a:bodyPr/>
          <a:lstStyle>
            <a:lvl1pPr>
              <a:defRPr smtClean="0">
                <a:solidFill>
                  <a:schemeClr val="tx1">
                    <a:lumMod val="75000"/>
                    <a:lumOff val="25000"/>
                  </a:schemeClr>
                </a:solidFill>
              </a:defRPr>
            </a:lvl1pPr>
          </a:lstStyle>
          <a:p>
            <a:pPr>
              <a:defRPr/>
            </a:pPr>
            <a:fld id="{4C2D82AE-C0DF-47D2-8FD2-F22F366ED1CC}" type="slidenum">
              <a:rPr lang="el-GR"/>
              <a:pPr>
                <a:defRPr/>
              </a:pPr>
              <a:t>‹#›</a:t>
            </a:fld>
            <a:endParaRPr lang="el-GR"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Μόνο τίτλος">
    <p:spTree>
      <p:nvGrpSpPr>
        <p:cNvPr id="1" name=""/>
        <p:cNvGrpSpPr/>
        <p:nvPr/>
      </p:nvGrpSpPr>
      <p:grpSpPr>
        <a:xfrm>
          <a:off x="0" y="0"/>
          <a:ext cx="0" cy="0"/>
          <a:chOff x="0" y="0"/>
          <a:chExt cx="0" cy="0"/>
        </a:xfrm>
      </p:grpSpPr>
      <p:sp>
        <p:nvSpPr>
          <p:cNvPr id="7" name="Βέλος: Αριστερά-δεξιά 2"/>
          <p:cNvSpPr/>
          <p:nvPr userDrawn="1"/>
        </p:nvSpPr>
        <p:spPr>
          <a:xfrm>
            <a:off x="388938" y="3559175"/>
            <a:ext cx="11414125" cy="96838"/>
          </a:xfrm>
          <a:prstGeom prst="leftRightArrow">
            <a:avLst>
              <a:gd name="adj1" fmla="val 100000"/>
              <a:gd name="adj2"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8" name="Βέλος: Αριστερά-δεξιά 13"/>
          <p:cNvSpPr/>
          <p:nvPr userDrawn="1"/>
        </p:nvSpPr>
        <p:spPr>
          <a:xfrm rot="5400000">
            <a:off x="3772694" y="3575844"/>
            <a:ext cx="4652963" cy="98425"/>
          </a:xfrm>
          <a:prstGeom prst="leftRightArrow">
            <a:avLst>
              <a:gd name="adj1" fmla="val 100000"/>
              <a:gd name="adj2"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 name="Τίτλος 1"/>
          <p:cNvSpPr>
            <a:spLocks noGrp="1"/>
          </p:cNvSpPr>
          <p:nvPr>
            <p:ph type="title"/>
          </p:nvPr>
        </p:nvSpPr>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10" name="Θέση κειμένου 5"/>
          <p:cNvSpPr>
            <a:spLocks noGrp="1"/>
          </p:cNvSpPr>
          <p:nvPr>
            <p:ph type="body" sz="quarter" idx="12"/>
          </p:nvPr>
        </p:nvSpPr>
        <p:spPr>
          <a:xfrm>
            <a:off x="5109000" y="951013"/>
            <a:ext cx="1980000" cy="252000"/>
          </a:xfrm>
        </p:spPr>
        <p:txBody>
          <a:bodyPr rtlCol="0"/>
          <a:lstStyle>
            <a:lvl1pPr marL="0" indent="0" algn="ctr">
              <a:buFont typeface="Arial" panose="020B0604020202020204" pitchFamily="34" charset="0"/>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1" name="Θέση κειμένου 5"/>
          <p:cNvSpPr>
            <a:spLocks noGrp="1"/>
          </p:cNvSpPr>
          <p:nvPr>
            <p:ph type="body" sz="quarter" idx="13"/>
          </p:nvPr>
        </p:nvSpPr>
        <p:spPr>
          <a:xfrm>
            <a:off x="5109000" y="6046600"/>
            <a:ext cx="1980000" cy="252000"/>
          </a:xfrm>
        </p:spPr>
        <p:txBody>
          <a:bodyPr rtlCol="0"/>
          <a:lstStyle>
            <a:lvl1pPr marL="0" indent="0" algn="ctr">
              <a:buFont typeface="Arial" panose="020B0604020202020204" pitchFamily="34" charset="0"/>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2" name="Θέση κειμένου 5"/>
          <p:cNvSpPr>
            <a:spLocks noGrp="1"/>
          </p:cNvSpPr>
          <p:nvPr>
            <p:ph type="body" sz="quarter" idx="14"/>
          </p:nvPr>
        </p:nvSpPr>
        <p:spPr>
          <a:xfrm>
            <a:off x="432000" y="3260393"/>
            <a:ext cx="1980000" cy="252000"/>
          </a:xfrm>
        </p:spPr>
        <p:txBody>
          <a:bodyPr rtlCol="0"/>
          <a:lstStyle>
            <a:lvl1pPr marL="0" indent="0" algn="l">
              <a:buFont typeface="Arial" panose="020B0604020202020204" pitchFamily="34" charset="0"/>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3" name="Θέση κειμένου 5"/>
          <p:cNvSpPr>
            <a:spLocks noGrp="1"/>
          </p:cNvSpPr>
          <p:nvPr>
            <p:ph type="body" sz="quarter" idx="15"/>
          </p:nvPr>
        </p:nvSpPr>
        <p:spPr>
          <a:xfrm>
            <a:off x="9792001" y="3260393"/>
            <a:ext cx="1980000" cy="252000"/>
          </a:xfrm>
        </p:spPr>
        <p:txBody>
          <a:bodyPr rtlCol="0"/>
          <a:lstStyle>
            <a:lvl1pPr marL="0" indent="0" algn="r">
              <a:buFont typeface="Arial" panose="020B0604020202020204" pitchFamily="34" charset="0"/>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9" name="Θέση υποσέλιδου 5"/>
          <p:cNvSpPr>
            <a:spLocks noGrp="1"/>
          </p:cNvSpPr>
          <p:nvPr>
            <p:ph type="ftr" sz="quarter" idx="16"/>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14" name="Θέση αριθμού διαφάνειας 6"/>
          <p:cNvSpPr>
            <a:spLocks noGrp="1"/>
          </p:cNvSpPr>
          <p:nvPr>
            <p:ph type="sldNum" sz="quarter" idx="17"/>
          </p:nvPr>
        </p:nvSpPr>
        <p:spPr/>
        <p:txBody>
          <a:bodyPr/>
          <a:lstStyle>
            <a:lvl1pPr>
              <a:defRPr smtClean="0">
                <a:solidFill>
                  <a:schemeClr val="tx1">
                    <a:lumMod val="75000"/>
                    <a:lumOff val="25000"/>
                  </a:schemeClr>
                </a:solidFill>
              </a:defRPr>
            </a:lvl1pPr>
          </a:lstStyle>
          <a:p>
            <a:pPr>
              <a:defRPr/>
            </a:pPr>
            <a:fld id="{C8810DBF-B6E1-435D-80D9-1B1EC645C5DB}" type="slidenum">
              <a:rPr lang="el-GR"/>
              <a:pPr>
                <a:defRPr/>
              </a:pPr>
              <a:t>‹#›</a:t>
            </a:fld>
            <a:endParaRPr lang="el-GR"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Μόνο τίτλος">
    <p:spTree>
      <p:nvGrpSpPr>
        <p:cNvPr id="1" name=""/>
        <p:cNvGrpSpPr/>
        <p:nvPr/>
      </p:nvGrpSpPr>
      <p:grpSpPr>
        <a:xfrm>
          <a:off x="0" y="0"/>
          <a:ext cx="0" cy="0"/>
          <a:chOff x="0" y="0"/>
          <a:chExt cx="0" cy="0"/>
        </a:xfrm>
      </p:grpSpPr>
      <p:sp>
        <p:nvSpPr>
          <p:cNvPr id="14" name="Ορθογώνιο 6"/>
          <p:cNvSpPr/>
          <p:nvPr userDrawn="1"/>
        </p:nvSpPr>
        <p:spPr>
          <a:xfrm>
            <a:off x="795338" y="2344738"/>
            <a:ext cx="2974975" cy="1444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5" name="Ορθογώνιο 6"/>
          <p:cNvSpPr/>
          <p:nvPr userDrawn="1"/>
        </p:nvSpPr>
        <p:spPr>
          <a:xfrm flipH="1" flipV="1">
            <a:off x="795338" y="1655763"/>
            <a:ext cx="2974975" cy="1444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6" name="Ορθογώνιο 6"/>
          <p:cNvSpPr/>
          <p:nvPr userDrawn="1"/>
        </p:nvSpPr>
        <p:spPr>
          <a:xfrm>
            <a:off x="4608513" y="2344738"/>
            <a:ext cx="2974975" cy="1444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7" name="Ορθογώνιο 6"/>
          <p:cNvSpPr/>
          <p:nvPr userDrawn="1"/>
        </p:nvSpPr>
        <p:spPr>
          <a:xfrm flipH="1" flipV="1">
            <a:off x="4608513" y="1655763"/>
            <a:ext cx="2974975" cy="1444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8" name="Ορθογώνιο 6"/>
          <p:cNvSpPr/>
          <p:nvPr userDrawn="1"/>
        </p:nvSpPr>
        <p:spPr>
          <a:xfrm>
            <a:off x="8434388" y="2344738"/>
            <a:ext cx="2974975" cy="1444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9" name="Ορθογώνιο 6"/>
          <p:cNvSpPr/>
          <p:nvPr userDrawn="1"/>
        </p:nvSpPr>
        <p:spPr>
          <a:xfrm flipH="1" flipV="1">
            <a:off x="8434388" y="1655763"/>
            <a:ext cx="2974975" cy="1444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pic>
        <p:nvPicPr>
          <p:cNvPr id="20" name="Γραφικό 19" descr="Δεξιό βέλος"/>
          <p:cNvPicPr>
            <a:picLocks noChangeAspect="1"/>
          </p:cNvPicPr>
          <p:nvPr userDrawn="1"/>
        </p:nvPicPr>
        <p:blipFill>
          <a:blip r:embed="rId2"/>
          <a:srcRect/>
          <a:stretch>
            <a:fillRect/>
          </a:stretch>
        </p:blipFill>
        <p:spPr bwMode="auto">
          <a:xfrm>
            <a:off x="4081463" y="3932238"/>
            <a:ext cx="220662" cy="376237"/>
          </a:xfrm>
          <a:prstGeom prst="rect">
            <a:avLst/>
          </a:prstGeom>
          <a:noFill/>
          <a:ln w="9525">
            <a:noFill/>
            <a:miter lim="800000"/>
            <a:headEnd/>
            <a:tailEnd/>
          </a:ln>
        </p:spPr>
      </p:pic>
      <p:pic>
        <p:nvPicPr>
          <p:cNvPr id="21" name="Γραφικό 20" descr="Δεξιό βέλος"/>
          <p:cNvPicPr>
            <a:picLocks noChangeAspect="1"/>
          </p:cNvPicPr>
          <p:nvPr userDrawn="1"/>
        </p:nvPicPr>
        <p:blipFill>
          <a:blip r:embed="rId2"/>
          <a:srcRect/>
          <a:stretch>
            <a:fillRect/>
          </a:stretch>
        </p:blipFill>
        <p:spPr bwMode="auto">
          <a:xfrm>
            <a:off x="7900988" y="3932238"/>
            <a:ext cx="220662" cy="376237"/>
          </a:xfrm>
          <a:prstGeom prst="rect">
            <a:avLst/>
          </a:prstGeom>
          <a:noFill/>
          <a:ln w="9525">
            <a:noFill/>
            <a:miter lim="800000"/>
            <a:headEnd/>
            <a:tailEnd/>
          </a:ln>
        </p:spPr>
      </p:pic>
      <p:sp>
        <p:nvSpPr>
          <p:cNvPr id="2" name="Τίτλος 1"/>
          <p:cNvSpPr>
            <a:spLocks noGrp="1"/>
          </p:cNvSpPr>
          <p:nvPr>
            <p:ph type="title"/>
          </p:nvPr>
        </p:nvSpPr>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5" name="Θέση κειμένου 5"/>
          <p:cNvSpPr>
            <a:spLocks noGrp="1"/>
          </p:cNvSpPr>
          <p:nvPr>
            <p:ph type="body" sz="quarter" idx="32"/>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8" name="Θέση περιεχομένου 2"/>
          <p:cNvSpPr>
            <a:spLocks noGrp="1"/>
          </p:cNvSpPr>
          <p:nvPr>
            <p:ph idx="14"/>
          </p:nvPr>
        </p:nvSpPr>
        <p:spPr>
          <a:xfrm>
            <a:off x="794569" y="2673626"/>
            <a:ext cx="2975206" cy="3269974"/>
          </a:xfrm>
          <a:solidFill>
            <a:schemeClr val="bg1">
              <a:lumMod val="95000"/>
            </a:schemeClr>
          </a:solidFill>
          <a:ln>
            <a:solidFill>
              <a:schemeClr val="bg1">
                <a:lumMod val="85000"/>
              </a:schemeClr>
            </a:solidFill>
          </a:ln>
        </p:spPr>
        <p:txBody>
          <a:bodyPr lIns="136800" tIns="252000" rIns="136800" rtlCol="0"/>
          <a:lstStyle>
            <a:lvl1pPr marL="266700" indent="-266700">
              <a:buClr>
                <a:schemeClr val="tx1">
                  <a:lumMod val="75000"/>
                  <a:lumOff val="25000"/>
                </a:schemeClr>
              </a:buClr>
              <a:buFont typeface="Arial" panose="020B0604020202020204" pitchFamily="34" charset="0"/>
              <a:buChar char="•"/>
              <a:defRPr/>
            </a:lvl1pPr>
            <a:lvl2pPr>
              <a:buClr>
                <a:schemeClr val="tx1">
                  <a:lumMod val="75000"/>
                  <a:lumOff val="25000"/>
                </a:schemeClr>
              </a:buClr>
              <a:defRPr/>
            </a:lvl2pPr>
            <a:lvl3pPr>
              <a:buClr>
                <a:schemeClr val="tx1">
                  <a:lumMod val="75000"/>
                  <a:lumOff val="25000"/>
                </a:schemeClr>
              </a:buClr>
              <a:defRPr/>
            </a:lvl3pPr>
            <a:lvl4pPr>
              <a:buClr>
                <a:schemeClr val="tx1">
                  <a:lumMod val="75000"/>
                  <a:lumOff val="25000"/>
                </a:schemeClr>
              </a:buClr>
              <a:defRPr/>
            </a:lvl4pPr>
            <a:lvl5pPr>
              <a:buClr>
                <a:schemeClr val="tx1">
                  <a:lumMod val="75000"/>
                  <a:lumOff val="25000"/>
                </a:schemeClr>
              </a:buClr>
              <a:defRPr/>
            </a:lvl5pPr>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9" name="Θέση περιεχομένου 2"/>
          <p:cNvSpPr>
            <a:spLocks noGrp="1"/>
          </p:cNvSpPr>
          <p:nvPr>
            <p:ph idx="15"/>
          </p:nvPr>
        </p:nvSpPr>
        <p:spPr>
          <a:xfrm>
            <a:off x="4614397" y="2673626"/>
            <a:ext cx="2975206" cy="3269974"/>
          </a:xfrm>
          <a:solidFill>
            <a:schemeClr val="bg1">
              <a:lumMod val="95000"/>
            </a:schemeClr>
          </a:solidFill>
          <a:ln>
            <a:solidFill>
              <a:schemeClr val="bg1">
                <a:lumMod val="85000"/>
              </a:schemeClr>
            </a:solidFill>
          </a:ln>
        </p:spPr>
        <p:txBody>
          <a:bodyPr lIns="136800" tIns="252000" rIns="136800" rtlCol="0"/>
          <a:lstStyle>
            <a:lvl1pPr marL="266700" indent="-266700">
              <a:buClr>
                <a:schemeClr val="tx1">
                  <a:lumMod val="75000"/>
                  <a:lumOff val="25000"/>
                </a:schemeClr>
              </a:buClr>
              <a:buFont typeface="Arial" panose="020B0604020202020204" pitchFamily="34" charset="0"/>
              <a:buChar char="•"/>
              <a:defRPr/>
            </a:lvl1pPr>
            <a:lvl2pPr>
              <a:buClr>
                <a:schemeClr val="tx1">
                  <a:lumMod val="75000"/>
                  <a:lumOff val="25000"/>
                </a:schemeClr>
              </a:buClr>
              <a:defRPr/>
            </a:lvl2pPr>
            <a:lvl3pPr>
              <a:buClr>
                <a:schemeClr val="tx1">
                  <a:lumMod val="75000"/>
                  <a:lumOff val="25000"/>
                </a:schemeClr>
              </a:buClr>
              <a:defRPr/>
            </a:lvl3pPr>
            <a:lvl4pPr>
              <a:buClr>
                <a:schemeClr val="tx1">
                  <a:lumMod val="75000"/>
                  <a:lumOff val="25000"/>
                </a:schemeClr>
              </a:buClr>
              <a:defRPr/>
            </a:lvl4pPr>
            <a:lvl5pPr>
              <a:buClr>
                <a:schemeClr val="tx1">
                  <a:lumMod val="75000"/>
                  <a:lumOff val="25000"/>
                </a:schemeClr>
              </a:buClr>
              <a:defRPr/>
            </a:lvl5pPr>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10" name="Θέση περιεχομένου 2"/>
          <p:cNvSpPr>
            <a:spLocks noGrp="1"/>
          </p:cNvSpPr>
          <p:nvPr>
            <p:ph idx="16"/>
          </p:nvPr>
        </p:nvSpPr>
        <p:spPr>
          <a:xfrm>
            <a:off x="8434225" y="2673626"/>
            <a:ext cx="2975206" cy="3269974"/>
          </a:xfrm>
          <a:solidFill>
            <a:schemeClr val="bg1">
              <a:lumMod val="95000"/>
            </a:schemeClr>
          </a:solidFill>
          <a:ln>
            <a:solidFill>
              <a:schemeClr val="bg1">
                <a:lumMod val="85000"/>
              </a:schemeClr>
            </a:solidFill>
          </a:ln>
        </p:spPr>
        <p:txBody>
          <a:bodyPr lIns="136800" tIns="252000" rIns="136800" rtlCol="0"/>
          <a:lstStyle>
            <a:lvl1pPr marL="266700" indent="-266700">
              <a:buClr>
                <a:schemeClr val="tx1">
                  <a:lumMod val="75000"/>
                  <a:lumOff val="25000"/>
                </a:schemeClr>
              </a:buClr>
              <a:buFont typeface="Arial" panose="020B0604020202020204" pitchFamily="34" charset="0"/>
              <a:buChar char="•"/>
              <a:defRPr/>
            </a:lvl1pPr>
            <a:lvl2pPr>
              <a:buClr>
                <a:schemeClr val="tx1">
                  <a:lumMod val="75000"/>
                  <a:lumOff val="25000"/>
                </a:schemeClr>
              </a:buClr>
              <a:defRPr/>
            </a:lvl2pPr>
            <a:lvl3pPr>
              <a:buClr>
                <a:schemeClr val="tx1">
                  <a:lumMod val="75000"/>
                  <a:lumOff val="25000"/>
                </a:schemeClr>
              </a:buClr>
              <a:defRPr/>
            </a:lvl3pPr>
            <a:lvl4pPr>
              <a:buClr>
                <a:schemeClr val="tx1">
                  <a:lumMod val="75000"/>
                  <a:lumOff val="25000"/>
                </a:schemeClr>
              </a:buClr>
              <a:defRPr/>
            </a:lvl4pPr>
            <a:lvl5pPr>
              <a:buClr>
                <a:schemeClr val="tx1">
                  <a:lumMod val="75000"/>
                  <a:lumOff val="25000"/>
                </a:schemeClr>
              </a:buClr>
              <a:defRPr/>
            </a:lvl5pPr>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11" name="Θέση περιεχομένου 2"/>
          <p:cNvSpPr>
            <a:spLocks noGrp="1"/>
          </p:cNvSpPr>
          <p:nvPr>
            <p:ph idx="1"/>
          </p:nvPr>
        </p:nvSpPr>
        <p:spPr>
          <a:xfrm>
            <a:off x="794569" y="1728000"/>
            <a:ext cx="2975206" cy="720000"/>
          </a:xfrm>
          <a:noFill/>
          <a:ln w="28575">
            <a:noFill/>
          </a:ln>
        </p:spPr>
        <p:txBody>
          <a:bodyPr lIns="108000" tIns="36000" rIns="108000" bIns="36000" rtlCol="0" anchor="ctr"/>
          <a:lstStyle>
            <a:lvl1pPr marL="0" indent="0" algn="ctr">
              <a:buNone/>
              <a:defRPr>
                <a:solidFill>
                  <a:schemeClr val="accent1"/>
                </a:solidFill>
                <a:latin typeface="+mj-lt"/>
              </a:defRPr>
            </a:lvl1pPr>
          </a:lstStyle>
          <a:p>
            <a:pPr lvl="0"/>
            <a:r>
              <a:rPr lang="el-GR" noProof="0" dirty="0"/>
              <a:t>Kλικ για επεξεργασία των στυλ του υποδείγματος</a:t>
            </a:r>
          </a:p>
        </p:txBody>
      </p:sp>
      <p:sp>
        <p:nvSpPr>
          <p:cNvPr id="12" name="Θέση περιεχομένου 2"/>
          <p:cNvSpPr>
            <a:spLocks noGrp="1"/>
          </p:cNvSpPr>
          <p:nvPr>
            <p:ph idx="12"/>
          </p:nvPr>
        </p:nvSpPr>
        <p:spPr>
          <a:xfrm>
            <a:off x="4614397" y="1728000"/>
            <a:ext cx="2975206" cy="720000"/>
          </a:xfrm>
          <a:noFill/>
          <a:ln w="28575">
            <a:noFill/>
          </a:ln>
        </p:spPr>
        <p:txBody>
          <a:bodyPr lIns="108000" tIns="36000" rIns="108000" bIns="36000" rtlCol="0" anchor="ctr"/>
          <a:lstStyle>
            <a:lvl1pPr marL="0" indent="0" algn="ctr">
              <a:buNone/>
              <a:defRPr>
                <a:solidFill>
                  <a:schemeClr val="accent1"/>
                </a:solidFill>
                <a:latin typeface="+mj-lt"/>
              </a:defRPr>
            </a:lvl1pPr>
          </a:lstStyle>
          <a:p>
            <a:pPr lvl="0"/>
            <a:r>
              <a:rPr lang="el-GR" noProof="0" dirty="0"/>
              <a:t>Kλικ για επεξεργασία των στυλ του υποδείγματος</a:t>
            </a:r>
          </a:p>
        </p:txBody>
      </p:sp>
      <p:sp>
        <p:nvSpPr>
          <p:cNvPr id="13" name="Θέση περιεχομένου 2"/>
          <p:cNvSpPr>
            <a:spLocks noGrp="1"/>
          </p:cNvSpPr>
          <p:nvPr>
            <p:ph idx="13"/>
          </p:nvPr>
        </p:nvSpPr>
        <p:spPr>
          <a:xfrm>
            <a:off x="8434225" y="1728000"/>
            <a:ext cx="2975206" cy="720000"/>
          </a:xfrm>
          <a:noFill/>
          <a:ln w="28575">
            <a:noFill/>
          </a:ln>
        </p:spPr>
        <p:txBody>
          <a:bodyPr lIns="108000" tIns="36000" rIns="108000" bIns="36000" rtlCol="0" anchor="ctr"/>
          <a:lstStyle>
            <a:lvl1pPr marL="0" indent="0" algn="ctr">
              <a:buNone/>
              <a:defRPr>
                <a:solidFill>
                  <a:schemeClr val="accent1"/>
                </a:solidFill>
                <a:latin typeface="+mj-lt"/>
              </a:defRPr>
            </a:lvl1pPr>
          </a:lstStyle>
          <a:p>
            <a:pPr lvl="0"/>
            <a:r>
              <a:rPr lang="el-GR" noProof="0" dirty="0"/>
              <a:t>Kλικ για επεξεργασία των στυλ του υποδείγματος</a:t>
            </a:r>
          </a:p>
        </p:txBody>
      </p:sp>
      <p:sp>
        <p:nvSpPr>
          <p:cNvPr id="22" name="Θέση υποσέλιδου 5"/>
          <p:cNvSpPr>
            <a:spLocks noGrp="1"/>
          </p:cNvSpPr>
          <p:nvPr>
            <p:ph type="ftr" sz="quarter" idx="33"/>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23" name="Θέση αριθμού διαφάνειας 6"/>
          <p:cNvSpPr>
            <a:spLocks noGrp="1"/>
          </p:cNvSpPr>
          <p:nvPr>
            <p:ph type="sldNum" sz="quarter" idx="34"/>
          </p:nvPr>
        </p:nvSpPr>
        <p:spPr/>
        <p:txBody>
          <a:bodyPr/>
          <a:lstStyle>
            <a:lvl1pPr>
              <a:defRPr smtClean="0">
                <a:solidFill>
                  <a:schemeClr val="tx1">
                    <a:lumMod val="75000"/>
                    <a:lumOff val="25000"/>
                  </a:schemeClr>
                </a:solidFill>
              </a:defRPr>
            </a:lvl1pPr>
          </a:lstStyle>
          <a:p>
            <a:pPr>
              <a:defRPr/>
            </a:pPr>
            <a:fld id="{43EE5548-16AA-43E1-B7AD-F7E3C94F3E9F}" type="slidenum">
              <a:rPr lang="el-GR"/>
              <a:pPr>
                <a:defRPr/>
              </a:pPr>
              <a:t>‹#›</a:t>
            </a:fld>
            <a:endParaRPr lang="el-GR"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9_Μόνο τίτλος">
    <p:spTree>
      <p:nvGrpSpPr>
        <p:cNvPr id="1" name=""/>
        <p:cNvGrpSpPr/>
        <p:nvPr/>
      </p:nvGrpSpPr>
      <p:grpSpPr>
        <a:xfrm>
          <a:off x="0" y="0"/>
          <a:ext cx="0" cy="0"/>
          <a:chOff x="0" y="0"/>
          <a:chExt cx="0" cy="0"/>
        </a:xfrm>
      </p:grpSpPr>
      <p:sp>
        <p:nvSpPr>
          <p:cNvPr id="37" name="Βέλος: Δεξιό 36"/>
          <p:cNvSpPr/>
          <p:nvPr userDrawn="1"/>
        </p:nvSpPr>
        <p:spPr>
          <a:xfrm>
            <a:off x="388938" y="4008438"/>
            <a:ext cx="11414125" cy="96837"/>
          </a:xfrm>
          <a:prstGeom prst="rightArrow">
            <a:avLst>
              <a:gd name="adj1" fmla="val 100000"/>
              <a:gd name="adj2" fmla="val 8593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tx1">
                  <a:lumMod val="75000"/>
                  <a:lumOff val="25000"/>
                </a:schemeClr>
              </a:solidFill>
            </a:endParaRPr>
          </a:p>
        </p:txBody>
      </p:sp>
      <p:sp>
        <p:nvSpPr>
          <p:cNvPr id="2" name="Τίτλος 1"/>
          <p:cNvSpPr>
            <a:spLocks noGrp="1"/>
          </p:cNvSpPr>
          <p:nvPr>
            <p:ph type="title"/>
          </p:nvPr>
        </p:nvSpPr>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5" name="Θέση κειμένου 5"/>
          <p:cNvSpPr>
            <a:spLocks noGrp="1"/>
          </p:cNvSpPr>
          <p:nvPr>
            <p:ph type="body" sz="quarter" idx="32"/>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9" name="Θέση κειμένου 10"/>
          <p:cNvSpPr>
            <a:spLocks noGrp="1"/>
          </p:cNvSpPr>
          <p:nvPr>
            <p:ph type="body" sz="quarter" idx="33"/>
          </p:nvPr>
        </p:nvSpPr>
        <p:spPr>
          <a:xfrm>
            <a:off x="316466" y="4173151"/>
            <a:ext cx="608493" cy="201776"/>
          </a:xfrm>
        </p:spPr>
        <p:txBody>
          <a:bodyPr rtlCol="0" anchor="ctr"/>
          <a:lstStyle>
            <a:lvl1pPr marL="0" indent="0" algn="ctr">
              <a:buNone/>
              <a:defRPr sz="1400" b="1">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0" name="Θέση κειμένου 10"/>
          <p:cNvSpPr>
            <a:spLocks noGrp="1"/>
          </p:cNvSpPr>
          <p:nvPr>
            <p:ph type="body" sz="quarter" idx="34"/>
          </p:nvPr>
        </p:nvSpPr>
        <p:spPr>
          <a:xfrm>
            <a:off x="431799"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1" name="Θέση κειμένου 10"/>
          <p:cNvSpPr>
            <a:spLocks noGrp="1"/>
          </p:cNvSpPr>
          <p:nvPr>
            <p:ph type="body" sz="quarter" idx="35"/>
          </p:nvPr>
        </p:nvSpPr>
        <p:spPr>
          <a:xfrm>
            <a:off x="903816"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2" name="Θέση κειμένου 10"/>
          <p:cNvSpPr>
            <a:spLocks noGrp="1"/>
          </p:cNvSpPr>
          <p:nvPr>
            <p:ph type="body" sz="quarter" idx="36"/>
          </p:nvPr>
        </p:nvSpPr>
        <p:spPr>
          <a:xfrm>
            <a:off x="1375833"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3" name="Θέση κειμένου 10"/>
          <p:cNvSpPr>
            <a:spLocks noGrp="1"/>
          </p:cNvSpPr>
          <p:nvPr>
            <p:ph type="body" sz="quarter" idx="37"/>
          </p:nvPr>
        </p:nvSpPr>
        <p:spPr>
          <a:xfrm>
            <a:off x="1847850"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4" name="Θέση κειμένου 10"/>
          <p:cNvSpPr>
            <a:spLocks noGrp="1"/>
          </p:cNvSpPr>
          <p:nvPr>
            <p:ph type="body" sz="quarter" idx="38"/>
          </p:nvPr>
        </p:nvSpPr>
        <p:spPr>
          <a:xfrm>
            <a:off x="5980666" y="4173151"/>
            <a:ext cx="608493" cy="201776"/>
          </a:xfrm>
        </p:spPr>
        <p:txBody>
          <a:bodyPr rtlCol="0" anchor="ctr"/>
          <a:lstStyle>
            <a:lvl1pPr marL="0" indent="0" algn="ctr">
              <a:buNone/>
              <a:defRPr sz="1400" b="1">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5" name="Θέση κειμένου 10"/>
          <p:cNvSpPr>
            <a:spLocks noGrp="1"/>
          </p:cNvSpPr>
          <p:nvPr>
            <p:ph type="body" sz="quarter" idx="39"/>
          </p:nvPr>
        </p:nvSpPr>
        <p:spPr>
          <a:xfrm>
            <a:off x="2319867"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6" name="Θέση κειμένου 10"/>
          <p:cNvSpPr>
            <a:spLocks noGrp="1"/>
          </p:cNvSpPr>
          <p:nvPr>
            <p:ph type="body" sz="quarter" idx="40"/>
          </p:nvPr>
        </p:nvSpPr>
        <p:spPr>
          <a:xfrm>
            <a:off x="2791884"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7" name="Θέση κειμένου 10"/>
          <p:cNvSpPr>
            <a:spLocks noGrp="1"/>
          </p:cNvSpPr>
          <p:nvPr>
            <p:ph type="body" sz="quarter" idx="41"/>
          </p:nvPr>
        </p:nvSpPr>
        <p:spPr>
          <a:xfrm>
            <a:off x="3263901"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8" name="Θέση κειμένου 10"/>
          <p:cNvSpPr>
            <a:spLocks noGrp="1"/>
          </p:cNvSpPr>
          <p:nvPr>
            <p:ph type="body" sz="quarter" idx="42"/>
          </p:nvPr>
        </p:nvSpPr>
        <p:spPr>
          <a:xfrm>
            <a:off x="4679952"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9" name="Θέση κειμένου 10"/>
          <p:cNvSpPr>
            <a:spLocks noGrp="1"/>
          </p:cNvSpPr>
          <p:nvPr>
            <p:ph type="body" sz="quarter" idx="43"/>
          </p:nvPr>
        </p:nvSpPr>
        <p:spPr>
          <a:xfrm>
            <a:off x="3735918"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20" name="Θέση κειμένου 10"/>
          <p:cNvSpPr>
            <a:spLocks noGrp="1"/>
          </p:cNvSpPr>
          <p:nvPr>
            <p:ph type="body" sz="quarter" idx="44"/>
          </p:nvPr>
        </p:nvSpPr>
        <p:spPr>
          <a:xfrm>
            <a:off x="4207935"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21" name="Θέση κειμένου 10"/>
          <p:cNvSpPr>
            <a:spLocks noGrp="1"/>
          </p:cNvSpPr>
          <p:nvPr>
            <p:ph type="body" sz="quarter" idx="45"/>
          </p:nvPr>
        </p:nvSpPr>
        <p:spPr>
          <a:xfrm>
            <a:off x="5151969"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22" name="Θέση κειμένου 10"/>
          <p:cNvSpPr>
            <a:spLocks noGrp="1"/>
          </p:cNvSpPr>
          <p:nvPr>
            <p:ph type="body" sz="quarter" idx="46"/>
          </p:nvPr>
        </p:nvSpPr>
        <p:spPr>
          <a:xfrm>
            <a:off x="5623986"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23" name="Θέση κειμένου 10"/>
          <p:cNvSpPr>
            <a:spLocks noGrp="1"/>
          </p:cNvSpPr>
          <p:nvPr>
            <p:ph type="body" sz="quarter" idx="47"/>
          </p:nvPr>
        </p:nvSpPr>
        <p:spPr>
          <a:xfrm>
            <a:off x="6095999"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24" name="Θέση κειμένου 10"/>
          <p:cNvSpPr>
            <a:spLocks noGrp="1"/>
          </p:cNvSpPr>
          <p:nvPr>
            <p:ph type="body" sz="quarter" idx="48"/>
          </p:nvPr>
        </p:nvSpPr>
        <p:spPr>
          <a:xfrm>
            <a:off x="6568012"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25" name="Θέση κειμένου 10"/>
          <p:cNvSpPr>
            <a:spLocks noGrp="1"/>
          </p:cNvSpPr>
          <p:nvPr>
            <p:ph type="body" sz="quarter" idx="49"/>
          </p:nvPr>
        </p:nvSpPr>
        <p:spPr>
          <a:xfrm>
            <a:off x="7040029"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26" name="Θέση κειμένου 10"/>
          <p:cNvSpPr>
            <a:spLocks noGrp="1"/>
          </p:cNvSpPr>
          <p:nvPr>
            <p:ph type="body" sz="quarter" idx="50"/>
          </p:nvPr>
        </p:nvSpPr>
        <p:spPr>
          <a:xfrm>
            <a:off x="7512046"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27" name="Θέση κειμένου 10"/>
          <p:cNvSpPr>
            <a:spLocks noGrp="1"/>
          </p:cNvSpPr>
          <p:nvPr>
            <p:ph type="body" sz="quarter" idx="51"/>
          </p:nvPr>
        </p:nvSpPr>
        <p:spPr>
          <a:xfrm>
            <a:off x="7984063"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28" name="Θέση κειμένου 10"/>
          <p:cNvSpPr>
            <a:spLocks noGrp="1"/>
          </p:cNvSpPr>
          <p:nvPr>
            <p:ph type="body" sz="quarter" idx="52"/>
          </p:nvPr>
        </p:nvSpPr>
        <p:spPr>
          <a:xfrm>
            <a:off x="8456080"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29" name="Θέση κειμένου 10"/>
          <p:cNvSpPr>
            <a:spLocks noGrp="1"/>
          </p:cNvSpPr>
          <p:nvPr>
            <p:ph type="body" sz="quarter" idx="53"/>
          </p:nvPr>
        </p:nvSpPr>
        <p:spPr>
          <a:xfrm>
            <a:off x="8928097"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30" name="Θέση κειμένου 10"/>
          <p:cNvSpPr>
            <a:spLocks noGrp="1"/>
          </p:cNvSpPr>
          <p:nvPr>
            <p:ph type="body" sz="quarter" idx="54"/>
          </p:nvPr>
        </p:nvSpPr>
        <p:spPr>
          <a:xfrm>
            <a:off x="10344148"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31" name="Θέση κειμένου 10"/>
          <p:cNvSpPr>
            <a:spLocks noGrp="1"/>
          </p:cNvSpPr>
          <p:nvPr>
            <p:ph type="body" sz="quarter" idx="55"/>
          </p:nvPr>
        </p:nvSpPr>
        <p:spPr>
          <a:xfrm>
            <a:off x="9400114"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32" name="Θέση κειμένου 10"/>
          <p:cNvSpPr>
            <a:spLocks noGrp="1"/>
          </p:cNvSpPr>
          <p:nvPr>
            <p:ph type="body" sz="quarter" idx="56"/>
          </p:nvPr>
        </p:nvSpPr>
        <p:spPr>
          <a:xfrm>
            <a:off x="9872131"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33" name="Θέση κειμένου 10"/>
          <p:cNvSpPr>
            <a:spLocks noGrp="1"/>
          </p:cNvSpPr>
          <p:nvPr>
            <p:ph type="body" sz="quarter" idx="57"/>
          </p:nvPr>
        </p:nvSpPr>
        <p:spPr>
          <a:xfrm>
            <a:off x="10816165"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34" name="Θέση κειμένου 10"/>
          <p:cNvSpPr>
            <a:spLocks noGrp="1"/>
          </p:cNvSpPr>
          <p:nvPr>
            <p:ph type="body" sz="quarter" idx="58"/>
          </p:nvPr>
        </p:nvSpPr>
        <p:spPr>
          <a:xfrm>
            <a:off x="11288182" y="3724159"/>
            <a:ext cx="377825" cy="201776"/>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35" name="Θέση κειμένου 3"/>
          <p:cNvSpPr>
            <a:spLocks noGrp="1"/>
          </p:cNvSpPr>
          <p:nvPr>
            <p:ph type="body" sz="quarter" idx="59"/>
          </p:nvPr>
        </p:nvSpPr>
        <p:spPr>
          <a:xfrm>
            <a:off x="5360988" y="2190750"/>
            <a:ext cx="1793875" cy="561975"/>
          </a:xfrm>
          <a:solidFill>
            <a:schemeClr val="bg1">
              <a:lumMod val="95000"/>
            </a:schemeClr>
          </a:solidFill>
          <a:ln>
            <a:noFill/>
          </a:ln>
        </p:spPr>
        <p:txBody>
          <a:bodyPr tIns="36000" rtlCol="0"/>
          <a:lstStyle>
            <a:lvl1pPr marL="0" indent="0" algn="ctr">
              <a:buNone/>
              <a:defRPr sz="16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36" name="Θέση κειμένου 36"/>
          <p:cNvSpPr>
            <a:spLocks noGrp="1"/>
          </p:cNvSpPr>
          <p:nvPr>
            <p:ph type="body" sz="quarter" idx="60"/>
          </p:nvPr>
        </p:nvSpPr>
        <p:spPr>
          <a:xfrm>
            <a:off x="5412717" y="2505005"/>
            <a:ext cx="1690417" cy="224670"/>
          </a:xfrm>
        </p:spPr>
        <p:txBody>
          <a:bodyPr rtlCol="0"/>
          <a:lstStyle>
            <a:lvl1pPr marL="0" indent="0" algn="ctr">
              <a:buNone/>
              <a:defRPr sz="12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38" name="Θέση υποσέλιδου 5"/>
          <p:cNvSpPr>
            <a:spLocks noGrp="1"/>
          </p:cNvSpPr>
          <p:nvPr>
            <p:ph type="ftr" sz="quarter" idx="61"/>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39" name="Θέση αριθμού διαφάνειας 6"/>
          <p:cNvSpPr>
            <a:spLocks noGrp="1"/>
          </p:cNvSpPr>
          <p:nvPr>
            <p:ph type="sldNum" sz="quarter" idx="62"/>
          </p:nvPr>
        </p:nvSpPr>
        <p:spPr/>
        <p:txBody>
          <a:bodyPr/>
          <a:lstStyle>
            <a:lvl1pPr>
              <a:defRPr smtClean="0">
                <a:solidFill>
                  <a:schemeClr val="tx1">
                    <a:lumMod val="75000"/>
                    <a:lumOff val="25000"/>
                  </a:schemeClr>
                </a:solidFill>
              </a:defRPr>
            </a:lvl1pPr>
          </a:lstStyle>
          <a:p>
            <a:pPr>
              <a:defRPr/>
            </a:pPr>
            <a:fld id="{FBB12FF1-CAB8-4B0D-B653-09FAFFC7981F}" type="slidenum">
              <a:rPr lang="el-GR"/>
              <a:pPr>
                <a:defRPr/>
              </a:pPr>
              <a:t>‹#›</a:t>
            </a:fld>
            <a:endParaRPr lang="el-GR"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Μόνο τίτλος">
    <p:spTree>
      <p:nvGrpSpPr>
        <p:cNvPr id="1" name=""/>
        <p:cNvGrpSpPr/>
        <p:nvPr/>
      </p:nvGrpSpPr>
      <p:grpSpPr>
        <a:xfrm>
          <a:off x="0" y="0"/>
          <a:ext cx="0" cy="0"/>
          <a:chOff x="0" y="0"/>
          <a:chExt cx="0" cy="0"/>
        </a:xfrm>
      </p:grpSpPr>
      <p:sp>
        <p:nvSpPr>
          <p:cNvPr id="20" name="Ορθογώνιο 6"/>
          <p:cNvSpPr/>
          <p:nvPr userDrawn="1"/>
        </p:nvSpPr>
        <p:spPr>
          <a:xfrm>
            <a:off x="2055813" y="3514725"/>
            <a:ext cx="1703387"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1" name="Ορθογώνιο 6"/>
          <p:cNvSpPr/>
          <p:nvPr userDrawn="1"/>
        </p:nvSpPr>
        <p:spPr>
          <a:xfrm>
            <a:off x="6062663" y="3514725"/>
            <a:ext cx="1703387"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2" name="Ορθογώνιο 6"/>
          <p:cNvSpPr/>
          <p:nvPr userDrawn="1"/>
        </p:nvSpPr>
        <p:spPr>
          <a:xfrm>
            <a:off x="10067925" y="3514725"/>
            <a:ext cx="1703388"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 name="Τίτλος 1"/>
          <p:cNvSpPr>
            <a:spLocks noGrp="1"/>
          </p:cNvSpPr>
          <p:nvPr>
            <p:ph type="title"/>
          </p:nvPr>
        </p:nvSpPr>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5" name="Θέση κειμένου 5"/>
          <p:cNvSpPr>
            <a:spLocks noGrp="1"/>
          </p:cNvSpPr>
          <p:nvPr>
            <p:ph type="body" sz="quarter" idx="32"/>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8" name="Θέση εικόνας 4"/>
          <p:cNvSpPr>
            <a:spLocks noGrp="1"/>
          </p:cNvSpPr>
          <p:nvPr>
            <p:ph type="pic" sz="quarter" idx="12"/>
          </p:nvPr>
        </p:nvSpPr>
        <p:spPr>
          <a:xfrm>
            <a:off x="512915" y="2319681"/>
            <a:ext cx="1352367" cy="1352367"/>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dirty="0"/>
              <a:t>Κάντε κλικ στο εικονίδιο για να προσθέσετε μια εικόνα</a:t>
            </a:r>
          </a:p>
        </p:txBody>
      </p:sp>
      <p:sp>
        <p:nvSpPr>
          <p:cNvPr id="9" name="Θέση κειμένου 8"/>
          <p:cNvSpPr>
            <a:spLocks noGrp="1"/>
          </p:cNvSpPr>
          <p:nvPr>
            <p:ph type="body" sz="quarter" idx="13"/>
          </p:nvPr>
        </p:nvSpPr>
        <p:spPr>
          <a:xfrm>
            <a:off x="2055970" y="2319681"/>
            <a:ext cx="1703313" cy="701538"/>
          </a:xfrm>
        </p:spPr>
        <p:txBody>
          <a:bodyPr rtlCol="0"/>
          <a:lstStyle>
            <a:lvl1pPr marL="0" indent="0" algn="l">
              <a:buFont typeface="Arial" panose="020B0604020202020204" pitchFamily="34" charset="0"/>
              <a:buNone/>
              <a:defRPr sz="2400">
                <a:latin typeface="+mj-lt"/>
              </a:defRPr>
            </a:lvl1pPr>
          </a:lstStyle>
          <a:p>
            <a:pPr lvl="0"/>
            <a:r>
              <a:rPr lang="el-GR" noProof="0" dirty="0"/>
              <a:t>Kλικ για επεξεργασία των στυλ του υποδείγματος</a:t>
            </a:r>
          </a:p>
        </p:txBody>
      </p:sp>
      <p:sp>
        <p:nvSpPr>
          <p:cNvPr id="10" name="Θέση κειμένου 10"/>
          <p:cNvSpPr>
            <a:spLocks noGrp="1"/>
          </p:cNvSpPr>
          <p:nvPr>
            <p:ph type="body" sz="quarter" idx="14"/>
          </p:nvPr>
        </p:nvSpPr>
        <p:spPr>
          <a:xfrm>
            <a:off x="512915" y="3800064"/>
            <a:ext cx="3246368" cy="1800000"/>
          </a:xfrm>
        </p:spPr>
        <p:txBody>
          <a:bodyPr rtlCol="0"/>
          <a:lstStyle>
            <a:lvl1pPr marL="0" indent="0" algn="l">
              <a:buNone/>
              <a:defRPr sz="1400">
                <a:solidFill>
                  <a:schemeClr val="tx1">
                    <a:lumMod val="50000"/>
                    <a:lumOff val="50000"/>
                  </a:schemeClr>
                </a:solidFill>
              </a:defRPr>
            </a:lvl1pPr>
          </a:lstStyle>
          <a:p>
            <a:pPr lvl="0"/>
            <a:r>
              <a:rPr lang="el-GR" noProof="0" dirty="0"/>
              <a:t>Kλικ για επεξεργασία των στυλ του υποδείγματος</a:t>
            </a:r>
          </a:p>
        </p:txBody>
      </p:sp>
      <p:sp>
        <p:nvSpPr>
          <p:cNvPr id="11" name="Θέση κειμένου 8"/>
          <p:cNvSpPr>
            <a:spLocks noGrp="1"/>
          </p:cNvSpPr>
          <p:nvPr>
            <p:ph type="body" sz="quarter" idx="33"/>
          </p:nvPr>
        </p:nvSpPr>
        <p:spPr>
          <a:xfrm>
            <a:off x="2055970" y="3055171"/>
            <a:ext cx="1703313" cy="245885"/>
          </a:xfrm>
        </p:spPr>
        <p:txBody>
          <a:bodyPr rtlCol="0"/>
          <a:lstStyle>
            <a:lvl1pPr marL="0" indent="0" algn="l">
              <a:buFont typeface="Arial" panose="020B0604020202020204" pitchFamily="34" charset="0"/>
              <a:buNone/>
              <a:defRPr sz="1400">
                <a:solidFill>
                  <a:schemeClr val="bg1">
                    <a:lumMod val="50000"/>
                  </a:schemeClr>
                </a:solidFill>
              </a:defRPr>
            </a:lvl1pPr>
          </a:lstStyle>
          <a:p>
            <a:pPr lvl="0"/>
            <a:r>
              <a:rPr lang="el-GR" noProof="0" dirty="0"/>
              <a:t>Kλικ για επεξεργασία των στυλ του υποδείγματος</a:t>
            </a:r>
          </a:p>
        </p:txBody>
      </p:sp>
      <p:sp>
        <p:nvSpPr>
          <p:cNvPr id="12" name="Θέση εικόνας 4"/>
          <p:cNvSpPr>
            <a:spLocks noGrp="1"/>
          </p:cNvSpPr>
          <p:nvPr>
            <p:ph type="pic" sz="quarter" idx="34"/>
          </p:nvPr>
        </p:nvSpPr>
        <p:spPr>
          <a:xfrm>
            <a:off x="4523213" y="2319681"/>
            <a:ext cx="1352367" cy="1352367"/>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dirty="0"/>
              <a:t>Κάντε κλικ στο εικονίδιο για να προσθέσετε μια εικόνα</a:t>
            </a:r>
          </a:p>
        </p:txBody>
      </p:sp>
      <p:sp>
        <p:nvSpPr>
          <p:cNvPr id="13" name="Θέση κειμένου 8"/>
          <p:cNvSpPr>
            <a:spLocks noGrp="1"/>
          </p:cNvSpPr>
          <p:nvPr>
            <p:ph type="body" sz="quarter" idx="35"/>
          </p:nvPr>
        </p:nvSpPr>
        <p:spPr>
          <a:xfrm>
            <a:off x="6061985" y="2319681"/>
            <a:ext cx="1703313" cy="701538"/>
          </a:xfrm>
        </p:spPr>
        <p:txBody>
          <a:bodyPr rtlCol="0"/>
          <a:lstStyle>
            <a:lvl1pPr marL="0" indent="0" algn="l">
              <a:buFont typeface="Arial" panose="020B0604020202020204" pitchFamily="34" charset="0"/>
              <a:buNone/>
              <a:defRPr sz="2400">
                <a:latin typeface="+mj-lt"/>
              </a:defRPr>
            </a:lvl1pPr>
          </a:lstStyle>
          <a:p>
            <a:pPr lvl="0"/>
            <a:r>
              <a:rPr lang="el-GR" noProof="0" dirty="0"/>
              <a:t>Kλικ για επεξεργασία των στυλ του υποδείγματος</a:t>
            </a:r>
          </a:p>
        </p:txBody>
      </p:sp>
      <p:sp>
        <p:nvSpPr>
          <p:cNvPr id="14" name="Θέση κειμένου 10"/>
          <p:cNvSpPr>
            <a:spLocks noGrp="1"/>
          </p:cNvSpPr>
          <p:nvPr>
            <p:ph type="body" sz="quarter" idx="36"/>
          </p:nvPr>
        </p:nvSpPr>
        <p:spPr>
          <a:xfrm>
            <a:off x="4518930" y="3800064"/>
            <a:ext cx="3246368" cy="1800000"/>
          </a:xfrm>
        </p:spPr>
        <p:txBody>
          <a:bodyPr rtlCol="0"/>
          <a:lstStyle>
            <a:lvl1pPr marL="0" indent="0" algn="l">
              <a:buNone/>
              <a:defRPr sz="1400">
                <a:solidFill>
                  <a:schemeClr val="tx1">
                    <a:lumMod val="50000"/>
                    <a:lumOff val="50000"/>
                  </a:schemeClr>
                </a:solidFill>
              </a:defRPr>
            </a:lvl1pPr>
          </a:lstStyle>
          <a:p>
            <a:pPr lvl="0"/>
            <a:r>
              <a:rPr lang="el-GR" noProof="0" dirty="0"/>
              <a:t>Kλικ για επεξεργασία των στυλ του υποδείγματος</a:t>
            </a:r>
          </a:p>
        </p:txBody>
      </p:sp>
      <p:sp>
        <p:nvSpPr>
          <p:cNvPr id="15" name="Θέση κειμένου 8"/>
          <p:cNvSpPr>
            <a:spLocks noGrp="1"/>
          </p:cNvSpPr>
          <p:nvPr>
            <p:ph type="body" sz="quarter" idx="37"/>
          </p:nvPr>
        </p:nvSpPr>
        <p:spPr>
          <a:xfrm>
            <a:off x="6061985" y="3055171"/>
            <a:ext cx="1703313" cy="245885"/>
          </a:xfrm>
        </p:spPr>
        <p:txBody>
          <a:bodyPr rtlCol="0"/>
          <a:lstStyle>
            <a:lvl1pPr marL="0" indent="0" algn="l">
              <a:buFont typeface="Arial" panose="020B0604020202020204" pitchFamily="34" charset="0"/>
              <a:buNone/>
              <a:defRPr sz="1400">
                <a:solidFill>
                  <a:schemeClr val="bg1">
                    <a:lumMod val="50000"/>
                  </a:schemeClr>
                </a:solidFill>
              </a:defRPr>
            </a:lvl1pPr>
          </a:lstStyle>
          <a:p>
            <a:pPr lvl="0"/>
            <a:r>
              <a:rPr lang="el-GR" noProof="0" dirty="0"/>
              <a:t>Kλικ για επεξεργασία των στυλ του υποδείγματος</a:t>
            </a:r>
          </a:p>
        </p:txBody>
      </p:sp>
      <p:sp>
        <p:nvSpPr>
          <p:cNvPr id="16" name="Θέση εικόνας 4"/>
          <p:cNvSpPr>
            <a:spLocks noGrp="1"/>
          </p:cNvSpPr>
          <p:nvPr>
            <p:ph type="pic" sz="quarter" idx="38"/>
          </p:nvPr>
        </p:nvSpPr>
        <p:spPr>
          <a:xfrm>
            <a:off x="8533512" y="2319681"/>
            <a:ext cx="1352367" cy="1352367"/>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dirty="0"/>
              <a:t>Κάντε κλικ στο εικονίδιο για να προσθέσετε μια εικόνα</a:t>
            </a:r>
          </a:p>
        </p:txBody>
      </p:sp>
      <p:sp>
        <p:nvSpPr>
          <p:cNvPr id="17" name="Θέση κειμένου 8"/>
          <p:cNvSpPr>
            <a:spLocks noGrp="1"/>
          </p:cNvSpPr>
          <p:nvPr>
            <p:ph type="body" sz="quarter" idx="39"/>
          </p:nvPr>
        </p:nvSpPr>
        <p:spPr>
          <a:xfrm>
            <a:off x="10068000" y="2319681"/>
            <a:ext cx="1703313" cy="701538"/>
          </a:xfrm>
        </p:spPr>
        <p:txBody>
          <a:bodyPr rtlCol="0"/>
          <a:lstStyle>
            <a:lvl1pPr marL="0" indent="0" algn="l">
              <a:buFont typeface="Arial" panose="020B0604020202020204" pitchFamily="34" charset="0"/>
              <a:buNone/>
              <a:defRPr sz="2400">
                <a:latin typeface="+mj-lt"/>
              </a:defRPr>
            </a:lvl1pPr>
          </a:lstStyle>
          <a:p>
            <a:pPr lvl="0"/>
            <a:r>
              <a:rPr lang="el-GR" noProof="0" dirty="0"/>
              <a:t>Kλικ για επεξεργασία των στυλ του υποδείγματος</a:t>
            </a:r>
          </a:p>
        </p:txBody>
      </p:sp>
      <p:sp>
        <p:nvSpPr>
          <p:cNvPr id="18" name="Θέση κειμένου 10"/>
          <p:cNvSpPr>
            <a:spLocks noGrp="1"/>
          </p:cNvSpPr>
          <p:nvPr>
            <p:ph type="body" sz="quarter" idx="40"/>
          </p:nvPr>
        </p:nvSpPr>
        <p:spPr>
          <a:xfrm>
            <a:off x="8524945" y="3800064"/>
            <a:ext cx="3246368" cy="1800000"/>
          </a:xfrm>
        </p:spPr>
        <p:txBody>
          <a:bodyPr rtlCol="0"/>
          <a:lstStyle>
            <a:lvl1pPr marL="0" indent="0" algn="l">
              <a:buNone/>
              <a:defRPr sz="1400">
                <a:solidFill>
                  <a:schemeClr val="tx1">
                    <a:lumMod val="50000"/>
                    <a:lumOff val="50000"/>
                  </a:schemeClr>
                </a:solidFill>
              </a:defRPr>
            </a:lvl1pPr>
          </a:lstStyle>
          <a:p>
            <a:pPr lvl="0"/>
            <a:r>
              <a:rPr lang="el-GR" noProof="0" dirty="0"/>
              <a:t>Kλικ για επεξεργασία των στυλ του υποδείγματος</a:t>
            </a:r>
          </a:p>
        </p:txBody>
      </p:sp>
      <p:sp>
        <p:nvSpPr>
          <p:cNvPr id="19" name="Θέση κειμένου 8"/>
          <p:cNvSpPr>
            <a:spLocks noGrp="1"/>
          </p:cNvSpPr>
          <p:nvPr>
            <p:ph type="body" sz="quarter" idx="41"/>
          </p:nvPr>
        </p:nvSpPr>
        <p:spPr>
          <a:xfrm>
            <a:off x="10068000" y="3055171"/>
            <a:ext cx="1703313" cy="245885"/>
          </a:xfrm>
        </p:spPr>
        <p:txBody>
          <a:bodyPr rtlCol="0"/>
          <a:lstStyle>
            <a:lvl1pPr marL="0" indent="0" algn="l">
              <a:buFont typeface="Arial" panose="020B0604020202020204" pitchFamily="34" charset="0"/>
              <a:buNone/>
              <a:defRPr sz="1400">
                <a:solidFill>
                  <a:schemeClr val="bg1">
                    <a:lumMod val="50000"/>
                  </a:schemeClr>
                </a:solidFill>
              </a:defRPr>
            </a:lvl1pPr>
          </a:lstStyle>
          <a:p>
            <a:pPr lvl="0"/>
            <a:r>
              <a:rPr lang="el-GR" noProof="0" dirty="0"/>
              <a:t>Kλικ για επεξεργασία των στυλ του υποδείγματος</a:t>
            </a:r>
          </a:p>
        </p:txBody>
      </p:sp>
      <p:sp>
        <p:nvSpPr>
          <p:cNvPr id="23" name="Θέση υποσέλιδου 5"/>
          <p:cNvSpPr>
            <a:spLocks noGrp="1"/>
          </p:cNvSpPr>
          <p:nvPr>
            <p:ph type="ftr" sz="quarter" idx="42"/>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24" name="Θέση αριθμού διαφάνειας 6"/>
          <p:cNvSpPr>
            <a:spLocks noGrp="1"/>
          </p:cNvSpPr>
          <p:nvPr>
            <p:ph type="sldNum" sz="quarter" idx="43"/>
          </p:nvPr>
        </p:nvSpPr>
        <p:spPr/>
        <p:txBody>
          <a:bodyPr/>
          <a:lstStyle>
            <a:lvl1pPr>
              <a:defRPr smtClean="0">
                <a:solidFill>
                  <a:schemeClr val="tx1">
                    <a:lumMod val="75000"/>
                    <a:lumOff val="25000"/>
                  </a:schemeClr>
                </a:solidFill>
              </a:defRPr>
            </a:lvl1pPr>
          </a:lstStyle>
          <a:p>
            <a:pPr>
              <a:defRPr/>
            </a:pPr>
            <a:fld id="{A57FD16A-D8AC-4B13-BD73-AEF1EAC0F776}" type="slidenum">
              <a:rPr lang="el-GR"/>
              <a:pPr>
                <a:defRPr/>
              </a:pPr>
              <a:t>‹#›</a:t>
            </a:fld>
            <a:endParaRPr lang="el-GR"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1_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5" name="Θέση κειμένου 5"/>
          <p:cNvSpPr>
            <a:spLocks noGrp="1"/>
          </p:cNvSpPr>
          <p:nvPr>
            <p:ph type="body" sz="quarter" idx="32"/>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8" name="Θέση κειμένου 8"/>
          <p:cNvSpPr>
            <a:spLocks noGrp="1"/>
          </p:cNvSpPr>
          <p:nvPr>
            <p:ph type="body" sz="quarter" idx="17"/>
          </p:nvPr>
        </p:nvSpPr>
        <p:spPr>
          <a:xfrm>
            <a:off x="431800" y="4113808"/>
            <a:ext cx="1620000" cy="631554"/>
          </a:xfrm>
        </p:spPr>
        <p:txBody>
          <a:bodyPr rtlCol="0"/>
          <a:lstStyle>
            <a:lvl1pPr marL="0" indent="0" algn="l">
              <a:buFont typeface="Arial" panose="020B0604020202020204" pitchFamily="34" charset="0"/>
              <a:buNone/>
              <a:defRPr sz="2400">
                <a:latin typeface="+mj-lt"/>
              </a:defRPr>
            </a:lvl1pPr>
          </a:lstStyle>
          <a:p>
            <a:pPr lvl="0"/>
            <a:r>
              <a:rPr lang="el-GR" noProof="0" dirty="0"/>
              <a:t>Kλικ για επεξεργασία των στυλ του υποδείγματος</a:t>
            </a:r>
          </a:p>
        </p:txBody>
      </p:sp>
      <p:sp>
        <p:nvSpPr>
          <p:cNvPr id="9" name="Θέση κειμένου 10"/>
          <p:cNvSpPr>
            <a:spLocks noGrp="1"/>
          </p:cNvSpPr>
          <p:nvPr>
            <p:ph type="body" sz="quarter" idx="18"/>
          </p:nvPr>
        </p:nvSpPr>
        <p:spPr>
          <a:xfrm>
            <a:off x="431800" y="4797591"/>
            <a:ext cx="1620000" cy="720000"/>
          </a:xfrm>
        </p:spPr>
        <p:txBody>
          <a:bodyPr rtlCol="0"/>
          <a:lstStyle>
            <a:lvl1pPr marL="0" indent="0" algn="l">
              <a:buNone/>
              <a:defRPr sz="1400">
                <a:solidFill>
                  <a:schemeClr val="tx1">
                    <a:lumMod val="50000"/>
                    <a:lumOff val="50000"/>
                  </a:schemeClr>
                </a:solidFill>
              </a:defRPr>
            </a:lvl1pPr>
          </a:lstStyle>
          <a:p>
            <a:pPr lvl="0"/>
            <a:r>
              <a:rPr lang="el-GR" noProof="0" dirty="0"/>
              <a:t>Kλικ για επεξεργασία των στυλ του υποδείγματος</a:t>
            </a:r>
          </a:p>
        </p:txBody>
      </p:sp>
      <p:sp>
        <p:nvSpPr>
          <p:cNvPr id="10" name="Θέση κειμένου 8"/>
          <p:cNvSpPr>
            <a:spLocks noGrp="1"/>
          </p:cNvSpPr>
          <p:nvPr>
            <p:ph type="body" sz="quarter" idx="33"/>
          </p:nvPr>
        </p:nvSpPr>
        <p:spPr>
          <a:xfrm>
            <a:off x="2375703" y="4113808"/>
            <a:ext cx="1620000" cy="631554"/>
          </a:xfrm>
        </p:spPr>
        <p:txBody>
          <a:bodyPr rtlCol="0"/>
          <a:lstStyle>
            <a:lvl1pPr marL="0" indent="0" algn="l">
              <a:buFont typeface="Arial" panose="020B0604020202020204" pitchFamily="34" charset="0"/>
              <a:buNone/>
              <a:defRPr sz="2400">
                <a:latin typeface="+mj-lt"/>
              </a:defRPr>
            </a:lvl1pPr>
          </a:lstStyle>
          <a:p>
            <a:pPr lvl="0"/>
            <a:r>
              <a:rPr lang="el-GR" noProof="0" dirty="0"/>
              <a:t>Kλικ για επεξεργασία των στυλ του υποδείγματος</a:t>
            </a:r>
          </a:p>
        </p:txBody>
      </p:sp>
      <p:sp>
        <p:nvSpPr>
          <p:cNvPr id="11" name="Θέση κειμένου 10"/>
          <p:cNvSpPr>
            <a:spLocks noGrp="1"/>
          </p:cNvSpPr>
          <p:nvPr>
            <p:ph type="body" sz="quarter" idx="34"/>
          </p:nvPr>
        </p:nvSpPr>
        <p:spPr>
          <a:xfrm>
            <a:off x="2375703" y="4797591"/>
            <a:ext cx="1620000" cy="720000"/>
          </a:xfrm>
        </p:spPr>
        <p:txBody>
          <a:bodyPr rtlCol="0"/>
          <a:lstStyle>
            <a:lvl1pPr marL="0" indent="0" algn="l">
              <a:buNone/>
              <a:defRPr sz="1400">
                <a:solidFill>
                  <a:schemeClr val="tx1">
                    <a:lumMod val="50000"/>
                    <a:lumOff val="50000"/>
                  </a:schemeClr>
                </a:solidFill>
              </a:defRPr>
            </a:lvl1pPr>
          </a:lstStyle>
          <a:p>
            <a:pPr lvl="0"/>
            <a:r>
              <a:rPr lang="el-GR" noProof="0" dirty="0"/>
              <a:t>Kλικ για επεξεργασία των στυλ του υποδείγματος</a:t>
            </a:r>
          </a:p>
        </p:txBody>
      </p:sp>
      <p:sp>
        <p:nvSpPr>
          <p:cNvPr id="12" name="Θέση κειμένου 8"/>
          <p:cNvSpPr>
            <a:spLocks noGrp="1"/>
          </p:cNvSpPr>
          <p:nvPr>
            <p:ph type="body" sz="quarter" idx="35"/>
          </p:nvPr>
        </p:nvSpPr>
        <p:spPr>
          <a:xfrm>
            <a:off x="4319606" y="4113808"/>
            <a:ext cx="1620000" cy="631554"/>
          </a:xfrm>
        </p:spPr>
        <p:txBody>
          <a:bodyPr rtlCol="0"/>
          <a:lstStyle>
            <a:lvl1pPr marL="0" indent="0" algn="l">
              <a:buFont typeface="Arial" panose="020B0604020202020204" pitchFamily="34" charset="0"/>
              <a:buNone/>
              <a:defRPr sz="2400">
                <a:latin typeface="+mj-lt"/>
              </a:defRPr>
            </a:lvl1pPr>
          </a:lstStyle>
          <a:p>
            <a:pPr lvl="0"/>
            <a:r>
              <a:rPr lang="el-GR" noProof="0" dirty="0"/>
              <a:t>Kλικ για επεξεργασία των στυλ του υποδείγματος</a:t>
            </a:r>
          </a:p>
        </p:txBody>
      </p:sp>
      <p:sp>
        <p:nvSpPr>
          <p:cNvPr id="13" name="Θέση κειμένου 10"/>
          <p:cNvSpPr>
            <a:spLocks noGrp="1"/>
          </p:cNvSpPr>
          <p:nvPr>
            <p:ph type="body" sz="quarter" idx="36"/>
          </p:nvPr>
        </p:nvSpPr>
        <p:spPr>
          <a:xfrm>
            <a:off x="4319606" y="4797591"/>
            <a:ext cx="1620000" cy="720000"/>
          </a:xfrm>
        </p:spPr>
        <p:txBody>
          <a:bodyPr rtlCol="0"/>
          <a:lstStyle>
            <a:lvl1pPr marL="0" indent="0" algn="l">
              <a:buNone/>
              <a:defRPr sz="1400">
                <a:solidFill>
                  <a:schemeClr val="tx1">
                    <a:lumMod val="50000"/>
                    <a:lumOff val="50000"/>
                  </a:schemeClr>
                </a:solidFill>
              </a:defRPr>
            </a:lvl1pPr>
          </a:lstStyle>
          <a:p>
            <a:pPr lvl="0"/>
            <a:r>
              <a:rPr lang="el-GR" noProof="0" dirty="0"/>
              <a:t>Kλικ για επεξεργασία των στυλ του υποδείγματος</a:t>
            </a:r>
          </a:p>
        </p:txBody>
      </p:sp>
      <p:sp>
        <p:nvSpPr>
          <p:cNvPr id="14" name="Θέση κειμένου 8"/>
          <p:cNvSpPr>
            <a:spLocks noGrp="1"/>
          </p:cNvSpPr>
          <p:nvPr>
            <p:ph type="body" sz="quarter" idx="37"/>
          </p:nvPr>
        </p:nvSpPr>
        <p:spPr>
          <a:xfrm>
            <a:off x="6263509" y="4113808"/>
            <a:ext cx="1620000" cy="631554"/>
          </a:xfrm>
        </p:spPr>
        <p:txBody>
          <a:bodyPr rtlCol="0"/>
          <a:lstStyle>
            <a:lvl1pPr marL="0" indent="0" algn="l">
              <a:buFont typeface="Arial" panose="020B0604020202020204" pitchFamily="34" charset="0"/>
              <a:buNone/>
              <a:defRPr sz="2400">
                <a:latin typeface="+mj-lt"/>
              </a:defRPr>
            </a:lvl1pPr>
          </a:lstStyle>
          <a:p>
            <a:pPr lvl="0"/>
            <a:r>
              <a:rPr lang="el-GR" noProof="0" dirty="0"/>
              <a:t>Kλικ για επεξεργασία των στυλ του υποδείγματος</a:t>
            </a:r>
          </a:p>
        </p:txBody>
      </p:sp>
      <p:sp>
        <p:nvSpPr>
          <p:cNvPr id="15" name="Θέση κειμένου 10"/>
          <p:cNvSpPr>
            <a:spLocks noGrp="1"/>
          </p:cNvSpPr>
          <p:nvPr>
            <p:ph type="body" sz="quarter" idx="38"/>
          </p:nvPr>
        </p:nvSpPr>
        <p:spPr>
          <a:xfrm>
            <a:off x="6263509" y="4797591"/>
            <a:ext cx="1620000" cy="720000"/>
          </a:xfrm>
        </p:spPr>
        <p:txBody>
          <a:bodyPr rtlCol="0"/>
          <a:lstStyle>
            <a:lvl1pPr marL="0" indent="0" algn="l">
              <a:buNone/>
              <a:defRPr sz="1400">
                <a:solidFill>
                  <a:schemeClr val="tx1">
                    <a:lumMod val="50000"/>
                    <a:lumOff val="50000"/>
                  </a:schemeClr>
                </a:solidFill>
              </a:defRPr>
            </a:lvl1pPr>
          </a:lstStyle>
          <a:p>
            <a:pPr lvl="0"/>
            <a:r>
              <a:rPr lang="el-GR" noProof="0" dirty="0"/>
              <a:t>Kλικ για επεξεργασία των στυλ του υποδείγματος</a:t>
            </a:r>
          </a:p>
        </p:txBody>
      </p:sp>
      <p:sp>
        <p:nvSpPr>
          <p:cNvPr id="16" name="Θέση κειμένου 8"/>
          <p:cNvSpPr>
            <a:spLocks noGrp="1"/>
          </p:cNvSpPr>
          <p:nvPr>
            <p:ph type="body" sz="quarter" idx="39"/>
          </p:nvPr>
        </p:nvSpPr>
        <p:spPr>
          <a:xfrm>
            <a:off x="8207412" y="4113808"/>
            <a:ext cx="1620000" cy="631554"/>
          </a:xfrm>
        </p:spPr>
        <p:txBody>
          <a:bodyPr rtlCol="0"/>
          <a:lstStyle>
            <a:lvl1pPr marL="0" indent="0" algn="l">
              <a:buFont typeface="Arial" panose="020B0604020202020204" pitchFamily="34" charset="0"/>
              <a:buNone/>
              <a:defRPr sz="2400">
                <a:latin typeface="+mj-lt"/>
              </a:defRPr>
            </a:lvl1pPr>
          </a:lstStyle>
          <a:p>
            <a:pPr lvl="0"/>
            <a:r>
              <a:rPr lang="el-GR" noProof="0" dirty="0"/>
              <a:t>Kλικ για επεξεργασία των στυλ του υποδείγματος</a:t>
            </a:r>
          </a:p>
        </p:txBody>
      </p:sp>
      <p:sp>
        <p:nvSpPr>
          <p:cNvPr id="17" name="Θέση κειμένου 10"/>
          <p:cNvSpPr>
            <a:spLocks noGrp="1"/>
          </p:cNvSpPr>
          <p:nvPr>
            <p:ph type="body" sz="quarter" idx="40"/>
          </p:nvPr>
        </p:nvSpPr>
        <p:spPr>
          <a:xfrm>
            <a:off x="8207412" y="4797591"/>
            <a:ext cx="1620000" cy="720000"/>
          </a:xfrm>
        </p:spPr>
        <p:txBody>
          <a:bodyPr rtlCol="0"/>
          <a:lstStyle>
            <a:lvl1pPr marL="0" indent="0" algn="l">
              <a:buNone/>
              <a:defRPr sz="1400">
                <a:solidFill>
                  <a:schemeClr val="tx1">
                    <a:lumMod val="50000"/>
                    <a:lumOff val="50000"/>
                  </a:schemeClr>
                </a:solidFill>
              </a:defRPr>
            </a:lvl1pPr>
          </a:lstStyle>
          <a:p>
            <a:pPr lvl="0"/>
            <a:r>
              <a:rPr lang="el-GR" noProof="0" dirty="0"/>
              <a:t>Kλικ για επεξεργασία των στυλ του υποδείγματος</a:t>
            </a:r>
          </a:p>
        </p:txBody>
      </p:sp>
      <p:sp>
        <p:nvSpPr>
          <p:cNvPr id="18" name="Θέση εικόνας 15"/>
          <p:cNvSpPr>
            <a:spLocks noGrp="1"/>
          </p:cNvSpPr>
          <p:nvPr>
            <p:ph type="pic" sz="quarter" idx="41"/>
          </p:nvPr>
        </p:nvSpPr>
        <p:spPr>
          <a:xfrm>
            <a:off x="431800"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19" name="Θέση εικόνας 15"/>
          <p:cNvSpPr>
            <a:spLocks noGrp="1"/>
          </p:cNvSpPr>
          <p:nvPr>
            <p:ph type="pic" sz="quarter" idx="42"/>
          </p:nvPr>
        </p:nvSpPr>
        <p:spPr>
          <a:xfrm>
            <a:off x="2375703"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0" name="Θέση εικόνας 15"/>
          <p:cNvSpPr>
            <a:spLocks noGrp="1"/>
          </p:cNvSpPr>
          <p:nvPr>
            <p:ph type="pic" sz="quarter" idx="43"/>
          </p:nvPr>
        </p:nvSpPr>
        <p:spPr>
          <a:xfrm>
            <a:off x="4319606"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1" name="Θέση εικόνας 15"/>
          <p:cNvSpPr>
            <a:spLocks noGrp="1"/>
          </p:cNvSpPr>
          <p:nvPr>
            <p:ph type="pic" sz="quarter" idx="44"/>
          </p:nvPr>
        </p:nvSpPr>
        <p:spPr>
          <a:xfrm>
            <a:off x="6263509"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2" name="Θέση εικόνας 15"/>
          <p:cNvSpPr>
            <a:spLocks noGrp="1"/>
          </p:cNvSpPr>
          <p:nvPr>
            <p:ph type="pic" sz="quarter" idx="45"/>
          </p:nvPr>
        </p:nvSpPr>
        <p:spPr>
          <a:xfrm>
            <a:off x="8207412"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3" name="Θέση κειμένου 8"/>
          <p:cNvSpPr>
            <a:spLocks noGrp="1"/>
          </p:cNvSpPr>
          <p:nvPr>
            <p:ph type="body" sz="quarter" idx="46"/>
          </p:nvPr>
        </p:nvSpPr>
        <p:spPr>
          <a:xfrm>
            <a:off x="10151313" y="4113808"/>
            <a:ext cx="1620000" cy="631554"/>
          </a:xfrm>
        </p:spPr>
        <p:txBody>
          <a:bodyPr rtlCol="0"/>
          <a:lstStyle>
            <a:lvl1pPr marL="0" indent="0" algn="l">
              <a:buFont typeface="Arial" panose="020B0604020202020204" pitchFamily="34" charset="0"/>
              <a:buNone/>
              <a:defRPr sz="2400">
                <a:latin typeface="+mj-lt"/>
              </a:defRPr>
            </a:lvl1pPr>
          </a:lstStyle>
          <a:p>
            <a:pPr lvl="0"/>
            <a:r>
              <a:rPr lang="el-GR" noProof="0" dirty="0"/>
              <a:t>Kλικ για επεξεργασία των στυλ του υποδείγματος</a:t>
            </a:r>
          </a:p>
        </p:txBody>
      </p:sp>
      <p:sp>
        <p:nvSpPr>
          <p:cNvPr id="24" name="Θέση κειμένου 10"/>
          <p:cNvSpPr>
            <a:spLocks noGrp="1"/>
          </p:cNvSpPr>
          <p:nvPr>
            <p:ph type="body" sz="quarter" idx="47"/>
          </p:nvPr>
        </p:nvSpPr>
        <p:spPr>
          <a:xfrm>
            <a:off x="10151313" y="4797591"/>
            <a:ext cx="1620000" cy="720000"/>
          </a:xfrm>
        </p:spPr>
        <p:txBody>
          <a:bodyPr rtlCol="0"/>
          <a:lstStyle>
            <a:lvl1pPr marL="0" indent="0" algn="l">
              <a:buNone/>
              <a:defRPr sz="1400">
                <a:solidFill>
                  <a:schemeClr val="tx1">
                    <a:lumMod val="50000"/>
                    <a:lumOff val="50000"/>
                  </a:schemeClr>
                </a:solidFill>
              </a:defRPr>
            </a:lvl1pPr>
          </a:lstStyle>
          <a:p>
            <a:pPr lvl="0"/>
            <a:r>
              <a:rPr lang="el-GR" noProof="0" dirty="0"/>
              <a:t>Kλικ για επεξεργασία των στυλ του υποδείγματος</a:t>
            </a:r>
          </a:p>
        </p:txBody>
      </p:sp>
      <p:sp>
        <p:nvSpPr>
          <p:cNvPr id="25" name="Θέση εικόνας 15"/>
          <p:cNvSpPr>
            <a:spLocks noGrp="1"/>
          </p:cNvSpPr>
          <p:nvPr>
            <p:ph type="pic" sz="quarter" idx="48"/>
          </p:nvPr>
        </p:nvSpPr>
        <p:spPr>
          <a:xfrm>
            <a:off x="10151313" y="2246681"/>
            <a:ext cx="1620000" cy="1620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6" name="Θέση υποσέλιδου 5"/>
          <p:cNvSpPr>
            <a:spLocks noGrp="1"/>
          </p:cNvSpPr>
          <p:nvPr>
            <p:ph type="ftr" sz="quarter" idx="49"/>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27" name="Θέση αριθμού διαφάνειας 6"/>
          <p:cNvSpPr>
            <a:spLocks noGrp="1"/>
          </p:cNvSpPr>
          <p:nvPr>
            <p:ph type="sldNum" sz="quarter" idx="50"/>
          </p:nvPr>
        </p:nvSpPr>
        <p:spPr/>
        <p:txBody>
          <a:bodyPr/>
          <a:lstStyle>
            <a:lvl1pPr>
              <a:defRPr smtClean="0">
                <a:solidFill>
                  <a:schemeClr val="tx1">
                    <a:lumMod val="75000"/>
                    <a:lumOff val="25000"/>
                  </a:schemeClr>
                </a:solidFill>
              </a:defRPr>
            </a:lvl1pPr>
          </a:lstStyle>
          <a:p>
            <a:pPr>
              <a:defRPr/>
            </a:pPr>
            <a:fld id="{6393076C-BB8A-41E5-8008-C73D603D3AAC}" type="slidenum">
              <a:rPr lang="el-GR"/>
              <a:pPr>
                <a:defRPr/>
              </a:pPr>
              <a:t>‹#›</a:t>
            </a:fld>
            <a:endParaRPr lang="el-GR"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 στηλών">
    <p:spTree>
      <p:nvGrpSpPr>
        <p:cNvPr id="1" name=""/>
        <p:cNvGrpSpPr/>
        <p:nvPr/>
      </p:nvGrpSpPr>
      <p:grpSpPr>
        <a:xfrm>
          <a:off x="0" y="0"/>
          <a:ext cx="0" cy="0"/>
          <a:chOff x="0" y="0"/>
          <a:chExt cx="0" cy="0"/>
        </a:xfrm>
      </p:grpSpPr>
      <p:sp>
        <p:nvSpPr>
          <p:cNvPr id="2" name="Τίτλος 1"/>
          <p:cNvSpPr>
            <a:spLocks noGrp="1"/>
          </p:cNvSpPr>
          <p:nvPr>
            <p:ph type="title"/>
          </p:nvPr>
        </p:nvSpPr>
        <p:spPr>
          <a:xfrm>
            <a:off x="432000" y="432000"/>
            <a:ext cx="11340000" cy="432000"/>
          </a:xfrm>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3" name="Θέση περιεχομένου 2"/>
          <p:cNvSpPr>
            <a:spLocks noGrp="1"/>
          </p:cNvSpPr>
          <p:nvPr>
            <p:ph idx="1"/>
          </p:nvPr>
        </p:nvSpPr>
        <p:spPr>
          <a:xfrm>
            <a:off x="432000" y="1152000"/>
            <a:ext cx="3600000" cy="503925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5" name="Θέση κειμένου 4"/>
          <p:cNvSpPr>
            <a:spLocks noGrp="1"/>
          </p:cNvSpPr>
          <p:nvPr>
            <p:ph type="body" sz="quarter" idx="12"/>
          </p:nvPr>
        </p:nvSpPr>
        <p:spPr>
          <a:xfrm>
            <a:off x="4301550" y="1152000"/>
            <a:ext cx="3600450" cy="5038725"/>
          </a:xfrm>
        </p:spPr>
        <p:txBody>
          <a:bodyPr rtlCol="0"/>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11" name="Θέση κειμένου 10"/>
          <p:cNvSpPr>
            <a:spLocks noGrp="1"/>
          </p:cNvSpPr>
          <p:nvPr>
            <p:ph type="body" sz="quarter" idx="13"/>
          </p:nvPr>
        </p:nvSpPr>
        <p:spPr>
          <a:xfrm>
            <a:off x="8171550" y="1152000"/>
            <a:ext cx="3600450" cy="5038725"/>
          </a:xfrm>
        </p:spPr>
        <p:txBody>
          <a:bodyPr rtlCol="0"/>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6" name="Θέση υποσέλιδου 6"/>
          <p:cNvSpPr>
            <a:spLocks noGrp="1"/>
          </p:cNvSpPr>
          <p:nvPr>
            <p:ph type="ftr" sz="quarter" idx="14"/>
          </p:nvPr>
        </p:nvSpPr>
        <p:spPr/>
        <p:txBody>
          <a:bodyPr/>
          <a:lstStyle>
            <a:lvl1pPr>
              <a:defRPr dirty="0">
                <a:solidFill>
                  <a:schemeClr val="tx1">
                    <a:lumMod val="75000"/>
                    <a:lumOff val="25000"/>
                  </a:schemeClr>
                </a:solidFill>
              </a:defRPr>
            </a:lvl1pPr>
          </a:lstStyle>
          <a:p>
            <a:pPr>
              <a:defRPr/>
            </a:pPr>
            <a:r>
              <a:rPr lang="el-GR"/>
              <a:t>Προσθέστε υποσέλιδο</a:t>
            </a:r>
          </a:p>
        </p:txBody>
      </p:sp>
      <p:sp>
        <p:nvSpPr>
          <p:cNvPr id="7" name="Σύμβολο κράτησης αριθμού διαφάνειας 7"/>
          <p:cNvSpPr>
            <a:spLocks noGrp="1"/>
          </p:cNvSpPr>
          <p:nvPr>
            <p:ph type="sldNum" sz="quarter" idx="15"/>
          </p:nvPr>
        </p:nvSpPr>
        <p:spPr/>
        <p:txBody>
          <a:bodyPr/>
          <a:lstStyle>
            <a:lvl1pPr>
              <a:defRPr smtClean="0">
                <a:solidFill>
                  <a:schemeClr val="tx1">
                    <a:lumMod val="75000"/>
                    <a:lumOff val="25000"/>
                  </a:schemeClr>
                </a:solidFill>
              </a:defRPr>
            </a:lvl1pPr>
          </a:lstStyle>
          <a:p>
            <a:pPr>
              <a:defRPr/>
            </a:pPr>
            <a:fld id="{71331323-DCAF-41D7-9283-596E76BE0585}" type="slidenum">
              <a:rPr lang="el-GR"/>
              <a:pPr>
                <a:defRPr/>
              </a:pPr>
              <a:t>‹#›</a:t>
            </a:fld>
            <a:endParaRPr lang="el-G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Διαφάνεια τίτλου">
    <p:spTree>
      <p:nvGrpSpPr>
        <p:cNvPr id="1" name=""/>
        <p:cNvGrpSpPr/>
        <p:nvPr/>
      </p:nvGrpSpPr>
      <p:grpSpPr>
        <a:xfrm>
          <a:off x="0" y="0"/>
          <a:ext cx="0" cy="0"/>
          <a:chOff x="0" y="0"/>
          <a:chExt cx="0" cy="0"/>
        </a:xfrm>
      </p:grpSpPr>
      <p:sp>
        <p:nvSpPr>
          <p:cNvPr id="7" name="Ορθογώνιο 12"/>
          <p:cNvSpPr/>
          <p:nvPr userDrawn="1"/>
        </p:nvSpPr>
        <p:spPr>
          <a:xfrm>
            <a:off x="0" y="6780213"/>
            <a:ext cx="12192000" cy="77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8" name="Ορθογώνιο 13"/>
          <p:cNvSpPr/>
          <p:nvPr userDrawn="1"/>
        </p:nvSpPr>
        <p:spPr>
          <a:xfrm>
            <a:off x="0" y="6780213"/>
            <a:ext cx="12204700" cy="31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2" name="Θέση εικόνας 10"/>
          <p:cNvSpPr>
            <a:spLocks noGrp="1"/>
          </p:cNvSpPr>
          <p:nvPr>
            <p:ph type="pic" sz="quarter" idx="13"/>
          </p:nvPr>
        </p:nvSpPr>
        <p:spPr>
          <a:xfrm>
            <a:off x="0" y="0"/>
            <a:ext cx="12192000" cy="6778800"/>
          </a:xfrm>
          <a:solidFill>
            <a:schemeClr val="bg1">
              <a:lumMod val="95000"/>
            </a:schemeClr>
          </a:solidFill>
        </p:spPr>
        <p:txBody>
          <a:bodyPr rIns="540000" rtlCol="0" anchor="ctr">
            <a:noAutofit/>
          </a:bodyPr>
          <a:lstStyle>
            <a:lvl1pPr marL="0" indent="0" algn="r">
              <a:buNone/>
              <a:defRPr/>
            </a:lvl1pPr>
          </a:lstStyle>
          <a:p>
            <a:pPr lvl="0"/>
            <a:r>
              <a:rPr lang="el-GR" noProof="0" dirty="0"/>
              <a:t>Κάντε κλικ στο εικονίδιο για να προσθέσετε μια εικόνα</a:t>
            </a:r>
          </a:p>
        </p:txBody>
      </p:sp>
      <p:sp>
        <p:nvSpPr>
          <p:cNvPr id="2" name="Τίτλος 1"/>
          <p:cNvSpPr>
            <a:spLocks noGrp="1"/>
          </p:cNvSpPr>
          <p:nvPr>
            <p:ph type="ctrTitle"/>
          </p:nvPr>
        </p:nvSpPr>
        <p:spPr>
          <a:xfrm>
            <a:off x="144000" y="144000"/>
            <a:ext cx="4860000" cy="6480000"/>
          </a:xfrm>
          <a:solidFill>
            <a:schemeClr val="bg1"/>
          </a:solidFill>
          <a:ln>
            <a:noFill/>
          </a:ln>
        </p:spPr>
        <p:txBody>
          <a:bodyPr lIns="432000" tIns="72000" rIns="288000" bIns="1404000" anchor="b"/>
          <a:lstStyle>
            <a:lvl1pPr algn="l">
              <a:defRPr sz="5000">
                <a:solidFill>
                  <a:schemeClr val="tx1">
                    <a:lumMod val="75000"/>
                    <a:lumOff val="25000"/>
                  </a:schemeClr>
                </a:solidFill>
              </a:defRPr>
            </a:lvl1pPr>
          </a:lstStyle>
          <a:p>
            <a:r>
              <a:rPr lang="el-GR" noProof="0" dirty="0"/>
              <a:t>Kλικ για επεξεργασία του τίτλου</a:t>
            </a:r>
          </a:p>
        </p:txBody>
      </p:sp>
      <p:sp>
        <p:nvSpPr>
          <p:cNvPr id="3" name="Υπότιτλος 2"/>
          <p:cNvSpPr>
            <a:spLocks noGrp="1"/>
          </p:cNvSpPr>
          <p:nvPr>
            <p:ph type="subTitle" idx="1"/>
          </p:nvPr>
        </p:nvSpPr>
        <p:spPr>
          <a:xfrm>
            <a:off x="607606" y="5578496"/>
            <a:ext cx="3932788" cy="750814"/>
          </a:xfrm>
          <a:noFill/>
        </p:spPr>
        <p:txBody>
          <a:bodyPr rtlCol="0"/>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noProof="0"/>
              <a:t>Κάντε κλικ για να επεξεργαστείτε τον υπότιτλο του υποδείγματος</a:t>
            </a:r>
            <a:endParaRPr lang="el-GR" noProof="0" dirty="0"/>
          </a:p>
        </p:txBody>
      </p:sp>
      <p:sp>
        <p:nvSpPr>
          <p:cNvPr id="6" name="Θέση εικόνας 5"/>
          <p:cNvSpPr>
            <a:spLocks noGrp="1"/>
          </p:cNvSpPr>
          <p:nvPr>
            <p:ph type="pic" sz="quarter" idx="14"/>
          </p:nvPr>
        </p:nvSpPr>
        <p:spPr>
          <a:xfrm>
            <a:off x="607606" y="764518"/>
            <a:ext cx="3932788" cy="2448000"/>
          </a:xfrm>
          <a:solidFill>
            <a:schemeClr val="bg1">
              <a:lumMod val="95000"/>
            </a:schemeClr>
          </a:solidFill>
        </p:spPr>
        <p:txBody>
          <a:bodyPr rtlCol="0" anchor="ctr">
            <a:noAutofit/>
          </a:bodyPr>
          <a:lstStyle>
            <a:lvl1pPr marL="0" indent="0" algn="ctr">
              <a:buNone/>
              <a:defRPr/>
            </a:lvl1pPr>
          </a:lstStyle>
          <a:p>
            <a:pPr lvl="0"/>
            <a:r>
              <a:rPr lang="el-GR" noProof="0"/>
              <a:t>Κάντε κλικ στο εικονίδιο για να προσθέσετε μια εικόνα</a:t>
            </a:r>
            <a:endParaRPr lang="el-GR" noProof="0"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 στηλών">
    <p:spTree>
      <p:nvGrpSpPr>
        <p:cNvPr id="1" name=""/>
        <p:cNvGrpSpPr/>
        <p:nvPr/>
      </p:nvGrpSpPr>
      <p:grpSpPr>
        <a:xfrm>
          <a:off x="0" y="0"/>
          <a:ext cx="0" cy="0"/>
          <a:chOff x="0" y="0"/>
          <a:chExt cx="0" cy="0"/>
        </a:xfrm>
      </p:grpSpPr>
      <p:sp>
        <p:nvSpPr>
          <p:cNvPr id="2" name="Τίτλος 1"/>
          <p:cNvSpPr>
            <a:spLocks noGrp="1"/>
          </p:cNvSpPr>
          <p:nvPr>
            <p:ph type="title"/>
          </p:nvPr>
        </p:nvSpPr>
        <p:spPr>
          <a:xfrm>
            <a:off x="432000" y="432000"/>
            <a:ext cx="11340000" cy="432000"/>
          </a:xfrm>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3" name="Θέση περιεχομένου 2"/>
          <p:cNvSpPr>
            <a:spLocks noGrp="1"/>
          </p:cNvSpPr>
          <p:nvPr>
            <p:ph idx="1"/>
          </p:nvPr>
        </p:nvSpPr>
        <p:spPr>
          <a:xfrm>
            <a:off x="432000" y="1152000"/>
            <a:ext cx="2160000" cy="503925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5" name="Θέση κειμένου 4"/>
          <p:cNvSpPr>
            <a:spLocks noGrp="1"/>
          </p:cNvSpPr>
          <p:nvPr>
            <p:ph type="body" sz="quarter" idx="12"/>
          </p:nvPr>
        </p:nvSpPr>
        <p:spPr>
          <a:xfrm>
            <a:off x="2726412" y="1152525"/>
            <a:ext cx="2160588" cy="5038725"/>
          </a:xfrm>
        </p:spPr>
        <p:txBody>
          <a:bodyPr rtlCol="0"/>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13" name="Θέση κειμένου 12"/>
          <p:cNvSpPr>
            <a:spLocks noGrp="1"/>
          </p:cNvSpPr>
          <p:nvPr>
            <p:ph type="body" sz="quarter" idx="13"/>
          </p:nvPr>
        </p:nvSpPr>
        <p:spPr>
          <a:xfrm>
            <a:off x="5021412" y="1152525"/>
            <a:ext cx="2160588" cy="5038725"/>
          </a:xfrm>
        </p:spPr>
        <p:txBody>
          <a:bodyPr rtlCol="0"/>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15" name="Θέση κειμένου 14"/>
          <p:cNvSpPr>
            <a:spLocks noGrp="1"/>
          </p:cNvSpPr>
          <p:nvPr>
            <p:ph type="body" sz="quarter" idx="14"/>
          </p:nvPr>
        </p:nvSpPr>
        <p:spPr>
          <a:xfrm>
            <a:off x="7316412" y="1148060"/>
            <a:ext cx="2160588" cy="5038725"/>
          </a:xfrm>
        </p:spPr>
        <p:txBody>
          <a:bodyPr rtlCol="0"/>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17" name="Θέση κειμένου 16"/>
          <p:cNvSpPr>
            <a:spLocks noGrp="1"/>
          </p:cNvSpPr>
          <p:nvPr>
            <p:ph type="body" sz="quarter" idx="15"/>
          </p:nvPr>
        </p:nvSpPr>
        <p:spPr>
          <a:xfrm>
            <a:off x="9611412" y="1152525"/>
            <a:ext cx="2160588" cy="5038725"/>
          </a:xfrm>
        </p:spPr>
        <p:txBody>
          <a:bodyPr rtlCol="0"/>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8" name="Θέση υποσέλιδου 6"/>
          <p:cNvSpPr>
            <a:spLocks noGrp="1"/>
          </p:cNvSpPr>
          <p:nvPr>
            <p:ph type="ftr" sz="quarter" idx="16"/>
          </p:nvPr>
        </p:nvSpPr>
        <p:spPr/>
        <p:txBody>
          <a:bodyPr/>
          <a:lstStyle>
            <a:lvl1pPr>
              <a:defRPr dirty="0">
                <a:solidFill>
                  <a:schemeClr val="tx1">
                    <a:lumMod val="75000"/>
                    <a:lumOff val="25000"/>
                  </a:schemeClr>
                </a:solidFill>
              </a:defRPr>
            </a:lvl1pPr>
          </a:lstStyle>
          <a:p>
            <a:pPr>
              <a:defRPr/>
            </a:pPr>
            <a:r>
              <a:rPr lang="el-GR"/>
              <a:t>Προσθέστε υποσέλιδο</a:t>
            </a:r>
          </a:p>
        </p:txBody>
      </p:sp>
      <p:sp>
        <p:nvSpPr>
          <p:cNvPr id="9" name="Σύμβολο κράτησης αριθμού διαφάνειας 7"/>
          <p:cNvSpPr>
            <a:spLocks noGrp="1"/>
          </p:cNvSpPr>
          <p:nvPr>
            <p:ph type="sldNum" sz="quarter" idx="17"/>
          </p:nvPr>
        </p:nvSpPr>
        <p:spPr/>
        <p:txBody>
          <a:bodyPr/>
          <a:lstStyle>
            <a:lvl1pPr>
              <a:defRPr smtClean="0">
                <a:solidFill>
                  <a:schemeClr val="tx1">
                    <a:lumMod val="75000"/>
                    <a:lumOff val="25000"/>
                  </a:schemeClr>
                </a:solidFill>
              </a:defRPr>
            </a:lvl1pPr>
          </a:lstStyle>
          <a:p>
            <a:pPr>
              <a:defRPr/>
            </a:pPr>
            <a:fld id="{C4C646C8-2138-4367-B9BA-42371D98A76F}" type="slidenum">
              <a:rPr lang="el-GR"/>
              <a:pPr>
                <a:defRPr/>
              </a:pPr>
              <a:t>‹#›</a:t>
            </a:fld>
            <a:endParaRPr lang="el-GR"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Σύγκριση">
    <p:spTree>
      <p:nvGrpSpPr>
        <p:cNvPr id="1" name=""/>
        <p:cNvGrpSpPr/>
        <p:nvPr/>
      </p:nvGrpSpPr>
      <p:grpSpPr>
        <a:xfrm>
          <a:off x="0" y="0"/>
          <a:ext cx="0" cy="0"/>
          <a:chOff x="0" y="0"/>
          <a:chExt cx="0" cy="0"/>
        </a:xfrm>
      </p:grpSpPr>
      <p:cxnSp>
        <p:nvCxnSpPr>
          <p:cNvPr id="7" name="Ευθεία γραμμή σύνδεσης 8"/>
          <p:cNvCxnSpPr/>
          <p:nvPr userDrawn="1"/>
        </p:nvCxnSpPr>
        <p:spPr>
          <a:xfrm>
            <a:off x="6102350" y="2185988"/>
            <a:ext cx="0" cy="262731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 name="Τίτλος 1"/>
          <p:cNvSpPr>
            <a:spLocks noGrp="1"/>
          </p:cNvSpPr>
          <p:nvPr>
            <p:ph type="title"/>
          </p:nvPr>
        </p:nvSpPr>
        <p:spPr>
          <a:xfrm>
            <a:off x="432000" y="432000"/>
            <a:ext cx="11340000" cy="432000"/>
          </a:xfrm>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3" name="Θέση κειμένου 2"/>
          <p:cNvSpPr>
            <a:spLocks noGrp="1"/>
          </p:cNvSpPr>
          <p:nvPr>
            <p:ph type="body" idx="1"/>
          </p:nvPr>
        </p:nvSpPr>
        <p:spPr>
          <a:xfrm>
            <a:off x="432000" y="1152000"/>
            <a:ext cx="5472000" cy="360000"/>
          </a:xfrm>
        </p:spPr>
        <p:txBody>
          <a:bodyPr rtlCol="0"/>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noProof="0"/>
              <a:t>Kλικ για επεξεργασία των στυλ του υποδείγματος</a:t>
            </a:r>
          </a:p>
        </p:txBody>
      </p:sp>
      <p:sp>
        <p:nvSpPr>
          <p:cNvPr id="4" name="Θέση περιεχομένου 3"/>
          <p:cNvSpPr>
            <a:spLocks noGrp="1"/>
          </p:cNvSpPr>
          <p:nvPr>
            <p:ph sz="half" idx="2"/>
          </p:nvPr>
        </p:nvSpPr>
        <p:spPr>
          <a:xfrm>
            <a:off x="432000" y="1584000"/>
            <a:ext cx="5472000" cy="460800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8" name="Θέση κειμένου 7"/>
          <p:cNvSpPr>
            <a:spLocks noGrp="1"/>
          </p:cNvSpPr>
          <p:nvPr>
            <p:ph type="body" sz="quarter" idx="12"/>
          </p:nvPr>
        </p:nvSpPr>
        <p:spPr>
          <a:xfrm>
            <a:off x="6299887" y="1584325"/>
            <a:ext cx="5472113" cy="4606925"/>
          </a:xfrm>
        </p:spPr>
        <p:txBody>
          <a:bodyPr rtlCol="0"/>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12" name="Θέση κειμένου 11"/>
          <p:cNvSpPr>
            <a:spLocks noGrp="1"/>
          </p:cNvSpPr>
          <p:nvPr>
            <p:ph type="body" sz="quarter" idx="13"/>
          </p:nvPr>
        </p:nvSpPr>
        <p:spPr>
          <a:xfrm>
            <a:off x="6300000" y="1152525"/>
            <a:ext cx="5472000" cy="358775"/>
          </a:xfrm>
        </p:spPr>
        <p:txBody>
          <a:bodyPr rtlCol="0"/>
          <a:lstStyle>
            <a:lvl1pPr marL="0" indent="0">
              <a:buNone/>
              <a:defRPr sz="2400" b="1"/>
            </a:lvl1pPr>
          </a:lstStyle>
          <a:p>
            <a:pPr lvl="0"/>
            <a:r>
              <a:rPr lang="el-GR" noProof="0"/>
              <a:t>Kλικ για επεξεργασία των στυλ του υποδείγματος</a:t>
            </a:r>
          </a:p>
        </p:txBody>
      </p:sp>
      <p:sp>
        <p:nvSpPr>
          <p:cNvPr id="9" name="Θέση υποσέλιδου 9"/>
          <p:cNvSpPr>
            <a:spLocks noGrp="1"/>
          </p:cNvSpPr>
          <p:nvPr>
            <p:ph type="ftr" sz="quarter" idx="14"/>
          </p:nvPr>
        </p:nvSpPr>
        <p:spPr/>
        <p:txBody>
          <a:bodyPr/>
          <a:lstStyle>
            <a:lvl1pPr>
              <a:defRPr dirty="0">
                <a:solidFill>
                  <a:schemeClr val="tx1">
                    <a:lumMod val="75000"/>
                    <a:lumOff val="25000"/>
                  </a:schemeClr>
                </a:solidFill>
              </a:defRPr>
            </a:lvl1pPr>
          </a:lstStyle>
          <a:p>
            <a:pPr>
              <a:defRPr/>
            </a:pPr>
            <a:r>
              <a:rPr lang="el-GR"/>
              <a:t>Προσθέστε υποσέλιδο</a:t>
            </a:r>
          </a:p>
        </p:txBody>
      </p:sp>
      <p:sp>
        <p:nvSpPr>
          <p:cNvPr id="10" name="Σύμβολο κράτησης θέσης αριθμού διαφάνειας 10"/>
          <p:cNvSpPr>
            <a:spLocks noGrp="1"/>
          </p:cNvSpPr>
          <p:nvPr>
            <p:ph type="sldNum" sz="quarter" idx="15"/>
          </p:nvPr>
        </p:nvSpPr>
        <p:spPr/>
        <p:txBody>
          <a:bodyPr/>
          <a:lstStyle>
            <a:lvl1pPr>
              <a:defRPr smtClean="0">
                <a:solidFill>
                  <a:schemeClr val="tx1">
                    <a:lumMod val="75000"/>
                    <a:lumOff val="25000"/>
                  </a:schemeClr>
                </a:solidFill>
              </a:defRPr>
            </a:lvl1pPr>
          </a:lstStyle>
          <a:p>
            <a:pPr>
              <a:defRPr/>
            </a:pPr>
            <a:fld id="{5EB823D9-AD88-433F-971D-498E403AE6B7}" type="slidenum">
              <a:rPr lang="el-GR"/>
              <a:pPr>
                <a:defRPr/>
              </a:pPr>
              <a:t>‹#›</a:t>
            </a:fld>
            <a:endParaRPr lang="el-GR"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5" name="Θέση κειμένου 5"/>
          <p:cNvSpPr>
            <a:spLocks noGrp="1"/>
          </p:cNvSpPr>
          <p:nvPr>
            <p:ph type="body" sz="quarter" idx="32"/>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4" name="Θέση υποσέλιδου 5"/>
          <p:cNvSpPr>
            <a:spLocks noGrp="1"/>
          </p:cNvSpPr>
          <p:nvPr>
            <p:ph type="ftr" sz="quarter" idx="33"/>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6" name="Θέση αριθμού διαφάνειας 6"/>
          <p:cNvSpPr>
            <a:spLocks noGrp="1"/>
          </p:cNvSpPr>
          <p:nvPr>
            <p:ph type="sldNum" sz="quarter" idx="34"/>
          </p:nvPr>
        </p:nvSpPr>
        <p:spPr/>
        <p:txBody>
          <a:bodyPr/>
          <a:lstStyle>
            <a:lvl1pPr>
              <a:defRPr smtClean="0">
                <a:solidFill>
                  <a:schemeClr val="tx1">
                    <a:lumMod val="75000"/>
                    <a:lumOff val="25000"/>
                  </a:schemeClr>
                </a:solidFill>
              </a:defRPr>
            </a:lvl1pPr>
          </a:lstStyle>
          <a:p>
            <a:pPr>
              <a:defRPr/>
            </a:pPr>
            <a:fld id="{B91E865B-ABD9-4552-89F3-3B323EF74FF6}" type="slidenum">
              <a:rPr lang="el-GR"/>
              <a:pPr>
                <a:defRPr/>
              </a:pPr>
              <a:t>‹#›</a:t>
            </a:fld>
            <a:endParaRPr lang="el-GR"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Κενό">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noProof="0"/>
              <a:t>Kλικ για επεξεργασία του τίτλου</a:t>
            </a:r>
            <a:endParaRPr lang="el-GR" noProof="0" dirty="0"/>
          </a:p>
        </p:txBody>
      </p:sp>
      <p:sp>
        <p:nvSpPr>
          <p:cNvPr id="3" name="Θέση υποσέλιδου 4"/>
          <p:cNvSpPr>
            <a:spLocks noGrp="1"/>
          </p:cNvSpPr>
          <p:nvPr>
            <p:ph type="ftr" sz="quarter" idx="10"/>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4" name="Θέση αριθμού διαφάνειας 5"/>
          <p:cNvSpPr>
            <a:spLocks noGrp="1"/>
          </p:cNvSpPr>
          <p:nvPr>
            <p:ph type="sldNum" sz="quarter" idx="11"/>
          </p:nvPr>
        </p:nvSpPr>
        <p:spPr/>
        <p:txBody>
          <a:bodyPr/>
          <a:lstStyle>
            <a:lvl1pPr>
              <a:defRPr smtClean="0">
                <a:solidFill>
                  <a:schemeClr val="tx1">
                    <a:lumMod val="75000"/>
                    <a:lumOff val="25000"/>
                  </a:schemeClr>
                </a:solidFill>
              </a:defRPr>
            </a:lvl1pPr>
          </a:lstStyle>
          <a:p>
            <a:pPr>
              <a:defRPr/>
            </a:pPr>
            <a:fld id="{F17DEAF5-BEFA-4A0C-A810-ED26747AF2C0}" type="slidenum">
              <a:rPr lang="el-GR"/>
              <a:pPr>
                <a:defRPr/>
              </a:pPr>
              <a:t>‹#›</a:t>
            </a:fld>
            <a:endParaRPr lang="el-GR"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4_Διαφάνεια τίτλου">
    <p:spTree>
      <p:nvGrpSpPr>
        <p:cNvPr id="1" name=""/>
        <p:cNvGrpSpPr/>
        <p:nvPr/>
      </p:nvGrpSpPr>
      <p:grpSpPr>
        <a:xfrm>
          <a:off x="0" y="0"/>
          <a:ext cx="0" cy="0"/>
          <a:chOff x="0" y="0"/>
          <a:chExt cx="0" cy="0"/>
        </a:xfrm>
      </p:grpSpPr>
      <p:sp>
        <p:nvSpPr>
          <p:cNvPr id="8" name="Ορθογώνιο 12"/>
          <p:cNvSpPr/>
          <p:nvPr userDrawn="1"/>
        </p:nvSpPr>
        <p:spPr>
          <a:xfrm>
            <a:off x="0" y="6780213"/>
            <a:ext cx="12192000" cy="77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9" name="Ορθογώνιο 13"/>
          <p:cNvSpPr/>
          <p:nvPr userDrawn="1"/>
        </p:nvSpPr>
        <p:spPr>
          <a:xfrm>
            <a:off x="0" y="6780213"/>
            <a:ext cx="12204700" cy="31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2" name="Θέση εικόνας 10"/>
          <p:cNvSpPr>
            <a:spLocks noGrp="1"/>
          </p:cNvSpPr>
          <p:nvPr>
            <p:ph type="pic" sz="quarter" idx="13"/>
          </p:nvPr>
        </p:nvSpPr>
        <p:spPr>
          <a:xfrm>
            <a:off x="0" y="0"/>
            <a:ext cx="12192000" cy="6778800"/>
          </a:xfrm>
          <a:solidFill>
            <a:schemeClr val="bg1">
              <a:lumMod val="95000"/>
            </a:schemeClr>
          </a:solidFill>
        </p:spPr>
        <p:txBody>
          <a:bodyPr tIns="1116000" rtlCol="0">
            <a:noAutofit/>
          </a:bodyPr>
          <a:lstStyle>
            <a:lvl1pPr marL="0" indent="0" algn="ctr">
              <a:buNone/>
              <a:defRPr/>
            </a:lvl1pPr>
          </a:lstStyle>
          <a:p>
            <a:pPr lvl="0"/>
            <a:r>
              <a:rPr lang="el-GR" noProof="0" dirty="0"/>
              <a:t>Κάντε κλικ στο εικονίδιο για να προσθέσετε μια εικόνα</a:t>
            </a:r>
          </a:p>
        </p:txBody>
      </p:sp>
      <p:sp>
        <p:nvSpPr>
          <p:cNvPr id="2" name="Τίτλος 1"/>
          <p:cNvSpPr>
            <a:spLocks noGrp="1"/>
          </p:cNvSpPr>
          <p:nvPr>
            <p:ph type="ctrTitle"/>
          </p:nvPr>
        </p:nvSpPr>
        <p:spPr>
          <a:xfrm>
            <a:off x="144000" y="144000"/>
            <a:ext cx="4860000" cy="6480000"/>
          </a:xfrm>
          <a:solidFill>
            <a:schemeClr val="bg1"/>
          </a:solidFill>
          <a:ln>
            <a:noFill/>
          </a:ln>
        </p:spPr>
        <p:txBody>
          <a:bodyPr lIns="432000" tIns="72000" rIns="288000" bIns="2448000" anchor="b"/>
          <a:lstStyle>
            <a:lvl1pPr algn="l">
              <a:defRPr sz="5500">
                <a:solidFill>
                  <a:schemeClr val="tx1">
                    <a:lumMod val="75000"/>
                    <a:lumOff val="25000"/>
                  </a:schemeClr>
                </a:solidFill>
              </a:defRPr>
            </a:lvl1pPr>
          </a:lstStyle>
          <a:p>
            <a:r>
              <a:rPr lang="el-GR" noProof="0" dirty="0"/>
              <a:t>Kλικ για επεξεργασία του τίτλου</a:t>
            </a:r>
          </a:p>
        </p:txBody>
      </p:sp>
      <p:sp>
        <p:nvSpPr>
          <p:cNvPr id="3" name="Υπότιτλος 2"/>
          <p:cNvSpPr>
            <a:spLocks noGrp="1"/>
          </p:cNvSpPr>
          <p:nvPr>
            <p:ph type="subTitle" idx="1"/>
          </p:nvPr>
        </p:nvSpPr>
        <p:spPr>
          <a:xfrm>
            <a:off x="1038224" y="4504149"/>
            <a:ext cx="3349381" cy="252000"/>
          </a:xfrm>
          <a:noFill/>
        </p:spPr>
        <p:txBody>
          <a:bodyPr rtlCol="0"/>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noProof="0" dirty="0"/>
              <a:t>Κάντε κλικ για να επεξεργαστείτε τον υπότιτλο του υποδείγματος</a:t>
            </a:r>
          </a:p>
        </p:txBody>
      </p:sp>
      <p:sp>
        <p:nvSpPr>
          <p:cNvPr id="5" name="Θέση κειμένου 4"/>
          <p:cNvSpPr>
            <a:spLocks noGrp="1"/>
          </p:cNvSpPr>
          <p:nvPr>
            <p:ph type="body" sz="quarter" idx="15"/>
          </p:nvPr>
        </p:nvSpPr>
        <p:spPr>
          <a:xfrm>
            <a:off x="1038224" y="4908147"/>
            <a:ext cx="3349381" cy="252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11" name="Θέση κειμένου 10"/>
          <p:cNvSpPr>
            <a:spLocks noGrp="1"/>
          </p:cNvSpPr>
          <p:nvPr>
            <p:ph type="body" sz="quarter" idx="16"/>
          </p:nvPr>
        </p:nvSpPr>
        <p:spPr>
          <a:xfrm>
            <a:off x="1038631" y="5312145"/>
            <a:ext cx="3349381" cy="252000"/>
          </a:xfrm>
        </p:spPr>
        <p:txBody>
          <a:bodyPr rtlCol="0"/>
          <a:lstStyle>
            <a:lvl1pPr marL="0" indent="0">
              <a:buNone/>
              <a:defRPr/>
            </a:lvl1pPr>
          </a:lstStyle>
          <a:p>
            <a:pPr lvl="0"/>
            <a:r>
              <a:rPr lang="el-GR" noProof="0" dirty="0"/>
              <a:t>Kλικ για επεξεργασία των στυλ του υποδείγματος</a:t>
            </a:r>
          </a:p>
        </p:txBody>
      </p:sp>
      <p:sp>
        <p:nvSpPr>
          <p:cNvPr id="16" name="Θέση κειμένου 15"/>
          <p:cNvSpPr>
            <a:spLocks noGrp="1"/>
          </p:cNvSpPr>
          <p:nvPr>
            <p:ph type="body" sz="quarter" idx="17"/>
          </p:nvPr>
        </p:nvSpPr>
        <p:spPr>
          <a:xfrm>
            <a:off x="1026094" y="5715370"/>
            <a:ext cx="3350644" cy="252413"/>
          </a:xfrm>
        </p:spPr>
        <p:txBody>
          <a:bodyPr rtlCol="0"/>
          <a:lstStyle>
            <a:lvl1pPr marL="0" indent="0">
              <a:buNone/>
              <a:defRPr/>
            </a:lvl1pPr>
          </a:lstStyle>
          <a:p>
            <a:pPr lvl="0"/>
            <a:r>
              <a:rPr lang="el-GR" noProof="0" dirty="0"/>
              <a:t>Kλικ για επεξεργασία των στυλ του υποδείγματος</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Διαφάνεια τίτλου">
    <p:spTree>
      <p:nvGrpSpPr>
        <p:cNvPr id="1" name=""/>
        <p:cNvGrpSpPr/>
        <p:nvPr/>
      </p:nvGrpSpPr>
      <p:grpSpPr>
        <a:xfrm>
          <a:off x="0" y="0"/>
          <a:ext cx="0" cy="0"/>
          <a:chOff x="0" y="0"/>
          <a:chExt cx="0" cy="0"/>
        </a:xfrm>
      </p:grpSpPr>
      <p:sp>
        <p:nvSpPr>
          <p:cNvPr id="11" name="Θέση εικόνας 10"/>
          <p:cNvSpPr>
            <a:spLocks noGrp="1"/>
          </p:cNvSpPr>
          <p:nvPr>
            <p:ph type="pic" sz="quarter" idx="13"/>
          </p:nvPr>
        </p:nvSpPr>
        <p:spPr>
          <a:xfrm>
            <a:off x="0" y="0"/>
            <a:ext cx="12192000" cy="6013450"/>
          </a:xfrm>
          <a:solidFill>
            <a:schemeClr val="bg1">
              <a:lumMod val="95000"/>
            </a:schemeClr>
          </a:solidFill>
        </p:spPr>
        <p:txBody>
          <a:bodyPr lIns="576000" rIns="36000" rtlCol="0" anchor="ctr">
            <a:noAutofit/>
          </a:bodyPr>
          <a:lstStyle>
            <a:lvl1pPr marL="0" indent="0" algn="l">
              <a:buNone/>
              <a:defRPr/>
            </a:lvl1pPr>
          </a:lstStyle>
          <a:p>
            <a:pPr lvl="0"/>
            <a:r>
              <a:rPr lang="el-GR" noProof="0" dirty="0"/>
              <a:t>Κάντε κλικ στο εικονίδιο για να προσθέσετε μια εικόνα</a:t>
            </a:r>
          </a:p>
        </p:txBody>
      </p:sp>
      <p:sp>
        <p:nvSpPr>
          <p:cNvPr id="2" name="Τίτλος 1"/>
          <p:cNvSpPr>
            <a:spLocks noGrp="1"/>
          </p:cNvSpPr>
          <p:nvPr>
            <p:ph type="ctrTitle"/>
          </p:nvPr>
        </p:nvSpPr>
        <p:spPr>
          <a:xfrm>
            <a:off x="7189200" y="163897"/>
            <a:ext cx="4860000" cy="5724000"/>
          </a:xfrm>
          <a:solidFill>
            <a:schemeClr val="bg1"/>
          </a:solidFill>
          <a:ln>
            <a:noFill/>
          </a:ln>
        </p:spPr>
        <p:txBody>
          <a:bodyPr lIns="432000" tIns="72000" rIns="288000" bIns="1404000" anchor="b"/>
          <a:lstStyle>
            <a:lvl1pPr algn="l">
              <a:defRPr sz="4500">
                <a:solidFill>
                  <a:schemeClr val="tx1">
                    <a:lumMod val="75000"/>
                    <a:lumOff val="25000"/>
                  </a:schemeClr>
                </a:solidFill>
              </a:defRPr>
            </a:lvl1pPr>
          </a:lstStyle>
          <a:p>
            <a:r>
              <a:rPr lang="el-GR" noProof="0" dirty="0"/>
              <a:t>Kλικ για επεξεργασία του τίτλου</a:t>
            </a:r>
          </a:p>
        </p:txBody>
      </p:sp>
      <p:sp>
        <p:nvSpPr>
          <p:cNvPr id="3" name="Υπότιτλος 2"/>
          <p:cNvSpPr>
            <a:spLocks noGrp="1"/>
          </p:cNvSpPr>
          <p:nvPr>
            <p:ph type="subTitle" idx="1"/>
          </p:nvPr>
        </p:nvSpPr>
        <p:spPr>
          <a:xfrm>
            <a:off x="7652806" y="4837186"/>
            <a:ext cx="3932788" cy="750814"/>
          </a:xfrm>
          <a:noFill/>
        </p:spPr>
        <p:txBody>
          <a:bodyPr rtlCol="0"/>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noProof="0"/>
              <a:t>Κάντε κλικ για να επεξεργαστείτε τον υπότιτλο του υποδείγματος</a:t>
            </a:r>
            <a:endParaRPr lang="el-GR" noProof="0" dirty="0"/>
          </a:p>
        </p:txBody>
      </p:sp>
      <p:sp>
        <p:nvSpPr>
          <p:cNvPr id="8" name="Θέση εικόνας 5"/>
          <p:cNvSpPr>
            <a:spLocks noGrp="1"/>
          </p:cNvSpPr>
          <p:nvPr>
            <p:ph type="pic" sz="quarter" idx="14"/>
          </p:nvPr>
        </p:nvSpPr>
        <p:spPr>
          <a:xfrm>
            <a:off x="7652806" y="764519"/>
            <a:ext cx="3932788" cy="1872000"/>
          </a:xfrm>
          <a:solidFill>
            <a:schemeClr val="bg1">
              <a:lumMod val="95000"/>
            </a:schemeClr>
          </a:solidFill>
        </p:spPr>
        <p:txBody>
          <a:bodyPr rtlCol="0" anchor="ctr">
            <a:noAutofit/>
          </a:bodyPr>
          <a:lstStyle>
            <a:lvl1pPr marL="0" indent="0" algn="ctr">
              <a:buNone/>
              <a:defRPr/>
            </a:lvl1pPr>
          </a:lstStyle>
          <a:p>
            <a:pPr lvl="0"/>
            <a:r>
              <a:rPr lang="el-GR" noProof="0"/>
              <a:t>Κάντε κλικ στο εικονίδιο για να προσθέσετε μια εικόνα</a:t>
            </a:r>
            <a:endParaRPr lang="el-GR" noProof="0" dirty="0"/>
          </a:p>
        </p:txBody>
      </p:sp>
      <p:sp>
        <p:nvSpPr>
          <p:cNvPr id="6" name="Θέση αριθμού διαφάνειας 4"/>
          <p:cNvSpPr>
            <a:spLocks noGrp="1"/>
          </p:cNvSpPr>
          <p:nvPr>
            <p:ph type="sldNum" sz="quarter" idx="15"/>
          </p:nvPr>
        </p:nvSpPr>
        <p:spPr/>
        <p:txBody>
          <a:bodyPr/>
          <a:lstStyle>
            <a:lvl1pPr>
              <a:defRPr/>
            </a:lvl1pPr>
          </a:lstStyle>
          <a:p>
            <a:pPr>
              <a:defRPr/>
            </a:pPr>
            <a:fld id="{9C8FE978-FFB3-4B07-BC65-7F83F4C4ACCA}" type="slidenum">
              <a:rPr lang="el-GR"/>
              <a:pPr>
                <a:defRPr/>
              </a:pPr>
              <a:t>‹#›</a:t>
            </a:fld>
            <a:endParaRPr lang="el-GR" dirty="0"/>
          </a:p>
        </p:txBody>
      </p:sp>
      <p:sp>
        <p:nvSpPr>
          <p:cNvPr id="7" name="Θέση υποσέλιδου 8"/>
          <p:cNvSpPr>
            <a:spLocks noGrp="1"/>
          </p:cNvSpPr>
          <p:nvPr>
            <p:ph type="ftr" sz="quarter" idx="16"/>
          </p:nvPr>
        </p:nvSpPr>
        <p:spPr/>
        <p:txBody>
          <a:bodyPr/>
          <a:lstStyle>
            <a:lvl1pPr>
              <a:defRPr/>
            </a:lvl1pPr>
          </a:lstStyle>
          <a:p>
            <a:pPr>
              <a:defRPr/>
            </a:pPr>
            <a:r>
              <a:rPr lang="el-GR"/>
              <a:t>Προσθέστε υποσέλιδο</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Διαφάνεια τίτλου">
    <p:spTree>
      <p:nvGrpSpPr>
        <p:cNvPr id="1" name=""/>
        <p:cNvGrpSpPr/>
        <p:nvPr/>
      </p:nvGrpSpPr>
      <p:grpSpPr>
        <a:xfrm>
          <a:off x="0" y="0"/>
          <a:ext cx="0" cy="0"/>
          <a:chOff x="0" y="0"/>
          <a:chExt cx="0" cy="0"/>
        </a:xfrm>
      </p:grpSpPr>
      <p:sp>
        <p:nvSpPr>
          <p:cNvPr id="7" name="Ορθογώνιο 3"/>
          <p:cNvSpPr/>
          <p:nvPr userDrawn="1"/>
        </p:nvSpPr>
        <p:spPr>
          <a:xfrm>
            <a:off x="0" y="0"/>
            <a:ext cx="12192000" cy="60134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 name="Τίτλος 1"/>
          <p:cNvSpPr>
            <a:spLocks noGrp="1"/>
          </p:cNvSpPr>
          <p:nvPr>
            <p:ph type="ctrTitle"/>
          </p:nvPr>
        </p:nvSpPr>
        <p:spPr>
          <a:xfrm>
            <a:off x="7189200" y="163897"/>
            <a:ext cx="4860000" cy="5724000"/>
          </a:xfrm>
          <a:solidFill>
            <a:schemeClr val="bg1"/>
          </a:solidFill>
          <a:ln>
            <a:noFill/>
          </a:ln>
        </p:spPr>
        <p:txBody>
          <a:bodyPr lIns="432000" tIns="72000" rIns="288000" bIns="1404000" anchor="b"/>
          <a:lstStyle>
            <a:lvl1pPr algn="l">
              <a:defRPr sz="4500">
                <a:solidFill>
                  <a:schemeClr val="tx1">
                    <a:lumMod val="75000"/>
                    <a:lumOff val="25000"/>
                  </a:schemeClr>
                </a:solidFill>
              </a:defRPr>
            </a:lvl1pPr>
          </a:lstStyle>
          <a:p>
            <a:r>
              <a:rPr lang="el-GR" noProof="0" dirty="0"/>
              <a:t>Kλικ για επεξεργασία του τίτλου</a:t>
            </a:r>
          </a:p>
        </p:txBody>
      </p:sp>
      <p:sp>
        <p:nvSpPr>
          <p:cNvPr id="3" name="Υπότιτλος 2"/>
          <p:cNvSpPr>
            <a:spLocks noGrp="1"/>
          </p:cNvSpPr>
          <p:nvPr>
            <p:ph type="subTitle" idx="1"/>
          </p:nvPr>
        </p:nvSpPr>
        <p:spPr>
          <a:xfrm>
            <a:off x="7652806" y="4837186"/>
            <a:ext cx="3932788" cy="750814"/>
          </a:xfrm>
          <a:noFill/>
        </p:spPr>
        <p:txBody>
          <a:bodyPr rtlCol="0"/>
          <a:lstStyle>
            <a:lvl1pPr marL="0" indent="0" algn="l">
              <a:buNone/>
              <a:defRPr sz="18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noProof="0"/>
              <a:t>Κάντε κλικ για να επεξεργαστείτε τον υπότιτλο του υποδείγματος</a:t>
            </a:r>
            <a:endParaRPr lang="el-GR" noProof="0" dirty="0"/>
          </a:p>
        </p:txBody>
      </p:sp>
      <p:sp>
        <p:nvSpPr>
          <p:cNvPr id="12" name="Θέση εικόνας 5"/>
          <p:cNvSpPr>
            <a:spLocks noGrp="1"/>
          </p:cNvSpPr>
          <p:nvPr>
            <p:ph type="pic" sz="quarter" idx="16"/>
          </p:nvPr>
        </p:nvSpPr>
        <p:spPr>
          <a:xfrm>
            <a:off x="7652806" y="764519"/>
            <a:ext cx="1872000" cy="1872000"/>
          </a:xfrm>
          <a:solidFill>
            <a:schemeClr val="bg1">
              <a:lumMod val="95000"/>
            </a:schemeClr>
          </a:solidFill>
        </p:spPr>
        <p:txBody>
          <a:bodyPr rtlCol="0" anchor="ctr">
            <a:noAutofit/>
          </a:bodyPr>
          <a:lstStyle>
            <a:lvl1pPr marL="0" indent="0" algn="ctr">
              <a:buNone/>
              <a:defRPr/>
            </a:lvl1pPr>
          </a:lstStyle>
          <a:p>
            <a:pPr lvl="0"/>
            <a:r>
              <a:rPr lang="el-GR" noProof="0"/>
              <a:t>Κάντε κλικ στο εικονίδιο για να προσθέσετε μια εικόνα</a:t>
            </a:r>
            <a:endParaRPr lang="el-GR" noProof="0" dirty="0"/>
          </a:p>
        </p:txBody>
      </p:sp>
      <p:sp>
        <p:nvSpPr>
          <p:cNvPr id="13" name="Θέση εικόνας 5"/>
          <p:cNvSpPr>
            <a:spLocks noGrp="1"/>
          </p:cNvSpPr>
          <p:nvPr>
            <p:ph type="pic" sz="quarter" idx="17"/>
          </p:nvPr>
        </p:nvSpPr>
        <p:spPr>
          <a:xfrm>
            <a:off x="9713594" y="764519"/>
            <a:ext cx="1872000" cy="1872000"/>
          </a:xfrm>
          <a:solidFill>
            <a:schemeClr val="bg1">
              <a:lumMod val="95000"/>
            </a:schemeClr>
          </a:solidFill>
        </p:spPr>
        <p:txBody>
          <a:bodyPr rtlCol="0" anchor="ctr">
            <a:noAutofit/>
          </a:bodyPr>
          <a:lstStyle>
            <a:lvl1pPr marL="0" indent="0" algn="ctr">
              <a:buNone/>
              <a:defRPr/>
            </a:lvl1pPr>
          </a:lstStyle>
          <a:p>
            <a:pPr lvl="0"/>
            <a:r>
              <a:rPr lang="el-GR" noProof="0"/>
              <a:t>Κάντε κλικ στο εικονίδιο για να προσθέσετε μια εικόνα</a:t>
            </a:r>
            <a:endParaRPr lang="el-GR" noProof="0" dirty="0"/>
          </a:p>
        </p:txBody>
      </p:sp>
      <p:sp>
        <p:nvSpPr>
          <p:cNvPr id="16" name="Θέση κειμένου 15"/>
          <p:cNvSpPr>
            <a:spLocks noGrp="1"/>
          </p:cNvSpPr>
          <p:nvPr>
            <p:ph type="body" sz="quarter" idx="18"/>
          </p:nvPr>
        </p:nvSpPr>
        <p:spPr>
          <a:xfrm>
            <a:off x="424800" y="3327399"/>
            <a:ext cx="6350000" cy="2560498"/>
          </a:xfrm>
        </p:spPr>
        <p:txBody>
          <a:bodyPr rtlCol="0"/>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8" name="Θέση αριθμού διαφάνειας 4"/>
          <p:cNvSpPr>
            <a:spLocks noGrp="1"/>
          </p:cNvSpPr>
          <p:nvPr>
            <p:ph type="sldNum" sz="quarter" idx="19"/>
          </p:nvPr>
        </p:nvSpPr>
        <p:spPr/>
        <p:txBody>
          <a:bodyPr/>
          <a:lstStyle>
            <a:lvl1pPr>
              <a:defRPr/>
            </a:lvl1pPr>
          </a:lstStyle>
          <a:p>
            <a:pPr>
              <a:defRPr/>
            </a:pPr>
            <a:fld id="{470718B6-3021-46AB-AA1C-6408608FC267}" type="slidenum">
              <a:rPr lang="el-GR"/>
              <a:pPr>
                <a:defRPr/>
              </a:pPr>
              <a:t>‹#›</a:t>
            </a:fld>
            <a:endParaRPr lang="el-GR" dirty="0"/>
          </a:p>
        </p:txBody>
      </p:sp>
      <p:sp>
        <p:nvSpPr>
          <p:cNvPr id="9" name="Θέση υποσέλιδου 8"/>
          <p:cNvSpPr>
            <a:spLocks noGrp="1"/>
          </p:cNvSpPr>
          <p:nvPr>
            <p:ph type="ftr" sz="quarter" idx="20"/>
          </p:nvPr>
        </p:nvSpPr>
        <p:spPr/>
        <p:txBody>
          <a:bodyPr/>
          <a:lstStyle>
            <a:lvl1pPr>
              <a:defRPr/>
            </a:lvl1pPr>
          </a:lstStyle>
          <a:p>
            <a:pPr>
              <a:defRPr/>
            </a:pPr>
            <a:r>
              <a:rPr lang="el-GR"/>
              <a:t>Προσθέστε υποσέλιδο</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Μόνο τίτλος">
    <p:spTree>
      <p:nvGrpSpPr>
        <p:cNvPr id="1" name=""/>
        <p:cNvGrpSpPr/>
        <p:nvPr/>
      </p:nvGrpSpPr>
      <p:grpSpPr>
        <a:xfrm>
          <a:off x="0" y="0"/>
          <a:ext cx="0" cy="0"/>
          <a:chOff x="0" y="0"/>
          <a:chExt cx="0" cy="0"/>
        </a:xfrm>
      </p:grpSpPr>
      <p:sp>
        <p:nvSpPr>
          <p:cNvPr id="23" name="Ορθογώνιο 6"/>
          <p:cNvSpPr/>
          <p:nvPr userDrawn="1"/>
        </p:nvSpPr>
        <p:spPr>
          <a:xfrm>
            <a:off x="7523163" y="3629025"/>
            <a:ext cx="1836737"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4" name="Ορθογώνιο 6"/>
          <p:cNvSpPr/>
          <p:nvPr userDrawn="1"/>
        </p:nvSpPr>
        <p:spPr>
          <a:xfrm>
            <a:off x="9869488" y="3629025"/>
            <a:ext cx="1836737"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5" name="Ορθογώνιο 6"/>
          <p:cNvSpPr/>
          <p:nvPr userDrawn="1"/>
        </p:nvSpPr>
        <p:spPr>
          <a:xfrm>
            <a:off x="503238" y="3629025"/>
            <a:ext cx="1836737"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6" name="Ορθογώνιο 6"/>
          <p:cNvSpPr/>
          <p:nvPr userDrawn="1"/>
        </p:nvSpPr>
        <p:spPr>
          <a:xfrm>
            <a:off x="2843213" y="3629025"/>
            <a:ext cx="1836737"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7" name="Ορθογώνιο 6"/>
          <p:cNvSpPr/>
          <p:nvPr userDrawn="1"/>
        </p:nvSpPr>
        <p:spPr>
          <a:xfrm>
            <a:off x="5178425" y="3629025"/>
            <a:ext cx="1835150"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 name="Τίτλος 1"/>
          <p:cNvSpPr>
            <a:spLocks noGrp="1"/>
          </p:cNvSpPr>
          <p:nvPr>
            <p:ph type="title"/>
          </p:nvPr>
        </p:nvSpPr>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5" name="Θέση κειμένου 8"/>
          <p:cNvSpPr>
            <a:spLocks noGrp="1"/>
          </p:cNvSpPr>
          <p:nvPr>
            <p:ph type="body" sz="quarter" idx="17"/>
          </p:nvPr>
        </p:nvSpPr>
        <p:spPr>
          <a:xfrm>
            <a:off x="4318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8" name="Θέση κειμένου 10"/>
          <p:cNvSpPr>
            <a:spLocks noGrp="1"/>
          </p:cNvSpPr>
          <p:nvPr>
            <p:ph type="body" sz="quarter" idx="18"/>
          </p:nvPr>
        </p:nvSpPr>
        <p:spPr>
          <a:xfrm>
            <a:off x="43180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9" name="Θέση κειμένου 8"/>
          <p:cNvSpPr>
            <a:spLocks noGrp="1"/>
          </p:cNvSpPr>
          <p:nvPr>
            <p:ph type="body" sz="quarter" idx="33"/>
          </p:nvPr>
        </p:nvSpPr>
        <p:spPr>
          <a:xfrm>
            <a:off x="27718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0" name="Θέση κειμένου 10"/>
          <p:cNvSpPr>
            <a:spLocks noGrp="1"/>
          </p:cNvSpPr>
          <p:nvPr>
            <p:ph type="body" sz="quarter" idx="34"/>
          </p:nvPr>
        </p:nvSpPr>
        <p:spPr>
          <a:xfrm>
            <a:off x="277185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1" name="Θέση κειμένου 8"/>
          <p:cNvSpPr>
            <a:spLocks noGrp="1"/>
          </p:cNvSpPr>
          <p:nvPr>
            <p:ph type="body" sz="quarter" idx="35"/>
          </p:nvPr>
        </p:nvSpPr>
        <p:spPr>
          <a:xfrm>
            <a:off x="51119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2" name="Θέση κειμένου 10"/>
          <p:cNvSpPr>
            <a:spLocks noGrp="1"/>
          </p:cNvSpPr>
          <p:nvPr>
            <p:ph type="body" sz="quarter" idx="36"/>
          </p:nvPr>
        </p:nvSpPr>
        <p:spPr>
          <a:xfrm>
            <a:off x="511190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3" name="Θέση κειμένου 8"/>
          <p:cNvSpPr>
            <a:spLocks noGrp="1"/>
          </p:cNvSpPr>
          <p:nvPr>
            <p:ph type="body" sz="quarter" idx="37"/>
          </p:nvPr>
        </p:nvSpPr>
        <p:spPr>
          <a:xfrm>
            <a:off x="74519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4" name="Θέση κειμένου 10"/>
          <p:cNvSpPr>
            <a:spLocks noGrp="1"/>
          </p:cNvSpPr>
          <p:nvPr>
            <p:ph type="body" sz="quarter" idx="38"/>
          </p:nvPr>
        </p:nvSpPr>
        <p:spPr>
          <a:xfrm>
            <a:off x="745195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5" name="Θέση κειμένου 8"/>
          <p:cNvSpPr>
            <a:spLocks noGrp="1"/>
          </p:cNvSpPr>
          <p:nvPr>
            <p:ph type="body" sz="quarter" idx="39"/>
          </p:nvPr>
        </p:nvSpPr>
        <p:spPr>
          <a:xfrm>
            <a:off x="97920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6" name="Θέση κειμένου 10"/>
          <p:cNvSpPr>
            <a:spLocks noGrp="1"/>
          </p:cNvSpPr>
          <p:nvPr>
            <p:ph type="body" sz="quarter" idx="40"/>
          </p:nvPr>
        </p:nvSpPr>
        <p:spPr>
          <a:xfrm>
            <a:off x="979200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7" name="Θέση εικόνας 15"/>
          <p:cNvSpPr>
            <a:spLocks noGrp="1"/>
          </p:cNvSpPr>
          <p:nvPr>
            <p:ph type="pic" sz="quarter" idx="41"/>
          </p:nvPr>
        </p:nvSpPr>
        <p:spPr>
          <a:xfrm>
            <a:off x="6838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18" name="Θέση εικόνας 15"/>
          <p:cNvSpPr>
            <a:spLocks noGrp="1"/>
          </p:cNvSpPr>
          <p:nvPr>
            <p:ph type="pic" sz="quarter" idx="42"/>
          </p:nvPr>
        </p:nvSpPr>
        <p:spPr>
          <a:xfrm>
            <a:off x="30238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19" name="Θέση εικόνας 15"/>
          <p:cNvSpPr>
            <a:spLocks noGrp="1"/>
          </p:cNvSpPr>
          <p:nvPr>
            <p:ph type="pic" sz="quarter" idx="43"/>
          </p:nvPr>
        </p:nvSpPr>
        <p:spPr>
          <a:xfrm>
            <a:off x="53639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0" name="Θέση εικόνας 15"/>
          <p:cNvSpPr>
            <a:spLocks noGrp="1"/>
          </p:cNvSpPr>
          <p:nvPr>
            <p:ph type="pic" sz="quarter" idx="44"/>
          </p:nvPr>
        </p:nvSpPr>
        <p:spPr>
          <a:xfrm>
            <a:off x="77039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1" name="Θέση εικόνας 15"/>
          <p:cNvSpPr>
            <a:spLocks noGrp="1"/>
          </p:cNvSpPr>
          <p:nvPr>
            <p:ph type="pic" sz="quarter" idx="45"/>
          </p:nvPr>
        </p:nvSpPr>
        <p:spPr>
          <a:xfrm>
            <a:off x="100440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2" name="Θέση κειμένου 5"/>
          <p:cNvSpPr>
            <a:spLocks noGrp="1"/>
          </p:cNvSpPr>
          <p:nvPr>
            <p:ph type="body" sz="quarter" idx="32"/>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28" name="Θέση υποσέλιδου 5"/>
          <p:cNvSpPr>
            <a:spLocks noGrp="1"/>
          </p:cNvSpPr>
          <p:nvPr>
            <p:ph type="ftr" sz="quarter" idx="46"/>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29" name="Θέση αριθμού διαφάνειας 6"/>
          <p:cNvSpPr>
            <a:spLocks noGrp="1"/>
          </p:cNvSpPr>
          <p:nvPr>
            <p:ph type="sldNum" sz="quarter" idx="47"/>
          </p:nvPr>
        </p:nvSpPr>
        <p:spPr/>
        <p:txBody>
          <a:bodyPr/>
          <a:lstStyle>
            <a:lvl1pPr>
              <a:defRPr smtClean="0">
                <a:solidFill>
                  <a:schemeClr val="tx1">
                    <a:lumMod val="75000"/>
                    <a:lumOff val="25000"/>
                  </a:schemeClr>
                </a:solidFill>
              </a:defRPr>
            </a:lvl1pPr>
          </a:lstStyle>
          <a:p>
            <a:pPr>
              <a:defRPr/>
            </a:pPr>
            <a:fld id="{95F6B4BA-3437-4C19-9D9A-A75BA74463E4}" type="slidenum">
              <a:rPr lang="el-GR"/>
              <a:pPr>
                <a:defRPr/>
              </a:pPr>
              <a:t>‹#›</a:t>
            </a:fld>
            <a:endParaRPr lang="el-G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Μόνο τίτλος">
    <p:spTree>
      <p:nvGrpSpPr>
        <p:cNvPr id="1" name=""/>
        <p:cNvGrpSpPr/>
        <p:nvPr/>
      </p:nvGrpSpPr>
      <p:grpSpPr>
        <a:xfrm>
          <a:off x="0" y="0"/>
          <a:ext cx="0" cy="0"/>
          <a:chOff x="0" y="0"/>
          <a:chExt cx="0" cy="0"/>
        </a:xfrm>
      </p:grpSpPr>
      <p:grpSp>
        <p:nvGrpSpPr>
          <p:cNvPr id="17" name="Ομάδα 24"/>
          <p:cNvGrpSpPr>
            <a:grpSpLocks/>
          </p:cNvGrpSpPr>
          <p:nvPr userDrawn="1"/>
        </p:nvGrpSpPr>
        <p:grpSpPr bwMode="auto">
          <a:xfrm>
            <a:off x="323850" y="323850"/>
            <a:ext cx="4319588" cy="6119813"/>
            <a:chOff x="180000" y="180000"/>
            <a:chExt cx="4330700" cy="6292683"/>
          </a:xfrm>
        </p:grpSpPr>
        <p:sp>
          <p:nvSpPr>
            <p:cNvPr id="18" name="Ορθογώνιο 6"/>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4" name="Ορθογώνιο 6"/>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25" name="Ορθογώνιο 6"/>
          <p:cNvSpPr/>
          <p:nvPr userDrawn="1"/>
        </p:nvSpPr>
        <p:spPr>
          <a:xfrm>
            <a:off x="5178425" y="3629025"/>
            <a:ext cx="1835150"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6" name="Ορθογώνιο 6"/>
          <p:cNvSpPr/>
          <p:nvPr userDrawn="1"/>
        </p:nvSpPr>
        <p:spPr>
          <a:xfrm>
            <a:off x="7523163" y="3629025"/>
            <a:ext cx="1836737"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7" name="Ορθογώνιο 6"/>
          <p:cNvSpPr/>
          <p:nvPr userDrawn="1"/>
        </p:nvSpPr>
        <p:spPr>
          <a:xfrm>
            <a:off x="9869488" y="3629025"/>
            <a:ext cx="1836737"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3" name="Θέση εικόνας 10"/>
          <p:cNvSpPr>
            <a:spLocks noGrp="1"/>
          </p:cNvSpPr>
          <p:nvPr>
            <p:ph type="pic" sz="quarter" idx="13"/>
          </p:nvPr>
        </p:nvSpPr>
        <p:spPr>
          <a:xfrm>
            <a:off x="143999" y="143998"/>
            <a:ext cx="4680001" cy="6480000"/>
          </a:xfrm>
          <a:solidFill>
            <a:schemeClr val="bg1">
              <a:lumMod val="95000"/>
            </a:schemeClr>
          </a:solidFill>
        </p:spPr>
        <p:txBody>
          <a:bodyPr lIns="576000" rIns="36000" rtlCol="0" anchor="ctr">
            <a:noAutofit/>
          </a:bodyPr>
          <a:lstStyle>
            <a:lvl1pPr marL="0" indent="0" algn="l">
              <a:buNone/>
              <a:defRPr/>
            </a:lvl1pPr>
          </a:lstStyle>
          <a:p>
            <a:pPr lvl="0"/>
            <a:r>
              <a:rPr lang="el-GR" noProof="0" dirty="0"/>
              <a:t>Κάντε κλικ στο εικονίδιο για να προσθέσετε μια εικόνα</a:t>
            </a:r>
          </a:p>
        </p:txBody>
      </p:sp>
      <p:sp>
        <p:nvSpPr>
          <p:cNvPr id="2" name="Τίτλος 1"/>
          <p:cNvSpPr>
            <a:spLocks noGrp="1"/>
          </p:cNvSpPr>
          <p:nvPr>
            <p:ph type="title"/>
          </p:nvPr>
        </p:nvSpPr>
        <p:spPr>
          <a:xfrm>
            <a:off x="5111900" y="432000"/>
            <a:ext cx="6660100" cy="432000"/>
          </a:xfrm>
        </p:spPr>
        <p:txBody>
          <a:bodyPr/>
          <a:lstStyle>
            <a:lvl1pPr>
              <a:defRPr sz="2300">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11" name="Θέση κειμένου 8"/>
          <p:cNvSpPr>
            <a:spLocks noGrp="1"/>
          </p:cNvSpPr>
          <p:nvPr>
            <p:ph type="body" sz="quarter" idx="35"/>
          </p:nvPr>
        </p:nvSpPr>
        <p:spPr>
          <a:xfrm>
            <a:off x="51119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2" name="Θέση κειμένου 10"/>
          <p:cNvSpPr>
            <a:spLocks noGrp="1"/>
          </p:cNvSpPr>
          <p:nvPr>
            <p:ph type="body" sz="quarter" idx="36"/>
          </p:nvPr>
        </p:nvSpPr>
        <p:spPr>
          <a:xfrm>
            <a:off x="511190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3" name="Θέση κειμένου 8"/>
          <p:cNvSpPr>
            <a:spLocks noGrp="1"/>
          </p:cNvSpPr>
          <p:nvPr>
            <p:ph type="body" sz="quarter" idx="37"/>
          </p:nvPr>
        </p:nvSpPr>
        <p:spPr>
          <a:xfrm>
            <a:off x="74519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4" name="Θέση κειμένου 10"/>
          <p:cNvSpPr>
            <a:spLocks noGrp="1"/>
          </p:cNvSpPr>
          <p:nvPr>
            <p:ph type="body" sz="quarter" idx="38"/>
          </p:nvPr>
        </p:nvSpPr>
        <p:spPr>
          <a:xfrm>
            <a:off x="745195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5" name="Θέση κειμένου 8"/>
          <p:cNvSpPr>
            <a:spLocks noGrp="1"/>
          </p:cNvSpPr>
          <p:nvPr>
            <p:ph type="body" sz="quarter" idx="39"/>
          </p:nvPr>
        </p:nvSpPr>
        <p:spPr>
          <a:xfrm>
            <a:off x="97920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6" name="Θέση κειμένου 10"/>
          <p:cNvSpPr>
            <a:spLocks noGrp="1"/>
          </p:cNvSpPr>
          <p:nvPr>
            <p:ph type="body" sz="quarter" idx="40"/>
          </p:nvPr>
        </p:nvSpPr>
        <p:spPr>
          <a:xfrm>
            <a:off x="979200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9" name="Θέση εικόνας 15"/>
          <p:cNvSpPr>
            <a:spLocks noGrp="1"/>
          </p:cNvSpPr>
          <p:nvPr>
            <p:ph type="pic" sz="quarter" idx="43"/>
          </p:nvPr>
        </p:nvSpPr>
        <p:spPr>
          <a:xfrm>
            <a:off x="53639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0" name="Θέση εικόνας 15"/>
          <p:cNvSpPr>
            <a:spLocks noGrp="1"/>
          </p:cNvSpPr>
          <p:nvPr>
            <p:ph type="pic" sz="quarter" idx="44"/>
          </p:nvPr>
        </p:nvSpPr>
        <p:spPr>
          <a:xfrm>
            <a:off x="77039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1" name="Θέση εικόνας 15"/>
          <p:cNvSpPr>
            <a:spLocks noGrp="1"/>
          </p:cNvSpPr>
          <p:nvPr>
            <p:ph type="pic" sz="quarter" idx="45"/>
          </p:nvPr>
        </p:nvSpPr>
        <p:spPr>
          <a:xfrm>
            <a:off x="100440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2" name="Θέση κειμένου 5"/>
          <p:cNvSpPr>
            <a:spLocks noGrp="1"/>
          </p:cNvSpPr>
          <p:nvPr>
            <p:ph type="body" sz="quarter" idx="32"/>
          </p:nvPr>
        </p:nvSpPr>
        <p:spPr>
          <a:xfrm>
            <a:off x="5111499" y="1008000"/>
            <a:ext cx="6659814"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28" name="Θέση υποσέλιδου 5"/>
          <p:cNvSpPr>
            <a:spLocks noGrp="1"/>
          </p:cNvSpPr>
          <p:nvPr>
            <p:ph type="ftr" sz="quarter" idx="46"/>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29" name="Θέση αριθμού διαφάνειας 6"/>
          <p:cNvSpPr>
            <a:spLocks noGrp="1"/>
          </p:cNvSpPr>
          <p:nvPr>
            <p:ph type="sldNum" sz="quarter" idx="47"/>
          </p:nvPr>
        </p:nvSpPr>
        <p:spPr/>
        <p:txBody>
          <a:bodyPr/>
          <a:lstStyle>
            <a:lvl1pPr>
              <a:defRPr smtClean="0">
                <a:solidFill>
                  <a:schemeClr val="tx1">
                    <a:lumMod val="75000"/>
                    <a:lumOff val="25000"/>
                  </a:schemeClr>
                </a:solidFill>
              </a:defRPr>
            </a:lvl1pPr>
          </a:lstStyle>
          <a:p>
            <a:pPr>
              <a:defRPr/>
            </a:pPr>
            <a:fld id="{D907780B-835E-4D34-9EB6-3E3E76887C71}" type="slidenum">
              <a:rPr lang="el-GR"/>
              <a:pPr>
                <a:defRPr/>
              </a:pPr>
              <a:t>‹#›</a:t>
            </a:fld>
            <a:endParaRPr lang="el-G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Μόνο τίτλος">
    <p:spTree>
      <p:nvGrpSpPr>
        <p:cNvPr id="1" name=""/>
        <p:cNvGrpSpPr/>
        <p:nvPr/>
      </p:nvGrpSpPr>
      <p:grpSpPr>
        <a:xfrm>
          <a:off x="0" y="0"/>
          <a:ext cx="0" cy="0"/>
          <a:chOff x="0" y="0"/>
          <a:chExt cx="0" cy="0"/>
        </a:xfrm>
      </p:grpSpPr>
      <p:grpSp>
        <p:nvGrpSpPr>
          <p:cNvPr id="17" name="Ομάδα 24"/>
          <p:cNvGrpSpPr>
            <a:grpSpLocks/>
          </p:cNvGrpSpPr>
          <p:nvPr userDrawn="1"/>
        </p:nvGrpSpPr>
        <p:grpSpPr bwMode="auto">
          <a:xfrm>
            <a:off x="323850" y="323850"/>
            <a:ext cx="4319588" cy="6119813"/>
            <a:chOff x="180000" y="180000"/>
            <a:chExt cx="4330700" cy="6292683"/>
          </a:xfrm>
        </p:grpSpPr>
        <p:sp>
          <p:nvSpPr>
            <p:cNvPr id="18" name="Ορθογώνιο 6"/>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1" name="Ορθογώνιο 6"/>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24" name="Ορθογώνιο 6"/>
          <p:cNvSpPr/>
          <p:nvPr userDrawn="1"/>
        </p:nvSpPr>
        <p:spPr>
          <a:xfrm>
            <a:off x="6502400" y="3311525"/>
            <a:ext cx="1836738"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5" name="Ορθογώνιο 6"/>
          <p:cNvSpPr/>
          <p:nvPr userDrawn="1"/>
        </p:nvSpPr>
        <p:spPr>
          <a:xfrm>
            <a:off x="9917113" y="3311525"/>
            <a:ext cx="1836737" cy="14446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6" name="Ορθογώνιο 6"/>
          <p:cNvSpPr/>
          <p:nvPr userDrawn="1"/>
        </p:nvSpPr>
        <p:spPr>
          <a:xfrm>
            <a:off x="6502400" y="4935538"/>
            <a:ext cx="1836738" cy="1444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7" name="Ορθογώνιο 6"/>
          <p:cNvSpPr/>
          <p:nvPr userDrawn="1"/>
        </p:nvSpPr>
        <p:spPr>
          <a:xfrm>
            <a:off x="9917113" y="4935538"/>
            <a:ext cx="1836737" cy="1444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3" name="Θέση εικόνας 10"/>
          <p:cNvSpPr>
            <a:spLocks noGrp="1"/>
          </p:cNvSpPr>
          <p:nvPr>
            <p:ph type="pic" sz="quarter" idx="13"/>
          </p:nvPr>
        </p:nvSpPr>
        <p:spPr>
          <a:xfrm>
            <a:off x="143999" y="143998"/>
            <a:ext cx="4680001" cy="6480000"/>
          </a:xfrm>
          <a:solidFill>
            <a:schemeClr val="bg1">
              <a:lumMod val="95000"/>
            </a:schemeClr>
          </a:solidFill>
        </p:spPr>
        <p:txBody>
          <a:bodyPr lIns="576000" rIns="36000" rtlCol="0" anchor="ctr">
            <a:noAutofit/>
          </a:bodyPr>
          <a:lstStyle>
            <a:lvl1pPr marL="0" indent="0" algn="l">
              <a:buNone/>
              <a:defRPr/>
            </a:lvl1pPr>
          </a:lstStyle>
          <a:p>
            <a:pPr lvl="0"/>
            <a:r>
              <a:rPr lang="el-GR" noProof="0" dirty="0"/>
              <a:t>Κάντε κλικ στο εικονίδιο για να προσθέσετε μια εικόνα</a:t>
            </a:r>
          </a:p>
        </p:txBody>
      </p:sp>
      <p:sp>
        <p:nvSpPr>
          <p:cNvPr id="2" name="Τίτλος 1"/>
          <p:cNvSpPr>
            <a:spLocks noGrp="1"/>
          </p:cNvSpPr>
          <p:nvPr>
            <p:ph type="title"/>
          </p:nvPr>
        </p:nvSpPr>
        <p:spPr>
          <a:xfrm>
            <a:off x="5111900" y="432000"/>
            <a:ext cx="6660100" cy="432000"/>
          </a:xfrm>
        </p:spPr>
        <p:txBody>
          <a:bodyPr/>
          <a:lstStyle>
            <a:lvl1pPr>
              <a:defRPr sz="2300">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11" name="Θέση κειμένου 8"/>
          <p:cNvSpPr>
            <a:spLocks noGrp="1"/>
          </p:cNvSpPr>
          <p:nvPr>
            <p:ph type="body" sz="quarter" idx="35"/>
          </p:nvPr>
        </p:nvSpPr>
        <p:spPr>
          <a:xfrm>
            <a:off x="6502388" y="2233079"/>
            <a:ext cx="1872000" cy="360000"/>
          </a:xfrm>
        </p:spPr>
        <p:txBody>
          <a:bodyPr rtlCol="0"/>
          <a:lstStyle>
            <a:lvl1pPr marL="0" indent="0" algn="l">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2" name="Θέση κειμένου 10"/>
          <p:cNvSpPr>
            <a:spLocks noGrp="1"/>
          </p:cNvSpPr>
          <p:nvPr>
            <p:ph type="body" sz="quarter" idx="36"/>
          </p:nvPr>
        </p:nvSpPr>
        <p:spPr>
          <a:xfrm>
            <a:off x="6502388" y="2721591"/>
            <a:ext cx="1872000" cy="360000"/>
          </a:xfrm>
        </p:spPr>
        <p:txBody>
          <a:bodyPr rtlCol="0"/>
          <a:lstStyle>
            <a:lvl1pPr marL="0" indent="0" algn="l">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3" name="Θέση κειμένου 8"/>
          <p:cNvSpPr>
            <a:spLocks noGrp="1"/>
          </p:cNvSpPr>
          <p:nvPr>
            <p:ph type="body" sz="quarter" idx="37"/>
          </p:nvPr>
        </p:nvSpPr>
        <p:spPr>
          <a:xfrm>
            <a:off x="9899313" y="2233079"/>
            <a:ext cx="1872000" cy="360000"/>
          </a:xfrm>
        </p:spPr>
        <p:txBody>
          <a:bodyPr rtlCol="0"/>
          <a:lstStyle>
            <a:lvl1pPr marL="0" indent="0" algn="l">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4" name="Θέση κειμένου 10"/>
          <p:cNvSpPr>
            <a:spLocks noGrp="1"/>
          </p:cNvSpPr>
          <p:nvPr>
            <p:ph type="body" sz="quarter" idx="38"/>
          </p:nvPr>
        </p:nvSpPr>
        <p:spPr>
          <a:xfrm>
            <a:off x="9899313" y="2721591"/>
            <a:ext cx="1872000" cy="360000"/>
          </a:xfrm>
        </p:spPr>
        <p:txBody>
          <a:bodyPr rtlCol="0"/>
          <a:lstStyle>
            <a:lvl1pPr marL="0" indent="0" algn="l">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9" name="Θέση εικόνας 15"/>
          <p:cNvSpPr>
            <a:spLocks noGrp="1"/>
          </p:cNvSpPr>
          <p:nvPr>
            <p:ph type="pic" sz="quarter" idx="43"/>
          </p:nvPr>
        </p:nvSpPr>
        <p:spPr>
          <a:xfrm>
            <a:off x="5130008" y="2233079"/>
            <a:ext cx="1219835" cy="1219835"/>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spc="-50" baseline="0">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0" name="Θέση εικόνας 15"/>
          <p:cNvSpPr>
            <a:spLocks noGrp="1"/>
          </p:cNvSpPr>
          <p:nvPr>
            <p:ph type="pic" sz="quarter" idx="44"/>
          </p:nvPr>
        </p:nvSpPr>
        <p:spPr>
          <a:xfrm>
            <a:off x="8526933" y="2233079"/>
            <a:ext cx="1219835" cy="1219835"/>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spc="-50" baseline="0">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2" name="Θέση κειμένου 5"/>
          <p:cNvSpPr>
            <a:spLocks noGrp="1"/>
          </p:cNvSpPr>
          <p:nvPr>
            <p:ph type="body" sz="quarter" idx="32"/>
          </p:nvPr>
        </p:nvSpPr>
        <p:spPr>
          <a:xfrm>
            <a:off x="5111499" y="1008000"/>
            <a:ext cx="6659814"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33" name="Θέση κειμένου 8"/>
          <p:cNvSpPr>
            <a:spLocks noGrp="1"/>
          </p:cNvSpPr>
          <p:nvPr>
            <p:ph type="body" sz="quarter" idx="45"/>
          </p:nvPr>
        </p:nvSpPr>
        <p:spPr>
          <a:xfrm>
            <a:off x="6502388" y="3859797"/>
            <a:ext cx="1872000" cy="360000"/>
          </a:xfrm>
        </p:spPr>
        <p:txBody>
          <a:bodyPr rtlCol="0"/>
          <a:lstStyle>
            <a:lvl1pPr marL="0" indent="0" algn="l">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34" name="Θέση κειμένου 10"/>
          <p:cNvSpPr>
            <a:spLocks noGrp="1"/>
          </p:cNvSpPr>
          <p:nvPr>
            <p:ph type="body" sz="quarter" idx="46"/>
          </p:nvPr>
        </p:nvSpPr>
        <p:spPr>
          <a:xfrm>
            <a:off x="6502388" y="4348309"/>
            <a:ext cx="1872000" cy="360000"/>
          </a:xfrm>
        </p:spPr>
        <p:txBody>
          <a:bodyPr rtlCol="0"/>
          <a:lstStyle>
            <a:lvl1pPr marL="0" indent="0" algn="l">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35" name="Θέση κειμένου 8"/>
          <p:cNvSpPr>
            <a:spLocks noGrp="1"/>
          </p:cNvSpPr>
          <p:nvPr>
            <p:ph type="body" sz="quarter" idx="47"/>
          </p:nvPr>
        </p:nvSpPr>
        <p:spPr>
          <a:xfrm>
            <a:off x="9899313" y="3859797"/>
            <a:ext cx="1872000" cy="360000"/>
          </a:xfrm>
        </p:spPr>
        <p:txBody>
          <a:bodyPr rtlCol="0"/>
          <a:lstStyle>
            <a:lvl1pPr marL="0" indent="0" algn="l">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36" name="Θέση κειμένου 10"/>
          <p:cNvSpPr>
            <a:spLocks noGrp="1"/>
          </p:cNvSpPr>
          <p:nvPr>
            <p:ph type="body" sz="quarter" idx="48"/>
          </p:nvPr>
        </p:nvSpPr>
        <p:spPr>
          <a:xfrm>
            <a:off x="9899313" y="4348309"/>
            <a:ext cx="1872000" cy="360000"/>
          </a:xfrm>
        </p:spPr>
        <p:txBody>
          <a:bodyPr rtlCol="0"/>
          <a:lstStyle>
            <a:lvl1pPr marL="0" indent="0" algn="l">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37" name="Θέση εικόνας 15"/>
          <p:cNvSpPr>
            <a:spLocks noGrp="1"/>
          </p:cNvSpPr>
          <p:nvPr>
            <p:ph type="pic" sz="quarter" idx="49"/>
          </p:nvPr>
        </p:nvSpPr>
        <p:spPr>
          <a:xfrm>
            <a:off x="5130008" y="3859797"/>
            <a:ext cx="1219835" cy="1219835"/>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spc="-50" baseline="0">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38" name="Θέση εικόνας 15"/>
          <p:cNvSpPr>
            <a:spLocks noGrp="1"/>
          </p:cNvSpPr>
          <p:nvPr>
            <p:ph type="pic" sz="quarter" idx="50"/>
          </p:nvPr>
        </p:nvSpPr>
        <p:spPr>
          <a:xfrm>
            <a:off x="8526933" y="3859797"/>
            <a:ext cx="1219835" cy="1219835"/>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spc="-50" baseline="0">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8" name="Θέση υποσέλιδου 5"/>
          <p:cNvSpPr>
            <a:spLocks noGrp="1"/>
          </p:cNvSpPr>
          <p:nvPr>
            <p:ph type="ftr" sz="quarter" idx="51"/>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29" name="Θέση αριθμού διαφάνειας 6"/>
          <p:cNvSpPr>
            <a:spLocks noGrp="1"/>
          </p:cNvSpPr>
          <p:nvPr>
            <p:ph type="sldNum" sz="quarter" idx="52"/>
          </p:nvPr>
        </p:nvSpPr>
        <p:spPr/>
        <p:txBody>
          <a:bodyPr/>
          <a:lstStyle>
            <a:lvl1pPr>
              <a:defRPr smtClean="0">
                <a:solidFill>
                  <a:schemeClr val="tx1">
                    <a:lumMod val="75000"/>
                    <a:lumOff val="25000"/>
                  </a:schemeClr>
                </a:solidFill>
              </a:defRPr>
            </a:lvl1pPr>
          </a:lstStyle>
          <a:p>
            <a:pPr>
              <a:defRPr/>
            </a:pPr>
            <a:fld id="{70B659C0-FD73-4EB4-80AD-A3A9D20B0690}" type="slidenum">
              <a:rPr lang="el-GR"/>
              <a:pPr>
                <a:defRPr/>
              </a:pPr>
              <a:t>‹#›</a:t>
            </a:fld>
            <a:endParaRPr lang="el-G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Τίτλος και περιεχόμενο">
    <p:spTree>
      <p:nvGrpSpPr>
        <p:cNvPr id="1" name=""/>
        <p:cNvGrpSpPr/>
        <p:nvPr/>
      </p:nvGrpSpPr>
      <p:grpSpPr>
        <a:xfrm>
          <a:off x="0" y="0"/>
          <a:ext cx="0" cy="0"/>
          <a:chOff x="0" y="0"/>
          <a:chExt cx="0" cy="0"/>
        </a:xfrm>
      </p:grpSpPr>
      <p:pic>
        <p:nvPicPr>
          <p:cNvPr id="6" name="Εικόνα 6"/>
          <p:cNvPicPr>
            <a:picLocks noChangeAspect="1"/>
          </p:cNvPicPr>
          <p:nvPr userDrawn="1"/>
        </p:nvPicPr>
        <p:blipFill>
          <a:blip r:embed="rId2"/>
          <a:srcRect/>
          <a:stretch>
            <a:fillRect/>
          </a:stretch>
        </p:blipFill>
        <p:spPr bwMode="auto">
          <a:xfrm>
            <a:off x="663575" y="812800"/>
            <a:ext cx="11528425" cy="5645150"/>
          </a:xfrm>
          <a:prstGeom prst="rect">
            <a:avLst/>
          </a:prstGeom>
          <a:noFill/>
          <a:ln w="9525">
            <a:noFill/>
            <a:miter lim="800000"/>
            <a:headEnd/>
            <a:tailEnd/>
          </a:ln>
        </p:spPr>
      </p:pic>
      <p:sp>
        <p:nvSpPr>
          <p:cNvPr id="8" name="Θέση εικόνας 10"/>
          <p:cNvSpPr>
            <a:spLocks noGrp="1"/>
          </p:cNvSpPr>
          <p:nvPr>
            <p:ph type="pic" sz="quarter" idx="13"/>
          </p:nvPr>
        </p:nvSpPr>
        <p:spPr>
          <a:xfrm>
            <a:off x="5217319" y="1255405"/>
            <a:ext cx="6974680" cy="3935414"/>
          </a:xfrm>
          <a:solidFill>
            <a:schemeClr val="bg1">
              <a:lumMod val="95000"/>
              <a:alpha val="70000"/>
            </a:schemeClr>
          </a:solid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dirty="0"/>
              <a:t>Κάντε κλικ στο εικονίδιο για να προσθέσετε μια εικόνα</a:t>
            </a:r>
          </a:p>
        </p:txBody>
      </p:sp>
      <p:sp>
        <p:nvSpPr>
          <p:cNvPr id="3" name="Θέση περιεχομένου 2"/>
          <p:cNvSpPr>
            <a:spLocks noGrp="1"/>
          </p:cNvSpPr>
          <p:nvPr>
            <p:ph idx="1"/>
          </p:nvPr>
        </p:nvSpPr>
        <p:spPr>
          <a:xfrm>
            <a:off x="424370" y="3955774"/>
            <a:ext cx="3978665" cy="1976617"/>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l-GR" noProof="0"/>
              <a:t>Kλικ για επεξεργασία των στυλ του υποδείγματος</a:t>
            </a:r>
          </a:p>
          <a:p>
            <a:pPr lvl="1"/>
            <a:r>
              <a:rPr lang="el-GR" noProof="0"/>
              <a:t>Δεύτερου επιπέδου</a:t>
            </a:r>
          </a:p>
          <a:p>
            <a:pPr lvl="2"/>
            <a:r>
              <a:rPr lang="el-GR" noProof="0"/>
              <a:t>Τρίτου επιπέδου</a:t>
            </a:r>
          </a:p>
          <a:p>
            <a:pPr lvl="3"/>
            <a:r>
              <a:rPr lang="el-GR" noProof="0"/>
              <a:t>Τέταρτου επιπέδου</a:t>
            </a:r>
          </a:p>
          <a:p>
            <a:pPr lvl="4"/>
            <a:r>
              <a:rPr lang="el-GR" noProof="0"/>
              <a:t>Πέμπτου επιπέδου</a:t>
            </a:r>
            <a:endParaRPr lang="el-GR" noProof="0" dirty="0"/>
          </a:p>
        </p:txBody>
      </p:sp>
      <p:sp>
        <p:nvSpPr>
          <p:cNvPr id="9" name="Τίτλος 8"/>
          <p:cNvSpPr>
            <a:spLocks noGrp="1"/>
          </p:cNvSpPr>
          <p:nvPr>
            <p:ph type="title"/>
          </p:nvPr>
        </p:nvSpPr>
        <p:spPr>
          <a:xfrm>
            <a:off x="432000" y="432000"/>
            <a:ext cx="3971035" cy="432000"/>
          </a:xfrm>
        </p:spPr>
        <p:txBody>
          <a:bodyPr anchor="t"/>
          <a:lstStyle>
            <a:lvl1pPr>
              <a:defRPr>
                <a:solidFill>
                  <a:schemeClr val="tx1">
                    <a:lumMod val="75000"/>
                    <a:lumOff val="25000"/>
                  </a:schemeClr>
                </a:solidFill>
              </a:defRPr>
            </a:lvl1pPr>
          </a:lstStyle>
          <a:p>
            <a:r>
              <a:rPr lang="el-GR" noProof="0" dirty="0"/>
              <a:t>Kλικ για επεξεργασία του τίτλου</a:t>
            </a:r>
          </a:p>
        </p:txBody>
      </p:sp>
      <p:sp>
        <p:nvSpPr>
          <p:cNvPr id="4" name="Θέση κειμένου 3"/>
          <p:cNvSpPr>
            <a:spLocks noGrp="1"/>
          </p:cNvSpPr>
          <p:nvPr>
            <p:ph type="body" sz="quarter" idx="14"/>
          </p:nvPr>
        </p:nvSpPr>
        <p:spPr>
          <a:xfrm>
            <a:off x="423863" y="2563813"/>
            <a:ext cx="3979862" cy="1212850"/>
          </a:xfrm>
        </p:spPr>
        <p:txBody>
          <a:bodyPr rtlCol="0" anchor="b"/>
          <a:lstStyle>
            <a:lvl1pPr marL="0" indent="0">
              <a:buNone/>
              <a:defRPr sz="2800">
                <a:latin typeface="+mj-lt"/>
              </a:defRPr>
            </a:lvl1pPr>
            <a:lvl2pPr marL="266700" indent="0">
              <a:buNone/>
              <a:defRPr>
                <a:latin typeface="+mj-lt"/>
              </a:defRPr>
            </a:lvl2pPr>
            <a:lvl3pPr marL="542925" indent="0">
              <a:buNone/>
              <a:defRPr>
                <a:latin typeface="+mj-lt"/>
              </a:defRPr>
            </a:lvl3pPr>
            <a:lvl4pPr marL="809625" indent="0">
              <a:buNone/>
              <a:defRPr>
                <a:latin typeface="+mj-lt"/>
              </a:defRPr>
            </a:lvl4pPr>
            <a:lvl5pPr marL="1076325" indent="0">
              <a:buNone/>
              <a:defRPr>
                <a:latin typeface="+mj-lt"/>
              </a:defRPr>
            </a:lvl5pPr>
          </a:lstStyle>
          <a:p>
            <a:pPr lvl="0"/>
            <a:r>
              <a:rPr lang="el-GR" noProof="0" dirty="0"/>
              <a:t>Kλικ για επεξεργασία των στυλ του υποδείγματος</a:t>
            </a:r>
          </a:p>
        </p:txBody>
      </p:sp>
      <p:sp>
        <p:nvSpPr>
          <p:cNvPr id="7" name="Θέση αριθμού διαφάνειας 4"/>
          <p:cNvSpPr>
            <a:spLocks noGrp="1"/>
          </p:cNvSpPr>
          <p:nvPr>
            <p:ph type="sldNum" sz="quarter" idx="15"/>
          </p:nvPr>
        </p:nvSpPr>
        <p:spPr/>
        <p:txBody>
          <a:bodyPr/>
          <a:lstStyle>
            <a:lvl1pPr>
              <a:defRPr/>
            </a:lvl1pPr>
          </a:lstStyle>
          <a:p>
            <a:pPr>
              <a:defRPr/>
            </a:pPr>
            <a:fld id="{0C4A860C-F06C-4D6D-BB2B-A9558A39E10D}" type="slidenum">
              <a:rPr lang="el-GR"/>
              <a:pPr>
                <a:defRPr/>
              </a:pPr>
              <a:t>‹#›</a:t>
            </a:fld>
            <a:endParaRPr lang="el-GR" dirty="0"/>
          </a:p>
        </p:txBody>
      </p:sp>
      <p:sp>
        <p:nvSpPr>
          <p:cNvPr id="10" name="Θέση υποσέλιδου 5"/>
          <p:cNvSpPr>
            <a:spLocks noGrp="1"/>
          </p:cNvSpPr>
          <p:nvPr>
            <p:ph type="ftr" sz="quarter" idx="16"/>
          </p:nvPr>
        </p:nvSpPr>
        <p:spPr/>
        <p:txBody>
          <a:bodyPr/>
          <a:lstStyle>
            <a:lvl1pPr>
              <a:defRPr/>
            </a:lvl1pPr>
          </a:lstStyle>
          <a:p>
            <a:pPr>
              <a:defRPr/>
            </a:pPr>
            <a:r>
              <a:rPr lang="el-GR"/>
              <a:t>Προσθέστε υποσέλιδο</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Μόνο τίτλος">
    <p:spTree>
      <p:nvGrpSpPr>
        <p:cNvPr id="1" name=""/>
        <p:cNvGrpSpPr/>
        <p:nvPr/>
      </p:nvGrpSpPr>
      <p:grpSpPr>
        <a:xfrm>
          <a:off x="0" y="0"/>
          <a:ext cx="0" cy="0"/>
          <a:chOff x="0" y="0"/>
          <a:chExt cx="0" cy="0"/>
        </a:xfrm>
      </p:grpSpPr>
      <p:grpSp>
        <p:nvGrpSpPr>
          <p:cNvPr id="15" name="Ομάδα 14"/>
          <p:cNvGrpSpPr>
            <a:grpSpLocks/>
          </p:cNvGrpSpPr>
          <p:nvPr userDrawn="1"/>
        </p:nvGrpSpPr>
        <p:grpSpPr bwMode="auto">
          <a:xfrm>
            <a:off x="2843213" y="1643063"/>
            <a:ext cx="6516687" cy="2130425"/>
            <a:chOff x="2843850" y="1642400"/>
            <a:chExt cx="1836000" cy="2131094"/>
          </a:xfrm>
        </p:grpSpPr>
        <p:sp>
          <p:nvSpPr>
            <p:cNvPr id="16" name="Ορθογώνιο 6"/>
            <p:cNvSpPr/>
            <p:nvPr/>
          </p:nvSpPr>
          <p:spPr>
            <a:xfrm>
              <a:off x="2843850" y="3628986"/>
              <a:ext cx="1836000" cy="14450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7" name="Ορθογώνιο 6"/>
            <p:cNvSpPr/>
            <p:nvPr/>
          </p:nvSpPr>
          <p:spPr>
            <a:xfrm flipV="1">
              <a:off x="2843850" y="1642400"/>
              <a:ext cx="1836000" cy="14450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2" name="Τίτλος 1"/>
          <p:cNvSpPr>
            <a:spLocks noGrp="1"/>
          </p:cNvSpPr>
          <p:nvPr>
            <p:ph type="title"/>
          </p:nvPr>
        </p:nvSpPr>
        <p:spPr/>
        <p:txBody>
          <a:bodyPr/>
          <a:lstStyle>
            <a:lvl1pPr>
              <a:defRPr>
                <a:solidFill>
                  <a:schemeClr val="tx1">
                    <a:lumMod val="75000"/>
                    <a:lumOff val="25000"/>
                  </a:schemeClr>
                </a:solidFill>
              </a:defRPr>
            </a:lvl1pPr>
          </a:lstStyle>
          <a:p>
            <a:r>
              <a:rPr lang="el-GR" noProof="0"/>
              <a:t>Kλικ για επεξεργασία του τίτλου</a:t>
            </a:r>
            <a:endParaRPr lang="el-GR" noProof="0" dirty="0"/>
          </a:p>
        </p:txBody>
      </p:sp>
      <p:sp>
        <p:nvSpPr>
          <p:cNvPr id="9" name="Θέση κειμένου 8"/>
          <p:cNvSpPr>
            <a:spLocks noGrp="1"/>
          </p:cNvSpPr>
          <p:nvPr>
            <p:ph type="body" sz="quarter" idx="33"/>
          </p:nvPr>
        </p:nvSpPr>
        <p:spPr>
          <a:xfrm>
            <a:off x="27718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0" name="Θέση κειμένου 10"/>
          <p:cNvSpPr>
            <a:spLocks noGrp="1"/>
          </p:cNvSpPr>
          <p:nvPr>
            <p:ph type="body" sz="quarter" idx="34"/>
          </p:nvPr>
        </p:nvSpPr>
        <p:spPr>
          <a:xfrm>
            <a:off x="277185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1" name="Θέση κειμένου 8"/>
          <p:cNvSpPr>
            <a:spLocks noGrp="1"/>
          </p:cNvSpPr>
          <p:nvPr>
            <p:ph type="body" sz="quarter" idx="35"/>
          </p:nvPr>
        </p:nvSpPr>
        <p:spPr>
          <a:xfrm>
            <a:off x="511190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2" name="Θέση κειμένου 10"/>
          <p:cNvSpPr>
            <a:spLocks noGrp="1"/>
          </p:cNvSpPr>
          <p:nvPr>
            <p:ph type="body" sz="quarter" idx="36"/>
          </p:nvPr>
        </p:nvSpPr>
        <p:spPr>
          <a:xfrm>
            <a:off x="511190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3" name="Θέση κειμένου 8"/>
          <p:cNvSpPr>
            <a:spLocks noGrp="1"/>
          </p:cNvSpPr>
          <p:nvPr>
            <p:ph type="body" sz="quarter" idx="37"/>
          </p:nvPr>
        </p:nvSpPr>
        <p:spPr>
          <a:xfrm>
            <a:off x="7451950" y="3971432"/>
            <a:ext cx="1980000" cy="360000"/>
          </a:xfrm>
        </p:spPr>
        <p:txBody>
          <a:bodyPr rtlCol="0"/>
          <a:lstStyle>
            <a:lvl1pPr marL="0" indent="0" algn="ctr">
              <a:buFont typeface="Arial" panose="020B0604020202020204" pitchFamily="34" charset="0"/>
              <a:buNone/>
              <a:defRPr sz="1800">
                <a:solidFill>
                  <a:schemeClr val="tx1">
                    <a:lumMod val="75000"/>
                    <a:lumOff val="25000"/>
                  </a:schemeClr>
                </a:solidFill>
                <a:latin typeface="+mj-lt"/>
              </a:defRPr>
            </a:lvl1pPr>
          </a:lstStyle>
          <a:p>
            <a:pPr lvl="0"/>
            <a:r>
              <a:rPr lang="el-GR" noProof="0" dirty="0"/>
              <a:t>Kλικ για επεξεργασία των στυλ του υποδείγματος</a:t>
            </a:r>
          </a:p>
        </p:txBody>
      </p:sp>
      <p:sp>
        <p:nvSpPr>
          <p:cNvPr id="14" name="Θέση κειμένου 10"/>
          <p:cNvSpPr>
            <a:spLocks noGrp="1"/>
          </p:cNvSpPr>
          <p:nvPr>
            <p:ph type="body" sz="quarter" idx="38"/>
          </p:nvPr>
        </p:nvSpPr>
        <p:spPr>
          <a:xfrm>
            <a:off x="7451950" y="4605832"/>
            <a:ext cx="1980000" cy="720000"/>
          </a:xfrm>
        </p:spPr>
        <p:txBody>
          <a:bodyPr rtlCol="0"/>
          <a:lstStyle>
            <a:lvl1pPr marL="0" indent="0" algn="ctr">
              <a:buNone/>
              <a:defRPr sz="1400">
                <a:solidFill>
                  <a:schemeClr val="tx1">
                    <a:lumMod val="75000"/>
                    <a:lumOff val="25000"/>
                  </a:schemeClr>
                </a:solidFill>
              </a:defRPr>
            </a:lvl1pPr>
          </a:lstStyle>
          <a:p>
            <a:pPr lvl="0"/>
            <a:r>
              <a:rPr lang="el-GR" noProof="0" dirty="0"/>
              <a:t>Kλικ για επεξεργασία των στυλ του υποδείγματος</a:t>
            </a:r>
          </a:p>
        </p:txBody>
      </p:sp>
      <p:sp>
        <p:nvSpPr>
          <p:cNvPr id="18" name="Θέση εικόνας 15"/>
          <p:cNvSpPr>
            <a:spLocks noGrp="1"/>
          </p:cNvSpPr>
          <p:nvPr>
            <p:ph type="pic" sz="quarter" idx="42"/>
          </p:nvPr>
        </p:nvSpPr>
        <p:spPr>
          <a:xfrm>
            <a:off x="30238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19" name="Θέση εικόνας 15"/>
          <p:cNvSpPr>
            <a:spLocks noGrp="1"/>
          </p:cNvSpPr>
          <p:nvPr>
            <p:ph type="pic" sz="quarter" idx="43"/>
          </p:nvPr>
        </p:nvSpPr>
        <p:spPr>
          <a:xfrm>
            <a:off x="536390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0" name="Θέση εικόνας 15"/>
          <p:cNvSpPr>
            <a:spLocks noGrp="1"/>
          </p:cNvSpPr>
          <p:nvPr>
            <p:ph type="pic" sz="quarter" idx="44"/>
          </p:nvPr>
        </p:nvSpPr>
        <p:spPr>
          <a:xfrm>
            <a:off x="7703950" y="1981486"/>
            <a:ext cx="1476000" cy="1476000"/>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lIns="180000" rIns="180000" spcCol="0" rtlCol="0" fromWordArt="0" anchor="ctr" anchorCtr="1" forceAA="0">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lvl="0"/>
            <a:r>
              <a:rPr lang="el-GR" noProof="0"/>
              <a:t>Κάντε κλικ στο εικονίδιο για να προσθέσετε μια εικόνα</a:t>
            </a:r>
            <a:endParaRPr lang="el-GR" noProof="0" dirty="0"/>
          </a:p>
        </p:txBody>
      </p:sp>
      <p:sp>
        <p:nvSpPr>
          <p:cNvPr id="22" name="Θέση κειμένου 5"/>
          <p:cNvSpPr>
            <a:spLocks noGrp="1"/>
          </p:cNvSpPr>
          <p:nvPr>
            <p:ph type="body" sz="quarter" idx="32"/>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l-GR" noProof="0" dirty="0"/>
              <a:t>Kλικ για επεξεργασία των στυλ του υποδείγματος</a:t>
            </a:r>
          </a:p>
        </p:txBody>
      </p:sp>
      <p:sp>
        <p:nvSpPr>
          <p:cNvPr id="21" name="Θέση υποσέλιδου 5"/>
          <p:cNvSpPr>
            <a:spLocks noGrp="1"/>
          </p:cNvSpPr>
          <p:nvPr>
            <p:ph type="ftr" sz="quarter" idx="45"/>
          </p:nvPr>
        </p:nvSpPr>
        <p:spPr/>
        <p:txBody>
          <a:bodyPr/>
          <a:lstStyle>
            <a:lvl1pPr>
              <a:defRPr>
                <a:solidFill>
                  <a:schemeClr val="tx1">
                    <a:lumMod val="75000"/>
                    <a:lumOff val="25000"/>
                  </a:schemeClr>
                </a:solidFill>
              </a:defRPr>
            </a:lvl1pPr>
          </a:lstStyle>
          <a:p>
            <a:pPr>
              <a:defRPr/>
            </a:pPr>
            <a:r>
              <a:rPr lang="el-GR"/>
              <a:t>Προσθέστε υποσέλιδο</a:t>
            </a:r>
            <a:endParaRPr lang="el-GR" dirty="0"/>
          </a:p>
        </p:txBody>
      </p:sp>
      <p:sp>
        <p:nvSpPr>
          <p:cNvPr id="23" name="Θέση αριθμού διαφάνειας 6"/>
          <p:cNvSpPr>
            <a:spLocks noGrp="1"/>
          </p:cNvSpPr>
          <p:nvPr>
            <p:ph type="sldNum" sz="quarter" idx="46"/>
          </p:nvPr>
        </p:nvSpPr>
        <p:spPr/>
        <p:txBody>
          <a:bodyPr/>
          <a:lstStyle>
            <a:lvl1pPr>
              <a:defRPr smtClean="0">
                <a:solidFill>
                  <a:schemeClr val="tx1">
                    <a:lumMod val="75000"/>
                    <a:lumOff val="25000"/>
                  </a:schemeClr>
                </a:solidFill>
              </a:defRPr>
            </a:lvl1pPr>
          </a:lstStyle>
          <a:p>
            <a:pPr>
              <a:defRPr/>
            </a:pPr>
            <a:fld id="{6E1AA94D-CC07-498C-B3E8-9C576810551F}" type="slidenum">
              <a:rPr lang="el-GR"/>
              <a:pPr>
                <a:defRPr/>
              </a:pPr>
              <a:t>‹#›</a:t>
            </a:fld>
            <a:endParaRPr lang="el-G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Ορθογώνιο 6"/>
          <p:cNvSpPr/>
          <p:nvPr userDrawn="1"/>
        </p:nvSpPr>
        <p:spPr>
          <a:xfrm>
            <a:off x="11407775" y="6126163"/>
            <a:ext cx="539750" cy="539750"/>
          </a:xfrm>
          <a:prstGeom prst="rect">
            <a:avLst/>
          </a:pr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6" name="Ορθογώνιο 15"/>
          <p:cNvSpPr/>
          <p:nvPr userDrawn="1"/>
        </p:nvSpPr>
        <p:spPr>
          <a:xfrm>
            <a:off x="0" y="6780213"/>
            <a:ext cx="12192000" cy="777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 name="Θέση τίτλου 1"/>
          <p:cNvSpPr>
            <a:spLocks noGrp="1"/>
          </p:cNvSpPr>
          <p:nvPr>
            <p:ph type="title"/>
          </p:nvPr>
        </p:nvSpPr>
        <p:spPr>
          <a:xfrm>
            <a:off x="431800" y="431800"/>
            <a:ext cx="11339513" cy="431800"/>
          </a:xfrm>
          <a:prstGeom prst="rect">
            <a:avLst/>
          </a:prstGeom>
        </p:spPr>
        <p:txBody>
          <a:bodyPr vert="horz" lIns="0" tIns="0" rIns="0" bIns="0" rtlCol="0" anchor="ctr">
            <a:noAutofit/>
          </a:bodyPr>
          <a:lstStyle/>
          <a:p>
            <a:r>
              <a:rPr lang="el-GR" noProof="0" dirty="0"/>
              <a:t>Κάντε κλικ για να επεξεργαστείτε το Στυλ κύριου τίτλου</a:t>
            </a:r>
          </a:p>
        </p:txBody>
      </p:sp>
      <p:sp>
        <p:nvSpPr>
          <p:cNvPr id="1029" name="Θέση κειμένου 2"/>
          <p:cNvSpPr>
            <a:spLocks noGrp="1"/>
          </p:cNvSpPr>
          <p:nvPr>
            <p:ph type="body" idx="1"/>
          </p:nvPr>
        </p:nvSpPr>
        <p:spPr bwMode="auto">
          <a:xfrm>
            <a:off x="423863" y="1271588"/>
            <a:ext cx="11341100" cy="4660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l-GR" smtClean="0"/>
              <a:t>Επεξεργασία στυλ κειμένου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p>
        </p:txBody>
      </p:sp>
      <p:sp>
        <p:nvSpPr>
          <p:cNvPr id="5" name="Θέση υποσέλιδου 4"/>
          <p:cNvSpPr>
            <a:spLocks noGrp="1"/>
          </p:cNvSpPr>
          <p:nvPr>
            <p:ph type="ftr" sz="quarter" idx="3"/>
          </p:nvPr>
        </p:nvSpPr>
        <p:spPr>
          <a:xfrm>
            <a:off x="7089775" y="6488113"/>
            <a:ext cx="4114800" cy="206375"/>
          </a:xfrm>
          <a:prstGeom prst="rect">
            <a:avLst/>
          </a:prstGeom>
        </p:spPr>
        <p:txBody>
          <a:bodyPr vert="horz" lIns="0" tIns="0" rIns="0" bIns="0" rtlCol="0" anchor="b"/>
          <a:lstStyle>
            <a:lvl1pPr algn="r" fontAlgn="auto">
              <a:spcBef>
                <a:spcPts val="0"/>
              </a:spcBef>
              <a:spcAft>
                <a:spcPts val="0"/>
              </a:spcAft>
              <a:defRPr sz="1200" i="1" dirty="0">
                <a:solidFill>
                  <a:schemeClr val="tx1">
                    <a:lumMod val="75000"/>
                    <a:lumOff val="25000"/>
                  </a:schemeClr>
                </a:solidFill>
                <a:latin typeface="+mn-lt"/>
                <a:cs typeface="+mn-cs"/>
              </a:defRPr>
            </a:lvl1pPr>
          </a:lstStyle>
          <a:p>
            <a:pPr>
              <a:defRPr/>
            </a:pPr>
            <a:r>
              <a:rPr lang="el-GR"/>
              <a:t>Προσθέστε υποσέλιδο</a:t>
            </a:r>
          </a:p>
        </p:txBody>
      </p:sp>
      <p:sp>
        <p:nvSpPr>
          <p:cNvPr id="6" name="Θέση αριθμού διαφάνειας 5"/>
          <p:cNvSpPr>
            <a:spLocks noGrp="1"/>
          </p:cNvSpPr>
          <p:nvPr>
            <p:ph type="sldNum" sz="quarter" idx="4"/>
          </p:nvPr>
        </p:nvSpPr>
        <p:spPr>
          <a:xfrm>
            <a:off x="11409363" y="6213475"/>
            <a:ext cx="536575" cy="365125"/>
          </a:xfrm>
          <a:prstGeom prst="rect">
            <a:avLst/>
          </a:prstGeom>
        </p:spPr>
        <p:txBody>
          <a:bodyPr vert="horz" lIns="0" tIns="0" rIns="0" bIns="0" rtlCol="0" anchor="ctr"/>
          <a:lstStyle>
            <a:lvl1pPr algn="ctr" fontAlgn="auto">
              <a:spcBef>
                <a:spcPts val="0"/>
              </a:spcBef>
              <a:spcAft>
                <a:spcPts val="0"/>
              </a:spcAft>
              <a:defRPr sz="1600" b="1" i="0" smtClean="0">
                <a:solidFill>
                  <a:schemeClr val="tx1">
                    <a:lumMod val="50000"/>
                    <a:lumOff val="50000"/>
                  </a:schemeClr>
                </a:solidFill>
                <a:latin typeface="+mj-lt"/>
                <a:cs typeface="+mn-cs"/>
              </a:defRPr>
            </a:lvl1pPr>
          </a:lstStyle>
          <a:p>
            <a:pPr>
              <a:defRPr/>
            </a:pPr>
            <a:fld id="{11A23FF6-D047-4FC4-9819-9785EE79D64B}" type="slidenum">
              <a:rPr lang="el-GR"/>
              <a:pPr>
                <a:defRPr/>
              </a:pPr>
              <a:t>‹#›</a:t>
            </a:fld>
            <a:endParaRPr lang="el-GR" dirty="0"/>
          </a:p>
        </p:txBody>
      </p:sp>
      <p:cxnSp>
        <p:nvCxnSpPr>
          <p:cNvPr id="12" name="Ευθεία γραμμή σύνδεσης 11"/>
          <p:cNvCxnSpPr/>
          <p:nvPr userDrawn="1"/>
        </p:nvCxnSpPr>
        <p:spPr>
          <a:xfrm>
            <a:off x="11407775" y="6780213"/>
            <a:ext cx="5397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Ορθογώνιο 18"/>
          <p:cNvSpPr/>
          <p:nvPr userDrawn="1"/>
        </p:nvSpPr>
        <p:spPr>
          <a:xfrm>
            <a:off x="0" y="6780213"/>
            <a:ext cx="11231563" cy="31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nvGrpSpPr>
          <p:cNvPr id="1034" name="Ομάδα 10"/>
          <p:cNvGrpSpPr>
            <a:grpSpLocks/>
          </p:cNvGrpSpPr>
          <p:nvPr userDrawn="1"/>
        </p:nvGrpSpPr>
        <p:grpSpPr bwMode="auto">
          <a:xfrm>
            <a:off x="9874250" y="6130925"/>
            <a:ext cx="1330325" cy="319088"/>
            <a:chOff x="1985170" y="1950690"/>
            <a:chExt cx="2173095" cy="523220"/>
          </a:xfrm>
        </p:grpSpPr>
        <p:sp>
          <p:nvSpPr>
            <p:cNvPr id="13" name="Ορθογώνιο 12"/>
            <p:cNvSpPr/>
            <p:nvPr/>
          </p:nvSpPr>
          <p:spPr>
            <a:xfrm>
              <a:off x="1985170" y="1950690"/>
              <a:ext cx="2173095" cy="523220"/>
            </a:xfrm>
            <a:prstGeom prst="rect">
              <a:avLst/>
            </a:prstGeom>
            <a:solidFill>
              <a:schemeClr val="tx1"/>
            </a:solidFill>
            <a:ln>
              <a:solidFill>
                <a:schemeClr val="bg1">
                  <a:lumMod val="95000"/>
                </a:schemeClr>
              </a:solidFill>
            </a:ln>
          </p:spPr>
          <p:txBody>
            <a:bodyPr wrap="none" anchor="ctr"/>
            <a:lstStyle/>
            <a:p>
              <a:pPr algn="ctr" fontAlgn="auto">
                <a:spcBef>
                  <a:spcPts val="0"/>
                </a:spcBef>
                <a:spcAft>
                  <a:spcPts val="0"/>
                </a:spcAft>
                <a:defRPr/>
              </a:pPr>
              <a:r>
                <a:rPr lang="el-GR" sz="1200" b="1" dirty="0" err="1">
                  <a:solidFill>
                    <a:schemeClr val="bg1"/>
                  </a:solidFill>
                  <a:latin typeface="+mj-lt"/>
                  <a:cs typeface="+mn-cs"/>
                </a:rPr>
                <a:t>Contoso</a:t>
              </a:r>
              <a:r>
                <a:rPr lang="el-GR" sz="1200" dirty="0">
                  <a:solidFill>
                    <a:schemeClr val="bg1"/>
                  </a:solidFill>
                  <a:latin typeface="+mj-lt"/>
                  <a:cs typeface="+mn-cs"/>
                </a:rPr>
                <a:t> </a:t>
              </a:r>
              <a:r>
                <a:rPr lang="el-GR" sz="1200" i="1" dirty="0" err="1">
                  <a:solidFill>
                    <a:schemeClr val="bg1"/>
                  </a:solidFill>
                  <a:latin typeface="+mj-lt"/>
                  <a:cs typeface="+mn-cs"/>
                </a:rPr>
                <a:t>Ltd</a:t>
              </a:r>
              <a:r>
                <a:rPr lang="el-GR" sz="1200" dirty="0">
                  <a:solidFill>
                    <a:schemeClr val="bg1"/>
                  </a:solidFill>
                  <a:latin typeface="+mj-lt"/>
                  <a:cs typeface="+mn-cs"/>
                </a:rPr>
                <a:t>.</a:t>
              </a:r>
            </a:p>
          </p:txBody>
        </p:sp>
        <p:sp>
          <p:nvSpPr>
            <p:cNvPr id="14" name="Ορθογώνιο 6"/>
            <p:cNvSpPr/>
            <p:nvPr/>
          </p:nvSpPr>
          <p:spPr>
            <a:xfrm flipV="1">
              <a:off x="2086305" y="2033989"/>
              <a:ext cx="204861" cy="17961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 name="connsiteX0-19" fmla="*/ 4330700 w 4330700"/>
                <a:gd name="connsiteY0-20" fmla="*/ 588834 h 588834"/>
                <a:gd name="connsiteX1-21" fmla="*/ 0 w 4330700"/>
                <a:gd name="connsiteY1-22" fmla="*/ 588834 h 588834"/>
                <a:gd name="connsiteX2-23" fmla="*/ 0 w 4330700"/>
                <a:gd name="connsiteY2-24" fmla="*/ 0 h 588834"/>
                <a:gd name="connsiteX0-25" fmla="*/ 550806 w 550806"/>
                <a:gd name="connsiteY0-26" fmla="*/ 588834 h 588834"/>
                <a:gd name="connsiteX1-27" fmla="*/ 0 w 550806"/>
                <a:gd name="connsiteY1-28" fmla="*/ 588834 h 588834"/>
                <a:gd name="connsiteX2-29" fmla="*/ 0 w 550806"/>
                <a:gd name="connsiteY2-30" fmla="*/ 0 h 588834"/>
              </a:gdLst>
              <a:ahLst/>
              <a:cxnLst>
                <a:cxn ang="0">
                  <a:pos x="connsiteX0-1" y="connsiteY0-2"/>
                </a:cxn>
                <a:cxn ang="0">
                  <a:pos x="connsiteX1-3" y="connsiteY1-4"/>
                </a:cxn>
                <a:cxn ang="0">
                  <a:pos x="connsiteX2-5" y="connsiteY2-6"/>
                </a:cxn>
              </a:cxnLst>
              <a:rect l="l" t="t" r="r" b="b"/>
              <a:pathLst>
                <a:path w="550806" h="588834">
                  <a:moveTo>
                    <a:pt x="550806" y="588834"/>
                  </a:moveTo>
                  <a:lnTo>
                    <a:pt x="0" y="588834"/>
                  </a:lnTo>
                  <a:lnTo>
                    <a:pt x="0" y="0"/>
                  </a:lnTo>
                </a:path>
              </a:pathLst>
            </a:cu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sz="1100" dirty="0"/>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72" r:id="rId10"/>
    <p:sldLayoutId id="2147483682" r:id="rId11"/>
    <p:sldLayoutId id="2147483683" r:id="rId12"/>
    <p:sldLayoutId id="2147483684" r:id="rId13"/>
    <p:sldLayoutId id="2147483685" r:id="rId14"/>
    <p:sldLayoutId id="2147483686" r:id="rId15"/>
    <p:sldLayoutId id="2147483687" r:id="rId16"/>
    <p:sldLayoutId id="2147483688" r:id="rId17"/>
    <p:sldLayoutId id="2147483689" r:id="rId18"/>
    <p:sldLayoutId id="2147483690" r:id="rId19"/>
    <p:sldLayoutId id="2147483691" r:id="rId20"/>
    <p:sldLayoutId id="2147483692" r:id="rId21"/>
    <p:sldLayoutId id="2147483693" r:id="rId22"/>
    <p:sldLayoutId id="2147483694" r:id="rId23"/>
    <p:sldLayoutId id="2147483695" r:id="rId24"/>
  </p:sldLayoutIdLst>
  <p:hf hdr="0" dt="0"/>
  <p:txStyles>
    <p:titleStyle>
      <a:lvl1pPr algn="l" rtl="0" fontAlgn="base">
        <a:lnSpc>
          <a:spcPct val="90000"/>
        </a:lnSpc>
        <a:spcBef>
          <a:spcPct val="0"/>
        </a:spcBef>
        <a:spcAft>
          <a:spcPct val="0"/>
        </a:spcAft>
        <a:defRPr sz="3200" kern="1200" spc="-100">
          <a:solidFill>
            <a:srgbClr val="404040"/>
          </a:solidFill>
          <a:latin typeface="+mj-lt"/>
          <a:ea typeface="+mj-ea"/>
          <a:cs typeface="+mj-cs"/>
        </a:defRPr>
      </a:lvl1pPr>
      <a:lvl2pPr algn="l" rtl="0" fontAlgn="base">
        <a:lnSpc>
          <a:spcPct val="90000"/>
        </a:lnSpc>
        <a:spcBef>
          <a:spcPct val="0"/>
        </a:spcBef>
        <a:spcAft>
          <a:spcPct val="0"/>
        </a:spcAft>
        <a:defRPr sz="3200">
          <a:solidFill>
            <a:srgbClr val="404040"/>
          </a:solidFill>
          <a:latin typeface="Cambria" pitchFamily="18" charset="0"/>
        </a:defRPr>
      </a:lvl2pPr>
      <a:lvl3pPr algn="l" rtl="0" fontAlgn="base">
        <a:lnSpc>
          <a:spcPct val="90000"/>
        </a:lnSpc>
        <a:spcBef>
          <a:spcPct val="0"/>
        </a:spcBef>
        <a:spcAft>
          <a:spcPct val="0"/>
        </a:spcAft>
        <a:defRPr sz="3200">
          <a:solidFill>
            <a:srgbClr val="404040"/>
          </a:solidFill>
          <a:latin typeface="Cambria" pitchFamily="18" charset="0"/>
        </a:defRPr>
      </a:lvl3pPr>
      <a:lvl4pPr algn="l" rtl="0" fontAlgn="base">
        <a:lnSpc>
          <a:spcPct val="90000"/>
        </a:lnSpc>
        <a:spcBef>
          <a:spcPct val="0"/>
        </a:spcBef>
        <a:spcAft>
          <a:spcPct val="0"/>
        </a:spcAft>
        <a:defRPr sz="3200">
          <a:solidFill>
            <a:srgbClr val="404040"/>
          </a:solidFill>
          <a:latin typeface="Cambria" pitchFamily="18" charset="0"/>
        </a:defRPr>
      </a:lvl4pPr>
      <a:lvl5pPr algn="l" rtl="0" fontAlgn="base">
        <a:lnSpc>
          <a:spcPct val="90000"/>
        </a:lnSpc>
        <a:spcBef>
          <a:spcPct val="0"/>
        </a:spcBef>
        <a:spcAft>
          <a:spcPct val="0"/>
        </a:spcAft>
        <a:defRPr sz="3200">
          <a:solidFill>
            <a:srgbClr val="404040"/>
          </a:solidFill>
          <a:latin typeface="Cambria" pitchFamily="18" charset="0"/>
        </a:defRPr>
      </a:lvl5pPr>
      <a:lvl6pPr marL="457200" algn="l" rtl="0" fontAlgn="base">
        <a:lnSpc>
          <a:spcPct val="90000"/>
        </a:lnSpc>
        <a:spcBef>
          <a:spcPct val="0"/>
        </a:spcBef>
        <a:spcAft>
          <a:spcPct val="0"/>
        </a:spcAft>
        <a:defRPr sz="3200">
          <a:solidFill>
            <a:srgbClr val="404040"/>
          </a:solidFill>
          <a:latin typeface="Cambria" pitchFamily="18" charset="0"/>
        </a:defRPr>
      </a:lvl6pPr>
      <a:lvl7pPr marL="914400" algn="l" rtl="0" fontAlgn="base">
        <a:lnSpc>
          <a:spcPct val="90000"/>
        </a:lnSpc>
        <a:spcBef>
          <a:spcPct val="0"/>
        </a:spcBef>
        <a:spcAft>
          <a:spcPct val="0"/>
        </a:spcAft>
        <a:defRPr sz="3200">
          <a:solidFill>
            <a:srgbClr val="404040"/>
          </a:solidFill>
          <a:latin typeface="Cambria" pitchFamily="18" charset="0"/>
        </a:defRPr>
      </a:lvl7pPr>
      <a:lvl8pPr marL="1371600" algn="l" rtl="0" fontAlgn="base">
        <a:lnSpc>
          <a:spcPct val="90000"/>
        </a:lnSpc>
        <a:spcBef>
          <a:spcPct val="0"/>
        </a:spcBef>
        <a:spcAft>
          <a:spcPct val="0"/>
        </a:spcAft>
        <a:defRPr sz="3200">
          <a:solidFill>
            <a:srgbClr val="404040"/>
          </a:solidFill>
          <a:latin typeface="Cambria" pitchFamily="18" charset="0"/>
        </a:defRPr>
      </a:lvl8pPr>
      <a:lvl9pPr marL="1828800" algn="l" rtl="0" fontAlgn="base">
        <a:lnSpc>
          <a:spcPct val="90000"/>
        </a:lnSpc>
        <a:spcBef>
          <a:spcPct val="0"/>
        </a:spcBef>
        <a:spcAft>
          <a:spcPct val="0"/>
        </a:spcAft>
        <a:defRPr sz="3200">
          <a:solidFill>
            <a:srgbClr val="404040"/>
          </a:solidFill>
          <a:latin typeface="Cambria" pitchFamily="18" charset="0"/>
        </a:defRPr>
      </a:lvl9pPr>
    </p:titleStyle>
    <p:bodyStyle>
      <a:lvl1pPr marL="266700" indent="-266700" algn="l" rtl="0" fontAlgn="base">
        <a:lnSpc>
          <a:spcPct val="90000"/>
        </a:lnSpc>
        <a:spcBef>
          <a:spcPts val="1000"/>
        </a:spcBef>
        <a:spcAft>
          <a:spcPct val="0"/>
        </a:spcAft>
        <a:buClr>
          <a:schemeClr val="accent1"/>
        </a:buClr>
        <a:buFont typeface="Calibri" pitchFamily="34" charset="0"/>
        <a:buChar char="○"/>
        <a:defRPr kern="1200">
          <a:solidFill>
            <a:srgbClr val="404040"/>
          </a:solidFill>
          <a:latin typeface="+mn-lt"/>
          <a:ea typeface="+mn-ea"/>
          <a:cs typeface="+mn-cs"/>
        </a:defRPr>
      </a:lvl1pPr>
      <a:lvl2pPr marL="542925" indent="-276225" algn="l" rtl="0" fontAlgn="base">
        <a:lnSpc>
          <a:spcPct val="90000"/>
        </a:lnSpc>
        <a:spcBef>
          <a:spcPts val="500"/>
        </a:spcBef>
        <a:spcAft>
          <a:spcPct val="0"/>
        </a:spcAft>
        <a:buClr>
          <a:schemeClr val="accent1"/>
        </a:buClr>
        <a:buFont typeface="Arial" charset="0"/>
        <a:buChar char="•"/>
        <a:defRPr sz="1600" kern="1200">
          <a:solidFill>
            <a:srgbClr val="404040"/>
          </a:solidFill>
          <a:latin typeface="+mn-lt"/>
          <a:ea typeface="+mn-ea"/>
          <a:cs typeface="+mn-cs"/>
        </a:defRPr>
      </a:lvl2pPr>
      <a:lvl3pPr marL="809625" indent="-266700" algn="l" rtl="0" fontAlgn="base">
        <a:lnSpc>
          <a:spcPct val="90000"/>
        </a:lnSpc>
        <a:spcBef>
          <a:spcPts val="500"/>
        </a:spcBef>
        <a:spcAft>
          <a:spcPct val="0"/>
        </a:spcAft>
        <a:buClr>
          <a:schemeClr val="accent1"/>
        </a:buClr>
        <a:buFont typeface="Wingdings" pitchFamily="2" charset="2"/>
        <a:buChar char="§"/>
        <a:defRPr sz="1400" kern="1200">
          <a:solidFill>
            <a:srgbClr val="404040"/>
          </a:solidFill>
          <a:latin typeface="+mn-lt"/>
          <a:ea typeface="+mn-ea"/>
          <a:cs typeface="+mn-cs"/>
        </a:defRPr>
      </a:lvl3pPr>
      <a:lvl4pPr marL="1076325" indent="-266700" algn="l" rtl="0" fontAlgn="base">
        <a:lnSpc>
          <a:spcPct val="90000"/>
        </a:lnSpc>
        <a:spcBef>
          <a:spcPts val="500"/>
        </a:spcBef>
        <a:spcAft>
          <a:spcPct val="0"/>
        </a:spcAft>
        <a:buClr>
          <a:schemeClr val="accent1"/>
        </a:buClr>
        <a:buFont typeface="Wingdings" pitchFamily="2" charset="2"/>
        <a:buChar char="§"/>
        <a:defRPr sz="1400" kern="1200">
          <a:solidFill>
            <a:srgbClr val="404040"/>
          </a:solidFill>
          <a:latin typeface="+mn-lt"/>
          <a:ea typeface="+mn-ea"/>
          <a:cs typeface="+mn-cs"/>
        </a:defRPr>
      </a:lvl4pPr>
      <a:lvl5pPr marL="1343025" indent="-266700" algn="l" rtl="0" fontAlgn="base">
        <a:lnSpc>
          <a:spcPct val="90000"/>
        </a:lnSpc>
        <a:spcBef>
          <a:spcPts val="500"/>
        </a:spcBef>
        <a:spcAft>
          <a:spcPct val="0"/>
        </a:spcAft>
        <a:buClr>
          <a:schemeClr val="accent1"/>
        </a:buClr>
        <a:buFont typeface="Wingdings" pitchFamily="2" charset="2"/>
        <a:buChar char="§"/>
        <a:defRPr sz="1400" kern="1200">
          <a:solidFill>
            <a:srgbClr val="40404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jpeg"/><Relationship Id="rId9" Type="http://schemas.openxmlformats.org/officeDocument/2006/relationships/image" Target="../media/image34.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8.jpeg"/><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41.png"/><Relationship Id="rId5" Type="http://schemas.openxmlformats.org/officeDocument/2006/relationships/image" Target="../media/image36.png"/><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21.jpeg"/><Relationship Id="rId5" Type="http://schemas.openxmlformats.org/officeDocument/2006/relationships/image" Target="../media/image20.jpeg"/><Relationship Id="rId10" Type="http://schemas.openxmlformats.org/officeDocument/2006/relationships/image" Target="../media/image43.jpeg"/><Relationship Id="rId4" Type="http://schemas.openxmlformats.org/officeDocument/2006/relationships/image" Target="../media/image19.jpeg"/><Relationship Id="rId9" Type="http://schemas.openxmlformats.org/officeDocument/2006/relationships/image" Target="../media/image42.jpeg"/></Relationships>
</file>

<file path=ppt/slides/_rels/slide1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22.xml"/><Relationship Id="rId5" Type="http://schemas.openxmlformats.org/officeDocument/2006/relationships/image" Target="../media/image46.png"/><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42.jpeg"/></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9.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2.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2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2.xml"/><Relationship Id="rId1" Type="http://schemas.openxmlformats.org/officeDocument/2006/relationships/slideLayout" Target="../slideLayouts/slideLayout9.xml"/><Relationship Id="rId5" Type="http://schemas.openxmlformats.org/officeDocument/2006/relationships/image" Target="../media/image56.png"/><Relationship Id="rId4" Type="http://schemas.openxmlformats.org/officeDocument/2006/relationships/image" Target="../media/image55.png"/></Relationships>
</file>

<file path=ppt/slides/_rels/slide2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3.xml"/><Relationship Id="rId1" Type="http://schemas.openxmlformats.org/officeDocument/2006/relationships/slideLayout" Target="../slideLayouts/slideLayout8.xml"/><Relationship Id="rId4" Type="http://schemas.openxmlformats.org/officeDocument/2006/relationships/image" Target="../media/image57.png"/></Relationships>
</file>

<file path=ppt/slides/_rels/slide2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4.xml"/><Relationship Id="rId1" Type="http://schemas.openxmlformats.org/officeDocument/2006/relationships/slideLayout" Target="../slideLayouts/slideLayout22.xml"/><Relationship Id="rId4" Type="http://schemas.openxmlformats.org/officeDocument/2006/relationships/image" Target="../media/image58.png"/></Relationships>
</file>

<file path=ppt/slides/_rels/slide2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61.jpeg"/><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image" Target="../media/image24.png"/><Relationship Id="rId5" Type="http://schemas.openxmlformats.org/officeDocument/2006/relationships/image" Target="../media/image25.jpeg"/><Relationship Id="rId4" Type="http://schemas.openxmlformats.org/officeDocument/2006/relationships/image" Target="../media/image19.jpeg"/></Relationships>
</file>

<file path=ppt/slides/_rels/slide33.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63.pn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62.png"/><Relationship Id="rId5" Type="http://schemas.openxmlformats.org/officeDocument/2006/relationships/image" Target="../media/image25.jpeg"/><Relationship Id="rId4" Type="http://schemas.openxmlformats.org/officeDocument/2006/relationships/image" Target="../media/image19.jpeg"/></Relationships>
</file>

<file path=ppt/slides/_rels/slide34.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66.jpeg"/></Relationships>
</file>

<file path=ppt/slides/_rels/slide3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openxmlformats.org/officeDocument/2006/relationships/image" Target="../media/image44.jpeg"/><Relationship Id="rId5" Type="http://schemas.openxmlformats.org/officeDocument/2006/relationships/image" Target="../media/image61.jpeg"/><Relationship Id="rId4" Type="http://schemas.openxmlformats.org/officeDocument/2006/relationships/image" Target="../media/image68.png"/></Relationships>
</file>

<file path=ppt/slides/_rels/slide3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2.xml"/><Relationship Id="rId1" Type="http://schemas.openxmlformats.org/officeDocument/2006/relationships/slideLayout" Target="../slideLayouts/slideLayout9.xml"/><Relationship Id="rId4" Type="http://schemas.openxmlformats.org/officeDocument/2006/relationships/image" Target="../media/image70.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2.xml"/></Relationships>
</file>

<file path=ppt/slides/_rels/slide39.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18.jpeg"/><Relationship Id="rId7" Type="http://schemas.openxmlformats.org/officeDocument/2006/relationships/image" Target="../media/image31.jpeg"/><Relationship Id="rId2" Type="http://schemas.openxmlformats.org/officeDocument/2006/relationships/notesSlide" Target="../notesSlides/notesSlide34.xml"/><Relationship Id="rId1" Type="http://schemas.openxmlformats.org/officeDocument/2006/relationships/slideLayout" Target="../slideLayouts/slideLayout5.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image" Target="../media/image28.jpeg"/><Relationship Id="rId9" Type="http://schemas.openxmlformats.org/officeDocument/2006/relationships/image" Target="../media/image34.jpe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5.xml"/><Relationship Id="rId1" Type="http://schemas.openxmlformats.org/officeDocument/2006/relationships/slideLayout" Target="../slideLayouts/slideLayout6.xml"/><Relationship Id="rId5" Type="http://schemas.openxmlformats.org/officeDocument/2006/relationships/image" Target="../media/image72.png"/><Relationship Id="rId4" Type="http://schemas.openxmlformats.org/officeDocument/2006/relationships/image" Target="../media/image41.png"/></Relationships>
</file>

<file path=ppt/slides/_rels/slide4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6.xml"/><Relationship Id="rId1" Type="http://schemas.openxmlformats.org/officeDocument/2006/relationships/slideLayout" Target="../slideLayouts/slideLayout4.xml"/><Relationship Id="rId6" Type="http://schemas.openxmlformats.org/officeDocument/2006/relationships/image" Target="../media/image73.png"/><Relationship Id="rId5" Type="http://schemas.openxmlformats.org/officeDocument/2006/relationships/image" Target="../media/image25.jpeg"/><Relationship Id="rId4" Type="http://schemas.openxmlformats.org/officeDocument/2006/relationships/image" Target="../media/image19.jpeg"/></Relationships>
</file>

<file path=ppt/slides/_rels/slide42.xml.rels><?xml version="1.0" encoding="UTF-8" standalone="yes"?>
<Relationships xmlns="http://schemas.openxmlformats.org/package/2006/relationships"><Relationship Id="rId3" Type="http://schemas.openxmlformats.org/officeDocument/2006/relationships/image" Target="../media/image48.jpeg"/><Relationship Id="rId7" Type="http://schemas.openxmlformats.org/officeDocument/2006/relationships/image" Target="../media/image76.jpeg"/><Relationship Id="rId2" Type="http://schemas.openxmlformats.org/officeDocument/2006/relationships/notesSlide" Target="../notesSlides/notesSlide37.xml"/><Relationship Id="rId1" Type="http://schemas.openxmlformats.org/officeDocument/2006/relationships/slideLayout" Target="../slideLayouts/slideLayout4.xml"/><Relationship Id="rId6" Type="http://schemas.openxmlformats.org/officeDocument/2006/relationships/image" Target="../media/image75.jpeg"/><Relationship Id="rId5" Type="http://schemas.openxmlformats.org/officeDocument/2006/relationships/image" Target="../media/image74.jpeg"/><Relationship Id="rId4" Type="http://schemas.openxmlformats.org/officeDocument/2006/relationships/image" Target="../media/image6.jpeg"/></Relationships>
</file>

<file path=ppt/slides/_rels/slide4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8.xml"/><Relationship Id="rId1" Type="http://schemas.openxmlformats.org/officeDocument/2006/relationships/slideLayout" Target="../slideLayouts/slideLayout9.xml"/><Relationship Id="rId4" Type="http://schemas.openxmlformats.org/officeDocument/2006/relationships/image" Target="../media/image78.png"/></Relationships>
</file>

<file path=ppt/slides/_rels/slide44.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46.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41.xml"/><Relationship Id="rId1" Type="http://schemas.openxmlformats.org/officeDocument/2006/relationships/slideLayout" Target="../slideLayouts/slideLayout24.xml"/><Relationship Id="rId5" Type="http://schemas.openxmlformats.org/officeDocument/2006/relationships/image" Target="../media/image83.png"/><Relationship Id="rId4" Type="http://schemas.openxmlformats.org/officeDocument/2006/relationships/image" Target="../media/image82.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15.png"/></Relationships>
</file>

<file path=ppt/slides/_rels/slide50.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46.xml"/><Relationship Id="rId1" Type="http://schemas.openxmlformats.org/officeDocument/2006/relationships/slideLayout" Target="../slideLayouts/slideLayout4.xml"/><Relationship Id="rId6" Type="http://schemas.openxmlformats.org/officeDocument/2006/relationships/image" Target="../media/image11.jpeg"/><Relationship Id="rId5" Type="http://schemas.openxmlformats.org/officeDocument/2006/relationships/image" Target="../media/image90.jpeg"/><Relationship Id="rId4" Type="http://schemas.openxmlformats.org/officeDocument/2006/relationships/image" Target="../media/image89.jpeg"/></Relationships>
</file>

<file path=ppt/slides/_rels/slide5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7.xml"/><Relationship Id="rId1" Type="http://schemas.openxmlformats.org/officeDocument/2006/relationships/slideLayout" Target="../slideLayouts/slideLayout4.xml"/><Relationship Id="rId6" Type="http://schemas.openxmlformats.org/officeDocument/2006/relationships/image" Target="../media/image91.jpeg"/><Relationship Id="rId5" Type="http://schemas.openxmlformats.org/officeDocument/2006/relationships/image" Target="../media/image61.jpeg"/><Relationship Id="rId4" Type="http://schemas.openxmlformats.org/officeDocument/2006/relationships/image" Target="../media/image6.jpeg"/></Relationships>
</file>

<file path=ppt/slides/_rels/slide5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9.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notesSlide" Target="../notesSlides/notesSlide52.xml"/><Relationship Id="rId7" Type="http://schemas.openxmlformats.org/officeDocument/2006/relationships/oleObject" Target="../embeddings/oleObject7.bin"/><Relationship Id="rId2" Type="http://schemas.openxmlformats.org/officeDocument/2006/relationships/slideLayout" Target="../slideLayouts/slideLayout22.xml"/><Relationship Id="rId1" Type="http://schemas.openxmlformats.org/officeDocument/2006/relationships/vmlDrawing" Target="../drawings/vmlDrawing2.vml"/><Relationship Id="rId6" Type="http://schemas.openxmlformats.org/officeDocument/2006/relationships/oleObject" Target="../embeddings/oleObject6.bin"/><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17.png"/></Relationships>
</file>

<file path=ppt/slides/_rels/slide60.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53.xml"/><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notesSlide" Target="../notesSlides/notesSlide55.xml"/><Relationship Id="rId1" Type="http://schemas.openxmlformats.org/officeDocument/2006/relationships/slideLayout" Target="../slideLayouts/slideLayout5.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jpeg"/><Relationship Id="rId9" Type="http://schemas.openxmlformats.org/officeDocument/2006/relationships/image" Target="../media/image34.jpeg"/></Relationships>
</file>

<file path=ppt/slides/_rels/slide63.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image" Target="../media/image48.jpeg"/><Relationship Id="rId7" Type="http://schemas.openxmlformats.org/officeDocument/2006/relationships/image" Target="../media/image98.png"/><Relationship Id="rId2" Type="http://schemas.openxmlformats.org/officeDocument/2006/relationships/notesSlide" Target="../notesSlides/notesSlide56.xml"/><Relationship Id="rId1" Type="http://schemas.openxmlformats.org/officeDocument/2006/relationships/slideLayout" Target="../slideLayouts/slideLayout4.xml"/><Relationship Id="rId6" Type="http://schemas.openxmlformats.org/officeDocument/2006/relationships/image" Target="../media/image91.jpeg"/><Relationship Id="rId5" Type="http://schemas.openxmlformats.org/officeDocument/2006/relationships/image" Target="../media/image61.jpeg"/><Relationship Id="rId10" Type="http://schemas.openxmlformats.org/officeDocument/2006/relationships/image" Target="../media/image101.jpeg"/><Relationship Id="rId4" Type="http://schemas.openxmlformats.org/officeDocument/2006/relationships/image" Target="../media/image6.jpeg"/><Relationship Id="rId9" Type="http://schemas.openxmlformats.org/officeDocument/2006/relationships/image" Target="../media/image100.png"/></Relationships>
</file>

<file path=ppt/slides/_rels/slide6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7.xml"/><Relationship Id="rId1" Type="http://schemas.openxmlformats.org/officeDocument/2006/relationships/slideLayout" Target="../slideLayouts/slideLayout4.xml"/><Relationship Id="rId6" Type="http://schemas.openxmlformats.org/officeDocument/2006/relationships/image" Target="../media/image102.png"/><Relationship Id="rId5" Type="http://schemas.openxmlformats.org/officeDocument/2006/relationships/image" Target="../media/image61.jpeg"/><Relationship Id="rId4" Type="http://schemas.openxmlformats.org/officeDocument/2006/relationships/image" Target="../media/image6.jpeg"/></Relationships>
</file>

<file path=ppt/slides/_rels/slide65.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image" Target="../media/image48.jpeg"/><Relationship Id="rId7" Type="http://schemas.openxmlformats.org/officeDocument/2006/relationships/image" Target="../media/image28.jpeg"/><Relationship Id="rId2" Type="http://schemas.openxmlformats.org/officeDocument/2006/relationships/notesSlide" Target="../notesSlides/notesSlide58.xml"/><Relationship Id="rId1" Type="http://schemas.openxmlformats.org/officeDocument/2006/relationships/slideLayout" Target="../slideLayouts/slideLayout4.xml"/><Relationship Id="rId6" Type="http://schemas.openxmlformats.org/officeDocument/2006/relationships/image" Target="../media/image91.jpeg"/><Relationship Id="rId5" Type="http://schemas.openxmlformats.org/officeDocument/2006/relationships/image" Target="../media/image61.jpeg"/><Relationship Id="rId4" Type="http://schemas.openxmlformats.org/officeDocument/2006/relationships/image" Target="../media/image6.jpeg"/></Relationships>
</file>

<file path=ppt/slides/_rels/slide6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48.jpeg"/><Relationship Id="rId7" Type="http://schemas.openxmlformats.org/officeDocument/2006/relationships/image" Target="../media/image28.jpeg"/><Relationship Id="rId2" Type="http://schemas.openxmlformats.org/officeDocument/2006/relationships/notesSlide" Target="../notesSlides/notesSlide59.xml"/><Relationship Id="rId1" Type="http://schemas.openxmlformats.org/officeDocument/2006/relationships/slideLayout" Target="../slideLayouts/slideLayout4.xml"/><Relationship Id="rId6" Type="http://schemas.openxmlformats.org/officeDocument/2006/relationships/image" Target="../media/image91.jpeg"/><Relationship Id="rId11" Type="http://schemas.openxmlformats.org/officeDocument/2006/relationships/image" Target="../media/image105.png"/><Relationship Id="rId5" Type="http://schemas.openxmlformats.org/officeDocument/2006/relationships/image" Target="../media/image61.jpeg"/><Relationship Id="rId10" Type="http://schemas.openxmlformats.org/officeDocument/2006/relationships/image" Target="../media/image56.png"/><Relationship Id="rId4" Type="http://schemas.openxmlformats.org/officeDocument/2006/relationships/image" Target="../media/image6.jpeg"/><Relationship Id="rId9" Type="http://schemas.openxmlformats.org/officeDocument/2006/relationships/image" Target="../media/image104.png"/></Relationships>
</file>

<file path=ppt/slides/_rels/slide6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48.jpeg"/><Relationship Id="rId7" Type="http://schemas.openxmlformats.org/officeDocument/2006/relationships/image" Target="../media/image28.jpeg"/><Relationship Id="rId12" Type="http://schemas.openxmlformats.org/officeDocument/2006/relationships/image" Target="../media/image99.png"/><Relationship Id="rId2" Type="http://schemas.openxmlformats.org/officeDocument/2006/relationships/notesSlide" Target="../notesSlides/notesSlide60.xml"/><Relationship Id="rId1" Type="http://schemas.openxmlformats.org/officeDocument/2006/relationships/slideLayout" Target="../slideLayouts/slideLayout4.xml"/><Relationship Id="rId6" Type="http://schemas.openxmlformats.org/officeDocument/2006/relationships/image" Target="../media/image91.jpeg"/><Relationship Id="rId11" Type="http://schemas.openxmlformats.org/officeDocument/2006/relationships/image" Target="../media/image107.png"/><Relationship Id="rId5" Type="http://schemas.openxmlformats.org/officeDocument/2006/relationships/image" Target="../media/image61.jpeg"/><Relationship Id="rId10" Type="http://schemas.openxmlformats.org/officeDocument/2006/relationships/image" Target="../media/image106.png"/><Relationship Id="rId4" Type="http://schemas.openxmlformats.org/officeDocument/2006/relationships/image" Target="../media/image6.jpeg"/><Relationship Id="rId9" Type="http://schemas.openxmlformats.org/officeDocument/2006/relationships/image" Target="../media/image5.jpeg"/></Relationships>
</file>

<file path=ppt/slides/_rels/slide6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48.jpeg"/><Relationship Id="rId7" Type="http://schemas.openxmlformats.org/officeDocument/2006/relationships/image" Target="../media/image28.jpeg"/><Relationship Id="rId2" Type="http://schemas.openxmlformats.org/officeDocument/2006/relationships/notesSlide" Target="../notesSlides/notesSlide61.xml"/><Relationship Id="rId1" Type="http://schemas.openxmlformats.org/officeDocument/2006/relationships/slideLayout" Target="../slideLayouts/slideLayout4.xml"/><Relationship Id="rId6" Type="http://schemas.openxmlformats.org/officeDocument/2006/relationships/image" Target="../media/image91.jpeg"/><Relationship Id="rId5" Type="http://schemas.openxmlformats.org/officeDocument/2006/relationships/image" Target="../media/image61.jpeg"/><Relationship Id="rId4" Type="http://schemas.openxmlformats.org/officeDocument/2006/relationships/image" Target="../media/image6.jpeg"/><Relationship Id="rId9" Type="http://schemas.openxmlformats.org/officeDocument/2006/relationships/image" Target="../media/image18.jpeg"/></Relationships>
</file>

<file path=ppt/slides/_rels/slide6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62.xml"/><Relationship Id="rId1" Type="http://schemas.openxmlformats.org/officeDocument/2006/relationships/slideLayout" Target="../slideLayouts/slideLayout22.xml"/><Relationship Id="rId5" Type="http://schemas.openxmlformats.org/officeDocument/2006/relationships/image" Target="../media/image26.png"/><Relationship Id="rId4" Type="http://schemas.openxmlformats.org/officeDocument/2006/relationships/image" Target="../media/image83.png"/></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7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63.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5.jpe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Θέση εικόνας 18" descr="Μεγάλη ξύλινη σήραγγα"/>
          <p:cNvPicPr>
            <a:picLocks noGrp="1" noChangeAspect="1"/>
          </p:cNvPicPr>
          <p:nvPr>
            <p:ph type="pic" sz="quarter" idx="13"/>
          </p:nvPr>
        </p:nvPicPr>
        <p:blipFill>
          <a:blip r:embed="rId3"/>
          <a:srcRect/>
          <a:stretch>
            <a:fillRect/>
          </a:stretch>
        </p:blipFill>
        <p:spPr>
          <a:xfrm>
            <a:off x="0" y="0"/>
            <a:ext cx="12192000" cy="6783388"/>
          </a:xfrm>
        </p:spPr>
      </p:pic>
      <p:sp>
        <p:nvSpPr>
          <p:cNvPr id="22" name="Τίτλος 21"/>
          <p:cNvSpPr>
            <a:spLocks noGrp="1"/>
          </p:cNvSpPr>
          <p:nvPr>
            <p:ph type="ctrTitle"/>
          </p:nvPr>
        </p:nvSpPr>
        <p:spPr>
          <a:xfrm>
            <a:off x="144463" y="2600325"/>
            <a:ext cx="4859337" cy="2498725"/>
          </a:xfrm>
        </p:spPr>
        <p:txBody>
          <a:bodyPr/>
          <a:lstStyle/>
          <a:p>
            <a:pPr fontAlgn="auto">
              <a:spcAft>
                <a:spcPts val="0"/>
              </a:spcAft>
              <a:defRPr/>
            </a:pPr>
            <a:r>
              <a:rPr lang="el-GR" sz="2600" b="1" dirty="0">
                <a:solidFill>
                  <a:schemeClr val="tx1">
                    <a:lumMod val="65000"/>
                    <a:lumOff val="35000"/>
                  </a:schemeClr>
                </a:solidFill>
              </a:rPr>
              <a:t>ΟΙ ΕΠΙΔΡΑΣΕΙΣ ΤΩΝ ΚΥΡΙΟΤΕΡΩΝ ΘΕΩΡΗΤΙΚΩΝ ΡΕΥΜΑΤΩΝ</a:t>
            </a:r>
            <a:br>
              <a:rPr lang="el-GR" sz="2600" b="1" dirty="0">
                <a:solidFill>
                  <a:schemeClr val="tx1">
                    <a:lumMod val="65000"/>
                    <a:lumOff val="35000"/>
                  </a:schemeClr>
                </a:solidFill>
              </a:rPr>
            </a:br>
            <a:r>
              <a:rPr lang="el-GR" sz="2600" b="1" dirty="0">
                <a:solidFill>
                  <a:schemeClr val="tx1">
                    <a:lumMod val="65000"/>
                    <a:lumOff val="35000"/>
                  </a:schemeClr>
                </a:solidFill>
              </a:rPr>
              <a:t>ΤΗΣ ΔΙΟΙΚΗΤΙΚΗΣ ΕΠΙΣΤΗΜΗΣ</a:t>
            </a:r>
            <a:br>
              <a:rPr lang="el-GR" sz="2600" b="1" dirty="0">
                <a:solidFill>
                  <a:schemeClr val="tx1">
                    <a:lumMod val="65000"/>
                    <a:lumOff val="35000"/>
                  </a:schemeClr>
                </a:solidFill>
              </a:rPr>
            </a:br>
            <a:r>
              <a:rPr lang="el-GR" sz="2600" b="1" dirty="0">
                <a:solidFill>
                  <a:schemeClr val="tx1">
                    <a:lumMod val="65000"/>
                    <a:lumOff val="35000"/>
                  </a:schemeClr>
                </a:solidFill>
              </a:rPr>
              <a:t>ΣΤΟΝ ΣΧΕΔΙΑΣΜΟ ΤΗΣ ΟΡΓΑΝΩΤΙΚΗΣ ΔΟΜΗΣ</a:t>
            </a:r>
          </a:p>
        </p:txBody>
      </p:sp>
      <p:sp>
        <p:nvSpPr>
          <p:cNvPr id="28675" name="Υπότιτλος 22"/>
          <p:cNvSpPr>
            <a:spLocks noGrp="1"/>
          </p:cNvSpPr>
          <p:nvPr>
            <p:ph type="subTitle" idx="1"/>
          </p:nvPr>
        </p:nvSpPr>
        <p:spPr>
          <a:xfrm>
            <a:off x="144463" y="5272088"/>
            <a:ext cx="4859337" cy="836612"/>
          </a:xfrm>
          <a:solidFill>
            <a:schemeClr val="tx1"/>
          </a:solidFill>
        </p:spPr>
        <p:txBody>
          <a:bodyPr/>
          <a:lstStyle/>
          <a:p>
            <a:r>
              <a:rPr lang="el-GR" sz="2000" b="1" smtClean="0">
                <a:solidFill>
                  <a:schemeClr val="bg1"/>
                </a:solidFill>
              </a:rPr>
              <a:t>Λεωνίδας Ε. Μαρούδας</a:t>
            </a:r>
            <a:endParaRPr lang="el-GR" sz="2000" smtClean="0">
              <a:solidFill>
                <a:schemeClr val="bg1"/>
              </a:solidFill>
            </a:endParaRPr>
          </a:p>
          <a:p>
            <a:r>
              <a:rPr lang="el-GR" sz="2000" b="1" smtClean="0">
                <a:solidFill>
                  <a:schemeClr val="bg1"/>
                </a:solidFill>
              </a:rPr>
              <a:t>Καθηγητής</a:t>
            </a:r>
            <a:endParaRPr lang="el-GR" sz="2000" smtClean="0">
              <a:solidFill>
                <a:schemeClr val="bg1"/>
              </a:solidFill>
            </a:endParaRPr>
          </a:p>
        </p:txBody>
      </p:sp>
      <p:grpSp>
        <p:nvGrpSpPr>
          <p:cNvPr id="28676" name="Ομάδα 111" descr="Αγκύλες επισήμανσης εικόνας&#10;"/>
          <p:cNvGrpSpPr>
            <a:grpSpLocks/>
          </p:cNvGrpSpPr>
          <p:nvPr/>
        </p:nvGrpSpPr>
        <p:grpSpPr bwMode="auto">
          <a:xfrm>
            <a:off x="144463" y="144463"/>
            <a:ext cx="4859337" cy="6497637"/>
            <a:chOff x="408650" y="404285"/>
            <a:chExt cx="4330700" cy="3164637"/>
          </a:xfrm>
        </p:grpSpPr>
        <p:sp>
          <p:nvSpPr>
            <p:cNvPr id="110" name="Ορθογώνιο 6"/>
            <p:cNvSpPr/>
            <p:nvPr/>
          </p:nvSpPr>
          <p:spPr>
            <a:xfrm>
              <a:off x="408650" y="3386451"/>
              <a:ext cx="4330700" cy="182471"/>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11" name="Ορθογώνιο 6"/>
            <p:cNvSpPr/>
            <p:nvPr/>
          </p:nvSpPr>
          <p:spPr>
            <a:xfrm flipV="1">
              <a:off x="408650" y="404285"/>
              <a:ext cx="4330700" cy="182471"/>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pic>
        <p:nvPicPr>
          <p:cNvPr id="28677" name="Picture 2" descr="ÎÏÎ¿ÏÎ­Î»ÎµÏÎ¼Î± ÎµÎ¹ÎºÏÎ½Î±Ï Î³Î¹Î± ÏÎ±Î½ÎµÏÎ¹ÏÏÎ·Î¼Î¹Î¿ ÏÎ±ÏÏÏÎ½ Î»Î¿Î³Î¿"/>
          <p:cNvPicPr>
            <a:picLocks noChangeAspect="1" noChangeArrowheads="1"/>
          </p:cNvPicPr>
          <p:nvPr/>
        </p:nvPicPr>
        <p:blipFill>
          <a:blip r:embed="rId4"/>
          <a:srcRect/>
          <a:stretch>
            <a:fillRect/>
          </a:stretch>
        </p:blipFill>
        <p:spPr bwMode="auto">
          <a:xfrm>
            <a:off x="153988" y="850900"/>
            <a:ext cx="2438400" cy="790575"/>
          </a:xfrm>
          <a:prstGeom prst="rect">
            <a:avLst/>
          </a:prstGeom>
          <a:noFill/>
          <a:ln w="9525">
            <a:noFill/>
            <a:miter lim="800000"/>
            <a:headEnd/>
            <a:tailEnd/>
          </a:ln>
        </p:spPr>
      </p:pic>
      <p:sp>
        <p:nvSpPr>
          <p:cNvPr id="28678" name="TextBox 4"/>
          <p:cNvSpPr txBox="1">
            <a:spLocks noChangeArrowheads="1"/>
          </p:cNvSpPr>
          <p:nvPr/>
        </p:nvSpPr>
        <p:spPr bwMode="auto">
          <a:xfrm>
            <a:off x="144463" y="1535113"/>
            <a:ext cx="2447925" cy="461962"/>
          </a:xfrm>
          <a:prstGeom prst="rect">
            <a:avLst/>
          </a:prstGeom>
          <a:solidFill>
            <a:schemeClr val="bg1"/>
          </a:solidFill>
          <a:ln w="9525">
            <a:noFill/>
            <a:miter lim="800000"/>
            <a:headEnd/>
            <a:tailEnd/>
          </a:ln>
        </p:spPr>
        <p:txBody>
          <a:bodyPr>
            <a:spAutoFit/>
          </a:bodyPr>
          <a:lstStyle/>
          <a:p>
            <a:r>
              <a:rPr lang="el-GR" sz="1200" b="1">
                <a:latin typeface="Calibri" pitchFamily="34" charset="0"/>
              </a:rPr>
              <a:t>ΤΜΗΜΑ ΔΙΟΙΚΗΣΗΣ ΕΠΙΧΕΙΡΗΣΕΩΝ</a:t>
            </a:r>
          </a:p>
          <a:p>
            <a:r>
              <a:rPr lang="el-GR" sz="1200" b="1">
                <a:latin typeface="Calibri" pitchFamily="34" charset="0"/>
              </a:rPr>
              <a:t>ΑΚΑΔΗΜΑΪΚΟ ΕΤΟΣ: 2018-19 </a:t>
            </a:r>
            <a:endParaRPr lang="el-GR" sz="1200">
              <a:latin typeface="Calibri"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33"/>
          </p:nvPr>
        </p:nvSpPr>
        <p:spPr>
          <a:xfrm>
            <a:off x="6330950" y="7064375"/>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B5EED9A5-EAE3-4D45-B815-628ED6DAFDE8}" type="slidenum">
              <a:rPr lang="el-GR"/>
              <a:pPr>
                <a:defRPr/>
              </a:pPr>
              <a:t>10</a:t>
            </a:fld>
            <a:endParaRPr lang="el-GR" dirty="0"/>
          </a:p>
        </p:txBody>
      </p:sp>
      <p:pic>
        <p:nvPicPr>
          <p:cNvPr id="46083" name="Picture 2" descr="ÎÏÎ¿ÏÎ­Î»ÎµÏÎ¼Î± ÎµÎ¹ÎºÏÎ½Î±Ï Î³Î¹Î± frederick taylor images black white"/>
          <p:cNvPicPr>
            <a:picLocks noChangeAspect="1" noChangeArrowheads="1"/>
          </p:cNvPicPr>
          <p:nvPr/>
        </p:nvPicPr>
        <p:blipFill>
          <a:blip r:embed="rId3"/>
          <a:srcRect/>
          <a:stretch>
            <a:fillRect/>
          </a:stretch>
        </p:blipFill>
        <p:spPr bwMode="auto">
          <a:xfrm>
            <a:off x="528638" y="474663"/>
            <a:ext cx="4321175" cy="5908675"/>
          </a:xfrm>
          <a:prstGeom prst="rect">
            <a:avLst/>
          </a:prstGeom>
          <a:noFill/>
          <a:ln w="9525">
            <a:noFill/>
            <a:miter lim="800000"/>
            <a:headEnd/>
            <a:tailEnd/>
          </a:ln>
        </p:spPr>
      </p:pic>
      <p:sp>
        <p:nvSpPr>
          <p:cNvPr id="20" name="Τίτλος 1">
            <a:extLst>
              <a:ext uri="{FF2B5EF4-FFF2-40B4-BE49-F238E27FC236}"/>
            </a:extLst>
          </p:cNvPr>
          <p:cNvSpPr txBox="1">
            <a:spLocks/>
          </p:cNvSpPr>
          <p:nvPr/>
        </p:nvSpPr>
        <p:spPr>
          <a:xfrm>
            <a:off x="5616575" y="461963"/>
            <a:ext cx="6575425" cy="431800"/>
          </a:xfrm>
          <a:prstGeom prst="rect">
            <a:avLst/>
          </a:prstGeom>
        </p:spPr>
        <p:txBody>
          <a:bodyPr lIns="0" tIns="0" rIns="0" bIns="0" anchor="ct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fontAlgn="auto">
              <a:spcAft>
                <a:spcPts val="0"/>
              </a:spcAft>
              <a:defRPr/>
            </a:pPr>
            <a:r>
              <a:rPr lang="en-US" sz="3600" dirty="0"/>
              <a:t>Frederick Winslow Taylor</a:t>
            </a:r>
            <a:endParaRPr lang="el-GR" sz="3600" dirty="0"/>
          </a:p>
        </p:txBody>
      </p:sp>
      <p:sp>
        <p:nvSpPr>
          <p:cNvPr id="23" name="Θέση περιεχομένου 5">
            <a:extLst>
              <a:ext uri="{FF2B5EF4-FFF2-40B4-BE49-F238E27FC236}"/>
            </a:extLst>
          </p:cNvPr>
          <p:cNvSpPr txBox="1">
            <a:spLocks/>
          </p:cNvSpPr>
          <p:nvPr/>
        </p:nvSpPr>
        <p:spPr>
          <a:xfrm>
            <a:off x="6651625" y="1328738"/>
            <a:ext cx="4348163" cy="2287587"/>
          </a:xfrm>
          <a:prstGeom prst="rect">
            <a:avLst/>
          </a:prstGeom>
          <a:ln>
            <a:solidFill>
              <a:schemeClr val="bg1">
                <a:lumMod val="75000"/>
              </a:schemeClr>
            </a:solidFill>
          </a:ln>
        </p:spPr>
        <p:txBody>
          <a:bodyPr lIns="0" tIns="0" rIns="0" bIns="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spcAft>
                <a:spcPts val="0"/>
              </a:spcAft>
              <a:buFont typeface="Calibri" panose="020F0502020204030204" pitchFamily="34" charset="0"/>
              <a:buNone/>
              <a:defRPr/>
            </a:pPr>
            <a:r>
              <a:rPr lang="el-GR" sz="1600" b="1" dirty="0"/>
              <a:t>Γέννηση</a:t>
            </a:r>
            <a:r>
              <a:rPr lang="el-GR" sz="1600" dirty="0"/>
              <a:t>: 20 Μαρτίου 1856, Φιλαδέλφεια, </a:t>
            </a:r>
            <a:r>
              <a:rPr lang="el-GR" sz="1600" dirty="0" err="1"/>
              <a:t>Πενσυλβάνια</a:t>
            </a:r>
            <a:r>
              <a:rPr lang="el-GR" sz="1600" dirty="0"/>
              <a:t>, ΗΠΑ</a:t>
            </a:r>
          </a:p>
          <a:p>
            <a:pPr marL="0" indent="0" algn="ctr" fontAlgn="auto">
              <a:spcAft>
                <a:spcPts val="0"/>
              </a:spcAft>
              <a:buFont typeface="Calibri" panose="020F0502020204030204" pitchFamily="34" charset="0"/>
              <a:buNone/>
              <a:defRPr/>
            </a:pPr>
            <a:r>
              <a:rPr lang="el-GR" sz="1600" b="1" dirty="0"/>
              <a:t>Απεβίωσε</a:t>
            </a:r>
            <a:r>
              <a:rPr lang="el-GR" sz="1600" dirty="0"/>
              <a:t>: 21 Μαρτίου 1915 (58 ετών), λόγω πνευμονίας</a:t>
            </a:r>
          </a:p>
          <a:p>
            <a:pPr marL="0" indent="0" algn="ctr" fontAlgn="auto">
              <a:spcAft>
                <a:spcPts val="0"/>
              </a:spcAft>
              <a:buFont typeface="Calibri" panose="020F0502020204030204" pitchFamily="34" charset="0"/>
              <a:buNone/>
              <a:defRPr/>
            </a:pPr>
            <a:r>
              <a:rPr lang="el-GR" sz="1600" b="1" dirty="0"/>
              <a:t>Επάγγελμα</a:t>
            </a:r>
            <a:r>
              <a:rPr lang="el-GR" sz="1600" dirty="0"/>
              <a:t>: σύμβουλος διαχείρισης της αποτελεσματικότητας</a:t>
            </a:r>
          </a:p>
          <a:p>
            <a:pPr marL="0" indent="0" algn="ctr" fontAlgn="auto">
              <a:spcAft>
                <a:spcPts val="0"/>
              </a:spcAft>
              <a:buFont typeface="Calibri" panose="020F0502020204030204" pitchFamily="34" charset="0"/>
              <a:buNone/>
              <a:defRPr/>
            </a:pPr>
            <a:r>
              <a:rPr lang="el-GR" sz="1600" b="1" dirty="0"/>
              <a:t>Γνωστός ως</a:t>
            </a:r>
            <a:r>
              <a:rPr lang="el-GR" sz="1600" dirty="0"/>
              <a:t>: «πατέρας» του κινήματος της επιστημονικής διαχείρισης της αποδοτικότητας</a:t>
            </a:r>
            <a:endParaRPr lang="el-GR" sz="1600" b="1" dirty="0"/>
          </a:p>
          <a:p>
            <a:pPr marL="0" indent="0" algn="ctr" fontAlgn="auto">
              <a:spcAft>
                <a:spcPts val="0"/>
              </a:spcAft>
              <a:buFont typeface="Calibri" panose="020F0502020204030204" pitchFamily="34" charset="0"/>
              <a:buNone/>
              <a:defRPr/>
            </a:pPr>
            <a:endParaRPr lang="el-GR" sz="1600" noProof="1"/>
          </a:p>
        </p:txBody>
      </p:sp>
      <p:sp>
        <p:nvSpPr>
          <p:cNvPr id="46086" name="TextBox 37"/>
          <p:cNvSpPr txBox="1">
            <a:spLocks noChangeArrowheads="1"/>
          </p:cNvSpPr>
          <p:nvPr/>
        </p:nvSpPr>
        <p:spPr bwMode="auto">
          <a:xfrm>
            <a:off x="97932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46087" name="Θέση περιεχομένου 5"/>
          <p:cNvSpPr txBox="1">
            <a:spLocks/>
          </p:cNvSpPr>
          <p:nvPr/>
        </p:nvSpPr>
        <p:spPr bwMode="auto">
          <a:xfrm>
            <a:off x="5840413" y="4114800"/>
            <a:ext cx="6100762" cy="544513"/>
          </a:xfrm>
          <a:prstGeom prst="rect">
            <a:avLst/>
          </a:prstGeom>
          <a:noFill/>
          <a:ln w="9525">
            <a:noFill/>
            <a:miter lim="800000"/>
            <a:headEnd/>
            <a:tailEnd/>
          </a:ln>
        </p:spPr>
        <p:txBody>
          <a:bodyPr lIns="0" tIns="0" rIns="0" bIns="0"/>
          <a:lstStyle/>
          <a:p>
            <a:pPr>
              <a:lnSpc>
                <a:spcPct val="90000"/>
              </a:lnSpc>
              <a:spcBef>
                <a:spcPts val="1000"/>
              </a:spcBef>
              <a:buClr>
                <a:schemeClr val="accent1"/>
              </a:buClr>
              <a:buFont typeface="Calibri" pitchFamily="34" charset="0"/>
              <a:buNone/>
            </a:pPr>
            <a:r>
              <a:rPr lang="el-GR">
                <a:solidFill>
                  <a:srgbClr val="404040"/>
                </a:solidFill>
                <a:latin typeface="Calibri" pitchFamily="34" charset="0"/>
              </a:rPr>
              <a:t>     Υπήρξε εργάτης &amp; μηχανικός στην παραγωγική διαδικασία</a:t>
            </a:r>
          </a:p>
        </p:txBody>
      </p:sp>
      <p:sp>
        <p:nvSpPr>
          <p:cNvPr id="26" name="Γραφικό 12" descr="Βέλος: Περιστροφή δεξιά">
            <a:extLst>
              <a:ext uri="{FF2B5EF4-FFF2-40B4-BE49-F238E27FC236}"/>
            </a:extLst>
          </p:cNvPr>
          <p:cNvSpPr/>
          <p:nvPr/>
        </p:nvSpPr>
        <p:spPr>
          <a:xfrm>
            <a:off x="8543925" y="4549775"/>
            <a:ext cx="563563" cy="431800"/>
          </a:xfrm>
          <a:custGeom>
            <a:avLst/>
            <a:gdLst>
              <a:gd name="connsiteX0" fmla="*/ 479425 w 565150"/>
              <a:gd name="connsiteY0" fmla="*/ 280111 h 431800"/>
              <a:gd name="connsiteX1" fmla="*/ 447675 w 565150"/>
              <a:gd name="connsiteY1" fmla="*/ 115011 h 431800"/>
              <a:gd name="connsiteX2" fmla="*/ 287020 w 565150"/>
              <a:gd name="connsiteY2" fmla="*/ 5156 h 431800"/>
              <a:gd name="connsiteX3" fmla="*/ 92710 w 565150"/>
              <a:gd name="connsiteY3" fmla="*/ 54051 h 431800"/>
              <a:gd name="connsiteX4" fmla="*/ 3175 w 565150"/>
              <a:gd name="connsiteY4" fmla="*/ 215341 h 431800"/>
              <a:gd name="connsiteX5" fmla="*/ 77470 w 565150"/>
              <a:gd name="connsiteY5" fmla="*/ 99771 h 431800"/>
              <a:gd name="connsiteX6" fmla="*/ 212725 w 565150"/>
              <a:gd name="connsiteY6" fmla="*/ 76276 h 431800"/>
              <a:gd name="connsiteX7" fmla="*/ 316865 w 565150"/>
              <a:gd name="connsiteY7" fmla="*/ 157556 h 431800"/>
              <a:gd name="connsiteX8" fmla="*/ 339725 w 565150"/>
              <a:gd name="connsiteY8" fmla="*/ 280111 h 431800"/>
              <a:gd name="connsiteX9" fmla="*/ 257175 w 565150"/>
              <a:gd name="connsiteY9" fmla="*/ 280111 h 431800"/>
              <a:gd name="connsiteX10" fmla="*/ 409575 w 565150"/>
              <a:gd name="connsiteY10" fmla="*/ 432511 h 431800"/>
              <a:gd name="connsiteX11" fmla="*/ 561975 w 565150"/>
              <a:gd name="connsiteY11" fmla="*/ 280111 h 431800"/>
              <a:gd name="connsiteX12" fmla="*/ 479425 w 565150"/>
              <a:gd name="connsiteY12" fmla="*/ 280111 h 43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5150" h="431800">
                <a:moveTo>
                  <a:pt x="479425" y="280111"/>
                </a:moveTo>
                <a:cubicBezTo>
                  <a:pt x="481330" y="221056"/>
                  <a:pt x="479425" y="167081"/>
                  <a:pt x="447675" y="115011"/>
                </a:cubicBezTo>
                <a:cubicBezTo>
                  <a:pt x="412115" y="56591"/>
                  <a:pt x="355600" y="13411"/>
                  <a:pt x="287020" y="5156"/>
                </a:cubicBezTo>
                <a:cubicBezTo>
                  <a:pt x="218440" y="-3099"/>
                  <a:pt x="149225" y="14681"/>
                  <a:pt x="92710" y="54051"/>
                </a:cubicBezTo>
                <a:cubicBezTo>
                  <a:pt x="44450" y="89611"/>
                  <a:pt x="3175" y="153746"/>
                  <a:pt x="3175" y="215341"/>
                </a:cubicBezTo>
                <a:cubicBezTo>
                  <a:pt x="10795" y="168351"/>
                  <a:pt x="37465" y="126441"/>
                  <a:pt x="77470" y="99771"/>
                </a:cubicBezTo>
                <a:cubicBezTo>
                  <a:pt x="117475" y="73101"/>
                  <a:pt x="166370" y="64846"/>
                  <a:pt x="212725" y="76276"/>
                </a:cubicBezTo>
                <a:cubicBezTo>
                  <a:pt x="256540" y="86436"/>
                  <a:pt x="292735" y="120091"/>
                  <a:pt x="316865" y="157556"/>
                </a:cubicBezTo>
                <a:cubicBezTo>
                  <a:pt x="340995" y="195021"/>
                  <a:pt x="339725" y="236931"/>
                  <a:pt x="339725" y="280111"/>
                </a:cubicBezTo>
                <a:lnTo>
                  <a:pt x="257175" y="280111"/>
                </a:lnTo>
                <a:lnTo>
                  <a:pt x="409575" y="432511"/>
                </a:lnTo>
                <a:cubicBezTo>
                  <a:pt x="409575" y="432511"/>
                  <a:pt x="535940" y="306146"/>
                  <a:pt x="561975" y="280111"/>
                </a:cubicBezTo>
                <a:lnTo>
                  <a:pt x="479425" y="280111"/>
                </a:lnTo>
                <a:close/>
              </a:path>
            </a:pathLst>
          </a:custGeom>
          <a:solidFill>
            <a:schemeClr val="tx1">
              <a:lumMod val="85000"/>
              <a:lumOff val="15000"/>
            </a:schemeClr>
          </a:solidFill>
          <a:ln w="6350" cap="flat">
            <a:noFill/>
            <a:prstDash val="solid"/>
            <a:miter/>
          </a:ln>
        </p:spPr>
        <p:txBody>
          <a:bodyPr anchor="ctr"/>
          <a:lstStyle/>
          <a:p>
            <a:pPr fontAlgn="auto">
              <a:spcBef>
                <a:spcPts val="0"/>
              </a:spcBef>
              <a:spcAft>
                <a:spcPts val="0"/>
              </a:spcAft>
              <a:defRPr/>
            </a:pPr>
            <a:endParaRPr lang="el-GR" dirty="0">
              <a:latin typeface="+mn-lt"/>
              <a:cs typeface="+mn-cs"/>
            </a:endParaRPr>
          </a:p>
        </p:txBody>
      </p:sp>
      <p:sp>
        <p:nvSpPr>
          <p:cNvPr id="46089" name="Θέση περιεχομένου 5"/>
          <p:cNvSpPr txBox="1">
            <a:spLocks/>
          </p:cNvSpPr>
          <p:nvPr/>
        </p:nvSpPr>
        <p:spPr bwMode="auto">
          <a:xfrm>
            <a:off x="6096000" y="5038725"/>
            <a:ext cx="5845175" cy="544513"/>
          </a:xfrm>
          <a:prstGeom prst="rect">
            <a:avLst/>
          </a:prstGeom>
          <a:noFill/>
          <a:ln w="9525">
            <a:noFill/>
            <a:miter lim="800000"/>
            <a:headEnd/>
            <a:tailEnd/>
          </a:ln>
        </p:spPr>
        <p:txBody>
          <a:bodyPr lIns="0" tIns="0" rIns="0" bIns="0"/>
          <a:lstStyle/>
          <a:p>
            <a:pPr>
              <a:lnSpc>
                <a:spcPct val="90000"/>
              </a:lnSpc>
              <a:spcBef>
                <a:spcPts val="1000"/>
              </a:spcBef>
              <a:buClr>
                <a:schemeClr val="accent1"/>
              </a:buClr>
              <a:buFont typeface="Calibri" pitchFamily="34" charset="0"/>
              <a:buNone/>
            </a:pPr>
            <a:r>
              <a:rPr lang="el-GR">
                <a:solidFill>
                  <a:srgbClr val="404040"/>
                </a:solidFill>
                <a:latin typeface="Calibri" pitchFamily="34" charset="0"/>
              </a:rPr>
              <a:t>Η εμπειρία του αυτή, τον οδήγησε στη συνειδητοποίηση του γεγονότος ότι </a:t>
            </a:r>
            <a:r>
              <a:rPr lang="el-GR" b="1">
                <a:solidFill>
                  <a:srgbClr val="404040"/>
                </a:solidFill>
                <a:latin typeface="Calibri" pitchFamily="34" charset="0"/>
              </a:rPr>
              <a:t>όποιος ελέγχει και άρα υπαγορεύει τους τρόπους χειρισμού, αυτός θα μπορέσει να ελέγξει και τους χρόνους παραγωγής</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5">
            <a:extLst>
              <a:ext uri="{FF2B5EF4-FFF2-40B4-BE49-F238E27FC236}"/>
              <a:ext uri="{C183D7F6-B498-43B3-948B-1728B52AA6E4}"/>
            </a:extLst>
          </p:cNvPr>
          <p:cNvSpPr>
            <a:spLocks noGrp="1" noRot="1" noChangeAspect="1" noMove="1" noResize="1" noEditPoints="1" noAdjustHandles="1" noChangeArrowheads="1" noChangeShapeType="1" noTextEdit="1"/>
          </p:cNvSpPr>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Rectangle 17">
            <a:extLst>
              <a:ext uri="{FF2B5EF4-FFF2-40B4-BE49-F238E27FC236}"/>
              <a:ext uri="{C183D7F6-B498-43B3-948B-1728B52AA6E4}"/>
            </a:extLst>
          </p:cNvPr>
          <p:cNvSpPr>
            <a:spLocks noGrp="1" noRot="1" noChangeAspect="1" noMove="1" noResize="1" noEditPoints="1" noAdjustHandles="1" noChangeArrowheads="1" noChangeShapeType="1" noTextEdit="1"/>
          </p:cNvSpPr>
          <p:nvPr/>
        </p:nvSpPr>
        <p:spPr>
          <a:xfrm>
            <a:off x="476250" y="479425"/>
            <a:ext cx="11239500" cy="589915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8132" name="Εικόνα 5" descr="C:\Documents and Settings\you\Τα έγγραφά μου\Λεωνίδας\ΛΕΩΝΙΔΑΣ\ΑΡΧΕΙΑ ΛΕΩΝΙΔΑ\ΠΑΤΡΑ\ΠΑΝΕΠΙΣΤΗΜΙΟ ΠΑΤΡΩΝ\ΠΑΤΡΑ-ΜΑΘΗΜΑΤΑ\ΜΑΘΗΜΑΤΑ ΠΑΤΡΑΣ\ΟΡΓΑΝΩΣΗ - ΔΙΟΙΚΗΣΗ II\ΔΙΑΦΑΝΕΙΕΣ ΜΑΘΗΜΑΤΟΣ\ΚΕΦΑΛΑΙΟ 2\Screen-Shot-2014-10-06-at-11.32.04-AM.png"/>
          <p:cNvPicPr>
            <a:picLocks noChangeAspect="1" noChangeArrowheads="1"/>
          </p:cNvPicPr>
          <p:nvPr/>
        </p:nvPicPr>
        <p:blipFill>
          <a:blip r:embed="rId2"/>
          <a:srcRect r="-2" b="256"/>
          <a:stretch>
            <a:fillRect/>
          </a:stretch>
        </p:blipFill>
        <p:spPr bwMode="auto">
          <a:xfrm>
            <a:off x="2063750" y="642938"/>
            <a:ext cx="8064500" cy="5572125"/>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Θέση εικόνας 25" descr="Κοντινή εικόνα εσωτερικού υλικού δόμησης"/>
          <p:cNvPicPr>
            <a:picLocks noGrp="1" noChangeAspect="1"/>
          </p:cNvPicPr>
          <p:nvPr>
            <p:ph type="pic" sz="quarter" idx="41"/>
          </p:nvPr>
        </p:nvPicPr>
        <p:blipFill>
          <a:blip r:embed="rId3"/>
          <a:srcRect/>
          <a:stretch>
            <a:fillRect/>
          </a:stretch>
        </p:blipFill>
        <p:spPr>
          <a:xfrm>
            <a:off x="700088" y="1366838"/>
            <a:ext cx="1476375" cy="1042987"/>
          </a:xfrm>
          <a:ln w="9525"/>
        </p:spPr>
      </p:pic>
      <p:pic>
        <p:nvPicPr>
          <p:cNvPr id="49154" name="Θέση εικόνας 27" descr="Μολύβι επάνω σε σχέδιο κτιρίου"/>
          <p:cNvPicPr>
            <a:picLocks noGrp="1" noChangeAspect="1"/>
          </p:cNvPicPr>
          <p:nvPr>
            <p:ph type="pic" sz="quarter" idx="42"/>
          </p:nvPr>
        </p:nvPicPr>
        <p:blipFill>
          <a:blip r:embed="rId4"/>
          <a:srcRect/>
          <a:stretch>
            <a:fillRect/>
          </a:stretch>
        </p:blipFill>
        <p:spPr>
          <a:xfrm>
            <a:off x="3028950" y="1376363"/>
            <a:ext cx="1474788" cy="1106487"/>
          </a:xfrm>
          <a:ln w="9525"/>
        </p:spPr>
      </p:pic>
      <p:pic>
        <p:nvPicPr>
          <p:cNvPr id="49155" name="Γραφικό 39" descr="Βιβλία"/>
          <p:cNvPicPr>
            <a:picLocks noChangeAspect="1"/>
          </p:cNvPicPr>
          <p:nvPr/>
        </p:nvPicPr>
        <p:blipFill>
          <a:blip r:embed="rId5"/>
          <a:srcRect/>
          <a:stretch>
            <a:fillRect/>
          </a:stretch>
        </p:blipFill>
        <p:spPr bwMode="auto">
          <a:xfrm>
            <a:off x="5111750" y="896938"/>
            <a:ext cx="687388" cy="687387"/>
          </a:xfrm>
          <a:prstGeom prst="rect">
            <a:avLst/>
          </a:prstGeom>
          <a:noFill/>
          <a:ln w="9525">
            <a:noFill/>
            <a:miter lim="800000"/>
            <a:headEnd/>
            <a:tailEnd/>
          </a:ln>
        </p:spPr>
      </p:pic>
      <p:sp>
        <p:nvSpPr>
          <p:cNvPr id="7" name="Θέση κειμένου 6"/>
          <p:cNvSpPr>
            <a:spLocks noGrp="1"/>
          </p:cNvSpPr>
          <p:nvPr>
            <p:ph type="body" sz="quarter" idx="33"/>
          </p:nvPr>
        </p:nvSpPr>
        <p:spPr>
          <a:xfrm>
            <a:off x="2740025" y="2727325"/>
            <a:ext cx="2087563" cy="360363"/>
          </a:xfrm>
        </p:spPr>
        <p:txBody>
          <a:bodyPr>
            <a:noAutofit/>
          </a:bodyPr>
          <a:lstStyle/>
          <a:p>
            <a:pPr fontAlgn="auto">
              <a:spcAft>
                <a:spcPts val="0"/>
              </a:spcAft>
              <a:defRPr/>
            </a:pPr>
            <a:r>
              <a:rPr lang="el-GR" b="1" dirty="0"/>
              <a:t>Επιστημονική μελέτη της εργασίας</a:t>
            </a:r>
          </a:p>
        </p:txBody>
      </p:sp>
      <p:pic>
        <p:nvPicPr>
          <p:cNvPr id="49157" name="Θέση εικόνας 29" descr="γωνιακή προβολή ουρανοξύστη από το έδαφος"/>
          <p:cNvPicPr>
            <a:picLocks noGrp="1" noChangeAspect="1"/>
          </p:cNvPicPr>
          <p:nvPr>
            <p:ph type="pic" sz="quarter" idx="43"/>
          </p:nvPr>
        </p:nvPicPr>
        <p:blipFill>
          <a:blip r:embed="rId6"/>
          <a:srcRect/>
          <a:stretch>
            <a:fillRect/>
          </a:stretch>
        </p:blipFill>
        <p:spPr>
          <a:xfrm>
            <a:off x="5340350" y="1344613"/>
            <a:ext cx="1474788" cy="1106487"/>
          </a:xfrm>
          <a:ln w="9525"/>
        </p:spPr>
      </p:pic>
      <p:sp>
        <p:nvSpPr>
          <p:cNvPr id="9" name="Θέση κειμένου 8"/>
          <p:cNvSpPr>
            <a:spLocks noGrp="1"/>
          </p:cNvSpPr>
          <p:nvPr>
            <p:ph type="body" sz="quarter" idx="35"/>
          </p:nvPr>
        </p:nvSpPr>
        <p:spPr>
          <a:xfrm>
            <a:off x="5127625" y="2749550"/>
            <a:ext cx="2087563" cy="587375"/>
          </a:xfrm>
        </p:spPr>
        <p:txBody>
          <a:bodyPr>
            <a:noAutofit/>
          </a:bodyPr>
          <a:lstStyle/>
          <a:p>
            <a:pPr fontAlgn="auto">
              <a:spcAft>
                <a:spcPts val="0"/>
              </a:spcAft>
              <a:defRPr/>
            </a:pPr>
            <a:r>
              <a:rPr lang="el-GR" b="1" dirty="0"/>
              <a:t>Δυνατότητα σαφούς προσδιορισμού του έργου</a:t>
            </a:r>
          </a:p>
        </p:txBody>
      </p:sp>
      <p:pic>
        <p:nvPicPr>
          <p:cNvPr id="49159" name="Θέση εικόνας 31" descr="εναέρια προβολή δικτύου αυτοκινητοδρόμων σε μεγάλη πόλη"/>
          <p:cNvPicPr>
            <a:picLocks noGrp="1" noChangeAspect="1"/>
          </p:cNvPicPr>
          <p:nvPr>
            <p:ph type="pic" sz="quarter" idx="44"/>
          </p:nvPr>
        </p:nvPicPr>
        <p:blipFill>
          <a:blip r:embed="rId7"/>
          <a:srcRect/>
          <a:stretch>
            <a:fillRect/>
          </a:stretch>
        </p:blipFill>
        <p:spPr>
          <a:xfrm>
            <a:off x="7699375" y="1371600"/>
            <a:ext cx="1476375" cy="1079500"/>
          </a:xfrm>
          <a:ln w="9525"/>
        </p:spPr>
      </p:pic>
      <p:pic>
        <p:nvPicPr>
          <p:cNvPr id="49160" name="Γραφικό 44" descr="Φοίνικας"/>
          <p:cNvPicPr>
            <a:picLocks noChangeAspect="1"/>
          </p:cNvPicPr>
          <p:nvPr/>
        </p:nvPicPr>
        <p:blipFill>
          <a:blip r:embed="rId8"/>
          <a:srcRect/>
          <a:stretch>
            <a:fillRect/>
          </a:stretch>
        </p:blipFill>
        <p:spPr bwMode="auto">
          <a:xfrm>
            <a:off x="9834563" y="863600"/>
            <a:ext cx="755650" cy="755650"/>
          </a:xfrm>
          <a:prstGeom prst="rect">
            <a:avLst/>
          </a:prstGeom>
          <a:noFill/>
          <a:ln w="9525">
            <a:noFill/>
            <a:miter lim="800000"/>
            <a:headEnd/>
            <a:tailEnd/>
          </a:ln>
        </p:spPr>
      </p:pic>
      <p:sp>
        <p:nvSpPr>
          <p:cNvPr id="11" name="Θέση κειμένου 10"/>
          <p:cNvSpPr>
            <a:spLocks noGrp="1"/>
          </p:cNvSpPr>
          <p:nvPr>
            <p:ph type="body" sz="quarter" idx="37"/>
          </p:nvPr>
        </p:nvSpPr>
        <p:spPr>
          <a:xfrm>
            <a:off x="7381875" y="2790825"/>
            <a:ext cx="1979613" cy="360363"/>
          </a:xfrm>
        </p:spPr>
        <p:txBody>
          <a:bodyPr>
            <a:noAutofit/>
          </a:bodyPr>
          <a:lstStyle/>
          <a:p>
            <a:pPr fontAlgn="auto">
              <a:spcAft>
                <a:spcPts val="0"/>
              </a:spcAft>
              <a:defRPr/>
            </a:pPr>
            <a:r>
              <a:rPr lang="el-GR" b="1" dirty="0"/>
              <a:t>Ο διαχωρισμός της εργασίας σε δύο τμήματα</a:t>
            </a:r>
          </a:p>
        </p:txBody>
      </p:sp>
      <p:sp>
        <p:nvSpPr>
          <p:cNvPr id="3" name="Θέση υποσέλιδου 2"/>
          <p:cNvSpPr>
            <a:spLocks noGrp="1"/>
          </p:cNvSpPr>
          <p:nvPr>
            <p:ph type="ftr" sz="quarter" idx="46"/>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7"/>
          </p:nvPr>
        </p:nvSpPr>
        <p:spPr/>
        <p:txBody>
          <a:bodyPr/>
          <a:lstStyle/>
          <a:p>
            <a:pPr>
              <a:defRPr/>
            </a:pPr>
            <a:fld id="{2F093DDC-F114-4B29-86E5-DC3FDF470926}" type="slidenum">
              <a:rPr lang="el-GR"/>
              <a:pPr>
                <a:defRPr/>
              </a:pPr>
              <a:t>12</a:t>
            </a:fld>
            <a:endParaRPr lang="el-GR" dirty="0"/>
          </a:p>
        </p:txBody>
      </p:sp>
      <p:grpSp>
        <p:nvGrpSpPr>
          <p:cNvPr id="48" name="Γραφικό 20" descr="Επανάληψη"/>
          <p:cNvGrpSpPr/>
          <p:nvPr/>
        </p:nvGrpSpPr>
        <p:grpSpPr>
          <a:xfrm>
            <a:off x="1137920" y="2378710"/>
            <a:ext cx="657860" cy="679450"/>
            <a:chOff x="2792404" y="2595563"/>
            <a:chExt cx="914400" cy="914400"/>
          </a:xfrm>
          <a:solidFill>
            <a:schemeClr val="bg1"/>
          </a:solidFill>
        </p:grpSpPr>
        <p:sp>
          <p:nvSpPr>
            <p:cNvPr id="49" name="Ελεύθερη σχεδίαση: Σχήμα 24"/>
            <p:cNvSpPr/>
            <p:nvPr/>
          </p:nvSpPr>
          <p:spPr>
            <a:xfrm>
              <a:off x="2801453" y="2693194"/>
              <a:ext cx="771525" cy="457200"/>
            </a:xfrm>
            <a:custGeom>
              <a:avLst/>
              <a:gdLst>
                <a:gd name="connsiteX0" fmla="*/ 190024 w 771525"/>
                <a:gd name="connsiteY0" fmla="*/ 451009 h 457200"/>
                <a:gd name="connsiteX1" fmla="*/ 372904 w 771525"/>
                <a:gd name="connsiteY1" fmla="*/ 268129 h 457200"/>
                <a:gd name="connsiteX2" fmla="*/ 270986 w 771525"/>
                <a:gd name="connsiteY2" fmla="*/ 268129 h 457200"/>
                <a:gd name="connsiteX3" fmla="*/ 450056 w 771525"/>
                <a:gd name="connsiteY3" fmla="*/ 158591 h 457200"/>
                <a:gd name="connsiteX4" fmla="*/ 582454 w 771525"/>
                <a:gd name="connsiteY4" fmla="*/ 209074 h 457200"/>
                <a:gd name="connsiteX5" fmla="*/ 768191 w 771525"/>
                <a:gd name="connsiteY5" fmla="*/ 209074 h 457200"/>
                <a:gd name="connsiteX6" fmla="*/ 450056 w 771525"/>
                <a:gd name="connsiteY6" fmla="*/ 7144 h 457200"/>
                <a:gd name="connsiteX7" fmla="*/ 110014 w 771525"/>
                <a:gd name="connsiteY7" fmla="*/ 268129 h 457200"/>
                <a:gd name="connsiteX8" fmla="*/ 7144 w 771525"/>
                <a:gd name="connsiteY8" fmla="*/ 268129 h 457200"/>
                <a:gd name="connsiteX9" fmla="*/ 190024 w 771525"/>
                <a:gd name="connsiteY9" fmla="*/ 451009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190024" y="451009"/>
                  </a:moveTo>
                  <a:lnTo>
                    <a:pt x="372904" y="268129"/>
                  </a:lnTo>
                  <a:lnTo>
                    <a:pt x="270986" y="268129"/>
                  </a:lnTo>
                  <a:cubicBezTo>
                    <a:pt x="304324" y="203359"/>
                    <a:pt x="371951" y="158591"/>
                    <a:pt x="450056" y="158591"/>
                  </a:cubicBezTo>
                  <a:cubicBezTo>
                    <a:pt x="500539" y="158591"/>
                    <a:pt x="547211" y="177641"/>
                    <a:pt x="582454" y="209074"/>
                  </a:cubicBezTo>
                  <a:lnTo>
                    <a:pt x="768191" y="209074"/>
                  </a:lnTo>
                  <a:cubicBezTo>
                    <a:pt x="711994" y="89059"/>
                    <a:pt x="590074" y="7144"/>
                    <a:pt x="450056" y="7144"/>
                  </a:cubicBezTo>
                  <a:cubicBezTo>
                    <a:pt x="287179" y="7144"/>
                    <a:pt x="150019" y="117634"/>
                    <a:pt x="110014" y="268129"/>
                  </a:cubicBezTo>
                  <a:lnTo>
                    <a:pt x="7144" y="268129"/>
                  </a:lnTo>
                  <a:lnTo>
                    <a:pt x="190024" y="451009"/>
                  </a:ln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50" name="Ελεύθερη σχεδίαση: Σχήμα 25"/>
            <p:cNvSpPr/>
            <p:nvPr/>
          </p:nvSpPr>
          <p:spPr>
            <a:xfrm>
              <a:off x="2925278" y="2954179"/>
              <a:ext cx="771525" cy="457200"/>
            </a:xfrm>
            <a:custGeom>
              <a:avLst/>
              <a:gdLst>
                <a:gd name="connsiteX0" fmla="*/ 768191 w 771525"/>
                <a:gd name="connsiteY0" fmla="*/ 190024 h 457200"/>
                <a:gd name="connsiteX1" fmla="*/ 585311 w 771525"/>
                <a:gd name="connsiteY1" fmla="*/ 7144 h 457200"/>
                <a:gd name="connsiteX2" fmla="*/ 402431 w 771525"/>
                <a:gd name="connsiteY2" fmla="*/ 190024 h 457200"/>
                <a:gd name="connsiteX3" fmla="*/ 505301 w 771525"/>
                <a:gd name="connsiteY3" fmla="*/ 190024 h 457200"/>
                <a:gd name="connsiteX4" fmla="*/ 326231 w 771525"/>
                <a:gd name="connsiteY4" fmla="*/ 299561 h 457200"/>
                <a:gd name="connsiteX5" fmla="*/ 193834 w 771525"/>
                <a:gd name="connsiteY5" fmla="*/ 249079 h 457200"/>
                <a:gd name="connsiteX6" fmla="*/ 7144 w 771525"/>
                <a:gd name="connsiteY6" fmla="*/ 249079 h 457200"/>
                <a:gd name="connsiteX7" fmla="*/ 326231 w 771525"/>
                <a:gd name="connsiteY7" fmla="*/ 451009 h 457200"/>
                <a:gd name="connsiteX8" fmla="*/ 666274 w 771525"/>
                <a:gd name="connsiteY8" fmla="*/ 190024 h 457200"/>
                <a:gd name="connsiteX9" fmla="*/ 768191 w 771525"/>
                <a:gd name="connsiteY9" fmla="*/ 190024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768191" y="190024"/>
                  </a:moveTo>
                  <a:lnTo>
                    <a:pt x="585311" y="7144"/>
                  </a:lnTo>
                  <a:lnTo>
                    <a:pt x="402431" y="190024"/>
                  </a:lnTo>
                  <a:lnTo>
                    <a:pt x="505301" y="190024"/>
                  </a:lnTo>
                  <a:cubicBezTo>
                    <a:pt x="471964" y="254794"/>
                    <a:pt x="404336" y="299561"/>
                    <a:pt x="326231" y="299561"/>
                  </a:cubicBezTo>
                  <a:cubicBezTo>
                    <a:pt x="275749" y="299561"/>
                    <a:pt x="229076" y="280511"/>
                    <a:pt x="193834" y="249079"/>
                  </a:cubicBezTo>
                  <a:lnTo>
                    <a:pt x="7144" y="249079"/>
                  </a:lnTo>
                  <a:cubicBezTo>
                    <a:pt x="64294" y="369094"/>
                    <a:pt x="185261" y="451009"/>
                    <a:pt x="326231" y="451009"/>
                  </a:cubicBezTo>
                  <a:cubicBezTo>
                    <a:pt x="489109" y="451009"/>
                    <a:pt x="626269" y="340519"/>
                    <a:pt x="666274" y="190024"/>
                  </a:cubicBezTo>
                  <a:lnTo>
                    <a:pt x="768191" y="190024"/>
                  </a:ln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grpSp>
      <p:sp>
        <p:nvSpPr>
          <p:cNvPr id="49165"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42" name="Θέση κειμένου 6">
            <a:extLst>
              <a:ext uri="{FF2B5EF4-FFF2-40B4-BE49-F238E27FC236}"/>
            </a:extLst>
          </p:cNvPr>
          <p:cNvSpPr txBox="1">
            <a:spLocks/>
          </p:cNvSpPr>
          <p:nvPr/>
        </p:nvSpPr>
        <p:spPr>
          <a:xfrm>
            <a:off x="2740025" y="4119563"/>
            <a:ext cx="2052638" cy="360362"/>
          </a:xfrm>
          <a:prstGeom prst="rect">
            <a:avLst/>
          </a:prstGeom>
        </p:spPr>
        <p:txBody>
          <a:bodyPr lIns="0" tIns="0" rIns="0" bIns="0"/>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sz="1600" dirty="0">
                <a:latin typeface="+mn-lt"/>
              </a:rPr>
              <a:t>Η καλύτερη μέθοδος &amp; η καλύτερη τεχνική δεν μπορούν να ανακαλυφθούν &amp; να τεθούν σε εφαρμογή, παρά μόνο </a:t>
            </a:r>
            <a:r>
              <a:rPr lang="el-GR" sz="1600" dirty="0" smtClean="0">
                <a:latin typeface="+mn-lt"/>
              </a:rPr>
              <a:t>με </a:t>
            </a:r>
            <a:r>
              <a:rPr lang="el-GR" sz="1600" dirty="0">
                <a:latin typeface="+mn-lt"/>
              </a:rPr>
              <a:t>μία επιστημονική ανάλυση και μελέτη όλων των χρησιμοποιούμενων μεθόδων και τεχνικών</a:t>
            </a:r>
          </a:p>
        </p:txBody>
      </p:sp>
      <p:sp>
        <p:nvSpPr>
          <p:cNvPr id="54" name="Θέση κειμένου 6">
            <a:extLst>
              <a:ext uri="{FF2B5EF4-FFF2-40B4-BE49-F238E27FC236}"/>
            </a:extLst>
          </p:cNvPr>
          <p:cNvSpPr txBox="1">
            <a:spLocks/>
          </p:cNvSpPr>
          <p:nvPr/>
        </p:nvSpPr>
        <p:spPr>
          <a:xfrm>
            <a:off x="5145088" y="4146550"/>
            <a:ext cx="2054225" cy="360363"/>
          </a:xfrm>
          <a:prstGeom prst="rect">
            <a:avLst/>
          </a:prstGeom>
        </p:spPr>
        <p:txBody>
          <a:bodyPr lIns="0" tIns="0" rIns="0" bIns="0"/>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sz="1600" dirty="0">
                <a:latin typeface="+mn-lt"/>
              </a:rPr>
              <a:t>Κάθε εργάτης, λαμβάνει στην πλειοψηφία των περιπτώσεων γραπτές οδηγίες που περιγράφουν λεπτομερώς το έργο που πρέπει να επιτελέσει, καθώς και τα μέσα τα οποία διαθέτει για την εκτέλεση της εργασίας</a:t>
            </a:r>
          </a:p>
        </p:txBody>
      </p:sp>
      <p:sp>
        <p:nvSpPr>
          <p:cNvPr id="63" name="Θέση κειμένου 6">
            <a:extLst>
              <a:ext uri="{FF2B5EF4-FFF2-40B4-BE49-F238E27FC236}"/>
            </a:extLst>
          </p:cNvPr>
          <p:cNvSpPr txBox="1">
            <a:spLocks/>
          </p:cNvSpPr>
          <p:nvPr/>
        </p:nvSpPr>
        <p:spPr>
          <a:xfrm>
            <a:off x="7359650" y="4146550"/>
            <a:ext cx="2155825" cy="1800225"/>
          </a:xfrm>
          <a:prstGeom prst="rect">
            <a:avLst/>
          </a:prstGeom>
        </p:spPr>
        <p:txBody>
          <a:bodyPr lIns="0" tIns="0" rIns="0" bIns="0"/>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sz="1600" dirty="0">
                <a:latin typeface="+mn-lt"/>
              </a:rPr>
              <a:t>Τη </a:t>
            </a:r>
            <a:r>
              <a:rPr lang="el-GR" sz="1600" b="1" dirty="0">
                <a:latin typeface="+mn-lt"/>
              </a:rPr>
              <a:t>σύλληψη</a:t>
            </a:r>
            <a:r>
              <a:rPr lang="el-GR" sz="1600" dirty="0">
                <a:latin typeface="+mn-lt"/>
              </a:rPr>
              <a:t> και την </a:t>
            </a:r>
            <a:r>
              <a:rPr lang="el-GR" sz="1600" b="1" dirty="0">
                <a:latin typeface="+mn-lt"/>
              </a:rPr>
              <a:t>εκτέλεση</a:t>
            </a:r>
            <a:r>
              <a:rPr lang="el-GR" sz="1600" dirty="0">
                <a:latin typeface="+mn-lt"/>
              </a:rPr>
              <a:t>, εκ των οποίων </a:t>
            </a:r>
            <a:r>
              <a:rPr lang="el-GR" sz="1600" dirty="0" smtClean="0">
                <a:latin typeface="+mn-lt"/>
              </a:rPr>
              <a:t>η πρώτη </a:t>
            </a:r>
            <a:r>
              <a:rPr lang="el-GR" sz="1600" dirty="0">
                <a:latin typeface="+mn-lt"/>
              </a:rPr>
              <a:t>αποτελεί το αποκλειστικό αντικείμενο της διεύθυνσης και </a:t>
            </a:r>
            <a:r>
              <a:rPr lang="el-GR" sz="1600" dirty="0" smtClean="0">
                <a:latin typeface="+mn-lt"/>
              </a:rPr>
              <a:t>η δεύτερη </a:t>
            </a:r>
            <a:r>
              <a:rPr lang="el-GR" sz="1600" dirty="0">
                <a:latin typeface="+mn-lt"/>
              </a:rPr>
              <a:t>των εργατών</a:t>
            </a:r>
          </a:p>
        </p:txBody>
      </p:sp>
      <p:sp>
        <p:nvSpPr>
          <p:cNvPr id="49169" name="Γραφικό 20" descr="Συνδετήρας"/>
          <p:cNvSpPr>
            <a:spLocks/>
          </p:cNvSpPr>
          <p:nvPr/>
        </p:nvSpPr>
        <p:spPr bwMode="auto">
          <a:xfrm>
            <a:off x="5945188" y="1611313"/>
            <a:ext cx="288925" cy="547687"/>
          </a:xfrm>
          <a:custGeom>
            <a:avLst/>
            <a:gdLst>
              <a:gd name="T0" fmla="*/ 146559 w 371475"/>
              <a:gd name="T1" fmla="*/ 547102 h 809625"/>
              <a:gd name="T2" fmla="*/ 5566 w 371475"/>
              <a:gd name="T3" fmla="*/ 424448 h 809625"/>
              <a:gd name="T4" fmla="*/ 5566 w 371475"/>
              <a:gd name="T5" fmla="*/ 95219 h 809625"/>
              <a:gd name="T6" fmla="*/ 109456 w 371475"/>
              <a:gd name="T7" fmla="*/ 4842 h 809625"/>
              <a:gd name="T8" fmla="*/ 213346 w 371475"/>
              <a:gd name="T9" fmla="*/ 95219 h 809625"/>
              <a:gd name="T10" fmla="*/ 213346 w 371475"/>
              <a:gd name="T11" fmla="*/ 398626 h 809625"/>
              <a:gd name="T12" fmla="*/ 146559 w 371475"/>
              <a:gd name="T13" fmla="*/ 456726 h 809625"/>
              <a:gd name="T14" fmla="*/ 79773 w 371475"/>
              <a:gd name="T15" fmla="*/ 398626 h 809625"/>
              <a:gd name="T16" fmla="*/ 79773 w 371475"/>
              <a:gd name="T17" fmla="*/ 243695 h 809625"/>
              <a:gd name="T18" fmla="*/ 124297 w 371475"/>
              <a:gd name="T19" fmla="*/ 243695 h 809625"/>
              <a:gd name="T20" fmla="*/ 124297 w 371475"/>
              <a:gd name="T21" fmla="*/ 398626 h 809625"/>
              <a:gd name="T22" fmla="*/ 146559 w 371475"/>
              <a:gd name="T23" fmla="*/ 417993 h 809625"/>
              <a:gd name="T24" fmla="*/ 168822 w 371475"/>
              <a:gd name="T25" fmla="*/ 398626 h 809625"/>
              <a:gd name="T26" fmla="*/ 168822 w 371475"/>
              <a:gd name="T27" fmla="*/ 95219 h 809625"/>
              <a:gd name="T28" fmla="*/ 109456 w 371475"/>
              <a:gd name="T29" fmla="*/ 43575 h 809625"/>
              <a:gd name="T30" fmla="*/ 50090 w 371475"/>
              <a:gd name="T31" fmla="*/ 95219 h 809625"/>
              <a:gd name="T32" fmla="*/ 50090 w 371475"/>
              <a:gd name="T33" fmla="*/ 424448 h 809625"/>
              <a:gd name="T34" fmla="*/ 146559 w 371475"/>
              <a:gd name="T35" fmla="*/ 508369 h 809625"/>
              <a:gd name="T36" fmla="*/ 243029 w 371475"/>
              <a:gd name="T37" fmla="*/ 424448 h 809625"/>
              <a:gd name="T38" fmla="*/ 243029 w 371475"/>
              <a:gd name="T39" fmla="*/ 288883 h 809625"/>
              <a:gd name="T40" fmla="*/ 287553 w 371475"/>
              <a:gd name="T41" fmla="*/ 288883 h 809625"/>
              <a:gd name="T42" fmla="*/ 287553 w 371475"/>
              <a:gd name="T43" fmla="*/ 424448 h 809625"/>
              <a:gd name="T44" fmla="*/ 146559 w 371475"/>
              <a:gd name="T45" fmla="*/ 547102 h 80962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71475" h="809625">
                <a:moveTo>
                  <a:pt x="188119" y="807244"/>
                </a:moveTo>
                <a:cubicBezTo>
                  <a:pt x="88106" y="807244"/>
                  <a:pt x="7144" y="726281"/>
                  <a:pt x="7144" y="626269"/>
                </a:cubicBezTo>
                <a:lnTo>
                  <a:pt x="7144" y="140494"/>
                </a:lnTo>
                <a:cubicBezTo>
                  <a:pt x="7144" y="67151"/>
                  <a:pt x="67151" y="7144"/>
                  <a:pt x="140494" y="7144"/>
                </a:cubicBezTo>
                <a:cubicBezTo>
                  <a:pt x="213836" y="7144"/>
                  <a:pt x="273844" y="67151"/>
                  <a:pt x="273844" y="140494"/>
                </a:cubicBezTo>
                <a:lnTo>
                  <a:pt x="273844" y="588169"/>
                </a:lnTo>
                <a:cubicBezTo>
                  <a:pt x="273844" y="635794"/>
                  <a:pt x="235744" y="673894"/>
                  <a:pt x="188119" y="673894"/>
                </a:cubicBezTo>
                <a:cubicBezTo>
                  <a:pt x="140494" y="673894"/>
                  <a:pt x="102394" y="635794"/>
                  <a:pt x="102394" y="588169"/>
                </a:cubicBezTo>
                <a:lnTo>
                  <a:pt x="102394" y="359569"/>
                </a:lnTo>
                <a:lnTo>
                  <a:pt x="159544" y="359569"/>
                </a:lnTo>
                <a:lnTo>
                  <a:pt x="159544" y="588169"/>
                </a:lnTo>
                <a:cubicBezTo>
                  <a:pt x="159544" y="604361"/>
                  <a:pt x="171926" y="616744"/>
                  <a:pt x="188119" y="616744"/>
                </a:cubicBezTo>
                <a:cubicBezTo>
                  <a:pt x="204311" y="616744"/>
                  <a:pt x="216694" y="604361"/>
                  <a:pt x="216694" y="588169"/>
                </a:cubicBezTo>
                <a:lnTo>
                  <a:pt x="216694" y="140494"/>
                </a:lnTo>
                <a:cubicBezTo>
                  <a:pt x="216694" y="98584"/>
                  <a:pt x="182404" y="64294"/>
                  <a:pt x="140494" y="64294"/>
                </a:cubicBezTo>
                <a:cubicBezTo>
                  <a:pt x="98584" y="64294"/>
                  <a:pt x="64294" y="98584"/>
                  <a:pt x="64294" y="140494"/>
                </a:cubicBezTo>
                <a:lnTo>
                  <a:pt x="64294" y="626269"/>
                </a:lnTo>
                <a:cubicBezTo>
                  <a:pt x="64294" y="694849"/>
                  <a:pt x="119539" y="750094"/>
                  <a:pt x="188119" y="750094"/>
                </a:cubicBezTo>
                <a:cubicBezTo>
                  <a:pt x="256699" y="750094"/>
                  <a:pt x="311944" y="694849"/>
                  <a:pt x="311944" y="626269"/>
                </a:cubicBezTo>
                <a:lnTo>
                  <a:pt x="311944" y="426244"/>
                </a:lnTo>
                <a:lnTo>
                  <a:pt x="369094" y="426244"/>
                </a:lnTo>
                <a:lnTo>
                  <a:pt x="369094" y="626269"/>
                </a:lnTo>
                <a:cubicBezTo>
                  <a:pt x="369094" y="726281"/>
                  <a:pt x="288131" y="807244"/>
                  <a:pt x="188119" y="807244"/>
                </a:cubicBezTo>
                <a:close/>
              </a:path>
            </a:pathLst>
          </a:custGeom>
          <a:solidFill>
            <a:schemeClr val="bg1"/>
          </a:solidFill>
          <a:ln w="9525" cap="flat">
            <a:noFill/>
            <a:prstDash val="solid"/>
            <a:miter lim="800000"/>
            <a:headEnd/>
            <a:tailEnd/>
          </a:ln>
        </p:spPr>
        <p:txBody>
          <a:bodyPr anchor="ctr"/>
          <a:lstStyle/>
          <a:p>
            <a:endParaRPr lang="el-GR"/>
          </a:p>
        </p:txBody>
      </p:sp>
      <p:grpSp>
        <p:nvGrpSpPr>
          <p:cNvPr id="38" name="Γραφικό 36" descr="Χρήστες">
            <a:extLst>
              <a:ext uri="{FF2B5EF4-FFF2-40B4-BE49-F238E27FC236}"/>
            </a:extLst>
          </p:cNvPr>
          <p:cNvGrpSpPr/>
          <p:nvPr/>
        </p:nvGrpSpPr>
        <p:grpSpPr>
          <a:xfrm>
            <a:off x="1124970" y="1512619"/>
            <a:ext cx="626675" cy="745165"/>
            <a:chOff x="5638800" y="2971800"/>
            <a:chExt cx="914400" cy="914400"/>
          </a:xfrm>
          <a:solidFill>
            <a:schemeClr val="bg1"/>
          </a:solidFill>
        </p:grpSpPr>
        <p:sp>
          <p:nvSpPr>
            <p:cNvPr id="39" name="Ελεύθερη σχεδίαση: Σχήμα 38">
              <a:extLst>
                <a:ext uri="{FF2B5EF4-FFF2-40B4-BE49-F238E27FC236}"/>
              </a:extLst>
            </p:cNvPr>
            <p:cNvSpPr/>
            <p:nvPr/>
          </p:nvSpPr>
          <p:spPr>
            <a:xfrm>
              <a:off x="5774531" y="317230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43" name="Ελεύθερη σχεδίαση: Σχήμα 42">
              <a:extLst>
                <a:ext uri="{FF2B5EF4-FFF2-40B4-BE49-F238E27FC236}"/>
              </a:extLst>
            </p:cNvPr>
            <p:cNvSpPr/>
            <p:nvPr/>
          </p:nvSpPr>
          <p:spPr>
            <a:xfrm>
              <a:off x="6231731" y="317230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5" name="Ελεύθερη σχεδίαση: Σχήμα 64">
              <a:extLst>
                <a:ext uri="{FF2B5EF4-FFF2-40B4-BE49-F238E27FC236}"/>
              </a:extLst>
            </p:cNvPr>
            <p:cNvSpPr/>
            <p:nvPr/>
          </p:nvSpPr>
          <p:spPr>
            <a:xfrm>
              <a:off x="5917406" y="3499961"/>
              <a:ext cx="352425" cy="180975"/>
            </a:xfrm>
            <a:custGeom>
              <a:avLst/>
              <a:gdLst>
                <a:gd name="connsiteX0" fmla="*/ 350044 w 352425"/>
                <a:gd name="connsiteY0" fmla="*/ 178594 h 180975"/>
                <a:gd name="connsiteX1" fmla="*/ 350044 w 352425"/>
                <a:gd name="connsiteY1" fmla="*/ 92869 h 180975"/>
                <a:gd name="connsiteX2" fmla="*/ 332899 w 352425"/>
                <a:gd name="connsiteY2" fmla="*/ 58579 h 180975"/>
                <a:gd name="connsiteX3" fmla="*/ 249079 w 352425"/>
                <a:gd name="connsiteY3" fmla="*/ 18574 h 180975"/>
                <a:gd name="connsiteX4" fmla="*/ 178594 w 352425"/>
                <a:gd name="connsiteY4" fmla="*/ 7144 h 180975"/>
                <a:gd name="connsiteX5" fmla="*/ 108109 w 352425"/>
                <a:gd name="connsiteY5" fmla="*/ 18574 h 180975"/>
                <a:gd name="connsiteX6" fmla="*/ 24289 w 352425"/>
                <a:gd name="connsiteY6" fmla="*/ 58579 h 180975"/>
                <a:gd name="connsiteX7" fmla="*/ 7144 w 352425"/>
                <a:gd name="connsiteY7" fmla="*/ 92869 h 180975"/>
                <a:gd name="connsiteX8" fmla="*/ 7144 w 352425"/>
                <a:gd name="connsiteY8" fmla="*/ 178594 h 180975"/>
                <a:gd name="connsiteX9" fmla="*/ 350044 w 352425"/>
                <a:gd name="connsiteY9" fmla="*/ 178594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2425" h="180975">
                  <a:moveTo>
                    <a:pt x="350044" y="178594"/>
                  </a:moveTo>
                  <a:lnTo>
                    <a:pt x="350044" y="92869"/>
                  </a:lnTo>
                  <a:cubicBezTo>
                    <a:pt x="350044" y="79534"/>
                    <a:pt x="344329" y="66199"/>
                    <a:pt x="332899" y="58579"/>
                  </a:cubicBezTo>
                  <a:cubicBezTo>
                    <a:pt x="310039" y="39529"/>
                    <a:pt x="279559" y="26194"/>
                    <a:pt x="249079" y="18574"/>
                  </a:cubicBezTo>
                  <a:cubicBezTo>
                    <a:pt x="228124" y="12859"/>
                    <a:pt x="203359" y="7144"/>
                    <a:pt x="178594" y="7144"/>
                  </a:cubicBezTo>
                  <a:cubicBezTo>
                    <a:pt x="155734" y="7144"/>
                    <a:pt x="130969" y="10954"/>
                    <a:pt x="108109" y="18574"/>
                  </a:cubicBezTo>
                  <a:cubicBezTo>
                    <a:pt x="77629" y="26194"/>
                    <a:pt x="49054" y="41434"/>
                    <a:pt x="24289" y="58579"/>
                  </a:cubicBezTo>
                  <a:cubicBezTo>
                    <a:pt x="12859" y="68104"/>
                    <a:pt x="7144" y="79534"/>
                    <a:pt x="7144" y="92869"/>
                  </a:cubicBezTo>
                  <a:lnTo>
                    <a:pt x="7144" y="178594"/>
                  </a:lnTo>
                  <a:lnTo>
                    <a:pt x="350044" y="1785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6" name="Ελεύθερη σχεδίαση: Σχήμα 65">
              <a:extLst>
                <a:ext uri="{FF2B5EF4-FFF2-40B4-BE49-F238E27FC236}"/>
              </a:extLst>
            </p:cNvPr>
            <p:cNvSpPr/>
            <p:nvPr/>
          </p:nvSpPr>
          <p:spPr>
            <a:xfrm>
              <a:off x="6003131" y="3305651"/>
              <a:ext cx="180975" cy="180975"/>
            </a:xfrm>
            <a:custGeom>
              <a:avLst/>
              <a:gdLst>
                <a:gd name="connsiteX0" fmla="*/ 178594 w 180975"/>
                <a:gd name="connsiteY0" fmla="*/ 92869 h 180975"/>
                <a:gd name="connsiteX1" fmla="*/ 92869 w 180975"/>
                <a:gd name="connsiteY1" fmla="*/ 178594 h 180975"/>
                <a:gd name="connsiteX2" fmla="*/ 7144 w 180975"/>
                <a:gd name="connsiteY2" fmla="*/ 92869 h 180975"/>
                <a:gd name="connsiteX3" fmla="*/ 92869 w 180975"/>
                <a:gd name="connsiteY3" fmla="*/ 7144 h 180975"/>
                <a:gd name="connsiteX4" fmla="*/ 178594 w 180975"/>
                <a:gd name="connsiteY4" fmla="*/ 92869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975" h="180975">
                  <a:moveTo>
                    <a:pt x="178594" y="92869"/>
                  </a:moveTo>
                  <a:cubicBezTo>
                    <a:pt x="178594" y="140213"/>
                    <a:pt x="140213" y="178594"/>
                    <a:pt x="92869" y="178594"/>
                  </a:cubicBezTo>
                  <a:cubicBezTo>
                    <a:pt x="45524" y="178594"/>
                    <a:pt x="7144" y="140213"/>
                    <a:pt x="7144" y="92869"/>
                  </a:cubicBezTo>
                  <a:cubicBezTo>
                    <a:pt x="7144" y="45524"/>
                    <a:pt x="45524" y="7144"/>
                    <a:pt x="92869" y="7144"/>
                  </a:cubicBezTo>
                  <a:cubicBezTo>
                    <a:pt x="140213" y="7144"/>
                    <a:pt x="178594" y="45524"/>
                    <a:pt x="178594" y="9286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7" name="Ελεύθερη σχεδίαση: Σχήμα 66">
              <a:extLst>
                <a:ext uri="{FF2B5EF4-FFF2-40B4-BE49-F238E27FC236}"/>
              </a:extLst>
            </p:cNvPr>
            <p:cNvSpPr/>
            <p:nvPr/>
          </p:nvSpPr>
          <p:spPr>
            <a:xfrm>
              <a:off x="6178391" y="3366611"/>
              <a:ext cx="323850" cy="180975"/>
            </a:xfrm>
            <a:custGeom>
              <a:avLst/>
              <a:gdLst>
                <a:gd name="connsiteX0" fmla="*/ 300514 w 323850"/>
                <a:gd name="connsiteY0" fmla="*/ 58579 h 180975"/>
                <a:gd name="connsiteX1" fmla="*/ 216694 w 323850"/>
                <a:gd name="connsiteY1" fmla="*/ 18574 h 180975"/>
                <a:gd name="connsiteX2" fmla="*/ 146209 w 323850"/>
                <a:gd name="connsiteY2" fmla="*/ 7144 h 180975"/>
                <a:gd name="connsiteX3" fmla="*/ 75724 w 323850"/>
                <a:gd name="connsiteY3" fmla="*/ 18574 h 180975"/>
                <a:gd name="connsiteX4" fmla="*/ 41434 w 323850"/>
                <a:gd name="connsiteY4" fmla="*/ 31909 h 180975"/>
                <a:gd name="connsiteX5" fmla="*/ 41434 w 323850"/>
                <a:gd name="connsiteY5" fmla="*/ 33814 h 180975"/>
                <a:gd name="connsiteX6" fmla="*/ 7144 w 323850"/>
                <a:gd name="connsiteY6" fmla="*/ 117634 h 180975"/>
                <a:gd name="connsiteX7" fmla="*/ 94774 w 323850"/>
                <a:gd name="connsiteY7" fmla="*/ 161449 h 180975"/>
                <a:gd name="connsiteX8" fmla="*/ 110014 w 323850"/>
                <a:gd name="connsiteY8" fmla="*/ 178594 h 180975"/>
                <a:gd name="connsiteX9" fmla="*/ 317659 w 323850"/>
                <a:gd name="connsiteY9" fmla="*/ 178594 h 180975"/>
                <a:gd name="connsiteX10" fmla="*/ 317659 w 323850"/>
                <a:gd name="connsiteY10" fmla="*/ 92869 h 180975"/>
                <a:gd name="connsiteX11" fmla="*/ 300514 w 323850"/>
                <a:gd name="connsiteY11" fmla="*/ 5857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3850" h="180975">
                  <a:moveTo>
                    <a:pt x="300514" y="58579"/>
                  </a:moveTo>
                  <a:cubicBezTo>
                    <a:pt x="277654" y="39529"/>
                    <a:pt x="247174" y="26194"/>
                    <a:pt x="216694" y="18574"/>
                  </a:cubicBezTo>
                  <a:cubicBezTo>
                    <a:pt x="195739" y="12859"/>
                    <a:pt x="170974" y="7144"/>
                    <a:pt x="146209" y="7144"/>
                  </a:cubicBezTo>
                  <a:cubicBezTo>
                    <a:pt x="123349" y="7144"/>
                    <a:pt x="98584" y="10954"/>
                    <a:pt x="75724" y="18574"/>
                  </a:cubicBezTo>
                  <a:cubicBezTo>
                    <a:pt x="64294" y="22384"/>
                    <a:pt x="52864" y="26194"/>
                    <a:pt x="41434" y="31909"/>
                  </a:cubicBezTo>
                  <a:lnTo>
                    <a:pt x="41434" y="33814"/>
                  </a:lnTo>
                  <a:cubicBezTo>
                    <a:pt x="41434" y="66199"/>
                    <a:pt x="28099" y="96679"/>
                    <a:pt x="7144" y="117634"/>
                  </a:cubicBezTo>
                  <a:cubicBezTo>
                    <a:pt x="43339" y="129064"/>
                    <a:pt x="71914" y="144304"/>
                    <a:pt x="94774" y="161449"/>
                  </a:cubicBezTo>
                  <a:cubicBezTo>
                    <a:pt x="100489" y="167164"/>
                    <a:pt x="106204" y="170974"/>
                    <a:pt x="110014" y="178594"/>
                  </a:cubicBezTo>
                  <a:lnTo>
                    <a:pt x="317659" y="178594"/>
                  </a:lnTo>
                  <a:lnTo>
                    <a:pt x="317659" y="92869"/>
                  </a:lnTo>
                  <a:cubicBezTo>
                    <a:pt x="317659" y="79534"/>
                    <a:pt x="311944" y="66199"/>
                    <a:pt x="300514" y="5857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8" name="Ελεύθερη σχεδίαση: Σχήμα 67">
              <a:extLst>
                <a:ext uri="{FF2B5EF4-FFF2-40B4-BE49-F238E27FC236}"/>
              </a:extLst>
            </p:cNvPr>
            <p:cNvSpPr/>
            <p:nvPr/>
          </p:nvSpPr>
          <p:spPr>
            <a:xfrm>
              <a:off x="5688806" y="3366611"/>
              <a:ext cx="323850" cy="180975"/>
            </a:xfrm>
            <a:custGeom>
              <a:avLst/>
              <a:gdLst>
                <a:gd name="connsiteX0" fmla="*/ 230029 w 323850"/>
                <a:gd name="connsiteY0" fmla="*/ 161449 h 180975"/>
                <a:gd name="connsiteX1" fmla="*/ 230029 w 323850"/>
                <a:gd name="connsiteY1" fmla="*/ 161449 h 180975"/>
                <a:gd name="connsiteX2" fmla="*/ 317659 w 323850"/>
                <a:gd name="connsiteY2" fmla="*/ 117634 h 180975"/>
                <a:gd name="connsiteX3" fmla="*/ 283369 w 323850"/>
                <a:gd name="connsiteY3" fmla="*/ 33814 h 180975"/>
                <a:gd name="connsiteX4" fmla="*/ 283369 w 323850"/>
                <a:gd name="connsiteY4" fmla="*/ 30004 h 180975"/>
                <a:gd name="connsiteX5" fmla="*/ 249079 w 323850"/>
                <a:gd name="connsiteY5" fmla="*/ 18574 h 180975"/>
                <a:gd name="connsiteX6" fmla="*/ 178594 w 323850"/>
                <a:gd name="connsiteY6" fmla="*/ 7144 h 180975"/>
                <a:gd name="connsiteX7" fmla="*/ 108109 w 323850"/>
                <a:gd name="connsiteY7" fmla="*/ 18574 h 180975"/>
                <a:gd name="connsiteX8" fmla="*/ 24289 w 323850"/>
                <a:gd name="connsiteY8" fmla="*/ 58579 h 180975"/>
                <a:gd name="connsiteX9" fmla="*/ 7144 w 323850"/>
                <a:gd name="connsiteY9" fmla="*/ 92869 h 180975"/>
                <a:gd name="connsiteX10" fmla="*/ 7144 w 323850"/>
                <a:gd name="connsiteY10" fmla="*/ 178594 h 180975"/>
                <a:gd name="connsiteX11" fmla="*/ 212884 w 323850"/>
                <a:gd name="connsiteY11" fmla="*/ 178594 h 180975"/>
                <a:gd name="connsiteX12" fmla="*/ 230029 w 323850"/>
                <a:gd name="connsiteY12" fmla="*/ 16144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3850" h="180975">
                  <a:moveTo>
                    <a:pt x="230029" y="161449"/>
                  </a:moveTo>
                  <a:lnTo>
                    <a:pt x="230029" y="161449"/>
                  </a:lnTo>
                  <a:cubicBezTo>
                    <a:pt x="256699" y="142399"/>
                    <a:pt x="287179" y="127159"/>
                    <a:pt x="317659" y="117634"/>
                  </a:cubicBezTo>
                  <a:cubicBezTo>
                    <a:pt x="296704" y="94774"/>
                    <a:pt x="283369" y="66199"/>
                    <a:pt x="283369" y="33814"/>
                  </a:cubicBezTo>
                  <a:cubicBezTo>
                    <a:pt x="283369" y="31909"/>
                    <a:pt x="283369" y="31909"/>
                    <a:pt x="283369" y="30004"/>
                  </a:cubicBezTo>
                  <a:cubicBezTo>
                    <a:pt x="271939" y="26194"/>
                    <a:pt x="260509" y="20479"/>
                    <a:pt x="249079" y="18574"/>
                  </a:cubicBezTo>
                  <a:cubicBezTo>
                    <a:pt x="228124" y="12859"/>
                    <a:pt x="203359" y="7144"/>
                    <a:pt x="178594" y="7144"/>
                  </a:cubicBezTo>
                  <a:cubicBezTo>
                    <a:pt x="155734" y="7144"/>
                    <a:pt x="130969" y="10954"/>
                    <a:pt x="108109" y="18574"/>
                  </a:cubicBezTo>
                  <a:cubicBezTo>
                    <a:pt x="77629" y="28099"/>
                    <a:pt x="49054" y="41434"/>
                    <a:pt x="24289" y="58579"/>
                  </a:cubicBezTo>
                  <a:cubicBezTo>
                    <a:pt x="12859" y="66199"/>
                    <a:pt x="7144" y="79534"/>
                    <a:pt x="7144" y="92869"/>
                  </a:cubicBezTo>
                  <a:lnTo>
                    <a:pt x="7144" y="178594"/>
                  </a:lnTo>
                  <a:lnTo>
                    <a:pt x="212884" y="178594"/>
                  </a:lnTo>
                  <a:cubicBezTo>
                    <a:pt x="218599" y="170974"/>
                    <a:pt x="222409" y="167164"/>
                    <a:pt x="230029" y="161449"/>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35" name="Τίτλος 1">
            <a:extLst>
              <a:ext uri="{FF2B5EF4-FFF2-40B4-BE49-F238E27FC236}"/>
            </a:extLst>
          </p:cNvPr>
          <p:cNvSpPr>
            <a:spLocks noGrp="1"/>
          </p:cNvSpPr>
          <p:nvPr>
            <p:ph type="title"/>
          </p:nvPr>
        </p:nvSpPr>
        <p:spPr>
          <a:xfrm>
            <a:off x="417513" y="777875"/>
            <a:ext cx="11339512" cy="433388"/>
          </a:xfrm>
        </p:spPr>
        <p:txBody>
          <a:bodyPr/>
          <a:lstStyle/>
          <a:p>
            <a:pPr algn="ctr" fontAlgn="auto">
              <a:spcAft>
                <a:spcPts val="0"/>
              </a:spcAft>
              <a:defRPr/>
            </a:pPr>
            <a:r>
              <a:rPr lang="el-GR" sz="1800" dirty="0"/>
              <a:t>Διατύπωσε τις κατωτέρω αρχές της </a:t>
            </a:r>
            <a:r>
              <a:rPr lang="el-GR" sz="1800" b="1" dirty="0"/>
              <a:t>“επιστημονικής</a:t>
            </a:r>
            <a:r>
              <a:rPr lang="el-GR" sz="1800" b="1" i="1" dirty="0"/>
              <a:t>”</a:t>
            </a:r>
            <a:r>
              <a:rPr lang="el-GR" sz="1800" dirty="0"/>
              <a:t> διοίκησης της επιχείρησης</a:t>
            </a:r>
          </a:p>
        </p:txBody>
      </p:sp>
      <p:sp>
        <p:nvSpPr>
          <p:cNvPr id="49172" name="Θέση κειμένου 6"/>
          <p:cNvSpPr txBox="1">
            <a:spLocks/>
          </p:cNvSpPr>
          <p:nvPr/>
        </p:nvSpPr>
        <p:spPr bwMode="auto">
          <a:xfrm>
            <a:off x="409575" y="2724150"/>
            <a:ext cx="1854200" cy="360363"/>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b="1">
                <a:solidFill>
                  <a:srgbClr val="404040"/>
                </a:solidFill>
                <a:latin typeface="Cambria" pitchFamily="18" charset="0"/>
              </a:rPr>
              <a:t>Υπάρχει “μια μόνο ορθή μέθοδος” για κάθε έργο</a:t>
            </a:r>
          </a:p>
        </p:txBody>
      </p:sp>
      <p:sp>
        <p:nvSpPr>
          <p:cNvPr id="41" name="Θέση κειμένου 6">
            <a:extLst>
              <a:ext uri="{FF2B5EF4-FFF2-40B4-BE49-F238E27FC236}"/>
            </a:extLst>
          </p:cNvPr>
          <p:cNvSpPr txBox="1">
            <a:spLocks/>
          </p:cNvSpPr>
          <p:nvPr/>
        </p:nvSpPr>
        <p:spPr>
          <a:xfrm>
            <a:off x="396875" y="4159250"/>
            <a:ext cx="2051050" cy="360363"/>
          </a:xfrm>
          <a:prstGeom prst="rect">
            <a:avLst/>
          </a:prstGeom>
        </p:spPr>
        <p:txBody>
          <a:bodyPr lIns="0" tIns="0" rIns="0" bIns="0"/>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sz="1600" dirty="0">
                <a:latin typeface="+mn-lt"/>
              </a:rPr>
              <a:t>Μεταξύ των διαφόρων μεθόδων και τεχνικών, που χρησιμοποιούνται σε κάθε τμήμα κάποιου επαγγέλματος, υπάρχει πάντοτε μία μέθοδος και μία τεχνική, που είναι πιο </a:t>
            </a:r>
            <a:r>
              <a:rPr lang="el-GR" sz="1600" dirty="0" smtClean="0">
                <a:latin typeface="+mn-lt"/>
              </a:rPr>
              <a:t>γρήγορη </a:t>
            </a:r>
            <a:r>
              <a:rPr lang="el-GR" sz="1600" dirty="0">
                <a:latin typeface="+mn-lt"/>
              </a:rPr>
              <a:t>και </a:t>
            </a:r>
            <a:r>
              <a:rPr lang="el-GR" sz="1600" dirty="0" smtClean="0">
                <a:latin typeface="+mn-lt"/>
              </a:rPr>
              <a:t>ανώτερη </a:t>
            </a:r>
            <a:r>
              <a:rPr lang="el-GR" sz="1600" dirty="0">
                <a:latin typeface="+mn-lt"/>
              </a:rPr>
              <a:t>από όλες τις άλλες</a:t>
            </a:r>
          </a:p>
        </p:txBody>
      </p:sp>
      <p:pic>
        <p:nvPicPr>
          <p:cNvPr id="49174" name="Θέση εικόνας 33" descr="εικόνα ουρανοξύστη διαμερισμάτων"/>
          <p:cNvPicPr>
            <a:picLocks noGrp="1" noChangeAspect="1"/>
          </p:cNvPicPr>
          <p:nvPr>
            <p:ph type="pic" sz="quarter" idx="45"/>
          </p:nvPr>
        </p:nvPicPr>
        <p:blipFill>
          <a:blip r:embed="rId9"/>
          <a:srcRect/>
          <a:stretch>
            <a:fillRect/>
          </a:stretch>
        </p:blipFill>
        <p:spPr>
          <a:xfrm>
            <a:off x="10015538" y="1373188"/>
            <a:ext cx="1476375" cy="1077912"/>
          </a:xfrm>
          <a:ln w="9525"/>
        </p:spPr>
      </p:pic>
      <p:sp>
        <p:nvSpPr>
          <p:cNvPr id="49175" name="Θέση κειμένου 10"/>
          <p:cNvSpPr txBox="1">
            <a:spLocks/>
          </p:cNvSpPr>
          <p:nvPr/>
        </p:nvSpPr>
        <p:spPr bwMode="auto">
          <a:xfrm>
            <a:off x="9834563" y="2862263"/>
            <a:ext cx="1979612" cy="360362"/>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Arial" charset="0"/>
              <a:buNone/>
            </a:pPr>
            <a:r>
              <a:rPr lang="el-GR" b="1">
                <a:solidFill>
                  <a:srgbClr val="404040"/>
                </a:solidFill>
                <a:latin typeface="Cambria" pitchFamily="18" charset="0"/>
              </a:rPr>
              <a:t>Εργασία (άρα και ο μισθός) με το κομμάτι</a:t>
            </a:r>
          </a:p>
        </p:txBody>
      </p:sp>
      <p:sp>
        <p:nvSpPr>
          <p:cNvPr id="47" name="Θέση κειμένου 6">
            <a:extLst>
              <a:ext uri="{FF2B5EF4-FFF2-40B4-BE49-F238E27FC236}"/>
            </a:extLst>
          </p:cNvPr>
          <p:cNvSpPr txBox="1">
            <a:spLocks/>
          </p:cNvSpPr>
          <p:nvPr/>
        </p:nvSpPr>
        <p:spPr>
          <a:xfrm>
            <a:off x="9745663" y="4125913"/>
            <a:ext cx="2157412" cy="1800225"/>
          </a:xfrm>
          <a:prstGeom prst="rect">
            <a:avLst/>
          </a:prstGeom>
        </p:spPr>
        <p:txBody>
          <a:bodyPr lIns="0" tIns="0" rIns="0" bIns="0"/>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sz="1600" dirty="0">
                <a:latin typeface="+mn-lt"/>
              </a:rPr>
              <a:t>Καθόσον ζητείται καθημερινά από τους εργάτες να δουλεύουν πολύ γρήγορα, είναι απολύτως αναγκαίο να τους εξασφαλισθεί ότι θα έχουν έναν υψηλότερο μισθό, κάθε φορά που θα πετυχαίνουν το έργο τους</a:t>
            </a:r>
          </a:p>
        </p:txBody>
      </p:sp>
      <p:sp>
        <p:nvSpPr>
          <p:cNvPr id="49177" name="Γραφικό 11" descr="Σύνδεση"/>
          <p:cNvSpPr>
            <a:spLocks/>
          </p:cNvSpPr>
          <p:nvPr/>
        </p:nvSpPr>
        <p:spPr bwMode="auto">
          <a:xfrm>
            <a:off x="8129588" y="1644650"/>
            <a:ext cx="485775" cy="506413"/>
          </a:xfrm>
          <a:custGeom>
            <a:avLst/>
            <a:gdLst>
              <a:gd name="T0" fmla="*/ 425391 w 666750"/>
              <a:gd name="T1" fmla="*/ 442780 h 666750"/>
              <a:gd name="T2" fmla="*/ 337336 w 666750"/>
              <a:gd name="T3" fmla="*/ 442780 h 666750"/>
              <a:gd name="T4" fmla="*/ 278401 w 666750"/>
              <a:gd name="T5" fmla="*/ 381361 h 666750"/>
              <a:gd name="T6" fmla="*/ 266614 w 666750"/>
              <a:gd name="T7" fmla="*/ 307658 h 666750"/>
              <a:gd name="T8" fmla="*/ 317922 w 666750"/>
              <a:gd name="T9" fmla="*/ 361129 h 666750"/>
              <a:gd name="T10" fmla="*/ 347043 w 666750"/>
              <a:gd name="T11" fmla="*/ 360406 h 666750"/>
              <a:gd name="T12" fmla="*/ 347736 w 666750"/>
              <a:gd name="T13" fmla="*/ 330058 h 666750"/>
              <a:gd name="T14" fmla="*/ 296428 w 666750"/>
              <a:gd name="T15" fmla="*/ 276588 h 666750"/>
              <a:gd name="T16" fmla="*/ 367149 w 666750"/>
              <a:gd name="T17" fmla="*/ 289594 h 666750"/>
              <a:gd name="T18" fmla="*/ 426085 w 666750"/>
              <a:gd name="T19" fmla="*/ 351013 h 666750"/>
              <a:gd name="T20" fmla="*/ 425391 w 666750"/>
              <a:gd name="T21" fmla="*/ 442780 h 666750"/>
              <a:gd name="T22" fmla="*/ 121011 w 666750"/>
              <a:gd name="T23" fmla="*/ 217337 h 666750"/>
              <a:gd name="T24" fmla="*/ 62075 w 666750"/>
              <a:gd name="T25" fmla="*/ 155917 h 666750"/>
              <a:gd name="T26" fmla="*/ 62075 w 666750"/>
              <a:gd name="T27" fmla="*/ 64151 h 666750"/>
              <a:gd name="T28" fmla="*/ 150131 w 666750"/>
              <a:gd name="T29" fmla="*/ 64151 h 666750"/>
              <a:gd name="T30" fmla="*/ 209066 w 666750"/>
              <a:gd name="T31" fmla="*/ 125569 h 666750"/>
              <a:gd name="T32" fmla="*/ 221546 w 666750"/>
              <a:gd name="T33" fmla="*/ 199272 h 666750"/>
              <a:gd name="T34" fmla="*/ 179945 w 666750"/>
              <a:gd name="T35" fmla="*/ 155917 h 666750"/>
              <a:gd name="T36" fmla="*/ 150824 w 666750"/>
              <a:gd name="T37" fmla="*/ 156640 h 666750"/>
              <a:gd name="T38" fmla="*/ 150131 w 666750"/>
              <a:gd name="T39" fmla="*/ 186989 h 666750"/>
              <a:gd name="T40" fmla="*/ 191732 w 666750"/>
              <a:gd name="T41" fmla="*/ 230343 h 666750"/>
              <a:gd name="T42" fmla="*/ 121011 w 666750"/>
              <a:gd name="T43" fmla="*/ 217337 h 666750"/>
              <a:gd name="T44" fmla="*/ 454512 w 666750"/>
              <a:gd name="T45" fmla="*/ 319942 h 666750"/>
              <a:gd name="T46" fmla="*/ 395577 w 666750"/>
              <a:gd name="T47" fmla="*/ 258523 h 666750"/>
              <a:gd name="T48" fmla="*/ 264534 w 666750"/>
              <a:gd name="T49" fmla="*/ 244795 h 666750"/>
              <a:gd name="T50" fmla="*/ 252053 w 666750"/>
              <a:gd name="T51" fmla="*/ 231788 h 666750"/>
              <a:gd name="T52" fmla="*/ 238880 w 666750"/>
              <a:gd name="T53" fmla="*/ 95221 h 666750"/>
              <a:gd name="T54" fmla="*/ 179945 w 666750"/>
              <a:gd name="T55" fmla="*/ 33803 h 666750"/>
              <a:gd name="T56" fmla="*/ 35728 w 666750"/>
              <a:gd name="T57" fmla="*/ 36693 h 666750"/>
              <a:gd name="T58" fmla="*/ 32955 w 666750"/>
              <a:gd name="T59" fmla="*/ 186989 h 666750"/>
              <a:gd name="T60" fmla="*/ 91890 w 666750"/>
              <a:gd name="T61" fmla="*/ 248407 h 666750"/>
              <a:gd name="T62" fmla="*/ 222933 w 666750"/>
              <a:gd name="T63" fmla="*/ 262136 h 666750"/>
              <a:gd name="T64" fmla="*/ 235413 w 666750"/>
              <a:gd name="T65" fmla="*/ 275143 h 666750"/>
              <a:gd name="T66" fmla="*/ 248587 w 666750"/>
              <a:gd name="T67" fmla="*/ 411709 h 666750"/>
              <a:gd name="T68" fmla="*/ 307521 w 666750"/>
              <a:gd name="T69" fmla="*/ 473128 h 666750"/>
              <a:gd name="T70" fmla="*/ 451738 w 666750"/>
              <a:gd name="T71" fmla="*/ 470238 h 666750"/>
              <a:gd name="T72" fmla="*/ 454512 w 666750"/>
              <a:gd name="T73" fmla="*/ 319942 h 666750"/>
              <a:gd name="T74" fmla="*/ 454512 w 666750"/>
              <a:gd name="T75" fmla="*/ 319942 h 66675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66750" h="666750">
                <a:moveTo>
                  <a:pt x="584387" y="583674"/>
                </a:moveTo>
                <a:cubicBezTo>
                  <a:pt x="551050" y="617011"/>
                  <a:pt x="496757" y="617011"/>
                  <a:pt x="463420" y="583674"/>
                </a:cubicBezTo>
                <a:lnTo>
                  <a:pt x="382457" y="502711"/>
                </a:lnTo>
                <a:cubicBezTo>
                  <a:pt x="356740" y="476994"/>
                  <a:pt x="350072" y="437941"/>
                  <a:pt x="366265" y="405556"/>
                </a:cubicBezTo>
                <a:lnTo>
                  <a:pt x="436750" y="476041"/>
                </a:lnTo>
                <a:cubicBezTo>
                  <a:pt x="448180" y="486519"/>
                  <a:pt x="465325" y="486519"/>
                  <a:pt x="476755" y="475089"/>
                </a:cubicBezTo>
                <a:cubicBezTo>
                  <a:pt x="487232" y="464611"/>
                  <a:pt x="488185" y="446514"/>
                  <a:pt x="477707" y="435084"/>
                </a:cubicBezTo>
                <a:lnTo>
                  <a:pt x="407222" y="364599"/>
                </a:lnTo>
                <a:cubicBezTo>
                  <a:pt x="439607" y="349359"/>
                  <a:pt x="478660" y="356026"/>
                  <a:pt x="504377" y="381744"/>
                </a:cubicBezTo>
                <a:lnTo>
                  <a:pt x="585340" y="462706"/>
                </a:lnTo>
                <a:cubicBezTo>
                  <a:pt x="617725" y="496044"/>
                  <a:pt x="617725" y="549384"/>
                  <a:pt x="584387" y="583674"/>
                </a:cubicBezTo>
                <a:close/>
                <a:moveTo>
                  <a:pt x="166240" y="286494"/>
                </a:moveTo>
                <a:lnTo>
                  <a:pt x="85277" y="205531"/>
                </a:lnTo>
                <a:cubicBezTo>
                  <a:pt x="51940" y="172194"/>
                  <a:pt x="51940" y="117901"/>
                  <a:pt x="85277" y="84564"/>
                </a:cubicBezTo>
                <a:cubicBezTo>
                  <a:pt x="118615" y="51226"/>
                  <a:pt x="172907" y="51226"/>
                  <a:pt x="206245" y="84564"/>
                </a:cubicBezTo>
                <a:lnTo>
                  <a:pt x="287207" y="165526"/>
                </a:lnTo>
                <a:cubicBezTo>
                  <a:pt x="312925" y="191244"/>
                  <a:pt x="319592" y="230296"/>
                  <a:pt x="304352" y="262681"/>
                </a:cubicBezTo>
                <a:lnTo>
                  <a:pt x="247202" y="205531"/>
                </a:lnTo>
                <a:cubicBezTo>
                  <a:pt x="235772" y="195054"/>
                  <a:pt x="218627" y="195054"/>
                  <a:pt x="207197" y="206484"/>
                </a:cubicBezTo>
                <a:cubicBezTo>
                  <a:pt x="196720" y="216961"/>
                  <a:pt x="195767" y="235059"/>
                  <a:pt x="206245" y="246489"/>
                </a:cubicBezTo>
                <a:lnTo>
                  <a:pt x="263395" y="303639"/>
                </a:lnTo>
                <a:cubicBezTo>
                  <a:pt x="231010" y="318879"/>
                  <a:pt x="191957" y="312211"/>
                  <a:pt x="166240" y="286494"/>
                </a:cubicBezTo>
                <a:close/>
                <a:moveTo>
                  <a:pt x="624392" y="421749"/>
                </a:moveTo>
                <a:lnTo>
                  <a:pt x="543430" y="340786"/>
                </a:lnTo>
                <a:cubicBezTo>
                  <a:pt x="495805" y="292209"/>
                  <a:pt x="419605" y="284589"/>
                  <a:pt x="363407" y="322689"/>
                </a:cubicBezTo>
                <a:lnTo>
                  <a:pt x="346262" y="305544"/>
                </a:lnTo>
                <a:cubicBezTo>
                  <a:pt x="383410" y="249346"/>
                  <a:pt x="375790" y="174099"/>
                  <a:pt x="328165" y="125521"/>
                </a:cubicBezTo>
                <a:lnTo>
                  <a:pt x="247202" y="44559"/>
                </a:lnTo>
                <a:cubicBezTo>
                  <a:pt x="191005" y="-6876"/>
                  <a:pt x="103375" y="-4971"/>
                  <a:pt x="49082" y="48369"/>
                </a:cubicBezTo>
                <a:cubicBezTo>
                  <a:pt x="-5210" y="102661"/>
                  <a:pt x="-7115" y="189339"/>
                  <a:pt x="45272" y="246489"/>
                </a:cubicBezTo>
                <a:lnTo>
                  <a:pt x="126235" y="327451"/>
                </a:lnTo>
                <a:cubicBezTo>
                  <a:pt x="173860" y="376029"/>
                  <a:pt x="250060" y="383649"/>
                  <a:pt x="306257" y="345549"/>
                </a:cubicBezTo>
                <a:lnTo>
                  <a:pt x="323402" y="362694"/>
                </a:lnTo>
                <a:cubicBezTo>
                  <a:pt x="286255" y="418891"/>
                  <a:pt x="293875" y="494139"/>
                  <a:pt x="341500" y="542716"/>
                </a:cubicBezTo>
                <a:lnTo>
                  <a:pt x="422462" y="623679"/>
                </a:lnTo>
                <a:cubicBezTo>
                  <a:pt x="478660" y="676066"/>
                  <a:pt x="566290" y="674161"/>
                  <a:pt x="620582" y="619869"/>
                </a:cubicBezTo>
                <a:cubicBezTo>
                  <a:pt x="674875" y="565576"/>
                  <a:pt x="676780" y="477946"/>
                  <a:pt x="624392" y="421749"/>
                </a:cubicBezTo>
                <a:close/>
              </a:path>
            </a:pathLst>
          </a:custGeom>
          <a:solidFill>
            <a:schemeClr val="bg1"/>
          </a:solidFill>
          <a:ln w="9525" cap="flat">
            <a:noFill/>
            <a:prstDash val="solid"/>
            <a:miter lim="800000"/>
            <a:headEnd/>
            <a:tailEnd/>
          </a:ln>
        </p:spPr>
        <p:txBody>
          <a:bodyPr anchor="ctr"/>
          <a:lstStyle/>
          <a:p>
            <a:endParaRPr lang="el-GR"/>
          </a:p>
        </p:txBody>
      </p:sp>
      <p:sp>
        <p:nvSpPr>
          <p:cNvPr id="49178" name="Γραφικό 26" descr="Δίκτυο"/>
          <p:cNvSpPr>
            <a:spLocks/>
          </p:cNvSpPr>
          <p:nvPr/>
        </p:nvSpPr>
        <p:spPr bwMode="auto">
          <a:xfrm>
            <a:off x="10517188" y="1693863"/>
            <a:ext cx="457200" cy="425450"/>
          </a:xfrm>
          <a:custGeom>
            <a:avLst/>
            <a:gdLst>
              <a:gd name="T0" fmla="*/ 452271 w 723900"/>
              <a:gd name="T1" fmla="*/ 150383 h 685800"/>
              <a:gd name="T2" fmla="*/ 389266 w 723900"/>
              <a:gd name="T3" fmla="*/ 124975 h 685800"/>
              <a:gd name="T4" fmla="*/ 359863 w 723900"/>
              <a:gd name="T5" fmla="*/ 175201 h 685800"/>
              <a:gd name="T6" fmla="*/ 282456 w 723900"/>
              <a:gd name="T7" fmla="*/ 207109 h 685800"/>
              <a:gd name="T8" fmla="*/ 242252 w 723900"/>
              <a:gd name="T9" fmla="*/ 179337 h 685800"/>
              <a:gd name="T10" fmla="*/ 242252 w 723900"/>
              <a:gd name="T11" fmla="*/ 97202 h 685800"/>
              <a:gd name="T12" fmla="*/ 278256 w 723900"/>
              <a:gd name="T13" fmla="*/ 51704 h 685800"/>
              <a:gd name="T14" fmla="*/ 230251 w 723900"/>
              <a:gd name="T15" fmla="*/ 4432 h 685800"/>
              <a:gd name="T16" fmla="*/ 230251 w 723900"/>
              <a:gd name="T17" fmla="*/ 4432 h 685800"/>
              <a:gd name="T18" fmla="*/ 182247 w 723900"/>
              <a:gd name="T19" fmla="*/ 51704 h 685800"/>
              <a:gd name="T20" fmla="*/ 218250 w 723900"/>
              <a:gd name="T21" fmla="*/ 97202 h 685800"/>
              <a:gd name="T22" fmla="*/ 218250 w 723900"/>
              <a:gd name="T23" fmla="*/ 178746 h 685800"/>
              <a:gd name="T24" fmla="*/ 178047 w 723900"/>
              <a:gd name="T25" fmla="*/ 206519 h 685800"/>
              <a:gd name="T26" fmla="*/ 100640 w 723900"/>
              <a:gd name="T27" fmla="*/ 174610 h 685800"/>
              <a:gd name="T28" fmla="*/ 71238 w 723900"/>
              <a:gd name="T29" fmla="*/ 124384 h 685800"/>
              <a:gd name="T30" fmla="*/ 8232 w 723900"/>
              <a:gd name="T31" fmla="*/ 149793 h 685800"/>
              <a:gd name="T32" fmla="*/ 34034 w 723900"/>
              <a:gd name="T33" fmla="*/ 211836 h 685800"/>
              <a:gd name="T34" fmla="*/ 90439 w 723900"/>
              <a:gd name="T35" fmla="*/ 196473 h 685800"/>
              <a:gd name="T36" fmla="*/ 169646 w 723900"/>
              <a:gd name="T37" fmla="*/ 228382 h 685800"/>
              <a:gd name="T38" fmla="*/ 169046 w 723900"/>
              <a:gd name="T39" fmla="*/ 236064 h 685800"/>
              <a:gd name="T40" fmla="*/ 181047 w 723900"/>
              <a:gd name="T41" fmla="*/ 271517 h 685800"/>
              <a:gd name="T42" fmla="*/ 118642 w 723900"/>
              <a:gd name="T43" fmla="*/ 333561 h 685800"/>
              <a:gd name="T44" fmla="*/ 60437 w 723900"/>
              <a:gd name="T45" fmla="*/ 340652 h 685800"/>
              <a:gd name="T46" fmla="*/ 60437 w 723900"/>
              <a:gd name="T47" fmla="*/ 407424 h 685800"/>
              <a:gd name="T48" fmla="*/ 128242 w 723900"/>
              <a:gd name="T49" fmla="*/ 407424 h 685800"/>
              <a:gd name="T50" fmla="*/ 135443 w 723900"/>
              <a:gd name="T51" fmla="*/ 350106 h 685800"/>
              <a:gd name="T52" fmla="*/ 199049 w 723900"/>
              <a:gd name="T53" fmla="*/ 287471 h 685800"/>
              <a:gd name="T54" fmla="*/ 229051 w 723900"/>
              <a:gd name="T55" fmla="*/ 295744 h 685800"/>
              <a:gd name="T56" fmla="*/ 230251 w 723900"/>
              <a:gd name="T57" fmla="*/ 295744 h 685800"/>
              <a:gd name="T58" fmla="*/ 231451 w 723900"/>
              <a:gd name="T59" fmla="*/ 295744 h 685800"/>
              <a:gd name="T60" fmla="*/ 261454 w 723900"/>
              <a:gd name="T61" fmla="*/ 287471 h 685800"/>
              <a:gd name="T62" fmla="*/ 325060 w 723900"/>
              <a:gd name="T63" fmla="*/ 350106 h 685800"/>
              <a:gd name="T64" fmla="*/ 332260 w 723900"/>
              <a:gd name="T65" fmla="*/ 408014 h 685800"/>
              <a:gd name="T66" fmla="*/ 400067 w 723900"/>
              <a:gd name="T67" fmla="*/ 408014 h 685800"/>
              <a:gd name="T68" fmla="*/ 400067 w 723900"/>
              <a:gd name="T69" fmla="*/ 341243 h 685800"/>
              <a:gd name="T70" fmla="*/ 341861 w 723900"/>
              <a:gd name="T71" fmla="*/ 334153 h 685800"/>
              <a:gd name="T72" fmla="*/ 279456 w 723900"/>
              <a:gd name="T73" fmla="*/ 272108 h 685800"/>
              <a:gd name="T74" fmla="*/ 291457 w 723900"/>
              <a:gd name="T75" fmla="*/ 236654 h 685800"/>
              <a:gd name="T76" fmla="*/ 290857 w 723900"/>
              <a:gd name="T77" fmla="*/ 228973 h 685800"/>
              <a:gd name="T78" fmla="*/ 370064 w 723900"/>
              <a:gd name="T79" fmla="*/ 197064 h 685800"/>
              <a:gd name="T80" fmla="*/ 426469 w 723900"/>
              <a:gd name="T81" fmla="*/ 212428 h 685800"/>
              <a:gd name="T82" fmla="*/ 452271 w 723900"/>
              <a:gd name="T83" fmla="*/ 150383 h 6858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723900" h="685800">
                <a:moveTo>
                  <a:pt x="717917" y="242411"/>
                </a:moveTo>
                <a:cubicBezTo>
                  <a:pt x="701725" y="203359"/>
                  <a:pt x="656957" y="185261"/>
                  <a:pt x="617905" y="201454"/>
                </a:cubicBezTo>
                <a:cubicBezTo>
                  <a:pt x="585520" y="214789"/>
                  <a:pt x="566470" y="249079"/>
                  <a:pt x="571232" y="282416"/>
                </a:cubicBezTo>
                <a:lnTo>
                  <a:pt x="448360" y="333851"/>
                </a:lnTo>
                <a:cubicBezTo>
                  <a:pt x="435025" y="310991"/>
                  <a:pt x="411212" y="293846"/>
                  <a:pt x="384542" y="289084"/>
                </a:cubicBezTo>
                <a:lnTo>
                  <a:pt x="384542" y="156686"/>
                </a:lnTo>
                <a:cubicBezTo>
                  <a:pt x="416927" y="148114"/>
                  <a:pt x="441692" y="118586"/>
                  <a:pt x="441692" y="83344"/>
                </a:cubicBezTo>
                <a:cubicBezTo>
                  <a:pt x="441692" y="41434"/>
                  <a:pt x="407402" y="7144"/>
                  <a:pt x="365492" y="7144"/>
                </a:cubicBezTo>
                <a:cubicBezTo>
                  <a:pt x="323582" y="7144"/>
                  <a:pt x="289292" y="41434"/>
                  <a:pt x="289292" y="83344"/>
                </a:cubicBezTo>
                <a:cubicBezTo>
                  <a:pt x="289292" y="118586"/>
                  <a:pt x="314057" y="148114"/>
                  <a:pt x="346442" y="156686"/>
                </a:cubicBezTo>
                <a:lnTo>
                  <a:pt x="346442" y="288131"/>
                </a:lnTo>
                <a:cubicBezTo>
                  <a:pt x="318820" y="292894"/>
                  <a:pt x="295960" y="310039"/>
                  <a:pt x="282625" y="332899"/>
                </a:cubicBezTo>
                <a:lnTo>
                  <a:pt x="159752" y="281464"/>
                </a:lnTo>
                <a:cubicBezTo>
                  <a:pt x="164515" y="248126"/>
                  <a:pt x="146417" y="213836"/>
                  <a:pt x="113080" y="200501"/>
                </a:cubicBezTo>
                <a:cubicBezTo>
                  <a:pt x="74027" y="184309"/>
                  <a:pt x="29260" y="202406"/>
                  <a:pt x="13067" y="241459"/>
                </a:cubicBezTo>
                <a:cubicBezTo>
                  <a:pt x="-3125" y="280511"/>
                  <a:pt x="14972" y="325279"/>
                  <a:pt x="54025" y="341471"/>
                </a:cubicBezTo>
                <a:cubicBezTo>
                  <a:pt x="86410" y="354806"/>
                  <a:pt x="123557" y="344329"/>
                  <a:pt x="143560" y="316706"/>
                </a:cubicBezTo>
                <a:lnTo>
                  <a:pt x="269290" y="368141"/>
                </a:lnTo>
                <a:cubicBezTo>
                  <a:pt x="268337" y="371951"/>
                  <a:pt x="268337" y="376714"/>
                  <a:pt x="268337" y="380524"/>
                </a:cubicBezTo>
                <a:cubicBezTo>
                  <a:pt x="268337" y="401479"/>
                  <a:pt x="275005" y="421481"/>
                  <a:pt x="287387" y="437674"/>
                </a:cubicBezTo>
                <a:lnTo>
                  <a:pt x="188327" y="537686"/>
                </a:lnTo>
                <a:cubicBezTo>
                  <a:pt x="158800" y="520541"/>
                  <a:pt x="120700" y="524351"/>
                  <a:pt x="95935" y="549116"/>
                </a:cubicBezTo>
                <a:cubicBezTo>
                  <a:pt x="66407" y="578644"/>
                  <a:pt x="66407" y="627221"/>
                  <a:pt x="95935" y="656749"/>
                </a:cubicBezTo>
                <a:cubicBezTo>
                  <a:pt x="125462" y="686276"/>
                  <a:pt x="174040" y="686276"/>
                  <a:pt x="203567" y="656749"/>
                </a:cubicBezTo>
                <a:cubicBezTo>
                  <a:pt x="228332" y="631984"/>
                  <a:pt x="232142" y="593884"/>
                  <a:pt x="214997" y="564356"/>
                </a:cubicBezTo>
                <a:lnTo>
                  <a:pt x="315962" y="463391"/>
                </a:lnTo>
                <a:cubicBezTo>
                  <a:pt x="330250" y="471964"/>
                  <a:pt x="346442" y="476726"/>
                  <a:pt x="363587" y="476726"/>
                </a:cubicBezTo>
                <a:cubicBezTo>
                  <a:pt x="364540" y="476726"/>
                  <a:pt x="364540" y="476726"/>
                  <a:pt x="365492" y="476726"/>
                </a:cubicBezTo>
                <a:cubicBezTo>
                  <a:pt x="366445" y="476726"/>
                  <a:pt x="366445" y="476726"/>
                  <a:pt x="367397" y="476726"/>
                </a:cubicBezTo>
                <a:cubicBezTo>
                  <a:pt x="384542" y="476726"/>
                  <a:pt x="400735" y="471964"/>
                  <a:pt x="415022" y="463391"/>
                </a:cubicBezTo>
                <a:lnTo>
                  <a:pt x="515987" y="564356"/>
                </a:lnTo>
                <a:cubicBezTo>
                  <a:pt x="498842" y="593884"/>
                  <a:pt x="502652" y="631984"/>
                  <a:pt x="527417" y="657701"/>
                </a:cubicBezTo>
                <a:cubicBezTo>
                  <a:pt x="556945" y="687229"/>
                  <a:pt x="605522" y="687229"/>
                  <a:pt x="635050" y="657701"/>
                </a:cubicBezTo>
                <a:cubicBezTo>
                  <a:pt x="664577" y="628174"/>
                  <a:pt x="664577" y="579596"/>
                  <a:pt x="635050" y="550069"/>
                </a:cubicBezTo>
                <a:cubicBezTo>
                  <a:pt x="610285" y="525304"/>
                  <a:pt x="572185" y="521494"/>
                  <a:pt x="542657" y="538639"/>
                </a:cubicBezTo>
                <a:lnTo>
                  <a:pt x="443597" y="438626"/>
                </a:lnTo>
                <a:cubicBezTo>
                  <a:pt x="455980" y="422434"/>
                  <a:pt x="462647" y="403384"/>
                  <a:pt x="462647" y="381476"/>
                </a:cubicBezTo>
                <a:cubicBezTo>
                  <a:pt x="462647" y="377666"/>
                  <a:pt x="462647" y="372904"/>
                  <a:pt x="461695" y="369094"/>
                </a:cubicBezTo>
                <a:lnTo>
                  <a:pt x="587425" y="317659"/>
                </a:lnTo>
                <a:cubicBezTo>
                  <a:pt x="607427" y="344329"/>
                  <a:pt x="644575" y="355759"/>
                  <a:pt x="676960" y="342424"/>
                </a:cubicBezTo>
                <a:cubicBezTo>
                  <a:pt x="715060" y="325279"/>
                  <a:pt x="734110" y="281464"/>
                  <a:pt x="717917" y="242411"/>
                </a:cubicBezTo>
                <a:close/>
              </a:path>
            </a:pathLst>
          </a:custGeom>
          <a:solidFill>
            <a:schemeClr val="bg1"/>
          </a:solidFill>
          <a:ln w="9525" cap="flat">
            <a:noFill/>
            <a:prstDash val="solid"/>
            <a:miter lim="800000"/>
            <a:headEnd/>
            <a:tailEnd/>
          </a:ln>
        </p:spPr>
        <p:txBody>
          <a:bodyPr anchor="ctr"/>
          <a:lstStyle/>
          <a:p>
            <a:endParaRPr lang="el-GR"/>
          </a:p>
        </p:txBody>
      </p:sp>
      <p:sp>
        <p:nvSpPr>
          <p:cNvPr id="51" name="Τίτλος 1">
            <a:extLst>
              <a:ext uri="{FF2B5EF4-FFF2-40B4-BE49-F238E27FC236}"/>
            </a:extLst>
          </p:cNvPr>
          <p:cNvSpPr txBox="1">
            <a:spLocks/>
          </p:cNvSpPr>
          <p:nvPr/>
        </p:nvSpPr>
        <p:spPr>
          <a:xfrm>
            <a:off x="2635250" y="301625"/>
            <a:ext cx="6575425" cy="431800"/>
          </a:xfrm>
          <a:prstGeom prst="rect">
            <a:avLst/>
          </a:prstGeom>
        </p:spPr>
        <p:txBody>
          <a:bodyPr lIns="0" tIns="0" rIns="0" bIns="0" anchor="ct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fontAlgn="auto">
              <a:spcAft>
                <a:spcPts val="0"/>
              </a:spcAft>
              <a:defRPr/>
            </a:pPr>
            <a:r>
              <a:rPr lang="en-US" dirty="0"/>
              <a:t>Frederick Winslow Taylor</a:t>
            </a:r>
            <a:endParaRPr lang="el-GR" dirty="0"/>
          </a:p>
        </p:txBody>
      </p:sp>
      <p:sp>
        <p:nvSpPr>
          <p:cNvPr id="49180" name="Γραφικό 5" descr="Βιβλία"/>
          <p:cNvSpPr>
            <a:spLocks/>
          </p:cNvSpPr>
          <p:nvPr/>
        </p:nvSpPr>
        <p:spPr bwMode="auto">
          <a:xfrm>
            <a:off x="3438525" y="1660525"/>
            <a:ext cx="647700" cy="474663"/>
          </a:xfrm>
          <a:custGeom>
            <a:avLst/>
            <a:gdLst>
              <a:gd name="T0" fmla="*/ 648056 w 819150"/>
              <a:gd name="T1" fmla="*/ 168098 h 771525"/>
              <a:gd name="T2" fmla="*/ 608849 w 819150"/>
              <a:gd name="T3" fmla="*/ 156988 h 771525"/>
              <a:gd name="T4" fmla="*/ 608849 w 819150"/>
              <a:gd name="T5" fmla="*/ 93258 h 771525"/>
              <a:gd name="T6" fmla="*/ 648056 w 819150"/>
              <a:gd name="T7" fmla="*/ 80395 h 771525"/>
              <a:gd name="T8" fmla="*/ 382651 w 819150"/>
              <a:gd name="T9" fmla="*/ 4385 h 771525"/>
              <a:gd name="T10" fmla="*/ 59943 w 819150"/>
              <a:gd name="T11" fmla="*/ 92088 h 771525"/>
              <a:gd name="T12" fmla="*/ 28275 w 819150"/>
              <a:gd name="T13" fmla="*/ 162251 h 771525"/>
              <a:gd name="T14" fmla="*/ 32044 w 819150"/>
              <a:gd name="T15" fmla="*/ 187977 h 771525"/>
              <a:gd name="T16" fmla="*/ 5655 w 819150"/>
              <a:gd name="T17" fmla="*/ 255800 h 771525"/>
              <a:gd name="T18" fmla="*/ 28275 w 819150"/>
              <a:gd name="T19" fmla="*/ 306668 h 771525"/>
              <a:gd name="T20" fmla="*/ 26767 w 819150"/>
              <a:gd name="T21" fmla="*/ 343503 h 771525"/>
              <a:gd name="T22" fmla="*/ 65974 w 819150"/>
              <a:gd name="T23" fmla="*/ 401972 h 771525"/>
              <a:gd name="T24" fmla="*/ 275584 w 819150"/>
              <a:gd name="T25" fmla="*/ 469211 h 771525"/>
              <a:gd name="T26" fmla="*/ 646548 w 819150"/>
              <a:gd name="T27" fmla="*/ 349935 h 771525"/>
              <a:gd name="T28" fmla="*/ 607341 w 819150"/>
              <a:gd name="T29" fmla="*/ 338826 h 771525"/>
              <a:gd name="T30" fmla="*/ 607341 w 819150"/>
              <a:gd name="T31" fmla="*/ 274510 h 771525"/>
              <a:gd name="T32" fmla="*/ 646548 w 819150"/>
              <a:gd name="T33" fmla="*/ 261647 h 771525"/>
              <a:gd name="T34" fmla="*/ 586229 w 819150"/>
              <a:gd name="T35" fmla="*/ 244107 h 771525"/>
              <a:gd name="T36" fmla="*/ 586229 w 819150"/>
              <a:gd name="T37" fmla="*/ 187977 h 771525"/>
              <a:gd name="T38" fmla="*/ 648056 w 819150"/>
              <a:gd name="T39" fmla="*/ 168098 h 771525"/>
              <a:gd name="T40" fmla="*/ 68990 w 819150"/>
              <a:gd name="T41" fmla="*/ 133016 h 771525"/>
              <a:gd name="T42" fmla="*/ 278600 w 819150"/>
              <a:gd name="T43" fmla="*/ 196747 h 771525"/>
              <a:gd name="T44" fmla="*/ 579443 w 819150"/>
              <a:gd name="T45" fmla="*/ 102613 h 771525"/>
              <a:gd name="T46" fmla="*/ 579443 w 819150"/>
              <a:gd name="T47" fmla="*/ 152896 h 771525"/>
              <a:gd name="T48" fmla="*/ 278600 w 819150"/>
              <a:gd name="T49" fmla="*/ 249954 h 771525"/>
              <a:gd name="T50" fmla="*/ 68990 w 819150"/>
              <a:gd name="T51" fmla="*/ 185638 h 771525"/>
              <a:gd name="T52" fmla="*/ 68990 w 819150"/>
              <a:gd name="T53" fmla="*/ 133016 h 771525"/>
              <a:gd name="T54" fmla="*/ 577935 w 819150"/>
              <a:gd name="T55" fmla="*/ 334733 h 771525"/>
              <a:gd name="T56" fmla="*/ 277092 w 819150"/>
              <a:gd name="T57" fmla="*/ 431206 h 771525"/>
              <a:gd name="T58" fmla="*/ 66728 w 819150"/>
              <a:gd name="T59" fmla="*/ 366891 h 771525"/>
              <a:gd name="T60" fmla="*/ 66728 w 819150"/>
              <a:gd name="T61" fmla="*/ 321285 h 771525"/>
              <a:gd name="T62" fmla="*/ 254472 w 819150"/>
              <a:gd name="T63" fmla="*/ 380923 h 771525"/>
              <a:gd name="T64" fmla="*/ 578689 w 819150"/>
              <a:gd name="T65" fmla="*/ 281527 h 771525"/>
              <a:gd name="T66" fmla="*/ 577935 w 819150"/>
              <a:gd name="T67" fmla="*/ 334733 h 771525"/>
              <a:gd name="T68" fmla="*/ 556823 w 819150"/>
              <a:gd name="T69" fmla="*/ 247030 h 771525"/>
              <a:gd name="T70" fmla="*/ 255980 w 819150"/>
              <a:gd name="T71" fmla="*/ 343503 h 771525"/>
              <a:gd name="T72" fmla="*/ 46371 w 819150"/>
              <a:gd name="T73" fmla="*/ 279188 h 771525"/>
              <a:gd name="T74" fmla="*/ 46371 w 819150"/>
              <a:gd name="T75" fmla="*/ 226566 h 771525"/>
              <a:gd name="T76" fmla="*/ 262012 w 819150"/>
              <a:gd name="T77" fmla="*/ 293220 h 771525"/>
              <a:gd name="T78" fmla="*/ 557577 w 819150"/>
              <a:gd name="T79" fmla="*/ 197332 h 771525"/>
              <a:gd name="T80" fmla="*/ 557577 w 819150"/>
              <a:gd name="T81" fmla="*/ 247030 h 77152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819150" h="771525">
                <a:moveTo>
                  <a:pt x="818674" y="273844"/>
                </a:moveTo>
                <a:lnTo>
                  <a:pt x="769144" y="255746"/>
                </a:lnTo>
                <a:lnTo>
                  <a:pt x="769144" y="151924"/>
                </a:lnTo>
                <a:lnTo>
                  <a:pt x="818674" y="130969"/>
                </a:lnTo>
                <a:lnTo>
                  <a:pt x="483394" y="7144"/>
                </a:lnTo>
                <a:lnTo>
                  <a:pt x="75724" y="150019"/>
                </a:lnTo>
                <a:cubicBezTo>
                  <a:pt x="36671" y="169069"/>
                  <a:pt x="35719" y="221456"/>
                  <a:pt x="35719" y="264319"/>
                </a:cubicBezTo>
                <a:cubicBezTo>
                  <a:pt x="35719" y="278606"/>
                  <a:pt x="37624" y="292894"/>
                  <a:pt x="40481" y="306229"/>
                </a:cubicBezTo>
                <a:cubicBezTo>
                  <a:pt x="8096" y="327184"/>
                  <a:pt x="7144" y="375761"/>
                  <a:pt x="7144" y="416719"/>
                </a:cubicBezTo>
                <a:cubicBezTo>
                  <a:pt x="7144" y="450056"/>
                  <a:pt x="14764" y="480536"/>
                  <a:pt x="35719" y="499586"/>
                </a:cubicBezTo>
                <a:cubicBezTo>
                  <a:pt x="30956" y="515779"/>
                  <a:pt x="33814" y="535781"/>
                  <a:pt x="33814" y="559594"/>
                </a:cubicBezTo>
                <a:cubicBezTo>
                  <a:pt x="33814" y="602456"/>
                  <a:pt x="45244" y="641509"/>
                  <a:pt x="83344" y="654844"/>
                </a:cubicBezTo>
                <a:lnTo>
                  <a:pt x="348139" y="764381"/>
                </a:lnTo>
                <a:lnTo>
                  <a:pt x="816769" y="570071"/>
                </a:lnTo>
                <a:lnTo>
                  <a:pt x="767239" y="551974"/>
                </a:lnTo>
                <a:lnTo>
                  <a:pt x="767239" y="447199"/>
                </a:lnTo>
                <a:lnTo>
                  <a:pt x="816769" y="426244"/>
                </a:lnTo>
                <a:lnTo>
                  <a:pt x="740569" y="397669"/>
                </a:lnTo>
                <a:lnTo>
                  <a:pt x="740569" y="306229"/>
                </a:lnTo>
                <a:lnTo>
                  <a:pt x="818674" y="273844"/>
                </a:lnTo>
                <a:close/>
                <a:moveTo>
                  <a:pt x="87154" y="216694"/>
                </a:moveTo>
                <a:lnTo>
                  <a:pt x="351949" y="320516"/>
                </a:lnTo>
                <a:lnTo>
                  <a:pt x="731996" y="167164"/>
                </a:lnTo>
                <a:lnTo>
                  <a:pt x="731996" y="249079"/>
                </a:lnTo>
                <a:lnTo>
                  <a:pt x="351949" y="407194"/>
                </a:lnTo>
                <a:lnTo>
                  <a:pt x="87154" y="302419"/>
                </a:lnTo>
                <a:lnTo>
                  <a:pt x="87154" y="216694"/>
                </a:lnTo>
                <a:close/>
                <a:moveTo>
                  <a:pt x="730091" y="545306"/>
                </a:moveTo>
                <a:lnTo>
                  <a:pt x="350044" y="702469"/>
                </a:lnTo>
                <a:lnTo>
                  <a:pt x="84296" y="597694"/>
                </a:lnTo>
                <a:lnTo>
                  <a:pt x="84296" y="523399"/>
                </a:lnTo>
                <a:lnTo>
                  <a:pt x="321469" y="620554"/>
                </a:lnTo>
                <a:lnTo>
                  <a:pt x="731044" y="458629"/>
                </a:lnTo>
                <a:lnTo>
                  <a:pt x="730091" y="545306"/>
                </a:lnTo>
                <a:close/>
                <a:moveTo>
                  <a:pt x="703421" y="402431"/>
                </a:moveTo>
                <a:lnTo>
                  <a:pt x="323374" y="559594"/>
                </a:lnTo>
                <a:lnTo>
                  <a:pt x="58579" y="454819"/>
                </a:lnTo>
                <a:lnTo>
                  <a:pt x="58579" y="369094"/>
                </a:lnTo>
                <a:lnTo>
                  <a:pt x="330994" y="477679"/>
                </a:lnTo>
                <a:lnTo>
                  <a:pt x="704374" y="321469"/>
                </a:lnTo>
                <a:lnTo>
                  <a:pt x="704374" y="402431"/>
                </a:lnTo>
                <a:close/>
              </a:path>
            </a:pathLst>
          </a:custGeom>
          <a:solidFill>
            <a:schemeClr val="bg1"/>
          </a:solidFill>
          <a:ln w="9525" cap="flat">
            <a:noFill/>
            <a:prstDash val="solid"/>
            <a:miter lim="800000"/>
            <a:headEnd/>
            <a:tailEnd/>
          </a:ln>
        </p:spPr>
        <p:txBody>
          <a:bodyPr anchor="ctr"/>
          <a:lstStyle/>
          <a:p>
            <a:endParaRPr lang="el-G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884363" y="744538"/>
            <a:ext cx="8642350" cy="431800"/>
          </a:xfrm>
        </p:spPr>
        <p:txBody>
          <a:bodyPr/>
          <a:lstStyle/>
          <a:p>
            <a:pPr algn="ctr" fontAlgn="auto">
              <a:spcAft>
                <a:spcPts val="0"/>
              </a:spcAft>
              <a:defRPr/>
            </a:pPr>
            <a:r>
              <a:rPr lang="el-GR" sz="2200" b="1" dirty="0">
                <a:solidFill>
                  <a:schemeClr val="tx1">
                    <a:lumMod val="65000"/>
                    <a:lumOff val="35000"/>
                  </a:schemeClr>
                </a:solidFill>
              </a:rPr>
              <a:t>Δύο είναι οι κύριοι κατευθυντήριοι άξονες, γύρω από τους οποίους συγκροτείται το </a:t>
            </a:r>
            <a:r>
              <a:rPr lang="el-GR" sz="2200" b="1" dirty="0" err="1">
                <a:solidFill>
                  <a:schemeClr val="tx1">
                    <a:lumMod val="65000"/>
                    <a:lumOff val="35000"/>
                  </a:schemeClr>
                </a:solidFill>
              </a:rPr>
              <a:t>Τεϊλοριστικό</a:t>
            </a:r>
            <a:r>
              <a:rPr lang="el-GR" sz="2200" b="1" dirty="0">
                <a:solidFill>
                  <a:schemeClr val="tx1">
                    <a:lumMod val="65000"/>
                    <a:lumOff val="35000"/>
                  </a:schemeClr>
                </a:solidFill>
              </a:rPr>
              <a:t> δόγμα:</a:t>
            </a:r>
          </a:p>
        </p:txBody>
      </p:sp>
      <p:sp>
        <p:nvSpPr>
          <p:cNvPr id="51202" name="Θέση κειμένου 2"/>
          <p:cNvSpPr>
            <a:spLocks noGrp="1"/>
          </p:cNvSpPr>
          <p:nvPr>
            <p:ph type="body" idx="1"/>
          </p:nvPr>
        </p:nvSpPr>
        <p:spPr>
          <a:xfrm>
            <a:off x="88900" y="2255838"/>
            <a:ext cx="5472113" cy="358775"/>
          </a:xfrm>
        </p:spPr>
        <p:txBody>
          <a:bodyPr/>
          <a:lstStyle/>
          <a:p>
            <a:r>
              <a:rPr lang="el-GR" sz="1800" b="0" smtClean="0">
                <a:solidFill>
                  <a:schemeClr val="accent1"/>
                </a:solidFill>
              </a:rPr>
              <a:t>Ελαχιστοποίηση ή και εξάλειψη της σπατάλης του χρόνου στο εργοστάσιο</a:t>
            </a:r>
          </a:p>
        </p:txBody>
      </p:sp>
      <p:sp>
        <p:nvSpPr>
          <p:cNvPr id="51203" name="Θέση κειμένου 7"/>
          <p:cNvSpPr>
            <a:spLocks noGrp="1"/>
          </p:cNvSpPr>
          <p:nvPr>
            <p:ph type="body" sz="quarter" idx="13"/>
          </p:nvPr>
        </p:nvSpPr>
        <p:spPr>
          <a:xfrm>
            <a:off x="6205538" y="2233613"/>
            <a:ext cx="5472112" cy="1689100"/>
          </a:xfrm>
        </p:spPr>
        <p:txBody>
          <a:bodyPr/>
          <a:lstStyle/>
          <a:p>
            <a:r>
              <a:rPr lang="el-GR" sz="1800" b="0" smtClean="0">
                <a:solidFill>
                  <a:schemeClr val="accent1"/>
                </a:solidFill>
              </a:rPr>
              <a:t>Με βάση την αρχή ότι υπάρχει “μια μόνο ορθή μέθοδος”, που αποτελεί και το κριτήριο της απόδοσης που πρέπει να έχει ο εργάτης</a:t>
            </a:r>
            <a:r>
              <a:rPr lang="el-GR" sz="1600" b="0" smtClean="0">
                <a:solidFill>
                  <a:schemeClr val="accent1"/>
                </a:solidFill>
              </a:rPr>
              <a:t>, η πλ</a:t>
            </a:r>
            <a:r>
              <a:rPr lang="el-GR" sz="1800" b="0" smtClean="0">
                <a:solidFill>
                  <a:schemeClr val="accent1"/>
                </a:solidFill>
              </a:rPr>
              <a:t>ηρωμή των εργαζόμενων δύναται να πραγματοποιηθεί σε απόλυτη συνάρτηση με τη μετρήσιμη (κατά επιστημονικό, υποτίθεται, τρόπο) απόδοσή τους</a:t>
            </a:r>
          </a:p>
        </p:txBody>
      </p:sp>
      <p:sp>
        <p:nvSpPr>
          <p:cNvPr id="5" name="Θέση υποσέλιδου 4"/>
          <p:cNvSpPr>
            <a:spLocks noGrp="1"/>
          </p:cNvSpPr>
          <p:nvPr>
            <p:ph type="ftr" sz="quarter" idx="14"/>
          </p:nvPr>
        </p:nvSpPr>
        <p:spPr/>
        <p:txBody>
          <a:bodyPr/>
          <a:lstStyle/>
          <a:p>
            <a:pPr>
              <a:defRPr/>
            </a:pPr>
            <a:r>
              <a:rPr lang="el-GR"/>
              <a:t>Προσθέστε υποσέλιδο</a:t>
            </a:r>
          </a:p>
        </p:txBody>
      </p:sp>
      <p:sp>
        <p:nvSpPr>
          <p:cNvPr id="6" name="Θέση αριθμού διαφάνειας 5"/>
          <p:cNvSpPr>
            <a:spLocks noGrp="1"/>
          </p:cNvSpPr>
          <p:nvPr>
            <p:ph type="sldNum" sz="quarter" idx="15"/>
          </p:nvPr>
        </p:nvSpPr>
        <p:spPr/>
        <p:txBody>
          <a:bodyPr/>
          <a:lstStyle/>
          <a:p>
            <a:pPr>
              <a:defRPr/>
            </a:pPr>
            <a:fld id="{B142F94E-AD2C-40F7-9CC6-100B3F4EC758}" type="slidenum">
              <a:rPr lang="el-GR"/>
              <a:pPr>
                <a:defRPr/>
              </a:pPr>
              <a:t>13</a:t>
            </a:fld>
            <a:endParaRPr lang="el-GR" dirty="0"/>
          </a:p>
        </p:txBody>
      </p:sp>
      <p:sp>
        <p:nvSpPr>
          <p:cNvPr id="51206" name="TextBox 10"/>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grpSp>
        <p:nvGrpSpPr>
          <p:cNvPr id="16" name="Γραφικό 14" descr="Χρονόμετρο">
            <a:extLst>
              <a:ext uri="{FF2B5EF4-FFF2-40B4-BE49-F238E27FC236}"/>
            </a:extLst>
          </p:cNvPr>
          <p:cNvGrpSpPr/>
          <p:nvPr/>
        </p:nvGrpSpPr>
        <p:grpSpPr>
          <a:xfrm>
            <a:off x="5117837" y="2941906"/>
            <a:ext cx="513819" cy="509102"/>
            <a:chOff x="5638800" y="2971800"/>
            <a:chExt cx="699655" cy="699655"/>
          </a:xfrm>
          <a:solidFill>
            <a:schemeClr val="tx1">
              <a:lumMod val="85000"/>
              <a:lumOff val="15000"/>
            </a:schemeClr>
          </a:solidFill>
        </p:grpSpPr>
        <p:sp>
          <p:nvSpPr>
            <p:cNvPr id="17" name="Ελεύθερη σχεδίαση: Σχήμα 16">
              <a:extLst>
                <a:ext uri="{FF2B5EF4-FFF2-40B4-BE49-F238E27FC236}"/>
              </a:extLst>
            </p:cNvPr>
            <p:cNvSpPr/>
            <p:nvPr/>
          </p:nvSpPr>
          <p:spPr>
            <a:xfrm>
              <a:off x="5969895" y="3193574"/>
              <a:ext cx="36440" cy="36440"/>
            </a:xfrm>
            <a:custGeom>
              <a:avLst/>
              <a:gdLst>
                <a:gd name="connsiteX0" fmla="*/ 33309 w 36440"/>
                <a:gd name="connsiteY0" fmla="*/ 18733 h 36440"/>
                <a:gd name="connsiteX1" fmla="*/ 18733 w 36440"/>
                <a:gd name="connsiteY1" fmla="*/ 33309 h 36440"/>
                <a:gd name="connsiteX2" fmla="*/ 4156 w 36440"/>
                <a:gd name="connsiteY2" fmla="*/ 18733 h 36440"/>
                <a:gd name="connsiteX3" fmla="*/ 18733 w 36440"/>
                <a:gd name="connsiteY3" fmla="*/ 4156 h 36440"/>
                <a:gd name="connsiteX4" fmla="*/ 33309 w 36440"/>
                <a:gd name="connsiteY4" fmla="*/ 18733 h 36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40" h="36440">
                  <a:moveTo>
                    <a:pt x="33309" y="18733"/>
                  </a:moveTo>
                  <a:cubicBezTo>
                    <a:pt x="33309" y="26783"/>
                    <a:pt x="26783" y="33309"/>
                    <a:pt x="18733" y="33309"/>
                  </a:cubicBezTo>
                  <a:cubicBezTo>
                    <a:pt x="10682" y="33309"/>
                    <a:pt x="4156" y="26783"/>
                    <a:pt x="4156" y="18733"/>
                  </a:cubicBezTo>
                  <a:cubicBezTo>
                    <a:pt x="4156" y="10682"/>
                    <a:pt x="10682" y="4156"/>
                    <a:pt x="18733" y="4156"/>
                  </a:cubicBezTo>
                  <a:cubicBezTo>
                    <a:pt x="26783" y="4156"/>
                    <a:pt x="33309" y="10682"/>
                    <a:pt x="33309" y="18733"/>
                  </a:cubicBezTo>
                  <a:close/>
                </a:path>
              </a:pathLst>
            </a:custGeom>
            <a:grpFill/>
            <a:ln w="724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8" name="Ελεύθερη σχεδίαση: Σχήμα 17">
              <a:extLst>
                <a:ext uri="{FF2B5EF4-FFF2-40B4-BE49-F238E27FC236}"/>
              </a:extLst>
            </p:cNvPr>
            <p:cNvSpPr/>
            <p:nvPr/>
          </p:nvSpPr>
          <p:spPr>
            <a:xfrm>
              <a:off x="5969895" y="3485097"/>
              <a:ext cx="36440" cy="36440"/>
            </a:xfrm>
            <a:custGeom>
              <a:avLst/>
              <a:gdLst>
                <a:gd name="connsiteX0" fmla="*/ 33309 w 36440"/>
                <a:gd name="connsiteY0" fmla="*/ 18733 h 36440"/>
                <a:gd name="connsiteX1" fmla="*/ 18733 w 36440"/>
                <a:gd name="connsiteY1" fmla="*/ 33309 h 36440"/>
                <a:gd name="connsiteX2" fmla="*/ 4156 w 36440"/>
                <a:gd name="connsiteY2" fmla="*/ 18733 h 36440"/>
                <a:gd name="connsiteX3" fmla="*/ 18733 w 36440"/>
                <a:gd name="connsiteY3" fmla="*/ 4156 h 36440"/>
                <a:gd name="connsiteX4" fmla="*/ 33309 w 36440"/>
                <a:gd name="connsiteY4" fmla="*/ 18733 h 36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40" h="36440">
                  <a:moveTo>
                    <a:pt x="33309" y="18733"/>
                  </a:moveTo>
                  <a:cubicBezTo>
                    <a:pt x="33309" y="26783"/>
                    <a:pt x="26783" y="33309"/>
                    <a:pt x="18733" y="33309"/>
                  </a:cubicBezTo>
                  <a:cubicBezTo>
                    <a:pt x="10682" y="33309"/>
                    <a:pt x="4156" y="26783"/>
                    <a:pt x="4156" y="18733"/>
                  </a:cubicBezTo>
                  <a:cubicBezTo>
                    <a:pt x="4156" y="10682"/>
                    <a:pt x="10682" y="4156"/>
                    <a:pt x="18733" y="4156"/>
                  </a:cubicBezTo>
                  <a:cubicBezTo>
                    <a:pt x="26783" y="4156"/>
                    <a:pt x="33309" y="10682"/>
                    <a:pt x="33309" y="18733"/>
                  </a:cubicBezTo>
                  <a:close/>
                </a:path>
              </a:pathLst>
            </a:custGeom>
            <a:grpFill/>
            <a:ln w="724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9" name="Ελεύθερη σχεδίαση: Σχήμα 18">
              <a:extLst>
                <a:ext uri="{FF2B5EF4-FFF2-40B4-BE49-F238E27FC236}"/>
              </a:extLst>
            </p:cNvPr>
            <p:cNvSpPr/>
            <p:nvPr/>
          </p:nvSpPr>
          <p:spPr>
            <a:xfrm>
              <a:off x="6115656" y="3332047"/>
              <a:ext cx="36440" cy="36440"/>
            </a:xfrm>
            <a:custGeom>
              <a:avLst/>
              <a:gdLst>
                <a:gd name="connsiteX0" fmla="*/ 33309 w 36440"/>
                <a:gd name="connsiteY0" fmla="*/ 18733 h 36440"/>
                <a:gd name="connsiteX1" fmla="*/ 18733 w 36440"/>
                <a:gd name="connsiteY1" fmla="*/ 33309 h 36440"/>
                <a:gd name="connsiteX2" fmla="*/ 4156 w 36440"/>
                <a:gd name="connsiteY2" fmla="*/ 18733 h 36440"/>
                <a:gd name="connsiteX3" fmla="*/ 18733 w 36440"/>
                <a:gd name="connsiteY3" fmla="*/ 4156 h 36440"/>
                <a:gd name="connsiteX4" fmla="*/ 33309 w 36440"/>
                <a:gd name="connsiteY4" fmla="*/ 18733 h 36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40" h="36440">
                  <a:moveTo>
                    <a:pt x="33309" y="18733"/>
                  </a:moveTo>
                  <a:cubicBezTo>
                    <a:pt x="33309" y="26783"/>
                    <a:pt x="26783" y="33309"/>
                    <a:pt x="18733" y="33309"/>
                  </a:cubicBezTo>
                  <a:cubicBezTo>
                    <a:pt x="10682" y="33309"/>
                    <a:pt x="4156" y="26783"/>
                    <a:pt x="4156" y="18733"/>
                  </a:cubicBezTo>
                  <a:cubicBezTo>
                    <a:pt x="4156" y="10682"/>
                    <a:pt x="10682" y="4156"/>
                    <a:pt x="18733" y="4156"/>
                  </a:cubicBezTo>
                  <a:cubicBezTo>
                    <a:pt x="26783" y="4156"/>
                    <a:pt x="33309" y="10682"/>
                    <a:pt x="33309" y="18733"/>
                  </a:cubicBezTo>
                  <a:close/>
                </a:path>
              </a:pathLst>
            </a:custGeom>
            <a:grpFill/>
            <a:ln w="724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0" name="Ελεύθερη σχεδίαση: Σχήμα 19">
              <a:extLst>
                <a:ext uri="{FF2B5EF4-FFF2-40B4-BE49-F238E27FC236}"/>
              </a:extLst>
            </p:cNvPr>
            <p:cNvSpPr/>
            <p:nvPr/>
          </p:nvSpPr>
          <p:spPr>
            <a:xfrm>
              <a:off x="5824133" y="3332047"/>
              <a:ext cx="36440" cy="36440"/>
            </a:xfrm>
            <a:custGeom>
              <a:avLst/>
              <a:gdLst>
                <a:gd name="connsiteX0" fmla="*/ 33309 w 36440"/>
                <a:gd name="connsiteY0" fmla="*/ 18733 h 36440"/>
                <a:gd name="connsiteX1" fmla="*/ 18733 w 36440"/>
                <a:gd name="connsiteY1" fmla="*/ 33309 h 36440"/>
                <a:gd name="connsiteX2" fmla="*/ 4156 w 36440"/>
                <a:gd name="connsiteY2" fmla="*/ 18733 h 36440"/>
                <a:gd name="connsiteX3" fmla="*/ 18733 w 36440"/>
                <a:gd name="connsiteY3" fmla="*/ 4156 h 36440"/>
                <a:gd name="connsiteX4" fmla="*/ 33309 w 36440"/>
                <a:gd name="connsiteY4" fmla="*/ 18733 h 36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40" h="36440">
                  <a:moveTo>
                    <a:pt x="33309" y="18733"/>
                  </a:moveTo>
                  <a:cubicBezTo>
                    <a:pt x="33309" y="26783"/>
                    <a:pt x="26783" y="33309"/>
                    <a:pt x="18733" y="33309"/>
                  </a:cubicBezTo>
                  <a:cubicBezTo>
                    <a:pt x="10682" y="33309"/>
                    <a:pt x="4156" y="26783"/>
                    <a:pt x="4156" y="18733"/>
                  </a:cubicBezTo>
                  <a:cubicBezTo>
                    <a:pt x="4156" y="10682"/>
                    <a:pt x="10682" y="4156"/>
                    <a:pt x="18733" y="4156"/>
                  </a:cubicBezTo>
                  <a:cubicBezTo>
                    <a:pt x="26783" y="4156"/>
                    <a:pt x="33309" y="10682"/>
                    <a:pt x="33309" y="18733"/>
                  </a:cubicBezTo>
                  <a:close/>
                </a:path>
              </a:pathLst>
            </a:custGeom>
            <a:grpFill/>
            <a:ln w="724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1" name="Ελεύθερη σχεδίαση: Σχήμα 20">
              <a:extLst>
                <a:ext uri="{FF2B5EF4-FFF2-40B4-BE49-F238E27FC236}"/>
              </a:extLst>
            </p:cNvPr>
            <p:cNvSpPr/>
            <p:nvPr/>
          </p:nvSpPr>
          <p:spPr>
            <a:xfrm>
              <a:off x="5969895" y="3244590"/>
              <a:ext cx="102033" cy="189490"/>
            </a:xfrm>
            <a:custGeom>
              <a:avLst/>
              <a:gdLst>
                <a:gd name="connsiteX0" fmla="*/ 33309 w 102033"/>
                <a:gd name="connsiteY0" fmla="*/ 4156 h 189489"/>
                <a:gd name="connsiteX1" fmla="*/ 4156 w 102033"/>
                <a:gd name="connsiteY1" fmla="*/ 4156 h 189489"/>
                <a:gd name="connsiteX2" fmla="*/ 4156 w 102033"/>
                <a:gd name="connsiteY2" fmla="*/ 106190 h 189489"/>
                <a:gd name="connsiteX3" fmla="*/ 8529 w 102033"/>
                <a:gd name="connsiteY3" fmla="*/ 116393 h 189489"/>
                <a:gd name="connsiteX4" fmla="*/ 80681 w 102033"/>
                <a:gd name="connsiteY4" fmla="*/ 188545 h 189489"/>
                <a:gd name="connsiteX5" fmla="*/ 101088 w 102033"/>
                <a:gd name="connsiteY5" fmla="*/ 168138 h 189489"/>
                <a:gd name="connsiteX6" fmla="*/ 33309 w 102033"/>
                <a:gd name="connsiteY6" fmla="*/ 100359 h 189489"/>
                <a:gd name="connsiteX7" fmla="*/ 33309 w 102033"/>
                <a:gd name="connsiteY7" fmla="*/ 4156 h 189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033" h="189489">
                  <a:moveTo>
                    <a:pt x="33309" y="4156"/>
                  </a:moveTo>
                  <a:lnTo>
                    <a:pt x="4156" y="4156"/>
                  </a:lnTo>
                  <a:lnTo>
                    <a:pt x="4156" y="106190"/>
                  </a:lnTo>
                  <a:cubicBezTo>
                    <a:pt x="4156" y="109834"/>
                    <a:pt x="5614" y="113478"/>
                    <a:pt x="8529" y="116393"/>
                  </a:cubicBezTo>
                  <a:lnTo>
                    <a:pt x="80681" y="188545"/>
                  </a:lnTo>
                  <a:lnTo>
                    <a:pt x="101088" y="168138"/>
                  </a:lnTo>
                  <a:lnTo>
                    <a:pt x="33309" y="100359"/>
                  </a:lnTo>
                  <a:lnTo>
                    <a:pt x="33309" y="4156"/>
                  </a:lnTo>
                  <a:close/>
                </a:path>
              </a:pathLst>
            </a:custGeom>
            <a:grpFill/>
            <a:ln w="724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2" name="Ελεύθερη σχεδίαση: Σχήμα 21">
              <a:extLst>
                <a:ext uri="{FF2B5EF4-FFF2-40B4-BE49-F238E27FC236}"/>
              </a:extLst>
            </p:cNvPr>
            <p:cNvSpPr/>
            <p:nvPr/>
          </p:nvSpPr>
          <p:spPr>
            <a:xfrm>
              <a:off x="5736899" y="3033236"/>
              <a:ext cx="502877" cy="575758"/>
            </a:xfrm>
            <a:custGeom>
              <a:avLst/>
              <a:gdLst>
                <a:gd name="connsiteX0" fmla="*/ 251728 w 502877"/>
                <a:gd name="connsiteY0" fmla="*/ 528898 h 575757"/>
                <a:gd name="connsiteX1" fmla="*/ 47662 w 502877"/>
                <a:gd name="connsiteY1" fmla="*/ 324832 h 575757"/>
                <a:gd name="connsiteX2" fmla="*/ 251728 w 502877"/>
                <a:gd name="connsiteY2" fmla="*/ 120766 h 575757"/>
                <a:gd name="connsiteX3" fmla="*/ 455794 w 502877"/>
                <a:gd name="connsiteY3" fmla="*/ 324832 h 575757"/>
                <a:gd name="connsiteX4" fmla="*/ 251728 w 502877"/>
                <a:gd name="connsiteY4" fmla="*/ 528898 h 575757"/>
                <a:gd name="connsiteX5" fmla="*/ 251728 w 502877"/>
                <a:gd name="connsiteY5" fmla="*/ 528898 h 575757"/>
                <a:gd name="connsiteX6" fmla="*/ 424455 w 502877"/>
                <a:gd name="connsiteY6" fmla="*/ 147003 h 575757"/>
                <a:gd name="connsiteX7" fmla="*/ 446320 w 502877"/>
                <a:gd name="connsiteY7" fmla="*/ 125138 h 575757"/>
                <a:gd name="connsiteX8" fmla="*/ 445591 w 502877"/>
                <a:gd name="connsiteY8" fmla="*/ 94529 h 575757"/>
                <a:gd name="connsiteX9" fmla="*/ 414981 w 502877"/>
                <a:gd name="connsiteY9" fmla="*/ 93800 h 575757"/>
                <a:gd name="connsiteX10" fmla="*/ 390202 w 502877"/>
                <a:gd name="connsiteY10" fmla="*/ 119308 h 575757"/>
                <a:gd name="connsiteX11" fmla="*/ 273592 w 502877"/>
                <a:gd name="connsiteY11" fmla="*/ 78495 h 575757"/>
                <a:gd name="connsiteX12" fmla="*/ 273592 w 502877"/>
                <a:gd name="connsiteY12" fmla="*/ 47885 h 575757"/>
                <a:gd name="connsiteX13" fmla="*/ 339185 w 502877"/>
                <a:gd name="connsiteY13" fmla="*/ 47885 h 575757"/>
                <a:gd name="connsiteX14" fmla="*/ 339185 w 502877"/>
                <a:gd name="connsiteY14" fmla="*/ 4156 h 575757"/>
                <a:gd name="connsiteX15" fmla="*/ 164271 w 502877"/>
                <a:gd name="connsiteY15" fmla="*/ 4156 h 575757"/>
                <a:gd name="connsiteX16" fmla="*/ 164271 w 502877"/>
                <a:gd name="connsiteY16" fmla="*/ 47885 h 575757"/>
                <a:gd name="connsiteX17" fmla="*/ 229864 w 502877"/>
                <a:gd name="connsiteY17" fmla="*/ 47885 h 575757"/>
                <a:gd name="connsiteX18" fmla="*/ 229864 w 502877"/>
                <a:gd name="connsiteY18" fmla="*/ 77766 h 575757"/>
                <a:gd name="connsiteX19" fmla="*/ 6120 w 502877"/>
                <a:gd name="connsiteY19" fmla="*/ 293493 h 575757"/>
                <a:gd name="connsiteX20" fmla="*/ 169373 w 502877"/>
                <a:gd name="connsiteY20" fmla="*/ 558050 h 575757"/>
                <a:gd name="connsiteX21" fmla="*/ 463082 w 502877"/>
                <a:gd name="connsiteY21" fmla="*/ 455288 h 575757"/>
                <a:gd name="connsiteX22" fmla="*/ 424455 w 502877"/>
                <a:gd name="connsiteY22" fmla="*/ 147003 h 575757"/>
                <a:gd name="connsiteX23" fmla="*/ 424455 w 502877"/>
                <a:gd name="connsiteY23" fmla="*/ 147003 h 575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2877" h="575757">
                  <a:moveTo>
                    <a:pt x="251728" y="528898"/>
                  </a:moveTo>
                  <a:cubicBezTo>
                    <a:pt x="138763" y="528898"/>
                    <a:pt x="47662" y="437797"/>
                    <a:pt x="47662" y="324832"/>
                  </a:cubicBezTo>
                  <a:cubicBezTo>
                    <a:pt x="47662" y="211867"/>
                    <a:pt x="138763" y="120766"/>
                    <a:pt x="251728" y="120766"/>
                  </a:cubicBezTo>
                  <a:cubicBezTo>
                    <a:pt x="364693" y="120766"/>
                    <a:pt x="455794" y="211867"/>
                    <a:pt x="455794" y="324832"/>
                  </a:cubicBezTo>
                  <a:cubicBezTo>
                    <a:pt x="455794" y="437797"/>
                    <a:pt x="364693" y="528898"/>
                    <a:pt x="251728" y="528898"/>
                  </a:cubicBezTo>
                  <a:lnTo>
                    <a:pt x="251728" y="528898"/>
                  </a:lnTo>
                  <a:close/>
                  <a:moveTo>
                    <a:pt x="424455" y="147003"/>
                  </a:moveTo>
                  <a:lnTo>
                    <a:pt x="446320" y="125138"/>
                  </a:lnTo>
                  <a:cubicBezTo>
                    <a:pt x="454337" y="116393"/>
                    <a:pt x="454337" y="103274"/>
                    <a:pt x="445591" y="94529"/>
                  </a:cubicBezTo>
                  <a:cubicBezTo>
                    <a:pt x="437574" y="86512"/>
                    <a:pt x="423727" y="85783"/>
                    <a:pt x="414981" y="93800"/>
                  </a:cubicBezTo>
                  <a:lnTo>
                    <a:pt x="390202" y="119308"/>
                  </a:lnTo>
                  <a:cubicBezTo>
                    <a:pt x="355219" y="95986"/>
                    <a:pt x="315134" y="81410"/>
                    <a:pt x="273592" y="78495"/>
                  </a:cubicBezTo>
                  <a:lnTo>
                    <a:pt x="273592" y="47885"/>
                  </a:lnTo>
                  <a:lnTo>
                    <a:pt x="339185" y="47885"/>
                  </a:lnTo>
                  <a:lnTo>
                    <a:pt x="339185" y="4156"/>
                  </a:lnTo>
                  <a:lnTo>
                    <a:pt x="164271" y="4156"/>
                  </a:lnTo>
                  <a:lnTo>
                    <a:pt x="164271" y="47885"/>
                  </a:lnTo>
                  <a:lnTo>
                    <a:pt x="229864" y="47885"/>
                  </a:lnTo>
                  <a:lnTo>
                    <a:pt x="229864" y="77766"/>
                  </a:lnTo>
                  <a:cubicBezTo>
                    <a:pt x="113984" y="87969"/>
                    <a:pt x="20696" y="177613"/>
                    <a:pt x="6120" y="293493"/>
                  </a:cubicBezTo>
                  <a:cubicBezTo>
                    <a:pt x="-8456" y="409373"/>
                    <a:pt x="59323" y="519423"/>
                    <a:pt x="169373" y="558050"/>
                  </a:cubicBezTo>
                  <a:cubicBezTo>
                    <a:pt x="279423" y="596677"/>
                    <a:pt x="401134" y="554406"/>
                    <a:pt x="463082" y="455288"/>
                  </a:cubicBezTo>
                  <a:cubicBezTo>
                    <a:pt x="525031" y="356170"/>
                    <a:pt x="507540" y="227900"/>
                    <a:pt x="424455" y="147003"/>
                  </a:cubicBezTo>
                  <a:lnTo>
                    <a:pt x="424455" y="147003"/>
                  </a:lnTo>
                  <a:close/>
                </a:path>
              </a:pathLst>
            </a:custGeom>
            <a:grpFill/>
            <a:ln w="7243" cap="flat">
              <a:noFill/>
              <a:prstDash val="solid"/>
              <a:miter/>
            </a:ln>
          </p:spPr>
          <p:txBody>
            <a:bodyPr anchor="ctr"/>
            <a:lstStyle/>
            <a:p>
              <a:pPr fontAlgn="auto">
                <a:spcBef>
                  <a:spcPts val="0"/>
                </a:spcBef>
                <a:spcAft>
                  <a:spcPts val="0"/>
                </a:spcAft>
                <a:defRPr/>
              </a:pPr>
              <a:endParaRPr lang="el-GR" dirty="0">
                <a:latin typeface="+mn-lt"/>
                <a:cs typeface="+mn-cs"/>
              </a:endParaRPr>
            </a:p>
          </p:txBody>
        </p:sp>
      </p:grpSp>
      <p:sp>
        <p:nvSpPr>
          <p:cNvPr id="25" name="Γραφικό 23" descr="Κέρματα">
            <a:extLst>
              <a:ext uri="{FF2B5EF4-FFF2-40B4-BE49-F238E27FC236}"/>
            </a:extLst>
          </p:cNvPr>
          <p:cNvSpPr/>
          <p:nvPr/>
        </p:nvSpPr>
        <p:spPr>
          <a:xfrm>
            <a:off x="11280775" y="3048000"/>
            <a:ext cx="396875" cy="296863"/>
          </a:xfrm>
          <a:custGeom>
            <a:avLst/>
            <a:gdLst>
              <a:gd name="connsiteX0" fmla="*/ 751046 w 809625"/>
              <a:gd name="connsiteY0" fmla="*/ 578644 h 695325"/>
              <a:gd name="connsiteX1" fmla="*/ 712946 w 809625"/>
              <a:gd name="connsiteY1" fmla="*/ 611029 h 695325"/>
              <a:gd name="connsiteX2" fmla="*/ 712946 w 809625"/>
              <a:gd name="connsiteY2" fmla="*/ 576739 h 695325"/>
              <a:gd name="connsiteX3" fmla="*/ 751046 w 809625"/>
              <a:gd name="connsiteY3" fmla="*/ 561499 h 695325"/>
              <a:gd name="connsiteX4" fmla="*/ 751046 w 809625"/>
              <a:gd name="connsiteY4" fmla="*/ 578644 h 695325"/>
              <a:gd name="connsiteX5" fmla="*/ 674846 w 809625"/>
              <a:gd name="connsiteY5" fmla="*/ 515779 h 695325"/>
              <a:gd name="connsiteX6" fmla="*/ 674846 w 809625"/>
              <a:gd name="connsiteY6" fmla="*/ 481489 h 695325"/>
              <a:gd name="connsiteX7" fmla="*/ 712946 w 809625"/>
              <a:gd name="connsiteY7" fmla="*/ 466249 h 695325"/>
              <a:gd name="connsiteX8" fmla="*/ 712946 w 809625"/>
              <a:gd name="connsiteY8" fmla="*/ 483394 h 695325"/>
              <a:gd name="connsiteX9" fmla="*/ 674846 w 809625"/>
              <a:gd name="connsiteY9" fmla="*/ 515779 h 695325"/>
              <a:gd name="connsiteX10" fmla="*/ 674846 w 809625"/>
              <a:gd name="connsiteY10" fmla="*/ 622459 h 695325"/>
              <a:gd name="connsiteX11" fmla="*/ 636746 w 809625"/>
              <a:gd name="connsiteY11" fmla="*/ 629126 h 695325"/>
              <a:gd name="connsiteX12" fmla="*/ 636746 w 809625"/>
              <a:gd name="connsiteY12" fmla="*/ 591979 h 695325"/>
              <a:gd name="connsiteX13" fmla="*/ 674846 w 809625"/>
              <a:gd name="connsiteY13" fmla="*/ 586264 h 695325"/>
              <a:gd name="connsiteX14" fmla="*/ 674846 w 809625"/>
              <a:gd name="connsiteY14" fmla="*/ 622459 h 695325"/>
              <a:gd name="connsiteX15" fmla="*/ 598646 w 809625"/>
              <a:gd name="connsiteY15" fmla="*/ 496729 h 695325"/>
              <a:gd name="connsiteX16" fmla="*/ 636746 w 809625"/>
              <a:gd name="connsiteY16" fmla="*/ 491014 h 695325"/>
              <a:gd name="connsiteX17" fmla="*/ 636746 w 809625"/>
              <a:gd name="connsiteY17" fmla="*/ 527209 h 695325"/>
              <a:gd name="connsiteX18" fmla="*/ 598646 w 809625"/>
              <a:gd name="connsiteY18" fmla="*/ 533876 h 695325"/>
              <a:gd name="connsiteX19" fmla="*/ 598646 w 809625"/>
              <a:gd name="connsiteY19" fmla="*/ 496729 h 695325"/>
              <a:gd name="connsiteX20" fmla="*/ 598646 w 809625"/>
              <a:gd name="connsiteY20" fmla="*/ 633889 h 695325"/>
              <a:gd name="connsiteX21" fmla="*/ 560546 w 809625"/>
              <a:gd name="connsiteY21" fmla="*/ 635794 h 695325"/>
              <a:gd name="connsiteX22" fmla="*/ 560546 w 809625"/>
              <a:gd name="connsiteY22" fmla="*/ 597694 h 695325"/>
              <a:gd name="connsiteX23" fmla="*/ 598646 w 809625"/>
              <a:gd name="connsiteY23" fmla="*/ 595789 h 695325"/>
              <a:gd name="connsiteX24" fmla="*/ 598646 w 809625"/>
              <a:gd name="connsiteY24" fmla="*/ 633889 h 695325"/>
              <a:gd name="connsiteX25" fmla="*/ 522446 w 809625"/>
              <a:gd name="connsiteY25" fmla="*/ 540544 h 695325"/>
              <a:gd name="connsiteX26" fmla="*/ 522446 w 809625"/>
              <a:gd name="connsiteY26" fmla="*/ 502444 h 695325"/>
              <a:gd name="connsiteX27" fmla="*/ 560546 w 809625"/>
              <a:gd name="connsiteY27" fmla="*/ 500539 h 695325"/>
              <a:gd name="connsiteX28" fmla="*/ 560546 w 809625"/>
              <a:gd name="connsiteY28" fmla="*/ 538639 h 695325"/>
              <a:gd name="connsiteX29" fmla="*/ 522446 w 809625"/>
              <a:gd name="connsiteY29" fmla="*/ 540544 h 695325"/>
              <a:gd name="connsiteX30" fmla="*/ 522446 w 809625"/>
              <a:gd name="connsiteY30" fmla="*/ 635794 h 695325"/>
              <a:gd name="connsiteX31" fmla="*/ 484346 w 809625"/>
              <a:gd name="connsiteY31" fmla="*/ 633889 h 695325"/>
              <a:gd name="connsiteX32" fmla="*/ 484346 w 809625"/>
              <a:gd name="connsiteY32" fmla="*/ 597694 h 695325"/>
              <a:gd name="connsiteX33" fmla="*/ 503396 w 809625"/>
              <a:gd name="connsiteY33" fmla="*/ 597694 h 695325"/>
              <a:gd name="connsiteX34" fmla="*/ 522446 w 809625"/>
              <a:gd name="connsiteY34" fmla="*/ 597694 h 695325"/>
              <a:gd name="connsiteX35" fmla="*/ 522446 w 809625"/>
              <a:gd name="connsiteY35" fmla="*/ 635794 h 695325"/>
              <a:gd name="connsiteX36" fmla="*/ 446246 w 809625"/>
              <a:gd name="connsiteY36" fmla="*/ 500539 h 695325"/>
              <a:gd name="connsiteX37" fmla="*/ 484346 w 809625"/>
              <a:gd name="connsiteY37" fmla="*/ 502444 h 695325"/>
              <a:gd name="connsiteX38" fmla="*/ 484346 w 809625"/>
              <a:gd name="connsiteY38" fmla="*/ 540544 h 695325"/>
              <a:gd name="connsiteX39" fmla="*/ 446246 w 809625"/>
              <a:gd name="connsiteY39" fmla="*/ 538639 h 695325"/>
              <a:gd name="connsiteX40" fmla="*/ 446246 w 809625"/>
              <a:gd name="connsiteY40" fmla="*/ 500539 h 695325"/>
              <a:gd name="connsiteX41" fmla="*/ 446246 w 809625"/>
              <a:gd name="connsiteY41" fmla="*/ 629126 h 695325"/>
              <a:gd name="connsiteX42" fmla="*/ 408146 w 809625"/>
              <a:gd name="connsiteY42" fmla="*/ 622459 h 695325"/>
              <a:gd name="connsiteX43" fmla="*/ 408146 w 809625"/>
              <a:gd name="connsiteY43" fmla="*/ 591979 h 695325"/>
              <a:gd name="connsiteX44" fmla="*/ 446246 w 809625"/>
              <a:gd name="connsiteY44" fmla="*/ 595789 h 695325"/>
              <a:gd name="connsiteX45" fmla="*/ 446246 w 809625"/>
              <a:gd name="connsiteY45" fmla="*/ 629126 h 695325"/>
              <a:gd name="connsiteX46" fmla="*/ 370046 w 809625"/>
              <a:gd name="connsiteY46" fmla="*/ 527209 h 695325"/>
              <a:gd name="connsiteX47" fmla="*/ 370046 w 809625"/>
              <a:gd name="connsiteY47" fmla="*/ 490061 h 695325"/>
              <a:gd name="connsiteX48" fmla="*/ 408146 w 809625"/>
              <a:gd name="connsiteY48" fmla="*/ 495776 h 695325"/>
              <a:gd name="connsiteX49" fmla="*/ 408146 w 809625"/>
              <a:gd name="connsiteY49" fmla="*/ 533876 h 695325"/>
              <a:gd name="connsiteX50" fmla="*/ 370046 w 809625"/>
              <a:gd name="connsiteY50" fmla="*/ 527209 h 695325"/>
              <a:gd name="connsiteX51" fmla="*/ 370046 w 809625"/>
              <a:gd name="connsiteY51" fmla="*/ 611029 h 695325"/>
              <a:gd name="connsiteX52" fmla="*/ 331946 w 809625"/>
              <a:gd name="connsiteY52" fmla="*/ 578644 h 695325"/>
              <a:gd name="connsiteX53" fmla="*/ 331946 w 809625"/>
              <a:gd name="connsiteY53" fmla="*/ 576739 h 695325"/>
              <a:gd name="connsiteX54" fmla="*/ 332899 w 809625"/>
              <a:gd name="connsiteY54" fmla="*/ 576739 h 695325"/>
              <a:gd name="connsiteX55" fmla="*/ 340519 w 809625"/>
              <a:gd name="connsiteY55" fmla="*/ 578644 h 695325"/>
              <a:gd name="connsiteX56" fmla="*/ 370046 w 809625"/>
              <a:gd name="connsiteY56" fmla="*/ 585311 h 695325"/>
              <a:gd name="connsiteX57" fmla="*/ 370046 w 809625"/>
              <a:gd name="connsiteY57" fmla="*/ 611029 h 695325"/>
              <a:gd name="connsiteX58" fmla="*/ 217646 w 809625"/>
              <a:gd name="connsiteY58" fmla="*/ 481489 h 695325"/>
              <a:gd name="connsiteX59" fmla="*/ 236696 w 809625"/>
              <a:gd name="connsiteY59" fmla="*/ 482441 h 695325"/>
              <a:gd name="connsiteX60" fmla="*/ 236696 w 809625"/>
              <a:gd name="connsiteY60" fmla="*/ 483394 h 695325"/>
              <a:gd name="connsiteX61" fmla="*/ 246221 w 809625"/>
              <a:gd name="connsiteY61" fmla="*/ 520541 h 695325"/>
              <a:gd name="connsiteX62" fmla="*/ 217646 w 809625"/>
              <a:gd name="connsiteY62" fmla="*/ 518636 h 695325"/>
              <a:gd name="connsiteX63" fmla="*/ 217646 w 809625"/>
              <a:gd name="connsiteY63" fmla="*/ 481489 h 695325"/>
              <a:gd name="connsiteX64" fmla="*/ 179546 w 809625"/>
              <a:gd name="connsiteY64" fmla="*/ 367189 h 695325"/>
              <a:gd name="connsiteX65" fmla="*/ 217646 w 809625"/>
              <a:gd name="connsiteY65" fmla="*/ 372904 h 695325"/>
              <a:gd name="connsiteX66" fmla="*/ 217646 w 809625"/>
              <a:gd name="connsiteY66" fmla="*/ 411004 h 695325"/>
              <a:gd name="connsiteX67" fmla="*/ 179546 w 809625"/>
              <a:gd name="connsiteY67" fmla="*/ 404336 h 695325"/>
              <a:gd name="connsiteX68" fmla="*/ 179546 w 809625"/>
              <a:gd name="connsiteY68" fmla="*/ 367189 h 695325"/>
              <a:gd name="connsiteX69" fmla="*/ 179546 w 809625"/>
              <a:gd name="connsiteY69" fmla="*/ 514826 h 695325"/>
              <a:gd name="connsiteX70" fmla="*/ 141446 w 809625"/>
              <a:gd name="connsiteY70" fmla="*/ 508159 h 695325"/>
              <a:gd name="connsiteX71" fmla="*/ 141446 w 809625"/>
              <a:gd name="connsiteY71" fmla="*/ 471011 h 695325"/>
              <a:gd name="connsiteX72" fmla="*/ 179546 w 809625"/>
              <a:gd name="connsiteY72" fmla="*/ 476726 h 695325"/>
              <a:gd name="connsiteX73" fmla="*/ 179546 w 809625"/>
              <a:gd name="connsiteY73" fmla="*/ 514826 h 695325"/>
              <a:gd name="connsiteX74" fmla="*/ 103346 w 809625"/>
              <a:gd name="connsiteY74" fmla="*/ 359569 h 695325"/>
              <a:gd name="connsiteX75" fmla="*/ 103346 w 809625"/>
              <a:gd name="connsiteY75" fmla="*/ 342424 h 695325"/>
              <a:gd name="connsiteX76" fmla="*/ 141446 w 809625"/>
              <a:gd name="connsiteY76" fmla="*/ 356711 h 695325"/>
              <a:gd name="connsiteX77" fmla="*/ 141446 w 809625"/>
              <a:gd name="connsiteY77" fmla="*/ 391954 h 695325"/>
              <a:gd name="connsiteX78" fmla="*/ 103346 w 809625"/>
              <a:gd name="connsiteY78" fmla="*/ 359569 h 695325"/>
              <a:gd name="connsiteX79" fmla="*/ 103346 w 809625"/>
              <a:gd name="connsiteY79" fmla="*/ 496729 h 695325"/>
              <a:gd name="connsiteX80" fmla="*/ 65246 w 809625"/>
              <a:gd name="connsiteY80" fmla="*/ 464344 h 695325"/>
              <a:gd name="connsiteX81" fmla="*/ 65246 w 809625"/>
              <a:gd name="connsiteY81" fmla="*/ 447199 h 695325"/>
              <a:gd name="connsiteX82" fmla="*/ 103346 w 809625"/>
              <a:gd name="connsiteY82" fmla="*/ 461486 h 695325"/>
              <a:gd name="connsiteX83" fmla="*/ 103346 w 809625"/>
              <a:gd name="connsiteY83" fmla="*/ 496729 h 695325"/>
              <a:gd name="connsiteX84" fmla="*/ 65246 w 809625"/>
              <a:gd name="connsiteY84" fmla="*/ 199549 h 695325"/>
              <a:gd name="connsiteX85" fmla="*/ 103346 w 809625"/>
              <a:gd name="connsiteY85" fmla="*/ 213836 h 695325"/>
              <a:gd name="connsiteX86" fmla="*/ 103346 w 809625"/>
              <a:gd name="connsiteY86" fmla="*/ 249079 h 695325"/>
              <a:gd name="connsiteX87" fmla="*/ 65246 w 809625"/>
              <a:gd name="connsiteY87" fmla="*/ 216694 h 695325"/>
              <a:gd name="connsiteX88" fmla="*/ 65246 w 809625"/>
              <a:gd name="connsiteY88" fmla="*/ 199549 h 695325"/>
              <a:gd name="connsiteX89" fmla="*/ 179546 w 809625"/>
              <a:gd name="connsiteY89" fmla="*/ 230029 h 695325"/>
              <a:gd name="connsiteX90" fmla="*/ 179546 w 809625"/>
              <a:gd name="connsiteY90" fmla="*/ 268129 h 695325"/>
              <a:gd name="connsiteX91" fmla="*/ 141446 w 809625"/>
              <a:gd name="connsiteY91" fmla="*/ 261461 h 695325"/>
              <a:gd name="connsiteX92" fmla="*/ 141446 w 809625"/>
              <a:gd name="connsiteY92" fmla="*/ 224314 h 695325"/>
              <a:gd name="connsiteX93" fmla="*/ 179546 w 809625"/>
              <a:gd name="connsiteY93" fmla="*/ 230029 h 695325"/>
              <a:gd name="connsiteX94" fmla="*/ 274796 w 809625"/>
              <a:gd name="connsiteY94" fmla="*/ 64294 h 695325"/>
              <a:gd name="connsiteX95" fmla="*/ 484346 w 809625"/>
              <a:gd name="connsiteY95" fmla="*/ 121444 h 695325"/>
              <a:gd name="connsiteX96" fmla="*/ 274796 w 809625"/>
              <a:gd name="connsiteY96" fmla="*/ 178594 h 695325"/>
              <a:gd name="connsiteX97" fmla="*/ 65246 w 809625"/>
              <a:gd name="connsiteY97" fmla="*/ 121444 h 695325"/>
              <a:gd name="connsiteX98" fmla="*/ 274796 w 809625"/>
              <a:gd name="connsiteY98" fmla="*/ 64294 h 695325"/>
              <a:gd name="connsiteX99" fmla="*/ 331946 w 809625"/>
              <a:gd name="connsiteY99" fmla="*/ 515779 h 695325"/>
              <a:gd name="connsiteX100" fmla="*/ 293846 w 809625"/>
              <a:gd name="connsiteY100" fmla="*/ 483394 h 695325"/>
              <a:gd name="connsiteX101" fmla="*/ 293846 w 809625"/>
              <a:gd name="connsiteY101" fmla="*/ 466249 h 695325"/>
              <a:gd name="connsiteX102" fmla="*/ 331946 w 809625"/>
              <a:gd name="connsiteY102" fmla="*/ 480536 h 695325"/>
              <a:gd name="connsiteX103" fmla="*/ 331946 w 809625"/>
              <a:gd name="connsiteY103" fmla="*/ 515779 h 695325"/>
              <a:gd name="connsiteX104" fmla="*/ 446246 w 809625"/>
              <a:gd name="connsiteY104" fmla="*/ 249079 h 695325"/>
              <a:gd name="connsiteX105" fmla="*/ 446246 w 809625"/>
              <a:gd name="connsiteY105" fmla="*/ 214789 h 695325"/>
              <a:gd name="connsiteX106" fmla="*/ 484346 w 809625"/>
              <a:gd name="connsiteY106" fmla="*/ 199549 h 695325"/>
              <a:gd name="connsiteX107" fmla="*/ 484346 w 809625"/>
              <a:gd name="connsiteY107" fmla="*/ 216694 h 695325"/>
              <a:gd name="connsiteX108" fmla="*/ 446246 w 809625"/>
              <a:gd name="connsiteY108" fmla="*/ 249079 h 695325"/>
              <a:gd name="connsiteX109" fmla="*/ 370046 w 809625"/>
              <a:gd name="connsiteY109" fmla="*/ 267176 h 695325"/>
              <a:gd name="connsiteX110" fmla="*/ 370046 w 809625"/>
              <a:gd name="connsiteY110" fmla="*/ 230029 h 695325"/>
              <a:gd name="connsiteX111" fmla="*/ 408146 w 809625"/>
              <a:gd name="connsiteY111" fmla="*/ 224314 h 695325"/>
              <a:gd name="connsiteX112" fmla="*/ 408146 w 809625"/>
              <a:gd name="connsiteY112" fmla="*/ 260509 h 695325"/>
              <a:gd name="connsiteX113" fmla="*/ 370046 w 809625"/>
              <a:gd name="connsiteY113" fmla="*/ 267176 h 695325"/>
              <a:gd name="connsiteX114" fmla="*/ 293846 w 809625"/>
              <a:gd name="connsiteY114" fmla="*/ 273844 h 695325"/>
              <a:gd name="connsiteX115" fmla="*/ 293846 w 809625"/>
              <a:gd name="connsiteY115" fmla="*/ 235744 h 695325"/>
              <a:gd name="connsiteX116" fmla="*/ 331946 w 809625"/>
              <a:gd name="connsiteY116" fmla="*/ 233839 h 695325"/>
              <a:gd name="connsiteX117" fmla="*/ 331946 w 809625"/>
              <a:gd name="connsiteY117" fmla="*/ 271939 h 695325"/>
              <a:gd name="connsiteX118" fmla="*/ 293846 w 809625"/>
              <a:gd name="connsiteY118" fmla="*/ 273844 h 695325"/>
              <a:gd name="connsiteX119" fmla="*/ 217646 w 809625"/>
              <a:gd name="connsiteY119" fmla="*/ 271939 h 695325"/>
              <a:gd name="connsiteX120" fmla="*/ 217646 w 809625"/>
              <a:gd name="connsiteY120" fmla="*/ 233839 h 695325"/>
              <a:gd name="connsiteX121" fmla="*/ 255746 w 809625"/>
              <a:gd name="connsiteY121" fmla="*/ 235744 h 695325"/>
              <a:gd name="connsiteX122" fmla="*/ 255746 w 809625"/>
              <a:gd name="connsiteY122" fmla="*/ 273844 h 695325"/>
              <a:gd name="connsiteX123" fmla="*/ 217646 w 809625"/>
              <a:gd name="connsiteY123" fmla="*/ 271939 h 695325"/>
              <a:gd name="connsiteX124" fmla="*/ 712946 w 809625"/>
              <a:gd name="connsiteY124" fmla="*/ 388144 h 695325"/>
              <a:gd name="connsiteX125" fmla="*/ 503396 w 809625"/>
              <a:gd name="connsiteY125" fmla="*/ 445294 h 695325"/>
              <a:gd name="connsiteX126" fmla="*/ 293846 w 809625"/>
              <a:gd name="connsiteY126" fmla="*/ 388144 h 695325"/>
              <a:gd name="connsiteX127" fmla="*/ 503396 w 809625"/>
              <a:gd name="connsiteY127" fmla="*/ 330994 h 695325"/>
              <a:gd name="connsiteX128" fmla="*/ 712946 w 809625"/>
              <a:gd name="connsiteY128" fmla="*/ 388144 h 695325"/>
              <a:gd name="connsiteX129" fmla="*/ 770096 w 809625"/>
              <a:gd name="connsiteY129" fmla="*/ 416719 h 695325"/>
              <a:gd name="connsiteX130" fmla="*/ 770096 w 809625"/>
              <a:gd name="connsiteY130" fmla="*/ 388144 h 695325"/>
              <a:gd name="connsiteX131" fmla="*/ 666274 w 809625"/>
              <a:gd name="connsiteY131" fmla="*/ 292894 h 695325"/>
              <a:gd name="connsiteX132" fmla="*/ 577691 w 809625"/>
              <a:gd name="connsiteY132" fmla="*/ 277654 h 695325"/>
              <a:gd name="connsiteX133" fmla="*/ 578644 w 809625"/>
              <a:gd name="connsiteY133" fmla="*/ 264319 h 695325"/>
              <a:gd name="connsiteX134" fmla="*/ 540544 w 809625"/>
              <a:gd name="connsiteY134" fmla="*/ 197644 h 695325"/>
              <a:gd name="connsiteX135" fmla="*/ 540544 w 809625"/>
              <a:gd name="connsiteY135" fmla="*/ 121444 h 695325"/>
              <a:gd name="connsiteX136" fmla="*/ 436721 w 809625"/>
              <a:gd name="connsiteY136" fmla="*/ 26194 h 695325"/>
              <a:gd name="connsiteX137" fmla="*/ 273844 w 809625"/>
              <a:gd name="connsiteY137" fmla="*/ 7144 h 695325"/>
              <a:gd name="connsiteX138" fmla="*/ 7144 w 809625"/>
              <a:gd name="connsiteY138" fmla="*/ 121444 h 695325"/>
              <a:gd name="connsiteX139" fmla="*/ 7144 w 809625"/>
              <a:gd name="connsiteY139" fmla="*/ 216694 h 695325"/>
              <a:gd name="connsiteX140" fmla="*/ 45244 w 809625"/>
              <a:gd name="connsiteY140" fmla="*/ 283369 h 695325"/>
              <a:gd name="connsiteX141" fmla="*/ 45244 w 809625"/>
              <a:gd name="connsiteY141" fmla="*/ 301466 h 695325"/>
              <a:gd name="connsiteX142" fmla="*/ 7144 w 809625"/>
              <a:gd name="connsiteY142" fmla="*/ 369094 h 695325"/>
              <a:gd name="connsiteX143" fmla="*/ 7144 w 809625"/>
              <a:gd name="connsiteY143" fmla="*/ 464344 h 695325"/>
              <a:gd name="connsiteX144" fmla="*/ 110966 w 809625"/>
              <a:gd name="connsiteY144" fmla="*/ 559594 h 695325"/>
              <a:gd name="connsiteX145" fmla="*/ 273844 w 809625"/>
              <a:gd name="connsiteY145" fmla="*/ 578644 h 695325"/>
              <a:gd name="connsiteX146" fmla="*/ 377666 w 809625"/>
              <a:gd name="connsiteY146" fmla="*/ 673894 h 695325"/>
              <a:gd name="connsiteX147" fmla="*/ 540544 w 809625"/>
              <a:gd name="connsiteY147" fmla="*/ 692944 h 695325"/>
              <a:gd name="connsiteX148" fmla="*/ 807244 w 809625"/>
              <a:gd name="connsiteY148" fmla="*/ 578644 h 695325"/>
              <a:gd name="connsiteX149" fmla="*/ 807244 w 809625"/>
              <a:gd name="connsiteY149" fmla="*/ 483394 h 695325"/>
              <a:gd name="connsiteX150" fmla="*/ 770096 w 809625"/>
              <a:gd name="connsiteY150" fmla="*/ 416719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809625" h="695325">
                <a:moveTo>
                  <a:pt x="751046" y="578644"/>
                </a:moveTo>
                <a:cubicBezTo>
                  <a:pt x="751046" y="591026"/>
                  <a:pt x="736759" y="602456"/>
                  <a:pt x="712946" y="611029"/>
                </a:cubicBezTo>
                <a:lnTo>
                  <a:pt x="712946" y="576739"/>
                </a:lnTo>
                <a:cubicBezTo>
                  <a:pt x="726281" y="572929"/>
                  <a:pt x="739616" y="567214"/>
                  <a:pt x="751046" y="561499"/>
                </a:cubicBezTo>
                <a:lnTo>
                  <a:pt x="751046" y="578644"/>
                </a:lnTo>
                <a:close/>
                <a:moveTo>
                  <a:pt x="674846" y="515779"/>
                </a:moveTo>
                <a:lnTo>
                  <a:pt x="674846" y="481489"/>
                </a:lnTo>
                <a:cubicBezTo>
                  <a:pt x="688181" y="477679"/>
                  <a:pt x="701516" y="471964"/>
                  <a:pt x="712946" y="466249"/>
                </a:cubicBezTo>
                <a:lnTo>
                  <a:pt x="712946" y="483394"/>
                </a:lnTo>
                <a:cubicBezTo>
                  <a:pt x="712946" y="495776"/>
                  <a:pt x="698659" y="507206"/>
                  <a:pt x="674846" y="515779"/>
                </a:cubicBezTo>
                <a:close/>
                <a:moveTo>
                  <a:pt x="674846" y="622459"/>
                </a:moveTo>
                <a:cubicBezTo>
                  <a:pt x="663416" y="625316"/>
                  <a:pt x="650081" y="627221"/>
                  <a:pt x="636746" y="629126"/>
                </a:cubicBezTo>
                <a:lnTo>
                  <a:pt x="636746" y="591979"/>
                </a:lnTo>
                <a:cubicBezTo>
                  <a:pt x="649129" y="590074"/>
                  <a:pt x="662464" y="588169"/>
                  <a:pt x="674846" y="586264"/>
                </a:cubicBezTo>
                <a:lnTo>
                  <a:pt x="674846" y="622459"/>
                </a:lnTo>
                <a:close/>
                <a:moveTo>
                  <a:pt x="598646" y="496729"/>
                </a:moveTo>
                <a:cubicBezTo>
                  <a:pt x="611029" y="494824"/>
                  <a:pt x="624364" y="492919"/>
                  <a:pt x="636746" y="491014"/>
                </a:cubicBezTo>
                <a:lnTo>
                  <a:pt x="636746" y="527209"/>
                </a:lnTo>
                <a:cubicBezTo>
                  <a:pt x="625316" y="530066"/>
                  <a:pt x="611981" y="531971"/>
                  <a:pt x="598646" y="533876"/>
                </a:cubicBezTo>
                <a:lnTo>
                  <a:pt x="598646" y="496729"/>
                </a:lnTo>
                <a:close/>
                <a:moveTo>
                  <a:pt x="598646" y="633889"/>
                </a:moveTo>
                <a:cubicBezTo>
                  <a:pt x="586264" y="634841"/>
                  <a:pt x="573881" y="635794"/>
                  <a:pt x="560546" y="635794"/>
                </a:cubicBezTo>
                <a:lnTo>
                  <a:pt x="560546" y="597694"/>
                </a:lnTo>
                <a:cubicBezTo>
                  <a:pt x="571976" y="597694"/>
                  <a:pt x="585311" y="596741"/>
                  <a:pt x="598646" y="595789"/>
                </a:cubicBezTo>
                <a:lnTo>
                  <a:pt x="598646" y="633889"/>
                </a:lnTo>
                <a:close/>
                <a:moveTo>
                  <a:pt x="522446" y="540544"/>
                </a:moveTo>
                <a:lnTo>
                  <a:pt x="522446" y="502444"/>
                </a:lnTo>
                <a:cubicBezTo>
                  <a:pt x="533876" y="502444"/>
                  <a:pt x="547211" y="501491"/>
                  <a:pt x="560546" y="500539"/>
                </a:cubicBezTo>
                <a:lnTo>
                  <a:pt x="560546" y="538639"/>
                </a:lnTo>
                <a:cubicBezTo>
                  <a:pt x="548164" y="539591"/>
                  <a:pt x="535781" y="539591"/>
                  <a:pt x="522446" y="540544"/>
                </a:cubicBezTo>
                <a:close/>
                <a:moveTo>
                  <a:pt x="522446" y="635794"/>
                </a:moveTo>
                <a:cubicBezTo>
                  <a:pt x="509111" y="635794"/>
                  <a:pt x="496729" y="634841"/>
                  <a:pt x="484346" y="633889"/>
                </a:cubicBezTo>
                <a:lnTo>
                  <a:pt x="484346" y="597694"/>
                </a:lnTo>
                <a:cubicBezTo>
                  <a:pt x="491014" y="597694"/>
                  <a:pt x="496729" y="597694"/>
                  <a:pt x="503396" y="597694"/>
                </a:cubicBezTo>
                <a:cubicBezTo>
                  <a:pt x="509111" y="597694"/>
                  <a:pt x="515779" y="597694"/>
                  <a:pt x="522446" y="597694"/>
                </a:cubicBezTo>
                <a:lnTo>
                  <a:pt x="522446" y="635794"/>
                </a:lnTo>
                <a:close/>
                <a:moveTo>
                  <a:pt x="446246" y="500539"/>
                </a:moveTo>
                <a:cubicBezTo>
                  <a:pt x="458629" y="501491"/>
                  <a:pt x="471011" y="502444"/>
                  <a:pt x="484346" y="502444"/>
                </a:cubicBezTo>
                <a:lnTo>
                  <a:pt x="484346" y="540544"/>
                </a:lnTo>
                <a:cubicBezTo>
                  <a:pt x="471011" y="540544"/>
                  <a:pt x="458629" y="539591"/>
                  <a:pt x="446246" y="538639"/>
                </a:cubicBezTo>
                <a:lnTo>
                  <a:pt x="446246" y="500539"/>
                </a:lnTo>
                <a:close/>
                <a:moveTo>
                  <a:pt x="446246" y="629126"/>
                </a:moveTo>
                <a:cubicBezTo>
                  <a:pt x="432911" y="627221"/>
                  <a:pt x="419576" y="625316"/>
                  <a:pt x="408146" y="622459"/>
                </a:cubicBezTo>
                <a:lnTo>
                  <a:pt x="408146" y="591979"/>
                </a:lnTo>
                <a:cubicBezTo>
                  <a:pt x="420529" y="593884"/>
                  <a:pt x="432911" y="594836"/>
                  <a:pt x="446246" y="595789"/>
                </a:cubicBezTo>
                <a:lnTo>
                  <a:pt x="446246" y="629126"/>
                </a:lnTo>
                <a:close/>
                <a:moveTo>
                  <a:pt x="370046" y="527209"/>
                </a:moveTo>
                <a:lnTo>
                  <a:pt x="370046" y="490061"/>
                </a:lnTo>
                <a:cubicBezTo>
                  <a:pt x="382429" y="491966"/>
                  <a:pt x="394811" y="494824"/>
                  <a:pt x="408146" y="495776"/>
                </a:cubicBezTo>
                <a:lnTo>
                  <a:pt x="408146" y="533876"/>
                </a:lnTo>
                <a:cubicBezTo>
                  <a:pt x="394811" y="531971"/>
                  <a:pt x="381476" y="530066"/>
                  <a:pt x="370046" y="527209"/>
                </a:cubicBezTo>
                <a:close/>
                <a:moveTo>
                  <a:pt x="370046" y="611029"/>
                </a:moveTo>
                <a:cubicBezTo>
                  <a:pt x="346234" y="601504"/>
                  <a:pt x="331946" y="590074"/>
                  <a:pt x="331946" y="578644"/>
                </a:cubicBezTo>
                <a:lnTo>
                  <a:pt x="331946" y="576739"/>
                </a:lnTo>
                <a:cubicBezTo>
                  <a:pt x="331946" y="576739"/>
                  <a:pt x="331946" y="576739"/>
                  <a:pt x="332899" y="576739"/>
                </a:cubicBezTo>
                <a:cubicBezTo>
                  <a:pt x="335756" y="577691"/>
                  <a:pt x="337661" y="578644"/>
                  <a:pt x="340519" y="578644"/>
                </a:cubicBezTo>
                <a:cubicBezTo>
                  <a:pt x="350044" y="581501"/>
                  <a:pt x="359569" y="583406"/>
                  <a:pt x="370046" y="585311"/>
                </a:cubicBezTo>
                <a:lnTo>
                  <a:pt x="370046" y="611029"/>
                </a:lnTo>
                <a:close/>
                <a:moveTo>
                  <a:pt x="217646" y="481489"/>
                </a:moveTo>
                <a:cubicBezTo>
                  <a:pt x="224314" y="481489"/>
                  <a:pt x="230029" y="482441"/>
                  <a:pt x="236696" y="482441"/>
                </a:cubicBezTo>
                <a:lnTo>
                  <a:pt x="236696" y="483394"/>
                </a:lnTo>
                <a:cubicBezTo>
                  <a:pt x="236696" y="496729"/>
                  <a:pt x="239554" y="510064"/>
                  <a:pt x="246221" y="520541"/>
                </a:cubicBezTo>
                <a:cubicBezTo>
                  <a:pt x="236696" y="520541"/>
                  <a:pt x="227171" y="519589"/>
                  <a:pt x="217646" y="518636"/>
                </a:cubicBezTo>
                <a:lnTo>
                  <a:pt x="217646" y="481489"/>
                </a:lnTo>
                <a:close/>
                <a:moveTo>
                  <a:pt x="179546" y="367189"/>
                </a:moveTo>
                <a:cubicBezTo>
                  <a:pt x="191929" y="369094"/>
                  <a:pt x="204311" y="371951"/>
                  <a:pt x="217646" y="372904"/>
                </a:cubicBezTo>
                <a:lnTo>
                  <a:pt x="217646" y="411004"/>
                </a:lnTo>
                <a:cubicBezTo>
                  <a:pt x="204311" y="409099"/>
                  <a:pt x="190976" y="407194"/>
                  <a:pt x="179546" y="404336"/>
                </a:cubicBezTo>
                <a:lnTo>
                  <a:pt x="179546" y="367189"/>
                </a:lnTo>
                <a:close/>
                <a:moveTo>
                  <a:pt x="179546" y="514826"/>
                </a:moveTo>
                <a:cubicBezTo>
                  <a:pt x="166211" y="512921"/>
                  <a:pt x="152876" y="511016"/>
                  <a:pt x="141446" y="508159"/>
                </a:cubicBezTo>
                <a:lnTo>
                  <a:pt x="141446" y="471011"/>
                </a:lnTo>
                <a:cubicBezTo>
                  <a:pt x="153829" y="472916"/>
                  <a:pt x="166211" y="475774"/>
                  <a:pt x="179546" y="476726"/>
                </a:cubicBezTo>
                <a:lnTo>
                  <a:pt x="179546" y="514826"/>
                </a:lnTo>
                <a:close/>
                <a:moveTo>
                  <a:pt x="103346" y="359569"/>
                </a:moveTo>
                <a:lnTo>
                  <a:pt x="103346" y="342424"/>
                </a:lnTo>
                <a:cubicBezTo>
                  <a:pt x="114776" y="348139"/>
                  <a:pt x="127159" y="352901"/>
                  <a:pt x="141446" y="356711"/>
                </a:cubicBezTo>
                <a:lnTo>
                  <a:pt x="141446" y="391954"/>
                </a:lnTo>
                <a:cubicBezTo>
                  <a:pt x="117634" y="383381"/>
                  <a:pt x="103346" y="371951"/>
                  <a:pt x="103346" y="359569"/>
                </a:cubicBezTo>
                <a:close/>
                <a:moveTo>
                  <a:pt x="103346" y="496729"/>
                </a:moveTo>
                <a:cubicBezTo>
                  <a:pt x="79534" y="487204"/>
                  <a:pt x="65246" y="475774"/>
                  <a:pt x="65246" y="464344"/>
                </a:cubicBezTo>
                <a:lnTo>
                  <a:pt x="65246" y="447199"/>
                </a:lnTo>
                <a:cubicBezTo>
                  <a:pt x="76676" y="452914"/>
                  <a:pt x="89059" y="457676"/>
                  <a:pt x="103346" y="461486"/>
                </a:cubicBezTo>
                <a:lnTo>
                  <a:pt x="103346" y="496729"/>
                </a:lnTo>
                <a:close/>
                <a:moveTo>
                  <a:pt x="65246" y="199549"/>
                </a:moveTo>
                <a:cubicBezTo>
                  <a:pt x="76676" y="205264"/>
                  <a:pt x="89059" y="210026"/>
                  <a:pt x="103346" y="213836"/>
                </a:cubicBezTo>
                <a:lnTo>
                  <a:pt x="103346" y="249079"/>
                </a:lnTo>
                <a:cubicBezTo>
                  <a:pt x="79534" y="239554"/>
                  <a:pt x="65246" y="228124"/>
                  <a:pt x="65246" y="216694"/>
                </a:cubicBezTo>
                <a:lnTo>
                  <a:pt x="65246" y="199549"/>
                </a:lnTo>
                <a:close/>
                <a:moveTo>
                  <a:pt x="179546" y="230029"/>
                </a:moveTo>
                <a:lnTo>
                  <a:pt x="179546" y="268129"/>
                </a:lnTo>
                <a:cubicBezTo>
                  <a:pt x="166211" y="266224"/>
                  <a:pt x="152876" y="264319"/>
                  <a:pt x="141446" y="261461"/>
                </a:cubicBezTo>
                <a:lnTo>
                  <a:pt x="141446" y="224314"/>
                </a:lnTo>
                <a:cubicBezTo>
                  <a:pt x="153829" y="226219"/>
                  <a:pt x="166211" y="228124"/>
                  <a:pt x="179546" y="230029"/>
                </a:cubicBezTo>
                <a:close/>
                <a:moveTo>
                  <a:pt x="274796" y="64294"/>
                </a:moveTo>
                <a:cubicBezTo>
                  <a:pt x="391001" y="64294"/>
                  <a:pt x="484346" y="90011"/>
                  <a:pt x="484346" y="121444"/>
                </a:cubicBezTo>
                <a:cubicBezTo>
                  <a:pt x="484346" y="152876"/>
                  <a:pt x="391001" y="178594"/>
                  <a:pt x="274796" y="178594"/>
                </a:cubicBezTo>
                <a:cubicBezTo>
                  <a:pt x="158591" y="178594"/>
                  <a:pt x="65246" y="152876"/>
                  <a:pt x="65246" y="121444"/>
                </a:cubicBezTo>
                <a:cubicBezTo>
                  <a:pt x="65246" y="90011"/>
                  <a:pt x="158591" y="64294"/>
                  <a:pt x="274796" y="64294"/>
                </a:cubicBezTo>
                <a:close/>
                <a:moveTo>
                  <a:pt x="331946" y="515779"/>
                </a:moveTo>
                <a:cubicBezTo>
                  <a:pt x="308134" y="506254"/>
                  <a:pt x="293846" y="494824"/>
                  <a:pt x="293846" y="483394"/>
                </a:cubicBezTo>
                <a:lnTo>
                  <a:pt x="293846" y="466249"/>
                </a:lnTo>
                <a:cubicBezTo>
                  <a:pt x="305276" y="471964"/>
                  <a:pt x="317659" y="476726"/>
                  <a:pt x="331946" y="480536"/>
                </a:cubicBezTo>
                <a:lnTo>
                  <a:pt x="331946" y="515779"/>
                </a:lnTo>
                <a:close/>
                <a:moveTo>
                  <a:pt x="446246" y="249079"/>
                </a:moveTo>
                <a:lnTo>
                  <a:pt x="446246" y="214789"/>
                </a:lnTo>
                <a:cubicBezTo>
                  <a:pt x="459581" y="210979"/>
                  <a:pt x="472916" y="205264"/>
                  <a:pt x="484346" y="199549"/>
                </a:cubicBezTo>
                <a:lnTo>
                  <a:pt x="484346" y="216694"/>
                </a:lnTo>
                <a:cubicBezTo>
                  <a:pt x="484346" y="229076"/>
                  <a:pt x="470059" y="240506"/>
                  <a:pt x="446246" y="249079"/>
                </a:cubicBezTo>
                <a:close/>
                <a:moveTo>
                  <a:pt x="370046" y="267176"/>
                </a:moveTo>
                <a:lnTo>
                  <a:pt x="370046" y="230029"/>
                </a:lnTo>
                <a:cubicBezTo>
                  <a:pt x="382429" y="228124"/>
                  <a:pt x="395764" y="226219"/>
                  <a:pt x="408146" y="224314"/>
                </a:cubicBezTo>
                <a:lnTo>
                  <a:pt x="408146" y="260509"/>
                </a:lnTo>
                <a:cubicBezTo>
                  <a:pt x="396716" y="263366"/>
                  <a:pt x="383381" y="265271"/>
                  <a:pt x="370046" y="267176"/>
                </a:cubicBezTo>
                <a:close/>
                <a:moveTo>
                  <a:pt x="293846" y="273844"/>
                </a:moveTo>
                <a:lnTo>
                  <a:pt x="293846" y="235744"/>
                </a:lnTo>
                <a:cubicBezTo>
                  <a:pt x="305276" y="235744"/>
                  <a:pt x="318611" y="234791"/>
                  <a:pt x="331946" y="233839"/>
                </a:cubicBezTo>
                <a:lnTo>
                  <a:pt x="331946" y="271939"/>
                </a:lnTo>
                <a:cubicBezTo>
                  <a:pt x="319564" y="272891"/>
                  <a:pt x="307181" y="272891"/>
                  <a:pt x="293846" y="273844"/>
                </a:cubicBezTo>
                <a:close/>
                <a:moveTo>
                  <a:pt x="217646" y="271939"/>
                </a:moveTo>
                <a:lnTo>
                  <a:pt x="217646" y="233839"/>
                </a:lnTo>
                <a:cubicBezTo>
                  <a:pt x="230029" y="234791"/>
                  <a:pt x="242411" y="235744"/>
                  <a:pt x="255746" y="235744"/>
                </a:cubicBezTo>
                <a:lnTo>
                  <a:pt x="255746" y="273844"/>
                </a:lnTo>
                <a:cubicBezTo>
                  <a:pt x="242411" y="272891"/>
                  <a:pt x="230029" y="272891"/>
                  <a:pt x="217646" y="271939"/>
                </a:cubicBezTo>
                <a:close/>
                <a:moveTo>
                  <a:pt x="712946" y="388144"/>
                </a:moveTo>
                <a:cubicBezTo>
                  <a:pt x="712946" y="419576"/>
                  <a:pt x="619601" y="445294"/>
                  <a:pt x="503396" y="445294"/>
                </a:cubicBezTo>
                <a:cubicBezTo>
                  <a:pt x="387191" y="445294"/>
                  <a:pt x="293846" y="419576"/>
                  <a:pt x="293846" y="388144"/>
                </a:cubicBezTo>
                <a:cubicBezTo>
                  <a:pt x="293846" y="356711"/>
                  <a:pt x="387191" y="330994"/>
                  <a:pt x="503396" y="330994"/>
                </a:cubicBezTo>
                <a:cubicBezTo>
                  <a:pt x="619601" y="330994"/>
                  <a:pt x="712946" y="356711"/>
                  <a:pt x="712946" y="388144"/>
                </a:cubicBezTo>
                <a:close/>
                <a:moveTo>
                  <a:pt x="770096" y="416719"/>
                </a:moveTo>
                <a:lnTo>
                  <a:pt x="770096" y="388144"/>
                </a:lnTo>
                <a:cubicBezTo>
                  <a:pt x="770096" y="343376"/>
                  <a:pt x="734854" y="310991"/>
                  <a:pt x="666274" y="292894"/>
                </a:cubicBezTo>
                <a:cubicBezTo>
                  <a:pt x="640556" y="286226"/>
                  <a:pt x="611029" y="280511"/>
                  <a:pt x="577691" y="277654"/>
                </a:cubicBezTo>
                <a:cubicBezTo>
                  <a:pt x="578644" y="273844"/>
                  <a:pt x="578644" y="269081"/>
                  <a:pt x="578644" y="264319"/>
                </a:cubicBezTo>
                <a:cubicBezTo>
                  <a:pt x="578644" y="237649"/>
                  <a:pt x="566261" y="214789"/>
                  <a:pt x="540544" y="197644"/>
                </a:cubicBezTo>
                <a:lnTo>
                  <a:pt x="540544" y="121444"/>
                </a:lnTo>
                <a:cubicBezTo>
                  <a:pt x="540544" y="76676"/>
                  <a:pt x="505301" y="44291"/>
                  <a:pt x="436721" y="26194"/>
                </a:cubicBezTo>
                <a:cubicBezTo>
                  <a:pt x="391954" y="13811"/>
                  <a:pt x="334804" y="7144"/>
                  <a:pt x="273844" y="7144"/>
                </a:cubicBezTo>
                <a:cubicBezTo>
                  <a:pt x="193834" y="7144"/>
                  <a:pt x="7144" y="18574"/>
                  <a:pt x="7144" y="121444"/>
                </a:cubicBezTo>
                <a:lnTo>
                  <a:pt x="7144" y="216694"/>
                </a:lnTo>
                <a:cubicBezTo>
                  <a:pt x="7144" y="243364"/>
                  <a:pt x="19526" y="266224"/>
                  <a:pt x="45244" y="283369"/>
                </a:cubicBezTo>
                <a:lnTo>
                  <a:pt x="45244" y="301466"/>
                </a:lnTo>
                <a:cubicBezTo>
                  <a:pt x="22384" y="317659"/>
                  <a:pt x="7144" y="339566"/>
                  <a:pt x="7144" y="369094"/>
                </a:cubicBezTo>
                <a:lnTo>
                  <a:pt x="7144" y="464344"/>
                </a:lnTo>
                <a:cubicBezTo>
                  <a:pt x="7144" y="509111"/>
                  <a:pt x="42386" y="541496"/>
                  <a:pt x="110966" y="559594"/>
                </a:cubicBezTo>
                <a:cubicBezTo>
                  <a:pt x="155734" y="571976"/>
                  <a:pt x="212884" y="578644"/>
                  <a:pt x="273844" y="578644"/>
                </a:cubicBezTo>
                <a:cubicBezTo>
                  <a:pt x="273844" y="623411"/>
                  <a:pt x="309086" y="655796"/>
                  <a:pt x="377666" y="673894"/>
                </a:cubicBezTo>
                <a:cubicBezTo>
                  <a:pt x="422434" y="686276"/>
                  <a:pt x="479584" y="692944"/>
                  <a:pt x="540544" y="692944"/>
                </a:cubicBezTo>
                <a:cubicBezTo>
                  <a:pt x="620554" y="692944"/>
                  <a:pt x="807244" y="681514"/>
                  <a:pt x="807244" y="578644"/>
                </a:cubicBezTo>
                <a:lnTo>
                  <a:pt x="807244" y="483394"/>
                </a:lnTo>
                <a:cubicBezTo>
                  <a:pt x="808196" y="456724"/>
                  <a:pt x="795814" y="433864"/>
                  <a:pt x="770096" y="416719"/>
                </a:cubicBezTo>
                <a:close/>
              </a:path>
            </a:pathLst>
          </a:custGeom>
          <a:solidFill>
            <a:schemeClr val="tx1">
              <a:lumMod val="85000"/>
              <a:lumOff val="15000"/>
            </a:schemeClr>
          </a:solidFill>
          <a:ln w="9525" cap="flat">
            <a:noFill/>
            <a:prstDash val="solid"/>
            <a:miter/>
          </a:ln>
        </p:spPr>
        <p:txBody>
          <a:bodyPr anchor="ctr"/>
          <a:lstStyle/>
          <a:p>
            <a:pPr fontAlgn="auto">
              <a:spcBef>
                <a:spcPts val="0"/>
              </a:spcBef>
              <a:spcAft>
                <a:spcPts val="0"/>
              </a:spcAft>
              <a:defRPr/>
            </a:pPr>
            <a:endParaRPr lang="el-GR" dirty="0">
              <a:latin typeface="+mn-lt"/>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Θέση κειμένου 7"/>
          <p:cNvSpPr>
            <a:spLocks noGrp="1"/>
          </p:cNvSpPr>
          <p:nvPr>
            <p:ph type="body" sz="quarter" idx="18"/>
          </p:nvPr>
        </p:nvSpPr>
        <p:spPr>
          <a:xfrm>
            <a:off x="92075" y="2711450"/>
            <a:ext cx="6718300" cy="3521075"/>
          </a:xfrm>
        </p:spPr>
        <p:txBody>
          <a:bodyPr/>
          <a:lstStyle/>
          <a:p>
            <a:r>
              <a:rPr lang="el-GR" smtClean="0"/>
              <a:t>Σε αυτήν την προσπάθεια “εξορθολογισμού” της παραγωγικής διαδικασίας και αποφυγής των απωλειών σε χρόνο, </a:t>
            </a:r>
            <a:r>
              <a:rPr lang="el-GR" b="1" smtClean="0"/>
              <a:t>η εργασία θεωρείται ως μία διαδοχή στοιχειωδών κινήσεων μετρήσιμης διάρκειας</a:t>
            </a:r>
            <a:r>
              <a:rPr lang="el-GR" smtClean="0"/>
              <a:t>, η οποία αποτελεί και τη μοναδική σημασιολογική πλευρά τους</a:t>
            </a:r>
          </a:p>
          <a:p>
            <a:endParaRPr lang="el-GR" smtClean="0"/>
          </a:p>
          <a:p>
            <a:r>
              <a:rPr lang="el-GR" smtClean="0"/>
              <a:t>Από αυτή τη θεώρηση της εργασίας απορρέει η αναγκαιότητα μιας προκαταρκτικής αυστηρής ανάλυσης του έργου προς επίτευξη, ανάλυσης που πραγματοποιείται ταυτόχρονα σε </a:t>
            </a:r>
            <a:r>
              <a:rPr lang="el-GR" b="1" smtClean="0"/>
              <a:t>δύο επίπεδα</a:t>
            </a:r>
            <a:r>
              <a:rPr lang="el-GR" smtClean="0"/>
              <a:t>: σε εκείνο της </a:t>
            </a:r>
            <a:r>
              <a:rPr lang="el-GR" b="1" smtClean="0"/>
              <a:t>σύλληψης του προϊόντος </a:t>
            </a:r>
            <a:r>
              <a:rPr lang="el-GR" smtClean="0"/>
              <a:t>και σε εκείνο της </a:t>
            </a:r>
            <a:r>
              <a:rPr lang="el-GR" b="1" smtClean="0"/>
              <a:t>συγκεκριμένης διαδικασίας που πρέπει να εφαρμοστεί </a:t>
            </a:r>
            <a:r>
              <a:rPr lang="el-GR" smtClean="0"/>
              <a:t>για την παραγωγή του</a:t>
            </a:r>
          </a:p>
        </p:txBody>
      </p:sp>
      <p:sp>
        <p:nvSpPr>
          <p:cNvPr id="2" name="Τίτλος 1"/>
          <p:cNvSpPr>
            <a:spLocks noGrp="1"/>
          </p:cNvSpPr>
          <p:nvPr>
            <p:ph type="ctrTitle"/>
          </p:nvPr>
        </p:nvSpPr>
        <p:spPr>
          <a:xfrm>
            <a:off x="7189788" y="495300"/>
            <a:ext cx="4859337" cy="5521325"/>
          </a:xfrm>
        </p:spPr>
        <p:txBody>
          <a:bodyPr/>
          <a:lstStyle/>
          <a:p>
            <a:pPr algn="ctr" fontAlgn="auto">
              <a:spcAft>
                <a:spcPts val="0"/>
              </a:spcAft>
              <a:defRPr/>
            </a:pPr>
            <a:r>
              <a:rPr lang="el-GR" sz="2800" b="1" dirty="0"/>
              <a:t>Ελαχιστοποίηση ή &amp; εξάλειψη της σπατάλης του χρόνου στο εργοστάσιο</a:t>
            </a:r>
            <a:endParaRPr lang="el-GR" sz="2800" dirty="0"/>
          </a:p>
        </p:txBody>
      </p:sp>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20C2CB32-27AC-4BD1-A0CF-C77166D2FCF6}" type="slidenum">
              <a:rPr lang="el-GR"/>
              <a:pPr>
                <a:defRPr/>
              </a:pPr>
              <a:t>14</a:t>
            </a:fld>
            <a:endParaRPr lang="el-GR" dirty="0"/>
          </a:p>
        </p:txBody>
      </p:sp>
      <p:sp>
        <p:nvSpPr>
          <p:cNvPr id="53253" name="TextBox 37"/>
          <p:cNvSpPr txBox="1">
            <a:spLocks noChangeArrowheads="1"/>
          </p:cNvSpPr>
          <p:nvPr/>
        </p:nvSpPr>
        <p:spPr bwMode="auto">
          <a:xfrm>
            <a:off x="97932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53254" name="TextBox 37"/>
          <p:cNvSpPr txBox="1">
            <a:spLocks noChangeArrowheads="1"/>
          </p:cNvSpPr>
          <p:nvPr/>
        </p:nvSpPr>
        <p:spPr bwMode="auto">
          <a:xfrm>
            <a:off x="7635875" y="2646363"/>
            <a:ext cx="1335088" cy="130175"/>
          </a:xfrm>
          <a:prstGeom prst="rect">
            <a:avLst/>
          </a:prstGeom>
          <a:solidFill>
            <a:schemeClr val="bg1"/>
          </a:solidFill>
          <a:ln w="9525">
            <a:noFill/>
            <a:miter lim="800000"/>
            <a:headEnd/>
            <a:tailEnd/>
          </a:ln>
        </p:spPr>
        <p:txBody>
          <a:bodyPr>
            <a:spAutoFit/>
          </a:bodyPr>
          <a:lstStyle/>
          <a:p>
            <a:endParaRPr lang="el-GR" sz="800">
              <a:solidFill>
                <a:schemeClr val="bg1"/>
              </a:solidFill>
              <a:latin typeface="Calibri" pitchFamily="34" charset="0"/>
            </a:endParaRPr>
          </a:p>
        </p:txBody>
      </p:sp>
      <p:pic>
        <p:nvPicPr>
          <p:cNvPr id="53255" name="Picture 2" descr="ÎÏÎ¿ÏÎ­Î»ÎµÏÎ¼Î± ÎµÎ¹ÎºÏÎ½Î±Ï Î³Î¹Î± FACTORY BLACK WHITE IMAGES"/>
          <p:cNvPicPr>
            <a:picLocks noChangeAspect="1" noChangeArrowheads="1"/>
          </p:cNvPicPr>
          <p:nvPr/>
        </p:nvPicPr>
        <p:blipFill>
          <a:blip r:embed="rId3"/>
          <a:srcRect/>
          <a:stretch>
            <a:fillRect/>
          </a:stretch>
        </p:blipFill>
        <p:spPr bwMode="auto">
          <a:xfrm>
            <a:off x="7562850" y="784225"/>
            <a:ext cx="4125913" cy="1927225"/>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7" name="Ομάδα 18" descr="Θέση εικόνας"/>
          <p:cNvGrpSpPr>
            <a:grpSpLocks/>
          </p:cNvGrpSpPr>
          <p:nvPr/>
        </p:nvGrpSpPr>
        <p:grpSpPr bwMode="auto">
          <a:xfrm>
            <a:off x="323850" y="323850"/>
            <a:ext cx="4319588" cy="6119813"/>
            <a:chOff x="180000" y="180000"/>
            <a:chExt cx="4330700" cy="6292683"/>
          </a:xfrm>
        </p:grpSpPr>
        <p:sp>
          <p:nvSpPr>
            <p:cNvPr id="20" name="Ορθογώνιο 6"/>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1" name="Ορθογώνιο 6"/>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3" name="Τίτλος 2"/>
          <p:cNvSpPr>
            <a:spLocks noGrp="1"/>
          </p:cNvSpPr>
          <p:nvPr>
            <p:ph type="title"/>
          </p:nvPr>
        </p:nvSpPr>
        <p:spPr>
          <a:xfrm>
            <a:off x="5484813" y="515938"/>
            <a:ext cx="6661150" cy="431800"/>
          </a:xfrm>
        </p:spPr>
        <p:txBody>
          <a:bodyPr/>
          <a:lstStyle/>
          <a:p>
            <a:pPr algn="ctr" fontAlgn="auto">
              <a:spcAft>
                <a:spcPts val="0"/>
              </a:spcAft>
              <a:defRPr/>
            </a:pPr>
            <a:r>
              <a:rPr lang="el-GR" sz="2200" b="1" dirty="0"/>
              <a:t>Άμεσες συνέπειες </a:t>
            </a:r>
            <a:r>
              <a:rPr lang="el-GR" sz="2200" b="1" dirty="0" err="1"/>
              <a:t>εξορθολογιστικής</a:t>
            </a:r>
            <a:r>
              <a:rPr lang="el-GR" sz="2200" b="1" dirty="0"/>
              <a:t> προσπάθειας περιορισμού στο “συστηματικό χασομέρι”</a:t>
            </a:r>
          </a:p>
        </p:txBody>
      </p:sp>
      <p:sp>
        <p:nvSpPr>
          <p:cNvPr id="6" name="Θέση κειμένου 5"/>
          <p:cNvSpPr>
            <a:spLocks noGrp="1"/>
          </p:cNvSpPr>
          <p:nvPr>
            <p:ph type="body" sz="quarter" idx="35"/>
          </p:nvPr>
        </p:nvSpPr>
        <p:spPr>
          <a:xfrm>
            <a:off x="6272213" y="2017713"/>
            <a:ext cx="2451100" cy="360362"/>
          </a:xfrm>
        </p:spPr>
        <p:txBody>
          <a:bodyPr>
            <a:noAutofit/>
          </a:bodyPr>
          <a:lstStyle/>
          <a:p>
            <a:pPr algn="ctr" fontAlgn="auto">
              <a:spcAft>
                <a:spcPts val="0"/>
              </a:spcAft>
              <a:defRPr/>
            </a:pPr>
            <a:r>
              <a:rPr lang="el-GR" dirty="0">
                <a:solidFill>
                  <a:schemeClr val="tx1">
                    <a:lumMod val="65000"/>
                    <a:lumOff val="35000"/>
                  </a:schemeClr>
                </a:solidFill>
              </a:rPr>
              <a:t>Λεπτομερής ανάλυση &amp; καταγραφή  κινήσεων που χρειάζονται για την εκτέλεση ενός συγκεκριμένου έργου</a:t>
            </a:r>
          </a:p>
        </p:txBody>
      </p:sp>
      <p:sp>
        <p:nvSpPr>
          <p:cNvPr id="13" name="Θέση κειμένου 12"/>
          <p:cNvSpPr>
            <a:spLocks noGrp="1"/>
          </p:cNvSpPr>
          <p:nvPr>
            <p:ph type="body" sz="quarter" idx="45"/>
          </p:nvPr>
        </p:nvSpPr>
        <p:spPr>
          <a:xfrm>
            <a:off x="6453188" y="4168775"/>
            <a:ext cx="2089150" cy="360363"/>
          </a:xfrm>
        </p:spPr>
        <p:txBody>
          <a:bodyPr>
            <a:noAutofit/>
          </a:bodyPr>
          <a:lstStyle/>
          <a:p>
            <a:pPr algn="ctr" fontAlgn="auto">
              <a:spcAft>
                <a:spcPts val="0"/>
              </a:spcAft>
              <a:defRPr/>
            </a:pPr>
            <a:r>
              <a:rPr lang="el-GR" dirty="0">
                <a:solidFill>
                  <a:schemeClr val="tx1">
                    <a:lumMod val="65000"/>
                    <a:lumOff val="35000"/>
                  </a:schemeClr>
                </a:solidFill>
              </a:rPr>
              <a:t>Καθορισμός της απόδοσης (νόρμες)</a:t>
            </a:r>
          </a:p>
        </p:txBody>
      </p:sp>
      <p:sp>
        <p:nvSpPr>
          <p:cNvPr id="8" name="Θέση κειμένου 7"/>
          <p:cNvSpPr>
            <a:spLocks noGrp="1"/>
          </p:cNvSpPr>
          <p:nvPr>
            <p:ph type="body" sz="quarter" idx="37"/>
          </p:nvPr>
        </p:nvSpPr>
        <p:spPr>
          <a:xfrm>
            <a:off x="9869488" y="2082800"/>
            <a:ext cx="2233612" cy="360363"/>
          </a:xfrm>
        </p:spPr>
        <p:txBody>
          <a:bodyPr>
            <a:noAutofit/>
          </a:bodyPr>
          <a:lstStyle/>
          <a:p>
            <a:pPr algn="ctr" fontAlgn="auto">
              <a:spcAft>
                <a:spcPts val="0"/>
              </a:spcAft>
              <a:defRPr/>
            </a:pPr>
            <a:r>
              <a:rPr lang="el-GR" dirty="0">
                <a:solidFill>
                  <a:schemeClr val="tx1">
                    <a:lumMod val="65000"/>
                    <a:lumOff val="35000"/>
                  </a:schemeClr>
                </a:solidFill>
              </a:rPr>
              <a:t>Χρονομέτρηση των κινήσεων των εργαζομένων</a:t>
            </a:r>
          </a:p>
        </p:txBody>
      </p:sp>
      <p:sp>
        <p:nvSpPr>
          <p:cNvPr id="4" name="Θέση υποσέλιδου 3"/>
          <p:cNvSpPr>
            <a:spLocks noGrp="1"/>
          </p:cNvSpPr>
          <p:nvPr>
            <p:ph type="ftr" sz="quarter" idx="51"/>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52"/>
          </p:nvPr>
        </p:nvSpPr>
        <p:spPr/>
        <p:txBody>
          <a:bodyPr/>
          <a:lstStyle/>
          <a:p>
            <a:pPr>
              <a:defRPr/>
            </a:pPr>
            <a:fld id="{6DF37BC5-0635-497A-BA67-2C8B05C8AA84}" type="slidenum">
              <a:rPr lang="el-GR"/>
              <a:pPr>
                <a:defRPr/>
              </a:pPr>
              <a:t>15</a:t>
            </a:fld>
            <a:endParaRPr lang="el-GR" dirty="0"/>
          </a:p>
        </p:txBody>
      </p:sp>
      <p:sp>
        <p:nvSpPr>
          <p:cNvPr id="26" name="Θέση κειμένου 13"/>
          <p:cNvSpPr>
            <a:spLocks noGrp="1"/>
          </p:cNvSpPr>
          <p:nvPr/>
        </p:nvSpPr>
        <p:spPr>
          <a:xfrm>
            <a:off x="9712325" y="4168775"/>
            <a:ext cx="2233613" cy="908050"/>
          </a:xfrm>
          <a:prstGeom prst="rect">
            <a:avLst/>
          </a:prstGeom>
        </p:spPr>
        <p:txBody>
          <a:bodyPr lIns="0" tIns="0" rIns="0" bIns="0"/>
          <a:lstStyle>
            <a:lvl1pPr marL="0" indent="0" algn="l" defTabSz="914400" rtl="0" eaLnBrk="1" latinLnBrk="0" hangingPunct="1">
              <a:lnSpc>
                <a:spcPct val="90000"/>
              </a:lnSpc>
              <a:spcBef>
                <a:spcPts val="1000"/>
              </a:spcBef>
              <a:buClr>
                <a:schemeClr val="accent1"/>
              </a:buClr>
              <a:buFont typeface="Calibri" panose="020F0502020204030204" pitchFamily="34" charset="0"/>
              <a:buNone/>
              <a:defRPr sz="14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spcAft>
                <a:spcPts val="0"/>
              </a:spcAft>
              <a:defRPr/>
            </a:pPr>
            <a:r>
              <a:rPr lang="el-GR" sz="1800" dirty="0">
                <a:solidFill>
                  <a:schemeClr val="tx1">
                    <a:lumMod val="65000"/>
                    <a:lumOff val="35000"/>
                  </a:schemeClr>
                </a:solidFill>
                <a:latin typeface="+mj-lt"/>
              </a:rPr>
              <a:t>Προετοιμασία της εργασίας από τα γραφεία μεθόδων</a:t>
            </a:r>
          </a:p>
        </p:txBody>
      </p:sp>
      <p:sp>
        <p:nvSpPr>
          <p:cNvPr id="55305"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pic>
        <p:nvPicPr>
          <p:cNvPr id="55306" name="Γραφικό 6" descr="Έγγραφο"/>
          <p:cNvPicPr>
            <a:picLocks noChangeAspect="1"/>
          </p:cNvPicPr>
          <p:nvPr/>
        </p:nvPicPr>
        <p:blipFill>
          <a:blip r:embed="rId3"/>
          <a:srcRect/>
          <a:stretch>
            <a:fillRect/>
          </a:stretch>
        </p:blipFill>
        <p:spPr bwMode="auto">
          <a:xfrm>
            <a:off x="5484813" y="1944688"/>
            <a:ext cx="434975" cy="433387"/>
          </a:xfrm>
          <a:prstGeom prst="rect">
            <a:avLst/>
          </a:prstGeom>
          <a:noFill/>
          <a:ln w="9525">
            <a:noFill/>
            <a:miter lim="800000"/>
            <a:headEnd/>
            <a:tailEnd/>
          </a:ln>
        </p:spPr>
      </p:pic>
      <p:pic>
        <p:nvPicPr>
          <p:cNvPr id="55307" name="Γραφικό 8" descr="Λεπίδα πριονιού"/>
          <p:cNvPicPr>
            <a:picLocks noChangeAspect="1"/>
          </p:cNvPicPr>
          <p:nvPr/>
        </p:nvPicPr>
        <p:blipFill>
          <a:blip r:embed="rId4"/>
          <a:srcRect/>
          <a:stretch>
            <a:fillRect/>
          </a:stretch>
        </p:blipFill>
        <p:spPr bwMode="auto">
          <a:xfrm>
            <a:off x="5619750" y="4102100"/>
            <a:ext cx="476250" cy="476250"/>
          </a:xfrm>
          <a:prstGeom prst="rect">
            <a:avLst/>
          </a:prstGeom>
          <a:noFill/>
          <a:ln w="9525">
            <a:noFill/>
            <a:miter lim="800000"/>
            <a:headEnd/>
            <a:tailEnd/>
          </a:ln>
        </p:spPr>
      </p:pic>
      <p:pic>
        <p:nvPicPr>
          <p:cNvPr id="55308" name="Picture 2" descr="ÎÏÎ¿ÏÎ­Î»ÎµÏÎ¼Î± ÎµÎ¹ÎºÏÎ½Î±Ï Î³Î¹Î± company black white images"/>
          <p:cNvPicPr>
            <a:picLocks noChangeAspect="1" noChangeArrowheads="1"/>
          </p:cNvPicPr>
          <p:nvPr/>
        </p:nvPicPr>
        <p:blipFill>
          <a:blip r:embed="rId5"/>
          <a:srcRect/>
          <a:stretch>
            <a:fillRect/>
          </a:stretch>
        </p:blipFill>
        <p:spPr bwMode="auto">
          <a:xfrm>
            <a:off x="239713" y="207963"/>
            <a:ext cx="4719637" cy="6370637"/>
          </a:xfrm>
          <a:prstGeom prst="rect">
            <a:avLst/>
          </a:prstGeom>
          <a:noFill/>
          <a:ln w="9525">
            <a:noFill/>
            <a:miter lim="800000"/>
            <a:headEnd/>
            <a:tailEnd/>
          </a:ln>
        </p:spPr>
      </p:pic>
      <p:sp>
        <p:nvSpPr>
          <p:cNvPr id="23" name="Ορθογώνιο 6">
            <a:extLst>
              <a:ext uri="{FF2B5EF4-FFF2-40B4-BE49-F238E27FC236}"/>
            </a:extLst>
          </p:cNvPr>
          <p:cNvSpPr/>
          <p:nvPr/>
        </p:nvSpPr>
        <p:spPr>
          <a:xfrm flipV="1">
            <a:off x="323850" y="309563"/>
            <a:ext cx="4319588"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4" name="Ορθογώνιο 6">
            <a:extLst>
              <a:ext uri="{FF2B5EF4-FFF2-40B4-BE49-F238E27FC236}"/>
            </a:extLst>
          </p:cNvPr>
          <p:cNvSpPr/>
          <p:nvPr/>
        </p:nvSpPr>
        <p:spPr>
          <a:xfrm>
            <a:off x="439738" y="6202363"/>
            <a:ext cx="4319587" cy="193675"/>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nvGrpSpPr>
          <p:cNvPr id="28" name="Γραφικό 14" descr="Χρονόμετρο">
            <a:extLst>
              <a:ext uri="{FF2B5EF4-FFF2-40B4-BE49-F238E27FC236}"/>
            </a:extLst>
          </p:cNvPr>
          <p:cNvGrpSpPr/>
          <p:nvPr/>
        </p:nvGrpSpPr>
        <p:grpSpPr>
          <a:xfrm>
            <a:off x="9232687" y="1949298"/>
            <a:ext cx="475615" cy="475615"/>
            <a:chOff x="5638800" y="2971800"/>
            <a:chExt cx="699655" cy="699655"/>
          </a:xfrm>
          <a:solidFill>
            <a:schemeClr val="tx1"/>
          </a:solidFill>
        </p:grpSpPr>
        <p:sp>
          <p:nvSpPr>
            <p:cNvPr id="29" name="Ελεύθερη σχεδίαση: Σχήμα 28">
              <a:extLst>
                <a:ext uri="{FF2B5EF4-FFF2-40B4-BE49-F238E27FC236}"/>
              </a:extLst>
            </p:cNvPr>
            <p:cNvSpPr/>
            <p:nvPr/>
          </p:nvSpPr>
          <p:spPr>
            <a:xfrm>
              <a:off x="5969895" y="3193574"/>
              <a:ext cx="36440" cy="36440"/>
            </a:xfrm>
            <a:custGeom>
              <a:avLst/>
              <a:gdLst>
                <a:gd name="connsiteX0" fmla="*/ 33309 w 36440"/>
                <a:gd name="connsiteY0" fmla="*/ 18733 h 36440"/>
                <a:gd name="connsiteX1" fmla="*/ 18733 w 36440"/>
                <a:gd name="connsiteY1" fmla="*/ 33309 h 36440"/>
                <a:gd name="connsiteX2" fmla="*/ 4156 w 36440"/>
                <a:gd name="connsiteY2" fmla="*/ 18733 h 36440"/>
                <a:gd name="connsiteX3" fmla="*/ 18733 w 36440"/>
                <a:gd name="connsiteY3" fmla="*/ 4156 h 36440"/>
                <a:gd name="connsiteX4" fmla="*/ 33309 w 36440"/>
                <a:gd name="connsiteY4" fmla="*/ 18733 h 36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40" h="36440">
                  <a:moveTo>
                    <a:pt x="33309" y="18733"/>
                  </a:moveTo>
                  <a:cubicBezTo>
                    <a:pt x="33309" y="26783"/>
                    <a:pt x="26783" y="33309"/>
                    <a:pt x="18733" y="33309"/>
                  </a:cubicBezTo>
                  <a:cubicBezTo>
                    <a:pt x="10682" y="33309"/>
                    <a:pt x="4156" y="26783"/>
                    <a:pt x="4156" y="18733"/>
                  </a:cubicBezTo>
                  <a:cubicBezTo>
                    <a:pt x="4156" y="10682"/>
                    <a:pt x="10682" y="4156"/>
                    <a:pt x="18733" y="4156"/>
                  </a:cubicBezTo>
                  <a:cubicBezTo>
                    <a:pt x="26783" y="4156"/>
                    <a:pt x="33309" y="10682"/>
                    <a:pt x="33309" y="18733"/>
                  </a:cubicBezTo>
                  <a:close/>
                </a:path>
              </a:pathLst>
            </a:custGeom>
            <a:grpFill/>
            <a:ln w="724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0" name="Ελεύθερη σχεδίαση: Σχήμα 29">
              <a:extLst>
                <a:ext uri="{FF2B5EF4-FFF2-40B4-BE49-F238E27FC236}"/>
              </a:extLst>
            </p:cNvPr>
            <p:cNvSpPr/>
            <p:nvPr/>
          </p:nvSpPr>
          <p:spPr>
            <a:xfrm>
              <a:off x="5969895" y="3485097"/>
              <a:ext cx="36440" cy="36440"/>
            </a:xfrm>
            <a:custGeom>
              <a:avLst/>
              <a:gdLst>
                <a:gd name="connsiteX0" fmla="*/ 33309 w 36440"/>
                <a:gd name="connsiteY0" fmla="*/ 18733 h 36440"/>
                <a:gd name="connsiteX1" fmla="*/ 18733 w 36440"/>
                <a:gd name="connsiteY1" fmla="*/ 33309 h 36440"/>
                <a:gd name="connsiteX2" fmla="*/ 4156 w 36440"/>
                <a:gd name="connsiteY2" fmla="*/ 18733 h 36440"/>
                <a:gd name="connsiteX3" fmla="*/ 18733 w 36440"/>
                <a:gd name="connsiteY3" fmla="*/ 4156 h 36440"/>
                <a:gd name="connsiteX4" fmla="*/ 33309 w 36440"/>
                <a:gd name="connsiteY4" fmla="*/ 18733 h 36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40" h="36440">
                  <a:moveTo>
                    <a:pt x="33309" y="18733"/>
                  </a:moveTo>
                  <a:cubicBezTo>
                    <a:pt x="33309" y="26783"/>
                    <a:pt x="26783" y="33309"/>
                    <a:pt x="18733" y="33309"/>
                  </a:cubicBezTo>
                  <a:cubicBezTo>
                    <a:pt x="10682" y="33309"/>
                    <a:pt x="4156" y="26783"/>
                    <a:pt x="4156" y="18733"/>
                  </a:cubicBezTo>
                  <a:cubicBezTo>
                    <a:pt x="4156" y="10682"/>
                    <a:pt x="10682" y="4156"/>
                    <a:pt x="18733" y="4156"/>
                  </a:cubicBezTo>
                  <a:cubicBezTo>
                    <a:pt x="26783" y="4156"/>
                    <a:pt x="33309" y="10682"/>
                    <a:pt x="33309" y="18733"/>
                  </a:cubicBezTo>
                  <a:close/>
                </a:path>
              </a:pathLst>
            </a:custGeom>
            <a:grpFill/>
            <a:ln w="724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1" name="Ελεύθερη σχεδίαση: Σχήμα 30">
              <a:extLst>
                <a:ext uri="{FF2B5EF4-FFF2-40B4-BE49-F238E27FC236}"/>
              </a:extLst>
            </p:cNvPr>
            <p:cNvSpPr/>
            <p:nvPr/>
          </p:nvSpPr>
          <p:spPr>
            <a:xfrm>
              <a:off x="6115656" y="3332047"/>
              <a:ext cx="36440" cy="36440"/>
            </a:xfrm>
            <a:custGeom>
              <a:avLst/>
              <a:gdLst>
                <a:gd name="connsiteX0" fmla="*/ 33309 w 36440"/>
                <a:gd name="connsiteY0" fmla="*/ 18733 h 36440"/>
                <a:gd name="connsiteX1" fmla="*/ 18733 w 36440"/>
                <a:gd name="connsiteY1" fmla="*/ 33309 h 36440"/>
                <a:gd name="connsiteX2" fmla="*/ 4156 w 36440"/>
                <a:gd name="connsiteY2" fmla="*/ 18733 h 36440"/>
                <a:gd name="connsiteX3" fmla="*/ 18733 w 36440"/>
                <a:gd name="connsiteY3" fmla="*/ 4156 h 36440"/>
                <a:gd name="connsiteX4" fmla="*/ 33309 w 36440"/>
                <a:gd name="connsiteY4" fmla="*/ 18733 h 36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40" h="36440">
                  <a:moveTo>
                    <a:pt x="33309" y="18733"/>
                  </a:moveTo>
                  <a:cubicBezTo>
                    <a:pt x="33309" y="26783"/>
                    <a:pt x="26783" y="33309"/>
                    <a:pt x="18733" y="33309"/>
                  </a:cubicBezTo>
                  <a:cubicBezTo>
                    <a:pt x="10682" y="33309"/>
                    <a:pt x="4156" y="26783"/>
                    <a:pt x="4156" y="18733"/>
                  </a:cubicBezTo>
                  <a:cubicBezTo>
                    <a:pt x="4156" y="10682"/>
                    <a:pt x="10682" y="4156"/>
                    <a:pt x="18733" y="4156"/>
                  </a:cubicBezTo>
                  <a:cubicBezTo>
                    <a:pt x="26783" y="4156"/>
                    <a:pt x="33309" y="10682"/>
                    <a:pt x="33309" y="18733"/>
                  </a:cubicBezTo>
                  <a:close/>
                </a:path>
              </a:pathLst>
            </a:custGeom>
            <a:grpFill/>
            <a:ln w="724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2" name="Ελεύθερη σχεδίαση: Σχήμα 31">
              <a:extLst>
                <a:ext uri="{FF2B5EF4-FFF2-40B4-BE49-F238E27FC236}"/>
              </a:extLst>
            </p:cNvPr>
            <p:cNvSpPr/>
            <p:nvPr/>
          </p:nvSpPr>
          <p:spPr>
            <a:xfrm>
              <a:off x="5824133" y="3332047"/>
              <a:ext cx="36440" cy="36440"/>
            </a:xfrm>
            <a:custGeom>
              <a:avLst/>
              <a:gdLst>
                <a:gd name="connsiteX0" fmla="*/ 33309 w 36440"/>
                <a:gd name="connsiteY0" fmla="*/ 18733 h 36440"/>
                <a:gd name="connsiteX1" fmla="*/ 18733 w 36440"/>
                <a:gd name="connsiteY1" fmla="*/ 33309 h 36440"/>
                <a:gd name="connsiteX2" fmla="*/ 4156 w 36440"/>
                <a:gd name="connsiteY2" fmla="*/ 18733 h 36440"/>
                <a:gd name="connsiteX3" fmla="*/ 18733 w 36440"/>
                <a:gd name="connsiteY3" fmla="*/ 4156 h 36440"/>
                <a:gd name="connsiteX4" fmla="*/ 33309 w 36440"/>
                <a:gd name="connsiteY4" fmla="*/ 18733 h 36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40" h="36440">
                  <a:moveTo>
                    <a:pt x="33309" y="18733"/>
                  </a:moveTo>
                  <a:cubicBezTo>
                    <a:pt x="33309" y="26783"/>
                    <a:pt x="26783" y="33309"/>
                    <a:pt x="18733" y="33309"/>
                  </a:cubicBezTo>
                  <a:cubicBezTo>
                    <a:pt x="10682" y="33309"/>
                    <a:pt x="4156" y="26783"/>
                    <a:pt x="4156" y="18733"/>
                  </a:cubicBezTo>
                  <a:cubicBezTo>
                    <a:pt x="4156" y="10682"/>
                    <a:pt x="10682" y="4156"/>
                    <a:pt x="18733" y="4156"/>
                  </a:cubicBezTo>
                  <a:cubicBezTo>
                    <a:pt x="26783" y="4156"/>
                    <a:pt x="33309" y="10682"/>
                    <a:pt x="33309" y="18733"/>
                  </a:cubicBezTo>
                  <a:close/>
                </a:path>
              </a:pathLst>
            </a:custGeom>
            <a:grpFill/>
            <a:ln w="724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3" name="Ελεύθερη σχεδίαση: Σχήμα 32">
              <a:extLst>
                <a:ext uri="{FF2B5EF4-FFF2-40B4-BE49-F238E27FC236}"/>
              </a:extLst>
            </p:cNvPr>
            <p:cNvSpPr/>
            <p:nvPr/>
          </p:nvSpPr>
          <p:spPr>
            <a:xfrm>
              <a:off x="5969895" y="3244590"/>
              <a:ext cx="102033" cy="189490"/>
            </a:xfrm>
            <a:custGeom>
              <a:avLst/>
              <a:gdLst>
                <a:gd name="connsiteX0" fmla="*/ 33309 w 102033"/>
                <a:gd name="connsiteY0" fmla="*/ 4156 h 189489"/>
                <a:gd name="connsiteX1" fmla="*/ 4156 w 102033"/>
                <a:gd name="connsiteY1" fmla="*/ 4156 h 189489"/>
                <a:gd name="connsiteX2" fmla="*/ 4156 w 102033"/>
                <a:gd name="connsiteY2" fmla="*/ 106190 h 189489"/>
                <a:gd name="connsiteX3" fmla="*/ 8529 w 102033"/>
                <a:gd name="connsiteY3" fmla="*/ 116393 h 189489"/>
                <a:gd name="connsiteX4" fmla="*/ 80681 w 102033"/>
                <a:gd name="connsiteY4" fmla="*/ 188545 h 189489"/>
                <a:gd name="connsiteX5" fmla="*/ 101088 w 102033"/>
                <a:gd name="connsiteY5" fmla="*/ 168138 h 189489"/>
                <a:gd name="connsiteX6" fmla="*/ 33309 w 102033"/>
                <a:gd name="connsiteY6" fmla="*/ 100359 h 189489"/>
                <a:gd name="connsiteX7" fmla="*/ 33309 w 102033"/>
                <a:gd name="connsiteY7" fmla="*/ 4156 h 189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033" h="189489">
                  <a:moveTo>
                    <a:pt x="33309" y="4156"/>
                  </a:moveTo>
                  <a:lnTo>
                    <a:pt x="4156" y="4156"/>
                  </a:lnTo>
                  <a:lnTo>
                    <a:pt x="4156" y="106190"/>
                  </a:lnTo>
                  <a:cubicBezTo>
                    <a:pt x="4156" y="109834"/>
                    <a:pt x="5614" y="113478"/>
                    <a:pt x="8529" y="116393"/>
                  </a:cubicBezTo>
                  <a:lnTo>
                    <a:pt x="80681" y="188545"/>
                  </a:lnTo>
                  <a:lnTo>
                    <a:pt x="101088" y="168138"/>
                  </a:lnTo>
                  <a:lnTo>
                    <a:pt x="33309" y="100359"/>
                  </a:lnTo>
                  <a:lnTo>
                    <a:pt x="33309" y="4156"/>
                  </a:lnTo>
                  <a:close/>
                </a:path>
              </a:pathLst>
            </a:custGeom>
            <a:grpFill/>
            <a:ln w="7243"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4" name="Ελεύθερη σχεδίαση: Σχήμα 33">
              <a:extLst>
                <a:ext uri="{FF2B5EF4-FFF2-40B4-BE49-F238E27FC236}"/>
              </a:extLst>
            </p:cNvPr>
            <p:cNvSpPr/>
            <p:nvPr/>
          </p:nvSpPr>
          <p:spPr>
            <a:xfrm>
              <a:off x="5736899" y="3033236"/>
              <a:ext cx="502877" cy="575758"/>
            </a:xfrm>
            <a:custGeom>
              <a:avLst/>
              <a:gdLst>
                <a:gd name="connsiteX0" fmla="*/ 251728 w 502877"/>
                <a:gd name="connsiteY0" fmla="*/ 528898 h 575757"/>
                <a:gd name="connsiteX1" fmla="*/ 47662 w 502877"/>
                <a:gd name="connsiteY1" fmla="*/ 324832 h 575757"/>
                <a:gd name="connsiteX2" fmla="*/ 251728 w 502877"/>
                <a:gd name="connsiteY2" fmla="*/ 120766 h 575757"/>
                <a:gd name="connsiteX3" fmla="*/ 455794 w 502877"/>
                <a:gd name="connsiteY3" fmla="*/ 324832 h 575757"/>
                <a:gd name="connsiteX4" fmla="*/ 251728 w 502877"/>
                <a:gd name="connsiteY4" fmla="*/ 528898 h 575757"/>
                <a:gd name="connsiteX5" fmla="*/ 251728 w 502877"/>
                <a:gd name="connsiteY5" fmla="*/ 528898 h 575757"/>
                <a:gd name="connsiteX6" fmla="*/ 424455 w 502877"/>
                <a:gd name="connsiteY6" fmla="*/ 147003 h 575757"/>
                <a:gd name="connsiteX7" fmla="*/ 446320 w 502877"/>
                <a:gd name="connsiteY7" fmla="*/ 125138 h 575757"/>
                <a:gd name="connsiteX8" fmla="*/ 445591 w 502877"/>
                <a:gd name="connsiteY8" fmla="*/ 94529 h 575757"/>
                <a:gd name="connsiteX9" fmla="*/ 414981 w 502877"/>
                <a:gd name="connsiteY9" fmla="*/ 93800 h 575757"/>
                <a:gd name="connsiteX10" fmla="*/ 390202 w 502877"/>
                <a:gd name="connsiteY10" fmla="*/ 119308 h 575757"/>
                <a:gd name="connsiteX11" fmla="*/ 273592 w 502877"/>
                <a:gd name="connsiteY11" fmla="*/ 78495 h 575757"/>
                <a:gd name="connsiteX12" fmla="*/ 273592 w 502877"/>
                <a:gd name="connsiteY12" fmla="*/ 47885 h 575757"/>
                <a:gd name="connsiteX13" fmla="*/ 339185 w 502877"/>
                <a:gd name="connsiteY13" fmla="*/ 47885 h 575757"/>
                <a:gd name="connsiteX14" fmla="*/ 339185 w 502877"/>
                <a:gd name="connsiteY14" fmla="*/ 4156 h 575757"/>
                <a:gd name="connsiteX15" fmla="*/ 164271 w 502877"/>
                <a:gd name="connsiteY15" fmla="*/ 4156 h 575757"/>
                <a:gd name="connsiteX16" fmla="*/ 164271 w 502877"/>
                <a:gd name="connsiteY16" fmla="*/ 47885 h 575757"/>
                <a:gd name="connsiteX17" fmla="*/ 229864 w 502877"/>
                <a:gd name="connsiteY17" fmla="*/ 47885 h 575757"/>
                <a:gd name="connsiteX18" fmla="*/ 229864 w 502877"/>
                <a:gd name="connsiteY18" fmla="*/ 77766 h 575757"/>
                <a:gd name="connsiteX19" fmla="*/ 6120 w 502877"/>
                <a:gd name="connsiteY19" fmla="*/ 293493 h 575757"/>
                <a:gd name="connsiteX20" fmla="*/ 169373 w 502877"/>
                <a:gd name="connsiteY20" fmla="*/ 558050 h 575757"/>
                <a:gd name="connsiteX21" fmla="*/ 463082 w 502877"/>
                <a:gd name="connsiteY21" fmla="*/ 455288 h 575757"/>
                <a:gd name="connsiteX22" fmla="*/ 424455 w 502877"/>
                <a:gd name="connsiteY22" fmla="*/ 147003 h 575757"/>
                <a:gd name="connsiteX23" fmla="*/ 424455 w 502877"/>
                <a:gd name="connsiteY23" fmla="*/ 147003 h 575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2877" h="575757">
                  <a:moveTo>
                    <a:pt x="251728" y="528898"/>
                  </a:moveTo>
                  <a:cubicBezTo>
                    <a:pt x="138763" y="528898"/>
                    <a:pt x="47662" y="437797"/>
                    <a:pt x="47662" y="324832"/>
                  </a:cubicBezTo>
                  <a:cubicBezTo>
                    <a:pt x="47662" y="211867"/>
                    <a:pt x="138763" y="120766"/>
                    <a:pt x="251728" y="120766"/>
                  </a:cubicBezTo>
                  <a:cubicBezTo>
                    <a:pt x="364693" y="120766"/>
                    <a:pt x="455794" y="211867"/>
                    <a:pt x="455794" y="324832"/>
                  </a:cubicBezTo>
                  <a:cubicBezTo>
                    <a:pt x="455794" y="437797"/>
                    <a:pt x="364693" y="528898"/>
                    <a:pt x="251728" y="528898"/>
                  </a:cubicBezTo>
                  <a:lnTo>
                    <a:pt x="251728" y="528898"/>
                  </a:lnTo>
                  <a:close/>
                  <a:moveTo>
                    <a:pt x="424455" y="147003"/>
                  </a:moveTo>
                  <a:lnTo>
                    <a:pt x="446320" y="125138"/>
                  </a:lnTo>
                  <a:cubicBezTo>
                    <a:pt x="454337" y="116393"/>
                    <a:pt x="454337" y="103274"/>
                    <a:pt x="445591" y="94529"/>
                  </a:cubicBezTo>
                  <a:cubicBezTo>
                    <a:pt x="437574" y="86512"/>
                    <a:pt x="423727" y="85783"/>
                    <a:pt x="414981" y="93800"/>
                  </a:cubicBezTo>
                  <a:lnTo>
                    <a:pt x="390202" y="119308"/>
                  </a:lnTo>
                  <a:cubicBezTo>
                    <a:pt x="355219" y="95986"/>
                    <a:pt x="315134" y="81410"/>
                    <a:pt x="273592" y="78495"/>
                  </a:cubicBezTo>
                  <a:lnTo>
                    <a:pt x="273592" y="47885"/>
                  </a:lnTo>
                  <a:lnTo>
                    <a:pt x="339185" y="47885"/>
                  </a:lnTo>
                  <a:lnTo>
                    <a:pt x="339185" y="4156"/>
                  </a:lnTo>
                  <a:lnTo>
                    <a:pt x="164271" y="4156"/>
                  </a:lnTo>
                  <a:lnTo>
                    <a:pt x="164271" y="47885"/>
                  </a:lnTo>
                  <a:lnTo>
                    <a:pt x="229864" y="47885"/>
                  </a:lnTo>
                  <a:lnTo>
                    <a:pt x="229864" y="77766"/>
                  </a:lnTo>
                  <a:cubicBezTo>
                    <a:pt x="113984" y="87969"/>
                    <a:pt x="20696" y="177613"/>
                    <a:pt x="6120" y="293493"/>
                  </a:cubicBezTo>
                  <a:cubicBezTo>
                    <a:pt x="-8456" y="409373"/>
                    <a:pt x="59323" y="519423"/>
                    <a:pt x="169373" y="558050"/>
                  </a:cubicBezTo>
                  <a:cubicBezTo>
                    <a:pt x="279423" y="596677"/>
                    <a:pt x="401134" y="554406"/>
                    <a:pt x="463082" y="455288"/>
                  </a:cubicBezTo>
                  <a:cubicBezTo>
                    <a:pt x="525031" y="356170"/>
                    <a:pt x="507540" y="227900"/>
                    <a:pt x="424455" y="147003"/>
                  </a:cubicBezTo>
                  <a:lnTo>
                    <a:pt x="424455" y="147003"/>
                  </a:lnTo>
                  <a:close/>
                </a:path>
              </a:pathLst>
            </a:custGeom>
            <a:grpFill/>
            <a:ln w="7243" cap="flat">
              <a:noFill/>
              <a:prstDash val="solid"/>
              <a:miter/>
            </a:ln>
          </p:spPr>
          <p:txBody>
            <a:bodyPr anchor="ctr"/>
            <a:lstStyle/>
            <a:p>
              <a:pPr fontAlgn="auto">
                <a:spcBef>
                  <a:spcPts val="0"/>
                </a:spcBef>
                <a:spcAft>
                  <a:spcPts val="0"/>
                </a:spcAft>
                <a:defRPr/>
              </a:pPr>
              <a:endParaRPr lang="el-GR">
                <a:latin typeface="+mn-lt"/>
                <a:cs typeface="+mn-cs"/>
              </a:endParaRPr>
            </a:p>
          </p:txBody>
        </p:sp>
      </p:grpSp>
      <p:pic>
        <p:nvPicPr>
          <p:cNvPr id="55312" name="Γραφικό 14" descr="Ημερήσιο ημερολόγιο"/>
          <p:cNvPicPr>
            <a:picLocks noChangeAspect="1"/>
          </p:cNvPicPr>
          <p:nvPr/>
        </p:nvPicPr>
        <p:blipFill>
          <a:blip r:embed="rId6"/>
          <a:srcRect/>
          <a:stretch>
            <a:fillRect/>
          </a:stretch>
        </p:blipFill>
        <p:spPr bwMode="auto">
          <a:xfrm>
            <a:off x="9232900" y="4102100"/>
            <a:ext cx="474663" cy="476250"/>
          </a:xfrm>
          <a:prstGeom prst="rect">
            <a:avLst/>
          </a:prstGeom>
          <a:noFill/>
          <a:ln w="9525">
            <a:noFill/>
            <a:miter lim="800000"/>
            <a:headEnd/>
            <a:tailEnd/>
          </a:ln>
        </p:spPr>
      </p:pic>
      <p:sp>
        <p:nvSpPr>
          <p:cNvPr id="35" name="Θέση κειμένου 12">
            <a:extLst>
              <a:ext uri="{FF2B5EF4-FFF2-40B4-BE49-F238E27FC236}"/>
            </a:extLst>
          </p:cNvPr>
          <p:cNvSpPr txBox="1">
            <a:spLocks/>
          </p:cNvSpPr>
          <p:nvPr/>
        </p:nvSpPr>
        <p:spPr>
          <a:xfrm>
            <a:off x="7678738" y="1160463"/>
            <a:ext cx="2089150" cy="360362"/>
          </a:xfrm>
          <a:prstGeom prst="rect">
            <a:avLst/>
          </a:prstGeom>
        </p:spPr>
        <p:txBody>
          <a:bodyPr lIns="0" tIns="0" rIns="0" bIns="0"/>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spcAft>
                <a:spcPts val="0"/>
              </a:spcAft>
              <a:defRPr/>
            </a:pPr>
            <a:r>
              <a:rPr lang="el-GR" dirty="0">
                <a:solidFill>
                  <a:schemeClr val="tx1">
                    <a:lumMod val="65000"/>
                    <a:lumOff val="35000"/>
                  </a:schemeClr>
                </a:solidFill>
              </a:rPr>
              <a:t>Μέρος Πρώτο</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Θέση εικόνας 11" descr="Κοντινή εικόνα εσωτερικού υλικού δόμησης"/>
          <p:cNvPicPr>
            <a:picLocks noChangeAspect="1"/>
          </p:cNvPicPr>
          <p:nvPr/>
        </p:nvPicPr>
        <p:blipFill>
          <a:blip r:embed="rId3"/>
          <a:srcRect/>
          <a:stretch>
            <a:fillRect/>
          </a:stretch>
        </p:blipFill>
        <p:spPr bwMode="auto">
          <a:xfrm>
            <a:off x="144463" y="223838"/>
            <a:ext cx="4727575" cy="6327775"/>
          </a:xfrm>
          <a:prstGeom prst="rect">
            <a:avLst/>
          </a:prstGeom>
          <a:noFill/>
          <a:ln w="9525">
            <a:noFill/>
            <a:miter lim="800000"/>
            <a:headEnd/>
            <a:tailEnd/>
          </a:ln>
        </p:spPr>
      </p:pic>
      <p:grpSp>
        <p:nvGrpSpPr>
          <p:cNvPr id="57346" name="Ομάδα 72" descr="Θέση εικόνας"/>
          <p:cNvGrpSpPr>
            <a:grpSpLocks/>
          </p:cNvGrpSpPr>
          <p:nvPr/>
        </p:nvGrpSpPr>
        <p:grpSpPr bwMode="auto">
          <a:xfrm>
            <a:off x="323850" y="323850"/>
            <a:ext cx="4319588" cy="6119813"/>
            <a:chOff x="180000" y="180000"/>
            <a:chExt cx="4330700" cy="6292683"/>
          </a:xfrm>
        </p:grpSpPr>
        <p:sp>
          <p:nvSpPr>
            <p:cNvPr id="74" name="Ορθογώνιο 6"/>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75" name="Ορθογώνιο 6"/>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37" name="Τίτλος 36"/>
          <p:cNvSpPr>
            <a:spLocks noGrp="1"/>
          </p:cNvSpPr>
          <p:nvPr>
            <p:ph type="title"/>
          </p:nvPr>
        </p:nvSpPr>
        <p:spPr>
          <a:xfrm>
            <a:off x="5286375" y="463550"/>
            <a:ext cx="6659563" cy="431800"/>
          </a:xfrm>
        </p:spPr>
        <p:txBody>
          <a:bodyPr/>
          <a:lstStyle/>
          <a:p>
            <a:pPr algn="ctr" fontAlgn="auto">
              <a:spcAft>
                <a:spcPts val="0"/>
              </a:spcAft>
              <a:defRPr/>
            </a:pPr>
            <a:r>
              <a:rPr lang="el-GR" sz="2200" b="1" dirty="0"/>
              <a:t>Άμεσες συνέπειες </a:t>
            </a:r>
            <a:r>
              <a:rPr lang="el-GR" sz="2200" b="1" dirty="0" err="1"/>
              <a:t>εξορθολογιστικής</a:t>
            </a:r>
            <a:r>
              <a:rPr lang="el-GR" sz="2200" b="1" dirty="0"/>
              <a:t> προσπάθειας περιορισμού στο “συστηματικό χασομέρι”</a:t>
            </a:r>
            <a:endParaRPr lang="el-GR" sz="2200" dirty="0">
              <a:solidFill>
                <a:schemeClr val="tx1">
                  <a:lumMod val="65000"/>
                  <a:lumOff val="35000"/>
                </a:schemeClr>
              </a:solidFill>
            </a:endParaRPr>
          </a:p>
        </p:txBody>
      </p:sp>
      <p:sp>
        <p:nvSpPr>
          <p:cNvPr id="40" name="Θέση κειμένου 39"/>
          <p:cNvSpPr>
            <a:spLocks noGrp="1"/>
          </p:cNvSpPr>
          <p:nvPr>
            <p:ph type="body" sz="quarter" idx="35"/>
          </p:nvPr>
        </p:nvSpPr>
        <p:spPr>
          <a:xfrm>
            <a:off x="5018088" y="4002088"/>
            <a:ext cx="2155825" cy="358775"/>
          </a:xfrm>
        </p:spPr>
        <p:txBody>
          <a:bodyPr>
            <a:noAutofit/>
          </a:bodyPr>
          <a:lstStyle/>
          <a:p>
            <a:pPr fontAlgn="auto">
              <a:spcAft>
                <a:spcPts val="0"/>
              </a:spcAft>
              <a:defRPr/>
            </a:pPr>
            <a:r>
              <a:rPr lang="el-GR" dirty="0"/>
              <a:t>Ύπαρξη κανονισμών που συνθέτουν μία αυστηρή πειθαρχία</a:t>
            </a:r>
          </a:p>
        </p:txBody>
      </p:sp>
      <p:sp>
        <p:nvSpPr>
          <p:cNvPr id="42" name="Θέση κειμένου 41"/>
          <p:cNvSpPr>
            <a:spLocks noGrp="1"/>
          </p:cNvSpPr>
          <p:nvPr>
            <p:ph type="body" sz="quarter" idx="37"/>
          </p:nvPr>
        </p:nvSpPr>
        <p:spPr>
          <a:xfrm>
            <a:off x="7451725" y="3971925"/>
            <a:ext cx="1979613" cy="358775"/>
          </a:xfrm>
        </p:spPr>
        <p:txBody>
          <a:bodyPr>
            <a:noAutofit/>
          </a:bodyPr>
          <a:lstStyle/>
          <a:p>
            <a:pPr fontAlgn="auto">
              <a:spcAft>
                <a:spcPts val="0"/>
              </a:spcAft>
              <a:defRPr/>
            </a:pPr>
            <a:r>
              <a:rPr lang="el-GR" dirty="0"/>
              <a:t>Υποδούλωση του ανθρώπου στη μηχανή</a:t>
            </a:r>
          </a:p>
        </p:txBody>
      </p:sp>
      <p:sp>
        <p:nvSpPr>
          <p:cNvPr id="44" name="Θέση κειμένου 43"/>
          <p:cNvSpPr>
            <a:spLocks noGrp="1"/>
          </p:cNvSpPr>
          <p:nvPr>
            <p:ph type="body" sz="quarter" idx="39"/>
          </p:nvPr>
        </p:nvSpPr>
        <p:spPr>
          <a:xfrm>
            <a:off x="9801225" y="4002088"/>
            <a:ext cx="1979613" cy="358775"/>
          </a:xfrm>
        </p:spPr>
        <p:txBody>
          <a:bodyPr>
            <a:noAutofit/>
          </a:bodyPr>
          <a:lstStyle/>
          <a:p>
            <a:pPr fontAlgn="auto">
              <a:spcAft>
                <a:spcPts val="0"/>
              </a:spcAft>
              <a:defRPr/>
            </a:pPr>
            <a:r>
              <a:rPr lang="el-GR" dirty="0"/>
              <a:t>Καθορισμός των ειδικεύσεων με αναφορά στη θέση (πόστο) εργασίας και όχι στην τεχνική γνώση του εργάτη</a:t>
            </a:r>
          </a:p>
        </p:txBody>
      </p:sp>
      <p:sp>
        <p:nvSpPr>
          <p:cNvPr id="4" name="Θέση υποσέλιδου 3"/>
          <p:cNvSpPr>
            <a:spLocks noGrp="1"/>
          </p:cNvSpPr>
          <p:nvPr>
            <p:ph type="ftr" sz="quarter" idx="46"/>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47"/>
          </p:nvPr>
        </p:nvSpPr>
        <p:spPr/>
        <p:txBody>
          <a:bodyPr/>
          <a:lstStyle/>
          <a:p>
            <a:pPr>
              <a:defRPr/>
            </a:pPr>
            <a:fld id="{47B1E0CD-3E4E-45AE-A2FA-7ED38E886B50}" type="slidenum">
              <a:rPr lang="el-GR"/>
              <a:pPr>
                <a:defRPr/>
              </a:pPr>
              <a:t>16</a:t>
            </a:fld>
            <a:endParaRPr lang="el-GR" dirty="0"/>
          </a:p>
        </p:txBody>
      </p:sp>
      <p:pic>
        <p:nvPicPr>
          <p:cNvPr id="57353" name="Γραφικό 19" descr="Ιεραρχία"/>
          <p:cNvPicPr>
            <a:picLocks noChangeAspect="1"/>
          </p:cNvPicPr>
          <p:nvPr/>
        </p:nvPicPr>
        <p:blipFill>
          <a:blip r:embed="rId4"/>
          <a:srcRect/>
          <a:stretch>
            <a:fillRect/>
          </a:stretch>
        </p:blipFill>
        <p:spPr bwMode="auto">
          <a:xfrm>
            <a:off x="10409238" y="2747963"/>
            <a:ext cx="763587" cy="762000"/>
          </a:xfrm>
          <a:prstGeom prst="rect">
            <a:avLst/>
          </a:prstGeom>
          <a:noFill/>
          <a:ln w="9525">
            <a:noFill/>
            <a:miter lim="800000"/>
            <a:headEnd/>
            <a:tailEnd/>
          </a:ln>
        </p:spPr>
      </p:pic>
      <p:sp>
        <p:nvSpPr>
          <p:cNvPr id="57354"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23" name="Ορθογώνιο 6">
            <a:extLst>
              <a:ext uri="{FF2B5EF4-FFF2-40B4-BE49-F238E27FC236}"/>
            </a:extLst>
          </p:cNvPr>
          <p:cNvSpPr/>
          <p:nvPr/>
        </p:nvSpPr>
        <p:spPr>
          <a:xfrm flipV="1">
            <a:off x="323850" y="309563"/>
            <a:ext cx="4319588"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8" name="Θέση κειμένου 12">
            <a:extLst>
              <a:ext uri="{FF2B5EF4-FFF2-40B4-BE49-F238E27FC236}"/>
            </a:extLst>
          </p:cNvPr>
          <p:cNvSpPr txBox="1">
            <a:spLocks/>
          </p:cNvSpPr>
          <p:nvPr/>
        </p:nvSpPr>
        <p:spPr>
          <a:xfrm>
            <a:off x="7551738" y="1303338"/>
            <a:ext cx="2089150" cy="360362"/>
          </a:xfrm>
          <a:prstGeom prst="rect">
            <a:avLst/>
          </a:prstGeom>
        </p:spPr>
        <p:txBody>
          <a:bodyPr lIns="0" tIns="0" rIns="0" bIns="0"/>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spcAft>
                <a:spcPts val="0"/>
              </a:spcAft>
              <a:defRPr/>
            </a:pPr>
            <a:r>
              <a:rPr lang="el-GR" dirty="0">
                <a:solidFill>
                  <a:schemeClr val="tx1">
                    <a:lumMod val="65000"/>
                    <a:lumOff val="35000"/>
                  </a:schemeClr>
                </a:solidFill>
              </a:rPr>
              <a:t>Μέρος Δεύτερο</a:t>
            </a:r>
          </a:p>
        </p:txBody>
      </p:sp>
      <p:pic>
        <p:nvPicPr>
          <p:cNvPr id="57357" name="Γραφικό 6" descr="Έγγραφο"/>
          <p:cNvPicPr>
            <a:picLocks noChangeAspect="1"/>
          </p:cNvPicPr>
          <p:nvPr/>
        </p:nvPicPr>
        <p:blipFill>
          <a:blip r:embed="rId5"/>
          <a:srcRect/>
          <a:stretch>
            <a:fillRect/>
          </a:stretch>
        </p:blipFill>
        <p:spPr bwMode="auto">
          <a:xfrm>
            <a:off x="5719763" y="2809875"/>
            <a:ext cx="762000" cy="638175"/>
          </a:xfrm>
          <a:prstGeom prst="rect">
            <a:avLst/>
          </a:prstGeom>
          <a:noFill/>
          <a:ln w="9525">
            <a:noFill/>
            <a:miter lim="800000"/>
            <a:headEnd/>
            <a:tailEnd/>
          </a:ln>
        </p:spPr>
      </p:pic>
      <p:pic>
        <p:nvPicPr>
          <p:cNvPr id="57358" name="Γραφικό 2" descr="Εκσκαφέας"/>
          <p:cNvPicPr>
            <a:picLocks noChangeAspect="1"/>
          </p:cNvPicPr>
          <p:nvPr/>
        </p:nvPicPr>
        <p:blipFill>
          <a:blip r:embed="rId6"/>
          <a:srcRect/>
          <a:stretch>
            <a:fillRect/>
          </a:stretch>
        </p:blipFill>
        <p:spPr bwMode="auto">
          <a:xfrm>
            <a:off x="8135938" y="2763838"/>
            <a:ext cx="763587" cy="763587"/>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extLst>
          </p:cNvPr>
          <p:cNvSpPr txBox="1"/>
          <p:nvPr/>
        </p:nvSpPr>
        <p:spPr>
          <a:xfrm>
            <a:off x="7089775" y="358775"/>
            <a:ext cx="4856163" cy="5632450"/>
          </a:xfrm>
          <a:prstGeom prst="rect">
            <a:avLst/>
          </a:prstGeom>
          <a:solidFill>
            <a:schemeClr val="bg1"/>
          </a:solidFill>
          <a:ln>
            <a:solidFill>
              <a:schemeClr val="bg2">
                <a:lumMod val="50000"/>
              </a:schemeClr>
            </a:solidFill>
            <a:prstDash val="sysDash"/>
          </a:ln>
        </p:spPr>
        <p:txBody>
          <a:bodyPr>
            <a:spAutoFit/>
          </a:bodyPr>
          <a:lstStyle/>
          <a:p>
            <a:pPr fontAlgn="auto">
              <a:spcBef>
                <a:spcPts val="0"/>
              </a:spcBef>
              <a:spcAft>
                <a:spcPts val="0"/>
              </a:spcAft>
              <a:defRPr/>
            </a:pPr>
            <a:endParaRPr lang="el-GR" dirty="0">
              <a:latin typeface="+mn-lt"/>
              <a:cs typeface="+mn-cs"/>
            </a:endParaRPr>
          </a:p>
          <a:p>
            <a:pPr fontAlgn="auto">
              <a:spcBef>
                <a:spcPts val="0"/>
              </a:spcBef>
              <a:spcAft>
                <a:spcPts val="0"/>
              </a:spcAft>
              <a:defRPr/>
            </a:pPr>
            <a:endParaRPr lang="el-GR" dirty="0">
              <a:latin typeface="+mn-lt"/>
              <a:cs typeface="+mn-cs"/>
            </a:endParaRPr>
          </a:p>
          <a:p>
            <a:pPr fontAlgn="auto">
              <a:spcBef>
                <a:spcPts val="0"/>
              </a:spcBef>
              <a:spcAft>
                <a:spcPts val="0"/>
              </a:spcAft>
              <a:defRPr/>
            </a:pPr>
            <a:endParaRPr lang="el-GR" dirty="0">
              <a:latin typeface="+mn-lt"/>
              <a:cs typeface="+mn-cs"/>
            </a:endParaRPr>
          </a:p>
          <a:p>
            <a:pPr fontAlgn="auto">
              <a:spcBef>
                <a:spcPts val="0"/>
              </a:spcBef>
              <a:spcAft>
                <a:spcPts val="0"/>
              </a:spcAft>
              <a:defRPr/>
            </a:pPr>
            <a:endParaRPr lang="el-GR" dirty="0">
              <a:latin typeface="+mn-lt"/>
              <a:cs typeface="+mn-cs"/>
            </a:endParaRPr>
          </a:p>
          <a:p>
            <a:pPr fontAlgn="auto">
              <a:spcBef>
                <a:spcPts val="0"/>
              </a:spcBef>
              <a:spcAft>
                <a:spcPts val="0"/>
              </a:spcAft>
              <a:defRPr/>
            </a:pPr>
            <a:endParaRPr lang="el-GR" dirty="0">
              <a:latin typeface="+mn-lt"/>
              <a:cs typeface="+mn-cs"/>
            </a:endParaRPr>
          </a:p>
          <a:p>
            <a:pPr fontAlgn="auto">
              <a:spcBef>
                <a:spcPts val="0"/>
              </a:spcBef>
              <a:spcAft>
                <a:spcPts val="0"/>
              </a:spcAft>
              <a:defRPr/>
            </a:pPr>
            <a:endParaRPr lang="el-GR" dirty="0">
              <a:latin typeface="+mn-lt"/>
              <a:cs typeface="+mn-cs"/>
            </a:endParaRPr>
          </a:p>
          <a:p>
            <a:pPr fontAlgn="auto">
              <a:spcBef>
                <a:spcPts val="0"/>
              </a:spcBef>
              <a:spcAft>
                <a:spcPts val="0"/>
              </a:spcAft>
              <a:defRPr/>
            </a:pPr>
            <a:endParaRPr lang="el-GR" dirty="0">
              <a:latin typeface="+mn-lt"/>
              <a:cs typeface="+mn-cs"/>
            </a:endParaRPr>
          </a:p>
          <a:p>
            <a:pPr fontAlgn="auto">
              <a:spcBef>
                <a:spcPts val="0"/>
              </a:spcBef>
              <a:spcAft>
                <a:spcPts val="0"/>
              </a:spcAft>
              <a:defRPr/>
            </a:pPr>
            <a:endParaRPr lang="el-GR" dirty="0">
              <a:latin typeface="+mn-lt"/>
              <a:cs typeface="+mn-cs"/>
            </a:endParaRPr>
          </a:p>
          <a:p>
            <a:pPr fontAlgn="auto">
              <a:spcBef>
                <a:spcPts val="0"/>
              </a:spcBef>
              <a:spcAft>
                <a:spcPts val="0"/>
              </a:spcAft>
              <a:defRPr/>
            </a:pPr>
            <a:endParaRPr lang="el-GR" dirty="0">
              <a:latin typeface="+mn-lt"/>
              <a:cs typeface="+mn-cs"/>
            </a:endParaRPr>
          </a:p>
          <a:p>
            <a:pPr fontAlgn="auto">
              <a:spcBef>
                <a:spcPts val="0"/>
              </a:spcBef>
              <a:spcAft>
                <a:spcPts val="0"/>
              </a:spcAft>
              <a:defRPr/>
            </a:pPr>
            <a:endParaRPr lang="el-GR" dirty="0">
              <a:latin typeface="+mn-lt"/>
              <a:cs typeface="+mn-cs"/>
            </a:endParaRPr>
          </a:p>
          <a:p>
            <a:pPr fontAlgn="auto">
              <a:spcBef>
                <a:spcPts val="0"/>
              </a:spcBef>
              <a:spcAft>
                <a:spcPts val="0"/>
              </a:spcAft>
              <a:defRPr/>
            </a:pPr>
            <a:endParaRPr lang="el-GR" dirty="0">
              <a:latin typeface="+mn-lt"/>
              <a:cs typeface="+mn-cs"/>
            </a:endParaRPr>
          </a:p>
          <a:p>
            <a:pPr fontAlgn="auto">
              <a:spcBef>
                <a:spcPts val="0"/>
              </a:spcBef>
              <a:spcAft>
                <a:spcPts val="0"/>
              </a:spcAft>
              <a:defRPr/>
            </a:pPr>
            <a:endParaRPr lang="el-GR" dirty="0">
              <a:latin typeface="+mn-lt"/>
              <a:cs typeface="+mn-cs"/>
            </a:endParaRPr>
          </a:p>
          <a:p>
            <a:pPr fontAlgn="auto">
              <a:spcBef>
                <a:spcPts val="0"/>
              </a:spcBef>
              <a:spcAft>
                <a:spcPts val="0"/>
              </a:spcAft>
              <a:defRPr/>
            </a:pPr>
            <a:endParaRPr lang="el-GR" dirty="0">
              <a:latin typeface="+mn-lt"/>
              <a:cs typeface="+mn-cs"/>
            </a:endParaRPr>
          </a:p>
          <a:p>
            <a:pPr fontAlgn="auto">
              <a:spcBef>
                <a:spcPts val="0"/>
              </a:spcBef>
              <a:spcAft>
                <a:spcPts val="0"/>
              </a:spcAft>
              <a:defRPr/>
            </a:pPr>
            <a:endParaRPr lang="el-GR" dirty="0">
              <a:latin typeface="+mn-lt"/>
              <a:cs typeface="+mn-cs"/>
            </a:endParaRPr>
          </a:p>
          <a:p>
            <a:pPr fontAlgn="auto">
              <a:spcBef>
                <a:spcPts val="0"/>
              </a:spcBef>
              <a:spcAft>
                <a:spcPts val="0"/>
              </a:spcAft>
              <a:defRPr/>
            </a:pPr>
            <a:endParaRPr lang="el-GR" dirty="0">
              <a:latin typeface="+mn-lt"/>
              <a:cs typeface="+mn-cs"/>
            </a:endParaRPr>
          </a:p>
          <a:p>
            <a:pPr fontAlgn="auto">
              <a:spcBef>
                <a:spcPts val="0"/>
              </a:spcBef>
              <a:spcAft>
                <a:spcPts val="0"/>
              </a:spcAft>
              <a:defRPr/>
            </a:pPr>
            <a:endParaRPr lang="el-GR" dirty="0">
              <a:latin typeface="+mn-lt"/>
              <a:cs typeface="+mn-cs"/>
            </a:endParaRPr>
          </a:p>
          <a:p>
            <a:pPr fontAlgn="auto">
              <a:spcBef>
                <a:spcPts val="0"/>
              </a:spcBef>
              <a:spcAft>
                <a:spcPts val="0"/>
              </a:spcAft>
              <a:defRPr/>
            </a:pPr>
            <a:endParaRPr lang="el-GR" dirty="0">
              <a:latin typeface="+mn-lt"/>
              <a:cs typeface="+mn-cs"/>
            </a:endParaRPr>
          </a:p>
          <a:p>
            <a:pPr fontAlgn="auto">
              <a:spcBef>
                <a:spcPts val="0"/>
              </a:spcBef>
              <a:spcAft>
                <a:spcPts val="0"/>
              </a:spcAft>
              <a:defRPr/>
            </a:pPr>
            <a:endParaRPr lang="el-GR" dirty="0">
              <a:latin typeface="+mn-lt"/>
              <a:cs typeface="+mn-cs"/>
            </a:endParaRPr>
          </a:p>
          <a:p>
            <a:pPr fontAlgn="auto">
              <a:spcBef>
                <a:spcPts val="0"/>
              </a:spcBef>
              <a:spcAft>
                <a:spcPts val="0"/>
              </a:spcAft>
              <a:defRPr/>
            </a:pPr>
            <a:endParaRPr lang="el-GR" dirty="0">
              <a:latin typeface="+mn-lt"/>
              <a:cs typeface="+mn-cs"/>
            </a:endParaRPr>
          </a:p>
          <a:p>
            <a:pPr fontAlgn="auto">
              <a:spcBef>
                <a:spcPts val="0"/>
              </a:spcBef>
              <a:spcAft>
                <a:spcPts val="0"/>
              </a:spcAft>
              <a:defRPr/>
            </a:pPr>
            <a:endParaRPr lang="el-GR" dirty="0">
              <a:latin typeface="+mn-lt"/>
              <a:cs typeface="+mn-cs"/>
            </a:endParaRPr>
          </a:p>
        </p:txBody>
      </p:sp>
      <p:sp>
        <p:nvSpPr>
          <p:cNvPr id="8" name="Θέση κειμένου 7"/>
          <p:cNvSpPr>
            <a:spLocks noGrp="1"/>
          </p:cNvSpPr>
          <p:nvPr>
            <p:ph type="body" sz="quarter" idx="18"/>
          </p:nvPr>
        </p:nvSpPr>
        <p:spPr>
          <a:xfrm>
            <a:off x="246063" y="3587750"/>
            <a:ext cx="6718300" cy="1943100"/>
          </a:xfrm>
        </p:spPr>
        <p:txBody>
          <a:bodyPr>
            <a:noAutofit/>
          </a:bodyPr>
          <a:lstStyle/>
          <a:p>
            <a:pPr marL="0" indent="0" algn="ctr" fontAlgn="auto">
              <a:spcAft>
                <a:spcPts val="0"/>
              </a:spcAft>
              <a:buFont typeface="Calibri" pitchFamily="34" charset="0"/>
              <a:buNone/>
              <a:defRPr/>
            </a:pPr>
            <a:r>
              <a:rPr lang="el-GR" dirty="0">
                <a:solidFill>
                  <a:schemeClr val="tx1">
                    <a:lumMod val="75000"/>
                    <a:lumOff val="25000"/>
                  </a:schemeClr>
                </a:solidFill>
              </a:rPr>
              <a:t>Η </a:t>
            </a:r>
            <a:r>
              <a:rPr lang="el-GR" b="1" dirty="0">
                <a:solidFill>
                  <a:schemeClr val="tx1">
                    <a:lumMod val="75000"/>
                    <a:lumOff val="25000"/>
                  </a:schemeClr>
                </a:solidFill>
              </a:rPr>
              <a:t>εντατικοποίηση της εργασίας</a:t>
            </a:r>
            <a:r>
              <a:rPr lang="el-GR" dirty="0">
                <a:solidFill>
                  <a:schemeClr val="tx1">
                    <a:lumMod val="75000"/>
                    <a:lumOff val="25000"/>
                  </a:schemeClr>
                </a:solidFill>
              </a:rPr>
              <a:t> αποτελεί λοιπόν, την κύρια προτεραιότητα του “</a:t>
            </a:r>
            <a:r>
              <a:rPr lang="el-GR" dirty="0" err="1">
                <a:solidFill>
                  <a:schemeClr val="tx1">
                    <a:lumMod val="75000"/>
                    <a:lumOff val="25000"/>
                  </a:schemeClr>
                </a:solidFill>
              </a:rPr>
              <a:t>εξορθολογισμού</a:t>
            </a:r>
            <a:r>
              <a:rPr lang="el-GR" dirty="0">
                <a:solidFill>
                  <a:schemeClr val="tx1">
                    <a:lumMod val="75000"/>
                    <a:lumOff val="25000"/>
                  </a:schemeClr>
                </a:solidFill>
              </a:rPr>
              <a:t>” της παραγωγικής διαδικασίας</a:t>
            </a:r>
          </a:p>
          <a:p>
            <a:pPr algn="ctr" fontAlgn="auto">
              <a:spcAft>
                <a:spcPts val="0"/>
              </a:spcAft>
              <a:defRPr/>
            </a:pPr>
            <a:endParaRPr lang="el-GR" dirty="0">
              <a:solidFill>
                <a:schemeClr val="tx1">
                  <a:lumMod val="75000"/>
                  <a:lumOff val="25000"/>
                </a:schemeClr>
              </a:solidFill>
            </a:endParaRPr>
          </a:p>
          <a:p>
            <a:pPr algn="ctr" fontAlgn="auto">
              <a:spcAft>
                <a:spcPts val="0"/>
              </a:spcAft>
              <a:defRPr/>
            </a:pPr>
            <a:endParaRPr lang="el-GR" dirty="0">
              <a:solidFill>
                <a:schemeClr val="tx1">
                  <a:lumMod val="75000"/>
                  <a:lumOff val="25000"/>
                </a:schemeClr>
              </a:solidFill>
            </a:endParaRPr>
          </a:p>
          <a:p>
            <a:pPr algn="ctr" fontAlgn="auto">
              <a:spcAft>
                <a:spcPts val="0"/>
              </a:spcAft>
              <a:defRPr/>
            </a:pPr>
            <a:endParaRPr lang="el-GR" dirty="0">
              <a:solidFill>
                <a:schemeClr val="tx1">
                  <a:lumMod val="75000"/>
                  <a:lumOff val="25000"/>
                </a:schemeClr>
              </a:solidFill>
            </a:endParaRPr>
          </a:p>
          <a:p>
            <a:pPr marL="0" indent="0" algn="ctr" fontAlgn="auto">
              <a:spcAft>
                <a:spcPts val="0"/>
              </a:spcAft>
              <a:buFont typeface="Calibri" pitchFamily="34" charset="0"/>
              <a:buNone/>
              <a:defRPr/>
            </a:pPr>
            <a:r>
              <a:rPr lang="el-GR" dirty="0">
                <a:solidFill>
                  <a:schemeClr val="tx1">
                    <a:lumMod val="75000"/>
                    <a:lumOff val="25000"/>
                  </a:schemeClr>
                </a:solidFill>
              </a:rPr>
              <a:t>καθώς σύμφωνα με τον F. </a:t>
            </a:r>
            <a:r>
              <a:rPr lang="el-GR" dirty="0" err="1">
                <a:solidFill>
                  <a:schemeClr val="tx1">
                    <a:lumMod val="75000"/>
                    <a:lumOff val="25000"/>
                  </a:schemeClr>
                </a:solidFill>
              </a:rPr>
              <a:t>Taylor</a:t>
            </a:r>
            <a:r>
              <a:rPr lang="el-GR" dirty="0">
                <a:solidFill>
                  <a:schemeClr val="tx1">
                    <a:lumMod val="75000"/>
                    <a:lumOff val="25000"/>
                  </a:schemeClr>
                </a:solidFill>
              </a:rPr>
              <a:t>, ο </a:t>
            </a:r>
            <a:r>
              <a:rPr lang="el-GR" b="1" dirty="0">
                <a:solidFill>
                  <a:schemeClr val="tx1">
                    <a:lumMod val="75000"/>
                    <a:lumOff val="25000"/>
                  </a:schemeClr>
                </a:solidFill>
              </a:rPr>
              <a:t>πλούτος</a:t>
            </a:r>
            <a:r>
              <a:rPr lang="el-GR" dirty="0">
                <a:solidFill>
                  <a:schemeClr val="tx1">
                    <a:lumMod val="75000"/>
                    <a:lumOff val="25000"/>
                  </a:schemeClr>
                </a:solidFill>
              </a:rPr>
              <a:t> (υπό την έννοια του A. </a:t>
            </a:r>
            <a:r>
              <a:rPr lang="el-GR" dirty="0" err="1">
                <a:solidFill>
                  <a:schemeClr val="tx1">
                    <a:lumMod val="75000"/>
                    <a:lumOff val="25000"/>
                  </a:schemeClr>
                </a:solidFill>
              </a:rPr>
              <a:t>Smith</a:t>
            </a:r>
            <a:r>
              <a:rPr lang="el-GR" dirty="0">
                <a:solidFill>
                  <a:schemeClr val="tx1">
                    <a:lumMod val="75000"/>
                    <a:lumOff val="25000"/>
                  </a:schemeClr>
                </a:solidFill>
              </a:rPr>
              <a:t>) προκύπτει κυρίως από την άμεση εργασία</a:t>
            </a:r>
          </a:p>
          <a:p>
            <a:pPr marL="0" indent="0" algn="ctr" fontAlgn="auto">
              <a:spcAft>
                <a:spcPts val="0"/>
              </a:spcAft>
              <a:buFont typeface="Calibri" pitchFamily="34" charset="0"/>
              <a:buNone/>
              <a:defRPr/>
            </a:pPr>
            <a:endParaRPr lang="el-GR" dirty="0">
              <a:solidFill>
                <a:schemeClr val="tx1">
                  <a:lumMod val="75000"/>
                  <a:lumOff val="25000"/>
                </a:schemeClr>
              </a:solidFill>
            </a:endParaRPr>
          </a:p>
          <a:p>
            <a:pPr marL="0" indent="0" algn="ctr" fontAlgn="auto">
              <a:spcAft>
                <a:spcPts val="0"/>
              </a:spcAft>
              <a:buFont typeface="Calibri" pitchFamily="34" charset="0"/>
              <a:buNone/>
              <a:defRPr/>
            </a:pPr>
            <a:endParaRPr lang="el-GR" dirty="0">
              <a:solidFill>
                <a:schemeClr val="tx1">
                  <a:lumMod val="75000"/>
                  <a:lumOff val="25000"/>
                </a:schemeClr>
              </a:solidFill>
            </a:endParaRPr>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59663" y="758825"/>
            <a:ext cx="1871662" cy="187325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tretch>
            <a:fillRect/>
          </a:stretch>
        </p:blipFill>
        <p:spPr>
          <a:xfrm>
            <a:off x="9713913" y="768350"/>
            <a:ext cx="1871662" cy="1865313"/>
          </a:xfrm>
        </p:spPr>
      </p:pic>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F099DFE9-C0DC-4D5D-BCDC-AF08A2444030}" type="slidenum">
              <a:rPr lang="el-GR"/>
              <a:pPr>
                <a:defRPr/>
              </a:pPr>
              <a:t>17</a:t>
            </a:fld>
            <a:endParaRPr lang="el-GR" dirty="0"/>
          </a:p>
        </p:txBody>
      </p:sp>
      <p:sp>
        <p:nvSpPr>
          <p:cNvPr id="59399" name="TextBox 37"/>
          <p:cNvSpPr txBox="1">
            <a:spLocks noChangeArrowheads="1"/>
          </p:cNvSpPr>
          <p:nvPr/>
        </p:nvSpPr>
        <p:spPr bwMode="auto">
          <a:xfrm>
            <a:off x="97932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pic>
        <p:nvPicPr>
          <p:cNvPr id="59400" name="Picture 4" descr="ÎÏÎ¿ÏÎ­Î»ÎµÏÎ¼Î± ÎµÎ¹ÎºÏÎ½Î±Ï Î³Î¹Î± WORKER BLACK WHITE IMAGES"/>
          <p:cNvPicPr>
            <a:picLocks noChangeAspect="1" noChangeArrowheads="1"/>
          </p:cNvPicPr>
          <p:nvPr/>
        </p:nvPicPr>
        <p:blipFill>
          <a:blip r:embed="rId5"/>
          <a:srcRect/>
          <a:stretch>
            <a:fillRect/>
          </a:stretch>
        </p:blipFill>
        <p:spPr bwMode="auto">
          <a:xfrm>
            <a:off x="7473950" y="768350"/>
            <a:ext cx="1857375" cy="2001838"/>
          </a:xfrm>
          <a:prstGeom prst="rect">
            <a:avLst/>
          </a:prstGeom>
          <a:noFill/>
          <a:ln w="9525">
            <a:noFill/>
            <a:miter lim="800000"/>
            <a:headEnd/>
            <a:tailEnd/>
          </a:ln>
        </p:spPr>
      </p:pic>
      <p:pic>
        <p:nvPicPr>
          <p:cNvPr id="59401" name="Picture 6" descr="ÎÏÎ¿ÏÎ­Î»ÎµÏÎ¼Î± ÎµÎ¹ÎºÏÎ½Î±Ï Î³Î¹Î± PALMS WORKER BLACK WHITE IMAGES"/>
          <p:cNvPicPr>
            <a:picLocks noChangeAspect="1" noChangeArrowheads="1"/>
          </p:cNvPicPr>
          <p:nvPr/>
        </p:nvPicPr>
        <p:blipFill>
          <a:blip r:embed="rId6"/>
          <a:srcRect/>
          <a:stretch>
            <a:fillRect/>
          </a:stretch>
        </p:blipFill>
        <p:spPr bwMode="auto">
          <a:xfrm>
            <a:off x="9715500" y="758825"/>
            <a:ext cx="1870075" cy="1874838"/>
          </a:xfrm>
          <a:prstGeom prst="rect">
            <a:avLst/>
          </a:prstGeom>
          <a:noFill/>
          <a:ln w="9525">
            <a:noFill/>
            <a:miter lim="800000"/>
            <a:headEnd/>
            <a:tailEnd/>
          </a:ln>
        </p:spPr>
      </p:pic>
      <p:sp>
        <p:nvSpPr>
          <p:cNvPr id="59402" name="TextBox 37"/>
          <p:cNvSpPr txBox="1">
            <a:spLocks noChangeArrowheads="1"/>
          </p:cNvSpPr>
          <p:nvPr/>
        </p:nvSpPr>
        <p:spPr bwMode="auto">
          <a:xfrm>
            <a:off x="7635875" y="2646363"/>
            <a:ext cx="1335088" cy="130175"/>
          </a:xfrm>
          <a:prstGeom prst="rect">
            <a:avLst/>
          </a:prstGeom>
          <a:solidFill>
            <a:schemeClr val="bg1"/>
          </a:solidFill>
          <a:ln w="9525">
            <a:noFill/>
            <a:miter lim="800000"/>
            <a:headEnd/>
            <a:tailEnd/>
          </a:ln>
        </p:spPr>
        <p:txBody>
          <a:bodyPr>
            <a:spAutoFit/>
          </a:bodyPr>
          <a:lstStyle/>
          <a:p>
            <a:endParaRPr lang="el-GR" sz="800">
              <a:solidFill>
                <a:schemeClr val="bg1"/>
              </a:solidFill>
              <a:latin typeface="Calibri" pitchFamily="34" charset="0"/>
            </a:endParaRPr>
          </a:p>
        </p:txBody>
      </p:sp>
      <p:pic>
        <p:nvPicPr>
          <p:cNvPr id="59403" name="Picture 8" descr="ÎÏÎ¿ÏÎ­Î»ÎµÏÎ¼Î± ÎµÎ¹ÎºÏÎ½Î±Ï Î³Î¹Î± BLUE COLLAR WORKER BLACK WHITE IMAGES"/>
          <p:cNvPicPr>
            <a:picLocks noChangeAspect="1" noChangeArrowheads="1"/>
          </p:cNvPicPr>
          <p:nvPr/>
        </p:nvPicPr>
        <p:blipFill>
          <a:blip r:embed="rId7"/>
          <a:srcRect/>
          <a:stretch>
            <a:fillRect/>
          </a:stretch>
        </p:blipFill>
        <p:spPr bwMode="auto">
          <a:xfrm>
            <a:off x="9710738" y="758825"/>
            <a:ext cx="1874837" cy="1887538"/>
          </a:xfrm>
          <a:prstGeom prst="rect">
            <a:avLst/>
          </a:prstGeom>
          <a:noFill/>
          <a:ln w="9525">
            <a:noFill/>
            <a:miter lim="800000"/>
            <a:headEnd/>
            <a:tailEnd/>
          </a:ln>
        </p:spPr>
      </p:pic>
      <p:pic>
        <p:nvPicPr>
          <p:cNvPr id="59404" name="Picture 2" descr="ÎÏÎ¿ÏÎ­Î»ÎµÏÎ¼Î± ÎµÎ¹ÎºÏÎ½Î±Ï Î³Î¹Î± FACTORY BLACK WHITE IMAGES"/>
          <p:cNvPicPr>
            <a:picLocks noChangeAspect="1" noChangeArrowheads="1"/>
          </p:cNvPicPr>
          <p:nvPr/>
        </p:nvPicPr>
        <p:blipFill>
          <a:blip r:embed="rId8"/>
          <a:srcRect/>
          <a:stretch>
            <a:fillRect/>
          </a:stretch>
        </p:blipFill>
        <p:spPr bwMode="auto">
          <a:xfrm>
            <a:off x="7459663" y="758825"/>
            <a:ext cx="4125912" cy="1928813"/>
          </a:xfrm>
          <a:prstGeom prst="rect">
            <a:avLst/>
          </a:prstGeom>
          <a:noFill/>
          <a:ln w="9525">
            <a:noFill/>
            <a:miter lim="800000"/>
            <a:headEnd/>
            <a:tailEnd/>
          </a:ln>
        </p:spPr>
      </p:pic>
      <p:pic>
        <p:nvPicPr>
          <p:cNvPr id="59405" name="Picture 2" descr="ÎÏÎ¿ÏÎ­Î»ÎµÏÎ¼Î± ÎµÎ¹ÎºÏÎ½Î±Ï Î³Î¹Î± work BLACK WHITE IMAGES"/>
          <p:cNvPicPr>
            <a:picLocks noChangeAspect="1" noChangeArrowheads="1"/>
          </p:cNvPicPr>
          <p:nvPr/>
        </p:nvPicPr>
        <p:blipFill>
          <a:blip r:embed="rId9"/>
          <a:srcRect/>
          <a:stretch>
            <a:fillRect/>
          </a:stretch>
        </p:blipFill>
        <p:spPr bwMode="auto">
          <a:xfrm>
            <a:off x="7459663" y="685800"/>
            <a:ext cx="4125912" cy="2016125"/>
          </a:xfrm>
          <a:prstGeom prst="rect">
            <a:avLst/>
          </a:prstGeom>
          <a:noFill/>
          <a:ln w="9525">
            <a:noFill/>
            <a:miter lim="800000"/>
            <a:headEnd/>
            <a:tailEnd/>
          </a:ln>
        </p:spPr>
      </p:pic>
      <p:pic>
        <p:nvPicPr>
          <p:cNvPr id="59406" name="Picture 2" descr="ÎÏÎ¿ÏÎ­Î»ÎµÏÎ¼Î± ÎµÎ¹ÎºÏÎ½Î±Ï Î³Î¹Î± working black white images"/>
          <p:cNvPicPr>
            <a:picLocks noChangeAspect="1" noChangeArrowheads="1"/>
          </p:cNvPicPr>
          <p:nvPr/>
        </p:nvPicPr>
        <p:blipFill>
          <a:blip r:embed="rId10"/>
          <a:srcRect/>
          <a:stretch>
            <a:fillRect/>
          </a:stretch>
        </p:blipFill>
        <p:spPr bwMode="auto">
          <a:xfrm>
            <a:off x="7459663" y="660400"/>
            <a:ext cx="4125912" cy="2768600"/>
          </a:xfrm>
          <a:prstGeom prst="rect">
            <a:avLst/>
          </a:prstGeom>
          <a:noFill/>
          <a:ln w="9525">
            <a:noFill/>
            <a:miter lim="800000"/>
            <a:headEnd/>
            <a:tailEnd/>
          </a:ln>
        </p:spPr>
      </p:pic>
      <p:sp>
        <p:nvSpPr>
          <p:cNvPr id="7" name="Γραφικό 5" descr="Βέλος: Περιστροφή δεξιά">
            <a:extLst>
              <a:ext uri="{FF2B5EF4-FFF2-40B4-BE49-F238E27FC236}"/>
            </a:extLst>
          </p:cNvPr>
          <p:cNvSpPr/>
          <p:nvPr/>
        </p:nvSpPr>
        <p:spPr>
          <a:xfrm>
            <a:off x="2903538" y="4500563"/>
            <a:ext cx="701675" cy="517525"/>
          </a:xfrm>
          <a:custGeom>
            <a:avLst/>
            <a:gdLst>
              <a:gd name="connsiteX0" fmla="*/ 721519 w 847725"/>
              <a:gd name="connsiteY0" fmla="*/ 422548 h 657225"/>
              <a:gd name="connsiteX1" fmla="*/ 673894 w 847725"/>
              <a:gd name="connsiteY1" fmla="*/ 174898 h 657225"/>
              <a:gd name="connsiteX2" fmla="*/ 432911 w 847725"/>
              <a:gd name="connsiteY2" fmla="*/ 10115 h 657225"/>
              <a:gd name="connsiteX3" fmla="*/ 141446 w 847725"/>
              <a:gd name="connsiteY3" fmla="*/ 83458 h 657225"/>
              <a:gd name="connsiteX4" fmla="*/ 7144 w 847725"/>
              <a:gd name="connsiteY4" fmla="*/ 325393 h 657225"/>
              <a:gd name="connsiteX5" fmla="*/ 118586 w 847725"/>
              <a:gd name="connsiteY5" fmla="*/ 152038 h 657225"/>
              <a:gd name="connsiteX6" fmla="*/ 321469 w 847725"/>
              <a:gd name="connsiteY6" fmla="*/ 116796 h 657225"/>
              <a:gd name="connsiteX7" fmla="*/ 477679 w 847725"/>
              <a:gd name="connsiteY7" fmla="*/ 238715 h 657225"/>
              <a:gd name="connsiteX8" fmla="*/ 511969 w 847725"/>
              <a:gd name="connsiteY8" fmla="*/ 422548 h 657225"/>
              <a:gd name="connsiteX9" fmla="*/ 388144 w 847725"/>
              <a:gd name="connsiteY9" fmla="*/ 422548 h 657225"/>
              <a:gd name="connsiteX10" fmla="*/ 616744 w 847725"/>
              <a:gd name="connsiteY10" fmla="*/ 651148 h 657225"/>
              <a:gd name="connsiteX11" fmla="*/ 845344 w 847725"/>
              <a:gd name="connsiteY11" fmla="*/ 422548 h 657225"/>
              <a:gd name="connsiteX12" fmla="*/ 721519 w 847725"/>
              <a:gd name="connsiteY12" fmla="*/ 422548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7725" h="657225">
                <a:moveTo>
                  <a:pt x="721519" y="422548"/>
                </a:moveTo>
                <a:cubicBezTo>
                  <a:pt x="724376" y="333966"/>
                  <a:pt x="721519" y="253003"/>
                  <a:pt x="673894" y="174898"/>
                </a:cubicBezTo>
                <a:cubicBezTo>
                  <a:pt x="620554" y="87268"/>
                  <a:pt x="535781" y="22498"/>
                  <a:pt x="432911" y="10115"/>
                </a:cubicBezTo>
                <a:cubicBezTo>
                  <a:pt x="330041" y="-2267"/>
                  <a:pt x="226219" y="24403"/>
                  <a:pt x="141446" y="83458"/>
                </a:cubicBezTo>
                <a:cubicBezTo>
                  <a:pt x="69056" y="136798"/>
                  <a:pt x="7144" y="233001"/>
                  <a:pt x="7144" y="325393"/>
                </a:cubicBezTo>
                <a:cubicBezTo>
                  <a:pt x="18574" y="254908"/>
                  <a:pt x="58579" y="192043"/>
                  <a:pt x="118586" y="152038"/>
                </a:cubicBezTo>
                <a:cubicBezTo>
                  <a:pt x="178594" y="112033"/>
                  <a:pt x="251936" y="99650"/>
                  <a:pt x="321469" y="116796"/>
                </a:cubicBezTo>
                <a:cubicBezTo>
                  <a:pt x="387191" y="132035"/>
                  <a:pt x="441484" y="182518"/>
                  <a:pt x="477679" y="238715"/>
                </a:cubicBezTo>
                <a:cubicBezTo>
                  <a:pt x="513874" y="294913"/>
                  <a:pt x="511969" y="357778"/>
                  <a:pt x="511969" y="422548"/>
                </a:cubicBezTo>
                <a:lnTo>
                  <a:pt x="388144" y="422548"/>
                </a:lnTo>
                <a:lnTo>
                  <a:pt x="616744" y="651148"/>
                </a:lnTo>
                <a:cubicBezTo>
                  <a:pt x="616744" y="651148"/>
                  <a:pt x="806291" y="461601"/>
                  <a:pt x="845344" y="422548"/>
                </a:cubicBezTo>
                <a:lnTo>
                  <a:pt x="721519" y="422548"/>
                </a:lnTo>
                <a:close/>
              </a:path>
            </a:pathLst>
          </a:custGeom>
          <a:solidFill>
            <a:schemeClr val="tx1">
              <a:lumMod val="75000"/>
              <a:lumOff val="25000"/>
            </a:schemeClr>
          </a:solid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6218238" y="600075"/>
            <a:ext cx="4816475" cy="784225"/>
          </a:xfrm>
        </p:spPr>
        <p:txBody>
          <a:bodyPr/>
          <a:lstStyle/>
          <a:p>
            <a:pPr algn="ctr" fontAlgn="auto">
              <a:spcAft>
                <a:spcPts val="0"/>
              </a:spcAft>
              <a:defRPr/>
            </a:pPr>
            <a:r>
              <a:rPr lang="el-GR" b="1" dirty="0"/>
              <a:t>Προστιθέμενη αξία</a:t>
            </a:r>
            <a:r>
              <a:rPr lang="el-GR" b="1" dirty="0">
                <a:solidFill>
                  <a:schemeClr val="bg2">
                    <a:lumMod val="50000"/>
                  </a:schemeClr>
                </a:solidFill>
              </a:rPr>
              <a:t/>
            </a:r>
            <a:br>
              <a:rPr lang="el-GR" b="1" dirty="0">
                <a:solidFill>
                  <a:schemeClr val="bg2">
                    <a:lumMod val="50000"/>
                  </a:schemeClr>
                </a:solidFill>
              </a:rPr>
            </a:br>
            <a:endParaRPr lang="el-GR" sz="2800" b="1" dirty="0">
              <a:solidFill>
                <a:schemeClr val="bg2">
                  <a:lumMod val="50000"/>
                </a:schemeClr>
              </a:solidFill>
            </a:endParaRPr>
          </a:p>
        </p:txBody>
      </p:sp>
      <p:sp>
        <p:nvSpPr>
          <p:cNvPr id="3" name="Θέση υποσέλιδου 2"/>
          <p:cNvSpPr>
            <a:spLocks noGrp="1"/>
          </p:cNvSpPr>
          <p:nvPr>
            <p:ph type="ftr" sz="quarter" idx="33"/>
          </p:nvPr>
        </p:nvSpPr>
        <p:spPr>
          <a:xfrm>
            <a:off x="6330950" y="7064375"/>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38B4F772-4456-4247-B354-30F90E61BD5F}" type="slidenum">
              <a:rPr lang="el-GR"/>
              <a:pPr>
                <a:defRPr/>
              </a:pPr>
              <a:t>18</a:t>
            </a:fld>
            <a:endParaRPr lang="el-GR" dirty="0"/>
          </a:p>
        </p:txBody>
      </p:sp>
      <p:sp>
        <p:nvSpPr>
          <p:cNvPr id="61444" name="TextBox 37"/>
          <p:cNvSpPr txBox="1">
            <a:spLocks noChangeArrowheads="1"/>
          </p:cNvSpPr>
          <p:nvPr/>
        </p:nvSpPr>
        <p:spPr bwMode="auto">
          <a:xfrm>
            <a:off x="9807575" y="5916613"/>
            <a:ext cx="1411288"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28" name="Θέση κειμένου 5">
            <a:extLst>
              <a:ext uri="{FF2B5EF4-FFF2-40B4-BE49-F238E27FC236}"/>
            </a:extLst>
          </p:cNvPr>
          <p:cNvSpPr txBox="1">
            <a:spLocks/>
          </p:cNvSpPr>
          <p:nvPr/>
        </p:nvSpPr>
        <p:spPr>
          <a:xfrm>
            <a:off x="5613400" y="3302000"/>
            <a:ext cx="2463800" cy="360363"/>
          </a:xfrm>
          <a:prstGeom prst="rect">
            <a:avLst/>
          </a:prstGeom>
        </p:spPr>
        <p:txBody>
          <a:bodyPr/>
          <a:lstStyle>
            <a:defPPr rtl="0">
              <a:defRPr lang="en-US"/>
            </a:defPPr>
            <a:lvl1pPr indent="0" algn="ctr">
              <a:lnSpc>
                <a:spcPct val="90000"/>
              </a:lnSpc>
              <a:spcBef>
                <a:spcPts val="1000"/>
              </a:spcBef>
              <a:buClr>
                <a:schemeClr val="accent1"/>
              </a:buClr>
              <a:buFont typeface="Calibri" panose="020F0502020204030204" pitchFamily="34" charset="0"/>
              <a:buNone/>
              <a:defRPr b="1">
                <a:solidFill>
                  <a:schemeClr val="bg2">
                    <a:lumMod val="50000"/>
                  </a:schemeClr>
                </a:solidFill>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fontAlgn="auto">
              <a:spcAft>
                <a:spcPts val="0"/>
              </a:spcAft>
              <a:defRPr/>
            </a:pPr>
            <a:r>
              <a:rPr lang="el-GR" sz="1600" dirty="0">
                <a:solidFill>
                  <a:schemeClr val="tx1">
                    <a:lumMod val="75000"/>
                    <a:lumOff val="25000"/>
                  </a:schemeClr>
                </a:solidFill>
                <a:latin typeface="+mn-lt"/>
                <a:cs typeface="+mn-cs"/>
              </a:rPr>
              <a:t>Την μονοδιάστατη ποσοτικοποίηση της παραγωγικής διαδικασίας</a:t>
            </a:r>
          </a:p>
        </p:txBody>
      </p:sp>
      <p:sp>
        <p:nvSpPr>
          <p:cNvPr id="30" name="Ορθογώνιο 6" descr="Πλαίσιο επισήμανσης.">
            <a:extLst>
              <a:ext uri="{FF2B5EF4-FFF2-40B4-BE49-F238E27FC236}"/>
            </a:extLst>
          </p:cNvPr>
          <p:cNvSpPr/>
          <p:nvPr/>
        </p:nvSpPr>
        <p:spPr>
          <a:xfrm rot="10800000" flipV="1">
            <a:off x="5500688" y="4310063"/>
            <a:ext cx="2576512" cy="777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61447" name="Θέση κειμένου 5"/>
          <p:cNvSpPr txBox="1">
            <a:spLocks/>
          </p:cNvSpPr>
          <p:nvPr/>
        </p:nvSpPr>
        <p:spPr bwMode="auto">
          <a:xfrm>
            <a:off x="9309100" y="3302000"/>
            <a:ext cx="2495550" cy="360363"/>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Την πλήρη διαιρεσιμότητα  του ιεραρχημένου παραγωγικού συστήματος</a:t>
            </a:r>
          </a:p>
        </p:txBody>
      </p:sp>
      <p:sp>
        <p:nvSpPr>
          <p:cNvPr id="57" name="Ορθογώνιο 6" descr="Πλαίσιο επισήμανσης.">
            <a:extLst>
              <a:ext uri="{FF2B5EF4-FFF2-40B4-BE49-F238E27FC236}"/>
            </a:extLst>
          </p:cNvPr>
          <p:cNvSpPr/>
          <p:nvPr/>
        </p:nvSpPr>
        <p:spPr>
          <a:xfrm rot="10800000" flipV="1">
            <a:off x="9229725" y="4314825"/>
            <a:ext cx="2574925" cy="7778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61449" name="Text Placeholder 24"/>
          <p:cNvSpPr txBox="1">
            <a:spLocks/>
          </p:cNvSpPr>
          <p:nvPr/>
        </p:nvSpPr>
        <p:spPr bwMode="auto">
          <a:xfrm>
            <a:off x="9553575" y="4545013"/>
            <a:ext cx="2224088" cy="169545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σε ανεξάρτητα, μετρήσιμα και προστιθέμενα υποσυστήματα</a:t>
            </a:r>
          </a:p>
          <a:p>
            <a:pPr algn="ctr">
              <a:lnSpc>
                <a:spcPct val="90000"/>
              </a:lnSpc>
              <a:spcBef>
                <a:spcPts val="1000"/>
              </a:spcBef>
              <a:buClr>
                <a:schemeClr val="accent1"/>
              </a:buClr>
              <a:buFont typeface="Calibri" pitchFamily="34" charset="0"/>
              <a:buNone/>
            </a:pPr>
            <a:endParaRPr lang="el-GR" sz="1400">
              <a:solidFill>
                <a:srgbClr val="404040"/>
              </a:solidFill>
              <a:latin typeface="Calibri" pitchFamily="34" charset="0"/>
            </a:endParaRPr>
          </a:p>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 </a:t>
            </a:r>
          </a:p>
        </p:txBody>
      </p:sp>
      <p:sp>
        <p:nvSpPr>
          <p:cNvPr id="34" name="Ορθογώνιο 6">
            <a:extLst>
              <a:ext uri="{FF2B5EF4-FFF2-40B4-BE49-F238E27FC236}"/>
            </a:extLst>
          </p:cNvPr>
          <p:cNvSpPr/>
          <p:nvPr/>
        </p:nvSpPr>
        <p:spPr>
          <a:xfrm flipV="1">
            <a:off x="403225" y="436563"/>
            <a:ext cx="4319588"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36" name="Ορθογώνιο 6">
            <a:extLst>
              <a:ext uri="{FF2B5EF4-FFF2-40B4-BE49-F238E27FC236}"/>
            </a:extLst>
          </p:cNvPr>
          <p:cNvSpPr/>
          <p:nvPr/>
        </p:nvSpPr>
        <p:spPr>
          <a:xfrm>
            <a:off x="373063" y="6213475"/>
            <a:ext cx="4319587"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61452" name="Text Placeholder 24"/>
          <p:cNvSpPr txBox="1">
            <a:spLocks/>
          </p:cNvSpPr>
          <p:nvPr/>
        </p:nvSpPr>
        <p:spPr bwMode="auto">
          <a:xfrm>
            <a:off x="5473700" y="1536700"/>
            <a:ext cx="6303963" cy="585788"/>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Η απόπειρα εξομοίωσης της προστιθέμενης αξίας σε έναν κύριο παράγοντα, ήτοι την άμεση εργασία, επιτρέπει:</a:t>
            </a:r>
          </a:p>
          <a:p>
            <a:pPr algn="ctr">
              <a:lnSpc>
                <a:spcPct val="90000"/>
              </a:lnSpc>
              <a:spcBef>
                <a:spcPts val="1000"/>
              </a:spcBef>
              <a:buClr>
                <a:schemeClr val="accent1"/>
              </a:buClr>
              <a:buFont typeface="Calibri" pitchFamily="34" charset="0"/>
              <a:buNone/>
            </a:pPr>
            <a:endParaRPr lang="el-GR" sz="1600">
              <a:solidFill>
                <a:srgbClr val="404040"/>
              </a:solidFill>
              <a:latin typeface="Calibri" pitchFamily="34" charset="0"/>
            </a:endParaRPr>
          </a:p>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 </a:t>
            </a:r>
          </a:p>
        </p:txBody>
      </p:sp>
      <p:sp>
        <p:nvSpPr>
          <p:cNvPr id="9" name="Γραφικό 7" descr="Παζλ">
            <a:extLst>
              <a:ext uri="{FF2B5EF4-FFF2-40B4-BE49-F238E27FC236}"/>
            </a:extLst>
          </p:cNvPr>
          <p:cNvSpPr/>
          <p:nvPr/>
        </p:nvSpPr>
        <p:spPr>
          <a:xfrm>
            <a:off x="5008563" y="3506788"/>
            <a:ext cx="417512" cy="360362"/>
          </a:xfrm>
          <a:custGeom>
            <a:avLst/>
            <a:gdLst>
              <a:gd name="connsiteX0" fmla="*/ 499586 w 771525"/>
              <a:gd name="connsiteY0" fmla="*/ 585311 h 771525"/>
              <a:gd name="connsiteX1" fmla="*/ 458629 w 771525"/>
              <a:gd name="connsiteY1" fmla="*/ 459581 h 771525"/>
              <a:gd name="connsiteX2" fmla="*/ 465296 w 771525"/>
              <a:gd name="connsiteY2" fmla="*/ 452914 h 771525"/>
              <a:gd name="connsiteX3" fmla="*/ 592931 w 771525"/>
              <a:gd name="connsiteY3" fmla="*/ 491966 h 771525"/>
              <a:gd name="connsiteX4" fmla="*/ 660559 w 771525"/>
              <a:gd name="connsiteY4" fmla="*/ 546259 h 771525"/>
              <a:gd name="connsiteX5" fmla="*/ 769144 w 771525"/>
              <a:gd name="connsiteY5" fmla="*/ 437674 h 771525"/>
              <a:gd name="connsiteX6" fmla="*/ 607219 w 771525"/>
              <a:gd name="connsiteY6" fmla="*/ 275749 h 771525"/>
              <a:gd name="connsiteX7" fmla="*/ 661511 w 771525"/>
              <a:gd name="connsiteY7" fmla="*/ 208121 h 771525"/>
              <a:gd name="connsiteX8" fmla="*/ 700564 w 771525"/>
              <a:gd name="connsiteY8" fmla="*/ 80486 h 771525"/>
              <a:gd name="connsiteX9" fmla="*/ 693896 w 771525"/>
              <a:gd name="connsiteY9" fmla="*/ 73819 h 771525"/>
              <a:gd name="connsiteX10" fmla="*/ 568166 w 771525"/>
              <a:gd name="connsiteY10" fmla="*/ 114776 h 771525"/>
              <a:gd name="connsiteX11" fmla="*/ 500539 w 771525"/>
              <a:gd name="connsiteY11" fmla="*/ 169069 h 771525"/>
              <a:gd name="connsiteX12" fmla="*/ 338614 w 771525"/>
              <a:gd name="connsiteY12" fmla="*/ 7144 h 771525"/>
              <a:gd name="connsiteX13" fmla="*/ 229076 w 771525"/>
              <a:gd name="connsiteY13" fmla="*/ 115729 h 771525"/>
              <a:gd name="connsiteX14" fmla="*/ 283369 w 771525"/>
              <a:gd name="connsiteY14" fmla="*/ 183356 h 771525"/>
              <a:gd name="connsiteX15" fmla="*/ 324326 w 771525"/>
              <a:gd name="connsiteY15" fmla="*/ 309086 h 771525"/>
              <a:gd name="connsiteX16" fmla="*/ 317659 w 771525"/>
              <a:gd name="connsiteY16" fmla="*/ 315754 h 771525"/>
              <a:gd name="connsiteX17" fmla="*/ 190024 w 771525"/>
              <a:gd name="connsiteY17" fmla="*/ 276701 h 771525"/>
              <a:gd name="connsiteX18" fmla="*/ 122396 w 771525"/>
              <a:gd name="connsiteY18" fmla="*/ 222409 h 771525"/>
              <a:gd name="connsiteX19" fmla="*/ 7144 w 771525"/>
              <a:gd name="connsiteY19" fmla="*/ 338614 h 771525"/>
              <a:gd name="connsiteX20" fmla="*/ 169069 w 771525"/>
              <a:gd name="connsiteY20" fmla="*/ 500539 h 771525"/>
              <a:gd name="connsiteX21" fmla="*/ 114776 w 771525"/>
              <a:gd name="connsiteY21" fmla="*/ 568166 h 771525"/>
              <a:gd name="connsiteX22" fmla="*/ 75724 w 771525"/>
              <a:gd name="connsiteY22" fmla="*/ 695801 h 771525"/>
              <a:gd name="connsiteX23" fmla="*/ 82391 w 771525"/>
              <a:gd name="connsiteY23" fmla="*/ 702469 h 771525"/>
              <a:gd name="connsiteX24" fmla="*/ 208121 w 771525"/>
              <a:gd name="connsiteY24" fmla="*/ 661511 h 771525"/>
              <a:gd name="connsiteX25" fmla="*/ 275749 w 771525"/>
              <a:gd name="connsiteY25" fmla="*/ 607219 h 771525"/>
              <a:gd name="connsiteX26" fmla="*/ 437674 w 771525"/>
              <a:gd name="connsiteY26" fmla="*/ 769144 h 771525"/>
              <a:gd name="connsiteX27" fmla="*/ 553879 w 771525"/>
              <a:gd name="connsiteY27" fmla="*/ 652939 h 771525"/>
              <a:gd name="connsiteX28" fmla="*/ 499586 w 771525"/>
              <a:gd name="connsiteY28" fmla="*/ 585311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71525" h="771525">
                <a:moveTo>
                  <a:pt x="499586" y="585311"/>
                </a:moveTo>
                <a:cubicBezTo>
                  <a:pt x="436721" y="587216"/>
                  <a:pt x="413861" y="506254"/>
                  <a:pt x="458629" y="459581"/>
                </a:cubicBezTo>
                <a:lnTo>
                  <a:pt x="465296" y="452914"/>
                </a:lnTo>
                <a:cubicBezTo>
                  <a:pt x="511969" y="408146"/>
                  <a:pt x="594836" y="429101"/>
                  <a:pt x="592931" y="491966"/>
                </a:cubicBezTo>
                <a:cubicBezTo>
                  <a:pt x="591979" y="528161"/>
                  <a:pt x="634841" y="571976"/>
                  <a:pt x="660559" y="546259"/>
                </a:cubicBezTo>
                <a:lnTo>
                  <a:pt x="769144" y="437674"/>
                </a:lnTo>
                <a:lnTo>
                  <a:pt x="607219" y="275749"/>
                </a:lnTo>
                <a:cubicBezTo>
                  <a:pt x="581501" y="250031"/>
                  <a:pt x="625316" y="207169"/>
                  <a:pt x="661511" y="208121"/>
                </a:cubicBezTo>
                <a:cubicBezTo>
                  <a:pt x="724376" y="210026"/>
                  <a:pt x="745331" y="127159"/>
                  <a:pt x="700564" y="80486"/>
                </a:cubicBezTo>
                <a:lnTo>
                  <a:pt x="693896" y="73819"/>
                </a:lnTo>
                <a:cubicBezTo>
                  <a:pt x="647224" y="29051"/>
                  <a:pt x="566261" y="51911"/>
                  <a:pt x="568166" y="114776"/>
                </a:cubicBezTo>
                <a:cubicBezTo>
                  <a:pt x="569119" y="150971"/>
                  <a:pt x="526256" y="194786"/>
                  <a:pt x="500539" y="169069"/>
                </a:cubicBezTo>
                <a:lnTo>
                  <a:pt x="338614" y="7144"/>
                </a:lnTo>
                <a:lnTo>
                  <a:pt x="229076" y="115729"/>
                </a:lnTo>
                <a:cubicBezTo>
                  <a:pt x="203359" y="141446"/>
                  <a:pt x="247174" y="184309"/>
                  <a:pt x="283369" y="183356"/>
                </a:cubicBezTo>
                <a:cubicBezTo>
                  <a:pt x="346234" y="181451"/>
                  <a:pt x="369094" y="262414"/>
                  <a:pt x="324326" y="309086"/>
                </a:cubicBezTo>
                <a:lnTo>
                  <a:pt x="317659" y="315754"/>
                </a:lnTo>
                <a:cubicBezTo>
                  <a:pt x="270986" y="360521"/>
                  <a:pt x="188119" y="339566"/>
                  <a:pt x="190024" y="276701"/>
                </a:cubicBezTo>
                <a:cubicBezTo>
                  <a:pt x="190976" y="240506"/>
                  <a:pt x="148114" y="196691"/>
                  <a:pt x="122396" y="222409"/>
                </a:cubicBezTo>
                <a:lnTo>
                  <a:pt x="7144" y="338614"/>
                </a:lnTo>
                <a:lnTo>
                  <a:pt x="169069" y="500539"/>
                </a:lnTo>
                <a:cubicBezTo>
                  <a:pt x="194786" y="526256"/>
                  <a:pt x="150971" y="569119"/>
                  <a:pt x="114776" y="568166"/>
                </a:cubicBezTo>
                <a:cubicBezTo>
                  <a:pt x="51911" y="566261"/>
                  <a:pt x="30956" y="649129"/>
                  <a:pt x="75724" y="695801"/>
                </a:cubicBezTo>
                <a:lnTo>
                  <a:pt x="82391" y="702469"/>
                </a:lnTo>
                <a:cubicBezTo>
                  <a:pt x="129064" y="747236"/>
                  <a:pt x="210026" y="724376"/>
                  <a:pt x="208121" y="661511"/>
                </a:cubicBezTo>
                <a:cubicBezTo>
                  <a:pt x="207169" y="625316"/>
                  <a:pt x="250031" y="581501"/>
                  <a:pt x="275749" y="607219"/>
                </a:cubicBezTo>
                <a:lnTo>
                  <a:pt x="437674" y="769144"/>
                </a:lnTo>
                <a:lnTo>
                  <a:pt x="553879" y="652939"/>
                </a:lnTo>
                <a:cubicBezTo>
                  <a:pt x="579596" y="627221"/>
                  <a:pt x="536734" y="584359"/>
                  <a:pt x="499586" y="585311"/>
                </a:cubicBezTo>
                <a:close/>
              </a:path>
            </a:pathLst>
          </a:custGeom>
          <a:solidFill>
            <a:schemeClr val="tx1">
              <a:lumMod val="85000"/>
              <a:lumOff val="15000"/>
            </a:schemeClr>
          </a:solid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4" name="Γραφικό 22" descr="Δίκτυο">
            <a:extLst>
              <a:ext uri="{FF2B5EF4-FFF2-40B4-BE49-F238E27FC236}"/>
            </a:extLst>
          </p:cNvPr>
          <p:cNvSpPr/>
          <p:nvPr/>
        </p:nvSpPr>
        <p:spPr>
          <a:xfrm>
            <a:off x="8729663" y="3584575"/>
            <a:ext cx="417512" cy="360363"/>
          </a:xfrm>
          <a:custGeom>
            <a:avLst/>
            <a:gdLst>
              <a:gd name="connsiteX0" fmla="*/ 390190 w 395244"/>
              <a:gd name="connsiteY0" fmla="*/ 130567 h 369241"/>
              <a:gd name="connsiteX1" fmla="*/ 335584 w 395244"/>
              <a:gd name="connsiteY1" fmla="*/ 108205 h 369241"/>
              <a:gd name="connsiteX2" fmla="*/ 310101 w 395244"/>
              <a:gd name="connsiteY2" fmla="*/ 152410 h 369241"/>
              <a:gd name="connsiteX3" fmla="*/ 243014 w 395244"/>
              <a:gd name="connsiteY3" fmla="*/ 180493 h 369241"/>
              <a:gd name="connsiteX4" fmla="*/ 208170 w 395244"/>
              <a:gd name="connsiteY4" fmla="*/ 156050 h 369241"/>
              <a:gd name="connsiteX5" fmla="*/ 208170 w 395244"/>
              <a:gd name="connsiteY5" fmla="*/ 83762 h 369241"/>
              <a:gd name="connsiteX6" fmla="*/ 239373 w 395244"/>
              <a:gd name="connsiteY6" fmla="*/ 43717 h 369241"/>
              <a:gd name="connsiteX7" fmla="*/ 197769 w 395244"/>
              <a:gd name="connsiteY7" fmla="*/ 2113 h 369241"/>
              <a:gd name="connsiteX8" fmla="*/ 197769 w 395244"/>
              <a:gd name="connsiteY8" fmla="*/ 2113 h 369241"/>
              <a:gd name="connsiteX9" fmla="*/ 156164 w 395244"/>
              <a:gd name="connsiteY9" fmla="*/ 43717 h 369241"/>
              <a:gd name="connsiteX10" fmla="*/ 187367 w 395244"/>
              <a:gd name="connsiteY10" fmla="*/ 83762 h 369241"/>
              <a:gd name="connsiteX11" fmla="*/ 187367 w 395244"/>
              <a:gd name="connsiteY11" fmla="*/ 155530 h 369241"/>
              <a:gd name="connsiteX12" fmla="*/ 152524 w 395244"/>
              <a:gd name="connsiteY12" fmla="*/ 179973 h 369241"/>
              <a:gd name="connsiteX13" fmla="*/ 85436 w 395244"/>
              <a:gd name="connsiteY13" fmla="*/ 151890 h 369241"/>
              <a:gd name="connsiteX14" fmla="*/ 59953 w 395244"/>
              <a:gd name="connsiteY14" fmla="*/ 107685 h 369241"/>
              <a:gd name="connsiteX15" fmla="*/ 5347 w 395244"/>
              <a:gd name="connsiteY15" fmla="*/ 130047 h 369241"/>
              <a:gd name="connsiteX16" fmla="*/ 27710 w 395244"/>
              <a:gd name="connsiteY16" fmla="*/ 184653 h 369241"/>
              <a:gd name="connsiteX17" fmla="*/ 76595 w 395244"/>
              <a:gd name="connsiteY17" fmla="*/ 171132 h 369241"/>
              <a:gd name="connsiteX18" fmla="*/ 145243 w 395244"/>
              <a:gd name="connsiteY18" fmla="*/ 199215 h 369241"/>
              <a:gd name="connsiteX19" fmla="*/ 144723 w 395244"/>
              <a:gd name="connsiteY19" fmla="*/ 205976 h 369241"/>
              <a:gd name="connsiteX20" fmla="*/ 155124 w 395244"/>
              <a:gd name="connsiteY20" fmla="*/ 237179 h 369241"/>
              <a:gd name="connsiteX21" fmla="*/ 101038 w 395244"/>
              <a:gd name="connsiteY21" fmla="*/ 291785 h 369241"/>
              <a:gd name="connsiteX22" fmla="*/ 50592 w 395244"/>
              <a:gd name="connsiteY22" fmla="*/ 298026 h 369241"/>
              <a:gd name="connsiteX23" fmla="*/ 50592 w 395244"/>
              <a:gd name="connsiteY23" fmla="*/ 356793 h 369241"/>
              <a:gd name="connsiteX24" fmla="*/ 109359 w 395244"/>
              <a:gd name="connsiteY24" fmla="*/ 356793 h 369241"/>
              <a:gd name="connsiteX25" fmla="*/ 115599 w 395244"/>
              <a:gd name="connsiteY25" fmla="*/ 306347 h 369241"/>
              <a:gd name="connsiteX26" fmla="*/ 170726 w 395244"/>
              <a:gd name="connsiteY26" fmla="*/ 251221 h 369241"/>
              <a:gd name="connsiteX27" fmla="*/ 196729 w 395244"/>
              <a:gd name="connsiteY27" fmla="*/ 258502 h 369241"/>
              <a:gd name="connsiteX28" fmla="*/ 197769 w 395244"/>
              <a:gd name="connsiteY28" fmla="*/ 258502 h 369241"/>
              <a:gd name="connsiteX29" fmla="*/ 198809 w 395244"/>
              <a:gd name="connsiteY29" fmla="*/ 258502 h 369241"/>
              <a:gd name="connsiteX30" fmla="*/ 224812 w 395244"/>
              <a:gd name="connsiteY30" fmla="*/ 251221 h 369241"/>
              <a:gd name="connsiteX31" fmla="*/ 279938 w 395244"/>
              <a:gd name="connsiteY31" fmla="*/ 306347 h 369241"/>
              <a:gd name="connsiteX32" fmla="*/ 286179 w 395244"/>
              <a:gd name="connsiteY32" fmla="*/ 357313 h 369241"/>
              <a:gd name="connsiteX33" fmla="*/ 344945 w 395244"/>
              <a:gd name="connsiteY33" fmla="*/ 357313 h 369241"/>
              <a:gd name="connsiteX34" fmla="*/ 344945 w 395244"/>
              <a:gd name="connsiteY34" fmla="*/ 298546 h 369241"/>
              <a:gd name="connsiteX35" fmla="*/ 294499 w 395244"/>
              <a:gd name="connsiteY35" fmla="*/ 292305 h 369241"/>
              <a:gd name="connsiteX36" fmla="*/ 240413 w 395244"/>
              <a:gd name="connsiteY36" fmla="*/ 237699 h 369241"/>
              <a:gd name="connsiteX37" fmla="*/ 250815 w 395244"/>
              <a:gd name="connsiteY37" fmla="*/ 206496 h 369241"/>
              <a:gd name="connsiteX38" fmla="*/ 250295 w 395244"/>
              <a:gd name="connsiteY38" fmla="*/ 199735 h 369241"/>
              <a:gd name="connsiteX39" fmla="*/ 318942 w 395244"/>
              <a:gd name="connsiteY39" fmla="*/ 171652 h 369241"/>
              <a:gd name="connsiteX40" fmla="*/ 367828 w 395244"/>
              <a:gd name="connsiteY40" fmla="*/ 185173 h 369241"/>
              <a:gd name="connsiteX41" fmla="*/ 390190 w 395244"/>
              <a:gd name="connsiteY41" fmla="*/ 130567 h 369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95244" h="369241">
                <a:moveTo>
                  <a:pt x="390190" y="130567"/>
                </a:moveTo>
                <a:cubicBezTo>
                  <a:pt x="381349" y="109245"/>
                  <a:pt x="356906" y="99364"/>
                  <a:pt x="335584" y="108205"/>
                </a:cubicBezTo>
                <a:cubicBezTo>
                  <a:pt x="317902" y="115485"/>
                  <a:pt x="307501" y="134208"/>
                  <a:pt x="310101" y="152410"/>
                </a:cubicBezTo>
                <a:lnTo>
                  <a:pt x="243014" y="180493"/>
                </a:lnTo>
                <a:cubicBezTo>
                  <a:pt x="235733" y="168011"/>
                  <a:pt x="222731" y="158650"/>
                  <a:pt x="208170" y="156050"/>
                </a:cubicBezTo>
                <a:lnTo>
                  <a:pt x="208170" y="83762"/>
                </a:lnTo>
                <a:cubicBezTo>
                  <a:pt x="225852" y="79081"/>
                  <a:pt x="239373" y="62960"/>
                  <a:pt x="239373" y="43717"/>
                </a:cubicBezTo>
                <a:cubicBezTo>
                  <a:pt x="239373" y="20835"/>
                  <a:pt x="220651" y="2113"/>
                  <a:pt x="197769" y="2113"/>
                </a:cubicBezTo>
                <a:lnTo>
                  <a:pt x="197769" y="2113"/>
                </a:lnTo>
                <a:cubicBezTo>
                  <a:pt x="174886" y="2113"/>
                  <a:pt x="156164" y="20835"/>
                  <a:pt x="156164" y="43717"/>
                </a:cubicBezTo>
                <a:cubicBezTo>
                  <a:pt x="156164" y="62960"/>
                  <a:pt x="169685" y="79081"/>
                  <a:pt x="187367" y="83762"/>
                </a:cubicBezTo>
                <a:lnTo>
                  <a:pt x="187367" y="155530"/>
                </a:lnTo>
                <a:cubicBezTo>
                  <a:pt x="172286" y="158130"/>
                  <a:pt x="159804" y="167491"/>
                  <a:pt x="152524" y="179973"/>
                </a:cubicBezTo>
                <a:lnTo>
                  <a:pt x="85436" y="151890"/>
                </a:lnTo>
                <a:cubicBezTo>
                  <a:pt x="88036" y="133688"/>
                  <a:pt x="78155" y="114965"/>
                  <a:pt x="59953" y="107685"/>
                </a:cubicBezTo>
                <a:cubicBezTo>
                  <a:pt x="38631" y="98844"/>
                  <a:pt x="14188" y="108725"/>
                  <a:pt x="5347" y="130047"/>
                </a:cubicBezTo>
                <a:cubicBezTo>
                  <a:pt x="-3494" y="151369"/>
                  <a:pt x="6387" y="175812"/>
                  <a:pt x="27710" y="184653"/>
                </a:cubicBezTo>
                <a:cubicBezTo>
                  <a:pt x="45392" y="191934"/>
                  <a:pt x="65674" y="186213"/>
                  <a:pt x="76595" y="171132"/>
                </a:cubicBezTo>
                <a:lnTo>
                  <a:pt x="145243" y="199215"/>
                </a:lnTo>
                <a:cubicBezTo>
                  <a:pt x="144723" y="201295"/>
                  <a:pt x="144723" y="203895"/>
                  <a:pt x="144723" y="205976"/>
                </a:cubicBezTo>
                <a:cubicBezTo>
                  <a:pt x="144723" y="217417"/>
                  <a:pt x="148363" y="228338"/>
                  <a:pt x="155124" y="237179"/>
                </a:cubicBezTo>
                <a:lnTo>
                  <a:pt x="101038" y="291785"/>
                </a:lnTo>
                <a:cubicBezTo>
                  <a:pt x="84916" y="282424"/>
                  <a:pt x="64114" y="284504"/>
                  <a:pt x="50592" y="298026"/>
                </a:cubicBezTo>
                <a:cubicBezTo>
                  <a:pt x="34470" y="314148"/>
                  <a:pt x="34470" y="340671"/>
                  <a:pt x="50592" y="356793"/>
                </a:cubicBezTo>
                <a:cubicBezTo>
                  <a:pt x="66714" y="372914"/>
                  <a:pt x="93237" y="372914"/>
                  <a:pt x="109359" y="356793"/>
                </a:cubicBezTo>
                <a:cubicBezTo>
                  <a:pt x="122880" y="343271"/>
                  <a:pt x="124960" y="322469"/>
                  <a:pt x="115599" y="306347"/>
                </a:cubicBezTo>
                <a:lnTo>
                  <a:pt x="170726" y="251221"/>
                </a:lnTo>
                <a:cubicBezTo>
                  <a:pt x="178526" y="255901"/>
                  <a:pt x="187367" y="258502"/>
                  <a:pt x="196729" y="258502"/>
                </a:cubicBezTo>
                <a:cubicBezTo>
                  <a:pt x="197249" y="258502"/>
                  <a:pt x="197249" y="258502"/>
                  <a:pt x="197769" y="258502"/>
                </a:cubicBezTo>
                <a:cubicBezTo>
                  <a:pt x="198289" y="258502"/>
                  <a:pt x="198289" y="258502"/>
                  <a:pt x="198809" y="258502"/>
                </a:cubicBezTo>
                <a:cubicBezTo>
                  <a:pt x="208170" y="258502"/>
                  <a:pt x="217011" y="255901"/>
                  <a:pt x="224812" y="251221"/>
                </a:cubicBezTo>
                <a:lnTo>
                  <a:pt x="279938" y="306347"/>
                </a:lnTo>
                <a:cubicBezTo>
                  <a:pt x="270577" y="322469"/>
                  <a:pt x="272657" y="343271"/>
                  <a:pt x="286179" y="357313"/>
                </a:cubicBezTo>
                <a:cubicBezTo>
                  <a:pt x="302300" y="373434"/>
                  <a:pt x="328823" y="373434"/>
                  <a:pt x="344945" y="357313"/>
                </a:cubicBezTo>
                <a:cubicBezTo>
                  <a:pt x="361067" y="341191"/>
                  <a:pt x="361067" y="314668"/>
                  <a:pt x="344945" y="298546"/>
                </a:cubicBezTo>
                <a:cubicBezTo>
                  <a:pt x="331424" y="285024"/>
                  <a:pt x="310621" y="282944"/>
                  <a:pt x="294499" y="292305"/>
                </a:cubicBezTo>
                <a:lnTo>
                  <a:pt x="240413" y="237699"/>
                </a:lnTo>
                <a:cubicBezTo>
                  <a:pt x="247174" y="228858"/>
                  <a:pt x="250815" y="218457"/>
                  <a:pt x="250815" y="206496"/>
                </a:cubicBezTo>
                <a:cubicBezTo>
                  <a:pt x="250815" y="204415"/>
                  <a:pt x="250815" y="201815"/>
                  <a:pt x="250295" y="199735"/>
                </a:cubicBezTo>
                <a:lnTo>
                  <a:pt x="318942" y="171652"/>
                </a:lnTo>
                <a:cubicBezTo>
                  <a:pt x="329863" y="186213"/>
                  <a:pt x="350146" y="192454"/>
                  <a:pt x="367828" y="185173"/>
                </a:cubicBezTo>
                <a:cubicBezTo>
                  <a:pt x="388630" y="175812"/>
                  <a:pt x="399031" y="151890"/>
                  <a:pt x="390190" y="130567"/>
                </a:cubicBezTo>
                <a:close/>
              </a:path>
            </a:pathLst>
          </a:custGeom>
          <a:solidFill>
            <a:schemeClr val="tx1">
              <a:lumMod val="85000"/>
              <a:lumOff val="15000"/>
            </a:schemeClr>
          </a:solidFill>
          <a:ln w="5159" cap="flat">
            <a:noFill/>
            <a:prstDash val="solid"/>
            <a:miter/>
          </a:ln>
        </p:spPr>
        <p:txBody>
          <a:bodyPr anchor="ctr"/>
          <a:lstStyle/>
          <a:p>
            <a:pPr fontAlgn="auto">
              <a:spcBef>
                <a:spcPts val="0"/>
              </a:spcBef>
              <a:spcAft>
                <a:spcPts val="0"/>
              </a:spcAft>
              <a:defRPr/>
            </a:pPr>
            <a:endParaRPr lang="el-GR">
              <a:latin typeface="+mn-lt"/>
              <a:cs typeface="+mn-cs"/>
            </a:endParaRPr>
          </a:p>
        </p:txBody>
      </p:sp>
      <p:pic>
        <p:nvPicPr>
          <p:cNvPr id="61455" name="Picture 6" descr="Î£ÏÎµÏÎ¹ÎºÎ® ÎµÎ¹ÎºÏÎ½Î±"/>
          <p:cNvPicPr>
            <a:picLocks noChangeAspect="1" noChangeArrowheads="1"/>
          </p:cNvPicPr>
          <p:nvPr/>
        </p:nvPicPr>
        <p:blipFill>
          <a:blip r:embed="rId3"/>
          <a:srcRect/>
          <a:stretch>
            <a:fillRect/>
          </a:stretch>
        </p:blipFill>
        <p:spPr bwMode="auto">
          <a:xfrm>
            <a:off x="88900" y="252413"/>
            <a:ext cx="4660900" cy="6326187"/>
          </a:xfrm>
          <a:prstGeom prst="rect">
            <a:avLst/>
          </a:prstGeom>
          <a:noFill/>
          <a:ln w="9525">
            <a:noFill/>
            <a:miter lim="800000"/>
            <a:headEnd/>
            <a:tailEnd/>
          </a:ln>
        </p:spPr>
      </p:pic>
      <p:sp>
        <p:nvSpPr>
          <p:cNvPr id="38" name="Ορθογώνιο 6">
            <a:extLst>
              <a:ext uri="{FF2B5EF4-FFF2-40B4-BE49-F238E27FC236}"/>
            </a:extLst>
          </p:cNvPr>
          <p:cNvSpPr/>
          <p:nvPr/>
        </p:nvSpPr>
        <p:spPr>
          <a:xfrm flipV="1">
            <a:off x="246063" y="436563"/>
            <a:ext cx="4319587"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39" name="Ορθογώνιο 6">
            <a:extLst>
              <a:ext uri="{FF2B5EF4-FFF2-40B4-BE49-F238E27FC236}"/>
            </a:extLst>
          </p:cNvPr>
          <p:cNvSpPr/>
          <p:nvPr/>
        </p:nvSpPr>
        <p:spPr>
          <a:xfrm>
            <a:off x="215900" y="6213475"/>
            <a:ext cx="4319588"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Θέση εικόνας 9" descr="Εικόνα παραθύρων κτιρίου"/>
          <p:cNvPicPr>
            <a:picLocks noChangeAspect="1"/>
          </p:cNvPicPr>
          <p:nvPr/>
        </p:nvPicPr>
        <p:blipFill>
          <a:blip r:embed="rId3"/>
          <a:srcRect/>
          <a:stretch>
            <a:fillRect/>
          </a:stretch>
        </p:blipFill>
        <p:spPr bwMode="auto">
          <a:xfrm>
            <a:off x="100013" y="207963"/>
            <a:ext cx="4884737" cy="6354762"/>
          </a:xfrm>
          <a:prstGeom prst="rect">
            <a:avLst/>
          </a:prstGeom>
          <a:noFill/>
          <a:ln w="9525">
            <a:noFill/>
            <a:miter lim="800000"/>
            <a:headEnd/>
            <a:tailEnd/>
          </a:ln>
        </p:spPr>
      </p:pic>
      <p:sp>
        <p:nvSpPr>
          <p:cNvPr id="2" name="Τίτλος 1"/>
          <p:cNvSpPr>
            <a:spLocks noGrp="1"/>
          </p:cNvSpPr>
          <p:nvPr>
            <p:ph type="title"/>
          </p:nvPr>
        </p:nvSpPr>
        <p:spPr>
          <a:xfrm>
            <a:off x="5980113" y="531813"/>
            <a:ext cx="4816475" cy="785812"/>
          </a:xfrm>
        </p:spPr>
        <p:txBody>
          <a:bodyPr/>
          <a:lstStyle/>
          <a:p>
            <a:pPr algn="ctr" fontAlgn="auto">
              <a:spcAft>
                <a:spcPts val="0"/>
              </a:spcAft>
              <a:defRPr/>
            </a:pPr>
            <a:r>
              <a:rPr lang="el-GR" b="1" dirty="0"/>
              <a:t>Εργασία</a:t>
            </a:r>
            <a:r>
              <a:rPr lang="el-GR" b="1" dirty="0">
                <a:solidFill>
                  <a:schemeClr val="bg2">
                    <a:lumMod val="50000"/>
                  </a:schemeClr>
                </a:solidFill>
              </a:rPr>
              <a:t/>
            </a:r>
            <a:br>
              <a:rPr lang="el-GR" b="1" dirty="0">
                <a:solidFill>
                  <a:schemeClr val="bg2">
                    <a:lumMod val="50000"/>
                  </a:schemeClr>
                </a:solidFill>
              </a:rPr>
            </a:br>
            <a:endParaRPr lang="el-GR" sz="2800" b="1" dirty="0">
              <a:solidFill>
                <a:schemeClr val="bg2">
                  <a:lumMod val="50000"/>
                </a:schemeClr>
              </a:solidFill>
            </a:endParaRPr>
          </a:p>
        </p:txBody>
      </p:sp>
      <p:sp>
        <p:nvSpPr>
          <p:cNvPr id="3" name="Θέση υποσέλιδου 2"/>
          <p:cNvSpPr>
            <a:spLocks noGrp="1"/>
          </p:cNvSpPr>
          <p:nvPr>
            <p:ph type="ftr" sz="quarter" idx="33"/>
          </p:nvPr>
        </p:nvSpPr>
        <p:spPr>
          <a:xfrm>
            <a:off x="6330950" y="7064375"/>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D5FDA406-453F-4536-AC51-24F508427CA0}" type="slidenum">
              <a:rPr lang="el-GR"/>
              <a:pPr>
                <a:defRPr/>
              </a:pPr>
              <a:t>19</a:t>
            </a:fld>
            <a:endParaRPr lang="el-GR" dirty="0"/>
          </a:p>
        </p:txBody>
      </p:sp>
      <p:sp>
        <p:nvSpPr>
          <p:cNvPr id="63493" name="TextBox 37"/>
          <p:cNvSpPr txBox="1">
            <a:spLocks noChangeArrowheads="1"/>
          </p:cNvSpPr>
          <p:nvPr/>
        </p:nvSpPr>
        <p:spPr bwMode="auto">
          <a:xfrm>
            <a:off x="9807575" y="5916613"/>
            <a:ext cx="1411288"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28" name="Θέση κειμένου 5">
            <a:extLst>
              <a:ext uri="{FF2B5EF4-FFF2-40B4-BE49-F238E27FC236}"/>
            </a:extLst>
          </p:cNvPr>
          <p:cNvSpPr txBox="1">
            <a:spLocks/>
          </p:cNvSpPr>
          <p:nvPr/>
        </p:nvSpPr>
        <p:spPr>
          <a:xfrm>
            <a:off x="5661025" y="2262188"/>
            <a:ext cx="2268538" cy="360362"/>
          </a:xfrm>
          <a:prstGeom prst="rect">
            <a:avLst/>
          </a:prstGeom>
        </p:spPr>
        <p:txBody>
          <a:bodyPr/>
          <a:lstStyle>
            <a:defPPr rtl="0">
              <a:defRPr lang="en-US"/>
            </a:defPPr>
            <a:lvl1pPr indent="0" algn="ctr">
              <a:lnSpc>
                <a:spcPct val="90000"/>
              </a:lnSpc>
              <a:spcBef>
                <a:spcPts val="1000"/>
              </a:spcBef>
              <a:buClr>
                <a:schemeClr val="accent1"/>
              </a:buClr>
              <a:buFont typeface="Calibri" panose="020F0502020204030204" pitchFamily="34" charset="0"/>
              <a:buNone/>
              <a:defRPr b="1">
                <a:solidFill>
                  <a:schemeClr val="bg2">
                    <a:lumMod val="50000"/>
                  </a:schemeClr>
                </a:solidFill>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fontAlgn="auto">
              <a:spcAft>
                <a:spcPts val="0"/>
              </a:spcAft>
              <a:defRPr/>
            </a:pPr>
            <a:r>
              <a:rPr lang="el-GR" dirty="0" err="1">
                <a:solidFill>
                  <a:schemeClr val="bg2">
                    <a:lumMod val="25000"/>
                  </a:schemeClr>
                </a:solidFill>
                <a:latin typeface="+mn-lt"/>
                <a:cs typeface="+mn-cs"/>
              </a:rPr>
              <a:t>Κωδικοποιήσιμη</a:t>
            </a:r>
            <a:endParaRPr lang="el-GR" dirty="0">
              <a:solidFill>
                <a:schemeClr val="bg2">
                  <a:lumMod val="25000"/>
                </a:schemeClr>
              </a:solidFill>
              <a:latin typeface="+mn-lt"/>
              <a:cs typeface="+mn-cs"/>
            </a:endParaRPr>
          </a:p>
        </p:txBody>
      </p:sp>
      <p:sp>
        <p:nvSpPr>
          <p:cNvPr id="30" name="Ορθογώνιο 6" descr="Πλαίσιο επισήμανσης.">
            <a:extLst>
              <a:ext uri="{FF2B5EF4-FFF2-40B4-BE49-F238E27FC236}"/>
            </a:extLst>
          </p:cNvPr>
          <p:cNvSpPr/>
          <p:nvPr/>
        </p:nvSpPr>
        <p:spPr>
          <a:xfrm rot="10800000" flipV="1">
            <a:off x="5456238" y="2703513"/>
            <a:ext cx="2576512" cy="762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56" name="Θέση κειμένου 5">
            <a:extLst>
              <a:ext uri="{FF2B5EF4-FFF2-40B4-BE49-F238E27FC236}"/>
            </a:extLst>
          </p:cNvPr>
          <p:cNvSpPr txBox="1">
            <a:spLocks/>
          </p:cNvSpPr>
          <p:nvPr/>
        </p:nvSpPr>
        <p:spPr>
          <a:xfrm>
            <a:off x="9339263" y="2289175"/>
            <a:ext cx="2266950" cy="358775"/>
          </a:xfrm>
          <a:prstGeom prst="rect">
            <a:avLst/>
          </a:prstGeom>
        </p:spPr>
        <p:txBody>
          <a:bodyPr/>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spcAft>
                <a:spcPts val="0"/>
              </a:spcAft>
              <a:buFont typeface="Calibri" panose="020F0502020204030204" pitchFamily="34" charset="0"/>
              <a:buNone/>
              <a:defRPr/>
            </a:pPr>
            <a:r>
              <a:rPr lang="el-GR" b="1" dirty="0">
                <a:solidFill>
                  <a:schemeClr val="bg2">
                    <a:lumMod val="25000"/>
                  </a:schemeClr>
                </a:solidFill>
              </a:rPr>
              <a:t>Κωδικοποιημένη</a:t>
            </a:r>
          </a:p>
        </p:txBody>
      </p:sp>
      <p:sp>
        <p:nvSpPr>
          <p:cNvPr id="57" name="Ορθογώνιο 6" descr="Πλαίσιο επισήμανσης.">
            <a:extLst>
              <a:ext uri="{FF2B5EF4-FFF2-40B4-BE49-F238E27FC236}"/>
            </a:extLst>
          </p:cNvPr>
          <p:cNvSpPr/>
          <p:nvPr/>
        </p:nvSpPr>
        <p:spPr>
          <a:xfrm rot="10800000" flipV="1">
            <a:off x="9185275" y="2708275"/>
            <a:ext cx="2574925" cy="762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63498" name="Text Placeholder 24"/>
          <p:cNvSpPr txBox="1">
            <a:spLocks/>
          </p:cNvSpPr>
          <p:nvPr/>
        </p:nvSpPr>
        <p:spPr bwMode="auto">
          <a:xfrm>
            <a:off x="5456238" y="4068763"/>
            <a:ext cx="6303962" cy="1693862"/>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700">
                <a:solidFill>
                  <a:srgbClr val="404040"/>
                </a:solidFill>
                <a:latin typeface="Calibri" pitchFamily="34" charset="0"/>
              </a:rPr>
              <a:t>Δεδομένου ότι η έλλειψη αβεβαιότητας - η πληροφόρηση είναι τέλεια και οι ίδιες αιτίες προκαλούν μονίμως τα ίδια αποτελέσματα σε μια γραμμική και επαναλαμβανόμενη χρονική διάσταση - παρέχει το κατάλληλο πλαίσιο της ομοιομορφίας, που διέπεται από σταθερούς κανόνες και κανονισμούς</a:t>
            </a:r>
          </a:p>
          <a:p>
            <a:pPr algn="ctr">
              <a:lnSpc>
                <a:spcPct val="90000"/>
              </a:lnSpc>
              <a:spcBef>
                <a:spcPts val="1000"/>
              </a:spcBef>
              <a:buClr>
                <a:schemeClr val="accent1"/>
              </a:buClr>
              <a:buFont typeface="Calibri" pitchFamily="34" charset="0"/>
              <a:buNone/>
            </a:pPr>
            <a:endParaRPr lang="el-GR" sz="1700">
              <a:solidFill>
                <a:srgbClr val="404040"/>
              </a:solidFill>
              <a:latin typeface="Calibri" pitchFamily="34" charset="0"/>
            </a:endParaRPr>
          </a:p>
          <a:p>
            <a:pPr algn="ctr">
              <a:lnSpc>
                <a:spcPct val="90000"/>
              </a:lnSpc>
              <a:spcBef>
                <a:spcPts val="1000"/>
              </a:spcBef>
              <a:buClr>
                <a:schemeClr val="accent1"/>
              </a:buClr>
              <a:buFont typeface="Calibri" pitchFamily="34" charset="0"/>
              <a:buNone/>
            </a:pPr>
            <a:r>
              <a:rPr lang="el-GR" sz="1700">
                <a:solidFill>
                  <a:srgbClr val="404040"/>
                </a:solidFill>
                <a:latin typeface="Calibri" pitchFamily="34" charset="0"/>
              </a:rPr>
              <a:t> </a:t>
            </a:r>
          </a:p>
        </p:txBody>
      </p:sp>
      <p:sp>
        <p:nvSpPr>
          <p:cNvPr id="34" name="Ορθογώνιο 6">
            <a:extLst>
              <a:ext uri="{FF2B5EF4-FFF2-40B4-BE49-F238E27FC236}"/>
            </a:extLst>
          </p:cNvPr>
          <p:cNvSpPr/>
          <p:nvPr/>
        </p:nvSpPr>
        <p:spPr>
          <a:xfrm flipV="1">
            <a:off x="403225" y="436563"/>
            <a:ext cx="4319588"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36" name="Ορθογώνιο 6">
            <a:extLst>
              <a:ext uri="{FF2B5EF4-FFF2-40B4-BE49-F238E27FC236}"/>
            </a:extLst>
          </p:cNvPr>
          <p:cNvSpPr/>
          <p:nvPr/>
        </p:nvSpPr>
        <p:spPr>
          <a:xfrm>
            <a:off x="373063" y="6213475"/>
            <a:ext cx="4319587"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pic>
        <p:nvPicPr>
          <p:cNvPr id="63501" name="Γραφικό 5" descr="Γραφομηχανή"/>
          <p:cNvPicPr>
            <a:picLocks noChangeAspect="1"/>
          </p:cNvPicPr>
          <p:nvPr/>
        </p:nvPicPr>
        <p:blipFill>
          <a:blip r:embed="rId4"/>
          <a:srcRect/>
          <a:stretch>
            <a:fillRect/>
          </a:stretch>
        </p:blipFill>
        <p:spPr bwMode="auto">
          <a:xfrm>
            <a:off x="5106988" y="2022475"/>
            <a:ext cx="554037" cy="554038"/>
          </a:xfrm>
          <a:prstGeom prst="rect">
            <a:avLst/>
          </a:prstGeom>
          <a:noFill/>
          <a:ln w="9525">
            <a:noFill/>
            <a:miter lim="800000"/>
            <a:headEnd/>
            <a:tailEnd/>
          </a:ln>
        </p:spPr>
      </p:pic>
      <p:pic>
        <p:nvPicPr>
          <p:cNvPr id="63502" name="Γραφικό 10" descr="Φορητός υπολογιστής"/>
          <p:cNvPicPr>
            <a:picLocks noChangeAspect="1"/>
          </p:cNvPicPr>
          <p:nvPr/>
        </p:nvPicPr>
        <p:blipFill>
          <a:blip r:embed="rId5"/>
          <a:srcRect/>
          <a:stretch>
            <a:fillRect/>
          </a:stretch>
        </p:blipFill>
        <p:spPr bwMode="auto">
          <a:xfrm>
            <a:off x="8785225" y="2022475"/>
            <a:ext cx="554038" cy="655638"/>
          </a:xfrm>
          <a:prstGeom prst="rect">
            <a:avLst/>
          </a:prstGeom>
          <a:noFill/>
          <a:ln w="9525">
            <a:noFill/>
            <a:miter lim="800000"/>
            <a:headEnd/>
            <a:tailEnd/>
          </a:ln>
        </p:spPr>
      </p:pic>
      <p:sp>
        <p:nvSpPr>
          <p:cNvPr id="63503" name="Text Placeholder 24"/>
          <p:cNvSpPr txBox="1">
            <a:spLocks/>
          </p:cNvSpPr>
          <p:nvPr/>
        </p:nvSpPr>
        <p:spPr bwMode="auto">
          <a:xfrm>
            <a:off x="5456238" y="1174750"/>
            <a:ext cx="6303962" cy="58420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Κατά συνέπεια, η εργασία είναι:</a:t>
            </a:r>
          </a:p>
          <a:p>
            <a:pPr algn="ctr">
              <a:lnSpc>
                <a:spcPct val="90000"/>
              </a:lnSpc>
              <a:spcBef>
                <a:spcPts val="1000"/>
              </a:spcBef>
              <a:buClr>
                <a:schemeClr val="accent1"/>
              </a:buClr>
              <a:buFont typeface="Calibri" pitchFamily="34" charset="0"/>
              <a:buNone/>
            </a:pPr>
            <a:endParaRPr lang="el-GR" sz="1600">
              <a:solidFill>
                <a:srgbClr val="404040"/>
              </a:solidFill>
              <a:latin typeface="Calibri" pitchFamily="34" charset="0"/>
            </a:endParaRPr>
          </a:p>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Θέση εικόνας 39" descr="Κοντινό τριγωνικό σχέδιο δόμησης"/>
          <p:cNvPicPr>
            <a:picLocks noGrp="1" noChangeAspect="1"/>
          </p:cNvPicPr>
          <p:nvPr>
            <p:ph type="pic" sz="quarter" idx="13"/>
          </p:nvPr>
        </p:nvPicPr>
        <p:blipFill>
          <a:blip r:embed="rId3"/>
          <a:srcRect/>
          <a:stretch>
            <a:fillRect/>
          </a:stretch>
        </p:blipFill>
        <p:spPr>
          <a:xfrm>
            <a:off x="-14288" y="0"/>
            <a:ext cx="12192001" cy="6778625"/>
          </a:xfrm>
        </p:spPr>
      </p:pic>
      <p:sp>
        <p:nvSpPr>
          <p:cNvPr id="22" name="Τίτλος 21"/>
          <p:cNvSpPr>
            <a:spLocks noGrp="1"/>
          </p:cNvSpPr>
          <p:nvPr>
            <p:ph type="ctrTitle"/>
          </p:nvPr>
        </p:nvSpPr>
        <p:spPr>
          <a:xfrm>
            <a:off x="144463" y="144463"/>
            <a:ext cx="4859337" cy="6480175"/>
          </a:xfrm>
        </p:spPr>
        <p:txBody>
          <a:bodyPr/>
          <a:lstStyle/>
          <a:p>
            <a:pPr algn="ctr" fontAlgn="auto">
              <a:spcAft>
                <a:spcPts val="0"/>
              </a:spcAft>
              <a:defRPr/>
            </a:pPr>
            <a:r>
              <a:rPr lang="el-GR" dirty="0"/>
              <a:t>Κεφάλαιο </a:t>
            </a:r>
            <a:r>
              <a:rPr lang="en-US" dirty="0"/>
              <a:t>2</a:t>
            </a:r>
            <a:r>
              <a:rPr lang="el-GR" dirty="0"/>
              <a:t>ο</a:t>
            </a:r>
            <a:br>
              <a:rPr lang="el-GR" dirty="0"/>
            </a:br>
            <a:endParaRPr lang="el-GR" dirty="0"/>
          </a:p>
        </p:txBody>
      </p:sp>
      <p:sp>
        <p:nvSpPr>
          <p:cNvPr id="30723" name="Υπότιτλος 22"/>
          <p:cNvSpPr>
            <a:spLocks noGrp="1"/>
          </p:cNvSpPr>
          <p:nvPr>
            <p:ph type="subTitle" idx="1"/>
          </p:nvPr>
        </p:nvSpPr>
        <p:spPr>
          <a:xfrm>
            <a:off x="587375" y="4824413"/>
            <a:ext cx="3932238" cy="1327150"/>
          </a:xfrm>
        </p:spPr>
        <p:txBody>
          <a:bodyPr/>
          <a:lstStyle/>
          <a:p>
            <a:pPr algn="ctr"/>
            <a:r>
              <a:rPr lang="el-GR" sz="2400" smtClean="0">
                <a:solidFill>
                  <a:srgbClr val="404040"/>
                </a:solidFill>
              </a:rPr>
              <a:t>Οι αρχικές θεωρητικές συνεισφορές στη διοικητική  επιστήμη: Η επιχείρηση ως «κλειστό κοινωνικό σύστημα» </a:t>
            </a:r>
            <a:endParaRPr lang="el-GR" sz="2400" i="1" smtClean="0">
              <a:solidFill>
                <a:srgbClr val="404040"/>
              </a:solidFill>
            </a:endParaRPr>
          </a:p>
        </p:txBody>
      </p:sp>
      <p:sp>
        <p:nvSpPr>
          <p:cNvPr id="7" name="Ορθογώνιο 6" descr="Διαχωριστική γραμμή κάτω εικόνας"/>
          <p:cNvSpPr/>
          <p:nvPr/>
        </p:nvSpPr>
        <p:spPr>
          <a:xfrm>
            <a:off x="407988" y="3386138"/>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7" name="Ορθογώνιο 6" descr="Διαχωριστική γραμμή επάνω εικόνας"/>
          <p:cNvSpPr/>
          <p:nvPr/>
        </p:nvSpPr>
        <p:spPr>
          <a:xfrm flipV="1">
            <a:off x="407988" y="404813"/>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pic>
        <p:nvPicPr>
          <p:cNvPr id="30726" name="Picture 6" descr="ÎÏÎ¿ÏÎ­Î»ÎµÏÎ¼Î± ÎµÎ¹ÎºÏÎ½Î±Ï Î³Î¹Î± company black white images"/>
          <p:cNvPicPr>
            <a:picLocks noChangeAspect="1" noChangeArrowheads="1"/>
          </p:cNvPicPr>
          <p:nvPr/>
        </p:nvPicPr>
        <p:blipFill>
          <a:blip r:embed="rId4"/>
          <a:srcRect/>
          <a:stretch>
            <a:fillRect/>
          </a:stretch>
        </p:blipFill>
        <p:spPr bwMode="auto">
          <a:xfrm>
            <a:off x="614363" y="533400"/>
            <a:ext cx="3876675" cy="2906713"/>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5538" name="Εικόνα 5" descr="Σχετική εικόνα"/>
          <p:cNvPicPr>
            <a:picLocks noChangeAspect="1" noChangeArrowheads="1"/>
          </p:cNvPicPr>
          <p:nvPr/>
        </p:nvPicPr>
        <p:blipFill>
          <a:blip r:embed="rId2">
            <a:grayscl/>
          </a:blip>
          <a:srcRect l="20695" r="7304" b="-2"/>
          <a:stretch>
            <a:fillRect/>
          </a:stretch>
        </p:blipFill>
        <p:spPr bwMode="auto">
          <a:xfrm>
            <a:off x="0" y="0"/>
            <a:ext cx="12192000" cy="685800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219075" y="495300"/>
            <a:ext cx="6718300" cy="5521325"/>
          </a:xfrm>
        </p:spPr>
        <p:txBody>
          <a:bodyPr>
            <a:noAutofit/>
          </a:bodyPr>
          <a:lstStyle/>
          <a:p>
            <a:pPr fontAlgn="auto">
              <a:spcAft>
                <a:spcPts val="0"/>
              </a:spcAft>
              <a:defRPr/>
            </a:pPr>
            <a:r>
              <a:rPr lang="el-GR" dirty="0">
                <a:solidFill>
                  <a:schemeClr val="tx1">
                    <a:lumMod val="75000"/>
                    <a:lumOff val="25000"/>
                  </a:schemeClr>
                </a:solidFill>
              </a:rPr>
              <a:t>Με βάση την αρχή ότι υπάρχει “μια μόνο ορθή μέθοδος”, που αποτελεί και το κριτήριο της απόδοσης που πρέπει να έχει ο εργάτης, η </a:t>
            </a:r>
            <a:r>
              <a:rPr lang="el-GR" b="1" dirty="0">
                <a:solidFill>
                  <a:schemeClr val="tx1">
                    <a:lumMod val="75000"/>
                    <a:lumOff val="25000"/>
                  </a:schemeClr>
                </a:solidFill>
              </a:rPr>
              <a:t>πληρωμή</a:t>
            </a:r>
            <a:r>
              <a:rPr lang="el-GR" dirty="0">
                <a:solidFill>
                  <a:schemeClr val="tx1">
                    <a:lumMod val="75000"/>
                    <a:lumOff val="25000"/>
                  </a:schemeClr>
                </a:solidFill>
              </a:rPr>
              <a:t> των εργαζόμενων δύναται να πραγματοποιηθεί </a:t>
            </a:r>
            <a:r>
              <a:rPr lang="el-GR" b="1" dirty="0">
                <a:solidFill>
                  <a:schemeClr val="tx1">
                    <a:lumMod val="75000"/>
                    <a:lumOff val="25000"/>
                  </a:schemeClr>
                </a:solidFill>
              </a:rPr>
              <a:t>σε απόλυτη συνάρτηση </a:t>
            </a:r>
            <a:r>
              <a:rPr lang="el-GR" dirty="0">
                <a:solidFill>
                  <a:schemeClr val="tx1">
                    <a:lumMod val="75000"/>
                    <a:lumOff val="25000"/>
                  </a:schemeClr>
                </a:solidFill>
              </a:rPr>
              <a:t>με τη μετρήσιμη (κατά επιστημονικό, υποτίθεται, τρόπο) </a:t>
            </a:r>
            <a:r>
              <a:rPr lang="el-GR" b="1" dirty="0">
                <a:solidFill>
                  <a:schemeClr val="tx1">
                    <a:lumMod val="75000"/>
                    <a:lumOff val="25000"/>
                  </a:schemeClr>
                </a:solidFill>
              </a:rPr>
              <a:t>απόδοσή</a:t>
            </a:r>
            <a:r>
              <a:rPr lang="el-GR" dirty="0">
                <a:solidFill>
                  <a:schemeClr val="tx1">
                    <a:lumMod val="75000"/>
                    <a:lumOff val="25000"/>
                  </a:schemeClr>
                </a:solidFill>
              </a:rPr>
              <a:t> τους.</a:t>
            </a:r>
          </a:p>
          <a:p>
            <a:pPr fontAlgn="auto">
              <a:spcAft>
                <a:spcPts val="0"/>
              </a:spcAft>
              <a:defRPr/>
            </a:pPr>
            <a:endParaRPr lang="el-GR" dirty="0">
              <a:solidFill>
                <a:schemeClr val="tx1">
                  <a:lumMod val="75000"/>
                  <a:lumOff val="25000"/>
                </a:schemeClr>
              </a:solidFill>
            </a:endParaRPr>
          </a:p>
          <a:p>
            <a:pPr marL="0" indent="0" fontAlgn="auto">
              <a:spcAft>
                <a:spcPts val="0"/>
              </a:spcAft>
              <a:buFont typeface="Calibri" pitchFamily="34" charset="0"/>
              <a:buNone/>
              <a:defRPr/>
            </a:pPr>
            <a:endParaRPr lang="el-GR" dirty="0">
              <a:solidFill>
                <a:schemeClr val="tx1">
                  <a:lumMod val="75000"/>
                  <a:lumOff val="25000"/>
                </a:schemeClr>
              </a:solidFill>
            </a:endParaRPr>
          </a:p>
          <a:p>
            <a:pPr fontAlgn="auto">
              <a:spcAft>
                <a:spcPts val="0"/>
              </a:spcAft>
              <a:defRPr/>
            </a:pPr>
            <a:r>
              <a:rPr lang="el-GR" dirty="0">
                <a:solidFill>
                  <a:schemeClr val="tx1">
                    <a:lumMod val="75000"/>
                    <a:lumOff val="25000"/>
                  </a:schemeClr>
                </a:solidFill>
              </a:rPr>
              <a:t>Όμως, εάν όντως ίσχυε η </a:t>
            </a:r>
            <a:r>
              <a:rPr lang="el-GR" b="1" dirty="0">
                <a:solidFill>
                  <a:schemeClr val="tx1">
                    <a:lumMod val="75000"/>
                    <a:lumOff val="25000"/>
                  </a:schemeClr>
                </a:solidFill>
              </a:rPr>
              <a:t>“μια μόνο ορθή μέθοδος”</a:t>
            </a:r>
            <a:r>
              <a:rPr lang="el-GR" dirty="0">
                <a:solidFill>
                  <a:schemeClr val="tx1">
                    <a:lumMod val="75000"/>
                    <a:lumOff val="25000"/>
                  </a:schemeClr>
                </a:solidFill>
              </a:rPr>
              <a:t> </a:t>
            </a:r>
            <a:r>
              <a:rPr lang="el-GR" dirty="0" smtClean="0">
                <a:solidFill>
                  <a:schemeClr val="tx1">
                    <a:lumMod val="75000"/>
                    <a:lumOff val="25000"/>
                  </a:schemeClr>
                </a:solidFill>
              </a:rPr>
              <a:t>- η </a:t>
            </a:r>
            <a:r>
              <a:rPr lang="el-GR" dirty="0">
                <a:solidFill>
                  <a:schemeClr val="tx1">
                    <a:lumMod val="75000"/>
                    <a:lumOff val="25000"/>
                  </a:schemeClr>
                </a:solidFill>
              </a:rPr>
              <a:t>οποία προϋποθέτει ιδανικές συνθήκες παραγωγής που ελάχιστη σχέση έχουν με τη συγκεκριμένη καθημερινή πραγματικότητα του εργοστασιακού </a:t>
            </a:r>
            <a:r>
              <a:rPr lang="el-GR" dirty="0" smtClean="0">
                <a:solidFill>
                  <a:schemeClr val="tx1">
                    <a:lumMod val="75000"/>
                    <a:lumOff val="25000"/>
                  </a:schemeClr>
                </a:solidFill>
              </a:rPr>
              <a:t>χώρου - </a:t>
            </a:r>
            <a:endParaRPr lang="el-GR" dirty="0">
              <a:solidFill>
                <a:schemeClr val="tx1">
                  <a:lumMod val="75000"/>
                  <a:lumOff val="25000"/>
                </a:schemeClr>
              </a:solidFill>
            </a:endParaRPr>
          </a:p>
          <a:p>
            <a:pPr fontAlgn="auto">
              <a:spcAft>
                <a:spcPts val="0"/>
              </a:spcAft>
              <a:defRPr/>
            </a:pPr>
            <a:endParaRPr lang="el-GR" dirty="0">
              <a:solidFill>
                <a:schemeClr val="tx1">
                  <a:lumMod val="75000"/>
                  <a:lumOff val="25000"/>
                </a:schemeClr>
              </a:solidFill>
            </a:endParaRPr>
          </a:p>
          <a:p>
            <a:pPr fontAlgn="auto">
              <a:spcAft>
                <a:spcPts val="0"/>
              </a:spcAft>
              <a:defRPr/>
            </a:pPr>
            <a:endParaRPr lang="el-GR" dirty="0">
              <a:solidFill>
                <a:schemeClr val="tx1">
                  <a:lumMod val="75000"/>
                  <a:lumOff val="25000"/>
                </a:schemeClr>
              </a:solidFill>
            </a:endParaRPr>
          </a:p>
          <a:p>
            <a:pPr fontAlgn="auto">
              <a:spcAft>
                <a:spcPts val="0"/>
              </a:spcAft>
              <a:defRPr/>
            </a:pPr>
            <a:r>
              <a:rPr lang="el-GR" b="1" dirty="0">
                <a:solidFill>
                  <a:schemeClr val="tx1">
                    <a:lumMod val="75000"/>
                    <a:lumOff val="25000"/>
                  </a:schemeClr>
                </a:solidFill>
              </a:rPr>
              <a:t>η επιστασία</a:t>
            </a:r>
            <a:r>
              <a:rPr lang="el-GR" dirty="0">
                <a:solidFill>
                  <a:schemeClr val="tx1">
                    <a:lumMod val="75000"/>
                    <a:lumOff val="25000"/>
                  </a:schemeClr>
                </a:solidFill>
              </a:rPr>
              <a:t> που στόχο της έχει να εξασφαλίσει τη μεγαλύτερη δυνατή προσφορά εργασίας από τους εργάτες, </a:t>
            </a:r>
            <a:r>
              <a:rPr lang="el-GR" b="1" dirty="0">
                <a:solidFill>
                  <a:schemeClr val="tx1">
                    <a:lumMod val="75000"/>
                    <a:lumOff val="25000"/>
                  </a:schemeClr>
                </a:solidFill>
              </a:rPr>
              <a:t>θα έτεινε προς εξαφάνιση</a:t>
            </a:r>
            <a:r>
              <a:rPr lang="el-GR" dirty="0">
                <a:solidFill>
                  <a:schemeClr val="tx1">
                    <a:lumMod val="75000"/>
                    <a:lumOff val="25000"/>
                  </a:schemeClr>
                </a:solidFill>
              </a:rPr>
              <a:t>, διότι οι εργάτες αμειβόμενοι ανάλογα με την απόδοσή τους σε σχέση με τη </a:t>
            </a:r>
            <a:r>
              <a:rPr lang="el-GR" dirty="0" smtClean="0">
                <a:solidFill>
                  <a:schemeClr val="tx1">
                    <a:lumMod val="75000"/>
                    <a:lumOff val="25000"/>
                  </a:schemeClr>
                </a:solidFill>
              </a:rPr>
              <a:t>νόρμα - </a:t>
            </a:r>
            <a:r>
              <a:rPr lang="el-GR" dirty="0">
                <a:solidFill>
                  <a:schemeClr val="tx1">
                    <a:lumMod val="75000"/>
                    <a:lumOff val="25000"/>
                  </a:schemeClr>
                </a:solidFill>
              </a:rPr>
              <a:t>η οποία θα καθοριζόταν με αντικειμενικά-επιστημονικά </a:t>
            </a:r>
            <a:r>
              <a:rPr lang="el-GR" dirty="0" smtClean="0">
                <a:solidFill>
                  <a:schemeClr val="tx1">
                    <a:lumMod val="75000"/>
                    <a:lumOff val="25000"/>
                  </a:schemeClr>
                </a:solidFill>
              </a:rPr>
              <a:t>κριτήρια - </a:t>
            </a:r>
            <a:r>
              <a:rPr lang="el-GR" dirty="0">
                <a:solidFill>
                  <a:schemeClr val="tx1">
                    <a:lumMod val="75000"/>
                    <a:lumOff val="25000"/>
                  </a:schemeClr>
                </a:solidFill>
              </a:rPr>
              <a:t>θα επέβλεπαν μόνοι τους τον εαυτό τους και ο επόπτης θα ήταν εντελώς περιττός.</a:t>
            </a:r>
          </a:p>
        </p:txBody>
      </p:sp>
      <p:sp>
        <p:nvSpPr>
          <p:cNvPr id="2" name="Τίτλος 1"/>
          <p:cNvSpPr>
            <a:spLocks noGrp="1"/>
          </p:cNvSpPr>
          <p:nvPr>
            <p:ph type="ctrTitle"/>
          </p:nvPr>
        </p:nvSpPr>
        <p:spPr>
          <a:xfrm>
            <a:off x="7189788" y="495300"/>
            <a:ext cx="4859337" cy="5521325"/>
          </a:xfrm>
        </p:spPr>
        <p:txBody>
          <a:bodyPr/>
          <a:lstStyle/>
          <a:p>
            <a:pPr algn="ctr" fontAlgn="auto">
              <a:spcAft>
                <a:spcPts val="0"/>
              </a:spcAft>
              <a:defRPr/>
            </a:pPr>
            <a:r>
              <a:rPr lang="el-GR" sz="2800" dirty="0"/>
              <a:t>Η αρχή</a:t>
            </a:r>
            <a:br>
              <a:rPr lang="el-GR" sz="2800" dirty="0"/>
            </a:br>
            <a:r>
              <a:rPr lang="el-GR" sz="2800" dirty="0"/>
              <a:t>της “μια μόνο ορθής μεθόδου”</a:t>
            </a:r>
          </a:p>
        </p:txBody>
      </p:sp>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045B33D3-DE79-49ED-95CA-C771F41695F6}" type="slidenum">
              <a:rPr lang="el-GR"/>
              <a:pPr>
                <a:defRPr/>
              </a:pPr>
              <a:t>21</a:t>
            </a:fld>
            <a:endParaRPr lang="el-GR" dirty="0"/>
          </a:p>
        </p:txBody>
      </p:sp>
      <p:sp>
        <p:nvSpPr>
          <p:cNvPr id="66565" name="TextBox 37"/>
          <p:cNvSpPr txBox="1">
            <a:spLocks noChangeArrowheads="1"/>
          </p:cNvSpPr>
          <p:nvPr/>
        </p:nvSpPr>
        <p:spPr bwMode="auto">
          <a:xfrm>
            <a:off x="97932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66566" name="TextBox 37"/>
          <p:cNvSpPr txBox="1">
            <a:spLocks noChangeArrowheads="1"/>
          </p:cNvSpPr>
          <p:nvPr/>
        </p:nvSpPr>
        <p:spPr bwMode="auto">
          <a:xfrm>
            <a:off x="7635875" y="2646363"/>
            <a:ext cx="1335088" cy="130175"/>
          </a:xfrm>
          <a:prstGeom prst="rect">
            <a:avLst/>
          </a:prstGeom>
          <a:solidFill>
            <a:schemeClr val="bg1"/>
          </a:solidFill>
          <a:ln w="9525">
            <a:noFill/>
            <a:miter lim="800000"/>
            <a:headEnd/>
            <a:tailEnd/>
          </a:ln>
        </p:spPr>
        <p:txBody>
          <a:bodyPr>
            <a:spAutoFit/>
          </a:bodyPr>
          <a:lstStyle/>
          <a:p>
            <a:endParaRPr lang="el-GR" sz="800">
              <a:solidFill>
                <a:schemeClr val="bg1"/>
              </a:solidFill>
              <a:latin typeface="Calibri" pitchFamily="34" charset="0"/>
            </a:endParaRPr>
          </a:p>
        </p:txBody>
      </p:sp>
      <p:pic>
        <p:nvPicPr>
          <p:cNvPr id="66567" name="Picture 6" descr="ÎÏÎ¿ÏÎ­Î»ÎµÏÎ¼Î± ÎµÎ¹ÎºÏÎ½Î±Ï Î³Î¹Î± company BLACK WHITE IMAGES"/>
          <p:cNvPicPr>
            <a:picLocks noChangeAspect="1" noChangeArrowheads="1"/>
          </p:cNvPicPr>
          <p:nvPr/>
        </p:nvPicPr>
        <p:blipFill>
          <a:blip r:embed="rId3"/>
          <a:srcRect/>
          <a:stretch>
            <a:fillRect/>
          </a:stretch>
        </p:blipFill>
        <p:spPr bwMode="auto">
          <a:xfrm>
            <a:off x="7966075" y="1047750"/>
            <a:ext cx="3384550" cy="2208213"/>
          </a:xfrm>
          <a:prstGeom prst="rect">
            <a:avLst/>
          </a:prstGeom>
          <a:noFill/>
          <a:ln w="9525">
            <a:noFill/>
            <a:miter lim="800000"/>
            <a:headEnd/>
            <a:tailEnd/>
          </a:ln>
        </p:spPr>
      </p:pic>
      <p:pic>
        <p:nvPicPr>
          <p:cNvPr id="66568" name="Picture 2" descr="ÎÏÎ¿ÏÎ­Î»ÎµÏÎ¼Î± ÎµÎ¹ÎºÏÎ½Î±Ï Î³Î¹Î± working black white images"/>
          <p:cNvPicPr>
            <a:picLocks noChangeAspect="1" noChangeArrowheads="1"/>
          </p:cNvPicPr>
          <p:nvPr/>
        </p:nvPicPr>
        <p:blipFill>
          <a:blip r:embed="rId4"/>
          <a:srcRect/>
          <a:stretch>
            <a:fillRect/>
          </a:stretch>
        </p:blipFill>
        <p:spPr bwMode="auto">
          <a:xfrm>
            <a:off x="7489825" y="708025"/>
            <a:ext cx="4337050" cy="2547938"/>
          </a:xfrm>
          <a:prstGeom prst="rect">
            <a:avLst/>
          </a:prstGeom>
          <a:noFill/>
          <a:ln w="9525">
            <a:noFill/>
            <a:miter lim="800000"/>
            <a:headEnd/>
            <a:tailEnd/>
          </a:ln>
        </p:spPr>
      </p:pic>
      <p:sp>
        <p:nvSpPr>
          <p:cNvPr id="7" name="Γραφικό 5" descr="Βέλος: Περιστροφή δεξιά">
            <a:extLst>
              <a:ext uri="{FF2B5EF4-FFF2-40B4-BE49-F238E27FC236}"/>
            </a:extLst>
          </p:cNvPr>
          <p:cNvSpPr/>
          <p:nvPr/>
        </p:nvSpPr>
        <p:spPr>
          <a:xfrm>
            <a:off x="2921000" y="3630613"/>
            <a:ext cx="657225" cy="514350"/>
          </a:xfrm>
          <a:custGeom>
            <a:avLst/>
            <a:gdLst>
              <a:gd name="connsiteX0" fmla="*/ 721519 w 847725"/>
              <a:gd name="connsiteY0" fmla="*/ 422548 h 657225"/>
              <a:gd name="connsiteX1" fmla="*/ 673894 w 847725"/>
              <a:gd name="connsiteY1" fmla="*/ 174898 h 657225"/>
              <a:gd name="connsiteX2" fmla="*/ 432911 w 847725"/>
              <a:gd name="connsiteY2" fmla="*/ 10115 h 657225"/>
              <a:gd name="connsiteX3" fmla="*/ 141446 w 847725"/>
              <a:gd name="connsiteY3" fmla="*/ 83458 h 657225"/>
              <a:gd name="connsiteX4" fmla="*/ 7144 w 847725"/>
              <a:gd name="connsiteY4" fmla="*/ 325393 h 657225"/>
              <a:gd name="connsiteX5" fmla="*/ 118586 w 847725"/>
              <a:gd name="connsiteY5" fmla="*/ 152038 h 657225"/>
              <a:gd name="connsiteX6" fmla="*/ 321469 w 847725"/>
              <a:gd name="connsiteY6" fmla="*/ 116796 h 657225"/>
              <a:gd name="connsiteX7" fmla="*/ 477679 w 847725"/>
              <a:gd name="connsiteY7" fmla="*/ 238715 h 657225"/>
              <a:gd name="connsiteX8" fmla="*/ 511969 w 847725"/>
              <a:gd name="connsiteY8" fmla="*/ 422548 h 657225"/>
              <a:gd name="connsiteX9" fmla="*/ 388144 w 847725"/>
              <a:gd name="connsiteY9" fmla="*/ 422548 h 657225"/>
              <a:gd name="connsiteX10" fmla="*/ 616744 w 847725"/>
              <a:gd name="connsiteY10" fmla="*/ 651148 h 657225"/>
              <a:gd name="connsiteX11" fmla="*/ 845344 w 847725"/>
              <a:gd name="connsiteY11" fmla="*/ 422548 h 657225"/>
              <a:gd name="connsiteX12" fmla="*/ 721519 w 847725"/>
              <a:gd name="connsiteY12" fmla="*/ 422548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7725" h="657225">
                <a:moveTo>
                  <a:pt x="721519" y="422548"/>
                </a:moveTo>
                <a:cubicBezTo>
                  <a:pt x="724376" y="333966"/>
                  <a:pt x="721519" y="253003"/>
                  <a:pt x="673894" y="174898"/>
                </a:cubicBezTo>
                <a:cubicBezTo>
                  <a:pt x="620554" y="87268"/>
                  <a:pt x="535781" y="22498"/>
                  <a:pt x="432911" y="10115"/>
                </a:cubicBezTo>
                <a:cubicBezTo>
                  <a:pt x="330041" y="-2267"/>
                  <a:pt x="226219" y="24403"/>
                  <a:pt x="141446" y="83458"/>
                </a:cubicBezTo>
                <a:cubicBezTo>
                  <a:pt x="69056" y="136798"/>
                  <a:pt x="7144" y="233001"/>
                  <a:pt x="7144" y="325393"/>
                </a:cubicBezTo>
                <a:cubicBezTo>
                  <a:pt x="18574" y="254908"/>
                  <a:pt x="58579" y="192043"/>
                  <a:pt x="118586" y="152038"/>
                </a:cubicBezTo>
                <a:cubicBezTo>
                  <a:pt x="178594" y="112033"/>
                  <a:pt x="251936" y="99650"/>
                  <a:pt x="321469" y="116796"/>
                </a:cubicBezTo>
                <a:cubicBezTo>
                  <a:pt x="387191" y="132035"/>
                  <a:pt x="441484" y="182518"/>
                  <a:pt x="477679" y="238715"/>
                </a:cubicBezTo>
                <a:cubicBezTo>
                  <a:pt x="513874" y="294913"/>
                  <a:pt x="511969" y="357778"/>
                  <a:pt x="511969" y="422548"/>
                </a:cubicBezTo>
                <a:lnTo>
                  <a:pt x="388144" y="422548"/>
                </a:lnTo>
                <a:lnTo>
                  <a:pt x="616744" y="651148"/>
                </a:lnTo>
                <a:cubicBezTo>
                  <a:pt x="616744" y="651148"/>
                  <a:pt x="806291" y="461601"/>
                  <a:pt x="845344" y="422548"/>
                </a:cubicBezTo>
                <a:lnTo>
                  <a:pt x="721519" y="422548"/>
                </a:lnTo>
                <a:close/>
              </a:path>
            </a:pathLst>
          </a:custGeom>
          <a:solidFill>
            <a:schemeClr val="tx1">
              <a:lumMod val="75000"/>
              <a:lumOff val="25000"/>
            </a:schemeClr>
          </a:solid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8610" name="Εικόνα 4" descr="C:\Documents and Settings\you\Τα έγγραφά μου\Λεωνίδας\ΛΕΩΝΙΔΑΣ\ΑΡΧΕΙΑ ΛΕΩΝΙΔΑ\ΠΑΤΡΑ\ΠΑΝΕΠΙΣΤΗΜΙΟ ΠΑΤΡΩΝ\ΠΑΤΡΑ-ΜΑΘΗΜΑΤΑ\ΜΑΘΗΜΑΤΑ ΠΑΤΡΑΣ\ΟΡΓΑΝΩΣΗ - ΔΙΟΙΚΗΣΗ II\ΔΙΑΦΑΝΕΙΕΣ ΜΑΘΗΜΑΤΟΣ\ΚΕΦΑΛΑΙΟ 2\FordfabrikkeniMichigan23.jpg"/>
          <p:cNvPicPr>
            <a:picLocks noChangeAspect="1" noChangeArrowheads="1"/>
          </p:cNvPicPr>
          <p:nvPr/>
        </p:nvPicPr>
        <p:blipFill>
          <a:blip r:embed="rId2"/>
          <a:srcRect l="8553" r="10008"/>
          <a:stretch>
            <a:fillRect/>
          </a:stretch>
        </p:blipFill>
        <p:spPr bwMode="auto">
          <a:xfrm>
            <a:off x="838200" y="-3175"/>
            <a:ext cx="9928225" cy="6858000"/>
          </a:xfrm>
          <a:prstGeom prst="rect">
            <a:avLst/>
          </a:prstGeom>
          <a:noFill/>
          <a:ln w="9525">
            <a:noFill/>
            <a:miter lim="800000"/>
            <a:headEnd/>
            <a:tailEnd/>
          </a:ln>
        </p:spPr>
      </p:pic>
      <p:pic>
        <p:nvPicPr>
          <p:cNvPr id="68611" name="Picture 16"/>
          <p:cNvPicPr>
            <a:picLocks noGrp="1" noRot="1" noChangeAspect="1" noMove="1" noResize="1" noEditPoints="1" noAdjustHandles="1" noChangeArrowheads="1" noChangeShapeType="1" noCrop="1"/>
          </p:cNvPicPr>
          <p:nvPr/>
        </p:nvPicPr>
        <p:blipFill>
          <a:blip r:embed="rId3"/>
          <a:srcRect/>
          <a:stretch>
            <a:fillRect/>
          </a:stretch>
        </p:blipFill>
        <p:spPr bwMode="auto">
          <a:xfrm>
            <a:off x="0" y="0"/>
            <a:ext cx="12192000" cy="685800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Ορθογώνιο 7">
            <a:extLst>
              <a:ext uri="{FF2B5EF4-FFF2-40B4-BE49-F238E27FC236}"/>
            </a:extLst>
          </p:cNvPr>
          <p:cNvSpPr/>
          <p:nvPr/>
        </p:nvSpPr>
        <p:spPr>
          <a:xfrm>
            <a:off x="4856163" y="2149475"/>
            <a:ext cx="2681287" cy="131445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2" name="Τίτλος 1"/>
          <p:cNvSpPr>
            <a:spLocks noGrp="1"/>
          </p:cNvSpPr>
          <p:nvPr>
            <p:ph type="title"/>
          </p:nvPr>
        </p:nvSpPr>
        <p:spPr/>
        <p:txBody>
          <a:bodyPr/>
          <a:lstStyle/>
          <a:p>
            <a:pPr algn="ctr" fontAlgn="auto">
              <a:spcAft>
                <a:spcPts val="0"/>
              </a:spcAft>
              <a:defRPr/>
            </a:pPr>
            <a:r>
              <a:rPr lang="el-GR" sz="2800" dirty="0"/>
              <a:t>Οργανωτική Δομή μιας Επιχείρησης </a:t>
            </a:r>
            <a:br>
              <a:rPr lang="el-GR" sz="2800" dirty="0"/>
            </a:br>
            <a:r>
              <a:rPr lang="el-GR" sz="2800" dirty="0"/>
              <a:t>που λειτουργεί σύμφωνα με τις </a:t>
            </a:r>
            <a:r>
              <a:rPr lang="el-GR" sz="2800" dirty="0" err="1"/>
              <a:t>τεϊλοριστικές</a:t>
            </a:r>
            <a:r>
              <a:rPr lang="el-GR" sz="2800" dirty="0"/>
              <a:t> αρχές</a:t>
            </a:r>
            <a:br>
              <a:rPr lang="el-GR" sz="2800" dirty="0"/>
            </a:br>
            <a:endParaRPr lang="el-GR" sz="2800" dirty="0"/>
          </a:p>
        </p:txBody>
      </p:sp>
      <p:sp>
        <p:nvSpPr>
          <p:cNvPr id="3" name="Θέση υποσέλιδου 2"/>
          <p:cNvSpPr>
            <a:spLocks noGrp="1"/>
          </p:cNvSpPr>
          <p:nvPr>
            <p:ph type="ftr" sz="quarter" idx="33"/>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p:txBody>
          <a:bodyPr/>
          <a:lstStyle/>
          <a:p>
            <a:pPr>
              <a:defRPr/>
            </a:pPr>
            <a:fld id="{762F6DFA-37FF-4DFF-A564-D991DD22CFBB}" type="slidenum">
              <a:rPr lang="el-GR"/>
              <a:pPr>
                <a:defRPr/>
              </a:pPr>
              <a:t>23</a:t>
            </a:fld>
            <a:endParaRPr lang="el-GR" dirty="0"/>
          </a:p>
        </p:txBody>
      </p:sp>
      <p:sp>
        <p:nvSpPr>
          <p:cNvPr id="5" name="Θέση κειμένου 80"/>
          <p:cNvSpPr txBox="1"/>
          <p:nvPr/>
        </p:nvSpPr>
        <p:spPr>
          <a:xfrm>
            <a:off x="5153025" y="2198688"/>
            <a:ext cx="2130425" cy="423862"/>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altLang="en-US" sz="1600" b="1" dirty="0">
                <a:solidFill>
                  <a:schemeClr val="tx1">
                    <a:lumMod val="75000"/>
                    <a:lumOff val="25000"/>
                  </a:schemeClr>
                </a:solidFill>
              </a:rPr>
              <a:t>ΕΝΑΣ ΜΟΝΟ ΣΤΟΧΟΣ ΕΝΑΣ ΜΟΝΟ ΗΓΕΤΗΣ που προσδιορίζει &amp; κατανέμει τα έργα</a:t>
            </a:r>
          </a:p>
        </p:txBody>
      </p:sp>
      <p:sp>
        <p:nvSpPr>
          <p:cNvPr id="69638" name="TextBox 37"/>
          <p:cNvSpPr txBox="1">
            <a:spLocks noChangeArrowheads="1"/>
          </p:cNvSpPr>
          <p:nvPr/>
        </p:nvSpPr>
        <p:spPr bwMode="auto">
          <a:xfrm>
            <a:off x="98059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69639" name="Θέση κειμένου 13"/>
          <p:cNvSpPr>
            <a:spLocks noGrp="1"/>
          </p:cNvSpPr>
          <p:nvPr>
            <p:ph type="body" sz="quarter" idx="32"/>
          </p:nvPr>
        </p:nvSpPr>
        <p:spPr>
          <a:xfrm>
            <a:off x="2755900" y="1065213"/>
            <a:ext cx="6477000" cy="301625"/>
          </a:xfrm>
        </p:spPr>
        <p:txBody>
          <a:bodyPr/>
          <a:lstStyle/>
          <a:p>
            <a:pPr algn="ctr"/>
            <a:r>
              <a:rPr lang="el-GR" sz="1600" smtClean="0"/>
              <a:t>Αντιστοιχεί στην “επιστημονική” οργάνωση της εργασίας</a:t>
            </a:r>
          </a:p>
          <a:p>
            <a:pPr algn="ctr"/>
            <a:endParaRPr lang="el-GR" sz="1600" smtClean="0"/>
          </a:p>
        </p:txBody>
      </p:sp>
      <p:sp>
        <p:nvSpPr>
          <p:cNvPr id="10" name="Ορθογώνιο 9">
            <a:extLst>
              <a:ext uri="{FF2B5EF4-FFF2-40B4-BE49-F238E27FC236}"/>
            </a:extLst>
          </p:cNvPr>
          <p:cNvSpPr/>
          <p:nvPr/>
        </p:nvSpPr>
        <p:spPr>
          <a:xfrm>
            <a:off x="6032500" y="3197225"/>
            <a:ext cx="344488" cy="27305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cxnSp>
        <p:nvCxnSpPr>
          <p:cNvPr id="15" name="Ευθεία γραμμή σύνδεσης 14">
            <a:extLst>
              <a:ext uri="{FF2B5EF4-FFF2-40B4-BE49-F238E27FC236}"/>
            </a:extLst>
          </p:cNvPr>
          <p:cNvCxnSpPr>
            <a:cxnSpLocks/>
          </p:cNvCxnSpPr>
          <p:nvPr/>
        </p:nvCxnSpPr>
        <p:spPr>
          <a:xfrm flipH="1">
            <a:off x="5626100" y="3454400"/>
            <a:ext cx="395288" cy="5365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8" name="Ευθεία γραμμή σύνδεσης 27">
            <a:extLst>
              <a:ext uri="{FF2B5EF4-FFF2-40B4-BE49-F238E27FC236}"/>
            </a:extLst>
          </p:cNvPr>
          <p:cNvCxnSpPr>
            <a:cxnSpLocks/>
          </p:cNvCxnSpPr>
          <p:nvPr/>
        </p:nvCxnSpPr>
        <p:spPr>
          <a:xfrm>
            <a:off x="6405563" y="3463925"/>
            <a:ext cx="344487" cy="50165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1" name="Ορθογώνιο 30">
            <a:extLst>
              <a:ext uri="{FF2B5EF4-FFF2-40B4-BE49-F238E27FC236}"/>
            </a:extLst>
          </p:cNvPr>
          <p:cNvSpPr/>
          <p:nvPr/>
        </p:nvSpPr>
        <p:spPr>
          <a:xfrm>
            <a:off x="5408613" y="3978275"/>
            <a:ext cx="223837" cy="219075"/>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cxnSp>
        <p:nvCxnSpPr>
          <p:cNvPr id="34" name="Ευθεία γραμμή σύνδεσης 33">
            <a:extLst>
              <a:ext uri="{FF2B5EF4-FFF2-40B4-BE49-F238E27FC236}"/>
            </a:extLst>
          </p:cNvPr>
          <p:cNvCxnSpPr>
            <a:cxnSpLocks/>
          </p:cNvCxnSpPr>
          <p:nvPr/>
        </p:nvCxnSpPr>
        <p:spPr>
          <a:xfrm flipH="1">
            <a:off x="5138738" y="4191000"/>
            <a:ext cx="401637" cy="595313"/>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7" name="Ορθογώνιο 36">
            <a:extLst>
              <a:ext uri="{FF2B5EF4-FFF2-40B4-BE49-F238E27FC236}"/>
            </a:extLst>
          </p:cNvPr>
          <p:cNvSpPr/>
          <p:nvPr/>
        </p:nvSpPr>
        <p:spPr>
          <a:xfrm>
            <a:off x="5073650" y="4773613"/>
            <a:ext cx="214313" cy="17780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39" name="Ορθογώνιο 38">
            <a:extLst>
              <a:ext uri="{FF2B5EF4-FFF2-40B4-BE49-F238E27FC236}"/>
            </a:extLst>
          </p:cNvPr>
          <p:cNvSpPr/>
          <p:nvPr/>
        </p:nvSpPr>
        <p:spPr>
          <a:xfrm>
            <a:off x="5741988" y="4773613"/>
            <a:ext cx="214312" cy="17780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cxnSp>
        <p:nvCxnSpPr>
          <p:cNvPr id="41" name="Ευθεία γραμμή σύνδεσης 40">
            <a:extLst>
              <a:ext uri="{FF2B5EF4-FFF2-40B4-BE49-F238E27FC236}"/>
            </a:extLst>
          </p:cNvPr>
          <p:cNvCxnSpPr>
            <a:cxnSpLocks/>
          </p:cNvCxnSpPr>
          <p:nvPr/>
        </p:nvCxnSpPr>
        <p:spPr>
          <a:xfrm>
            <a:off x="5505450" y="4191000"/>
            <a:ext cx="355600" cy="595313"/>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6" name="Ορθογώνιο 55">
            <a:extLst>
              <a:ext uri="{FF2B5EF4-FFF2-40B4-BE49-F238E27FC236}"/>
            </a:extLst>
          </p:cNvPr>
          <p:cNvSpPr/>
          <p:nvPr/>
        </p:nvSpPr>
        <p:spPr>
          <a:xfrm>
            <a:off x="6410325" y="4770438"/>
            <a:ext cx="214313" cy="17780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57" name="Ορθογώνιο 56">
            <a:extLst>
              <a:ext uri="{FF2B5EF4-FFF2-40B4-BE49-F238E27FC236}"/>
            </a:extLst>
          </p:cNvPr>
          <p:cNvSpPr/>
          <p:nvPr/>
        </p:nvSpPr>
        <p:spPr>
          <a:xfrm>
            <a:off x="7046913" y="4767263"/>
            <a:ext cx="215900" cy="17780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61" name="Ορθογώνιο 60">
            <a:extLst>
              <a:ext uri="{FF2B5EF4-FFF2-40B4-BE49-F238E27FC236}"/>
            </a:extLst>
          </p:cNvPr>
          <p:cNvSpPr/>
          <p:nvPr/>
        </p:nvSpPr>
        <p:spPr>
          <a:xfrm>
            <a:off x="4849813" y="5626100"/>
            <a:ext cx="215900" cy="17780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62" name="Ορθογώνιο 61">
            <a:extLst>
              <a:ext uri="{FF2B5EF4-FFF2-40B4-BE49-F238E27FC236}"/>
            </a:extLst>
          </p:cNvPr>
          <p:cNvSpPr/>
          <p:nvPr/>
        </p:nvSpPr>
        <p:spPr>
          <a:xfrm>
            <a:off x="5075238" y="5626100"/>
            <a:ext cx="215900" cy="17780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63" name="Ορθογώνιο 62">
            <a:extLst>
              <a:ext uri="{FF2B5EF4-FFF2-40B4-BE49-F238E27FC236}"/>
            </a:extLst>
          </p:cNvPr>
          <p:cNvSpPr/>
          <p:nvPr/>
        </p:nvSpPr>
        <p:spPr>
          <a:xfrm>
            <a:off x="5962650" y="5627688"/>
            <a:ext cx="214313" cy="17780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64" name="Ορθογώνιο 63">
            <a:extLst>
              <a:ext uri="{FF2B5EF4-FFF2-40B4-BE49-F238E27FC236}"/>
            </a:extLst>
          </p:cNvPr>
          <p:cNvSpPr/>
          <p:nvPr/>
        </p:nvSpPr>
        <p:spPr>
          <a:xfrm>
            <a:off x="5734050" y="5626100"/>
            <a:ext cx="215900" cy="17780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65" name="Ορθογώνιο 64">
            <a:extLst>
              <a:ext uri="{FF2B5EF4-FFF2-40B4-BE49-F238E27FC236}"/>
            </a:extLst>
          </p:cNvPr>
          <p:cNvSpPr/>
          <p:nvPr/>
        </p:nvSpPr>
        <p:spPr>
          <a:xfrm>
            <a:off x="5519738" y="5626100"/>
            <a:ext cx="214312" cy="17780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66" name="Ορθογώνιο 65">
            <a:extLst>
              <a:ext uri="{FF2B5EF4-FFF2-40B4-BE49-F238E27FC236}"/>
            </a:extLst>
          </p:cNvPr>
          <p:cNvSpPr/>
          <p:nvPr/>
        </p:nvSpPr>
        <p:spPr>
          <a:xfrm>
            <a:off x="5303838" y="5626100"/>
            <a:ext cx="215900" cy="17780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cxnSp>
        <p:nvCxnSpPr>
          <p:cNvPr id="77" name="Ευθεία γραμμή σύνδεσης 76">
            <a:extLst>
              <a:ext uri="{FF2B5EF4-FFF2-40B4-BE49-F238E27FC236}"/>
            </a:extLst>
          </p:cNvPr>
          <p:cNvCxnSpPr>
            <a:cxnSpLocks/>
          </p:cNvCxnSpPr>
          <p:nvPr/>
        </p:nvCxnSpPr>
        <p:spPr>
          <a:xfrm flipH="1">
            <a:off x="4860925" y="4951413"/>
            <a:ext cx="290513" cy="66198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9" name="Ευθεία γραμμή σύνδεσης 78">
            <a:extLst>
              <a:ext uri="{FF2B5EF4-FFF2-40B4-BE49-F238E27FC236}"/>
            </a:extLst>
          </p:cNvPr>
          <p:cNvCxnSpPr>
            <a:cxnSpLocks/>
          </p:cNvCxnSpPr>
          <p:nvPr/>
        </p:nvCxnSpPr>
        <p:spPr>
          <a:xfrm>
            <a:off x="5181600" y="4951413"/>
            <a:ext cx="14288" cy="674687"/>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02" name="Βέλος: Δεξιό 101">
            <a:extLst>
              <a:ext uri="{FF2B5EF4-FFF2-40B4-BE49-F238E27FC236}"/>
            </a:extLst>
          </p:cNvPr>
          <p:cNvSpPr/>
          <p:nvPr/>
        </p:nvSpPr>
        <p:spPr>
          <a:xfrm rot="6326296">
            <a:off x="2584450" y="4271963"/>
            <a:ext cx="2986088" cy="1331912"/>
          </a:xfrm>
          <a:prstGeom prst="rightArrow">
            <a:avLst/>
          </a:prstGeom>
          <a:solidFill>
            <a:schemeClr val="bg1">
              <a:lumMod val="95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03" name="Ορθογώνιο 102">
            <a:extLst>
              <a:ext uri="{FF2B5EF4-FFF2-40B4-BE49-F238E27FC236}"/>
            </a:extLst>
          </p:cNvPr>
          <p:cNvSpPr/>
          <p:nvPr/>
        </p:nvSpPr>
        <p:spPr>
          <a:xfrm>
            <a:off x="4856163" y="5872163"/>
            <a:ext cx="2667000" cy="681037"/>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04" name="Θέση κειμένου 80">
            <a:extLst>
              <a:ext uri="{FF2B5EF4-FFF2-40B4-BE49-F238E27FC236}"/>
            </a:extLst>
          </p:cNvPr>
          <p:cNvSpPr txBox="1"/>
          <p:nvPr/>
        </p:nvSpPr>
        <p:spPr>
          <a:xfrm>
            <a:off x="4899025" y="5995988"/>
            <a:ext cx="2638425" cy="423862"/>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altLang="en-US" sz="1600" b="1" dirty="0">
                <a:solidFill>
                  <a:schemeClr val="tx1">
                    <a:lumMod val="75000"/>
                    <a:lumOff val="25000"/>
                  </a:schemeClr>
                </a:solidFill>
              </a:rPr>
              <a:t>ΕΚΤΕΛΕΣΤΗΣ ΤΩΝ ΕΡΓΩΝ Βασικά οικονομική υποκίνηση</a:t>
            </a:r>
          </a:p>
        </p:txBody>
      </p:sp>
      <p:cxnSp>
        <p:nvCxnSpPr>
          <p:cNvPr id="126" name="Ευθεία γραμμή σύνδεσης 125">
            <a:extLst>
              <a:ext uri="{FF2B5EF4-FFF2-40B4-BE49-F238E27FC236}"/>
            </a:extLst>
          </p:cNvPr>
          <p:cNvCxnSpPr>
            <a:cxnSpLocks/>
          </p:cNvCxnSpPr>
          <p:nvPr/>
        </p:nvCxnSpPr>
        <p:spPr>
          <a:xfrm>
            <a:off x="5187950" y="4948238"/>
            <a:ext cx="336550" cy="66992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2" name="Ευθεία γραμμή σύνδεσης 131">
            <a:extLst>
              <a:ext uri="{FF2B5EF4-FFF2-40B4-BE49-F238E27FC236}"/>
            </a:extLst>
          </p:cNvPr>
          <p:cNvCxnSpPr>
            <a:cxnSpLocks/>
          </p:cNvCxnSpPr>
          <p:nvPr/>
        </p:nvCxnSpPr>
        <p:spPr>
          <a:xfrm flipH="1">
            <a:off x="5538788" y="4949825"/>
            <a:ext cx="292100" cy="6604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3" name="Ευθεία γραμμή σύνδεσης 132">
            <a:extLst>
              <a:ext uri="{FF2B5EF4-FFF2-40B4-BE49-F238E27FC236}"/>
            </a:extLst>
          </p:cNvPr>
          <p:cNvCxnSpPr>
            <a:cxnSpLocks/>
          </p:cNvCxnSpPr>
          <p:nvPr/>
        </p:nvCxnSpPr>
        <p:spPr>
          <a:xfrm>
            <a:off x="5861050" y="4948238"/>
            <a:ext cx="14288" cy="67468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4" name="Ευθεία γραμμή σύνδεσης 133">
            <a:extLst>
              <a:ext uri="{FF2B5EF4-FFF2-40B4-BE49-F238E27FC236}"/>
            </a:extLst>
          </p:cNvPr>
          <p:cNvCxnSpPr>
            <a:cxnSpLocks/>
          </p:cNvCxnSpPr>
          <p:nvPr/>
        </p:nvCxnSpPr>
        <p:spPr>
          <a:xfrm>
            <a:off x="5867400" y="4945063"/>
            <a:ext cx="336550" cy="66992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5" name="Ευθεία γραμμή σύνδεσης 134">
            <a:extLst>
              <a:ext uri="{FF2B5EF4-FFF2-40B4-BE49-F238E27FC236}"/>
            </a:extLst>
          </p:cNvPr>
          <p:cNvCxnSpPr>
            <a:cxnSpLocks/>
          </p:cNvCxnSpPr>
          <p:nvPr/>
        </p:nvCxnSpPr>
        <p:spPr>
          <a:xfrm flipH="1">
            <a:off x="6197600" y="4960938"/>
            <a:ext cx="292100" cy="66198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6" name="Ευθεία γραμμή σύνδεσης 135">
            <a:extLst>
              <a:ext uri="{FF2B5EF4-FFF2-40B4-BE49-F238E27FC236}"/>
            </a:extLst>
          </p:cNvPr>
          <p:cNvCxnSpPr>
            <a:cxnSpLocks/>
          </p:cNvCxnSpPr>
          <p:nvPr/>
        </p:nvCxnSpPr>
        <p:spPr>
          <a:xfrm>
            <a:off x="6519863" y="4960938"/>
            <a:ext cx="14287" cy="6731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7" name="Ευθεία γραμμή σύνδεσης 136">
            <a:extLst>
              <a:ext uri="{FF2B5EF4-FFF2-40B4-BE49-F238E27FC236}"/>
            </a:extLst>
          </p:cNvPr>
          <p:cNvCxnSpPr>
            <a:cxnSpLocks/>
          </p:cNvCxnSpPr>
          <p:nvPr/>
        </p:nvCxnSpPr>
        <p:spPr>
          <a:xfrm>
            <a:off x="6526213" y="4957763"/>
            <a:ext cx="336550" cy="66992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8" name="Ευθεία γραμμή σύνδεσης 137">
            <a:extLst>
              <a:ext uri="{FF2B5EF4-FFF2-40B4-BE49-F238E27FC236}"/>
            </a:extLst>
          </p:cNvPr>
          <p:cNvCxnSpPr>
            <a:cxnSpLocks/>
          </p:cNvCxnSpPr>
          <p:nvPr/>
        </p:nvCxnSpPr>
        <p:spPr>
          <a:xfrm flipH="1">
            <a:off x="6851650" y="4937125"/>
            <a:ext cx="290513" cy="6604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9" name="Ευθεία γραμμή σύνδεσης 138">
            <a:extLst>
              <a:ext uri="{FF2B5EF4-FFF2-40B4-BE49-F238E27FC236}"/>
            </a:extLst>
          </p:cNvPr>
          <p:cNvCxnSpPr>
            <a:cxnSpLocks/>
          </p:cNvCxnSpPr>
          <p:nvPr/>
        </p:nvCxnSpPr>
        <p:spPr>
          <a:xfrm>
            <a:off x="7173913" y="4935538"/>
            <a:ext cx="14287" cy="67468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0" name="Ευθεία γραμμή σύνδεσης 139">
            <a:extLst>
              <a:ext uri="{FF2B5EF4-FFF2-40B4-BE49-F238E27FC236}"/>
            </a:extLst>
          </p:cNvPr>
          <p:cNvCxnSpPr>
            <a:cxnSpLocks/>
          </p:cNvCxnSpPr>
          <p:nvPr/>
        </p:nvCxnSpPr>
        <p:spPr>
          <a:xfrm>
            <a:off x="7178675" y="4932363"/>
            <a:ext cx="344488" cy="66675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42" name="Ορθογώνιο 141">
            <a:extLst>
              <a:ext uri="{FF2B5EF4-FFF2-40B4-BE49-F238E27FC236}"/>
            </a:extLst>
          </p:cNvPr>
          <p:cNvSpPr/>
          <p:nvPr/>
        </p:nvSpPr>
        <p:spPr>
          <a:xfrm>
            <a:off x="6750050" y="3962400"/>
            <a:ext cx="225425" cy="219075"/>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cxnSp>
        <p:nvCxnSpPr>
          <p:cNvPr id="143" name="Ευθεία γραμμή σύνδεσης 142">
            <a:extLst>
              <a:ext uri="{FF2B5EF4-FFF2-40B4-BE49-F238E27FC236}"/>
            </a:extLst>
          </p:cNvPr>
          <p:cNvCxnSpPr>
            <a:cxnSpLocks/>
          </p:cNvCxnSpPr>
          <p:nvPr/>
        </p:nvCxnSpPr>
        <p:spPr>
          <a:xfrm flipH="1">
            <a:off x="6480175" y="4175125"/>
            <a:ext cx="403225" cy="59531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4" name="Ευθεία γραμμή σύνδεσης 143">
            <a:extLst>
              <a:ext uri="{FF2B5EF4-FFF2-40B4-BE49-F238E27FC236}"/>
            </a:extLst>
          </p:cNvPr>
          <p:cNvCxnSpPr>
            <a:cxnSpLocks/>
          </p:cNvCxnSpPr>
          <p:nvPr/>
        </p:nvCxnSpPr>
        <p:spPr>
          <a:xfrm>
            <a:off x="6846888" y="4175125"/>
            <a:ext cx="357187" cy="595313"/>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48" name="Θέση κειμένου 80">
            <a:extLst>
              <a:ext uri="{FF2B5EF4-FFF2-40B4-BE49-F238E27FC236}"/>
            </a:extLst>
          </p:cNvPr>
          <p:cNvSpPr txBox="1"/>
          <p:nvPr/>
        </p:nvSpPr>
        <p:spPr>
          <a:xfrm rot="17147976">
            <a:off x="3063081" y="4768057"/>
            <a:ext cx="2363787" cy="355600"/>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altLang="en-US" sz="1500" b="1" dirty="0">
                <a:solidFill>
                  <a:schemeClr val="tx1">
                    <a:lumMod val="75000"/>
                    <a:lumOff val="25000"/>
                  </a:schemeClr>
                </a:solidFill>
              </a:rPr>
              <a:t>Εντολές για εκτέλεση έργων</a:t>
            </a:r>
          </a:p>
        </p:txBody>
      </p:sp>
      <p:sp>
        <p:nvSpPr>
          <p:cNvPr id="149" name="Θέση κειμένου 80">
            <a:extLst>
              <a:ext uri="{FF2B5EF4-FFF2-40B4-BE49-F238E27FC236}"/>
            </a:extLst>
          </p:cNvPr>
          <p:cNvSpPr txBox="1"/>
          <p:nvPr/>
        </p:nvSpPr>
        <p:spPr>
          <a:xfrm rot="17147976">
            <a:off x="3391694" y="4653757"/>
            <a:ext cx="1235075" cy="280987"/>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altLang="en-US" sz="1600" b="1" dirty="0">
                <a:solidFill>
                  <a:schemeClr val="tx1">
                    <a:lumMod val="75000"/>
                    <a:lumOff val="25000"/>
                  </a:schemeClr>
                </a:solidFill>
              </a:rPr>
              <a:t>ΕΞΟΥΣΙΑ</a:t>
            </a:r>
          </a:p>
        </p:txBody>
      </p:sp>
      <p:sp>
        <p:nvSpPr>
          <p:cNvPr id="150" name="Βέλος: Δεξιό 149">
            <a:extLst>
              <a:ext uri="{FF2B5EF4-FFF2-40B4-BE49-F238E27FC236}"/>
            </a:extLst>
          </p:cNvPr>
          <p:cNvSpPr/>
          <p:nvPr/>
        </p:nvSpPr>
        <p:spPr>
          <a:xfrm rot="14725620">
            <a:off x="6715125" y="4270375"/>
            <a:ext cx="3014663" cy="1331913"/>
          </a:xfrm>
          <a:prstGeom prst="rightArrow">
            <a:avLst/>
          </a:prstGeom>
          <a:solidFill>
            <a:schemeClr val="bg1">
              <a:lumMod val="95000"/>
            </a:schemeClr>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51" name="Θέση κειμένου 80">
            <a:extLst>
              <a:ext uri="{FF2B5EF4-FFF2-40B4-BE49-F238E27FC236}"/>
            </a:extLst>
          </p:cNvPr>
          <p:cNvSpPr txBox="1"/>
          <p:nvPr/>
        </p:nvSpPr>
        <p:spPr>
          <a:xfrm rot="3947300">
            <a:off x="6875462" y="4948238"/>
            <a:ext cx="2365375" cy="355600"/>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altLang="en-US" sz="1500" b="1" dirty="0">
                <a:solidFill>
                  <a:schemeClr val="tx1">
                    <a:lumMod val="75000"/>
                    <a:lumOff val="25000"/>
                  </a:schemeClr>
                </a:solidFill>
              </a:rPr>
              <a:t>Εκτέλεσης των έργων</a:t>
            </a:r>
          </a:p>
        </p:txBody>
      </p:sp>
      <p:sp>
        <p:nvSpPr>
          <p:cNvPr id="152" name="Θέση κειμένου 80">
            <a:extLst>
              <a:ext uri="{FF2B5EF4-FFF2-40B4-BE49-F238E27FC236}"/>
            </a:extLst>
          </p:cNvPr>
          <p:cNvSpPr txBox="1"/>
          <p:nvPr/>
        </p:nvSpPr>
        <p:spPr>
          <a:xfrm rot="3890530">
            <a:off x="7531100" y="4800600"/>
            <a:ext cx="1600200" cy="279400"/>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altLang="en-US" sz="1600" b="1" dirty="0">
                <a:solidFill>
                  <a:schemeClr val="tx1">
                    <a:lumMod val="75000"/>
                    <a:lumOff val="25000"/>
                  </a:schemeClr>
                </a:solidFill>
              </a:rPr>
              <a:t>ΥΠΕΥΘΥΝΟΤΗΤΑ</a:t>
            </a:r>
          </a:p>
        </p:txBody>
      </p:sp>
      <p:sp>
        <p:nvSpPr>
          <p:cNvPr id="159" name="Ορθογώνιο 158">
            <a:extLst>
              <a:ext uri="{FF2B5EF4-FFF2-40B4-BE49-F238E27FC236}"/>
            </a:extLst>
          </p:cNvPr>
          <p:cNvSpPr/>
          <p:nvPr/>
        </p:nvSpPr>
        <p:spPr>
          <a:xfrm>
            <a:off x="6200775" y="5619750"/>
            <a:ext cx="214313" cy="17780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60" name="Ορθογώνιο 159">
            <a:extLst>
              <a:ext uri="{FF2B5EF4-FFF2-40B4-BE49-F238E27FC236}"/>
            </a:extLst>
          </p:cNvPr>
          <p:cNvSpPr/>
          <p:nvPr/>
        </p:nvSpPr>
        <p:spPr>
          <a:xfrm>
            <a:off x="6426200" y="5619750"/>
            <a:ext cx="214313" cy="17780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61" name="Ορθογώνιο 160">
            <a:extLst>
              <a:ext uri="{FF2B5EF4-FFF2-40B4-BE49-F238E27FC236}"/>
            </a:extLst>
          </p:cNvPr>
          <p:cNvSpPr/>
          <p:nvPr/>
        </p:nvSpPr>
        <p:spPr>
          <a:xfrm>
            <a:off x="7312025" y="5619750"/>
            <a:ext cx="215900" cy="179388"/>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62" name="Ορθογώνιο 161">
            <a:extLst>
              <a:ext uri="{FF2B5EF4-FFF2-40B4-BE49-F238E27FC236}"/>
            </a:extLst>
          </p:cNvPr>
          <p:cNvSpPr/>
          <p:nvPr/>
        </p:nvSpPr>
        <p:spPr>
          <a:xfrm>
            <a:off x="7085013" y="5619750"/>
            <a:ext cx="214312" cy="17780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63" name="Ορθογώνιο 162">
            <a:extLst>
              <a:ext uri="{FF2B5EF4-FFF2-40B4-BE49-F238E27FC236}"/>
            </a:extLst>
          </p:cNvPr>
          <p:cNvSpPr/>
          <p:nvPr/>
        </p:nvSpPr>
        <p:spPr>
          <a:xfrm>
            <a:off x="6869113" y="5619750"/>
            <a:ext cx="215900" cy="17780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64" name="Ορθογώνιο 163">
            <a:extLst>
              <a:ext uri="{FF2B5EF4-FFF2-40B4-BE49-F238E27FC236}"/>
            </a:extLst>
          </p:cNvPr>
          <p:cNvSpPr/>
          <p:nvPr/>
        </p:nvSpPr>
        <p:spPr>
          <a:xfrm>
            <a:off x="6653213" y="5619750"/>
            <a:ext cx="215900" cy="177800"/>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Θέση κειμένου 13"/>
          <p:cNvSpPr>
            <a:spLocks noGrp="1"/>
          </p:cNvSpPr>
          <p:nvPr>
            <p:ph type="body" sz="quarter" idx="32"/>
          </p:nvPr>
        </p:nvSpPr>
        <p:spPr>
          <a:xfrm>
            <a:off x="2795588" y="1808163"/>
            <a:ext cx="2044700" cy="1760537"/>
          </a:xfrm>
        </p:spPr>
        <p:txBody>
          <a:bodyPr/>
          <a:lstStyle/>
          <a:p>
            <a:pPr algn="ctr"/>
            <a:r>
              <a:rPr lang="el-GR" sz="1600" smtClean="0"/>
              <a:t>Δεδομένου λοιπόν ότι τα </a:t>
            </a:r>
            <a:r>
              <a:rPr lang="el-GR" sz="1600" b="1" smtClean="0"/>
              <a:t>άτομα</a:t>
            </a:r>
            <a:r>
              <a:rPr lang="el-GR" sz="1600" smtClean="0"/>
              <a:t> </a:t>
            </a:r>
            <a:r>
              <a:rPr lang="el-GR" sz="1600" b="1" smtClean="0"/>
              <a:t>εργάζονται</a:t>
            </a:r>
            <a:r>
              <a:rPr lang="el-GR" sz="1600" smtClean="0"/>
              <a:t> αποκλειστικά και μόνο λόγω </a:t>
            </a:r>
            <a:r>
              <a:rPr lang="el-GR" sz="1600" b="1" smtClean="0"/>
              <a:t>οικονομικών κινήτρων</a:t>
            </a:r>
          </a:p>
          <a:p>
            <a:pPr algn="ctr"/>
            <a:endParaRPr lang="el-GR" sz="1600" smtClean="0"/>
          </a:p>
        </p:txBody>
      </p:sp>
      <p:pic>
        <p:nvPicPr>
          <p:cNvPr id="71682" name="Θέση εικόνας 15" descr="Ομάδα"/>
          <p:cNvPicPr>
            <a:picLocks noChangeAspect="1"/>
          </p:cNvPicPr>
          <p:nvPr/>
        </p:nvPicPr>
        <p:blipFill>
          <a:blip r:embed="rId3"/>
          <a:srcRect/>
          <a:stretch>
            <a:fillRect/>
          </a:stretch>
        </p:blipFill>
        <p:spPr bwMode="auto">
          <a:xfrm>
            <a:off x="5719763" y="4065588"/>
            <a:ext cx="784225" cy="784225"/>
          </a:xfrm>
          <a:prstGeom prst="rect">
            <a:avLst/>
          </a:prstGeom>
          <a:noFill/>
          <a:ln w="95250" cap="sq" algn="ctr">
            <a:noFill/>
            <a:miter lim="800000"/>
            <a:headEnd/>
            <a:tailEnd/>
          </a:ln>
        </p:spPr>
      </p:pic>
      <p:sp>
        <p:nvSpPr>
          <p:cNvPr id="3" name="Θέση υποσέλιδου 2"/>
          <p:cNvSpPr>
            <a:spLocks noGrp="1"/>
          </p:cNvSpPr>
          <p:nvPr>
            <p:ph type="ftr" sz="quarter" idx="45"/>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6"/>
          </p:nvPr>
        </p:nvSpPr>
        <p:spPr/>
        <p:txBody>
          <a:bodyPr/>
          <a:lstStyle/>
          <a:p>
            <a:pPr>
              <a:defRPr/>
            </a:pPr>
            <a:fld id="{909C40D9-0512-4987-BDE9-652CA7E84964}" type="slidenum">
              <a:rPr lang="el-GR"/>
              <a:pPr>
                <a:defRPr/>
              </a:pPr>
              <a:t>24</a:t>
            </a:fld>
            <a:endParaRPr lang="el-GR" dirty="0"/>
          </a:p>
        </p:txBody>
      </p:sp>
      <p:sp>
        <p:nvSpPr>
          <p:cNvPr id="71685" name="Θέση κειμένου 13"/>
          <p:cNvSpPr txBox="1">
            <a:spLocks/>
          </p:cNvSpPr>
          <p:nvPr/>
        </p:nvSpPr>
        <p:spPr bwMode="auto">
          <a:xfrm>
            <a:off x="5189538" y="1781175"/>
            <a:ext cx="1979612" cy="1760538"/>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Το </a:t>
            </a:r>
            <a:r>
              <a:rPr lang="el-GR" sz="1600" b="1">
                <a:solidFill>
                  <a:srgbClr val="404040"/>
                </a:solidFill>
                <a:latin typeface="Calibri" pitchFamily="34" charset="0"/>
              </a:rPr>
              <a:t>μοντέλο υποκίνησης </a:t>
            </a:r>
            <a:r>
              <a:rPr lang="el-GR" sz="1600">
                <a:solidFill>
                  <a:srgbClr val="404040"/>
                </a:solidFill>
                <a:latin typeface="Calibri" pitchFamily="34" charset="0"/>
              </a:rPr>
              <a:t>που προτείνεται από τον F. Taylor, αποβλέπει σε μία ενίσχυση ή τροποποίηση της συμπεριφοράς των εργαζομένων</a:t>
            </a:r>
          </a:p>
        </p:txBody>
      </p:sp>
      <p:sp>
        <p:nvSpPr>
          <p:cNvPr id="71686" name="Θέση κειμένου 13"/>
          <p:cNvSpPr txBox="1">
            <a:spLocks/>
          </p:cNvSpPr>
          <p:nvPr/>
        </p:nvSpPr>
        <p:spPr bwMode="auto">
          <a:xfrm>
            <a:off x="7416800" y="1778000"/>
            <a:ext cx="1979613" cy="1760538"/>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Με τη </a:t>
            </a:r>
            <a:r>
              <a:rPr lang="el-GR" sz="1600" b="1">
                <a:solidFill>
                  <a:srgbClr val="404040"/>
                </a:solidFill>
                <a:latin typeface="Calibri" pitchFamily="34" charset="0"/>
              </a:rPr>
              <a:t>χρησιμοποίηση κινήτρων </a:t>
            </a:r>
            <a:r>
              <a:rPr lang="el-GR" sz="1600">
                <a:solidFill>
                  <a:srgbClr val="404040"/>
                </a:solidFill>
                <a:latin typeface="Calibri" pitchFamily="34" charset="0"/>
              </a:rPr>
              <a:t>θετικού (ανταμοιβή) ή αρνητικού (κύρωση) χαρακτήρα και προσδιορίζεται από τη κυκλική σχέση ανταμοιβή-υποκίνηση-απόδοση-ανταμοιβή</a:t>
            </a:r>
          </a:p>
          <a:p>
            <a:pPr algn="ctr">
              <a:lnSpc>
                <a:spcPct val="90000"/>
              </a:lnSpc>
              <a:spcBef>
                <a:spcPts val="1000"/>
              </a:spcBef>
              <a:buClr>
                <a:schemeClr val="accent1"/>
              </a:buClr>
              <a:buFont typeface="Calibri" pitchFamily="34" charset="0"/>
              <a:buNone/>
            </a:pPr>
            <a:endParaRPr lang="el-GR" sz="1600">
              <a:solidFill>
                <a:srgbClr val="404040"/>
              </a:solidFill>
              <a:latin typeface="Calibri" pitchFamily="34" charset="0"/>
            </a:endParaRPr>
          </a:p>
        </p:txBody>
      </p:sp>
      <p:sp>
        <p:nvSpPr>
          <p:cNvPr id="71687" name="TextBox 29"/>
          <p:cNvSpPr txBox="1">
            <a:spLocks noChangeArrowheads="1"/>
          </p:cNvSpPr>
          <p:nvPr/>
        </p:nvSpPr>
        <p:spPr bwMode="auto">
          <a:xfrm>
            <a:off x="4684713" y="2301875"/>
            <a:ext cx="504825" cy="584200"/>
          </a:xfrm>
          <a:prstGeom prst="rect">
            <a:avLst/>
          </a:prstGeom>
          <a:noFill/>
          <a:ln w="9525">
            <a:noFill/>
            <a:miter lim="800000"/>
            <a:headEnd/>
            <a:tailEnd/>
          </a:ln>
        </p:spPr>
        <p:txBody>
          <a:bodyPr>
            <a:spAutoFit/>
          </a:bodyPr>
          <a:lstStyle/>
          <a:p>
            <a:pPr algn="ctr"/>
            <a:r>
              <a:rPr lang="el-GR" sz="3200" b="1">
                <a:solidFill>
                  <a:schemeClr val="accent1"/>
                </a:solidFill>
                <a:latin typeface="Calibri" pitchFamily="34" charset="0"/>
              </a:rPr>
              <a:t>&gt;</a:t>
            </a:r>
          </a:p>
        </p:txBody>
      </p:sp>
      <p:sp>
        <p:nvSpPr>
          <p:cNvPr id="71688" name="TextBox 36"/>
          <p:cNvSpPr txBox="1">
            <a:spLocks noChangeArrowheads="1"/>
          </p:cNvSpPr>
          <p:nvPr/>
        </p:nvSpPr>
        <p:spPr bwMode="auto">
          <a:xfrm>
            <a:off x="7089775" y="2301875"/>
            <a:ext cx="504825" cy="584200"/>
          </a:xfrm>
          <a:prstGeom prst="rect">
            <a:avLst/>
          </a:prstGeom>
          <a:noFill/>
          <a:ln w="9525">
            <a:noFill/>
            <a:miter lim="800000"/>
            <a:headEnd/>
            <a:tailEnd/>
          </a:ln>
        </p:spPr>
        <p:txBody>
          <a:bodyPr>
            <a:spAutoFit/>
          </a:bodyPr>
          <a:lstStyle/>
          <a:p>
            <a:pPr algn="ctr"/>
            <a:r>
              <a:rPr lang="el-GR" sz="3200" b="1">
                <a:solidFill>
                  <a:schemeClr val="accent1"/>
                </a:solidFill>
                <a:latin typeface="Calibri" pitchFamily="34" charset="0"/>
              </a:rPr>
              <a:t>&gt;</a:t>
            </a:r>
          </a:p>
        </p:txBody>
      </p:sp>
      <p:sp>
        <p:nvSpPr>
          <p:cNvPr id="71689" name="TextBox 37"/>
          <p:cNvSpPr txBox="1">
            <a:spLocks noChangeArrowheads="1"/>
          </p:cNvSpPr>
          <p:nvPr/>
        </p:nvSpPr>
        <p:spPr bwMode="auto">
          <a:xfrm>
            <a:off x="98059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7" name="Γραφικό 5" descr="Κέρματα">
            <a:extLst>
              <a:ext uri="{FF2B5EF4-FFF2-40B4-BE49-F238E27FC236}"/>
            </a:extLst>
          </p:cNvPr>
          <p:cNvSpPr/>
          <p:nvPr/>
        </p:nvSpPr>
        <p:spPr>
          <a:xfrm>
            <a:off x="3546475" y="4181475"/>
            <a:ext cx="542925" cy="520700"/>
          </a:xfrm>
          <a:custGeom>
            <a:avLst/>
            <a:gdLst>
              <a:gd name="connsiteX0" fmla="*/ 751046 w 809625"/>
              <a:gd name="connsiteY0" fmla="*/ 578644 h 695325"/>
              <a:gd name="connsiteX1" fmla="*/ 712946 w 809625"/>
              <a:gd name="connsiteY1" fmla="*/ 611029 h 695325"/>
              <a:gd name="connsiteX2" fmla="*/ 712946 w 809625"/>
              <a:gd name="connsiteY2" fmla="*/ 576739 h 695325"/>
              <a:gd name="connsiteX3" fmla="*/ 751046 w 809625"/>
              <a:gd name="connsiteY3" fmla="*/ 561499 h 695325"/>
              <a:gd name="connsiteX4" fmla="*/ 751046 w 809625"/>
              <a:gd name="connsiteY4" fmla="*/ 578644 h 695325"/>
              <a:gd name="connsiteX5" fmla="*/ 674846 w 809625"/>
              <a:gd name="connsiteY5" fmla="*/ 515779 h 695325"/>
              <a:gd name="connsiteX6" fmla="*/ 674846 w 809625"/>
              <a:gd name="connsiteY6" fmla="*/ 481489 h 695325"/>
              <a:gd name="connsiteX7" fmla="*/ 712946 w 809625"/>
              <a:gd name="connsiteY7" fmla="*/ 466249 h 695325"/>
              <a:gd name="connsiteX8" fmla="*/ 712946 w 809625"/>
              <a:gd name="connsiteY8" fmla="*/ 483394 h 695325"/>
              <a:gd name="connsiteX9" fmla="*/ 674846 w 809625"/>
              <a:gd name="connsiteY9" fmla="*/ 515779 h 695325"/>
              <a:gd name="connsiteX10" fmla="*/ 674846 w 809625"/>
              <a:gd name="connsiteY10" fmla="*/ 622459 h 695325"/>
              <a:gd name="connsiteX11" fmla="*/ 636746 w 809625"/>
              <a:gd name="connsiteY11" fmla="*/ 629126 h 695325"/>
              <a:gd name="connsiteX12" fmla="*/ 636746 w 809625"/>
              <a:gd name="connsiteY12" fmla="*/ 591979 h 695325"/>
              <a:gd name="connsiteX13" fmla="*/ 674846 w 809625"/>
              <a:gd name="connsiteY13" fmla="*/ 586264 h 695325"/>
              <a:gd name="connsiteX14" fmla="*/ 674846 w 809625"/>
              <a:gd name="connsiteY14" fmla="*/ 622459 h 695325"/>
              <a:gd name="connsiteX15" fmla="*/ 598646 w 809625"/>
              <a:gd name="connsiteY15" fmla="*/ 496729 h 695325"/>
              <a:gd name="connsiteX16" fmla="*/ 636746 w 809625"/>
              <a:gd name="connsiteY16" fmla="*/ 491014 h 695325"/>
              <a:gd name="connsiteX17" fmla="*/ 636746 w 809625"/>
              <a:gd name="connsiteY17" fmla="*/ 527209 h 695325"/>
              <a:gd name="connsiteX18" fmla="*/ 598646 w 809625"/>
              <a:gd name="connsiteY18" fmla="*/ 533876 h 695325"/>
              <a:gd name="connsiteX19" fmla="*/ 598646 w 809625"/>
              <a:gd name="connsiteY19" fmla="*/ 496729 h 695325"/>
              <a:gd name="connsiteX20" fmla="*/ 598646 w 809625"/>
              <a:gd name="connsiteY20" fmla="*/ 633889 h 695325"/>
              <a:gd name="connsiteX21" fmla="*/ 560546 w 809625"/>
              <a:gd name="connsiteY21" fmla="*/ 635794 h 695325"/>
              <a:gd name="connsiteX22" fmla="*/ 560546 w 809625"/>
              <a:gd name="connsiteY22" fmla="*/ 597694 h 695325"/>
              <a:gd name="connsiteX23" fmla="*/ 598646 w 809625"/>
              <a:gd name="connsiteY23" fmla="*/ 595789 h 695325"/>
              <a:gd name="connsiteX24" fmla="*/ 598646 w 809625"/>
              <a:gd name="connsiteY24" fmla="*/ 633889 h 695325"/>
              <a:gd name="connsiteX25" fmla="*/ 522446 w 809625"/>
              <a:gd name="connsiteY25" fmla="*/ 540544 h 695325"/>
              <a:gd name="connsiteX26" fmla="*/ 522446 w 809625"/>
              <a:gd name="connsiteY26" fmla="*/ 502444 h 695325"/>
              <a:gd name="connsiteX27" fmla="*/ 560546 w 809625"/>
              <a:gd name="connsiteY27" fmla="*/ 500539 h 695325"/>
              <a:gd name="connsiteX28" fmla="*/ 560546 w 809625"/>
              <a:gd name="connsiteY28" fmla="*/ 538639 h 695325"/>
              <a:gd name="connsiteX29" fmla="*/ 522446 w 809625"/>
              <a:gd name="connsiteY29" fmla="*/ 540544 h 695325"/>
              <a:gd name="connsiteX30" fmla="*/ 522446 w 809625"/>
              <a:gd name="connsiteY30" fmla="*/ 635794 h 695325"/>
              <a:gd name="connsiteX31" fmla="*/ 484346 w 809625"/>
              <a:gd name="connsiteY31" fmla="*/ 633889 h 695325"/>
              <a:gd name="connsiteX32" fmla="*/ 484346 w 809625"/>
              <a:gd name="connsiteY32" fmla="*/ 597694 h 695325"/>
              <a:gd name="connsiteX33" fmla="*/ 503396 w 809625"/>
              <a:gd name="connsiteY33" fmla="*/ 597694 h 695325"/>
              <a:gd name="connsiteX34" fmla="*/ 522446 w 809625"/>
              <a:gd name="connsiteY34" fmla="*/ 597694 h 695325"/>
              <a:gd name="connsiteX35" fmla="*/ 522446 w 809625"/>
              <a:gd name="connsiteY35" fmla="*/ 635794 h 695325"/>
              <a:gd name="connsiteX36" fmla="*/ 446246 w 809625"/>
              <a:gd name="connsiteY36" fmla="*/ 500539 h 695325"/>
              <a:gd name="connsiteX37" fmla="*/ 484346 w 809625"/>
              <a:gd name="connsiteY37" fmla="*/ 502444 h 695325"/>
              <a:gd name="connsiteX38" fmla="*/ 484346 w 809625"/>
              <a:gd name="connsiteY38" fmla="*/ 540544 h 695325"/>
              <a:gd name="connsiteX39" fmla="*/ 446246 w 809625"/>
              <a:gd name="connsiteY39" fmla="*/ 538639 h 695325"/>
              <a:gd name="connsiteX40" fmla="*/ 446246 w 809625"/>
              <a:gd name="connsiteY40" fmla="*/ 500539 h 695325"/>
              <a:gd name="connsiteX41" fmla="*/ 446246 w 809625"/>
              <a:gd name="connsiteY41" fmla="*/ 629126 h 695325"/>
              <a:gd name="connsiteX42" fmla="*/ 408146 w 809625"/>
              <a:gd name="connsiteY42" fmla="*/ 622459 h 695325"/>
              <a:gd name="connsiteX43" fmla="*/ 408146 w 809625"/>
              <a:gd name="connsiteY43" fmla="*/ 591979 h 695325"/>
              <a:gd name="connsiteX44" fmla="*/ 446246 w 809625"/>
              <a:gd name="connsiteY44" fmla="*/ 595789 h 695325"/>
              <a:gd name="connsiteX45" fmla="*/ 446246 w 809625"/>
              <a:gd name="connsiteY45" fmla="*/ 629126 h 695325"/>
              <a:gd name="connsiteX46" fmla="*/ 370046 w 809625"/>
              <a:gd name="connsiteY46" fmla="*/ 527209 h 695325"/>
              <a:gd name="connsiteX47" fmla="*/ 370046 w 809625"/>
              <a:gd name="connsiteY47" fmla="*/ 490061 h 695325"/>
              <a:gd name="connsiteX48" fmla="*/ 408146 w 809625"/>
              <a:gd name="connsiteY48" fmla="*/ 495776 h 695325"/>
              <a:gd name="connsiteX49" fmla="*/ 408146 w 809625"/>
              <a:gd name="connsiteY49" fmla="*/ 533876 h 695325"/>
              <a:gd name="connsiteX50" fmla="*/ 370046 w 809625"/>
              <a:gd name="connsiteY50" fmla="*/ 527209 h 695325"/>
              <a:gd name="connsiteX51" fmla="*/ 370046 w 809625"/>
              <a:gd name="connsiteY51" fmla="*/ 611029 h 695325"/>
              <a:gd name="connsiteX52" fmla="*/ 331946 w 809625"/>
              <a:gd name="connsiteY52" fmla="*/ 578644 h 695325"/>
              <a:gd name="connsiteX53" fmla="*/ 331946 w 809625"/>
              <a:gd name="connsiteY53" fmla="*/ 576739 h 695325"/>
              <a:gd name="connsiteX54" fmla="*/ 332899 w 809625"/>
              <a:gd name="connsiteY54" fmla="*/ 576739 h 695325"/>
              <a:gd name="connsiteX55" fmla="*/ 340519 w 809625"/>
              <a:gd name="connsiteY55" fmla="*/ 578644 h 695325"/>
              <a:gd name="connsiteX56" fmla="*/ 370046 w 809625"/>
              <a:gd name="connsiteY56" fmla="*/ 585311 h 695325"/>
              <a:gd name="connsiteX57" fmla="*/ 370046 w 809625"/>
              <a:gd name="connsiteY57" fmla="*/ 611029 h 695325"/>
              <a:gd name="connsiteX58" fmla="*/ 217646 w 809625"/>
              <a:gd name="connsiteY58" fmla="*/ 481489 h 695325"/>
              <a:gd name="connsiteX59" fmla="*/ 236696 w 809625"/>
              <a:gd name="connsiteY59" fmla="*/ 482441 h 695325"/>
              <a:gd name="connsiteX60" fmla="*/ 236696 w 809625"/>
              <a:gd name="connsiteY60" fmla="*/ 483394 h 695325"/>
              <a:gd name="connsiteX61" fmla="*/ 246221 w 809625"/>
              <a:gd name="connsiteY61" fmla="*/ 520541 h 695325"/>
              <a:gd name="connsiteX62" fmla="*/ 217646 w 809625"/>
              <a:gd name="connsiteY62" fmla="*/ 518636 h 695325"/>
              <a:gd name="connsiteX63" fmla="*/ 217646 w 809625"/>
              <a:gd name="connsiteY63" fmla="*/ 481489 h 695325"/>
              <a:gd name="connsiteX64" fmla="*/ 179546 w 809625"/>
              <a:gd name="connsiteY64" fmla="*/ 367189 h 695325"/>
              <a:gd name="connsiteX65" fmla="*/ 217646 w 809625"/>
              <a:gd name="connsiteY65" fmla="*/ 372904 h 695325"/>
              <a:gd name="connsiteX66" fmla="*/ 217646 w 809625"/>
              <a:gd name="connsiteY66" fmla="*/ 411004 h 695325"/>
              <a:gd name="connsiteX67" fmla="*/ 179546 w 809625"/>
              <a:gd name="connsiteY67" fmla="*/ 404336 h 695325"/>
              <a:gd name="connsiteX68" fmla="*/ 179546 w 809625"/>
              <a:gd name="connsiteY68" fmla="*/ 367189 h 695325"/>
              <a:gd name="connsiteX69" fmla="*/ 179546 w 809625"/>
              <a:gd name="connsiteY69" fmla="*/ 514826 h 695325"/>
              <a:gd name="connsiteX70" fmla="*/ 141446 w 809625"/>
              <a:gd name="connsiteY70" fmla="*/ 508159 h 695325"/>
              <a:gd name="connsiteX71" fmla="*/ 141446 w 809625"/>
              <a:gd name="connsiteY71" fmla="*/ 471011 h 695325"/>
              <a:gd name="connsiteX72" fmla="*/ 179546 w 809625"/>
              <a:gd name="connsiteY72" fmla="*/ 476726 h 695325"/>
              <a:gd name="connsiteX73" fmla="*/ 179546 w 809625"/>
              <a:gd name="connsiteY73" fmla="*/ 514826 h 695325"/>
              <a:gd name="connsiteX74" fmla="*/ 103346 w 809625"/>
              <a:gd name="connsiteY74" fmla="*/ 359569 h 695325"/>
              <a:gd name="connsiteX75" fmla="*/ 103346 w 809625"/>
              <a:gd name="connsiteY75" fmla="*/ 342424 h 695325"/>
              <a:gd name="connsiteX76" fmla="*/ 141446 w 809625"/>
              <a:gd name="connsiteY76" fmla="*/ 356711 h 695325"/>
              <a:gd name="connsiteX77" fmla="*/ 141446 w 809625"/>
              <a:gd name="connsiteY77" fmla="*/ 391954 h 695325"/>
              <a:gd name="connsiteX78" fmla="*/ 103346 w 809625"/>
              <a:gd name="connsiteY78" fmla="*/ 359569 h 695325"/>
              <a:gd name="connsiteX79" fmla="*/ 103346 w 809625"/>
              <a:gd name="connsiteY79" fmla="*/ 496729 h 695325"/>
              <a:gd name="connsiteX80" fmla="*/ 65246 w 809625"/>
              <a:gd name="connsiteY80" fmla="*/ 464344 h 695325"/>
              <a:gd name="connsiteX81" fmla="*/ 65246 w 809625"/>
              <a:gd name="connsiteY81" fmla="*/ 447199 h 695325"/>
              <a:gd name="connsiteX82" fmla="*/ 103346 w 809625"/>
              <a:gd name="connsiteY82" fmla="*/ 461486 h 695325"/>
              <a:gd name="connsiteX83" fmla="*/ 103346 w 809625"/>
              <a:gd name="connsiteY83" fmla="*/ 496729 h 695325"/>
              <a:gd name="connsiteX84" fmla="*/ 65246 w 809625"/>
              <a:gd name="connsiteY84" fmla="*/ 199549 h 695325"/>
              <a:gd name="connsiteX85" fmla="*/ 103346 w 809625"/>
              <a:gd name="connsiteY85" fmla="*/ 213836 h 695325"/>
              <a:gd name="connsiteX86" fmla="*/ 103346 w 809625"/>
              <a:gd name="connsiteY86" fmla="*/ 249079 h 695325"/>
              <a:gd name="connsiteX87" fmla="*/ 65246 w 809625"/>
              <a:gd name="connsiteY87" fmla="*/ 216694 h 695325"/>
              <a:gd name="connsiteX88" fmla="*/ 65246 w 809625"/>
              <a:gd name="connsiteY88" fmla="*/ 199549 h 695325"/>
              <a:gd name="connsiteX89" fmla="*/ 179546 w 809625"/>
              <a:gd name="connsiteY89" fmla="*/ 230029 h 695325"/>
              <a:gd name="connsiteX90" fmla="*/ 179546 w 809625"/>
              <a:gd name="connsiteY90" fmla="*/ 268129 h 695325"/>
              <a:gd name="connsiteX91" fmla="*/ 141446 w 809625"/>
              <a:gd name="connsiteY91" fmla="*/ 261461 h 695325"/>
              <a:gd name="connsiteX92" fmla="*/ 141446 w 809625"/>
              <a:gd name="connsiteY92" fmla="*/ 224314 h 695325"/>
              <a:gd name="connsiteX93" fmla="*/ 179546 w 809625"/>
              <a:gd name="connsiteY93" fmla="*/ 230029 h 695325"/>
              <a:gd name="connsiteX94" fmla="*/ 274796 w 809625"/>
              <a:gd name="connsiteY94" fmla="*/ 64294 h 695325"/>
              <a:gd name="connsiteX95" fmla="*/ 484346 w 809625"/>
              <a:gd name="connsiteY95" fmla="*/ 121444 h 695325"/>
              <a:gd name="connsiteX96" fmla="*/ 274796 w 809625"/>
              <a:gd name="connsiteY96" fmla="*/ 178594 h 695325"/>
              <a:gd name="connsiteX97" fmla="*/ 65246 w 809625"/>
              <a:gd name="connsiteY97" fmla="*/ 121444 h 695325"/>
              <a:gd name="connsiteX98" fmla="*/ 274796 w 809625"/>
              <a:gd name="connsiteY98" fmla="*/ 64294 h 695325"/>
              <a:gd name="connsiteX99" fmla="*/ 331946 w 809625"/>
              <a:gd name="connsiteY99" fmla="*/ 515779 h 695325"/>
              <a:gd name="connsiteX100" fmla="*/ 293846 w 809625"/>
              <a:gd name="connsiteY100" fmla="*/ 483394 h 695325"/>
              <a:gd name="connsiteX101" fmla="*/ 293846 w 809625"/>
              <a:gd name="connsiteY101" fmla="*/ 466249 h 695325"/>
              <a:gd name="connsiteX102" fmla="*/ 331946 w 809625"/>
              <a:gd name="connsiteY102" fmla="*/ 480536 h 695325"/>
              <a:gd name="connsiteX103" fmla="*/ 331946 w 809625"/>
              <a:gd name="connsiteY103" fmla="*/ 515779 h 695325"/>
              <a:gd name="connsiteX104" fmla="*/ 446246 w 809625"/>
              <a:gd name="connsiteY104" fmla="*/ 249079 h 695325"/>
              <a:gd name="connsiteX105" fmla="*/ 446246 w 809625"/>
              <a:gd name="connsiteY105" fmla="*/ 214789 h 695325"/>
              <a:gd name="connsiteX106" fmla="*/ 484346 w 809625"/>
              <a:gd name="connsiteY106" fmla="*/ 199549 h 695325"/>
              <a:gd name="connsiteX107" fmla="*/ 484346 w 809625"/>
              <a:gd name="connsiteY107" fmla="*/ 216694 h 695325"/>
              <a:gd name="connsiteX108" fmla="*/ 446246 w 809625"/>
              <a:gd name="connsiteY108" fmla="*/ 249079 h 695325"/>
              <a:gd name="connsiteX109" fmla="*/ 370046 w 809625"/>
              <a:gd name="connsiteY109" fmla="*/ 267176 h 695325"/>
              <a:gd name="connsiteX110" fmla="*/ 370046 w 809625"/>
              <a:gd name="connsiteY110" fmla="*/ 230029 h 695325"/>
              <a:gd name="connsiteX111" fmla="*/ 408146 w 809625"/>
              <a:gd name="connsiteY111" fmla="*/ 224314 h 695325"/>
              <a:gd name="connsiteX112" fmla="*/ 408146 w 809625"/>
              <a:gd name="connsiteY112" fmla="*/ 260509 h 695325"/>
              <a:gd name="connsiteX113" fmla="*/ 370046 w 809625"/>
              <a:gd name="connsiteY113" fmla="*/ 267176 h 695325"/>
              <a:gd name="connsiteX114" fmla="*/ 293846 w 809625"/>
              <a:gd name="connsiteY114" fmla="*/ 273844 h 695325"/>
              <a:gd name="connsiteX115" fmla="*/ 293846 w 809625"/>
              <a:gd name="connsiteY115" fmla="*/ 235744 h 695325"/>
              <a:gd name="connsiteX116" fmla="*/ 331946 w 809625"/>
              <a:gd name="connsiteY116" fmla="*/ 233839 h 695325"/>
              <a:gd name="connsiteX117" fmla="*/ 331946 w 809625"/>
              <a:gd name="connsiteY117" fmla="*/ 271939 h 695325"/>
              <a:gd name="connsiteX118" fmla="*/ 293846 w 809625"/>
              <a:gd name="connsiteY118" fmla="*/ 273844 h 695325"/>
              <a:gd name="connsiteX119" fmla="*/ 217646 w 809625"/>
              <a:gd name="connsiteY119" fmla="*/ 271939 h 695325"/>
              <a:gd name="connsiteX120" fmla="*/ 217646 w 809625"/>
              <a:gd name="connsiteY120" fmla="*/ 233839 h 695325"/>
              <a:gd name="connsiteX121" fmla="*/ 255746 w 809625"/>
              <a:gd name="connsiteY121" fmla="*/ 235744 h 695325"/>
              <a:gd name="connsiteX122" fmla="*/ 255746 w 809625"/>
              <a:gd name="connsiteY122" fmla="*/ 273844 h 695325"/>
              <a:gd name="connsiteX123" fmla="*/ 217646 w 809625"/>
              <a:gd name="connsiteY123" fmla="*/ 271939 h 695325"/>
              <a:gd name="connsiteX124" fmla="*/ 712946 w 809625"/>
              <a:gd name="connsiteY124" fmla="*/ 388144 h 695325"/>
              <a:gd name="connsiteX125" fmla="*/ 503396 w 809625"/>
              <a:gd name="connsiteY125" fmla="*/ 445294 h 695325"/>
              <a:gd name="connsiteX126" fmla="*/ 293846 w 809625"/>
              <a:gd name="connsiteY126" fmla="*/ 388144 h 695325"/>
              <a:gd name="connsiteX127" fmla="*/ 503396 w 809625"/>
              <a:gd name="connsiteY127" fmla="*/ 330994 h 695325"/>
              <a:gd name="connsiteX128" fmla="*/ 712946 w 809625"/>
              <a:gd name="connsiteY128" fmla="*/ 388144 h 695325"/>
              <a:gd name="connsiteX129" fmla="*/ 770096 w 809625"/>
              <a:gd name="connsiteY129" fmla="*/ 416719 h 695325"/>
              <a:gd name="connsiteX130" fmla="*/ 770096 w 809625"/>
              <a:gd name="connsiteY130" fmla="*/ 388144 h 695325"/>
              <a:gd name="connsiteX131" fmla="*/ 666274 w 809625"/>
              <a:gd name="connsiteY131" fmla="*/ 292894 h 695325"/>
              <a:gd name="connsiteX132" fmla="*/ 577691 w 809625"/>
              <a:gd name="connsiteY132" fmla="*/ 277654 h 695325"/>
              <a:gd name="connsiteX133" fmla="*/ 578644 w 809625"/>
              <a:gd name="connsiteY133" fmla="*/ 264319 h 695325"/>
              <a:gd name="connsiteX134" fmla="*/ 540544 w 809625"/>
              <a:gd name="connsiteY134" fmla="*/ 197644 h 695325"/>
              <a:gd name="connsiteX135" fmla="*/ 540544 w 809625"/>
              <a:gd name="connsiteY135" fmla="*/ 121444 h 695325"/>
              <a:gd name="connsiteX136" fmla="*/ 436721 w 809625"/>
              <a:gd name="connsiteY136" fmla="*/ 26194 h 695325"/>
              <a:gd name="connsiteX137" fmla="*/ 273844 w 809625"/>
              <a:gd name="connsiteY137" fmla="*/ 7144 h 695325"/>
              <a:gd name="connsiteX138" fmla="*/ 7144 w 809625"/>
              <a:gd name="connsiteY138" fmla="*/ 121444 h 695325"/>
              <a:gd name="connsiteX139" fmla="*/ 7144 w 809625"/>
              <a:gd name="connsiteY139" fmla="*/ 216694 h 695325"/>
              <a:gd name="connsiteX140" fmla="*/ 45244 w 809625"/>
              <a:gd name="connsiteY140" fmla="*/ 283369 h 695325"/>
              <a:gd name="connsiteX141" fmla="*/ 45244 w 809625"/>
              <a:gd name="connsiteY141" fmla="*/ 301466 h 695325"/>
              <a:gd name="connsiteX142" fmla="*/ 7144 w 809625"/>
              <a:gd name="connsiteY142" fmla="*/ 369094 h 695325"/>
              <a:gd name="connsiteX143" fmla="*/ 7144 w 809625"/>
              <a:gd name="connsiteY143" fmla="*/ 464344 h 695325"/>
              <a:gd name="connsiteX144" fmla="*/ 110966 w 809625"/>
              <a:gd name="connsiteY144" fmla="*/ 559594 h 695325"/>
              <a:gd name="connsiteX145" fmla="*/ 273844 w 809625"/>
              <a:gd name="connsiteY145" fmla="*/ 578644 h 695325"/>
              <a:gd name="connsiteX146" fmla="*/ 377666 w 809625"/>
              <a:gd name="connsiteY146" fmla="*/ 673894 h 695325"/>
              <a:gd name="connsiteX147" fmla="*/ 540544 w 809625"/>
              <a:gd name="connsiteY147" fmla="*/ 692944 h 695325"/>
              <a:gd name="connsiteX148" fmla="*/ 807244 w 809625"/>
              <a:gd name="connsiteY148" fmla="*/ 578644 h 695325"/>
              <a:gd name="connsiteX149" fmla="*/ 807244 w 809625"/>
              <a:gd name="connsiteY149" fmla="*/ 483394 h 695325"/>
              <a:gd name="connsiteX150" fmla="*/ 770096 w 809625"/>
              <a:gd name="connsiteY150" fmla="*/ 416719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809625" h="695325">
                <a:moveTo>
                  <a:pt x="751046" y="578644"/>
                </a:moveTo>
                <a:cubicBezTo>
                  <a:pt x="751046" y="591026"/>
                  <a:pt x="736759" y="602456"/>
                  <a:pt x="712946" y="611029"/>
                </a:cubicBezTo>
                <a:lnTo>
                  <a:pt x="712946" y="576739"/>
                </a:lnTo>
                <a:cubicBezTo>
                  <a:pt x="726281" y="572929"/>
                  <a:pt x="739616" y="567214"/>
                  <a:pt x="751046" y="561499"/>
                </a:cubicBezTo>
                <a:lnTo>
                  <a:pt x="751046" y="578644"/>
                </a:lnTo>
                <a:close/>
                <a:moveTo>
                  <a:pt x="674846" y="515779"/>
                </a:moveTo>
                <a:lnTo>
                  <a:pt x="674846" y="481489"/>
                </a:lnTo>
                <a:cubicBezTo>
                  <a:pt x="688181" y="477679"/>
                  <a:pt x="701516" y="471964"/>
                  <a:pt x="712946" y="466249"/>
                </a:cubicBezTo>
                <a:lnTo>
                  <a:pt x="712946" y="483394"/>
                </a:lnTo>
                <a:cubicBezTo>
                  <a:pt x="712946" y="495776"/>
                  <a:pt x="698659" y="507206"/>
                  <a:pt x="674846" y="515779"/>
                </a:cubicBezTo>
                <a:close/>
                <a:moveTo>
                  <a:pt x="674846" y="622459"/>
                </a:moveTo>
                <a:cubicBezTo>
                  <a:pt x="663416" y="625316"/>
                  <a:pt x="650081" y="627221"/>
                  <a:pt x="636746" y="629126"/>
                </a:cubicBezTo>
                <a:lnTo>
                  <a:pt x="636746" y="591979"/>
                </a:lnTo>
                <a:cubicBezTo>
                  <a:pt x="649129" y="590074"/>
                  <a:pt x="662464" y="588169"/>
                  <a:pt x="674846" y="586264"/>
                </a:cubicBezTo>
                <a:lnTo>
                  <a:pt x="674846" y="622459"/>
                </a:lnTo>
                <a:close/>
                <a:moveTo>
                  <a:pt x="598646" y="496729"/>
                </a:moveTo>
                <a:cubicBezTo>
                  <a:pt x="611029" y="494824"/>
                  <a:pt x="624364" y="492919"/>
                  <a:pt x="636746" y="491014"/>
                </a:cubicBezTo>
                <a:lnTo>
                  <a:pt x="636746" y="527209"/>
                </a:lnTo>
                <a:cubicBezTo>
                  <a:pt x="625316" y="530066"/>
                  <a:pt x="611981" y="531971"/>
                  <a:pt x="598646" y="533876"/>
                </a:cubicBezTo>
                <a:lnTo>
                  <a:pt x="598646" y="496729"/>
                </a:lnTo>
                <a:close/>
                <a:moveTo>
                  <a:pt x="598646" y="633889"/>
                </a:moveTo>
                <a:cubicBezTo>
                  <a:pt x="586264" y="634841"/>
                  <a:pt x="573881" y="635794"/>
                  <a:pt x="560546" y="635794"/>
                </a:cubicBezTo>
                <a:lnTo>
                  <a:pt x="560546" y="597694"/>
                </a:lnTo>
                <a:cubicBezTo>
                  <a:pt x="571976" y="597694"/>
                  <a:pt x="585311" y="596741"/>
                  <a:pt x="598646" y="595789"/>
                </a:cubicBezTo>
                <a:lnTo>
                  <a:pt x="598646" y="633889"/>
                </a:lnTo>
                <a:close/>
                <a:moveTo>
                  <a:pt x="522446" y="540544"/>
                </a:moveTo>
                <a:lnTo>
                  <a:pt x="522446" y="502444"/>
                </a:lnTo>
                <a:cubicBezTo>
                  <a:pt x="533876" y="502444"/>
                  <a:pt x="547211" y="501491"/>
                  <a:pt x="560546" y="500539"/>
                </a:cubicBezTo>
                <a:lnTo>
                  <a:pt x="560546" y="538639"/>
                </a:lnTo>
                <a:cubicBezTo>
                  <a:pt x="548164" y="539591"/>
                  <a:pt x="535781" y="539591"/>
                  <a:pt x="522446" y="540544"/>
                </a:cubicBezTo>
                <a:close/>
                <a:moveTo>
                  <a:pt x="522446" y="635794"/>
                </a:moveTo>
                <a:cubicBezTo>
                  <a:pt x="509111" y="635794"/>
                  <a:pt x="496729" y="634841"/>
                  <a:pt x="484346" y="633889"/>
                </a:cubicBezTo>
                <a:lnTo>
                  <a:pt x="484346" y="597694"/>
                </a:lnTo>
                <a:cubicBezTo>
                  <a:pt x="491014" y="597694"/>
                  <a:pt x="496729" y="597694"/>
                  <a:pt x="503396" y="597694"/>
                </a:cubicBezTo>
                <a:cubicBezTo>
                  <a:pt x="509111" y="597694"/>
                  <a:pt x="515779" y="597694"/>
                  <a:pt x="522446" y="597694"/>
                </a:cubicBezTo>
                <a:lnTo>
                  <a:pt x="522446" y="635794"/>
                </a:lnTo>
                <a:close/>
                <a:moveTo>
                  <a:pt x="446246" y="500539"/>
                </a:moveTo>
                <a:cubicBezTo>
                  <a:pt x="458629" y="501491"/>
                  <a:pt x="471011" y="502444"/>
                  <a:pt x="484346" y="502444"/>
                </a:cubicBezTo>
                <a:lnTo>
                  <a:pt x="484346" y="540544"/>
                </a:lnTo>
                <a:cubicBezTo>
                  <a:pt x="471011" y="540544"/>
                  <a:pt x="458629" y="539591"/>
                  <a:pt x="446246" y="538639"/>
                </a:cubicBezTo>
                <a:lnTo>
                  <a:pt x="446246" y="500539"/>
                </a:lnTo>
                <a:close/>
                <a:moveTo>
                  <a:pt x="446246" y="629126"/>
                </a:moveTo>
                <a:cubicBezTo>
                  <a:pt x="432911" y="627221"/>
                  <a:pt x="419576" y="625316"/>
                  <a:pt x="408146" y="622459"/>
                </a:cubicBezTo>
                <a:lnTo>
                  <a:pt x="408146" y="591979"/>
                </a:lnTo>
                <a:cubicBezTo>
                  <a:pt x="420529" y="593884"/>
                  <a:pt x="432911" y="594836"/>
                  <a:pt x="446246" y="595789"/>
                </a:cubicBezTo>
                <a:lnTo>
                  <a:pt x="446246" y="629126"/>
                </a:lnTo>
                <a:close/>
                <a:moveTo>
                  <a:pt x="370046" y="527209"/>
                </a:moveTo>
                <a:lnTo>
                  <a:pt x="370046" y="490061"/>
                </a:lnTo>
                <a:cubicBezTo>
                  <a:pt x="382429" y="491966"/>
                  <a:pt x="394811" y="494824"/>
                  <a:pt x="408146" y="495776"/>
                </a:cubicBezTo>
                <a:lnTo>
                  <a:pt x="408146" y="533876"/>
                </a:lnTo>
                <a:cubicBezTo>
                  <a:pt x="394811" y="531971"/>
                  <a:pt x="381476" y="530066"/>
                  <a:pt x="370046" y="527209"/>
                </a:cubicBezTo>
                <a:close/>
                <a:moveTo>
                  <a:pt x="370046" y="611029"/>
                </a:moveTo>
                <a:cubicBezTo>
                  <a:pt x="346234" y="601504"/>
                  <a:pt x="331946" y="590074"/>
                  <a:pt x="331946" y="578644"/>
                </a:cubicBezTo>
                <a:lnTo>
                  <a:pt x="331946" y="576739"/>
                </a:lnTo>
                <a:cubicBezTo>
                  <a:pt x="331946" y="576739"/>
                  <a:pt x="331946" y="576739"/>
                  <a:pt x="332899" y="576739"/>
                </a:cubicBezTo>
                <a:cubicBezTo>
                  <a:pt x="335756" y="577691"/>
                  <a:pt x="337661" y="578644"/>
                  <a:pt x="340519" y="578644"/>
                </a:cubicBezTo>
                <a:cubicBezTo>
                  <a:pt x="350044" y="581501"/>
                  <a:pt x="359569" y="583406"/>
                  <a:pt x="370046" y="585311"/>
                </a:cubicBezTo>
                <a:lnTo>
                  <a:pt x="370046" y="611029"/>
                </a:lnTo>
                <a:close/>
                <a:moveTo>
                  <a:pt x="217646" y="481489"/>
                </a:moveTo>
                <a:cubicBezTo>
                  <a:pt x="224314" y="481489"/>
                  <a:pt x="230029" y="482441"/>
                  <a:pt x="236696" y="482441"/>
                </a:cubicBezTo>
                <a:lnTo>
                  <a:pt x="236696" y="483394"/>
                </a:lnTo>
                <a:cubicBezTo>
                  <a:pt x="236696" y="496729"/>
                  <a:pt x="239554" y="510064"/>
                  <a:pt x="246221" y="520541"/>
                </a:cubicBezTo>
                <a:cubicBezTo>
                  <a:pt x="236696" y="520541"/>
                  <a:pt x="227171" y="519589"/>
                  <a:pt x="217646" y="518636"/>
                </a:cubicBezTo>
                <a:lnTo>
                  <a:pt x="217646" y="481489"/>
                </a:lnTo>
                <a:close/>
                <a:moveTo>
                  <a:pt x="179546" y="367189"/>
                </a:moveTo>
                <a:cubicBezTo>
                  <a:pt x="191929" y="369094"/>
                  <a:pt x="204311" y="371951"/>
                  <a:pt x="217646" y="372904"/>
                </a:cubicBezTo>
                <a:lnTo>
                  <a:pt x="217646" y="411004"/>
                </a:lnTo>
                <a:cubicBezTo>
                  <a:pt x="204311" y="409099"/>
                  <a:pt x="190976" y="407194"/>
                  <a:pt x="179546" y="404336"/>
                </a:cubicBezTo>
                <a:lnTo>
                  <a:pt x="179546" y="367189"/>
                </a:lnTo>
                <a:close/>
                <a:moveTo>
                  <a:pt x="179546" y="514826"/>
                </a:moveTo>
                <a:cubicBezTo>
                  <a:pt x="166211" y="512921"/>
                  <a:pt x="152876" y="511016"/>
                  <a:pt x="141446" y="508159"/>
                </a:cubicBezTo>
                <a:lnTo>
                  <a:pt x="141446" y="471011"/>
                </a:lnTo>
                <a:cubicBezTo>
                  <a:pt x="153829" y="472916"/>
                  <a:pt x="166211" y="475774"/>
                  <a:pt x="179546" y="476726"/>
                </a:cubicBezTo>
                <a:lnTo>
                  <a:pt x="179546" y="514826"/>
                </a:lnTo>
                <a:close/>
                <a:moveTo>
                  <a:pt x="103346" y="359569"/>
                </a:moveTo>
                <a:lnTo>
                  <a:pt x="103346" y="342424"/>
                </a:lnTo>
                <a:cubicBezTo>
                  <a:pt x="114776" y="348139"/>
                  <a:pt x="127159" y="352901"/>
                  <a:pt x="141446" y="356711"/>
                </a:cubicBezTo>
                <a:lnTo>
                  <a:pt x="141446" y="391954"/>
                </a:lnTo>
                <a:cubicBezTo>
                  <a:pt x="117634" y="383381"/>
                  <a:pt x="103346" y="371951"/>
                  <a:pt x="103346" y="359569"/>
                </a:cubicBezTo>
                <a:close/>
                <a:moveTo>
                  <a:pt x="103346" y="496729"/>
                </a:moveTo>
                <a:cubicBezTo>
                  <a:pt x="79534" y="487204"/>
                  <a:pt x="65246" y="475774"/>
                  <a:pt x="65246" y="464344"/>
                </a:cubicBezTo>
                <a:lnTo>
                  <a:pt x="65246" y="447199"/>
                </a:lnTo>
                <a:cubicBezTo>
                  <a:pt x="76676" y="452914"/>
                  <a:pt x="89059" y="457676"/>
                  <a:pt x="103346" y="461486"/>
                </a:cubicBezTo>
                <a:lnTo>
                  <a:pt x="103346" y="496729"/>
                </a:lnTo>
                <a:close/>
                <a:moveTo>
                  <a:pt x="65246" y="199549"/>
                </a:moveTo>
                <a:cubicBezTo>
                  <a:pt x="76676" y="205264"/>
                  <a:pt x="89059" y="210026"/>
                  <a:pt x="103346" y="213836"/>
                </a:cubicBezTo>
                <a:lnTo>
                  <a:pt x="103346" y="249079"/>
                </a:lnTo>
                <a:cubicBezTo>
                  <a:pt x="79534" y="239554"/>
                  <a:pt x="65246" y="228124"/>
                  <a:pt x="65246" y="216694"/>
                </a:cubicBezTo>
                <a:lnTo>
                  <a:pt x="65246" y="199549"/>
                </a:lnTo>
                <a:close/>
                <a:moveTo>
                  <a:pt x="179546" y="230029"/>
                </a:moveTo>
                <a:lnTo>
                  <a:pt x="179546" y="268129"/>
                </a:lnTo>
                <a:cubicBezTo>
                  <a:pt x="166211" y="266224"/>
                  <a:pt x="152876" y="264319"/>
                  <a:pt x="141446" y="261461"/>
                </a:cubicBezTo>
                <a:lnTo>
                  <a:pt x="141446" y="224314"/>
                </a:lnTo>
                <a:cubicBezTo>
                  <a:pt x="153829" y="226219"/>
                  <a:pt x="166211" y="228124"/>
                  <a:pt x="179546" y="230029"/>
                </a:cubicBezTo>
                <a:close/>
                <a:moveTo>
                  <a:pt x="274796" y="64294"/>
                </a:moveTo>
                <a:cubicBezTo>
                  <a:pt x="391001" y="64294"/>
                  <a:pt x="484346" y="90011"/>
                  <a:pt x="484346" y="121444"/>
                </a:cubicBezTo>
                <a:cubicBezTo>
                  <a:pt x="484346" y="152876"/>
                  <a:pt x="391001" y="178594"/>
                  <a:pt x="274796" y="178594"/>
                </a:cubicBezTo>
                <a:cubicBezTo>
                  <a:pt x="158591" y="178594"/>
                  <a:pt x="65246" y="152876"/>
                  <a:pt x="65246" y="121444"/>
                </a:cubicBezTo>
                <a:cubicBezTo>
                  <a:pt x="65246" y="90011"/>
                  <a:pt x="158591" y="64294"/>
                  <a:pt x="274796" y="64294"/>
                </a:cubicBezTo>
                <a:close/>
                <a:moveTo>
                  <a:pt x="331946" y="515779"/>
                </a:moveTo>
                <a:cubicBezTo>
                  <a:pt x="308134" y="506254"/>
                  <a:pt x="293846" y="494824"/>
                  <a:pt x="293846" y="483394"/>
                </a:cubicBezTo>
                <a:lnTo>
                  <a:pt x="293846" y="466249"/>
                </a:lnTo>
                <a:cubicBezTo>
                  <a:pt x="305276" y="471964"/>
                  <a:pt x="317659" y="476726"/>
                  <a:pt x="331946" y="480536"/>
                </a:cubicBezTo>
                <a:lnTo>
                  <a:pt x="331946" y="515779"/>
                </a:lnTo>
                <a:close/>
                <a:moveTo>
                  <a:pt x="446246" y="249079"/>
                </a:moveTo>
                <a:lnTo>
                  <a:pt x="446246" y="214789"/>
                </a:lnTo>
                <a:cubicBezTo>
                  <a:pt x="459581" y="210979"/>
                  <a:pt x="472916" y="205264"/>
                  <a:pt x="484346" y="199549"/>
                </a:cubicBezTo>
                <a:lnTo>
                  <a:pt x="484346" y="216694"/>
                </a:lnTo>
                <a:cubicBezTo>
                  <a:pt x="484346" y="229076"/>
                  <a:pt x="470059" y="240506"/>
                  <a:pt x="446246" y="249079"/>
                </a:cubicBezTo>
                <a:close/>
                <a:moveTo>
                  <a:pt x="370046" y="267176"/>
                </a:moveTo>
                <a:lnTo>
                  <a:pt x="370046" y="230029"/>
                </a:lnTo>
                <a:cubicBezTo>
                  <a:pt x="382429" y="228124"/>
                  <a:pt x="395764" y="226219"/>
                  <a:pt x="408146" y="224314"/>
                </a:cubicBezTo>
                <a:lnTo>
                  <a:pt x="408146" y="260509"/>
                </a:lnTo>
                <a:cubicBezTo>
                  <a:pt x="396716" y="263366"/>
                  <a:pt x="383381" y="265271"/>
                  <a:pt x="370046" y="267176"/>
                </a:cubicBezTo>
                <a:close/>
                <a:moveTo>
                  <a:pt x="293846" y="273844"/>
                </a:moveTo>
                <a:lnTo>
                  <a:pt x="293846" y="235744"/>
                </a:lnTo>
                <a:cubicBezTo>
                  <a:pt x="305276" y="235744"/>
                  <a:pt x="318611" y="234791"/>
                  <a:pt x="331946" y="233839"/>
                </a:cubicBezTo>
                <a:lnTo>
                  <a:pt x="331946" y="271939"/>
                </a:lnTo>
                <a:cubicBezTo>
                  <a:pt x="319564" y="272891"/>
                  <a:pt x="307181" y="272891"/>
                  <a:pt x="293846" y="273844"/>
                </a:cubicBezTo>
                <a:close/>
                <a:moveTo>
                  <a:pt x="217646" y="271939"/>
                </a:moveTo>
                <a:lnTo>
                  <a:pt x="217646" y="233839"/>
                </a:lnTo>
                <a:cubicBezTo>
                  <a:pt x="230029" y="234791"/>
                  <a:pt x="242411" y="235744"/>
                  <a:pt x="255746" y="235744"/>
                </a:cubicBezTo>
                <a:lnTo>
                  <a:pt x="255746" y="273844"/>
                </a:lnTo>
                <a:cubicBezTo>
                  <a:pt x="242411" y="272891"/>
                  <a:pt x="230029" y="272891"/>
                  <a:pt x="217646" y="271939"/>
                </a:cubicBezTo>
                <a:close/>
                <a:moveTo>
                  <a:pt x="712946" y="388144"/>
                </a:moveTo>
                <a:cubicBezTo>
                  <a:pt x="712946" y="419576"/>
                  <a:pt x="619601" y="445294"/>
                  <a:pt x="503396" y="445294"/>
                </a:cubicBezTo>
                <a:cubicBezTo>
                  <a:pt x="387191" y="445294"/>
                  <a:pt x="293846" y="419576"/>
                  <a:pt x="293846" y="388144"/>
                </a:cubicBezTo>
                <a:cubicBezTo>
                  <a:pt x="293846" y="356711"/>
                  <a:pt x="387191" y="330994"/>
                  <a:pt x="503396" y="330994"/>
                </a:cubicBezTo>
                <a:cubicBezTo>
                  <a:pt x="619601" y="330994"/>
                  <a:pt x="712946" y="356711"/>
                  <a:pt x="712946" y="388144"/>
                </a:cubicBezTo>
                <a:close/>
                <a:moveTo>
                  <a:pt x="770096" y="416719"/>
                </a:moveTo>
                <a:lnTo>
                  <a:pt x="770096" y="388144"/>
                </a:lnTo>
                <a:cubicBezTo>
                  <a:pt x="770096" y="343376"/>
                  <a:pt x="734854" y="310991"/>
                  <a:pt x="666274" y="292894"/>
                </a:cubicBezTo>
                <a:cubicBezTo>
                  <a:pt x="640556" y="286226"/>
                  <a:pt x="611029" y="280511"/>
                  <a:pt x="577691" y="277654"/>
                </a:cubicBezTo>
                <a:cubicBezTo>
                  <a:pt x="578644" y="273844"/>
                  <a:pt x="578644" y="269081"/>
                  <a:pt x="578644" y="264319"/>
                </a:cubicBezTo>
                <a:cubicBezTo>
                  <a:pt x="578644" y="237649"/>
                  <a:pt x="566261" y="214789"/>
                  <a:pt x="540544" y="197644"/>
                </a:cubicBezTo>
                <a:lnTo>
                  <a:pt x="540544" y="121444"/>
                </a:lnTo>
                <a:cubicBezTo>
                  <a:pt x="540544" y="76676"/>
                  <a:pt x="505301" y="44291"/>
                  <a:pt x="436721" y="26194"/>
                </a:cubicBezTo>
                <a:cubicBezTo>
                  <a:pt x="391954" y="13811"/>
                  <a:pt x="334804" y="7144"/>
                  <a:pt x="273844" y="7144"/>
                </a:cubicBezTo>
                <a:cubicBezTo>
                  <a:pt x="193834" y="7144"/>
                  <a:pt x="7144" y="18574"/>
                  <a:pt x="7144" y="121444"/>
                </a:cubicBezTo>
                <a:lnTo>
                  <a:pt x="7144" y="216694"/>
                </a:lnTo>
                <a:cubicBezTo>
                  <a:pt x="7144" y="243364"/>
                  <a:pt x="19526" y="266224"/>
                  <a:pt x="45244" y="283369"/>
                </a:cubicBezTo>
                <a:lnTo>
                  <a:pt x="45244" y="301466"/>
                </a:lnTo>
                <a:cubicBezTo>
                  <a:pt x="22384" y="317659"/>
                  <a:pt x="7144" y="339566"/>
                  <a:pt x="7144" y="369094"/>
                </a:cubicBezTo>
                <a:lnTo>
                  <a:pt x="7144" y="464344"/>
                </a:lnTo>
                <a:cubicBezTo>
                  <a:pt x="7144" y="509111"/>
                  <a:pt x="42386" y="541496"/>
                  <a:pt x="110966" y="559594"/>
                </a:cubicBezTo>
                <a:cubicBezTo>
                  <a:pt x="155734" y="571976"/>
                  <a:pt x="212884" y="578644"/>
                  <a:pt x="273844" y="578644"/>
                </a:cubicBezTo>
                <a:cubicBezTo>
                  <a:pt x="273844" y="623411"/>
                  <a:pt x="309086" y="655796"/>
                  <a:pt x="377666" y="673894"/>
                </a:cubicBezTo>
                <a:cubicBezTo>
                  <a:pt x="422434" y="686276"/>
                  <a:pt x="479584" y="692944"/>
                  <a:pt x="540544" y="692944"/>
                </a:cubicBezTo>
                <a:cubicBezTo>
                  <a:pt x="620554" y="692944"/>
                  <a:pt x="807244" y="681514"/>
                  <a:pt x="807244" y="578644"/>
                </a:cubicBezTo>
                <a:lnTo>
                  <a:pt x="807244" y="483394"/>
                </a:lnTo>
                <a:cubicBezTo>
                  <a:pt x="808196" y="456724"/>
                  <a:pt x="795814" y="433864"/>
                  <a:pt x="770096" y="416719"/>
                </a:cubicBezTo>
                <a:close/>
              </a:path>
            </a:pathLst>
          </a:custGeom>
          <a:solidFill>
            <a:schemeClr val="tx1">
              <a:lumMod val="75000"/>
              <a:lumOff val="25000"/>
            </a:schemeClr>
          </a:solid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nvGrpSpPr>
          <p:cNvPr id="10" name="Γραφικό 7" descr="Επανάληψη">
            <a:extLst>
              <a:ext uri="{FF2B5EF4-FFF2-40B4-BE49-F238E27FC236}"/>
            </a:extLst>
          </p:cNvPr>
          <p:cNvGrpSpPr/>
          <p:nvPr/>
        </p:nvGrpSpPr>
        <p:grpSpPr>
          <a:xfrm>
            <a:off x="8014978" y="4065753"/>
            <a:ext cx="783871" cy="799080"/>
            <a:chOff x="9671867" y="4099004"/>
            <a:chExt cx="914400" cy="914400"/>
          </a:xfrm>
          <a:solidFill>
            <a:schemeClr val="tx1">
              <a:lumMod val="75000"/>
              <a:lumOff val="25000"/>
            </a:schemeClr>
          </a:solidFill>
        </p:grpSpPr>
        <p:sp>
          <p:nvSpPr>
            <p:cNvPr id="11" name="Ελεύθερη σχεδίαση: Σχήμα 10">
              <a:extLst>
                <a:ext uri="{FF2B5EF4-FFF2-40B4-BE49-F238E27FC236}"/>
              </a:extLst>
            </p:cNvPr>
            <p:cNvSpPr/>
            <p:nvPr/>
          </p:nvSpPr>
          <p:spPr>
            <a:xfrm>
              <a:off x="9680916" y="4196635"/>
              <a:ext cx="771525" cy="457200"/>
            </a:xfrm>
            <a:custGeom>
              <a:avLst/>
              <a:gdLst>
                <a:gd name="connsiteX0" fmla="*/ 190024 w 771525"/>
                <a:gd name="connsiteY0" fmla="*/ 451009 h 457200"/>
                <a:gd name="connsiteX1" fmla="*/ 372904 w 771525"/>
                <a:gd name="connsiteY1" fmla="*/ 268129 h 457200"/>
                <a:gd name="connsiteX2" fmla="*/ 270986 w 771525"/>
                <a:gd name="connsiteY2" fmla="*/ 268129 h 457200"/>
                <a:gd name="connsiteX3" fmla="*/ 450056 w 771525"/>
                <a:gd name="connsiteY3" fmla="*/ 158591 h 457200"/>
                <a:gd name="connsiteX4" fmla="*/ 582454 w 771525"/>
                <a:gd name="connsiteY4" fmla="*/ 209074 h 457200"/>
                <a:gd name="connsiteX5" fmla="*/ 768191 w 771525"/>
                <a:gd name="connsiteY5" fmla="*/ 209074 h 457200"/>
                <a:gd name="connsiteX6" fmla="*/ 450056 w 771525"/>
                <a:gd name="connsiteY6" fmla="*/ 7144 h 457200"/>
                <a:gd name="connsiteX7" fmla="*/ 110014 w 771525"/>
                <a:gd name="connsiteY7" fmla="*/ 268129 h 457200"/>
                <a:gd name="connsiteX8" fmla="*/ 7144 w 771525"/>
                <a:gd name="connsiteY8" fmla="*/ 268129 h 457200"/>
                <a:gd name="connsiteX9" fmla="*/ 190024 w 771525"/>
                <a:gd name="connsiteY9" fmla="*/ 451009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190024" y="451009"/>
                  </a:moveTo>
                  <a:lnTo>
                    <a:pt x="372904" y="268129"/>
                  </a:lnTo>
                  <a:lnTo>
                    <a:pt x="270986" y="268129"/>
                  </a:lnTo>
                  <a:cubicBezTo>
                    <a:pt x="304324" y="203359"/>
                    <a:pt x="371951" y="158591"/>
                    <a:pt x="450056" y="158591"/>
                  </a:cubicBezTo>
                  <a:cubicBezTo>
                    <a:pt x="500539" y="158591"/>
                    <a:pt x="547211" y="177641"/>
                    <a:pt x="582454" y="209074"/>
                  </a:cubicBezTo>
                  <a:lnTo>
                    <a:pt x="768191" y="209074"/>
                  </a:lnTo>
                  <a:cubicBezTo>
                    <a:pt x="711994" y="89059"/>
                    <a:pt x="590074" y="7144"/>
                    <a:pt x="450056" y="7144"/>
                  </a:cubicBezTo>
                  <a:cubicBezTo>
                    <a:pt x="287179" y="7144"/>
                    <a:pt x="150019" y="117634"/>
                    <a:pt x="110014" y="268129"/>
                  </a:cubicBezTo>
                  <a:lnTo>
                    <a:pt x="7144" y="268129"/>
                  </a:lnTo>
                  <a:lnTo>
                    <a:pt x="190024" y="451009"/>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2" name="Ελεύθερη σχεδίαση: Σχήμα 11">
              <a:extLst>
                <a:ext uri="{FF2B5EF4-FFF2-40B4-BE49-F238E27FC236}"/>
              </a:extLst>
            </p:cNvPr>
            <p:cNvSpPr/>
            <p:nvPr/>
          </p:nvSpPr>
          <p:spPr>
            <a:xfrm>
              <a:off x="9804741" y="4457620"/>
              <a:ext cx="771525" cy="457200"/>
            </a:xfrm>
            <a:custGeom>
              <a:avLst/>
              <a:gdLst>
                <a:gd name="connsiteX0" fmla="*/ 768191 w 771525"/>
                <a:gd name="connsiteY0" fmla="*/ 190024 h 457200"/>
                <a:gd name="connsiteX1" fmla="*/ 585311 w 771525"/>
                <a:gd name="connsiteY1" fmla="*/ 7144 h 457200"/>
                <a:gd name="connsiteX2" fmla="*/ 402431 w 771525"/>
                <a:gd name="connsiteY2" fmla="*/ 190024 h 457200"/>
                <a:gd name="connsiteX3" fmla="*/ 505301 w 771525"/>
                <a:gd name="connsiteY3" fmla="*/ 190024 h 457200"/>
                <a:gd name="connsiteX4" fmla="*/ 326231 w 771525"/>
                <a:gd name="connsiteY4" fmla="*/ 299561 h 457200"/>
                <a:gd name="connsiteX5" fmla="*/ 193834 w 771525"/>
                <a:gd name="connsiteY5" fmla="*/ 249079 h 457200"/>
                <a:gd name="connsiteX6" fmla="*/ 7144 w 771525"/>
                <a:gd name="connsiteY6" fmla="*/ 249079 h 457200"/>
                <a:gd name="connsiteX7" fmla="*/ 326231 w 771525"/>
                <a:gd name="connsiteY7" fmla="*/ 451009 h 457200"/>
                <a:gd name="connsiteX8" fmla="*/ 666274 w 771525"/>
                <a:gd name="connsiteY8" fmla="*/ 190024 h 457200"/>
                <a:gd name="connsiteX9" fmla="*/ 768191 w 771525"/>
                <a:gd name="connsiteY9" fmla="*/ 190024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768191" y="190024"/>
                  </a:moveTo>
                  <a:lnTo>
                    <a:pt x="585311" y="7144"/>
                  </a:lnTo>
                  <a:lnTo>
                    <a:pt x="402431" y="190024"/>
                  </a:lnTo>
                  <a:lnTo>
                    <a:pt x="505301" y="190024"/>
                  </a:lnTo>
                  <a:cubicBezTo>
                    <a:pt x="471964" y="254794"/>
                    <a:pt x="404336" y="299561"/>
                    <a:pt x="326231" y="299561"/>
                  </a:cubicBezTo>
                  <a:cubicBezTo>
                    <a:pt x="275749" y="299561"/>
                    <a:pt x="229076" y="280511"/>
                    <a:pt x="193834" y="249079"/>
                  </a:cubicBezTo>
                  <a:lnTo>
                    <a:pt x="7144" y="249079"/>
                  </a:lnTo>
                  <a:cubicBezTo>
                    <a:pt x="64294" y="369094"/>
                    <a:pt x="185261" y="451009"/>
                    <a:pt x="326231" y="451009"/>
                  </a:cubicBezTo>
                  <a:cubicBezTo>
                    <a:pt x="489109" y="451009"/>
                    <a:pt x="626269" y="340519"/>
                    <a:pt x="666274" y="190024"/>
                  </a:cubicBezTo>
                  <a:lnTo>
                    <a:pt x="768191" y="19002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6096000" y="822325"/>
            <a:ext cx="5786438" cy="784225"/>
          </a:xfrm>
        </p:spPr>
        <p:txBody>
          <a:bodyPr/>
          <a:lstStyle/>
          <a:p>
            <a:pPr algn="r" fontAlgn="auto">
              <a:spcAft>
                <a:spcPts val="0"/>
              </a:spcAft>
              <a:defRPr/>
            </a:pPr>
            <a:r>
              <a:rPr lang="el-GR" sz="2400" b="1" dirty="0">
                <a:solidFill>
                  <a:schemeClr val="bg2">
                    <a:lumMod val="50000"/>
                  </a:schemeClr>
                </a:solidFill>
              </a:rPr>
              <a:t>Το μοντέλο υποκίνησης στην “επιστημονική” οργάνωση της εργασίας</a:t>
            </a:r>
            <a:r>
              <a:rPr lang="el-GR" sz="2400" dirty="0"/>
              <a:t/>
            </a:r>
            <a:br>
              <a:rPr lang="el-GR" sz="2400" dirty="0"/>
            </a:br>
            <a:r>
              <a:rPr lang="el-GR" sz="2400" b="1" dirty="0">
                <a:solidFill>
                  <a:schemeClr val="bg2">
                    <a:lumMod val="50000"/>
                  </a:schemeClr>
                </a:solidFill>
              </a:rPr>
              <a:t/>
            </a:r>
            <a:br>
              <a:rPr lang="el-GR" sz="2400" b="1" dirty="0">
                <a:solidFill>
                  <a:schemeClr val="bg2">
                    <a:lumMod val="50000"/>
                  </a:schemeClr>
                </a:solidFill>
              </a:rPr>
            </a:br>
            <a:endParaRPr lang="el-GR" sz="2400" b="1" dirty="0">
              <a:solidFill>
                <a:schemeClr val="bg2">
                  <a:lumMod val="50000"/>
                </a:schemeClr>
              </a:solidFill>
            </a:endParaRPr>
          </a:p>
        </p:txBody>
      </p:sp>
      <p:sp>
        <p:nvSpPr>
          <p:cNvPr id="3" name="Θέση υποσέλιδου 2"/>
          <p:cNvSpPr>
            <a:spLocks noGrp="1"/>
          </p:cNvSpPr>
          <p:nvPr>
            <p:ph type="ftr" sz="quarter" idx="33"/>
          </p:nvPr>
        </p:nvSpPr>
        <p:spPr>
          <a:xfrm>
            <a:off x="6330950" y="7064375"/>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30EF0361-EF3B-430B-A407-6431C6AD1C49}" type="slidenum">
              <a:rPr lang="el-GR"/>
              <a:pPr>
                <a:defRPr/>
              </a:pPr>
              <a:t>25</a:t>
            </a:fld>
            <a:endParaRPr lang="el-GR" dirty="0"/>
          </a:p>
        </p:txBody>
      </p:sp>
      <p:sp>
        <p:nvSpPr>
          <p:cNvPr id="73732" name="TextBox 37"/>
          <p:cNvSpPr txBox="1">
            <a:spLocks noChangeArrowheads="1"/>
          </p:cNvSpPr>
          <p:nvPr/>
        </p:nvSpPr>
        <p:spPr bwMode="auto">
          <a:xfrm>
            <a:off x="9848850" y="60356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graphicFrame>
        <p:nvGraphicFramePr>
          <p:cNvPr id="73733" name="Γράφημα 52"/>
          <p:cNvGraphicFramePr>
            <a:graphicFrameLocks/>
          </p:cNvGraphicFramePr>
          <p:nvPr/>
        </p:nvGraphicFramePr>
        <p:xfrm>
          <a:off x="4386263" y="2344738"/>
          <a:ext cx="3760787" cy="3000375"/>
        </p:xfrm>
        <a:graphic>
          <a:graphicData uri="http://schemas.openxmlformats.org/presentationml/2006/ole">
            <p:oleObj spid="_x0000_s73733" r:id="rId4" imgW="3761558" imgH="2999492" progId="Excel.Chart.8">
              <p:embed/>
            </p:oleObj>
          </a:graphicData>
        </a:graphic>
      </p:graphicFrame>
      <p:graphicFrame>
        <p:nvGraphicFramePr>
          <p:cNvPr id="73734" name="Γράφημα 53"/>
          <p:cNvGraphicFramePr>
            <a:graphicFrameLocks/>
          </p:cNvGraphicFramePr>
          <p:nvPr/>
        </p:nvGraphicFramePr>
        <p:xfrm>
          <a:off x="1876425" y="1214438"/>
          <a:ext cx="2116138" cy="1855787"/>
        </p:xfrm>
        <a:graphic>
          <a:graphicData uri="http://schemas.openxmlformats.org/presentationml/2006/ole">
            <p:oleObj spid="_x0000_s73734" r:id="rId5" imgW="2115495" imgH="1859441" progId="Excel.Chart.8">
              <p:embed/>
            </p:oleObj>
          </a:graphicData>
        </a:graphic>
      </p:graphicFrame>
      <p:sp>
        <p:nvSpPr>
          <p:cNvPr id="73735" name="Text Placeholder 24"/>
          <p:cNvSpPr txBox="1">
            <a:spLocks/>
          </p:cNvSpPr>
          <p:nvPr/>
        </p:nvSpPr>
        <p:spPr bwMode="auto">
          <a:xfrm>
            <a:off x="5105400" y="3565525"/>
            <a:ext cx="2324100" cy="1497013"/>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2000" b="1">
                <a:solidFill>
                  <a:srgbClr val="404040"/>
                </a:solidFill>
                <a:latin typeface="Calibri" pitchFamily="34" charset="0"/>
              </a:rPr>
              <a:t>ΒΕΛΤΙΩΜΕΝΗ ΑΠΟΔΟΣΗ</a:t>
            </a:r>
            <a:endParaRPr lang="el-GR" sz="2000">
              <a:solidFill>
                <a:srgbClr val="404040"/>
              </a:solidFill>
              <a:latin typeface="Calibri" pitchFamily="34" charset="0"/>
            </a:endParaRPr>
          </a:p>
        </p:txBody>
      </p:sp>
      <p:sp>
        <p:nvSpPr>
          <p:cNvPr id="6" name="Ορθογώνιο 5">
            <a:extLst>
              <a:ext uri="{FF2B5EF4-FFF2-40B4-BE49-F238E27FC236}"/>
            </a:extLst>
          </p:cNvPr>
          <p:cNvSpPr/>
          <p:nvPr/>
        </p:nvSpPr>
        <p:spPr>
          <a:xfrm>
            <a:off x="2274888" y="1989138"/>
            <a:ext cx="1320800" cy="339725"/>
          </a:xfrm>
          <a:prstGeom prst="rect">
            <a:avLst/>
          </a:prstGeom>
        </p:spPr>
        <p:txBody>
          <a:bodyPr>
            <a:spAutoFit/>
          </a:bodyPr>
          <a:lstStyle/>
          <a:p>
            <a:pPr algn="ctr" fontAlgn="auto">
              <a:spcBef>
                <a:spcPts val="0"/>
              </a:spcBef>
              <a:spcAft>
                <a:spcPts val="0"/>
              </a:spcAft>
              <a:defRPr/>
            </a:pPr>
            <a:r>
              <a:rPr lang="el-GR" sz="1600" b="1" dirty="0">
                <a:solidFill>
                  <a:schemeClr val="tx1">
                    <a:lumMod val="75000"/>
                    <a:lumOff val="25000"/>
                  </a:schemeClr>
                </a:solidFill>
                <a:latin typeface="+mn-lt"/>
                <a:cs typeface="+mn-cs"/>
              </a:rPr>
              <a:t>ΑΝΤΑΜΟΙΒΗ</a:t>
            </a:r>
          </a:p>
        </p:txBody>
      </p:sp>
      <p:cxnSp>
        <p:nvCxnSpPr>
          <p:cNvPr id="10" name="Ευθύγραμμο βέλος σύνδεσης 9">
            <a:extLst>
              <a:ext uri="{FF2B5EF4-FFF2-40B4-BE49-F238E27FC236}"/>
            </a:extLst>
          </p:cNvPr>
          <p:cNvCxnSpPr>
            <a:cxnSpLocks/>
          </p:cNvCxnSpPr>
          <p:nvPr/>
        </p:nvCxnSpPr>
        <p:spPr>
          <a:xfrm>
            <a:off x="3675063" y="2411413"/>
            <a:ext cx="1200150" cy="690562"/>
          </a:xfrm>
          <a:prstGeom prst="straightConnector1">
            <a:avLst/>
          </a:prstGeom>
          <a:ln w="762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Ευθύγραμμο βέλος σύνδεσης 11">
            <a:extLst>
              <a:ext uri="{FF2B5EF4-FFF2-40B4-BE49-F238E27FC236}"/>
            </a:extLst>
          </p:cNvPr>
          <p:cNvCxnSpPr>
            <a:cxnSpLocks/>
          </p:cNvCxnSpPr>
          <p:nvPr/>
        </p:nvCxnSpPr>
        <p:spPr>
          <a:xfrm flipV="1">
            <a:off x="3741738" y="4586288"/>
            <a:ext cx="1200150" cy="612775"/>
          </a:xfrm>
          <a:prstGeom prst="straightConnector1">
            <a:avLst/>
          </a:prstGeom>
          <a:ln w="762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73739" name="Γράφημα 18"/>
          <p:cNvGraphicFramePr>
            <a:graphicFrameLocks/>
          </p:cNvGraphicFramePr>
          <p:nvPr/>
        </p:nvGraphicFramePr>
        <p:xfrm>
          <a:off x="1876425" y="4627563"/>
          <a:ext cx="2116138" cy="1854200"/>
        </p:xfrm>
        <a:graphic>
          <a:graphicData uri="http://schemas.openxmlformats.org/presentationml/2006/ole">
            <p:oleObj spid="_x0000_s73739" r:id="rId6" imgW="2115495" imgH="1853345" progId="Excel.Chart.8">
              <p:embed/>
            </p:oleObj>
          </a:graphicData>
        </a:graphic>
      </p:graphicFrame>
      <p:sp>
        <p:nvSpPr>
          <p:cNvPr id="20" name="Ορθογώνιο 19">
            <a:extLst>
              <a:ext uri="{FF2B5EF4-FFF2-40B4-BE49-F238E27FC236}"/>
            </a:extLst>
          </p:cNvPr>
          <p:cNvSpPr/>
          <p:nvPr/>
        </p:nvSpPr>
        <p:spPr>
          <a:xfrm>
            <a:off x="2274888" y="5392738"/>
            <a:ext cx="1320800" cy="338137"/>
          </a:xfrm>
          <a:prstGeom prst="rect">
            <a:avLst/>
          </a:prstGeom>
        </p:spPr>
        <p:txBody>
          <a:bodyPr>
            <a:spAutoFit/>
          </a:bodyPr>
          <a:lstStyle/>
          <a:p>
            <a:pPr algn="ctr" fontAlgn="auto">
              <a:spcBef>
                <a:spcPts val="0"/>
              </a:spcBef>
              <a:spcAft>
                <a:spcPts val="0"/>
              </a:spcAft>
              <a:defRPr/>
            </a:pPr>
            <a:r>
              <a:rPr lang="el-GR" sz="1600" b="1" dirty="0">
                <a:solidFill>
                  <a:schemeClr val="tx1">
                    <a:lumMod val="75000"/>
                    <a:lumOff val="25000"/>
                  </a:schemeClr>
                </a:solidFill>
                <a:latin typeface="+mn-lt"/>
                <a:cs typeface="+mn-cs"/>
              </a:rPr>
              <a:t>ΚΥΡΩΣΗ</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pPr algn="ctr" fontAlgn="auto">
              <a:spcAft>
                <a:spcPts val="0"/>
              </a:spcAft>
              <a:defRPr/>
            </a:pPr>
            <a:r>
              <a:rPr lang="el-GR" dirty="0"/>
              <a:t>Κατακερματισμένη εργασία</a:t>
            </a:r>
            <a:br>
              <a:rPr lang="el-GR" dirty="0"/>
            </a:br>
            <a:endParaRPr lang="el-GR" dirty="0"/>
          </a:p>
        </p:txBody>
      </p:sp>
      <p:sp>
        <p:nvSpPr>
          <p:cNvPr id="75778" name="Θέση κειμένου 13"/>
          <p:cNvSpPr>
            <a:spLocks noGrp="1"/>
          </p:cNvSpPr>
          <p:nvPr>
            <p:ph type="body" sz="quarter" idx="32"/>
          </p:nvPr>
        </p:nvSpPr>
        <p:spPr>
          <a:xfrm>
            <a:off x="431800" y="1008063"/>
            <a:ext cx="11339513" cy="360362"/>
          </a:xfrm>
        </p:spPr>
        <p:txBody>
          <a:bodyPr/>
          <a:lstStyle/>
          <a:p>
            <a:pPr algn="ctr"/>
            <a:r>
              <a:rPr lang="el-GR" smtClean="0"/>
              <a:t>Η καθιέρωση της κατακερματισμένης εργασίας είχε ως αποτέλεσμα:</a:t>
            </a:r>
          </a:p>
        </p:txBody>
      </p:sp>
      <p:sp>
        <p:nvSpPr>
          <p:cNvPr id="75779" name="Θέση κειμένου 5"/>
          <p:cNvSpPr>
            <a:spLocks noGrp="1"/>
          </p:cNvSpPr>
          <p:nvPr>
            <p:ph type="body" sz="quarter" idx="34"/>
          </p:nvPr>
        </p:nvSpPr>
        <p:spPr>
          <a:xfrm>
            <a:off x="2771775" y="4179888"/>
            <a:ext cx="1979613" cy="1216025"/>
          </a:xfrm>
        </p:spPr>
        <p:txBody>
          <a:bodyPr/>
          <a:lstStyle/>
          <a:p>
            <a:r>
              <a:rPr lang="el-GR" sz="1800" smtClean="0">
                <a:solidFill>
                  <a:srgbClr val="404040"/>
                </a:solidFill>
              </a:rPr>
              <a:t>Τη σημαντική </a:t>
            </a:r>
            <a:r>
              <a:rPr lang="el-GR" sz="1800" b="1" smtClean="0">
                <a:solidFill>
                  <a:srgbClr val="404040"/>
                </a:solidFill>
              </a:rPr>
              <a:t>μείωση</a:t>
            </a:r>
            <a:r>
              <a:rPr lang="el-GR" sz="1800" smtClean="0">
                <a:solidFill>
                  <a:srgbClr val="404040"/>
                </a:solidFill>
              </a:rPr>
              <a:t> της </a:t>
            </a:r>
            <a:r>
              <a:rPr lang="el-GR" sz="1800" b="1" smtClean="0">
                <a:solidFill>
                  <a:srgbClr val="404040"/>
                </a:solidFill>
              </a:rPr>
              <a:t>ικανότητας αντίστασης </a:t>
            </a:r>
            <a:r>
              <a:rPr lang="el-GR" sz="1800" smtClean="0">
                <a:solidFill>
                  <a:srgbClr val="404040"/>
                </a:solidFill>
              </a:rPr>
              <a:t>του επαγγελματία εργάτη</a:t>
            </a:r>
          </a:p>
        </p:txBody>
      </p:sp>
      <p:sp>
        <p:nvSpPr>
          <p:cNvPr id="75780" name="Θέση κειμένου 7"/>
          <p:cNvSpPr>
            <a:spLocks noGrp="1"/>
          </p:cNvSpPr>
          <p:nvPr>
            <p:ph type="body" sz="quarter" idx="36"/>
          </p:nvPr>
        </p:nvSpPr>
        <p:spPr>
          <a:xfrm>
            <a:off x="5110163" y="4179888"/>
            <a:ext cx="1979612" cy="719137"/>
          </a:xfrm>
        </p:spPr>
        <p:txBody>
          <a:bodyPr/>
          <a:lstStyle/>
          <a:p>
            <a:r>
              <a:rPr lang="el-GR" sz="1800" smtClean="0">
                <a:solidFill>
                  <a:srgbClr val="404040"/>
                </a:solidFill>
              </a:rPr>
              <a:t>Τη θεμελίωση μιας εργασιακής διαδικασίας που επέτρεπε την </a:t>
            </a:r>
            <a:r>
              <a:rPr lang="el-GR" sz="1800" b="1" smtClean="0">
                <a:solidFill>
                  <a:srgbClr val="404040"/>
                </a:solidFill>
              </a:rPr>
              <a:t>ένταξη</a:t>
            </a:r>
            <a:r>
              <a:rPr lang="el-GR" sz="1800" smtClean="0">
                <a:solidFill>
                  <a:srgbClr val="404040"/>
                </a:solidFill>
              </a:rPr>
              <a:t> των </a:t>
            </a:r>
            <a:r>
              <a:rPr lang="el-GR" sz="1800" b="1" smtClean="0">
                <a:solidFill>
                  <a:srgbClr val="404040"/>
                </a:solidFill>
              </a:rPr>
              <a:t>ανειδίκευτων στη μισθωτή εργασία</a:t>
            </a:r>
          </a:p>
        </p:txBody>
      </p:sp>
      <p:sp>
        <p:nvSpPr>
          <p:cNvPr id="75781" name="Θέση κειμένου 9"/>
          <p:cNvSpPr>
            <a:spLocks noGrp="1"/>
          </p:cNvSpPr>
          <p:nvPr>
            <p:ph type="body" sz="quarter" idx="38"/>
          </p:nvPr>
        </p:nvSpPr>
        <p:spPr>
          <a:xfrm>
            <a:off x="7705725" y="4179888"/>
            <a:ext cx="1503363" cy="719137"/>
          </a:xfrm>
        </p:spPr>
        <p:txBody>
          <a:bodyPr/>
          <a:lstStyle/>
          <a:p>
            <a:r>
              <a:rPr lang="el-GR" sz="1800" smtClean="0">
                <a:solidFill>
                  <a:srgbClr val="404040"/>
                </a:solidFill>
              </a:rPr>
              <a:t>Τη δυνατότητα της εργοδοσίας να </a:t>
            </a:r>
            <a:r>
              <a:rPr lang="el-GR" sz="1800" b="1" smtClean="0">
                <a:solidFill>
                  <a:srgbClr val="404040"/>
                </a:solidFill>
              </a:rPr>
              <a:t>στρατολογεί</a:t>
            </a:r>
            <a:r>
              <a:rPr lang="el-GR" sz="1800" smtClean="0">
                <a:solidFill>
                  <a:srgbClr val="404040"/>
                </a:solidFill>
              </a:rPr>
              <a:t> το </a:t>
            </a:r>
            <a:r>
              <a:rPr lang="el-GR" sz="1800" b="1" smtClean="0">
                <a:solidFill>
                  <a:srgbClr val="404040"/>
                </a:solidFill>
              </a:rPr>
              <a:t>εργατικό δυναμικό </a:t>
            </a:r>
            <a:r>
              <a:rPr lang="el-GR" sz="1800" smtClean="0">
                <a:solidFill>
                  <a:srgbClr val="404040"/>
                </a:solidFill>
              </a:rPr>
              <a:t>που χρειαζόταν έξω από τα συνδικάτα</a:t>
            </a:r>
          </a:p>
        </p:txBody>
      </p:sp>
      <p:sp>
        <p:nvSpPr>
          <p:cNvPr id="3" name="Θέση υποσέλιδου 2"/>
          <p:cNvSpPr>
            <a:spLocks noGrp="1"/>
          </p:cNvSpPr>
          <p:nvPr>
            <p:ph type="ftr" sz="quarter" idx="45"/>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6"/>
          </p:nvPr>
        </p:nvSpPr>
        <p:spPr/>
        <p:txBody>
          <a:bodyPr/>
          <a:lstStyle/>
          <a:p>
            <a:pPr>
              <a:defRPr/>
            </a:pPr>
            <a:fld id="{7DA4D518-67F6-4C4A-BACD-406DF56AB21D}" type="slidenum">
              <a:rPr lang="el-GR"/>
              <a:pPr>
                <a:defRPr/>
              </a:pPr>
              <a:t>26</a:t>
            </a:fld>
            <a:endParaRPr lang="el-GR" dirty="0"/>
          </a:p>
        </p:txBody>
      </p:sp>
      <p:pic>
        <p:nvPicPr>
          <p:cNvPr id="75784" name="Γραφικό 8" descr="Γρανάζια"/>
          <p:cNvPicPr>
            <a:picLocks noChangeAspect="1"/>
          </p:cNvPicPr>
          <p:nvPr/>
        </p:nvPicPr>
        <p:blipFill>
          <a:blip r:embed="rId3"/>
          <a:srcRect/>
          <a:stretch>
            <a:fillRect/>
          </a:stretch>
        </p:blipFill>
        <p:spPr bwMode="auto">
          <a:xfrm>
            <a:off x="5729288" y="2406650"/>
            <a:ext cx="733425" cy="733425"/>
          </a:xfrm>
          <a:prstGeom prst="rect">
            <a:avLst/>
          </a:prstGeom>
          <a:noFill/>
          <a:ln w="9525">
            <a:noFill/>
            <a:miter lim="800000"/>
            <a:headEnd/>
            <a:tailEnd/>
          </a:ln>
        </p:spPr>
      </p:pic>
      <p:sp>
        <p:nvSpPr>
          <p:cNvPr id="75785" name="TextBox 37"/>
          <p:cNvSpPr txBox="1">
            <a:spLocks noChangeArrowheads="1"/>
          </p:cNvSpPr>
          <p:nvPr/>
        </p:nvSpPr>
        <p:spPr bwMode="auto">
          <a:xfrm>
            <a:off x="98059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pic>
        <p:nvPicPr>
          <p:cNvPr id="75786" name="Γραφικό 21" descr="Καθοδική τάση"/>
          <p:cNvPicPr>
            <a:picLocks noChangeAspect="1"/>
          </p:cNvPicPr>
          <p:nvPr/>
        </p:nvPicPr>
        <p:blipFill>
          <a:blip r:embed="rId4"/>
          <a:srcRect/>
          <a:stretch>
            <a:fillRect/>
          </a:stretch>
        </p:blipFill>
        <p:spPr bwMode="auto">
          <a:xfrm>
            <a:off x="3333750" y="2443163"/>
            <a:ext cx="735013" cy="735012"/>
          </a:xfrm>
          <a:prstGeom prst="rect">
            <a:avLst/>
          </a:prstGeom>
          <a:noFill/>
          <a:ln w="9525">
            <a:noFill/>
            <a:miter lim="800000"/>
            <a:headEnd/>
            <a:tailEnd/>
          </a:ln>
        </p:spPr>
      </p:pic>
      <p:pic>
        <p:nvPicPr>
          <p:cNvPr id="75787" name="Γραφικό 23" descr="Σύσκεψη"/>
          <p:cNvPicPr>
            <a:picLocks noChangeAspect="1"/>
          </p:cNvPicPr>
          <p:nvPr/>
        </p:nvPicPr>
        <p:blipFill>
          <a:blip r:embed="rId5"/>
          <a:srcRect/>
          <a:stretch>
            <a:fillRect/>
          </a:stretch>
        </p:blipFill>
        <p:spPr bwMode="auto">
          <a:xfrm>
            <a:off x="8089900" y="2452688"/>
            <a:ext cx="735013" cy="733425"/>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Τίτλος 5"/>
          <p:cNvSpPr>
            <a:spLocks noGrp="1"/>
          </p:cNvSpPr>
          <p:nvPr>
            <p:ph type="title"/>
          </p:nvPr>
        </p:nvSpPr>
        <p:spPr>
          <a:xfrm>
            <a:off x="260350" y="1255713"/>
            <a:ext cx="4259263" cy="1409700"/>
          </a:xfrm>
        </p:spPr>
        <p:txBody>
          <a:bodyPr/>
          <a:lstStyle/>
          <a:p>
            <a:pPr algn="ctr" fontAlgn="auto">
              <a:spcAft>
                <a:spcPts val="0"/>
              </a:spcAft>
              <a:defRPr/>
            </a:pPr>
            <a:r>
              <a:rPr lang="en-US" sz="2800" b="1" dirty="0"/>
              <a:t>Taylor </a:t>
            </a:r>
            <a:r>
              <a:rPr lang="el-GR" sz="2800" b="1" dirty="0"/>
              <a:t>&amp; συνδικαλισμός</a:t>
            </a:r>
          </a:p>
        </p:txBody>
      </p:sp>
      <p:sp>
        <p:nvSpPr>
          <p:cNvPr id="77826" name="Θέση περιεχομένου 2"/>
          <p:cNvSpPr>
            <a:spLocks noGrp="1"/>
          </p:cNvSpPr>
          <p:nvPr>
            <p:ph idx="1"/>
          </p:nvPr>
        </p:nvSpPr>
        <p:spPr>
          <a:xfrm>
            <a:off x="144463" y="2495550"/>
            <a:ext cx="4491037" cy="3900488"/>
          </a:xfrm>
        </p:spPr>
        <p:txBody>
          <a:bodyPr/>
          <a:lstStyle/>
          <a:p>
            <a:r>
              <a:rPr lang="el-GR" smtClean="0">
                <a:solidFill>
                  <a:srgbClr val="404040"/>
                </a:solidFill>
              </a:rPr>
              <a:t>Ο Taylor ήταν </a:t>
            </a:r>
            <a:r>
              <a:rPr lang="el-GR" b="1" smtClean="0">
                <a:solidFill>
                  <a:srgbClr val="404040"/>
                </a:solidFill>
              </a:rPr>
              <a:t>συστηματικά εχθρικός </a:t>
            </a:r>
            <a:r>
              <a:rPr lang="el-GR" smtClean="0">
                <a:solidFill>
                  <a:srgbClr val="404040"/>
                </a:solidFill>
              </a:rPr>
              <a:t>στο συνδικαλισμό, παρά τις κατά καιρούς δηλώσεις του ότι, ήταν πρόθυμος να τον ανεχθεί</a:t>
            </a:r>
          </a:p>
          <a:p>
            <a:endParaRPr lang="el-GR" noProof="1" smtClean="0">
              <a:solidFill>
                <a:srgbClr val="404040"/>
              </a:solidFill>
            </a:endParaRPr>
          </a:p>
          <a:p>
            <a:r>
              <a:rPr lang="el-GR" smtClean="0">
                <a:solidFill>
                  <a:srgbClr val="404040"/>
                </a:solidFill>
              </a:rPr>
              <a:t>Κατά την άποψή του, ο ρόλος των συνδικάτων ήταν </a:t>
            </a:r>
            <a:r>
              <a:rPr lang="el-GR" b="1" smtClean="0">
                <a:solidFill>
                  <a:srgbClr val="404040"/>
                </a:solidFill>
              </a:rPr>
              <a:t>ζημιογόνος</a:t>
            </a:r>
            <a:r>
              <a:rPr lang="el-GR" smtClean="0">
                <a:solidFill>
                  <a:srgbClr val="404040"/>
                </a:solidFill>
              </a:rPr>
              <a:t> όχι μόνο για την οικονομία συνολικά, αλλά και για τα πραγματικά συμφέροντα των εργαζομένων</a:t>
            </a:r>
            <a:endParaRPr lang="el-GR" noProof="1" smtClean="0">
              <a:solidFill>
                <a:srgbClr val="404040"/>
              </a:solidFill>
            </a:endParaRPr>
          </a:p>
        </p:txBody>
      </p:sp>
      <p:pic>
        <p:nvPicPr>
          <p:cNvPr id="15" name="Θέση εικόνας 14" descr="εναέρια προβολή αυτοκινητοδρόμων μεγάλης πόλης"/>
          <p:cNvPicPr>
            <a:picLocks noGrp="1" noChangeAspect="1"/>
          </p:cNvPicPr>
          <p:nvPr>
            <p:ph type="pic" sz="quarter" idx="13"/>
          </p:nvPr>
        </p:nvPicPr>
        <p:blipFill>
          <a:blip r:embed="rId3"/>
          <a:srcRect/>
          <a:stretch>
            <a:fillRect/>
          </a:stretch>
        </p:blipFill>
        <p:spPr>
          <a:xfrm>
            <a:off x="5218113" y="1255713"/>
            <a:ext cx="6973887" cy="3935412"/>
          </a:xfrm>
        </p:spPr>
      </p:pic>
      <p:sp>
        <p:nvSpPr>
          <p:cNvPr id="4" name="Θέση αριθμού διαφάνειας 3"/>
          <p:cNvSpPr>
            <a:spLocks noGrp="1"/>
          </p:cNvSpPr>
          <p:nvPr>
            <p:ph type="sldNum" sz="quarter" idx="15"/>
          </p:nvPr>
        </p:nvSpPr>
        <p:spPr/>
        <p:txBody>
          <a:bodyPr/>
          <a:lstStyle/>
          <a:p>
            <a:pPr>
              <a:defRPr/>
            </a:pPr>
            <a:fld id="{BA6EDBA7-9A2D-4847-99F6-85C8FBA4372A}" type="slidenum">
              <a:rPr lang="el-GR"/>
              <a:pPr>
                <a:defRPr/>
              </a:pPr>
              <a:t>27</a:t>
            </a:fld>
            <a:endParaRPr lang="el-GR" dirty="0"/>
          </a:p>
        </p:txBody>
      </p:sp>
      <p:sp>
        <p:nvSpPr>
          <p:cNvPr id="77829"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pic>
        <p:nvPicPr>
          <p:cNvPr id="77830" name="Picture 4" descr="ÎÏÎ¿ÏÎ­Î»ÎµÏÎ¼Î± ÎµÎ¹ÎºÏÎ½Î±Ï Î³Î¹Î± TRADE UNION BLACK WHITE IMAGE"/>
          <p:cNvPicPr>
            <a:picLocks noChangeAspect="1" noChangeArrowheads="1"/>
          </p:cNvPicPr>
          <p:nvPr/>
        </p:nvPicPr>
        <p:blipFill>
          <a:blip r:embed="rId4"/>
          <a:srcRect/>
          <a:stretch>
            <a:fillRect/>
          </a:stretch>
        </p:blipFill>
        <p:spPr bwMode="auto">
          <a:xfrm>
            <a:off x="5216525" y="1255713"/>
            <a:ext cx="6975475" cy="3935412"/>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3" name="Θέση εικόνας 9" descr="Εικόνα παραθύρων κτιρίου"/>
          <p:cNvPicPr>
            <a:picLocks noChangeAspect="1"/>
          </p:cNvPicPr>
          <p:nvPr/>
        </p:nvPicPr>
        <p:blipFill>
          <a:blip r:embed="rId3"/>
          <a:srcRect/>
          <a:stretch>
            <a:fillRect/>
          </a:stretch>
        </p:blipFill>
        <p:spPr bwMode="auto">
          <a:xfrm>
            <a:off x="100013" y="207963"/>
            <a:ext cx="4892675" cy="6354762"/>
          </a:xfrm>
          <a:prstGeom prst="rect">
            <a:avLst/>
          </a:prstGeom>
          <a:noFill/>
          <a:ln w="9525">
            <a:noFill/>
            <a:miter lim="800000"/>
            <a:headEnd/>
            <a:tailEnd/>
          </a:ln>
        </p:spPr>
      </p:pic>
      <p:sp>
        <p:nvSpPr>
          <p:cNvPr id="2" name="Τίτλος 1"/>
          <p:cNvSpPr>
            <a:spLocks noGrp="1"/>
          </p:cNvSpPr>
          <p:nvPr>
            <p:ph type="title"/>
          </p:nvPr>
        </p:nvSpPr>
        <p:spPr>
          <a:xfrm>
            <a:off x="5634038" y="371475"/>
            <a:ext cx="5995987" cy="785813"/>
          </a:xfrm>
        </p:spPr>
        <p:txBody>
          <a:bodyPr/>
          <a:lstStyle/>
          <a:p>
            <a:pPr algn="ctr" fontAlgn="auto">
              <a:spcAft>
                <a:spcPts val="0"/>
              </a:spcAft>
              <a:defRPr/>
            </a:pPr>
            <a:r>
              <a:rPr lang="el-GR" sz="2800" b="1" dirty="0" err="1"/>
              <a:t>Τεϊλοριστική</a:t>
            </a:r>
            <a:r>
              <a:rPr lang="el-GR" sz="2800" b="1" dirty="0"/>
              <a:t> οργάνωση της εργασίας</a:t>
            </a:r>
            <a:r>
              <a:rPr lang="el-GR" sz="2800" b="1" dirty="0">
                <a:solidFill>
                  <a:schemeClr val="bg2">
                    <a:lumMod val="50000"/>
                  </a:schemeClr>
                </a:solidFill>
              </a:rPr>
              <a:t/>
            </a:r>
            <a:br>
              <a:rPr lang="el-GR" sz="2800" b="1" dirty="0">
                <a:solidFill>
                  <a:schemeClr val="bg2">
                    <a:lumMod val="50000"/>
                  </a:schemeClr>
                </a:solidFill>
              </a:rPr>
            </a:br>
            <a:endParaRPr lang="el-GR" sz="2800" b="1" dirty="0">
              <a:solidFill>
                <a:schemeClr val="bg2">
                  <a:lumMod val="50000"/>
                </a:schemeClr>
              </a:solidFill>
            </a:endParaRPr>
          </a:p>
        </p:txBody>
      </p:sp>
      <p:sp>
        <p:nvSpPr>
          <p:cNvPr id="3" name="Θέση υποσέλιδου 2"/>
          <p:cNvSpPr>
            <a:spLocks noGrp="1"/>
          </p:cNvSpPr>
          <p:nvPr>
            <p:ph type="ftr" sz="quarter" idx="33"/>
          </p:nvPr>
        </p:nvSpPr>
        <p:spPr>
          <a:xfrm>
            <a:off x="6330950" y="7064375"/>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BB16703E-BBE3-486F-A71B-675C90A478C7}" type="slidenum">
              <a:rPr lang="el-GR"/>
              <a:pPr>
                <a:defRPr/>
              </a:pPr>
              <a:t>28</a:t>
            </a:fld>
            <a:endParaRPr lang="el-GR" dirty="0"/>
          </a:p>
        </p:txBody>
      </p:sp>
      <p:sp>
        <p:nvSpPr>
          <p:cNvPr id="79877" name="TextBox 37"/>
          <p:cNvSpPr txBox="1">
            <a:spLocks noChangeArrowheads="1"/>
          </p:cNvSpPr>
          <p:nvPr/>
        </p:nvSpPr>
        <p:spPr bwMode="auto">
          <a:xfrm>
            <a:off x="9807575" y="5916613"/>
            <a:ext cx="1411288"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28" name="Θέση κειμένου 5">
            <a:extLst>
              <a:ext uri="{FF2B5EF4-FFF2-40B4-BE49-F238E27FC236}"/>
            </a:extLst>
          </p:cNvPr>
          <p:cNvSpPr txBox="1">
            <a:spLocks/>
          </p:cNvSpPr>
          <p:nvPr/>
        </p:nvSpPr>
        <p:spPr>
          <a:xfrm>
            <a:off x="5661025" y="2170113"/>
            <a:ext cx="2268538" cy="360362"/>
          </a:xfrm>
          <a:prstGeom prst="rect">
            <a:avLst/>
          </a:prstGeom>
        </p:spPr>
        <p:txBody>
          <a:bodyPr/>
          <a:lstStyle>
            <a:defPPr rtl="0">
              <a:defRPr lang="en-US"/>
            </a:defPPr>
            <a:lvl1pPr indent="0" algn="ctr">
              <a:lnSpc>
                <a:spcPct val="90000"/>
              </a:lnSpc>
              <a:spcBef>
                <a:spcPts val="1000"/>
              </a:spcBef>
              <a:buClr>
                <a:schemeClr val="accent1"/>
              </a:buClr>
              <a:buFont typeface="Calibri" panose="020F0502020204030204" pitchFamily="34" charset="0"/>
              <a:buNone/>
              <a:defRPr b="1">
                <a:solidFill>
                  <a:schemeClr val="bg2">
                    <a:lumMod val="50000"/>
                  </a:schemeClr>
                </a:solidFill>
              </a:defRPr>
            </a:lvl1pPr>
            <a:lvl2pPr marL="542925" indent="-276225">
              <a:lnSpc>
                <a:spcPct val="90000"/>
              </a:lnSpc>
              <a:spcBef>
                <a:spcPts val="500"/>
              </a:spcBef>
              <a:buClr>
                <a:schemeClr val="accent1"/>
              </a:buClr>
              <a:buFont typeface="Arial" panose="020B0604020202020204" pitchFamily="34" charset="0"/>
              <a:buChar char="•"/>
              <a:defRPr sz="1600">
                <a:solidFill>
                  <a:schemeClr val="tx1">
                    <a:lumMod val="75000"/>
                    <a:lumOff val="25000"/>
                  </a:schemeClr>
                </a:solidFill>
              </a:defRPr>
            </a:lvl2pPr>
            <a:lvl3pPr marL="8096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3pPr>
            <a:lvl4pPr marL="10763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4pPr>
            <a:lvl5pPr marL="1343025" indent="-266700">
              <a:lnSpc>
                <a:spcPct val="90000"/>
              </a:lnSpc>
              <a:spcBef>
                <a:spcPts val="500"/>
              </a:spcBef>
              <a:buClr>
                <a:schemeClr val="accent1"/>
              </a:buClr>
              <a:buFont typeface="Wingdings" panose="05000000000000000000" pitchFamily="2" charset="2"/>
              <a:buChar char="§"/>
              <a:defRPr sz="14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fontAlgn="auto">
              <a:spcAft>
                <a:spcPts val="0"/>
              </a:spcAft>
              <a:defRPr/>
            </a:pPr>
            <a:r>
              <a:rPr lang="el-GR" dirty="0">
                <a:solidFill>
                  <a:schemeClr val="bg2">
                    <a:lumMod val="25000"/>
                  </a:schemeClr>
                </a:solidFill>
                <a:latin typeface="+mn-lt"/>
                <a:cs typeface="+mn-cs"/>
              </a:rPr>
              <a:t>Αγροτικής κυρίως προέλευσης</a:t>
            </a:r>
          </a:p>
        </p:txBody>
      </p:sp>
      <p:sp>
        <p:nvSpPr>
          <p:cNvPr id="30" name="Ορθογώνιο 6" descr="Πλαίσιο επισήμανσης.">
            <a:extLst>
              <a:ext uri="{FF2B5EF4-FFF2-40B4-BE49-F238E27FC236}"/>
            </a:extLst>
          </p:cNvPr>
          <p:cNvSpPr/>
          <p:nvPr/>
        </p:nvSpPr>
        <p:spPr>
          <a:xfrm rot="10800000" flipV="1">
            <a:off x="5456238" y="2703513"/>
            <a:ext cx="2576512" cy="762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79880" name="Θέση κειμένου 5"/>
          <p:cNvSpPr txBox="1">
            <a:spLocks/>
          </p:cNvSpPr>
          <p:nvPr/>
        </p:nvSpPr>
        <p:spPr bwMode="auto">
          <a:xfrm>
            <a:off x="9378950" y="2138363"/>
            <a:ext cx="2268538" cy="360362"/>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Χωρίς τεχνική εμπειρία</a:t>
            </a:r>
            <a:endParaRPr lang="el-GR">
              <a:solidFill>
                <a:srgbClr val="404040"/>
              </a:solidFill>
              <a:latin typeface="Calibri" pitchFamily="34" charset="0"/>
            </a:endParaRPr>
          </a:p>
        </p:txBody>
      </p:sp>
      <p:sp>
        <p:nvSpPr>
          <p:cNvPr id="57" name="Ορθογώνιο 6" descr="Πλαίσιο επισήμανσης.">
            <a:extLst>
              <a:ext uri="{FF2B5EF4-FFF2-40B4-BE49-F238E27FC236}"/>
            </a:extLst>
          </p:cNvPr>
          <p:cNvSpPr/>
          <p:nvPr/>
        </p:nvSpPr>
        <p:spPr>
          <a:xfrm rot="10800000" flipV="1">
            <a:off x="9170988" y="2708275"/>
            <a:ext cx="2574925" cy="762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79882" name="Text Placeholder 24"/>
          <p:cNvSpPr txBox="1">
            <a:spLocks/>
          </p:cNvSpPr>
          <p:nvPr/>
        </p:nvSpPr>
        <p:spPr bwMode="auto">
          <a:xfrm>
            <a:off x="5456238" y="5080000"/>
            <a:ext cx="6303962" cy="1693863"/>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a:solidFill>
                  <a:srgbClr val="404040"/>
                </a:solidFill>
                <a:latin typeface="Calibri" pitchFamily="34" charset="0"/>
              </a:rPr>
              <a:t>Εξασφαλίζοντας κατά τον τρόπο αυτό, μια σημαντικότατη αλλαγή στη συσσώρευση του κεφαλαίου, καθώς η μαζική παραγωγή βρήκε ένα από τα κυριότερα στηρίγματά της στο εσωτερικό της ίδιας της εργασιακής διαδικασίας</a:t>
            </a:r>
          </a:p>
          <a:p>
            <a:pPr algn="ctr">
              <a:lnSpc>
                <a:spcPct val="90000"/>
              </a:lnSpc>
              <a:spcBef>
                <a:spcPts val="1000"/>
              </a:spcBef>
              <a:buClr>
                <a:schemeClr val="accent1"/>
              </a:buClr>
              <a:buFont typeface="Calibri" pitchFamily="34" charset="0"/>
              <a:buNone/>
            </a:pPr>
            <a:endParaRPr lang="el-GR">
              <a:solidFill>
                <a:srgbClr val="404040"/>
              </a:solidFill>
              <a:latin typeface="Calibri" pitchFamily="34" charset="0"/>
            </a:endParaRPr>
          </a:p>
          <a:p>
            <a:pPr algn="ctr">
              <a:lnSpc>
                <a:spcPct val="90000"/>
              </a:lnSpc>
              <a:spcBef>
                <a:spcPts val="1000"/>
              </a:spcBef>
              <a:buClr>
                <a:schemeClr val="accent1"/>
              </a:buClr>
              <a:buFont typeface="Calibri" pitchFamily="34" charset="0"/>
              <a:buNone/>
            </a:pPr>
            <a:r>
              <a:rPr lang="el-GR">
                <a:solidFill>
                  <a:srgbClr val="404040"/>
                </a:solidFill>
                <a:latin typeface="Calibri" pitchFamily="34" charset="0"/>
              </a:rPr>
              <a:t> </a:t>
            </a:r>
          </a:p>
        </p:txBody>
      </p:sp>
      <p:sp>
        <p:nvSpPr>
          <p:cNvPr id="34" name="Ορθογώνιο 6">
            <a:extLst>
              <a:ext uri="{FF2B5EF4-FFF2-40B4-BE49-F238E27FC236}"/>
            </a:extLst>
          </p:cNvPr>
          <p:cNvSpPr/>
          <p:nvPr/>
        </p:nvSpPr>
        <p:spPr>
          <a:xfrm flipV="1">
            <a:off x="403225" y="436563"/>
            <a:ext cx="4319588"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36" name="Ορθογώνιο 6">
            <a:extLst>
              <a:ext uri="{FF2B5EF4-FFF2-40B4-BE49-F238E27FC236}"/>
            </a:extLst>
          </p:cNvPr>
          <p:cNvSpPr/>
          <p:nvPr/>
        </p:nvSpPr>
        <p:spPr>
          <a:xfrm>
            <a:off x="373063" y="6213475"/>
            <a:ext cx="4319587"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79885" name="Text Placeholder 24"/>
          <p:cNvSpPr txBox="1">
            <a:spLocks/>
          </p:cNvSpPr>
          <p:nvPr/>
        </p:nvSpPr>
        <p:spPr bwMode="auto">
          <a:xfrm>
            <a:off x="5588000" y="1068388"/>
            <a:ext cx="6018213" cy="58420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a:solidFill>
                  <a:srgbClr val="404040"/>
                </a:solidFill>
                <a:latin typeface="Calibri" pitchFamily="34" charset="0"/>
              </a:rPr>
              <a:t>Κατάφερε την ένταξη στην παραγωγική διαδικασία ενός εργατικού δυναμικού</a:t>
            </a:r>
            <a:r>
              <a:rPr lang="el-GR" sz="1600">
                <a:solidFill>
                  <a:srgbClr val="404040"/>
                </a:solidFill>
                <a:latin typeface="Calibri" pitchFamily="34" charset="0"/>
              </a:rPr>
              <a:t>:</a:t>
            </a:r>
          </a:p>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 </a:t>
            </a:r>
          </a:p>
        </p:txBody>
      </p:sp>
      <p:sp>
        <p:nvSpPr>
          <p:cNvPr id="10" name="Γραφικό 8" descr="Φυλλοβόλο δέντρο">
            <a:extLst>
              <a:ext uri="{FF2B5EF4-FFF2-40B4-BE49-F238E27FC236}"/>
            </a:extLst>
          </p:cNvPr>
          <p:cNvSpPr/>
          <p:nvPr/>
        </p:nvSpPr>
        <p:spPr>
          <a:xfrm>
            <a:off x="5200650" y="2044700"/>
            <a:ext cx="511175" cy="549275"/>
          </a:xfrm>
          <a:custGeom>
            <a:avLst/>
            <a:gdLst>
              <a:gd name="connsiteX0" fmla="*/ 724376 w 800100"/>
              <a:gd name="connsiteY0" fmla="*/ 262414 h 819150"/>
              <a:gd name="connsiteX1" fmla="*/ 653891 w 800100"/>
              <a:gd name="connsiteY1" fmla="*/ 171926 h 819150"/>
              <a:gd name="connsiteX2" fmla="*/ 653891 w 800100"/>
              <a:gd name="connsiteY2" fmla="*/ 163354 h 819150"/>
              <a:gd name="connsiteX3" fmla="*/ 535781 w 800100"/>
              <a:gd name="connsiteY3" fmla="*/ 45244 h 819150"/>
              <a:gd name="connsiteX4" fmla="*/ 481489 w 800100"/>
              <a:gd name="connsiteY4" fmla="*/ 58579 h 819150"/>
              <a:gd name="connsiteX5" fmla="*/ 383381 w 800100"/>
              <a:gd name="connsiteY5" fmla="*/ 7144 h 819150"/>
              <a:gd name="connsiteX6" fmla="*/ 270034 w 800100"/>
              <a:gd name="connsiteY6" fmla="*/ 89059 h 819150"/>
              <a:gd name="connsiteX7" fmla="*/ 211931 w 800100"/>
              <a:gd name="connsiteY7" fmla="*/ 73819 h 819150"/>
              <a:gd name="connsiteX8" fmla="*/ 92869 w 800100"/>
              <a:gd name="connsiteY8" fmla="*/ 192881 h 819150"/>
              <a:gd name="connsiteX9" fmla="*/ 113824 w 800100"/>
              <a:gd name="connsiteY9" fmla="*/ 259556 h 819150"/>
              <a:gd name="connsiteX10" fmla="*/ 7144 w 800100"/>
              <a:gd name="connsiteY10" fmla="*/ 397669 h 819150"/>
              <a:gd name="connsiteX11" fmla="*/ 150019 w 800100"/>
              <a:gd name="connsiteY11" fmla="*/ 540544 h 819150"/>
              <a:gd name="connsiteX12" fmla="*/ 184309 w 800100"/>
              <a:gd name="connsiteY12" fmla="*/ 536734 h 819150"/>
              <a:gd name="connsiteX13" fmla="*/ 335756 w 800100"/>
              <a:gd name="connsiteY13" fmla="*/ 688181 h 819150"/>
              <a:gd name="connsiteX14" fmla="*/ 331946 w 800100"/>
              <a:gd name="connsiteY14" fmla="*/ 778669 h 819150"/>
              <a:gd name="connsiteX15" fmla="*/ 326231 w 800100"/>
              <a:gd name="connsiteY15" fmla="*/ 792004 h 819150"/>
              <a:gd name="connsiteX16" fmla="*/ 317659 w 800100"/>
              <a:gd name="connsiteY16" fmla="*/ 800576 h 819150"/>
              <a:gd name="connsiteX17" fmla="*/ 324326 w 800100"/>
              <a:gd name="connsiteY17" fmla="*/ 816769 h 819150"/>
              <a:gd name="connsiteX18" fmla="*/ 429101 w 800100"/>
              <a:gd name="connsiteY18" fmla="*/ 816769 h 819150"/>
              <a:gd name="connsiteX19" fmla="*/ 437674 w 800100"/>
              <a:gd name="connsiteY19" fmla="*/ 802481 h 819150"/>
              <a:gd name="connsiteX20" fmla="*/ 430054 w 800100"/>
              <a:gd name="connsiteY20" fmla="*/ 790099 h 819150"/>
              <a:gd name="connsiteX21" fmla="*/ 424339 w 800100"/>
              <a:gd name="connsiteY21" fmla="*/ 776764 h 819150"/>
              <a:gd name="connsiteX22" fmla="*/ 420529 w 800100"/>
              <a:gd name="connsiteY22" fmla="*/ 661511 h 819150"/>
              <a:gd name="connsiteX23" fmla="*/ 421481 w 800100"/>
              <a:gd name="connsiteY23" fmla="*/ 659606 h 819150"/>
              <a:gd name="connsiteX24" fmla="*/ 523399 w 800100"/>
              <a:gd name="connsiteY24" fmla="*/ 578644 h 819150"/>
              <a:gd name="connsiteX25" fmla="*/ 647224 w 800100"/>
              <a:gd name="connsiteY25" fmla="*/ 476726 h 819150"/>
              <a:gd name="connsiteX26" fmla="*/ 684371 w 800100"/>
              <a:gd name="connsiteY26" fmla="*/ 483394 h 819150"/>
              <a:gd name="connsiteX27" fmla="*/ 798671 w 800100"/>
              <a:gd name="connsiteY27" fmla="*/ 369094 h 819150"/>
              <a:gd name="connsiteX28" fmla="*/ 724376 w 800100"/>
              <a:gd name="connsiteY28" fmla="*/ 262414 h 819150"/>
              <a:gd name="connsiteX29" fmla="*/ 381476 w 800100"/>
              <a:gd name="connsiteY29" fmla="*/ 552926 h 819150"/>
              <a:gd name="connsiteX30" fmla="*/ 361474 w 800100"/>
              <a:gd name="connsiteY30" fmla="*/ 472916 h 819150"/>
              <a:gd name="connsiteX31" fmla="*/ 426244 w 800100"/>
              <a:gd name="connsiteY31" fmla="*/ 451009 h 819150"/>
              <a:gd name="connsiteX32" fmla="*/ 381476 w 800100"/>
              <a:gd name="connsiteY32" fmla="*/ 552926 h 819150"/>
              <a:gd name="connsiteX33" fmla="*/ 237649 w 800100"/>
              <a:gd name="connsiteY33" fmla="*/ 510064 h 819150"/>
              <a:gd name="connsiteX34" fmla="*/ 279559 w 800100"/>
              <a:gd name="connsiteY34" fmla="*/ 458629 h 819150"/>
              <a:gd name="connsiteX35" fmla="*/ 306229 w 800100"/>
              <a:gd name="connsiteY35" fmla="*/ 468154 h 819150"/>
              <a:gd name="connsiteX36" fmla="*/ 335756 w 800100"/>
              <a:gd name="connsiteY36" fmla="*/ 585311 h 819150"/>
              <a:gd name="connsiteX37" fmla="*/ 237649 w 800100"/>
              <a:gd name="connsiteY37" fmla="*/ 510064 h 819150"/>
              <a:gd name="connsiteX38" fmla="*/ 501491 w 800100"/>
              <a:gd name="connsiteY38" fmla="*/ 535781 h 819150"/>
              <a:gd name="connsiteX39" fmla="*/ 422434 w 800100"/>
              <a:gd name="connsiteY39" fmla="*/ 580549 h 819150"/>
              <a:gd name="connsiteX40" fmla="*/ 491014 w 800100"/>
              <a:gd name="connsiteY40" fmla="*/ 439579 h 819150"/>
              <a:gd name="connsiteX41" fmla="*/ 573881 w 800100"/>
              <a:gd name="connsiteY41" fmla="*/ 463391 h 819150"/>
              <a:gd name="connsiteX42" fmla="*/ 600551 w 800100"/>
              <a:gd name="connsiteY42" fmla="*/ 460534 h 819150"/>
              <a:gd name="connsiteX43" fmla="*/ 501491 w 800100"/>
              <a:gd name="connsiteY43" fmla="*/ 535781 h 8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00100" h="819150">
                <a:moveTo>
                  <a:pt x="724376" y="262414"/>
                </a:moveTo>
                <a:cubicBezTo>
                  <a:pt x="712946" y="224314"/>
                  <a:pt x="688181" y="191929"/>
                  <a:pt x="653891" y="171926"/>
                </a:cubicBezTo>
                <a:cubicBezTo>
                  <a:pt x="653891" y="169069"/>
                  <a:pt x="653891" y="166211"/>
                  <a:pt x="653891" y="163354"/>
                </a:cubicBezTo>
                <a:cubicBezTo>
                  <a:pt x="654844" y="98584"/>
                  <a:pt x="601504" y="45244"/>
                  <a:pt x="535781" y="45244"/>
                </a:cubicBezTo>
                <a:cubicBezTo>
                  <a:pt x="515779" y="45244"/>
                  <a:pt x="497681" y="50006"/>
                  <a:pt x="481489" y="58579"/>
                </a:cubicBezTo>
                <a:cubicBezTo>
                  <a:pt x="459581" y="27146"/>
                  <a:pt x="424339" y="7144"/>
                  <a:pt x="383381" y="7144"/>
                </a:cubicBezTo>
                <a:cubicBezTo>
                  <a:pt x="330994" y="7144"/>
                  <a:pt x="286226" y="41434"/>
                  <a:pt x="270034" y="89059"/>
                </a:cubicBezTo>
                <a:cubicBezTo>
                  <a:pt x="252889" y="79534"/>
                  <a:pt x="232886" y="73819"/>
                  <a:pt x="211931" y="73819"/>
                </a:cubicBezTo>
                <a:cubicBezTo>
                  <a:pt x="146209" y="73819"/>
                  <a:pt x="92869" y="127159"/>
                  <a:pt x="92869" y="192881"/>
                </a:cubicBezTo>
                <a:cubicBezTo>
                  <a:pt x="92869" y="217646"/>
                  <a:pt x="100489" y="240506"/>
                  <a:pt x="113824" y="259556"/>
                </a:cubicBezTo>
                <a:cubicBezTo>
                  <a:pt x="51911" y="275749"/>
                  <a:pt x="7144" y="330994"/>
                  <a:pt x="7144" y="397669"/>
                </a:cubicBezTo>
                <a:cubicBezTo>
                  <a:pt x="7144" y="476726"/>
                  <a:pt x="70961" y="540544"/>
                  <a:pt x="150019" y="540544"/>
                </a:cubicBezTo>
                <a:cubicBezTo>
                  <a:pt x="161449" y="540544"/>
                  <a:pt x="172879" y="538639"/>
                  <a:pt x="184309" y="536734"/>
                </a:cubicBezTo>
                <a:cubicBezTo>
                  <a:pt x="230029" y="557689"/>
                  <a:pt x="330994" y="618649"/>
                  <a:pt x="335756" y="688181"/>
                </a:cubicBezTo>
                <a:lnTo>
                  <a:pt x="331946" y="778669"/>
                </a:lnTo>
                <a:cubicBezTo>
                  <a:pt x="331946" y="783431"/>
                  <a:pt x="330041" y="788194"/>
                  <a:pt x="326231" y="792004"/>
                </a:cubicBezTo>
                <a:lnTo>
                  <a:pt x="317659" y="800576"/>
                </a:lnTo>
                <a:cubicBezTo>
                  <a:pt x="311944" y="807244"/>
                  <a:pt x="315754" y="816769"/>
                  <a:pt x="324326" y="816769"/>
                </a:cubicBezTo>
                <a:lnTo>
                  <a:pt x="429101" y="816769"/>
                </a:lnTo>
                <a:cubicBezTo>
                  <a:pt x="436721" y="816769"/>
                  <a:pt x="440531" y="809149"/>
                  <a:pt x="437674" y="802481"/>
                </a:cubicBezTo>
                <a:cubicBezTo>
                  <a:pt x="437674" y="802481"/>
                  <a:pt x="432911" y="792956"/>
                  <a:pt x="430054" y="790099"/>
                </a:cubicBezTo>
                <a:cubicBezTo>
                  <a:pt x="427196" y="786289"/>
                  <a:pt x="424339" y="782479"/>
                  <a:pt x="424339" y="776764"/>
                </a:cubicBezTo>
                <a:lnTo>
                  <a:pt x="420529" y="661511"/>
                </a:lnTo>
                <a:cubicBezTo>
                  <a:pt x="420529" y="660559"/>
                  <a:pt x="421481" y="659606"/>
                  <a:pt x="421481" y="659606"/>
                </a:cubicBezTo>
                <a:cubicBezTo>
                  <a:pt x="429101" y="625316"/>
                  <a:pt x="474821" y="602456"/>
                  <a:pt x="523399" y="578644"/>
                </a:cubicBezTo>
                <a:cubicBezTo>
                  <a:pt x="571976" y="554831"/>
                  <a:pt x="629126" y="526256"/>
                  <a:pt x="647224" y="476726"/>
                </a:cubicBezTo>
                <a:cubicBezTo>
                  <a:pt x="658654" y="480536"/>
                  <a:pt x="671036" y="483394"/>
                  <a:pt x="684371" y="483394"/>
                </a:cubicBezTo>
                <a:cubicBezTo>
                  <a:pt x="747236" y="483394"/>
                  <a:pt x="798671" y="431959"/>
                  <a:pt x="798671" y="369094"/>
                </a:cubicBezTo>
                <a:cubicBezTo>
                  <a:pt x="797719" y="320516"/>
                  <a:pt x="767239" y="278606"/>
                  <a:pt x="724376" y="262414"/>
                </a:cubicBezTo>
                <a:close/>
                <a:moveTo>
                  <a:pt x="381476" y="552926"/>
                </a:moveTo>
                <a:cubicBezTo>
                  <a:pt x="378619" y="529114"/>
                  <a:pt x="372904" y="500539"/>
                  <a:pt x="361474" y="472916"/>
                </a:cubicBezTo>
                <a:cubicBezTo>
                  <a:pt x="385286" y="470059"/>
                  <a:pt x="407194" y="462439"/>
                  <a:pt x="426244" y="451009"/>
                </a:cubicBezTo>
                <a:cubicBezTo>
                  <a:pt x="406241" y="485299"/>
                  <a:pt x="391001" y="522446"/>
                  <a:pt x="381476" y="552926"/>
                </a:cubicBezTo>
                <a:close/>
                <a:moveTo>
                  <a:pt x="237649" y="510064"/>
                </a:moveTo>
                <a:cubicBezTo>
                  <a:pt x="254794" y="496729"/>
                  <a:pt x="269081" y="478631"/>
                  <a:pt x="279559" y="458629"/>
                </a:cubicBezTo>
                <a:cubicBezTo>
                  <a:pt x="288131" y="462439"/>
                  <a:pt x="296704" y="466249"/>
                  <a:pt x="306229" y="468154"/>
                </a:cubicBezTo>
                <a:cubicBezTo>
                  <a:pt x="330994" y="509111"/>
                  <a:pt x="335756" y="555784"/>
                  <a:pt x="335756" y="585311"/>
                </a:cubicBezTo>
                <a:cubicBezTo>
                  <a:pt x="305276" y="552926"/>
                  <a:pt x="266224" y="527209"/>
                  <a:pt x="237649" y="510064"/>
                </a:cubicBezTo>
                <a:close/>
                <a:moveTo>
                  <a:pt x="501491" y="535781"/>
                </a:moveTo>
                <a:cubicBezTo>
                  <a:pt x="473869" y="549116"/>
                  <a:pt x="445294" y="563404"/>
                  <a:pt x="422434" y="580549"/>
                </a:cubicBezTo>
                <a:cubicBezTo>
                  <a:pt x="434816" y="541496"/>
                  <a:pt x="456724" y="482441"/>
                  <a:pt x="491014" y="439579"/>
                </a:cubicBezTo>
                <a:cubicBezTo>
                  <a:pt x="514826" y="454819"/>
                  <a:pt x="543401" y="463391"/>
                  <a:pt x="573881" y="463391"/>
                </a:cubicBezTo>
                <a:cubicBezTo>
                  <a:pt x="583406" y="463391"/>
                  <a:pt x="591979" y="462439"/>
                  <a:pt x="600551" y="460534"/>
                </a:cubicBezTo>
                <a:cubicBezTo>
                  <a:pt x="590074" y="490061"/>
                  <a:pt x="552926" y="510064"/>
                  <a:pt x="501491" y="535781"/>
                </a:cubicBezTo>
                <a:close/>
              </a:path>
            </a:pathLst>
          </a:custGeom>
          <a:solidFill>
            <a:schemeClr val="tx1">
              <a:lumMod val="85000"/>
              <a:lumOff val="15000"/>
            </a:schemeClr>
          </a:solid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pic>
        <p:nvPicPr>
          <p:cNvPr id="79887" name="Γραφικό 12" descr="Κατσαβίδι"/>
          <p:cNvPicPr>
            <a:picLocks noChangeAspect="1"/>
          </p:cNvPicPr>
          <p:nvPr/>
        </p:nvPicPr>
        <p:blipFill>
          <a:blip r:embed="rId4"/>
          <a:srcRect/>
          <a:stretch>
            <a:fillRect/>
          </a:stretch>
        </p:blipFill>
        <p:spPr bwMode="auto">
          <a:xfrm>
            <a:off x="8918575" y="2151063"/>
            <a:ext cx="503238" cy="503237"/>
          </a:xfrm>
          <a:prstGeom prst="rect">
            <a:avLst/>
          </a:prstGeom>
          <a:noFill/>
          <a:ln w="9525">
            <a:noFill/>
            <a:miter lim="800000"/>
            <a:headEnd/>
            <a:tailEnd/>
          </a:ln>
        </p:spPr>
      </p:pic>
      <p:sp>
        <p:nvSpPr>
          <p:cNvPr id="79888" name="Θέση κειμένου 5"/>
          <p:cNvSpPr txBox="1">
            <a:spLocks/>
          </p:cNvSpPr>
          <p:nvPr/>
        </p:nvSpPr>
        <p:spPr bwMode="auto">
          <a:xfrm>
            <a:off x="7548563" y="3632200"/>
            <a:ext cx="2366962" cy="360363"/>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Χωρίς συνδικαλιστική εμπειρία</a:t>
            </a:r>
            <a:endParaRPr lang="el-GR">
              <a:solidFill>
                <a:srgbClr val="404040"/>
              </a:solidFill>
              <a:latin typeface="Calibri" pitchFamily="34" charset="0"/>
            </a:endParaRPr>
          </a:p>
        </p:txBody>
      </p:sp>
      <p:sp>
        <p:nvSpPr>
          <p:cNvPr id="26" name="Ορθογώνιο 6" descr="Πλαίσιο επισήμανσης.">
            <a:extLst>
              <a:ext uri="{FF2B5EF4-FFF2-40B4-BE49-F238E27FC236}"/>
            </a:extLst>
          </p:cNvPr>
          <p:cNvSpPr/>
          <p:nvPr/>
        </p:nvSpPr>
        <p:spPr>
          <a:xfrm rot="10800000" flipV="1">
            <a:off x="7443788" y="4205288"/>
            <a:ext cx="2576512" cy="777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nvGrpSpPr>
          <p:cNvPr id="18" name="Γραφικό 16" descr="Χρήστες">
            <a:extLst>
              <a:ext uri="{FF2B5EF4-FFF2-40B4-BE49-F238E27FC236}"/>
            </a:extLst>
          </p:cNvPr>
          <p:cNvGrpSpPr/>
          <p:nvPr/>
        </p:nvGrpSpPr>
        <p:grpSpPr>
          <a:xfrm>
            <a:off x="6795625" y="3533122"/>
            <a:ext cx="691520" cy="660074"/>
            <a:chOff x="5638800" y="2971800"/>
            <a:chExt cx="691520" cy="691520"/>
          </a:xfrm>
          <a:solidFill>
            <a:schemeClr val="tx1">
              <a:lumMod val="85000"/>
              <a:lumOff val="15000"/>
            </a:schemeClr>
          </a:solidFill>
        </p:grpSpPr>
        <p:sp>
          <p:nvSpPr>
            <p:cNvPr id="19" name="Ελεύθερη σχεδίαση: Σχήμα 18">
              <a:extLst>
                <a:ext uri="{FF2B5EF4-FFF2-40B4-BE49-F238E27FC236}"/>
              </a:extLst>
            </p:cNvPr>
            <p:cNvSpPr/>
            <p:nvPr/>
          </p:nvSpPr>
          <p:spPr>
            <a:xfrm>
              <a:off x="5741448" y="3123430"/>
              <a:ext cx="136863" cy="136863"/>
            </a:xfrm>
            <a:custGeom>
              <a:avLst/>
              <a:gdLst>
                <a:gd name="connsiteX0" fmla="*/ 135063 w 136863"/>
                <a:gd name="connsiteY0" fmla="*/ 70232 h 136863"/>
                <a:gd name="connsiteX1" fmla="*/ 70233 w 136863"/>
                <a:gd name="connsiteY1" fmla="*/ 135063 h 136863"/>
                <a:gd name="connsiteX2" fmla="*/ 5403 w 136863"/>
                <a:gd name="connsiteY2" fmla="*/ 70232 h 136863"/>
                <a:gd name="connsiteX3" fmla="*/ 70233 w 136863"/>
                <a:gd name="connsiteY3" fmla="*/ 5402 h 136863"/>
                <a:gd name="connsiteX4" fmla="*/ 135063 w 136863"/>
                <a:gd name="connsiteY4" fmla="*/ 70232 h 136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63" h="136863">
                  <a:moveTo>
                    <a:pt x="135063" y="70232"/>
                  </a:moveTo>
                  <a:cubicBezTo>
                    <a:pt x="135063" y="106037"/>
                    <a:pt x="106037" y="135063"/>
                    <a:pt x="70233" y="135063"/>
                  </a:cubicBezTo>
                  <a:cubicBezTo>
                    <a:pt x="34428" y="135063"/>
                    <a:pt x="5403" y="106037"/>
                    <a:pt x="5403" y="70232"/>
                  </a:cubicBezTo>
                  <a:cubicBezTo>
                    <a:pt x="5403" y="34428"/>
                    <a:pt x="34428" y="5402"/>
                    <a:pt x="70233" y="5402"/>
                  </a:cubicBezTo>
                  <a:cubicBezTo>
                    <a:pt x="106037" y="5402"/>
                    <a:pt x="135063" y="34428"/>
                    <a:pt x="135063" y="70232"/>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0" name="Ελεύθερη σχεδίαση: Σχήμα 19">
              <a:extLst>
                <a:ext uri="{FF2B5EF4-FFF2-40B4-BE49-F238E27FC236}"/>
              </a:extLst>
            </p:cNvPr>
            <p:cNvSpPr/>
            <p:nvPr/>
          </p:nvSpPr>
          <p:spPr>
            <a:xfrm>
              <a:off x="6087208" y="3123430"/>
              <a:ext cx="136863" cy="136863"/>
            </a:xfrm>
            <a:custGeom>
              <a:avLst/>
              <a:gdLst>
                <a:gd name="connsiteX0" fmla="*/ 135063 w 136863"/>
                <a:gd name="connsiteY0" fmla="*/ 70232 h 136863"/>
                <a:gd name="connsiteX1" fmla="*/ 70233 w 136863"/>
                <a:gd name="connsiteY1" fmla="*/ 135063 h 136863"/>
                <a:gd name="connsiteX2" fmla="*/ 5403 w 136863"/>
                <a:gd name="connsiteY2" fmla="*/ 70232 h 136863"/>
                <a:gd name="connsiteX3" fmla="*/ 70233 w 136863"/>
                <a:gd name="connsiteY3" fmla="*/ 5402 h 136863"/>
                <a:gd name="connsiteX4" fmla="*/ 135063 w 136863"/>
                <a:gd name="connsiteY4" fmla="*/ 70232 h 136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63" h="136863">
                  <a:moveTo>
                    <a:pt x="135063" y="70232"/>
                  </a:moveTo>
                  <a:cubicBezTo>
                    <a:pt x="135063" y="106037"/>
                    <a:pt x="106037" y="135063"/>
                    <a:pt x="70233" y="135063"/>
                  </a:cubicBezTo>
                  <a:cubicBezTo>
                    <a:pt x="34428" y="135063"/>
                    <a:pt x="5403" y="106037"/>
                    <a:pt x="5403" y="70232"/>
                  </a:cubicBezTo>
                  <a:cubicBezTo>
                    <a:pt x="5403" y="34428"/>
                    <a:pt x="34428" y="5402"/>
                    <a:pt x="70233" y="5402"/>
                  </a:cubicBezTo>
                  <a:cubicBezTo>
                    <a:pt x="106037" y="5402"/>
                    <a:pt x="135063" y="34428"/>
                    <a:pt x="135063" y="70232"/>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1" name="Ελεύθερη σχεδίαση: Σχήμα 20">
              <a:extLst>
                <a:ext uri="{FF2B5EF4-FFF2-40B4-BE49-F238E27FC236}"/>
              </a:extLst>
            </p:cNvPr>
            <p:cNvSpPr/>
            <p:nvPr/>
          </p:nvSpPr>
          <p:spPr>
            <a:xfrm>
              <a:off x="5849498" y="3371225"/>
              <a:ext cx="266523" cy="136863"/>
            </a:xfrm>
            <a:custGeom>
              <a:avLst/>
              <a:gdLst>
                <a:gd name="connsiteX0" fmla="*/ 264723 w 266523"/>
                <a:gd name="connsiteY0" fmla="*/ 135062 h 136863"/>
                <a:gd name="connsiteX1" fmla="*/ 264723 w 266523"/>
                <a:gd name="connsiteY1" fmla="*/ 70232 h 136863"/>
                <a:gd name="connsiteX2" fmla="*/ 251756 w 266523"/>
                <a:gd name="connsiteY2" fmla="*/ 44300 h 136863"/>
                <a:gd name="connsiteX3" fmla="*/ 188367 w 266523"/>
                <a:gd name="connsiteY3" fmla="*/ 14047 h 136863"/>
                <a:gd name="connsiteX4" fmla="*/ 135063 w 266523"/>
                <a:gd name="connsiteY4" fmla="*/ 5403 h 136863"/>
                <a:gd name="connsiteX5" fmla="*/ 81758 w 266523"/>
                <a:gd name="connsiteY5" fmla="*/ 14047 h 136863"/>
                <a:gd name="connsiteX6" fmla="*/ 18368 w 266523"/>
                <a:gd name="connsiteY6" fmla="*/ 44300 h 136863"/>
                <a:gd name="connsiteX7" fmla="*/ 5403 w 266523"/>
                <a:gd name="connsiteY7" fmla="*/ 70232 h 136863"/>
                <a:gd name="connsiteX8" fmla="*/ 5403 w 266523"/>
                <a:gd name="connsiteY8" fmla="*/ 135062 h 136863"/>
                <a:gd name="connsiteX9" fmla="*/ 264723 w 266523"/>
                <a:gd name="connsiteY9" fmla="*/ 135062 h 1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6523" h="136863">
                  <a:moveTo>
                    <a:pt x="264723" y="135062"/>
                  </a:moveTo>
                  <a:lnTo>
                    <a:pt x="264723" y="70232"/>
                  </a:lnTo>
                  <a:cubicBezTo>
                    <a:pt x="264723" y="60148"/>
                    <a:pt x="260401" y="50063"/>
                    <a:pt x="251756" y="44300"/>
                  </a:cubicBezTo>
                  <a:cubicBezTo>
                    <a:pt x="234469" y="29894"/>
                    <a:pt x="211418" y="19809"/>
                    <a:pt x="188367" y="14047"/>
                  </a:cubicBezTo>
                  <a:cubicBezTo>
                    <a:pt x="172520" y="9724"/>
                    <a:pt x="153791" y="5403"/>
                    <a:pt x="135063" y="5403"/>
                  </a:cubicBezTo>
                  <a:cubicBezTo>
                    <a:pt x="117774" y="5403"/>
                    <a:pt x="99046" y="8284"/>
                    <a:pt x="81758" y="14047"/>
                  </a:cubicBezTo>
                  <a:cubicBezTo>
                    <a:pt x="58707" y="19809"/>
                    <a:pt x="37097" y="31334"/>
                    <a:pt x="18368" y="44300"/>
                  </a:cubicBezTo>
                  <a:cubicBezTo>
                    <a:pt x="9725" y="51504"/>
                    <a:pt x="5403" y="60148"/>
                    <a:pt x="5403" y="70232"/>
                  </a:cubicBezTo>
                  <a:lnTo>
                    <a:pt x="5403" y="135062"/>
                  </a:lnTo>
                  <a:lnTo>
                    <a:pt x="264723" y="135062"/>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2" name="Ελεύθερη σχεδίαση: Σχήμα 21">
              <a:extLst>
                <a:ext uri="{FF2B5EF4-FFF2-40B4-BE49-F238E27FC236}"/>
              </a:extLst>
            </p:cNvPr>
            <p:cNvSpPr/>
            <p:nvPr/>
          </p:nvSpPr>
          <p:spPr>
            <a:xfrm>
              <a:off x="5914328" y="3224277"/>
              <a:ext cx="136863" cy="136863"/>
            </a:xfrm>
            <a:custGeom>
              <a:avLst/>
              <a:gdLst>
                <a:gd name="connsiteX0" fmla="*/ 135063 w 136863"/>
                <a:gd name="connsiteY0" fmla="*/ 70232 h 136863"/>
                <a:gd name="connsiteX1" fmla="*/ 70233 w 136863"/>
                <a:gd name="connsiteY1" fmla="*/ 135063 h 136863"/>
                <a:gd name="connsiteX2" fmla="*/ 5403 w 136863"/>
                <a:gd name="connsiteY2" fmla="*/ 70232 h 136863"/>
                <a:gd name="connsiteX3" fmla="*/ 70233 w 136863"/>
                <a:gd name="connsiteY3" fmla="*/ 5402 h 136863"/>
                <a:gd name="connsiteX4" fmla="*/ 135063 w 136863"/>
                <a:gd name="connsiteY4" fmla="*/ 70232 h 136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63" h="136863">
                  <a:moveTo>
                    <a:pt x="135063" y="70232"/>
                  </a:moveTo>
                  <a:cubicBezTo>
                    <a:pt x="135063" y="106037"/>
                    <a:pt x="106037" y="135063"/>
                    <a:pt x="70233" y="135063"/>
                  </a:cubicBezTo>
                  <a:cubicBezTo>
                    <a:pt x="34428" y="135063"/>
                    <a:pt x="5403" y="106037"/>
                    <a:pt x="5403" y="70232"/>
                  </a:cubicBezTo>
                  <a:cubicBezTo>
                    <a:pt x="5403" y="34428"/>
                    <a:pt x="34428" y="5402"/>
                    <a:pt x="70233" y="5402"/>
                  </a:cubicBezTo>
                  <a:cubicBezTo>
                    <a:pt x="106037" y="5402"/>
                    <a:pt x="135063" y="34428"/>
                    <a:pt x="135063" y="70232"/>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3" name="Ελεύθερη σχεδίαση: Σχήμα 22">
              <a:extLst>
                <a:ext uri="{FF2B5EF4-FFF2-40B4-BE49-F238E27FC236}"/>
              </a:extLst>
            </p:cNvPr>
            <p:cNvSpPr/>
            <p:nvPr/>
          </p:nvSpPr>
          <p:spPr>
            <a:xfrm>
              <a:off x="6046869" y="3270378"/>
              <a:ext cx="244913" cy="136863"/>
            </a:xfrm>
            <a:custGeom>
              <a:avLst/>
              <a:gdLst>
                <a:gd name="connsiteX0" fmla="*/ 227265 w 244913"/>
                <a:gd name="connsiteY0" fmla="*/ 44300 h 136863"/>
                <a:gd name="connsiteX1" fmla="*/ 163876 w 244913"/>
                <a:gd name="connsiteY1" fmla="*/ 14047 h 136863"/>
                <a:gd name="connsiteX2" fmla="*/ 110571 w 244913"/>
                <a:gd name="connsiteY2" fmla="*/ 5403 h 136863"/>
                <a:gd name="connsiteX3" fmla="*/ 57266 w 244913"/>
                <a:gd name="connsiteY3" fmla="*/ 14047 h 136863"/>
                <a:gd name="connsiteX4" fmla="*/ 31334 w 244913"/>
                <a:gd name="connsiteY4" fmla="*/ 24131 h 136863"/>
                <a:gd name="connsiteX5" fmla="*/ 31334 w 244913"/>
                <a:gd name="connsiteY5" fmla="*/ 25572 h 136863"/>
                <a:gd name="connsiteX6" fmla="*/ 5403 w 244913"/>
                <a:gd name="connsiteY6" fmla="*/ 88961 h 136863"/>
                <a:gd name="connsiteX7" fmla="*/ 71673 w 244913"/>
                <a:gd name="connsiteY7" fmla="*/ 122097 h 136863"/>
                <a:gd name="connsiteX8" fmla="*/ 83198 w 244913"/>
                <a:gd name="connsiteY8" fmla="*/ 135063 h 136863"/>
                <a:gd name="connsiteX9" fmla="*/ 240231 w 244913"/>
                <a:gd name="connsiteY9" fmla="*/ 135063 h 136863"/>
                <a:gd name="connsiteX10" fmla="*/ 240231 w 244913"/>
                <a:gd name="connsiteY10" fmla="*/ 70233 h 136863"/>
                <a:gd name="connsiteX11" fmla="*/ 227265 w 244913"/>
                <a:gd name="connsiteY11" fmla="*/ 44300 h 1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913" h="136863">
                  <a:moveTo>
                    <a:pt x="227265" y="44300"/>
                  </a:moveTo>
                  <a:cubicBezTo>
                    <a:pt x="209977" y="29894"/>
                    <a:pt x="186926" y="19809"/>
                    <a:pt x="163876" y="14047"/>
                  </a:cubicBezTo>
                  <a:cubicBezTo>
                    <a:pt x="148028" y="9724"/>
                    <a:pt x="129300" y="5403"/>
                    <a:pt x="110571" y="5403"/>
                  </a:cubicBezTo>
                  <a:cubicBezTo>
                    <a:pt x="93283" y="5403"/>
                    <a:pt x="74554" y="8284"/>
                    <a:pt x="57266" y="14047"/>
                  </a:cubicBezTo>
                  <a:cubicBezTo>
                    <a:pt x="48623" y="16928"/>
                    <a:pt x="39978" y="19809"/>
                    <a:pt x="31334" y="24131"/>
                  </a:cubicBezTo>
                  <a:lnTo>
                    <a:pt x="31334" y="25572"/>
                  </a:lnTo>
                  <a:cubicBezTo>
                    <a:pt x="31334" y="50063"/>
                    <a:pt x="21250" y="73114"/>
                    <a:pt x="5403" y="88961"/>
                  </a:cubicBezTo>
                  <a:cubicBezTo>
                    <a:pt x="32775" y="97605"/>
                    <a:pt x="54385" y="109130"/>
                    <a:pt x="71673" y="122097"/>
                  </a:cubicBezTo>
                  <a:cubicBezTo>
                    <a:pt x="75995" y="126418"/>
                    <a:pt x="80317" y="129300"/>
                    <a:pt x="83198" y="135063"/>
                  </a:cubicBezTo>
                  <a:lnTo>
                    <a:pt x="240231" y="135063"/>
                  </a:lnTo>
                  <a:lnTo>
                    <a:pt x="240231" y="70233"/>
                  </a:lnTo>
                  <a:cubicBezTo>
                    <a:pt x="240231" y="60148"/>
                    <a:pt x="235909" y="50063"/>
                    <a:pt x="227265" y="44300"/>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4" name="Ελεύθερη σχεδίαση: Σχήμα 23">
              <a:extLst>
                <a:ext uri="{FF2B5EF4-FFF2-40B4-BE49-F238E27FC236}"/>
              </a:extLst>
            </p:cNvPr>
            <p:cNvSpPr/>
            <p:nvPr/>
          </p:nvSpPr>
          <p:spPr>
            <a:xfrm>
              <a:off x="5676618" y="3270378"/>
              <a:ext cx="244913" cy="136863"/>
            </a:xfrm>
            <a:custGeom>
              <a:avLst/>
              <a:gdLst>
                <a:gd name="connsiteX0" fmla="*/ 173961 w 244913"/>
                <a:gd name="connsiteY0" fmla="*/ 122097 h 136863"/>
                <a:gd name="connsiteX1" fmla="*/ 173961 w 244913"/>
                <a:gd name="connsiteY1" fmla="*/ 122097 h 136863"/>
                <a:gd name="connsiteX2" fmla="*/ 240231 w 244913"/>
                <a:gd name="connsiteY2" fmla="*/ 88961 h 136863"/>
                <a:gd name="connsiteX3" fmla="*/ 214299 w 244913"/>
                <a:gd name="connsiteY3" fmla="*/ 25572 h 136863"/>
                <a:gd name="connsiteX4" fmla="*/ 214299 w 244913"/>
                <a:gd name="connsiteY4" fmla="*/ 22690 h 136863"/>
                <a:gd name="connsiteX5" fmla="*/ 188367 w 244913"/>
                <a:gd name="connsiteY5" fmla="*/ 14047 h 136863"/>
                <a:gd name="connsiteX6" fmla="*/ 135063 w 244913"/>
                <a:gd name="connsiteY6" fmla="*/ 5403 h 136863"/>
                <a:gd name="connsiteX7" fmla="*/ 81758 w 244913"/>
                <a:gd name="connsiteY7" fmla="*/ 14047 h 136863"/>
                <a:gd name="connsiteX8" fmla="*/ 18369 w 244913"/>
                <a:gd name="connsiteY8" fmla="*/ 44300 h 136863"/>
                <a:gd name="connsiteX9" fmla="*/ 5403 w 244913"/>
                <a:gd name="connsiteY9" fmla="*/ 70233 h 136863"/>
                <a:gd name="connsiteX10" fmla="*/ 5403 w 244913"/>
                <a:gd name="connsiteY10" fmla="*/ 135063 h 136863"/>
                <a:gd name="connsiteX11" fmla="*/ 160995 w 244913"/>
                <a:gd name="connsiteY11" fmla="*/ 135063 h 136863"/>
                <a:gd name="connsiteX12" fmla="*/ 173961 w 244913"/>
                <a:gd name="connsiteY12" fmla="*/ 122097 h 1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4913" h="136863">
                  <a:moveTo>
                    <a:pt x="173961" y="122097"/>
                  </a:moveTo>
                  <a:lnTo>
                    <a:pt x="173961" y="122097"/>
                  </a:lnTo>
                  <a:cubicBezTo>
                    <a:pt x="194130" y="107690"/>
                    <a:pt x="217181" y="96164"/>
                    <a:pt x="240231" y="88961"/>
                  </a:cubicBezTo>
                  <a:cubicBezTo>
                    <a:pt x="224384" y="71673"/>
                    <a:pt x="214299" y="50063"/>
                    <a:pt x="214299" y="25572"/>
                  </a:cubicBezTo>
                  <a:cubicBezTo>
                    <a:pt x="214299" y="24131"/>
                    <a:pt x="214299" y="24131"/>
                    <a:pt x="214299" y="22690"/>
                  </a:cubicBezTo>
                  <a:cubicBezTo>
                    <a:pt x="205655" y="19809"/>
                    <a:pt x="197011" y="15487"/>
                    <a:pt x="188367" y="14047"/>
                  </a:cubicBezTo>
                  <a:cubicBezTo>
                    <a:pt x="172520" y="9724"/>
                    <a:pt x="153791" y="5403"/>
                    <a:pt x="135063" y="5403"/>
                  </a:cubicBezTo>
                  <a:cubicBezTo>
                    <a:pt x="117775" y="5403"/>
                    <a:pt x="99046" y="8284"/>
                    <a:pt x="81758" y="14047"/>
                  </a:cubicBezTo>
                  <a:cubicBezTo>
                    <a:pt x="58707" y="21250"/>
                    <a:pt x="37097" y="31334"/>
                    <a:pt x="18369" y="44300"/>
                  </a:cubicBezTo>
                  <a:cubicBezTo>
                    <a:pt x="9724" y="50063"/>
                    <a:pt x="5403" y="60148"/>
                    <a:pt x="5403" y="70233"/>
                  </a:cubicBezTo>
                  <a:lnTo>
                    <a:pt x="5403" y="135063"/>
                  </a:lnTo>
                  <a:lnTo>
                    <a:pt x="160995" y="135063"/>
                  </a:lnTo>
                  <a:cubicBezTo>
                    <a:pt x="165317" y="129300"/>
                    <a:pt x="168198" y="126418"/>
                    <a:pt x="173961" y="122097"/>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ext uri="{C183D7F6-B498-43B3-948B-1728B52AA6E4}"/>
            </a:extLst>
          </p:cNvPr>
          <p:cNvSpPr>
            <a:spLocks noGrp="1" noRot="1" noChangeAspect="1" noMove="1" noResize="1" noEditPoints="1" noAdjustHandles="1" noChangeArrowheads="1" noChangeShapeType="1" noTextEdit="1"/>
          </p:cNvSpPr>
          <p:nvPr/>
        </p:nvSpPr>
        <p:spPr>
          <a:xfrm>
            <a:off x="0" y="0"/>
            <a:ext cx="12192000" cy="6858000"/>
          </a:xfrm>
          <a:prstGeom prst="rect">
            <a:avLst/>
          </a:prstGeom>
          <a:solidFill>
            <a:srgbClr val="6557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Rectangle 18">
            <a:extLst>
              <a:ext uri="{FF2B5EF4-FFF2-40B4-BE49-F238E27FC236}"/>
              <a:ext uri="{C183D7F6-B498-43B3-948B-1728B52AA6E4}"/>
            </a:extLst>
          </p:cNvPr>
          <p:cNvSpPr>
            <a:spLocks noGrp="1" noRot="1" noChangeAspect="1" noMove="1" noResize="1" noEditPoints="1" noAdjustHandles="1" noChangeArrowheads="1" noChangeShapeType="1" noTextEdit="1"/>
          </p:cNvSpPr>
          <p:nvPr/>
        </p:nvSpPr>
        <p:spPr>
          <a:xfrm>
            <a:off x="476250" y="479425"/>
            <a:ext cx="11239500" cy="589915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2" name="Εικόνα 11" descr="Σχετική εικόνα">
            <a:extLst>
              <a:ext uri="{FF2B5EF4-FFF2-40B4-BE49-F238E27FC236}"/>
            </a:extLst>
          </p:cNvPr>
          <p:cNvPicPr>
            <a:picLocks noChangeAspect="1" noChangeArrowheads="1"/>
          </p:cNvPicPr>
          <p:nvPr/>
        </p:nvPicPr>
        <p:blipFill>
          <a:blip r:embed="rId2" cstate="print">
            <a:duotone>
              <a:prstClr val="black"/>
              <a:schemeClr val="accent6">
                <a:tint val="45000"/>
                <a:satMod val="400000"/>
              </a:schemeClr>
            </a:duotone>
            <a:extLst>
              <a:ext uri="{BEBA8EAE-BF5A-486C-A8C5-ECC9F3942E4B}"/>
            </a:extLst>
          </a:blip>
          <a:srcRect/>
          <a:stretch>
            <a:fillRect/>
          </a:stretch>
        </p:blipFill>
        <p:spPr>
          <a:xfrm>
            <a:off x="825983" y="663206"/>
            <a:ext cx="10540033" cy="5531588"/>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Θέση περιεχομένου 5"/>
          <p:cNvSpPr>
            <a:spLocks noGrp="1"/>
          </p:cNvSpPr>
          <p:nvPr>
            <p:ph idx="4294967295"/>
          </p:nvPr>
        </p:nvSpPr>
        <p:spPr>
          <a:xfrm>
            <a:off x="407988" y="2019300"/>
            <a:ext cx="6099175" cy="3124200"/>
          </a:xfrm>
        </p:spPr>
        <p:txBody>
          <a:bodyPr rtlCol="0">
            <a:noAutofit/>
          </a:bodyPr>
          <a:lstStyle/>
          <a:p>
            <a:pPr fontAlgn="auto">
              <a:spcBef>
                <a:spcPts val="0"/>
              </a:spcBef>
              <a:spcAft>
                <a:spcPts val="1500"/>
              </a:spcAft>
              <a:defRPr/>
            </a:pPr>
            <a:r>
              <a:rPr lang="el-GR" dirty="0">
                <a:solidFill>
                  <a:schemeClr val="tx1">
                    <a:lumMod val="75000"/>
                    <a:lumOff val="25000"/>
                  </a:schemeClr>
                </a:solidFill>
              </a:rPr>
              <a:t>Η κυριότερη επιδίωξη της “επιστημονικής” οργάνωσης της εργασίας συνίσταται στη επινόηση μεθόδων και τεχνικών παραγωγής, που να περιορίζουν σημαντικά το “</a:t>
            </a:r>
            <a:r>
              <a:rPr lang="el-GR" b="1" dirty="0">
                <a:solidFill>
                  <a:schemeClr val="tx1">
                    <a:lumMod val="75000"/>
                    <a:lumOff val="25000"/>
                  </a:schemeClr>
                </a:solidFill>
              </a:rPr>
              <a:t>συστηματικό χασομέρι</a:t>
            </a:r>
            <a:r>
              <a:rPr lang="el-GR" dirty="0">
                <a:solidFill>
                  <a:schemeClr val="tx1">
                    <a:lumMod val="75000"/>
                    <a:lumOff val="25000"/>
                  </a:schemeClr>
                </a:solidFill>
              </a:rPr>
              <a:t>” του εργάτη</a:t>
            </a:r>
          </a:p>
          <a:p>
            <a:pPr fontAlgn="auto">
              <a:spcBef>
                <a:spcPts val="0"/>
              </a:spcBef>
              <a:spcAft>
                <a:spcPts val="1500"/>
              </a:spcAft>
              <a:defRPr/>
            </a:pPr>
            <a:endParaRPr lang="el-GR" dirty="0">
              <a:solidFill>
                <a:schemeClr val="tx1">
                  <a:lumMod val="75000"/>
                  <a:lumOff val="25000"/>
                </a:schemeClr>
              </a:solidFill>
            </a:endParaRPr>
          </a:p>
          <a:p>
            <a:pPr fontAlgn="auto">
              <a:spcAft>
                <a:spcPts val="0"/>
              </a:spcAft>
              <a:defRPr/>
            </a:pPr>
            <a:r>
              <a:rPr lang="el-GR" dirty="0">
                <a:solidFill>
                  <a:schemeClr val="tx1">
                    <a:lumMod val="75000"/>
                    <a:lumOff val="25000"/>
                  </a:schemeClr>
                </a:solidFill>
              </a:rPr>
              <a:t>ούτως ώστε να καταστεί εφικτή η υπέρμετρη </a:t>
            </a:r>
            <a:r>
              <a:rPr lang="el-GR" b="1" dirty="0">
                <a:solidFill>
                  <a:schemeClr val="tx1">
                    <a:lumMod val="75000"/>
                    <a:lumOff val="25000"/>
                  </a:schemeClr>
                </a:solidFill>
              </a:rPr>
              <a:t>εντατικοποίηση της εργασίας</a:t>
            </a:r>
          </a:p>
          <a:p>
            <a:pPr marL="0" indent="0" fontAlgn="auto">
              <a:spcAft>
                <a:spcPts val="0"/>
              </a:spcAft>
              <a:buFont typeface="Calibri" pitchFamily="34" charset="0"/>
              <a:buNone/>
              <a:defRPr/>
            </a:pPr>
            <a:endParaRPr lang="el-GR" b="1" dirty="0">
              <a:solidFill>
                <a:schemeClr val="tx1">
                  <a:lumMod val="75000"/>
                  <a:lumOff val="25000"/>
                </a:schemeClr>
              </a:solidFill>
            </a:endParaRPr>
          </a:p>
          <a:p>
            <a:pPr fontAlgn="auto">
              <a:spcAft>
                <a:spcPts val="0"/>
              </a:spcAft>
              <a:defRPr/>
            </a:pPr>
            <a:r>
              <a:rPr lang="el-GR" dirty="0">
                <a:solidFill>
                  <a:schemeClr val="tx1">
                    <a:lumMod val="75000"/>
                    <a:lumOff val="25000"/>
                  </a:schemeClr>
                </a:solidFill>
              </a:rPr>
              <a:t>η οποία αποτελούσε το βασικό άξονα της οικονομικής στρατηγικής του αμερικανικού κεφαλαίου -περί τα τέλη του προηγούμενου αιώνα- για την επέκτασή του και για την επιβολή καινούργιων κοινωνικών όρων απόσπασης της υπερεργασίας.</a:t>
            </a:r>
          </a:p>
          <a:p>
            <a:pPr fontAlgn="auto">
              <a:spcAft>
                <a:spcPts val="0"/>
              </a:spcAft>
              <a:defRPr/>
            </a:pPr>
            <a:endParaRPr lang="el-GR" b="1" dirty="0">
              <a:solidFill>
                <a:schemeClr val="tx1">
                  <a:lumMod val="75000"/>
                  <a:lumOff val="25000"/>
                </a:schemeClr>
              </a:solidFill>
            </a:endParaRPr>
          </a:p>
          <a:p>
            <a:pPr fontAlgn="auto">
              <a:spcAft>
                <a:spcPts val="0"/>
              </a:spcAft>
              <a:defRPr/>
            </a:pPr>
            <a:endParaRPr lang="el-GR" b="1" dirty="0">
              <a:solidFill>
                <a:schemeClr val="tx1">
                  <a:lumMod val="75000"/>
                  <a:lumOff val="25000"/>
                </a:schemeClr>
              </a:solidFill>
            </a:endParaRPr>
          </a:p>
          <a:p>
            <a:pPr fontAlgn="auto">
              <a:spcAft>
                <a:spcPts val="0"/>
              </a:spcAft>
              <a:defRPr/>
            </a:pPr>
            <a:endParaRPr lang="el-GR" noProof="1">
              <a:solidFill>
                <a:schemeClr val="tx1">
                  <a:lumMod val="75000"/>
                  <a:lumOff val="25000"/>
                </a:schemeClr>
              </a:solidFill>
            </a:endParaRPr>
          </a:p>
        </p:txBody>
      </p:sp>
      <p:sp>
        <p:nvSpPr>
          <p:cNvPr id="2" name="Τίτλος 1"/>
          <p:cNvSpPr>
            <a:spLocks noGrp="1"/>
          </p:cNvSpPr>
          <p:nvPr>
            <p:ph type="ctrTitle"/>
          </p:nvPr>
        </p:nvSpPr>
        <p:spPr>
          <a:xfrm>
            <a:off x="7189788" y="163513"/>
            <a:ext cx="4859337" cy="5724525"/>
          </a:xfrm>
        </p:spPr>
        <p:txBody>
          <a:bodyPr/>
          <a:lstStyle/>
          <a:p>
            <a:pPr fontAlgn="auto">
              <a:spcAft>
                <a:spcPts val="0"/>
              </a:spcAft>
              <a:defRPr/>
            </a:pPr>
            <a:r>
              <a:rPr lang="el-GR" sz="3400" dirty="0"/>
              <a:t>Η “επιστημονική” οργάνωση της εργασίας</a:t>
            </a:r>
          </a:p>
        </p:txBody>
      </p:sp>
      <p:sp>
        <p:nvSpPr>
          <p:cNvPr id="9" name="Ορθογώνιο 6" descr="Κάτω διαχωριστική γραμμή"/>
          <p:cNvSpPr/>
          <p:nvPr/>
        </p:nvSpPr>
        <p:spPr>
          <a:xfrm>
            <a:off x="7453313" y="2814638"/>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0" name="Ορθογώνιο 6" descr="Επάνω διαχωριστική γραμμή"/>
          <p:cNvSpPr/>
          <p:nvPr/>
        </p:nvSpPr>
        <p:spPr>
          <a:xfrm flipV="1">
            <a:off x="7453313" y="404813"/>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32773" name="Υπότιτλος 2"/>
          <p:cNvSpPr>
            <a:spLocks noGrp="1"/>
          </p:cNvSpPr>
          <p:nvPr>
            <p:ph type="subTitle" idx="1"/>
          </p:nvPr>
        </p:nvSpPr>
        <p:spPr>
          <a:xfrm>
            <a:off x="7653338" y="4837113"/>
            <a:ext cx="4032250" cy="750887"/>
          </a:xfrm>
        </p:spPr>
        <p:txBody>
          <a:bodyPr/>
          <a:lstStyle/>
          <a:p>
            <a:r>
              <a:rPr lang="el-GR" sz="2200" smtClean="0">
                <a:solidFill>
                  <a:srgbClr val="404040"/>
                </a:solidFill>
              </a:rPr>
              <a:t>Εισαγωγικές Παρατηρήσεις</a:t>
            </a:r>
          </a:p>
          <a:p>
            <a:endParaRPr lang="el-GR" sz="2200" smtClean="0">
              <a:solidFill>
                <a:srgbClr val="404040"/>
              </a:solidFill>
            </a:endParaRPr>
          </a:p>
        </p:txBody>
      </p:sp>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D405EBDE-C383-40E4-9F93-6DABEC5BA240}" type="slidenum">
              <a:rPr lang="el-GR"/>
              <a:pPr>
                <a:defRPr/>
              </a:pPr>
              <a:t>3</a:t>
            </a:fld>
            <a:endParaRPr lang="el-GR" dirty="0"/>
          </a:p>
        </p:txBody>
      </p:sp>
      <p:pic>
        <p:nvPicPr>
          <p:cNvPr id="32776" name="Picture 4" descr="ÎÏÎ¿ÏÎ­Î»ÎµÏÎ¼Î± ÎµÎ¹ÎºÏÎ½Î±Ï Î³Î¹Î± Î´Î¹Î¿Î¹ÎºÎ·ÏÎ· ÎµÏÎ¹ÏÎµÎ¹ÏÎ·ÏÎµÏÎ½"/>
          <p:cNvPicPr>
            <a:picLocks noChangeAspect="1" noChangeArrowheads="1"/>
          </p:cNvPicPr>
          <p:nvPr/>
        </p:nvPicPr>
        <p:blipFill>
          <a:blip r:embed="rId3"/>
          <a:srcRect/>
          <a:stretch>
            <a:fillRect/>
          </a:stretch>
        </p:blipFill>
        <p:spPr bwMode="auto">
          <a:xfrm>
            <a:off x="7550150" y="587375"/>
            <a:ext cx="4135438" cy="2317750"/>
          </a:xfrm>
          <a:prstGeom prst="rect">
            <a:avLst/>
          </a:prstGeom>
          <a:noFill/>
          <a:ln w="9525">
            <a:noFill/>
            <a:miter lim="800000"/>
            <a:headEnd/>
            <a:tailEnd/>
          </a:ln>
        </p:spPr>
      </p:pic>
      <p:sp>
        <p:nvSpPr>
          <p:cNvPr id="32777" name="TextBox 17"/>
          <p:cNvSpPr txBox="1">
            <a:spLocks noChangeArrowheads="1"/>
          </p:cNvSpPr>
          <p:nvPr/>
        </p:nvSpPr>
        <p:spPr bwMode="auto">
          <a:xfrm>
            <a:off x="9737725" y="6029325"/>
            <a:ext cx="1466850" cy="922338"/>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μόνο</a:t>
            </a:r>
          </a:p>
          <a:p>
            <a:endParaRPr lang="el-GR">
              <a:solidFill>
                <a:schemeClr val="bg1"/>
              </a:solidFill>
              <a:latin typeface="Calibri" pitchFamily="34" charset="0"/>
            </a:endParaRPr>
          </a:p>
          <a:p>
            <a:endParaRPr lang="el-GR">
              <a:solidFill>
                <a:schemeClr val="bg1"/>
              </a:solidFill>
              <a:latin typeface="Calibri" pitchFamily="34" charset="0"/>
            </a:endParaRPr>
          </a:p>
        </p:txBody>
      </p:sp>
      <p:sp>
        <p:nvSpPr>
          <p:cNvPr id="32778" name="AutoShape 4" descr="Î£ÏÎµÏÎ¹ÎºÎ® ÎµÎ¹ÎºÏÎ½Î±"/>
          <p:cNvSpPr>
            <a:spLocks noChangeAspect="1" noChangeArrowheads="1"/>
          </p:cNvSpPr>
          <p:nvPr/>
        </p:nvSpPr>
        <p:spPr bwMode="auto">
          <a:xfrm>
            <a:off x="5943600" y="3276600"/>
            <a:ext cx="304800" cy="304800"/>
          </a:xfrm>
          <a:prstGeom prst="rect">
            <a:avLst/>
          </a:prstGeom>
          <a:noFill/>
          <a:ln w="9525">
            <a:noFill/>
            <a:miter lim="800000"/>
            <a:headEnd/>
            <a:tailEnd/>
          </a:ln>
        </p:spPr>
        <p:txBody>
          <a:bodyPr/>
          <a:lstStyle/>
          <a:p>
            <a:endParaRPr lang="el-GR">
              <a:latin typeface="Calibri" pitchFamily="34" charset="0"/>
            </a:endParaRPr>
          </a:p>
        </p:txBody>
      </p:sp>
      <p:pic>
        <p:nvPicPr>
          <p:cNvPr id="32779" name="Picture 8" descr="Î£ÏÎµÏÎ¹ÎºÎ® ÎµÎ¹ÎºÏÎ½Î±"/>
          <p:cNvPicPr>
            <a:picLocks noChangeAspect="1" noChangeArrowheads="1"/>
          </p:cNvPicPr>
          <p:nvPr/>
        </p:nvPicPr>
        <p:blipFill>
          <a:blip r:embed="rId4"/>
          <a:srcRect/>
          <a:stretch>
            <a:fillRect/>
          </a:stretch>
        </p:blipFill>
        <p:spPr bwMode="auto">
          <a:xfrm>
            <a:off x="7550150" y="587375"/>
            <a:ext cx="4135438" cy="2317750"/>
          </a:xfrm>
          <a:prstGeom prst="rect">
            <a:avLst/>
          </a:prstGeom>
          <a:noFill/>
          <a:ln w="9525">
            <a:noFill/>
            <a:miter lim="800000"/>
            <a:headEnd/>
            <a:tailEnd/>
          </a:ln>
        </p:spPr>
      </p:pic>
      <p:pic>
        <p:nvPicPr>
          <p:cNvPr id="32780" name="Picture 10" descr="ÎÏÎ¿ÏÎ­Î»ÎµÏÎ¼Î± ÎµÎ¹ÎºÏÎ½Î±Ï Î³Î¹Î± management black white images"/>
          <p:cNvPicPr>
            <a:picLocks noChangeAspect="1" noChangeArrowheads="1"/>
          </p:cNvPicPr>
          <p:nvPr/>
        </p:nvPicPr>
        <p:blipFill>
          <a:blip r:embed="rId5"/>
          <a:srcRect/>
          <a:stretch>
            <a:fillRect/>
          </a:stretch>
        </p:blipFill>
        <p:spPr bwMode="auto">
          <a:xfrm>
            <a:off x="7550150" y="569913"/>
            <a:ext cx="4135438" cy="2335212"/>
          </a:xfrm>
          <a:prstGeom prst="rect">
            <a:avLst/>
          </a:prstGeom>
          <a:noFill/>
          <a:ln w="9525">
            <a:noFill/>
            <a:miter lim="800000"/>
            <a:headEnd/>
            <a:tailEnd/>
          </a:ln>
        </p:spPr>
      </p:pic>
      <p:sp>
        <p:nvSpPr>
          <p:cNvPr id="23" name="Γραφικό 12" descr="Βέλος: Περιστροφή δεξιά">
            <a:extLst>
              <a:ext uri="{FF2B5EF4-FFF2-40B4-BE49-F238E27FC236}"/>
            </a:extLst>
          </p:cNvPr>
          <p:cNvSpPr/>
          <p:nvPr/>
        </p:nvSpPr>
        <p:spPr>
          <a:xfrm>
            <a:off x="3065463" y="4084638"/>
            <a:ext cx="563562" cy="431800"/>
          </a:xfrm>
          <a:custGeom>
            <a:avLst/>
            <a:gdLst>
              <a:gd name="connsiteX0" fmla="*/ 479425 w 565150"/>
              <a:gd name="connsiteY0" fmla="*/ 280111 h 431800"/>
              <a:gd name="connsiteX1" fmla="*/ 447675 w 565150"/>
              <a:gd name="connsiteY1" fmla="*/ 115011 h 431800"/>
              <a:gd name="connsiteX2" fmla="*/ 287020 w 565150"/>
              <a:gd name="connsiteY2" fmla="*/ 5156 h 431800"/>
              <a:gd name="connsiteX3" fmla="*/ 92710 w 565150"/>
              <a:gd name="connsiteY3" fmla="*/ 54051 h 431800"/>
              <a:gd name="connsiteX4" fmla="*/ 3175 w 565150"/>
              <a:gd name="connsiteY4" fmla="*/ 215341 h 431800"/>
              <a:gd name="connsiteX5" fmla="*/ 77470 w 565150"/>
              <a:gd name="connsiteY5" fmla="*/ 99771 h 431800"/>
              <a:gd name="connsiteX6" fmla="*/ 212725 w 565150"/>
              <a:gd name="connsiteY6" fmla="*/ 76276 h 431800"/>
              <a:gd name="connsiteX7" fmla="*/ 316865 w 565150"/>
              <a:gd name="connsiteY7" fmla="*/ 157556 h 431800"/>
              <a:gd name="connsiteX8" fmla="*/ 339725 w 565150"/>
              <a:gd name="connsiteY8" fmla="*/ 280111 h 431800"/>
              <a:gd name="connsiteX9" fmla="*/ 257175 w 565150"/>
              <a:gd name="connsiteY9" fmla="*/ 280111 h 431800"/>
              <a:gd name="connsiteX10" fmla="*/ 409575 w 565150"/>
              <a:gd name="connsiteY10" fmla="*/ 432511 h 431800"/>
              <a:gd name="connsiteX11" fmla="*/ 561975 w 565150"/>
              <a:gd name="connsiteY11" fmla="*/ 280111 h 431800"/>
              <a:gd name="connsiteX12" fmla="*/ 479425 w 565150"/>
              <a:gd name="connsiteY12" fmla="*/ 280111 h 43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5150" h="431800">
                <a:moveTo>
                  <a:pt x="479425" y="280111"/>
                </a:moveTo>
                <a:cubicBezTo>
                  <a:pt x="481330" y="221056"/>
                  <a:pt x="479425" y="167081"/>
                  <a:pt x="447675" y="115011"/>
                </a:cubicBezTo>
                <a:cubicBezTo>
                  <a:pt x="412115" y="56591"/>
                  <a:pt x="355600" y="13411"/>
                  <a:pt x="287020" y="5156"/>
                </a:cubicBezTo>
                <a:cubicBezTo>
                  <a:pt x="218440" y="-3099"/>
                  <a:pt x="149225" y="14681"/>
                  <a:pt x="92710" y="54051"/>
                </a:cubicBezTo>
                <a:cubicBezTo>
                  <a:pt x="44450" y="89611"/>
                  <a:pt x="3175" y="153746"/>
                  <a:pt x="3175" y="215341"/>
                </a:cubicBezTo>
                <a:cubicBezTo>
                  <a:pt x="10795" y="168351"/>
                  <a:pt x="37465" y="126441"/>
                  <a:pt x="77470" y="99771"/>
                </a:cubicBezTo>
                <a:cubicBezTo>
                  <a:pt x="117475" y="73101"/>
                  <a:pt x="166370" y="64846"/>
                  <a:pt x="212725" y="76276"/>
                </a:cubicBezTo>
                <a:cubicBezTo>
                  <a:pt x="256540" y="86436"/>
                  <a:pt x="292735" y="120091"/>
                  <a:pt x="316865" y="157556"/>
                </a:cubicBezTo>
                <a:cubicBezTo>
                  <a:pt x="340995" y="195021"/>
                  <a:pt x="339725" y="236931"/>
                  <a:pt x="339725" y="280111"/>
                </a:cubicBezTo>
                <a:lnTo>
                  <a:pt x="257175" y="280111"/>
                </a:lnTo>
                <a:lnTo>
                  <a:pt x="409575" y="432511"/>
                </a:lnTo>
                <a:cubicBezTo>
                  <a:pt x="409575" y="432511"/>
                  <a:pt x="535940" y="306146"/>
                  <a:pt x="561975" y="280111"/>
                </a:cubicBezTo>
                <a:lnTo>
                  <a:pt x="479425" y="280111"/>
                </a:lnTo>
                <a:close/>
              </a:path>
            </a:pathLst>
          </a:custGeom>
          <a:solidFill>
            <a:schemeClr val="tx1">
              <a:lumMod val="75000"/>
              <a:lumOff val="25000"/>
            </a:schemeClr>
          </a:solidFill>
          <a:ln w="6350" cap="flat">
            <a:noFill/>
            <a:prstDash val="solid"/>
            <a:miter/>
          </a:ln>
        </p:spPr>
        <p:txBody>
          <a:bodyPr anchor="ctr"/>
          <a:lstStyle/>
          <a:p>
            <a:pPr fontAlgn="auto">
              <a:spcBef>
                <a:spcPts val="0"/>
              </a:spcBef>
              <a:spcAft>
                <a:spcPts val="0"/>
              </a:spcAft>
              <a:defRPr/>
            </a:pPr>
            <a:endParaRPr lang="el-GR" dirty="0">
              <a:latin typeface="+mn-lt"/>
              <a:cs typeface="+mn-cs"/>
            </a:endParaRPr>
          </a:p>
        </p:txBody>
      </p:sp>
      <p:sp>
        <p:nvSpPr>
          <p:cNvPr id="24" name="Γραφικό 12" descr="Βέλος: Περιστροφή δεξιά">
            <a:extLst>
              <a:ext uri="{FF2B5EF4-FFF2-40B4-BE49-F238E27FC236}"/>
            </a:extLst>
          </p:cNvPr>
          <p:cNvSpPr/>
          <p:nvPr/>
        </p:nvSpPr>
        <p:spPr>
          <a:xfrm>
            <a:off x="3065463" y="2997200"/>
            <a:ext cx="563562" cy="431800"/>
          </a:xfrm>
          <a:custGeom>
            <a:avLst/>
            <a:gdLst>
              <a:gd name="connsiteX0" fmla="*/ 479425 w 565150"/>
              <a:gd name="connsiteY0" fmla="*/ 280111 h 431800"/>
              <a:gd name="connsiteX1" fmla="*/ 447675 w 565150"/>
              <a:gd name="connsiteY1" fmla="*/ 115011 h 431800"/>
              <a:gd name="connsiteX2" fmla="*/ 287020 w 565150"/>
              <a:gd name="connsiteY2" fmla="*/ 5156 h 431800"/>
              <a:gd name="connsiteX3" fmla="*/ 92710 w 565150"/>
              <a:gd name="connsiteY3" fmla="*/ 54051 h 431800"/>
              <a:gd name="connsiteX4" fmla="*/ 3175 w 565150"/>
              <a:gd name="connsiteY4" fmla="*/ 215341 h 431800"/>
              <a:gd name="connsiteX5" fmla="*/ 77470 w 565150"/>
              <a:gd name="connsiteY5" fmla="*/ 99771 h 431800"/>
              <a:gd name="connsiteX6" fmla="*/ 212725 w 565150"/>
              <a:gd name="connsiteY6" fmla="*/ 76276 h 431800"/>
              <a:gd name="connsiteX7" fmla="*/ 316865 w 565150"/>
              <a:gd name="connsiteY7" fmla="*/ 157556 h 431800"/>
              <a:gd name="connsiteX8" fmla="*/ 339725 w 565150"/>
              <a:gd name="connsiteY8" fmla="*/ 280111 h 431800"/>
              <a:gd name="connsiteX9" fmla="*/ 257175 w 565150"/>
              <a:gd name="connsiteY9" fmla="*/ 280111 h 431800"/>
              <a:gd name="connsiteX10" fmla="*/ 409575 w 565150"/>
              <a:gd name="connsiteY10" fmla="*/ 432511 h 431800"/>
              <a:gd name="connsiteX11" fmla="*/ 561975 w 565150"/>
              <a:gd name="connsiteY11" fmla="*/ 280111 h 431800"/>
              <a:gd name="connsiteX12" fmla="*/ 479425 w 565150"/>
              <a:gd name="connsiteY12" fmla="*/ 280111 h 43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5150" h="431800">
                <a:moveTo>
                  <a:pt x="479425" y="280111"/>
                </a:moveTo>
                <a:cubicBezTo>
                  <a:pt x="481330" y="221056"/>
                  <a:pt x="479425" y="167081"/>
                  <a:pt x="447675" y="115011"/>
                </a:cubicBezTo>
                <a:cubicBezTo>
                  <a:pt x="412115" y="56591"/>
                  <a:pt x="355600" y="13411"/>
                  <a:pt x="287020" y="5156"/>
                </a:cubicBezTo>
                <a:cubicBezTo>
                  <a:pt x="218440" y="-3099"/>
                  <a:pt x="149225" y="14681"/>
                  <a:pt x="92710" y="54051"/>
                </a:cubicBezTo>
                <a:cubicBezTo>
                  <a:pt x="44450" y="89611"/>
                  <a:pt x="3175" y="153746"/>
                  <a:pt x="3175" y="215341"/>
                </a:cubicBezTo>
                <a:cubicBezTo>
                  <a:pt x="10795" y="168351"/>
                  <a:pt x="37465" y="126441"/>
                  <a:pt x="77470" y="99771"/>
                </a:cubicBezTo>
                <a:cubicBezTo>
                  <a:pt x="117475" y="73101"/>
                  <a:pt x="166370" y="64846"/>
                  <a:pt x="212725" y="76276"/>
                </a:cubicBezTo>
                <a:cubicBezTo>
                  <a:pt x="256540" y="86436"/>
                  <a:pt x="292735" y="120091"/>
                  <a:pt x="316865" y="157556"/>
                </a:cubicBezTo>
                <a:cubicBezTo>
                  <a:pt x="340995" y="195021"/>
                  <a:pt x="339725" y="236931"/>
                  <a:pt x="339725" y="280111"/>
                </a:cubicBezTo>
                <a:lnTo>
                  <a:pt x="257175" y="280111"/>
                </a:lnTo>
                <a:lnTo>
                  <a:pt x="409575" y="432511"/>
                </a:lnTo>
                <a:cubicBezTo>
                  <a:pt x="409575" y="432511"/>
                  <a:pt x="535940" y="306146"/>
                  <a:pt x="561975" y="280111"/>
                </a:cubicBezTo>
                <a:lnTo>
                  <a:pt x="479425" y="280111"/>
                </a:lnTo>
                <a:close/>
              </a:path>
            </a:pathLst>
          </a:custGeom>
          <a:solidFill>
            <a:schemeClr val="tx1">
              <a:lumMod val="75000"/>
              <a:lumOff val="25000"/>
            </a:schemeClr>
          </a:solidFill>
          <a:ln w="6350" cap="flat">
            <a:noFill/>
            <a:prstDash val="solid"/>
            <a:miter/>
          </a:ln>
        </p:spPr>
        <p:txBody>
          <a:bodyPr anchor="ctr"/>
          <a:lstStyle/>
          <a:p>
            <a:pPr fontAlgn="auto">
              <a:spcBef>
                <a:spcPts val="0"/>
              </a:spcBef>
              <a:spcAft>
                <a:spcPts val="0"/>
              </a:spcAft>
              <a:defRPr/>
            </a:pPr>
            <a:endParaRPr lang="el-GR" dirty="0">
              <a:latin typeface="+mn-lt"/>
              <a:cs typeface="+mn-cs"/>
            </a:endParaRPr>
          </a:p>
        </p:txBody>
      </p:sp>
      <p:pic>
        <p:nvPicPr>
          <p:cNvPr id="32783" name="Picture 16" descr="ÎÏÎ¿ÏÎ­Î»ÎµÏÎ¼Î± ÎµÎ¹ÎºÏÎ½Î±Ï Î³Î¹Î± WORK BLACK WHITE IMAGES"/>
          <p:cNvPicPr>
            <a:picLocks noChangeAspect="1" noChangeArrowheads="1"/>
          </p:cNvPicPr>
          <p:nvPr/>
        </p:nvPicPr>
        <p:blipFill>
          <a:blip r:embed="rId6"/>
          <a:srcRect/>
          <a:stretch>
            <a:fillRect/>
          </a:stretch>
        </p:blipFill>
        <p:spPr bwMode="auto">
          <a:xfrm>
            <a:off x="7550150" y="569913"/>
            <a:ext cx="4135438" cy="2335212"/>
          </a:xfrm>
          <a:prstGeom prst="rect">
            <a:avLst/>
          </a:prstGeom>
          <a:noFill/>
          <a:ln w="9525">
            <a:noFill/>
            <a:miter lim="800000"/>
            <a:headEnd/>
            <a:tailEnd/>
          </a:ln>
        </p:spPr>
      </p:pic>
      <p:pic>
        <p:nvPicPr>
          <p:cNvPr id="32784" name="Picture 2" descr="Î£ÏÎµÏÎ¹ÎºÎ® ÎµÎ¹ÎºÏÎ½Î±"/>
          <p:cNvPicPr>
            <a:picLocks noChangeAspect="1" noChangeArrowheads="1"/>
          </p:cNvPicPr>
          <p:nvPr/>
        </p:nvPicPr>
        <p:blipFill>
          <a:blip r:embed="rId7"/>
          <a:srcRect/>
          <a:stretch>
            <a:fillRect/>
          </a:stretch>
        </p:blipFill>
        <p:spPr bwMode="auto">
          <a:xfrm>
            <a:off x="7542213" y="533400"/>
            <a:ext cx="4143375" cy="2371725"/>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Θέση κειμένου 26">
            <a:extLst>
              <a:ext uri="{FF2B5EF4-FFF2-40B4-BE49-F238E27FC236}"/>
            </a:extLst>
          </p:cNvPr>
          <p:cNvSpPr txBox="1">
            <a:spLocks/>
          </p:cNvSpPr>
          <p:nvPr/>
        </p:nvSpPr>
        <p:spPr>
          <a:xfrm>
            <a:off x="5757863" y="1290638"/>
            <a:ext cx="4046537" cy="3992562"/>
          </a:xfrm>
          <a:prstGeom prst="ellipse">
            <a:avLst/>
          </a:prstGeom>
          <a:solidFill>
            <a:schemeClr val="bg2">
              <a:lumMod val="25000"/>
            </a:schemeClr>
          </a:solidFill>
        </p:spPr>
        <p:txBody>
          <a:bodyPr lIns="0" tIns="0" rIns="0" bIns="0" anchor="ctr"/>
          <a:lstStyle>
            <a:lvl1pPr marL="0" indent="0" algn="ctr" defTabSz="914400" rtl="0" eaLnBrk="1" latinLnBrk="0" hangingPunct="1">
              <a:lnSpc>
                <a:spcPct val="90000"/>
              </a:lnSpc>
              <a:spcBef>
                <a:spcPts val="1000"/>
              </a:spcBef>
              <a:buClr>
                <a:schemeClr val="accent1"/>
              </a:buClr>
              <a:buFont typeface="Calibri" panose="020F0502020204030204" pitchFamily="34" charset="0"/>
              <a:buNone/>
              <a:defRPr sz="1800" kern="1200">
                <a:solidFill>
                  <a:schemeClr val="tx1">
                    <a:lumMod val="85000"/>
                    <a:lumOff val="15000"/>
                  </a:schemeClr>
                </a:solidFill>
                <a:latin typeface="+mn-lt"/>
                <a:ea typeface="+mn-ea"/>
                <a:cs typeface="+mn-cs"/>
              </a:defRPr>
            </a:lvl1pPr>
            <a:lvl2pPr marL="266700" indent="0" algn="l"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lumMod val="75000"/>
                    <a:lumOff val="25000"/>
                  </a:schemeClr>
                </a:solidFill>
                <a:latin typeface="+mn-lt"/>
                <a:ea typeface="+mn-ea"/>
                <a:cs typeface="+mn-cs"/>
              </a:defRPr>
            </a:lvl2pPr>
            <a:lvl3pPr marL="5429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3pPr>
            <a:lvl4pPr marL="8096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4pPr>
            <a:lvl5pPr marL="1076325" indent="0" algn="l" defTabSz="914400" rtl="0" eaLnBrk="1" latinLnBrk="0" hangingPunct="1">
              <a:lnSpc>
                <a:spcPct val="90000"/>
              </a:lnSpc>
              <a:spcBef>
                <a:spcPts val="500"/>
              </a:spcBef>
              <a:buClr>
                <a:schemeClr val="accent1"/>
              </a:buClr>
              <a:buFont typeface="Wingdings" panose="05000000000000000000" pitchFamily="2" charset="2"/>
              <a:buNone/>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dirty="0">
                <a:solidFill>
                  <a:schemeClr val="bg1"/>
                </a:solidFill>
              </a:rPr>
              <a:t>Με τις αρχές της νεοκλασικής οικονομικής θεωρίας που ανέπτυξε ο </a:t>
            </a:r>
            <a:r>
              <a:rPr lang="el-GR" b="1" dirty="0" err="1">
                <a:solidFill>
                  <a:schemeClr val="bg1"/>
                </a:solidFill>
              </a:rPr>
              <a:t>Leon</a:t>
            </a:r>
            <a:r>
              <a:rPr lang="el-GR" b="1" dirty="0">
                <a:solidFill>
                  <a:schemeClr val="bg1"/>
                </a:solidFill>
              </a:rPr>
              <a:t> </a:t>
            </a:r>
            <a:r>
              <a:rPr lang="el-GR" b="1" dirty="0" err="1">
                <a:solidFill>
                  <a:schemeClr val="bg1"/>
                </a:solidFill>
              </a:rPr>
              <a:t>Walras</a:t>
            </a:r>
            <a:r>
              <a:rPr lang="el-GR" b="1" dirty="0">
                <a:solidFill>
                  <a:schemeClr val="bg1"/>
                </a:solidFill>
              </a:rPr>
              <a:t> </a:t>
            </a:r>
            <a:r>
              <a:rPr lang="el-GR" dirty="0">
                <a:solidFill>
                  <a:schemeClr val="bg1"/>
                </a:solidFill>
              </a:rPr>
              <a:t>(1834-1910)</a:t>
            </a:r>
          </a:p>
          <a:p>
            <a:pPr fontAlgn="auto">
              <a:spcAft>
                <a:spcPts val="0"/>
              </a:spcAft>
              <a:defRPr/>
            </a:pPr>
            <a:endParaRPr lang="el-GR" dirty="0">
              <a:solidFill>
                <a:schemeClr val="bg1"/>
              </a:solidFill>
            </a:endParaRPr>
          </a:p>
          <a:p>
            <a:pPr fontAlgn="auto">
              <a:spcAft>
                <a:spcPts val="0"/>
              </a:spcAft>
              <a:defRPr/>
            </a:pPr>
            <a:endParaRPr lang="el-GR" dirty="0"/>
          </a:p>
        </p:txBody>
      </p:sp>
      <p:sp>
        <p:nvSpPr>
          <p:cNvPr id="23" name="Τίτλος 22"/>
          <p:cNvSpPr>
            <a:spLocks noGrp="1"/>
          </p:cNvSpPr>
          <p:nvPr>
            <p:ph type="title"/>
          </p:nvPr>
        </p:nvSpPr>
        <p:spPr/>
        <p:txBody>
          <a:bodyPr/>
          <a:lstStyle/>
          <a:p>
            <a:pPr algn="ctr" fontAlgn="auto">
              <a:spcAft>
                <a:spcPts val="0"/>
              </a:spcAft>
              <a:defRPr/>
            </a:pPr>
            <a:r>
              <a:rPr lang="en-US" dirty="0"/>
              <a:t>Taylor</a:t>
            </a:r>
            <a:r>
              <a:rPr lang="el-GR" dirty="0"/>
              <a:t> &amp; </a:t>
            </a:r>
            <a:r>
              <a:rPr lang="en-US" dirty="0"/>
              <a:t>Walras </a:t>
            </a:r>
            <a:r>
              <a:rPr lang="el-GR" sz="2400" dirty="0"/>
              <a:t>:</a:t>
            </a:r>
          </a:p>
        </p:txBody>
      </p:sp>
      <p:sp>
        <p:nvSpPr>
          <p:cNvPr id="27" name="Θέση κειμένου 26"/>
          <p:cNvSpPr>
            <a:spLocks noGrp="1"/>
          </p:cNvSpPr>
          <p:nvPr>
            <p:ph type="body" sz="quarter" idx="27"/>
          </p:nvPr>
        </p:nvSpPr>
        <p:spPr>
          <a:xfrm>
            <a:off x="2116138" y="1290638"/>
            <a:ext cx="4046537" cy="3992562"/>
          </a:xfrm>
        </p:spPr>
        <p:txBody>
          <a:bodyPr>
            <a:noAutofit/>
          </a:bodyPr>
          <a:lstStyle/>
          <a:p>
            <a:pPr fontAlgn="auto">
              <a:spcAft>
                <a:spcPts val="0"/>
              </a:spcAft>
              <a:defRPr/>
            </a:pPr>
            <a:r>
              <a:rPr lang="el-GR" dirty="0"/>
              <a:t>Οι θεωρητικές αρχές οργάνωσης και διοίκησης που </a:t>
            </a:r>
            <a:r>
              <a:rPr lang="el-GR" dirty="0" err="1"/>
              <a:t>διετύπωσε</a:t>
            </a:r>
            <a:r>
              <a:rPr lang="el-GR" dirty="0"/>
              <a:t> ο </a:t>
            </a:r>
            <a:r>
              <a:rPr lang="el-GR" b="1" dirty="0"/>
              <a:t>F. </a:t>
            </a:r>
            <a:r>
              <a:rPr lang="el-GR" b="1" dirty="0" err="1"/>
              <a:t>Taylor</a:t>
            </a:r>
            <a:r>
              <a:rPr lang="el-GR" b="1" dirty="0"/>
              <a:t> </a:t>
            </a:r>
            <a:r>
              <a:rPr lang="el-GR" dirty="0"/>
              <a:t>(1856-1915), βρίσκονται σε πλήρη αρμονία και συμπληρωματικότητα</a:t>
            </a:r>
          </a:p>
          <a:p>
            <a:pPr fontAlgn="auto">
              <a:spcAft>
                <a:spcPts val="0"/>
              </a:spcAft>
              <a:defRPr/>
            </a:pPr>
            <a:endParaRPr lang="el-GR" dirty="0"/>
          </a:p>
        </p:txBody>
      </p:sp>
      <p:sp>
        <p:nvSpPr>
          <p:cNvPr id="6" name="Θέση υποσέλιδου 5"/>
          <p:cNvSpPr>
            <a:spLocks noGrp="1"/>
          </p:cNvSpPr>
          <p:nvPr>
            <p:ph type="ftr" sz="quarter" idx="34"/>
          </p:nvPr>
        </p:nvSpPr>
        <p:spPr/>
        <p:txBody>
          <a:bodyPr/>
          <a:lstStyle/>
          <a:p>
            <a:pPr>
              <a:defRPr/>
            </a:pPr>
            <a:r>
              <a:rPr lang="el-GR" dirty="0"/>
              <a:t>Προσθέστε υποσέλιδο</a:t>
            </a:r>
          </a:p>
        </p:txBody>
      </p:sp>
      <p:sp>
        <p:nvSpPr>
          <p:cNvPr id="7" name="Θέση αριθμού διαφάνειας 6"/>
          <p:cNvSpPr>
            <a:spLocks noGrp="1"/>
          </p:cNvSpPr>
          <p:nvPr>
            <p:ph type="sldNum" sz="quarter" idx="35"/>
          </p:nvPr>
        </p:nvSpPr>
        <p:spPr/>
        <p:txBody>
          <a:bodyPr/>
          <a:lstStyle/>
          <a:p>
            <a:pPr>
              <a:defRPr/>
            </a:pPr>
            <a:fld id="{4924A74C-6913-4F97-832D-8A447180A212}" type="slidenum">
              <a:rPr lang="el-GR"/>
              <a:pPr>
                <a:defRPr/>
              </a:pPr>
              <a:t>30</a:t>
            </a:fld>
            <a:endParaRPr lang="el-GR" dirty="0"/>
          </a:p>
        </p:txBody>
      </p:sp>
      <p:sp>
        <p:nvSpPr>
          <p:cNvPr id="82950" name="Πλαίσιο κειμένου 33" descr="Σημείο τομής γραφήματος"/>
          <p:cNvSpPr>
            <a:spLocks/>
          </p:cNvSpPr>
          <p:nvPr/>
        </p:nvSpPr>
        <p:spPr bwMode="auto">
          <a:xfrm>
            <a:off x="5757863" y="2359025"/>
            <a:ext cx="404812" cy="1855788"/>
          </a:xfrm>
          <a:custGeom>
            <a:avLst/>
            <a:gdLst>
              <a:gd name="T0" fmla="*/ 222257 w 317688"/>
              <a:gd name="T1" fmla="*/ 0 h 1544221"/>
              <a:gd name="T2" fmla="*/ 280995 w 317688"/>
              <a:gd name="T3" fmla="*/ 151058 h 1544221"/>
              <a:gd name="T4" fmla="*/ 405863 w 317688"/>
              <a:gd name="T5" fmla="*/ 928467 h 1544221"/>
              <a:gd name="T6" fmla="*/ 280995 w 317688"/>
              <a:gd name="T7" fmla="*/ 1705876 h 1544221"/>
              <a:gd name="T8" fmla="*/ 222257 w 317688"/>
              <a:gd name="T9" fmla="*/ 1856935 h 1544221"/>
              <a:gd name="T10" fmla="*/ 182475 w 317688"/>
              <a:gd name="T11" fmla="*/ 1779204 h 1544221"/>
              <a:gd name="T12" fmla="*/ 0 w 317688"/>
              <a:gd name="T13" fmla="*/ 928467 h 1544221"/>
              <a:gd name="T14" fmla="*/ 182475 w 317688"/>
              <a:gd name="T15" fmla="*/ 77731 h 154422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17688" h="1544221">
                <a:moveTo>
                  <a:pt x="173971" y="0"/>
                </a:moveTo>
                <a:lnTo>
                  <a:pt x="219948" y="125619"/>
                </a:lnTo>
                <a:cubicBezTo>
                  <a:pt x="283469" y="329846"/>
                  <a:pt x="317688" y="546982"/>
                  <a:pt x="317688" y="772110"/>
                </a:cubicBezTo>
                <a:cubicBezTo>
                  <a:pt x="317688" y="997239"/>
                  <a:pt x="283469" y="1214375"/>
                  <a:pt x="219948" y="1418601"/>
                </a:cubicBezTo>
                <a:lnTo>
                  <a:pt x="173971" y="1544221"/>
                </a:lnTo>
                <a:lnTo>
                  <a:pt x="142832" y="1479580"/>
                </a:lnTo>
                <a:cubicBezTo>
                  <a:pt x="50859" y="1262132"/>
                  <a:pt x="0" y="1023060"/>
                  <a:pt x="0" y="772110"/>
                </a:cubicBezTo>
                <a:cubicBezTo>
                  <a:pt x="0" y="521160"/>
                  <a:pt x="50859" y="282088"/>
                  <a:pt x="142832" y="64641"/>
                </a:cubicBezTo>
                <a:close/>
              </a:path>
            </a:pathLst>
          </a:custGeom>
          <a:solidFill>
            <a:schemeClr val="accent1"/>
          </a:solidFill>
          <a:ln w="9525">
            <a:noFill/>
            <a:round/>
            <a:headEnd/>
            <a:tailEnd/>
          </a:ln>
        </p:spPr>
        <p:txBody>
          <a:bodyPr lIns="0" tIns="0" rIns="0" bIns="0" anchor="ctr"/>
          <a:lstStyle/>
          <a:p>
            <a:endParaRPr lang="el-GR"/>
          </a:p>
        </p:txBody>
      </p:sp>
      <p:sp>
        <p:nvSpPr>
          <p:cNvPr id="82951" name="TextBox 37"/>
          <p:cNvSpPr txBox="1">
            <a:spLocks noChangeArrowheads="1"/>
          </p:cNvSpPr>
          <p:nvPr/>
        </p:nvSpPr>
        <p:spPr bwMode="auto">
          <a:xfrm>
            <a:off x="9636125" y="6099175"/>
            <a:ext cx="1566863"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82952" name="Text Placeholder 24"/>
          <p:cNvSpPr txBox="1">
            <a:spLocks/>
          </p:cNvSpPr>
          <p:nvPr/>
        </p:nvSpPr>
        <p:spPr bwMode="auto">
          <a:xfrm>
            <a:off x="1446213" y="5761038"/>
            <a:ext cx="9299575" cy="127000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a:solidFill>
                  <a:srgbClr val="404040"/>
                </a:solidFill>
                <a:latin typeface="Calibri" pitchFamily="34" charset="0"/>
              </a:rPr>
              <a:t>Καθώς ασπάζονται τις ίδιες απλουστευτικές υποθέσεις, όπως την ύπαρξη τέλειας πληροφόρησης και την έλλειψη καινοτομίας</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Θέση κειμένου 7"/>
          <p:cNvSpPr>
            <a:spLocks noGrp="1"/>
          </p:cNvSpPr>
          <p:nvPr>
            <p:ph type="body" sz="quarter" idx="18"/>
          </p:nvPr>
        </p:nvSpPr>
        <p:spPr>
          <a:xfrm>
            <a:off x="258763" y="3016250"/>
            <a:ext cx="6599237" cy="2782888"/>
          </a:xfrm>
        </p:spPr>
        <p:txBody>
          <a:bodyPr/>
          <a:lstStyle/>
          <a:p>
            <a:r>
              <a:rPr lang="el-GR" smtClean="0"/>
              <a:t>Η </a:t>
            </a:r>
            <a:r>
              <a:rPr lang="el-GR" b="1" smtClean="0"/>
              <a:t>νεοκλασική οικονομική σχολή </a:t>
            </a:r>
            <a:r>
              <a:rPr lang="el-GR" smtClean="0"/>
              <a:t>(L. Walras, A. Cournot, A. Marshall), παρέχει τα θεωρητικά εργαλεία για την κατανόηση της ισορροπίας της αγοράς, που η κλασσική σχολή της διοίκησης θεωρεί ως δοσμένη (επιτευχθείσα)</a:t>
            </a:r>
          </a:p>
          <a:p>
            <a:endParaRPr lang="el-GR" smtClean="0"/>
          </a:p>
          <a:p>
            <a:r>
              <a:rPr lang="el-GR" smtClean="0"/>
              <a:t>Η </a:t>
            </a:r>
            <a:r>
              <a:rPr lang="el-GR" b="1" smtClean="0"/>
              <a:t>συνεισφορά</a:t>
            </a:r>
            <a:r>
              <a:rPr lang="el-GR" smtClean="0"/>
              <a:t> της κλασσικής σχολής της διοίκησης , συνίσταται στην “επιστημονική” θεμελίωση της παραγωγικότητας, την οποία οι νεοκλασικοί λαμβάνουν ως δεδομένη</a:t>
            </a:r>
          </a:p>
        </p:txBody>
      </p:sp>
      <p:sp>
        <p:nvSpPr>
          <p:cNvPr id="2" name="Τίτλος 1"/>
          <p:cNvSpPr>
            <a:spLocks noGrp="1"/>
          </p:cNvSpPr>
          <p:nvPr>
            <p:ph type="ctrTitle"/>
          </p:nvPr>
        </p:nvSpPr>
        <p:spPr>
          <a:xfrm>
            <a:off x="7189788" y="495300"/>
            <a:ext cx="4859337" cy="5521325"/>
          </a:xfrm>
        </p:spPr>
        <p:txBody>
          <a:bodyPr/>
          <a:lstStyle/>
          <a:p>
            <a:pPr algn="ctr" fontAlgn="auto">
              <a:spcAft>
                <a:spcPts val="0"/>
              </a:spcAft>
              <a:defRPr/>
            </a:pPr>
            <a:r>
              <a:rPr lang="el-GR" sz="2800" dirty="0"/>
              <a:t>Νεοκλασική </a:t>
            </a:r>
            <a:br>
              <a:rPr lang="el-GR" sz="2800" dirty="0"/>
            </a:br>
            <a:r>
              <a:rPr lang="el-GR" sz="2800" dirty="0"/>
              <a:t>οικονομική σχολή</a:t>
            </a:r>
          </a:p>
        </p:txBody>
      </p:sp>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38F34727-EEA9-4459-B2FC-0BA24310A801}" type="slidenum">
              <a:rPr lang="el-GR"/>
              <a:pPr>
                <a:defRPr/>
              </a:pPr>
              <a:t>31</a:t>
            </a:fld>
            <a:endParaRPr lang="el-GR" dirty="0"/>
          </a:p>
        </p:txBody>
      </p:sp>
      <p:sp>
        <p:nvSpPr>
          <p:cNvPr id="84997" name="TextBox 37"/>
          <p:cNvSpPr txBox="1">
            <a:spLocks noChangeArrowheads="1"/>
          </p:cNvSpPr>
          <p:nvPr/>
        </p:nvSpPr>
        <p:spPr bwMode="auto">
          <a:xfrm>
            <a:off x="97932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84998" name="TextBox 37"/>
          <p:cNvSpPr txBox="1">
            <a:spLocks noChangeArrowheads="1"/>
          </p:cNvSpPr>
          <p:nvPr/>
        </p:nvSpPr>
        <p:spPr bwMode="auto">
          <a:xfrm>
            <a:off x="7635875" y="2646363"/>
            <a:ext cx="1335088" cy="130175"/>
          </a:xfrm>
          <a:prstGeom prst="rect">
            <a:avLst/>
          </a:prstGeom>
          <a:solidFill>
            <a:schemeClr val="bg1"/>
          </a:solidFill>
          <a:ln w="9525">
            <a:noFill/>
            <a:miter lim="800000"/>
            <a:headEnd/>
            <a:tailEnd/>
          </a:ln>
        </p:spPr>
        <p:txBody>
          <a:bodyPr>
            <a:spAutoFit/>
          </a:bodyPr>
          <a:lstStyle/>
          <a:p>
            <a:endParaRPr lang="el-GR" sz="800">
              <a:solidFill>
                <a:schemeClr val="bg1"/>
              </a:solidFill>
              <a:latin typeface="Calibri" pitchFamily="34" charset="0"/>
            </a:endParaRPr>
          </a:p>
        </p:txBody>
      </p:sp>
      <p:pic>
        <p:nvPicPr>
          <p:cNvPr id="84999" name="Picture 2" descr="ÎÏÎ¿ÏÎ­Î»ÎµÏÎ¼Î± ÎµÎ¹ÎºÏÎ½Î±Ï Î³Î¹Î± Leon Walras black white images"/>
          <p:cNvPicPr>
            <a:picLocks noChangeAspect="1" noChangeArrowheads="1"/>
          </p:cNvPicPr>
          <p:nvPr/>
        </p:nvPicPr>
        <p:blipFill>
          <a:blip r:embed="rId3"/>
          <a:srcRect/>
          <a:stretch>
            <a:fillRect/>
          </a:stretch>
        </p:blipFill>
        <p:spPr bwMode="auto">
          <a:xfrm>
            <a:off x="7816850" y="495300"/>
            <a:ext cx="3689350" cy="3117850"/>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Θέση κειμένου 7"/>
          <p:cNvSpPr>
            <a:spLocks noGrp="1"/>
          </p:cNvSpPr>
          <p:nvPr>
            <p:ph type="body" sz="quarter" idx="18"/>
          </p:nvPr>
        </p:nvSpPr>
        <p:spPr>
          <a:xfrm>
            <a:off x="225425" y="639763"/>
            <a:ext cx="6702425" cy="461962"/>
          </a:xfrm>
        </p:spPr>
        <p:txBody>
          <a:bodyPr/>
          <a:lstStyle/>
          <a:p>
            <a:pPr marL="0" indent="0" algn="ctr">
              <a:buFont typeface="Calibri" pitchFamily="34" charset="0"/>
              <a:buNone/>
            </a:pPr>
            <a:r>
              <a:rPr lang="el-GR" sz="1600" smtClean="0"/>
              <a:t>Στην ορθολογική συμπεριφορά των οικονομικών παραγόντων που προτείνεται από τη νεοκλασική οικονομική θεωρία -ήτοι :</a:t>
            </a:r>
          </a:p>
        </p:txBody>
      </p:sp>
      <p:sp>
        <p:nvSpPr>
          <p:cNvPr id="2" name="Τίτλος 1"/>
          <p:cNvSpPr>
            <a:spLocks noGrp="1"/>
          </p:cNvSpPr>
          <p:nvPr>
            <p:ph type="ctrTitle"/>
          </p:nvPr>
        </p:nvSpPr>
        <p:spPr>
          <a:xfrm>
            <a:off x="7189470" y="494665"/>
            <a:ext cx="4860290" cy="5522595"/>
          </a:xfr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a:lstStyle/>
          <a:p>
            <a:pPr algn="ctr" fontAlgn="auto">
              <a:spcAft>
                <a:spcPts val="0"/>
              </a:spcAft>
              <a:defRPr/>
            </a:pPr>
            <a:r>
              <a:rPr lang="el-GR" sz="3600" b="1" dirty="0"/>
              <a:t>Επεξήγηση</a:t>
            </a:r>
            <a:endParaRPr lang="el-GR" sz="3600" dirty="0"/>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59663" y="758825"/>
            <a:ext cx="1871662" cy="187325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tretch>
            <a:fillRect/>
          </a:stretch>
        </p:blipFill>
        <p:spPr>
          <a:xfrm>
            <a:off x="9713913" y="768350"/>
            <a:ext cx="1871662" cy="1865313"/>
          </a:xfrm>
        </p:spPr>
      </p:pic>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AE9EDE13-8D8B-40F7-B52A-8585E24D51B7}" type="slidenum">
              <a:rPr lang="el-GR"/>
              <a:pPr>
                <a:defRPr/>
              </a:pPr>
              <a:t>32</a:t>
            </a:fld>
            <a:endParaRPr lang="el-GR" dirty="0"/>
          </a:p>
        </p:txBody>
      </p:sp>
      <p:sp>
        <p:nvSpPr>
          <p:cNvPr id="87049" name="TextBox 37"/>
          <p:cNvSpPr txBox="1">
            <a:spLocks noChangeArrowheads="1"/>
          </p:cNvSpPr>
          <p:nvPr/>
        </p:nvSpPr>
        <p:spPr bwMode="auto">
          <a:xfrm>
            <a:off x="97932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87050" name="TextBox 37"/>
          <p:cNvSpPr txBox="1">
            <a:spLocks noChangeArrowheads="1"/>
          </p:cNvSpPr>
          <p:nvPr/>
        </p:nvSpPr>
        <p:spPr bwMode="auto">
          <a:xfrm>
            <a:off x="7635875" y="2646363"/>
            <a:ext cx="1335088" cy="130175"/>
          </a:xfrm>
          <a:prstGeom prst="rect">
            <a:avLst/>
          </a:prstGeom>
          <a:solidFill>
            <a:schemeClr val="bg1"/>
          </a:solidFill>
          <a:ln w="9525">
            <a:noFill/>
            <a:miter lim="800000"/>
            <a:headEnd/>
            <a:tailEnd/>
          </a:ln>
        </p:spPr>
        <p:txBody>
          <a:bodyPr>
            <a:spAutoFit/>
          </a:bodyPr>
          <a:lstStyle/>
          <a:p>
            <a:endParaRPr lang="el-GR" sz="800">
              <a:solidFill>
                <a:schemeClr val="bg1"/>
              </a:solidFill>
              <a:latin typeface="Calibri" pitchFamily="34" charset="0"/>
            </a:endParaRPr>
          </a:p>
        </p:txBody>
      </p:sp>
      <p:sp>
        <p:nvSpPr>
          <p:cNvPr id="87051" name="Θέση κειμένου 5"/>
          <p:cNvSpPr txBox="1">
            <a:spLocks/>
          </p:cNvSpPr>
          <p:nvPr/>
        </p:nvSpPr>
        <p:spPr bwMode="auto">
          <a:xfrm>
            <a:off x="733425" y="2273300"/>
            <a:ext cx="2266950" cy="360363"/>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n-US" b="1">
                <a:solidFill>
                  <a:srgbClr val="404040"/>
                </a:solidFill>
                <a:latin typeface="Calibri" pitchFamily="34" charset="0"/>
              </a:rPr>
              <a:t>M</a:t>
            </a:r>
            <a:r>
              <a:rPr lang="el-GR" b="1">
                <a:solidFill>
                  <a:srgbClr val="404040"/>
                </a:solidFill>
                <a:latin typeface="Calibri" pitchFamily="34" charset="0"/>
              </a:rPr>
              <a:t>εγιστοποίηση του κέρδους από την επιχείρηση</a:t>
            </a:r>
          </a:p>
        </p:txBody>
      </p:sp>
      <p:sp>
        <p:nvSpPr>
          <p:cNvPr id="87052" name="Θέση κειμένου 5"/>
          <p:cNvSpPr txBox="1">
            <a:spLocks/>
          </p:cNvSpPr>
          <p:nvPr/>
        </p:nvSpPr>
        <p:spPr bwMode="auto">
          <a:xfrm>
            <a:off x="3997325" y="2273300"/>
            <a:ext cx="2833688" cy="360363"/>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n-US" b="1">
                <a:solidFill>
                  <a:srgbClr val="404040"/>
                </a:solidFill>
                <a:latin typeface="Calibri" pitchFamily="34" charset="0"/>
              </a:rPr>
              <a:t>M</a:t>
            </a:r>
            <a:r>
              <a:rPr lang="el-GR" b="1">
                <a:solidFill>
                  <a:srgbClr val="404040"/>
                </a:solidFill>
                <a:latin typeface="Calibri" pitchFamily="34" charset="0"/>
              </a:rPr>
              <a:t>εγιστοποίηση χρησιμότητας από τον καταναλωτή</a:t>
            </a:r>
          </a:p>
        </p:txBody>
      </p:sp>
      <p:sp>
        <p:nvSpPr>
          <p:cNvPr id="26" name="Ορθογώνιο 6" descr="Πλαίσιο επισήμανσης.">
            <a:extLst>
              <a:ext uri="{FF2B5EF4-FFF2-40B4-BE49-F238E27FC236}"/>
            </a:extLst>
          </p:cNvPr>
          <p:cNvSpPr/>
          <p:nvPr/>
        </p:nvSpPr>
        <p:spPr>
          <a:xfrm rot="10800000" flipV="1">
            <a:off x="579438" y="3028950"/>
            <a:ext cx="2574925" cy="762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27" name="Ορθογώνιο 6" descr="Πλαίσιο επισήμανσης.">
            <a:extLst>
              <a:ext uri="{FF2B5EF4-FFF2-40B4-BE49-F238E27FC236}"/>
            </a:extLst>
          </p:cNvPr>
          <p:cNvSpPr/>
          <p:nvPr/>
        </p:nvSpPr>
        <p:spPr>
          <a:xfrm rot="10800000" flipV="1">
            <a:off x="4125913" y="3078163"/>
            <a:ext cx="2576512" cy="762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87055" name="Text Placeholder 24"/>
          <p:cNvSpPr txBox="1">
            <a:spLocks/>
          </p:cNvSpPr>
          <p:nvPr/>
        </p:nvSpPr>
        <p:spPr bwMode="auto">
          <a:xfrm>
            <a:off x="323850" y="4379913"/>
            <a:ext cx="6507163" cy="7715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n-US" sz="1600">
                <a:solidFill>
                  <a:srgbClr val="404040"/>
                </a:solidFill>
                <a:latin typeface="Calibri" pitchFamily="34" charset="0"/>
              </a:rPr>
              <a:t>A</a:t>
            </a:r>
            <a:r>
              <a:rPr lang="el-GR" sz="1600">
                <a:solidFill>
                  <a:srgbClr val="404040"/>
                </a:solidFill>
                <a:latin typeface="Calibri" pitchFamily="34" charset="0"/>
              </a:rPr>
              <a:t>ντιστοιχεί η ορθολογική συμπεριφορά των εργαζομένων - μεγιστοποίηση του ατομικού εισοδήματος στο πλαίσιο της συνάρτησης της αμοιβής με την “επιστημονικά” μετρήσιμη απόδοση - που προσπάθησε να θεμελιώσει η κλασσική σχολή της διοικητικής επιστήμης</a:t>
            </a:r>
          </a:p>
          <a:p>
            <a:pPr algn="ctr">
              <a:lnSpc>
                <a:spcPct val="90000"/>
              </a:lnSpc>
              <a:spcBef>
                <a:spcPts val="1000"/>
              </a:spcBef>
              <a:buClr>
                <a:schemeClr val="accent1"/>
              </a:buClr>
              <a:buFont typeface="Calibri" pitchFamily="34" charset="0"/>
              <a:buNone/>
            </a:pPr>
            <a:endParaRPr lang="el-GR" sz="1600">
              <a:solidFill>
                <a:srgbClr val="404040"/>
              </a:solidFill>
              <a:latin typeface="Calibri" pitchFamily="34" charset="0"/>
            </a:endParaRPr>
          </a:p>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 </a:t>
            </a:r>
          </a:p>
        </p:txBody>
      </p:sp>
      <p:pic>
        <p:nvPicPr>
          <p:cNvPr id="87056" name="Picture 2" descr="ÎÏÎ¿ÏÎ­Î»ÎµÏÎ¼Î± ÎµÎ¹ÎºÏÎ½Î±Ï Î³Î¹Î± PRODUCTIVITY black white images"/>
          <p:cNvPicPr>
            <a:picLocks noChangeAspect="1" noChangeArrowheads="1"/>
          </p:cNvPicPr>
          <p:nvPr/>
        </p:nvPicPr>
        <p:blipFill>
          <a:blip r:embed="rId5"/>
          <a:srcRect/>
          <a:stretch>
            <a:fillRect/>
          </a:stretch>
        </p:blipFill>
        <p:spPr bwMode="auto">
          <a:xfrm>
            <a:off x="7459663" y="758825"/>
            <a:ext cx="4125912" cy="4206875"/>
          </a:xfrm>
          <a:prstGeom prst="rect">
            <a:avLst/>
          </a:prstGeom>
          <a:noFill/>
          <a:ln w="9525">
            <a:noFill/>
            <a:miter lim="800000"/>
            <a:headEnd/>
            <a:tailEnd/>
          </a:ln>
        </p:spPr>
      </p:pic>
      <p:sp>
        <p:nvSpPr>
          <p:cNvPr id="87057" name="Γραφικό 22" descr="Κέρματα"/>
          <p:cNvSpPr>
            <a:spLocks/>
          </p:cNvSpPr>
          <p:nvPr/>
        </p:nvSpPr>
        <p:spPr bwMode="auto">
          <a:xfrm>
            <a:off x="295275" y="2374900"/>
            <a:ext cx="388938" cy="344488"/>
          </a:xfrm>
          <a:custGeom>
            <a:avLst/>
            <a:gdLst/>
            <a:ahLst/>
            <a:cxnLst/>
            <a:rect l="0" t="0" r="r" b="b"/>
            <a:pathLst>
              <a:path w="809625" h="695325">
                <a:moveTo>
                  <a:pt x="751046" y="578644"/>
                </a:moveTo>
                <a:cubicBezTo>
                  <a:pt x="751046" y="591026"/>
                  <a:pt x="736759" y="602456"/>
                  <a:pt x="712946" y="611029"/>
                </a:cubicBezTo>
                <a:lnTo>
                  <a:pt x="712946" y="576739"/>
                </a:lnTo>
                <a:cubicBezTo>
                  <a:pt x="726281" y="572929"/>
                  <a:pt x="739616" y="567214"/>
                  <a:pt x="751046" y="561499"/>
                </a:cubicBezTo>
                <a:lnTo>
                  <a:pt x="751046" y="578644"/>
                </a:lnTo>
                <a:close/>
                <a:moveTo>
                  <a:pt x="674846" y="515779"/>
                </a:moveTo>
                <a:lnTo>
                  <a:pt x="674846" y="481489"/>
                </a:lnTo>
                <a:cubicBezTo>
                  <a:pt x="688181" y="477679"/>
                  <a:pt x="701516" y="471964"/>
                  <a:pt x="712946" y="466249"/>
                </a:cubicBezTo>
                <a:lnTo>
                  <a:pt x="712946" y="483394"/>
                </a:lnTo>
                <a:cubicBezTo>
                  <a:pt x="712946" y="495776"/>
                  <a:pt x="698659" y="507206"/>
                  <a:pt x="674846" y="515779"/>
                </a:cubicBezTo>
                <a:close/>
                <a:moveTo>
                  <a:pt x="674846" y="622459"/>
                </a:moveTo>
                <a:cubicBezTo>
                  <a:pt x="663416" y="625316"/>
                  <a:pt x="650081" y="627221"/>
                  <a:pt x="636746" y="629126"/>
                </a:cubicBezTo>
                <a:lnTo>
                  <a:pt x="636746" y="591979"/>
                </a:lnTo>
                <a:cubicBezTo>
                  <a:pt x="649129" y="590074"/>
                  <a:pt x="662464" y="588169"/>
                  <a:pt x="674846" y="586264"/>
                </a:cubicBezTo>
                <a:lnTo>
                  <a:pt x="674846" y="622459"/>
                </a:lnTo>
                <a:close/>
                <a:moveTo>
                  <a:pt x="598646" y="496729"/>
                </a:moveTo>
                <a:cubicBezTo>
                  <a:pt x="611029" y="494824"/>
                  <a:pt x="624364" y="492919"/>
                  <a:pt x="636746" y="491014"/>
                </a:cubicBezTo>
                <a:lnTo>
                  <a:pt x="636746" y="527209"/>
                </a:lnTo>
                <a:cubicBezTo>
                  <a:pt x="625316" y="530066"/>
                  <a:pt x="611981" y="531971"/>
                  <a:pt x="598646" y="533876"/>
                </a:cubicBezTo>
                <a:lnTo>
                  <a:pt x="598646" y="496729"/>
                </a:lnTo>
                <a:close/>
                <a:moveTo>
                  <a:pt x="598646" y="633889"/>
                </a:moveTo>
                <a:cubicBezTo>
                  <a:pt x="586264" y="634841"/>
                  <a:pt x="573881" y="635794"/>
                  <a:pt x="560546" y="635794"/>
                </a:cubicBezTo>
                <a:lnTo>
                  <a:pt x="560546" y="597694"/>
                </a:lnTo>
                <a:cubicBezTo>
                  <a:pt x="571976" y="597694"/>
                  <a:pt x="585311" y="596741"/>
                  <a:pt x="598646" y="595789"/>
                </a:cubicBezTo>
                <a:lnTo>
                  <a:pt x="598646" y="633889"/>
                </a:lnTo>
                <a:close/>
                <a:moveTo>
                  <a:pt x="522446" y="540544"/>
                </a:moveTo>
                <a:lnTo>
                  <a:pt x="522446" y="502444"/>
                </a:lnTo>
                <a:cubicBezTo>
                  <a:pt x="533876" y="502444"/>
                  <a:pt x="547211" y="501491"/>
                  <a:pt x="560546" y="500539"/>
                </a:cubicBezTo>
                <a:lnTo>
                  <a:pt x="560546" y="538639"/>
                </a:lnTo>
                <a:cubicBezTo>
                  <a:pt x="548164" y="539591"/>
                  <a:pt x="535781" y="539591"/>
                  <a:pt x="522446" y="540544"/>
                </a:cubicBezTo>
                <a:close/>
                <a:moveTo>
                  <a:pt x="522446" y="635794"/>
                </a:moveTo>
                <a:cubicBezTo>
                  <a:pt x="509111" y="635794"/>
                  <a:pt x="496729" y="634841"/>
                  <a:pt x="484346" y="633889"/>
                </a:cubicBezTo>
                <a:lnTo>
                  <a:pt x="484346" y="597694"/>
                </a:lnTo>
                <a:cubicBezTo>
                  <a:pt x="491014" y="597694"/>
                  <a:pt x="496729" y="597694"/>
                  <a:pt x="503396" y="597694"/>
                </a:cubicBezTo>
                <a:cubicBezTo>
                  <a:pt x="509111" y="597694"/>
                  <a:pt x="515779" y="597694"/>
                  <a:pt x="522446" y="597694"/>
                </a:cubicBezTo>
                <a:lnTo>
                  <a:pt x="522446" y="635794"/>
                </a:lnTo>
                <a:close/>
                <a:moveTo>
                  <a:pt x="446246" y="500539"/>
                </a:moveTo>
                <a:cubicBezTo>
                  <a:pt x="458629" y="501491"/>
                  <a:pt x="471011" y="502444"/>
                  <a:pt x="484346" y="502444"/>
                </a:cubicBezTo>
                <a:lnTo>
                  <a:pt x="484346" y="540544"/>
                </a:lnTo>
                <a:cubicBezTo>
                  <a:pt x="471011" y="540544"/>
                  <a:pt x="458629" y="539591"/>
                  <a:pt x="446246" y="538639"/>
                </a:cubicBezTo>
                <a:lnTo>
                  <a:pt x="446246" y="500539"/>
                </a:lnTo>
                <a:close/>
                <a:moveTo>
                  <a:pt x="446246" y="629126"/>
                </a:moveTo>
                <a:cubicBezTo>
                  <a:pt x="432911" y="627221"/>
                  <a:pt x="419576" y="625316"/>
                  <a:pt x="408146" y="622459"/>
                </a:cubicBezTo>
                <a:lnTo>
                  <a:pt x="408146" y="591979"/>
                </a:lnTo>
                <a:cubicBezTo>
                  <a:pt x="420529" y="593884"/>
                  <a:pt x="432911" y="594836"/>
                  <a:pt x="446246" y="595789"/>
                </a:cubicBezTo>
                <a:lnTo>
                  <a:pt x="446246" y="629126"/>
                </a:lnTo>
                <a:close/>
                <a:moveTo>
                  <a:pt x="370046" y="527209"/>
                </a:moveTo>
                <a:lnTo>
                  <a:pt x="370046" y="490061"/>
                </a:lnTo>
                <a:cubicBezTo>
                  <a:pt x="382429" y="491966"/>
                  <a:pt x="394811" y="494824"/>
                  <a:pt x="408146" y="495776"/>
                </a:cubicBezTo>
                <a:lnTo>
                  <a:pt x="408146" y="533876"/>
                </a:lnTo>
                <a:cubicBezTo>
                  <a:pt x="394811" y="531971"/>
                  <a:pt x="381476" y="530066"/>
                  <a:pt x="370046" y="527209"/>
                </a:cubicBezTo>
                <a:close/>
                <a:moveTo>
                  <a:pt x="370046" y="611029"/>
                </a:moveTo>
                <a:cubicBezTo>
                  <a:pt x="346234" y="601504"/>
                  <a:pt x="331946" y="590074"/>
                  <a:pt x="331946" y="578644"/>
                </a:cubicBezTo>
                <a:lnTo>
                  <a:pt x="331946" y="576739"/>
                </a:lnTo>
                <a:cubicBezTo>
                  <a:pt x="331946" y="576739"/>
                  <a:pt x="331946" y="576739"/>
                  <a:pt x="332899" y="576739"/>
                </a:cubicBezTo>
                <a:cubicBezTo>
                  <a:pt x="335756" y="577691"/>
                  <a:pt x="337661" y="578644"/>
                  <a:pt x="340519" y="578644"/>
                </a:cubicBezTo>
                <a:cubicBezTo>
                  <a:pt x="350044" y="581501"/>
                  <a:pt x="359569" y="583406"/>
                  <a:pt x="370046" y="585311"/>
                </a:cubicBezTo>
                <a:lnTo>
                  <a:pt x="370046" y="611029"/>
                </a:lnTo>
                <a:close/>
                <a:moveTo>
                  <a:pt x="217646" y="481489"/>
                </a:moveTo>
                <a:cubicBezTo>
                  <a:pt x="224314" y="481489"/>
                  <a:pt x="230029" y="482441"/>
                  <a:pt x="236696" y="482441"/>
                </a:cubicBezTo>
                <a:lnTo>
                  <a:pt x="236696" y="483394"/>
                </a:lnTo>
                <a:cubicBezTo>
                  <a:pt x="236696" y="496729"/>
                  <a:pt x="239554" y="510064"/>
                  <a:pt x="246221" y="520541"/>
                </a:cubicBezTo>
                <a:cubicBezTo>
                  <a:pt x="236696" y="520541"/>
                  <a:pt x="227171" y="519589"/>
                  <a:pt x="217646" y="518636"/>
                </a:cubicBezTo>
                <a:lnTo>
                  <a:pt x="217646" y="481489"/>
                </a:lnTo>
                <a:close/>
                <a:moveTo>
                  <a:pt x="179546" y="367189"/>
                </a:moveTo>
                <a:cubicBezTo>
                  <a:pt x="191929" y="369094"/>
                  <a:pt x="204311" y="371951"/>
                  <a:pt x="217646" y="372904"/>
                </a:cubicBezTo>
                <a:lnTo>
                  <a:pt x="217646" y="411004"/>
                </a:lnTo>
                <a:cubicBezTo>
                  <a:pt x="204311" y="409099"/>
                  <a:pt x="190976" y="407194"/>
                  <a:pt x="179546" y="404336"/>
                </a:cubicBezTo>
                <a:lnTo>
                  <a:pt x="179546" y="367189"/>
                </a:lnTo>
                <a:close/>
                <a:moveTo>
                  <a:pt x="179546" y="514826"/>
                </a:moveTo>
                <a:cubicBezTo>
                  <a:pt x="166211" y="512921"/>
                  <a:pt x="152876" y="511016"/>
                  <a:pt x="141446" y="508159"/>
                </a:cubicBezTo>
                <a:lnTo>
                  <a:pt x="141446" y="471011"/>
                </a:lnTo>
                <a:cubicBezTo>
                  <a:pt x="153829" y="472916"/>
                  <a:pt x="166211" y="475774"/>
                  <a:pt x="179546" y="476726"/>
                </a:cubicBezTo>
                <a:lnTo>
                  <a:pt x="179546" y="514826"/>
                </a:lnTo>
                <a:close/>
                <a:moveTo>
                  <a:pt x="103346" y="359569"/>
                </a:moveTo>
                <a:lnTo>
                  <a:pt x="103346" y="342424"/>
                </a:lnTo>
                <a:cubicBezTo>
                  <a:pt x="114776" y="348139"/>
                  <a:pt x="127159" y="352901"/>
                  <a:pt x="141446" y="356711"/>
                </a:cubicBezTo>
                <a:lnTo>
                  <a:pt x="141446" y="391954"/>
                </a:lnTo>
                <a:cubicBezTo>
                  <a:pt x="117634" y="383381"/>
                  <a:pt x="103346" y="371951"/>
                  <a:pt x="103346" y="359569"/>
                </a:cubicBezTo>
                <a:close/>
                <a:moveTo>
                  <a:pt x="103346" y="496729"/>
                </a:moveTo>
                <a:cubicBezTo>
                  <a:pt x="79534" y="487204"/>
                  <a:pt x="65246" y="475774"/>
                  <a:pt x="65246" y="464344"/>
                </a:cubicBezTo>
                <a:lnTo>
                  <a:pt x="65246" y="447199"/>
                </a:lnTo>
                <a:cubicBezTo>
                  <a:pt x="76676" y="452914"/>
                  <a:pt x="89059" y="457676"/>
                  <a:pt x="103346" y="461486"/>
                </a:cubicBezTo>
                <a:lnTo>
                  <a:pt x="103346" y="496729"/>
                </a:lnTo>
                <a:close/>
                <a:moveTo>
                  <a:pt x="65246" y="199549"/>
                </a:moveTo>
                <a:cubicBezTo>
                  <a:pt x="76676" y="205264"/>
                  <a:pt x="89059" y="210026"/>
                  <a:pt x="103346" y="213836"/>
                </a:cubicBezTo>
                <a:lnTo>
                  <a:pt x="103346" y="249079"/>
                </a:lnTo>
                <a:cubicBezTo>
                  <a:pt x="79534" y="239554"/>
                  <a:pt x="65246" y="228124"/>
                  <a:pt x="65246" y="216694"/>
                </a:cubicBezTo>
                <a:lnTo>
                  <a:pt x="65246" y="199549"/>
                </a:lnTo>
                <a:close/>
                <a:moveTo>
                  <a:pt x="179546" y="230029"/>
                </a:moveTo>
                <a:lnTo>
                  <a:pt x="179546" y="268129"/>
                </a:lnTo>
                <a:cubicBezTo>
                  <a:pt x="166211" y="266224"/>
                  <a:pt x="152876" y="264319"/>
                  <a:pt x="141446" y="261461"/>
                </a:cubicBezTo>
                <a:lnTo>
                  <a:pt x="141446" y="224314"/>
                </a:lnTo>
                <a:cubicBezTo>
                  <a:pt x="153829" y="226219"/>
                  <a:pt x="166211" y="228124"/>
                  <a:pt x="179546" y="230029"/>
                </a:cubicBezTo>
                <a:close/>
                <a:moveTo>
                  <a:pt x="274796" y="64294"/>
                </a:moveTo>
                <a:cubicBezTo>
                  <a:pt x="391001" y="64294"/>
                  <a:pt x="484346" y="90011"/>
                  <a:pt x="484346" y="121444"/>
                </a:cubicBezTo>
                <a:cubicBezTo>
                  <a:pt x="484346" y="152876"/>
                  <a:pt x="391001" y="178594"/>
                  <a:pt x="274796" y="178594"/>
                </a:cubicBezTo>
                <a:cubicBezTo>
                  <a:pt x="158591" y="178594"/>
                  <a:pt x="65246" y="152876"/>
                  <a:pt x="65246" y="121444"/>
                </a:cubicBezTo>
                <a:cubicBezTo>
                  <a:pt x="65246" y="90011"/>
                  <a:pt x="158591" y="64294"/>
                  <a:pt x="274796" y="64294"/>
                </a:cubicBezTo>
                <a:close/>
                <a:moveTo>
                  <a:pt x="331946" y="515779"/>
                </a:moveTo>
                <a:cubicBezTo>
                  <a:pt x="308134" y="506254"/>
                  <a:pt x="293846" y="494824"/>
                  <a:pt x="293846" y="483394"/>
                </a:cubicBezTo>
                <a:lnTo>
                  <a:pt x="293846" y="466249"/>
                </a:lnTo>
                <a:cubicBezTo>
                  <a:pt x="305276" y="471964"/>
                  <a:pt x="317659" y="476726"/>
                  <a:pt x="331946" y="480536"/>
                </a:cubicBezTo>
                <a:lnTo>
                  <a:pt x="331946" y="515779"/>
                </a:lnTo>
                <a:close/>
                <a:moveTo>
                  <a:pt x="446246" y="249079"/>
                </a:moveTo>
                <a:lnTo>
                  <a:pt x="446246" y="214789"/>
                </a:lnTo>
                <a:cubicBezTo>
                  <a:pt x="459581" y="210979"/>
                  <a:pt x="472916" y="205264"/>
                  <a:pt x="484346" y="199549"/>
                </a:cubicBezTo>
                <a:lnTo>
                  <a:pt x="484346" y="216694"/>
                </a:lnTo>
                <a:cubicBezTo>
                  <a:pt x="484346" y="229076"/>
                  <a:pt x="470059" y="240506"/>
                  <a:pt x="446246" y="249079"/>
                </a:cubicBezTo>
                <a:close/>
                <a:moveTo>
                  <a:pt x="370046" y="267176"/>
                </a:moveTo>
                <a:lnTo>
                  <a:pt x="370046" y="230029"/>
                </a:lnTo>
                <a:cubicBezTo>
                  <a:pt x="382429" y="228124"/>
                  <a:pt x="395764" y="226219"/>
                  <a:pt x="408146" y="224314"/>
                </a:cubicBezTo>
                <a:lnTo>
                  <a:pt x="408146" y="260509"/>
                </a:lnTo>
                <a:cubicBezTo>
                  <a:pt x="396716" y="263366"/>
                  <a:pt x="383381" y="265271"/>
                  <a:pt x="370046" y="267176"/>
                </a:cubicBezTo>
                <a:close/>
                <a:moveTo>
                  <a:pt x="293846" y="273844"/>
                </a:moveTo>
                <a:lnTo>
                  <a:pt x="293846" y="235744"/>
                </a:lnTo>
                <a:cubicBezTo>
                  <a:pt x="305276" y="235744"/>
                  <a:pt x="318611" y="234791"/>
                  <a:pt x="331946" y="233839"/>
                </a:cubicBezTo>
                <a:lnTo>
                  <a:pt x="331946" y="271939"/>
                </a:lnTo>
                <a:cubicBezTo>
                  <a:pt x="319564" y="272891"/>
                  <a:pt x="307181" y="272891"/>
                  <a:pt x="293846" y="273844"/>
                </a:cubicBezTo>
                <a:close/>
                <a:moveTo>
                  <a:pt x="217646" y="271939"/>
                </a:moveTo>
                <a:lnTo>
                  <a:pt x="217646" y="233839"/>
                </a:lnTo>
                <a:cubicBezTo>
                  <a:pt x="230029" y="234791"/>
                  <a:pt x="242411" y="235744"/>
                  <a:pt x="255746" y="235744"/>
                </a:cubicBezTo>
                <a:lnTo>
                  <a:pt x="255746" y="273844"/>
                </a:lnTo>
                <a:cubicBezTo>
                  <a:pt x="242411" y="272891"/>
                  <a:pt x="230029" y="272891"/>
                  <a:pt x="217646" y="271939"/>
                </a:cubicBezTo>
                <a:close/>
                <a:moveTo>
                  <a:pt x="712946" y="388144"/>
                </a:moveTo>
                <a:cubicBezTo>
                  <a:pt x="712946" y="419576"/>
                  <a:pt x="619601" y="445294"/>
                  <a:pt x="503396" y="445294"/>
                </a:cubicBezTo>
                <a:cubicBezTo>
                  <a:pt x="387191" y="445294"/>
                  <a:pt x="293846" y="419576"/>
                  <a:pt x="293846" y="388144"/>
                </a:cubicBezTo>
                <a:cubicBezTo>
                  <a:pt x="293846" y="356711"/>
                  <a:pt x="387191" y="330994"/>
                  <a:pt x="503396" y="330994"/>
                </a:cubicBezTo>
                <a:cubicBezTo>
                  <a:pt x="619601" y="330994"/>
                  <a:pt x="712946" y="356711"/>
                  <a:pt x="712946" y="388144"/>
                </a:cubicBezTo>
                <a:close/>
                <a:moveTo>
                  <a:pt x="770096" y="416719"/>
                </a:moveTo>
                <a:lnTo>
                  <a:pt x="770096" y="388144"/>
                </a:lnTo>
                <a:cubicBezTo>
                  <a:pt x="770096" y="343376"/>
                  <a:pt x="734854" y="310991"/>
                  <a:pt x="666274" y="292894"/>
                </a:cubicBezTo>
                <a:cubicBezTo>
                  <a:pt x="640556" y="286226"/>
                  <a:pt x="611029" y="280511"/>
                  <a:pt x="577691" y="277654"/>
                </a:cubicBezTo>
                <a:cubicBezTo>
                  <a:pt x="578644" y="273844"/>
                  <a:pt x="578644" y="269081"/>
                  <a:pt x="578644" y="264319"/>
                </a:cubicBezTo>
                <a:cubicBezTo>
                  <a:pt x="578644" y="237649"/>
                  <a:pt x="566261" y="214789"/>
                  <a:pt x="540544" y="197644"/>
                </a:cubicBezTo>
                <a:lnTo>
                  <a:pt x="540544" y="121444"/>
                </a:lnTo>
                <a:cubicBezTo>
                  <a:pt x="540544" y="76676"/>
                  <a:pt x="505301" y="44291"/>
                  <a:pt x="436721" y="26194"/>
                </a:cubicBezTo>
                <a:cubicBezTo>
                  <a:pt x="391954" y="13811"/>
                  <a:pt x="334804" y="7144"/>
                  <a:pt x="273844" y="7144"/>
                </a:cubicBezTo>
                <a:cubicBezTo>
                  <a:pt x="193834" y="7144"/>
                  <a:pt x="7144" y="18574"/>
                  <a:pt x="7144" y="121444"/>
                </a:cubicBezTo>
                <a:lnTo>
                  <a:pt x="7144" y="216694"/>
                </a:lnTo>
                <a:cubicBezTo>
                  <a:pt x="7144" y="243364"/>
                  <a:pt x="19526" y="266224"/>
                  <a:pt x="45244" y="283369"/>
                </a:cubicBezTo>
                <a:lnTo>
                  <a:pt x="45244" y="301466"/>
                </a:lnTo>
                <a:cubicBezTo>
                  <a:pt x="22384" y="317659"/>
                  <a:pt x="7144" y="339566"/>
                  <a:pt x="7144" y="369094"/>
                </a:cubicBezTo>
                <a:lnTo>
                  <a:pt x="7144" y="464344"/>
                </a:lnTo>
                <a:cubicBezTo>
                  <a:pt x="7144" y="509111"/>
                  <a:pt x="42386" y="541496"/>
                  <a:pt x="110966" y="559594"/>
                </a:cubicBezTo>
                <a:cubicBezTo>
                  <a:pt x="155734" y="571976"/>
                  <a:pt x="212884" y="578644"/>
                  <a:pt x="273844" y="578644"/>
                </a:cubicBezTo>
                <a:cubicBezTo>
                  <a:pt x="273844" y="623411"/>
                  <a:pt x="309086" y="655796"/>
                  <a:pt x="377666" y="673894"/>
                </a:cubicBezTo>
                <a:cubicBezTo>
                  <a:pt x="422434" y="686276"/>
                  <a:pt x="479584" y="692944"/>
                  <a:pt x="540544" y="692944"/>
                </a:cubicBezTo>
                <a:cubicBezTo>
                  <a:pt x="620554" y="692944"/>
                  <a:pt x="807244" y="681514"/>
                  <a:pt x="807244" y="578644"/>
                </a:cubicBezTo>
                <a:lnTo>
                  <a:pt x="807244" y="483394"/>
                </a:lnTo>
                <a:cubicBezTo>
                  <a:pt x="808196" y="456724"/>
                  <a:pt x="795814" y="433864"/>
                  <a:pt x="770096" y="416719"/>
                </a:cubicBezTo>
                <a:close/>
              </a:path>
            </a:pathLst>
          </a:custGeom>
          <a:solidFill>
            <a:schemeClr val="tx1"/>
          </a:solidFill>
          <a:ln w="9525" cap="flat">
            <a:noFill/>
            <a:prstDash val="solid"/>
            <a:miter lim="800000"/>
            <a:headEnd/>
            <a:tailEnd/>
          </a:ln>
        </p:spPr>
        <p:txBody>
          <a:bodyPr anchor="ctr"/>
          <a:lstStyle/>
          <a:p>
            <a:endParaRPr lang="el-GR"/>
          </a:p>
        </p:txBody>
      </p:sp>
      <p:pic>
        <p:nvPicPr>
          <p:cNvPr id="87058" name="Γραφικό 27" descr="Ανοδική τάση"/>
          <p:cNvPicPr>
            <a:picLocks noChangeAspect="1"/>
          </p:cNvPicPr>
          <p:nvPr/>
        </p:nvPicPr>
        <p:blipFill>
          <a:blip r:embed="rId6"/>
          <a:srcRect/>
          <a:stretch>
            <a:fillRect/>
          </a:stretch>
        </p:blipFill>
        <p:spPr bwMode="auto">
          <a:xfrm>
            <a:off x="3614738" y="2273300"/>
            <a:ext cx="538162" cy="538163"/>
          </a:xfrm>
          <a:prstGeom prst="rect">
            <a:avLst/>
          </a:prstGeom>
          <a:noFill/>
          <a:ln w="9525">
            <a:noFill/>
            <a:miter lim="800000"/>
            <a:headEnd/>
            <a:tailEnd/>
          </a:ln>
        </p:spPr>
      </p:pic>
      <p:sp>
        <p:nvSpPr>
          <p:cNvPr id="34" name="Ορθογώνιο 6">
            <a:extLst>
              <a:ext uri="{FF2B5EF4-FFF2-40B4-BE49-F238E27FC236}"/>
            </a:extLst>
          </p:cNvPr>
          <p:cNvSpPr/>
          <p:nvPr/>
        </p:nvSpPr>
        <p:spPr>
          <a:xfrm>
            <a:off x="7315200" y="5422900"/>
            <a:ext cx="4319588" cy="176213"/>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pic>
        <p:nvPicPr>
          <p:cNvPr id="87060" name="Picture 2" descr="ÎÏÎ¿ÏÎ­Î»ÎµÏÎ¼Î± ÎµÎ¹ÎºÏÎ½Î±Ï Î³Î¹Î± COMPANY MASONRY BLACK WHITE"/>
          <p:cNvPicPr>
            <a:picLocks noChangeAspect="1" noChangeArrowheads="1"/>
          </p:cNvPicPr>
          <p:nvPr/>
        </p:nvPicPr>
        <p:blipFill>
          <a:blip r:embed="rId7"/>
          <a:srcRect/>
          <a:stretch>
            <a:fillRect/>
          </a:stretch>
        </p:blipFill>
        <p:spPr bwMode="auto">
          <a:xfrm>
            <a:off x="7477125" y="693738"/>
            <a:ext cx="4319588" cy="4532312"/>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Θέση κειμένου 7"/>
          <p:cNvSpPr>
            <a:spLocks noGrp="1"/>
          </p:cNvSpPr>
          <p:nvPr>
            <p:ph type="body" sz="quarter" idx="18"/>
          </p:nvPr>
        </p:nvSpPr>
        <p:spPr>
          <a:xfrm>
            <a:off x="1762125" y="619125"/>
            <a:ext cx="3608388" cy="463550"/>
          </a:xfrm>
        </p:spPr>
        <p:txBody>
          <a:bodyPr/>
          <a:lstStyle/>
          <a:p>
            <a:pPr marL="0" indent="0" algn="ctr">
              <a:buFont typeface="Calibri" pitchFamily="34" charset="0"/>
              <a:buNone/>
            </a:pPr>
            <a:r>
              <a:rPr lang="el-GR" smtClean="0"/>
              <a:t>Η συμπληρωματικότητα:</a:t>
            </a:r>
          </a:p>
        </p:txBody>
      </p:sp>
      <p:sp>
        <p:nvSpPr>
          <p:cNvPr id="2" name="Τίτλος 1"/>
          <p:cNvSpPr>
            <a:spLocks noGrp="1"/>
          </p:cNvSpPr>
          <p:nvPr>
            <p:ph type="ctrTitle"/>
          </p:nvPr>
        </p:nvSpPr>
        <p:spPr>
          <a:xfrm>
            <a:off x="7189470" y="494665"/>
            <a:ext cx="4860290" cy="5522595"/>
          </a:xfr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a:lstStyle/>
          <a:p>
            <a:pPr algn="ctr" fontAlgn="auto">
              <a:spcAft>
                <a:spcPts val="0"/>
              </a:spcAft>
              <a:defRPr/>
            </a:pPr>
            <a:r>
              <a:rPr lang="el-GR" sz="3600" b="1" dirty="0"/>
              <a:t>Επεξήγηση</a:t>
            </a:r>
            <a:endParaRPr lang="el-GR" sz="3600" dirty="0"/>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59663" y="758825"/>
            <a:ext cx="1871662" cy="187325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tretch>
            <a:fillRect/>
          </a:stretch>
        </p:blipFill>
        <p:spPr>
          <a:xfrm>
            <a:off x="9713913" y="768350"/>
            <a:ext cx="1871662" cy="1865313"/>
          </a:xfrm>
        </p:spPr>
      </p:pic>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774152DD-BF2A-4DE0-B647-0E0910D73450}" type="slidenum">
              <a:rPr lang="el-GR"/>
              <a:pPr>
                <a:defRPr/>
              </a:pPr>
              <a:t>33</a:t>
            </a:fld>
            <a:endParaRPr lang="el-GR" dirty="0"/>
          </a:p>
        </p:txBody>
      </p:sp>
      <p:sp>
        <p:nvSpPr>
          <p:cNvPr id="89097" name="TextBox 37"/>
          <p:cNvSpPr txBox="1">
            <a:spLocks noChangeArrowheads="1"/>
          </p:cNvSpPr>
          <p:nvPr/>
        </p:nvSpPr>
        <p:spPr bwMode="auto">
          <a:xfrm>
            <a:off x="97932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89098" name="TextBox 37"/>
          <p:cNvSpPr txBox="1">
            <a:spLocks noChangeArrowheads="1"/>
          </p:cNvSpPr>
          <p:nvPr/>
        </p:nvSpPr>
        <p:spPr bwMode="auto">
          <a:xfrm>
            <a:off x="7635875" y="2646363"/>
            <a:ext cx="1335088" cy="130175"/>
          </a:xfrm>
          <a:prstGeom prst="rect">
            <a:avLst/>
          </a:prstGeom>
          <a:solidFill>
            <a:schemeClr val="bg1"/>
          </a:solidFill>
          <a:ln w="9525">
            <a:noFill/>
            <a:miter lim="800000"/>
            <a:headEnd/>
            <a:tailEnd/>
          </a:ln>
        </p:spPr>
        <p:txBody>
          <a:bodyPr>
            <a:spAutoFit/>
          </a:bodyPr>
          <a:lstStyle/>
          <a:p>
            <a:endParaRPr lang="el-GR" sz="800">
              <a:solidFill>
                <a:schemeClr val="bg1"/>
              </a:solidFill>
              <a:latin typeface="Calibri" pitchFamily="34" charset="0"/>
            </a:endParaRPr>
          </a:p>
        </p:txBody>
      </p:sp>
      <p:sp>
        <p:nvSpPr>
          <p:cNvPr id="89099" name="Θέση κειμένου 5"/>
          <p:cNvSpPr txBox="1">
            <a:spLocks/>
          </p:cNvSpPr>
          <p:nvPr/>
        </p:nvSpPr>
        <p:spPr bwMode="auto">
          <a:xfrm>
            <a:off x="842963" y="1830388"/>
            <a:ext cx="2422525" cy="360362"/>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Της μικροοικονομικής των νεοκλασικών</a:t>
            </a:r>
          </a:p>
          <a:p>
            <a:pPr algn="ctr">
              <a:lnSpc>
                <a:spcPct val="90000"/>
              </a:lnSpc>
              <a:spcBef>
                <a:spcPts val="1000"/>
              </a:spcBef>
              <a:buClr>
                <a:schemeClr val="accent1"/>
              </a:buClr>
              <a:buFont typeface="Calibri" pitchFamily="34" charset="0"/>
              <a:buNone/>
            </a:pPr>
            <a:endParaRPr lang="el-GR" b="1">
              <a:solidFill>
                <a:srgbClr val="404040"/>
              </a:solidFill>
              <a:latin typeface="Calibri" pitchFamily="34" charset="0"/>
            </a:endParaRPr>
          </a:p>
        </p:txBody>
      </p:sp>
      <p:sp>
        <p:nvSpPr>
          <p:cNvPr id="89100" name="Θέση κειμένου 5"/>
          <p:cNvSpPr txBox="1">
            <a:spLocks/>
          </p:cNvSpPr>
          <p:nvPr/>
        </p:nvSpPr>
        <p:spPr bwMode="auto">
          <a:xfrm>
            <a:off x="4175125" y="1809750"/>
            <a:ext cx="2832100" cy="360363"/>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Της “επιστημονικής οργάνωσης” της εργασίας</a:t>
            </a:r>
          </a:p>
        </p:txBody>
      </p:sp>
      <p:sp>
        <p:nvSpPr>
          <p:cNvPr id="26" name="Ορθογώνιο 6" descr="Πλαίσιο επισήμανσης.">
            <a:extLst>
              <a:ext uri="{FF2B5EF4-FFF2-40B4-BE49-F238E27FC236}"/>
            </a:extLst>
          </p:cNvPr>
          <p:cNvSpPr/>
          <p:nvPr/>
        </p:nvSpPr>
        <p:spPr>
          <a:xfrm rot="10800000" flipV="1">
            <a:off x="755650" y="2565400"/>
            <a:ext cx="2574925" cy="762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27" name="Ορθογώνιο 6" descr="Πλαίσιο επισήμανσης.">
            <a:extLst>
              <a:ext uri="{FF2B5EF4-FFF2-40B4-BE49-F238E27FC236}"/>
            </a:extLst>
          </p:cNvPr>
          <p:cNvSpPr/>
          <p:nvPr/>
        </p:nvSpPr>
        <p:spPr>
          <a:xfrm rot="10800000" flipV="1">
            <a:off x="4302125" y="2613025"/>
            <a:ext cx="2576513" cy="7778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89103" name="Text Placeholder 24"/>
          <p:cNvSpPr txBox="1">
            <a:spLocks/>
          </p:cNvSpPr>
          <p:nvPr/>
        </p:nvSpPr>
        <p:spPr bwMode="auto">
          <a:xfrm>
            <a:off x="323850" y="3916363"/>
            <a:ext cx="6507163" cy="7715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a:solidFill>
                  <a:srgbClr val="404040"/>
                </a:solidFill>
                <a:latin typeface="Calibri" pitchFamily="34" charset="0"/>
              </a:rPr>
              <a:t>Βασίζεται στην εκ μέρους τους ενσάρκωση, μιας καινούργιας φαντασιακής σημασίας που αναδύεται με την έλευση του καπιταλιστικού τρόπου παραγωγής: </a:t>
            </a:r>
            <a:r>
              <a:rPr lang="el-GR" b="1">
                <a:solidFill>
                  <a:srgbClr val="404040"/>
                </a:solidFill>
                <a:latin typeface="Calibri" pitchFamily="34" charset="0"/>
              </a:rPr>
              <a:t>την απεριόριστη επέκταση της “ορθολογικής κυριαρχίας”</a:t>
            </a:r>
          </a:p>
          <a:p>
            <a:pPr algn="ctr">
              <a:lnSpc>
                <a:spcPct val="90000"/>
              </a:lnSpc>
              <a:spcBef>
                <a:spcPts val="1000"/>
              </a:spcBef>
              <a:buClr>
                <a:schemeClr val="accent1"/>
              </a:buClr>
              <a:buFont typeface="Calibri" pitchFamily="34" charset="0"/>
              <a:buNone/>
            </a:pPr>
            <a:endParaRPr lang="el-GR">
              <a:solidFill>
                <a:srgbClr val="404040"/>
              </a:solidFill>
              <a:latin typeface="Calibri" pitchFamily="34" charset="0"/>
            </a:endParaRPr>
          </a:p>
          <a:p>
            <a:pPr algn="ctr">
              <a:lnSpc>
                <a:spcPct val="90000"/>
              </a:lnSpc>
              <a:spcBef>
                <a:spcPts val="1000"/>
              </a:spcBef>
              <a:buClr>
                <a:schemeClr val="accent1"/>
              </a:buClr>
              <a:buFont typeface="Calibri" pitchFamily="34" charset="0"/>
              <a:buNone/>
            </a:pPr>
            <a:endParaRPr lang="el-GR">
              <a:solidFill>
                <a:srgbClr val="404040"/>
              </a:solidFill>
              <a:latin typeface="Calibri" pitchFamily="34" charset="0"/>
            </a:endParaRPr>
          </a:p>
          <a:p>
            <a:pPr algn="ctr">
              <a:lnSpc>
                <a:spcPct val="90000"/>
              </a:lnSpc>
              <a:spcBef>
                <a:spcPts val="1000"/>
              </a:spcBef>
              <a:buClr>
                <a:schemeClr val="accent1"/>
              </a:buClr>
              <a:buFont typeface="Calibri" pitchFamily="34" charset="0"/>
              <a:buNone/>
            </a:pPr>
            <a:r>
              <a:rPr lang="el-GR">
                <a:solidFill>
                  <a:srgbClr val="404040"/>
                </a:solidFill>
                <a:latin typeface="Calibri" pitchFamily="34" charset="0"/>
              </a:rPr>
              <a:t> </a:t>
            </a:r>
          </a:p>
        </p:txBody>
      </p:sp>
      <p:pic>
        <p:nvPicPr>
          <p:cNvPr id="89104" name="Picture 2" descr="ÎÏÎ¿ÏÎ­Î»ÎµÏÎ¼Î± ÎµÎ¹ÎºÏÎ½Î±Ï Î³Î¹Î± PRODUCTIVITY black white images"/>
          <p:cNvPicPr>
            <a:picLocks noChangeAspect="1" noChangeArrowheads="1"/>
          </p:cNvPicPr>
          <p:nvPr/>
        </p:nvPicPr>
        <p:blipFill>
          <a:blip r:embed="rId5"/>
          <a:srcRect/>
          <a:stretch>
            <a:fillRect/>
          </a:stretch>
        </p:blipFill>
        <p:spPr bwMode="auto">
          <a:xfrm>
            <a:off x="7459663" y="758825"/>
            <a:ext cx="4125912" cy="4206875"/>
          </a:xfrm>
          <a:prstGeom prst="rect">
            <a:avLst/>
          </a:prstGeom>
          <a:noFill/>
          <a:ln w="9525">
            <a:noFill/>
            <a:miter lim="800000"/>
            <a:headEnd/>
            <a:tailEnd/>
          </a:ln>
        </p:spPr>
      </p:pic>
      <p:pic>
        <p:nvPicPr>
          <p:cNvPr id="89105" name="Γραφικό 6" descr="Γράφημα ράβδων"/>
          <p:cNvPicPr>
            <a:picLocks noChangeAspect="1"/>
          </p:cNvPicPr>
          <p:nvPr/>
        </p:nvPicPr>
        <p:blipFill>
          <a:blip r:embed="rId6"/>
          <a:srcRect/>
          <a:stretch>
            <a:fillRect/>
          </a:stretch>
        </p:blipFill>
        <p:spPr bwMode="auto">
          <a:xfrm>
            <a:off x="223838" y="1700213"/>
            <a:ext cx="608012" cy="608012"/>
          </a:xfrm>
          <a:prstGeom prst="rect">
            <a:avLst/>
          </a:prstGeom>
          <a:noFill/>
          <a:ln w="9525">
            <a:noFill/>
            <a:miter lim="800000"/>
            <a:headEnd/>
            <a:tailEnd/>
          </a:ln>
        </p:spPr>
      </p:pic>
      <p:pic>
        <p:nvPicPr>
          <p:cNvPr id="89106" name="Γραφικό 14" descr="Γράφημα πίτας"/>
          <p:cNvPicPr>
            <a:picLocks noChangeAspect="1"/>
          </p:cNvPicPr>
          <p:nvPr/>
        </p:nvPicPr>
        <p:blipFill>
          <a:blip r:embed="rId7"/>
          <a:srcRect/>
          <a:stretch>
            <a:fillRect/>
          </a:stretch>
        </p:blipFill>
        <p:spPr bwMode="auto">
          <a:xfrm>
            <a:off x="3814763" y="1765300"/>
            <a:ext cx="477837" cy="477838"/>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3070225" y="463550"/>
            <a:ext cx="6172200" cy="431800"/>
          </a:xfrm>
        </p:spPr>
        <p:txBody>
          <a:bodyPr/>
          <a:lstStyle/>
          <a:p>
            <a:pPr algn="ctr" fontAlgn="auto">
              <a:spcAft>
                <a:spcPts val="0"/>
              </a:spcAft>
              <a:defRPr/>
            </a:pPr>
            <a:r>
              <a:rPr lang="el-GR" sz="2800" dirty="0"/>
              <a:t>Η Εφαρμογή της “Επιστημονικής” Οργάνωσης της Εργασίας</a:t>
            </a:r>
            <a:br>
              <a:rPr lang="el-GR" sz="2800" dirty="0"/>
            </a:br>
            <a:endParaRPr lang="el-GR" sz="2800" dirty="0"/>
          </a:p>
        </p:txBody>
      </p:sp>
      <p:sp>
        <p:nvSpPr>
          <p:cNvPr id="91138" name="Θέση κειμένου 13"/>
          <p:cNvSpPr>
            <a:spLocks noGrp="1"/>
          </p:cNvSpPr>
          <p:nvPr>
            <p:ph type="body" sz="quarter" idx="32"/>
          </p:nvPr>
        </p:nvSpPr>
        <p:spPr>
          <a:xfrm>
            <a:off x="425450" y="1857375"/>
            <a:ext cx="5060950" cy="1760538"/>
          </a:xfrm>
        </p:spPr>
        <p:txBody>
          <a:bodyPr/>
          <a:lstStyle/>
          <a:p>
            <a:pPr algn="ctr"/>
            <a:r>
              <a:rPr lang="el-GR" smtClean="0"/>
              <a:t>Οι </a:t>
            </a:r>
            <a:r>
              <a:rPr lang="el-GR" b="1" smtClean="0"/>
              <a:t>μέθοδοι</a:t>
            </a:r>
            <a:r>
              <a:rPr lang="el-GR" smtClean="0"/>
              <a:t> και οι </a:t>
            </a:r>
            <a:r>
              <a:rPr lang="el-GR" b="1" smtClean="0"/>
              <a:t>τεχνικές οργάνωσης</a:t>
            </a:r>
            <a:r>
              <a:rPr lang="el-GR" smtClean="0"/>
              <a:t> της εργασίας που εισήγαγε ο F. Taylor και τελειοποίησε ο Henry Ford, βρήκαν ευρύτατη εφαρμογή όχι μόνο στις Ηνωμένες Πολιτείες, αλλά και στις Ευρωπαϊκές χώρες, ανεξάρτητα μάλιστα από το πολιτικό καθεστώς τους</a:t>
            </a:r>
          </a:p>
          <a:p>
            <a:pPr algn="ctr"/>
            <a:endParaRPr lang="el-GR" sz="1600" smtClean="0"/>
          </a:p>
        </p:txBody>
      </p:sp>
      <p:sp>
        <p:nvSpPr>
          <p:cNvPr id="3" name="Θέση υποσέλιδου 2"/>
          <p:cNvSpPr>
            <a:spLocks noGrp="1"/>
          </p:cNvSpPr>
          <p:nvPr>
            <p:ph type="ftr" sz="quarter" idx="45"/>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6"/>
          </p:nvPr>
        </p:nvSpPr>
        <p:spPr/>
        <p:txBody>
          <a:bodyPr/>
          <a:lstStyle/>
          <a:p>
            <a:pPr>
              <a:defRPr/>
            </a:pPr>
            <a:fld id="{D366F1E2-9F13-4E4B-B135-A4D18C1CFD6A}" type="slidenum">
              <a:rPr lang="el-GR"/>
              <a:pPr>
                <a:defRPr/>
              </a:pPr>
              <a:t>34</a:t>
            </a:fld>
            <a:endParaRPr lang="el-GR" dirty="0"/>
          </a:p>
        </p:txBody>
      </p:sp>
      <p:sp>
        <p:nvSpPr>
          <p:cNvPr id="91141" name="Θέση κειμένου 13"/>
          <p:cNvSpPr txBox="1">
            <a:spLocks/>
          </p:cNvSpPr>
          <p:nvPr/>
        </p:nvSpPr>
        <p:spPr bwMode="auto">
          <a:xfrm>
            <a:off x="6886575" y="1857375"/>
            <a:ext cx="5059363" cy="1760538"/>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a:solidFill>
                  <a:srgbClr val="404040"/>
                </a:solidFill>
                <a:latin typeface="Calibri" pitchFamily="34" charset="0"/>
              </a:rPr>
              <a:t>Η δημοσίευση του 1916 του έργου του Henri Fayol, </a:t>
            </a:r>
            <a:r>
              <a:rPr lang="el-GR" i="1">
                <a:solidFill>
                  <a:srgbClr val="404040"/>
                </a:solidFill>
                <a:latin typeface="Calibri" pitchFamily="34" charset="0"/>
              </a:rPr>
              <a:t>Adsministration industrielle et generale</a:t>
            </a:r>
            <a:r>
              <a:rPr lang="el-GR">
                <a:solidFill>
                  <a:srgbClr val="404040"/>
                </a:solidFill>
                <a:latin typeface="Calibri" pitchFamily="34" charset="0"/>
              </a:rPr>
              <a:t>, είχε ήδη καταστήσει κατάλληλο το έδαφος για την εμφύτευση του τεϊλοριστικού ορθολογισμού στη Γαλλία, τον οποίο προπαγάνδισε μια μικρή ομάδα μηχανικών, υποστηριζόμενη από μερικούς σημαντικούς βιομήχανους (Berliet, Renault και Michelin)</a:t>
            </a:r>
          </a:p>
          <a:p>
            <a:pPr algn="ctr">
              <a:lnSpc>
                <a:spcPct val="90000"/>
              </a:lnSpc>
              <a:spcBef>
                <a:spcPts val="1000"/>
              </a:spcBef>
              <a:buClr>
                <a:schemeClr val="accent1"/>
              </a:buClr>
              <a:buFont typeface="Calibri" pitchFamily="34" charset="0"/>
              <a:buNone/>
            </a:pPr>
            <a:endParaRPr lang="el-GR" sz="1600">
              <a:solidFill>
                <a:srgbClr val="404040"/>
              </a:solidFill>
              <a:latin typeface="Calibri" pitchFamily="34" charset="0"/>
            </a:endParaRPr>
          </a:p>
        </p:txBody>
      </p:sp>
      <p:sp>
        <p:nvSpPr>
          <p:cNvPr id="91142" name="TextBox 37"/>
          <p:cNvSpPr txBox="1">
            <a:spLocks noChangeArrowheads="1"/>
          </p:cNvSpPr>
          <p:nvPr/>
        </p:nvSpPr>
        <p:spPr bwMode="auto">
          <a:xfrm>
            <a:off x="98059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91143" name="Γραφικό 8" descr="Βέλος: Μικρή καμπύλη"/>
          <p:cNvSpPr>
            <a:spLocks/>
          </p:cNvSpPr>
          <p:nvPr/>
        </p:nvSpPr>
        <p:spPr bwMode="auto">
          <a:xfrm>
            <a:off x="5826125" y="2322513"/>
            <a:ext cx="660400" cy="423862"/>
          </a:xfrm>
          <a:custGeom>
            <a:avLst/>
            <a:gdLst>
              <a:gd name="T0" fmla="*/ 658850 w 847725"/>
              <a:gd name="T1" fmla="*/ 214470 h 466725"/>
              <a:gd name="T2" fmla="*/ 480682 w 847725"/>
              <a:gd name="T3" fmla="*/ 6499 h 466725"/>
              <a:gd name="T4" fmla="*/ 480682 w 847725"/>
              <a:gd name="T5" fmla="*/ 136481 h 466725"/>
              <a:gd name="T6" fmla="*/ 5568 w 847725"/>
              <a:gd name="T7" fmla="*/ 136481 h 466725"/>
              <a:gd name="T8" fmla="*/ 480682 w 847725"/>
              <a:gd name="T9" fmla="*/ 335786 h 466725"/>
              <a:gd name="T10" fmla="*/ 480682 w 847725"/>
              <a:gd name="T11" fmla="*/ 422441 h 466725"/>
              <a:gd name="T12" fmla="*/ 658850 w 847725"/>
              <a:gd name="T13" fmla="*/ 214470 h 4667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47725" h="466725">
                <a:moveTo>
                  <a:pt x="845344" y="235744"/>
                </a:moveTo>
                <a:cubicBezTo>
                  <a:pt x="848201" y="235744"/>
                  <a:pt x="616744" y="7144"/>
                  <a:pt x="616744" y="7144"/>
                </a:cubicBezTo>
                <a:lnTo>
                  <a:pt x="616744" y="150019"/>
                </a:lnTo>
                <a:cubicBezTo>
                  <a:pt x="465296" y="218599"/>
                  <a:pt x="7144" y="150019"/>
                  <a:pt x="7144" y="150019"/>
                </a:cubicBezTo>
                <a:cubicBezTo>
                  <a:pt x="7144" y="150019"/>
                  <a:pt x="331946" y="398621"/>
                  <a:pt x="616744" y="369094"/>
                </a:cubicBezTo>
                <a:lnTo>
                  <a:pt x="616744" y="464344"/>
                </a:lnTo>
                <a:lnTo>
                  <a:pt x="845344" y="235744"/>
                </a:lnTo>
                <a:close/>
              </a:path>
            </a:pathLst>
          </a:custGeom>
          <a:solidFill>
            <a:schemeClr val="accent1"/>
          </a:solidFill>
          <a:ln w="9525" cap="flat">
            <a:noFill/>
            <a:prstDash val="solid"/>
            <a:miter lim="800000"/>
            <a:headEnd/>
            <a:tailEnd/>
          </a:ln>
        </p:spPr>
        <p:txBody>
          <a:bodyPr anchor="ctr"/>
          <a:lstStyle/>
          <a:p>
            <a:endParaRPr lang="el-GR"/>
          </a:p>
        </p:txBody>
      </p:sp>
      <p:pic>
        <p:nvPicPr>
          <p:cNvPr id="91144" name="Picture 2" descr="ÎÏÎ¿ÏÎ­Î»ÎµÏÎ¼Î± ÎµÎ¹ÎºÏÎ½Î±Ï Î³Î¹Î± HENRY FORD BLACK WHITE IMAGE"/>
          <p:cNvPicPr>
            <a:picLocks noChangeAspect="1" noChangeArrowheads="1"/>
          </p:cNvPicPr>
          <p:nvPr/>
        </p:nvPicPr>
        <p:blipFill>
          <a:blip r:embed="rId3"/>
          <a:srcRect/>
          <a:stretch>
            <a:fillRect/>
          </a:stretch>
        </p:blipFill>
        <p:spPr bwMode="auto">
          <a:xfrm>
            <a:off x="4391025" y="4184650"/>
            <a:ext cx="3756025" cy="2303463"/>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3" name="Rectangle 72">
            <a:extLst>
              <a:ext uri="{FF2B5EF4-FFF2-40B4-BE49-F238E27FC236}"/>
              <a:ext uri="{C183D7F6-B498-43B3-948B-1728B52AA6E4}"/>
            </a:extLst>
          </p:cNvPr>
          <p:cNvSpPr>
            <a:spLocks noGrp="1" noRot="1" noChangeAspect="1" noMove="1" noResize="1" noEditPoints="1" noAdjustHandles="1" noChangeArrowheads="1" noChangeShapeType="1" noTextEdit="1"/>
          </p:cNvSpPr>
          <p:nvPr/>
        </p:nvSpPr>
        <p:spPr>
          <a:xfrm>
            <a:off x="0" y="0"/>
            <a:ext cx="12192000" cy="6858000"/>
          </a:xfrm>
          <a:prstGeom prst="rect">
            <a:avLst/>
          </a:prstGeom>
          <a:solidFill>
            <a:srgbClr val="4E4E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5" name="Rectangle 74">
            <a:extLst>
              <a:ext uri="{FF2B5EF4-FFF2-40B4-BE49-F238E27FC236}"/>
              <a:ext uri="{C183D7F6-B498-43B3-948B-1728B52AA6E4}"/>
            </a:extLst>
          </p:cNvPr>
          <p:cNvSpPr>
            <a:spLocks noGrp="1" noRot="1" noChangeAspect="1" noMove="1" noResize="1" noEditPoints="1" noAdjustHandles="1" noChangeArrowheads="1" noChangeShapeType="1" noTextEdit="1"/>
          </p:cNvSpPr>
          <p:nvPr/>
        </p:nvSpPr>
        <p:spPr>
          <a:xfrm>
            <a:off x="6256338" y="479425"/>
            <a:ext cx="5459412" cy="589915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93188" name="Picture 2" descr="ÎÏÎ¿ÏÎ­Î»ÎµÏÎ¼Î± ÎµÎ¹ÎºÏÎ½Î±Ï Î³Î¹Î± henry ford black white images car"/>
          <p:cNvPicPr>
            <a:picLocks noChangeAspect="1" noChangeArrowheads="1"/>
          </p:cNvPicPr>
          <p:nvPr/>
        </p:nvPicPr>
        <p:blipFill>
          <a:blip r:embed="rId3"/>
          <a:srcRect/>
          <a:stretch>
            <a:fillRect/>
          </a:stretch>
        </p:blipFill>
        <p:spPr bwMode="auto">
          <a:xfrm>
            <a:off x="6421438" y="1504950"/>
            <a:ext cx="5129212" cy="3848100"/>
          </a:xfrm>
          <a:prstGeom prst="rect">
            <a:avLst/>
          </a:prstGeom>
          <a:noFill/>
          <a:ln w="9525">
            <a:noFill/>
            <a:miter lim="800000"/>
            <a:headEnd/>
            <a:tailEnd/>
          </a:ln>
        </p:spPr>
      </p:pic>
      <p:sp>
        <p:nvSpPr>
          <p:cNvPr id="77" name="Rectangle 76">
            <a:extLst>
              <a:ext uri="{FF2B5EF4-FFF2-40B4-BE49-F238E27FC236}"/>
              <a:ext uri="{C183D7F6-B498-43B3-948B-1728B52AA6E4}"/>
            </a:extLst>
          </p:cNvPr>
          <p:cNvSpPr>
            <a:spLocks noGrp="1" noRot="1" noChangeAspect="1" noMove="1" noResize="1" noEditPoints="1" noAdjustHandles="1" noChangeArrowheads="1" noChangeShapeType="1" noTextEdit="1"/>
          </p:cNvSpPr>
          <p:nvPr/>
        </p:nvSpPr>
        <p:spPr>
          <a:xfrm>
            <a:off x="476250" y="479425"/>
            <a:ext cx="5459413" cy="589915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93190" name="Picture 4" descr="ÎÏÎ¿ÏÎ­Î»ÎµÏÎ¼Î± ÎµÎ¹ÎºÏÎ½Î±Ï Î³Î¹Î± renault  black white images car old 1920"/>
          <p:cNvPicPr>
            <a:picLocks noChangeAspect="1" noChangeArrowheads="1"/>
          </p:cNvPicPr>
          <p:nvPr/>
        </p:nvPicPr>
        <p:blipFill>
          <a:blip r:embed="rId4"/>
          <a:srcRect/>
          <a:stretch>
            <a:fillRect/>
          </a:stretch>
        </p:blipFill>
        <p:spPr bwMode="auto">
          <a:xfrm>
            <a:off x="641350" y="1774825"/>
            <a:ext cx="5129213" cy="3308350"/>
          </a:xfrm>
          <a:prstGeom prst="rect">
            <a:avLst/>
          </a:prstGeom>
          <a:noFill/>
          <a:ln w="9525">
            <a:noFill/>
            <a:miter lim="800000"/>
            <a:headEnd/>
            <a:tailEnd/>
          </a:ln>
        </p:spPr>
      </p:pic>
      <p:sp>
        <p:nvSpPr>
          <p:cNvPr id="93191" name="Ορθογώνιο 2"/>
          <p:cNvSpPr>
            <a:spLocks noChangeArrowheads="1"/>
          </p:cNvSpPr>
          <p:nvPr/>
        </p:nvSpPr>
        <p:spPr bwMode="auto">
          <a:xfrm>
            <a:off x="6591300" y="5603875"/>
            <a:ext cx="5129213" cy="307975"/>
          </a:xfrm>
          <a:prstGeom prst="rect">
            <a:avLst/>
          </a:prstGeom>
          <a:noFill/>
          <a:ln w="9525">
            <a:noFill/>
            <a:miter lim="800000"/>
            <a:headEnd/>
            <a:tailEnd/>
          </a:ln>
        </p:spPr>
        <p:txBody>
          <a:bodyPr>
            <a:spAutoFit/>
          </a:bodyPr>
          <a:lstStyle/>
          <a:p>
            <a:pPr algn="ctr"/>
            <a:r>
              <a:rPr lang="en-US" sz="1400">
                <a:solidFill>
                  <a:srgbClr val="888888"/>
                </a:solidFill>
              </a:rPr>
              <a:t>1917 Ford Model T</a:t>
            </a:r>
            <a:endParaRPr lang="el-GR" sz="1400">
              <a:latin typeface="Calibri" pitchFamily="34" charset="0"/>
            </a:endParaRPr>
          </a:p>
        </p:txBody>
      </p:sp>
      <p:sp>
        <p:nvSpPr>
          <p:cNvPr id="93192" name="Ορθογώνιο 3"/>
          <p:cNvSpPr>
            <a:spLocks noChangeArrowheads="1"/>
          </p:cNvSpPr>
          <p:nvPr/>
        </p:nvSpPr>
        <p:spPr bwMode="auto">
          <a:xfrm>
            <a:off x="2805113" y="5619750"/>
            <a:ext cx="801687" cy="307975"/>
          </a:xfrm>
          <a:prstGeom prst="rect">
            <a:avLst/>
          </a:prstGeom>
          <a:noFill/>
          <a:ln w="9525">
            <a:noFill/>
            <a:miter lim="800000"/>
            <a:headEnd/>
            <a:tailEnd/>
          </a:ln>
        </p:spPr>
        <p:txBody>
          <a:bodyPr wrap="none">
            <a:spAutoFit/>
          </a:bodyPr>
          <a:lstStyle/>
          <a:p>
            <a:r>
              <a:rPr lang="en-US" sz="1400">
                <a:solidFill>
                  <a:srgbClr val="888888"/>
                </a:solidFill>
              </a:rPr>
              <a:t>Renault</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Θέση κειμένου 7"/>
          <p:cNvSpPr>
            <a:spLocks noGrp="1"/>
          </p:cNvSpPr>
          <p:nvPr>
            <p:ph type="body" sz="quarter" idx="18"/>
          </p:nvPr>
        </p:nvSpPr>
        <p:spPr>
          <a:xfrm>
            <a:off x="1592263" y="658813"/>
            <a:ext cx="4214812" cy="461962"/>
          </a:xfrm>
        </p:spPr>
        <p:txBody>
          <a:bodyPr/>
          <a:lstStyle/>
          <a:p>
            <a:pPr marL="0" indent="0" algn="ctr">
              <a:buFont typeface="Calibri" pitchFamily="34" charset="0"/>
              <a:buNone/>
            </a:pPr>
            <a:r>
              <a:rPr lang="el-GR" sz="1700" smtClean="0"/>
              <a:t>Η υιοθέτηση του τεϊλορισμού κατά τη δεκαετία του 1920, από τους:</a:t>
            </a:r>
          </a:p>
        </p:txBody>
      </p:sp>
      <p:sp>
        <p:nvSpPr>
          <p:cNvPr id="2" name="Τίτλος 1"/>
          <p:cNvSpPr>
            <a:spLocks noGrp="1"/>
          </p:cNvSpPr>
          <p:nvPr>
            <p:ph type="ctrTitle"/>
          </p:nvPr>
        </p:nvSpPr>
        <p:spPr>
          <a:xfrm>
            <a:off x="7189470" y="494665"/>
            <a:ext cx="4860290" cy="5522595"/>
          </a:xfr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a:lstStyle/>
          <a:p>
            <a:pPr algn="ctr" fontAlgn="auto">
              <a:spcAft>
                <a:spcPts val="0"/>
              </a:spcAft>
              <a:defRPr/>
            </a:pPr>
            <a:r>
              <a:rPr lang="el-GR" sz="3600" b="1" dirty="0"/>
              <a:t>Επεξήγηση</a:t>
            </a:r>
            <a:endParaRPr lang="el-GR" sz="3600" dirty="0"/>
          </a:p>
        </p:txBody>
      </p:sp>
      <p:sp>
        <p:nvSpPr>
          <p:cNvPr id="4" name="Θέση αριθμού διαφάνειας 3"/>
          <p:cNvSpPr>
            <a:spLocks noGrp="1"/>
          </p:cNvSpPr>
          <p:nvPr>
            <p:ph type="sldNum" sz="quarter" idx="19"/>
          </p:nvPr>
        </p:nvSpPr>
        <p:spPr/>
        <p:txBody>
          <a:bodyPr/>
          <a:lstStyle/>
          <a:p>
            <a:pPr>
              <a:defRPr/>
            </a:pPr>
            <a:fld id="{5D29B1F7-145C-4907-9676-2B19090F694E}" type="slidenum">
              <a:rPr lang="el-GR"/>
              <a:pPr>
                <a:defRPr/>
              </a:pPr>
              <a:t>36</a:t>
            </a:fld>
            <a:endParaRPr lang="el-GR" dirty="0"/>
          </a:p>
        </p:txBody>
      </p:sp>
      <p:sp>
        <p:nvSpPr>
          <p:cNvPr id="95238" name="TextBox 37"/>
          <p:cNvSpPr txBox="1">
            <a:spLocks noChangeArrowheads="1"/>
          </p:cNvSpPr>
          <p:nvPr/>
        </p:nvSpPr>
        <p:spPr bwMode="auto">
          <a:xfrm>
            <a:off x="97932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95239" name="TextBox 37"/>
          <p:cNvSpPr txBox="1">
            <a:spLocks noChangeArrowheads="1"/>
          </p:cNvSpPr>
          <p:nvPr/>
        </p:nvSpPr>
        <p:spPr bwMode="auto">
          <a:xfrm>
            <a:off x="7635875" y="2646363"/>
            <a:ext cx="1335088" cy="130175"/>
          </a:xfrm>
          <a:prstGeom prst="rect">
            <a:avLst/>
          </a:prstGeom>
          <a:solidFill>
            <a:schemeClr val="bg1"/>
          </a:solidFill>
          <a:ln w="9525">
            <a:noFill/>
            <a:miter lim="800000"/>
            <a:headEnd/>
            <a:tailEnd/>
          </a:ln>
        </p:spPr>
        <p:txBody>
          <a:bodyPr>
            <a:spAutoFit/>
          </a:bodyPr>
          <a:lstStyle/>
          <a:p>
            <a:endParaRPr lang="el-GR" sz="800">
              <a:solidFill>
                <a:schemeClr val="bg1"/>
              </a:solidFill>
              <a:latin typeface="Calibri" pitchFamily="34" charset="0"/>
            </a:endParaRPr>
          </a:p>
        </p:txBody>
      </p:sp>
      <p:sp>
        <p:nvSpPr>
          <p:cNvPr id="95240" name="Θέση κειμένου 5"/>
          <p:cNvSpPr txBox="1">
            <a:spLocks/>
          </p:cNvSpPr>
          <p:nvPr/>
        </p:nvSpPr>
        <p:spPr bwMode="auto">
          <a:xfrm>
            <a:off x="757238" y="1974850"/>
            <a:ext cx="2268537" cy="360363"/>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Βιομήχανους της Γερμανίας</a:t>
            </a:r>
          </a:p>
          <a:p>
            <a:pPr algn="ctr">
              <a:lnSpc>
                <a:spcPct val="90000"/>
              </a:lnSpc>
              <a:spcBef>
                <a:spcPts val="1000"/>
              </a:spcBef>
              <a:buClr>
                <a:schemeClr val="accent1"/>
              </a:buClr>
              <a:buFont typeface="Calibri" pitchFamily="34" charset="0"/>
              <a:buNone/>
            </a:pPr>
            <a:endParaRPr lang="el-GR" b="1">
              <a:solidFill>
                <a:srgbClr val="404040"/>
              </a:solidFill>
              <a:latin typeface="Calibri" pitchFamily="34" charset="0"/>
            </a:endParaRPr>
          </a:p>
        </p:txBody>
      </p:sp>
      <p:sp>
        <p:nvSpPr>
          <p:cNvPr id="95241" name="Θέση κειμένου 5"/>
          <p:cNvSpPr txBox="1">
            <a:spLocks/>
          </p:cNvSpPr>
          <p:nvPr/>
        </p:nvSpPr>
        <p:spPr bwMode="auto">
          <a:xfrm>
            <a:off x="4100513" y="1957388"/>
            <a:ext cx="2832100" cy="360362"/>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Την κυβέρνηση των μπολσεβίκων στη Σοβιετική Ένωση</a:t>
            </a:r>
          </a:p>
        </p:txBody>
      </p:sp>
      <p:sp>
        <p:nvSpPr>
          <p:cNvPr id="26" name="Ορθογώνιο 6" descr="Πλαίσιο επισήμανσης.">
            <a:extLst>
              <a:ext uri="{FF2B5EF4-FFF2-40B4-BE49-F238E27FC236}"/>
            </a:extLst>
          </p:cNvPr>
          <p:cNvSpPr/>
          <p:nvPr/>
        </p:nvSpPr>
        <p:spPr>
          <a:xfrm rot="10800000" flipV="1">
            <a:off x="579438" y="2782888"/>
            <a:ext cx="2574925" cy="777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27" name="Ορθογώνιο 6" descr="Πλαίσιο επισήμανσης.">
            <a:extLst>
              <a:ext uri="{FF2B5EF4-FFF2-40B4-BE49-F238E27FC236}"/>
            </a:extLst>
          </p:cNvPr>
          <p:cNvSpPr/>
          <p:nvPr/>
        </p:nvSpPr>
        <p:spPr>
          <a:xfrm rot="10800000" flipV="1">
            <a:off x="4125913" y="2832100"/>
            <a:ext cx="2576512" cy="7778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95244" name="Text Placeholder 24"/>
          <p:cNvSpPr txBox="1">
            <a:spLocks/>
          </p:cNvSpPr>
          <p:nvPr/>
        </p:nvSpPr>
        <p:spPr bwMode="auto">
          <a:xfrm>
            <a:off x="1023938" y="3771900"/>
            <a:ext cx="5351462" cy="1535113"/>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700">
                <a:solidFill>
                  <a:srgbClr val="404040"/>
                </a:solidFill>
                <a:latin typeface="Calibri" pitchFamily="34" charset="0"/>
              </a:rPr>
              <a:t>Αποδεικνύει ότι το τεϊλοριστικό δόγμα ορθολογικοποίησης της εργασίας, μπορεί να αποτελέσει το κατάλληλο ιδεολογικό υπόβαθρο της ταχείας εκβιομηχάνισης και της ευρύτατης αναδιάρθρωσης των παραγωγικών σχέσεων, είτε πρόκειται για οικονομικό καθεστώς καπιταλισμού της αγοράς, είτε για καθεστώς συγκεντρωτικά διευθυνόμενης οικονομίας.</a:t>
            </a:r>
          </a:p>
          <a:p>
            <a:pPr algn="ctr">
              <a:lnSpc>
                <a:spcPct val="90000"/>
              </a:lnSpc>
              <a:spcBef>
                <a:spcPts val="1000"/>
              </a:spcBef>
              <a:buClr>
                <a:schemeClr val="accent1"/>
              </a:buClr>
              <a:buFont typeface="Calibri" pitchFamily="34" charset="0"/>
              <a:buNone/>
            </a:pPr>
            <a:endParaRPr lang="el-GR" sz="1700">
              <a:solidFill>
                <a:srgbClr val="404040"/>
              </a:solidFill>
              <a:latin typeface="Calibri" pitchFamily="34" charset="0"/>
            </a:endParaRPr>
          </a:p>
          <a:p>
            <a:pPr algn="ctr">
              <a:lnSpc>
                <a:spcPct val="90000"/>
              </a:lnSpc>
              <a:spcBef>
                <a:spcPts val="1000"/>
              </a:spcBef>
              <a:buClr>
                <a:schemeClr val="accent1"/>
              </a:buClr>
              <a:buFont typeface="Calibri" pitchFamily="34" charset="0"/>
              <a:buNone/>
            </a:pPr>
            <a:r>
              <a:rPr lang="el-GR" sz="1700">
                <a:solidFill>
                  <a:srgbClr val="404040"/>
                </a:solidFill>
                <a:latin typeface="Calibri" pitchFamily="34" charset="0"/>
              </a:rPr>
              <a:t> </a:t>
            </a:r>
          </a:p>
        </p:txBody>
      </p:sp>
      <p:pic>
        <p:nvPicPr>
          <p:cNvPr id="95245" name="Γραφικό 5" descr="Εργοστάσιο"/>
          <p:cNvPicPr>
            <a:picLocks noChangeAspect="1"/>
          </p:cNvPicPr>
          <p:nvPr/>
        </p:nvPicPr>
        <p:blipFill>
          <a:blip r:embed="rId3"/>
          <a:srcRect/>
          <a:stretch>
            <a:fillRect/>
          </a:stretch>
        </p:blipFill>
        <p:spPr bwMode="auto">
          <a:xfrm>
            <a:off x="84138" y="1846263"/>
            <a:ext cx="649287" cy="649287"/>
          </a:xfrm>
          <a:prstGeom prst="rect">
            <a:avLst/>
          </a:prstGeom>
          <a:noFill/>
          <a:ln w="9525">
            <a:noFill/>
            <a:miter lim="800000"/>
            <a:headEnd/>
            <a:tailEnd/>
          </a:ln>
        </p:spPr>
      </p:pic>
      <p:pic>
        <p:nvPicPr>
          <p:cNvPr id="95246" name="Γραφικό 10" descr="Εργαλεία εξόρυξης"/>
          <p:cNvPicPr>
            <a:picLocks noChangeAspect="1"/>
          </p:cNvPicPr>
          <p:nvPr/>
        </p:nvPicPr>
        <p:blipFill>
          <a:blip r:embed="rId4"/>
          <a:srcRect/>
          <a:stretch>
            <a:fillRect/>
          </a:stretch>
        </p:blipFill>
        <p:spPr bwMode="auto">
          <a:xfrm>
            <a:off x="3521075" y="1957388"/>
            <a:ext cx="579438" cy="579437"/>
          </a:xfrm>
          <a:prstGeom prst="rect">
            <a:avLst/>
          </a:prstGeom>
          <a:noFill/>
          <a:ln w="9525">
            <a:noFill/>
            <a:miter lim="800000"/>
            <a:headEnd/>
            <a:tailEnd/>
          </a:ln>
        </p:spPr>
      </p:pic>
      <p:sp>
        <p:nvSpPr>
          <p:cNvPr id="17" name="Ορθογώνιο 6">
            <a:extLst>
              <a:ext uri="{FF2B5EF4-FFF2-40B4-BE49-F238E27FC236}"/>
            </a:extLst>
          </p:cNvPr>
          <p:cNvSpPr/>
          <p:nvPr/>
        </p:nvSpPr>
        <p:spPr>
          <a:xfrm flipV="1">
            <a:off x="7542213" y="868363"/>
            <a:ext cx="4083050" cy="14763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8" name="Ορθογώνιο 6">
            <a:extLst>
              <a:ext uri="{FF2B5EF4-FFF2-40B4-BE49-F238E27FC236}"/>
            </a:extLst>
          </p:cNvPr>
          <p:cNvSpPr/>
          <p:nvPr/>
        </p:nvSpPr>
        <p:spPr>
          <a:xfrm>
            <a:off x="7512050" y="6645275"/>
            <a:ext cx="4083050" cy="14763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1" name="Ορθογώνιο 6">
            <a:extLst>
              <a:ext uri="{FF2B5EF4-FFF2-40B4-BE49-F238E27FC236}"/>
            </a:extLst>
          </p:cNvPr>
          <p:cNvSpPr/>
          <p:nvPr/>
        </p:nvSpPr>
        <p:spPr>
          <a:xfrm>
            <a:off x="7553325" y="5561013"/>
            <a:ext cx="4083050" cy="14763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pic>
        <p:nvPicPr>
          <p:cNvPr id="95250" name="Picture 2" descr="ÎÏÎ¿ÏÎ­Î»ÎµÏÎ¼Î± ÎµÎ¹ÎºÏÎ½Î±Ï Î³Î¹Î± COMPANY MASONRY BLACK WHITE"/>
          <p:cNvPicPr>
            <a:picLocks noChangeAspect="1" noChangeArrowheads="1"/>
          </p:cNvPicPr>
          <p:nvPr/>
        </p:nvPicPr>
        <p:blipFill>
          <a:blip r:embed="rId5"/>
          <a:srcRect/>
          <a:stretch>
            <a:fillRect/>
          </a:stretch>
        </p:blipFill>
        <p:spPr bwMode="auto">
          <a:xfrm>
            <a:off x="7486650" y="700088"/>
            <a:ext cx="4308475" cy="4232275"/>
          </a:xfrm>
          <a:prstGeom prst="rect">
            <a:avLst/>
          </a:prstGeom>
          <a:noFill/>
          <a:ln w="9525">
            <a:noFill/>
            <a:miter lim="800000"/>
            <a:headEnd/>
            <a:tailEnd/>
          </a:ln>
        </p:spPr>
      </p:pic>
      <p:pic>
        <p:nvPicPr>
          <p:cNvPr id="95251" name="Picture 6" descr="Î£ÏÎµÏÎ¹ÎºÎ® ÎµÎ¹ÎºÏÎ½Î±"/>
          <p:cNvPicPr>
            <a:picLocks noChangeAspect="1" noChangeArrowheads="1"/>
          </p:cNvPicPr>
          <p:nvPr/>
        </p:nvPicPr>
        <p:blipFill>
          <a:blip r:embed="rId6"/>
          <a:srcRect/>
          <a:stretch>
            <a:fillRect/>
          </a:stretch>
        </p:blipFill>
        <p:spPr bwMode="auto">
          <a:xfrm>
            <a:off x="7288213" y="627063"/>
            <a:ext cx="4662487" cy="5386387"/>
          </a:xfrm>
          <a:prstGeom prst="rect">
            <a:avLst/>
          </a:prstGeom>
          <a:noFill/>
          <a:ln w="9525">
            <a:noFill/>
            <a:miter lim="800000"/>
            <a:headEnd/>
            <a:tailEnd/>
          </a:ln>
        </p:spPr>
      </p:pic>
      <p:sp>
        <p:nvSpPr>
          <p:cNvPr id="22" name="Ορθογώνιο 6">
            <a:extLst>
              <a:ext uri="{FF2B5EF4-FFF2-40B4-BE49-F238E27FC236}"/>
            </a:extLst>
          </p:cNvPr>
          <p:cNvSpPr/>
          <p:nvPr/>
        </p:nvSpPr>
        <p:spPr>
          <a:xfrm flipV="1">
            <a:off x="7439025" y="763588"/>
            <a:ext cx="4319588" cy="17621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3" name="Ορθογώνιο 6">
            <a:extLst>
              <a:ext uri="{FF2B5EF4-FFF2-40B4-BE49-F238E27FC236}"/>
            </a:extLst>
          </p:cNvPr>
          <p:cNvSpPr/>
          <p:nvPr/>
        </p:nvSpPr>
        <p:spPr>
          <a:xfrm>
            <a:off x="7423150" y="5692775"/>
            <a:ext cx="4321175"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Θέση κειμένου 13"/>
          <p:cNvSpPr>
            <a:spLocks noGrp="1"/>
          </p:cNvSpPr>
          <p:nvPr>
            <p:ph type="body" sz="quarter" idx="32"/>
          </p:nvPr>
        </p:nvSpPr>
        <p:spPr>
          <a:xfrm>
            <a:off x="1912938" y="1911350"/>
            <a:ext cx="1900237" cy="1760538"/>
          </a:xfrm>
        </p:spPr>
        <p:txBody>
          <a:bodyPr/>
          <a:lstStyle/>
          <a:p>
            <a:pPr algn="ctr"/>
            <a:r>
              <a:rPr lang="el-GR" smtClean="0"/>
              <a:t>Τόσο οι </a:t>
            </a:r>
            <a:r>
              <a:rPr lang="el-GR" b="1" smtClean="0"/>
              <a:t>καπιταλιστικές</a:t>
            </a:r>
            <a:r>
              <a:rPr lang="el-GR" sz="1600" smtClean="0"/>
              <a:t> </a:t>
            </a:r>
            <a:r>
              <a:rPr lang="el-GR" smtClean="0"/>
              <a:t>χώρες</a:t>
            </a:r>
          </a:p>
        </p:txBody>
      </p:sp>
      <p:sp>
        <p:nvSpPr>
          <p:cNvPr id="3" name="Θέση υποσέλιδου 2"/>
          <p:cNvSpPr>
            <a:spLocks noGrp="1"/>
          </p:cNvSpPr>
          <p:nvPr>
            <p:ph type="ftr" sz="quarter" idx="45"/>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6"/>
          </p:nvPr>
        </p:nvSpPr>
        <p:spPr/>
        <p:txBody>
          <a:bodyPr/>
          <a:lstStyle/>
          <a:p>
            <a:pPr>
              <a:defRPr/>
            </a:pPr>
            <a:fld id="{C9C13C33-622E-4536-BC9C-56EA5464CD7B}" type="slidenum">
              <a:rPr lang="el-GR"/>
              <a:pPr>
                <a:defRPr/>
              </a:pPr>
              <a:t>37</a:t>
            </a:fld>
            <a:endParaRPr lang="el-GR" dirty="0"/>
          </a:p>
        </p:txBody>
      </p:sp>
      <p:sp>
        <p:nvSpPr>
          <p:cNvPr id="97284" name="Θέση κειμένου 13"/>
          <p:cNvSpPr txBox="1">
            <a:spLocks/>
          </p:cNvSpPr>
          <p:nvPr/>
        </p:nvSpPr>
        <p:spPr bwMode="auto">
          <a:xfrm>
            <a:off x="4275138" y="1911350"/>
            <a:ext cx="1544637" cy="1760538"/>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a:solidFill>
                  <a:srgbClr val="404040"/>
                </a:solidFill>
                <a:latin typeface="Calibri" pitchFamily="34" charset="0"/>
              </a:rPr>
              <a:t>όσο και οι χώρες του </a:t>
            </a:r>
            <a:r>
              <a:rPr lang="el-GR" b="1">
                <a:solidFill>
                  <a:srgbClr val="404040"/>
                </a:solidFill>
                <a:latin typeface="Calibri" pitchFamily="34" charset="0"/>
              </a:rPr>
              <a:t>υπαρκτού σοσιαλισμού</a:t>
            </a:r>
          </a:p>
        </p:txBody>
      </p:sp>
      <p:sp>
        <p:nvSpPr>
          <p:cNvPr id="97285" name="Θέση κειμένου 13"/>
          <p:cNvSpPr txBox="1">
            <a:spLocks/>
          </p:cNvSpPr>
          <p:nvPr/>
        </p:nvSpPr>
        <p:spPr bwMode="auto">
          <a:xfrm>
            <a:off x="6192838" y="1911350"/>
            <a:ext cx="1601787" cy="1760538"/>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a:solidFill>
                  <a:srgbClr val="404040"/>
                </a:solidFill>
                <a:latin typeface="Calibri" pitchFamily="34" charset="0"/>
              </a:rPr>
              <a:t>υιοθέτησαν την ίδια </a:t>
            </a:r>
            <a:r>
              <a:rPr lang="el-GR" b="1">
                <a:solidFill>
                  <a:srgbClr val="404040"/>
                </a:solidFill>
                <a:latin typeface="Calibri" pitchFamily="34" charset="0"/>
              </a:rPr>
              <a:t>πυραμιδική</a:t>
            </a:r>
            <a:r>
              <a:rPr lang="el-GR">
                <a:solidFill>
                  <a:srgbClr val="404040"/>
                </a:solidFill>
                <a:latin typeface="Calibri" pitchFamily="34" charset="0"/>
              </a:rPr>
              <a:t> </a:t>
            </a:r>
            <a:r>
              <a:rPr lang="el-GR" b="1">
                <a:solidFill>
                  <a:srgbClr val="404040"/>
                </a:solidFill>
                <a:latin typeface="Calibri" pitchFamily="34" charset="0"/>
              </a:rPr>
              <a:t>ιεραρχική οργανωτική δομή</a:t>
            </a:r>
            <a:endParaRPr lang="el-GR">
              <a:solidFill>
                <a:srgbClr val="404040"/>
              </a:solidFill>
              <a:latin typeface="Calibri" pitchFamily="34" charset="0"/>
            </a:endParaRPr>
          </a:p>
          <a:p>
            <a:pPr algn="ctr">
              <a:lnSpc>
                <a:spcPct val="90000"/>
              </a:lnSpc>
              <a:spcBef>
                <a:spcPts val="1000"/>
              </a:spcBef>
              <a:buClr>
                <a:schemeClr val="accent1"/>
              </a:buClr>
              <a:buFont typeface="Calibri" pitchFamily="34" charset="0"/>
              <a:buNone/>
            </a:pPr>
            <a:endParaRPr lang="el-GR" sz="1600">
              <a:solidFill>
                <a:srgbClr val="404040"/>
              </a:solidFill>
              <a:latin typeface="Calibri" pitchFamily="34" charset="0"/>
            </a:endParaRPr>
          </a:p>
        </p:txBody>
      </p:sp>
      <p:sp>
        <p:nvSpPr>
          <p:cNvPr id="97286" name="TextBox 29"/>
          <p:cNvSpPr txBox="1">
            <a:spLocks noChangeArrowheads="1"/>
          </p:cNvSpPr>
          <p:nvPr/>
        </p:nvSpPr>
        <p:spPr bwMode="auto">
          <a:xfrm>
            <a:off x="3749675" y="2301875"/>
            <a:ext cx="504825" cy="584200"/>
          </a:xfrm>
          <a:prstGeom prst="rect">
            <a:avLst/>
          </a:prstGeom>
          <a:noFill/>
          <a:ln w="9525">
            <a:noFill/>
            <a:miter lim="800000"/>
            <a:headEnd/>
            <a:tailEnd/>
          </a:ln>
        </p:spPr>
        <p:txBody>
          <a:bodyPr>
            <a:spAutoFit/>
          </a:bodyPr>
          <a:lstStyle/>
          <a:p>
            <a:pPr algn="ctr"/>
            <a:r>
              <a:rPr lang="el-GR" sz="3200" b="1">
                <a:solidFill>
                  <a:schemeClr val="accent1"/>
                </a:solidFill>
                <a:latin typeface="Calibri" pitchFamily="34" charset="0"/>
              </a:rPr>
              <a:t>&gt;</a:t>
            </a:r>
          </a:p>
        </p:txBody>
      </p:sp>
      <p:sp>
        <p:nvSpPr>
          <p:cNvPr id="97287" name="TextBox 36"/>
          <p:cNvSpPr txBox="1">
            <a:spLocks noChangeArrowheads="1"/>
          </p:cNvSpPr>
          <p:nvPr/>
        </p:nvSpPr>
        <p:spPr bwMode="auto">
          <a:xfrm>
            <a:off x="5775325" y="2301875"/>
            <a:ext cx="506413" cy="584200"/>
          </a:xfrm>
          <a:prstGeom prst="rect">
            <a:avLst/>
          </a:prstGeom>
          <a:noFill/>
          <a:ln w="9525">
            <a:noFill/>
            <a:miter lim="800000"/>
            <a:headEnd/>
            <a:tailEnd/>
          </a:ln>
        </p:spPr>
        <p:txBody>
          <a:bodyPr>
            <a:spAutoFit/>
          </a:bodyPr>
          <a:lstStyle/>
          <a:p>
            <a:pPr algn="ctr"/>
            <a:r>
              <a:rPr lang="el-GR" sz="3200" b="1">
                <a:solidFill>
                  <a:schemeClr val="accent1"/>
                </a:solidFill>
                <a:latin typeface="Calibri" pitchFamily="34" charset="0"/>
              </a:rPr>
              <a:t>&gt;</a:t>
            </a:r>
          </a:p>
        </p:txBody>
      </p:sp>
      <p:sp>
        <p:nvSpPr>
          <p:cNvPr id="97288" name="TextBox 37"/>
          <p:cNvSpPr txBox="1">
            <a:spLocks noChangeArrowheads="1"/>
          </p:cNvSpPr>
          <p:nvPr/>
        </p:nvSpPr>
        <p:spPr bwMode="auto">
          <a:xfrm>
            <a:off x="98059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grpSp>
        <p:nvGrpSpPr>
          <p:cNvPr id="7" name="Γραφικό 5" descr="Πόλη">
            <a:extLst>
              <a:ext uri="{FF2B5EF4-FFF2-40B4-BE49-F238E27FC236}"/>
            </a:extLst>
          </p:cNvPr>
          <p:cNvGrpSpPr/>
          <p:nvPr/>
        </p:nvGrpSpPr>
        <p:grpSpPr>
          <a:xfrm>
            <a:off x="2452314" y="4030342"/>
            <a:ext cx="826063" cy="888843"/>
            <a:chOff x="3610264" y="5254380"/>
            <a:chExt cx="914400" cy="914400"/>
          </a:xfrm>
          <a:solidFill>
            <a:schemeClr val="tx1">
              <a:lumMod val="75000"/>
              <a:lumOff val="25000"/>
            </a:schemeClr>
          </a:solidFill>
        </p:grpSpPr>
        <p:sp>
          <p:nvSpPr>
            <p:cNvPr id="8" name="Ελεύθερη σχεδίαση: Σχήμα 7">
              <a:extLst>
                <a:ext uri="{FF2B5EF4-FFF2-40B4-BE49-F238E27FC236}"/>
              </a:extLst>
            </p:cNvPr>
            <p:cNvSpPr/>
            <p:nvPr/>
          </p:nvSpPr>
          <p:spPr>
            <a:xfrm>
              <a:off x="3679320" y="5656811"/>
              <a:ext cx="238125" cy="352425"/>
            </a:xfrm>
            <a:custGeom>
              <a:avLst/>
              <a:gdLst>
                <a:gd name="connsiteX0" fmla="*/ 64294 w 238125"/>
                <a:gd name="connsiteY0" fmla="*/ 216694 h 352425"/>
                <a:gd name="connsiteX1" fmla="*/ 102394 w 238125"/>
                <a:gd name="connsiteY1" fmla="*/ 216694 h 352425"/>
                <a:gd name="connsiteX2" fmla="*/ 102394 w 238125"/>
                <a:gd name="connsiteY2" fmla="*/ 254794 h 352425"/>
                <a:gd name="connsiteX3" fmla="*/ 64294 w 238125"/>
                <a:gd name="connsiteY3" fmla="*/ 254794 h 352425"/>
                <a:gd name="connsiteX4" fmla="*/ 64294 w 238125"/>
                <a:gd name="connsiteY4" fmla="*/ 216694 h 352425"/>
                <a:gd name="connsiteX5" fmla="*/ 64294 w 238125"/>
                <a:gd name="connsiteY5" fmla="*/ 140494 h 352425"/>
                <a:gd name="connsiteX6" fmla="*/ 102394 w 238125"/>
                <a:gd name="connsiteY6" fmla="*/ 140494 h 352425"/>
                <a:gd name="connsiteX7" fmla="*/ 102394 w 238125"/>
                <a:gd name="connsiteY7" fmla="*/ 178594 h 352425"/>
                <a:gd name="connsiteX8" fmla="*/ 64294 w 238125"/>
                <a:gd name="connsiteY8" fmla="*/ 178594 h 352425"/>
                <a:gd name="connsiteX9" fmla="*/ 64294 w 238125"/>
                <a:gd name="connsiteY9" fmla="*/ 140494 h 352425"/>
                <a:gd name="connsiteX10" fmla="*/ 64294 w 238125"/>
                <a:gd name="connsiteY10" fmla="*/ 64294 h 352425"/>
                <a:gd name="connsiteX11" fmla="*/ 102394 w 238125"/>
                <a:gd name="connsiteY11" fmla="*/ 64294 h 352425"/>
                <a:gd name="connsiteX12" fmla="*/ 102394 w 238125"/>
                <a:gd name="connsiteY12" fmla="*/ 102394 h 352425"/>
                <a:gd name="connsiteX13" fmla="*/ 64294 w 238125"/>
                <a:gd name="connsiteY13" fmla="*/ 102394 h 352425"/>
                <a:gd name="connsiteX14" fmla="*/ 64294 w 238125"/>
                <a:gd name="connsiteY14" fmla="*/ 64294 h 352425"/>
                <a:gd name="connsiteX15" fmla="*/ 140494 w 238125"/>
                <a:gd name="connsiteY15" fmla="*/ 216694 h 352425"/>
                <a:gd name="connsiteX16" fmla="*/ 178594 w 238125"/>
                <a:gd name="connsiteY16" fmla="*/ 216694 h 352425"/>
                <a:gd name="connsiteX17" fmla="*/ 178594 w 238125"/>
                <a:gd name="connsiteY17" fmla="*/ 254794 h 352425"/>
                <a:gd name="connsiteX18" fmla="*/ 140494 w 238125"/>
                <a:gd name="connsiteY18" fmla="*/ 254794 h 352425"/>
                <a:gd name="connsiteX19" fmla="*/ 140494 w 238125"/>
                <a:gd name="connsiteY19" fmla="*/ 216694 h 352425"/>
                <a:gd name="connsiteX20" fmla="*/ 140494 w 238125"/>
                <a:gd name="connsiteY20" fmla="*/ 140494 h 352425"/>
                <a:gd name="connsiteX21" fmla="*/ 178594 w 238125"/>
                <a:gd name="connsiteY21" fmla="*/ 140494 h 352425"/>
                <a:gd name="connsiteX22" fmla="*/ 178594 w 238125"/>
                <a:gd name="connsiteY22" fmla="*/ 178594 h 352425"/>
                <a:gd name="connsiteX23" fmla="*/ 140494 w 238125"/>
                <a:gd name="connsiteY23" fmla="*/ 178594 h 352425"/>
                <a:gd name="connsiteX24" fmla="*/ 140494 w 238125"/>
                <a:gd name="connsiteY24" fmla="*/ 140494 h 352425"/>
                <a:gd name="connsiteX25" fmla="*/ 140494 w 238125"/>
                <a:gd name="connsiteY25" fmla="*/ 64294 h 352425"/>
                <a:gd name="connsiteX26" fmla="*/ 178594 w 238125"/>
                <a:gd name="connsiteY26" fmla="*/ 64294 h 352425"/>
                <a:gd name="connsiteX27" fmla="*/ 178594 w 238125"/>
                <a:gd name="connsiteY27" fmla="*/ 102394 h 352425"/>
                <a:gd name="connsiteX28" fmla="*/ 140494 w 238125"/>
                <a:gd name="connsiteY28" fmla="*/ 102394 h 352425"/>
                <a:gd name="connsiteX29" fmla="*/ 140494 w 238125"/>
                <a:gd name="connsiteY29" fmla="*/ 64294 h 352425"/>
                <a:gd name="connsiteX30" fmla="*/ 7144 w 238125"/>
                <a:gd name="connsiteY30" fmla="*/ 350044 h 352425"/>
                <a:gd name="connsiteX31" fmla="*/ 102394 w 238125"/>
                <a:gd name="connsiteY31" fmla="*/ 350044 h 352425"/>
                <a:gd name="connsiteX32" fmla="*/ 102394 w 238125"/>
                <a:gd name="connsiteY32" fmla="*/ 292894 h 352425"/>
                <a:gd name="connsiteX33" fmla="*/ 140494 w 238125"/>
                <a:gd name="connsiteY33" fmla="*/ 292894 h 352425"/>
                <a:gd name="connsiteX34" fmla="*/ 140494 w 238125"/>
                <a:gd name="connsiteY34" fmla="*/ 350044 h 352425"/>
                <a:gd name="connsiteX35" fmla="*/ 235744 w 238125"/>
                <a:gd name="connsiteY35" fmla="*/ 350044 h 352425"/>
                <a:gd name="connsiteX36" fmla="*/ 235744 w 238125"/>
                <a:gd name="connsiteY36" fmla="*/ 7144 h 352425"/>
                <a:gd name="connsiteX37" fmla="*/ 7144 w 238125"/>
                <a:gd name="connsiteY37" fmla="*/ 7144 h 352425"/>
                <a:gd name="connsiteX38" fmla="*/ 7144 w 238125"/>
                <a:gd name="connsiteY38" fmla="*/ 350044 h 35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38125" h="352425">
                  <a:moveTo>
                    <a:pt x="64294" y="216694"/>
                  </a:moveTo>
                  <a:lnTo>
                    <a:pt x="102394" y="216694"/>
                  </a:lnTo>
                  <a:lnTo>
                    <a:pt x="102394" y="254794"/>
                  </a:lnTo>
                  <a:lnTo>
                    <a:pt x="64294" y="254794"/>
                  </a:lnTo>
                  <a:lnTo>
                    <a:pt x="64294" y="216694"/>
                  </a:lnTo>
                  <a:close/>
                  <a:moveTo>
                    <a:pt x="64294" y="140494"/>
                  </a:moveTo>
                  <a:lnTo>
                    <a:pt x="102394" y="140494"/>
                  </a:lnTo>
                  <a:lnTo>
                    <a:pt x="102394" y="178594"/>
                  </a:lnTo>
                  <a:lnTo>
                    <a:pt x="64294" y="178594"/>
                  </a:lnTo>
                  <a:lnTo>
                    <a:pt x="64294" y="140494"/>
                  </a:lnTo>
                  <a:close/>
                  <a:moveTo>
                    <a:pt x="64294" y="64294"/>
                  </a:moveTo>
                  <a:lnTo>
                    <a:pt x="102394" y="64294"/>
                  </a:lnTo>
                  <a:lnTo>
                    <a:pt x="102394" y="102394"/>
                  </a:lnTo>
                  <a:lnTo>
                    <a:pt x="64294" y="102394"/>
                  </a:lnTo>
                  <a:lnTo>
                    <a:pt x="64294" y="64294"/>
                  </a:lnTo>
                  <a:close/>
                  <a:moveTo>
                    <a:pt x="140494" y="216694"/>
                  </a:moveTo>
                  <a:lnTo>
                    <a:pt x="178594" y="216694"/>
                  </a:lnTo>
                  <a:lnTo>
                    <a:pt x="178594" y="254794"/>
                  </a:lnTo>
                  <a:lnTo>
                    <a:pt x="140494" y="254794"/>
                  </a:lnTo>
                  <a:lnTo>
                    <a:pt x="140494" y="216694"/>
                  </a:lnTo>
                  <a:close/>
                  <a:moveTo>
                    <a:pt x="140494" y="140494"/>
                  </a:moveTo>
                  <a:lnTo>
                    <a:pt x="178594" y="140494"/>
                  </a:lnTo>
                  <a:lnTo>
                    <a:pt x="178594" y="178594"/>
                  </a:lnTo>
                  <a:lnTo>
                    <a:pt x="140494" y="178594"/>
                  </a:lnTo>
                  <a:lnTo>
                    <a:pt x="140494" y="140494"/>
                  </a:lnTo>
                  <a:close/>
                  <a:moveTo>
                    <a:pt x="140494" y="64294"/>
                  </a:moveTo>
                  <a:lnTo>
                    <a:pt x="178594" y="64294"/>
                  </a:lnTo>
                  <a:lnTo>
                    <a:pt x="178594" y="102394"/>
                  </a:lnTo>
                  <a:lnTo>
                    <a:pt x="140494" y="102394"/>
                  </a:lnTo>
                  <a:lnTo>
                    <a:pt x="140494" y="64294"/>
                  </a:lnTo>
                  <a:close/>
                  <a:moveTo>
                    <a:pt x="7144" y="350044"/>
                  </a:moveTo>
                  <a:lnTo>
                    <a:pt x="102394" y="350044"/>
                  </a:lnTo>
                  <a:lnTo>
                    <a:pt x="102394" y="292894"/>
                  </a:lnTo>
                  <a:lnTo>
                    <a:pt x="140494" y="292894"/>
                  </a:lnTo>
                  <a:lnTo>
                    <a:pt x="140494" y="350044"/>
                  </a:lnTo>
                  <a:lnTo>
                    <a:pt x="235744" y="350044"/>
                  </a:lnTo>
                  <a:lnTo>
                    <a:pt x="235744" y="7144"/>
                  </a:lnTo>
                  <a:lnTo>
                    <a:pt x="7144" y="7144"/>
                  </a:lnTo>
                  <a:lnTo>
                    <a:pt x="7144" y="3500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9" name="Ελεύθερη σχεδίαση: Σχήμα 8">
              <a:extLst>
                <a:ext uri="{FF2B5EF4-FFF2-40B4-BE49-F238E27FC236}"/>
              </a:extLst>
            </p:cNvPr>
            <p:cNvSpPr/>
            <p:nvPr/>
          </p:nvSpPr>
          <p:spPr>
            <a:xfrm>
              <a:off x="3946020" y="5733011"/>
              <a:ext cx="238125" cy="276225"/>
            </a:xfrm>
            <a:custGeom>
              <a:avLst/>
              <a:gdLst>
                <a:gd name="connsiteX0" fmla="*/ 64294 w 238125"/>
                <a:gd name="connsiteY0" fmla="*/ 140494 h 276225"/>
                <a:gd name="connsiteX1" fmla="*/ 102394 w 238125"/>
                <a:gd name="connsiteY1" fmla="*/ 140494 h 276225"/>
                <a:gd name="connsiteX2" fmla="*/ 102394 w 238125"/>
                <a:gd name="connsiteY2" fmla="*/ 178594 h 276225"/>
                <a:gd name="connsiteX3" fmla="*/ 64294 w 238125"/>
                <a:gd name="connsiteY3" fmla="*/ 178594 h 276225"/>
                <a:gd name="connsiteX4" fmla="*/ 64294 w 238125"/>
                <a:gd name="connsiteY4" fmla="*/ 140494 h 276225"/>
                <a:gd name="connsiteX5" fmla="*/ 64294 w 238125"/>
                <a:gd name="connsiteY5" fmla="*/ 64294 h 276225"/>
                <a:gd name="connsiteX6" fmla="*/ 102394 w 238125"/>
                <a:gd name="connsiteY6" fmla="*/ 64294 h 276225"/>
                <a:gd name="connsiteX7" fmla="*/ 102394 w 238125"/>
                <a:gd name="connsiteY7" fmla="*/ 102394 h 276225"/>
                <a:gd name="connsiteX8" fmla="*/ 64294 w 238125"/>
                <a:gd name="connsiteY8" fmla="*/ 102394 h 276225"/>
                <a:gd name="connsiteX9" fmla="*/ 64294 w 238125"/>
                <a:gd name="connsiteY9" fmla="*/ 64294 h 276225"/>
                <a:gd name="connsiteX10" fmla="*/ 140494 w 238125"/>
                <a:gd name="connsiteY10" fmla="*/ 140494 h 276225"/>
                <a:gd name="connsiteX11" fmla="*/ 178594 w 238125"/>
                <a:gd name="connsiteY11" fmla="*/ 140494 h 276225"/>
                <a:gd name="connsiteX12" fmla="*/ 178594 w 238125"/>
                <a:gd name="connsiteY12" fmla="*/ 178594 h 276225"/>
                <a:gd name="connsiteX13" fmla="*/ 140494 w 238125"/>
                <a:gd name="connsiteY13" fmla="*/ 178594 h 276225"/>
                <a:gd name="connsiteX14" fmla="*/ 140494 w 238125"/>
                <a:gd name="connsiteY14" fmla="*/ 140494 h 276225"/>
                <a:gd name="connsiteX15" fmla="*/ 140494 w 238125"/>
                <a:gd name="connsiteY15" fmla="*/ 64294 h 276225"/>
                <a:gd name="connsiteX16" fmla="*/ 178594 w 238125"/>
                <a:gd name="connsiteY16" fmla="*/ 64294 h 276225"/>
                <a:gd name="connsiteX17" fmla="*/ 178594 w 238125"/>
                <a:gd name="connsiteY17" fmla="*/ 102394 h 276225"/>
                <a:gd name="connsiteX18" fmla="*/ 140494 w 238125"/>
                <a:gd name="connsiteY18" fmla="*/ 102394 h 276225"/>
                <a:gd name="connsiteX19" fmla="*/ 140494 w 238125"/>
                <a:gd name="connsiteY19" fmla="*/ 64294 h 276225"/>
                <a:gd name="connsiteX20" fmla="*/ 7144 w 238125"/>
                <a:gd name="connsiteY20" fmla="*/ 273844 h 276225"/>
                <a:gd name="connsiteX21" fmla="*/ 102394 w 238125"/>
                <a:gd name="connsiteY21" fmla="*/ 273844 h 276225"/>
                <a:gd name="connsiteX22" fmla="*/ 102394 w 238125"/>
                <a:gd name="connsiteY22" fmla="*/ 216694 h 276225"/>
                <a:gd name="connsiteX23" fmla="*/ 140494 w 238125"/>
                <a:gd name="connsiteY23" fmla="*/ 216694 h 276225"/>
                <a:gd name="connsiteX24" fmla="*/ 140494 w 238125"/>
                <a:gd name="connsiteY24" fmla="*/ 273844 h 276225"/>
                <a:gd name="connsiteX25" fmla="*/ 235744 w 238125"/>
                <a:gd name="connsiteY25" fmla="*/ 273844 h 276225"/>
                <a:gd name="connsiteX26" fmla="*/ 235744 w 238125"/>
                <a:gd name="connsiteY26" fmla="*/ 7144 h 276225"/>
                <a:gd name="connsiteX27" fmla="*/ 7144 w 238125"/>
                <a:gd name="connsiteY27" fmla="*/ 7144 h 276225"/>
                <a:gd name="connsiteX28" fmla="*/ 7144 w 238125"/>
                <a:gd name="connsiteY28" fmla="*/ 273844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38125" h="276225">
                  <a:moveTo>
                    <a:pt x="64294" y="140494"/>
                  </a:moveTo>
                  <a:lnTo>
                    <a:pt x="102394" y="140494"/>
                  </a:lnTo>
                  <a:lnTo>
                    <a:pt x="102394" y="178594"/>
                  </a:lnTo>
                  <a:lnTo>
                    <a:pt x="64294" y="178594"/>
                  </a:lnTo>
                  <a:lnTo>
                    <a:pt x="64294" y="140494"/>
                  </a:lnTo>
                  <a:close/>
                  <a:moveTo>
                    <a:pt x="64294" y="64294"/>
                  </a:moveTo>
                  <a:lnTo>
                    <a:pt x="102394" y="64294"/>
                  </a:lnTo>
                  <a:lnTo>
                    <a:pt x="102394" y="102394"/>
                  </a:lnTo>
                  <a:lnTo>
                    <a:pt x="64294" y="102394"/>
                  </a:lnTo>
                  <a:lnTo>
                    <a:pt x="64294" y="64294"/>
                  </a:lnTo>
                  <a:close/>
                  <a:moveTo>
                    <a:pt x="140494" y="140494"/>
                  </a:moveTo>
                  <a:lnTo>
                    <a:pt x="178594" y="140494"/>
                  </a:lnTo>
                  <a:lnTo>
                    <a:pt x="178594" y="178594"/>
                  </a:lnTo>
                  <a:lnTo>
                    <a:pt x="140494" y="178594"/>
                  </a:lnTo>
                  <a:lnTo>
                    <a:pt x="140494" y="140494"/>
                  </a:lnTo>
                  <a:close/>
                  <a:moveTo>
                    <a:pt x="140494" y="64294"/>
                  </a:moveTo>
                  <a:lnTo>
                    <a:pt x="178594" y="64294"/>
                  </a:lnTo>
                  <a:lnTo>
                    <a:pt x="178594" y="102394"/>
                  </a:lnTo>
                  <a:lnTo>
                    <a:pt x="140494" y="102394"/>
                  </a:lnTo>
                  <a:lnTo>
                    <a:pt x="140494" y="64294"/>
                  </a:lnTo>
                  <a:close/>
                  <a:moveTo>
                    <a:pt x="7144" y="273844"/>
                  </a:moveTo>
                  <a:lnTo>
                    <a:pt x="102394" y="273844"/>
                  </a:lnTo>
                  <a:lnTo>
                    <a:pt x="102394" y="216694"/>
                  </a:lnTo>
                  <a:lnTo>
                    <a:pt x="140494" y="216694"/>
                  </a:lnTo>
                  <a:lnTo>
                    <a:pt x="140494" y="273844"/>
                  </a:lnTo>
                  <a:lnTo>
                    <a:pt x="235744" y="273844"/>
                  </a:lnTo>
                  <a:lnTo>
                    <a:pt x="235744" y="7144"/>
                  </a:lnTo>
                  <a:lnTo>
                    <a:pt x="7144" y="7144"/>
                  </a:lnTo>
                  <a:lnTo>
                    <a:pt x="7144" y="2738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0" name="Ελεύθερη σχεδίαση: Σχήμα 9">
              <a:extLst>
                <a:ext uri="{FF2B5EF4-FFF2-40B4-BE49-F238E27FC236}"/>
              </a:extLst>
            </p:cNvPr>
            <p:cNvSpPr/>
            <p:nvPr/>
          </p:nvSpPr>
          <p:spPr>
            <a:xfrm>
              <a:off x="4212720" y="5428211"/>
              <a:ext cx="238125" cy="581025"/>
            </a:xfrm>
            <a:custGeom>
              <a:avLst/>
              <a:gdLst>
                <a:gd name="connsiteX0" fmla="*/ 178594 w 238125"/>
                <a:gd name="connsiteY0" fmla="*/ 111919 h 581025"/>
                <a:gd name="connsiteX1" fmla="*/ 140494 w 238125"/>
                <a:gd name="connsiteY1" fmla="*/ 111919 h 581025"/>
                <a:gd name="connsiteX2" fmla="*/ 140494 w 238125"/>
                <a:gd name="connsiteY2" fmla="*/ 73819 h 581025"/>
                <a:gd name="connsiteX3" fmla="*/ 178594 w 238125"/>
                <a:gd name="connsiteY3" fmla="*/ 73819 h 581025"/>
                <a:gd name="connsiteX4" fmla="*/ 178594 w 238125"/>
                <a:gd name="connsiteY4" fmla="*/ 111919 h 581025"/>
                <a:gd name="connsiteX5" fmla="*/ 178594 w 238125"/>
                <a:gd name="connsiteY5" fmla="*/ 178594 h 581025"/>
                <a:gd name="connsiteX6" fmla="*/ 140494 w 238125"/>
                <a:gd name="connsiteY6" fmla="*/ 178594 h 581025"/>
                <a:gd name="connsiteX7" fmla="*/ 140494 w 238125"/>
                <a:gd name="connsiteY7" fmla="*/ 140494 h 581025"/>
                <a:gd name="connsiteX8" fmla="*/ 178594 w 238125"/>
                <a:gd name="connsiteY8" fmla="*/ 140494 h 581025"/>
                <a:gd name="connsiteX9" fmla="*/ 178594 w 238125"/>
                <a:gd name="connsiteY9" fmla="*/ 178594 h 581025"/>
                <a:gd name="connsiteX10" fmla="*/ 178594 w 238125"/>
                <a:gd name="connsiteY10" fmla="*/ 254794 h 581025"/>
                <a:gd name="connsiteX11" fmla="*/ 140494 w 238125"/>
                <a:gd name="connsiteY11" fmla="*/ 254794 h 581025"/>
                <a:gd name="connsiteX12" fmla="*/ 140494 w 238125"/>
                <a:gd name="connsiteY12" fmla="*/ 216694 h 581025"/>
                <a:gd name="connsiteX13" fmla="*/ 178594 w 238125"/>
                <a:gd name="connsiteY13" fmla="*/ 216694 h 581025"/>
                <a:gd name="connsiteX14" fmla="*/ 178594 w 238125"/>
                <a:gd name="connsiteY14" fmla="*/ 254794 h 581025"/>
                <a:gd name="connsiteX15" fmla="*/ 178594 w 238125"/>
                <a:gd name="connsiteY15" fmla="*/ 330994 h 581025"/>
                <a:gd name="connsiteX16" fmla="*/ 140494 w 238125"/>
                <a:gd name="connsiteY16" fmla="*/ 330994 h 581025"/>
                <a:gd name="connsiteX17" fmla="*/ 140494 w 238125"/>
                <a:gd name="connsiteY17" fmla="*/ 292894 h 581025"/>
                <a:gd name="connsiteX18" fmla="*/ 178594 w 238125"/>
                <a:gd name="connsiteY18" fmla="*/ 292894 h 581025"/>
                <a:gd name="connsiteX19" fmla="*/ 178594 w 238125"/>
                <a:gd name="connsiteY19" fmla="*/ 330994 h 581025"/>
                <a:gd name="connsiteX20" fmla="*/ 178594 w 238125"/>
                <a:gd name="connsiteY20" fmla="*/ 407194 h 581025"/>
                <a:gd name="connsiteX21" fmla="*/ 140494 w 238125"/>
                <a:gd name="connsiteY21" fmla="*/ 407194 h 581025"/>
                <a:gd name="connsiteX22" fmla="*/ 140494 w 238125"/>
                <a:gd name="connsiteY22" fmla="*/ 369094 h 581025"/>
                <a:gd name="connsiteX23" fmla="*/ 178594 w 238125"/>
                <a:gd name="connsiteY23" fmla="*/ 369094 h 581025"/>
                <a:gd name="connsiteX24" fmla="*/ 178594 w 238125"/>
                <a:gd name="connsiteY24" fmla="*/ 407194 h 581025"/>
                <a:gd name="connsiteX25" fmla="*/ 178594 w 238125"/>
                <a:gd name="connsiteY25" fmla="*/ 483394 h 581025"/>
                <a:gd name="connsiteX26" fmla="*/ 140494 w 238125"/>
                <a:gd name="connsiteY26" fmla="*/ 483394 h 581025"/>
                <a:gd name="connsiteX27" fmla="*/ 140494 w 238125"/>
                <a:gd name="connsiteY27" fmla="*/ 445294 h 581025"/>
                <a:gd name="connsiteX28" fmla="*/ 178594 w 238125"/>
                <a:gd name="connsiteY28" fmla="*/ 445294 h 581025"/>
                <a:gd name="connsiteX29" fmla="*/ 178594 w 238125"/>
                <a:gd name="connsiteY29" fmla="*/ 483394 h 581025"/>
                <a:gd name="connsiteX30" fmla="*/ 102394 w 238125"/>
                <a:gd name="connsiteY30" fmla="*/ 111919 h 581025"/>
                <a:gd name="connsiteX31" fmla="*/ 64294 w 238125"/>
                <a:gd name="connsiteY31" fmla="*/ 111919 h 581025"/>
                <a:gd name="connsiteX32" fmla="*/ 64294 w 238125"/>
                <a:gd name="connsiteY32" fmla="*/ 73819 h 581025"/>
                <a:gd name="connsiteX33" fmla="*/ 102394 w 238125"/>
                <a:gd name="connsiteY33" fmla="*/ 73819 h 581025"/>
                <a:gd name="connsiteX34" fmla="*/ 102394 w 238125"/>
                <a:gd name="connsiteY34" fmla="*/ 111919 h 581025"/>
                <a:gd name="connsiteX35" fmla="*/ 102394 w 238125"/>
                <a:gd name="connsiteY35" fmla="*/ 178594 h 581025"/>
                <a:gd name="connsiteX36" fmla="*/ 64294 w 238125"/>
                <a:gd name="connsiteY36" fmla="*/ 178594 h 581025"/>
                <a:gd name="connsiteX37" fmla="*/ 64294 w 238125"/>
                <a:gd name="connsiteY37" fmla="*/ 140494 h 581025"/>
                <a:gd name="connsiteX38" fmla="*/ 102394 w 238125"/>
                <a:gd name="connsiteY38" fmla="*/ 140494 h 581025"/>
                <a:gd name="connsiteX39" fmla="*/ 102394 w 238125"/>
                <a:gd name="connsiteY39" fmla="*/ 178594 h 581025"/>
                <a:gd name="connsiteX40" fmla="*/ 102394 w 238125"/>
                <a:gd name="connsiteY40" fmla="*/ 254794 h 581025"/>
                <a:gd name="connsiteX41" fmla="*/ 64294 w 238125"/>
                <a:gd name="connsiteY41" fmla="*/ 254794 h 581025"/>
                <a:gd name="connsiteX42" fmla="*/ 64294 w 238125"/>
                <a:gd name="connsiteY42" fmla="*/ 216694 h 581025"/>
                <a:gd name="connsiteX43" fmla="*/ 102394 w 238125"/>
                <a:gd name="connsiteY43" fmla="*/ 216694 h 581025"/>
                <a:gd name="connsiteX44" fmla="*/ 102394 w 238125"/>
                <a:gd name="connsiteY44" fmla="*/ 254794 h 581025"/>
                <a:gd name="connsiteX45" fmla="*/ 102394 w 238125"/>
                <a:gd name="connsiteY45" fmla="*/ 330994 h 581025"/>
                <a:gd name="connsiteX46" fmla="*/ 64294 w 238125"/>
                <a:gd name="connsiteY46" fmla="*/ 330994 h 581025"/>
                <a:gd name="connsiteX47" fmla="*/ 64294 w 238125"/>
                <a:gd name="connsiteY47" fmla="*/ 292894 h 581025"/>
                <a:gd name="connsiteX48" fmla="*/ 102394 w 238125"/>
                <a:gd name="connsiteY48" fmla="*/ 292894 h 581025"/>
                <a:gd name="connsiteX49" fmla="*/ 102394 w 238125"/>
                <a:gd name="connsiteY49" fmla="*/ 330994 h 581025"/>
                <a:gd name="connsiteX50" fmla="*/ 102394 w 238125"/>
                <a:gd name="connsiteY50" fmla="*/ 407194 h 581025"/>
                <a:gd name="connsiteX51" fmla="*/ 64294 w 238125"/>
                <a:gd name="connsiteY51" fmla="*/ 407194 h 581025"/>
                <a:gd name="connsiteX52" fmla="*/ 64294 w 238125"/>
                <a:gd name="connsiteY52" fmla="*/ 369094 h 581025"/>
                <a:gd name="connsiteX53" fmla="*/ 102394 w 238125"/>
                <a:gd name="connsiteY53" fmla="*/ 369094 h 581025"/>
                <a:gd name="connsiteX54" fmla="*/ 102394 w 238125"/>
                <a:gd name="connsiteY54" fmla="*/ 407194 h 581025"/>
                <a:gd name="connsiteX55" fmla="*/ 102394 w 238125"/>
                <a:gd name="connsiteY55" fmla="*/ 483394 h 581025"/>
                <a:gd name="connsiteX56" fmla="*/ 64294 w 238125"/>
                <a:gd name="connsiteY56" fmla="*/ 483394 h 581025"/>
                <a:gd name="connsiteX57" fmla="*/ 64294 w 238125"/>
                <a:gd name="connsiteY57" fmla="*/ 445294 h 581025"/>
                <a:gd name="connsiteX58" fmla="*/ 102394 w 238125"/>
                <a:gd name="connsiteY58" fmla="*/ 445294 h 581025"/>
                <a:gd name="connsiteX59" fmla="*/ 102394 w 238125"/>
                <a:gd name="connsiteY59" fmla="*/ 483394 h 581025"/>
                <a:gd name="connsiteX60" fmla="*/ 7144 w 238125"/>
                <a:gd name="connsiteY60" fmla="*/ 7144 h 581025"/>
                <a:gd name="connsiteX61" fmla="*/ 7144 w 238125"/>
                <a:gd name="connsiteY61" fmla="*/ 578644 h 581025"/>
                <a:gd name="connsiteX62" fmla="*/ 102394 w 238125"/>
                <a:gd name="connsiteY62" fmla="*/ 578644 h 581025"/>
                <a:gd name="connsiteX63" fmla="*/ 102394 w 238125"/>
                <a:gd name="connsiteY63" fmla="*/ 521494 h 581025"/>
                <a:gd name="connsiteX64" fmla="*/ 140494 w 238125"/>
                <a:gd name="connsiteY64" fmla="*/ 521494 h 581025"/>
                <a:gd name="connsiteX65" fmla="*/ 140494 w 238125"/>
                <a:gd name="connsiteY65" fmla="*/ 578644 h 581025"/>
                <a:gd name="connsiteX66" fmla="*/ 235744 w 238125"/>
                <a:gd name="connsiteY66" fmla="*/ 578644 h 581025"/>
                <a:gd name="connsiteX67" fmla="*/ 235744 w 238125"/>
                <a:gd name="connsiteY67" fmla="*/ 35719 h 581025"/>
                <a:gd name="connsiteX68" fmla="*/ 7144 w 238125"/>
                <a:gd name="connsiteY68" fmla="*/ 7144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238125" h="581025">
                  <a:moveTo>
                    <a:pt x="178594" y="111919"/>
                  </a:moveTo>
                  <a:lnTo>
                    <a:pt x="140494" y="111919"/>
                  </a:lnTo>
                  <a:lnTo>
                    <a:pt x="140494" y="73819"/>
                  </a:lnTo>
                  <a:lnTo>
                    <a:pt x="178594" y="73819"/>
                  </a:lnTo>
                  <a:lnTo>
                    <a:pt x="178594" y="111919"/>
                  </a:lnTo>
                  <a:close/>
                  <a:moveTo>
                    <a:pt x="178594" y="178594"/>
                  </a:moveTo>
                  <a:lnTo>
                    <a:pt x="140494" y="178594"/>
                  </a:lnTo>
                  <a:lnTo>
                    <a:pt x="140494" y="140494"/>
                  </a:lnTo>
                  <a:lnTo>
                    <a:pt x="178594" y="140494"/>
                  </a:lnTo>
                  <a:lnTo>
                    <a:pt x="178594" y="178594"/>
                  </a:lnTo>
                  <a:close/>
                  <a:moveTo>
                    <a:pt x="178594" y="254794"/>
                  </a:moveTo>
                  <a:lnTo>
                    <a:pt x="140494" y="254794"/>
                  </a:lnTo>
                  <a:lnTo>
                    <a:pt x="140494" y="216694"/>
                  </a:lnTo>
                  <a:lnTo>
                    <a:pt x="178594" y="216694"/>
                  </a:lnTo>
                  <a:lnTo>
                    <a:pt x="178594" y="254794"/>
                  </a:lnTo>
                  <a:close/>
                  <a:moveTo>
                    <a:pt x="178594" y="330994"/>
                  </a:moveTo>
                  <a:lnTo>
                    <a:pt x="140494" y="330994"/>
                  </a:lnTo>
                  <a:lnTo>
                    <a:pt x="140494" y="292894"/>
                  </a:lnTo>
                  <a:lnTo>
                    <a:pt x="178594" y="292894"/>
                  </a:lnTo>
                  <a:lnTo>
                    <a:pt x="178594" y="330994"/>
                  </a:lnTo>
                  <a:close/>
                  <a:moveTo>
                    <a:pt x="178594" y="407194"/>
                  </a:moveTo>
                  <a:lnTo>
                    <a:pt x="140494" y="407194"/>
                  </a:lnTo>
                  <a:lnTo>
                    <a:pt x="140494" y="369094"/>
                  </a:lnTo>
                  <a:lnTo>
                    <a:pt x="178594" y="369094"/>
                  </a:lnTo>
                  <a:lnTo>
                    <a:pt x="178594" y="407194"/>
                  </a:lnTo>
                  <a:close/>
                  <a:moveTo>
                    <a:pt x="178594" y="483394"/>
                  </a:moveTo>
                  <a:lnTo>
                    <a:pt x="140494" y="483394"/>
                  </a:lnTo>
                  <a:lnTo>
                    <a:pt x="140494" y="445294"/>
                  </a:lnTo>
                  <a:lnTo>
                    <a:pt x="178594" y="445294"/>
                  </a:lnTo>
                  <a:lnTo>
                    <a:pt x="178594" y="483394"/>
                  </a:lnTo>
                  <a:close/>
                  <a:moveTo>
                    <a:pt x="102394" y="111919"/>
                  </a:moveTo>
                  <a:lnTo>
                    <a:pt x="64294" y="111919"/>
                  </a:lnTo>
                  <a:lnTo>
                    <a:pt x="64294" y="73819"/>
                  </a:lnTo>
                  <a:lnTo>
                    <a:pt x="102394" y="73819"/>
                  </a:lnTo>
                  <a:lnTo>
                    <a:pt x="102394" y="111919"/>
                  </a:lnTo>
                  <a:close/>
                  <a:moveTo>
                    <a:pt x="102394" y="178594"/>
                  </a:moveTo>
                  <a:lnTo>
                    <a:pt x="64294" y="178594"/>
                  </a:lnTo>
                  <a:lnTo>
                    <a:pt x="64294" y="140494"/>
                  </a:lnTo>
                  <a:lnTo>
                    <a:pt x="102394" y="140494"/>
                  </a:lnTo>
                  <a:lnTo>
                    <a:pt x="102394" y="178594"/>
                  </a:lnTo>
                  <a:close/>
                  <a:moveTo>
                    <a:pt x="102394" y="254794"/>
                  </a:moveTo>
                  <a:lnTo>
                    <a:pt x="64294" y="254794"/>
                  </a:lnTo>
                  <a:lnTo>
                    <a:pt x="64294" y="216694"/>
                  </a:lnTo>
                  <a:lnTo>
                    <a:pt x="102394" y="216694"/>
                  </a:lnTo>
                  <a:lnTo>
                    <a:pt x="102394" y="254794"/>
                  </a:lnTo>
                  <a:close/>
                  <a:moveTo>
                    <a:pt x="102394" y="330994"/>
                  </a:moveTo>
                  <a:lnTo>
                    <a:pt x="64294" y="330994"/>
                  </a:lnTo>
                  <a:lnTo>
                    <a:pt x="64294" y="292894"/>
                  </a:lnTo>
                  <a:lnTo>
                    <a:pt x="102394" y="292894"/>
                  </a:lnTo>
                  <a:lnTo>
                    <a:pt x="102394" y="330994"/>
                  </a:lnTo>
                  <a:close/>
                  <a:moveTo>
                    <a:pt x="102394" y="407194"/>
                  </a:moveTo>
                  <a:lnTo>
                    <a:pt x="64294" y="407194"/>
                  </a:lnTo>
                  <a:lnTo>
                    <a:pt x="64294" y="369094"/>
                  </a:lnTo>
                  <a:lnTo>
                    <a:pt x="102394" y="369094"/>
                  </a:lnTo>
                  <a:lnTo>
                    <a:pt x="102394" y="407194"/>
                  </a:lnTo>
                  <a:close/>
                  <a:moveTo>
                    <a:pt x="102394" y="483394"/>
                  </a:moveTo>
                  <a:lnTo>
                    <a:pt x="64294" y="483394"/>
                  </a:lnTo>
                  <a:lnTo>
                    <a:pt x="64294" y="445294"/>
                  </a:lnTo>
                  <a:lnTo>
                    <a:pt x="102394" y="445294"/>
                  </a:lnTo>
                  <a:lnTo>
                    <a:pt x="102394" y="483394"/>
                  </a:lnTo>
                  <a:close/>
                  <a:moveTo>
                    <a:pt x="7144" y="7144"/>
                  </a:moveTo>
                  <a:lnTo>
                    <a:pt x="7144" y="578644"/>
                  </a:lnTo>
                  <a:lnTo>
                    <a:pt x="102394" y="578644"/>
                  </a:lnTo>
                  <a:lnTo>
                    <a:pt x="102394" y="521494"/>
                  </a:lnTo>
                  <a:lnTo>
                    <a:pt x="140494" y="521494"/>
                  </a:lnTo>
                  <a:lnTo>
                    <a:pt x="140494" y="578644"/>
                  </a:lnTo>
                  <a:lnTo>
                    <a:pt x="235744" y="578644"/>
                  </a:lnTo>
                  <a:lnTo>
                    <a:pt x="235744" y="35719"/>
                  </a:lnTo>
                  <a:lnTo>
                    <a:pt x="7144" y="71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1" name="Ελεύθερη σχεδίαση: Σχήμα 10">
              <a:extLst>
                <a:ext uri="{FF2B5EF4-FFF2-40B4-BE49-F238E27FC236}"/>
              </a:extLst>
            </p:cNvPr>
            <p:cNvSpPr/>
            <p:nvPr/>
          </p:nvSpPr>
          <p:spPr>
            <a:xfrm>
              <a:off x="3812670" y="5409161"/>
              <a:ext cx="238125" cy="295275"/>
            </a:xfrm>
            <a:custGeom>
              <a:avLst/>
              <a:gdLst>
                <a:gd name="connsiteX0" fmla="*/ 140494 w 238125"/>
                <a:gd name="connsiteY0" fmla="*/ 140494 h 295275"/>
                <a:gd name="connsiteX1" fmla="*/ 178594 w 238125"/>
                <a:gd name="connsiteY1" fmla="*/ 140494 h 295275"/>
                <a:gd name="connsiteX2" fmla="*/ 178594 w 238125"/>
                <a:gd name="connsiteY2" fmla="*/ 178594 h 295275"/>
                <a:gd name="connsiteX3" fmla="*/ 140494 w 238125"/>
                <a:gd name="connsiteY3" fmla="*/ 178594 h 295275"/>
                <a:gd name="connsiteX4" fmla="*/ 140494 w 238125"/>
                <a:gd name="connsiteY4" fmla="*/ 140494 h 295275"/>
                <a:gd name="connsiteX5" fmla="*/ 140494 w 238125"/>
                <a:gd name="connsiteY5" fmla="*/ 64294 h 295275"/>
                <a:gd name="connsiteX6" fmla="*/ 178594 w 238125"/>
                <a:gd name="connsiteY6" fmla="*/ 64294 h 295275"/>
                <a:gd name="connsiteX7" fmla="*/ 178594 w 238125"/>
                <a:gd name="connsiteY7" fmla="*/ 102394 h 295275"/>
                <a:gd name="connsiteX8" fmla="*/ 140494 w 238125"/>
                <a:gd name="connsiteY8" fmla="*/ 102394 h 295275"/>
                <a:gd name="connsiteX9" fmla="*/ 140494 w 238125"/>
                <a:gd name="connsiteY9" fmla="*/ 64294 h 295275"/>
                <a:gd name="connsiteX10" fmla="*/ 102394 w 238125"/>
                <a:gd name="connsiteY10" fmla="*/ 102394 h 295275"/>
                <a:gd name="connsiteX11" fmla="*/ 64294 w 238125"/>
                <a:gd name="connsiteY11" fmla="*/ 102394 h 295275"/>
                <a:gd name="connsiteX12" fmla="*/ 64294 w 238125"/>
                <a:gd name="connsiteY12" fmla="*/ 64294 h 295275"/>
                <a:gd name="connsiteX13" fmla="*/ 102394 w 238125"/>
                <a:gd name="connsiteY13" fmla="*/ 64294 h 295275"/>
                <a:gd name="connsiteX14" fmla="*/ 102394 w 238125"/>
                <a:gd name="connsiteY14" fmla="*/ 102394 h 295275"/>
                <a:gd name="connsiteX15" fmla="*/ 102394 w 238125"/>
                <a:gd name="connsiteY15" fmla="*/ 178594 h 295275"/>
                <a:gd name="connsiteX16" fmla="*/ 64294 w 238125"/>
                <a:gd name="connsiteY16" fmla="*/ 178594 h 295275"/>
                <a:gd name="connsiteX17" fmla="*/ 64294 w 238125"/>
                <a:gd name="connsiteY17" fmla="*/ 140494 h 295275"/>
                <a:gd name="connsiteX18" fmla="*/ 102394 w 238125"/>
                <a:gd name="connsiteY18" fmla="*/ 140494 h 295275"/>
                <a:gd name="connsiteX19" fmla="*/ 102394 w 238125"/>
                <a:gd name="connsiteY19" fmla="*/ 178594 h 295275"/>
                <a:gd name="connsiteX20" fmla="*/ 140494 w 238125"/>
                <a:gd name="connsiteY20" fmla="*/ 292894 h 295275"/>
                <a:gd name="connsiteX21" fmla="*/ 235744 w 238125"/>
                <a:gd name="connsiteY21" fmla="*/ 292894 h 295275"/>
                <a:gd name="connsiteX22" fmla="*/ 235744 w 238125"/>
                <a:gd name="connsiteY22" fmla="*/ 7144 h 295275"/>
                <a:gd name="connsiteX23" fmla="*/ 7144 w 238125"/>
                <a:gd name="connsiteY23" fmla="*/ 7144 h 295275"/>
                <a:gd name="connsiteX24" fmla="*/ 7144 w 238125"/>
                <a:gd name="connsiteY24" fmla="*/ 216694 h 295275"/>
                <a:gd name="connsiteX25" fmla="*/ 140494 w 238125"/>
                <a:gd name="connsiteY25" fmla="*/ 216694 h 295275"/>
                <a:gd name="connsiteX26" fmla="*/ 140494 w 238125"/>
                <a:gd name="connsiteY26" fmla="*/ 29289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38125" h="295275">
                  <a:moveTo>
                    <a:pt x="140494" y="140494"/>
                  </a:moveTo>
                  <a:lnTo>
                    <a:pt x="178594" y="140494"/>
                  </a:lnTo>
                  <a:lnTo>
                    <a:pt x="178594" y="178594"/>
                  </a:lnTo>
                  <a:lnTo>
                    <a:pt x="140494" y="178594"/>
                  </a:lnTo>
                  <a:lnTo>
                    <a:pt x="140494" y="140494"/>
                  </a:lnTo>
                  <a:close/>
                  <a:moveTo>
                    <a:pt x="140494" y="64294"/>
                  </a:moveTo>
                  <a:lnTo>
                    <a:pt x="178594" y="64294"/>
                  </a:lnTo>
                  <a:lnTo>
                    <a:pt x="178594" y="102394"/>
                  </a:lnTo>
                  <a:lnTo>
                    <a:pt x="140494" y="102394"/>
                  </a:lnTo>
                  <a:lnTo>
                    <a:pt x="140494" y="64294"/>
                  </a:lnTo>
                  <a:close/>
                  <a:moveTo>
                    <a:pt x="102394" y="102394"/>
                  </a:moveTo>
                  <a:lnTo>
                    <a:pt x="64294" y="102394"/>
                  </a:lnTo>
                  <a:lnTo>
                    <a:pt x="64294" y="64294"/>
                  </a:lnTo>
                  <a:lnTo>
                    <a:pt x="102394" y="64294"/>
                  </a:lnTo>
                  <a:lnTo>
                    <a:pt x="102394" y="102394"/>
                  </a:lnTo>
                  <a:close/>
                  <a:moveTo>
                    <a:pt x="102394" y="178594"/>
                  </a:moveTo>
                  <a:lnTo>
                    <a:pt x="64294" y="178594"/>
                  </a:lnTo>
                  <a:lnTo>
                    <a:pt x="64294" y="140494"/>
                  </a:lnTo>
                  <a:lnTo>
                    <a:pt x="102394" y="140494"/>
                  </a:lnTo>
                  <a:lnTo>
                    <a:pt x="102394" y="178594"/>
                  </a:lnTo>
                  <a:close/>
                  <a:moveTo>
                    <a:pt x="140494" y="292894"/>
                  </a:moveTo>
                  <a:lnTo>
                    <a:pt x="235744" y="292894"/>
                  </a:lnTo>
                  <a:lnTo>
                    <a:pt x="235744" y="7144"/>
                  </a:lnTo>
                  <a:lnTo>
                    <a:pt x="7144" y="7144"/>
                  </a:lnTo>
                  <a:lnTo>
                    <a:pt x="7144" y="216694"/>
                  </a:lnTo>
                  <a:lnTo>
                    <a:pt x="140494" y="216694"/>
                  </a:lnTo>
                  <a:lnTo>
                    <a:pt x="140494" y="2928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pic>
        <p:nvPicPr>
          <p:cNvPr id="97290" name="Γραφικό 20" descr="Εργαλεία εξόρυξης"/>
          <p:cNvPicPr>
            <a:picLocks noChangeAspect="1"/>
          </p:cNvPicPr>
          <p:nvPr/>
        </p:nvPicPr>
        <p:blipFill>
          <a:blip r:embed="rId3"/>
          <a:srcRect/>
          <a:stretch>
            <a:fillRect/>
          </a:stretch>
        </p:blipFill>
        <p:spPr bwMode="auto">
          <a:xfrm>
            <a:off x="4733925" y="4178300"/>
            <a:ext cx="628650" cy="628650"/>
          </a:xfrm>
          <a:prstGeom prst="rect">
            <a:avLst/>
          </a:prstGeom>
          <a:noFill/>
          <a:ln w="9525">
            <a:noFill/>
            <a:miter lim="800000"/>
            <a:headEnd/>
            <a:tailEnd/>
          </a:ln>
        </p:spPr>
      </p:pic>
      <p:pic>
        <p:nvPicPr>
          <p:cNvPr id="97291" name="Picture 2" descr="ÎÏÎ¿ÏÎ­Î»ÎµÏÎ¼Î± ÎµÎ¹ÎºÏÎ½Î±Ï Î³Î¹Î± PYRAMID BLACK WHITE IMAGES"/>
          <p:cNvPicPr>
            <a:picLocks noChangeAspect="1" noChangeArrowheads="1"/>
          </p:cNvPicPr>
          <p:nvPr/>
        </p:nvPicPr>
        <p:blipFill>
          <a:blip r:embed="rId4"/>
          <a:srcRect/>
          <a:stretch>
            <a:fillRect/>
          </a:stretch>
        </p:blipFill>
        <p:spPr bwMode="auto">
          <a:xfrm>
            <a:off x="6640513" y="4129088"/>
            <a:ext cx="704850" cy="692150"/>
          </a:xfrm>
          <a:prstGeom prst="rect">
            <a:avLst/>
          </a:prstGeom>
          <a:noFill/>
          <a:ln w="9525">
            <a:noFill/>
            <a:miter lim="800000"/>
            <a:headEnd/>
            <a:tailEnd/>
          </a:ln>
        </p:spPr>
      </p:pic>
      <p:sp>
        <p:nvSpPr>
          <p:cNvPr id="97292" name="Θέση κειμένου 13"/>
          <p:cNvSpPr txBox="1">
            <a:spLocks/>
          </p:cNvSpPr>
          <p:nvPr/>
        </p:nvSpPr>
        <p:spPr bwMode="auto">
          <a:xfrm>
            <a:off x="8299450" y="1890713"/>
            <a:ext cx="2193925" cy="1760537"/>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a:solidFill>
                  <a:srgbClr val="404040"/>
                </a:solidFill>
                <a:latin typeface="Calibri" pitchFamily="34" charset="0"/>
              </a:rPr>
              <a:t>και </a:t>
            </a:r>
            <a:r>
              <a:rPr lang="el-GR" b="1">
                <a:solidFill>
                  <a:srgbClr val="404040"/>
                </a:solidFill>
                <a:latin typeface="Calibri" pitchFamily="34" charset="0"/>
              </a:rPr>
              <a:t>παρόμοιες</a:t>
            </a:r>
            <a:r>
              <a:rPr lang="el-GR">
                <a:solidFill>
                  <a:srgbClr val="404040"/>
                </a:solidFill>
                <a:latin typeface="Calibri" pitchFamily="34" charset="0"/>
              </a:rPr>
              <a:t> </a:t>
            </a:r>
            <a:r>
              <a:rPr lang="el-GR" b="1">
                <a:solidFill>
                  <a:srgbClr val="404040"/>
                </a:solidFill>
                <a:latin typeface="Calibri" pitchFamily="34" charset="0"/>
              </a:rPr>
              <a:t>μεθόδους</a:t>
            </a:r>
            <a:r>
              <a:rPr lang="el-GR">
                <a:solidFill>
                  <a:srgbClr val="404040"/>
                </a:solidFill>
                <a:latin typeface="Calibri" pitchFamily="34" charset="0"/>
              </a:rPr>
              <a:t> οργάνωσης της παραγωγικής διαδικασίας που βέβαια αντανακλώνται και στην κοινωνική δομή τους</a:t>
            </a:r>
          </a:p>
          <a:p>
            <a:pPr algn="ctr">
              <a:lnSpc>
                <a:spcPct val="90000"/>
              </a:lnSpc>
              <a:spcBef>
                <a:spcPts val="1000"/>
              </a:spcBef>
              <a:buClr>
                <a:schemeClr val="accent1"/>
              </a:buClr>
              <a:buFont typeface="Calibri" pitchFamily="34" charset="0"/>
              <a:buNone/>
            </a:pPr>
            <a:endParaRPr lang="el-GR" sz="1600">
              <a:solidFill>
                <a:srgbClr val="404040"/>
              </a:solidFill>
              <a:latin typeface="Calibri" pitchFamily="34" charset="0"/>
            </a:endParaRPr>
          </a:p>
        </p:txBody>
      </p:sp>
      <p:sp>
        <p:nvSpPr>
          <p:cNvPr id="97293" name="TextBox 17"/>
          <p:cNvSpPr txBox="1">
            <a:spLocks noChangeArrowheads="1"/>
          </p:cNvSpPr>
          <p:nvPr/>
        </p:nvSpPr>
        <p:spPr bwMode="auto">
          <a:xfrm>
            <a:off x="7794625" y="2301875"/>
            <a:ext cx="504825" cy="584200"/>
          </a:xfrm>
          <a:prstGeom prst="rect">
            <a:avLst/>
          </a:prstGeom>
          <a:noFill/>
          <a:ln w="9525">
            <a:noFill/>
            <a:miter lim="800000"/>
            <a:headEnd/>
            <a:tailEnd/>
          </a:ln>
        </p:spPr>
        <p:txBody>
          <a:bodyPr>
            <a:spAutoFit/>
          </a:bodyPr>
          <a:lstStyle/>
          <a:p>
            <a:pPr algn="ctr"/>
            <a:r>
              <a:rPr lang="el-GR" sz="3200" b="1">
                <a:solidFill>
                  <a:schemeClr val="accent1"/>
                </a:solidFill>
                <a:latin typeface="Calibri" pitchFamily="34" charset="0"/>
              </a:rPr>
              <a:t>&gt;</a:t>
            </a:r>
          </a:p>
        </p:txBody>
      </p:sp>
      <p:grpSp>
        <p:nvGrpSpPr>
          <p:cNvPr id="6" name="Γραφικό 4" descr="Λίστα">
            <a:extLst>
              <a:ext uri="{FF2B5EF4-FFF2-40B4-BE49-F238E27FC236}"/>
            </a:extLst>
          </p:cNvPr>
          <p:cNvGrpSpPr/>
          <p:nvPr/>
        </p:nvGrpSpPr>
        <p:grpSpPr>
          <a:xfrm>
            <a:off x="9043785" y="4114443"/>
            <a:ext cx="704425" cy="692801"/>
            <a:chOff x="5638800" y="2971800"/>
            <a:chExt cx="914400" cy="914400"/>
          </a:xfrm>
          <a:solidFill>
            <a:schemeClr val="tx1">
              <a:lumMod val="75000"/>
              <a:lumOff val="25000"/>
            </a:schemeClr>
          </a:solidFill>
        </p:grpSpPr>
        <p:sp>
          <p:nvSpPr>
            <p:cNvPr id="12" name="Ελεύθερη σχεδίαση: Σχήμα 11">
              <a:extLst>
                <a:ext uri="{FF2B5EF4-FFF2-40B4-BE49-F238E27FC236}"/>
              </a:extLst>
            </p:cNvPr>
            <p:cNvSpPr/>
            <p:nvPr/>
          </p:nvSpPr>
          <p:spPr>
            <a:xfrm>
              <a:off x="5793581" y="3040856"/>
              <a:ext cx="600075" cy="771525"/>
            </a:xfrm>
            <a:custGeom>
              <a:avLst/>
              <a:gdLst>
                <a:gd name="connsiteX0" fmla="*/ 64294 w 600075"/>
                <a:gd name="connsiteY0" fmla="*/ 64294 h 771525"/>
                <a:gd name="connsiteX1" fmla="*/ 540544 w 600075"/>
                <a:gd name="connsiteY1" fmla="*/ 64294 h 771525"/>
                <a:gd name="connsiteX2" fmla="*/ 540544 w 600075"/>
                <a:gd name="connsiteY2" fmla="*/ 711994 h 771525"/>
                <a:gd name="connsiteX3" fmla="*/ 64294 w 600075"/>
                <a:gd name="connsiteY3" fmla="*/ 711994 h 771525"/>
                <a:gd name="connsiteX4" fmla="*/ 64294 w 600075"/>
                <a:gd name="connsiteY4" fmla="*/ 64294 h 771525"/>
                <a:gd name="connsiteX5" fmla="*/ 7144 w 600075"/>
                <a:gd name="connsiteY5" fmla="*/ 769144 h 771525"/>
                <a:gd name="connsiteX6" fmla="*/ 597694 w 600075"/>
                <a:gd name="connsiteY6" fmla="*/ 769144 h 771525"/>
                <a:gd name="connsiteX7" fmla="*/ 597694 w 600075"/>
                <a:gd name="connsiteY7" fmla="*/ 7144 h 771525"/>
                <a:gd name="connsiteX8" fmla="*/ 7144 w 600075"/>
                <a:gd name="connsiteY8" fmla="*/ 7144 h 771525"/>
                <a:gd name="connsiteX9" fmla="*/ 7144 w 600075"/>
                <a:gd name="connsiteY9" fmla="*/ 769144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0075" h="771525">
                  <a:moveTo>
                    <a:pt x="64294" y="64294"/>
                  </a:moveTo>
                  <a:lnTo>
                    <a:pt x="540544" y="64294"/>
                  </a:lnTo>
                  <a:lnTo>
                    <a:pt x="540544" y="711994"/>
                  </a:lnTo>
                  <a:lnTo>
                    <a:pt x="64294" y="711994"/>
                  </a:lnTo>
                  <a:lnTo>
                    <a:pt x="64294" y="64294"/>
                  </a:lnTo>
                  <a:close/>
                  <a:moveTo>
                    <a:pt x="7144" y="769144"/>
                  </a:moveTo>
                  <a:lnTo>
                    <a:pt x="597694" y="769144"/>
                  </a:lnTo>
                  <a:lnTo>
                    <a:pt x="597694" y="7144"/>
                  </a:lnTo>
                  <a:lnTo>
                    <a:pt x="7144" y="7144"/>
                  </a:lnTo>
                  <a:lnTo>
                    <a:pt x="7144" y="7691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3" name="Ελεύθερη σχεδίαση: Σχήμα 12">
              <a:extLst>
                <a:ext uri="{FF2B5EF4-FFF2-40B4-BE49-F238E27FC236}"/>
              </a:extLst>
            </p:cNvPr>
            <p:cNvSpPr/>
            <p:nvPr/>
          </p:nvSpPr>
          <p:spPr>
            <a:xfrm>
              <a:off x="5917406" y="3155156"/>
              <a:ext cx="85725" cy="85725"/>
            </a:xfrm>
            <a:custGeom>
              <a:avLst/>
              <a:gdLst>
                <a:gd name="connsiteX0" fmla="*/ 7144 w 85725"/>
                <a:gd name="connsiteY0" fmla="*/ 7144 h 85725"/>
                <a:gd name="connsiteX1" fmla="*/ 83344 w 85725"/>
                <a:gd name="connsiteY1" fmla="*/ 7144 h 85725"/>
                <a:gd name="connsiteX2" fmla="*/ 83344 w 85725"/>
                <a:gd name="connsiteY2" fmla="*/ 83344 h 85725"/>
                <a:gd name="connsiteX3" fmla="*/ 7144 w 85725"/>
                <a:gd name="connsiteY3" fmla="*/ 83344 h 85725"/>
              </a:gdLst>
              <a:ahLst/>
              <a:cxnLst>
                <a:cxn ang="0">
                  <a:pos x="connsiteX0" y="connsiteY0"/>
                </a:cxn>
                <a:cxn ang="0">
                  <a:pos x="connsiteX1" y="connsiteY1"/>
                </a:cxn>
                <a:cxn ang="0">
                  <a:pos x="connsiteX2" y="connsiteY2"/>
                </a:cxn>
                <a:cxn ang="0">
                  <a:pos x="connsiteX3" y="connsiteY3"/>
                </a:cxn>
              </a:cxnLst>
              <a:rect l="l" t="t" r="r" b="b"/>
              <a:pathLst>
                <a:path w="85725" h="85725">
                  <a:moveTo>
                    <a:pt x="7144" y="7144"/>
                  </a:moveTo>
                  <a:lnTo>
                    <a:pt x="83344" y="7144"/>
                  </a:lnTo>
                  <a:lnTo>
                    <a:pt x="83344" y="83344"/>
                  </a:lnTo>
                  <a:lnTo>
                    <a:pt x="7144" y="833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5" name="Ελεύθερη σχεδίαση: Σχήμα 14">
              <a:extLst>
                <a:ext uri="{FF2B5EF4-FFF2-40B4-BE49-F238E27FC236}"/>
              </a:extLst>
            </p:cNvPr>
            <p:cNvSpPr/>
            <p:nvPr/>
          </p:nvSpPr>
          <p:spPr>
            <a:xfrm>
              <a:off x="6069806" y="3174206"/>
              <a:ext cx="200025" cy="47625"/>
            </a:xfrm>
            <a:custGeom>
              <a:avLst/>
              <a:gdLst>
                <a:gd name="connsiteX0" fmla="*/ 7144 w 200025"/>
                <a:gd name="connsiteY0" fmla="*/ 7144 h 47625"/>
                <a:gd name="connsiteX1" fmla="*/ 197644 w 200025"/>
                <a:gd name="connsiteY1" fmla="*/ 7144 h 47625"/>
                <a:gd name="connsiteX2" fmla="*/ 197644 w 200025"/>
                <a:gd name="connsiteY2" fmla="*/ 45244 h 47625"/>
                <a:gd name="connsiteX3" fmla="*/ 7144 w 20002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200025" h="47625">
                  <a:moveTo>
                    <a:pt x="7144" y="7144"/>
                  </a:moveTo>
                  <a:lnTo>
                    <a:pt x="197644" y="7144"/>
                  </a:lnTo>
                  <a:lnTo>
                    <a:pt x="197644" y="45244"/>
                  </a:lnTo>
                  <a:lnTo>
                    <a:pt x="7144" y="452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6" name="Ελεύθερη σχεδίαση: Σχήμα 15">
              <a:extLst>
                <a:ext uri="{FF2B5EF4-FFF2-40B4-BE49-F238E27FC236}"/>
              </a:extLst>
            </p:cNvPr>
            <p:cNvSpPr/>
            <p:nvPr/>
          </p:nvSpPr>
          <p:spPr>
            <a:xfrm>
              <a:off x="5917406" y="3307556"/>
              <a:ext cx="85725" cy="85725"/>
            </a:xfrm>
            <a:custGeom>
              <a:avLst/>
              <a:gdLst>
                <a:gd name="connsiteX0" fmla="*/ 7144 w 85725"/>
                <a:gd name="connsiteY0" fmla="*/ 7144 h 85725"/>
                <a:gd name="connsiteX1" fmla="*/ 83344 w 85725"/>
                <a:gd name="connsiteY1" fmla="*/ 7144 h 85725"/>
                <a:gd name="connsiteX2" fmla="*/ 83344 w 85725"/>
                <a:gd name="connsiteY2" fmla="*/ 83344 h 85725"/>
                <a:gd name="connsiteX3" fmla="*/ 7144 w 85725"/>
                <a:gd name="connsiteY3" fmla="*/ 83344 h 85725"/>
              </a:gdLst>
              <a:ahLst/>
              <a:cxnLst>
                <a:cxn ang="0">
                  <a:pos x="connsiteX0" y="connsiteY0"/>
                </a:cxn>
                <a:cxn ang="0">
                  <a:pos x="connsiteX1" y="connsiteY1"/>
                </a:cxn>
                <a:cxn ang="0">
                  <a:pos x="connsiteX2" y="connsiteY2"/>
                </a:cxn>
                <a:cxn ang="0">
                  <a:pos x="connsiteX3" y="connsiteY3"/>
                </a:cxn>
              </a:cxnLst>
              <a:rect l="l" t="t" r="r" b="b"/>
              <a:pathLst>
                <a:path w="85725" h="85725">
                  <a:moveTo>
                    <a:pt x="7144" y="7144"/>
                  </a:moveTo>
                  <a:lnTo>
                    <a:pt x="83344" y="7144"/>
                  </a:lnTo>
                  <a:lnTo>
                    <a:pt x="83344" y="83344"/>
                  </a:lnTo>
                  <a:lnTo>
                    <a:pt x="7144" y="833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9" name="Ελεύθερη σχεδίαση: Σχήμα 18">
              <a:extLst>
                <a:ext uri="{FF2B5EF4-FFF2-40B4-BE49-F238E27FC236}"/>
              </a:extLst>
            </p:cNvPr>
            <p:cNvSpPr/>
            <p:nvPr/>
          </p:nvSpPr>
          <p:spPr>
            <a:xfrm>
              <a:off x="6069806" y="3326606"/>
              <a:ext cx="200025" cy="47625"/>
            </a:xfrm>
            <a:custGeom>
              <a:avLst/>
              <a:gdLst>
                <a:gd name="connsiteX0" fmla="*/ 7144 w 200025"/>
                <a:gd name="connsiteY0" fmla="*/ 7144 h 47625"/>
                <a:gd name="connsiteX1" fmla="*/ 197644 w 200025"/>
                <a:gd name="connsiteY1" fmla="*/ 7144 h 47625"/>
                <a:gd name="connsiteX2" fmla="*/ 197644 w 200025"/>
                <a:gd name="connsiteY2" fmla="*/ 45244 h 47625"/>
                <a:gd name="connsiteX3" fmla="*/ 7144 w 20002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200025" h="47625">
                  <a:moveTo>
                    <a:pt x="7144" y="7144"/>
                  </a:moveTo>
                  <a:lnTo>
                    <a:pt x="197644" y="7144"/>
                  </a:lnTo>
                  <a:lnTo>
                    <a:pt x="197644" y="45244"/>
                  </a:lnTo>
                  <a:lnTo>
                    <a:pt x="7144" y="452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0" name="Ελεύθερη σχεδίαση: Σχήμα 19">
              <a:extLst>
                <a:ext uri="{FF2B5EF4-FFF2-40B4-BE49-F238E27FC236}"/>
              </a:extLst>
            </p:cNvPr>
            <p:cNvSpPr/>
            <p:nvPr/>
          </p:nvSpPr>
          <p:spPr>
            <a:xfrm>
              <a:off x="5917406" y="3459956"/>
              <a:ext cx="85725" cy="85725"/>
            </a:xfrm>
            <a:custGeom>
              <a:avLst/>
              <a:gdLst>
                <a:gd name="connsiteX0" fmla="*/ 7144 w 85725"/>
                <a:gd name="connsiteY0" fmla="*/ 7144 h 85725"/>
                <a:gd name="connsiteX1" fmla="*/ 83344 w 85725"/>
                <a:gd name="connsiteY1" fmla="*/ 7144 h 85725"/>
                <a:gd name="connsiteX2" fmla="*/ 83344 w 85725"/>
                <a:gd name="connsiteY2" fmla="*/ 83344 h 85725"/>
                <a:gd name="connsiteX3" fmla="*/ 7144 w 85725"/>
                <a:gd name="connsiteY3" fmla="*/ 83344 h 85725"/>
              </a:gdLst>
              <a:ahLst/>
              <a:cxnLst>
                <a:cxn ang="0">
                  <a:pos x="connsiteX0" y="connsiteY0"/>
                </a:cxn>
                <a:cxn ang="0">
                  <a:pos x="connsiteX1" y="connsiteY1"/>
                </a:cxn>
                <a:cxn ang="0">
                  <a:pos x="connsiteX2" y="connsiteY2"/>
                </a:cxn>
                <a:cxn ang="0">
                  <a:pos x="connsiteX3" y="connsiteY3"/>
                </a:cxn>
              </a:cxnLst>
              <a:rect l="l" t="t" r="r" b="b"/>
              <a:pathLst>
                <a:path w="85725" h="85725">
                  <a:moveTo>
                    <a:pt x="7144" y="7144"/>
                  </a:moveTo>
                  <a:lnTo>
                    <a:pt x="83344" y="7144"/>
                  </a:lnTo>
                  <a:lnTo>
                    <a:pt x="83344" y="83344"/>
                  </a:lnTo>
                  <a:lnTo>
                    <a:pt x="7144" y="833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4" name="Ελεύθερη σχεδίαση: Σχήμα 23">
              <a:extLst>
                <a:ext uri="{FF2B5EF4-FFF2-40B4-BE49-F238E27FC236}"/>
              </a:extLst>
            </p:cNvPr>
            <p:cNvSpPr/>
            <p:nvPr/>
          </p:nvSpPr>
          <p:spPr>
            <a:xfrm>
              <a:off x="6069806" y="3479006"/>
              <a:ext cx="200025" cy="47625"/>
            </a:xfrm>
            <a:custGeom>
              <a:avLst/>
              <a:gdLst>
                <a:gd name="connsiteX0" fmla="*/ 7144 w 200025"/>
                <a:gd name="connsiteY0" fmla="*/ 7144 h 47625"/>
                <a:gd name="connsiteX1" fmla="*/ 197644 w 200025"/>
                <a:gd name="connsiteY1" fmla="*/ 7144 h 47625"/>
                <a:gd name="connsiteX2" fmla="*/ 197644 w 200025"/>
                <a:gd name="connsiteY2" fmla="*/ 45244 h 47625"/>
                <a:gd name="connsiteX3" fmla="*/ 7144 w 20002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200025" h="47625">
                  <a:moveTo>
                    <a:pt x="7144" y="7144"/>
                  </a:moveTo>
                  <a:lnTo>
                    <a:pt x="197644" y="7144"/>
                  </a:lnTo>
                  <a:lnTo>
                    <a:pt x="197644" y="45244"/>
                  </a:lnTo>
                  <a:lnTo>
                    <a:pt x="7144" y="452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5" name="Ελεύθερη σχεδίαση: Σχήμα 24">
              <a:extLst>
                <a:ext uri="{FF2B5EF4-FFF2-40B4-BE49-F238E27FC236}"/>
              </a:extLst>
            </p:cNvPr>
            <p:cNvSpPr/>
            <p:nvPr/>
          </p:nvSpPr>
          <p:spPr>
            <a:xfrm>
              <a:off x="5917406" y="3612356"/>
              <a:ext cx="85725" cy="85725"/>
            </a:xfrm>
            <a:custGeom>
              <a:avLst/>
              <a:gdLst>
                <a:gd name="connsiteX0" fmla="*/ 7144 w 85725"/>
                <a:gd name="connsiteY0" fmla="*/ 7144 h 85725"/>
                <a:gd name="connsiteX1" fmla="*/ 83344 w 85725"/>
                <a:gd name="connsiteY1" fmla="*/ 7144 h 85725"/>
                <a:gd name="connsiteX2" fmla="*/ 83344 w 85725"/>
                <a:gd name="connsiteY2" fmla="*/ 83344 h 85725"/>
                <a:gd name="connsiteX3" fmla="*/ 7144 w 85725"/>
                <a:gd name="connsiteY3" fmla="*/ 83344 h 85725"/>
              </a:gdLst>
              <a:ahLst/>
              <a:cxnLst>
                <a:cxn ang="0">
                  <a:pos x="connsiteX0" y="connsiteY0"/>
                </a:cxn>
                <a:cxn ang="0">
                  <a:pos x="connsiteX1" y="connsiteY1"/>
                </a:cxn>
                <a:cxn ang="0">
                  <a:pos x="connsiteX2" y="connsiteY2"/>
                </a:cxn>
                <a:cxn ang="0">
                  <a:pos x="connsiteX3" y="connsiteY3"/>
                </a:cxn>
              </a:cxnLst>
              <a:rect l="l" t="t" r="r" b="b"/>
              <a:pathLst>
                <a:path w="85725" h="85725">
                  <a:moveTo>
                    <a:pt x="7144" y="7144"/>
                  </a:moveTo>
                  <a:lnTo>
                    <a:pt x="83344" y="7144"/>
                  </a:lnTo>
                  <a:lnTo>
                    <a:pt x="83344" y="83344"/>
                  </a:lnTo>
                  <a:lnTo>
                    <a:pt x="7144" y="833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6" name="Ελεύθερη σχεδίαση: Σχήμα 25">
              <a:extLst>
                <a:ext uri="{FF2B5EF4-FFF2-40B4-BE49-F238E27FC236}"/>
              </a:extLst>
            </p:cNvPr>
            <p:cNvSpPr/>
            <p:nvPr/>
          </p:nvSpPr>
          <p:spPr>
            <a:xfrm>
              <a:off x="6069806" y="3631406"/>
              <a:ext cx="200025" cy="47625"/>
            </a:xfrm>
            <a:custGeom>
              <a:avLst/>
              <a:gdLst>
                <a:gd name="connsiteX0" fmla="*/ 7144 w 200025"/>
                <a:gd name="connsiteY0" fmla="*/ 7144 h 47625"/>
                <a:gd name="connsiteX1" fmla="*/ 197644 w 200025"/>
                <a:gd name="connsiteY1" fmla="*/ 7144 h 47625"/>
                <a:gd name="connsiteX2" fmla="*/ 197644 w 200025"/>
                <a:gd name="connsiteY2" fmla="*/ 45244 h 47625"/>
                <a:gd name="connsiteX3" fmla="*/ 7144 w 20002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200025" h="47625">
                  <a:moveTo>
                    <a:pt x="7144" y="7144"/>
                  </a:moveTo>
                  <a:lnTo>
                    <a:pt x="197644" y="7144"/>
                  </a:lnTo>
                  <a:lnTo>
                    <a:pt x="197644" y="45244"/>
                  </a:lnTo>
                  <a:lnTo>
                    <a:pt x="7144" y="452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25450" y="654050"/>
            <a:ext cx="11341100" cy="431800"/>
          </a:xfrm>
        </p:spPr>
        <p:txBody>
          <a:bodyPr/>
          <a:lstStyle/>
          <a:p>
            <a:pPr algn="ctr" fontAlgn="auto">
              <a:spcAft>
                <a:spcPts val="0"/>
              </a:spcAft>
              <a:defRPr/>
            </a:pPr>
            <a:r>
              <a:rPr lang="el-GR" sz="2200" b="1" dirty="0"/>
              <a:t>Σχέση μεταξύ διοικητικής </a:t>
            </a:r>
            <a:r>
              <a:rPr lang="en-US" sz="2200" b="1" dirty="0"/>
              <a:t>&amp;</a:t>
            </a:r>
            <a:r>
              <a:rPr lang="el-GR" sz="2200" b="1" dirty="0"/>
              <a:t> κοινωνικής πυραμίδας, </a:t>
            </a:r>
            <a:br>
              <a:rPr lang="el-GR" sz="2200" b="1" dirty="0"/>
            </a:br>
            <a:r>
              <a:rPr lang="el-GR" sz="2200" b="1" dirty="0"/>
              <a:t>εκτελέσεως έργου, βαθμού εξουσίας </a:t>
            </a:r>
            <a:r>
              <a:rPr lang="en-US" sz="2200" b="1" dirty="0"/>
              <a:t>&amp;</a:t>
            </a:r>
            <a:r>
              <a:rPr lang="el-GR" sz="2200" b="1" dirty="0"/>
              <a:t> μισθού</a:t>
            </a:r>
            <a:br>
              <a:rPr lang="el-GR" sz="2200" b="1" dirty="0"/>
            </a:br>
            <a:endParaRPr lang="el-GR" sz="2200" b="1" dirty="0"/>
          </a:p>
        </p:txBody>
      </p:sp>
      <p:sp>
        <p:nvSpPr>
          <p:cNvPr id="24" name="Θέση κειμένου 80"/>
          <p:cNvSpPr txBox="1"/>
          <p:nvPr/>
        </p:nvSpPr>
        <p:spPr>
          <a:xfrm>
            <a:off x="-3243263" y="5221288"/>
            <a:ext cx="3032125" cy="273050"/>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2000" b="1" dirty="0">
                <a:solidFill>
                  <a:schemeClr val="tx1">
                    <a:lumMod val="75000"/>
                    <a:lumOff val="25000"/>
                  </a:schemeClr>
                </a:solidFill>
              </a:rPr>
              <a:t>Προβλήματα περιβάλλοντος</a:t>
            </a:r>
          </a:p>
        </p:txBody>
      </p:sp>
      <p:sp>
        <p:nvSpPr>
          <p:cNvPr id="3" name="Θέση υποσέλιδου 2"/>
          <p:cNvSpPr>
            <a:spLocks noGrp="1"/>
          </p:cNvSpPr>
          <p:nvPr>
            <p:ph type="ftr" sz="quarter" idx="33"/>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p:txBody>
          <a:bodyPr/>
          <a:lstStyle/>
          <a:p>
            <a:pPr>
              <a:defRPr/>
            </a:pPr>
            <a:fld id="{C1134C8D-773B-4D79-B6DE-894EAA71C8C6}" type="slidenum">
              <a:rPr lang="el-GR"/>
              <a:pPr>
                <a:defRPr/>
              </a:pPr>
              <a:t>38</a:t>
            </a:fld>
            <a:endParaRPr lang="el-GR" dirty="0"/>
          </a:p>
        </p:txBody>
      </p:sp>
      <p:sp>
        <p:nvSpPr>
          <p:cNvPr id="99333" name="TextBox 37"/>
          <p:cNvSpPr txBox="1">
            <a:spLocks noChangeArrowheads="1"/>
          </p:cNvSpPr>
          <p:nvPr/>
        </p:nvSpPr>
        <p:spPr bwMode="auto">
          <a:xfrm>
            <a:off x="98059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8" name="Ισοσκελές τρίγωνο 7">
            <a:extLst>
              <a:ext uri="{FF2B5EF4-FFF2-40B4-BE49-F238E27FC236}"/>
            </a:extLst>
          </p:cNvPr>
          <p:cNvSpPr/>
          <p:nvPr/>
        </p:nvSpPr>
        <p:spPr>
          <a:xfrm>
            <a:off x="2751138" y="1973263"/>
            <a:ext cx="887412" cy="3257550"/>
          </a:xfrm>
          <a:prstGeom prst="triangl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23" name="Ισοσκελές τρίγωνο 22">
            <a:extLst>
              <a:ext uri="{FF2B5EF4-FFF2-40B4-BE49-F238E27FC236}"/>
            </a:extLst>
          </p:cNvPr>
          <p:cNvSpPr/>
          <p:nvPr/>
        </p:nvSpPr>
        <p:spPr>
          <a:xfrm>
            <a:off x="7726363" y="1901825"/>
            <a:ext cx="887412" cy="3257550"/>
          </a:xfrm>
          <a:prstGeom prst="triangl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10" name="Ορθογώνιο 9">
            <a:extLst>
              <a:ext uri="{FF2B5EF4-FFF2-40B4-BE49-F238E27FC236}"/>
            </a:extLst>
          </p:cNvPr>
          <p:cNvSpPr/>
          <p:nvPr/>
        </p:nvSpPr>
        <p:spPr>
          <a:xfrm>
            <a:off x="4540250" y="1973263"/>
            <a:ext cx="1101725" cy="3257550"/>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cxnSp>
        <p:nvCxnSpPr>
          <p:cNvPr id="15" name="Ευθεία γραμμή σύνδεσης 14">
            <a:extLst>
              <a:ext uri="{FF2B5EF4-FFF2-40B4-BE49-F238E27FC236}"/>
            </a:extLst>
          </p:cNvPr>
          <p:cNvCxnSpPr/>
          <p:nvPr/>
        </p:nvCxnSpPr>
        <p:spPr>
          <a:xfrm>
            <a:off x="4540250" y="1973263"/>
            <a:ext cx="1089025" cy="3238500"/>
          </a:xfrm>
          <a:prstGeom prst="line">
            <a:avLst/>
          </a:prstGeom>
        </p:spPr>
        <p:style>
          <a:lnRef idx="1">
            <a:schemeClr val="accent1"/>
          </a:lnRef>
          <a:fillRef idx="0">
            <a:schemeClr val="accent1"/>
          </a:fillRef>
          <a:effectRef idx="0">
            <a:schemeClr val="accent1"/>
          </a:effectRef>
          <a:fontRef idx="minor">
            <a:schemeClr val="tx1"/>
          </a:fontRef>
        </p:style>
      </p:cxnSp>
      <p:sp>
        <p:nvSpPr>
          <p:cNvPr id="28" name="Ισοσκελές τρίγωνο 27">
            <a:extLst>
              <a:ext uri="{FF2B5EF4-FFF2-40B4-BE49-F238E27FC236}"/>
            </a:extLst>
          </p:cNvPr>
          <p:cNvSpPr/>
          <p:nvPr/>
        </p:nvSpPr>
        <p:spPr>
          <a:xfrm rot="10800000">
            <a:off x="6308725" y="1963738"/>
            <a:ext cx="887413" cy="3257550"/>
          </a:xfrm>
          <a:prstGeom prst="triangl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29" name="Ισοσκελές τρίγωνο 28">
            <a:extLst>
              <a:ext uri="{FF2B5EF4-FFF2-40B4-BE49-F238E27FC236}"/>
            </a:extLst>
          </p:cNvPr>
          <p:cNvSpPr/>
          <p:nvPr/>
        </p:nvSpPr>
        <p:spPr>
          <a:xfrm rot="10800000">
            <a:off x="9096375" y="1973263"/>
            <a:ext cx="887413" cy="3257550"/>
          </a:xfrm>
          <a:prstGeom prst="triangl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a:p>
        </p:txBody>
      </p:sp>
      <p:sp>
        <p:nvSpPr>
          <p:cNvPr id="31" name="Θέση κειμένου 80">
            <a:extLst>
              <a:ext uri="{FF2B5EF4-FFF2-40B4-BE49-F238E27FC236}"/>
            </a:extLst>
          </p:cNvPr>
          <p:cNvSpPr txBox="1"/>
          <p:nvPr/>
        </p:nvSpPr>
        <p:spPr>
          <a:xfrm>
            <a:off x="7477125" y="5653088"/>
            <a:ext cx="1455738" cy="646112"/>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1600" b="1" dirty="0">
                <a:solidFill>
                  <a:schemeClr val="tx1">
                    <a:lumMod val="75000"/>
                    <a:lumOff val="25000"/>
                  </a:schemeClr>
                </a:solidFill>
              </a:rPr>
              <a:t>Κοινωνική πυραμίδα</a:t>
            </a:r>
          </a:p>
        </p:txBody>
      </p:sp>
      <p:sp>
        <p:nvSpPr>
          <p:cNvPr id="32" name="Θέση κειμένου 80">
            <a:extLst>
              <a:ext uri="{FF2B5EF4-FFF2-40B4-BE49-F238E27FC236}"/>
            </a:extLst>
          </p:cNvPr>
          <p:cNvSpPr txBox="1"/>
          <p:nvPr/>
        </p:nvSpPr>
        <p:spPr>
          <a:xfrm>
            <a:off x="8964613" y="5619750"/>
            <a:ext cx="1455737" cy="646113"/>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1600" b="1" dirty="0">
                <a:solidFill>
                  <a:schemeClr val="tx1">
                    <a:lumMod val="75000"/>
                    <a:lumOff val="25000"/>
                  </a:schemeClr>
                </a:solidFill>
              </a:rPr>
              <a:t>Μισθός &amp; υλικά προνόμια</a:t>
            </a:r>
          </a:p>
        </p:txBody>
      </p:sp>
      <p:sp>
        <p:nvSpPr>
          <p:cNvPr id="33" name="Θέση κειμένου 80">
            <a:extLst>
              <a:ext uri="{FF2B5EF4-FFF2-40B4-BE49-F238E27FC236}"/>
            </a:extLst>
          </p:cNvPr>
          <p:cNvSpPr txBox="1"/>
          <p:nvPr/>
        </p:nvSpPr>
        <p:spPr>
          <a:xfrm>
            <a:off x="5991225" y="5656263"/>
            <a:ext cx="1455738" cy="646112"/>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1600" b="1" dirty="0">
                <a:solidFill>
                  <a:schemeClr val="tx1">
                    <a:lumMod val="75000"/>
                    <a:lumOff val="25000"/>
                  </a:schemeClr>
                </a:solidFill>
              </a:rPr>
              <a:t>Βαθμός εξουσίας</a:t>
            </a:r>
          </a:p>
        </p:txBody>
      </p:sp>
      <p:sp>
        <p:nvSpPr>
          <p:cNvPr id="34" name="Θέση κειμένου 80">
            <a:extLst>
              <a:ext uri="{FF2B5EF4-FFF2-40B4-BE49-F238E27FC236}"/>
            </a:extLst>
          </p:cNvPr>
          <p:cNvSpPr txBox="1"/>
          <p:nvPr/>
        </p:nvSpPr>
        <p:spPr>
          <a:xfrm>
            <a:off x="4356100" y="5634038"/>
            <a:ext cx="1455738" cy="646112"/>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1600" b="1" dirty="0">
                <a:solidFill>
                  <a:schemeClr val="tx1">
                    <a:lumMod val="75000"/>
                    <a:lumOff val="25000"/>
                  </a:schemeClr>
                </a:solidFill>
              </a:rPr>
              <a:t>Δραστηριότητα</a:t>
            </a:r>
          </a:p>
        </p:txBody>
      </p:sp>
      <p:sp>
        <p:nvSpPr>
          <p:cNvPr id="35" name="Θέση κειμένου 80">
            <a:extLst>
              <a:ext uri="{FF2B5EF4-FFF2-40B4-BE49-F238E27FC236}"/>
            </a:extLst>
          </p:cNvPr>
          <p:cNvSpPr txBox="1"/>
          <p:nvPr/>
        </p:nvSpPr>
        <p:spPr>
          <a:xfrm>
            <a:off x="4641850" y="2660650"/>
            <a:ext cx="134938" cy="1116013"/>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1600" b="1" dirty="0">
                <a:solidFill>
                  <a:schemeClr val="tx1">
                    <a:lumMod val="75000"/>
                    <a:lumOff val="25000"/>
                  </a:schemeClr>
                </a:solidFill>
              </a:rPr>
              <a:t>Διοικητική</a:t>
            </a:r>
          </a:p>
        </p:txBody>
      </p:sp>
      <p:sp>
        <p:nvSpPr>
          <p:cNvPr id="36" name="Θέση κειμένου 80">
            <a:extLst>
              <a:ext uri="{FF2B5EF4-FFF2-40B4-BE49-F238E27FC236}"/>
            </a:extLst>
          </p:cNvPr>
          <p:cNvSpPr txBox="1"/>
          <p:nvPr/>
        </p:nvSpPr>
        <p:spPr>
          <a:xfrm>
            <a:off x="5457825" y="1973263"/>
            <a:ext cx="136525" cy="1117600"/>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1600" b="1" dirty="0">
                <a:solidFill>
                  <a:schemeClr val="tx1">
                    <a:lumMod val="75000"/>
                    <a:lumOff val="25000"/>
                  </a:schemeClr>
                </a:solidFill>
              </a:rPr>
              <a:t>Εκτελεστική</a:t>
            </a:r>
          </a:p>
        </p:txBody>
      </p:sp>
      <p:sp>
        <p:nvSpPr>
          <p:cNvPr id="37" name="Θέση κειμένου 80">
            <a:extLst>
              <a:ext uri="{FF2B5EF4-FFF2-40B4-BE49-F238E27FC236}"/>
            </a:extLst>
          </p:cNvPr>
          <p:cNvSpPr txBox="1"/>
          <p:nvPr/>
        </p:nvSpPr>
        <p:spPr>
          <a:xfrm>
            <a:off x="2466975" y="5619750"/>
            <a:ext cx="1455738" cy="646113"/>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buFont typeface="Arial" panose="020B0604020202020204" pitchFamily="34" charset="0"/>
              <a:buNone/>
              <a:defRPr/>
            </a:pPr>
            <a:r>
              <a:rPr lang="el-GR" sz="1600" b="1" dirty="0">
                <a:solidFill>
                  <a:schemeClr val="tx1">
                    <a:lumMod val="75000"/>
                    <a:lumOff val="25000"/>
                  </a:schemeClr>
                </a:solidFill>
              </a:rPr>
              <a:t>Διοικητική πυραμίδα</a:t>
            </a:r>
          </a:p>
        </p:txBody>
      </p:sp>
      <p:cxnSp>
        <p:nvCxnSpPr>
          <p:cNvPr id="18" name="Ευθεία γραμμή σύνδεσης 17">
            <a:extLst>
              <a:ext uri="{FF2B5EF4-FFF2-40B4-BE49-F238E27FC236}"/>
            </a:extLst>
          </p:cNvPr>
          <p:cNvCxnSpPr/>
          <p:nvPr/>
        </p:nvCxnSpPr>
        <p:spPr>
          <a:xfrm>
            <a:off x="2870200" y="4303713"/>
            <a:ext cx="1670050"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38" name="Ευθεία γραμμή σύνδεσης 37">
            <a:extLst>
              <a:ext uri="{FF2B5EF4-FFF2-40B4-BE49-F238E27FC236}"/>
            </a:extLst>
          </p:cNvPr>
          <p:cNvCxnSpPr>
            <a:cxnSpLocks/>
          </p:cNvCxnSpPr>
          <p:nvPr/>
        </p:nvCxnSpPr>
        <p:spPr>
          <a:xfrm>
            <a:off x="5646738" y="4303713"/>
            <a:ext cx="4044950"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44" name="Ευθεία γραμμή σύνδεσης 43">
            <a:extLst>
              <a:ext uri="{FF2B5EF4-FFF2-40B4-BE49-F238E27FC236}"/>
            </a:extLst>
          </p:cNvPr>
          <p:cNvCxnSpPr>
            <a:cxnSpLocks/>
          </p:cNvCxnSpPr>
          <p:nvPr/>
        </p:nvCxnSpPr>
        <p:spPr>
          <a:xfrm>
            <a:off x="3019425" y="3286125"/>
            <a:ext cx="1520825"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45" name="Ευθεία γραμμή σύνδεσης 44">
            <a:extLst>
              <a:ext uri="{FF2B5EF4-FFF2-40B4-BE49-F238E27FC236}"/>
            </a:extLst>
          </p:cNvPr>
          <p:cNvCxnSpPr>
            <a:cxnSpLocks/>
          </p:cNvCxnSpPr>
          <p:nvPr/>
        </p:nvCxnSpPr>
        <p:spPr>
          <a:xfrm>
            <a:off x="5641975" y="3286125"/>
            <a:ext cx="4168775"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53" name="Θέση κειμένου 80">
            <a:extLst>
              <a:ext uri="{FF2B5EF4-FFF2-40B4-BE49-F238E27FC236}"/>
            </a:extLst>
          </p:cNvPr>
          <p:cNvSpPr txBox="1"/>
          <p:nvPr/>
        </p:nvSpPr>
        <p:spPr>
          <a:xfrm>
            <a:off x="1296988" y="4565650"/>
            <a:ext cx="1455737" cy="646113"/>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buFont typeface="Arial" panose="020B0604020202020204" pitchFamily="34" charset="0"/>
              <a:buNone/>
              <a:defRPr/>
            </a:pPr>
            <a:r>
              <a:rPr lang="el-GR" sz="1600" b="1" dirty="0">
                <a:solidFill>
                  <a:schemeClr val="tx1">
                    <a:lumMod val="75000"/>
                    <a:lumOff val="25000"/>
                  </a:schemeClr>
                </a:solidFill>
              </a:rPr>
              <a:t>Εργαζόμενοι</a:t>
            </a:r>
          </a:p>
        </p:txBody>
      </p:sp>
      <p:sp>
        <p:nvSpPr>
          <p:cNvPr id="54" name="Θέση κειμένου 80">
            <a:extLst>
              <a:ext uri="{FF2B5EF4-FFF2-40B4-BE49-F238E27FC236}"/>
            </a:extLst>
          </p:cNvPr>
          <p:cNvSpPr txBox="1"/>
          <p:nvPr/>
        </p:nvSpPr>
        <p:spPr>
          <a:xfrm>
            <a:off x="1331913" y="3429000"/>
            <a:ext cx="1455737" cy="646113"/>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buFont typeface="Arial" panose="020B0604020202020204" pitchFamily="34" charset="0"/>
              <a:buNone/>
              <a:defRPr/>
            </a:pPr>
            <a:r>
              <a:rPr lang="el-GR" sz="1600" b="1" dirty="0">
                <a:solidFill>
                  <a:schemeClr val="tx1">
                    <a:lumMod val="75000"/>
                    <a:lumOff val="25000"/>
                  </a:schemeClr>
                </a:solidFill>
              </a:rPr>
              <a:t>Στελέχη</a:t>
            </a:r>
          </a:p>
        </p:txBody>
      </p:sp>
      <p:sp>
        <p:nvSpPr>
          <p:cNvPr id="56" name="Θέση κειμένου 80">
            <a:extLst>
              <a:ext uri="{FF2B5EF4-FFF2-40B4-BE49-F238E27FC236}"/>
            </a:extLst>
          </p:cNvPr>
          <p:cNvSpPr txBox="1"/>
          <p:nvPr/>
        </p:nvSpPr>
        <p:spPr>
          <a:xfrm>
            <a:off x="1331913" y="2438400"/>
            <a:ext cx="1455737" cy="646113"/>
          </a:xfrm>
          <a:prstGeom prst="rect">
            <a:avLst/>
          </a:prstGeom>
        </p:spPr>
        <p:txBody>
          <a:bodyPr lIns="0" tIns="0" rIns="0" bIns="0"/>
          <a:lstStyle>
            <a:lvl1pPr marL="266700" indent="-266700" algn="l" defTabSz="914400" rtl="0" eaLnBrk="1" latinLnBrk="0" hangingPunct="1">
              <a:lnSpc>
                <a:spcPct val="100000"/>
              </a:lnSpc>
              <a:spcBef>
                <a:spcPts val="10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sz="1600" kern="120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sz="1400" kern="120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buFont typeface="Arial" panose="020B0604020202020204" pitchFamily="34" charset="0"/>
              <a:buNone/>
              <a:defRPr/>
            </a:pPr>
            <a:r>
              <a:rPr lang="el-GR" sz="1600" b="1" dirty="0">
                <a:solidFill>
                  <a:schemeClr val="tx1">
                    <a:lumMod val="75000"/>
                    <a:lumOff val="25000"/>
                  </a:schemeClr>
                </a:solidFill>
              </a:rPr>
              <a:t>Διευθυντές</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7" name="Θέση εικόνας 9" descr="Εικόνα παραθύρων κτιρίου"/>
          <p:cNvPicPr>
            <a:picLocks noChangeAspect="1"/>
          </p:cNvPicPr>
          <p:nvPr/>
        </p:nvPicPr>
        <p:blipFill>
          <a:blip r:embed="rId3"/>
          <a:srcRect/>
          <a:stretch>
            <a:fillRect/>
          </a:stretch>
        </p:blipFill>
        <p:spPr bwMode="auto">
          <a:xfrm>
            <a:off x="7729538" y="1971675"/>
            <a:ext cx="1493837" cy="1476375"/>
          </a:xfrm>
          <a:prstGeom prst="rect">
            <a:avLst/>
          </a:prstGeom>
          <a:noFill/>
          <a:ln w="9525">
            <a:noFill/>
            <a:miter lim="800000"/>
            <a:headEnd/>
            <a:tailEnd/>
          </a:ln>
        </p:spPr>
      </p:pic>
      <p:sp>
        <p:nvSpPr>
          <p:cNvPr id="2" name="Τίτλος 1"/>
          <p:cNvSpPr>
            <a:spLocks noGrp="1"/>
          </p:cNvSpPr>
          <p:nvPr>
            <p:ph type="title"/>
          </p:nvPr>
        </p:nvSpPr>
        <p:spPr/>
        <p:txBody>
          <a:bodyPr/>
          <a:lstStyle/>
          <a:p>
            <a:pPr algn="ctr" fontAlgn="auto">
              <a:spcAft>
                <a:spcPts val="0"/>
              </a:spcAft>
              <a:defRPr/>
            </a:pPr>
            <a:r>
              <a:rPr lang="el-GR" dirty="0" smtClean="0"/>
              <a:t>Αντίδραση των </a:t>
            </a:r>
            <a:r>
              <a:rPr lang="el-GR" dirty="0"/>
              <a:t>εργατών στην “επιστημονική” οργάνωση</a:t>
            </a:r>
            <a:br>
              <a:rPr lang="el-GR" dirty="0"/>
            </a:br>
            <a:endParaRPr lang="el-GR" dirty="0"/>
          </a:p>
        </p:txBody>
      </p:sp>
      <p:pic>
        <p:nvPicPr>
          <p:cNvPr id="101379" name="Θέση εικόνας 25" descr="Κοντινή εικόνα εσωτερικού υλικού δόμησης"/>
          <p:cNvPicPr>
            <a:picLocks noGrp="1" noChangeAspect="1"/>
          </p:cNvPicPr>
          <p:nvPr>
            <p:ph type="pic" sz="quarter" idx="41"/>
          </p:nvPr>
        </p:nvPicPr>
        <p:blipFill>
          <a:blip r:embed="rId4"/>
          <a:srcRect/>
          <a:stretch>
            <a:fillRect/>
          </a:stretch>
        </p:blipFill>
        <p:spPr>
          <a:xfrm>
            <a:off x="709613" y="1952625"/>
            <a:ext cx="1474787" cy="1476375"/>
          </a:xfrm>
          <a:ln w="9525"/>
        </p:spPr>
      </p:pic>
      <p:sp>
        <p:nvSpPr>
          <p:cNvPr id="5" name="Θέση κειμένου 4"/>
          <p:cNvSpPr>
            <a:spLocks noGrp="1"/>
          </p:cNvSpPr>
          <p:nvPr>
            <p:ph type="body" sz="quarter" idx="17"/>
          </p:nvPr>
        </p:nvSpPr>
        <p:spPr>
          <a:xfrm>
            <a:off x="431800" y="3971925"/>
            <a:ext cx="1979613" cy="358775"/>
          </a:xfrm>
        </p:spPr>
        <p:txBody>
          <a:bodyPr>
            <a:noAutofit/>
          </a:bodyPr>
          <a:lstStyle/>
          <a:p>
            <a:pPr fontAlgn="auto">
              <a:spcAft>
                <a:spcPts val="0"/>
              </a:spcAft>
              <a:defRPr/>
            </a:pPr>
            <a:r>
              <a:rPr lang="el-GR" dirty="0"/>
              <a:t>Συστηματική απουσία</a:t>
            </a:r>
          </a:p>
        </p:txBody>
      </p:sp>
      <p:pic>
        <p:nvPicPr>
          <p:cNvPr id="101381" name="Θέση εικόνας 27" descr="Μολύβι επάνω σε σχέδιο κτιρίου"/>
          <p:cNvPicPr>
            <a:picLocks noGrp="1" noChangeAspect="1"/>
          </p:cNvPicPr>
          <p:nvPr>
            <p:ph type="pic" sz="quarter" idx="42"/>
          </p:nvPr>
        </p:nvPicPr>
        <p:blipFill>
          <a:blip r:embed="rId5"/>
          <a:srcRect/>
          <a:stretch>
            <a:fillRect/>
          </a:stretch>
        </p:blipFill>
        <p:spPr>
          <a:xfrm>
            <a:off x="3024188" y="1981200"/>
            <a:ext cx="1476375" cy="1476375"/>
          </a:xfrm>
          <a:ln w="9525"/>
        </p:spPr>
      </p:pic>
      <p:pic>
        <p:nvPicPr>
          <p:cNvPr id="101382" name="Γραφικό 39" descr="Βιβλία"/>
          <p:cNvPicPr>
            <a:picLocks noChangeAspect="1"/>
          </p:cNvPicPr>
          <p:nvPr/>
        </p:nvPicPr>
        <p:blipFill>
          <a:blip r:embed="rId6"/>
          <a:srcRect/>
          <a:stretch>
            <a:fillRect/>
          </a:stretch>
        </p:blipFill>
        <p:spPr bwMode="auto">
          <a:xfrm>
            <a:off x="5111750" y="896938"/>
            <a:ext cx="687388" cy="687387"/>
          </a:xfrm>
          <a:prstGeom prst="rect">
            <a:avLst/>
          </a:prstGeom>
          <a:noFill/>
          <a:ln w="9525">
            <a:noFill/>
            <a:miter lim="800000"/>
            <a:headEnd/>
            <a:tailEnd/>
          </a:ln>
        </p:spPr>
      </p:pic>
      <p:sp>
        <p:nvSpPr>
          <p:cNvPr id="7" name="Θέση κειμένου 6"/>
          <p:cNvSpPr>
            <a:spLocks noGrp="1"/>
          </p:cNvSpPr>
          <p:nvPr>
            <p:ph type="body" sz="quarter" idx="33"/>
          </p:nvPr>
        </p:nvSpPr>
        <p:spPr>
          <a:xfrm>
            <a:off x="2667000" y="3990975"/>
            <a:ext cx="2189163" cy="360363"/>
          </a:xfrm>
        </p:spPr>
        <p:txBody>
          <a:bodyPr>
            <a:noAutofit/>
          </a:bodyPr>
          <a:lstStyle/>
          <a:p>
            <a:pPr fontAlgn="auto">
              <a:spcAft>
                <a:spcPts val="0"/>
              </a:spcAft>
              <a:defRPr/>
            </a:pPr>
            <a:r>
              <a:rPr lang="el-GR" dirty="0"/>
              <a:t>Απάτη όσον αφορά στον αριθμό των πραγματοποιούμενων ωρών εργασίας και στον αριθμό των </a:t>
            </a:r>
            <a:r>
              <a:rPr lang="el-GR" dirty="0" err="1" smtClean="0"/>
              <a:t>κατασκευασθέντων</a:t>
            </a:r>
            <a:r>
              <a:rPr lang="el-GR" dirty="0" smtClean="0"/>
              <a:t> </a:t>
            </a:r>
            <a:r>
              <a:rPr lang="el-GR" dirty="0"/>
              <a:t>κομματιών</a:t>
            </a:r>
          </a:p>
        </p:txBody>
      </p:sp>
      <p:pic>
        <p:nvPicPr>
          <p:cNvPr id="101384" name="Θέση εικόνας 29" descr="γωνιακή προβολή ουρανοξύστη από το έδαφος"/>
          <p:cNvPicPr>
            <a:picLocks noGrp="1" noChangeAspect="1"/>
          </p:cNvPicPr>
          <p:nvPr>
            <p:ph type="pic" sz="quarter" idx="43"/>
          </p:nvPr>
        </p:nvPicPr>
        <p:blipFill>
          <a:blip r:embed="rId7"/>
          <a:srcRect/>
          <a:stretch>
            <a:fillRect/>
          </a:stretch>
        </p:blipFill>
        <p:spPr>
          <a:xfrm>
            <a:off x="5364163" y="1981200"/>
            <a:ext cx="1476375" cy="1476375"/>
          </a:xfrm>
          <a:ln w="9525"/>
        </p:spPr>
      </p:pic>
      <p:sp>
        <p:nvSpPr>
          <p:cNvPr id="9" name="Θέση κειμένου 8"/>
          <p:cNvSpPr>
            <a:spLocks noGrp="1"/>
          </p:cNvSpPr>
          <p:nvPr>
            <p:ph type="body" sz="quarter" idx="35"/>
          </p:nvPr>
        </p:nvSpPr>
        <p:spPr>
          <a:xfrm>
            <a:off x="5111750" y="3971925"/>
            <a:ext cx="1979613" cy="1338263"/>
          </a:xfrm>
        </p:spPr>
        <p:txBody>
          <a:bodyPr>
            <a:noAutofit/>
          </a:bodyPr>
          <a:lstStyle/>
          <a:p>
            <a:pPr fontAlgn="auto">
              <a:spcAft>
                <a:spcPts val="0"/>
              </a:spcAft>
              <a:defRPr/>
            </a:pPr>
            <a:r>
              <a:rPr lang="el-GR" dirty="0"/>
              <a:t>Επέκταση των διαλειμμάτων</a:t>
            </a:r>
          </a:p>
        </p:txBody>
      </p:sp>
      <p:pic>
        <p:nvPicPr>
          <p:cNvPr id="101386" name="Γραφικό 44" descr="Φοίνικας"/>
          <p:cNvPicPr>
            <a:picLocks noChangeAspect="1"/>
          </p:cNvPicPr>
          <p:nvPr/>
        </p:nvPicPr>
        <p:blipFill>
          <a:blip r:embed="rId8"/>
          <a:srcRect/>
          <a:stretch>
            <a:fillRect/>
          </a:stretch>
        </p:blipFill>
        <p:spPr bwMode="auto">
          <a:xfrm>
            <a:off x="9834563" y="863600"/>
            <a:ext cx="755650" cy="755650"/>
          </a:xfrm>
          <a:prstGeom prst="rect">
            <a:avLst/>
          </a:prstGeom>
          <a:noFill/>
          <a:ln w="9525">
            <a:noFill/>
            <a:miter lim="800000"/>
            <a:headEnd/>
            <a:tailEnd/>
          </a:ln>
        </p:spPr>
      </p:pic>
      <p:sp>
        <p:nvSpPr>
          <p:cNvPr id="11" name="Θέση κειμένου 10"/>
          <p:cNvSpPr>
            <a:spLocks noGrp="1"/>
          </p:cNvSpPr>
          <p:nvPr>
            <p:ph type="body" sz="quarter" idx="37"/>
          </p:nvPr>
        </p:nvSpPr>
        <p:spPr>
          <a:xfrm>
            <a:off x="7451725" y="3971925"/>
            <a:ext cx="1979613" cy="358775"/>
          </a:xfrm>
        </p:spPr>
        <p:txBody>
          <a:bodyPr>
            <a:noAutofit/>
          </a:bodyPr>
          <a:lstStyle/>
          <a:p>
            <a:pPr fontAlgn="auto">
              <a:spcAft>
                <a:spcPts val="0"/>
              </a:spcAft>
              <a:defRPr/>
            </a:pPr>
            <a:r>
              <a:rPr lang="el-GR" dirty="0"/>
              <a:t>Κατασκευή προϊόντων για ιδιωτικούς σκοπούς από τον εργαζόμενο στο πόστο εργασίας του</a:t>
            </a:r>
          </a:p>
        </p:txBody>
      </p:sp>
      <p:pic>
        <p:nvPicPr>
          <p:cNvPr id="101388" name="Θέση εικόνας 33" descr="εικόνα ουρανοξύστη διαμερισμάτων"/>
          <p:cNvPicPr>
            <a:picLocks noGrp="1" noChangeAspect="1"/>
          </p:cNvPicPr>
          <p:nvPr>
            <p:ph type="pic" sz="quarter" idx="45"/>
          </p:nvPr>
        </p:nvPicPr>
        <p:blipFill>
          <a:blip r:embed="rId9"/>
          <a:srcRect/>
          <a:stretch>
            <a:fillRect/>
          </a:stretch>
        </p:blipFill>
        <p:spPr>
          <a:xfrm>
            <a:off x="10044113" y="1981200"/>
            <a:ext cx="1476375" cy="1476375"/>
          </a:xfrm>
          <a:ln w="9525"/>
        </p:spPr>
      </p:pic>
      <p:sp>
        <p:nvSpPr>
          <p:cNvPr id="13" name="Θέση κειμένου 12"/>
          <p:cNvSpPr>
            <a:spLocks noGrp="1"/>
          </p:cNvSpPr>
          <p:nvPr>
            <p:ph type="body" sz="quarter" idx="39"/>
          </p:nvPr>
        </p:nvSpPr>
        <p:spPr>
          <a:xfrm>
            <a:off x="9986963" y="3971925"/>
            <a:ext cx="1727200" cy="358775"/>
          </a:xfrm>
        </p:spPr>
        <p:txBody>
          <a:bodyPr>
            <a:noAutofit/>
          </a:bodyPr>
          <a:lstStyle/>
          <a:p>
            <a:pPr fontAlgn="auto">
              <a:spcAft>
                <a:spcPts val="0"/>
              </a:spcAft>
              <a:defRPr/>
            </a:pPr>
            <a:r>
              <a:rPr lang="el-GR" dirty="0"/>
              <a:t>Αλκοολισμός στο χώρο εργασίας</a:t>
            </a:r>
          </a:p>
        </p:txBody>
      </p:sp>
      <p:sp>
        <p:nvSpPr>
          <p:cNvPr id="3" name="Θέση υποσέλιδου 2"/>
          <p:cNvSpPr>
            <a:spLocks noGrp="1"/>
          </p:cNvSpPr>
          <p:nvPr>
            <p:ph type="ftr" sz="quarter" idx="46"/>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7"/>
          </p:nvPr>
        </p:nvSpPr>
        <p:spPr/>
        <p:txBody>
          <a:bodyPr/>
          <a:lstStyle/>
          <a:p>
            <a:pPr>
              <a:defRPr/>
            </a:pPr>
            <a:fld id="{72EC6A34-9232-4E4A-A1F6-2D2F003502C6}" type="slidenum">
              <a:rPr lang="el-GR"/>
              <a:pPr>
                <a:defRPr/>
              </a:pPr>
              <a:t>39</a:t>
            </a:fld>
            <a:endParaRPr lang="el-GR" dirty="0"/>
          </a:p>
        </p:txBody>
      </p:sp>
      <p:sp>
        <p:nvSpPr>
          <p:cNvPr id="15" name="Τίτλος 1"/>
          <p:cNvSpPr>
            <a:spLocks noGrp="1"/>
          </p:cNvSpPr>
          <p:nvPr/>
        </p:nvSpPr>
        <p:spPr>
          <a:xfrm>
            <a:off x="425450" y="1108075"/>
            <a:ext cx="11341100" cy="433388"/>
          </a:xfrm>
          <a:prstGeom prst="rect">
            <a:avLst/>
          </a:prstGeom>
        </p:spPr>
        <p:txBody>
          <a:bodyPr lIns="0" tIns="0" rIns="0" bIns="0" anchor="ct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fontAlgn="auto">
              <a:spcAft>
                <a:spcPts val="0"/>
              </a:spcAft>
              <a:defRPr/>
            </a:pPr>
            <a:r>
              <a:rPr lang="el-GR" sz="1500" dirty="0"/>
              <a:t> </a:t>
            </a:r>
            <a:r>
              <a:rPr lang="el-GR" sz="1600" dirty="0"/>
              <a:t>Η εφαρμογή των μεθόδων  της “επιστημονικής” οργάνωσης της εργασίας, συνάντησε την αντίδραση των εργατών -τόσο στις χώρες του υποτιθέμενου υπαρκτού σοσιαλισμού, όσο και στις βιομηχανικά αναπτυγμένες δυτικές χώρες- η οποία παίρνει τις ακόλουθες μορφές :</a:t>
            </a:r>
          </a:p>
          <a:p>
            <a:pPr algn="ctr" fontAlgn="auto">
              <a:spcAft>
                <a:spcPts val="0"/>
              </a:spcAft>
              <a:defRPr/>
            </a:pPr>
            <a:endParaRPr lang="el-GR" sz="1600" dirty="0"/>
          </a:p>
        </p:txBody>
      </p:sp>
      <p:sp>
        <p:nvSpPr>
          <p:cNvPr id="101393" name="Τίτλος 1"/>
          <p:cNvSpPr>
            <a:spLocks noGrp="1"/>
          </p:cNvSpPr>
          <p:nvPr/>
        </p:nvSpPr>
        <p:spPr bwMode="auto">
          <a:xfrm>
            <a:off x="5945188" y="1038225"/>
            <a:ext cx="9144000" cy="1755775"/>
          </a:xfrm>
          <a:prstGeom prst="rect">
            <a:avLst/>
          </a:prstGeom>
          <a:noFill/>
          <a:ln w="9525">
            <a:noFill/>
            <a:miter lim="800000"/>
            <a:headEnd/>
            <a:tailEnd/>
          </a:ln>
        </p:spPr>
        <p:txBody>
          <a:bodyPr anchor="b"/>
          <a:lstStyle/>
          <a:p>
            <a:pPr algn="ctr">
              <a:lnSpc>
                <a:spcPct val="90000"/>
              </a:lnSpc>
            </a:pPr>
            <a:endParaRPr lang="el-GR" sz="6000">
              <a:latin typeface="Cambria" pitchFamily="18" charset="0"/>
            </a:endParaRPr>
          </a:p>
        </p:txBody>
      </p:sp>
      <p:sp>
        <p:nvSpPr>
          <p:cNvPr id="101394" name="Τίτλος 1"/>
          <p:cNvSpPr>
            <a:spLocks noGrp="1"/>
          </p:cNvSpPr>
          <p:nvPr/>
        </p:nvSpPr>
        <p:spPr bwMode="auto">
          <a:xfrm>
            <a:off x="-3736975" y="1712913"/>
            <a:ext cx="9144000" cy="2387600"/>
          </a:xfrm>
          <a:prstGeom prst="rect">
            <a:avLst/>
          </a:prstGeom>
          <a:noFill/>
          <a:ln w="9525">
            <a:noFill/>
            <a:miter lim="800000"/>
            <a:headEnd/>
            <a:tailEnd/>
          </a:ln>
        </p:spPr>
        <p:txBody>
          <a:bodyPr anchor="b"/>
          <a:lstStyle/>
          <a:p>
            <a:pPr algn="ctr">
              <a:lnSpc>
                <a:spcPct val="90000"/>
              </a:lnSpc>
            </a:pPr>
            <a:endParaRPr lang="el-GR" sz="6000">
              <a:latin typeface="Cambria" pitchFamily="18" charset="0"/>
            </a:endParaRPr>
          </a:p>
        </p:txBody>
      </p:sp>
      <p:grpSp>
        <p:nvGrpSpPr>
          <p:cNvPr id="51" name="Γραφικό 8" descr="Γρανάζια"/>
          <p:cNvGrpSpPr/>
          <p:nvPr/>
        </p:nvGrpSpPr>
        <p:grpSpPr>
          <a:xfrm>
            <a:off x="8035313" y="2370281"/>
            <a:ext cx="857250" cy="837275"/>
            <a:chOff x="7653338" y="3972719"/>
            <a:chExt cx="914400" cy="914400"/>
          </a:xfrm>
          <a:solidFill>
            <a:schemeClr val="bg1"/>
          </a:solidFill>
        </p:grpSpPr>
        <p:sp>
          <p:nvSpPr>
            <p:cNvPr id="52" name="Ελεύθερη σχεδίαση: Σχήμα 27"/>
            <p:cNvSpPr/>
            <p:nvPr/>
          </p:nvSpPr>
          <p:spPr>
            <a:xfrm>
              <a:off x="8008144" y="4046538"/>
              <a:ext cx="419100" cy="419100"/>
            </a:xfrm>
            <a:custGeom>
              <a:avLst/>
              <a:gdLst>
                <a:gd name="connsiteX0" fmla="*/ 210026 w 419100"/>
                <a:gd name="connsiteY0" fmla="*/ 281464 h 419100"/>
                <a:gd name="connsiteX1" fmla="*/ 138589 w 419100"/>
                <a:gd name="connsiteY1" fmla="*/ 210026 h 419100"/>
                <a:gd name="connsiteX2" fmla="*/ 210026 w 419100"/>
                <a:gd name="connsiteY2" fmla="*/ 138589 h 419100"/>
                <a:gd name="connsiteX3" fmla="*/ 281464 w 419100"/>
                <a:gd name="connsiteY3" fmla="*/ 210026 h 419100"/>
                <a:gd name="connsiteX4" fmla="*/ 210026 w 419100"/>
                <a:gd name="connsiteY4" fmla="*/ 281464 h 419100"/>
                <a:gd name="connsiteX5" fmla="*/ 370999 w 419100"/>
                <a:gd name="connsiteY5" fmla="*/ 165259 h 419100"/>
                <a:gd name="connsiteX6" fmla="*/ 355759 w 419100"/>
                <a:gd name="connsiteY6" fmla="*/ 128111 h 419100"/>
                <a:gd name="connsiteX7" fmla="*/ 370999 w 419100"/>
                <a:gd name="connsiteY7" fmla="*/ 83344 h 419100"/>
                <a:gd name="connsiteX8" fmla="*/ 336709 w 419100"/>
                <a:gd name="connsiteY8" fmla="*/ 49054 h 419100"/>
                <a:gd name="connsiteX9" fmla="*/ 291941 w 419100"/>
                <a:gd name="connsiteY9" fmla="*/ 64294 h 419100"/>
                <a:gd name="connsiteX10" fmla="*/ 254794 w 419100"/>
                <a:gd name="connsiteY10" fmla="*/ 49054 h 419100"/>
                <a:gd name="connsiteX11" fmla="*/ 233839 w 419100"/>
                <a:gd name="connsiteY11" fmla="*/ 7144 h 419100"/>
                <a:gd name="connsiteX12" fmla="*/ 186214 w 419100"/>
                <a:gd name="connsiteY12" fmla="*/ 7144 h 419100"/>
                <a:gd name="connsiteX13" fmla="*/ 165259 w 419100"/>
                <a:gd name="connsiteY13" fmla="*/ 49054 h 419100"/>
                <a:gd name="connsiteX14" fmla="*/ 128111 w 419100"/>
                <a:gd name="connsiteY14" fmla="*/ 64294 h 419100"/>
                <a:gd name="connsiteX15" fmla="*/ 83344 w 419100"/>
                <a:gd name="connsiteY15" fmla="*/ 49054 h 419100"/>
                <a:gd name="connsiteX16" fmla="*/ 49054 w 419100"/>
                <a:gd name="connsiteY16" fmla="*/ 83344 h 419100"/>
                <a:gd name="connsiteX17" fmla="*/ 64294 w 419100"/>
                <a:gd name="connsiteY17" fmla="*/ 128111 h 419100"/>
                <a:gd name="connsiteX18" fmla="*/ 49054 w 419100"/>
                <a:gd name="connsiteY18" fmla="*/ 165259 h 419100"/>
                <a:gd name="connsiteX19" fmla="*/ 7144 w 419100"/>
                <a:gd name="connsiteY19" fmla="*/ 186214 h 419100"/>
                <a:gd name="connsiteX20" fmla="*/ 7144 w 419100"/>
                <a:gd name="connsiteY20" fmla="*/ 233839 h 419100"/>
                <a:gd name="connsiteX21" fmla="*/ 49054 w 419100"/>
                <a:gd name="connsiteY21" fmla="*/ 254794 h 419100"/>
                <a:gd name="connsiteX22" fmla="*/ 64294 w 419100"/>
                <a:gd name="connsiteY22" fmla="*/ 291941 h 419100"/>
                <a:gd name="connsiteX23" fmla="*/ 49054 w 419100"/>
                <a:gd name="connsiteY23" fmla="*/ 336709 h 419100"/>
                <a:gd name="connsiteX24" fmla="*/ 82391 w 419100"/>
                <a:gd name="connsiteY24" fmla="*/ 370046 h 419100"/>
                <a:gd name="connsiteX25" fmla="*/ 127159 w 419100"/>
                <a:gd name="connsiteY25" fmla="*/ 354806 h 419100"/>
                <a:gd name="connsiteX26" fmla="*/ 164306 w 419100"/>
                <a:gd name="connsiteY26" fmla="*/ 370046 h 419100"/>
                <a:gd name="connsiteX27" fmla="*/ 185261 w 419100"/>
                <a:gd name="connsiteY27" fmla="*/ 411956 h 419100"/>
                <a:gd name="connsiteX28" fmla="*/ 232886 w 419100"/>
                <a:gd name="connsiteY28" fmla="*/ 411956 h 419100"/>
                <a:gd name="connsiteX29" fmla="*/ 253841 w 419100"/>
                <a:gd name="connsiteY29" fmla="*/ 370046 h 419100"/>
                <a:gd name="connsiteX30" fmla="*/ 290989 w 419100"/>
                <a:gd name="connsiteY30" fmla="*/ 354806 h 419100"/>
                <a:gd name="connsiteX31" fmla="*/ 335756 w 419100"/>
                <a:gd name="connsiteY31" fmla="*/ 370046 h 419100"/>
                <a:gd name="connsiteX32" fmla="*/ 370046 w 419100"/>
                <a:gd name="connsiteY32" fmla="*/ 336709 h 419100"/>
                <a:gd name="connsiteX33" fmla="*/ 354806 w 419100"/>
                <a:gd name="connsiteY33" fmla="*/ 291941 h 419100"/>
                <a:gd name="connsiteX34" fmla="*/ 370999 w 419100"/>
                <a:gd name="connsiteY34" fmla="*/ 254794 h 419100"/>
                <a:gd name="connsiteX35" fmla="*/ 412909 w 419100"/>
                <a:gd name="connsiteY35" fmla="*/ 233839 h 419100"/>
                <a:gd name="connsiteX36" fmla="*/ 412909 w 419100"/>
                <a:gd name="connsiteY36" fmla="*/ 186214 h 419100"/>
                <a:gd name="connsiteX37" fmla="*/ 370999 w 419100"/>
                <a:gd name="connsiteY37" fmla="*/ 165259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9100" h="419100">
                  <a:moveTo>
                    <a:pt x="210026" y="281464"/>
                  </a:moveTo>
                  <a:cubicBezTo>
                    <a:pt x="170021" y="281464"/>
                    <a:pt x="138589" y="249079"/>
                    <a:pt x="138589" y="210026"/>
                  </a:cubicBezTo>
                  <a:cubicBezTo>
                    <a:pt x="138589" y="170974"/>
                    <a:pt x="170974" y="138589"/>
                    <a:pt x="210026" y="138589"/>
                  </a:cubicBezTo>
                  <a:cubicBezTo>
                    <a:pt x="250031" y="138589"/>
                    <a:pt x="281464" y="170974"/>
                    <a:pt x="281464" y="210026"/>
                  </a:cubicBezTo>
                  <a:cubicBezTo>
                    <a:pt x="281464" y="249079"/>
                    <a:pt x="249079" y="281464"/>
                    <a:pt x="210026" y="281464"/>
                  </a:cubicBezTo>
                  <a:close/>
                  <a:moveTo>
                    <a:pt x="370999" y="165259"/>
                  </a:moveTo>
                  <a:cubicBezTo>
                    <a:pt x="367189" y="151924"/>
                    <a:pt x="362426" y="139541"/>
                    <a:pt x="355759" y="128111"/>
                  </a:cubicBezTo>
                  <a:lnTo>
                    <a:pt x="370999" y="83344"/>
                  </a:lnTo>
                  <a:lnTo>
                    <a:pt x="336709" y="49054"/>
                  </a:lnTo>
                  <a:lnTo>
                    <a:pt x="291941" y="64294"/>
                  </a:lnTo>
                  <a:cubicBezTo>
                    <a:pt x="280511" y="57626"/>
                    <a:pt x="268129" y="52864"/>
                    <a:pt x="254794" y="49054"/>
                  </a:cubicBezTo>
                  <a:lnTo>
                    <a:pt x="233839" y="7144"/>
                  </a:lnTo>
                  <a:lnTo>
                    <a:pt x="186214" y="7144"/>
                  </a:lnTo>
                  <a:lnTo>
                    <a:pt x="165259" y="49054"/>
                  </a:lnTo>
                  <a:cubicBezTo>
                    <a:pt x="151924" y="52864"/>
                    <a:pt x="139541" y="57626"/>
                    <a:pt x="128111" y="64294"/>
                  </a:cubicBezTo>
                  <a:lnTo>
                    <a:pt x="83344" y="49054"/>
                  </a:lnTo>
                  <a:lnTo>
                    <a:pt x="49054" y="83344"/>
                  </a:lnTo>
                  <a:lnTo>
                    <a:pt x="64294" y="128111"/>
                  </a:lnTo>
                  <a:cubicBezTo>
                    <a:pt x="57626" y="139541"/>
                    <a:pt x="52864" y="151924"/>
                    <a:pt x="49054" y="165259"/>
                  </a:cubicBezTo>
                  <a:lnTo>
                    <a:pt x="7144" y="186214"/>
                  </a:lnTo>
                  <a:lnTo>
                    <a:pt x="7144" y="233839"/>
                  </a:lnTo>
                  <a:lnTo>
                    <a:pt x="49054" y="254794"/>
                  </a:lnTo>
                  <a:cubicBezTo>
                    <a:pt x="52864" y="268129"/>
                    <a:pt x="57626" y="280511"/>
                    <a:pt x="64294" y="291941"/>
                  </a:cubicBezTo>
                  <a:lnTo>
                    <a:pt x="49054" y="336709"/>
                  </a:lnTo>
                  <a:lnTo>
                    <a:pt x="82391" y="370046"/>
                  </a:lnTo>
                  <a:lnTo>
                    <a:pt x="127159" y="354806"/>
                  </a:lnTo>
                  <a:cubicBezTo>
                    <a:pt x="138589" y="361474"/>
                    <a:pt x="150971" y="366236"/>
                    <a:pt x="164306" y="370046"/>
                  </a:cubicBezTo>
                  <a:lnTo>
                    <a:pt x="185261" y="411956"/>
                  </a:lnTo>
                  <a:lnTo>
                    <a:pt x="232886" y="411956"/>
                  </a:lnTo>
                  <a:lnTo>
                    <a:pt x="253841" y="370046"/>
                  </a:lnTo>
                  <a:cubicBezTo>
                    <a:pt x="267176" y="366236"/>
                    <a:pt x="279559" y="361474"/>
                    <a:pt x="290989" y="354806"/>
                  </a:cubicBezTo>
                  <a:lnTo>
                    <a:pt x="335756" y="370046"/>
                  </a:lnTo>
                  <a:lnTo>
                    <a:pt x="370046" y="336709"/>
                  </a:lnTo>
                  <a:lnTo>
                    <a:pt x="354806" y="291941"/>
                  </a:lnTo>
                  <a:cubicBezTo>
                    <a:pt x="361474" y="280511"/>
                    <a:pt x="367189" y="267176"/>
                    <a:pt x="370999" y="254794"/>
                  </a:cubicBezTo>
                  <a:lnTo>
                    <a:pt x="412909" y="233839"/>
                  </a:lnTo>
                  <a:lnTo>
                    <a:pt x="412909" y="186214"/>
                  </a:lnTo>
                  <a:lnTo>
                    <a:pt x="370999" y="165259"/>
                  </a:ln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53" name="Ελεύθερη σχεδίαση: Σχήμα 28"/>
            <p:cNvSpPr/>
            <p:nvPr/>
          </p:nvSpPr>
          <p:spPr>
            <a:xfrm>
              <a:off x="7792879" y="4393248"/>
              <a:ext cx="419100" cy="419100"/>
            </a:xfrm>
            <a:custGeom>
              <a:avLst/>
              <a:gdLst>
                <a:gd name="connsiteX0" fmla="*/ 210026 w 419100"/>
                <a:gd name="connsiteY0" fmla="*/ 281464 h 419100"/>
                <a:gd name="connsiteX1" fmla="*/ 138589 w 419100"/>
                <a:gd name="connsiteY1" fmla="*/ 210026 h 419100"/>
                <a:gd name="connsiteX2" fmla="*/ 210026 w 419100"/>
                <a:gd name="connsiteY2" fmla="*/ 138589 h 419100"/>
                <a:gd name="connsiteX3" fmla="*/ 281464 w 419100"/>
                <a:gd name="connsiteY3" fmla="*/ 210026 h 419100"/>
                <a:gd name="connsiteX4" fmla="*/ 210026 w 419100"/>
                <a:gd name="connsiteY4" fmla="*/ 281464 h 419100"/>
                <a:gd name="connsiteX5" fmla="*/ 210026 w 419100"/>
                <a:gd name="connsiteY5" fmla="*/ 281464 h 419100"/>
                <a:gd name="connsiteX6" fmla="*/ 355759 w 419100"/>
                <a:gd name="connsiteY6" fmla="*/ 128111 h 419100"/>
                <a:gd name="connsiteX7" fmla="*/ 370999 w 419100"/>
                <a:gd name="connsiteY7" fmla="*/ 83344 h 419100"/>
                <a:gd name="connsiteX8" fmla="*/ 336709 w 419100"/>
                <a:gd name="connsiteY8" fmla="*/ 49054 h 419100"/>
                <a:gd name="connsiteX9" fmla="*/ 291941 w 419100"/>
                <a:gd name="connsiteY9" fmla="*/ 64294 h 419100"/>
                <a:gd name="connsiteX10" fmla="*/ 254794 w 419100"/>
                <a:gd name="connsiteY10" fmla="*/ 49054 h 419100"/>
                <a:gd name="connsiteX11" fmla="*/ 233839 w 419100"/>
                <a:gd name="connsiteY11" fmla="*/ 7144 h 419100"/>
                <a:gd name="connsiteX12" fmla="*/ 186214 w 419100"/>
                <a:gd name="connsiteY12" fmla="*/ 7144 h 419100"/>
                <a:gd name="connsiteX13" fmla="*/ 165259 w 419100"/>
                <a:gd name="connsiteY13" fmla="*/ 49054 h 419100"/>
                <a:gd name="connsiteX14" fmla="*/ 128111 w 419100"/>
                <a:gd name="connsiteY14" fmla="*/ 64294 h 419100"/>
                <a:gd name="connsiteX15" fmla="*/ 83344 w 419100"/>
                <a:gd name="connsiteY15" fmla="*/ 49054 h 419100"/>
                <a:gd name="connsiteX16" fmla="*/ 50006 w 419100"/>
                <a:gd name="connsiteY16" fmla="*/ 82391 h 419100"/>
                <a:gd name="connsiteX17" fmla="*/ 64294 w 419100"/>
                <a:gd name="connsiteY17" fmla="*/ 127159 h 419100"/>
                <a:gd name="connsiteX18" fmla="*/ 49054 w 419100"/>
                <a:gd name="connsiteY18" fmla="*/ 164306 h 419100"/>
                <a:gd name="connsiteX19" fmla="*/ 7144 w 419100"/>
                <a:gd name="connsiteY19" fmla="*/ 185261 h 419100"/>
                <a:gd name="connsiteX20" fmla="*/ 7144 w 419100"/>
                <a:gd name="connsiteY20" fmla="*/ 232886 h 419100"/>
                <a:gd name="connsiteX21" fmla="*/ 49054 w 419100"/>
                <a:gd name="connsiteY21" fmla="*/ 253841 h 419100"/>
                <a:gd name="connsiteX22" fmla="*/ 64294 w 419100"/>
                <a:gd name="connsiteY22" fmla="*/ 290989 h 419100"/>
                <a:gd name="connsiteX23" fmla="*/ 50006 w 419100"/>
                <a:gd name="connsiteY23" fmla="*/ 335756 h 419100"/>
                <a:gd name="connsiteX24" fmla="*/ 83344 w 419100"/>
                <a:gd name="connsiteY24" fmla="*/ 369094 h 419100"/>
                <a:gd name="connsiteX25" fmla="*/ 128111 w 419100"/>
                <a:gd name="connsiteY25" fmla="*/ 354806 h 419100"/>
                <a:gd name="connsiteX26" fmla="*/ 165259 w 419100"/>
                <a:gd name="connsiteY26" fmla="*/ 370046 h 419100"/>
                <a:gd name="connsiteX27" fmla="*/ 186214 w 419100"/>
                <a:gd name="connsiteY27" fmla="*/ 411956 h 419100"/>
                <a:gd name="connsiteX28" fmla="*/ 233839 w 419100"/>
                <a:gd name="connsiteY28" fmla="*/ 411956 h 419100"/>
                <a:gd name="connsiteX29" fmla="*/ 254794 w 419100"/>
                <a:gd name="connsiteY29" fmla="*/ 370046 h 419100"/>
                <a:gd name="connsiteX30" fmla="*/ 291941 w 419100"/>
                <a:gd name="connsiteY30" fmla="*/ 354806 h 419100"/>
                <a:gd name="connsiteX31" fmla="*/ 336709 w 419100"/>
                <a:gd name="connsiteY31" fmla="*/ 370046 h 419100"/>
                <a:gd name="connsiteX32" fmla="*/ 370046 w 419100"/>
                <a:gd name="connsiteY32" fmla="*/ 335756 h 419100"/>
                <a:gd name="connsiteX33" fmla="*/ 355759 w 419100"/>
                <a:gd name="connsiteY33" fmla="*/ 291941 h 419100"/>
                <a:gd name="connsiteX34" fmla="*/ 370999 w 419100"/>
                <a:gd name="connsiteY34" fmla="*/ 254794 h 419100"/>
                <a:gd name="connsiteX35" fmla="*/ 412909 w 419100"/>
                <a:gd name="connsiteY35" fmla="*/ 233839 h 419100"/>
                <a:gd name="connsiteX36" fmla="*/ 412909 w 419100"/>
                <a:gd name="connsiteY36" fmla="*/ 186214 h 419100"/>
                <a:gd name="connsiteX37" fmla="*/ 370999 w 419100"/>
                <a:gd name="connsiteY37" fmla="*/ 165259 h 419100"/>
                <a:gd name="connsiteX38" fmla="*/ 355759 w 419100"/>
                <a:gd name="connsiteY38" fmla="*/ 12811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9100" h="419100">
                  <a:moveTo>
                    <a:pt x="210026" y="281464"/>
                  </a:moveTo>
                  <a:cubicBezTo>
                    <a:pt x="170021" y="281464"/>
                    <a:pt x="138589" y="249079"/>
                    <a:pt x="138589" y="210026"/>
                  </a:cubicBezTo>
                  <a:cubicBezTo>
                    <a:pt x="138589" y="170021"/>
                    <a:pt x="170974" y="138589"/>
                    <a:pt x="210026" y="138589"/>
                  </a:cubicBezTo>
                  <a:cubicBezTo>
                    <a:pt x="250031" y="138589"/>
                    <a:pt x="281464" y="170974"/>
                    <a:pt x="281464" y="210026"/>
                  </a:cubicBezTo>
                  <a:cubicBezTo>
                    <a:pt x="281464" y="249079"/>
                    <a:pt x="250031" y="281464"/>
                    <a:pt x="210026" y="281464"/>
                  </a:cubicBezTo>
                  <a:lnTo>
                    <a:pt x="210026" y="281464"/>
                  </a:lnTo>
                  <a:close/>
                  <a:moveTo>
                    <a:pt x="355759" y="128111"/>
                  </a:moveTo>
                  <a:lnTo>
                    <a:pt x="370999" y="83344"/>
                  </a:lnTo>
                  <a:lnTo>
                    <a:pt x="336709" y="49054"/>
                  </a:lnTo>
                  <a:lnTo>
                    <a:pt x="291941" y="64294"/>
                  </a:lnTo>
                  <a:cubicBezTo>
                    <a:pt x="280511" y="57626"/>
                    <a:pt x="267176" y="52864"/>
                    <a:pt x="254794" y="49054"/>
                  </a:cubicBezTo>
                  <a:lnTo>
                    <a:pt x="233839" y="7144"/>
                  </a:lnTo>
                  <a:lnTo>
                    <a:pt x="186214" y="7144"/>
                  </a:lnTo>
                  <a:lnTo>
                    <a:pt x="165259" y="49054"/>
                  </a:lnTo>
                  <a:cubicBezTo>
                    <a:pt x="151924" y="52864"/>
                    <a:pt x="139541" y="57626"/>
                    <a:pt x="128111" y="64294"/>
                  </a:cubicBezTo>
                  <a:lnTo>
                    <a:pt x="83344" y="49054"/>
                  </a:lnTo>
                  <a:lnTo>
                    <a:pt x="50006" y="82391"/>
                  </a:lnTo>
                  <a:lnTo>
                    <a:pt x="64294" y="127159"/>
                  </a:lnTo>
                  <a:cubicBezTo>
                    <a:pt x="57626" y="138589"/>
                    <a:pt x="52864" y="151924"/>
                    <a:pt x="49054" y="164306"/>
                  </a:cubicBezTo>
                  <a:lnTo>
                    <a:pt x="7144" y="185261"/>
                  </a:lnTo>
                  <a:lnTo>
                    <a:pt x="7144" y="232886"/>
                  </a:lnTo>
                  <a:lnTo>
                    <a:pt x="49054" y="253841"/>
                  </a:lnTo>
                  <a:cubicBezTo>
                    <a:pt x="52864" y="267176"/>
                    <a:pt x="57626" y="279559"/>
                    <a:pt x="64294" y="290989"/>
                  </a:cubicBezTo>
                  <a:lnTo>
                    <a:pt x="50006" y="335756"/>
                  </a:lnTo>
                  <a:lnTo>
                    <a:pt x="83344" y="369094"/>
                  </a:lnTo>
                  <a:lnTo>
                    <a:pt x="128111" y="354806"/>
                  </a:lnTo>
                  <a:cubicBezTo>
                    <a:pt x="139541" y="361474"/>
                    <a:pt x="151924" y="366236"/>
                    <a:pt x="165259" y="370046"/>
                  </a:cubicBezTo>
                  <a:lnTo>
                    <a:pt x="186214" y="411956"/>
                  </a:lnTo>
                  <a:lnTo>
                    <a:pt x="233839" y="411956"/>
                  </a:lnTo>
                  <a:lnTo>
                    <a:pt x="254794" y="370046"/>
                  </a:lnTo>
                  <a:cubicBezTo>
                    <a:pt x="268129" y="366236"/>
                    <a:pt x="280511" y="361474"/>
                    <a:pt x="291941" y="354806"/>
                  </a:cubicBezTo>
                  <a:lnTo>
                    <a:pt x="336709" y="370046"/>
                  </a:lnTo>
                  <a:lnTo>
                    <a:pt x="370046" y="335756"/>
                  </a:lnTo>
                  <a:lnTo>
                    <a:pt x="355759" y="291941"/>
                  </a:lnTo>
                  <a:cubicBezTo>
                    <a:pt x="362426" y="280511"/>
                    <a:pt x="367189" y="268129"/>
                    <a:pt x="370999" y="254794"/>
                  </a:cubicBezTo>
                  <a:lnTo>
                    <a:pt x="412909" y="233839"/>
                  </a:lnTo>
                  <a:lnTo>
                    <a:pt x="412909" y="186214"/>
                  </a:lnTo>
                  <a:lnTo>
                    <a:pt x="370999" y="165259"/>
                  </a:lnTo>
                  <a:cubicBezTo>
                    <a:pt x="367189" y="151924"/>
                    <a:pt x="362426" y="139541"/>
                    <a:pt x="355759" y="128111"/>
                  </a:cubicBez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grpSp>
      <p:sp>
        <p:nvSpPr>
          <p:cNvPr id="101396"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01397" name="Γραφικό 7" descr="Μπουκάλι"/>
          <p:cNvSpPr>
            <a:spLocks/>
          </p:cNvSpPr>
          <p:nvPr/>
        </p:nvSpPr>
        <p:spPr bwMode="auto">
          <a:xfrm>
            <a:off x="10653713" y="2338388"/>
            <a:ext cx="257175" cy="847725"/>
          </a:xfrm>
          <a:custGeom>
            <a:avLst/>
            <a:gdLst>
              <a:gd name="T0" fmla="*/ 193834 w 257175"/>
              <a:gd name="T1" fmla="*/ 249079 h 847725"/>
              <a:gd name="T2" fmla="*/ 182404 w 257175"/>
              <a:gd name="T3" fmla="*/ 54769 h 847725"/>
              <a:gd name="T4" fmla="*/ 197644 w 257175"/>
              <a:gd name="T5" fmla="*/ 54769 h 847725"/>
              <a:gd name="T6" fmla="*/ 197644 w 257175"/>
              <a:gd name="T7" fmla="*/ 45244 h 847725"/>
              <a:gd name="T8" fmla="*/ 170974 w 257175"/>
              <a:gd name="T9" fmla="*/ 9049 h 847725"/>
              <a:gd name="T10" fmla="*/ 164306 w 257175"/>
              <a:gd name="T11" fmla="*/ 7144 h 847725"/>
              <a:gd name="T12" fmla="*/ 159544 w 257175"/>
              <a:gd name="T13" fmla="*/ 7144 h 847725"/>
              <a:gd name="T14" fmla="*/ 102394 w 257175"/>
              <a:gd name="T15" fmla="*/ 7144 h 847725"/>
              <a:gd name="T16" fmla="*/ 97631 w 257175"/>
              <a:gd name="T17" fmla="*/ 7144 h 847725"/>
              <a:gd name="T18" fmla="*/ 90964 w 257175"/>
              <a:gd name="T19" fmla="*/ 9049 h 847725"/>
              <a:gd name="T20" fmla="*/ 64294 w 257175"/>
              <a:gd name="T21" fmla="*/ 45244 h 847725"/>
              <a:gd name="T22" fmla="*/ 64294 w 257175"/>
              <a:gd name="T23" fmla="*/ 54769 h 847725"/>
              <a:gd name="T24" fmla="*/ 79534 w 257175"/>
              <a:gd name="T25" fmla="*/ 54769 h 847725"/>
              <a:gd name="T26" fmla="*/ 68104 w 257175"/>
              <a:gd name="T27" fmla="*/ 249079 h 847725"/>
              <a:gd name="T28" fmla="*/ 7144 w 257175"/>
              <a:gd name="T29" fmla="*/ 350044 h 847725"/>
              <a:gd name="T30" fmla="*/ 7144 w 257175"/>
              <a:gd name="T31" fmla="*/ 807244 h 847725"/>
              <a:gd name="T32" fmla="*/ 130969 w 257175"/>
              <a:gd name="T33" fmla="*/ 845344 h 847725"/>
              <a:gd name="T34" fmla="*/ 254794 w 257175"/>
              <a:gd name="T35" fmla="*/ 807244 h 847725"/>
              <a:gd name="T36" fmla="*/ 254794 w 257175"/>
              <a:gd name="T37" fmla="*/ 350044 h 847725"/>
              <a:gd name="T38" fmla="*/ 193834 w 257175"/>
              <a:gd name="T39" fmla="*/ 249079 h 847725"/>
              <a:gd name="T40" fmla="*/ 216694 w 257175"/>
              <a:gd name="T41" fmla="*/ 794861 h 847725"/>
              <a:gd name="T42" fmla="*/ 130969 w 257175"/>
              <a:gd name="T43" fmla="*/ 807244 h 847725"/>
              <a:gd name="T44" fmla="*/ 45244 w 257175"/>
              <a:gd name="T45" fmla="*/ 794861 h 847725"/>
              <a:gd name="T46" fmla="*/ 45244 w 257175"/>
              <a:gd name="T47" fmla="*/ 635794 h 847725"/>
              <a:gd name="T48" fmla="*/ 72866 w 257175"/>
              <a:gd name="T49" fmla="*/ 635794 h 847725"/>
              <a:gd name="T50" fmla="*/ 130969 w 257175"/>
              <a:gd name="T51" fmla="*/ 683419 h 847725"/>
              <a:gd name="T52" fmla="*/ 189071 w 257175"/>
              <a:gd name="T53" fmla="*/ 635794 h 847725"/>
              <a:gd name="T54" fmla="*/ 216694 w 257175"/>
              <a:gd name="T55" fmla="*/ 635794 h 847725"/>
              <a:gd name="T56" fmla="*/ 216694 w 257175"/>
              <a:gd name="T57" fmla="*/ 794861 h 847725"/>
              <a:gd name="T58" fmla="*/ 216694 w 257175"/>
              <a:gd name="T59" fmla="*/ 464344 h 847725"/>
              <a:gd name="T60" fmla="*/ 189071 w 257175"/>
              <a:gd name="T61" fmla="*/ 464344 h 847725"/>
              <a:gd name="T62" fmla="*/ 130969 w 257175"/>
              <a:gd name="T63" fmla="*/ 416719 h 847725"/>
              <a:gd name="T64" fmla="*/ 72866 w 257175"/>
              <a:gd name="T65" fmla="*/ 464344 h 847725"/>
              <a:gd name="T66" fmla="*/ 45244 w 257175"/>
              <a:gd name="T67" fmla="*/ 464344 h 847725"/>
              <a:gd name="T68" fmla="*/ 45244 w 257175"/>
              <a:gd name="T69" fmla="*/ 350044 h 847725"/>
              <a:gd name="T70" fmla="*/ 86201 w 257175"/>
              <a:gd name="T71" fmla="*/ 282416 h 847725"/>
              <a:gd name="T72" fmla="*/ 105251 w 257175"/>
              <a:gd name="T73" fmla="*/ 271939 h 847725"/>
              <a:gd name="T74" fmla="*/ 106204 w 257175"/>
              <a:gd name="T75" fmla="*/ 250031 h 847725"/>
              <a:gd name="T76" fmla="*/ 113824 w 257175"/>
              <a:gd name="T77" fmla="*/ 121444 h 847725"/>
              <a:gd name="T78" fmla="*/ 148114 w 257175"/>
              <a:gd name="T79" fmla="*/ 121444 h 847725"/>
              <a:gd name="T80" fmla="*/ 155734 w 257175"/>
              <a:gd name="T81" fmla="*/ 250984 h 847725"/>
              <a:gd name="T82" fmla="*/ 156686 w 257175"/>
              <a:gd name="T83" fmla="*/ 272891 h 847725"/>
              <a:gd name="T84" fmla="*/ 175736 w 257175"/>
              <a:gd name="T85" fmla="*/ 283369 h 847725"/>
              <a:gd name="T86" fmla="*/ 216694 w 257175"/>
              <a:gd name="T87" fmla="*/ 350044 h 847725"/>
              <a:gd name="T88" fmla="*/ 216694 w 257175"/>
              <a:gd name="T89" fmla="*/ 464344 h 84772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57175" h="847725">
                <a:moveTo>
                  <a:pt x="193834" y="249079"/>
                </a:moveTo>
                <a:lnTo>
                  <a:pt x="182404" y="54769"/>
                </a:lnTo>
                <a:lnTo>
                  <a:pt x="197644" y="54769"/>
                </a:lnTo>
                <a:lnTo>
                  <a:pt x="197644" y="45244"/>
                </a:lnTo>
                <a:cubicBezTo>
                  <a:pt x="197644" y="28099"/>
                  <a:pt x="186214" y="13811"/>
                  <a:pt x="170974" y="9049"/>
                </a:cubicBezTo>
                <a:cubicBezTo>
                  <a:pt x="169069" y="8096"/>
                  <a:pt x="167164" y="7144"/>
                  <a:pt x="164306" y="7144"/>
                </a:cubicBezTo>
                <a:lnTo>
                  <a:pt x="159544" y="7144"/>
                </a:lnTo>
                <a:lnTo>
                  <a:pt x="102394" y="7144"/>
                </a:lnTo>
                <a:lnTo>
                  <a:pt x="97631" y="7144"/>
                </a:lnTo>
                <a:cubicBezTo>
                  <a:pt x="94774" y="7144"/>
                  <a:pt x="92869" y="8096"/>
                  <a:pt x="90964" y="9049"/>
                </a:cubicBezTo>
                <a:cubicBezTo>
                  <a:pt x="75724" y="13811"/>
                  <a:pt x="64294" y="28099"/>
                  <a:pt x="64294" y="45244"/>
                </a:cubicBezTo>
                <a:lnTo>
                  <a:pt x="64294" y="54769"/>
                </a:lnTo>
                <a:lnTo>
                  <a:pt x="79534" y="54769"/>
                </a:lnTo>
                <a:lnTo>
                  <a:pt x="68104" y="249079"/>
                </a:lnTo>
                <a:cubicBezTo>
                  <a:pt x="31909" y="268129"/>
                  <a:pt x="7144" y="306229"/>
                  <a:pt x="7144" y="350044"/>
                </a:cubicBezTo>
                <a:lnTo>
                  <a:pt x="7144" y="807244"/>
                </a:lnTo>
                <a:cubicBezTo>
                  <a:pt x="7144" y="828199"/>
                  <a:pt x="62389" y="845344"/>
                  <a:pt x="130969" y="845344"/>
                </a:cubicBezTo>
                <a:cubicBezTo>
                  <a:pt x="199549" y="845344"/>
                  <a:pt x="254794" y="828199"/>
                  <a:pt x="254794" y="807244"/>
                </a:cubicBezTo>
                <a:lnTo>
                  <a:pt x="254794" y="350044"/>
                </a:lnTo>
                <a:cubicBezTo>
                  <a:pt x="254794" y="306229"/>
                  <a:pt x="230029" y="268129"/>
                  <a:pt x="193834" y="249079"/>
                </a:cubicBezTo>
                <a:close/>
                <a:moveTo>
                  <a:pt x="216694" y="794861"/>
                </a:moveTo>
                <a:cubicBezTo>
                  <a:pt x="203359" y="800576"/>
                  <a:pt x="172879" y="807244"/>
                  <a:pt x="130969" y="807244"/>
                </a:cubicBezTo>
                <a:cubicBezTo>
                  <a:pt x="89059" y="807244"/>
                  <a:pt x="58579" y="800576"/>
                  <a:pt x="45244" y="794861"/>
                </a:cubicBezTo>
                <a:lnTo>
                  <a:pt x="45244" y="635794"/>
                </a:lnTo>
                <a:lnTo>
                  <a:pt x="72866" y="635794"/>
                </a:lnTo>
                <a:cubicBezTo>
                  <a:pt x="87154" y="665321"/>
                  <a:pt x="108109" y="683419"/>
                  <a:pt x="130969" y="683419"/>
                </a:cubicBezTo>
                <a:cubicBezTo>
                  <a:pt x="153829" y="683419"/>
                  <a:pt x="175736" y="665321"/>
                  <a:pt x="189071" y="635794"/>
                </a:cubicBezTo>
                <a:lnTo>
                  <a:pt x="216694" y="635794"/>
                </a:lnTo>
                <a:lnTo>
                  <a:pt x="216694" y="794861"/>
                </a:lnTo>
                <a:close/>
                <a:moveTo>
                  <a:pt x="216694" y="464344"/>
                </a:moveTo>
                <a:lnTo>
                  <a:pt x="189071" y="464344"/>
                </a:lnTo>
                <a:cubicBezTo>
                  <a:pt x="174784" y="434816"/>
                  <a:pt x="153829" y="416719"/>
                  <a:pt x="130969" y="416719"/>
                </a:cubicBezTo>
                <a:cubicBezTo>
                  <a:pt x="108109" y="416719"/>
                  <a:pt x="86201" y="434816"/>
                  <a:pt x="72866" y="464344"/>
                </a:cubicBezTo>
                <a:lnTo>
                  <a:pt x="45244" y="464344"/>
                </a:lnTo>
                <a:lnTo>
                  <a:pt x="45244" y="350044"/>
                </a:lnTo>
                <a:cubicBezTo>
                  <a:pt x="45244" y="321469"/>
                  <a:pt x="60484" y="295751"/>
                  <a:pt x="86201" y="282416"/>
                </a:cubicBezTo>
                <a:lnTo>
                  <a:pt x="105251" y="271939"/>
                </a:lnTo>
                <a:lnTo>
                  <a:pt x="106204" y="250031"/>
                </a:lnTo>
                <a:lnTo>
                  <a:pt x="113824" y="121444"/>
                </a:lnTo>
                <a:lnTo>
                  <a:pt x="148114" y="121444"/>
                </a:lnTo>
                <a:lnTo>
                  <a:pt x="155734" y="250984"/>
                </a:lnTo>
                <a:lnTo>
                  <a:pt x="156686" y="272891"/>
                </a:lnTo>
                <a:lnTo>
                  <a:pt x="175736" y="283369"/>
                </a:lnTo>
                <a:cubicBezTo>
                  <a:pt x="201454" y="295751"/>
                  <a:pt x="216694" y="321469"/>
                  <a:pt x="216694" y="350044"/>
                </a:cubicBezTo>
                <a:lnTo>
                  <a:pt x="216694" y="464344"/>
                </a:lnTo>
                <a:close/>
              </a:path>
            </a:pathLst>
          </a:custGeom>
          <a:solidFill>
            <a:schemeClr val="bg1"/>
          </a:solidFill>
          <a:ln w="9525" cap="flat">
            <a:noFill/>
            <a:prstDash val="solid"/>
            <a:miter lim="800000"/>
            <a:headEnd/>
            <a:tailEnd/>
          </a:ln>
        </p:spPr>
        <p:txBody>
          <a:bodyPr anchor="ctr"/>
          <a:lstStyle/>
          <a:p>
            <a:endParaRPr lang="el-GR"/>
          </a:p>
        </p:txBody>
      </p:sp>
      <p:sp>
        <p:nvSpPr>
          <p:cNvPr id="101398" name="Γραφικό 13" descr="Δίκτυο"/>
          <p:cNvSpPr>
            <a:spLocks/>
          </p:cNvSpPr>
          <p:nvPr/>
        </p:nvSpPr>
        <p:spPr bwMode="auto">
          <a:xfrm>
            <a:off x="5221288" y="5049838"/>
            <a:ext cx="723900" cy="685800"/>
          </a:xfrm>
          <a:custGeom>
            <a:avLst/>
            <a:gdLst>
              <a:gd name="T0" fmla="*/ 717917 w 723900"/>
              <a:gd name="T1" fmla="*/ 242411 h 685800"/>
              <a:gd name="T2" fmla="*/ 617905 w 723900"/>
              <a:gd name="T3" fmla="*/ 201454 h 685800"/>
              <a:gd name="T4" fmla="*/ 571232 w 723900"/>
              <a:gd name="T5" fmla="*/ 282416 h 685800"/>
              <a:gd name="T6" fmla="*/ 448360 w 723900"/>
              <a:gd name="T7" fmla="*/ 333851 h 685800"/>
              <a:gd name="T8" fmla="*/ 384542 w 723900"/>
              <a:gd name="T9" fmla="*/ 289084 h 685800"/>
              <a:gd name="T10" fmla="*/ 384542 w 723900"/>
              <a:gd name="T11" fmla="*/ 156686 h 685800"/>
              <a:gd name="T12" fmla="*/ 441692 w 723900"/>
              <a:gd name="T13" fmla="*/ 83344 h 685800"/>
              <a:gd name="T14" fmla="*/ 365492 w 723900"/>
              <a:gd name="T15" fmla="*/ 7144 h 685800"/>
              <a:gd name="T16" fmla="*/ 365492 w 723900"/>
              <a:gd name="T17" fmla="*/ 7144 h 685800"/>
              <a:gd name="T18" fmla="*/ 289292 w 723900"/>
              <a:gd name="T19" fmla="*/ 83344 h 685800"/>
              <a:gd name="T20" fmla="*/ 346442 w 723900"/>
              <a:gd name="T21" fmla="*/ 156686 h 685800"/>
              <a:gd name="T22" fmla="*/ 346442 w 723900"/>
              <a:gd name="T23" fmla="*/ 288131 h 685800"/>
              <a:gd name="T24" fmla="*/ 282625 w 723900"/>
              <a:gd name="T25" fmla="*/ 332899 h 685800"/>
              <a:gd name="T26" fmla="*/ 159752 w 723900"/>
              <a:gd name="T27" fmla="*/ 281464 h 685800"/>
              <a:gd name="T28" fmla="*/ 113080 w 723900"/>
              <a:gd name="T29" fmla="*/ 200501 h 685800"/>
              <a:gd name="T30" fmla="*/ 13067 w 723900"/>
              <a:gd name="T31" fmla="*/ 241459 h 685800"/>
              <a:gd name="T32" fmla="*/ 54025 w 723900"/>
              <a:gd name="T33" fmla="*/ 341471 h 685800"/>
              <a:gd name="T34" fmla="*/ 143560 w 723900"/>
              <a:gd name="T35" fmla="*/ 316706 h 685800"/>
              <a:gd name="T36" fmla="*/ 269290 w 723900"/>
              <a:gd name="T37" fmla="*/ 368141 h 685800"/>
              <a:gd name="T38" fmla="*/ 268337 w 723900"/>
              <a:gd name="T39" fmla="*/ 380524 h 685800"/>
              <a:gd name="T40" fmla="*/ 287387 w 723900"/>
              <a:gd name="T41" fmla="*/ 437674 h 685800"/>
              <a:gd name="T42" fmla="*/ 188327 w 723900"/>
              <a:gd name="T43" fmla="*/ 537686 h 685800"/>
              <a:gd name="T44" fmla="*/ 95935 w 723900"/>
              <a:gd name="T45" fmla="*/ 549116 h 685800"/>
              <a:gd name="T46" fmla="*/ 95935 w 723900"/>
              <a:gd name="T47" fmla="*/ 656749 h 685800"/>
              <a:gd name="T48" fmla="*/ 203567 w 723900"/>
              <a:gd name="T49" fmla="*/ 656749 h 685800"/>
              <a:gd name="T50" fmla="*/ 214997 w 723900"/>
              <a:gd name="T51" fmla="*/ 564356 h 685800"/>
              <a:gd name="T52" fmla="*/ 315962 w 723900"/>
              <a:gd name="T53" fmla="*/ 463391 h 685800"/>
              <a:gd name="T54" fmla="*/ 363587 w 723900"/>
              <a:gd name="T55" fmla="*/ 476726 h 685800"/>
              <a:gd name="T56" fmla="*/ 365492 w 723900"/>
              <a:gd name="T57" fmla="*/ 476726 h 685800"/>
              <a:gd name="T58" fmla="*/ 367397 w 723900"/>
              <a:gd name="T59" fmla="*/ 476726 h 685800"/>
              <a:gd name="T60" fmla="*/ 415022 w 723900"/>
              <a:gd name="T61" fmla="*/ 463391 h 685800"/>
              <a:gd name="T62" fmla="*/ 515987 w 723900"/>
              <a:gd name="T63" fmla="*/ 564356 h 685800"/>
              <a:gd name="T64" fmla="*/ 527417 w 723900"/>
              <a:gd name="T65" fmla="*/ 657701 h 685800"/>
              <a:gd name="T66" fmla="*/ 635050 w 723900"/>
              <a:gd name="T67" fmla="*/ 657701 h 685800"/>
              <a:gd name="T68" fmla="*/ 635050 w 723900"/>
              <a:gd name="T69" fmla="*/ 550069 h 685800"/>
              <a:gd name="T70" fmla="*/ 542657 w 723900"/>
              <a:gd name="T71" fmla="*/ 538639 h 685800"/>
              <a:gd name="T72" fmla="*/ 443597 w 723900"/>
              <a:gd name="T73" fmla="*/ 438626 h 685800"/>
              <a:gd name="T74" fmla="*/ 462647 w 723900"/>
              <a:gd name="T75" fmla="*/ 381476 h 685800"/>
              <a:gd name="T76" fmla="*/ 461695 w 723900"/>
              <a:gd name="T77" fmla="*/ 369094 h 685800"/>
              <a:gd name="T78" fmla="*/ 587425 w 723900"/>
              <a:gd name="T79" fmla="*/ 317659 h 685800"/>
              <a:gd name="T80" fmla="*/ 676960 w 723900"/>
              <a:gd name="T81" fmla="*/ 342424 h 685800"/>
              <a:gd name="T82" fmla="*/ 717917 w 723900"/>
              <a:gd name="T83" fmla="*/ 242411 h 6858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723900" h="685800">
                <a:moveTo>
                  <a:pt x="717917" y="242411"/>
                </a:moveTo>
                <a:cubicBezTo>
                  <a:pt x="701725" y="203359"/>
                  <a:pt x="656957" y="185261"/>
                  <a:pt x="617905" y="201454"/>
                </a:cubicBezTo>
                <a:cubicBezTo>
                  <a:pt x="585520" y="214789"/>
                  <a:pt x="566470" y="249079"/>
                  <a:pt x="571232" y="282416"/>
                </a:cubicBezTo>
                <a:lnTo>
                  <a:pt x="448360" y="333851"/>
                </a:lnTo>
                <a:cubicBezTo>
                  <a:pt x="435025" y="310991"/>
                  <a:pt x="411212" y="293846"/>
                  <a:pt x="384542" y="289084"/>
                </a:cubicBezTo>
                <a:lnTo>
                  <a:pt x="384542" y="156686"/>
                </a:lnTo>
                <a:cubicBezTo>
                  <a:pt x="416927" y="148114"/>
                  <a:pt x="441692" y="118586"/>
                  <a:pt x="441692" y="83344"/>
                </a:cubicBezTo>
                <a:cubicBezTo>
                  <a:pt x="441692" y="41434"/>
                  <a:pt x="407402" y="7144"/>
                  <a:pt x="365492" y="7144"/>
                </a:cubicBezTo>
                <a:cubicBezTo>
                  <a:pt x="323582" y="7144"/>
                  <a:pt x="289292" y="41434"/>
                  <a:pt x="289292" y="83344"/>
                </a:cubicBezTo>
                <a:cubicBezTo>
                  <a:pt x="289292" y="118586"/>
                  <a:pt x="314057" y="148114"/>
                  <a:pt x="346442" y="156686"/>
                </a:cubicBezTo>
                <a:lnTo>
                  <a:pt x="346442" y="288131"/>
                </a:lnTo>
                <a:cubicBezTo>
                  <a:pt x="318820" y="292894"/>
                  <a:pt x="295960" y="310039"/>
                  <a:pt x="282625" y="332899"/>
                </a:cubicBezTo>
                <a:lnTo>
                  <a:pt x="159752" y="281464"/>
                </a:lnTo>
                <a:cubicBezTo>
                  <a:pt x="164515" y="248126"/>
                  <a:pt x="146417" y="213836"/>
                  <a:pt x="113080" y="200501"/>
                </a:cubicBezTo>
                <a:cubicBezTo>
                  <a:pt x="74027" y="184309"/>
                  <a:pt x="29260" y="202406"/>
                  <a:pt x="13067" y="241459"/>
                </a:cubicBezTo>
                <a:cubicBezTo>
                  <a:pt x="-3125" y="280511"/>
                  <a:pt x="14972" y="325279"/>
                  <a:pt x="54025" y="341471"/>
                </a:cubicBezTo>
                <a:cubicBezTo>
                  <a:pt x="86410" y="354806"/>
                  <a:pt x="123557" y="344329"/>
                  <a:pt x="143560" y="316706"/>
                </a:cubicBezTo>
                <a:lnTo>
                  <a:pt x="269290" y="368141"/>
                </a:lnTo>
                <a:cubicBezTo>
                  <a:pt x="268337" y="371951"/>
                  <a:pt x="268337" y="376714"/>
                  <a:pt x="268337" y="380524"/>
                </a:cubicBezTo>
                <a:cubicBezTo>
                  <a:pt x="268337" y="401479"/>
                  <a:pt x="275005" y="421481"/>
                  <a:pt x="287387" y="437674"/>
                </a:cubicBezTo>
                <a:lnTo>
                  <a:pt x="188327" y="537686"/>
                </a:lnTo>
                <a:cubicBezTo>
                  <a:pt x="158800" y="520541"/>
                  <a:pt x="120700" y="524351"/>
                  <a:pt x="95935" y="549116"/>
                </a:cubicBezTo>
                <a:cubicBezTo>
                  <a:pt x="66407" y="578644"/>
                  <a:pt x="66407" y="627221"/>
                  <a:pt x="95935" y="656749"/>
                </a:cubicBezTo>
                <a:cubicBezTo>
                  <a:pt x="125462" y="686276"/>
                  <a:pt x="174040" y="686276"/>
                  <a:pt x="203567" y="656749"/>
                </a:cubicBezTo>
                <a:cubicBezTo>
                  <a:pt x="228332" y="631984"/>
                  <a:pt x="232142" y="593884"/>
                  <a:pt x="214997" y="564356"/>
                </a:cubicBezTo>
                <a:lnTo>
                  <a:pt x="315962" y="463391"/>
                </a:lnTo>
                <a:cubicBezTo>
                  <a:pt x="330250" y="471964"/>
                  <a:pt x="346442" y="476726"/>
                  <a:pt x="363587" y="476726"/>
                </a:cubicBezTo>
                <a:cubicBezTo>
                  <a:pt x="364540" y="476726"/>
                  <a:pt x="364540" y="476726"/>
                  <a:pt x="365492" y="476726"/>
                </a:cubicBezTo>
                <a:cubicBezTo>
                  <a:pt x="366445" y="476726"/>
                  <a:pt x="366445" y="476726"/>
                  <a:pt x="367397" y="476726"/>
                </a:cubicBezTo>
                <a:cubicBezTo>
                  <a:pt x="384542" y="476726"/>
                  <a:pt x="400735" y="471964"/>
                  <a:pt x="415022" y="463391"/>
                </a:cubicBezTo>
                <a:lnTo>
                  <a:pt x="515987" y="564356"/>
                </a:lnTo>
                <a:cubicBezTo>
                  <a:pt x="498842" y="593884"/>
                  <a:pt x="502652" y="631984"/>
                  <a:pt x="527417" y="657701"/>
                </a:cubicBezTo>
                <a:cubicBezTo>
                  <a:pt x="556945" y="687229"/>
                  <a:pt x="605522" y="687229"/>
                  <a:pt x="635050" y="657701"/>
                </a:cubicBezTo>
                <a:cubicBezTo>
                  <a:pt x="664577" y="628174"/>
                  <a:pt x="664577" y="579596"/>
                  <a:pt x="635050" y="550069"/>
                </a:cubicBezTo>
                <a:cubicBezTo>
                  <a:pt x="610285" y="525304"/>
                  <a:pt x="572185" y="521494"/>
                  <a:pt x="542657" y="538639"/>
                </a:cubicBezTo>
                <a:lnTo>
                  <a:pt x="443597" y="438626"/>
                </a:lnTo>
                <a:cubicBezTo>
                  <a:pt x="455980" y="422434"/>
                  <a:pt x="462647" y="403384"/>
                  <a:pt x="462647" y="381476"/>
                </a:cubicBezTo>
                <a:cubicBezTo>
                  <a:pt x="462647" y="377666"/>
                  <a:pt x="462647" y="372904"/>
                  <a:pt x="461695" y="369094"/>
                </a:cubicBezTo>
                <a:lnTo>
                  <a:pt x="587425" y="317659"/>
                </a:lnTo>
                <a:cubicBezTo>
                  <a:pt x="607427" y="344329"/>
                  <a:pt x="644575" y="355759"/>
                  <a:pt x="676960" y="342424"/>
                </a:cubicBezTo>
                <a:cubicBezTo>
                  <a:pt x="715060" y="325279"/>
                  <a:pt x="734110" y="281464"/>
                  <a:pt x="717917" y="242411"/>
                </a:cubicBezTo>
                <a:close/>
              </a:path>
            </a:pathLst>
          </a:custGeom>
          <a:solidFill>
            <a:schemeClr val="bg1"/>
          </a:solidFill>
          <a:ln w="9525" cap="flat">
            <a:noFill/>
            <a:prstDash val="solid"/>
            <a:miter lim="800000"/>
            <a:headEnd/>
            <a:tailEnd/>
          </a:ln>
        </p:spPr>
        <p:txBody>
          <a:bodyPr anchor="ctr"/>
          <a:lstStyle/>
          <a:p>
            <a:endParaRPr lang="el-GR"/>
          </a:p>
        </p:txBody>
      </p:sp>
      <p:grpSp>
        <p:nvGrpSpPr>
          <p:cNvPr id="21" name="Γραφικό 19" descr="Χρονόμετρο">
            <a:extLst>
              <a:ext uri="{FF2B5EF4-FFF2-40B4-BE49-F238E27FC236}"/>
            </a:extLst>
          </p:cNvPr>
          <p:cNvGrpSpPr/>
          <p:nvPr/>
        </p:nvGrpSpPr>
        <p:grpSpPr>
          <a:xfrm>
            <a:off x="5705614" y="2268100"/>
            <a:ext cx="835695" cy="853960"/>
            <a:chOff x="5638800" y="2971800"/>
            <a:chExt cx="914400" cy="914400"/>
          </a:xfrm>
          <a:solidFill>
            <a:schemeClr val="bg1"/>
          </a:solidFill>
        </p:grpSpPr>
        <p:sp>
          <p:nvSpPr>
            <p:cNvPr id="22" name="Ελεύθερη σχεδίαση: Σχήμα 21">
              <a:extLst>
                <a:ext uri="{FF2B5EF4-FFF2-40B4-BE49-F238E27FC236}"/>
              </a:extLst>
            </p:cNvPr>
            <p:cNvSpPr/>
            <p:nvPr/>
          </p:nvSpPr>
          <p:spPr>
            <a:xfrm>
              <a:off x="6069806" y="3259931"/>
              <a:ext cx="47625" cy="47625"/>
            </a:xfrm>
            <a:custGeom>
              <a:avLst/>
              <a:gdLst>
                <a:gd name="connsiteX0" fmla="*/ 45244 w 47625"/>
                <a:gd name="connsiteY0" fmla="*/ 26194 h 47625"/>
                <a:gd name="connsiteX1" fmla="*/ 26194 w 47625"/>
                <a:gd name="connsiteY1" fmla="*/ 45244 h 47625"/>
                <a:gd name="connsiteX2" fmla="*/ 7144 w 47625"/>
                <a:gd name="connsiteY2" fmla="*/ 26194 h 47625"/>
                <a:gd name="connsiteX3" fmla="*/ 26194 w 47625"/>
                <a:gd name="connsiteY3" fmla="*/ 7144 h 47625"/>
                <a:gd name="connsiteX4" fmla="*/ 45244 w 47625"/>
                <a:gd name="connsiteY4" fmla="*/ 26194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5244" y="26194"/>
                  </a:moveTo>
                  <a:cubicBezTo>
                    <a:pt x="45244" y="36715"/>
                    <a:pt x="36715" y="45244"/>
                    <a:pt x="26194" y="45244"/>
                  </a:cubicBezTo>
                  <a:cubicBezTo>
                    <a:pt x="15673" y="45244"/>
                    <a:pt x="7144" y="36715"/>
                    <a:pt x="7144" y="26194"/>
                  </a:cubicBezTo>
                  <a:cubicBezTo>
                    <a:pt x="7144" y="15673"/>
                    <a:pt x="15673" y="7144"/>
                    <a:pt x="26194" y="7144"/>
                  </a:cubicBezTo>
                  <a:cubicBezTo>
                    <a:pt x="36715" y="7144"/>
                    <a:pt x="45244" y="15673"/>
                    <a:pt x="45244" y="2619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3" name="Ελεύθερη σχεδίαση: Σχήμα 22">
              <a:extLst>
                <a:ext uri="{FF2B5EF4-FFF2-40B4-BE49-F238E27FC236}"/>
              </a:extLst>
            </p:cNvPr>
            <p:cNvSpPr/>
            <p:nvPr/>
          </p:nvSpPr>
          <p:spPr>
            <a:xfrm>
              <a:off x="6069806" y="3640931"/>
              <a:ext cx="47625" cy="47625"/>
            </a:xfrm>
            <a:custGeom>
              <a:avLst/>
              <a:gdLst>
                <a:gd name="connsiteX0" fmla="*/ 45244 w 47625"/>
                <a:gd name="connsiteY0" fmla="*/ 26194 h 47625"/>
                <a:gd name="connsiteX1" fmla="*/ 26194 w 47625"/>
                <a:gd name="connsiteY1" fmla="*/ 45244 h 47625"/>
                <a:gd name="connsiteX2" fmla="*/ 7144 w 47625"/>
                <a:gd name="connsiteY2" fmla="*/ 26194 h 47625"/>
                <a:gd name="connsiteX3" fmla="*/ 26194 w 47625"/>
                <a:gd name="connsiteY3" fmla="*/ 7144 h 47625"/>
                <a:gd name="connsiteX4" fmla="*/ 45244 w 47625"/>
                <a:gd name="connsiteY4" fmla="*/ 26194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5244" y="26194"/>
                  </a:moveTo>
                  <a:cubicBezTo>
                    <a:pt x="45244" y="36715"/>
                    <a:pt x="36715" y="45244"/>
                    <a:pt x="26194" y="45244"/>
                  </a:cubicBezTo>
                  <a:cubicBezTo>
                    <a:pt x="15673" y="45244"/>
                    <a:pt x="7144" y="36715"/>
                    <a:pt x="7144" y="26194"/>
                  </a:cubicBezTo>
                  <a:cubicBezTo>
                    <a:pt x="7144" y="15673"/>
                    <a:pt x="15673" y="7144"/>
                    <a:pt x="26194" y="7144"/>
                  </a:cubicBezTo>
                  <a:cubicBezTo>
                    <a:pt x="36715" y="7144"/>
                    <a:pt x="45244" y="15673"/>
                    <a:pt x="45244" y="2619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4" name="Ελεύθερη σχεδίαση: Σχήμα 23">
              <a:extLst>
                <a:ext uri="{FF2B5EF4-FFF2-40B4-BE49-F238E27FC236}"/>
              </a:extLst>
            </p:cNvPr>
            <p:cNvSpPr/>
            <p:nvPr/>
          </p:nvSpPr>
          <p:spPr>
            <a:xfrm>
              <a:off x="6260306" y="3440906"/>
              <a:ext cx="47625" cy="47625"/>
            </a:xfrm>
            <a:custGeom>
              <a:avLst/>
              <a:gdLst>
                <a:gd name="connsiteX0" fmla="*/ 45244 w 47625"/>
                <a:gd name="connsiteY0" fmla="*/ 26194 h 47625"/>
                <a:gd name="connsiteX1" fmla="*/ 26194 w 47625"/>
                <a:gd name="connsiteY1" fmla="*/ 45244 h 47625"/>
                <a:gd name="connsiteX2" fmla="*/ 7144 w 47625"/>
                <a:gd name="connsiteY2" fmla="*/ 26194 h 47625"/>
                <a:gd name="connsiteX3" fmla="*/ 26194 w 47625"/>
                <a:gd name="connsiteY3" fmla="*/ 7144 h 47625"/>
                <a:gd name="connsiteX4" fmla="*/ 45244 w 47625"/>
                <a:gd name="connsiteY4" fmla="*/ 26194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5244" y="26194"/>
                  </a:moveTo>
                  <a:cubicBezTo>
                    <a:pt x="45244" y="36715"/>
                    <a:pt x="36715" y="45244"/>
                    <a:pt x="26194" y="45244"/>
                  </a:cubicBezTo>
                  <a:cubicBezTo>
                    <a:pt x="15673" y="45244"/>
                    <a:pt x="7144" y="36715"/>
                    <a:pt x="7144" y="26194"/>
                  </a:cubicBezTo>
                  <a:cubicBezTo>
                    <a:pt x="7144" y="15673"/>
                    <a:pt x="15673" y="7144"/>
                    <a:pt x="26194" y="7144"/>
                  </a:cubicBezTo>
                  <a:cubicBezTo>
                    <a:pt x="36715" y="7144"/>
                    <a:pt x="45244" y="15673"/>
                    <a:pt x="45244" y="2619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5" name="Ελεύθερη σχεδίαση: Σχήμα 24">
              <a:extLst>
                <a:ext uri="{FF2B5EF4-FFF2-40B4-BE49-F238E27FC236}"/>
              </a:extLst>
            </p:cNvPr>
            <p:cNvSpPr/>
            <p:nvPr/>
          </p:nvSpPr>
          <p:spPr>
            <a:xfrm>
              <a:off x="5879306" y="3440906"/>
              <a:ext cx="47625" cy="47625"/>
            </a:xfrm>
            <a:custGeom>
              <a:avLst/>
              <a:gdLst>
                <a:gd name="connsiteX0" fmla="*/ 45244 w 47625"/>
                <a:gd name="connsiteY0" fmla="*/ 26194 h 47625"/>
                <a:gd name="connsiteX1" fmla="*/ 26194 w 47625"/>
                <a:gd name="connsiteY1" fmla="*/ 45244 h 47625"/>
                <a:gd name="connsiteX2" fmla="*/ 7144 w 47625"/>
                <a:gd name="connsiteY2" fmla="*/ 26194 h 47625"/>
                <a:gd name="connsiteX3" fmla="*/ 26194 w 47625"/>
                <a:gd name="connsiteY3" fmla="*/ 7144 h 47625"/>
                <a:gd name="connsiteX4" fmla="*/ 45244 w 47625"/>
                <a:gd name="connsiteY4" fmla="*/ 26194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5244" y="26194"/>
                  </a:moveTo>
                  <a:cubicBezTo>
                    <a:pt x="45244" y="36715"/>
                    <a:pt x="36715" y="45244"/>
                    <a:pt x="26194" y="45244"/>
                  </a:cubicBezTo>
                  <a:cubicBezTo>
                    <a:pt x="15673" y="45244"/>
                    <a:pt x="7144" y="36715"/>
                    <a:pt x="7144" y="26194"/>
                  </a:cubicBezTo>
                  <a:cubicBezTo>
                    <a:pt x="7144" y="15673"/>
                    <a:pt x="15673" y="7144"/>
                    <a:pt x="26194" y="7144"/>
                  </a:cubicBezTo>
                  <a:cubicBezTo>
                    <a:pt x="36715" y="7144"/>
                    <a:pt x="45244" y="15673"/>
                    <a:pt x="45244" y="2619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7" name="Ελεύθερη σχεδίαση: Σχήμα 26">
              <a:extLst>
                <a:ext uri="{FF2B5EF4-FFF2-40B4-BE49-F238E27FC236}"/>
              </a:extLst>
            </p:cNvPr>
            <p:cNvSpPr/>
            <p:nvPr/>
          </p:nvSpPr>
          <p:spPr>
            <a:xfrm>
              <a:off x="6069806" y="3326606"/>
              <a:ext cx="133350" cy="247650"/>
            </a:xfrm>
            <a:custGeom>
              <a:avLst/>
              <a:gdLst>
                <a:gd name="connsiteX0" fmla="*/ 45244 w 133350"/>
                <a:gd name="connsiteY0" fmla="*/ 7144 h 247650"/>
                <a:gd name="connsiteX1" fmla="*/ 7144 w 133350"/>
                <a:gd name="connsiteY1" fmla="*/ 7144 h 247650"/>
                <a:gd name="connsiteX2" fmla="*/ 7144 w 133350"/>
                <a:gd name="connsiteY2" fmla="*/ 140494 h 247650"/>
                <a:gd name="connsiteX3" fmla="*/ 12859 w 133350"/>
                <a:gd name="connsiteY3" fmla="*/ 153829 h 247650"/>
                <a:gd name="connsiteX4" fmla="*/ 107156 w 133350"/>
                <a:gd name="connsiteY4" fmla="*/ 248126 h 247650"/>
                <a:gd name="connsiteX5" fmla="*/ 133826 w 133350"/>
                <a:gd name="connsiteY5" fmla="*/ 221456 h 247650"/>
                <a:gd name="connsiteX6" fmla="*/ 45244 w 133350"/>
                <a:gd name="connsiteY6" fmla="*/ 132874 h 247650"/>
                <a:gd name="connsiteX7" fmla="*/ 45244 w 133350"/>
                <a:gd name="connsiteY7" fmla="*/ 7144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3350" h="247650">
                  <a:moveTo>
                    <a:pt x="45244" y="7144"/>
                  </a:moveTo>
                  <a:lnTo>
                    <a:pt x="7144" y="7144"/>
                  </a:lnTo>
                  <a:lnTo>
                    <a:pt x="7144" y="140494"/>
                  </a:lnTo>
                  <a:cubicBezTo>
                    <a:pt x="7144" y="145256"/>
                    <a:pt x="9049" y="150019"/>
                    <a:pt x="12859" y="153829"/>
                  </a:cubicBezTo>
                  <a:lnTo>
                    <a:pt x="107156" y="248126"/>
                  </a:lnTo>
                  <a:lnTo>
                    <a:pt x="133826" y="221456"/>
                  </a:lnTo>
                  <a:lnTo>
                    <a:pt x="45244" y="132874"/>
                  </a:lnTo>
                  <a:lnTo>
                    <a:pt x="45244" y="71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6" name="Ελεύθερη σχεδίαση: Σχήμα 35">
              <a:extLst>
                <a:ext uri="{FF2B5EF4-FFF2-40B4-BE49-F238E27FC236}"/>
              </a:extLst>
            </p:cNvPr>
            <p:cNvSpPr/>
            <p:nvPr/>
          </p:nvSpPr>
          <p:spPr>
            <a:xfrm>
              <a:off x="5765297" y="3050381"/>
              <a:ext cx="657225" cy="752475"/>
            </a:xfrm>
            <a:custGeom>
              <a:avLst/>
              <a:gdLst>
                <a:gd name="connsiteX0" fmla="*/ 330703 w 657225"/>
                <a:gd name="connsiteY0" fmla="*/ 692944 h 752475"/>
                <a:gd name="connsiteX1" fmla="*/ 64003 w 657225"/>
                <a:gd name="connsiteY1" fmla="*/ 426244 h 752475"/>
                <a:gd name="connsiteX2" fmla="*/ 330703 w 657225"/>
                <a:gd name="connsiteY2" fmla="*/ 159544 h 752475"/>
                <a:gd name="connsiteX3" fmla="*/ 597403 w 657225"/>
                <a:gd name="connsiteY3" fmla="*/ 426244 h 752475"/>
                <a:gd name="connsiteX4" fmla="*/ 330703 w 657225"/>
                <a:gd name="connsiteY4" fmla="*/ 692944 h 752475"/>
                <a:gd name="connsiteX5" fmla="*/ 330703 w 657225"/>
                <a:gd name="connsiteY5" fmla="*/ 692944 h 752475"/>
                <a:gd name="connsiteX6" fmla="*/ 556445 w 657225"/>
                <a:gd name="connsiteY6" fmla="*/ 193834 h 752475"/>
                <a:gd name="connsiteX7" fmla="*/ 585020 w 657225"/>
                <a:gd name="connsiteY7" fmla="*/ 165259 h 752475"/>
                <a:gd name="connsiteX8" fmla="*/ 584068 w 657225"/>
                <a:gd name="connsiteY8" fmla="*/ 125254 h 752475"/>
                <a:gd name="connsiteX9" fmla="*/ 544063 w 657225"/>
                <a:gd name="connsiteY9" fmla="*/ 124301 h 752475"/>
                <a:gd name="connsiteX10" fmla="*/ 511678 w 657225"/>
                <a:gd name="connsiteY10" fmla="*/ 157639 h 752475"/>
                <a:gd name="connsiteX11" fmla="*/ 359278 w 657225"/>
                <a:gd name="connsiteY11" fmla="*/ 104299 h 752475"/>
                <a:gd name="connsiteX12" fmla="*/ 359278 w 657225"/>
                <a:gd name="connsiteY12" fmla="*/ 64294 h 752475"/>
                <a:gd name="connsiteX13" fmla="*/ 445003 w 657225"/>
                <a:gd name="connsiteY13" fmla="*/ 64294 h 752475"/>
                <a:gd name="connsiteX14" fmla="*/ 445003 w 657225"/>
                <a:gd name="connsiteY14" fmla="*/ 7144 h 752475"/>
                <a:gd name="connsiteX15" fmla="*/ 216403 w 657225"/>
                <a:gd name="connsiteY15" fmla="*/ 7144 h 752475"/>
                <a:gd name="connsiteX16" fmla="*/ 216403 w 657225"/>
                <a:gd name="connsiteY16" fmla="*/ 64294 h 752475"/>
                <a:gd name="connsiteX17" fmla="*/ 302128 w 657225"/>
                <a:gd name="connsiteY17" fmla="*/ 64294 h 752475"/>
                <a:gd name="connsiteX18" fmla="*/ 302128 w 657225"/>
                <a:gd name="connsiteY18" fmla="*/ 103346 h 752475"/>
                <a:gd name="connsiteX19" fmla="*/ 9710 w 657225"/>
                <a:gd name="connsiteY19" fmla="*/ 385286 h 752475"/>
                <a:gd name="connsiteX20" fmla="*/ 223070 w 657225"/>
                <a:gd name="connsiteY20" fmla="*/ 731044 h 752475"/>
                <a:gd name="connsiteX21" fmla="*/ 606928 w 657225"/>
                <a:gd name="connsiteY21" fmla="*/ 596741 h 752475"/>
                <a:gd name="connsiteX22" fmla="*/ 556445 w 657225"/>
                <a:gd name="connsiteY22" fmla="*/ 193834 h 752475"/>
                <a:gd name="connsiteX23" fmla="*/ 556445 w 657225"/>
                <a:gd name="connsiteY23" fmla="*/ 19383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57225" h="752475">
                  <a:moveTo>
                    <a:pt x="330703" y="692944"/>
                  </a:moveTo>
                  <a:cubicBezTo>
                    <a:pt x="183065" y="692944"/>
                    <a:pt x="64003" y="573881"/>
                    <a:pt x="64003" y="426244"/>
                  </a:cubicBezTo>
                  <a:cubicBezTo>
                    <a:pt x="64003" y="278606"/>
                    <a:pt x="183065" y="159544"/>
                    <a:pt x="330703" y="159544"/>
                  </a:cubicBezTo>
                  <a:cubicBezTo>
                    <a:pt x="478340" y="159544"/>
                    <a:pt x="597403" y="278606"/>
                    <a:pt x="597403" y="426244"/>
                  </a:cubicBezTo>
                  <a:cubicBezTo>
                    <a:pt x="597403" y="573881"/>
                    <a:pt x="478340" y="692944"/>
                    <a:pt x="330703" y="692944"/>
                  </a:cubicBezTo>
                  <a:lnTo>
                    <a:pt x="330703" y="692944"/>
                  </a:lnTo>
                  <a:close/>
                  <a:moveTo>
                    <a:pt x="556445" y="193834"/>
                  </a:moveTo>
                  <a:lnTo>
                    <a:pt x="585020" y="165259"/>
                  </a:lnTo>
                  <a:cubicBezTo>
                    <a:pt x="595498" y="153829"/>
                    <a:pt x="595498" y="136684"/>
                    <a:pt x="584068" y="125254"/>
                  </a:cubicBezTo>
                  <a:cubicBezTo>
                    <a:pt x="573590" y="114776"/>
                    <a:pt x="555493" y="113824"/>
                    <a:pt x="544063" y="124301"/>
                  </a:cubicBezTo>
                  <a:lnTo>
                    <a:pt x="511678" y="157639"/>
                  </a:lnTo>
                  <a:cubicBezTo>
                    <a:pt x="465958" y="127159"/>
                    <a:pt x="413570" y="108109"/>
                    <a:pt x="359278" y="104299"/>
                  </a:cubicBezTo>
                  <a:lnTo>
                    <a:pt x="359278" y="64294"/>
                  </a:lnTo>
                  <a:lnTo>
                    <a:pt x="445003" y="64294"/>
                  </a:lnTo>
                  <a:lnTo>
                    <a:pt x="445003" y="7144"/>
                  </a:lnTo>
                  <a:lnTo>
                    <a:pt x="216403" y="7144"/>
                  </a:lnTo>
                  <a:lnTo>
                    <a:pt x="216403" y="64294"/>
                  </a:lnTo>
                  <a:lnTo>
                    <a:pt x="302128" y="64294"/>
                  </a:lnTo>
                  <a:lnTo>
                    <a:pt x="302128" y="103346"/>
                  </a:lnTo>
                  <a:cubicBezTo>
                    <a:pt x="150680" y="116681"/>
                    <a:pt x="28760" y="233839"/>
                    <a:pt x="9710" y="385286"/>
                  </a:cubicBezTo>
                  <a:cubicBezTo>
                    <a:pt x="-9340" y="536734"/>
                    <a:pt x="79243" y="680561"/>
                    <a:pt x="223070" y="731044"/>
                  </a:cubicBezTo>
                  <a:cubicBezTo>
                    <a:pt x="366898" y="781526"/>
                    <a:pt x="525965" y="726281"/>
                    <a:pt x="606928" y="596741"/>
                  </a:cubicBezTo>
                  <a:cubicBezTo>
                    <a:pt x="687890" y="467201"/>
                    <a:pt x="665030" y="299561"/>
                    <a:pt x="556445" y="193834"/>
                  </a:cubicBezTo>
                  <a:lnTo>
                    <a:pt x="556445" y="193834"/>
                  </a:lnTo>
                  <a:close/>
                </a:path>
              </a:pathLst>
            </a:custGeom>
            <a:grpFill/>
            <a:ln w="9525" cap="flat">
              <a:noFill/>
              <a:prstDash val="solid"/>
              <a:miter/>
            </a:ln>
          </p:spPr>
          <p:txBody>
            <a:bodyPr anchor="ctr"/>
            <a:lstStyle/>
            <a:p>
              <a:pPr fontAlgn="auto">
                <a:spcBef>
                  <a:spcPts val="0"/>
                </a:spcBef>
                <a:spcAft>
                  <a:spcPts val="0"/>
                </a:spcAft>
                <a:defRPr/>
              </a:pPr>
              <a:endParaRPr lang="el-GR" dirty="0">
                <a:latin typeface="+mn-lt"/>
                <a:cs typeface="+mn-cs"/>
              </a:endParaRPr>
            </a:p>
          </p:txBody>
        </p:sp>
      </p:grpSp>
      <p:grpSp>
        <p:nvGrpSpPr>
          <p:cNvPr id="42" name="Γραφικό 40" descr="Ημερήσιο ημερολόγιο">
            <a:extLst>
              <a:ext uri="{FF2B5EF4-FFF2-40B4-BE49-F238E27FC236}"/>
            </a:extLst>
          </p:cNvPr>
          <p:cNvGrpSpPr/>
          <p:nvPr/>
        </p:nvGrpSpPr>
        <p:grpSpPr>
          <a:xfrm>
            <a:off x="3378395" y="2291231"/>
            <a:ext cx="821710" cy="847725"/>
            <a:chOff x="5638800" y="2971800"/>
            <a:chExt cx="914400" cy="914400"/>
          </a:xfrm>
          <a:solidFill>
            <a:schemeClr val="bg1"/>
          </a:solidFill>
        </p:grpSpPr>
        <p:sp>
          <p:nvSpPr>
            <p:cNvPr id="63" name="Ελεύθερη σχεδίαση: Σχήμα 62">
              <a:extLst>
                <a:ext uri="{FF2B5EF4-FFF2-40B4-BE49-F238E27FC236}"/>
              </a:extLst>
            </p:cNvPr>
            <p:cNvSpPr/>
            <p:nvPr/>
          </p:nvSpPr>
          <p:spPr>
            <a:xfrm>
              <a:off x="5879306" y="3098006"/>
              <a:ext cx="66675" cy="123825"/>
            </a:xfrm>
            <a:custGeom>
              <a:avLst/>
              <a:gdLst>
                <a:gd name="connsiteX0" fmla="*/ 35719 w 66675"/>
                <a:gd name="connsiteY0" fmla="*/ 121444 h 123825"/>
                <a:gd name="connsiteX1" fmla="*/ 64294 w 66675"/>
                <a:gd name="connsiteY1" fmla="*/ 92869 h 123825"/>
                <a:gd name="connsiteX2" fmla="*/ 64294 w 66675"/>
                <a:gd name="connsiteY2" fmla="*/ 35719 h 123825"/>
                <a:gd name="connsiteX3" fmla="*/ 35719 w 66675"/>
                <a:gd name="connsiteY3" fmla="*/ 7144 h 123825"/>
                <a:gd name="connsiteX4" fmla="*/ 7144 w 66675"/>
                <a:gd name="connsiteY4" fmla="*/ 35719 h 123825"/>
                <a:gd name="connsiteX5" fmla="*/ 7144 w 66675"/>
                <a:gd name="connsiteY5" fmla="*/ 92869 h 123825"/>
                <a:gd name="connsiteX6" fmla="*/ 35719 w 66675"/>
                <a:gd name="connsiteY6" fmla="*/ 1214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123825">
                  <a:moveTo>
                    <a:pt x="35719" y="121444"/>
                  </a:moveTo>
                  <a:cubicBezTo>
                    <a:pt x="51911" y="121444"/>
                    <a:pt x="64294" y="109061"/>
                    <a:pt x="64294" y="92869"/>
                  </a:cubicBezTo>
                  <a:lnTo>
                    <a:pt x="64294" y="35719"/>
                  </a:lnTo>
                  <a:cubicBezTo>
                    <a:pt x="64294" y="19526"/>
                    <a:pt x="51911" y="7144"/>
                    <a:pt x="35719" y="7144"/>
                  </a:cubicBezTo>
                  <a:cubicBezTo>
                    <a:pt x="19526" y="7144"/>
                    <a:pt x="7144" y="19526"/>
                    <a:pt x="7144" y="35719"/>
                  </a:cubicBezTo>
                  <a:lnTo>
                    <a:pt x="7144" y="92869"/>
                  </a:lnTo>
                  <a:cubicBezTo>
                    <a:pt x="7144" y="109061"/>
                    <a:pt x="19526" y="121444"/>
                    <a:pt x="35719" y="1214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4" name="Ελεύθερη σχεδίαση: Σχήμα 63">
              <a:extLst>
                <a:ext uri="{FF2B5EF4-FFF2-40B4-BE49-F238E27FC236}"/>
              </a:extLst>
            </p:cNvPr>
            <p:cNvSpPr/>
            <p:nvPr/>
          </p:nvSpPr>
          <p:spPr>
            <a:xfrm>
              <a:off x="5765006" y="3326606"/>
              <a:ext cx="657225" cy="428625"/>
            </a:xfrm>
            <a:custGeom>
              <a:avLst/>
              <a:gdLst>
                <a:gd name="connsiteX0" fmla="*/ 64294 w 657225"/>
                <a:gd name="connsiteY0" fmla="*/ 292894 h 428625"/>
                <a:gd name="connsiteX1" fmla="*/ 216694 w 657225"/>
                <a:gd name="connsiteY1" fmla="*/ 292894 h 428625"/>
                <a:gd name="connsiteX2" fmla="*/ 216694 w 657225"/>
                <a:gd name="connsiteY2" fmla="*/ 369094 h 428625"/>
                <a:gd name="connsiteX3" fmla="*/ 64294 w 657225"/>
                <a:gd name="connsiteY3" fmla="*/ 369094 h 428625"/>
                <a:gd name="connsiteX4" fmla="*/ 64294 w 657225"/>
                <a:gd name="connsiteY4" fmla="*/ 292894 h 428625"/>
                <a:gd name="connsiteX5" fmla="*/ 64294 w 657225"/>
                <a:gd name="connsiteY5" fmla="*/ 178594 h 428625"/>
                <a:gd name="connsiteX6" fmla="*/ 216694 w 657225"/>
                <a:gd name="connsiteY6" fmla="*/ 178594 h 428625"/>
                <a:gd name="connsiteX7" fmla="*/ 216694 w 657225"/>
                <a:gd name="connsiteY7" fmla="*/ 254794 h 428625"/>
                <a:gd name="connsiteX8" fmla="*/ 64294 w 657225"/>
                <a:gd name="connsiteY8" fmla="*/ 254794 h 428625"/>
                <a:gd name="connsiteX9" fmla="*/ 64294 w 657225"/>
                <a:gd name="connsiteY9" fmla="*/ 178594 h 428625"/>
                <a:gd name="connsiteX10" fmla="*/ 64294 w 657225"/>
                <a:gd name="connsiteY10" fmla="*/ 64294 h 428625"/>
                <a:gd name="connsiteX11" fmla="*/ 216694 w 657225"/>
                <a:gd name="connsiteY11" fmla="*/ 64294 h 428625"/>
                <a:gd name="connsiteX12" fmla="*/ 216694 w 657225"/>
                <a:gd name="connsiteY12" fmla="*/ 140494 h 428625"/>
                <a:gd name="connsiteX13" fmla="*/ 64294 w 657225"/>
                <a:gd name="connsiteY13" fmla="*/ 140494 h 428625"/>
                <a:gd name="connsiteX14" fmla="*/ 64294 w 657225"/>
                <a:gd name="connsiteY14" fmla="*/ 64294 h 428625"/>
                <a:gd name="connsiteX15" fmla="*/ 407194 w 657225"/>
                <a:gd name="connsiteY15" fmla="*/ 64294 h 428625"/>
                <a:gd name="connsiteX16" fmla="*/ 407194 w 657225"/>
                <a:gd name="connsiteY16" fmla="*/ 140494 h 428625"/>
                <a:gd name="connsiteX17" fmla="*/ 254794 w 657225"/>
                <a:gd name="connsiteY17" fmla="*/ 140494 h 428625"/>
                <a:gd name="connsiteX18" fmla="*/ 254794 w 657225"/>
                <a:gd name="connsiteY18" fmla="*/ 64294 h 428625"/>
                <a:gd name="connsiteX19" fmla="*/ 407194 w 657225"/>
                <a:gd name="connsiteY19" fmla="*/ 64294 h 428625"/>
                <a:gd name="connsiteX20" fmla="*/ 597694 w 657225"/>
                <a:gd name="connsiteY20" fmla="*/ 64294 h 428625"/>
                <a:gd name="connsiteX21" fmla="*/ 597694 w 657225"/>
                <a:gd name="connsiteY21" fmla="*/ 140494 h 428625"/>
                <a:gd name="connsiteX22" fmla="*/ 445294 w 657225"/>
                <a:gd name="connsiteY22" fmla="*/ 140494 h 428625"/>
                <a:gd name="connsiteX23" fmla="*/ 445294 w 657225"/>
                <a:gd name="connsiteY23" fmla="*/ 64294 h 428625"/>
                <a:gd name="connsiteX24" fmla="*/ 597694 w 657225"/>
                <a:gd name="connsiteY24" fmla="*/ 64294 h 428625"/>
                <a:gd name="connsiteX25" fmla="*/ 597694 w 657225"/>
                <a:gd name="connsiteY25" fmla="*/ 254794 h 428625"/>
                <a:gd name="connsiteX26" fmla="*/ 445294 w 657225"/>
                <a:gd name="connsiteY26" fmla="*/ 254794 h 428625"/>
                <a:gd name="connsiteX27" fmla="*/ 445294 w 657225"/>
                <a:gd name="connsiteY27" fmla="*/ 178594 h 428625"/>
                <a:gd name="connsiteX28" fmla="*/ 597694 w 657225"/>
                <a:gd name="connsiteY28" fmla="*/ 178594 h 428625"/>
                <a:gd name="connsiteX29" fmla="*/ 597694 w 657225"/>
                <a:gd name="connsiteY29" fmla="*/ 254794 h 428625"/>
                <a:gd name="connsiteX30" fmla="*/ 597694 w 657225"/>
                <a:gd name="connsiteY30" fmla="*/ 369094 h 428625"/>
                <a:gd name="connsiteX31" fmla="*/ 445294 w 657225"/>
                <a:gd name="connsiteY31" fmla="*/ 369094 h 428625"/>
                <a:gd name="connsiteX32" fmla="*/ 445294 w 657225"/>
                <a:gd name="connsiteY32" fmla="*/ 292894 h 428625"/>
                <a:gd name="connsiteX33" fmla="*/ 597694 w 657225"/>
                <a:gd name="connsiteY33" fmla="*/ 292894 h 428625"/>
                <a:gd name="connsiteX34" fmla="*/ 597694 w 657225"/>
                <a:gd name="connsiteY34" fmla="*/ 369094 h 428625"/>
                <a:gd name="connsiteX35" fmla="*/ 254794 w 657225"/>
                <a:gd name="connsiteY35" fmla="*/ 254794 h 428625"/>
                <a:gd name="connsiteX36" fmla="*/ 254794 w 657225"/>
                <a:gd name="connsiteY36" fmla="*/ 178594 h 428625"/>
                <a:gd name="connsiteX37" fmla="*/ 407194 w 657225"/>
                <a:gd name="connsiteY37" fmla="*/ 178594 h 428625"/>
                <a:gd name="connsiteX38" fmla="*/ 407194 w 657225"/>
                <a:gd name="connsiteY38" fmla="*/ 254794 h 428625"/>
                <a:gd name="connsiteX39" fmla="*/ 254794 w 657225"/>
                <a:gd name="connsiteY39" fmla="*/ 254794 h 428625"/>
                <a:gd name="connsiteX40" fmla="*/ 254794 w 657225"/>
                <a:gd name="connsiteY40" fmla="*/ 369094 h 428625"/>
                <a:gd name="connsiteX41" fmla="*/ 254794 w 657225"/>
                <a:gd name="connsiteY41" fmla="*/ 292894 h 428625"/>
                <a:gd name="connsiteX42" fmla="*/ 407194 w 657225"/>
                <a:gd name="connsiteY42" fmla="*/ 292894 h 428625"/>
                <a:gd name="connsiteX43" fmla="*/ 407194 w 657225"/>
                <a:gd name="connsiteY43" fmla="*/ 369094 h 428625"/>
                <a:gd name="connsiteX44" fmla="*/ 254794 w 657225"/>
                <a:gd name="connsiteY44" fmla="*/ 369094 h 428625"/>
                <a:gd name="connsiteX45" fmla="*/ 7144 w 657225"/>
                <a:gd name="connsiteY45" fmla="*/ 426244 h 428625"/>
                <a:gd name="connsiteX46" fmla="*/ 654844 w 657225"/>
                <a:gd name="connsiteY46" fmla="*/ 426244 h 428625"/>
                <a:gd name="connsiteX47" fmla="*/ 654844 w 657225"/>
                <a:gd name="connsiteY47" fmla="*/ 7144 h 428625"/>
                <a:gd name="connsiteX48" fmla="*/ 7144 w 657225"/>
                <a:gd name="connsiteY48" fmla="*/ 7144 h 428625"/>
                <a:gd name="connsiteX49" fmla="*/ 7144 w 657225"/>
                <a:gd name="connsiteY49" fmla="*/ 426244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57225" h="428625">
                  <a:moveTo>
                    <a:pt x="64294" y="292894"/>
                  </a:moveTo>
                  <a:lnTo>
                    <a:pt x="216694" y="292894"/>
                  </a:lnTo>
                  <a:lnTo>
                    <a:pt x="216694" y="369094"/>
                  </a:lnTo>
                  <a:lnTo>
                    <a:pt x="64294" y="369094"/>
                  </a:lnTo>
                  <a:lnTo>
                    <a:pt x="64294" y="292894"/>
                  </a:lnTo>
                  <a:close/>
                  <a:moveTo>
                    <a:pt x="64294" y="178594"/>
                  </a:moveTo>
                  <a:lnTo>
                    <a:pt x="216694" y="178594"/>
                  </a:lnTo>
                  <a:lnTo>
                    <a:pt x="216694" y="254794"/>
                  </a:lnTo>
                  <a:lnTo>
                    <a:pt x="64294" y="254794"/>
                  </a:lnTo>
                  <a:lnTo>
                    <a:pt x="64294" y="178594"/>
                  </a:lnTo>
                  <a:close/>
                  <a:moveTo>
                    <a:pt x="64294" y="64294"/>
                  </a:moveTo>
                  <a:lnTo>
                    <a:pt x="216694" y="64294"/>
                  </a:lnTo>
                  <a:lnTo>
                    <a:pt x="216694" y="140494"/>
                  </a:lnTo>
                  <a:lnTo>
                    <a:pt x="64294" y="140494"/>
                  </a:lnTo>
                  <a:lnTo>
                    <a:pt x="64294" y="64294"/>
                  </a:lnTo>
                  <a:close/>
                  <a:moveTo>
                    <a:pt x="407194" y="64294"/>
                  </a:moveTo>
                  <a:lnTo>
                    <a:pt x="407194" y="140494"/>
                  </a:lnTo>
                  <a:lnTo>
                    <a:pt x="254794" y="140494"/>
                  </a:lnTo>
                  <a:lnTo>
                    <a:pt x="254794" y="64294"/>
                  </a:lnTo>
                  <a:lnTo>
                    <a:pt x="407194" y="64294"/>
                  </a:lnTo>
                  <a:close/>
                  <a:moveTo>
                    <a:pt x="597694" y="64294"/>
                  </a:moveTo>
                  <a:lnTo>
                    <a:pt x="597694" y="140494"/>
                  </a:lnTo>
                  <a:lnTo>
                    <a:pt x="445294" y="140494"/>
                  </a:lnTo>
                  <a:lnTo>
                    <a:pt x="445294" y="64294"/>
                  </a:lnTo>
                  <a:lnTo>
                    <a:pt x="597694" y="64294"/>
                  </a:lnTo>
                  <a:close/>
                  <a:moveTo>
                    <a:pt x="597694" y="254794"/>
                  </a:moveTo>
                  <a:lnTo>
                    <a:pt x="445294" y="254794"/>
                  </a:lnTo>
                  <a:lnTo>
                    <a:pt x="445294" y="178594"/>
                  </a:lnTo>
                  <a:lnTo>
                    <a:pt x="597694" y="178594"/>
                  </a:lnTo>
                  <a:lnTo>
                    <a:pt x="597694" y="254794"/>
                  </a:lnTo>
                  <a:close/>
                  <a:moveTo>
                    <a:pt x="597694" y="369094"/>
                  </a:moveTo>
                  <a:lnTo>
                    <a:pt x="445294" y="369094"/>
                  </a:lnTo>
                  <a:lnTo>
                    <a:pt x="445294" y="292894"/>
                  </a:lnTo>
                  <a:lnTo>
                    <a:pt x="597694" y="292894"/>
                  </a:lnTo>
                  <a:lnTo>
                    <a:pt x="597694" y="369094"/>
                  </a:lnTo>
                  <a:close/>
                  <a:moveTo>
                    <a:pt x="254794" y="254794"/>
                  </a:moveTo>
                  <a:lnTo>
                    <a:pt x="254794" y="178594"/>
                  </a:lnTo>
                  <a:lnTo>
                    <a:pt x="407194" y="178594"/>
                  </a:lnTo>
                  <a:lnTo>
                    <a:pt x="407194" y="254794"/>
                  </a:lnTo>
                  <a:lnTo>
                    <a:pt x="254794" y="254794"/>
                  </a:lnTo>
                  <a:close/>
                  <a:moveTo>
                    <a:pt x="254794" y="369094"/>
                  </a:moveTo>
                  <a:lnTo>
                    <a:pt x="254794" y="292894"/>
                  </a:lnTo>
                  <a:lnTo>
                    <a:pt x="407194" y="292894"/>
                  </a:lnTo>
                  <a:lnTo>
                    <a:pt x="407194" y="369094"/>
                  </a:lnTo>
                  <a:lnTo>
                    <a:pt x="254794" y="369094"/>
                  </a:lnTo>
                  <a:close/>
                  <a:moveTo>
                    <a:pt x="7144" y="426244"/>
                  </a:moveTo>
                  <a:lnTo>
                    <a:pt x="654844" y="426244"/>
                  </a:lnTo>
                  <a:lnTo>
                    <a:pt x="654844" y="7144"/>
                  </a:lnTo>
                  <a:lnTo>
                    <a:pt x="7144" y="7144"/>
                  </a:lnTo>
                  <a:lnTo>
                    <a:pt x="7144" y="4262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5" name="Ελεύθερη σχεδίαση: Σχήμα 64">
              <a:extLst>
                <a:ext uri="{FF2B5EF4-FFF2-40B4-BE49-F238E27FC236}"/>
              </a:extLst>
            </p:cNvPr>
            <p:cNvSpPr/>
            <p:nvPr/>
          </p:nvSpPr>
          <p:spPr>
            <a:xfrm>
              <a:off x="6241256" y="3098006"/>
              <a:ext cx="66675" cy="123825"/>
            </a:xfrm>
            <a:custGeom>
              <a:avLst/>
              <a:gdLst>
                <a:gd name="connsiteX0" fmla="*/ 35719 w 66675"/>
                <a:gd name="connsiteY0" fmla="*/ 121444 h 123825"/>
                <a:gd name="connsiteX1" fmla="*/ 64294 w 66675"/>
                <a:gd name="connsiteY1" fmla="*/ 92869 h 123825"/>
                <a:gd name="connsiteX2" fmla="*/ 64294 w 66675"/>
                <a:gd name="connsiteY2" fmla="*/ 35719 h 123825"/>
                <a:gd name="connsiteX3" fmla="*/ 35719 w 66675"/>
                <a:gd name="connsiteY3" fmla="*/ 7144 h 123825"/>
                <a:gd name="connsiteX4" fmla="*/ 7144 w 66675"/>
                <a:gd name="connsiteY4" fmla="*/ 35719 h 123825"/>
                <a:gd name="connsiteX5" fmla="*/ 7144 w 66675"/>
                <a:gd name="connsiteY5" fmla="*/ 92869 h 123825"/>
                <a:gd name="connsiteX6" fmla="*/ 35719 w 66675"/>
                <a:gd name="connsiteY6" fmla="*/ 12144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123825">
                  <a:moveTo>
                    <a:pt x="35719" y="121444"/>
                  </a:moveTo>
                  <a:cubicBezTo>
                    <a:pt x="51911" y="121444"/>
                    <a:pt x="64294" y="109061"/>
                    <a:pt x="64294" y="92869"/>
                  </a:cubicBezTo>
                  <a:lnTo>
                    <a:pt x="64294" y="35719"/>
                  </a:lnTo>
                  <a:cubicBezTo>
                    <a:pt x="64294" y="19526"/>
                    <a:pt x="51911" y="7144"/>
                    <a:pt x="35719" y="7144"/>
                  </a:cubicBezTo>
                  <a:cubicBezTo>
                    <a:pt x="19526" y="7144"/>
                    <a:pt x="7144" y="19526"/>
                    <a:pt x="7144" y="35719"/>
                  </a:cubicBezTo>
                  <a:lnTo>
                    <a:pt x="7144" y="92869"/>
                  </a:lnTo>
                  <a:cubicBezTo>
                    <a:pt x="7144" y="109061"/>
                    <a:pt x="19526" y="121444"/>
                    <a:pt x="35719" y="1214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66" name="Ελεύθερη σχεδίαση: Σχήμα 65">
              <a:extLst>
                <a:ext uri="{FF2B5EF4-FFF2-40B4-BE49-F238E27FC236}"/>
              </a:extLst>
            </p:cNvPr>
            <p:cNvSpPr/>
            <p:nvPr/>
          </p:nvSpPr>
          <p:spPr>
            <a:xfrm>
              <a:off x="5765006" y="3155156"/>
              <a:ext cx="657225" cy="142875"/>
            </a:xfrm>
            <a:custGeom>
              <a:avLst/>
              <a:gdLst>
                <a:gd name="connsiteX0" fmla="*/ 578644 w 657225"/>
                <a:gd name="connsiteY0" fmla="*/ 7144 h 142875"/>
                <a:gd name="connsiteX1" fmla="*/ 578644 w 657225"/>
                <a:gd name="connsiteY1" fmla="*/ 35719 h 142875"/>
                <a:gd name="connsiteX2" fmla="*/ 511969 w 657225"/>
                <a:gd name="connsiteY2" fmla="*/ 102394 h 142875"/>
                <a:gd name="connsiteX3" fmla="*/ 445294 w 657225"/>
                <a:gd name="connsiteY3" fmla="*/ 35719 h 142875"/>
                <a:gd name="connsiteX4" fmla="*/ 445294 w 657225"/>
                <a:gd name="connsiteY4" fmla="*/ 7144 h 142875"/>
                <a:gd name="connsiteX5" fmla="*/ 216694 w 657225"/>
                <a:gd name="connsiteY5" fmla="*/ 7144 h 142875"/>
                <a:gd name="connsiteX6" fmla="*/ 216694 w 657225"/>
                <a:gd name="connsiteY6" fmla="*/ 35719 h 142875"/>
                <a:gd name="connsiteX7" fmla="*/ 150019 w 657225"/>
                <a:gd name="connsiteY7" fmla="*/ 102394 h 142875"/>
                <a:gd name="connsiteX8" fmla="*/ 83344 w 657225"/>
                <a:gd name="connsiteY8" fmla="*/ 35719 h 142875"/>
                <a:gd name="connsiteX9" fmla="*/ 83344 w 657225"/>
                <a:gd name="connsiteY9" fmla="*/ 7144 h 142875"/>
                <a:gd name="connsiteX10" fmla="*/ 7144 w 657225"/>
                <a:gd name="connsiteY10" fmla="*/ 7144 h 142875"/>
                <a:gd name="connsiteX11" fmla="*/ 7144 w 657225"/>
                <a:gd name="connsiteY11" fmla="*/ 140494 h 142875"/>
                <a:gd name="connsiteX12" fmla="*/ 654844 w 657225"/>
                <a:gd name="connsiteY12" fmla="*/ 140494 h 142875"/>
                <a:gd name="connsiteX13" fmla="*/ 654844 w 657225"/>
                <a:gd name="connsiteY13" fmla="*/ 7144 h 142875"/>
                <a:gd name="connsiteX14" fmla="*/ 578644 w 657225"/>
                <a:gd name="connsiteY14" fmla="*/ 7144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57225" h="142875">
                  <a:moveTo>
                    <a:pt x="578644" y="7144"/>
                  </a:moveTo>
                  <a:lnTo>
                    <a:pt x="578644" y="35719"/>
                  </a:lnTo>
                  <a:cubicBezTo>
                    <a:pt x="578644" y="72866"/>
                    <a:pt x="549116" y="102394"/>
                    <a:pt x="511969" y="102394"/>
                  </a:cubicBezTo>
                  <a:cubicBezTo>
                    <a:pt x="474821" y="102394"/>
                    <a:pt x="445294" y="72866"/>
                    <a:pt x="445294" y="35719"/>
                  </a:cubicBezTo>
                  <a:lnTo>
                    <a:pt x="445294" y="7144"/>
                  </a:lnTo>
                  <a:lnTo>
                    <a:pt x="216694" y="7144"/>
                  </a:lnTo>
                  <a:lnTo>
                    <a:pt x="216694" y="35719"/>
                  </a:lnTo>
                  <a:cubicBezTo>
                    <a:pt x="216694" y="72866"/>
                    <a:pt x="187166" y="102394"/>
                    <a:pt x="150019" y="102394"/>
                  </a:cubicBezTo>
                  <a:cubicBezTo>
                    <a:pt x="112871" y="102394"/>
                    <a:pt x="83344" y="72866"/>
                    <a:pt x="83344" y="35719"/>
                  </a:cubicBezTo>
                  <a:lnTo>
                    <a:pt x="83344" y="7144"/>
                  </a:lnTo>
                  <a:lnTo>
                    <a:pt x="7144" y="7144"/>
                  </a:lnTo>
                  <a:lnTo>
                    <a:pt x="7144" y="140494"/>
                  </a:lnTo>
                  <a:lnTo>
                    <a:pt x="654844" y="140494"/>
                  </a:lnTo>
                  <a:lnTo>
                    <a:pt x="654844" y="7144"/>
                  </a:lnTo>
                  <a:lnTo>
                    <a:pt x="578644" y="71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101401" name="Γραφικό 67" descr="Δίκτυο"/>
          <p:cNvSpPr>
            <a:spLocks/>
          </p:cNvSpPr>
          <p:nvPr/>
        </p:nvSpPr>
        <p:spPr bwMode="auto">
          <a:xfrm>
            <a:off x="1131888" y="2460625"/>
            <a:ext cx="628650" cy="520700"/>
          </a:xfrm>
          <a:custGeom>
            <a:avLst/>
            <a:gdLst>
              <a:gd name="T0" fmla="*/ 623265 w 723900"/>
              <a:gd name="T1" fmla="*/ 184005 h 685800"/>
              <a:gd name="T2" fmla="*/ 536439 w 723900"/>
              <a:gd name="T3" fmla="*/ 152916 h 685800"/>
              <a:gd name="T4" fmla="*/ 495919 w 723900"/>
              <a:gd name="T5" fmla="*/ 214372 h 685800"/>
              <a:gd name="T6" fmla="*/ 389247 w 723900"/>
              <a:gd name="T7" fmla="*/ 253414 h 685800"/>
              <a:gd name="T8" fmla="*/ 333843 w 723900"/>
              <a:gd name="T9" fmla="*/ 219433 h 685800"/>
              <a:gd name="T10" fmla="*/ 333843 w 723900"/>
              <a:gd name="T11" fmla="*/ 118935 h 685800"/>
              <a:gd name="T12" fmla="*/ 383458 w 723900"/>
              <a:gd name="T13" fmla="*/ 63263 h 685800"/>
              <a:gd name="T14" fmla="*/ 317305 w 723900"/>
              <a:gd name="T15" fmla="*/ 5423 h 685800"/>
              <a:gd name="T16" fmla="*/ 317305 w 723900"/>
              <a:gd name="T17" fmla="*/ 5423 h 685800"/>
              <a:gd name="T18" fmla="*/ 251151 w 723900"/>
              <a:gd name="T19" fmla="*/ 63263 h 685800"/>
              <a:gd name="T20" fmla="*/ 300766 w 723900"/>
              <a:gd name="T21" fmla="*/ 118935 h 685800"/>
              <a:gd name="T22" fmla="*/ 300766 w 723900"/>
              <a:gd name="T23" fmla="*/ 218710 h 685800"/>
              <a:gd name="T24" fmla="*/ 245363 w 723900"/>
              <a:gd name="T25" fmla="*/ 252692 h 685800"/>
              <a:gd name="T26" fmla="*/ 138690 w 723900"/>
              <a:gd name="T27" fmla="*/ 213649 h 685800"/>
              <a:gd name="T28" fmla="*/ 98171 w 723900"/>
              <a:gd name="T29" fmla="*/ 152193 h 685800"/>
              <a:gd name="T30" fmla="*/ 11344 w 723900"/>
              <a:gd name="T31" fmla="*/ 183283 h 685800"/>
              <a:gd name="T32" fmla="*/ 46902 w 723900"/>
              <a:gd name="T33" fmla="*/ 259198 h 685800"/>
              <a:gd name="T34" fmla="*/ 124633 w 723900"/>
              <a:gd name="T35" fmla="*/ 240400 h 685800"/>
              <a:gd name="T36" fmla="*/ 233786 w 723900"/>
              <a:gd name="T37" fmla="*/ 279443 h 685800"/>
              <a:gd name="T38" fmla="*/ 232959 w 723900"/>
              <a:gd name="T39" fmla="*/ 288842 h 685800"/>
              <a:gd name="T40" fmla="*/ 249497 w 723900"/>
              <a:gd name="T41" fmla="*/ 332222 h 685800"/>
              <a:gd name="T42" fmla="*/ 163497 w 723900"/>
              <a:gd name="T43" fmla="*/ 408138 h 685800"/>
              <a:gd name="T44" fmla="*/ 83287 w 723900"/>
              <a:gd name="T45" fmla="*/ 416814 h 685800"/>
              <a:gd name="T46" fmla="*/ 83287 w 723900"/>
              <a:gd name="T47" fmla="*/ 498514 h 685800"/>
              <a:gd name="T48" fmla="*/ 176728 w 723900"/>
              <a:gd name="T49" fmla="*/ 498514 h 685800"/>
              <a:gd name="T50" fmla="*/ 186651 w 723900"/>
              <a:gd name="T51" fmla="*/ 428382 h 685800"/>
              <a:gd name="T52" fmla="*/ 274305 w 723900"/>
              <a:gd name="T53" fmla="*/ 351743 h 685800"/>
              <a:gd name="T54" fmla="*/ 315651 w 723900"/>
              <a:gd name="T55" fmla="*/ 361865 h 685800"/>
              <a:gd name="T56" fmla="*/ 317305 w 723900"/>
              <a:gd name="T57" fmla="*/ 361865 h 685800"/>
              <a:gd name="T58" fmla="*/ 318958 w 723900"/>
              <a:gd name="T59" fmla="*/ 361865 h 685800"/>
              <a:gd name="T60" fmla="*/ 360304 w 723900"/>
              <a:gd name="T61" fmla="*/ 351743 h 685800"/>
              <a:gd name="T62" fmla="*/ 447958 w 723900"/>
              <a:gd name="T63" fmla="*/ 428382 h 685800"/>
              <a:gd name="T64" fmla="*/ 457881 w 723900"/>
              <a:gd name="T65" fmla="*/ 499237 h 685800"/>
              <a:gd name="T66" fmla="*/ 551323 w 723900"/>
              <a:gd name="T67" fmla="*/ 499237 h 685800"/>
              <a:gd name="T68" fmla="*/ 551323 w 723900"/>
              <a:gd name="T69" fmla="*/ 417538 h 685800"/>
              <a:gd name="T70" fmla="*/ 471112 w 723900"/>
              <a:gd name="T71" fmla="*/ 408861 h 685800"/>
              <a:gd name="T72" fmla="*/ 385112 w 723900"/>
              <a:gd name="T73" fmla="*/ 332945 h 685800"/>
              <a:gd name="T74" fmla="*/ 401650 w 723900"/>
              <a:gd name="T75" fmla="*/ 289565 h 685800"/>
              <a:gd name="T76" fmla="*/ 400824 w 723900"/>
              <a:gd name="T77" fmla="*/ 280166 h 685800"/>
              <a:gd name="T78" fmla="*/ 509977 w 723900"/>
              <a:gd name="T79" fmla="*/ 241123 h 685800"/>
              <a:gd name="T80" fmla="*/ 587708 w 723900"/>
              <a:gd name="T81" fmla="*/ 259922 h 685800"/>
              <a:gd name="T82" fmla="*/ 623265 w 723900"/>
              <a:gd name="T83" fmla="*/ 184005 h 6858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723900" h="685800">
                <a:moveTo>
                  <a:pt x="717917" y="242411"/>
                </a:moveTo>
                <a:cubicBezTo>
                  <a:pt x="701725" y="203359"/>
                  <a:pt x="656957" y="185261"/>
                  <a:pt x="617905" y="201454"/>
                </a:cubicBezTo>
                <a:cubicBezTo>
                  <a:pt x="585520" y="214789"/>
                  <a:pt x="566470" y="249079"/>
                  <a:pt x="571232" y="282416"/>
                </a:cubicBezTo>
                <a:lnTo>
                  <a:pt x="448360" y="333851"/>
                </a:lnTo>
                <a:cubicBezTo>
                  <a:pt x="435025" y="310991"/>
                  <a:pt x="411212" y="293846"/>
                  <a:pt x="384542" y="289084"/>
                </a:cubicBezTo>
                <a:lnTo>
                  <a:pt x="384542" y="156686"/>
                </a:lnTo>
                <a:cubicBezTo>
                  <a:pt x="416927" y="148114"/>
                  <a:pt x="441692" y="118586"/>
                  <a:pt x="441692" y="83344"/>
                </a:cubicBezTo>
                <a:cubicBezTo>
                  <a:pt x="441692" y="41434"/>
                  <a:pt x="407402" y="7144"/>
                  <a:pt x="365492" y="7144"/>
                </a:cubicBezTo>
                <a:cubicBezTo>
                  <a:pt x="323582" y="7144"/>
                  <a:pt x="289292" y="41434"/>
                  <a:pt x="289292" y="83344"/>
                </a:cubicBezTo>
                <a:cubicBezTo>
                  <a:pt x="289292" y="118586"/>
                  <a:pt x="314057" y="148114"/>
                  <a:pt x="346442" y="156686"/>
                </a:cubicBezTo>
                <a:lnTo>
                  <a:pt x="346442" y="288131"/>
                </a:lnTo>
                <a:cubicBezTo>
                  <a:pt x="318820" y="292894"/>
                  <a:pt x="295960" y="310039"/>
                  <a:pt x="282625" y="332899"/>
                </a:cubicBezTo>
                <a:lnTo>
                  <a:pt x="159752" y="281464"/>
                </a:lnTo>
                <a:cubicBezTo>
                  <a:pt x="164515" y="248126"/>
                  <a:pt x="146417" y="213836"/>
                  <a:pt x="113080" y="200501"/>
                </a:cubicBezTo>
                <a:cubicBezTo>
                  <a:pt x="74027" y="184309"/>
                  <a:pt x="29260" y="202406"/>
                  <a:pt x="13067" y="241459"/>
                </a:cubicBezTo>
                <a:cubicBezTo>
                  <a:pt x="-3125" y="280511"/>
                  <a:pt x="14972" y="325279"/>
                  <a:pt x="54025" y="341471"/>
                </a:cubicBezTo>
                <a:cubicBezTo>
                  <a:pt x="86410" y="354806"/>
                  <a:pt x="123557" y="344329"/>
                  <a:pt x="143560" y="316706"/>
                </a:cubicBezTo>
                <a:lnTo>
                  <a:pt x="269290" y="368141"/>
                </a:lnTo>
                <a:cubicBezTo>
                  <a:pt x="268337" y="371951"/>
                  <a:pt x="268337" y="376714"/>
                  <a:pt x="268337" y="380524"/>
                </a:cubicBezTo>
                <a:cubicBezTo>
                  <a:pt x="268337" y="401479"/>
                  <a:pt x="275005" y="421481"/>
                  <a:pt x="287387" y="437674"/>
                </a:cubicBezTo>
                <a:lnTo>
                  <a:pt x="188327" y="537686"/>
                </a:lnTo>
                <a:cubicBezTo>
                  <a:pt x="158800" y="520541"/>
                  <a:pt x="120700" y="524351"/>
                  <a:pt x="95935" y="549116"/>
                </a:cubicBezTo>
                <a:cubicBezTo>
                  <a:pt x="66407" y="578644"/>
                  <a:pt x="66407" y="627221"/>
                  <a:pt x="95935" y="656749"/>
                </a:cubicBezTo>
                <a:cubicBezTo>
                  <a:pt x="125462" y="686276"/>
                  <a:pt x="174040" y="686276"/>
                  <a:pt x="203567" y="656749"/>
                </a:cubicBezTo>
                <a:cubicBezTo>
                  <a:pt x="228332" y="631984"/>
                  <a:pt x="232142" y="593884"/>
                  <a:pt x="214997" y="564356"/>
                </a:cubicBezTo>
                <a:lnTo>
                  <a:pt x="315962" y="463391"/>
                </a:lnTo>
                <a:cubicBezTo>
                  <a:pt x="330250" y="471964"/>
                  <a:pt x="346442" y="476726"/>
                  <a:pt x="363587" y="476726"/>
                </a:cubicBezTo>
                <a:cubicBezTo>
                  <a:pt x="364540" y="476726"/>
                  <a:pt x="364540" y="476726"/>
                  <a:pt x="365492" y="476726"/>
                </a:cubicBezTo>
                <a:cubicBezTo>
                  <a:pt x="366445" y="476726"/>
                  <a:pt x="366445" y="476726"/>
                  <a:pt x="367397" y="476726"/>
                </a:cubicBezTo>
                <a:cubicBezTo>
                  <a:pt x="384542" y="476726"/>
                  <a:pt x="400735" y="471964"/>
                  <a:pt x="415022" y="463391"/>
                </a:cubicBezTo>
                <a:lnTo>
                  <a:pt x="515987" y="564356"/>
                </a:lnTo>
                <a:cubicBezTo>
                  <a:pt x="498842" y="593884"/>
                  <a:pt x="502652" y="631984"/>
                  <a:pt x="527417" y="657701"/>
                </a:cubicBezTo>
                <a:cubicBezTo>
                  <a:pt x="556945" y="687229"/>
                  <a:pt x="605522" y="687229"/>
                  <a:pt x="635050" y="657701"/>
                </a:cubicBezTo>
                <a:cubicBezTo>
                  <a:pt x="664577" y="628174"/>
                  <a:pt x="664577" y="579596"/>
                  <a:pt x="635050" y="550069"/>
                </a:cubicBezTo>
                <a:cubicBezTo>
                  <a:pt x="610285" y="525304"/>
                  <a:pt x="572185" y="521494"/>
                  <a:pt x="542657" y="538639"/>
                </a:cubicBezTo>
                <a:lnTo>
                  <a:pt x="443597" y="438626"/>
                </a:lnTo>
                <a:cubicBezTo>
                  <a:pt x="455980" y="422434"/>
                  <a:pt x="462647" y="403384"/>
                  <a:pt x="462647" y="381476"/>
                </a:cubicBezTo>
                <a:cubicBezTo>
                  <a:pt x="462647" y="377666"/>
                  <a:pt x="462647" y="372904"/>
                  <a:pt x="461695" y="369094"/>
                </a:cubicBezTo>
                <a:lnTo>
                  <a:pt x="587425" y="317659"/>
                </a:lnTo>
                <a:cubicBezTo>
                  <a:pt x="607427" y="344329"/>
                  <a:pt x="644575" y="355759"/>
                  <a:pt x="676960" y="342424"/>
                </a:cubicBezTo>
                <a:cubicBezTo>
                  <a:pt x="715060" y="325279"/>
                  <a:pt x="734110" y="281464"/>
                  <a:pt x="717917" y="242411"/>
                </a:cubicBezTo>
                <a:close/>
              </a:path>
            </a:pathLst>
          </a:custGeom>
          <a:solidFill>
            <a:schemeClr val="bg1"/>
          </a:solidFill>
          <a:ln w="9525" cap="flat">
            <a:noFill/>
            <a:prstDash val="solid"/>
            <a:miter lim="800000"/>
            <a:headEnd/>
            <a:tailEnd/>
          </a:ln>
        </p:spPr>
        <p:txBody>
          <a:bodyPr anchor="ctr"/>
          <a:lstStyle/>
          <a:p>
            <a:endParaRPr lang="el-G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4818" name="Εικόνα 2" descr="https://walk2geographies.files.wordpress.com/2011/06/1.jpg"/>
          <p:cNvPicPr>
            <a:picLocks noChangeAspect="1" noChangeArrowheads="1"/>
          </p:cNvPicPr>
          <p:nvPr/>
        </p:nvPicPr>
        <p:blipFill>
          <a:blip r:embed="rId2"/>
          <a:srcRect r="-2" b="4066"/>
          <a:stretch>
            <a:fillRect/>
          </a:stretch>
        </p:blipFill>
        <p:spPr bwMode="auto">
          <a:xfrm>
            <a:off x="838200" y="-3175"/>
            <a:ext cx="9928225" cy="6858000"/>
          </a:xfrm>
          <a:prstGeom prst="rect">
            <a:avLst/>
          </a:prstGeom>
          <a:noFill/>
          <a:ln w="9525">
            <a:noFill/>
            <a:miter lim="800000"/>
            <a:headEnd/>
            <a:tailEnd/>
          </a:ln>
        </p:spPr>
      </p:pic>
      <p:pic>
        <p:nvPicPr>
          <p:cNvPr id="34819" name="Picture 14"/>
          <p:cNvPicPr>
            <a:picLocks noGrp="1" noRot="1" noChangeAspect="1" noMove="1" noResize="1" noEditPoints="1" noAdjustHandles="1" noChangeArrowheads="1" noChangeShapeType="1" noCrop="1"/>
          </p:cNvPicPr>
          <p:nvPr/>
        </p:nvPicPr>
        <p:blipFill>
          <a:blip r:embed="rId3"/>
          <a:srcRect/>
          <a:stretch>
            <a:fillRect/>
          </a:stretch>
        </p:blipFill>
        <p:spPr bwMode="auto">
          <a:xfrm>
            <a:off x="0" y="0"/>
            <a:ext cx="12192000" cy="6858000"/>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Θέση εικόνας 16" descr="γωνιακή εικόνα ουρανοξύστη από το έδαφος">
            <a:extLst>
              <a:ext uri="{FF2B5EF4-FFF2-40B4-BE49-F238E27FC236}"/>
            </a:extLst>
          </p:cNvPr>
          <p:cNvPicPr>
            <a:picLocks noGrp="1" noChangeAspect="1"/>
          </p:cNvPicPr>
          <p:nvPr>
            <p:ph type="pic" sz="quarter" idx="13"/>
          </p:nvPr>
        </p:nvPicPr>
        <p:blipFill>
          <a:blip r:embed="rId3"/>
          <a:stretch>
            <a:fillRect/>
          </a:stretch>
        </p:blipFill>
        <p:spPr>
          <a:xfrm>
            <a:off x="141288" y="292100"/>
            <a:ext cx="4679950" cy="6477000"/>
          </a:xfrm>
        </p:spPr>
      </p:pic>
      <p:sp>
        <p:nvSpPr>
          <p:cNvPr id="40" name="Θέση κειμένου 39"/>
          <p:cNvSpPr>
            <a:spLocks noGrp="1"/>
          </p:cNvSpPr>
          <p:nvPr>
            <p:ph type="body" sz="quarter" idx="35"/>
          </p:nvPr>
        </p:nvSpPr>
        <p:spPr>
          <a:xfrm>
            <a:off x="5018088" y="4002088"/>
            <a:ext cx="2155825" cy="358775"/>
          </a:xfrm>
        </p:spPr>
        <p:txBody>
          <a:bodyPr>
            <a:noAutofit/>
          </a:bodyPr>
          <a:lstStyle/>
          <a:p>
            <a:pPr fontAlgn="auto">
              <a:spcAft>
                <a:spcPts val="0"/>
              </a:spcAft>
              <a:defRPr/>
            </a:pPr>
            <a:r>
              <a:rPr lang="el-GR" sz="1600" b="1" dirty="0"/>
              <a:t>Της τεχνικής λειτουργίας της μηχανής που χειρίζεται</a:t>
            </a:r>
          </a:p>
        </p:txBody>
      </p:sp>
      <p:sp>
        <p:nvSpPr>
          <p:cNvPr id="42" name="Θέση κειμένου 41"/>
          <p:cNvSpPr>
            <a:spLocks noGrp="1"/>
          </p:cNvSpPr>
          <p:nvPr>
            <p:ph type="body" sz="quarter" idx="37"/>
          </p:nvPr>
        </p:nvSpPr>
        <p:spPr>
          <a:xfrm>
            <a:off x="7524750" y="4011613"/>
            <a:ext cx="1833563" cy="360362"/>
          </a:xfrm>
        </p:spPr>
        <p:txBody>
          <a:bodyPr>
            <a:noAutofit/>
          </a:bodyPr>
          <a:lstStyle/>
          <a:p>
            <a:pPr fontAlgn="auto">
              <a:spcAft>
                <a:spcPts val="0"/>
              </a:spcAft>
              <a:defRPr/>
            </a:pPr>
            <a:r>
              <a:rPr lang="el-GR" sz="1600" b="1" dirty="0"/>
              <a:t>Του χρόνου “του”</a:t>
            </a:r>
          </a:p>
        </p:txBody>
      </p:sp>
      <p:sp>
        <p:nvSpPr>
          <p:cNvPr id="44" name="Θέση κειμένου 43"/>
          <p:cNvSpPr>
            <a:spLocks noGrp="1"/>
          </p:cNvSpPr>
          <p:nvPr>
            <p:ph type="body" sz="quarter" idx="39"/>
          </p:nvPr>
        </p:nvSpPr>
        <p:spPr>
          <a:xfrm>
            <a:off x="9826625" y="4041775"/>
            <a:ext cx="1993900" cy="360363"/>
          </a:xfrm>
        </p:spPr>
        <p:txBody>
          <a:bodyPr>
            <a:noAutofit/>
          </a:bodyPr>
          <a:lstStyle/>
          <a:p>
            <a:pPr fontAlgn="auto">
              <a:spcAft>
                <a:spcPts val="0"/>
              </a:spcAft>
              <a:defRPr/>
            </a:pPr>
            <a:r>
              <a:rPr lang="el-GR" sz="1600" b="1" dirty="0"/>
              <a:t>Της εργασίας του</a:t>
            </a:r>
          </a:p>
        </p:txBody>
      </p:sp>
      <p:sp>
        <p:nvSpPr>
          <p:cNvPr id="4" name="Θέση υποσέλιδου 3"/>
          <p:cNvSpPr>
            <a:spLocks noGrp="1"/>
          </p:cNvSpPr>
          <p:nvPr>
            <p:ph type="ftr" sz="quarter" idx="46"/>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47"/>
          </p:nvPr>
        </p:nvSpPr>
        <p:spPr/>
        <p:txBody>
          <a:bodyPr/>
          <a:lstStyle/>
          <a:p>
            <a:pPr>
              <a:defRPr/>
            </a:pPr>
            <a:fld id="{E70FB6DD-FF54-424D-BCDE-8EF23A45B2C2}" type="slidenum">
              <a:rPr lang="el-GR"/>
              <a:pPr>
                <a:defRPr/>
              </a:pPr>
              <a:t>40</a:t>
            </a:fld>
            <a:endParaRPr lang="el-GR" dirty="0"/>
          </a:p>
        </p:txBody>
      </p:sp>
      <p:sp>
        <p:nvSpPr>
          <p:cNvPr id="103431"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8" name="Θέση κειμένου 12">
            <a:extLst>
              <a:ext uri="{FF2B5EF4-FFF2-40B4-BE49-F238E27FC236}"/>
            </a:extLst>
          </p:cNvPr>
          <p:cNvSpPr txBox="1">
            <a:spLocks/>
          </p:cNvSpPr>
          <p:nvPr/>
        </p:nvSpPr>
        <p:spPr>
          <a:xfrm>
            <a:off x="5062538" y="1214438"/>
            <a:ext cx="6710362" cy="796925"/>
          </a:xfrm>
          <a:prstGeom prst="rect">
            <a:avLst/>
          </a:prstGeom>
        </p:spPr>
        <p:txBody>
          <a:bodyPr lIns="0" tIns="0" rIns="0" bIns="0"/>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spcAft>
                <a:spcPts val="0"/>
              </a:spcAft>
              <a:defRPr/>
            </a:pPr>
            <a:r>
              <a:rPr lang="el-GR" dirty="0">
                <a:solidFill>
                  <a:schemeClr val="tx1">
                    <a:lumMod val="65000"/>
                    <a:lumOff val="35000"/>
                  </a:schemeClr>
                </a:solidFill>
              </a:rPr>
              <a:t>Οι προαναφερθείσες μορφές αντίστασης του εργάτη αποσκοπούν στην </a:t>
            </a:r>
            <a:r>
              <a:rPr lang="el-GR" dirty="0" err="1">
                <a:solidFill>
                  <a:schemeClr val="tx1">
                    <a:lumMod val="65000"/>
                    <a:lumOff val="35000"/>
                  </a:schemeClr>
                </a:solidFill>
              </a:rPr>
              <a:t>επανοικειοποίηση</a:t>
            </a:r>
            <a:r>
              <a:rPr lang="el-GR" dirty="0">
                <a:solidFill>
                  <a:schemeClr val="tx1">
                    <a:lumMod val="65000"/>
                    <a:lumOff val="35000"/>
                  </a:schemeClr>
                </a:solidFill>
              </a:rPr>
              <a:t> :</a:t>
            </a:r>
          </a:p>
        </p:txBody>
      </p:sp>
      <p:pic>
        <p:nvPicPr>
          <p:cNvPr id="103433" name="Γραφικό 2" descr="Εκσκαφέας"/>
          <p:cNvPicPr>
            <a:picLocks noChangeAspect="1"/>
          </p:cNvPicPr>
          <p:nvPr/>
        </p:nvPicPr>
        <p:blipFill>
          <a:blip r:embed="rId4"/>
          <a:srcRect/>
          <a:stretch>
            <a:fillRect/>
          </a:stretch>
        </p:blipFill>
        <p:spPr bwMode="auto">
          <a:xfrm>
            <a:off x="5659438" y="2646363"/>
            <a:ext cx="873125" cy="873125"/>
          </a:xfrm>
          <a:prstGeom prst="rect">
            <a:avLst/>
          </a:prstGeom>
          <a:noFill/>
          <a:ln w="9525">
            <a:noFill/>
            <a:miter lim="800000"/>
            <a:headEnd/>
            <a:tailEnd/>
          </a:ln>
        </p:spPr>
      </p:pic>
      <p:grpSp>
        <p:nvGrpSpPr>
          <p:cNvPr id="103434" name="Γραφικό 7" descr="Ρολόι"/>
          <p:cNvGrpSpPr>
            <a:grpSpLocks/>
          </p:cNvGrpSpPr>
          <p:nvPr/>
        </p:nvGrpSpPr>
        <p:grpSpPr bwMode="auto">
          <a:xfrm>
            <a:off x="8023225" y="2747963"/>
            <a:ext cx="838200" cy="762000"/>
            <a:chOff x="5638800" y="2971800"/>
            <a:chExt cx="914400" cy="914400"/>
          </a:xfrm>
        </p:grpSpPr>
        <p:sp>
          <p:nvSpPr>
            <p:cNvPr id="103441" name="Ελεύθερη σχεδίαση: Σχήμα 9"/>
            <p:cNvSpPr>
              <a:spLocks/>
            </p:cNvSpPr>
            <p:nvPr/>
          </p:nvSpPr>
          <p:spPr bwMode="auto">
            <a:xfrm>
              <a:off x="5726906" y="3059906"/>
              <a:ext cx="733425" cy="733425"/>
            </a:xfrm>
            <a:custGeom>
              <a:avLst/>
              <a:gdLst>
                <a:gd name="T0" fmla="*/ 369094 w 733425"/>
                <a:gd name="T1" fmla="*/ 673894 h 733425"/>
                <a:gd name="T2" fmla="*/ 64294 w 733425"/>
                <a:gd name="T3" fmla="*/ 369094 h 733425"/>
                <a:gd name="T4" fmla="*/ 369094 w 733425"/>
                <a:gd name="T5" fmla="*/ 64294 h 733425"/>
                <a:gd name="T6" fmla="*/ 673894 w 733425"/>
                <a:gd name="T7" fmla="*/ 369094 h 733425"/>
                <a:gd name="T8" fmla="*/ 369094 w 733425"/>
                <a:gd name="T9" fmla="*/ 673894 h 733425"/>
                <a:gd name="T10" fmla="*/ 369094 w 733425"/>
                <a:gd name="T11" fmla="*/ 7144 h 733425"/>
                <a:gd name="T12" fmla="*/ 7144 w 733425"/>
                <a:gd name="T13" fmla="*/ 369094 h 733425"/>
                <a:gd name="T14" fmla="*/ 369094 w 733425"/>
                <a:gd name="T15" fmla="*/ 731044 h 733425"/>
                <a:gd name="T16" fmla="*/ 731044 w 733425"/>
                <a:gd name="T17" fmla="*/ 369094 h 733425"/>
                <a:gd name="T18" fmla="*/ 369094 w 733425"/>
                <a:gd name="T19" fmla="*/ 7144 h 7334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33425" h="733425">
                  <a:moveTo>
                    <a:pt x="369094" y="673894"/>
                  </a:moveTo>
                  <a:cubicBezTo>
                    <a:pt x="201454" y="673894"/>
                    <a:pt x="64294" y="536734"/>
                    <a:pt x="64294" y="369094"/>
                  </a:cubicBezTo>
                  <a:cubicBezTo>
                    <a:pt x="64294" y="201454"/>
                    <a:pt x="201454" y="64294"/>
                    <a:pt x="369094" y="64294"/>
                  </a:cubicBezTo>
                  <a:cubicBezTo>
                    <a:pt x="536734" y="64294"/>
                    <a:pt x="673894" y="201454"/>
                    <a:pt x="673894" y="369094"/>
                  </a:cubicBezTo>
                  <a:cubicBezTo>
                    <a:pt x="673894" y="536734"/>
                    <a:pt x="536734" y="673894"/>
                    <a:pt x="369094" y="673894"/>
                  </a:cubicBezTo>
                  <a:close/>
                  <a:moveTo>
                    <a:pt x="369094" y="7144"/>
                  </a:moveTo>
                  <a:cubicBezTo>
                    <a:pt x="169069" y="7144"/>
                    <a:pt x="7144" y="169069"/>
                    <a:pt x="7144" y="369094"/>
                  </a:cubicBezTo>
                  <a:cubicBezTo>
                    <a:pt x="7144" y="569119"/>
                    <a:pt x="169069" y="731044"/>
                    <a:pt x="369094" y="731044"/>
                  </a:cubicBezTo>
                  <a:cubicBezTo>
                    <a:pt x="569119" y="731044"/>
                    <a:pt x="731044" y="569119"/>
                    <a:pt x="731044" y="369094"/>
                  </a:cubicBezTo>
                  <a:cubicBezTo>
                    <a:pt x="731044" y="169069"/>
                    <a:pt x="569119" y="7144"/>
                    <a:pt x="369094" y="7144"/>
                  </a:cubicBezTo>
                  <a:close/>
                </a:path>
              </a:pathLst>
            </a:custGeom>
            <a:solidFill>
              <a:srgbClr val="000000"/>
            </a:solidFill>
            <a:ln w="9525" cap="flat">
              <a:noFill/>
              <a:prstDash val="solid"/>
              <a:miter lim="800000"/>
              <a:headEnd/>
              <a:tailEnd/>
            </a:ln>
          </p:spPr>
          <p:txBody>
            <a:bodyPr anchor="ctr"/>
            <a:lstStyle/>
            <a:p>
              <a:endParaRPr lang="el-GR"/>
            </a:p>
          </p:txBody>
        </p:sp>
        <p:sp>
          <p:nvSpPr>
            <p:cNvPr id="103442" name="Ελεύθερη σχεδίαση: Σχήμα 10"/>
            <p:cNvSpPr>
              <a:spLocks/>
            </p:cNvSpPr>
            <p:nvPr/>
          </p:nvSpPr>
          <p:spPr bwMode="auto">
            <a:xfrm>
              <a:off x="6069806" y="3231356"/>
              <a:ext cx="180975" cy="352425"/>
            </a:xfrm>
            <a:custGeom>
              <a:avLst/>
              <a:gdLst>
                <a:gd name="T0" fmla="*/ 45244 w 180975"/>
                <a:gd name="T1" fmla="*/ 7144 h 352425"/>
                <a:gd name="T2" fmla="*/ 7144 w 180975"/>
                <a:gd name="T3" fmla="*/ 7144 h 352425"/>
                <a:gd name="T4" fmla="*/ 7144 w 180975"/>
                <a:gd name="T5" fmla="*/ 197644 h 352425"/>
                <a:gd name="T6" fmla="*/ 12859 w 180975"/>
                <a:gd name="T7" fmla="*/ 210979 h 352425"/>
                <a:gd name="T8" fmla="*/ 147161 w 180975"/>
                <a:gd name="T9" fmla="*/ 345281 h 352425"/>
                <a:gd name="T10" fmla="*/ 173831 w 180975"/>
                <a:gd name="T11" fmla="*/ 318611 h 352425"/>
                <a:gd name="T12" fmla="*/ 45244 w 180975"/>
                <a:gd name="T13" fmla="*/ 190024 h 352425"/>
                <a:gd name="T14" fmla="*/ 45244 w 180975"/>
                <a:gd name="T15" fmla="*/ 7144 h 3524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0975" h="352425">
                  <a:moveTo>
                    <a:pt x="45244" y="7144"/>
                  </a:moveTo>
                  <a:lnTo>
                    <a:pt x="7144" y="7144"/>
                  </a:lnTo>
                  <a:lnTo>
                    <a:pt x="7144" y="197644"/>
                  </a:lnTo>
                  <a:cubicBezTo>
                    <a:pt x="7144" y="203359"/>
                    <a:pt x="9049" y="208121"/>
                    <a:pt x="12859" y="210979"/>
                  </a:cubicBezTo>
                  <a:lnTo>
                    <a:pt x="147161" y="345281"/>
                  </a:lnTo>
                  <a:lnTo>
                    <a:pt x="173831" y="318611"/>
                  </a:lnTo>
                  <a:lnTo>
                    <a:pt x="45244" y="190024"/>
                  </a:lnTo>
                  <a:lnTo>
                    <a:pt x="45244" y="7144"/>
                  </a:lnTo>
                  <a:close/>
                </a:path>
              </a:pathLst>
            </a:custGeom>
            <a:solidFill>
              <a:srgbClr val="000000"/>
            </a:solidFill>
            <a:ln w="9525" cap="flat">
              <a:noFill/>
              <a:prstDash val="solid"/>
              <a:miter lim="800000"/>
              <a:headEnd/>
              <a:tailEnd/>
            </a:ln>
          </p:spPr>
          <p:txBody>
            <a:bodyPr anchor="ctr"/>
            <a:lstStyle/>
            <a:p>
              <a:endParaRPr lang="el-GR"/>
            </a:p>
          </p:txBody>
        </p:sp>
        <p:sp>
          <p:nvSpPr>
            <p:cNvPr id="103443" name="Ελεύθερη σχεδίαση: Σχήμα 11"/>
            <p:cNvSpPr>
              <a:spLocks/>
            </p:cNvSpPr>
            <p:nvPr/>
          </p:nvSpPr>
          <p:spPr bwMode="auto">
            <a:xfrm>
              <a:off x="6069806" y="3155156"/>
              <a:ext cx="47625" cy="47625"/>
            </a:xfrm>
            <a:custGeom>
              <a:avLst/>
              <a:gdLst>
                <a:gd name="T0" fmla="*/ 45244 w 47625"/>
                <a:gd name="T1" fmla="*/ 26194 h 47625"/>
                <a:gd name="T2" fmla="*/ 26194 w 47625"/>
                <a:gd name="T3" fmla="*/ 45244 h 47625"/>
                <a:gd name="T4" fmla="*/ 7144 w 47625"/>
                <a:gd name="T5" fmla="*/ 26194 h 47625"/>
                <a:gd name="T6" fmla="*/ 26194 w 47625"/>
                <a:gd name="T7" fmla="*/ 7144 h 47625"/>
                <a:gd name="T8" fmla="*/ 45244 w 47625"/>
                <a:gd name="T9" fmla="*/ 26194 h 476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625" h="47625">
                  <a:moveTo>
                    <a:pt x="45244" y="26194"/>
                  </a:moveTo>
                  <a:cubicBezTo>
                    <a:pt x="45244" y="36715"/>
                    <a:pt x="36715" y="45244"/>
                    <a:pt x="26194" y="45244"/>
                  </a:cubicBezTo>
                  <a:cubicBezTo>
                    <a:pt x="15673" y="45244"/>
                    <a:pt x="7144" y="36715"/>
                    <a:pt x="7144" y="26194"/>
                  </a:cubicBezTo>
                  <a:cubicBezTo>
                    <a:pt x="7144" y="15673"/>
                    <a:pt x="15673" y="7144"/>
                    <a:pt x="26194" y="7144"/>
                  </a:cubicBezTo>
                  <a:cubicBezTo>
                    <a:pt x="36715" y="7144"/>
                    <a:pt x="45244" y="15673"/>
                    <a:pt x="45244" y="26194"/>
                  </a:cubicBezTo>
                  <a:close/>
                </a:path>
              </a:pathLst>
            </a:custGeom>
            <a:solidFill>
              <a:srgbClr val="000000"/>
            </a:solidFill>
            <a:ln w="9525" cap="flat">
              <a:noFill/>
              <a:prstDash val="solid"/>
              <a:miter lim="800000"/>
              <a:headEnd/>
              <a:tailEnd/>
            </a:ln>
          </p:spPr>
          <p:txBody>
            <a:bodyPr anchor="ctr"/>
            <a:lstStyle/>
            <a:p>
              <a:endParaRPr lang="el-GR"/>
            </a:p>
          </p:txBody>
        </p:sp>
        <p:sp>
          <p:nvSpPr>
            <p:cNvPr id="103444" name="Ελεύθερη σχεδίαση: Σχήμα 12"/>
            <p:cNvSpPr>
              <a:spLocks/>
            </p:cNvSpPr>
            <p:nvPr/>
          </p:nvSpPr>
          <p:spPr bwMode="auto">
            <a:xfrm>
              <a:off x="6069806" y="3650456"/>
              <a:ext cx="47625" cy="47625"/>
            </a:xfrm>
            <a:custGeom>
              <a:avLst/>
              <a:gdLst>
                <a:gd name="T0" fmla="*/ 45244 w 47625"/>
                <a:gd name="T1" fmla="*/ 26194 h 47625"/>
                <a:gd name="T2" fmla="*/ 26194 w 47625"/>
                <a:gd name="T3" fmla="*/ 45244 h 47625"/>
                <a:gd name="T4" fmla="*/ 7144 w 47625"/>
                <a:gd name="T5" fmla="*/ 26194 h 47625"/>
                <a:gd name="T6" fmla="*/ 26194 w 47625"/>
                <a:gd name="T7" fmla="*/ 7144 h 47625"/>
                <a:gd name="T8" fmla="*/ 45244 w 47625"/>
                <a:gd name="T9" fmla="*/ 26194 h 476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625" h="47625">
                  <a:moveTo>
                    <a:pt x="45244" y="26194"/>
                  </a:moveTo>
                  <a:cubicBezTo>
                    <a:pt x="45244" y="36715"/>
                    <a:pt x="36715" y="45244"/>
                    <a:pt x="26194" y="45244"/>
                  </a:cubicBezTo>
                  <a:cubicBezTo>
                    <a:pt x="15673" y="45244"/>
                    <a:pt x="7144" y="36715"/>
                    <a:pt x="7144" y="26194"/>
                  </a:cubicBezTo>
                  <a:cubicBezTo>
                    <a:pt x="7144" y="15673"/>
                    <a:pt x="15673" y="7144"/>
                    <a:pt x="26194" y="7144"/>
                  </a:cubicBezTo>
                  <a:cubicBezTo>
                    <a:pt x="36715" y="7144"/>
                    <a:pt x="45244" y="15673"/>
                    <a:pt x="45244" y="26194"/>
                  </a:cubicBezTo>
                  <a:close/>
                </a:path>
              </a:pathLst>
            </a:custGeom>
            <a:solidFill>
              <a:srgbClr val="000000"/>
            </a:solidFill>
            <a:ln w="9525" cap="flat">
              <a:noFill/>
              <a:prstDash val="solid"/>
              <a:miter lim="800000"/>
              <a:headEnd/>
              <a:tailEnd/>
            </a:ln>
          </p:spPr>
          <p:txBody>
            <a:bodyPr anchor="ctr"/>
            <a:lstStyle/>
            <a:p>
              <a:endParaRPr lang="el-GR"/>
            </a:p>
          </p:txBody>
        </p:sp>
        <p:sp>
          <p:nvSpPr>
            <p:cNvPr id="103445" name="Ελεύθερη σχεδίαση: Σχήμα 13"/>
            <p:cNvSpPr>
              <a:spLocks/>
            </p:cNvSpPr>
            <p:nvPr/>
          </p:nvSpPr>
          <p:spPr bwMode="auto">
            <a:xfrm>
              <a:off x="5822156" y="3402806"/>
              <a:ext cx="47625" cy="47625"/>
            </a:xfrm>
            <a:custGeom>
              <a:avLst/>
              <a:gdLst>
                <a:gd name="T0" fmla="*/ 45244 w 47625"/>
                <a:gd name="T1" fmla="*/ 26194 h 47625"/>
                <a:gd name="T2" fmla="*/ 26194 w 47625"/>
                <a:gd name="T3" fmla="*/ 45244 h 47625"/>
                <a:gd name="T4" fmla="*/ 7144 w 47625"/>
                <a:gd name="T5" fmla="*/ 26194 h 47625"/>
                <a:gd name="T6" fmla="*/ 26194 w 47625"/>
                <a:gd name="T7" fmla="*/ 7144 h 47625"/>
                <a:gd name="T8" fmla="*/ 45244 w 47625"/>
                <a:gd name="T9" fmla="*/ 26194 h 476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625" h="47625">
                  <a:moveTo>
                    <a:pt x="45244" y="26194"/>
                  </a:moveTo>
                  <a:cubicBezTo>
                    <a:pt x="45244" y="36715"/>
                    <a:pt x="36715" y="45244"/>
                    <a:pt x="26194" y="45244"/>
                  </a:cubicBezTo>
                  <a:cubicBezTo>
                    <a:pt x="15673" y="45244"/>
                    <a:pt x="7144" y="36715"/>
                    <a:pt x="7144" y="26194"/>
                  </a:cubicBezTo>
                  <a:cubicBezTo>
                    <a:pt x="7144" y="15673"/>
                    <a:pt x="15673" y="7144"/>
                    <a:pt x="26194" y="7144"/>
                  </a:cubicBezTo>
                  <a:cubicBezTo>
                    <a:pt x="36715" y="7144"/>
                    <a:pt x="45244" y="15673"/>
                    <a:pt x="45244" y="26194"/>
                  </a:cubicBezTo>
                  <a:close/>
                </a:path>
              </a:pathLst>
            </a:custGeom>
            <a:solidFill>
              <a:srgbClr val="000000"/>
            </a:solidFill>
            <a:ln w="9525" cap="flat">
              <a:noFill/>
              <a:prstDash val="solid"/>
              <a:miter lim="800000"/>
              <a:headEnd/>
              <a:tailEnd/>
            </a:ln>
          </p:spPr>
          <p:txBody>
            <a:bodyPr anchor="ctr"/>
            <a:lstStyle/>
            <a:p>
              <a:endParaRPr lang="el-GR"/>
            </a:p>
          </p:txBody>
        </p:sp>
        <p:sp>
          <p:nvSpPr>
            <p:cNvPr id="103446" name="Ελεύθερη σχεδίαση: Σχήμα 14"/>
            <p:cNvSpPr>
              <a:spLocks/>
            </p:cNvSpPr>
            <p:nvPr/>
          </p:nvSpPr>
          <p:spPr bwMode="auto">
            <a:xfrm>
              <a:off x="6317456" y="3402806"/>
              <a:ext cx="47625" cy="47625"/>
            </a:xfrm>
            <a:custGeom>
              <a:avLst/>
              <a:gdLst>
                <a:gd name="T0" fmla="*/ 45244 w 47625"/>
                <a:gd name="T1" fmla="*/ 26194 h 47625"/>
                <a:gd name="T2" fmla="*/ 26194 w 47625"/>
                <a:gd name="T3" fmla="*/ 45244 h 47625"/>
                <a:gd name="T4" fmla="*/ 7144 w 47625"/>
                <a:gd name="T5" fmla="*/ 26194 h 47625"/>
                <a:gd name="T6" fmla="*/ 26194 w 47625"/>
                <a:gd name="T7" fmla="*/ 7144 h 47625"/>
                <a:gd name="T8" fmla="*/ 45244 w 47625"/>
                <a:gd name="T9" fmla="*/ 26194 h 476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625" h="47625">
                  <a:moveTo>
                    <a:pt x="45244" y="26194"/>
                  </a:moveTo>
                  <a:cubicBezTo>
                    <a:pt x="45244" y="36715"/>
                    <a:pt x="36715" y="45244"/>
                    <a:pt x="26194" y="45244"/>
                  </a:cubicBezTo>
                  <a:cubicBezTo>
                    <a:pt x="15673" y="45244"/>
                    <a:pt x="7144" y="36715"/>
                    <a:pt x="7144" y="26194"/>
                  </a:cubicBezTo>
                  <a:cubicBezTo>
                    <a:pt x="7144" y="15673"/>
                    <a:pt x="15673" y="7144"/>
                    <a:pt x="26194" y="7144"/>
                  </a:cubicBezTo>
                  <a:cubicBezTo>
                    <a:pt x="36715" y="7144"/>
                    <a:pt x="45244" y="15673"/>
                    <a:pt x="45244" y="26194"/>
                  </a:cubicBezTo>
                  <a:close/>
                </a:path>
              </a:pathLst>
            </a:custGeom>
            <a:solidFill>
              <a:srgbClr val="000000"/>
            </a:solidFill>
            <a:ln w="9525" cap="flat">
              <a:noFill/>
              <a:prstDash val="solid"/>
              <a:miter lim="800000"/>
              <a:headEnd/>
              <a:tailEnd/>
            </a:ln>
          </p:spPr>
          <p:txBody>
            <a:bodyPr anchor="ctr"/>
            <a:lstStyle/>
            <a:p>
              <a:endParaRPr lang="el-GR"/>
            </a:p>
          </p:txBody>
        </p:sp>
      </p:grpSp>
      <p:pic>
        <p:nvPicPr>
          <p:cNvPr id="103435" name="Γραφικό 16" descr="Τηλεφωνικό κέντρο"/>
          <p:cNvPicPr>
            <a:picLocks noChangeAspect="1"/>
          </p:cNvPicPr>
          <p:nvPr/>
        </p:nvPicPr>
        <p:blipFill>
          <a:blip r:embed="rId5"/>
          <a:srcRect/>
          <a:stretch>
            <a:fillRect/>
          </a:stretch>
        </p:blipFill>
        <p:spPr bwMode="auto">
          <a:xfrm>
            <a:off x="10347325" y="2808288"/>
            <a:ext cx="757238" cy="758825"/>
          </a:xfrm>
          <a:prstGeom prst="rect">
            <a:avLst/>
          </a:prstGeom>
          <a:noFill/>
          <a:ln w="9525">
            <a:noFill/>
            <a:miter lim="800000"/>
            <a:headEnd/>
            <a:tailEnd/>
          </a:ln>
        </p:spPr>
      </p:pic>
      <p:grpSp>
        <p:nvGrpSpPr>
          <p:cNvPr id="103436" name="Ομάδα 30" descr="Θέση εικόνας"/>
          <p:cNvGrpSpPr>
            <a:grpSpLocks/>
          </p:cNvGrpSpPr>
          <p:nvPr/>
        </p:nvGrpSpPr>
        <p:grpSpPr bwMode="auto">
          <a:xfrm>
            <a:off x="309563" y="471488"/>
            <a:ext cx="4319587" cy="6119812"/>
            <a:chOff x="12157" y="180000"/>
            <a:chExt cx="4330700" cy="6292683"/>
          </a:xfrm>
        </p:grpSpPr>
        <p:sp>
          <p:nvSpPr>
            <p:cNvPr id="32" name="Ορθογώνιο 6">
              <a:extLst>
                <a:ext uri="{FF2B5EF4-FFF2-40B4-BE49-F238E27FC236}"/>
              </a:extLst>
            </p:cNvPr>
            <p:cNvSpPr/>
            <p:nvPr/>
          </p:nvSpPr>
          <p:spPr>
            <a:xfrm>
              <a:off x="12157"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33" name="Ορθογώνιο 6">
              <a:extLst>
                <a:ext uri="{FF2B5EF4-FFF2-40B4-BE49-F238E27FC236}"/>
              </a:extLst>
            </p:cNvPr>
            <p:cNvSpPr/>
            <p:nvPr/>
          </p:nvSpPr>
          <p:spPr>
            <a:xfrm flipV="1">
              <a:off x="12157"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103437" name="Θέση κειμένου 4"/>
          <p:cNvSpPr txBox="1">
            <a:spLocks/>
          </p:cNvSpPr>
          <p:nvPr/>
        </p:nvSpPr>
        <p:spPr bwMode="auto">
          <a:xfrm>
            <a:off x="7472363" y="4425950"/>
            <a:ext cx="1979612" cy="360363"/>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που θεωρεί ότι τον καθορίζει αυθαίρετα το γραφείο μεθόδων</a:t>
            </a:r>
          </a:p>
        </p:txBody>
      </p:sp>
      <p:sp>
        <p:nvSpPr>
          <p:cNvPr id="103438" name="Θέση κειμένου 4"/>
          <p:cNvSpPr txBox="1">
            <a:spLocks/>
          </p:cNvSpPr>
          <p:nvPr/>
        </p:nvSpPr>
        <p:spPr bwMode="auto">
          <a:xfrm>
            <a:off x="9840913" y="4394200"/>
            <a:ext cx="1979612" cy="360363"/>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αρνούμενος την αυτοδιάλυση της προσωπικότητάς του στη λειτουργία παραγωγής του εργοστασίου</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Θέση κειμένου 7"/>
          <p:cNvSpPr>
            <a:spLocks noGrp="1"/>
          </p:cNvSpPr>
          <p:nvPr>
            <p:ph type="body" sz="quarter" idx="18"/>
          </p:nvPr>
        </p:nvSpPr>
        <p:spPr>
          <a:xfrm>
            <a:off x="744538" y="585788"/>
            <a:ext cx="5589587" cy="461962"/>
          </a:xfrm>
        </p:spPr>
        <p:txBody>
          <a:bodyPr/>
          <a:lstStyle/>
          <a:p>
            <a:pPr marL="0" indent="0" algn="ctr">
              <a:buFont typeface="Calibri" pitchFamily="34" charset="0"/>
              <a:buNone/>
            </a:pPr>
            <a:r>
              <a:rPr lang="el-GR" smtClean="0"/>
              <a:t>Αν και ο τεϊλορισμός βρέθηκε στο επίκεντρο δριμύτατων κριτικών, επειδή αγνόησε τις:</a:t>
            </a:r>
          </a:p>
        </p:txBody>
      </p:sp>
      <p:sp>
        <p:nvSpPr>
          <p:cNvPr id="2" name="Τίτλος 1"/>
          <p:cNvSpPr>
            <a:spLocks noGrp="1"/>
          </p:cNvSpPr>
          <p:nvPr>
            <p:ph type="ctrTitle"/>
          </p:nvPr>
        </p:nvSpPr>
        <p:spPr>
          <a:xfrm>
            <a:off x="7189470" y="494665"/>
            <a:ext cx="4860290" cy="5522595"/>
          </a:xfr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a:lstStyle/>
          <a:p>
            <a:pPr algn="ctr" fontAlgn="auto">
              <a:spcAft>
                <a:spcPts val="0"/>
              </a:spcAft>
              <a:defRPr/>
            </a:pPr>
            <a:r>
              <a:rPr lang="el-GR" sz="3600" b="1" dirty="0"/>
              <a:t>Επεξήγηση</a:t>
            </a:r>
            <a:endParaRPr lang="el-GR" sz="3600" dirty="0"/>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59663" y="758825"/>
            <a:ext cx="1871662" cy="187325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tretch>
            <a:fillRect/>
          </a:stretch>
        </p:blipFill>
        <p:spPr>
          <a:xfrm>
            <a:off x="9713913" y="768350"/>
            <a:ext cx="1871662" cy="1865313"/>
          </a:xfrm>
        </p:spPr>
      </p:pic>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B51081B0-5CC9-4B29-8DD1-18DF9D5DB341}" type="slidenum">
              <a:rPr lang="el-GR"/>
              <a:pPr>
                <a:defRPr/>
              </a:pPr>
              <a:t>41</a:t>
            </a:fld>
            <a:endParaRPr lang="el-GR" dirty="0"/>
          </a:p>
        </p:txBody>
      </p:sp>
      <p:sp>
        <p:nvSpPr>
          <p:cNvPr id="105481" name="TextBox 37"/>
          <p:cNvSpPr txBox="1">
            <a:spLocks noChangeArrowheads="1"/>
          </p:cNvSpPr>
          <p:nvPr/>
        </p:nvSpPr>
        <p:spPr bwMode="auto">
          <a:xfrm>
            <a:off x="97932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05482" name="TextBox 37"/>
          <p:cNvSpPr txBox="1">
            <a:spLocks noChangeArrowheads="1"/>
          </p:cNvSpPr>
          <p:nvPr/>
        </p:nvSpPr>
        <p:spPr bwMode="auto">
          <a:xfrm>
            <a:off x="7635875" y="2646363"/>
            <a:ext cx="1335088" cy="130175"/>
          </a:xfrm>
          <a:prstGeom prst="rect">
            <a:avLst/>
          </a:prstGeom>
          <a:solidFill>
            <a:schemeClr val="bg1"/>
          </a:solidFill>
          <a:ln w="9525">
            <a:noFill/>
            <a:miter lim="800000"/>
            <a:headEnd/>
            <a:tailEnd/>
          </a:ln>
        </p:spPr>
        <p:txBody>
          <a:bodyPr>
            <a:spAutoFit/>
          </a:bodyPr>
          <a:lstStyle/>
          <a:p>
            <a:endParaRPr lang="el-GR" sz="800">
              <a:solidFill>
                <a:schemeClr val="bg1"/>
              </a:solidFill>
              <a:latin typeface="Calibri" pitchFamily="34" charset="0"/>
            </a:endParaRPr>
          </a:p>
        </p:txBody>
      </p:sp>
      <p:sp>
        <p:nvSpPr>
          <p:cNvPr id="105483" name="Θέση κειμένου 5"/>
          <p:cNvSpPr txBox="1">
            <a:spLocks/>
          </p:cNvSpPr>
          <p:nvPr/>
        </p:nvSpPr>
        <p:spPr bwMode="auto">
          <a:xfrm>
            <a:off x="520700" y="2835275"/>
            <a:ext cx="2692400" cy="360363"/>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Ψυχολογικές μεταβλητές της οργανωτικής συμπεριφοράς</a:t>
            </a:r>
          </a:p>
          <a:p>
            <a:pPr algn="ctr">
              <a:lnSpc>
                <a:spcPct val="90000"/>
              </a:lnSpc>
              <a:spcBef>
                <a:spcPts val="1000"/>
              </a:spcBef>
              <a:buClr>
                <a:schemeClr val="accent1"/>
              </a:buClr>
              <a:buFont typeface="Calibri" pitchFamily="34" charset="0"/>
              <a:buNone/>
            </a:pPr>
            <a:endParaRPr lang="el-GR" b="1">
              <a:solidFill>
                <a:srgbClr val="404040"/>
              </a:solidFill>
              <a:latin typeface="Calibri" pitchFamily="34" charset="0"/>
            </a:endParaRPr>
          </a:p>
        </p:txBody>
      </p:sp>
      <p:sp>
        <p:nvSpPr>
          <p:cNvPr id="105484" name="Θέση κειμένου 5"/>
          <p:cNvSpPr txBox="1">
            <a:spLocks/>
          </p:cNvSpPr>
          <p:nvPr/>
        </p:nvSpPr>
        <p:spPr bwMode="auto">
          <a:xfrm>
            <a:off x="3862388" y="2854325"/>
            <a:ext cx="2997200" cy="358775"/>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Κοινωνιολογικές μεταβλητές της οργανωτικής συμπεριφοράς</a:t>
            </a:r>
          </a:p>
        </p:txBody>
      </p:sp>
      <p:sp>
        <p:nvSpPr>
          <p:cNvPr id="26" name="Ορθογώνιο 6" descr="Πλαίσιο επισήμανσης.">
            <a:extLst>
              <a:ext uri="{FF2B5EF4-FFF2-40B4-BE49-F238E27FC236}"/>
            </a:extLst>
          </p:cNvPr>
          <p:cNvSpPr/>
          <p:nvPr/>
        </p:nvSpPr>
        <p:spPr>
          <a:xfrm rot="10800000" flipV="1">
            <a:off x="579438" y="2565400"/>
            <a:ext cx="2574925" cy="762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27" name="Ορθογώνιο 6" descr="Πλαίσιο επισήμανσης.">
            <a:extLst>
              <a:ext uri="{FF2B5EF4-FFF2-40B4-BE49-F238E27FC236}"/>
            </a:extLst>
          </p:cNvPr>
          <p:cNvSpPr/>
          <p:nvPr/>
        </p:nvSpPr>
        <p:spPr>
          <a:xfrm rot="10800000" flipV="1">
            <a:off x="4125913" y="2614613"/>
            <a:ext cx="2576512" cy="762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105487" name="Text Placeholder 24"/>
          <p:cNvSpPr txBox="1">
            <a:spLocks/>
          </p:cNvSpPr>
          <p:nvPr/>
        </p:nvSpPr>
        <p:spPr bwMode="auto">
          <a:xfrm>
            <a:off x="285750" y="4395788"/>
            <a:ext cx="6507163" cy="7715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Εντούτοις η ανάπτυξη των μεθόδων της “επιστημονικής” οργάνωσης της εργασίας, συνεχίστηκε τόσο από τους θεωρητικούς της Κλασσικής Σχολής Διοίκησης (L. Urwick, L. Gulick και πιο πρόσφατα οι H. Koontz-C. O’Donnel), όσο και της Νεοκλασσικής (A. Sloan, P. Drucker, O. Gelinier)</a:t>
            </a:r>
          </a:p>
          <a:p>
            <a:pPr algn="ctr">
              <a:lnSpc>
                <a:spcPct val="90000"/>
              </a:lnSpc>
              <a:spcBef>
                <a:spcPts val="1000"/>
              </a:spcBef>
              <a:buClr>
                <a:schemeClr val="accent1"/>
              </a:buClr>
              <a:buFont typeface="Calibri" pitchFamily="34" charset="0"/>
              <a:buNone/>
            </a:pPr>
            <a:endParaRPr lang="el-GR" sz="1600">
              <a:solidFill>
                <a:srgbClr val="404040"/>
              </a:solidFill>
              <a:latin typeface="Calibri" pitchFamily="34" charset="0"/>
            </a:endParaRPr>
          </a:p>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 </a:t>
            </a:r>
          </a:p>
        </p:txBody>
      </p:sp>
      <p:pic>
        <p:nvPicPr>
          <p:cNvPr id="105488" name="Picture 2" descr="ÎÏÎ¿ÏÎ­Î»ÎµÏÎ¼Î± ÎµÎ¹ÎºÏÎ½Î±Ï Î³Î¹Î± PRODUCTIVITY black white images"/>
          <p:cNvPicPr>
            <a:picLocks noChangeAspect="1" noChangeArrowheads="1"/>
          </p:cNvPicPr>
          <p:nvPr/>
        </p:nvPicPr>
        <p:blipFill>
          <a:blip r:embed="rId5"/>
          <a:srcRect/>
          <a:stretch>
            <a:fillRect/>
          </a:stretch>
        </p:blipFill>
        <p:spPr bwMode="auto">
          <a:xfrm>
            <a:off x="7459663" y="758825"/>
            <a:ext cx="4125912" cy="4206875"/>
          </a:xfrm>
          <a:prstGeom prst="rect">
            <a:avLst/>
          </a:prstGeom>
          <a:noFill/>
          <a:ln w="9525">
            <a:noFill/>
            <a:miter lim="800000"/>
            <a:headEnd/>
            <a:tailEnd/>
          </a:ln>
        </p:spPr>
      </p:pic>
      <p:sp>
        <p:nvSpPr>
          <p:cNvPr id="105489" name="Γραφικό 5" descr="Παζλ"/>
          <p:cNvSpPr>
            <a:spLocks/>
          </p:cNvSpPr>
          <p:nvPr/>
        </p:nvSpPr>
        <p:spPr bwMode="auto">
          <a:xfrm>
            <a:off x="5121275" y="1768475"/>
            <a:ext cx="655638" cy="654050"/>
          </a:xfrm>
          <a:custGeom>
            <a:avLst/>
            <a:gdLst>
              <a:gd name="T0" fmla="*/ 422959 w 654648"/>
              <a:gd name="T1" fmla="*/ 495698 h 654648"/>
              <a:gd name="T2" fmla="*/ 388206 w 654648"/>
              <a:gd name="T3" fmla="*/ 389014 h 654648"/>
              <a:gd name="T4" fmla="*/ 393864 w 654648"/>
              <a:gd name="T5" fmla="*/ 383357 h 654648"/>
              <a:gd name="T6" fmla="*/ 502164 w 654648"/>
              <a:gd name="T7" fmla="*/ 416494 h 654648"/>
              <a:gd name="T8" fmla="*/ 559546 w 654648"/>
              <a:gd name="T9" fmla="*/ 462561 h 654648"/>
              <a:gd name="T10" fmla="*/ 651682 w 654648"/>
              <a:gd name="T11" fmla="*/ 370426 h 654648"/>
              <a:gd name="T12" fmla="*/ 514287 w 654648"/>
              <a:gd name="T13" fmla="*/ 233029 h 654648"/>
              <a:gd name="T14" fmla="*/ 560355 w 654648"/>
              <a:gd name="T15" fmla="*/ 175646 h 654648"/>
              <a:gd name="T16" fmla="*/ 593491 w 654648"/>
              <a:gd name="T17" fmla="*/ 67346 h 654648"/>
              <a:gd name="T18" fmla="*/ 587834 w 654648"/>
              <a:gd name="T19" fmla="*/ 61689 h 654648"/>
              <a:gd name="T20" fmla="*/ 481150 w 654648"/>
              <a:gd name="T21" fmla="*/ 96442 h 654648"/>
              <a:gd name="T22" fmla="*/ 423767 w 654648"/>
              <a:gd name="T23" fmla="*/ 142510 h 654648"/>
              <a:gd name="T24" fmla="*/ 286371 w 654648"/>
              <a:gd name="T25" fmla="*/ 5114 h 654648"/>
              <a:gd name="T26" fmla="*/ 193427 w 654648"/>
              <a:gd name="T27" fmla="*/ 97250 h 654648"/>
              <a:gd name="T28" fmla="*/ 239495 w 654648"/>
              <a:gd name="T29" fmla="*/ 154633 h 654648"/>
              <a:gd name="T30" fmla="*/ 274248 w 654648"/>
              <a:gd name="T31" fmla="*/ 261316 h 654648"/>
              <a:gd name="T32" fmla="*/ 268590 w 654648"/>
              <a:gd name="T33" fmla="*/ 266974 h 654648"/>
              <a:gd name="T34" fmla="*/ 160290 w 654648"/>
              <a:gd name="T35" fmla="*/ 233837 h 654648"/>
              <a:gd name="T36" fmla="*/ 102908 w 654648"/>
              <a:gd name="T37" fmla="*/ 187770 h 654648"/>
              <a:gd name="T38" fmla="*/ 5114 w 654648"/>
              <a:gd name="T39" fmla="*/ 286371 h 654648"/>
              <a:gd name="T40" fmla="*/ 142510 w 654648"/>
              <a:gd name="T41" fmla="*/ 423767 h 654648"/>
              <a:gd name="T42" fmla="*/ 96442 w 654648"/>
              <a:gd name="T43" fmla="*/ 481150 h 654648"/>
              <a:gd name="T44" fmla="*/ 63305 w 654648"/>
              <a:gd name="T45" fmla="*/ 589450 h 654648"/>
              <a:gd name="T46" fmla="*/ 68963 w 654648"/>
              <a:gd name="T47" fmla="*/ 595108 h 654648"/>
              <a:gd name="T48" fmla="*/ 175646 w 654648"/>
              <a:gd name="T49" fmla="*/ 560355 h 654648"/>
              <a:gd name="T50" fmla="*/ 233029 w 654648"/>
              <a:gd name="T51" fmla="*/ 514287 h 654648"/>
              <a:gd name="T52" fmla="*/ 370426 w 654648"/>
              <a:gd name="T53" fmla="*/ 651682 h 654648"/>
              <a:gd name="T54" fmla="*/ 469027 w 654648"/>
              <a:gd name="T55" fmla="*/ 553081 h 654648"/>
              <a:gd name="T56" fmla="*/ 422959 w 654648"/>
              <a:gd name="T57" fmla="*/ 495698 h 65464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54648" h="654648">
                <a:moveTo>
                  <a:pt x="422958" y="495697"/>
                </a:moveTo>
                <a:cubicBezTo>
                  <a:pt x="369616" y="497313"/>
                  <a:pt x="350219" y="428616"/>
                  <a:pt x="388205" y="389013"/>
                </a:cubicBezTo>
                <a:lnTo>
                  <a:pt x="393863" y="383356"/>
                </a:lnTo>
                <a:cubicBezTo>
                  <a:pt x="433465" y="345370"/>
                  <a:pt x="503779" y="363151"/>
                  <a:pt x="502163" y="416493"/>
                </a:cubicBezTo>
                <a:cubicBezTo>
                  <a:pt x="501354" y="447204"/>
                  <a:pt x="537724" y="484382"/>
                  <a:pt x="559545" y="462560"/>
                </a:cubicBezTo>
                <a:lnTo>
                  <a:pt x="651681" y="370425"/>
                </a:lnTo>
                <a:lnTo>
                  <a:pt x="514286" y="233029"/>
                </a:lnTo>
                <a:cubicBezTo>
                  <a:pt x="492464" y="211208"/>
                  <a:pt x="529642" y="174838"/>
                  <a:pt x="560354" y="175646"/>
                </a:cubicBezTo>
                <a:cubicBezTo>
                  <a:pt x="613695" y="177263"/>
                  <a:pt x="631476" y="106949"/>
                  <a:pt x="593490" y="67346"/>
                </a:cubicBezTo>
                <a:lnTo>
                  <a:pt x="587833" y="61689"/>
                </a:lnTo>
                <a:cubicBezTo>
                  <a:pt x="548230" y="23703"/>
                  <a:pt x="479533" y="43100"/>
                  <a:pt x="481149" y="96442"/>
                </a:cubicBezTo>
                <a:cubicBezTo>
                  <a:pt x="481957" y="127154"/>
                  <a:pt x="445588" y="164331"/>
                  <a:pt x="423766" y="142510"/>
                </a:cubicBezTo>
                <a:lnTo>
                  <a:pt x="286371" y="5114"/>
                </a:lnTo>
                <a:lnTo>
                  <a:pt x="193427" y="97250"/>
                </a:lnTo>
                <a:cubicBezTo>
                  <a:pt x="171605" y="119072"/>
                  <a:pt x="208783" y="155441"/>
                  <a:pt x="239495" y="154633"/>
                </a:cubicBezTo>
                <a:cubicBezTo>
                  <a:pt x="292837" y="153017"/>
                  <a:pt x="312234" y="221714"/>
                  <a:pt x="274248" y="261316"/>
                </a:cubicBezTo>
                <a:lnTo>
                  <a:pt x="268590" y="266974"/>
                </a:lnTo>
                <a:cubicBezTo>
                  <a:pt x="228988" y="304960"/>
                  <a:pt x="158674" y="287179"/>
                  <a:pt x="160290" y="233837"/>
                </a:cubicBezTo>
                <a:cubicBezTo>
                  <a:pt x="161099" y="203125"/>
                  <a:pt x="124729" y="165948"/>
                  <a:pt x="102908" y="187770"/>
                </a:cubicBezTo>
                <a:lnTo>
                  <a:pt x="5114" y="286371"/>
                </a:lnTo>
                <a:lnTo>
                  <a:pt x="142510" y="423766"/>
                </a:lnTo>
                <a:cubicBezTo>
                  <a:pt x="164331" y="445588"/>
                  <a:pt x="127154" y="481957"/>
                  <a:pt x="96442" y="481149"/>
                </a:cubicBezTo>
                <a:cubicBezTo>
                  <a:pt x="43100" y="479533"/>
                  <a:pt x="25320" y="549847"/>
                  <a:pt x="63305" y="589449"/>
                </a:cubicBezTo>
                <a:lnTo>
                  <a:pt x="68963" y="595107"/>
                </a:lnTo>
                <a:cubicBezTo>
                  <a:pt x="108565" y="633092"/>
                  <a:pt x="177263" y="613695"/>
                  <a:pt x="175646" y="560354"/>
                </a:cubicBezTo>
                <a:cubicBezTo>
                  <a:pt x="174838" y="529642"/>
                  <a:pt x="211208" y="492464"/>
                  <a:pt x="233029" y="514286"/>
                </a:cubicBezTo>
                <a:lnTo>
                  <a:pt x="370425" y="651681"/>
                </a:lnTo>
                <a:lnTo>
                  <a:pt x="469026" y="553080"/>
                </a:lnTo>
                <a:cubicBezTo>
                  <a:pt x="490848" y="531258"/>
                  <a:pt x="454478" y="494889"/>
                  <a:pt x="422958" y="495697"/>
                </a:cubicBezTo>
                <a:close/>
              </a:path>
            </a:pathLst>
          </a:custGeom>
          <a:solidFill>
            <a:srgbClr val="000000"/>
          </a:solidFill>
          <a:ln w="8037" cap="flat">
            <a:noFill/>
            <a:prstDash val="solid"/>
            <a:miter lim="800000"/>
            <a:headEnd/>
            <a:tailEnd/>
          </a:ln>
        </p:spPr>
        <p:txBody>
          <a:bodyPr anchor="ctr"/>
          <a:lstStyle/>
          <a:p>
            <a:endParaRPr lang="el-GR"/>
          </a:p>
        </p:txBody>
      </p:sp>
      <p:pic>
        <p:nvPicPr>
          <p:cNvPr id="105490" name="Γραφικό 15" descr="Νερό"/>
          <p:cNvPicPr>
            <a:picLocks noChangeAspect="1"/>
          </p:cNvPicPr>
          <p:nvPr/>
        </p:nvPicPr>
        <p:blipFill>
          <a:blip r:embed="rId6"/>
          <a:srcRect/>
          <a:stretch>
            <a:fillRect/>
          </a:stretch>
        </p:blipFill>
        <p:spPr bwMode="auto">
          <a:xfrm>
            <a:off x="1519238" y="1701800"/>
            <a:ext cx="695325" cy="693738"/>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212725" y="2836863"/>
            <a:ext cx="6718300" cy="2868612"/>
          </a:xfrm>
        </p:spPr>
        <p:txBody>
          <a:bodyPr>
            <a:noAutofit/>
          </a:bodyPr>
          <a:lstStyle/>
          <a:p>
            <a:pPr fontAlgn="auto">
              <a:spcAft>
                <a:spcPts val="0"/>
              </a:spcAft>
              <a:defRPr/>
            </a:pPr>
            <a:r>
              <a:rPr lang="el-GR" dirty="0">
                <a:solidFill>
                  <a:schemeClr val="tx1">
                    <a:lumMod val="75000"/>
                    <a:lumOff val="25000"/>
                  </a:schemeClr>
                </a:solidFill>
              </a:rPr>
              <a:t>Η θεωρητική εξέλιξη και η ποιοτική βελτίωση των </a:t>
            </a:r>
            <a:r>
              <a:rPr lang="el-GR" dirty="0" err="1">
                <a:solidFill>
                  <a:schemeClr val="tx1">
                    <a:lumMod val="75000"/>
                    <a:lumOff val="25000"/>
                  </a:schemeClr>
                </a:solidFill>
              </a:rPr>
              <a:t>τεϊλοριστικών</a:t>
            </a:r>
            <a:r>
              <a:rPr lang="el-GR" dirty="0">
                <a:solidFill>
                  <a:schemeClr val="tx1">
                    <a:lumMod val="75000"/>
                    <a:lumOff val="25000"/>
                  </a:schemeClr>
                </a:solidFill>
              </a:rPr>
              <a:t> και </a:t>
            </a:r>
            <a:r>
              <a:rPr lang="el-GR" dirty="0" err="1">
                <a:solidFill>
                  <a:schemeClr val="tx1">
                    <a:lumMod val="75000"/>
                    <a:lumOff val="25000"/>
                  </a:schemeClr>
                </a:solidFill>
              </a:rPr>
              <a:t>φορντιστικών</a:t>
            </a:r>
            <a:r>
              <a:rPr lang="el-GR" dirty="0">
                <a:solidFill>
                  <a:schemeClr val="tx1">
                    <a:lumMod val="75000"/>
                    <a:lumOff val="25000"/>
                  </a:schemeClr>
                </a:solidFill>
              </a:rPr>
              <a:t> μεθόδων οργάνωσης της εργασίας, συμβαδίζει με την </a:t>
            </a:r>
            <a:r>
              <a:rPr lang="el-GR" b="1" dirty="0">
                <a:solidFill>
                  <a:schemeClr val="tx1">
                    <a:lumMod val="75000"/>
                    <a:lumOff val="25000"/>
                  </a:schemeClr>
                </a:solidFill>
              </a:rPr>
              <a:t>έντονη παρουσία τους σε κάθε εργοστάσιο </a:t>
            </a:r>
            <a:r>
              <a:rPr lang="el-GR" dirty="0">
                <a:solidFill>
                  <a:schemeClr val="tx1">
                    <a:lumMod val="75000"/>
                    <a:lumOff val="25000"/>
                  </a:schemeClr>
                </a:solidFill>
              </a:rPr>
              <a:t>που παράγει προϊόντα μαζικής κατανάλωσης</a:t>
            </a:r>
          </a:p>
          <a:p>
            <a:pPr fontAlgn="auto">
              <a:spcAft>
                <a:spcPts val="0"/>
              </a:spcAft>
              <a:defRPr/>
            </a:pPr>
            <a:endParaRPr lang="el-GR" dirty="0">
              <a:solidFill>
                <a:schemeClr val="tx1">
                  <a:lumMod val="75000"/>
                  <a:lumOff val="25000"/>
                </a:schemeClr>
              </a:solidFill>
            </a:endParaRPr>
          </a:p>
          <a:p>
            <a:pPr fontAlgn="auto">
              <a:spcAft>
                <a:spcPts val="0"/>
              </a:spcAft>
              <a:defRPr/>
            </a:pPr>
            <a:r>
              <a:rPr lang="el-GR" dirty="0">
                <a:solidFill>
                  <a:schemeClr val="tx1">
                    <a:lumMod val="75000"/>
                    <a:lumOff val="25000"/>
                  </a:schemeClr>
                </a:solidFill>
              </a:rPr>
              <a:t>Εντούτοις, η έκταση του φαινομένου αυτού, </a:t>
            </a:r>
            <a:r>
              <a:rPr lang="el-GR" b="1" dirty="0">
                <a:solidFill>
                  <a:schemeClr val="tx1">
                    <a:lumMod val="75000"/>
                    <a:lumOff val="25000"/>
                  </a:schemeClr>
                </a:solidFill>
              </a:rPr>
              <a:t>αγνοείται</a:t>
            </a:r>
            <a:r>
              <a:rPr lang="el-GR" dirty="0">
                <a:solidFill>
                  <a:schemeClr val="tx1">
                    <a:lumMod val="75000"/>
                    <a:lumOff val="25000"/>
                  </a:schemeClr>
                </a:solidFill>
              </a:rPr>
              <a:t> συνήθως </a:t>
            </a:r>
            <a:r>
              <a:rPr lang="el-GR" b="1" dirty="0">
                <a:solidFill>
                  <a:schemeClr val="tx1">
                    <a:lumMod val="75000"/>
                    <a:lumOff val="25000"/>
                  </a:schemeClr>
                </a:solidFill>
              </a:rPr>
              <a:t>από</a:t>
            </a:r>
            <a:r>
              <a:rPr lang="el-GR" dirty="0">
                <a:solidFill>
                  <a:schemeClr val="tx1">
                    <a:lumMod val="75000"/>
                    <a:lumOff val="25000"/>
                  </a:schemeClr>
                </a:solidFill>
              </a:rPr>
              <a:t> τους </a:t>
            </a:r>
            <a:r>
              <a:rPr lang="el-GR" b="1" dirty="0">
                <a:solidFill>
                  <a:schemeClr val="tx1">
                    <a:lumMod val="75000"/>
                    <a:lumOff val="25000"/>
                  </a:schemeClr>
                </a:solidFill>
              </a:rPr>
              <a:t>κοινωνιολόγους</a:t>
            </a:r>
            <a:r>
              <a:rPr lang="el-GR" dirty="0">
                <a:solidFill>
                  <a:schemeClr val="tx1">
                    <a:lumMod val="75000"/>
                    <a:lumOff val="25000"/>
                  </a:schemeClr>
                </a:solidFill>
              </a:rPr>
              <a:t>, οι οποίοι υποστηρίζουν ότι οι ιδέες του F. </a:t>
            </a:r>
            <a:r>
              <a:rPr lang="el-GR" dirty="0" err="1">
                <a:solidFill>
                  <a:schemeClr val="tx1">
                    <a:lumMod val="75000"/>
                    <a:lumOff val="25000"/>
                  </a:schemeClr>
                </a:solidFill>
              </a:rPr>
              <a:t>Taylor</a:t>
            </a:r>
            <a:r>
              <a:rPr lang="el-GR" dirty="0">
                <a:solidFill>
                  <a:schemeClr val="tx1">
                    <a:lumMod val="75000"/>
                    <a:lumOff val="25000"/>
                  </a:schemeClr>
                </a:solidFill>
              </a:rPr>
              <a:t> είναι ήδη θεωρητικά ξεπερασμένες και ως εκ τούτου πρακτικά ανεφάρμοστες</a:t>
            </a:r>
          </a:p>
          <a:p>
            <a:pPr marL="0" indent="0" fontAlgn="auto">
              <a:spcAft>
                <a:spcPts val="0"/>
              </a:spcAft>
              <a:buFont typeface="Calibri" pitchFamily="34" charset="0"/>
              <a:buNone/>
              <a:defRPr/>
            </a:pPr>
            <a:endParaRPr lang="el-GR" dirty="0">
              <a:solidFill>
                <a:schemeClr val="tx1">
                  <a:lumMod val="75000"/>
                  <a:lumOff val="25000"/>
                </a:schemeClr>
              </a:solidFill>
            </a:endParaRPr>
          </a:p>
          <a:p>
            <a:pPr marL="0" indent="0" fontAlgn="auto">
              <a:spcAft>
                <a:spcPts val="0"/>
              </a:spcAft>
              <a:buFont typeface="Calibri" pitchFamily="34" charset="0"/>
              <a:buNone/>
              <a:defRPr/>
            </a:pPr>
            <a:endParaRPr lang="el-GR" dirty="0">
              <a:solidFill>
                <a:schemeClr val="tx1">
                  <a:lumMod val="75000"/>
                  <a:lumOff val="25000"/>
                </a:schemeClr>
              </a:solidFill>
            </a:endParaRPr>
          </a:p>
        </p:txBody>
      </p:sp>
      <p:sp>
        <p:nvSpPr>
          <p:cNvPr id="2" name="Τίτλος 1"/>
          <p:cNvSpPr>
            <a:spLocks noGrp="1"/>
          </p:cNvSpPr>
          <p:nvPr>
            <p:ph type="ctrTitle"/>
          </p:nvPr>
        </p:nvSpPr>
        <p:spPr>
          <a:xfrm>
            <a:off x="7189788" y="495300"/>
            <a:ext cx="4859337" cy="5521325"/>
          </a:xfrm>
        </p:spPr>
        <p:txBody>
          <a:bodyPr/>
          <a:lstStyle/>
          <a:p>
            <a:pPr fontAlgn="auto">
              <a:spcAft>
                <a:spcPts val="0"/>
              </a:spcAft>
              <a:defRPr/>
            </a:pPr>
            <a:endParaRPr lang="el-GR" sz="2800" dirty="0"/>
          </a:p>
        </p:txBody>
      </p:sp>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1E20C741-4C8B-44C6-8A8E-5855CAB68087}" type="slidenum">
              <a:rPr lang="el-GR"/>
              <a:pPr>
                <a:defRPr/>
              </a:pPr>
              <a:t>42</a:t>
            </a:fld>
            <a:endParaRPr lang="el-GR" dirty="0"/>
          </a:p>
        </p:txBody>
      </p:sp>
      <p:sp>
        <p:nvSpPr>
          <p:cNvPr id="107525" name="TextBox 37"/>
          <p:cNvSpPr txBox="1">
            <a:spLocks noChangeArrowheads="1"/>
          </p:cNvSpPr>
          <p:nvPr/>
        </p:nvSpPr>
        <p:spPr bwMode="auto">
          <a:xfrm>
            <a:off x="97932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07526" name="TextBox 37"/>
          <p:cNvSpPr txBox="1">
            <a:spLocks noChangeArrowheads="1"/>
          </p:cNvSpPr>
          <p:nvPr/>
        </p:nvSpPr>
        <p:spPr bwMode="auto">
          <a:xfrm>
            <a:off x="7635875" y="2646363"/>
            <a:ext cx="1335088" cy="130175"/>
          </a:xfrm>
          <a:prstGeom prst="rect">
            <a:avLst/>
          </a:prstGeom>
          <a:solidFill>
            <a:schemeClr val="bg1"/>
          </a:solidFill>
          <a:ln w="9525">
            <a:noFill/>
            <a:miter lim="800000"/>
            <a:headEnd/>
            <a:tailEnd/>
          </a:ln>
        </p:spPr>
        <p:txBody>
          <a:bodyPr>
            <a:spAutoFit/>
          </a:bodyPr>
          <a:lstStyle/>
          <a:p>
            <a:endParaRPr lang="el-GR" sz="800">
              <a:solidFill>
                <a:schemeClr val="bg1"/>
              </a:solidFill>
              <a:latin typeface="Calibri" pitchFamily="34" charset="0"/>
            </a:endParaRPr>
          </a:p>
        </p:txBody>
      </p:sp>
      <p:pic>
        <p:nvPicPr>
          <p:cNvPr id="107527" name="Picture 6" descr="ÎÏÎ¿ÏÎ­Î»ÎµÏÎ¼Î± ÎµÎ¹ÎºÏÎ½Î±Ï Î³Î¹Î± company BLACK WHITE IMAGES"/>
          <p:cNvPicPr>
            <a:picLocks noChangeAspect="1" noChangeArrowheads="1"/>
          </p:cNvPicPr>
          <p:nvPr/>
        </p:nvPicPr>
        <p:blipFill>
          <a:blip r:embed="rId3"/>
          <a:srcRect/>
          <a:stretch>
            <a:fillRect/>
          </a:stretch>
        </p:blipFill>
        <p:spPr bwMode="auto">
          <a:xfrm>
            <a:off x="7664450" y="841375"/>
            <a:ext cx="3910013" cy="2549525"/>
          </a:xfrm>
          <a:prstGeom prst="rect">
            <a:avLst/>
          </a:prstGeom>
          <a:noFill/>
          <a:ln w="9525">
            <a:noFill/>
            <a:miter lim="800000"/>
            <a:headEnd/>
            <a:tailEnd/>
          </a:ln>
        </p:spPr>
      </p:pic>
      <p:pic>
        <p:nvPicPr>
          <p:cNvPr id="107528" name="Picture 6" descr="ÎÏÎ¿ÏÎ­Î»ÎµÏÎ¼Î± ÎµÎ¹ÎºÏÎ½Î±Ï Î³Î¹Î± company black white images"/>
          <p:cNvPicPr>
            <a:picLocks noChangeAspect="1" noChangeArrowheads="1"/>
          </p:cNvPicPr>
          <p:nvPr/>
        </p:nvPicPr>
        <p:blipFill>
          <a:blip r:embed="rId4"/>
          <a:srcRect/>
          <a:stretch>
            <a:fillRect/>
          </a:stretch>
        </p:blipFill>
        <p:spPr bwMode="auto">
          <a:xfrm>
            <a:off x="7664450" y="841375"/>
            <a:ext cx="3938588" cy="2587625"/>
          </a:xfrm>
          <a:prstGeom prst="rect">
            <a:avLst/>
          </a:prstGeom>
          <a:noFill/>
          <a:ln w="9525">
            <a:noFill/>
            <a:miter lim="800000"/>
            <a:headEnd/>
            <a:tailEnd/>
          </a:ln>
        </p:spPr>
      </p:pic>
      <p:pic>
        <p:nvPicPr>
          <p:cNvPr id="107529" name="Picture 2" descr="ÎÏÎ¿ÏÎ­Î»ÎµÏÎ¼Î± ÎµÎ¹ÎºÏÎ½Î±Ï Î³Î¹Î± company BLACK WHITE IMAGES"/>
          <p:cNvPicPr>
            <a:picLocks noChangeAspect="1" noChangeArrowheads="1"/>
          </p:cNvPicPr>
          <p:nvPr/>
        </p:nvPicPr>
        <p:blipFill>
          <a:blip r:embed="rId5"/>
          <a:srcRect/>
          <a:stretch>
            <a:fillRect/>
          </a:stretch>
        </p:blipFill>
        <p:spPr bwMode="auto">
          <a:xfrm>
            <a:off x="7440613" y="846138"/>
            <a:ext cx="4343400" cy="3860800"/>
          </a:xfrm>
          <a:prstGeom prst="rect">
            <a:avLst/>
          </a:prstGeom>
          <a:noFill/>
          <a:ln w="9525">
            <a:noFill/>
            <a:miter lim="800000"/>
            <a:headEnd/>
            <a:tailEnd/>
          </a:ln>
        </p:spPr>
      </p:pic>
      <p:pic>
        <p:nvPicPr>
          <p:cNvPr id="107530" name="Picture 2" descr="ÎÏÎ¿ÏÎ­Î»ÎµÏÎ¼Î± ÎµÎ¹ÎºÏÎ½Î±Ï Î³Î¹Î± PRODUCTION PROCESS BLACK WHITE IMAGES"/>
          <p:cNvPicPr>
            <a:picLocks noChangeAspect="1" noChangeArrowheads="1"/>
          </p:cNvPicPr>
          <p:nvPr/>
        </p:nvPicPr>
        <p:blipFill>
          <a:blip r:embed="rId6"/>
          <a:srcRect/>
          <a:stretch>
            <a:fillRect/>
          </a:stretch>
        </p:blipFill>
        <p:spPr bwMode="auto">
          <a:xfrm>
            <a:off x="7389813" y="841375"/>
            <a:ext cx="4443412" cy="3887788"/>
          </a:xfrm>
          <a:prstGeom prst="rect">
            <a:avLst/>
          </a:prstGeom>
          <a:noFill/>
          <a:ln w="9525">
            <a:noFill/>
            <a:miter lim="800000"/>
            <a:headEnd/>
            <a:tailEnd/>
          </a:ln>
        </p:spPr>
      </p:pic>
      <p:pic>
        <p:nvPicPr>
          <p:cNvPr id="107531" name="Picture 4" descr="ÎÏÎ¿ÏÎ­Î»ÎµÏÎ¼Î± ÎµÎ¹ÎºÏÎ½Î±Ï Î³Î¹Î± PRODUCTION PROCESS BLACK WHITE IMAGES"/>
          <p:cNvPicPr>
            <a:picLocks noChangeAspect="1" noChangeArrowheads="1"/>
          </p:cNvPicPr>
          <p:nvPr/>
        </p:nvPicPr>
        <p:blipFill>
          <a:blip r:embed="rId7"/>
          <a:srcRect/>
          <a:stretch>
            <a:fillRect/>
          </a:stretch>
        </p:blipFill>
        <p:spPr bwMode="auto">
          <a:xfrm>
            <a:off x="7369175" y="835025"/>
            <a:ext cx="4464050" cy="4870450"/>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Θέση κειμένου 13"/>
          <p:cNvSpPr>
            <a:spLocks noGrp="1"/>
          </p:cNvSpPr>
          <p:nvPr>
            <p:ph type="body" sz="quarter" idx="32"/>
          </p:nvPr>
        </p:nvSpPr>
        <p:spPr>
          <a:xfrm>
            <a:off x="2795588" y="1808163"/>
            <a:ext cx="2044700" cy="1760537"/>
          </a:xfrm>
        </p:spPr>
        <p:txBody>
          <a:bodyPr/>
          <a:lstStyle/>
          <a:p>
            <a:pPr algn="ctr"/>
            <a:r>
              <a:rPr lang="el-GR" sz="1600" smtClean="0"/>
              <a:t>Οι διαβεβαιώσεις των κοινωνιολόγων της εργασίας διαψεύδονται από την πραγματικότητα των εργοστασιακών χώρων του σύγχρονου βιομηχανικού πολιτισμού</a:t>
            </a:r>
          </a:p>
        </p:txBody>
      </p:sp>
      <p:sp>
        <p:nvSpPr>
          <p:cNvPr id="3" name="Θέση υποσέλιδου 2"/>
          <p:cNvSpPr>
            <a:spLocks noGrp="1"/>
          </p:cNvSpPr>
          <p:nvPr>
            <p:ph type="ftr" sz="quarter" idx="45"/>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6"/>
          </p:nvPr>
        </p:nvSpPr>
        <p:spPr/>
        <p:txBody>
          <a:bodyPr/>
          <a:lstStyle/>
          <a:p>
            <a:pPr>
              <a:defRPr/>
            </a:pPr>
            <a:fld id="{548D1854-A50E-40B0-8E9C-9DE4235A8A87}" type="slidenum">
              <a:rPr lang="el-GR"/>
              <a:pPr>
                <a:defRPr/>
              </a:pPr>
              <a:t>43</a:t>
            </a:fld>
            <a:endParaRPr lang="el-GR" dirty="0"/>
          </a:p>
        </p:txBody>
      </p:sp>
      <p:sp>
        <p:nvSpPr>
          <p:cNvPr id="109572" name="Θέση κειμένου 13"/>
          <p:cNvSpPr txBox="1">
            <a:spLocks/>
          </p:cNvSpPr>
          <p:nvPr/>
        </p:nvSpPr>
        <p:spPr bwMode="auto">
          <a:xfrm>
            <a:off x="5189538" y="1781175"/>
            <a:ext cx="1979612" cy="1760538"/>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του οποίου ο τεϊλορισμός αποτελεί ακόμη ένα από τα βασικά συστατικά του στοιχεία</a:t>
            </a:r>
          </a:p>
        </p:txBody>
      </p:sp>
      <p:sp>
        <p:nvSpPr>
          <p:cNvPr id="109573" name="Θέση κειμένου 13"/>
          <p:cNvSpPr txBox="1">
            <a:spLocks/>
          </p:cNvSpPr>
          <p:nvPr/>
        </p:nvSpPr>
        <p:spPr bwMode="auto">
          <a:xfrm>
            <a:off x="7416800" y="1778000"/>
            <a:ext cx="1979613" cy="1760538"/>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τόσο στα βιομηχανικά αναπτυγμένα δυτικά κράτη, όσο και στα κράτη διευθυνόμενης οικονομίας , καθώς επίσης και στα νέα βιομηχανικά κράτη (Κίνα, Κορέα, Ταϊβάν, Βραζιλία, κτλ.)</a:t>
            </a:r>
          </a:p>
        </p:txBody>
      </p:sp>
      <p:sp>
        <p:nvSpPr>
          <p:cNvPr id="109574" name="TextBox 29"/>
          <p:cNvSpPr txBox="1">
            <a:spLocks noChangeArrowheads="1"/>
          </p:cNvSpPr>
          <p:nvPr/>
        </p:nvSpPr>
        <p:spPr bwMode="auto">
          <a:xfrm>
            <a:off x="4684713" y="2301875"/>
            <a:ext cx="504825" cy="584200"/>
          </a:xfrm>
          <a:prstGeom prst="rect">
            <a:avLst/>
          </a:prstGeom>
          <a:noFill/>
          <a:ln w="9525">
            <a:noFill/>
            <a:miter lim="800000"/>
            <a:headEnd/>
            <a:tailEnd/>
          </a:ln>
        </p:spPr>
        <p:txBody>
          <a:bodyPr>
            <a:spAutoFit/>
          </a:bodyPr>
          <a:lstStyle/>
          <a:p>
            <a:pPr algn="ctr"/>
            <a:r>
              <a:rPr lang="el-GR" sz="3200" b="1">
                <a:solidFill>
                  <a:schemeClr val="accent1"/>
                </a:solidFill>
                <a:latin typeface="Calibri" pitchFamily="34" charset="0"/>
              </a:rPr>
              <a:t>&gt;</a:t>
            </a:r>
          </a:p>
        </p:txBody>
      </p:sp>
      <p:sp>
        <p:nvSpPr>
          <p:cNvPr id="109575" name="TextBox 36"/>
          <p:cNvSpPr txBox="1">
            <a:spLocks noChangeArrowheads="1"/>
          </p:cNvSpPr>
          <p:nvPr/>
        </p:nvSpPr>
        <p:spPr bwMode="auto">
          <a:xfrm>
            <a:off x="7089775" y="2301875"/>
            <a:ext cx="504825" cy="584200"/>
          </a:xfrm>
          <a:prstGeom prst="rect">
            <a:avLst/>
          </a:prstGeom>
          <a:noFill/>
          <a:ln w="9525">
            <a:noFill/>
            <a:miter lim="800000"/>
            <a:headEnd/>
            <a:tailEnd/>
          </a:ln>
        </p:spPr>
        <p:txBody>
          <a:bodyPr>
            <a:spAutoFit/>
          </a:bodyPr>
          <a:lstStyle/>
          <a:p>
            <a:pPr algn="ctr"/>
            <a:r>
              <a:rPr lang="el-GR" sz="3200" b="1">
                <a:solidFill>
                  <a:schemeClr val="accent1"/>
                </a:solidFill>
                <a:latin typeface="Calibri" pitchFamily="34" charset="0"/>
              </a:rPr>
              <a:t>&gt;</a:t>
            </a:r>
          </a:p>
        </p:txBody>
      </p:sp>
      <p:sp>
        <p:nvSpPr>
          <p:cNvPr id="109576" name="TextBox 37"/>
          <p:cNvSpPr txBox="1">
            <a:spLocks noChangeArrowheads="1"/>
          </p:cNvSpPr>
          <p:nvPr/>
        </p:nvSpPr>
        <p:spPr bwMode="auto">
          <a:xfrm>
            <a:off x="98059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09577" name="Γραφικό 4" descr="Εργοστάσιο"/>
          <p:cNvSpPr>
            <a:spLocks/>
          </p:cNvSpPr>
          <p:nvPr/>
        </p:nvSpPr>
        <p:spPr bwMode="auto">
          <a:xfrm>
            <a:off x="3414713" y="4148138"/>
            <a:ext cx="552450" cy="512762"/>
          </a:xfrm>
          <a:custGeom>
            <a:avLst/>
            <a:gdLst>
              <a:gd name="T0" fmla="*/ 485854 w 657225"/>
              <a:gd name="T1" fmla="*/ 458261 h 657225"/>
              <a:gd name="T2" fmla="*/ 389883 w 657225"/>
              <a:gd name="T3" fmla="*/ 458261 h 657225"/>
              <a:gd name="T4" fmla="*/ 389883 w 657225"/>
              <a:gd name="T5" fmla="*/ 391470 h 657225"/>
              <a:gd name="T6" fmla="*/ 485854 w 657225"/>
              <a:gd name="T7" fmla="*/ 391470 h 657225"/>
              <a:gd name="T8" fmla="*/ 485854 w 657225"/>
              <a:gd name="T9" fmla="*/ 458261 h 657225"/>
              <a:gd name="T10" fmla="*/ 325902 w 657225"/>
              <a:gd name="T11" fmla="*/ 458261 h 657225"/>
              <a:gd name="T12" fmla="*/ 229931 w 657225"/>
              <a:gd name="T13" fmla="*/ 458261 h 657225"/>
              <a:gd name="T14" fmla="*/ 229931 w 657225"/>
              <a:gd name="T15" fmla="*/ 391470 h 657225"/>
              <a:gd name="T16" fmla="*/ 325902 w 657225"/>
              <a:gd name="T17" fmla="*/ 391470 h 657225"/>
              <a:gd name="T18" fmla="*/ 325902 w 657225"/>
              <a:gd name="T19" fmla="*/ 458261 h 657225"/>
              <a:gd name="T20" fmla="*/ 165950 w 657225"/>
              <a:gd name="T21" fmla="*/ 458261 h 657225"/>
              <a:gd name="T22" fmla="*/ 69979 w 657225"/>
              <a:gd name="T23" fmla="*/ 458261 h 657225"/>
              <a:gd name="T24" fmla="*/ 69979 w 657225"/>
              <a:gd name="T25" fmla="*/ 391470 h 657225"/>
              <a:gd name="T26" fmla="*/ 165950 w 657225"/>
              <a:gd name="T27" fmla="*/ 391470 h 657225"/>
              <a:gd name="T28" fmla="*/ 165950 w 657225"/>
              <a:gd name="T29" fmla="*/ 458261 h 657225"/>
              <a:gd name="T30" fmla="*/ 333900 w 657225"/>
              <a:gd name="T31" fmla="*/ 309837 h 657225"/>
              <a:gd name="T32" fmla="*/ 333900 w 657225"/>
              <a:gd name="T33" fmla="*/ 205939 h 657225"/>
              <a:gd name="T34" fmla="*/ 117965 w 657225"/>
              <a:gd name="T35" fmla="*/ 309837 h 657225"/>
              <a:gd name="T36" fmla="*/ 93972 w 657225"/>
              <a:gd name="T37" fmla="*/ 5566 h 657225"/>
              <a:gd name="T38" fmla="*/ 29991 w 657225"/>
              <a:gd name="T39" fmla="*/ 5566 h 657225"/>
              <a:gd name="T40" fmla="*/ 5998 w 657225"/>
              <a:gd name="T41" fmla="*/ 309837 h 657225"/>
              <a:gd name="T42" fmla="*/ 5998 w 657225"/>
              <a:gd name="T43" fmla="*/ 510210 h 657225"/>
              <a:gd name="T44" fmla="*/ 549835 w 657225"/>
              <a:gd name="T45" fmla="*/ 510210 h 657225"/>
              <a:gd name="T46" fmla="*/ 549835 w 657225"/>
              <a:gd name="T47" fmla="*/ 309837 h 657225"/>
              <a:gd name="T48" fmla="*/ 549835 w 657225"/>
              <a:gd name="T49" fmla="*/ 205939 h 657225"/>
              <a:gd name="T50" fmla="*/ 333900 w 657225"/>
              <a:gd name="T51" fmla="*/ 309837 h 65722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57225" h="657225">
                <a:moveTo>
                  <a:pt x="578644" y="588169"/>
                </a:moveTo>
                <a:lnTo>
                  <a:pt x="464344" y="588169"/>
                </a:lnTo>
                <a:lnTo>
                  <a:pt x="464344" y="502444"/>
                </a:lnTo>
                <a:lnTo>
                  <a:pt x="578644" y="502444"/>
                </a:lnTo>
                <a:lnTo>
                  <a:pt x="578644" y="588169"/>
                </a:lnTo>
                <a:close/>
                <a:moveTo>
                  <a:pt x="388144" y="588169"/>
                </a:moveTo>
                <a:lnTo>
                  <a:pt x="273844" y="588169"/>
                </a:lnTo>
                <a:lnTo>
                  <a:pt x="273844" y="502444"/>
                </a:lnTo>
                <a:lnTo>
                  <a:pt x="388144" y="502444"/>
                </a:lnTo>
                <a:lnTo>
                  <a:pt x="388144" y="588169"/>
                </a:lnTo>
                <a:close/>
                <a:moveTo>
                  <a:pt x="197644" y="588169"/>
                </a:moveTo>
                <a:lnTo>
                  <a:pt x="83344" y="588169"/>
                </a:lnTo>
                <a:lnTo>
                  <a:pt x="83344" y="502444"/>
                </a:lnTo>
                <a:lnTo>
                  <a:pt x="197644" y="502444"/>
                </a:lnTo>
                <a:lnTo>
                  <a:pt x="197644" y="588169"/>
                </a:lnTo>
                <a:close/>
                <a:moveTo>
                  <a:pt x="397669" y="397669"/>
                </a:moveTo>
                <a:lnTo>
                  <a:pt x="397669" y="264319"/>
                </a:lnTo>
                <a:lnTo>
                  <a:pt x="140494" y="397669"/>
                </a:lnTo>
                <a:lnTo>
                  <a:pt x="111919" y="7144"/>
                </a:lnTo>
                <a:lnTo>
                  <a:pt x="35719" y="7144"/>
                </a:lnTo>
                <a:lnTo>
                  <a:pt x="7144" y="397669"/>
                </a:lnTo>
                <a:lnTo>
                  <a:pt x="7144" y="654844"/>
                </a:lnTo>
                <a:lnTo>
                  <a:pt x="654844" y="654844"/>
                </a:lnTo>
                <a:lnTo>
                  <a:pt x="654844" y="397669"/>
                </a:lnTo>
                <a:lnTo>
                  <a:pt x="654844" y="264319"/>
                </a:lnTo>
                <a:lnTo>
                  <a:pt x="397669" y="397669"/>
                </a:lnTo>
                <a:close/>
              </a:path>
            </a:pathLst>
          </a:custGeom>
          <a:solidFill>
            <a:srgbClr val="000000"/>
          </a:solidFill>
          <a:ln w="9525" cap="flat">
            <a:noFill/>
            <a:prstDash val="solid"/>
            <a:miter lim="800000"/>
            <a:headEnd/>
            <a:tailEnd/>
          </a:ln>
        </p:spPr>
        <p:txBody>
          <a:bodyPr anchor="ctr"/>
          <a:lstStyle/>
          <a:p>
            <a:endParaRPr lang="el-GR"/>
          </a:p>
        </p:txBody>
      </p:sp>
      <p:pic>
        <p:nvPicPr>
          <p:cNvPr id="109578" name="Γραφικό 8" descr="Δίκτυο"/>
          <p:cNvPicPr>
            <a:picLocks noChangeAspect="1"/>
          </p:cNvPicPr>
          <p:nvPr/>
        </p:nvPicPr>
        <p:blipFill>
          <a:blip r:embed="rId3"/>
          <a:srcRect/>
          <a:stretch>
            <a:fillRect/>
          </a:stretch>
        </p:blipFill>
        <p:spPr bwMode="auto">
          <a:xfrm>
            <a:off x="5767388" y="4075113"/>
            <a:ext cx="657225" cy="657225"/>
          </a:xfrm>
          <a:prstGeom prst="rect">
            <a:avLst/>
          </a:prstGeom>
          <a:noFill/>
          <a:ln w="9525">
            <a:noFill/>
            <a:miter lim="800000"/>
            <a:headEnd/>
            <a:tailEnd/>
          </a:ln>
        </p:spPr>
      </p:pic>
      <p:pic>
        <p:nvPicPr>
          <p:cNvPr id="109579" name="Γραφικό 14" descr="Κόσμος"/>
          <p:cNvPicPr>
            <a:picLocks noChangeAspect="1"/>
          </p:cNvPicPr>
          <p:nvPr/>
        </p:nvPicPr>
        <p:blipFill>
          <a:blip r:embed="rId4"/>
          <a:srcRect/>
          <a:stretch>
            <a:fillRect/>
          </a:stretch>
        </p:blipFill>
        <p:spPr bwMode="auto">
          <a:xfrm>
            <a:off x="8174038" y="4090988"/>
            <a:ext cx="657225" cy="657225"/>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1">
                <a:shade val="63000"/>
                <a:satMod val="120000"/>
              </a:schemeClr>
            </a:gs>
          </a:gsLst>
          <a:lin ang="5400000" scaled="0"/>
        </a:gradFill>
        <a:effectLst/>
      </p:bgPr>
    </p:bg>
    <p:spTree>
      <p:nvGrpSpPr>
        <p:cNvPr id="1" name=""/>
        <p:cNvGrpSpPr/>
        <p:nvPr/>
      </p:nvGrpSpPr>
      <p:grpSpPr>
        <a:xfrm>
          <a:off x="0" y="0"/>
          <a:ext cx="0" cy="0"/>
          <a:chOff x="0" y="0"/>
          <a:chExt cx="0" cy="0"/>
        </a:xfrm>
      </p:grpSpPr>
      <p:sp useBgFill="1">
        <p:nvSpPr>
          <p:cNvPr id="13" name="Rectangle 12">
            <a:extLst>
              <a:ext uri="{FF2B5EF4-FFF2-40B4-BE49-F238E27FC236}"/>
              <a:ext uri="{C183D7F6-B498-43B3-948B-1728B52AA6E4}"/>
            </a:extLst>
          </p:cNvPr>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fontAlgn="auto">
              <a:spcBef>
                <a:spcPts val="0"/>
              </a:spcBef>
              <a:spcAft>
                <a:spcPts val="0"/>
              </a:spcAft>
              <a:defRPr/>
            </a:pPr>
            <a:endParaRPr lang="en-US">
              <a:solidFill>
                <a:prstClr val="white"/>
              </a:solidFill>
              <a:latin typeface="Impact" panose="020B0806030902050204"/>
            </a:endParaRPr>
          </a:p>
        </p:txBody>
      </p:sp>
      <p:sp>
        <p:nvSpPr>
          <p:cNvPr id="15" name="Rectangle 14">
            <a:extLst>
              <a:ext uri="{FF2B5EF4-FFF2-40B4-BE49-F238E27FC236}"/>
              <a:ext uri="{C183D7F6-B498-43B3-948B-1728B52AA6E4}"/>
            </a:extLst>
          </p:cNvPr>
          <p:cNvSpPr>
            <a:spLocks noGrp="1" noRot="1" noChangeAspect="1" noMove="1" noResize="1" noEditPoints="1" noAdjustHandles="1" noChangeArrowheads="1" noChangeShapeType="1" noTextEdit="1"/>
          </p:cNvSpPr>
          <p:nvPr/>
        </p:nvSpPr>
        <p:spPr>
          <a:xfrm rot="21480000">
            <a:off x="815975" y="682625"/>
            <a:ext cx="10560050" cy="5405438"/>
          </a:xfrm>
          <a:prstGeom prst="rect">
            <a:avLst/>
          </a:prstGeom>
          <a:solidFill>
            <a:srgbClr val="FFFFFF"/>
          </a:solidFill>
          <a:ln w="3175" cap="sq" cmpd="thinThick">
            <a:solidFill>
              <a:srgbClr val="DDDDDD"/>
            </a:solidFill>
            <a:miter lim="800000"/>
          </a:ln>
          <a:effectLst>
            <a:outerShdw blurRad="266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fontAlgn="auto">
              <a:spcBef>
                <a:spcPts val="0"/>
              </a:spcBef>
              <a:spcAft>
                <a:spcPts val="0"/>
              </a:spcAft>
              <a:defRPr/>
            </a:pPr>
            <a:endParaRPr lang="en-US">
              <a:solidFill>
                <a:prstClr val="white"/>
              </a:solidFill>
              <a:latin typeface="Impact" panose="020B0806030902050204"/>
            </a:endParaRPr>
          </a:p>
        </p:txBody>
      </p:sp>
      <p:pic>
        <p:nvPicPr>
          <p:cNvPr id="111620" name="Εικόνα 7" descr="C:\Documents and Settings\you\Τα έγγραφά μου\Λεωνίδας\ΛΕΩΝΙΔΑΣ\ΑΡΧΕΙΑ ΛΕΩΝΙΔΑ\ΠΑΤΡΑ\ΠΑΝΕΠΙΣΤΗΜΙΟ ΠΑΤΡΩΝ\ΠΑΤΡΑ-ΜΑΘΗΜΑΤΑ\ΜΑΘΗΜΑΤΑ ΠΑΤΡΑΣ\ΟΡΓΑΝΩΣΗ - ΔΙΟΙΚΗΣΗ II\ΔΙΑΦΑΝΕΙΕΣ ΜΑΘΗΜΑΤΟΣ\ΚΕΦΑΛΑΙΟ 2\7_10.jpg"/>
          <p:cNvPicPr>
            <a:picLocks noChangeAspect="1" noChangeArrowheads="1"/>
          </p:cNvPicPr>
          <p:nvPr/>
        </p:nvPicPr>
        <p:blipFill>
          <a:blip r:embed="rId3">
            <a:grayscl/>
          </a:blip>
          <a:srcRect t="19250" r="2" b="2"/>
          <a:stretch>
            <a:fillRect/>
          </a:stretch>
        </p:blipFill>
        <p:spPr bwMode="auto">
          <a:xfrm rot="-120000">
            <a:off x="1138238" y="1003300"/>
            <a:ext cx="9915525" cy="4764088"/>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3666" name="Εικόνα 3" descr="C:\Documents and Settings\you\Τα έγγραφά μου\Λεωνίδας\ΛΕΩΝΙΔΑΣ\ΑΡΧΕΙΑ ΛΕΩΝΙΔΑ\ΠΑΤΡΑ\ΠΑΝΕΠΙΣΤΗΜΙΟ ΠΑΤΡΩΝ\ΠΑΤΡΑ-ΜΑΘΗΜΑΤΑ\ΜΑΘΗΜΑΤΑ ΠΑΤΡΑΣ\ΟΡΓΑΝΩΣΗ - ΔΙΟΙΚΗΣΗ II\ΔΙΑΦΑΝΕΙΕΣ ΜΑΘΗΜΑΤΟΣ\ΚΕΦΑΛΑΙΟ 2\foxconn-pay-increase.jpeg"/>
          <p:cNvPicPr>
            <a:picLocks noChangeAspect="1" noChangeArrowheads="1"/>
          </p:cNvPicPr>
          <p:nvPr/>
        </p:nvPicPr>
        <p:blipFill>
          <a:blip r:embed="rId3">
            <a:grayscl/>
          </a:blip>
          <a:srcRect r="3358" b="-2"/>
          <a:stretch>
            <a:fillRect/>
          </a:stretch>
        </p:blipFill>
        <p:spPr bwMode="auto">
          <a:xfrm>
            <a:off x="838200" y="-3175"/>
            <a:ext cx="9928225" cy="6858000"/>
          </a:xfrm>
          <a:prstGeom prst="rect">
            <a:avLst/>
          </a:prstGeom>
          <a:noFill/>
          <a:ln w="9525">
            <a:noFill/>
            <a:miter lim="800000"/>
            <a:headEnd/>
            <a:tailEnd/>
          </a:ln>
        </p:spPr>
      </p:pic>
      <p:pic>
        <p:nvPicPr>
          <p:cNvPr id="113667" name="Picture 15"/>
          <p:cNvPicPr>
            <a:picLocks noGrp="1" noRot="1" noChangeAspect="1" noMove="1" noResize="1" noEditPoints="1" noAdjustHandles="1" noChangeArrowheads="1" noChangeShapeType="1" noCrop="1"/>
          </p:cNvPicPr>
          <p:nvPr/>
        </p:nvPicPr>
        <p:blipFill>
          <a:blip r:embed="rId4"/>
          <a:srcRect/>
          <a:stretch>
            <a:fillRect/>
          </a:stretch>
        </p:blipFill>
        <p:spPr bwMode="auto">
          <a:xfrm>
            <a:off x="0" y="0"/>
            <a:ext cx="12192000" cy="6858000"/>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3" name="Εικόνα 11"/>
          <p:cNvPicPr>
            <a:picLocks noChangeAspect="1"/>
          </p:cNvPicPr>
          <p:nvPr/>
        </p:nvPicPr>
        <p:blipFill>
          <a:blip r:embed="rId3"/>
          <a:srcRect/>
          <a:stretch>
            <a:fillRect/>
          </a:stretch>
        </p:blipFill>
        <p:spPr bwMode="auto">
          <a:xfrm>
            <a:off x="3668713" y="1062038"/>
            <a:ext cx="1984375" cy="2008187"/>
          </a:xfrm>
          <a:prstGeom prst="rect">
            <a:avLst/>
          </a:prstGeom>
          <a:noFill/>
          <a:ln w="9525">
            <a:noFill/>
            <a:miter lim="800000"/>
            <a:headEnd/>
            <a:tailEnd/>
          </a:ln>
        </p:spPr>
      </p:pic>
      <p:pic>
        <p:nvPicPr>
          <p:cNvPr id="18" name="Θέση εικόνας 17" descr="Κοντινή εικόνα βιβλίων αρχιτεκτονικής σε ράφι βιβλιοθήκης"/>
          <p:cNvPicPr>
            <a:picLocks noGrp="1" noChangeAspect="1"/>
          </p:cNvPicPr>
          <p:nvPr>
            <p:ph type="pic" sz="quarter" idx="13"/>
          </p:nvPr>
        </p:nvPicPr>
        <p:blipFill>
          <a:blip r:embed="rId4"/>
          <a:stretch>
            <a:fillRect/>
          </a:stretch>
        </p:blipFill>
        <p:spPr>
          <a:xfrm>
            <a:off x="3175" y="39688"/>
            <a:ext cx="12192000" cy="6778625"/>
          </a:xfrm>
        </p:spPr>
      </p:pic>
      <p:sp>
        <p:nvSpPr>
          <p:cNvPr id="3" name="Τίτλος 2"/>
          <p:cNvSpPr>
            <a:spLocks noGrp="1"/>
          </p:cNvSpPr>
          <p:nvPr>
            <p:ph type="ctrTitle"/>
          </p:nvPr>
        </p:nvSpPr>
        <p:spPr>
          <a:xfrm>
            <a:off x="1555750" y="188913"/>
            <a:ext cx="4859338" cy="6480175"/>
          </a:xfrm>
        </p:spPr>
        <p:txBody>
          <a:bodyPr/>
          <a:lstStyle/>
          <a:p>
            <a:pPr algn="ctr" fontAlgn="auto">
              <a:spcAft>
                <a:spcPts val="0"/>
              </a:spcAft>
              <a:defRPr/>
            </a:pP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4000" b="1" dirty="0"/>
              <a:t/>
            </a:r>
            <a:br>
              <a:rPr lang="el-GR" sz="4000" b="1" dirty="0"/>
            </a:br>
            <a:r>
              <a:rPr lang="el-GR" sz="3200" b="1" dirty="0"/>
              <a:t>Η σχολή των ανθρωπίνων σχέσεων</a:t>
            </a:r>
            <a:endParaRPr lang="el-GR" sz="3200" dirty="0"/>
          </a:p>
        </p:txBody>
      </p:sp>
      <p:sp>
        <p:nvSpPr>
          <p:cNvPr id="8" name="Ορθογώνιο 6" descr="Πλαίσιο επισήμανσης."/>
          <p:cNvSpPr/>
          <p:nvPr/>
        </p:nvSpPr>
        <p:spPr>
          <a:xfrm rot="10800000" flipV="1">
            <a:off x="2138363" y="2841625"/>
            <a:ext cx="3743325" cy="2286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pic>
        <p:nvPicPr>
          <p:cNvPr id="115717" name="Picture 2" descr="ÎÏÎ¿ÏÎ­Î»ÎµÏÎ¼Î± ÎµÎ¹ÎºÏÎ½Î±Ï Î³Î¹Î± team working  BLACK WHITE IMAGES"/>
          <p:cNvPicPr>
            <a:picLocks noChangeAspect="1" noChangeArrowheads="1"/>
          </p:cNvPicPr>
          <p:nvPr/>
        </p:nvPicPr>
        <p:blipFill>
          <a:blip r:embed="rId5"/>
          <a:srcRect/>
          <a:stretch>
            <a:fillRect/>
          </a:stretch>
        </p:blipFill>
        <p:spPr bwMode="auto">
          <a:xfrm>
            <a:off x="2192338" y="404813"/>
            <a:ext cx="3633787" cy="24368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pPr algn="ctr" fontAlgn="auto">
              <a:spcAft>
                <a:spcPts val="0"/>
              </a:spcAft>
              <a:defRPr/>
            </a:pPr>
            <a:r>
              <a:rPr lang="el-GR" dirty="0"/>
              <a:t>Η Εμπειρική Έρευνα στο </a:t>
            </a:r>
            <a:r>
              <a:rPr lang="el-GR" dirty="0" err="1"/>
              <a:t>Hawthorne</a:t>
            </a:r>
            <a:endParaRPr lang="el-GR" dirty="0"/>
          </a:p>
        </p:txBody>
      </p:sp>
      <p:sp>
        <p:nvSpPr>
          <p:cNvPr id="9" name="Θέση περιεχομένου 8"/>
          <p:cNvSpPr>
            <a:spLocks noGrp="1"/>
          </p:cNvSpPr>
          <p:nvPr>
            <p:ph idx="1"/>
          </p:nvPr>
        </p:nvSpPr>
        <p:spPr>
          <a:xfrm>
            <a:off x="795338" y="1728788"/>
            <a:ext cx="2974975" cy="719137"/>
          </a:xfrm>
        </p:spPr>
        <p:txBody>
          <a:bodyPr>
            <a:noAutofit/>
          </a:bodyPr>
          <a:lstStyle/>
          <a:p>
            <a:pPr fontAlgn="auto">
              <a:spcAft>
                <a:spcPts val="0"/>
              </a:spcAft>
              <a:defRPr/>
            </a:pPr>
            <a:r>
              <a:rPr lang="el-GR" dirty="0"/>
              <a:t/>
            </a:r>
            <a:br>
              <a:rPr lang="el-GR" dirty="0"/>
            </a:br>
            <a:endParaRPr lang="el-GR" dirty="0">
              <a:solidFill>
                <a:schemeClr val="tx1">
                  <a:lumMod val="75000"/>
                  <a:lumOff val="25000"/>
                </a:schemeClr>
              </a:solidFill>
              <a:latin typeface="+mn-lt"/>
            </a:endParaRPr>
          </a:p>
        </p:txBody>
      </p:sp>
      <p:sp>
        <p:nvSpPr>
          <p:cNvPr id="6" name="Θέση περιεχομένου 5"/>
          <p:cNvSpPr>
            <a:spLocks noGrp="1"/>
          </p:cNvSpPr>
          <p:nvPr>
            <p:ph idx="14"/>
          </p:nvPr>
        </p:nvSpPr>
        <p:spPr>
          <a:xfrm>
            <a:off x="795338" y="2673350"/>
            <a:ext cx="2974975" cy="3609975"/>
          </a:xfrm>
          <a:noFill/>
        </p:spPr>
        <p:txBody>
          <a:bodyPr>
            <a:noAutofit/>
          </a:bodyPr>
          <a:lstStyle/>
          <a:p>
            <a:pPr marL="0" indent="0" algn="ctr" fontAlgn="auto">
              <a:spcAft>
                <a:spcPts val="0"/>
              </a:spcAft>
              <a:buFont typeface="Arial" panose="020B0604020202020204" pitchFamily="34" charset="0"/>
              <a:buNone/>
              <a:defRPr/>
            </a:pPr>
            <a:r>
              <a:rPr lang="el-GR" dirty="0">
                <a:solidFill>
                  <a:schemeClr val="tx1">
                    <a:lumMod val="75000"/>
                    <a:lumOff val="25000"/>
                  </a:schemeClr>
                </a:solidFill>
              </a:rPr>
              <a:t>Οι εμπειρικές έρευνες που διεξήχθησαν στις βιομηχανικές εγκαταστάσεις της </a:t>
            </a:r>
            <a:r>
              <a:rPr lang="el-GR" b="1" dirty="0">
                <a:solidFill>
                  <a:schemeClr val="tx1">
                    <a:lumMod val="75000"/>
                    <a:lumOff val="25000"/>
                  </a:schemeClr>
                </a:solidFill>
              </a:rPr>
              <a:t>Western Electric </a:t>
            </a:r>
            <a:r>
              <a:rPr lang="el-GR" dirty="0">
                <a:solidFill>
                  <a:schemeClr val="tx1">
                    <a:lumMod val="75000"/>
                    <a:lumOff val="25000"/>
                  </a:schemeClr>
                </a:solidFill>
              </a:rPr>
              <a:t>στο </a:t>
            </a:r>
            <a:r>
              <a:rPr lang="el-GR" dirty="0" err="1">
                <a:solidFill>
                  <a:schemeClr val="tx1">
                    <a:lumMod val="75000"/>
                    <a:lumOff val="25000"/>
                  </a:schemeClr>
                </a:solidFill>
              </a:rPr>
              <a:t>Hawthorne</a:t>
            </a:r>
            <a:r>
              <a:rPr lang="el-GR" dirty="0">
                <a:solidFill>
                  <a:schemeClr val="tx1">
                    <a:lumMod val="75000"/>
                    <a:lumOff val="25000"/>
                  </a:schemeClr>
                </a:solidFill>
              </a:rPr>
              <a:t>, καταδίκασαν τις </a:t>
            </a:r>
            <a:r>
              <a:rPr lang="el-GR" b="1" dirty="0" err="1">
                <a:solidFill>
                  <a:schemeClr val="tx1">
                    <a:lumMod val="75000"/>
                    <a:lumOff val="25000"/>
                  </a:schemeClr>
                </a:solidFill>
              </a:rPr>
              <a:t>τεϊλοριστικές</a:t>
            </a:r>
            <a:r>
              <a:rPr lang="el-GR" b="1" dirty="0">
                <a:solidFill>
                  <a:schemeClr val="tx1">
                    <a:lumMod val="75000"/>
                    <a:lumOff val="25000"/>
                  </a:schemeClr>
                </a:solidFill>
              </a:rPr>
              <a:t> αντιλήψεις</a:t>
            </a:r>
            <a:r>
              <a:rPr lang="el-GR" dirty="0">
                <a:solidFill>
                  <a:schemeClr val="tx1">
                    <a:lumMod val="75000"/>
                    <a:lumOff val="25000"/>
                  </a:schemeClr>
                </a:solidFill>
              </a:rPr>
              <a:t> ως “</a:t>
            </a:r>
            <a:r>
              <a:rPr lang="el-GR" b="1" dirty="0">
                <a:solidFill>
                  <a:schemeClr val="tx1">
                    <a:lumMod val="75000"/>
                    <a:lumOff val="25000"/>
                  </a:schemeClr>
                </a:solidFill>
              </a:rPr>
              <a:t>μηχανιστικές</a:t>
            </a:r>
            <a:r>
              <a:rPr lang="el-GR" dirty="0">
                <a:solidFill>
                  <a:schemeClr val="tx1">
                    <a:lumMod val="75000"/>
                    <a:lumOff val="25000"/>
                  </a:schemeClr>
                </a:solidFill>
              </a:rPr>
              <a:t>”</a:t>
            </a:r>
          </a:p>
        </p:txBody>
      </p:sp>
      <p:sp>
        <p:nvSpPr>
          <p:cNvPr id="7" name="Θέση περιεχομένου 6"/>
          <p:cNvSpPr>
            <a:spLocks noGrp="1"/>
          </p:cNvSpPr>
          <p:nvPr>
            <p:ph idx="15"/>
          </p:nvPr>
        </p:nvSpPr>
        <p:spPr>
          <a:xfrm>
            <a:off x="4608513" y="2605088"/>
            <a:ext cx="2974975" cy="3608387"/>
          </a:xfrm>
          <a:noFill/>
        </p:spPr>
        <p:txBody>
          <a:bodyPr>
            <a:noAutofit/>
          </a:bodyPr>
          <a:lstStyle/>
          <a:p>
            <a:pPr marL="0" indent="0" algn="ctr" fontAlgn="auto">
              <a:spcAft>
                <a:spcPts val="0"/>
              </a:spcAft>
              <a:buFont typeface="Arial" panose="020B0604020202020204" pitchFamily="34" charset="0"/>
              <a:buNone/>
              <a:defRPr/>
            </a:pPr>
            <a:r>
              <a:rPr lang="el-GR" dirty="0">
                <a:solidFill>
                  <a:schemeClr val="tx1">
                    <a:lumMod val="75000"/>
                    <a:lumOff val="25000"/>
                  </a:schemeClr>
                </a:solidFill>
              </a:rPr>
              <a:t>Διότι έθεταν ως αξίωμα ότι ο εργάτης είναι αποκλειστικά και μόνο ένας “οικονομικός άνθρωπος” που έχει ως μοναδικό κίνητρο τη μεγιστοποίηση των αποδοχών του και έδειξαν ότι </a:t>
            </a:r>
            <a:r>
              <a:rPr lang="el-GR" b="1" dirty="0">
                <a:solidFill>
                  <a:schemeClr val="tx1">
                    <a:lumMod val="75000"/>
                    <a:lumOff val="25000"/>
                  </a:schemeClr>
                </a:solidFill>
              </a:rPr>
              <a:t>στην πραγματικότητα άλλα κίνητρα διαδραματίζουν </a:t>
            </a:r>
            <a:r>
              <a:rPr lang="el-GR" dirty="0">
                <a:solidFill>
                  <a:schemeClr val="tx1">
                    <a:lumMod val="75000"/>
                    <a:lumOff val="25000"/>
                  </a:schemeClr>
                </a:solidFill>
              </a:rPr>
              <a:t>έναν πολύ </a:t>
            </a:r>
            <a:r>
              <a:rPr lang="el-GR" b="1" dirty="0">
                <a:solidFill>
                  <a:schemeClr val="tx1">
                    <a:lumMod val="75000"/>
                    <a:lumOff val="25000"/>
                  </a:schemeClr>
                </a:solidFill>
              </a:rPr>
              <a:t>σημαντικότερο ρόλο</a:t>
            </a:r>
          </a:p>
        </p:txBody>
      </p:sp>
      <p:sp>
        <p:nvSpPr>
          <p:cNvPr id="8" name="Θέση περιεχομένου 7"/>
          <p:cNvSpPr>
            <a:spLocks noGrp="1"/>
          </p:cNvSpPr>
          <p:nvPr>
            <p:ph idx="16"/>
          </p:nvPr>
        </p:nvSpPr>
        <p:spPr>
          <a:xfrm>
            <a:off x="8434388" y="2673350"/>
            <a:ext cx="2974975" cy="3540125"/>
          </a:xfrm>
          <a:noFill/>
        </p:spPr>
        <p:txBody>
          <a:bodyPr>
            <a:noAutofit/>
          </a:bodyPr>
          <a:lstStyle/>
          <a:p>
            <a:pPr marL="0" indent="0" algn="ctr" fontAlgn="auto">
              <a:spcAft>
                <a:spcPts val="0"/>
              </a:spcAft>
              <a:buFont typeface="Arial" panose="020B0604020202020204" pitchFamily="34" charset="0"/>
              <a:buNone/>
              <a:defRPr/>
            </a:pPr>
            <a:r>
              <a:rPr lang="el-GR" dirty="0">
                <a:solidFill>
                  <a:schemeClr val="tx1">
                    <a:lumMod val="75000"/>
                    <a:lumOff val="25000"/>
                  </a:schemeClr>
                </a:solidFill>
              </a:rPr>
              <a:t>Η </a:t>
            </a:r>
            <a:r>
              <a:rPr lang="el-GR" b="1" dirty="0">
                <a:solidFill>
                  <a:schemeClr val="tx1">
                    <a:lumMod val="75000"/>
                    <a:lumOff val="25000"/>
                  </a:schemeClr>
                </a:solidFill>
              </a:rPr>
              <a:t>μελέτη</a:t>
            </a:r>
            <a:r>
              <a:rPr lang="el-GR" dirty="0">
                <a:solidFill>
                  <a:schemeClr val="tx1">
                    <a:lumMod val="75000"/>
                    <a:lumOff val="25000"/>
                  </a:schemeClr>
                </a:solidFill>
              </a:rPr>
              <a:t> των </a:t>
            </a:r>
            <a:r>
              <a:rPr lang="el-GR" b="1" dirty="0">
                <a:solidFill>
                  <a:schemeClr val="tx1">
                    <a:lumMod val="75000"/>
                    <a:lumOff val="25000"/>
                  </a:schemeClr>
                </a:solidFill>
              </a:rPr>
              <a:t>επιδράσεων του εσωτερικού περιβάλλοντος της επιχείρησης πάνω στην παραγωγικότητα </a:t>
            </a:r>
            <a:r>
              <a:rPr lang="el-GR" dirty="0">
                <a:solidFill>
                  <a:schemeClr val="tx1">
                    <a:lumMod val="75000"/>
                    <a:lumOff val="25000"/>
                  </a:schemeClr>
                </a:solidFill>
              </a:rPr>
              <a:t>της εργασίας, ξεκίνησε στο </a:t>
            </a:r>
            <a:r>
              <a:rPr lang="el-GR" dirty="0" err="1">
                <a:solidFill>
                  <a:schemeClr val="tx1">
                    <a:lumMod val="75000"/>
                    <a:lumOff val="25000"/>
                  </a:schemeClr>
                </a:solidFill>
              </a:rPr>
              <a:t>Hawthorne</a:t>
            </a:r>
            <a:r>
              <a:rPr lang="el-GR" dirty="0">
                <a:solidFill>
                  <a:schemeClr val="tx1">
                    <a:lumMod val="75000"/>
                    <a:lumOff val="25000"/>
                  </a:schemeClr>
                </a:solidFill>
              </a:rPr>
              <a:t> το 1924, με αρχικό της στόχο τη μέτρηση της επιρροής ορισμένων μεταβλητών του εργασιακού περιβάλλοντος (κυρίως του φωτισμού), πάνω στην εκροή παραγωγής</a:t>
            </a:r>
          </a:p>
        </p:txBody>
      </p:sp>
      <p:sp>
        <p:nvSpPr>
          <p:cNvPr id="3" name="Θέση υποσέλιδου 2"/>
          <p:cNvSpPr>
            <a:spLocks noGrp="1"/>
          </p:cNvSpPr>
          <p:nvPr>
            <p:ph type="ftr" sz="quarter" idx="33"/>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p:txBody>
          <a:bodyPr/>
          <a:lstStyle/>
          <a:p>
            <a:pPr>
              <a:defRPr/>
            </a:pPr>
            <a:fld id="{125DEF6B-12BA-49EF-AF74-67C53974CA56}" type="slidenum">
              <a:rPr lang="el-GR"/>
              <a:pPr>
                <a:defRPr/>
              </a:pPr>
              <a:t>47</a:t>
            </a:fld>
            <a:endParaRPr lang="el-GR" dirty="0"/>
          </a:p>
        </p:txBody>
      </p:sp>
      <p:sp>
        <p:nvSpPr>
          <p:cNvPr id="117768" name="TextBox 11"/>
          <p:cNvSpPr txBox="1">
            <a:spLocks noChangeArrowheads="1"/>
          </p:cNvSpPr>
          <p:nvPr/>
        </p:nvSpPr>
        <p:spPr bwMode="auto">
          <a:xfrm>
            <a:off x="9742488" y="6116638"/>
            <a:ext cx="1462087"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grpSp>
        <p:nvGrpSpPr>
          <p:cNvPr id="20" name="Γραφικό 18" descr="Άνδρας">
            <a:extLst>
              <a:ext uri="{FF2B5EF4-FFF2-40B4-BE49-F238E27FC236}"/>
            </a:extLst>
          </p:cNvPr>
          <p:cNvGrpSpPr/>
          <p:nvPr/>
        </p:nvGrpSpPr>
        <p:grpSpPr>
          <a:xfrm>
            <a:off x="5710804" y="1758143"/>
            <a:ext cx="782391" cy="598730"/>
            <a:chOff x="5638800" y="2971800"/>
            <a:chExt cx="914400" cy="914400"/>
          </a:xfrm>
          <a:solidFill>
            <a:schemeClr val="tx1">
              <a:lumMod val="75000"/>
              <a:lumOff val="25000"/>
            </a:schemeClr>
          </a:solidFill>
        </p:grpSpPr>
        <p:sp>
          <p:nvSpPr>
            <p:cNvPr id="21" name="Ελεύθερη σχεδίαση: Σχήμα 20">
              <a:extLst>
                <a:ext uri="{FF2B5EF4-FFF2-40B4-BE49-F238E27FC236}"/>
              </a:extLst>
            </p:cNvPr>
            <p:cNvSpPr/>
            <p:nvPr/>
          </p:nvSpPr>
          <p:spPr>
            <a:xfrm>
              <a:off x="6012656" y="2993231"/>
              <a:ext cx="161925" cy="161925"/>
            </a:xfrm>
            <a:custGeom>
              <a:avLst/>
              <a:gdLst>
                <a:gd name="connsiteX0" fmla="*/ 159544 w 161925"/>
                <a:gd name="connsiteY0" fmla="*/ 83344 h 161925"/>
                <a:gd name="connsiteX1" fmla="*/ 83344 w 161925"/>
                <a:gd name="connsiteY1" fmla="*/ 159544 h 161925"/>
                <a:gd name="connsiteX2" fmla="*/ 7144 w 161925"/>
                <a:gd name="connsiteY2" fmla="*/ 83344 h 161925"/>
                <a:gd name="connsiteX3" fmla="*/ 83344 w 161925"/>
                <a:gd name="connsiteY3" fmla="*/ 7144 h 161925"/>
                <a:gd name="connsiteX4" fmla="*/ 159544 w 161925"/>
                <a:gd name="connsiteY4" fmla="*/ 83344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161925">
                  <a:moveTo>
                    <a:pt x="159544" y="83344"/>
                  </a:moveTo>
                  <a:cubicBezTo>
                    <a:pt x="159544" y="125428"/>
                    <a:pt x="125428" y="159544"/>
                    <a:pt x="83344" y="159544"/>
                  </a:cubicBezTo>
                  <a:cubicBezTo>
                    <a:pt x="41260" y="159544"/>
                    <a:pt x="7144" y="125428"/>
                    <a:pt x="7144" y="83344"/>
                  </a:cubicBezTo>
                  <a:cubicBezTo>
                    <a:pt x="7144" y="41260"/>
                    <a:pt x="41260" y="7144"/>
                    <a:pt x="83344" y="7144"/>
                  </a:cubicBezTo>
                  <a:cubicBezTo>
                    <a:pt x="125428" y="7144"/>
                    <a:pt x="159544" y="41260"/>
                    <a:pt x="159544" y="833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2" name="Ελεύθερη σχεδίαση: Σχήμα 21">
              <a:extLst>
                <a:ext uri="{FF2B5EF4-FFF2-40B4-BE49-F238E27FC236}"/>
              </a:extLst>
            </p:cNvPr>
            <p:cNvSpPr/>
            <p:nvPr/>
          </p:nvSpPr>
          <p:spPr>
            <a:xfrm>
              <a:off x="5879306" y="3164681"/>
              <a:ext cx="428625" cy="695325"/>
            </a:xfrm>
            <a:custGeom>
              <a:avLst/>
              <a:gdLst>
                <a:gd name="connsiteX0" fmla="*/ 424339 w 428625"/>
                <a:gd name="connsiteY0" fmla="*/ 304324 h 695325"/>
                <a:gd name="connsiteX1" fmla="*/ 370999 w 428625"/>
                <a:gd name="connsiteY1" fmla="*/ 77629 h 695325"/>
                <a:gd name="connsiteX2" fmla="*/ 359569 w 428625"/>
                <a:gd name="connsiteY2" fmla="*/ 56674 h 695325"/>
                <a:gd name="connsiteX3" fmla="*/ 279559 w 428625"/>
                <a:gd name="connsiteY3" fmla="*/ 14764 h 695325"/>
                <a:gd name="connsiteX4" fmla="*/ 216694 w 428625"/>
                <a:gd name="connsiteY4" fmla="*/ 7144 h 695325"/>
                <a:gd name="connsiteX5" fmla="*/ 153829 w 428625"/>
                <a:gd name="connsiteY5" fmla="*/ 16669 h 695325"/>
                <a:gd name="connsiteX6" fmla="*/ 73819 w 428625"/>
                <a:gd name="connsiteY6" fmla="*/ 58579 h 695325"/>
                <a:gd name="connsiteX7" fmla="*/ 62389 w 428625"/>
                <a:gd name="connsiteY7" fmla="*/ 79534 h 695325"/>
                <a:gd name="connsiteX8" fmla="*/ 9049 w 428625"/>
                <a:gd name="connsiteY8" fmla="*/ 306229 h 695325"/>
                <a:gd name="connsiteX9" fmla="*/ 7144 w 428625"/>
                <a:gd name="connsiteY9" fmla="*/ 315754 h 695325"/>
                <a:gd name="connsiteX10" fmla="*/ 45244 w 428625"/>
                <a:gd name="connsiteY10" fmla="*/ 353854 h 695325"/>
                <a:gd name="connsiteX11" fmla="*/ 81439 w 428625"/>
                <a:gd name="connsiteY11" fmla="*/ 325279 h 695325"/>
                <a:gd name="connsiteX12" fmla="*/ 121444 w 428625"/>
                <a:gd name="connsiteY12" fmla="*/ 159544 h 695325"/>
                <a:gd name="connsiteX13" fmla="*/ 121444 w 428625"/>
                <a:gd name="connsiteY13" fmla="*/ 692944 h 695325"/>
                <a:gd name="connsiteX14" fmla="*/ 197644 w 428625"/>
                <a:gd name="connsiteY14" fmla="*/ 692944 h 695325"/>
                <a:gd name="connsiteX15" fmla="*/ 197644 w 428625"/>
                <a:gd name="connsiteY15" fmla="*/ 350044 h 695325"/>
                <a:gd name="connsiteX16" fmla="*/ 235744 w 428625"/>
                <a:gd name="connsiteY16" fmla="*/ 350044 h 695325"/>
                <a:gd name="connsiteX17" fmla="*/ 235744 w 428625"/>
                <a:gd name="connsiteY17" fmla="*/ 692944 h 695325"/>
                <a:gd name="connsiteX18" fmla="*/ 311944 w 428625"/>
                <a:gd name="connsiteY18" fmla="*/ 692944 h 695325"/>
                <a:gd name="connsiteX19" fmla="*/ 311944 w 428625"/>
                <a:gd name="connsiteY19" fmla="*/ 157639 h 695325"/>
                <a:gd name="connsiteX20" fmla="*/ 351949 w 428625"/>
                <a:gd name="connsiteY20" fmla="*/ 323374 h 695325"/>
                <a:gd name="connsiteX21" fmla="*/ 388144 w 428625"/>
                <a:gd name="connsiteY21" fmla="*/ 351949 h 695325"/>
                <a:gd name="connsiteX22" fmla="*/ 426244 w 428625"/>
                <a:gd name="connsiteY22" fmla="*/ 313849 h 695325"/>
                <a:gd name="connsiteX23" fmla="*/ 424339 w 428625"/>
                <a:gd name="connsiteY23" fmla="*/ 304324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28625" h="695325">
                  <a:moveTo>
                    <a:pt x="424339" y="304324"/>
                  </a:moveTo>
                  <a:lnTo>
                    <a:pt x="370999" y="77629"/>
                  </a:lnTo>
                  <a:cubicBezTo>
                    <a:pt x="369094" y="70009"/>
                    <a:pt x="365284" y="62389"/>
                    <a:pt x="359569" y="56674"/>
                  </a:cubicBezTo>
                  <a:cubicBezTo>
                    <a:pt x="336709" y="37624"/>
                    <a:pt x="310039" y="24289"/>
                    <a:pt x="279559" y="14764"/>
                  </a:cubicBezTo>
                  <a:cubicBezTo>
                    <a:pt x="258604" y="10954"/>
                    <a:pt x="237649" y="7144"/>
                    <a:pt x="216694" y="7144"/>
                  </a:cubicBezTo>
                  <a:cubicBezTo>
                    <a:pt x="195739" y="7144"/>
                    <a:pt x="174784" y="10954"/>
                    <a:pt x="153829" y="16669"/>
                  </a:cubicBezTo>
                  <a:cubicBezTo>
                    <a:pt x="123349" y="24289"/>
                    <a:pt x="96679" y="39529"/>
                    <a:pt x="73819" y="58579"/>
                  </a:cubicBezTo>
                  <a:cubicBezTo>
                    <a:pt x="68104" y="64294"/>
                    <a:pt x="64294" y="71914"/>
                    <a:pt x="62389" y="79534"/>
                  </a:cubicBezTo>
                  <a:lnTo>
                    <a:pt x="9049" y="306229"/>
                  </a:lnTo>
                  <a:cubicBezTo>
                    <a:pt x="9049" y="308134"/>
                    <a:pt x="7144" y="311944"/>
                    <a:pt x="7144" y="315754"/>
                  </a:cubicBezTo>
                  <a:cubicBezTo>
                    <a:pt x="7144" y="336709"/>
                    <a:pt x="24289" y="353854"/>
                    <a:pt x="45244" y="353854"/>
                  </a:cubicBezTo>
                  <a:cubicBezTo>
                    <a:pt x="62389" y="353854"/>
                    <a:pt x="77629" y="340519"/>
                    <a:pt x="81439" y="325279"/>
                  </a:cubicBezTo>
                  <a:lnTo>
                    <a:pt x="121444" y="159544"/>
                  </a:lnTo>
                  <a:lnTo>
                    <a:pt x="121444" y="692944"/>
                  </a:lnTo>
                  <a:lnTo>
                    <a:pt x="197644" y="692944"/>
                  </a:lnTo>
                  <a:lnTo>
                    <a:pt x="197644" y="350044"/>
                  </a:lnTo>
                  <a:lnTo>
                    <a:pt x="235744" y="350044"/>
                  </a:lnTo>
                  <a:lnTo>
                    <a:pt x="235744" y="692944"/>
                  </a:lnTo>
                  <a:lnTo>
                    <a:pt x="311944" y="692944"/>
                  </a:lnTo>
                  <a:lnTo>
                    <a:pt x="311944" y="157639"/>
                  </a:lnTo>
                  <a:lnTo>
                    <a:pt x="351949" y="323374"/>
                  </a:lnTo>
                  <a:cubicBezTo>
                    <a:pt x="355759" y="338614"/>
                    <a:pt x="370999" y="351949"/>
                    <a:pt x="388144" y="351949"/>
                  </a:cubicBezTo>
                  <a:cubicBezTo>
                    <a:pt x="409099" y="351949"/>
                    <a:pt x="426244" y="334804"/>
                    <a:pt x="426244" y="313849"/>
                  </a:cubicBezTo>
                  <a:cubicBezTo>
                    <a:pt x="426244" y="310039"/>
                    <a:pt x="424339" y="306229"/>
                    <a:pt x="424339" y="30432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27" name="Γραφικό 25" descr="Εργοστάσιο">
            <a:extLst>
              <a:ext uri="{FF2B5EF4-FFF2-40B4-BE49-F238E27FC236}"/>
            </a:extLst>
          </p:cNvPr>
          <p:cNvSpPr/>
          <p:nvPr/>
        </p:nvSpPr>
        <p:spPr>
          <a:xfrm>
            <a:off x="1985963" y="1774825"/>
            <a:ext cx="592137" cy="546100"/>
          </a:xfrm>
          <a:custGeom>
            <a:avLst/>
            <a:gdLst>
              <a:gd name="connsiteX0" fmla="*/ 578644 w 657225"/>
              <a:gd name="connsiteY0" fmla="*/ 588169 h 657225"/>
              <a:gd name="connsiteX1" fmla="*/ 464344 w 657225"/>
              <a:gd name="connsiteY1" fmla="*/ 588169 h 657225"/>
              <a:gd name="connsiteX2" fmla="*/ 464344 w 657225"/>
              <a:gd name="connsiteY2" fmla="*/ 502444 h 657225"/>
              <a:gd name="connsiteX3" fmla="*/ 578644 w 657225"/>
              <a:gd name="connsiteY3" fmla="*/ 502444 h 657225"/>
              <a:gd name="connsiteX4" fmla="*/ 578644 w 657225"/>
              <a:gd name="connsiteY4" fmla="*/ 588169 h 657225"/>
              <a:gd name="connsiteX5" fmla="*/ 388144 w 657225"/>
              <a:gd name="connsiteY5" fmla="*/ 588169 h 657225"/>
              <a:gd name="connsiteX6" fmla="*/ 273844 w 657225"/>
              <a:gd name="connsiteY6" fmla="*/ 588169 h 657225"/>
              <a:gd name="connsiteX7" fmla="*/ 273844 w 657225"/>
              <a:gd name="connsiteY7" fmla="*/ 502444 h 657225"/>
              <a:gd name="connsiteX8" fmla="*/ 388144 w 657225"/>
              <a:gd name="connsiteY8" fmla="*/ 502444 h 657225"/>
              <a:gd name="connsiteX9" fmla="*/ 388144 w 657225"/>
              <a:gd name="connsiteY9" fmla="*/ 588169 h 657225"/>
              <a:gd name="connsiteX10" fmla="*/ 197644 w 657225"/>
              <a:gd name="connsiteY10" fmla="*/ 588169 h 657225"/>
              <a:gd name="connsiteX11" fmla="*/ 83344 w 657225"/>
              <a:gd name="connsiteY11" fmla="*/ 588169 h 657225"/>
              <a:gd name="connsiteX12" fmla="*/ 83344 w 657225"/>
              <a:gd name="connsiteY12" fmla="*/ 502444 h 657225"/>
              <a:gd name="connsiteX13" fmla="*/ 197644 w 657225"/>
              <a:gd name="connsiteY13" fmla="*/ 502444 h 657225"/>
              <a:gd name="connsiteX14" fmla="*/ 197644 w 657225"/>
              <a:gd name="connsiteY14" fmla="*/ 588169 h 657225"/>
              <a:gd name="connsiteX15" fmla="*/ 397669 w 657225"/>
              <a:gd name="connsiteY15" fmla="*/ 397669 h 657225"/>
              <a:gd name="connsiteX16" fmla="*/ 397669 w 657225"/>
              <a:gd name="connsiteY16" fmla="*/ 264319 h 657225"/>
              <a:gd name="connsiteX17" fmla="*/ 140494 w 657225"/>
              <a:gd name="connsiteY17" fmla="*/ 397669 h 657225"/>
              <a:gd name="connsiteX18" fmla="*/ 111919 w 657225"/>
              <a:gd name="connsiteY18" fmla="*/ 7144 h 657225"/>
              <a:gd name="connsiteX19" fmla="*/ 35719 w 657225"/>
              <a:gd name="connsiteY19" fmla="*/ 7144 h 657225"/>
              <a:gd name="connsiteX20" fmla="*/ 7144 w 657225"/>
              <a:gd name="connsiteY20" fmla="*/ 397669 h 657225"/>
              <a:gd name="connsiteX21" fmla="*/ 7144 w 657225"/>
              <a:gd name="connsiteY21" fmla="*/ 654844 h 657225"/>
              <a:gd name="connsiteX22" fmla="*/ 654844 w 657225"/>
              <a:gd name="connsiteY22" fmla="*/ 654844 h 657225"/>
              <a:gd name="connsiteX23" fmla="*/ 654844 w 657225"/>
              <a:gd name="connsiteY23" fmla="*/ 397669 h 657225"/>
              <a:gd name="connsiteX24" fmla="*/ 654844 w 657225"/>
              <a:gd name="connsiteY24" fmla="*/ 264319 h 657225"/>
              <a:gd name="connsiteX25" fmla="*/ 397669 w 657225"/>
              <a:gd name="connsiteY25" fmla="*/ 397669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57225" h="657225">
                <a:moveTo>
                  <a:pt x="578644" y="588169"/>
                </a:moveTo>
                <a:lnTo>
                  <a:pt x="464344" y="588169"/>
                </a:lnTo>
                <a:lnTo>
                  <a:pt x="464344" y="502444"/>
                </a:lnTo>
                <a:lnTo>
                  <a:pt x="578644" y="502444"/>
                </a:lnTo>
                <a:lnTo>
                  <a:pt x="578644" y="588169"/>
                </a:lnTo>
                <a:close/>
                <a:moveTo>
                  <a:pt x="388144" y="588169"/>
                </a:moveTo>
                <a:lnTo>
                  <a:pt x="273844" y="588169"/>
                </a:lnTo>
                <a:lnTo>
                  <a:pt x="273844" y="502444"/>
                </a:lnTo>
                <a:lnTo>
                  <a:pt x="388144" y="502444"/>
                </a:lnTo>
                <a:lnTo>
                  <a:pt x="388144" y="588169"/>
                </a:lnTo>
                <a:close/>
                <a:moveTo>
                  <a:pt x="197644" y="588169"/>
                </a:moveTo>
                <a:lnTo>
                  <a:pt x="83344" y="588169"/>
                </a:lnTo>
                <a:lnTo>
                  <a:pt x="83344" y="502444"/>
                </a:lnTo>
                <a:lnTo>
                  <a:pt x="197644" y="502444"/>
                </a:lnTo>
                <a:lnTo>
                  <a:pt x="197644" y="588169"/>
                </a:lnTo>
                <a:close/>
                <a:moveTo>
                  <a:pt x="397669" y="397669"/>
                </a:moveTo>
                <a:lnTo>
                  <a:pt x="397669" y="264319"/>
                </a:lnTo>
                <a:lnTo>
                  <a:pt x="140494" y="397669"/>
                </a:lnTo>
                <a:lnTo>
                  <a:pt x="111919" y="7144"/>
                </a:lnTo>
                <a:lnTo>
                  <a:pt x="35719" y="7144"/>
                </a:lnTo>
                <a:lnTo>
                  <a:pt x="7144" y="397669"/>
                </a:lnTo>
                <a:lnTo>
                  <a:pt x="7144" y="654844"/>
                </a:lnTo>
                <a:lnTo>
                  <a:pt x="654844" y="654844"/>
                </a:lnTo>
                <a:lnTo>
                  <a:pt x="654844" y="397669"/>
                </a:lnTo>
                <a:lnTo>
                  <a:pt x="654844" y="264319"/>
                </a:lnTo>
                <a:lnTo>
                  <a:pt x="397669" y="397669"/>
                </a:lnTo>
                <a:close/>
              </a:path>
            </a:pathLst>
          </a:custGeom>
          <a:solidFill>
            <a:schemeClr val="tx1">
              <a:lumMod val="75000"/>
              <a:lumOff val="25000"/>
            </a:schemeClr>
          </a:solid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nvGrpSpPr>
          <p:cNvPr id="32" name="Γραφικό 30" descr="Λάμπα">
            <a:extLst>
              <a:ext uri="{FF2B5EF4-FFF2-40B4-BE49-F238E27FC236}"/>
            </a:extLst>
          </p:cNvPr>
          <p:cNvGrpSpPr/>
          <p:nvPr/>
        </p:nvGrpSpPr>
        <p:grpSpPr>
          <a:xfrm>
            <a:off x="9599560" y="1764521"/>
            <a:ext cx="644535" cy="646958"/>
            <a:chOff x="5638800" y="2971800"/>
            <a:chExt cx="914400" cy="914400"/>
          </a:xfrm>
          <a:solidFill>
            <a:schemeClr val="tx1">
              <a:lumMod val="75000"/>
              <a:lumOff val="25000"/>
            </a:schemeClr>
          </a:solidFill>
        </p:grpSpPr>
        <p:sp>
          <p:nvSpPr>
            <p:cNvPr id="33" name="Ελεύθερη σχεδίαση: Σχήμα 32">
              <a:extLst>
                <a:ext uri="{FF2B5EF4-FFF2-40B4-BE49-F238E27FC236}"/>
              </a:extLst>
            </p:cNvPr>
            <p:cNvSpPr/>
            <p:nvPr/>
          </p:nvSpPr>
          <p:spPr>
            <a:xfrm>
              <a:off x="5965031" y="3574256"/>
              <a:ext cx="257175" cy="66675"/>
            </a:xfrm>
            <a:custGeom>
              <a:avLst/>
              <a:gdLst>
                <a:gd name="connsiteX0" fmla="*/ 35719 w 257175"/>
                <a:gd name="connsiteY0" fmla="*/ 7144 h 66675"/>
                <a:gd name="connsiteX1" fmla="*/ 226219 w 257175"/>
                <a:gd name="connsiteY1" fmla="*/ 7144 h 66675"/>
                <a:gd name="connsiteX2" fmla="*/ 254794 w 257175"/>
                <a:gd name="connsiteY2" fmla="*/ 35719 h 66675"/>
                <a:gd name="connsiteX3" fmla="*/ 226219 w 257175"/>
                <a:gd name="connsiteY3" fmla="*/ 64294 h 66675"/>
                <a:gd name="connsiteX4" fmla="*/ 35719 w 257175"/>
                <a:gd name="connsiteY4" fmla="*/ 64294 h 66675"/>
                <a:gd name="connsiteX5" fmla="*/ 7144 w 257175"/>
                <a:gd name="connsiteY5" fmla="*/ 35719 h 66675"/>
                <a:gd name="connsiteX6" fmla="*/ 35719 w 257175"/>
                <a:gd name="connsiteY6" fmla="*/ 714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7175" h="66675">
                  <a:moveTo>
                    <a:pt x="35719" y="7144"/>
                  </a:moveTo>
                  <a:lnTo>
                    <a:pt x="226219" y="7144"/>
                  </a:lnTo>
                  <a:cubicBezTo>
                    <a:pt x="242411" y="7144"/>
                    <a:pt x="254794" y="19526"/>
                    <a:pt x="254794" y="35719"/>
                  </a:cubicBezTo>
                  <a:cubicBezTo>
                    <a:pt x="254794" y="51911"/>
                    <a:pt x="242411" y="64294"/>
                    <a:pt x="226219" y="64294"/>
                  </a:cubicBezTo>
                  <a:lnTo>
                    <a:pt x="35719" y="64294"/>
                  </a:lnTo>
                  <a:cubicBezTo>
                    <a:pt x="19526" y="64294"/>
                    <a:pt x="7144" y="51911"/>
                    <a:pt x="7144" y="35719"/>
                  </a:cubicBezTo>
                  <a:cubicBezTo>
                    <a:pt x="7144" y="19526"/>
                    <a:pt x="19526" y="7144"/>
                    <a:pt x="35719" y="71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4" name="Ελεύθερη σχεδίαση: Σχήμα 33">
              <a:extLst>
                <a:ext uri="{FF2B5EF4-FFF2-40B4-BE49-F238E27FC236}"/>
              </a:extLst>
            </p:cNvPr>
            <p:cNvSpPr/>
            <p:nvPr/>
          </p:nvSpPr>
          <p:spPr>
            <a:xfrm>
              <a:off x="5965031" y="3669506"/>
              <a:ext cx="257175" cy="66675"/>
            </a:xfrm>
            <a:custGeom>
              <a:avLst/>
              <a:gdLst>
                <a:gd name="connsiteX0" fmla="*/ 35719 w 257175"/>
                <a:gd name="connsiteY0" fmla="*/ 7144 h 66675"/>
                <a:gd name="connsiteX1" fmla="*/ 226219 w 257175"/>
                <a:gd name="connsiteY1" fmla="*/ 7144 h 66675"/>
                <a:gd name="connsiteX2" fmla="*/ 254794 w 257175"/>
                <a:gd name="connsiteY2" fmla="*/ 35719 h 66675"/>
                <a:gd name="connsiteX3" fmla="*/ 226219 w 257175"/>
                <a:gd name="connsiteY3" fmla="*/ 64294 h 66675"/>
                <a:gd name="connsiteX4" fmla="*/ 35719 w 257175"/>
                <a:gd name="connsiteY4" fmla="*/ 64294 h 66675"/>
                <a:gd name="connsiteX5" fmla="*/ 7144 w 257175"/>
                <a:gd name="connsiteY5" fmla="*/ 35719 h 66675"/>
                <a:gd name="connsiteX6" fmla="*/ 35719 w 257175"/>
                <a:gd name="connsiteY6" fmla="*/ 714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7175" h="66675">
                  <a:moveTo>
                    <a:pt x="35719" y="7144"/>
                  </a:moveTo>
                  <a:lnTo>
                    <a:pt x="226219" y="7144"/>
                  </a:lnTo>
                  <a:cubicBezTo>
                    <a:pt x="242411" y="7144"/>
                    <a:pt x="254794" y="19526"/>
                    <a:pt x="254794" y="35719"/>
                  </a:cubicBezTo>
                  <a:cubicBezTo>
                    <a:pt x="254794" y="51911"/>
                    <a:pt x="242411" y="64294"/>
                    <a:pt x="226219" y="64294"/>
                  </a:cubicBezTo>
                  <a:lnTo>
                    <a:pt x="35719" y="64294"/>
                  </a:lnTo>
                  <a:cubicBezTo>
                    <a:pt x="19526" y="64294"/>
                    <a:pt x="7144" y="51911"/>
                    <a:pt x="7144" y="35719"/>
                  </a:cubicBezTo>
                  <a:cubicBezTo>
                    <a:pt x="7144" y="19526"/>
                    <a:pt x="19526" y="7144"/>
                    <a:pt x="35719" y="714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5" name="Ελεύθερη σχεδίαση: Σχήμα 34">
              <a:extLst>
                <a:ext uri="{FF2B5EF4-FFF2-40B4-BE49-F238E27FC236}"/>
              </a:extLst>
            </p:cNvPr>
            <p:cNvSpPr/>
            <p:nvPr/>
          </p:nvSpPr>
          <p:spPr>
            <a:xfrm>
              <a:off x="6026944" y="3764756"/>
              <a:ext cx="133350" cy="66675"/>
            </a:xfrm>
            <a:custGeom>
              <a:avLst/>
              <a:gdLst>
                <a:gd name="connsiteX0" fmla="*/ 7144 w 133350"/>
                <a:gd name="connsiteY0" fmla="*/ 7144 h 66675"/>
                <a:gd name="connsiteX1" fmla="*/ 69056 w 133350"/>
                <a:gd name="connsiteY1" fmla="*/ 64294 h 66675"/>
                <a:gd name="connsiteX2" fmla="*/ 130969 w 133350"/>
                <a:gd name="connsiteY2" fmla="*/ 7144 h 66675"/>
                <a:gd name="connsiteX3" fmla="*/ 7144 w 133350"/>
                <a:gd name="connsiteY3" fmla="*/ 7144 h 66675"/>
              </a:gdLst>
              <a:ahLst/>
              <a:cxnLst>
                <a:cxn ang="0">
                  <a:pos x="connsiteX0" y="connsiteY0"/>
                </a:cxn>
                <a:cxn ang="0">
                  <a:pos x="connsiteX1" y="connsiteY1"/>
                </a:cxn>
                <a:cxn ang="0">
                  <a:pos x="connsiteX2" y="connsiteY2"/>
                </a:cxn>
                <a:cxn ang="0">
                  <a:pos x="connsiteX3" y="connsiteY3"/>
                </a:cxn>
              </a:cxnLst>
              <a:rect l="l" t="t" r="r" b="b"/>
              <a:pathLst>
                <a:path w="133350" h="66675">
                  <a:moveTo>
                    <a:pt x="7144" y="7144"/>
                  </a:moveTo>
                  <a:cubicBezTo>
                    <a:pt x="10001" y="39529"/>
                    <a:pt x="36671" y="64294"/>
                    <a:pt x="69056" y="64294"/>
                  </a:cubicBezTo>
                  <a:cubicBezTo>
                    <a:pt x="101441" y="64294"/>
                    <a:pt x="128111" y="39529"/>
                    <a:pt x="130969" y="7144"/>
                  </a:cubicBezTo>
                  <a:lnTo>
                    <a:pt x="7144" y="71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6" name="Ελεύθερη σχεδίαση: Σχήμα 35">
              <a:extLst>
                <a:ext uri="{FF2B5EF4-FFF2-40B4-BE49-F238E27FC236}"/>
              </a:extLst>
            </p:cNvPr>
            <p:cNvSpPr/>
            <p:nvPr/>
          </p:nvSpPr>
          <p:spPr>
            <a:xfrm>
              <a:off x="5841206" y="3021806"/>
              <a:ext cx="504825" cy="523875"/>
            </a:xfrm>
            <a:custGeom>
              <a:avLst/>
              <a:gdLst>
                <a:gd name="connsiteX0" fmla="*/ 254794 w 504825"/>
                <a:gd name="connsiteY0" fmla="*/ 7144 h 523875"/>
                <a:gd name="connsiteX1" fmla="*/ 254794 w 504825"/>
                <a:gd name="connsiteY1" fmla="*/ 7144 h 523875"/>
                <a:gd name="connsiteX2" fmla="*/ 254794 w 504825"/>
                <a:gd name="connsiteY2" fmla="*/ 7144 h 523875"/>
                <a:gd name="connsiteX3" fmla="*/ 7144 w 504825"/>
                <a:gd name="connsiteY3" fmla="*/ 251936 h 523875"/>
                <a:gd name="connsiteX4" fmla="*/ 7144 w 504825"/>
                <a:gd name="connsiteY4" fmla="*/ 260509 h 523875"/>
                <a:gd name="connsiteX5" fmla="*/ 24289 w 504825"/>
                <a:gd name="connsiteY5" fmla="*/ 346234 h 523875"/>
                <a:gd name="connsiteX6" fmla="*/ 67151 w 504825"/>
                <a:gd name="connsiteY6" fmla="*/ 416719 h 523875"/>
                <a:gd name="connsiteX7" fmla="*/ 125254 w 504825"/>
                <a:gd name="connsiteY7" fmla="*/ 511016 h 523875"/>
                <a:gd name="connsiteX8" fmla="*/ 142399 w 504825"/>
                <a:gd name="connsiteY8" fmla="*/ 521494 h 523875"/>
                <a:gd name="connsiteX9" fmla="*/ 367189 w 504825"/>
                <a:gd name="connsiteY9" fmla="*/ 521494 h 523875"/>
                <a:gd name="connsiteX10" fmla="*/ 384334 w 504825"/>
                <a:gd name="connsiteY10" fmla="*/ 511016 h 523875"/>
                <a:gd name="connsiteX11" fmla="*/ 442436 w 504825"/>
                <a:gd name="connsiteY11" fmla="*/ 416719 h 523875"/>
                <a:gd name="connsiteX12" fmla="*/ 485299 w 504825"/>
                <a:gd name="connsiteY12" fmla="*/ 346234 h 523875"/>
                <a:gd name="connsiteX13" fmla="*/ 502444 w 504825"/>
                <a:gd name="connsiteY13" fmla="*/ 260509 h 523875"/>
                <a:gd name="connsiteX14" fmla="*/ 502444 w 504825"/>
                <a:gd name="connsiteY14" fmla="*/ 251936 h 523875"/>
                <a:gd name="connsiteX15" fmla="*/ 254794 w 504825"/>
                <a:gd name="connsiteY15" fmla="*/ 7144 h 523875"/>
                <a:gd name="connsiteX16" fmla="*/ 445294 w 504825"/>
                <a:gd name="connsiteY16" fmla="*/ 259556 h 523875"/>
                <a:gd name="connsiteX17" fmla="*/ 431959 w 504825"/>
                <a:gd name="connsiteY17" fmla="*/ 326231 h 523875"/>
                <a:gd name="connsiteX18" fmla="*/ 399574 w 504825"/>
                <a:gd name="connsiteY18" fmla="*/ 378619 h 523875"/>
                <a:gd name="connsiteX19" fmla="*/ 344329 w 504825"/>
                <a:gd name="connsiteY19" fmla="*/ 464344 h 523875"/>
                <a:gd name="connsiteX20" fmla="*/ 254794 w 504825"/>
                <a:gd name="connsiteY20" fmla="*/ 464344 h 523875"/>
                <a:gd name="connsiteX21" fmla="*/ 166211 w 504825"/>
                <a:gd name="connsiteY21" fmla="*/ 464344 h 523875"/>
                <a:gd name="connsiteX22" fmla="*/ 110966 w 504825"/>
                <a:gd name="connsiteY22" fmla="*/ 378619 h 523875"/>
                <a:gd name="connsiteX23" fmla="*/ 78581 w 504825"/>
                <a:gd name="connsiteY23" fmla="*/ 326231 h 523875"/>
                <a:gd name="connsiteX24" fmla="*/ 65246 w 504825"/>
                <a:gd name="connsiteY24" fmla="*/ 259556 h 523875"/>
                <a:gd name="connsiteX25" fmla="*/ 65246 w 504825"/>
                <a:gd name="connsiteY25" fmla="*/ 251936 h 523875"/>
                <a:gd name="connsiteX26" fmla="*/ 255746 w 504825"/>
                <a:gd name="connsiteY26" fmla="*/ 63341 h 523875"/>
                <a:gd name="connsiteX27" fmla="*/ 255746 w 504825"/>
                <a:gd name="connsiteY27" fmla="*/ 63341 h 523875"/>
                <a:gd name="connsiteX28" fmla="*/ 255746 w 504825"/>
                <a:gd name="connsiteY28" fmla="*/ 63341 h 523875"/>
                <a:gd name="connsiteX29" fmla="*/ 255746 w 504825"/>
                <a:gd name="connsiteY29" fmla="*/ 63341 h 523875"/>
                <a:gd name="connsiteX30" fmla="*/ 255746 w 504825"/>
                <a:gd name="connsiteY30" fmla="*/ 63341 h 523875"/>
                <a:gd name="connsiteX31" fmla="*/ 255746 w 504825"/>
                <a:gd name="connsiteY31" fmla="*/ 63341 h 523875"/>
                <a:gd name="connsiteX32" fmla="*/ 255746 w 504825"/>
                <a:gd name="connsiteY32" fmla="*/ 63341 h 523875"/>
                <a:gd name="connsiteX33" fmla="*/ 446246 w 504825"/>
                <a:gd name="connsiteY33" fmla="*/ 251936 h 523875"/>
                <a:gd name="connsiteX34" fmla="*/ 446246 w 504825"/>
                <a:gd name="connsiteY34" fmla="*/ 259556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04825" h="523875">
                  <a:moveTo>
                    <a:pt x="254794" y="7144"/>
                  </a:moveTo>
                  <a:cubicBezTo>
                    <a:pt x="254794" y="7144"/>
                    <a:pt x="254794" y="7144"/>
                    <a:pt x="254794" y="7144"/>
                  </a:cubicBezTo>
                  <a:cubicBezTo>
                    <a:pt x="254794" y="7144"/>
                    <a:pt x="254794" y="7144"/>
                    <a:pt x="254794" y="7144"/>
                  </a:cubicBezTo>
                  <a:cubicBezTo>
                    <a:pt x="119539" y="8096"/>
                    <a:pt x="10001" y="116681"/>
                    <a:pt x="7144" y="251936"/>
                  </a:cubicBezTo>
                  <a:lnTo>
                    <a:pt x="7144" y="260509"/>
                  </a:lnTo>
                  <a:cubicBezTo>
                    <a:pt x="8096" y="290036"/>
                    <a:pt x="13811" y="318611"/>
                    <a:pt x="24289" y="346234"/>
                  </a:cubicBezTo>
                  <a:cubicBezTo>
                    <a:pt x="34766" y="371951"/>
                    <a:pt x="49054" y="395764"/>
                    <a:pt x="67151" y="416719"/>
                  </a:cubicBezTo>
                  <a:cubicBezTo>
                    <a:pt x="90011" y="441484"/>
                    <a:pt x="114776" y="490061"/>
                    <a:pt x="125254" y="511016"/>
                  </a:cubicBezTo>
                  <a:cubicBezTo>
                    <a:pt x="128111" y="517684"/>
                    <a:pt x="134779" y="521494"/>
                    <a:pt x="142399" y="521494"/>
                  </a:cubicBezTo>
                  <a:lnTo>
                    <a:pt x="367189" y="521494"/>
                  </a:lnTo>
                  <a:cubicBezTo>
                    <a:pt x="374809" y="521494"/>
                    <a:pt x="381476" y="517684"/>
                    <a:pt x="384334" y="511016"/>
                  </a:cubicBezTo>
                  <a:cubicBezTo>
                    <a:pt x="394811" y="490061"/>
                    <a:pt x="419576" y="441484"/>
                    <a:pt x="442436" y="416719"/>
                  </a:cubicBezTo>
                  <a:cubicBezTo>
                    <a:pt x="460534" y="395764"/>
                    <a:pt x="475774" y="371951"/>
                    <a:pt x="485299" y="346234"/>
                  </a:cubicBezTo>
                  <a:cubicBezTo>
                    <a:pt x="495776" y="318611"/>
                    <a:pt x="501491" y="290036"/>
                    <a:pt x="502444" y="260509"/>
                  </a:cubicBezTo>
                  <a:lnTo>
                    <a:pt x="502444" y="251936"/>
                  </a:lnTo>
                  <a:cubicBezTo>
                    <a:pt x="499586" y="116681"/>
                    <a:pt x="390049" y="8096"/>
                    <a:pt x="254794" y="7144"/>
                  </a:cubicBezTo>
                  <a:close/>
                  <a:moveTo>
                    <a:pt x="445294" y="259556"/>
                  </a:moveTo>
                  <a:cubicBezTo>
                    <a:pt x="444341" y="282416"/>
                    <a:pt x="439579" y="305276"/>
                    <a:pt x="431959" y="326231"/>
                  </a:cubicBezTo>
                  <a:cubicBezTo>
                    <a:pt x="424339" y="345281"/>
                    <a:pt x="413861" y="363379"/>
                    <a:pt x="399574" y="378619"/>
                  </a:cubicBezTo>
                  <a:cubicBezTo>
                    <a:pt x="377666" y="405289"/>
                    <a:pt x="358616" y="433864"/>
                    <a:pt x="344329" y="464344"/>
                  </a:cubicBezTo>
                  <a:lnTo>
                    <a:pt x="254794" y="464344"/>
                  </a:lnTo>
                  <a:lnTo>
                    <a:pt x="166211" y="464344"/>
                  </a:lnTo>
                  <a:cubicBezTo>
                    <a:pt x="150971" y="433864"/>
                    <a:pt x="131921" y="405289"/>
                    <a:pt x="110966" y="378619"/>
                  </a:cubicBezTo>
                  <a:cubicBezTo>
                    <a:pt x="97631" y="363379"/>
                    <a:pt x="86201" y="345281"/>
                    <a:pt x="78581" y="326231"/>
                  </a:cubicBezTo>
                  <a:cubicBezTo>
                    <a:pt x="70009" y="305276"/>
                    <a:pt x="66199" y="282416"/>
                    <a:pt x="65246" y="259556"/>
                  </a:cubicBezTo>
                  <a:lnTo>
                    <a:pt x="65246" y="251936"/>
                  </a:lnTo>
                  <a:cubicBezTo>
                    <a:pt x="67151" y="148114"/>
                    <a:pt x="151924" y="64294"/>
                    <a:pt x="255746" y="63341"/>
                  </a:cubicBezTo>
                  <a:lnTo>
                    <a:pt x="255746" y="63341"/>
                  </a:lnTo>
                  <a:lnTo>
                    <a:pt x="255746" y="63341"/>
                  </a:lnTo>
                  <a:cubicBezTo>
                    <a:pt x="255746" y="63341"/>
                    <a:pt x="255746" y="63341"/>
                    <a:pt x="255746" y="63341"/>
                  </a:cubicBezTo>
                  <a:cubicBezTo>
                    <a:pt x="255746" y="63341"/>
                    <a:pt x="255746" y="63341"/>
                    <a:pt x="255746" y="63341"/>
                  </a:cubicBezTo>
                  <a:lnTo>
                    <a:pt x="255746" y="63341"/>
                  </a:lnTo>
                  <a:lnTo>
                    <a:pt x="255746" y="63341"/>
                  </a:lnTo>
                  <a:cubicBezTo>
                    <a:pt x="359569" y="64294"/>
                    <a:pt x="444341" y="147161"/>
                    <a:pt x="446246" y="251936"/>
                  </a:cubicBezTo>
                  <a:lnTo>
                    <a:pt x="446246" y="259556"/>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ext uri="{C183D7F6-B498-43B3-948B-1728B52AA6E4}"/>
            </a:extLst>
          </p:cNvPr>
          <p:cNvSpPr>
            <a:spLocks noGrp="1" noRot="1" noChangeAspect="1" noMove="1" noResize="1" noEditPoints="1" noAdjustHandles="1" noChangeArrowheads="1" noChangeShapeType="1" noTextEdit="1"/>
          </p:cNvSpPr>
          <p:nvPr/>
        </p:nvSpPr>
        <p:spPr>
          <a:xfrm>
            <a:off x="1354138" y="0"/>
            <a:ext cx="948372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19811" name="Picture 72"/>
          <p:cNvPicPr>
            <a:picLocks noGrp="1" noRot="1" noChangeAspect="1" noMove="1" noResize="1" noEditPoints="1" noAdjustHandles="1" noChangeArrowheads="1" noChangeShapeType="1" noCrop="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75" name="Freeform: Shape 74">
            <a:extLst>
              <a:ext uri="{FF2B5EF4-FFF2-40B4-BE49-F238E27FC236}"/>
              <a:ext uri="{C183D7F6-B498-43B3-948B-1728B52AA6E4}"/>
            </a:extLst>
          </p:cNvPr>
          <p:cNvSpPr>
            <a:spLocks noGrp="1" noRot="1" noChangeAspect="1" noMove="1" noResize="1" noEditPoints="1" noAdjustHandles="1" noChangeArrowheads="1" noChangeShapeType="1" noTextEdit="1"/>
          </p:cNvSpPr>
          <p:nvPr/>
        </p:nvSpPr>
        <p:spPr>
          <a:xfrm>
            <a:off x="2144484" y="0"/>
            <a:ext cx="7837716" cy="6858000"/>
          </a:xfrm>
          <a:custGeom>
            <a:avLst/>
            <a:gdLst>
              <a:gd name="connsiteX0" fmla="*/ 2232159 w 7837716"/>
              <a:gd name="connsiteY0" fmla="*/ 0 h 6858000"/>
              <a:gd name="connsiteX1" fmla="*/ 5605557 w 7837716"/>
              <a:gd name="connsiteY1" fmla="*/ 0 h 6858000"/>
              <a:gd name="connsiteX2" fmla="*/ 5617845 w 7837716"/>
              <a:gd name="connsiteY2" fmla="*/ 5384 h 6858000"/>
              <a:gd name="connsiteX3" fmla="*/ 7837716 w 7837716"/>
              <a:gd name="connsiteY3" fmla="*/ 3429000 h 6858000"/>
              <a:gd name="connsiteX4" fmla="*/ 5617845 w 7837716"/>
              <a:gd name="connsiteY4" fmla="*/ 6852616 h 6858000"/>
              <a:gd name="connsiteX5" fmla="*/ 5605557 w 7837716"/>
              <a:gd name="connsiteY5" fmla="*/ 6858000 h 6858000"/>
              <a:gd name="connsiteX6" fmla="*/ 2232159 w 7837716"/>
              <a:gd name="connsiteY6" fmla="*/ 6858000 h 6858000"/>
              <a:gd name="connsiteX7" fmla="*/ 2219871 w 7837716"/>
              <a:gd name="connsiteY7" fmla="*/ 6852616 h 6858000"/>
              <a:gd name="connsiteX8" fmla="*/ 0 w 7837716"/>
              <a:gd name="connsiteY8" fmla="*/ 3429000 h 6858000"/>
              <a:gd name="connsiteX9" fmla="*/ 2219871 w 7837716"/>
              <a:gd name="connsiteY9" fmla="*/ 53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37716" h="6858000">
                <a:moveTo>
                  <a:pt x="2232159" y="0"/>
                </a:moveTo>
                <a:lnTo>
                  <a:pt x="5605557" y="0"/>
                </a:lnTo>
                <a:lnTo>
                  <a:pt x="5617845" y="5384"/>
                </a:lnTo>
                <a:cubicBezTo>
                  <a:pt x="6931322" y="618789"/>
                  <a:pt x="7837716" y="1921305"/>
                  <a:pt x="7837716" y="3429000"/>
                </a:cubicBezTo>
                <a:cubicBezTo>
                  <a:pt x="7837716" y="4936696"/>
                  <a:pt x="6931322" y="6239212"/>
                  <a:pt x="5617845" y="6852616"/>
                </a:cubicBezTo>
                <a:lnTo>
                  <a:pt x="5605557" y="6858000"/>
                </a:lnTo>
                <a:lnTo>
                  <a:pt x="2232159" y="6858000"/>
                </a:lnTo>
                <a:lnTo>
                  <a:pt x="2219871" y="6852616"/>
                </a:lnTo>
                <a:cubicBezTo>
                  <a:pt x="906394" y="6239212"/>
                  <a:pt x="0" y="4936696"/>
                  <a:pt x="0" y="3429000"/>
                </a:cubicBezTo>
                <a:cubicBezTo>
                  <a:pt x="0" y="1921305"/>
                  <a:pt x="906394" y="618789"/>
                  <a:pt x="2219871" y="5384"/>
                </a:cubicBezTo>
                <a:close/>
              </a:path>
            </a:pathLst>
          </a:custGeom>
          <a:solidFill>
            <a:schemeClr val="bg1"/>
          </a:solidFill>
          <a:ln>
            <a:gradFill>
              <a:gsLst>
                <a:gs pos="0">
                  <a:schemeClr val="accent1">
                    <a:lumMod val="40000"/>
                    <a:lumOff val="60000"/>
                  </a:schemeClr>
                </a:gs>
                <a:gs pos="23000">
                  <a:schemeClr val="accent1">
                    <a:lumMod val="45000"/>
                    <a:lumOff val="55000"/>
                  </a:schemeClr>
                </a:gs>
                <a:gs pos="83000">
                  <a:schemeClr val="bg2">
                    <a:lumMod val="82000"/>
                  </a:schemeClr>
                </a:gs>
                <a:gs pos="100000">
                  <a:schemeClr val="bg2">
                    <a:lumMod val="8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9815" name="Ορθογώνιο 4"/>
          <p:cNvSpPr>
            <a:spLocks noChangeArrowheads="1"/>
          </p:cNvSpPr>
          <p:nvPr/>
        </p:nvSpPr>
        <p:spPr bwMode="auto">
          <a:xfrm>
            <a:off x="3048000" y="5521325"/>
            <a:ext cx="6096000" cy="584200"/>
          </a:xfrm>
          <a:prstGeom prst="rect">
            <a:avLst/>
          </a:prstGeom>
          <a:noFill/>
          <a:ln w="9525">
            <a:noFill/>
            <a:miter lim="800000"/>
            <a:headEnd/>
            <a:tailEnd/>
          </a:ln>
        </p:spPr>
        <p:txBody>
          <a:bodyPr>
            <a:spAutoFit/>
          </a:bodyPr>
          <a:lstStyle/>
          <a:p>
            <a:pPr algn="ctr"/>
            <a:r>
              <a:rPr lang="en-US" sz="1600">
                <a:solidFill>
                  <a:srgbClr val="373737"/>
                </a:solidFill>
                <a:latin typeface="Calibri" pitchFamily="34" charset="0"/>
              </a:rPr>
              <a:t>Western Electric Hawthorne Works Tower </a:t>
            </a:r>
          </a:p>
          <a:p>
            <a:pPr algn="ctr"/>
            <a:r>
              <a:rPr lang="en-US" sz="1600">
                <a:solidFill>
                  <a:srgbClr val="373737"/>
                </a:solidFill>
                <a:latin typeface="Calibri" pitchFamily="34" charset="0"/>
              </a:rPr>
              <a:t>in Hawthorne, Illinois</a:t>
            </a:r>
          </a:p>
        </p:txBody>
      </p:sp>
      <p:pic>
        <p:nvPicPr>
          <p:cNvPr id="119816" name="Picture 2" descr="ÎÏÎ¿ÏÎ­Î»ÎµÏÎ¼Î± ÎµÎ¹ÎºÏÎ½Î±Ï Î³Î¹Î± Hawthorne factory"/>
          <p:cNvPicPr>
            <a:picLocks noChangeAspect="1" noChangeArrowheads="1"/>
          </p:cNvPicPr>
          <p:nvPr/>
        </p:nvPicPr>
        <p:blipFill>
          <a:blip r:embed="rId3"/>
          <a:srcRect/>
          <a:stretch>
            <a:fillRect/>
          </a:stretch>
        </p:blipFill>
        <p:spPr bwMode="auto">
          <a:xfrm>
            <a:off x="3171825" y="1577975"/>
            <a:ext cx="5781675" cy="3702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1">
                <a:shade val="63000"/>
                <a:satMod val="120000"/>
              </a:schemeClr>
            </a:gs>
          </a:gsLst>
          <a:lin ang="5400000" scaled="0"/>
        </a:gradFill>
        <a:effectLst/>
      </p:bgPr>
    </p:bg>
    <p:spTree>
      <p:nvGrpSpPr>
        <p:cNvPr id="1" name=""/>
        <p:cNvGrpSpPr/>
        <p:nvPr/>
      </p:nvGrpSpPr>
      <p:grpSpPr>
        <a:xfrm>
          <a:off x="0" y="0"/>
          <a:ext cx="0" cy="0"/>
          <a:chOff x="0" y="0"/>
          <a:chExt cx="0" cy="0"/>
        </a:xfrm>
      </p:grpSpPr>
      <p:sp useBgFill="1">
        <p:nvSpPr>
          <p:cNvPr id="137" name="Rectangle 136">
            <a:extLst>
              <a:ext uri="{FF2B5EF4-FFF2-40B4-BE49-F238E27FC236}"/>
              <a:ext uri="{C183D7F6-B498-43B3-948B-1728B52AA6E4}"/>
            </a:extLst>
          </p:cNvPr>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fontAlgn="auto">
              <a:spcBef>
                <a:spcPts val="0"/>
              </a:spcBef>
              <a:spcAft>
                <a:spcPts val="0"/>
              </a:spcAft>
              <a:defRPr/>
            </a:pPr>
            <a:endParaRPr lang="en-US">
              <a:solidFill>
                <a:prstClr val="white"/>
              </a:solidFill>
              <a:latin typeface="Impact" panose="020B0806030902050204"/>
            </a:endParaRPr>
          </a:p>
        </p:txBody>
      </p:sp>
      <p:sp>
        <p:nvSpPr>
          <p:cNvPr id="139" name="Rectangle 138">
            <a:extLst>
              <a:ext uri="{FF2B5EF4-FFF2-40B4-BE49-F238E27FC236}"/>
              <a:ext uri="{C183D7F6-B498-43B3-948B-1728B52AA6E4}"/>
            </a:extLst>
          </p:cNvPr>
          <p:cNvSpPr>
            <a:spLocks noGrp="1" noRot="1" noChangeAspect="1" noMove="1" noResize="1" noEditPoints="1" noAdjustHandles="1" noChangeArrowheads="1" noChangeShapeType="1" noTextEdit="1"/>
          </p:cNvSpPr>
          <p:nvPr/>
        </p:nvSpPr>
        <p:spPr>
          <a:xfrm rot="21480000">
            <a:off x="815975" y="682625"/>
            <a:ext cx="10560050" cy="5405438"/>
          </a:xfrm>
          <a:prstGeom prst="rect">
            <a:avLst/>
          </a:prstGeom>
          <a:solidFill>
            <a:srgbClr val="FFFFFF"/>
          </a:solidFill>
          <a:ln w="3175" cap="sq" cmpd="thinThick">
            <a:solidFill>
              <a:srgbClr val="DDDDDD"/>
            </a:solidFill>
            <a:miter lim="800000"/>
          </a:ln>
          <a:effectLst>
            <a:outerShdw blurRad="266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fontAlgn="auto">
              <a:spcBef>
                <a:spcPts val="0"/>
              </a:spcBef>
              <a:spcAft>
                <a:spcPts val="0"/>
              </a:spcAft>
              <a:defRPr/>
            </a:pPr>
            <a:endParaRPr lang="en-US">
              <a:solidFill>
                <a:prstClr val="white"/>
              </a:solidFill>
              <a:latin typeface="Impact" panose="020B0806030902050204"/>
            </a:endParaRPr>
          </a:p>
        </p:txBody>
      </p:sp>
      <p:pic>
        <p:nvPicPr>
          <p:cNvPr id="120836" name="Picture 2" descr="ÎÏÎ¿ÏÎ­Î»ÎµÏÎ¼Î± ÎµÎ¹ÎºÏÎ½Î±Ï Î³Î¹Î± Western Electric Hawthorne Works"/>
          <p:cNvPicPr>
            <a:picLocks noChangeAspect="1" noChangeArrowheads="1"/>
          </p:cNvPicPr>
          <p:nvPr/>
        </p:nvPicPr>
        <p:blipFill>
          <a:blip r:embed="rId2"/>
          <a:srcRect l="8545" r="15488"/>
          <a:stretch>
            <a:fillRect/>
          </a:stretch>
        </p:blipFill>
        <p:spPr bwMode="auto">
          <a:xfrm rot="-120000">
            <a:off x="1138238" y="1003300"/>
            <a:ext cx="9915525" cy="4764088"/>
          </a:xfrm>
          <a:prstGeom prst="rect">
            <a:avLst/>
          </a:prstGeom>
          <a:noFill/>
          <a:ln w="9525">
            <a:noFill/>
            <a:miter lim="800000"/>
            <a:headEnd/>
            <a:tailEnd/>
          </a:ln>
        </p:spPr>
      </p:pic>
      <p:sp>
        <p:nvSpPr>
          <p:cNvPr id="120837" name="Ορθογώνιο 20"/>
          <p:cNvSpPr>
            <a:spLocks noChangeArrowheads="1"/>
          </p:cNvSpPr>
          <p:nvPr/>
        </p:nvSpPr>
        <p:spPr bwMode="auto">
          <a:xfrm>
            <a:off x="2133600" y="6357938"/>
            <a:ext cx="7924800" cy="338137"/>
          </a:xfrm>
          <a:prstGeom prst="rect">
            <a:avLst/>
          </a:prstGeom>
          <a:noFill/>
          <a:ln w="9525">
            <a:noFill/>
            <a:miter lim="800000"/>
            <a:headEnd/>
            <a:tailEnd/>
          </a:ln>
        </p:spPr>
        <p:txBody>
          <a:bodyPr>
            <a:spAutoFit/>
          </a:bodyPr>
          <a:lstStyle/>
          <a:p>
            <a:pPr algn="ctr"/>
            <a:r>
              <a:rPr lang="en-US" sz="1600">
                <a:solidFill>
                  <a:srgbClr val="373737"/>
                </a:solidFill>
                <a:latin typeface="Calibri" pitchFamily="34" charset="0"/>
              </a:rPr>
              <a:t>Western Electric Hawthorne Works in Hawthorne, Illinois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25450" y="663575"/>
            <a:ext cx="11341100" cy="431800"/>
          </a:xfrm>
        </p:spPr>
        <p:txBody>
          <a:bodyPr/>
          <a:lstStyle/>
          <a:p>
            <a:pPr algn="ctr" fontAlgn="auto">
              <a:spcAft>
                <a:spcPts val="0"/>
              </a:spcAft>
              <a:defRPr/>
            </a:pPr>
            <a:r>
              <a:rPr lang="el-GR" b="1" dirty="0">
                <a:solidFill>
                  <a:schemeClr val="tx1">
                    <a:lumMod val="65000"/>
                    <a:lumOff val="35000"/>
                  </a:schemeClr>
                </a:solidFill>
              </a:rPr>
              <a:t>Επεξηγήσεις</a:t>
            </a:r>
            <a:r>
              <a:rPr lang="el-GR" dirty="0">
                <a:solidFill>
                  <a:schemeClr val="tx1">
                    <a:lumMod val="65000"/>
                    <a:lumOff val="35000"/>
                  </a:schemeClr>
                </a:solidFill>
              </a:rPr>
              <a:t/>
            </a:r>
            <a:br>
              <a:rPr lang="el-GR" dirty="0">
                <a:solidFill>
                  <a:schemeClr val="tx1">
                    <a:lumMod val="65000"/>
                    <a:lumOff val="35000"/>
                  </a:schemeClr>
                </a:solidFill>
              </a:rPr>
            </a:br>
            <a:endParaRPr lang="el-GR" dirty="0">
              <a:solidFill>
                <a:schemeClr val="tx1">
                  <a:lumMod val="65000"/>
                  <a:lumOff val="35000"/>
                </a:schemeClr>
              </a:solidFill>
            </a:endParaRPr>
          </a:p>
        </p:txBody>
      </p:sp>
      <p:sp>
        <p:nvSpPr>
          <p:cNvPr id="5" name="Θέση κειμένου 4"/>
          <p:cNvSpPr>
            <a:spLocks noGrp="1"/>
          </p:cNvSpPr>
          <p:nvPr>
            <p:ph type="body" sz="quarter" idx="33"/>
          </p:nvPr>
        </p:nvSpPr>
        <p:spPr>
          <a:xfrm>
            <a:off x="2616200" y="3971925"/>
            <a:ext cx="1981200" cy="358775"/>
          </a:xfrm>
        </p:spPr>
        <p:txBody>
          <a:bodyPr>
            <a:noAutofit/>
          </a:bodyPr>
          <a:lstStyle/>
          <a:p>
            <a:pPr fontAlgn="auto">
              <a:spcAft>
                <a:spcPts val="0"/>
              </a:spcAft>
              <a:defRPr/>
            </a:pPr>
            <a:r>
              <a:rPr lang="el-GR" b="1" dirty="0"/>
              <a:t>Συστηματικό χασομέρι</a:t>
            </a:r>
            <a:endParaRPr lang="el-GR" dirty="0"/>
          </a:p>
          <a:p>
            <a:pPr fontAlgn="auto">
              <a:spcAft>
                <a:spcPts val="0"/>
              </a:spcAft>
              <a:defRPr/>
            </a:pPr>
            <a:endParaRPr lang="el-GR" dirty="0"/>
          </a:p>
        </p:txBody>
      </p:sp>
      <p:sp>
        <p:nvSpPr>
          <p:cNvPr id="9" name="Θέση κειμένου 8"/>
          <p:cNvSpPr>
            <a:spLocks noGrp="1"/>
          </p:cNvSpPr>
          <p:nvPr>
            <p:ph type="body" sz="quarter" idx="37"/>
          </p:nvPr>
        </p:nvSpPr>
        <p:spPr>
          <a:xfrm>
            <a:off x="7594600" y="3971925"/>
            <a:ext cx="1981200" cy="358775"/>
          </a:xfrm>
        </p:spPr>
        <p:txBody>
          <a:bodyPr>
            <a:noAutofit/>
          </a:bodyPr>
          <a:lstStyle/>
          <a:p>
            <a:pPr fontAlgn="auto">
              <a:spcAft>
                <a:spcPts val="0"/>
              </a:spcAft>
              <a:defRPr/>
            </a:pPr>
            <a:r>
              <a:rPr lang="el-GR" b="1" dirty="0"/>
              <a:t>Εντατικοποίηση της εργασίας</a:t>
            </a:r>
            <a:endParaRPr lang="el-GR" dirty="0"/>
          </a:p>
          <a:p>
            <a:pPr fontAlgn="auto">
              <a:spcAft>
                <a:spcPts val="0"/>
              </a:spcAft>
              <a:defRPr/>
            </a:pPr>
            <a:endParaRPr lang="el-GR" dirty="0"/>
          </a:p>
        </p:txBody>
      </p:sp>
      <p:sp>
        <p:nvSpPr>
          <p:cNvPr id="3" name="Θέση υποσέλιδου 2"/>
          <p:cNvSpPr>
            <a:spLocks noGrp="1"/>
          </p:cNvSpPr>
          <p:nvPr>
            <p:ph type="ftr" sz="quarter" idx="45"/>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6"/>
          </p:nvPr>
        </p:nvSpPr>
        <p:spPr/>
        <p:txBody>
          <a:bodyPr/>
          <a:lstStyle/>
          <a:p>
            <a:pPr>
              <a:defRPr/>
            </a:pPr>
            <a:fld id="{625DC5CE-7C20-4635-BC96-0201AABB3ADB}" type="slidenum">
              <a:rPr lang="el-GR"/>
              <a:pPr>
                <a:defRPr/>
              </a:pPr>
              <a:t>5</a:t>
            </a:fld>
            <a:endParaRPr lang="el-GR" dirty="0"/>
          </a:p>
        </p:txBody>
      </p:sp>
      <p:sp>
        <p:nvSpPr>
          <p:cNvPr id="35846" name="TextBox 37"/>
          <p:cNvSpPr txBox="1">
            <a:spLocks noChangeArrowheads="1"/>
          </p:cNvSpPr>
          <p:nvPr/>
        </p:nvSpPr>
        <p:spPr bwMode="auto">
          <a:xfrm>
            <a:off x="98059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35847" name="Θέση κειμένου 11"/>
          <p:cNvSpPr txBox="1">
            <a:spLocks/>
          </p:cNvSpPr>
          <p:nvPr/>
        </p:nvSpPr>
        <p:spPr bwMode="auto">
          <a:xfrm>
            <a:off x="1420813" y="4605338"/>
            <a:ext cx="4371975" cy="2252662"/>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Υπήρξε κατά την εποχή του F. Taylor, ένας τρόπος άμυνας που ανέπτυξε η εργατική τάξη κατά της ανεργίας</a:t>
            </a:r>
            <a:r>
              <a:rPr lang="en-US" sz="1600">
                <a:solidFill>
                  <a:srgbClr val="404040"/>
                </a:solidFill>
                <a:latin typeface="Calibri" pitchFamily="34" charset="0"/>
              </a:rPr>
              <a:t> </a:t>
            </a:r>
            <a:r>
              <a:rPr lang="el-GR" sz="1600">
                <a:solidFill>
                  <a:srgbClr val="404040"/>
                </a:solidFill>
                <a:latin typeface="Calibri" pitchFamily="34" charset="0"/>
              </a:rPr>
              <a:t>- “επεκτείνοντας χρονικά” την εργασία, επεκτείνεται και ο πληρωμένος χρόνος απασχόλησης-</a:t>
            </a:r>
            <a:r>
              <a:rPr lang="en-US" sz="1600">
                <a:solidFill>
                  <a:srgbClr val="404040"/>
                </a:solidFill>
                <a:latin typeface="Calibri" pitchFamily="34" charset="0"/>
              </a:rPr>
              <a:t> </a:t>
            </a:r>
            <a:r>
              <a:rPr lang="el-GR" sz="1600">
                <a:solidFill>
                  <a:srgbClr val="404040"/>
                </a:solidFill>
                <a:latin typeface="Calibri" pitchFamily="34" charset="0"/>
              </a:rPr>
              <a:t>και κατά της πρώιμης φθοράς της δύναμής της, καθώς εκείνη την εποχή δεν υπήρχε καμία από τις σημερινές “έμμεσες παροχές” και κάθε εργατικό ατύχημα σήμαινε εκδίωξη από οποιαδήποτε εργασία και πλήρη απώλεια του μισθού</a:t>
            </a:r>
          </a:p>
          <a:p>
            <a:pPr algn="ctr">
              <a:lnSpc>
                <a:spcPct val="90000"/>
              </a:lnSpc>
              <a:spcBef>
                <a:spcPts val="1000"/>
              </a:spcBef>
              <a:buClr>
                <a:schemeClr val="accent1"/>
              </a:buClr>
              <a:buFont typeface="Calibri" pitchFamily="34" charset="0"/>
              <a:buNone/>
            </a:pPr>
            <a:endParaRPr lang="el-GR" sz="1600">
              <a:solidFill>
                <a:srgbClr val="404040"/>
              </a:solidFill>
              <a:latin typeface="Calibri" pitchFamily="34" charset="0"/>
            </a:endParaRPr>
          </a:p>
        </p:txBody>
      </p:sp>
      <p:pic>
        <p:nvPicPr>
          <p:cNvPr id="35848" name="Γραφικό 11" descr="Τρέξιμο"/>
          <p:cNvPicPr>
            <a:picLocks noChangeAspect="1"/>
          </p:cNvPicPr>
          <p:nvPr/>
        </p:nvPicPr>
        <p:blipFill>
          <a:blip r:embed="rId3"/>
          <a:srcRect/>
          <a:stretch>
            <a:fillRect/>
          </a:stretch>
        </p:blipFill>
        <p:spPr bwMode="auto">
          <a:xfrm>
            <a:off x="8128000" y="2252663"/>
            <a:ext cx="914400" cy="914400"/>
          </a:xfrm>
          <a:prstGeom prst="rect">
            <a:avLst/>
          </a:prstGeom>
          <a:noFill/>
          <a:ln w="9525">
            <a:noFill/>
            <a:miter lim="800000"/>
            <a:headEnd/>
            <a:tailEnd/>
          </a:ln>
        </p:spPr>
      </p:pic>
      <p:sp>
        <p:nvSpPr>
          <p:cNvPr id="35849" name="Θέση κειμένου 11"/>
          <p:cNvSpPr txBox="1">
            <a:spLocks/>
          </p:cNvSpPr>
          <p:nvPr/>
        </p:nvSpPr>
        <p:spPr bwMode="auto">
          <a:xfrm>
            <a:off x="6597650" y="4605338"/>
            <a:ext cx="3973513" cy="2252662"/>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Υπάρχει όταν </a:t>
            </a:r>
            <a:r>
              <a:rPr lang="el-GR">
                <a:solidFill>
                  <a:srgbClr val="404040"/>
                </a:solidFill>
                <a:latin typeface="Calibri" pitchFamily="34" charset="0"/>
              </a:rPr>
              <a:t>με </a:t>
            </a:r>
            <a:r>
              <a:rPr lang="el-GR" sz="1600">
                <a:solidFill>
                  <a:srgbClr val="404040"/>
                </a:solidFill>
                <a:latin typeface="Calibri" pitchFamily="34" charset="0"/>
              </a:rPr>
              <a:t>δεδομένη (σταθερή) την τεχνολογία, ο αυτός αριθμός εργαζομένων παράγει στον ίδιο χρόνο -</a:t>
            </a:r>
            <a:r>
              <a:rPr lang="en-US" sz="1600">
                <a:solidFill>
                  <a:srgbClr val="404040"/>
                </a:solidFill>
                <a:latin typeface="Calibri" pitchFamily="34" charset="0"/>
              </a:rPr>
              <a:t> </a:t>
            </a:r>
            <a:r>
              <a:rPr lang="el-GR" sz="1600">
                <a:solidFill>
                  <a:srgbClr val="404040"/>
                </a:solidFill>
                <a:latin typeface="Calibri" pitchFamily="34" charset="0"/>
              </a:rPr>
              <a:t>είτε ως αποτέλεσμα της αύξησης του ρυθμού της εργασίας, είτε ως συνέπεια της μείωσης των “κενών” και των νεκρών χρόνων στην πορεία της παραγωγής</a:t>
            </a:r>
            <a:r>
              <a:rPr lang="en-US" sz="1600">
                <a:solidFill>
                  <a:srgbClr val="404040"/>
                </a:solidFill>
                <a:latin typeface="Calibri" pitchFamily="34" charset="0"/>
              </a:rPr>
              <a:t> </a:t>
            </a:r>
            <a:r>
              <a:rPr lang="el-GR" sz="1600">
                <a:solidFill>
                  <a:srgbClr val="404040"/>
                </a:solidFill>
                <a:latin typeface="Calibri" pitchFamily="34" charset="0"/>
              </a:rPr>
              <a:t>- μία μεγαλύτερη ποσότητα προϊόντων-εμπορευμάτων</a:t>
            </a:r>
          </a:p>
          <a:p>
            <a:pPr algn="ctr">
              <a:lnSpc>
                <a:spcPct val="90000"/>
              </a:lnSpc>
              <a:spcBef>
                <a:spcPts val="1000"/>
              </a:spcBef>
              <a:buClr>
                <a:schemeClr val="accent1"/>
              </a:buClr>
              <a:buFont typeface="Calibri" pitchFamily="34" charset="0"/>
              <a:buNone/>
            </a:pPr>
            <a:endParaRPr lang="el-GR" sz="1600">
              <a:solidFill>
                <a:srgbClr val="404040"/>
              </a:solidFill>
              <a:latin typeface="Calibri" pitchFamily="34" charset="0"/>
            </a:endParaRPr>
          </a:p>
        </p:txBody>
      </p:sp>
      <p:pic>
        <p:nvPicPr>
          <p:cNvPr id="35850" name="Γραφικό 15" descr="Κλείσιμο"/>
          <p:cNvPicPr>
            <a:picLocks noChangeAspect="1"/>
          </p:cNvPicPr>
          <p:nvPr/>
        </p:nvPicPr>
        <p:blipFill>
          <a:blip r:embed="rId4"/>
          <a:srcRect/>
          <a:stretch>
            <a:fillRect/>
          </a:stretch>
        </p:blipFill>
        <p:spPr bwMode="auto">
          <a:xfrm>
            <a:off x="3149600" y="2252663"/>
            <a:ext cx="914400" cy="914400"/>
          </a:xfrm>
          <a:prstGeom prst="rect">
            <a:avLst/>
          </a:prstGeom>
          <a:noFill/>
          <a:ln w="9525">
            <a:noFill/>
            <a:miter lim="800000"/>
            <a:headEnd/>
            <a:tailEnd/>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Θέση κειμένου 13"/>
          <p:cNvSpPr>
            <a:spLocks noGrp="1"/>
          </p:cNvSpPr>
          <p:nvPr>
            <p:ph type="body" sz="quarter" idx="32"/>
          </p:nvPr>
        </p:nvSpPr>
        <p:spPr>
          <a:xfrm>
            <a:off x="2147888" y="1795463"/>
            <a:ext cx="2044700" cy="1760537"/>
          </a:xfrm>
        </p:spPr>
        <p:txBody>
          <a:bodyPr/>
          <a:lstStyle/>
          <a:p>
            <a:pPr algn="ctr"/>
            <a:r>
              <a:rPr lang="el-GR" sz="1600" smtClean="0"/>
              <a:t>Εντούτοις, όσο η </a:t>
            </a:r>
            <a:r>
              <a:rPr lang="el-GR" sz="1600" b="1" smtClean="0"/>
              <a:t>εμπειρική έρευνα συνεχιζόταν</a:t>
            </a:r>
            <a:r>
              <a:rPr lang="el-GR" sz="1600" smtClean="0"/>
              <a:t>, ιδιαιτέρως μάλιστα μετά την ανάληψη της διεύθυνσής της από τον Elton Mayo το 1927</a:t>
            </a:r>
          </a:p>
          <a:p>
            <a:pPr algn="ctr"/>
            <a:endParaRPr lang="el-GR" sz="1600" smtClean="0"/>
          </a:p>
        </p:txBody>
      </p:sp>
      <p:sp>
        <p:nvSpPr>
          <p:cNvPr id="3" name="Θέση υποσέλιδου 2"/>
          <p:cNvSpPr>
            <a:spLocks noGrp="1"/>
          </p:cNvSpPr>
          <p:nvPr>
            <p:ph type="ftr" sz="quarter" idx="45"/>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6"/>
          </p:nvPr>
        </p:nvSpPr>
        <p:spPr/>
        <p:txBody>
          <a:bodyPr/>
          <a:lstStyle/>
          <a:p>
            <a:pPr>
              <a:defRPr/>
            </a:pPr>
            <a:fld id="{CBA743FB-0C94-4746-99F1-5B6A8DB64A39}" type="slidenum">
              <a:rPr lang="el-GR"/>
              <a:pPr>
                <a:defRPr/>
              </a:pPr>
              <a:t>50</a:t>
            </a:fld>
            <a:endParaRPr lang="el-GR" dirty="0"/>
          </a:p>
        </p:txBody>
      </p:sp>
      <p:sp>
        <p:nvSpPr>
          <p:cNvPr id="121860" name="Θέση κειμένου 13"/>
          <p:cNvSpPr txBox="1">
            <a:spLocks/>
          </p:cNvSpPr>
          <p:nvPr/>
        </p:nvSpPr>
        <p:spPr bwMode="auto">
          <a:xfrm>
            <a:off x="4960938" y="1778000"/>
            <a:ext cx="1979612" cy="1760538"/>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Διαπιστώθηκε η σημαντική </a:t>
            </a:r>
            <a:r>
              <a:rPr lang="el-GR" sz="1600" b="1">
                <a:solidFill>
                  <a:srgbClr val="404040"/>
                </a:solidFill>
                <a:latin typeface="Calibri" pitchFamily="34" charset="0"/>
              </a:rPr>
              <a:t>επίδραση των ψυχολογικών παραγόντων </a:t>
            </a:r>
            <a:r>
              <a:rPr lang="el-GR" sz="1600">
                <a:solidFill>
                  <a:srgbClr val="404040"/>
                </a:solidFill>
                <a:latin typeface="Calibri" pitchFamily="34" charset="0"/>
              </a:rPr>
              <a:t>πάνω στην παραγωγικότητα</a:t>
            </a:r>
          </a:p>
        </p:txBody>
      </p:sp>
      <p:sp>
        <p:nvSpPr>
          <p:cNvPr id="121861" name="Θέση κειμένου 13"/>
          <p:cNvSpPr txBox="1">
            <a:spLocks/>
          </p:cNvSpPr>
          <p:nvPr/>
        </p:nvSpPr>
        <p:spPr bwMode="auto">
          <a:xfrm>
            <a:off x="7494588" y="1800225"/>
            <a:ext cx="2681287" cy="17621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Με συνέπεια να μην μπορεί πλέον να θεωρηθεί η επιχείρηση μόνο ως ένα σύνολο ατόμων, αλλά επίσης, ως ένα </a:t>
            </a:r>
            <a:r>
              <a:rPr lang="el-GR" sz="1600" b="1">
                <a:solidFill>
                  <a:srgbClr val="404040"/>
                </a:solidFill>
                <a:latin typeface="Calibri" pitchFamily="34" charset="0"/>
              </a:rPr>
              <a:t>σύνολο διαπροσωπικών σχέσεων</a:t>
            </a:r>
            <a:r>
              <a:rPr lang="el-GR" sz="1600">
                <a:solidFill>
                  <a:srgbClr val="404040"/>
                </a:solidFill>
                <a:latin typeface="Calibri" pitchFamily="34" charset="0"/>
              </a:rPr>
              <a:t>, μέσα στο οποίο η έννοια της ομάδας εμφανιζόταν καθοριστική για τον προσδιορισμό του</a:t>
            </a:r>
          </a:p>
          <a:p>
            <a:pPr algn="ctr">
              <a:lnSpc>
                <a:spcPct val="90000"/>
              </a:lnSpc>
              <a:spcBef>
                <a:spcPts val="1000"/>
              </a:spcBef>
              <a:buClr>
                <a:schemeClr val="accent1"/>
              </a:buClr>
              <a:buFont typeface="Calibri" pitchFamily="34" charset="0"/>
              <a:buNone/>
            </a:pPr>
            <a:endParaRPr lang="el-GR" sz="1600">
              <a:solidFill>
                <a:srgbClr val="404040"/>
              </a:solidFill>
              <a:latin typeface="Calibri" pitchFamily="34" charset="0"/>
            </a:endParaRPr>
          </a:p>
        </p:txBody>
      </p:sp>
      <p:sp>
        <p:nvSpPr>
          <p:cNvPr id="121862" name="TextBox 29"/>
          <p:cNvSpPr txBox="1">
            <a:spLocks noChangeArrowheads="1"/>
          </p:cNvSpPr>
          <p:nvPr/>
        </p:nvSpPr>
        <p:spPr bwMode="auto">
          <a:xfrm>
            <a:off x="4338638" y="2301875"/>
            <a:ext cx="504825" cy="584200"/>
          </a:xfrm>
          <a:prstGeom prst="rect">
            <a:avLst/>
          </a:prstGeom>
          <a:noFill/>
          <a:ln w="9525">
            <a:noFill/>
            <a:miter lim="800000"/>
            <a:headEnd/>
            <a:tailEnd/>
          </a:ln>
        </p:spPr>
        <p:txBody>
          <a:bodyPr>
            <a:spAutoFit/>
          </a:bodyPr>
          <a:lstStyle/>
          <a:p>
            <a:pPr algn="ctr"/>
            <a:r>
              <a:rPr lang="el-GR" sz="3200" b="1">
                <a:solidFill>
                  <a:schemeClr val="accent1"/>
                </a:solidFill>
                <a:latin typeface="Calibri" pitchFamily="34" charset="0"/>
              </a:rPr>
              <a:t>&gt;</a:t>
            </a:r>
          </a:p>
        </p:txBody>
      </p:sp>
      <p:sp>
        <p:nvSpPr>
          <p:cNvPr id="121863" name="TextBox 36"/>
          <p:cNvSpPr txBox="1">
            <a:spLocks noChangeArrowheads="1"/>
          </p:cNvSpPr>
          <p:nvPr/>
        </p:nvSpPr>
        <p:spPr bwMode="auto">
          <a:xfrm>
            <a:off x="6965950" y="2301875"/>
            <a:ext cx="504825" cy="584200"/>
          </a:xfrm>
          <a:prstGeom prst="rect">
            <a:avLst/>
          </a:prstGeom>
          <a:noFill/>
          <a:ln w="9525">
            <a:noFill/>
            <a:miter lim="800000"/>
            <a:headEnd/>
            <a:tailEnd/>
          </a:ln>
        </p:spPr>
        <p:txBody>
          <a:bodyPr>
            <a:spAutoFit/>
          </a:bodyPr>
          <a:lstStyle/>
          <a:p>
            <a:pPr algn="ctr"/>
            <a:r>
              <a:rPr lang="el-GR" sz="3200" b="1">
                <a:solidFill>
                  <a:schemeClr val="accent1"/>
                </a:solidFill>
                <a:latin typeface="Calibri" pitchFamily="34" charset="0"/>
              </a:rPr>
              <a:t>&gt;</a:t>
            </a:r>
          </a:p>
        </p:txBody>
      </p:sp>
      <p:sp>
        <p:nvSpPr>
          <p:cNvPr id="121864" name="TextBox 37"/>
          <p:cNvSpPr txBox="1">
            <a:spLocks noChangeArrowheads="1"/>
          </p:cNvSpPr>
          <p:nvPr/>
        </p:nvSpPr>
        <p:spPr bwMode="auto">
          <a:xfrm>
            <a:off x="98059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pic>
        <p:nvPicPr>
          <p:cNvPr id="121865" name="Picture 4" descr="Î£ÏÎµÏÎ¹ÎºÎ® ÎµÎ¹ÎºÏÎ½Î±"/>
          <p:cNvPicPr>
            <a:picLocks noChangeAspect="1" noChangeArrowheads="1"/>
          </p:cNvPicPr>
          <p:nvPr/>
        </p:nvPicPr>
        <p:blipFill>
          <a:blip r:embed="rId3"/>
          <a:srcRect/>
          <a:stretch>
            <a:fillRect/>
          </a:stretch>
        </p:blipFill>
        <p:spPr bwMode="auto">
          <a:xfrm>
            <a:off x="4756150" y="3971925"/>
            <a:ext cx="2679700" cy="20240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3906" name="Εικόνα 5" descr="Wehe 016"/>
          <p:cNvPicPr>
            <a:picLocks noChangeAspect="1" noChangeArrowheads="1"/>
          </p:cNvPicPr>
          <p:nvPr/>
        </p:nvPicPr>
        <p:blipFill>
          <a:blip r:embed="rId3">
            <a:grayscl/>
          </a:blip>
          <a:srcRect t="20296" r="2" b="2"/>
          <a:stretch>
            <a:fillRect/>
          </a:stretch>
        </p:blipFill>
        <p:spPr bwMode="auto">
          <a:xfrm>
            <a:off x="0" y="0"/>
            <a:ext cx="10655300" cy="6858000"/>
          </a:xfrm>
          <a:prstGeom prst="rect">
            <a:avLst/>
          </a:prstGeom>
          <a:noFill/>
          <a:ln w="9525">
            <a:noFill/>
            <a:miter lim="800000"/>
            <a:headEnd/>
            <a:tailEnd/>
          </a:ln>
        </p:spPr>
      </p:pic>
      <p:sp>
        <p:nvSpPr>
          <p:cNvPr id="123907" name="Ορθογώνιο 1"/>
          <p:cNvSpPr>
            <a:spLocks noChangeArrowheads="1"/>
          </p:cNvSpPr>
          <p:nvPr/>
        </p:nvSpPr>
        <p:spPr bwMode="auto">
          <a:xfrm>
            <a:off x="9467850" y="4152900"/>
            <a:ext cx="2832100" cy="1169988"/>
          </a:xfrm>
          <a:prstGeom prst="rect">
            <a:avLst/>
          </a:prstGeom>
          <a:noFill/>
          <a:ln w="9525">
            <a:noFill/>
            <a:miter lim="800000"/>
            <a:headEnd/>
            <a:tailEnd/>
          </a:ln>
        </p:spPr>
        <p:txBody>
          <a:bodyPr>
            <a:spAutoFit/>
          </a:bodyPr>
          <a:lstStyle/>
          <a:p>
            <a:pPr algn="ctr"/>
            <a:r>
              <a:rPr lang="en-US" sz="1400">
                <a:solidFill>
                  <a:srgbClr val="000000"/>
                </a:solidFill>
                <a:latin typeface="Verdana" pitchFamily="34" charset="0"/>
                <a:cs typeface="Times New Roman" pitchFamily="18" charset="0"/>
              </a:rPr>
              <a:t>Magnetic Wire Insulating Department, ca. 1925</a:t>
            </a:r>
          </a:p>
          <a:p>
            <a:pPr algn="ctr"/>
            <a:r>
              <a:rPr lang="en-US" sz="1400">
                <a:solidFill>
                  <a:srgbClr val="000000"/>
                </a:solidFill>
                <a:latin typeface="Verdana" pitchFamily="34" charset="0"/>
                <a:cs typeface="Times New Roman" pitchFamily="18" charset="0"/>
              </a:rPr>
              <a:t/>
            </a:r>
            <a:br>
              <a:rPr lang="en-US" sz="1400">
                <a:solidFill>
                  <a:srgbClr val="000000"/>
                </a:solidFill>
                <a:latin typeface="Verdana" pitchFamily="34" charset="0"/>
                <a:cs typeface="Times New Roman" pitchFamily="18" charset="0"/>
              </a:rPr>
            </a:br>
            <a:r>
              <a:rPr lang="en-US" sz="1400">
                <a:solidFill>
                  <a:srgbClr val="000000"/>
                </a:solidFill>
                <a:latin typeface="Verdana" pitchFamily="34" charset="0"/>
                <a:cs typeface="Times New Roman" pitchFamily="18" charset="0"/>
              </a:rPr>
              <a:t>Western Electric Company Photograph Album</a:t>
            </a:r>
            <a:endParaRPr lang="en-US" sz="1400">
              <a:latin typeface="HellasAlla"/>
              <a:cs typeface="Times New Roman" pitchFamily="18"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Τίτλος 22"/>
          <p:cNvSpPr>
            <a:spLocks noGrp="1"/>
          </p:cNvSpPr>
          <p:nvPr>
            <p:ph type="title"/>
          </p:nvPr>
        </p:nvSpPr>
        <p:spPr>
          <a:xfrm>
            <a:off x="425450" y="184150"/>
            <a:ext cx="11341100" cy="431800"/>
          </a:xfrm>
        </p:spPr>
        <p:txBody>
          <a:bodyPr/>
          <a:lstStyle/>
          <a:p>
            <a:pPr algn="ctr" fontAlgn="auto">
              <a:spcAft>
                <a:spcPts val="0"/>
              </a:spcAft>
              <a:defRPr/>
            </a:pPr>
            <a:r>
              <a:rPr lang="el-GR" sz="2600" b="1" dirty="0"/>
              <a:t>Πορίσματα εμπειρικής μελέτης στο </a:t>
            </a:r>
            <a:r>
              <a:rPr lang="el-GR" sz="2600" b="1" dirty="0" err="1"/>
              <a:t>Hawthorne</a:t>
            </a:r>
            <a:r>
              <a:rPr lang="el-GR" sz="2600" b="1" dirty="0"/>
              <a:t> :</a:t>
            </a:r>
          </a:p>
        </p:txBody>
      </p:sp>
      <p:sp>
        <p:nvSpPr>
          <p:cNvPr id="27" name="Θέση κειμένου 26"/>
          <p:cNvSpPr>
            <a:spLocks noGrp="1"/>
          </p:cNvSpPr>
          <p:nvPr>
            <p:ph type="body" sz="quarter" idx="27"/>
          </p:nvPr>
        </p:nvSpPr>
        <p:spPr>
          <a:xfrm>
            <a:off x="890588" y="1593850"/>
            <a:ext cx="4348162" cy="4346575"/>
          </a:xfrm>
        </p:spPr>
        <p:txBody>
          <a:bodyPr>
            <a:noAutofit/>
          </a:bodyPr>
          <a:lstStyle/>
          <a:p>
            <a:pPr fontAlgn="auto">
              <a:spcAft>
                <a:spcPts val="0"/>
              </a:spcAft>
              <a:defRPr/>
            </a:pPr>
            <a:r>
              <a:rPr lang="el-GR" dirty="0">
                <a:solidFill>
                  <a:schemeClr val="tx1"/>
                </a:solidFill>
              </a:rPr>
              <a:t>Δεν υπάρχει «μια μόνο ορθή μέθοδος»</a:t>
            </a:r>
          </a:p>
        </p:txBody>
      </p:sp>
      <p:sp>
        <p:nvSpPr>
          <p:cNvPr id="30" name="Θέση κειμένου 29"/>
          <p:cNvSpPr>
            <a:spLocks noGrp="1"/>
          </p:cNvSpPr>
          <p:nvPr>
            <p:ph type="body" sz="quarter" idx="30"/>
          </p:nvPr>
        </p:nvSpPr>
        <p:spPr>
          <a:xfrm>
            <a:off x="1658938" y="1766888"/>
            <a:ext cx="2811462" cy="1439862"/>
          </a:xfrm>
        </p:spPr>
        <p:txBody>
          <a:bodyPr>
            <a:noAutofit/>
          </a:bodyPr>
          <a:lstStyle/>
          <a:p>
            <a:pPr fontAlgn="auto">
              <a:defRPr/>
            </a:pPr>
            <a:r>
              <a:rPr lang="en-US" altLang="el-GR" sz="6000" dirty="0"/>
              <a:t>1</a:t>
            </a:r>
          </a:p>
        </p:txBody>
      </p:sp>
      <p:sp>
        <p:nvSpPr>
          <p:cNvPr id="28" name="Θέση κειμένου 27"/>
          <p:cNvSpPr>
            <a:spLocks noGrp="1"/>
          </p:cNvSpPr>
          <p:nvPr>
            <p:ph type="body" sz="quarter" idx="28"/>
          </p:nvPr>
        </p:nvSpPr>
        <p:spPr>
          <a:xfrm>
            <a:off x="4911725" y="1947863"/>
            <a:ext cx="3635375" cy="3635375"/>
          </a:xfrm>
        </p:spPr>
        <p:txBody>
          <a:bodyPr/>
          <a:lstStyle/>
          <a:p>
            <a:pPr fontAlgn="auto">
              <a:spcAft>
                <a:spcPts val="0"/>
              </a:spcAft>
              <a:defRPr/>
            </a:pPr>
            <a:endParaRPr lang="el-GR"/>
          </a:p>
          <a:p>
            <a:pPr fontAlgn="auto">
              <a:spcAft>
                <a:spcPts val="0"/>
              </a:spcAft>
              <a:defRPr/>
            </a:pPr>
            <a:endParaRPr lang="el-GR"/>
          </a:p>
          <a:p>
            <a:pPr fontAlgn="auto">
              <a:spcAft>
                <a:spcPts val="0"/>
              </a:spcAft>
              <a:defRPr/>
            </a:pPr>
            <a:r>
              <a:rPr lang="el-GR"/>
              <a:t>Μέσα στο πλαίσιο που έχει θέσει η καπιταλιστική οργάνωση της εργασίας, δημιουργούνται αυθόρμητες στοιχειώδεις συλλογικές μονάδες</a:t>
            </a:r>
          </a:p>
        </p:txBody>
      </p:sp>
      <p:sp>
        <p:nvSpPr>
          <p:cNvPr id="31" name="Θέση κειμένου 30"/>
          <p:cNvSpPr>
            <a:spLocks noGrp="1"/>
          </p:cNvSpPr>
          <p:nvPr>
            <p:ph type="body" sz="quarter" idx="31"/>
          </p:nvPr>
        </p:nvSpPr>
        <p:spPr>
          <a:xfrm>
            <a:off x="5322888" y="1744663"/>
            <a:ext cx="2811462" cy="1439862"/>
          </a:xfrm>
        </p:spPr>
        <p:txBody>
          <a:bodyPr/>
          <a:lstStyle/>
          <a:p>
            <a:pPr fontAlgn="auto">
              <a:defRPr/>
            </a:pPr>
            <a:r>
              <a:rPr lang="el-GR" sz="6000"/>
              <a:t>2 </a:t>
            </a:r>
          </a:p>
        </p:txBody>
      </p:sp>
      <p:sp>
        <p:nvSpPr>
          <p:cNvPr id="33" name="Θέση κειμένου 32"/>
          <p:cNvSpPr>
            <a:spLocks noGrp="1"/>
          </p:cNvSpPr>
          <p:nvPr>
            <p:ph type="body" sz="quarter" idx="33"/>
          </p:nvPr>
        </p:nvSpPr>
        <p:spPr>
          <a:xfrm>
            <a:off x="8547100" y="1884363"/>
            <a:ext cx="2597150" cy="1439862"/>
          </a:xfrm>
        </p:spPr>
        <p:txBody>
          <a:bodyPr/>
          <a:lstStyle/>
          <a:p>
            <a:pPr fontAlgn="auto">
              <a:defRPr/>
            </a:pPr>
            <a:r>
              <a:rPr lang="el-GR" sz="6000"/>
              <a:t>3</a:t>
            </a:r>
          </a:p>
        </p:txBody>
      </p:sp>
      <p:sp>
        <p:nvSpPr>
          <p:cNvPr id="6" name="Θέση υποσέλιδου 5"/>
          <p:cNvSpPr>
            <a:spLocks noGrp="1"/>
          </p:cNvSpPr>
          <p:nvPr>
            <p:ph type="ftr" sz="quarter" idx="34"/>
          </p:nvPr>
        </p:nvSpPr>
        <p:spPr/>
        <p:txBody>
          <a:bodyPr/>
          <a:lstStyle/>
          <a:p>
            <a:pPr>
              <a:defRPr/>
            </a:pPr>
            <a:r>
              <a:rPr lang="el-GR" dirty="0"/>
              <a:t>Προσθέστε υποσέλιδο</a:t>
            </a:r>
          </a:p>
        </p:txBody>
      </p:sp>
      <p:sp>
        <p:nvSpPr>
          <p:cNvPr id="7" name="Θέση αριθμού διαφάνειας 6"/>
          <p:cNvSpPr>
            <a:spLocks noGrp="1"/>
          </p:cNvSpPr>
          <p:nvPr>
            <p:ph type="sldNum" sz="quarter" idx="35"/>
          </p:nvPr>
        </p:nvSpPr>
        <p:spPr/>
        <p:txBody>
          <a:bodyPr/>
          <a:lstStyle/>
          <a:p>
            <a:pPr>
              <a:defRPr/>
            </a:pPr>
            <a:fld id="{4BC120B4-6ECE-4C96-BCF2-B8651FFA7663}" type="slidenum">
              <a:rPr lang="el-GR"/>
              <a:pPr>
                <a:defRPr/>
              </a:pPr>
              <a:t>52</a:t>
            </a:fld>
            <a:endParaRPr lang="el-GR" dirty="0"/>
          </a:p>
        </p:txBody>
      </p:sp>
      <p:sp>
        <p:nvSpPr>
          <p:cNvPr id="125961" name="Πλαίσιο κειμένου 33" descr="Σημείο τομής γραφήματος"/>
          <p:cNvSpPr>
            <a:spLocks/>
          </p:cNvSpPr>
          <p:nvPr/>
        </p:nvSpPr>
        <p:spPr bwMode="auto">
          <a:xfrm>
            <a:off x="4921250" y="2994025"/>
            <a:ext cx="317500" cy="1544638"/>
          </a:xfrm>
          <a:custGeom>
            <a:avLst/>
            <a:gdLst>
              <a:gd name="T0" fmla="*/ 173971 w 317688"/>
              <a:gd name="T1" fmla="*/ 0 h 1544221"/>
              <a:gd name="T2" fmla="*/ 219948 w 317688"/>
              <a:gd name="T3" fmla="*/ 125619 h 1544221"/>
              <a:gd name="T4" fmla="*/ 317688 w 317688"/>
              <a:gd name="T5" fmla="*/ 772110 h 1544221"/>
              <a:gd name="T6" fmla="*/ 219948 w 317688"/>
              <a:gd name="T7" fmla="*/ 1418601 h 1544221"/>
              <a:gd name="T8" fmla="*/ 173971 w 317688"/>
              <a:gd name="T9" fmla="*/ 1544221 h 1544221"/>
              <a:gd name="T10" fmla="*/ 142832 w 317688"/>
              <a:gd name="T11" fmla="*/ 1479580 h 1544221"/>
              <a:gd name="T12" fmla="*/ 0 w 317688"/>
              <a:gd name="T13" fmla="*/ 772110 h 1544221"/>
              <a:gd name="T14" fmla="*/ 142832 w 317688"/>
              <a:gd name="T15" fmla="*/ 64641 h 154422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17688" h="1544221">
                <a:moveTo>
                  <a:pt x="173971" y="0"/>
                </a:moveTo>
                <a:lnTo>
                  <a:pt x="219948" y="125619"/>
                </a:lnTo>
                <a:cubicBezTo>
                  <a:pt x="283469" y="329846"/>
                  <a:pt x="317688" y="546982"/>
                  <a:pt x="317688" y="772110"/>
                </a:cubicBezTo>
                <a:cubicBezTo>
                  <a:pt x="317688" y="997239"/>
                  <a:pt x="283469" y="1214375"/>
                  <a:pt x="219948" y="1418601"/>
                </a:cubicBezTo>
                <a:lnTo>
                  <a:pt x="173971" y="1544221"/>
                </a:lnTo>
                <a:lnTo>
                  <a:pt x="142832" y="1479580"/>
                </a:lnTo>
                <a:cubicBezTo>
                  <a:pt x="50859" y="1262132"/>
                  <a:pt x="0" y="1023060"/>
                  <a:pt x="0" y="772110"/>
                </a:cubicBezTo>
                <a:cubicBezTo>
                  <a:pt x="0" y="521160"/>
                  <a:pt x="50859" y="282088"/>
                  <a:pt x="142832" y="64641"/>
                </a:cubicBezTo>
                <a:close/>
              </a:path>
            </a:pathLst>
          </a:custGeom>
          <a:solidFill>
            <a:schemeClr val="accent1"/>
          </a:solidFill>
          <a:ln w="9525">
            <a:noFill/>
            <a:round/>
            <a:headEnd/>
            <a:tailEnd/>
          </a:ln>
        </p:spPr>
        <p:txBody>
          <a:bodyPr lIns="0" tIns="0" rIns="0" bIns="0" anchor="ctr"/>
          <a:lstStyle/>
          <a:p>
            <a:endParaRPr lang="el-GR"/>
          </a:p>
        </p:txBody>
      </p:sp>
      <p:sp>
        <p:nvSpPr>
          <p:cNvPr id="125962"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25" name="Θέση κειμένου 28">
            <a:extLst>
              <a:ext uri="{FF2B5EF4-FFF2-40B4-BE49-F238E27FC236}"/>
            </a:extLst>
          </p:cNvPr>
          <p:cNvSpPr>
            <a:spLocks noGrp="1"/>
          </p:cNvSpPr>
          <p:nvPr>
            <p:ph type="body" sz="quarter" idx="29"/>
          </p:nvPr>
        </p:nvSpPr>
        <p:spPr>
          <a:xfrm>
            <a:off x="8239125" y="2206625"/>
            <a:ext cx="3119438" cy="3121025"/>
          </a:xfrm>
        </p:spPr>
        <p:txBody>
          <a:bodyPr/>
          <a:lstStyle/>
          <a:p>
            <a:pPr fontAlgn="auto">
              <a:spcAft>
                <a:spcPts val="0"/>
              </a:spcAft>
              <a:defRPr/>
            </a:pPr>
            <a:endParaRPr lang="el-GR"/>
          </a:p>
          <a:p>
            <a:pPr fontAlgn="auto">
              <a:spcAft>
                <a:spcPts val="0"/>
              </a:spcAft>
              <a:defRPr/>
            </a:pPr>
            <a:endParaRPr lang="el-GR"/>
          </a:p>
          <a:p>
            <a:pPr fontAlgn="auto">
              <a:spcAft>
                <a:spcPts val="0"/>
              </a:spcAft>
              <a:defRPr/>
            </a:pPr>
            <a:endParaRPr lang="el-GR"/>
          </a:p>
          <a:p>
            <a:pPr fontAlgn="auto">
              <a:spcAft>
                <a:spcPts val="0"/>
              </a:spcAft>
              <a:defRPr/>
            </a:pPr>
            <a:r>
              <a:rPr lang="el-GR"/>
              <a:t>Τα μέλη της ομάδας </a:t>
            </a:r>
            <a:r>
              <a:rPr lang="el-GR" smtClean="0"/>
              <a:t> </a:t>
            </a:r>
            <a:r>
              <a:rPr lang="el-GR"/>
              <a:t>αυξάνουν τον έλεγχό τους στο περιβάλλον, εξαρτώνται λιγότερο από τους κανόνες &amp; αμύνονται καλύτερα στις εξωτερικές αλλαγές</a:t>
            </a:r>
          </a:p>
        </p:txBody>
      </p:sp>
      <p:sp>
        <p:nvSpPr>
          <p:cNvPr id="125964" name="Θέση κειμένου 32"/>
          <p:cNvSpPr txBox="1">
            <a:spLocks/>
          </p:cNvSpPr>
          <p:nvPr/>
        </p:nvSpPr>
        <p:spPr bwMode="auto">
          <a:xfrm>
            <a:off x="8547100" y="1884363"/>
            <a:ext cx="2597150" cy="1439862"/>
          </a:xfrm>
          <a:prstGeom prst="rect">
            <a:avLst/>
          </a:prstGeom>
          <a:noFill/>
          <a:ln w="9525">
            <a:noFill/>
            <a:miter lim="800000"/>
            <a:headEnd/>
            <a:tailEnd/>
          </a:ln>
        </p:spPr>
        <p:txBody>
          <a:bodyPr lIns="0" tIns="0" rIns="0" bIns="0" anchor="b"/>
          <a:lstStyle/>
          <a:p>
            <a:pPr algn="ctr">
              <a:lnSpc>
                <a:spcPct val="90000"/>
              </a:lnSpc>
              <a:buClr>
                <a:schemeClr val="accent1"/>
              </a:buClr>
              <a:buFont typeface="Calibri" pitchFamily="34" charset="0"/>
              <a:buNone/>
            </a:pPr>
            <a:r>
              <a:rPr lang="el-GR" sz="6000">
                <a:solidFill>
                  <a:schemeClr val="bg1"/>
                </a:solidFill>
                <a:latin typeface="Cambria" pitchFamily="18" charset="0"/>
              </a:rPr>
              <a:t>3</a:t>
            </a:r>
          </a:p>
        </p:txBody>
      </p:sp>
      <p:sp>
        <p:nvSpPr>
          <p:cNvPr id="125965" name="Πλαίσιο κειμένου 34" descr="Σημείο τομής γραφήματος"/>
          <p:cNvSpPr>
            <a:spLocks/>
          </p:cNvSpPr>
          <p:nvPr/>
        </p:nvSpPr>
        <p:spPr bwMode="auto">
          <a:xfrm>
            <a:off x="8239125" y="3054350"/>
            <a:ext cx="317500" cy="1422400"/>
          </a:xfrm>
          <a:custGeom>
            <a:avLst/>
            <a:gdLst>
              <a:gd name="T0" fmla="*/ 172863 w 317687"/>
              <a:gd name="T1" fmla="*/ 0 h 1423210"/>
              <a:gd name="T2" fmla="*/ 174856 w 317687"/>
              <a:gd name="T3" fmla="*/ 4136 h 1423210"/>
              <a:gd name="T4" fmla="*/ 317687 w 317687"/>
              <a:gd name="T5" fmla="*/ 711605 h 1423210"/>
              <a:gd name="T6" fmla="*/ 174856 w 317687"/>
              <a:gd name="T7" fmla="*/ 1419075 h 1423210"/>
              <a:gd name="T8" fmla="*/ 172864 w 317687"/>
              <a:gd name="T9" fmla="*/ 1423210 h 1423210"/>
              <a:gd name="T10" fmla="*/ 122602 w 317687"/>
              <a:gd name="T11" fmla="*/ 1318873 h 1423210"/>
              <a:gd name="T12" fmla="*/ 0 w 317687"/>
              <a:gd name="T13" fmla="*/ 711604 h 1423210"/>
              <a:gd name="T14" fmla="*/ 122602 w 317687"/>
              <a:gd name="T15" fmla="*/ 104335 h 14232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17687" h="1423210">
                <a:moveTo>
                  <a:pt x="172863" y="0"/>
                </a:moveTo>
                <a:lnTo>
                  <a:pt x="174856" y="4136"/>
                </a:lnTo>
                <a:cubicBezTo>
                  <a:pt x="266828" y="221583"/>
                  <a:pt x="317687" y="460655"/>
                  <a:pt x="317687" y="711605"/>
                </a:cubicBezTo>
                <a:cubicBezTo>
                  <a:pt x="317687" y="962555"/>
                  <a:pt x="266828" y="1201627"/>
                  <a:pt x="174856" y="1419075"/>
                </a:cubicBezTo>
                <a:lnTo>
                  <a:pt x="172864" y="1423210"/>
                </a:lnTo>
                <a:lnTo>
                  <a:pt x="122602" y="1318873"/>
                </a:lnTo>
                <a:cubicBezTo>
                  <a:pt x="43656" y="1132223"/>
                  <a:pt x="0" y="927012"/>
                  <a:pt x="0" y="711604"/>
                </a:cubicBezTo>
                <a:cubicBezTo>
                  <a:pt x="0" y="496197"/>
                  <a:pt x="43656" y="290985"/>
                  <a:pt x="122602" y="104335"/>
                </a:cubicBezTo>
                <a:close/>
              </a:path>
            </a:pathLst>
          </a:custGeom>
          <a:solidFill>
            <a:schemeClr val="accent1"/>
          </a:solidFill>
          <a:ln w="9525">
            <a:noFill/>
            <a:round/>
            <a:headEnd/>
            <a:tailEnd/>
          </a:ln>
        </p:spPr>
        <p:txBody>
          <a:bodyPr lIns="0" tIns="0" rIns="0" bIns="0" anchor="ctr"/>
          <a:lstStyle/>
          <a:p>
            <a:endParaRPr lang="el-GR"/>
          </a:p>
        </p:txBody>
      </p:sp>
      <p:sp>
        <p:nvSpPr>
          <p:cNvPr id="125966" name="Θέση κειμένου 13"/>
          <p:cNvSpPr>
            <a:spLocks noGrp="1"/>
          </p:cNvSpPr>
          <p:nvPr>
            <p:ph type="body" sz="quarter" idx="32"/>
          </p:nvPr>
        </p:nvSpPr>
        <p:spPr>
          <a:xfrm>
            <a:off x="706438" y="869950"/>
            <a:ext cx="10779125" cy="900113"/>
          </a:xfrm>
        </p:spPr>
        <p:txBody>
          <a:bodyPr/>
          <a:lstStyle/>
          <a:p>
            <a:pPr algn="ctr"/>
            <a:r>
              <a:rPr lang="el-GR" sz="1600" smtClean="0"/>
              <a:t>Από την εμπειρική μελέτη στο Hawthorne, που διήρκεσε μέχρι το 1932, προέκυψαν ορισμένα σημαντικά πορίσματα αναφορικά με την οργάνωση της εργασιακής διαδικασίας, εκ των οποίων τα κυριότερα μπορούν να συνοψιστούν ως ακολούθως:</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247650" y="2330450"/>
            <a:ext cx="6718300" cy="3565525"/>
          </a:xfrm>
        </p:spPr>
        <p:txBody>
          <a:bodyPr>
            <a:noAutofit/>
          </a:bodyPr>
          <a:lstStyle/>
          <a:p>
            <a:pPr fontAlgn="auto">
              <a:spcAft>
                <a:spcPts val="0"/>
              </a:spcAft>
              <a:defRPr/>
            </a:pPr>
            <a:r>
              <a:rPr lang="el-GR" b="1" dirty="0">
                <a:solidFill>
                  <a:schemeClr val="tx1">
                    <a:lumMod val="75000"/>
                    <a:lumOff val="25000"/>
                  </a:schemeClr>
                </a:solidFill>
              </a:rPr>
              <a:t>Δεν υπάρχει “μια μόνο ορθή μέθοδος</a:t>
            </a:r>
            <a:r>
              <a:rPr lang="el-GR" dirty="0">
                <a:solidFill>
                  <a:schemeClr val="tx1">
                    <a:lumMod val="75000"/>
                    <a:lumOff val="25000"/>
                  </a:schemeClr>
                </a:solidFill>
              </a:rPr>
              <a:t>”</a:t>
            </a:r>
          </a:p>
          <a:p>
            <a:pPr fontAlgn="auto">
              <a:spcAft>
                <a:spcPts val="0"/>
              </a:spcAft>
              <a:defRPr/>
            </a:pPr>
            <a:endParaRPr lang="el-GR" dirty="0">
              <a:solidFill>
                <a:schemeClr val="tx1">
                  <a:lumMod val="75000"/>
                  <a:lumOff val="25000"/>
                </a:schemeClr>
              </a:solidFill>
            </a:endParaRPr>
          </a:p>
          <a:p>
            <a:pPr fontAlgn="auto">
              <a:spcAft>
                <a:spcPts val="0"/>
              </a:spcAft>
              <a:defRPr/>
            </a:pPr>
            <a:r>
              <a:rPr lang="el-GR" dirty="0">
                <a:solidFill>
                  <a:schemeClr val="tx1">
                    <a:lumMod val="75000"/>
                    <a:lumOff val="25000"/>
                  </a:schemeClr>
                </a:solidFill>
              </a:rPr>
              <a:t>καθώς η πείρα έδειξε ότι ο ίδιος εργάτης χρησιμοποιεί διαδοχικά πολλούς τρόπους για να εκτελέσει το ίδιο έργο, έστω και μόνο για να διακόψει τη μονοτονία της δουλειάς</a:t>
            </a:r>
          </a:p>
          <a:p>
            <a:pPr marL="0" indent="0" fontAlgn="auto">
              <a:spcAft>
                <a:spcPts val="0"/>
              </a:spcAft>
              <a:buFont typeface="Calibri" pitchFamily="34" charset="0"/>
              <a:buNone/>
              <a:defRPr/>
            </a:pPr>
            <a:endParaRPr lang="el-GR" dirty="0">
              <a:solidFill>
                <a:schemeClr val="tx1">
                  <a:lumMod val="75000"/>
                  <a:lumOff val="25000"/>
                </a:schemeClr>
              </a:solidFill>
            </a:endParaRPr>
          </a:p>
          <a:p>
            <a:pPr fontAlgn="auto">
              <a:spcAft>
                <a:spcPts val="0"/>
              </a:spcAft>
              <a:defRPr/>
            </a:pPr>
            <a:r>
              <a:rPr lang="el-GR" dirty="0">
                <a:solidFill>
                  <a:schemeClr val="tx1">
                    <a:lumMod val="75000"/>
                    <a:lumOff val="25000"/>
                  </a:schemeClr>
                </a:solidFill>
              </a:rPr>
              <a:t>Αναφερόμενος στα περίφημα πειράματα στο </a:t>
            </a:r>
            <a:r>
              <a:rPr lang="el-GR" dirty="0" err="1">
                <a:solidFill>
                  <a:schemeClr val="tx1">
                    <a:lumMod val="75000"/>
                    <a:lumOff val="25000"/>
                  </a:schemeClr>
                </a:solidFill>
              </a:rPr>
              <a:t>Hawthorne</a:t>
            </a:r>
            <a:r>
              <a:rPr lang="el-GR" dirty="0">
                <a:solidFill>
                  <a:schemeClr val="tx1">
                    <a:lumMod val="75000"/>
                    <a:lumOff val="25000"/>
                  </a:schemeClr>
                </a:solidFill>
              </a:rPr>
              <a:t>, </a:t>
            </a:r>
            <a:r>
              <a:rPr lang="el-GR" i="1" dirty="0">
                <a:solidFill>
                  <a:schemeClr val="tx1">
                    <a:lumMod val="75000"/>
                    <a:lumOff val="25000"/>
                  </a:schemeClr>
                </a:solidFill>
              </a:rPr>
              <a:t>o</a:t>
            </a:r>
            <a:r>
              <a:rPr lang="el-GR" dirty="0">
                <a:solidFill>
                  <a:schemeClr val="tx1">
                    <a:lumMod val="75000"/>
                    <a:lumOff val="25000"/>
                  </a:schemeClr>
                </a:solidFill>
              </a:rPr>
              <a:t> </a:t>
            </a:r>
            <a:r>
              <a:rPr lang="el-GR" dirty="0" err="1">
                <a:solidFill>
                  <a:schemeClr val="tx1">
                    <a:lumMod val="75000"/>
                    <a:lumOff val="25000"/>
                  </a:schemeClr>
                </a:solidFill>
              </a:rPr>
              <a:t>James</a:t>
            </a:r>
            <a:r>
              <a:rPr lang="el-GR" dirty="0">
                <a:solidFill>
                  <a:schemeClr val="tx1">
                    <a:lumMod val="75000"/>
                    <a:lumOff val="25000"/>
                  </a:schemeClr>
                </a:solidFill>
              </a:rPr>
              <a:t> A. L. Brown,</a:t>
            </a:r>
            <a:r>
              <a:rPr lang="el-GR" i="1" dirty="0">
                <a:solidFill>
                  <a:schemeClr val="tx1">
                    <a:lumMod val="75000"/>
                    <a:lumOff val="25000"/>
                  </a:schemeClr>
                </a:solidFill>
              </a:rPr>
              <a:t> The Social </a:t>
            </a:r>
            <a:r>
              <a:rPr lang="el-GR" i="1" dirty="0" err="1">
                <a:solidFill>
                  <a:schemeClr val="tx1">
                    <a:lumMod val="75000"/>
                    <a:lumOff val="25000"/>
                  </a:schemeClr>
                </a:solidFill>
              </a:rPr>
              <a:t>Psychology</a:t>
            </a:r>
            <a:r>
              <a:rPr lang="el-GR" i="1" dirty="0">
                <a:solidFill>
                  <a:schemeClr val="tx1">
                    <a:lumMod val="75000"/>
                    <a:lumOff val="25000"/>
                  </a:schemeClr>
                </a:solidFill>
              </a:rPr>
              <a:t> of Industry</a:t>
            </a:r>
            <a:r>
              <a:rPr lang="el-GR" dirty="0">
                <a:solidFill>
                  <a:schemeClr val="tx1">
                    <a:lumMod val="75000"/>
                    <a:lumOff val="25000"/>
                  </a:schemeClr>
                </a:solidFill>
              </a:rPr>
              <a:t>, </a:t>
            </a:r>
            <a:r>
              <a:rPr lang="el-GR" dirty="0" err="1">
                <a:solidFill>
                  <a:schemeClr val="tx1">
                    <a:lumMod val="75000"/>
                    <a:lumOff val="25000"/>
                  </a:schemeClr>
                </a:solidFill>
              </a:rPr>
              <a:t>Penguin</a:t>
            </a:r>
            <a:r>
              <a:rPr lang="el-GR" dirty="0">
                <a:solidFill>
                  <a:schemeClr val="tx1">
                    <a:lumMod val="75000"/>
                    <a:lumOff val="25000"/>
                  </a:schemeClr>
                </a:solidFill>
              </a:rPr>
              <a:t>, </a:t>
            </a:r>
            <a:r>
              <a:rPr lang="el-GR" dirty="0" err="1">
                <a:solidFill>
                  <a:schemeClr val="tx1">
                    <a:lumMod val="75000"/>
                    <a:lumOff val="25000"/>
                  </a:schemeClr>
                </a:solidFill>
              </a:rPr>
              <a:t>London</a:t>
            </a:r>
            <a:r>
              <a:rPr lang="el-GR" dirty="0">
                <a:solidFill>
                  <a:schemeClr val="tx1">
                    <a:lumMod val="75000"/>
                    <a:lumOff val="25000"/>
                  </a:schemeClr>
                </a:solidFill>
              </a:rPr>
              <a:t>, 1954, σελ. 72 επισημαίνει: “... Ανακαλύψαμε ότι όσο πιο έξυπνη ήταν η εργάτρια, τόσο μεγαλύτερος ήταν ο αριθμός των εναλλαγών (των κινήσεων)”</a:t>
            </a:r>
          </a:p>
          <a:p>
            <a:pPr marL="0" indent="0" fontAlgn="auto">
              <a:spcAft>
                <a:spcPts val="0"/>
              </a:spcAft>
              <a:buFont typeface="Calibri" pitchFamily="34" charset="0"/>
              <a:buNone/>
              <a:defRPr/>
            </a:pPr>
            <a:endParaRPr lang="el-GR" dirty="0">
              <a:solidFill>
                <a:schemeClr val="tx1">
                  <a:lumMod val="75000"/>
                  <a:lumOff val="25000"/>
                </a:schemeClr>
              </a:solidFill>
            </a:endParaRPr>
          </a:p>
        </p:txBody>
      </p:sp>
      <p:sp>
        <p:nvSpPr>
          <p:cNvPr id="2" name="Τίτλος 1"/>
          <p:cNvSpPr>
            <a:spLocks noGrp="1"/>
          </p:cNvSpPr>
          <p:nvPr>
            <p:ph type="ctrTitle"/>
          </p:nvPr>
        </p:nvSpPr>
        <p:spPr>
          <a:xfrm>
            <a:off x="7189788" y="495300"/>
            <a:ext cx="4859337" cy="5521325"/>
          </a:xfrm>
        </p:spPr>
        <p:txBody>
          <a:bodyPr/>
          <a:lstStyle/>
          <a:p>
            <a:pPr algn="ctr" fontAlgn="auto">
              <a:spcAft>
                <a:spcPts val="0"/>
              </a:spcAft>
              <a:defRPr/>
            </a:pPr>
            <a:r>
              <a:rPr lang="el-GR" sz="2800" dirty="0"/>
              <a:t>1</a:t>
            </a:r>
            <a:r>
              <a:rPr lang="el-GR" sz="2800" baseline="30000" dirty="0"/>
              <a:t>ο</a:t>
            </a:r>
            <a:r>
              <a:rPr lang="el-GR" sz="2800" dirty="0"/>
              <a:t> Πορίσματα εμπειρικής μελέτης στο </a:t>
            </a:r>
            <a:r>
              <a:rPr lang="el-GR" sz="2800" dirty="0" err="1"/>
              <a:t>Hawthorne</a:t>
            </a:r>
            <a:r>
              <a:rPr lang="el-GR" sz="2800" dirty="0"/>
              <a:t> </a:t>
            </a:r>
          </a:p>
        </p:txBody>
      </p:sp>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A38A490A-7C93-42B4-B181-28AD0BCF4904}" type="slidenum">
              <a:rPr lang="el-GR"/>
              <a:pPr>
                <a:defRPr/>
              </a:pPr>
              <a:t>53</a:t>
            </a:fld>
            <a:endParaRPr lang="el-GR" dirty="0"/>
          </a:p>
        </p:txBody>
      </p:sp>
      <p:sp>
        <p:nvSpPr>
          <p:cNvPr id="128005" name="TextBox 37"/>
          <p:cNvSpPr txBox="1">
            <a:spLocks noChangeArrowheads="1"/>
          </p:cNvSpPr>
          <p:nvPr/>
        </p:nvSpPr>
        <p:spPr bwMode="auto">
          <a:xfrm>
            <a:off x="97932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28006" name="TextBox 37"/>
          <p:cNvSpPr txBox="1">
            <a:spLocks noChangeArrowheads="1"/>
          </p:cNvSpPr>
          <p:nvPr/>
        </p:nvSpPr>
        <p:spPr bwMode="auto">
          <a:xfrm>
            <a:off x="7635875" y="2646363"/>
            <a:ext cx="1335088" cy="130175"/>
          </a:xfrm>
          <a:prstGeom prst="rect">
            <a:avLst/>
          </a:prstGeom>
          <a:solidFill>
            <a:schemeClr val="bg1"/>
          </a:solidFill>
          <a:ln w="9525">
            <a:noFill/>
            <a:miter lim="800000"/>
            <a:headEnd/>
            <a:tailEnd/>
          </a:ln>
        </p:spPr>
        <p:txBody>
          <a:bodyPr>
            <a:spAutoFit/>
          </a:bodyPr>
          <a:lstStyle/>
          <a:p>
            <a:endParaRPr lang="el-GR" sz="800">
              <a:solidFill>
                <a:schemeClr val="bg1"/>
              </a:solidFill>
              <a:latin typeface="Calibri" pitchFamily="34" charset="0"/>
            </a:endParaRPr>
          </a:p>
        </p:txBody>
      </p:sp>
      <p:sp>
        <p:nvSpPr>
          <p:cNvPr id="11" name="Γραφικό 12" descr="Βέλος: Περιστροφή δεξιά">
            <a:extLst>
              <a:ext uri="{FF2B5EF4-FFF2-40B4-BE49-F238E27FC236}"/>
            </a:extLst>
          </p:cNvPr>
          <p:cNvSpPr/>
          <p:nvPr/>
        </p:nvSpPr>
        <p:spPr>
          <a:xfrm>
            <a:off x="3043238" y="2646363"/>
            <a:ext cx="563562" cy="431800"/>
          </a:xfrm>
          <a:custGeom>
            <a:avLst/>
            <a:gdLst>
              <a:gd name="connsiteX0" fmla="*/ 479425 w 565150"/>
              <a:gd name="connsiteY0" fmla="*/ 280111 h 431800"/>
              <a:gd name="connsiteX1" fmla="*/ 447675 w 565150"/>
              <a:gd name="connsiteY1" fmla="*/ 115011 h 431800"/>
              <a:gd name="connsiteX2" fmla="*/ 287020 w 565150"/>
              <a:gd name="connsiteY2" fmla="*/ 5156 h 431800"/>
              <a:gd name="connsiteX3" fmla="*/ 92710 w 565150"/>
              <a:gd name="connsiteY3" fmla="*/ 54051 h 431800"/>
              <a:gd name="connsiteX4" fmla="*/ 3175 w 565150"/>
              <a:gd name="connsiteY4" fmla="*/ 215341 h 431800"/>
              <a:gd name="connsiteX5" fmla="*/ 77470 w 565150"/>
              <a:gd name="connsiteY5" fmla="*/ 99771 h 431800"/>
              <a:gd name="connsiteX6" fmla="*/ 212725 w 565150"/>
              <a:gd name="connsiteY6" fmla="*/ 76276 h 431800"/>
              <a:gd name="connsiteX7" fmla="*/ 316865 w 565150"/>
              <a:gd name="connsiteY7" fmla="*/ 157556 h 431800"/>
              <a:gd name="connsiteX8" fmla="*/ 339725 w 565150"/>
              <a:gd name="connsiteY8" fmla="*/ 280111 h 431800"/>
              <a:gd name="connsiteX9" fmla="*/ 257175 w 565150"/>
              <a:gd name="connsiteY9" fmla="*/ 280111 h 431800"/>
              <a:gd name="connsiteX10" fmla="*/ 409575 w 565150"/>
              <a:gd name="connsiteY10" fmla="*/ 432511 h 431800"/>
              <a:gd name="connsiteX11" fmla="*/ 561975 w 565150"/>
              <a:gd name="connsiteY11" fmla="*/ 280111 h 431800"/>
              <a:gd name="connsiteX12" fmla="*/ 479425 w 565150"/>
              <a:gd name="connsiteY12" fmla="*/ 280111 h 43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5150" h="431800">
                <a:moveTo>
                  <a:pt x="479425" y="280111"/>
                </a:moveTo>
                <a:cubicBezTo>
                  <a:pt x="481330" y="221056"/>
                  <a:pt x="479425" y="167081"/>
                  <a:pt x="447675" y="115011"/>
                </a:cubicBezTo>
                <a:cubicBezTo>
                  <a:pt x="412115" y="56591"/>
                  <a:pt x="355600" y="13411"/>
                  <a:pt x="287020" y="5156"/>
                </a:cubicBezTo>
                <a:cubicBezTo>
                  <a:pt x="218440" y="-3099"/>
                  <a:pt x="149225" y="14681"/>
                  <a:pt x="92710" y="54051"/>
                </a:cubicBezTo>
                <a:cubicBezTo>
                  <a:pt x="44450" y="89611"/>
                  <a:pt x="3175" y="153746"/>
                  <a:pt x="3175" y="215341"/>
                </a:cubicBezTo>
                <a:cubicBezTo>
                  <a:pt x="10795" y="168351"/>
                  <a:pt x="37465" y="126441"/>
                  <a:pt x="77470" y="99771"/>
                </a:cubicBezTo>
                <a:cubicBezTo>
                  <a:pt x="117475" y="73101"/>
                  <a:pt x="166370" y="64846"/>
                  <a:pt x="212725" y="76276"/>
                </a:cubicBezTo>
                <a:cubicBezTo>
                  <a:pt x="256540" y="86436"/>
                  <a:pt x="292735" y="120091"/>
                  <a:pt x="316865" y="157556"/>
                </a:cubicBezTo>
                <a:cubicBezTo>
                  <a:pt x="340995" y="195021"/>
                  <a:pt x="339725" y="236931"/>
                  <a:pt x="339725" y="280111"/>
                </a:cubicBezTo>
                <a:lnTo>
                  <a:pt x="257175" y="280111"/>
                </a:lnTo>
                <a:lnTo>
                  <a:pt x="409575" y="432511"/>
                </a:lnTo>
                <a:cubicBezTo>
                  <a:pt x="409575" y="432511"/>
                  <a:pt x="535940" y="306146"/>
                  <a:pt x="561975" y="280111"/>
                </a:cubicBezTo>
                <a:lnTo>
                  <a:pt x="479425" y="280111"/>
                </a:lnTo>
                <a:close/>
              </a:path>
            </a:pathLst>
          </a:custGeom>
          <a:solidFill>
            <a:schemeClr val="tx1">
              <a:lumMod val="75000"/>
              <a:lumOff val="25000"/>
            </a:schemeClr>
          </a:solidFill>
          <a:ln w="6350" cap="flat">
            <a:noFill/>
            <a:prstDash val="solid"/>
            <a:miter/>
          </a:ln>
        </p:spPr>
        <p:txBody>
          <a:bodyPr anchor="ctr"/>
          <a:lstStyle/>
          <a:p>
            <a:pPr fontAlgn="auto">
              <a:spcBef>
                <a:spcPts val="0"/>
              </a:spcBef>
              <a:spcAft>
                <a:spcPts val="0"/>
              </a:spcAft>
              <a:defRPr/>
            </a:pPr>
            <a:endParaRPr lang="el-GR" dirty="0">
              <a:latin typeface="+mn-lt"/>
              <a:cs typeface="+mn-cs"/>
            </a:endParaRPr>
          </a:p>
        </p:txBody>
      </p:sp>
      <p:sp>
        <p:nvSpPr>
          <p:cNvPr id="12" name="Γραφικό 12" descr="Βέλος: Περιστροφή δεξιά">
            <a:extLst>
              <a:ext uri="{FF2B5EF4-FFF2-40B4-BE49-F238E27FC236}"/>
            </a:extLst>
          </p:cNvPr>
          <p:cNvSpPr/>
          <p:nvPr/>
        </p:nvSpPr>
        <p:spPr>
          <a:xfrm>
            <a:off x="3043238" y="3897313"/>
            <a:ext cx="563562" cy="431800"/>
          </a:xfrm>
          <a:custGeom>
            <a:avLst/>
            <a:gdLst>
              <a:gd name="connsiteX0" fmla="*/ 479425 w 565150"/>
              <a:gd name="connsiteY0" fmla="*/ 280111 h 431800"/>
              <a:gd name="connsiteX1" fmla="*/ 447675 w 565150"/>
              <a:gd name="connsiteY1" fmla="*/ 115011 h 431800"/>
              <a:gd name="connsiteX2" fmla="*/ 287020 w 565150"/>
              <a:gd name="connsiteY2" fmla="*/ 5156 h 431800"/>
              <a:gd name="connsiteX3" fmla="*/ 92710 w 565150"/>
              <a:gd name="connsiteY3" fmla="*/ 54051 h 431800"/>
              <a:gd name="connsiteX4" fmla="*/ 3175 w 565150"/>
              <a:gd name="connsiteY4" fmla="*/ 215341 h 431800"/>
              <a:gd name="connsiteX5" fmla="*/ 77470 w 565150"/>
              <a:gd name="connsiteY5" fmla="*/ 99771 h 431800"/>
              <a:gd name="connsiteX6" fmla="*/ 212725 w 565150"/>
              <a:gd name="connsiteY6" fmla="*/ 76276 h 431800"/>
              <a:gd name="connsiteX7" fmla="*/ 316865 w 565150"/>
              <a:gd name="connsiteY7" fmla="*/ 157556 h 431800"/>
              <a:gd name="connsiteX8" fmla="*/ 339725 w 565150"/>
              <a:gd name="connsiteY8" fmla="*/ 280111 h 431800"/>
              <a:gd name="connsiteX9" fmla="*/ 257175 w 565150"/>
              <a:gd name="connsiteY9" fmla="*/ 280111 h 431800"/>
              <a:gd name="connsiteX10" fmla="*/ 409575 w 565150"/>
              <a:gd name="connsiteY10" fmla="*/ 432511 h 431800"/>
              <a:gd name="connsiteX11" fmla="*/ 561975 w 565150"/>
              <a:gd name="connsiteY11" fmla="*/ 280111 h 431800"/>
              <a:gd name="connsiteX12" fmla="*/ 479425 w 565150"/>
              <a:gd name="connsiteY12" fmla="*/ 280111 h 43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5150" h="431800">
                <a:moveTo>
                  <a:pt x="479425" y="280111"/>
                </a:moveTo>
                <a:cubicBezTo>
                  <a:pt x="481330" y="221056"/>
                  <a:pt x="479425" y="167081"/>
                  <a:pt x="447675" y="115011"/>
                </a:cubicBezTo>
                <a:cubicBezTo>
                  <a:pt x="412115" y="56591"/>
                  <a:pt x="355600" y="13411"/>
                  <a:pt x="287020" y="5156"/>
                </a:cubicBezTo>
                <a:cubicBezTo>
                  <a:pt x="218440" y="-3099"/>
                  <a:pt x="149225" y="14681"/>
                  <a:pt x="92710" y="54051"/>
                </a:cubicBezTo>
                <a:cubicBezTo>
                  <a:pt x="44450" y="89611"/>
                  <a:pt x="3175" y="153746"/>
                  <a:pt x="3175" y="215341"/>
                </a:cubicBezTo>
                <a:cubicBezTo>
                  <a:pt x="10795" y="168351"/>
                  <a:pt x="37465" y="126441"/>
                  <a:pt x="77470" y="99771"/>
                </a:cubicBezTo>
                <a:cubicBezTo>
                  <a:pt x="117475" y="73101"/>
                  <a:pt x="166370" y="64846"/>
                  <a:pt x="212725" y="76276"/>
                </a:cubicBezTo>
                <a:cubicBezTo>
                  <a:pt x="256540" y="86436"/>
                  <a:pt x="292735" y="120091"/>
                  <a:pt x="316865" y="157556"/>
                </a:cubicBezTo>
                <a:cubicBezTo>
                  <a:pt x="340995" y="195021"/>
                  <a:pt x="339725" y="236931"/>
                  <a:pt x="339725" y="280111"/>
                </a:cubicBezTo>
                <a:lnTo>
                  <a:pt x="257175" y="280111"/>
                </a:lnTo>
                <a:lnTo>
                  <a:pt x="409575" y="432511"/>
                </a:lnTo>
                <a:cubicBezTo>
                  <a:pt x="409575" y="432511"/>
                  <a:pt x="535940" y="306146"/>
                  <a:pt x="561975" y="280111"/>
                </a:cubicBezTo>
                <a:lnTo>
                  <a:pt x="479425" y="280111"/>
                </a:lnTo>
                <a:close/>
              </a:path>
            </a:pathLst>
          </a:custGeom>
          <a:solidFill>
            <a:schemeClr val="tx1">
              <a:lumMod val="75000"/>
              <a:lumOff val="25000"/>
            </a:schemeClr>
          </a:solidFill>
          <a:ln w="6350" cap="flat">
            <a:noFill/>
            <a:prstDash val="solid"/>
            <a:miter/>
          </a:ln>
        </p:spPr>
        <p:txBody>
          <a:bodyPr anchor="ctr"/>
          <a:lstStyle/>
          <a:p>
            <a:pPr fontAlgn="auto">
              <a:spcBef>
                <a:spcPts val="0"/>
              </a:spcBef>
              <a:spcAft>
                <a:spcPts val="0"/>
              </a:spcAft>
              <a:defRPr/>
            </a:pPr>
            <a:endParaRPr lang="el-GR" dirty="0">
              <a:latin typeface="+mn-lt"/>
              <a:cs typeface="+mn-cs"/>
            </a:endParaRPr>
          </a:p>
        </p:txBody>
      </p:sp>
      <p:pic>
        <p:nvPicPr>
          <p:cNvPr id="128009" name="Picture 16" descr="ÎÏÎ¿ÏÎ­Î»ÎµÏÎ¼Î± ÎµÎ¹ÎºÏÎ½Î±Ï Î³Î¹Î± contemporary factory working  BLACK WHITE IMAGES"/>
          <p:cNvPicPr>
            <a:picLocks noChangeAspect="1" noChangeArrowheads="1"/>
          </p:cNvPicPr>
          <p:nvPr/>
        </p:nvPicPr>
        <p:blipFill>
          <a:blip r:embed="rId3"/>
          <a:srcRect/>
          <a:stretch>
            <a:fillRect/>
          </a:stretch>
        </p:blipFill>
        <p:spPr bwMode="auto">
          <a:xfrm>
            <a:off x="7635875" y="666750"/>
            <a:ext cx="3570288" cy="2833688"/>
          </a:xfrm>
          <a:prstGeom prst="rect">
            <a:avLst/>
          </a:prstGeom>
          <a:noFill/>
          <a:ln w="9525">
            <a:noFill/>
            <a:miter lim="800000"/>
            <a:headEnd/>
            <a:tailEnd/>
          </a:ln>
        </p:spPr>
      </p:pic>
      <p:pic>
        <p:nvPicPr>
          <p:cNvPr id="128010" name="Picture 18" descr="Î£ÏÎµÏÎ¹ÎºÎ® ÎµÎ¹ÎºÏÎ½Î±"/>
          <p:cNvPicPr>
            <a:picLocks noChangeAspect="1" noChangeArrowheads="1"/>
          </p:cNvPicPr>
          <p:nvPr/>
        </p:nvPicPr>
        <p:blipFill>
          <a:blip r:embed="rId4"/>
          <a:srcRect/>
          <a:stretch>
            <a:fillRect/>
          </a:stretch>
        </p:blipFill>
        <p:spPr bwMode="auto">
          <a:xfrm>
            <a:off x="7635875" y="666750"/>
            <a:ext cx="4114800" cy="2889250"/>
          </a:xfrm>
          <a:prstGeom prst="rect">
            <a:avLst/>
          </a:prstGeom>
          <a:noFill/>
          <a:ln w="9525">
            <a:noFill/>
            <a:miter lim="800000"/>
            <a:headEnd/>
            <a:tailEnd/>
          </a:ln>
        </p:spPr>
      </p:pic>
      <p:pic>
        <p:nvPicPr>
          <p:cNvPr id="128011" name="Picture 2" descr="ÎÏÎ¿ÏÎ­Î»ÎµÏÎ¼Î± ÎµÎ¹ÎºÏÎ½Î±Ï Î³Î¹Î± working black white images"/>
          <p:cNvPicPr>
            <a:picLocks noChangeAspect="1" noChangeArrowheads="1"/>
          </p:cNvPicPr>
          <p:nvPr/>
        </p:nvPicPr>
        <p:blipFill>
          <a:blip r:embed="rId5"/>
          <a:srcRect/>
          <a:stretch>
            <a:fillRect/>
          </a:stretch>
        </p:blipFill>
        <p:spPr bwMode="auto">
          <a:xfrm>
            <a:off x="7639050" y="630238"/>
            <a:ext cx="4111625" cy="2925762"/>
          </a:xfrm>
          <a:prstGeom prst="rect">
            <a:avLst/>
          </a:prstGeom>
          <a:noFill/>
          <a:ln w="9525">
            <a:noFill/>
            <a:miter lim="800000"/>
            <a:headEnd/>
            <a:tailEnd/>
          </a:ln>
        </p:spPr>
      </p:pic>
      <p:pic>
        <p:nvPicPr>
          <p:cNvPr id="128012" name="Picture 4" descr="Î£ÏÎµÏÎ¹ÎºÎ® ÎµÎ¹ÎºÏÎ½Î±"/>
          <p:cNvPicPr>
            <a:picLocks noChangeAspect="1" noChangeArrowheads="1"/>
          </p:cNvPicPr>
          <p:nvPr/>
        </p:nvPicPr>
        <p:blipFill>
          <a:blip r:embed="rId6"/>
          <a:srcRect/>
          <a:stretch>
            <a:fillRect/>
          </a:stretch>
        </p:blipFill>
        <p:spPr bwMode="auto">
          <a:xfrm>
            <a:off x="7562850" y="630238"/>
            <a:ext cx="4187825" cy="3079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247650" y="2330450"/>
            <a:ext cx="6718300" cy="3565525"/>
          </a:xfrm>
        </p:spPr>
        <p:txBody>
          <a:bodyPr>
            <a:noAutofit/>
          </a:bodyPr>
          <a:lstStyle/>
          <a:p>
            <a:pPr fontAlgn="auto">
              <a:spcAft>
                <a:spcPts val="0"/>
              </a:spcAft>
              <a:defRPr/>
            </a:pPr>
            <a:r>
              <a:rPr lang="el-GR" b="1" dirty="0">
                <a:solidFill>
                  <a:schemeClr val="tx1">
                    <a:lumMod val="75000"/>
                    <a:lumOff val="25000"/>
                  </a:schemeClr>
                </a:solidFill>
              </a:rPr>
              <a:t>Η πρώτη μορφή που λαμβάνει η κοινωνικοποίηση τω εργαζομένων </a:t>
            </a:r>
            <a:r>
              <a:rPr lang="el-GR" dirty="0">
                <a:solidFill>
                  <a:schemeClr val="tx1">
                    <a:lumMod val="75000"/>
                    <a:lumOff val="25000"/>
                  </a:schemeClr>
                </a:solidFill>
              </a:rPr>
              <a:t>ενάντια στην προσπάθεια των γραφείων μεθόδων για μια πλήρη εξατομίκευση της παραγωγικής διαδικασίας</a:t>
            </a:r>
          </a:p>
          <a:p>
            <a:pPr marL="0" indent="0" fontAlgn="auto">
              <a:spcAft>
                <a:spcPts val="0"/>
              </a:spcAft>
              <a:buFont typeface="Calibri" pitchFamily="34" charset="0"/>
              <a:buNone/>
              <a:defRPr/>
            </a:pPr>
            <a:endParaRPr lang="el-GR" dirty="0">
              <a:solidFill>
                <a:schemeClr val="tx1">
                  <a:lumMod val="75000"/>
                  <a:lumOff val="25000"/>
                </a:schemeClr>
              </a:solidFill>
            </a:endParaRPr>
          </a:p>
          <a:p>
            <a:pPr fontAlgn="auto">
              <a:spcAft>
                <a:spcPts val="0"/>
              </a:spcAft>
              <a:defRPr/>
            </a:pPr>
            <a:r>
              <a:rPr lang="el-GR" dirty="0">
                <a:solidFill>
                  <a:schemeClr val="tx1">
                    <a:lumMod val="75000"/>
                    <a:lumOff val="25000"/>
                  </a:schemeClr>
                </a:solidFill>
              </a:rPr>
              <a:t>είναι η </a:t>
            </a:r>
            <a:r>
              <a:rPr lang="el-GR" b="1" dirty="0">
                <a:solidFill>
                  <a:schemeClr val="tx1">
                    <a:lumMod val="75000"/>
                    <a:lumOff val="25000"/>
                  </a:schemeClr>
                </a:solidFill>
              </a:rPr>
              <a:t>αυθόρμητη  δημιουργία στοιχειωδών συλλογικών μονάδων </a:t>
            </a:r>
            <a:r>
              <a:rPr lang="el-GR" dirty="0">
                <a:solidFill>
                  <a:schemeClr val="tx1">
                    <a:lumMod val="75000"/>
                    <a:lumOff val="25000"/>
                  </a:schemeClr>
                </a:solidFill>
              </a:rPr>
              <a:t>μέσα στο πλαίσιο που έχει θέσει η καπιταλιστική οργάνωση της εργασίας</a:t>
            </a:r>
          </a:p>
          <a:p>
            <a:pPr marL="0" indent="0" fontAlgn="auto">
              <a:spcAft>
                <a:spcPts val="0"/>
              </a:spcAft>
              <a:buFont typeface="Calibri" pitchFamily="34" charset="0"/>
              <a:buNone/>
              <a:defRPr/>
            </a:pPr>
            <a:endParaRPr lang="el-GR" dirty="0">
              <a:solidFill>
                <a:schemeClr val="tx1">
                  <a:lumMod val="75000"/>
                  <a:lumOff val="25000"/>
                </a:schemeClr>
              </a:solidFill>
            </a:endParaRPr>
          </a:p>
          <a:p>
            <a:pPr fontAlgn="auto">
              <a:spcAft>
                <a:spcPts val="0"/>
              </a:spcAft>
              <a:defRPr/>
            </a:pPr>
            <a:r>
              <a:rPr lang="el-GR" dirty="0">
                <a:solidFill>
                  <a:schemeClr val="tx1">
                    <a:lumMod val="75000"/>
                    <a:lumOff val="25000"/>
                  </a:schemeClr>
                </a:solidFill>
              </a:rPr>
              <a:t>Οι στοιχειώδεις αυτές ομάδες - ήτοι η </a:t>
            </a:r>
            <a:r>
              <a:rPr lang="el-GR" dirty="0" err="1">
                <a:solidFill>
                  <a:schemeClr val="tx1">
                    <a:lumMod val="75000"/>
                    <a:lumOff val="25000"/>
                  </a:schemeClr>
                </a:solidFill>
              </a:rPr>
              <a:t>αυτομεταμόρφωση</a:t>
            </a:r>
            <a:r>
              <a:rPr lang="el-GR" dirty="0">
                <a:solidFill>
                  <a:schemeClr val="tx1">
                    <a:lumMod val="75000"/>
                    <a:lumOff val="25000"/>
                  </a:schemeClr>
                </a:solidFill>
              </a:rPr>
              <a:t> μιας τυχαίας συνάθροισης ατόμων σε οργανικές κοινότητες- επιβάλλουν κανόνες δράσης στα μέλη τους και θέτουν νόρμες (σε χαμηλότερο επίπεδο) από αυτές που έχει ορίσει η διεύθυνση της επιχείρησης</a:t>
            </a:r>
          </a:p>
          <a:p>
            <a:pPr marL="0" indent="0" fontAlgn="auto">
              <a:spcAft>
                <a:spcPts val="0"/>
              </a:spcAft>
              <a:buFont typeface="Calibri" pitchFamily="34" charset="0"/>
              <a:buNone/>
              <a:defRPr/>
            </a:pPr>
            <a:endParaRPr lang="el-GR" dirty="0">
              <a:solidFill>
                <a:schemeClr val="tx1">
                  <a:lumMod val="75000"/>
                  <a:lumOff val="25000"/>
                </a:schemeClr>
              </a:solidFill>
            </a:endParaRPr>
          </a:p>
        </p:txBody>
      </p:sp>
      <p:sp>
        <p:nvSpPr>
          <p:cNvPr id="2" name="Τίτλος 1"/>
          <p:cNvSpPr>
            <a:spLocks noGrp="1"/>
          </p:cNvSpPr>
          <p:nvPr>
            <p:ph type="ctrTitle"/>
          </p:nvPr>
        </p:nvSpPr>
        <p:spPr>
          <a:xfrm>
            <a:off x="7189788" y="495300"/>
            <a:ext cx="4859337" cy="5521325"/>
          </a:xfrm>
        </p:spPr>
        <p:txBody>
          <a:bodyPr/>
          <a:lstStyle/>
          <a:p>
            <a:pPr algn="ctr" fontAlgn="auto">
              <a:spcAft>
                <a:spcPts val="0"/>
              </a:spcAft>
              <a:defRPr/>
            </a:pPr>
            <a:r>
              <a:rPr lang="el-GR" sz="2800" dirty="0"/>
              <a:t>2</a:t>
            </a:r>
            <a:r>
              <a:rPr lang="el-GR" sz="2800" baseline="30000" dirty="0"/>
              <a:t>ο</a:t>
            </a:r>
            <a:r>
              <a:rPr lang="el-GR" sz="2800" dirty="0"/>
              <a:t> Πορίσματα εμπειρικής μελέτης στο </a:t>
            </a:r>
            <a:r>
              <a:rPr lang="el-GR" sz="2800" dirty="0" err="1"/>
              <a:t>Hawthorne</a:t>
            </a:r>
            <a:r>
              <a:rPr lang="el-GR" sz="2800" dirty="0"/>
              <a:t> </a:t>
            </a:r>
          </a:p>
        </p:txBody>
      </p:sp>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85D25478-1CBC-45EB-82CC-027BE48CEFCB}" type="slidenum">
              <a:rPr lang="el-GR"/>
              <a:pPr>
                <a:defRPr/>
              </a:pPr>
              <a:t>54</a:t>
            </a:fld>
            <a:endParaRPr lang="el-GR" dirty="0"/>
          </a:p>
        </p:txBody>
      </p:sp>
      <p:sp>
        <p:nvSpPr>
          <p:cNvPr id="130053" name="TextBox 37"/>
          <p:cNvSpPr txBox="1">
            <a:spLocks noChangeArrowheads="1"/>
          </p:cNvSpPr>
          <p:nvPr/>
        </p:nvSpPr>
        <p:spPr bwMode="auto">
          <a:xfrm>
            <a:off x="97932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30054" name="TextBox 37"/>
          <p:cNvSpPr txBox="1">
            <a:spLocks noChangeArrowheads="1"/>
          </p:cNvSpPr>
          <p:nvPr/>
        </p:nvSpPr>
        <p:spPr bwMode="auto">
          <a:xfrm>
            <a:off x="7635875" y="2646363"/>
            <a:ext cx="1335088" cy="130175"/>
          </a:xfrm>
          <a:prstGeom prst="rect">
            <a:avLst/>
          </a:prstGeom>
          <a:solidFill>
            <a:schemeClr val="bg1"/>
          </a:solidFill>
          <a:ln w="9525">
            <a:noFill/>
            <a:miter lim="800000"/>
            <a:headEnd/>
            <a:tailEnd/>
          </a:ln>
        </p:spPr>
        <p:txBody>
          <a:bodyPr>
            <a:spAutoFit/>
          </a:bodyPr>
          <a:lstStyle/>
          <a:p>
            <a:endParaRPr lang="el-GR" sz="800">
              <a:solidFill>
                <a:schemeClr val="bg1"/>
              </a:solidFill>
              <a:latin typeface="Calibri" pitchFamily="34" charset="0"/>
            </a:endParaRPr>
          </a:p>
        </p:txBody>
      </p:sp>
      <p:pic>
        <p:nvPicPr>
          <p:cNvPr id="130055" name="Picture 6" descr="ÎÏÎ¿ÏÎ­Î»ÎµÏÎ¼Î± ÎµÎ¹ÎºÏÎ½Î±Ï Î³Î¹Î± company BLACK WHITE IMAGES"/>
          <p:cNvPicPr>
            <a:picLocks noChangeAspect="1" noChangeArrowheads="1"/>
          </p:cNvPicPr>
          <p:nvPr/>
        </p:nvPicPr>
        <p:blipFill>
          <a:blip r:embed="rId3"/>
          <a:srcRect/>
          <a:stretch>
            <a:fillRect/>
          </a:stretch>
        </p:blipFill>
        <p:spPr bwMode="auto">
          <a:xfrm>
            <a:off x="7664450" y="841375"/>
            <a:ext cx="3910013" cy="2549525"/>
          </a:xfrm>
          <a:prstGeom prst="rect">
            <a:avLst/>
          </a:prstGeom>
          <a:noFill/>
          <a:ln w="9525">
            <a:noFill/>
            <a:miter lim="800000"/>
            <a:headEnd/>
            <a:tailEnd/>
          </a:ln>
        </p:spPr>
      </p:pic>
      <p:pic>
        <p:nvPicPr>
          <p:cNvPr id="130056" name="Picture 6" descr="ÎÏÎ¿ÏÎ­Î»ÎµÏÎ¼Î± ÎµÎ¹ÎºÏÎ½Î±Ï Î³Î¹Î± company black white images"/>
          <p:cNvPicPr>
            <a:picLocks noChangeAspect="1" noChangeArrowheads="1"/>
          </p:cNvPicPr>
          <p:nvPr/>
        </p:nvPicPr>
        <p:blipFill>
          <a:blip r:embed="rId4"/>
          <a:srcRect/>
          <a:stretch>
            <a:fillRect/>
          </a:stretch>
        </p:blipFill>
        <p:spPr bwMode="auto">
          <a:xfrm>
            <a:off x="7664450" y="841375"/>
            <a:ext cx="3938588" cy="2587625"/>
          </a:xfrm>
          <a:prstGeom prst="rect">
            <a:avLst/>
          </a:prstGeom>
          <a:noFill/>
          <a:ln w="9525">
            <a:noFill/>
            <a:miter lim="800000"/>
            <a:headEnd/>
            <a:tailEnd/>
          </a:ln>
        </p:spPr>
      </p:pic>
      <p:pic>
        <p:nvPicPr>
          <p:cNvPr id="130057" name="Picture 2" descr="ÎÏÎ¿ÏÎ­Î»ÎµÏÎ¼Î± ÎµÎ¹ÎºÏÎ½Î±Ï Î³Î¹Î± COMPANY MASONRY BLACK WHITE"/>
          <p:cNvPicPr>
            <a:picLocks noChangeAspect="1" noChangeArrowheads="1"/>
          </p:cNvPicPr>
          <p:nvPr/>
        </p:nvPicPr>
        <p:blipFill>
          <a:blip r:embed="rId5"/>
          <a:srcRect/>
          <a:stretch>
            <a:fillRect/>
          </a:stretch>
        </p:blipFill>
        <p:spPr bwMode="auto">
          <a:xfrm>
            <a:off x="7635875" y="815975"/>
            <a:ext cx="3967163" cy="2613025"/>
          </a:xfrm>
          <a:prstGeom prst="rect">
            <a:avLst/>
          </a:prstGeom>
          <a:noFill/>
          <a:ln w="9525">
            <a:noFill/>
            <a:miter lim="800000"/>
            <a:headEnd/>
            <a:tailEnd/>
          </a:ln>
        </p:spPr>
      </p:pic>
      <p:sp>
        <p:nvSpPr>
          <p:cNvPr id="11" name="Γραφικό 12" descr="Βέλος: Περιστροφή δεξιά">
            <a:extLst>
              <a:ext uri="{FF2B5EF4-FFF2-40B4-BE49-F238E27FC236}"/>
            </a:extLst>
          </p:cNvPr>
          <p:cNvSpPr/>
          <p:nvPr/>
        </p:nvSpPr>
        <p:spPr>
          <a:xfrm>
            <a:off x="3043238" y="3175000"/>
            <a:ext cx="563562" cy="431800"/>
          </a:xfrm>
          <a:custGeom>
            <a:avLst/>
            <a:gdLst>
              <a:gd name="connsiteX0" fmla="*/ 479425 w 565150"/>
              <a:gd name="connsiteY0" fmla="*/ 280111 h 431800"/>
              <a:gd name="connsiteX1" fmla="*/ 447675 w 565150"/>
              <a:gd name="connsiteY1" fmla="*/ 115011 h 431800"/>
              <a:gd name="connsiteX2" fmla="*/ 287020 w 565150"/>
              <a:gd name="connsiteY2" fmla="*/ 5156 h 431800"/>
              <a:gd name="connsiteX3" fmla="*/ 92710 w 565150"/>
              <a:gd name="connsiteY3" fmla="*/ 54051 h 431800"/>
              <a:gd name="connsiteX4" fmla="*/ 3175 w 565150"/>
              <a:gd name="connsiteY4" fmla="*/ 215341 h 431800"/>
              <a:gd name="connsiteX5" fmla="*/ 77470 w 565150"/>
              <a:gd name="connsiteY5" fmla="*/ 99771 h 431800"/>
              <a:gd name="connsiteX6" fmla="*/ 212725 w 565150"/>
              <a:gd name="connsiteY6" fmla="*/ 76276 h 431800"/>
              <a:gd name="connsiteX7" fmla="*/ 316865 w 565150"/>
              <a:gd name="connsiteY7" fmla="*/ 157556 h 431800"/>
              <a:gd name="connsiteX8" fmla="*/ 339725 w 565150"/>
              <a:gd name="connsiteY8" fmla="*/ 280111 h 431800"/>
              <a:gd name="connsiteX9" fmla="*/ 257175 w 565150"/>
              <a:gd name="connsiteY9" fmla="*/ 280111 h 431800"/>
              <a:gd name="connsiteX10" fmla="*/ 409575 w 565150"/>
              <a:gd name="connsiteY10" fmla="*/ 432511 h 431800"/>
              <a:gd name="connsiteX11" fmla="*/ 561975 w 565150"/>
              <a:gd name="connsiteY11" fmla="*/ 280111 h 431800"/>
              <a:gd name="connsiteX12" fmla="*/ 479425 w 565150"/>
              <a:gd name="connsiteY12" fmla="*/ 280111 h 43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5150" h="431800">
                <a:moveTo>
                  <a:pt x="479425" y="280111"/>
                </a:moveTo>
                <a:cubicBezTo>
                  <a:pt x="481330" y="221056"/>
                  <a:pt x="479425" y="167081"/>
                  <a:pt x="447675" y="115011"/>
                </a:cubicBezTo>
                <a:cubicBezTo>
                  <a:pt x="412115" y="56591"/>
                  <a:pt x="355600" y="13411"/>
                  <a:pt x="287020" y="5156"/>
                </a:cubicBezTo>
                <a:cubicBezTo>
                  <a:pt x="218440" y="-3099"/>
                  <a:pt x="149225" y="14681"/>
                  <a:pt x="92710" y="54051"/>
                </a:cubicBezTo>
                <a:cubicBezTo>
                  <a:pt x="44450" y="89611"/>
                  <a:pt x="3175" y="153746"/>
                  <a:pt x="3175" y="215341"/>
                </a:cubicBezTo>
                <a:cubicBezTo>
                  <a:pt x="10795" y="168351"/>
                  <a:pt x="37465" y="126441"/>
                  <a:pt x="77470" y="99771"/>
                </a:cubicBezTo>
                <a:cubicBezTo>
                  <a:pt x="117475" y="73101"/>
                  <a:pt x="166370" y="64846"/>
                  <a:pt x="212725" y="76276"/>
                </a:cubicBezTo>
                <a:cubicBezTo>
                  <a:pt x="256540" y="86436"/>
                  <a:pt x="292735" y="120091"/>
                  <a:pt x="316865" y="157556"/>
                </a:cubicBezTo>
                <a:cubicBezTo>
                  <a:pt x="340995" y="195021"/>
                  <a:pt x="339725" y="236931"/>
                  <a:pt x="339725" y="280111"/>
                </a:cubicBezTo>
                <a:lnTo>
                  <a:pt x="257175" y="280111"/>
                </a:lnTo>
                <a:lnTo>
                  <a:pt x="409575" y="432511"/>
                </a:lnTo>
                <a:cubicBezTo>
                  <a:pt x="409575" y="432511"/>
                  <a:pt x="535940" y="306146"/>
                  <a:pt x="561975" y="280111"/>
                </a:cubicBezTo>
                <a:lnTo>
                  <a:pt x="479425" y="280111"/>
                </a:lnTo>
                <a:close/>
              </a:path>
            </a:pathLst>
          </a:custGeom>
          <a:solidFill>
            <a:schemeClr val="tx1">
              <a:lumMod val="75000"/>
              <a:lumOff val="25000"/>
            </a:schemeClr>
          </a:solidFill>
          <a:ln w="6350" cap="flat">
            <a:noFill/>
            <a:prstDash val="solid"/>
            <a:miter/>
          </a:ln>
        </p:spPr>
        <p:txBody>
          <a:bodyPr anchor="ctr"/>
          <a:lstStyle/>
          <a:p>
            <a:pPr fontAlgn="auto">
              <a:spcBef>
                <a:spcPts val="0"/>
              </a:spcBef>
              <a:spcAft>
                <a:spcPts val="0"/>
              </a:spcAft>
              <a:defRPr/>
            </a:pPr>
            <a:endParaRPr lang="el-GR" dirty="0">
              <a:latin typeface="+mn-lt"/>
              <a:cs typeface="+mn-cs"/>
            </a:endParaRPr>
          </a:p>
        </p:txBody>
      </p:sp>
      <p:sp>
        <p:nvSpPr>
          <p:cNvPr id="12" name="Γραφικό 12" descr="Βέλος: Περιστροφή δεξιά">
            <a:extLst>
              <a:ext uri="{FF2B5EF4-FFF2-40B4-BE49-F238E27FC236}"/>
            </a:extLst>
          </p:cNvPr>
          <p:cNvSpPr/>
          <p:nvPr/>
        </p:nvSpPr>
        <p:spPr>
          <a:xfrm>
            <a:off x="3043238" y="4271963"/>
            <a:ext cx="563562" cy="431800"/>
          </a:xfrm>
          <a:custGeom>
            <a:avLst/>
            <a:gdLst>
              <a:gd name="connsiteX0" fmla="*/ 479425 w 565150"/>
              <a:gd name="connsiteY0" fmla="*/ 280111 h 431800"/>
              <a:gd name="connsiteX1" fmla="*/ 447675 w 565150"/>
              <a:gd name="connsiteY1" fmla="*/ 115011 h 431800"/>
              <a:gd name="connsiteX2" fmla="*/ 287020 w 565150"/>
              <a:gd name="connsiteY2" fmla="*/ 5156 h 431800"/>
              <a:gd name="connsiteX3" fmla="*/ 92710 w 565150"/>
              <a:gd name="connsiteY3" fmla="*/ 54051 h 431800"/>
              <a:gd name="connsiteX4" fmla="*/ 3175 w 565150"/>
              <a:gd name="connsiteY4" fmla="*/ 215341 h 431800"/>
              <a:gd name="connsiteX5" fmla="*/ 77470 w 565150"/>
              <a:gd name="connsiteY5" fmla="*/ 99771 h 431800"/>
              <a:gd name="connsiteX6" fmla="*/ 212725 w 565150"/>
              <a:gd name="connsiteY6" fmla="*/ 76276 h 431800"/>
              <a:gd name="connsiteX7" fmla="*/ 316865 w 565150"/>
              <a:gd name="connsiteY7" fmla="*/ 157556 h 431800"/>
              <a:gd name="connsiteX8" fmla="*/ 339725 w 565150"/>
              <a:gd name="connsiteY8" fmla="*/ 280111 h 431800"/>
              <a:gd name="connsiteX9" fmla="*/ 257175 w 565150"/>
              <a:gd name="connsiteY9" fmla="*/ 280111 h 431800"/>
              <a:gd name="connsiteX10" fmla="*/ 409575 w 565150"/>
              <a:gd name="connsiteY10" fmla="*/ 432511 h 431800"/>
              <a:gd name="connsiteX11" fmla="*/ 561975 w 565150"/>
              <a:gd name="connsiteY11" fmla="*/ 280111 h 431800"/>
              <a:gd name="connsiteX12" fmla="*/ 479425 w 565150"/>
              <a:gd name="connsiteY12" fmla="*/ 280111 h 43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5150" h="431800">
                <a:moveTo>
                  <a:pt x="479425" y="280111"/>
                </a:moveTo>
                <a:cubicBezTo>
                  <a:pt x="481330" y="221056"/>
                  <a:pt x="479425" y="167081"/>
                  <a:pt x="447675" y="115011"/>
                </a:cubicBezTo>
                <a:cubicBezTo>
                  <a:pt x="412115" y="56591"/>
                  <a:pt x="355600" y="13411"/>
                  <a:pt x="287020" y="5156"/>
                </a:cubicBezTo>
                <a:cubicBezTo>
                  <a:pt x="218440" y="-3099"/>
                  <a:pt x="149225" y="14681"/>
                  <a:pt x="92710" y="54051"/>
                </a:cubicBezTo>
                <a:cubicBezTo>
                  <a:pt x="44450" y="89611"/>
                  <a:pt x="3175" y="153746"/>
                  <a:pt x="3175" y="215341"/>
                </a:cubicBezTo>
                <a:cubicBezTo>
                  <a:pt x="10795" y="168351"/>
                  <a:pt x="37465" y="126441"/>
                  <a:pt x="77470" y="99771"/>
                </a:cubicBezTo>
                <a:cubicBezTo>
                  <a:pt x="117475" y="73101"/>
                  <a:pt x="166370" y="64846"/>
                  <a:pt x="212725" y="76276"/>
                </a:cubicBezTo>
                <a:cubicBezTo>
                  <a:pt x="256540" y="86436"/>
                  <a:pt x="292735" y="120091"/>
                  <a:pt x="316865" y="157556"/>
                </a:cubicBezTo>
                <a:cubicBezTo>
                  <a:pt x="340995" y="195021"/>
                  <a:pt x="339725" y="236931"/>
                  <a:pt x="339725" y="280111"/>
                </a:cubicBezTo>
                <a:lnTo>
                  <a:pt x="257175" y="280111"/>
                </a:lnTo>
                <a:lnTo>
                  <a:pt x="409575" y="432511"/>
                </a:lnTo>
                <a:cubicBezTo>
                  <a:pt x="409575" y="432511"/>
                  <a:pt x="535940" y="306146"/>
                  <a:pt x="561975" y="280111"/>
                </a:cubicBezTo>
                <a:lnTo>
                  <a:pt x="479425" y="280111"/>
                </a:lnTo>
                <a:close/>
              </a:path>
            </a:pathLst>
          </a:custGeom>
          <a:solidFill>
            <a:schemeClr val="tx1">
              <a:lumMod val="75000"/>
              <a:lumOff val="25000"/>
            </a:schemeClr>
          </a:solidFill>
          <a:ln w="6350" cap="flat">
            <a:noFill/>
            <a:prstDash val="solid"/>
            <a:miter/>
          </a:ln>
        </p:spPr>
        <p:txBody>
          <a:bodyPr anchor="ctr"/>
          <a:lstStyle/>
          <a:p>
            <a:pPr fontAlgn="auto">
              <a:spcBef>
                <a:spcPts val="0"/>
              </a:spcBef>
              <a:spcAft>
                <a:spcPts val="0"/>
              </a:spcAft>
              <a:defRPr/>
            </a:pPr>
            <a:endParaRPr lang="el-GR" dirty="0">
              <a:latin typeface="+mn-lt"/>
              <a:cs typeface="+mn-cs"/>
            </a:endParaRPr>
          </a:p>
        </p:txBody>
      </p:sp>
      <p:pic>
        <p:nvPicPr>
          <p:cNvPr id="130060" name="Picture 6" descr="ÎÏÎ¿ÏÎ­Î»ÎµÏÎ¼Î± ÎµÎ¹ÎºÏÎ½Î±Ï Î³Î¹Î± team work BLACK WHITE IMAGES"/>
          <p:cNvPicPr>
            <a:picLocks noChangeAspect="1" noChangeArrowheads="1"/>
          </p:cNvPicPr>
          <p:nvPr/>
        </p:nvPicPr>
        <p:blipFill>
          <a:blip r:embed="rId6"/>
          <a:srcRect/>
          <a:stretch>
            <a:fillRect/>
          </a:stretch>
        </p:blipFill>
        <p:spPr bwMode="auto">
          <a:xfrm>
            <a:off x="7621588" y="814388"/>
            <a:ext cx="3981450" cy="2614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Θέση κειμένου 7"/>
          <p:cNvSpPr>
            <a:spLocks noGrp="1"/>
          </p:cNvSpPr>
          <p:nvPr>
            <p:ph type="body" sz="quarter" idx="18"/>
          </p:nvPr>
        </p:nvSpPr>
        <p:spPr>
          <a:xfrm>
            <a:off x="247650" y="1851025"/>
            <a:ext cx="6718300" cy="4054475"/>
          </a:xfrm>
        </p:spPr>
        <p:txBody>
          <a:bodyPr>
            <a:noAutofit/>
          </a:bodyPr>
          <a:lstStyle/>
          <a:p>
            <a:pPr marL="0" indent="0" algn="ctr" fontAlgn="auto">
              <a:spcAft>
                <a:spcPts val="0"/>
              </a:spcAft>
              <a:buFont typeface="Calibri" pitchFamily="34" charset="0"/>
              <a:buNone/>
              <a:defRPr/>
            </a:pPr>
            <a:r>
              <a:rPr lang="el-GR" dirty="0">
                <a:solidFill>
                  <a:schemeClr val="tx1">
                    <a:lumMod val="75000"/>
                    <a:lumOff val="25000"/>
                  </a:schemeClr>
                </a:solidFill>
              </a:rPr>
              <a:t>Οι </a:t>
            </a:r>
            <a:r>
              <a:rPr lang="el-GR" b="1" dirty="0">
                <a:solidFill>
                  <a:schemeClr val="tx1">
                    <a:lumMod val="75000"/>
                    <a:lumOff val="25000"/>
                  </a:schemeClr>
                </a:solidFill>
              </a:rPr>
              <a:t>κυριότερες λειτουργίες των άτυπων κανόνων </a:t>
            </a:r>
            <a:r>
              <a:rPr lang="el-GR" dirty="0">
                <a:solidFill>
                  <a:schemeClr val="tx1">
                    <a:lumMod val="75000"/>
                    <a:lumOff val="25000"/>
                  </a:schemeClr>
                </a:solidFill>
              </a:rPr>
              <a:t>(ιδιαίτερα το σύνδρομο του περιορισμού της απόδοσης), που διαμορφώνονται στο εσωτερικό των στοιχειωδών (ή άτυπων) ομάδων είναι:</a:t>
            </a:r>
          </a:p>
          <a:p>
            <a:pPr fontAlgn="auto">
              <a:spcAft>
                <a:spcPts val="0"/>
              </a:spcAft>
              <a:defRPr/>
            </a:pPr>
            <a:endParaRPr lang="el-GR" dirty="0">
              <a:solidFill>
                <a:schemeClr val="tx1">
                  <a:lumMod val="75000"/>
                  <a:lumOff val="25000"/>
                </a:schemeClr>
              </a:solidFill>
            </a:endParaRPr>
          </a:p>
          <a:p>
            <a:pPr marL="0" indent="0" fontAlgn="auto">
              <a:spcAft>
                <a:spcPts val="0"/>
              </a:spcAft>
              <a:buFont typeface="Calibri" pitchFamily="34" charset="0"/>
              <a:buNone/>
              <a:defRPr/>
            </a:pPr>
            <a:endParaRPr lang="el-GR" dirty="0">
              <a:solidFill>
                <a:schemeClr val="tx1">
                  <a:lumMod val="75000"/>
                  <a:lumOff val="25000"/>
                </a:schemeClr>
              </a:solidFill>
            </a:endParaRPr>
          </a:p>
          <a:p>
            <a:pPr marL="0" indent="0" fontAlgn="auto">
              <a:spcAft>
                <a:spcPts val="0"/>
              </a:spcAft>
              <a:buFont typeface="Calibri" pitchFamily="34" charset="0"/>
              <a:buNone/>
              <a:defRPr/>
            </a:pPr>
            <a:r>
              <a:rPr lang="el-GR" dirty="0">
                <a:solidFill>
                  <a:schemeClr val="tx1">
                    <a:lumMod val="75000"/>
                    <a:lumOff val="25000"/>
                  </a:schemeClr>
                </a:solidFill>
              </a:rPr>
              <a:t> </a:t>
            </a:r>
            <a:r>
              <a:rPr lang="el-GR" b="1" dirty="0">
                <a:solidFill>
                  <a:schemeClr val="accent1"/>
                </a:solidFill>
              </a:rPr>
              <a:t>(α) </a:t>
            </a:r>
            <a:r>
              <a:rPr lang="el-GR" dirty="0">
                <a:solidFill>
                  <a:schemeClr val="tx1">
                    <a:lumMod val="75000"/>
                    <a:lumOff val="25000"/>
                  </a:schemeClr>
                </a:solidFill>
              </a:rPr>
              <a:t>να επιτρέπουν στα μέλη της ομάδας να αυξάνουν τον έλεγχό τους στο περιβάλλον τους</a:t>
            </a:r>
          </a:p>
          <a:p>
            <a:pPr marL="0" indent="0" fontAlgn="auto">
              <a:spcAft>
                <a:spcPts val="0"/>
              </a:spcAft>
              <a:buFont typeface="Calibri" pitchFamily="34" charset="0"/>
              <a:buNone/>
              <a:defRPr/>
            </a:pPr>
            <a:endParaRPr lang="el-GR" dirty="0">
              <a:solidFill>
                <a:schemeClr val="tx1">
                  <a:lumMod val="75000"/>
                  <a:lumOff val="25000"/>
                </a:schemeClr>
              </a:solidFill>
            </a:endParaRPr>
          </a:p>
          <a:p>
            <a:pPr marL="0" indent="0" fontAlgn="auto">
              <a:spcAft>
                <a:spcPts val="0"/>
              </a:spcAft>
              <a:buFont typeface="Calibri" pitchFamily="34" charset="0"/>
              <a:buNone/>
              <a:defRPr/>
            </a:pPr>
            <a:r>
              <a:rPr lang="el-GR" b="1" dirty="0">
                <a:solidFill>
                  <a:schemeClr val="accent1"/>
                </a:solidFill>
              </a:rPr>
              <a:t> (β) </a:t>
            </a:r>
            <a:r>
              <a:rPr lang="el-GR" dirty="0">
                <a:solidFill>
                  <a:schemeClr val="tx1">
                    <a:lumMod val="75000"/>
                    <a:lumOff val="25000"/>
                  </a:schemeClr>
                </a:solidFill>
              </a:rPr>
              <a:t>να εξαρτώνται λιγότερο από τους κανόνες της διοίκησης</a:t>
            </a:r>
          </a:p>
          <a:p>
            <a:pPr marL="0" indent="0" fontAlgn="auto">
              <a:spcAft>
                <a:spcPts val="0"/>
              </a:spcAft>
              <a:buFont typeface="Calibri" pitchFamily="34" charset="0"/>
              <a:buNone/>
              <a:defRPr/>
            </a:pPr>
            <a:endParaRPr lang="el-GR" dirty="0">
              <a:solidFill>
                <a:schemeClr val="tx1">
                  <a:lumMod val="75000"/>
                  <a:lumOff val="25000"/>
                </a:schemeClr>
              </a:solidFill>
            </a:endParaRPr>
          </a:p>
          <a:p>
            <a:pPr marL="0" indent="0" fontAlgn="auto">
              <a:spcAft>
                <a:spcPts val="0"/>
              </a:spcAft>
              <a:buFont typeface="Calibri" pitchFamily="34" charset="0"/>
              <a:buNone/>
              <a:defRPr/>
            </a:pPr>
            <a:r>
              <a:rPr lang="el-GR" b="1" dirty="0">
                <a:solidFill>
                  <a:schemeClr val="accent1"/>
                </a:solidFill>
              </a:rPr>
              <a:t> (γ) </a:t>
            </a:r>
            <a:r>
              <a:rPr lang="el-GR" dirty="0">
                <a:solidFill>
                  <a:schemeClr val="tx1">
                    <a:lumMod val="75000"/>
                    <a:lumOff val="25000"/>
                  </a:schemeClr>
                </a:solidFill>
              </a:rPr>
              <a:t>και να αμύνονται καλύτερα στις εξωτερικές αλλαγές που απειλούν την κοινωνική και οικονομική τους θέση</a:t>
            </a:r>
          </a:p>
          <a:p>
            <a:pPr marL="0" indent="0" fontAlgn="auto">
              <a:spcAft>
                <a:spcPts val="0"/>
              </a:spcAft>
              <a:buFont typeface="Calibri" pitchFamily="34" charset="0"/>
              <a:buNone/>
              <a:defRPr/>
            </a:pPr>
            <a:endParaRPr lang="el-GR" dirty="0">
              <a:solidFill>
                <a:schemeClr val="tx1">
                  <a:lumMod val="75000"/>
                  <a:lumOff val="25000"/>
                </a:schemeClr>
              </a:solidFill>
            </a:endParaRPr>
          </a:p>
        </p:txBody>
      </p:sp>
      <p:sp>
        <p:nvSpPr>
          <p:cNvPr id="2" name="Τίτλος 1"/>
          <p:cNvSpPr>
            <a:spLocks noGrp="1"/>
          </p:cNvSpPr>
          <p:nvPr>
            <p:ph type="ctrTitle"/>
          </p:nvPr>
        </p:nvSpPr>
        <p:spPr>
          <a:xfrm>
            <a:off x="7189788" y="495300"/>
            <a:ext cx="4859337" cy="5521325"/>
          </a:xfrm>
        </p:spPr>
        <p:txBody>
          <a:bodyPr/>
          <a:lstStyle/>
          <a:p>
            <a:pPr algn="ctr" fontAlgn="auto">
              <a:spcAft>
                <a:spcPts val="0"/>
              </a:spcAft>
              <a:defRPr/>
            </a:pPr>
            <a:r>
              <a:rPr lang="el-GR" sz="2800" dirty="0"/>
              <a:t>3</a:t>
            </a:r>
            <a:r>
              <a:rPr lang="el-GR" sz="2800" baseline="30000" dirty="0"/>
              <a:t>ο</a:t>
            </a:r>
            <a:r>
              <a:rPr lang="el-GR" sz="2800" dirty="0"/>
              <a:t> Πορίσματα εμπειρικής μελέτης στο </a:t>
            </a:r>
            <a:r>
              <a:rPr lang="el-GR" sz="2800" dirty="0" err="1"/>
              <a:t>Hawthorne</a:t>
            </a:r>
            <a:r>
              <a:rPr lang="el-GR" sz="2800" dirty="0"/>
              <a:t> </a:t>
            </a:r>
          </a:p>
        </p:txBody>
      </p:sp>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E48487D1-DDAD-4DCF-BB07-B83933184F35}" type="slidenum">
              <a:rPr lang="el-GR"/>
              <a:pPr>
                <a:defRPr/>
              </a:pPr>
              <a:t>55</a:t>
            </a:fld>
            <a:endParaRPr lang="el-GR" dirty="0"/>
          </a:p>
        </p:txBody>
      </p:sp>
      <p:sp>
        <p:nvSpPr>
          <p:cNvPr id="132101" name="TextBox 37"/>
          <p:cNvSpPr txBox="1">
            <a:spLocks noChangeArrowheads="1"/>
          </p:cNvSpPr>
          <p:nvPr/>
        </p:nvSpPr>
        <p:spPr bwMode="auto">
          <a:xfrm>
            <a:off x="97932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32102" name="TextBox 37"/>
          <p:cNvSpPr txBox="1">
            <a:spLocks noChangeArrowheads="1"/>
          </p:cNvSpPr>
          <p:nvPr/>
        </p:nvSpPr>
        <p:spPr bwMode="auto">
          <a:xfrm>
            <a:off x="7635875" y="2646363"/>
            <a:ext cx="1335088" cy="130175"/>
          </a:xfrm>
          <a:prstGeom prst="rect">
            <a:avLst/>
          </a:prstGeom>
          <a:solidFill>
            <a:schemeClr val="bg1"/>
          </a:solidFill>
          <a:ln w="9525">
            <a:noFill/>
            <a:miter lim="800000"/>
            <a:headEnd/>
            <a:tailEnd/>
          </a:ln>
        </p:spPr>
        <p:txBody>
          <a:bodyPr>
            <a:spAutoFit/>
          </a:bodyPr>
          <a:lstStyle/>
          <a:p>
            <a:endParaRPr lang="el-GR" sz="800">
              <a:solidFill>
                <a:schemeClr val="bg1"/>
              </a:solidFill>
              <a:latin typeface="Calibri" pitchFamily="34" charset="0"/>
            </a:endParaRPr>
          </a:p>
        </p:txBody>
      </p:sp>
      <p:pic>
        <p:nvPicPr>
          <p:cNvPr id="132103" name="Picture 6" descr="ÎÏÎ¿ÏÎ­Î»ÎµÏÎ¼Î± ÎµÎ¹ÎºÏÎ½Î±Ï Î³Î¹Î± company BLACK WHITE IMAGES"/>
          <p:cNvPicPr>
            <a:picLocks noChangeAspect="1" noChangeArrowheads="1"/>
          </p:cNvPicPr>
          <p:nvPr/>
        </p:nvPicPr>
        <p:blipFill>
          <a:blip r:embed="rId3"/>
          <a:srcRect/>
          <a:stretch>
            <a:fillRect/>
          </a:stretch>
        </p:blipFill>
        <p:spPr bwMode="auto">
          <a:xfrm>
            <a:off x="7664450" y="841375"/>
            <a:ext cx="3910013" cy="2549525"/>
          </a:xfrm>
          <a:prstGeom prst="rect">
            <a:avLst/>
          </a:prstGeom>
          <a:noFill/>
          <a:ln w="9525">
            <a:noFill/>
            <a:miter lim="800000"/>
            <a:headEnd/>
            <a:tailEnd/>
          </a:ln>
        </p:spPr>
      </p:pic>
      <p:sp>
        <p:nvSpPr>
          <p:cNvPr id="11" name="Γραφικό 12" descr="Βέλος: Περιστροφή δεξιά">
            <a:extLst>
              <a:ext uri="{FF2B5EF4-FFF2-40B4-BE49-F238E27FC236}"/>
            </a:extLst>
          </p:cNvPr>
          <p:cNvSpPr/>
          <p:nvPr/>
        </p:nvSpPr>
        <p:spPr>
          <a:xfrm>
            <a:off x="3133725" y="2819400"/>
            <a:ext cx="563563" cy="431800"/>
          </a:xfrm>
          <a:custGeom>
            <a:avLst/>
            <a:gdLst>
              <a:gd name="connsiteX0" fmla="*/ 479425 w 565150"/>
              <a:gd name="connsiteY0" fmla="*/ 280111 h 431800"/>
              <a:gd name="connsiteX1" fmla="*/ 447675 w 565150"/>
              <a:gd name="connsiteY1" fmla="*/ 115011 h 431800"/>
              <a:gd name="connsiteX2" fmla="*/ 287020 w 565150"/>
              <a:gd name="connsiteY2" fmla="*/ 5156 h 431800"/>
              <a:gd name="connsiteX3" fmla="*/ 92710 w 565150"/>
              <a:gd name="connsiteY3" fmla="*/ 54051 h 431800"/>
              <a:gd name="connsiteX4" fmla="*/ 3175 w 565150"/>
              <a:gd name="connsiteY4" fmla="*/ 215341 h 431800"/>
              <a:gd name="connsiteX5" fmla="*/ 77470 w 565150"/>
              <a:gd name="connsiteY5" fmla="*/ 99771 h 431800"/>
              <a:gd name="connsiteX6" fmla="*/ 212725 w 565150"/>
              <a:gd name="connsiteY6" fmla="*/ 76276 h 431800"/>
              <a:gd name="connsiteX7" fmla="*/ 316865 w 565150"/>
              <a:gd name="connsiteY7" fmla="*/ 157556 h 431800"/>
              <a:gd name="connsiteX8" fmla="*/ 339725 w 565150"/>
              <a:gd name="connsiteY8" fmla="*/ 280111 h 431800"/>
              <a:gd name="connsiteX9" fmla="*/ 257175 w 565150"/>
              <a:gd name="connsiteY9" fmla="*/ 280111 h 431800"/>
              <a:gd name="connsiteX10" fmla="*/ 409575 w 565150"/>
              <a:gd name="connsiteY10" fmla="*/ 432511 h 431800"/>
              <a:gd name="connsiteX11" fmla="*/ 561975 w 565150"/>
              <a:gd name="connsiteY11" fmla="*/ 280111 h 431800"/>
              <a:gd name="connsiteX12" fmla="*/ 479425 w 565150"/>
              <a:gd name="connsiteY12" fmla="*/ 280111 h 43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5150" h="431800">
                <a:moveTo>
                  <a:pt x="479425" y="280111"/>
                </a:moveTo>
                <a:cubicBezTo>
                  <a:pt x="481330" y="221056"/>
                  <a:pt x="479425" y="167081"/>
                  <a:pt x="447675" y="115011"/>
                </a:cubicBezTo>
                <a:cubicBezTo>
                  <a:pt x="412115" y="56591"/>
                  <a:pt x="355600" y="13411"/>
                  <a:pt x="287020" y="5156"/>
                </a:cubicBezTo>
                <a:cubicBezTo>
                  <a:pt x="218440" y="-3099"/>
                  <a:pt x="149225" y="14681"/>
                  <a:pt x="92710" y="54051"/>
                </a:cubicBezTo>
                <a:cubicBezTo>
                  <a:pt x="44450" y="89611"/>
                  <a:pt x="3175" y="153746"/>
                  <a:pt x="3175" y="215341"/>
                </a:cubicBezTo>
                <a:cubicBezTo>
                  <a:pt x="10795" y="168351"/>
                  <a:pt x="37465" y="126441"/>
                  <a:pt x="77470" y="99771"/>
                </a:cubicBezTo>
                <a:cubicBezTo>
                  <a:pt x="117475" y="73101"/>
                  <a:pt x="166370" y="64846"/>
                  <a:pt x="212725" y="76276"/>
                </a:cubicBezTo>
                <a:cubicBezTo>
                  <a:pt x="256540" y="86436"/>
                  <a:pt x="292735" y="120091"/>
                  <a:pt x="316865" y="157556"/>
                </a:cubicBezTo>
                <a:cubicBezTo>
                  <a:pt x="340995" y="195021"/>
                  <a:pt x="339725" y="236931"/>
                  <a:pt x="339725" y="280111"/>
                </a:cubicBezTo>
                <a:lnTo>
                  <a:pt x="257175" y="280111"/>
                </a:lnTo>
                <a:lnTo>
                  <a:pt x="409575" y="432511"/>
                </a:lnTo>
                <a:cubicBezTo>
                  <a:pt x="409575" y="432511"/>
                  <a:pt x="535940" y="306146"/>
                  <a:pt x="561975" y="280111"/>
                </a:cubicBezTo>
                <a:lnTo>
                  <a:pt x="479425" y="280111"/>
                </a:lnTo>
                <a:close/>
              </a:path>
            </a:pathLst>
          </a:custGeom>
          <a:solidFill>
            <a:schemeClr val="tx1">
              <a:lumMod val="75000"/>
              <a:lumOff val="25000"/>
            </a:schemeClr>
          </a:solidFill>
          <a:ln w="6350" cap="flat">
            <a:noFill/>
            <a:prstDash val="solid"/>
            <a:miter/>
          </a:ln>
        </p:spPr>
        <p:txBody>
          <a:bodyPr anchor="ctr"/>
          <a:lstStyle/>
          <a:p>
            <a:pPr fontAlgn="auto">
              <a:spcBef>
                <a:spcPts val="0"/>
              </a:spcBef>
              <a:spcAft>
                <a:spcPts val="0"/>
              </a:spcAft>
              <a:defRPr/>
            </a:pPr>
            <a:endParaRPr lang="el-GR" dirty="0">
              <a:latin typeface="+mn-lt"/>
              <a:cs typeface="+mn-cs"/>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Θέση κειμένου 13"/>
          <p:cNvSpPr>
            <a:spLocks noGrp="1"/>
          </p:cNvSpPr>
          <p:nvPr>
            <p:ph type="body" sz="quarter" idx="32"/>
          </p:nvPr>
        </p:nvSpPr>
        <p:spPr>
          <a:xfrm>
            <a:off x="2765425" y="1914525"/>
            <a:ext cx="1989138" cy="1762125"/>
          </a:xfrm>
        </p:spPr>
        <p:txBody>
          <a:bodyPr/>
          <a:lstStyle/>
          <a:p>
            <a:pPr algn="ctr"/>
            <a:r>
              <a:rPr lang="el-GR" sz="1600" smtClean="0"/>
              <a:t>Όπως προκύπτει από τα παραπάνω </a:t>
            </a:r>
            <a:r>
              <a:rPr lang="el-GR" sz="1600" b="1" smtClean="0"/>
              <a:t>πορίσματα</a:t>
            </a:r>
            <a:r>
              <a:rPr lang="el-GR" sz="1600" smtClean="0"/>
              <a:t> των ερευνών στο Hawthorne</a:t>
            </a:r>
          </a:p>
          <a:p>
            <a:pPr algn="ctr"/>
            <a:endParaRPr lang="el-GR" sz="1600" smtClean="0"/>
          </a:p>
        </p:txBody>
      </p:sp>
      <p:pic>
        <p:nvPicPr>
          <p:cNvPr id="134146" name="Θέση εικόνας 15" descr="Ομάδα"/>
          <p:cNvPicPr>
            <a:picLocks noChangeAspect="1"/>
          </p:cNvPicPr>
          <p:nvPr/>
        </p:nvPicPr>
        <p:blipFill>
          <a:blip r:embed="rId3"/>
          <a:srcRect/>
          <a:stretch>
            <a:fillRect/>
          </a:stretch>
        </p:blipFill>
        <p:spPr bwMode="auto">
          <a:xfrm>
            <a:off x="8212138" y="4030663"/>
            <a:ext cx="688975" cy="688975"/>
          </a:xfrm>
          <a:prstGeom prst="rect">
            <a:avLst/>
          </a:prstGeom>
          <a:noFill/>
          <a:ln w="95250" cap="sq" algn="ctr">
            <a:noFill/>
            <a:miter lim="800000"/>
            <a:headEnd/>
            <a:tailEnd/>
          </a:ln>
        </p:spPr>
      </p:pic>
      <p:sp>
        <p:nvSpPr>
          <p:cNvPr id="3" name="Θέση υποσέλιδου 2"/>
          <p:cNvSpPr>
            <a:spLocks noGrp="1"/>
          </p:cNvSpPr>
          <p:nvPr>
            <p:ph type="ftr" sz="quarter" idx="45"/>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6"/>
          </p:nvPr>
        </p:nvSpPr>
        <p:spPr/>
        <p:txBody>
          <a:bodyPr/>
          <a:lstStyle/>
          <a:p>
            <a:pPr>
              <a:defRPr/>
            </a:pPr>
            <a:fld id="{57287A79-D674-4AC8-BE4B-5AAC638152A6}" type="slidenum">
              <a:rPr lang="el-GR"/>
              <a:pPr>
                <a:defRPr/>
              </a:pPr>
              <a:t>56</a:t>
            </a:fld>
            <a:endParaRPr lang="el-GR" dirty="0"/>
          </a:p>
        </p:txBody>
      </p:sp>
      <p:sp>
        <p:nvSpPr>
          <p:cNvPr id="134149" name="Θέση κειμένου 13"/>
          <p:cNvSpPr txBox="1">
            <a:spLocks/>
          </p:cNvSpPr>
          <p:nvPr/>
        </p:nvSpPr>
        <p:spPr bwMode="auto">
          <a:xfrm>
            <a:off x="5110163" y="1914525"/>
            <a:ext cx="1979612" cy="17621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Για να επιτευχθεί η αποτελεσματικότητα θα πρέπει να  διαμορφωθεί μια </a:t>
            </a:r>
            <a:r>
              <a:rPr lang="el-GR" sz="1600" b="1">
                <a:solidFill>
                  <a:srgbClr val="404040"/>
                </a:solidFill>
                <a:latin typeface="Calibri" pitchFamily="34" charset="0"/>
              </a:rPr>
              <a:t>ελαστικότερη δόμηση της εξουσίας</a:t>
            </a:r>
          </a:p>
        </p:txBody>
      </p:sp>
      <p:sp>
        <p:nvSpPr>
          <p:cNvPr id="134150" name="Θέση κειμένου 13"/>
          <p:cNvSpPr txBox="1">
            <a:spLocks/>
          </p:cNvSpPr>
          <p:nvPr/>
        </p:nvSpPr>
        <p:spPr bwMode="auto">
          <a:xfrm>
            <a:off x="7688263" y="1911350"/>
            <a:ext cx="1738312" cy="1760538"/>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Η οποία θα αφήνει μεγαλύτερα </a:t>
            </a:r>
            <a:r>
              <a:rPr lang="el-GR" sz="1600" b="1">
                <a:solidFill>
                  <a:srgbClr val="404040"/>
                </a:solidFill>
                <a:latin typeface="Calibri" pitchFamily="34" charset="0"/>
              </a:rPr>
              <a:t>περιθώρια πρωτοβουλίας </a:t>
            </a:r>
            <a:r>
              <a:rPr lang="el-GR" sz="1600">
                <a:solidFill>
                  <a:srgbClr val="404040"/>
                </a:solidFill>
                <a:latin typeface="Calibri" pitchFamily="34" charset="0"/>
              </a:rPr>
              <a:t>και </a:t>
            </a:r>
            <a:r>
              <a:rPr lang="el-GR" sz="1600" b="1">
                <a:solidFill>
                  <a:srgbClr val="404040"/>
                </a:solidFill>
                <a:latin typeface="Calibri" pitchFamily="34" charset="0"/>
              </a:rPr>
              <a:t>υπευθυνότητας</a:t>
            </a:r>
            <a:r>
              <a:rPr lang="el-GR" sz="1600">
                <a:solidFill>
                  <a:srgbClr val="404040"/>
                </a:solidFill>
                <a:latin typeface="Calibri" pitchFamily="34" charset="0"/>
              </a:rPr>
              <a:t> στους εργαζομένους</a:t>
            </a:r>
          </a:p>
          <a:p>
            <a:pPr algn="ctr">
              <a:lnSpc>
                <a:spcPct val="90000"/>
              </a:lnSpc>
              <a:spcBef>
                <a:spcPts val="1000"/>
              </a:spcBef>
              <a:buClr>
                <a:schemeClr val="accent1"/>
              </a:buClr>
              <a:buFont typeface="Calibri" pitchFamily="34" charset="0"/>
              <a:buNone/>
            </a:pPr>
            <a:endParaRPr lang="el-GR" sz="1600">
              <a:solidFill>
                <a:srgbClr val="404040"/>
              </a:solidFill>
              <a:latin typeface="Calibri" pitchFamily="34" charset="0"/>
            </a:endParaRPr>
          </a:p>
        </p:txBody>
      </p:sp>
      <p:sp>
        <p:nvSpPr>
          <p:cNvPr id="134151" name="TextBox 29"/>
          <p:cNvSpPr txBox="1">
            <a:spLocks noChangeArrowheads="1"/>
          </p:cNvSpPr>
          <p:nvPr/>
        </p:nvSpPr>
        <p:spPr bwMode="auto">
          <a:xfrm>
            <a:off x="4645025" y="2301875"/>
            <a:ext cx="506413" cy="584200"/>
          </a:xfrm>
          <a:prstGeom prst="rect">
            <a:avLst/>
          </a:prstGeom>
          <a:noFill/>
          <a:ln w="9525">
            <a:noFill/>
            <a:miter lim="800000"/>
            <a:headEnd/>
            <a:tailEnd/>
          </a:ln>
        </p:spPr>
        <p:txBody>
          <a:bodyPr>
            <a:spAutoFit/>
          </a:bodyPr>
          <a:lstStyle/>
          <a:p>
            <a:pPr algn="ctr"/>
            <a:r>
              <a:rPr lang="el-GR" sz="3200" b="1">
                <a:solidFill>
                  <a:schemeClr val="accent1"/>
                </a:solidFill>
                <a:latin typeface="Calibri" pitchFamily="34" charset="0"/>
              </a:rPr>
              <a:t>&gt;</a:t>
            </a:r>
          </a:p>
        </p:txBody>
      </p:sp>
      <p:sp>
        <p:nvSpPr>
          <p:cNvPr id="134152" name="TextBox 36"/>
          <p:cNvSpPr txBox="1">
            <a:spLocks noChangeArrowheads="1"/>
          </p:cNvSpPr>
          <p:nvPr/>
        </p:nvSpPr>
        <p:spPr bwMode="auto">
          <a:xfrm>
            <a:off x="6999288" y="2301875"/>
            <a:ext cx="504825" cy="584200"/>
          </a:xfrm>
          <a:prstGeom prst="rect">
            <a:avLst/>
          </a:prstGeom>
          <a:noFill/>
          <a:ln w="9525">
            <a:noFill/>
            <a:miter lim="800000"/>
            <a:headEnd/>
            <a:tailEnd/>
          </a:ln>
        </p:spPr>
        <p:txBody>
          <a:bodyPr>
            <a:spAutoFit/>
          </a:bodyPr>
          <a:lstStyle/>
          <a:p>
            <a:pPr algn="ctr"/>
            <a:r>
              <a:rPr lang="el-GR" sz="3200" b="1">
                <a:solidFill>
                  <a:schemeClr val="accent1"/>
                </a:solidFill>
                <a:latin typeface="Calibri" pitchFamily="34" charset="0"/>
              </a:rPr>
              <a:t>&gt;</a:t>
            </a:r>
          </a:p>
        </p:txBody>
      </p:sp>
      <p:sp>
        <p:nvSpPr>
          <p:cNvPr id="134153" name="TextBox 37"/>
          <p:cNvSpPr txBox="1">
            <a:spLocks noChangeArrowheads="1"/>
          </p:cNvSpPr>
          <p:nvPr/>
        </p:nvSpPr>
        <p:spPr bwMode="auto">
          <a:xfrm>
            <a:off x="98059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grpSp>
        <p:nvGrpSpPr>
          <p:cNvPr id="9" name="Γραφικό 7" descr="Έγγραφο">
            <a:extLst>
              <a:ext uri="{FF2B5EF4-FFF2-40B4-BE49-F238E27FC236}"/>
            </a:extLst>
          </p:cNvPr>
          <p:cNvGrpSpPr/>
          <p:nvPr/>
        </p:nvGrpSpPr>
        <p:grpSpPr>
          <a:xfrm>
            <a:off x="3469362" y="4167194"/>
            <a:ext cx="581696" cy="550572"/>
            <a:chOff x="5638800" y="2971800"/>
            <a:chExt cx="914400" cy="914400"/>
          </a:xfrm>
          <a:solidFill>
            <a:schemeClr val="tx1">
              <a:lumMod val="75000"/>
              <a:lumOff val="25000"/>
            </a:schemeClr>
          </a:solidFill>
        </p:grpSpPr>
        <p:sp>
          <p:nvSpPr>
            <p:cNvPr id="10" name="Ελεύθερη σχεδίαση: Σχήμα 9">
              <a:extLst>
                <a:ext uri="{FF2B5EF4-FFF2-40B4-BE49-F238E27FC236}"/>
              </a:extLst>
            </p:cNvPr>
            <p:cNvSpPr/>
            <p:nvPr/>
          </p:nvSpPr>
          <p:spPr>
            <a:xfrm>
              <a:off x="5793581" y="3040856"/>
              <a:ext cx="600075" cy="771525"/>
            </a:xfrm>
            <a:custGeom>
              <a:avLst/>
              <a:gdLst>
                <a:gd name="connsiteX0" fmla="*/ 64294 w 600075"/>
                <a:gd name="connsiteY0" fmla="*/ 711994 h 771525"/>
                <a:gd name="connsiteX1" fmla="*/ 64294 w 600075"/>
                <a:gd name="connsiteY1" fmla="*/ 64294 h 771525"/>
                <a:gd name="connsiteX2" fmla="*/ 302419 w 600075"/>
                <a:gd name="connsiteY2" fmla="*/ 64294 h 771525"/>
                <a:gd name="connsiteX3" fmla="*/ 302419 w 600075"/>
                <a:gd name="connsiteY3" fmla="*/ 264319 h 771525"/>
                <a:gd name="connsiteX4" fmla="*/ 540544 w 600075"/>
                <a:gd name="connsiteY4" fmla="*/ 264319 h 771525"/>
                <a:gd name="connsiteX5" fmla="*/ 540544 w 600075"/>
                <a:gd name="connsiteY5" fmla="*/ 711994 h 771525"/>
                <a:gd name="connsiteX6" fmla="*/ 64294 w 600075"/>
                <a:gd name="connsiteY6" fmla="*/ 711994 h 771525"/>
                <a:gd name="connsiteX7" fmla="*/ 359569 w 600075"/>
                <a:gd name="connsiteY7" fmla="*/ 88106 h 771525"/>
                <a:gd name="connsiteX8" fmla="*/ 478631 w 600075"/>
                <a:gd name="connsiteY8" fmla="*/ 207169 h 771525"/>
                <a:gd name="connsiteX9" fmla="*/ 359569 w 600075"/>
                <a:gd name="connsiteY9" fmla="*/ 207169 h 771525"/>
                <a:gd name="connsiteX10" fmla="*/ 359569 w 600075"/>
                <a:gd name="connsiteY10" fmla="*/ 88106 h 771525"/>
                <a:gd name="connsiteX11" fmla="*/ 359569 w 600075"/>
                <a:gd name="connsiteY11" fmla="*/ 7144 h 771525"/>
                <a:gd name="connsiteX12" fmla="*/ 7144 w 600075"/>
                <a:gd name="connsiteY12" fmla="*/ 7144 h 771525"/>
                <a:gd name="connsiteX13" fmla="*/ 7144 w 600075"/>
                <a:gd name="connsiteY13" fmla="*/ 769144 h 771525"/>
                <a:gd name="connsiteX14" fmla="*/ 597694 w 600075"/>
                <a:gd name="connsiteY14" fmla="*/ 769144 h 771525"/>
                <a:gd name="connsiteX15" fmla="*/ 597694 w 600075"/>
                <a:gd name="connsiteY15" fmla="*/ 216694 h 771525"/>
                <a:gd name="connsiteX16" fmla="*/ 359569 w 600075"/>
                <a:gd name="connsiteY16" fmla="*/ 7144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00075" h="771525">
                  <a:moveTo>
                    <a:pt x="64294" y="711994"/>
                  </a:moveTo>
                  <a:lnTo>
                    <a:pt x="64294" y="64294"/>
                  </a:lnTo>
                  <a:lnTo>
                    <a:pt x="302419" y="64294"/>
                  </a:lnTo>
                  <a:lnTo>
                    <a:pt x="302419" y="264319"/>
                  </a:lnTo>
                  <a:lnTo>
                    <a:pt x="540544" y="264319"/>
                  </a:lnTo>
                  <a:lnTo>
                    <a:pt x="540544" y="711994"/>
                  </a:lnTo>
                  <a:lnTo>
                    <a:pt x="64294" y="711994"/>
                  </a:lnTo>
                  <a:close/>
                  <a:moveTo>
                    <a:pt x="359569" y="88106"/>
                  </a:moveTo>
                  <a:lnTo>
                    <a:pt x="478631" y="207169"/>
                  </a:lnTo>
                  <a:lnTo>
                    <a:pt x="359569" y="207169"/>
                  </a:lnTo>
                  <a:lnTo>
                    <a:pt x="359569" y="88106"/>
                  </a:lnTo>
                  <a:close/>
                  <a:moveTo>
                    <a:pt x="359569" y="7144"/>
                  </a:moveTo>
                  <a:lnTo>
                    <a:pt x="7144" y="7144"/>
                  </a:lnTo>
                  <a:lnTo>
                    <a:pt x="7144" y="769144"/>
                  </a:lnTo>
                  <a:lnTo>
                    <a:pt x="597694" y="769144"/>
                  </a:lnTo>
                  <a:lnTo>
                    <a:pt x="597694" y="216694"/>
                  </a:lnTo>
                  <a:lnTo>
                    <a:pt x="359569" y="71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1" name="Ελεύθερη σχεδίαση: Σχήμα 10">
              <a:extLst>
                <a:ext uri="{FF2B5EF4-FFF2-40B4-BE49-F238E27FC236}"/>
              </a:extLst>
            </p:cNvPr>
            <p:cNvSpPr/>
            <p:nvPr/>
          </p:nvSpPr>
          <p:spPr>
            <a:xfrm>
              <a:off x="5907881" y="3393281"/>
              <a:ext cx="371475" cy="47625"/>
            </a:xfrm>
            <a:custGeom>
              <a:avLst/>
              <a:gdLst>
                <a:gd name="connsiteX0" fmla="*/ 7144 w 371475"/>
                <a:gd name="connsiteY0" fmla="*/ 7144 h 47625"/>
                <a:gd name="connsiteX1" fmla="*/ 369094 w 371475"/>
                <a:gd name="connsiteY1" fmla="*/ 7144 h 47625"/>
                <a:gd name="connsiteX2" fmla="*/ 369094 w 371475"/>
                <a:gd name="connsiteY2" fmla="*/ 45244 h 47625"/>
                <a:gd name="connsiteX3" fmla="*/ 7144 w 37147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371475" h="47625">
                  <a:moveTo>
                    <a:pt x="7144" y="7144"/>
                  </a:moveTo>
                  <a:lnTo>
                    <a:pt x="369094" y="7144"/>
                  </a:lnTo>
                  <a:lnTo>
                    <a:pt x="369094" y="45244"/>
                  </a:lnTo>
                  <a:lnTo>
                    <a:pt x="7144" y="452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2" name="Ελεύθερη σχεδίαση: Σχήμα 11">
              <a:extLst>
                <a:ext uri="{FF2B5EF4-FFF2-40B4-BE49-F238E27FC236}"/>
              </a:extLst>
            </p:cNvPr>
            <p:cNvSpPr/>
            <p:nvPr/>
          </p:nvSpPr>
          <p:spPr>
            <a:xfrm>
              <a:off x="5907881" y="3317081"/>
              <a:ext cx="133350" cy="47625"/>
            </a:xfrm>
            <a:custGeom>
              <a:avLst/>
              <a:gdLst>
                <a:gd name="connsiteX0" fmla="*/ 7144 w 133350"/>
                <a:gd name="connsiteY0" fmla="*/ 7144 h 47625"/>
                <a:gd name="connsiteX1" fmla="*/ 130969 w 133350"/>
                <a:gd name="connsiteY1" fmla="*/ 7144 h 47625"/>
                <a:gd name="connsiteX2" fmla="*/ 130969 w 133350"/>
                <a:gd name="connsiteY2" fmla="*/ 45244 h 47625"/>
                <a:gd name="connsiteX3" fmla="*/ 7144 w 133350"/>
                <a:gd name="connsiteY3" fmla="*/ 45244 h 47625"/>
              </a:gdLst>
              <a:ahLst/>
              <a:cxnLst>
                <a:cxn ang="0">
                  <a:pos x="connsiteX0" y="connsiteY0"/>
                </a:cxn>
                <a:cxn ang="0">
                  <a:pos x="connsiteX1" y="connsiteY1"/>
                </a:cxn>
                <a:cxn ang="0">
                  <a:pos x="connsiteX2" y="connsiteY2"/>
                </a:cxn>
                <a:cxn ang="0">
                  <a:pos x="connsiteX3" y="connsiteY3"/>
                </a:cxn>
              </a:cxnLst>
              <a:rect l="l" t="t" r="r" b="b"/>
              <a:pathLst>
                <a:path w="133350" h="47625">
                  <a:moveTo>
                    <a:pt x="7144" y="7144"/>
                  </a:moveTo>
                  <a:lnTo>
                    <a:pt x="130969" y="7144"/>
                  </a:lnTo>
                  <a:lnTo>
                    <a:pt x="130969" y="45244"/>
                  </a:lnTo>
                  <a:lnTo>
                    <a:pt x="7144" y="452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5" name="Ελεύθερη σχεδίαση: Σχήμα 14">
              <a:extLst>
                <a:ext uri="{FF2B5EF4-FFF2-40B4-BE49-F238E27FC236}"/>
              </a:extLst>
            </p:cNvPr>
            <p:cNvSpPr/>
            <p:nvPr/>
          </p:nvSpPr>
          <p:spPr>
            <a:xfrm>
              <a:off x="5907881" y="3469481"/>
              <a:ext cx="371475" cy="47625"/>
            </a:xfrm>
            <a:custGeom>
              <a:avLst/>
              <a:gdLst>
                <a:gd name="connsiteX0" fmla="*/ 7144 w 371475"/>
                <a:gd name="connsiteY0" fmla="*/ 7144 h 47625"/>
                <a:gd name="connsiteX1" fmla="*/ 369094 w 371475"/>
                <a:gd name="connsiteY1" fmla="*/ 7144 h 47625"/>
                <a:gd name="connsiteX2" fmla="*/ 369094 w 371475"/>
                <a:gd name="connsiteY2" fmla="*/ 45244 h 47625"/>
                <a:gd name="connsiteX3" fmla="*/ 7144 w 37147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371475" h="47625">
                  <a:moveTo>
                    <a:pt x="7144" y="7144"/>
                  </a:moveTo>
                  <a:lnTo>
                    <a:pt x="369094" y="7144"/>
                  </a:lnTo>
                  <a:lnTo>
                    <a:pt x="369094" y="45244"/>
                  </a:lnTo>
                  <a:lnTo>
                    <a:pt x="7144" y="452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6" name="Ελεύθερη σχεδίαση: Σχήμα 15">
              <a:extLst>
                <a:ext uri="{FF2B5EF4-FFF2-40B4-BE49-F238E27FC236}"/>
              </a:extLst>
            </p:cNvPr>
            <p:cNvSpPr/>
            <p:nvPr/>
          </p:nvSpPr>
          <p:spPr>
            <a:xfrm>
              <a:off x="5907881" y="3545681"/>
              <a:ext cx="371475" cy="47625"/>
            </a:xfrm>
            <a:custGeom>
              <a:avLst/>
              <a:gdLst>
                <a:gd name="connsiteX0" fmla="*/ 7144 w 371475"/>
                <a:gd name="connsiteY0" fmla="*/ 7144 h 47625"/>
                <a:gd name="connsiteX1" fmla="*/ 369094 w 371475"/>
                <a:gd name="connsiteY1" fmla="*/ 7144 h 47625"/>
                <a:gd name="connsiteX2" fmla="*/ 369094 w 371475"/>
                <a:gd name="connsiteY2" fmla="*/ 45244 h 47625"/>
                <a:gd name="connsiteX3" fmla="*/ 7144 w 37147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371475" h="47625">
                  <a:moveTo>
                    <a:pt x="7144" y="7144"/>
                  </a:moveTo>
                  <a:lnTo>
                    <a:pt x="369094" y="7144"/>
                  </a:lnTo>
                  <a:lnTo>
                    <a:pt x="369094" y="45244"/>
                  </a:lnTo>
                  <a:lnTo>
                    <a:pt x="7144" y="452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7" name="Ελεύθερη σχεδίαση: Σχήμα 16">
              <a:extLst>
                <a:ext uri="{FF2B5EF4-FFF2-40B4-BE49-F238E27FC236}"/>
              </a:extLst>
            </p:cNvPr>
            <p:cNvSpPr/>
            <p:nvPr/>
          </p:nvSpPr>
          <p:spPr>
            <a:xfrm>
              <a:off x="5907881" y="3621881"/>
              <a:ext cx="371475" cy="47625"/>
            </a:xfrm>
            <a:custGeom>
              <a:avLst/>
              <a:gdLst>
                <a:gd name="connsiteX0" fmla="*/ 7144 w 371475"/>
                <a:gd name="connsiteY0" fmla="*/ 7144 h 47625"/>
                <a:gd name="connsiteX1" fmla="*/ 369094 w 371475"/>
                <a:gd name="connsiteY1" fmla="*/ 7144 h 47625"/>
                <a:gd name="connsiteX2" fmla="*/ 369094 w 371475"/>
                <a:gd name="connsiteY2" fmla="*/ 45244 h 47625"/>
                <a:gd name="connsiteX3" fmla="*/ 7144 w 371475"/>
                <a:gd name="connsiteY3" fmla="*/ 45244 h 47625"/>
              </a:gdLst>
              <a:ahLst/>
              <a:cxnLst>
                <a:cxn ang="0">
                  <a:pos x="connsiteX0" y="connsiteY0"/>
                </a:cxn>
                <a:cxn ang="0">
                  <a:pos x="connsiteX1" y="connsiteY1"/>
                </a:cxn>
                <a:cxn ang="0">
                  <a:pos x="connsiteX2" y="connsiteY2"/>
                </a:cxn>
                <a:cxn ang="0">
                  <a:pos x="connsiteX3" y="connsiteY3"/>
                </a:cxn>
              </a:cxnLst>
              <a:rect l="l" t="t" r="r" b="b"/>
              <a:pathLst>
                <a:path w="371475" h="47625">
                  <a:moveTo>
                    <a:pt x="7144" y="7144"/>
                  </a:moveTo>
                  <a:lnTo>
                    <a:pt x="369094" y="7144"/>
                  </a:lnTo>
                  <a:lnTo>
                    <a:pt x="369094" y="45244"/>
                  </a:lnTo>
                  <a:lnTo>
                    <a:pt x="7144" y="4524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20" name="Γραφικό 18" descr="Ιεραρχία">
            <a:extLst>
              <a:ext uri="{FF2B5EF4-FFF2-40B4-BE49-F238E27FC236}"/>
            </a:extLst>
          </p:cNvPr>
          <p:cNvGrpSpPr/>
          <p:nvPr/>
        </p:nvGrpSpPr>
        <p:grpSpPr>
          <a:xfrm>
            <a:off x="5811591" y="4122042"/>
            <a:ext cx="568817" cy="563451"/>
            <a:chOff x="5638800" y="2971800"/>
            <a:chExt cx="914400" cy="914400"/>
          </a:xfrm>
          <a:solidFill>
            <a:schemeClr val="tx1">
              <a:lumMod val="75000"/>
              <a:lumOff val="25000"/>
            </a:schemeClr>
          </a:solidFill>
        </p:grpSpPr>
        <p:sp>
          <p:nvSpPr>
            <p:cNvPr id="21" name="Ελεύθερη σχεδίαση: Σχήμα 20">
              <a:extLst>
                <a:ext uri="{FF2B5EF4-FFF2-40B4-BE49-F238E27FC236}"/>
              </a:extLst>
            </p:cNvPr>
            <p:cNvSpPr/>
            <p:nvPr/>
          </p:nvSpPr>
          <p:spPr>
            <a:xfrm>
              <a:off x="5993606" y="3612356"/>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4" name="Ελεύθερη σχεδίαση: Σχήμα 23">
              <a:extLst>
                <a:ext uri="{FF2B5EF4-FFF2-40B4-BE49-F238E27FC236}"/>
              </a:extLst>
            </p:cNvPr>
            <p:cNvSpPr/>
            <p:nvPr/>
          </p:nvSpPr>
          <p:spPr>
            <a:xfrm>
              <a:off x="5993606" y="3098006"/>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5" name="Ελεύθερη σχεδίαση: Σχήμα 24">
              <a:extLst>
                <a:ext uri="{FF2B5EF4-FFF2-40B4-BE49-F238E27FC236}"/>
              </a:extLst>
            </p:cNvPr>
            <p:cNvSpPr/>
            <p:nvPr/>
          </p:nvSpPr>
          <p:spPr>
            <a:xfrm>
              <a:off x="5707856" y="3612356"/>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6" name="Ελεύθερη σχεδίαση: Σχήμα 25">
              <a:extLst>
                <a:ext uri="{FF2B5EF4-FFF2-40B4-BE49-F238E27FC236}"/>
              </a:extLst>
            </p:cNvPr>
            <p:cNvSpPr/>
            <p:nvPr/>
          </p:nvSpPr>
          <p:spPr>
            <a:xfrm>
              <a:off x="6279356" y="3612356"/>
              <a:ext cx="200025" cy="142875"/>
            </a:xfrm>
            <a:custGeom>
              <a:avLst/>
              <a:gdLst>
                <a:gd name="connsiteX0" fmla="*/ 7144 w 200025"/>
                <a:gd name="connsiteY0" fmla="*/ 7144 h 142875"/>
                <a:gd name="connsiteX1" fmla="*/ 197644 w 200025"/>
                <a:gd name="connsiteY1" fmla="*/ 7144 h 142875"/>
                <a:gd name="connsiteX2" fmla="*/ 197644 w 200025"/>
                <a:gd name="connsiteY2" fmla="*/ 140494 h 142875"/>
                <a:gd name="connsiteX3" fmla="*/ 7144 w 200025"/>
                <a:gd name="connsiteY3" fmla="*/ 140494 h 142875"/>
              </a:gdLst>
              <a:ahLst/>
              <a:cxnLst>
                <a:cxn ang="0">
                  <a:pos x="connsiteX0" y="connsiteY0"/>
                </a:cxn>
                <a:cxn ang="0">
                  <a:pos x="connsiteX1" y="connsiteY1"/>
                </a:cxn>
                <a:cxn ang="0">
                  <a:pos x="connsiteX2" y="connsiteY2"/>
                </a:cxn>
                <a:cxn ang="0">
                  <a:pos x="connsiteX3" y="connsiteY3"/>
                </a:cxn>
              </a:cxnLst>
              <a:rect l="l" t="t" r="r" b="b"/>
              <a:pathLst>
                <a:path w="200025" h="142875">
                  <a:moveTo>
                    <a:pt x="7144" y="7144"/>
                  </a:moveTo>
                  <a:lnTo>
                    <a:pt x="197644" y="7144"/>
                  </a:lnTo>
                  <a:lnTo>
                    <a:pt x="197644" y="140494"/>
                  </a:lnTo>
                  <a:lnTo>
                    <a:pt x="71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7" name="Ελεύθερη σχεδίαση: Σχήμα 26">
              <a:extLst>
                <a:ext uri="{FF2B5EF4-FFF2-40B4-BE49-F238E27FC236}"/>
              </a:extLst>
            </p:cNvPr>
            <p:cNvSpPr/>
            <p:nvPr/>
          </p:nvSpPr>
          <p:spPr>
            <a:xfrm>
              <a:off x="5784056" y="3269456"/>
              <a:ext cx="619125" cy="314325"/>
            </a:xfrm>
            <a:custGeom>
              <a:avLst/>
              <a:gdLst>
                <a:gd name="connsiteX0" fmla="*/ 330994 w 619125"/>
                <a:gd name="connsiteY0" fmla="*/ 140494 h 314325"/>
                <a:gd name="connsiteX1" fmla="*/ 330994 w 619125"/>
                <a:gd name="connsiteY1" fmla="*/ 7144 h 314325"/>
                <a:gd name="connsiteX2" fmla="*/ 292894 w 619125"/>
                <a:gd name="connsiteY2" fmla="*/ 7144 h 314325"/>
                <a:gd name="connsiteX3" fmla="*/ 292894 w 619125"/>
                <a:gd name="connsiteY3" fmla="*/ 140494 h 314325"/>
                <a:gd name="connsiteX4" fmla="*/ 7144 w 619125"/>
                <a:gd name="connsiteY4" fmla="*/ 140494 h 314325"/>
                <a:gd name="connsiteX5" fmla="*/ 7144 w 619125"/>
                <a:gd name="connsiteY5" fmla="*/ 311944 h 314325"/>
                <a:gd name="connsiteX6" fmla="*/ 45244 w 619125"/>
                <a:gd name="connsiteY6" fmla="*/ 311944 h 314325"/>
                <a:gd name="connsiteX7" fmla="*/ 45244 w 619125"/>
                <a:gd name="connsiteY7" fmla="*/ 178594 h 314325"/>
                <a:gd name="connsiteX8" fmla="*/ 292894 w 619125"/>
                <a:gd name="connsiteY8" fmla="*/ 178594 h 314325"/>
                <a:gd name="connsiteX9" fmla="*/ 292894 w 619125"/>
                <a:gd name="connsiteY9" fmla="*/ 311944 h 314325"/>
                <a:gd name="connsiteX10" fmla="*/ 330994 w 619125"/>
                <a:gd name="connsiteY10" fmla="*/ 311944 h 314325"/>
                <a:gd name="connsiteX11" fmla="*/ 330994 w 619125"/>
                <a:gd name="connsiteY11" fmla="*/ 178594 h 314325"/>
                <a:gd name="connsiteX12" fmla="*/ 578644 w 619125"/>
                <a:gd name="connsiteY12" fmla="*/ 178594 h 314325"/>
                <a:gd name="connsiteX13" fmla="*/ 578644 w 619125"/>
                <a:gd name="connsiteY13" fmla="*/ 311944 h 314325"/>
                <a:gd name="connsiteX14" fmla="*/ 616744 w 619125"/>
                <a:gd name="connsiteY14" fmla="*/ 311944 h 314325"/>
                <a:gd name="connsiteX15" fmla="*/ 616744 w 619125"/>
                <a:gd name="connsiteY15" fmla="*/ 140494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9125" h="314325">
                  <a:moveTo>
                    <a:pt x="330994" y="140494"/>
                  </a:moveTo>
                  <a:lnTo>
                    <a:pt x="330994" y="7144"/>
                  </a:lnTo>
                  <a:lnTo>
                    <a:pt x="292894" y="7144"/>
                  </a:lnTo>
                  <a:lnTo>
                    <a:pt x="292894" y="140494"/>
                  </a:lnTo>
                  <a:lnTo>
                    <a:pt x="7144" y="140494"/>
                  </a:lnTo>
                  <a:lnTo>
                    <a:pt x="7144" y="311944"/>
                  </a:lnTo>
                  <a:lnTo>
                    <a:pt x="45244" y="311944"/>
                  </a:lnTo>
                  <a:lnTo>
                    <a:pt x="45244" y="178594"/>
                  </a:lnTo>
                  <a:lnTo>
                    <a:pt x="292894" y="178594"/>
                  </a:lnTo>
                  <a:lnTo>
                    <a:pt x="292894" y="311944"/>
                  </a:lnTo>
                  <a:lnTo>
                    <a:pt x="330994" y="311944"/>
                  </a:lnTo>
                  <a:lnTo>
                    <a:pt x="330994" y="178594"/>
                  </a:lnTo>
                  <a:lnTo>
                    <a:pt x="578644" y="178594"/>
                  </a:lnTo>
                  <a:lnTo>
                    <a:pt x="578644" y="311944"/>
                  </a:lnTo>
                  <a:lnTo>
                    <a:pt x="616744" y="311944"/>
                  </a:lnTo>
                  <a:lnTo>
                    <a:pt x="616744" y="140494"/>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 name="Rectangle 48">
            <a:extLst>
              <a:ext uri="{FF2B5EF4-FFF2-40B4-BE49-F238E27FC236}"/>
              <a:ext uri="{C183D7F6-B498-43B3-948B-1728B52AA6E4}"/>
            </a:extLst>
          </p:cNvPr>
          <p:cNvSpPr>
            <a:spLocks noGrp="1" noRot="1" noChangeAspect="1" noMove="1" noResize="1" noEditPoints="1" noAdjustHandles="1" noChangeArrowheads="1" noChangeShapeType="1" noTextEdit="1"/>
          </p:cNvSpPr>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 name="Rectangle 50">
            <a:extLst>
              <a:ext uri="{FF2B5EF4-FFF2-40B4-BE49-F238E27FC236}"/>
              <a:ext uri="{C183D7F6-B498-43B3-948B-1728B52AA6E4}"/>
            </a:extLst>
          </p:cNvPr>
          <p:cNvSpPr>
            <a:spLocks noGrp="1" noRot="1" noChangeAspect="1" noMove="1" noResize="1" noEditPoints="1" noAdjustHandles="1" noChangeArrowheads="1" noChangeShapeType="1" noTextEdit="1"/>
          </p:cNvSpPr>
          <p:nvPr/>
        </p:nvSpPr>
        <p:spPr>
          <a:xfrm>
            <a:off x="476250" y="479425"/>
            <a:ext cx="11239500" cy="589915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36196" name="Εικόνα 28" descr="bookblast elton mayo baker library harvard"/>
          <p:cNvPicPr>
            <a:picLocks noChangeAspect="1" noChangeArrowheads="1"/>
          </p:cNvPicPr>
          <p:nvPr/>
        </p:nvPicPr>
        <p:blipFill>
          <a:blip r:embed="rId3"/>
          <a:srcRect/>
          <a:stretch>
            <a:fillRect/>
          </a:stretch>
        </p:blipFill>
        <p:spPr bwMode="auto">
          <a:xfrm>
            <a:off x="2406650" y="642938"/>
            <a:ext cx="7378700" cy="5572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1" name="Θέση εικόνας 11" descr="Κοντινή εικόνα εσωτερικού υλικού δόμησης"/>
          <p:cNvPicPr>
            <a:picLocks noChangeAspect="1"/>
          </p:cNvPicPr>
          <p:nvPr/>
        </p:nvPicPr>
        <p:blipFill>
          <a:blip r:embed="rId3"/>
          <a:srcRect/>
          <a:stretch>
            <a:fillRect/>
          </a:stretch>
        </p:blipFill>
        <p:spPr bwMode="auto">
          <a:xfrm>
            <a:off x="125413" y="146050"/>
            <a:ext cx="4729162" cy="6548438"/>
          </a:xfrm>
          <a:prstGeom prst="rect">
            <a:avLst/>
          </a:prstGeom>
          <a:noFill/>
          <a:ln w="9525">
            <a:noFill/>
            <a:miter lim="800000"/>
            <a:headEnd/>
            <a:tailEnd/>
          </a:ln>
        </p:spPr>
      </p:pic>
      <p:grpSp>
        <p:nvGrpSpPr>
          <p:cNvPr id="138242" name="Ομάδα 18" descr="Θέση εικόνας"/>
          <p:cNvGrpSpPr>
            <a:grpSpLocks/>
          </p:cNvGrpSpPr>
          <p:nvPr/>
        </p:nvGrpSpPr>
        <p:grpSpPr bwMode="auto">
          <a:xfrm>
            <a:off x="323850" y="323850"/>
            <a:ext cx="4319588" cy="6119813"/>
            <a:chOff x="180000" y="180000"/>
            <a:chExt cx="4330700" cy="6292683"/>
          </a:xfrm>
        </p:grpSpPr>
        <p:sp>
          <p:nvSpPr>
            <p:cNvPr id="20" name="Ορθογώνιο 6"/>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21" name="Ορθογώνιο 6"/>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3" name="Τίτλος 2"/>
          <p:cNvSpPr>
            <a:spLocks noGrp="1"/>
          </p:cNvSpPr>
          <p:nvPr>
            <p:ph type="title"/>
          </p:nvPr>
        </p:nvSpPr>
        <p:spPr>
          <a:xfrm>
            <a:off x="5202238" y="750888"/>
            <a:ext cx="6659562" cy="749300"/>
          </a:xfrm>
        </p:spPr>
        <p:txBody>
          <a:bodyPr/>
          <a:lstStyle/>
          <a:p>
            <a:pPr algn="ctr" fontAlgn="auto">
              <a:spcAft>
                <a:spcPts val="0"/>
              </a:spcAft>
              <a:defRPr/>
            </a:pPr>
            <a:r>
              <a:rPr lang="el-GR" sz="1800" dirty="0">
                <a:latin typeface="+mn-lt"/>
                <a:ea typeface="+mn-ea"/>
                <a:cs typeface="+mn-cs"/>
              </a:rPr>
              <a:t>Κατά συνέπεια, το </a:t>
            </a:r>
            <a:r>
              <a:rPr lang="el-GR" sz="1800" b="1" dirty="0">
                <a:latin typeface="+mn-lt"/>
                <a:ea typeface="+mn-ea"/>
                <a:cs typeface="+mn-cs"/>
              </a:rPr>
              <a:t>μοντέλο υποκίνησης</a:t>
            </a:r>
            <a:r>
              <a:rPr lang="el-GR" sz="1800" dirty="0">
                <a:latin typeface="+mn-lt"/>
                <a:ea typeface="+mn-ea"/>
                <a:cs typeface="+mn-cs"/>
              </a:rPr>
              <a:t> που προτείνει η σχολή “των ανθρωπίνων σχέσεων”, περιλαμβάνει περισσότερες μεταβλητές από το αντίστοιχο μοντέλο του </a:t>
            </a:r>
            <a:r>
              <a:rPr lang="el-GR" sz="1800" dirty="0" err="1">
                <a:latin typeface="+mn-lt"/>
                <a:ea typeface="+mn-ea"/>
                <a:cs typeface="+mn-cs"/>
              </a:rPr>
              <a:t>τεϊλορισμού</a:t>
            </a:r>
            <a:r>
              <a:rPr lang="el-GR" sz="1800" dirty="0">
                <a:latin typeface="+mn-lt"/>
                <a:ea typeface="+mn-ea"/>
                <a:cs typeface="+mn-cs"/>
              </a:rPr>
              <a:t>, καθώς θεωρεί ότι η βελτιωμένη απόδοση-συμπεριφορά του εργαζόμενου, δεν προσδιορίζεται μόνο από οικονομικά κίνητρα, αλλά είναι συνάρτηση:</a:t>
            </a:r>
          </a:p>
        </p:txBody>
      </p:sp>
      <p:sp>
        <p:nvSpPr>
          <p:cNvPr id="6" name="Θέση κειμένου 5"/>
          <p:cNvSpPr>
            <a:spLocks noGrp="1"/>
          </p:cNvSpPr>
          <p:nvPr>
            <p:ph type="body" sz="quarter" idx="35"/>
          </p:nvPr>
        </p:nvSpPr>
        <p:spPr>
          <a:xfrm>
            <a:off x="6415088" y="2486025"/>
            <a:ext cx="1979612" cy="1008063"/>
          </a:xfrm>
        </p:spPr>
        <p:txBody>
          <a:bodyPr>
            <a:noAutofit/>
          </a:bodyPr>
          <a:lstStyle/>
          <a:p>
            <a:pPr algn="ctr" fontAlgn="auto">
              <a:spcAft>
                <a:spcPts val="0"/>
              </a:spcAft>
              <a:defRPr/>
            </a:pPr>
            <a:r>
              <a:rPr lang="el-GR" b="1" dirty="0"/>
              <a:t>Της αναγνώρισης της προσφοράς του</a:t>
            </a:r>
          </a:p>
          <a:p>
            <a:pPr algn="ctr" fontAlgn="auto">
              <a:spcAft>
                <a:spcPts val="0"/>
              </a:spcAft>
              <a:defRPr/>
            </a:pPr>
            <a:endParaRPr lang="el-GR" sz="1600" b="1" dirty="0"/>
          </a:p>
        </p:txBody>
      </p:sp>
      <p:sp>
        <p:nvSpPr>
          <p:cNvPr id="13" name="Θέση κειμένου 12"/>
          <p:cNvSpPr>
            <a:spLocks noGrp="1"/>
          </p:cNvSpPr>
          <p:nvPr>
            <p:ph type="body" sz="quarter" idx="45"/>
          </p:nvPr>
        </p:nvSpPr>
        <p:spPr>
          <a:xfrm>
            <a:off x="8212138" y="4371975"/>
            <a:ext cx="1871662" cy="360363"/>
          </a:xfrm>
        </p:spPr>
        <p:txBody>
          <a:bodyPr>
            <a:noAutofit/>
          </a:bodyPr>
          <a:lstStyle/>
          <a:p>
            <a:pPr algn="ctr" fontAlgn="auto">
              <a:spcAft>
                <a:spcPts val="0"/>
              </a:spcAft>
              <a:defRPr/>
            </a:pPr>
            <a:r>
              <a:rPr lang="el-GR" dirty="0"/>
              <a:t>Της ικανοποίησης των κοινωνικών αναγκών του</a:t>
            </a:r>
          </a:p>
        </p:txBody>
      </p:sp>
      <p:sp>
        <p:nvSpPr>
          <p:cNvPr id="8" name="Θέση κειμένου 7"/>
          <p:cNvSpPr>
            <a:spLocks noGrp="1"/>
          </p:cNvSpPr>
          <p:nvPr>
            <p:ph type="body" sz="quarter" idx="37"/>
          </p:nvPr>
        </p:nvSpPr>
        <p:spPr>
          <a:xfrm>
            <a:off x="9861550" y="2486025"/>
            <a:ext cx="1979613" cy="749300"/>
          </a:xfrm>
        </p:spPr>
        <p:txBody>
          <a:bodyPr>
            <a:noAutofit/>
          </a:bodyPr>
          <a:lstStyle/>
          <a:p>
            <a:pPr algn="ctr" fontAlgn="auto">
              <a:spcAft>
                <a:spcPts val="0"/>
              </a:spcAft>
              <a:defRPr/>
            </a:pPr>
            <a:r>
              <a:rPr lang="el-GR" dirty="0"/>
              <a:t>Του βαθμού εκπλήρωσης-ολοκλήρωσής του</a:t>
            </a:r>
          </a:p>
        </p:txBody>
      </p:sp>
      <p:sp>
        <p:nvSpPr>
          <p:cNvPr id="4" name="Θέση υποσέλιδου 3"/>
          <p:cNvSpPr>
            <a:spLocks noGrp="1"/>
          </p:cNvSpPr>
          <p:nvPr>
            <p:ph type="ftr" sz="quarter" idx="51"/>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52"/>
          </p:nvPr>
        </p:nvSpPr>
        <p:spPr/>
        <p:txBody>
          <a:bodyPr/>
          <a:lstStyle/>
          <a:p>
            <a:pPr>
              <a:defRPr/>
            </a:pPr>
            <a:fld id="{1440A929-B717-4A5B-B0AE-BB55C839EDC7}" type="slidenum">
              <a:rPr lang="el-GR"/>
              <a:pPr>
                <a:defRPr/>
              </a:pPr>
              <a:t>58</a:t>
            </a:fld>
            <a:endParaRPr lang="el-GR" dirty="0"/>
          </a:p>
        </p:txBody>
      </p:sp>
      <p:sp>
        <p:nvSpPr>
          <p:cNvPr id="138249"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9" name="Γραφικό 6" descr="Σελιδοδείκτης">
            <a:extLst>
              <a:ext uri="{FF2B5EF4-FFF2-40B4-BE49-F238E27FC236}"/>
            </a:extLst>
          </p:cNvPr>
          <p:cNvSpPr/>
          <p:nvPr/>
        </p:nvSpPr>
        <p:spPr>
          <a:xfrm>
            <a:off x="5997575" y="2543175"/>
            <a:ext cx="196850" cy="557213"/>
          </a:xfrm>
          <a:custGeom>
            <a:avLst/>
            <a:gdLst>
              <a:gd name="connsiteX0" fmla="*/ 388144 w 390525"/>
              <a:gd name="connsiteY0" fmla="*/ 769144 h 771525"/>
              <a:gd name="connsiteX1" fmla="*/ 388144 w 390525"/>
              <a:gd name="connsiteY1" fmla="*/ 45244 h 771525"/>
              <a:gd name="connsiteX2" fmla="*/ 350044 w 390525"/>
              <a:gd name="connsiteY2" fmla="*/ 7144 h 771525"/>
              <a:gd name="connsiteX3" fmla="*/ 45244 w 390525"/>
              <a:gd name="connsiteY3" fmla="*/ 7144 h 771525"/>
              <a:gd name="connsiteX4" fmla="*/ 7144 w 390525"/>
              <a:gd name="connsiteY4" fmla="*/ 45244 h 771525"/>
              <a:gd name="connsiteX5" fmla="*/ 7144 w 390525"/>
              <a:gd name="connsiteY5" fmla="*/ 769144 h 771525"/>
              <a:gd name="connsiteX6" fmla="*/ 197644 w 390525"/>
              <a:gd name="connsiteY6" fmla="*/ 578644 h 771525"/>
              <a:gd name="connsiteX7" fmla="*/ 388144 w 390525"/>
              <a:gd name="connsiteY7" fmla="*/ 769144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771525">
                <a:moveTo>
                  <a:pt x="388144" y="769144"/>
                </a:moveTo>
                <a:lnTo>
                  <a:pt x="388144" y="45244"/>
                </a:lnTo>
                <a:cubicBezTo>
                  <a:pt x="388144" y="24289"/>
                  <a:pt x="370999" y="7144"/>
                  <a:pt x="350044" y="7144"/>
                </a:cubicBezTo>
                <a:lnTo>
                  <a:pt x="45244" y="7144"/>
                </a:lnTo>
                <a:cubicBezTo>
                  <a:pt x="24289" y="7144"/>
                  <a:pt x="7144" y="24289"/>
                  <a:pt x="7144" y="45244"/>
                </a:cubicBezTo>
                <a:lnTo>
                  <a:pt x="7144" y="769144"/>
                </a:lnTo>
                <a:lnTo>
                  <a:pt x="197644" y="578644"/>
                </a:lnTo>
                <a:lnTo>
                  <a:pt x="388144" y="769144"/>
                </a:lnTo>
                <a:close/>
              </a:path>
            </a:pathLst>
          </a:custGeom>
          <a:solidFill>
            <a:schemeClr val="tx1">
              <a:lumMod val="75000"/>
              <a:lumOff val="25000"/>
            </a:schemeClr>
          </a:solid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4" name="Γραφικό 11" descr="Δίκτυο">
            <a:extLst>
              <a:ext uri="{FF2B5EF4-FFF2-40B4-BE49-F238E27FC236}"/>
            </a:extLst>
          </p:cNvPr>
          <p:cNvSpPr/>
          <p:nvPr/>
        </p:nvSpPr>
        <p:spPr>
          <a:xfrm>
            <a:off x="7642225" y="4371975"/>
            <a:ext cx="471488" cy="471488"/>
          </a:xfrm>
          <a:custGeom>
            <a:avLst/>
            <a:gdLst>
              <a:gd name="connsiteX0" fmla="*/ 717917 w 723900"/>
              <a:gd name="connsiteY0" fmla="*/ 242411 h 685800"/>
              <a:gd name="connsiteX1" fmla="*/ 617905 w 723900"/>
              <a:gd name="connsiteY1" fmla="*/ 201454 h 685800"/>
              <a:gd name="connsiteX2" fmla="*/ 571232 w 723900"/>
              <a:gd name="connsiteY2" fmla="*/ 282416 h 685800"/>
              <a:gd name="connsiteX3" fmla="*/ 448360 w 723900"/>
              <a:gd name="connsiteY3" fmla="*/ 333851 h 685800"/>
              <a:gd name="connsiteX4" fmla="*/ 384542 w 723900"/>
              <a:gd name="connsiteY4" fmla="*/ 289084 h 685800"/>
              <a:gd name="connsiteX5" fmla="*/ 384542 w 723900"/>
              <a:gd name="connsiteY5" fmla="*/ 156686 h 685800"/>
              <a:gd name="connsiteX6" fmla="*/ 441692 w 723900"/>
              <a:gd name="connsiteY6" fmla="*/ 83344 h 685800"/>
              <a:gd name="connsiteX7" fmla="*/ 365492 w 723900"/>
              <a:gd name="connsiteY7" fmla="*/ 7144 h 685800"/>
              <a:gd name="connsiteX8" fmla="*/ 365492 w 723900"/>
              <a:gd name="connsiteY8" fmla="*/ 7144 h 685800"/>
              <a:gd name="connsiteX9" fmla="*/ 289292 w 723900"/>
              <a:gd name="connsiteY9" fmla="*/ 83344 h 685800"/>
              <a:gd name="connsiteX10" fmla="*/ 346442 w 723900"/>
              <a:gd name="connsiteY10" fmla="*/ 156686 h 685800"/>
              <a:gd name="connsiteX11" fmla="*/ 346442 w 723900"/>
              <a:gd name="connsiteY11" fmla="*/ 288131 h 685800"/>
              <a:gd name="connsiteX12" fmla="*/ 282625 w 723900"/>
              <a:gd name="connsiteY12" fmla="*/ 332899 h 685800"/>
              <a:gd name="connsiteX13" fmla="*/ 159752 w 723900"/>
              <a:gd name="connsiteY13" fmla="*/ 281464 h 685800"/>
              <a:gd name="connsiteX14" fmla="*/ 113080 w 723900"/>
              <a:gd name="connsiteY14" fmla="*/ 200501 h 685800"/>
              <a:gd name="connsiteX15" fmla="*/ 13067 w 723900"/>
              <a:gd name="connsiteY15" fmla="*/ 241459 h 685800"/>
              <a:gd name="connsiteX16" fmla="*/ 54025 w 723900"/>
              <a:gd name="connsiteY16" fmla="*/ 341471 h 685800"/>
              <a:gd name="connsiteX17" fmla="*/ 143560 w 723900"/>
              <a:gd name="connsiteY17" fmla="*/ 316706 h 685800"/>
              <a:gd name="connsiteX18" fmla="*/ 269290 w 723900"/>
              <a:gd name="connsiteY18" fmla="*/ 368141 h 685800"/>
              <a:gd name="connsiteX19" fmla="*/ 268337 w 723900"/>
              <a:gd name="connsiteY19" fmla="*/ 380524 h 685800"/>
              <a:gd name="connsiteX20" fmla="*/ 287387 w 723900"/>
              <a:gd name="connsiteY20" fmla="*/ 437674 h 685800"/>
              <a:gd name="connsiteX21" fmla="*/ 188327 w 723900"/>
              <a:gd name="connsiteY21" fmla="*/ 537686 h 685800"/>
              <a:gd name="connsiteX22" fmla="*/ 95935 w 723900"/>
              <a:gd name="connsiteY22" fmla="*/ 549116 h 685800"/>
              <a:gd name="connsiteX23" fmla="*/ 95935 w 723900"/>
              <a:gd name="connsiteY23" fmla="*/ 656749 h 685800"/>
              <a:gd name="connsiteX24" fmla="*/ 203567 w 723900"/>
              <a:gd name="connsiteY24" fmla="*/ 656749 h 685800"/>
              <a:gd name="connsiteX25" fmla="*/ 214997 w 723900"/>
              <a:gd name="connsiteY25" fmla="*/ 564356 h 685800"/>
              <a:gd name="connsiteX26" fmla="*/ 315962 w 723900"/>
              <a:gd name="connsiteY26" fmla="*/ 463391 h 685800"/>
              <a:gd name="connsiteX27" fmla="*/ 363587 w 723900"/>
              <a:gd name="connsiteY27" fmla="*/ 476726 h 685800"/>
              <a:gd name="connsiteX28" fmla="*/ 365492 w 723900"/>
              <a:gd name="connsiteY28" fmla="*/ 476726 h 685800"/>
              <a:gd name="connsiteX29" fmla="*/ 367397 w 723900"/>
              <a:gd name="connsiteY29" fmla="*/ 476726 h 685800"/>
              <a:gd name="connsiteX30" fmla="*/ 415022 w 723900"/>
              <a:gd name="connsiteY30" fmla="*/ 463391 h 685800"/>
              <a:gd name="connsiteX31" fmla="*/ 515987 w 723900"/>
              <a:gd name="connsiteY31" fmla="*/ 564356 h 685800"/>
              <a:gd name="connsiteX32" fmla="*/ 527417 w 723900"/>
              <a:gd name="connsiteY32" fmla="*/ 657701 h 685800"/>
              <a:gd name="connsiteX33" fmla="*/ 635050 w 723900"/>
              <a:gd name="connsiteY33" fmla="*/ 657701 h 685800"/>
              <a:gd name="connsiteX34" fmla="*/ 635050 w 723900"/>
              <a:gd name="connsiteY34" fmla="*/ 550069 h 685800"/>
              <a:gd name="connsiteX35" fmla="*/ 542657 w 723900"/>
              <a:gd name="connsiteY35" fmla="*/ 538639 h 685800"/>
              <a:gd name="connsiteX36" fmla="*/ 443597 w 723900"/>
              <a:gd name="connsiteY36" fmla="*/ 438626 h 685800"/>
              <a:gd name="connsiteX37" fmla="*/ 462647 w 723900"/>
              <a:gd name="connsiteY37" fmla="*/ 381476 h 685800"/>
              <a:gd name="connsiteX38" fmla="*/ 461695 w 723900"/>
              <a:gd name="connsiteY38" fmla="*/ 369094 h 685800"/>
              <a:gd name="connsiteX39" fmla="*/ 587425 w 723900"/>
              <a:gd name="connsiteY39" fmla="*/ 317659 h 685800"/>
              <a:gd name="connsiteX40" fmla="*/ 676960 w 723900"/>
              <a:gd name="connsiteY40" fmla="*/ 342424 h 685800"/>
              <a:gd name="connsiteX41" fmla="*/ 717917 w 723900"/>
              <a:gd name="connsiteY41" fmla="*/ 242411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23900" h="685800">
                <a:moveTo>
                  <a:pt x="717917" y="242411"/>
                </a:moveTo>
                <a:cubicBezTo>
                  <a:pt x="701725" y="203359"/>
                  <a:pt x="656957" y="185261"/>
                  <a:pt x="617905" y="201454"/>
                </a:cubicBezTo>
                <a:cubicBezTo>
                  <a:pt x="585520" y="214789"/>
                  <a:pt x="566470" y="249079"/>
                  <a:pt x="571232" y="282416"/>
                </a:cubicBezTo>
                <a:lnTo>
                  <a:pt x="448360" y="333851"/>
                </a:lnTo>
                <a:cubicBezTo>
                  <a:pt x="435025" y="310991"/>
                  <a:pt x="411212" y="293846"/>
                  <a:pt x="384542" y="289084"/>
                </a:cubicBezTo>
                <a:lnTo>
                  <a:pt x="384542" y="156686"/>
                </a:lnTo>
                <a:cubicBezTo>
                  <a:pt x="416927" y="148114"/>
                  <a:pt x="441692" y="118586"/>
                  <a:pt x="441692" y="83344"/>
                </a:cubicBezTo>
                <a:cubicBezTo>
                  <a:pt x="441692" y="41434"/>
                  <a:pt x="407402" y="7144"/>
                  <a:pt x="365492" y="7144"/>
                </a:cubicBezTo>
                <a:lnTo>
                  <a:pt x="365492" y="7144"/>
                </a:lnTo>
                <a:cubicBezTo>
                  <a:pt x="323582" y="7144"/>
                  <a:pt x="289292" y="41434"/>
                  <a:pt x="289292" y="83344"/>
                </a:cubicBezTo>
                <a:cubicBezTo>
                  <a:pt x="289292" y="118586"/>
                  <a:pt x="314057" y="148114"/>
                  <a:pt x="346442" y="156686"/>
                </a:cubicBezTo>
                <a:lnTo>
                  <a:pt x="346442" y="288131"/>
                </a:lnTo>
                <a:cubicBezTo>
                  <a:pt x="318820" y="292894"/>
                  <a:pt x="295960" y="310039"/>
                  <a:pt x="282625" y="332899"/>
                </a:cubicBezTo>
                <a:lnTo>
                  <a:pt x="159752" y="281464"/>
                </a:lnTo>
                <a:cubicBezTo>
                  <a:pt x="164515" y="248126"/>
                  <a:pt x="146417" y="213836"/>
                  <a:pt x="113080" y="200501"/>
                </a:cubicBezTo>
                <a:cubicBezTo>
                  <a:pt x="74027" y="184309"/>
                  <a:pt x="29260" y="202406"/>
                  <a:pt x="13067" y="241459"/>
                </a:cubicBezTo>
                <a:cubicBezTo>
                  <a:pt x="-3125" y="280511"/>
                  <a:pt x="14972" y="325279"/>
                  <a:pt x="54025" y="341471"/>
                </a:cubicBezTo>
                <a:cubicBezTo>
                  <a:pt x="86410" y="354806"/>
                  <a:pt x="123557" y="344329"/>
                  <a:pt x="143560" y="316706"/>
                </a:cubicBezTo>
                <a:lnTo>
                  <a:pt x="269290" y="368141"/>
                </a:lnTo>
                <a:cubicBezTo>
                  <a:pt x="268337" y="371951"/>
                  <a:pt x="268337" y="376714"/>
                  <a:pt x="268337" y="380524"/>
                </a:cubicBezTo>
                <a:cubicBezTo>
                  <a:pt x="268337" y="401479"/>
                  <a:pt x="275005" y="421481"/>
                  <a:pt x="287387" y="437674"/>
                </a:cubicBezTo>
                <a:lnTo>
                  <a:pt x="188327" y="537686"/>
                </a:lnTo>
                <a:cubicBezTo>
                  <a:pt x="158800" y="520541"/>
                  <a:pt x="120700" y="524351"/>
                  <a:pt x="95935" y="549116"/>
                </a:cubicBezTo>
                <a:cubicBezTo>
                  <a:pt x="66407" y="578644"/>
                  <a:pt x="66407" y="627221"/>
                  <a:pt x="95935" y="656749"/>
                </a:cubicBezTo>
                <a:cubicBezTo>
                  <a:pt x="125462" y="686276"/>
                  <a:pt x="174040" y="686276"/>
                  <a:pt x="203567" y="656749"/>
                </a:cubicBezTo>
                <a:cubicBezTo>
                  <a:pt x="228332" y="631984"/>
                  <a:pt x="232142" y="593884"/>
                  <a:pt x="214997" y="564356"/>
                </a:cubicBezTo>
                <a:lnTo>
                  <a:pt x="315962" y="463391"/>
                </a:lnTo>
                <a:cubicBezTo>
                  <a:pt x="330250" y="471964"/>
                  <a:pt x="346442" y="476726"/>
                  <a:pt x="363587" y="476726"/>
                </a:cubicBezTo>
                <a:cubicBezTo>
                  <a:pt x="364540" y="476726"/>
                  <a:pt x="364540" y="476726"/>
                  <a:pt x="365492" y="476726"/>
                </a:cubicBezTo>
                <a:cubicBezTo>
                  <a:pt x="366445" y="476726"/>
                  <a:pt x="366445" y="476726"/>
                  <a:pt x="367397" y="476726"/>
                </a:cubicBezTo>
                <a:cubicBezTo>
                  <a:pt x="384542" y="476726"/>
                  <a:pt x="400735" y="471964"/>
                  <a:pt x="415022" y="463391"/>
                </a:cubicBezTo>
                <a:lnTo>
                  <a:pt x="515987" y="564356"/>
                </a:lnTo>
                <a:cubicBezTo>
                  <a:pt x="498842" y="593884"/>
                  <a:pt x="502652" y="631984"/>
                  <a:pt x="527417" y="657701"/>
                </a:cubicBezTo>
                <a:cubicBezTo>
                  <a:pt x="556945" y="687229"/>
                  <a:pt x="605522" y="687229"/>
                  <a:pt x="635050" y="657701"/>
                </a:cubicBezTo>
                <a:cubicBezTo>
                  <a:pt x="664577" y="628174"/>
                  <a:pt x="664577" y="579596"/>
                  <a:pt x="635050" y="550069"/>
                </a:cubicBezTo>
                <a:cubicBezTo>
                  <a:pt x="610285" y="525304"/>
                  <a:pt x="572185" y="521494"/>
                  <a:pt x="542657" y="538639"/>
                </a:cubicBezTo>
                <a:lnTo>
                  <a:pt x="443597" y="438626"/>
                </a:lnTo>
                <a:cubicBezTo>
                  <a:pt x="455980" y="422434"/>
                  <a:pt x="462647" y="403384"/>
                  <a:pt x="462647" y="381476"/>
                </a:cubicBezTo>
                <a:cubicBezTo>
                  <a:pt x="462647" y="377666"/>
                  <a:pt x="462647" y="372904"/>
                  <a:pt x="461695" y="369094"/>
                </a:cubicBezTo>
                <a:lnTo>
                  <a:pt x="587425" y="317659"/>
                </a:lnTo>
                <a:cubicBezTo>
                  <a:pt x="607427" y="344329"/>
                  <a:pt x="644575" y="355759"/>
                  <a:pt x="676960" y="342424"/>
                </a:cubicBezTo>
                <a:cubicBezTo>
                  <a:pt x="715060" y="325279"/>
                  <a:pt x="734110" y="281464"/>
                  <a:pt x="717917" y="242411"/>
                </a:cubicBezTo>
                <a:close/>
              </a:path>
            </a:pathLst>
          </a:custGeom>
          <a:solidFill>
            <a:schemeClr val="tx1">
              <a:lumMod val="75000"/>
              <a:lumOff val="25000"/>
            </a:schemeClr>
          </a:solid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5" name="Γραφικό 17" descr="Παζλ">
            <a:extLst>
              <a:ext uri="{FF2B5EF4-FFF2-40B4-BE49-F238E27FC236}"/>
            </a:extLst>
          </p:cNvPr>
          <p:cNvSpPr/>
          <p:nvPr/>
        </p:nvSpPr>
        <p:spPr>
          <a:xfrm>
            <a:off x="9278938" y="2543175"/>
            <a:ext cx="582612" cy="557213"/>
          </a:xfrm>
          <a:custGeom>
            <a:avLst/>
            <a:gdLst>
              <a:gd name="connsiteX0" fmla="*/ 499586 w 771525"/>
              <a:gd name="connsiteY0" fmla="*/ 585311 h 771525"/>
              <a:gd name="connsiteX1" fmla="*/ 458629 w 771525"/>
              <a:gd name="connsiteY1" fmla="*/ 459581 h 771525"/>
              <a:gd name="connsiteX2" fmla="*/ 465296 w 771525"/>
              <a:gd name="connsiteY2" fmla="*/ 452914 h 771525"/>
              <a:gd name="connsiteX3" fmla="*/ 592931 w 771525"/>
              <a:gd name="connsiteY3" fmla="*/ 491966 h 771525"/>
              <a:gd name="connsiteX4" fmla="*/ 660559 w 771525"/>
              <a:gd name="connsiteY4" fmla="*/ 546259 h 771525"/>
              <a:gd name="connsiteX5" fmla="*/ 769144 w 771525"/>
              <a:gd name="connsiteY5" fmla="*/ 437674 h 771525"/>
              <a:gd name="connsiteX6" fmla="*/ 607219 w 771525"/>
              <a:gd name="connsiteY6" fmla="*/ 275749 h 771525"/>
              <a:gd name="connsiteX7" fmla="*/ 661511 w 771525"/>
              <a:gd name="connsiteY7" fmla="*/ 208121 h 771525"/>
              <a:gd name="connsiteX8" fmla="*/ 700564 w 771525"/>
              <a:gd name="connsiteY8" fmla="*/ 80486 h 771525"/>
              <a:gd name="connsiteX9" fmla="*/ 693896 w 771525"/>
              <a:gd name="connsiteY9" fmla="*/ 73819 h 771525"/>
              <a:gd name="connsiteX10" fmla="*/ 568166 w 771525"/>
              <a:gd name="connsiteY10" fmla="*/ 114776 h 771525"/>
              <a:gd name="connsiteX11" fmla="*/ 500539 w 771525"/>
              <a:gd name="connsiteY11" fmla="*/ 169069 h 771525"/>
              <a:gd name="connsiteX12" fmla="*/ 338614 w 771525"/>
              <a:gd name="connsiteY12" fmla="*/ 7144 h 771525"/>
              <a:gd name="connsiteX13" fmla="*/ 229076 w 771525"/>
              <a:gd name="connsiteY13" fmla="*/ 115729 h 771525"/>
              <a:gd name="connsiteX14" fmla="*/ 283369 w 771525"/>
              <a:gd name="connsiteY14" fmla="*/ 183356 h 771525"/>
              <a:gd name="connsiteX15" fmla="*/ 324326 w 771525"/>
              <a:gd name="connsiteY15" fmla="*/ 309086 h 771525"/>
              <a:gd name="connsiteX16" fmla="*/ 317659 w 771525"/>
              <a:gd name="connsiteY16" fmla="*/ 315754 h 771525"/>
              <a:gd name="connsiteX17" fmla="*/ 190024 w 771525"/>
              <a:gd name="connsiteY17" fmla="*/ 276701 h 771525"/>
              <a:gd name="connsiteX18" fmla="*/ 122396 w 771525"/>
              <a:gd name="connsiteY18" fmla="*/ 222409 h 771525"/>
              <a:gd name="connsiteX19" fmla="*/ 7144 w 771525"/>
              <a:gd name="connsiteY19" fmla="*/ 338614 h 771525"/>
              <a:gd name="connsiteX20" fmla="*/ 169069 w 771525"/>
              <a:gd name="connsiteY20" fmla="*/ 500539 h 771525"/>
              <a:gd name="connsiteX21" fmla="*/ 114776 w 771525"/>
              <a:gd name="connsiteY21" fmla="*/ 568166 h 771525"/>
              <a:gd name="connsiteX22" fmla="*/ 75724 w 771525"/>
              <a:gd name="connsiteY22" fmla="*/ 695801 h 771525"/>
              <a:gd name="connsiteX23" fmla="*/ 82391 w 771525"/>
              <a:gd name="connsiteY23" fmla="*/ 702469 h 771525"/>
              <a:gd name="connsiteX24" fmla="*/ 208121 w 771525"/>
              <a:gd name="connsiteY24" fmla="*/ 661511 h 771525"/>
              <a:gd name="connsiteX25" fmla="*/ 275749 w 771525"/>
              <a:gd name="connsiteY25" fmla="*/ 607219 h 771525"/>
              <a:gd name="connsiteX26" fmla="*/ 437674 w 771525"/>
              <a:gd name="connsiteY26" fmla="*/ 769144 h 771525"/>
              <a:gd name="connsiteX27" fmla="*/ 553879 w 771525"/>
              <a:gd name="connsiteY27" fmla="*/ 652939 h 771525"/>
              <a:gd name="connsiteX28" fmla="*/ 499586 w 771525"/>
              <a:gd name="connsiteY28" fmla="*/ 585311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71525" h="771525">
                <a:moveTo>
                  <a:pt x="499586" y="585311"/>
                </a:moveTo>
                <a:cubicBezTo>
                  <a:pt x="436721" y="587216"/>
                  <a:pt x="413861" y="506254"/>
                  <a:pt x="458629" y="459581"/>
                </a:cubicBezTo>
                <a:lnTo>
                  <a:pt x="465296" y="452914"/>
                </a:lnTo>
                <a:cubicBezTo>
                  <a:pt x="511969" y="408146"/>
                  <a:pt x="594836" y="429101"/>
                  <a:pt x="592931" y="491966"/>
                </a:cubicBezTo>
                <a:cubicBezTo>
                  <a:pt x="591979" y="528161"/>
                  <a:pt x="634841" y="571976"/>
                  <a:pt x="660559" y="546259"/>
                </a:cubicBezTo>
                <a:lnTo>
                  <a:pt x="769144" y="437674"/>
                </a:lnTo>
                <a:lnTo>
                  <a:pt x="607219" y="275749"/>
                </a:lnTo>
                <a:cubicBezTo>
                  <a:pt x="581501" y="250031"/>
                  <a:pt x="625316" y="207169"/>
                  <a:pt x="661511" y="208121"/>
                </a:cubicBezTo>
                <a:cubicBezTo>
                  <a:pt x="724376" y="210026"/>
                  <a:pt x="745331" y="127159"/>
                  <a:pt x="700564" y="80486"/>
                </a:cubicBezTo>
                <a:lnTo>
                  <a:pt x="693896" y="73819"/>
                </a:lnTo>
                <a:cubicBezTo>
                  <a:pt x="647224" y="29051"/>
                  <a:pt x="566261" y="51911"/>
                  <a:pt x="568166" y="114776"/>
                </a:cubicBezTo>
                <a:cubicBezTo>
                  <a:pt x="569119" y="150971"/>
                  <a:pt x="526256" y="194786"/>
                  <a:pt x="500539" y="169069"/>
                </a:cubicBezTo>
                <a:lnTo>
                  <a:pt x="338614" y="7144"/>
                </a:lnTo>
                <a:lnTo>
                  <a:pt x="229076" y="115729"/>
                </a:lnTo>
                <a:cubicBezTo>
                  <a:pt x="203359" y="141446"/>
                  <a:pt x="247174" y="184309"/>
                  <a:pt x="283369" y="183356"/>
                </a:cubicBezTo>
                <a:cubicBezTo>
                  <a:pt x="346234" y="181451"/>
                  <a:pt x="369094" y="262414"/>
                  <a:pt x="324326" y="309086"/>
                </a:cubicBezTo>
                <a:lnTo>
                  <a:pt x="317659" y="315754"/>
                </a:lnTo>
                <a:cubicBezTo>
                  <a:pt x="270986" y="360521"/>
                  <a:pt x="188119" y="339566"/>
                  <a:pt x="190024" y="276701"/>
                </a:cubicBezTo>
                <a:cubicBezTo>
                  <a:pt x="190976" y="240506"/>
                  <a:pt x="148114" y="196691"/>
                  <a:pt x="122396" y="222409"/>
                </a:cubicBezTo>
                <a:lnTo>
                  <a:pt x="7144" y="338614"/>
                </a:lnTo>
                <a:lnTo>
                  <a:pt x="169069" y="500539"/>
                </a:lnTo>
                <a:cubicBezTo>
                  <a:pt x="194786" y="526256"/>
                  <a:pt x="150971" y="569119"/>
                  <a:pt x="114776" y="568166"/>
                </a:cubicBezTo>
                <a:cubicBezTo>
                  <a:pt x="51911" y="566261"/>
                  <a:pt x="30956" y="649129"/>
                  <a:pt x="75724" y="695801"/>
                </a:cubicBezTo>
                <a:lnTo>
                  <a:pt x="82391" y="702469"/>
                </a:lnTo>
                <a:cubicBezTo>
                  <a:pt x="129064" y="747236"/>
                  <a:pt x="210026" y="724376"/>
                  <a:pt x="208121" y="661511"/>
                </a:cubicBezTo>
                <a:cubicBezTo>
                  <a:pt x="207169" y="625316"/>
                  <a:pt x="250031" y="581501"/>
                  <a:pt x="275749" y="607219"/>
                </a:cubicBezTo>
                <a:lnTo>
                  <a:pt x="437674" y="769144"/>
                </a:lnTo>
                <a:lnTo>
                  <a:pt x="553879" y="652939"/>
                </a:lnTo>
                <a:cubicBezTo>
                  <a:pt x="579596" y="627221"/>
                  <a:pt x="536734" y="584359"/>
                  <a:pt x="499586" y="585311"/>
                </a:cubicBezTo>
                <a:close/>
              </a:path>
            </a:pathLst>
          </a:custGeom>
          <a:solidFill>
            <a:schemeClr val="tx1">
              <a:lumMod val="75000"/>
              <a:lumOff val="25000"/>
            </a:schemeClr>
          </a:solid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841500" y="260350"/>
            <a:ext cx="8509000" cy="785813"/>
          </a:xfrm>
        </p:spPr>
        <p:txBody>
          <a:bodyPr/>
          <a:lstStyle/>
          <a:p>
            <a:pPr algn="r" fontAlgn="auto">
              <a:spcAft>
                <a:spcPts val="0"/>
              </a:spcAft>
              <a:defRPr/>
            </a:pPr>
            <a:r>
              <a:rPr lang="el-GR" sz="2400" b="1" dirty="0">
                <a:solidFill>
                  <a:schemeClr val="bg2">
                    <a:lumMod val="50000"/>
                  </a:schemeClr>
                </a:solidFill>
              </a:rPr>
              <a:t>Το μοντέλο υποκίνησης της σχολής «των ανθρωπίνων σχέσεων»</a:t>
            </a:r>
            <a:br>
              <a:rPr lang="el-GR" sz="2400" b="1" dirty="0">
                <a:solidFill>
                  <a:schemeClr val="bg2">
                    <a:lumMod val="50000"/>
                  </a:schemeClr>
                </a:solidFill>
              </a:rPr>
            </a:br>
            <a:endParaRPr lang="el-GR" sz="2400" b="1" dirty="0">
              <a:solidFill>
                <a:schemeClr val="bg2">
                  <a:lumMod val="50000"/>
                </a:schemeClr>
              </a:solidFill>
            </a:endParaRPr>
          </a:p>
        </p:txBody>
      </p:sp>
      <p:sp>
        <p:nvSpPr>
          <p:cNvPr id="3" name="Θέση υποσέλιδου 2"/>
          <p:cNvSpPr>
            <a:spLocks noGrp="1"/>
          </p:cNvSpPr>
          <p:nvPr>
            <p:ph type="ftr" sz="quarter" idx="33"/>
          </p:nvPr>
        </p:nvSpPr>
        <p:spPr>
          <a:xfrm>
            <a:off x="6330950" y="7064375"/>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A04EE758-4D01-430E-812B-5DB4454FAB54}" type="slidenum">
              <a:rPr lang="el-GR"/>
              <a:pPr>
                <a:defRPr/>
              </a:pPr>
              <a:t>59</a:t>
            </a:fld>
            <a:endParaRPr lang="el-GR" dirty="0"/>
          </a:p>
        </p:txBody>
      </p:sp>
      <p:sp>
        <p:nvSpPr>
          <p:cNvPr id="140292" name="TextBox 37"/>
          <p:cNvSpPr txBox="1">
            <a:spLocks noChangeArrowheads="1"/>
          </p:cNvSpPr>
          <p:nvPr/>
        </p:nvSpPr>
        <p:spPr bwMode="auto">
          <a:xfrm>
            <a:off x="9877425" y="60356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graphicFrame>
        <p:nvGraphicFramePr>
          <p:cNvPr id="140293" name="Γράφημα 52"/>
          <p:cNvGraphicFramePr>
            <a:graphicFrameLocks/>
          </p:cNvGraphicFramePr>
          <p:nvPr/>
        </p:nvGraphicFramePr>
        <p:xfrm>
          <a:off x="3781425" y="2344738"/>
          <a:ext cx="3759200" cy="3000375"/>
        </p:xfrm>
        <a:graphic>
          <a:graphicData uri="http://schemas.openxmlformats.org/presentationml/2006/ole">
            <p:oleObj spid="_x0000_s140293" r:id="rId4" imgW="3761558" imgH="2999492" progId="Excel.Chart.8">
              <p:embed/>
            </p:oleObj>
          </a:graphicData>
        </a:graphic>
      </p:graphicFrame>
      <p:graphicFrame>
        <p:nvGraphicFramePr>
          <p:cNvPr id="140294" name="Γράφημα 53"/>
          <p:cNvGraphicFramePr>
            <a:graphicFrameLocks/>
          </p:cNvGraphicFramePr>
          <p:nvPr/>
        </p:nvGraphicFramePr>
        <p:xfrm>
          <a:off x="1270000" y="1214438"/>
          <a:ext cx="2116138" cy="1855787"/>
        </p:xfrm>
        <a:graphic>
          <a:graphicData uri="http://schemas.openxmlformats.org/presentationml/2006/ole">
            <p:oleObj spid="_x0000_s140294" r:id="rId5" imgW="2121592" imgH="1859441" progId="Excel.Chart.8">
              <p:embed/>
            </p:oleObj>
          </a:graphicData>
        </a:graphic>
      </p:graphicFrame>
      <p:sp>
        <p:nvSpPr>
          <p:cNvPr id="140295" name="Text Placeholder 24"/>
          <p:cNvSpPr txBox="1">
            <a:spLocks/>
          </p:cNvSpPr>
          <p:nvPr/>
        </p:nvSpPr>
        <p:spPr bwMode="auto">
          <a:xfrm>
            <a:off x="4498975" y="3565525"/>
            <a:ext cx="2324100" cy="1497013"/>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2000" b="1">
                <a:solidFill>
                  <a:srgbClr val="404040"/>
                </a:solidFill>
                <a:latin typeface="Calibri" pitchFamily="34" charset="0"/>
              </a:rPr>
              <a:t>ΙΚΑΝΟΠΟΙΗΣΗ ΑΠΟ ΤΗΝ ΕΡΓΑΣΙΑ</a:t>
            </a:r>
            <a:endParaRPr lang="el-GR" sz="2000">
              <a:solidFill>
                <a:srgbClr val="404040"/>
              </a:solidFill>
              <a:latin typeface="Calibri" pitchFamily="34" charset="0"/>
            </a:endParaRPr>
          </a:p>
        </p:txBody>
      </p:sp>
      <p:sp>
        <p:nvSpPr>
          <p:cNvPr id="6" name="Ορθογώνιο 5">
            <a:extLst>
              <a:ext uri="{FF2B5EF4-FFF2-40B4-BE49-F238E27FC236}"/>
            </a:extLst>
          </p:cNvPr>
          <p:cNvSpPr/>
          <p:nvPr/>
        </p:nvSpPr>
        <p:spPr>
          <a:xfrm>
            <a:off x="1674813" y="1914525"/>
            <a:ext cx="1320800" cy="338138"/>
          </a:xfrm>
          <a:prstGeom prst="rect">
            <a:avLst/>
          </a:prstGeom>
        </p:spPr>
        <p:txBody>
          <a:bodyPr>
            <a:spAutoFit/>
          </a:bodyPr>
          <a:lstStyle/>
          <a:p>
            <a:pPr algn="ctr" fontAlgn="auto">
              <a:spcBef>
                <a:spcPts val="0"/>
              </a:spcBef>
              <a:spcAft>
                <a:spcPts val="0"/>
              </a:spcAft>
              <a:defRPr/>
            </a:pPr>
            <a:r>
              <a:rPr lang="el-GR" sz="1600" b="1" dirty="0">
                <a:solidFill>
                  <a:schemeClr val="tx1">
                    <a:lumMod val="75000"/>
                    <a:lumOff val="25000"/>
                  </a:schemeClr>
                </a:solidFill>
                <a:latin typeface="+mn-lt"/>
                <a:cs typeface="+mn-cs"/>
              </a:rPr>
              <a:t>ΑΝΑΓΝΩΡΙΣΗ</a:t>
            </a:r>
          </a:p>
        </p:txBody>
      </p:sp>
      <p:cxnSp>
        <p:nvCxnSpPr>
          <p:cNvPr id="10" name="Ευθύγραμμο βέλος σύνδεσης 9">
            <a:extLst>
              <a:ext uri="{FF2B5EF4-FFF2-40B4-BE49-F238E27FC236}"/>
            </a:extLst>
          </p:cNvPr>
          <p:cNvCxnSpPr>
            <a:cxnSpLocks/>
          </p:cNvCxnSpPr>
          <p:nvPr/>
        </p:nvCxnSpPr>
        <p:spPr>
          <a:xfrm>
            <a:off x="3068638" y="2411413"/>
            <a:ext cx="1200150" cy="690562"/>
          </a:xfrm>
          <a:prstGeom prst="straightConnector1">
            <a:avLst/>
          </a:prstGeom>
          <a:ln w="762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Ευθύγραμμο βέλος σύνδεσης 11">
            <a:extLst>
              <a:ext uri="{FF2B5EF4-FFF2-40B4-BE49-F238E27FC236}"/>
            </a:extLst>
          </p:cNvPr>
          <p:cNvCxnSpPr>
            <a:cxnSpLocks/>
          </p:cNvCxnSpPr>
          <p:nvPr/>
        </p:nvCxnSpPr>
        <p:spPr>
          <a:xfrm flipV="1">
            <a:off x="3135313" y="4586288"/>
            <a:ext cx="1201737" cy="612775"/>
          </a:xfrm>
          <a:prstGeom prst="straightConnector1">
            <a:avLst/>
          </a:prstGeom>
          <a:ln w="762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140299" name="Γράφημα 18"/>
          <p:cNvGraphicFramePr>
            <a:graphicFrameLocks/>
          </p:cNvGraphicFramePr>
          <p:nvPr/>
        </p:nvGraphicFramePr>
        <p:xfrm>
          <a:off x="1271588" y="4627563"/>
          <a:ext cx="2116137" cy="1854200"/>
        </p:xfrm>
        <a:graphic>
          <a:graphicData uri="http://schemas.openxmlformats.org/presentationml/2006/ole">
            <p:oleObj spid="_x0000_s140299" r:id="rId6" imgW="2115495" imgH="1853345" progId="Excel.Chart.8">
              <p:embed/>
            </p:oleObj>
          </a:graphicData>
        </a:graphic>
      </p:graphicFrame>
      <p:sp>
        <p:nvSpPr>
          <p:cNvPr id="20" name="Ορθογώνιο 19">
            <a:extLst>
              <a:ext uri="{FF2B5EF4-FFF2-40B4-BE49-F238E27FC236}"/>
            </a:extLst>
          </p:cNvPr>
          <p:cNvSpPr/>
          <p:nvPr/>
        </p:nvSpPr>
        <p:spPr>
          <a:xfrm>
            <a:off x="1600200" y="5178425"/>
            <a:ext cx="1468438" cy="830263"/>
          </a:xfrm>
          <a:prstGeom prst="rect">
            <a:avLst/>
          </a:prstGeom>
        </p:spPr>
        <p:txBody>
          <a:bodyPr>
            <a:spAutoFit/>
          </a:bodyPr>
          <a:lstStyle/>
          <a:p>
            <a:pPr algn="ctr" fontAlgn="auto">
              <a:spcBef>
                <a:spcPts val="0"/>
              </a:spcBef>
              <a:spcAft>
                <a:spcPts val="0"/>
              </a:spcAft>
              <a:defRPr/>
            </a:pPr>
            <a:r>
              <a:rPr lang="el-GR" sz="1600" b="1" dirty="0">
                <a:solidFill>
                  <a:schemeClr val="tx1">
                    <a:lumMod val="75000"/>
                    <a:lumOff val="25000"/>
                  </a:schemeClr>
                </a:solidFill>
                <a:latin typeface="+mn-lt"/>
                <a:cs typeface="+mn-cs"/>
              </a:rPr>
              <a:t>ΙΚΑΝΟΠΟΙΗΣΗ ΚΟΙΝΩΝΙΚΩΝ ΑΝΑΓΚΩΝ</a:t>
            </a:r>
          </a:p>
        </p:txBody>
      </p:sp>
      <p:graphicFrame>
        <p:nvGraphicFramePr>
          <p:cNvPr id="140301" name="Γράφημα 14"/>
          <p:cNvGraphicFramePr>
            <a:graphicFrameLocks/>
          </p:cNvGraphicFramePr>
          <p:nvPr/>
        </p:nvGraphicFramePr>
        <p:xfrm>
          <a:off x="7624763" y="2360613"/>
          <a:ext cx="3760787" cy="2998787"/>
        </p:xfrm>
        <a:graphic>
          <a:graphicData uri="http://schemas.openxmlformats.org/presentationml/2006/ole">
            <p:oleObj spid="_x0000_s140301" r:id="rId7" imgW="3761558" imgH="2999492" progId="Excel.Chart.8">
              <p:embed/>
            </p:oleObj>
          </a:graphicData>
        </a:graphic>
      </p:graphicFrame>
      <p:sp>
        <p:nvSpPr>
          <p:cNvPr id="140302" name="Text Placeholder 24"/>
          <p:cNvSpPr txBox="1">
            <a:spLocks/>
          </p:cNvSpPr>
          <p:nvPr/>
        </p:nvSpPr>
        <p:spPr bwMode="auto">
          <a:xfrm>
            <a:off x="8342313" y="3581400"/>
            <a:ext cx="2325687" cy="1497013"/>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2000" b="1">
                <a:solidFill>
                  <a:srgbClr val="404040"/>
                </a:solidFill>
                <a:latin typeface="Calibri" pitchFamily="34" charset="0"/>
              </a:rPr>
              <a:t>ΒΕΛΤΙΩΜΕΝΗ ΑΠΟΔΟΣΗ</a:t>
            </a:r>
            <a:endParaRPr lang="el-GR" sz="2000">
              <a:solidFill>
                <a:srgbClr val="404040"/>
              </a:solidFill>
              <a:latin typeface="Calibri" pitchFamily="34" charset="0"/>
            </a:endParaRPr>
          </a:p>
        </p:txBody>
      </p:sp>
      <p:graphicFrame>
        <p:nvGraphicFramePr>
          <p:cNvPr id="140303" name="Γράφημα 16"/>
          <p:cNvGraphicFramePr>
            <a:graphicFrameLocks/>
          </p:cNvGraphicFramePr>
          <p:nvPr/>
        </p:nvGraphicFramePr>
        <p:xfrm>
          <a:off x="1270000" y="2962275"/>
          <a:ext cx="2116138" cy="1855788"/>
        </p:xfrm>
        <a:graphic>
          <a:graphicData uri="http://schemas.openxmlformats.org/presentationml/2006/ole">
            <p:oleObj spid="_x0000_s140303" r:id="rId8" imgW="2121592" imgH="1853345" progId="Excel.Chart.8">
              <p:embed/>
            </p:oleObj>
          </a:graphicData>
        </a:graphic>
      </p:graphicFrame>
      <p:sp>
        <p:nvSpPr>
          <p:cNvPr id="18" name="Ορθογώνιο 17">
            <a:extLst>
              <a:ext uri="{FF2B5EF4-FFF2-40B4-BE49-F238E27FC236}"/>
            </a:extLst>
          </p:cNvPr>
          <p:cNvSpPr/>
          <p:nvPr/>
        </p:nvSpPr>
        <p:spPr>
          <a:xfrm>
            <a:off x="1668463" y="3698875"/>
            <a:ext cx="1320800" cy="339725"/>
          </a:xfrm>
          <a:prstGeom prst="rect">
            <a:avLst/>
          </a:prstGeom>
        </p:spPr>
        <p:txBody>
          <a:bodyPr>
            <a:spAutoFit/>
          </a:bodyPr>
          <a:lstStyle/>
          <a:p>
            <a:pPr algn="ctr" fontAlgn="auto">
              <a:spcBef>
                <a:spcPts val="0"/>
              </a:spcBef>
              <a:spcAft>
                <a:spcPts val="0"/>
              </a:spcAft>
              <a:defRPr/>
            </a:pPr>
            <a:r>
              <a:rPr lang="el-GR" sz="1600" b="1" dirty="0">
                <a:solidFill>
                  <a:schemeClr val="tx1">
                    <a:lumMod val="75000"/>
                    <a:lumOff val="25000"/>
                  </a:schemeClr>
                </a:solidFill>
                <a:latin typeface="+mn-lt"/>
                <a:cs typeface="+mn-cs"/>
              </a:rPr>
              <a:t>ΕΚΠΛΗΡΩΣΗ</a:t>
            </a:r>
          </a:p>
        </p:txBody>
      </p:sp>
      <p:cxnSp>
        <p:nvCxnSpPr>
          <p:cNvPr id="21" name="Ευθύγραμμο βέλος σύνδεσης 20">
            <a:extLst>
              <a:ext uri="{FF2B5EF4-FFF2-40B4-BE49-F238E27FC236}"/>
            </a:extLst>
          </p:cNvPr>
          <p:cNvCxnSpPr>
            <a:cxnSpLocks/>
          </p:cNvCxnSpPr>
          <p:nvPr/>
        </p:nvCxnSpPr>
        <p:spPr>
          <a:xfrm flipV="1">
            <a:off x="3175000" y="3889375"/>
            <a:ext cx="996950" cy="0"/>
          </a:xfrm>
          <a:prstGeom prst="straightConnector1">
            <a:avLst/>
          </a:prstGeom>
          <a:ln w="762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6" name="Ευθύγραμμο βέλος σύνδεσης 25">
            <a:extLst>
              <a:ext uri="{FF2B5EF4-FFF2-40B4-BE49-F238E27FC236}"/>
            </a:extLst>
          </p:cNvPr>
          <p:cNvCxnSpPr>
            <a:cxnSpLocks/>
          </p:cNvCxnSpPr>
          <p:nvPr/>
        </p:nvCxnSpPr>
        <p:spPr>
          <a:xfrm flipV="1">
            <a:off x="7113588" y="3887788"/>
            <a:ext cx="996950" cy="0"/>
          </a:xfrm>
          <a:prstGeom prst="straightConnector1">
            <a:avLst/>
          </a:prstGeom>
          <a:ln w="762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Τίτλος 5"/>
          <p:cNvSpPr>
            <a:spLocks noGrp="1"/>
          </p:cNvSpPr>
          <p:nvPr>
            <p:ph type="title"/>
          </p:nvPr>
        </p:nvSpPr>
        <p:spPr>
          <a:xfrm>
            <a:off x="107950" y="882650"/>
            <a:ext cx="4259263" cy="1409700"/>
          </a:xfrm>
        </p:spPr>
        <p:txBody>
          <a:bodyPr/>
          <a:lstStyle/>
          <a:p>
            <a:pPr algn="ctr" fontAlgn="auto">
              <a:spcAft>
                <a:spcPts val="0"/>
              </a:spcAft>
              <a:defRPr/>
            </a:pPr>
            <a:r>
              <a:rPr lang="el-GR" sz="2800" b="1" dirty="0"/>
              <a:t>Βασικός σκοπός του F. </a:t>
            </a:r>
            <a:r>
              <a:rPr lang="el-GR" sz="2800" b="1" dirty="0" err="1"/>
              <a:t>Taylor</a:t>
            </a:r>
            <a:r>
              <a:rPr lang="el-GR" dirty="0"/>
              <a:t/>
            </a:r>
            <a:br>
              <a:rPr lang="el-GR" dirty="0"/>
            </a:br>
            <a:endParaRPr lang="el-GR" sz="2800" b="1" dirty="0"/>
          </a:p>
        </p:txBody>
      </p:sp>
      <p:sp>
        <p:nvSpPr>
          <p:cNvPr id="3" name="Θέση περιεχομένου 2"/>
          <p:cNvSpPr>
            <a:spLocks noGrp="1"/>
          </p:cNvSpPr>
          <p:nvPr>
            <p:ph idx="1"/>
          </p:nvPr>
        </p:nvSpPr>
        <p:spPr>
          <a:xfrm>
            <a:off x="107950" y="2681288"/>
            <a:ext cx="4491038" cy="3902075"/>
          </a:xfrm>
        </p:spPr>
        <p:txBody>
          <a:bodyPr>
            <a:noAutofit/>
          </a:bodyPr>
          <a:lstStyle/>
          <a:p>
            <a:pPr fontAlgn="auto">
              <a:spcAft>
                <a:spcPts val="0"/>
              </a:spcAft>
              <a:defRPr/>
            </a:pPr>
            <a:r>
              <a:rPr lang="el-GR" dirty="0"/>
              <a:t>Βασικός σκοπός του F. </a:t>
            </a:r>
            <a:r>
              <a:rPr lang="el-GR" dirty="0" err="1"/>
              <a:t>Taylor</a:t>
            </a:r>
            <a:r>
              <a:rPr lang="el-GR" dirty="0"/>
              <a:t>, ιδρυτού της “επιστημονικής” οργάνωσης της εργασίας, δεν ήταν όπως ισχυρίζεται ο N. </a:t>
            </a:r>
            <a:r>
              <a:rPr lang="el-GR" dirty="0" err="1"/>
              <a:t>Mouzelis</a:t>
            </a:r>
            <a:r>
              <a:rPr lang="el-GR" i="1" dirty="0"/>
              <a:t> </a:t>
            </a:r>
            <a:r>
              <a:rPr lang="el-GR" b="1" i="1" dirty="0"/>
              <a:t>“</a:t>
            </a:r>
            <a:r>
              <a:rPr lang="el-GR" dirty="0"/>
              <a:t>η αύξηση της παραγωγικότητας της οργάνωσης, ιδιαίτερα στο επίπεδο του εργοστασίου” </a:t>
            </a:r>
          </a:p>
          <a:p>
            <a:pPr fontAlgn="auto">
              <a:spcAft>
                <a:spcPts val="0"/>
              </a:spcAft>
              <a:defRPr/>
            </a:pPr>
            <a:endParaRPr lang="el-GR" noProof="1"/>
          </a:p>
          <a:p>
            <a:pPr fontAlgn="auto">
              <a:spcAft>
                <a:spcPts val="0"/>
              </a:spcAft>
              <a:defRPr/>
            </a:pPr>
            <a:r>
              <a:rPr lang="el-GR" dirty="0"/>
              <a:t>Αντιθέτως, βασικός του σκοπός ήταν η </a:t>
            </a:r>
            <a:r>
              <a:rPr lang="el-GR" b="1" dirty="0"/>
              <a:t>συστηματική καταστροφή της τεχνικής δεξιότητας του μάστορα, του τεχνίτη και του εργάτη</a:t>
            </a:r>
          </a:p>
          <a:p>
            <a:pPr marL="0" indent="0" fontAlgn="auto">
              <a:spcAft>
                <a:spcPts val="0"/>
              </a:spcAft>
              <a:buFont typeface="Calibri" pitchFamily="34" charset="0"/>
              <a:buNone/>
              <a:defRPr/>
            </a:pPr>
            <a:endParaRPr lang="el-GR" noProof="1"/>
          </a:p>
        </p:txBody>
      </p:sp>
      <p:pic>
        <p:nvPicPr>
          <p:cNvPr id="15" name="Θέση εικόνας 14" descr="εναέρια προβολή αυτοκινητοδρόμων μεγάλης πόλης"/>
          <p:cNvPicPr>
            <a:picLocks noGrp="1" noChangeAspect="1"/>
          </p:cNvPicPr>
          <p:nvPr>
            <p:ph type="pic" sz="quarter" idx="13"/>
          </p:nvPr>
        </p:nvPicPr>
        <p:blipFill>
          <a:blip r:embed="rId3"/>
          <a:srcRect/>
          <a:stretch>
            <a:fillRect/>
          </a:stretch>
        </p:blipFill>
        <p:spPr>
          <a:xfrm>
            <a:off x="5218113" y="1255713"/>
            <a:ext cx="6973887" cy="3935412"/>
          </a:xfrm>
        </p:spPr>
      </p:pic>
      <p:sp>
        <p:nvSpPr>
          <p:cNvPr id="4" name="Θέση αριθμού διαφάνειας 3"/>
          <p:cNvSpPr>
            <a:spLocks noGrp="1"/>
          </p:cNvSpPr>
          <p:nvPr>
            <p:ph type="sldNum" sz="quarter" idx="15"/>
          </p:nvPr>
        </p:nvSpPr>
        <p:spPr/>
        <p:txBody>
          <a:bodyPr/>
          <a:lstStyle/>
          <a:p>
            <a:pPr>
              <a:defRPr/>
            </a:pPr>
            <a:fld id="{A4F0C7EE-51BF-4E87-9DAE-75F9DB86379D}" type="slidenum">
              <a:rPr lang="el-GR"/>
              <a:pPr>
                <a:defRPr/>
              </a:pPr>
              <a:t>6</a:t>
            </a:fld>
            <a:endParaRPr lang="el-GR" dirty="0"/>
          </a:p>
        </p:txBody>
      </p:sp>
      <p:sp>
        <p:nvSpPr>
          <p:cNvPr id="37893" name="TextBox 37"/>
          <p:cNvSpPr txBox="1">
            <a:spLocks noChangeArrowheads="1"/>
          </p:cNvSpPr>
          <p:nvPr/>
        </p:nvSpPr>
        <p:spPr bwMode="auto">
          <a:xfrm>
            <a:off x="9791700"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pic>
        <p:nvPicPr>
          <p:cNvPr id="12" name="Θέση εικόνας 10" descr="σχέδια μεταλλικών ραφιών βιβλίων σε οροφή">
            <a:extLst>
              <a:ext uri="{FF2B5EF4-FFF2-40B4-BE49-F238E27FC236}"/>
            </a:extLst>
          </p:cNvPr>
          <p:cNvPicPr>
            <a:picLocks noChangeAspect="1"/>
          </p:cNvPicPr>
          <p:nvPr/>
        </p:nvPicPr>
        <p:blipFill>
          <a:blip r:embed="rId4"/>
          <a:stretch>
            <a:fillRect/>
          </a:stretch>
        </p:blipFill>
        <p:spPr>
          <a:xfrm>
            <a:off x="5216525" y="1255713"/>
            <a:ext cx="6975475" cy="3935412"/>
          </a:xfrm>
          <a:prstGeom prst="rect">
            <a:avLst/>
          </a:prstGeom>
          <a:solidFill>
            <a:schemeClr val="bg1">
              <a:lumMod val="95000"/>
              <a:alpha val="70000"/>
            </a:schemeClr>
          </a:solidFill>
          <a:ln w="95250" cap="sq" cmpd="sng" algn="ctr">
            <a:noFill/>
            <a:prstDash val="solid"/>
            <a:miter lim="800000"/>
          </a:ln>
          <a:effec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33"/>
          </p:nvPr>
        </p:nvSpPr>
        <p:spPr>
          <a:xfrm>
            <a:off x="6330950" y="7064375"/>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30F78A4D-0B72-462C-8FC6-471F82C32544}" type="slidenum">
              <a:rPr lang="el-GR"/>
              <a:pPr>
                <a:defRPr/>
              </a:pPr>
              <a:t>60</a:t>
            </a:fld>
            <a:endParaRPr lang="el-GR" dirty="0"/>
          </a:p>
        </p:txBody>
      </p:sp>
      <p:sp>
        <p:nvSpPr>
          <p:cNvPr id="20" name="Τίτλος 1">
            <a:extLst>
              <a:ext uri="{FF2B5EF4-FFF2-40B4-BE49-F238E27FC236}"/>
            </a:extLst>
          </p:cNvPr>
          <p:cNvSpPr txBox="1">
            <a:spLocks/>
          </p:cNvSpPr>
          <p:nvPr/>
        </p:nvSpPr>
        <p:spPr>
          <a:xfrm>
            <a:off x="-280988" y="203200"/>
            <a:ext cx="12285663" cy="431800"/>
          </a:xfrm>
          <a:prstGeom prst="rect">
            <a:avLst/>
          </a:prstGeom>
        </p:spPr>
        <p:txBody>
          <a:bodyPr lIns="0" tIns="0" rIns="0" bIns="0" anchor="ct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r" fontAlgn="auto">
              <a:spcAft>
                <a:spcPts val="0"/>
              </a:spcAft>
              <a:defRPr/>
            </a:pPr>
            <a:r>
              <a:rPr lang="el-GR" sz="2800" dirty="0"/>
              <a:t>Η ανάπτυξη της σχολής των “ανθρωπίνων σχέσεων”</a:t>
            </a:r>
          </a:p>
        </p:txBody>
      </p:sp>
      <p:sp>
        <p:nvSpPr>
          <p:cNvPr id="142340" name="TextBox 37"/>
          <p:cNvSpPr txBox="1">
            <a:spLocks noChangeArrowheads="1"/>
          </p:cNvSpPr>
          <p:nvPr/>
        </p:nvSpPr>
        <p:spPr bwMode="auto">
          <a:xfrm>
            <a:off x="97932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pic>
        <p:nvPicPr>
          <p:cNvPr id="142341" name="Picture 2" descr="ÎÏÎ¿ÏÎ­Î»ÎµÏÎ¼Î± ÎµÎ¹ÎºÏÎ½Î±Ï Î³Î¹Î± ELTON MAYO  BLACK WHITE IMAGES"/>
          <p:cNvPicPr>
            <a:picLocks noChangeAspect="1" noChangeArrowheads="1"/>
          </p:cNvPicPr>
          <p:nvPr/>
        </p:nvPicPr>
        <p:blipFill>
          <a:blip r:embed="rId3"/>
          <a:srcRect/>
          <a:stretch>
            <a:fillRect/>
          </a:stretch>
        </p:blipFill>
        <p:spPr bwMode="auto">
          <a:xfrm>
            <a:off x="280988" y="284163"/>
            <a:ext cx="3754437" cy="5713412"/>
          </a:xfrm>
          <a:prstGeom prst="rect">
            <a:avLst/>
          </a:prstGeom>
          <a:noFill/>
          <a:ln w="9525">
            <a:noFill/>
            <a:miter lim="800000"/>
            <a:headEnd/>
            <a:tailEnd/>
          </a:ln>
        </p:spPr>
      </p:pic>
      <p:sp>
        <p:nvSpPr>
          <p:cNvPr id="142342" name="Θέση περιεχομένου 5"/>
          <p:cNvSpPr txBox="1">
            <a:spLocks/>
          </p:cNvSpPr>
          <p:nvPr/>
        </p:nvSpPr>
        <p:spPr bwMode="auto">
          <a:xfrm>
            <a:off x="4395788" y="1023938"/>
            <a:ext cx="7718425" cy="544512"/>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 Με βασικό αξίωμα ότι το άτομο στην εργασία του υποκινείται όχι μόνο από οικονομικά αλλά και από κοινωνικά κίνητρα, δημιουργήθηκε η σχολή “των ανθρωπίνων σχέσεων” της οποίας βασικοί εκπρόσωποι υπήρξαν οι:</a:t>
            </a:r>
          </a:p>
        </p:txBody>
      </p:sp>
      <p:sp>
        <p:nvSpPr>
          <p:cNvPr id="142343" name="Θέση περιεχομένου 5"/>
          <p:cNvSpPr txBox="1">
            <a:spLocks/>
          </p:cNvSpPr>
          <p:nvPr/>
        </p:nvSpPr>
        <p:spPr bwMode="auto">
          <a:xfrm>
            <a:off x="1255713" y="6184900"/>
            <a:ext cx="1527175" cy="544513"/>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a:solidFill>
                  <a:srgbClr val="404040"/>
                </a:solidFill>
                <a:latin typeface="Calibri" pitchFamily="34" charset="0"/>
              </a:rPr>
              <a:t>Elton Mayo</a:t>
            </a:r>
          </a:p>
          <a:p>
            <a:pPr algn="ctr">
              <a:lnSpc>
                <a:spcPct val="90000"/>
              </a:lnSpc>
              <a:spcBef>
                <a:spcPts val="1000"/>
              </a:spcBef>
              <a:buClr>
                <a:schemeClr val="accent1"/>
              </a:buClr>
              <a:buFont typeface="Calibri" pitchFamily="34" charset="0"/>
              <a:buNone/>
            </a:pPr>
            <a:endParaRPr lang="el-GR">
              <a:solidFill>
                <a:srgbClr val="404040"/>
              </a:solidFill>
              <a:latin typeface="Calibri" pitchFamily="34" charset="0"/>
            </a:endParaRPr>
          </a:p>
        </p:txBody>
      </p:sp>
      <p:sp>
        <p:nvSpPr>
          <p:cNvPr id="13" name="Ορθογώνιο 6" descr="Πλαίσιο επισήμανσης.">
            <a:extLst>
              <a:ext uri="{FF2B5EF4-FFF2-40B4-BE49-F238E27FC236}"/>
            </a:extLst>
          </p:cNvPr>
          <p:cNvSpPr/>
          <p:nvPr/>
        </p:nvSpPr>
        <p:spPr>
          <a:xfrm rot="10800000" flipV="1">
            <a:off x="5634038" y="2466975"/>
            <a:ext cx="2576512" cy="7778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42345" name="Θέση κειμένου 5"/>
          <p:cNvSpPr txBox="1">
            <a:spLocks/>
          </p:cNvSpPr>
          <p:nvPr/>
        </p:nvSpPr>
        <p:spPr bwMode="auto">
          <a:xfrm>
            <a:off x="5749925" y="2027238"/>
            <a:ext cx="2268538" cy="360362"/>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n-US" b="1">
                <a:solidFill>
                  <a:srgbClr val="404040"/>
                </a:solidFill>
                <a:latin typeface="Calibri" pitchFamily="34" charset="0"/>
              </a:rPr>
              <a:t>Elton Mayo</a:t>
            </a:r>
          </a:p>
        </p:txBody>
      </p:sp>
      <p:sp>
        <p:nvSpPr>
          <p:cNvPr id="142346" name="Θέση κειμένου 5"/>
          <p:cNvSpPr txBox="1">
            <a:spLocks/>
          </p:cNvSpPr>
          <p:nvPr/>
        </p:nvSpPr>
        <p:spPr bwMode="auto">
          <a:xfrm>
            <a:off x="9032875" y="2051050"/>
            <a:ext cx="2312988" cy="360363"/>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n-US" b="1">
                <a:solidFill>
                  <a:srgbClr val="404040"/>
                </a:solidFill>
                <a:latin typeface="Calibri" pitchFamily="34" charset="0"/>
              </a:rPr>
              <a:t>L. Moreno</a:t>
            </a:r>
          </a:p>
        </p:txBody>
      </p:sp>
      <p:sp>
        <p:nvSpPr>
          <p:cNvPr id="17" name="Ορθογώνιο 6" descr="Πλαίσιο επισήμανσης.">
            <a:extLst>
              <a:ext uri="{FF2B5EF4-FFF2-40B4-BE49-F238E27FC236}"/>
            </a:extLst>
          </p:cNvPr>
          <p:cNvSpPr/>
          <p:nvPr/>
        </p:nvSpPr>
        <p:spPr>
          <a:xfrm rot="10800000" flipV="1">
            <a:off x="8937625" y="2454275"/>
            <a:ext cx="2576513" cy="7778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42348" name="Text Placeholder 24"/>
          <p:cNvSpPr txBox="1">
            <a:spLocks/>
          </p:cNvSpPr>
          <p:nvPr/>
        </p:nvSpPr>
        <p:spPr bwMode="auto">
          <a:xfrm>
            <a:off x="8945563" y="2717800"/>
            <a:ext cx="2560637" cy="7715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Που εισήγαγε την κοινωνιομετρική προσέγγιση για τη μελέτη των άτυπων ομάδων</a:t>
            </a:r>
          </a:p>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 </a:t>
            </a:r>
          </a:p>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 </a:t>
            </a:r>
          </a:p>
        </p:txBody>
      </p:sp>
      <p:sp>
        <p:nvSpPr>
          <p:cNvPr id="142349" name="Θέση κειμένου 5"/>
          <p:cNvSpPr txBox="1">
            <a:spLocks/>
          </p:cNvSpPr>
          <p:nvPr/>
        </p:nvSpPr>
        <p:spPr bwMode="auto">
          <a:xfrm>
            <a:off x="5861050" y="3500438"/>
            <a:ext cx="2268538" cy="360362"/>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n-US" b="1">
                <a:solidFill>
                  <a:srgbClr val="404040"/>
                </a:solidFill>
                <a:latin typeface="Calibri" pitchFamily="34" charset="0"/>
              </a:rPr>
              <a:t>Kurt Lewin</a:t>
            </a:r>
          </a:p>
        </p:txBody>
      </p:sp>
      <p:sp>
        <p:nvSpPr>
          <p:cNvPr id="21" name="Ορθογώνιο 6" descr="Πλαίσιο επισήμανσης.">
            <a:extLst>
              <a:ext uri="{FF2B5EF4-FFF2-40B4-BE49-F238E27FC236}"/>
            </a:extLst>
          </p:cNvPr>
          <p:cNvSpPr/>
          <p:nvPr/>
        </p:nvSpPr>
        <p:spPr>
          <a:xfrm rot="10800000" flipV="1">
            <a:off x="5678488" y="3979863"/>
            <a:ext cx="2576512" cy="777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42351" name="Text Placeholder 24"/>
          <p:cNvSpPr txBox="1">
            <a:spLocks/>
          </p:cNvSpPr>
          <p:nvPr/>
        </p:nvSpPr>
        <p:spPr bwMode="auto">
          <a:xfrm>
            <a:off x="5694363" y="4219575"/>
            <a:ext cx="2560637" cy="7715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Που ερεύνησε τη δυναμική των ομάδων</a:t>
            </a:r>
          </a:p>
          <a:p>
            <a:pPr algn="ctr">
              <a:lnSpc>
                <a:spcPct val="90000"/>
              </a:lnSpc>
              <a:spcBef>
                <a:spcPts val="1000"/>
              </a:spcBef>
              <a:buClr>
                <a:schemeClr val="accent1"/>
              </a:buClr>
              <a:buFont typeface="Calibri" pitchFamily="34" charset="0"/>
              <a:buNone/>
            </a:pPr>
            <a:endParaRPr lang="el-GR" sz="1400">
              <a:solidFill>
                <a:srgbClr val="404040"/>
              </a:solidFill>
              <a:latin typeface="Calibri" pitchFamily="34" charset="0"/>
            </a:endParaRPr>
          </a:p>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 </a:t>
            </a:r>
          </a:p>
        </p:txBody>
      </p:sp>
      <p:sp>
        <p:nvSpPr>
          <p:cNvPr id="142352" name="Θέση κειμένου 5"/>
          <p:cNvSpPr txBox="1">
            <a:spLocks/>
          </p:cNvSpPr>
          <p:nvPr/>
        </p:nvSpPr>
        <p:spPr bwMode="auto">
          <a:xfrm>
            <a:off x="9170988" y="3541713"/>
            <a:ext cx="2268537" cy="360362"/>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n-US" b="1">
                <a:solidFill>
                  <a:srgbClr val="404040"/>
                </a:solidFill>
                <a:latin typeface="Calibri" pitchFamily="34" charset="0"/>
              </a:rPr>
              <a:t>Rensis Likert</a:t>
            </a:r>
          </a:p>
        </p:txBody>
      </p:sp>
      <p:sp>
        <p:nvSpPr>
          <p:cNvPr id="44" name="Ορθογώνιο 6" descr="Πλαίσιο επισήμανσης.">
            <a:extLst>
              <a:ext uri="{FF2B5EF4-FFF2-40B4-BE49-F238E27FC236}"/>
            </a:extLst>
          </p:cNvPr>
          <p:cNvSpPr/>
          <p:nvPr/>
        </p:nvSpPr>
        <p:spPr>
          <a:xfrm rot="10800000" flipV="1">
            <a:off x="8977313" y="4005263"/>
            <a:ext cx="2576512" cy="777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42354" name="Text Placeholder 24"/>
          <p:cNvSpPr txBox="1">
            <a:spLocks/>
          </p:cNvSpPr>
          <p:nvPr/>
        </p:nvSpPr>
        <p:spPr bwMode="auto">
          <a:xfrm>
            <a:off x="8615363" y="4219575"/>
            <a:ext cx="3325812" cy="33020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Ο οποίος αφού έδειξε ότι η παραγωγικότητα είναι συνάρτηση της ικανοποίησης που λαμβάνει ο εργαζόμενος από το εργασιακό του περιβάλλον, ανάλυσε τις διάφορες μορφές καθοδήγησης και πρότεινε ως καταλληλότερη μορφή διεύθυνσης τη συμμετοχική, η οποία συμβάλλει στην ανάπτυξη της αντίληψης του εργαζόμενου για το ρόλο του στην παραγωγή και για τη συνεισφορά του στην εκπλήρωση των στόχων της επιχείρησης</a:t>
            </a:r>
          </a:p>
          <a:p>
            <a:pPr algn="ctr">
              <a:lnSpc>
                <a:spcPct val="90000"/>
              </a:lnSpc>
              <a:spcBef>
                <a:spcPts val="1000"/>
              </a:spcBef>
              <a:buClr>
                <a:schemeClr val="accent1"/>
              </a:buClr>
              <a:buFont typeface="Calibri" pitchFamily="34" charset="0"/>
              <a:buNone/>
            </a:pPr>
            <a:endParaRPr lang="el-GR" sz="1400">
              <a:solidFill>
                <a:srgbClr val="404040"/>
              </a:solidFill>
              <a:latin typeface="Calibri" pitchFamily="34" charset="0"/>
            </a:endParaRPr>
          </a:p>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 </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249238" y="358775"/>
            <a:ext cx="5786437" cy="785813"/>
          </a:xfrm>
        </p:spPr>
        <p:txBody>
          <a:bodyPr/>
          <a:lstStyle/>
          <a:p>
            <a:pPr fontAlgn="auto">
              <a:spcAft>
                <a:spcPts val="0"/>
              </a:spcAft>
              <a:defRPr/>
            </a:pPr>
            <a:r>
              <a:rPr lang="el-GR" sz="2400" b="1" dirty="0">
                <a:solidFill>
                  <a:schemeClr val="bg2">
                    <a:lumMod val="50000"/>
                  </a:schemeClr>
                </a:solidFill>
              </a:rPr>
              <a:t>Το κοινωνιόγραμμα του L. </a:t>
            </a:r>
            <a:r>
              <a:rPr lang="el-GR" sz="2400" b="1" dirty="0" err="1">
                <a:solidFill>
                  <a:schemeClr val="bg2">
                    <a:lumMod val="50000"/>
                  </a:schemeClr>
                </a:solidFill>
              </a:rPr>
              <a:t>Morenο</a:t>
            </a:r>
            <a:r>
              <a:rPr lang="el-GR" sz="2400" b="1" dirty="0">
                <a:solidFill>
                  <a:schemeClr val="bg2">
                    <a:lumMod val="50000"/>
                  </a:schemeClr>
                </a:solidFill>
              </a:rPr>
              <a:t/>
            </a:r>
            <a:br>
              <a:rPr lang="el-GR" sz="2400" b="1" dirty="0">
                <a:solidFill>
                  <a:schemeClr val="bg2">
                    <a:lumMod val="50000"/>
                  </a:schemeClr>
                </a:solidFill>
              </a:rPr>
            </a:br>
            <a:endParaRPr lang="el-GR" sz="2400" b="1" dirty="0">
              <a:solidFill>
                <a:schemeClr val="bg2">
                  <a:lumMod val="50000"/>
                </a:schemeClr>
              </a:solidFill>
            </a:endParaRPr>
          </a:p>
        </p:txBody>
      </p:sp>
      <p:sp>
        <p:nvSpPr>
          <p:cNvPr id="3" name="Θέση υποσέλιδου 2"/>
          <p:cNvSpPr>
            <a:spLocks noGrp="1"/>
          </p:cNvSpPr>
          <p:nvPr>
            <p:ph type="ftr" sz="quarter" idx="33"/>
          </p:nvPr>
        </p:nvSpPr>
        <p:spPr>
          <a:xfrm>
            <a:off x="6330950" y="7064375"/>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537428CC-7E2E-41FA-A79C-FC39E44AB6D2}" type="slidenum">
              <a:rPr lang="el-GR"/>
              <a:pPr>
                <a:defRPr/>
              </a:pPr>
              <a:t>61</a:t>
            </a:fld>
            <a:endParaRPr lang="el-GR" dirty="0"/>
          </a:p>
        </p:txBody>
      </p:sp>
      <p:sp>
        <p:nvSpPr>
          <p:cNvPr id="144388" name="TextBox 37"/>
          <p:cNvSpPr txBox="1">
            <a:spLocks noChangeArrowheads="1"/>
          </p:cNvSpPr>
          <p:nvPr/>
        </p:nvSpPr>
        <p:spPr bwMode="auto">
          <a:xfrm>
            <a:off x="9621838" y="6073775"/>
            <a:ext cx="1582737"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graphicFrame>
        <p:nvGraphicFramePr>
          <p:cNvPr id="7" name="Πίνακας 6">
            <a:extLst>
              <a:ext uri="{FF2B5EF4-FFF2-40B4-BE49-F238E27FC236}"/>
            </a:extLst>
          </p:cNvPr>
          <p:cNvGraphicFramePr>
            <a:graphicFrameLocks noGrp="1"/>
          </p:cNvGraphicFramePr>
          <p:nvPr/>
        </p:nvGraphicFramePr>
        <p:xfrm>
          <a:off x="2032000" y="1790700"/>
          <a:ext cx="8128000" cy="4283075"/>
        </p:xfrm>
        <a:graphic>
          <a:graphicData uri="http://schemas.openxmlformats.org/drawingml/2006/table">
            <a:tbl>
              <a:tblPr firstRow="1" bandRow="1">
                <a:tableStyleId>{22838BEF-8BB2-4498-84A7-C5851F593DF1}</a:tableStyleId>
              </a:tblPr>
              <a:tblGrid>
                <a:gridCol w="1124458">
                  <a:extLst>
                    <a:ext uri="{9D8B030D-6E8A-4147-A177-3AD203B41FA5}"/>
                  </a:extLst>
                </a:gridCol>
                <a:gridCol w="681764">
                  <a:extLst>
                    <a:ext uri="{9D8B030D-6E8A-4147-A177-3AD203B41FA5}"/>
                  </a:extLst>
                </a:gridCol>
                <a:gridCol w="903111">
                  <a:extLst>
                    <a:ext uri="{9D8B030D-6E8A-4147-A177-3AD203B41FA5}"/>
                  </a:extLst>
                </a:gridCol>
                <a:gridCol w="903111">
                  <a:extLst>
                    <a:ext uri="{9D8B030D-6E8A-4147-A177-3AD203B41FA5}"/>
                  </a:extLst>
                </a:gridCol>
                <a:gridCol w="903111">
                  <a:extLst>
                    <a:ext uri="{9D8B030D-6E8A-4147-A177-3AD203B41FA5}"/>
                  </a:extLst>
                </a:gridCol>
                <a:gridCol w="903111">
                  <a:extLst>
                    <a:ext uri="{9D8B030D-6E8A-4147-A177-3AD203B41FA5}"/>
                  </a:extLst>
                </a:gridCol>
                <a:gridCol w="903111">
                  <a:extLst>
                    <a:ext uri="{9D8B030D-6E8A-4147-A177-3AD203B41FA5}"/>
                  </a:extLst>
                </a:gridCol>
                <a:gridCol w="903111">
                  <a:extLst>
                    <a:ext uri="{9D8B030D-6E8A-4147-A177-3AD203B41FA5}"/>
                  </a:extLst>
                </a:gridCol>
                <a:gridCol w="903111">
                  <a:extLst>
                    <a:ext uri="{9D8B030D-6E8A-4147-A177-3AD203B41FA5}"/>
                  </a:extLst>
                </a:gridCol>
              </a:tblGrid>
              <a:tr h="933119">
                <a:tc>
                  <a:txBody>
                    <a:bodyPr/>
                    <a:lstStyle/>
                    <a:p>
                      <a:r>
                        <a:rPr lang="el-GR" sz="1400" b="1" dirty="0"/>
                        <a:t>     Κρίνονται</a:t>
                      </a:r>
                    </a:p>
                    <a:p>
                      <a:endParaRPr lang="el-GR" sz="1400" b="1" dirty="0"/>
                    </a:p>
                    <a:p>
                      <a:endParaRPr lang="el-GR" sz="1400" b="1" dirty="0"/>
                    </a:p>
                    <a:p>
                      <a:r>
                        <a:rPr lang="el-GR" sz="1400" b="1" dirty="0"/>
                        <a:t>Κρίνουν</a:t>
                      </a:r>
                    </a:p>
                  </a:txBody>
                  <a:tcPr/>
                </a:tc>
                <a:tc>
                  <a:txBody>
                    <a:bodyPr/>
                    <a:lstStyle/>
                    <a:p>
                      <a:pPr algn="ctr"/>
                      <a:r>
                        <a:rPr lang="el-GR" sz="1400" dirty="0"/>
                        <a:t>Α</a:t>
                      </a:r>
                    </a:p>
                  </a:txBody>
                  <a:tcPr/>
                </a:tc>
                <a:tc>
                  <a:txBody>
                    <a:bodyPr/>
                    <a:lstStyle/>
                    <a:p>
                      <a:pPr algn="ctr"/>
                      <a:r>
                        <a:rPr lang="el-GR" sz="1400" dirty="0"/>
                        <a:t>Β</a:t>
                      </a:r>
                    </a:p>
                  </a:txBody>
                  <a:tcPr/>
                </a:tc>
                <a:tc>
                  <a:txBody>
                    <a:bodyPr/>
                    <a:lstStyle/>
                    <a:p>
                      <a:pPr algn="ctr"/>
                      <a:r>
                        <a:rPr lang="el-GR" sz="1400" dirty="0"/>
                        <a:t>Γ</a:t>
                      </a:r>
                    </a:p>
                  </a:txBody>
                  <a:tcPr/>
                </a:tc>
                <a:tc>
                  <a:txBody>
                    <a:bodyPr/>
                    <a:lstStyle/>
                    <a:p>
                      <a:pPr algn="ctr"/>
                      <a:r>
                        <a:rPr lang="el-GR" sz="1400" dirty="0"/>
                        <a:t>Δ</a:t>
                      </a:r>
                    </a:p>
                  </a:txBody>
                  <a:tcPr/>
                </a:tc>
                <a:tc>
                  <a:txBody>
                    <a:bodyPr/>
                    <a:lstStyle/>
                    <a:p>
                      <a:pPr algn="ctr"/>
                      <a:r>
                        <a:rPr lang="el-GR" sz="1400" dirty="0"/>
                        <a:t>Ε</a:t>
                      </a:r>
                    </a:p>
                  </a:txBody>
                  <a:tcPr/>
                </a:tc>
                <a:tc>
                  <a:txBody>
                    <a:bodyPr/>
                    <a:lstStyle/>
                    <a:p>
                      <a:pPr algn="ctr"/>
                      <a:r>
                        <a:rPr lang="el-GR" sz="1400" dirty="0"/>
                        <a:t>Ζ</a:t>
                      </a:r>
                    </a:p>
                  </a:txBody>
                  <a:tcPr/>
                </a:tc>
                <a:tc>
                  <a:txBody>
                    <a:bodyPr/>
                    <a:lstStyle/>
                    <a:p>
                      <a:pPr algn="ctr"/>
                      <a:r>
                        <a:rPr lang="el-GR" sz="1400" dirty="0"/>
                        <a:t>Η</a:t>
                      </a:r>
                    </a:p>
                  </a:txBody>
                  <a:tcPr/>
                </a:tc>
                <a:tc>
                  <a:txBody>
                    <a:bodyPr/>
                    <a:lstStyle/>
                    <a:p>
                      <a:pPr algn="ctr"/>
                      <a:r>
                        <a:rPr lang="el-GR" sz="1400" dirty="0"/>
                        <a:t>ΣΥΝΟΛΟ</a:t>
                      </a:r>
                    </a:p>
                  </a:txBody>
                  <a:tcPr/>
                </a:tc>
                <a:extLst>
                  <a:ext uri="{0D108BD9-81ED-4DB2-BD59-A6C34878D82A}"/>
                </a:extLst>
              </a:tr>
              <a:tr h="370840">
                <a:tc>
                  <a:txBody>
                    <a:bodyPr/>
                    <a:lstStyle/>
                    <a:p>
                      <a:pPr algn="ctr"/>
                      <a:r>
                        <a:rPr lang="el-GR" sz="1400" b="1" dirty="0"/>
                        <a:t>Α</a:t>
                      </a:r>
                    </a:p>
                  </a:txBody>
                  <a:tcPr/>
                </a:tc>
                <a:tc>
                  <a:txBody>
                    <a:bodyPr/>
                    <a:lstStyle/>
                    <a:p>
                      <a:pPr algn="ctr"/>
                      <a:r>
                        <a:rPr lang="el-GR" dirty="0"/>
                        <a:t>-</a:t>
                      </a:r>
                    </a:p>
                  </a:txBody>
                  <a:tcPr/>
                </a:tc>
                <a:tc>
                  <a:txBody>
                    <a:bodyPr/>
                    <a:lstStyle/>
                    <a:p>
                      <a:pPr algn="ctr"/>
                      <a:r>
                        <a:rPr lang="el-GR" dirty="0"/>
                        <a:t>1</a:t>
                      </a:r>
                    </a:p>
                  </a:txBody>
                  <a:tcPr/>
                </a:tc>
                <a:tc>
                  <a:txBody>
                    <a:bodyPr/>
                    <a:lstStyle/>
                    <a:p>
                      <a:pPr algn="ctr"/>
                      <a:r>
                        <a:rPr lang="el-GR" dirty="0"/>
                        <a:t>4</a:t>
                      </a:r>
                    </a:p>
                  </a:txBody>
                  <a:tcPr/>
                </a:tc>
                <a:tc>
                  <a:txBody>
                    <a:bodyPr/>
                    <a:lstStyle/>
                    <a:p>
                      <a:pPr algn="ctr"/>
                      <a:r>
                        <a:rPr lang="el-GR" dirty="0"/>
                        <a:t>5</a:t>
                      </a:r>
                    </a:p>
                  </a:txBody>
                  <a:tcPr/>
                </a:tc>
                <a:tc>
                  <a:txBody>
                    <a:bodyPr/>
                    <a:lstStyle/>
                    <a:p>
                      <a:pPr algn="ctr"/>
                      <a:r>
                        <a:rPr lang="el-GR" dirty="0"/>
                        <a:t>2</a:t>
                      </a:r>
                    </a:p>
                  </a:txBody>
                  <a:tcPr/>
                </a:tc>
                <a:tc>
                  <a:txBody>
                    <a:bodyPr/>
                    <a:lstStyle/>
                    <a:p>
                      <a:pPr algn="ctr"/>
                      <a:r>
                        <a:rPr lang="el-GR" dirty="0"/>
                        <a:t>6</a:t>
                      </a:r>
                    </a:p>
                  </a:txBody>
                  <a:tcPr/>
                </a:tc>
                <a:tc>
                  <a:txBody>
                    <a:bodyPr/>
                    <a:lstStyle/>
                    <a:p>
                      <a:pPr algn="ctr"/>
                      <a:r>
                        <a:rPr lang="el-GR" dirty="0"/>
                        <a:t>3</a:t>
                      </a:r>
                    </a:p>
                  </a:txBody>
                  <a:tcPr/>
                </a:tc>
                <a:tc>
                  <a:txBody>
                    <a:bodyPr/>
                    <a:lstStyle/>
                    <a:p>
                      <a:pPr algn="ctr"/>
                      <a:r>
                        <a:rPr lang="el-GR" dirty="0"/>
                        <a:t>21</a:t>
                      </a:r>
                    </a:p>
                  </a:txBody>
                  <a:tcPr/>
                </a:tc>
                <a:extLst>
                  <a:ext uri="{0D108BD9-81ED-4DB2-BD59-A6C34878D82A}"/>
                </a:extLst>
              </a:tr>
              <a:tr h="370840">
                <a:tc>
                  <a:txBody>
                    <a:bodyPr/>
                    <a:lstStyle/>
                    <a:p>
                      <a:pPr algn="ctr"/>
                      <a:r>
                        <a:rPr lang="el-GR" sz="1400" b="1" dirty="0"/>
                        <a:t>Β</a:t>
                      </a:r>
                    </a:p>
                  </a:txBody>
                  <a:tcPr/>
                </a:tc>
                <a:tc>
                  <a:txBody>
                    <a:bodyPr/>
                    <a:lstStyle/>
                    <a:p>
                      <a:pPr algn="ctr"/>
                      <a:r>
                        <a:rPr lang="el-GR" dirty="0"/>
                        <a:t>3</a:t>
                      </a:r>
                    </a:p>
                  </a:txBody>
                  <a:tcPr/>
                </a:tc>
                <a:tc>
                  <a:txBody>
                    <a:bodyPr/>
                    <a:lstStyle/>
                    <a:p>
                      <a:pPr algn="ctr"/>
                      <a:r>
                        <a:rPr lang="el-GR" dirty="0"/>
                        <a:t>-</a:t>
                      </a:r>
                    </a:p>
                  </a:txBody>
                  <a:tcPr/>
                </a:tc>
                <a:tc>
                  <a:txBody>
                    <a:bodyPr/>
                    <a:lstStyle/>
                    <a:p>
                      <a:pPr algn="ctr"/>
                      <a:r>
                        <a:rPr lang="el-GR" dirty="0"/>
                        <a:t>6</a:t>
                      </a:r>
                    </a:p>
                  </a:txBody>
                  <a:tcPr/>
                </a:tc>
                <a:tc>
                  <a:txBody>
                    <a:bodyPr/>
                    <a:lstStyle/>
                    <a:p>
                      <a:pPr algn="ctr"/>
                      <a:r>
                        <a:rPr lang="el-GR" dirty="0"/>
                        <a:t>4</a:t>
                      </a:r>
                    </a:p>
                  </a:txBody>
                  <a:tcPr/>
                </a:tc>
                <a:tc>
                  <a:txBody>
                    <a:bodyPr/>
                    <a:lstStyle/>
                    <a:p>
                      <a:pPr algn="ctr"/>
                      <a:r>
                        <a:rPr lang="el-GR" dirty="0"/>
                        <a:t>2</a:t>
                      </a:r>
                    </a:p>
                  </a:txBody>
                  <a:tcPr/>
                </a:tc>
                <a:tc>
                  <a:txBody>
                    <a:bodyPr/>
                    <a:lstStyle/>
                    <a:p>
                      <a:pPr algn="ctr"/>
                      <a:r>
                        <a:rPr lang="el-GR" dirty="0"/>
                        <a:t>5</a:t>
                      </a:r>
                    </a:p>
                  </a:txBody>
                  <a:tcPr/>
                </a:tc>
                <a:tc>
                  <a:txBody>
                    <a:bodyPr/>
                    <a:lstStyle/>
                    <a:p>
                      <a:pPr algn="ctr"/>
                      <a:r>
                        <a:rPr lang="el-GR" dirty="0"/>
                        <a:t>1</a:t>
                      </a:r>
                    </a:p>
                  </a:txBody>
                  <a:tcPr/>
                </a:tc>
                <a:tc>
                  <a:txBody>
                    <a:bodyPr/>
                    <a:lstStyle/>
                    <a:p>
                      <a:pPr algn="ctr"/>
                      <a:r>
                        <a:rPr lang="el-GR" dirty="0"/>
                        <a:t>21</a:t>
                      </a:r>
                    </a:p>
                  </a:txBody>
                  <a:tcPr/>
                </a:tc>
                <a:extLst>
                  <a:ext uri="{0D108BD9-81ED-4DB2-BD59-A6C34878D82A}"/>
                </a:extLst>
              </a:tr>
              <a:tr h="370840">
                <a:tc>
                  <a:txBody>
                    <a:bodyPr/>
                    <a:lstStyle/>
                    <a:p>
                      <a:pPr algn="ctr"/>
                      <a:r>
                        <a:rPr lang="el-GR" sz="1400" b="1" dirty="0"/>
                        <a:t>Γ</a:t>
                      </a:r>
                    </a:p>
                  </a:txBody>
                  <a:tcPr/>
                </a:tc>
                <a:tc>
                  <a:txBody>
                    <a:bodyPr/>
                    <a:lstStyle/>
                    <a:p>
                      <a:pPr algn="ctr"/>
                      <a:r>
                        <a:rPr lang="el-GR" dirty="0"/>
                        <a:t>1</a:t>
                      </a:r>
                    </a:p>
                  </a:txBody>
                  <a:tcPr/>
                </a:tc>
                <a:tc>
                  <a:txBody>
                    <a:bodyPr/>
                    <a:lstStyle/>
                    <a:p>
                      <a:pPr algn="ctr"/>
                      <a:r>
                        <a:rPr lang="el-GR" dirty="0"/>
                        <a:t>2</a:t>
                      </a:r>
                    </a:p>
                  </a:txBody>
                  <a:tcPr/>
                </a:tc>
                <a:tc>
                  <a:txBody>
                    <a:bodyPr/>
                    <a:lstStyle/>
                    <a:p>
                      <a:pPr algn="ctr"/>
                      <a:r>
                        <a:rPr lang="el-GR" dirty="0"/>
                        <a:t>-</a:t>
                      </a:r>
                    </a:p>
                  </a:txBody>
                  <a:tcPr/>
                </a:tc>
                <a:tc>
                  <a:txBody>
                    <a:bodyPr/>
                    <a:lstStyle/>
                    <a:p>
                      <a:pPr algn="ctr"/>
                      <a:r>
                        <a:rPr lang="el-GR" dirty="0"/>
                        <a:t>4</a:t>
                      </a:r>
                    </a:p>
                  </a:txBody>
                  <a:tcPr/>
                </a:tc>
                <a:tc>
                  <a:txBody>
                    <a:bodyPr/>
                    <a:lstStyle/>
                    <a:p>
                      <a:pPr algn="ctr"/>
                      <a:r>
                        <a:rPr lang="el-GR" dirty="0"/>
                        <a:t>3</a:t>
                      </a:r>
                    </a:p>
                  </a:txBody>
                  <a:tcPr/>
                </a:tc>
                <a:tc>
                  <a:txBody>
                    <a:bodyPr/>
                    <a:lstStyle/>
                    <a:p>
                      <a:pPr algn="ctr"/>
                      <a:r>
                        <a:rPr lang="el-GR" dirty="0"/>
                        <a:t>5</a:t>
                      </a:r>
                    </a:p>
                  </a:txBody>
                  <a:tcPr/>
                </a:tc>
                <a:tc>
                  <a:txBody>
                    <a:bodyPr/>
                    <a:lstStyle/>
                    <a:p>
                      <a:pPr algn="ctr"/>
                      <a:r>
                        <a:rPr lang="el-GR" dirty="0"/>
                        <a:t>6</a:t>
                      </a:r>
                    </a:p>
                  </a:txBody>
                  <a:tcPr/>
                </a:tc>
                <a:tc>
                  <a:txBody>
                    <a:bodyPr/>
                    <a:lstStyle/>
                    <a:p>
                      <a:pPr algn="ctr"/>
                      <a:r>
                        <a:rPr lang="el-GR" dirty="0"/>
                        <a:t>21</a:t>
                      </a:r>
                    </a:p>
                  </a:txBody>
                  <a:tcPr/>
                </a:tc>
                <a:extLst>
                  <a:ext uri="{0D108BD9-81ED-4DB2-BD59-A6C34878D82A}"/>
                </a:extLst>
              </a:tr>
              <a:tr h="370840">
                <a:tc>
                  <a:txBody>
                    <a:bodyPr/>
                    <a:lstStyle/>
                    <a:p>
                      <a:pPr algn="ctr"/>
                      <a:r>
                        <a:rPr lang="el-GR" sz="1400" b="1" dirty="0"/>
                        <a:t>Δ</a:t>
                      </a:r>
                    </a:p>
                  </a:txBody>
                  <a:tcPr/>
                </a:tc>
                <a:tc>
                  <a:txBody>
                    <a:bodyPr/>
                    <a:lstStyle/>
                    <a:p>
                      <a:pPr algn="ctr"/>
                      <a:r>
                        <a:rPr lang="el-GR" dirty="0"/>
                        <a:t>6</a:t>
                      </a:r>
                    </a:p>
                  </a:txBody>
                  <a:tcPr/>
                </a:tc>
                <a:tc>
                  <a:txBody>
                    <a:bodyPr/>
                    <a:lstStyle/>
                    <a:p>
                      <a:pPr algn="ctr"/>
                      <a:r>
                        <a:rPr lang="el-GR" dirty="0"/>
                        <a:t>5</a:t>
                      </a:r>
                    </a:p>
                  </a:txBody>
                  <a:tcPr/>
                </a:tc>
                <a:tc>
                  <a:txBody>
                    <a:bodyPr/>
                    <a:lstStyle/>
                    <a:p>
                      <a:pPr algn="ctr"/>
                      <a:r>
                        <a:rPr lang="el-GR" dirty="0"/>
                        <a:t>4</a:t>
                      </a:r>
                    </a:p>
                  </a:txBody>
                  <a:tcPr/>
                </a:tc>
                <a:tc>
                  <a:txBody>
                    <a:bodyPr/>
                    <a:lstStyle/>
                    <a:p>
                      <a:pPr algn="ctr"/>
                      <a:r>
                        <a:rPr lang="el-GR" dirty="0"/>
                        <a:t>-</a:t>
                      </a:r>
                    </a:p>
                  </a:txBody>
                  <a:tcPr/>
                </a:tc>
                <a:tc>
                  <a:txBody>
                    <a:bodyPr/>
                    <a:lstStyle/>
                    <a:p>
                      <a:pPr algn="ctr"/>
                      <a:r>
                        <a:rPr lang="el-GR" dirty="0"/>
                        <a:t>3</a:t>
                      </a:r>
                    </a:p>
                  </a:txBody>
                  <a:tcPr/>
                </a:tc>
                <a:tc>
                  <a:txBody>
                    <a:bodyPr/>
                    <a:lstStyle/>
                    <a:p>
                      <a:pPr algn="ctr"/>
                      <a:r>
                        <a:rPr lang="el-GR" dirty="0"/>
                        <a:t>2</a:t>
                      </a:r>
                    </a:p>
                  </a:txBody>
                  <a:tcPr/>
                </a:tc>
                <a:tc>
                  <a:txBody>
                    <a:bodyPr/>
                    <a:lstStyle/>
                    <a:p>
                      <a:pPr algn="ctr"/>
                      <a:r>
                        <a:rPr lang="el-GR" dirty="0"/>
                        <a:t>1</a:t>
                      </a:r>
                    </a:p>
                  </a:txBody>
                  <a:tcPr/>
                </a:tc>
                <a:tc>
                  <a:txBody>
                    <a:bodyPr/>
                    <a:lstStyle/>
                    <a:p>
                      <a:pPr algn="ctr"/>
                      <a:r>
                        <a:rPr lang="el-GR" dirty="0"/>
                        <a:t>21</a:t>
                      </a:r>
                    </a:p>
                  </a:txBody>
                  <a:tcPr/>
                </a:tc>
                <a:extLst>
                  <a:ext uri="{0D108BD9-81ED-4DB2-BD59-A6C34878D82A}"/>
                </a:extLst>
              </a:tr>
              <a:tr h="370840">
                <a:tc>
                  <a:txBody>
                    <a:bodyPr/>
                    <a:lstStyle/>
                    <a:p>
                      <a:pPr algn="ctr"/>
                      <a:r>
                        <a:rPr lang="el-GR" sz="1400" b="1" dirty="0"/>
                        <a:t>Ε</a:t>
                      </a:r>
                    </a:p>
                  </a:txBody>
                  <a:tcPr/>
                </a:tc>
                <a:tc>
                  <a:txBody>
                    <a:bodyPr/>
                    <a:lstStyle/>
                    <a:p>
                      <a:pPr algn="ctr"/>
                      <a:r>
                        <a:rPr lang="el-GR" dirty="0"/>
                        <a:t>3</a:t>
                      </a:r>
                    </a:p>
                  </a:txBody>
                  <a:tcPr/>
                </a:tc>
                <a:tc>
                  <a:txBody>
                    <a:bodyPr/>
                    <a:lstStyle/>
                    <a:p>
                      <a:pPr algn="ctr"/>
                      <a:r>
                        <a:rPr lang="el-GR" dirty="0"/>
                        <a:t>2</a:t>
                      </a:r>
                    </a:p>
                  </a:txBody>
                  <a:tcPr/>
                </a:tc>
                <a:tc>
                  <a:txBody>
                    <a:bodyPr/>
                    <a:lstStyle/>
                    <a:p>
                      <a:pPr algn="ctr"/>
                      <a:r>
                        <a:rPr lang="el-GR" dirty="0"/>
                        <a:t>1</a:t>
                      </a:r>
                    </a:p>
                  </a:txBody>
                  <a:tcPr/>
                </a:tc>
                <a:tc>
                  <a:txBody>
                    <a:bodyPr/>
                    <a:lstStyle/>
                    <a:p>
                      <a:pPr algn="ctr"/>
                      <a:r>
                        <a:rPr lang="el-GR" dirty="0"/>
                        <a:t>5</a:t>
                      </a:r>
                    </a:p>
                  </a:txBody>
                  <a:tcPr/>
                </a:tc>
                <a:tc>
                  <a:txBody>
                    <a:bodyPr/>
                    <a:lstStyle/>
                    <a:p>
                      <a:pPr algn="ctr"/>
                      <a:r>
                        <a:rPr lang="el-GR" dirty="0"/>
                        <a:t>-</a:t>
                      </a:r>
                    </a:p>
                  </a:txBody>
                  <a:tcPr/>
                </a:tc>
                <a:tc>
                  <a:txBody>
                    <a:bodyPr/>
                    <a:lstStyle/>
                    <a:p>
                      <a:pPr algn="ctr"/>
                      <a:r>
                        <a:rPr lang="el-GR" dirty="0"/>
                        <a:t>4</a:t>
                      </a:r>
                    </a:p>
                  </a:txBody>
                  <a:tcPr/>
                </a:tc>
                <a:tc>
                  <a:txBody>
                    <a:bodyPr/>
                    <a:lstStyle/>
                    <a:p>
                      <a:pPr algn="ctr"/>
                      <a:r>
                        <a:rPr lang="el-GR" dirty="0"/>
                        <a:t>6</a:t>
                      </a:r>
                    </a:p>
                  </a:txBody>
                  <a:tcPr/>
                </a:tc>
                <a:tc>
                  <a:txBody>
                    <a:bodyPr/>
                    <a:lstStyle/>
                    <a:p>
                      <a:pPr algn="ctr"/>
                      <a:r>
                        <a:rPr lang="el-GR" dirty="0"/>
                        <a:t>21</a:t>
                      </a:r>
                    </a:p>
                  </a:txBody>
                  <a:tcPr/>
                </a:tc>
                <a:extLst>
                  <a:ext uri="{0D108BD9-81ED-4DB2-BD59-A6C34878D82A}"/>
                </a:extLst>
              </a:tr>
              <a:tr h="370840">
                <a:tc>
                  <a:txBody>
                    <a:bodyPr/>
                    <a:lstStyle/>
                    <a:p>
                      <a:pPr algn="ctr"/>
                      <a:r>
                        <a:rPr lang="el-GR" sz="1400" b="1" dirty="0"/>
                        <a:t>Ζ</a:t>
                      </a:r>
                    </a:p>
                  </a:txBody>
                  <a:tcPr/>
                </a:tc>
                <a:tc>
                  <a:txBody>
                    <a:bodyPr/>
                    <a:lstStyle/>
                    <a:p>
                      <a:pPr algn="ctr"/>
                      <a:r>
                        <a:rPr lang="el-GR" dirty="0"/>
                        <a:t>6</a:t>
                      </a:r>
                    </a:p>
                  </a:txBody>
                  <a:tcPr/>
                </a:tc>
                <a:tc>
                  <a:txBody>
                    <a:bodyPr/>
                    <a:lstStyle/>
                    <a:p>
                      <a:pPr algn="ctr"/>
                      <a:r>
                        <a:rPr lang="el-GR" dirty="0"/>
                        <a:t>2</a:t>
                      </a:r>
                    </a:p>
                  </a:txBody>
                  <a:tcPr/>
                </a:tc>
                <a:tc>
                  <a:txBody>
                    <a:bodyPr/>
                    <a:lstStyle/>
                    <a:p>
                      <a:pPr algn="ctr"/>
                      <a:r>
                        <a:rPr lang="el-GR" dirty="0"/>
                        <a:t>1</a:t>
                      </a:r>
                    </a:p>
                  </a:txBody>
                  <a:tcPr/>
                </a:tc>
                <a:tc>
                  <a:txBody>
                    <a:bodyPr/>
                    <a:lstStyle/>
                    <a:p>
                      <a:pPr algn="ctr"/>
                      <a:r>
                        <a:rPr lang="el-GR" dirty="0"/>
                        <a:t>4</a:t>
                      </a:r>
                    </a:p>
                  </a:txBody>
                  <a:tcPr/>
                </a:tc>
                <a:tc>
                  <a:txBody>
                    <a:bodyPr/>
                    <a:lstStyle/>
                    <a:p>
                      <a:pPr algn="ctr"/>
                      <a:r>
                        <a:rPr lang="el-GR" dirty="0"/>
                        <a:t>3</a:t>
                      </a:r>
                    </a:p>
                  </a:txBody>
                  <a:tcPr/>
                </a:tc>
                <a:tc>
                  <a:txBody>
                    <a:bodyPr/>
                    <a:lstStyle/>
                    <a:p>
                      <a:pPr algn="ctr"/>
                      <a:r>
                        <a:rPr lang="el-GR" dirty="0"/>
                        <a:t>-</a:t>
                      </a:r>
                    </a:p>
                  </a:txBody>
                  <a:tcPr/>
                </a:tc>
                <a:tc>
                  <a:txBody>
                    <a:bodyPr/>
                    <a:lstStyle/>
                    <a:p>
                      <a:pPr algn="ctr"/>
                      <a:r>
                        <a:rPr lang="el-GR" dirty="0"/>
                        <a:t>5</a:t>
                      </a:r>
                    </a:p>
                  </a:txBody>
                  <a:tcPr/>
                </a:tc>
                <a:tc>
                  <a:txBody>
                    <a:bodyPr/>
                    <a:lstStyle/>
                    <a:p>
                      <a:pPr algn="ctr"/>
                      <a:r>
                        <a:rPr lang="el-GR" dirty="0"/>
                        <a:t>21</a:t>
                      </a:r>
                    </a:p>
                  </a:txBody>
                  <a:tcPr/>
                </a:tc>
                <a:extLst>
                  <a:ext uri="{0D108BD9-81ED-4DB2-BD59-A6C34878D82A}"/>
                </a:extLst>
              </a:tr>
              <a:tr h="370840">
                <a:tc>
                  <a:txBody>
                    <a:bodyPr/>
                    <a:lstStyle/>
                    <a:p>
                      <a:pPr algn="ctr"/>
                      <a:r>
                        <a:rPr lang="el-GR" sz="1400" b="1" dirty="0"/>
                        <a:t>Η</a:t>
                      </a:r>
                    </a:p>
                  </a:txBody>
                  <a:tcPr/>
                </a:tc>
                <a:tc>
                  <a:txBody>
                    <a:bodyPr/>
                    <a:lstStyle/>
                    <a:p>
                      <a:pPr algn="ctr"/>
                      <a:r>
                        <a:rPr lang="el-GR" dirty="0"/>
                        <a:t>6</a:t>
                      </a:r>
                    </a:p>
                  </a:txBody>
                  <a:tcPr/>
                </a:tc>
                <a:tc>
                  <a:txBody>
                    <a:bodyPr/>
                    <a:lstStyle/>
                    <a:p>
                      <a:pPr algn="ctr"/>
                      <a:r>
                        <a:rPr lang="el-GR" dirty="0"/>
                        <a:t>2</a:t>
                      </a:r>
                    </a:p>
                  </a:txBody>
                  <a:tcPr/>
                </a:tc>
                <a:tc>
                  <a:txBody>
                    <a:bodyPr/>
                    <a:lstStyle/>
                    <a:p>
                      <a:pPr algn="ctr"/>
                      <a:r>
                        <a:rPr lang="el-GR" dirty="0"/>
                        <a:t>3</a:t>
                      </a:r>
                    </a:p>
                  </a:txBody>
                  <a:tcPr/>
                </a:tc>
                <a:tc>
                  <a:txBody>
                    <a:bodyPr/>
                    <a:lstStyle/>
                    <a:p>
                      <a:pPr algn="ctr"/>
                      <a:r>
                        <a:rPr lang="el-GR" dirty="0"/>
                        <a:t>4</a:t>
                      </a:r>
                    </a:p>
                  </a:txBody>
                  <a:tcPr/>
                </a:tc>
                <a:tc>
                  <a:txBody>
                    <a:bodyPr/>
                    <a:lstStyle/>
                    <a:p>
                      <a:pPr algn="ctr"/>
                      <a:r>
                        <a:rPr lang="el-GR" dirty="0"/>
                        <a:t>1</a:t>
                      </a:r>
                    </a:p>
                  </a:txBody>
                  <a:tcPr/>
                </a:tc>
                <a:tc>
                  <a:txBody>
                    <a:bodyPr/>
                    <a:lstStyle/>
                    <a:p>
                      <a:pPr algn="ctr"/>
                      <a:r>
                        <a:rPr lang="el-GR" dirty="0"/>
                        <a:t>5</a:t>
                      </a:r>
                    </a:p>
                  </a:txBody>
                  <a:tcPr/>
                </a:tc>
                <a:tc>
                  <a:txBody>
                    <a:bodyPr/>
                    <a:lstStyle/>
                    <a:p>
                      <a:pPr algn="ctr"/>
                      <a:r>
                        <a:rPr lang="el-GR" dirty="0"/>
                        <a:t>-</a:t>
                      </a:r>
                    </a:p>
                  </a:txBody>
                  <a:tcPr/>
                </a:tc>
                <a:tc>
                  <a:txBody>
                    <a:bodyPr/>
                    <a:lstStyle/>
                    <a:p>
                      <a:pPr algn="ctr"/>
                      <a:r>
                        <a:rPr lang="el-GR" dirty="0"/>
                        <a:t>21</a:t>
                      </a:r>
                    </a:p>
                  </a:txBody>
                  <a:tcPr/>
                </a:tc>
                <a:extLst>
                  <a:ext uri="{0D108BD9-81ED-4DB2-BD59-A6C34878D82A}"/>
                </a:extLst>
              </a:tr>
              <a:tr h="370840">
                <a:tc>
                  <a:txBody>
                    <a:bodyPr/>
                    <a:lstStyle/>
                    <a:p>
                      <a:pPr algn="ctr"/>
                      <a:r>
                        <a:rPr lang="el-GR" sz="1400" b="1" dirty="0"/>
                        <a:t>ΣΥΝΟΛΟ</a:t>
                      </a:r>
                    </a:p>
                  </a:txBody>
                  <a:tcPr/>
                </a:tc>
                <a:tc>
                  <a:txBody>
                    <a:bodyPr/>
                    <a:lstStyle/>
                    <a:p>
                      <a:pPr algn="ctr"/>
                      <a:r>
                        <a:rPr lang="el-GR" dirty="0"/>
                        <a:t>25</a:t>
                      </a:r>
                    </a:p>
                  </a:txBody>
                  <a:tcPr/>
                </a:tc>
                <a:tc>
                  <a:txBody>
                    <a:bodyPr/>
                    <a:lstStyle/>
                    <a:p>
                      <a:pPr algn="ctr"/>
                      <a:r>
                        <a:rPr lang="el-GR" dirty="0"/>
                        <a:t>14</a:t>
                      </a:r>
                    </a:p>
                  </a:txBody>
                  <a:tcPr/>
                </a:tc>
                <a:tc>
                  <a:txBody>
                    <a:bodyPr/>
                    <a:lstStyle/>
                    <a:p>
                      <a:pPr algn="ctr"/>
                      <a:r>
                        <a:rPr lang="el-GR" dirty="0"/>
                        <a:t>19</a:t>
                      </a:r>
                    </a:p>
                  </a:txBody>
                  <a:tcPr/>
                </a:tc>
                <a:tc>
                  <a:txBody>
                    <a:bodyPr/>
                    <a:lstStyle/>
                    <a:p>
                      <a:pPr algn="ctr"/>
                      <a:r>
                        <a:rPr lang="el-GR" dirty="0"/>
                        <a:t>26</a:t>
                      </a:r>
                    </a:p>
                  </a:txBody>
                  <a:tcPr/>
                </a:tc>
                <a:tc>
                  <a:txBody>
                    <a:bodyPr/>
                    <a:lstStyle/>
                    <a:p>
                      <a:pPr algn="ctr"/>
                      <a:r>
                        <a:rPr lang="el-GR" dirty="0"/>
                        <a:t>14</a:t>
                      </a:r>
                    </a:p>
                  </a:txBody>
                  <a:tcPr/>
                </a:tc>
                <a:tc>
                  <a:txBody>
                    <a:bodyPr/>
                    <a:lstStyle/>
                    <a:p>
                      <a:pPr algn="ctr"/>
                      <a:r>
                        <a:rPr lang="el-GR" dirty="0"/>
                        <a:t>27</a:t>
                      </a:r>
                    </a:p>
                  </a:txBody>
                  <a:tcPr/>
                </a:tc>
                <a:tc>
                  <a:txBody>
                    <a:bodyPr/>
                    <a:lstStyle/>
                    <a:p>
                      <a:pPr algn="ctr"/>
                      <a:r>
                        <a:rPr lang="el-GR" dirty="0"/>
                        <a:t>22</a:t>
                      </a:r>
                    </a:p>
                  </a:txBody>
                  <a:tcPr/>
                </a:tc>
                <a:tc>
                  <a:txBody>
                    <a:bodyPr/>
                    <a:lstStyle/>
                    <a:p>
                      <a:pPr algn="ctr"/>
                      <a:r>
                        <a:rPr lang="el-GR" dirty="0"/>
                        <a:t>-</a:t>
                      </a:r>
                    </a:p>
                  </a:txBody>
                  <a:tcPr/>
                </a:tc>
                <a:extLst>
                  <a:ext uri="{0D108BD9-81ED-4DB2-BD59-A6C34878D82A}"/>
                </a:extLst>
              </a:tr>
              <a:tr h="370840">
                <a:tc>
                  <a:txBody>
                    <a:bodyPr/>
                    <a:lstStyle/>
                    <a:p>
                      <a:pPr algn="ctr"/>
                      <a:r>
                        <a:rPr lang="el-GR" sz="1400" b="1" dirty="0"/>
                        <a:t>ΙΕΡΑΡΧΗΣΗ</a:t>
                      </a:r>
                    </a:p>
                  </a:txBody>
                  <a:tcPr/>
                </a:tc>
                <a:tc>
                  <a:txBody>
                    <a:bodyPr/>
                    <a:lstStyle/>
                    <a:p>
                      <a:pPr algn="ctr"/>
                      <a:r>
                        <a:rPr lang="el-GR" dirty="0"/>
                        <a:t>3</a:t>
                      </a:r>
                    </a:p>
                  </a:txBody>
                  <a:tcPr/>
                </a:tc>
                <a:tc>
                  <a:txBody>
                    <a:bodyPr/>
                    <a:lstStyle/>
                    <a:p>
                      <a:pPr algn="ctr"/>
                      <a:r>
                        <a:rPr lang="el-GR" dirty="0"/>
                        <a:t>6</a:t>
                      </a:r>
                    </a:p>
                  </a:txBody>
                  <a:tcPr/>
                </a:tc>
                <a:tc>
                  <a:txBody>
                    <a:bodyPr/>
                    <a:lstStyle/>
                    <a:p>
                      <a:pPr algn="ctr"/>
                      <a:r>
                        <a:rPr lang="el-GR" dirty="0"/>
                        <a:t>5</a:t>
                      </a:r>
                    </a:p>
                  </a:txBody>
                  <a:tcPr/>
                </a:tc>
                <a:tc>
                  <a:txBody>
                    <a:bodyPr/>
                    <a:lstStyle/>
                    <a:p>
                      <a:pPr algn="ctr"/>
                      <a:r>
                        <a:rPr lang="el-GR" dirty="0"/>
                        <a:t>2</a:t>
                      </a:r>
                    </a:p>
                  </a:txBody>
                  <a:tcPr/>
                </a:tc>
                <a:tc>
                  <a:txBody>
                    <a:bodyPr/>
                    <a:lstStyle/>
                    <a:p>
                      <a:pPr algn="ctr"/>
                      <a:r>
                        <a:rPr lang="el-GR" dirty="0"/>
                        <a:t>6</a:t>
                      </a:r>
                    </a:p>
                  </a:txBody>
                  <a:tcPr/>
                </a:tc>
                <a:tc>
                  <a:txBody>
                    <a:bodyPr/>
                    <a:lstStyle/>
                    <a:p>
                      <a:pPr algn="ctr"/>
                      <a:r>
                        <a:rPr lang="el-GR" dirty="0"/>
                        <a:t>1</a:t>
                      </a:r>
                    </a:p>
                  </a:txBody>
                  <a:tcPr/>
                </a:tc>
                <a:tc>
                  <a:txBody>
                    <a:bodyPr/>
                    <a:lstStyle/>
                    <a:p>
                      <a:pPr algn="ctr"/>
                      <a:r>
                        <a:rPr lang="el-GR" dirty="0"/>
                        <a:t>4</a:t>
                      </a:r>
                    </a:p>
                  </a:txBody>
                  <a:tcPr/>
                </a:tc>
                <a:tc>
                  <a:txBody>
                    <a:bodyPr/>
                    <a:lstStyle/>
                    <a:p>
                      <a:pPr algn="ctr"/>
                      <a:endParaRPr lang="el-GR" dirty="0"/>
                    </a:p>
                  </a:txBody>
                  <a:tcPr/>
                </a:tc>
                <a:extLst>
                  <a:ext uri="{0D108BD9-81ED-4DB2-BD59-A6C34878D82A}"/>
                </a:extLst>
              </a:tr>
            </a:tbl>
          </a:graphicData>
        </a:graphic>
      </p:graphicFrame>
      <p:cxnSp>
        <p:nvCxnSpPr>
          <p:cNvPr id="9" name="Ευθεία γραμμή σύνδεσης 8">
            <a:extLst>
              <a:ext uri="{FF2B5EF4-FFF2-40B4-BE49-F238E27FC236}"/>
            </a:extLst>
          </p:cNvPr>
          <p:cNvCxnSpPr>
            <a:cxnSpLocks/>
          </p:cNvCxnSpPr>
          <p:nvPr/>
        </p:nvCxnSpPr>
        <p:spPr>
          <a:xfrm>
            <a:off x="2032000" y="1790700"/>
            <a:ext cx="1109663" cy="933450"/>
          </a:xfrm>
          <a:prstGeom prst="line">
            <a:avLst/>
          </a:prstGeom>
          <a:ln>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pPr algn="ctr" fontAlgn="auto">
              <a:spcAft>
                <a:spcPts val="0"/>
              </a:spcAft>
              <a:defRPr/>
            </a:pPr>
            <a:r>
              <a:rPr lang="el-GR" dirty="0"/>
              <a:t>Το θεωρητικό πλαίσιο της σχολής “των ανθρωπίνων σχέσεων”</a:t>
            </a:r>
            <a:br>
              <a:rPr lang="el-GR" dirty="0"/>
            </a:br>
            <a:endParaRPr lang="el-GR" dirty="0"/>
          </a:p>
        </p:txBody>
      </p:sp>
      <p:pic>
        <p:nvPicPr>
          <p:cNvPr id="146434" name="Θέση εικόνας 25" descr="Κοντινή εικόνα εσωτερικού υλικού δόμησης"/>
          <p:cNvPicPr>
            <a:picLocks noGrp="1" noChangeAspect="1"/>
          </p:cNvPicPr>
          <p:nvPr>
            <p:ph type="pic" sz="quarter" idx="41"/>
          </p:nvPr>
        </p:nvPicPr>
        <p:blipFill>
          <a:blip r:embed="rId3"/>
          <a:srcRect/>
          <a:stretch>
            <a:fillRect/>
          </a:stretch>
        </p:blipFill>
        <p:spPr>
          <a:xfrm>
            <a:off x="684213" y="1981200"/>
            <a:ext cx="1476375" cy="1476375"/>
          </a:xfrm>
          <a:ln w="9525"/>
        </p:spPr>
      </p:pic>
      <p:sp>
        <p:nvSpPr>
          <p:cNvPr id="5" name="Θέση κειμένου 4"/>
          <p:cNvSpPr>
            <a:spLocks noGrp="1"/>
          </p:cNvSpPr>
          <p:nvPr>
            <p:ph type="body" sz="quarter" idx="17"/>
          </p:nvPr>
        </p:nvSpPr>
        <p:spPr>
          <a:xfrm>
            <a:off x="431800" y="3971925"/>
            <a:ext cx="1979613" cy="358775"/>
          </a:xfrm>
        </p:spPr>
        <p:txBody>
          <a:bodyPr>
            <a:noAutofit/>
          </a:bodyPr>
          <a:lstStyle/>
          <a:p>
            <a:pPr fontAlgn="auto">
              <a:spcAft>
                <a:spcPts val="0"/>
              </a:spcAft>
              <a:defRPr/>
            </a:pPr>
            <a:r>
              <a:rPr lang="el-GR" dirty="0"/>
              <a:t>Οι αποφάσεις πρέπει να λαμβάνονται με αποκεντρωτικές μεθόδους</a:t>
            </a:r>
          </a:p>
        </p:txBody>
      </p:sp>
      <p:pic>
        <p:nvPicPr>
          <p:cNvPr id="146436" name="Θέση εικόνας 27" descr="Μολύβι επάνω σε σχέδιο κτιρίου"/>
          <p:cNvPicPr>
            <a:picLocks noGrp="1" noChangeAspect="1"/>
          </p:cNvPicPr>
          <p:nvPr>
            <p:ph type="pic" sz="quarter" idx="42"/>
          </p:nvPr>
        </p:nvPicPr>
        <p:blipFill>
          <a:blip r:embed="rId4"/>
          <a:srcRect/>
          <a:stretch>
            <a:fillRect/>
          </a:stretch>
        </p:blipFill>
        <p:spPr>
          <a:xfrm>
            <a:off x="3024188" y="1981200"/>
            <a:ext cx="1476375" cy="1476375"/>
          </a:xfrm>
          <a:ln w="9525"/>
        </p:spPr>
      </p:pic>
      <p:pic>
        <p:nvPicPr>
          <p:cNvPr id="146437" name="Γραφικό 39" descr="Βιβλία"/>
          <p:cNvPicPr>
            <a:picLocks noChangeAspect="1"/>
          </p:cNvPicPr>
          <p:nvPr/>
        </p:nvPicPr>
        <p:blipFill>
          <a:blip r:embed="rId5"/>
          <a:srcRect/>
          <a:stretch>
            <a:fillRect/>
          </a:stretch>
        </p:blipFill>
        <p:spPr bwMode="auto">
          <a:xfrm>
            <a:off x="5111750" y="896938"/>
            <a:ext cx="687388" cy="687387"/>
          </a:xfrm>
          <a:prstGeom prst="rect">
            <a:avLst/>
          </a:prstGeom>
          <a:noFill/>
          <a:ln w="9525">
            <a:noFill/>
            <a:miter lim="800000"/>
            <a:headEnd/>
            <a:tailEnd/>
          </a:ln>
        </p:spPr>
      </p:pic>
      <p:sp>
        <p:nvSpPr>
          <p:cNvPr id="7" name="Θέση κειμένου 6"/>
          <p:cNvSpPr>
            <a:spLocks noGrp="1"/>
          </p:cNvSpPr>
          <p:nvPr>
            <p:ph type="body" sz="quarter" idx="33"/>
          </p:nvPr>
        </p:nvSpPr>
        <p:spPr>
          <a:xfrm>
            <a:off x="2771775" y="3971925"/>
            <a:ext cx="1979613" cy="358775"/>
          </a:xfrm>
        </p:spPr>
        <p:txBody>
          <a:bodyPr>
            <a:noAutofit/>
          </a:bodyPr>
          <a:lstStyle/>
          <a:p>
            <a:pPr fontAlgn="auto">
              <a:spcAft>
                <a:spcPts val="0"/>
              </a:spcAft>
              <a:defRPr/>
            </a:pPr>
            <a:r>
              <a:rPr lang="el-GR" dirty="0"/>
              <a:t>Η οργάνωση, αναφέρεται και εξετάζει τις ομάδες και όχι τα άτομα</a:t>
            </a:r>
          </a:p>
        </p:txBody>
      </p:sp>
      <p:pic>
        <p:nvPicPr>
          <p:cNvPr id="146439" name="Θέση εικόνας 29" descr="γωνιακή προβολή ουρανοξύστη από το έδαφος"/>
          <p:cNvPicPr>
            <a:picLocks noGrp="1" noChangeAspect="1"/>
          </p:cNvPicPr>
          <p:nvPr>
            <p:ph type="pic" sz="quarter" idx="43"/>
          </p:nvPr>
        </p:nvPicPr>
        <p:blipFill>
          <a:blip r:embed="rId6"/>
          <a:srcRect/>
          <a:stretch>
            <a:fillRect/>
          </a:stretch>
        </p:blipFill>
        <p:spPr>
          <a:xfrm>
            <a:off x="5364163" y="1981200"/>
            <a:ext cx="1476375" cy="1476375"/>
          </a:xfrm>
          <a:ln w="9525"/>
        </p:spPr>
      </p:pic>
      <p:sp>
        <p:nvSpPr>
          <p:cNvPr id="9" name="Θέση κειμένου 8"/>
          <p:cNvSpPr>
            <a:spLocks noGrp="1"/>
          </p:cNvSpPr>
          <p:nvPr>
            <p:ph type="body" sz="quarter" idx="35"/>
          </p:nvPr>
        </p:nvSpPr>
        <p:spPr>
          <a:xfrm>
            <a:off x="5111750" y="3971925"/>
            <a:ext cx="1979613" cy="1338263"/>
          </a:xfrm>
        </p:spPr>
        <p:txBody>
          <a:bodyPr>
            <a:noAutofit/>
          </a:bodyPr>
          <a:lstStyle/>
          <a:p>
            <a:pPr fontAlgn="auto">
              <a:spcAft>
                <a:spcPts val="0"/>
              </a:spcAft>
              <a:defRPr/>
            </a:pPr>
            <a:r>
              <a:rPr lang="el-GR" dirty="0"/>
              <a:t>Η ενσωμάτωση και η ολοκλήρωση στην ομάδα θα είναι πιο ισχυρή διαμέσου της εμπιστοσύνης, παρά με την πίεση και τις διαταγές των προϊσταμένων</a:t>
            </a:r>
          </a:p>
        </p:txBody>
      </p:sp>
      <p:pic>
        <p:nvPicPr>
          <p:cNvPr id="146441" name="Θέση εικόνας 31" descr="εναέρια προβολή δικτύου αυτοκινητοδρόμων σε μεγάλη πόλη"/>
          <p:cNvPicPr>
            <a:picLocks noGrp="1" noChangeAspect="1"/>
          </p:cNvPicPr>
          <p:nvPr>
            <p:ph type="pic" sz="quarter" idx="44"/>
          </p:nvPr>
        </p:nvPicPr>
        <p:blipFill>
          <a:blip r:embed="rId7"/>
          <a:srcRect/>
          <a:stretch>
            <a:fillRect/>
          </a:stretch>
        </p:blipFill>
        <p:spPr>
          <a:xfrm>
            <a:off x="7704138" y="1981200"/>
            <a:ext cx="1476375" cy="1476375"/>
          </a:xfrm>
          <a:ln w="9525"/>
        </p:spPr>
      </p:pic>
      <p:pic>
        <p:nvPicPr>
          <p:cNvPr id="146442" name="Γραφικό 44" descr="Φοίνικας"/>
          <p:cNvPicPr>
            <a:picLocks noChangeAspect="1"/>
          </p:cNvPicPr>
          <p:nvPr/>
        </p:nvPicPr>
        <p:blipFill>
          <a:blip r:embed="rId8"/>
          <a:srcRect/>
          <a:stretch>
            <a:fillRect/>
          </a:stretch>
        </p:blipFill>
        <p:spPr bwMode="auto">
          <a:xfrm>
            <a:off x="9834563" y="863600"/>
            <a:ext cx="755650" cy="755650"/>
          </a:xfrm>
          <a:prstGeom prst="rect">
            <a:avLst/>
          </a:prstGeom>
          <a:noFill/>
          <a:ln w="9525">
            <a:noFill/>
            <a:miter lim="800000"/>
            <a:headEnd/>
            <a:tailEnd/>
          </a:ln>
        </p:spPr>
      </p:pic>
      <p:sp>
        <p:nvSpPr>
          <p:cNvPr id="11" name="Θέση κειμένου 10"/>
          <p:cNvSpPr>
            <a:spLocks noGrp="1"/>
          </p:cNvSpPr>
          <p:nvPr>
            <p:ph type="body" sz="quarter" idx="37"/>
          </p:nvPr>
        </p:nvSpPr>
        <p:spPr>
          <a:xfrm>
            <a:off x="7451725" y="3971925"/>
            <a:ext cx="1979613" cy="358775"/>
          </a:xfrm>
        </p:spPr>
        <p:txBody>
          <a:bodyPr>
            <a:noAutofit/>
          </a:bodyPr>
          <a:lstStyle/>
          <a:p>
            <a:pPr fontAlgn="auto">
              <a:spcAft>
                <a:spcPts val="0"/>
              </a:spcAft>
              <a:defRPr/>
            </a:pPr>
            <a:r>
              <a:rPr lang="el-GR" dirty="0"/>
              <a:t>Ο επιβλέπων είναι κυρίως ένας παράγοντας επικοινωνίας, παρά καθοδήγησης</a:t>
            </a:r>
          </a:p>
        </p:txBody>
      </p:sp>
      <p:pic>
        <p:nvPicPr>
          <p:cNvPr id="146444" name="Θέση εικόνας 33" descr="εικόνα ουρανοξύστη διαμερισμάτων"/>
          <p:cNvPicPr>
            <a:picLocks noGrp="1" noChangeAspect="1"/>
          </p:cNvPicPr>
          <p:nvPr>
            <p:ph type="pic" sz="quarter" idx="45"/>
          </p:nvPr>
        </p:nvPicPr>
        <p:blipFill>
          <a:blip r:embed="rId9"/>
          <a:srcRect/>
          <a:stretch>
            <a:fillRect/>
          </a:stretch>
        </p:blipFill>
        <p:spPr>
          <a:xfrm>
            <a:off x="10044113" y="1981200"/>
            <a:ext cx="1476375" cy="1476375"/>
          </a:xfrm>
          <a:ln w="9525"/>
        </p:spPr>
      </p:pic>
      <p:sp>
        <p:nvSpPr>
          <p:cNvPr id="13" name="Θέση κειμένου 12"/>
          <p:cNvSpPr>
            <a:spLocks noGrp="1"/>
          </p:cNvSpPr>
          <p:nvPr>
            <p:ph type="body" sz="quarter" idx="39"/>
          </p:nvPr>
        </p:nvSpPr>
        <p:spPr>
          <a:xfrm>
            <a:off x="9791700" y="3971925"/>
            <a:ext cx="1979613" cy="358775"/>
          </a:xfrm>
        </p:spPr>
        <p:txBody>
          <a:bodyPr>
            <a:noAutofit/>
          </a:bodyPr>
          <a:lstStyle/>
          <a:p>
            <a:pPr fontAlgn="auto">
              <a:spcAft>
                <a:spcPts val="0"/>
              </a:spcAft>
              <a:defRPr/>
            </a:pPr>
            <a:r>
              <a:rPr lang="el-GR" dirty="0"/>
              <a:t>Η συμμετοχή των εργαζομένων στην υλοποίηση των σκοπών της οργάνωσης, πρέπει να βασίζεται στην υπευθυνότητα και όχι στον έλεγχο</a:t>
            </a:r>
          </a:p>
        </p:txBody>
      </p:sp>
      <p:sp>
        <p:nvSpPr>
          <p:cNvPr id="3" name="Θέση υποσέλιδου 2"/>
          <p:cNvSpPr>
            <a:spLocks noGrp="1"/>
          </p:cNvSpPr>
          <p:nvPr>
            <p:ph type="ftr" sz="quarter" idx="46"/>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47"/>
          </p:nvPr>
        </p:nvSpPr>
        <p:spPr/>
        <p:txBody>
          <a:bodyPr/>
          <a:lstStyle/>
          <a:p>
            <a:pPr>
              <a:defRPr/>
            </a:pPr>
            <a:fld id="{90C0AD9E-EABD-41F0-BB76-C1701CF1CD59}" type="slidenum">
              <a:rPr lang="el-GR"/>
              <a:pPr>
                <a:defRPr/>
              </a:pPr>
              <a:t>62</a:t>
            </a:fld>
            <a:endParaRPr lang="el-GR" dirty="0"/>
          </a:p>
        </p:txBody>
      </p:sp>
      <p:sp>
        <p:nvSpPr>
          <p:cNvPr id="15" name="Τίτλος 1"/>
          <p:cNvSpPr>
            <a:spLocks noGrp="1"/>
          </p:cNvSpPr>
          <p:nvPr/>
        </p:nvSpPr>
        <p:spPr>
          <a:xfrm>
            <a:off x="425450" y="884238"/>
            <a:ext cx="11339513" cy="431800"/>
          </a:xfrm>
          <a:prstGeom prst="rect">
            <a:avLst/>
          </a:prstGeom>
        </p:spPr>
        <p:txBody>
          <a:bodyPr lIns="0" tIns="0" rIns="0" bIns="0" anchor="ctr"/>
          <a:lstStyle>
            <a:lvl1pPr algn="l" defTabSz="914400" rtl="0" eaLnBrk="1" latinLnBrk="0" hangingPunct="1">
              <a:lnSpc>
                <a:spcPct val="90000"/>
              </a:lnSpc>
              <a:spcBef>
                <a:spcPct val="0"/>
              </a:spcBef>
              <a:buNone/>
              <a:defRPr sz="3200" kern="1200" spc="-100" baseline="0">
                <a:solidFill>
                  <a:schemeClr val="tx1">
                    <a:lumMod val="75000"/>
                    <a:lumOff val="25000"/>
                  </a:schemeClr>
                </a:solidFill>
                <a:latin typeface="+mj-lt"/>
                <a:ea typeface="+mj-ea"/>
                <a:cs typeface="+mj-cs"/>
              </a:defRPr>
            </a:lvl1pPr>
          </a:lstStyle>
          <a:p>
            <a:pPr algn="ctr" fontAlgn="auto">
              <a:spcAft>
                <a:spcPts val="0"/>
              </a:spcAft>
              <a:defRPr/>
            </a:pPr>
            <a:r>
              <a:rPr lang="el-GR" sz="1600" dirty="0"/>
              <a:t>Παρά τις διαφοροποιήσεις τους, όσον αφορά στη μεθοδολογική προσέγγιση ή την εστίαση του ερευνητικού ενδιαφέροντος, οι βασικοί εκπρόσωποι που προαναφέρθηκαν, ανάπτυξαν ένα σύνολο αρχών που στοιχειοθετεί το θεωρητικό πλαίσιο της σχολής “των ανθρωπίνων σχέσεων”, εκ των οποίων οι κυριότερες, είναι:</a:t>
            </a:r>
          </a:p>
        </p:txBody>
      </p:sp>
      <p:sp>
        <p:nvSpPr>
          <p:cNvPr id="146449" name="Τίτλος 1"/>
          <p:cNvSpPr>
            <a:spLocks noGrp="1"/>
          </p:cNvSpPr>
          <p:nvPr/>
        </p:nvSpPr>
        <p:spPr bwMode="auto">
          <a:xfrm>
            <a:off x="5945188" y="1038225"/>
            <a:ext cx="9144000" cy="1755775"/>
          </a:xfrm>
          <a:prstGeom prst="rect">
            <a:avLst/>
          </a:prstGeom>
          <a:noFill/>
          <a:ln w="9525">
            <a:noFill/>
            <a:miter lim="800000"/>
            <a:headEnd/>
            <a:tailEnd/>
          </a:ln>
        </p:spPr>
        <p:txBody>
          <a:bodyPr anchor="b"/>
          <a:lstStyle/>
          <a:p>
            <a:pPr algn="ctr">
              <a:lnSpc>
                <a:spcPct val="90000"/>
              </a:lnSpc>
            </a:pPr>
            <a:endParaRPr lang="el-GR" sz="6000">
              <a:latin typeface="Cambria" pitchFamily="18" charset="0"/>
            </a:endParaRPr>
          </a:p>
        </p:txBody>
      </p:sp>
      <p:grpSp>
        <p:nvGrpSpPr>
          <p:cNvPr id="146450" name="Γραφικό 4" descr="Κοινή χρήση"/>
          <p:cNvGrpSpPr>
            <a:grpSpLocks/>
          </p:cNvGrpSpPr>
          <p:nvPr/>
        </p:nvGrpSpPr>
        <p:grpSpPr bwMode="auto">
          <a:xfrm>
            <a:off x="8121650" y="2514600"/>
            <a:ext cx="758825" cy="554038"/>
            <a:chOff x="5683091" y="3030538"/>
            <a:chExt cx="911366" cy="772318"/>
          </a:xfrm>
        </p:grpSpPr>
        <p:sp>
          <p:nvSpPr>
            <p:cNvPr id="33" name="Ελεύθερη σχεδίαση: Σχήμα 10"/>
            <p:cNvSpPr/>
            <p:nvPr/>
          </p:nvSpPr>
          <p:spPr>
            <a:xfrm>
              <a:off x="5889006" y="3030538"/>
              <a:ext cx="705451" cy="570939"/>
            </a:xfrm>
            <a:custGeom>
              <a:avLst/>
              <a:gdLst>
                <a:gd name="connsiteX0" fmla="*/ 702469 w 704850"/>
                <a:gd name="connsiteY0" fmla="*/ 235744 h 571500"/>
                <a:gd name="connsiteX1" fmla="*/ 430054 w 704850"/>
                <a:gd name="connsiteY1" fmla="*/ 7144 h 571500"/>
                <a:gd name="connsiteX2" fmla="*/ 430054 w 704850"/>
                <a:gd name="connsiteY2" fmla="*/ 140494 h 571500"/>
                <a:gd name="connsiteX3" fmla="*/ 7144 w 704850"/>
                <a:gd name="connsiteY3" fmla="*/ 569119 h 571500"/>
                <a:gd name="connsiteX4" fmla="*/ 430054 w 704850"/>
                <a:gd name="connsiteY4" fmla="*/ 340519 h 571500"/>
                <a:gd name="connsiteX5" fmla="*/ 430054 w 704850"/>
                <a:gd name="connsiteY5" fmla="*/ 464344 h 571500"/>
                <a:gd name="connsiteX6" fmla="*/ 702469 w 704850"/>
                <a:gd name="connsiteY6" fmla="*/ 235744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850" h="571500">
                  <a:moveTo>
                    <a:pt x="702469" y="235744"/>
                  </a:moveTo>
                  <a:lnTo>
                    <a:pt x="430054" y="7144"/>
                  </a:lnTo>
                  <a:lnTo>
                    <a:pt x="430054" y="140494"/>
                  </a:lnTo>
                  <a:cubicBezTo>
                    <a:pt x="12859" y="144304"/>
                    <a:pt x="7144" y="569119"/>
                    <a:pt x="7144" y="569119"/>
                  </a:cubicBezTo>
                  <a:cubicBezTo>
                    <a:pt x="7144" y="569119"/>
                    <a:pt x="95726" y="343376"/>
                    <a:pt x="430054" y="340519"/>
                  </a:cubicBezTo>
                  <a:lnTo>
                    <a:pt x="430054" y="464344"/>
                  </a:lnTo>
                  <a:lnTo>
                    <a:pt x="702469" y="235744"/>
                  </a:lnTo>
                  <a:close/>
                </a:path>
              </a:pathLst>
            </a:custGeom>
            <a:solidFill>
              <a:schemeClr val="bg1"/>
            </a:solidFill>
            <a:ln w="9525" cap="flat">
              <a:solidFill>
                <a:schemeClr val="bg1"/>
              </a:solid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dirty="0">
                <a:solidFill>
                  <a:schemeClr val="bg1"/>
                </a:solidFill>
                <a:highlight>
                  <a:srgbClr val="FFFF00"/>
                </a:highlight>
              </a:endParaRPr>
            </a:p>
          </p:txBody>
        </p:sp>
        <p:sp>
          <p:nvSpPr>
            <p:cNvPr id="146457" name="Ελεύθερη σχεδίαση: Σχήμα 11"/>
            <p:cNvSpPr>
              <a:spLocks/>
            </p:cNvSpPr>
            <p:nvPr/>
          </p:nvSpPr>
          <p:spPr bwMode="auto">
            <a:xfrm>
              <a:off x="5683091" y="3088481"/>
              <a:ext cx="714375" cy="714375"/>
            </a:xfrm>
            <a:custGeom>
              <a:avLst/>
              <a:gdLst>
                <a:gd name="T0" fmla="*/ 654844 w 714375"/>
                <a:gd name="T1" fmla="*/ 411956 h 714375"/>
                <a:gd name="T2" fmla="*/ 654844 w 714375"/>
                <a:gd name="T3" fmla="*/ 654844 h 714375"/>
                <a:gd name="T4" fmla="*/ 64294 w 714375"/>
                <a:gd name="T5" fmla="*/ 654844 h 714375"/>
                <a:gd name="T6" fmla="*/ 64294 w 714375"/>
                <a:gd name="T7" fmla="*/ 64294 h 714375"/>
                <a:gd name="T8" fmla="*/ 489109 w 714375"/>
                <a:gd name="T9" fmla="*/ 64294 h 714375"/>
                <a:gd name="T10" fmla="*/ 489109 w 714375"/>
                <a:gd name="T11" fmla="*/ 7144 h 714375"/>
                <a:gd name="T12" fmla="*/ 7144 w 714375"/>
                <a:gd name="T13" fmla="*/ 7144 h 714375"/>
                <a:gd name="T14" fmla="*/ 7144 w 714375"/>
                <a:gd name="T15" fmla="*/ 711994 h 714375"/>
                <a:gd name="T16" fmla="*/ 711994 w 714375"/>
                <a:gd name="T17" fmla="*/ 709136 h 714375"/>
                <a:gd name="T18" fmla="*/ 711994 w 714375"/>
                <a:gd name="T19" fmla="*/ 363379 h 714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14375" h="714375">
                  <a:moveTo>
                    <a:pt x="654844" y="411956"/>
                  </a:moveTo>
                  <a:lnTo>
                    <a:pt x="654844" y="654844"/>
                  </a:lnTo>
                  <a:lnTo>
                    <a:pt x="64294" y="654844"/>
                  </a:lnTo>
                  <a:lnTo>
                    <a:pt x="64294" y="64294"/>
                  </a:lnTo>
                  <a:lnTo>
                    <a:pt x="489109" y="64294"/>
                  </a:lnTo>
                  <a:lnTo>
                    <a:pt x="489109" y="7144"/>
                  </a:lnTo>
                  <a:lnTo>
                    <a:pt x="7144" y="7144"/>
                  </a:lnTo>
                  <a:lnTo>
                    <a:pt x="7144" y="711994"/>
                  </a:lnTo>
                  <a:lnTo>
                    <a:pt x="711994" y="709136"/>
                  </a:lnTo>
                  <a:lnTo>
                    <a:pt x="711994" y="363379"/>
                  </a:lnTo>
                  <a:close/>
                </a:path>
              </a:pathLst>
            </a:custGeom>
            <a:solidFill>
              <a:schemeClr val="bg1"/>
            </a:solidFill>
            <a:ln w="9525" cap="flat">
              <a:solidFill>
                <a:schemeClr val="bg1"/>
              </a:solidFill>
              <a:prstDash val="solid"/>
              <a:miter lim="800000"/>
              <a:headEnd/>
              <a:tailEnd/>
            </a:ln>
          </p:spPr>
          <p:txBody>
            <a:bodyPr anchor="ctr"/>
            <a:lstStyle/>
            <a:p>
              <a:endParaRPr lang="el-GR"/>
            </a:p>
          </p:txBody>
        </p:sp>
      </p:grpSp>
      <p:grpSp>
        <p:nvGrpSpPr>
          <p:cNvPr id="44" name="Γραφικό 6" descr="Λήψη"/>
          <p:cNvGrpSpPr/>
          <p:nvPr/>
        </p:nvGrpSpPr>
        <p:grpSpPr>
          <a:xfrm>
            <a:off x="3309620" y="2332355"/>
            <a:ext cx="908685" cy="747395"/>
            <a:chOff x="8567738" y="1730375"/>
            <a:chExt cx="914400" cy="914400"/>
          </a:xfrm>
          <a:solidFill>
            <a:schemeClr val="bg1"/>
          </a:solidFill>
        </p:grpSpPr>
        <p:sp>
          <p:nvSpPr>
            <p:cNvPr id="46" name="Ελεύθερη σχεδίαση: Σχήμα 14"/>
            <p:cNvSpPr/>
            <p:nvPr/>
          </p:nvSpPr>
          <p:spPr>
            <a:xfrm>
              <a:off x="8822532" y="1875631"/>
              <a:ext cx="400050" cy="504825"/>
            </a:xfrm>
            <a:custGeom>
              <a:avLst/>
              <a:gdLst>
                <a:gd name="connsiteX0" fmla="*/ 397669 w 400050"/>
                <a:gd name="connsiteY0" fmla="*/ 273844 h 504825"/>
                <a:gd name="connsiteX1" fmla="*/ 278606 w 400050"/>
                <a:gd name="connsiteY1" fmla="*/ 273844 h 504825"/>
                <a:gd name="connsiteX2" fmla="*/ 278606 w 400050"/>
                <a:gd name="connsiteY2" fmla="*/ 7144 h 504825"/>
                <a:gd name="connsiteX3" fmla="*/ 126206 w 400050"/>
                <a:gd name="connsiteY3" fmla="*/ 7144 h 504825"/>
                <a:gd name="connsiteX4" fmla="*/ 126206 w 400050"/>
                <a:gd name="connsiteY4" fmla="*/ 273844 h 504825"/>
                <a:gd name="connsiteX5" fmla="*/ 7144 w 400050"/>
                <a:gd name="connsiteY5" fmla="*/ 273844 h 504825"/>
                <a:gd name="connsiteX6" fmla="*/ 202406 w 400050"/>
                <a:gd name="connsiteY6" fmla="*/ 502444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50" h="504825">
                  <a:moveTo>
                    <a:pt x="397669" y="273844"/>
                  </a:moveTo>
                  <a:lnTo>
                    <a:pt x="278606" y="273844"/>
                  </a:lnTo>
                  <a:lnTo>
                    <a:pt x="278606" y="7144"/>
                  </a:lnTo>
                  <a:lnTo>
                    <a:pt x="126206" y="7144"/>
                  </a:lnTo>
                  <a:lnTo>
                    <a:pt x="126206" y="273844"/>
                  </a:lnTo>
                  <a:lnTo>
                    <a:pt x="7144" y="273844"/>
                  </a:lnTo>
                  <a:lnTo>
                    <a:pt x="202406" y="502444"/>
                  </a:ln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47" name="Ελεύθερη σχεδίαση: Σχήμα 16"/>
            <p:cNvSpPr/>
            <p:nvPr/>
          </p:nvSpPr>
          <p:spPr>
            <a:xfrm>
              <a:off x="8722519" y="2256631"/>
              <a:ext cx="600075" cy="238125"/>
            </a:xfrm>
            <a:custGeom>
              <a:avLst/>
              <a:gdLst>
                <a:gd name="connsiteX0" fmla="*/ 540544 w 600075"/>
                <a:gd name="connsiteY0" fmla="*/ 7144 h 238125"/>
                <a:gd name="connsiteX1" fmla="*/ 540544 w 600075"/>
                <a:gd name="connsiteY1" fmla="*/ 178594 h 238125"/>
                <a:gd name="connsiteX2" fmla="*/ 64294 w 600075"/>
                <a:gd name="connsiteY2" fmla="*/ 178594 h 238125"/>
                <a:gd name="connsiteX3" fmla="*/ 64294 w 600075"/>
                <a:gd name="connsiteY3" fmla="*/ 7144 h 238125"/>
                <a:gd name="connsiteX4" fmla="*/ 7144 w 600075"/>
                <a:gd name="connsiteY4" fmla="*/ 7144 h 238125"/>
                <a:gd name="connsiteX5" fmla="*/ 7144 w 600075"/>
                <a:gd name="connsiteY5" fmla="*/ 235744 h 238125"/>
                <a:gd name="connsiteX6" fmla="*/ 597694 w 600075"/>
                <a:gd name="connsiteY6" fmla="*/ 235744 h 238125"/>
                <a:gd name="connsiteX7" fmla="*/ 597694 w 600075"/>
                <a:gd name="connsiteY7" fmla="*/ 7144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0075" h="238125">
                  <a:moveTo>
                    <a:pt x="540544" y="7144"/>
                  </a:moveTo>
                  <a:lnTo>
                    <a:pt x="540544" y="178594"/>
                  </a:lnTo>
                  <a:lnTo>
                    <a:pt x="64294" y="178594"/>
                  </a:lnTo>
                  <a:lnTo>
                    <a:pt x="64294" y="7144"/>
                  </a:lnTo>
                  <a:lnTo>
                    <a:pt x="7144" y="7144"/>
                  </a:lnTo>
                  <a:lnTo>
                    <a:pt x="7144" y="235744"/>
                  </a:lnTo>
                  <a:lnTo>
                    <a:pt x="597694" y="235744"/>
                  </a:lnTo>
                  <a:lnTo>
                    <a:pt x="597694" y="7144"/>
                  </a:ln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grpSp>
      <p:grpSp>
        <p:nvGrpSpPr>
          <p:cNvPr id="48" name="Γραφικό 20" descr="Επανάληψη"/>
          <p:cNvGrpSpPr/>
          <p:nvPr/>
        </p:nvGrpSpPr>
        <p:grpSpPr>
          <a:xfrm>
            <a:off x="1137920" y="2378710"/>
            <a:ext cx="657860" cy="679450"/>
            <a:chOff x="2792404" y="2595563"/>
            <a:chExt cx="914400" cy="914400"/>
          </a:xfrm>
          <a:solidFill>
            <a:schemeClr val="bg1"/>
          </a:solidFill>
        </p:grpSpPr>
        <p:sp>
          <p:nvSpPr>
            <p:cNvPr id="49" name="Ελεύθερη σχεδίαση: Σχήμα 24"/>
            <p:cNvSpPr/>
            <p:nvPr/>
          </p:nvSpPr>
          <p:spPr>
            <a:xfrm>
              <a:off x="2801453" y="2693194"/>
              <a:ext cx="771525" cy="457200"/>
            </a:xfrm>
            <a:custGeom>
              <a:avLst/>
              <a:gdLst>
                <a:gd name="connsiteX0" fmla="*/ 190024 w 771525"/>
                <a:gd name="connsiteY0" fmla="*/ 451009 h 457200"/>
                <a:gd name="connsiteX1" fmla="*/ 372904 w 771525"/>
                <a:gd name="connsiteY1" fmla="*/ 268129 h 457200"/>
                <a:gd name="connsiteX2" fmla="*/ 270986 w 771525"/>
                <a:gd name="connsiteY2" fmla="*/ 268129 h 457200"/>
                <a:gd name="connsiteX3" fmla="*/ 450056 w 771525"/>
                <a:gd name="connsiteY3" fmla="*/ 158591 h 457200"/>
                <a:gd name="connsiteX4" fmla="*/ 582454 w 771525"/>
                <a:gd name="connsiteY4" fmla="*/ 209074 h 457200"/>
                <a:gd name="connsiteX5" fmla="*/ 768191 w 771525"/>
                <a:gd name="connsiteY5" fmla="*/ 209074 h 457200"/>
                <a:gd name="connsiteX6" fmla="*/ 450056 w 771525"/>
                <a:gd name="connsiteY6" fmla="*/ 7144 h 457200"/>
                <a:gd name="connsiteX7" fmla="*/ 110014 w 771525"/>
                <a:gd name="connsiteY7" fmla="*/ 268129 h 457200"/>
                <a:gd name="connsiteX8" fmla="*/ 7144 w 771525"/>
                <a:gd name="connsiteY8" fmla="*/ 268129 h 457200"/>
                <a:gd name="connsiteX9" fmla="*/ 190024 w 771525"/>
                <a:gd name="connsiteY9" fmla="*/ 451009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190024" y="451009"/>
                  </a:moveTo>
                  <a:lnTo>
                    <a:pt x="372904" y="268129"/>
                  </a:lnTo>
                  <a:lnTo>
                    <a:pt x="270986" y="268129"/>
                  </a:lnTo>
                  <a:cubicBezTo>
                    <a:pt x="304324" y="203359"/>
                    <a:pt x="371951" y="158591"/>
                    <a:pt x="450056" y="158591"/>
                  </a:cubicBezTo>
                  <a:cubicBezTo>
                    <a:pt x="500539" y="158591"/>
                    <a:pt x="547211" y="177641"/>
                    <a:pt x="582454" y="209074"/>
                  </a:cubicBezTo>
                  <a:lnTo>
                    <a:pt x="768191" y="209074"/>
                  </a:lnTo>
                  <a:cubicBezTo>
                    <a:pt x="711994" y="89059"/>
                    <a:pt x="590074" y="7144"/>
                    <a:pt x="450056" y="7144"/>
                  </a:cubicBezTo>
                  <a:cubicBezTo>
                    <a:pt x="287179" y="7144"/>
                    <a:pt x="150019" y="117634"/>
                    <a:pt x="110014" y="268129"/>
                  </a:cubicBezTo>
                  <a:lnTo>
                    <a:pt x="7144" y="268129"/>
                  </a:lnTo>
                  <a:lnTo>
                    <a:pt x="190024" y="451009"/>
                  </a:ln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50" name="Ελεύθερη σχεδίαση: Σχήμα 25"/>
            <p:cNvSpPr/>
            <p:nvPr/>
          </p:nvSpPr>
          <p:spPr>
            <a:xfrm>
              <a:off x="2925278" y="2954179"/>
              <a:ext cx="771525" cy="457200"/>
            </a:xfrm>
            <a:custGeom>
              <a:avLst/>
              <a:gdLst>
                <a:gd name="connsiteX0" fmla="*/ 768191 w 771525"/>
                <a:gd name="connsiteY0" fmla="*/ 190024 h 457200"/>
                <a:gd name="connsiteX1" fmla="*/ 585311 w 771525"/>
                <a:gd name="connsiteY1" fmla="*/ 7144 h 457200"/>
                <a:gd name="connsiteX2" fmla="*/ 402431 w 771525"/>
                <a:gd name="connsiteY2" fmla="*/ 190024 h 457200"/>
                <a:gd name="connsiteX3" fmla="*/ 505301 w 771525"/>
                <a:gd name="connsiteY3" fmla="*/ 190024 h 457200"/>
                <a:gd name="connsiteX4" fmla="*/ 326231 w 771525"/>
                <a:gd name="connsiteY4" fmla="*/ 299561 h 457200"/>
                <a:gd name="connsiteX5" fmla="*/ 193834 w 771525"/>
                <a:gd name="connsiteY5" fmla="*/ 249079 h 457200"/>
                <a:gd name="connsiteX6" fmla="*/ 7144 w 771525"/>
                <a:gd name="connsiteY6" fmla="*/ 249079 h 457200"/>
                <a:gd name="connsiteX7" fmla="*/ 326231 w 771525"/>
                <a:gd name="connsiteY7" fmla="*/ 451009 h 457200"/>
                <a:gd name="connsiteX8" fmla="*/ 666274 w 771525"/>
                <a:gd name="connsiteY8" fmla="*/ 190024 h 457200"/>
                <a:gd name="connsiteX9" fmla="*/ 768191 w 771525"/>
                <a:gd name="connsiteY9" fmla="*/ 190024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1525" h="457200">
                  <a:moveTo>
                    <a:pt x="768191" y="190024"/>
                  </a:moveTo>
                  <a:lnTo>
                    <a:pt x="585311" y="7144"/>
                  </a:lnTo>
                  <a:lnTo>
                    <a:pt x="402431" y="190024"/>
                  </a:lnTo>
                  <a:lnTo>
                    <a:pt x="505301" y="190024"/>
                  </a:lnTo>
                  <a:cubicBezTo>
                    <a:pt x="471964" y="254794"/>
                    <a:pt x="404336" y="299561"/>
                    <a:pt x="326231" y="299561"/>
                  </a:cubicBezTo>
                  <a:cubicBezTo>
                    <a:pt x="275749" y="299561"/>
                    <a:pt x="229076" y="280511"/>
                    <a:pt x="193834" y="249079"/>
                  </a:cubicBezTo>
                  <a:lnTo>
                    <a:pt x="7144" y="249079"/>
                  </a:lnTo>
                  <a:cubicBezTo>
                    <a:pt x="64294" y="369094"/>
                    <a:pt x="185261" y="451009"/>
                    <a:pt x="326231" y="451009"/>
                  </a:cubicBezTo>
                  <a:cubicBezTo>
                    <a:pt x="489109" y="451009"/>
                    <a:pt x="626269" y="340519"/>
                    <a:pt x="666274" y="190024"/>
                  </a:cubicBezTo>
                  <a:lnTo>
                    <a:pt x="768191" y="190024"/>
                  </a:ln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grpSp>
      <p:grpSp>
        <p:nvGrpSpPr>
          <p:cNvPr id="51" name="Γραφικό 8" descr="Γρανάζια"/>
          <p:cNvGrpSpPr/>
          <p:nvPr/>
        </p:nvGrpSpPr>
        <p:grpSpPr>
          <a:xfrm>
            <a:off x="5668010" y="2355215"/>
            <a:ext cx="857250" cy="696595"/>
            <a:chOff x="7653338" y="3972719"/>
            <a:chExt cx="914400" cy="914400"/>
          </a:xfrm>
          <a:solidFill>
            <a:schemeClr val="bg1"/>
          </a:solidFill>
        </p:grpSpPr>
        <p:sp>
          <p:nvSpPr>
            <p:cNvPr id="52" name="Ελεύθερη σχεδίαση: Σχήμα 27"/>
            <p:cNvSpPr/>
            <p:nvPr/>
          </p:nvSpPr>
          <p:spPr>
            <a:xfrm>
              <a:off x="8008144" y="4046538"/>
              <a:ext cx="419100" cy="419100"/>
            </a:xfrm>
            <a:custGeom>
              <a:avLst/>
              <a:gdLst>
                <a:gd name="connsiteX0" fmla="*/ 210026 w 419100"/>
                <a:gd name="connsiteY0" fmla="*/ 281464 h 419100"/>
                <a:gd name="connsiteX1" fmla="*/ 138589 w 419100"/>
                <a:gd name="connsiteY1" fmla="*/ 210026 h 419100"/>
                <a:gd name="connsiteX2" fmla="*/ 210026 w 419100"/>
                <a:gd name="connsiteY2" fmla="*/ 138589 h 419100"/>
                <a:gd name="connsiteX3" fmla="*/ 281464 w 419100"/>
                <a:gd name="connsiteY3" fmla="*/ 210026 h 419100"/>
                <a:gd name="connsiteX4" fmla="*/ 210026 w 419100"/>
                <a:gd name="connsiteY4" fmla="*/ 281464 h 419100"/>
                <a:gd name="connsiteX5" fmla="*/ 370999 w 419100"/>
                <a:gd name="connsiteY5" fmla="*/ 165259 h 419100"/>
                <a:gd name="connsiteX6" fmla="*/ 355759 w 419100"/>
                <a:gd name="connsiteY6" fmla="*/ 128111 h 419100"/>
                <a:gd name="connsiteX7" fmla="*/ 370999 w 419100"/>
                <a:gd name="connsiteY7" fmla="*/ 83344 h 419100"/>
                <a:gd name="connsiteX8" fmla="*/ 336709 w 419100"/>
                <a:gd name="connsiteY8" fmla="*/ 49054 h 419100"/>
                <a:gd name="connsiteX9" fmla="*/ 291941 w 419100"/>
                <a:gd name="connsiteY9" fmla="*/ 64294 h 419100"/>
                <a:gd name="connsiteX10" fmla="*/ 254794 w 419100"/>
                <a:gd name="connsiteY10" fmla="*/ 49054 h 419100"/>
                <a:gd name="connsiteX11" fmla="*/ 233839 w 419100"/>
                <a:gd name="connsiteY11" fmla="*/ 7144 h 419100"/>
                <a:gd name="connsiteX12" fmla="*/ 186214 w 419100"/>
                <a:gd name="connsiteY12" fmla="*/ 7144 h 419100"/>
                <a:gd name="connsiteX13" fmla="*/ 165259 w 419100"/>
                <a:gd name="connsiteY13" fmla="*/ 49054 h 419100"/>
                <a:gd name="connsiteX14" fmla="*/ 128111 w 419100"/>
                <a:gd name="connsiteY14" fmla="*/ 64294 h 419100"/>
                <a:gd name="connsiteX15" fmla="*/ 83344 w 419100"/>
                <a:gd name="connsiteY15" fmla="*/ 49054 h 419100"/>
                <a:gd name="connsiteX16" fmla="*/ 49054 w 419100"/>
                <a:gd name="connsiteY16" fmla="*/ 83344 h 419100"/>
                <a:gd name="connsiteX17" fmla="*/ 64294 w 419100"/>
                <a:gd name="connsiteY17" fmla="*/ 128111 h 419100"/>
                <a:gd name="connsiteX18" fmla="*/ 49054 w 419100"/>
                <a:gd name="connsiteY18" fmla="*/ 165259 h 419100"/>
                <a:gd name="connsiteX19" fmla="*/ 7144 w 419100"/>
                <a:gd name="connsiteY19" fmla="*/ 186214 h 419100"/>
                <a:gd name="connsiteX20" fmla="*/ 7144 w 419100"/>
                <a:gd name="connsiteY20" fmla="*/ 233839 h 419100"/>
                <a:gd name="connsiteX21" fmla="*/ 49054 w 419100"/>
                <a:gd name="connsiteY21" fmla="*/ 254794 h 419100"/>
                <a:gd name="connsiteX22" fmla="*/ 64294 w 419100"/>
                <a:gd name="connsiteY22" fmla="*/ 291941 h 419100"/>
                <a:gd name="connsiteX23" fmla="*/ 49054 w 419100"/>
                <a:gd name="connsiteY23" fmla="*/ 336709 h 419100"/>
                <a:gd name="connsiteX24" fmla="*/ 82391 w 419100"/>
                <a:gd name="connsiteY24" fmla="*/ 370046 h 419100"/>
                <a:gd name="connsiteX25" fmla="*/ 127159 w 419100"/>
                <a:gd name="connsiteY25" fmla="*/ 354806 h 419100"/>
                <a:gd name="connsiteX26" fmla="*/ 164306 w 419100"/>
                <a:gd name="connsiteY26" fmla="*/ 370046 h 419100"/>
                <a:gd name="connsiteX27" fmla="*/ 185261 w 419100"/>
                <a:gd name="connsiteY27" fmla="*/ 411956 h 419100"/>
                <a:gd name="connsiteX28" fmla="*/ 232886 w 419100"/>
                <a:gd name="connsiteY28" fmla="*/ 411956 h 419100"/>
                <a:gd name="connsiteX29" fmla="*/ 253841 w 419100"/>
                <a:gd name="connsiteY29" fmla="*/ 370046 h 419100"/>
                <a:gd name="connsiteX30" fmla="*/ 290989 w 419100"/>
                <a:gd name="connsiteY30" fmla="*/ 354806 h 419100"/>
                <a:gd name="connsiteX31" fmla="*/ 335756 w 419100"/>
                <a:gd name="connsiteY31" fmla="*/ 370046 h 419100"/>
                <a:gd name="connsiteX32" fmla="*/ 370046 w 419100"/>
                <a:gd name="connsiteY32" fmla="*/ 336709 h 419100"/>
                <a:gd name="connsiteX33" fmla="*/ 354806 w 419100"/>
                <a:gd name="connsiteY33" fmla="*/ 291941 h 419100"/>
                <a:gd name="connsiteX34" fmla="*/ 370999 w 419100"/>
                <a:gd name="connsiteY34" fmla="*/ 254794 h 419100"/>
                <a:gd name="connsiteX35" fmla="*/ 412909 w 419100"/>
                <a:gd name="connsiteY35" fmla="*/ 233839 h 419100"/>
                <a:gd name="connsiteX36" fmla="*/ 412909 w 419100"/>
                <a:gd name="connsiteY36" fmla="*/ 186214 h 419100"/>
                <a:gd name="connsiteX37" fmla="*/ 370999 w 419100"/>
                <a:gd name="connsiteY37" fmla="*/ 165259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9100" h="419100">
                  <a:moveTo>
                    <a:pt x="210026" y="281464"/>
                  </a:moveTo>
                  <a:cubicBezTo>
                    <a:pt x="170021" y="281464"/>
                    <a:pt x="138589" y="249079"/>
                    <a:pt x="138589" y="210026"/>
                  </a:cubicBezTo>
                  <a:cubicBezTo>
                    <a:pt x="138589" y="170974"/>
                    <a:pt x="170974" y="138589"/>
                    <a:pt x="210026" y="138589"/>
                  </a:cubicBezTo>
                  <a:cubicBezTo>
                    <a:pt x="250031" y="138589"/>
                    <a:pt x="281464" y="170974"/>
                    <a:pt x="281464" y="210026"/>
                  </a:cubicBezTo>
                  <a:cubicBezTo>
                    <a:pt x="281464" y="249079"/>
                    <a:pt x="249079" y="281464"/>
                    <a:pt x="210026" y="281464"/>
                  </a:cubicBezTo>
                  <a:close/>
                  <a:moveTo>
                    <a:pt x="370999" y="165259"/>
                  </a:moveTo>
                  <a:cubicBezTo>
                    <a:pt x="367189" y="151924"/>
                    <a:pt x="362426" y="139541"/>
                    <a:pt x="355759" y="128111"/>
                  </a:cubicBezTo>
                  <a:lnTo>
                    <a:pt x="370999" y="83344"/>
                  </a:lnTo>
                  <a:lnTo>
                    <a:pt x="336709" y="49054"/>
                  </a:lnTo>
                  <a:lnTo>
                    <a:pt x="291941" y="64294"/>
                  </a:lnTo>
                  <a:cubicBezTo>
                    <a:pt x="280511" y="57626"/>
                    <a:pt x="268129" y="52864"/>
                    <a:pt x="254794" y="49054"/>
                  </a:cubicBezTo>
                  <a:lnTo>
                    <a:pt x="233839" y="7144"/>
                  </a:lnTo>
                  <a:lnTo>
                    <a:pt x="186214" y="7144"/>
                  </a:lnTo>
                  <a:lnTo>
                    <a:pt x="165259" y="49054"/>
                  </a:lnTo>
                  <a:cubicBezTo>
                    <a:pt x="151924" y="52864"/>
                    <a:pt x="139541" y="57626"/>
                    <a:pt x="128111" y="64294"/>
                  </a:cubicBezTo>
                  <a:lnTo>
                    <a:pt x="83344" y="49054"/>
                  </a:lnTo>
                  <a:lnTo>
                    <a:pt x="49054" y="83344"/>
                  </a:lnTo>
                  <a:lnTo>
                    <a:pt x="64294" y="128111"/>
                  </a:lnTo>
                  <a:cubicBezTo>
                    <a:pt x="57626" y="139541"/>
                    <a:pt x="52864" y="151924"/>
                    <a:pt x="49054" y="165259"/>
                  </a:cubicBezTo>
                  <a:lnTo>
                    <a:pt x="7144" y="186214"/>
                  </a:lnTo>
                  <a:lnTo>
                    <a:pt x="7144" y="233839"/>
                  </a:lnTo>
                  <a:lnTo>
                    <a:pt x="49054" y="254794"/>
                  </a:lnTo>
                  <a:cubicBezTo>
                    <a:pt x="52864" y="268129"/>
                    <a:pt x="57626" y="280511"/>
                    <a:pt x="64294" y="291941"/>
                  </a:cubicBezTo>
                  <a:lnTo>
                    <a:pt x="49054" y="336709"/>
                  </a:lnTo>
                  <a:lnTo>
                    <a:pt x="82391" y="370046"/>
                  </a:lnTo>
                  <a:lnTo>
                    <a:pt x="127159" y="354806"/>
                  </a:lnTo>
                  <a:cubicBezTo>
                    <a:pt x="138589" y="361474"/>
                    <a:pt x="150971" y="366236"/>
                    <a:pt x="164306" y="370046"/>
                  </a:cubicBezTo>
                  <a:lnTo>
                    <a:pt x="185261" y="411956"/>
                  </a:lnTo>
                  <a:lnTo>
                    <a:pt x="232886" y="411956"/>
                  </a:lnTo>
                  <a:lnTo>
                    <a:pt x="253841" y="370046"/>
                  </a:lnTo>
                  <a:cubicBezTo>
                    <a:pt x="267176" y="366236"/>
                    <a:pt x="279559" y="361474"/>
                    <a:pt x="290989" y="354806"/>
                  </a:cubicBezTo>
                  <a:lnTo>
                    <a:pt x="335756" y="370046"/>
                  </a:lnTo>
                  <a:lnTo>
                    <a:pt x="370046" y="336709"/>
                  </a:lnTo>
                  <a:lnTo>
                    <a:pt x="354806" y="291941"/>
                  </a:lnTo>
                  <a:cubicBezTo>
                    <a:pt x="361474" y="280511"/>
                    <a:pt x="367189" y="267176"/>
                    <a:pt x="370999" y="254794"/>
                  </a:cubicBezTo>
                  <a:lnTo>
                    <a:pt x="412909" y="233839"/>
                  </a:lnTo>
                  <a:lnTo>
                    <a:pt x="412909" y="186214"/>
                  </a:lnTo>
                  <a:lnTo>
                    <a:pt x="370999" y="165259"/>
                  </a:ln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53" name="Ελεύθερη σχεδίαση: Σχήμα 28"/>
            <p:cNvSpPr/>
            <p:nvPr/>
          </p:nvSpPr>
          <p:spPr>
            <a:xfrm>
              <a:off x="7792879" y="4393248"/>
              <a:ext cx="419100" cy="419100"/>
            </a:xfrm>
            <a:custGeom>
              <a:avLst/>
              <a:gdLst>
                <a:gd name="connsiteX0" fmla="*/ 210026 w 419100"/>
                <a:gd name="connsiteY0" fmla="*/ 281464 h 419100"/>
                <a:gd name="connsiteX1" fmla="*/ 138589 w 419100"/>
                <a:gd name="connsiteY1" fmla="*/ 210026 h 419100"/>
                <a:gd name="connsiteX2" fmla="*/ 210026 w 419100"/>
                <a:gd name="connsiteY2" fmla="*/ 138589 h 419100"/>
                <a:gd name="connsiteX3" fmla="*/ 281464 w 419100"/>
                <a:gd name="connsiteY3" fmla="*/ 210026 h 419100"/>
                <a:gd name="connsiteX4" fmla="*/ 210026 w 419100"/>
                <a:gd name="connsiteY4" fmla="*/ 281464 h 419100"/>
                <a:gd name="connsiteX5" fmla="*/ 210026 w 419100"/>
                <a:gd name="connsiteY5" fmla="*/ 281464 h 419100"/>
                <a:gd name="connsiteX6" fmla="*/ 355759 w 419100"/>
                <a:gd name="connsiteY6" fmla="*/ 128111 h 419100"/>
                <a:gd name="connsiteX7" fmla="*/ 370999 w 419100"/>
                <a:gd name="connsiteY7" fmla="*/ 83344 h 419100"/>
                <a:gd name="connsiteX8" fmla="*/ 336709 w 419100"/>
                <a:gd name="connsiteY8" fmla="*/ 49054 h 419100"/>
                <a:gd name="connsiteX9" fmla="*/ 291941 w 419100"/>
                <a:gd name="connsiteY9" fmla="*/ 64294 h 419100"/>
                <a:gd name="connsiteX10" fmla="*/ 254794 w 419100"/>
                <a:gd name="connsiteY10" fmla="*/ 49054 h 419100"/>
                <a:gd name="connsiteX11" fmla="*/ 233839 w 419100"/>
                <a:gd name="connsiteY11" fmla="*/ 7144 h 419100"/>
                <a:gd name="connsiteX12" fmla="*/ 186214 w 419100"/>
                <a:gd name="connsiteY12" fmla="*/ 7144 h 419100"/>
                <a:gd name="connsiteX13" fmla="*/ 165259 w 419100"/>
                <a:gd name="connsiteY13" fmla="*/ 49054 h 419100"/>
                <a:gd name="connsiteX14" fmla="*/ 128111 w 419100"/>
                <a:gd name="connsiteY14" fmla="*/ 64294 h 419100"/>
                <a:gd name="connsiteX15" fmla="*/ 83344 w 419100"/>
                <a:gd name="connsiteY15" fmla="*/ 49054 h 419100"/>
                <a:gd name="connsiteX16" fmla="*/ 50006 w 419100"/>
                <a:gd name="connsiteY16" fmla="*/ 82391 h 419100"/>
                <a:gd name="connsiteX17" fmla="*/ 64294 w 419100"/>
                <a:gd name="connsiteY17" fmla="*/ 127159 h 419100"/>
                <a:gd name="connsiteX18" fmla="*/ 49054 w 419100"/>
                <a:gd name="connsiteY18" fmla="*/ 164306 h 419100"/>
                <a:gd name="connsiteX19" fmla="*/ 7144 w 419100"/>
                <a:gd name="connsiteY19" fmla="*/ 185261 h 419100"/>
                <a:gd name="connsiteX20" fmla="*/ 7144 w 419100"/>
                <a:gd name="connsiteY20" fmla="*/ 232886 h 419100"/>
                <a:gd name="connsiteX21" fmla="*/ 49054 w 419100"/>
                <a:gd name="connsiteY21" fmla="*/ 253841 h 419100"/>
                <a:gd name="connsiteX22" fmla="*/ 64294 w 419100"/>
                <a:gd name="connsiteY22" fmla="*/ 290989 h 419100"/>
                <a:gd name="connsiteX23" fmla="*/ 50006 w 419100"/>
                <a:gd name="connsiteY23" fmla="*/ 335756 h 419100"/>
                <a:gd name="connsiteX24" fmla="*/ 83344 w 419100"/>
                <a:gd name="connsiteY24" fmla="*/ 369094 h 419100"/>
                <a:gd name="connsiteX25" fmla="*/ 128111 w 419100"/>
                <a:gd name="connsiteY25" fmla="*/ 354806 h 419100"/>
                <a:gd name="connsiteX26" fmla="*/ 165259 w 419100"/>
                <a:gd name="connsiteY26" fmla="*/ 370046 h 419100"/>
                <a:gd name="connsiteX27" fmla="*/ 186214 w 419100"/>
                <a:gd name="connsiteY27" fmla="*/ 411956 h 419100"/>
                <a:gd name="connsiteX28" fmla="*/ 233839 w 419100"/>
                <a:gd name="connsiteY28" fmla="*/ 411956 h 419100"/>
                <a:gd name="connsiteX29" fmla="*/ 254794 w 419100"/>
                <a:gd name="connsiteY29" fmla="*/ 370046 h 419100"/>
                <a:gd name="connsiteX30" fmla="*/ 291941 w 419100"/>
                <a:gd name="connsiteY30" fmla="*/ 354806 h 419100"/>
                <a:gd name="connsiteX31" fmla="*/ 336709 w 419100"/>
                <a:gd name="connsiteY31" fmla="*/ 370046 h 419100"/>
                <a:gd name="connsiteX32" fmla="*/ 370046 w 419100"/>
                <a:gd name="connsiteY32" fmla="*/ 335756 h 419100"/>
                <a:gd name="connsiteX33" fmla="*/ 355759 w 419100"/>
                <a:gd name="connsiteY33" fmla="*/ 291941 h 419100"/>
                <a:gd name="connsiteX34" fmla="*/ 370999 w 419100"/>
                <a:gd name="connsiteY34" fmla="*/ 254794 h 419100"/>
                <a:gd name="connsiteX35" fmla="*/ 412909 w 419100"/>
                <a:gd name="connsiteY35" fmla="*/ 233839 h 419100"/>
                <a:gd name="connsiteX36" fmla="*/ 412909 w 419100"/>
                <a:gd name="connsiteY36" fmla="*/ 186214 h 419100"/>
                <a:gd name="connsiteX37" fmla="*/ 370999 w 419100"/>
                <a:gd name="connsiteY37" fmla="*/ 165259 h 419100"/>
                <a:gd name="connsiteX38" fmla="*/ 355759 w 419100"/>
                <a:gd name="connsiteY38" fmla="*/ 12811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9100" h="419100">
                  <a:moveTo>
                    <a:pt x="210026" y="281464"/>
                  </a:moveTo>
                  <a:cubicBezTo>
                    <a:pt x="170021" y="281464"/>
                    <a:pt x="138589" y="249079"/>
                    <a:pt x="138589" y="210026"/>
                  </a:cubicBezTo>
                  <a:cubicBezTo>
                    <a:pt x="138589" y="170021"/>
                    <a:pt x="170974" y="138589"/>
                    <a:pt x="210026" y="138589"/>
                  </a:cubicBezTo>
                  <a:cubicBezTo>
                    <a:pt x="250031" y="138589"/>
                    <a:pt x="281464" y="170974"/>
                    <a:pt x="281464" y="210026"/>
                  </a:cubicBezTo>
                  <a:cubicBezTo>
                    <a:pt x="281464" y="249079"/>
                    <a:pt x="250031" y="281464"/>
                    <a:pt x="210026" y="281464"/>
                  </a:cubicBezTo>
                  <a:lnTo>
                    <a:pt x="210026" y="281464"/>
                  </a:lnTo>
                  <a:close/>
                  <a:moveTo>
                    <a:pt x="355759" y="128111"/>
                  </a:moveTo>
                  <a:lnTo>
                    <a:pt x="370999" y="83344"/>
                  </a:lnTo>
                  <a:lnTo>
                    <a:pt x="336709" y="49054"/>
                  </a:lnTo>
                  <a:lnTo>
                    <a:pt x="291941" y="64294"/>
                  </a:lnTo>
                  <a:cubicBezTo>
                    <a:pt x="280511" y="57626"/>
                    <a:pt x="267176" y="52864"/>
                    <a:pt x="254794" y="49054"/>
                  </a:cubicBezTo>
                  <a:lnTo>
                    <a:pt x="233839" y="7144"/>
                  </a:lnTo>
                  <a:lnTo>
                    <a:pt x="186214" y="7144"/>
                  </a:lnTo>
                  <a:lnTo>
                    <a:pt x="165259" y="49054"/>
                  </a:lnTo>
                  <a:cubicBezTo>
                    <a:pt x="151924" y="52864"/>
                    <a:pt x="139541" y="57626"/>
                    <a:pt x="128111" y="64294"/>
                  </a:cubicBezTo>
                  <a:lnTo>
                    <a:pt x="83344" y="49054"/>
                  </a:lnTo>
                  <a:lnTo>
                    <a:pt x="50006" y="82391"/>
                  </a:lnTo>
                  <a:lnTo>
                    <a:pt x="64294" y="127159"/>
                  </a:lnTo>
                  <a:cubicBezTo>
                    <a:pt x="57626" y="138589"/>
                    <a:pt x="52864" y="151924"/>
                    <a:pt x="49054" y="164306"/>
                  </a:cubicBezTo>
                  <a:lnTo>
                    <a:pt x="7144" y="185261"/>
                  </a:lnTo>
                  <a:lnTo>
                    <a:pt x="7144" y="232886"/>
                  </a:lnTo>
                  <a:lnTo>
                    <a:pt x="49054" y="253841"/>
                  </a:lnTo>
                  <a:cubicBezTo>
                    <a:pt x="52864" y="267176"/>
                    <a:pt x="57626" y="279559"/>
                    <a:pt x="64294" y="290989"/>
                  </a:cubicBezTo>
                  <a:lnTo>
                    <a:pt x="50006" y="335756"/>
                  </a:lnTo>
                  <a:lnTo>
                    <a:pt x="83344" y="369094"/>
                  </a:lnTo>
                  <a:lnTo>
                    <a:pt x="128111" y="354806"/>
                  </a:lnTo>
                  <a:cubicBezTo>
                    <a:pt x="139541" y="361474"/>
                    <a:pt x="151924" y="366236"/>
                    <a:pt x="165259" y="370046"/>
                  </a:cubicBezTo>
                  <a:lnTo>
                    <a:pt x="186214" y="411956"/>
                  </a:lnTo>
                  <a:lnTo>
                    <a:pt x="233839" y="411956"/>
                  </a:lnTo>
                  <a:lnTo>
                    <a:pt x="254794" y="370046"/>
                  </a:lnTo>
                  <a:cubicBezTo>
                    <a:pt x="268129" y="366236"/>
                    <a:pt x="280511" y="361474"/>
                    <a:pt x="291941" y="354806"/>
                  </a:cubicBezTo>
                  <a:lnTo>
                    <a:pt x="336709" y="370046"/>
                  </a:lnTo>
                  <a:lnTo>
                    <a:pt x="370046" y="335756"/>
                  </a:lnTo>
                  <a:lnTo>
                    <a:pt x="355759" y="291941"/>
                  </a:lnTo>
                  <a:cubicBezTo>
                    <a:pt x="362426" y="280511"/>
                    <a:pt x="367189" y="268129"/>
                    <a:pt x="370999" y="254794"/>
                  </a:cubicBezTo>
                  <a:lnTo>
                    <a:pt x="412909" y="233839"/>
                  </a:lnTo>
                  <a:lnTo>
                    <a:pt x="412909" y="186214"/>
                  </a:lnTo>
                  <a:lnTo>
                    <a:pt x="370999" y="165259"/>
                  </a:lnTo>
                  <a:cubicBezTo>
                    <a:pt x="367189" y="151924"/>
                    <a:pt x="362426" y="139541"/>
                    <a:pt x="355759" y="128111"/>
                  </a:cubicBez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grpSp>
      <p:sp>
        <p:nvSpPr>
          <p:cNvPr id="146454" name="TextBox 37"/>
          <p:cNvSpPr txBox="1">
            <a:spLocks noChangeArrowheads="1"/>
          </p:cNvSpPr>
          <p:nvPr/>
        </p:nvSpPr>
        <p:spPr bwMode="auto">
          <a:xfrm>
            <a:off x="9621838" y="6073775"/>
            <a:ext cx="1582737"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grpSp>
        <p:nvGrpSpPr>
          <p:cNvPr id="56" name="Γραφικό 30" descr="Ομάδα"/>
          <p:cNvGrpSpPr/>
          <p:nvPr/>
        </p:nvGrpSpPr>
        <p:grpSpPr>
          <a:xfrm>
            <a:off x="10398438" y="2467797"/>
            <a:ext cx="690709" cy="572396"/>
            <a:chOff x="5680220" y="3052286"/>
            <a:chExt cx="826784" cy="753428"/>
          </a:xfrm>
          <a:solidFill>
            <a:schemeClr val="bg1"/>
          </a:solidFill>
        </p:grpSpPr>
        <p:sp>
          <p:nvSpPr>
            <p:cNvPr id="57" name="Ελεύθερη σχεδίαση: Σχήμα 32"/>
            <p:cNvSpPr/>
            <p:nvPr/>
          </p:nvSpPr>
          <p:spPr>
            <a:xfrm>
              <a:off x="626030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58" name="Ελεύθερη σχεδίαση: Σχήμα 33"/>
            <p:cNvSpPr/>
            <p:nvPr/>
          </p:nvSpPr>
          <p:spPr>
            <a:xfrm>
              <a:off x="5784056"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59" name="Ελεύθερη σχεδίαση: Σχήμα 34"/>
            <p:cNvSpPr/>
            <p:nvPr/>
          </p:nvSpPr>
          <p:spPr>
            <a:xfrm>
              <a:off x="6022181" y="3052286"/>
              <a:ext cx="142875" cy="142875"/>
            </a:xfrm>
            <a:custGeom>
              <a:avLst/>
              <a:gdLst>
                <a:gd name="connsiteX0" fmla="*/ 140494 w 142875"/>
                <a:gd name="connsiteY0" fmla="*/ 73819 h 142875"/>
                <a:gd name="connsiteX1" fmla="*/ 73819 w 142875"/>
                <a:gd name="connsiteY1" fmla="*/ 140494 h 142875"/>
                <a:gd name="connsiteX2" fmla="*/ 7144 w 142875"/>
                <a:gd name="connsiteY2" fmla="*/ 73819 h 142875"/>
                <a:gd name="connsiteX3" fmla="*/ 73819 w 142875"/>
                <a:gd name="connsiteY3" fmla="*/ 7144 h 142875"/>
                <a:gd name="connsiteX4" fmla="*/ 140494 w 142875"/>
                <a:gd name="connsiteY4" fmla="*/ 73819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40494" y="73819"/>
                  </a:moveTo>
                  <a:cubicBezTo>
                    <a:pt x="140494" y="110642"/>
                    <a:pt x="110642" y="140494"/>
                    <a:pt x="73819" y="140494"/>
                  </a:cubicBezTo>
                  <a:cubicBezTo>
                    <a:pt x="36995" y="140494"/>
                    <a:pt x="7144" y="110642"/>
                    <a:pt x="7144" y="73819"/>
                  </a:cubicBezTo>
                  <a:cubicBezTo>
                    <a:pt x="7144" y="36995"/>
                    <a:pt x="36995" y="7144"/>
                    <a:pt x="73819" y="7144"/>
                  </a:cubicBezTo>
                  <a:cubicBezTo>
                    <a:pt x="110642" y="7144"/>
                    <a:pt x="140494" y="36995"/>
                    <a:pt x="140494" y="73819"/>
                  </a:cubicBez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60" name="Ελεύθερη σχεδίαση: Σχήμα 35"/>
            <p:cNvSpPr/>
            <p:nvPr/>
          </p:nvSpPr>
          <p:spPr>
            <a:xfrm>
              <a:off x="5962816" y="3205639"/>
              <a:ext cx="352425" cy="600075"/>
            </a:xfrm>
            <a:custGeom>
              <a:avLst/>
              <a:gdLst>
                <a:gd name="connsiteX0" fmla="*/ 345295 w 352425"/>
                <a:gd name="connsiteY0" fmla="*/ 230981 h 600075"/>
                <a:gd name="connsiteX1" fmla="*/ 302432 w 352425"/>
                <a:gd name="connsiteY1" fmla="*/ 72866 h 600075"/>
                <a:gd name="connsiteX2" fmla="*/ 293860 w 352425"/>
                <a:gd name="connsiteY2" fmla="*/ 57626 h 600075"/>
                <a:gd name="connsiteX3" fmla="*/ 228137 w 352425"/>
                <a:gd name="connsiteY3" fmla="*/ 15716 h 600075"/>
                <a:gd name="connsiteX4" fmla="*/ 176702 w 352425"/>
                <a:gd name="connsiteY4" fmla="*/ 7144 h 600075"/>
                <a:gd name="connsiteX5" fmla="*/ 125267 w 352425"/>
                <a:gd name="connsiteY5" fmla="*/ 15716 h 600075"/>
                <a:gd name="connsiteX6" fmla="*/ 59545 w 352425"/>
                <a:gd name="connsiteY6" fmla="*/ 57626 h 600075"/>
                <a:gd name="connsiteX7" fmla="*/ 50972 w 352425"/>
                <a:gd name="connsiteY7" fmla="*/ 72866 h 600075"/>
                <a:gd name="connsiteX8" fmla="*/ 8110 w 352425"/>
                <a:gd name="connsiteY8" fmla="*/ 230981 h 600075"/>
                <a:gd name="connsiteX9" fmla="*/ 28112 w 352425"/>
                <a:gd name="connsiteY9" fmla="*/ 267176 h 600075"/>
                <a:gd name="connsiteX10" fmla="*/ 35732 w 352425"/>
                <a:gd name="connsiteY10" fmla="*/ 268129 h 600075"/>
                <a:gd name="connsiteX11" fmla="*/ 63355 w 352425"/>
                <a:gd name="connsiteY11" fmla="*/ 247174 h 600075"/>
                <a:gd name="connsiteX12" fmla="*/ 101455 w 352425"/>
                <a:gd name="connsiteY12" fmla="*/ 108109 h 600075"/>
                <a:gd name="connsiteX13" fmla="*/ 101455 w 352425"/>
                <a:gd name="connsiteY13" fmla="*/ 592931 h 600075"/>
                <a:gd name="connsiteX14" fmla="*/ 158605 w 352425"/>
                <a:gd name="connsiteY14" fmla="*/ 592931 h 600075"/>
                <a:gd name="connsiteX15" fmla="*/ 158605 w 352425"/>
                <a:gd name="connsiteY15" fmla="*/ 320516 h 600075"/>
                <a:gd name="connsiteX16" fmla="*/ 196705 w 352425"/>
                <a:gd name="connsiteY16" fmla="*/ 320516 h 600075"/>
                <a:gd name="connsiteX17" fmla="*/ 196705 w 352425"/>
                <a:gd name="connsiteY17" fmla="*/ 591979 h 600075"/>
                <a:gd name="connsiteX18" fmla="*/ 253855 w 352425"/>
                <a:gd name="connsiteY18" fmla="*/ 591979 h 600075"/>
                <a:gd name="connsiteX19" fmla="*/ 253855 w 352425"/>
                <a:gd name="connsiteY19" fmla="*/ 108109 h 600075"/>
                <a:gd name="connsiteX20" fmla="*/ 291955 w 352425"/>
                <a:gd name="connsiteY20" fmla="*/ 247174 h 600075"/>
                <a:gd name="connsiteX21" fmla="*/ 319577 w 352425"/>
                <a:gd name="connsiteY21" fmla="*/ 268129 h 600075"/>
                <a:gd name="connsiteX22" fmla="*/ 327197 w 352425"/>
                <a:gd name="connsiteY22" fmla="*/ 267176 h 600075"/>
                <a:gd name="connsiteX23" fmla="*/ 345295 w 352425"/>
                <a:gd name="connsiteY23"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2425" h="600075">
                  <a:moveTo>
                    <a:pt x="345295" y="230981"/>
                  </a:moveTo>
                  <a:lnTo>
                    <a:pt x="302432" y="72866"/>
                  </a:lnTo>
                  <a:cubicBezTo>
                    <a:pt x="300527" y="67151"/>
                    <a:pt x="297670" y="61436"/>
                    <a:pt x="293860" y="57626"/>
                  </a:cubicBezTo>
                  <a:cubicBezTo>
                    <a:pt x="275762" y="38576"/>
                    <a:pt x="252902" y="24289"/>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0981"/>
                  </a:lnTo>
                  <a:cubicBezTo>
                    <a:pt x="4300" y="246221"/>
                    <a:pt x="11920" y="263366"/>
                    <a:pt x="28112" y="267176"/>
                  </a:cubicBezTo>
                  <a:cubicBezTo>
                    <a:pt x="30970" y="268129"/>
                    <a:pt x="32875" y="268129"/>
                    <a:pt x="35732" y="268129"/>
                  </a:cubicBezTo>
                  <a:cubicBezTo>
                    <a:pt x="48115" y="268129"/>
                    <a:pt x="59545" y="259556"/>
                    <a:pt x="63355" y="247174"/>
                  </a:cubicBezTo>
                  <a:lnTo>
                    <a:pt x="101455" y="108109"/>
                  </a:lnTo>
                  <a:lnTo>
                    <a:pt x="101455" y="592931"/>
                  </a:lnTo>
                  <a:lnTo>
                    <a:pt x="158605" y="592931"/>
                  </a:lnTo>
                  <a:lnTo>
                    <a:pt x="158605" y="320516"/>
                  </a:lnTo>
                  <a:lnTo>
                    <a:pt x="196705" y="320516"/>
                  </a:lnTo>
                  <a:lnTo>
                    <a:pt x="196705" y="591979"/>
                  </a:lnTo>
                  <a:lnTo>
                    <a:pt x="253855" y="591979"/>
                  </a:lnTo>
                  <a:lnTo>
                    <a:pt x="253855" y="108109"/>
                  </a:lnTo>
                  <a:lnTo>
                    <a:pt x="291955" y="247174"/>
                  </a:lnTo>
                  <a:cubicBezTo>
                    <a:pt x="295765" y="259556"/>
                    <a:pt x="307195" y="268129"/>
                    <a:pt x="319577" y="268129"/>
                  </a:cubicBezTo>
                  <a:cubicBezTo>
                    <a:pt x="322435" y="268129"/>
                    <a:pt x="324340" y="268129"/>
                    <a:pt x="327197" y="267176"/>
                  </a:cubicBezTo>
                  <a:cubicBezTo>
                    <a:pt x="340532" y="263366"/>
                    <a:pt x="349105" y="246221"/>
                    <a:pt x="345295" y="230981"/>
                  </a:cubicBez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61" name="Ελεύθερη σχεδίαση: Σχήμα 36"/>
            <p:cNvSpPr/>
            <p:nvPr/>
          </p:nvSpPr>
          <p:spPr>
            <a:xfrm>
              <a:off x="5680220" y="3204686"/>
              <a:ext cx="285750" cy="600075"/>
            </a:xfrm>
            <a:custGeom>
              <a:avLst/>
              <a:gdLst>
                <a:gd name="connsiteX0" fmla="*/ 228137 w 285750"/>
                <a:gd name="connsiteY0" fmla="*/ 227171 h 600075"/>
                <a:gd name="connsiteX1" fmla="*/ 271000 w 285750"/>
                <a:gd name="connsiteY1" fmla="*/ 69056 h 600075"/>
                <a:gd name="connsiteX2" fmla="*/ 282430 w 285750"/>
                <a:gd name="connsiteY2" fmla="*/ 46196 h 600075"/>
                <a:gd name="connsiteX3" fmla="*/ 228137 w 285750"/>
                <a:gd name="connsiteY3" fmla="*/ 15716 h 600075"/>
                <a:gd name="connsiteX4" fmla="*/ 176702 w 285750"/>
                <a:gd name="connsiteY4" fmla="*/ 7144 h 600075"/>
                <a:gd name="connsiteX5" fmla="*/ 125267 w 285750"/>
                <a:gd name="connsiteY5" fmla="*/ 15716 h 600075"/>
                <a:gd name="connsiteX6" fmla="*/ 59545 w 285750"/>
                <a:gd name="connsiteY6" fmla="*/ 57626 h 600075"/>
                <a:gd name="connsiteX7" fmla="*/ 50972 w 285750"/>
                <a:gd name="connsiteY7" fmla="*/ 72866 h 600075"/>
                <a:gd name="connsiteX8" fmla="*/ 8110 w 285750"/>
                <a:gd name="connsiteY8" fmla="*/ 231934 h 600075"/>
                <a:gd name="connsiteX9" fmla="*/ 28112 w 285750"/>
                <a:gd name="connsiteY9" fmla="*/ 268129 h 600075"/>
                <a:gd name="connsiteX10" fmla="*/ 35732 w 285750"/>
                <a:gd name="connsiteY10" fmla="*/ 269081 h 600075"/>
                <a:gd name="connsiteX11" fmla="*/ 63355 w 285750"/>
                <a:gd name="connsiteY11" fmla="*/ 248126 h 600075"/>
                <a:gd name="connsiteX12" fmla="*/ 101455 w 285750"/>
                <a:gd name="connsiteY12" fmla="*/ 109061 h 600075"/>
                <a:gd name="connsiteX13" fmla="*/ 101455 w 285750"/>
                <a:gd name="connsiteY13" fmla="*/ 593884 h 600075"/>
                <a:gd name="connsiteX14" fmla="*/ 158605 w 285750"/>
                <a:gd name="connsiteY14" fmla="*/ 593884 h 600075"/>
                <a:gd name="connsiteX15" fmla="*/ 158605 w 285750"/>
                <a:gd name="connsiteY15" fmla="*/ 321469 h 600075"/>
                <a:gd name="connsiteX16" fmla="*/ 196705 w 285750"/>
                <a:gd name="connsiteY16" fmla="*/ 321469 h 600075"/>
                <a:gd name="connsiteX17" fmla="*/ 196705 w 285750"/>
                <a:gd name="connsiteY17" fmla="*/ 592931 h 600075"/>
                <a:gd name="connsiteX18" fmla="*/ 253855 w 285750"/>
                <a:gd name="connsiteY18" fmla="*/ 592931 h 600075"/>
                <a:gd name="connsiteX19" fmla="*/ 253855 w 285750"/>
                <a:gd name="connsiteY19" fmla="*/ 284321 h 600075"/>
                <a:gd name="connsiteX20" fmla="*/ 228137 w 285750"/>
                <a:gd name="connsiteY20" fmla="*/ 22717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28137" y="227171"/>
                  </a:moveTo>
                  <a:lnTo>
                    <a:pt x="271000" y="69056"/>
                  </a:lnTo>
                  <a:cubicBezTo>
                    <a:pt x="272905" y="60484"/>
                    <a:pt x="277667" y="52864"/>
                    <a:pt x="282430" y="46196"/>
                  </a:cubicBezTo>
                  <a:cubicBezTo>
                    <a:pt x="267190" y="32861"/>
                    <a:pt x="248140" y="22384"/>
                    <a:pt x="228137" y="15716"/>
                  </a:cubicBezTo>
                  <a:cubicBezTo>
                    <a:pt x="211945" y="10001"/>
                    <a:pt x="194800" y="7144"/>
                    <a:pt x="176702" y="7144"/>
                  </a:cubicBezTo>
                  <a:cubicBezTo>
                    <a:pt x="158605" y="7144"/>
                    <a:pt x="141460" y="10001"/>
                    <a:pt x="125267" y="15716"/>
                  </a:cubicBezTo>
                  <a:cubicBezTo>
                    <a:pt x="99550" y="24289"/>
                    <a:pt x="77642" y="38576"/>
                    <a:pt x="59545" y="57626"/>
                  </a:cubicBezTo>
                  <a:cubicBezTo>
                    <a:pt x="55735" y="62389"/>
                    <a:pt x="52877" y="67151"/>
                    <a:pt x="50972" y="72866"/>
                  </a:cubicBezTo>
                  <a:lnTo>
                    <a:pt x="8110" y="231934"/>
                  </a:lnTo>
                  <a:cubicBezTo>
                    <a:pt x="4300" y="247174"/>
                    <a:pt x="11920" y="264319"/>
                    <a:pt x="28112" y="268129"/>
                  </a:cubicBezTo>
                  <a:cubicBezTo>
                    <a:pt x="30970" y="269081"/>
                    <a:pt x="32875" y="269081"/>
                    <a:pt x="35732" y="269081"/>
                  </a:cubicBezTo>
                  <a:cubicBezTo>
                    <a:pt x="48115" y="269081"/>
                    <a:pt x="59545" y="260509"/>
                    <a:pt x="63355" y="248126"/>
                  </a:cubicBezTo>
                  <a:lnTo>
                    <a:pt x="101455" y="109061"/>
                  </a:lnTo>
                  <a:lnTo>
                    <a:pt x="101455" y="593884"/>
                  </a:lnTo>
                  <a:lnTo>
                    <a:pt x="158605" y="593884"/>
                  </a:lnTo>
                  <a:lnTo>
                    <a:pt x="158605" y="321469"/>
                  </a:lnTo>
                  <a:lnTo>
                    <a:pt x="196705" y="321469"/>
                  </a:lnTo>
                  <a:lnTo>
                    <a:pt x="196705" y="592931"/>
                  </a:lnTo>
                  <a:lnTo>
                    <a:pt x="253855" y="592931"/>
                  </a:lnTo>
                  <a:lnTo>
                    <a:pt x="253855" y="284321"/>
                  </a:lnTo>
                  <a:cubicBezTo>
                    <a:pt x="233852" y="274796"/>
                    <a:pt x="222422" y="250984"/>
                    <a:pt x="228137" y="227171"/>
                  </a:cubicBez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sp>
          <p:nvSpPr>
            <p:cNvPr id="62" name="Ελεύθερη σχεδίαση: Σχήμα 37"/>
            <p:cNvSpPr/>
            <p:nvPr/>
          </p:nvSpPr>
          <p:spPr>
            <a:xfrm>
              <a:off x="6221254" y="3205639"/>
              <a:ext cx="285750" cy="600075"/>
            </a:xfrm>
            <a:custGeom>
              <a:avLst/>
              <a:gdLst>
                <a:gd name="connsiteX0" fmla="*/ 282416 w 285750"/>
                <a:gd name="connsiteY0" fmla="*/ 230981 h 600075"/>
                <a:gd name="connsiteX1" fmla="*/ 238601 w 285750"/>
                <a:gd name="connsiteY1" fmla="*/ 72866 h 600075"/>
                <a:gd name="connsiteX2" fmla="*/ 230029 w 285750"/>
                <a:gd name="connsiteY2" fmla="*/ 57626 h 600075"/>
                <a:gd name="connsiteX3" fmla="*/ 164306 w 285750"/>
                <a:gd name="connsiteY3" fmla="*/ 15716 h 600075"/>
                <a:gd name="connsiteX4" fmla="*/ 112871 w 285750"/>
                <a:gd name="connsiteY4" fmla="*/ 7144 h 600075"/>
                <a:gd name="connsiteX5" fmla="*/ 61436 w 285750"/>
                <a:gd name="connsiteY5" fmla="*/ 15716 h 600075"/>
                <a:gd name="connsiteX6" fmla="*/ 7144 w 285750"/>
                <a:gd name="connsiteY6" fmla="*/ 46196 h 600075"/>
                <a:gd name="connsiteX7" fmla="*/ 18574 w 285750"/>
                <a:gd name="connsiteY7" fmla="*/ 68104 h 600075"/>
                <a:gd name="connsiteX8" fmla="*/ 61436 w 285750"/>
                <a:gd name="connsiteY8" fmla="*/ 226219 h 600075"/>
                <a:gd name="connsiteX9" fmla="*/ 35719 w 285750"/>
                <a:gd name="connsiteY9" fmla="*/ 283369 h 600075"/>
                <a:gd name="connsiteX10" fmla="*/ 35719 w 285750"/>
                <a:gd name="connsiteY10" fmla="*/ 592931 h 600075"/>
                <a:gd name="connsiteX11" fmla="*/ 92869 w 285750"/>
                <a:gd name="connsiteY11" fmla="*/ 592931 h 600075"/>
                <a:gd name="connsiteX12" fmla="*/ 92869 w 285750"/>
                <a:gd name="connsiteY12" fmla="*/ 320516 h 600075"/>
                <a:gd name="connsiteX13" fmla="*/ 130969 w 285750"/>
                <a:gd name="connsiteY13" fmla="*/ 320516 h 600075"/>
                <a:gd name="connsiteX14" fmla="*/ 130969 w 285750"/>
                <a:gd name="connsiteY14" fmla="*/ 591979 h 600075"/>
                <a:gd name="connsiteX15" fmla="*/ 188119 w 285750"/>
                <a:gd name="connsiteY15" fmla="*/ 591979 h 600075"/>
                <a:gd name="connsiteX16" fmla="*/ 188119 w 285750"/>
                <a:gd name="connsiteY16" fmla="*/ 108109 h 600075"/>
                <a:gd name="connsiteX17" fmla="*/ 226219 w 285750"/>
                <a:gd name="connsiteY17" fmla="*/ 247174 h 600075"/>
                <a:gd name="connsiteX18" fmla="*/ 253841 w 285750"/>
                <a:gd name="connsiteY18" fmla="*/ 268129 h 600075"/>
                <a:gd name="connsiteX19" fmla="*/ 261461 w 285750"/>
                <a:gd name="connsiteY19" fmla="*/ 267176 h 600075"/>
                <a:gd name="connsiteX20" fmla="*/ 282416 w 285750"/>
                <a:gd name="connsiteY20" fmla="*/ 230981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750" h="600075">
                  <a:moveTo>
                    <a:pt x="282416" y="230981"/>
                  </a:moveTo>
                  <a:lnTo>
                    <a:pt x="238601" y="72866"/>
                  </a:lnTo>
                  <a:cubicBezTo>
                    <a:pt x="236696" y="67151"/>
                    <a:pt x="233839" y="61436"/>
                    <a:pt x="230029" y="57626"/>
                  </a:cubicBezTo>
                  <a:cubicBezTo>
                    <a:pt x="211931" y="38576"/>
                    <a:pt x="189071" y="24289"/>
                    <a:pt x="164306" y="15716"/>
                  </a:cubicBezTo>
                  <a:cubicBezTo>
                    <a:pt x="148114" y="10001"/>
                    <a:pt x="130969" y="7144"/>
                    <a:pt x="112871" y="7144"/>
                  </a:cubicBezTo>
                  <a:cubicBezTo>
                    <a:pt x="94774" y="7144"/>
                    <a:pt x="77629" y="10001"/>
                    <a:pt x="61436" y="15716"/>
                  </a:cubicBezTo>
                  <a:cubicBezTo>
                    <a:pt x="41434" y="22384"/>
                    <a:pt x="23336" y="32861"/>
                    <a:pt x="7144" y="46196"/>
                  </a:cubicBezTo>
                  <a:cubicBezTo>
                    <a:pt x="12859" y="52864"/>
                    <a:pt x="16669" y="60484"/>
                    <a:pt x="18574" y="68104"/>
                  </a:cubicBezTo>
                  <a:lnTo>
                    <a:pt x="61436" y="226219"/>
                  </a:lnTo>
                  <a:cubicBezTo>
                    <a:pt x="68104" y="250031"/>
                    <a:pt x="55721" y="273844"/>
                    <a:pt x="35719" y="283369"/>
                  </a:cubicBezTo>
                  <a:lnTo>
                    <a:pt x="35719" y="592931"/>
                  </a:lnTo>
                  <a:lnTo>
                    <a:pt x="92869" y="592931"/>
                  </a:lnTo>
                  <a:lnTo>
                    <a:pt x="92869" y="320516"/>
                  </a:lnTo>
                  <a:lnTo>
                    <a:pt x="130969" y="320516"/>
                  </a:lnTo>
                  <a:lnTo>
                    <a:pt x="130969" y="591979"/>
                  </a:lnTo>
                  <a:lnTo>
                    <a:pt x="188119" y="591979"/>
                  </a:lnTo>
                  <a:lnTo>
                    <a:pt x="188119" y="108109"/>
                  </a:lnTo>
                  <a:lnTo>
                    <a:pt x="226219" y="247174"/>
                  </a:lnTo>
                  <a:cubicBezTo>
                    <a:pt x="230029" y="259556"/>
                    <a:pt x="241459" y="268129"/>
                    <a:pt x="253841" y="268129"/>
                  </a:cubicBezTo>
                  <a:cubicBezTo>
                    <a:pt x="256699" y="268129"/>
                    <a:pt x="258604" y="268129"/>
                    <a:pt x="261461" y="267176"/>
                  </a:cubicBezTo>
                  <a:cubicBezTo>
                    <a:pt x="277654" y="263366"/>
                    <a:pt x="286226" y="246221"/>
                    <a:pt x="282416" y="230981"/>
                  </a:cubicBezTo>
                  <a:close/>
                </a:path>
              </a:pathLst>
            </a:custGeom>
            <a:grpFill/>
            <a:ln w="9525" cap="flat">
              <a:noFill/>
              <a:prstDash val="solid"/>
              <a:miter/>
            </a:ln>
          </p:spPr>
          <p:txBody>
            <a:bodyPr anchor="ctr"/>
            <a:ls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l-GR"/>
            </a:p>
          </p:txBody>
        </p:sp>
      </p:gr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Θέση κειμένου 7"/>
          <p:cNvSpPr>
            <a:spLocks noGrp="1"/>
          </p:cNvSpPr>
          <p:nvPr>
            <p:ph type="body" sz="quarter" idx="18"/>
          </p:nvPr>
        </p:nvSpPr>
        <p:spPr>
          <a:xfrm>
            <a:off x="1206500" y="2132013"/>
            <a:ext cx="5180013" cy="4052887"/>
          </a:xfrm>
        </p:spPr>
        <p:txBody>
          <a:bodyPr/>
          <a:lstStyle/>
          <a:p>
            <a:pPr marL="0" indent="0" algn="ctr">
              <a:buFont typeface="Calibri" pitchFamily="34" charset="0"/>
              <a:buNone/>
            </a:pPr>
            <a:endParaRPr lang="el-GR" smtClean="0"/>
          </a:p>
          <a:p>
            <a:pPr marL="0" indent="0" algn="ctr">
              <a:buFont typeface="Calibri" pitchFamily="34" charset="0"/>
              <a:buNone/>
            </a:pPr>
            <a:r>
              <a:rPr lang="el-GR" smtClean="0"/>
              <a:t>Η παραμονή της ομάδας των ερευνητών του F. Mayo μέσα στο εργοστάσιο επί πέντε ολόκληρα χρόνια, είχε ως αποτέλεσμα </a:t>
            </a:r>
          </a:p>
          <a:p>
            <a:pPr marL="0" indent="0" algn="ctr">
              <a:buFont typeface="Calibri" pitchFamily="34" charset="0"/>
              <a:buNone/>
            </a:pPr>
            <a:endParaRPr lang="el-GR" smtClean="0"/>
          </a:p>
          <a:p>
            <a:pPr marL="0" indent="0" algn="ctr">
              <a:buFont typeface="Calibri" pitchFamily="34" charset="0"/>
              <a:buNone/>
            </a:pPr>
            <a:endParaRPr lang="el-GR" smtClean="0"/>
          </a:p>
          <a:p>
            <a:pPr marL="0" indent="0" algn="ctr">
              <a:buFont typeface="Calibri" pitchFamily="34" charset="0"/>
              <a:buNone/>
            </a:pPr>
            <a:r>
              <a:rPr lang="el-GR" smtClean="0"/>
              <a:t>την </a:t>
            </a:r>
            <a:r>
              <a:rPr lang="el-GR" b="1" smtClean="0"/>
              <a:t>αλλαγή της συμπεριφοράς των εργαζομένων</a:t>
            </a:r>
            <a:r>
              <a:rPr lang="el-GR" smtClean="0"/>
              <a:t>, οι οποίοι ένιωθαν τον εαυτό τους ως υποκείμενο παρατήρησης.</a:t>
            </a:r>
          </a:p>
          <a:p>
            <a:pPr marL="0" indent="0" algn="ctr">
              <a:buFont typeface="Calibri" pitchFamily="34" charset="0"/>
              <a:buNone/>
            </a:pPr>
            <a:endParaRPr lang="el-GR" smtClean="0"/>
          </a:p>
          <a:p>
            <a:pPr marL="0" indent="0" algn="ctr">
              <a:buFont typeface="Calibri" pitchFamily="34" charset="0"/>
              <a:buNone/>
            </a:pPr>
            <a:endParaRPr lang="el-GR" smtClean="0"/>
          </a:p>
        </p:txBody>
      </p:sp>
      <p:sp>
        <p:nvSpPr>
          <p:cNvPr id="2" name="Τίτλος 1"/>
          <p:cNvSpPr>
            <a:spLocks noGrp="1"/>
          </p:cNvSpPr>
          <p:nvPr>
            <p:ph type="ctrTitle"/>
          </p:nvPr>
        </p:nvSpPr>
        <p:spPr>
          <a:xfrm>
            <a:off x="7189788" y="495300"/>
            <a:ext cx="4859337" cy="5521325"/>
          </a:xfrm>
        </p:spPr>
        <p:txBody>
          <a:bodyPr/>
          <a:lstStyle/>
          <a:p>
            <a:pPr algn="ctr" fontAlgn="auto">
              <a:spcAft>
                <a:spcPts val="0"/>
              </a:spcAft>
              <a:defRPr/>
            </a:pPr>
            <a:r>
              <a:rPr lang="el-GR" sz="2400" b="1" dirty="0"/>
              <a:t>1</a:t>
            </a:r>
            <a:r>
              <a:rPr lang="el-GR" sz="2400" b="1" baseline="30000" dirty="0"/>
              <a:t>η</a:t>
            </a:r>
            <a:r>
              <a:rPr lang="el-GR" sz="2400" b="1" dirty="0"/>
              <a:t> Κριτική στις θεωρητικές αντιλήψεις της σχολής “των ανθρωπίνων σχέσεων”</a:t>
            </a:r>
            <a:endParaRPr lang="el-GR" sz="2400" dirty="0"/>
          </a:p>
        </p:txBody>
      </p:sp>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3491E076-3951-46E7-BE39-39305B36AA03}" type="slidenum">
              <a:rPr lang="el-GR"/>
              <a:pPr>
                <a:defRPr/>
              </a:pPr>
              <a:t>63</a:t>
            </a:fld>
            <a:endParaRPr lang="el-GR" dirty="0"/>
          </a:p>
        </p:txBody>
      </p:sp>
      <p:sp>
        <p:nvSpPr>
          <p:cNvPr id="148485" name="TextBox 37"/>
          <p:cNvSpPr txBox="1">
            <a:spLocks noChangeArrowheads="1"/>
          </p:cNvSpPr>
          <p:nvPr/>
        </p:nvSpPr>
        <p:spPr bwMode="auto">
          <a:xfrm>
            <a:off x="97932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48486" name="TextBox 37"/>
          <p:cNvSpPr txBox="1">
            <a:spLocks noChangeArrowheads="1"/>
          </p:cNvSpPr>
          <p:nvPr/>
        </p:nvSpPr>
        <p:spPr bwMode="auto">
          <a:xfrm>
            <a:off x="7635875" y="2646363"/>
            <a:ext cx="1335088" cy="130175"/>
          </a:xfrm>
          <a:prstGeom prst="rect">
            <a:avLst/>
          </a:prstGeom>
          <a:solidFill>
            <a:schemeClr val="bg1"/>
          </a:solidFill>
          <a:ln w="9525">
            <a:noFill/>
            <a:miter lim="800000"/>
            <a:headEnd/>
            <a:tailEnd/>
          </a:ln>
        </p:spPr>
        <p:txBody>
          <a:bodyPr>
            <a:spAutoFit/>
          </a:bodyPr>
          <a:lstStyle/>
          <a:p>
            <a:endParaRPr lang="el-GR" sz="800">
              <a:solidFill>
                <a:schemeClr val="bg1"/>
              </a:solidFill>
              <a:latin typeface="Calibri" pitchFamily="34" charset="0"/>
            </a:endParaRPr>
          </a:p>
        </p:txBody>
      </p:sp>
      <p:pic>
        <p:nvPicPr>
          <p:cNvPr id="148487" name="Picture 6" descr="ÎÏÎ¿ÏÎ­Î»ÎµÏÎ¼Î± ÎµÎ¹ÎºÏÎ½Î±Ï Î³Î¹Î± company BLACK WHITE IMAGES"/>
          <p:cNvPicPr>
            <a:picLocks noChangeAspect="1" noChangeArrowheads="1"/>
          </p:cNvPicPr>
          <p:nvPr/>
        </p:nvPicPr>
        <p:blipFill>
          <a:blip r:embed="rId3"/>
          <a:srcRect/>
          <a:stretch>
            <a:fillRect/>
          </a:stretch>
        </p:blipFill>
        <p:spPr bwMode="auto">
          <a:xfrm>
            <a:off x="7664450" y="841375"/>
            <a:ext cx="3910013" cy="2549525"/>
          </a:xfrm>
          <a:prstGeom prst="rect">
            <a:avLst/>
          </a:prstGeom>
          <a:noFill/>
          <a:ln w="9525">
            <a:noFill/>
            <a:miter lim="800000"/>
            <a:headEnd/>
            <a:tailEnd/>
          </a:ln>
        </p:spPr>
      </p:pic>
      <p:pic>
        <p:nvPicPr>
          <p:cNvPr id="148488" name="Picture 6" descr="ÎÏÎ¿ÏÎ­Î»ÎµÏÎ¼Î± ÎµÎ¹ÎºÏÎ½Î±Ï Î³Î¹Î± company black white images"/>
          <p:cNvPicPr>
            <a:picLocks noChangeAspect="1" noChangeArrowheads="1"/>
          </p:cNvPicPr>
          <p:nvPr/>
        </p:nvPicPr>
        <p:blipFill>
          <a:blip r:embed="rId4"/>
          <a:srcRect/>
          <a:stretch>
            <a:fillRect/>
          </a:stretch>
        </p:blipFill>
        <p:spPr bwMode="auto">
          <a:xfrm>
            <a:off x="7664450" y="841375"/>
            <a:ext cx="3938588" cy="2587625"/>
          </a:xfrm>
          <a:prstGeom prst="rect">
            <a:avLst/>
          </a:prstGeom>
          <a:noFill/>
          <a:ln w="9525">
            <a:noFill/>
            <a:miter lim="800000"/>
            <a:headEnd/>
            <a:tailEnd/>
          </a:ln>
        </p:spPr>
      </p:pic>
      <p:pic>
        <p:nvPicPr>
          <p:cNvPr id="148489" name="Picture 2" descr="ÎÏÎ¿ÏÎ­Î»ÎµÏÎ¼Î± ÎµÎ¹ÎºÏÎ½Î±Ï Î³Î¹Î± COMPANY MASONRY BLACK WHITE"/>
          <p:cNvPicPr>
            <a:picLocks noChangeAspect="1" noChangeArrowheads="1"/>
          </p:cNvPicPr>
          <p:nvPr/>
        </p:nvPicPr>
        <p:blipFill>
          <a:blip r:embed="rId5"/>
          <a:srcRect/>
          <a:stretch>
            <a:fillRect/>
          </a:stretch>
        </p:blipFill>
        <p:spPr bwMode="auto">
          <a:xfrm>
            <a:off x="7635875" y="815975"/>
            <a:ext cx="3967163" cy="2613025"/>
          </a:xfrm>
          <a:prstGeom prst="rect">
            <a:avLst/>
          </a:prstGeom>
          <a:noFill/>
          <a:ln w="9525">
            <a:noFill/>
            <a:miter lim="800000"/>
            <a:headEnd/>
            <a:tailEnd/>
          </a:ln>
        </p:spPr>
      </p:pic>
      <p:pic>
        <p:nvPicPr>
          <p:cNvPr id="148490" name="Picture 6" descr="ÎÏÎ¿ÏÎ­Î»ÎµÏÎ¼Î± ÎµÎ¹ÎºÏÎ½Î±Ï Î³Î¹Î± team work BLACK WHITE IMAGES"/>
          <p:cNvPicPr>
            <a:picLocks noChangeAspect="1" noChangeArrowheads="1"/>
          </p:cNvPicPr>
          <p:nvPr/>
        </p:nvPicPr>
        <p:blipFill>
          <a:blip r:embed="rId6"/>
          <a:srcRect/>
          <a:stretch>
            <a:fillRect/>
          </a:stretch>
        </p:blipFill>
        <p:spPr bwMode="auto">
          <a:xfrm>
            <a:off x="7621588" y="814388"/>
            <a:ext cx="3981450" cy="2614612"/>
          </a:xfrm>
          <a:prstGeom prst="rect">
            <a:avLst/>
          </a:prstGeom>
          <a:noFill/>
          <a:ln w="9525">
            <a:noFill/>
            <a:miter lim="800000"/>
            <a:headEnd/>
            <a:tailEnd/>
          </a:ln>
        </p:spPr>
      </p:pic>
      <p:pic>
        <p:nvPicPr>
          <p:cNvPr id="148491" name="Γραφικό 5" descr="Κτίριο"/>
          <p:cNvPicPr>
            <a:picLocks noChangeAspect="1"/>
          </p:cNvPicPr>
          <p:nvPr/>
        </p:nvPicPr>
        <p:blipFill>
          <a:blip r:embed="rId7"/>
          <a:srcRect/>
          <a:stretch>
            <a:fillRect/>
          </a:stretch>
        </p:blipFill>
        <p:spPr bwMode="auto">
          <a:xfrm>
            <a:off x="255588" y="2314575"/>
            <a:ext cx="642937" cy="644525"/>
          </a:xfrm>
          <a:prstGeom prst="rect">
            <a:avLst/>
          </a:prstGeom>
          <a:noFill/>
          <a:ln w="9525">
            <a:noFill/>
            <a:miter lim="800000"/>
            <a:headEnd/>
            <a:tailEnd/>
          </a:ln>
        </p:spPr>
      </p:pic>
      <p:pic>
        <p:nvPicPr>
          <p:cNvPr id="148492" name="Γραφικό 14" descr="Βέλος: Περιστροφή δεξιά"/>
          <p:cNvPicPr>
            <a:picLocks noChangeAspect="1"/>
          </p:cNvPicPr>
          <p:nvPr/>
        </p:nvPicPr>
        <p:blipFill>
          <a:blip r:embed="rId8"/>
          <a:srcRect/>
          <a:stretch>
            <a:fillRect/>
          </a:stretch>
        </p:blipFill>
        <p:spPr bwMode="auto">
          <a:xfrm>
            <a:off x="3441700" y="3376613"/>
            <a:ext cx="457200" cy="457200"/>
          </a:xfrm>
          <a:prstGeom prst="rect">
            <a:avLst/>
          </a:prstGeom>
          <a:noFill/>
          <a:ln w="9525">
            <a:noFill/>
            <a:miter lim="800000"/>
            <a:headEnd/>
            <a:tailEnd/>
          </a:ln>
        </p:spPr>
      </p:pic>
      <p:pic>
        <p:nvPicPr>
          <p:cNvPr id="148493" name="Γραφικό 16" descr="Μεγεθυντικός φακός"/>
          <p:cNvPicPr>
            <a:picLocks noChangeAspect="1"/>
          </p:cNvPicPr>
          <p:nvPr/>
        </p:nvPicPr>
        <p:blipFill>
          <a:blip r:embed="rId9"/>
          <a:srcRect/>
          <a:stretch>
            <a:fillRect/>
          </a:stretch>
        </p:blipFill>
        <p:spPr bwMode="auto">
          <a:xfrm>
            <a:off x="328613" y="3902075"/>
            <a:ext cx="512762" cy="512763"/>
          </a:xfrm>
          <a:prstGeom prst="rect">
            <a:avLst/>
          </a:prstGeom>
          <a:noFill/>
          <a:ln w="9525">
            <a:noFill/>
            <a:miter lim="800000"/>
            <a:headEnd/>
            <a:tailEnd/>
          </a:ln>
        </p:spPr>
      </p:pic>
      <p:sp>
        <p:nvSpPr>
          <p:cNvPr id="19" name="Ορθογώνιο 18">
            <a:extLst>
              <a:ext uri="{FF2B5EF4-FFF2-40B4-BE49-F238E27FC236}"/>
            </a:extLst>
          </p:cNvPr>
          <p:cNvSpPr/>
          <p:nvPr/>
        </p:nvSpPr>
        <p:spPr>
          <a:xfrm>
            <a:off x="585788" y="673100"/>
            <a:ext cx="6208712" cy="646113"/>
          </a:xfrm>
          <a:prstGeom prst="rect">
            <a:avLst/>
          </a:prstGeom>
        </p:spPr>
        <p:txBody>
          <a:bodyPr>
            <a:spAutoFit/>
          </a:bodyPr>
          <a:lstStyle/>
          <a:p>
            <a:pPr algn="ctr" fontAlgn="auto">
              <a:spcBef>
                <a:spcPts val="0"/>
              </a:spcBef>
              <a:spcAft>
                <a:spcPts val="0"/>
              </a:spcAft>
              <a:defRPr/>
            </a:pPr>
            <a:r>
              <a:rPr lang="el-GR" b="1" dirty="0">
                <a:solidFill>
                  <a:schemeClr val="tx1">
                    <a:lumMod val="75000"/>
                    <a:lumOff val="25000"/>
                  </a:schemeClr>
                </a:solidFill>
                <a:latin typeface="+mn-lt"/>
                <a:cs typeface="+mn-cs"/>
              </a:rPr>
              <a:t>Οι θεωρητικές τους αντιλήψεις αποτέλεσαν αντικείμενο δριμύτατων κριτικών:</a:t>
            </a:r>
          </a:p>
        </p:txBody>
      </p:sp>
      <p:pic>
        <p:nvPicPr>
          <p:cNvPr id="148495" name="Picture 2" descr="ÎÏÎ¿ÏÎ­Î»ÎµÏÎ¼Î± ÎµÎ¹ÎºÏÎ½Î±Ï Î³Î¹Î± organisation black white image"/>
          <p:cNvPicPr>
            <a:picLocks noChangeAspect="1" noChangeArrowheads="1"/>
          </p:cNvPicPr>
          <p:nvPr/>
        </p:nvPicPr>
        <p:blipFill>
          <a:blip r:embed="rId10"/>
          <a:srcRect/>
          <a:stretch>
            <a:fillRect/>
          </a:stretch>
        </p:blipFill>
        <p:spPr bwMode="auto">
          <a:xfrm>
            <a:off x="7594600" y="733425"/>
            <a:ext cx="4022725" cy="2720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Θέση κειμένου 7"/>
          <p:cNvSpPr>
            <a:spLocks noGrp="1"/>
          </p:cNvSpPr>
          <p:nvPr>
            <p:ph type="body" sz="quarter" idx="18"/>
          </p:nvPr>
        </p:nvSpPr>
        <p:spPr>
          <a:xfrm>
            <a:off x="993775" y="400050"/>
            <a:ext cx="5180013" cy="1057275"/>
          </a:xfrm>
        </p:spPr>
        <p:txBody>
          <a:bodyPr/>
          <a:lstStyle/>
          <a:p>
            <a:pPr marL="0" indent="0" algn="ctr">
              <a:buFont typeface="Calibri" pitchFamily="34" charset="0"/>
              <a:buNone/>
            </a:pPr>
            <a:endParaRPr lang="el-GR" smtClean="0"/>
          </a:p>
          <a:p>
            <a:pPr marL="0" indent="0" algn="ctr">
              <a:buFont typeface="Calibri" pitchFamily="34" charset="0"/>
              <a:buNone/>
            </a:pPr>
            <a:r>
              <a:rPr lang="el-GR" smtClean="0"/>
              <a:t>Οι φιλελεύθεροι οικονομολόγοι επικέντρωσαν την κριτική τους:</a:t>
            </a:r>
          </a:p>
          <a:p>
            <a:pPr marL="0" indent="0" algn="ctr">
              <a:buFont typeface="Calibri" pitchFamily="34" charset="0"/>
              <a:buNone/>
            </a:pPr>
            <a:endParaRPr lang="el-GR" smtClean="0"/>
          </a:p>
          <a:p>
            <a:pPr marL="0" indent="0" algn="ctr">
              <a:buFont typeface="Calibri" pitchFamily="34" charset="0"/>
              <a:buNone/>
            </a:pPr>
            <a:endParaRPr lang="el-GR" smtClean="0"/>
          </a:p>
          <a:p>
            <a:pPr marL="0" indent="0" algn="ctr">
              <a:buFont typeface="Calibri" pitchFamily="34" charset="0"/>
              <a:buNone/>
            </a:pPr>
            <a:endParaRPr lang="el-GR" smtClean="0"/>
          </a:p>
        </p:txBody>
      </p:sp>
      <p:sp>
        <p:nvSpPr>
          <p:cNvPr id="2" name="Τίτλος 1"/>
          <p:cNvSpPr>
            <a:spLocks noGrp="1"/>
          </p:cNvSpPr>
          <p:nvPr>
            <p:ph type="ctrTitle"/>
          </p:nvPr>
        </p:nvSpPr>
        <p:spPr>
          <a:xfrm>
            <a:off x="7189788" y="495300"/>
            <a:ext cx="4859337" cy="5521325"/>
          </a:xfrm>
        </p:spPr>
        <p:txBody>
          <a:bodyPr/>
          <a:lstStyle/>
          <a:p>
            <a:pPr algn="ctr" fontAlgn="auto">
              <a:spcAft>
                <a:spcPts val="0"/>
              </a:spcAft>
              <a:defRPr/>
            </a:pPr>
            <a:r>
              <a:rPr lang="el-GR" sz="2400" b="1" dirty="0"/>
              <a:t>2</a:t>
            </a:r>
            <a:r>
              <a:rPr lang="el-GR" sz="2400" b="1" baseline="30000" dirty="0"/>
              <a:t>η</a:t>
            </a:r>
            <a:r>
              <a:rPr lang="el-GR" sz="2400" b="1" dirty="0"/>
              <a:t> Κριτική στις θεωρητικές αντιλήψεις της σχολής “των ανθρωπίνων σχέσεων”</a:t>
            </a:r>
            <a:endParaRPr lang="el-GR" sz="2400" dirty="0"/>
          </a:p>
        </p:txBody>
      </p:sp>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34A6BE93-C287-4A75-8DFB-752C2C7794FB}" type="slidenum">
              <a:rPr lang="el-GR"/>
              <a:pPr>
                <a:defRPr/>
              </a:pPr>
              <a:t>64</a:t>
            </a:fld>
            <a:endParaRPr lang="el-GR" dirty="0"/>
          </a:p>
        </p:txBody>
      </p:sp>
      <p:sp>
        <p:nvSpPr>
          <p:cNvPr id="150533" name="TextBox 37"/>
          <p:cNvSpPr txBox="1">
            <a:spLocks noChangeArrowheads="1"/>
          </p:cNvSpPr>
          <p:nvPr/>
        </p:nvSpPr>
        <p:spPr bwMode="auto">
          <a:xfrm>
            <a:off x="97932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50534" name="TextBox 37"/>
          <p:cNvSpPr txBox="1">
            <a:spLocks noChangeArrowheads="1"/>
          </p:cNvSpPr>
          <p:nvPr/>
        </p:nvSpPr>
        <p:spPr bwMode="auto">
          <a:xfrm>
            <a:off x="7635875" y="2646363"/>
            <a:ext cx="1335088" cy="130175"/>
          </a:xfrm>
          <a:prstGeom prst="rect">
            <a:avLst/>
          </a:prstGeom>
          <a:solidFill>
            <a:schemeClr val="bg1"/>
          </a:solidFill>
          <a:ln w="9525">
            <a:noFill/>
            <a:miter lim="800000"/>
            <a:headEnd/>
            <a:tailEnd/>
          </a:ln>
        </p:spPr>
        <p:txBody>
          <a:bodyPr>
            <a:spAutoFit/>
          </a:bodyPr>
          <a:lstStyle/>
          <a:p>
            <a:endParaRPr lang="el-GR" sz="800">
              <a:solidFill>
                <a:schemeClr val="bg1"/>
              </a:solidFill>
              <a:latin typeface="Calibri" pitchFamily="34" charset="0"/>
            </a:endParaRPr>
          </a:p>
        </p:txBody>
      </p:sp>
      <p:pic>
        <p:nvPicPr>
          <p:cNvPr id="150535" name="Picture 6" descr="ÎÏÎ¿ÏÎ­Î»ÎµÏÎ¼Î± ÎµÎ¹ÎºÏÎ½Î±Ï Î³Î¹Î± company BLACK WHITE IMAGES"/>
          <p:cNvPicPr>
            <a:picLocks noChangeAspect="1" noChangeArrowheads="1"/>
          </p:cNvPicPr>
          <p:nvPr/>
        </p:nvPicPr>
        <p:blipFill>
          <a:blip r:embed="rId3"/>
          <a:srcRect/>
          <a:stretch>
            <a:fillRect/>
          </a:stretch>
        </p:blipFill>
        <p:spPr bwMode="auto">
          <a:xfrm>
            <a:off x="7664450" y="841375"/>
            <a:ext cx="3910013" cy="2549525"/>
          </a:xfrm>
          <a:prstGeom prst="rect">
            <a:avLst/>
          </a:prstGeom>
          <a:noFill/>
          <a:ln w="9525">
            <a:noFill/>
            <a:miter lim="800000"/>
            <a:headEnd/>
            <a:tailEnd/>
          </a:ln>
        </p:spPr>
      </p:pic>
      <p:pic>
        <p:nvPicPr>
          <p:cNvPr id="150536" name="Picture 6" descr="ÎÏÎ¿ÏÎ­Î»ÎµÏÎ¼Î± ÎµÎ¹ÎºÏÎ½Î±Ï Î³Î¹Î± company black white images"/>
          <p:cNvPicPr>
            <a:picLocks noChangeAspect="1" noChangeArrowheads="1"/>
          </p:cNvPicPr>
          <p:nvPr/>
        </p:nvPicPr>
        <p:blipFill>
          <a:blip r:embed="rId4"/>
          <a:srcRect/>
          <a:stretch>
            <a:fillRect/>
          </a:stretch>
        </p:blipFill>
        <p:spPr bwMode="auto">
          <a:xfrm>
            <a:off x="7664450" y="841375"/>
            <a:ext cx="3938588" cy="2587625"/>
          </a:xfrm>
          <a:prstGeom prst="rect">
            <a:avLst/>
          </a:prstGeom>
          <a:noFill/>
          <a:ln w="9525">
            <a:noFill/>
            <a:miter lim="800000"/>
            <a:headEnd/>
            <a:tailEnd/>
          </a:ln>
        </p:spPr>
      </p:pic>
      <p:pic>
        <p:nvPicPr>
          <p:cNvPr id="150537" name="Picture 2" descr="ÎÏÎ¿ÏÎ­Î»ÎµÏÎ¼Î± ÎµÎ¹ÎºÏÎ½Î±Ï Î³Î¹Î± COMPANY MASONRY BLACK WHITE"/>
          <p:cNvPicPr>
            <a:picLocks noChangeAspect="1" noChangeArrowheads="1"/>
          </p:cNvPicPr>
          <p:nvPr/>
        </p:nvPicPr>
        <p:blipFill>
          <a:blip r:embed="rId5"/>
          <a:srcRect/>
          <a:stretch>
            <a:fillRect/>
          </a:stretch>
        </p:blipFill>
        <p:spPr bwMode="auto">
          <a:xfrm>
            <a:off x="7635875" y="815975"/>
            <a:ext cx="3967163" cy="2613025"/>
          </a:xfrm>
          <a:prstGeom prst="rect">
            <a:avLst/>
          </a:prstGeom>
          <a:noFill/>
          <a:ln w="9525">
            <a:noFill/>
            <a:miter lim="800000"/>
            <a:headEnd/>
            <a:tailEnd/>
          </a:ln>
        </p:spPr>
      </p:pic>
      <p:sp>
        <p:nvSpPr>
          <p:cNvPr id="150538" name="Θέση κειμένου 5"/>
          <p:cNvSpPr txBox="1">
            <a:spLocks/>
          </p:cNvSpPr>
          <p:nvPr/>
        </p:nvSpPr>
        <p:spPr bwMode="auto">
          <a:xfrm>
            <a:off x="2336800" y="2268538"/>
            <a:ext cx="2690813" cy="360362"/>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Στην εγκατάλειψη του υλικού κινήτρου</a:t>
            </a:r>
            <a:endParaRPr lang="el-GR" sz="1600">
              <a:solidFill>
                <a:srgbClr val="404040"/>
              </a:solidFill>
              <a:latin typeface="Calibri" pitchFamily="34" charset="0"/>
            </a:endParaRPr>
          </a:p>
          <a:p>
            <a:pPr algn="ctr">
              <a:lnSpc>
                <a:spcPct val="90000"/>
              </a:lnSpc>
              <a:spcBef>
                <a:spcPts val="1000"/>
              </a:spcBef>
              <a:buClr>
                <a:schemeClr val="accent1"/>
              </a:buClr>
              <a:buFont typeface="Calibri" pitchFamily="34" charset="0"/>
              <a:buNone/>
            </a:pPr>
            <a:endParaRPr lang="el-GR" sz="1600" b="1">
              <a:solidFill>
                <a:srgbClr val="404040"/>
              </a:solidFill>
              <a:latin typeface="Calibri" pitchFamily="34" charset="0"/>
            </a:endParaRPr>
          </a:p>
        </p:txBody>
      </p:sp>
      <p:sp>
        <p:nvSpPr>
          <p:cNvPr id="150539" name="Θέση κειμένου 5"/>
          <p:cNvSpPr txBox="1">
            <a:spLocks/>
          </p:cNvSpPr>
          <p:nvPr/>
        </p:nvSpPr>
        <p:spPr bwMode="auto">
          <a:xfrm>
            <a:off x="2184400" y="4932363"/>
            <a:ext cx="2998788" cy="360362"/>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600" b="1">
                <a:solidFill>
                  <a:srgbClr val="404040"/>
                </a:solidFill>
                <a:latin typeface="Calibri" pitchFamily="34" charset="0"/>
              </a:rPr>
              <a:t>Στην εγκατάληψη του ρόλου των ατομικών επιλογών &amp; της αγοράς εργασίας.</a:t>
            </a:r>
          </a:p>
        </p:txBody>
      </p:sp>
      <p:sp>
        <p:nvSpPr>
          <p:cNvPr id="19" name="Ορθογώνιο 6" descr="Πλαίσιο επισήμανσης.">
            <a:extLst>
              <a:ext uri="{FF2B5EF4-FFF2-40B4-BE49-F238E27FC236}"/>
            </a:extLst>
          </p:cNvPr>
          <p:cNvSpPr/>
          <p:nvPr/>
        </p:nvSpPr>
        <p:spPr>
          <a:xfrm rot="10800000" flipV="1">
            <a:off x="2336800" y="2836863"/>
            <a:ext cx="2576513" cy="777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20" name="Ορθογώνιο 6" descr="Πλαίσιο επισήμανσης.">
            <a:extLst>
              <a:ext uri="{FF2B5EF4-FFF2-40B4-BE49-F238E27FC236}"/>
            </a:extLst>
          </p:cNvPr>
          <p:cNvSpPr/>
          <p:nvPr/>
        </p:nvSpPr>
        <p:spPr>
          <a:xfrm rot="10800000" flipV="1">
            <a:off x="2306638" y="5710238"/>
            <a:ext cx="2576512" cy="777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150542" name="Γραφικό 5" descr="Παζλ"/>
          <p:cNvSpPr>
            <a:spLocks/>
          </p:cNvSpPr>
          <p:nvPr/>
        </p:nvSpPr>
        <p:spPr bwMode="auto">
          <a:xfrm>
            <a:off x="1704975" y="4986338"/>
            <a:ext cx="457200" cy="455612"/>
          </a:xfrm>
          <a:custGeom>
            <a:avLst/>
            <a:gdLst>
              <a:gd name="T0" fmla="*/ 294487 w 654648"/>
              <a:gd name="T1" fmla="*/ 345131 h 654648"/>
              <a:gd name="T2" fmla="*/ 270290 w 654648"/>
              <a:gd name="T3" fmla="*/ 270852 h 654648"/>
              <a:gd name="T4" fmla="*/ 274229 w 654648"/>
              <a:gd name="T5" fmla="*/ 266913 h 654648"/>
              <a:gd name="T6" fmla="*/ 349633 w 654648"/>
              <a:gd name="T7" fmla="*/ 289985 h 654648"/>
              <a:gd name="T8" fmla="*/ 389586 w 654648"/>
              <a:gd name="T9" fmla="*/ 322059 h 654648"/>
              <a:gd name="T10" fmla="*/ 453736 w 654648"/>
              <a:gd name="T11" fmla="*/ 257910 h 654648"/>
              <a:gd name="T12" fmla="*/ 358074 w 654648"/>
              <a:gd name="T13" fmla="*/ 162247 h 654648"/>
              <a:gd name="T14" fmla="*/ 390149 w 654648"/>
              <a:gd name="T15" fmla="*/ 122294 h 654648"/>
              <a:gd name="T16" fmla="*/ 413220 w 654648"/>
              <a:gd name="T17" fmla="*/ 46890 h 654648"/>
              <a:gd name="T18" fmla="*/ 409282 w 654648"/>
              <a:gd name="T19" fmla="*/ 42951 h 654648"/>
              <a:gd name="T20" fmla="*/ 335002 w 654648"/>
              <a:gd name="T21" fmla="*/ 67148 h 654648"/>
              <a:gd name="T22" fmla="*/ 295049 w 654648"/>
              <a:gd name="T23" fmla="*/ 99223 h 654648"/>
              <a:gd name="T24" fmla="*/ 199387 w 654648"/>
              <a:gd name="T25" fmla="*/ 3561 h 654648"/>
              <a:gd name="T26" fmla="*/ 134675 w 654648"/>
              <a:gd name="T27" fmla="*/ 67711 h 654648"/>
              <a:gd name="T28" fmla="*/ 166750 w 654648"/>
              <a:gd name="T29" fmla="*/ 107664 h 654648"/>
              <a:gd name="T30" fmla="*/ 190947 w 654648"/>
              <a:gd name="T31" fmla="*/ 181942 h 654648"/>
              <a:gd name="T32" fmla="*/ 187007 w 654648"/>
              <a:gd name="T33" fmla="*/ 185882 h 654648"/>
              <a:gd name="T34" fmla="*/ 111603 w 654648"/>
              <a:gd name="T35" fmla="*/ 162810 h 654648"/>
              <a:gd name="T36" fmla="*/ 71650 w 654648"/>
              <a:gd name="T37" fmla="*/ 130736 h 654648"/>
              <a:gd name="T38" fmla="*/ 3561 w 654648"/>
              <a:gd name="T39" fmla="*/ 199387 h 654648"/>
              <a:gd name="T40" fmla="*/ 99223 w 654648"/>
              <a:gd name="T41" fmla="*/ 295049 h 654648"/>
              <a:gd name="T42" fmla="*/ 67148 w 654648"/>
              <a:gd name="T43" fmla="*/ 335002 h 654648"/>
              <a:gd name="T44" fmla="*/ 44076 w 654648"/>
              <a:gd name="T45" fmla="*/ 410406 h 654648"/>
              <a:gd name="T46" fmla="*/ 48016 w 654648"/>
              <a:gd name="T47" fmla="*/ 414345 h 654648"/>
              <a:gd name="T48" fmla="*/ 122294 w 654648"/>
              <a:gd name="T49" fmla="*/ 390148 h 654648"/>
              <a:gd name="T50" fmla="*/ 162248 w 654648"/>
              <a:gd name="T51" fmla="*/ 358073 h 654648"/>
              <a:gd name="T52" fmla="*/ 257910 w 654648"/>
              <a:gd name="T53" fmla="*/ 453735 h 654648"/>
              <a:gd name="T54" fmla="*/ 326562 w 654648"/>
              <a:gd name="T55" fmla="*/ 385084 h 654648"/>
              <a:gd name="T56" fmla="*/ 294487 w 654648"/>
              <a:gd name="T57" fmla="*/ 345131 h 65464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54648" h="654648">
                <a:moveTo>
                  <a:pt x="422958" y="495697"/>
                </a:moveTo>
                <a:cubicBezTo>
                  <a:pt x="369616" y="497313"/>
                  <a:pt x="350219" y="428616"/>
                  <a:pt x="388205" y="389013"/>
                </a:cubicBezTo>
                <a:lnTo>
                  <a:pt x="393863" y="383356"/>
                </a:lnTo>
                <a:cubicBezTo>
                  <a:pt x="433465" y="345370"/>
                  <a:pt x="503779" y="363151"/>
                  <a:pt x="502163" y="416493"/>
                </a:cubicBezTo>
                <a:cubicBezTo>
                  <a:pt x="501354" y="447204"/>
                  <a:pt x="537724" y="484382"/>
                  <a:pt x="559545" y="462560"/>
                </a:cubicBezTo>
                <a:lnTo>
                  <a:pt x="651681" y="370425"/>
                </a:lnTo>
                <a:lnTo>
                  <a:pt x="514286" y="233029"/>
                </a:lnTo>
                <a:cubicBezTo>
                  <a:pt x="492464" y="211208"/>
                  <a:pt x="529642" y="174838"/>
                  <a:pt x="560354" y="175646"/>
                </a:cubicBezTo>
                <a:cubicBezTo>
                  <a:pt x="613695" y="177263"/>
                  <a:pt x="631476" y="106949"/>
                  <a:pt x="593490" y="67346"/>
                </a:cubicBezTo>
                <a:lnTo>
                  <a:pt x="587833" y="61689"/>
                </a:lnTo>
                <a:cubicBezTo>
                  <a:pt x="548230" y="23703"/>
                  <a:pt x="479533" y="43100"/>
                  <a:pt x="481149" y="96442"/>
                </a:cubicBezTo>
                <a:cubicBezTo>
                  <a:pt x="481957" y="127154"/>
                  <a:pt x="445588" y="164331"/>
                  <a:pt x="423766" y="142510"/>
                </a:cubicBezTo>
                <a:lnTo>
                  <a:pt x="286371" y="5114"/>
                </a:lnTo>
                <a:lnTo>
                  <a:pt x="193427" y="97250"/>
                </a:lnTo>
                <a:cubicBezTo>
                  <a:pt x="171605" y="119072"/>
                  <a:pt x="208783" y="155441"/>
                  <a:pt x="239495" y="154633"/>
                </a:cubicBezTo>
                <a:cubicBezTo>
                  <a:pt x="292837" y="153017"/>
                  <a:pt x="312234" y="221714"/>
                  <a:pt x="274248" y="261316"/>
                </a:cubicBezTo>
                <a:lnTo>
                  <a:pt x="268590" y="266974"/>
                </a:lnTo>
                <a:cubicBezTo>
                  <a:pt x="228988" y="304960"/>
                  <a:pt x="158674" y="287179"/>
                  <a:pt x="160290" y="233837"/>
                </a:cubicBezTo>
                <a:cubicBezTo>
                  <a:pt x="161099" y="203125"/>
                  <a:pt x="124729" y="165948"/>
                  <a:pt x="102908" y="187770"/>
                </a:cubicBezTo>
                <a:lnTo>
                  <a:pt x="5114" y="286371"/>
                </a:lnTo>
                <a:lnTo>
                  <a:pt x="142510" y="423766"/>
                </a:lnTo>
                <a:cubicBezTo>
                  <a:pt x="164331" y="445588"/>
                  <a:pt x="127154" y="481957"/>
                  <a:pt x="96442" y="481149"/>
                </a:cubicBezTo>
                <a:cubicBezTo>
                  <a:pt x="43100" y="479533"/>
                  <a:pt x="25320" y="549847"/>
                  <a:pt x="63305" y="589449"/>
                </a:cubicBezTo>
                <a:lnTo>
                  <a:pt x="68963" y="595107"/>
                </a:lnTo>
                <a:cubicBezTo>
                  <a:pt x="108565" y="633092"/>
                  <a:pt x="177263" y="613695"/>
                  <a:pt x="175646" y="560354"/>
                </a:cubicBezTo>
                <a:cubicBezTo>
                  <a:pt x="174838" y="529642"/>
                  <a:pt x="211208" y="492464"/>
                  <a:pt x="233029" y="514286"/>
                </a:cubicBezTo>
                <a:lnTo>
                  <a:pt x="370425" y="651681"/>
                </a:lnTo>
                <a:lnTo>
                  <a:pt x="469026" y="553080"/>
                </a:lnTo>
                <a:cubicBezTo>
                  <a:pt x="490848" y="531258"/>
                  <a:pt x="454478" y="494889"/>
                  <a:pt x="422958" y="495697"/>
                </a:cubicBezTo>
                <a:close/>
              </a:path>
            </a:pathLst>
          </a:custGeom>
          <a:solidFill>
            <a:srgbClr val="000000"/>
          </a:solidFill>
          <a:ln w="8037" cap="flat">
            <a:noFill/>
            <a:prstDash val="solid"/>
            <a:miter lim="800000"/>
            <a:headEnd/>
            <a:tailEnd/>
          </a:ln>
        </p:spPr>
        <p:txBody>
          <a:bodyPr anchor="ctr"/>
          <a:lstStyle/>
          <a:p>
            <a:endParaRPr lang="el-GR"/>
          </a:p>
        </p:txBody>
      </p:sp>
      <p:sp>
        <p:nvSpPr>
          <p:cNvPr id="150543" name="Θέση κειμένου 5"/>
          <p:cNvSpPr txBox="1">
            <a:spLocks/>
          </p:cNvSpPr>
          <p:nvPr/>
        </p:nvSpPr>
        <p:spPr bwMode="auto">
          <a:xfrm>
            <a:off x="2636838" y="2971800"/>
            <a:ext cx="1916112" cy="360363"/>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ήτοι</a:t>
            </a:r>
            <a:r>
              <a:rPr lang="el-GR">
                <a:solidFill>
                  <a:srgbClr val="404040"/>
                </a:solidFill>
                <a:latin typeface="Calibri" pitchFamily="34" charset="0"/>
              </a:rPr>
              <a:t> </a:t>
            </a:r>
            <a:r>
              <a:rPr lang="el-GR" sz="1400">
                <a:solidFill>
                  <a:srgbClr val="404040"/>
                </a:solidFill>
                <a:latin typeface="Calibri" pitchFamily="34" charset="0"/>
              </a:rPr>
              <a:t>του χρήματος</a:t>
            </a:r>
          </a:p>
          <a:p>
            <a:pPr algn="ctr">
              <a:lnSpc>
                <a:spcPct val="90000"/>
              </a:lnSpc>
              <a:spcBef>
                <a:spcPts val="1000"/>
              </a:spcBef>
              <a:buClr>
                <a:schemeClr val="accent1"/>
              </a:buClr>
              <a:buFont typeface="Calibri" pitchFamily="34" charset="0"/>
              <a:buNone/>
            </a:pPr>
            <a:endParaRPr lang="el-GR" b="1">
              <a:solidFill>
                <a:srgbClr val="404040"/>
              </a:solidFill>
              <a:latin typeface="Calibri" pitchFamily="34" charset="0"/>
            </a:endParaRPr>
          </a:p>
        </p:txBody>
      </p:sp>
      <p:pic>
        <p:nvPicPr>
          <p:cNvPr id="150544" name="Γραφικό 6" descr="Κέρματα"/>
          <p:cNvPicPr>
            <a:picLocks noChangeAspect="1"/>
          </p:cNvPicPr>
          <p:nvPr/>
        </p:nvPicPr>
        <p:blipFill>
          <a:blip r:embed="rId6"/>
          <a:srcRect/>
          <a:stretch>
            <a:fillRect/>
          </a:stretch>
        </p:blipFill>
        <p:spPr bwMode="auto">
          <a:xfrm>
            <a:off x="1719263" y="2220913"/>
            <a:ext cx="455612" cy="455612"/>
          </a:xfrm>
          <a:prstGeom prst="rect">
            <a:avLst/>
          </a:prstGeom>
          <a:noFill/>
          <a:ln w="9525">
            <a:noFill/>
            <a:miter lim="800000"/>
            <a:headEnd/>
            <a:tailEnd/>
          </a:ln>
        </p:spPr>
      </p:pic>
      <p:sp>
        <p:nvSpPr>
          <p:cNvPr id="11" name="TextBox 10">
            <a:extLst>
              <a:ext uri="{FF2B5EF4-FFF2-40B4-BE49-F238E27FC236}"/>
            </a:extLst>
          </p:cNvPr>
          <p:cNvSpPr txBox="1"/>
          <p:nvPr/>
        </p:nvSpPr>
        <p:spPr>
          <a:xfrm>
            <a:off x="3119438" y="3717925"/>
            <a:ext cx="928687" cy="708025"/>
          </a:xfrm>
          <a:prstGeom prst="rect">
            <a:avLst/>
          </a:prstGeom>
          <a:noFill/>
        </p:spPr>
        <p:txBody>
          <a:bodyPr>
            <a:spAutoFit/>
          </a:bodyPr>
          <a:lstStyle/>
          <a:p>
            <a:pPr algn="ctr" fontAlgn="auto">
              <a:spcBef>
                <a:spcPts val="0"/>
              </a:spcBef>
              <a:spcAft>
                <a:spcPts val="0"/>
              </a:spcAft>
              <a:defRPr/>
            </a:pPr>
            <a:r>
              <a:rPr lang="el-GR" sz="4000" b="1" dirty="0">
                <a:solidFill>
                  <a:schemeClr val="bg1">
                    <a:lumMod val="50000"/>
                  </a:schemeClr>
                </a:solidFill>
                <a:latin typeface="+mn-lt"/>
                <a:cs typeface="+mn-cs"/>
              </a:rPr>
              <a:t>&amp;</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Θέση κειμένου 7"/>
          <p:cNvSpPr>
            <a:spLocks noGrp="1"/>
          </p:cNvSpPr>
          <p:nvPr>
            <p:ph type="body" sz="quarter" idx="18"/>
          </p:nvPr>
        </p:nvSpPr>
        <p:spPr>
          <a:xfrm>
            <a:off x="174625" y="141288"/>
            <a:ext cx="6718300" cy="2484437"/>
          </a:xfrm>
        </p:spPr>
        <p:txBody>
          <a:bodyPr/>
          <a:lstStyle/>
          <a:p>
            <a:pPr marL="0" indent="0" algn="ctr">
              <a:buFont typeface="Calibri" pitchFamily="34" charset="0"/>
              <a:buNone/>
            </a:pPr>
            <a:endParaRPr lang="el-GR" sz="1600" smtClean="0"/>
          </a:p>
          <a:p>
            <a:pPr marL="0" indent="0" algn="ctr">
              <a:buFont typeface="Calibri" pitchFamily="34" charset="0"/>
              <a:buNone/>
            </a:pPr>
            <a:r>
              <a:rPr lang="el-GR" sz="1600" smtClean="0"/>
              <a:t>Η σχολή “των ανθρωπίνων σχέσεων” επιχείρησε την επίλυση των οργανωτικών δυσλειτουργιών, </a:t>
            </a:r>
            <a:r>
              <a:rPr lang="el-GR" sz="1600" b="1" smtClean="0"/>
              <a:t>εστιάζοντας το ερευνητικό ενδιαφέρον της στις σχέσεις μεταξύ των ατόμων και στις ομάδες</a:t>
            </a:r>
            <a:r>
              <a:rPr lang="el-GR" sz="1600" smtClean="0"/>
              <a:t> και όχι στις οργανώσεις ως σύνολο. </a:t>
            </a:r>
          </a:p>
          <a:p>
            <a:pPr marL="0" indent="0" algn="ctr">
              <a:buFont typeface="Calibri" pitchFamily="34" charset="0"/>
              <a:buNone/>
            </a:pPr>
            <a:endParaRPr lang="el-GR" sz="1600" smtClean="0"/>
          </a:p>
          <a:p>
            <a:pPr marL="0" indent="0" algn="ctr">
              <a:buFont typeface="Calibri" pitchFamily="34" charset="0"/>
              <a:buNone/>
            </a:pPr>
            <a:r>
              <a:rPr lang="el-GR" sz="1600" smtClean="0"/>
              <a:t>Ταυτόχρονα, οι μελετητές των ανθρωπίνων σχέσεων δεν κατάφεραν να αντιληφθούν </a:t>
            </a:r>
            <a:r>
              <a:rPr lang="el-GR" sz="1600" b="1" smtClean="0"/>
              <a:t>τη θεμελιακή διάκριση μεταξύ:</a:t>
            </a:r>
          </a:p>
        </p:txBody>
      </p:sp>
      <p:sp>
        <p:nvSpPr>
          <p:cNvPr id="2" name="Τίτλος 1"/>
          <p:cNvSpPr>
            <a:spLocks noGrp="1"/>
          </p:cNvSpPr>
          <p:nvPr>
            <p:ph type="ctrTitle"/>
          </p:nvPr>
        </p:nvSpPr>
        <p:spPr>
          <a:xfrm>
            <a:off x="7189788" y="495300"/>
            <a:ext cx="4859337" cy="5521325"/>
          </a:xfrm>
        </p:spPr>
        <p:txBody>
          <a:bodyPr/>
          <a:lstStyle/>
          <a:p>
            <a:pPr algn="ctr" fontAlgn="auto">
              <a:spcAft>
                <a:spcPts val="0"/>
              </a:spcAft>
              <a:defRPr/>
            </a:pPr>
            <a:r>
              <a:rPr lang="el-GR" sz="2400" b="1" dirty="0"/>
              <a:t>3</a:t>
            </a:r>
            <a:r>
              <a:rPr lang="el-GR" sz="2400" b="1" baseline="30000" dirty="0"/>
              <a:t>η</a:t>
            </a:r>
            <a:r>
              <a:rPr lang="el-GR" sz="2400" b="1" dirty="0"/>
              <a:t> Κριτική στις θεωρητικές αντιλήψεις της σχολής “των ανθρωπίνων σχέσεων”</a:t>
            </a:r>
            <a:endParaRPr lang="el-GR" sz="2400" dirty="0"/>
          </a:p>
        </p:txBody>
      </p:sp>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7F9D039D-49DF-4B5D-82F0-86F9D3C0BA49}" type="slidenum">
              <a:rPr lang="el-GR"/>
              <a:pPr>
                <a:defRPr/>
              </a:pPr>
              <a:t>65</a:t>
            </a:fld>
            <a:endParaRPr lang="el-GR" dirty="0"/>
          </a:p>
        </p:txBody>
      </p:sp>
      <p:sp>
        <p:nvSpPr>
          <p:cNvPr id="152581" name="TextBox 37"/>
          <p:cNvSpPr txBox="1">
            <a:spLocks noChangeArrowheads="1"/>
          </p:cNvSpPr>
          <p:nvPr/>
        </p:nvSpPr>
        <p:spPr bwMode="auto">
          <a:xfrm>
            <a:off x="97932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52582" name="TextBox 37"/>
          <p:cNvSpPr txBox="1">
            <a:spLocks noChangeArrowheads="1"/>
          </p:cNvSpPr>
          <p:nvPr/>
        </p:nvSpPr>
        <p:spPr bwMode="auto">
          <a:xfrm>
            <a:off x="7635875" y="2646363"/>
            <a:ext cx="1335088" cy="130175"/>
          </a:xfrm>
          <a:prstGeom prst="rect">
            <a:avLst/>
          </a:prstGeom>
          <a:solidFill>
            <a:schemeClr val="bg1"/>
          </a:solidFill>
          <a:ln w="9525">
            <a:noFill/>
            <a:miter lim="800000"/>
            <a:headEnd/>
            <a:tailEnd/>
          </a:ln>
        </p:spPr>
        <p:txBody>
          <a:bodyPr>
            <a:spAutoFit/>
          </a:bodyPr>
          <a:lstStyle/>
          <a:p>
            <a:endParaRPr lang="el-GR" sz="800">
              <a:solidFill>
                <a:schemeClr val="bg1"/>
              </a:solidFill>
              <a:latin typeface="Calibri" pitchFamily="34" charset="0"/>
            </a:endParaRPr>
          </a:p>
        </p:txBody>
      </p:sp>
      <p:pic>
        <p:nvPicPr>
          <p:cNvPr id="152583" name="Picture 6" descr="ÎÏÎ¿ÏÎ­Î»ÎµÏÎ¼Î± ÎµÎ¹ÎºÏÎ½Î±Ï Î³Î¹Î± company BLACK WHITE IMAGES"/>
          <p:cNvPicPr>
            <a:picLocks noChangeAspect="1" noChangeArrowheads="1"/>
          </p:cNvPicPr>
          <p:nvPr/>
        </p:nvPicPr>
        <p:blipFill>
          <a:blip r:embed="rId3"/>
          <a:srcRect/>
          <a:stretch>
            <a:fillRect/>
          </a:stretch>
        </p:blipFill>
        <p:spPr bwMode="auto">
          <a:xfrm>
            <a:off x="7664450" y="841375"/>
            <a:ext cx="3910013" cy="2549525"/>
          </a:xfrm>
          <a:prstGeom prst="rect">
            <a:avLst/>
          </a:prstGeom>
          <a:noFill/>
          <a:ln w="9525">
            <a:noFill/>
            <a:miter lim="800000"/>
            <a:headEnd/>
            <a:tailEnd/>
          </a:ln>
        </p:spPr>
      </p:pic>
      <p:pic>
        <p:nvPicPr>
          <p:cNvPr id="152584" name="Picture 6" descr="ÎÏÎ¿ÏÎ­Î»ÎµÏÎ¼Î± ÎµÎ¹ÎºÏÎ½Î±Ï Î³Î¹Î± company black white images"/>
          <p:cNvPicPr>
            <a:picLocks noChangeAspect="1" noChangeArrowheads="1"/>
          </p:cNvPicPr>
          <p:nvPr/>
        </p:nvPicPr>
        <p:blipFill>
          <a:blip r:embed="rId4"/>
          <a:srcRect/>
          <a:stretch>
            <a:fillRect/>
          </a:stretch>
        </p:blipFill>
        <p:spPr bwMode="auto">
          <a:xfrm>
            <a:off x="7664450" y="841375"/>
            <a:ext cx="3938588" cy="2587625"/>
          </a:xfrm>
          <a:prstGeom prst="rect">
            <a:avLst/>
          </a:prstGeom>
          <a:noFill/>
          <a:ln w="9525">
            <a:noFill/>
            <a:miter lim="800000"/>
            <a:headEnd/>
            <a:tailEnd/>
          </a:ln>
        </p:spPr>
      </p:pic>
      <p:pic>
        <p:nvPicPr>
          <p:cNvPr id="152585" name="Picture 2" descr="ÎÏÎ¿ÏÎ­Î»ÎµÏÎ¼Î± ÎµÎ¹ÎºÏÎ½Î±Ï Î³Î¹Î± COMPANY MASONRY BLACK WHITE"/>
          <p:cNvPicPr>
            <a:picLocks noChangeAspect="1" noChangeArrowheads="1"/>
          </p:cNvPicPr>
          <p:nvPr/>
        </p:nvPicPr>
        <p:blipFill>
          <a:blip r:embed="rId5"/>
          <a:srcRect/>
          <a:stretch>
            <a:fillRect/>
          </a:stretch>
        </p:blipFill>
        <p:spPr bwMode="auto">
          <a:xfrm>
            <a:off x="7635875" y="815975"/>
            <a:ext cx="3967163" cy="2613025"/>
          </a:xfrm>
          <a:prstGeom prst="rect">
            <a:avLst/>
          </a:prstGeom>
          <a:noFill/>
          <a:ln w="9525">
            <a:noFill/>
            <a:miter lim="800000"/>
            <a:headEnd/>
            <a:tailEnd/>
          </a:ln>
        </p:spPr>
      </p:pic>
      <p:pic>
        <p:nvPicPr>
          <p:cNvPr id="152586" name="Picture 6" descr="ÎÏÎ¿ÏÎ­Î»ÎµÏÎ¼Î± ÎµÎ¹ÎºÏÎ½Î±Ï Î³Î¹Î± team work BLACK WHITE IMAGES"/>
          <p:cNvPicPr>
            <a:picLocks noChangeAspect="1" noChangeArrowheads="1"/>
          </p:cNvPicPr>
          <p:nvPr/>
        </p:nvPicPr>
        <p:blipFill>
          <a:blip r:embed="rId6"/>
          <a:srcRect/>
          <a:stretch>
            <a:fillRect/>
          </a:stretch>
        </p:blipFill>
        <p:spPr bwMode="auto">
          <a:xfrm>
            <a:off x="7621588" y="814388"/>
            <a:ext cx="3981450" cy="2614612"/>
          </a:xfrm>
          <a:prstGeom prst="rect">
            <a:avLst/>
          </a:prstGeom>
          <a:noFill/>
          <a:ln w="9525">
            <a:noFill/>
            <a:miter lim="800000"/>
            <a:headEnd/>
            <a:tailEnd/>
          </a:ln>
        </p:spPr>
      </p:pic>
      <p:pic>
        <p:nvPicPr>
          <p:cNvPr id="152587" name="Θέση εικόνας 25" descr="Κοντινή εικόνα εσωτερικού υλικού δόμησης"/>
          <p:cNvPicPr>
            <a:picLocks noChangeAspect="1"/>
          </p:cNvPicPr>
          <p:nvPr/>
        </p:nvPicPr>
        <p:blipFill>
          <a:blip r:embed="rId7"/>
          <a:srcRect/>
          <a:stretch>
            <a:fillRect/>
          </a:stretch>
        </p:blipFill>
        <p:spPr bwMode="auto">
          <a:xfrm>
            <a:off x="7621588" y="803275"/>
            <a:ext cx="3981450" cy="2651125"/>
          </a:xfrm>
          <a:prstGeom prst="rect">
            <a:avLst/>
          </a:prstGeom>
          <a:noFill/>
          <a:ln w="9525">
            <a:noFill/>
            <a:miter lim="800000"/>
            <a:headEnd/>
            <a:tailEnd/>
          </a:ln>
        </p:spPr>
      </p:pic>
      <p:sp>
        <p:nvSpPr>
          <p:cNvPr id="16" name="Ορθογώνιο 6" descr="Πλαίσιο επισήμανσης.">
            <a:extLst>
              <a:ext uri="{FF2B5EF4-FFF2-40B4-BE49-F238E27FC236}"/>
            </a:extLst>
          </p:cNvPr>
          <p:cNvSpPr/>
          <p:nvPr/>
        </p:nvSpPr>
        <p:spPr>
          <a:xfrm rot="10800000" flipV="1">
            <a:off x="723900" y="3227388"/>
            <a:ext cx="2574925" cy="777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52589" name="Θέση κειμένου 5"/>
          <p:cNvSpPr txBox="1">
            <a:spLocks/>
          </p:cNvSpPr>
          <p:nvPr/>
        </p:nvSpPr>
        <p:spPr bwMode="auto">
          <a:xfrm>
            <a:off x="733425" y="2760663"/>
            <a:ext cx="2555875" cy="360362"/>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Διαπροσωπικών τριβών</a:t>
            </a:r>
            <a:endParaRPr lang="en-US" b="1">
              <a:solidFill>
                <a:srgbClr val="404040"/>
              </a:solidFill>
              <a:latin typeface="Calibri" pitchFamily="34" charset="0"/>
            </a:endParaRPr>
          </a:p>
        </p:txBody>
      </p:sp>
      <p:sp>
        <p:nvSpPr>
          <p:cNvPr id="152590" name="Θέση κειμένου 5"/>
          <p:cNvSpPr txBox="1">
            <a:spLocks/>
          </p:cNvSpPr>
          <p:nvPr/>
        </p:nvSpPr>
        <p:spPr bwMode="auto">
          <a:xfrm>
            <a:off x="3949700" y="2735263"/>
            <a:ext cx="2730500" cy="360362"/>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Κοινωνικών συγκρούσεων</a:t>
            </a:r>
            <a:endParaRPr lang="en-US" b="1">
              <a:solidFill>
                <a:srgbClr val="404040"/>
              </a:solidFill>
              <a:latin typeface="Calibri" pitchFamily="34" charset="0"/>
            </a:endParaRPr>
          </a:p>
        </p:txBody>
      </p:sp>
      <p:sp>
        <p:nvSpPr>
          <p:cNvPr id="19" name="Ορθογώνιο 6" descr="Πλαίσιο επισήμανσης.">
            <a:extLst>
              <a:ext uri="{FF2B5EF4-FFF2-40B4-BE49-F238E27FC236}"/>
            </a:extLst>
          </p:cNvPr>
          <p:cNvSpPr/>
          <p:nvPr/>
        </p:nvSpPr>
        <p:spPr>
          <a:xfrm rot="10800000" flipV="1">
            <a:off x="4027488" y="3214688"/>
            <a:ext cx="2574925" cy="777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52592" name="Text Placeholder 24"/>
          <p:cNvSpPr txBox="1">
            <a:spLocks/>
          </p:cNvSpPr>
          <p:nvPr/>
        </p:nvSpPr>
        <p:spPr bwMode="auto">
          <a:xfrm>
            <a:off x="4033838" y="3476625"/>
            <a:ext cx="2560637" cy="7715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Οι οποίες βασίζονται στη δομή της οργάνωσης και της κοινωνίας στην οποία ενυπάρχουν τα άτομα </a:t>
            </a:r>
          </a:p>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 </a:t>
            </a:r>
          </a:p>
        </p:txBody>
      </p:sp>
      <p:pic>
        <p:nvPicPr>
          <p:cNvPr id="152593" name="Γραφικό 5" descr="Φωτιά"/>
          <p:cNvPicPr>
            <a:picLocks noChangeAspect="1"/>
          </p:cNvPicPr>
          <p:nvPr/>
        </p:nvPicPr>
        <p:blipFill>
          <a:blip r:embed="rId8"/>
          <a:srcRect/>
          <a:stretch>
            <a:fillRect/>
          </a:stretch>
        </p:blipFill>
        <p:spPr bwMode="auto">
          <a:xfrm>
            <a:off x="3570288" y="2752725"/>
            <a:ext cx="454025" cy="455613"/>
          </a:xfrm>
          <a:prstGeom prst="rect">
            <a:avLst/>
          </a:prstGeom>
          <a:noFill/>
          <a:ln w="9525">
            <a:noFill/>
            <a:miter lim="800000"/>
            <a:headEnd/>
            <a:tailEnd/>
          </a:ln>
        </p:spPr>
      </p:pic>
      <p:grpSp>
        <p:nvGrpSpPr>
          <p:cNvPr id="152594" name="Γραφικό 14" descr="Γρανάζια"/>
          <p:cNvGrpSpPr>
            <a:grpSpLocks/>
          </p:cNvGrpSpPr>
          <p:nvPr/>
        </p:nvGrpSpPr>
        <p:grpSpPr bwMode="auto">
          <a:xfrm>
            <a:off x="190500" y="2709863"/>
            <a:ext cx="560388" cy="555625"/>
            <a:chOff x="224982" y="3353368"/>
            <a:chExt cx="1507700" cy="1507700"/>
          </a:xfrm>
        </p:grpSpPr>
        <p:sp>
          <p:nvSpPr>
            <p:cNvPr id="152597" name="Ελεύθερη σχεδίαση: Σχήμα 21"/>
            <p:cNvSpPr>
              <a:spLocks/>
            </p:cNvSpPr>
            <p:nvPr/>
          </p:nvSpPr>
          <p:spPr bwMode="auto">
            <a:xfrm>
              <a:off x="810001" y="3475083"/>
              <a:ext cx="691029" cy="691029"/>
            </a:xfrm>
            <a:custGeom>
              <a:avLst/>
              <a:gdLst>
                <a:gd name="T0" fmla="*/ 346300 w 691029"/>
                <a:gd name="T1" fmla="*/ 464089 h 691029"/>
                <a:gd name="T2" fmla="*/ 228511 w 691029"/>
                <a:gd name="T3" fmla="*/ 346300 h 691029"/>
                <a:gd name="T4" fmla="*/ 346300 w 691029"/>
                <a:gd name="T5" fmla="*/ 228511 h 691029"/>
                <a:gd name="T6" fmla="*/ 464089 w 691029"/>
                <a:gd name="T7" fmla="*/ 346300 h 691029"/>
                <a:gd name="T8" fmla="*/ 346300 w 691029"/>
                <a:gd name="T9" fmla="*/ 464089 h 691029"/>
                <a:gd name="T10" fmla="*/ 611718 w 691029"/>
                <a:gd name="T11" fmla="*/ 272485 h 691029"/>
                <a:gd name="T12" fmla="*/ 586590 w 691029"/>
                <a:gd name="T13" fmla="*/ 211235 h 691029"/>
                <a:gd name="T14" fmla="*/ 611718 w 691029"/>
                <a:gd name="T15" fmla="*/ 137421 h 691029"/>
                <a:gd name="T16" fmla="*/ 555179 w 691029"/>
                <a:gd name="T17" fmla="*/ 80882 h 691029"/>
                <a:gd name="T18" fmla="*/ 481365 w 691029"/>
                <a:gd name="T19" fmla="*/ 106010 h 691029"/>
                <a:gd name="T20" fmla="*/ 420114 w 691029"/>
                <a:gd name="T21" fmla="*/ 80882 h 691029"/>
                <a:gd name="T22" fmla="*/ 385563 w 691029"/>
                <a:gd name="T23" fmla="*/ 11779 h 691029"/>
                <a:gd name="T24" fmla="*/ 307037 w 691029"/>
                <a:gd name="T25" fmla="*/ 11779 h 691029"/>
                <a:gd name="T26" fmla="*/ 272485 w 691029"/>
                <a:gd name="T27" fmla="*/ 80882 h 691029"/>
                <a:gd name="T28" fmla="*/ 211235 w 691029"/>
                <a:gd name="T29" fmla="*/ 106010 h 691029"/>
                <a:gd name="T30" fmla="*/ 137421 w 691029"/>
                <a:gd name="T31" fmla="*/ 80882 h 691029"/>
                <a:gd name="T32" fmla="*/ 80882 w 691029"/>
                <a:gd name="T33" fmla="*/ 137421 h 691029"/>
                <a:gd name="T34" fmla="*/ 106010 w 691029"/>
                <a:gd name="T35" fmla="*/ 211235 h 691029"/>
                <a:gd name="T36" fmla="*/ 80882 w 691029"/>
                <a:gd name="T37" fmla="*/ 272485 h 691029"/>
                <a:gd name="T38" fmla="*/ 11779 w 691029"/>
                <a:gd name="T39" fmla="*/ 307037 h 691029"/>
                <a:gd name="T40" fmla="*/ 11779 w 691029"/>
                <a:gd name="T41" fmla="*/ 385563 h 691029"/>
                <a:gd name="T42" fmla="*/ 80882 w 691029"/>
                <a:gd name="T43" fmla="*/ 420114 h 691029"/>
                <a:gd name="T44" fmla="*/ 106010 w 691029"/>
                <a:gd name="T45" fmla="*/ 481365 h 691029"/>
                <a:gd name="T46" fmla="*/ 80882 w 691029"/>
                <a:gd name="T47" fmla="*/ 555179 h 691029"/>
                <a:gd name="T48" fmla="*/ 135850 w 691029"/>
                <a:gd name="T49" fmla="*/ 610147 h 691029"/>
                <a:gd name="T50" fmla="*/ 209665 w 691029"/>
                <a:gd name="T51" fmla="*/ 585019 h 691029"/>
                <a:gd name="T52" fmla="*/ 270915 w 691029"/>
                <a:gd name="T53" fmla="*/ 610147 h 691029"/>
                <a:gd name="T54" fmla="*/ 305466 w 691029"/>
                <a:gd name="T55" fmla="*/ 679250 h 691029"/>
                <a:gd name="T56" fmla="*/ 383992 w 691029"/>
                <a:gd name="T57" fmla="*/ 679250 h 691029"/>
                <a:gd name="T58" fmla="*/ 418544 w 691029"/>
                <a:gd name="T59" fmla="*/ 610147 h 691029"/>
                <a:gd name="T60" fmla="*/ 479794 w 691029"/>
                <a:gd name="T61" fmla="*/ 585019 h 691029"/>
                <a:gd name="T62" fmla="*/ 553609 w 691029"/>
                <a:gd name="T63" fmla="*/ 610147 h 691029"/>
                <a:gd name="T64" fmla="*/ 610147 w 691029"/>
                <a:gd name="T65" fmla="*/ 555179 h 691029"/>
                <a:gd name="T66" fmla="*/ 585019 w 691029"/>
                <a:gd name="T67" fmla="*/ 481365 h 691029"/>
                <a:gd name="T68" fmla="*/ 611718 w 691029"/>
                <a:gd name="T69" fmla="*/ 420114 h 691029"/>
                <a:gd name="T70" fmla="*/ 680821 w 691029"/>
                <a:gd name="T71" fmla="*/ 385563 h 691029"/>
                <a:gd name="T72" fmla="*/ 680821 w 691029"/>
                <a:gd name="T73" fmla="*/ 307037 h 691029"/>
                <a:gd name="T74" fmla="*/ 611718 w 691029"/>
                <a:gd name="T75" fmla="*/ 272485 h 69102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91029" h="691029">
                  <a:moveTo>
                    <a:pt x="346300" y="464089"/>
                  </a:moveTo>
                  <a:cubicBezTo>
                    <a:pt x="280338" y="464089"/>
                    <a:pt x="228511" y="410691"/>
                    <a:pt x="228511" y="346300"/>
                  </a:cubicBezTo>
                  <a:cubicBezTo>
                    <a:pt x="228511" y="281909"/>
                    <a:pt x="281909" y="228511"/>
                    <a:pt x="346300" y="228511"/>
                  </a:cubicBezTo>
                  <a:cubicBezTo>
                    <a:pt x="412262" y="228511"/>
                    <a:pt x="464089" y="281909"/>
                    <a:pt x="464089" y="346300"/>
                  </a:cubicBezTo>
                  <a:cubicBezTo>
                    <a:pt x="464089" y="410691"/>
                    <a:pt x="410691" y="464089"/>
                    <a:pt x="346300" y="464089"/>
                  </a:cubicBezTo>
                  <a:close/>
                  <a:moveTo>
                    <a:pt x="611718" y="272485"/>
                  </a:moveTo>
                  <a:cubicBezTo>
                    <a:pt x="605436" y="250498"/>
                    <a:pt x="597583" y="230081"/>
                    <a:pt x="586590" y="211235"/>
                  </a:cubicBezTo>
                  <a:lnTo>
                    <a:pt x="611718" y="137421"/>
                  </a:lnTo>
                  <a:lnTo>
                    <a:pt x="555179" y="80882"/>
                  </a:lnTo>
                  <a:lnTo>
                    <a:pt x="481365" y="106010"/>
                  </a:lnTo>
                  <a:cubicBezTo>
                    <a:pt x="462518" y="95017"/>
                    <a:pt x="442102" y="87164"/>
                    <a:pt x="420114" y="80882"/>
                  </a:cubicBezTo>
                  <a:lnTo>
                    <a:pt x="385563" y="11779"/>
                  </a:lnTo>
                  <a:lnTo>
                    <a:pt x="307037" y="11779"/>
                  </a:lnTo>
                  <a:lnTo>
                    <a:pt x="272485" y="80882"/>
                  </a:lnTo>
                  <a:cubicBezTo>
                    <a:pt x="250498" y="87164"/>
                    <a:pt x="230081" y="95017"/>
                    <a:pt x="211235" y="106010"/>
                  </a:cubicBezTo>
                  <a:lnTo>
                    <a:pt x="137421" y="80882"/>
                  </a:lnTo>
                  <a:lnTo>
                    <a:pt x="80882" y="137421"/>
                  </a:lnTo>
                  <a:lnTo>
                    <a:pt x="106010" y="211235"/>
                  </a:lnTo>
                  <a:cubicBezTo>
                    <a:pt x="95017" y="230081"/>
                    <a:pt x="87164" y="250498"/>
                    <a:pt x="80882" y="272485"/>
                  </a:cubicBezTo>
                  <a:lnTo>
                    <a:pt x="11779" y="307037"/>
                  </a:lnTo>
                  <a:lnTo>
                    <a:pt x="11779" y="385563"/>
                  </a:lnTo>
                  <a:lnTo>
                    <a:pt x="80882" y="420114"/>
                  </a:lnTo>
                  <a:cubicBezTo>
                    <a:pt x="87164" y="442102"/>
                    <a:pt x="95017" y="462518"/>
                    <a:pt x="106010" y="481365"/>
                  </a:cubicBezTo>
                  <a:lnTo>
                    <a:pt x="80882" y="555179"/>
                  </a:lnTo>
                  <a:lnTo>
                    <a:pt x="135850" y="610147"/>
                  </a:lnTo>
                  <a:lnTo>
                    <a:pt x="209665" y="585019"/>
                  </a:lnTo>
                  <a:cubicBezTo>
                    <a:pt x="228511" y="596013"/>
                    <a:pt x="248928" y="603865"/>
                    <a:pt x="270915" y="610147"/>
                  </a:cubicBezTo>
                  <a:lnTo>
                    <a:pt x="305466" y="679250"/>
                  </a:lnTo>
                  <a:lnTo>
                    <a:pt x="383992" y="679250"/>
                  </a:lnTo>
                  <a:lnTo>
                    <a:pt x="418544" y="610147"/>
                  </a:lnTo>
                  <a:cubicBezTo>
                    <a:pt x="440531" y="603865"/>
                    <a:pt x="460948" y="596013"/>
                    <a:pt x="479794" y="585019"/>
                  </a:cubicBezTo>
                  <a:lnTo>
                    <a:pt x="553609" y="610147"/>
                  </a:lnTo>
                  <a:lnTo>
                    <a:pt x="610147" y="555179"/>
                  </a:lnTo>
                  <a:lnTo>
                    <a:pt x="585019" y="481365"/>
                  </a:lnTo>
                  <a:cubicBezTo>
                    <a:pt x="596013" y="462518"/>
                    <a:pt x="605436" y="440531"/>
                    <a:pt x="611718" y="420114"/>
                  </a:cubicBezTo>
                  <a:lnTo>
                    <a:pt x="680821" y="385563"/>
                  </a:lnTo>
                  <a:lnTo>
                    <a:pt x="680821" y="307037"/>
                  </a:lnTo>
                  <a:lnTo>
                    <a:pt x="611718" y="272485"/>
                  </a:lnTo>
                  <a:close/>
                </a:path>
              </a:pathLst>
            </a:custGeom>
            <a:solidFill>
              <a:srgbClr val="000000"/>
            </a:solidFill>
            <a:ln w="9525" cap="flat">
              <a:noFill/>
              <a:prstDash val="solid"/>
              <a:miter lim="800000"/>
              <a:headEnd/>
              <a:tailEnd/>
            </a:ln>
          </p:spPr>
          <p:txBody>
            <a:bodyPr anchor="ctr"/>
            <a:lstStyle/>
            <a:p>
              <a:endParaRPr lang="el-GR"/>
            </a:p>
          </p:txBody>
        </p:sp>
        <p:sp>
          <p:nvSpPr>
            <p:cNvPr id="152598" name="Ελεύθερη σχεδίαση: Σχήμα 22"/>
            <p:cNvSpPr>
              <a:spLocks/>
            </p:cNvSpPr>
            <p:nvPr/>
          </p:nvSpPr>
          <p:spPr bwMode="auto">
            <a:xfrm>
              <a:off x="455063" y="4046753"/>
              <a:ext cx="691029" cy="691029"/>
            </a:xfrm>
            <a:custGeom>
              <a:avLst/>
              <a:gdLst>
                <a:gd name="T0" fmla="*/ 346300 w 691029"/>
                <a:gd name="T1" fmla="*/ 464089 h 691029"/>
                <a:gd name="T2" fmla="*/ 228511 w 691029"/>
                <a:gd name="T3" fmla="*/ 346300 h 691029"/>
                <a:gd name="T4" fmla="*/ 346300 w 691029"/>
                <a:gd name="T5" fmla="*/ 228511 h 691029"/>
                <a:gd name="T6" fmla="*/ 464089 w 691029"/>
                <a:gd name="T7" fmla="*/ 346300 h 691029"/>
                <a:gd name="T8" fmla="*/ 346300 w 691029"/>
                <a:gd name="T9" fmla="*/ 464089 h 691029"/>
                <a:gd name="T10" fmla="*/ 346300 w 691029"/>
                <a:gd name="T11" fmla="*/ 464089 h 691029"/>
                <a:gd name="T12" fmla="*/ 586590 w 691029"/>
                <a:gd name="T13" fmla="*/ 211235 h 691029"/>
                <a:gd name="T14" fmla="*/ 611718 w 691029"/>
                <a:gd name="T15" fmla="*/ 137421 h 691029"/>
                <a:gd name="T16" fmla="*/ 555179 w 691029"/>
                <a:gd name="T17" fmla="*/ 80882 h 691029"/>
                <a:gd name="T18" fmla="*/ 481365 w 691029"/>
                <a:gd name="T19" fmla="*/ 106010 h 691029"/>
                <a:gd name="T20" fmla="*/ 420114 w 691029"/>
                <a:gd name="T21" fmla="*/ 80882 h 691029"/>
                <a:gd name="T22" fmla="*/ 385563 w 691029"/>
                <a:gd name="T23" fmla="*/ 11779 h 691029"/>
                <a:gd name="T24" fmla="*/ 307037 w 691029"/>
                <a:gd name="T25" fmla="*/ 11779 h 691029"/>
                <a:gd name="T26" fmla="*/ 272485 w 691029"/>
                <a:gd name="T27" fmla="*/ 80882 h 691029"/>
                <a:gd name="T28" fmla="*/ 211235 w 691029"/>
                <a:gd name="T29" fmla="*/ 106010 h 691029"/>
                <a:gd name="T30" fmla="*/ 137421 w 691029"/>
                <a:gd name="T31" fmla="*/ 80882 h 691029"/>
                <a:gd name="T32" fmla="*/ 82452 w 691029"/>
                <a:gd name="T33" fmla="*/ 135850 h 691029"/>
                <a:gd name="T34" fmla="*/ 106010 w 691029"/>
                <a:gd name="T35" fmla="*/ 209665 h 691029"/>
                <a:gd name="T36" fmla="*/ 80882 w 691029"/>
                <a:gd name="T37" fmla="*/ 270915 h 691029"/>
                <a:gd name="T38" fmla="*/ 11779 w 691029"/>
                <a:gd name="T39" fmla="*/ 305466 h 691029"/>
                <a:gd name="T40" fmla="*/ 11779 w 691029"/>
                <a:gd name="T41" fmla="*/ 383992 h 691029"/>
                <a:gd name="T42" fmla="*/ 80882 w 691029"/>
                <a:gd name="T43" fmla="*/ 418544 h 691029"/>
                <a:gd name="T44" fmla="*/ 106010 w 691029"/>
                <a:gd name="T45" fmla="*/ 479794 h 691029"/>
                <a:gd name="T46" fmla="*/ 82452 w 691029"/>
                <a:gd name="T47" fmla="*/ 553609 h 691029"/>
                <a:gd name="T48" fmla="*/ 137421 w 691029"/>
                <a:gd name="T49" fmla="*/ 608577 h 691029"/>
                <a:gd name="T50" fmla="*/ 211235 w 691029"/>
                <a:gd name="T51" fmla="*/ 585019 h 691029"/>
                <a:gd name="T52" fmla="*/ 272485 w 691029"/>
                <a:gd name="T53" fmla="*/ 610147 h 691029"/>
                <a:gd name="T54" fmla="*/ 307037 w 691029"/>
                <a:gd name="T55" fmla="*/ 679250 h 691029"/>
                <a:gd name="T56" fmla="*/ 385563 w 691029"/>
                <a:gd name="T57" fmla="*/ 679250 h 691029"/>
                <a:gd name="T58" fmla="*/ 420114 w 691029"/>
                <a:gd name="T59" fmla="*/ 610147 h 691029"/>
                <a:gd name="T60" fmla="*/ 481365 w 691029"/>
                <a:gd name="T61" fmla="*/ 585019 h 691029"/>
                <a:gd name="T62" fmla="*/ 555179 w 691029"/>
                <a:gd name="T63" fmla="*/ 610147 h 691029"/>
                <a:gd name="T64" fmla="*/ 610147 w 691029"/>
                <a:gd name="T65" fmla="*/ 553609 h 691029"/>
                <a:gd name="T66" fmla="*/ 586590 w 691029"/>
                <a:gd name="T67" fmla="*/ 481365 h 691029"/>
                <a:gd name="T68" fmla="*/ 611718 w 691029"/>
                <a:gd name="T69" fmla="*/ 420114 h 691029"/>
                <a:gd name="T70" fmla="*/ 680821 w 691029"/>
                <a:gd name="T71" fmla="*/ 385563 h 691029"/>
                <a:gd name="T72" fmla="*/ 680821 w 691029"/>
                <a:gd name="T73" fmla="*/ 307037 h 691029"/>
                <a:gd name="T74" fmla="*/ 611718 w 691029"/>
                <a:gd name="T75" fmla="*/ 272485 h 691029"/>
                <a:gd name="T76" fmla="*/ 586590 w 691029"/>
                <a:gd name="T77" fmla="*/ 211235 h 69102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91029" h="691029">
                  <a:moveTo>
                    <a:pt x="346300" y="464089"/>
                  </a:moveTo>
                  <a:cubicBezTo>
                    <a:pt x="280338" y="464089"/>
                    <a:pt x="228511" y="410691"/>
                    <a:pt x="228511" y="346300"/>
                  </a:cubicBezTo>
                  <a:cubicBezTo>
                    <a:pt x="228511" y="280338"/>
                    <a:pt x="281908" y="228511"/>
                    <a:pt x="346300" y="228511"/>
                  </a:cubicBezTo>
                  <a:cubicBezTo>
                    <a:pt x="412262" y="228511"/>
                    <a:pt x="464089" y="281908"/>
                    <a:pt x="464089" y="346300"/>
                  </a:cubicBezTo>
                  <a:cubicBezTo>
                    <a:pt x="464089" y="410691"/>
                    <a:pt x="412262" y="464089"/>
                    <a:pt x="346300" y="464089"/>
                  </a:cubicBezTo>
                  <a:close/>
                  <a:moveTo>
                    <a:pt x="586590" y="211235"/>
                  </a:moveTo>
                  <a:lnTo>
                    <a:pt x="611718" y="137421"/>
                  </a:lnTo>
                  <a:lnTo>
                    <a:pt x="555179" y="80882"/>
                  </a:lnTo>
                  <a:lnTo>
                    <a:pt x="481365" y="106010"/>
                  </a:lnTo>
                  <a:cubicBezTo>
                    <a:pt x="462518" y="95017"/>
                    <a:pt x="440531" y="87164"/>
                    <a:pt x="420114" y="80882"/>
                  </a:cubicBezTo>
                  <a:lnTo>
                    <a:pt x="385563" y="11779"/>
                  </a:lnTo>
                  <a:lnTo>
                    <a:pt x="307037" y="11779"/>
                  </a:lnTo>
                  <a:lnTo>
                    <a:pt x="272485" y="80882"/>
                  </a:lnTo>
                  <a:cubicBezTo>
                    <a:pt x="250498" y="87164"/>
                    <a:pt x="230081" y="95017"/>
                    <a:pt x="211235" y="106010"/>
                  </a:cubicBezTo>
                  <a:lnTo>
                    <a:pt x="137421" y="80882"/>
                  </a:lnTo>
                  <a:lnTo>
                    <a:pt x="82452" y="135850"/>
                  </a:lnTo>
                  <a:lnTo>
                    <a:pt x="106010" y="209665"/>
                  </a:lnTo>
                  <a:cubicBezTo>
                    <a:pt x="95017" y="228511"/>
                    <a:pt x="87164" y="250498"/>
                    <a:pt x="80882" y="270915"/>
                  </a:cubicBezTo>
                  <a:lnTo>
                    <a:pt x="11779" y="305466"/>
                  </a:lnTo>
                  <a:lnTo>
                    <a:pt x="11779" y="383992"/>
                  </a:lnTo>
                  <a:lnTo>
                    <a:pt x="80882" y="418544"/>
                  </a:lnTo>
                  <a:cubicBezTo>
                    <a:pt x="87164" y="440531"/>
                    <a:pt x="95017" y="460948"/>
                    <a:pt x="106010" y="479794"/>
                  </a:cubicBezTo>
                  <a:lnTo>
                    <a:pt x="82452" y="553609"/>
                  </a:lnTo>
                  <a:lnTo>
                    <a:pt x="137421" y="608577"/>
                  </a:lnTo>
                  <a:lnTo>
                    <a:pt x="211235" y="585019"/>
                  </a:lnTo>
                  <a:cubicBezTo>
                    <a:pt x="230081" y="596013"/>
                    <a:pt x="250498" y="603865"/>
                    <a:pt x="272485" y="610147"/>
                  </a:cubicBezTo>
                  <a:lnTo>
                    <a:pt x="307037" y="679250"/>
                  </a:lnTo>
                  <a:lnTo>
                    <a:pt x="385563" y="679250"/>
                  </a:lnTo>
                  <a:lnTo>
                    <a:pt x="420114" y="610147"/>
                  </a:lnTo>
                  <a:cubicBezTo>
                    <a:pt x="442102" y="603865"/>
                    <a:pt x="462518" y="596013"/>
                    <a:pt x="481365" y="585019"/>
                  </a:cubicBezTo>
                  <a:lnTo>
                    <a:pt x="555179" y="610147"/>
                  </a:lnTo>
                  <a:lnTo>
                    <a:pt x="610147" y="553609"/>
                  </a:lnTo>
                  <a:lnTo>
                    <a:pt x="586590" y="481365"/>
                  </a:lnTo>
                  <a:cubicBezTo>
                    <a:pt x="597583" y="462518"/>
                    <a:pt x="605436" y="442102"/>
                    <a:pt x="611718" y="420114"/>
                  </a:cubicBezTo>
                  <a:lnTo>
                    <a:pt x="680821" y="385563"/>
                  </a:lnTo>
                  <a:lnTo>
                    <a:pt x="680821" y="307037"/>
                  </a:lnTo>
                  <a:lnTo>
                    <a:pt x="611718" y="272485"/>
                  </a:lnTo>
                  <a:cubicBezTo>
                    <a:pt x="605436" y="250498"/>
                    <a:pt x="597583" y="230081"/>
                    <a:pt x="586590" y="211235"/>
                  </a:cubicBezTo>
                  <a:close/>
                </a:path>
              </a:pathLst>
            </a:custGeom>
            <a:solidFill>
              <a:srgbClr val="000000"/>
            </a:solidFill>
            <a:ln w="9525" cap="flat">
              <a:noFill/>
              <a:prstDash val="solid"/>
              <a:miter lim="800000"/>
              <a:headEnd/>
              <a:tailEnd/>
            </a:ln>
          </p:spPr>
          <p:txBody>
            <a:bodyPr anchor="ctr"/>
            <a:lstStyle/>
            <a:p>
              <a:endParaRPr lang="el-GR"/>
            </a:p>
          </p:txBody>
        </p:sp>
      </p:grpSp>
      <p:sp>
        <p:nvSpPr>
          <p:cNvPr id="152595" name="Ορθογώνιο 23"/>
          <p:cNvSpPr>
            <a:spLocks noChangeArrowheads="1"/>
          </p:cNvSpPr>
          <p:nvPr/>
        </p:nvSpPr>
        <p:spPr bwMode="auto">
          <a:xfrm>
            <a:off x="227013" y="4670425"/>
            <a:ext cx="6813550" cy="1322388"/>
          </a:xfrm>
          <a:prstGeom prst="rect">
            <a:avLst/>
          </a:prstGeom>
          <a:noFill/>
          <a:ln w="9525">
            <a:noFill/>
            <a:miter lim="800000"/>
            <a:headEnd/>
            <a:tailEnd/>
          </a:ln>
        </p:spPr>
        <p:txBody>
          <a:bodyPr>
            <a:spAutoFit/>
          </a:bodyPr>
          <a:lstStyle/>
          <a:p>
            <a:pPr algn="ctr"/>
            <a:r>
              <a:rPr lang="el-GR" sz="1600">
                <a:latin typeface="Calibri" pitchFamily="34" charset="0"/>
              </a:rPr>
              <a:t>Κατά συνέπεια, δεν μπορούν να κατανοήσουν το γεγονός ότι οι </a:t>
            </a:r>
            <a:r>
              <a:rPr lang="el-GR" sz="1600" b="1">
                <a:latin typeface="Calibri" pitchFamily="34" charset="0"/>
              </a:rPr>
              <a:t>συγκρούσεις</a:t>
            </a:r>
            <a:r>
              <a:rPr lang="el-GR" sz="1600">
                <a:latin typeface="Calibri" pitchFamily="34" charset="0"/>
              </a:rPr>
              <a:t> που αναπτύσσονται στο εσωτερικό των οργανώσεων δεν </a:t>
            </a:r>
            <a:r>
              <a:rPr lang="el-GR" sz="1600" b="1">
                <a:latin typeface="Calibri" pitchFamily="34" charset="0"/>
              </a:rPr>
              <a:t>οφείλονται</a:t>
            </a:r>
            <a:r>
              <a:rPr lang="el-GR" sz="1600">
                <a:latin typeface="Calibri" pitchFamily="34" charset="0"/>
              </a:rPr>
              <a:t> πάντα στις μη-ικανοποιητικές διαπροσωπικές σχέσεις ή στην κακή επικοινωνία, αλλά </a:t>
            </a:r>
            <a:r>
              <a:rPr lang="el-GR" sz="1600" b="1">
                <a:latin typeface="Calibri" pitchFamily="34" charset="0"/>
              </a:rPr>
              <a:t>στις διαφορές συμφερόντων</a:t>
            </a:r>
            <a:r>
              <a:rPr lang="el-GR" sz="1600">
                <a:latin typeface="Calibri" pitchFamily="34" charset="0"/>
              </a:rPr>
              <a:t>, υπό την έννοια ότι αυτό που κερδίζει μια ομάδα μπορεί να το χάσει η άλλη και αντίστροφα</a:t>
            </a:r>
          </a:p>
        </p:txBody>
      </p:sp>
      <p:sp>
        <p:nvSpPr>
          <p:cNvPr id="33" name="Γραφικό 31" descr="Δίκτυο">
            <a:extLst>
              <a:ext uri="{FF2B5EF4-FFF2-40B4-BE49-F238E27FC236}"/>
            </a:extLst>
          </p:cNvPr>
          <p:cNvSpPr/>
          <p:nvPr/>
        </p:nvSpPr>
        <p:spPr>
          <a:xfrm>
            <a:off x="84138" y="4751388"/>
            <a:ext cx="257175" cy="228600"/>
          </a:xfrm>
          <a:custGeom>
            <a:avLst/>
            <a:gdLst>
              <a:gd name="connsiteX0" fmla="*/ 717917 w 723900"/>
              <a:gd name="connsiteY0" fmla="*/ 242411 h 685800"/>
              <a:gd name="connsiteX1" fmla="*/ 617905 w 723900"/>
              <a:gd name="connsiteY1" fmla="*/ 201454 h 685800"/>
              <a:gd name="connsiteX2" fmla="*/ 571232 w 723900"/>
              <a:gd name="connsiteY2" fmla="*/ 282416 h 685800"/>
              <a:gd name="connsiteX3" fmla="*/ 448360 w 723900"/>
              <a:gd name="connsiteY3" fmla="*/ 333851 h 685800"/>
              <a:gd name="connsiteX4" fmla="*/ 384542 w 723900"/>
              <a:gd name="connsiteY4" fmla="*/ 289084 h 685800"/>
              <a:gd name="connsiteX5" fmla="*/ 384542 w 723900"/>
              <a:gd name="connsiteY5" fmla="*/ 156686 h 685800"/>
              <a:gd name="connsiteX6" fmla="*/ 441692 w 723900"/>
              <a:gd name="connsiteY6" fmla="*/ 83344 h 685800"/>
              <a:gd name="connsiteX7" fmla="*/ 365492 w 723900"/>
              <a:gd name="connsiteY7" fmla="*/ 7144 h 685800"/>
              <a:gd name="connsiteX8" fmla="*/ 365492 w 723900"/>
              <a:gd name="connsiteY8" fmla="*/ 7144 h 685800"/>
              <a:gd name="connsiteX9" fmla="*/ 289292 w 723900"/>
              <a:gd name="connsiteY9" fmla="*/ 83344 h 685800"/>
              <a:gd name="connsiteX10" fmla="*/ 346442 w 723900"/>
              <a:gd name="connsiteY10" fmla="*/ 156686 h 685800"/>
              <a:gd name="connsiteX11" fmla="*/ 346442 w 723900"/>
              <a:gd name="connsiteY11" fmla="*/ 288131 h 685800"/>
              <a:gd name="connsiteX12" fmla="*/ 282625 w 723900"/>
              <a:gd name="connsiteY12" fmla="*/ 332899 h 685800"/>
              <a:gd name="connsiteX13" fmla="*/ 159752 w 723900"/>
              <a:gd name="connsiteY13" fmla="*/ 281464 h 685800"/>
              <a:gd name="connsiteX14" fmla="*/ 113080 w 723900"/>
              <a:gd name="connsiteY14" fmla="*/ 200501 h 685800"/>
              <a:gd name="connsiteX15" fmla="*/ 13067 w 723900"/>
              <a:gd name="connsiteY15" fmla="*/ 241459 h 685800"/>
              <a:gd name="connsiteX16" fmla="*/ 54025 w 723900"/>
              <a:gd name="connsiteY16" fmla="*/ 341471 h 685800"/>
              <a:gd name="connsiteX17" fmla="*/ 143560 w 723900"/>
              <a:gd name="connsiteY17" fmla="*/ 316706 h 685800"/>
              <a:gd name="connsiteX18" fmla="*/ 269290 w 723900"/>
              <a:gd name="connsiteY18" fmla="*/ 368141 h 685800"/>
              <a:gd name="connsiteX19" fmla="*/ 268337 w 723900"/>
              <a:gd name="connsiteY19" fmla="*/ 380524 h 685800"/>
              <a:gd name="connsiteX20" fmla="*/ 287387 w 723900"/>
              <a:gd name="connsiteY20" fmla="*/ 437674 h 685800"/>
              <a:gd name="connsiteX21" fmla="*/ 188327 w 723900"/>
              <a:gd name="connsiteY21" fmla="*/ 537686 h 685800"/>
              <a:gd name="connsiteX22" fmla="*/ 95935 w 723900"/>
              <a:gd name="connsiteY22" fmla="*/ 549116 h 685800"/>
              <a:gd name="connsiteX23" fmla="*/ 95935 w 723900"/>
              <a:gd name="connsiteY23" fmla="*/ 656749 h 685800"/>
              <a:gd name="connsiteX24" fmla="*/ 203567 w 723900"/>
              <a:gd name="connsiteY24" fmla="*/ 656749 h 685800"/>
              <a:gd name="connsiteX25" fmla="*/ 214997 w 723900"/>
              <a:gd name="connsiteY25" fmla="*/ 564356 h 685800"/>
              <a:gd name="connsiteX26" fmla="*/ 315962 w 723900"/>
              <a:gd name="connsiteY26" fmla="*/ 463391 h 685800"/>
              <a:gd name="connsiteX27" fmla="*/ 363587 w 723900"/>
              <a:gd name="connsiteY27" fmla="*/ 476726 h 685800"/>
              <a:gd name="connsiteX28" fmla="*/ 365492 w 723900"/>
              <a:gd name="connsiteY28" fmla="*/ 476726 h 685800"/>
              <a:gd name="connsiteX29" fmla="*/ 367397 w 723900"/>
              <a:gd name="connsiteY29" fmla="*/ 476726 h 685800"/>
              <a:gd name="connsiteX30" fmla="*/ 415022 w 723900"/>
              <a:gd name="connsiteY30" fmla="*/ 463391 h 685800"/>
              <a:gd name="connsiteX31" fmla="*/ 515987 w 723900"/>
              <a:gd name="connsiteY31" fmla="*/ 564356 h 685800"/>
              <a:gd name="connsiteX32" fmla="*/ 527417 w 723900"/>
              <a:gd name="connsiteY32" fmla="*/ 657701 h 685800"/>
              <a:gd name="connsiteX33" fmla="*/ 635050 w 723900"/>
              <a:gd name="connsiteY33" fmla="*/ 657701 h 685800"/>
              <a:gd name="connsiteX34" fmla="*/ 635050 w 723900"/>
              <a:gd name="connsiteY34" fmla="*/ 550069 h 685800"/>
              <a:gd name="connsiteX35" fmla="*/ 542657 w 723900"/>
              <a:gd name="connsiteY35" fmla="*/ 538639 h 685800"/>
              <a:gd name="connsiteX36" fmla="*/ 443597 w 723900"/>
              <a:gd name="connsiteY36" fmla="*/ 438626 h 685800"/>
              <a:gd name="connsiteX37" fmla="*/ 462647 w 723900"/>
              <a:gd name="connsiteY37" fmla="*/ 381476 h 685800"/>
              <a:gd name="connsiteX38" fmla="*/ 461695 w 723900"/>
              <a:gd name="connsiteY38" fmla="*/ 369094 h 685800"/>
              <a:gd name="connsiteX39" fmla="*/ 587425 w 723900"/>
              <a:gd name="connsiteY39" fmla="*/ 317659 h 685800"/>
              <a:gd name="connsiteX40" fmla="*/ 676960 w 723900"/>
              <a:gd name="connsiteY40" fmla="*/ 342424 h 685800"/>
              <a:gd name="connsiteX41" fmla="*/ 717917 w 723900"/>
              <a:gd name="connsiteY41" fmla="*/ 242411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23900" h="685800">
                <a:moveTo>
                  <a:pt x="717917" y="242411"/>
                </a:moveTo>
                <a:cubicBezTo>
                  <a:pt x="701725" y="203359"/>
                  <a:pt x="656957" y="185261"/>
                  <a:pt x="617905" y="201454"/>
                </a:cubicBezTo>
                <a:cubicBezTo>
                  <a:pt x="585520" y="214789"/>
                  <a:pt x="566470" y="249079"/>
                  <a:pt x="571232" y="282416"/>
                </a:cubicBezTo>
                <a:lnTo>
                  <a:pt x="448360" y="333851"/>
                </a:lnTo>
                <a:cubicBezTo>
                  <a:pt x="435025" y="310991"/>
                  <a:pt x="411212" y="293846"/>
                  <a:pt x="384542" y="289084"/>
                </a:cubicBezTo>
                <a:lnTo>
                  <a:pt x="384542" y="156686"/>
                </a:lnTo>
                <a:cubicBezTo>
                  <a:pt x="416927" y="148114"/>
                  <a:pt x="441692" y="118586"/>
                  <a:pt x="441692" y="83344"/>
                </a:cubicBezTo>
                <a:cubicBezTo>
                  <a:pt x="441692" y="41434"/>
                  <a:pt x="407402" y="7144"/>
                  <a:pt x="365492" y="7144"/>
                </a:cubicBezTo>
                <a:lnTo>
                  <a:pt x="365492" y="7144"/>
                </a:lnTo>
                <a:cubicBezTo>
                  <a:pt x="323582" y="7144"/>
                  <a:pt x="289292" y="41434"/>
                  <a:pt x="289292" y="83344"/>
                </a:cubicBezTo>
                <a:cubicBezTo>
                  <a:pt x="289292" y="118586"/>
                  <a:pt x="314057" y="148114"/>
                  <a:pt x="346442" y="156686"/>
                </a:cubicBezTo>
                <a:lnTo>
                  <a:pt x="346442" y="288131"/>
                </a:lnTo>
                <a:cubicBezTo>
                  <a:pt x="318820" y="292894"/>
                  <a:pt x="295960" y="310039"/>
                  <a:pt x="282625" y="332899"/>
                </a:cubicBezTo>
                <a:lnTo>
                  <a:pt x="159752" y="281464"/>
                </a:lnTo>
                <a:cubicBezTo>
                  <a:pt x="164515" y="248126"/>
                  <a:pt x="146417" y="213836"/>
                  <a:pt x="113080" y="200501"/>
                </a:cubicBezTo>
                <a:cubicBezTo>
                  <a:pt x="74027" y="184309"/>
                  <a:pt x="29260" y="202406"/>
                  <a:pt x="13067" y="241459"/>
                </a:cubicBezTo>
                <a:cubicBezTo>
                  <a:pt x="-3125" y="280511"/>
                  <a:pt x="14972" y="325279"/>
                  <a:pt x="54025" y="341471"/>
                </a:cubicBezTo>
                <a:cubicBezTo>
                  <a:pt x="86410" y="354806"/>
                  <a:pt x="123557" y="344329"/>
                  <a:pt x="143560" y="316706"/>
                </a:cubicBezTo>
                <a:lnTo>
                  <a:pt x="269290" y="368141"/>
                </a:lnTo>
                <a:cubicBezTo>
                  <a:pt x="268337" y="371951"/>
                  <a:pt x="268337" y="376714"/>
                  <a:pt x="268337" y="380524"/>
                </a:cubicBezTo>
                <a:cubicBezTo>
                  <a:pt x="268337" y="401479"/>
                  <a:pt x="275005" y="421481"/>
                  <a:pt x="287387" y="437674"/>
                </a:cubicBezTo>
                <a:lnTo>
                  <a:pt x="188327" y="537686"/>
                </a:lnTo>
                <a:cubicBezTo>
                  <a:pt x="158800" y="520541"/>
                  <a:pt x="120700" y="524351"/>
                  <a:pt x="95935" y="549116"/>
                </a:cubicBezTo>
                <a:cubicBezTo>
                  <a:pt x="66407" y="578644"/>
                  <a:pt x="66407" y="627221"/>
                  <a:pt x="95935" y="656749"/>
                </a:cubicBezTo>
                <a:cubicBezTo>
                  <a:pt x="125462" y="686276"/>
                  <a:pt x="174040" y="686276"/>
                  <a:pt x="203567" y="656749"/>
                </a:cubicBezTo>
                <a:cubicBezTo>
                  <a:pt x="228332" y="631984"/>
                  <a:pt x="232142" y="593884"/>
                  <a:pt x="214997" y="564356"/>
                </a:cubicBezTo>
                <a:lnTo>
                  <a:pt x="315962" y="463391"/>
                </a:lnTo>
                <a:cubicBezTo>
                  <a:pt x="330250" y="471964"/>
                  <a:pt x="346442" y="476726"/>
                  <a:pt x="363587" y="476726"/>
                </a:cubicBezTo>
                <a:cubicBezTo>
                  <a:pt x="364540" y="476726"/>
                  <a:pt x="364540" y="476726"/>
                  <a:pt x="365492" y="476726"/>
                </a:cubicBezTo>
                <a:cubicBezTo>
                  <a:pt x="366445" y="476726"/>
                  <a:pt x="366445" y="476726"/>
                  <a:pt x="367397" y="476726"/>
                </a:cubicBezTo>
                <a:cubicBezTo>
                  <a:pt x="384542" y="476726"/>
                  <a:pt x="400735" y="471964"/>
                  <a:pt x="415022" y="463391"/>
                </a:cubicBezTo>
                <a:lnTo>
                  <a:pt x="515987" y="564356"/>
                </a:lnTo>
                <a:cubicBezTo>
                  <a:pt x="498842" y="593884"/>
                  <a:pt x="502652" y="631984"/>
                  <a:pt x="527417" y="657701"/>
                </a:cubicBezTo>
                <a:cubicBezTo>
                  <a:pt x="556945" y="687229"/>
                  <a:pt x="605522" y="687229"/>
                  <a:pt x="635050" y="657701"/>
                </a:cubicBezTo>
                <a:cubicBezTo>
                  <a:pt x="664577" y="628174"/>
                  <a:pt x="664577" y="579596"/>
                  <a:pt x="635050" y="550069"/>
                </a:cubicBezTo>
                <a:cubicBezTo>
                  <a:pt x="610285" y="525304"/>
                  <a:pt x="572185" y="521494"/>
                  <a:pt x="542657" y="538639"/>
                </a:cubicBezTo>
                <a:lnTo>
                  <a:pt x="443597" y="438626"/>
                </a:lnTo>
                <a:cubicBezTo>
                  <a:pt x="455980" y="422434"/>
                  <a:pt x="462647" y="403384"/>
                  <a:pt x="462647" y="381476"/>
                </a:cubicBezTo>
                <a:cubicBezTo>
                  <a:pt x="462647" y="377666"/>
                  <a:pt x="462647" y="372904"/>
                  <a:pt x="461695" y="369094"/>
                </a:cubicBezTo>
                <a:lnTo>
                  <a:pt x="587425" y="317659"/>
                </a:lnTo>
                <a:cubicBezTo>
                  <a:pt x="607427" y="344329"/>
                  <a:pt x="644575" y="355759"/>
                  <a:pt x="676960" y="342424"/>
                </a:cubicBezTo>
                <a:cubicBezTo>
                  <a:pt x="715060" y="325279"/>
                  <a:pt x="734110" y="281464"/>
                  <a:pt x="717917" y="242411"/>
                </a:cubicBezTo>
                <a:close/>
              </a:path>
            </a:pathLst>
          </a:custGeom>
          <a:solidFill>
            <a:schemeClr val="accent3">
              <a:lumMod val="75000"/>
            </a:schemeClr>
          </a:solid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Θέση κειμένου 7"/>
          <p:cNvSpPr>
            <a:spLocks noGrp="1"/>
          </p:cNvSpPr>
          <p:nvPr>
            <p:ph type="body" sz="quarter" idx="18"/>
          </p:nvPr>
        </p:nvSpPr>
        <p:spPr>
          <a:xfrm>
            <a:off x="209550" y="674688"/>
            <a:ext cx="6718300" cy="1398587"/>
          </a:xfrm>
        </p:spPr>
        <p:txBody>
          <a:bodyPr/>
          <a:lstStyle/>
          <a:p>
            <a:pPr marL="0" indent="0" algn="ctr">
              <a:buFont typeface="Calibri" pitchFamily="34" charset="0"/>
              <a:buNone/>
            </a:pPr>
            <a:endParaRPr lang="el-GR" smtClean="0"/>
          </a:p>
          <a:p>
            <a:pPr marL="0" indent="0" algn="ctr">
              <a:buFont typeface="Calibri" pitchFamily="34" charset="0"/>
              <a:buNone/>
            </a:pPr>
            <a:r>
              <a:rPr lang="el-GR" smtClean="0"/>
              <a:t>Η εμμονή στην ανάλυση των ομάδων, είχε ως αποτέλεσμα την αγνόηση όλων των οργανωτικών φαινομένων που δεν ανήκουν άμεσα στη σχέση εργοδότη-μισθωτού, υπό τη στενή της έννοια, όπως :</a:t>
            </a:r>
          </a:p>
          <a:p>
            <a:pPr marL="0" indent="0" algn="ctr">
              <a:buFont typeface="Calibri" pitchFamily="34" charset="0"/>
              <a:buNone/>
            </a:pPr>
            <a:endParaRPr lang="el-GR" smtClean="0"/>
          </a:p>
        </p:txBody>
      </p:sp>
      <p:sp>
        <p:nvSpPr>
          <p:cNvPr id="2" name="Τίτλος 1"/>
          <p:cNvSpPr>
            <a:spLocks noGrp="1"/>
          </p:cNvSpPr>
          <p:nvPr>
            <p:ph type="ctrTitle"/>
          </p:nvPr>
        </p:nvSpPr>
        <p:spPr>
          <a:xfrm>
            <a:off x="7189788" y="495300"/>
            <a:ext cx="4859337" cy="5521325"/>
          </a:xfrm>
        </p:spPr>
        <p:txBody>
          <a:bodyPr/>
          <a:lstStyle/>
          <a:p>
            <a:pPr algn="ctr" fontAlgn="auto">
              <a:spcAft>
                <a:spcPts val="0"/>
              </a:spcAft>
              <a:defRPr/>
            </a:pPr>
            <a:r>
              <a:rPr lang="el-GR" sz="2400" b="1" dirty="0"/>
              <a:t>4</a:t>
            </a:r>
            <a:r>
              <a:rPr lang="el-GR" sz="2400" b="1" baseline="30000" dirty="0"/>
              <a:t>η</a:t>
            </a:r>
            <a:r>
              <a:rPr lang="el-GR" sz="2400" b="1" dirty="0"/>
              <a:t> Κριτική στις θεωρητικές αντιλήψεις της σχολής “των ανθρωπίνων σχέσεων”</a:t>
            </a:r>
            <a:endParaRPr lang="el-GR" sz="2400" dirty="0"/>
          </a:p>
        </p:txBody>
      </p:sp>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83913D72-EDD4-48D6-9047-35AF0E3B3772}" type="slidenum">
              <a:rPr lang="el-GR"/>
              <a:pPr>
                <a:defRPr/>
              </a:pPr>
              <a:t>66</a:t>
            </a:fld>
            <a:endParaRPr lang="el-GR" dirty="0"/>
          </a:p>
        </p:txBody>
      </p:sp>
      <p:sp>
        <p:nvSpPr>
          <p:cNvPr id="154629" name="TextBox 37"/>
          <p:cNvSpPr txBox="1">
            <a:spLocks noChangeArrowheads="1"/>
          </p:cNvSpPr>
          <p:nvPr/>
        </p:nvSpPr>
        <p:spPr bwMode="auto">
          <a:xfrm>
            <a:off x="97932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54630" name="TextBox 37"/>
          <p:cNvSpPr txBox="1">
            <a:spLocks noChangeArrowheads="1"/>
          </p:cNvSpPr>
          <p:nvPr/>
        </p:nvSpPr>
        <p:spPr bwMode="auto">
          <a:xfrm>
            <a:off x="7635875" y="2646363"/>
            <a:ext cx="1335088" cy="130175"/>
          </a:xfrm>
          <a:prstGeom prst="rect">
            <a:avLst/>
          </a:prstGeom>
          <a:solidFill>
            <a:schemeClr val="bg1"/>
          </a:solidFill>
          <a:ln w="9525">
            <a:noFill/>
            <a:miter lim="800000"/>
            <a:headEnd/>
            <a:tailEnd/>
          </a:ln>
        </p:spPr>
        <p:txBody>
          <a:bodyPr>
            <a:spAutoFit/>
          </a:bodyPr>
          <a:lstStyle/>
          <a:p>
            <a:endParaRPr lang="el-GR" sz="800">
              <a:solidFill>
                <a:schemeClr val="bg1"/>
              </a:solidFill>
              <a:latin typeface="Calibri" pitchFamily="34" charset="0"/>
            </a:endParaRPr>
          </a:p>
        </p:txBody>
      </p:sp>
      <p:pic>
        <p:nvPicPr>
          <p:cNvPr id="154631" name="Picture 6" descr="ÎÏÎ¿ÏÎ­Î»ÎµÏÎ¼Î± ÎµÎ¹ÎºÏÎ½Î±Ï Î³Î¹Î± company BLACK WHITE IMAGES"/>
          <p:cNvPicPr>
            <a:picLocks noChangeAspect="1" noChangeArrowheads="1"/>
          </p:cNvPicPr>
          <p:nvPr/>
        </p:nvPicPr>
        <p:blipFill>
          <a:blip r:embed="rId3"/>
          <a:srcRect/>
          <a:stretch>
            <a:fillRect/>
          </a:stretch>
        </p:blipFill>
        <p:spPr bwMode="auto">
          <a:xfrm>
            <a:off x="7664450" y="841375"/>
            <a:ext cx="3910013" cy="2549525"/>
          </a:xfrm>
          <a:prstGeom prst="rect">
            <a:avLst/>
          </a:prstGeom>
          <a:noFill/>
          <a:ln w="9525">
            <a:noFill/>
            <a:miter lim="800000"/>
            <a:headEnd/>
            <a:tailEnd/>
          </a:ln>
        </p:spPr>
      </p:pic>
      <p:pic>
        <p:nvPicPr>
          <p:cNvPr id="154632" name="Picture 6" descr="ÎÏÎ¿ÏÎ­Î»ÎµÏÎ¼Î± ÎµÎ¹ÎºÏÎ½Î±Ï Î³Î¹Î± company black white images"/>
          <p:cNvPicPr>
            <a:picLocks noChangeAspect="1" noChangeArrowheads="1"/>
          </p:cNvPicPr>
          <p:nvPr/>
        </p:nvPicPr>
        <p:blipFill>
          <a:blip r:embed="rId4"/>
          <a:srcRect/>
          <a:stretch>
            <a:fillRect/>
          </a:stretch>
        </p:blipFill>
        <p:spPr bwMode="auto">
          <a:xfrm>
            <a:off x="7664450" y="841375"/>
            <a:ext cx="3938588" cy="2587625"/>
          </a:xfrm>
          <a:prstGeom prst="rect">
            <a:avLst/>
          </a:prstGeom>
          <a:noFill/>
          <a:ln w="9525">
            <a:noFill/>
            <a:miter lim="800000"/>
            <a:headEnd/>
            <a:tailEnd/>
          </a:ln>
        </p:spPr>
      </p:pic>
      <p:pic>
        <p:nvPicPr>
          <p:cNvPr id="154633" name="Picture 2" descr="ÎÏÎ¿ÏÎ­Î»ÎµÏÎ¼Î± ÎµÎ¹ÎºÏÎ½Î±Ï Î³Î¹Î± COMPANY MASONRY BLACK WHITE"/>
          <p:cNvPicPr>
            <a:picLocks noChangeAspect="1" noChangeArrowheads="1"/>
          </p:cNvPicPr>
          <p:nvPr/>
        </p:nvPicPr>
        <p:blipFill>
          <a:blip r:embed="rId5"/>
          <a:srcRect/>
          <a:stretch>
            <a:fillRect/>
          </a:stretch>
        </p:blipFill>
        <p:spPr bwMode="auto">
          <a:xfrm>
            <a:off x="7635875" y="815975"/>
            <a:ext cx="3967163" cy="2613025"/>
          </a:xfrm>
          <a:prstGeom prst="rect">
            <a:avLst/>
          </a:prstGeom>
          <a:noFill/>
          <a:ln w="9525">
            <a:noFill/>
            <a:miter lim="800000"/>
            <a:headEnd/>
            <a:tailEnd/>
          </a:ln>
        </p:spPr>
      </p:pic>
      <p:pic>
        <p:nvPicPr>
          <p:cNvPr id="154634" name="Picture 6" descr="ÎÏÎ¿ÏÎ­Î»ÎµÏÎ¼Î± ÎµÎ¹ÎºÏÎ½Î±Ï Î³Î¹Î± team work BLACK WHITE IMAGES"/>
          <p:cNvPicPr>
            <a:picLocks noChangeAspect="1" noChangeArrowheads="1"/>
          </p:cNvPicPr>
          <p:nvPr/>
        </p:nvPicPr>
        <p:blipFill>
          <a:blip r:embed="rId6"/>
          <a:srcRect/>
          <a:stretch>
            <a:fillRect/>
          </a:stretch>
        </p:blipFill>
        <p:spPr bwMode="auto">
          <a:xfrm>
            <a:off x="7621588" y="814388"/>
            <a:ext cx="3981450" cy="2614612"/>
          </a:xfrm>
          <a:prstGeom prst="rect">
            <a:avLst/>
          </a:prstGeom>
          <a:noFill/>
          <a:ln w="9525">
            <a:noFill/>
            <a:miter lim="800000"/>
            <a:headEnd/>
            <a:tailEnd/>
          </a:ln>
        </p:spPr>
      </p:pic>
      <p:pic>
        <p:nvPicPr>
          <p:cNvPr id="154635" name="Θέση εικόνας 25" descr="Κοντινή εικόνα εσωτερικού υλικού δόμησης"/>
          <p:cNvPicPr>
            <a:picLocks noChangeAspect="1"/>
          </p:cNvPicPr>
          <p:nvPr/>
        </p:nvPicPr>
        <p:blipFill>
          <a:blip r:embed="rId7"/>
          <a:srcRect/>
          <a:stretch>
            <a:fillRect/>
          </a:stretch>
        </p:blipFill>
        <p:spPr bwMode="auto">
          <a:xfrm>
            <a:off x="7621588" y="803275"/>
            <a:ext cx="3981450" cy="2651125"/>
          </a:xfrm>
          <a:prstGeom prst="rect">
            <a:avLst/>
          </a:prstGeom>
          <a:noFill/>
          <a:ln w="9525">
            <a:noFill/>
            <a:miter lim="800000"/>
            <a:headEnd/>
            <a:tailEnd/>
          </a:ln>
        </p:spPr>
      </p:pic>
      <p:pic>
        <p:nvPicPr>
          <p:cNvPr id="154636" name="Picture 2" descr="ÎÏÎ¿ÏÎ­Î»ÎµÏÎ¼Î± ÎµÎ¹ÎºÏÎ½Î±Ï Î³Î¹Î± COMPANY MASONRY BLACK WHITE"/>
          <p:cNvPicPr>
            <a:picLocks noChangeAspect="1" noChangeArrowheads="1"/>
          </p:cNvPicPr>
          <p:nvPr/>
        </p:nvPicPr>
        <p:blipFill>
          <a:blip r:embed="rId5"/>
          <a:srcRect/>
          <a:stretch>
            <a:fillRect/>
          </a:stretch>
        </p:blipFill>
        <p:spPr bwMode="auto">
          <a:xfrm>
            <a:off x="7621588" y="814388"/>
            <a:ext cx="3981450" cy="2651125"/>
          </a:xfrm>
          <a:prstGeom prst="rect">
            <a:avLst/>
          </a:prstGeom>
          <a:noFill/>
          <a:ln w="9525">
            <a:noFill/>
            <a:miter lim="800000"/>
            <a:headEnd/>
            <a:tailEnd/>
          </a:ln>
        </p:spPr>
      </p:pic>
      <p:pic>
        <p:nvPicPr>
          <p:cNvPr id="154637" name="Θέση εικόνας 10" descr="σχέδια μεταλλικών ραφιών βιβλίων σε οροφή"/>
          <p:cNvPicPr>
            <a:picLocks noChangeAspect="1"/>
          </p:cNvPicPr>
          <p:nvPr/>
        </p:nvPicPr>
        <p:blipFill>
          <a:blip r:embed="rId8"/>
          <a:srcRect/>
          <a:stretch>
            <a:fillRect/>
          </a:stretch>
        </p:blipFill>
        <p:spPr bwMode="auto">
          <a:xfrm>
            <a:off x="7621588" y="803275"/>
            <a:ext cx="3981450" cy="2662238"/>
          </a:xfrm>
          <a:prstGeom prst="rect">
            <a:avLst/>
          </a:prstGeom>
          <a:noFill/>
          <a:ln w="9525">
            <a:noFill/>
            <a:miter lim="800000"/>
            <a:headEnd/>
            <a:tailEnd/>
          </a:ln>
        </p:spPr>
      </p:pic>
      <p:sp>
        <p:nvSpPr>
          <p:cNvPr id="16" name="Ορθογώνιο 6" descr="Πλαίσιο επισήμανσης.">
            <a:extLst>
              <a:ext uri="{FF2B5EF4-FFF2-40B4-BE49-F238E27FC236}"/>
            </a:extLst>
          </p:cNvPr>
          <p:cNvSpPr/>
          <p:nvPr/>
        </p:nvSpPr>
        <p:spPr>
          <a:xfrm rot="10800000" flipV="1">
            <a:off x="620713" y="3376613"/>
            <a:ext cx="2574925" cy="777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54639" name="Θέση κειμένου 5"/>
          <p:cNvSpPr txBox="1">
            <a:spLocks/>
          </p:cNvSpPr>
          <p:nvPr/>
        </p:nvSpPr>
        <p:spPr bwMode="auto">
          <a:xfrm>
            <a:off x="800100" y="2747963"/>
            <a:ext cx="2268538" cy="360362"/>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Ο συνδικαλισμός</a:t>
            </a:r>
          </a:p>
        </p:txBody>
      </p:sp>
      <p:sp>
        <p:nvSpPr>
          <p:cNvPr id="154640" name="Θέση κειμένου 5"/>
          <p:cNvSpPr txBox="1">
            <a:spLocks/>
          </p:cNvSpPr>
          <p:nvPr/>
        </p:nvSpPr>
        <p:spPr bwMode="auto">
          <a:xfrm>
            <a:off x="4262438" y="2665413"/>
            <a:ext cx="2268537" cy="360362"/>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Οι συλλογικές σχέσεις στην εργασία</a:t>
            </a:r>
          </a:p>
        </p:txBody>
      </p:sp>
      <p:sp>
        <p:nvSpPr>
          <p:cNvPr id="154641" name="Θέση κειμένου 5"/>
          <p:cNvSpPr txBox="1">
            <a:spLocks/>
          </p:cNvSpPr>
          <p:nvPr/>
        </p:nvSpPr>
        <p:spPr bwMode="auto">
          <a:xfrm>
            <a:off x="2514600" y="3932238"/>
            <a:ext cx="2268538" cy="360362"/>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Οι επιδράσεις του κοινωνικού περιβάλλοντος</a:t>
            </a:r>
          </a:p>
        </p:txBody>
      </p:sp>
      <p:sp>
        <p:nvSpPr>
          <p:cNvPr id="22" name="Ορθογώνιο 6" descr="Πλαίσιο επισήμανσης.">
            <a:extLst>
              <a:ext uri="{FF2B5EF4-FFF2-40B4-BE49-F238E27FC236}"/>
            </a:extLst>
          </p:cNvPr>
          <p:cNvSpPr/>
          <p:nvPr/>
        </p:nvSpPr>
        <p:spPr>
          <a:xfrm rot="10800000" flipV="1">
            <a:off x="2374900" y="4862513"/>
            <a:ext cx="2574925" cy="762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54643" name="Text Placeholder 24"/>
          <p:cNvSpPr txBox="1">
            <a:spLocks/>
          </p:cNvSpPr>
          <p:nvPr/>
        </p:nvSpPr>
        <p:spPr bwMode="auto">
          <a:xfrm>
            <a:off x="2289175" y="5022850"/>
            <a:ext cx="2560638" cy="7715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Μέσα στο οποίο τοποθετείται η βιομηχανική οργάνωση </a:t>
            </a:r>
          </a:p>
        </p:txBody>
      </p:sp>
      <p:sp>
        <p:nvSpPr>
          <p:cNvPr id="28" name="Ορθογώνιο 6" descr="Πλαίσιο επισήμανσης.">
            <a:extLst>
              <a:ext uri="{FF2B5EF4-FFF2-40B4-BE49-F238E27FC236}"/>
            </a:extLst>
          </p:cNvPr>
          <p:cNvSpPr/>
          <p:nvPr/>
        </p:nvSpPr>
        <p:spPr>
          <a:xfrm rot="10800000" flipV="1">
            <a:off x="4090988" y="3367088"/>
            <a:ext cx="2576512" cy="777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pic>
        <p:nvPicPr>
          <p:cNvPr id="154645" name="Γραφικό 5" descr="Χρήστες"/>
          <p:cNvPicPr>
            <a:picLocks noChangeAspect="1"/>
          </p:cNvPicPr>
          <p:nvPr/>
        </p:nvPicPr>
        <p:blipFill>
          <a:blip r:embed="rId9"/>
          <a:srcRect/>
          <a:stretch>
            <a:fillRect/>
          </a:stretch>
        </p:blipFill>
        <p:spPr bwMode="auto">
          <a:xfrm>
            <a:off x="3605213" y="2713038"/>
            <a:ext cx="581025" cy="579437"/>
          </a:xfrm>
          <a:prstGeom prst="rect">
            <a:avLst/>
          </a:prstGeom>
          <a:noFill/>
          <a:ln w="9525">
            <a:noFill/>
            <a:miter lim="800000"/>
            <a:headEnd/>
            <a:tailEnd/>
          </a:ln>
        </p:spPr>
      </p:pic>
      <p:pic>
        <p:nvPicPr>
          <p:cNvPr id="154646" name="Γραφικό 10" descr="Σύσκεψη"/>
          <p:cNvPicPr>
            <a:picLocks noChangeAspect="1"/>
          </p:cNvPicPr>
          <p:nvPr/>
        </p:nvPicPr>
        <p:blipFill>
          <a:blip r:embed="rId10"/>
          <a:srcRect/>
          <a:stretch>
            <a:fillRect/>
          </a:stretch>
        </p:blipFill>
        <p:spPr bwMode="auto">
          <a:xfrm>
            <a:off x="273050" y="2606675"/>
            <a:ext cx="581025" cy="581025"/>
          </a:xfrm>
          <a:prstGeom prst="rect">
            <a:avLst/>
          </a:prstGeom>
          <a:noFill/>
          <a:ln w="9525">
            <a:noFill/>
            <a:miter lim="800000"/>
            <a:headEnd/>
            <a:tailEnd/>
          </a:ln>
        </p:spPr>
      </p:pic>
      <p:pic>
        <p:nvPicPr>
          <p:cNvPr id="154647" name="Γραφικό 28" descr="Φυλλοβόλο δέντρο"/>
          <p:cNvPicPr>
            <a:picLocks noChangeAspect="1"/>
          </p:cNvPicPr>
          <p:nvPr/>
        </p:nvPicPr>
        <p:blipFill>
          <a:blip r:embed="rId11"/>
          <a:srcRect/>
          <a:stretch>
            <a:fillRect/>
          </a:stretch>
        </p:blipFill>
        <p:spPr bwMode="auto">
          <a:xfrm>
            <a:off x="1935163" y="4098925"/>
            <a:ext cx="579437" cy="579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Θέση κειμένου 7"/>
          <p:cNvSpPr>
            <a:spLocks noGrp="1"/>
          </p:cNvSpPr>
          <p:nvPr>
            <p:ph type="body" sz="quarter" idx="18"/>
          </p:nvPr>
        </p:nvSpPr>
        <p:spPr>
          <a:xfrm>
            <a:off x="158750" y="328613"/>
            <a:ext cx="6718300" cy="992187"/>
          </a:xfrm>
        </p:spPr>
        <p:txBody>
          <a:bodyPr/>
          <a:lstStyle/>
          <a:p>
            <a:pPr algn="ctr"/>
            <a:r>
              <a:rPr lang="el-GR" smtClean="0"/>
              <a:t>Σύμφωνα με τον E. </a:t>
            </a:r>
            <a:r>
              <a:rPr lang="el-GR" b="1" smtClean="0"/>
              <a:t>Mayo</a:t>
            </a:r>
            <a:r>
              <a:rPr lang="el-GR" smtClean="0"/>
              <a:t>, ο ρόλος του συνδικάτου θα καταστεί περιττός, εάν με την εφαρμογή τεχνικών των ανθρωπίνων σχέσεων, η διεύθυνση εγκαθιδρύσει στο εσωτερικό της επιχείρησης:</a:t>
            </a:r>
          </a:p>
        </p:txBody>
      </p:sp>
      <p:sp>
        <p:nvSpPr>
          <p:cNvPr id="2" name="Τίτλος 1"/>
          <p:cNvSpPr>
            <a:spLocks noGrp="1"/>
          </p:cNvSpPr>
          <p:nvPr>
            <p:ph type="ctrTitle"/>
          </p:nvPr>
        </p:nvSpPr>
        <p:spPr>
          <a:xfrm>
            <a:off x="7189788" y="495300"/>
            <a:ext cx="4859337" cy="5521325"/>
          </a:xfrm>
        </p:spPr>
        <p:txBody>
          <a:bodyPr/>
          <a:lstStyle/>
          <a:p>
            <a:pPr algn="ctr" fontAlgn="auto">
              <a:spcAft>
                <a:spcPts val="0"/>
              </a:spcAft>
              <a:defRPr/>
            </a:pPr>
            <a:r>
              <a:rPr lang="el-GR" sz="2400" b="1" dirty="0" smtClean="0"/>
              <a:t>4</a:t>
            </a:r>
            <a:r>
              <a:rPr lang="el-GR" sz="2400" b="1" baseline="30000" dirty="0" smtClean="0"/>
              <a:t>η</a:t>
            </a:r>
            <a:r>
              <a:rPr lang="el-GR" sz="2400" b="1" dirty="0" smtClean="0"/>
              <a:t> </a:t>
            </a:r>
            <a:r>
              <a:rPr lang="el-GR" sz="2400" b="1" dirty="0"/>
              <a:t>Κριτική στις θεωρητικές αντιλήψεις της σχολής “των ανθρωπίνων σχέσεων”</a:t>
            </a:r>
            <a:endParaRPr lang="el-GR" sz="2400" dirty="0"/>
          </a:p>
        </p:txBody>
      </p:sp>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A22F2FA0-9EC4-4C67-8B8D-6A4E601EEC33}" type="slidenum">
              <a:rPr lang="el-GR"/>
              <a:pPr>
                <a:defRPr/>
              </a:pPr>
              <a:t>67</a:t>
            </a:fld>
            <a:endParaRPr lang="el-GR" dirty="0"/>
          </a:p>
        </p:txBody>
      </p:sp>
      <p:sp>
        <p:nvSpPr>
          <p:cNvPr id="156677" name="TextBox 37"/>
          <p:cNvSpPr txBox="1">
            <a:spLocks noChangeArrowheads="1"/>
          </p:cNvSpPr>
          <p:nvPr/>
        </p:nvSpPr>
        <p:spPr bwMode="auto">
          <a:xfrm>
            <a:off x="97932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56678" name="TextBox 37"/>
          <p:cNvSpPr txBox="1">
            <a:spLocks noChangeArrowheads="1"/>
          </p:cNvSpPr>
          <p:nvPr/>
        </p:nvSpPr>
        <p:spPr bwMode="auto">
          <a:xfrm>
            <a:off x="7635875" y="2646363"/>
            <a:ext cx="1335088" cy="130175"/>
          </a:xfrm>
          <a:prstGeom prst="rect">
            <a:avLst/>
          </a:prstGeom>
          <a:solidFill>
            <a:schemeClr val="bg1"/>
          </a:solidFill>
          <a:ln w="9525">
            <a:noFill/>
            <a:miter lim="800000"/>
            <a:headEnd/>
            <a:tailEnd/>
          </a:ln>
        </p:spPr>
        <p:txBody>
          <a:bodyPr>
            <a:spAutoFit/>
          </a:bodyPr>
          <a:lstStyle/>
          <a:p>
            <a:endParaRPr lang="el-GR" sz="800">
              <a:solidFill>
                <a:schemeClr val="bg1"/>
              </a:solidFill>
              <a:latin typeface="Calibri" pitchFamily="34" charset="0"/>
            </a:endParaRPr>
          </a:p>
        </p:txBody>
      </p:sp>
      <p:pic>
        <p:nvPicPr>
          <p:cNvPr id="156679" name="Picture 6" descr="ÎÏÎ¿ÏÎ­Î»ÎµÏÎ¼Î± ÎµÎ¹ÎºÏÎ½Î±Ï Î³Î¹Î± company BLACK WHITE IMAGES"/>
          <p:cNvPicPr>
            <a:picLocks noChangeAspect="1" noChangeArrowheads="1"/>
          </p:cNvPicPr>
          <p:nvPr/>
        </p:nvPicPr>
        <p:blipFill>
          <a:blip r:embed="rId3"/>
          <a:srcRect/>
          <a:stretch>
            <a:fillRect/>
          </a:stretch>
        </p:blipFill>
        <p:spPr bwMode="auto">
          <a:xfrm>
            <a:off x="7664450" y="841375"/>
            <a:ext cx="3910013" cy="2549525"/>
          </a:xfrm>
          <a:prstGeom prst="rect">
            <a:avLst/>
          </a:prstGeom>
          <a:noFill/>
          <a:ln w="9525">
            <a:noFill/>
            <a:miter lim="800000"/>
            <a:headEnd/>
            <a:tailEnd/>
          </a:ln>
        </p:spPr>
      </p:pic>
      <p:pic>
        <p:nvPicPr>
          <p:cNvPr id="156680" name="Picture 6" descr="ÎÏÎ¿ÏÎ­Î»ÎµÏÎ¼Î± ÎµÎ¹ÎºÏÎ½Î±Ï Î³Î¹Î± company black white images"/>
          <p:cNvPicPr>
            <a:picLocks noChangeAspect="1" noChangeArrowheads="1"/>
          </p:cNvPicPr>
          <p:nvPr/>
        </p:nvPicPr>
        <p:blipFill>
          <a:blip r:embed="rId4"/>
          <a:srcRect/>
          <a:stretch>
            <a:fillRect/>
          </a:stretch>
        </p:blipFill>
        <p:spPr bwMode="auto">
          <a:xfrm>
            <a:off x="7664450" y="841375"/>
            <a:ext cx="3938588" cy="2587625"/>
          </a:xfrm>
          <a:prstGeom prst="rect">
            <a:avLst/>
          </a:prstGeom>
          <a:noFill/>
          <a:ln w="9525">
            <a:noFill/>
            <a:miter lim="800000"/>
            <a:headEnd/>
            <a:tailEnd/>
          </a:ln>
        </p:spPr>
      </p:pic>
      <p:pic>
        <p:nvPicPr>
          <p:cNvPr id="156681" name="Picture 2" descr="ÎÏÎ¿ÏÎ­Î»ÎµÏÎ¼Î± ÎµÎ¹ÎºÏÎ½Î±Ï Î³Î¹Î± COMPANY MASONRY BLACK WHITE"/>
          <p:cNvPicPr>
            <a:picLocks noChangeAspect="1" noChangeArrowheads="1"/>
          </p:cNvPicPr>
          <p:nvPr/>
        </p:nvPicPr>
        <p:blipFill>
          <a:blip r:embed="rId5"/>
          <a:srcRect/>
          <a:stretch>
            <a:fillRect/>
          </a:stretch>
        </p:blipFill>
        <p:spPr bwMode="auto">
          <a:xfrm>
            <a:off x="7635875" y="815975"/>
            <a:ext cx="3967163" cy="2613025"/>
          </a:xfrm>
          <a:prstGeom prst="rect">
            <a:avLst/>
          </a:prstGeom>
          <a:noFill/>
          <a:ln w="9525">
            <a:noFill/>
            <a:miter lim="800000"/>
            <a:headEnd/>
            <a:tailEnd/>
          </a:ln>
        </p:spPr>
      </p:pic>
      <p:pic>
        <p:nvPicPr>
          <p:cNvPr id="156682" name="Picture 6" descr="ÎÏÎ¿ÏÎ­Î»ÎµÏÎ¼Î± ÎµÎ¹ÎºÏÎ½Î±Ï Î³Î¹Î± team work BLACK WHITE IMAGES"/>
          <p:cNvPicPr>
            <a:picLocks noChangeAspect="1" noChangeArrowheads="1"/>
          </p:cNvPicPr>
          <p:nvPr/>
        </p:nvPicPr>
        <p:blipFill>
          <a:blip r:embed="rId6"/>
          <a:srcRect/>
          <a:stretch>
            <a:fillRect/>
          </a:stretch>
        </p:blipFill>
        <p:spPr bwMode="auto">
          <a:xfrm>
            <a:off x="7621588" y="814388"/>
            <a:ext cx="3981450" cy="2614612"/>
          </a:xfrm>
          <a:prstGeom prst="rect">
            <a:avLst/>
          </a:prstGeom>
          <a:noFill/>
          <a:ln w="9525">
            <a:noFill/>
            <a:miter lim="800000"/>
            <a:headEnd/>
            <a:tailEnd/>
          </a:ln>
        </p:spPr>
      </p:pic>
      <p:pic>
        <p:nvPicPr>
          <p:cNvPr id="156683" name="Θέση εικόνας 25" descr="Κοντινή εικόνα εσωτερικού υλικού δόμησης"/>
          <p:cNvPicPr>
            <a:picLocks noChangeAspect="1"/>
          </p:cNvPicPr>
          <p:nvPr/>
        </p:nvPicPr>
        <p:blipFill>
          <a:blip r:embed="rId7"/>
          <a:srcRect/>
          <a:stretch>
            <a:fillRect/>
          </a:stretch>
        </p:blipFill>
        <p:spPr bwMode="auto">
          <a:xfrm>
            <a:off x="7621588" y="803275"/>
            <a:ext cx="3981450" cy="2651125"/>
          </a:xfrm>
          <a:prstGeom prst="rect">
            <a:avLst/>
          </a:prstGeom>
          <a:noFill/>
          <a:ln w="9525">
            <a:noFill/>
            <a:miter lim="800000"/>
            <a:headEnd/>
            <a:tailEnd/>
          </a:ln>
        </p:spPr>
      </p:pic>
      <p:pic>
        <p:nvPicPr>
          <p:cNvPr id="156684" name="Picture 2" descr="ÎÏÎ¿ÏÎ­Î»ÎµÏÎ¼Î± ÎµÎ¹ÎºÏÎ½Î±Ï Î³Î¹Î± COMPANY MASONRY BLACK WHITE"/>
          <p:cNvPicPr>
            <a:picLocks noChangeAspect="1" noChangeArrowheads="1"/>
          </p:cNvPicPr>
          <p:nvPr/>
        </p:nvPicPr>
        <p:blipFill>
          <a:blip r:embed="rId5"/>
          <a:srcRect/>
          <a:stretch>
            <a:fillRect/>
          </a:stretch>
        </p:blipFill>
        <p:spPr bwMode="auto">
          <a:xfrm>
            <a:off x="7621588" y="814388"/>
            <a:ext cx="3981450" cy="2651125"/>
          </a:xfrm>
          <a:prstGeom prst="rect">
            <a:avLst/>
          </a:prstGeom>
          <a:noFill/>
          <a:ln w="9525">
            <a:noFill/>
            <a:miter lim="800000"/>
            <a:headEnd/>
            <a:tailEnd/>
          </a:ln>
        </p:spPr>
      </p:pic>
      <p:pic>
        <p:nvPicPr>
          <p:cNvPr id="156685" name="Θέση εικόνας 10" descr="σχέδια μεταλλικών ραφιών βιβλίων σε οροφή"/>
          <p:cNvPicPr>
            <a:picLocks noChangeAspect="1"/>
          </p:cNvPicPr>
          <p:nvPr/>
        </p:nvPicPr>
        <p:blipFill>
          <a:blip r:embed="rId8"/>
          <a:srcRect/>
          <a:stretch>
            <a:fillRect/>
          </a:stretch>
        </p:blipFill>
        <p:spPr bwMode="auto">
          <a:xfrm>
            <a:off x="7621588" y="803275"/>
            <a:ext cx="3981450" cy="2662238"/>
          </a:xfrm>
          <a:prstGeom prst="rect">
            <a:avLst/>
          </a:prstGeom>
          <a:noFill/>
          <a:ln w="9525">
            <a:noFill/>
            <a:miter lim="800000"/>
            <a:headEnd/>
            <a:tailEnd/>
          </a:ln>
        </p:spPr>
      </p:pic>
      <p:pic>
        <p:nvPicPr>
          <p:cNvPr id="156686" name="Θέση εικόνας 39" descr="Κοντινό τριγωνικό σχέδιο δόμησης"/>
          <p:cNvPicPr>
            <a:picLocks noChangeAspect="1"/>
          </p:cNvPicPr>
          <p:nvPr/>
        </p:nvPicPr>
        <p:blipFill>
          <a:blip r:embed="rId9"/>
          <a:srcRect/>
          <a:stretch>
            <a:fillRect/>
          </a:stretch>
        </p:blipFill>
        <p:spPr bwMode="auto">
          <a:xfrm>
            <a:off x="7623175" y="703263"/>
            <a:ext cx="4008438" cy="2813050"/>
          </a:xfrm>
          <a:prstGeom prst="rect">
            <a:avLst/>
          </a:prstGeom>
          <a:noFill/>
          <a:ln w="9525">
            <a:noFill/>
            <a:miter lim="800000"/>
            <a:headEnd/>
            <a:tailEnd/>
          </a:ln>
        </p:spPr>
      </p:pic>
      <p:sp>
        <p:nvSpPr>
          <p:cNvPr id="19" name="Θέση κειμένου 7">
            <a:extLst>
              <a:ext uri="{FF2B5EF4-FFF2-40B4-BE49-F238E27FC236}"/>
            </a:extLst>
          </p:cNvPr>
          <p:cNvSpPr txBox="1">
            <a:spLocks/>
          </p:cNvSpPr>
          <p:nvPr/>
        </p:nvSpPr>
        <p:spPr>
          <a:xfrm>
            <a:off x="122238" y="3538538"/>
            <a:ext cx="6718300" cy="1766887"/>
          </a:xfrm>
          <a:prstGeom prst="rect">
            <a:avLst/>
          </a:prstGeom>
        </p:spPr>
        <p:txBody>
          <a:bodyPr lIns="0" tIns="0" rIns="0" bIns="0"/>
          <a:lstStyle>
            <a:lvl1pPr marL="266700" indent="-266700" algn="l" defTabSz="914400" rtl="0" eaLnBrk="1" latinLnBrk="0" hangingPunct="1">
              <a:lnSpc>
                <a:spcPct val="90000"/>
              </a:lnSpc>
              <a:spcBef>
                <a:spcPts val="1000"/>
              </a:spcBef>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spcAft>
                <a:spcPts val="0"/>
              </a:spcAft>
              <a:defRPr/>
            </a:pPr>
            <a:r>
              <a:rPr lang="el-GR" dirty="0"/>
              <a:t>Αντίθετα με τον E. </a:t>
            </a:r>
            <a:r>
              <a:rPr lang="el-GR" dirty="0" err="1"/>
              <a:t>Mayo</a:t>
            </a:r>
            <a:r>
              <a:rPr lang="el-GR" dirty="0"/>
              <a:t>, o W. L. </a:t>
            </a:r>
            <a:r>
              <a:rPr lang="el-GR" b="1" dirty="0" err="1"/>
              <a:t>Warner</a:t>
            </a:r>
            <a:r>
              <a:rPr lang="el-GR" b="1" dirty="0"/>
              <a:t> και η σχολή του </a:t>
            </a:r>
            <a:r>
              <a:rPr lang="el-GR" b="1" dirty="0" err="1"/>
              <a:t>Σικάγου</a:t>
            </a:r>
            <a:r>
              <a:rPr lang="el-GR" dirty="0"/>
              <a:t>, θεώρησαν ότι το συνδικάτο θα πρέπει να γίνεται αποδεκτό ως αναπόσπαστο τμήμα του κοινωνικού συστήματος της επιχείρησης</a:t>
            </a:r>
          </a:p>
          <a:p>
            <a:pPr marL="0" indent="0" algn="ctr" fontAlgn="auto">
              <a:spcAft>
                <a:spcPts val="0"/>
              </a:spcAft>
              <a:buFont typeface="Calibri" panose="020F0502020204030204" pitchFamily="34" charset="0"/>
              <a:buNone/>
              <a:defRPr/>
            </a:pPr>
            <a:endParaRPr lang="el-GR" dirty="0"/>
          </a:p>
          <a:p>
            <a:pPr marL="0" indent="0" algn="ctr" fontAlgn="auto">
              <a:spcAft>
                <a:spcPts val="0"/>
              </a:spcAft>
              <a:buFont typeface="Calibri" panose="020F0502020204030204" pitchFamily="34" charset="0"/>
              <a:buNone/>
              <a:defRPr/>
            </a:pPr>
            <a:endParaRPr lang="el-GR" dirty="0"/>
          </a:p>
          <a:p>
            <a:pPr marL="0" indent="0" algn="ctr" fontAlgn="auto">
              <a:spcAft>
                <a:spcPts val="0"/>
              </a:spcAft>
              <a:buFont typeface="Calibri" panose="020F0502020204030204" pitchFamily="34" charset="0"/>
              <a:buNone/>
              <a:defRPr/>
            </a:pPr>
            <a:r>
              <a:rPr lang="el-GR" dirty="0"/>
              <a:t> σε μια εμφανή προσπάθεια οικειοποίησης και ενσωμάτωσης του συνδικαλιστικού κινήματος και της δυναμικής του στην εργοδοτική λογική</a:t>
            </a:r>
          </a:p>
        </p:txBody>
      </p:sp>
      <p:sp>
        <p:nvSpPr>
          <p:cNvPr id="20" name="Ορθογώνιο 6" descr="Πλαίσιο επισήμανσης.">
            <a:extLst>
              <a:ext uri="{FF2B5EF4-FFF2-40B4-BE49-F238E27FC236}"/>
            </a:extLst>
          </p:cNvPr>
          <p:cNvSpPr/>
          <p:nvPr/>
        </p:nvSpPr>
        <p:spPr>
          <a:xfrm rot="10800000" flipV="1">
            <a:off x="517525" y="2316163"/>
            <a:ext cx="2574925" cy="777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56689" name="Θέση κειμένου 5"/>
          <p:cNvSpPr txBox="1">
            <a:spLocks/>
          </p:cNvSpPr>
          <p:nvPr/>
        </p:nvSpPr>
        <p:spPr bwMode="auto">
          <a:xfrm>
            <a:off x="696913" y="1689100"/>
            <a:ext cx="2268537" cy="358775"/>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Την αρμονία</a:t>
            </a:r>
          </a:p>
        </p:txBody>
      </p:sp>
      <p:sp>
        <p:nvSpPr>
          <p:cNvPr id="156690" name="Θέση κειμένου 5"/>
          <p:cNvSpPr txBox="1">
            <a:spLocks/>
          </p:cNvSpPr>
          <p:nvPr/>
        </p:nvSpPr>
        <p:spPr bwMode="auto">
          <a:xfrm>
            <a:off x="4144963" y="1670050"/>
            <a:ext cx="2266950" cy="360363"/>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Το υψηλό ηθικό</a:t>
            </a:r>
          </a:p>
        </p:txBody>
      </p:sp>
      <p:sp>
        <p:nvSpPr>
          <p:cNvPr id="23" name="Ορθογώνιο 6" descr="Πλαίσιο επισήμανσης.">
            <a:extLst>
              <a:ext uri="{FF2B5EF4-FFF2-40B4-BE49-F238E27FC236}"/>
            </a:extLst>
          </p:cNvPr>
          <p:cNvSpPr/>
          <p:nvPr/>
        </p:nvSpPr>
        <p:spPr>
          <a:xfrm rot="10800000" flipV="1">
            <a:off x="3987800" y="2306638"/>
            <a:ext cx="2574925" cy="777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pic>
        <p:nvPicPr>
          <p:cNvPr id="156692" name="Γραφικό 5" descr="Φοίνικας"/>
          <p:cNvPicPr>
            <a:picLocks noChangeAspect="1"/>
          </p:cNvPicPr>
          <p:nvPr/>
        </p:nvPicPr>
        <p:blipFill>
          <a:blip r:embed="rId10"/>
          <a:srcRect/>
          <a:stretch>
            <a:fillRect/>
          </a:stretch>
        </p:blipFill>
        <p:spPr bwMode="auto">
          <a:xfrm>
            <a:off x="457200" y="1585913"/>
            <a:ext cx="581025" cy="581025"/>
          </a:xfrm>
          <a:prstGeom prst="rect">
            <a:avLst/>
          </a:prstGeom>
          <a:noFill/>
          <a:ln w="9525">
            <a:noFill/>
            <a:miter lim="800000"/>
            <a:headEnd/>
            <a:tailEnd/>
          </a:ln>
        </p:spPr>
      </p:pic>
      <p:pic>
        <p:nvPicPr>
          <p:cNvPr id="156693" name="Γραφικό 10" descr="Σήμα &quot;Μου αρέσει&quot;"/>
          <p:cNvPicPr>
            <a:picLocks noChangeAspect="1"/>
          </p:cNvPicPr>
          <p:nvPr/>
        </p:nvPicPr>
        <p:blipFill>
          <a:blip r:embed="rId11"/>
          <a:srcRect/>
          <a:stretch>
            <a:fillRect/>
          </a:stretch>
        </p:blipFill>
        <p:spPr bwMode="auto">
          <a:xfrm>
            <a:off x="3771900" y="1552575"/>
            <a:ext cx="581025" cy="581025"/>
          </a:xfrm>
          <a:prstGeom prst="rect">
            <a:avLst/>
          </a:prstGeom>
          <a:noFill/>
          <a:ln w="9525">
            <a:noFill/>
            <a:miter lim="800000"/>
            <a:headEnd/>
            <a:tailEnd/>
          </a:ln>
        </p:spPr>
      </p:pic>
      <p:pic>
        <p:nvPicPr>
          <p:cNvPr id="156694" name="Γραφικό 25" descr="Βέλος: Περιστροφή δεξιά"/>
          <p:cNvPicPr>
            <a:picLocks noChangeAspect="1"/>
          </p:cNvPicPr>
          <p:nvPr/>
        </p:nvPicPr>
        <p:blipFill>
          <a:blip r:embed="rId12"/>
          <a:srcRect/>
          <a:stretch>
            <a:fillRect/>
          </a:stretch>
        </p:blipFill>
        <p:spPr bwMode="auto">
          <a:xfrm>
            <a:off x="3160713" y="4451350"/>
            <a:ext cx="642937" cy="6429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Θέση κειμένου 7"/>
          <p:cNvSpPr>
            <a:spLocks noGrp="1"/>
          </p:cNvSpPr>
          <p:nvPr>
            <p:ph type="body" sz="quarter" idx="18"/>
          </p:nvPr>
        </p:nvSpPr>
        <p:spPr>
          <a:xfrm>
            <a:off x="142875" y="0"/>
            <a:ext cx="6718300" cy="3155950"/>
          </a:xfrm>
        </p:spPr>
        <p:txBody>
          <a:bodyPr/>
          <a:lstStyle/>
          <a:p>
            <a:pPr marL="0" indent="0">
              <a:buFont typeface="Calibri" pitchFamily="34" charset="0"/>
              <a:buNone/>
            </a:pPr>
            <a:endParaRPr lang="el-GR" sz="1600" smtClean="0"/>
          </a:p>
          <a:p>
            <a:pPr marL="0" indent="0" algn="ctr">
              <a:buFont typeface="Calibri" pitchFamily="34" charset="0"/>
              <a:buNone/>
            </a:pPr>
            <a:r>
              <a:rPr lang="el-GR" sz="1600" smtClean="0"/>
              <a:t>Η άκριτη αποδοχή της υποτιθέμενης ορθολογικότητας του διευθυντικού μηχανισμού από τον E. Ma</a:t>
            </a:r>
            <a:r>
              <a:rPr lang="en-US" sz="1600" smtClean="0"/>
              <a:t>y</a:t>
            </a:r>
            <a:r>
              <a:rPr lang="el-GR" sz="1600" smtClean="0"/>
              <a:t>o και τους επιγόνους του, είχε ως συνέπεια </a:t>
            </a:r>
          </a:p>
          <a:p>
            <a:pPr marL="0" indent="0">
              <a:buFont typeface="Calibri" pitchFamily="34" charset="0"/>
              <a:buNone/>
            </a:pPr>
            <a:endParaRPr lang="el-GR" sz="1600" smtClean="0"/>
          </a:p>
          <a:p>
            <a:pPr marL="0" indent="0">
              <a:buFont typeface="Calibri" pitchFamily="34" charset="0"/>
              <a:buNone/>
            </a:pPr>
            <a:endParaRPr lang="el-GR" sz="1600" smtClean="0"/>
          </a:p>
          <a:p>
            <a:pPr marL="0" indent="0" algn="ctr">
              <a:buFont typeface="Calibri" pitchFamily="34" charset="0"/>
              <a:buNone/>
            </a:pPr>
            <a:r>
              <a:rPr lang="el-GR" sz="1600" smtClean="0"/>
              <a:t>τη θεώρηση ότι οι κοινωνικές συγκρούσεις στο εργασιακό περιβάλλον θα εξαλειφθούν αυτομάτως, εάν οι διευθυντές παραγωγής αλλάξουν τη στάση τους απέναντι στο πρόβλημα των ανθρωπίνων σχέσεων μέσα στην επιχείρηση. </a:t>
            </a:r>
          </a:p>
          <a:p>
            <a:pPr marL="0" indent="0">
              <a:buFont typeface="Calibri" pitchFamily="34" charset="0"/>
              <a:buNone/>
            </a:pPr>
            <a:endParaRPr lang="el-GR" sz="1600" smtClean="0"/>
          </a:p>
        </p:txBody>
      </p:sp>
      <p:sp>
        <p:nvSpPr>
          <p:cNvPr id="2" name="Τίτλος 1"/>
          <p:cNvSpPr>
            <a:spLocks noGrp="1"/>
          </p:cNvSpPr>
          <p:nvPr>
            <p:ph type="ctrTitle"/>
          </p:nvPr>
        </p:nvSpPr>
        <p:spPr>
          <a:xfrm>
            <a:off x="7189788" y="495300"/>
            <a:ext cx="4859337" cy="5521325"/>
          </a:xfrm>
        </p:spPr>
        <p:txBody>
          <a:bodyPr/>
          <a:lstStyle/>
          <a:p>
            <a:pPr algn="ctr" fontAlgn="auto">
              <a:spcAft>
                <a:spcPts val="0"/>
              </a:spcAft>
              <a:defRPr/>
            </a:pPr>
            <a:r>
              <a:rPr lang="el-GR" sz="2400" b="1" dirty="0"/>
              <a:t>5</a:t>
            </a:r>
            <a:r>
              <a:rPr lang="el-GR" sz="2400" b="1" baseline="30000" dirty="0" smtClean="0"/>
              <a:t>η</a:t>
            </a:r>
            <a:r>
              <a:rPr lang="el-GR" sz="2400" b="1" dirty="0" smtClean="0"/>
              <a:t> </a:t>
            </a:r>
            <a:r>
              <a:rPr lang="el-GR" sz="2400" b="1" dirty="0"/>
              <a:t>Κριτική στις θεωρητικές αντιλήψεις της σχολής “των ανθρωπίνων σχέσεων”</a:t>
            </a:r>
            <a:endParaRPr lang="el-GR" sz="2400" dirty="0"/>
          </a:p>
        </p:txBody>
      </p:sp>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448830B6-C5B3-4AA2-9F29-DB81F90E4BBB}" type="slidenum">
              <a:rPr lang="el-GR"/>
              <a:pPr>
                <a:defRPr/>
              </a:pPr>
              <a:t>68</a:t>
            </a:fld>
            <a:endParaRPr lang="el-GR" dirty="0"/>
          </a:p>
        </p:txBody>
      </p:sp>
      <p:sp>
        <p:nvSpPr>
          <p:cNvPr id="158725" name="TextBox 37"/>
          <p:cNvSpPr txBox="1">
            <a:spLocks noChangeArrowheads="1"/>
          </p:cNvSpPr>
          <p:nvPr/>
        </p:nvSpPr>
        <p:spPr bwMode="auto">
          <a:xfrm>
            <a:off x="97932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158726" name="TextBox 37"/>
          <p:cNvSpPr txBox="1">
            <a:spLocks noChangeArrowheads="1"/>
          </p:cNvSpPr>
          <p:nvPr/>
        </p:nvSpPr>
        <p:spPr bwMode="auto">
          <a:xfrm>
            <a:off x="7635875" y="2646363"/>
            <a:ext cx="1335088" cy="130175"/>
          </a:xfrm>
          <a:prstGeom prst="rect">
            <a:avLst/>
          </a:prstGeom>
          <a:solidFill>
            <a:schemeClr val="bg1"/>
          </a:solidFill>
          <a:ln w="9525">
            <a:noFill/>
            <a:miter lim="800000"/>
            <a:headEnd/>
            <a:tailEnd/>
          </a:ln>
        </p:spPr>
        <p:txBody>
          <a:bodyPr>
            <a:spAutoFit/>
          </a:bodyPr>
          <a:lstStyle/>
          <a:p>
            <a:endParaRPr lang="el-GR" sz="800">
              <a:solidFill>
                <a:schemeClr val="bg1"/>
              </a:solidFill>
              <a:latin typeface="Calibri" pitchFamily="34" charset="0"/>
            </a:endParaRPr>
          </a:p>
        </p:txBody>
      </p:sp>
      <p:pic>
        <p:nvPicPr>
          <p:cNvPr id="158727" name="Picture 6" descr="ÎÏÎ¿ÏÎ­Î»ÎµÏÎ¼Î± ÎµÎ¹ÎºÏÎ½Î±Ï Î³Î¹Î± company BLACK WHITE IMAGES"/>
          <p:cNvPicPr>
            <a:picLocks noChangeAspect="1" noChangeArrowheads="1"/>
          </p:cNvPicPr>
          <p:nvPr/>
        </p:nvPicPr>
        <p:blipFill>
          <a:blip r:embed="rId3"/>
          <a:srcRect/>
          <a:stretch>
            <a:fillRect/>
          </a:stretch>
        </p:blipFill>
        <p:spPr bwMode="auto">
          <a:xfrm>
            <a:off x="7664450" y="841375"/>
            <a:ext cx="3910013" cy="2549525"/>
          </a:xfrm>
          <a:prstGeom prst="rect">
            <a:avLst/>
          </a:prstGeom>
          <a:noFill/>
          <a:ln w="9525">
            <a:noFill/>
            <a:miter lim="800000"/>
            <a:headEnd/>
            <a:tailEnd/>
          </a:ln>
        </p:spPr>
      </p:pic>
      <p:pic>
        <p:nvPicPr>
          <p:cNvPr id="158728" name="Picture 6" descr="ÎÏÎ¿ÏÎ­Î»ÎµÏÎ¼Î± ÎµÎ¹ÎºÏÎ½Î±Ï Î³Î¹Î± company black white images"/>
          <p:cNvPicPr>
            <a:picLocks noChangeAspect="1" noChangeArrowheads="1"/>
          </p:cNvPicPr>
          <p:nvPr/>
        </p:nvPicPr>
        <p:blipFill>
          <a:blip r:embed="rId4"/>
          <a:srcRect/>
          <a:stretch>
            <a:fillRect/>
          </a:stretch>
        </p:blipFill>
        <p:spPr bwMode="auto">
          <a:xfrm>
            <a:off x="7664450" y="841375"/>
            <a:ext cx="3938588" cy="2587625"/>
          </a:xfrm>
          <a:prstGeom prst="rect">
            <a:avLst/>
          </a:prstGeom>
          <a:noFill/>
          <a:ln w="9525">
            <a:noFill/>
            <a:miter lim="800000"/>
            <a:headEnd/>
            <a:tailEnd/>
          </a:ln>
        </p:spPr>
      </p:pic>
      <p:pic>
        <p:nvPicPr>
          <p:cNvPr id="158729" name="Picture 2" descr="ÎÏÎ¿ÏÎ­Î»ÎµÏÎ¼Î± ÎµÎ¹ÎºÏÎ½Î±Ï Î³Î¹Î± COMPANY MASONRY BLACK WHITE"/>
          <p:cNvPicPr>
            <a:picLocks noChangeAspect="1" noChangeArrowheads="1"/>
          </p:cNvPicPr>
          <p:nvPr/>
        </p:nvPicPr>
        <p:blipFill>
          <a:blip r:embed="rId5"/>
          <a:srcRect/>
          <a:stretch>
            <a:fillRect/>
          </a:stretch>
        </p:blipFill>
        <p:spPr bwMode="auto">
          <a:xfrm>
            <a:off x="7635875" y="815975"/>
            <a:ext cx="3967163" cy="2613025"/>
          </a:xfrm>
          <a:prstGeom prst="rect">
            <a:avLst/>
          </a:prstGeom>
          <a:noFill/>
          <a:ln w="9525">
            <a:noFill/>
            <a:miter lim="800000"/>
            <a:headEnd/>
            <a:tailEnd/>
          </a:ln>
        </p:spPr>
      </p:pic>
      <p:pic>
        <p:nvPicPr>
          <p:cNvPr id="158730" name="Picture 6" descr="ÎÏÎ¿ÏÎ­Î»ÎµÏÎ¼Î± ÎµÎ¹ÎºÏÎ½Î±Ï Î³Î¹Î± team work BLACK WHITE IMAGES"/>
          <p:cNvPicPr>
            <a:picLocks noChangeAspect="1" noChangeArrowheads="1"/>
          </p:cNvPicPr>
          <p:nvPr/>
        </p:nvPicPr>
        <p:blipFill>
          <a:blip r:embed="rId6"/>
          <a:srcRect/>
          <a:stretch>
            <a:fillRect/>
          </a:stretch>
        </p:blipFill>
        <p:spPr bwMode="auto">
          <a:xfrm>
            <a:off x="7621588" y="814388"/>
            <a:ext cx="3981450" cy="2614612"/>
          </a:xfrm>
          <a:prstGeom prst="rect">
            <a:avLst/>
          </a:prstGeom>
          <a:noFill/>
          <a:ln w="9525">
            <a:noFill/>
            <a:miter lim="800000"/>
            <a:headEnd/>
            <a:tailEnd/>
          </a:ln>
        </p:spPr>
      </p:pic>
      <p:pic>
        <p:nvPicPr>
          <p:cNvPr id="158731" name="Θέση εικόνας 25" descr="Κοντινή εικόνα εσωτερικού υλικού δόμησης"/>
          <p:cNvPicPr>
            <a:picLocks noChangeAspect="1"/>
          </p:cNvPicPr>
          <p:nvPr/>
        </p:nvPicPr>
        <p:blipFill>
          <a:blip r:embed="rId7"/>
          <a:srcRect/>
          <a:stretch>
            <a:fillRect/>
          </a:stretch>
        </p:blipFill>
        <p:spPr bwMode="auto">
          <a:xfrm>
            <a:off x="7621588" y="803275"/>
            <a:ext cx="3981450" cy="2651125"/>
          </a:xfrm>
          <a:prstGeom prst="rect">
            <a:avLst/>
          </a:prstGeom>
          <a:noFill/>
          <a:ln w="9525">
            <a:noFill/>
            <a:miter lim="800000"/>
            <a:headEnd/>
            <a:tailEnd/>
          </a:ln>
        </p:spPr>
      </p:pic>
      <p:pic>
        <p:nvPicPr>
          <p:cNvPr id="158732" name="Picture 2" descr="ÎÏÎ¿ÏÎ­Î»ÎµÏÎ¼Î± ÎµÎ¹ÎºÏÎ½Î±Ï Î³Î¹Î± COMPANY MASONRY BLACK WHITE"/>
          <p:cNvPicPr>
            <a:picLocks noChangeAspect="1" noChangeArrowheads="1"/>
          </p:cNvPicPr>
          <p:nvPr/>
        </p:nvPicPr>
        <p:blipFill>
          <a:blip r:embed="rId5"/>
          <a:srcRect/>
          <a:stretch>
            <a:fillRect/>
          </a:stretch>
        </p:blipFill>
        <p:spPr bwMode="auto">
          <a:xfrm>
            <a:off x="7621588" y="814388"/>
            <a:ext cx="3981450" cy="2651125"/>
          </a:xfrm>
          <a:prstGeom prst="rect">
            <a:avLst/>
          </a:prstGeom>
          <a:noFill/>
          <a:ln w="9525">
            <a:noFill/>
            <a:miter lim="800000"/>
            <a:headEnd/>
            <a:tailEnd/>
          </a:ln>
        </p:spPr>
      </p:pic>
      <p:sp>
        <p:nvSpPr>
          <p:cNvPr id="16" name="Γραφικό 12" descr="Βέλος: Περιστροφή δεξιά">
            <a:extLst>
              <a:ext uri="{FF2B5EF4-FFF2-40B4-BE49-F238E27FC236}"/>
            </a:extLst>
          </p:cNvPr>
          <p:cNvSpPr/>
          <p:nvPr/>
        </p:nvSpPr>
        <p:spPr>
          <a:xfrm>
            <a:off x="3052763" y="1016000"/>
            <a:ext cx="563562" cy="431800"/>
          </a:xfrm>
          <a:custGeom>
            <a:avLst/>
            <a:gdLst>
              <a:gd name="connsiteX0" fmla="*/ 479425 w 565150"/>
              <a:gd name="connsiteY0" fmla="*/ 280111 h 431800"/>
              <a:gd name="connsiteX1" fmla="*/ 447675 w 565150"/>
              <a:gd name="connsiteY1" fmla="*/ 115011 h 431800"/>
              <a:gd name="connsiteX2" fmla="*/ 287020 w 565150"/>
              <a:gd name="connsiteY2" fmla="*/ 5156 h 431800"/>
              <a:gd name="connsiteX3" fmla="*/ 92710 w 565150"/>
              <a:gd name="connsiteY3" fmla="*/ 54051 h 431800"/>
              <a:gd name="connsiteX4" fmla="*/ 3175 w 565150"/>
              <a:gd name="connsiteY4" fmla="*/ 215341 h 431800"/>
              <a:gd name="connsiteX5" fmla="*/ 77470 w 565150"/>
              <a:gd name="connsiteY5" fmla="*/ 99771 h 431800"/>
              <a:gd name="connsiteX6" fmla="*/ 212725 w 565150"/>
              <a:gd name="connsiteY6" fmla="*/ 76276 h 431800"/>
              <a:gd name="connsiteX7" fmla="*/ 316865 w 565150"/>
              <a:gd name="connsiteY7" fmla="*/ 157556 h 431800"/>
              <a:gd name="connsiteX8" fmla="*/ 339725 w 565150"/>
              <a:gd name="connsiteY8" fmla="*/ 280111 h 431800"/>
              <a:gd name="connsiteX9" fmla="*/ 257175 w 565150"/>
              <a:gd name="connsiteY9" fmla="*/ 280111 h 431800"/>
              <a:gd name="connsiteX10" fmla="*/ 409575 w 565150"/>
              <a:gd name="connsiteY10" fmla="*/ 432511 h 431800"/>
              <a:gd name="connsiteX11" fmla="*/ 561975 w 565150"/>
              <a:gd name="connsiteY11" fmla="*/ 280111 h 431800"/>
              <a:gd name="connsiteX12" fmla="*/ 479425 w 565150"/>
              <a:gd name="connsiteY12" fmla="*/ 280111 h 43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5150" h="431800">
                <a:moveTo>
                  <a:pt x="479425" y="280111"/>
                </a:moveTo>
                <a:cubicBezTo>
                  <a:pt x="481330" y="221056"/>
                  <a:pt x="479425" y="167081"/>
                  <a:pt x="447675" y="115011"/>
                </a:cubicBezTo>
                <a:cubicBezTo>
                  <a:pt x="412115" y="56591"/>
                  <a:pt x="355600" y="13411"/>
                  <a:pt x="287020" y="5156"/>
                </a:cubicBezTo>
                <a:cubicBezTo>
                  <a:pt x="218440" y="-3099"/>
                  <a:pt x="149225" y="14681"/>
                  <a:pt x="92710" y="54051"/>
                </a:cubicBezTo>
                <a:cubicBezTo>
                  <a:pt x="44450" y="89611"/>
                  <a:pt x="3175" y="153746"/>
                  <a:pt x="3175" y="215341"/>
                </a:cubicBezTo>
                <a:cubicBezTo>
                  <a:pt x="10795" y="168351"/>
                  <a:pt x="37465" y="126441"/>
                  <a:pt x="77470" y="99771"/>
                </a:cubicBezTo>
                <a:cubicBezTo>
                  <a:pt x="117475" y="73101"/>
                  <a:pt x="166370" y="64846"/>
                  <a:pt x="212725" y="76276"/>
                </a:cubicBezTo>
                <a:cubicBezTo>
                  <a:pt x="256540" y="86436"/>
                  <a:pt x="292735" y="120091"/>
                  <a:pt x="316865" y="157556"/>
                </a:cubicBezTo>
                <a:cubicBezTo>
                  <a:pt x="340995" y="195021"/>
                  <a:pt x="339725" y="236931"/>
                  <a:pt x="339725" y="280111"/>
                </a:cubicBezTo>
                <a:lnTo>
                  <a:pt x="257175" y="280111"/>
                </a:lnTo>
                <a:lnTo>
                  <a:pt x="409575" y="432511"/>
                </a:lnTo>
                <a:cubicBezTo>
                  <a:pt x="409575" y="432511"/>
                  <a:pt x="535940" y="306146"/>
                  <a:pt x="561975" y="280111"/>
                </a:cubicBezTo>
                <a:lnTo>
                  <a:pt x="479425" y="280111"/>
                </a:lnTo>
                <a:close/>
              </a:path>
            </a:pathLst>
          </a:custGeom>
          <a:solidFill>
            <a:schemeClr val="tx1">
              <a:lumMod val="75000"/>
              <a:lumOff val="25000"/>
            </a:schemeClr>
          </a:solidFill>
          <a:ln w="6350" cap="flat">
            <a:noFill/>
            <a:prstDash val="solid"/>
            <a:miter/>
          </a:ln>
        </p:spPr>
        <p:txBody>
          <a:bodyPr anchor="ctr"/>
          <a:lstStyle/>
          <a:p>
            <a:pPr fontAlgn="auto">
              <a:spcBef>
                <a:spcPts val="0"/>
              </a:spcBef>
              <a:spcAft>
                <a:spcPts val="0"/>
              </a:spcAft>
              <a:defRPr/>
            </a:pPr>
            <a:endParaRPr lang="el-GR" dirty="0">
              <a:latin typeface="+mn-lt"/>
              <a:cs typeface="+mn-cs"/>
            </a:endParaRPr>
          </a:p>
        </p:txBody>
      </p:sp>
      <p:pic>
        <p:nvPicPr>
          <p:cNvPr id="158734" name="Θέση εικόνας 10" descr="σχέδια μεταλλικών ραφιών βιβλίων σε οροφή"/>
          <p:cNvPicPr>
            <a:picLocks noChangeAspect="1"/>
          </p:cNvPicPr>
          <p:nvPr/>
        </p:nvPicPr>
        <p:blipFill>
          <a:blip r:embed="rId8"/>
          <a:srcRect/>
          <a:stretch>
            <a:fillRect/>
          </a:stretch>
        </p:blipFill>
        <p:spPr bwMode="auto">
          <a:xfrm>
            <a:off x="7621588" y="803275"/>
            <a:ext cx="3981450" cy="2662238"/>
          </a:xfrm>
          <a:prstGeom prst="rect">
            <a:avLst/>
          </a:prstGeom>
          <a:noFill/>
          <a:ln w="9525">
            <a:noFill/>
            <a:miter lim="800000"/>
            <a:headEnd/>
            <a:tailEnd/>
          </a:ln>
        </p:spPr>
      </p:pic>
      <p:pic>
        <p:nvPicPr>
          <p:cNvPr id="18" name="Θέση εικόνας 9" descr="Εικόνα παραθύρων κτιρίου">
            <a:extLst>
              <a:ext uri="{FF2B5EF4-FFF2-40B4-BE49-F238E27FC236}"/>
            </a:extLst>
          </p:cNvPr>
          <p:cNvPicPr>
            <a:picLocks noGrp="1" noChangeAspect="1"/>
          </p:cNvPicPr>
          <p:nvPr>
            <p:ph type="pic" sz="quarter" idx="16"/>
          </p:nvPr>
        </p:nvPicPr>
        <p:blipFill>
          <a:blip r:embed="rId9"/>
          <a:stretch>
            <a:fillRect/>
          </a:stretch>
        </p:blipFill>
        <p:spPr>
          <a:xfrm>
            <a:off x="7621588" y="688975"/>
            <a:ext cx="3995737" cy="2830513"/>
          </a:xfrm>
        </p:spPr>
      </p:pic>
      <p:sp>
        <p:nvSpPr>
          <p:cNvPr id="158736" name="Ορθογώνιο 2"/>
          <p:cNvSpPr>
            <a:spLocks noChangeArrowheads="1"/>
          </p:cNvSpPr>
          <p:nvPr/>
        </p:nvSpPr>
        <p:spPr bwMode="auto">
          <a:xfrm>
            <a:off x="142875" y="4275138"/>
            <a:ext cx="6946900" cy="1816100"/>
          </a:xfrm>
          <a:prstGeom prst="rect">
            <a:avLst/>
          </a:prstGeom>
          <a:noFill/>
          <a:ln w="9525">
            <a:noFill/>
            <a:miter lim="800000"/>
            <a:headEnd/>
            <a:tailEnd/>
          </a:ln>
        </p:spPr>
        <p:txBody>
          <a:bodyPr>
            <a:spAutoFit/>
          </a:bodyPr>
          <a:lstStyle/>
          <a:p>
            <a:pPr algn="ctr"/>
            <a:r>
              <a:rPr lang="el-GR" sz="1600">
                <a:latin typeface="Calibri" pitchFamily="34" charset="0"/>
              </a:rPr>
              <a:t>της θεώρησης αυτής είναι μάλλον προφανής, καθώς οι σχέσεις μεταξύ της διεύθυνσης και των εργαζομένων μέσα στην καπιταλιστική επιχείρηση δεν καθορίζονται από τις θεωρητικές αντιλήψεις της διεύθυνσης, διότι οι αντιλήψεις αυτές αποτελούν την αφηρημένη έκφραση των 	αμείλικτων αναγκαιοτήτων μπροστά στις οποίες βρίσκεται η διεύθυνση, ως διεύθυνση εξωτερική και ως διεύθυνση που πρέπει να υπηρετήσει την εσωτερική λογική της συσσώρευσης του κεφαλαίου</a:t>
            </a:r>
          </a:p>
        </p:txBody>
      </p:sp>
      <p:sp>
        <p:nvSpPr>
          <p:cNvPr id="19" name="Ορθογώνιο 6" descr="Πλαίσιο επισήμανσης.">
            <a:extLst>
              <a:ext uri="{FF2B5EF4-FFF2-40B4-BE49-F238E27FC236}"/>
            </a:extLst>
          </p:cNvPr>
          <p:cNvSpPr/>
          <p:nvPr/>
        </p:nvSpPr>
        <p:spPr>
          <a:xfrm rot="10800000" flipV="1">
            <a:off x="280988" y="3913188"/>
            <a:ext cx="2574925" cy="777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58738" name="Θέση κειμένου 5"/>
          <p:cNvSpPr txBox="1">
            <a:spLocks/>
          </p:cNvSpPr>
          <p:nvPr/>
        </p:nvSpPr>
        <p:spPr bwMode="auto">
          <a:xfrm>
            <a:off x="460375" y="3286125"/>
            <a:ext cx="2268538" cy="358775"/>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Ο πατερναλιστικός χαρακτήρας</a:t>
            </a:r>
          </a:p>
        </p:txBody>
      </p:sp>
      <p:sp>
        <p:nvSpPr>
          <p:cNvPr id="158739" name="Θέση κειμένου 5"/>
          <p:cNvSpPr txBox="1">
            <a:spLocks/>
          </p:cNvSpPr>
          <p:nvPr/>
        </p:nvSpPr>
        <p:spPr bwMode="auto">
          <a:xfrm>
            <a:off x="4003675" y="3249613"/>
            <a:ext cx="2268538" cy="358775"/>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Ο μη-ρεαλιστικός χαρακτήρας</a:t>
            </a:r>
          </a:p>
        </p:txBody>
      </p:sp>
      <p:sp>
        <p:nvSpPr>
          <p:cNvPr id="22" name="Ορθογώνιο 6" descr="Πλαίσιο επισήμανσης.">
            <a:extLst>
              <a:ext uri="{FF2B5EF4-FFF2-40B4-BE49-F238E27FC236}"/>
            </a:extLst>
          </p:cNvPr>
          <p:cNvSpPr/>
          <p:nvPr/>
        </p:nvSpPr>
        <p:spPr>
          <a:xfrm rot="10800000" flipV="1">
            <a:off x="3751263" y="3903663"/>
            <a:ext cx="2576512" cy="777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cxnSp>
        <p:nvCxnSpPr>
          <p:cNvPr id="11" name="Ευθεία γραμμή σύνδεσης 10">
            <a:extLst>
              <a:ext uri="{FF2B5EF4-FFF2-40B4-BE49-F238E27FC236}"/>
            </a:extLst>
          </p:cNvPr>
          <p:cNvCxnSpPr/>
          <p:nvPr/>
        </p:nvCxnSpPr>
        <p:spPr>
          <a:xfrm>
            <a:off x="142875" y="2773363"/>
            <a:ext cx="6842125" cy="0"/>
          </a:xfrm>
          <a:prstGeom prst="line">
            <a:avLst/>
          </a:prstGeom>
          <a:ln>
            <a:solidFill>
              <a:schemeClr val="bg2">
                <a:lumMod val="75000"/>
              </a:schemeClr>
            </a:solidFill>
            <a:prstDash val="dashDot"/>
          </a:ln>
        </p:spPr>
        <p:style>
          <a:lnRef idx="1">
            <a:schemeClr val="accent1"/>
          </a:lnRef>
          <a:fillRef idx="0">
            <a:schemeClr val="accent1"/>
          </a:fillRef>
          <a:effectRef idx="0">
            <a:schemeClr val="accent1"/>
          </a:effectRef>
          <a:fontRef idx="minor">
            <a:schemeClr val="tx1"/>
          </a:fontRef>
        </p:style>
      </p:cxnSp>
      <p:grpSp>
        <p:nvGrpSpPr>
          <p:cNvPr id="24" name="Γραφικό 22" descr="Συννεφάκι σκέψης">
            <a:extLst>
              <a:ext uri="{FF2B5EF4-FFF2-40B4-BE49-F238E27FC236}"/>
            </a:extLst>
          </p:cNvPr>
          <p:cNvGrpSpPr/>
          <p:nvPr/>
        </p:nvGrpSpPr>
        <p:grpSpPr>
          <a:xfrm>
            <a:off x="3515397" y="3267039"/>
            <a:ext cx="647326" cy="535680"/>
            <a:chOff x="5638800" y="2971800"/>
            <a:chExt cx="914400" cy="914400"/>
          </a:xfrm>
          <a:solidFill>
            <a:schemeClr val="tx1">
              <a:lumMod val="75000"/>
              <a:lumOff val="25000"/>
            </a:schemeClr>
          </a:solidFill>
        </p:grpSpPr>
        <p:sp>
          <p:nvSpPr>
            <p:cNvPr id="25" name="Ελεύθερη σχεδίαση: Σχήμα 24">
              <a:extLst>
                <a:ext uri="{FF2B5EF4-FFF2-40B4-BE49-F238E27FC236}"/>
              </a:extLst>
            </p:cNvPr>
            <p:cNvSpPr/>
            <p:nvPr/>
          </p:nvSpPr>
          <p:spPr>
            <a:xfrm>
              <a:off x="5717381" y="3078956"/>
              <a:ext cx="752475" cy="514350"/>
            </a:xfrm>
            <a:custGeom>
              <a:avLst/>
              <a:gdLst>
                <a:gd name="connsiteX0" fmla="*/ 654844 w 752475"/>
                <a:gd name="connsiteY0" fmla="*/ 178594 h 514350"/>
                <a:gd name="connsiteX1" fmla="*/ 632936 w 752475"/>
                <a:gd name="connsiteY1" fmla="*/ 181451 h 514350"/>
                <a:gd name="connsiteX2" fmla="*/ 635794 w 752475"/>
                <a:gd name="connsiteY2" fmla="*/ 159544 h 514350"/>
                <a:gd name="connsiteX3" fmla="*/ 540544 w 752475"/>
                <a:gd name="connsiteY3" fmla="*/ 64294 h 514350"/>
                <a:gd name="connsiteX4" fmla="*/ 481489 w 752475"/>
                <a:gd name="connsiteY4" fmla="*/ 84296 h 514350"/>
                <a:gd name="connsiteX5" fmla="*/ 388144 w 752475"/>
                <a:gd name="connsiteY5" fmla="*/ 7144 h 514350"/>
                <a:gd name="connsiteX6" fmla="*/ 295751 w 752475"/>
                <a:gd name="connsiteY6" fmla="*/ 78581 h 514350"/>
                <a:gd name="connsiteX7" fmla="*/ 216694 w 752475"/>
                <a:gd name="connsiteY7" fmla="*/ 35719 h 514350"/>
                <a:gd name="connsiteX8" fmla="*/ 121444 w 752475"/>
                <a:gd name="connsiteY8" fmla="*/ 130969 h 514350"/>
                <a:gd name="connsiteX9" fmla="*/ 124301 w 752475"/>
                <a:gd name="connsiteY9" fmla="*/ 152876 h 514350"/>
                <a:gd name="connsiteX10" fmla="*/ 102394 w 752475"/>
                <a:gd name="connsiteY10" fmla="*/ 150019 h 514350"/>
                <a:gd name="connsiteX11" fmla="*/ 7144 w 752475"/>
                <a:gd name="connsiteY11" fmla="*/ 245269 h 514350"/>
                <a:gd name="connsiteX12" fmla="*/ 102394 w 752475"/>
                <a:gd name="connsiteY12" fmla="*/ 340519 h 514350"/>
                <a:gd name="connsiteX13" fmla="*/ 103346 w 752475"/>
                <a:gd name="connsiteY13" fmla="*/ 340519 h 514350"/>
                <a:gd name="connsiteX14" fmla="*/ 197644 w 752475"/>
                <a:gd name="connsiteY14" fmla="*/ 426244 h 514350"/>
                <a:gd name="connsiteX15" fmla="*/ 255746 w 752475"/>
                <a:gd name="connsiteY15" fmla="*/ 406241 h 514350"/>
                <a:gd name="connsiteX16" fmla="*/ 254794 w 752475"/>
                <a:gd name="connsiteY16" fmla="*/ 416719 h 514350"/>
                <a:gd name="connsiteX17" fmla="*/ 350044 w 752475"/>
                <a:gd name="connsiteY17" fmla="*/ 511969 h 514350"/>
                <a:gd name="connsiteX18" fmla="*/ 445294 w 752475"/>
                <a:gd name="connsiteY18" fmla="*/ 425291 h 514350"/>
                <a:gd name="connsiteX19" fmla="*/ 521494 w 752475"/>
                <a:gd name="connsiteY19" fmla="*/ 464344 h 514350"/>
                <a:gd name="connsiteX20" fmla="*/ 616744 w 752475"/>
                <a:gd name="connsiteY20" fmla="*/ 369094 h 514350"/>
                <a:gd name="connsiteX21" fmla="*/ 616744 w 752475"/>
                <a:gd name="connsiteY21" fmla="*/ 360521 h 514350"/>
                <a:gd name="connsiteX22" fmla="*/ 654844 w 752475"/>
                <a:gd name="connsiteY22" fmla="*/ 369094 h 514350"/>
                <a:gd name="connsiteX23" fmla="*/ 750094 w 752475"/>
                <a:gd name="connsiteY23" fmla="*/ 273844 h 514350"/>
                <a:gd name="connsiteX24" fmla="*/ 654844 w 752475"/>
                <a:gd name="connsiteY24" fmla="*/ 178594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52475" h="514350">
                  <a:moveTo>
                    <a:pt x="654844" y="178594"/>
                  </a:moveTo>
                  <a:cubicBezTo>
                    <a:pt x="647224" y="178594"/>
                    <a:pt x="640556" y="179546"/>
                    <a:pt x="632936" y="181451"/>
                  </a:cubicBezTo>
                  <a:cubicBezTo>
                    <a:pt x="634841" y="174784"/>
                    <a:pt x="635794" y="167164"/>
                    <a:pt x="635794" y="159544"/>
                  </a:cubicBezTo>
                  <a:cubicBezTo>
                    <a:pt x="635794" y="107156"/>
                    <a:pt x="592931" y="64294"/>
                    <a:pt x="540544" y="64294"/>
                  </a:cubicBezTo>
                  <a:cubicBezTo>
                    <a:pt x="518636" y="64294"/>
                    <a:pt x="497681" y="71914"/>
                    <a:pt x="481489" y="84296"/>
                  </a:cubicBezTo>
                  <a:cubicBezTo>
                    <a:pt x="473869" y="40481"/>
                    <a:pt x="434816" y="7144"/>
                    <a:pt x="388144" y="7144"/>
                  </a:cubicBezTo>
                  <a:cubicBezTo>
                    <a:pt x="344329" y="7144"/>
                    <a:pt x="307181" y="37624"/>
                    <a:pt x="295751" y="78581"/>
                  </a:cubicBezTo>
                  <a:cubicBezTo>
                    <a:pt x="278606" y="52864"/>
                    <a:pt x="250031" y="35719"/>
                    <a:pt x="216694" y="35719"/>
                  </a:cubicBezTo>
                  <a:cubicBezTo>
                    <a:pt x="164306" y="35719"/>
                    <a:pt x="121444" y="78581"/>
                    <a:pt x="121444" y="130969"/>
                  </a:cubicBezTo>
                  <a:cubicBezTo>
                    <a:pt x="121444" y="138589"/>
                    <a:pt x="122396" y="145256"/>
                    <a:pt x="124301" y="152876"/>
                  </a:cubicBezTo>
                  <a:cubicBezTo>
                    <a:pt x="116681" y="150971"/>
                    <a:pt x="110014" y="150019"/>
                    <a:pt x="102394" y="150019"/>
                  </a:cubicBezTo>
                  <a:cubicBezTo>
                    <a:pt x="50006" y="150019"/>
                    <a:pt x="7144" y="192881"/>
                    <a:pt x="7144" y="245269"/>
                  </a:cubicBezTo>
                  <a:cubicBezTo>
                    <a:pt x="7144" y="297656"/>
                    <a:pt x="50006" y="340519"/>
                    <a:pt x="102394" y="340519"/>
                  </a:cubicBezTo>
                  <a:cubicBezTo>
                    <a:pt x="102394" y="340519"/>
                    <a:pt x="102394" y="340519"/>
                    <a:pt x="103346" y="340519"/>
                  </a:cubicBezTo>
                  <a:cubicBezTo>
                    <a:pt x="108109" y="389096"/>
                    <a:pt x="149066" y="426244"/>
                    <a:pt x="197644" y="426244"/>
                  </a:cubicBezTo>
                  <a:cubicBezTo>
                    <a:pt x="219551" y="426244"/>
                    <a:pt x="239554" y="418624"/>
                    <a:pt x="255746" y="406241"/>
                  </a:cubicBezTo>
                  <a:cubicBezTo>
                    <a:pt x="255746" y="409099"/>
                    <a:pt x="254794" y="412909"/>
                    <a:pt x="254794" y="416719"/>
                  </a:cubicBezTo>
                  <a:cubicBezTo>
                    <a:pt x="254794" y="469106"/>
                    <a:pt x="297656" y="511969"/>
                    <a:pt x="350044" y="511969"/>
                  </a:cubicBezTo>
                  <a:cubicBezTo>
                    <a:pt x="399574" y="511969"/>
                    <a:pt x="440531" y="473869"/>
                    <a:pt x="445294" y="425291"/>
                  </a:cubicBezTo>
                  <a:cubicBezTo>
                    <a:pt x="462439" y="449104"/>
                    <a:pt x="490061" y="464344"/>
                    <a:pt x="521494" y="464344"/>
                  </a:cubicBezTo>
                  <a:cubicBezTo>
                    <a:pt x="573881" y="464344"/>
                    <a:pt x="616744" y="421481"/>
                    <a:pt x="616744" y="369094"/>
                  </a:cubicBezTo>
                  <a:cubicBezTo>
                    <a:pt x="616744" y="366236"/>
                    <a:pt x="616744" y="363379"/>
                    <a:pt x="616744" y="360521"/>
                  </a:cubicBezTo>
                  <a:cubicBezTo>
                    <a:pt x="628174" y="365284"/>
                    <a:pt x="641509" y="369094"/>
                    <a:pt x="654844" y="369094"/>
                  </a:cubicBezTo>
                  <a:cubicBezTo>
                    <a:pt x="707231" y="369094"/>
                    <a:pt x="750094" y="326231"/>
                    <a:pt x="750094" y="273844"/>
                  </a:cubicBezTo>
                  <a:cubicBezTo>
                    <a:pt x="750094" y="221456"/>
                    <a:pt x="707231" y="178594"/>
                    <a:pt x="654844" y="17859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6" name="Ελεύθερη σχεδίαση: Σχήμα 25">
              <a:extLst>
                <a:ext uri="{FF2B5EF4-FFF2-40B4-BE49-F238E27FC236}"/>
              </a:extLst>
            </p:cNvPr>
            <p:cNvSpPr/>
            <p:nvPr/>
          </p:nvSpPr>
          <p:spPr>
            <a:xfrm>
              <a:off x="5850731" y="3564731"/>
              <a:ext cx="123825" cy="123825"/>
            </a:xfrm>
            <a:custGeom>
              <a:avLst/>
              <a:gdLst>
                <a:gd name="connsiteX0" fmla="*/ 121444 w 123825"/>
                <a:gd name="connsiteY0" fmla="*/ 64294 h 123825"/>
                <a:gd name="connsiteX1" fmla="*/ 64294 w 123825"/>
                <a:gd name="connsiteY1" fmla="*/ 121444 h 123825"/>
                <a:gd name="connsiteX2" fmla="*/ 7144 w 123825"/>
                <a:gd name="connsiteY2" fmla="*/ 64294 h 123825"/>
                <a:gd name="connsiteX3" fmla="*/ 64294 w 123825"/>
                <a:gd name="connsiteY3" fmla="*/ 7144 h 123825"/>
                <a:gd name="connsiteX4" fmla="*/ 121444 w 123825"/>
                <a:gd name="connsiteY4" fmla="*/ 64294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23825">
                  <a:moveTo>
                    <a:pt x="121444" y="64294"/>
                  </a:moveTo>
                  <a:cubicBezTo>
                    <a:pt x="121444" y="95857"/>
                    <a:pt x="95857" y="121444"/>
                    <a:pt x="64294" y="121444"/>
                  </a:cubicBezTo>
                  <a:cubicBezTo>
                    <a:pt x="32731" y="121444"/>
                    <a:pt x="7144" y="95857"/>
                    <a:pt x="7144" y="64294"/>
                  </a:cubicBezTo>
                  <a:cubicBezTo>
                    <a:pt x="7144" y="32731"/>
                    <a:pt x="32731" y="7144"/>
                    <a:pt x="64294" y="7144"/>
                  </a:cubicBezTo>
                  <a:cubicBezTo>
                    <a:pt x="95857" y="7144"/>
                    <a:pt x="121444" y="32731"/>
                    <a:pt x="121444" y="64294"/>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7" name="Ελεύθερη σχεδίαση: Σχήμα 26">
              <a:extLst>
                <a:ext uri="{FF2B5EF4-FFF2-40B4-BE49-F238E27FC236}"/>
              </a:extLst>
            </p:cNvPr>
            <p:cNvSpPr/>
            <p:nvPr/>
          </p:nvSpPr>
          <p:spPr>
            <a:xfrm>
              <a:off x="5750719" y="3679031"/>
              <a:ext cx="95250" cy="95250"/>
            </a:xfrm>
            <a:custGeom>
              <a:avLst/>
              <a:gdLst>
                <a:gd name="connsiteX0" fmla="*/ 92869 w 95250"/>
                <a:gd name="connsiteY0" fmla="*/ 50006 h 95250"/>
                <a:gd name="connsiteX1" fmla="*/ 50006 w 95250"/>
                <a:gd name="connsiteY1" fmla="*/ 92869 h 95250"/>
                <a:gd name="connsiteX2" fmla="*/ 7144 w 95250"/>
                <a:gd name="connsiteY2" fmla="*/ 50006 h 95250"/>
                <a:gd name="connsiteX3" fmla="*/ 50006 w 95250"/>
                <a:gd name="connsiteY3" fmla="*/ 7144 h 95250"/>
                <a:gd name="connsiteX4" fmla="*/ 92869 w 95250"/>
                <a:gd name="connsiteY4" fmla="*/ 50006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2869" y="50006"/>
                  </a:moveTo>
                  <a:cubicBezTo>
                    <a:pt x="92869" y="73679"/>
                    <a:pt x="73679" y="92869"/>
                    <a:pt x="50006" y="92869"/>
                  </a:cubicBezTo>
                  <a:cubicBezTo>
                    <a:pt x="26334" y="92869"/>
                    <a:pt x="7144" y="73679"/>
                    <a:pt x="7144" y="50006"/>
                  </a:cubicBezTo>
                  <a:cubicBezTo>
                    <a:pt x="7144" y="26334"/>
                    <a:pt x="26334" y="7144"/>
                    <a:pt x="50006" y="7144"/>
                  </a:cubicBezTo>
                  <a:cubicBezTo>
                    <a:pt x="73679" y="7144"/>
                    <a:pt x="92869" y="26334"/>
                    <a:pt x="92869" y="50006"/>
                  </a:cubicBez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grpSp>
        <p:nvGrpSpPr>
          <p:cNvPr id="30" name="Γραφικό 28" descr="Έγγραφο">
            <a:extLst>
              <a:ext uri="{FF2B5EF4-FFF2-40B4-BE49-F238E27FC236}"/>
            </a:extLst>
          </p:cNvPr>
          <p:cNvGrpSpPr/>
          <p:nvPr/>
        </p:nvGrpSpPr>
        <p:grpSpPr>
          <a:xfrm>
            <a:off x="19490" y="3312172"/>
            <a:ext cx="522588" cy="441858"/>
            <a:chOff x="5638800" y="2971800"/>
            <a:chExt cx="526720" cy="526720"/>
          </a:xfrm>
          <a:solidFill>
            <a:schemeClr val="tx1">
              <a:lumMod val="75000"/>
              <a:lumOff val="25000"/>
            </a:schemeClr>
          </a:solidFill>
        </p:grpSpPr>
        <p:sp>
          <p:nvSpPr>
            <p:cNvPr id="31" name="Ελεύθερη σχεδίαση: Σχήμα 30">
              <a:extLst>
                <a:ext uri="{FF2B5EF4-FFF2-40B4-BE49-F238E27FC236}"/>
              </a:extLst>
            </p:cNvPr>
            <p:cNvSpPr/>
            <p:nvPr/>
          </p:nvSpPr>
          <p:spPr>
            <a:xfrm>
              <a:off x="5729716" y="3013336"/>
              <a:ext cx="340173" cy="438933"/>
            </a:xfrm>
            <a:custGeom>
              <a:avLst/>
              <a:gdLst>
                <a:gd name="connsiteX0" fmla="*/ 35278 w 340173"/>
                <a:gd name="connsiteY0" fmla="*/ 408371 h 438933"/>
                <a:gd name="connsiteX1" fmla="*/ 35278 w 340173"/>
                <a:gd name="connsiteY1" fmla="*/ 35278 h 438933"/>
                <a:gd name="connsiteX2" fmla="*/ 172444 w 340173"/>
                <a:gd name="connsiteY2" fmla="*/ 35278 h 438933"/>
                <a:gd name="connsiteX3" fmla="*/ 172444 w 340173"/>
                <a:gd name="connsiteY3" fmla="*/ 150498 h 438933"/>
                <a:gd name="connsiteX4" fmla="*/ 309611 w 340173"/>
                <a:gd name="connsiteY4" fmla="*/ 150498 h 438933"/>
                <a:gd name="connsiteX5" fmla="*/ 309611 w 340173"/>
                <a:gd name="connsiteY5" fmla="*/ 408371 h 438933"/>
                <a:gd name="connsiteX6" fmla="*/ 35278 w 340173"/>
                <a:gd name="connsiteY6" fmla="*/ 408371 h 438933"/>
                <a:gd name="connsiteX7" fmla="*/ 205364 w 340173"/>
                <a:gd name="connsiteY7" fmla="*/ 48994 h 438933"/>
                <a:gd name="connsiteX8" fmla="*/ 273948 w 340173"/>
                <a:gd name="connsiteY8" fmla="*/ 117578 h 438933"/>
                <a:gd name="connsiteX9" fmla="*/ 205364 w 340173"/>
                <a:gd name="connsiteY9" fmla="*/ 117578 h 438933"/>
                <a:gd name="connsiteX10" fmla="*/ 205364 w 340173"/>
                <a:gd name="connsiteY10" fmla="*/ 48994 h 438933"/>
                <a:gd name="connsiteX11" fmla="*/ 205364 w 340173"/>
                <a:gd name="connsiteY11" fmla="*/ 2358 h 438933"/>
                <a:gd name="connsiteX12" fmla="*/ 2358 w 340173"/>
                <a:gd name="connsiteY12" fmla="*/ 2358 h 438933"/>
                <a:gd name="connsiteX13" fmla="*/ 2358 w 340173"/>
                <a:gd name="connsiteY13" fmla="*/ 441291 h 438933"/>
                <a:gd name="connsiteX14" fmla="*/ 342531 w 340173"/>
                <a:gd name="connsiteY14" fmla="*/ 441291 h 438933"/>
                <a:gd name="connsiteX15" fmla="*/ 342531 w 340173"/>
                <a:gd name="connsiteY15" fmla="*/ 123064 h 438933"/>
                <a:gd name="connsiteX16" fmla="*/ 205364 w 340173"/>
                <a:gd name="connsiteY16" fmla="*/ 2358 h 438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40173" h="438933">
                  <a:moveTo>
                    <a:pt x="35278" y="408371"/>
                  </a:moveTo>
                  <a:lnTo>
                    <a:pt x="35278" y="35278"/>
                  </a:lnTo>
                  <a:lnTo>
                    <a:pt x="172444" y="35278"/>
                  </a:lnTo>
                  <a:lnTo>
                    <a:pt x="172444" y="150498"/>
                  </a:lnTo>
                  <a:lnTo>
                    <a:pt x="309611" y="150498"/>
                  </a:lnTo>
                  <a:lnTo>
                    <a:pt x="309611" y="408371"/>
                  </a:lnTo>
                  <a:lnTo>
                    <a:pt x="35278" y="408371"/>
                  </a:lnTo>
                  <a:close/>
                  <a:moveTo>
                    <a:pt x="205364" y="48994"/>
                  </a:moveTo>
                  <a:lnTo>
                    <a:pt x="273948" y="117578"/>
                  </a:lnTo>
                  <a:lnTo>
                    <a:pt x="205364" y="117578"/>
                  </a:lnTo>
                  <a:lnTo>
                    <a:pt x="205364" y="48994"/>
                  </a:lnTo>
                  <a:close/>
                  <a:moveTo>
                    <a:pt x="205364" y="2358"/>
                  </a:moveTo>
                  <a:lnTo>
                    <a:pt x="2358" y="2358"/>
                  </a:lnTo>
                  <a:lnTo>
                    <a:pt x="2358" y="441291"/>
                  </a:lnTo>
                  <a:lnTo>
                    <a:pt x="342531" y="441291"/>
                  </a:lnTo>
                  <a:lnTo>
                    <a:pt x="342531" y="123064"/>
                  </a:lnTo>
                  <a:lnTo>
                    <a:pt x="205364" y="2358"/>
                  </a:lnTo>
                  <a:close/>
                </a:path>
              </a:pathLst>
            </a:custGeom>
            <a:grpFill/>
            <a:ln w="5457"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2" name="Ελεύθερη σχεδίαση: Σχήμα 31">
              <a:extLst>
                <a:ext uri="{FF2B5EF4-FFF2-40B4-BE49-F238E27FC236}"/>
              </a:extLst>
            </p:cNvPr>
            <p:cNvSpPr/>
            <p:nvPr/>
          </p:nvSpPr>
          <p:spPr>
            <a:xfrm>
              <a:off x="5795556" y="3216342"/>
              <a:ext cx="208493" cy="21947"/>
            </a:xfrm>
            <a:custGeom>
              <a:avLst/>
              <a:gdLst>
                <a:gd name="connsiteX0" fmla="*/ 2358 w 208493"/>
                <a:gd name="connsiteY0" fmla="*/ 2358 h 21946"/>
                <a:gd name="connsiteX1" fmla="*/ 210851 w 208493"/>
                <a:gd name="connsiteY1" fmla="*/ 2358 h 21946"/>
                <a:gd name="connsiteX2" fmla="*/ 210851 w 208493"/>
                <a:gd name="connsiteY2" fmla="*/ 24304 h 21946"/>
                <a:gd name="connsiteX3" fmla="*/ 2358 w 208493"/>
                <a:gd name="connsiteY3" fmla="*/ 24304 h 21946"/>
              </a:gdLst>
              <a:ahLst/>
              <a:cxnLst>
                <a:cxn ang="0">
                  <a:pos x="connsiteX0" y="connsiteY0"/>
                </a:cxn>
                <a:cxn ang="0">
                  <a:pos x="connsiteX1" y="connsiteY1"/>
                </a:cxn>
                <a:cxn ang="0">
                  <a:pos x="connsiteX2" y="connsiteY2"/>
                </a:cxn>
                <a:cxn ang="0">
                  <a:pos x="connsiteX3" y="connsiteY3"/>
                </a:cxn>
              </a:cxnLst>
              <a:rect l="l" t="t" r="r" b="b"/>
              <a:pathLst>
                <a:path w="208493" h="21946">
                  <a:moveTo>
                    <a:pt x="2358" y="2358"/>
                  </a:moveTo>
                  <a:lnTo>
                    <a:pt x="210851" y="2358"/>
                  </a:lnTo>
                  <a:lnTo>
                    <a:pt x="210851" y="24304"/>
                  </a:lnTo>
                  <a:lnTo>
                    <a:pt x="2358" y="24304"/>
                  </a:lnTo>
                  <a:close/>
                </a:path>
              </a:pathLst>
            </a:custGeom>
            <a:grpFill/>
            <a:ln w="5457"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3" name="Ελεύθερη σχεδίαση: Σχήμα 32">
              <a:extLst>
                <a:ext uri="{FF2B5EF4-FFF2-40B4-BE49-F238E27FC236}"/>
              </a:extLst>
            </p:cNvPr>
            <p:cNvSpPr/>
            <p:nvPr/>
          </p:nvSpPr>
          <p:spPr>
            <a:xfrm>
              <a:off x="5795556" y="3172449"/>
              <a:ext cx="71327" cy="21947"/>
            </a:xfrm>
            <a:custGeom>
              <a:avLst/>
              <a:gdLst>
                <a:gd name="connsiteX0" fmla="*/ 2358 w 71326"/>
                <a:gd name="connsiteY0" fmla="*/ 2358 h 21946"/>
                <a:gd name="connsiteX1" fmla="*/ 73684 w 71326"/>
                <a:gd name="connsiteY1" fmla="*/ 2358 h 21946"/>
                <a:gd name="connsiteX2" fmla="*/ 73684 w 71326"/>
                <a:gd name="connsiteY2" fmla="*/ 24304 h 21946"/>
                <a:gd name="connsiteX3" fmla="*/ 2358 w 71326"/>
                <a:gd name="connsiteY3" fmla="*/ 24304 h 21946"/>
              </a:gdLst>
              <a:ahLst/>
              <a:cxnLst>
                <a:cxn ang="0">
                  <a:pos x="connsiteX0" y="connsiteY0"/>
                </a:cxn>
                <a:cxn ang="0">
                  <a:pos x="connsiteX1" y="connsiteY1"/>
                </a:cxn>
                <a:cxn ang="0">
                  <a:pos x="connsiteX2" y="connsiteY2"/>
                </a:cxn>
                <a:cxn ang="0">
                  <a:pos x="connsiteX3" y="connsiteY3"/>
                </a:cxn>
              </a:cxnLst>
              <a:rect l="l" t="t" r="r" b="b"/>
              <a:pathLst>
                <a:path w="71326" h="21946">
                  <a:moveTo>
                    <a:pt x="2358" y="2358"/>
                  </a:moveTo>
                  <a:lnTo>
                    <a:pt x="73684" y="2358"/>
                  </a:lnTo>
                  <a:lnTo>
                    <a:pt x="73684" y="24304"/>
                  </a:lnTo>
                  <a:lnTo>
                    <a:pt x="2358" y="24304"/>
                  </a:lnTo>
                  <a:close/>
                </a:path>
              </a:pathLst>
            </a:custGeom>
            <a:grpFill/>
            <a:ln w="5457" cap="flat">
              <a:noFill/>
              <a:prstDash val="solid"/>
              <a:miter/>
            </a:ln>
          </p:spPr>
          <p:txBody>
            <a:bodyPr anchor="ctr"/>
            <a:lstStyle/>
            <a:p>
              <a:pPr fontAlgn="auto">
                <a:spcBef>
                  <a:spcPts val="0"/>
                </a:spcBef>
                <a:spcAft>
                  <a:spcPts val="0"/>
                </a:spcAft>
                <a:defRPr/>
              </a:pPr>
              <a:endParaRPr lang="el-GR" dirty="0">
                <a:latin typeface="+mn-lt"/>
                <a:cs typeface="+mn-cs"/>
              </a:endParaRPr>
            </a:p>
          </p:txBody>
        </p:sp>
        <p:sp>
          <p:nvSpPr>
            <p:cNvPr id="34" name="Ελεύθερη σχεδίαση: Σχήμα 33">
              <a:extLst>
                <a:ext uri="{FF2B5EF4-FFF2-40B4-BE49-F238E27FC236}"/>
              </a:extLst>
            </p:cNvPr>
            <p:cNvSpPr/>
            <p:nvPr/>
          </p:nvSpPr>
          <p:spPr>
            <a:xfrm>
              <a:off x="5795556" y="3260236"/>
              <a:ext cx="208493" cy="21947"/>
            </a:xfrm>
            <a:custGeom>
              <a:avLst/>
              <a:gdLst>
                <a:gd name="connsiteX0" fmla="*/ 2358 w 208493"/>
                <a:gd name="connsiteY0" fmla="*/ 2358 h 21946"/>
                <a:gd name="connsiteX1" fmla="*/ 210851 w 208493"/>
                <a:gd name="connsiteY1" fmla="*/ 2358 h 21946"/>
                <a:gd name="connsiteX2" fmla="*/ 210851 w 208493"/>
                <a:gd name="connsiteY2" fmla="*/ 24304 h 21946"/>
                <a:gd name="connsiteX3" fmla="*/ 2358 w 208493"/>
                <a:gd name="connsiteY3" fmla="*/ 24304 h 21946"/>
              </a:gdLst>
              <a:ahLst/>
              <a:cxnLst>
                <a:cxn ang="0">
                  <a:pos x="connsiteX0" y="connsiteY0"/>
                </a:cxn>
                <a:cxn ang="0">
                  <a:pos x="connsiteX1" y="connsiteY1"/>
                </a:cxn>
                <a:cxn ang="0">
                  <a:pos x="connsiteX2" y="connsiteY2"/>
                </a:cxn>
                <a:cxn ang="0">
                  <a:pos x="connsiteX3" y="connsiteY3"/>
                </a:cxn>
              </a:cxnLst>
              <a:rect l="l" t="t" r="r" b="b"/>
              <a:pathLst>
                <a:path w="208493" h="21946">
                  <a:moveTo>
                    <a:pt x="2358" y="2358"/>
                  </a:moveTo>
                  <a:lnTo>
                    <a:pt x="210851" y="2358"/>
                  </a:lnTo>
                  <a:lnTo>
                    <a:pt x="210851" y="24304"/>
                  </a:lnTo>
                  <a:lnTo>
                    <a:pt x="2358" y="24304"/>
                  </a:lnTo>
                  <a:close/>
                </a:path>
              </a:pathLst>
            </a:custGeom>
            <a:grpFill/>
            <a:ln w="5457"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5" name="Ελεύθερη σχεδίαση: Σχήμα 34">
              <a:extLst>
                <a:ext uri="{FF2B5EF4-FFF2-40B4-BE49-F238E27FC236}"/>
              </a:extLst>
            </p:cNvPr>
            <p:cNvSpPr/>
            <p:nvPr/>
          </p:nvSpPr>
          <p:spPr>
            <a:xfrm>
              <a:off x="5795556" y="3304129"/>
              <a:ext cx="208493" cy="21947"/>
            </a:xfrm>
            <a:custGeom>
              <a:avLst/>
              <a:gdLst>
                <a:gd name="connsiteX0" fmla="*/ 2358 w 208493"/>
                <a:gd name="connsiteY0" fmla="*/ 2358 h 21946"/>
                <a:gd name="connsiteX1" fmla="*/ 210851 w 208493"/>
                <a:gd name="connsiteY1" fmla="*/ 2358 h 21946"/>
                <a:gd name="connsiteX2" fmla="*/ 210851 w 208493"/>
                <a:gd name="connsiteY2" fmla="*/ 24304 h 21946"/>
                <a:gd name="connsiteX3" fmla="*/ 2358 w 208493"/>
                <a:gd name="connsiteY3" fmla="*/ 24304 h 21946"/>
              </a:gdLst>
              <a:ahLst/>
              <a:cxnLst>
                <a:cxn ang="0">
                  <a:pos x="connsiteX0" y="connsiteY0"/>
                </a:cxn>
                <a:cxn ang="0">
                  <a:pos x="connsiteX1" y="connsiteY1"/>
                </a:cxn>
                <a:cxn ang="0">
                  <a:pos x="connsiteX2" y="connsiteY2"/>
                </a:cxn>
                <a:cxn ang="0">
                  <a:pos x="connsiteX3" y="connsiteY3"/>
                </a:cxn>
              </a:cxnLst>
              <a:rect l="l" t="t" r="r" b="b"/>
              <a:pathLst>
                <a:path w="208493" h="21946">
                  <a:moveTo>
                    <a:pt x="2358" y="2358"/>
                  </a:moveTo>
                  <a:lnTo>
                    <a:pt x="210851" y="2358"/>
                  </a:lnTo>
                  <a:lnTo>
                    <a:pt x="210851" y="24304"/>
                  </a:lnTo>
                  <a:lnTo>
                    <a:pt x="2358" y="24304"/>
                  </a:lnTo>
                  <a:close/>
                </a:path>
              </a:pathLst>
            </a:custGeom>
            <a:grpFill/>
            <a:ln w="5457"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6" name="Ελεύθερη σχεδίαση: Σχήμα 35">
              <a:extLst>
                <a:ext uri="{FF2B5EF4-FFF2-40B4-BE49-F238E27FC236}"/>
              </a:extLst>
            </p:cNvPr>
            <p:cNvSpPr/>
            <p:nvPr/>
          </p:nvSpPr>
          <p:spPr>
            <a:xfrm>
              <a:off x="5795556" y="3348022"/>
              <a:ext cx="208493" cy="21947"/>
            </a:xfrm>
            <a:custGeom>
              <a:avLst/>
              <a:gdLst>
                <a:gd name="connsiteX0" fmla="*/ 2358 w 208493"/>
                <a:gd name="connsiteY0" fmla="*/ 2358 h 21946"/>
                <a:gd name="connsiteX1" fmla="*/ 210851 w 208493"/>
                <a:gd name="connsiteY1" fmla="*/ 2358 h 21946"/>
                <a:gd name="connsiteX2" fmla="*/ 210851 w 208493"/>
                <a:gd name="connsiteY2" fmla="*/ 24304 h 21946"/>
                <a:gd name="connsiteX3" fmla="*/ 2358 w 208493"/>
                <a:gd name="connsiteY3" fmla="*/ 24304 h 21946"/>
              </a:gdLst>
              <a:ahLst/>
              <a:cxnLst>
                <a:cxn ang="0">
                  <a:pos x="connsiteX0" y="connsiteY0"/>
                </a:cxn>
                <a:cxn ang="0">
                  <a:pos x="connsiteX1" y="connsiteY1"/>
                </a:cxn>
                <a:cxn ang="0">
                  <a:pos x="connsiteX2" y="connsiteY2"/>
                </a:cxn>
                <a:cxn ang="0">
                  <a:pos x="connsiteX3" y="connsiteY3"/>
                </a:cxn>
              </a:cxnLst>
              <a:rect l="l" t="t" r="r" b="b"/>
              <a:pathLst>
                <a:path w="208493" h="21946">
                  <a:moveTo>
                    <a:pt x="2358" y="2358"/>
                  </a:moveTo>
                  <a:lnTo>
                    <a:pt x="210851" y="2358"/>
                  </a:lnTo>
                  <a:lnTo>
                    <a:pt x="210851" y="24304"/>
                  </a:lnTo>
                  <a:lnTo>
                    <a:pt x="2358" y="24304"/>
                  </a:lnTo>
                  <a:close/>
                </a:path>
              </a:pathLst>
            </a:custGeom>
            <a:grpFill/>
            <a:ln w="5457" cap="flat">
              <a:noFill/>
              <a:prstDash val="solid"/>
              <a:miter/>
            </a:ln>
          </p:spPr>
          <p:txBody>
            <a:bodyPr anchor="ctr"/>
            <a:lstStyle/>
            <a:p>
              <a:pPr fontAlgn="auto">
                <a:spcBef>
                  <a:spcPts val="0"/>
                </a:spcBef>
                <a:spcAft>
                  <a:spcPts val="0"/>
                </a:spcAft>
                <a:defRPr/>
              </a:pPr>
              <a:endParaRPr lang="el-GR">
                <a:latin typeface="+mn-lt"/>
                <a:cs typeface="+mn-cs"/>
              </a:endParaRPr>
            </a:p>
          </p:txBody>
        </p:sp>
      </p:grpSp>
      <p:cxnSp>
        <p:nvCxnSpPr>
          <p:cNvPr id="40" name="Ευθεία γραμμή σύνδεσης 39">
            <a:extLst>
              <a:ext uri="{FF2B5EF4-FFF2-40B4-BE49-F238E27FC236}"/>
            </a:extLst>
          </p:cNvPr>
          <p:cNvCxnSpPr/>
          <p:nvPr/>
        </p:nvCxnSpPr>
        <p:spPr>
          <a:xfrm>
            <a:off x="147638" y="2925763"/>
            <a:ext cx="6843712" cy="0"/>
          </a:xfrm>
          <a:prstGeom prst="line">
            <a:avLst/>
          </a:prstGeom>
          <a:ln>
            <a:solidFill>
              <a:schemeClr val="bg2">
                <a:lumMod val="75000"/>
              </a:schemeClr>
            </a:solidFill>
            <a:prstDash val="dashDot"/>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769" name="Picture 6" descr="Î£ÏÎµÏÎ¹ÎºÎ® ÎµÎ¹ÎºÏÎ½Î±"/>
          <p:cNvPicPr>
            <a:picLocks noChangeAspect="1" noChangeArrowheads="1"/>
          </p:cNvPicPr>
          <p:nvPr/>
        </p:nvPicPr>
        <p:blipFill>
          <a:blip r:embed="rId3"/>
          <a:srcRect/>
          <a:stretch>
            <a:fillRect/>
          </a:stretch>
        </p:blipFill>
        <p:spPr bwMode="auto">
          <a:xfrm>
            <a:off x="133350" y="117475"/>
            <a:ext cx="4659313" cy="6494463"/>
          </a:xfrm>
          <a:prstGeom prst="rect">
            <a:avLst/>
          </a:prstGeom>
          <a:noFill/>
          <a:ln w="9525">
            <a:noFill/>
            <a:miter lim="800000"/>
            <a:headEnd/>
            <a:tailEnd/>
          </a:ln>
        </p:spPr>
      </p:pic>
      <p:sp>
        <p:nvSpPr>
          <p:cNvPr id="3" name="Θέση υποσέλιδου 2"/>
          <p:cNvSpPr>
            <a:spLocks noGrp="1"/>
          </p:cNvSpPr>
          <p:nvPr>
            <p:ph type="ftr" sz="quarter" idx="33"/>
          </p:nvPr>
        </p:nvSpPr>
        <p:spPr>
          <a:xfrm>
            <a:off x="6330950" y="7064375"/>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5FB170A5-5EA4-420C-AA53-F7ACF003B9F6}" type="slidenum">
              <a:rPr lang="el-GR"/>
              <a:pPr>
                <a:defRPr/>
              </a:pPr>
              <a:t>69</a:t>
            </a:fld>
            <a:endParaRPr lang="el-GR" dirty="0"/>
          </a:p>
        </p:txBody>
      </p:sp>
      <p:sp>
        <p:nvSpPr>
          <p:cNvPr id="160772" name="TextBox 37"/>
          <p:cNvSpPr txBox="1">
            <a:spLocks noChangeArrowheads="1"/>
          </p:cNvSpPr>
          <p:nvPr/>
        </p:nvSpPr>
        <p:spPr bwMode="auto">
          <a:xfrm>
            <a:off x="9807575" y="5916613"/>
            <a:ext cx="1411288"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6" name="Ορθογώνιο 6" descr="Πλαίσιο επισήμανσης.">
            <a:extLst>
              <a:ext uri="{FF2B5EF4-FFF2-40B4-BE49-F238E27FC236}"/>
            </a:extLst>
          </p:cNvPr>
          <p:cNvSpPr/>
          <p:nvPr/>
        </p:nvSpPr>
        <p:spPr>
          <a:xfrm rot="10800000" flipV="1">
            <a:off x="5238750" y="2879725"/>
            <a:ext cx="2576513" cy="77788"/>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7" name="Τίτλος 2">
            <a:extLst>
              <a:ext uri="{FF2B5EF4-FFF2-40B4-BE49-F238E27FC236}"/>
            </a:extLst>
          </p:cNvPr>
          <p:cNvSpPr>
            <a:spLocks noGrp="1"/>
          </p:cNvSpPr>
          <p:nvPr>
            <p:ph type="title"/>
          </p:nvPr>
        </p:nvSpPr>
        <p:spPr>
          <a:xfrm>
            <a:off x="6508750" y="479425"/>
            <a:ext cx="3806825" cy="433388"/>
          </a:xfrm>
        </p:spPr>
        <p:txBody>
          <a:bodyPr/>
          <a:lstStyle/>
          <a:p>
            <a:pPr algn="ctr" fontAlgn="auto">
              <a:spcAft>
                <a:spcPts val="0"/>
              </a:spcAft>
              <a:defRPr/>
            </a:pPr>
            <a:r>
              <a:rPr lang="el-GR" sz="2800" b="1" dirty="0">
                <a:solidFill>
                  <a:schemeClr val="bg2">
                    <a:lumMod val="50000"/>
                  </a:schemeClr>
                </a:solidFill>
              </a:rPr>
              <a:t>Σύνοψη</a:t>
            </a:r>
          </a:p>
        </p:txBody>
      </p:sp>
      <p:sp>
        <p:nvSpPr>
          <p:cNvPr id="160775" name="Text Placeholder 24"/>
          <p:cNvSpPr txBox="1">
            <a:spLocks/>
          </p:cNvSpPr>
          <p:nvPr/>
        </p:nvSpPr>
        <p:spPr bwMode="auto">
          <a:xfrm>
            <a:off x="5278438" y="3173413"/>
            <a:ext cx="2560637" cy="274637"/>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Ο τεϊλορισμός </a:t>
            </a:r>
          </a:p>
        </p:txBody>
      </p:sp>
      <p:sp>
        <p:nvSpPr>
          <p:cNvPr id="12" name="Ορθογώνιο 6" descr="Πλαίσιο επισήμανσης.">
            <a:extLst>
              <a:ext uri="{FF2B5EF4-FFF2-40B4-BE49-F238E27FC236}"/>
            </a:extLst>
          </p:cNvPr>
          <p:cNvSpPr/>
          <p:nvPr/>
        </p:nvSpPr>
        <p:spPr>
          <a:xfrm rot="10800000" flipV="1">
            <a:off x="8953500" y="2860675"/>
            <a:ext cx="2574925" cy="762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60777" name="Text Placeholder 24"/>
          <p:cNvSpPr txBox="1">
            <a:spLocks/>
          </p:cNvSpPr>
          <p:nvPr/>
        </p:nvSpPr>
        <p:spPr bwMode="auto">
          <a:xfrm>
            <a:off x="8793163" y="3160713"/>
            <a:ext cx="2954337" cy="287337"/>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Η θεωρία της σχολής «των ανθρωπίνων σχέσεων» </a:t>
            </a:r>
          </a:p>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 </a:t>
            </a:r>
          </a:p>
        </p:txBody>
      </p:sp>
      <p:grpSp>
        <p:nvGrpSpPr>
          <p:cNvPr id="160778" name="Ομάδα 37" descr="Θέση εικόνας"/>
          <p:cNvGrpSpPr>
            <a:grpSpLocks/>
          </p:cNvGrpSpPr>
          <p:nvPr/>
        </p:nvGrpSpPr>
        <p:grpSpPr bwMode="auto">
          <a:xfrm>
            <a:off x="266700" y="309563"/>
            <a:ext cx="4319588" cy="6091237"/>
            <a:chOff x="107046" y="195248"/>
            <a:chExt cx="4330700" cy="6263513"/>
          </a:xfrm>
        </p:grpSpPr>
        <p:sp>
          <p:nvSpPr>
            <p:cNvPr id="43" name="Ορθογώνιο 6">
              <a:extLst>
                <a:ext uri="{FF2B5EF4-FFF2-40B4-BE49-F238E27FC236}"/>
              </a:extLst>
            </p:cNvPr>
            <p:cNvSpPr/>
            <p:nvPr/>
          </p:nvSpPr>
          <p:spPr>
            <a:xfrm>
              <a:off x="107046" y="6275932"/>
              <a:ext cx="4330700" cy="182829"/>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44" name="Ορθογώνιο 6">
              <a:extLst>
                <a:ext uri="{FF2B5EF4-FFF2-40B4-BE49-F238E27FC236}"/>
              </a:extLst>
            </p:cNvPr>
            <p:cNvSpPr/>
            <p:nvPr/>
          </p:nvSpPr>
          <p:spPr>
            <a:xfrm flipV="1">
              <a:off x="107046" y="195248"/>
              <a:ext cx="4330700" cy="182829"/>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52" name="Θέση κειμένου 6">
            <a:extLst>
              <a:ext uri="{FF2B5EF4-FFF2-40B4-BE49-F238E27FC236}"/>
            </a:extLst>
          </p:cNvPr>
          <p:cNvSpPr txBox="1">
            <a:spLocks/>
          </p:cNvSpPr>
          <p:nvPr/>
        </p:nvSpPr>
        <p:spPr>
          <a:xfrm>
            <a:off x="5164138" y="4559300"/>
            <a:ext cx="6508750" cy="1357313"/>
          </a:xfrm>
          <a:prstGeom prst="rect">
            <a:avLst/>
          </a:prstGeom>
        </p:spPr>
        <p:txBody>
          <a:bodyPr lIns="0" tIns="0" rIns="0" bIns="0"/>
          <a:lstStyle>
            <a:lvl1pPr marL="0" indent="0" algn="ctr" defTabSz="914400" rtl="0" eaLnBrk="1" latinLnBrk="0" hangingPunct="1">
              <a:lnSpc>
                <a:spcPct val="90000"/>
              </a:lnSpc>
              <a:spcBef>
                <a:spcPts val="1000"/>
              </a:spcBef>
              <a:buClr>
                <a:schemeClr val="accent1"/>
              </a:buClr>
              <a:buFont typeface="Arial" panose="020B0604020202020204" pitchFamily="34" charset="0"/>
              <a:buNone/>
              <a:defRPr sz="1800" kern="1200">
                <a:solidFill>
                  <a:schemeClr val="tx1">
                    <a:lumMod val="75000"/>
                    <a:lumOff val="25000"/>
                  </a:schemeClr>
                </a:solidFill>
                <a:latin typeface="+mj-lt"/>
                <a:ea typeface="+mn-ea"/>
                <a:cs typeface="+mn-cs"/>
              </a:defRPr>
            </a:lvl1pPr>
            <a:lvl2pPr marL="542925" indent="-276225"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Clr>
                <a:schemeClr val="accent1"/>
              </a:buClr>
              <a:buFont typeface="Wingdings" panose="05000000000000000000" pitchFamily="2"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l-GR" dirty="0">
                <a:latin typeface="+mn-lt"/>
              </a:rPr>
              <a:t>Τουλάχιστον στο επίπεδο της ανωτέρω </a:t>
            </a:r>
            <a:r>
              <a:rPr lang="el-GR" dirty="0" err="1">
                <a:latin typeface="+mn-lt"/>
              </a:rPr>
              <a:t>εκτεθείσης</a:t>
            </a:r>
            <a:r>
              <a:rPr lang="el-GR" dirty="0">
                <a:latin typeface="+mn-lt"/>
              </a:rPr>
              <a:t> προβληματικής- αποτελεί μια θεωρία της «μιας μόνο ορθής μεθόδου», καθώς και αυτή βασίζεται στην υπόθεση ότι υπάρχει μια και μοναδική ορθή οργάνωση στην οποία, σε αντίθεση με τον </a:t>
            </a:r>
            <a:r>
              <a:rPr lang="el-GR" dirty="0" err="1">
                <a:latin typeface="+mn-lt"/>
              </a:rPr>
              <a:t>τεϊλορισμό</a:t>
            </a:r>
            <a:r>
              <a:rPr lang="el-GR" dirty="0">
                <a:latin typeface="+mn-lt"/>
              </a:rPr>
              <a:t>, δεν κυριαρχούν πλέον τα υλικά κίνητρα και το τυπικό ιεραρχικό οργανόγραμμα, αλλά τα </a:t>
            </a:r>
            <a:r>
              <a:rPr lang="el-GR" dirty="0" err="1">
                <a:latin typeface="+mn-lt"/>
              </a:rPr>
              <a:t>κοινωνικοψυχολογικά</a:t>
            </a:r>
            <a:r>
              <a:rPr lang="el-GR" dirty="0">
                <a:latin typeface="+mn-lt"/>
              </a:rPr>
              <a:t> κίνητρα και οι άτυπες ομάδες</a:t>
            </a:r>
          </a:p>
          <a:p>
            <a:pPr fontAlgn="auto">
              <a:spcAft>
                <a:spcPts val="0"/>
              </a:spcAft>
              <a:defRPr/>
            </a:pPr>
            <a:endParaRPr lang="el-GR" sz="1600" dirty="0"/>
          </a:p>
        </p:txBody>
      </p:sp>
      <p:pic>
        <p:nvPicPr>
          <p:cNvPr id="160780" name="Picture 2" descr="ÎÏÎ¿ÏÎ­Î»ÎµÏÎ¼Î± ÎµÎ¹ÎºÏÎ½Î±Ï Î³Î¹Î± team working  BLACK WHITE IMAGES"/>
          <p:cNvPicPr>
            <a:picLocks noChangeAspect="1" noChangeArrowheads="1"/>
          </p:cNvPicPr>
          <p:nvPr/>
        </p:nvPicPr>
        <p:blipFill>
          <a:blip r:embed="rId4"/>
          <a:srcRect/>
          <a:stretch>
            <a:fillRect/>
          </a:stretch>
        </p:blipFill>
        <p:spPr bwMode="auto">
          <a:xfrm>
            <a:off x="9663113" y="1928813"/>
            <a:ext cx="1208087" cy="811212"/>
          </a:xfrm>
          <a:prstGeom prst="rect">
            <a:avLst/>
          </a:prstGeom>
          <a:noFill/>
          <a:ln w="9525">
            <a:noFill/>
            <a:miter lim="800000"/>
            <a:headEnd/>
            <a:tailEnd/>
          </a:ln>
        </p:spPr>
      </p:pic>
      <p:pic>
        <p:nvPicPr>
          <p:cNvPr id="160781" name="Picture 2" descr="ÎÏÎ¿ÏÎ­Î»ÎµÏÎ¼Î± ÎµÎ¹ÎºÏÎ½Î±Ï Î³Î¹Î± frederick taylor images black white"/>
          <p:cNvPicPr>
            <a:picLocks noChangeAspect="1" noChangeArrowheads="1"/>
          </p:cNvPicPr>
          <p:nvPr/>
        </p:nvPicPr>
        <p:blipFill>
          <a:blip r:embed="rId5"/>
          <a:srcRect/>
          <a:stretch>
            <a:fillRect/>
          </a:stretch>
        </p:blipFill>
        <p:spPr bwMode="auto">
          <a:xfrm>
            <a:off x="6172200" y="1930400"/>
            <a:ext cx="679450" cy="930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Θέση κειμένου 7"/>
          <p:cNvSpPr>
            <a:spLocks noGrp="1"/>
          </p:cNvSpPr>
          <p:nvPr>
            <p:ph type="body" sz="quarter" idx="18"/>
          </p:nvPr>
        </p:nvSpPr>
        <p:spPr>
          <a:xfrm>
            <a:off x="92075" y="2965450"/>
            <a:ext cx="6718300" cy="3521075"/>
          </a:xfrm>
        </p:spPr>
        <p:txBody>
          <a:bodyPr/>
          <a:lstStyle/>
          <a:p>
            <a:r>
              <a:rPr lang="el-GR" smtClean="0"/>
              <a:t>Η </a:t>
            </a:r>
            <a:r>
              <a:rPr lang="el-GR" b="1" smtClean="0"/>
              <a:t>αποτελεσματικότητα της τέχνης </a:t>
            </a:r>
            <a:r>
              <a:rPr lang="el-GR" smtClean="0"/>
              <a:t>ως τρόπου αντίστασης του εργάτη στην εντατικοποίηση της εργασίας, έγκειται στο γεγονός ότι η γνώση των βιομηχανικών χειρισμών και η κυριαρχία πάνω τους, στην ουσία ήταν αποκλειστικό </a:t>
            </a:r>
            <a:r>
              <a:rPr lang="el-GR" b="1" smtClean="0"/>
              <a:t>μονοπώλιο,</a:t>
            </a:r>
            <a:r>
              <a:rPr lang="el-GR" smtClean="0"/>
              <a:t> έστω κατηγοριοποιημένο, ανάμεσα στα διάφορα επαγγέλματα της εργατικής τάξης</a:t>
            </a:r>
          </a:p>
          <a:p>
            <a:endParaRPr lang="el-GR" smtClean="0"/>
          </a:p>
          <a:p>
            <a:r>
              <a:rPr lang="el-GR" smtClean="0"/>
              <a:t>Η “</a:t>
            </a:r>
            <a:r>
              <a:rPr lang="el-GR" b="1" smtClean="0"/>
              <a:t>αποκλειστικότητα</a:t>
            </a:r>
            <a:r>
              <a:rPr lang="el-GR" smtClean="0"/>
              <a:t>” πάνω </a:t>
            </a:r>
            <a:r>
              <a:rPr lang="el-GR" b="1" smtClean="0"/>
              <a:t>στους τρόπους χειρισμού</a:t>
            </a:r>
            <a:r>
              <a:rPr lang="el-GR" smtClean="0"/>
              <a:t>, ήτοι ο αποκλεισμός της εργοδοσίας από αυτό το συγκεκριμένο μονοπώλιο των εργαζομένων, καθιστούσε εφικτή και αναπότρεπτη την </a:t>
            </a:r>
            <a:r>
              <a:rPr lang="el-GR" b="1" smtClean="0"/>
              <a:t>εργατική κυριαρχία </a:t>
            </a:r>
            <a:r>
              <a:rPr lang="el-GR" smtClean="0"/>
              <a:t>πάνω στους χρόνους παραγωγής</a:t>
            </a:r>
          </a:p>
        </p:txBody>
      </p:sp>
      <p:sp>
        <p:nvSpPr>
          <p:cNvPr id="2" name="Τίτλος 1"/>
          <p:cNvSpPr>
            <a:spLocks noGrp="1"/>
          </p:cNvSpPr>
          <p:nvPr>
            <p:ph type="ctrTitle"/>
          </p:nvPr>
        </p:nvSpPr>
        <p:spPr>
          <a:xfrm>
            <a:off x="7189788" y="495300"/>
            <a:ext cx="4859337" cy="5521325"/>
          </a:xfrm>
        </p:spPr>
        <p:txBody>
          <a:bodyPr/>
          <a:lstStyle/>
          <a:p>
            <a:pPr algn="ctr" fontAlgn="auto">
              <a:spcAft>
                <a:spcPts val="0"/>
              </a:spcAft>
              <a:defRPr/>
            </a:pPr>
            <a:r>
              <a:rPr lang="el-GR" sz="2800" dirty="0"/>
              <a:t>Λόγοι καταστροφή της τεχνικής δεξιότητας του </a:t>
            </a:r>
            <a:br>
              <a:rPr lang="el-GR" sz="2800" dirty="0"/>
            </a:br>
            <a:r>
              <a:rPr lang="el-GR" sz="2800" dirty="0"/>
              <a:t>μάστορα, του τεχνίτη και του εργάτη από τον </a:t>
            </a:r>
            <a:r>
              <a:rPr lang="en-US" sz="2800" dirty="0"/>
              <a:t>F. Taylor</a:t>
            </a:r>
            <a:endParaRPr lang="el-GR" sz="2800" dirty="0"/>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59663" y="758825"/>
            <a:ext cx="1871662" cy="187325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tretch>
            <a:fillRect/>
          </a:stretch>
        </p:blipFill>
        <p:spPr>
          <a:xfrm>
            <a:off x="9713913" y="768350"/>
            <a:ext cx="1871662" cy="1865313"/>
          </a:xfrm>
        </p:spPr>
      </p:pic>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B75E9F2D-83A7-44B2-A89F-AD6CD0AD8157}" type="slidenum">
              <a:rPr lang="el-GR"/>
              <a:pPr>
                <a:defRPr/>
              </a:pPr>
              <a:t>7</a:t>
            </a:fld>
            <a:endParaRPr lang="el-GR" dirty="0"/>
          </a:p>
        </p:txBody>
      </p:sp>
      <p:sp>
        <p:nvSpPr>
          <p:cNvPr id="39943" name="TextBox 37"/>
          <p:cNvSpPr txBox="1">
            <a:spLocks noChangeArrowheads="1"/>
          </p:cNvSpPr>
          <p:nvPr/>
        </p:nvSpPr>
        <p:spPr bwMode="auto">
          <a:xfrm>
            <a:off x="97932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pic>
        <p:nvPicPr>
          <p:cNvPr id="39944" name="Picture 4" descr="ÎÏÎ¿ÏÎ­Î»ÎµÏÎ¼Î± ÎµÎ¹ÎºÏÎ½Î±Ï Î³Î¹Î± WORKER BLACK WHITE IMAGES"/>
          <p:cNvPicPr>
            <a:picLocks noChangeAspect="1" noChangeArrowheads="1"/>
          </p:cNvPicPr>
          <p:nvPr/>
        </p:nvPicPr>
        <p:blipFill>
          <a:blip r:embed="rId5"/>
          <a:srcRect/>
          <a:stretch>
            <a:fillRect/>
          </a:stretch>
        </p:blipFill>
        <p:spPr bwMode="auto">
          <a:xfrm>
            <a:off x="7473950" y="768350"/>
            <a:ext cx="1857375" cy="2001838"/>
          </a:xfrm>
          <a:prstGeom prst="rect">
            <a:avLst/>
          </a:prstGeom>
          <a:noFill/>
          <a:ln w="9525">
            <a:noFill/>
            <a:miter lim="800000"/>
            <a:headEnd/>
            <a:tailEnd/>
          </a:ln>
        </p:spPr>
      </p:pic>
      <p:pic>
        <p:nvPicPr>
          <p:cNvPr id="39945" name="Picture 6" descr="ÎÏÎ¿ÏÎ­Î»ÎµÏÎ¼Î± ÎµÎ¹ÎºÏÎ½Î±Ï Î³Î¹Î± PALMS WORKER BLACK WHITE IMAGES"/>
          <p:cNvPicPr>
            <a:picLocks noChangeAspect="1" noChangeArrowheads="1"/>
          </p:cNvPicPr>
          <p:nvPr/>
        </p:nvPicPr>
        <p:blipFill>
          <a:blip r:embed="rId6"/>
          <a:srcRect/>
          <a:stretch>
            <a:fillRect/>
          </a:stretch>
        </p:blipFill>
        <p:spPr bwMode="auto">
          <a:xfrm>
            <a:off x="9715500" y="758825"/>
            <a:ext cx="1870075" cy="1874838"/>
          </a:xfrm>
          <a:prstGeom prst="rect">
            <a:avLst/>
          </a:prstGeom>
          <a:noFill/>
          <a:ln w="9525">
            <a:noFill/>
            <a:miter lim="800000"/>
            <a:headEnd/>
            <a:tailEnd/>
          </a:ln>
        </p:spPr>
      </p:pic>
      <p:sp>
        <p:nvSpPr>
          <p:cNvPr id="39946" name="TextBox 37"/>
          <p:cNvSpPr txBox="1">
            <a:spLocks noChangeArrowheads="1"/>
          </p:cNvSpPr>
          <p:nvPr/>
        </p:nvSpPr>
        <p:spPr bwMode="auto">
          <a:xfrm>
            <a:off x="7635875" y="2646363"/>
            <a:ext cx="1335088" cy="130175"/>
          </a:xfrm>
          <a:prstGeom prst="rect">
            <a:avLst/>
          </a:prstGeom>
          <a:solidFill>
            <a:schemeClr val="bg1"/>
          </a:solidFill>
          <a:ln w="9525">
            <a:noFill/>
            <a:miter lim="800000"/>
            <a:headEnd/>
            <a:tailEnd/>
          </a:ln>
        </p:spPr>
        <p:txBody>
          <a:bodyPr>
            <a:spAutoFit/>
          </a:bodyPr>
          <a:lstStyle/>
          <a:p>
            <a:endParaRPr lang="el-GR" sz="800">
              <a:solidFill>
                <a:schemeClr val="bg1"/>
              </a:solidFill>
              <a:latin typeface="Calibri" pitchFamily="34" charset="0"/>
            </a:endParaRPr>
          </a:p>
        </p:txBody>
      </p:sp>
      <p:pic>
        <p:nvPicPr>
          <p:cNvPr id="39947" name="Picture 8" descr="ÎÏÎ¿ÏÎ­Î»ÎµÏÎ¼Î± ÎµÎ¹ÎºÏÎ½Î±Ï Î³Î¹Î± BLUE COLLAR WORKER BLACK WHITE IMAGES"/>
          <p:cNvPicPr>
            <a:picLocks noChangeAspect="1" noChangeArrowheads="1"/>
          </p:cNvPicPr>
          <p:nvPr/>
        </p:nvPicPr>
        <p:blipFill>
          <a:blip r:embed="rId7"/>
          <a:srcRect/>
          <a:stretch>
            <a:fillRect/>
          </a:stretch>
        </p:blipFill>
        <p:spPr bwMode="auto">
          <a:xfrm>
            <a:off x="9710738" y="758825"/>
            <a:ext cx="1874837" cy="1887538"/>
          </a:xfrm>
          <a:prstGeom prst="rect">
            <a:avLst/>
          </a:prstGeom>
          <a:noFill/>
          <a:ln w="9525">
            <a:noFill/>
            <a:miter lim="800000"/>
            <a:headEnd/>
            <a:tailEnd/>
          </a:ln>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υποσέλιδου 2"/>
          <p:cNvSpPr>
            <a:spLocks noGrp="1"/>
          </p:cNvSpPr>
          <p:nvPr>
            <p:ph type="ftr" sz="quarter" idx="33"/>
          </p:nvPr>
        </p:nvSpPr>
        <p:spPr>
          <a:xfrm>
            <a:off x="6330950" y="7064375"/>
            <a:ext cx="4114800" cy="206375"/>
          </a:xfrm>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34"/>
          </p:nvPr>
        </p:nvSpPr>
        <p:spPr>
          <a:xfrm>
            <a:off x="11403013" y="6211888"/>
            <a:ext cx="538162" cy="365125"/>
          </a:xfrm>
        </p:spPr>
        <p:txBody>
          <a:bodyPr/>
          <a:lstStyle/>
          <a:p>
            <a:pPr>
              <a:defRPr/>
            </a:pPr>
            <a:fld id="{5928E53A-0980-4673-A45C-AFA139205436}" type="slidenum">
              <a:rPr lang="el-GR"/>
              <a:pPr>
                <a:defRPr/>
              </a:pPr>
              <a:t>70</a:t>
            </a:fld>
            <a:endParaRPr lang="el-GR" dirty="0"/>
          </a:p>
        </p:txBody>
      </p:sp>
      <p:sp>
        <p:nvSpPr>
          <p:cNvPr id="162819" name="TextBox 37"/>
          <p:cNvSpPr txBox="1">
            <a:spLocks noChangeArrowheads="1"/>
          </p:cNvSpPr>
          <p:nvPr/>
        </p:nvSpPr>
        <p:spPr bwMode="auto">
          <a:xfrm>
            <a:off x="9807575" y="5916613"/>
            <a:ext cx="1411288" cy="646112"/>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6" name="Ορθογώνιο 6" descr="Πλαίσιο επισήμανσης.">
            <a:extLst>
              <a:ext uri="{FF2B5EF4-FFF2-40B4-BE49-F238E27FC236}"/>
            </a:extLst>
          </p:cNvPr>
          <p:cNvSpPr/>
          <p:nvPr/>
        </p:nvSpPr>
        <p:spPr>
          <a:xfrm rot="10800000" flipV="1">
            <a:off x="5238750" y="3557588"/>
            <a:ext cx="2576513" cy="777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7" name="Τίτλος 2">
            <a:extLst>
              <a:ext uri="{FF2B5EF4-FFF2-40B4-BE49-F238E27FC236}"/>
            </a:extLst>
          </p:cNvPr>
          <p:cNvSpPr>
            <a:spLocks noGrp="1"/>
          </p:cNvSpPr>
          <p:nvPr>
            <p:ph type="title"/>
          </p:nvPr>
        </p:nvSpPr>
        <p:spPr>
          <a:xfrm>
            <a:off x="6588125" y="327025"/>
            <a:ext cx="3808413" cy="433388"/>
          </a:xfrm>
        </p:spPr>
        <p:txBody>
          <a:bodyPr/>
          <a:lstStyle/>
          <a:p>
            <a:pPr algn="ctr" fontAlgn="auto">
              <a:spcAft>
                <a:spcPts val="0"/>
              </a:spcAft>
              <a:defRPr/>
            </a:pPr>
            <a:r>
              <a:rPr lang="el-GR" sz="2800" b="1" dirty="0">
                <a:solidFill>
                  <a:schemeClr val="bg2">
                    <a:lumMod val="50000"/>
                  </a:schemeClr>
                </a:solidFill>
              </a:rPr>
              <a:t>Σύνοψη</a:t>
            </a:r>
          </a:p>
        </p:txBody>
      </p:sp>
      <p:sp>
        <p:nvSpPr>
          <p:cNvPr id="162822" name="Text Placeholder 24"/>
          <p:cNvSpPr txBox="1">
            <a:spLocks/>
          </p:cNvSpPr>
          <p:nvPr/>
        </p:nvSpPr>
        <p:spPr bwMode="auto">
          <a:xfrm>
            <a:off x="5278438" y="3852863"/>
            <a:ext cx="2560637" cy="273050"/>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Η τυπική οργάνωση</a:t>
            </a:r>
          </a:p>
        </p:txBody>
      </p:sp>
      <p:sp>
        <p:nvSpPr>
          <p:cNvPr id="12" name="Ορθογώνιο 6" descr="Πλαίσιο επισήμανσης.">
            <a:extLst>
              <a:ext uri="{FF2B5EF4-FFF2-40B4-BE49-F238E27FC236}"/>
            </a:extLst>
          </p:cNvPr>
          <p:cNvSpPr/>
          <p:nvPr/>
        </p:nvSpPr>
        <p:spPr>
          <a:xfrm rot="10800000" flipV="1">
            <a:off x="8953500" y="3538538"/>
            <a:ext cx="2574925" cy="777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62824" name="Text Placeholder 24"/>
          <p:cNvSpPr txBox="1">
            <a:spLocks/>
          </p:cNvSpPr>
          <p:nvPr/>
        </p:nvSpPr>
        <p:spPr bwMode="auto">
          <a:xfrm>
            <a:off x="8793163" y="3838575"/>
            <a:ext cx="2954337" cy="287338"/>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Το χρηματικό κίνητρο </a:t>
            </a:r>
          </a:p>
        </p:txBody>
      </p:sp>
      <p:grpSp>
        <p:nvGrpSpPr>
          <p:cNvPr id="162825" name="Ομάδα 37" descr="Θέση εικόνας"/>
          <p:cNvGrpSpPr>
            <a:grpSpLocks/>
          </p:cNvGrpSpPr>
          <p:nvPr/>
        </p:nvGrpSpPr>
        <p:grpSpPr bwMode="auto">
          <a:xfrm>
            <a:off x="323850" y="323850"/>
            <a:ext cx="4319588" cy="6119813"/>
            <a:chOff x="180000" y="180000"/>
            <a:chExt cx="4330700" cy="6292683"/>
          </a:xfrm>
        </p:grpSpPr>
        <p:sp>
          <p:nvSpPr>
            <p:cNvPr id="43" name="Ορθογώνιο 6">
              <a:extLst>
                <a:ext uri="{FF2B5EF4-FFF2-40B4-BE49-F238E27FC236}"/>
              </a:extLst>
            </p:cNvPr>
            <p:cNvSpPr/>
            <p:nvPr/>
          </p:nvSpPr>
          <p:spPr>
            <a:xfrm>
              <a:off x="180000" y="6289861"/>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44" name="Ορθογώνιο 6">
              <a:extLst>
                <a:ext uri="{FF2B5EF4-FFF2-40B4-BE49-F238E27FC236}"/>
              </a:extLst>
            </p:cNvPr>
            <p:cNvSpPr/>
            <p:nvPr/>
          </p:nvSpPr>
          <p:spPr>
            <a:xfrm flipV="1">
              <a:off x="180000" y="180000"/>
              <a:ext cx="4330700"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grpSp>
        <p:nvGrpSpPr>
          <p:cNvPr id="162826" name="Ομάδα 46" descr="Θέση εικόνας"/>
          <p:cNvGrpSpPr>
            <a:grpSpLocks/>
          </p:cNvGrpSpPr>
          <p:nvPr/>
        </p:nvGrpSpPr>
        <p:grpSpPr bwMode="auto">
          <a:xfrm>
            <a:off x="293688" y="400050"/>
            <a:ext cx="4349750" cy="6119813"/>
            <a:chOff x="-3666" y="101650"/>
            <a:chExt cx="4361588" cy="6292683"/>
          </a:xfrm>
        </p:grpSpPr>
        <p:sp>
          <p:nvSpPr>
            <p:cNvPr id="48" name="Ορθογώνιο 6">
              <a:extLst>
                <a:ext uri="{FF2B5EF4-FFF2-40B4-BE49-F238E27FC236}"/>
              </a:extLst>
            </p:cNvPr>
            <p:cNvSpPr/>
            <p:nvPr/>
          </p:nvSpPr>
          <p:spPr>
            <a:xfrm>
              <a:off x="26578" y="6211511"/>
              <a:ext cx="4331344"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49" name="Ορθογώνιο 6">
              <a:extLst>
                <a:ext uri="{FF2B5EF4-FFF2-40B4-BE49-F238E27FC236}"/>
              </a:extLst>
            </p:cNvPr>
            <p:cNvSpPr/>
            <p:nvPr/>
          </p:nvSpPr>
          <p:spPr>
            <a:xfrm flipV="1">
              <a:off x="-3666" y="101650"/>
              <a:ext cx="4331343" cy="18282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sp>
        <p:nvSpPr>
          <p:cNvPr id="162827" name="Θέση περιεχομένου 3"/>
          <p:cNvSpPr txBox="1">
            <a:spLocks/>
          </p:cNvSpPr>
          <p:nvPr/>
        </p:nvSpPr>
        <p:spPr bwMode="auto">
          <a:xfrm>
            <a:off x="4792663" y="1473200"/>
            <a:ext cx="7399337" cy="520700"/>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Εντούτοις, σύμφωνα και με τις δύο αυτές σχολές, εάν παρουσιαστούν οργανωτικές δυσλειτουργίες, αρκεί για το άμεσο ξεπέρασμά τους η εφαρμογή του σωστού οργανωτικού μοντέλου, ήτοι:</a:t>
            </a:r>
          </a:p>
        </p:txBody>
      </p:sp>
      <p:pic>
        <p:nvPicPr>
          <p:cNvPr id="162828" name="Θέση εικόνας 27" descr="Μολύβι επάνω σε σχέδιο κτιρίου"/>
          <p:cNvPicPr>
            <a:picLocks noChangeAspect="1"/>
          </p:cNvPicPr>
          <p:nvPr/>
        </p:nvPicPr>
        <p:blipFill>
          <a:blip r:embed="rId3"/>
          <a:srcRect/>
          <a:stretch>
            <a:fillRect/>
          </a:stretch>
        </p:blipFill>
        <p:spPr bwMode="auto">
          <a:xfrm>
            <a:off x="284163" y="190500"/>
            <a:ext cx="4465637" cy="6477000"/>
          </a:xfrm>
          <a:prstGeom prst="rect">
            <a:avLst/>
          </a:prstGeom>
          <a:noFill/>
          <a:ln w="9525">
            <a:noFill/>
            <a:miter lim="800000"/>
            <a:headEnd/>
            <a:tailEnd/>
          </a:ln>
        </p:spPr>
      </p:pic>
      <p:sp>
        <p:nvSpPr>
          <p:cNvPr id="36" name="Ορθογώνιο 6">
            <a:extLst>
              <a:ext uri="{FF2B5EF4-FFF2-40B4-BE49-F238E27FC236}"/>
            </a:extLst>
          </p:cNvPr>
          <p:cNvSpPr/>
          <p:nvPr/>
        </p:nvSpPr>
        <p:spPr>
          <a:xfrm flipV="1">
            <a:off x="350838" y="400050"/>
            <a:ext cx="4319587" cy="1778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37" name="Ορθογώνιο 6">
            <a:extLst>
              <a:ext uri="{FF2B5EF4-FFF2-40B4-BE49-F238E27FC236}"/>
            </a:extLst>
          </p:cNvPr>
          <p:cNvSpPr/>
          <p:nvPr/>
        </p:nvSpPr>
        <p:spPr>
          <a:xfrm>
            <a:off x="346075" y="6211888"/>
            <a:ext cx="4319588" cy="17621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grpSp>
        <p:nvGrpSpPr>
          <p:cNvPr id="8" name="Γραφικό 4" descr="Ιεραρχία">
            <a:extLst>
              <a:ext uri="{FF2B5EF4-FFF2-40B4-BE49-F238E27FC236}"/>
            </a:extLst>
          </p:cNvPr>
          <p:cNvGrpSpPr/>
          <p:nvPr/>
        </p:nvGrpSpPr>
        <p:grpSpPr>
          <a:xfrm>
            <a:off x="6148571" y="2661677"/>
            <a:ext cx="820994" cy="820994"/>
            <a:chOff x="6148571" y="2661677"/>
            <a:chExt cx="820994" cy="820994"/>
          </a:xfrm>
          <a:solidFill>
            <a:schemeClr val="tx1">
              <a:lumMod val="75000"/>
              <a:lumOff val="25000"/>
            </a:schemeClr>
          </a:solidFill>
        </p:grpSpPr>
        <p:sp>
          <p:nvSpPr>
            <p:cNvPr id="10" name="Ελεύθερη σχεδίαση: Σχήμα 9">
              <a:extLst>
                <a:ext uri="{FF2B5EF4-FFF2-40B4-BE49-F238E27FC236}"/>
              </a:extLst>
            </p:cNvPr>
            <p:cNvSpPr/>
            <p:nvPr/>
          </p:nvSpPr>
          <p:spPr>
            <a:xfrm>
              <a:off x="6467134" y="3236800"/>
              <a:ext cx="179592" cy="128280"/>
            </a:xfrm>
            <a:custGeom>
              <a:avLst/>
              <a:gdLst>
                <a:gd name="connsiteX0" fmla="*/ 6414 w 179592"/>
                <a:gd name="connsiteY0" fmla="*/ 6414 h 128280"/>
                <a:gd name="connsiteX1" fmla="*/ 177454 w 179592"/>
                <a:gd name="connsiteY1" fmla="*/ 6414 h 128280"/>
                <a:gd name="connsiteX2" fmla="*/ 177454 w 179592"/>
                <a:gd name="connsiteY2" fmla="*/ 126142 h 128280"/>
                <a:gd name="connsiteX3" fmla="*/ 6414 w 179592"/>
                <a:gd name="connsiteY3" fmla="*/ 126142 h 128280"/>
              </a:gdLst>
              <a:ahLst/>
              <a:cxnLst>
                <a:cxn ang="0">
                  <a:pos x="connsiteX0" y="connsiteY0"/>
                </a:cxn>
                <a:cxn ang="0">
                  <a:pos x="connsiteX1" y="connsiteY1"/>
                </a:cxn>
                <a:cxn ang="0">
                  <a:pos x="connsiteX2" y="connsiteY2"/>
                </a:cxn>
                <a:cxn ang="0">
                  <a:pos x="connsiteX3" y="connsiteY3"/>
                </a:cxn>
              </a:cxnLst>
              <a:rect l="l" t="t" r="r" b="b"/>
              <a:pathLst>
                <a:path w="179592" h="128280">
                  <a:moveTo>
                    <a:pt x="6414" y="6414"/>
                  </a:moveTo>
                  <a:lnTo>
                    <a:pt x="177454" y="6414"/>
                  </a:lnTo>
                  <a:lnTo>
                    <a:pt x="177454" y="126142"/>
                  </a:lnTo>
                  <a:lnTo>
                    <a:pt x="6414" y="126142"/>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1" name="Ελεύθερη σχεδίαση: Σχήμα 10">
              <a:extLst>
                <a:ext uri="{FF2B5EF4-FFF2-40B4-BE49-F238E27FC236}"/>
              </a:extLst>
            </p:cNvPr>
            <p:cNvSpPr/>
            <p:nvPr/>
          </p:nvSpPr>
          <p:spPr>
            <a:xfrm>
              <a:off x="6467134" y="2774991"/>
              <a:ext cx="179592" cy="128280"/>
            </a:xfrm>
            <a:custGeom>
              <a:avLst/>
              <a:gdLst>
                <a:gd name="connsiteX0" fmla="*/ 6414 w 179592"/>
                <a:gd name="connsiteY0" fmla="*/ 6414 h 128280"/>
                <a:gd name="connsiteX1" fmla="*/ 177454 w 179592"/>
                <a:gd name="connsiteY1" fmla="*/ 6414 h 128280"/>
                <a:gd name="connsiteX2" fmla="*/ 177454 w 179592"/>
                <a:gd name="connsiteY2" fmla="*/ 126142 h 128280"/>
                <a:gd name="connsiteX3" fmla="*/ 6414 w 179592"/>
                <a:gd name="connsiteY3" fmla="*/ 126142 h 128280"/>
              </a:gdLst>
              <a:ahLst/>
              <a:cxnLst>
                <a:cxn ang="0">
                  <a:pos x="connsiteX0" y="connsiteY0"/>
                </a:cxn>
                <a:cxn ang="0">
                  <a:pos x="connsiteX1" y="connsiteY1"/>
                </a:cxn>
                <a:cxn ang="0">
                  <a:pos x="connsiteX2" y="connsiteY2"/>
                </a:cxn>
                <a:cxn ang="0">
                  <a:pos x="connsiteX3" y="connsiteY3"/>
                </a:cxn>
              </a:cxnLst>
              <a:rect l="l" t="t" r="r" b="b"/>
              <a:pathLst>
                <a:path w="179592" h="128280">
                  <a:moveTo>
                    <a:pt x="6414" y="6414"/>
                  </a:moveTo>
                  <a:lnTo>
                    <a:pt x="177454" y="6414"/>
                  </a:lnTo>
                  <a:lnTo>
                    <a:pt x="177454" y="126142"/>
                  </a:lnTo>
                  <a:lnTo>
                    <a:pt x="6414" y="126142"/>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4" name="Ελεύθερη σχεδίαση: Σχήμα 13">
              <a:extLst>
                <a:ext uri="{FF2B5EF4-FFF2-40B4-BE49-F238E27FC236}"/>
              </a:extLst>
            </p:cNvPr>
            <p:cNvSpPr/>
            <p:nvPr/>
          </p:nvSpPr>
          <p:spPr>
            <a:xfrm>
              <a:off x="6210573" y="3236800"/>
              <a:ext cx="179592" cy="128280"/>
            </a:xfrm>
            <a:custGeom>
              <a:avLst/>
              <a:gdLst>
                <a:gd name="connsiteX0" fmla="*/ 6414 w 179592"/>
                <a:gd name="connsiteY0" fmla="*/ 6414 h 128280"/>
                <a:gd name="connsiteX1" fmla="*/ 177454 w 179592"/>
                <a:gd name="connsiteY1" fmla="*/ 6414 h 128280"/>
                <a:gd name="connsiteX2" fmla="*/ 177454 w 179592"/>
                <a:gd name="connsiteY2" fmla="*/ 126142 h 128280"/>
                <a:gd name="connsiteX3" fmla="*/ 6414 w 179592"/>
                <a:gd name="connsiteY3" fmla="*/ 126142 h 128280"/>
              </a:gdLst>
              <a:ahLst/>
              <a:cxnLst>
                <a:cxn ang="0">
                  <a:pos x="connsiteX0" y="connsiteY0"/>
                </a:cxn>
                <a:cxn ang="0">
                  <a:pos x="connsiteX1" y="connsiteY1"/>
                </a:cxn>
                <a:cxn ang="0">
                  <a:pos x="connsiteX2" y="connsiteY2"/>
                </a:cxn>
                <a:cxn ang="0">
                  <a:pos x="connsiteX3" y="connsiteY3"/>
                </a:cxn>
              </a:cxnLst>
              <a:rect l="l" t="t" r="r" b="b"/>
              <a:pathLst>
                <a:path w="179592" h="128280">
                  <a:moveTo>
                    <a:pt x="6414" y="6414"/>
                  </a:moveTo>
                  <a:lnTo>
                    <a:pt x="177454" y="6414"/>
                  </a:lnTo>
                  <a:lnTo>
                    <a:pt x="177454" y="126142"/>
                  </a:lnTo>
                  <a:lnTo>
                    <a:pt x="6414" y="126142"/>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5" name="Ελεύθερη σχεδίαση: Σχήμα 14">
              <a:extLst>
                <a:ext uri="{FF2B5EF4-FFF2-40B4-BE49-F238E27FC236}"/>
              </a:extLst>
            </p:cNvPr>
            <p:cNvSpPr/>
            <p:nvPr/>
          </p:nvSpPr>
          <p:spPr>
            <a:xfrm>
              <a:off x="6723694" y="3236800"/>
              <a:ext cx="179592" cy="128280"/>
            </a:xfrm>
            <a:custGeom>
              <a:avLst/>
              <a:gdLst>
                <a:gd name="connsiteX0" fmla="*/ 6414 w 179592"/>
                <a:gd name="connsiteY0" fmla="*/ 6414 h 128280"/>
                <a:gd name="connsiteX1" fmla="*/ 177454 w 179592"/>
                <a:gd name="connsiteY1" fmla="*/ 6414 h 128280"/>
                <a:gd name="connsiteX2" fmla="*/ 177454 w 179592"/>
                <a:gd name="connsiteY2" fmla="*/ 126142 h 128280"/>
                <a:gd name="connsiteX3" fmla="*/ 6414 w 179592"/>
                <a:gd name="connsiteY3" fmla="*/ 126142 h 128280"/>
              </a:gdLst>
              <a:ahLst/>
              <a:cxnLst>
                <a:cxn ang="0">
                  <a:pos x="connsiteX0" y="connsiteY0"/>
                </a:cxn>
                <a:cxn ang="0">
                  <a:pos x="connsiteX1" y="connsiteY1"/>
                </a:cxn>
                <a:cxn ang="0">
                  <a:pos x="connsiteX2" y="connsiteY2"/>
                </a:cxn>
                <a:cxn ang="0">
                  <a:pos x="connsiteX3" y="connsiteY3"/>
                </a:cxn>
              </a:cxnLst>
              <a:rect l="l" t="t" r="r" b="b"/>
              <a:pathLst>
                <a:path w="179592" h="128280">
                  <a:moveTo>
                    <a:pt x="6414" y="6414"/>
                  </a:moveTo>
                  <a:lnTo>
                    <a:pt x="177454" y="6414"/>
                  </a:lnTo>
                  <a:lnTo>
                    <a:pt x="177454" y="126142"/>
                  </a:lnTo>
                  <a:lnTo>
                    <a:pt x="6414" y="126142"/>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6" name="Ελεύθερη σχεδίαση: Σχήμα 15">
              <a:extLst>
                <a:ext uri="{FF2B5EF4-FFF2-40B4-BE49-F238E27FC236}"/>
              </a:extLst>
            </p:cNvPr>
            <p:cNvSpPr/>
            <p:nvPr/>
          </p:nvSpPr>
          <p:spPr>
            <a:xfrm>
              <a:off x="6278989" y="2928928"/>
              <a:ext cx="555881" cy="282217"/>
            </a:xfrm>
            <a:custGeom>
              <a:avLst/>
              <a:gdLst>
                <a:gd name="connsiteX0" fmla="*/ 297183 w 555881"/>
                <a:gd name="connsiteY0" fmla="*/ 126142 h 282216"/>
                <a:gd name="connsiteX1" fmla="*/ 297183 w 555881"/>
                <a:gd name="connsiteY1" fmla="*/ 6414 h 282216"/>
                <a:gd name="connsiteX2" fmla="*/ 262975 w 555881"/>
                <a:gd name="connsiteY2" fmla="*/ 6414 h 282216"/>
                <a:gd name="connsiteX3" fmla="*/ 262975 w 555881"/>
                <a:gd name="connsiteY3" fmla="*/ 126142 h 282216"/>
                <a:gd name="connsiteX4" fmla="*/ 6414 w 555881"/>
                <a:gd name="connsiteY4" fmla="*/ 126142 h 282216"/>
                <a:gd name="connsiteX5" fmla="*/ 6414 w 555881"/>
                <a:gd name="connsiteY5" fmla="*/ 280079 h 282216"/>
                <a:gd name="connsiteX6" fmla="*/ 40622 w 555881"/>
                <a:gd name="connsiteY6" fmla="*/ 280079 h 282216"/>
                <a:gd name="connsiteX7" fmla="*/ 40622 w 555881"/>
                <a:gd name="connsiteY7" fmla="*/ 160350 h 282216"/>
                <a:gd name="connsiteX8" fmla="*/ 262975 w 555881"/>
                <a:gd name="connsiteY8" fmla="*/ 160350 h 282216"/>
                <a:gd name="connsiteX9" fmla="*/ 262975 w 555881"/>
                <a:gd name="connsiteY9" fmla="*/ 280079 h 282216"/>
                <a:gd name="connsiteX10" fmla="*/ 297183 w 555881"/>
                <a:gd name="connsiteY10" fmla="*/ 280079 h 282216"/>
                <a:gd name="connsiteX11" fmla="*/ 297183 w 555881"/>
                <a:gd name="connsiteY11" fmla="*/ 160350 h 282216"/>
                <a:gd name="connsiteX12" fmla="*/ 519535 w 555881"/>
                <a:gd name="connsiteY12" fmla="*/ 160350 h 282216"/>
                <a:gd name="connsiteX13" fmla="*/ 519535 w 555881"/>
                <a:gd name="connsiteY13" fmla="*/ 280079 h 282216"/>
                <a:gd name="connsiteX14" fmla="*/ 553743 w 555881"/>
                <a:gd name="connsiteY14" fmla="*/ 280079 h 282216"/>
                <a:gd name="connsiteX15" fmla="*/ 553743 w 555881"/>
                <a:gd name="connsiteY15" fmla="*/ 126142 h 282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5881" h="282216">
                  <a:moveTo>
                    <a:pt x="297183" y="126142"/>
                  </a:moveTo>
                  <a:lnTo>
                    <a:pt x="297183" y="6414"/>
                  </a:lnTo>
                  <a:lnTo>
                    <a:pt x="262975" y="6414"/>
                  </a:lnTo>
                  <a:lnTo>
                    <a:pt x="262975" y="126142"/>
                  </a:lnTo>
                  <a:lnTo>
                    <a:pt x="6414" y="126142"/>
                  </a:lnTo>
                  <a:lnTo>
                    <a:pt x="6414" y="280079"/>
                  </a:lnTo>
                  <a:lnTo>
                    <a:pt x="40622" y="280079"/>
                  </a:lnTo>
                  <a:lnTo>
                    <a:pt x="40622" y="160350"/>
                  </a:lnTo>
                  <a:lnTo>
                    <a:pt x="262975" y="160350"/>
                  </a:lnTo>
                  <a:lnTo>
                    <a:pt x="262975" y="280079"/>
                  </a:lnTo>
                  <a:lnTo>
                    <a:pt x="297183" y="280079"/>
                  </a:lnTo>
                  <a:lnTo>
                    <a:pt x="297183" y="160350"/>
                  </a:lnTo>
                  <a:lnTo>
                    <a:pt x="519535" y="160350"/>
                  </a:lnTo>
                  <a:lnTo>
                    <a:pt x="519535" y="280079"/>
                  </a:lnTo>
                  <a:lnTo>
                    <a:pt x="553743" y="280079"/>
                  </a:lnTo>
                  <a:lnTo>
                    <a:pt x="553743" y="126142"/>
                  </a:lnTo>
                  <a:close/>
                </a:path>
              </a:pathLst>
            </a:custGeom>
            <a:grp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grpSp>
      <p:sp>
        <p:nvSpPr>
          <p:cNvPr id="19" name="Γραφικό 17" descr="Κέρματα">
            <a:extLst>
              <a:ext uri="{FF2B5EF4-FFF2-40B4-BE49-F238E27FC236}"/>
            </a:extLst>
          </p:cNvPr>
          <p:cNvSpPr/>
          <p:nvPr/>
        </p:nvSpPr>
        <p:spPr>
          <a:xfrm>
            <a:off x="9964738" y="2762250"/>
            <a:ext cx="611187" cy="525463"/>
          </a:xfrm>
          <a:custGeom>
            <a:avLst/>
            <a:gdLst>
              <a:gd name="connsiteX0" fmla="*/ 566632 w 612283"/>
              <a:gd name="connsiteY0" fmla="*/ 436252 h 525843"/>
              <a:gd name="connsiteX1" fmla="*/ 537819 w 612283"/>
              <a:gd name="connsiteY1" fmla="*/ 460743 h 525843"/>
              <a:gd name="connsiteX2" fmla="*/ 537819 w 612283"/>
              <a:gd name="connsiteY2" fmla="*/ 434811 h 525843"/>
              <a:gd name="connsiteX3" fmla="*/ 566632 w 612283"/>
              <a:gd name="connsiteY3" fmla="*/ 423286 h 525843"/>
              <a:gd name="connsiteX4" fmla="*/ 566632 w 612283"/>
              <a:gd name="connsiteY4" fmla="*/ 436252 h 525843"/>
              <a:gd name="connsiteX5" fmla="*/ 509006 w 612283"/>
              <a:gd name="connsiteY5" fmla="*/ 388710 h 525843"/>
              <a:gd name="connsiteX6" fmla="*/ 509006 w 612283"/>
              <a:gd name="connsiteY6" fmla="*/ 362778 h 525843"/>
              <a:gd name="connsiteX7" fmla="*/ 537819 w 612283"/>
              <a:gd name="connsiteY7" fmla="*/ 351253 h 525843"/>
              <a:gd name="connsiteX8" fmla="*/ 537819 w 612283"/>
              <a:gd name="connsiteY8" fmla="*/ 364219 h 525843"/>
              <a:gd name="connsiteX9" fmla="*/ 509006 w 612283"/>
              <a:gd name="connsiteY9" fmla="*/ 388710 h 525843"/>
              <a:gd name="connsiteX10" fmla="*/ 509006 w 612283"/>
              <a:gd name="connsiteY10" fmla="*/ 469387 h 525843"/>
              <a:gd name="connsiteX11" fmla="*/ 480192 w 612283"/>
              <a:gd name="connsiteY11" fmla="*/ 474430 h 525843"/>
              <a:gd name="connsiteX12" fmla="*/ 480192 w 612283"/>
              <a:gd name="connsiteY12" fmla="*/ 446337 h 525843"/>
              <a:gd name="connsiteX13" fmla="*/ 509006 w 612283"/>
              <a:gd name="connsiteY13" fmla="*/ 442015 h 525843"/>
              <a:gd name="connsiteX14" fmla="*/ 509006 w 612283"/>
              <a:gd name="connsiteY14" fmla="*/ 469387 h 525843"/>
              <a:gd name="connsiteX15" fmla="*/ 451379 w 612283"/>
              <a:gd name="connsiteY15" fmla="*/ 374303 h 525843"/>
              <a:gd name="connsiteX16" fmla="*/ 480192 w 612283"/>
              <a:gd name="connsiteY16" fmla="*/ 369981 h 525843"/>
              <a:gd name="connsiteX17" fmla="*/ 480192 w 612283"/>
              <a:gd name="connsiteY17" fmla="*/ 397354 h 525843"/>
              <a:gd name="connsiteX18" fmla="*/ 451379 w 612283"/>
              <a:gd name="connsiteY18" fmla="*/ 402396 h 525843"/>
              <a:gd name="connsiteX19" fmla="*/ 451379 w 612283"/>
              <a:gd name="connsiteY19" fmla="*/ 374303 h 525843"/>
              <a:gd name="connsiteX20" fmla="*/ 451379 w 612283"/>
              <a:gd name="connsiteY20" fmla="*/ 478031 h 525843"/>
              <a:gd name="connsiteX21" fmla="*/ 422566 w 612283"/>
              <a:gd name="connsiteY21" fmla="*/ 479472 h 525843"/>
              <a:gd name="connsiteX22" fmla="*/ 422566 w 612283"/>
              <a:gd name="connsiteY22" fmla="*/ 450659 h 525843"/>
              <a:gd name="connsiteX23" fmla="*/ 451379 w 612283"/>
              <a:gd name="connsiteY23" fmla="*/ 449218 h 525843"/>
              <a:gd name="connsiteX24" fmla="*/ 451379 w 612283"/>
              <a:gd name="connsiteY24" fmla="*/ 478031 h 525843"/>
              <a:gd name="connsiteX25" fmla="*/ 393752 w 612283"/>
              <a:gd name="connsiteY25" fmla="*/ 407439 h 525843"/>
              <a:gd name="connsiteX26" fmla="*/ 393752 w 612283"/>
              <a:gd name="connsiteY26" fmla="*/ 378625 h 525843"/>
              <a:gd name="connsiteX27" fmla="*/ 422566 w 612283"/>
              <a:gd name="connsiteY27" fmla="*/ 377185 h 525843"/>
              <a:gd name="connsiteX28" fmla="*/ 422566 w 612283"/>
              <a:gd name="connsiteY28" fmla="*/ 405998 h 525843"/>
              <a:gd name="connsiteX29" fmla="*/ 393752 w 612283"/>
              <a:gd name="connsiteY29" fmla="*/ 407439 h 525843"/>
              <a:gd name="connsiteX30" fmla="*/ 393752 w 612283"/>
              <a:gd name="connsiteY30" fmla="*/ 479472 h 525843"/>
              <a:gd name="connsiteX31" fmla="*/ 364939 w 612283"/>
              <a:gd name="connsiteY31" fmla="*/ 478031 h 525843"/>
              <a:gd name="connsiteX32" fmla="*/ 364939 w 612283"/>
              <a:gd name="connsiteY32" fmla="*/ 450659 h 525843"/>
              <a:gd name="connsiteX33" fmla="*/ 379346 w 612283"/>
              <a:gd name="connsiteY33" fmla="*/ 450659 h 525843"/>
              <a:gd name="connsiteX34" fmla="*/ 393752 w 612283"/>
              <a:gd name="connsiteY34" fmla="*/ 450659 h 525843"/>
              <a:gd name="connsiteX35" fmla="*/ 393752 w 612283"/>
              <a:gd name="connsiteY35" fmla="*/ 479472 h 525843"/>
              <a:gd name="connsiteX36" fmla="*/ 336126 w 612283"/>
              <a:gd name="connsiteY36" fmla="*/ 377185 h 525843"/>
              <a:gd name="connsiteX37" fmla="*/ 364939 w 612283"/>
              <a:gd name="connsiteY37" fmla="*/ 378625 h 525843"/>
              <a:gd name="connsiteX38" fmla="*/ 364939 w 612283"/>
              <a:gd name="connsiteY38" fmla="*/ 407439 h 525843"/>
              <a:gd name="connsiteX39" fmla="*/ 336126 w 612283"/>
              <a:gd name="connsiteY39" fmla="*/ 405998 h 525843"/>
              <a:gd name="connsiteX40" fmla="*/ 336126 w 612283"/>
              <a:gd name="connsiteY40" fmla="*/ 377185 h 525843"/>
              <a:gd name="connsiteX41" fmla="*/ 336126 w 612283"/>
              <a:gd name="connsiteY41" fmla="*/ 474430 h 525843"/>
              <a:gd name="connsiteX42" fmla="*/ 307312 w 612283"/>
              <a:gd name="connsiteY42" fmla="*/ 469387 h 525843"/>
              <a:gd name="connsiteX43" fmla="*/ 307312 w 612283"/>
              <a:gd name="connsiteY43" fmla="*/ 446337 h 525843"/>
              <a:gd name="connsiteX44" fmla="*/ 336126 w 612283"/>
              <a:gd name="connsiteY44" fmla="*/ 449218 h 525843"/>
              <a:gd name="connsiteX45" fmla="*/ 336126 w 612283"/>
              <a:gd name="connsiteY45" fmla="*/ 474430 h 525843"/>
              <a:gd name="connsiteX46" fmla="*/ 278499 w 612283"/>
              <a:gd name="connsiteY46" fmla="*/ 397354 h 525843"/>
              <a:gd name="connsiteX47" fmla="*/ 278499 w 612283"/>
              <a:gd name="connsiteY47" fmla="*/ 369261 h 525843"/>
              <a:gd name="connsiteX48" fmla="*/ 307312 w 612283"/>
              <a:gd name="connsiteY48" fmla="*/ 373583 h 525843"/>
              <a:gd name="connsiteX49" fmla="*/ 307312 w 612283"/>
              <a:gd name="connsiteY49" fmla="*/ 402396 h 525843"/>
              <a:gd name="connsiteX50" fmla="*/ 278499 w 612283"/>
              <a:gd name="connsiteY50" fmla="*/ 397354 h 525843"/>
              <a:gd name="connsiteX51" fmla="*/ 278499 w 612283"/>
              <a:gd name="connsiteY51" fmla="*/ 460743 h 525843"/>
              <a:gd name="connsiteX52" fmla="*/ 249686 w 612283"/>
              <a:gd name="connsiteY52" fmla="*/ 436252 h 525843"/>
              <a:gd name="connsiteX53" fmla="*/ 249686 w 612283"/>
              <a:gd name="connsiteY53" fmla="*/ 434811 h 525843"/>
              <a:gd name="connsiteX54" fmla="*/ 250406 w 612283"/>
              <a:gd name="connsiteY54" fmla="*/ 434811 h 525843"/>
              <a:gd name="connsiteX55" fmla="*/ 256169 w 612283"/>
              <a:gd name="connsiteY55" fmla="*/ 436252 h 525843"/>
              <a:gd name="connsiteX56" fmla="*/ 278499 w 612283"/>
              <a:gd name="connsiteY56" fmla="*/ 441294 h 525843"/>
              <a:gd name="connsiteX57" fmla="*/ 278499 w 612283"/>
              <a:gd name="connsiteY57" fmla="*/ 460743 h 525843"/>
              <a:gd name="connsiteX58" fmla="*/ 163246 w 612283"/>
              <a:gd name="connsiteY58" fmla="*/ 362778 h 525843"/>
              <a:gd name="connsiteX59" fmla="*/ 177652 w 612283"/>
              <a:gd name="connsiteY59" fmla="*/ 363498 h 525843"/>
              <a:gd name="connsiteX60" fmla="*/ 177652 w 612283"/>
              <a:gd name="connsiteY60" fmla="*/ 364219 h 525843"/>
              <a:gd name="connsiteX61" fmla="*/ 184856 w 612283"/>
              <a:gd name="connsiteY61" fmla="*/ 392312 h 525843"/>
              <a:gd name="connsiteX62" fmla="*/ 163246 w 612283"/>
              <a:gd name="connsiteY62" fmla="*/ 390871 h 525843"/>
              <a:gd name="connsiteX63" fmla="*/ 163246 w 612283"/>
              <a:gd name="connsiteY63" fmla="*/ 362778 h 525843"/>
              <a:gd name="connsiteX64" fmla="*/ 134432 w 612283"/>
              <a:gd name="connsiteY64" fmla="*/ 276338 h 525843"/>
              <a:gd name="connsiteX65" fmla="*/ 163246 w 612283"/>
              <a:gd name="connsiteY65" fmla="*/ 280660 h 525843"/>
              <a:gd name="connsiteX66" fmla="*/ 163246 w 612283"/>
              <a:gd name="connsiteY66" fmla="*/ 309473 h 525843"/>
              <a:gd name="connsiteX67" fmla="*/ 134432 w 612283"/>
              <a:gd name="connsiteY67" fmla="*/ 304431 h 525843"/>
              <a:gd name="connsiteX68" fmla="*/ 134432 w 612283"/>
              <a:gd name="connsiteY68" fmla="*/ 276338 h 525843"/>
              <a:gd name="connsiteX69" fmla="*/ 134432 w 612283"/>
              <a:gd name="connsiteY69" fmla="*/ 387990 h 525843"/>
              <a:gd name="connsiteX70" fmla="*/ 105619 w 612283"/>
              <a:gd name="connsiteY70" fmla="*/ 382947 h 525843"/>
              <a:gd name="connsiteX71" fmla="*/ 105619 w 612283"/>
              <a:gd name="connsiteY71" fmla="*/ 354854 h 525843"/>
              <a:gd name="connsiteX72" fmla="*/ 134432 w 612283"/>
              <a:gd name="connsiteY72" fmla="*/ 359176 h 525843"/>
              <a:gd name="connsiteX73" fmla="*/ 134432 w 612283"/>
              <a:gd name="connsiteY73" fmla="*/ 387990 h 525843"/>
              <a:gd name="connsiteX74" fmla="*/ 76806 w 612283"/>
              <a:gd name="connsiteY74" fmla="*/ 270575 h 525843"/>
              <a:gd name="connsiteX75" fmla="*/ 76806 w 612283"/>
              <a:gd name="connsiteY75" fmla="*/ 257609 h 525843"/>
              <a:gd name="connsiteX76" fmla="*/ 105619 w 612283"/>
              <a:gd name="connsiteY76" fmla="*/ 268414 h 525843"/>
              <a:gd name="connsiteX77" fmla="*/ 105619 w 612283"/>
              <a:gd name="connsiteY77" fmla="*/ 295067 h 525843"/>
              <a:gd name="connsiteX78" fmla="*/ 76806 w 612283"/>
              <a:gd name="connsiteY78" fmla="*/ 270575 h 525843"/>
              <a:gd name="connsiteX79" fmla="*/ 76806 w 612283"/>
              <a:gd name="connsiteY79" fmla="*/ 374303 h 525843"/>
              <a:gd name="connsiteX80" fmla="*/ 47992 w 612283"/>
              <a:gd name="connsiteY80" fmla="*/ 349812 h 525843"/>
              <a:gd name="connsiteX81" fmla="*/ 47992 w 612283"/>
              <a:gd name="connsiteY81" fmla="*/ 336846 h 525843"/>
              <a:gd name="connsiteX82" fmla="*/ 76806 w 612283"/>
              <a:gd name="connsiteY82" fmla="*/ 347651 h 525843"/>
              <a:gd name="connsiteX83" fmla="*/ 76806 w 612283"/>
              <a:gd name="connsiteY83" fmla="*/ 374303 h 525843"/>
              <a:gd name="connsiteX84" fmla="*/ 47992 w 612283"/>
              <a:gd name="connsiteY84" fmla="*/ 149559 h 525843"/>
              <a:gd name="connsiteX85" fmla="*/ 76806 w 612283"/>
              <a:gd name="connsiteY85" fmla="*/ 160364 h 525843"/>
              <a:gd name="connsiteX86" fmla="*/ 76806 w 612283"/>
              <a:gd name="connsiteY86" fmla="*/ 187017 h 525843"/>
              <a:gd name="connsiteX87" fmla="*/ 47992 w 612283"/>
              <a:gd name="connsiteY87" fmla="*/ 162525 h 525843"/>
              <a:gd name="connsiteX88" fmla="*/ 47992 w 612283"/>
              <a:gd name="connsiteY88" fmla="*/ 149559 h 525843"/>
              <a:gd name="connsiteX89" fmla="*/ 134432 w 612283"/>
              <a:gd name="connsiteY89" fmla="*/ 172610 h 525843"/>
              <a:gd name="connsiteX90" fmla="*/ 134432 w 612283"/>
              <a:gd name="connsiteY90" fmla="*/ 201423 h 525843"/>
              <a:gd name="connsiteX91" fmla="*/ 105619 w 612283"/>
              <a:gd name="connsiteY91" fmla="*/ 196381 h 525843"/>
              <a:gd name="connsiteX92" fmla="*/ 105619 w 612283"/>
              <a:gd name="connsiteY92" fmla="*/ 168288 h 525843"/>
              <a:gd name="connsiteX93" fmla="*/ 134432 w 612283"/>
              <a:gd name="connsiteY93" fmla="*/ 172610 h 525843"/>
              <a:gd name="connsiteX94" fmla="*/ 206466 w 612283"/>
              <a:gd name="connsiteY94" fmla="*/ 47272 h 525843"/>
              <a:gd name="connsiteX95" fmla="*/ 364939 w 612283"/>
              <a:gd name="connsiteY95" fmla="*/ 90492 h 525843"/>
              <a:gd name="connsiteX96" fmla="*/ 206466 w 612283"/>
              <a:gd name="connsiteY96" fmla="*/ 133712 h 525843"/>
              <a:gd name="connsiteX97" fmla="*/ 47992 w 612283"/>
              <a:gd name="connsiteY97" fmla="*/ 90492 h 525843"/>
              <a:gd name="connsiteX98" fmla="*/ 206466 w 612283"/>
              <a:gd name="connsiteY98" fmla="*/ 47272 h 525843"/>
              <a:gd name="connsiteX99" fmla="*/ 249686 w 612283"/>
              <a:gd name="connsiteY99" fmla="*/ 388710 h 525843"/>
              <a:gd name="connsiteX100" fmla="*/ 220872 w 612283"/>
              <a:gd name="connsiteY100" fmla="*/ 364219 h 525843"/>
              <a:gd name="connsiteX101" fmla="*/ 220872 w 612283"/>
              <a:gd name="connsiteY101" fmla="*/ 351253 h 525843"/>
              <a:gd name="connsiteX102" fmla="*/ 249686 w 612283"/>
              <a:gd name="connsiteY102" fmla="*/ 362058 h 525843"/>
              <a:gd name="connsiteX103" fmla="*/ 249686 w 612283"/>
              <a:gd name="connsiteY103" fmla="*/ 388710 h 525843"/>
              <a:gd name="connsiteX104" fmla="*/ 336126 w 612283"/>
              <a:gd name="connsiteY104" fmla="*/ 187017 h 525843"/>
              <a:gd name="connsiteX105" fmla="*/ 336126 w 612283"/>
              <a:gd name="connsiteY105" fmla="*/ 161085 h 525843"/>
              <a:gd name="connsiteX106" fmla="*/ 364939 w 612283"/>
              <a:gd name="connsiteY106" fmla="*/ 149559 h 525843"/>
              <a:gd name="connsiteX107" fmla="*/ 364939 w 612283"/>
              <a:gd name="connsiteY107" fmla="*/ 162525 h 525843"/>
              <a:gd name="connsiteX108" fmla="*/ 336126 w 612283"/>
              <a:gd name="connsiteY108" fmla="*/ 187017 h 525843"/>
              <a:gd name="connsiteX109" fmla="*/ 278499 w 612283"/>
              <a:gd name="connsiteY109" fmla="*/ 200703 h 525843"/>
              <a:gd name="connsiteX110" fmla="*/ 278499 w 612283"/>
              <a:gd name="connsiteY110" fmla="*/ 172610 h 525843"/>
              <a:gd name="connsiteX111" fmla="*/ 307312 w 612283"/>
              <a:gd name="connsiteY111" fmla="*/ 168288 h 525843"/>
              <a:gd name="connsiteX112" fmla="*/ 307312 w 612283"/>
              <a:gd name="connsiteY112" fmla="*/ 195661 h 525843"/>
              <a:gd name="connsiteX113" fmla="*/ 278499 w 612283"/>
              <a:gd name="connsiteY113" fmla="*/ 200703 h 525843"/>
              <a:gd name="connsiteX114" fmla="*/ 220872 w 612283"/>
              <a:gd name="connsiteY114" fmla="*/ 205745 h 525843"/>
              <a:gd name="connsiteX115" fmla="*/ 220872 w 612283"/>
              <a:gd name="connsiteY115" fmla="*/ 176932 h 525843"/>
              <a:gd name="connsiteX116" fmla="*/ 249686 w 612283"/>
              <a:gd name="connsiteY116" fmla="*/ 175491 h 525843"/>
              <a:gd name="connsiteX117" fmla="*/ 249686 w 612283"/>
              <a:gd name="connsiteY117" fmla="*/ 204305 h 525843"/>
              <a:gd name="connsiteX118" fmla="*/ 220872 w 612283"/>
              <a:gd name="connsiteY118" fmla="*/ 205745 h 525843"/>
              <a:gd name="connsiteX119" fmla="*/ 163246 w 612283"/>
              <a:gd name="connsiteY119" fmla="*/ 204305 h 525843"/>
              <a:gd name="connsiteX120" fmla="*/ 163246 w 612283"/>
              <a:gd name="connsiteY120" fmla="*/ 175491 h 525843"/>
              <a:gd name="connsiteX121" fmla="*/ 192059 w 612283"/>
              <a:gd name="connsiteY121" fmla="*/ 176932 h 525843"/>
              <a:gd name="connsiteX122" fmla="*/ 192059 w 612283"/>
              <a:gd name="connsiteY122" fmla="*/ 205745 h 525843"/>
              <a:gd name="connsiteX123" fmla="*/ 163246 w 612283"/>
              <a:gd name="connsiteY123" fmla="*/ 204305 h 525843"/>
              <a:gd name="connsiteX124" fmla="*/ 537819 w 612283"/>
              <a:gd name="connsiteY124" fmla="*/ 292185 h 525843"/>
              <a:gd name="connsiteX125" fmla="*/ 379346 w 612283"/>
              <a:gd name="connsiteY125" fmla="*/ 335405 h 525843"/>
              <a:gd name="connsiteX126" fmla="*/ 220872 w 612283"/>
              <a:gd name="connsiteY126" fmla="*/ 292185 h 525843"/>
              <a:gd name="connsiteX127" fmla="*/ 379346 w 612283"/>
              <a:gd name="connsiteY127" fmla="*/ 248965 h 525843"/>
              <a:gd name="connsiteX128" fmla="*/ 537819 w 612283"/>
              <a:gd name="connsiteY128" fmla="*/ 292185 h 525843"/>
              <a:gd name="connsiteX129" fmla="*/ 581039 w 612283"/>
              <a:gd name="connsiteY129" fmla="*/ 313795 h 525843"/>
              <a:gd name="connsiteX130" fmla="*/ 581039 w 612283"/>
              <a:gd name="connsiteY130" fmla="*/ 292185 h 525843"/>
              <a:gd name="connsiteX131" fmla="*/ 502523 w 612283"/>
              <a:gd name="connsiteY131" fmla="*/ 220152 h 525843"/>
              <a:gd name="connsiteX132" fmla="*/ 435532 w 612283"/>
              <a:gd name="connsiteY132" fmla="*/ 208627 h 525843"/>
              <a:gd name="connsiteX133" fmla="*/ 436252 w 612283"/>
              <a:gd name="connsiteY133" fmla="*/ 198542 h 525843"/>
              <a:gd name="connsiteX134" fmla="*/ 407439 w 612283"/>
              <a:gd name="connsiteY134" fmla="*/ 148119 h 525843"/>
              <a:gd name="connsiteX135" fmla="*/ 407439 w 612283"/>
              <a:gd name="connsiteY135" fmla="*/ 90492 h 525843"/>
              <a:gd name="connsiteX136" fmla="*/ 328922 w 612283"/>
              <a:gd name="connsiteY136" fmla="*/ 18459 h 525843"/>
              <a:gd name="connsiteX137" fmla="*/ 205745 w 612283"/>
              <a:gd name="connsiteY137" fmla="*/ 4052 h 525843"/>
              <a:gd name="connsiteX138" fmla="*/ 4052 w 612283"/>
              <a:gd name="connsiteY138" fmla="*/ 90492 h 525843"/>
              <a:gd name="connsiteX139" fmla="*/ 4052 w 612283"/>
              <a:gd name="connsiteY139" fmla="*/ 162525 h 525843"/>
              <a:gd name="connsiteX140" fmla="*/ 32865 w 612283"/>
              <a:gd name="connsiteY140" fmla="*/ 212949 h 525843"/>
              <a:gd name="connsiteX141" fmla="*/ 32865 w 612283"/>
              <a:gd name="connsiteY141" fmla="*/ 226635 h 525843"/>
              <a:gd name="connsiteX142" fmla="*/ 4052 w 612283"/>
              <a:gd name="connsiteY142" fmla="*/ 277779 h 525843"/>
              <a:gd name="connsiteX143" fmla="*/ 4052 w 612283"/>
              <a:gd name="connsiteY143" fmla="*/ 349812 h 525843"/>
              <a:gd name="connsiteX144" fmla="*/ 82568 w 612283"/>
              <a:gd name="connsiteY144" fmla="*/ 421845 h 525843"/>
              <a:gd name="connsiteX145" fmla="*/ 205745 w 612283"/>
              <a:gd name="connsiteY145" fmla="*/ 436252 h 525843"/>
              <a:gd name="connsiteX146" fmla="*/ 284262 w 612283"/>
              <a:gd name="connsiteY146" fmla="*/ 508285 h 525843"/>
              <a:gd name="connsiteX147" fmla="*/ 407439 w 612283"/>
              <a:gd name="connsiteY147" fmla="*/ 522692 h 525843"/>
              <a:gd name="connsiteX148" fmla="*/ 609132 w 612283"/>
              <a:gd name="connsiteY148" fmla="*/ 436252 h 525843"/>
              <a:gd name="connsiteX149" fmla="*/ 609132 w 612283"/>
              <a:gd name="connsiteY149" fmla="*/ 364219 h 525843"/>
              <a:gd name="connsiteX150" fmla="*/ 581039 w 612283"/>
              <a:gd name="connsiteY150" fmla="*/ 313795 h 525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612283" h="525843">
                <a:moveTo>
                  <a:pt x="566632" y="436252"/>
                </a:moveTo>
                <a:cubicBezTo>
                  <a:pt x="566632" y="445616"/>
                  <a:pt x="555827" y="454260"/>
                  <a:pt x="537819" y="460743"/>
                </a:cubicBezTo>
                <a:lnTo>
                  <a:pt x="537819" y="434811"/>
                </a:lnTo>
                <a:cubicBezTo>
                  <a:pt x="547904" y="431930"/>
                  <a:pt x="557988" y="427608"/>
                  <a:pt x="566632" y="423286"/>
                </a:cubicBezTo>
                <a:lnTo>
                  <a:pt x="566632" y="436252"/>
                </a:lnTo>
                <a:close/>
                <a:moveTo>
                  <a:pt x="509006" y="388710"/>
                </a:moveTo>
                <a:lnTo>
                  <a:pt x="509006" y="362778"/>
                </a:lnTo>
                <a:cubicBezTo>
                  <a:pt x="519090" y="359897"/>
                  <a:pt x="529175" y="355575"/>
                  <a:pt x="537819" y="351253"/>
                </a:cubicBezTo>
                <a:lnTo>
                  <a:pt x="537819" y="364219"/>
                </a:lnTo>
                <a:cubicBezTo>
                  <a:pt x="537819" y="373583"/>
                  <a:pt x="527014" y="382227"/>
                  <a:pt x="509006" y="388710"/>
                </a:cubicBezTo>
                <a:close/>
                <a:moveTo>
                  <a:pt x="509006" y="469387"/>
                </a:moveTo>
                <a:cubicBezTo>
                  <a:pt x="500362" y="471548"/>
                  <a:pt x="490277" y="472989"/>
                  <a:pt x="480192" y="474430"/>
                </a:cubicBezTo>
                <a:lnTo>
                  <a:pt x="480192" y="446337"/>
                </a:lnTo>
                <a:cubicBezTo>
                  <a:pt x="489557" y="444896"/>
                  <a:pt x="499641" y="443455"/>
                  <a:pt x="509006" y="442015"/>
                </a:cubicBezTo>
                <a:lnTo>
                  <a:pt x="509006" y="469387"/>
                </a:lnTo>
                <a:close/>
                <a:moveTo>
                  <a:pt x="451379" y="374303"/>
                </a:moveTo>
                <a:cubicBezTo>
                  <a:pt x="460743" y="372863"/>
                  <a:pt x="470828" y="371422"/>
                  <a:pt x="480192" y="369981"/>
                </a:cubicBezTo>
                <a:lnTo>
                  <a:pt x="480192" y="397354"/>
                </a:lnTo>
                <a:cubicBezTo>
                  <a:pt x="471548" y="399515"/>
                  <a:pt x="461464" y="400956"/>
                  <a:pt x="451379" y="402396"/>
                </a:cubicBezTo>
                <a:lnTo>
                  <a:pt x="451379" y="374303"/>
                </a:lnTo>
                <a:close/>
                <a:moveTo>
                  <a:pt x="451379" y="478031"/>
                </a:moveTo>
                <a:cubicBezTo>
                  <a:pt x="442015" y="478752"/>
                  <a:pt x="432650" y="479472"/>
                  <a:pt x="422566" y="479472"/>
                </a:cubicBezTo>
                <a:lnTo>
                  <a:pt x="422566" y="450659"/>
                </a:lnTo>
                <a:cubicBezTo>
                  <a:pt x="431210" y="450659"/>
                  <a:pt x="441294" y="449938"/>
                  <a:pt x="451379" y="449218"/>
                </a:cubicBezTo>
                <a:lnTo>
                  <a:pt x="451379" y="478031"/>
                </a:lnTo>
                <a:close/>
                <a:moveTo>
                  <a:pt x="393752" y="407439"/>
                </a:moveTo>
                <a:lnTo>
                  <a:pt x="393752" y="378625"/>
                </a:lnTo>
                <a:cubicBezTo>
                  <a:pt x="402396" y="378625"/>
                  <a:pt x="412481" y="377905"/>
                  <a:pt x="422566" y="377185"/>
                </a:cubicBezTo>
                <a:lnTo>
                  <a:pt x="422566" y="405998"/>
                </a:lnTo>
                <a:cubicBezTo>
                  <a:pt x="413201" y="406718"/>
                  <a:pt x="403837" y="406718"/>
                  <a:pt x="393752" y="407439"/>
                </a:cubicBezTo>
                <a:close/>
                <a:moveTo>
                  <a:pt x="393752" y="479472"/>
                </a:moveTo>
                <a:cubicBezTo>
                  <a:pt x="383668" y="479472"/>
                  <a:pt x="374303" y="478752"/>
                  <a:pt x="364939" y="478031"/>
                </a:cubicBezTo>
                <a:lnTo>
                  <a:pt x="364939" y="450659"/>
                </a:lnTo>
                <a:cubicBezTo>
                  <a:pt x="369981" y="450659"/>
                  <a:pt x="374303" y="450659"/>
                  <a:pt x="379346" y="450659"/>
                </a:cubicBezTo>
                <a:cubicBezTo>
                  <a:pt x="383668" y="450659"/>
                  <a:pt x="388710" y="450659"/>
                  <a:pt x="393752" y="450659"/>
                </a:cubicBezTo>
                <a:lnTo>
                  <a:pt x="393752" y="479472"/>
                </a:lnTo>
                <a:close/>
                <a:moveTo>
                  <a:pt x="336126" y="377185"/>
                </a:moveTo>
                <a:cubicBezTo>
                  <a:pt x="345490" y="377905"/>
                  <a:pt x="354854" y="378625"/>
                  <a:pt x="364939" y="378625"/>
                </a:cubicBezTo>
                <a:lnTo>
                  <a:pt x="364939" y="407439"/>
                </a:lnTo>
                <a:cubicBezTo>
                  <a:pt x="354854" y="407439"/>
                  <a:pt x="345490" y="406718"/>
                  <a:pt x="336126" y="405998"/>
                </a:cubicBezTo>
                <a:lnTo>
                  <a:pt x="336126" y="377185"/>
                </a:lnTo>
                <a:close/>
                <a:moveTo>
                  <a:pt x="336126" y="474430"/>
                </a:moveTo>
                <a:cubicBezTo>
                  <a:pt x="326041" y="472989"/>
                  <a:pt x="315956" y="471548"/>
                  <a:pt x="307312" y="469387"/>
                </a:cubicBezTo>
                <a:lnTo>
                  <a:pt x="307312" y="446337"/>
                </a:lnTo>
                <a:cubicBezTo>
                  <a:pt x="316677" y="447777"/>
                  <a:pt x="326041" y="448498"/>
                  <a:pt x="336126" y="449218"/>
                </a:cubicBezTo>
                <a:lnTo>
                  <a:pt x="336126" y="474430"/>
                </a:lnTo>
                <a:close/>
                <a:moveTo>
                  <a:pt x="278499" y="397354"/>
                </a:moveTo>
                <a:lnTo>
                  <a:pt x="278499" y="369261"/>
                </a:lnTo>
                <a:cubicBezTo>
                  <a:pt x="287863" y="370702"/>
                  <a:pt x="297228" y="372863"/>
                  <a:pt x="307312" y="373583"/>
                </a:cubicBezTo>
                <a:lnTo>
                  <a:pt x="307312" y="402396"/>
                </a:lnTo>
                <a:cubicBezTo>
                  <a:pt x="297228" y="400956"/>
                  <a:pt x="287143" y="399515"/>
                  <a:pt x="278499" y="397354"/>
                </a:cubicBezTo>
                <a:close/>
                <a:moveTo>
                  <a:pt x="278499" y="460743"/>
                </a:moveTo>
                <a:cubicBezTo>
                  <a:pt x="260491" y="453540"/>
                  <a:pt x="249686" y="444896"/>
                  <a:pt x="249686" y="436252"/>
                </a:cubicBezTo>
                <a:lnTo>
                  <a:pt x="249686" y="434811"/>
                </a:lnTo>
                <a:cubicBezTo>
                  <a:pt x="249686" y="434811"/>
                  <a:pt x="249686" y="434811"/>
                  <a:pt x="250406" y="434811"/>
                </a:cubicBezTo>
                <a:cubicBezTo>
                  <a:pt x="252567" y="435532"/>
                  <a:pt x="254008" y="436252"/>
                  <a:pt x="256169" y="436252"/>
                </a:cubicBezTo>
                <a:cubicBezTo>
                  <a:pt x="263372" y="438413"/>
                  <a:pt x="270575" y="439854"/>
                  <a:pt x="278499" y="441294"/>
                </a:cubicBezTo>
                <a:lnTo>
                  <a:pt x="278499" y="460743"/>
                </a:lnTo>
                <a:close/>
                <a:moveTo>
                  <a:pt x="163246" y="362778"/>
                </a:moveTo>
                <a:cubicBezTo>
                  <a:pt x="168288" y="362778"/>
                  <a:pt x="172610" y="363498"/>
                  <a:pt x="177652" y="363498"/>
                </a:cubicBezTo>
                <a:lnTo>
                  <a:pt x="177652" y="364219"/>
                </a:lnTo>
                <a:cubicBezTo>
                  <a:pt x="177652" y="374303"/>
                  <a:pt x="179813" y="384388"/>
                  <a:pt x="184856" y="392312"/>
                </a:cubicBezTo>
                <a:cubicBezTo>
                  <a:pt x="177652" y="392312"/>
                  <a:pt x="170449" y="391591"/>
                  <a:pt x="163246" y="390871"/>
                </a:cubicBezTo>
                <a:lnTo>
                  <a:pt x="163246" y="362778"/>
                </a:lnTo>
                <a:close/>
                <a:moveTo>
                  <a:pt x="134432" y="276338"/>
                </a:moveTo>
                <a:cubicBezTo>
                  <a:pt x="143797" y="277779"/>
                  <a:pt x="153161" y="279940"/>
                  <a:pt x="163246" y="280660"/>
                </a:cubicBezTo>
                <a:lnTo>
                  <a:pt x="163246" y="309473"/>
                </a:lnTo>
                <a:cubicBezTo>
                  <a:pt x="153161" y="308033"/>
                  <a:pt x="143076" y="306592"/>
                  <a:pt x="134432" y="304431"/>
                </a:cubicBezTo>
                <a:lnTo>
                  <a:pt x="134432" y="276338"/>
                </a:lnTo>
                <a:close/>
                <a:moveTo>
                  <a:pt x="134432" y="387990"/>
                </a:moveTo>
                <a:cubicBezTo>
                  <a:pt x="124348" y="386549"/>
                  <a:pt x="114263" y="385108"/>
                  <a:pt x="105619" y="382947"/>
                </a:cubicBezTo>
                <a:lnTo>
                  <a:pt x="105619" y="354854"/>
                </a:lnTo>
                <a:cubicBezTo>
                  <a:pt x="114983" y="356295"/>
                  <a:pt x="124348" y="358456"/>
                  <a:pt x="134432" y="359176"/>
                </a:cubicBezTo>
                <a:lnTo>
                  <a:pt x="134432" y="387990"/>
                </a:lnTo>
                <a:close/>
                <a:moveTo>
                  <a:pt x="76806" y="270575"/>
                </a:moveTo>
                <a:lnTo>
                  <a:pt x="76806" y="257609"/>
                </a:lnTo>
                <a:cubicBezTo>
                  <a:pt x="85450" y="261931"/>
                  <a:pt x="94814" y="265533"/>
                  <a:pt x="105619" y="268414"/>
                </a:cubicBezTo>
                <a:lnTo>
                  <a:pt x="105619" y="295067"/>
                </a:lnTo>
                <a:cubicBezTo>
                  <a:pt x="87611" y="288584"/>
                  <a:pt x="76806" y="279940"/>
                  <a:pt x="76806" y="270575"/>
                </a:cubicBezTo>
                <a:close/>
                <a:moveTo>
                  <a:pt x="76806" y="374303"/>
                </a:moveTo>
                <a:cubicBezTo>
                  <a:pt x="58797" y="367100"/>
                  <a:pt x="47992" y="358456"/>
                  <a:pt x="47992" y="349812"/>
                </a:cubicBezTo>
                <a:lnTo>
                  <a:pt x="47992" y="336846"/>
                </a:lnTo>
                <a:cubicBezTo>
                  <a:pt x="56636" y="341168"/>
                  <a:pt x="66001" y="344770"/>
                  <a:pt x="76806" y="347651"/>
                </a:cubicBezTo>
                <a:lnTo>
                  <a:pt x="76806" y="374303"/>
                </a:lnTo>
                <a:close/>
                <a:moveTo>
                  <a:pt x="47992" y="149559"/>
                </a:moveTo>
                <a:cubicBezTo>
                  <a:pt x="56636" y="153881"/>
                  <a:pt x="66001" y="157483"/>
                  <a:pt x="76806" y="160364"/>
                </a:cubicBezTo>
                <a:lnTo>
                  <a:pt x="76806" y="187017"/>
                </a:lnTo>
                <a:cubicBezTo>
                  <a:pt x="58797" y="179813"/>
                  <a:pt x="47992" y="171169"/>
                  <a:pt x="47992" y="162525"/>
                </a:cubicBezTo>
                <a:lnTo>
                  <a:pt x="47992" y="149559"/>
                </a:lnTo>
                <a:close/>
                <a:moveTo>
                  <a:pt x="134432" y="172610"/>
                </a:moveTo>
                <a:lnTo>
                  <a:pt x="134432" y="201423"/>
                </a:lnTo>
                <a:cubicBezTo>
                  <a:pt x="124348" y="199983"/>
                  <a:pt x="114263" y="198542"/>
                  <a:pt x="105619" y="196381"/>
                </a:cubicBezTo>
                <a:lnTo>
                  <a:pt x="105619" y="168288"/>
                </a:lnTo>
                <a:cubicBezTo>
                  <a:pt x="114983" y="169729"/>
                  <a:pt x="124348" y="171169"/>
                  <a:pt x="134432" y="172610"/>
                </a:cubicBezTo>
                <a:close/>
                <a:moveTo>
                  <a:pt x="206466" y="47272"/>
                </a:moveTo>
                <a:cubicBezTo>
                  <a:pt x="294346" y="47272"/>
                  <a:pt x="364939" y="66721"/>
                  <a:pt x="364939" y="90492"/>
                </a:cubicBezTo>
                <a:cubicBezTo>
                  <a:pt x="364939" y="114263"/>
                  <a:pt x="294346" y="133712"/>
                  <a:pt x="206466" y="133712"/>
                </a:cubicBezTo>
                <a:cubicBezTo>
                  <a:pt x="118585" y="133712"/>
                  <a:pt x="47992" y="114263"/>
                  <a:pt x="47992" y="90492"/>
                </a:cubicBezTo>
                <a:cubicBezTo>
                  <a:pt x="47992" y="66721"/>
                  <a:pt x="118585" y="47272"/>
                  <a:pt x="206466" y="47272"/>
                </a:cubicBezTo>
                <a:close/>
                <a:moveTo>
                  <a:pt x="249686" y="388710"/>
                </a:moveTo>
                <a:cubicBezTo>
                  <a:pt x="231677" y="381507"/>
                  <a:pt x="220872" y="372863"/>
                  <a:pt x="220872" y="364219"/>
                </a:cubicBezTo>
                <a:lnTo>
                  <a:pt x="220872" y="351253"/>
                </a:lnTo>
                <a:cubicBezTo>
                  <a:pt x="229516" y="355575"/>
                  <a:pt x="238881" y="359176"/>
                  <a:pt x="249686" y="362058"/>
                </a:cubicBezTo>
                <a:lnTo>
                  <a:pt x="249686" y="388710"/>
                </a:lnTo>
                <a:close/>
                <a:moveTo>
                  <a:pt x="336126" y="187017"/>
                </a:moveTo>
                <a:lnTo>
                  <a:pt x="336126" y="161085"/>
                </a:lnTo>
                <a:cubicBezTo>
                  <a:pt x="346210" y="158203"/>
                  <a:pt x="356295" y="153881"/>
                  <a:pt x="364939" y="149559"/>
                </a:cubicBezTo>
                <a:lnTo>
                  <a:pt x="364939" y="162525"/>
                </a:lnTo>
                <a:cubicBezTo>
                  <a:pt x="364939" y="171890"/>
                  <a:pt x="354134" y="180534"/>
                  <a:pt x="336126" y="187017"/>
                </a:cubicBezTo>
                <a:close/>
                <a:moveTo>
                  <a:pt x="278499" y="200703"/>
                </a:moveTo>
                <a:lnTo>
                  <a:pt x="278499" y="172610"/>
                </a:lnTo>
                <a:cubicBezTo>
                  <a:pt x="287863" y="171169"/>
                  <a:pt x="297948" y="169729"/>
                  <a:pt x="307312" y="168288"/>
                </a:cubicBezTo>
                <a:lnTo>
                  <a:pt x="307312" y="195661"/>
                </a:lnTo>
                <a:cubicBezTo>
                  <a:pt x="298668" y="197822"/>
                  <a:pt x="288584" y="199262"/>
                  <a:pt x="278499" y="200703"/>
                </a:cubicBezTo>
                <a:close/>
                <a:moveTo>
                  <a:pt x="220872" y="205745"/>
                </a:moveTo>
                <a:lnTo>
                  <a:pt x="220872" y="176932"/>
                </a:lnTo>
                <a:cubicBezTo>
                  <a:pt x="229516" y="176932"/>
                  <a:pt x="239601" y="176212"/>
                  <a:pt x="249686" y="175491"/>
                </a:cubicBezTo>
                <a:lnTo>
                  <a:pt x="249686" y="204305"/>
                </a:lnTo>
                <a:cubicBezTo>
                  <a:pt x="240321" y="205025"/>
                  <a:pt x="230957" y="205025"/>
                  <a:pt x="220872" y="205745"/>
                </a:cubicBezTo>
                <a:close/>
                <a:moveTo>
                  <a:pt x="163246" y="204305"/>
                </a:moveTo>
                <a:lnTo>
                  <a:pt x="163246" y="175491"/>
                </a:lnTo>
                <a:cubicBezTo>
                  <a:pt x="172610" y="176212"/>
                  <a:pt x="181974" y="176932"/>
                  <a:pt x="192059" y="176932"/>
                </a:cubicBezTo>
                <a:lnTo>
                  <a:pt x="192059" y="205745"/>
                </a:lnTo>
                <a:cubicBezTo>
                  <a:pt x="181974" y="205025"/>
                  <a:pt x="172610" y="205025"/>
                  <a:pt x="163246" y="204305"/>
                </a:cubicBezTo>
                <a:close/>
                <a:moveTo>
                  <a:pt x="537819" y="292185"/>
                </a:moveTo>
                <a:cubicBezTo>
                  <a:pt x="537819" y="315956"/>
                  <a:pt x="467226" y="335405"/>
                  <a:pt x="379346" y="335405"/>
                </a:cubicBezTo>
                <a:cubicBezTo>
                  <a:pt x="291465" y="335405"/>
                  <a:pt x="220872" y="315956"/>
                  <a:pt x="220872" y="292185"/>
                </a:cubicBezTo>
                <a:cubicBezTo>
                  <a:pt x="220872" y="268414"/>
                  <a:pt x="291465" y="248965"/>
                  <a:pt x="379346" y="248965"/>
                </a:cubicBezTo>
                <a:cubicBezTo>
                  <a:pt x="467226" y="248965"/>
                  <a:pt x="537819" y="268414"/>
                  <a:pt x="537819" y="292185"/>
                </a:cubicBezTo>
                <a:close/>
                <a:moveTo>
                  <a:pt x="581039" y="313795"/>
                </a:moveTo>
                <a:lnTo>
                  <a:pt x="581039" y="292185"/>
                </a:lnTo>
                <a:cubicBezTo>
                  <a:pt x="581039" y="258330"/>
                  <a:pt x="554387" y="233838"/>
                  <a:pt x="502523" y="220152"/>
                </a:cubicBezTo>
                <a:cubicBezTo>
                  <a:pt x="483074" y="215110"/>
                  <a:pt x="460743" y="210788"/>
                  <a:pt x="435532" y="208627"/>
                </a:cubicBezTo>
                <a:cubicBezTo>
                  <a:pt x="436252" y="205745"/>
                  <a:pt x="436252" y="202144"/>
                  <a:pt x="436252" y="198542"/>
                </a:cubicBezTo>
                <a:cubicBezTo>
                  <a:pt x="436252" y="178373"/>
                  <a:pt x="426888" y="161085"/>
                  <a:pt x="407439" y="148119"/>
                </a:cubicBezTo>
                <a:lnTo>
                  <a:pt x="407439" y="90492"/>
                </a:lnTo>
                <a:cubicBezTo>
                  <a:pt x="407439" y="56636"/>
                  <a:pt x="380786" y="32145"/>
                  <a:pt x="328922" y="18459"/>
                </a:cubicBezTo>
                <a:cubicBezTo>
                  <a:pt x="295067" y="9094"/>
                  <a:pt x="251847" y="4052"/>
                  <a:pt x="205745" y="4052"/>
                </a:cubicBezTo>
                <a:cubicBezTo>
                  <a:pt x="145237" y="4052"/>
                  <a:pt x="4052" y="12696"/>
                  <a:pt x="4052" y="90492"/>
                </a:cubicBezTo>
                <a:lnTo>
                  <a:pt x="4052" y="162525"/>
                </a:lnTo>
                <a:cubicBezTo>
                  <a:pt x="4052" y="182695"/>
                  <a:pt x="13416" y="199983"/>
                  <a:pt x="32865" y="212949"/>
                </a:cubicBezTo>
                <a:lnTo>
                  <a:pt x="32865" y="226635"/>
                </a:lnTo>
                <a:cubicBezTo>
                  <a:pt x="15577" y="238881"/>
                  <a:pt x="4052" y="255448"/>
                  <a:pt x="4052" y="277779"/>
                </a:cubicBezTo>
                <a:lnTo>
                  <a:pt x="4052" y="349812"/>
                </a:lnTo>
                <a:cubicBezTo>
                  <a:pt x="4052" y="383668"/>
                  <a:pt x="30704" y="408159"/>
                  <a:pt x="82568" y="421845"/>
                </a:cubicBezTo>
                <a:cubicBezTo>
                  <a:pt x="116424" y="431210"/>
                  <a:pt x="159644" y="436252"/>
                  <a:pt x="205745" y="436252"/>
                </a:cubicBezTo>
                <a:cubicBezTo>
                  <a:pt x="205745" y="470108"/>
                  <a:pt x="232398" y="494599"/>
                  <a:pt x="284262" y="508285"/>
                </a:cubicBezTo>
                <a:cubicBezTo>
                  <a:pt x="318117" y="517650"/>
                  <a:pt x="361337" y="522692"/>
                  <a:pt x="407439" y="522692"/>
                </a:cubicBezTo>
                <a:cubicBezTo>
                  <a:pt x="467947" y="522692"/>
                  <a:pt x="609132" y="514048"/>
                  <a:pt x="609132" y="436252"/>
                </a:cubicBezTo>
                <a:lnTo>
                  <a:pt x="609132" y="364219"/>
                </a:lnTo>
                <a:cubicBezTo>
                  <a:pt x="609852" y="344049"/>
                  <a:pt x="600488" y="326761"/>
                  <a:pt x="581039" y="313795"/>
                </a:cubicBezTo>
                <a:close/>
              </a:path>
            </a:pathLst>
          </a:custGeom>
          <a:solidFill>
            <a:schemeClr val="tx1">
              <a:lumMod val="75000"/>
              <a:lumOff val="25000"/>
            </a:schemeClr>
          </a:solidFill>
          <a:ln w="7144"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34" name="Ορθογώνιο 6" descr="Πλαίσιο επισήμανσης.">
            <a:extLst>
              <a:ext uri="{FF2B5EF4-FFF2-40B4-BE49-F238E27FC236}"/>
            </a:extLst>
          </p:cNvPr>
          <p:cNvSpPr/>
          <p:nvPr/>
        </p:nvSpPr>
        <p:spPr>
          <a:xfrm rot="10800000" flipV="1">
            <a:off x="5300663" y="5414963"/>
            <a:ext cx="2576512" cy="777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62834" name="Text Placeholder 24"/>
          <p:cNvSpPr txBox="1">
            <a:spLocks/>
          </p:cNvSpPr>
          <p:nvPr/>
        </p:nvSpPr>
        <p:spPr bwMode="auto">
          <a:xfrm>
            <a:off x="5340350" y="5708650"/>
            <a:ext cx="2560638" cy="274638"/>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Η άτυπη οργάνωση</a:t>
            </a:r>
          </a:p>
        </p:txBody>
      </p:sp>
      <p:sp>
        <p:nvSpPr>
          <p:cNvPr id="41" name="Ορθογώνιο 6" descr="Πλαίσιο επισήμανσης.">
            <a:extLst>
              <a:ext uri="{FF2B5EF4-FFF2-40B4-BE49-F238E27FC236}"/>
            </a:extLst>
          </p:cNvPr>
          <p:cNvSpPr/>
          <p:nvPr/>
        </p:nvSpPr>
        <p:spPr>
          <a:xfrm rot="10800000" flipV="1">
            <a:off x="9015413" y="5395913"/>
            <a:ext cx="2576512" cy="77787"/>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162836" name="Text Placeholder 24"/>
          <p:cNvSpPr txBox="1">
            <a:spLocks/>
          </p:cNvSpPr>
          <p:nvPr/>
        </p:nvSpPr>
        <p:spPr bwMode="auto">
          <a:xfrm>
            <a:off x="8855075" y="5695950"/>
            <a:ext cx="2954338" cy="287338"/>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Το κοινωνικοψυχολογικό κίνητρο</a:t>
            </a:r>
          </a:p>
        </p:txBody>
      </p:sp>
      <p:sp>
        <p:nvSpPr>
          <p:cNvPr id="22" name="Γραφικό 20" descr="Χαρτί">
            <a:extLst>
              <a:ext uri="{FF2B5EF4-FFF2-40B4-BE49-F238E27FC236}"/>
            </a:extLst>
          </p:cNvPr>
          <p:cNvSpPr/>
          <p:nvPr/>
        </p:nvSpPr>
        <p:spPr>
          <a:xfrm>
            <a:off x="6378575" y="4648200"/>
            <a:ext cx="419100" cy="609600"/>
          </a:xfrm>
          <a:custGeom>
            <a:avLst/>
            <a:gdLst>
              <a:gd name="connsiteX0" fmla="*/ 64294 w 600075"/>
              <a:gd name="connsiteY0" fmla="*/ 711994 h 771525"/>
              <a:gd name="connsiteX1" fmla="*/ 64294 w 600075"/>
              <a:gd name="connsiteY1" fmla="*/ 64294 h 771525"/>
              <a:gd name="connsiteX2" fmla="*/ 330994 w 600075"/>
              <a:gd name="connsiteY2" fmla="*/ 64294 h 771525"/>
              <a:gd name="connsiteX3" fmla="*/ 330994 w 600075"/>
              <a:gd name="connsiteY3" fmla="*/ 264319 h 771525"/>
              <a:gd name="connsiteX4" fmla="*/ 540544 w 600075"/>
              <a:gd name="connsiteY4" fmla="*/ 264319 h 771525"/>
              <a:gd name="connsiteX5" fmla="*/ 540544 w 600075"/>
              <a:gd name="connsiteY5" fmla="*/ 711994 h 771525"/>
              <a:gd name="connsiteX6" fmla="*/ 64294 w 600075"/>
              <a:gd name="connsiteY6" fmla="*/ 711994 h 771525"/>
              <a:gd name="connsiteX7" fmla="*/ 388144 w 600075"/>
              <a:gd name="connsiteY7" fmla="*/ 88106 h 771525"/>
              <a:gd name="connsiteX8" fmla="*/ 507206 w 600075"/>
              <a:gd name="connsiteY8" fmla="*/ 207169 h 771525"/>
              <a:gd name="connsiteX9" fmla="*/ 388144 w 600075"/>
              <a:gd name="connsiteY9" fmla="*/ 207169 h 771525"/>
              <a:gd name="connsiteX10" fmla="*/ 388144 w 600075"/>
              <a:gd name="connsiteY10" fmla="*/ 88106 h 771525"/>
              <a:gd name="connsiteX11" fmla="*/ 388144 w 600075"/>
              <a:gd name="connsiteY11" fmla="*/ 7144 h 771525"/>
              <a:gd name="connsiteX12" fmla="*/ 7144 w 600075"/>
              <a:gd name="connsiteY12" fmla="*/ 7144 h 771525"/>
              <a:gd name="connsiteX13" fmla="*/ 7144 w 600075"/>
              <a:gd name="connsiteY13" fmla="*/ 769144 h 771525"/>
              <a:gd name="connsiteX14" fmla="*/ 597694 w 600075"/>
              <a:gd name="connsiteY14" fmla="*/ 769144 h 771525"/>
              <a:gd name="connsiteX15" fmla="*/ 597694 w 600075"/>
              <a:gd name="connsiteY15" fmla="*/ 216694 h 771525"/>
              <a:gd name="connsiteX16" fmla="*/ 388144 w 600075"/>
              <a:gd name="connsiteY16" fmla="*/ 7144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00075" h="771525">
                <a:moveTo>
                  <a:pt x="64294" y="711994"/>
                </a:moveTo>
                <a:lnTo>
                  <a:pt x="64294" y="64294"/>
                </a:lnTo>
                <a:lnTo>
                  <a:pt x="330994" y="64294"/>
                </a:lnTo>
                <a:lnTo>
                  <a:pt x="330994" y="264319"/>
                </a:lnTo>
                <a:lnTo>
                  <a:pt x="540544" y="264319"/>
                </a:lnTo>
                <a:lnTo>
                  <a:pt x="540544" y="711994"/>
                </a:lnTo>
                <a:lnTo>
                  <a:pt x="64294" y="711994"/>
                </a:lnTo>
                <a:close/>
                <a:moveTo>
                  <a:pt x="388144" y="88106"/>
                </a:moveTo>
                <a:lnTo>
                  <a:pt x="507206" y="207169"/>
                </a:lnTo>
                <a:lnTo>
                  <a:pt x="388144" y="207169"/>
                </a:lnTo>
                <a:lnTo>
                  <a:pt x="388144" y="88106"/>
                </a:lnTo>
                <a:close/>
                <a:moveTo>
                  <a:pt x="388144" y="7144"/>
                </a:moveTo>
                <a:lnTo>
                  <a:pt x="7144" y="7144"/>
                </a:lnTo>
                <a:lnTo>
                  <a:pt x="7144" y="769144"/>
                </a:lnTo>
                <a:lnTo>
                  <a:pt x="597694" y="769144"/>
                </a:lnTo>
                <a:lnTo>
                  <a:pt x="597694" y="216694"/>
                </a:lnTo>
                <a:lnTo>
                  <a:pt x="388144" y="7144"/>
                </a:lnTo>
                <a:close/>
              </a:path>
            </a:pathLst>
          </a:custGeom>
          <a:solidFill>
            <a:schemeClr val="tx1">
              <a:lumMod val="75000"/>
              <a:lumOff val="25000"/>
            </a:schemeClr>
          </a:solid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25" name="Γραφικό 23" descr="Νερό">
            <a:extLst>
              <a:ext uri="{FF2B5EF4-FFF2-40B4-BE49-F238E27FC236}"/>
            </a:extLst>
          </p:cNvPr>
          <p:cNvSpPr/>
          <p:nvPr/>
        </p:nvSpPr>
        <p:spPr>
          <a:xfrm>
            <a:off x="10212388" y="4718050"/>
            <a:ext cx="233362" cy="442913"/>
          </a:xfrm>
          <a:custGeom>
            <a:avLst/>
            <a:gdLst>
              <a:gd name="connsiteX0" fmla="*/ 245269 w 485775"/>
              <a:gd name="connsiteY0" fmla="*/ 7144 h 733425"/>
              <a:gd name="connsiteX1" fmla="*/ 7144 w 485775"/>
              <a:gd name="connsiteY1" fmla="*/ 492919 h 733425"/>
              <a:gd name="connsiteX2" fmla="*/ 245269 w 485775"/>
              <a:gd name="connsiteY2" fmla="*/ 731044 h 733425"/>
              <a:gd name="connsiteX3" fmla="*/ 483394 w 485775"/>
              <a:gd name="connsiteY3" fmla="*/ 492919 h 733425"/>
              <a:gd name="connsiteX4" fmla="*/ 245269 w 485775"/>
              <a:gd name="connsiteY4" fmla="*/ 7144 h 733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775" h="733425">
                <a:moveTo>
                  <a:pt x="245269" y="7144"/>
                </a:moveTo>
                <a:cubicBezTo>
                  <a:pt x="245269" y="7144"/>
                  <a:pt x="7144" y="342424"/>
                  <a:pt x="7144" y="492919"/>
                </a:cubicBezTo>
                <a:cubicBezTo>
                  <a:pt x="7144" y="624364"/>
                  <a:pt x="113824" y="731044"/>
                  <a:pt x="245269" y="731044"/>
                </a:cubicBezTo>
                <a:cubicBezTo>
                  <a:pt x="376714" y="731044"/>
                  <a:pt x="483394" y="624364"/>
                  <a:pt x="483394" y="492919"/>
                </a:cubicBezTo>
                <a:cubicBezTo>
                  <a:pt x="483394" y="341471"/>
                  <a:pt x="245269" y="7144"/>
                  <a:pt x="245269" y="7144"/>
                </a:cubicBezTo>
                <a:close/>
              </a:path>
            </a:pathLst>
          </a:custGeom>
          <a:solidFill>
            <a:schemeClr val="tx1">
              <a:lumMod val="75000"/>
              <a:lumOff val="25000"/>
            </a:schemeClr>
          </a:solidFill>
          <a:ln w="9525" cap="flat">
            <a:noFill/>
            <a:prstDash val="solid"/>
            <a:miter/>
          </a:ln>
        </p:spPr>
        <p:txBody>
          <a:bodyPr anchor="ctr"/>
          <a:lstStyle/>
          <a:p>
            <a:pPr fontAlgn="auto">
              <a:spcBef>
                <a:spcPts val="0"/>
              </a:spcBef>
              <a:spcAft>
                <a:spcPts val="0"/>
              </a:spcAft>
              <a:defRPr/>
            </a:pPr>
            <a:endParaRPr lang="el-GR">
              <a:latin typeface="+mn-lt"/>
              <a:cs typeface="+mn-cs"/>
            </a:endParaRPr>
          </a:p>
        </p:txBody>
      </p:sp>
      <p:sp>
        <p:nvSpPr>
          <p:cNvPr id="162839" name="Θέση περιεχομένου 3"/>
          <p:cNvSpPr txBox="1">
            <a:spLocks/>
          </p:cNvSpPr>
          <p:nvPr/>
        </p:nvSpPr>
        <p:spPr bwMode="auto">
          <a:xfrm>
            <a:off x="4792663" y="817563"/>
            <a:ext cx="7399337" cy="520700"/>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Μέρος Δεύτερο</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Θέση κειμένου 7"/>
          <p:cNvSpPr>
            <a:spLocks noGrp="1"/>
          </p:cNvSpPr>
          <p:nvPr>
            <p:ph type="body" sz="quarter" idx="18"/>
          </p:nvPr>
        </p:nvSpPr>
        <p:spPr>
          <a:xfrm>
            <a:off x="1765300" y="514350"/>
            <a:ext cx="3608388" cy="461963"/>
          </a:xfrm>
        </p:spPr>
        <p:txBody>
          <a:bodyPr/>
          <a:lstStyle/>
          <a:p>
            <a:pPr marL="0" indent="0" algn="ctr">
              <a:buFont typeface="Calibri" pitchFamily="34" charset="0"/>
              <a:buNone/>
            </a:pPr>
            <a:r>
              <a:rPr lang="el-GR" smtClean="0"/>
              <a:t>Δεν πρέπει να συγχέονται:</a:t>
            </a:r>
          </a:p>
        </p:txBody>
      </p:sp>
      <p:sp>
        <p:nvSpPr>
          <p:cNvPr id="2" name="Τίτλος 1"/>
          <p:cNvSpPr>
            <a:spLocks noGrp="1"/>
          </p:cNvSpPr>
          <p:nvPr>
            <p:ph type="ctrTitle"/>
          </p:nvPr>
        </p:nvSpPr>
        <p:spPr>
          <a:xfrm>
            <a:off x="7189788" y="495300"/>
            <a:ext cx="4859337" cy="5521325"/>
          </a:xfrm>
        </p:spPr>
        <p:txBody>
          <a:bodyPr/>
          <a:lstStyle/>
          <a:p>
            <a:pPr algn="ctr" fontAlgn="auto">
              <a:spcAft>
                <a:spcPts val="0"/>
              </a:spcAft>
              <a:defRPr/>
            </a:pPr>
            <a:r>
              <a:rPr lang="el-GR" sz="3600" b="1" dirty="0"/>
              <a:t>Επεξήγηση</a:t>
            </a:r>
            <a:endParaRPr lang="el-GR" sz="3600" dirty="0"/>
          </a:p>
        </p:txBody>
      </p:sp>
      <p:pic>
        <p:nvPicPr>
          <p:cNvPr id="10" name="Θέση εικόνας 9" descr="Εικόνα παραθύρων κτιρίου"/>
          <p:cNvPicPr>
            <a:picLocks noGrp="1" noChangeAspect="1"/>
          </p:cNvPicPr>
          <p:nvPr>
            <p:ph type="pic" sz="quarter" idx="16"/>
          </p:nvPr>
        </p:nvPicPr>
        <p:blipFill>
          <a:blip r:embed="rId3"/>
          <a:stretch>
            <a:fillRect/>
          </a:stretch>
        </p:blipFill>
        <p:spPr>
          <a:xfrm>
            <a:off x="7459663" y="758825"/>
            <a:ext cx="1871662" cy="1873250"/>
          </a:xfrm>
        </p:spPr>
      </p:pic>
      <p:pic>
        <p:nvPicPr>
          <p:cNvPr id="12" name="Θέση εικόνας 11" descr="Κοντινή εικόνα εσωτερικού υλικού δόμησης"/>
          <p:cNvPicPr>
            <a:picLocks noGrp="1" noChangeAspect="1"/>
          </p:cNvPicPr>
          <p:nvPr>
            <p:ph type="pic" sz="quarter" idx="17"/>
          </p:nvPr>
        </p:nvPicPr>
        <p:blipFill>
          <a:blip r:embed="rId4"/>
          <a:stretch>
            <a:fillRect/>
          </a:stretch>
        </p:blipFill>
        <p:spPr>
          <a:xfrm>
            <a:off x="9713913" y="768350"/>
            <a:ext cx="1871662" cy="1865313"/>
          </a:xfrm>
        </p:spPr>
      </p:pic>
      <p:sp>
        <p:nvSpPr>
          <p:cNvPr id="5" name="Θέση υποσέλιδου 4"/>
          <p:cNvSpPr>
            <a:spLocks noGrp="1"/>
          </p:cNvSpPr>
          <p:nvPr>
            <p:ph type="ftr" sz="quarter" idx="20"/>
          </p:nvPr>
        </p:nvSpPr>
        <p:spPr/>
        <p:txBody>
          <a:bodyPr/>
          <a:lstStyle/>
          <a:p>
            <a:pPr>
              <a:defRPr/>
            </a:pPr>
            <a:r>
              <a:rPr lang="el-GR" dirty="0"/>
              <a:t>Προσθέστε υποσέλιδο</a:t>
            </a:r>
          </a:p>
        </p:txBody>
      </p:sp>
      <p:sp>
        <p:nvSpPr>
          <p:cNvPr id="4" name="Θέση αριθμού διαφάνειας 3"/>
          <p:cNvSpPr>
            <a:spLocks noGrp="1"/>
          </p:cNvSpPr>
          <p:nvPr>
            <p:ph type="sldNum" sz="quarter" idx="19"/>
          </p:nvPr>
        </p:nvSpPr>
        <p:spPr/>
        <p:txBody>
          <a:bodyPr/>
          <a:lstStyle/>
          <a:p>
            <a:pPr>
              <a:defRPr/>
            </a:pPr>
            <a:fld id="{090EC756-2336-4CEE-8A0E-11E1799F1365}" type="slidenum">
              <a:rPr lang="el-GR"/>
              <a:pPr>
                <a:defRPr/>
              </a:pPr>
              <a:t>8</a:t>
            </a:fld>
            <a:endParaRPr lang="el-GR" dirty="0"/>
          </a:p>
        </p:txBody>
      </p:sp>
      <p:sp>
        <p:nvSpPr>
          <p:cNvPr id="41991" name="TextBox 37"/>
          <p:cNvSpPr txBox="1">
            <a:spLocks noChangeArrowheads="1"/>
          </p:cNvSpPr>
          <p:nvPr/>
        </p:nvSpPr>
        <p:spPr bwMode="auto">
          <a:xfrm>
            <a:off x="97932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
        <p:nvSpPr>
          <p:cNvPr id="41992" name="TextBox 37"/>
          <p:cNvSpPr txBox="1">
            <a:spLocks noChangeArrowheads="1"/>
          </p:cNvSpPr>
          <p:nvPr/>
        </p:nvSpPr>
        <p:spPr bwMode="auto">
          <a:xfrm>
            <a:off x="7635875" y="2646363"/>
            <a:ext cx="1335088" cy="130175"/>
          </a:xfrm>
          <a:prstGeom prst="rect">
            <a:avLst/>
          </a:prstGeom>
          <a:solidFill>
            <a:schemeClr val="bg1"/>
          </a:solidFill>
          <a:ln w="9525">
            <a:noFill/>
            <a:miter lim="800000"/>
            <a:headEnd/>
            <a:tailEnd/>
          </a:ln>
        </p:spPr>
        <p:txBody>
          <a:bodyPr>
            <a:spAutoFit/>
          </a:bodyPr>
          <a:lstStyle/>
          <a:p>
            <a:endParaRPr lang="el-GR" sz="800">
              <a:solidFill>
                <a:schemeClr val="bg1"/>
              </a:solidFill>
              <a:latin typeface="Calibri" pitchFamily="34" charset="0"/>
            </a:endParaRPr>
          </a:p>
        </p:txBody>
      </p:sp>
      <p:sp>
        <p:nvSpPr>
          <p:cNvPr id="41993" name="Θέση κειμένου 5"/>
          <p:cNvSpPr txBox="1">
            <a:spLocks/>
          </p:cNvSpPr>
          <p:nvPr/>
        </p:nvSpPr>
        <p:spPr bwMode="auto">
          <a:xfrm>
            <a:off x="738188" y="1979613"/>
            <a:ext cx="2268537" cy="360362"/>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Εντατικοποίηση της εργασίας</a:t>
            </a:r>
          </a:p>
        </p:txBody>
      </p:sp>
      <p:sp>
        <p:nvSpPr>
          <p:cNvPr id="41994" name="Θέση κειμένου 5"/>
          <p:cNvSpPr txBox="1">
            <a:spLocks/>
          </p:cNvSpPr>
          <p:nvPr/>
        </p:nvSpPr>
        <p:spPr bwMode="auto">
          <a:xfrm>
            <a:off x="3997325" y="1979613"/>
            <a:ext cx="2833688" cy="360362"/>
          </a:xfrm>
          <a:prstGeom prst="rect">
            <a:avLst/>
          </a:prstGeom>
          <a:noFill/>
          <a:ln w="9525">
            <a:noFill/>
            <a:miter lim="800000"/>
            <a:headEnd/>
            <a:tailEnd/>
          </a:ln>
        </p:spPr>
        <p:txBody>
          <a:bodyPr/>
          <a:lstStyle/>
          <a:p>
            <a:pPr algn="ctr">
              <a:lnSpc>
                <a:spcPct val="90000"/>
              </a:lnSpc>
              <a:spcBef>
                <a:spcPts val="1000"/>
              </a:spcBef>
              <a:buClr>
                <a:schemeClr val="accent1"/>
              </a:buClr>
              <a:buFont typeface="Calibri" pitchFamily="34" charset="0"/>
              <a:buNone/>
            </a:pPr>
            <a:r>
              <a:rPr lang="el-GR" b="1">
                <a:solidFill>
                  <a:srgbClr val="404040"/>
                </a:solidFill>
                <a:latin typeface="Calibri" pitchFamily="34" charset="0"/>
              </a:rPr>
              <a:t>Αύξηση της παραγωγικότητας εργασίας</a:t>
            </a:r>
          </a:p>
        </p:txBody>
      </p:sp>
      <p:sp>
        <p:nvSpPr>
          <p:cNvPr id="41995" name="Text Placeholder 24"/>
          <p:cNvSpPr txBox="1">
            <a:spLocks/>
          </p:cNvSpPr>
          <p:nvPr/>
        </p:nvSpPr>
        <p:spPr bwMode="auto">
          <a:xfrm>
            <a:off x="3856038" y="2884488"/>
            <a:ext cx="3116262" cy="771525"/>
          </a:xfrm>
          <a:prstGeom prst="rect">
            <a:avLst/>
          </a:prstGeom>
          <a:noFill/>
          <a:ln w="9525">
            <a:noFill/>
            <a:miter lim="800000"/>
            <a:headEnd/>
            <a:tailEnd/>
          </a:ln>
        </p:spPr>
        <p:txBody>
          <a:bodyPr lIns="0" tIns="0" rIns="0" bIns="0"/>
          <a:lstStyle/>
          <a:p>
            <a:pPr marL="266700" lvl="1" algn="ctr">
              <a:lnSpc>
                <a:spcPct val="90000"/>
              </a:lnSpc>
              <a:spcBef>
                <a:spcPts val="500"/>
              </a:spcBef>
              <a:buClr>
                <a:schemeClr val="accent1"/>
              </a:buClr>
              <a:buFont typeface="Arial" charset="0"/>
              <a:buNone/>
            </a:pPr>
            <a:r>
              <a:rPr lang="el-GR" sz="1400">
                <a:solidFill>
                  <a:srgbClr val="404040"/>
                </a:solidFill>
                <a:latin typeface="Calibri" pitchFamily="34" charset="0"/>
              </a:rPr>
              <a:t>Υπάρχει όταν με τον αυτό ρυθμό εργασίας, ο αυτός αριθμός εργαζομένων παράγει μία μεγαλύτερη ποσότητα προϊόντων-εμπορευμάτων</a:t>
            </a:r>
          </a:p>
          <a:p>
            <a:pPr algn="ctr">
              <a:lnSpc>
                <a:spcPct val="90000"/>
              </a:lnSpc>
              <a:spcBef>
                <a:spcPts val="1000"/>
              </a:spcBef>
              <a:buClr>
                <a:schemeClr val="accent1"/>
              </a:buClr>
              <a:buFont typeface="Calibri" pitchFamily="34" charset="0"/>
              <a:buNone/>
            </a:pPr>
            <a:endParaRPr lang="el-GR" sz="1400">
              <a:solidFill>
                <a:srgbClr val="404040"/>
              </a:solidFill>
              <a:latin typeface="Calibri" pitchFamily="34" charset="0"/>
            </a:endParaRPr>
          </a:p>
          <a:p>
            <a:pPr algn="ctr">
              <a:lnSpc>
                <a:spcPct val="90000"/>
              </a:lnSpc>
              <a:spcBef>
                <a:spcPts val="1000"/>
              </a:spcBef>
              <a:buClr>
                <a:schemeClr val="accent1"/>
              </a:buClr>
              <a:buFont typeface="Calibri" pitchFamily="34" charset="0"/>
              <a:buNone/>
            </a:pPr>
            <a:r>
              <a:rPr lang="el-GR" sz="1400">
                <a:solidFill>
                  <a:srgbClr val="404040"/>
                </a:solidFill>
                <a:latin typeface="Calibri" pitchFamily="34" charset="0"/>
              </a:rPr>
              <a:t> </a:t>
            </a:r>
          </a:p>
        </p:txBody>
      </p:sp>
      <p:pic>
        <p:nvPicPr>
          <p:cNvPr id="41996" name="Γραφικό 5" descr="Περπάτημα"/>
          <p:cNvPicPr>
            <a:picLocks noChangeAspect="1"/>
          </p:cNvPicPr>
          <p:nvPr/>
        </p:nvPicPr>
        <p:blipFill>
          <a:blip r:embed="rId5"/>
          <a:srcRect/>
          <a:stretch>
            <a:fillRect/>
          </a:stretch>
        </p:blipFill>
        <p:spPr bwMode="auto">
          <a:xfrm>
            <a:off x="134938" y="1662113"/>
            <a:ext cx="636587" cy="636587"/>
          </a:xfrm>
          <a:prstGeom prst="rect">
            <a:avLst/>
          </a:prstGeom>
          <a:noFill/>
          <a:ln w="9525">
            <a:noFill/>
            <a:miter lim="800000"/>
            <a:headEnd/>
            <a:tailEnd/>
          </a:ln>
        </p:spPr>
      </p:pic>
      <p:sp>
        <p:nvSpPr>
          <p:cNvPr id="26" name="Ορθογώνιο 6" descr="Πλαίσιο επισήμανσης.">
            <a:extLst>
              <a:ext uri="{FF2B5EF4-FFF2-40B4-BE49-F238E27FC236}"/>
            </a:extLst>
          </p:cNvPr>
          <p:cNvSpPr/>
          <p:nvPr/>
        </p:nvSpPr>
        <p:spPr>
          <a:xfrm rot="10800000" flipV="1">
            <a:off x="579438" y="2565400"/>
            <a:ext cx="2574925" cy="762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sp>
        <p:nvSpPr>
          <p:cNvPr id="27" name="Ορθογώνιο 6" descr="Πλαίσιο επισήμανσης.">
            <a:extLst>
              <a:ext uri="{FF2B5EF4-FFF2-40B4-BE49-F238E27FC236}"/>
            </a:extLst>
          </p:cNvPr>
          <p:cNvSpPr/>
          <p:nvPr/>
        </p:nvSpPr>
        <p:spPr>
          <a:xfrm rot="10800000" flipV="1">
            <a:off x="4125913" y="2614613"/>
            <a:ext cx="2576512" cy="76200"/>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solidFill>
                <a:schemeClr val="bg2">
                  <a:lumMod val="75000"/>
                </a:schemeClr>
              </a:solidFill>
            </a:endParaRPr>
          </a:p>
        </p:txBody>
      </p:sp>
      <p:pic>
        <p:nvPicPr>
          <p:cNvPr id="41999" name="Γραφικό 8" descr="Ανοδική τάση"/>
          <p:cNvPicPr>
            <a:picLocks noChangeAspect="1"/>
          </p:cNvPicPr>
          <p:nvPr/>
        </p:nvPicPr>
        <p:blipFill>
          <a:blip r:embed="rId6"/>
          <a:srcRect/>
          <a:stretch>
            <a:fillRect/>
          </a:stretch>
        </p:blipFill>
        <p:spPr bwMode="auto">
          <a:xfrm>
            <a:off x="3568700" y="1662113"/>
            <a:ext cx="573088" cy="635000"/>
          </a:xfrm>
          <a:prstGeom prst="rect">
            <a:avLst/>
          </a:prstGeom>
          <a:noFill/>
          <a:ln w="9525">
            <a:noFill/>
            <a:miter lim="800000"/>
            <a:headEnd/>
            <a:tailEnd/>
          </a:ln>
        </p:spPr>
      </p:pic>
      <p:sp>
        <p:nvSpPr>
          <p:cNvPr id="42000" name="Text Placeholder 24"/>
          <p:cNvSpPr txBox="1">
            <a:spLocks/>
          </p:cNvSpPr>
          <p:nvPr/>
        </p:nvSpPr>
        <p:spPr bwMode="auto">
          <a:xfrm>
            <a:off x="601663" y="4560888"/>
            <a:ext cx="6507162" cy="771525"/>
          </a:xfrm>
          <a:prstGeom prst="rect">
            <a:avLst/>
          </a:prstGeom>
          <a:noFill/>
          <a:ln w="9525">
            <a:noFill/>
            <a:miter lim="800000"/>
            <a:headEnd/>
            <a:tailEnd/>
          </a:ln>
        </p:spPr>
        <p:txBody>
          <a:bodyPr lIns="0" tIns="0" rIns="0" bIns="0"/>
          <a:lstStyle/>
          <a:p>
            <a:pPr algn="ctr">
              <a:lnSpc>
                <a:spcPct val="90000"/>
              </a:lnSpc>
              <a:spcBef>
                <a:spcPts val="1000"/>
              </a:spcBef>
              <a:buClr>
                <a:schemeClr val="accent1"/>
              </a:buClr>
              <a:buFont typeface="Calibri" pitchFamily="34" charset="0"/>
              <a:buNone/>
            </a:pPr>
            <a:r>
              <a:rPr lang="el-GR" sz="1600">
                <a:solidFill>
                  <a:srgbClr val="404040"/>
                </a:solidFill>
                <a:latin typeface="Calibri" pitchFamily="34" charset="0"/>
              </a:rPr>
              <a:t>Η πρόοδος που διαπιστώνεται, πρέπει τότε να αποδοθεί στην πρόοδο της τεχνικής αποτελεσματικότητας των παραγωγικών μέσων που χρησιμοποιούνται</a:t>
            </a:r>
          </a:p>
          <a:p>
            <a:pPr algn="ctr">
              <a:lnSpc>
                <a:spcPct val="90000"/>
              </a:lnSpc>
              <a:spcBef>
                <a:spcPts val="1000"/>
              </a:spcBef>
              <a:buClr>
                <a:schemeClr val="accent1"/>
              </a:buClr>
              <a:buFont typeface="Calibri" pitchFamily="34" charset="0"/>
              <a:buNone/>
            </a:pPr>
            <a:endParaRPr lang="el-GR">
              <a:solidFill>
                <a:srgbClr val="404040"/>
              </a:solidFill>
              <a:latin typeface="Calibri" pitchFamily="34" charset="0"/>
            </a:endParaRPr>
          </a:p>
          <a:p>
            <a:pPr algn="ctr">
              <a:lnSpc>
                <a:spcPct val="90000"/>
              </a:lnSpc>
              <a:spcBef>
                <a:spcPts val="1000"/>
              </a:spcBef>
              <a:buClr>
                <a:schemeClr val="accent1"/>
              </a:buClr>
              <a:buFont typeface="Calibri" pitchFamily="34" charset="0"/>
              <a:buNone/>
            </a:pPr>
            <a:r>
              <a:rPr lang="el-GR">
                <a:solidFill>
                  <a:srgbClr val="404040"/>
                </a:solidFill>
                <a:latin typeface="Calibri" pitchFamily="34" charset="0"/>
              </a:rPr>
              <a:t> </a:t>
            </a:r>
          </a:p>
        </p:txBody>
      </p:sp>
      <p:pic>
        <p:nvPicPr>
          <p:cNvPr id="42001" name="Picture 2" descr="ÎÏÎ¿ÏÎ­Î»ÎµÏÎ¼Î± ÎµÎ¹ÎºÏÎ½Î±Ï Î³Î¹Î± PRODUCTIVITY black white images"/>
          <p:cNvPicPr>
            <a:picLocks noChangeAspect="1" noChangeArrowheads="1"/>
          </p:cNvPicPr>
          <p:nvPr/>
        </p:nvPicPr>
        <p:blipFill>
          <a:blip r:embed="rId7"/>
          <a:srcRect/>
          <a:stretch>
            <a:fillRect/>
          </a:stretch>
        </p:blipFill>
        <p:spPr bwMode="auto">
          <a:xfrm>
            <a:off x="7459663" y="758825"/>
            <a:ext cx="4125912" cy="1862138"/>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Θέση εικόνας 10" descr="σχέδια μεταλλικών ραφιών βιβλίων σε οροφή"/>
          <p:cNvPicPr>
            <a:picLocks noGrp="1" noChangeAspect="1"/>
          </p:cNvPicPr>
          <p:nvPr>
            <p:ph type="pic" sz="quarter" idx="13"/>
          </p:nvPr>
        </p:nvPicPr>
        <p:blipFill>
          <a:blip r:embed="rId3"/>
          <a:stretch>
            <a:fillRect/>
          </a:stretch>
        </p:blipFill>
        <p:spPr>
          <a:xfrm>
            <a:off x="0" y="1588"/>
            <a:ext cx="12192000" cy="6010275"/>
          </a:xfrm>
        </p:spPr>
      </p:pic>
      <p:sp>
        <p:nvSpPr>
          <p:cNvPr id="3" name="Τίτλος 2"/>
          <p:cNvSpPr>
            <a:spLocks noGrp="1"/>
          </p:cNvSpPr>
          <p:nvPr>
            <p:ph type="ctrTitle"/>
          </p:nvPr>
        </p:nvSpPr>
        <p:spPr>
          <a:xfrm>
            <a:off x="7189788" y="163513"/>
            <a:ext cx="4859337" cy="5724525"/>
          </a:xfrm>
        </p:spPr>
        <p:txBody>
          <a:bodyPr/>
          <a:lstStyle/>
          <a:p>
            <a:pPr fontAlgn="auto">
              <a:spcAft>
                <a:spcPts val="0"/>
              </a:spcAft>
              <a:defRPr/>
            </a:pPr>
            <a:r>
              <a:rPr lang="el-GR" sz="4000" dirty="0"/>
              <a:t/>
            </a:r>
            <a:br>
              <a:rPr lang="el-GR" sz="4000" dirty="0"/>
            </a:br>
            <a:r>
              <a:rPr lang="el-GR" sz="4000" dirty="0"/>
              <a:t/>
            </a:r>
            <a:br>
              <a:rPr lang="el-GR" sz="4000" dirty="0"/>
            </a:br>
            <a:r>
              <a:rPr lang="el-GR" sz="4000" dirty="0"/>
              <a:t/>
            </a:r>
            <a:br>
              <a:rPr lang="el-GR" sz="4000" dirty="0"/>
            </a:br>
            <a:r>
              <a:rPr lang="el-GR" sz="4000" dirty="0"/>
              <a:t/>
            </a:r>
            <a:br>
              <a:rPr lang="el-GR" sz="4000" dirty="0"/>
            </a:br>
            <a:r>
              <a:rPr lang="el-GR" sz="4000" dirty="0"/>
              <a:t/>
            </a:r>
            <a:br>
              <a:rPr lang="el-GR" sz="4000" dirty="0"/>
            </a:br>
            <a:r>
              <a:rPr lang="el-GR" sz="4000" dirty="0"/>
              <a:t/>
            </a:r>
            <a:br>
              <a:rPr lang="el-GR" sz="4000" dirty="0"/>
            </a:br>
            <a:r>
              <a:rPr lang="el-GR" sz="4000" dirty="0"/>
              <a:t/>
            </a:r>
            <a:br>
              <a:rPr lang="el-GR" sz="4000" dirty="0"/>
            </a:br>
            <a:r>
              <a:rPr lang="el-GR" sz="3600" dirty="0"/>
              <a:t>Το θεωρητικό πλαίσιο του </a:t>
            </a:r>
            <a:r>
              <a:rPr lang="el-GR" sz="3600" dirty="0" err="1"/>
              <a:t>Τεϊλορισμού</a:t>
            </a:r>
            <a:endParaRPr lang="el-GR" sz="3600" dirty="0"/>
          </a:p>
        </p:txBody>
      </p:sp>
      <p:sp>
        <p:nvSpPr>
          <p:cNvPr id="9" name="Ορθογώνιο 6" descr="Διαχωριστική γραμμή επισήμανσης"/>
          <p:cNvSpPr/>
          <p:nvPr/>
        </p:nvSpPr>
        <p:spPr>
          <a:xfrm flipV="1">
            <a:off x="7453313" y="404813"/>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8" name="Ορθογώνιο 6" descr="Διαχωριστικό επισήμανσης κάτω εικόνας"/>
          <p:cNvSpPr/>
          <p:nvPr/>
        </p:nvSpPr>
        <p:spPr>
          <a:xfrm>
            <a:off x="7453313" y="2814638"/>
            <a:ext cx="4330700" cy="182562"/>
          </a:xfrm>
          <a:custGeom>
            <a:avLst/>
            <a:gdLst>
              <a:gd name="connsiteX0" fmla="*/ 0 w 4330700"/>
              <a:gd name="connsiteY0" fmla="*/ 0 h 588834"/>
              <a:gd name="connsiteX1" fmla="*/ 4330700 w 4330700"/>
              <a:gd name="connsiteY1" fmla="*/ 0 h 588834"/>
              <a:gd name="connsiteX2" fmla="*/ 4330700 w 4330700"/>
              <a:gd name="connsiteY2" fmla="*/ 588834 h 588834"/>
              <a:gd name="connsiteX3" fmla="*/ 0 w 4330700"/>
              <a:gd name="connsiteY3" fmla="*/ 588834 h 588834"/>
              <a:gd name="connsiteX4" fmla="*/ 0 w 4330700"/>
              <a:gd name="connsiteY4" fmla="*/ 0 h 588834"/>
              <a:gd name="connsiteX0-1" fmla="*/ 4330700 w 4422140"/>
              <a:gd name="connsiteY0-2" fmla="*/ 0 h 588834"/>
              <a:gd name="connsiteX1-3" fmla="*/ 4330700 w 4422140"/>
              <a:gd name="connsiteY1-4" fmla="*/ 588834 h 588834"/>
              <a:gd name="connsiteX2-5" fmla="*/ 0 w 4422140"/>
              <a:gd name="connsiteY2-6" fmla="*/ 588834 h 588834"/>
              <a:gd name="connsiteX3-7" fmla="*/ 0 w 4422140"/>
              <a:gd name="connsiteY3-8" fmla="*/ 0 h 588834"/>
              <a:gd name="connsiteX4-9" fmla="*/ 4422140 w 4422140"/>
              <a:gd name="connsiteY4-10" fmla="*/ 91440 h 588834"/>
              <a:gd name="connsiteX0-11" fmla="*/ 4330700 w 4330700"/>
              <a:gd name="connsiteY0-12" fmla="*/ 0 h 588834"/>
              <a:gd name="connsiteX1-13" fmla="*/ 4330700 w 4330700"/>
              <a:gd name="connsiteY1-14" fmla="*/ 588834 h 588834"/>
              <a:gd name="connsiteX2-15" fmla="*/ 0 w 4330700"/>
              <a:gd name="connsiteY2-16" fmla="*/ 588834 h 588834"/>
              <a:gd name="connsiteX3-17" fmla="*/ 0 w 4330700"/>
              <a:gd name="connsiteY3-18" fmla="*/ 0 h 588834"/>
            </a:gdLst>
            <a:ahLst/>
            <a:cxnLst>
              <a:cxn ang="0">
                <a:pos x="connsiteX0-1" y="connsiteY0-2"/>
              </a:cxn>
              <a:cxn ang="0">
                <a:pos x="connsiteX1-3" y="connsiteY1-4"/>
              </a:cxn>
              <a:cxn ang="0">
                <a:pos x="connsiteX2-5" y="connsiteY2-6"/>
              </a:cxn>
              <a:cxn ang="0">
                <a:pos x="connsiteX3-7" y="connsiteY3-8"/>
              </a:cxn>
            </a:cxnLst>
            <a:rect l="l" t="t" r="r" b="b"/>
            <a:pathLst>
              <a:path w="4330700" h="588834">
                <a:moveTo>
                  <a:pt x="4330700" y="0"/>
                </a:moveTo>
                <a:lnTo>
                  <a:pt x="4330700" y="588834"/>
                </a:lnTo>
                <a:lnTo>
                  <a:pt x="0" y="588834"/>
                </a:lnTo>
                <a:lnTo>
                  <a:pt x="0"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l-GR" dirty="0"/>
          </a:p>
        </p:txBody>
      </p:sp>
      <p:sp>
        <p:nvSpPr>
          <p:cNvPr id="6" name="Θέση υποσέλιδου 5"/>
          <p:cNvSpPr>
            <a:spLocks noGrp="1"/>
          </p:cNvSpPr>
          <p:nvPr>
            <p:ph type="ftr" sz="quarter" idx="16"/>
          </p:nvPr>
        </p:nvSpPr>
        <p:spPr/>
        <p:txBody>
          <a:bodyPr/>
          <a:lstStyle/>
          <a:p>
            <a:pPr>
              <a:defRPr/>
            </a:pPr>
            <a:r>
              <a:rPr lang="el-GR" dirty="0"/>
              <a:t>Προσθέστε υποσέλιδο</a:t>
            </a:r>
          </a:p>
        </p:txBody>
      </p:sp>
      <p:sp>
        <p:nvSpPr>
          <p:cNvPr id="5" name="Θέση αριθμού διαφάνειας 4"/>
          <p:cNvSpPr>
            <a:spLocks noGrp="1"/>
          </p:cNvSpPr>
          <p:nvPr>
            <p:ph type="sldNum" sz="quarter" idx="15"/>
          </p:nvPr>
        </p:nvSpPr>
        <p:spPr/>
        <p:txBody>
          <a:bodyPr/>
          <a:lstStyle/>
          <a:p>
            <a:pPr>
              <a:defRPr/>
            </a:pPr>
            <a:fld id="{000EC64D-9F37-408F-9CC4-71A473B30775}" type="slidenum">
              <a:rPr lang="el-GR"/>
              <a:pPr>
                <a:defRPr/>
              </a:pPr>
              <a:t>9</a:t>
            </a:fld>
            <a:endParaRPr lang="el-GR" dirty="0"/>
          </a:p>
        </p:txBody>
      </p:sp>
      <p:pic>
        <p:nvPicPr>
          <p:cNvPr id="44039" name="Picture 2" descr="ÎÏÎ¿ÏÎ­Î»ÎµÏÎ¼Î± ÎµÎ¹ÎºÏÎ½Î±Ï Î³Î¹Î± frederick taylor images black white"/>
          <p:cNvPicPr>
            <a:picLocks noChangeAspect="1" noChangeArrowheads="1"/>
          </p:cNvPicPr>
          <p:nvPr/>
        </p:nvPicPr>
        <p:blipFill>
          <a:blip r:embed="rId4"/>
          <a:srcRect/>
          <a:stretch>
            <a:fillRect/>
          </a:stretch>
        </p:blipFill>
        <p:spPr bwMode="auto">
          <a:xfrm>
            <a:off x="8828088" y="587375"/>
            <a:ext cx="1582737" cy="2227263"/>
          </a:xfrm>
          <a:prstGeom prst="rect">
            <a:avLst/>
          </a:prstGeom>
          <a:noFill/>
          <a:ln w="9525">
            <a:noFill/>
            <a:miter lim="800000"/>
            <a:headEnd/>
            <a:tailEnd/>
          </a:ln>
        </p:spPr>
      </p:pic>
      <p:sp>
        <p:nvSpPr>
          <p:cNvPr id="44040" name="TextBox 37"/>
          <p:cNvSpPr txBox="1">
            <a:spLocks noChangeArrowheads="1"/>
          </p:cNvSpPr>
          <p:nvPr/>
        </p:nvSpPr>
        <p:spPr bwMode="auto">
          <a:xfrm>
            <a:off x="9805988" y="6073775"/>
            <a:ext cx="1412875" cy="646113"/>
          </a:xfrm>
          <a:prstGeom prst="rect">
            <a:avLst/>
          </a:prstGeom>
          <a:solidFill>
            <a:schemeClr val="bg1"/>
          </a:solidFill>
          <a:ln w="9525">
            <a:noFill/>
            <a:miter lim="800000"/>
            <a:headEnd/>
            <a:tailEnd/>
          </a:ln>
        </p:spPr>
        <p:txBody>
          <a:bodyPr>
            <a:spAutoFit/>
          </a:bodyPr>
          <a:lstStyle/>
          <a:p>
            <a:r>
              <a:rPr lang="el-GR">
                <a:solidFill>
                  <a:schemeClr val="bg1"/>
                </a:solidFill>
                <a:latin typeface="Calibri" pitchFamily="34" charset="0"/>
              </a:rPr>
              <a:t>.</a:t>
            </a:r>
          </a:p>
          <a:p>
            <a:r>
              <a:rPr lang="el-GR">
                <a:solidFill>
                  <a:schemeClr val="bg1"/>
                </a:solidFill>
                <a:latin typeface="Calibri" pitchFamily="34" charset="0"/>
              </a:rPr>
              <a:t>.</a:t>
            </a:r>
          </a:p>
        </p:txBody>
      </p:sp>
    </p:spTree>
  </p:cSld>
  <p:clrMapOvr>
    <a:masterClrMapping/>
  </p:clrMapOvr>
</p:sld>
</file>

<file path=ppt/theme/theme1.xml><?xml version="1.0" encoding="utf-8"?>
<a:theme xmlns:a="http://schemas.openxmlformats.org/drawingml/2006/main" name="Θέμα του Office">
  <a:themeElements>
    <a:clrScheme name="Custom 135">
      <a:dk1>
        <a:sysClr val="windowText" lastClr="000000"/>
      </a:dk1>
      <a:lt1>
        <a:srgbClr val="FFFFFF"/>
      </a:lt1>
      <a:dk2>
        <a:srgbClr val="3F3F3F"/>
      </a:dk2>
      <a:lt2>
        <a:srgbClr val="F2F2F2"/>
      </a:lt2>
      <a:accent1>
        <a:srgbClr val="8E40C8"/>
      </a:accent1>
      <a:accent2>
        <a:srgbClr val="D1A458"/>
      </a:accent2>
      <a:accent3>
        <a:srgbClr val="219550"/>
      </a:accent3>
      <a:accent4>
        <a:srgbClr val="5AA2C8"/>
      </a:accent4>
      <a:accent5>
        <a:srgbClr val="D1737B"/>
      </a:accent5>
      <a:accent6>
        <a:srgbClr val="7B7931"/>
      </a:accent6>
      <a:hlink>
        <a:srgbClr val="8E40C8"/>
      </a:hlink>
      <a:folHlink>
        <a:srgbClr val="8E40C8"/>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solidFill>
            <a:schemeClr val="accent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3847</Words>
  <Application>Microsoft Office PowerPoint</Application>
  <PresentationFormat>Προσαρμογή</PresentationFormat>
  <Paragraphs>764</Paragraphs>
  <Slides>70</Slides>
  <Notes>63</Notes>
  <HiddenSlides>0</HiddenSlides>
  <MMClips>0</MMClips>
  <ScaleCrop>false</ScaleCrop>
  <HeadingPairs>
    <vt:vector size="8" baseType="variant">
      <vt:variant>
        <vt:lpstr>Γραμματοσειρές που χρησιμοποιούνται</vt:lpstr>
      </vt:variant>
      <vt:variant>
        <vt:i4>7</vt:i4>
      </vt:variant>
      <vt:variant>
        <vt:lpstr>Πρότυπο σχεδίασης</vt:lpstr>
      </vt:variant>
      <vt:variant>
        <vt:i4>24</vt:i4>
      </vt:variant>
      <vt:variant>
        <vt:lpstr>Ενσωματωμένοι διακομιστές OLE</vt:lpstr>
      </vt:variant>
      <vt:variant>
        <vt:i4>1</vt:i4>
      </vt:variant>
      <vt:variant>
        <vt:lpstr>Τίτλοι διαφανειών</vt:lpstr>
      </vt:variant>
      <vt:variant>
        <vt:i4>70</vt:i4>
      </vt:variant>
    </vt:vector>
  </HeadingPairs>
  <TitlesOfParts>
    <vt:vector size="102" baseType="lpstr">
      <vt:lpstr>Calibri</vt:lpstr>
      <vt:lpstr>Arial</vt:lpstr>
      <vt:lpstr>Cambria</vt:lpstr>
      <vt:lpstr>Wingdings</vt:lpstr>
      <vt:lpstr>Verdana</vt:lpstr>
      <vt:lpstr>Times New Roman</vt:lpstr>
      <vt:lpstr>HellasAlla</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Θέμα του Office</vt:lpstr>
      <vt:lpstr>Γράφημα του Microsoft Excel</vt:lpstr>
      <vt:lpstr>ΟΙ ΕΠΙΔΡΑΣΕΙΣ ΤΩΝ ΚΥΡΙΟΤΕΡΩΝ ΘΕΩΡΗΤΙΚΩΝ ΡΕΥΜΑΤΩΝ ΤΗΣ ΔΙΟΙΚΗΤΙΚΗΣ ΕΠΙΣΤΗΜΗΣ ΣΤΟΝ ΣΧΕΔΙΑΣΜΟ ΤΗΣ ΟΡΓΑΝΩΤΙΚΗΣ ΔΟΜΗΣ</vt:lpstr>
      <vt:lpstr>Κεφάλαιο 2ο </vt:lpstr>
      <vt:lpstr>Η “επιστημονική” οργάνωση της εργασίας</vt:lpstr>
      <vt:lpstr>Διαφάνεια 4</vt:lpstr>
      <vt:lpstr>Επεξηγήσεις </vt:lpstr>
      <vt:lpstr>Βασικός σκοπός του F. Taylor </vt:lpstr>
      <vt:lpstr>Λόγοι καταστροφή της τεχνικής δεξιότητας του  μάστορα, του τεχνίτη και του εργάτη από τον F. Taylor</vt:lpstr>
      <vt:lpstr>Επεξήγηση</vt:lpstr>
      <vt:lpstr>       Το θεωρητικό πλαίσιο του Τεϊλορισμού</vt:lpstr>
      <vt:lpstr>Διαφάνεια 10</vt:lpstr>
      <vt:lpstr>Διαφάνεια 11</vt:lpstr>
      <vt:lpstr>Διατύπωσε τις κατωτέρω αρχές της “επιστημονικής” διοίκησης της επιχείρησης</vt:lpstr>
      <vt:lpstr>Δύο είναι οι κύριοι κατευθυντήριοι άξονες, γύρω από τους οποίους συγκροτείται το Τεϊλοριστικό δόγμα:</vt:lpstr>
      <vt:lpstr>Ελαχιστοποίηση ή &amp; εξάλειψη της σπατάλης του χρόνου στο εργοστάσιο</vt:lpstr>
      <vt:lpstr>Άμεσες συνέπειες εξορθολογιστικής προσπάθειας περιορισμού στο “συστηματικό χασομέρι”</vt:lpstr>
      <vt:lpstr>Άμεσες συνέπειες εξορθολογιστικής προσπάθειας περιορισμού στο “συστηματικό χασομέρι”</vt:lpstr>
      <vt:lpstr>Διαφάνεια 17</vt:lpstr>
      <vt:lpstr>Προστιθέμενη αξία </vt:lpstr>
      <vt:lpstr>Εργασία </vt:lpstr>
      <vt:lpstr>Διαφάνεια 20</vt:lpstr>
      <vt:lpstr>Η αρχή της “μια μόνο ορθής μεθόδου”</vt:lpstr>
      <vt:lpstr>Διαφάνεια 22</vt:lpstr>
      <vt:lpstr>Οργανωτική Δομή μιας Επιχείρησης  που λειτουργεί σύμφωνα με τις τεϊλοριστικές αρχές </vt:lpstr>
      <vt:lpstr>Διαφάνεια 24</vt:lpstr>
      <vt:lpstr>Το μοντέλο υποκίνησης στην “επιστημονική” οργάνωση της εργασίας  </vt:lpstr>
      <vt:lpstr>Κατακερματισμένη εργασία </vt:lpstr>
      <vt:lpstr>Taylor &amp; συνδικαλισμός</vt:lpstr>
      <vt:lpstr>Τεϊλοριστική οργάνωση της εργασίας </vt:lpstr>
      <vt:lpstr>Διαφάνεια 29</vt:lpstr>
      <vt:lpstr>Taylor &amp; Walras :</vt:lpstr>
      <vt:lpstr>Νεοκλασική  οικονομική σχολή</vt:lpstr>
      <vt:lpstr>Διαφάνεια 32</vt:lpstr>
      <vt:lpstr>Διαφάνεια 33</vt:lpstr>
      <vt:lpstr>Η Εφαρμογή της “Επιστημονικής” Οργάνωσης της Εργασίας </vt:lpstr>
      <vt:lpstr>Διαφάνεια 35</vt:lpstr>
      <vt:lpstr>Διαφάνεια 36</vt:lpstr>
      <vt:lpstr>Διαφάνεια 37</vt:lpstr>
      <vt:lpstr>Σχέση μεταξύ διοικητικής &amp; κοινωνικής πυραμίδας,  εκτελέσεως έργου, βαθμού εξουσίας &amp; μισθού </vt:lpstr>
      <vt:lpstr>Αντίδραση των εργατών στην “επιστημονική” οργάνωση </vt:lpstr>
      <vt:lpstr>Διαφάνεια 40</vt:lpstr>
      <vt:lpstr>Διαφάνεια 41</vt:lpstr>
      <vt:lpstr>Διαφάνεια 42</vt:lpstr>
      <vt:lpstr>Διαφάνεια 43</vt:lpstr>
      <vt:lpstr>Διαφάνεια 44</vt:lpstr>
      <vt:lpstr>Διαφάνεια 45</vt:lpstr>
      <vt:lpstr>               Η σχολή των ανθρωπίνων σχέσεων</vt:lpstr>
      <vt:lpstr>Η Εμπειρική Έρευνα στο Hawthorne</vt:lpstr>
      <vt:lpstr>Διαφάνεια 48</vt:lpstr>
      <vt:lpstr>Διαφάνεια 49</vt:lpstr>
      <vt:lpstr>Διαφάνεια 50</vt:lpstr>
      <vt:lpstr>Διαφάνεια 51</vt:lpstr>
      <vt:lpstr>Πορίσματα εμπειρικής μελέτης στο Hawthorne :</vt:lpstr>
      <vt:lpstr>1ο Πορίσματα εμπειρικής μελέτης στο Hawthorne </vt:lpstr>
      <vt:lpstr>2ο Πορίσματα εμπειρικής μελέτης στο Hawthorne </vt:lpstr>
      <vt:lpstr>3ο Πορίσματα εμπειρικής μελέτης στο Hawthorne </vt:lpstr>
      <vt:lpstr>Διαφάνεια 56</vt:lpstr>
      <vt:lpstr>Διαφάνεια 57</vt:lpstr>
      <vt:lpstr>Κατά συνέπεια, το μοντέλο υποκίνησης που προτείνει η σχολή “των ανθρωπίνων σχέσεων”, περιλαμβάνει περισσότερες μεταβλητές από το αντίστοιχο μοντέλο του τεϊλορισμού, καθώς θεωρεί ότι η βελτιωμένη απόδοση-συμπεριφορά του εργαζόμενου, δεν προσδιορίζεται μόνο από οικονομικά κίνητρα, αλλά είναι συνάρτηση:</vt:lpstr>
      <vt:lpstr>Το μοντέλο υποκίνησης της σχολής «των ανθρωπίνων σχέσεων» </vt:lpstr>
      <vt:lpstr>Διαφάνεια 60</vt:lpstr>
      <vt:lpstr>Το κοινωνιόγραμμα του L. Morenο </vt:lpstr>
      <vt:lpstr>Το θεωρητικό πλαίσιο της σχολής “των ανθρωπίνων σχέσεων” </vt:lpstr>
      <vt:lpstr>1η Κριτική στις θεωρητικές αντιλήψεις της σχολής “των ανθρωπίνων σχέσεων”</vt:lpstr>
      <vt:lpstr>2η Κριτική στις θεωρητικές αντιλήψεις της σχολής “των ανθρωπίνων σχέσεων”</vt:lpstr>
      <vt:lpstr>3η Κριτική στις θεωρητικές αντιλήψεις της σχολής “των ανθρωπίνων σχέσεων”</vt:lpstr>
      <vt:lpstr>4η Κριτική στις θεωρητικές αντιλήψεις της σχολής “των ανθρωπίνων σχέσεων”</vt:lpstr>
      <vt:lpstr>4η Κριτική στις θεωρητικές αντιλήψεις της σχολής “των ανθρωπίνων σχέσεων”</vt:lpstr>
      <vt:lpstr>5η Κριτική στις θεωρητικές αντιλήψεις της σχολής “των ανθρωπίνων σχέσεων”</vt:lpstr>
      <vt:lpstr>Σύνοψη</vt:lpstr>
      <vt:lpstr>Σύνοψη</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ΟΙ ΕΠΙΔΡΑΣΕΙΣ ΤΩΝ ΚΥΡΙΟΤΕΡΩΝ ΘΕΩΡΗΤΙΚΩΝ ΡΕΥΜΑΤΩΝ ΤΗΣ ΔΙΟΙΚΗΤΙΚΗΣ ΕΠΙΣΤΗΜΗΣ ΣΤΟΝ ΣΧΕΔΙΑΣΜΟ ΤΗΣ ΟΡΓΑΝΩΤΙΚΗΣ ΔΟΜΗΣ</dc:title>
  <dc:creator/>
  <cp:lastModifiedBy/>
  <cp:revision>1</cp:revision>
  <dcterms:created xsi:type="dcterms:W3CDTF">2018-10-04T08:22:20Z</dcterms:created>
  <dcterms:modified xsi:type="dcterms:W3CDTF">2019-11-21T07:58:31Z</dcterms:modified>
</cp:coreProperties>
</file>